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12" r:id="rId2"/>
    <p:sldId id="444" r:id="rId3"/>
    <p:sldId id="509" r:id="rId4"/>
    <p:sldId id="420" r:id="rId5"/>
    <p:sldId id="295" r:id="rId6"/>
    <p:sldId id="515" r:id="rId7"/>
    <p:sldId id="513" r:id="rId8"/>
    <p:sldId id="514" r:id="rId9"/>
    <p:sldId id="522" r:id="rId10"/>
    <p:sldId id="524" r:id="rId11"/>
    <p:sldId id="523" r:id="rId12"/>
    <p:sldId id="516" r:id="rId13"/>
    <p:sldId id="518" r:id="rId14"/>
    <p:sldId id="519" r:id="rId15"/>
    <p:sldId id="520" r:id="rId16"/>
    <p:sldId id="525" r:id="rId17"/>
    <p:sldId id="526" r:id="rId18"/>
    <p:sldId id="325" r:id="rId19"/>
    <p:sldId id="527" r:id="rId20"/>
    <p:sldId id="442" r:id="rId21"/>
  </p:sldIdLst>
  <p:sldSz cx="12192000" cy="6858000"/>
  <p:notesSz cx="6858000" cy="9144000"/>
  <p:custDataLst>
    <p:tags r:id="rId2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11F"/>
    <a:srgbClr val="004899"/>
    <a:srgbClr val="E89704"/>
    <a:srgbClr val="D8134D"/>
    <a:srgbClr val="38289E"/>
    <a:srgbClr val="E24231"/>
    <a:srgbClr val="D7124E"/>
    <a:srgbClr val="1F9ED7"/>
    <a:srgbClr val="D71921"/>
    <a:srgbClr val="1C36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A52380-DD8B-49BC-ABE6-62F4A74EA217}" v="2" dt="2023-11-22T14:58:30.218"/>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4" autoAdjust="0"/>
    <p:restoredTop sz="94660"/>
  </p:normalViewPr>
  <p:slideViewPr>
    <p:cSldViewPr snapToGrid="0">
      <p:cViewPr varScale="1">
        <p:scale>
          <a:sx n="99" d="100"/>
          <a:sy n="99" d="100"/>
        </p:scale>
        <p:origin x="84" y="49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Paulusse" userId="1f5f41b363f6e14e" providerId="LiveId" clId="{15A52380-DD8B-49BC-ABE6-62F4A74EA217}"/>
    <pc:docChg chg="modSld">
      <pc:chgData name="Tim Paulusse" userId="1f5f41b363f6e14e" providerId="LiveId" clId="{15A52380-DD8B-49BC-ABE6-62F4A74EA217}" dt="2023-11-22T15:05:08.222" v="2" actId="20577"/>
      <pc:docMkLst>
        <pc:docMk/>
      </pc:docMkLst>
      <pc:sldChg chg="modSp">
        <pc:chgData name="Tim Paulusse" userId="1f5f41b363f6e14e" providerId="LiveId" clId="{15A52380-DD8B-49BC-ABE6-62F4A74EA217}" dt="2023-11-22T14:58:30.218" v="1" actId="20577"/>
        <pc:sldMkLst>
          <pc:docMk/>
          <pc:sldMk cId="1041830205" sldId="509"/>
        </pc:sldMkLst>
        <pc:graphicFrameChg chg="mod">
          <ac:chgData name="Tim Paulusse" userId="1f5f41b363f6e14e" providerId="LiveId" clId="{15A52380-DD8B-49BC-ABE6-62F4A74EA217}" dt="2023-11-22T14:58:30.218" v="1" actId="20577"/>
          <ac:graphicFrameMkLst>
            <pc:docMk/>
            <pc:sldMk cId="1041830205" sldId="509"/>
            <ac:graphicFrameMk id="2" creationId="{75A844CB-C6DD-64D8-6F2A-DB8F426089B8}"/>
          </ac:graphicFrameMkLst>
        </pc:graphicFrameChg>
      </pc:sldChg>
      <pc:sldChg chg="modSp mod">
        <pc:chgData name="Tim Paulusse" userId="1f5f41b363f6e14e" providerId="LiveId" clId="{15A52380-DD8B-49BC-ABE6-62F4A74EA217}" dt="2023-11-22T15:05:08.222" v="2" actId="20577"/>
        <pc:sldMkLst>
          <pc:docMk/>
          <pc:sldMk cId="2774467393" sldId="514"/>
        </pc:sldMkLst>
        <pc:spChg chg="mod">
          <ac:chgData name="Tim Paulusse" userId="1f5f41b363f6e14e" providerId="LiveId" clId="{15A52380-DD8B-49BC-ABE6-62F4A74EA217}" dt="2023-11-22T15:05:08.222" v="2" actId="20577"/>
          <ac:spMkLst>
            <pc:docMk/>
            <pc:sldMk cId="2774467393" sldId="514"/>
            <ac:spMk id="6" creationId="{13725DC3-E1D4-4E92-AF5A-F0DED3AA5B9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chemeClr val="bg1">
            <a:lumMod val="95000"/>
          </a:schemeClr>
        </a:solidFill>
        <a:ln>
          <a:solidFill>
            <a:srgbClr val="785832"/>
          </a:solidFill>
        </a:ln>
      </dgm:spPr>
      <dgm:t>
        <a:bodyPr/>
        <a:lstStyle/>
        <a:p>
          <a:r>
            <a:rPr lang="en-US" sz="3200" kern="1200" dirty="0">
              <a:solidFill>
                <a:schemeClr val="tx1"/>
              </a:solidFill>
              <a:effectLst/>
            </a:rPr>
            <a:t>1. </a:t>
          </a:r>
          <a:r>
            <a:rPr lang="en-US" sz="3200" kern="1200" dirty="0" err="1" smtClean="0">
              <a:solidFill>
                <a:schemeClr val="tx1"/>
              </a:solidFill>
            </a:rPr>
            <a:t>Sensibilisierung</a:t>
          </a:r>
          <a:endParaRPr lang="el-GR" sz="3200" kern="1200" dirty="0">
            <a:solidFill>
              <a:schemeClr val="tx1"/>
            </a:solidFill>
            <a:effectLst/>
            <a:latin typeface="Calibri" panose="020F0502020204030204"/>
            <a:ea typeface="+mn-ea"/>
            <a:cs typeface="+mn-cs"/>
          </a:endParaRPr>
        </a:p>
      </dgm:t>
    </dgm:pt>
    <dgm:pt modelId="{DF29B433-28C4-4212-B73F-BBA2E55D71FD}" type="parTrans" cxnId="{013F4C26-68C0-4526-9DB3-5EB519553F3C}">
      <dgm:prSet/>
      <dgm:spPr/>
      <dgm:t>
        <a:bodyPr/>
        <a:lstStyle/>
        <a:p>
          <a:endParaRPr lang="el-GR" sz="1600">
            <a:solidFill>
              <a:schemeClr val="tx1"/>
            </a:solidFill>
            <a:effectLst/>
          </a:endParaRPr>
        </a:p>
      </dgm:t>
    </dgm:pt>
    <dgm:pt modelId="{E3EA5345-B843-40CC-AF3F-48429EEC6F62}" type="sibTrans" cxnId="{013F4C26-68C0-4526-9DB3-5EB519553F3C}">
      <dgm:prSet/>
      <dgm:spPr/>
      <dgm:t>
        <a:bodyPr/>
        <a:lstStyle/>
        <a:p>
          <a:endParaRPr lang="el-GR">
            <a:solidFill>
              <a:schemeClr val="tx1"/>
            </a:solidFill>
            <a:effectLst/>
          </a:endParaRPr>
        </a:p>
      </dgm:t>
    </dgm:pt>
    <dgm:pt modelId="{4E244519-B7AC-4B3B-BE5F-12059590F0D2}">
      <dgm:prSet phldrT="[Κείμενο]" custT="1"/>
      <dgm:spPr>
        <a:solidFill>
          <a:srgbClr val="95C11F"/>
        </a:solidFill>
        <a:ln w="19050" cap="flat" cmpd="sng" algn="ctr">
          <a:solidFill>
            <a:srgbClr val="785832"/>
          </a:solidFill>
          <a:prstDash val="solid"/>
          <a:miter lim="800000"/>
        </a:ln>
        <a:effectLst/>
      </dgm:spPr>
      <dgm:t>
        <a:bodyPr spcFirstLastPara="0" vert="horz" wrap="square" lIns="121920" tIns="121920" rIns="121920" bIns="121920" numCol="1" spcCol="1270" anchor="ctr" anchorCtr="0"/>
        <a:lstStyle/>
        <a:p>
          <a:pPr marL="0" lvl="0" indent="0" algn="l" defTabSz="1422400">
            <a:lnSpc>
              <a:spcPct val="90000"/>
            </a:lnSpc>
            <a:spcBef>
              <a:spcPct val="0"/>
            </a:spcBef>
            <a:spcAft>
              <a:spcPct val="35000"/>
            </a:spcAft>
            <a:buNone/>
          </a:pPr>
          <a:r>
            <a:rPr lang="en-US" sz="32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2. Kritisches Denken</a:t>
          </a:r>
          <a:endParaRPr lang="el-GR" sz="3200" b="1" kern="1200" dirty="0">
            <a:solidFill>
              <a:prstClr val="white"/>
            </a:solidFill>
            <a:effectLst>
              <a:outerShdw blurRad="38100" dist="38100" dir="2700000" algn="tl">
                <a:srgbClr val="000000">
                  <a:alpha val="43137"/>
                </a:srgbClr>
              </a:outerShdw>
            </a:effectLst>
            <a:latin typeface="Calibri" panose="020F0502020204030204"/>
            <a:ea typeface="+mn-ea"/>
            <a:cs typeface="+mn-cs"/>
          </a:endParaRPr>
        </a:p>
      </dgm:t>
    </dgm:pt>
    <dgm:pt modelId="{E30B4CE4-28F5-41D5-BDD7-379CEE7BFAA6}" type="parTrans" cxnId="{63EE376A-9BE3-42F8-986B-13F24A6B6A52}">
      <dgm:prSet/>
      <dgm:spPr/>
      <dgm:t>
        <a:bodyPr/>
        <a:lstStyle/>
        <a:p>
          <a:endParaRPr lang="el-GR" sz="1600">
            <a:solidFill>
              <a:schemeClr val="tx1"/>
            </a:solidFill>
            <a:effectLst/>
          </a:endParaRPr>
        </a:p>
      </dgm:t>
    </dgm:pt>
    <dgm:pt modelId="{67FEA77F-9792-4206-8836-885C74441292}" type="sibTrans" cxnId="{63EE376A-9BE3-42F8-986B-13F24A6B6A52}">
      <dgm:prSet/>
      <dgm:spPr/>
      <dgm:t>
        <a:bodyPr/>
        <a:lstStyle/>
        <a:p>
          <a:endParaRPr lang="el-GR">
            <a:solidFill>
              <a:schemeClr val="tx1"/>
            </a:solidFill>
            <a:effectLst/>
          </a:endParaRPr>
        </a:p>
      </dgm:t>
    </dgm:pt>
    <dgm:pt modelId="{B4C523CA-CB9B-45E6-9B42-ACDDF1BF7D65}">
      <dgm:prSet phldrT="[Κείμενο]" custT="1"/>
      <dgm:spPr>
        <a:solidFill>
          <a:prstClr val="white">
            <a:lumMod val="95000"/>
          </a:prstClr>
        </a:solidFill>
        <a:ln w="19050" cap="flat" cmpd="sng" algn="ctr">
          <a:solidFill>
            <a:srgbClr val="785832"/>
          </a:solidFill>
          <a:prstDash val="solid"/>
          <a:miter lim="800000"/>
        </a:ln>
        <a:effectLst/>
      </dgm:spPr>
      <dgm:t>
        <a:bodyPr spcFirstLastPara="0" vert="horz" wrap="square" lIns="121920" tIns="121920" rIns="121920" bIns="121920" numCol="1" spcCol="1270" anchor="ctr" anchorCtr="0"/>
        <a:lstStyle/>
        <a:p>
          <a:pPr marL="0" lvl="0" indent="0" algn="l" defTabSz="1422400">
            <a:lnSpc>
              <a:spcPct val="90000"/>
            </a:lnSpc>
            <a:spcBef>
              <a:spcPct val="0"/>
            </a:spcBef>
            <a:spcAft>
              <a:spcPct val="35000"/>
            </a:spcAft>
            <a:buNone/>
          </a:pPr>
          <a:r>
            <a:rPr lang="en-US" sz="3200" kern="1200" dirty="0">
              <a:solidFill>
                <a:prstClr val="black"/>
              </a:solidFill>
              <a:effectLst/>
              <a:latin typeface="Calibri" panose="020F0502020204030204"/>
              <a:ea typeface="+mn-ea"/>
              <a:cs typeface="+mn-cs"/>
            </a:rPr>
            <a:t>3. Konfliktlösung </a:t>
          </a:r>
          <a:endParaRPr lang="el-GR" sz="3200" kern="1200" dirty="0">
            <a:solidFill>
              <a:prstClr val="black"/>
            </a:solidFill>
            <a:effectLst/>
            <a:latin typeface="Calibri" panose="020F0502020204030204"/>
            <a:ea typeface="+mn-ea"/>
            <a:cs typeface="+mn-cs"/>
          </a:endParaRPr>
        </a:p>
      </dgm:t>
    </dgm:pt>
    <dgm:pt modelId="{0B61FFA1-954D-4769-9935-DC27A03FE46F}" type="parTrans" cxnId="{AB3B445A-D322-425F-BF83-71C16EDBCF6A}">
      <dgm:prSet/>
      <dgm:spPr/>
      <dgm:t>
        <a:bodyPr/>
        <a:lstStyle/>
        <a:p>
          <a:endParaRPr lang="el-GR" sz="1600">
            <a:solidFill>
              <a:schemeClr val="tx1"/>
            </a:solidFill>
            <a:effectLst/>
          </a:endParaRPr>
        </a:p>
      </dgm:t>
    </dgm:pt>
    <dgm:pt modelId="{2A74883B-AB36-4DBE-A90D-C134F37AC8DE}" type="sibTrans" cxnId="{AB3B445A-D322-425F-BF83-71C16EDBCF6A}">
      <dgm:prSet/>
      <dgm:spPr/>
      <dgm:t>
        <a:bodyPr/>
        <a:lstStyle/>
        <a:p>
          <a:endParaRPr lang="el-GR">
            <a:solidFill>
              <a:schemeClr val="tx1"/>
            </a:solidFill>
            <a:effectLst/>
          </a:endParaRPr>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de-AT"/>
        </a:p>
      </dgm:t>
    </dgm:pt>
    <dgm:pt modelId="{470C7429-9401-4802-AB33-313A76532508}" type="pres">
      <dgm:prSet presAssocID="{EC327B3B-64E2-4867-8E05-4626CF7AA557}" presName="parentText" presStyleLbl="node1" presStyleIdx="0" presStyleCnt="3" custLinFactY="-3398" custLinFactNeighborX="-192" custLinFactNeighborY="-100000">
        <dgm:presLayoutVars>
          <dgm:chMax val="0"/>
          <dgm:bulletEnabled val="1"/>
        </dgm:presLayoutVars>
      </dgm:prSet>
      <dgm:spPr/>
      <dgm:t>
        <a:bodyPr/>
        <a:lstStyle/>
        <a:p>
          <a:endParaRPr lang="de-AT"/>
        </a:p>
      </dgm:t>
    </dgm:pt>
    <dgm:pt modelId="{88D2178F-0747-469A-A1B7-4B4E6C3A520D}" type="pres">
      <dgm:prSet presAssocID="{E3EA5345-B843-40CC-AF3F-48429EEC6F62}" presName="spacer" presStyleCnt="0"/>
      <dgm:spPr/>
    </dgm:pt>
    <dgm:pt modelId="{288E5028-B57D-41A4-A329-2A81DBAE6A20}" type="pres">
      <dgm:prSet presAssocID="{4E244519-B7AC-4B3B-BE5F-12059590F0D2}" presName="parentText" presStyleLbl="node1" presStyleIdx="1" presStyleCnt="3" custLinFactNeighborY="-19892">
        <dgm:presLayoutVars>
          <dgm:chMax val="0"/>
          <dgm:bulletEnabled val="1"/>
        </dgm:presLayoutVars>
      </dgm:prSet>
      <dgm:spPr>
        <a:xfrm>
          <a:off x="0" y="1554120"/>
          <a:ext cx="4961817" cy="1216800"/>
        </a:xfrm>
        <a:prstGeom prst="roundRect">
          <a:avLst/>
        </a:prstGeom>
      </dgm:spPr>
      <dgm:t>
        <a:bodyPr/>
        <a:lstStyle/>
        <a:p>
          <a:endParaRPr lang="de-AT"/>
        </a:p>
      </dgm:t>
    </dgm:pt>
    <dgm:pt modelId="{F52AF388-6647-40C1-9B0C-4EACF0087302}" type="pres">
      <dgm:prSet presAssocID="{67FEA77F-9792-4206-8836-885C74441292}" presName="spacer" presStyleCnt="0"/>
      <dgm:spPr/>
    </dgm:pt>
    <dgm:pt modelId="{8CDB7BC7-8DB4-48B4-844D-150D6BC9A281}" type="pres">
      <dgm:prSet presAssocID="{B4C523CA-CB9B-45E6-9B42-ACDDF1BF7D65}" presName="parentText" presStyleLbl="node1" presStyleIdx="2" presStyleCnt="3">
        <dgm:presLayoutVars>
          <dgm:chMax val="0"/>
          <dgm:bulletEnabled val="1"/>
        </dgm:presLayoutVars>
      </dgm:prSet>
      <dgm:spPr>
        <a:xfrm>
          <a:off x="0" y="3062896"/>
          <a:ext cx="4961817" cy="1216800"/>
        </a:xfrm>
        <a:prstGeom prst="roundRect">
          <a:avLst/>
        </a:prstGeom>
      </dgm:spPr>
      <dgm:t>
        <a:bodyPr/>
        <a:lstStyle/>
        <a:p>
          <a:endParaRPr lang="de-AT"/>
        </a:p>
      </dgm:t>
    </dgm:pt>
  </dgm:ptLst>
  <dgm:cxnLst>
    <dgm:cxn modelId="{AB3B445A-D322-425F-BF83-71C16EDBCF6A}" srcId="{C4D5358F-2C12-40D3-A142-40CC932D99A4}" destId="{B4C523CA-CB9B-45E6-9B42-ACDDF1BF7D65}" srcOrd="2" destOrd="0" parTransId="{0B61FFA1-954D-4769-9935-DC27A03FE46F}" sibTransId="{2A74883B-AB36-4DBE-A90D-C134F37AC8DE}"/>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63EE376A-9BE3-42F8-986B-13F24A6B6A52}" srcId="{C4D5358F-2C12-40D3-A142-40CC932D99A4}" destId="{4E244519-B7AC-4B3B-BE5F-12059590F0D2}" srcOrd="1" destOrd="0" parTransId="{E30B4CE4-28F5-41D5-BDD7-379CEE7BFAA6}" sibTransId="{67FEA77F-9792-4206-8836-885C74441292}"/>
    <dgm:cxn modelId="{7533573D-AE90-413F-8D5E-92E484CC53EE}" type="presOf" srcId="{C4D5358F-2C12-40D3-A142-40CC932D99A4}" destId="{1E395D00-6435-47AF-BDD1-99EEEBD551EE}" srcOrd="0" destOrd="0" presId="urn:microsoft.com/office/officeart/2005/8/layout/vList2"/>
    <dgm:cxn modelId="{E7D99F90-BD21-488E-8965-4FA3E6649457}" type="presOf" srcId="{4E244519-B7AC-4B3B-BE5F-12059590F0D2}" destId="{288E5028-B57D-41A4-A329-2A81DBAE6A20}" srcOrd="0" destOrd="0" presId="urn:microsoft.com/office/officeart/2005/8/layout/vList2"/>
    <dgm:cxn modelId="{0A308EED-F4BF-484E-9616-FC08E6DF7B71}" type="presOf" srcId="{B4C523CA-CB9B-45E6-9B42-ACDDF1BF7D65}" destId="{8CDB7BC7-8DB4-48B4-844D-150D6BC9A281}"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 modelId="{1C593544-AEA6-4F32-B3EB-A05830DB3610}" type="presParOf" srcId="{1E395D00-6435-47AF-BDD1-99EEEBD551EE}" destId="{88D2178F-0747-469A-A1B7-4B4E6C3A520D}" srcOrd="1" destOrd="0" presId="urn:microsoft.com/office/officeart/2005/8/layout/vList2"/>
    <dgm:cxn modelId="{D77AAB75-3FBD-4EC6-89C1-F17940EE4199}" type="presParOf" srcId="{1E395D00-6435-47AF-BDD1-99EEEBD551EE}" destId="{288E5028-B57D-41A4-A329-2A81DBAE6A20}" srcOrd="2" destOrd="0" presId="urn:microsoft.com/office/officeart/2005/8/layout/vList2"/>
    <dgm:cxn modelId="{EF6FD183-5195-47C2-8292-3E15D1204EF4}" type="presParOf" srcId="{1E395D00-6435-47AF-BDD1-99EEEBD551EE}" destId="{F52AF388-6647-40C1-9B0C-4EACF0087302}" srcOrd="3" destOrd="0" presId="urn:microsoft.com/office/officeart/2005/8/layout/vList2"/>
    <dgm:cxn modelId="{93570274-80FF-4597-9140-78C6897D45C5}" type="presParOf" srcId="{1E395D00-6435-47AF-BDD1-99EEEBD551EE}" destId="{8CDB7BC7-8DB4-48B4-844D-150D6BC9A281}" srcOrd="4" destOrd="0" presId="urn:microsoft.com/office/officeart/2005/8/layout/vList2"/>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chemeClr val="bg1">
            <a:lumMod val="95000"/>
          </a:schemeClr>
        </a:solidFill>
        <a:ln>
          <a:solidFill>
            <a:srgbClr val="785832"/>
          </a:solidFill>
        </a:ln>
      </dgm:spPr>
      <dgm:t>
        <a:bodyPr/>
        <a:lstStyle/>
        <a:p>
          <a:r>
            <a:rPr lang="en-US" sz="3200" kern="1200" dirty="0">
              <a:solidFill>
                <a:schemeClr val="tx1"/>
              </a:solidFill>
              <a:effectLst/>
            </a:rPr>
            <a:t>4. </a:t>
          </a:r>
          <a:r>
            <a:rPr lang="en-US" sz="3200" kern="1200" dirty="0" smtClean="0">
              <a:solidFill>
                <a:schemeClr val="tx1"/>
              </a:solidFill>
              <a:effectLst/>
            </a:rPr>
            <a:t>Dialog </a:t>
          </a:r>
          <a:r>
            <a:rPr lang="en-US" sz="3200" kern="1200" dirty="0" err="1" smtClean="0">
              <a:solidFill>
                <a:schemeClr val="tx1"/>
              </a:solidFill>
              <a:effectLst/>
            </a:rPr>
            <a:t>e</a:t>
          </a:r>
          <a:r>
            <a:rPr lang="en-US" sz="3200" kern="1200" dirty="0" err="1" smtClean="0">
              <a:solidFill>
                <a:prstClr val="black"/>
              </a:solidFill>
              <a:effectLst/>
              <a:latin typeface="Calibri" panose="020F0502020204030204"/>
              <a:ea typeface="+mn-ea"/>
              <a:cs typeface="+mn-cs"/>
            </a:rPr>
            <a:t>rmöglichen</a:t>
          </a:r>
          <a:endParaRPr lang="el-GR" sz="3200" kern="1200" dirty="0">
            <a:solidFill>
              <a:prstClr val="black"/>
            </a:solidFill>
            <a:effectLst/>
            <a:latin typeface="Calibri" panose="020F0502020204030204"/>
            <a:ea typeface="+mn-ea"/>
            <a:cs typeface="+mn-cs"/>
          </a:endParaRPr>
        </a:p>
      </dgm:t>
    </dgm:pt>
    <dgm:pt modelId="{DF29B433-28C4-4212-B73F-BBA2E55D71FD}" type="parTrans" cxnId="{013F4C26-68C0-4526-9DB3-5EB519553F3C}">
      <dgm:prSet/>
      <dgm:spPr/>
      <dgm:t>
        <a:bodyPr/>
        <a:lstStyle/>
        <a:p>
          <a:endParaRPr lang="el-GR" sz="1600">
            <a:solidFill>
              <a:schemeClr val="tx1"/>
            </a:solidFill>
            <a:effectLst/>
          </a:endParaRPr>
        </a:p>
      </dgm:t>
    </dgm:pt>
    <dgm:pt modelId="{E3EA5345-B843-40CC-AF3F-48429EEC6F62}" type="sibTrans" cxnId="{013F4C26-68C0-4526-9DB3-5EB519553F3C}">
      <dgm:prSet/>
      <dgm:spPr/>
      <dgm:t>
        <a:bodyPr/>
        <a:lstStyle/>
        <a:p>
          <a:endParaRPr lang="el-GR">
            <a:solidFill>
              <a:schemeClr val="tx1"/>
            </a:solidFill>
            <a:effectLst/>
          </a:endParaRPr>
        </a:p>
      </dgm:t>
    </dgm:pt>
    <dgm:pt modelId="{4E244519-B7AC-4B3B-BE5F-12059590F0D2}">
      <dgm:prSet phldrT="[Κείμενο]" custT="1"/>
      <dgm:spPr>
        <a:solidFill>
          <a:prstClr val="white">
            <a:lumMod val="95000"/>
          </a:prstClr>
        </a:solidFill>
        <a:ln w="19050" cap="flat" cmpd="sng" algn="ctr">
          <a:solidFill>
            <a:srgbClr val="785832"/>
          </a:solidFill>
          <a:prstDash val="solid"/>
          <a:miter lim="800000"/>
        </a:ln>
        <a:effectLst/>
      </dgm:spPr>
      <dgm:t>
        <a:bodyPr spcFirstLastPara="0" vert="horz" wrap="square" lIns="121920" tIns="121920" rIns="121920" bIns="121920" numCol="1" spcCol="1270" anchor="ctr" anchorCtr="0"/>
        <a:lstStyle/>
        <a:p>
          <a:pPr marL="0" lvl="0" indent="0" algn="l" defTabSz="1422400">
            <a:lnSpc>
              <a:spcPct val="90000"/>
            </a:lnSpc>
            <a:spcBef>
              <a:spcPct val="0"/>
            </a:spcBef>
            <a:spcAft>
              <a:spcPct val="35000"/>
            </a:spcAft>
            <a:buNone/>
          </a:pPr>
          <a:r>
            <a:rPr lang="en-US" sz="3200" kern="1200">
              <a:solidFill>
                <a:prstClr val="black"/>
              </a:solidFill>
              <a:effectLst/>
              <a:latin typeface="Calibri" panose="020F0502020204030204"/>
              <a:ea typeface="+mn-ea"/>
              <a:cs typeface="+mn-cs"/>
            </a:rPr>
            <a:t>5. Ethik</a:t>
          </a:r>
          <a:endParaRPr lang="el-GR" sz="3200" kern="1200">
            <a:solidFill>
              <a:prstClr val="black"/>
            </a:solidFill>
            <a:effectLst/>
            <a:latin typeface="Calibri" panose="020F0502020204030204"/>
            <a:ea typeface="+mn-ea"/>
            <a:cs typeface="+mn-cs"/>
          </a:endParaRPr>
        </a:p>
      </dgm:t>
    </dgm:pt>
    <dgm:pt modelId="{E30B4CE4-28F5-41D5-BDD7-379CEE7BFAA6}" type="parTrans" cxnId="{63EE376A-9BE3-42F8-986B-13F24A6B6A52}">
      <dgm:prSet/>
      <dgm:spPr/>
      <dgm:t>
        <a:bodyPr/>
        <a:lstStyle/>
        <a:p>
          <a:endParaRPr lang="el-GR" sz="1600">
            <a:solidFill>
              <a:schemeClr val="tx1"/>
            </a:solidFill>
            <a:effectLst/>
          </a:endParaRPr>
        </a:p>
      </dgm:t>
    </dgm:pt>
    <dgm:pt modelId="{67FEA77F-9792-4206-8836-885C74441292}" type="sibTrans" cxnId="{63EE376A-9BE3-42F8-986B-13F24A6B6A52}">
      <dgm:prSet/>
      <dgm:spPr/>
      <dgm:t>
        <a:bodyPr/>
        <a:lstStyle/>
        <a:p>
          <a:endParaRPr lang="el-GR">
            <a:solidFill>
              <a:schemeClr val="tx1"/>
            </a:solidFill>
            <a:effectLst/>
          </a:endParaRPr>
        </a:p>
      </dgm:t>
    </dgm:pt>
    <dgm:pt modelId="{B4C523CA-CB9B-45E6-9B42-ACDDF1BF7D65}">
      <dgm:prSet phldrT="[Κείμενο]" custT="1"/>
      <dgm:spPr>
        <a:solidFill>
          <a:prstClr val="white">
            <a:lumMod val="95000"/>
          </a:prstClr>
        </a:solidFill>
        <a:ln w="19050" cap="flat" cmpd="sng" algn="ctr">
          <a:solidFill>
            <a:srgbClr val="785832"/>
          </a:solidFill>
          <a:prstDash val="solid"/>
          <a:miter lim="800000"/>
        </a:ln>
        <a:effectLst/>
      </dgm:spPr>
      <dgm:t>
        <a:bodyPr spcFirstLastPara="0" vert="horz" wrap="square" lIns="121920" tIns="121920" rIns="121920" bIns="121920" numCol="1" spcCol="1270" anchor="ctr" anchorCtr="0"/>
        <a:lstStyle/>
        <a:p>
          <a:pPr marL="0" lvl="0" indent="0" algn="l" defTabSz="1422400">
            <a:lnSpc>
              <a:spcPct val="90000"/>
            </a:lnSpc>
            <a:spcBef>
              <a:spcPct val="0"/>
            </a:spcBef>
            <a:spcAft>
              <a:spcPct val="35000"/>
            </a:spcAft>
            <a:buNone/>
          </a:pPr>
          <a:r>
            <a:rPr lang="en-US" sz="3200" kern="1200" dirty="0">
              <a:solidFill>
                <a:prstClr val="black"/>
              </a:solidFill>
              <a:effectLst/>
              <a:latin typeface="Calibri" panose="020F0502020204030204"/>
              <a:ea typeface="+mn-ea"/>
              <a:cs typeface="+mn-cs"/>
            </a:rPr>
            <a:t>6. </a:t>
          </a:r>
          <a:r>
            <a:rPr lang="en-US" sz="3200" kern="1200" dirty="0" err="1" smtClean="0">
              <a:solidFill>
                <a:prstClr val="black"/>
              </a:solidFill>
              <a:effectLst/>
              <a:latin typeface="Calibri" panose="020F0502020204030204"/>
              <a:ea typeface="+mn-ea"/>
              <a:cs typeface="+mn-cs"/>
            </a:rPr>
            <a:t>Reflektieren</a:t>
          </a:r>
          <a:endParaRPr lang="el-GR" sz="3200" kern="1200" dirty="0">
            <a:solidFill>
              <a:prstClr val="black"/>
            </a:solidFill>
            <a:effectLst/>
            <a:latin typeface="Calibri" panose="020F0502020204030204"/>
            <a:ea typeface="+mn-ea"/>
            <a:cs typeface="+mn-cs"/>
          </a:endParaRPr>
        </a:p>
      </dgm:t>
    </dgm:pt>
    <dgm:pt modelId="{0B61FFA1-954D-4769-9935-DC27A03FE46F}" type="parTrans" cxnId="{AB3B445A-D322-425F-BF83-71C16EDBCF6A}">
      <dgm:prSet/>
      <dgm:spPr/>
      <dgm:t>
        <a:bodyPr/>
        <a:lstStyle/>
        <a:p>
          <a:endParaRPr lang="el-GR" sz="1600">
            <a:solidFill>
              <a:schemeClr val="tx1"/>
            </a:solidFill>
            <a:effectLst/>
          </a:endParaRPr>
        </a:p>
      </dgm:t>
    </dgm:pt>
    <dgm:pt modelId="{2A74883B-AB36-4DBE-A90D-C134F37AC8DE}" type="sibTrans" cxnId="{AB3B445A-D322-425F-BF83-71C16EDBCF6A}">
      <dgm:prSet/>
      <dgm:spPr/>
      <dgm:t>
        <a:bodyPr/>
        <a:lstStyle/>
        <a:p>
          <a:endParaRPr lang="el-GR">
            <a:solidFill>
              <a:schemeClr val="tx1"/>
            </a:solidFill>
            <a:effectLst/>
          </a:endParaRPr>
        </a:p>
      </dgm:t>
    </dgm:pt>
    <dgm:pt modelId="{B351AA1E-2C74-48BB-A521-23955E0A9ADD}">
      <dgm:prSet phldrT="[Κείμενο]" custT="1"/>
      <dgm:spPr>
        <a:solidFill>
          <a:prstClr val="white">
            <a:lumMod val="95000"/>
          </a:prstClr>
        </a:solidFill>
        <a:ln w="19050" cap="flat" cmpd="sng" algn="ctr">
          <a:solidFill>
            <a:srgbClr val="785832"/>
          </a:solidFill>
          <a:prstDash val="solid"/>
          <a:miter lim="800000"/>
        </a:ln>
        <a:effectLst/>
      </dgm:spPr>
      <dgm:t>
        <a:bodyPr spcFirstLastPara="0" vert="horz" wrap="square" lIns="121920" tIns="121920" rIns="121920" bIns="121920" numCol="1" spcCol="1270" anchor="ctr" anchorCtr="0"/>
        <a:lstStyle/>
        <a:p>
          <a:pPr>
            <a:buNone/>
          </a:pPr>
          <a:r>
            <a:rPr lang="en-US" sz="3200" dirty="0">
              <a:solidFill>
                <a:prstClr val="black"/>
              </a:solidFill>
              <a:effectLst/>
              <a:latin typeface="Calibri" panose="020F0502020204030204"/>
              <a:ea typeface="+mn-ea"/>
              <a:cs typeface="+mn-cs"/>
            </a:rPr>
            <a:t>7. Digitale Kompetenzen </a:t>
          </a:r>
          <a:endParaRPr lang="el-GR" sz="3200" dirty="0">
            <a:solidFill>
              <a:prstClr val="black"/>
            </a:solidFill>
            <a:effectLst/>
            <a:latin typeface="Calibri" panose="020F0502020204030204"/>
            <a:ea typeface="+mn-ea"/>
            <a:cs typeface="+mn-cs"/>
          </a:endParaRPr>
        </a:p>
      </dgm:t>
    </dgm:pt>
    <dgm:pt modelId="{950C36F4-EC07-4D02-9417-714879B96E39}" type="parTrans" cxnId="{456B206B-605A-471C-8046-281FC6C7E9B0}">
      <dgm:prSet/>
      <dgm:spPr/>
      <dgm:t>
        <a:bodyPr/>
        <a:lstStyle/>
        <a:p>
          <a:endParaRPr lang="en-GB"/>
        </a:p>
      </dgm:t>
    </dgm:pt>
    <dgm:pt modelId="{C163FAE4-3D42-43AA-8E6C-FEAC6FABA10A}" type="sibTrans" cxnId="{456B206B-605A-471C-8046-281FC6C7E9B0}">
      <dgm:prSet/>
      <dgm:spPr/>
      <dgm:t>
        <a:bodyPr/>
        <a:lstStyle/>
        <a:p>
          <a:endParaRPr lang="en-GB"/>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de-AT"/>
        </a:p>
      </dgm:t>
    </dgm:pt>
    <dgm:pt modelId="{470C7429-9401-4802-AB33-313A76532508}" type="pres">
      <dgm:prSet presAssocID="{EC327B3B-64E2-4867-8E05-4626CF7AA557}" presName="parentText" presStyleLbl="node1" presStyleIdx="0" presStyleCnt="4" custLinFactY="-22104" custLinFactNeighborX="-542" custLinFactNeighborY="-100000">
        <dgm:presLayoutVars>
          <dgm:chMax val="0"/>
          <dgm:bulletEnabled val="1"/>
        </dgm:presLayoutVars>
      </dgm:prSet>
      <dgm:spPr/>
      <dgm:t>
        <a:bodyPr/>
        <a:lstStyle/>
        <a:p>
          <a:endParaRPr lang="de-AT"/>
        </a:p>
      </dgm:t>
    </dgm:pt>
    <dgm:pt modelId="{88D2178F-0747-469A-A1B7-4B4E6C3A520D}" type="pres">
      <dgm:prSet presAssocID="{E3EA5345-B843-40CC-AF3F-48429EEC6F62}" presName="spacer" presStyleCnt="0"/>
      <dgm:spPr/>
    </dgm:pt>
    <dgm:pt modelId="{288E5028-B57D-41A4-A329-2A81DBAE6A20}" type="pres">
      <dgm:prSet presAssocID="{4E244519-B7AC-4B3B-BE5F-12059590F0D2}" presName="parentText" presStyleLbl="node1" presStyleIdx="1" presStyleCnt="4" custLinFactNeighborY="-19892">
        <dgm:presLayoutVars>
          <dgm:chMax val="0"/>
          <dgm:bulletEnabled val="1"/>
        </dgm:presLayoutVars>
      </dgm:prSet>
      <dgm:spPr>
        <a:xfrm>
          <a:off x="0" y="1175325"/>
          <a:ext cx="4961817" cy="1029600"/>
        </a:xfrm>
        <a:prstGeom prst="roundRect">
          <a:avLst/>
        </a:prstGeom>
      </dgm:spPr>
      <dgm:t>
        <a:bodyPr/>
        <a:lstStyle/>
        <a:p>
          <a:endParaRPr lang="de-AT"/>
        </a:p>
      </dgm:t>
    </dgm:pt>
    <dgm:pt modelId="{F52AF388-6647-40C1-9B0C-4EACF0087302}" type="pres">
      <dgm:prSet presAssocID="{67FEA77F-9792-4206-8836-885C74441292}" presName="spacer" presStyleCnt="0"/>
      <dgm:spPr/>
    </dgm:pt>
    <dgm:pt modelId="{8CDB7BC7-8DB4-48B4-844D-150D6BC9A281}" type="pres">
      <dgm:prSet presAssocID="{B4C523CA-CB9B-45E6-9B42-ACDDF1BF7D65}" presName="parentText" presStyleLbl="node1" presStyleIdx="2" presStyleCnt="4">
        <dgm:presLayoutVars>
          <dgm:chMax val="0"/>
          <dgm:bulletEnabled val="1"/>
        </dgm:presLayoutVars>
      </dgm:prSet>
      <dgm:spPr>
        <a:xfrm>
          <a:off x="0" y="3062896"/>
          <a:ext cx="4961817" cy="1216800"/>
        </a:xfrm>
        <a:prstGeom prst="roundRect">
          <a:avLst/>
        </a:prstGeom>
      </dgm:spPr>
      <dgm:t>
        <a:bodyPr/>
        <a:lstStyle/>
        <a:p>
          <a:endParaRPr lang="de-AT"/>
        </a:p>
      </dgm:t>
    </dgm:pt>
    <dgm:pt modelId="{E9615218-FA73-4A78-8218-0856620E7CB2}" type="pres">
      <dgm:prSet presAssocID="{2A74883B-AB36-4DBE-A90D-C134F37AC8DE}" presName="spacer" presStyleCnt="0"/>
      <dgm:spPr/>
    </dgm:pt>
    <dgm:pt modelId="{3352B6FF-4293-4555-897C-C1B04E62B888}" type="pres">
      <dgm:prSet presAssocID="{B351AA1E-2C74-48BB-A521-23955E0A9ADD}" presName="parentText" presStyleLbl="node1" presStyleIdx="3" presStyleCnt="4" custLinFactNeighborX="-41374" custLinFactNeighborY="-10782">
        <dgm:presLayoutVars>
          <dgm:chMax val="0"/>
          <dgm:bulletEnabled val="1"/>
        </dgm:presLayoutVars>
      </dgm:prSet>
      <dgm:spPr>
        <a:prstGeom prst="roundRect">
          <a:avLst/>
        </a:prstGeom>
      </dgm:spPr>
      <dgm:t>
        <a:bodyPr/>
        <a:lstStyle/>
        <a:p>
          <a:endParaRPr lang="de-AT"/>
        </a:p>
      </dgm:t>
    </dgm:pt>
  </dgm:ptLst>
  <dgm:cxnLst>
    <dgm:cxn modelId="{456B206B-605A-471C-8046-281FC6C7E9B0}" srcId="{C4D5358F-2C12-40D3-A142-40CC932D99A4}" destId="{B351AA1E-2C74-48BB-A521-23955E0A9ADD}" srcOrd="3" destOrd="0" parTransId="{950C36F4-EC07-4D02-9417-714879B96E39}" sibTransId="{C163FAE4-3D42-43AA-8E6C-FEAC6FABA10A}"/>
    <dgm:cxn modelId="{AB3B445A-D322-425F-BF83-71C16EDBCF6A}" srcId="{C4D5358F-2C12-40D3-A142-40CC932D99A4}" destId="{B4C523CA-CB9B-45E6-9B42-ACDDF1BF7D65}" srcOrd="2" destOrd="0" parTransId="{0B61FFA1-954D-4769-9935-DC27A03FE46F}" sibTransId="{2A74883B-AB36-4DBE-A90D-C134F37AC8DE}"/>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64DB2D9C-5A7E-4EEA-89AA-D82CCCD49481}" type="presOf" srcId="{B351AA1E-2C74-48BB-A521-23955E0A9ADD}" destId="{3352B6FF-4293-4555-897C-C1B04E62B888}" srcOrd="0" destOrd="0" presId="urn:microsoft.com/office/officeart/2005/8/layout/vList2"/>
    <dgm:cxn modelId="{63EE376A-9BE3-42F8-986B-13F24A6B6A52}" srcId="{C4D5358F-2C12-40D3-A142-40CC932D99A4}" destId="{4E244519-B7AC-4B3B-BE5F-12059590F0D2}" srcOrd="1" destOrd="0" parTransId="{E30B4CE4-28F5-41D5-BDD7-379CEE7BFAA6}" sibTransId="{67FEA77F-9792-4206-8836-885C74441292}"/>
    <dgm:cxn modelId="{7533573D-AE90-413F-8D5E-92E484CC53EE}" type="presOf" srcId="{C4D5358F-2C12-40D3-A142-40CC932D99A4}" destId="{1E395D00-6435-47AF-BDD1-99EEEBD551EE}" srcOrd="0" destOrd="0" presId="urn:microsoft.com/office/officeart/2005/8/layout/vList2"/>
    <dgm:cxn modelId="{E7D99F90-BD21-488E-8965-4FA3E6649457}" type="presOf" srcId="{4E244519-B7AC-4B3B-BE5F-12059590F0D2}" destId="{288E5028-B57D-41A4-A329-2A81DBAE6A20}" srcOrd="0" destOrd="0" presId="urn:microsoft.com/office/officeart/2005/8/layout/vList2"/>
    <dgm:cxn modelId="{0A308EED-F4BF-484E-9616-FC08E6DF7B71}" type="presOf" srcId="{B4C523CA-CB9B-45E6-9B42-ACDDF1BF7D65}" destId="{8CDB7BC7-8DB4-48B4-844D-150D6BC9A281}"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 modelId="{1C593544-AEA6-4F32-B3EB-A05830DB3610}" type="presParOf" srcId="{1E395D00-6435-47AF-BDD1-99EEEBD551EE}" destId="{88D2178F-0747-469A-A1B7-4B4E6C3A520D}" srcOrd="1" destOrd="0" presId="urn:microsoft.com/office/officeart/2005/8/layout/vList2"/>
    <dgm:cxn modelId="{D77AAB75-3FBD-4EC6-89C1-F17940EE4199}" type="presParOf" srcId="{1E395D00-6435-47AF-BDD1-99EEEBD551EE}" destId="{288E5028-B57D-41A4-A329-2A81DBAE6A20}" srcOrd="2" destOrd="0" presId="urn:microsoft.com/office/officeart/2005/8/layout/vList2"/>
    <dgm:cxn modelId="{EF6FD183-5195-47C2-8292-3E15D1204EF4}" type="presParOf" srcId="{1E395D00-6435-47AF-BDD1-99EEEBD551EE}" destId="{F52AF388-6647-40C1-9B0C-4EACF0087302}" srcOrd="3" destOrd="0" presId="urn:microsoft.com/office/officeart/2005/8/layout/vList2"/>
    <dgm:cxn modelId="{93570274-80FF-4597-9140-78C6897D45C5}" type="presParOf" srcId="{1E395D00-6435-47AF-BDD1-99EEEBD551EE}" destId="{8CDB7BC7-8DB4-48B4-844D-150D6BC9A281}" srcOrd="4" destOrd="0" presId="urn:microsoft.com/office/officeart/2005/8/layout/vList2"/>
    <dgm:cxn modelId="{1327D06E-9E36-45F8-9DBA-CA14A05E8429}" type="presParOf" srcId="{1E395D00-6435-47AF-BDD1-99EEEBD551EE}" destId="{E9615218-FA73-4A78-8218-0856620E7CB2}" srcOrd="5" destOrd="0" presId="urn:microsoft.com/office/officeart/2005/8/layout/vList2"/>
    <dgm:cxn modelId="{5D37EE8F-81F6-4192-B38E-2F624DE676EB}" type="presParOf" srcId="{1E395D00-6435-47AF-BDD1-99EEEBD551EE}" destId="{3352B6FF-4293-4555-897C-C1B04E62B888}" srcOrd="6" destOrd="0" presId="urn:microsoft.com/office/officeart/2005/8/layout/vList2"/>
  </dgm:cxnLst>
  <dgm:bg>
    <a:noFill/>
  </dgm:bg>
  <dgm:whole>
    <a:ln>
      <a:noFill/>
    </a:ln>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0"/>
          <a:ext cx="4961817" cy="1029600"/>
        </a:xfrm>
        <a:prstGeom prst="roundRect">
          <a:avLst/>
        </a:prstGeom>
        <a:solidFill>
          <a:schemeClr val="bg1">
            <a:lumMod val="95000"/>
          </a:scheme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solidFill>
                <a:schemeClr val="tx1"/>
              </a:solidFill>
              <a:effectLst/>
            </a:rPr>
            <a:t>1. </a:t>
          </a:r>
          <a:r>
            <a:rPr lang="en-US" sz="3200" kern="1200" dirty="0" err="1" smtClean="0">
              <a:solidFill>
                <a:schemeClr val="tx1"/>
              </a:solidFill>
            </a:rPr>
            <a:t>Sensibilisierung</a:t>
          </a:r>
          <a:endParaRPr lang="el-GR" sz="3200" kern="1200" dirty="0">
            <a:solidFill>
              <a:schemeClr val="tx1"/>
            </a:solidFill>
            <a:effectLst/>
            <a:latin typeface="Calibri" panose="020F0502020204030204"/>
            <a:ea typeface="+mn-ea"/>
            <a:cs typeface="+mn-cs"/>
          </a:endParaRPr>
        </a:p>
      </dsp:txBody>
      <dsp:txXfrm>
        <a:off x="50261" y="50261"/>
        <a:ext cx="4861295" cy="929078"/>
      </dsp:txXfrm>
    </dsp:sp>
    <dsp:sp modelId="{288E5028-B57D-41A4-A329-2A81DBAE6A20}">
      <dsp:nvSpPr>
        <dsp:cNvPr id="0" name=""/>
        <dsp:cNvSpPr/>
      </dsp:nvSpPr>
      <dsp:spPr>
        <a:xfrm>
          <a:off x="0" y="1175325"/>
          <a:ext cx="4961817" cy="1029600"/>
        </a:xfrm>
        <a:prstGeom prst="roundRect">
          <a:avLst/>
        </a:prstGeom>
        <a:solidFill>
          <a:srgbClr val="95C11F"/>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prstClr val="white"/>
              </a:solidFill>
              <a:effectLst>
                <a:outerShdw blurRad="38100" dist="38100" dir="2700000" algn="tl">
                  <a:srgbClr val="000000">
                    <a:alpha val="43137"/>
                  </a:srgbClr>
                </a:outerShdw>
              </a:effectLst>
              <a:latin typeface="Calibri" panose="020F0502020204030204"/>
              <a:ea typeface="+mn-ea"/>
              <a:cs typeface="+mn-cs"/>
            </a:rPr>
            <a:t>2. Kritisches Denken</a:t>
          </a:r>
          <a:endParaRPr lang="el-GR" sz="3200" b="1" kern="1200" dirty="0">
            <a:solidFill>
              <a:prstClr val="white"/>
            </a:solidFill>
            <a:effectLst>
              <a:outerShdw blurRad="38100" dist="38100" dir="2700000" algn="tl">
                <a:srgbClr val="000000">
                  <a:alpha val="43137"/>
                </a:srgbClr>
              </a:outerShdw>
            </a:effectLst>
            <a:latin typeface="Calibri" panose="020F0502020204030204"/>
            <a:ea typeface="+mn-ea"/>
            <a:cs typeface="+mn-cs"/>
          </a:endParaRPr>
        </a:p>
      </dsp:txBody>
      <dsp:txXfrm>
        <a:off x="50261" y="1225586"/>
        <a:ext cx="4861295" cy="929078"/>
      </dsp:txXfrm>
    </dsp:sp>
    <dsp:sp modelId="{8CDB7BC7-8DB4-48B4-844D-150D6BC9A281}">
      <dsp:nvSpPr>
        <dsp:cNvPr id="0" name=""/>
        <dsp:cNvSpPr/>
      </dsp:nvSpPr>
      <dsp:spPr>
        <a:xfrm>
          <a:off x="0" y="2394834"/>
          <a:ext cx="4961817" cy="1029600"/>
        </a:xfrm>
        <a:prstGeom prst="roundRect">
          <a:avLst/>
        </a:prstGeom>
        <a:solidFill>
          <a:prstClr val="white">
            <a:lumMod val="95000"/>
          </a:prst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solidFill>
                <a:prstClr val="black"/>
              </a:solidFill>
              <a:effectLst/>
              <a:latin typeface="Calibri" panose="020F0502020204030204"/>
              <a:ea typeface="+mn-ea"/>
              <a:cs typeface="+mn-cs"/>
            </a:rPr>
            <a:t>3. Konfliktlösung </a:t>
          </a:r>
          <a:endParaRPr lang="el-GR" sz="3200" kern="1200" dirty="0">
            <a:solidFill>
              <a:prstClr val="black"/>
            </a:solidFill>
            <a:effectLst/>
            <a:latin typeface="Calibri" panose="020F0502020204030204"/>
            <a:ea typeface="+mn-ea"/>
            <a:cs typeface="+mn-cs"/>
          </a:endParaRPr>
        </a:p>
      </dsp:txBody>
      <dsp:txXfrm>
        <a:off x="50261" y="2445095"/>
        <a:ext cx="4861295" cy="929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0"/>
          <a:ext cx="4961817" cy="973440"/>
        </a:xfrm>
        <a:prstGeom prst="roundRect">
          <a:avLst/>
        </a:prstGeom>
        <a:solidFill>
          <a:schemeClr val="bg1">
            <a:lumMod val="95000"/>
          </a:scheme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solidFill>
                <a:schemeClr val="tx1"/>
              </a:solidFill>
              <a:effectLst/>
            </a:rPr>
            <a:t>4. </a:t>
          </a:r>
          <a:r>
            <a:rPr lang="en-US" sz="3200" kern="1200" dirty="0" smtClean="0">
              <a:solidFill>
                <a:schemeClr val="tx1"/>
              </a:solidFill>
              <a:effectLst/>
            </a:rPr>
            <a:t>Dialog </a:t>
          </a:r>
          <a:r>
            <a:rPr lang="en-US" sz="3200" kern="1200" dirty="0" err="1" smtClean="0">
              <a:solidFill>
                <a:schemeClr val="tx1"/>
              </a:solidFill>
              <a:effectLst/>
            </a:rPr>
            <a:t>e</a:t>
          </a:r>
          <a:r>
            <a:rPr lang="en-US" sz="3200" kern="1200" dirty="0" err="1" smtClean="0">
              <a:solidFill>
                <a:prstClr val="black"/>
              </a:solidFill>
              <a:effectLst/>
              <a:latin typeface="Calibri" panose="020F0502020204030204"/>
              <a:ea typeface="+mn-ea"/>
              <a:cs typeface="+mn-cs"/>
            </a:rPr>
            <a:t>rmöglichen</a:t>
          </a:r>
          <a:endParaRPr lang="el-GR" sz="3200" kern="1200" dirty="0">
            <a:solidFill>
              <a:prstClr val="black"/>
            </a:solidFill>
            <a:effectLst/>
            <a:latin typeface="Calibri" panose="020F0502020204030204"/>
            <a:ea typeface="+mn-ea"/>
            <a:cs typeface="+mn-cs"/>
          </a:endParaRPr>
        </a:p>
      </dsp:txBody>
      <dsp:txXfrm>
        <a:off x="47519" y="47519"/>
        <a:ext cx="4866779" cy="878402"/>
      </dsp:txXfrm>
    </dsp:sp>
    <dsp:sp modelId="{288E5028-B57D-41A4-A329-2A81DBAE6A20}">
      <dsp:nvSpPr>
        <dsp:cNvPr id="0" name=""/>
        <dsp:cNvSpPr/>
      </dsp:nvSpPr>
      <dsp:spPr>
        <a:xfrm>
          <a:off x="0" y="1108717"/>
          <a:ext cx="4961817" cy="973440"/>
        </a:xfrm>
        <a:prstGeom prst="roundRect">
          <a:avLst/>
        </a:prstGeom>
        <a:solidFill>
          <a:prstClr val="white">
            <a:lumMod val="95000"/>
          </a:prst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solidFill>
                <a:prstClr val="black"/>
              </a:solidFill>
              <a:effectLst/>
              <a:latin typeface="Calibri" panose="020F0502020204030204"/>
              <a:ea typeface="+mn-ea"/>
              <a:cs typeface="+mn-cs"/>
            </a:rPr>
            <a:t>5. Ethik</a:t>
          </a:r>
          <a:endParaRPr lang="el-GR" sz="3200" kern="1200">
            <a:solidFill>
              <a:prstClr val="black"/>
            </a:solidFill>
            <a:effectLst/>
            <a:latin typeface="Calibri" panose="020F0502020204030204"/>
            <a:ea typeface="+mn-ea"/>
            <a:cs typeface="+mn-cs"/>
          </a:endParaRPr>
        </a:p>
      </dsp:txBody>
      <dsp:txXfrm>
        <a:off x="47519" y="1156236"/>
        <a:ext cx="4866779" cy="878402"/>
      </dsp:txXfrm>
    </dsp:sp>
    <dsp:sp modelId="{8CDB7BC7-8DB4-48B4-844D-150D6BC9A281}">
      <dsp:nvSpPr>
        <dsp:cNvPr id="0" name=""/>
        <dsp:cNvSpPr/>
      </dsp:nvSpPr>
      <dsp:spPr>
        <a:xfrm>
          <a:off x="0" y="2261708"/>
          <a:ext cx="4961817" cy="973440"/>
        </a:xfrm>
        <a:prstGeom prst="roundRect">
          <a:avLst/>
        </a:prstGeom>
        <a:solidFill>
          <a:prstClr val="white">
            <a:lumMod val="95000"/>
          </a:prst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solidFill>
                <a:prstClr val="black"/>
              </a:solidFill>
              <a:effectLst/>
              <a:latin typeface="Calibri" panose="020F0502020204030204"/>
              <a:ea typeface="+mn-ea"/>
              <a:cs typeface="+mn-cs"/>
            </a:rPr>
            <a:t>6. </a:t>
          </a:r>
          <a:r>
            <a:rPr lang="en-US" sz="3200" kern="1200" dirty="0" err="1" smtClean="0">
              <a:solidFill>
                <a:prstClr val="black"/>
              </a:solidFill>
              <a:effectLst/>
              <a:latin typeface="Calibri" panose="020F0502020204030204"/>
              <a:ea typeface="+mn-ea"/>
              <a:cs typeface="+mn-cs"/>
            </a:rPr>
            <a:t>Reflektieren</a:t>
          </a:r>
          <a:endParaRPr lang="el-GR" sz="3200" kern="1200" dirty="0">
            <a:solidFill>
              <a:prstClr val="black"/>
            </a:solidFill>
            <a:effectLst/>
            <a:latin typeface="Calibri" panose="020F0502020204030204"/>
            <a:ea typeface="+mn-ea"/>
            <a:cs typeface="+mn-cs"/>
          </a:endParaRPr>
        </a:p>
      </dsp:txBody>
      <dsp:txXfrm>
        <a:off x="47519" y="2309227"/>
        <a:ext cx="4866779" cy="878402"/>
      </dsp:txXfrm>
    </dsp:sp>
    <dsp:sp modelId="{3352B6FF-4293-4555-897C-C1B04E62B888}">
      <dsp:nvSpPr>
        <dsp:cNvPr id="0" name=""/>
        <dsp:cNvSpPr/>
      </dsp:nvSpPr>
      <dsp:spPr>
        <a:xfrm>
          <a:off x="0" y="3368760"/>
          <a:ext cx="4961817" cy="973440"/>
        </a:xfrm>
        <a:prstGeom prst="roundRect">
          <a:avLst/>
        </a:prstGeom>
        <a:solidFill>
          <a:prstClr val="white">
            <a:lumMod val="95000"/>
          </a:prstClr>
        </a:solidFill>
        <a:ln w="19050" cap="flat" cmpd="sng" algn="ctr">
          <a:solidFill>
            <a:srgbClr val="78583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buNone/>
          </a:pPr>
          <a:r>
            <a:rPr lang="en-US" sz="3200" kern="1200" dirty="0">
              <a:solidFill>
                <a:prstClr val="black"/>
              </a:solidFill>
              <a:effectLst/>
              <a:latin typeface="Calibri" panose="020F0502020204030204"/>
              <a:ea typeface="+mn-ea"/>
              <a:cs typeface="+mn-cs"/>
            </a:rPr>
            <a:t>7. Digitale Kompetenzen </a:t>
          </a:r>
          <a:endParaRPr lang="el-GR" sz="3200" kern="1200" dirty="0">
            <a:solidFill>
              <a:prstClr val="black"/>
            </a:solidFill>
            <a:effectLst/>
            <a:latin typeface="Calibri" panose="020F0502020204030204"/>
            <a:ea typeface="+mn-ea"/>
            <a:cs typeface="+mn-cs"/>
          </a:endParaRPr>
        </a:p>
      </dsp:txBody>
      <dsp:txXfrm>
        <a:off x="47519" y="3416279"/>
        <a:ext cx="4866779" cy="8784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31/1/2024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31/1/2024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223858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3297751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851598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700935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3856035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746463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1316201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3179044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2716693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18</a:t>
            </a:fld>
            <a:endParaRPr lang="el-GR"/>
          </a:p>
        </p:txBody>
      </p:sp>
    </p:spTree>
    <p:extLst>
      <p:ext uri="{BB962C8B-B14F-4D97-AF65-F5344CB8AC3E}">
        <p14:creationId xmlns:p14="http://schemas.microsoft.com/office/powerpoint/2010/main" val="1512046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19</a:t>
            </a:fld>
            <a:endParaRPr lang="el-GR"/>
          </a:p>
        </p:txBody>
      </p:sp>
    </p:spTree>
    <p:extLst>
      <p:ext uri="{BB962C8B-B14F-4D97-AF65-F5344CB8AC3E}">
        <p14:creationId xmlns:p14="http://schemas.microsoft.com/office/powerpoint/2010/main" val="3841275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2253311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20</a:t>
            </a:fld>
            <a:endParaRPr lang="el-GR"/>
          </a:p>
        </p:txBody>
      </p:sp>
    </p:spTree>
    <p:extLst>
      <p:ext uri="{BB962C8B-B14F-4D97-AF65-F5344CB8AC3E}">
        <p14:creationId xmlns:p14="http://schemas.microsoft.com/office/powerpoint/2010/main" val="307145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2278308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16205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555378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22603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4220052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4190007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691927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52352"/>
            <a:ext cx="12192001" cy="3787362"/>
          </a:xfrm>
          <a:prstGeom prst="rect">
            <a:avLst/>
          </a:prstGeom>
          <a:solidFill>
            <a:srgbClr val="004899"/>
          </a:solidFill>
          <a:ln w="9525">
            <a:noFill/>
            <a:miter lim="800000"/>
            <a:headEnd/>
            <a:tailEnd/>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D8134D"/>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36451" y="2218305"/>
            <a:ext cx="7872768" cy="3787361"/>
          </a:xfrm>
        </p:spPr>
        <p:txBody>
          <a:bodyPr/>
          <a:lstStyle>
            <a:lvl1pPr marL="228600" indent="-228600">
              <a:buClr>
                <a:schemeClr val="bg1"/>
              </a:buClr>
              <a:buFont typeface="Wingdings" panose="05000000000000000000" pitchFamily="2" charset="2"/>
              <a:buChar char="ü"/>
              <a:defRPr>
                <a:solidFill>
                  <a:schemeClr val="bg1"/>
                </a:solidFill>
                <a:effectLst>
                  <a:outerShdw blurRad="38100" dist="38100" dir="2700000" algn="tl">
                    <a:srgbClr val="000000">
                      <a:alpha val="43137"/>
                    </a:srgbClr>
                  </a:outerShdw>
                </a:effectLst>
                <a:latin typeface="+mn-lt"/>
              </a:defRPr>
            </a:lvl1pPr>
            <a:lvl2pPr marL="685800" indent="-228600">
              <a:buClr>
                <a:schemeClr val="bg1"/>
              </a:buClr>
              <a:buFont typeface="Wingdings" panose="05000000000000000000" pitchFamily="2" charset="2"/>
              <a:buChar char="ü"/>
              <a:defRPr>
                <a:solidFill>
                  <a:schemeClr val="bg1"/>
                </a:solidFill>
                <a:effectLst>
                  <a:outerShdw blurRad="38100" dist="38100" dir="2700000" algn="tl">
                    <a:srgbClr val="000000">
                      <a:alpha val="43137"/>
                    </a:srgbClr>
                  </a:outerShdw>
                </a:effectLst>
                <a:latin typeface="+mn-lt"/>
              </a:defRPr>
            </a:lvl2pPr>
            <a:lvl3pPr marL="1143000" indent="-228600">
              <a:buClr>
                <a:schemeClr val="bg1"/>
              </a:buClr>
              <a:buFont typeface="Wingdings" panose="05000000000000000000" pitchFamily="2" charset="2"/>
              <a:buChar char="ü"/>
              <a:defRPr>
                <a:solidFill>
                  <a:schemeClr val="bg1"/>
                </a:solidFill>
                <a:effectLst>
                  <a:outerShdw blurRad="38100" dist="38100" dir="2700000" algn="tl">
                    <a:srgbClr val="000000">
                      <a:alpha val="43137"/>
                    </a:srgbClr>
                  </a:outerShdw>
                </a:effectLst>
                <a:latin typeface="+mn-lt"/>
              </a:defRPr>
            </a:lvl3pPr>
            <a:lvl4pPr marL="1600200" indent="-228600">
              <a:buClr>
                <a:schemeClr val="bg1"/>
              </a:buClr>
              <a:buFont typeface="Wingdings" panose="05000000000000000000" pitchFamily="2" charset="2"/>
              <a:buChar char="ü"/>
              <a:defRPr>
                <a:solidFill>
                  <a:schemeClr val="bg1"/>
                </a:solidFill>
                <a:effectLst>
                  <a:outerShdw blurRad="38100" dist="38100" dir="2700000" algn="tl">
                    <a:srgbClr val="000000">
                      <a:alpha val="43137"/>
                    </a:srgbClr>
                  </a:outerShdw>
                </a:effectLst>
                <a:latin typeface="+mn-lt"/>
              </a:defRPr>
            </a:lvl4pPr>
            <a:lvl5pPr marL="2057400" indent="-228600">
              <a:buClr>
                <a:schemeClr val="bg1"/>
              </a:buClr>
              <a:buFont typeface="Wingdings" panose="05000000000000000000" pitchFamily="2" charset="2"/>
              <a:buChar char="ü"/>
              <a:defRPr>
                <a:solidFill>
                  <a:schemeClr val="bg1"/>
                </a:solidFill>
                <a:effectLst>
                  <a:outerShdw blurRad="38100" dist="38100" dir="2700000" algn="tl">
                    <a:srgbClr val="000000">
                      <a:alpha val="43137"/>
                    </a:srgbClr>
                  </a:outerShdw>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TextBox 80">
            <a:extLst>
              <a:ext uri="{FF2B5EF4-FFF2-40B4-BE49-F238E27FC236}">
                <a16:creationId xmlns:a16="http://schemas.microsoft.com/office/drawing/2014/main" id="{C2E476BC-8345-4D0D-3E80-740E90062EC8}"/>
              </a:ext>
            </a:extLst>
          </p:cNvPr>
          <p:cNvSpPr txBox="1">
            <a:spLocks noChangeArrowheads="1"/>
          </p:cNvSpPr>
          <p:nvPr userDrawn="1"/>
        </p:nvSpPr>
        <p:spPr bwMode="auto">
          <a:xfrm>
            <a:off x="-1009" y="1314"/>
            <a:ext cx="2869337" cy="533745"/>
          </a:xfrm>
          <a:prstGeom prst="rect">
            <a:avLst/>
          </a:prstGeom>
          <a:solidFill>
            <a:srgbClr val="004899"/>
          </a:solidFill>
          <a:ln w="9525">
            <a:noFill/>
            <a:miter lim="800000"/>
            <a:headEnd/>
            <a:tailEnd/>
          </a:ln>
          <a:effectLst>
            <a:outerShdw blurRad="40000" dist="23000" dir="5400000" rotWithShape="0">
              <a:srgbClr val="808080">
                <a:alpha val="34998"/>
              </a:srgbClr>
            </a:outerShdw>
          </a:effectLst>
        </p:spPr>
        <p:txBody>
          <a:bodyPr lIns="180000" anchor="ctr"/>
          <a:lstStyle>
            <a:defPPr>
              <a:defRPr lang="el-GR"/>
            </a:defPPr>
            <a:lvl1pPr algn="ctr" fontAlgn="auto">
              <a:spcBef>
                <a:spcPts val="0"/>
              </a:spcBef>
              <a:spcAft>
                <a:spcPts val="0"/>
              </a:spcAft>
              <a:defRPr>
                <a:solidFill>
                  <a:schemeClr val="lt1"/>
                </a:solidFill>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lvl="0" algn="l"/>
            <a:r>
              <a:rPr lang="en-US" altLang="el-GR" sz="2400" dirty="0" err="1" smtClean="0">
                <a:effectLst>
                  <a:outerShdw blurRad="38100" dist="38100" dir="2700000" algn="tl">
                    <a:srgbClr val="000000">
                      <a:alpha val="43137"/>
                    </a:srgbClr>
                  </a:outerShdw>
                </a:effectLst>
                <a:latin typeface="+mn-lt"/>
              </a:rPr>
              <a:t>Kritisches</a:t>
            </a:r>
            <a:r>
              <a:rPr lang="en-US" altLang="el-GR" sz="2400" dirty="0" smtClean="0">
                <a:effectLst>
                  <a:outerShdw blurRad="38100" dist="38100" dir="2700000" algn="tl">
                    <a:srgbClr val="000000">
                      <a:alpha val="43137"/>
                    </a:srgbClr>
                  </a:outerShdw>
                </a:effectLst>
                <a:latin typeface="+mn-lt"/>
              </a:rPr>
              <a:t> </a:t>
            </a:r>
            <a:r>
              <a:rPr lang="en-US" altLang="el-GR" sz="2400" dirty="0" err="1" smtClean="0">
                <a:effectLst>
                  <a:outerShdw blurRad="38100" dist="38100" dir="2700000" algn="tl">
                    <a:srgbClr val="000000">
                      <a:alpha val="43137"/>
                    </a:srgbClr>
                  </a:outerShdw>
                </a:effectLst>
                <a:latin typeface="+mn-lt"/>
              </a:rPr>
              <a:t>Denken</a:t>
            </a:r>
            <a:endParaRPr lang="en-US" altLang="el-GR" sz="2400" dirty="0">
              <a:effectLst>
                <a:outerShdw blurRad="38100" dist="38100" dir="2700000" algn="tl">
                  <a:srgbClr val="000000">
                    <a:alpha val="43137"/>
                  </a:srgbClr>
                </a:outerShdw>
              </a:effectLst>
              <a:latin typeface="+mn-lt"/>
            </a:endParaRPr>
          </a:p>
        </p:txBody>
      </p:sp>
      <p:sp>
        <p:nvSpPr>
          <p:cNvPr id="9" name="Oval 8">
            <a:extLst>
              <a:ext uri="{FF2B5EF4-FFF2-40B4-BE49-F238E27FC236}">
                <a16:creationId xmlns:a16="http://schemas.microsoft.com/office/drawing/2014/main" id="{FD00E564-24F8-EC0D-5724-7025327EDB99}"/>
              </a:ext>
            </a:extLst>
          </p:cNvPr>
          <p:cNvSpPr/>
          <p:nvPr userDrawn="1"/>
        </p:nvSpPr>
        <p:spPr bwMode="auto">
          <a:xfrm>
            <a:off x="2646212" y="59354"/>
            <a:ext cx="401430" cy="405819"/>
          </a:xfrm>
          <a:prstGeom prst="ellipse">
            <a:avLst/>
          </a:prstGeom>
          <a:solidFill>
            <a:srgbClr val="95C11F"/>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kern="0" dirty="0">
              <a:solidFill>
                <a:srgbClr val="D61920"/>
              </a:solidFill>
              <a:latin typeface="+mn-lt"/>
              <a:sym typeface="Arial"/>
              <a:rtl val="0"/>
            </a:endParaRPr>
          </a:p>
        </p:txBody>
      </p:sp>
      <p:sp>
        <p:nvSpPr>
          <p:cNvPr id="10" name="TextBox 9">
            <a:extLst>
              <a:ext uri="{FF2B5EF4-FFF2-40B4-BE49-F238E27FC236}">
                <a16:creationId xmlns:a16="http://schemas.microsoft.com/office/drawing/2014/main" id="{7F1C2C98-D9BC-6B3D-5C84-CBA4DF66EED5}"/>
              </a:ext>
            </a:extLst>
          </p:cNvPr>
          <p:cNvSpPr txBox="1">
            <a:spLocks noChangeArrowheads="1"/>
          </p:cNvSpPr>
          <p:nvPr userDrawn="1"/>
        </p:nvSpPr>
        <p:spPr bwMode="auto">
          <a:xfrm>
            <a:off x="2704771" y="-24282"/>
            <a:ext cx="324196"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lnSpc>
                <a:spcPct val="150000"/>
              </a:lnSpc>
              <a:buClr>
                <a:schemeClr val="bg1"/>
              </a:buClr>
              <a:buSzPct val="140000"/>
            </a:pPr>
            <a:r>
              <a:rPr lang="en-US" altLang="el-GR" sz="1800" dirty="0">
                <a:solidFill>
                  <a:schemeClr val="bg1"/>
                </a:solidFill>
                <a:effectLst>
                  <a:outerShdw blurRad="38100" dist="38100" dir="2700000" algn="tl">
                    <a:srgbClr val="000000">
                      <a:alpha val="43137"/>
                    </a:srgbClr>
                  </a:outerShdw>
                </a:effectLst>
                <a:latin typeface="+mn-lt"/>
              </a:rPr>
              <a:t>2</a:t>
            </a:r>
          </a:p>
        </p:txBody>
      </p:sp>
      <p:pic>
        <p:nvPicPr>
          <p:cNvPr id="5" name="Γραφικό 6">
            <a:extLst>
              <a:ext uri="{FF2B5EF4-FFF2-40B4-BE49-F238E27FC236}">
                <a16:creationId xmlns:a16="http://schemas.microsoft.com/office/drawing/2014/main" id="{8A4885C2-F3BE-A850-204D-D04D6FD4E502}"/>
              </a:ext>
            </a:extLst>
          </p:cNvPr>
          <p:cNvPicPr>
            <a:picLocks noChangeAspect="1"/>
          </p:cNvPicPr>
          <p:nvPr userDrawn="1"/>
        </p:nvPicPr>
        <p:blipFill>
          <a:blip r:embed="rId2">
            <a:extLst>
              <a:ext uri="{96DAC541-7B7A-43D3-8B79-37D633B846F1}">
                <asvg:svgBlip xmlns="" xmlns:asvg="http://schemas.microsoft.com/office/drawing/2016/SVG/main" r:embed="rId4"/>
              </a:ext>
            </a:extLst>
          </a:blip>
          <a:stretch>
            <a:fillRect/>
          </a:stretch>
        </p:blipFill>
        <p:spPr>
          <a:xfrm>
            <a:off x="8788071" y="48972"/>
            <a:ext cx="3381627" cy="843380"/>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6AABEEDA-D02E-DCCC-6FA4-75457C343B64}"/>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181" y="6258631"/>
            <a:ext cx="2669683" cy="586246"/>
          </a:xfrm>
          <a:prstGeom prst="rect">
            <a:avLst/>
          </a:prstGeom>
        </p:spPr>
      </p:pic>
    </p:spTree>
    <p:extLst>
      <p:ext uri="{BB962C8B-B14F-4D97-AF65-F5344CB8AC3E}">
        <p14:creationId xmlns:p14="http://schemas.microsoft.com/office/powerpoint/2010/main" val="402065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a:xfrm>
            <a:off x="838200" y="332075"/>
            <a:ext cx="10515600" cy="1325563"/>
          </a:xfrm>
        </p:spPr>
        <p:txBody>
          <a:bodyPr>
            <a:normAutofit/>
          </a:bodyPr>
          <a:lstStyle>
            <a:lvl1pPr algn="ctr">
              <a:defRPr lang="el-GR" sz="4000" b="0" kern="1200" dirty="0" smtClean="0">
                <a:solidFill>
                  <a:srgbClr val="D8134D"/>
                </a:solidFill>
                <a:latin typeface="+mn-lt"/>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12"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6D1E8F0-8810-4EB0-8AB0-C8161F94E6F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pic>
        <p:nvPicPr>
          <p:cNvPr id="2" name="Γραφικό 6">
            <a:extLst>
              <a:ext uri="{FF2B5EF4-FFF2-40B4-BE49-F238E27FC236}">
                <a16:creationId xmlns:a16="http://schemas.microsoft.com/office/drawing/2014/main" id="{3BF07FCA-51F0-CD61-A16F-1DA69030B6E7}"/>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11275" y="32173"/>
            <a:ext cx="3381627" cy="843380"/>
          </a:xfrm>
          <a:prstGeom prst="rect">
            <a:avLst/>
          </a:prstGeom>
        </p:spPr>
      </p:pic>
    </p:spTree>
    <p:extLst>
      <p:ext uri="{BB962C8B-B14F-4D97-AF65-F5344CB8AC3E}">
        <p14:creationId xmlns:p14="http://schemas.microsoft.com/office/powerpoint/2010/main" val="207169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D8134D"/>
                </a:solidFill>
                <a:effectLst/>
                <a:latin typeface="+mn-lt"/>
                <a:ea typeface="Adobe Gothic Std B" panose="020B0800000000000000" pitchFamily="34" charset="-128"/>
                <a:cs typeface="+mj-cs"/>
              </a:defRPr>
            </a:lvl1pPr>
          </a:lstStyle>
          <a:p>
            <a:r>
              <a:rPr lang="en-US" dirty="0"/>
              <a:t>Unit 1</a:t>
            </a:r>
            <a:br>
              <a:rPr lang="en-US" dirty="0"/>
            </a:br>
            <a:r>
              <a:rPr lang="el-GR" dirty="0"/>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95C11F"/>
              </a:buClr>
              <a:defRPr>
                <a:latin typeface="+mn-lt"/>
              </a:defRPr>
            </a:lvl1pPr>
            <a:lvl2pPr marL="685800" indent="-228600">
              <a:lnSpc>
                <a:spcPct val="150000"/>
              </a:lnSpc>
              <a:buClr>
                <a:srgbClr val="95C11F"/>
              </a:buClr>
              <a:buFont typeface="Arial" panose="020B0604020202020204" pitchFamily="34" charset="0"/>
              <a:buChar char="•"/>
              <a:defRPr>
                <a:latin typeface="+mn-lt"/>
              </a:defRPr>
            </a:lvl2pPr>
            <a:lvl3pPr marL="1143000" indent="-228600">
              <a:lnSpc>
                <a:spcPct val="150000"/>
              </a:lnSpc>
              <a:buClr>
                <a:srgbClr val="95C11F"/>
              </a:buClr>
              <a:buFont typeface="Courier New" panose="02070309020205020404" pitchFamily="49" charset="0"/>
              <a:buChar char="o"/>
              <a:defRPr>
                <a:latin typeface="+mn-lt"/>
              </a:defRPr>
            </a:lvl3pPr>
            <a:lvl4pPr>
              <a:lnSpc>
                <a:spcPct val="150000"/>
              </a:lnSpc>
              <a:buClr>
                <a:srgbClr val="95C11F"/>
              </a:buClr>
              <a:defRPr>
                <a:latin typeface="+mn-lt"/>
              </a:defRPr>
            </a:lvl4pPr>
            <a:lvl5pPr>
              <a:lnSpc>
                <a:spcPct val="150000"/>
              </a:lnSpc>
              <a:buClr>
                <a:srgbClr val="95C11F"/>
              </a:buClr>
              <a:defRPr>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07980" y="6356323"/>
            <a:ext cx="1684020" cy="495300"/>
          </a:xfrm>
          <a:prstGeom prst="rect">
            <a:avLst/>
          </a:prstGeom>
          <a:noFill/>
          <a:ln>
            <a:noFill/>
          </a:ln>
        </p:spPr>
      </p:pic>
      <p:pic>
        <p:nvPicPr>
          <p:cNvPr id="5" name="Γραφικό 6">
            <a:extLst>
              <a:ext uri="{FF2B5EF4-FFF2-40B4-BE49-F238E27FC236}">
                <a16:creationId xmlns:a16="http://schemas.microsoft.com/office/drawing/2014/main" id="{7429F7FF-8899-5BE5-E3F8-D6753BB3082B}"/>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9188605" y="48972"/>
            <a:ext cx="2981093" cy="743487"/>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113050"/>
            <a:ext cx="11059692" cy="605096"/>
          </a:xfrm>
        </p:spPr>
        <p:txBody>
          <a:bodyPr>
            <a:normAutofit/>
          </a:bodyPr>
          <a:lstStyle>
            <a:lvl1pPr>
              <a:defRPr lang="el-GR" sz="2800" b="1" kern="1200" dirty="0">
                <a:solidFill>
                  <a:srgbClr val="D8134D"/>
                </a:solidFill>
                <a:effectLst/>
                <a:latin typeface="+mn-lt"/>
                <a:ea typeface="Adobe Gothic Std B" panose="020B0800000000000000" pitchFamily="34" charset="-128"/>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vl2pPr marL="685800" indent="-228600">
              <a:buFont typeface="Arial" panose="020B0604020202020204" pitchFamily="34" charset="0"/>
              <a:buChar char="•"/>
              <a:defRPr/>
            </a:lvl2pPr>
            <a:lvl3pPr marL="1143000" indent="-228600">
              <a:buFont typeface="Courier New" panose="02070309020205020404" pitchFamily="49" charset="0"/>
              <a:buChar char="o"/>
              <a:defRPr/>
            </a:lvl3pPr>
            <a:lvl5pPr marL="2057400" indent="-228600">
              <a:buFont typeface="Arial" panose="020B0604020202020204" pitchFamily="34" charset="0"/>
              <a:buChar char="•"/>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Γραφικό 6">
            <a:extLst>
              <a:ext uri="{FF2B5EF4-FFF2-40B4-BE49-F238E27FC236}">
                <a16:creationId xmlns:a16="http://schemas.microsoft.com/office/drawing/2014/main" id="{111A1450-08EE-3E99-1407-C1C41B4AD560}"/>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220168" y="6493068"/>
            <a:ext cx="1843147" cy="459682"/>
          </a:xfrm>
          <a:prstGeom prst="rect">
            <a:avLst/>
          </a:prstGeom>
        </p:spPr>
      </p:pic>
      <p:sp>
        <p:nvSpPr>
          <p:cNvPr id="11" name="TextBox 80">
            <a:extLst>
              <a:ext uri="{FF2B5EF4-FFF2-40B4-BE49-F238E27FC236}">
                <a16:creationId xmlns:a16="http://schemas.microsoft.com/office/drawing/2014/main" id="{C2E476BC-8345-4D0D-3E80-740E90062EC8}"/>
              </a:ext>
            </a:extLst>
          </p:cNvPr>
          <p:cNvSpPr txBox="1">
            <a:spLocks noChangeArrowheads="1"/>
          </p:cNvSpPr>
          <p:nvPr userDrawn="1"/>
        </p:nvSpPr>
        <p:spPr bwMode="auto">
          <a:xfrm>
            <a:off x="-1009" y="1314"/>
            <a:ext cx="2869337" cy="533745"/>
          </a:xfrm>
          <a:prstGeom prst="rect">
            <a:avLst/>
          </a:prstGeom>
          <a:solidFill>
            <a:srgbClr val="004899"/>
          </a:solidFill>
          <a:ln w="9525">
            <a:noFill/>
            <a:miter lim="800000"/>
            <a:headEnd/>
            <a:tailEnd/>
          </a:ln>
          <a:effectLst>
            <a:outerShdw blurRad="40000" dist="23000" dir="5400000" rotWithShape="0">
              <a:srgbClr val="808080">
                <a:alpha val="34998"/>
              </a:srgbClr>
            </a:outerShdw>
          </a:effectLst>
        </p:spPr>
        <p:txBody>
          <a:bodyPr lIns="180000" anchor="ctr"/>
          <a:lstStyle>
            <a:defPPr>
              <a:defRPr lang="el-GR"/>
            </a:defPPr>
            <a:lvl1pPr algn="ctr" fontAlgn="auto">
              <a:spcBef>
                <a:spcPts val="0"/>
              </a:spcBef>
              <a:spcAft>
                <a:spcPts val="0"/>
              </a:spcAft>
              <a:defRPr>
                <a:solidFill>
                  <a:schemeClr val="lt1"/>
                </a:solidFill>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lvl="0" algn="l"/>
            <a:r>
              <a:rPr lang="en-US" altLang="el-GR" sz="2400" dirty="0" err="1" smtClean="0">
                <a:effectLst>
                  <a:outerShdw blurRad="38100" dist="38100" dir="2700000" algn="tl">
                    <a:srgbClr val="000000">
                      <a:alpha val="43137"/>
                    </a:srgbClr>
                  </a:outerShdw>
                </a:effectLst>
                <a:latin typeface="+mn-lt"/>
              </a:rPr>
              <a:t>Kritisches</a:t>
            </a:r>
            <a:r>
              <a:rPr lang="en-US" altLang="el-GR" sz="2400" dirty="0" smtClean="0">
                <a:effectLst>
                  <a:outerShdw blurRad="38100" dist="38100" dir="2700000" algn="tl">
                    <a:srgbClr val="000000">
                      <a:alpha val="43137"/>
                    </a:srgbClr>
                  </a:outerShdw>
                </a:effectLst>
                <a:latin typeface="+mn-lt"/>
              </a:rPr>
              <a:t> </a:t>
            </a:r>
            <a:r>
              <a:rPr lang="en-US" altLang="el-GR" sz="2400" dirty="0" err="1" smtClean="0">
                <a:effectLst>
                  <a:outerShdw blurRad="38100" dist="38100" dir="2700000" algn="tl">
                    <a:srgbClr val="000000">
                      <a:alpha val="43137"/>
                    </a:srgbClr>
                  </a:outerShdw>
                </a:effectLst>
                <a:latin typeface="+mn-lt"/>
              </a:rPr>
              <a:t>Denken</a:t>
            </a:r>
            <a:endParaRPr lang="en-US" altLang="el-GR" sz="2400" dirty="0">
              <a:effectLst>
                <a:outerShdw blurRad="38100" dist="38100" dir="2700000" algn="tl">
                  <a:srgbClr val="000000">
                    <a:alpha val="43137"/>
                  </a:srgbClr>
                </a:outerShdw>
              </a:effectLst>
              <a:latin typeface="+mn-lt"/>
            </a:endParaRPr>
          </a:p>
        </p:txBody>
      </p:sp>
      <p:sp>
        <p:nvSpPr>
          <p:cNvPr id="12" name="Oval 8">
            <a:extLst>
              <a:ext uri="{FF2B5EF4-FFF2-40B4-BE49-F238E27FC236}">
                <a16:creationId xmlns:a16="http://schemas.microsoft.com/office/drawing/2014/main" id="{FD00E564-24F8-EC0D-5724-7025327EDB99}"/>
              </a:ext>
            </a:extLst>
          </p:cNvPr>
          <p:cNvSpPr/>
          <p:nvPr userDrawn="1"/>
        </p:nvSpPr>
        <p:spPr bwMode="auto">
          <a:xfrm>
            <a:off x="2646212" y="59354"/>
            <a:ext cx="401430" cy="405819"/>
          </a:xfrm>
          <a:prstGeom prst="ellipse">
            <a:avLst/>
          </a:prstGeom>
          <a:solidFill>
            <a:srgbClr val="95C11F"/>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kern="0" dirty="0">
              <a:solidFill>
                <a:srgbClr val="D61920"/>
              </a:solidFill>
              <a:latin typeface="+mn-lt"/>
              <a:sym typeface="Arial"/>
              <a:rtl val="0"/>
            </a:endParaRPr>
          </a:p>
        </p:txBody>
      </p:sp>
      <p:sp>
        <p:nvSpPr>
          <p:cNvPr id="13" name="TextBox 12">
            <a:extLst>
              <a:ext uri="{FF2B5EF4-FFF2-40B4-BE49-F238E27FC236}">
                <a16:creationId xmlns:a16="http://schemas.microsoft.com/office/drawing/2014/main" id="{7F1C2C98-D9BC-6B3D-5C84-CBA4DF66EED5}"/>
              </a:ext>
            </a:extLst>
          </p:cNvPr>
          <p:cNvSpPr txBox="1">
            <a:spLocks noChangeArrowheads="1"/>
          </p:cNvSpPr>
          <p:nvPr userDrawn="1"/>
        </p:nvSpPr>
        <p:spPr bwMode="auto">
          <a:xfrm>
            <a:off x="2704771" y="-24282"/>
            <a:ext cx="324196"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lnSpc>
                <a:spcPct val="150000"/>
              </a:lnSpc>
              <a:buClr>
                <a:schemeClr val="bg1"/>
              </a:buClr>
              <a:buSzPct val="140000"/>
            </a:pPr>
            <a:r>
              <a:rPr lang="en-US" altLang="el-GR" sz="1800" dirty="0">
                <a:solidFill>
                  <a:schemeClr val="bg1"/>
                </a:solidFill>
                <a:effectLst>
                  <a:outerShdw blurRad="38100" dist="38100" dir="2700000" algn="tl">
                    <a:srgbClr val="000000">
                      <a:alpha val="43137"/>
                    </a:srgbClr>
                  </a:outerShdw>
                </a:effectLst>
                <a:latin typeface="+mn-lt"/>
              </a:rPr>
              <a:t>2</a:t>
            </a:r>
          </a:p>
        </p:txBody>
      </p:sp>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D8134D"/>
                </a:solidFill>
                <a:effectLst/>
                <a:latin typeface="+mn-lt"/>
                <a:ea typeface="Adobe Gothic Std B" panose="020B0800000000000000" pitchFamily="34" charset="-128"/>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lvl1pPr>
              <a:buClr>
                <a:srgbClr val="95C11F"/>
              </a:buClr>
              <a:defRPr/>
            </a:lvl1pPr>
            <a:lvl2pPr marL="685800" indent="-228600">
              <a:buClr>
                <a:srgbClr val="95C11F"/>
              </a:buClr>
              <a:buFont typeface="Arial" panose="020B0604020202020204" pitchFamily="34" charset="0"/>
              <a:buChar char="•"/>
              <a:defRPr/>
            </a:lvl2pPr>
            <a:lvl3pPr marL="1143000" indent="-228600">
              <a:buClr>
                <a:srgbClr val="95C11F"/>
              </a:buClr>
              <a:buFont typeface="Courier New" panose="02070309020205020404" pitchFamily="49" charset="0"/>
              <a:buChar char="o"/>
              <a:defRPr/>
            </a:lvl3pPr>
            <a:lvl4pPr>
              <a:buClr>
                <a:srgbClr val="95C11F"/>
              </a:buClr>
              <a:defRPr/>
            </a:lvl4pPr>
            <a:lvl5pPr marL="2057400" indent="-228600">
              <a:buClr>
                <a:srgbClr val="95C11F"/>
              </a:buClr>
              <a:buFont typeface="Arial" panose="020B0604020202020204" pitchFamily="34" charset="0"/>
              <a:buChar char="•"/>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lvl1pPr>
              <a:buClr>
                <a:srgbClr val="95C11F"/>
              </a:buClr>
              <a:defRPr/>
            </a:lvl1pPr>
            <a:lvl2pPr marL="685800" indent="-228600">
              <a:buClr>
                <a:srgbClr val="95C11F"/>
              </a:buClr>
              <a:buFont typeface="Arial" panose="020B0604020202020204" pitchFamily="34" charset="0"/>
              <a:buChar char="•"/>
              <a:defRPr/>
            </a:lvl2pPr>
            <a:lvl3pPr marL="1143000" indent="-228600">
              <a:buClr>
                <a:srgbClr val="95C11F"/>
              </a:buClr>
              <a:buFont typeface="Courier New" panose="02070309020205020404" pitchFamily="49" charset="0"/>
              <a:buChar char="o"/>
              <a:defRPr/>
            </a:lvl3pPr>
            <a:lvl4pPr>
              <a:buClr>
                <a:srgbClr val="95C11F"/>
              </a:buClr>
              <a:defRPr/>
            </a:lvl4pPr>
            <a:lvl5pPr marL="2057400" indent="-228600">
              <a:buClr>
                <a:srgbClr val="95C11F"/>
              </a:buClr>
              <a:buFont typeface="Arial" panose="020B0604020202020204" pitchFamily="34" charset="0"/>
              <a:buChar char="•"/>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7" name="Γραφικό 6">
            <a:extLst>
              <a:ext uri="{FF2B5EF4-FFF2-40B4-BE49-F238E27FC236}">
                <a16:creationId xmlns:a16="http://schemas.microsoft.com/office/drawing/2014/main" id="{E1245988-DFAB-B6A7-48AF-2BB895902B3E}"/>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220168" y="6493068"/>
            <a:ext cx="1843147" cy="459682"/>
          </a:xfrm>
          <a:prstGeom prst="rect">
            <a:avLst/>
          </a:prstGeom>
        </p:spPr>
      </p:pic>
      <p:sp>
        <p:nvSpPr>
          <p:cNvPr id="9" name="TextBox 80">
            <a:extLst>
              <a:ext uri="{FF2B5EF4-FFF2-40B4-BE49-F238E27FC236}">
                <a16:creationId xmlns:a16="http://schemas.microsoft.com/office/drawing/2014/main" id="{C2E476BC-8345-4D0D-3E80-740E90062EC8}"/>
              </a:ext>
            </a:extLst>
          </p:cNvPr>
          <p:cNvSpPr txBox="1">
            <a:spLocks noChangeArrowheads="1"/>
          </p:cNvSpPr>
          <p:nvPr userDrawn="1"/>
        </p:nvSpPr>
        <p:spPr bwMode="auto">
          <a:xfrm>
            <a:off x="-1009" y="1314"/>
            <a:ext cx="2869337" cy="533745"/>
          </a:xfrm>
          <a:prstGeom prst="rect">
            <a:avLst/>
          </a:prstGeom>
          <a:solidFill>
            <a:srgbClr val="004899"/>
          </a:solidFill>
          <a:ln w="9525">
            <a:noFill/>
            <a:miter lim="800000"/>
            <a:headEnd/>
            <a:tailEnd/>
          </a:ln>
          <a:effectLst>
            <a:outerShdw blurRad="40000" dist="23000" dir="5400000" rotWithShape="0">
              <a:srgbClr val="808080">
                <a:alpha val="34998"/>
              </a:srgbClr>
            </a:outerShdw>
          </a:effectLst>
        </p:spPr>
        <p:txBody>
          <a:bodyPr lIns="180000" anchor="ctr"/>
          <a:lstStyle>
            <a:defPPr>
              <a:defRPr lang="el-GR"/>
            </a:defPPr>
            <a:lvl1pPr algn="ctr" fontAlgn="auto">
              <a:spcBef>
                <a:spcPts val="0"/>
              </a:spcBef>
              <a:spcAft>
                <a:spcPts val="0"/>
              </a:spcAft>
              <a:defRPr>
                <a:solidFill>
                  <a:schemeClr val="lt1"/>
                </a:solidFill>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lvl="0" algn="l"/>
            <a:r>
              <a:rPr lang="en-US" altLang="el-GR" sz="2400" dirty="0" err="1" smtClean="0">
                <a:effectLst>
                  <a:outerShdw blurRad="38100" dist="38100" dir="2700000" algn="tl">
                    <a:srgbClr val="000000">
                      <a:alpha val="43137"/>
                    </a:srgbClr>
                  </a:outerShdw>
                </a:effectLst>
                <a:latin typeface="+mn-lt"/>
              </a:rPr>
              <a:t>Kritisches</a:t>
            </a:r>
            <a:r>
              <a:rPr lang="en-US" altLang="el-GR" sz="2400" dirty="0" smtClean="0">
                <a:effectLst>
                  <a:outerShdw blurRad="38100" dist="38100" dir="2700000" algn="tl">
                    <a:srgbClr val="000000">
                      <a:alpha val="43137"/>
                    </a:srgbClr>
                  </a:outerShdw>
                </a:effectLst>
                <a:latin typeface="+mn-lt"/>
              </a:rPr>
              <a:t> </a:t>
            </a:r>
            <a:r>
              <a:rPr lang="en-US" altLang="el-GR" sz="2400" dirty="0" err="1" smtClean="0">
                <a:effectLst>
                  <a:outerShdw blurRad="38100" dist="38100" dir="2700000" algn="tl">
                    <a:srgbClr val="000000">
                      <a:alpha val="43137"/>
                    </a:srgbClr>
                  </a:outerShdw>
                </a:effectLst>
                <a:latin typeface="+mn-lt"/>
              </a:rPr>
              <a:t>Denken</a:t>
            </a:r>
            <a:endParaRPr lang="en-US" altLang="el-GR" sz="2400" dirty="0">
              <a:effectLst>
                <a:outerShdw blurRad="38100" dist="38100" dir="2700000" algn="tl">
                  <a:srgbClr val="000000">
                    <a:alpha val="43137"/>
                  </a:srgbClr>
                </a:outerShdw>
              </a:effectLst>
              <a:latin typeface="+mn-lt"/>
            </a:endParaRPr>
          </a:p>
        </p:txBody>
      </p:sp>
      <p:sp>
        <p:nvSpPr>
          <p:cNvPr id="10" name="Oval 8">
            <a:extLst>
              <a:ext uri="{FF2B5EF4-FFF2-40B4-BE49-F238E27FC236}">
                <a16:creationId xmlns:a16="http://schemas.microsoft.com/office/drawing/2014/main" id="{FD00E564-24F8-EC0D-5724-7025327EDB99}"/>
              </a:ext>
            </a:extLst>
          </p:cNvPr>
          <p:cNvSpPr/>
          <p:nvPr userDrawn="1"/>
        </p:nvSpPr>
        <p:spPr bwMode="auto">
          <a:xfrm>
            <a:off x="2646212" y="59354"/>
            <a:ext cx="401430" cy="405819"/>
          </a:xfrm>
          <a:prstGeom prst="ellipse">
            <a:avLst/>
          </a:prstGeom>
          <a:solidFill>
            <a:srgbClr val="95C11F"/>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kern="0" dirty="0">
              <a:solidFill>
                <a:srgbClr val="D61920"/>
              </a:solidFill>
              <a:latin typeface="+mn-lt"/>
              <a:sym typeface="Arial"/>
              <a:rtl val="0"/>
            </a:endParaRPr>
          </a:p>
        </p:txBody>
      </p:sp>
      <p:sp>
        <p:nvSpPr>
          <p:cNvPr id="11" name="TextBox 10">
            <a:extLst>
              <a:ext uri="{FF2B5EF4-FFF2-40B4-BE49-F238E27FC236}">
                <a16:creationId xmlns:a16="http://schemas.microsoft.com/office/drawing/2014/main" id="{7F1C2C98-D9BC-6B3D-5C84-CBA4DF66EED5}"/>
              </a:ext>
            </a:extLst>
          </p:cNvPr>
          <p:cNvSpPr txBox="1">
            <a:spLocks noChangeArrowheads="1"/>
          </p:cNvSpPr>
          <p:nvPr userDrawn="1"/>
        </p:nvSpPr>
        <p:spPr bwMode="auto">
          <a:xfrm>
            <a:off x="2704771" y="-24282"/>
            <a:ext cx="324196"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lnSpc>
                <a:spcPct val="150000"/>
              </a:lnSpc>
              <a:buClr>
                <a:schemeClr val="bg1"/>
              </a:buClr>
              <a:buSzPct val="140000"/>
            </a:pPr>
            <a:r>
              <a:rPr lang="en-US" altLang="el-GR" sz="1800" dirty="0">
                <a:solidFill>
                  <a:schemeClr val="bg1"/>
                </a:solidFill>
                <a:effectLst>
                  <a:outerShdw blurRad="38100" dist="38100" dir="2700000" algn="tl">
                    <a:srgbClr val="000000">
                      <a:alpha val="43137"/>
                    </a:srgbClr>
                  </a:outerShdw>
                </a:effectLst>
                <a:latin typeface="+mn-lt"/>
              </a:rPr>
              <a:t>2</a:t>
            </a:r>
          </a:p>
        </p:txBody>
      </p:sp>
    </p:spTree>
    <p:extLst>
      <p:ext uri="{BB962C8B-B14F-4D97-AF65-F5344CB8AC3E}">
        <p14:creationId xmlns:p14="http://schemas.microsoft.com/office/powerpoint/2010/main" val="25157419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module other slide 1 column">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027104"/>
            <a:ext cx="11059693" cy="4373958"/>
          </a:xfrm>
        </p:spPr>
        <p:txBody>
          <a:bodyPr/>
          <a:lstStyle>
            <a:lvl1pPr>
              <a:buClr>
                <a:srgbClr val="95C11F"/>
              </a:buClr>
              <a:defRPr/>
            </a:lvl1pPr>
            <a:lvl2pPr marL="685800" indent="-228600">
              <a:buClr>
                <a:srgbClr val="95C11F"/>
              </a:buClr>
              <a:buFont typeface="Arial" panose="020B0604020202020204" pitchFamily="34" charset="0"/>
              <a:buChar char="•"/>
              <a:defRPr/>
            </a:lvl2pPr>
            <a:lvl3pPr marL="1143000" indent="-228600">
              <a:buClr>
                <a:srgbClr val="95C11F"/>
              </a:buClr>
              <a:buFont typeface="Courier New" panose="02070309020205020404" pitchFamily="49" charset="0"/>
              <a:buChar char="o"/>
              <a:defRPr/>
            </a:lvl3pPr>
            <a:lvl4pPr>
              <a:buClr>
                <a:srgbClr val="95C11F"/>
              </a:buClr>
              <a:defRPr/>
            </a:lvl4pPr>
            <a:lvl5pPr marL="2057400" indent="-228600">
              <a:buClr>
                <a:srgbClr val="95C11F"/>
              </a:buClr>
              <a:buFont typeface="Arial" panose="020B0604020202020204" pitchFamily="34" charset="0"/>
              <a:buChar char="•"/>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Γραφικό 6">
            <a:extLst>
              <a:ext uri="{FF2B5EF4-FFF2-40B4-BE49-F238E27FC236}">
                <a16:creationId xmlns:a16="http://schemas.microsoft.com/office/drawing/2014/main" id="{A3C3443B-208A-293E-7BFA-27CB345B73E4}"/>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220168" y="6493068"/>
            <a:ext cx="1843147" cy="459682"/>
          </a:xfrm>
          <a:prstGeom prst="rect">
            <a:avLst/>
          </a:prstGeom>
        </p:spPr>
      </p:pic>
      <p:sp>
        <p:nvSpPr>
          <p:cNvPr id="4" name="Τίτλος 1">
            <a:extLst>
              <a:ext uri="{FF2B5EF4-FFF2-40B4-BE49-F238E27FC236}">
                <a16:creationId xmlns:a16="http://schemas.microsoft.com/office/drawing/2014/main" id="{3CD20D06-4A7A-D49C-6CB2-F962BB88A8CF}"/>
              </a:ext>
            </a:extLst>
          </p:cNvPr>
          <p:cNvSpPr txBox="1">
            <a:spLocks/>
          </p:cNvSpPr>
          <p:nvPr userDrawn="1"/>
        </p:nvSpPr>
        <p:spPr>
          <a:xfrm>
            <a:off x="672658" y="1046949"/>
            <a:ext cx="11059692" cy="7281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l-GR" sz="2800" b="1" kern="1200" dirty="0">
                <a:solidFill>
                  <a:srgbClr val="D8134D"/>
                </a:solidFill>
                <a:effectLst/>
                <a:latin typeface="+mn-lt"/>
                <a:ea typeface="Adobe Gothic Std B" panose="020B0800000000000000" pitchFamily="34" charset="-128"/>
                <a:cs typeface="+mj-cs"/>
              </a:defRPr>
            </a:lvl1pPr>
          </a:lstStyle>
          <a:p>
            <a:r>
              <a:rPr lang="el-GR"/>
              <a:t>Στυλ κύριου τίτλου</a:t>
            </a:r>
          </a:p>
        </p:txBody>
      </p:sp>
      <p:sp>
        <p:nvSpPr>
          <p:cNvPr id="8" name="TextBox 80">
            <a:extLst>
              <a:ext uri="{FF2B5EF4-FFF2-40B4-BE49-F238E27FC236}">
                <a16:creationId xmlns:a16="http://schemas.microsoft.com/office/drawing/2014/main" id="{C2E476BC-8345-4D0D-3E80-740E90062EC8}"/>
              </a:ext>
            </a:extLst>
          </p:cNvPr>
          <p:cNvSpPr txBox="1">
            <a:spLocks noChangeArrowheads="1"/>
          </p:cNvSpPr>
          <p:nvPr userDrawn="1"/>
        </p:nvSpPr>
        <p:spPr bwMode="auto">
          <a:xfrm>
            <a:off x="-1009" y="1314"/>
            <a:ext cx="2869337" cy="533745"/>
          </a:xfrm>
          <a:prstGeom prst="rect">
            <a:avLst/>
          </a:prstGeom>
          <a:solidFill>
            <a:srgbClr val="004899"/>
          </a:solidFill>
          <a:ln w="9525">
            <a:noFill/>
            <a:miter lim="800000"/>
            <a:headEnd/>
            <a:tailEnd/>
          </a:ln>
          <a:effectLst>
            <a:outerShdw blurRad="40000" dist="23000" dir="5400000" rotWithShape="0">
              <a:srgbClr val="808080">
                <a:alpha val="34998"/>
              </a:srgbClr>
            </a:outerShdw>
          </a:effectLst>
        </p:spPr>
        <p:txBody>
          <a:bodyPr lIns="180000" anchor="ctr"/>
          <a:lstStyle>
            <a:defPPr>
              <a:defRPr lang="el-GR"/>
            </a:defPPr>
            <a:lvl1pPr algn="ctr" fontAlgn="auto">
              <a:spcBef>
                <a:spcPts val="0"/>
              </a:spcBef>
              <a:spcAft>
                <a:spcPts val="0"/>
              </a:spcAft>
              <a:defRPr>
                <a:solidFill>
                  <a:schemeClr val="lt1"/>
                </a:solidFill>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lvl="0" algn="l"/>
            <a:r>
              <a:rPr lang="en-US" altLang="el-GR" sz="2400" dirty="0" err="1" smtClean="0">
                <a:effectLst>
                  <a:outerShdw blurRad="38100" dist="38100" dir="2700000" algn="tl">
                    <a:srgbClr val="000000">
                      <a:alpha val="43137"/>
                    </a:srgbClr>
                  </a:outerShdw>
                </a:effectLst>
                <a:latin typeface="+mn-lt"/>
              </a:rPr>
              <a:t>Kritisches</a:t>
            </a:r>
            <a:r>
              <a:rPr lang="en-US" altLang="el-GR" sz="2400" dirty="0" smtClean="0">
                <a:effectLst>
                  <a:outerShdw blurRad="38100" dist="38100" dir="2700000" algn="tl">
                    <a:srgbClr val="000000">
                      <a:alpha val="43137"/>
                    </a:srgbClr>
                  </a:outerShdw>
                </a:effectLst>
                <a:latin typeface="+mn-lt"/>
              </a:rPr>
              <a:t> </a:t>
            </a:r>
            <a:r>
              <a:rPr lang="en-US" altLang="el-GR" sz="2400" dirty="0" err="1" smtClean="0">
                <a:effectLst>
                  <a:outerShdw blurRad="38100" dist="38100" dir="2700000" algn="tl">
                    <a:srgbClr val="000000">
                      <a:alpha val="43137"/>
                    </a:srgbClr>
                  </a:outerShdw>
                </a:effectLst>
                <a:latin typeface="+mn-lt"/>
              </a:rPr>
              <a:t>Denken</a:t>
            </a:r>
            <a:endParaRPr lang="en-US" altLang="el-GR" sz="2400" dirty="0">
              <a:effectLst>
                <a:outerShdw blurRad="38100" dist="38100" dir="2700000" algn="tl">
                  <a:srgbClr val="000000">
                    <a:alpha val="43137"/>
                  </a:srgbClr>
                </a:outerShdw>
              </a:effectLst>
              <a:latin typeface="+mn-lt"/>
            </a:endParaRPr>
          </a:p>
        </p:txBody>
      </p:sp>
      <p:sp>
        <p:nvSpPr>
          <p:cNvPr id="12" name="Oval 8">
            <a:extLst>
              <a:ext uri="{FF2B5EF4-FFF2-40B4-BE49-F238E27FC236}">
                <a16:creationId xmlns:a16="http://schemas.microsoft.com/office/drawing/2014/main" id="{FD00E564-24F8-EC0D-5724-7025327EDB99}"/>
              </a:ext>
            </a:extLst>
          </p:cNvPr>
          <p:cNvSpPr/>
          <p:nvPr userDrawn="1"/>
        </p:nvSpPr>
        <p:spPr bwMode="auto">
          <a:xfrm>
            <a:off x="2646212" y="59354"/>
            <a:ext cx="401430" cy="405819"/>
          </a:xfrm>
          <a:prstGeom prst="ellipse">
            <a:avLst/>
          </a:prstGeom>
          <a:solidFill>
            <a:srgbClr val="95C11F"/>
          </a:solidFill>
          <a:ln w="57150">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kern="0" dirty="0">
              <a:solidFill>
                <a:srgbClr val="D61920"/>
              </a:solidFill>
              <a:latin typeface="+mn-lt"/>
              <a:sym typeface="Arial"/>
              <a:rtl val="0"/>
            </a:endParaRPr>
          </a:p>
        </p:txBody>
      </p:sp>
      <p:sp>
        <p:nvSpPr>
          <p:cNvPr id="13" name="TextBox 12">
            <a:extLst>
              <a:ext uri="{FF2B5EF4-FFF2-40B4-BE49-F238E27FC236}">
                <a16:creationId xmlns:a16="http://schemas.microsoft.com/office/drawing/2014/main" id="{7F1C2C98-D9BC-6B3D-5C84-CBA4DF66EED5}"/>
              </a:ext>
            </a:extLst>
          </p:cNvPr>
          <p:cNvSpPr txBox="1">
            <a:spLocks noChangeArrowheads="1"/>
          </p:cNvSpPr>
          <p:nvPr userDrawn="1"/>
        </p:nvSpPr>
        <p:spPr bwMode="auto">
          <a:xfrm>
            <a:off x="2704771" y="-24282"/>
            <a:ext cx="324196"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lnSpc>
                <a:spcPct val="150000"/>
              </a:lnSpc>
              <a:buClr>
                <a:schemeClr val="bg1"/>
              </a:buClr>
              <a:buSzPct val="140000"/>
            </a:pPr>
            <a:r>
              <a:rPr lang="en-US" altLang="el-GR" sz="1800" dirty="0">
                <a:solidFill>
                  <a:schemeClr val="bg1"/>
                </a:solidFill>
                <a:effectLst>
                  <a:outerShdw blurRad="38100" dist="38100" dir="2700000" algn="tl">
                    <a:srgbClr val="000000">
                      <a:alpha val="43137"/>
                    </a:srgbClr>
                  </a:outerShdw>
                </a:effectLst>
                <a:latin typeface="+mn-lt"/>
              </a:rPr>
              <a:t>2</a:t>
            </a: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5867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31/1/2024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D8134D"/>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95C11F"/>
        </a:buClr>
        <a:buSzPct val="120000"/>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95C11F"/>
        </a:buClr>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95C11F"/>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americanpressinstitute.org/publications/six-critical-questions-can-use-evaluate-media-content/"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17.jpeg"/><Relationship Id="rId4" Type="http://schemas.openxmlformats.org/officeDocument/2006/relationships/hyperlink" Target="https://www.freepik.com/free-vector/business-idea-generation-plan-development-pensive-man-with-lightbulb-cartoon-character-technical-mindset-entrepreneurial-mind-brainstorming-process_11668582.htm#query=critical%20thinking&amp;position=29&amp;from_view=search&amp;track=ai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77/09637214221121570"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hyperlink" Target="https://www.weforum.org/agenda/2023/02/critical-thinking-ignoring-bra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177/09637214221121570"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18.jpeg"/><Relationship Id="rId5" Type="http://schemas.openxmlformats.org/officeDocument/2006/relationships/hyperlink" Target="https://www.freepik.com/free-vector/creative-characters-putting-idea-bulbs-into-huge-head_18733439.htm#page=2&amp;query=critical%20thinking&amp;position=26&amp;from_view=search&amp;track=ais" TargetMode="External"/><Relationship Id="rId4" Type="http://schemas.openxmlformats.org/officeDocument/2006/relationships/hyperlink" Target="https://sheg.stanford.edu/upload/V3LessonPlans/Executive%20Summary%2011.21.16.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016/S0262-4079(16)32234-5"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19.jpeg"/><Relationship Id="rId5" Type="http://schemas.openxmlformats.org/officeDocument/2006/relationships/hyperlink" Target="https://www.freepik.com/free-vector/curiosity-brain-concept-illustration_36242174.htm#page=3&amp;query=critical%20thinking&amp;position=31&amp;from_view=search&amp;track=ais" TargetMode="External"/><Relationship Id="rId4" Type="http://schemas.openxmlformats.org/officeDocument/2006/relationships/hyperlink" Target="https://doi.org/10.1080/10304312.2021.199235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016/j.cedpsych.2016.10.001"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paluchja-zajecia.home.amu.edu.pl/seminarium_fakult/sem_f_krytyczne/Critical%20Thinking%20A%20Literature%20Review.pdf"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image" Target="../media/image20.jpeg"/><Relationship Id="rId4" Type="http://schemas.openxmlformats.org/officeDocument/2006/relationships/hyperlink" Target="https://www.freepik.com/free-vector/team-crisis-managers-solving-businessman-problems-employees-with-lightbulb-unraveling-tangle-vector-illustration-teamwork-solution-management-concept_10613678.htm#page=5&amp;query=critical%20thinking&amp;position=15&amp;from_view=search&amp;track=ai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paluchja-zajecia.home.amu.edu.pl/seminarium_fakult/sem_f_krytyczne/Critical%20Thinking%20A%20Literature%20Review.pdf"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1177/2056305120984444" TargetMode="External"/><Relationship Id="rId7" Type="http://schemas.openxmlformats.org/officeDocument/2006/relationships/hyperlink" Target="https://americanpressinstitute.org/publications/six-critical-questions-can-use-evaluate-media-content/"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hyperlink" Target="https://doi.org/10.1177/1529100612451018" TargetMode="External"/><Relationship Id="rId5" Type="http://schemas.openxmlformats.org/officeDocument/2006/relationships/hyperlink" Target="https://doi.org/10.1177/09637214221121570" TargetMode="External"/><Relationship Id="rId4" Type="http://schemas.openxmlformats.org/officeDocument/2006/relationships/hyperlink" Target="https://data.parliament.uk/writtenevidence/committeeevidence.svc/evidencedocument/culture-media-and-sport-%20committee/fake-news/written/48215.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heg.stanford.edu/upload/V3LessonPlans/Executive%20Summary%2011.21.16.pdf" TargetMode="External"/><Relationship Id="rId7" Type="http://schemas.openxmlformats.org/officeDocument/2006/relationships/hyperlink" Target="https://www.weforum.org/agenda/2023/02/critical-thinking-ignoring-brain/"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hyperlink" Target="https://doi.org/10.1080/10304312.2021.1992352" TargetMode="External"/><Relationship Id="rId5" Type="http://schemas.openxmlformats.org/officeDocument/2006/relationships/hyperlink" Target="https://edoc.coe.int/en/media/7495-information-disorder-toward-an-interdisciplinary-framework-for-research-and-policy-making.html" TargetMode="External"/><Relationship Id="rId4" Type="http://schemas.openxmlformats.org/officeDocument/2006/relationships/hyperlink" Target="https://doi.org/10.1162/dmal.9780262562324.073"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jpeg"/><Relationship Id="rId11" Type="http://schemas.openxmlformats.org/officeDocument/2006/relationships/image" Target="../media/image12.png"/><Relationship Id="rId5" Type="http://schemas.openxmlformats.org/officeDocument/2006/relationships/image" Target="../media/image8.jpeg"/><Relationship Id="rId10" Type="http://schemas.openxmlformats.org/officeDocument/2006/relationships/image" Target="../media/image11.png"/><Relationship Id="rId4" Type="http://schemas.openxmlformats.org/officeDocument/2006/relationships/image" Target="../media/image7.png"/><Relationship Id="rId9"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diagramColors" Target="../diagrams/colors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Layout" Target="../diagrams/layout2.xml"/><Relationship Id="rId5" Type="http://schemas.openxmlformats.org/officeDocument/2006/relationships/diagramQuickStyle" Target="../diagrams/quickStyle1.xml"/><Relationship Id="rId15" Type="http://schemas.openxmlformats.org/officeDocument/2006/relationships/image" Target="../media/image2.png"/><Relationship Id="rId10" Type="http://schemas.openxmlformats.org/officeDocument/2006/relationships/diagramData" Target="../diagrams/data2.xml"/><Relationship Id="rId4" Type="http://schemas.openxmlformats.org/officeDocument/2006/relationships/diagramLayout" Target="../diagrams/layout1.xml"/><Relationship Id="rId9" Type="http://schemas.openxmlformats.org/officeDocument/2006/relationships/image" Target="../media/image3.svg"/><Relationship Id="rId14"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hyperlink" Target="http://paluchja-zajecia.home.amu.edu.pl/seminarium_fakult/sem_f_krytyczne/Critical%20Thinking%20A%20Literature%20Review.pdf"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hyperlink" Target="https://www.freepik.com/free-vector/innovative-ideas-generation-creative-thinking-cognitive-insight-inspiration-genius-inventive-mind-successful-problem-solution-search_11668593.htm#query=critical%20thinking&amp;position=2&amp;from_view=search&amp;track=ai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paluchja-zajecia.home.amu.edu.pl/seminarium_fakult/sem_f_krytyczne/Critical%20Thinking%20A%20Literature%20Review.pdf"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5.jpeg"/><Relationship Id="rId4" Type="http://schemas.openxmlformats.org/officeDocument/2006/relationships/hyperlink" Target="https://www.freepik.com/free-vector/design-structure-matrix-abstract-concept_12085239.htm#query=components&amp;position=13&amp;from_view=search&amp;track=sph"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parliament.uk/writtenevidence/committeeevidence.svc/evidencedocument/culture-media-and-sport-%20committee/fake-news/written/48215.html"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177/2056305120984444"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books.google.be/books/about/Thinking_Fast_and_Slow.html?id=AV9x8XakdV0C&amp;redir_esc=y" TargetMode="External"/><Relationship Id="rId7"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www.freepik.com/free-vector/critical-thinking-concept-illustration_20863438.htm#query=critical%20thinking&amp;position=3&amp;from_view=search&amp;track=ais" TargetMode="External"/><Relationship Id="rId5" Type="http://schemas.openxmlformats.org/officeDocument/2006/relationships/hyperlink" Target="https://doi.org/10.1162/dmal.9780262562324.073" TargetMode="External"/><Relationship Id="rId4" Type="http://schemas.openxmlformats.org/officeDocument/2006/relationships/hyperlink" Target="https://doi.org/10.1002/asi.2067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3D84B434-219F-E34E-63CA-A604593D1DB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18231" y="6316337"/>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9" name="Τίτλος 3">
            <a:extLst>
              <a:ext uri="{FF2B5EF4-FFF2-40B4-BE49-F238E27FC236}">
                <a16:creationId xmlns:a16="http://schemas.microsoft.com/office/drawing/2014/main" id="{C4EB2F6A-8B72-1216-AA77-C3EF12FD00A4}"/>
              </a:ext>
            </a:extLst>
          </p:cNvPr>
          <p:cNvSpPr txBox="1">
            <a:spLocks/>
          </p:cNvSpPr>
          <p:nvPr/>
        </p:nvSpPr>
        <p:spPr>
          <a:xfrm>
            <a:off x="49485" y="3478939"/>
            <a:ext cx="12124244" cy="21979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000" b="1" i="0" u="none" strike="noStrike" kern="1200" cap="none" spc="0" normalizeH="0" baseline="0" noProof="0" dirty="0">
                <a:ln>
                  <a:noFill/>
                </a:ln>
                <a:solidFill>
                  <a:srgbClr val="D7124E"/>
                </a:solidFill>
                <a:effectLst/>
                <a:uLnTx/>
                <a:uFillTx/>
                <a:latin typeface="Calibri Light" panose="020F0302020204030204"/>
                <a:ea typeface="Verdana" panose="020B0604030504040204" pitchFamily="34" charset="0"/>
                <a:cs typeface="+mj-cs"/>
              </a:rPr>
              <a:t>     </a:t>
            </a:r>
            <a:r>
              <a:rPr kumimoji="0" lang="en-US" sz="6000" b="1" i="0" u="none" strike="noStrike" kern="1200" cap="none" spc="0" normalizeH="0" baseline="0" noProof="0" dirty="0" err="1" smtClean="0">
                <a:ln>
                  <a:noFill/>
                </a:ln>
                <a:solidFill>
                  <a:srgbClr val="D7124E"/>
                </a:solidFill>
                <a:effectLst/>
                <a:uLnTx/>
                <a:uFillTx/>
                <a:latin typeface="Calibri Light" panose="020F0302020204030204"/>
                <a:ea typeface="Verdana" panose="020B0604030504040204" pitchFamily="34" charset="0"/>
                <a:cs typeface="+mj-cs"/>
              </a:rPr>
              <a:t>Modul</a:t>
            </a:r>
            <a:r>
              <a:rPr kumimoji="0" lang="en-US" sz="6000" b="1" i="0" u="none" strike="noStrike" kern="1200" cap="none" spc="0" normalizeH="0" baseline="0" noProof="0" dirty="0" smtClean="0">
                <a:ln>
                  <a:noFill/>
                </a:ln>
                <a:solidFill>
                  <a:srgbClr val="D7124E"/>
                </a:solidFill>
                <a:effectLst/>
                <a:uLnTx/>
                <a:uFillTx/>
                <a:latin typeface="Calibri Light" panose="020F0302020204030204"/>
                <a:ea typeface="Verdana" panose="020B0604030504040204" pitchFamily="34" charset="0"/>
                <a:cs typeface="+mj-cs"/>
              </a:rPr>
              <a:t> </a:t>
            </a:r>
            <a:r>
              <a:rPr lang="en-US" sz="6000" b="1" noProof="0" dirty="0">
                <a:solidFill>
                  <a:srgbClr val="D7124E"/>
                </a:solidFill>
                <a:effectLst/>
                <a:latin typeface="Calibri Light" panose="020F0302020204030204"/>
                <a:ea typeface="Verdana" panose="020B0604030504040204" pitchFamily="34" charset="0"/>
              </a:rPr>
              <a:t>2 </a:t>
            </a:r>
            <a:r>
              <a:rPr lang="en-US" sz="6000" b="1" dirty="0" err="1">
                <a:solidFill>
                  <a:schemeClr val="tx1"/>
                </a:solidFill>
                <a:effectLst/>
                <a:latin typeface="Calibri Light" panose="020F0302020204030204"/>
                <a:ea typeface="Verdana" panose="020B0604030504040204" pitchFamily="34" charset="0"/>
              </a:rPr>
              <a:t>Kritisches </a:t>
            </a:r>
            <a:r>
              <a:rPr lang="en-US" sz="6000" b="1" dirty="0">
                <a:solidFill>
                  <a:schemeClr val="tx1"/>
                </a:solidFill>
                <a:effectLst/>
                <a:latin typeface="Calibri Light" panose="020F0302020204030204"/>
                <a:ea typeface="Verdana" panose="020B0604030504040204" pitchFamily="34" charset="0"/>
              </a:rPr>
              <a:t>Denken</a:t>
            </a:r>
            <a:endParaRPr lang="sk-SK" sz="3600" b="1" dirty="0">
              <a:solidFill>
                <a:schemeClr val="tx1"/>
              </a:solidFill>
              <a:effectLst/>
              <a:latin typeface="Calibri Light" panose="020F0302020204030204"/>
              <a:ea typeface="Verdana" panose="020B0604030504040204" pitchFamily="34" charset="0"/>
            </a:endParaRPr>
          </a:p>
        </p:txBody>
      </p:sp>
      <p:sp>
        <p:nvSpPr>
          <p:cNvPr id="15" name="TextBox 14">
            <a:extLst>
              <a:ext uri="{FF2B5EF4-FFF2-40B4-BE49-F238E27FC236}">
                <a16:creationId xmlns:a16="http://schemas.microsoft.com/office/drawing/2014/main" id="{EE54B7E3-44B9-FA30-9DDA-EA2E3748379F}"/>
              </a:ext>
            </a:extLst>
          </p:cNvPr>
          <p:cNvSpPr txBox="1"/>
          <p:nvPr/>
        </p:nvSpPr>
        <p:spPr>
          <a:xfrm>
            <a:off x="8896144" y="778568"/>
            <a:ext cx="3271445" cy="338554"/>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E89704"/>
                </a:solidFill>
                <a:effectLst/>
                <a:uLnTx/>
                <a:uFillTx/>
                <a:latin typeface="Calibri Light" panose="020F0302020204030204"/>
                <a:ea typeface="+mn-ea"/>
                <a:cs typeface="+mn-cs"/>
              </a:rPr>
              <a:t>https://www.costaid.eu</a:t>
            </a:r>
            <a:endParaRPr kumimoji="0" lang="el-GR" sz="1600" b="1" i="0" u="none" strike="noStrike" kern="1200" cap="none" spc="0" normalizeH="0" baseline="0" noProof="0" dirty="0">
              <a:ln>
                <a:noFill/>
              </a:ln>
              <a:solidFill>
                <a:srgbClr val="E89704"/>
              </a:solidFill>
              <a:effectLst/>
              <a:uLnTx/>
              <a:uFillTx/>
              <a:latin typeface="Calibri Light" panose="020F0302020204030204"/>
              <a:ea typeface="+mn-ea"/>
              <a:cs typeface="+mn-cs"/>
            </a:endParaRPr>
          </a:p>
        </p:txBody>
      </p:sp>
      <p:pic>
        <p:nvPicPr>
          <p:cNvPr id="7" name="Picture 6">
            <a:extLst>
              <a:ext uri="{FF2B5EF4-FFF2-40B4-BE49-F238E27FC236}">
                <a16:creationId xmlns:a16="http://schemas.microsoft.com/office/drawing/2014/main" id="{23EE87C0-9715-AEAE-857D-EEACC1F868EA}"/>
              </a:ext>
            </a:extLst>
          </p:cNvPr>
          <p:cNvPicPr>
            <a:picLocks noChangeAspect="1"/>
          </p:cNvPicPr>
          <p:nvPr/>
        </p:nvPicPr>
        <p:blipFill rotWithShape="1">
          <a:blip r:embed="rId4"/>
          <a:srcRect l="17333" r="19066"/>
          <a:stretch/>
        </p:blipFill>
        <p:spPr>
          <a:xfrm>
            <a:off x="-9348" y="765412"/>
            <a:ext cx="12201348" cy="2197961"/>
          </a:xfrm>
          <a:prstGeom prst="rect">
            <a:avLst/>
          </a:prstGeom>
          <a:solidFill>
            <a:srgbClr val="004899"/>
          </a:solidFill>
        </p:spPr>
      </p:pic>
      <p:sp>
        <p:nvSpPr>
          <p:cNvPr id="10" name="Rectangle 9">
            <a:extLst>
              <a:ext uri="{FF2B5EF4-FFF2-40B4-BE49-F238E27FC236}">
                <a16:creationId xmlns:a16="http://schemas.microsoft.com/office/drawing/2014/main" id="{13BF150D-79F1-8837-8727-52E6351AFF21}"/>
              </a:ext>
            </a:extLst>
          </p:cNvPr>
          <p:cNvSpPr/>
          <p:nvPr/>
        </p:nvSpPr>
        <p:spPr>
          <a:xfrm>
            <a:off x="-9348" y="-9438"/>
            <a:ext cx="12201348" cy="914400"/>
          </a:xfrm>
          <a:prstGeom prst="rect">
            <a:avLst/>
          </a:prstGeom>
          <a:solidFill>
            <a:srgbClr val="0048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Ορθογώνιο 5">
            <a:extLst>
              <a:ext uri="{FF2B5EF4-FFF2-40B4-BE49-F238E27FC236}">
                <a16:creationId xmlns:a16="http://schemas.microsoft.com/office/drawing/2014/main" id="{5D6EEF34-CE0B-CA08-B066-1CD814AE4DE3}"/>
              </a:ext>
            </a:extLst>
          </p:cNvPr>
          <p:cNvSpPr/>
          <p:nvPr/>
        </p:nvSpPr>
        <p:spPr>
          <a:xfrm>
            <a:off x="2900907" y="6258631"/>
            <a:ext cx="7681599" cy="632422"/>
          </a:xfrm>
          <a:prstGeom prst="rect">
            <a:avLst/>
          </a:prstGeom>
        </p:spPr>
        <p:txBody>
          <a:bodyPr vert="horz" lIns="91440" tIns="45720" rIns="91440" bIns="45720" rtlCol="0" anchor="ctr">
            <a:normAutofit/>
          </a:bodyPr>
          <a:lstStyle/>
          <a:p>
            <a:pPr>
              <a:lnSpc>
                <a:spcPct val="90000"/>
              </a:lnSpc>
              <a:spcAft>
                <a:spcPts val="600"/>
              </a:spcAft>
            </a:pPr>
            <a:r>
              <a:rPr lang="en-US" sz="1100" b="0" i="0" dirty="0">
                <a:latin typeface="+mj-lt"/>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r>
              <a:rPr lang="en-US" sz="1100" b="0" i="0" dirty="0">
                <a:effectLst>
                  <a:outerShdw blurRad="38100" dist="38100" dir="2700000" algn="tl">
                    <a:srgbClr val="000000">
                      <a:alpha val="43137"/>
                    </a:srgbClr>
                  </a:outerShdw>
                </a:effectLst>
                <a:latin typeface="+mj-lt"/>
              </a:rPr>
              <a:t>.</a:t>
            </a:r>
            <a:endParaRPr lang="en-US" sz="1100" dirty="0">
              <a:effectLst>
                <a:outerShdw blurRad="38100" dist="38100" dir="2700000" algn="tl">
                  <a:srgbClr val="000000">
                    <a:alpha val="43137"/>
                  </a:srgbClr>
                </a:outerShdw>
              </a:effectLst>
              <a:latin typeface="+mj-lt"/>
            </a:endParaRPr>
          </a:p>
        </p:txBody>
      </p:sp>
      <p:pic>
        <p:nvPicPr>
          <p:cNvPr id="11" name="Εικόνα 10"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6AABEEDA-D02E-DCCC-6FA4-75457C343B6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181" y="6258631"/>
            <a:ext cx="2669683" cy="586246"/>
          </a:xfrm>
          <a:prstGeom prst="rect">
            <a:avLst/>
          </a:prstGeom>
        </p:spPr>
      </p:pic>
    </p:spTree>
    <p:extLst>
      <p:ext uri="{BB962C8B-B14F-4D97-AF65-F5344CB8AC3E}">
        <p14:creationId xmlns:p14="http://schemas.microsoft.com/office/powerpoint/2010/main" val="3452710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Skeptisches Wissen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2552700"/>
            <a:ext cx="8281201" cy="3676650"/>
          </a:xfrm>
        </p:spPr>
        <p:txBody>
          <a:bodyPr>
            <a:normAutofit fontScale="92500"/>
          </a:bodyPr>
          <a:lstStyle/>
          <a:p>
            <a:pPr marL="457200" indent="-457200">
              <a:lnSpc>
                <a:spcPct val="120000"/>
              </a:lnSpc>
              <a:buFont typeface="+mj-lt"/>
              <a:buAutoNum type="arabicPeriod"/>
            </a:pPr>
            <a:r>
              <a:rPr lang="en-US" sz="2000" dirty="0">
                <a:solidFill>
                  <a:srgbClr val="333333"/>
                </a:solidFill>
              </a:rPr>
              <a:t>Art: Um welche Art von Inhalt handelt es sich?</a:t>
            </a:r>
          </a:p>
          <a:p>
            <a:pPr marL="457200" indent="-457200">
              <a:lnSpc>
                <a:spcPct val="120000"/>
              </a:lnSpc>
              <a:buFont typeface="+mj-lt"/>
              <a:buAutoNum type="arabicPeriod"/>
            </a:pPr>
            <a:r>
              <a:rPr lang="en-US" sz="2000" dirty="0">
                <a:solidFill>
                  <a:srgbClr val="333333"/>
                </a:solidFill>
              </a:rPr>
              <a:t>Quelle: Wer und was sind die zitierten Quellen und warum sollte ich ihnen glauben?</a:t>
            </a:r>
          </a:p>
          <a:p>
            <a:pPr marL="457200" indent="-457200">
              <a:lnSpc>
                <a:spcPct val="120000"/>
              </a:lnSpc>
              <a:buFont typeface="+mj-lt"/>
              <a:buAutoNum type="arabicPeriod"/>
            </a:pPr>
            <a:r>
              <a:rPr lang="en-US" sz="2000" dirty="0">
                <a:solidFill>
                  <a:srgbClr val="333333"/>
                </a:solidFill>
              </a:rPr>
              <a:t>Beweise: Was sind die Beweise und wie wurden sie überprüft?</a:t>
            </a:r>
          </a:p>
          <a:p>
            <a:pPr marL="457200" indent="-457200">
              <a:lnSpc>
                <a:spcPct val="120000"/>
              </a:lnSpc>
              <a:buFont typeface="+mj-lt"/>
              <a:buAutoNum type="arabicPeriod"/>
            </a:pPr>
            <a:r>
              <a:rPr lang="en-US" sz="2000" dirty="0">
                <a:solidFill>
                  <a:srgbClr val="333333"/>
                </a:solidFill>
              </a:rPr>
              <a:t>Interpretation: Wird die Hauptaussage des Stücks durch die Beweise belegt?</a:t>
            </a:r>
          </a:p>
          <a:p>
            <a:pPr marL="457200" indent="-457200">
              <a:lnSpc>
                <a:spcPct val="120000"/>
              </a:lnSpc>
              <a:buFont typeface="+mj-lt"/>
              <a:buAutoNum type="arabicPeriod"/>
            </a:pPr>
            <a:r>
              <a:rPr lang="en-US" sz="2000" dirty="0">
                <a:solidFill>
                  <a:srgbClr val="333333"/>
                </a:solidFill>
              </a:rPr>
              <a:t>Vollständigkeit: Was fehlt? Was könnte eine alternative Erklärung oder ein alternatives Verständnis sein?</a:t>
            </a:r>
          </a:p>
          <a:p>
            <a:pPr marL="457200" indent="-457200">
              <a:lnSpc>
                <a:spcPct val="120000"/>
              </a:lnSpc>
              <a:buFont typeface="+mj-lt"/>
              <a:buAutoNum type="arabicPeriod"/>
            </a:pPr>
            <a:r>
              <a:rPr lang="en-US" sz="2000" dirty="0">
                <a:solidFill>
                  <a:srgbClr val="333333"/>
                </a:solidFill>
              </a:rPr>
              <a:t>Wissen: Lerne ich jeden Tag, was ich brauche?</a:t>
            </a:r>
            <a:endParaRPr lang="en-GB" sz="2000" b="0" i="0" dirty="0">
              <a:solidFill>
                <a:srgbClr val="333333"/>
              </a:solidFill>
              <a:effectLst/>
            </a:endParaRPr>
          </a:p>
        </p:txBody>
      </p:sp>
      <p:sp>
        <p:nvSpPr>
          <p:cNvPr id="2" name="TextBox 1"/>
          <p:cNvSpPr txBox="1"/>
          <p:nvPr/>
        </p:nvSpPr>
        <p:spPr>
          <a:xfrm>
            <a:off x="10315575" y="6429375"/>
            <a:ext cx="1876425" cy="307777"/>
          </a:xfrm>
          <a:prstGeom prst="rect">
            <a:avLst/>
          </a:prstGeom>
        </p:spPr>
        <p:txBody>
          <a:bodyPr wrap="square" rtlCol="0">
            <a:spAutoFit/>
          </a:bodyPr>
          <a:lstStyle/>
          <a:p>
            <a:pPr algn="l"/>
            <a:r>
              <a:rPr lang="nl-BE" sz="1400" dirty="0">
                <a:hlinkClick r:id="rId3"/>
              </a:rPr>
              <a:t>Quelle </a:t>
            </a:r>
            <a:r>
              <a:rPr lang="nl-BE" sz="1400" dirty="0"/>
              <a:t>| </a:t>
            </a:r>
            <a:r>
              <a:rPr lang="nl-BE" sz="1400" dirty="0">
                <a:hlinkClick r:id="rId4"/>
              </a:rPr>
              <a:t>Bildquelle</a:t>
            </a:r>
            <a:endParaRPr lang="nl-BE" sz="1400" dirty="0"/>
          </a:p>
        </p:txBody>
      </p:sp>
      <p:sp>
        <p:nvSpPr>
          <p:cNvPr id="4" name="TextBox 3"/>
          <p:cNvSpPr txBox="1"/>
          <p:nvPr/>
        </p:nvSpPr>
        <p:spPr>
          <a:xfrm>
            <a:off x="631391" y="1718146"/>
            <a:ext cx="10986301" cy="1046440"/>
          </a:xfrm>
          <a:prstGeom prst="rect">
            <a:avLst/>
          </a:prstGeom>
        </p:spPr>
        <p:txBody>
          <a:bodyPr wrap="square" rtlCol="0">
            <a:spAutoFit/>
          </a:bodyPr>
          <a:lstStyle/>
          <a:p>
            <a:r>
              <a:rPr lang="en-GB" sz="2000" dirty="0">
                <a:solidFill>
                  <a:srgbClr val="333333"/>
                </a:solidFill>
              </a:rPr>
              <a:t>Bei ihrer Arbeit verarbeiten und bewerten Journalisten und Faktenchecker Informationen systematisch anhand der folgenden </a:t>
            </a:r>
            <a:r>
              <a:rPr lang="en-GB" sz="2000" b="1" dirty="0">
                <a:solidFill>
                  <a:srgbClr val="333333"/>
                </a:solidFill>
              </a:rPr>
              <a:t>sechs Fragen</a:t>
            </a:r>
            <a:r>
              <a:rPr lang="en-GB" sz="2000" dirty="0">
                <a:solidFill>
                  <a:srgbClr val="333333"/>
                </a:solidFill>
              </a:rPr>
              <a:t>, die das Prinzip des </a:t>
            </a:r>
            <a:r>
              <a:rPr lang="en-GB" sz="2000" b="1" dirty="0">
                <a:solidFill>
                  <a:srgbClr val="333333"/>
                </a:solidFill>
              </a:rPr>
              <a:t>"skeptischen Wissens" bilden</a:t>
            </a:r>
            <a:r>
              <a:rPr lang="en-GB" sz="2000" dirty="0">
                <a:solidFill>
                  <a:srgbClr val="333333"/>
                </a:solidFill>
              </a:rPr>
              <a:t>.</a:t>
            </a:r>
          </a:p>
          <a:p>
            <a:pPr algn="l"/>
            <a:endParaRPr lang="nl-BE" sz="2200" dirty="0" err="1"/>
          </a:p>
        </p:txBody>
      </p:sp>
      <p:pic>
        <p:nvPicPr>
          <p:cNvPr id="3074" name="Picture 2" descr="Free vector business idea generation. plan development. pensive man with lightbulb cartoon character. technical mindset, entrepreneurial mind, brainstorming process."/>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81133" y="2552700"/>
            <a:ext cx="3663217" cy="3663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533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Kritisches Ignorieren </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fontScale="92500" lnSpcReduction="10000"/>
          </a:bodyPr>
          <a:lstStyle/>
          <a:p>
            <a:pPr>
              <a:lnSpc>
                <a:spcPct val="120000"/>
              </a:lnSpc>
            </a:pPr>
            <a:r>
              <a:rPr lang="en-GB" sz="2200" dirty="0">
                <a:solidFill>
                  <a:srgbClr val="333333"/>
                </a:solidFill>
              </a:rPr>
              <a:t>Die komplexe digitale Umgebung mit ihren ständigen Reizen, die um unsere Aufmerksamkeit konkurrieren, macht es schwierig, wenn nicht gar unmöglich, diese sechs Fragen bei jeder Information, die uns begegnet, anzuwenden. </a:t>
            </a:r>
          </a:p>
          <a:p>
            <a:pPr>
              <a:lnSpc>
                <a:spcPct val="120000"/>
              </a:lnSpc>
            </a:pPr>
            <a:r>
              <a:rPr lang="en-GB" sz="2200" dirty="0">
                <a:solidFill>
                  <a:srgbClr val="333333"/>
                </a:solidFill>
              </a:rPr>
              <a:t>Anstatt kritisches Denken über jede Information zu fördern, ist es wichtig, dass wir wissen, in welche Informationen wir unsere begrenzten kognitiven/aufmerksamen Kapazitäten investieren können und welche Informationen wir besser ignorieren sollten, um unsere geistigen Ressourcen nicht zu erschöpfen. </a:t>
            </a:r>
          </a:p>
          <a:p>
            <a:pPr>
              <a:lnSpc>
                <a:spcPct val="120000"/>
              </a:lnSpc>
            </a:pPr>
            <a:r>
              <a:rPr lang="en-GB" sz="2200" dirty="0">
                <a:solidFill>
                  <a:srgbClr val="333333"/>
                </a:solidFill>
              </a:rPr>
              <a:t>Dieses Gleichgewicht zwischen dem Wissen, was man online ignorieren kann und wo man Zeit und Mühe investieren sollte, ist als </a:t>
            </a:r>
            <a:r>
              <a:rPr lang="en-GB" sz="2200" b="1" dirty="0">
                <a:solidFill>
                  <a:srgbClr val="333333"/>
                </a:solidFill>
              </a:rPr>
              <a:t>"kritisches Ignorieren" </a:t>
            </a:r>
            <a:r>
              <a:rPr lang="en-GB" sz="2200" dirty="0">
                <a:solidFill>
                  <a:srgbClr val="333333"/>
                </a:solidFill>
              </a:rPr>
              <a:t>bekannt. Das kritische Ignorieren stellt einen Paradigmenwechsel für Pädagogen dar, die sich nicht mehr auf die Analyse von Informationen konzentrieren, sondern auf die Macht des Ignorierens von Informationen. Kritisches Ignorieren wird als neues kritisches Denken für das digitale Zeitalter angesehen.</a:t>
            </a:r>
          </a:p>
        </p:txBody>
      </p:sp>
      <p:sp>
        <p:nvSpPr>
          <p:cNvPr id="2" name="TextBox 1"/>
          <p:cNvSpPr txBox="1"/>
          <p:nvPr/>
        </p:nvSpPr>
        <p:spPr>
          <a:xfrm>
            <a:off x="10401300" y="6438900"/>
            <a:ext cx="2057400" cy="307777"/>
          </a:xfrm>
          <a:prstGeom prst="rect">
            <a:avLst/>
          </a:prstGeom>
        </p:spPr>
        <p:txBody>
          <a:bodyPr wrap="square" rtlCol="0">
            <a:spAutoFit/>
          </a:bodyPr>
          <a:lstStyle/>
          <a:p>
            <a:pPr algn="l"/>
            <a:r>
              <a:rPr lang="nl-BE" sz="1400" dirty="0">
                <a:hlinkClick r:id="rId3"/>
              </a:rPr>
              <a:t>Quelle 1 </a:t>
            </a:r>
            <a:r>
              <a:rPr lang="nl-BE" sz="1400" dirty="0"/>
              <a:t>| </a:t>
            </a:r>
            <a:r>
              <a:rPr lang="nl-BE" sz="1400" dirty="0">
                <a:hlinkClick r:id="rId4"/>
              </a:rPr>
              <a:t>Quelle 2</a:t>
            </a:r>
            <a:endParaRPr lang="nl-BE" sz="1400" dirty="0"/>
          </a:p>
        </p:txBody>
      </p:sp>
    </p:spTree>
    <p:extLst>
      <p:ext uri="{BB962C8B-B14F-4D97-AF65-F5344CB8AC3E}">
        <p14:creationId xmlns:p14="http://schemas.microsoft.com/office/powerpoint/2010/main" val="3833344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a:xfrm>
            <a:off x="558000" y="838822"/>
            <a:ext cx="11059692" cy="605096"/>
          </a:xfrm>
        </p:spPr>
        <p:txBody>
          <a:bodyPr/>
          <a:lstStyle/>
          <a:p>
            <a:r>
              <a:rPr lang="en-GB" dirty="0"/>
              <a:t>Drei Werkzeuge für kritisches Denken </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952901" y="1504191"/>
            <a:ext cx="8768905" cy="4429351"/>
          </a:xfrm>
        </p:spPr>
        <p:txBody>
          <a:bodyPr>
            <a:noAutofit/>
          </a:bodyPr>
          <a:lstStyle/>
          <a:p>
            <a:pPr marL="457200" indent="-457200">
              <a:lnSpc>
                <a:spcPct val="110000"/>
              </a:lnSpc>
              <a:buFont typeface="+mj-lt"/>
              <a:buAutoNum type="arabicPeriod"/>
            </a:pPr>
            <a:r>
              <a:rPr lang="en-GB" sz="2000" b="1" i="0" dirty="0">
                <a:solidFill>
                  <a:srgbClr val="333333"/>
                </a:solidFill>
                <a:effectLst/>
              </a:rPr>
              <a:t>Bei der Selbstkontrolle </a:t>
            </a:r>
            <a:r>
              <a:rPr lang="en-GB" sz="2000" b="0" i="0" dirty="0">
                <a:solidFill>
                  <a:srgbClr val="333333"/>
                </a:solidFill>
                <a:effectLst/>
              </a:rPr>
              <a:t>werden </a:t>
            </a:r>
            <a:r>
              <a:rPr lang="en-GB" sz="2000" dirty="0">
                <a:solidFill>
                  <a:srgbClr val="333333"/>
                </a:solidFill>
              </a:rPr>
              <a:t>situative </a:t>
            </a:r>
            <a:r>
              <a:rPr lang="en-GB" sz="2000" b="0" i="0" dirty="0">
                <a:solidFill>
                  <a:srgbClr val="333333"/>
                </a:solidFill>
                <a:effectLst/>
              </a:rPr>
              <a:t>Kontrollstrategien </a:t>
            </a:r>
            <a:r>
              <a:rPr lang="en-GB" sz="2000" dirty="0">
                <a:solidFill>
                  <a:srgbClr val="333333"/>
                </a:solidFill>
              </a:rPr>
              <a:t>eingesetzt, um die </a:t>
            </a:r>
            <a:r>
              <a:rPr lang="en-GB" sz="2000" b="0" i="0" dirty="0">
                <a:solidFill>
                  <a:srgbClr val="333333"/>
                </a:solidFill>
                <a:effectLst/>
              </a:rPr>
              <a:t>Exposition gegenüber ablenkenden und </a:t>
            </a:r>
            <a:r>
              <a:rPr lang="en-GB" sz="2000" dirty="0">
                <a:solidFill>
                  <a:srgbClr val="333333"/>
                </a:solidFill>
              </a:rPr>
              <a:t>schwer zu widerstehenden Reizen wirksam zu bewältigen. Diese Strategie bewahrt die Autonomie und Handlungsfähigkeit der Nutzer und hilft ihnen, die Kontrolle über ihre Informationsumgebung wiederzuerlangen. </a:t>
            </a:r>
          </a:p>
          <a:p>
            <a:pPr lvl="1">
              <a:lnSpc>
                <a:spcPct val="110000"/>
              </a:lnSpc>
            </a:pPr>
            <a:r>
              <a:rPr lang="en-GB" sz="2000" b="0" i="0" dirty="0">
                <a:solidFill>
                  <a:srgbClr val="333333"/>
                </a:solidFill>
                <a:effectLst/>
              </a:rPr>
              <a:t>Zum Beispiel, indem man Zeitlimits für soziale Medien setzt oder den Bildschirm in Graustufen einstellt.</a:t>
            </a:r>
          </a:p>
        </p:txBody>
      </p:sp>
      <p:sp>
        <p:nvSpPr>
          <p:cNvPr id="2" name="Rectangle 1"/>
          <p:cNvSpPr/>
          <p:nvPr/>
        </p:nvSpPr>
        <p:spPr>
          <a:xfrm>
            <a:off x="9305924" y="6406453"/>
            <a:ext cx="2778581" cy="307777"/>
          </a:xfrm>
          <a:prstGeom prst="rect">
            <a:avLst/>
          </a:prstGeom>
        </p:spPr>
        <p:txBody>
          <a:bodyPr wrap="none">
            <a:spAutoFit/>
          </a:bodyPr>
          <a:lstStyle/>
          <a:p>
            <a:r>
              <a:rPr lang="nl-BE" sz="1400" dirty="0">
                <a:hlinkClick r:id="rId3"/>
              </a:rPr>
              <a:t>Quelle 1 </a:t>
            </a:r>
            <a:r>
              <a:rPr lang="nl-BE" sz="1400" dirty="0"/>
              <a:t>| </a:t>
            </a:r>
            <a:r>
              <a:rPr lang="nl-BE" sz="1400" dirty="0">
                <a:hlinkClick r:id="rId4"/>
              </a:rPr>
              <a:t>Quelle 2 </a:t>
            </a:r>
            <a:r>
              <a:rPr lang="nl-BE" sz="1400" dirty="0"/>
              <a:t>| </a:t>
            </a:r>
            <a:r>
              <a:rPr lang="nl-BE" sz="1400" dirty="0">
                <a:hlinkClick r:id="rId5"/>
              </a:rPr>
              <a:t>Bildquelle</a:t>
            </a:r>
            <a:endParaRPr lang="nl-BE" sz="1400" dirty="0"/>
          </a:p>
        </p:txBody>
      </p:sp>
      <p:pic>
        <p:nvPicPr>
          <p:cNvPr id="5122" name="Picture 2" descr="Free vector creative characters putting idea bulbs into huge head"/>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69170" y="838822"/>
            <a:ext cx="2559050" cy="25590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52901" y="4039861"/>
            <a:ext cx="10791424" cy="2951705"/>
          </a:xfrm>
          <a:prstGeom prst="rect">
            <a:avLst/>
          </a:prstGeom>
        </p:spPr>
        <p:txBody>
          <a:bodyPr wrap="square" rtlCol="0">
            <a:spAutoFit/>
          </a:bodyPr>
          <a:lstStyle/>
          <a:p>
            <a:pPr marL="457200" indent="-457200">
              <a:lnSpc>
                <a:spcPct val="110000"/>
              </a:lnSpc>
              <a:spcBef>
                <a:spcPts val="600"/>
              </a:spcBef>
              <a:spcAft>
                <a:spcPts val="600"/>
              </a:spcAft>
              <a:buClr>
                <a:srgbClr val="95C11F"/>
              </a:buClr>
              <a:buFont typeface="+mj-lt"/>
              <a:buAutoNum type="arabicPeriod" startAt="2"/>
            </a:pPr>
            <a:r>
              <a:rPr lang="en-GB" sz="2000" b="1" dirty="0">
                <a:solidFill>
                  <a:srgbClr val="333333"/>
                </a:solidFill>
              </a:rPr>
              <a:t>Beim Querlesen </a:t>
            </a:r>
            <a:r>
              <a:rPr lang="en-GB" sz="2000" dirty="0">
                <a:solidFill>
                  <a:srgbClr val="333333"/>
                </a:solidFill>
              </a:rPr>
              <a:t>geht es darum, Informationen zu überprüfen, indem man die Quelle verlässt und die Informationen anhand einer anderen Quelle an anderer Stelle verifiziert. </a:t>
            </a:r>
          </a:p>
          <a:p>
            <a:pPr marL="800100" lvl="1" indent="-342900">
              <a:lnSpc>
                <a:spcPct val="110000"/>
              </a:lnSpc>
              <a:spcBef>
                <a:spcPts val="600"/>
              </a:spcBef>
              <a:spcAft>
                <a:spcPts val="600"/>
              </a:spcAft>
              <a:buClr>
                <a:srgbClr val="95C11F"/>
              </a:buClr>
              <a:buFont typeface="Arial" panose="020B0604020202020204" pitchFamily="34" charset="0"/>
              <a:buChar char="•"/>
            </a:pPr>
            <a:r>
              <a:rPr lang="en-GB" sz="2000" dirty="0">
                <a:solidFill>
                  <a:srgbClr val="333333"/>
                </a:solidFill>
              </a:rPr>
              <a:t>Zum Beispiel das Überprüfen mehrerer Nachrichtenseiten zum gleichen Ereignis.</a:t>
            </a:r>
          </a:p>
          <a:p>
            <a:pPr marL="457200" indent="-457200">
              <a:lnSpc>
                <a:spcPct val="110000"/>
              </a:lnSpc>
              <a:spcBef>
                <a:spcPts val="600"/>
              </a:spcBef>
              <a:spcAft>
                <a:spcPts val="600"/>
              </a:spcAft>
              <a:buClr>
                <a:srgbClr val="95C11F"/>
              </a:buClr>
              <a:buFont typeface="+mj-lt"/>
              <a:buAutoNum type="arabicPeriod" startAt="2"/>
            </a:pPr>
            <a:r>
              <a:rPr lang="en-GB" sz="2000" b="1" dirty="0">
                <a:solidFill>
                  <a:srgbClr val="333333"/>
                </a:solidFill>
              </a:rPr>
              <a:t>Die "Füttere die Trolle nicht"-Heuristik </a:t>
            </a:r>
            <a:r>
              <a:rPr lang="en-GB" sz="2000" dirty="0">
                <a:solidFill>
                  <a:srgbClr val="333333"/>
                </a:solidFill>
              </a:rPr>
              <a:t>zielt darauf ab, sich nicht mit böswilligen Online-Akteuren einzulassen und diese mit Aufmerksamkeit zu belohnen. </a:t>
            </a:r>
          </a:p>
          <a:p>
            <a:pPr marL="800100" lvl="1" indent="-342900">
              <a:lnSpc>
                <a:spcPct val="110000"/>
              </a:lnSpc>
              <a:spcBef>
                <a:spcPts val="600"/>
              </a:spcBef>
              <a:spcAft>
                <a:spcPts val="600"/>
              </a:spcAft>
              <a:buClr>
                <a:srgbClr val="95C11F"/>
              </a:buClr>
              <a:buFont typeface="Arial" panose="020B0604020202020204" pitchFamily="34" charset="0"/>
              <a:buChar char="•"/>
            </a:pPr>
            <a:r>
              <a:rPr lang="en-GB" sz="2000" dirty="0">
                <a:solidFill>
                  <a:srgbClr val="333333"/>
                </a:solidFill>
              </a:rPr>
              <a:t>Zum Beispiel, indem sie blockiert und gemeldet werden</a:t>
            </a:r>
          </a:p>
          <a:p>
            <a:pPr algn="l">
              <a:lnSpc>
                <a:spcPct val="110000"/>
              </a:lnSpc>
            </a:pPr>
            <a:endParaRPr lang="nl-BE" dirty="0" err="1"/>
          </a:p>
        </p:txBody>
      </p:sp>
    </p:spTree>
    <p:extLst>
      <p:ext uri="{BB962C8B-B14F-4D97-AF65-F5344CB8AC3E}">
        <p14:creationId xmlns:p14="http://schemas.microsoft.com/office/powerpoint/2010/main" val="4151550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normAutofit fontScale="90000"/>
          </a:bodyPr>
          <a:lstStyle/>
          <a:p>
            <a:r>
              <a:rPr lang="en-GB" dirty="0"/>
              <a:t>Aufbau von kritischem Denken bei gleichzeitiger Vermeidung von Skepsis, Zynismus und Misstrauen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a:bodyPr>
          <a:lstStyle/>
          <a:p>
            <a:pPr>
              <a:lnSpc>
                <a:spcPct val="120000"/>
              </a:lnSpc>
            </a:pPr>
            <a:r>
              <a:rPr lang="en-GB" sz="2200" b="0" i="0" dirty="0">
                <a:solidFill>
                  <a:srgbClr val="333333"/>
                </a:solidFill>
                <a:effectLst/>
              </a:rPr>
              <a:t>Bei der Vermittlung von kritischem Denken in Bezug auf Informationen an Schüler ist es wichtig, darauf zu achten, dass keine übertriebene Skepsis, kein Zynismus und kein Misstrauen gegenüber den Medien geweckt werden. </a:t>
            </a:r>
          </a:p>
          <a:p>
            <a:pPr>
              <a:lnSpc>
                <a:spcPct val="120000"/>
              </a:lnSpc>
            </a:pPr>
            <a:r>
              <a:rPr lang="en-GB" sz="2200" dirty="0">
                <a:solidFill>
                  <a:srgbClr val="333333"/>
                </a:solidFill>
              </a:rPr>
              <a:t>Es gibt einen </a:t>
            </a:r>
            <a:r>
              <a:rPr lang="en-GB" sz="2200" b="1" dirty="0">
                <a:solidFill>
                  <a:srgbClr val="333333"/>
                </a:solidFill>
              </a:rPr>
              <a:t>schmalen Grat zwischen gesunder Skepsis und Misstrauen</a:t>
            </a:r>
            <a:r>
              <a:rPr lang="en-GB" sz="2200" dirty="0">
                <a:solidFill>
                  <a:srgbClr val="333333"/>
                </a:solidFill>
              </a:rPr>
              <a:t>: Trotz ihrer guten Absichten könnte die Medienkompetenzerziehung die SchülerInnen lehren, Online-Informationen zu misstrauen, ohne sie mit den notwendigen Fähigkeiten auszustatten, selbst zu entscheiden, ob eine Online-Information glaubwürdig ist. </a:t>
            </a:r>
          </a:p>
          <a:p>
            <a:pPr>
              <a:lnSpc>
                <a:spcPct val="120000"/>
              </a:lnSpc>
            </a:pPr>
            <a:r>
              <a:rPr lang="en-GB" sz="2200" b="0" i="0" dirty="0">
                <a:solidFill>
                  <a:srgbClr val="333333"/>
                </a:solidFill>
                <a:effectLst/>
              </a:rPr>
              <a:t>Diese Entwicklung könnte zu einem allgemeinen Misstrauen </a:t>
            </a:r>
            <a:r>
              <a:rPr lang="en-GB" sz="2200" dirty="0">
                <a:solidFill>
                  <a:srgbClr val="333333"/>
                </a:solidFill>
              </a:rPr>
              <a:t>gegenüber den Medien und zu schlechten Methoden zur Bewertung der Glaubwürdigkeit </a:t>
            </a:r>
            <a:r>
              <a:rPr lang="en-GB" sz="2200" b="0" i="0" dirty="0">
                <a:solidFill>
                  <a:srgbClr val="333333"/>
                </a:solidFill>
                <a:effectLst/>
              </a:rPr>
              <a:t>führen</a:t>
            </a:r>
            <a:r>
              <a:rPr lang="en-GB" sz="2200" dirty="0">
                <a:solidFill>
                  <a:srgbClr val="333333"/>
                </a:solidFill>
              </a:rPr>
              <a:t>, die eine selektive Forschung beinhalten, die nur bereits bestehende Überzeugungen bestätigt. </a:t>
            </a:r>
            <a:endParaRPr lang="en-GB" sz="2200" b="0" i="0" dirty="0">
              <a:solidFill>
                <a:srgbClr val="333333"/>
              </a:solidFill>
              <a:effectLst/>
            </a:endParaRPr>
          </a:p>
        </p:txBody>
      </p:sp>
    </p:spTree>
    <p:extLst>
      <p:ext uri="{BB962C8B-B14F-4D97-AF65-F5344CB8AC3E}">
        <p14:creationId xmlns:p14="http://schemas.microsoft.com/office/powerpoint/2010/main" val="33729060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Bewusstsein für kognitive Verzerrungen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9563154" cy="4429351"/>
          </a:xfrm>
        </p:spPr>
        <p:txBody>
          <a:bodyPr>
            <a:noAutofit/>
          </a:bodyPr>
          <a:lstStyle/>
          <a:p>
            <a:pPr>
              <a:lnSpc>
                <a:spcPct val="120000"/>
              </a:lnSpc>
            </a:pPr>
            <a:r>
              <a:rPr lang="en-US" sz="1800" dirty="0"/>
              <a:t>Um übertriebene </a:t>
            </a:r>
            <a:r>
              <a:rPr lang="en-US" sz="1800" dirty="0" err="1"/>
              <a:t>Skepsis </a:t>
            </a:r>
            <a:r>
              <a:rPr lang="en-US" sz="1800" dirty="0"/>
              <a:t>zu vermeiden, ist es wichtig, dass Pädagogen, die kritisches Denken über Online-Informationen lehren, sich nicht nur auf die Medien konzentrieren, sondern auch auf die eigenen potenziellen Fehler oder </a:t>
            </a:r>
            <a:r>
              <a:rPr lang="en-US" sz="1800" b="1" dirty="0"/>
              <a:t>kognitiven Voreingenommenheiten des </a:t>
            </a:r>
            <a:r>
              <a:rPr lang="en-US" sz="1800" dirty="0"/>
              <a:t>Einzelnen. </a:t>
            </a:r>
          </a:p>
          <a:p>
            <a:pPr>
              <a:lnSpc>
                <a:spcPct val="120000"/>
              </a:lnSpc>
            </a:pPr>
            <a:r>
              <a:rPr lang="en-US" sz="1800" dirty="0"/>
              <a:t>Dabei geht es darum, zu vermitteln, wie sich die Grundüberzeugungen der Menschen auf die Art und Weise auswirken, wie sie mit Informationen und Nachrichten umgehen, und was getan werden kann, um ihnen zu helfen, einen vernünftigeren Umgang mit Informationen zu finden. </a:t>
            </a:r>
            <a:endParaRPr lang="en-US" sz="1800" dirty="0">
              <a:solidFill>
                <a:srgbClr val="333333"/>
              </a:solidFill>
            </a:endParaRPr>
          </a:p>
          <a:p>
            <a:pPr>
              <a:lnSpc>
                <a:spcPct val="120000"/>
              </a:lnSpc>
            </a:pPr>
            <a:r>
              <a:rPr lang="en-US" sz="1800" b="0" i="0" dirty="0">
                <a:solidFill>
                  <a:srgbClr val="333333"/>
                </a:solidFill>
                <a:effectLst/>
              </a:rPr>
              <a:t>Ein Beispiel für eine kognitive Voreingenommenheit ist die </a:t>
            </a:r>
            <a:r>
              <a:rPr lang="en-US" sz="1800" b="1" i="0" dirty="0">
                <a:solidFill>
                  <a:srgbClr val="333333"/>
                </a:solidFill>
                <a:effectLst/>
              </a:rPr>
              <a:t>Bestätigungsvoreingenommenheit</a:t>
            </a:r>
            <a:r>
              <a:rPr lang="en-US" sz="1800" b="0" i="0" dirty="0">
                <a:solidFill>
                  <a:srgbClr val="333333"/>
                </a:solidFill>
                <a:effectLst/>
              </a:rPr>
              <a:t>, die dann auftritt, wenn Personen dazu neigen, sich eher an Informationen zu orientieren, die ihr bereits bestehendes Weltbild bestätigen, als an Informationen, die davon abweichen. Die Forschung </a:t>
            </a:r>
            <a:r>
              <a:rPr lang="en-US" sz="1800" dirty="0">
                <a:solidFill>
                  <a:srgbClr val="333333"/>
                </a:solidFill>
              </a:rPr>
              <a:t>zeigt, dass falsch informierte Menschen ihre Meinung nicht ändern, wenn sie mit Fakten konfrontiert werden, die ihre Überzeugungen in Frage stellen; vielmehr halten sie eher an ihren falschen Überzeugungen fest. </a:t>
            </a:r>
            <a:endParaRPr lang="en-GB" sz="1800" b="0" i="0" dirty="0">
              <a:solidFill>
                <a:srgbClr val="333333"/>
              </a:solidFill>
              <a:effectLst/>
            </a:endParaRPr>
          </a:p>
        </p:txBody>
      </p:sp>
      <p:sp>
        <p:nvSpPr>
          <p:cNvPr id="2" name="TextBox 1"/>
          <p:cNvSpPr txBox="1"/>
          <p:nvPr/>
        </p:nvSpPr>
        <p:spPr>
          <a:xfrm>
            <a:off x="9353550" y="6410325"/>
            <a:ext cx="3019425" cy="307777"/>
          </a:xfrm>
          <a:prstGeom prst="rect">
            <a:avLst/>
          </a:prstGeom>
        </p:spPr>
        <p:txBody>
          <a:bodyPr wrap="square" rtlCol="0">
            <a:spAutoFit/>
          </a:bodyPr>
          <a:lstStyle/>
          <a:p>
            <a:pPr algn="l"/>
            <a:r>
              <a:rPr lang="nl-BE" sz="1400" dirty="0">
                <a:hlinkClick r:id="rId3"/>
              </a:rPr>
              <a:t>Quelle 1 </a:t>
            </a:r>
            <a:r>
              <a:rPr lang="nl-BE" sz="1400" dirty="0"/>
              <a:t>| </a:t>
            </a:r>
            <a:r>
              <a:rPr lang="nl-BE" sz="1400" dirty="0">
                <a:hlinkClick r:id="rId4"/>
              </a:rPr>
              <a:t>Quelle 2 </a:t>
            </a:r>
            <a:r>
              <a:rPr lang="nl-BE" sz="1400" dirty="0"/>
              <a:t>| </a:t>
            </a:r>
            <a:r>
              <a:rPr lang="nl-BE" sz="1400" dirty="0">
                <a:hlinkClick r:id="rId5"/>
              </a:rPr>
              <a:t>Bildquelle</a:t>
            </a:r>
            <a:endParaRPr lang="nl-BE" sz="1400" dirty="0"/>
          </a:p>
        </p:txBody>
      </p:sp>
      <p:pic>
        <p:nvPicPr>
          <p:cNvPr id="6146" name="Picture 2" descr="Free vector curiosity brain concept illustration"/>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18949" y="1619024"/>
            <a:ext cx="2554026" cy="2554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906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Die Kraft der Neugierde für kritisches Denken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fontScale="85000" lnSpcReduction="10000"/>
          </a:bodyPr>
          <a:lstStyle/>
          <a:p>
            <a:pPr>
              <a:lnSpc>
                <a:spcPct val="120000"/>
              </a:lnSpc>
            </a:pPr>
            <a:r>
              <a:rPr lang="en-US" dirty="0"/>
              <a:t>Um Bestätigungsfehlern vorzubeugen und die Offenheit für verschiedene Weltanschauungen zu fördern, die ihre bestehenden Überzeugungen in Frage stellen, ist es ineffektiv und möglicherweise kontraproduktiv, Menschen einfach zu belehren und ihnen zu sagen, dass sie falsch liegen.</a:t>
            </a:r>
          </a:p>
          <a:p>
            <a:pPr>
              <a:lnSpc>
                <a:spcPct val="120000"/>
              </a:lnSpc>
            </a:pPr>
            <a:r>
              <a:rPr lang="en-US" dirty="0"/>
              <a:t>Stattdessen glauben die Forscher, dass der Schlüssel zur Förderung des kritischen Denkens darin liegen könnte, die </a:t>
            </a:r>
            <a:r>
              <a:rPr lang="en-US" b="1" dirty="0"/>
              <a:t>Neugier </a:t>
            </a:r>
            <a:r>
              <a:rPr lang="en-US" dirty="0"/>
              <a:t>des Einzelnen anzuregen und wirksame Wege zu finden, den </a:t>
            </a:r>
            <a:r>
              <a:rPr lang="en-US" b="1" dirty="0"/>
              <a:t>Forschergeist </a:t>
            </a:r>
            <a:r>
              <a:rPr lang="en-US" dirty="0"/>
              <a:t>im Bildungssystem und darüber hinaus zu wecken, da Neugier nachweislich einseitigen Informationen entgegenwirkt und Aufgeschlossenheit fördert. </a:t>
            </a:r>
          </a:p>
          <a:p>
            <a:pPr>
              <a:lnSpc>
                <a:spcPct val="120000"/>
              </a:lnSpc>
            </a:pPr>
            <a:r>
              <a:rPr lang="en-US" dirty="0"/>
              <a:t>Pädagogen wird empfohlen, Lehr- und Lernkonzepte zu entwickeln, die es den Schülern ermöglichen, wirklich neugierig auf die Welt zu sein, so dass sie in der Lage sind, sich ein Urteil über Informationen zu bilden und Beweise zu akzeptieren, die ihren Überzeugungen widersprechen, und nicht nur nach Informationen zu suchen, die sie bestätigen.</a:t>
            </a:r>
          </a:p>
          <a:p>
            <a:pPr>
              <a:lnSpc>
                <a:spcPct val="120000"/>
              </a:lnSpc>
            </a:pPr>
            <a:endParaRPr lang="en-US" dirty="0"/>
          </a:p>
          <a:p>
            <a:pPr>
              <a:lnSpc>
                <a:spcPct val="120000"/>
              </a:lnSpc>
            </a:pPr>
            <a:endParaRPr lang="en-US" dirty="0"/>
          </a:p>
          <a:p>
            <a:pPr marL="0" indent="0">
              <a:lnSpc>
                <a:spcPct val="120000"/>
              </a:lnSpc>
              <a:buNone/>
            </a:pPr>
            <a:endParaRPr lang="en-US" sz="2200" dirty="0">
              <a:solidFill>
                <a:srgbClr val="333333"/>
              </a:solidFill>
            </a:endParaRPr>
          </a:p>
        </p:txBody>
      </p:sp>
      <p:sp>
        <p:nvSpPr>
          <p:cNvPr id="2" name="TextBox 1"/>
          <p:cNvSpPr txBox="1"/>
          <p:nvPr/>
        </p:nvSpPr>
        <p:spPr>
          <a:xfrm flipH="1">
            <a:off x="11334750" y="6429374"/>
            <a:ext cx="781050" cy="307777"/>
          </a:xfrm>
          <a:prstGeom prst="rect">
            <a:avLst/>
          </a:prstGeom>
        </p:spPr>
        <p:txBody>
          <a:bodyPr wrap="square" rtlCol="0">
            <a:spAutoFit/>
          </a:bodyPr>
          <a:lstStyle/>
          <a:p>
            <a:pPr algn="l"/>
            <a:r>
              <a:rPr lang="nl-BE" sz="1400" dirty="0">
                <a:hlinkClick r:id="rId3"/>
              </a:rPr>
              <a:t>Quelle</a:t>
            </a:r>
            <a:endParaRPr lang="nl-BE" sz="1400" dirty="0"/>
          </a:p>
        </p:txBody>
      </p:sp>
    </p:spTree>
    <p:extLst>
      <p:ext uri="{BB962C8B-B14F-4D97-AF65-F5344CB8AC3E}">
        <p14:creationId xmlns:p14="http://schemas.microsoft.com/office/powerpoint/2010/main" val="1476311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Strategien für den Unterricht in kritischem Denken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fontScale="92500"/>
          </a:bodyPr>
          <a:lstStyle/>
          <a:p>
            <a:pPr marL="0" indent="0">
              <a:lnSpc>
                <a:spcPct val="120000"/>
              </a:lnSpc>
              <a:buNone/>
            </a:pPr>
            <a:r>
              <a:rPr lang="en-US" sz="2000" dirty="0"/>
              <a:t>Forscher empfehlen </a:t>
            </a:r>
            <a:r>
              <a:rPr lang="en-US" sz="2000" b="1" dirty="0"/>
              <a:t>vier Arten von Unterricht</a:t>
            </a:r>
            <a:r>
              <a:rPr lang="en-US" sz="2000" dirty="0"/>
              <a:t>, um kritisches Denken zu lehren</a:t>
            </a:r>
          </a:p>
          <a:p>
            <a:pPr marL="457200" indent="-457200">
              <a:lnSpc>
                <a:spcPct val="120000"/>
              </a:lnSpc>
              <a:buFont typeface="+mj-lt"/>
              <a:buAutoNum type="arabicPeriod"/>
            </a:pPr>
            <a:r>
              <a:rPr lang="en-US" sz="2000" b="1" dirty="0"/>
              <a:t>Expliziter Unterricht </a:t>
            </a:r>
            <a:r>
              <a:rPr lang="en-US" sz="2000" dirty="0"/>
              <a:t>über kritisches Denken, der auch die </a:t>
            </a:r>
            <a:r>
              <a:rPr lang="en-US" sz="2000" dirty="0" err="1" smtClean="0"/>
              <a:t>dispositionelle</a:t>
            </a:r>
            <a:r>
              <a:rPr lang="en-US" sz="2000" dirty="0" smtClean="0"/>
              <a:t>  </a:t>
            </a:r>
            <a:r>
              <a:rPr lang="en-US" sz="2000" dirty="0" err="1" smtClean="0"/>
              <a:t>bzw</a:t>
            </a:r>
            <a:r>
              <a:rPr lang="en-US" sz="2000" dirty="0" smtClean="0"/>
              <a:t>. </a:t>
            </a:r>
            <a:r>
              <a:rPr lang="en-US" sz="2000" dirty="0" err="1" smtClean="0"/>
              <a:t>affektive</a:t>
            </a:r>
            <a:r>
              <a:rPr lang="en-US" sz="2000" dirty="0" smtClean="0"/>
              <a:t> </a:t>
            </a:r>
            <a:r>
              <a:rPr lang="en-US" sz="2000" dirty="0"/>
              <a:t>Komponente des kritischen Denkens berücksichtigt.</a:t>
            </a:r>
          </a:p>
          <a:p>
            <a:pPr marL="457200" indent="-457200">
              <a:lnSpc>
                <a:spcPct val="120000"/>
              </a:lnSpc>
              <a:buFont typeface="+mj-lt"/>
              <a:buAutoNum type="arabicPeriod"/>
            </a:pPr>
            <a:r>
              <a:rPr lang="en-US" sz="2000" b="1" dirty="0"/>
              <a:t>Kollaboratives oder kooperatives Lernen</a:t>
            </a:r>
            <a:r>
              <a:rPr lang="en-US" sz="2000" dirty="0"/>
              <a:t>, bei dem soziale Interaktionen und Beziehungen wichtig für die Entwicklung kritischer Denkfähigkeiten sind. Die Zusammenarbeit bietet die Möglichkeit, Meinungsverschiedenheiten und Missverständnisse aufzudecken und zu korrigieren. </a:t>
            </a:r>
          </a:p>
          <a:p>
            <a:pPr lvl="1">
              <a:lnSpc>
                <a:spcPct val="120000"/>
              </a:lnSpc>
            </a:pPr>
            <a:r>
              <a:rPr lang="en-US" sz="2000" dirty="0"/>
              <a:t>Den Schülern gemeinsames Hintergrundwissen für die Zusammenarbeit vermitteln</a:t>
            </a:r>
          </a:p>
          <a:p>
            <a:pPr lvl="1">
              <a:lnSpc>
                <a:spcPct val="120000"/>
              </a:lnSpc>
            </a:pPr>
            <a:r>
              <a:rPr lang="en-US" sz="2000" dirty="0"/>
              <a:t>Stellen Sie den Gruppen Fragen oder Analyserahmen zur Verfügung, die ein wenig anspruchsvoller sind, als sie es selbst tun würden.</a:t>
            </a:r>
          </a:p>
          <a:p>
            <a:pPr lvl="1">
              <a:lnSpc>
                <a:spcPct val="120000"/>
              </a:lnSpc>
            </a:pPr>
            <a:r>
              <a:rPr lang="en-US" sz="2000" dirty="0"/>
              <a:t>Strukturierung der Aktivitäten durch Zuweisung bestimmter Schülerrollen und Schaffung von Anreizen</a:t>
            </a:r>
          </a:p>
        </p:txBody>
      </p:sp>
      <p:sp>
        <p:nvSpPr>
          <p:cNvPr id="4" name="TextBox 3"/>
          <p:cNvSpPr txBox="1"/>
          <p:nvPr/>
        </p:nvSpPr>
        <p:spPr>
          <a:xfrm>
            <a:off x="10239375" y="6419850"/>
            <a:ext cx="1857376" cy="307777"/>
          </a:xfrm>
          <a:prstGeom prst="rect">
            <a:avLst/>
          </a:prstGeom>
        </p:spPr>
        <p:txBody>
          <a:bodyPr wrap="square" rtlCol="0">
            <a:spAutoFit/>
          </a:bodyPr>
          <a:lstStyle/>
          <a:p>
            <a:pPr algn="l"/>
            <a:r>
              <a:rPr lang="nl-BE" sz="1400" dirty="0">
                <a:hlinkClick r:id="rId3"/>
              </a:rPr>
              <a:t>Quelle </a:t>
            </a:r>
            <a:r>
              <a:rPr lang="nl-BE" sz="1400" dirty="0"/>
              <a:t>| </a:t>
            </a:r>
            <a:r>
              <a:rPr lang="nl-BE" sz="1400" dirty="0">
                <a:hlinkClick r:id="rId4"/>
              </a:rPr>
              <a:t>Bildquelle</a:t>
            </a:r>
            <a:endParaRPr lang="nl-BE" sz="1400" dirty="0"/>
          </a:p>
        </p:txBody>
      </p:sp>
      <p:pic>
        <p:nvPicPr>
          <p:cNvPr id="7170" name="Picture 2" descr="Free vector team of crisis managers solving businessman problems. employees with lightbulb unraveling tangle. vector illustration for teamwork, solution, management concept"/>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06101" y="-66676"/>
            <a:ext cx="3504899" cy="2189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3980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Strategien für den Unterricht in kritischem Denken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a:bodyPr>
          <a:lstStyle/>
          <a:p>
            <a:pPr marL="457200" indent="-457200">
              <a:lnSpc>
                <a:spcPct val="120000"/>
              </a:lnSpc>
              <a:buFont typeface="+mj-lt"/>
              <a:buAutoNum type="arabicPeriod" startAt="3"/>
            </a:pPr>
            <a:r>
              <a:rPr lang="en-US" sz="2000" b="1" dirty="0"/>
              <a:t>Modellierung</a:t>
            </a:r>
            <a:r>
              <a:rPr lang="en-US" sz="2000" dirty="0"/>
              <a:t>, bei der die Lehrer kritisches Denken in ihrem eigenen Unterricht vorleben, indem sie die Argumentation für die Schüler sichtbar/klar machen</a:t>
            </a:r>
          </a:p>
          <a:p>
            <a:pPr lvl="1">
              <a:lnSpc>
                <a:spcPct val="120000"/>
              </a:lnSpc>
            </a:pPr>
            <a:r>
              <a:rPr lang="en-US" sz="2000" dirty="0"/>
              <a:t>Verwenden Sie "lautes Denken", damit die Schüler beobachten können, wie der Lehrer Beweise und Logik verwendet, um Argumente und Behauptungen zu untermauern</a:t>
            </a:r>
          </a:p>
          <a:p>
            <a:pPr lvl="1">
              <a:lnSpc>
                <a:spcPct val="120000"/>
              </a:lnSpc>
            </a:pPr>
            <a:r>
              <a:rPr lang="en-US" sz="2000" dirty="0"/>
              <a:t>Verwendung konkreter Beispiele, die für die Vermittlung abstrakter Konzepte wie "Interessenkonflikte" relevant sind </a:t>
            </a:r>
          </a:p>
          <a:p>
            <a:pPr marL="457200" indent="-457200">
              <a:lnSpc>
                <a:spcPct val="120000"/>
              </a:lnSpc>
              <a:buFont typeface="+mj-lt"/>
              <a:buAutoNum type="arabicPeriod" startAt="3"/>
            </a:pPr>
            <a:r>
              <a:rPr lang="en-US" sz="2000" b="1" dirty="0"/>
              <a:t>Konstruktivistische Techniken</a:t>
            </a:r>
            <a:r>
              <a:rPr lang="en-US" sz="2000" dirty="0"/>
              <a:t>, bei denen die Schüler die Führung bei ihrem eigenen Lernen übernehmen und die Rolle des Lehrers </a:t>
            </a:r>
            <a:r>
              <a:rPr lang="en-US" sz="2000" dirty="0" err="1"/>
              <a:t>zurückgedrängt wird</a:t>
            </a:r>
            <a:r>
              <a:rPr lang="en-US" sz="2000" dirty="0"/>
              <a:t>. </a:t>
            </a:r>
          </a:p>
          <a:p>
            <a:pPr marL="457200" indent="-457200">
              <a:lnSpc>
                <a:spcPct val="120000"/>
              </a:lnSpc>
              <a:buFont typeface="+mj-lt"/>
              <a:buAutoNum type="arabicPeriod" startAt="3"/>
            </a:pPr>
            <a:endParaRPr lang="en-US" dirty="0"/>
          </a:p>
        </p:txBody>
      </p:sp>
      <p:sp>
        <p:nvSpPr>
          <p:cNvPr id="4" name="TextBox 3"/>
          <p:cNvSpPr txBox="1"/>
          <p:nvPr/>
        </p:nvSpPr>
        <p:spPr>
          <a:xfrm>
            <a:off x="11296651" y="6419850"/>
            <a:ext cx="800100" cy="307777"/>
          </a:xfrm>
          <a:prstGeom prst="rect">
            <a:avLst/>
          </a:prstGeom>
        </p:spPr>
        <p:txBody>
          <a:bodyPr wrap="square" rtlCol="0">
            <a:spAutoFit/>
          </a:bodyPr>
          <a:lstStyle/>
          <a:p>
            <a:pPr algn="l"/>
            <a:r>
              <a:rPr lang="nl-BE" sz="1400" dirty="0">
                <a:hlinkClick r:id="rId3"/>
              </a:rPr>
              <a:t>Quelle</a:t>
            </a:r>
            <a:endParaRPr lang="nl-BE" sz="1400" dirty="0"/>
          </a:p>
        </p:txBody>
      </p:sp>
    </p:spTree>
    <p:extLst>
      <p:ext uri="{BB962C8B-B14F-4D97-AF65-F5344CB8AC3E}">
        <p14:creationId xmlns:p14="http://schemas.microsoft.com/office/powerpoint/2010/main" val="42917468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058616-C18C-4500-A384-B339255A4986}"/>
              </a:ext>
            </a:extLst>
          </p:cNvPr>
          <p:cNvSpPr>
            <a:spLocks noGrp="1"/>
          </p:cNvSpPr>
          <p:nvPr>
            <p:ph type="title"/>
          </p:nvPr>
        </p:nvSpPr>
        <p:spPr>
          <a:xfrm>
            <a:off x="557997" y="827300"/>
            <a:ext cx="11059692" cy="605096"/>
          </a:xfrm>
        </p:spPr>
        <p:txBody>
          <a:bodyPr>
            <a:normAutofit/>
          </a:bodyPr>
          <a:lstStyle/>
          <a:p>
            <a:r>
              <a:rPr lang="en-GB" sz="2400" dirty="0"/>
              <a:t>Referenzen und weiterführende Literatur</a:t>
            </a:r>
          </a:p>
        </p:txBody>
      </p:sp>
      <p:sp>
        <p:nvSpPr>
          <p:cNvPr id="3" name="Θέση περιεχομένου 2">
            <a:extLst>
              <a:ext uri="{FF2B5EF4-FFF2-40B4-BE49-F238E27FC236}">
                <a16:creationId xmlns:a16="http://schemas.microsoft.com/office/drawing/2014/main" id="{2C223045-2011-4DC7-8A60-9FA8F2015EF3}"/>
              </a:ext>
            </a:extLst>
          </p:cNvPr>
          <p:cNvSpPr>
            <a:spLocks noGrp="1"/>
          </p:cNvSpPr>
          <p:nvPr>
            <p:ph idx="1"/>
          </p:nvPr>
        </p:nvSpPr>
        <p:spPr>
          <a:xfrm>
            <a:off x="557997" y="1432396"/>
            <a:ext cx="11059693" cy="5061057"/>
          </a:xfrm>
        </p:spPr>
        <p:txBody>
          <a:bodyPr>
            <a:noAutofit/>
          </a:bodyPr>
          <a:lstStyle/>
          <a:p>
            <a:r>
              <a:rPr lang="nl-BE" sz="1400" dirty="0"/>
              <a:t>Damasceno, C. S. (2021). Multiliteracies for combating information disorder and fostering civic dialogue. </a:t>
            </a:r>
            <a:r>
              <a:rPr lang="nl-BE" sz="1400" i="1" dirty="0"/>
              <a:t>Social Media +</a:t>
            </a:r>
            <a:r>
              <a:rPr lang="nl-BE" sz="1400" dirty="0"/>
              <a:t>. </a:t>
            </a:r>
            <a:r>
              <a:rPr lang="nl-BE" sz="1400" dirty="0">
                <a:hlinkClick r:id="rId3"/>
              </a:rPr>
              <a:t>https://doi.org/10.1177/2056305120984444</a:t>
            </a:r>
            <a:r>
              <a:rPr lang="nl-BE" sz="1400" dirty="0"/>
              <a:t> </a:t>
            </a:r>
          </a:p>
          <a:p>
            <a:r>
              <a:rPr lang="en-GB" sz="1400" dirty="0"/>
              <a:t>Goldstein, S., Secker, J., Coonan, E., &amp; Walton, G. (2017). </a:t>
            </a:r>
            <a:r>
              <a:rPr lang="en-US" sz="1400" dirty="0"/>
              <a:t>Written evidence submitted by </a:t>
            </a:r>
            <a:r>
              <a:rPr lang="en-US" sz="1400" dirty="0" err="1"/>
              <a:t>InformAll</a:t>
            </a:r>
            <a:r>
              <a:rPr lang="en-US" sz="1400" dirty="0"/>
              <a:t> and the CILIP Information Literacy Group (FNW0079). Retrieved from: </a:t>
            </a:r>
            <a:r>
              <a:rPr lang="en-US" sz="1400" dirty="0">
                <a:hlinkClick r:id="rId4"/>
              </a:rPr>
              <a:t>https://data.parliament.uk/writtenevidence/committeeevidence.svc/evidencedocument/culture-media-and-sport-%20committee/fake-news/written/48215.html</a:t>
            </a:r>
            <a:r>
              <a:rPr lang="en-US" sz="1400" dirty="0"/>
              <a:t> </a:t>
            </a:r>
          </a:p>
          <a:p>
            <a:r>
              <a:rPr lang="en-US" sz="1400" dirty="0"/>
              <a:t>Jones, D. (2016). Seeing reason. Human brains skew facts. How can we change our minds? </a:t>
            </a:r>
            <a:r>
              <a:rPr lang="en-US" sz="1400" i="1" dirty="0"/>
              <a:t>New Scientist</a:t>
            </a:r>
            <a:r>
              <a:rPr lang="en-US" sz="1400" dirty="0"/>
              <a:t>, 232 (3102), pp.28-32.</a:t>
            </a:r>
          </a:p>
          <a:p>
            <a:r>
              <a:rPr lang="en-US" sz="1400" dirty="0" err="1"/>
              <a:t>Kahneman</a:t>
            </a:r>
            <a:r>
              <a:rPr lang="en-US" sz="1400" dirty="0"/>
              <a:t>, D. (2011). </a:t>
            </a:r>
            <a:r>
              <a:rPr lang="en-US" sz="1400" i="1" dirty="0"/>
              <a:t>Thinking, fast and slow</a:t>
            </a:r>
            <a:r>
              <a:rPr lang="en-US" sz="1400" dirty="0"/>
              <a:t>. London: Penguin</a:t>
            </a:r>
          </a:p>
          <a:p>
            <a:r>
              <a:rPr lang="nl-BE" sz="1400" dirty="0"/>
              <a:t>Kozyreva, A., Wineburg, S., Lewandowsky, S., &amp; Hertwig, R. (2023). Critical ignoring as a core competence for digital citizens. </a:t>
            </a:r>
            <a:r>
              <a:rPr lang="nl-BE" sz="1400" i="1" dirty="0"/>
              <a:t>Current Directions in Psychological Science</a:t>
            </a:r>
            <a:r>
              <a:rPr lang="nl-BE" sz="1400" dirty="0"/>
              <a:t>, </a:t>
            </a:r>
            <a:r>
              <a:rPr lang="nl-BE" sz="1400" i="1" dirty="0"/>
              <a:t>32</a:t>
            </a:r>
            <a:r>
              <a:rPr lang="nl-BE" sz="1400" dirty="0"/>
              <a:t>(1), 81–88. </a:t>
            </a:r>
            <a:r>
              <a:rPr lang="nl-BE" sz="1400" dirty="0">
                <a:hlinkClick r:id="rId5"/>
              </a:rPr>
              <a:t>https://doi.org/10.1177/09637214221121570</a:t>
            </a:r>
            <a:r>
              <a:rPr lang="nl-BE" sz="1400" dirty="0"/>
              <a:t> </a:t>
            </a:r>
            <a:endParaRPr lang="en-US" sz="1400" dirty="0"/>
          </a:p>
          <a:p>
            <a:r>
              <a:rPr lang="en-US" sz="1400" dirty="0"/>
              <a:t>Lai, E. R. (2011). Critical thinking: A literature review. </a:t>
            </a:r>
            <a:r>
              <a:rPr lang="en-US" sz="1400" i="1" dirty="0"/>
              <a:t>Pearson’s Research Reports</a:t>
            </a:r>
            <a:r>
              <a:rPr lang="en-US" sz="1400" dirty="0"/>
              <a:t>, </a:t>
            </a:r>
            <a:r>
              <a:rPr lang="en-US" sz="1400" i="1" dirty="0"/>
              <a:t>6</a:t>
            </a:r>
            <a:r>
              <a:rPr lang="en-US" sz="1400" dirty="0"/>
              <a:t>(1).</a:t>
            </a:r>
          </a:p>
          <a:p>
            <a:r>
              <a:rPr lang="en-US" sz="1400" dirty="0"/>
              <a:t>Lewandowsky, S., Ecker, U. K. H., Seifert, C. M., Schwarz, N., &amp; Cook, J. (2012). Misinformation and its correction: Continued influence and successful </a:t>
            </a:r>
            <a:r>
              <a:rPr lang="en-US" sz="1400" dirty="0" err="1"/>
              <a:t>debiasing</a:t>
            </a:r>
            <a:r>
              <a:rPr lang="en-US" sz="1400" dirty="0"/>
              <a:t>. </a:t>
            </a:r>
            <a:r>
              <a:rPr lang="en-US" sz="1400" i="1" dirty="0"/>
              <a:t>Psychological Science in the Public Interest, 13</a:t>
            </a:r>
            <a:r>
              <a:rPr lang="en-US" sz="1400" dirty="0"/>
              <a:t>(3), 106–131. </a:t>
            </a:r>
            <a:r>
              <a:rPr lang="en-US" sz="1400" dirty="0">
                <a:hlinkClick r:id="rId6"/>
              </a:rPr>
              <a:t>https://doi.org/10.1177/1529100612451018</a:t>
            </a:r>
            <a:endParaRPr lang="en-US" sz="1400" dirty="0"/>
          </a:p>
          <a:p>
            <a:r>
              <a:rPr lang="en-US" sz="1400" dirty="0"/>
              <a:t>Metzger, M. J. (2007). Making sense of credibility on the Web: Models for evaluating online information and recommendations for future research. </a:t>
            </a:r>
            <a:r>
              <a:rPr lang="en-US" sz="1400" i="1" dirty="0"/>
              <a:t>Journal of the American Society for Information Science and Technology</a:t>
            </a:r>
            <a:r>
              <a:rPr lang="en-US" sz="1400" dirty="0"/>
              <a:t>, </a:t>
            </a:r>
            <a:r>
              <a:rPr lang="en-US" sz="1400" i="1" dirty="0"/>
              <a:t>58</a:t>
            </a:r>
            <a:r>
              <a:rPr lang="en-US" sz="1400" dirty="0"/>
              <a:t>(13), 2078–2091. https://doi.org/10.1002/asi.20672</a:t>
            </a:r>
          </a:p>
          <a:p>
            <a:r>
              <a:rPr lang="en-US" sz="1400" dirty="0" err="1"/>
              <a:t>Rosenstiel</a:t>
            </a:r>
            <a:r>
              <a:rPr lang="en-US" sz="1400" dirty="0"/>
              <a:t>, T. (2013). Six questions that will tell you what media to trust. </a:t>
            </a:r>
            <a:r>
              <a:rPr lang="en-US" sz="1400" i="1" dirty="0"/>
              <a:t>American Press Institute. </a:t>
            </a:r>
            <a:r>
              <a:rPr lang="en-US" sz="1400" dirty="0"/>
              <a:t>Retrieved from: </a:t>
            </a:r>
            <a:r>
              <a:rPr lang="en-US" sz="1400" dirty="0">
                <a:hlinkClick r:id="rId7"/>
              </a:rPr>
              <a:t>https://americanpressinstitute.org/publications/six-critical-questions-can-use-evaluate-media-content/</a:t>
            </a:r>
            <a:r>
              <a:rPr lang="en-US" sz="1400" dirty="0"/>
              <a:t> </a:t>
            </a:r>
          </a:p>
        </p:txBody>
      </p:sp>
    </p:spTree>
    <p:extLst>
      <p:ext uri="{BB962C8B-B14F-4D97-AF65-F5344CB8AC3E}">
        <p14:creationId xmlns:p14="http://schemas.microsoft.com/office/powerpoint/2010/main" val="3735810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058616-C18C-4500-A384-B339255A4986}"/>
              </a:ext>
            </a:extLst>
          </p:cNvPr>
          <p:cNvSpPr>
            <a:spLocks noGrp="1"/>
          </p:cNvSpPr>
          <p:nvPr>
            <p:ph type="title"/>
          </p:nvPr>
        </p:nvSpPr>
        <p:spPr>
          <a:xfrm>
            <a:off x="557997" y="817775"/>
            <a:ext cx="11059692" cy="605096"/>
          </a:xfrm>
        </p:spPr>
        <p:txBody>
          <a:bodyPr>
            <a:normAutofit/>
          </a:bodyPr>
          <a:lstStyle/>
          <a:p>
            <a:r>
              <a:rPr lang="en-GB" sz="2400" dirty="0"/>
              <a:t>Referenzen und weiterführende Literatur</a:t>
            </a:r>
          </a:p>
        </p:txBody>
      </p:sp>
      <p:sp>
        <p:nvSpPr>
          <p:cNvPr id="3" name="Θέση περιεχομένου 2">
            <a:extLst>
              <a:ext uri="{FF2B5EF4-FFF2-40B4-BE49-F238E27FC236}">
                <a16:creationId xmlns:a16="http://schemas.microsoft.com/office/drawing/2014/main" id="{2C223045-2011-4DC7-8A60-9FA8F2015EF3}"/>
              </a:ext>
            </a:extLst>
          </p:cNvPr>
          <p:cNvSpPr>
            <a:spLocks noGrp="1"/>
          </p:cNvSpPr>
          <p:nvPr>
            <p:ph idx="1"/>
          </p:nvPr>
        </p:nvSpPr>
        <p:spPr>
          <a:xfrm>
            <a:off x="557996" y="1422871"/>
            <a:ext cx="11059693" cy="5061057"/>
          </a:xfrm>
        </p:spPr>
        <p:txBody>
          <a:bodyPr>
            <a:noAutofit/>
          </a:bodyPr>
          <a:lstStyle/>
          <a:p>
            <a:r>
              <a:rPr lang="en-US" sz="1400" dirty="0"/>
              <a:t>Stanford History Education Group, (Nov. 22, 2016) Evaluation Information: The Cornerstone of Civic Online Reasoning. </a:t>
            </a:r>
            <a:r>
              <a:rPr lang="en-US" sz="1400" dirty="0">
                <a:hlinkClick r:id="rId3"/>
              </a:rPr>
              <a:t>https://sheg.stanford.edu/upload/V3LessonPlans/Executive%20Summary%2011.21.16.pdf</a:t>
            </a:r>
            <a:r>
              <a:rPr lang="en-US" sz="1400" dirty="0"/>
              <a:t> </a:t>
            </a:r>
          </a:p>
          <a:p>
            <a:r>
              <a:rPr lang="en-US" sz="1400" dirty="0" err="1"/>
              <a:t>Sundar</a:t>
            </a:r>
            <a:r>
              <a:rPr lang="en-US" sz="1400" dirty="0"/>
              <a:t>, S. S. (2008). The MAIN model: A heuristic approach to understanding technology effects on credibility. In M. Metzger &amp; A. J. </a:t>
            </a:r>
            <a:r>
              <a:rPr lang="en-US" sz="1400" dirty="0" err="1"/>
              <a:t>Flanagin</a:t>
            </a:r>
            <a:r>
              <a:rPr lang="en-US" sz="1400" dirty="0"/>
              <a:t> (Eds.), </a:t>
            </a:r>
            <a:r>
              <a:rPr lang="en-US" sz="1400" i="1" dirty="0"/>
              <a:t>Digital media, youth, and credibility</a:t>
            </a:r>
            <a:r>
              <a:rPr lang="en-US" sz="1400" dirty="0"/>
              <a:t> (pp. 73–100). Cambridge, MA: The MIT Press. </a:t>
            </a:r>
            <a:r>
              <a:rPr lang="en-US" sz="1400" dirty="0">
                <a:hlinkClick r:id="rId4"/>
              </a:rPr>
              <a:t>https://doi.org/10.1162/dmal.9780262562324.073</a:t>
            </a:r>
            <a:r>
              <a:rPr lang="en-US" sz="1400" dirty="0"/>
              <a:t> </a:t>
            </a:r>
          </a:p>
          <a:p>
            <a:r>
              <a:rPr lang="en-US" sz="1400" dirty="0" err="1"/>
              <a:t>Trevors</a:t>
            </a:r>
            <a:r>
              <a:rPr lang="en-US" sz="1400" dirty="0"/>
              <a:t> et al. (2017). Exploring the relations between epistemic beliefs, emotions, and learning from texts. </a:t>
            </a:r>
            <a:r>
              <a:rPr lang="en-US" sz="1400" i="1" dirty="0"/>
              <a:t>Contemporary Educational Psychology</a:t>
            </a:r>
            <a:r>
              <a:rPr lang="en-US" sz="1400" dirty="0"/>
              <a:t>, </a:t>
            </a:r>
            <a:r>
              <a:rPr lang="en-US" sz="1400" i="1" dirty="0"/>
              <a:t>48</a:t>
            </a:r>
            <a:r>
              <a:rPr lang="en-US" sz="1400" dirty="0"/>
              <a:t>, 116–132. </a:t>
            </a:r>
          </a:p>
          <a:p>
            <a:r>
              <a:rPr lang="en-US" sz="1400" dirty="0"/>
              <a:t>Wardle, C., &amp; </a:t>
            </a:r>
            <a:r>
              <a:rPr lang="en-US" sz="1400" dirty="0" err="1"/>
              <a:t>Derakhshan</a:t>
            </a:r>
            <a:r>
              <a:rPr lang="en-US" sz="1400" dirty="0"/>
              <a:t>, H. (2017). </a:t>
            </a:r>
            <a:r>
              <a:rPr lang="en-US" sz="1400" i="1" dirty="0"/>
              <a:t>Information disorder: Toward an interdisciplinary framework for research and policy making</a:t>
            </a:r>
            <a:r>
              <a:rPr lang="en-US" sz="1400" dirty="0"/>
              <a:t>. Strasbourg. Retrieved from: </a:t>
            </a:r>
            <a:r>
              <a:rPr lang="en-US" sz="1400" dirty="0">
                <a:hlinkClick r:id="rId5"/>
              </a:rPr>
              <a:t>https://edoc.coe.int/en/media/7495-information-disorder-toward-an-interdisciplinary-framework-for-research-and-policy-making.html</a:t>
            </a:r>
            <a:r>
              <a:rPr lang="en-US" sz="1400" dirty="0"/>
              <a:t> </a:t>
            </a:r>
          </a:p>
          <a:p>
            <a:r>
              <a:rPr lang="en-US" sz="1400" dirty="0"/>
              <a:t>White, A. (2022). Overcoming ‘confirmation </a:t>
            </a:r>
            <a:r>
              <a:rPr lang="en-US" sz="1400" dirty="0" err="1"/>
              <a:t>bias’</a:t>
            </a:r>
            <a:r>
              <a:rPr lang="en-US" sz="1400" dirty="0"/>
              <a:t> and the persistence of conspiratorial types of thinking. </a:t>
            </a:r>
            <a:r>
              <a:rPr lang="en-US" sz="1400" i="1" dirty="0"/>
              <a:t>Continuum: Journal of Media &amp; Cultural Studies</a:t>
            </a:r>
            <a:r>
              <a:rPr lang="en-US" sz="1400" dirty="0"/>
              <a:t>, </a:t>
            </a:r>
            <a:r>
              <a:rPr lang="en-US" sz="1400" i="1" dirty="0"/>
              <a:t>36</a:t>
            </a:r>
            <a:r>
              <a:rPr lang="en-US" sz="1400" dirty="0"/>
              <a:t>(3), 364–376. </a:t>
            </a:r>
            <a:r>
              <a:rPr lang="en-US" sz="1400" dirty="0">
                <a:hlinkClick r:id="rId6"/>
              </a:rPr>
              <a:t>https://doi.org/10.1080/10304312.2021.1992352</a:t>
            </a:r>
            <a:r>
              <a:rPr lang="en-GB" sz="1400" dirty="0"/>
              <a:t> </a:t>
            </a:r>
          </a:p>
          <a:p>
            <a:r>
              <a:rPr lang="en-GB" sz="1400" dirty="0"/>
              <a:t>World Economic Forum (2023). </a:t>
            </a:r>
            <a:r>
              <a:rPr lang="en-US" sz="1400" dirty="0"/>
              <a:t>Critical thinking is great, but in a world full of information we need to learn 'critical ignoring‘. Retrieved from: </a:t>
            </a:r>
            <a:r>
              <a:rPr lang="en-US" sz="1400" dirty="0">
                <a:hlinkClick r:id="rId7"/>
              </a:rPr>
              <a:t>https://www.weforum.org/agenda/2023/02/critical-thinking-ignoring-brain/</a:t>
            </a:r>
            <a:r>
              <a:rPr lang="en-US" sz="1400" dirty="0"/>
              <a:t> </a:t>
            </a:r>
          </a:p>
        </p:txBody>
      </p:sp>
    </p:spTree>
    <p:extLst>
      <p:ext uri="{BB962C8B-B14F-4D97-AF65-F5344CB8AC3E}">
        <p14:creationId xmlns:p14="http://schemas.microsoft.com/office/powerpoint/2010/main" val="2544073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4A136FFB-580F-2CEF-EB31-329B8282945E}"/>
              </a:ext>
            </a:extLst>
          </p:cNvPr>
          <p:cNvSpPr/>
          <p:nvPr/>
        </p:nvSpPr>
        <p:spPr>
          <a:xfrm>
            <a:off x="-9346" y="0"/>
            <a:ext cx="2983456" cy="6858000"/>
          </a:xfrm>
          <a:prstGeom prst="rect">
            <a:avLst/>
          </a:prstGeom>
          <a:solidFill>
            <a:srgbClr val="0048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4" name="Τίτλος 3">
            <a:extLst>
              <a:ext uri="{FF2B5EF4-FFF2-40B4-BE49-F238E27FC236}">
                <a16:creationId xmlns:a16="http://schemas.microsoft.com/office/drawing/2014/main" id="{0355FE7A-0D65-83AF-43BC-C964D7CF6D45}"/>
              </a:ext>
            </a:extLst>
          </p:cNvPr>
          <p:cNvSpPr>
            <a:spLocks noGrp="1"/>
          </p:cNvSpPr>
          <p:nvPr>
            <p:ph type="title" idx="4294967295"/>
          </p:nvPr>
        </p:nvSpPr>
        <p:spPr>
          <a:xfrm>
            <a:off x="0" y="1882766"/>
            <a:ext cx="2974110" cy="2387600"/>
          </a:xfrm>
        </p:spPr>
        <p:txBody>
          <a:bodyPr vert="horz" lIns="91440" tIns="45720" rIns="91440" bIns="45720" rtlCol="0" anchor="b">
            <a:normAutofit/>
          </a:bodyPr>
          <a:lstStyle/>
          <a:p>
            <a:pPr algn="ctr"/>
            <a:r>
              <a:rPr lang="en-US" sz="4800" kern="1200" dirty="0">
                <a:solidFill>
                  <a:srgbClr val="95C11F"/>
                </a:solidFill>
                <a:ea typeface="+mj-ea"/>
                <a:cs typeface="+mj-cs"/>
              </a:rPr>
              <a:t>Partner</a:t>
            </a:r>
          </a:p>
        </p:txBody>
      </p:sp>
      <p:pic>
        <p:nvPicPr>
          <p:cNvPr id="10" name="Εικόνα 9">
            <a:extLst>
              <a:ext uri="{FF2B5EF4-FFF2-40B4-BE49-F238E27FC236}">
                <a16:creationId xmlns:a16="http://schemas.microsoft.com/office/drawing/2014/main" id="{C0F28B5C-65D3-FEF9-9044-3978B94F61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2757202"/>
            <a:ext cx="3244053" cy="2157295"/>
          </a:xfrm>
          <a:prstGeom prst="rect">
            <a:avLst/>
          </a:prstGeom>
        </p:spPr>
      </p:pic>
      <p:pic>
        <p:nvPicPr>
          <p:cNvPr id="16" name="Εικόνα 15">
            <a:extLst>
              <a:ext uri="{FF2B5EF4-FFF2-40B4-BE49-F238E27FC236}">
                <a16:creationId xmlns:a16="http://schemas.microsoft.com/office/drawing/2014/main" id="{5D782A21-BD9B-860F-8BAC-73C8044B9E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92736" y="5405948"/>
            <a:ext cx="4360748" cy="872148"/>
          </a:xfrm>
          <a:prstGeom prst="rect">
            <a:avLst/>
          </a:prstGeom>
        </p:spPr>
      </p:pic>
      <p:sp>
        <p:nvSpPr>
          <p:cNvPr id="14" name="AutoShape 6">
            <a:extLst>
              <a:ext uri="{FF2B5EF4-FFF2-40B4-BE49-F238E27FC236}">
                <a16:creationId xmlns:a16="http://schemas.microsoft.com/office/drawing/2014/main" id="{3736C95B-3204-EAE4-E75B-F32B618B8EB3}"/>
              </a:ext>
            </a:extLst>
          </p:cNvPr>
          <p:cNvSpPr>
            <a:spLocks noChangeAspect="1" noChangeArrowheads="1"/>
          </p:cNvSpPr>
          <p:nvPr/>
        </p:nvSpPr>
        <p:spPr bwMode="auto">
          <a:xfrm>
            <a:off x="5250504" y="183261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4" name="Picture 10" descr="KU Leuven | Universitas 21">
            <a:extLst>
              <a:ext uri="{FF2B5EF4-FFF2-40B4-BE49-F238E27FC236}">
                <a16:creationId xmlns:a16="http://schemas.microsoft.com/office/drawing/2014/main" id="{6E08D071-9448-2E87-BD3B-A6ED4C1077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0669" b="29601"/>
          <a:stretch/>
        </p:blipFill>
        <p:spPr bwMode="auto">
          <a:xfrm>
            <a:off x="8572783" y="1080426"/>
            <a:ext cx="2983456" cy="11853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66148653-8419-7040-3E17-EBE2C3013C4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45162" y="5149850"/>
            <a:ext cx="2820283" cy="150653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4A2CB6C9-2D9B-64E6-4216-816560D1BF5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2495" y="2765928"/>
            <a:ext cx="229552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9" name="Γραφικό 6">
            <a:extLst>
              <a:ext uri="{FF2B5EF4-FFF2-40B4-BE49-F238E27FC236}">
                <a16:creationId xmlns:a16="http://schemas.microsoft.com/office/drawing/2014/main" id="{F2772EE3-ADA2-2635-64F5-BA2D4C6217EC}"/>
              </a:ext>
            </a:extLst>
          </p:cNvPr>
          <p:cNvPicPr>
            <a:picLocks noChangeAspect="1"/>
          </p:cNvPicPr>
          <p:nvPr/>
        </p:nvPicPr>
        <p:blipFill>
          <a:blip r:embed="rId8">
            <a:extLst>
              <a:ext uri="{96DAC541-7B7A-43D3-8B79-37D633B846F1}">
                <asvg:svgBlip xmlns="" xmlns:a16="http://schemas.microsoft.com/office/drawing/2014/main" xmlns:a14="http://schemas.microsoft.com/office/drawing/2010/main" xmlns:p14="http://schemas.microsoft.com/office/powerpoint/2010/main" xmlns:asvg="http://schemas.microsoft.com/office/drawing/2016/SVG/main" r:embed="rId9"/>
              </a:ext>
            </a:extLst>
          </a:blip>
          <a:stretch>
            <a:fillRect/>
          </a:stretch>
        </p:blipFill>
        <p:spPr>
          <a:xfrm>
            <a:off x="350180" y="2692026"/>
            <a:ext cx="2288310" cy="570706"/>
          </a:xfrm>
          <a:prstGeom prst="rect">
            <a:avLst/>
          </a:prstGeom>
        </p:spPr>
      </p:pic>
      <p:pic>
        <p:nvPicPr>
          <p:cNvPr id="6" name="Picture 5" descr="A picture containing graphics, clipart, graphic design, design&#10;&#10;Description automatically generated">
            <a:extLst>
              <a:ext uri="{FF2B5EF4-FFF2-40B4-BE49-F238E27FC236}">
                <a16:creationId xmlns:a16="http://schemas.microsoft.com/office/drawing/2014/main" id="{021DED3E-70D8-7F7C-1DC8-57F0AD016EF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83711" y="2692026"/>
            <a:ext cx="1585130" cy="1818287"/>
          </a:xfrm>
          <a:prstGeom prst="rect">
            <a:avLst/>
          </a:prstGeom>
        </p:spPr>
      </p:pic>
      <p:pic>
        <p:nvPicPr>
          <p:cNvPr id="1028" name="Picture 4" descr="WijkWijzer - Verwey-Jonker Instituut">
            <a:extLst>
              <a:ext uri="{FF2B5EF4-FFF2-40B4-BE49-F238E27FC236}">
                <a16:creationId xmlns:a16="http://schemas.microsoft.com/office/drawing/2014/main" id="{21B5AC31-2966-4E59-9F99-C8EBE1FCD84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07945" y="600375"/>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555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599736" y="2433105"/>
            <a:ext cx="2612304" cy="2612304"/>
          </a:xfrm>
          <a:prstGeom prst="rect">
            <a:avLst/>
          </a:prstGeom>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210313" y="4867475"/>
            <a:ext cx="53911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nSpc>
                <a:spcPct val="100000"/>
              </a:lnSpc>
              <a:spcAft>
                <a:spcPts val="600"/>
              </a:spcAft>
            </a:pPr>
            <a:r>
              <a:rPr lang="en-US" sz="3200" b="1" dirty="0">
                <a:solidFill>
                  <a:schemeClr val="bg1"/>
                </a:solidFill>
                <a:latin typeface="+mj-lt"/>
              </a:rPr>
              <a:t>Herzlichen Glückwunsch!</a:t>
            </a:r>
            <a:r>
              <a:rPr lang="en-US" sz="2800" b="1" dirty="0">
                <a:solidFill>
                  <a:schemeClr val="bg1"/>
                </a:solidFill>
                <a:latin typeface="+mj-lt"/>
              </a:rPr>
              <a:t/>
            </a:r>
            <a:br>
              <a:rPr lang="en-US" sz="2800" b="1" dirty="0">
                <a:solidFill>
                  <a:schemeClr val="bg1"/>
                </a:solidFill>
                <a:latin typeface="+mj-lt"/>
              </a:rPr>
            </a:br>
            <a:r>
              <a:rPr lang="en-US" b="1" dirty="0">
                <a:solidFill>
                  <a:schemeClr val="bg1"/>
                </a:solidFill>
                <a:latin typeface="+mj-lt"/>
              </a:rPr>
              <a:t>Sie haben diesen Teil abgeschlossen</a:t>
            </a:r>
            <a:endParaRPr lang="en-US" sz="2800" b="1" dirty="0">
              <a:solidFill>
                <a:schemeClr val="bg1"/>
              </a:solidFill>
              <a:latin typeface="+mj-lt"/>
            </a:endParaRPr>
          </a:p>
        </p:txBody>
      </p:sp>
      <p:pic>
        <p:nvPicPr>
          <p:cNvPr id="5" name="Picture 2">
            <a:extLst>
              <a:ext uri="{FF2B5EF4-FFF2-40B4-BE49-F238E27FC236}">
                <a16:creationId xmlns:a16="http://schemas.microsoft.com/office/drawing/2014/main" id="{820CF07E-63BD-943B-4C02-57982ED82E1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7373" y="6234021"/>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2" name="Ορθογώνιο 5">
            <a:extLst>
              <a:ext uri="{FF2B5EF4-FFF2-40B4-BE49-F238E27FC236}">
                <a16:creationId xmlns:a16="http://schemas.microsoft.com/office/drawing/2014/main" id="{44116D37-2457-87B8-D92F-855339CFE361}"/>
              </a:ext>
            </a:extLst>
          </p:cNvPr>
          <p:cNvSpPr/>
          <p:nvPr/>
        </p:nvSpPr>
        <p:spPr>
          <a:xfrm>
            <a:off x="2567709" y="6258631"/>
            <a:ext cx="8014798" cy="632422"/>
          </a:xfrm>
          <a:prstGeom prst="rect">
            <a:avLst/>
          </a:prstGeom>
        </p:spPr>
        <p:txBody>
          <a:bodyPr vert="horz" lIns="91440" tIns="45720" rIns="91440" bIns="45720" rtlCol="0" anchor="ctr">
            <a:normAutofit/>
          </a:bodyPr>
          <a:lstStyle/>
          <a:p>
            <a:pPr>
              <a:lnSpc>
                <a:spcPct val="90000"/>
              </a:lnSpc>
              <a:spcAft>
                <a:spcPts val="600"/>
              </a:spcAft>
            </a:pPr>
            <a:r>
              <a:rPr lang="en-US" sz="1100" b="0" i="0" dirty="0">
                <a:latin typeface="+mj-lt"/>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r>
              <a:rPr lang="en-US" sz="1100" b="0" i="0">
                <a:latin typeface="+mj-lt"/>
              </a:rPr>
              <a:t>.</a:t>
            </a:r>
            <a:endParaRPr lang="en-US" sz="1100" dirty="0">
              <a:effectLst>
                <a:outerShdw blurRad="38100" dist="38100" dir="2700000" algn="tl">
                  <a:srgbClr val="000000">
                    <a:alpha val="43137"/>
                  </a:srgbClr>
                </a:outerShdw>
              </a:effectLst>
              <a:latin typeface="+mj-lt"/>
            </a:endParaRPr>
          </a:p>
        </p:txBody>
      </p:sp>
      <p:sp>
        <p:nvSpPr>
          <p:cNvPr id="4" name="Title 3">
            <a:extLst>
              <a:ext uri="{FF2B5EF4-FFF2-40B4-BE49-F238E27FC236}">
                <a16:creationId xmlns:a16="http://schemas.microsoft.com/office/drawing/2014/main" id="{A5830B8B-25B5-4DAD-5AA5-C563F5FA438F}"/>
              </a:ext>
            </a:extLst>
          </p:cNvPr>
          <p:cNvSpPr>
            <a:spLocks noGrp="1"/>
          </p:cNvSpPr>
          <p:nvPr>
            <p:ph type="title"/>
          </p:nvPr>
        </p:nvSpPr>
        <p:spPr/>
        <p:txBody>
          <a:bodyPr/>
          <a:lstStyle/>
          <a:p>
            <a:endParaRPr lang="el-GR"/>
          </a:p>
        </p:txBody>
      </p:sp>
    </p:spTree>
    <p:extLst>
      <p:ext uri="{BB962C8B-B14F-4D97-AF65-F5344CB8AC3E}">
        <p14:creationId xmlns:p14="http://schemas.microsoft.com/office/powerpoint/2010/main" val="3246019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idx="4294967295"/>
          </p:nvPr>
        </p:nvSpPr>
        <p:spPr>
          <a:xfrm>
            <a:off x="9193" y="-277185"/>
            <a:ext cx="11857935" cy="1782763"/>
          </a:xfrm>
        </p:spPr>
        <p:txBody>
          <a:bodyPr anchor="b">
            <a:normAutofit/>
          </a:bodyPr>
          <a:lstStyle/>
          <a:p>
            <a:pPr algn="ctr"/>
            <a:r>
              <a:rPr lang="en-US" sz="5400" dirty="0"/>
              <a:t>Module</a:t>
            </a:r>
            <a:endParaRPr lang="el-GR" sz="5400" dirty="0"/>
          </a:p>
        </p:txBody>
      </p:sp>
      <p:graphicFrame>
        <p:nvGraphicFramePr>
          <p:cNvPr id="6" name="Διάγραμμα 5">
            <a:extLst>
              <a:ext uri="{FF2B5EF4-FFF2-40B4-BE49-F238E27FC236}">
                <a16:creationId xmlns:a16="http://schemas.microsoft.com/office/drawing/2014/main" id="{654CCD75-E89A-4C6C-BF75-D840AD726219}"/>
              </a:ext>
            </a:extLst>
          </p:cNvPr>
          <p:cNvGraphicFramePr/>
          <p:nvPr>
            <p:extLst>
              <p:ext uri="{D42A27DB-BD31-4B8C-83A1-F6EECF244321}">
                <p14:modId xmlns:p14="http://schemas.microsoft.com/office/powerpoint/2010/main" val="290106970"/>
              </p:ext>
            </p:extLst>
          </p:nvPr>
        </p:nvGraphicFramePr>
        <p:xfrm>
          <a:off x="791283" y="2162175"/>
          <a:ext cx="4961817" cy="34432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Γραφικό 6">
            <a:extLst>
              <a:ext uri="{FF2B5EF4-FFF2-40B4-BE49-F238E27FC236}">
                <a16:creationId xmlns:a16="http://schemas.microsoft.com/office/drawing/2014/main" id="{5E0860D2-CD37-7A1F-1396-B964A1B9D311}"/>
              </a:ext>
            </a:extLst>
          </p:cNvPr>
          <p:cNvPicPr>
            <a:picLocks noChangeAspect="1"/>
          </p:cNvPicPr>
          <p:nvPr/>
        </p:nvPicPr>
        <p:blipFill>
          <a:blip r:embed="rId8">
            <a:extLst>
              <a:ext uri="{96DAC541-7B7A-43D3-8B79-37D633B846F1}">
                <asvg:svgBlip xmlns="" xmlns:a16="http://schemas.microsoft.com/office/drawing/2014/main" xmlns:p14="http://schemas.microsoft.com/office/powerpoint/2010/main" xmlns:dgm="http://schemas.openxmlformats.org/drawingml/2006/diagram" xmlns:a14="http://schemas.microsoft.com/office/drawing/2010/main" xmlns:asvg="http://schemas.microsoft.com/office/drawing/2016/SVG/main" r:embed="rId9"/>
              </a:ext>
            </a:extLst>
          </a:blip>
          <a:stretch>
            <a:fillRect/>
          </a:stretch>
        </p:blipFill>
        <p:spPr>
          <a:xfrm>
            <a:off x="65504" y="46380"/>
            <a:ext cx="2839621" cy="708203"/>
          </a:xfrm>
          <a:prstGeom prst="rect">
            <a:avLst/>
          </a:prstGeom>
        </p:spPr>
      </p:pic>
      <p:graphicFrame>
        <p:nvGraphicFramePr>
          <p:cNvPr id="2" name="Διάγραμμα 5">
            <a:extLst>
              <a:ext uri="{FF2B5EF4-FFF2-40B4-BE49-F238E27FC236}">
                <a16:creationId xmlns:a16="http://schemas.microsoft.com/office/drawing/2014/main" id="{75A844CB-C6DD-64D8-6F2A-DB8F426089B8}"/>
              </a:ext>
            </a:extLst>
          </p:cNvPr>
          <p:cNvGraphicFramePr/>
          <p:nvPr>
            <p:extLst>
              <p:ext uri="{D42A27DB-BD31-4B8C-83A1-F6EECF244321}">
                <p14:modId xmlns:p14="http://schemas.microsoft.com/office/powerpoint/2010/main" val="2024735556"/>
              </p:ext>
            </p:extLst>
          </p:nvPr>
        </p:nvGraphicFramePr>
        <p:xfrm>
          <a:off x="6325308" y="1632696"/>
          <a:ext cx="4961817" cy="437365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6AABEEDA-D02E-DCCC-6FA4-75457C343B64}"/>
              </a:ext>
            </a:extLst>
          </p:cNvPr>
          <p:cNvPicPr>
            <a:picLocks noChangeAspect="1"/>
          </p:cNvPicPr>
          <p:nvPr/>
        </p:nvPicPr>
        <p:blipFill>
          <a:blip r:embed="rId15" cstate="hqprint">
            <a:extLst>
              <a:ext uri="{28A0092B-C50C-407E-A947-70E740481C1C}">
                <a14:useLocalDpi xmlns:a14="http://schemas.microsoft.com/office/drawing/2010/main" val="0"/>
              </a:ext>
            </a:extLst>
          </a:blip>
          <a:stretch>
            <a:fillRect/>
          </a:stretch>
        </p:blipFill>
        <p:spPr>
          <a:xfrm>
            <a:off x="-11181" y="6258631"/>
            <a:ext cx="2669683" cy="586246"/>
          </a:xfrm>
          <a:prstGeom prst="rect">
            <a:avLst/>
          </a:prstGeom>
        </p:spPr>
      </p:pic>
    </p:spTree>
    <p:extLst>
      <p:ext uri="{BB962C8B-B14F-4D97-AF65-F5344CB8AC3E}">
        <p14:creationId xmlns:p14="http://schemas.microsoft.com/office/powerpoint/2010/main" val="1041830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10">
            <a:extLst>
              <a:ext uri="{FF2B5EF4-FFF2-40B4-BE49-F238E27FC236}">
                <a16:creationId xmlns:a16="http://schemas.microsoft.com/office/drawing/2014/main" id="{70D46B22-84E1-43AA-85C7-DBAEC0E27492}"/>
              </a:ext>
            </a:extLst>
          </p:cNvPr>
          <p:cNvSpPr>
            <a:spLocks noGrp="1"/>
          </p:cNvSpPr>
          <p:nvPr>
            <p:ph type="title"/>
          </p:nvPr>
        </p:nvSpPr>
        <p:spPr>
          <a:xfrm>
            <a:off x="570032" y="1352412"/>
            <a:ext cx="10515600" cy="618346"/>
          </a:xfrm>
        </p:spPr>
        <p:txBody>
          <a:bodyPr/>
          <a:lstStyle/>
          <a:p>
            <a:r>
              <a:rPr lang="en-US" sz="2200" b="1" dirty="0"/>
              <a:t>Zielsetzungen</a:t>
            </a:r>
            <a:endParaRPr lang="el-GR" dirty="0"/>
          </a:p>
        </p:txBody>
      </p:sp>
      <p:pic>
        <p:nvPicPr>
          <p:cNvPr id="15" name="Γραφικό 14" descr="Στόχος με συμπαγές γέμισμα">
            <a:extLst>
              <a:ext uri="{FF2B5EF4-FFF2-40B4-BE49-F238E27FC236}">
                <a16:creationId xmlns:a16="http://schemas.microsoft.com/office/drawing/2014/main" id="{4313419D-52B3-4469-9529-313D9EB0AF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16="http://schemas.microsoft.com/office/drawing/2014/main" xmlns:a14="http://schemas.microsoft.com/office/drawing/2010/main" xmlns:p14="http://schemas.microsoft.com/office/powerpoint/2010/main" xmlns:asvg="http://schemas.microsoft.com/office/drawing/2016/SVG/main" r:embed="rId4"/>
              </a:ext>
            </a:extLst>
          </a:blip>
          <a:stretch>
            <a:fillRect/>
          </a:stretch>
        </p:blipFill>
        <p:spPr>
          <a:xfrm>
            <a:off x="8412367" y="2213810"/>
            <a:ext cx="3779633" cy="3779633"/>
          </a:xfrm>
          <a:prstGeom prst="rect">
            <a:avLst/>
          </a:prstGeom>
        </p:spPr>
      </p:pic>
      <p:sp>
        <p:nvSpPr>
          <p:cNvPr id="5" name="Θέση περιεχομένου 4">
            <a:extLst>
              <a:ext uri="{FF2B5EF4-FFF2-40B4-BE49-F238E27FC236}">
                <a16:creationId xmlns:a16="http://schemas.microsoft.com/office/drawing/2014/main" id="{A8A9FD9A-D149-4CB3-A9BB-556DD2E24D3A}"/>
              </a:ext>
            </a:extLst>
          </p:cNvPr>
          <p:cNvSpPr>
            <a:spLocks noGrp="1"/>
          </p:cNvSpPr>
          <p:nvPr>
            <p:ph idx="1"/>
          </p:nvPr>
        </p:nvSpPr>
        <p:spPr>
          <a:xfrm>
            <a:off x="558000" y="2903974"/>
            <a:ext cx="7604925" cy="3101691"/>
          </a:xfrm>
        </p:spPr>
        <p:txBody>
          <a:bodyPr>
            <a:normAutofit/>
          </a:bodyPr>
          <a:lstStyle/>
          <a:p>
            <a:pPr>
              <a:buClr>
                <a:srgbClr val="95C11F"/>
              </a:buClr>
              <a:buFont typeface="Wingdings" panose="05000000000000000000" pitchFamily="2" charset="2"/>
              <a:buChar char="ü"/>
            </a:pPr>
            <a:r>
              <a:rPr lang="en-GB" dirty="0"/>
              <a:t>Aufzeigen, wie wichtig kritisches Denken für den Umgang mit Informationsstörungen ist</a:t>
            </a:r>
          </a:p>
          <a:p>
            <a:pPr>
              <a:buClr>
                <a:srgbClr val="95C11F"/>
              </a:buClr>
            </a:pPr>
            <a:r>
              <a:rPr lang="en-GB" dirty="0"/>
              <a:t>Erklären, was kritisches Denken ist und was seine Bestandteile sind</a:t>
            </a:r>
          </a:p>
          <a:p>
            <a:pPr>
              <a:buClr>
                <a:srgbClr val="95C11F"/>
              </a:buClr>
            </a:pPr>
            <a:r>
              <a:rPr lang="en-GB" dirty="0"/>
              <a:t>Veranschaulichung der Instrumente, die sowohl Einzelpersonen als auch Pädagogen für kritisches Denken nutzen können und die zum Aufbau von Fähigkeiten zum kritischen Denken beitragen</a:t>
            </a:r>
          </a:p>
        </p:txBody>
      </p:sp>
    </p:spTree>
    <p:extLst>
      <p:ext uri="{BB962C8B-B14F-4D97-AF65-F5344CB8AC3E}">
        <p14:creationId xmlns:p14="http://schemas.microsoft.com/office/powerpoint/2010/main" val="2033093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Was ist kritisches Denken?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8000" y="2016125"/>
            <a:ext cx="10957726" cy="4429351"/>
          </a:xfrm>
        </p:spPr>
        <p:txBody>
          <a:bodyPr>
            <a:normAutofit fontScale="85000" lnSpcReduction="10000"/>
          </a:bodyPr>
          <a:lstStyle/>
          <a:p>
            <a:pPr marL="0" indent="0">
              <a:lnSpc>
                <a:spcPct val="120000"/>
              </a:lnSpc>
              <a:buNone/>
            </a:pPr>
            <a:r>
              <a:rPr lang="en-GB" sz="2200" b="0" i="0" dirty="0">
                <a:solidFill>
                  <a:srgbClr val="333333"/>
                </a:solidFill>
                <a:effectLst/>
              </a:rPr>
              <a:t>Kritisches Denken ist ein Konzept, das seine Wurzeln in drei wissenschaftlichen Disziplinen hat: Philosophie, (kognitive) Psychologie und Pädagogik. </a:t>
            </a:r>
          </a:p>
          <a:p>
            <a:pPr marL="457200" indent="-457200">
              <a:lnSpc>
                <a:spcPct val="120000"/>
              </a:lnSpc>
              <a:buFont typeface="+mj-lt"/>
              <a:buAutoNum type="arabicPeriod"/>
            </a:pPr>
            <a:r>
              <a:rPr lang="en-GB" sz="2200" dirty="0">
                <a:solidFill>
                  <a:srgbClr val="333333"/>
                </a:solidFill>
              </a:rPr>
              <a:t>Der </a:t>
            </a:r>
            <a:r>
              <a:rPr lang="en-GB" sz="2200" b="1" dirty="0">
                <a:solidFill>
                  <a:srgbClr val="333333"/>
                </a:solidFill>
              </a:rPr>
              <a:t>philosophische Ansatz </a:t>
            </a:r>
            <a:r>
              <a:rPr lang="en-US" sz="2200" dirty="0">
                <a:solidFill>
                  <a:srgbClr val="333333"/>
                </a:solidFill>
              </a:rPr>
              <a:t>konzentriert sich auf den hypothetischen kritischen Denker und auf die Eigenschaften und Merkmale dieser Person als "Idealtyp" und nicht auf die Verhaltensweisen oder Handlungen, die der kritische Denker ausführen kann.</a:t>
            </a:r>
          </a:p>
          <a:p>
            <a:pPr marL="457200" indent="-457200">
              <a:lnSpc>
                <a:spcPct val="120000"/>
              </a:lnSpc>
              <a:buFont typeface="+mj-lt"/>
              <a:buAutoNum type="arabicPeriod"/>
            </a:pPr>
            <a:r>
              <a:rPr lang="en-US" sz="2200" b="0" i="0" dirty="0">
                <a:solidFill>
                  <a:srgbClr val="333333"/>
                </a:solidFill>
                <a:effectLst/>
              </a:rPr>
              <a:t>Der </a:t>
            </a:r>
            <a:r>
              <a:rPr lang="en-US" sz="2200" b="1" dirty="0">
                <a:solidFill>
                  <a:srgbClr val="333333"/>
                </a:solidFill>
                <a:effectLst/>
              </a:rPr>
              <a:t>psychologische Ansatz </a:t>
            </a:r>
            <a:r>
              <a:rPr lang="en-US" sz="2200" b="0" i="0" dirty="0">
                <a:solidFill>
                  <a:srgbClr val="333333"/>
                </a:solidFill>
                <a:effectLst/>
              </a:rPr>
              <a:t>konzentriert sich </a:t>
            </a:r>
            <a:r>
              <a:rPr lang="en-US" sz="2200" dirty="0">
                <a:solidFill>
                  <a:srgbClr val="333333"/>
                </a:solidFill>
              </a:rPr>
              <a:t>darauf, wie Menschen tatsächlich denken und nicht, wie sie idealerweise denken sollten. Kritisches Denken wird hier durch Handlungen oder Verhaltensweisen definiert, die kritische Denker ausführen können.</a:t>
            </a:r>
          </a:p>
          <a:p>
            <a:pPr marL="457200" indent="-457200">
              <a:lnSpc>
                <a:spcPct val="120000"/>
              </a:lnSpc>
              <a:buFont typeface="+mj-lt"/>
              <a:buAutoNum type="arabicPeriod"/>
            </a:pPr>
            <a:r>
              <a:rPr lang="en-US" sz="2200" b="0" i="0" dirty="0">
                <a:solidFill>
                  <a:srgbClr val="333333"/>
                </a:solidFill>
                <a:effectLst/>
              </a:rPr>
              <a:t>Der </a:t>
            </a:r>
            <a:r>
              <a:rPr lang="en-US" sz="2200" b="1" dirty="0">
                <a:solidFill>
                  <a:srgbClr val="333333"/>
                </a:solidFill>
                <a:effectLst/>
              </a:rPr>
              <a:t>pädagogische Ansatz </a:t>
            </a:r>
            <a:r>
              <a:rPr lang="en-US" sz="2200" dirty="0">
                <a:solidFill>
                  <a:srgbClr val="333333"/>
                </a:solidFill>
              </a:rPr>
              <a:t>basiert auf Lernbeobachtungen von Schülern und </a:t>
            </a:r>
            <a:r>
              <a:rPr lang="en-US" sz="2200" b="0" i="0" dirty="0">
                <a:solidFill>
                  <a:srgbClr val="333333"/>
                </a:solidFill>
                <a:effectLst/>
              </a:rPr>
              <a:t>betrachtet kritisches Denken im Rahmen einer hierarchischen Taxonomie kognitiver Informationsverarbeitungsfähigkeiten, wobei das Verstehen am unteren Ende und die Bewertung am oberen Ende stehen und die drei oberen Ebenen (Analyse, Synthese, Bewertung) kritisches Denken repräsentieren. </a:t>
            </a:r>
            <a:endParaRPr lang="en-GB" sz="2200" b="0" i="0" dirty="0">
              <a:solidFill>
                <a:srgbClr val="333333"/>
              </a:solidFill>
              <a:effectLst/>
            </a:endParaRPr>
          </a:p>
        </p:txBody>
      </p:sp>
      <p:sp>
        <p:nvSpPr>
          <p:cNvPr id="2" name="TextBox 1"/>
          <p:cNvSpPr txBox="1"/>
          <p:nvPr/>
        </p:nvSpPr>
        <p:spPr>
          <a:xfrm>
            <a:off x="10267950" y="6419850"/>
            <a:ext cx="1828801" cy="307777"/>
          </a:xfrm>
          <a:prstGeom prst="rect">
            <a:avLst/>
          </a:prstGeom>
        </p:spPr>
        <p:txBody>
          <a:bodyPr wrap="square" rtlCol="0">
            <a:spAutoFit/>
          </a:bodyPr>
          <a:lstStyle/>
          <a:p>
            <a:pPr algn="l"/>
            <a:r>
              <a:rPr lang="nl-BE" sz="1400" dirty="0">
                <a:hlinkClick r:id="rId3"/>
              </a:rPr>
              <a:t>Quelle </a:t>
            </a:r>
            <a:r>
              <a:rPr lang="nl-BE" sz="1400" dirty="0"/>
              <a:t>| </a:t>
            </a:r>
            <a:r>
              <a:rPr lang="nl-BE" sz="1400" dirty="0">
                <a:hlinkClick r:id="rId4"/>
              </a:rPr>
              <a:t>Bildquelle</a:t>
            </a:r>
            <a:endParaRPr lang="nl-BE" sz="1400" dirty="0"/>
          </a:p>
        </p:txBody>
      </p:sp>
      <p:pic>
        <p:nvPicPr>
          <p:cNvPr id="1026" name="Picture 2" descr="Free vector innovative ideas generation. creative thinking, cognitive insight and inspiration, genius inventive mind. successful problem solution search."/>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991725" y="1"/>
            <a:ext cx="2105026" cy="21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537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a:xfrm>
            <a:off x="557999" y="984752"/>
            <a:ext cx="11396576" cy="599188"/>
          </a:xfrm>
        </p:spPr>
        <p:txBody>
          <a:bodyPr/>
          <a:lstStyle/>
          <a:p>
            <a:r>
              <a:rPr lang="en-GB" dirty="0"/>
              <a:t>Komponenten des kritischen Denkens</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sz="half" idx="1"/>
          </p:nvPr>
        </p:nvSpPr>
        <p:spPr>
          <a:xfrm>
            <a:off x="557999" y="1714276"/>
            <a:ext cx="5433226" cy="3133950"/>
          </a:xfrm>
          <a:prstGeom prst="roundRect">
            <a:avLst/>
          </a:prstGeom>
          <a:solidFill>
            <a:schemeClr val="accent1">
              <a:lumMod val="20000"/>
              <a:lumOff val="80000"/>
            </a:schemeClr>
          </a:solidFill>
        </p:spPr>
        <p:txBody>
          <a:bodyPr>
            <a:normAutofit fontScale="62500" lnSpcReduction="20000"/>
          </a:bodyPr>
          <a:lstStyle/>
          <a:p>
            <a:pPr marL="0" indent="0">
              <a:lnSpc>
                <a:spcPct val="120000"/>
              </a:lnSpc>
              <a:buNone/>
            </a:pPr>
            <a:r>
              <a:rPr lang="en-GB" sz="2400" b="1" i="0" dirty="0">
                <a:solidFill>
                  <a:srgbClr val="333333"/>
                </a:solidFill>
                <a:effectLst/>
              </a:rPr>
              <a:t>1. Fähigkeiten (Fertigkeiten)</a:t>
            </a:r>
          </a:p>
          <a:p>
            <a:pPr>
              <a:lnSpc>
                <a:spcPct val="120000"/>
              </a:lnSpc>
            </a:pPr>
            <a:r>
              <a:rPr lang="en-GB" sz="2600" dirty="0">
                <a:solidFill>
                  <a:srgbClr val="333333"/>
                </a:solidFill>
              </a:rPr>
              <a:t>Analyse von Argumenten, Behauptungen und Beweisen</a:t>
            </a:r>
          </a:p>
          <a:p>
            <a:pPr>
              <a:lnSpc>
                <a:spcPct val="120000"/>
              </a:lnSpc>
            </a:pPr>
            <a:r>
              <a:rPr lang="en-GB" sz="2600" dirty="0">
                <a:solidFill>
                  <a:srgbClr val="333333"/>
                </a:solidFill>
              </a:rPr>
              <a:t>Schlüsse ziehen durch induktives oder deduktives Denken</a:t>
            </a:r>
          </a:p>
          <a:p>
            <a:pPr>
              <a:lnSpc>
                <a:spcPct val="120000"/>
              </a:lnSpc>
            </a:pPr>
            <a:r>
              <a:rPr lang="en-GB" sz="2600" dirty="0">
                <a:solidFill>
                  <a:srgbClr val="333333"/>
                </a:solidFill>
              </a:rPr>
              <a:t>Beurteilen oder Bewerten von Informationen</a:t>
            </a:r>
          </a:p>
          <a:p>
            <a:pPr>
              <a:lnSpc>
                <a:spcPct val="120000"/>
              </a:lnSpc>
            </a:pPr>
            <a:r>
              <a:rPr lang="en-GB" sz="2600" dirty="0">
                <a:solidFill>
                  <a:srgbClr val="333333"/>
                </a:solidFill>
              </a:rPr>
              <a:t>Entscheidungen treffen und </a:t>
            </a:r>
            <a:r>
              <a:rPr lang="en-GB" sz="2600" b="1" i="0" dirty="0">
                <a:solidFill>
                  <a:srgbClr val="333333"/>
                </a:solidFill>
                <a:effectLst/>
              </a:rPr>
              <a:t>Probleme</a:t>
            </a:r>
            <a:r>
              <a:rPr lang="en-GB" sz="2600" dirty="0">
                <a:solidFill>
                  <a:srgbClr val="333333"/>
                </a:solidFill>
              </a:rPr>
              <a:t> lösen </a:t>
            </a:r>
          </a:p>
        </p:txBody>
      </p:sp>
      <p:sp>
        <p:nvSpPr>
          <p:cNvPr id="3" name="Content Placeholder 2"/>
          <p:cNvSpPr>
            <a:spLocks noGrp="1"/>
          </p:cNvSpPr>
          <p:nvPr>
            <p:ph sz="half" idx="2"/>
          </p:nvPr>
        </p:nvSpPr>
        <p:spPr>
          <a:xfrm>
            <a:off x="557999" y="5064287"/>
            <a:ext cx="11062501" cy="1423140"/>
          </a:xfrm>
          <a:prstGeom prst="roundRect">
            <a:avLst/>
          </a:prstGeom>
          <a:solidFill>
            <a:schemeClr val="accent6">
              <a:lumMod val="20000"/>
              <a:lumOff val="80000"/>
            </a:schemeClr>
          </a:solidFill>
        </p:spPr>
        <p:txBody>
          <a:bodyPr>
            <a:normAutofit fontScale="62500" lnSpcReduction="20000"/>
          </a:bodyPr>
          <a:lstStyle/>
          <a:p>
            <a:pPr marL="0" indent="0">
              <a:buNone/>
            </a:pPr>
            <a:r>
              <a:rPr lang="en-US" sz="2400" b="1" dirty="0"/>
              <a:t>3. Die Bedeutung von Hintergrundwissen</a:t>
            </a:r>
          </a:p>
          <a:p>
            <a:r>
              <a:rPr lang="en-US" sz="2600" dirty="0"/>
              <a:t>Bereichsspezifisches Wissen ist von entscheidender Bedeutung, da sich Bewertungen und Nachweise von einem Bereich zum anderen stark unterscheiden</a:t>
            </a:r>
          </a:p>
          <a:p>
            <a:r>
              <a:rPr lang="en-US" sz="2600" dirty="0"/>
              <a:t>Zu viel Wert geht verloren, wenn kritisches Denken einfach als eine Liste von logischen Operationen betrachtet wird</a:t>
            </a:r>
          </a:p>
        </p:txBody>
      </p:sp>
      <p:sp>
        <p:nvSpPr>
          <p:cNvPr id="7" name="Content Placeholder 2"/>
          <p:cNvSpPr txBox="1">
            <a:spLocks/>
          </p:cNvSpPr>
          <p:nvPr/>
        </p:nvSpPr>
        <p:spPr>
          <a:xfrm>
            <a:off x="6210301" y="1714276"/>
            <a:ext cx="5410200" cy="3133950"/>
          </a:xfrm>
          <a:prstGeom prst="roundRect">
            <a:avLst/>
          </a:prstGeom>
          <a:solidFill>
            <a:schemeClr val="accent2">
              <a:lumMod val="20000"/>
              <a:lumOff val="80000"/>
            </a:schemeClr>
          </a:solidFill>
        </p:spPr>
        <p:txBody>
          <a:bodyPr vert="horz" lIns="91440" tIns="45720" rIns="91440" bIns="45720" rtlCol="0">
            <a:normAutofit fontScale="55000" lnSpcReduction="20000"/>
          </a:bodyPr>
          <a:lstStyle>
            <a:lvl1pPr marL="2286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95C11F"/>
              </a:buClr>
              <a:buSzPct val="120000"/>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95C11F"/>
              </a:buClr>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95C11F"/>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900" b="1" dirty="0"/>
              <a:t>2. Dispositionen (Einstellungen, Denkgewohnheiten)</a:t>
            </a:r>
          </a:p>
          <a:p>
            <a:r>
              <a:rPr lang="en-US" sz="2900" dirty="0"/>
              <a:t>Aufgeschlossenheit</a:t>
            </a:r>
          </a:p>
          <a:p>
            <a:r>
              <a:rPr lang="en-US" sz="2900" dirty="0"/>
              <a:t>Fairness</a:t>
            </a:r>
          </a:p>
          <a:p>
            <a:r>
              <a:rPr lang="en-US" sz="2900" dirty="0"/>
              <a:t>Neigung, die Vernunft zu suchen</a:t>
            </a:r>
          </a:p>
          <a:p>
            <a:r>
              <a:rPr lang="en-US" sz="2900" dirty="0"/>
              <a:t>Neugierde</a:t>
            </a:r>
          </a:p>
          <a:p>
            <a:r>
              <a:rPr lang="en-US" sz="2900" dirty="0"/>
              <a:t>Der Wunsch, gut informiert zu sein</a:t>
            </a:r>
          </a:p>
          <a:p>
            <a:r>
              <a:rPr lang="en-US" sz="2900" dirty="0"/>
              <a:t>Flexibilität</a:t>
            </a:r>
          </a:p>
          <a:p>
            <a:r>
              <a:rPr lang="en-US" sz="2900" dirty="0"/>
              <a:t>Einfühlungsvermögen</a:t>
            </a:r>
            <a:endParaRPr lang="en-US" sz="2500" dirty="0"/>
          </a:p>
        </p:txBody>
      </p:sp>
      <p:sp>
        <p:nvSpPr>
          <p:cNvPr id="8" name="TextBox 7"/>
          <p:cNvSpPr txBox="1"/>
          <p:nvPr/>
        </p:nvSpPr>
        <p:spPr>
          <a:xfrm>
            <a:off x="10229850" y="6419850"/>
            <a:ext cx="1866901" cy="307777"/>
          </a:xfrm>
          <a:prstGeom prst="rect">
            <a:avLst/>
          </a:prstGeom>
        </p:spPr>
        <p:txBody>
          <a:bodyPr wrap="square" rtlCol="0">
            <a:spAutoFit/>
          </a:bodyPr>
          <a:lstStyle/>
          <a:p>
            <a:pPr algn="l"/>
            <a:r>
              <a:rPr lang="nl-BE" sz="1400" dirty="0">
                <a:hlinkClick r:id="rId3"/>
              </a:rPr>
              <a:t>Quelle </a:t>
            </a:r>
            <a:r>
              <a:rPr lang="nl-BE" sz="1400" dirty="0"/>
              <a:t>| </a:t>
            </a:r>
            <a:r>
              <a:rPr lang="nl-BE" sz="1400" dirty="0">
                <a:hlinkClick r:id="rId4"/>
              </a:rPr>
              <a:t>Bildquelle </a:t>
            </a:r>
            <a:endParaRPr lang="nl-BE" sz="1400" dirty="0"/>
          </a:p>
        </p:txBody>
      </p:sp>
      <p:pic>
        <p:nvPicPr>
          <p:cNvPr id="2052" name="Picture 4" descr="Free vector design structure matrix abstract concept"/>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953625" y="3543300"/>
            <a:ext cx="2000950" cy="200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740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Kritisches Denken im Umgang mit Informationsdefiziten</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429351"/>
          </a:xfrm>
        </p:spPr>
        <p:txBody>
          <a:bodyPr>
            <a:normAutofit/>
          </a:bodyPr>
          <a:lstStyle/>
          <a:p>
            <a:pPr>
              <a:lnSpc>
                <a:spcPct val="120000"/>
              </a:lnSpc>
            </a:pPr>
            <a:r>
              <a:rPr lang="en-GB" sz="2200" b="0" i="0" dirty="0">
                <a:solidFill>
                  <a:srgbClr val="333333"/>
                </a:solidFill>
                <a:effectLst/>
              </a:rPr>
              <a:t>Kritisches Denken im Umgang mit </a:t>
            </a:r>
            <a:r>
              <a:rPr lang="en-GB" sz="2200" dirty="0">
                <a:solidFill>
                  <a:srgbClr val="333333"/>
                </a:solidFill>
              </a:rPr>
              <a:t>Informationsstörungen betrifft die Fähigkeit, Informationen, die der Einzelne sieht, zu hinterfragen, und die Fähigkeit, zwischen hochwertigen und unzuverlässigen Inhalten zu unterscheiden</a:t>
            </a:r>
          </a:p>
          <a:p>
            <a:pPr>
              <a:lnSpc>
                <a:spcPct val="120000"/>
              </a:lnSpc>
            </a:pPr>
            <a:r>
              <a:rPr lang="en-GB" sz="2200" b="0" i="0" dirty="0">
                <a:solidFill>
                  <a:srgbClr val="333333"/>
                </a:solidFill>
                <a:effectLst/>
              </a:rPr>
              <a:t>Die Forschung zeigt, dass </a:t>
            </a:r>
            <a:r>
              <a:rPr lang="en-GB" sz="2200" b="0" i="0" dirty="0" err="1">
                <a:solidFill>
                  <a:srgbClr val="333333"/>
                </a:solidFill>
                <a:effectLst/>
              </a:rPr>
              <a:t>es</a:t>
            </a:r>
            <a:r>
              <a:rPr lang="en-GB" sz="2200" b="0" i="0" dirty="0">
                <a:solidFill>
                  <a:srgbClr val="333333"/>
                </a:solidFill>
                <a:effectLst/>
              </a:rPr>
              <a:t> </a:t>
            </a:r>
            <a:r>
              <a:rPr lang="en-GB" sz="2200" b="0" i="0" dirty="0" err="1" smtClean="0">
                <a:solidFill>
                  <a:srgbClr val="333333"/>
                </a:solidFill>
                <a:effectLst/>
              </a:rPr>
              <a:t>vielen</a:t>
            </a:r>
            <a:r>
              <a:rPr lang="en-GB" sz="2200" b="0" i="0" dirty="0" smtClean="0">
                <a:solidFill>
                  <a:srgbClr val="333333"/>
                </a:solidFill>
                <a:effectLst/>
              </a:rPr>
              <a:t> Menschen </a:t>
            </a:r>
            <a:r>
              <a:rPr lang="en-GB" sz="2200" b="0" i="0" dirty="0" err="1" smtClean="0">
                <a:solidFill>
                  <a:srgbClr val="333333"/>
                </a:solidFill>
                <a:effectLst/>
              </a:rPr>
              <a:t>insgesamt</a:t>
            </a:r>
            <a:r>
              <a:rPr lang="en-GB" sz="2200" b="0" i="0" dirty="0" smtClean="0">
                <a:solidFill>
                  <a:srgbClr val="333333"/>
                </a:solidFill>
                <a:effectLst/>
              </a:rPr>
              <a:t> </a:t>
            </a:r>
            <a:r>
              <a:rPr lang="en-GB" sz="2200" b="0" i="0" dirty="0">
                <a:solidFill>
                  <a:srgbClr val="333333"/>
                </a:solidFill>
                <a:effectLst/>
              </a:rPr>
              <a:t>oft an den notwendigen Fähigkeiten fehlt, um sich in der Informationsflut zurechtzufinden.</a:t>
            </a:r>
          </a:p>
          <a:p>
            <a:pPr>
              <a:lnSpc>
                <a:spcPct val="120000"/>
              </a:lnSpc>
            </a:pPr>
            <a:r>
              <a:rPr lang="en-US" sz="2200" dirty="0">
                <a:solidFill>
                  <a:srgbClr val="333333"/>
                </a:solidFill>
              </a:rPr>
              <a:t>Um dieses Problem anzugehen, ist es von entscheidender Bedeutung, Aufklärung über Informationsstörungen zu betreiben und Initiativen zu fördern, die das kritische </a:t>
            </a:r>
            <a:r>
              <a:rPr lang="en-US" sz="2200" dirty="0" err="1">
                <a:solidFill>
                  <a:srgbClr val="333333"/>
                </a:solidFill>
              </a:rPr>
              <a:t>Denken</a:t>
            </a:r>
            <a:r>
              <a:rPr lang="en-US" sz="2200" dirty="0">
                <a:solidFill>
                  <a:srgbClr val="333333"/>
                </a:solidFill>
              </a:rPr>
              <a:t> </a:t>
            </a:r>
            <a:r>
              <a:rPr lang="en-US" sz="2200" dirty="0" err="1" smtClean="0">
                <a:solidFill>
                  <a:srgbClr val="333333"/>
                </a:solidFill>
              </a:rPr>
              <a:t>anregen</a:t>
            </a:r>
            <a:r>
              <a:rPr lang="en-US" sz="2200" dirty="0">
                <a:solidFill>
                  <a:srgbClr val="333333"/>
                </a:solidFill>
              </a:rPr>
              <a:t>. Diese Maßnahmen sind von entscheidender Bedeutung, um </a:t>
            </a:r>
            <a:r>
              <a:rPr lang="en-US" sz="2200" dirty="0" err="1" smtClean="0">
                <a:solidFill>
                  <a:srgbClr val="333333"/>
                </a:solidFill>
              </a:rPr>
              <a:t>Personen</a:t>
            </a:r>
            <a:r>
              <a:rPr lang="en-US" sz="2200" dirty="0" smtClean="0">
                <a:solidFill>
                  <a:srgbClr val="333333"/>
                </a:solidFill>
              </a:rPr>
              <a:t> </a:t>
            </a:r>
            <a:r>
              <a:rPr lang="en-US" sz="2200" dirty="0">
                <a:solidFill>
                  <a:srgbClr val="333333"/>
                </a:solidFill>
              </a:rPr>
              <a:t>in die Lage zu versetzen, ihre eigene interne kognitive "Firewall" aufzubauen, die sie vor den Gefahren der Informationsstörung schützen kann.</a:t>
            </a:r>
          </a:p>
        </p:txBody>
      </p:sp>
      <p:sp>
        <p:nvSpPr>
          <p:cNvPr id="2" name="TextBox 1"/>
          <p:cNvSpPr txBox="1"/>
          <p:nvPr/>
        </p:nvSpPr>
        <p:spPr>
          <a:xfrm>
            <a:off x="11315700" y="6410325"/>
            <a:ext cx="1095375" cy="307777"/>
          </a:xfrm>
          <a:prstGeom prst="rect">
            <a:avLst/>
          </a:prstGeom>
        </p:spPr>
        <p:txBody>
          <a:bodyPr wrap="square" rtlCol="0">
            <a:spAutoFit/>
          </a:bodyPr>
          <a:lstStyle/>
          <a:p>
            <a:pPr algn="l"/>
            <a:r>
              <a:rPr lang="nl-BE" sz="1400" dirty="0">
                <a:hlinkClick r:id="rId3"/>
              </a:rPr>
              <a:t>Quelle</a:t>
            </a:r>
            <a:endParaRPr lang="nl-BE" sz="1400" dirty="0"/>
          </a:p>
        </p:txBody>
      </p:sp>
    </p:spTree>
    <p:extLst>
      <p:ext uri="{BB962C8B-B14F-4D97-AF65-F5344CB8AC3E}">
        <p14:creationId xmlns:p14="http://schemas.microsoft.com/office/powerpoint/2010/main" val="2966030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a:xfrm>
            <a:off x="558000" y="1017800"/>
            <a:ext cx="11059692" cy="605096"/>
          </a:xfrm>
        </p:spPr>
        <p:txBody>
          <a:bodyPr/>
          <a:lstStyle/>
          <a:p>
            <a:r>
              <a:rPr lang="en-GB" dirty="0"/>
              <a:t>Ein Rahmen für </a:t>
            </a:r>
            <a:r>
              <a:rPr lang="en-GB" dirty="0" err="1"/>
              <a:t>Mehrsprachigkeit</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8000" y="1622896"/>
            <a:ext cx="10957726" cy="1977554"/>
          </a:xfrm>
        </p:spPr>
        <p:txBody>
          <a:bodyPr>
            <a:noAutofit/>
          </a:bodyPr>
          <a:lstStyle/>
          <a:p>
            <a:r>
              <a:rPr lang="en-GB" sz="2000" b="0" i="0" dirty="0">
                <a:solidFill>
                  <a:srgbClr val="333333"/>
                </a:solidFill>
                <a:effectLst/>
              </a:rPr>
              <a:t>Die raschen Veränderungen im Zusammenhang mit Informationsstörungen im digitalen Zeitalter erfordern ein breites Spektrum an Kenntnissen und Fähigkeiten, damit der Einzelne in der Lage ist, wirksam mit Informationsstörungen umzugehen. </a:t>
            </a:r>
          </a:p>
          <a:p>
            <a:pPr>
              <a:lnSpc>
                <a:spcPct val="120000"/>
              </a:lnSpc>
            </a:pPr>
            <a:r>
              <a:rPr lang="en-GB" sz="2000" dirty="0">
                <a:solidFill>
                  <a:srgbClr val="333333"/>
                </a:solidFill>
              </a:rPr>
              <a:t>Der </a:t>
            </a:r>
            <a:r>
              <a:rPr lang="en-GB" sz="2000" b="1" dirty="0">
                <a:solidFill>
                  <a:srgbClr val="333333"/>
                </a:solidFill>
              </a:rPr>
              <a:t>"</a:t>
            </a:r>
            <a:r>
              <a:rPr lang="en-GB" sz="2000" b="1" dirty="0" err="1">
                <a:solidFill>
                  <a:srgbClr val="333333"/>
                </a:solidFill>
              </a:rPr>
              <a:t>Multiliteralitäts</a:t>
            </a:r>
            <a:r>
              <a:rPr lang="en-GB" sz="2000" b="1" dirty="0">
                <a:solidFill>
                  <a:srgbClr val="333333"/>
                </a:solidFill>
              </a:rPr>
              <a:t>"-Rahmen </a:t>
            </a:r>
            <a:r>
              <a:rPr lang="en-GB" sz="2000" dirty="0">
                <a:solidFill>
                  <a:srgbClr val="333333"/>
                </a:solidFill>
              </a:rPr>
              <a:t>enthält Fähigkeiten zum Umgang mit Informationsstörungen in Kombination mit Wissen über Faktoren, die zu Informationsstörungen beitragen. Dies ermöglicht einen dynamischen Rahmen von Fähigkeiten und Wissen, der erweitert werden kann, wenn sich die Landschaft der Informationsstörungen in der Zukunft verschiebt und verändert. Zu den wichtigsten </a:t>
            </a:r>
            <a:r>
              <a:rPr lang="en-GB" sz="2000" dirty="0" err="1">
                <a:solidFill>
                  <a:srgbClr val="333333"/>
                </a:solidFill>
              </a:rPr>
              <a:t>Komponenten</a:t>
            </a:r>
            <a:r>
              <a:rPr lang="en-GB" sz="2000" dirty="0">
                <a:solidFill>
                  <a:srgbClr val="333333"/>
                </a:solidFill>
              </a:rPr>
              <a:t> </a:t>
            </a:r>
            <a:r>
              <a:rPr lang="en-GB" sz="2000" dirty="0" err="1">
                <a:solidFill>
                  <a:srgbClr val="333333"/>
                </a:solidFill>
              </a:rPr>
              <a:t>gehören</a:t>
            </a:r>
            <a:r>
              <a:rPr lang="en-GB" sz="2000" dirty="0">
                <a:solidFill>
                  <a:srgbClr val="333333"/>
                </a:solidFill>
              </a:rPr>
              <a:t>:</a:t>
            </a:r>
          </a:p>
        </p:txBody>
      </p:sp>
      <p:sp>
        <p:nvSpPr>
          <p:cNvPr id="4" name="Θέση περιεχομένου 5">
            <a:extLst>
              <a:ext uri="{FF2B5EF4-FFF2-40B4-BE49-F238E27FC236}">
                <a16:creationId xmlns:a16="http://schemas.microsoft.com/office/drawing/2014/main" id="{13725DC3-E1D4-4E92-AF5A-F0DED3AA5B9A}"/>
              </a:ext>
            </a:extLst>
          </p:cNvPr>
          <p:cNvSpPr txBox="1">
            <a:spLocks/>
          </p:cNvSpPr>
          <p:nvPr/>
        </p:nvSpPr>
        <p:spPr>
          <a:xfrm>
            <a:off x="1076583" y="4624759"/>
            <a:ext cx="9434204" cy="1977554"/>
          </a:xfrm>
          <a:prstGeom prst="rect">
            <a:avLst/>
          </a:prstGeom>
        </p:spPr>
        <p:txBody>
          <a:bodyPr vert="horz" lIns="91440" tIns="45720" rIns="91440" bIns="45720" numCol="2" rtlCol="0">
            <a:noAutofit/>
          </a:bodyPr>
          <a:lstStyle>
            <a:lvl1pPr marL="2286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95C11F"/>
              </a:buClr>
              <a:buSzPct val="120000"/>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95C11F"/>
              </a:buClr>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95C11F"/>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95C11F"/>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GB" sz="2000" dirty="0">
                <a:solidFill>
                  <a:srgbClr val="333333"/>
                </a:solidFill>
              </a:rPr>
              <a:t>(Kritische) Medienkompetenz</a:t>
            </a:r>
          </a:p>
          <a:p>
            <a:pPr lvl="1"/>
            <a:r>
              <a:rPr lang="en-GB" sz="2000" dirty="0">
                <a:solidFill>
                  <a:srgbClr val="333333"/>
                </a:solidFill>
              </a:rPr>
              <a:t>Informationskompetenz</a:t>
            </a:r>
          </a:p>
          <a:p>
            <a:pPr lvl="1"/>
            <a:r>
              <a:rPr lang="en-GB" sz="2000" dirty="0">
                <a:solidFill>
                  <a:srgbClr val="333333"/>
                </a:solidFill>
              </a:rPr>
              <a:t>Nachrichtenkompetenz</a:t>
            </a:r>
          </a:p>
          <a:p>
            <a:pPr lvl="1"/>
            <a:r>
              <a:rPr lang="en-GB" sz="2000" dirty="0">
                <a:solidFill>
                  <a:srgbClr val="333333"/>
                </a:solidFill>
              </a:rPr>
              <a:t>Algorithmische Kompetenz</a:t>
            </a:r>
          </a:p>
          <a:p>
            <a:pPr lvl="1"/>
            <a:r>
              <a:rPr lang="en-GB" sz="2000" dirty="0">
                <a:solidFill>
                  <a:srgbClr val="333333"/>
                </a:solidFill>
              </a:rPr>
              <a:t>Statistische/quantitative Lese- und Schreibfähigkeiten/Zahlenverständnis</a:t>
            </a:r>
          </a:p>
          <a:p>
            <a:pPr lvl="1"/>
            <a:r>
              <a:rPr lang="en-GB" sz="2000" dirty="0">
                <a:solidFill>
                  <a:srgbClr val="333333"/>
                </a:solidFill>
              </a:rPr>
              <a:t>Kenntnis der Möglichkeiten und Auswirkungen künstlicher Intelligenz</a:t>
            </a:r>
          </a:p>
        </p:txBody>
      </p:sp>
      <p:sp>
        <p:nvSpPr>
          <p:cNvPr id="2" name="TextBox 1"/>
          <p:cNvSpPr txBox="1"/>
          <p:nvPr/>
        </p:nvSpPr>
        <p:spPr>
          <a:xfrm>
            <a:off x="11410950" y="6448425"/>
            <a:ext cx="781050" cy="307777"/>
          </a:xfrm>
          <a:prstGeom prst="rect">
            <a:avLst/>
          </a:prstGeom>
        </p:spPr>
        <p:txBody>
          <a:bodyPr wrap="square" rtlCol="0">
            <a:spAutoFit/>
          </a:bodyPr>
          <a:lstStyle/>
          <a:p>
            <a:pPr algn="l"/>
            <a:r>
              <a:rPr lang="nl-BE" sz="1400" dirty="0">
                <a:hlinkClick r:id="rId3"/>
              </a:rPr>
              <a:t>Quelle</a:t>
            </a:r>
            <a:endParaRPr lang="nl-BE" sz="1400" dirty="0"/>
          </a:p>
        </p:txBody>
      </p:sp>
    </p:spTree>
    <p:extLst>
      <p:ext uri="{BB962C8B-B14F-4D97-AF65-F5344CB8AC3E}">
        <p14:creationId xmlns:p14="http://schemas.microsoft.com/office/powerpoint/2010/main" val="2774467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779F93A1-3BC4-4CAA-B56F-3375A7D00191}"/>
              </a:ext>
            </a:extLst>
          </p:cNvPr>
          <p:cNvSpPr>
            <a:spLocks noGrp="1"/>
          </p:cNvSpPr>
          <p:nvPr>
            <p:ph type="title"/>
          </p:nvPr>
        </p:nvSpPr>
        <p:spPr/>
        <p:txBody>
          <a:bodyPr/>
          <a:lstStyle/>
          <a:p>
            <a:r>
              <a:rPr lang="en-GB" dirty="0"/>
              <a:t>Denken, schnell und langsam </a:t>
            </a:r>
          </a:p>
        </p:txBody>
      </p:sp>
      <p:sp>
        <p:nvSpPr>
          <p:cNvPr id="6" name="Θέση περιεχομένου 5">
            <a:extLst>
              <a:ext uri="{FF2B5EF4-FFF2-40B4-BE49-F238E27FC236}">
                <a16:creationId xmlns:a16="http://schemas.microsoft.com/office/drawing/2014/main" id="{13725DC3-E1D4-4E92-AF5A-F0DED3AA5B9A}"/>
              </a:ext>
            </a:extLst>
          </p:cNvPr>
          <p:cNvSpPr>
            <a:spLocks noGrp="1"/>
          </p:cNvSpPr>
          <p:nvPr>
            <p:ph idx="1"/>
          </p:nvPr>
        </p:nvSpPr>
        <p:spPr>
          <a:xfrm>
            <a:off x="557999" y="1799999"/>
            <a:ext cx="10957726" cy="4582868"/>
          </a:xfrm>
        </p:spPr>
        <p:txBody>
          <a:bodyPr>
            <a:normAutofit lnSpcReduction="10000"/>
          </a:bodyPr>
          <a:lstStyle/>
          <a:p>
            <a:pPr marL="0" indent="0">
              <a:buNone/>
            </a:pPr>
            <a:r>
              <a:rPr lang="en-GB" sz="2200" dirty="0">
                <a:solidFill>
                  <a:srgbClr val="333333"/>
                </a:solidFill>
              </a:rPr>
              <a:t>Wenn eine Information präsentiert wird, können Individuen eine von zwei Arten der Informationsverarbeitung anwenden: systematische Verarbeitung oder heuristische Verarbeitung. </a:t>
            </a:r>
          </a:p>
          <a:p>
            <a:pPr marL="457200" indent="-457200">
              <a:buFont typeface="+mj-lt"/>
              <a:buAutoNum type="arabicPeriod"/>
            </a:pPr>
            <a:r>
              <a:rPr lang="en-GB" sz="2200" b="1" dirty="0">
                <a:solidFill>
                  <a:srgbClr val="333333"/>
                </a:solidFill>
              </a:rPr>
              <a:t>Die systematische Bearbeitung </a:t>
            </a:r>
            <a:r>
              <a:rPr lang="en-GB" sz="2200" dirty="0">
                <a:solidFill>
                  <a:srgbClr val="333333"/>
                </a:solidFill>
              </a:rPr>
              <a:t>umfasst eine sorgfältige, gründliche Analyse der vorliegenden Beweise, um zu einer fundierten Glaubwürdigkeitsbewertung zu gelangen. Systematische Beurteilungen erfordern erhebliche geistige Anstrengungen. </a:t>
            </a:r>
          </a:p>
          <a:p>
            <a:pPr marL="457200" indent="-457200">
              <a:buFont typeface="+mj-lt"/>
              <a:buAutoNum type="arabicPeriod"/>
            </a:pPr>
            <a:r>
              <a:rPr lang="en-GB" sz="2200" b="1" dirty="0">
                <a:solidFill>
                  <a:srgbClr val="333333"/>
                </a:solidFill>
              </a:rPr>
              <a:t>Die heuristische Verarbeitung </a:t>
            </a:r>
            <a:r>
              <a:rPr lang="en-GB" sz="2200" dirty="0">
                <a:solidFill>
                  <a:srgbClr val="333333"/>
                </a:solidFill>
              </a:rPr>
              <a:t>zeichnet sich durch einen eher intuitiven Gebrauch von Heuristiken oder Daumenregeln aus, die wenig bis gar keine kognitiven Anstrengungen erfordern, um zu einem schnellen Glaubwürdigkeitsurteil zu gelangen. </a:t>
            </a:r>
          </a:p>
          <a:p>
            <a:pPr marL="0" indent="0">
              <a:buNone/>
            </a:pPr>
            <a:r>
              <a:rPr lang="en-GB" sz="2200" dirty="0">
                <a:solidFill>
                  <a:srgbClr val="333333"/>
                </a:solidFill>
              </a:rPr>
              <a:t>Kritisches Denken bedeutet, dass man </a:t>
            </a:r>
            <a:r>
              <a:rPr lang="en-US" sz="2200" dirty="0">
                <a:solidFill>
                  <a:srgbClr val="333333"/>
                </a:solidFill>
              </a:rPr>
              <a:t>sich die Zeit nimmt, Nachrichten oder Informationen detaillierter und spezifischer zu verarbeiten, indem man sich die Zeit nimmt, die nötig ist, um über die Quelle der Information, ihre Zuverlässigkeit und Glaubwürdigkeit, ihre Voreingenommenheit und die mögliche Agenda, die ihr zugrunde liegt, nachzudenken. </a:t>
            </a:r>
            <a:endParaRPr lang="en-GB" sz="2200" b="0" i="0" dirty="0">
              <a:solidFill>
                <a:srgbClr val="333333"/>
              </a:solidFill>
              <a:effectLst/>
            </a:endParaRPr>
          </a:p>
          <a:p>
            <a:endParaRPr lang="en-GB" sz="2200" dirty="0">
              <a:solidFill>
                <a:srgbClr val="333333"/>
              </a:solidFill>
            </a:endParaRPr>
          </a:p>
        </p:txBody>
      </p:sp>
      <p:sp>
        <p:nvSpPr>
          <p:cNvPr id="2" name="TextBox 1"/>
          <p:cNvSpPr txBox="1"/>
          <p:nvPr/>
        </p:nvSpPr>
        <p:spPr>
          <a:xfrm>
            <a:off x="9572625" y="6229350"/>
            <a:ext cx="2543175" cy="523220"/>
          </a:xfrm>
          <a:prstGeom prst="rect">
            <a:avLst/>
          </a:prstGeom>
        </p:spPr>
        <p:txBody>
          <a:bodyPr wrap="square" rtlCol="0">
            <a:spAutoFit/>
          </a:bodyPr>
          <a:lstStyle/>
          <a:p>
            <a:pPr algn="r"/>
            <a:r>
              <a:rPr lang="nl-BE" sz="1400" dirty="0">
                <a:hlinkClick r:id="rId3"/>
              </a:rPr>
              <a:t>Quelle 1 </a:t>
            </a:r>
            <a:r>
              <a:rPr lang="nl-BE" sz="1400" dirty="0"/>
              <a:t>| </a:t>
            </a:r>
            <a:r>
              <a:rPr lang="nl-BE" sz="1400" dirty="0">
                <a:hlinkClick r:id="rId4"/>
              </a:rPr>
              <a:t>Quelle 2 </a:t>
            </a:r>
            <a:r>
              <a:rPr lang="nl-BE" sz="1400" dirty="0"/>
              <a:t>| </a:t>
            </a:r>
            <a:r>
              <a:rPr lang="nl-BE" sz="1400" dirty="0">
                <a:hlinkClick r:id="rId5"/>
              </a:rPr>
              <a:t>Quelle 3</a:t>
            </a:r>
          </a:p>
          <a:p>
            <a:pPr algn="r"/>
            <a:r>
              <a:rPr lang="nl-BE" sz="1400" dirty="0">
                <a:hlinkClick r:id="rId6"/>
              </a:rPr>
              <a:t>Bildquelle </a:t>
            </a:r>
            <a:endParaRPr lang="nl-BE" sz="1400" dirty="0"/>
          </a:p>
        </p:txBody>
      </p:sp>
      <p:pic>
        <p:nvPicPr>
          <p:cNvPr id="7" name="Picture 2" descr="Free vector critical thinking concept illustrati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233025" y="166688"/>
            <a:ext cx="1704975"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0829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1.2"/>
  <p:tag name="ISPRING_ULTRA_SCORM_COURSE_ID" val="E1A124FB-5133-480E-9954-A7AD32C0FE34"/>
  <p:tag name="ISPRING_CMI5_LAUNCH_METHOD" val="any window"/>
  <p:tag name="ISPRINGCLOUDFOLDERID" val="1"/>
  <p:tag name="ISPRINGONLINEFOLDERID" val="1"/>
  <p:tag name="ISPRING_OUTPUT_FOLDER" val="[[&quot;\u007F\uFFFD\uFFFD{A396230D-9A3A-426D-B380-67D82CDE4863}&quot;,&quot;C:\\Users\\pantelis\\Documents\\COSTAID\\DE&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PASSING_SCORE" val="0.000000"/>
  <p:tag name="ISPRING_CURRENT_PLAYER_ID" val="universal"/>
  <p:tag name="ISPRING_PRESENTATION_TITLE" val="COSTAID_Module 2_Critical_Thinking_DE"/>
  <p:tag name="ISPRING_FIRST_PUBLISH" val="1"/>
  <p:tag name="ISPRING_SCORM_ENDPOINT" val="&lt;endpoint&gt;&lt;enable&gt;0&lt;/enable&gt;&lt;lrs&gt;http://&lt;/lrs&gt;&lt;auth&gt;0&lt;/auth&gt;&lt;login&gt;&lt;/login&gt;&lt;password&gt;&lt;/password&gt;&lt;key&gt;&lt;/key&gt;&lt;name&gt;&lt;/name&gt;&lt;email&gt;&lt;/email&gt;&lt;/endpoint&gt;&#10;"/>
  <p:tag name="ISPRING_SCORM_RATE_QUIZZES" val="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2483</Words>
  <Application>Microsoft Office PowerPoint</Application>
  <PresentationFormat>Ευρεία οθόνη</PresentationFormat>
  <Paragraphs>152</Paragraphs>
  <Slides>20</Slides>
  <Notes>20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20</vt:i4>
      </vt:variant>
    </vt:vector>
  </HeadingPairs>
  <TitlesOfParts>
    <vt:vector size="30" baseType="lpstr">
      <vt:lpstr>Adobe Gothic Std B</vt:lpstr>
      <vt:lpstr>MS PGothic</vt:lpstr>
      <vt:lpstr>Arial</vt:lpstr>
      <vt:lpstr>Calibri</vt:lpstr>
      <vt:lpstr>Calibri Light</vt:lpstr>
      <vt:lpstr>Courier New</vt:lpstr>
      <vt:lpstr>Impact</vt:lpstr>
      <vt:lpstr>Verdana</vt:lpstr>
      <vt:lpstr>Wingdings</vt:lpstr>
      <vt:lpstr>Θέμα του Office</vt:lpstr>
      <vt:lpstr>Παρουσίαση του PowerPoint</vt:lpstr>
      <vt:lpstr>Partner</vt:lpstr>
      <vt:lpstr>Module</vt:lpstr>
      <vt:lpstr>Zielsetzungen</vt:lpstr>
      <vt:lpstr>Was ist kritisches Denken?</vt:lpstr>
      <vt:lpstr>Komponenten des kritischen Denkens</vt:lpstr>
      <vt:lpstr>Kritisches Denken im Umgang mit Informationsdefiziten</vt:lpstr>
      <vt:lpstr>Ein Rahmen für Mehrsprachigkeit</vt:lpstr>
      <vt:lpstr>Denken, schnell und langsam </vt:lpstr>
      <vt:lpstr>Skeptisches Wissen</vt:lpstr>
      <vt:lpstr>Kritisches Ignorieren </vt:lpstr>
      <vt:lpstr>Drei Werkzeuge für kritisches Denken </vt:lpstr>
      <vt:lpstr>Aufbau von kritischem Denken bei gleichzeitiger Vermeidung von Skepsis, Zynismus und Misstrauen</vt:lpstr>
      <vt:lpstr>Bewusstsein für kognitive Verzerrungen</vt:lpstr>
      <vt:lpstr>Die Kraft der Neugierde für kritisches Denken</vt:lpstr>
      <vt:lpstr>Strategien für den Unterricht in kritischem Denken</vt:lpstr>
      <vt:lpstr>Strategien für den Unterricht in kritischem Denken</vt:lpstr>
      <vt:lpstr>Referenzen und weiterführende Literatur</vt:lpstr>
      <vt:lpstr>Referenzen und weiterführende Literatur</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COSTAID_Module 2_Critical_Thinking_DE</dc:title>
  <dc:creator>pantelis bbalaouras</dc:creator>
  <cp:keywords>, docId:F2E98CF86BBA213E8A374B1F2D85BA0D</cp:keywords>
  <cp:lastModifiedBy>pantelis</cp:lastModifiedBy>
  <cp:revision>185</cp:revision>
  <dcterms:created xsi:type="dcterms:W3CDTF">2020-06-02T13:31:56Z</dcterms:created>
  <dcterms:modified xsi:type="dcterms:W3CDTF">2024-01-31T18:24:19Z</dcterms:modified>
</cp:coreProperties>
</file>