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12" r:id="rId2"/>
    <p:sldId id="444" r:id="rId3"/>
    <p:sldId id="509" r:id="rId4"/>
    <p:sldId id="420" r:id="rId5"/>
    <p:sldId id="445" r:id="rId6"/>
    <p:sldId id="296" r:id="rId7"/>
    <p:sldId id="499" r:id="rId8"/>
    <p:sldId id="446" r:id="rId9"/>
    <p:sldId id="513" r:id="rId10"/>
    <p:sldId id="303" r:id="rId11"/>
    <p:sldId id="488" r:id="rId12"/>
    <p:sldId id="402" r:id="rId13"/>
    <p:sldId id="485" r:id="rId14"/>
    <p:sldId id="304" r:id="rId15"/>
    <p:sldId id="295" r:id="rId16"/>
    <p:sldId id="305" r:id="rId17"/>
    <p:sldId id="514" r:id="rId18"/>
    <p:sldId id="517" r:id="rId19"/>
    <p:sldId id="518" r:id="rId20"/>
    <p:sldId id="516" r:id="rId21"/>
    <p:sldId id="325" r:id="rId22"/>
    <p:sldId id="515" r:id="rId23"/>
    <p:sldId id="442" r:id="rId24"/>
  </p:sldIdLst>
  <p:sldSz cx="12192000" cy="6858000"/>
  <p:notesSz cx="6858000" cy="9144000"/>
  <p:custDataLst>
    <p:tags r:id="rId27"/>
  </p:custDataLst>
  <p:defaultTextStyle>
    <a:defPPr>
      <a:defRPr lan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93" d="100"/>
          <a:sy n="93" d="100"/>
        </p:scale>
        <p:origin x="162" y="630"/>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9CDA5F82-31E9-40DA-9222-A4B336803C8B}"/>
    <pc:docChg chg="modSld">
      <pc:chgData name="Tim Paulusse" userId="1f5f41b363f6e14e" providerId="LiveId" clId="{9CDA5F82-31E9-40DA-9222-A4B336803C8B}" dt="2023-11-22T15:17:56.267" v="16"/>
      <pc:docMkLst>
        <pc:docMk/>
      </pc:docMkLst>
      <pc:sldChg chg="modSp mod">
        <pc:chgData name="Tim Paulusse" userId="1f5f41b363f6e14e" providerId="LiveId" clId="{9CDA5F82-31E9-40DA-9222-A4B336803C8B}" dt="2023-11-22T15:17:06.765" v="12" actId="20577"/>
        <pc:sldMkLst>
          <pc:docMk/>
          <pc:sldMk cId="4236537347" sldId="295"/>
        </pc:sldMkLst>
        <pc:spChg chg="mod">
          <ac:chgData name="Tim Paulusse" userId="1f5f41b363f6e14e" providerId="LiveId" clId="{9CDA5F82-31E9-40DA-9222-A4B336803C8B}" dt="2023-11-22T15:16:51.907" v="6" actId="6549"/>
          <ac:spMkLst>
            <pc:docMk/>
            <pc:sldMk cId="4236537347" sldId="295"/>
            <ac:spMk id="5" creationId="{779F93A1-3BC4-4CAA-B56F-3375A7D00191}"/>
          </ac:spMkLst>
        </pc:spChg>
        <pc:spChg chg="mod">
          <ac:chgData name="Tim Paulusse" userId="1f5f41b363f6e14e" providerId="LiveId" clId="{9CDA5F82-31E9-40DA-9222-A4B336803C8B}" dt="2023-11-22T15:17:06.765" v="12" actId="20577"/>
          <ac:spMkLst>
            <pc:docMk/>
            <pc:sldMk cId="4236537347" sldId="295"/>
            <ac:spMk id="6" creationId="{13725DC3-E1D4-4E92-AF5A-F0DED3AA5B9A}"/>
          </ac:spMkLst>
        </pc:spChg>
      </pc:sldChg>
      <pc:sldChg chg="modSp mod">
        <pc:chgData name="Tim Paulusse" userId="1f5f41b363f6e14e" providerId="LiveId" clId="{9CDA5F82-31E9-40DA-9222-A4B336803C8B}" dt="2023-11-22T15:17:14.423" v="15" actId="20577"/>
        <pc:sldMkLst>
          <pc:docMk/>
          <pc:sldMk cId="2055772528" sldId="305"/>
        </pc:sldMkLst>
        <pc:spChg chg="mod">
          <ac:chgData name="Tim Paulusse" userId="1f5f41b363f6e14e" providerId="LiveId" clId="{9CDA5F82-31E9-40DA-9222-A4B336803C8B}" dt="2023-11-22T15:17:14.423" v="15" actId="20577"/>
          <ac:spMkLst>
            <pc:docMk/>
            <pc:sldMk cId="2055772528" sldId="305"/>
            <ac:spMk id="5" creationId="{FCC0DEC9-291B-4095-9896-1244D3052774}"/>
          </ac:spMkLst>
        </pc:spChg>
      </pc:sldChg>
      <pc:sldChg chg="modSp mod">
        <pc:chgData name="Tim Paulusse" userId="1f5f41b363f6e14e" providerId="LiveId" clId="{9CDA5F82-31E9-40DA-9222-A4B336803C8B}" dt="2023-11-22T15:17:56.267" v="16"/>
        <pc:sldMkLst>
          <pc:docMk/>
          <pc:sldMk cId="2033093179" sldId="420"/>
        </pc:sldMkLst>
        <pc:spChg chg="mod">
          <ac:chgData name="Tim Paulusse" userId="1f5f41b363f6e14e" providerId="LiveId" clId="{9CDA5F82-31E9-40DA-9222-A4B336803C8B}" dt="2023-11-22T15:17:56.267" v="16"/>
          <ac:spMkLst>
            <pc:docMk/>
            <pc:sldMk cId="2033093179" sldId="420"/>
            <ac:spMk id="5" creationId="{A8A9FD9A-D149-4CB3-A9BB-556DD2E24D3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bg" sz="3200" kern="1200" dirty="0">
              <a:solidFill>
                <a:schemeClr val="tx1"/>
              </a:solidFill>
              <a:effectLst/>
            </a:rPr>
            <a:t>1. </a:t>
          </a:r>
          <a:r>
            <a:rPr lang="bg" sz="3200" kern="1200" dirty="0">
              <a:solidFill>
                <a:schemeClr val="tx1"/>
              </a:solidFill>
            </a:rPr>
            <a:t>Осъзнатост</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bg" sz="3200" kern="1200" dirty="0">
              <a:solidFill>
                <a:prstClr val="black"/>
              </a:solidFill>
              <a:latin typeface="Calibri" panose="020F0502020204030204"/>
              <a:ea typeface="+mn-ea"/>
              <a:cs typeface="+mn-cs"/>
            </a:rPr>
            <a:t>2. Критично мислене</a:t>
          </a:r>
          <a:endParaRPr lang="el-GR" sz="3200" kern="1200" dirty="0">
            <a:solidFill>
              <a:prstClr val="black"/>
            </a:solidFill>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bg" sz="3200" kern="1200" dirty="0">
              <a:solidFill>
                <a:prstClr val="black"/>
              </a:solidFill>
              <a:effectLst/>
              <a:latin typeface="Calibri" panose="020F0502020204030204"/>
              <a:ea typeface="+mn-ea"/>
              <a:cs typeface="+mn-cs"/>
            </a:rPr>
            <a:t>3. Разрешаване на конфликти</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n-US"/>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n-US"/>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n-US"/>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n-US"/>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bg" sz="3200" kern="1200" dirty="0">
              <a:solidFill>
                <a:schemeClr val="tx1"/>
              </a:solidFill>
              <a:effectLst/>
            </a:rPr>
            <a:t>4. </a:t>
          </a:r>
          <a:r>
            <a:rPr lang="bg" sz="3200" kern="1200" dirty="0" smtClean="0">
              <a:solidFill>
                <a:schemeClr val="tx1"/>
              </a:solidFill>
              <a:effectLst/>
            </a:rPr>
            <a:t>Д</a:t>
          </a:r>
          <a:r>
            <a:rPr lang="bg" sz="3200" kern="1200" dirty="0" smtClean="0">
              <a:solidFill>
                <a:prstClr val="black"/>
              </a:solidFill>
              <a:effectLst/>
              <a:latin typeface="Calibri" panose="020F0502020204030204"/>
              <a:ea typeface="+mn-ea"/>
              <a:cs typeface="+mn-cs"/>
            </a:rPr>
            <a:t>иалог</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bg"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5. Етика</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bg" sz="3200" kern="1200" dirty="0">
              <a:solidFill>
                <a:prstClr val="black"/>
              </a:solidFill>
              <a:effectLst/>
              <a:latin typeface="Calibri" panose="020F0502020204030204"/>
              <a:ea typeface="+mn-ea"/>
              <a:cs typeface="+mn-cs"/>
            </a:rPr>
            <a:t>6. Рефлективни умения</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4904893-3DB0-4F28-BF16-D297E40AD7DE}">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bg" sz="3200" dirty="0">
              <a:solidFill>
                <a:prstClr val="black"/>
              </a:solidFill>
              <a:effectLst/>
              <a:latin typeface="Calibri" panose="020F0502020204030204"/>
              <a:ea typeface="+mn-ea"/>
              <a:cs typeface="+mn-cs"/>
            </a:rPr>
            <a:t>7. </a:t>
          </a:r>
          <a:r>
            <a:rPr lang="bg" sz="3200" smtClean="0">
              <a:solidFill>
                <a:prstClr val="black"/>
              </a:solidFill>
              <a:effectLst/>
              <a:latin typeface="Calibri" panose="020F0502020204030204"/>
              <a:ea typeface="+mn-ea"/>
              <a:cs typeface="+mn-cs"/>
            </a:rPr>
            <a:t>Цифрови </a:t>
          </a:r>
          <a:r>
            <a:rPr lang="bg" sz="3200" dirty="0">
              <a:solidFill>
                <a:prstClr val="black"/>
              </a:solidFill>
              <a:effectLst/>
              <a:latin typeface="Calibri" panose="020F0502020204030204"/>
              <a:ea typeface="+mn-ea"/>
              <a:cs typeface="+mn-cs"/>
            </a:rPr>
            <a:t>умения</a:t>
          </a:r>
          <a:endParaRPr lang="el-GR" sz="3200" dirty="0">
            <a:solidFill>
              <a:prstClr val="black"/>
            </a:solidFill>
            <a:effectLst/>
            <a:latin typeface="Calibri" panose="020F0502020204030204"/>
            <a:ea typeface="+mn-ea"/>
            <a:cs typeface="+mn-cs"/>
          </a:endParaRPr>
        </a:p>
      </dgm:t>
    </dgm:pt>
    <dgm:pt modelId="{ADA80D10-FA9D-40CB-9EA0-7088E81903EC}" type="parTrans" cxnId="{5FF7A210-7810-47AD-8B1A-9BF5A5698AEE}">
      <dgm:prSet/>
      <dgm:spPr/>
      <dgm:t>
        <a:bodyPr/>
        <a:lstStyle/>
        <a:p>
          <a:endParaRPr lang="en-GB"/>
        </a:p>
      </dgm:t>
    </dgm:pt>
    <dgm:pt modelId="{BE5D5224-6266-404A-A813-8AC6527EC8E6}" type="sibTrans" cxnId="{5FF7A210-7810-47AD-8B1A-9BF5A5698AEE}">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n-US"/>
        </a:p>
      </dgm:t>
    </dgm:pt>
    <dgm:pt modelId="{470C7429-9401-4802-AB33-313A76532508}" type="pres">
      <dgm:prSet presAssocID="{EC327B3B-64E2-4867-8E05-4626CF7AA557}" presName="parentText" presStyleLbl="node1" presStyleIdx="0" presStyleCnt="4" custLinFactY="-3398" custLinFactNeighborX="-192" custLinFactNeighborY="-100000">
        <dgm:presLayoutVars>
          <dgm:chMax val="0"/>
          <dgm:bulletEnabled val="1"/>
        </dgm:presLayoutVars>
      </dgm:prSet>
      <dgm:spPr/>
      <dgm:t>
        <a:bodyPr/>
        <a:lstStyle/>
        <a:p>
          <a:endParaRPr lang="en-US"/>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n-US"/>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n-US"/>
        </a:p>
      </dgm:t>
    </dgm:pt>
    <dgm:pt modelId="{C9903624-DD84-4487-932F-8D5B52F5BDB2}" type="pres">
      <dgm:prSet presAssocID="{2A74883B-AB36-4DBE-A90D-C134F37AC8DE}" presName="spacer" presStyleCnt="0"/>
      <dgm:spPr/>
    </dgm:pt>
    <dgm:pt modelId="{0B91E79B-028B-4562-94CB-3B9D07A9B2CA}" type="pres">
      <dgm:prSet presAssocID="{B4904893-3DB0-4F28-BF16-D297E40AD7DE}" presName="parentText" presStyleLbl="node1" presStyleIdx="3" presStyleCnt="4">
        <dgm:presLayoutVars>
          <dgm:chMax val="0"/>
          <dgm:bulletEnabled val="1"/>
        </dgm:presLayoutVars>
      </dgm:prSet>
      <dgm:spPr>
        <a:prstGeom prst="roundRect">
          <a:avLst/>
        </a:prstGeom>
      </dgm:spPr>
      <dgm:t>
        <a:bodyPr/>
        <a:lstStyle/>
        <a:p>
          <a:endParaRPr lang="en-US"/>
        </a:p>
      </dgm:t>
    </dgm:pt>
  </dgm:ptLst>
  <dgm:cxnLst>
    <dgm:cxn modelId="{5FF7A210-7810-47AD-8B1A-9BF5A5698AEE}" srcId="{C4D5358F-2C12-40D3-A142-40CC932D99A4}" destId="{B4904893-3DB0-4F28-BF16-D297E40AD7DE}" srcOrd="3" destOrd="0" parTransId="{ADA80D10-FA9D-40CB-9EA0-7088E81903EC}" sibTransId="{BE5D5224-6266-404A-A813-8AC6527EC8E6}"/>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AD187608-2952-40DF-B01A-8C6E7C6DAD98}" type="presOf" srcId="{B4904893-3DB0-4F28-BF16-D297E40AD7DE}" destId="{0B91E79B-028B-4562-94CB-3B9D07A9B2CA}"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4BE26807-2FA5-4BB6-BFAA-F1C5475026B5}" type="presParOf" srcId="{1E395D00-6435-47AF-BDD1-99EEEBD551EE}" destId="{C9903624-DD84-4487-932F-8D5B52F5BDB2}" srcOrd="5" destOrd="0" presId="urn:microsoft.com/office/officeart/2005/8/layout/vList2"/>
    <dgm:cxn modelId="{179CB63C-55E0-4C6C-ACC5-9DAF97E342EA}" type="presParOf" srcId="{1E395D00-6435-47AF-BDD1-99EEEBD551EE}" destId="{0B91E79B-028B-4562-94CB-3B9D07A9B2CA}"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13907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bg" sz="3200" kern="1200" dirty="0">
              <a:solidFill>
                <a:schemeClr val="tx1"/>
              </a:solidFill>
              <a:effectLst/>
            </a:rPr>
            <a:t>1. </a:t>
          </a:r>
          <a:r>
            <a:rPr lang="bg" sz="3200" kern="1200" dirty="0">
              <a:solidFill>
                <a:schemeClr val="tx1"/>
              </a:solidFill>
            </a:rPr>
            <a:t>Осъзнатост</a:t>
          </a:r>
          <a:endParaRPr lang="el-GR" sz="3200" kern="1200" dirty="0">
            <a:solidFill>
              <a:schemeClr val="tx1"/>
            </a:solidFill>
            <a:effectLst/>
            <a:latin typeface="Calibri" panose="020F0502020204030204"/>
            <a:ea typeface="+mn-ea"/>
            <a:cs typeface="+mn-cs"/>
          </a:endParaRPr>
        </a:p>
      </dsp:txBody>
      <dsp:txXfrm>
        <a:off x="55605" y="55605"/>
        <a:ext cx="4850607" cy="1027860"/>
      </dsp:txXfrm>
    </dsp:sp>
    <dsp:sp modelId="{288E5028-B57D-41A4-A329-2A81DBAE6A20}">
      <dsp:nvSpPr>
        <dsp:cNvPr id="0" name=""/>
        <dsp:cNvSpPr/>
      </dsp:nvSpPr>
      <dsp:spPr>
        <a:xfrm>
          <a:off x="0" y="1149548"/>
          <a:ext cx="4961817" cy="113907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bg" sz="3200" kern="1200" dirty="0">
              <a:solidFill>
                <a:prstClr val="black"/>
              </a:solidFill>
              <a:latin typeface="Calibri" panose="020F0502020204030204"/>
              <a:ea typeface="+mn-ea"/>
              <a:cs typeface="+mn-cs"/>
            </a:rPr>
            <a:t>2. Критично мислене</a:t>
          </a:r>
          <a:endParaRPr lang="el-GR" sz="3200" kern="1200" dirty="0">
            <a:solidFill>
              <a:prstClr val="black"/>
            </a:solidFill>
            <a:latin typeface="Calibri" panose="020F0502020204030204"/>
            <a:ea typeface="+mn-ea"/>
            <a:cs typeface="+mn-cs"/>
          </a:endParaRPr>
        </a:p>
      </dsp:txBody>
      <dsp:txXfrm>
        <a:off x="55605" y="1205153"/>
        <a:ext cx="4850607" cy="1027860"/>
      </dsp:txXfrm>
    </dsp:sp>
    <dsp:sp modelId="{8CDB7BC7-8DB4-48B4-844D-150D6BC9A281}">
      <dsp:nvSpPr>
        <dsp:cNvPr id="0" name=""/>
        <dsp:cNvSpPr/>
      </dsp:nvSpPr>
      <dsp:spPr>
        <a:xfrm>
          <a:off x="0" y="2303994"/>
          <a:ext cx="4961817" cy="113907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bg" sz="3200" kern="1200" dirty="0">
              <a:solidFill>
                <a:prstClr val="black"/>
              </a:solidFill>
              <a:effectLst/>
              <a:latin typeface="Calibri" panose="020F0502020204030204"/>
              <a:ea typeface="+mn-ea"/>
              <a:cs typeface="+mn-cs"/>
            </a:rPr>
            <a:t>3. Разрешаване на конфликти</a:t>
          </a:r>
          <a:endParaRPr lang="el-GR" sz="3200" kern="1200" dirty="0">
            <a:solidFill>
              <a:prstClr val="black"/>
            </a:solidFill>
            <a:effectLst/>
            <a:latin typeface="Calibri" panose="020F0502020204030204"/>
            <a:ea typeface="+mn-ea"/>
            <a:cs typeface="+mn-cs"/>
          </a:endParaRPr>
        </a:p>
      </dsp:txBody>
      <dsp:txXfrm>
        <a:off x="55605" y="2359599"/>
        <a:ext cx="4850607" cy="1027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1088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bg" sz="3200" kern="1200" dirty="0">
              <a:solidFill>
                <a:schemeClr val="tx1"/>
              </a:solidFill>
              <a:effectLst/>
            </a:rPr>
            <a:t>4. </a:t>
          </a:r>
          <a:r>
            <a:rPr lang="bg" sz="3200" kern="1200" dirty="0" smtClean="0">
              <a:solidFill>
                <a:schemeClr val="tx1"/>
              </a:solidFill>
              <a:effectLst/>
            </a:rPr>
            <a:t>Д</a:t>
          </a:r>
          <a:r>
            <a:rPr lang="bg" sz="3200" kern="1200" dirty="0" smtClean="0">
              <a:solidFill>
                <a:prstClr val="black"/>
              </a:solidFill>
              <a:effectLst/>
              <a:latin typeface="Calibri" panose="020F0502020204030204"/>
              <a:ea typeface="+mn-ea"/>
              <a:cs typeface="+mn-cs"/>
            </a:rPr>
            <a:t>иалог</a:t>
          </a:r>
          <a:endParaRPr lang="el-GR" sz="3200" kern="1200" dirty="0">
            <a:solidFill>
              <a:prstClr val="black"/>
            </a:solidFill>
            <a:effectLst/>
            <a:latin typeface="Calibri" panose="020F0502020204030204"/>
            <a:ea typeface="+mn-ea"/>
            <a:cs typeface="+mn-cs"/>
          </a:endParaRPr>
        </a:p>
      </dsp:txBody>
      <dsp:txXfrm>
        <a:off x="49347" y="49347"/>
        <a:ext cx="4863123" cy="912186"/>
      </dsp:txXfrm>
    </dsp:sp>
    <dsp:sp modelId="{288E5028-B57D-41A4-A329-2A81DBAE6A20}">
      <dsp:nvSpPr>
        <dsp:cNvPr id="0" name=""/>
        <dsp:cNvSpPr/>
      </dsp:nvSpPr>
      <dsp:spPr>
        <a:xfrm>
          <a:off x="0" y="1170906"/>
          <a:ext cx="4961817" cy="101088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bg"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5. Етика</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49347" y="1220253"/>
        <a:ext cx="4863123" cy="912186"/>
      </dsp:txXfrm>
    </dsp:sp>
    <dsp:sp modelId="{8CDB7BC7-8DB4-48B4-844D-150D6BC9A281}">
      <dsp:nvSpPr>
        <dsp:cNvPr id="0" name=""/>
        <dsp:cNvSpPr/>
      </dsp:nvSpPr>
      <dsp:spPr>
        <a:xfrm>
          <a:off x="0" y="2368242"/>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bg" sz="3200" kern="1200" dirty="0">
              <a:solidFill>
                <a:prstClr val="black"/>
              </a:solidFill>
              <a:effectLst/>
              <a:latin typeface="Calibri" panose="020F0502020204030204"/>
              <a:ea typeface="+mn-ea"/>
              <a:cs typeface="+mn-cs"/>
            </a:rPr>
            <a:t>6. Рефлективни умения</a:t>
          </a:r>
          <a:endParaRPr lang="el-GR" sz="3200" kern="1200" dirty="0">
            <a:solidFill>
              <a:prstClr val="black"/>
            </a:solidFill>
            <a:effectLst/>
            <a:latin typeface="Calibri" panose="020F0502020204030204"/>
            <a:ea typeface="+mn-ea"/>
            <a:cs typeface="+mn-cs"/>
          </a:endParaRPr>
        </a:p>
      </dsp:txBody>
      <dsp:txXfrm>
        <a:off x="49347" y="2417589"/>
        <a:ext cx="4863123" cy="912186"/>
      </dsp:txXfrm>
    </dsp:sp>
    <dsp:sp modelId="{0B91E79B-028B-4562-94CB-3B9D07A9B2CA}">
      <dsp:nvSpPr>
        <dsp:cNvPr id="0" name=""/>
        <dsp:cNvSpPr/>
      </dsp:nvSpPr>
      <dsp:spPr>
        <a:xfrm>
          <a:off x="0" y="3534642"/>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bg" sz="3200" kern="1200" dirty="0">
              <a:solidFill>
                <a:prstClr val="black"/>
              </a:solidFill>
              <a:effectLst/>
              <a:latin typeface="Calibri" panose="020F0502020204030204"/>
              <a:ea typeface="+mn-ea"/>
              <a:cs typeface="+mn-cs"/>
            </a:rPr>
            <a:t>7. </a:t>
          </a:r>
          <a:r>
            <a:rPr lang="bg" sz="3200" kern="1200" smtClean="0">
              <a:solidFill>
                <a:prstClr val="black"/>
              </a:solidFill>
              <a:effectLst/>
              <a:latin typeface="Calibri" panose="020F0502020204030204"/>
              <a:ea typeface="+mn-ea"/>
              <a:cs typeface="+mn-cs"/>
            </a:rPr>
            <a:t>Цифрови </a:t>
          </a:r>
          <a:r>
            <a:rPr lang="bg" sz="3200" kern="1200" dirty="0">
              <a:solidFill>
                <a:prstClr val="black"/>
              </a:solidFill>
              <a:effectLst/>
              <a:latin typeface="Calibri" panose="020F0502020204030204"/>
              <a:ea typeface="+mn-ea"/>
              <a:cs typeface="+mn-cs"/>
            </a:rPr>
            <a:t>умения</a:t>
          </a:r>
          <a:endParaRPr lang="el-GR" sz="3200" kern="1200" dirty="0">
            <a:solidFill>
              <a:prstClr val="black"/>
            </a:solidFill>
            <a:effectLst/>
            <a:latin typeface="Calibri" panose="020F0502020204030204"/>
            <a:ea typeface="+mn-ea"/>
            <a:cs typeface="+mn-cs"/>
          </a:endParaRPr>
        </a:p>
      </dsp:txBody>
      <dsp:txXfrm>
        <a:off x="49347" y="3583989"/>
        <a:ext cx="4863123"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1/2/2024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80198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3107728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88784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4208831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4189554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48967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4204581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587206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274110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348194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999297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145460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899514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92060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367556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82464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952787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64189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954519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8" y="1314"/>
            <a:ext cx="1757890"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az-Cyrl-AZ" altLang="el-GR" sz="2400" noProof="0" dirty="0" smtClean="0">
                <a:effectLst>
                  <a:outerShdw blurRad="38100" dist="38100" dir="2700000" algn="tl">
                    <a:srgbClr val="000000">
                      <a:alpha val="43137"/>
                    </a:srgbClr>
                  </a:outerShdw>
                </a:effectLst>
                <a:latin typeface="+mn-lt"/>
              </a:rPr>
              <a:t>Етика</a:t>
            </a: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1536172"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1594731"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4"/>
              </a:ext>
            </a:extLst>
          </a:blip>
          <a:stretch>
            <a:fillRect/>
          </a:stretch>
        </p:blipFill>
        <p:spPr>
          <a:xfrm>
            <a:off x="8788071" y="48972"/>
            <a:ext cx="3381627" cy="843380"/>
          </a:xfrm>
          <a:prstGeom prst="rect">
            <a:avLst/>
          </a:prstGeom>
        </p:spPr>
      </p:pic>
      <p:pic>
        <p:nvPicPr>
          <p:cNvPr id="12" name="Εικόνα 11"/>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0" y="6238505"/>
            <a:ext cx="2798546" cy="616754"/>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11"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8" y="1314"/>
            <a:ext cx="1757890"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az-Cyrl-AZ" altLang="el-GR" sz="2400" noProof="0" dirty="0" smtClean="0">
                <a:effectLst>
                  <a:outerShdw blurRad="38100" dist="38100" dir="2700000" algn="tl">
                    <a:srgbClr val="000000">
                      <a:alpha val="43137"/>
                    </a:srgbClr>
                  </a:outerShdw>
                </a:effectLst>
                <a:latin typeface="+mn-lt"/>
              </a:rPr>
              <a:t>Етика</a:t>
            </a: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1536172"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1594731"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9"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8" y="1314"/>
            <a:ext cx="1757890"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az-Cyrl-AZ" altLang="el-GR" sz="2400" noProof="0" dirty="0" smtClean="0">
                <a:effectLst>
                  <a:outerShdw blurRad="38100" dist="38100" dir="2700000" algn="tl">
                    <a:srgbClr val="000000">
                      <a:alpha val="43137"/>
                    </a:srgbClr>
                  </a:outerShdw>
                </a:effectLst>
                <a:latin typeface="+mn-lt"/>
              </a:rPr>
              <a:t>Етика</a:t>
            </a:r>
          </a:p>
        </p:txBody>
      </p:sp>
      <p:sp>
        <p:nvSpPr>
          <p:cNvPr id="10" name="Oval 8">
            <a:extLst>
              <a:ext uri="{FF2B5EF4-FFF2-40B4-BE49-F238E27FC236}">
                <a16:creationId xmlns:a16="http://schemas.microsoft.com/office/drawing/2014/main" id="{FD00E564-24F8-EC0D-5724-7025327EDB99}"/>
              </a:ext>
            </a:extLst>
          </p:cNvPr>
          <p:cNvSpPr/>
          <p:nvPr userDrawn="1"/>
        </p:nvSpPr>
        <p:spPr bwMode="auto">
          <a:xfrm>
            <a:off x="1536172"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1594731"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8" y="1314"/>
            <a:ext cx="1757890"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az-Cyrl-AZ" altLang="el-GR" sz="2400" noProof="0" dirty="0" smtClean="0">
                <a:effectLst>
                  <a:outerShdw blurRad="38100" dist="38100" dir="2700000" algn="tl">
                    <a:srgbClr val="000000">
                      <a:alpha val="43137"/>
                    </a:srgbClr>
                  </a:outerShdw>
                </a:effectLst>
                <a:latin typeface="+mn-lt"/>
              </a:rPr>
              <a:t>Етика</a:t>
            </a: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1536172"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1594731"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1/2/2024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sk/photos/dvere-vo%C4%BEby-vyber-si-rozhodnutie-169042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sk/illustrations/ot%C3%A1znik-ot%C3%A1zka-zna%C4%8Dka-podp%C3%ADsa%C5%A5-1722865/"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sk/photos/galaxia-hviezda-nekone%C4%8Dno-kozmu-3608029/"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sk/photos/architekt%C3%BAra-kancel%C3%A1ria-podnikanie-3107302/"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sk/illustrations/spr%c3%a1vne-zle-karikat%c3%bara-etika-7472518/"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sk/illustrations/umel%C3%A1-inteligencia-ai-robot-android-2228610/"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k/illustrations/umel%C3%A1-inteligencia-mozgu-myslie%C5%A5-si-3382507/"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sk/photos/u%C4%8Dite%C4%BE-nehnute%C4%BEnos%C5%A5-z%C3%A1vod-3765909/"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hyperlink" Target="https://pixabay.com/service/licens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sk/photos/predn%C3%A1%C5%A1ka-in%C5%A1truktor-3986809/"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iaa.govt.nz/for-advisers/adviser-tools/ethics-toolkit/personal-beliefs-values-attitudes-and-behaviour/" TargetMode="External"/><Relationship Id="rId3" Type="http://schemas.openxmlformats.org/officeDocument/2006/relationships/hyperlink" Target="https://corporatefinanceinstitute.com/resources/esg/ethical-dilemma/" TargetMode="External"/><Relationship Id="rId7" Type="http://schemas.openxmlformats.org/officeDocument/2006/relationships/hyperlink" Target="https://www.happierhuman.com/ethical-dilemma-examples/" TargetMode="External"/><Relationship Id="rId12" Type="http://schemas.openxmlformats.org/officeDocument/2006/relationships/hyperlink" Target="https://www.indeed.com/career-advice/career-development/business-ethic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careeraddict.com/ethics-professional-growth-career-development" TargetMode="External"/><Relationship Id="rId11" Type="http://schemas.openxmlformats.org/officeDocument/2006/relationships/hyperlink" Target="https://www.indeed.com/career-advice/career-development/why-ethics-is-important-in-the-workplace" TargetMode="External"/><Relationship Id="rId5" Type="http://schemas.openxmlformats.org/officeDocument/2006/relationships/hyperlink" Target="http://www.europarl.europa.eu/RegData/etudes/IDAN/2017/602004/IPOL_IDA(2017)602004_EN.pdf" TargetMode="External"/><Relationship Id="rId10" Type="http://schemas.openxmlformats.org/officeDocument/2006/relationships/hyperlink" Target="https://www.ff.umb.sk/app/cmsSiteAttachment.php?ID=7742" TargetMode="External"/><Relationship Id="rId4" Type="http://schemas.openxmlformats.org/officeDocument/2006/relationships/hyperlink" Target="https://www.cipd.org/uk/knowledge/factsheets/ethics-role-hr-factsheet/#the-role-of-people-professionals-" TargetMode="External"/><Relationship Id="rId9" Type="http://schemas.openxmlformats.org/officeDocument/2006/relationships/hyperlink" Target="https://www.nbcnews.com/better/lifestyle/what-self-awareness-how-can-you-cultivate-it-ncna106772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open.lib.umn.edu/publicspeaking/chapter/2-2-ethics-in-public-speaking/" TargetMode="External"/><Relationship Id="rId3" Type="http://schemas.openxmlformats.org/officeDocument/2006/relationships/hyperlink" Target="https://hai.stanford.edu/news/ai-will-transform-teaching-and-learning-lets-get-it-right" TargetMode="External"/><Relationship Id="rId7" Type="http://schemas.openxmlformats.org/officeDocument/2006/relationships/hyperlink" Target="https://www.unesco.org/en/artificial-intelligence/recommendation-ethics/case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study.com/academy/lesson/being-an-ethical-speaker.html" TargetMode="External"/><Relationship Id="rId5" Type="http://schemas.openxmlformats.org/officeDocument/2006/relationships/hyperlink" Target="https://hbr.org/2020/10/a-practical-guide-to-building-ethical-ai" TargetMode="External"/><Relationship Id="rId4" Type="http://schemas.openxmlformats.org/officeDocument/2006/relationships/hyperlink" Target="https://www.intelligence.gov/principles-of-artificial-intelligence-ethics-for-the-intelligence-communit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sk/photos/matka-syn-bubliny-f%C3%BAka%C5%A5-hra%C5%A5-293572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sk/illustrations/%C4%BEud%C3%AD-silueta-grafick%C3%BD-dizajn-mu%C5%BE-747252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pixabay.com/service/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bg" sz="3600" b="1" i="0" u="none" strike="noStrike" kern="1200" cap="none" spc="0" normalizeH="0" baseline="0" noProof="0" dirty="0">
                <a:ln>
                  <a:noFill/>
                </a:ln>
                <a:solidFill>
                  <a:srgbClr val="E24231"/>
                </a:solidFill>
                <a:effectLst/>
                <a:uLnTx/>
                <a:uFillTx/>
                <a:latin typeface="Calibri Light" panose="020F0302020204030204"/>
                <a:ea typeface="Verdana" panose="020B0604030504040204" pitchFamily="34" charset="0"/>
                <a:cs typeface="+mj-cs"/>
              </a:rPr>
              <a:t>         </a:t>
            </a:r>
            <a:r>
              <a:rPr kumimoji="0" lang="bg"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Модул </a:t>
            </a:r>
            <a:r>
              <a:rPr lang="bg" sz="6000" b="1" dirty="0">
                <a:solidFill>
                  <a:srgbClr val="D7124E"/>
                </a:solidFill>
                <a:effectLst/>
                <a:latin typeface="Calibri Light" panose="020F0302020204030204"/>
                <a:ea typeface="Verdana" panose="020B0604030504040204" pitchFamily="34" charset="0"/>
              </a:rPr>
              <a:t>5</a:t>
            </a:r>
            <a:r>
              <a:rPr kumimoji="0" lang="bg"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  </a:t>
            </a:r>
            <a:r>
              <a:rPr kumimoji="0" lang="bg"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Етика</a:t>
            </a:r>
            <a:endParaRPr lang="en-GB"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bg"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 </a:t>
            </a:r>
            <a:r>
              <a:rPr lang="bg" sz="1600" b="1" dirty="0" err="1">
                <a:solidFill>
                  <a:srgbClr val="E89704"/>
                </a:solidFill>
                <a:latin typeface="Calibri Light" panose="020F0302020204030204"/>
              </a:rPr>
              <a:t>costaid </a:t>
            </a:r>
            <a:r>
              <a:rPr kumimoji="0" lang="bg" sz="1600" b="1" i="0" u="none" strike="noStrike" kern="1200" cap="none" spc="0" normalizeH="0" baseline="0" noProof="0" dirty="0">
                <a:ln>
                  <a:noFill/>
                </a:ln>
                <a:solidFill>
                  <a:srgbClr val="E89704"/>
                </a:solidFill>
                <a:effectLst/>
                <a:uLnTx/>
                <a:uFillTx/>
                <a:latin typeface="Calibri Light" panose="020F0302020204030204"/>
                <a:ea typeface="+mn-ea"/>
                <a:cs typeface="+mn-cs"/>
              </a:rPr>
              <a:t>.eu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bg" sz="1100" b="0" i="0" dirty="0">
                <a:latin typeface="+mj-lt"/>
              </a:rPr>
              <a:t>Финансиран от Европейския съюз. Изразените възгледи и мнения обаче са само на автора(ите) и не отразяват непременно тези на Европейския съюз или Европейската изпълнителна агенция за образование и култура (EACEA). Нито Европейският съюз, нито EACEA могат да носят отговорност за тях.</a:t>
            </a:r>
            <a:endParaRPr lang="en-US" sz="1100" dirty="0">
              <a:effectLst>
                <a:outerShdw blurRad="38100" dist="38100" dir="2700000" algn="tl">
                  <a:srgbClr val="000000">
                    <a:alpha val="43137"/>
                  </a:srgbClr>
                </a:outerShdw>
              </a:effectLst>
              <a:latin typeface="+mj-lt"/>
            </a:endParaRPr>
          </a:p>
        </p:txBody>
      </p:sp>
      <p:pic>
        <p:nvPicPr>
          <p:cNvPr id="11" name="Εικόνα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238505"/>
            <a:ext cx="2798546" cy="616754"/>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bg" dirty="0"/>
              <a:t>Етична дилема s</a:t>
            </a:r>
            <a:endParaRPr lang="en-GB" dirty="0"/>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8" y="1800000"/>
            <a:ext cx="6610897" cy="4893408"/>
          </a:xfrm>
        </p:spPr>
        <p:txBody>
          <a:bodyPr>
            <a:normAutofit fontScale="92500" lnSpcReduction="10000"/>
          </a:bodyPr>
          <a:lstStyle/>
          <a:p>
            <a:pPr marL="0" indent="0">
              <a:lnSpc>
                <a:spcPct val="120000"/>
              </a:lnSpc>
              <a:buNone/>
            </a:pPr>
            <a:r>
              <a:rPr lang="bg" dirty="0"/>
              <a:t>В контекста на етиката съществува и въпросът за </a:t>
            </a:r>
            <a:r>
              <a:rPr lang="bg" b="1" dirty="0"/>
              <a:t>етичната дилема </a:t>
            </a:r>
            <a:r>
              <a:rPr lang="bg" dirty="0"/>
              <a:t>. Етичната дилема е процесът на вземане на решение между два възможни начина на действие, като и двата са по някакъв начин етично неприемливи.</a:t>
            </a:r>
            <a:endParaRPr lang="sk-SK" dirty="0"/>
          </a:p>
          <a:p>
            <a:pPr>
              <a:lnSpc>
                <a:spcPct val="120000"/>
              </a:lnSpc>
            </a:pPr>
            <a:r>
              <a:rPr lang="bg" dirty="0"/>
              <a:t>Всеки човек се сблъсква с етични дилеми през живота си, когато моралните принципи са оспорени.</a:t>
            </a:r>
          </a:p>
          <a:p>
            <a:pPr>
              <a:lnSpc>
                <a:spcPct val="120000"/>
              </a:lnSpc>
            </a:pPr>
            <a:r>
              <a:rPr lang="bg" dirty="0"/>
              <a:t>Може да е изключително сложен проблем или с относително трудно решение.</a:t>
            </a:r>
          </a:p>
          <a:p>
            <a:pPr>
              <a:lnSpc>
                <a:spcPct val="120000"/>
              </a:lnSpc>
            </a:pPr>
            <a:r>
              <a:rPr lang="bg" dirty="0"/>
              <a:t>Този процес се подкрепя от вашите умения за критично мислене или вашия културен произход и опцията, която сте избрали, може да ви помогне да станете уважаван като човек или професионалист.</a:t>
            </a:r>
          </a:p>
        </p:txBody>
      </p:sp>
      <p:sp>
        <p:nvSpPr>
          <p:cNvPr id="2" name="Ορθογώνιο 1">
            <a:extLst>
              <a:ext uri="{FF2B5EF4-FFF2-40B4-BE49-F238E27FC236}">
                <a16:creationId xmlns:a16="http://schemas.microsoft.com/office/drawing/2014/main" id="{A9E7EC68-E202-C7CE-71F4-480265C322FC}"/>
              </a:ext>
            </a:extLst>
          </p:cNvPr>
          <p:cNvSpPr/>
          <p:nvPr/>
        </p:nvSpPr>
        <p:spPr>
          <a:xfrm>
            <a:off x="9415153" y="6416409"/>
            <a:ext cx="2411718" cy="276999"/>
          </a:xfrm>
          <a:prstGeom prst="rect">
            <a:avLst/>
          </a:prstGeom>
        </p:spPr>
        <p:txBody>
          <a:bodyPr wrap="square">
            <a:spAutoFit/>
          </a:bodyPr>
          <a:lstStyle/>
          <a:p>
            <a:pPr algn="r"/>
            <a:r>
              <a:rPr lang="bg" sz="1200" dirty="0">
                <a:hlinkClick r:id="rId3"/>
              </a:rPr>
              <a:t>Източник </a:t>
            </a:r>
            <a:r>
              <a:rPr lang="bg" sz="1200" dirty="0"/>
              <a:t>| </a:t>
            </a:r>
            <a:r>
              <a:rPr lang="bg" sz="1200" dirty="0">
                <a:hlinkClick r:id="rId4"/>
              </a:rPr>
              <a:t>Лиценз </a:t>
            </a:r>
            <a:endParaRPr lang="en-GB" sz="1200" dirty="0"/>
          </a:p>
        </p:txBody>
      </p:sp>
      <p:pic>
        <p:nvPicPr>
          <p:cNvPr id="6" name="Obrázok 5" descr="Obrázok, na ktorom je podlahovina, umenie, snímka obrazovky, podlaha&#10;&#10;Automaticky generovaný popis">
            <a:extLst>
              <a:ext uri="{FF2B5EF4-FFF2-40B4-BE49-F238E27FC236}">
                <a16:creationId xmlns:a16="http://schemas.microsoft.com/office/drawing/2014/main" id="{3C3E5DE6-C69C-CD21-865A-3DBC141E9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2430" y="1950344"/>
            <a:ext cx="4474441" cy="2384038"/>
          </a:xfrm>
          <a:prstGeom prst="rect">
            <a:avLst/>
          </a:prstGeom>
        </p:spPr>
      </p:pic>
    </p:spTree>
    <p:extLst>
      <p:ext uri="{BB962C8B-B14F-4D97-AF65-F5344CB8AC3E}">
        <p14:creationId xmlns:p14="http://schemas.microsoft.com/office/powerpoint/2010/main" val="181460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Пример за етични дилеми</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5938051" cy="4865977"/>
          </a:xfrm>
        </p:spPr>
        <p:txBody>
          <a:bodyPr>
            <a:normAutofit/>
          </a:bodyPr>
          <a:lstStyle/>
          <a:p>
            <a:pPr marL="0" indent="0">
              <a:lnSpc>
                <a:spcPct val="120000"/>
              </a:lnSpc>
              <a:buNone/>
            </a:pPr>
            <a:r>
              <a:rPr lang="bg" sz="2200" dirty="0"/>
              <a:t>Често срещаните етични дилеми включват изкушението </a:t>
            </a:r>
            <a:r>
              <a:rPr lang="bg" sz="2200" b="1" dirty="0"/>
              <a:t>за умишлено погрешно тълкуване на данните </a:t>
            </a:r>
            <a:r>
              <a:rPr lang="bg" sz="2200" dirty="0"/>
              <a:t>.</a:t>
            </a:r>
          </a:p>
          <a:p>
            <a:pPr marL="0" indent="0">
              <a:lnSpc>
                <a:spcPct val="120000"/>
              </a:lnSpc>
              <a:buNone/>
            </a:pPr>
            <a:r>
              <a:rPr lang="bg" sz="2200" dirty="0"/>
              <a:t>Някой може да бъде изкушен или насърчен да сподели данни по такъв начин, че да повлияе или подведе клиентите, че техният избор е най-сигурният.</a:t>
            </a:r>
          </a:p>
          <a:p>
            <a:pPr marL="0" indent="0">
              <a:lnSpc>
                <a:spcPct val="120000"/>
              </a:lnSpc>
              <a:buNone/>
            </a:pPr>
            <a:r>
              <a:rPr lang="bg" sz="2200" dirty="0"/>
              <a:t>Така че етичната дилема би била дали човек ще тълкува погрешно данните и ще осигури кариерата си или ще сподели истината и ще рискува да загуби работата си.</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bg" sz="1200" dirty="0">
                <a:hlinkClick r:id="rId3"/>
              </a:rPr>
              <a:t>Източник </a:t>
            </a:r>
            <a:r>
              <a:rPr lang="bg" sz="1200" dirty="0"/>
              <a:t>| </a:t>
            </a:r>
            <a:r>
              <a:rPr lang="bg" sz="1200" dirty="0">
                <a:hlinkClick r:id="rId4"/>
              </a:rPr>
              <a:t>Лиценз </a:t>
            </a:r>
            <a:endParaRPr lang="en-GB" sz="1200" dirty="0"/>
          </a:p>
        </p:txBody>
      </p:sp>
      <p:pic>
        <p:nvPicPr>
          <p:cNvPr id="8" name="Obrázok 7" descr="Obrázok, na ktorom je kuchynské potreby, dizajn, formička na pečivo&#10;&#10;Automaticky generovaný popis">
            <a:extLst>
              <a:ext uri="{FF2B5EF4-FFF2-40B4-BE49-F238E27FC236}">
                <a16:creationId xmlns:a16="http://schemas.microsoft.com/office/drawing/2014/main" id="{B720EE16-E165-408B-C7E8-8A4ED667FD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958459"/>
            <a:ext cx="5067300" cy="2699921"/>
          </a:xfrm>
          <a:prstGeom prst="rect">
            <a:avLst/>
          </a:prstGeom>
        </p:spPr>
      </p:pic>
    </p:spTree>
    <p:extLst>
      <p:ext uri="{BB962C8B-B14F-4D97-AF65-F5344CB8AC3E}">
        <p14:creationId xmlns:p14="http://schemas.microsoft.com/office/powerpoint/2010/main" val="319350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bg" dirty="0"/>
              <a:t>Други етични дилеми (професионални и лични)</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9" y="1800000"/>
            <a:ext cx="5681436" cy="4893408"/>
          </a:xfrm>
        </p:spPr>
        <p:txBody>
          <a:bodyPr>
            <a:normAutofit fontScale="92500"/>
          </a:bodyPr>
          <a:lstStyle/>
          <a:p>
            <a:pPr>
              <a:lnSpc>
                <a:spcPct val="120000"/>
              </a:lnSpc>
            </a:pPr>
            <a:r>
              <a:rPr lang="bg" sz="2100" dirty="0"/>
              <a:t>Наблюдение на социалните медии на деца или тийнейджъри – От гледна точка на безопасността като родител, трябва ли да наблюдавате онлайн дейностите на вашия тийнейджър или той е достатъчно голям, за да използва социалните медии отговорно?</a:t>
            </a:r>
          </a:p>
          <a:p>
            <a:pPr>
              <a:lnSpc>
                <a:spcPct val="120000"/>
              </a:lnSpc>
            </a:pPr>
            <a:r>
              <a:rPr lang="bg" sz="2100" dirty="0"/>
              <a:t>Продаване на нещо без разкриване на всички отрицателни данни.</a:t>
            </a:r>
          </a:p>
          <a:p>
            <a:pPr>
              <a:lnSpc>
                <a:spcPct val="120000"/>
              </a:lnSpc>
            </a:pPr>
            <a:r>
              <a:rPr lang="bg" sz="2100" dirty="0"/>
              <a:t>Съобщаване за инцидент – Ако бързате и минавате покрай инцидент, бихте ли го съобщили? Или ще си кажете, че ще има друг човек, който вероятно ще се обади на властите?</a:t>
            </a:r>
          </a:p>
        </p:txBody>
      </p:sp>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fontScale="92500"/>
          </a:bodyPr>
          <a:lstStyle/>
          <a:p>
            <a:pPr>
              <a:lnSpc>
                <a:spcPct val="120000"/>
              </a:lnSpc>
            </a:pPr>
            <a:r>
              <a:rPr lang="bg" sz="2100" dirty="0"/>
              <a:t>Трябва ли да лъжа шефа си? – Може да откриете, че сте съгласни, че е добре да лъжете шефа си в определени ситуации. Дали обаче лъжата на шефа ви на каквото и да е ниво противоречи на личните ви морални убеждения? Ако е така, това ще създаде вашата морална дилема.</a:t>
            </a:r>
          </a:p>
          <a:p>
            <a:pPr>
              <a:lnSpc>
                <a:spcPct val="120000"/>
              </a:lnSpc>
            </a:pPr>
            <a:r>
              <a:rPr lang="bg" sz="2100" dirty="0"/>
              <a:t>Добре ли е да вземам доставки от офиса си?</a:t>
            </a:r>
          </a:p>
          <a:p>
            <a:pPr>
              <a:lnSpc>
                <a:spcPct val="120000"/>
              </a:lnSpc>
            </a:pPr>
            <a:r>
              <a:rPr lang="bg" sz="2100" dirty="0"/>
              <a:t>Абортиране на дете със синдром на Даун. – Дилемата основно се свежда до въпроса: как абортът се вписва във вашите морални убеждения?</a:t>
            </a:r>
          </a:p>
          <a:p>
            <a:pPr marL="0" indent="0">
              <a:lnSpc>
                <a:spcPct val="120000"/>
              </a:lnSpc>
              <a:buNone/>
            </a:pPr>
            <a:endParaRPr lang="en-GB" dirty="0"/>
          </a:p>
        </p:txBody>
      </p:sp>
    </p:spTree>
    <p:extLst>
      <p:ext uri="{BB962C8B-B14F-4D97-AF65-F5344CB8AC3E}">
        <p14:creationId xmlns:p14="http://schemas.microsoft.com/office/powerpoint/2010/main" val="2003224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Най-важните...</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lnSpcReduction="10000"/>
          </a:bodyPr>
          <a:lstStyle/>
          <a:p>
            <a:pPr marL="0" indent="0">
              <a:lnSpc>
                <a:spcPct val="120000"/>
              </a:lnSpc>
              <a:buNone/>
            </a:pPr>
            <a:r>
              <a:rPr lang="bg" sz="2200" dirty="0"/>
              <a:t>Най-важното </a:t>
            </a:r>
            <a:r>
              <a:rPr lang="bg" sz="2200" b="1" dirty="0"/>
              <a:t>докато</a:t>
            </a:r>
            <a:r>
              <a:rPr lang="bg" sz="2200" dirty="0"/>
              <a:t> </a:t>
            </a:r>
            <a:r>
              <a:rPr lang="bg" sz="2200" b="1" dirty="0"/>
              <a:t>справянето с дилеми </a:t>
            </a:r>
            <a:r>
              <a:rPr lang="bg" sz="2200" dirty="0"/>
              <a:t>е:</a:t>
            </a:r>
          </a:p>
          <a:p>
            <a:pPr>
              <a:lnSpc>
                <a:spcPct val="120000"/>
              </a:lnSpc>
              <a:buFont typeface="Arial" panose="020B0604020202020204" pitchFamily="34" charset="0"/>
              <a:buChar char="•"/>
            </a:pPr>
            <a:r>
              <a:rPr lang="bg" sz="2200" dirty="0"/>
              <a:t>разгледайте всички факти, след това разберете дали имате контрола </a:t>
            </a:r>
            <a:r>
              <a:rPr lang="bg" sz="2200" b="1" dirty="0"/>
              <a:t>да </a:t>
            </a:r>
            <a:r>
              <a:rPr lang="bg" sz="2200" dirty="0"/>
              <a:t>вземете необходимото решение, преди да продължите напред.</a:t>
            </a:r>
          </a:p>
          <a:p>
            <a:pPr>
              <a:lnSpc>
                <a:spcPct val="120000"/>
              </a:lnSpc>
              <a:buFont typeface="Arial" panose="020B0604020202020204" pitchFamily="34" charset="0"/>
              <a:buChar char="•"/>
            </a:pPr>
            <a:r>
              <a:rPr lang="bg" sz="2200" dirty="0"/>
              <a:t>бъдете </a:t>
            </a:r>
            <a:r>
              <a:rPr lang="bg" sz="2200" b="1" dirty="0"/>
              <a:t>честни </a:t>
            </a:r>
            <a:r>
              <a:rPr lang="bg" sz="2200" dirty="0"/>
              <a:t>със себе си, дръжте своята почтеност и морал на първо място.</a:t>
            </a:r>
          </a:p>
          <a:p>
            <a:pPr>
              <a:lnSpc>
                <a:spcPct val="120000"/>
              </a:lnSpc>
              <a:buFont typeface="Arial" panose="020B0604020202020204" pitchFamily="34" charset="0"/>
              <a:buChar char="•"/>
            </a:pPr>
            <a:r>
              <a:rPr lang="bg" sz="2200" dirty="0"/>
              <a:t>ако сте направили това, след като сте направили своя избор, ще имате удовлетворението, че сте избрали мъдро </a:t>
            </a:r>
            <a:r>
              <a:rPr lang="bg" sz="2200" b="0" i="0" dirty="0">
                <a:solidFill>
                  <a:srgbClr val="222222"/>
                </a:solidFill>
                <a:effectLst/>
                <a:latin typeface="PT Sans" panose="020B0503020203020204" pitchFamily="34" charset="-18"/>
              </a:rPr>
              <a:t>.</a:t>
            </a:r>
          </a:p>
          <a:p>
            <a:pPr marL="0" indent="0">
              <a:lnSpc>
                <a:spcPct val="120000"/>
              </a:lnSpc>
              <a:buNone/>
            </a:pPr>
            <a:r>
              <a:rPr lang="bg" sz="2200" dirty="0"/>
              <a:t>Полезно е обективно да оцените всеки избор и да изберете по-доброто.</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bg" sz="1200" dirty="0">
                <a:hlinkClick r:id="rId3"/>
              </a:rPr>
              <a:t>Източник </a:t>
            </a:r>
            <a:r>
              <a:rPr lang="bg" sz="1200" dirty="0"/>
              <a:t>| </a:t>
            </a:r>
            <a:r>
              <a:rPr lang="bg" sz="1200" dirty="0">
                <a:hlinkClick r:id="rId4"/>
              </a:rPr>
              <a:t>Лиценз </a:t>
            </a:r>
            <a:endParaRPr lang="en-GB" sz="1200" dirty="0"/>
          </a:p>
        </p:txBody>
      </p:sp>
      <p:pic>
        <p:nvPicPr>
          <p:cNvPr id="3" name="Obrázok 2" descr="Obrázok, na ktorom je vonkajší vesmír, vesmír, astronomický objekt, astronómia&#10;&#10;Automaticky generovaný popis">
            <a:extLst>
              <a:ext uri="{FF2B5EF4-FFF2-40B4-BE49-F238E27FC236}">
                <a16:creationId xmlns:a16="http://schemas.microsoft.com/office/drawing/2014/main" id="{C1D59487-F34F-46A8-172B-E16E57C9F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7" y="1968031"/>
            <a:ext cx="4232515" cy="3042120"/>
          </a:xfrm>
          <a:prstGeom prst="rect">
            <a:avLst/>
          </a:prstGeom>
        </p:spPr>
      </p:pic>
    </p:spTree>
    <p:extLst>
      <p:ext uri="{BB962C8B-B14F-4D97-AF65-F5344CB8AC3E}">
        <p14:creationId xmlns:p14="http://schemas.microsoft.com/office/powerpoint/2010/main" val="1456046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Професионална етика</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6782601" cy="4865977"/>
          </a:xfrm>
        </p:spPr>
        <p:txBody>
          <a:bodyPr>
            <a:normAutofit fontScale="92500" lnSpcReduction="10000"/>
          </a:bodyPr>
          <a:lstStyle/>
          <a:p>
            <a:pPr>
              <a:lnSpc>
                <a:spcPct val="120000"/>
              </a:lnSpc>
            </a:pPr>
            <a:r>
              <a:rPr lang="bg" dirty="0"/>
              <a:t>Вече засегнахме професионални дилеми в предишната част.</a:t>
            </a:r>
          </a:p>
          <a:p>
            <a:pPr>
              <a:lnSpc>
                <a:spcPct val="120000"/>
              </a:lnSpc>
            </a:pPr>
            <a:r>
              <a:rPr lang="bg" dirty="0"/>
              <a:t>Прилагането на етика в професионална среда е от съществено значение за поддържане на доверие, почтеност и уважение сред колеги, клиенти и заинтересовани страни. Може да подобри нечия репутация, доверие и представяне, както и да насърчи позитивна и продуктивна работна култура.</a:t>
            </a:r>
          </a:p>
          <a:p>
            <a:pPr>
              <a:lnSpc>
                <a:spcPct val="120000"/>
              </a:lnSpc>
            </a:pPr>
            <a:r>
              <a:rPr lang="bg" dirty="0"/>
              <a:t>Терминът </a:t>
            </a:r>
            <a:r>
              <a:rPr lang="bg" b="1" dirty="0"/>
              <a:t>бизнес или професионална етика </a:t>
            </a:r>
            <a:r>
              <a:rPr lang="bg" dirty="0"/>
              <a:t>се отнася до набор от морални принципи, които ръководят поведението на компанията.</a:t>
            </a:r>
          </a:p>
          <a:p>
            <a:pPr>
              <a:lnSpc>
                <a:spcPct val="120000"/>
              </a:lnSpc>
            </a:pPr>
            <a:endParaRPr lang="en-GB"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bg" sz="1200" dirty="0">
                <a:hlinkClick r:id="rId3"/>
              </a:rPr>
              <a:t>Източник </a:t>
            </a:r>
            <a:r>
              <a:rPr lang="bg" sz="1200" dirty="0"/>
              <a:t>| </a:t>
            </a:r>
            <a:r>
              <a:rPr lang="bg" sz="1200" dirty="0">
                <a:hlinkClick r:id="rId4"/>
              </a:rPr>
              <a:t>Лиценз </a:t>
            </a:r>
            <a:endParaRPr lang="en-US" sz="1200" dirty="0"/>
          </a:p>
        </p:txBody>
      </p:sp>
      <p:pic>
        <p:nvPicPr>
          <p:cNvPr id="3" name="Obrázok 2" descr="Obrázok, na ktorom je budova, nebo, výšková budova, komerčná budova&#10;&#10;Automaticky generovaný popis">
            <a:extLst>
              <a:ext uri="{FF2B5EF4-FFF2-40B4-BE49-F238E27FC236}">
                <a16:creationId xmlns:a16="http://schemas.microsoft.com/office/drawing/2014/main" id="{CB961921-F56B-F3F2-E2CD-6AB7EE11CB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3102" y="1920301"/>
            <a:ext cx="3615070" cy="3400425"/>
          </a:xfrm>
          <a:prstGeom prst="rect">
            <a:avLst/>
          </a:prstGeom>
        </p:spPr>
      </p:pic>
    </p:spTree>
    <p:extLst>
      <p:ext uri="{BB962C8B-B14F-4D97-AF65-F5344CB8AC3E}">
        <p14:creationId xmlns:p14="http://schemas.microsoft.com/office/powerpoint/2010/main" val="1478958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Какво представлява професионалната етика?</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a:bodyPr>
          <a:lstStyle/>
          <a:p>
            <a:pPr>
              <a:lnSpc>
                <a:spcPct val="120000"/>
              </a:lnSpc>
            </a:pPr>
            <a:r>
              <a:rPr lang="bg" sz="2200" b="0" i="0" dirty="0">
                <a:solidFill>
                  <a:srgbClr val="333333"/>
                </a:solidFill>
                <a:effectLst/>
              </a:rPr>
              <a:t>Професионалната етика са принципи, които управляват поведението на човек или група в организационна среда. Подобно на ценностите, професионалната етика предоставя правила за това как човек трябва да се държи спрямо други хора и организации в такава среда.</a:t>
            </a:r>
          </a:p>
          <a:p>
            <a:pPr>
              <a:lnSpc>
                <a:spcPct val="120000"/>
              </a:lnSpc>
            </a:pPr>
            <a:r>
              <a:rPr lang="bg" sz="2200" dirty="0"/>
              <a:t>Професионалистите трябва да разберат </a:t>
            </a:r>
            <a:r>
              <a:rPr lang="bg" sz="2200" b="0" i="0" dirty="0">
                <a:solidFill>
                  <a:srgbClr val="333333"/>
                </a:solidFill>
                <a:effectLst/>
              </a:rPr>
              <a:t>разликата между личните ценности и етика, които имат като индивиди, и професионалната етика, която трябва да следват като членове на професионална организация.</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bg" sz="1200" dirty="0">
                <a:hlinkClick r:id="rId3"/>
              </a:rPr>
              <a:t>Източник </a:t>
            </a:r>
            <a:r>
              <a:rPr lang="bg" sz="1200" dirty="0"/>
              <a:t>| </a:t>
            </a:r>
            <a:r>
              <a:rPr lang="bg" sz="1200" dirty="0">
                <a:hlinkClick r:id="rId4"/>
              </a:rPr>
              <a:t>Лиценз </a:t>
            </a:r>
            <a:endParaRPr lang="en-US" sz="1200" dirty="0"/>
          </a:p>
        </p:txBody>
      </p:sp>
      <p:pic>
        <p:nvPicPr>
          <p:cNvPr id="10" name="Obrázok 9" descr="Obrázok, na ktorom je anime, ošatenie, ľudská tvár, animák&#10;&#10;Automaticky generovaný popis">
            <a:extLst>
              <a:ext uri="{FF2B5EF4-FFF2-40B4-BE49-F238E27FC236}">
                <a16:creationId xmlns:a16="http://schemas.microsoft.com/office/drawing/2014/main" id="{99FA10FC-2F5A-641C-005A-823397462C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4696" y="1951719"/>
            <a:ext cx="4281064" cy="2852928"/>
          </a:xfrm>
          <a:prstGeom prst="rect">
            <a:avLst/>
          </a:prstGeom>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bg" dirty="0"/>
              <a:t>Защо професионалната етика е важна?</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lnSpcReduction="10000"/>
          </a:bodyPr>
          <a:lstStyle/>
          <a:p>
            <a:pPr>
              <a:lnSpc>
                <a:spcPct val="120000"/>
              </a:lnSpc>
            </a:pPr>
            <a:r>
              <a:rPr lang="bg" dirty="0"/>
              <a:t>Компаниите , </a:t>
            </a:r>
            <a:r>
              <a:rPr lang="bg" dirty="0" err="1"/>
              <a:t>училищата </a:t>
            </a:r>
            <a:r>
              <a:rPr lang="bg" dirty="0"/>
              <a:t>или публичните органи демонстрират своята етика, като спазват всички приложими закони. Това ги предпазва от правни проблеми и изгражда репутацията им сред техните колеги и клиенти. Бизнес етиката или етичните кодекси на компанията също помагат на компаниите да наемат качествени членове на екипа. Организациите, които ценят и уважават членовете на своя екип според високите етични стандарти, често са привлекателни за търсещите работа.</a:t>
            </a:r>
          </a:p>
        </p:txBody>
      </p:sp>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lnSpcReduction="10000"/>
          </a:bodyPr>
          <a:lstStyle/>
          <a:p>
            <a:pPr>
              <a:lnSpc>
                <a:spcPct val="120000"/>
              </a:lnSpc>
            </a:pPr>
            <a:r>
              <a:rPr lang="bg" dirty="0"/>
              <a:t>Има няколко части на професионалната етика:</a:t>
            </a:r>
          </a:p>
          <a:p>
            <a:pPr lvl="1">
              <a:lnSpc>
                <a:spcPct val="120000"/>
              </a:lnSpc>
            </a:pPr>
            <a:r>
              <a:rPr lang="bg" dirty="0"/>
              <a:t>Лична отговорност</a:t>
            </a:r>
          </a:p>
          <a:p>
            <a:pPr lvl="1">
              <a:lnSpc>
                <a:spcPct val="120000"/>
              </a:lnSpc>
            </a:pPr>
            <a:r>
              <a:rPr lang="bg" dirty="0"/>
              <a:t>Корпоративна отговорност</a:t>
            </a:r>
          </a:p>
          <a:p>
            <a:pPr lvl="1">
              <a:lnSpc>
                <a:spcPct val="120000"/>
              </a:lnSpc>
            </a:pPr>
            <a:r>
              <a:rPr lang="bg" dirty="0"/>
              <a:t>Лоялност</a:t>
            </a:r>
          </a:p>
          <a:p>
            <a:pPr lvl="1">
              <a:lnSpc>
                <a:spcPct val="120000"/>
              </a:lnSpc>
            </a:pPr>
            <a:r>
              <a:rPr lang="bg" dirty="0"/>
              <a:t>уважение</a:t>
            </a:r>
          </a:p>
          <a:p>
            <a:pPr lvl="1">
              <a:lnSpc>
                <a:spcPct val="120000"/>
              </a:lnSpc>
            </a:pPr>
            <a:r>
              <a:rPr lang="bg" dirty="0"/>
              <a:t>Надеждност</a:t>
            </a:r>
          </a:p>
          <a:p>
            <a:pPr lvl="1">
              <a:lnSpc>
                <a:spcPct val="120000"/>
              </a:lnSpc>
            </a:pPr>
            <a:r>
              <a:rPr lang="bg" dirty="0"/>
              <a:t>Справедливост</a:t>
            </a:r>
          </a:p>
          <a:p>
            <a:pPr lvl="1">
              <a:lnSpc>
                <a:spcPct val="120000"/>
              </a:lnSpc>
            </a:pPr>
            <a:r>
              <a:rPr lang="bg" dirty="0"/>
              <a:t>Социална и екологична отговорност</a:t>
            </a:r>
          </a:p>
          <a:p>
            <a:pPr marL="0" indent="0">
              <a:lnSpc>
                <a:spcPct val="120000"/>
              </a:lnSpc>
              <a:buNone/>
            </a:pPr>
            <a:endParaRPr lang="en-GB" dirty="0"/>
          </a:p>
        </p:txBody>
      </p:sp>
    </p:spTree>
    <p:extLst>
      <p:ext uri="{BB962C8B-B14F-4D97-AF65-F5344CB8AC3E}">
        <p14:creationId xmlns:p14="http://schemas.microsoft.com/office/powerpoint/2010/main" val="2055772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Етични принципи за използване на AI</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619376"/>
            <a:ext cx="8245344" cy="4865977"/>
          </a:xfrm>
        </p:spPr>
        <p:txBody>
          <a:bodyPr>
            <a:noAutofit/>
          </a:bodyPr>
          <a:lstStyle/>
          <a:p>
            <a:pPr marL="0" indent="0">
              <a:spcAft>
                <a:spcPts val="300"/>
              </a:spcAft>
              <a:buNone/>
            </a:pPr>
            <a:r>
              <a:rPr lang="bg" sz="1800" dirty="0"/>
              <a:t>Въздействието от използването на AI е възможно да се види в почти всички сектори на икономиката и в ежедневието на хората.</a:t>
            </a:r>
          </a:p>
          <a:p>
            <a:pPr marL="0" indent="0">
              <a:spcAft>
                <a:spcPts val="300"/>
              </a:spcAft>
              <a:buNone/>
            </a:pPr>
            <a:r>
              <a:rPr lang="bg" sz="1800" dirty="0"/>
              <a:t>Прилагането на етика за използването на AI в работна среда е по-важно с всеки изминал ден. Зачитането на човешкото достойнство, правата и свободите са основни правила при проектирането и разработването на ИИ.</a:t>
            </a:r>
          </a:p>
          <a:p>
            <a:pPr marL="0" indent="0">
              <a:spcAft>
                <a:spcPts val="300"/>
              </a:spcAft>
              <a:buNone/>
            </a:pPr>
            <a:r>
              <a:rPr lang="bg" sz="1800" dirty="0"/>
              <a:t>Освен това ОИСР създаде работна група, която работи върху „принципи за използване на AI на работното място, включително по отношение на човешките права (пристрастия, неприкосновеност на личния живот, свобода на избор и достойнство), прозрачност и способност за </a:t>
            </a:r>
            <a:r>
              <a:rPr lang="bg" sz="1800" dirty="0" err="1"/>
              <a:t>обяснение </a:t>
            </a:r>
            <a:r>
              <a:rPr lang="bg" sz="1800" dirty="0"/>
              <a:t>, надеждност, сигурност и безопасност и отчетност и отговорност.“</a:t>
            </a:r>
          </a:p>
          <a:p>
            <a:pPr marL="0" indent="0">
              <a:spcAft>
                <a:spcPts val="300"/>
              </a:spcAft>
              <a:buNone/>
            </a:pPr>
            <a:r>
              <a:rPr lang="bg" sz="1800" dirty="0"/>
              <a:t>Въздействието на AI върху образованието има потенциал да подобри и трансформира процеса, особено с ChatGPT, но има и рискова страна. Очаква се, че нови начини на преподаване ще бъдат необходими за адаптиране.</a:t>
            </a:r>
          </a:p>
          <a:p>
            <a:pPr marL="0" indent="0">
              <a:spcAft>
                <a:spcPts val="300"/>
              </a:spcAft>
              <a:buNone/>
            </a:pPr>
            <a:r>
              <a:rPr lang="bg" sz="1800" dirty="0"/>
              <a:t>Обучаващите и учителите ще се изправят пред много предизвикателства, както по отношение на придобиването на умения, така и в рамките на разпространението на фалшиви новини, снимки и видеоклипове, генерирани от AI.</a:t>
            </a:r>
            <a:r>
              <a:rPr lang="bg" sz="1800" b="1" i="0" dirty="0">
                <a:solidFill>
                  <a:srgbClr val="000000"/>
                </a:solidFill>
                <a:effectLst/>
                <a:latin typeface="Roboto Condensed" panose="02000000000000000000" pitchFamily="2" charset="0"/>
              </a:rPr>
              <a:t> </a:t>
            </a:r>
            <a:endParaRPr lang="en-GB" sz="1800"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bg" sz="1200" dirty="0">
                <a:hlinkClick r:id="rId3"/>
              </a:rPr>
              <a:t>Източник </a:t>
            </a:r>
            <a:r>
              <a:rPr lang="bg" sz="1200" dirty="0"/>
              <a:t>| </a:t>
            </a:r>
            <a:r>
              <a:rPr lang="bg" sz="1200" dirty="0">
                <a:hlinkClick r:id="rId4"/>
              </a:rPr>
              <a:t>Лиценз </a:t>
            </a:r>
            <a:endParaRPr lang="en-GB" sz="1200" dirty="0"/>
          </a:p>
        </p:txBody>
      </p:sp>
      <p:pic>
        <p:nvPicPr>
          <p:cNvPr id="4" name="Obrázok 3" descr="Obrázok, na ktorom je kresba, náčrt, umenie, kresbičky&#10;&#10;Automaticky generovaný popis">
            <a:extLst>
              <a:ext uri="{FF2B5EF4-FFF2-40B4-BE49-F238E27FC236}">
                <a16:creationId xmlns:a16="http://schemas.microsoft.com/office/drawing/2014/main" id="{F7F53EAC-1CBD-1033-38F2-C591F116EA6E}"/>
              </a:ext>
            </a:extLst>
          </p:cNvPr>
          <p:cNvPicPr>
            <a:picLocks noChangeAspect="1"/>
          </p:cNvPicPr>
          <p:nvPr/>
        </p:nvPicPr>
        <p:blipFill rotWithShape="1">
          <a:blip r:embed="rId5">
            <a:extLst>
              <a:ext uri="{28A0092B-C50C-407E-A947-70E740481C1C}">
                <a14:useLocalDpi xmlns:a14="http://schemas.microsoft.com/office/drawing/2010/main" val="0"/>
              </a:ext>
            </a:extLst>
          </a:blip>
          <a:srcRect l="20781" r="20469"/>
          <a:stretch/>
        </p:blipFill>
        <p:spPr>
          <a:xfrm>
            <a:off x="8623778" y="1799999"/>
            <a:ext cx="3220840" cy="3426425"/>
          </a:xfrm>
          <a:prstGeom prst="rect">
            <a:avLst/>
          </a:prstGeom>
        </p:spPr>
      </p:pic>
    </p:spTree>
    <p:extLst>
      <p:ext uri="{BB962C8B-B14F-4D97-AF65-F5344CB8AC3E}">
        <p14:creationId xmlns:p14="http://schemas.microsoft.com/office/powerpoint/2010/main" val="8793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Пристрастия в рамките на AI</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7012350" cy="4865977"/>
          </a:xfrm>
        </p:spPr>
        <p:txBody>
          <a:bodyPr>
            <a:normAutofit fontScale="85000" lnSpcReduction="10000"/>
          </a:bodyPr>
          <a:lstStyle/>
          <a:p>
            <a:pPr marL="0" indent="0">
              <a:lnSpc>
                <a:spcPct val="120000"/>
              </a:lnSpc>
              <a:buNone/>
            </a:pPr>
            <a:r>
              <a:rPr lang="bg" dirty="0"/>
              <a:t>AI системите могат да бъдат несправедливи, ако ги използвате, например, за целите на геодезията. Те използват големи данни и търсачки, за да показват резултати, върху които често се кликва, но те зависят от това кой кликва върху тях, какво им харесва и от коя държава са, и следователно такива резултати могат да бъдат несправедливи и пристрастни. По този начин търсачката </a:t>
            </a:r>
            <a:r>
              <a:rPr lang="bg" b="1" dirty="0"/>
              <a:t>може да повтори същите пристрастия, които съществуват в реалния свят </a:t>
            </a:r>
            <a:r>
              <a:rPr lang="bg" dirty="0"/>
              <a:t>, и да ги подсили в онлайн средата.</a:t>
            </a:r>
          </a:p>
          <a:p>
            <a:pPr marL="0" indent="0">
              <a:lnSpc>
                <a:spcPct val="120000"/>
              </a:lnSpc>
              <a:buNone/>
            </a:pPr>
            <a:r>
              <a:rPr lang="bg" dirty="0"/>
              <a:t>Важно е да сте наясно, че AI работи с това, което е налично и това съдържание многократно кондензира неетични послания, несправедливост, предразсъдъци, агресия и опити за замъгляване на истината.</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bg" sz="1200" dirty="0">
                <a:hlinkClick r:id="rId3"/>
              </a:rPr>
              <a:t>Източник </a:t>
            </a:r>
            <a:r>
              <a:rPr lang="bg" sz="1200" dirty="0"/>
              <a:t>| </a:t>
            </a:r>
            <a:r>
              <a:rPr lang="bg" sz="1200" dirty="0">
                <a:hlinkClick r:id="rId4"/>
              </a:rPr>
              <a:t>Лиценз </a:t>
            </a:r>
            <a:endParaRPr lang="en-GB" sz="1200" dirty="0"/>
          </a:p>
        </p:txBody>
      </p:sp>
      <p:pic>
        <p:nvPicPr>
          <p:cNvPr id="4" name="Obrázok 3" descr="Obrázok, na ktorom je vesmír, snímka obrazovky&#10;&#10;Automaticky generovaný popis">
            <a:extLst>
              <a:ext uri="{FF2B5EF4-FFF2-40B4-BE49-F238E27FC236}">
                <a16:creationId xmlns:a16="http://schemas.microsoft.com/office/drawing/2014/main" id="{934ACA80-F39E-9AFF-0B5F-E4D491D71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5662" y="2000477"/>
            <a:ext cx="4049990" cy="2695774"/>
          </a:xfrm>
          <a:prstGeom prst="rect">
            <a:avLst/>
          </a:prstGeom>
        </p:spPr>
      </p:pic>
    </p:spTree>
    <p:extLst>
      <p:ext uri="{BB962C8B-B14F-4D97-AF65-F5344CB8AC3E}">
        <p14:creationId xmlns:p14="http://schemas.microsoft.com/office/powerpoint/2010/main" val="1919593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Етика в социалните медии</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8165378" cy="4865977"/>
          </a:xfrm>
        </p:spPr>
        <p:txBody>
          <a:bodyPr>
            <a:noAutofit/>
          </a:bodyPr>
          <a:lstStyle/>
          <a:p>
            <a:pPr marL="0" indent="0">
              <a:buNone/>
            </a:pPr>
            <a:r>
              <a:rPr lang="bg" sz="1800" dirty="0"/>
              <a:t>Социалните медии ни свързват в ежедневието ни и ни влияят в нашите възгледи и мнения. Те са мощен източник на информация, но от друга страна са и източник на информационни нарушения.</a:t>
            </a:r>
          </a:p>
          <a:p>
            <a:pPr marL="0" indent="0">
              <a:buNone/>
            </a:pPr>
            <a:r>
              <a:rPr lang="bg" sz="1800" dirty="0"/>
              <a:t>Съобщенията за насилие се опитват да бъдат убедителни и се опитват да променят убежденията или намеренията на индивида.</a:t>
            </a:r>
          </a:p>
          <a:p>
            <a:pPr marL="0" indent="0">
              <a:buNone/>
            </a:pPr>
            <a:r>
              <a:rPr lang="bg" sz="1800" dirty="0"/>
              <a:t>Онлайн ( или лице в лице) речта на омразата или микроагресията е етична дилема. От една страна това е свобода на изразяване, но от друга страна е правото на другите на достойнство и уважение. Важно е да се осъждат съобщения, които унижават индивиди, групи или човечеството чрез изопачаване, сплашване, принуда и насилие, както и изразяване на нетърпимост и омраза .</a:t>
            </a:r>
            <a:endParaRPr lang="en-GB" sz="1800" dirty="0"/>
          </a:p>
          <a:p>
            <a:pPr marL="0" indent="0">
              <a:buNone/>
            </a:pPr>
            <a:r>
              <a:rPr lang="bg" sz="1800" dirty="0"/>
              <a:t>Незачитането на етичните основни принципи може да доведе до проблеми с разграничаването на истината, до манипулиране и/или погрешно тълкуване на истината.</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bg" sz="1200" dirty="0">
                <a:hlinkClick r:id="rId3"/>
              </a:rPr>
              <a:t>Източник </a:t>
            </a:r>
            <a:r>
              <a:rPr lang="bg" sz="1200" dirty="0"/>
              <a:t>| </a:t>
            </a:r>
            <a:r>
              <a:rPr lang="bg" sz="1200" dirty="0">
                <a:hlinkClick r:id="rId4"/>
              </a:rPr>
              <a:t>Лиценз </a:t>
            </a:r>
            <a:endParaRPr lang="en-GB" sz="1200" dirty="0"/>
          </a:p>
        </p:txBody>
      </p:sp>
      <p:pic>
        <p:nvPicPr>
          <p:cNvPr id="3" name="Obrázok 2" descr="Obrázok, na ktorom je vnútri, text, ošatenie, osoba&#10;&#10;Automaticky generovaný popis">
            <a:extLst>
              <a:ext uri="{FF2B5EF4-FFF2-40B4-BE49-F238E27FC236}">
                <a16:creationId xmlns:a16="http://schemas.microsoft.com/office/drawing/2014/main" id="{D80FAC2F-3F52-6312-D2AA-FDE1CCEB6A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1800" y="1888093"/>
            <a:ext cx="3331776" cy="2222919"/>
          </a:xfrm>
          <a:prstGeom prst="rect">
            <a:avLst/>
          </a:prstGeom>
        </p:spPr>
      </p:pic>
    </p:spTree>
    <p:extLst>
      <p:ext uri="{BB962C8B-B14F-4D97-AF65-F5344CB8AC3E}">
        <p14:creationId xmlns:p14="http://schemas.microsoft.com/office/powerpoint/2010/main" val="150636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bg" kern="1200" dirty="0">
                <a:solidFill>
                  <a:srgbClr val="95C11F"/>
                </a:solidFill>
                <a:ea typeface="+mj-ea"/>
                <a:cs typeface="+mj-cs"/>
              </a:rPr>
              <a:t>Партньори</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Етика в публичното говорене</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8110514" cy="4865977"/>
          </a:xfrm>
        </p:spPr>
        <p:txBody>
          <a:bodyPr>
            <a:normAutofit fontScale="70000" lnSpcReduction="20000"/>
          </a:bodyPr>
          <a:lstStyle/>
          <a:p>
            <a:pPr marL="0" indent="0">
              <a:lnSpc>
                <a:spcPct val="120000"/>
              </a:lnSpc>
              <a:buNone/>
            </a:pPr>
            <a:r>
              <a:rPr lang="bg" dirty="0"/>
              <a:t>Публичното говорене също има няколко етични принципа, които са основен камък, който трябва да се научи от всички:</a:t>
            </a:r>
          </a:p>
          <a:p>
            <a:pPr>
              <a:lnSpc>
                <a:spcPct val="120000"/>
              </a:lnSpc>
              <a:spcBef>
                <a:spcPts val="0"/>
              </a:spcBef>
            </a:pPr>
            <a:r>
              <a:rPr lang="bg" b="1" dirty="0"/>
              <a:t>Надеждност</a:t>
            </a:r>
          </a:p>
          <a:p>
            <a:pPr>
              <a:lnSpc>
                <a:spcPct val="120000"/>
              </a:lnSpc>
              <a:spcBef>
                <a:spcPts val="0"/>
              </a:spcBef>
            </a:pPr>
            <a:r>
              <a:rPr lang="bg" b="1" dirty="0"/>
              <a:t>Почтеност в темата</a:t>
            </a:r>
          </a:p>
          <a:p>
            <a:pPr>
              <a:lnSpc>
                <a:spcPct val="120000"/>
              </a:lnSpc>
              <a:spcBef>
                <a:spcPts val="0"/>
              </a:spcBef>
            </a:pPr>
            <a:r>
              <a:rPr lang="bg" b="1" dirty="0"/>
              <a:t>Уважение към другите</a:t>
            </a:r>
          </a:p>
          <a:p>
            <a:pPr>
              <a:lnSpc>
                <a:spcPct val="120000"/>
              </a:lnSpc>
              <a:spcBef>
                <a:spcPts val="0"/>
              </a:spcBef>
            </a:pPr>
            <a:r>
              <a:rPr lang="bg" b="1" dirty="0"/>
              <a:t>Достойнство в поведението</a:t>
            </a:r>
          </a:p>
          <a:p>
            <a:pPr>
              <a:lnSpc>
                <a:spcPct val="120000"/>
              </a:lnSpc>
              <a:spcBef>
                <a:spcPts val="0"/>
              </a:spcBef>
            </a:pPr>
            <a:r>
              <a:rPr lang="bg" b="1" dirty="0"/>
              <a:t>Истинност в съобщението</a:t>
            </a:r>
          </a:p>
          <a:p>
            <a:pPr marL="0" indent="0">
              <a:lnSpc>
                <a:spcPct val="120000"/>
              </a:lnSpc>
              <a:spcBef>
                <a:spcPts val="0"/>
              </a:spcBef>
              <a:buNone/>
            </a:pPr>
            <a:r>
              <a:rPr lang="bg" dirty="0"/>
              <a:t>Да бъдеш честен в предаваната информация е основният принцип.</a:t>
            </a:r>
          </a:p>
          <a:p>
            <a:pPr marL="0" indent="0">
              <a:lnSpc>
                <a:spcPct val="120000"/>
              </a:lnSpc>
              <a:spcBef>
                <a:spcPts val="0"/>
              </a:spcBef>
              <a:buNone/>
            </a:pPr>
            <a:r>
              <a:rPr lang="bg" dirty="0"/>
              <a:t>В днешно време трябва да внимаваме за източника на информация дори когато говорим публично. Ораторите често използват преувеличение, пропускане или изопачаване на информация, за да направят тезата си по-убедителна. Важно е, ако е възможно, да задавате въпроси на говорещия или да попитате директно за източника на неговото или нейното изявление. Уменията за критично отразяване и запитване трябва да бъдат развити в преподавателите, а чрез тях и в младите хора и учениците.</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bg" sz="1200" dirty="0">
                <a:hlinkClick r:id="rId3"/>
              </a:rPr>
              <a:t>Източник </a:t>
            </a:r>
            <a:r>
              <a:rPr lang="bg" sz="1200" dirty="0"/>
              <a:t>| </a:t>
            </a:r>
            <a:r>
              <a:rPr lang="bg" sz="1200" dirty="0">
                <a:hlinkClick r:id="rId4"/>
              </a:rPr>
              <a:t>Лиценз </a:t>
            </a:r>
            <a:endParaRPr lang="en-GB" sz="1200" dirty="0"/>
          </a:p>
        </p:txBody>
      </p:sp>
      <p:pic>
        <p:nvPicPr>
          <p:cNvPr id="4" name="Obrázok 3" descr="Obrázok, na ktorom je ošatenie, vnútri, osoba, žena&#10;&#10;Automaticky generovaný popis">
            <a:extLst>
              <a:ext uri="{FF2B5EF4-FFF2-40B4-BE49-F238E27FC236}">
                <a16:creationId xmlns:a16="http://schemas.microsoft.com/office/drawing/2014/main" id="{97A25417-7476-01C2-09AD-408EDA028F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651" y="1965227"/>
            <a:ext cx="3742934" cy="2497239"/>
          </a:xfrm>
          <a:prstGeom prst="rect">
            <a:avLst/>
          </a:prstGeom>
        </p:spPr>
      </p:pic>
    </p:spTree>
    <p:extLst>
      <p:ext uri="{BB962C8B-B14F-4D97-AF65-F5344CB8AC3E}">
        <p14:creationId xmlns:p14="http://schemas.microsoft.com/office/powerpoint/2010/main" val="643193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bg" sz="2400" dirty="0"/>
              <a:t>Препратки и допълнителна литература</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70000" lnSpcReduction="20000"/>
          </a:bodyPr>
          <a:lstStyle/>
          <a:p>
            <a:r>
              <a:rPr lang="bg" sz="1800" dirty="0"/>
              <a:t>вяра. (2023) Речник Merriam-Webster. Извлечено от: https://www.merriam-webster.com/dictionary/belief</a:t>
            </a:r>
          </a:p>
          <a:p>
            <a:r>
              <a:rPr lang="bg" sz="1800" dirty="0"/>
              <a:t>Екип на CFI. (2020) Етична дилема. Извлечено от: </a:t>
            </a:r>
            <a:r>
              <a:rPr lang="bg" sz="1800" dirty="0">
                <a:hlinkClick r:id="rId3"/>
              </a:rPr>
              <a:t>https://corporatefinanceinstitute.com/resources/esg/ethical-dilemma/</a:t>
            </a:r>
            <a:r>
              <a:rPr lang="bg" sz="1800" dirty="0"/>
              <a:t> </a:t>
            </a:r>
          </a:p>
          <a:p>
            <a:r>
              <a:rPr lang="bg" sz="1800" dirty="0"/>
              <a:t>Етична практика и ролята на хората професионалисти. (2022) Извлечено от: </a:t>
            </a:r>
            <a:r>
              <a:rPr lang="bg" sz="1800" dirty="0">
                <a:hlinkClick r:id="rId4"/>
              </a:rPr>
              <a:t>https://www.cipd.org/uk/knowledge/factsheets/ethics-role-hr-factsheet/#the-role-of-people-professionals-</a:t>
            </a:r>
            <a:endParaRPr lang="en-GB" sz="1800" dirty="0"/>
          </a:p>
          <a:p>
            <a:r>
              <a:rPr lang="bg" sz="1800" dirty="0"/>
              <a:t>Европейски парламент, Генерална дирекция „Вътрешна политика“: Изследвания за CULT–Committee. Защо културна работа с бежанци (2017). Извлечено от: </a:t>
            </a:r>
            <a:r>
              <a:rPr lang="bg" sz="1800" dirty="0">
                <a:hlinkClick r:id="rId5"/>
              </a:rPr>
              <a:t>http://www.europarl.europa.eu/RegData/etudes/IDAN/2017/602004/IPOL_IDA(2017)602004_EN.pdf</a:t>
            </a:r>
            <a:endParaRPr lang="en-GB" sz="1800" dirty="0"/>
          </a:p>
          <a:p>
            <a:r>
              <a:rPr lang="bg" sz="1800" dirty="0"/>
              <a:t>Харис, </a:t>
            </a:r>
            <a:r>
              <a:rPr lang="bg" sz="1800" dirty="0" err="1"/>
              <a:t>Ема </a:t>
            </a:r>
            <a:r>
              <a:rPr lang="bg" sz="1800" dirty="0"/>
              <a:t>. (2021) Значението на етиката в професионалното развитие. Извлечено от: </a:t>
            </a:r>
            <a:r>
              <a:rPr lang="bg" sz="1800" dirty="0">
                <a:hlinkClick r:id="rId6"/>
              </a:rPr>
              <a:t>https://www.careeraddict.com/ethics-professional-growth-career-development</a:t>
            </a:r>
            <a:r>
              <a:rPr lang="bg" sz="1800" dirty="0"/>
              <a:t> </a:t>
            </a:r>
          </a:p>
          <a:p>
            <a:r>
              <a:rPr lang="bg" sz="1800" dirty="0" err="1"/>
              <a:t>Кристенсън </a:t>
            </a:r>
            <a:r>
              <a:rPr lang="bg" sz="1800" dirty="0"/>
              <a:t>, Сара. (2022) 15 примера за етична дилема, които виждате в реалния свят. Извлечено от: </a:t>
            </a:r>
            <a:r>
              <a:rPr lang="bg" sz="1800" dirty="0">
                <a:hlinkClick r:id="rId7"/>
              </a:rPr>
              <a:t>https://www.happierhuman.com/ethical-dilemma-examples/</a:t>
            </a:r>
            <a:r>
              <a:rPr lang="bg" sz="1800" dirty="0"/>
              <a:t> </a:t>
            </a:r>
          </a:p>
          <a:p>
            <a:r>
              <a:rPr lang="bg" sz="1800" dirty="0"/>
              <a:t>Лични вярвания, ценности, нагласи и поведение. (2023) Министерство на бизнеса, иновациите и заетостта. Извлечено от: </a:t>
            </a:r>
            <a:r>
              <a:rPr lang="bg" sz="1800" dirty="0">
                <a:hlinkClick r:id="rId8"/>
              </a:rPr>
              <a:t>https://www.iaa.govt.nz/for-advisers/adviser-tools/ethics-toolkit/personal-beliefs-values-attitudes-and-behaviour/</a:t>
            </a:r>
            <a:r>
              <a:rPr lang="bg" sz="1800" dirty="0"/>
              <a:t>  </a:t>
            </a:r>
          </a:p>
          <a:p>
            <a:r>
              <a:rPr lang="bg" sz="1800" dirty="0" err="1"/>
              <a:t>Спектър </a:t>
            </a:r>
            <a:r>
              <a:rPr lang="bg" sz="1800" dirty="0"/>
              <a:t>, </a:t>
            </a:r>
            <a:r>
              <a:rPr lang="bg" sz="1800" dirty="0" err="1"/>
              <a:t>Никол </a:t>
            </a:r>
            <a:r>
              <a:rPr lang="bg" sz="1800" dirty="0"/>
              <a:t>. (2019) </a:t>
            </a:r>
            <a:r>
              <a:rPr lang="bg" sz="1800" dirty="0" err="1"/>
              <a:t>Какво</a:t>
            </a:r>
            <a:r>
              <a:rPr lang="bg" sz="1800" dirty="0"/>
              <a:t> </a:t>
            </a:r>
            <a:r>
              <a:rPr lang="bg" sz="1800" dirty="0" err="1"/>
              <a:t>е</a:t>
            </a:r>
            <a:r>
              <a:rPr lang="bg" sz="1800" dirty="0"/>
              <a:t> </a:t>
            </a:r>
            <a:r>
              <a:rPr lang="bg" sz="1800" dirty="0" err="1"/>
              <a:t>самосъзнание </a:t>
            </a:r>
            <a:r>
              <a:rPr lang="bg" sz="1800" dirty="0"/>
              <a:t>? И </a:t>
            </a:r>
            <a:r>
              <a:rPr lang="bg" sz="1800" dirty="0" err="1"/>
              <a:t>как</a:t>
            </a:r>
            <a:r>
              <a:rPr lang="bg" sz="1800" dirty="0"/>
              <a:t> </a:t>
            </a:r>
            <a:r>
              <a:rPr lang="bg" sz="1800" dirty="0" err="1"/>
              <a:t>мога</a:t>
            </a:r>
            <a:r>
              <a:rPr lang="bg" sz="1800" dirty="0"/>
              <a:t> </a:t>
            </a:r>
            <a:r>
              <a:rPr lang="bg" sz="1800" dirty="0" err="1"/>
              <a:t>Вие</a:t>
            </a:r>
            <a:r>
              <a:rPr lang="bg" sz="1800" dirty="0"/>
              <a:t> </a:t>
            </a:r>
            <a:r>
              <a:rPr lang="bg" sz="1800" dirty="0" err="1"/>
              <a:t>култивирам</a:t>
            </a:r>
            <a:r>
              <a:rPr lang="bg" sz="1800" dirty="0"/>
              <a:t> </a:t>
            </a:r>
            <a:r>
              <a:rPr lang="bg" sz="1800" dirty="0" err="1"/>
              <a:t>то </a:t>
            </a:r>
            <a:r>
              <a:rPr lang="bg" sz="1800" dirty="0"/>
              <a:t>? </a:t>
            </a:r>
            <a:r>
              <a:rPr lang="bg" sz="1800" dirty="0" err="1"/>
              <a:t>Възстановено</a:t>
            </a:r>
            <a:r>
              <a:rPr lang="bg" sz="1800" dirty="0"/>
              <a:t> </a:t>
            </a:r>
            <a:r>
              <a:rPr lang="bg" sz="1800" dirty="0" err="1"/>
              <a:t>от </a:t>
            </a:r>
            <a:r>
              <a:rPr lang="bg" sz="1800" dirty="0"/>
              <a:t>: </a:t>
            </a:r>
            <a:r>
              <a:rPr lang="bg" sz="1800" dirty="0">
                <a:hlinkClick r:id="rId9"/>
              </a:rPr>
              <a:t>https://www.nbcnews.com/better/lifestyle/what-self-awareness-how-can-you-cultivate-it-ncna1067721</a:t>
            </a:r>
            <a:r>
              <a:rPr lang="bg" sz="1800" dirty="0"/>
              <a:t> </a:t>
            </a:r>
          </a:p>
          <a:p>
            <a:r>
              <a:rPr lang="bg" sz="1800" dirty="0" err="1"/>
              <a:t>Печникова </a:t>
            </a:r>
            <a:r>
              <a:rPr lang="bg" sz="1800" dirty="0"/>
              <a:t>, Яна. (2020) Úvod do štúdia kultúr(y). Dali-BB, Banská </a:t>
            </a:r>
            <a:r>
              <a:rPr lang="bg" sz="1800" dirty="0" err="1"/>
              <a:t>Bytrica </a:t>
            </a:r>
            <a:r>
              <a:rPr lang="bg" sz="1800" dirty="0"/>
              <a:t>, 2020. </a:t>
            </a:r>
            <a:r>
              <a:rPr lang="bg" sz="1800" dirty="0" err="1"/>
              <a:t>Възстановено</a:t>
            </a:r>
            <a:r>
              <a:rPr lang="bg" sz="1800" dirty="0"/>
              <a:t> </a:t>
            </a:r>
            <a:r>
              <a:rPr lang="bg" sz="1800" dirty="0" err="1"/>
              <a:t>от </a:t>
            </a:r>
            <a:r>
              <a:rPr lang="bg" sz="1800" dirty="0"/>
              <a:t>: </a:t>
            </a:r>
            <a:r>
              <a:rPr lang="bg" sz="1800" dirty="0">
                <a:hlinkClick r:id="rId10"/>
              </a:rPr>
              <a:t>https://www.ff.umb.sk/app/cmsSiteAttachment.php?ID=7742</a:t>
            </a:r>
            <a:r>
              <a:rPr lang="bg" sz="1800" dirty="0"/>
              <a:t> </a:t>
            </a:r>
          </a:p>
          <a:p>
            <a:r>
              <a:rPr lang="bg" sz="1800" dirty="0"/>
              <a:t>Значението на етиката на работното място: 6 значителни предимства. (2022) Редакционен екип на Indeed. Извлечено от: </a:t>
            </a:r>
            <a:r>
              <a:rPr lang="bg" sz="1800" dirty="0">
                <a:hlinkClick r:id="rId11"/>
              </a:rPr>
              <a:t>https://www.indeed.com/career-advice/career-development/why-ethics-is-important-in-the-workplace</a:t>
            </a:r>
            <a:r>
              <a:rPr lang="bg" sz="1800" dirty="0"/>
              <a:t> </a:t>
            </a:r>
          </a:p>
          <a:p>
            <a:r>
              <a:rPr lang="bg" sz="1800" dirty="0"/>
              <a:t>Какво представлява бизнес етиката? Определение, видове и примери. (2023) Извлечено от: </a:t>
            </a:r>
            <a:r>
              <a:rPr lang="bg" sz="1800" dirty="0">
                <a:hlinkClick r:id="rId12"/>
              </a:rPr>
              <a:t>https://www.indeed.com/career-advice/career-development/business-ethics</a:t>
            </a:r>
            <a:r>
              <a:rPr lang="bg" sz="1800" dirty="0"/>
              <a:t> </a:t>
            </a:r>
          </a:p>
          <a:p>
            <a:endParaRPr lang="en-GB" sz="1800" dirty="0"/>
          </a:p>
          <a:p>
            <a:endParaRPr lang="en-GB" sz="1800" dirty="0"/>
          </a:p>
          <a:p>
            <a:endParaRPr lang="en-GB"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bg" sz="2400" dirty="0"/>
              <a:t>Препратки и допълнителна литература</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bg" sz="1800" dirty="0" err="1"/>
              <a:t>Чен </a:t>
            </a:r>
            <a:r>
              <a:rPr lang="bg" sz="1800" dirty="0"/>
              <a:t>, </a:t>
            </a:r>
            <a:r>
              <a:rPr lang="bg" sz="1800" dirty="0" err="1"/>
              <a:t>Клер </a:t>
            </a:r>
            <a:r>
              <a:rPr lang="bg" sz="1800" dirty="0"/>
              <a:t>. (2023). AI ще преобрази преподаването и ученето. Да го направим правилно. HAI </a:t>
            </a:r>
            <a:r>
              <a:rPr lang="bg" sz="1800" dirty="0" err="1"/>
              <a:t>Станфорд</a:t>
            </a:r>
            <a:r>
              <a:rPr lang="bg" sz="1800" dirty="0"/>
              <a:t> </a:t>
            </a:r>
            <a:r>
              <a:rPr lang="bg" sz="1800" dirty="0" err="1"/>
              <a:t>Университет </a:t>
            </a:r>
            <a:r>
              <a:rPr lang="bg" sz="1800" dirty="0"/>
              <a:t>. </a:t>
            </a:r>
            <a:r>
              <a:rPr lang="bg" sz="1800" dirty="0" err="1"/>
              <a:t>Възстановено</a:t>
            </a:r>
            <a:r>
              <a:rPr lang="bg" sz="1800" dirty="0"/>
              <a:t> </a:t>
            </a:r>
            <a:r>
              <a:rPr lang="bg" sz="1800" dirty="0" err="1"/>
              <a:t>от </a:t>
            </a:r>
            <a:r>
              <a:rPr lang="bg" sz="1800" dirty="0"/>
              <a:t>: </a:t>
            </a:r>
            <a:r>
              <a:rPr lang="bg" sz="1800" dirty="0">
                <a:hlinkClick r:id="rId3"/>
              </a:rPr>
              <a:t>https://hai.stanford.edu/news/ai-will-transform-teaching-and-learning-lets-get-it-right</a:t>
            </a:r>
            <a:r>
              <a:rPr lang="bg" sz="1800" dirty="0"/>
              <a:t> </a:t>
            </a:r>
          </a:p>
          <a:p>
            <a:r>
              <a:rPr lang="bg" sz="1800" dirty="0"/>
              <a:t>Принципите на етиката на изкуствения интелект за интелектуалната общност . </a:t>
            </a:r>
            <a:r>
              <a:rPr lang="bg" sz="1800" dirty="0" err="1"/>
              <a:t>Възстановено</a:t>
            </a:r>
            <a:r>
              <a:rPr lang="bg" sz="1800" dirty="0"/>
              <a:t> </a:t>
            </a:r>
            <a:r>
              <a:rPr lang="bg" sz="1800" dirty="0" err="1"/>
              <a:t>от </a:t>
            </a:r>
            <a:r>
              <a:rPr lang="bg" sz="1800" dirty="0"/>
              <a:t>: </a:t>
            </a:r>
            <a:r>
              <a:rPr lang="bg" sz="1800" dirty="0">
                <a:hlinkClick r:id="rId4"/>
              </a:rPr>
              <a:t>https://www.intelligence.gov/principles-of-artificial-intelligence-ethics-for-the-intelligence-community</a:t>
            </a:r>
            <a:r>
              <a:rPr lang="bg" sz="1800" dirty="0"/>
              <a:t> </a:t>
            </a:r>
            <a:endParaRPr lang="en-GB" sz="1800" dirty="0"/>
          </a:p>
          <a:p>
            <a:r>
              <a:rPr lang="bg" sz="1800" dirty="0" err="1"/>
              <a:t>Блекман </a:t>
            </a:r>
            <a:r>
              <a:rPr lang="bg" sz="1800" dirty="0"/>
              <a:t>, </a:t>
            </a:r>
            <a:r>
              <a:rPr lang="bg" sz="1800" dirty="0" err="1"/>
              <a:t>Рийд </a:t>
            </a:r>
            <a:r>
              <a:rPr lang="bg" sz="1800" dirty="0"/>
              <a:t>. (2020 г.). Практическо ръководство за изграждане на етичен ИИ . </a:t>
            </a:r>
            <a:r>
              <a:rPr lang="bg" sz="1800" dirty="0" err="1"/>
              <a:t>Harvard </a:t>
            </a:r>
            <a:r>
              <a:rPr lang="bg" sz="1800" dirty="0"/>
              <a:t>Business </a:t>
            </a:r>
            <a:r>
              <a:rPr lang="bg" sz="1800" dirty="0" err="1"/>
              <a:t>Review </a:t>
            </a:r>
            <a:r>
              <a:rPr lang="bg" sz="1800" dirty="0"/>
              <a:t>. </a:t>
            </a:r>
            <a:r>
              <a:rPr lang="bg" sz="1800" dirty="0" err="1"/>
              <a:t>Възстановено</a:t>
            </a:r>
            <a:r>
              <a:rPr lang="bg" sz="1800" dirty="0"/>
              <a:t> </a:t>
            </a:r>
            <a:r>
              <a:rPr lang="bg" sz="1800" dirty="0" err="1"/>
              <a:t>от </a:t>
            </a:r>
            <a:r>
              <a:rPr lang="bg" sz="1800" dirty="0"/>
              <a:t>: </a:t>
            </a:r>
            <a:r>
              <a:rPr lang="bg" sz="1800" dirty="0">
                <a:hlinkClick r:id="rId5"/>
              </a:rPr>
              <a:t>https://hbr.org/2020/10/a-practical-guide-to-building-ethical-ai</a:t>
            </a:r>
            <a:r>
              <a:rPr lang="bg" sz="1800" dirty="0"/>
              <a:t> </a:t>
            </a:r>
            <a:endParaRPr lang="en-GB" sz="1800" dirty="0"/>
          </a:p>
          <a:p>
            <a:r>
              <a:rPr lang="bg" sz="1800" dirty="0"/>
              <a:t>Да бъдеш етичен оратор: Насоки и проблеми . © авторско право 2003-2023 Study.com. </a:t>
            </a:r>
            <a:r>
              <a:rPr lang="bg" sz="1800" dirty="0" err="1"/>
              <a:t>Възстановено</a:t>
            </a:r>
            <a:r>
              <a:rPr lang="bg" sz="1800" dirty="0"/>
              <a:t> </a:t>
            </a:r>
            <a:r>
              <a:rPr lang="bg" sz="1800" dirty="0" err="1"/>
              <a:t>от </a:t>
            </a:r>
            <a:r>
              <a:rPr lang="bg" sz="1800" dirty="0"/>
              <a:t>: </a:t>
            </a:r>
            <a:r>
              <a:rPr lang="bg" sz="1800" dirty="0">
                <a:hlinkClick r:id="rId6"/>
              </a:rPr>
              <a:t>https://study.com/academy/lesson/being-an-ethical-speaker.html</a:t>
            </a:r>
            <a:r>
              <a:rPr lang="bg" sz="1800" dirty="0"/>
              <a:t> </a:t>
            </a:r>
          </a:p>
          <a:p>
            <a:r>
              <a:rPr lang="bg" sz="1800" dirty="0"/>
              <a:t>Изкуствен интелект: примери за етични дилеми (2023) ЮНЕСКО. </a:t>
            </a:r>
            <a:r>
              <a:rPr lang="bg" sz="1800" dirty="0" err="1"/>
              <a:t>Възстановено</a:t>
            </a:r>
            <a:r>
              <a:rPr lang="bg" sz="1800" dirty="0"/>
              <a:t> </a:t>
            </a:r>
            <a:r>
              <a:rPr lang="bg" sz="1800" dirty="0" err="1"/>
              <a:t>от </a:t>
            </a:r>
            <a:r>
              <a:rPr lang="bg" sz="1800" dirty="0"/>
              <a:t>: </a:t>
            </a:r>
            <a:r>
              <a:rPr lang="bg" sz="1800" dirty="0">
                <a:hlinkClick r:id="rId7"/>
              </a:rPr>
              <a:t>https://www.unesco.org/en/artificial-intelligence/recommendation-ethics/cases</a:t>
            </a:r>
            <a:endParaRPr lang="sk-SK" sz="1800" dirty="0"/>
          </a:p>
          <a:p>
            <a:r>
              <a:rPr lang="bg" sz="1800" dirty="0" err="1"/>
              <a:t>Етика </a:t>
            </a:r>
            <a:r>
              <a:rPr lang="bg" sz="1800" dirty="0"/>
              <a:t>в </a:t>
            </a:r>
            <a:r>
              <a:rPr lang="bg" sz="1800" dirty="0" err="1"/>
              <a:t>обществото</a:t>
            </a:r>
            <a:r>
              <a:rPr lang="bg" sz="1800" dirty="0"/>
              <a:t> </a:t>
            </a:r>
            <a:r>
              <a:rPr lang="bg" sz="1800" dirty="0" err="1"/>
              <a:t>говорейки </a:t>
            </a:r>
            <a:r>
              <a:rPr lang="bg" sz="1800" dirty="0"/>
              <a:t>. </a:t>
            </a:r>
            <a:r>
              <a:rPr lang="bg" sz="1800" dirty="0" err="1"/>
              <a:t>Възстановено</a:t>
            </a:r>
            <a:r>
              <a:rPr lang="bg" sz="1800" dirty="0"/>
              <a:t> </a:t>
            </a:r>
            <a:r>
              <a:rPr lang="bg" sz="1800" dirty="0" err="1"/>
              <a:t>от </a:t>
            </a:r>
            <a:r>
              <a:rPr lang="bg" sz="1800" dirty="0"/>
              <a:t>: </a:t>
            </a:r>
            <a:r>
              <a:rPr lang="bg" sz="1800" dirty="0">
                <a:hlinkClick r:id="rId8"/>
              </a:rPr>
              <a:t>https://open.lib.umn.edu/publicspeaking/chapter/2-2-ethics-in-public-speaking/</a:t>
            </a:r>
            <a:r>
              <a:rPr lang="bg" sz="1800" dirty="0"/>
              <a:t> </a:t>
            </a:r>
            <a:endParaRPr lang="en-US" sz="1800" dirty="0"/>
          </a:p>
          <a:p>
            <a:endParaRPr lang="en-GB" sz="1800" dirty="0"/>
          </a:p>
          <a:p>
            <a:endParaRPr lang="en-GB" sz="1800" dirty="0"/>
          </a:p>
        </p:txBody>
      </p:sp>
    </p:spTree>
    <p:extLst>
      <p:ext uri="{BB962C8B-B14F-4D97-AF65-F5344CB8AC3E}">
        <p14:creationId xmlns:p14="http://schemas.microsoft.com/office/powerpoint/2010/main" val="2433311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bg" sz="3200" b="1" dirty="0">
                <a:solidFill>
                  <a:schemeClr val="bg1"/>
                </a:solidFill>
                <a:latin typeface="+mj-lt"/>
              </a:rPr>
              <a:t>Честито! </a:t>
            </a:r>
            <a:r>
              <a:rPr lang="en-US" sz="2800" b="1" dirty="0">
                <a:solidFill>
                  <a:schemeClr val="bg1"/>
                </a:solidFill>
                <a:latin typeface="+mj-lt"/>
              </a:rPr>
              <a:t/>
            </a:r>
            <a:br>
              <a:rPr lang="en-US" sz="2800" b="1" dirty="0">
                <a:solidFill>
                  <a:schemeClr val="bg1"/>
                </a:solidFill>
                <a:latin typeface="+mj-lt"/>
              </a:rPr>
            </a:br>
            <a:r>
              <a:rPr lang="bg" b="1" dirty="0">
                <a:solidFill>
                  <a:schemeClr val="bg1"/>
                </a:solidFill>
                <a:latin typeface="+mj-lt"/>
              </a:rPr>
              <a:t>Завършихте тази част</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732925" y="6258631"/>
            <a:ext cx="7849581" cy="632422"/>
          </a:xfrm>
          <a:prstGeom prst="rect">
            <a:avLst/>
          </a:prstGeom>
        </p:spPr>
        <p:txBody>
          <a:bodyPr vert="horz" lIns="91440" tIns="45720" rIns="91440" bIns="45720" rtlCol="0" anchor="ctr">
            <a:normAutofit/>
          </a:bodyPr>
          <a:lstStyle/>
          <a:p>
            <a:pPr>
              <a:lnSpc>
                <a:spcPct val="90000"/>
              </a:lnSpc>
              <a:spcAft>
                <a:spcPts val="600"/>
              </a:spcAft>
            </a:pPr>
            <a:r>
              <a:rPr lang="bg" sz="1100" b="0" i="0" dirty="0">
                <a:latin typeface="+mj-lt"/>
              </a:rPr>
              <a:t>Финансиран от Европейския съюз. Изразените възгледи и мнения обаче са само на автора(ите) и не отразяват непременно тези на Европейския съюз или Европейската изпълнителна агенция за образование и култура (EACEA). Нито Европейският съюз, нито EACEA могат да носят отговорност за тях.</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dirty="0"/>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bg" sz="5400" dirty="0"/>
              <a:t>Модули</a:t>
            </a:r>
            <a:endParaRPr lang="el-GR" sz="5400" dirty="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2773382700"/>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2152835749"/>
              </p:ext>
            </p:extLst>
          </p:nvPr>
        </p:nvGraphicFramePr>
        <p:xfrm>
          <a:off x="6325308" y="1712259"/>
          <a:ext cx="4961817" cy="458096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0" y="6238505"/>
            <a:ext cx="2798546" cy="616754"/>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bg" sz="2200" b="1" dirty="0"/>
              <a:t>Цели</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8000" y="2903974"/>
            <a:ext cx="7872768" cy="3101691"/>
          </a:xfrm>
        </p:spPr>
        <p:txBody>
          <a:bodyPr>
            <a:normAutofit lnSpcReduction="10000"/>
          </a:bodyPr>
          <a:lstStyle/>
          <a:p>
            <a:pPr>
              <a:buClr>
                <a:srgbClr val="95C11F"/>
              </a:buClr>
              <a:buFont typeface="Wingdings" panose="05000000000000000000" pitchFamily="2" charset="2"/>
              <a:buChar char="ü"/>
            </a:pPr>
            <a:r>
              <a:rPr lang="bg" dirty="0"/>
              <a:t>Този модул предоставя повече информация за етиката и нейната връзка с вярвания, ценности, нагласи и културно базирани морални принципи.</a:t>
            </a:r>
          </a:p>
          <a:p>
            <a:pPr>
              <a:buClr>
                <a:srgbClr val="95C11F"/>
              </a:buClr>
            </a:pPr>
            <a:r>
              <a:rPr lang="bg" dirty="0"/>
              <a:t>Обяснява как да се справим с етичната дилема.</a:t>
            </a:r>
          </a:p>
          <a:p>
            <a:pPr>
              <a:buClr>
                <a:srgbClr val="95C11F"/>
              </a:buClr>
            </a:pPr>
            <a:r>
              <a:rPr lang="bg" dirty="0"/>
              <a:t>Описва какво е професионална етика.</a:t>
            </a:r>
          </a:p>
          <a:p>
            <a:pPr>
              <a:buClr>
                <a:srgbClr val="95C11F"/>
              </a:buClr>
            </a:pPr>
            <a:r>
              <a:rPr lang="bg" dirty="0"/>
              <a:t>Учи как етично да използвате AI без пристрастия и как да прилагате етиката в публичното говорене или в социалните медии.</a:t>
            </a: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Етика</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fontScale="92500" lnSpcReduction="10000"/>
          </a:bodyPr>
          <a:lstStyle/>
          <a:p>
            <a:pPr marL="0" indent="0">
              <a:lnSpc>
                <a:spcPct val="120000"/>
              </a:lnSpc>
              <a:buNone/>
            </a:pPr>
            <a:r>
              <a:rPr lang="bg" sz="2200" b="0" i="0" dirty="0">
                <a:solidFill>
                  <a:srgbClr val="333333"/>
                </a:solidFill>
                <a:effectLst/>
              </a:rPr>
              <a:t>Всеки път, когато се запитате „какво да правя?“ или "как трябва да действам?" или „това ли е правилното нещо?“ вие вземате етично решение.</a:t>
            </a:r>
          </a:p>
          <a:p>
            <a:pPr marL="0" indent="0">
              <a:lnSpc>
                <a:spcPct val="120000"/>
              </a:lnSpc>
              <a:buNone/>
            </a:pPr>
            <a:r>
              <a:rPr lang="bg" sz="2200" dirty="0">
                <a:solidFill>
                  <a:srgbClr val="333333"/>
                </a:solidFill>
              </a:rPr>
              <a:t>Етика означава набор от морални принципи, които всички човешки същества трябва да притежават, които отразяват това, което е правилно.</a:t>
            </a:r>
            <a:endParaRPr lang="en-GB" sz="2200" dirty="0"/>
          </a:p>
          <a:p>
            <a:pPr algn="l"/>
            <a:r>
              <a:rPr lang="bg" sz="2200" b="0" i="0" dirty="0">
                <a:solidFill>
                  <a:srgbClr val="333333"/>
                </a:solidFill>
                <a:effectLst/>
              </a:rPr>
              <a:t>Личната етика се отнася до етиката, с която вие като човек се идентифицирате ( </a:t>
            </a:r>
            <a:r>
              <a:rPr lang="bg" sz="2200" b="1" i="0" dirty="0">
                <a:solidFill>
                  <a:srgbClr val="333333"/>
                </a:solidFill>
                <a:effectLst/>
              </a:rPr>
              <a:t>вярвания, ценности, нагласи, култура </a:t>
            </a:r>
            <a:r>
              <a:rPr lang="bg" sz="2200" b="0" i="0" dirty="0">
                <a:solidFill>
                  <a:srgbClr val="333333"/>
                </a:solidFill>
                <a:effectLst/>
              </a:rPr>
              <a:t>) по отношение на хората и ситуациите, с които се сблъсквате в ежедневието.</a:t>
            </a:r>
          </a:p>
          <a:p>
            <a:pPr algn="l"/>
            <a:r>
              <a:rPr lang="bg" sz="2200" b="0" i="0" dirty="0">
                <a:solidFill>
                  <a:srgbClr val="333333"/>
                </a:solidFill>
                <a:effectLst/>
              </a:rPr>
              <a:t>Професионалната етика се отнася до етиката, към която човек трябва да се придържа по отношение на неговите или нейните взаимодействия и взаимоотношения в професионалния живот.</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bg" sz="1200" dirty="0">
                <a:hlinkClick r:id="rId3"/>
              </a:rPr>
              <a:t>Източник </a:t>
            </a:r>
            <a:r>
              <a:rPr lang="bg" sz="1200" dirty="0"/>
              <a:t>| </a:t>
            </a:r>
            <a:r>
              <a:rPr lang="bg" sz="1200" dirty="0">
                <a:hlinkClick r:id="rId4"/>
              </a:rPr>
              <a:t>Лиценз </a:t>
            </a:r>
            <a:endParaRPr lang="en-GB" sz="1200" dirty="0"/>
          </a:p>
        </p:txBody>
      </p:sp>
      <p:pic>
        <p:nvPicPr>
          <p:cNvPr id="3" name="Obrázok 2" descr="Obrázok, na ktorom je umenie, grafika, animák, kreslený obrázok&#10;&#10;Automaticky generovaný popis">
            <a:extLst>
              <a:ext uri="{FF2B5EF4-FFF2-40B4-BE49-F238E27FC236}">
                <a16:creationId xmlns:a16="http://schemas.microsoft.com/office/drawing/2014/main" id="{9B0FCD26-1896-0F8C-DB5E-25CBCD976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7803" y="1880813"/>
            <a:ext cx="3619500" cy="2895600"/>
          </a:xfrm>
          <a:prstGeom prst="rect">
            <a:avLst/>
          </a:prstGeom>
        </p:spPr>
      </p:pic>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bg" dirty="0"/>
              <a:t>Едно възможно вярване остава с човека, докато не го приеме като истина и не го включи в индивидуалната си система от вярвания.</a:t>
            </a:r>
          </a:p>
          <a:p>
            <a:pPr>
              <a:lnSpc>
                <a:spcPct val="120000"/>
              </a:lnSpc>
            </a:pPr>
            <a:r>
              <a:rPr lang="bg" dirty="0"/>
              <a:t>Всеки човек оценява и търси солидни причини или доказателства за тези възможни вярвания по свой начин.</a:t>
            </a:r>
          </a:p>
          <a:p>
            <a:pPr>
              <a:lnSpc>
                <a:spcPct val="120000"/>
              </a:lnSpc>
            </a:pPr>
            <a:r>
              <a:rPr lang="bg" dirty="0"/>
              <a:t>След като човек признае дадено вярване за истина, той е готов да го защити, може да се каже, че представлява част от неговата система от вярвания.</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a:lnSpc>
                <a:spcPct val="120000"/>
              </a:lnSpc>
            </a:pPr>
            <a:r>
              <a:rPr lang="bg" b="0" i="0" dirty="0">
                <a:solidFill>
                  <a:srgbClr val="333333"/>
                </a:solidFill>
                <a:effectLst/>
              </a:rPr>
              <a:t>Убеждението е идея, която човек смята за вярна </a:t>
            </a:r>
            <a:r>
              <a:rPr lang="bg" dirty="0"/>
              <a:t>. Вярата може да произхожда от различни източници, като например:</a:t>
            </a:r>
          </a:p>
          <a:p>
            <a:pPr lvl="1">
              <a:lnSpc>
                <a:spcPct val="120000"/>
              </a:lnSpc>
            </a:pPr>
            <a:r>
              <a:rPr lang="bg" dirty="0"/>
              <a:t>собствени наблюдения или експерименти на дадено лице;</a:t>
            </a:r>
          </a:p>
          <a:p>
            <a:pPr lvl="1">
              <a:lnSpc>
                <a:spcPct val="120000"/>
              </a:lnSpc>
            </a:pPr>
            <a:r>
              <a:rPr lang="bg" dirty="0"/>
              <a:t>приемането на културни и обществени стандарти (напр. религия);</a:t>
            </a:r>
          </a:p>
          <a:p>
            <a:pPr lvl="1">
              <a:lnSpc>
                <a:spcPct val="120000"/>
              </a:lnSpc>
            </a:pPr>
            <a:r>
              <a:rPr lang="bg" dirty="0"/>
              <a:t>какво им казват другите (напр. образование или наставничество).</a:t>
            </a: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4449171" y="715369"/>
            <a:ext cx="1145512"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 b="1" dirty="0" smtClean="0">
                <a:solidFill>
                  <a:srgbClr val="D71921"/>
                </a:solidFill>
              </a:rPr>
              <a:t>кликнете</a:t>
            </a:r>
            <a:endParaRPr lang="bg" b="1" dirty="0">
              <a:solidFill>
                <a:srgbClr val="D71921"/>
              </a:solidFill>
            </a:endParaRP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88141" y="970542"/>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bg" dirty="0"/>
              <a:t>Убеждения</a:t>
            </a:r>
          </a:p>
        </p:txBody>
      </p:sp>
      <p:sp>
        <p:nvSpPr>
          <p:cNvPr id="2" name="TextBox 1">
            <a:extLst>
              <a:ext uri="{FF2B5EF4-FFF2-40B4-BE49-F238E27FC236}">
                <a16:creationId xmlns:a16="http://schemas.microsoft.com/office/drawing/2014/main" id="{85D3F7F5-9A32-24F0-F5D0-A5F25A673897}"/>
              </a:ext>
            </a:extLst>
          </p:cNvPr>
          <p:cNvSpPr txBox="1"/>
          <p:nvPr/>
        </p:nvSpPr>
        <p:spPr>
          <a:xfrm>
            <a:off x="6393565" y="96387"/>
            <a:ext cx="5339644" cy="1077218"/>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bg" b="1" dirty="0"/>
              <a:t>вяра</a:t>
            </a:r>
          </a:p>
          <a:p>
            <a:pPr>
              <a:spcBef>
                <a:spcPts val="600"/>
              </a:spcBef>
              <a:spcAft>
                <a:spcPts val="600"/>
              </a:spcAft>
            </a:pPr>
            <a:r>
              <a:rPr lang="bg" dirty="0"/>
              <a:t>е състояние или навик на ума, при което има доверие или увереност в някой човек или нещо.</a:t>
            </a:r>
          </a:p>
        </p:txBody>
      </p:sp>
    </p:spTree>
    <p:extLst>
      <p:ext uri="{BB962C8B-B14F-4D97-AF65-F5344CB8AC3E}">
        <p14:creationId xmlns:p14="http://schemas.microsoft.com/office/powerpoint/2010/main" val="7578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9" y="1800000"/>
            <a:ext cx="6107977" cy="4893408"/>
          </a:xfrm>
        </p:spPr>
        <p:txBody>
          <a:bodyPr>
            <a:normAutofit fontScale="85000" lnSpcReduction="20000"/>
          </a:bodyPr>
          <a:lstStyle/>
          <a:p>
            <a:pPr>
              <a:lnSpc>
                <a:spcPct val="120000"/>
              </a:lnSpc>
            </a:pPr>
            <a:r>
              <a:rPr lang="bg" dirty="0"/>
              <a:t>Ценностите са стабилни дълготрайни вярвания относно това, което има значение за даден човек. Стойността възниква от вярата, когато човекът стане по-отдаден на нея и я смята за значима.</a:t>
            </a:r>
          </a:p>
          <a:p>
            <a:pPr>
              <a:lnSpc>
                <a:spcPct val="120000"/>
              </a:lnSpc>
            </a:pPr>
            <a:r>
              <a:rPr lang="bg" dirty="0"/>
              <a:t>Човек трябва да може ясно да изразява ценностите си, за да взема ясни, разумни, отговорни и последователни решения.</a:t>
            </a:r>
          </a:p>
          <a:p>
            <a:pPr>
              <a:lnSpc>
                <a:spcPct val="120000"/>
              </a:lnSpc>
            </a:pPr>
            <a:r>
              <a:rPr lang="bg" dirty="0"/>
              <a:t>Възможно е вярванията да се разделят на различни видове ценности. Тези типове стойности са свързани или се отнасят до:</a:t>
            </a:r>
          </a:p>
          <a:p>
            <a:pPr lvl="2">
              <a:lnSpc>
                <a:spcPct val="120000"/>
              </a:lnSpc>
              <a:spcBef>
                <a:spcPts val="0"/>
              </a:spcBef>
            </a:pPr>
            <a:r>
              <a:rPr lang="bg" dirty="0"/>
              <a:t>щастие,</a:t>
            </a:r>
          </a:p>
          <a:p>
            <a:pPr lvl="2">
              <a:lnSpc>
                <a:spcPct val="120000"/>
              </a:lnSpc>
              <a:spcBef>
                <a:spcPts val="0"/>
              </a:spcBef>
            </a:pPr>
            <a:r>
              <a:rPr lang="bg" dirty="0"/>
              <a:t>богатство,</a:t>
            </a:r>
          </a:p>
          <a:p>
            <a:pPr lvl="2">
              <a:lnSpc>
                <a:spcPct val="120000"/>
              </a:lnSpc>
              <a:spcBef>
                <a:spcPts val="0"/>
              </a:spcBef>
            </a:pPr>
            <a:r>
              <a:rPr lang="bg" dirty="0"/>
              <a:t>успех в кариерата,</a:t>
            </a:r>
          </a:p>
          <a:p>
            <a:pPr lvl="2">
              <a:lnSpc>
                <a:spcPct val="120000"/>
              </a:lnSpc>
              <a:spcBef>
                <a:spcPts val="0"/>
              </a:spcBef>
            </a:pPr>
            <a:r>
              <a:rPr lang="bg" dirty="0"/>
              <a:t>семейство.</a:t>
            </a:r>
          </a:p>
          <a:p>
            <a:pPr>
              <a:lnSpc>
                <a:spcPct val="120000"/>
              </a:lnSpc>
            </a:pPr>
            <a:endParaRPr lang="en-GB" dirty="0"/>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bg" dirty="0"/>
              <a:t>Стойности</a:t>
            </a:r>
          </a:p>
        </p:txBody>
      </p:sp>
      <p:pic>
        <p:nvPicPr>
          <p:cNvPr id="3" name="Obrázok 2" descr="Obrázok, na ktorom je bublina, ľudská tvár, osoba, ošatenie&#10;&#10;Automaticky generovaný popis">
            <a:extLst>
              <a:ext uri="{FF2B5EF4-FFF2-40B4-BE49-F238E27FC236}">
                <a16:creationId xmlns:a16="http://schemas.microsoft.com/office/drawing/2014/main" id="{27A15A21-B222-CE4D-69D9-76323DAC153D}"/>
              </a:ext>
            </a:extLst>
          </p:cNvPr>
          <p:cNvPicPr>
            <a:picLocks noChangeAspect="1"/>
          </p:cNvPicPr>
          <p:nvPr/>
        </p:nvPicPr>
        <p:blipFill rotWithShape="1">
          <a:blip r:embed="rId3">
            <a:extLst>
              <a:ext uri="{28A0092B-C50C-407E-A947-70E740481C1C}">
                <a14:useLocalDpi xmlns:a14="http://schemas.microsoft.com/office/drawing/2010/main" val="0"/>
              </a:ext>
            </a:extLst>
          </a:blip>
          <a:srcRect l="12468"/>
          <a:stretch/>
        </p:blipFill>
        <p:spPr>
          <a:xfrm>
            <a:off x="6976872" y="1803474"/>
            <a:ext cx="5059064" cy="3251052"/>
          </a:xfrm>
          <a:prstGeom prst="rect">
            <a:avLst/>
          </a:prstGeom>
        </p:spPr>
      </p:pic>
      <p:sp>
        <p:nvSpPr>
          <p:cNvPr id="7" name="Ορθογώνιο 1">
            <a:extLst>
              <a:ext uri="{FF2B5EF4-FFF2-40B4-BE49-F238E27FC236}">
                <a16:creationId xmlns:a16="http://schemas.microsoft.com/office/drawing/2014/main" id="{10BE73AF-D3C1-9112-6D9E-B0CE830C3C48}"/>
              </a:ext>
            </a:extLst>
          </p:cNvPr>
          <p:cNvSpPr/>
          <p:nvPr/>
        </p:nvSpPr>
        <p:spPr>
          <a:xfrm>
            <a:off x="3418652" y="6566673"/>
            <a:ext cx="8772088" cy="276999"/>
          </a:xfrm>
          <a:prstGeom prst="rect">
            <a:avLst/>
          </a:prstGeom>
        </p:spPr>
        <p:txBody>
          <a:bodyPr wrap="square">
            <a:spAutoFit/>
          </a:bodyPr>
          <a:lstStyle/>
          <a:p>
            <a:pPr algn="r"/>
            <a:r>
              <a:rPr lang="bg" sz="1200" dirty="0">
                <a:hlinkClick r:id="rId4"/>
              </a:rPr>
              <a:t>Източник </a:t>
            </a:r>
            <a:r>
              <a:rPr lang="bg" sz="1200" dirty="0"/>
              <a:t>| </a:t>
            </a:r>
            <a:r>
              <a:rPr lang="bg" sz="1200" dirty="0">
                <a:hlinkClick r:id="rId5"/>
              </a:rPr>
              <a:t>Лиценз </a:t>
            </a:r>
            <a:endParaRPr lang="en-GB" sz="1200" dirty="0"/>
          </a:p>
        </p:txBody>
      </p:sp>
    </p:spTree>
    <p:extLst>
      <p:ext uri="{BB962C8B-B14F-4D97-AF65-F5344CB8AC3E}">
        <p14:creationId xmlns:p14="http://schemas.microsoft.com/office/powerpoint/2010/main" val="3694515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fontScale="92500"/>
          </a:bodyPr>
          <a:lstStyle/>
          <a:p>
            <a:pPr marL="0" indent="0">
              <a:lnSpc>
                <a:spcPct val="120000"/>
              </a:lnSpc>
              <a:buNone/>
            </a:pPr>
            <a:r>
              <a:rPr lang="bg" dirty="0"/>
              <a:t>Липсата на самосъзнание или критично прозрение, или наличието на </a:t>
            </a:r>
            <a:r>
              <a:rPr lang="bg" b="1" dirty="0"/>
              <a:t>амбивалентност или несигурност в ценностите </a:t>
            </a:r>
            <a:r>
              <a:rPr lang="bg" dirty="0"/>
              <a:t>, може да доведе до по-малко рационален подход към избора и в резултат на това до нежелано поведение.</a:t>
            </a:r>
          </a:p>
          <a:p>
            <a:pPr marL="0" indent="0">
              <a:lnSpc>
                <a:spcPct val="120000"/>
              </a:lnSpc>
              <a:buNone/>
            </a:pPr>
            <a:r>
              <a:rPr lang="bg" dirty="0"/>
              <a:t>Потенциалът тези влияния да повлияят на нагласите ще бъде по-голям, ако лицето не е обмислило ясно своите вярвания и ценности. Този процес включва разглеждане на принципите, чрез които те биха могли да подредят или приоритизират конкурентни ценности.</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fontScale="92500"/>
          </a:bodyPr>
          <a:lstStyle/>
          <a:p>
            <a:pPr marL="0" indent="0">
              <a:lnSpc>
                <a:spcPct val="120000"/>
              </a:lnSpc>
              <a:buNone/>
            </a:pPr>
            <a:r>
              <a:rPr lang="bg" b="1" dirty="0"/>
              <a:t>Нагласите </a:t>
            </a:r>
            <a:r>
              <a:rPr lang="bg" dirty="0"/>
              <a:t>са умствените състояния, които влияят на това как хората решават и действат в различни ситуации и спрямо другите. </a:t>
            </a:r>
            <a:r>
              <a:rPr lang="bg" b="1" dirty="0"/>
              <a:t>Те се формират главно от ценностите и вярванията на хората </a:t>
            </a:r>
            <a:r>
              <a:rPr lang="bg" dirty="0"/>
              <a:t>, които са техните основни принципи и убеждения.</a:t>
            </a:r>
          </a:p>
          <a:p>
            <a:pPr marL="0" indent="0">
              <a:lnSpc>
                <a:spcPct val="120000"/>
              </a:lnSpc>
              <a:buNone/>
            </a:pPr>
            <a:r>
              <a:rPr lang="bg" dirty="0"/>
              <a:t>Други фактори, които не са дълбоко вкоренени в съзнанието на хората, също могат да повлияят на техните нагласи в момента на вземане на решение.</a:t>
            </a:r>
          </a:p>
          <a:p>
            <a:pPr marL="0" indent="0">
              <a:lnSpc>
                <a:spcPct val="120000"/>
              </a:lnSpc>
              <a:buNone/>
            </a:pPr>
            <a:r>
              <a:rPr lang="bg" dirty="0"/>
              <a:t>Те включват социални норми, конвенции, натиск от връстници и емоционален стрес.</a:t>
            </a: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8107426" y="1289654"/>
            <a:ext cx="1486518"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 b="1" dirty="0" smtClean="0">
                <a:solidFill>
                  <a:srgbClr val="D71921"/>
                </a:solidFill>
              </a:rPr>
              <a:t>кликнете</a:t>
            </a:r>
            <a:endParaRPr lang="bg" b="1" dirty="0">
              <a:solidFill>
                <a:srgbClr val="D71921"/>
              </a:solidFill>
            </a:endParaRP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368027" y="922394"/>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bg" dirty="0"/>
              <a:t>Нагласи</a:t>
            </a:r>
          </a:p>
        </p:txBody>
      </p:sp>
      <p:sp>
        <p:nvSpPr>
          <p:cNvPr id="2" name="TextBox 1">
            <a:extLst>
              <a:ext uri="{FF2B5EF4-FFF2-40B4-BE49-F238E27FC236}">
                <a16:creationId xmlns:a16="http://schemas.microsoft.com/office/drawing/2014/main" id="{85D3F7F5-9A32-24F0-F5D0-A5F25A673897}"/>
              </a:ext>
            </a:extLst>
          </p:cNvPr>
          <p:cNvSpPr txBox="1"/>
          <p:nvPr/>
        </p:nvSpPr>
        <p:spPr>
          <a:xfrm>
            <a:off x="4061920" y="146304"/>
            <a:ext cx="3633958" cy="3077766"/>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bg" b="1" dirty="0"/>
              <a:t>Няколко съвета как да култивирате самосъзнанието си и по този начин своите нагласи:</a:t>
            </a:r>
          </a:p>
          <a:p>
            <a:pPr marL="285750" indent="-285750">
              <a:spcBef>
                <a:spcPts val="600"/>
              </a:spcBef>
              <a:spcAft>
                <a:spcPts val="600"/>
              </a:spcAft>
              <a:buFont typeface="Arial" panose="020B0604020202020204" pitchFamily="34" charset="0"/>
              <a:buChar char="•"/>
            </a:pPr>
            <a:r>
              <a:rPr lang="bg" dirty="0"/>
              <a:t>Бъдете любопитни кой сте</a:t>
            </a:r>
          </a:p>
          <a:p>
            <a:pPr marL="285750" indent="-285750">
              <a:spcBef>
                <a:spcPts val="600"/>
              </a:spcBef>
              <a:spcAft>
                <a:spcPts val="600"/>
              </a:spcAft>
              <a:buFont typeface="Arial" panose="020B0604020202020204" pitchFamily="34" charset="0"/>
              <a:buChar char="•"/>
            </a:pPr>
            <a:r>
              <a:rPr lang="bg" dirty="0"/>
              <a:t>Виж зад стените си</a:t>
            </a:r>
          </a:p>
          <a:p>
            <a:pPr marL="285750" indent="-285750">
              <a:spcBef>
                <a:spcPts val="600"/>
              </a:spcBef>
              <a:spcAft>
                <a:spcPts val="600"/>
              </a:spcAft>
              <a:buFont typeface="Arial" panose="020B0604020202020204" pitchFamily="34" charset="0"/>
              <a:buChar char="•"/>
            </a:pPr>
            <a:r>
              <a:rPr lang="bg" dirty="0"/>
              <a:t>Вижте себе си ясно</a:t>
            </a:r>
          </a:p>
          <a:p>
            <a:pPr marL="285750" indent="-285750">
              <a:spcBef>
                <a:spcPts val="600"/>
              </a:spcBef>
              <a:spcAft>
                <a:spcPts val="600"/>
              </a:spcAft>
              <a:buFont typeface="Arial" panose="020B0604020202020204" pitchFamily="34" charset="0"/>
              <a:buChar char="•"/>
            </a:pPr>
            <a:r>
              <a:rPr lang="bg" dirty="0"/>
              <a:t>Попитайте другите как ви виждат</a:t>
            </a:r>
          </a:p>
          <a:p>
            <a:pPr marL="285750" indent="-285750">
              <a:spcBef>
                <a:spcPts val="600"/>
              </a:spcBef>
              <a:spcAft>
                <a:spcPts val="600"/>
              </a:spcAft>
              <a:buFont typeface="Arial" panose="020B0604020202020204" pitchFamily="34" charset="0"/>
              <a:buChar char="•"/>
            </a:pPr>
            <a:r>
              <a:rPr lang="bg" dirty="0"/>
              <a:t>Водете си дневник</a:t>
            </a:r>
          </a:p>
        </p:txBody>
      </p:sp>
    </p:spTree>
    <p:extLst>
      <p:ext uri="{BB962C8B-B14F-4D97-AF65-F5344CB8AC3E}">
        <p14:creationId xmlns:p14="http://schemas.microsoft.com/office/powerpoint/2010/main" val="26019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bg" dirty="0"/>
              <a:t>Кодексът на морала и културата</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9177672" cy="4865977"/>
          </a:xfrm>
        </p:spPr>
        <p:txBody>
          <a:bodyPr>
            <a:noAutofit/>
          </a:bodyPr>
          <a:lstStyle/>
          <a:p>
            <a:pPr marL="0" indent="0">
              <a:buNone/>
            </a:pPr>
            <a:r>
              <a:rPr lang="bg" sz="1800" dirty="0"/>
              <a:t>Всяка култура има свой собствен морален кодекс. Традиционните представи за морал или ценностна система могат да бъдат доста различни и културните групи могат да имат напълно различни подходи към истината и измамата. Съществува и морален кодекс на лично ниво, който се влияе от меките умения като:</a:t>
            </a:r>
          </a:p>
          <a:p>
            <a:pPr>
              <a:buFont typeface="Arial" panose="020B0604020202020204" pitchFamily="34" charset="0"/>
              <a:buChar char="•"/>
            </a:pPr>
            <a:r>
              <a:rPr lang="bg" sz="1800" b="1" dirty="0"/>
              <a:t>Асертивността </a:t>
            </a:r>
            <a:r>
              <a:rPr lang="bg" sz="1800" dirty="0"/>
              <a:t>- особено в индивидуалистичните общества се цени, защото води човек към директно, самосъзнателно действие, което насърчава неговите интереси. Това е проблематично за култури, които нямат асертивно действие, интегрирано в техните социални компоненти и следователно те могат да имат затруднения с такова действие.</a:t>
            </a:r>
          </a:p>
          <a:p>
            <a:pPr>
              <a:buFont typeface="Arial" panose="020B0604020202020204" pitchFamily="34" charset="0"/>
              <a:buChar char="•"/>
            </a:pPr>
            <a:r>
              <a:rPr lang="bg" sz="1800" b="1" dirty="0"/>
              <a:t>Самоусъвършенстване </a:t>
            </a:r>
            <a:r>
              <a:rPr lang="bg" sz="1800" dirty="0"/>
              <a:t>- тенденция да се представя по-положителен образ на себе си, отколкото реалността, тенденция за подобряване на желаните качества.</a:t>
            </a:r>
          </a:p>
          <a:p>
            <a:pPr>
              <a:buFont typeface="Arial" panose="020B0604020202020204" pitchFamily="34" charset="0"/>
              <a:buChar char="•"/>
            </a:pPr>
            <a:r>
              <a:rPr lang="bg" sz="1800" b="1" dirty="0"/>
              <a:t>Самокритика </a:t>
            </a:r>
            <a:r>
              <a:rPr lang="bg" sz="1800" dirty="0"/>
              <a:t>- неспособност за адекватна оценка на собственото представяне, дейност или постижения. Подценяване на собствените способности, което не отговаря на реалната действителност </a:t>
            </a:r>
            <a:r>
              <a:rPr lang="bg" sz="1800" b="0" i="0" dirty="0">
                <a:solidFill>
                  <a:srgbClr val="222222"/>
                </a:solidFill>
                <a:effectLst/>
                <a:latin typeface="PT Sans" panose="020B0503020203020204" pitchFamily="34" charset="-18"/>
              </a:rPr>
              <a:t>.</a:t>
            </a:r>
          </a:p>
          <a:p>
            <a:pPr marL="0" indent="0">
              <a:buNone/>
            </a:pPr>
            <a:r>
              <a:rPr lang="bg" sz="1800" dirty="0"/>
              <a:t>Това е свързано и с неверността в комуникацията в социалните медии и с нагласата за разпространение на невярна или дезинформация.</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bg" sz="1200" dirty="0">
                <a:hlinkClick r:id="rId3"/>
              </a:rPr>
              <a:t>Източник </a:t>
            </a:r>
            <a:r>
              <a:rPr lang="bg" sz="1200" dirty="0"/>
              <a:t>| </a:t>
            </a:r>
            <a:r>
              <a:rPr lang="bg" sz="1200" dirty="0">
                <a:hlinkClick r:id="rId4"/>
              </a:rPr>
              <a:t>Лиценз </a:t>
            </a:r>
            <a:endParaRPr lang="en-GB" sz="1200" dirty="0"/>
          </a:p>
        </p:txBody>
      </p:sp>
      <p:pic>
        <p:nvPicPr>
          <p:cNvPr id="4" name="Obrázok 3" descr="Obrázok, na ktorom je silueta&#10;&#10;Automaticky generovaný popis">
            <a:extLst>
              <a:ext uri="{FF2B5EF4-FFF2-40B4-BE49-F238E27FC236}">
                <a16:creationId xmlns:a16="http://schemas.microsoft.com/office/drawing/2014/main" id="{C48F9712-CB2A-BF08-6E6F-8103B43B3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4496" y="1840340"/>
            <a:ext cx="2381130" cy="1588660"/>
          </a:xfrm>
          <a:prstGeom prst="rect">
            <a:avLst/>
          </a:prstGeom>
        </p:spPr>
      </p:pic>
    </p:spTree>
    <p:extLst>
      <p:ext uri="{BB962C8B-B14F-4D97-AF65-F5344CB8AC3E}">
        <p14:creationId xmlns:p14="http://schemas.microsoft.com/office/powerpoint/2010/main" val="1636195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5_Ethics_BG"/>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3fkF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Dd+Q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N35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Dd+Q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Dd+Q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Dd+Q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3fkFYFQaV5GsAAABvAAAAHAAAAHVuaXZlcnNhbC9sb2NhbF9zZXR0aW5ncy54bWwNyrEKwkAMANC9XxEySB3Uugn2rpujCK0fENogB7mk9ELRv/e2N7x++GaBnbeSTANezx0C62xL0k/A9/Q43RCKky4kphxQDWGITS82k4zsXmOBVejH28S5wvlJuc4XqbOkAu1B/B6PeInNH1BLAwQUAAIACAA3fkF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N35BWOohDhNLAAAAbAAAABsAAAB1bml2ZXJzYWwvdW5pdmVyc2FsLnBuZy54bWyzsa/IzVEoSy0qzszPs1Uy1DNQsrfj5bIpKEoty0wtV6gAigEFIUBJoRLINUJwyzNTSjKAQiYmFgjBjNTM9IwSoKiBhRlcVB9oKABQSwECAAAUAAIACACpdlBPNmFYAkcDAADhCQAAFAAAAAAAAAABAAAAAAAAAAAAdW5pdmVyc2FsL3BsYXllci54bWxQSwECAAAUAAIACAA3fkFYtTf0qBwFAADhEwAAHQAAAAAAAAABAAAAAAB5AwAAdW5pdmVyc2FsL2NvbW1vbl9tZXNzYWdlcy5sbmdQSwECAAAUAAIACAA3fkFYFR5gG6MAAAB/AQAALgAAAAAAAAABAAAAAADQCAAAdW5pdmVyc2FsL3BsYXliYWNrX2FuZF9uYXZpZ2F0aW9uX3NldHRpbmdzLnhtbFBLAQIAABQAAgAIADd+QVh0STUfPAQAAAwVAAAnAAAAAAAAAAEAAAAAAL8JAAB1bml2ZXJzYWwvZmxhc2hfcHVibGlzaGluZ19zZXR0aW5ncy54bWxQSwECAAAUAAIACAA3fkFYN4uHansDAACsDAAAIQAAAAAAAAABAAAAAABADgAAdW5pdmVyc2FsL2ZsYXNoX3NraW5fc2V0dGluZ3MueG1sUEsBAgAAFAACAAgAN35BWKavViM2BAAAlhQAACYAAAAAAAAAAQAAAAAA+hEAAHVuaXZlcnNhbC9odG1sX3B1Ymxpc2hpbmdfc2V0dGluZ3MueG1sUEsBAgAAFAACAAgAN35BWCYPfuiwAQAAbwYAAB8AAAAAAAAAAQAAAAAAdBYAAHVuaXZlcnNhbC9odG1sX3NraW5fc2V0dGluZ3MuanNQSwECAAAUAAIACAA3fkFYFQaV5GsAAABvAAAAHAAAAAAAAAABAAAAAABhGAAAdW5pdmVyc2FsL2xvY2FsX3NldHRpbmdzLnhtbFBLAQIAABQAAgAIADd+QVjCG66ZaBIAAPdNAAAXAAAAAAAAAAAAAAAAAAYZAAB1bml2ZXJzYWwvdW5pdmVyc2FsLnBuZ1BLAQIAABQAAgAIADd+QVjqIQ4TSwAAAGwAAAAbAAAAAAAAAAEAAAAAAKMrAAB1bml2ZXJzYWwvdW5pdmVyc2FsLnBuZy54bWxQSwUGAAAAAAoACgAGAwAAJywAAAAA"/>
  <p:tag name="ISPRING_LMS_API_VERSION" val="SCORM 1.2"/>
  <p:tag name="ISPRING_ULTRA_SCORM_COURSE_ID" val="83A6F3E4-ED6E-4CE7-945C-1D6FF5FB0EC9"/>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Bulgarian\\Bulgaria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5_Ethics_BG"/>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4980</TotalTime>
  <Words>2628</Words>
  <Application>Microsoft Office PowerPoint</Application>
  <PresentationFormat>Ευρεία οθόνη</PresentationFormat>
  <Paragraphs>179</Paragraphs>
  <Slides>23</Slides>
  <Notes>23</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23</vt:i4>
      </vt:variant>
    </vt:vector>
  </HeadingPairs>
  <TitlesOfParts>
    <vt:vector size="35" baseType="lpstr">
      <vt:lpstr>Adobe Gothic Std B</vt:lpstr>
      <vt:lpstr>MS PGothic</vt:lpstr>
      <vt:lpstr>Arial</vt:lpstr>
      <vt:lpstr>Calibri</vt:lpstr>
      <vt:lpstr>Calibri Light</vt:lpstr>
      <vt:lpstr>Courier New</vt:lpstr>
      <vt:lpstr>Impact</vt:lpstr>
      <vt:lpstr>PT Sans</vt:lpstr>
      <vt:lpstr>Roboto Condensed</vt:lpstr>
      <vt:lpstr>Verdana</vt:lpstr>
      <vt:lpstr>Wingdings</vt:lpstr>
      <vt:lpstr>Θέμα του Office</vt:lpstr>
      <vt:lpstr>Παρουσίαση του PowerPoint</vt:lpstr>
      <vt:lpstr>Партньори</vt:lpstr>
      <vt:lpstr>Модули</vt:lpstr>
      <vt:lpstr>Цели</vt:lpstr>
      <vt:lpstr>Етика</vt:lpstr>
      <vt:lpstr>Убеждения</vt:lpstr>
      <vt:lpstr>Стойности</vt:lpstr>
      <vt:lpstr>Нагласи</vt:lpstr>
      <vt:lpstr>Кодексът на морала и културата</vt:lpstr>
      <vt:lpstr>Етична дилема s</vt:lpstr>
      <vt:lpstr>Пример за етични дилеми</vt:lpstr>
      <vt:lpstr>Други етични дилеми (професионални и лични)</vt:lpstr>
      <vt:lpstr>Най-важните...</vt:lpstr>
      <vt:lpstr>Професионална етика</vt:lpstr>
      <vt:lpstr>Какво представлява професионалната етика?</vt:lpstr>
      <vt:lpstr>Защо професионалната етика е важна?</vt:lpstr>
      <vt:lpstr>Етични принципи за използване на AI</vt:lpstr>
      <vt:lpstr>Пристрастия в рамките на AI</vt:lpstr>
      <vt:lpstr>Етика в социалните медии</vt:lpstr>
      <vt:lpstr>Етика в публичното говорене</vt:lpstr>
      <vt:lpstr>Препратки и допълнителна литература</vt:lpstr>
      <vt:lpstr>Препратки и допълнителна литература</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5_Ethics_BG</dc:title>
  <dc:creator>pantelis bbalaouras</dc:creator>
  <cp:lastModifiedBy>pantelis</cp:lastModifiedBy>
  <cp:revision>109</cp:revision>
  <dcterms:created xsi:type="dcterms:W3CDTF">2020-06-02T13:31:56Z</dcterms:created>
  <dcterms:modified xsi:type="dcterms:W3CDTF">2024-02-01T13:52:18Z</dcterms:modified>
</cp:coreProperties>
</file>