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12" r:id="rId2"/>
    <p:sldId id="444" r:id="rId3"/>
    <p:sldId id="509" r:id="rId4"/>
    <p:sldId id="420" r:id="rId5"/>
    <p:sldId id="295" r:id="rId6"/>
    <p:sldId id="514" r:id="rId7"/>
    <p:sldId id="515" r:id="rId8"/>
    <p:sldId id="499" r:id="rId9"/>
    <p:sldId id="516" r:id="rId10"/>
    <p:sldId id="536" r:id="rId11"/>
    <p:sldId id="517" r:id="rId12"/>
    <p:sldId id="518" r:id="rId13"/>
    <p:sldId id="519" r:id="rId14"/>
    <p:sldId id="537" r:id="rId15"/>
    <p:sldId id="520" r:id="rId16"/>
    <p:sldId id="521" r:id="rId17"/>
    <p:sldId id="522" r:id="rId18"/>
    <p:sldId id="539" r:id="rId19"/>
    <p:sldId id="540" r:id="rId20"/>
    <p:sldId id="525" r:id="rId21"/>
    <p:sldId id="541" r:id="rId22"/>
    <p:sldId id="530" r:id="rId23"/>
    <p:sldId id="526" r:id="rId24"/>
    <p:sldId id="531" r:id="rId25"/>
    <p:sldId id="527" r:id="rId26"/>
    <p:sldId id="529" r:id="rId27"/>
    <p:sldId id="532" r:id="rId28"/>
    <p:sldId id="533" r:id="rId29"/>
    <p:sldId id="534" r:id="rId30"/>
    <p:sldId id="542" r:id="rId31"/>
    <p:sldId id="325" r:id="rId32"/>
    <p:sldId id="535" r:id="rId33"/>
    <p:sldId id="442" r:id="rId34"/>
  </p:sldIdLst>
  <p:sldSz cx="12192000" cy="6858000"/>
  <p:notesSz cx="6858000" cy="9144000"/>
  <p:custDataLst>
    <p:tags r:id="rId37"/>
  </p:custDataLst>
  <p:defaultTextStyle>
    <a:defPPr>
      <a:defRPr lang="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ksandra Stevanović" initials="AS" lastIdx="9" clrIdx="0"/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3500"/>
    <a:srgbClr val="AD6300"/>
    <a:srgbClr val="A5A5A5"/>
    <a:srgbClr val="004899"/>
    <a:srgbClr val="95C11F"/>
    <a:srgbClr val="E89704"/>
    <a:srgbClr val="D8134D"/>
    <a:srgbClr val="38289E"/>
    <a:srgbClr val="E24231"/>
    <a:srgbClr val="D71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7DB178-A3B8-40FA-8668-BF115FF30B38}" v="4" dt="2023-11-22T15:11:12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4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4" y="6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Paulusse" userId="1f5f41b363f6e14e" providerId="LiveId" clId="{CD7DB178-A3B8-40FA-8668-BF115FF30B38}"/>
    <pc:docChg chg="modSld">
      <pc:chgData name="Tim Paulusse" userId="1f5f41b363f6e14e" providerId="LiveId" clId="{CD7DB178-A3B8-40FA-8668-BF115FF30B38}" dt="2023-11-22T15:13:14.580" v="49" actId="20577"/>
      <pc:docMkLst>
        <pc:docMk/>
      </pc:docMkLst>
      <pc:sldChg chg="modSp">
        <pc:chgData name="Tim Paulusse" userId="1f5f41b363f6e14e" providerId="LiveId" clId="{CD7DB178-A3B8-40FA-8668-BF115FF30B38}" dt="2023-11-22T15:10:54.691" v="1" actId="20577"/>
        <pc:sldMkLst>
          <pc:docMk/>
          <pc:sldMk cId="1041830205" sldId="509"/>
        </pc:sldMkLst>
        <pc:graphicFrameChg chg="mod">
          <ac:chgData name="Tim Paulusse" userId="1f5f41b363f6e14e" providerId="LiveId" clId="{CD7DB178-A3B8-40FA-8668-BF115FF30B38}" dt="2023-11-22T15:10:54.691" v="1" actId="20577"/>
          <ac:graphicFrameMkLst>
            <pc:docMk/>
            <pc:sldMk cId="1041830205" sldId="509"/>
            <ac:graphicFrameMk id="9" creationId="{0F6221FA-CCBB-7318-4AB1-8EA358DD88C7}"/>
          </ac:graphicFrameMkLst>
        </pc:graphicFrameChg>
      </pc:sldChg>
      <pc:sldChg chg="modSp mod">
        <pc:chgData name="Tim Paulusse" userId="1f5f41b363f6e14e" providerId="LiveId" clId="{CD7DB178-A3B8-40FA-8668-BF115FF30B38}" dt="2023-11-22T15:11:18.485" v="3" actId="20577"/>
        <pc:sldMkLst>
          <pc:docMk/>
          <pc:sldMk cId="737204572" sldId="514"/>
        </pc:sldMkLst>
        <pc:spChg chg="mod">
          <ac:chgData name="Tim Paulusse" userId="1f5f41b363f6e14e" providerId="LiveId" clId="{CD7DB178-A3B8-40FA-8668-BF115FF30B38}" dt="2023-11-22T15:11:18.485" v="3" actId="20577"/>
          <ac:spMkLst>
            <pc:docMk/>
            <pc:sldMk cId="737204572" sldId="514"/>
            <ac:spMk id="6" creationId="{13725DC3-E1D4-4E92-AF5A-F0DED3AA5B9A}"/>
          </ac:spMkLst>
        </pc:spChg>
      </pc:sldChg>
      <pc:sldChg chg="modSp mod">
        <pc:chgData name="Tim Paulusse" userId="1f5f41b363f6e14e" providerId="LiveId" clId="{CD7DB178-A3B8-40FA-8668-BF115FF30B38}" dt="2023-11-22T15:11:23.140" v="5" actId="20577"/>
        <pc:sldMkLst>
          <pc:docMk/>
          <pc:sldMk cId="1439245380" sldId="518"/>
        </pc:sldMkLst>
        <pc:spChg chg="mod">
          <ac:chgData name="Tim Paulusse" userId="1f5f41b363f6e14e" providerId="LiveId" clId="{CD7DB178-A3B8-40FA-8668-BF115FF30B38}" dt="2023-11-22T15:11:23.140" v="5" actId="20577"/>
          <ac:spMkLst>
            <pc:docMk/>
            <pc:sldMk cId="1439245380" sldId="518"/>
            <ac:spMk id="6" creationId="{13725DC3-E1D4-4E92-AF5A-F0DED3AA5B9A}"/>
          </ac:spMkLst>
        </pc:spChg>
      </pc:sldChg>
      <pc:sldChg chg="modSp mod">
        <pc:chgData name="Tim Paulusse" userId="1f5f41b363f6e14e" providerId="LiveId" clId="{CD7DB178-A3B8-40FA-8668-BF115FF30B38}" dt="2023-11-22T15:11:32.148" v="9" actId="20577"/>
        <pc:sldMkLst>
          <pc:docMk/>
          <pc:sldMk cId="741694611" sldId="520"/>
        </pc:sldMkLst>
        <pc:spChg chg="mod">
          <ac:chgData name="Tim Paulusse" userId="1f5f41b363f6e14e" providerId="LiveId" clId="{CD7DB178-A3B8-40FA-8668-BF115FF30B38}" dt="2023-11-22T15:11:32.148" v="9" actId="20577"/>
          <ac:spMkLst>
            <pc:docMk/>
            <pc:sldMk cId="741694611" sldId="520"/>
            <ac:spMk id="3" creationId="{00000000-0000-0000-0000-000000000000}"/>
          </ac:spMkLst>
        </pc:spChg>
      </pc:sldChg>
      <pc:sldChg chg="modSp mod">
        <pc:chgData name="Tim Paulusse" userId="1f5f41b363f6e14e" providerId="LiveId" clId="{CD7DB178-A3B8-40FA-8668-BF115FF30B38}" dt="2023-11-22T15:11:40.530" v="13" actId="20577"/>
        <pc:sldMkLst>
          <pc:docMk/>
          <pc:sldMk cId="1272937504" sldId="521"/>
        </pc:sldMkLst>
        <pc:spChg chg="mod">
          <ac:chgData name="Tim Paulusse" userId="1f5f41b363f6e14e" providerId="LiveId" clId="{CD7DB178-A3B8-40FA-8668-BF115FF30B38}" dt="2023-11-22T15:11:40.530" v="13" actId="20577"/>
          <ac:spMkLst>
            <pc:docMk/>
            <pc:sldMk cId="1272937504" sldId="521"/>
            <ac:spMk id="3" creationId="{00000000-0000-0000-0000-000000000000}"/>
          </ac:spMkLst>
        </pc:spChg>
      </pc:sldChg>
      <pc:sldChg chg="modSp mod">
        <pc:chgData name="Tim Paulusse" userId="1f5f41b363f6e14e" providerId="LiveId" clId="{CD7DB178-A3B8-40FA-8668-BF115FF30B38}" dt="2023-11-22T15:12:13.119" v="25" actId="20577"/>
        <pc:sldMkLst>
          <pc:docMk/>
          <pc:sldMk cId="889570659" sldId="525"/>
        </pc:sldMkLst>
        <pc:spChg chg="mod">
          <ac:chgData name="Tim Paulusse" userId="1f5f41b363f6e14e" providerId="LiveId" clId="{CD7DB178-A3B8-40FA-8668-BF115FF30B38}" dt="2023-11-22T15:12:07.458" v="23" actId="20577"/>
          <ac:spMkLst>
            <pc:docMk/>
            <pc:sldMk cId="889570659" sldId="525"/>
            <ac:spMk id="2" creationId="{00000000-0000-0000-0000-000000000000}"/>
          </ac:spMkLst>
        </pc:spChg>
        <pc:spChg chg="mod">
          <ac:chgData name="Tim Paulusse" userId="1f5f41b363f6e14e" providerId="LiveId" clId="{CD7DB178-A3B8-40FA-8668-BF115FF30B38}" dt="2023-11-22T15:12:13.119" v="25" actId="20577"/>
          <ac:spMkLst>
            <pc:docMk/>
            <pc:sldMk cId="889570659" sldId="525"/>
            <ac:spMk id="3" creationId="{00000000-0000-0000-0000-000000000000}"/>
          </ac:spMkLst>
        </pc:spChg>
      </pc:sldChg>
      <pc:sldChg chg="modSp mod">
        <pc:chgData name="Tim Paulusse" userId="1f5f41b363f6e14e" providerId="LiveId" clId="{CD7DB178-A3B8-40FA-8668-BF115FF30B38}" dt="2023-11-22T15:12:46.361" v="39" actId="20577"/>
        <pc:sldMkLst>
          <pc:docMk/>
          <pc:sldMk cId="3164951676" sldId="526"/>
        </pc:sldMkLst>
        <pc:spChg chg="mod">
          <ac:chgData name="Tim Paulusse" userId="1f5f41b363f6e14e" providerId="LiveId" clId="{CD7DB178-A3B8-40FA-8668-BF115FF30B38}" dt="2023-11-22T15:12:46.361" v="39" actId="20577"/>
          <ac:spMkLst>
            <pc:docMk/>
            <pc:sldMk cId="3164951676" sldId="526"/>
            <ac:spMk id="2" creationId="{B910016F-3EAC-5054-22E5-A211C2CC6AF0}"/>
          </ac:spMkLst>
        </pc:spChg>
      </pc:sldChg>
      <pc:sldChg chg="modSp mod">
        <pc:chgData name="Tim Paulusse" userId="1f5f41b363f6e14e" providerId="LiveId" clId="{CD7DB178-A3B8-40FA-8668-BF115FF30B38}" dt="2023-11-22T15:13:05.791" v="47" actId="20577"/>
        <pc:sldMkLst>
          <pc:docMk/>
          <pc:sldMk cId="4033372938" sldId="529"/>
        </pc:sldMkLst>
        <pc:spChg chg="mod">
          <ac:chgData name="Tim Paulusse" userId="1f5f41b363f6e14e" providerId="LiveId" clId="{CD7DB178-A3B8-40FA-8668-BF115FF30B38}" dt="2023-11-22T15:13:05.791" v="47" actId="20577"/>
          <ac:spMkLst>
            <pc:docMk/>
            <pc:sldMk cId="4033372938" sldId="529"/>
            <ac:spMk id="4" creationId="{08C8B7BC-203C-F54A-136F-B071DE18DAB6}"/>
          </ac:spMkLst>
        </pc:spChg>
      </pc:sldChg>
      <pc:sldChg chg="modSp mod">
        <pc:chgData name="Tim Paulusse" userId="1f5f41b363f6e14e" providerId="LiveId" clId="{CD7DB178-A3B8-40FA-8668-BF115FF30B38}" dt="2023-11-22T15:12:39.374" v="37" actId="20577"/>
        <pc:sldMkLst>
          <pc:docMk/>
          <pc:sldMk cId="24820567" sldId="530"/>
        </pc:sldMkLst>
        <pc:spChg chg="mod">
          <ac:chgData name="Tim Paulusse" userId="1f5f41b363f6e14e" providerId="LiveId" clId="{CD7DB178-A3B8-40FA-8668-BF115FF30B38}" dt="2023-11-22T15:12:39.374" v="37" actId="20577"/>
          <ac:spMkLst>
            <pc:docMk/>
            <pc:sldMk cId="24820567" sldId="530"/>
            <ac:spMk id="3" creationId="{00000000-0000-0000-0000-000000000000}"/>
          </ac:spMkLst>
        </pc:spChg>
      </pc:sldChg>
      <pc:sldChg chg="modSp mod">
        <pc:chgData name="Tim Paulusse" userId="1f5f41b363f6e14e" providerId="LiveId" clId="{CD7DB178-A3B8-40FA-8668-BF115FF30B38}" dt="2023-11-22T15:13:00.295" v="45" actId="20577"/>
        <pc:sldMkLst>
          <pc:docMk/>
          <pc:sldMk cId="4213918365" sldId="531"/>
        </pc:sldMkLst>
        <pc:spChg chg="mod">
          <ac:chgData name="Tim Paulusse" userId="1f5f41b363f6e14e" providerId="LiveId" clId="{CD7DB178-A3B8-40FA-8668-BF115FF30B38}" dt="2023-11-22T15:12:51.829" v="41" actId="20577"/>
          <ac:spMkLst>
            <pc:docMk/>
            <pc:sldMk cId="4213918365" sldId="531"/>
            <ac:spMk id="2" creationId="{00000000-0000-0000-0000-000000000000}"/>
          </ac:spMkLst>
        </pc:spChg>
        <pc:spChg chg="mod">
          <ac:chgData name="Tim Paulusse" userId="1f5f41b363f6e14e" providerId="LiveId" clId="{CD7DB178-A3B8-40FA-8668-BF115FF30B38}" dt="2023-11-22T15:13:00.295" v="45" actId="20577"/>
          <ac:spMkLst>
            <pc:docMk/>
            <pc:sldMk cId="4213918365" sldId="531"/>
            <ac:spMk id="3" creationId="{00000000-0000-0000-0000-000000000000}"/>
          </ac:spMkLst>
        </pc:spChg>
      </pc:sldChg>
      <pc:sldChg chg="modSp mod">
        <pc:chgData name="Tim Paulusse" userId="1f5f41b363f6e14e" providerId="LiveId" clId="{CD7DB178-A3B8-40FA-8668-BF115FF30B38}" dt="2023-11-22T15:13:14.580" v="49" actId="20577"/>
        <pc:sldMkLst>
          <pc:docMk/>
          <pc:sldMk cId="2731793714" sldId="533"/>
        </pc:sldMkLst>
        <pc:spChg chg="mod">
          <ac:chgData name="Tim Paulusse" userId="1f5f41b363f6e14e" providerId="LiveId" clId="{CD7DB178-A3B8-40FA-8668-BF115FF30B38}" dt="2023-11-22T15:13:14.580" v="49" actId="20577"/>
          <ac:spMkLst>
            <pc:docMk/>
            <pc:sldMk cId="2731793714" sldId="533"/>
            <ac:spMk id="3" creationId="{00000000-0000-0000-0000-000000000000}"/>
          </ac:spMkLst>
        </pc:spChg>
      </pc:sldChg>
      <pc:sldChg chg="modSp mod">
        <pc:chgData name="Tim Paulusse" userId="1f5f41b363f6e14e" providerId="LiveId" clId="{CD7DB178-A3B8-40FA-8668-BF115FF30B38}" dt="2023-11-22T15:11:27.934" v="7" actId="20577"/>
        <pc:sldMkLst>
          <pc:docMk/>
          <pc:sldMk cId="2906305790" sldId="537"/>
        </pc:sldMkLst>
        <pc:spChg chg="mod">
          <ac:chgData name="Tim Paulusse" userId="1f5f41b363f6e14e" providerId="LiveId" clId="{CD7DB178-A3B8-40FA-8668-BF115FF30B38}" dt="2023-11-22T15:11:27.934" v="7" actId="20577"/>
          <ac:spMkLst>
            <pc:docMk/>
            <pc:sldMk cId="2906305790" sldId="537"/>
            <ac:spMk id="4" creationId="{4C574F1A-904B-F7EA-BC5E-46E132FFB11E}"/>
          </ac:spMkLst>
        </pc:spChg>
      </pc:sldChg>
      <pc:sldChg chg="modSp mod">
        <pc:chgData name="Tim Paulusse" userId="1f5f41b363f6e14e" providerId="LiveId" clId="{CD7DB178-A3B8-40FA-8668-BF115FF30B38}" dt="2023-11-22T15:11:56.796" v="19" actId="20577"/>
        <pc:sldMkLst>
          <pc:docMk/>
          <pc:sldMk cId="1213006861" sldId="539"/>
        </pc:sldMkLst>
        <pc:spChg chg="mod">
          <ac:chgData name="Tim Paulusse" userId="1f5f41b363f6e14e" providerId="LiveId" clId="{CD7DB178-A3B8-40FA-8668-BF115FF30B38}" dt="2023-11-22T15:11:45.269" v="15" actId="20577"/>
          <ac:spMkLst>
            <pc:docMk/>
            <pc:sldMk cId="1213006861" sldId="539"/>
            <ac:spMk id="2" creationId="{121EC9DE-73E1-4AF4-ADA5-8D9F5708A96C}"/>
          </ac:spMkLst>
        </pc:spChg>
        <pc:spChg chg="mod">
          <ac:chgData name="Tim Paulusse" userId="1f5f41b363f6e14e" providerId="LiveId" clId="{CD7DB178-A3B8-40FA-8668-BF115FF30B38}" dt="2023-11-22T15:11:56.796" v="19" actId="20577"/>
          <ac:spMkLst>
            <pc:docMk/>
            <pc:sldMk cId="1213006861" sldId="539"/>
            <ac:spMk id="3" creationId="{605DFC5C-CE38-A427-B87A-9E50083076E4}"/>
          </ac:spMkLst>
        </pc:spChg>
      </pc:sldChg>
      <pc:sldChg chg="modSp mod">
        <pc:chgData name="Tim Paulusse" userId="1f5f41b363f6e14e" providerId="LiveId" clId="{CD7DB178-A3B8-40FA-8668-BF115FF30B38}" dt="2023-11-22T15:12:01.834" v="21" actId="20577"/>
        <pc:sldMkLst>
          <pc:docMk/>
          <pc:sldMk cId="1255586030" sldId="540"/>
        </pc:sldMkLst>
        <pc:spChg chg="mod">
          <ac:chgData name="Tim Paulusse" userId="1f5f41b363f6e14e" providerId="LiveId" clId="{CD7DB178-A3B8-40FA-8668-BF115FF30B38}" dt="2023-11-22T15:12:01.834" v="21" actId="20577"/>
          <ac:spMkLst>
            <pc:docMk/>
            <pc:sldMk cId="1255586030" sldId="540"/>
            <ac:spMk id="2" creationId="{54911A24-06BA-FFB3-14A3-130774259E6F}"/>
          </ac:spMkLst>
        </pc:spChg>
      </pc:sldChg>
      <pc:sldChg chg="modSp mod">
        <pc:chgData name="Tim Paulusse" userId="1f5f41b363f6e14e" providerId="LiveId" clId="{CD7DB178-A3B8-40FA-8668-BF115FF30B38}" dt="2023-11-22T15:12:31.758" v="35" actId="20577"/>
        <pc:sldMkLst>
          <pc:docMk/>
          <pc:sldMk cId="2326045044" sldId="541"/>
        </pc:sldMkLst>
        <pc:spChg chg="mod">
          <ac:chgData name="Tim Paulusse" userId="1f5f41b363f6e14e" providerId="LiveId" clId="{CD7DB178-A3B8-40FA-8668-BF115FF30B38}" dt="2023-11-22T15:12:17.807" v="27" actId="20577"/>
          <ac:spMkLst>
            <pc:docMk/>
            <pc:sldMk cId="2326045044" sldId="541"/>
            <ac:spMk id="2" creationId="{7032EDD7-24EE-F674-37D7-8393445E6C1D}"/>
          </ac:spMkLst>
        </pc:spChg>
        <pc:spChg chg="mod">
          <ac:chgData name="Tim Paulusse" userId="1f5f41b363f6e14e" providerId="LiveId" clId="{CD7DB178-A3B8-40FA-8668-BF115FF30B38}" dt="2023-11-22T15:12:31.758" v="35" actId="20577"/>
          <ac:spMkLst>
            <pc:docMk/>
            <pc:sldMk cId="2326045044" sldId="541"/>
            <ac:spMk id="3" creationId="{F6D4197B-8D73-8861-FFBF-B029E3B5807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D5358F-2C12-40D3-A142-40CC932D99A4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EC327B3B-64E2-4867-8E05-4626CF7AA557}">
      <dgm:prSet phldrT="[Κείμενο]" custT="1"/>
      <dgm:spPr>
        <a:solidFill>
          <a:schemeClr val="bg1">
            <a:lumMod val="95000"/>
          </a:schemeClr>
        </a:solidFill>
        <a:ln>
          <a:solidFill>
            <a:srgbClr val="785832"/>
          </a:solidFill>
        </a:ln>
      </dgm:spPr>
      <dgm:t>
        <a:bodyPr/>
        <a:lstStyle/>
        <a:p>
          <a:r>
            <a:rPr lang="bg" sz="3200" kern="1200" dirty="0">
              <a:solidFill>
                <a:schemeClr val="tx1"/>
              </a:solidFill>
              <a:effectLst/>
            </a:rPr>
            <a:t>1. </a:t>
          </a:r>
          <a:r>
            <a:rPr lang="bg" sz="3200" kern="1200" dirty="0">
              <a:solidFill>
                <a:schemeClr val="tx1"/>
              </a:solidFill>
            </a:rPr>
            <a:t>Осъзнатост</a:t>
          </a:r>
          <a:endParaRPr lang="el-GR" sz="3200" kern="1200" dirty="0">
            <a:solidFill>
              <a:schemeClr val="tx1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DF29B433-28C4-4212-B73F-BBA2E55D71FD}" type="parTrans" cxnId="{013F4C26-68C0-4526-9DB3-5EB519553F3C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E3EA5345-B843-40CC-AF3F-48429EEC6F62}" type="sibTrans" cxnId="{013F4C26-68C0-4526-9DB3-5EB519553F3C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4E244519-B7AC-4B3B-BE5F-12059590F0D2}">
      <dgm:prSet phldrT="[Κείμενο]" custT="1"/>
      <dgm:spPr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b="0" kern="1200" dirty="0">
              <a:solidFill>
                <a:schemeClr val="tx1"/>
              </a:solidFill>
              <a:effectLst>
                <a:outerShdw sx="1000" sy="1000" algn="tl">
                  <a:srgbClr val="000000"/>
                </a:outerShdw>
              </a:effectLst>
              <a:latin typeface="Calibri" panose="020F0502020204030204"/>
              <a:ea typeface="+mn-ea"/>
              <a:cs typeface="+mn-cs"/>
            </a:rPr>
            <a:t>2. Критично мислене</a:t>
          </a:r>
          <a:endParaRPr lang="el-GR" sz="3200" b="0" kern="1200" dirty="0">
            <a:solidFill>
              <a:schemeClr val="tx1"/>
            </a:solidFill>
            <a:effectLst>
              <a:outerShdw sx="1000" sy="1000" algn="tl">
                <a:srgbClr val="000000"/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E30B4CE4-28F5-41D5-BDD7-379CEE7BFAA6}" type="parTrans" cxnId="{63EE376A-9BE3-42F8-986B-13F24A6B6A52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67FEA77F-9792-4206-8836-885C74441292}" type="sibTrans" cxnId="{63EE376A-9BE3-42F8-986B-13F24A6B6A52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B4C523CA-CB9B-45E6-9B42-ACDDF1BF7D65}">
      <dgm:prSet phldrT="[Κείμενο]" custT="1"/>
      <dgm:spPr>
        <a:solidFill>
          <a:prstClr val="white">
            <a:lumMod val="95000"/>
          </a:prst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3. Разрешаване на конфликти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0B61FFA1-954D-4769-9935-DC27A03FE46F}" type="parTrans" cxnId="{AB3B445A-D322-425F-BF83-71C16EDBCF6A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2A74883B-AB36-4DBE-A90D-C134F37AC8DE}" type="sibTrans" cxnId="{AB3B445A-D322-425F-BF83-71C16EDBCF6A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1E395D00-6435-47AF-BDD1-99EEEBD551EE}" type="pres">
      <dgm:prSet presAssocID="{C4D5358F-2C12-40D3-A142-40CC932D99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470C7429-9401-4802-AB33-313A76532508}" type="pres">
      <dgm:prSet presAssocID="{EC327B3B-64E2-4867-8E05-4626CF7AA557}" presName="parentText" presStyleLbl="node1" presStyleIdx="0" presStyleCnt="3" custLinFactY="-3398" custLinFactNeighborX="-1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8D2178F-0747-469A-A1B7-4B4E6C3A520D}" type="pres">
      <dgm:prSet presAssocID="{E3EA5345-B843-40CC-AF3F-48429EEC6F62}" presName="spacer" presStyleCnt="0"/>
      <dgm:spPr/>
    </dgm:pt>
    <dgm:pt modelId="{288E5028-B57D-41A4-A329-2A81DBAE6A20}" type="pres">
      <dgm:prSet presAssocID="{4E244519-B7AC-4B3B-BE5F-12059590F0D2}" presName="parentText" presStyleLbl="node1" presStyleIdx="1" presStyleCnt="3" custLinFactNeighborY="-19892">
        <dgm:presLayoutVars>
          <dgm:chMax val="0"/>
          <dgm:bulletEnabled val="1"/>
        </dgm:presLayoutVars>
      </dgm:prSet>
      <dgm:spPr>
        <a:xfrm>
          <a:off x="0" y="1554120"/>
          <a:ext cx="4961817" cy="1216800"/>
        </a:xfrm>
        <a:prstGeom prst="roundRect">
          <a:avLst/>
        </a:prstGeom>
      </dgm:spPr>
      <dgm:t>
        <a:bodyPr/>
        <a:lstStyle/>
        <a:p>
          <a:endParaRPr lang="de-AT"/>
        </a:p>
      </dgm:t>
    </dgm:pt>
    <dgm:pt modelId="{F52AF388-6647-40C1-9B0C-4EACF0087302}" type="pres">
      <dgm:prSet presAssocID="{67FEA77F-9792-4206-8836-885C74441292}" presName="spacer" presStyleCnt="0"/>
      <dgm:spPr/>
    </dgm:pt>
    <dgm:pt modelId="{8CDB7BC7-8DB4-48B4-844D-150D6BC9A281}" type="pres">
      <dgm:prSet presAssocID="{B4C523CA-CB9B-45E6-9B42-ACDDF1BF7D65}" presName="parentText" presStyleLbl="node1" presStyleIdx="2" presStyleCnt="3">
        <dgm:presLayoutVars>
          <dgm:chMax val="0"/>
          <dgm:bulletEnabled val="1"/>
        </dgm:presLayoutVars>
      </dgm:prSet>
      <dgm:spPr>
        <a:xfrm>
          <a:off x="0" y="3062896"/>
          <a:ext cx="4961817" cy="1216800"/>
        </a:xfrm>
        <a:prstGeom prst="roundRect">
          <a:avLst/>
        </a:prstGeom>
      </dgm:spPr>
      <dgm:t>
        <a:bodyPr/>
        <a:lstStyle/>
        <a:p>
          <a:endParaRPr lang="de-AT"/>
        </a:p>
      </dgm:t>
    </dgm:pt>
  </dgm:ptLst>
  <dgm:cxnLst>
    <dgm:cxn modelId="{AB3B445A-D322-425F-BF83-71C16EDBCF6A}" srcId="{C4D5358F-2C12-40D3-A142-40CC932D99A4}" destId="{B4C523CA-CB9B-45E6-9B42-ACDDF1BF7D65}" srcOrd="2" destOrd="0" parTransId="{0B61FFA1-954D-4769-9935-DC27A03FE46F}" sibTransId="{2A74883B-AB36-4DBE-A90D-C134F37AC8DE}"/>
    <dgm:cxn modelId="{013F4C26-68C0-4526-9DB3-5EB519553F3C}" srcId="{C4D5358F-2C12-40D3-A142-40CC932D99A4}" destId="{EC327B3B-64E2-4867-8E05-4626CF7AA557}" srcOrd="0" destOrd="0" parTransId="{DF29B433-28C4-4212-B73F-BBA2E55D71FD}" sibTransId="{E3EA5345-B843-40CC-AF3F-48429EEC6F62}"/>
    <dgm:cxn modelId="{71170B66-801D-42B1-BD88-3067EF1E3D30}" type="presOf" srcId="{EC327B3B-64E2-4867-8E05-4626CF7AA557}" destId="{470C7429-9401-4802-AB33-313A76532508}" srcOrd="0" destOrd="0" presId="urn:microsoft.com/office/officeart/2005/8/layout/vList2"/>
    <dgm:cxn modelId="{63EE376A-9BE3-42F8-986B-13F24A6B6A52}" srcId="{C4D5358F-2C12-40D3-A142-40CC932D99A4}" destId="{4E244519-B7AC-4B3B-BE5F-12059590F0D2}" srcOrd="1" destOrd="0" parTransId="{E30B4CE4-28F5-41D5-BDD7-379CEE7BFAA6}" sibTransId="{67FEA77F-9792-4206-8836-885C74441292}"/>
    <dgm:cxn modelId="{7533573D-AE90-413F-8D5E-92E484CC53EE}" type="presOf" srcId="{C4D5358F-2C12-40D3-A142-40CC932D99A4}" destId="{1E395D00-6435-47AF-BDD1-99EEEBD551EE}" srcOrd="0" destOrd="0" presId="urn:microsoft.com/office/officeart/2005/8/layout/vList2"/>
    <dgm:cxn modelId="{E7D99F90-BD21-488E-8965-4FA3E6649457}" type="presOf" srcId="{4E244519-B7AC-4B3B-BE5F-12059590F0D2}" destId="{288E5028-B57D-41A4-A329-2A81DBAE6A20}" srcOrd="0" destOrd="0" presId="urn:microsoft.com/office/officeart/2005/8/layout/vList2"/>
    <dgm:cxn modelId="{0A308EED-F4BF-484E-9616-FC08E6DF7B71}" type="presOf" srcId="{B4C523CA-CB9B-45E6-9B42-ACDDF1BF7D65}" destId="{8CDB7BC7-8DB4-48B4-844D-150D6BC9A281}" srcOrd="0" destOrd="0" presId="urn:microsoft.com/office/officeart/2005/8/layout/vList2"/>
    <dgm:cxn modelId="{D194C380-2F5A-4D83-B19D-EDEBF138C04E}" type="presParOf" srcId="{1E395D00-6435-47AF-BDD1-99EEEBD551EE}" destId="{470C7429-9401-4802-AB33-313A76532508}" srcOrd="0" destOrd="0" presId="urn:microsoft.com/office/officeart/2005/8/layout/vList2"/>
    <dgm:cxn modelId="{1C593544-AEA6-4F32-B3EB-A05830DB3610}" type="presParOf" srcId="{1E395D00-6435-47AF-BDD1-99EEEBD551EE}" destId="{88D2178F-0747-469A-A1B7-4B4E6C3A520D}" srcOrd="1" destOrd="0" presId="urn:microsoft.com/office/officeart/2005/8/layout/vList2"/>
    <dgm:cxn modelId="{D77AAB75-3FBD-4EC6-89C1-F17940EE4199}" type="presParOf" srcId="{1E395D00-6435-47AF-BDD1-99EEEBD551EE}" destId="{288E5028-B57D-41A4-A329-2A81DBAE6A20}" srcOrd="2" destOrd="0" presId="urn:microsoft.com/office/officeart/2005/8/layout/vList2"/>
    <dgm:cxn modelId="{EF6FD183-5195-47C2-8292-3E15D1204EF4}" type="presParOf" srcId="{1E395D00-6435-47AF-BDD1-99EEEBD551EE}" destId="{F52AF388-6647-40C1-9B0C-4EACF0087302}" srcOrd="3" destOrd="0" presId="urn:microsoft.com/office/officeart/2005/8/layout/vList2"/>
    <dgm:cxn modelId="{93570274-80FF-4597-9140-78C6897D45C5}" type="presParOf" srcId="{1E395D00-6435-47AF-BDD1-99EEEBD551EE}" destId="{8CDB7BC7-8DB4-48B4-844D-150D6BC9A281}" srcOrd="4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D5358F-2C12-40D3-A142-40CC932D99A4}" type="doc">
      <dgm:prSet loTypeId="urn:microsoft.com/office/officeart/2005/8/layout/vList2" loCatId="list" qsTypeId="urn:microsoft.com/office/officeart/2005/8/quickstyle/simple2" qsCatId="simple" csTypeId="urn:microsoft.com/office/officeart/2005/8/colors/accent0_3" csCatId="mainScheme" phldr="1"/>
      <dgm:spPr/>
      <dgm:t>
        <a:bodyPr/>
        <a:lstStyle/>
        <a:p>
          <a:endParaRPr lang="el-GR"/>
        </a:p>
      </dgm:t>
    </dgm:pt>
    <dgm:pt modelId="{EC327B3B-64E2-4867-8E05-4626CF7AA557}">
      <dgm:prSet phldrT="[Κείμενο]" custT="1"/>
      <dgm:spPr>
        <a:solidFill>
          <a:schemeClr val="bg1">
            <a:lumMod val="95000"/>
          </a:schemeClr>
        </a:solidFill>
        <a:ln>
          <a:solidFill>
            <a:srgbClr val="785832"/>
          </a:solidFill>
        </a:ln>
      </dgm:spPr>
      <dgm:t>
        <a:bodyPr/>
        <a:lstStyle/>
        <a:p>
          <a:r>
            <a:rPr lang="bg" sz="3200" kern="1200" dirty="0">
              <a:solidFill>
                <a:schemeClr val="tx1"/>
              </a:solidFill>
              <a:effectLst/>
            </a:rPr>
            <a:t>4. </a:t>
          </a:r>
          <a:r>
            <a:rPr lang="bg" sz="3200" kern="1200" dirty="0" smtClean="0">
              <a:solidFill>
                <a:schemeClr val="tx1"/>
              </a:solidFill>
              <a:effectLst/>
            </a:rPr>
            <a:t>Д</a:t>
          </a:r>
          <a:r>
            <a:rPr lang="bg" sz="3200" kern="1200" dirty="0" smtClean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иалог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DF29B433-28C4-4212-B73F-BBA2E55D71FD}" type="parTrans" cxnId="{013F4C26-68C0-4526-9DB3-5EB519553F3C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E3EA5345-B843-40CC-AF3F-48429EEC6F62}" type="sibTrans" cxnId="{013F4C26-68C0-4526-9DB3-5EB519553F3C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4E244519-B7AC-4B3B-BE5F-12059590F0D2}">
      <dgm:prSet phldrT="[Κείμενο]" custT="1"/>
      <dgm:spPr>
        <a:solidFill>
          <a:prstClr val="white">
            <a:lumMod val="95000"/>
          </a:prst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5. Етика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E30B4CE4-28F5-41D5-BDD7-379CEE7BFAA6}" type="parTrans" cxnId="{63EE376A-9BE3-42F8-986B-13F24A6B6A52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67FEA77F-9792-4206-8836-885C74441292}" type="sibTrans" cxnId="{63EE376A-9BE3-42F8-986B-13F24A6B6A52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B4C523CA-CB9B-45E6-9B42-ACDDF1BF7D65}">
      <dgm:prSet phldrT="[Κείμενο]" custT="1"/>
      <dgm:spPr>
        <a:solidFill>
          <a:srgbClr val="92D050"/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b="1" kern="1200" dirty="0">
              <a:solidFill>
                <a:schemeClr val="bg1"/>
              </a:solidFill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6. Рефлективни умения</a:t>
          </a:r>
          <a:endParaRPr lang="el-GR" sz="3200" b="1" kern="1200" dirty="0">
            <a:solidFill>
              <a:schemeClr val="bg1"/>
            </a:solidFill>
            <a:effectLst>
              <a:outerShdw blurRad="38100" dist="38100" dir="2700000" algn="ctr" rotWithShape="0">
                <a:srgbClr val="000000">
                  <a:alpha val="43000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gm:t>
    </dgm:pt>
    <dgm:pt modelId="{0B61FFA1-954D-4769-9935-DC27A03FE46F}" type="parTrans" cxnId="{AB3B445A-D322-425F-BF83-71C16EDBCF6A}">
      <dgm:prSet/>
      <dgm:spPr/>
      <dgm:t>
        <a:bodyPr/>
        <a:lstStyle/>
        <a:p>
          <a:endParaRPr lang="el-GR" sz="1600">
            <a:solidFill>
              <a:schemeClr val="tx1"/>
            </a:solidFill>
            <a:effectLst/>
          </a:endParaRPr>
        </a:p>
      </dgm:t>
    </dgm:pt>
    <dgm:pt modelId="{2A74883B-AB36-4DBE-A90D-C134F37AC8DE}" type="sibTrans" cxnId="{AB3B445A-D322-425F-BF83-71C16EDBCF6A}">
      <dgm:prSet/>
      <dgm:spPr/>
      <dgm:t>
        <a:bodyPr/>
        <a:lstStyle/>
        <a:p>
          <a:endParaRPr lang="el-GR">
            <a:solidFill>
              <a:schemeClr val="tx1"/>
            </a:solidFill>
            <a:effectLst/>
          </a:endParaRPr>
        </a:p>
      </dgm:t>
    </dgm:pt>
    <dgm:pt modelId="{B1517D0B-EB6D-478A-AEAF-BBD31D5E602B}">
      <dgm:prSet phldrT="[Κείμενο]" custT="1"/>
      <dgm:spPr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gm:spPr>
      <dgm:t>
        <a:bodyPr spcFirstLastPara="0" vert="horz" wrap="square" lIns="121920" tIns="121920" rIns="121920" bIns="121920" numCol="1" spcCol="1270" anchor="ctr" anchorCtr="0"/>
        <a:lstStyle/>
        <a:p>
          <a:pPr>
            <a:buNone/>
          </a:pPr>
          <a:r>
            <a:rPr lang="bg" sz="3200" b="0" dirty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7. </a:t>
          </a:r>
          <a:r>
            <a:rPr lang="bg" sz="3200" b="0" dirty="0" smtClean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Цифрови </a:t>
          </a:r>
          <a:r>
            <a:rPr lang="bg" sz="3200" b="0" dirty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умения</a:t>
          </a:r>
          <a:endParaRPr lang="el-GR" sz="3200" b="0" dirty="0">
            <a:solidFill>
              <a:schemeClr val="tx1"/>
            </a:solidFill>
            <a:effectLst/>
            <a:latin typeface="Calibri" panose="020F0502020204030204"/>
            <a:ea typeface="+mn-ea"/>
            <a:cs typeface="+mn-cs"/>
          </a:endParaRPr>
        </a:p>
      </dgm:t>
    </dgm:pt>
    <dgm:pt modelId="{5DD871E4-0A72-467B-BFC4-23BC65BE2E5D}" type="parTrans" cxnId="{D7EB5B58-B00E-4541-BF8A-5ECC83C78794}">
      <dgm:prSet/>
      <dgm:spPr/>
      <dgm:t>
        <a:bodyPr/>
        <a:lstStyle/>
        <a:p>
          <a:endParaRPr lang="en-GB"/>
        </a:p>
      </dgm:t>
    </dgm:pt>
    <dgm:pt modelId="{FCAA1098-48C8-4BFF-B4D1-2DED440629D8}" type="sibTrans" cxnId="{D7EB5B58-B00E-4541-BF8A-5ECC83C78794}">
      <dgm:prSet/>
      <dgm:spPr/>
      <dgm:t>
        <a:bodyPr/>
        <a:lstStyle/>
        <a:p>
          <a:endParaRPr lang="en-GB"/>
        </a:p>
      </dgm:t>
    </dgm:pt>
    <dgm:pt modelId="{1E395D00-6435-47AF-BDD1-99EEEBD551EE}" type="pres">
      <dgm:prSet presAssocID="{C4D5358F-2C12-40D3-A142-40CC932D99A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470C7429-9401-4802-AB33-313A76532508}" type="pres">
      <dgm:prSet presAssocID="{EC327B3B-64E2-4867-8E05-4626CF7AA557}" presName="parentText" presStyleLbl="node1" presStyleIdx="0" presStyleCnt="4" custLinFactY="-3398" custLinFactNeighborX="-19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8D2178F-0747-469A-A1B7-4B4E6C3A520D}" type="pres">
      <dgm:prSet presAssocID="{E3EA5345-B843-40CC-AF3F-48429EEC6F62}" presName="spacer" presStyleCnt="0"/>
      <dgm:spPr/>
    </dgm:pt>
    <dgm:pt modelId="{288E5028-B57D-41A4-A329-2A81DBAE6A20}" type="pres">
      <dgm:prSet presAssocID="{4E244519-B7AC-4B3B-BE5F-12059590F0D2}" presName="parentText" presStyleLbl="node1" presStyleIdx="1" presStyleCnt="4" custLinFactNeighborY="-19892">
        <dgm:presLayoutVars>
          <dgm:chMax val="0"/>
          <dgm:bulletEnabled val="1"/>
        </dgm:presLayoutVars>
      </dgm:prSet>
      <dgm:spPr>
        <a:xfrm>
          <a:off x="0" y="1175325"/>
          <a:ext cx="4961817" cy="1029600"/>
        </a:xfrm>
        <a:prstGeom prst="roundRect">
          <a:avLst/>
        </a:prstGeom>
      </dgm:spPr>
      <dgm:t>
        <a:bodyPr/>
        <a:lstStyle/>
        <a:p>
          <a:endParaRPr lang="de-AT"/>
        </a:p>
      </dgm:t>
    </dgm:pt>
    <dgm:pt modelId="{F52AF388-6647-40C1-9B0C-4EACF0087302}" type="pres">
      <dgm:prSet presAssocID="{67FEA77F-9792-4206-8836-885C74441292}" presName="spacer" presStyleCnt="0"/>
      <dgm:spPr/>
    </dgm:pt>
    <dgm:pt modelId="{8CDB7BC7-8DB4-48B4-844D-150D6BC9A281}" type="pres">
      <dgm:prSet presAssocID="{B4C523CA-CB9B-45E6-9B42-ACDDF1BF7D65}" presName="parentText" presStyleLbl="node1" presStyleIdx="2" presStyleCnt="4">
        <dgm:presLayoutVars>
          <dgm:chMax val="0"/>
          <dgm:bulletEnabled val="1"/>
        </dgm:presLayoutVars>
      </dgm:prSet>
      <dgm:spPr>
        <a:xfrm>
          <a:off x="0" y="3062896"/>
          <a:ext cx="4961817" cy="1216800"/>
        </a:xfrm>
        <a:prstGeom prst="roundRect">
          <a:avLst/>
        </a:prstGeom>
      </dgm:spPr>
      <dgm:t>
        <a:bodyPr/>
        <a:lstStyle/>
        <a:p>
          <a:endParaRPr lang="de-AT"/>
        </a:p>
      </dgm:t>
    </dgm:pt>
    <dgm:pt modelId="{AA10446C-2ABE-45E7-A342-12192774C0E3}" type="pres">
      <dgm:prSet presAssocID="{2A74883B-AB36-4DBE-A90D-C134F37AC8DE}" presName="spacer" presStyleCnt="0"/>
      <dgm:spPr/>
    </dgm:pt>
    <dgm:pt modelId="{E02402E1-EB3E-48C5-AF8B-9337E21FDAC3}" type="pres">
      <dgm:prSet presAssocID="{B1517D0B-EB6D-478A-AEAF-BBD31D5E602B}" presName="parentText" presStyleLbl="node1" presStyleIdx="3" presStyleCnt="4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de-AT"/>
        </a:p>
      </dgm:t>
    </dgm:pt>
  </dgm:ptLst>
  <dgm:cxnLst>
    <dgm:cxn modelId="{AB3B445A-D322-425F-BF83-71C16EDBCF6A}" srcId="{C4D5358F-2C12-40D3-A142-40CC932D99A4}" destId="{B4C523CA-CB9B-45E6-9B42-ACDDF1BF7D65}" srcOrd="2" destOrd="0" parTransId="{0B61FFA1-954D-4769-9935-DC27A03FE46F}" sibTransId="{2A74883B-AB36-4DBE-A90D-C134F37AC8DE}"/>
    <dgm:cxn modelId="{013F4C26-68C0-4526-9DB3-5EB519553F3C}" srcId="{C4D5358F-2C12-40D3-A142-40CC932D99A4}" destId="{EC327B3B-64E2-4867-8E05-4626CF7AA557}" srcOrd="0" destOrd="0" parTransId="{DF29B433-28C4-4212-B73F-BBA2E55D71FD}" sibTransId="{E3EA5345-B843-40CC-AF3F-48429EEC6F62}"/>
    <dgm:cxn modelId="{D7EB5B58-B00E-4541-BF8A-5ECC83C78794}" srcId="{C4D5358F-2C12-40D3-A142-40CC932D99A4}" destId="{B1517D0B-EB6D-478A-AEAF-BBD31D5E602B}" srcOrd="3" destOrd="0" parTransId="{5DD871E4-0A72-467B-BFC4-23BC65BE2E5D}" sibTransId="{FCAA1098-48C8-4BFF-B4D1-2DED440629D8}"/>
    <dgm:cxn modelId="{71170B66-801D-42B1-BD88-3067EF1E3D30}" type="presOf" srcId="{EC327B3B-64E2-4867-8E05-4626CF7AA557}" destId="{470C7429-9401-4802-AB33-313A76532508}" srcOrd="0" destOrd="0" presId="urn:microsoft.com/office/officeart/2005/8/layout/vList2"/>
    <dgm:cxn modelId="{2C9F9DB4-31EA-4F3D-9A7E-EDF87A64D11A}" type="presOf" srcId="{B1517D0B-EB6D-478A-AEAF-BBD31D5E602B}" destId="{E02402E1-EB3E-48C5-AF8B-9337E21FDAC3}" srcOrd="0" destOrd="0" presId="urn:microsoft.com/office/officeart/2005/8/layout/vList2"/>
    <dgm:cxn modelId="{63EE376A-9BE3-42F8-986B-13F24A6B6A52}" srcId="{C4D5358F-2C12-40D3-A142-40CC932D99A4}" destId="{4E244519-B7AC-4B3B-BE5F-12059590F0D2}" srcOrd="1" destOrd="0" parTransId="{E30B4CE4-28F5-41D5-BDD7-379CEE7BFAA6}" sibTransId="{67FEA77F-9792-4206-8836-885C74441292}"/>
    <dgm:cxn modelId="{7533573D-AE90-413F-8D5E-92E484CC53EE}" type="presOf" srcId="{C4D5358F-2C12-40D3-A142-40CC932D99A4}" destId="{1E395D00-6435-47AF-BDD1-99EEEBD551EE}" srcOrd="0" destOrd="0" presId="urn:microsoft.com/office/officeart/2005/8/layout/vList2"/>
    <dgm:cxn modelId="{E7D99F90-BD21-488E-8965-4FA3E6649457}" type="presOf" srcId="{4E244519-B7AC-4B3B-BE5F-12059590F0D2}" destId="{288E5028-B57D-41A4-A329-2A81DBAE6A20}" srcOrd="0" destOrd="0" presId="urn:microsoft.com/office/officeart/2005/8/layout/vList2"/>
    <dgm:cxn modelId="{0A308EED-F4BF-484E-9616-FC08E6DF7B71}" type="presOf" srcId="{B4C523CA-CB9B-45E6-9B42-ACDDF1BF7D65}" destId="{8CDB7BC7-8DB4-48B4-844D-150D6BC9A281}" srcOrd="0" destOrd="0" presId="urn:microsoft.com/office/officeart/2005/8/layout/vList2"/>
    <dgm:cxn modelId="{D194C380-2F5A-4D83-B19D-EDEBF138C04E}" type="presParOf" srcId="{1E395D00-6435-47AF-BDD1-99EEEBD551EE}" destId="{470C7429-9401-4802-AB33-313A76532508}" srcOrd="0" destOrd="0" presId="urn:microsoft.com/office/officeart/2005/8/layout/vList2"/>
    <dgm:cxn modelId="{1C593544-AEA6-4F32-B3EB-A05830DB3610}" type="presParOf" srcId="{1E395D00-6435-47AF-BDD1-99EEEBD551EE}" destId="{88D2178F-0747-469A-A1B7-4B4E6C3A520D}" srcOrd="1" destOrd="0" presId="urn:microsoft.com/office/officeart/2005/8/layout/vList2"/>
    <dgm:cxn modelId="{D77AAB75-3FBD-4EC6-89C1-F17940EE4199}" type="presParOf" srcId="{1E395D00-6435-47AF-BDD1-99EEEBD551EE}" destId="{288E5028-B57D-41A4-A329-2A81DBAE6A20}" srcOrd="2" destOrd="0" presId="urn:microsoft.com/office/officeart/2005/8/layout/vList2"/>
    <dgm:cxn modelId="{EF6FD183-5195-47C2-8292-3E15D1204EF4}" type="presParOf" srcId="{1E395D00-6435-47AF-BDD1-99EEEBD551EE}" destId="{F52AF388-6647-40C1-9B0C-4EACF0087302}" srcOrd="3" destOrd="0" presId="urn:microsoft.com/office/officeart/2005/8/layout/vList2"/>
    <dgm:cxn modelId="{93570274-80FF-4597-9140-78C6897D45C5}" type="presParOf" srcId="{1E395D00-6435-47AF-BDD1-99EEEBD551EE}" destId="{8CDB7BC7-8DB4-48B4-844D-150D6BC9A281}" srcOrd="4" destOrd="0" presId="urn:microsoft.com/office/officeart/2005/8/layout/vList2"/>
    <dgm:cxn modelId="{C6B180D2-55F7-4A48-AC04-F32F5A77FFCE}" type="presParOf" srcId="{1E395D00-6435-47AF-BDD1-99EEEBD551EE}" destId="{AA10446C-2ABE-45E7-A342-12192774C0E3}" srcOrd="5" destOrd="0" presId="urn:microsoft.com/office/officeart/2005/8/layout/vList2"/>
    <dgm:cxn modelId="{64428329-BF59-4C93-8877-7676ED6AC4DB}" type="presParOf" srcId="{1E395D00-6435-47AF-BDD1-99EEEBD551EE}" destId="{E02402E1-EB3E-48C5-AF8B-9337E21FDAC3}" srcOrd="6" destOrd="0" presId="urn:microsoft.com/office/officeart/2005/8/layout/vList2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95BB563-403C-4C39-81FD-DA9CBB178948}" type="doc">
      <dgm:prSet loTypeId="urn:microsoft.com/office/officeart/2005/8/layout/bProcess4" loCatId="process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sl-SI"/>
        </a:p>
      </dgm:t>
    </dgm:pt>
    <dgm:pt modelId="{B3F72C5F-33B1-427A-B797-EBF2FAF86847}">
      <dgm:prSet phldrT="[besedilo]"/>
      <dgm:spPr/>
      <dgm:t>
        <a:bodyPr/>
        <a:lstStyle/>
        <a:p>
          <a:r>
            <a:rPr lang="bg" dirty="0" err="1"/>
            <a:t>Самоосъзнаване</a:t>
          </a:r>
          <a:endParaRPr lang="sl-SI" dirty="0"/>
        </a:p>
      </dgm:t>
    </dgm:pt>
    <dgm:pt modelId="{AAE585EE-F3A7-4742-98AA-D363A1F152C0}" type="parTrans" cxnId="{D1F343DA-30C0-41AB-8DEB-8104B4559A03}">
      <dgm:prSet/>
      <dgm:spPr/>
      <dgm:t>
        <a:bodyPr/>
        <a:lstStyle/>
        <a:p>
          <a:endParaRPr lang="sl-SI"/>
        </a:p>
      </dgm:t>
    </dgm:pt>
    <dgm:pt modelId="{DD774EE3-CC48-41F4-9810-0E0B11C95E4B}" type="sibTrans" cxnId="{D1F343DA-30C0-41AB-8DEB-8104B4559A03}">
      <dgm:prSet/>
      <dgm:spPr/>
      <dgm:t>
        <a:bodyPr/>
        <a:lstStyle/>
        <a:p>
          <a:endParaRPr lang="sl-SI"/>
        </a:p>
      </dgm:t>
    </dgm:pt>
    <dgm:pt modelId="{E23B2C51-544B-4F64-B852-2E8807708C67}">
      <dgm:prSet phldrT="[besedilo]"/>
      <dgm:spPr/>
      <dgm:t>
        <a:bodyPr/>
        <a:lstStyle/>
        <a:p>
          <a:r>
            <a:rPr lang="bg" dirty="0" err="1"/>
            <a:t>Активен</a:t>
          </a:r>
          <a:r>
            <a:rPr lang="bg" dirty="0"/>
            <a:t> </a:t>
          </a:r>
          <a:r>
            <a:rPr lang="bg" dirty="0" err="1"/>
            <a:t>слушане</a:t>
          </a:r>
          <a:r>
            <a:rPr lang="bg" dirty="0"/>
            <a:t> </a:t>
          </a:r>
        </a:p>
      </dgm:t>
    </dgm:pt>
    <dgm:pt modelId="{D0B264C6-3621-4919-B54B-E55D5F64293E}" type="parTrans" cxnId="{7B746061-8ECA-400D-AEEF-38803B7EB03A}">
      <dgm:prSet/>
      <dgm:spPr/>
      <dgm:t>
        <a:bodyPr/>
        <a:lstStyle/>
        <a:p>
          <a:endParaRPr lang="sl-SI"/>
        </a:p>
      </dgm:t>
    </dgm:pt>
    <dgm:pt modelId="{792FFE17-304F-4639-8630-C35FCD736751}" type="sibTrans" cxnId="{7B746061-8ECA-400D-AEEF-38803B7EB03A}">
      <dgm:prSet/>
      <dgm:spPr/>
      <dgm:t>
        <a:bodyPr/>
        <a:lstStyle/>
        <a:p>
          <a:endParaRPr lang="sl-SI"/>
        </a:p>
      </dgm:t>
    </dgm:pt>
    <dgm:pt modelId="{6DC5409F-AA46-4313-ADD2-8263B0611EEE}">
      <dgm:prSet phldrT="[besedilo]"/>
      <dgm:spPr/>
      <dgm:t>
        <a:bodyPr/>
        <a:lstStyle/>
        <a:p>
          <a:r>
            <a:rPr lang="bg" dirty="0" err="1"/>
            <a:t>Емпатия</a:t>
          </a:r>
          <a:r>
            <a:rPr lang="bg" dirty="0"/>
            <a:t> </a:t>
          </a:r>
        </a:p>
      </dgm:t>
    </dgm:pt>
    <dgm:pt modelId="{C00C58F8-3F85-4B45-B619-71D9D7B1A8C5}" type="parTrans" cxnId="{F395B558-8ADD-43E1-87BE-4F3B97695A1D}">
      <dgm:prSet/>
      <dgm:spPr/>
      <dgm:t>
        <a:bodyPr/>
        <a:lstStyle/>
        <a:p>
          <a:endParaRPr lang="sl-SI"/>
        </a:p>
      </dgm:t>
    </dgm:pt>
    <dgm:pt modelId="{FBABAA1A-8D23-4650-AAFC-28F96D8D1C4B}" type="sibTrans" cxnId="{F395B558-8ADD-43E1-87BE-4F3B97695A1D}">
      <dgm:prSet/>
      <dgm:spPr/>
      <dgm:t>
        <a:bodyPr/>
        <a:lstStyle/>
        <a:p>
          <a:endParaRPr lang="sl-SI"/>
        </a:p>
      </dgm:t>
    </dgm:pt>
    <dgm:pt modelId="{D87BDC68-8FA6-4590-AF89-671B7A61C6AB}">
      <dgm:prSet phldrT="[besedilo]"/>
      <dgm:spPr/>
      <dgm:t>
        <a:bodyPr/>
        <a:lstStyle/>
        <a:p>
          <a:r>
            <a:rPr lang="bg" dirty="0" err="1"/>
            <a:t>Критичен</a:t>
          </a:r>
          <a:r>
            <a:rPr lang="bg" dirty="0"/>
            <a:t> </a:t>
          </a:r>
          <a:r>
            <a:rPr lang="bg" dirty="0" err="1"/>
            <a:t>мислене</a:t>
          </a:r>
          <a:r>
            <a:rPr lang="bg" dirty="0"/>
            <a:t> </a:t>
          </a:r>
        </a:p>
      </dgm:t>
    </dgm:pt>
    <dgm:pt modelId="{825AE6A0-169D-481A-9B7F-DDE64192EEAE}" type="parTrans" cxnId="{611CC011-D74C-46B6-B211-B231467FC2DF}">
      <dgm:prSet/>
      <dgm:spPr/>
      <dgm:t>
        <a:bodyPr/>
        <a:lstStyle/>
        <a:p>
          <a:endParaRPr lang="sl-SI"/>
        </a:p>
      </dgm:t>
    </dgm:pt>
    <dgm:pt modelId="{8B1370AE-BD2D-43FF-A81F-D1939227BE59}" type="sibTrans" cxnId="{611CC011-D74C-46B6-B211-B231467FC2DF}">
      <dgm:prSet/>
      <dgm:spPr/>
      <dgm:t>
        <a:bodyPr/>
        <a:lstStyle/>
        <a:p>
          <a:endParaRPr lang="sl-SI"/>
        </a:p>
      </dgm:t>
    </dgm:pt>
    <dgm:pt modelId="{83626B6F-4FD6-470D-9E2C-73439F86416D}">
      <dgm:prSet phldrT="[besedilo]"/>
      <dgm:spPr/>
      <dgm:t>
        <a:bodyPr/>
        <a:lstStyle/>
        <a:p>
          <a:r>
            <a:rPr lang="bg" dirty="0" err="1"/>
            <a:t>Себеотражение</a:t>
          </a:r>
          <a:r>
            <a:rPr lang="bg" dirty="0"/>
            <a:t> </a:t>
          </a:r>
        </a:p>
      </dgm:t>
    </dgm:pt>
    <dgm:pt modelId="{6687DB09-AA75-4EB6-84E3-55CD5354638C}" type="parTrans" cxnId="{FAD083D4-E434-48E4-866A-4F862F6281A7}">
      <dgm:prSet/>
      <dgm:spPr/>
      <dgm:t>
        <a:bodyPr/>
        <a:lstStyle/>
        <a:p>
          <a:endParaRPr lang="sl-SI"/>
        </a:p>
      </dgm:t>
    </dgm:pt>
    <dgm:pt modelId="{4F05730E-C9B4-4167-8121-C37F95867C08}" type="sibTrans" cxnId="{FAD083D4-E434-48E4-866A-4F862F6281A7}">
      <dgm:prSet/>
      <dgm:spPr/>
      <dgm:t>
        <a:bodyPr/>
        <a:lstStyle/>
        <a:p>
          <a:endParaRPr lang="sl-SI"/>
        </a:p>
      </dgm:t>
    </dgm:pt>
    <dgm:pt modelId="{60AAF58C-B4B6-4333-8531-2FC2E6BEA3E0}">
      <dgm:prSet phldrT="[besedilo]"/>
      <dgm:spPr/>
      <dgm:t>
        <a:bodyPr/>
        <a:lstStyle/>
        <a:p>
          <a:r>
            <a:rPr lang="bg" dirty="0" err="1"/>
            <a:t>Емоционален</a:t>
          </a:r>
          <a:r>
            <a:rPr lang="bg" dirty="0"/>
            <a:t> </a:t>
          </a:r>
          <a:r>
            <a:rPr lang="bg" dirty="0" err="1"/>
            <a:t>регулиране</a:t>
          </a:r>
          <a:r>
            <a:rPr lang="bg" dirty="0"/>
            <a:t> </a:t>
          </a:r>
        </a:p>
      </dgm:t>
    </dgm:pt>
    <dgm:pt modelId="{0A3D22EC-2D5B-4659-A6DA-B8514B08A756}" type="parTrans" cxnId="{D4E0ACCD-9246-44FE-8C1C-D9290A0AF4F9}">
      <dgm:prSet/>
      <dgm:spPr/>
      <dgm:t>
        <a:bodyPr/>
        <a:lstStyle/>
        <a:p>
          <a:endParaRPr lang="sl-SI"/>
        </a:p>
      </dgm:t>
    </dgm:pt>
    <dgm:pt modelId="{C56E7154-F8B2-44F1-AAB2-A01BB0933643}" type="sibTrans" cxnId="{D4E0ACCD-9246-44FE-8C1C-D9290A0AF4F9}">
      <dgm:prSet/>
      <dgm:spPr/>
      <dgm:t>
        <a:bodyPr/>
        <a:lstStyle/>
        <a:p>
          <a:endParaRPr lang="sl-SI"/>
        </a:p>
      </dgm:t>
    </dgm:pt>
    <dgm:pt modelId="{4570A984-80E6-4E76-AF41-4FACB0F247FD}">
      <dgm:prSet phldrT="[besedilo]"/>
      <dgm:spPr/>
      <dgm:t>
        <a:bodyPr/>
        <a:lstStyle/>
        <a:p>
          <a:r>
            <a:rPr lang="bg" dirty="0" err="1"/>
            <a:t>Конфликт</a:t>
          </a:r>
          <a:r>
            <a:rPr lang="bg" dirty="0"/>
            <a:t> </a:t>
          </a:r>
          <a:r>
            <a:rPr lang="bg" dirty="0" err="1"/>
            <a:t>резолюция</a:t>
          </a:r>
          <a:r>
            <a:rPr lang="bg" dirty="0"/>
            <a:t> </a:t>
          </a:r>
        </a:p>
      </dgm:t>
    </dgm:pt>
    <dgm:pt modelId="{D4779115-BDA7-4CEA-9380-69C14612D06C}" type="parTrans" cxnId="{2C36BEF4-2109-4D0B-B17F-58F1D039440B}">
      <dgm:prSet/>
      <dgm:spPr/>
      <dgm:t>
        <a:bodyPr/>
        <a:lstStyle/>
        <a:p>
          <a:endParaRPr lang="sl-SI"/>
        </a:p>
      </dgm:t>
    </dgm:pt>
    <dgm:pt modelId="{DA5F40F8-1541-487B-A8C1-1875666FC21A}" type="sibTrans" cxnId="{2C36BEF4-2109-4D0B-B17F-58F1D039440B}">
      <dgm:prSet/>
      <dgm:spPr/>
      <dgm:t>
        <a:bodyPr/>
        <a:lstStyle/>
        <a:p>
          <a:endParaRPr lang="sl-SI"/>
        </a:p>
      </dgm:t>
    </dgm:pt>
    <dgm:pt modelId="{70C8BFD1-85C5-44A2-9F36-41D2FA5B616E}">
      <dgm:prSet phldrT="[besedilo]"/>
      <dgm:spPr/>
      <dgm:t>
        <a:bodyPr/>
        <a:lstStyle/>
        <a:p>
          <a:r>
            <a:rPr lang="bg" dirty="0" err="1"/>
            <a:t>Анализ </a:t>
          </a:r>
          <a:r>
            <a:rPr lang="bg" dirty="0"/>
            <a:t>и </a:t>
          </a:r>
          <a:r>
            <a:rPr lang="bg" dirty="0" err="1"/>
            <a:t>синтез</a:t>
          </a:r>
          <a:endParaRPr lang="sl-SI" dirty="0"/>
        </a:p>
      </dgm:t>
    </dgm:pt>
    <dgm:pt modelId="{DC20BA7F-EAE3-4849-B259-131699B8B58D}" type="parTrans" cxnId="{C46B6398-1506-4B77-91E2-EE0E416377EC}">
      <dgm:prSet/>
      <dgm:spPr/>
      <dgm:t>
        <a:bodyPr/>
        <a:lstStyle/>
        <a:p>
          <a:endParaRPr lang="sl-SI"/>
        </a:p>
      </dgm:t>
    </dgm:pt>
    <dgm:pt modelId="{D6EA7556-4BFD-461C-B7EA-232B7A4EF97A}" type="sibTrans" cxnId="{C46B6398-1506-4B77-91E2-EE0E416377EC}">
      <dgm:prSet/>
      <dgm:spPr/>
      <dgm:t>
        <a:bodyPr/>
        <a:lstStyle/>
        <a:p>
          <a:endParaRPr lang="sl-SI"/>
        </a:p>
      </dgm:t>
    </dgm:pt>
    <dgm:pt modelId="{B7DE8B12-7D48-43F1-B275-AC4B8E1D0A5A}">
      <dgm:prSet phldrT="[besedilo]"/>
      <dgm:spPr/>
      <dgm:t>
        <a:bodyPr/>
        <a:lstStyle/>
        <a:p>
          <a:r>
            <a:rPr lang="bg" dirty="0" err="1"/>
            <a:t>Оценка</a:t>
          </a:r>
          <a:endParaRPr lang="sl-SI" dirty="0"/>
        </a:p>
      </dgm:t>
    </dgm:pt>
    <dgm:pt modelId="{0006A33D-9A48-4EB6-A1CB-A0A48916DAFD}" type="parTrans" cxnId="{B65C3E0F-4E6D-40FE-BE82-508E1318DE34}">
      <dgm:prSet/>
      <dgm:spPr/>
      <dgm:t>
        <a:bodyPr/>
        <a:lstStyle/>
        <a:p>
          <a:endParaRPr lang="sl-SI"/>
        </a:p>
      </dgm:t>
    </dgm:pt>
    <dgm:pt modelId="{E0F7AF9F-5464-44FD-BB01-C39AB9DED588}" type="sibTrans" cxnId="{B65C3E0F-4E6D-40FE-BE82-508E1318DE34}">
      <dgm:prSet/>
      <dgm:spPr/>
      <dgm:t>
        <a:bodyPr/>
        <a:lstStyle/>
        <a:p>
          <a:endParaRPr lang="sl-SI"/>
        </a:p>
      </dgm:t>
    </dgm:pt>
    <dgm:pt modelId="{9ED7294D-C041-4099-9846-15D4034F1FFF}" type="pres">
      <dgm:prSet presAssocID="{D95BB563-403C-4C39-81FD-DA9CBB178948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de-AT"/>
        </a:p>
      </dgm:t>
    </dgm:pt>
    <dgm:pt modelId="{AFA02BF1-75C0-44A5-B237-B9AC1085EBC0}" type="pres">
      <dgm:prSet presAssocID="{B3F72C5F-33B1-427A-B797-EBF2FAF86847}" presName="compNode" presStyleCnt="0"/>
      <dgm:spPr/>
    </dgm:pt>
    <dgm:pt modelId="{519B95CA-AFC2-4B0B-ADDC-7661A936DF09}" type="pres">
      <dgm:prSet presAssocID="{B3F72C5F-33B1-427A-B797-EBF2FAF86847}" presName="dummyConnPt" presStyleCnt="0"/>
      <dgm:spPr/>
    </dgm:pt>
    <dgm:pt modelId="{E8956106-1711-4AF4-83FE-C624A671E460}" type="pres">
      <dgm:prSet presAssocID="{B3F72C5F-33B1-427A-B797-EBF2FAF86847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E25E3EFC-B9C7-4311-A07B-94F128CAA655}" type="pres">
      <dgm:prSet presAssocID="{DD774EE3-CC48-41F4-9810-0E0B11C95E4B}" presName="sibTrans" presStyleLbl="bgSibTrans2D1" presStyleIdx="0" presStyleCnt="8"/>
      <dgm:spPr/>
      <dgm:t>
        <a:bodyPr/>
        <a:lstStyle/>
        <a:p>
          <a:endParaRPr lang="de-AT"/>
        </a:p>
      </dgm:t>
    </dgm:pt>
    <dgm:pt modelId="{1EE54C1A-8026-44B1-8926-EB71685BE205}" type="pres">
      <dgm:prSet presAssocID="{E23B2C51-544B-4F64-B852-2E8807708C67}" presName="compNode" presStyleCnt="0"/>
      <dgm:spPr/>
    </dgm:pt>
    <dgm:pt modelId="{7E31594A-A59B-4B5C-9EAD-CE65971F1CEB}" type="pres">
      <dgm:prSet presAssocID="{E23B2C51-544B-4F64-B852-2E8807708C67}" presName="dummyConnPt" presStyleCnt="0"/>
      <dgm:spPr/>
    </dgm:pt>
    <dgm:pt modelId="{1D8528A0-B73F-419F-B9CB-61F682D012FD}" type="pres">
      <dgm:prSet presAssocID="{E23B2C51-544B-4F64-B852-2E8807708C67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9ADE6BB-880B-49F9-A1B0-11EFE6810571}" type="pres">
      <dgm:prSet presAssocID="{792FFE17-304F-4639-8630-C35FCD736751}" presName="sibTrans" presStyleLbl="bgSibTrans2D1" presStyleIdx="1" presStyleCnt="8"/>
      <dgm:spPr/>
      <dgm:t>
        <a:bodyPr/>
        <a:lstStyle/>
        <a:p>
          <a:endParaRPr lang="de-AT"/>
        </a:p>
      </dgm:t>
    </dgm:pt>
    <dgm:pt modelId="{D8FCEE7A-F4FA-4CD2-8B32-D00918F9C9D6}" type="pres">
      <dgm:prSet presAssocID="{6DC5409F-AA46-4313-ADD2-8263B0611EEE}" presName="compNode" presStyleCnt="0"/>
      <dgm:spPr/>
    </dgm:pt>
    <dgm:pt modelId="{A025BD04-57C5-4FFC-9759-1D41A9D70F88}" type="pres">
      <dgm:prSet presAssocID="{6DC5409F-AA46-4313-ADD2-8263B0611EEE}" presName="dummyConnPt" presStyleCnt="0"/>
      <dgm:spPr/>
    </dgm:pt>
    <dgm:pt modelId="{12E91369-4D41-49FC-9900-158ACECD091B}" type="pres">
      <dgm:prSet presAssocID="{6DC5409F-AA46-4313-ADD2-8263B0611EEE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6C3C1AA-E866-45B2-B421-CDE341964030}" type="pres">
      <dgm:prSet presAssocID="{FBABAA1A-8D23-4650-AAFC-28F96D8D1C4B}" presName="sibTrans" presStyleLbl="bgSibTrans2D1" presStyleIdx="2" presStyleCnt="8"/>
      <dgm:spPr/>
      <dgm:t>
        <a:bodyPr/>
        <a:lstStyle/>
        <a:p>
          <a:endParaRPr lang="de-AT"/>
        </a:p>
      </dgm:t>
    </dgm:pt>
    <dgm:pt modelId="{0AA56D31-C49E-4B76-AD65-385313C3ABBA}" type="pres">
      <dgm:prSet presAssocID="{D87BDC68-8FA6-4590-AF89-671B7A61C6AB}" presName="compNode" presStyleCnt="0"/>
      <dgm:spPr/>
    </dgm:pt>
    <dgm:pt modelId="{CFD93FE4-516B-4541-A92C-B63879664F08}" type="pres">
      <dgm:prSet presAssocID="{D87BDC68-8FA6-4590-AF89-671B7A61C6AB}" presName="dummyConnPt" presStyleCnt="0"/>
      <dgm:spPr/>
    </dgm:pt>
    <dgm:pt modelId="{829CDA78-5339-4D9A-B7AD-84B267E9D2D6}" type="pres">
      <dgm:prSet presAssocID="{D87BDC68-8FA6-4590-AF89-671B7A61C6A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1449E7F-3148-4726-8F28-3A663DBD2FF3}" type="pres">
      <dgm:prSet presAssocID="{8B1370AE-BD2D-43FF-A81F-D1939227BE59}" presName="sibTrans" presStyleLbl="bgSibTrans2D1" presStyleIdx="3" presStyleCnt="8"/>
      <dgm:spPr/>
      <dgm:t>
        <a:bodyPr/>
        <a:lstStyle/>
        <a:p>
          <a:endParaRPr lang="de-AT"/>
        </a:p>
      </dgm:t>
    </dgm:pt>
    <dgm:pt modelId="{0434359A-FAEB-409A-B381-B3DD6B5495F7}" type="pres">
      <dgm:prSet presAssocID="{83626B6F-4FD6-470D-9E2C-73439F86416D}" presName="compNode" presStyleCnt="0"/>
      <dgm:spPr/>
    </dgm:pt>
    <dgm:pt modelId="{A9814EF5-759E-4BA0-B0F4-D5E9A86BED40}" type="pres">
      <dgm:prSet presAssocID="{83626B6F-4FD6-470D-9E2C-73439F86416D}" presName="dummyConnPt" presStyleCnt="0"/>
      <dgm:spPr/>
    </dgm:pt>
    <dgm:pt modelId="{1C909939-9121-4CF8-92FD-6337AADD7D92}" type="pres">
      <dgm:prSet presAssocID="{83626B6F-4FD6-470D-9E2C-73439F86416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8D7A5FA-9468-4DCE-BD7B-CEDA4A87A77C}" type="pres">
      <dgm:prSet presAssocID="{4F05730E-C9B4-4167-8121-C37F95867C08}" presName="sibTrans" presStyleLbl="bgSibTrans2D1" presStyleIdx="4" presStyleCnt="8"/>
      <dgm:spPr/>
      <dgm:t>
        <a:bodyPr/>
        <a:lstStyle/>
        <a:p>
          <a:endParaRPr lang="de-AT"/>
        </a:p>
      </dgm:t>
    </dgm:pt>
    <dgm:pt modelId="{6E1FE6C9-8977-4340-B5DC-DE9D6F40E5A0}" type="pres">
      <dgm:prSet presAssocID="{60AAF58C-B4B6-4333-8531-2FC2E6BEA3E0}" presName="compNode" presStyleCnt="0"/>
      <dgm:spPr/>
    </dgm:pt>
    <dgm:pt modelId="{8767E8F7-A7C9-4523-B3E4-015082BE7A0F}" type="pres">
      <dgm:prSet presAssocID="{60AAF58C-B4B6-4333-8531-2FC2E6BEA3E0}" presName="dummyConnPt" presStyleCnt="0"/>
      <dgm:spPr/>
    </dgm:pt>
    <dgm:pt modelId="{D1FA5F1B-1787-4029-812F-20F8726A2F7E}" type="pres">
      <dgm:prSet presAssocID="{60AAF58C-B4B6-4333-8531-2FC2E6BEA3E0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D2778B6D-8B58-4749-834A-3EC0702C1E86}" type="pres">
      <dgm:prSet presAssocID="{C56E7154-F8B2-44F1-AAB2-A01BB0933643}" presName="sibTrans" presStyleLbl="bgSibTrans2D1" presStyleIdx="5" presStyleCnt="8"/>
      <dgm:spPr/>
      <dgm:t>
        <a:bodyPr/>
        <a:lstStyle/>
        <a:p>
          <a:endParaRPr lang="de-AT"/>
        </a:p>
      </dgm:t>
    </dgm:pt>
    <dgm:pt modelId="{D237ADEC-551F-4D17-8C62-11EBB5657BCB}" type="pres">
      <dgm:prSet presAssocID="{4570A984-80E6-4E76-AF41-4FACB0F247FD}" presName="compNode" presStyleCnt="0"/>
      <dgm:spPr/>
    </dgm:pt>
    <dgm:pt modelId="{500C21F5-623F-4C76-8A77-6D8457595642}" type="pres">
      <dgm:prSet presAssocID="{4570A984-80E6-4E76-AF41-4FACB0F247FD}" presName="dummyConnPt" presStyleCnt="0"/>
      <dgm:spPr/>
    </dgm:pt>
    <dgm:pt modelId="{A53AD3E6-96AF-4A57-94E6-C94C729E0055}" type="pres">
      <dgm:prSet presAssocID="{4570A984-80E6-4E76-AF41-4FACB0F247FD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4A72747-8E9C-4A20-849D-202C6C63DB36}" type="pres">
      <dgm:prSet presAssocID="{DA5F40F8-1541-487B-A8C1-1875666FC21A}" presName="sibTrans" presStyleLbl="bgSibTrans2D1" presStyleIdx="6" presStyleCnt="8"/>
      <dgm:spPr/>
      <dgm:t>
        <a:bodyPr/>
        <a:lstStyle/>
        <a:p>
          <a:endParaRPr lang="de-AT"/>
        </a:p>
      </dgm:t>
    </dgm:pt>
    <dgm:pt modelId="{CA0F854D-53E2-4163-AD3A-CB2258766A71}" type="pres">
      <dgm:prSet presAssocID="{70C8BFD1-85C5-44A2-9F36-41D2FA5B616E}" presName="compNode" presStyleCnt="0"/>
      <dgm:spPr/>
    </dgm:pt>
    <dgm:pt modelId="{60FA9129-9605-4089-8F4E-9DE1957F1E5A}" type="pres">
      <dgm:prSet presAssocID="{70C8BFD1-85C5-44A2-9F36-41D2FA5B616E}" presName="dummyConnPt" presStyleCnt="0"/>
      <dgm:spPr/>
    </dgm:pt>
    <dgm:pt modelId="{8C6C4EF9-5940-4AF9-B242-DD980B8C0C9F}" type="pres">
      <dgm:prSet presAssocID="{70C8BFD1-85C5-44A2-9F36-41D2FA5B616E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8734A3A-F628-46A1-92FE-3FE68BA8C35D}" type="pres">
      <dgm:prSet presAssocID="{D6EA7556-4BFD-461C-B7EA-232B7A4EF97A}" presName="sibTrans" presStyleLbl="bgSibTrans2D1" presStyleIdx="7" presStyleCnt="8"/>
      <dgm:spPr/>
      <dgm:t>
        <a:bodyPr/>
        <a:lstStyle/>
        <a:p>
          <a:endParaRPr lang="de-AT"/>
        </a:p>
      </dgm:t>
    </dgm:pt>
    <dgm:pt modelId="{3C13251F-004C-4D7A-B2C9-85E7AF48BEDC}" type="pres">
      <dgm:prSet presAssocID="{B7DE8B12-7D48-43F1-B275-AC4B8E1D0A5A}" presName="compNode" presStyleCnt="0"/>
      <dgm:spPr/>
    </dgm:pt>
    <dgm:pt modelId="{55B2C3B5-7443-401D-90A1-26E23CE537A7}" type="pres">
      <dgm:prSet presAssocID="{B7DE8B12-7D48-43F1-B275-AC4B8E1D0A5A}" presName="dummyConnPt" presStyleCnt="0"/>
      <dgm:spPr/>
    </dgm:pt>
    <dgm:pt modelId="{244DE248-2E29-448B-909C-5B839DBD1DF9}" type="pres">
      <dgm:prSet presAssocID="{B7DE8B12-7D48-43F1-B275-AC4B8E1D0A5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4EC26B15-F4F1-423E-B7E7-8FF32F9CAD11}" type="presOf" srcId="{B3F72C5F-33B1-427A-B797-EBF2FAF86847}" destId="{E8956106-1711-4AF4-83FE-C624A671E460}" srcOrd="0" destOrd="0" presId="urn:microsoft.com/office/officeart/2005/8/layout/bProcess4"/>
    <dgm:cxn modelId="{64A7024D-FCBE-4011-9260-A96735062E0D}" type="presOf" srcId="{E23B2C51-544B-4F64-B852-2E8807708C67}" destId="{1D8528A0-B73F-419F-B9CB-61F682D012FD}" srcOrd="0" destOrd="0" presId="urn:microsoft.com/office/officeart/2005/8/layout/bProcess4"/>
    <dgm:cxn modelId="{E040067D-4C79-4B31-A3A4-5B8155162AAF}" type="presOf" srcId="{83626B6F-4FD6-470D-9E2C-73439F86416D}" destId="{1C909939-9121-4CF8-92FD-6337AADD7D92}" srcOrd="0" destOrd="0" presId="urn:microsoft.com/office/officeart/2005/8/layout/bProcess4"/>
    <dgm:cxn modelId="{59E7C5A6-3DD5-49FD-AD34-138CB2BAC0BF}" type="presOf" srcId="{6DC5409F-AA46-4313-ADD2-8263B0611EEE}" destId="{12E91369-4D41-49FC-9900-158ACECD091B}" srcOrd="0" destOrd="0" presId="urn:microsoft.com/office/officeart/2005/8/layout/bProcess4"/>
    <dgm:cxn modelId="{7C5D3773-7B28-4EC0-A852-D0D34DF177F4}" type="presOf" srcId="{D6EA7556-4BFD-461C-B7EA-232B7A4EF97A}" destId="{88734A3A-F628-46A1-92FE-3FE68BA8C35D}" srcOrd="0" destOrd="0" presId="urn:microsoft.com/office/officeart/2005/8/layout/bProcess4"/>
    <dgm:cxn modelId="{19241FF6-8343-4AF8-B577-CF78633835CC}" type="presOf" srcId="{DA5F40F8-1541-487B-A8C1-1875666FC21A}" destId="{24A72747-8E9C-4A20-849D-202C6C63DB36}" srcOrd="0" destOrd="0" presId="urn:microsoft.com/office/officeart/2005/8/layout/bProcess4"/>
    <dgm:cxn modelId="{38CBE62F-9743-4106-A6BF-21F166F8AEA0}" type="presOf" srcId="{B7DE8B12-7D48-43F1-B275-AC4B8E1D0A5A}" destId="{244DE248-2E29-448B-909C-5B839DBD1DF9}" srcOrd="0" destOrd="0" presId="urn:microsoft.com/office/officeart/2005/8/layout/bProcess4"/>
    <dgm:cxn modelId="{B65C3E0F-4E6D-40FE-BE82-508E1318DE34}" srcId="{D95BB563-403C-4C39-81FD-DA9CBB178948}" destId="{B7DE8B12-7D48-43F1-B275-AC4B8E1D0A5A}" srcOrd="8" destOrd="0" parTransId="{0006A33D-9A48-4EB6-A1CB-A0A48916DAFD}" sibTransId="{E0F7AF9F-5464-44FD-BB01-C39AB9DED588}"/>
    <dgm:cxn modelId="{FAD083D4-E434-48E4-866A-4F862F6281A7}" srcId="{D95BB563-403C-4C39-81FD-DA9CBB178948}" destId="{83626B6F-4FD6-470D-9E2C-73439F86416D}" srcOrd="4" destOrd="0" parTransId="{6687DB09-AA75-4EB6-84E3-55CD5354638C}" sibTransId="{4F05730E-C9B4-4167-8121-C37F95867C08}"/>
    <dgm:cxn modelId="{841428B0-C0D2-445B-AC59-6D6EBB82575F}" type="presOf" srcId="{FBABAA1A-8D23-4650-AAFC-28F96D8D1C4B}" destId="{C6C3C1AA-E866-45B2-B421-CDE341964030}" srcOrd="0" destOrd="0" presId="urn:microsoft.com/office/officeart/2005/8/layout/bProcess4"/>
    <dgm:cxn modelId="{A480FF75-290A-426A-A57B-B6B5BE0B7F57}" type="presOf" srcId="{4570A984-80E6-4E76-AF41-4FACB0F247FD}" destId="{A53AD3E6-96AF-4A57-94E6-C94C729E0055}" srcOrd="0" destOrd="0" presId="urn:microsoft.com/office/officeart/2005/8/layout/bProcess4"/>
    <dgm:cxn modelId="{CF0610F5-819D-45D6-9EAE-484E9DBB65AA}" type="presOf" srcId="{DD774EE3-CC48-41F4-9810-0E0B11C95E4B}" destId="{E25E3EFC-B9C7-4311-A07B-94F128CAA655}" srcOrd="0" destOrd="0" presId="urn:microsoft.com/office/officeart/2005/8/layout/bProcess4"/>
    <dgm:cxn modelId="{E6C480C7-7707-41BF-9EB2-4912B9B19137}" type="presOf" srcId="{60AAF58C-B4B6-4333-8531-2FC2E6BEA3E0}" destId="{D1FA5F1B-1787-4029-812F-20F8726A2F7E}" srcOrd="0" destOrd="0" presId="urn:microsoft.com/office/officeart/2005/8/layout/bProcess4"/>
    <dgm:cxn modelId="{1A29F5E4-500B-4C93-B58C-6BE5AC95104C}" type="presOf" srcId="{C56E7154-F8B2-44F1-AAB2-A01BB0933643}" destId="{D2778B6D-8B58-4749-834A-3EC0702C1E86}" srcOrd="0" destOrd="0" presId="urn:microsoft.com/office/officeart/2005/8/layout/bProcess4"/>
    <dgm:cxn modelId="{2697AEC5-C74A-4A98-B07B-379FCD985AB2}" type="presOf" srcId="{70C8BFD1-85C5-44A2-9F36-41D2FA5B616E}" destId="{8C6C4EF9-5940-4AF9-B242-DD980B8C0C9F}" srcOrd="0" destOrd="0" presId="urn:microsoft.com/office/officeart/2005/8/layout/bProcess4"/>
    <dgm:cxn modelId="{86D68029-F1F1-420A-86F0-DFB3D4B4978E}" type="presOf" srcId="{8B1370AE-BD2D-43FF-A81F-D1939227BE59}" destId="{C1449E7F-3148-4726-8F28-3A663DBD2FF3}" srcOrd="0" destOrd="0" presId="urn:microsoft.com/office/officeart/2005/8/layout/bProcess4"/>
    <dgm:cxn modelId="{D1F343DA-30C0-41AB-8DEB-8104B4559A03}" srcId="{D95BB563-403C-4C39-81FD-DA9CBB178948}" destId="{B3F72C5F-33B1-427A-B797-EBF2FAF86847}" srcOrd="0" destOrd="0" parTransId="{AAE585EE-F3A7-4742-98AA-D363A1F152C0}" sibTransId="{DD774EE3-CC48-41F4-9810-0E0B11C95E4B}"/>
    <dgm:cxn modelId="{F395B558-8ADD-43E1-87BE-4F3B97695A1D}" srcId="{D95BB563-403C-4C39-81FD-DA9CBB178948}" destId="{6DC5409F-AA46-4313-ADD2-8263B0611EEE}" srcOrd="2" destOrd="0" parTransId="{C00C58F8-3F85-4B45-B619-71D9D7B1A8C5}" sibTransId="{FBABAA1A-8D23-4650-AAFC-28F96D8D1C4B}"/>
    <dgm:cxn modelId="{D4E0ACCD-9246-44FE-8C1C-D9290A0AF4F9}" srcId="{D95BB563-403C-4C39-81FD-DA9CBB178948}" destId="{60AAF58C-B4B6-4333-8531-2FC2E6BEA3E0}" srcOrd="5" destOrd="0" parTransId="{0A3D22EC-2D5B-4659-A6DA-B8514B08A756}" sibTransId="{C56E7154-F8B2-44F1-AAB2-A01BB0933643}"/>
    <dgm:cxn modelId="{D50A4D75-45C4-4678-B5CF-E57F34C194EA}" type="presOf" srcId="{4F05730E-C9B4-4167-8121-C37F95867C08}" destId="{28D7A5FA-9468-4DCE-BD7B-CEDA4A87A77C}" srcOrd="0" destOrd="0" presId="urn:microsoft.com/office/officeart/2005/8/layout/bProcess4"/>
    <dgm:cxn modelId="{C46B6398-1506-4B77-91E2-EE0E416377EC}" srcId="{D95BB563-403C-4C39-81FD-DA9CBB178948}" destId="{70C8BFD1-85C5-44A2-9F36-41D2FA5B616E}" srcOrd="7" destOrd="0" parTransId="{DC20BA7F-EAE3-4849-B259-131699B8B58D}" sibTransId="{D6EA7556-4BFD-461C-B7EA-232B7A4EF97A}"/>
    <dgm:cxn modelId="{2C36BEF4-2109-4D0B-B17F-58F1D039440B}" srcId="{D95BB563-403C-4C39-81FD-DA9CBB178948}" destId="{4570A984-80E6-4E76-AF41-4FACB0F247FD}" srcOrd="6" destOrd="0" parTransId="{D4779115-BDA7-4CEA-9380-69C14612D06C}" sibTransId="{DA5F40F8-1541-487B-A8C1-1875666FC21A}"/>
    <dgm:cxn modelId="{9C45AC57-FC34-4AE5-80D7-567F25AA7999}" type="presOf" srcId="{792FFE17-304F-4639-8630-C35FCD736751}" destId="{99ADE6BB-880B-49F9-A1B0-11EFE6810571}" srcOrd="0" destOrd="0" presId="urn:microsoft.com/office/officeart/2005/8/layout/bProcess4"/>
    <dgm:cxn modelId="{B0CCF42A-EDF0-4CE2-80BB-C253C1F7EB09}" type="presOf" srcId="{D87BDC68-8FA6-4590-AF89-671B7A61C6AB}" destId="{829CDA78-5339-4D9A-B7AD-84B267E9D2D6}" srcOrd="0" destOrd="0" presId="urn:microsoft.com/office/officeart/2005/8/layout/bProcess4"/>
    <dgm:cxn modelId="{48D0DE3A-4AFE-4000-87F6-0D3D4D5B5FBA}" type="presOf" srcId="{D95BB563-403C-4C39-81FD-DA9CBB178948}" destId="{9ED7294D-C041-4099-9846-15D4034F1FFF}" srcOrd="0" destOrd="0" presId="urn:microsoft.com/office/officeart/2005/8/layout/bProcess4"/>
    <dgm:cxn modelId="{7B746061-8ECA-400D-AEEF-38803B7EB03A}" srcId="{D95BB563-403C-4C39-81FD-DA9CBB178948}" destId="{E23B2C51-544B-4F64-B852-2E8807708C67}" srcOrd="1" destOrd="0" parTransId="{D0B264C6-3621-4919-B54B-E55D5F64293E}" sibTransId="{792FFE17-304F-4639-8630-C35FCD736751}"/>
    <dgm:cxn modelId="{611CC011-D74C-46B6-B211-B231467FC2DF}" srcId="{D95BB563-403C-4C39-81FD-DA9CBB178948}" destId="{D87BDC68-8FA6-4590-AF89-671B7A61C6AB}" srcOrd="3" destOrd="0" parTransId="{825AE6A0-169D-481A-9B7F-DDE64192EEAE}" sibTransId="{8B1370AE-BD2D-43FF-A81F-D1939227BE59}"/>
    <dgm:cxn modelId="{D5EF5BEE-EA72-4C9B-A9FD-D0936AA555BF}" type="presParOf" srcId="{9ED7294D-C041-4099-9846-15D4034F1FFF}" destId="{AFA02BF1-75C0-44A5-B237-B9AC1085EBC0}" srcOrd="0" destOrd="0" presId="urn:microsoft.com/office/officeart/2005/8/layout/bProcess4"/>
    <dgm:cxn modelId="{1574482B-70B8-45B0-830C-6B964FC89D47}" type="presParOf" srcId="{AFA02BF1-75C0-44A5-B237-B9AC1085EBC0}" destId="{519B95CA-AFC2-4B0B-ADDC-7661A936DF09}" srcOrd="0" destOrd="0" presId="urn:microsoft.com/office/officeart/2005/8/layout/bProcess4"/>
    <dgm:cxn modelId="{6C4C8958-30FE-49C1-B9FE-946B0256C9C7}" type="presParOf" srcId="{AFA02BF1-75C0-44A5-B237-B9AC1085EBC0}" destId="{E8956106-1711-4AF4-83FE-C624A671E460}" srcOrd="1" destOrd="0" presId="urn:microsoft.com/office/officeart/2005/8/layout/bProcess4"/>
    <dgm:cxn modelId="{1A5AB5BE-7666-47F5-A01A-D453173B977E}" type="presParOf" srcId="{9ED7294D-C041-4099-9846-15D4034F1FFF}" destId="{E25E3EFC-B9C7-4311-A07B-94F128CAA655}" srcOrd="1" destOrd="0" presId="urn:microsoft.com/office/officeart/2005/8/layout/bProcess4"/>
    <dgm:cxn modelId="{4C2A4B16-079E-49CA-8AB4-AF128BEEEA7F}" type="presParOf" srcId="{9ED7294D-C041-4099-9846-15D4034F1FFF}" destId="{1EE54C1A-8026-44B1-8926-EB71685BE205}" srcOrd="2" destOrd="0" presId="urn:microsoft.com/office/officeart/2005/8/layout/bProcess4"/>
    <dgm:cxn modelId="{0D14A51D-3DE0-4897-9938-ED58B93EBD25}" type="presParOf" srcId="{1EE54C1A-8026-44B1-8926-EB71685BE205}" destId="{7E31594A-A59B-4B5C-9EAD-CE65971F1CEB}" srcOrd="0" destOrd="0" presId="urn:microsoft.com/office/officeart/2005/8/layout/bProcess4"/>
    <dgm:cxn modelId="{5233AB40-AE90-440B-9C34-0DDBF74731F6}" type="presParOf" srcId="{1EE54C1A-8026-44B1-8926-EB71685BE205}" destId="{1D8528A0-B73F-419F-B9CB-61F682D012FD}" srcOrd="1" destOrd="0" presId="urn:microsoft.com/office/officeart/2005/8/layout/bProcess4"/>
    <dgm:cxn modelId="{BCF5A970-D201-4D97-A206-AFC47EF66944}" type="presParOf" srcId="{9ED7294D-C041-4099-9846-15D4034F1FFF}" destId="{99ADE6BB-880B-49F9-A1B0-11EFE6810571}" srcOrd="3" destOrd="0" presId="urn:microsoft.com/office/officeart/2005/8/layout/bProcess4"/>
    <dgm:cxn modelId="{D2890E01-C902-41A4-8E41-E7C6C75A8F77}" type="presParOf" srcId="{9ED7294D-C041-4099-9846-15D4034F1FFF}" destId="{D8FCEE7A-F4FA-4CD2-8B32-D00918F9C9D6}" srcOrd="4" destOrd="0" presId="urn:microsoft.com/office/officeart/2005/8/layout/bProcess4"/>
    <dgm:cxn modelId="{1A92C984-5265-4DA0-B459-16FE4B85E721}" type="presParOf" srcId="{D8FCEE7A-F4FA-4CD2-8B32-D00918F9C9D6}" destId="{A025BD04-57C5-4FFC-9759-1D41A9D70F88}" srcOrd="0" destOrd="0" presId="urn:microsoft.com/office/officeart/2005/8/layout/bProcess4"/>
    <dgm:cxn modelId="{F4AA95F5-7DA0-484C-BF51-E5502811219E}" type="presParOf" srcId="{D8FCEE7A-F4FA-4CD2-8B32-D00918F9C9D6}" destId="{12E91369-4D41-49FC-9900-158ACECD091B}" srcOrd="1" destOrd="0" presId="urn:microsoft.com/office/officeart/2005/8/layout/bProcess4"/>
    <dgm:cxn modelId="{581167E7-9F33-48D0-9CE1-9B38452EAF3E}" type="presParOf" srcId="{9ED7294D-C041-4099-9846-15D4034F1FFF}" destId="{C6C3C1AA-E866-45B2-B421-CDE341964030}" srcOrd="5" destOrd="0" presId="urn:microsoft.com/office/officeart/2005/8/layout/bProcess4"/>
    <dgm:cxn modelId="{6ACCD7E9-D953-4943-9BA6-830DE2D26CC6}" type="presParOf" srcId="{9ED7294D-C041-4099-9846-15D4034F1FFF}" destId="{0AA56D31-C49E-4B76-AD65-385313C3ABBA}" srcOrd="6" destOrd="0" presId="urn:microsoft.com/office/officeart/2005/8/layout/bProcess4"/>
    <dgm:cxn modelId="{820E0D31-A39A-4E0C-AAF1-236A31FF82DB}" type="presParOf" srcId="{0AA56D31-C49E-4B76-AD65-385313C3ABBA}" destId="{CFD93FE4-516B-4541-A92C-B63879664F08}" srcOrd="0" destOrd="0" presId="urn:microsoft.com/office/officeart/2005/8/layout/bProcess4"/>
    <dgm:cxn modelId="{6B0F2A2A-C84A-4BC0-9313-82B2C7204A62}" type="presParOf" srcId="{0AA56D31-C49E-4B76-AD65-385313C3ABBA}" destId="{829CDA78-5339-4D9A-B7AD-84B267E9D2D6}" srcOrd="1" destOrd="0" presId="urn:microsoft.com/office/officeart/2005/8/layout/bProcess4"/>
    <dgm:cxn modelId="{8681E37B-A3E2-4121-A26C-6CDE398EF47A}" type="presParOf" srcId="{9ED7294D-C041-4099-9846-15D4034F1FFF}" destId="{C1449E7F-3148-4726-8F28-3A663DBD2FF3}" srcOrd="7" destOrd="0" presId="urn:microsoft.com/office/officeart/2005/8/layout/bProcess4"/>
    <dgm:cxn modelId="{C3717936-63C9-4174-B38A-BC381484A1E3}" type="presParOf" srcId="{9ED7294D-C041-4099-9846-15D4034F1FFF}" destId="{0434359A-FAEB-409A-B381-B3DD6B5495F7}" srcOrd="8" destOrd="0" presId="urn:microsoft.com/office/officeart/2005/8/layout/bProcess4"/>
    <dgm:cxn modelId="{C0CFAE83-EDE6-4AB3-9AE1-D78D490962AF}" type="presParOf" srcId="{0434359A-FAEB-409A-B381-B3DD6B5495F7}" destId="{A9814EF5-759E-4BA0-B0F4-D5E9A86BED40}" srcOrd="0" destOrd="0" presId="urn:microsoft.com/office/officeart/2005/8/layout/bProcess4"/>
    <dgm:cxn modelId="{7AA54BCF-BCAF-4D1D-95FC-B5C6C7629B5B}" type="presParOf" srcId="{0434359A-FAEB-409A-B381-B3DD6B5495F7}" destId="{1C909939-9121-4CF8-92FD-6337AADD7D92}" srcOrd="1" destOrd="0" presId="urn:microsoft.com/office/officeart/2005/8/layout/bProcess4"/>
    <dgm:cxn modelId="{2F3A3E93-C6DF-4CE6-8147-66D3EF2C154D}" type="presParOf" srcId="{9ED7294D-C041-4099-9846-15D4034F1FFF}" destId="{28D7A5FA-9468-4DCE-BD7B-CEDA4A87A77C}" srcOrd="9" destOrd="0" presId="urn:microsoft.com/office/officeart/2005/8/layout/bProcess4"/>
    <dgm:cxn modelId="{A5CB2C43-7317-4825-9E43-4807791810AC}" type="presParOf" srcId="{9ED7294D-C041-4099-9846-15D4034F1FFF}" destId="{6E1FE6C9-8977-4340-B5DC-DE9D6F40E5A0}" srcOrd="10" destOrd="0" presId="urn:microsoft.com/office/officeart/2005/8/layout/bProcess4"/>
    <dgm:cxn modelId="{2605247B-1F21-4892-969B-09FF47A826F2}" type="presParOf" srcId="{6E1FE6C9-8977-4340-B5DC-DE9D6F40E5A0}" destId="{8767E8F7-A7C9-4523-B3E4-015082BE7A0F}" srcOrd="0" destOrd="0" presId="urn:microsoft.com/office/officeart/2005/8/layout/bProcess4"/>
    <dgm:cxn modelId="{17FEF6A8-80D1-4DC4-8907-D26343F8167C}" type="presParOf" srcId="{6E1FE6C9-8977-4340-B5DC-DE9D6F40E5A0}" destId="{D1FA5F1B-1787-4029-812F-20F8726A2F7E}" srcOrd="1" destOrd="0" presId="urn:microsoft.com/office/officeart/2005/8/layout/bProcess4"/>
    <dgm:cxn modelId="{E09D3BCA-485E-499F-BBA1-8030E884336E}" type="presParOf" srcId="{9ED7294D-C041-4099-9846-15D4034F1FFF}" destId="{D2778B6D-8B58-4749-834A-3EC0702C1E86}" srcOrd="11" destOrd="0" presId="urn:microsoft.com/office/officeart/2005/8/layout/bProcess4"/>
    <dgm:cxn modelId="{9C327770-3F16-4E73-B8D2-8576481336B7}" type="presParOf" srcId="{9ED7294D-C041-4099-9846-15D4034F1FFF}" destId="{D237ADEC-551F-4D17-8C62-11EBB5657BCB}" srcOrd="12" destOrd="0" presId="urn:microsoft.com/office/officeart/2005/8/layout/bProcess4"/>
    <dgm:cxn modelId="{E316962E-D9A2-44FE-88F5-045859AD4890}" type="presParOf" srcId="{D237ADEC-551F-4D17-8C62-11EBB5657BCB}" destId="{500C21F5-623F-4C76-8A77-6D8457595642}" srcOrd="0" destOrd="0" presId="urn:microsoft.com/office/officeart/2005/8/layout/bProcess4"/>
    <dgm:cxn modelId="{CE67D80B-3FC1-4B8E-9368-2625249E2400}" type="presParOf" srcId="{D237ADEC-551F-4D17-8C62-11EBB5657BCB}" destId="{A53AD3E6-96AF-4A57-94E6-C94C729E0055}" srcOrd="1" destOrd="0" presId="urn:microsoft.com/office/officeart/2005/8/layout/bProcess4"/>
    <dgm:cxn modelId="{060F10F6-804B-449F-BF85-D68738B2A83A}" type="presParOf" srcId="{9ED7294D-C041-4099-9846-15D4034F1FFF}" destId="{24A72747-8E9C-4A20-849D-202C6C63DB36}" srcOrd="13" destOrd="0" presId="urn:microsoft.com/office/officeart/2005/8/layout/bProcess4"/>
    <dgm:cxn modelId="{C4F322F1-F2C8-4B52-86D9-0AB5014E634C}" type="presParOf" srcId="{9ED7294D-C041-4099-9846-15D4034F1FFF}" destId="{CA0F854D-53E2-4163-AD3A-CB2258766A71}" srcOrd="14" destOrd="0" presId="urn:microsoft.com/office/officeart/2005/8/layout/bProcess4"/>
    <dgm:cxn modelId="{1AA17B04-5248-480E-8463-97B2ADC3396F}" type="presParOf" srcId="{CA0F854D-53E2-4163-AD3A-CB2258766A71}" destId="{60FA9129-9605-4089-8F4E-9DE1957F1E5A}" srcOrd="0" destOrd="0" presId="urn:microsoft.com/office/officeart/2005/8/layout/bProcess4"/>
    <dgm:cxn modelId="{78F36A7E-79F4-4B67-A5A3-4230127DF277}" type="presParOf" srcId="{CA0F854D-53E2-4163-AD3A-CB2258766A71}" destId="{8C6C4EF9-5940-4AF9-B242-DD980B8C0C9F}" srcOrd="1" destOrd="0" presId="urn:microsoft.com/office/officeart/2005/8/layout/bProcess4"/>
    <dgm:cxn modelId="{651CD76E-9379-4600-B1E6-7A43D81A4D22}" type="presParOf" srcId="{9ED7294D-C041-4099-9846-15D4034F1FFF}" destId="{88734A3A-F628-46A1-92FE-3FE68BA8C35D}" srcOrd="15" destOrd="0" presId="urn:microsoft.com/office/officeart/2005/8/layout/bProcess4"/>
    <dgm:cxn modelId="{C86D35AF-FDE9-472C-85F6-7C78077DD2AF}" type="presParOf" srcId="{9ED7294D-C041-4099-9846-15D4034F1FFF}" destId="{3C13251F-004C-4D7A-B2C9-85E7AF48BEDC}" srcOrd="16" destOrd="0" presId="urn:microsoft.com/office/officeart/2005/8/layout/bProcess4"/>
    <dgm:cxn modelId="{5968DBC5-F65B-424F-9583-36EDDFF7557B}" type="presParOf" srcId="{3C13251F-004C-4D7A-B2C9-85E7AF48BEDC}" destId="{55B2C3B5-7443-401D-90A1-26E23CE537A7}" srcOrd="0" destOrd="0" presId="urn:microsoft.com/office/officeart/2005/8/layout/bProcess4"/>
    <dgm:cxn modelId="{D3A5EFF7-7B4A-45B0-8F4E-D57C8E19564B}" type="presParOf" srcId="{3C13251F-004C-4D7A-B2C9-85E7AF48BEDC}" destId="{244DE248-2E29-448B-909C-5B839DBD1DF9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A41779-BED9-44D4-93C8-B17EF23146C5}" type="doc">
      <dgm:prSet loTypeId="urn:microsoft.com/office/officeart/2005/8/layout/default" loCatId="list" qsTypeId="urn:microsoft.com/office/officeart/2005/8/quickstyle/3d7" qsCatId="3D" csTypeId="urn:microsoft.com/office/officeart/2005/8/colors/colorful2" csCatId="colorful" phldr="1"/>
      <dgm:spPr/>
      <dgm:t>
        <a:bodyPr/>
        <a:lstStyle/>
        <a:p>
          <a:endParaRPr lang="sl-SI"/>
        </a:p>
      </dgm:t>
    </dgm:pt>
    <dgm:pt modelId="{6E3C99F1-2EF4-44B2-BCDF-FB3FFE42700A}">
      <dgm:prSet phldrT="[besedilo]"/>
      <dgm:spPr/>
      <dgm:t>
        <a:bodyPr/>
        <a:lstStyle/>
        <a:p>
          <a:r>
            <a:rPr lang="bg" b="1" dirty="0" err="1"/>
            <a:t>Изясняване</a:t>
          </a:r>
          <a:r>
            <a:rPr lang="bg" b="1" dirty="0"/>
            <a:t> </a:t>
          </a:r>
        </a:p>
        <a:p>
          <a:r>
            <a:rPr lang="bg" dirty="0" err="1"/>
            <a:t>помага</a:t>
          </a:r>
          <a:r>
            <a:rPr lang="bg" dirty="0"/>
            <a:t> </a:t>
          </a:r>
          <a:r>
            <a:rPr lang="bg" dirty="0" err="1"/>
            <a:t>изяснявам</a:t>
          </a:r>
          <a:r>
            <a:rPr lang="bg" dirty="0"/>
            <a:t> </a:t>
          </a:r>
          <a:r>
            <a:rPr lang="bg" dirty="0" err="1"/>
            <a:t>комплекс</a:t>
          </a:r>
          <a:r>
            <a:rPr lang="bg" dirty="0"/>
            <a:t> </a:t>
          </a:r>
          <a:r>
            <a:rPr lang="bg" dirty="0" err="1"/>
            <a:t>изявления</a:t>
          </a:r>
          <a:endParaRPr lang="sl-SI" dirty="0"/>
        </a:p>
      </dgm:t>
    </dgm:pt>
    <dgm:pt modelId="{194F2F29-A802-4213-8007-0054E9B6B72E}" type="parTrans" cxnId="{E89F38FB-6D52-4BD2-9349-B7F620940C74}">
      <dgm:prSet/>
      <dgm:spPr/>
      <dgm:t>
        <a:bodyPr/>
        <a:lstStyle/>
        <a:p>
          <a:endParaRPr lang="sl-SI"/>
        </a:p>
      </dgm:t>
    </dgm:pt>
    <dgm:pt modelId="{4943C32D-E21E-4A45-9CFC-B1AA4C9A810F}" type="sibTrans" cxnId="{E89F38FB-6D52-4BD2-9349-B7F620940C74}">
      <dgm:prSet/>
      <dgm:spPr/>
      <dgm:t>
        <a:bodyPr/>
        <a:lstStyle/>
        <a:p>
          <a:endParaRPr lang="sl-SI"/>
        </a:p>
      </dgm:t>
    </dgm:pt>
    <dgm:pt modelId="{3F2F770D-2416-463A-9128-7BA89AAA5FA1}">
      <dgm:prSet phldrT="[besedilo]"/>
      <dgm:spPr/>
      <dgm:t>
        <a:bodyPr/>
        <a:lstStyle/>
        <a:p>
          <a:r>
            <a:rPr lang="bg" b="1" dirty="0" err="1"/>
            <a:t>Активен</a:t>
          </a:r>
          <a:r>
            <a:rPr lang="bg" b="1" dirty="0"/>
            <a:t> </a:t>
          </a:r>
          <a:r>
            <a:rPr lang="bg" b="1" dirty="0" err="1"/>
            <a:t>слушане</a:t>
          </a:r>
          <a:r>
            <a:rPr lang="bg" b="1" dirty="0"/>
            <a:t> </a:t>
          </a:r>
        </a:p>
        <a:p>
          <a:r>
            <a:rPr lang="bg" dirty="0"/>
            <a:t>опитвайки се да схвана посланието</a:t>
          </a:r>
          <a:endParaRPr lang="sl-SI" dirty="0"/>
        </a:p>
      </dgm:t>
    </dgm:pt>
    <dgm:pt modelId="{4AA1372B-D3F1-4C66-9FEA-5406F99A7583}" type="parTrans" cxnId="{09D1EC78-F81B-436E-8BEC-54CE888F7E3B}">
      <dgm:prSet/>
      <dgm:spPr/>
      <dgm:t>
        <a:bodyPr/>
        <a:lstStyle/>
        <a:p>
          <a:endParaRPr lang="sl-SI"/>
        </a:p>
      </dgm:t>
    </dgm:pt>
    <dgm:pt modelId="{1020C7CD-952A-4B0F-8D33-48F7A9A8AC33}" type="sibTrans" cxnId="{09D1EC78-F81B-436E-8BEC-54CE888F7E3B}">
      <dgm:prSet/>
      <dgm:spPr/>
      <dgm:t>
        <a:bodyPr/>
        <a:lstStyle/>
        <a:p>
          <a:endParaRPr lang="sl-SI"/>
        </a:p>
      </dgm:t>
    </dgm:pt>
    <dgm:pt modelId="{926CA791-E228-4226-BD92-8F948F0B1047}">
      <dgm:prSet phldrT="[besedilo]"/>
      <dgm:spPr/>
      <dgm:t>
        <a:bodyPr/>
        <a:lstStyle/>
        <a:p>
          <a:r>
            <a:rPr lang="bg" b="1" dirty="0" err="1"/>
            <a:t>Потвърждение</a:t>
          </a:r>
          <a:r>
            <a:rPr lang="bg" b="1" dirty="0"/>
            <a:t> </a:t>
          </a:r>
        </a:p>
        <a:p>
          <a:r>
            <a:rPr lang="bg" dirty="0" err="1"/>
            <a:t>помага</a:t>
          </a:r>
          <a:r>
            <a:rPr lang="bg" dirty="0"/>
            <a:t> </a:t>
          </a:r>
          <a:r>
            <a:rPr lang="bg" dirty="0" err="1"/>
            <a:t>потвърди</a:t>
          </a:r>
          <a:r>
            <a:rPr lang="bg" dirty="0"/>
            <a:t> </a:t>
          </a:r>
          <a:r>
            <a:rPr lang="bg" dirty="0" err="1"/>
            <a:t>че</a:t>
          </a:r>
          <a:r>
            <a:rPr lang="bg" dirty="0"/>
            <a:t> </a:t>
          </a:r>
          <a:r>
            <a:rPr lang="bg" dirty="0" err="1"/>
            <a:t>имаш</a:t>
          </a:r>
          <a:r>
            <a:rPr lang="bg" dirty="0"/>
            <a:t> </a:t>
          </a:r>
          <a:r>
            <a:rPr lang="bg" dirty="0" err="1"/>
            <a:t>точно</a:t>
          </a:r>
          <a:r>
            <a:rPr lang="bg" dirty="0"/>
            <a:t> </a:t>
          </a:r>
          <a:r>
            <a:rPr lang="bg" dirty="0" err="1"/>
            <a:t>разбрах</a:t>
          </a:r>
          <a:r>
            <a:rPr lang="bg" dirty="0"/>
            <a:t> </a:t>
          </a:r>
          <a:r>
            <a:rPr lang="bg" dirty="0" err="1"/>
            <a:t>на</a:t>
          </a:r>
          <a:r>
            <a:rPr lang="bg" dirty="0"/>
            <a:t> </a:t>
          </a:r>
          <a:r>
            <a:rPr lang="bg" dirty="0" err="1"/>
            <a:t>съобщение</a:t>
          </a:r>
          <a:endParaRPr lang="sl-SI" dirty="0"/>
        </a:p>
      </dgm:t>
    </dgm:pt>
    <dgm:pt modelId="{11D9AEBC-A8BB-46BF-A881-55E56FCBF890}" type="parTrans" cxnId="{B646184E-9077-493C-9BB6-6702DB0997FB}">
      <dgm:prSet/>
      <dgm:spPr/>
      <dgm:t>
        <a:bodyPr/>
        <a:lstStyle/>
        <a:p>
          <a:endParaRPr lang="sl-SI"/>
        </a:p>
      </dgm:t>
    </dgm:pt>
    <dgm:pt modelId="{58298337-9318-47BE-8EFD-973AF2ECD504}" type="sibTrans" cxnId="{B646184E-9077-493C-9BB6-6702DB0997FB}">
      <dgm:prSet/>
      <dgm:spPr/>
      <dgm:t>
        <a:bodyPr/>
        <a:lstStyle/>
        <a:p>
          <a:endParaRPr lang="sl-SI"/>
        </a:p>
      </dgm:t>
    </dgm:pt>
    <dgm:pt modelId="{486DA942-29CF-44C4-855A-7210660E3764}">
      <dgm:prSet phldrT="[besedilo]"/>
      <dgm:spPr/>
      <dgm:t>
        <a:bodyPr/>
        <a:lstStyle/>
        <a:p>
          <a:r>
            <a:rPr lang="bg" b="1" dirty="0" err="1"/>
            <a:t>Годеж</a:t>
          </a:r>
          <a:endParaRPr lang="sl-SI" b="1" dirty="0"/>
        </a:p>
        <a:p>
          <a:r>
            <a:rPr lang="bg" dirty="0"/>
            <a:t> </a:t>
          </a:r>
          <a:r>
            <a:rPr lang="bg" dirty="0" err="1"/>
            <a:t>заинтересовани</a:t>
          </a:r>
          <a:r>
            <a:rPr lang="bg" dirty="0"/>
            <a:t> </a:t>
          </a:r>
          <a:r>
            <a:rPr lang="bg" dirty="0" err="1"/>
            <a:t>относно</a:t>
          </a:r>
          <a:r>
            <a:rPr lang="bg" dirty="0"/>
            <a:t> </a:t>
          </a:r>
          <a:r>
            <a:rPr lang="bg" dirty="0" err="1"/>
            <a:t>на</a:t>
          </a:r>
          <a:r>
            <a:rPr lang="bg" dirty="0"/>
            <a:t> </a:t>
          </a:r>
          <a:r>
            <a:rPr lang="bg" dirty="0" err="1"/>
            <a:t>съобщение</a:t>
          </a:r>
          <a:r>
            <a:rPr lang="bg" dirty="0"/>
            <a:t> </a:t>
          </a:r>
          <a:r>
            <a:rPr lang="bg" dirty="0" err="1"/>
            <a:t>предадени</a:t>
          </a:r>
          <a:r>
            <a:rPr lang="bg" dirty="0"/>
            <a:t> </a:t>
          </a:r>
        </a:p>
      </dgm:t>
    </dgm:pt>
    <dgm:pt modelId="{29AB8663-07AD-4411-B0A4-B4215F8C9619}" type="parTrans" cxnId="{312F2F43-17DE-41A3-B3D2-AEC723C0B330}">
      <dgm:prSet/>
      <dgm:spPr/>
      <dgm:t>
        <a:bodyPr/>
        <a:lstStyle/>
        <a:p>
          <a:endParaRPr lang="sl-SI"/>
        </a:p>
      </dgm:t>
    </dgm:pt>
    <dgm:pt modelId="{8A9FF073-872F-4CFB-B58F-7D199149253E}" type="sibTrans" cxnId="{312F2F43-17DE-41A3-B3D2-AEC723C0B330}">
      <dgm:prSet/>
      <dgm:spPr/>
      <dgm:t>
        <a:bodyPr/>
        <a:lstStyle/>
        <a:p>
          <a:endParaRPr lang="sl-SI"/>
        </a:p>
      </dgm:t>
    </dgm:pt>
    <dgm:pt modelId="{C6FF3D05-4E46-40B8-8BEF-48FB638A3FAC}" type="pres">
      <dgm:prSet presAssocID="{58A41779-BED9-44D4-93C8-B17EF23146C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60DE6501-7CB4-45C8-AEF2-F7F151848843}" type="pres">
      <dgm:prSet presAssocID="{6E3C99F1-2EF4-44B2-BCDF-FB3FFE42700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F71953E1-63C8-408D-9449-9B5D05A3A44D}" type="pres">
      <dgm:prSet presAssocID="{4943C32D-E21E-4A45-9CFC-B1AA4C9A810F}" presName="sibTrans" presStyleCnt="0"/>
      <dgm:spPr/>
    </dgm:pt>
    <dgm:pt modelId="{8E08BD12-4B08-495B-8707-4BA96C747CEE}" type="pres">
      <dgm:prSet presAssocID="{3F2F770D-2416-463A-9128-7BA89AAA5FA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49BA336-59B4-4754-99A2-1DEC80618C66}" type="pres">
      <dgm:prSet presAssocID="{1020C7CD-952A-4B0F-8D33-48F7A9A8AC33}" presName="sibTrans" presStyleCnt="0"/>
      <dgm:spPr/>
    </dgm:pt>
    <dgm:pt modelId="{37703D2B-75CF-47BF-93C3-84D85F37D8E7}" type="pres">
      <dgm:prSet presAssocID="{926CA791-E228-4226-BD92-8F948F0B104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78D8FF33-40B4-489A-81FE-43BE225BDE2F}" type="pres">
      <dgm:prSet presAssocID="{58298337-9318-47BE-8EFD-973AF2ECD504}" presName="sibTrans" presStyleCnt="0"/>
      <dgm:spPr/>
    </dgm:pt>
    <dgm:pt modelId="{14CC5DD5-27B3-4B32-AFC1-6CC904092BD3}" type="pres">
      <dgm:prSet presAssocID="{486DA942-29CF-44C4-855A-7210660E3764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A68278BC-9771-48FB-BF35-D311CE59E8F7}" type="presOf" srcId="{486DA942-29CF-44C4-855A-7210660E3764}" destId="{14CC5DD5-27B3-4B32-AFC1-6CC904092BD3}" srcOrd="0" destOrd="0" presId="urn:microsoft.com/office/officeart/2005/8/layout/default"/>
    <dgm:cxn modelId="{9FC0CB5E-A255-4CDE-A42A-44919D64D563}" type="presOf" srcId="{926CA791-E228-4226-BD92-8F948F0B1047}" destId="{37703D2B-75CF-47BF-93C3-84D85F37D8E7}" srcOrd="0" destOrd="0" presId="urn:microsoft.com/office/officeart/2005/8/layout/default"/>
    <dgm:cxn modelId="{64C5BD8C-0DD2-4DB1-A9F1-86B3EAFC7EC5}" type="presOf" srcId="{6E3C99F1-2EF4-44B2-BCDF-FB3FFE42700A}" destId="{60DE6501-7CB4-45C8-AEF2-F7F151848843}" srcOrd="0" destOrd="0" presId="urn:microsoft.com/office/officeart/2005/8/layout/default"/>
    <dgm:cxn modelId="{A01FC2DB-BA42-40C0-995F-304E6AFF52F2}" type="presOf" srcId="{3F2F770D-2416-463A-9128-7BA89AAA5FA1}" destId="{8E08BD12-4B08-495B-8707-4BA96C747CEE}" srcOrd="0" destOrd="0" presId="urn:microsoft.com/office/officeart/2005/8/layout/default"/>
    <dgm:cxn modelId="{B646184E-9077-493C-9BB6-6702DB0997FB}" srcId="{58A41779-BED9-44D4-93C8-B17EF23146C5}" destId="{926CA791-E228-4226-BD92-8F948F0B1047}" srcOrd="2" destOrd="0" parTransId="{11D9AEBC-A8BB-46BF-A881-55E56FCBF890}" sibTransId="{58298337-9318-47BE-8EFD-973AF2ECD504}"/>
    <dgm:cxn modelId="{395A4804-1A98-4DA1-8C62-9F14142ED4A0}" type="presOf" srcId="{58A41779-BED9-44D4-93C8-B17EF23146C5}" destId="{C6FF3D05-4E46-40B8-8BEF-48FB638A3FAC}" srcOrd="0" destOrd="0" presId="urn:microsoft.com/office/officeart/2005/8/layout/default"/>
    <dgm:cxn modelId="{09D1EC78-F81B-436E-8BEC-54CE888F7E3B}" srcId="{58A41779-BED9-44D4-93C8-B17EF23146C5}" destId="{3F2F770D-2416-463A-9128-7BA89AAA5FA1}" srcOrd="1" destOrd="0" parTransId="{4AA1372B-D3F1-4C66-9FEA-5406F99A7583}" sibTransId="{1020C7CD-952A-4B0F-8D33-48F7A9A8AC33}"/>
    <dgm:cxn modelId="{312F2F43-17DE-41A3-B3D2-AEC723C0B330}" srcId="{58A41779-BED9-44D4-93C8-B17EF23146C5}" destId="{486DA942-29CF-44C4-855A-7210660E3764}" srcOrd="3" destOrd="0" parTransId="{29AB8663-07AD-4411-B0A4-B4215F8C9619}" sibTransId="{8A9FF073-872F-4CFB-B58F-7D199149253E}"/>
    <dgm:cxn modelId="{E89F38FB-6D52-4BD2-9349-B7F620940C74}" srcId="{58A41779-BED9-44D4-93C8-B17EF23146C5}" destId="{6E3C99F1-2EF4-44B2-BCDF-FB3FFE42700A}" srcOrd="0" destOrd="0" parTransId="{194F2F29-A802-4213-8007-0054E9B6B72E}" sibTransId="{4943C32D-E21E-4A45-9CFC-B1AA4C9A810F}"/>
    <dgm:cxn modelId="{7C21D942-4887-409A-91E1-1B08346BFA79}" type="presParOf" srcId="{C6FF3D05-4E46-40B8-8BEF-48FB638A3FAC}" destId="{60DE6501-7CB4-45C8-AEF2-F7F151848843}" srcOrd="0" destOrd="0" presId="urn:microsoft.com/office/officeart/2005/8/layout/default"/>
    <dgm:cxn modelId="{D29B73BD-86B0-4392-9F6C-FA14986A3E92}" type="presParOf" srcId="{C6FF3D05-4E46-40B8-8BEF-48FB638A3FAC}" destId="{F71953E1-63C8-408D-9449-9B5D05A3A44D}" srcOrd="1" destOrd="0" presId="urn:microsoft.com/office/officeart/2005/8/layout/default"/>
    <dgm:cxn modelId="{9B5FC37F-039F-4A7A-9E48-1C697FBD3B63}" type="presParOf" srcId="{C6FF3D05-4E46-40B8-8BEF-48FB638A3FAC}" destId="{8E08BD12-4B08-495B-8707-4BA96C747CEE}" srcOrd="2" destOrd="0" presId="urn:microsoft.com/office/officeart/2005/8/layout/default"/>
    <dgm:cxn modelId="{B8DED462-BC0B-4DEA-AE21-705D42D059A3}" type="presParOf" srcId="{C6FF3D05-4E46-40B8-8BEF-48FB638A3FAC}" destId="{B49BA336-59B4-4754-99A2-1DEC80618C66}" srcOrd="3" destOrd="0" presId="urn:microsoft.com/office/officeart/2005/8/layout/default"/>
    <dgm:cxn modelId="{10FD7B5B-6C71-4A49-A839-14C59D902D2D}" type="presParOf" srcId="{C6FF3D05-4E46-40B8-8BEF-48FB638A3FAC}" destId="{37703D2B-75CF-47BF-93C3-84D85F37D8E7}" srcOrd="4" destOrd="0" presId="urn:microsoft.com/office/officeart/2005/8/layout/default"/>
    <dgm:cxn modelId="{396BBC54-3EBD-4772-A6B7-23A096929D55}" type="presParOf" srcId="{C6FF3D05-4E46-40B8-8BEF-48FB638A3FAC}" destId="{78D8FF33-40B4-489A-81FE-43BE225BDE2F}" srcOrd="5" destOrd="0" presId="urn:microsoft.com/office/officeart/2005/8/layout/default"/>
    <dgm:cxn modelId="{955332CA-321A-4920-8F70-4CA6B68E8B08}" type="presParOf" srcId="{C6FF3D05-4E46-40B8-8BEF-48FB638A3FAC}" destId="{14CC5DD5-27B3-4B32-AFC1-6CC904092BD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C7429-9401-4802-AB33-313A76532508}">
      <dsp:nvSpPr>
        <dsp:cNvPr id="0" name=""/>
        <dsp:cNvSpPr/>
      </dsp:nvSpPr>
      <dsp:spPr>
        <a:xfrm>
          <a:off x="0" y="0"/>
          <a:ext cx="4961817" cy="1139070"/>
        </a:xfrm>
        <a:prstGeom prst="round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3200" kern="1200" dirty="0">
              <a:solidFill>
                <a:schemeClr val="tx1"/>
              </a:solidFill>
              <a:effectLst/>
            </a:rPr>
            <a:t>1. </a:t>
          </a:r>
          <a:r>
            <a:rPr lang="bg" sz="3200" kern="1200" dirty="0">
              <a:solidFill>
                <a:schemeClr val="tx1"/>
              </a:solidFill>
            </a:rPr>
            <a:t>Осъзнатост</a:t>
          </a:r>
          <a:endParaRPr lang="el-GR" sz="3200" kern="1200" dirty="0">
            <a:solidFill>
              <a:schemeClr val="tx1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55605" y="55605"/>
        <a:ext cx="4850607" cy="1027860"/>
      </dsp:txXfrm>
    </dsp:sp>
    <dsp:sp modelId="{288E5028-B57D-41A4-A329-2A81DBAE6A20}">
      <dsp:nvSpPr>
        <dsp:cNvPr id="0" name=""/>
        <dsp:cNvSpPr/>
      </dsp:nvSpPr>
      <dsp:spPr>
        <a:xfrm>
          <a:off x="0" y="1149548"/>
          <a:ext cx="4961817" cy="1139070"/>
        </a:xfrm>
        <a:prstGeom prst="round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b="0" kern="1200" dirty="0">
              <a:solidFill>
                <a:schemeClr val="tx1"/>
              </a:solidFill>
              <a:effectLst>
                <a:outerShdw sx="1000" sy="1000" algn="tl">
                  <a:srgbClr val="000000"/>
                </a:outerShdw>
              </a:effectLst>
              <a:latin typeface="Calibri" panose="020F0502020204030204"/>
              <a:ea typeface="+mn-ea"/>
              <a:cs typeface="+mn-cs"/>
            </a:rPr>
            <a:t>2. Критично мислене</a:t>
          </a:r>
          <a:endParaRPr lang="el-GR" sz="3200" b="0" kern="1200" dirty="0">
            <a:solidFill>
              <a:schemeClr val="tx1"/>
            </a:solidFill>
            <a:effectLst>
              <a:outerShdw sx="1000" sy="1000" algn="tl">
                <a:srgbClr val="000000"/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55605" y="1205153"/>
        <a:ext cx="4850607" cy="1027860"/>
      </dsp:txXfrm>
    </dsp:sp>
    <dsp:sp modelId="{8CDB7BC7-8DB4-48B4-844D-150D6BC9A281}">
      <dsp:nvSpPr>
        <dsp:cNvPr id="0" name=""/>
        <dsp:cNvSpPr/>
      </dsp:nvSpPr>
      <dsp:spPr>
        <a:xfrm>
          <a:off x="0" y="2303994"/>
          <a:ext cx="4961817" cy="1139070"/>
        </a:xfrm>
        <a:prstGeom prst="roundRect">
          <a:avLst/>
        </a:prstGeom>
        <a:solidFill>
          <a:prstClr val="white">
            <a:lumMod val="95000"/>
          </a:prst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3. Разрешаване на конфликти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55605" y="2359599"/>
        <a:ext cx="4850607" cy="1027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C7429-9401-4802-AB33-313A76532508}">
      <dsp:nvSpPr>
        <dsp:cNvPr id="0" name=""/>
        <dsp:cNvSpPr/>
      </dsp:nvSpPr>
      <dsp:spPr>
        <a:xfrm>
          <a:off x="0" y="0"/>
          <a:ext cx="4961817" cy="1010880"/>
        </a:xfrm>
        <a:prstGeom prst="round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3200" kern="1200" dirty="0">
              <a:solidFill>
                <a:schemeClr val="tx1"/>
              </a:solidFill>
              <a:effectLst/>
            </a:rPr>
            <a:t>4. </a:t>
          </a:r>
          <a:r>
            <a:rPr lang="bg" sz="3200" kern="1200" dirty="0" smtClean="0">
              <a:solidFill>
                <a:schemeClr val="tx1"/>
              </a:solidFill>
              <a:effectLst/>
            </a:rPr>
            <a:t>Д</a:t>
          </a:r>
          <a:r>
            <a:rPr lang="bg" sz="3200" kern="1200" dirty="0" smtClean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иалог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49347" y="49347"/>
        <a:ext cx="4863123" cy="912186"/>
      </dsp:txXfrm>
    </dsp:sp>
    <dsp:sp modelId="{288E5028-B57D-41A4-A329-2A81DBAE6A20}">
      <dsp:nvSpPr>
        <dsp:cNvPr id="0" name=""/>
        <dsp:cNvSpPr/>
      </dsp:nvSpPr>
      <dsp:spPr>
        <a:xfrm>
          <a:off x="0" y="1148740"/>
          <a:ext cx="4961817" cy="1010880"/>
        </a:xfrm>
        <a:prstGeom prst="roundRect">
          <a:avLst/>
        </a:prstGeom>
        <a:solidFill>
          <a:prstClr val="white">
            <a:lumMod val="95000"/>
          </a:prst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kern="1200" dirty="0">
              <a:solidFill>
                <a:prstClr val="black"/>
              </a:solidFill>
              <a:effectLst/>
              <a:latin typeface="Calibri" panose="020F0502020204030204"/>
              <a:ea typeface="+mn-ea"/>
              <a:cs typeface="+mn-cs"/>
            </a:rPr>
            <a:t>5. Етика</a:t>
          </a:r>
          <a:endParaRPr lang="el-GR" sz="3200" kern="1200" dirty="0">
            <a:solidFill>
              <a:prstClr val="black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49347" y="1198087"/>
        <a:ext cx="4863123" cy="912186"/>
      </dsp:txXfrm>
    </dsp:sp>
    <dsp:sp modelId="{8CDB7BC7-8DB4-48B4-844D-150D6BC9A281}">
      <dsp:nvSpPr>
        <dsp:cNvPr id="0" name=""/>
        <dsp:cNvSpPr/>
      </dsp:nvSpPr>
      <dsp:spPr>
        <a:xfrm>
          <a:off x="0" y="2346077"/>
          <a:ext cx="4961817" cy="1010880"/>
        </a:xfrm>
        <a:prstGeom prst="roundRect">
          <a:avLst/>
        </a:prstGeom>
        <a:solidFill>
          <a:srgbClr val="92D050"/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b="1" kern="1200" dirty="0">
              <a:solidFill>
                <a:schemeClr val="bg1"/>
              </a:solidFill>
              <a:effectLst>
                <a:outerShdw blurRad="38100" dist="38100" dir="2700000" algn="ctr" rotWithShape="0">
                  <a:srgbClr val="000000">
                    <a:alpha val="43000"/>
                  </a:srgbClr>
                </a:outerShdw>
              </a:effectLst>
              <a:latin typeface="Calibri" panose="020F0502020204030204"/>
              <a:ea typeface="+mn-ea"/>
              <a:cs typeface="+mn-cs"/>
            </a:rPr>
            <a:t>6. Рефлективни умения</a:t>
          </a:r>
          <a:endParaRPr lang="el-GR" sz="3200" b="1" kern="1200" dirty="0">
            <a:solidFill>
              <a:schemeClr val="bg1"/>
            </a:solidFill>
            <a:effectLst>
              <a:outerShdw blurRad="38100" dist="38100" dir="2700000" algn="ctr" rotWithShape="0">
                <a:srgbClr val="000000">
                  <a:alpha val="43000"/>
                </a:srgbClr>
              </a:outerShdw>
            </a:effectLst>
            <a:latin typeface="Calibri" panose="020F0502020204030204"/>
            <a:ea typeface="+mn-ea"/>
            <a:cs typeface="+mn-cs"/>
          </a:endParaRPr>
        </a:p>
      </dsp:txBody>
      <dsp:txXfrm>
        <a:off x="49347" y="2395424"/>
        <a:ext cx="4863123" cy="912186"/>
      </dsp:txXfrm>
    </dsp:sp>
    <dsp:sp modelId="{E02402E1-EB3E-48C5-AF8B-9337E21FDAC3}">
      <dsp:nvSpPr>
        <dsp:cNvPr id="0" name=""/>
        <dsp:cNvSpPr/>
      </dsp:nvSpPr>
      <dsp:spPr>
        <a:xfrm>
          <a:off x="0" y="3512477"/>
          <a:ext cx="4961817" cy="1010880"/>
        </a:xfrm>
        <a:prstGeom prst="roundRect">
          <a:avLst/>
        </a:prstGeom>
        <a:solidFill>
          <a:schemeClr val="bg1">
            <a:lumMod val="95000"/>
          </a:schemeClr>
        </a:solidFill>
        <a:ln w="19050" cap="flat" cmpd="sng" algn="ctr">
          <a:solidFill>
            <a:srgbClr val="785832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bg" sz="3200" b="0" kern="1200" dirty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7. </a:t>
          </a:r>
          <a:r>
            <a:rPr lang="bg" sz="3200" b="0" kern="1200" dirty="0" smtClean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Цифрови </a:t>
          </a:r>
          <a:r>
            <a:rPr lang="bg" sz="3200" b="0" kern="1200" dirty="0">
              <a:solidFill>
                <a:schemeClr val="tx1"/>
              </a:solidFill>
              <a:effectLst/>
              <a:latin typeface="Calibri" panose="020F0502020204030204"/>
              <a:ea typeface="+mn-ea"/>
              <a:cs typeface="+mn-cs"/>
            </a:rPr>
            <a:t>умения</a:t>
          </a:r>
          <a:endParaRPr lang="el-GR" sz="3200" b="0" kern="1200" dirty="0">
            <a:solidFill>
              <a:schemeClr val="tx1"/>
            </a:solidFill>
            <a:effectLst/>
            <a:latin typeface="Calibri" panose="020F0502020204030204"/>
            <a:ea typeface="+mn-ea"/>
            <a:cs typeface="+mn-cs"/>
          </a:endParaRPr>
        </a:p>
      </dsp:txBody>
      <dsp:txXfrm>
        <a:off x="49347" y="3561824"/>
        <a:ext cx="4863123" cy="912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5E3EFC-B9C7-4311-A07B-94F128CAA655}">
      <dsp:nvSpPr>
        <dsp:cNvPr id="0" name=""/>
        <dsp:cNvSpPr/>
      </dsp:nvSpPr>
      <dsp:spPr>
        <a:xfrm rot="5400000">
          <a:off x="730016" y="1104563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956106-1711-4AF4-83FE-C624A671E460}">
      <dsp:nvSpPr>
        <dsp:cNvPr id="0" name=""/>
        <dsp:cNvSpPr/>
      </dsp:nvSpPr>
      <dsp:spPr>
        <a:xfrm>
          <a:off x="1127688" y="193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Самоосъзнаване</a:t>
          </a:r>
          <a:endParaRPr lang="sl-SI" sz="2200" kern="1200" dirty="0"/>
        </a:p>
      </dsp:txBody>
      <dsp:txXfrm>
        <a:off x="1168402" y="40907"/>
        <a:ext cx="2235381" cy="1308657"/>
      </dsp:txXfrm>
    </dsp:sp>
    <dsp:sp modelId="{99ADE6BB-880B-49F9-A1B0-11EFE6810571}">
      <dsp:nvSpPr>
        <dsp:cNvPr id="0" name=""/>
        <dsp:cNvSpPr/>
      </dsp:nvSpPr>
      <dsp:spPr>
        <a:xfrm rot="5400000">
          <a:off x="730016" y="2842170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8528A0-B73F-419F-B9CB-61F682D012FD}">
      <dsp:nvSpPr>
        <dsp:cNvPr id="0" name=""/>
        <dsp:cNvSpPr/>
      </dsp:nvSpPr>
      <dsp:spPr>
        <a:xfrm>
          <a:off x="1127688" y="1737801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Активен</a:t>
          </a:r>
          <a:r>
            <a:rPr lang="bg" sz="2200" kern="1200" dirty="0"/>
            <a:t> </a:t>
          </a:r>
          <a:r>
            <a:rPr lang="bg" sz="2200" kern="1200" dirty="0" err="1"/>
            <a:t>слушане</a:t>
          </a:r>
          <a:r>
            <a:rPr lang="bg" sz="2200" kern="1200" dirty="0"/>
            <a:t> </a:t>
          </a:r>
        </a:p>
      </dsp:txBody>
      <dsp:txXfrm>
        <a:off x="1168402" y="1778515"/>
        <a:ext cx="2235381" cy="1308657"/>
      </dsp:txXfrm>
    </dsp:sp>
    <dsp:sp modelId="{C6C3C1AA-E866-45B2-B421-CDE341964030}">
      <dsp:nvSpPr>
        <dsp:cNvPr id="0" name=""/>
        <dsp:cNvSpPr/>
      </dsp:nvSpPr>
      <dsp:spPr>
        <a:xfrm>
          <a:off x="1598820" y="3710974"/>
          <a:ext cx="307358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E91369-4D41-49FC-9900-158ACECD091B}">
      <dsp:nvSpPr>
        <dsp:cNvPr id="0" name=""/>
        <dsp:cNvSpPr/>
      </dsp:nvSpPr>
      <dsp:spPr>
        <a:xfrm>
          <a:off x="1127688" y="3475408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Емпатия</a:t>
          </a:r>
          <a:r>
            <a:rPr lang="bg" sz="2200" kern="1200" dirty="0"/>
            <a:t> </a:t>
          </a:r>
        </a:p>
      </dsp:txBody>
      <dsp:txXfrm>
        <a:off x="1168402" y="3516122"/>
        <a:ext cx="2235381" cy="1308657"/>
      </dsp:txXfrm>
    </dsp:sp>
    <dsp:sp modelId="{C1449E7F-3148-4726-8F28-3A663DBD2FF3}">
      <dsp:nvSpPr>
        <dsp:cNvPr id="0" name=""/>
        <dsp:cNvSpPr/>
      </dsp:nvSpPr>
      <dsp:spPr>
        <a:xfrm rot="16200000">
          <a:off x="3811373" y="2842170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9CDA78-5339-4D9A-B7AD-84B267E9D2D6}">
      <dsp:nvSpPr>
        <dsp:cNvPr id="0" name=""/>
        <dsp:cNvSpPr/>
      </dsp:nvSpPr>
      <dsp:spPr>
        <a:xfrm>
          <a:off x="4209045" y="3475408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Критичен</a:t>
          </a:r>
          <a:r>
            <a:rPr lang="bg" sz="2200" kern="1200" dirty="0"/>
            <a:t> </a:t>
          </a:r>
          <a:r>
            <a:rPr lang="bg" sz="2200" kern="1200" dirty="0" err="1"/>
            <a:t>мислене</a:t>
          </a:r>
          <a:r>
            <a:rPr lang="bg" sz="2200" kern="1200" dirty="0"/>
            <a:t> </a:t>
          </a:r>
        </a:p>
      </dsp:txBody>
      <dsp:txXfrm>
        <a:off x="4249759" y="3516122"/>
        <a:ext cx="2235381" cy="1308657"/>
      </dsp:txXfrm>
    </dsp:sp>
    <dsp:sp modelId="{28D7A5FA-9468-4DCE-BD7B-CEDA4A87A77C}">
      <dsp:nvSpPr>
        <dsp:cNvPr id="0" name=""/>
        <dsp:cNvSpPr/>
      </dsp:nvSpPr>
      <dsp:spPr>
        <a:xfrm rot="16200000">
          <a:off x="3811373" y="1104563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909939-9121-4CF8-92FD-6337AADD7D92}">
      <dsp:nvSpPr>
        <dsp:cNvPr id="0" name=""/>
        <dsp:cNvSpPr/>
      </dsp:nvSpPr>
      <dsp:spPr>
        <a:xfrm>
          <a:off x="4209045" y="1737801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Себеотражение</a:t>
          </a:r>
          <a:r>
            <a:rPr lang="bg" sz="2200" kern="1200" dirty="0"/>
            <a:t> </a:t>
          </a:r>
        </a:p>
      </dsp:txBody>
      <dsp:txXfrm>
        <a:off x="4249759" y="1778515"/>
        <a:ext cx="2235381" cy="1308657"/>
      </dsp:txXfrm>
    </dsp:sp>
    <dsp:sp modelId="{D2778B6D-8B58-4749-834A-3EC0702C1E86}">
      <dsp:nvSpPr>
        <dsp:cNvPr id="0" name=""/>
        <dsp:cNvSpPr/>
      </dsp:nvSpPr>
      <dsp:spPr>
        <a:xfrm>
          <a:off x="4680177" y="235759"/>
          <a:ext cx="307358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A5F1B-1787-4029-812F-20F8726A2F7E}">
      <dsp:nvSpPr>
        <dsp:cNvPr id="0" name=""/>
        <dsp:cNvSpPr/>
      </dsp:nvSpPr>
      <dsp:spPr>
        <a:xfrm>
          <a:off x="4209045" y="193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Емоционален</a:t>
          </a:r>
          <a:r>
            <a:rPr lang="bg" sz="2200" kern="1200" dirty="0"/>
            <a:t> </a:t>
          </a:r>
          <a:r>
            <a:rPr lang="bg" sz="2200" kern="1200" dirty="0" err="1"/>
            <a:t>регулиране</a:t>
          </a:r>
          <a:r>
            <a:rPr lang="bg" sz="2200" kern="1200" dirty="0"/>
            <a:t> </a:t>
          </a:r>
        </a:p>
      </dsp:txBody>
      <dsp:txXfrm>
        <a:off x="4249759" y="40907"/>
        <a:ext cx="2235381" cy="1308657"/>
      </dsp:txXfrm>
    </dsp:sp>
    <dsp:sp modelId="{24A72747-8E9C-4A20-849D-202C6C63DB36}">
      <dsp:nvSpPr>
        <dsp:cNvPr id="0" name=""/>
        <dsp:cNvSpPr/>
      </dsp:nvSpPr>
      <dsp:spPr>
        <a:xfrm rot="5400000">
          <a:off x="6892730" y="1104563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3AD3E6-96AF-4A57-94E6-C94C729E0055}">
      <dsp:nvSpPr>
        <dsp:cNvPr id="0" name=""/>
        <dsp:cNvSpPr/>
      </dsp:nvSpPr>
      <dsp:spPr>
        <a:xfrm>
          <a:off x="7290402" y="193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Конфликт</a:t>
          </a:r>
          <a:r>
            <a:rPr lang="bg" sz="2200" kern="1200" dirty="0"/>
            <a:t> </a:t>
          </a:r>
          <a:r>
            <a:rPr lang="bg" sz="2200" kern="1200" dirty="0" err="1"/>
            <a:t>резолюция</a:t>
          </a:r>
          <a:r>
            <a:rPr lang="bg" sz="2200" kern="1200" dirty="0"/>
            <a:t> </a:t>
          </a:r>
        </a:p>
      </dsp:txBody>
      <dsp:txXfrm>
        <a:off x="7331116" y="40907"/>
        <a:ext cx="2235381" cy="1308657"/>
      </dsp:txXfrm>
    </dsp:sp>
    <dsp:sp modelId="{88734A3A-F628-46A1-92FE-3FE68BA8C35D}">
      <dsp:nvSpPr>
        <dsp:cNvPr id="0" name=""/>
        <dsp:cNvSpPr/>
      </dsp:nvSpPr>
      <dsp:spPr>
        <a:xfrm rot="5400000">
          <a:off x="6892730" y="2842170"/>
          <a:ext cx="1729837" cy="208512"/>
        </a:xfrm>
        <a:prstGeom prst="rect">
          <a:avLst/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C4EF9-5940-4AF9-B242-DD980B8C0C9F}">
      <dsp:nvSpPr>
        <dsp:cNvPr id="0" name=""/>
        <dsp:cNvSpPr/>
      </dsp:nvSpPr>
      <dsp:spPr>
        <a:xfrm>
          <a:off x="7290402" y="1737801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Анализ </a:t>
          </a:r>
          <a:r>
            <a:rPr lang="bg" sz="2200" kern="1200" dirty="0"/>
            <a:t>и </a:t>
          </a:r>
          <a:r>
            <a:rPr lang="bg" sz="2200" kern="1200" dirty="0" err="1"/>
            <a:t>синтез</a:t>
          </a:r>
          <a:endParaRPr lang="sl-SI" sz="2200" kern="1200" dirty="0"/>
        </a:p>
      </dsp:txBody>
      <dsp:txXfrm>
        <a:off x="7331116" y="1778515"/>
        <a:ext cx="2235381" cy="1308657"/>
      </dsp:txXfrm>
    </dsp:sp>
    <dsp:sp modelId="{244DE248-2E29-448B-909C-5B839DBD1DF9}">
      <dsp:nvSpPr>
        <dsp:cNvPr id="0" name=""/>
        <dsp:cNvSpPr/>
      </dsp:nvSpPr>
      <dsp:spPr>
        <a:xfrm>
          <a:off x="7290402" y="3475408"/>
          <a:ext cx="2316809" cy="139008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Оценка</a:t>
          </a:r>
          <a:endParaRPr lang="sl-SI" sz="2200" kern="1200" dirty="0"/>
        </a:p>
      </dsp:txBody>
      <dsp:txXfrm>
        <a:off x="7331116" y="3516122"/>
        <a:ext cx="2235381" cy="13086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E6501-7CB4-45C8-AEF2-F7F151848843}">
      <dsp:nvSpPr>
        <dsp:cNvPr id="0" name=""/>
        <dsp:cNvSpPr/>
      </dsp:nvSpPr>
      <dsp:spPr>
        <a:xfrm>
          <a:off x="741" y="690108"/>
          <a:ext cx="2892431" cy="173545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b="1" kern="1200" dirty="0" err="1"/>
            <a:t>Изясняване</a:t>
          </a:r>
          <a:r>
            <a:rPr lang="bg" sz="2200" b="1" kern="1200" dirty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помага</a:t>
          </a:r>
          <a:r>
            <a:rPr lang="bg" sz="2200" kern="1200" dirty="0"/>
            <a:t> </a:t>
          </a:r>
          <a:r>
            <a:rPr lang="bg" sz="2200" kern="1200" dirty="0" err="1"/>
            <a:t>изяснявам</a:t>
          </a:r>
          <a:r>
            <a:rPr lang="bg" sz="2200" kern="1200" dirty="0"/>
            <a:t> </a:t>
          </a:r>
          <a:r>
            <a:rPr lang="bg" sz="2200" kern="1200" dirty="0" err="1"/>
            <a:t>комплекс</a:t>
          </a:r>
          <a:r>
            <a:rPr lang="bg" sz="2200" kern="1200" dirty="0"/>
            <a:t> </a:t>
          </a:r>
          <a:r>
            <a:rPr lang="bg" sz="2200" kern="1200" dirty="0" err="1"/>
            <a:t>изявления</a:t>
          </a:r>
          <a:endParaRPr lang="sl-SI" sz="2200" kern="1200" dirty="0"/>
        </a:p>
      </dsp:txBody>
      <dsp:txXfrm>
        <a:off x="741" y="690108"/>
        <a:ext cx="2892431" cy="1735458"/>
      </dsp:txXfrm>
    </dsp:sp>
    <dsp:sp modelId="{8E08BD12-4B08-495B-8707-4BA96C747CEE}">
      <dsp:nvSpPr>
        <dsp:cNvPr id="0" name=""/>
        <dsp:cNvSpPr/>
      </dsp:nvSpPr>
      <dsp:spPr>
        <a:xfrm>
          <a:off x="3182416" y="690108"/>
          <a:ext cx="2892431" cy="1735458"/>
        </a:xfrm>
        <a:prstGeom prst="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b="1" kern="1200" dirty="0" err="1"/>
            <a:t>Активен</a:t>
          </a:r>
          <a:r>
            <a:rPr lang="bg" sz="2200" b="1" kern="1200" dirty="0"/>
            <a:t> </a:t>
          </a:r>
          <a:r>
            <a:rPr lang="bg" sz="2200" b="1" kern="1200" dirty="0" err="1"/>
            <a:t>слушане</a:t>
          </a:r>
          <a:r>
            <a:rPr lang="bg" sz="2200" b="1" kern="1200" dirty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/>
            <a:t>опитвайки се да схвана посланието</a:t>
          </a:r>
          <a:endParaRPr lang="sl-SI" sz="2200" kern="1200" dirty="0"/>
        </a:p>
      </dsp:txBody>
      <dsp:txXfrm>
        <a:off x="3182416" y="690108"/>
        <a:ext cx="2892431" cy="1735458"/>
      </dsp:txXfrm>
    </dsp:sp>
    <dsp:sp modelId="{37703D2B-75CF-47BF-93C3-84D85F37D8E7}">
      <dsp:nvSpPr>
        <dsp:cNvPr id="0" name=""/>
        <dsp:cNvSpPr/>
      </dsp:nvSpPr>
      <dsp:spPr>
        <a:xfrm>
          <a:off x="741" y="2714810"/>
          <a:ext cx="2892431" cy="1735458"/>
        </a:xfrm>
        <a:prstGeom prst="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b="1" kern="1200" dirty="0" err="1"/>
            <a:t>Потвърждение</a:t>
          </a:r>
          <a:r>
            <a:rPr lang="bg" sz="2200" b="1" kern="1200" dirty="0"/>
            <a:t> </a:t>
          </a: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 err="1"/>
            <a:t>помага</a:t>
          </a:r>
          <a:r>
            <a:rPr lang="bg" sz="2200" kern="1200" dirty="0"/>
            <a:t> </a:t>
          </a:r>
          <a:r>
            <a:rPr lang="bg" sz="2200" kern="1200" dirty="0" err="1"/>
            <a:t>потвърди</a:t>
          </a:r>
          <a:r>
            <a:rPr lang="bg" sz="2200" kern="1200" dirty="0"/>
            <a:t> </a:t>
          </a:r>
          <a:r>
            <a:rPr lang="bg" sz="2200" kern="1200" dirty="0" err="1"/>
            <a:t>че</a:t>
          </a:r>
          <a:r>
            <a:rPr lang="bg" sz="2200" kern="1200" dirty="0"/>
            <a:t> </a:t>
          </a:r>
          <a:r>
            <a:rPr lang="bg" sz="2200" kern="1200" dirty="0" err="1"/>
            <a:t>имаш</a:t>
          </a:r>
          <a:r>
            <a:rPr lang="bg" sz="2200" kern="1200" dirty="0"/>
            <a:t> </a:t>
          </a:r>
          <a:r>
            <a:rPr lang="bg" sz="2200" kern="1200" dirty="0" err="1"/>
            <a:t>точно</a:t>
          </a:r>
          <a:r>
            <a:rPr lang="bg" sz="2200" kern="1200" dirty="0"/>
            <a:t> </a:t>
          </a:r>
          <a:r>
            <a:rPr lang="bg" sz="2200" kern="1200" dirty="0" err="1"/>
            <a:t>разбрах</a:t>
          </a:r>
          <a:r>
            <a:rPr lang="bg" sz="2200" kern="1200" dirty="0"/>
            <a:t> </a:t>
          </a:r>
          <a:r>
            <a:rPr lang="bg" sz="2200" kern="1200" dirty="0" err="1"/>
            <a:t>на</a:t>
          </a:r>
          <a:r>
            <a:rPr lang="bg" sz="2200" kern="1200" dirty="0"/>
            <a:t> </a:t>
          </a:r>
          <a:r>
            <a:rPr lang="bg" sz="2200" kern="1200" dirty="0" err="1"/>
            <a:t>съобщение</a:t>
          </a:r>
          <a:endParaRPr lang="sl-SI" sz="2200" kern="1200" dirty="0"/>
        </a:p>
      </dsp:txBody>
      <dsp:txXfrm>
        <a:off x="741" y="2714810"/>
        <a:ext cx="2892431" cy="1735458"/>
      </dsp:txXfrm>
    </dsp:sp>
    <dsp:sp modelId="{14CC5DD5-27B3-4B32-AFC1-6CC904092BD3}">
      <dsp:nvSpPr>
        <dsp:cNvPr id="0" name=""/>
        <dsp:cNvSpPr/>
      </dsp:nvSpPr>
      <dsp:spPr>
        <a:xfrm>
          <a:off x="3182416" y="2714810"/>
          <a:ext cx="2892431" cy="1735458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b="1" kern="1200" dirty="0" err="1"/>
            <a:t>Годеж</a:t>
          </a:r>
          <a:endParaRPr lang="sl-SI" sz="2200" b="1" kern="1200" dirty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g" sz="2200" kern="1200" dirty="0"/>
            <a:t> </a:t>
          </a:r>
          <a:r>
            <a:rPr lang="bg" sz="2200" kern="1200" dirty="0" err="1"/>
            <a:t>заинтересовани</a:t>
          </a:r>
          <a:r>
            <a:rPr lang="bg" sz="2200" kern="1200" dirty="0"/>
            <a:t> </a:t>
          </a:r>
          <a:r>
            <a:rPr lang="bg" sz="2200" kern="1200" dirty="0" err="1"/>
            <a:t>относно</a:t>
          </a:r>
          <a:r>
            <a:rPr lang="bg" sz="2200" kern="1200" dirty="0"/>
            <a:t> </a:t>
          </a:r>
          <a:r>
            <a:rPr lang="bg" sz="2200" kern="1200" dirty="0" err="1"/>
            <a:t>на</a:t>
          </a:r>
          <a:r>
            <a:rPr lang="bg" sz="2200" kern="1200" dirty="0"/>
            <a:t> </a:t>
          </a:r>
          <a:r>
            <a:rPr lang="bg" sz="2200" kern="1200" dirty="0" err="1"/>
            <a:t>съобщение</a:t>
          </a:r>
          <a:r>
            <a:rPr lang="bg" sz="2200" kern="1200" dirty="0"/>
            <a:t> </a:t>
          </a:r>
          <a:r>
            <a:rPr lang="bg" sz="2200" kern="1200" dirty="0" err="1"/>
            <a:t>предадени</a:t>
          </a:r>
          <a:r>
            <a:rPr lang="bg" sz="2200" kern="1200" dirty="0"/>
            <a:t> </a:t>
          </a:r>
        </a:p>
      </dsp:txBody>
      <dsp:txXfrm>
        <a:off x="3182416" y="2714810"/>
        <a:ext cx="2892431" cy="1735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AE6F319F-557A-4033-9A7E-7B30C1709D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FED24FFA-E381-4D15-9323-2E7F167B5D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70361F-8793-4678-8399-75402180233D}" type="datetimeFigureOut">
              <a:rPr lang="el-GR" smtClean="0"/>
              <a:t>1/2/2024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F7A14582-B00E-403A-B9F6-8137B447B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9BBD3CB-00AE-4B41-B6C8-39534586D0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EE3A-1E6C-47AF-A0C5-588F1B9CC39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830680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C42A8D-6A8A-4D0C-BE99-5FB2E4FC1A13}" type="datetimeFigureOut">
              <a:rPr lang="el-GR" smtClean="0"/>
              <a:t>1/2/2024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890C62-02BA-4B64-96F1-99D7E3BEEE5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6302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rm.coe.int/information-disorder-toward-an-interdisciplinary-framework-for-researc/168076277c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238587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78711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" dirty="0" err="1"/>
              <a:t>Източник </a:t>
            </a:r>
            <a:r>
              <a:rPr lang="bg" dirty="0"/>
              <a:t>: </a:t>
            </a:r>
            <a:r>
              <a:rPr lang="bg" dirty="0" err="1"/>
              <a:t>Pixabay</a:t>
            </a:r>
            <a:r>
              <a:rPr lang="bg" dirty="0"/>
              <a:t> </a:t>
            </a:r>
            <a:r>
              <a:rPr lang="bg" dirty="0" err="1"/>
              <a:t>Безплатно</a:t>
            </a:r>
            <a:r>
              <a:rPr lang="bg" dirty="0"/>
              <a:t> </a:t>
            </a:r>
            <a:r>
              <a:rPr lang="bg" dirty="0" err="1"/>
              <a:t>Снимки </a:t>
            </a:r>
            <a:r>
              <a:rPr lang="bg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346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0720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31557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" dirty="0" err="1"/>
              <a:t>Източник </a:t>
            </a:r>
            <a:r>
              <a:rPr lang="bg" dirty="0"/>
              <a:t>: </a:t>
            </a:r>
            <a:r>
              <a:rPr lang="bg" dirty="0" err="1"/>
              <a:t>Unspelash</a:t>
            </a:r>
            <a:r>
              <a:rPr lang="bg" dirty="0"/>
              <a:t> </a:t>
            </a:r>
            <a:r>
              <a:rPr lang="bg" dirty="0" err="1"/>
              <a:t>Безплатно</a:t>
            </a:r>
            <a:r>
              <a:rPr lang="bg" dirty="0"/>
              <a:t> </a:t>
            </a:r>
            <a:r>
              <a:rPr lang="bg" dirty="0" err="1"/>
              <a:t>Снимки </a:t>
            </a:r>
            <a:r>
              <a:rPr lang="bg" dirty="0"/>
              <a:t>https://unsplash.com/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9838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" dirty="0" err="1"/>
              <a:t>Източник </a:t>
            </a:r>
            <a:r>
              <a:rPr lang="bg" dirty="0"/>
              <a:t>: </a:t>
            </a:r>
            <a:r>
              <a:rPr lang="bg" dirty="0" err="1"/>
              <a:t>Pixabax</a:t>
            </a:r>
            <a:r>
              <a:rPr lang="bg" dirty="0"/>
              <a:t> </a:t>
            </a:r>
            <a:r>
              <a:rPr lang="bg" dirty="0" err="1"/>
              <a:t>Безплатно</a:t>
            </a:r>
            <a:r>
              <a:rPr lang="bg" dirty="0"/>
              <a:t> </a:t>
            </a:r>
            <a:r>
              <a:rPr lang="bg" dirty="0" err="1"/>
              <a:t>Снимки </a:t>
            </a:r>
            <a:r>
              <a:rPr lang="bg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175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34835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8753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" dirty="0" err="1"/>
              <a:t>Източник </a:t>
            </a:r>
            <a:r>
              <a:rPr lang="bg" dirty="0"/>
              <a:t>: </a:t>
            </a:r>
            <a:r>
              <a:rPr lang="bg" dirty="0" err="1"/>
              <a:t>Unsplash</a:t>
            </a:r>
            <a:r>
              <a:rPr lang="bg" dirty="0"/>
              <a:t> </a:t>
            </a:r>
            <a:r>
              <a:rPr lang="bg" dirty="0" err="1"/>
              <a:t>Безплатно</a:t>
            </a:r>
            <a:r>
              <a:rPr lang="bg" dirty="0"/>
              <a:t> </a:t>
            </a:r>
            <a:r>
              <a:rPr lang="bg" dirty="0" err="1"/>
              <a:t>Снимки </a:t>
            </a:r>
            <a:r>
              <a:rPr lang="bg" dirty="0"/>
              <a:t>https://unsplash.com/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53536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" dirty="0" err="1"/>
              <a:t>Източник </a:t>
            </a:r>
            <a:r>
              <a:rPr lang="bg" dirty="0"/>
              <a:t>: </a:t>
            </a:r>
            <a:r>
              <a:rPr lang="bg" dirty="0" err="1"/>
              <a:t>Pixabay</a:t>
            </a:r>
            <a:r>
              <a:rPr lang="bg" dirty="0"/>
              <a:t> </a:t>
            </a:r>
            <a:r>
              <a:rPr lang="bg" dirty="0" err="1"/>
              <a:t>Безплатно</a:t>
            </a:r>
            <a:r>
              <a:rPr lang="bg" dirty="0"/>
              <a:t> </a:t>
            </a:r>
            <a:r>
              <a:rPr lang="bg" dirty="0" err="1"/>
              <a:t>Снимки </a:t>
            </a:r>
            <a:r>
              <a:rPr lang="bg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9362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1410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" dirty="0" err="1"/>
              <a:t>Източник </a:t>
            </a:r>
            <a:r>
              <a:rPr lang="bg" dirty="0"/>
              <a:t>: </a:t>
            </a:r>
            <a:r>
              <a:rPr lang="bg" dirty="0" err="1"/>
              <a:t>Pixabay</a:t>
            </a:r>
            <a:r>
              <a:rPr lang="bg" dirty="0"/>
              <a:t> </a:t>
            </a:r>
            <a:r>
              <a:rPr lang="bg" dirty="0" err="1"/>
              <a:t>Безплатно</a:t>
            </a:r>
            <a:r>
              <a:rPr lang="bg" dirty="0"/>
              <a:t> </a:t>
            </a:r>
            <a:r>
              <a:rPr lang="bg" dirty="0" err="1"/>
              <a:t>Снимки </a:t>
            </a:r>
            <a:r>
              <a:rPr lang="bg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939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64503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54024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5988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84458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" dirty="0" err="1"/>
              <a:t>Източник </a:t>
            </a:r>
            <a:r>
              <a:rPr lang="bg" dirty="0"/>
              <a:t>: Лиценз </a:t>
            </a:r>
            <a:r>
              <a:rPr lang="bg" dirty="0" err="1"/>
              <a:t>на Pixabay </a:t>
            </a:r>
            <a:r>
              <a:rPr lang="bg" dirty="0"/>
              <a:t>( </a:t>
            </a:r>
            <a:r>
              <a:rPr lang="bg" dirty="0" err="1"/>
              <a:t>Rree</a:t>
            </a:r>
            <a:r>
              <a:rPr lang="bg" dirty="0"/>
              <a:t> </a:t>
            </a:r>
            <a:r>
              <a:rPr lang="bg" dirty="0" err="1"/>
              <a:t>Снимки </a:t>
            </a:r>
            <a:r>
              <a:rPr lang="bg" dirty="0"/>
              <a:t>): https://pixabay.com</a:t>
            </a: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790134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75626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6409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281623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8902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3839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" dirty="0" err="1"/>
              <a:t>Източник </a:t>
            </a:r>
            <a:r>
              <a:rPr lang="bg" dirty="0"/>
              <a:t>: </a:t>
            </a:r>
            <a:r>
              <a:rPr lang="bg" dirty="0" err="1"/>
              <a:t>Pixabay</a:t>
            </a:r>
            <a:r>
              <a:rPr lang="bg" dirty="0"/>
              <a:t> </a:t>
            </a:r>
            <a:r>
              <a:rPr lang="bg" dirty="0" err="1"/>
              <a:t>Безплатно</a:t>
            </a:r>
            <a:r>
              <a:rPr lang="bg" dirty="0"/>
              <a:t> </a:t>
            </a:r>
            <a:r>
              <a:rPr lang="bg" dirty="0" err="1"/>
              <a:t>Снимки </a:t>
            </a:r>
            <a:r>
              <a:rPr lang="bg" dirty="0"/>
              <a:t>https://pixabay.com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90423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046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6282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714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620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9780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5798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43329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Източник 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Разстройство 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Към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Интердисциплинарен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рамка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Проучване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Политика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12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Създаване </a:t>
            </a:r>
            <a:r>
              <a:rPr lang="bg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12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https://rm.coe.int/information-disorder-toward-an-interdisciplinary-framework-for-researc/168076277c</a:t>
            </a:r>
            <a:endParaRPr lang="sl-SI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7593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890C62-02BA-4B64-96F1-99D7E3BEEE56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1436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97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bmodul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>
            <a:extLst>
              <a:ext uri="{FF2B5EF4-FFF2-40B4-BE49-F238E27FC236}">
                <a16:creationId xmlns:a16="http://schemas.microsoft.com/office/drawing/2014/main" id="{85AC0203-B144-4B95-B9C1-17443F665396}"/>
              </a:ext>
            </a:extLst>
          </p:cNvPr>
          <p:cNvSpPr/>
          <p:nvPr userDrawn="1"/>
        </p:nvSpPr>
        <p:spPr>
          <a:xfrm>
            <a:off x="0" y="2252352"/>
            <a:ext cx="12192001" cy="3787362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marL="285750" lvl="0" indent="-285750" algn="ctr">
              <a:buFont typeface="Wingdings" panose="05000000000000000000" pitchFamily="2" charset="2"/>
              <a:buChar char="§"/>
            </a:pPr>
            <a:endParaRPr lang="el-GR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0515600" cy="618346"/>
          </a:xfrm>
        </p:spPr>
        <p:txBody>
          <a:bodyPr>
            <a:noAutofit/>
          </a:bodyPr>
          <a:lstStyle>
            <a:lvl1pPr>
              <a:defRPr lang="el-GR" sz="2200" kern="1200" dirty="0">
                <a:solidFill>
                  <a:srgbClr val="D8134D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51" y="2218305"/>
            <a:ext cx="7872768" cy="3787361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  <a:lvl2pPr marL="6858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2pPr>
            <a:lvl3pPr marL="11430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3pPr>
            <a:lvl4pPr marL="16002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4pPr>
            <a:lvl5pPr marL="2057400" indent="-228600">
              <a:buClr>
                <a:schemeClr val="bg1"/>
              </a:buClr>
              <a:buFont typeface="Wingdings" panose="05000000000000000000" pitchFamily="2" charset="2"/>
              <a:buChar char="ü"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C2E476BC-8345-4D0D-3E80-740E90062E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3507592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az-Cyrl-AZ" alt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Рефлективни умения</a:t>
            </a:r>
            <a:endParaRPr lang="az-Cyrl-AZ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D00E564-24F8-EC0D-5724-7025327EDB99}"/>
              </a:ext>
            </a:extLst>
          </p:cNvPr>
          <p:cNvSpPr/>
          <p:nvPr userDrawn="1"/>
        </p:nvSpPr>
        <p:spPr bwMode="auto">
          <a:xfrm>
            <a:off x="3282776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1C2C98-D9BC-6B3D-5C84-CBA4DF66EE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1335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  <p:pic>
        <p:nvPicPr>
          <p:cNvPr id="5" name="Γραφικό 6">
            <a:extLst>
              <a:ext uri="{FF2B5EF4-FFF2-40B4-BE49-F238E27FC236}">
                <a16:creationId xmlns:a16="http://schemas.microsoft.com/office/drawing/2014/main" id="{8A4885C2-F3BE-A850-204D-D04D6FD4E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88071" y="48972"/>
            <a:ext cx="3381627" cy="84338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505"/>
            <a:ext cx="2798546" cy="6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all 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FC282D51-334C-492B-9A39-B63B0DF2D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2075"/>
            <a:ext cx="10515600" cy="1325563"/>
          </a:xfrm>
        </p:spPr>
        <p:txBody>
          <a:bodyPr>
            <a:normAutofit/>
          </a:bodyPr>
          <a:lstStyle>
            <a:lvl1pPr algn="ctr">
              <a:defRPr lang="el-GR" sz="4000" b="0" kern="1200" dirty="0" smtClean="0">
                <a:solidFill>
                  <a:srgbClr val="D8134D"/>
                </a:solidFill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10" name="TextBox 80">
            <a:extLst>
              <a:ext uri="{FF2B5EF4-FFF2-40B4-BE49-F238E27FC236}">
                <a16:creationId xmlns:a16="http://schemas.microsoft.com/office/drawing/2014/main" id="{79C9303C-96F0-47F7-8FD2-205DF32B61F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1999" y="5260932"/>
            <a:ext cx="25624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>
                <a:solidFill>
                  <a:srgbClr val="FFFFFF"/>
                </a:solidFill>
                <a:latin typeface="Impact" panose="020B0806030902050204" pitchFamily="34" charset="0"/>
              </a:rPr>
              <a:t>2. Empower</a:t>
            </a:r>
          </a:p>
        </p:txBody>
      </p:sp>
      <p:sp>
        <p:nvSpPr>
          <p:cNvPr id="11" name="TextBox 81">
            <a:extLst>
              <a:ext uri="{FF2B5EF4-FFF2-40B4-BE49-F238E27FC236}">
                <a16:creationId xmlns:a16="http://schemas.microsoft.com/office/drawing/2014/main" id="{DA09FF50-0927-454B-AFBE-BC816B37A0E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12132" y="5231422"/>
            <a:ext cx="2465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>
                <a:solidFill>
                  <a:srgbClr val="FFFFFF"/>
                </a:solidFill>
                <a:latin typeface="Impact" panose="020B0806030902050204" pitchFamily="34" charset="0"/>
              </a:rPr>
              <a:t>3. Participate</a:t>
            </a:r>
          </a:p>
        </p:txBody>
      </p:sp>
      <p:sp>
        <p:nvSpPr>
          <p:cNvPr id="13" name="TextBox 80">
            <a:extLst>
              <a:ext uri="{FF2B5EF4-FFF2-40B4-BE49-F238E27FC236}">
                <a16:creationId xmlns:a16="http://schemas.microsoft.com/office/drawing/2014/main" id="{D64053F3-B864-46DB-814C-6742DA12C8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81260" y="2409476"/>
            <a:ext cx="25096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l-GR" sz="2800">
                <a:solidFill>
                  <a:srgbClr val="FFFFFF"/>
                </a:solidFill>
                <a:latin typeface="Impact" panose="020B0806030902050204" pitchFamily="34" charset="0"/>
              </a:rPr>
              <a:t>1. Prevent</a:t>
            </a:r>
          </a:p>
        </p:txBody>
      </p:sp>
      <p:pic>
        <p:nvPicPr>
          <p:cNvPr id="12" name="Picture 13" descr="C:\Users\Georgia-Work\AppData\Roaming\Skype\georgia.aristidou\media_messaging\media_cache\^DD49E969C8C275A0BF0095F3F01442BBA23C6B6D6D2A977CE4^pimgpsh_fullsize_distr.jpg">
            <a:extLst>
              <a:ext uri="{FF2B5EF4-FFF2-40B4-BE49-F238E27FC236}">
                <a16:creationId xmlns:a16="http://schemas.microsoft.com/office/drawing/2014/main" id="{B6D1E8F0-8810-4EB0-8AB0-C8161F94E6F5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1295"/>
            <a:ext cx="168402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Γραφικό 6">
            <a:extLst>
              <a:ext uri="{FF2B5EF4-FFF2-40B4-BE49-F238E27FC236}">
                <a16:creationId xmlns:a16="http://schemas.microsoft.com/office/drawing/2014/main" id="{3BF07FCA-51F0-CD61-A16F-1DA69030B6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75" y="32173"/>
            <a:ext cx="3381627" cy="84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99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Un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2B5C26-F28B-4AA9-BD2D-9793B5ACAA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000" y="1079999"/>
            <a:ext cx="10515600" cy="893179"/>
          </a:xfrm>
        </p:spPr>
        <p:txBody>
          <a:bodyPr>
            <a:normAutofit/>
          </a:bodyPr>
          <a:lstStyle>
            <a:lvl1pPr>
              <a:defRPr lang="el-GR" sz="3600" b="1" kern="1200" dirty="0">
                <a:solidFill>
                  <a:srgbClr val="D8134D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n-US" dirty="0"/>
              <a:t>Unit 1</a:t>
            </a:r>
            <a:br>
              <a:rPr lang="en-US" dirty="0"/>
            </a:br>
            <a:r>
              <a:rPr lang="el-GR" dirty="0"/>
              <a:t>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2867843-C85E-4F95-822E-2E2E06813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000" y="2160000"/>
            <a:ext cx="5157787" cy="503020"/>
          </a:xfrm>
        </p:spPr>
        <p:txBody>
          <a:bodyPr anchor="b">
            <a:normAutofit/>
          </a:bodyPr>
          <a:lstStyle>
            <a:lvl1pPr marL="0" indent="0">
              <a:buNone/>
              <a:defRPr lang="el-GR" sz="1800" b="1" kern="1200" dirty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8468A7D-D857-4528-93D4-75CB428F4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000" y="2687950"/>
            <a:ext cx="10515600" cy="3684588"/>
          </a:xfrm>
        </p:spPr>
        <p:txBody>
          <a:bodyPr/>
          <a:lstStyle>
            <a:lvl1pPr>
              <a:lnSpc>
                <a:spcPct val="150000"/>
              </a:lnSpc>
              <a:buClr>
                <a:srgbClr val="95C11F"/>
              </a:buClr>
              <a:defRPr>
                <a:latin typeface="+mn-lt"/>
              </a:defRPr>
            </a:lvl1pPr>
            <a:lvl2pPr marL="685800" indent="-228600">
              <a:lnSpc>
                <a:spcPct val="150000"/>
              </a:lnSpc>
              <a:buClr>
                <a:srgbClr val="95C11F"/>
              </a:buClr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1143000" indent="-228600">
              <a:lnSpc>
                <a:spcPct val="150000"/>
              </a:lnSpc>
              <a:buClr>
                <a:srgbClr val="95C11F"/>
              </a:buClr>
              <a:buFont typeface="Courier New" panose="02070309020205020404" pitchFamily="49" charset="0"/>
              <a:buChar char="o"/>
              <a:defRPr>
                <a:latin typeface="+mn-lt"/>
              </a:defRPr>
            </a:lvl3pPr>
            <a:lvl4pPr>
              <a:lnSpc>
                <a:spcPct val="150000"/>
              </a:lnSpc>
              <a:buClr>
                <a:srgbClr val="95C11F"/>
              </a:buClr>
              <a:defRPr>
                <a:latin typeface="+mn-lt"/>
              </a:defRPr>
            </a:lvl4pPr>
            <a:lvl5pPr>
              <a:lnSpc>
                <a:spcPct val="150000"/>
              </a:lnSpc>
              <a:buClr>
                <a:srgbClr val="95C11F"/>
              </a:buClr>
              <a:defRPr>
                <a:latin typeface="+mn-lt"/>
              </a:defRPr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19" name="Picture 13" descr="C:\Users\Georgia-Work\AppData\Roaming\Skype\georgia.aristidou\media_messaging\media_cache\^DD49E969C8C275A0BF0095F3F01442BBA23C6B6D6D2A977CE4^pimgpsh_fullsize_distr.jpg">
            <a:extLst>
              <a:ext uri="{FF2B5EF4-FFF2-40B4-BE49-F238E27FC236}">
                <a16:creationId xmlns:a16="http://schemas.microsoft.com/office/drawing/2014/main" id="{B9911DEF-60F4-4A71-9614-3CF965F78B27}"/>
              </a:ext>
            </a:extLst>
          </p:cNvPr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7980" y="6356323"/>
            <a:ext cx="1684020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Γραφικό 6">
            <a:extLst>
              <a:ext uri="{FF2B5EF4-FFF2-40B4-BE49-F238E27FC236}">
                <a16:creationId xmlns:a16="http://schemas.microsoft.com/office/drawing/2014/main" id="{7429F7FF-8899-5BE5-E3F8-D6753BB308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88605" y="48972"/>
            <a:ext cx="2981093" cy="7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85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nit slide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E2F149-5B82-4AC0-9047-B6440DBA3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113050"/>
            <a:ext cx="11059692" cy="605096"/>
          </a:xfrm>
        </p:spPr>
        <p:txBody>
          <a:bodyPr>
            <a:normAutofit/>
          </a:bodyPr>
          <a:lstStyle>
            <a:lvl1pPr>
              <a:defRPr lang="el-GR" sz="2800" b="1" kern="1200" dirty="0">
                <a:solidFill>
                  <a:srgbClr val="D8134D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5852132" cy="4865977"/>
          </a:xfrm>
        </p:spPr>
        <p:txBody>
          <a:bodyPr/>
          <a:lstStyle>
            <a:lvl1pPr>
              <a:defRPr sz="2400"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Courier New" panose="02070309020205020404" pitchFamily="49" charset="0"/>
              <a:buChar char="o"/>
              <a:defRPr/>
            </a:lvl3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4" name="Γραφικό 6">
            <a:extLst>
              <a:ext uri="{FF2B5EF4-FFF2-40B4-BE49-F238E27FC236}">
                <a16:creationId xmlns:a16="http://schemas.microsoft.com/office/drawing/2014/main" id="{111A1450-08EE-3E99-1407-C1C41B4AD5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0168" y="6493068"/>
            <a:ext cx="1843147" cy="459682"/>
          </a:xfrm>
          <a:prstGeom prst="rect">
            <a:avLst/>
          </a:prstGeom>
        </p:spPr>
      </p:pic>
      <p:sp>
        <p:nvSpPr>
          <p:cNvPr id="11" name="TextBox 80">
            <a:extLst>
              <a:ext uri="{FF2B5EF4-FFF2-40B4-BE49-F238E27FC236}">
                <a16:creationId xmlns:a16="http://schemas.microsoft.com/office/drawing/2014/main" id="{C2E476BC-8345-4D0D-3E80-740E90062E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3507592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az-Cyrl-AZ" alt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Рефлективни умения</a:t>
            </a:r>
            <a:endParaRPr lang="az-Cyrl-AZ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FD00E564-24F8-EC0D-5724-7025327EDB99}"/>
              </a:ext>
            </a:extLst>
          </p:cNvPr>
          <p:cNvSpPr/>
          <p:nvPr userDrawn="1"/>
        </p:nvSpPr>
        <p:spPr bwMode="auto">
          <a:xfrm>
            <a:off x="3282776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C2C98-D9BC-6B3D-5C84-CBA4DF66EE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1335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77986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Unit slide with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508F4D-74CD-4DC9-8CC6-A32508E7E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000" y="1080000"/>
            <a:ext cx="11396576" cy="599188"/>
          </a:xfrm>
        </p:spPr>
        <p:txBody>
          <a:bodyPr>
            <a:normAutofit/>
          </a:bodyPr>
          <a:lstStyle>
            <a:lvl1pPr>
              <a:defRPr lang="el-GR" sz="2800" b="1" kern="1200" dirty="0">
                <a:solidFill>
                  <a:srgbClr val="D8134D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983499B-D787-4204-9DCD-5D794F92B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5409663" cy="4893408"/>
          </a:xfrm>
        </p:spPr>
        <p:txBody>
          <a:bodyPr/>
          <a:lstStyle>
            <a:lvl1pPr>
              <a:buClr>
                <a:srgbClr val="95C11F"/>
              </a:buClr>
              <a:defRPr/>
            </a:lvl1pPr>
            <a:lvl2pPr marL="6858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95C11F"/>
              </a:buClr>
              <a:buFont typeface="Courier New" panose="02070309020205020404" pitchFamily="49" charset="0"/>
              <a:buChar char="o"/>
              <a:defRPr/>
            </a:lvl3pPr>
            <a:lvl4pPr>
              <a:buClr>
                <a:srgbClr val="95C11F"/>
              </a:buClr>
              <a:defRPr/>
            </a:lvl4pPr>
            <a:lvl5pPr marL="20574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CB6C04F-453F-4B55-9704-E13D0B2BC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00000"/>
            <a:ext cx="5782377" cy="4893408"/>
          </a:xfrm>
        </p:spPr>
        <p:txBody>
          <a:bodyPr/>
          <a:lstStyle>
            <a:lvl1pPr>
              <a:buClr>
                <a:srgbClr val="95C11F"/>
              </a:buClr>
              <a:defRPr/>
            </a:lvl1pPr>
            <a:lvl2pPr marL="6858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95C11F"/>
              </a:buClr>
              <a:buFont typeface="Courier New" panose="02070309020205020404" pitchFamily="49" charset="0"/>
              <a:buChar char="o"/>
              <a:defRPr/>
            </a:lvl3pPr>
            <a:lvl4pPr>
              <a:buClr>
                <a:srgbClr val="95C11F"/>
              </a:buClr>
              <a:defRPr/>
            </a:lvl4pPr>
            <a:lvl5pPr marL="20574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7" name="Γραφικό 6">
            <a:extLst>
              <a:ext uri="{FF2B5EF4-FFF2-40B4-BE49-F238E27FC236}">
                <a16:creationId xmlns:a16="http://schemas.microsoft.com/office/drawing/2014/main" id="{E1245988-DFAB-B6A7-48AF-2BB895902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0168" y="6493068"/>
            <a:ext cx="1843147" cy="459682"/>
          </a:xfrm>
          <a:prstGeom prst="rect">
            <a:avLst/>
          </a:prstGeom>
        </p:spPr>
      </p:pic>
      <p:sp>
        <p:nvSpPr>
          <p:cNvPr id="9" name="TextBox 80">
            <a:extLst>
              <a:ext uri="{FF2B5EF4-FFF2-40B4-BE49-F238E27FC236}">
                <a16:creationId xmlns:a16="http://schemas.microsoft.com/office/drawing/2014/main" id="{C2E476BC-8345-4D0D-3E80-740E90062E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3507592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az-Cyrl-AZ" alt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Рефлективни умения</a:t>
            </a:r>
            <a:endParaRPr lang="az-Cyrl-AZ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FD00E564-24F8-EC0D-5724-7025327EDB99}"/>
              </a:ext>
            </a:extLst>
          </p:cNvPr>
          <p:cNvSpPr/>
          <p:nvPr userDrawn="1"/>
        </p:nvSpPr>
        <p:spPr bwMode="auto">
          <a:xfrm>
            <a:off x="3282776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1C2C98-D9BC-6B3D-5C84-CBA4DF66EE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1335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1574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module other slide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4A2ACF4-3ABE-4CDD-AD36-30AD91F1B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2027104"/>
            <a:ext cx="11059693" cy="4373958"/>
          </a:xfrm>
        </p:spPr>
        <p:txBody>
          <a:bodyPr/>
          <a:lstStyle>
            <a:lvl1pPr>
              <a:buClr>
                <a:srgbClr val="95C11F"/>
              </a:buClr>
              <a:defRPr/>
            </a:lvl1pPr>
            <a:lvl2pPr marL="6858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rgbClr val="95C11F"/>
              </a:buClr>
              <a:buFont typeface="Courier New" panose="02070309020205020404" pitchFamily="49" charset="0"/>
              <a:buChar char="o"/>
              <a:defRPr/>
            </a:lvl3pPr>
            <a:lvl4pPr>
              <a:buClr>
                <a:srgbClr val="95C11F"/>
              </a:buClr>
              <a:defRPr/>
            </a:lvl4pPr>
            <a:lvl5pPr marL="2057400" indent="-228600">
              <a:buClr>
                <a:srgbClr val="95C11F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pic>
        <p:nvPicPr>
          <p:cNvPr id="5" name="Γραφικό 6">
            <a:extLst>
              <a:ext uri="{FF2B5EF4-FFF2-40B4-BE49-F238E27FC236}">
                <a16:creationId xmlns:a16="http://schemas.microsoft.com/office/drawing/2014/main" id="{A3C3443B-208A-293E-7BFA-27CB345B7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0168" y="6493068"/>
            <a:ext cx="1843147" cy="459682"/>
          </a:xfrm>
          <a:prstGeom prst="rect">
            <a:avLst/>
          </a:prstGeom>
        </p:spPr>
      </p:pic>
      <p:sp>
        <p:nvSpPr>
          <p:cNvPr id="4" name="Τίτλος 1">
            <a:extLst>
              <a:ext uri="{FF2B5EF4-FFF2-40B4-BE49-F238E27FC236}">
                <a16:creationId xmlns:a16="http://schemas.microsoft.com/office/drawing/2014/main" id="{3CD20D06-4A7A-D49C-6CB2-F962BB88A8CF}"/>
              </a:ext>
            </a:extLst>
          </p:cNvPr>
          <p:cNvSpPr txBox="1">
            <a:spLocks/>
          </p:cNvSpPr>
          <p:nvPr userDrawn="1"/>
        </p:nvSpPr>
        <p:spPr>
          <a:xfrm>
            <a:off x="672658" y="1046949"/>
            <a:ext cx="11059692" cy="728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800" b="1" kern="1200" dirty="0">
                <a:solidFill>
                  <a:srgbClr val="D8134D"/>
                </a:solidFill>
                <a:effectLst/>
                <a:latin typeface="+mn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8" name="TextBox 80">
            <a:extLst>
              <a:ext uri="{FF2B5EF4-FFF2-40B4-BE49-F238E27FC236}">
                <a16:creationId xmlns:a16="http://schemas.microsoft.com/office/drawing/2014/main" id="{C2E476BC-8345-4D0D-3E80-740E90062E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0"/>
            <a:ext cx="3507592" cy="533745"/>
          </a:xfrm>
          <a:prstGeom prst="rect">
            <a:avLst/>
          </a:prstGeom>
          <a:solidFill>
            <a:srgbClr val="004899"/>
          </a:solidFill>
          <a:ln w="9525">
            <a:noFill/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lIns="180000" anchor="ctr"/>
          <a:lstStyle>
            <a:defPPr>
              <a:defRPr lang="el-GR"/>
            </a:defPPr>
            <a:lvl1pPr algn="ctr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lt1"/>
                </a:solidFill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lvl="0" algn="l"/>
            <a:r>
              <a:rPr lang="az-Cyrl-AZ" alt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Рефлективни умения</a:t>
            </a:r>
            <a:endParaRPr lang="az-Cyrl-AZ" altLang="el-G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Oval 8">
            <a:extLst>
              <a:ext uri="{FF2B5EF4-FFF2-40B4-BE49-F238E27FC236}">
                <a16:creationId xmlns:a16="http://schemas.microsoft.com/office/drawing/2014/main" id="{FD00E564-24F8-EC0D-5724-7025327EDB99}"/>
              </a:ext>
            </a:extLst>
          </p:cNvPr>
          <p:cNvSpPr/>
          <p:nvPr userDrawn="1"/>
        </p:nvSpPr>
        <p:spPr bwMode="auto">
          <a:xfrm>
            <a:off x="3282776" y="59354"/>
            <a:ext cx="401430" cy="405819"/>
          </a:xfrm>
          <a:prstGeom prst="ellipse">
            <a:avLst/>
          </a:prstGeom>
          <a:solidFill>
            <a:srgbClr val="95C11F"/>
          </a:solidFill>
          <a:ln w="5715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 dirty="0">
              <a:solidFill>
                <a:srgbClr val="D61920"/>
              </a:solidFill>
              <a:latin typeface="+mn-lt"/>
              <a:sym typeface="Arial"/>
              <a:rtl val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1C2C98-D9BC-6B3D-5C84-CBA4DF66EED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1335" y="-24282"/>
            <a:ext cx="324196" cy="46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chemeClr val="bg1"/>
              </a:buClr>
              <a:buSzPct val="140000"/>
            </a:pPr>
            <a:r>
              <a:rPr lang="en-US" altLang="el-GR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3686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B46BB58A-A75B-4A0C-BE6F-D0731393F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5648635-3CA0-4F1E-817C-A6E98ACC2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58674"/>
            <a:ext cx="1051560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dirty="0"/>
              <a:t>Επεξεργασία στυλ υποδείγματος κειμένου</a:t>
            </a:r>
          </a:p>
          <a:p>
            <a:pPr lvl="1"/>
            <a:r>
              <a:rPr lang="el-GR" dirty="0"/>
              <a:t>Δεύτερου επιπέδου</a:t>
            </a:r>
          </a:p>
          <a:p>
            <a:pPr lvl="2"/>
            <a:r>
              <a:rPr lang="el-GR" dirty="0"/>
              <a:t>Τρίτου επιπέδου</a:t>
            </a:r>
          </a:p>
          <a:p>
            <a:pPr lvl="3"/>
            <a:r>
              <a:rPr lang="el-GR" dirty="0"/>
              <a:t>Τέταρτου επιπέδου</a:t>
            </a:r>
          </a:p>
          <a:p>
            <a:pPr lvl="4"/>
            <a:r>
              <a:rPr lang="el-GR" dirty="0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5B5D2D-F1A2-4F99-B9AD-6FD2B8D1E7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040FA-9906-4CC1-BC45-485E7EF45242}" type="datetimeFigureOut">
              <a:rPr lang="el-GR" smtClean="0"/>
              <a:t>1/2/2024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903A71A-FD73-44B7-9409-E37DDE72B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06CDE5E-65B0-4D9D-8085-7599318DC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572DE-A66B-47C0-8B9C-780E58F2F0B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6892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2" r:id="rId4"/>
    <p:sldLayoutId id="2147483661" r:id="rId5"/>
    <p:sldLayoutId id="2147483665" r:id="rId6"/>
    <p:sldLayoutId id="214748366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D8134D"/>
          </a:solidFill>
          <a:effectLst/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SzPct val="120000"/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95C11F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news-fake-news-newspaper-press-ask-5238315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hyperlink" Target="https://pixabay.com/service/license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ro/illustrations/social-media-mass-media-bord-re%C8%9Bele-1989152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hyperlink" Target="https://pixabay.com/service/licens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think-mental-work-man-face-black-272677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hyperlink" Target="https://pixabay.com/service/license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sk/illustrations/spr%c3%a1vne-zle-karikat%c3%bara-etika-7472518/" TargetMode="Externa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hyperlink" Target="https://pixabay.com/service/license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purple-and-pink-plasma-ball-OgvqXGL7XO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hyperlink" Target="https://unsplash.com/licens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woman-burnout-multitasking-face-1733881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png"/><Relationship Id="rId4" Type="http://schemas.openxmlformats.org/officeDocument/2006/relationships/hyperlink" Target="https://pixabay.com/service/license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glasses-magazine-a-book-read-text-934922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jpg"/><Relationship Id="rId4" Type="http://schemas.openxmlformats.org/officeDocument/2006/relationships/hyperlink" Target="https://pixabay.com/service/licens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adult-dark-fashion-girl-light-1868049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hyperlink" Target="https://pixabay.com/service/license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11" Type="http://schemas.openxmlformats.org/officeDocument/2006/relationships/image" Target="../media/image12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finger-touch-hand-structure-769300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hyperlink" Target="https://pixabay.com/service/license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photos/man-reading-newspaper-in-bulletin-board-c5QdMcuFlg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hyperlink" Target="https://unsplash.com/license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llustrations/mind-brain-mindset-perception-544404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hyperlink" Target="https://pixabay.com/service/license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diagramColors" Target="../diagrams/colors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Layout" Target="../diagrams/layout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2.png"/><Relationship Id="rId10" Type="http://schemas.openxmlformats.org/officeDocument/2006/relationships/diagramData" Target="../diagrams/data2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svg"/><Relationship Id="rId14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hands-earth-next-generation-4086849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hyperlink" Target="https://pixabay.com/service/licens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.ecu.edu.au/learning/curriculum-design/teaching-strategies/reflective-learnin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ed.ac.uk/reflection/reflectors-toolkit/reflecting-on-experience" TargetMode="External"/><Relationship Id="rId5" Type="http://schemas.openxmlformats.org/officeDocument/2006/relationships/hyperlink" Target="https://www.skillsyouneed.com/interpersonal-skills.html" TargetMode="External"/><Relationship Id="rId4" Type="http://schemas.openxmlformats.org/officeDocument/2006/relationships/hyperlink" Target="https://www.sciencedirect.com/science/article/pii/S1364661321000516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reading.ac.uk/reflective/thinki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perception-see-eye-psychology-3554418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eg"/><Relationship Id="rId4" Type="http://schemas.openxmlformats.org/officeDocument/2006/relationships/hyperlink" Target="https://pixabay.com/service/licens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hotos/skills-can-startup-start-up-3367965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hyperlink" Target="https://pixabay.com/service/licens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84B434-219F-E34E-63CA-A604593D1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8231" y="6316337"/>
            <a:ext cx="1406013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Τίτλος 3">
            <a:extLst>
              <a:ext uri="{FF2B5EF4-FFF2-40B4-BE49-F238E27FC236}">
                <a16:creationId xmlns:a16="http://schemas.microsoft.com/office/drawing/2014/main" id="{C4EB2F6A-8B72-1216-AA77-C3EF12FD00A4}"/>
              </a:ext>
            </a:extLst>
          </p:cNvPr>
          <p:cNvSpPr txBox="1">
            <a:spLocks/>
          </p:cNvSpPr>
          <p:nvPr/>
        </p:nvSpPr>
        <p:spPr>
          <a:xfrm>
            <a:off x="49485" y="3478939"/>
            <a:ext cx="12124244" cy="2197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E3E98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bg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7124E"/>
                </a:solidFill>
                <a:effectLst/>
                <a:uLnTx/>
                <a:uFillTx/>
                <a:latin typeface="Calibri Light" panose="020F0302020204030204"/>
                <a:ea typeface="Verdana" panose="020B0604030504040204" pitchFamily="34" charset="0"/>
                <a:cs typeface="+mj-cs"/>
              </a:rPr>
              <a:t>Модул </a:t>
            </a:r>
            <a:r>
              <a:rPr lang="bg" sz="6000" b="1" noProof="0" dirty="0">
                <a:solidFill>
                  <a:srgbClr val="D7124E"/>
                </a:solidFill>
                <a:effectLst/>
                <a:latin typeface="Calibri Light" panose="020F0302020204030204"/>
                <a:ea typeface="Verdana" panose="020B0604030504040204" pitchFamily="34" charset="0"/>
              </a:rPr>
              <a:t>6</a:t>
            </a:r>
            <a:r>
              <a:rPr kumimoji="0" lang="bg" sz="6000" b="1" i="0" u="none" strike="noStrike" kern="1200" cap="none" spc="0" normalizeH="0" baseline="0" noProof="0" dirty="0">
                <a:ln>
                  <a:noFill/>
                </a:ln>
                <a:solidFill>
                  <a:srgbClr val="D7124E"/>
                </a:solidFill>
                <a:effectLst/>
                <a:uLnTx/>
                <a:uFillTx/>
                <a:latin typeface="Calibri Light" panose="020F0302020204030204"/>
                <a:ea typeface="Verdana" panose="020B0604030504040204" pitchFamily="34" charset="0"/>
                <a:cs typeface="+mj-cs"/>
              </a:rPr>
              <a:t>  </a:t>
            </a:r>
            <a:r>
              <a:rPr kumimoji="0" lang="bg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Verdana" panose="020B0604030504040204" pitchFamily="34" charset="0"/>
                <a:cs typeface="+mj-cs"/>
              </a:rPr>
              <a:t>Рефлективни </a:t>
            </a:r>
            <a:r>
              <a:rPr kumimoji="0" lang="bg" sz="60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/>
                <a:ea typeface="Verdana" panose="020B0604030504040204" pitchFamily="34" charset="0"/>
                <a:cs typeface="+mj-cs"/>
              </a:rPr>
              <a:t>умения</a:t>
            </a:r>
            <a:endParaRPr lang="sk-SK" sz="3600" b="1" dirty="0">
              <a:solidFill>
                <a:schemeClr val="tx1"/>
              </a:solidFill>
              <a:effectLst/>
              <a:latin typeface="Calibri Light" panose="020F0302020204030204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54B7E3-44B9-FA30-9DDA-EA2E3748379F}"/>
              </a:ext>
            </a:extLst>
          </p:cNvPr>
          <p:cNvSpPr txBox="1"/>
          <p:nvPr/>
        </p:nvSpPr>
        <p:spPr>
          <a:xfrm>
            <a:off x="8896144" y="778568"/>
            <a:ext cx="32714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" sz="1600" b="1" i="0" u="none" strike="noStrike" kern="1200" cap="none" spc="0" normalizeH="0" baseline="0" noProof="0" dirty="0">
                <a:ln>
                  <a:noFill/>
                </a:ln>
                <a:solidFill>
                  <a:srgbClr val="E8970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https://www. </a:t>
            </a:r>
            <a:r>
              <a:rPr lang="bg" sz="1600" b="1" dirty="0" err="1">
                <a:solidFill>
                  <a:srgbClr val="E89704"/>
                </a:solidFill>
                <a:latin typeface="Calibri Light" panose="020F0302020204030204"/>
              </a:rPr>
              <a:t>costaid </a:t>
            </a:r>
            <a:r>
              <a:rPr kumimoji="0" lang="bg" sz="1600" b="1" i="0" u="none" strike="noStrike" kern="1200" cap="none" spc="0" normalizeH="0" baseline="0" noProof="0" dirty="0">
                <a:ln>
                  <a:noFill/>
                </a:ln>
                <a:solidFill>
                  <a:srgbClr val="E89704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.eu</a:t>
            </a:r>
            <a:endParaRPr kumimoji="0" lang="el-GR" sz="1600" b="1" i="0" u="none" strike="noStrike" kern="1200" cap="none" spc="0" normalizeH="0" baseline="0" noProof="0" dirty="0">
              <a:ln>
                <a:noFill/>
              </a:ln>
              <a:solidFill>
                <a:srgbClr val="E89704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EE87C0-9715-AEAE-857D-EEACC1F868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3" r="19066"/>
          <a:stretch/>
        </p:blipFill>
        <p:spPr>
          <a:xfrm>
            <a:off x="-9348" y="765412"/>
            <a:ext cx="12201348" cy="2197961"/>
          </a:xfrm>
          <a:prstGeom prst="rect">
            <a:avLst/>
          </a:prstGeom>
          <a:solidFill>
            <a:srgbClr val="004899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3BF150D-79F1-8837-8727-52E6351AFF21}"/>
              </a:ext>
            </a:extLst>
          </p:cNvPr>
          <p:cNvSpPr/>
          <p:nvPr/>
        </p:nvSpPr>
        <p:spPr>
          <a:xfrm>
            <a:off x="-9348" y="-9438"/>
            <a:ext cx="12201348" cy="914400"/>
          </a:xfrm>
          <a:prstGeom prst="rect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Ορθογώνιο 5">
            <a:extLst>
              <a:ext uri="{FF2B5EF4-FFF2-40B4-BE49-F238E27FC236}">
                <a16:creationId xmlns:a16="http://schemas.microsoft.com/office/drawing/2014/main" id="{5D6EEF34-CE0B-CA08-B066-1CD814AE4DE3}"/>
              </a:ext>
            </a:extLst>
          </p:cNvPr>
          <p:cNvSpPr/>
          <p:nvPr/>
        </p:nvSpPr>
        <p:spPr>
          <a:xfrm>
            <a:off x="2900907" y="6258631"/>
            <a:ext cx="7681599" cy="632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bg" sz="1100" b="0" i="0" dirty="0">
                <a:latin typeface="+mj-lt"/>
              </a:rPr>
              <a:t>Финансиран от Европейския съюз. Изразените възгледи и мнения обаче са само на автора(ите) и не отразяват непременно тези на Европейския съюз или Европейската изпълнителна агенция за образование и култура (EACEA). Нито Европейският съюз, нито EACEA могат да носят отговорност за тях.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1" name="Εικόνα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505"/>
            <a:ext cx="2798546" cy="6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07F83F0-B41E-E9D6-1F55-BB357CAD7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Разглеждане</a:t>
            </a:r>
            <a:r>
              <a:rPr lang="bg" dirty="0"/>
              <a:t> </a:t>
            </a:r>
            <a:r>
              <a:rPr lang="bg" dirty="0" err="1"/>
              <a:t>на</a:t>
            </a:r>
            <a:r>
              <a:rPr lang="bg" dirty="0"/>
              <a:t> </a:t>
            </a:r>
            <a:r>
              <a:rPr lang="bg" dirty="0" err="1"/>
              <a:t>Значително</a:t>
            </a:r>
            <a:r>
              <a:rPr lang="bg" dirty="0"/>
              <a:t> </a:t>
            </a:r>
            <a:r>
              <a:rPr lang="bg" dirty="0" err="1"/>
              <a:t>способности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24E5942-9FBF-D0A4-38CF-BE6AFD54FEA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" sz="2000" b="1" dirty="0"/>
              <a:t>Медийната грамотност </a:t>
            </a:r>
            <a:r>
              <a:rPr lang="bg" sz="2000" dirty="0"/>
              <a:t>позволява на хората да </a:t>
            </a:r>
            <a:r>
              <a:rPr lang="bg" sz="2000" dirty="0" err="1"/>
              <a:t>анализират </a:t>
            </a:r>
            <a:r>
              <a:rPr lang="bg" sz="2000" dirty="0"/>
              <a:t>медийно съдържание, да идентифицират пристрастия и дезинформация и да разберат изграждането и разпространението на медийни съобщения.</a:t>
            </a:r>
          </a:p>
          <a:p>
            <a:r>
              <a:rPr lang="bg" sz="2000" b="1" dirty="0"/>
              <a:t>Критичното мислене </a:t>
            </a:r>
            <a:r>
              <a:rPr lang="bg" sz="2000" dirty="0"/>
              <a:t>позволява на хората да правят разлика между надеждна информация и дезинформация или дезинформация.</a:t>
            </a:r>
          </a:p>
          <a:p>
            <a:r>
              <a:rPr lang="bg" sz="2000" dirty="0"/>
              <a:t>Физическите лица трябва да могат да </a:t>
            </a:r>
            <a:r>
              <a:rPr lang="bg" sz="2000" b="1" dirty="0"/>
              <a:t>проверяват истинността на твърденията и информацията, като използват надеждни източници и </a:t>
            </a:r>
            <a:r>
              <a:rPr lang="bg" sz="2000" dirty="0"/>
              <a:t>организации за проверка на </a:t>
            </a:r>
            <a:r>
              <a:rPr lang="bg" sz="2000" dirty="0" smtClean="0"/>
              <a:t>факти.</a:t>
            </a:r>
            <a:endParaRPr lang="bg" sz="2000" dirty="0"/>
          </a:p>
          <a:p>
            <a:r>
              <a:rPr lang="bg" sz="2000" dirty="0"/>
              <a:t>Рефлективните умения трябва да включват </a:t>
            </a:r>
            <a:r>
              <a:rPr lang="bg" sz="2000" b="1" dirty="0"/>
              <a:t>способността за </a:t>
            </a:r>
            <a:r>
              <a:rPr lang="bg" sz="2000" dirty="0"/>
              <a:t>ефективно сортиране на информация.</a:t>
            </a:r>
          </a:p>
          <a:p>
            <a:endParaRPr lang="sl-SI" dirty="0"/>
          </a:p>
        </p:txBody>
      </p:sp>
      <p:sp>
        <p:nvSpPr>
          <p:cNvPr id="4" name="Ορθογώνιο 1">
            <a:extLst>
              <a:ext uri="{FF2B5EF4-FFF2-40B4-BE49-F238E27FC236}">
                <a16:creationId xmlns:a16="http://schemas.microsoft.com/office/drawing/2014/main" id="{26FD230E-57B3-3D29-7BA7-B3A0C8006596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6" name="Označba mesta vsebine 9">
            <a:extLst>
              <a:ext uri="{FF2B5EF4-FFF2-40B4-BE49-F238E27FC236}">
                <a16:creationId xmlns:a16="http://schemas.microsoft.com/office/drawing/2014/main" id="{BE0AEB95-7913-A45E-F8CE-D6717F5EA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901" y="1925056"/>
            <a:ext cx="5781675" cy="38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4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BD0C7CC-BAC5-4DAE-90C4-844464AC9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00000"/>
            <a:ext cx="5782377" cy="50580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endParaRPr lang="sl-SI" sz="2000" dirty="0"/>
          </a:p>
          <a:p>
            <a:pPr>
              <a:lnSpc>
                <a:spcPct val="120000"/>
              </a:lnSpc>
            </a:pPr>
            <a:endParaRPr lang="sl-SI" dirty="0"/>
          </a:p>
          <a:p>
            <a:pPr>
              <a:lnSpc>
                <a:spcPct val="120000"/>
              </a:lnSpc>
            </a:pPr>
            <a:endParaRPr lang="sl-SI" dirty="0"/>
          </a:p>
          <a:p>
            <a:pPr>
              <a:lnSpc>
                <a:spcPct val="120000"/>
              </a:lnSpc>
            </a:pPr>
            <a:endParaRPr lang="sl-SI" dirty="0"/>
          </a:p>
          <a:p>
            <a:pPr>
              <a:lnSpc>
                <a:spcPct val="120000"/>
              </a:lnSpc>
            </a:pPr>
            <a:endParaRPr lang="sl-SI" dirty="0"/>
          </a:p>
          <a:p>
            <a:pPr>
              <a:lnSpc>
                <a:spcPct val="120000"/>
              </a:lnSpc>
            </a:pPr>
            <a:endParaRPr lang="sl-SI" dirty="0"/>
          </a:p>
          <a:p>
            <a:pPr>
              <a:lnSpc>
                <a:spcPct val="120000"/>
              </a:lnSpc>
            </a:pPr>
            <a:endParaRPr lang="sl-SI" dirty="0"/>
          </a:p>
          <a:p>
            <a:pPr>
              <a:lnSpc>
                <a:spcPct val="120000"/>
              </a:lnSpc>
            </a:pPr>
            <a:endParaRPr lang="sl-SI" dirty="0"/>
          </a:p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CC0DEC9-291B-4095-9896-1244D30527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8" y="1679187"/>
            <a:ext cx="6798145" cy="539131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bg" sz="1800" b="1" dirty="0"/>
              <a:t>Оценяването </a:t>
            </a:r>
            <a:r>
              <a:rPr lang="bg" sz="1800" dirty="0"/>
              <a:t>на автентичността и надеждността на източниците е от първостепенно значение. Развитието на рефлексивните способности включва способността да се прави разлика между източници, които са надеждни, и такива, които имат опит в разпространението на неточна или предубедена информация.</a:t>
            </a:r>
          </a:p>
          <a:p>
            <a:pPr>
              <a:lnSpc>
                <a:spcPct val="120000"/>
              </a:lnSpc>
            </a:pPr>
            <a:r>
              <a:rPr lang="bg" sz="1800" dirty="0"/>
              <a:t>Здравословното ниво на </a:t>
            </a:r>
            <a:r>
              <a:rPr lang="bg" sz="1800" b="1" dirty="0" err="1"/>
              <a:t>скептицизъм </a:t>
            </a:r>
            <a:r>
              <a:rPr lang="bg" sz="1800" dirty="0"/>
              <a:t>включва </a:t>
            </a:r>
            <a:r>
              <a:rPr lang="bg" sz="1800" dirty="0" err="1"/>
              <a:t>внимателно разглеждане </a:t>
            </a:r>
            <a:r>
              <a:rPr lang="bg" sz="1800" dirty="0"/>
              <a:t>на информация и твърдения, дори когато те съвпадат с нечии предубеждения. От съществено значение е да не вярваме на информацията направо и да търсим доказателства в нейна подкрепа.</a:t>
            </a:r>
          </a:p>
          <a:p>
            <a:pPr>
              <a:lnSpc>
                <a:spcPct val="120000"/>
              </a:lnSpc>
            </a:pPr>
            <a:r>
              <a:rPr lang="bg" sz="1800" b="1" dirty="0"/>
              <a:t>Кръстосаното препращане на информация </a:t>
            </a:r>
            <a:r>
              <a:rPr lang="bg" sz="1800" dirty="0"/>
              <a:t>с множество източници може да помогне на хората да получат по-точна картина на дадена тема и да идентифицират несъответствия или несъответствия в информацията.</a:t>
            </a:r>
            <a:endParaRPr lang="en-GB" sz="1800" dirty="0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E9C56DBA-3CDD-4F31-8203-CE1939C6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24" y="1080000"/>
            <a:ext cx="11396576" cy="599188"/>
          </a:xfrm>
        </p:spPr>
        <p:txBody>
          <a:bodyPr/>
          <a:lstStyle/>
          <a:p>
            <a:r>
              <a:rPr lang="bg" dirty="0" err="1"/>
              <a:t>Разглеждане</a:t>
            </a:r>
            <a:r>
              <a:rPr lang="bg" dirty="0"/>
              <a:t> </a:t>
            </a:r>
            <a:r>
              <a:rPr lang="bg" dirty="0" err="1"/>
              <a:t>на</a:t>
            </a:r>
            <a:r>
              <a:rPr lang="bg" dirty="0"/>
              <a:t> </a:t>
            </a:r>
            <a:r>
              <a:rPr lang="bg" dirty="0" err="1"/>
              <a:t>Значително</a:t>
            </a:r>
            <a:r>
              <a:rPr lang="bg" dirty="0"/>
              <a:t> </a:t>
            </a:r>
            <a:r>
              <a:rPr lang="bg" dirty="0" err="1"/>
              <a:t>способности</a:t>
            </a:r>
            <a:endParaRPr lang="en-GB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33289937-B9C7-801F-B286-5B142CC17038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7" name="Slika 9">
            <a:extLst>
              <a:ext uri="{FF2B5EF4-FFF2-40B4-BE49-F238E27FC236}">
                <a16:creationId xmlns:a16="http://schemas.microsoft.com/office/drawing/2014/main" id="{65C6ADE3-A093-116E-F6F3-4A130157A3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0353" y="1800000"/>
            <a:ext cx="4350012" cy="290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66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Разглеждане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 </a:t>
            </a:r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на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 </a:t>
            </a:r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Значително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 </a:t>
            </a:r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способности</a:t>
            </a:r>
            <a:endParaRPr lang="en-GB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6046001" cy="4865977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bg" sz="2200" b="0" i="0" dirty="0">
                <a:solidFill>
                  <a:srgbClr val="333333"/>
                </a:solidFill>
                <a:effectLst/>
              </a:rPr>
              <a:t>Концепцията за </a:t>
            </a:r>
            <a:r>
              <a:rPr lang="bg" sz="2200" b="1" i="0" dirty="0">
                <a:solidFill>
                  <a:srgbClr val="333333"/>
                </a:solidFill>
                <a:effectLst/>
              </a:rPr>
              <a:t>непредубеденост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е важен капацитет за разглеждане и включване на различни гледни точки, както и желанието за преразглеждане на собствените мнения в светлината на нови данни .</a:t>
            </a:r>
          </a:p>
          <a:p>
            <a:pPr>
              <a:lnSpc>
                <a:spcPct val="120000"/>
              </a:lnSpc>
            </a:pPr>
            <a:r>
              <a:rPr lang="bg" sz="2200" b="1" i="0" dirty="0">
                <a:solidFill>
                  <a:srgbClr val="333333"/>
                </a:solidFill>
                <a:effectLst/>
              </a:rPr>
              <a:t>Дигиталната грамотност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и разбирането на цифровите инструменти и платформи също включва </a:t>
            </a:r>
            <a:r>
              <a:rPr lang="bg" sz="2200" b="0" i="0" dirty="0" err="1">
                <a:solidFill>
                  <a:srgbClr val="333333"/>
                </a:solidFill>
                <a:effectLst/>
              </a:rPr>
              <a:t>разпознаване на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функции и алгоритми, които могат да разширят дезинформацията.</a:t>
            </a:r>
            <a:endParaRPr lang="sl-SI" sz="2200" b="0" i="0" dirty="0">
              <a:solidFill>
                <a:srgbClr val="333333"/>
              </a:solidFill>
              <a:effectLst/>
            </a:endParaRPr>
          </a:p>
          <a:p>
            <a:pPr>
              <a:lnSpc>
                <a:spcPct val="120000"/>
              </a:lnSpc>
            </a:pPr>
            <a:r>
              <a:rPr lang="bg" sz="2200" b="0" i="0" dirty="0">
                <a:solidFill>
                  <a:srgbClr val="333333"/>
                </a:solidFill>
                <a:effectLst/>
              </a:rPr>
              <a:t>Рефлексивните умения трябва да включват </a:t>
            </a:r>
            <a:r>
              <a:rPr lang="bg" sz="2200" b="1" i="0" dirty="0">
                <a:solidFill>
                  <a:srgbClr val="333333"/>
                </a:solidFill>
                <a:effectLst/>
              </a:rPr>
              <a:t>етични въпроси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, включително упражняване на предпазливост при разпространението на непроверени материали, насърчаване на отговорни </a:t>
            </a:r>
            <a:r>
              <a:rPr lang="bg" sz="2200" b="0" i="0" dirty="0" err="1">
                <a:solidFill>
                  <a:srgbClr val="333333"/>
                </a:solidFill>
                <a:effectLst/>
              </a:rPr>
              <a:t>практики за споделяне на информация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и избягване на разпространение на подвеждащо или вредно съдържание.</a:t>
            </a:r>
            <a:endParaRPr lang="sl-SI" sz="22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83F90A3-F8EE-642E-6D5D-86BB3FC8BDDB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8" name="Εικόνα 3" descr="Εικόνα που περιέχει ασπρόμαυρο, ανθρώπινο πρόσωπο, άτομο, πορτραίτο&#10;&#10;Περιγραφή που δημιουργήθηκε αυτόματα">
            <a:extLst>
              <a:ext uri="{FF2B5EF4-FFF2-40B4-BE49-F238E27FC236}">
                <a16:creationId xmlns:a16="http://schemas.microsoft.com/office/drawing/2014/main" id="{C7E3F0C9-D709-273E-BCEF-0A57B0F0AF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37" y="1965972"/>
            <a:ext cx="4494262" cy="325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4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Някои </a:t>
            </a:r>
            <a:r>
              <a:rPr lang="bg" dirty="0" err="1"/>
              <a:t>от</a:t>
            </a:r>
            <a:r>
              <a:rPr lang="bg" dirty="0"/>
              <a:t> </a:t>
            </a:r>
            <a:r>
              <a:rPr lang="bg" dirty="0" err="1"/>
              <a:t>на</a:t>
            </a:r>
            <a:r>
              <a:rPr lang="bg" dirty="0"/>
              <a:t> </a:t>
            </a:r>
            <a:r>
              <a:rPr lang="bg" dirty="0" err="1"/>
              <a:t>важно</a:t>
            </a:r>
            <a:r>
              <a:rPr lang="bg" dirty="0"/>
              <a:t> </a:t>
            </a:r>
            <a:r>
              <a:rPr lang="bg" dirty="0" err="1"/>
              <a:t>Отражение</a:t>
            </a:r>
            <a:r>
              <a:rPr lang="bg" dirty="0"/>
              <a:t> </a:t>
            </a:r>
            <a:r>
              <a:rPr lang="bg" dirty="0" err="1"/>
              <a:t>Умения</a:t>
            </a:r>
            <a:r>
              <a:rPr lang="bg" dirty="0"/>
              <a:t> </a:t>
            </a:r>
            <a:endParaRPr lang="en-GB" dirty="0"/>
          </a:p>
        </p:txBody>
      </p:sp>
      <p:graphicFrame>
        <p:nvGraphicFramePr>
          <p:cNvPr id="2" name="Označba mesta vsebine 1">
            <a:extLst>
              <a:ext uri="{FF2B5EF4-FFF2-40B4-BE49-F238E27FC236}">
                <a16:creationId xmlns:a16="http://schemas.microsoft.com/office/drawing/2014/main" id="{ED4CCDC5-FFF4-D77E-976F-DD1BEFC7DE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3564582"/>
              </p:ext>
            </p:extLst>
          </p:nvPr>
        </p:nvGraphicFramePr>
        <p:xfrm>
          <a:off x="557212" y="1800225"/>
          <a:ext cx="10734901" cy="4865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E314B2E6-0586-408E-8D1A-41287EF3B8C4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8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9"/>
              </a:rPr>
              <a:t>Лиценз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6071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8CE1D3-29BC-22C8-BE72-958EEAF5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Рефлексията </a:t>
            </a:r>
            <a:r>
              <a:rPr lang="bg" dirty="0"/>
              <a:t>като </a:t>
            </a:r>
            <a:r>
              <a:rPr lang="bg" dirty="0" err="1"/>
              <a:t>когнитив</a:t>
            </a:r>
            <a:r>
              <a:rPr lang="bg" dirty="0"/>
              <a:t> </a:t>
            </a:r>
            <a:r>
              <a:rPr lang="bg" dirty="0" err="1"/>
              <a:t>процес</a:t>
            </a:r>
            <a:endParaRPr lang="sl-SI" dirty="0"/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4C574F1A-904B-F7EA-BC5E-46E132FFB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2171198"/>
            <a:ext cx="5782377" cy="4522209"/>
          </a:xfrm>
        </p:spPr>
        <p:txBody>
          <a:bodyPr/>
          <a:lstStyle/>
          <a:p>
            <a:pPr marL="0" indent="0">
              <a:buNone/>
            </a:pPr>
            <a:r>
              <a:rPr lang="bg" dirty="0" smtClean="0"/>
              <a:t>Рефлексията </a:t>
            </a:r>
            <a:r>
              <a:rPr lang="bg" dirty="0"/>
              <a:t>е </a:t>
            </a:r>
            <a:r>
              <a:rPr lang="bg" b="1" dirty="0"/>
              <a:t>познавателен процес </a:t>
            </a:r>
            <a:r>
              <a:rPr lang="bg" dirty="0"/>
              <a:t>, който включва мислене и анализиране на преживявания, мисли и емоции. Има различни видове отражение, всяко от които служи за различни цели и се случва в различен контекст. Ето някои често срещани видове отражение, които можем да използваме, за да идентифицираме подвеждаща и невярна информация или техните нарушения.</a:t>
            </a:r>
          </a:p>
          <a:p>
            <a:endParaRPr lang="sl-SI" dirty="0"/>
          </a:p>
        </p:txBody>
      </p:sp>
      <p:sp>
        <p:nvSpPr>
          <p:cNvPr id="3" name="Textfeld 5">
            <a:extLst>
              <a:ext uri="{FF2B5EF4-FFF2-40B4-BE49-F238E27FC236}">
                <a16:creationId xmlns:a16="http://schemas.microsoft.com/office/drawing/2014/main" id="{D9920F3B-6134-CF56-999A-19C803EC008E}"/>
              </a:ext>
            </a:extLst>
          </p:cNvPr>
          <p:cNvSpPr txBox="1"/>
          <p:nvPr/>
        </p:nvSpPr>
        <p:spPr>
          <a:xfrm>
            <a:off x="9178863" y="6416409"/>
            <a:ext cx="318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" sz="1200" dirty="0">
                <a:hlinkClick r:id="rId3"/>
              </a:rPr>
              <a:t>Източник на снимка </a:t>
            </a:r>
            <a:r>
              <a:rPr lang="bg" sz="1200" dirty="0"/>
              <a:t>| </a:t>
            </a:r>
            <a:r>
              <a:rPr lang="bg" sz="1200" dirty="0" err="1">
                <a:hlinkClick r:id="rId4"/>
              </a:rPr>
              <a:t>Unplash</a:t>
            </a:r>
            <a:r>
              <a:rPr lang="bg" sz="1200" dirty="0">
                <a:hlinkClick r:id="rId4"/>
              </a:rPr>
              <a:t> </a:t>
            </a:r>
            <a:r>
              <a:rPr lang="bg" sz="1200" dirty="0" err="1">
                <a:hlinkClick r:id="rId4"/>
              </a:rPr>
              <a:t>Разрешително</a:t>
            </a:r>
            <a:endParaRPr lang="de-AT" sz="1200" dirty="0" err="1"/>
          </a:p>
        </p:txBody>
      </p:sp>
      <p:pic>
        <p:nvPicPr>
          <p:cNvPr id="6" name="Označba mesta vsebine 15">
            <a:extLst>
              <a:ext uri="{FF2B5EF4-FFF2-40B4-BE49-F238E27FC236}">
                <a16:creationId xmlns:a16="http://schemas.microsoft.com/office/drawing/2014/main" id="{384A6697-A42C-66B8-66F8-0A5A29DBC0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76908" y="2171199"/>
            <a:ext cx="5719091" cy="381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0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Т </a:t>
            </a:r>
            <a:r>
              <a:rPr lang="bg" dirty="0" err="1"/>
              <a:t>ипове</a:t>
            </a:r>
            <a:r>
              <a:rPr lang="bg" dirty="0"/>
              <a:t> </a:t>
            </a:r>
            <a:r>
              <a:rPr lang="bg" dirty="0" err="1"/>
              <a:t>на</a:t>
            </a:r>
            <a:r>
              <a:rPr lang="bg" dirty="0"/>
              <a:t> </a:t>
            </a:r>
            <a:r>
              <a:rPr lang="bg" dirty="0" err="1"/>
              <a:t>Отражение</a:t>
            </a:r>
            <a:r>
              <a:rPr lang="bg" dirty="0"/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Себеотражение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разглеждане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нечий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собствен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мисли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чувства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Това е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решаващо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компонент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личностното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израстване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самосъзнание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Себеотражение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помогне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лица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разбирам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силни страни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слабости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идентифицирайте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личните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вярвания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информирайте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 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решения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Критичната рефлексия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надхвърля самоанализата и включва анализиране и оценка на преживявания, идеи или ситуации по критичен и обективен начин. Често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изисква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разпитване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предположения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предизвикателни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съществуващ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вярвания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търсене на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алтернативни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перспективи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sl-SI" sz="2000" dirty="0"/>
          </a:p>
          <a:p>
            <a:endParaRPr lang="de-AT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09FC413B-C866-5C6C-A149-E9E91296E12D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B1EB097F-F214-3393-1F1F-2B702E6CC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633" y="4695138"/>
            <a:ext cx="5115604" cy="193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9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smtClean="0"/>
              <a:t>Типове </a:t>
            </a:r>
            <a:r>
              <a:rPr lang="bg" dirty="0"/>
              <a:t>на Отражение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Етичен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отражение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 фокусира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върху моралните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етичен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дилеми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То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имайки в предвид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етичен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последици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нечий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решения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вярвания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подравняване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тях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обществена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стойности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Културен</a:t>
            </a:r>
            <a:r>
              <a:rPr lang="bg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отражение</a:t>
            </a:r>
            <a:r>
              <a:rPr lang="bg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включва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проучване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разбиране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нечий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културен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идентичност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пристрастия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 как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култура _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влияния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нечий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перспективи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поведения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Може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да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бъде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ценно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инструмент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насърчаване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културен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осъзнаване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чувствителност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sl-SI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Експериментален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отражение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основава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директен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преживявания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Това включва анализ на наученото, как е научено и как получените знания могат да бъдат приложени в бъдеще.</a:t>
            </a:r>
            <a:endParaRPr lang="sl-SI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Груповата рефлексия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възниква, когато екип или група от хора колективно анализират своя опит или резултатите от проект или задача. То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водят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по-добро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работа в екип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подобрена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вземане на решения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подобрено решаване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проблеми .</a:t>
            </a:r>
            <a:endParaRPr lang="sl-SI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sl-SI" sz="2000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7293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Т </a:t>
            </a:r>
            <a:r>
              <a:rPr lang="bg" dirty="0" err="1"/>
              <a:t>ипове</a:t>
            </a:r>
            <a:r>
              <a:rPr lang="bg" dirty="0"/>
              <a:t> </a:t>
            </a:r>
            <a:r>
              <a:rPr lang="bg" dirty="0" err="1"/>
              <a:t>на</a:t>
            </a:r>
            <a:r>
              <a:rPr lang="bg" dirty="0"/>
              <a:t> </a:t>
            </a:r>
            <a:r>
              <a:rPr lang="bg" dirty="0" err="1"/>
              <a:t>Отражение</a:t>
            </a:r>
            <a:r>
              <a:rPr lang="bg" dirty="0"/>
              <a:t> </a:t>
            </a:r>
            <a:endParaRPr lang="en-GB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943" y="1718146"/>
            <a:ext cx="5994399" cy="452299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bg" sz="2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Метакогницията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 форма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 по-висок ред на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отражение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че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включва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мислене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относно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нечий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собствен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мислене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процеси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Помага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_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лица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станете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по-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осъзнати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техен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когнитивен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силни страни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слабости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водещи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до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подобрена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изучаване на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 решаване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 проблеми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умения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Тези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видове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отражение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 са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взаимно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изключителен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лица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често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участват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множество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форми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отражение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зависи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ситуация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техен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предназначение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Отражението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инструмент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професионален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развитие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тъй като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насърчава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интроспекция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мислене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непрекъснато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изучаване на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n-GB" sz="20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E314B2E6-0586-408E-8D1A-41287EF3B8C4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03890856-CCE6-5AB5-CFF5-BC62799C8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939" y="1906831"/>
            <a:ext cx="4865118" cy="34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1EC9DE-73E1-4AF4-ADA5-8D9F5708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Обобщаване </a:t>
            </a:r>
            <a:r>
              <a:rPr lang="bg" dirty="0"/>
              <a:t>в процеса на рефлексия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05DFC5C-CE38-A427-B87A-9E5008307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" dirty="0"/>
              <a:t>Уменията за размисъл играят важна роля в процеса на </a:t>
            </a:r>
            <a:r>
              <a:rPr lang="bg" dirty="0" err="1"/>
              <a:t>обобщаване </a:t>
            </a:r>
            <a:r>
              <a:rPr lang="bg" dirty="0"/>
              <a:t>в следните последователни стъпки:</a:t>
            </a:r>
          </a:p>
          <a:p>
            <a:r>
              <a:rPr lang="bg" b="1" dirty="0"/>
              <a:t>Разбиране на материала </a:t>
            </a:r>
            <a:r>
              <a:rPr lang="bg" dirty="0"/>
              <a:t>: Преди да можете да създадете ефективно резюме, трябва да разберете материала напълно. Рефлективните умения включват способността за критичен </a:t>
            </a:r>
            <a:r>
              <a:rPr lang="bg" dirty="0" err="1"/>
              <a:t>анализ </a:t>
            </a:r>
            <a:r>
              <a:rPr lang="bg" dirty="0"/>
              <a:t>и разбиране на информацията, представена в изходния материал.</a:t>
            </a:r>
          </a:p>
          <a:p>
            <a:endParaRPr lang="sl-SI" dirty="0"/>
          </a:p>
        </p:txBody>
      </p:sp>
      <p:sp>
        <p:nvSpPr>
          <p:cNvPr id="8" name="Ορθογώνιο 1">
            <a:extLst>
              <a:ext uri="{FF2B5EF4-FFF2-40B4-BE49-F238E27FC236}">
                <a16:creationId xmlns:a16="http://schemas.microsoft.com/office/drawing/2014/main" id="{310172F0-3E14-4921-B91C-8CC4B460BB7F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5" name="Εικόνα 6" descr="Εικόνα που περιέχει ρουχισμός, άτομο, ανθρώπινο πρόσωπο, γυναίκα&#10;&#10;Περιγραφή που δημιουργήθηκε αυτόματα">
            <a:extLst>
              <a:ext uri="{FF2B5EF4-FFF2-40B4-BE49-F238E27FC236}">
                <a16:creationId xmlns:a16="http://schemas.microsoft.com/office/drawing/2014/main" id="{7EE282DE-5342-F76E-A5C6-2C293D5F5F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5" t="22857" r="35191"/>
          <a:stretch/>
        </p:blipFill>
        <p:spPr>
          <a:xfrm>
            <a:off x="7785921" y="1113050"/>
            <a:ext cx="3831771" cy="529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00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911A24-06BA-FFB3-14A3-130774259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Обобщаване </a:t>
            </a:r>
            <a:r>
              <a:rPr lang="bg" dirty="0"/>
              <a:t>в процеса на рефлексия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3BF7DE-7DAF-33BD-1581-3D2E1918C8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7707460" cy="4893408"/>
          </a:xfrm>
        </p:spPr>
        <p:txBody>
          <a:bodyPr/>
          <a:lstStyle/>
          <a:p>
            <a:pPr marL="5715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tabLst/>
              <a:defRPr/>
            </a:pPr>
            <a:r>
              <a:rPr kumimoji="0" lang="bg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Идентифициране на ключови моменти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Рефлективните умения ви помагат да идентифицирате основните идеи, ключови аргументи и важни </a:t>
            </a:r>
            <a:r>
              <a:rPr lang="bg" sz="2000" kern="1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детайли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съдържанието. Това разпознаване е от решаващо значение за създаването на смислено резюме.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715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tabLst/>
              <a:defRPr/>
            </a:pPr>
            <a:r>
              <a:rPr kumimoji="0" lang="bg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Оценяване на уместността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Рефлективното мислене ви позволява да оцените важността и уместността на различни елементи в текста.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Вие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мога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определи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който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информация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трябва да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бъдат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включени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резюме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който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може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се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пропусне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sl-SI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2555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4A136FFB-580F-2CEF-EB31-329B8282945E}"/>
              </a:ext>
            </a:extLst>
          </p:cNvPr>
          <p:cNvSpPr/>
          <p:nvPr/>
        </p:nvSpPr>
        <p:spPr>
          <a:xfrm>
            <a:off x="-9346" y="0"/>
            <a:ext cx="2983456" cy="6858000"/>
          </a:xfrm>
          <a:prstGeom prst="rect">
            <a:avLst/>
          </a:prstGeom>
          <a:solidFill>
            <a:srgbClr val="0048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0355FE7A-0D65-83AF-43BC-C964D7CF6D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882766"/>
            <a:ext cx="297411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bg" sz="4800" kern="1200" dirty="0">
                <a:solidFill>
                  <a:srgbClr val="95C11F"/>
                </a:solidFill>
                <a:ea typeface="+mj-ea"/>
                <a:cs typeface="+mj-cs"/>
              </a:rPr>
              <a:t>Партньори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0F28B5C-65D3-FEF9-9044-3978B94F61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7202"/>
            <a:ext cx="3244053" cy="215729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5D782A21-BD9B-860F-8BAC-73C8044B9E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736" y="5405948"/>
            <a:ext cx="4360748" cy="872148"/>
          </a:xfrm>
          <a:prstGeom prst="rect">
            <a:avLst/>
          </a:prstGeom>
        </p:spPr>
      </p:pic>
      <p:sp>
        <p:nvSpPr>
          <p:cNvPr id="14" name="AutoShape 6">
            <a:extLst>
              <a:ext uri="{FF2B5EF4-FFF2-40B4-BE49-F238E27FC236}">
                <a16:creationId xmlns:a16="http://schemas.microsoft.com/office/drawing/2014/main" id="{3736C95B-3204-EAE4-E75B-F32B618B8E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50504" y="183261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4" name="Picture 10" descr="KU Leuven | Universitas 21">
            <a:extLst>
              <a:ext uri="{FF2B5EF4-FFF2-40B4-BE49-F238E27FC236}">
                <a16:creationId xmlns:a16="http://schemas.microsoft.com/office/drawing/2014/main" id="{6E08D071-9448-2E87-BD3B-A6ED4C107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69" b="29601"/>
          <a:stretch/>
        </p:blipFill>
        <p:spPr bwMode="auto">
          <a:xfrm>
            <a:off x="8572783" y="1080426"/>
            <a:ext cx="2983456" cy="118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66148653-8419-7040-3E17-EBE2C301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162" y="5149850"/>
            <a:ext cx="2820283" cy="150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4A2CB6C9-2D9B-64E6-4216-816560D1B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2495" y="2765928"/>
            <a:ext cx="229552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Γραφικό 6">
            <a:extLst>
              <a:ext uri="{FF2B5EF4-FFF2-40B4-BE49-F238E27FC236}">
                <a16:creationId xmlns:a16="http://schemas.microsoft.com/office/drawing/2014/main" id="{F2772EE3-ADA2-2635-64F5-BA2D4C621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0180" y="2692026"/>
            <a:ext cx="2288310" cy="570706"/>
          </a:xfrm>
          <a:prstGeom prst="rect">
            <a:avLst/>
          </a:prstGeom>
        </p:spPr>
      </p:pic>
      <p:pic>
        <p:nvPicPr>
          <p:cNvPr id="6" name="Picture 5" descr="A picture containing graphics, clipart, graphic design, design&#10;&#10;Description automatically generated">
            <a:extLst>
              <a:ext uri="{FF2B5EF4-FFF2-40B4-BE49-F238E27FC236}">
                <a16:creationId xmlns:a16="http://schemas.microsoft.com/office/drawing/2014/main" id="{021DED3E-70D8-7F7C-1DC8-57F0AD016E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711" y="2692026"/>
            <a:ext cx="1585130" cy="1818287"/>
          </a:xfrm>
          <a:prstGeom prst="rect">
            <a:avLst/>
          </a:prstGeom>
        </p:spPr>
      </p:pic>
      <p:pic>
        <p:nvPicPr>
          <p:cNvPr id="1028" name="Picture 4" descr="WijkWijzer - Verwey-Jonker Instituut">
            <a:extLst>
              <a:ext uri="{FF2B5EF4-FFF2-40B4-BE49-F238E27FC236}">
                <a16:creationId xmlns:a16="http://schemas.microsoft.com/office/drawing/2014/main" id="{21B5AC31-2966-4E59-9F99-C8EBE1FC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45" y="60037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55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Обобщаване в процеса на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/>
          </a:bodyPr>
          <a:lstStyle/>
          <a:p>
            <a:pPr marL="457200">
              <a:lnSpc>
                <a:spcPct val="107000"/>
              </a:lnSpc>
            </a:pPr>
            <a:endParaRPr lang="sl-SI" sz="20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7000"/>
              </a:lnSpc>
            </a:pP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Организиране на информация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Рефлективните умения ви помагат да организирате информацията логично и последователно във вашето резюме.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структура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обобщение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предаване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точки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ефективно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Ορθογώνιο 1">
            <a:extLst>
              <a:ext uri="{FF2B5EF4-FFF2-40B4-BE49-F238E27FC236}">
                <a16:creationId xmlns:a16="http://schemas.microsoft.com/office/drawing/2014/main" id="{425BB259-7CB1-D8EA-3231-3C0D24F49EB4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606E3C8-632B-9958-7E64-8C24AD4754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652" y="3429000"/>
            <a:ext cx="4576264" cy="323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5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032EDD7-24EE-F674-37D7-8393445E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Обобщаване </a:t>
            </a:r>
            <a:r>
              <a:rPr lang="bg" dirty="0"/>
              <a:t>в процеса на рефлексия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6D4197B-8D73-8861-FFBF-B029E3B580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6038010" cy="4893408"/>
          </a:xfrm>
        </p:spPr>
        <p:txBody>
          <a:bodyPr>
            <a:normAutofit fontScale="85000" lnSpcReduction="10000"/>
          </a:bodyPr>
          <a:lstStyle/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bg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Избягване</a:t>
            </a:r>
            <a:r>
              <a:rPr kumimoji="0" lang="bg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Отклонение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Отразяващо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умения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активирайте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избягваш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въвеждам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вашите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лични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пристрастия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мнения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резюме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Добър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резюме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трябва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бъде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обективен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верен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оригиналното съдържание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kumimoji="0" lang="sl-SI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bg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Критичен</a:t>
            </a:r>
            <a:r>
              <a:rPr kumimoji="0" lang="bg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Анализ </a:t>
            </a:r>
            <a:r>
              <a:rPr kumimoji="0" lang="bg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Светлоотразителни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умения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също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включвам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критично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оценяване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изходен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материал,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включително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неговото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силни страни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слабости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всякакви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потенциал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пристрастия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bg" sz="20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недостатъци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Този анализ може да повлияе на начина, по който обобщавате и представяте информацията.</a:t>
            </a:r>
            <a:endParaRPr kumimoji="0" lang="sl-SI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800"/>
              </a:spcAft>
              <a:buClr>
                <a:srgbClr val="95C11F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bg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Синтезиране на информация </a:t>
            </a:r>
            <a:r>
              <a:rPr kumimoji="0" lang="bg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Резюмирането често изисква синтезиране на информация от множество източници или части от текст. Рефлексивните умения помагат при синтезирането на разнообразна информация в последователно резюме.</a:t>
            </a:r>
            <a:endParaRPr kumimoji="0" lang="sl-SI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4" name="Textfeld 5">
            <a:extLst>
              <a:ext uri="{FF2B5EF4-FFF2-40B4-BE49-F238E27FC236}">
                <a16:creationId xmlns:a16="http://schemas.microsoft.com/office/drawing/2014/main" id="{7AC12460-8C48-B54E-D5F1-071AD96100B5}"/>
              </a:ext>
            </a:extLst>
          </p:cNvPr>
          <p:cNvSpPr txBox="1"/>
          <p:nvPr/>
        </p:nvSpPr>
        <p:spPr>
          <a:xfrm>
            <a:off x="9178863" y="6416409"/>
            <a:ext cx="3183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" sz="1200" dirty="0">
                <a:hlinkClick r:id="rId3"/>
              </a:rPr>
              <a:t>Източник на снимка </a:t>
            </a:r>
            <a:r>
              <a:rPr lang="bg" sz="1200" dirty="0"/>
              <a:t>| </a:t>
            </a:r>
            <a:r>
              <a:rPr lang="bg" sz="1200" dirty="0" err="1">
                <a:hlinkClick r:id="rId4"/>
              </a:rPr>
              <a:t>Unplash</a:t>
            </a:r>
            <a:r>
              <a:rPr lang="bg" sz="1200" dirty="0">
                <a:hlinkClick r:id="rId4"/>
              </a:rPr>
              <a:t> </a:t>
            </a:r>
            <a:r>
              <a:rPr lang="bg" sz="1200" dirty="0" err="1">
                <a:hlinkClick r:id="rId4"/>
              </a:rPr>
              <a:t>Разрешително</a:t>
            </a:r>
            <a:endParaRPr lang="de-AT" sz="1200" dirty="0" err="1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28EC806D-B68F-313B-61FE-52CCBB227A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821765" y="1926345"/>
            <a:ext cx="5009765" cy="3334024"/>
          </a:xfrm>
        </p:spPr>
      </p:pic>
    </p:spTree>
    <p:extLst>
      <p:ext uri="{BB962C8B-B14F-4D97-AF65-F5344CB8AC3E}">
        <p14:creationId xmlns:p14="http://schemas.microsoft.com/office/powerpoint/2010/main" val="232604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Пример за резюме _ </a:t>
            </a:r>
            <a:r>
              <a:rPr lang="bg" dirty="0" err="1"/>
              <a:t>_ _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b="1" kern="100" dirty="0" err="1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Медия</a:t>
            </a:r>
            <a:r>
              <a:rPr lang="bg" sz="2000" b="1" kern="100" dirty="0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Текст</a:t>
            </a:r>
            <a:endParaRPr lang="sl-SI" sz="18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Заглавие: „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Климат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промяна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Това 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Въздействие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върху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крайбрежието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градове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Описание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Новина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статия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публикувано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15 септември 2023 г.,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обсъжда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нарастващ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загриженост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климат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промяна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неговото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върху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крайбрежните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градове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Той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подчертава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повишаване 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честота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екстремни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метеорологично време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събития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издигане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море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нива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трябва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спешно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действия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смекчаване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тези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въздействия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b="1" kern="100" dirty="0" err="1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Резюме</a:t>
            </a:r>
            <a:endParaRPr lang="sl-SI" sz="18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статия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озаглавена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Климат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промяна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Това 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Въздействие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върху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крайбрежието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Градове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публикуван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15 септември 2023 г.,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 фокусира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върху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ескалиращ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заплаха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климат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промяна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крайбрежна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градове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Той подчертава нарастващата поява на тежки метеорологични явления и покачващите се морски нива, които застрашават тези райони.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статия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долни черти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натискане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трябва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незабавно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мерки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справяне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облекчавам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тези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последствия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82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10016F-3EAC-5054-22E5-A211C2CC6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>
                <a:latin typeface="Calibri" panose="020F0502020204030204"/>
              </a:rPr>
              <a:t>Парафразиране в 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процеса на </a:t>
            </a:r>
            <a:endParaRPr lang="sl-SI" dirty="0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0C4A9A4-D9BD-1A9A-A71C-E81F3526E6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5811979" cy="489340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g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Перифразирането 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специфична 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форма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отразяващ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умение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че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включва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преправяне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нечий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думи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или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идеи 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във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вашите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собствен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думи 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В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комуникацията 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служи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_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няколко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цели </a:t>
            </a:r>
            <a:r>
              <a:rPr lang="bg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Ефективен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перифразиране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включва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използвайки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Вашият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собствен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думи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докато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запазване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сърцевина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съобщение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намерение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оригиналното изявление 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_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Това е 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ценност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умение 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в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двете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професионален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лични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взаимодействия 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насърчава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разбиране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разбирателство 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което го </a:t>
            </a:r>
            <a:r>
              <a:rPr lang="bg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прави особено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ценен 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във </a:t>
            </a:r>
            <a:r>
              <a:rPr lang="bg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всеки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контекст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където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ясно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комуникацията 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 </a:t>
            </a:r>
            <a:r>
              <a:rPr lang="bg" sz="2400" kern="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важна </a:t>
            </a:r>
            <a:r>
              <a:rPr lang="bg" sz="24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5" name="Označba mesta vsebine 4">
            <a:extLst>
              <a:ext uri="{FF2B5EF4-FFF2-40B4-BE49-F238E27FC236}">
                <a16:creationId xmlns:a16="http://schemas.microsoft.com/office/drawing/2014/main" id="{E846A3CA-4578-7AE0-1EC9-A05BEFEA442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44665698"/>
              </p:ext>
            </p:extLst>
          </p:nvPr>
        </p:nvGraphicFramePr>
        <p:xfrm>
          <a:off x="5878286" y="1553030"/>
          <a:ext cx="6075589" cy="5140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6495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Пример за парафразиране _ </a:t>
            </a:r>
            <a:r>
              <a:rPr lang="bg" dirty="0" err="1"/>
              <a:t>_ </a:t>
            </a:r>
            <a:r>
              <a:rPr lang="bg" dirty="0"/>
              <a:t>_ _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b="1" kern="100" dirty="0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Оригинална </a:t>
            </a:r>
            <a:r>
              <a:rPr lang="bg" sz="2000" b="1" kern="100" dirty="0" err="1">
                <a:solidFill>
                  <a:srgbClr val="0048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медия </a:t>
            </a:r>
            <a:r>
              <a:rPr lang="bg" sz="2000" b="1" kern="100" dirty="0" err="1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b="1" kern="100" dirty="0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solidFill>
                  <a:srgbClr val="0048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текст </a:t>
            </a:r>
            <a:r>
              <a:rPr lang="bg" sz="2000" b="1" kern="100" dirty="0" err="1">
                <a:solidFill>
                  <a:srgbClr val="0048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endParaRPr lang="sl-SI" sz="20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„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новаторски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откритие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нов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_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видове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динозавър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има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заловен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внимание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на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учени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bg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в световен мащаб </a:t>
            </a:r>
            <a:r>
              <a:rPr lang="bg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."</a:t>
            </a:r>
            <a:endParaRPr lang="sl-SI" sz="20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b="1" kern="100" dirty="0">
                <a:solidFill>
                  <a:srgbClr val="0048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Парафразирана версия </a:t>
            </a:r>
            <a:endParaRPr lang="sl-SI" sz="1800" b="1" kern="100" dirty="0">
              <a:solidFill>
                <a:srgbClr val="0048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внимание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световен мащаб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има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беше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привлечени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към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забележителен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намерете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поле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палеонтология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новаторски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идентифициране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 преди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това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неизвестен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динозавър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видове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."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None/>
              <a:tabLst/>
              <a:defRPr/>
            </a:pPr>
            <a:r>
              <a:rPr kumimoji="0" lang="bg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Забележка: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резюме</a:t>
            </a: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предоставя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кратко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преглед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медии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текст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заснемане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неговото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точки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ключ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В зависимост от контекста и целта на вашето резюме , можете съответно да коригирате нивото на детайлност и дължината на резюмето.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Перифразиране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включва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префразиране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оригиналния текст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докато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запазване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неговото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значение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предаване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информация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различен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начин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l-SI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1391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CD2FE7-96DF-DADB-B0E7-1E6970C3F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Светлоотразителни</a:t>
            </a:r>
            <a:r>
              <a:rPr lang="bg" dirty="0"/>
              <a:t> </a:t>
            </a:r>
            <a:r>
              <a:rPr lang="bg" dirty="0" err="1"/>
              <a:t>Практикувайте</a:t>
            </a:r>
            <a:r>
              <a:rPr lang="bg" dirty="0"/>
              <a:t> 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07376CC-DADA-3CC7-A3F9-9787CFFEF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7999" y="1800000"/>
            <a:ext cx="7091030" cy="48934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bg" dirty="0"/>
              <a:t>Цикълът </a:t>
            </a:r>
            <a:r>
              <a:rPr lang="bg" b="1" dirty="0"/>
              <a:t>на отразяване на Гибс (GRC) </a:t>
            </a:r>
            <a:r>
              <a:rPr lang="bg" dirty="0"/>
              <a:t>е структуриран подход към рефлексията, който обикновено се използва в образованието, за да помогне на хората да обмислят критично своите преживявания и да извлекат знания от тях. Създаден е от Греъм Гибс и обикновено се използва за отразяващо писане и самооценка.</a:t>
            </a:r>
            <a:endParaRPr lang="sl-SI" dirty="0"/>
          </a:p>
          <a:p>
            <a:pPr marL="0" indent="0">
              <a:buNone/>
            </a:pPr>
            <a:r>
              <a:rPr lang="bg" dirty="0"/>
              <a:t>Цикълът се състои от </a:t>
            </a:r>
            <a:r>
              <a:rPr lang="bg" b="1" dirty="0"/>
              <a:t>шест етапа </a:t>
            </a:r>
            <a:r>
              <a:rPr lang="bg" dirty="0"/>
              <a:t>, през които индивидите могат </a:t>
            </a:r>
            <a:r>
              <a:rPr lang="bg" dirty="0" err="1"/>
              <a:t>да анализират </a:t>
            </a:r>
            <a:r>
              <a:rPr lang="bg" dirty="0"/>
              <a:t>своя опит и да получат прозрения.</a:t>
            </a:r>
            <a:endParaRPr lang="sl-SI" dirty="0"/>
          </a:p>
          <a:p>
            <a:pPr marL="0" indent="0">
              <a:buNone/>
            </a:pPr>
            <a:r>
              <a:rPr lang="bg" dirty="0"/>
              <a:t>Рефлективният цикъл на Гибс е ефективен инструмент за насърчаване на </a:t>
            </a:r>
            <a:r>
              <a:rPr lang="bg" b="1" dirty="0"/>
              <a:t>самосъзнанието, критичното разсъждение </a:t>
            </a:r>
            <a:r>
              <a:rPr lang="bg" dirty="0"/>
              <a:t>и </a:t>
            </a:r>
            <a:r>
              <a:rPr lang="bg" b="1" dirty="0"/>
              <a:t>личностното израстване </a:t>
            </a:r>
            <a:r>
              <a:rPr lang="bg" dirty="0"/>
              <a:t>. Той насърчава хората да разсъждават върху преживяванията си, да оценяват своите реакции и емоции и да изработят структуриран план за растеж.</a:t>
            </a:r>
            <a:endParaRPr lang="sl-SI" dirty="0"/>
          </a:p>
        </p:txBody>
      </p:sp>
      <p:sp>
        <p:nvSpPr>
          <p:cNvPr id="4" name="Ορθογώνιο 1">
            <a:extLst>
              <a:ext uri="{FF2B5EF4-FFF2-40B4-BE49-F238E27FC236}">
                <a16:creationId xmlns:a16="http://schemas.microsoft.com/office/drawing/2014/main" id="{172692F2-0E1C-2F8C-0610-4FA13851ACDD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A840D4D9-E45E-14C1-36FD-41276E895B5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556" y="2467430"/>
            <a:ext cx="4239319" cy="3272224"/>
          </a:xfrm>
        </p:spPr>
      </p:pic>
    </p:spTree>
    <p:extLst>
      <p:ext uri="{BB962C8B-B14F-4D97-AF65-F5344CB8AC3E}">
        <p14:creationId xmlns:p14="http://schemas.microsoft.com/office/powerpoint/2010/main" val="363032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EAB4999-9B77-3282-F05A-08FA99BE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шест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 </a:t>
            </a:r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Етапи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 </a:t>
            </a:r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на 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Gibbs </a:t>
            </a:r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Reflective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 </a:t>
            </a:r>
            <a:r>
              <a:rPr kumimoji="0" lang="b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Цикъл</a:t>
            </a:r>
            <a:r>
              <a:rPr kumimoji="0" lang="bg" sz="2800" b="1" i="0" u="none" strike="noStrike" kern="1200" cap="none" spc="0" normalizeH="0" baseline="0" noProof="0" dirty="0">
                <a:ln>
                  <a:noFill/>
                </a:ln>
                <a:solidFill>
                  <a:srgbClr val="D8134D"/>
                </a:solidFill>
                <a:effectLst/>
                <a:uLnTx/>
                <a:uFillTx/>
                <a:latin typeface="Calibri" panose="020F0502020204030204"/>
                <a:ea typeface="Adobe Gothic Std B" panose="020B0800000000000000" pitchFamily="34" charset="-128"/>
                <a:cs typeface="+mj-cs"/>
              </a:rPr>
              <a:t> 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433B0CF-FD8C-67B8-4584-67733C6916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5036" y="2075543"/>
            <a:ext cx="5910964" cy="4086134"/>
          </a:xfrm>
          <a:prstGeom prst="rect">
            <a:avLst/>
          </a:prstGeom>
        </p:spPr>
      </p:pic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08C8B7BC-203C-F54A-136F-B071DE18D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9483" y="1800000"/>
            <a:ext cx="6235094" cy="5058000"/>
          </a:xfrm>
        </p:spPr>
        <p:txBody>
          <a:bodyPr>
            <a:normAutofit fontScale="85000" lnSpcReduction="10000"/>
          </a:bodyPr>
          <a:lstStyle/>
          <a:p>
            <a:r>
              <a:rPr lang="bg" sz="2400" b="1" dirty="0" err="1"/>
              <a:t>Описание </a:t>
            </a:r>
            <a:r>
              <a:rPr lang="bg" sz="2400" dirty="0"/>
              <a:t>– </a:t>
            </a:r>
            <a:r>
              <a:rPr lang="bg" sz="2000" dirty="0" err="1"/>
              <a:t>Опишете</a:t>
            </a:r>
            <a:r>
              <a:rPr lang="bg" sz="2000" dirty="0"/>
              <a:t> </a:t>
            </a:r>
            <a:r>
              <a:rPr lang="bg" sz="2000" dirty="0" err="1"/>
              <a:t>на</a:t>
            </a:r>
            <a:r>
              <a:rPr lang="bg" sz="2000" dirty="0"/>
              <a:t> </a:t>
            </a:r>
            <a:r>
              <a:rPr lang="bg" sz="2000" dirty="0" err="1"/>
              <a:t>събитие</a:t>
            </a:r>
            <a:r>
              <a:rPr lang="bg" sz="2000" dirty="0"/>
              <a:t> </a:t>
            </a:r>
            <a:r>
              <a:rPr lang="bg" sz="2000" dirty="0" err="1"/>
              <a:t>или</a:t>
            </a:r>
            <a:r>
              <a:rPr lang="bg" sz="2000" dirty="0"/>
              <a:t> </a:t>
            </a:r>
            <a:r>
              <a:rPr lang="bg" sz="2000" dirty="0" err="1"/>
              <a:t>опит</a:t>
            </a:r>
            <a:r>
              <a:rPr lang="bg" sz="2000" dirty="0"/>
              <a:t> </a:t>
            </a:r>
            <a:r>
              <a:rPr lang="bg" sz="2000" dirty="0" err="1"/>
              <a:t>отразявате върху </a:t>
            </a:r>
            <a:r>
              <a:rPr lang="bg" sz="2000" dirty="0"/>
              <a:t>. _</a:t>
            </a:r>
          </a:p>
          <a:p>
            <a:r>
              <a:rPr lang="bg" sz="2400" b="1" dirty="0" err="1"/>
              <a:t>Чувства </a:t>
            </a:r>
            <a:r>
              <a:rPr lang="bg" sz="2400" dirty="0"/>
              <a:t>- </a:t>
            </a:r>
            <a:r>
              <a:rPr lang="bg" sz="2000" dirty="0" err="1"/>
              <a:t>Изследвайте</a:t>
            </a:r>
            <a:r>
              <a:rPr lang="bg" sz="2000" dirty="0"/>
              <a:t> </a:t>
            </a:r>
            <a:r>
              <a:rPr lang="bg" sz="2000" dirty="0" err="1"/>
              <a:t>Вашият</a:t>
            </a:r>
            <a:r>
              <a:rPr lang="bg" sz="2000" dirty="0"/>
              <a:t> </a:t>
            </a:r>
            <a:r>
              <a:rPr lang="bg" sz="2000" dirty="0" err="1"/>
              <a:t>емоции</a:t>
            </a:r>
            <a:r>
              <a:rPr lang="bg" sz="2000" dirty="0"/>
              <a:t> </a:t>
            </a:r>
            <a:r>
              <a:rPr lang="bg" sz="2000" dirty="0" err="1"/>
              <a:t>и</a:t>
            </a:r>
            <a:r>
              <a:rPr lang="bg" sz="2000" dirty="0"/>
              <a:t> </a:t>
            </a:r>
            <a:r>
              <a:rPr lang="bg" sz="2000" dirty="0" err="1"/>
              <a:t>чувства </a:t>
            </a:r>
            <a:r>
              <a:rPr lang="bg" sz="2000" dirty="0"/>
              <a:t>по </a:t>
            </a:r>
            <a:r>
              <a:rPr lang="bg" sz="2000" dirty="0" err="1"/>
              <a:t>време на </a:t>
            </a:r>
            <a:r>
              <a:rPr lang="bg" sz="2000" dirty="0"/>
              <a:t>_ </a:t>
            </a:r>
            <a:r>
              <a:rPr lang="bg" sz="2000" dirty="0" err="1"/>
              <a:t>на</a:t>
            </a:r>
            <a:r>
              <a:rPr lang="bg" sz="2000" dirty="0"/>
              <a:t> </a:t>
            </a:r>
            <a:r>
              <a:rPr lang="bg" sz="2000" dirty="0" err="1"/>
              <a:t>събитие </a:t>
            </a:r>
            <a:r>
              <a:rPr lang="bg" sz="2000" dirty="0"/>
              <a:t>.</a:t>
            </a:r>
          </a:p>
          <a:p>
            <a:r>
              <a:rPr lang="bg" sz="2400" b="1" dirty="0" err="1"/>
              <a:t>Оценка </a:t>
            </a:r>
            <a:r>
              <a:rPr lang="bg" sz="2400" dirty="0"/>
              <a:t>– </a:t>
            </a:r>
            <a:r>
              <a:rPr lang="bg" sz="2000" dirty="0" err="1"/>
              <a:t>Оценете</a:t>
            </a:r>
            <a:r>
              <a:rPr lang="bg" sz="2000" dirty="0"/>
              <a:t> </a:t>
            </a:r>
            <a:r>
              <a:rPr lang="bg" sz="2000" dirty="0" err="1"/>
              <a:t>на</a:t>
            </a:r>
            <a:r>
              <a:rPr lang="bg" sz="2000" dirty="0"/>
              <a:t> </a:t>
            </a:r>
            <a:r>
              <a:rPr lang="bg" sz="2000" dirty="0" err="1"/>
              <a:t>положителен</a:t>
            </a:r>
            <a:r>
              <a:rPr lang="bg" sz="2000" dirty="0"/>
              <a:t> </a:t>
            </a:r>
            <a:r>
              <a:rPr lang="bg" sz="2000" dirty="0" err="1"/>
              <a:t>и </a:t>
            </a:r>
            <a:r>
              <a:rPr lang="bg" sz="2000" dirty="0"/>
              <a:t>негативни </a:t>
            </a:r>
            <a:r>
              <a:rPr lang="bg" sz="2000" dirty="0" err="1"/>
              <a:t>аспекти</a:t>
            </a:r>
            <a:r>
              <a:rPr lang="bg" sz="2000" dirty="0"/>
              <a:t> </a:t>
            </a:r>
            <a:r>
              <a:rPr lang="bg" sz="2000" dirty="0" err="1"/>
              <a:t>на</a:t>
            </a:r>
            <a:r>
              <a:rPr lang="bg" sz="2000" dirty="0"/>
              <a:t> </a:t>
            </a:r>
            <a:r>
              <a:rPr lang="bg" sz="2000" dirty="0" err="1"/>
              <a:t>на</a:t>
            </a:r>
            <a:r>
              <a:rPr lang="bg" sz="2000" dirty="0"/>
              <a:t> </a:t>
            </a:r>
            <a:r>
              <a:rPr lang="bg" sz="2000" dirty="0" err="1"/>
              <a:t>ситуация </a:t>
            </a:r>
            <a:r>
              <a:rPr lang="bg" sz="2000" dirty="0"/>
              <a:t>. </a:t>
            </a:r>
            <a:r>
              <a:rPr lang="bg" sz="2000" dirty="0" err="1"/>
              <a:t>Какво </a:t>
            </a:r>
            <a:r>
              <a:rPr lang="bg" sz="2000" dirty="0"/>
              <a:t>е </a:t>
            </a:r>
            <a:r>
              <a:rPr lang="bg" sz="2000" dirty="0" err="1"/>
              <a:t>добре</a:t>
            </a:r>
            <a:r>
              <a:rPr lang="bg" sz="2000" dirty="0"/>
              <a:t> </a:t>
            </a:r>
            <a:r>
              <a:rPr lang="bg" sz="2000" dirty="0" err="1"/>
              <a:t>Какво</a:t>
            </a:r>
            <a:r>
              <a:rPr lang="bg" sz="2000" dirty="0"/>
              <a:t> </a:t>
            </a:r>
            <a:r>
              <a:rPr lang="bg" sz="2000" dirty="0" err="1"/>
              <a:t>може </a:t>
            </a:r>
            <a:r>
              <a:rPr lang="bg" sz="2000" dirty="0"/>
              <a:t>да се </a:t>
            </a:r>
            <a:r>
              <a:rPr lang="bg" sz="2000" dirty="0" err="1"/>
              <a:t>подобри </a:t>
            </a:r>
            <a:r>
              <a:rPr lang="bg" sz="2000" dirty="0"/>
              <a:t>.</a:t>
            </a:r>
          </a:p>
          <a:p>
            <a:r>
              <a:rPr lang="bg" sz="2400" b="1" dirty="0"/>
              <a:t>Анализ </a:t>
            </a:r>
            <a:r>
              <a:rPr lang="bg" sz="2400" dirty="0"/>
              <a:t>– </a:t>
            </a:r>
            <a:r>
              <a:rPr lang="bg" sz="2000" dirty="0"/>
              <a:t>анализирайте задълбочено . </a:t>
            </a:r>
            <a:r>
              <a:rPr lang="bg" sz="2000" dirty="0" err="1"/>
              <a:t>Обмисли</a:t>
            </a:r>
            <a:r>
              <a:rPr lang="bg" sz="2000" dirty="0"/>
              <a:t> </a:t>
            </a:r>
            <a:r>
              <a:rPr lang="bg" sz="2000" dirty="0" err="1"/>
              <a:t>Какво</a:t>
            </a:r>
            <a:r>
              <a:rPr lang="bg" sz="2000" dirty="0"/>
              <a:t> </a:t>
            </a:r>
            <a:r>
              <a:rPr lang="bg" sz="2000" dirty="0" err="1"/>
              <a:t>Вие</a:t>
            </a:r>
            <a:r>
              <a:rPr lang="bg" sz="2000" dirty="0"/>
              <a:t> </a:t>
            </a:r>
            <a:r>
              <a:rPr lang="bg" sz="2000" dirty="0" err="1"/>
              <a:t>научих</a:t>
            </a:r>
            <a:r>
              <a:rPr lang="bg" sz="2000" dirty="0"/>
              <a:t> </a:t>
            </a:r>
            <a:r>
              <a:rPr lang="bg" sz="2000" dirty="0" err="1"/>
              <a:t>от</a:t>
            </a:r>
            <a:r>
              <a:rPr lang="bg" sz="2000" dirty="0"/>
              <a:t> </a:t>
            </a:r>
            <a:r>
              <a:rPr lang="bg" sz="2000" dirty="0" err="1"/>
              <a:t>на</a:t>
            </a:r>
            <a:r>
              <a:rPr lang="bg" sz="2000" dirty="0"/>
              <a:t> </a:t>
            </a:r>
            <a:r>
              <a:rPr lang="bg" sz="2000" dirty="0" err="1"/>
              <a:t>опит </a:t>
            </a:r>
            <a:r>
              <a:rPr lang="bg" sz="2000" dirty="0"/>
              <a:t>.</a:t>
            </a:r>
            <a:endParaRPr lang="sl-SI" dirty="0"/>
          </a:p>
          <a:p>
            <a:r>
              <a:rPr lang="bg" sz="2400" b="1" dirty="0" err="1"/>
              <a:t>Заключение </a:t>
            </a:r>
            <a:r>
              <a:rPr lang="bg" sz="2400" dirty="0"/>
              <a:t>–</a:t>
            </a:r>
            <a:r>
              <a:rPr lang="bg" sz="2000" dirty="0"/>
              <a:t> </a:t>
            </a:r>
            <a:r>
              <a:rPr lang="bg" dirty="0" err="1"/>
              <a:t>рисувам</a:t>
            </a:r>
            <a:r>
              <a:rPr lang="bg" dirty="0"/>
              <a:t> </a:t>
            </a:r>
            <a:r>
              <a:rPr lang="bg" dirty="0" err="1"/>
              <a:t>заключения</a:t>
            </a:r>
            <a:r>
              <a:rPr lang="bg" dirty="0"/>
              <a:t> </a:t>
            </a:r>
            <a:r>
              <a:rPr lang="bg" dirty="0" err="1"/>
              <a:t>относно</a:t>
            </a:r>
            <a:r>
              <a:rPr lang="bg" dirty="0"/>
              <a:t> </a:t>
            </a:r>
            <a:r>
              <a:rPr lang="bg" dirty="0" err="1"/>
              <a:t>на</a:t>
            </a:r>
            <a:r>
              <a:rPr lang="bg" dirty="0"/>
              <a:t> </a:t>
            </a:r>
            <a:r>
              <a:rPr lang="bg" dirty="0" err="1"/>
              <a:t>опит </a:t>
            </a:r>
            <a:r>
              <a:rPr lang="bg" dirty="0"/>
              <a:t>.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бих могъл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имат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направено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различен начин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би се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правите ако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Вие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 натъкна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подобен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бъдеще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sl-SI" dirty="0"/>
          </a:p>
          <a:p>
            <a:r>
              <a:rPr lang="bg" sz="2400" b="1" dirty="0"/>
              <a:t>План </a:t>
            </a:r>
            <a:r>
              <a:rPr lang="bg" sz="2400" b="1" dirty="0" err="1"/>
              <a:t>за действие </a:t>
            </a:r>
            <a:r>
              <a:rPr lang="bg" sz="2400" dirty="0"/>
              <a:t>– </a:t>
            </a:r>
            <a:r>
              <a:rPr lang="bg" dirty="0" err="1"/>
              <a:t>създайте</a:t>
            </a:r>
            <a:r>
              <a:rPr lang="bg" dirty="0"/>
              <a:t> </a:t>
            </a:r>
            <a:r>
              <a:rPr lang="bg" dirty="0" err="1"/>
              <a:t>ан</a:t>
            </a:r>
            <a:r>
              <a:rPr lang="bg" dirty="0"/>
              <a:t> план </a:t>
            </a:r>
            <a:r>
              <a:rPr lang="bg" dirty="0" err="1"/>
              <a:t>за действие за</a:t>
            </a:r>
            <a:r>
              <a:rPr lang="bg" dirty="0"/>
              <a:t> </a:t>
            </a:r>
            <a:r>
              <a:rPr lang="bg" dirty="0" err="1"/>
              <a:t>бъдещето </a:t>
            </a:r>
            <a:r>
              <a:rPr lang="bg" dirty="0"/>
              <a:t>.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промени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правите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ще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Вие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Приложи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имаш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научих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отражение </a:t>
            </a:r>
            <a:r>
              <a:rPr lang="b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03337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Gibbs </a:t>
            </a:r>
            <a:r>
              <a:rPr lang="bg" dirty="0" err="1"/>
              <a:t>Reflective</a:t>
            </a:r>
            <a:r>
              <a:rPr lang="bg" dirty="0"/>
              <a:t> </a:t>
            </a:r>
            <a:r>
              <a:rPr lang="bg" dirty="0" err="1"/>
              <a:t>Цикъл </a:t>
            </a:r>
            <a:r>
              <a:rPr lang="bg" dirty="0"/>
              <a:t>на </a:t>
            </a:r>
            <a:r>
              <a:rPr lang="bg" dirty="0" err="1"/>
              <a:t>практика</a:t>
            </a:r>
            <a:r>
              <a:rPr lang="bg" dirty="0"/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Сценарий </a:t>
            </a:r>
            <a:r>
              <a:rPr lang="bg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Вие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загрижен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гражданин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СЗО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дойде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една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медия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претендирайки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проучване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показва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популярен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детство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ваксина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причини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аутизъм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стана вирусен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социалните медии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_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сигурни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относно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неговото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достоверност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bg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 </a:t>
            </a:r>
            <a:r>
              <a:rPr lang="bg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Описвам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искове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че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нов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проучване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свързва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детството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ваксина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срещу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аутизъм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беше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споделени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социалните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медии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bg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Чувства </a:t>
            </a:r>
            <a:r>
              <a:rPr lang="bg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Изразете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своето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начален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емоции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Усещам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обезпокоен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разтревожен, неспокоен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относно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вреда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ако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невярно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Вие сте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също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любопитен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искате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знаете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истина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bg" sz="32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</a:t>
            </a:r>
            <a:r>
              <a:rPr lang="bg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Оценявайте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разбирам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важност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ваксини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обществени места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здраве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последствия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9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дезинформация </a:t>
            </a: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bg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Признайте необходимостта от проверка на фактите: Вие признавате необходимостта от проверка на достоверността на информацията 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805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Gibbs </a:t>
            </a:r>
            <a:r>
              <a:rPr lang="bg" dirty="0" err="1"/>
              <a:t>Reflective</a:t>
            </a:r>
            <a:r>
              <a:rPr lang="bg" dirty="0"/>
              <a:t> </a:t>
            </a:r>
            <a:r>
              <a:rPr lang="bg" dirty="0" err="1"/>
              <a:t>Цикъл </a:t>
            </a:r>
            <a:r>
              <a:rPr lang="bg" dirty="0"/>
              <a:t>на </a:t>
            </a:r>
            <a:r>
              <a:rPr lang="bg" dirty="0" err="1"/>
              <a:t>практика</a:t>
            </a:r>
            <a:r>
              <a:rPr lang="bg" dirty="0"/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67337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bg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bg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Анализирайте ситуацията в дълбочина: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Идентифицирайте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източници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разстройство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сензационен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липса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уважаван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източници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повишавам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опасения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Разгледайте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пристрастия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Помислете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възможност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същество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политически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финансово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мотивиран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Помислете за последиците: Признайте , че такава дезинформация може да подкопае доверието във ваксините и усилията за обществено здраве.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bg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 </a:t>
            </a:r>
            <a:r>
              <a:rPr lang="bg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Обобщете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имат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научих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достоверността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съмнителна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предвид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неговото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сензация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липса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уважаван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източници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отзад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дезинформация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трябва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по-нататък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разследване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потенциал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последствията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са тежки,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вкл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намалена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ваксинация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ставки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публичен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здраве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рискове </a:t>
            </a:r>
            <a:r>
              <a:rPr lang="bg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3179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Gibbs </a:t>
            </a:r>
            <a:r>
              <a:rPr lang="bg" dirty="0" err="1"/>
              <a:t>Reflective</a:t>
            </a:r>
            <a:r>
              <a:rPr lang="bg" dirty="0"/>
              <a:t> </a:t>
            </a:r>
            <a:r>
              <a:rPr lang="bg" dirty="0" err="1"/>
              <a:t>Цикъл </a:t>
            </a:r>
            <a:r>
              <a:rPr lang="bg" dirty="0"/>
              <a:t>на </a:t>
            </a:r>
            <a:r>
              <a:rPr lang="bg" dirty="0" err="1"/>
              <a:t>практика</a:t>
            </a:r>
            <a:r>
              <a:rPr lang="bg" dirty="0"/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89108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План </a:t>
            </a:r>
            <a:r>
              <a:rPr lang="bg" sz="20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действие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Контур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стъпки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адресиране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Извършете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задълбочено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проверка на фактите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Изследване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искове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търси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достоверен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източници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Дял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надежден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Ако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статията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наистина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подвеждащо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споделете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точен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авторитетен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източници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противодействие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дезинформация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Ангажирайте се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автор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или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издател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Ако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възможен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въпрос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достоверност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питам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техен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източници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Докладвай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дезинформация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Използвайте социални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медии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отчитане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инструменти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маркиране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подвеждащ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статия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914400" algn="l"/>
              </a:tabLst>
            </a:pP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Насърчаване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медии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грамотност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Насърчавайте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критичен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медии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грамотност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във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вашата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социална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мрежа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за да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предотвратите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разпространение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такива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1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разстройство </a:t>
            </a:r>
            <a:r>
              <a:rPr lang="bg" sz="2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прилагане 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Gibbs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Reflective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Цикъл 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мога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навигирайте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със 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систематично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 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насърчаване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критичен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мислене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отговорен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споделяне 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епоха 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която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дезинформацията 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bg" sz="2000" i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 разпространена </a:t>
            </a:r>
            <a:r>
              <a:rPr lang="bg" sz="20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695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>
            <a:extLst>
              <a:ext uri="{FF2B5EF4-FFF2-40B4-BE49-F238E27FC236}">
                <a16:creationId xmlns:a16="http://schemas.microsoft.com/office/drawing/2014/main" id="{E2D38E87-33DB-46E9-933D-FDECBD94569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93" y="-277185"/>
            <a:ext cx="11857935" cy="1782763"/>
          </a:xfrm>
        </p:spPr>
        <p:txBody>
          <a:bodyPr anchor="b">
            <a:normAutofit/>
          </a:bodyPr>
          <a:lstStyle/>
          <a:p>
            <a:pPr algn="ctr"/>
            <a:r>
              <a:rPr lang="bg" sz="5400" dirty="0"/>
              <a:t>Модули</a:t>
            </a:r>
            <a:endParaRPr lang="el-GR" sz="5400" dirty="0"/>
          </a:p>
        </p:txBody>
      </p:sp>
      <p:graphicFrame>
        <p:nvGraphicFramePr>
          <p:cNvPr id="6" name="Διάγραμμα 5">
            <a:extLst>
              <a:ext uri="{FF2B5EF4-FFF2-40B4-BE49-F238E27FC236}">
                <a16:creationId xmlns:a16="http://schemas.microsoft.com/office/drawing/2014/main" id="{654CCD75-E89A-4C6C-BF75-D840AD7262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206358"/>
              </p:ext>
            </p:extLst>
          </p:nvPr>
        </p:nvGraphicFramePr>
        <p:xfrm>
          <a:off x="791283" y="2162175"/>
          <a:ext cx="4961817" cy="3443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Γραφικό 6">
            <a:extLst>
              <a:ext uri="{FF2B5EF4-FFF2-40B4-BE49-F238E27FC236}">
                <a16:creationId xmlns:a16="http://schemas.microsoft.com/office/drawing/2014/main" id="{5E0860D2-CD37-7A1F-1396-B964A1B9D3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504" y="46380"/>
            <a:ext cx="2839621" cy="708203"/>
          </a:xfrm>
          <a:prstGeom prst="rect">
            <a:avLst/>
          </a:prstGeom>
        </p:spPr>
      </p:pic>
      <p:graphicFrame>
        <p:nvGraphicFramePr>
          <p:cNvPr id="9" name="Διάγραμμα 5">
            <a:extLst>
              <a:ext uri="{FF2B5EF4-FFF2-40B4-BE49-F238E27FC236}">
                <a16:creationId xmlns:a16="http://schemas.microsoft.com/office/drawing/2014/main" id="{0F6221FA-CCBB-7318-4AB1-8EA358DD88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65336"/>
              </p:ext>
            </p:extLst>
          </p:nvPr>
        </p:nvGraphicFramePr>
        <p:xfrm>
          <a:off x="6325308" y="1505578"/>
          <a:ext cx="4961817" cy="45366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pic>
        <p:nvPicPr>
          <p:cNvPr id="8" name="Εικόνα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38505"/>
            <a:ext cx="2798546" cy="61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3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/>
              <a:t>Gibbs </a:t>
            </a:r>
            <a:r>
              <a:rPr lang="bg" dirty="0" err="1"/>
              <a:t>Reflective</a:t>
            </a:r>
            <a:r>
              <a:rPr lang="bg" dirty="0"/>
              <a:t> </a:t>
            </a:r>
            <a:r>
              <a:rPr lang="bg" dirty="0" err="1"/>
              <a:t>Цикъл </a:t>
            </a:r>
            <a:r>
              <a:rPr lang="bg" dirty="0"/>
              <a:t>на </a:t>
            </a:r>
            <a:r>
              <a:rPr lang="bg" dirty="0" err="1"/>
              <a:t>практика</a:t>
            </a:r>
            <a:r>
              <a:rPr lang="bg" dirty="0"/>
              <a:t>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7998" y="1800000"/>
            <a:ext cx="10574459" cy="4891086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прилагане 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Gibbs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Reflective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Цикъл 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мога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навигирайте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ситуация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със 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систематично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подход 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насърчаване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критичен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мислене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отговорен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информация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споделяне 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епоха 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която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дезинформацията 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bg" sz="2000" i="1" kern="1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широко разпространена </a:t>
            </a:r>
            <a:r>
              <a:rPr lang="bg" sz="2000" i="1" kern="1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endParaRPr kumimoji="0" lang="sl-S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de-AT" dirty="0"/>
          </a:p>
        </p:txBody>
      </p:sp>
      <p:sp>
        <p:nvSpPr>
          <p:cNvPr id="4" name="Ορθογώνιο 1">
            <a:extLst>
              <a:ext uri="{FF2B5EF4-FFF2-40B4-BE49-F238E27FC236}">
                <a16:creationId xmlns:a16="http://schemas.microsoft.com/office/drawing/2014/main" id="{2E817372-7504-2ABD-8E4E-B7E188934F79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84985EA-6371-823E-15A5-8485A453E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190" y="3096442"/>
            <a:ext cx="5394074" cy="359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058616-C18C-4500-A384-B339255A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" sz="2400" dirty="0"/>
              <a:t>Препратки и допълнителна литература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223045-2011-4DC7-8A60-9FA8F2015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596571"/>
            <a:ext cx="10816017" cy="50694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sl-SI" sz="1800" dirty="0"/>
          </a:p>
          <a:p>
            <a:pPr marL="0" indent="0">
              <a:buNone/>
            </a:pPr>
            <a:r>
              <a:rPr lang="bg" sz="1800" dirty="0"/>
              <a:t>Алтман, Д. (2014). </a:t>
            </a:r>
            <a:r>
              <a:rPr lang="bg" sz="1800" dirty="0" err="1"/>
              <a:t>The</a:t>
            </a:r>
            <a:r>
              <a:rPr lang="bg" sz="1800" dirty="0"/>
              <a:t> </a:t>
            </a:r>
            <a:r>
              <a:rPr lang="bg" sz="1800" dirty="0" err="1"/>
              <a:t>Внимателност</a:t>
            </a:r>
            <a:r>
              <a:rPr lang="bg" sz="1800" dirty="0"/>
              <a:t> </a:t>
            </a:r>
            <a:r>
              <a:rPr lang="bg" sz="1800" dirty="0" err="1"/>
              <a:t>Кутия за инструменти </a:t>
            </a:r>
            <a:r>
              <a:rPr lang="bg" sz="1800" dirty="0"/>
              <a:t>. </a:t>
            </a:r>
            <a:r>
              <a:rPr lang="bg" sz="1800" dirty="0" err="1"/>
              <a:t>Eau</a:t>
            </a:r>
            <a:r>
              <a:rPr lang="bg" sz="1800" dirty="0"/>
              <a:t> </a:t>
            </a:r>
            <a:r>
              <a:rPr lang="bg" sz="1800" dirty="0" err="1"/>
              <a:t>Клеър </a:t>
            </a:r>
            <a:r>
              <a:rPr lang="bg" sz="1800" dirty="0"/>
              <a:t>, Уисконсин: PESI </a:t>
            </a:r>
            <a:r>
              <a:rPr lang="bg" sz="1800" dirty="0" err="1"/>
              <a:t>Publishing </a:t>
            </a:r>
            <a:r>
              <a:rPr lang="bg" sz="1800" dirty="0"/>
              <a:t>&amp; </a:t>
            </a:r>
            <a:r>
              <a:rPr lang="bg" sz="1800" dirty="0" err="1"/>
              <a:t>Media </a:t>
            </a:r>
            <a:r>
              <a:rPr lang="bg" sz="1800" dirty="0"/>
              <a:t>, </a:t>
            </a:r>
            <a:r>
              <a:rPr lang="bg" sz="1800" dirty="0" err="1"/>
              <a:t>Inc.</a:t>
            </a:r>
          </a:p>
          <a:p>
            <a:pPr marL="0" indent="0">
              <a:buNone/>
            </a:pPr>
            <a:r>
              <a:rPr lang="bg" sz="1800" dirty="0" err="1"/>
              <a:t>Carrel </a:t>
            </a:r>
            <a:r>
              <a:rPr lang="bg" sz="1800" dirty="0"/>
              <a:t>, SE (2001). </a:t>
            </a:r>
            <a:r>
              <a:rPr lang="bg" sz="1800" dirty="0" err="1"/>
              <a:t>The</a:t>
            </a:r>
            <a:r>
              <a:rPr lang="bg" sz="1800" dirty="0"/>
              <a:t> </a:t>
            </a:r>
            <a:r>
              <a:rPr lang="bg" sz="1800" dirty="0" err="1"/>
              <a:t>Терапевт</a:t>
            </a:r>
            <a:r>
              <a:rPr lang="bg" sz="1800" dirty="0"/>
              <a:t> </a:t>
            </a:r>
            <a:r>
              <a:rPr lang="bg" sz="1800" dirty="0" err="1"/>
              <a:t>Кутия за инструменти </a:t>
            </a:r>
            <a:r>
              <a:rPr lang="bg" sz="1800" dirty="0"/>
              <a:t>. </a:t>
            </a:r>
            <a:r>
              <a:rPr lang="bg" sz="1800" dirty="0" err="1"/>
              <a:t>хиляда</a:t>
            </a:r>
            <a:r>
              <a:rPr lang="bg" sz="1800" dirty="0"/>
              <a:t> </a:t>
            </a:r>
            <a:r>
              <a:rPr lang="bg" sz="1800" dirty="0" err="1"/>
              <a:t>Оукс </a:t>
            </a:r>
            <a:r>
              <a:rPr lang="bg" sz="1800" dirty="0"/>
              <a:t>, </a:t>
            </a:r>
            <a:r>
              <a:rPr lang="bg" sz="1800" dirty="0" err="1"/>
              <a:t>Калифорния </a:t>
            </a:r>
            <a:r>
              <a:rPr lang="bg" sz="1800" dirty="0"/>
              <a:t>: Sage </a:t>
            </a:r>
            <a:r>
              <a:rPr lang="bg" sz="1800" dirty="0" err="1"/>
              <a:t>Publications </a:t>
            </a:r>
            <a:r>
              <a:rPr lang="bg" sz="1800" dirty="0"/>
              <a:t>, </a:t>
            </a:r>
            <a:r>
              <a:rPr lang="bg" sz="1800" dirty="0" err="1"/>
              <a:t>Inc.</a:t>
            </a:r>
          </a:p>
          <a:p>
            <a:pPr marL="0" indent="0">
              <a:buNone/>
            </a:pPr>
            <a:r>
              <a:rPr lang="bg" sz="1800" dirty="0"/>
              <a:t>ECU Edith </a:t>
            </a:r>
            <a:r>
              <a:rPr lang="bg" sz="1800" dirty="0" err="1"/>
              <a:t>Cowan </a:t>
            </a:r>
            <a:r>
              <a:rPr lang="bg" sz="1800" dirty="0"/>
              <a:t>: Дизайн </a:t>
            </a:r>
            <a:r>
              <a:rPr lang="bg" sz="1800" dirty="0" err="1"/>
              <a:t>на учебната програма </a:t>
            </a:r>
            <a:r>
              <a:rPr lang="bg" sz="1800" dirty="0"/>
              <a:t>: </a:t>
            </a:r>
            <a:r>
              <a:rPr lang="bg" sz="1800" dirty="0" err="1"/>
              <a:t>Отразяващ</a:t>
            </a:r>
            <a:r>
              <a:rPr lang="bg" sz="1800" dirty="0"/>
              <a:t> </a:t>
            </a:r>
            <a:r>
              <a:rPr lang="bg" sz="1800" dirty="0" err="1"/>
              <a:t>Изучаване на </a:t>
            </a:r>
            <a:r>
              <a:rPr lang="bg" sz="1800" dirty="0"/>
              <a:t>. </a:t>
            </a:r>
            <a:r>
              <a:rPr lang="bg" sz="1800" dirty="0" err="1"/>
              <a:t>Възстановено</a:t>
            </a:r>
            <a:r>
              <a:rPr lang="bg" sz="1800" dirty="0"/>
              <a:t> </a:t>
            </a:r>
            <a:r>
              <a:rPr lang="bg" sz="1800" dirty="0" err="1"/>
              <a:t>от </a:t>
            </a:r>
            <a:r>
              <a:rPr lang="bg" sz="1800" dirty="0"/>
              <a:t>: </a:t>
            </a:r>
            <a:r>
              <a:rPr lang="bg" sz="1800" dirty="0">
                <a:hlinkClick r:id="rId3"/>
              </a:rPr>
              <a:t>https://intranet.ecu.edu.au/learning/curriculum-design/teaching-strategies/reflective-learning </a:t>
            </a:r>
            <a:r>
              <a:rPr lang="bg" sz="1800" dirty="0"/>
              <a:t>(септември 2023 г.)</a:t>
            </a:r>
          </a:p>
          <a:p>
            <a:pPr marL="0" indent="0">
              <a:buNone/>
            </a:pPr>
            <a:r>
              <a:rPr lang="bg" sz="1800" dirty="0" err="1"/>
              <a:t>Касинове </a:t>
            </a:r>
            <a:r>
              <a:rPr lang="bg" sz="1800" dirty="0"/>
              <a:t>. Х. (2013). </a:t>
            </a:r>
            <a:r>
              <a:rPr lang="bg" sz="1800" dirty="0" err="1"/>
              <a:t>Гняв</a:t>
            </a:r>
            <a:r>
              <a:rPr lang="bg" sz="1800" dirty="0"/>
              <a:t> </a:t>
            </a:r>
            <a:r>
              <a:rPr lang="bg" sz="1800" dirty="0" err="1"/>
              <a:t>Нарушения </a:t>
            </a:r>
            <a:r>
              <a:rPr lang="bg" sz="1800" dirty="0"/>
              <a:t>. Ню Йорк: </a:t>
            </a:r>
            <a:r>
              <a:rPr lang="bg" sz="1800" dirty="0" err="1"/>
              <a:t>Routledge </a:t>
            </a:r>
            <a:r>
              <a:rPr lang="bg" sz="1800" dirty="0"/>
              <a:t>, Taylor &amp; Francis </a:t>
            </a:r>
            <a:r>
              <a:rPr lang="bg" sz="1800" dirty="0" err="1"/>
              <a:t>Group </a:t>
            </a:r>
            <a:r>
              <a:rPr lang="bg" sz="1800" dirty="0"/>
              <a:t>.</a:t>
            </a:r>
          </a:p>
          <a:p>
            <a:pPr marL="0" indent="0">
              <a:buNone/>
            </a:pPr>
            <a:r>
              <a:rPr lang="bg" sz="1800" dirty="0" err="1"/>
              <a:t>Пумпурас </a:t>
            </a:r>
            <a:r>
              <a:rPr lang="bg" sz="1800" dirty="0"/>
              <a:t>, </a:t>
            </a:r>
            <a:r>
              <a:rPr lang="bg" sz="1800" dirty="0" err="1"/>
              <a:t>Еви </a:t>
            </a:r>
            <a:r>
              <a:rPr lang="bg" sz="1800" dirty="0"/>
              <a:t>. (2020 г.). </a:t>
            </a:r>
            <a:r>
              <a:rPr lang="bg" sz="1800" dirty="0" err="1"/>
              <a:t>Ставайки</a:t>
            </a:r>
            <a:r>
              <a:rPr lang="bg" sz="1800" dirty="0"/>
              <a:t> </a:t>
            </a:r>
            <a:r>
              <a:rPr lang="bg" sz="1800" dirty="0" err="1"/>
              <a:t>Бронеустойчив </a:t>
            </a:r>
            <a:r>
              <a:rPr lang="bg" sz="1800" dirty="0"/>
              <a:t>. Лондон: </a:t>
            </a:r>
            <a:r>
              <a:rPr lang="bg" sz="1800" dirty="0" err="1"/>
              <a:t>Икона</a:t>
            </a:r>
            <a:r>
              <a:rPr lang="bg" sz="1800" dirty="0"/>
              <a:t> </a:t>
            </a:r>
            <a:r>
              <a:rPr lang="bg" sz="1800" dirty="0" err="1"/>
              <a:t>Книги</a:t>
            </a:r>
            <a:r>
              <a:rPr lang="bg" sz="1800" dirty="0"/>
              <a:t> </a:t>
            </a:r>
            <a:r>
              <a:rPr lang="bg" sz="1800" dirty="0" err="1"/>
              <a:t>ЕООД </a:t>
            </a:r>
            <a:r>
              <a:rPr lang="bg" sz="1800" dirty="0"/>
              <a:t>_</a:t>
            </a:r>
          </a:p>
          <a:p>
            <a:pPr marL="0" indent="0">
              <a:buNone/>
            </a:pPr>
            <a:r>
              <a:rPr lang="bg" sz="1800" dirty="0"/>
              <a:t>Science </a:t>
            </a:r>
            <a:r>
              <a:rPr lang="bg" sz="1800" dirty="0" err="1"/>
              <a:t>Direct </a:t>
            </a:r>
            <a:r>
              <a:rPr lang="bg" sz="1800" dirty="0"/>
              <a:t>, том 25, </a:t>
            </a:r>
            <a:r>
              <a:rPr lang="bg" sz="1800" dirty="0" err="1"/>
              <a:t>брой </a:t>
            </a:r>
            <a:r>
              <a:rPr lang="bg" sz="1800" dirty="0"/>
              <a:t>5. май 2021 г. </a:t>
            </a:r>
            <a:r>
              <a:rPr lang="bg" sz="1800" dirty="0" err="1"/>
              <a:t>The</a:t>
            </a:r>
            <a:r>
              <a:rPr lang="bg" sz="1800" dirty="0"/>
              <a:t> </a:t>
            </a:r>
            <a:r>
              <a:rPr lang="bg" sz="1800" dirty="0" err="1"/>
              <a:t>Психология</a:t>
            </a:r>
            <a:r>
              <a:rPr lang="bg" sz="1800" dirty="0"/>
              <a:t> </a:t>
            </a:r>
            <a:r>
              <a:rPr lang="bg" sz="1800" dirty="0" err="1"/>
              <a:t>на</a:t>
            </a:r>
            <a:r>
              <a:rPr lang="bg" sz="1800" dirty="0"/>
              <a:t> </a:t>
            </a:r>
            <a:r>
              <a:rPr lang="bg" sz="1800" dirty="0" err="1"/>
              <a:t>Фалшиви </a:t>
            </a:r>
            <a:r>
              <a:rPr lang="bg" sz="1800" dirty="0"/>
              <a:t>новини: </a:t>
            </a:r>
            <a:r>
              <a:rPr lang="bg" sz="1800" dirty="0" err="1"/>
              <a:t>Разсъждение </a:t>
            </a:r>
            <a:r>
              <a:rPr lang="bg" sz="1800" dirty="0"/>
              <a:t>. </a:t>
            </a:r>
            <a:r>
              <a:rPr lang="bg" sz="1800" dirty="0" err="1"/>
              <a:t>Възстановено</a:t>
            </a:r>
            <a:r>
              <a:rPr lang="bg" sz="1800" dirty="0"/>
              <a:t> </a:t>
            </a:r>
            <a:r>
              <a:rPr lang="bg" sz="1800" dirty="0" err="1"/>
              <a:t>от </a:t>
            </a:r>
            <a:r>
              <a:rPr lang="bg" sz="1800" dirty="0"/>
              <a:t>: </a:t>
            </a:r>
            <a:r>
              <a:rPr lang="bg" sz="1800" dirty="0">
                <a:hlinkClick r:id="rId4"/>
              </a:rPr>
              <a:t>https://www.sciencedirect.com/science/article/pii/S1364661321000516 </a:t>
            </a:r>
            <a:r>
              <a:rPr lang="bg" sz="1800" dirty="0"/>
              <a:t>(септември 2023 г.).</a:t>
            </a:r>
          </a:p>
          <a:p>
            <a:pPr marL="0" indent="0">
              <a:buNone/>
            </a:pPr>
            <a:r>
              <a:rPr lang="bg" sz="1800" dirty="0" err="1"/>
              <a:t>Умения</a:t>
            </a:r>
            <a:r>
              <a:rPr lang="bg" sz="1800" dirty="0"/>
              <a:t> </a:t>
            </a:r>
            <a:r>
              <a:rPr lang="bg" sz="1800" dirty="0" err="1"/>
              <a:t>Вие</a:t>
            </a:r>
            <a:r>
              <a:rPr lang="bg" sz="1800" dirty="0"/>
              <a:t> </a:t>
            </a:r>
            <a:r>
              <a:rPr lang="bg" sz="1800" dirty="0" err="1"/>
              <a:t>Нуждаете се </a:t>
            </a:r>
            <a:r>
              <a:rPr lang="bg" sz="1800" dirty="0"/>
              <a:t>от </a:t>
            </a:r>
            <a:r>
              <a:rPr lang="bg" sz="1800" dirty="0" err="1"/>
              <a:t>помощ</a:t>
            </a:r>
            <a:r>
              <a:rPr lang="bg" sz="1800" dirty="0"/>
              <a:t> </a:t>
            </a:r>
            <a:r>
              <a:rPr lang="bg" sz="1800" dirty="0" err="1"/>
              <a:t>Вие</a:t>
            </a:r>
            <a:r>
              <a:rPr lang="bg" sz="1800" dirty="0"/>
              <a:t> </a:t>
            </a:r>
            <a:r>
              <a:rPr lang="bg" sz="1800" dirty="0" err="1"/>
              <a:t>закъснявам</a:t>
            </a:r>
            <a:r>
              <a:rPr lang="bg" sz="1800" dirty="0"/>
              <a:t> </a:t>
            </a:r>
            <a:r>
              <a:rPr lang="bg" sz="1800" dirty="0" err="1"/>
              <a:t>живот</a:t>
            </a:r>
            <a:r>
              <a:rPr lang="bg" sz="1800" dirty="0"/>
              <a:t> </a:t>
            </a:r>
            <a:r>
              <a:rPr lang="bg" sz="1800" dirty="0" err="1"/>
              <a:t>умения </a:t>
            </a:r>
            <a:r>
              <a:rPr lang="bg" sz="1800" dirty="0"/>
              <a:t>. </a:t>
            </a:r>
            <a:r>
              <a:rPr lang="bg" sz="1800" dirty="0" err="1"/>
              <a:t>Междуличностни</a:t>
            </a:r>
            <a:r>
              <a:rPr lang="bg" sz="1800" dirty="0"/>
              <a:t> </a:t>
            </a:r>
            <a:r>
              <a:rPr lang="bg" sz="1800" dirty="0" err="1"/>
              <a:t>умения </a:t>
            </a:r>
            <a:r>
              <a:rPr lang="bg" sz="1800" dirty="0"/>
              <a:t>. </a:t>
            </a:r>
            <a:r>
              <a:rPr lang="bg" sz="1800" dirty="0" err="1"/>
              <a:t>Възстановено</a:t>
            </a:r>
            <a:r>
              <a:rPr lang="bg" sz="1800" dirty="0"/>
              <a:t> </a:t>
            </a:r>
            <a:r>
              <a:rPr lang="bg" sz="1800" dirty="0" err="1"/>
              <a:t>от </a:t>
            </a:r>
            <a:r>
              <a:rPr lang="bg" sz="1800" dirty="0"/>
              <a:t>: </a:t>
            </a:r>
            <a:r>
              <a:rPr lang="bg" sz="1800" dirty="0">
                <a:hlinkClick r:id="rId5"/>
              </a:rPr>
              <a:t>https://www.skillsyouneed.com/interpersonal-skills.html </a:t>
            </a:r>
            <a:r>
              <a:rPr lang="bg" sz="1800" dirty="0"/>
              <a:t>( </a:t>
            </a:r>
            <a:r>
              <a:rPr lang="bg" sz="1800" dirty="0" err="1"/>
              <a:t>септември </a:t>
            </a:r>
            <a:r>
              <a:rPr lang="bg" sz="1800" dirty="0"/>
              <a:t>, 2023 г.).</a:t>
            </a:r>
          </a:p>
          <a:p>
            <a:pPr marL="0" indent="0">
              <a:buNone/>
            </a:pPr>
            <a:r>
              <a:rPr lang="bg" sz="1800" dirty="0" err="1"/>
              <a:t>университет</a:t>
            </a:r>
            <a:r>
              <a:rPr lang="bg" sz="1800" dirty="0"/>
              <a:t> </a:t>
            </a:r>
            <a:r>
              <a:rPr lang="bg" sz="1800" dirty="0" err="1"/>
              <a:t>на</a:t>
            </a:r>
            <a:r>
              <a:rPr lang="bg" sz="1800" dirty="0"/>
              <a:t> </a:t>
            </a:r>
            <a:r>
              <a:rPr lang="bg" sz="1800" dirty="0" err="1"/>
              <a:t>Единбург </a:t>
            </a:r>
            <a:r>
              <a:rPr lang="bg" sz="1800" dirty="0"/>
              <a:t>. </a:t>
            </a:r>
            <a:r>
              <a:rPr lang="bg" sz="1800" dirty="0" err="1"/>
              <a:t>Отражение</a:t>
            </a:r>
            <a:r>
              <a:rPr lang="bg" sz="1800" dirty="0"/>
              <a:t> </a:t>
            </a:r>
            <a:r>
              <a:rPr lang="bg" sz="1800" dirty="0" err="1"/>
              <a:t>Инструментариум </a:t>
            </a:r>
            <a:r>
              <a:rPr lang="bg" sz="1800" dirty="0"/>
              <a:t>. </a:t>
            </a:r>
            <a:r>
              <a:rPr lang="bg" sz="1800" dirty="0" err="1"/>
              <a:t>Възстановено</a:t>
            </a:r>
            <a:r>
              <a:rPr lang="bg" sz="1800" dirty="0"/>
              <a:t> </a:t>
            </a:r>
            <a:r>
              <a:rPr lang="bg" sz="1800" dirty="0" err="1"/>
              <a:t>от </a:t>
            </a:r>
            <a:r>
              <a:rPr lang="bg" sz="1800" dirty="0"/>
              <a:t>: </a:t>
            </a:r>
            <a:r>
              <a:rPr lang="bg" sz="1800" dirty="0">
                <a:hlinkClick r:id="rId6"/>
              </a:rPr>
              <a:t>https://www.ed.ac.uk/reflection/reflectors-toolkit/reflecting-on-experience </a:t>
            </a:r>
            <a:r>
              <a:rPr lang="bg" sz="1800" dirty="0"/>
              <a:t>(септември 2023 г.)</a:t>
            </a:r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3581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E058616-C18C-4500-A384-B339255A4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" sz="2400" dirty="0"/>
              <a:t>Препратки и допълнителна литература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C223045-2011-4DC7-8A60-9FA8F2015E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596571"/>
            <a:ext cx="10816017" cy="50694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l-SI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95C11F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университет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Четене 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Базирано на практиката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отразяващ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изучаване на 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Възстановено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bg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от 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https://libguides.reading.ac.uk/reflective/thinking </a:t>
            </a:r>
            <a:r>
              <a:rPr kumimoji="0" lang="b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(септември 2023 г.).</a:t>
            </a:r>
          </a:p>
          <a:p>
            <a:pPr marL="0" indent="0">
              <a:buNone/>
            </a:pPr>
            <a:r>
              <a:rPr lang="bg" sz="1800" dirty="0" err="1"/>
              <a:t>Wardle </a:t>
            </a:r>
            <a:r>
              <a:rPr lang="bg" sz="1800" dirty="0"/>
              <a:t>, C., </a:t>
            </a:r>
            <a:r>
              <a:rPr lang="bg" sz="1800" dirty="0" err="1"/>
              <a:t>Derakhshan </a:t>
            </a:r>
            <a:r>
              <a:rPr lang="bg" sz="1800" dirty="0"/>
              <a:t>, H. (2017). </a:t>
            </a:r>
            <a:r>
              <a:rPr lang="bg" sz="1800" dirty="0" err="1"/>
              <a:t>Информация</a:t>
            </a:r>
            <a:r>
              <a:rPr lang="bg" sz="1800" dirty="0"/>
              <a:t> </a:t>
            </a:r>
            <a:r>
              <a:rPr lang="bg" sz="1800" dirty="0" err="1"/>
              <a:t>Разстройство </a:t>
            </a:r>
            <a:r>
              <a:rPr lang="bg" sz="1800" dirty="0"/>
              <a:t>, </a:t>
            </a:r>
            <a:r>
              <a:rPr lang="bg" sz="1800" dirty="0" err="1"/>
              <a:t>Към</a:t>
            </a:r>
            <a:r>
              <a:rPr lang="bg" sz="1800" dirty="0"/>
              <a:t> </a:t>
            </a:r>
            <a:r>
              <a:rPr lang="bg" sz="1800" dirty="0" err="1"/>
              <a:t>ан</a:t>
            </a:r>
            <a:r>
              <a:rPr lang="bg" sz="1800" dirty="0"/>
              <a:t> </a:t>
            </a:r>
            <a:r>
              <a:rPr lang="bg" sz="1800" dirty="0" err="1"/>
              <a:t>интердисциплинарен</a:t>
            </a:r>
            <a:r>
              <a:rPr lang="bg" sz="1800" dirty="0"/>
              <a:t> </a:t>
            </a:r>
            <a:r>
              <a:rPr lang="bg" sz="1800" dirty="0" err="1"/>
              <a:t>рамка</a:t>
            </a:r>
            <a:r>
              <a:rPr lang="bg" sz="1800" dirty="0"/>
              <a:t> </a:t>
            </a:r>
            <a:r>
              <a:rPr lang="bg" sz="1800" dirty="0" err="1"/>
              <a:t>за</a:t>
            </a:r>
            <a:r>
              <a:rPr lang="bg" sz="1800" dirty="0"/>
              <a:t> </a:t>
            </a:r>
            <a:r>
              <a:rPr lang="bg" sz="1800" dirty="0" err="1"/>
              <a:t>изследвания</a:t>
            </a:r>
            <a:r>
              <a:rPr lang="bg" sz="1800" dirty="0"/>
              <a:t> </a:t>
            </a:r>
            <a:r>
              <a:rPr lang="bg" sz="1800" dirty="0" err="1"/>
              <a:t>и</a:t>
            </a:r>
            <a:r>
              <a:rPr lang="bg" sz="1800" dirty="0"/>
              <a:t> </a:t>
            </a:r>
            <a:r>
              <a:rPr lang="bg" sz="1800" dirty="0" err="1"/>
              <a:t>политика</a:t>
            </a:r>
            <a:r>
              <a:rPr lang="bg" sz="1800" dirty="0"/>
              <a:t> </a:t>
            </a:r>
            <a:r>
              <a:rPr lang="bg" sz="1800" dirty="0" err="1"/>
              <a:t>вземане </a:t>
            </a:r>
            <a:r>
              <a:rPr lang="bg" sz="1800" dirty="0"/>
              <a:t>. </a:t>
            </a:r>
            <a:r>
              <a:rPr lang="bg" sz="1800" dirty="0" err="1"/>
              <a:t>Страсбут </a:t>
            </a:r>
            <a:r>
              <a:rPr lang="bg" sz="1800" dirty="0"/>
              <a:t>: </a:t>
            </a:r>
            <a:r>
              <a:rPr lang="bg" sz="1800" dirty="0" err="1"/>
              <a:t>Съвет</a:t>
            </a:r>
            <a:r>
              <a:rPr lang="bg" sz="1800" dirty="0"/>
              <a:t> </a:t>
            </a:r>
            <a:r>
              <a:rPr lang="bg" sz="1800" dirty="0" err="1"/>
              <a:t>на</a:t>
            </a:r>
            <a:r>
              <a:rPr lang="bg" sz="1800" dirty="0"/>
              <a:t> </a:t>
            </a:r>
            <a:r>
              <a:rPr lang="bg" sz="1800" dirty="0" err="1"/>
              <a:t>Европа </a:t>
            </a:r>
            <a:r>
              <a:rPr lang="bg" sz="1800" dirty="0"/>
              <a:t>F-67075.</a:t>
            </a:r>
            <a:endParaRPr lang="en-GB" sz="1800" dirty="0"/>
          </a:p>
          <a:p>
            <a:endParaRPr lang="en-GB" sz="1800" dirty="0"/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1548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5">
            <a:extLst>
              <a:ext uri="{FF2B5EF4-FFF2-40B4-BE49-F238E27FC236}">
                <a16:creationId xmlns:a16="http://schemas.microsoft.com/office/drawing/2014/main" id="{807C98D1-01AE-4DFA-9C42-DDBEB533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736" y="2433105"/>
            <a:ext cx="2612304" cy="2612304"/>
          </a:xfrm>
          <a:prstGeom prst="rect">
            <a:avLst/>
          </a:prstGeom>
        </p:spPr>
      </p:pic>
      <p:sp>
        <p:nvSpPr>
          <p:cNvPr id="24" name="Τίτλος 6">
            <a:extLst>
              <a:ext uri="{FF2B5EF4-FFF2-40B4-BE49-F238E27FC236}">
                <a16:creationId xmlns:a16="http://schemas.microsoft.com/office/drawing/2014/main" id="{88F39797-8ECA-4CC0-ADFC-28793E1CA72E}"/>
              </a:ext>
            </a:extLst>
          </p:cNvPr>
          <p:cNvSpPr txBox="1">
            <a:spLocks/>
          </p:cNvSpPr>
          <p:nvPr/>
        </p:nvSpPr>
        <p:spPr>
          <a:xfrm>
            <a:off x="3210313" y="4867475"/>
            <a:ext cx="5391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l-GR" sz="2000" kern="1200" dirty="0">
                <a:solidFill>
                  <a:srgbClr val="7030A0"/>
                </a:solidFill>
                <a:latin typeface="Gill Sans Ultra Bold" panose="020B0A020201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bg" sz="3200" b="1" dirty="0">
                <a:solidFill>
                  <a:schemeClr val="bg1"/>
                </a:solidFill>
                <a:latin typeface="+mj-lt"/>
              </a:rPr>
              <a:t>Честито!</a:t>
            </a:r>
            <a:r>
              <a:rPr lang="bg" sz="2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+mj-lt"/>
              </a:rPr>
              <a:t/>
            </a:r>
            <a:br>
              <a:rPr lang="en-US" sz="2800" b="1" dirty="0">
                <a:solidFill>
                  <a:schemeClr val="bg1"/>
                </a:solidFill>
                <a:latin typeface="+mj-lt"/>
              </a:rPr>
            </a:br>
            <a:r>
              <a:rPr lang="bg" b="1" dirty="0">
                <a:solidFill>
                  <a:schemeClr val="bg1"/>
                </a:solidFill>
                <a:latin typeface="+mj-lt"/>
              </a:rPr>
              <a:t>Завършихте тази част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20CF07E-63BD-943B-4C02-57982ED82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73" y="6234021"/>
            <a:ext cx="1406013" cy="49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Ορθογώνιο 5">
            <a:extLst>
              <a:ext uri="{FF2B5EF4-FFF2-40B4-BE49-F238E27FC236}">
                <a16:creationId xmlns:a16="http://schemas.microsoft.com/office/drawing/2014/main" id="{44116D37-2457-87B8-D92F-855339CFE361}"/>
              </a:ext>
            </a:extLst>
          </p:cNvPr>
          <p:cNvSpPr/>
          <p:nvPr/>
        </p:nvSpPr>
        <p:spPr>
          <a:xfrm>
            <a:off x="2722651" y="6258631"/>
            <a:ext cx="7859855" cy="632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bg" sz="1100" b="0" i="0" dirty="0">
                <a:latin typeface="+mj-lt"/>
              </a:rPr>
              <a:t>Финансиран от Европейския съюз. Изразените възгледи и мнения обаче са само на автора(ите) и не отразяват непременно тези на Европейския съюз или Европейската изпълнителна агенция за образование и култура (EACEA). Нито Европейският съюз, нито EACEA могат да носят отговорност за тях.</a:t>
            </a: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830B8B-25B5-4DAD-5AA5-C563F5FA4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601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Τίτλος 10">
            <a:extLst>
              <a:ext uri="{FF2B5EF4-FFF2-40B4-BE49-F238E27FC236}">
                <a16:creationId xmlns:a16="http://schemas.microsoft.com/office/drawing/2014/main" id="{70D46B22-84E1-43AA-85C7-DBAEC0E2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032" y="1352412"/>
            <a:ext cx="10515600" cy="618346"/>
          </a:xfrm>
        </p:spPr>
        <p:txBody>
          <a:bodyPr/>
          <a:lstStyle/>
          <a:p>
            <a:r>
              <a:rPr lang="bg" dirty="0" err="1"/>
              <a:t>Цели</a:t>
            </a:r>
            <a:r>
              <a:rPr lang="bg" dirty="0"/>
              <a:t> </a:t>
            </a:r>
            <a:r>
              <a:rPr lang="bg" dirty="0" err="1"/>
              <a:t>или</a:t>
            </a:r>
            <a:r>
              <a:rPr lang="bg" dirty="0"/>
              <a:t> </a:t>
            </a:r>
            <a:r>
              <a:rPr lang="bg" dirty="0" err="1"/>
              <a:t>защо </a:t>
            </a:r>
            <a:r>
              <a:rPr lang="bg" dirty="0"/>
              <a:t>е </a:t>
            </a:r>
            <a:r>
              <a:rPr lang="bg" dirty="0" err="1"/>
              <a:t>важно </a:t>
            </a:r>
            <a:r>
              <a:rPr lang="bg" dirty="0"/>
              <a:t>да </a:t>
            </a:r>
            <a:r>
              <a:rPr lang="bg" dirty="0" err="1"/>
              <a:t>се чете</a:t>
            </a:r>
            <a:r>
              <a:rPr lang="bg" dirty="0"/>
              <a:t> </a:t>
            </a:r>
            <a:r>
              <a:rPr lang="bg" dirty="0" err="1"/>
              <a:t>тази </a:t>
            </a:r>
            <a:r>
              <a:rPr lang="bg" dirty="0"/>
              <a:t>част</a:t>
            </a:r>
            <a:endParaRPr lang="el-GR" dirty="0"/>
          </a:p>
        </p:txBody>
      </p:sp>
      <p:pic>
        <p:nvPicPr>
          <p:cNvPr id="15" name="Γραφικό 14" descr="Στόχος με συμπαγές γέμισμα">
            <a:extLst>
              <a:ext uri="{FF2B5EF4-FFF2-40B4-BE49-F238E27FC236}">
                <a16:creationId xmlns:a16="http://schemas.microsoft.com/office/drawing/2014/main" id="{4313419D-52B3-4469-9529-313D9EB0A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12367" y="2213810"/>
            <a:ext cx="3779633" cy="3779633"/>
          </a:xfrm>
          <a:prstGeom prst="rect">
            <a:avLst/>
          </a:prstGeom>
        </p:spPr>
      </p:pic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A8A9FD9A-D149-4CB3-A9BB-556DD2E24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2409371"/>
            <a:ext cx="8121543" cy="37796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buClr>
                <a:srgbClr val="95C11F"/>
              </a:buClr>
              <a:buFont typeface="Wingdings" panose="05000000000000000000" pitchFamily="2" charset="2"/>
              <a:buChar char="ü"/>
            </a:pPr>
            <a:r>
              <a:rPr lang="bg" sz="2400" dirty="0"/>
              <a:t>Да развие способността за критично мислене при среща с информация, разграничаване на факти от мнение и оценка на достоверността и надеждността на източниците.</a:t>
            </a:r>
            <a:endParaRPr lang="en-GB" sz="2400" dirty="0"/>
          </a:p>
          <a:p>
            <a:pPr>
              <a:lnSpc>
                <a:spcPct val="120000"/>
              </a:lnSpc>
              <a:buClr>
                <a:srgbClr val="95C11F"/>
              </a:buClr>
            </a:pPr>
            <a:r>
              <a:rPr lang="bg" sz="2400" dirty="0">
                <a:effectLst/>
                <a:ea typeface="Calibri" panose="020F0502020204030204" pitchFamily="34" charset="0"/>
              </a:rPr>
              <a:t>За да разберете различните медийни канали и платформи, да разпознаете пристрастията и пропагандата.</a:t>
            </a:r>
            <a:endParaRPr lang="en-GB" sz="2400" dirty="0"/>
          </a:p>
          <a:p>
            <a:pPr>
              <a:lnSpc>
                <a:spcPct val="120000"/>
              </a:lnSpc>
              <a:spcAft>
                <a:spcPts val="800"/>
              </a:spcAft>
              <a:buClr>
                <a:srgbClr val="95C11F"/>
              </a:buClr>
            </a:pPr>
            <a:r>
              <a:rPr lang="bg" sz="2400" dirty="0"/>
              <a:t>За </a:t>
            </a:r>
            <a:r>
              <a:rPr lang="bg" sz="2400" kern="10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проверка на точността на информацията чрез проверка на факти, кръстосани препратки и оценка на пълномощията на авторите и източниците.</a:t>
            </a:r>
            <a:endParaRPr lang="sl-SI" sz="24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lr>
                <a:srgbClr val="95C11F"/>
              </a:buClr>
            </a:pPr>
            <a:r>
              <a:rPr lang="bg" sz="2400" dirty="0">
                <a:effectLst/>
                <a:ea typeface="Calibri" panose="020F0502020204030204" pitchFamily="34" charset="0"/>
              </a:rPr>
              <a:t>Да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проучи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на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етичен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последици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на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споделяне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и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разпространяване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информация </a:t>
            </a:r>
            <a:r>
              <a:rPr lang="bg" sz="2400" dirty="0">
                <a:effectLst/>
                <a:ea typeface="Calibri" panose="020F0502020204030204" pitchFamily="34" charset="0"/>
              </a:rPr>
              <a:t>,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и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на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важност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на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избягване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на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разпространение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на</a:t>
            </a:r>
            <a:r>
              <a:rPr lang="bg" sz="2400" dirty="0">
                <a:effectLst/>
                <a:ea typeface="Calibri" panose="020F0502020204030204" pitchFamily="34" charset="0"/>
              </a:rPr>
              <a:t> </a:t>
            </a:r>
            <a:r>
              <a:rPr lang="bg" sz="2400" dirty="0" err="1">
                <a:effectLst/>
                <a:ea typeface="Calibri" panose="020F0502020204030204" pitchFamily="34" charset="0"/>
              </a:rPr>
              <a:t>дезинформация </a:t>
            </a:r>
            <a:r>
              <a:rPr lang="bg" sz="2400" dirty="0">
                <a:effectLst/>
                <a:ea typeface="Calibri" panose="020F0502020204030204" pitchFamily="34" charset="0"/>
              </a:rPr>
              <a:t>.</a:t>
            </a:r>
            <a:endParaRPr lang="en-GB" sz="2400" dirty="0"/>
          </a:p>
          <a:p>
            <a:pPr>
              <a:lnSpc>
                <a:spcPct val="120000"/>
              </a:lnSpc>
              <a:buClr>
                <a:srgbClr val="95C11F"/>
              </a:buClr>
            </a:pPr>
            <a:r>
              <a:rPr lang="bg" sz="2400" dirty="0">
                <a:effectLst/>
                <a:ea typeface="Calibri" panose="020F0502020204030204" pitchFamily="34" charset="0"/>
              </a:rPr>
              <a:t>Да се подчертае значението на конструктивния диалог и сътрудничество при справянето с информационния безпорядък 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3309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Въведение</a:t>
            </a:r>
            <a:r>
              <a:rPr lang="bg" dirty="0"/>
              <a:t> </a:t>
            </a:r>
            <a:endParaRPr lang="en-GB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7326368" cy="4865977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bg" sz="2200" b="1" i="0" dirty="0">
                <a:solidFill>
                  <a:srgbClr val="333333"/>
                </a:solidFill>
                <a:effectLst/>
              </a:rPr>
              <a:t>Терминология </a:t>
            </a:r>
            <a:r>
              <a:rPr lang="bg" sz="2200" b="1" i="0" dirty="0" err="1">
                <a:solidFill>
                  <a:srgbClr val="333333"/>
                </a:solidFill>
                <a:effectLst/>
              </a:rPr>
              <a:t>на</a:t>
            </a:r>
            <a:r>
              <a:rPr lang="bg" sz="2200" b="1" i="0" dirty="0">
                <a:solidFill>
                  <a:srgbClr val="333333"/>
                </a:solidFill>
                <a:effectLst/>
              </a:rPr>
              <a:t> </a:t>
            </a:r>
            <a:r>
              <a:rPr lang="bg" sz="2200" b="1" i="0" dirty="0" err="1">
                <a:solidFill>
                  <a:srgbClr val="333333"/>
                </a:solidFill>
                <a:effectLst/>
              </a:rPr>
              <a:t>рефлексията </a:t>
            </a:r>
            <a:r>
              <a:rPr lang="bg" sz="2200" b="1" i="0" dirty="0">
                <a:solidFill>
                  <a:srgbClr val="333333"/>
                </a:solidFill>
                <a:effectLst/>
              </a:rPr>
              <a:t>се отнася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до когнитивните процеси на мислене и преценка, които ни позволяват да получим по-точно разбиране на значението и измеренията на конкретно явление, събитие или </a:t>
            </a:r>
            <a:r>
              <a:rPr lang="bg" sz="2200" b="0" i="0" dirty="0" err="1">
                <a:solidFill>
                  <a:srgbClr val="333333"/>
                </a:solidFill>
                <a:effectLst/>
              </a:rPr>
              <a:t>поведение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.</a:t>
            </a:r>
            <a:endParaRPr lang="sl-SI" sz="2200" b="0" i="0" dirty="0">
              <a:solidFill>
                <a:srgbClr val="333333"/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bg" sz="2200" b="1" i="0" dirty="0">
                <a:solidFill>
                  <a:srgbClr val="333333"/>
                </a:solidFill>
                <a:effectLst/>
              </a:rPr>
              <a:t>Себеотражение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ни позволява да сме по-наясно със собствения си начин на действие, мислене и чувства и ни предлага да научим за себе си, да научим за другите и взаимоотношенията и ни предлага много ползи за развитието, които помагат на нас, хората, да работим заедно по-ефективно.</a:t>
            </a:r>
            <a:endParaRPr lang="sl-SI" sz="2200" b="0" i="0" dirty="0">
              <a:solidFill>
                <a:srgbClr val="333333"/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bg" sz="2200" b="1" i="0" dirty="0">
                <a:solidFill>
                  <a:srgbClr val="333333"/>
                </a:solidFill>
                <a:effectLst/>
              </a:rPr>
              <a:t>Отражението и информационното разстройство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са взаимосвързани понятия, които са от значение за начина, по който информацията се разпространява, консумира и обработва в контекста на съвременната цифрова ера. През последните години тяхното значение се увеличи значително, особено в светлината на появата на социални медии и онлайн платформи.</a:t>
            </a:r>
            <a:endParaRPr lang="en-GB" sz="22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E8EEE4EC-63E9-6972-430F-CC14A4417D7F}"/>
              </a:ext>
            </a:extLst>
          </p:cNvPr>
          <p:cNvSpPr/>
          <p:nvPr/>
        </p:nvSpPr>
        <p:spPr>
          <a:xfrm>
            <a:off x="3230393" y="6504094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7" name="Εικόνα 6" descr="Εικόνα που περιέχει μάτια, κοντινή λήψη, εκκλησιαστικό όργανο, ίριδα&#10;&#10;Περιγραφή που δημιουργήθηκε αυτόματα">
            <a:extLst>
              <a:ext uri="{FF2B5EF4-FFF2-40B4-BE49-F238E27FC236}">
                <a16:creationId xmlns:a16="http://schemas.microsoft.com/office/drawing/2014/main" id="{3943627A-1B1F-5BC9-81F2-EC15B3681C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826" y="1800000"/>
            <a:ext cx="4251669" cy="141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3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Какво </a:t>
            </a:r>
            <a:r>
              <a:rPr lang="bg" dirty="0"/>
              <a:t>представляват </a:t>
            </a:r>
            <a:r>
              <a:rPr lang="bg" dirty="0" err="1"/>
              <a:t>отразяващите</a:t>
            </a:r>
            <a:r>
              <a:rPr lang="bg" dirty="0"/>
              <a:t> </a:t>
            </a:r>
            <a:r>
              <a:rPr lang="bg" dirty="0" err="1"/>
              <a:t>Умения </a:t>
            </a:r>
            <a:r>
              <a:rPr lang="bg" dirty="0"/>
              <a:t>?</a:t>
            </a:r>
            <a:endParaRPr lang="en-GB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7134572" cy="4865977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bg" sz="2200" b="1" i="0" dirty="0">
                <a:solidFill>
                  <a:srgbClr val="333333"/>
                </a:solidFill>
                <a:effectLst/>
              </a:rPr>
              <a:t>Рефлективните умения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обхващат набор от когнитивни и емоционални способности, които позволяват на хората да участват в критична оценка, оценка и успешна навигация на информация. Придобиването и прилагането на тези способности са от изключителна важност за хората, за да могат ефективно да преминават и разбират информационния пейзаж, особено в сферата на информационното разстройство, което означава разпространение на неточна или измамна информация.</a:t>
            </a:r>
            <a:endParaRPr lang="sl-SI" sz="2200" b="0" i="0" dirty="0">
              <a:solidFill>
                <a:srgbClr val="333333"/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bg" sz="2200" b="0" i="0" dirty="0">
                <a:solidFill>
                  <a:srgbClr val="333333"/>
                </a:solidFill>
                <a:effectLst/>
              </a:rPr>
              <a:t>Поради това те играят решаваща роля в справянето с информационния безпорядък, като насърчават общество, което е по-добре образовано и способно на проницателност. Наличието на информационно разстройство има потенциала да породи състояние на недоумение, </a:t>
            </a:r>
            <a:r>
              <a:rPr lang="bg" sz="2200" b="0" i="0" dirty="0" err="1">
                <a:solidFill>
                  <a:srgbClr val="333333"/>
                </a:solidFill>
                <a:effectLst/>
              </a:rPr>
              <a:t>скептицизъм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, както и социална и политическа фрагментация и поляризация . </a:t>
            </a:r>
            <a:endParaRPr lang="en-GB" sz="22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3" name="Ορθογώνιο 1">
            <a:extLst>
              <a:ext uri="{FF2B5EF4-FFF2-40B4-BE49-F238E27FC236}">
                <a16:creationId xmlns:a16="http://schemas.microsoft.com/office/drawing/2014/main" id="{ADA8D1EA-F5A8-E0CA-D890-FFC5BC36E516}"/>
              </a:ext>
            </a:extLst>
          </p:cNvPr>
          <p:cNvSpPr/>
          <p:nvPr/>
        </p:nvSpPr>
        <p:spPr>
          <a:xfrm>
            <a:off x="3230393" y="6504094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>
                <a:hlinkClick r:id="rId3"/>
              </a:rPr>
              <a:t>Източник </a:t>
            </a:r>
            <a:r>
              <a:rPr lang="bg" sz="1200" dirty="0"/>
              <a:t>| </a:t>
            </a:r>
            <a:r>
              <a:rPr lang="bg" sz="1200" dirty="0">
                <a:hlinkClick r:id="rId4"/>
              </a:rPr>
              <a:t>Лиценз </a:t>
            </a:r>
            <a:endParaRPr lang="en-US" sz="1200" dirty="0"/>
          </a:p>
        </p:txBody>
      </p:sp>
      <p:pic>
        <p:nvPicPr>
          <p:cNvPr id="7" name="Slika 1">
            <a:extLst>
              <a:ext uri="{FF2B5EF4-FFF2-40B4-BE49-F238E27FC236}">
                <a16:creationId xmlns:a16="http://schemas.microsoft.com/office/drawing/2014/main" id="{E8C0D613-8986-814A-9857-7493A7495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109" y="2148114"/>
            <a:ext cx="4644835" cy="33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0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" dirty="0" err="1"/>
              <a:t>Светлоотразителни</a:t>
            </a:r>
            <a:r>
              <a:rPr lang="bg" dirty="0"/>
              <a:t> </a:t>
            </a:r>
            <a:r>
              <a:rPr lang="bg" dirty="0" err="1"/>
              <a:t>Умения</a:t>
            </a:r>
            <a:r>
              <a:rPr lang="bg" dirty="0"/>
              <a:t> </a:t>
            </a:r>
            <a:r>
              <a:rPr lang="bg" dirty="0" err="1"/>
              <a:t>и</a:t>
            </a:r>
            <a:r>
              <a:rPr lang="bg" dirty="0"/>
              <a:t> </a:t>
            </a:r>
            <a:r>
              <a:rPr lang="bg" dirty="0" err="1"/>
              <a:t>Информация</a:t>
            </a:r>
            <a:r>
              <a:rPr lang="bg" dirty="0"/>
              <a:t> </a:t>
            </a:r>
            <a:r>
              <a:rPr lang="bg" dirty="0" err="1"/>
              <a:t>Нарушения</a:t>
            </a:r>
            <a:r>
              <a:rPr lang="bg" dirty="0"/>
              <a:t>   </a:t>
            </a:r>
            <a:endParaRPr lang="en-GB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8" y="1799999"/>
            <a:ext cx="10226115" cy="4865977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Когато се опитвате да разберете всеки случай на информационно разстройство, се оказва полезно да го </a:t>
            </a:r>
            <a:r>
              <a:rPr lang="bg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анализирате </a:t>
            </a:r>
            <a:r>
              <a:rPr lang="bg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 три различни компонента :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bg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агент.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СЗО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бяха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„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агентите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които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създаден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разпределени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беше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техен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мотивация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bg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Съобщение.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Тип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съобщение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беше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ли?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Какъв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формат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взе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бяха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914400" lvl="1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bg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Преводач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съобщение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беше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някой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тълкуват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съобщение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Какво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действие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ако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всякакви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направих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 </a:t>
            </a:r>
            <a:r>
              <a:rPr lang="b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взимат?</a:t>
            </a:r>
          </a:p>
          <a:p>
            <a:pPr marL="0" indent="0">
              <a:lnSpc>
                <a:spcPct val="120000"/>
              </a:lnSpc>
              <a:buNone/>
            </a:pPr>
            <a:endParaRPr lang="en-GB" sz="22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E314B2E6-0586-408E-8D1A-41287EF3B8C4}"/>
              </a:ext>
            </a:extLst>
          </p:cNvPr>
          <p:cNvSpPr/>
          <p:nvPr/>
        </p:nvSpPr>
        <p:spPr>
          <a:xfrm>
            <a:off x="3418652" y="6566673"/>
            <a:ext cx="87720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bg" sz="1200" dirty="0" err="1">
                <a:solidFill>
                  <a:srgbClr val="004899"/>
                </a:solidFill>
              </a:rPr>
              <a:t>Източник </a:t>
            </a:r>
            <a:r>
              <a:rPr lang="bg" sz="1200" dirty="0">
                <a:solidFill>
                  <a:srgbClr val="004899"/>
                </a:solidFill>
              </a:rPr>
              <a:t>: </a:t>
            </a:r>
            <a:r>
              <a:rPr lang="bg" sz="1200" dirty="0" err="1">
                <a:solidFill>
                  <a:srgbClr val="004899"/>
                </a:solidFill>
              </a:rPr>
              <a:t>Pixabay</a:t>
            </a:r>
            <a:r>
              <a:rPr lang="bg" sz="1200" dirty="0">
                <a:solidFill>
                  <a:srgbClr val="004899"/>
                </a:solidFill>
              </a:rPr>
              <a:t> </a:t>
            </a:r>
            <a:r>
              <a:rPr lang="bg" sz="1200" dirty="0" err="1">
                <a:solidFill>
                  <a:srgbClr val="004899"/>
                </a:solidFill>
              </a:rPr>
              <a:t>Безплатно</a:t>
            </a:r>
            <a:r>
              <a:rPr lang="bg" sz="1200" dirty="0">
                <a:solidFill>
                  <a:srgbClr val="004899"/>
                </a:solidFill>
              </a:rPr>
              <a:t> </a:t>
            </a:r>
            <a:r>
              <a:rPr lang="bg" sz="1200" dirty="0" err="1">
                <a:solidFill>
                  <a:srgbClr val="004899"/>
                </a:solidFill>
              </a:rPr>
              <a:t>Снимки</a:t>
            </a:r>
            <a:r>
              <a:rPr lang="bg" sz="1200" dirty="0">
                <a:solidFill>
                  <a:srgbClr val="004899"/>
                </a:solidFill>
              </a:rPr>
              <a:t> </a:t>
            </a:r>
            <a:endParaRPr lang="en-US" sz="1200" dirty="0">
              <a:solidFill>
                <a:srgbClr val="0048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8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4BD0C7CC-BAC5-4DAE-90C4-844464AC94A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endParaRPr lang="en-GB" dirty="0"/>
          </a:p>
          <a:p>
            <a:pPr marL="0" indent="0">
              <a:lnSpc>
                <a:spcPct val="120000"/>
              </a:lnSpc>
              <a:buNone/>
            </a:pPr>
            <a:endParaRPr lang="en-GB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FCC0DEC9-291B-4095-9896-1244D30527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bg" dirty="0"/>
              <a:t>В този дискурс ние постулираме, че е еднакво изгодно да се обмисли съществуването на пример за информационно разстройство като включващо три различни етапа:</a:t>
            </a:r>
            <a:endParaRPr lang="sl-SI" dirty="0"/>
          </a:p>
          <a:p>
            <a:pPr marL="0" indent="0">
              <a:lnSpc>
                <a:spcPct val="120000"/>
              </a:lnSpc>
              <a:buNone/>
            </a:pPr>
            <a:r>
              <a:rPr lang="bg" dirty="0"/>
              <a:t>Концепцията </a:t>
            </a:r>
            <a:r>
              <a:rPr lang="bg" b="1" dirty="0"/>
              <a:t>за сътворението </a:t>
            </a:r>
            <a:r>
              <a:rPr lang="bg" dirty="0"/>
              <a:t>. Комуникацията се генерира. Концепцията </a:t>
            </a:r>
            <a:r>
              <a:rPr lang="bg" b="1" dirty="0"/>
              <a:t>за производство </a:t>
            </a:r>
            <a:r>
              <a:rPr lang="bg" dirty="0"/>
              <a:t>се отнася до процеса на създаване на стоки или услуги чрез различни вложения и трансформации. Комуникацията се превръща в медиен артефакт.</a:t>
            </a:r>
            <a:endParaRPr lang="sl-SI" dirty="0"/>
          </a:p>
          <a:p>
            <a:pPr marL="0" indent="0">
              <a:lnSpc>
                <a:spcPct val="120000"/>
              </a:lnSpc>
              <a:buNone/>
            </a:pPr>
            <a:r>
              <a:rPr lang="bg" dirty="0"/>
              <a:t>Концепцията </a:t>
            </a:r>
            <a:r>
              <a:rPr lang="bg" b="1" dirty="0"/>
              <a:t>за разпространение </a:t>
            </a:r>
            <a:r>
              <a:rPr lang="bg" dirty="0"/>
              <a:t>се отнася до начина, по който ресурсите или услугите се разпределят и разпространяват между индивиди, групи, или комуникацията се разпространява или публично оповестява.</a:t>
            </a:r>
            <a:endParaRPr lang="en-GB" dirty="0"/>
          </a:p>
        </p:txBody>
      </p:sp>
      <p:sp>
        <p:nvSpPr>
          <p:cNvPr id="4" name="Τίτλος 3">
            <a:extLst>
              <a:ext uri="{FF2B5EF4-FFF2-40B4-BE49-F238E27FC236}">
                <a16:creationId xmlns:a16="http://schemas.microsoft.com/office/drawing/2014/main" id="{E9C56DBA-3CDD-4F31-8203-CE1939C6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424" y="1080000"/>
            <a:ext cx="11396576" cy="599188"/>
          </a:xfrm>
        </p:spPr>
        <p:txBody>
          <a:bodyPr/>
          <a:lstStyle/>
          <a:p>
            <a:r>
              <a:rPr lang="bg" dirty="0" err="1"/>
              <a:t>Три</a:t>
            </a:r>
            <a:r>
              <a:rPr lang="bg" dirty="0"/>
              <a:t> </a:t>
            </a:r>
            <a:r>
              <a:rPr lang="bg" dirty="0" err="1"/>
              <a:t>Фази</a:t>
            </a:r>
            <a:r>
              <a:rPr lang="bg" dirty="0"/>
              <a:t> </a:t>
            </a:r>
            <a:r>
              <a:rPr lang="bg" dirty="0" err="1"/>
              <a:t>на</a:t>
            </a:r>
            <a:r>
              <a:rPr lang="bg" dirty="0"/>
              <a:t> </a:t>
            </a:r>
            <a:r>
              <a:rPr lang="bg" dirty="0" err="1"/>
              <a:t>Информация</a:t>
            </a:r>
            <a:r>
              <a:rPr lang="bg" dirty="0"/>
              <a:t> </a:t>
            </a:r>
            <a:r>
              <a:rPr lang="bg" dirty="0" err="1"/>
              <a:t>Нарушения</a:t>
            </a:r>
            <a:endParaRPr lang="en-GB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CFBF1196-735E-7894-8DC6-B812AB82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944792"/>
            <a:ext cx="5690398" cy="40897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16F68E-7302-49FA-E2C0-36A5AD10A677}"/>
              </a:ext>
            </a:extLst>
          </p:cNvPr>
          <p:cNvSpPr txBox="1"/>
          <p:nvPr/>
        </p:nvSpPr>
        <p:spPr>
          <a:xfrm>
            <a:off x="6252881" y="3516977"/>
            <a:ext cx="1725707" cy="1154162"/>
          </a:xfrm>
          <a:prstGeom prst="rect">
            <a:avLst/>
          </a:prstGeom>
          <a:solidFill>
            <a:srgbClr val="A5A5A5"/>
          </a:solidFill>
          <a:ln>
            <a:solidFill>
              <a:srgbClr val="A5A5A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Създаване</a:t>
            </a:r>
          </a:p>
          <a:p>
            <a:pPr algn="ctr"/>
            <a:r>
              <a:rPr lang="bg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Когато съобщението</a:t>
            </a:r>
          </a:p>
          <a:p>
            <a:pPr algn="ctr"/>
            <a:r>
              <a:rPr lang="bg" sz="17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 създаден</a:t>
            </a:r>
            <a:endParaRPr lang="en-GB" sz="17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9A131-6168-7EDA-6FFE-830507185DBA}"/>
              </a:ext>
            </a:extLst>
          </p:cNvPr>
          <p:cNvSpPr txBox="1"/>
          <p:nvPr/>
        </p:nvSpPr>
        <p:spPr>
          <a:xfrm>
            <a:off x="8116444" y="3355321"/>
            <a:ext cx="1725708" cy="1569660"/>
          </a:xfrm>
          <a:prstGeom prst="rect">
            <a:avLst/>
          </a:prstGeom>
          <a:solidFill>
            <a:srgbClr val="AD63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(Повторно) производство</a:t>
            </a:r>
          </a:p>
          <a:p>
            <a:pPr algn="ctr"/>
            <a:r>
              <a:rPr lang="bg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Когато съобщението</a:t>
            </a:r>
          </a:p>
          <a:p>
            <a:pPr algn="ctr"/>
            <a:r>
              <a:rPr lang="bg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 превръща в a</a:t>
            </a:r>
          </a:p>
          <a:p>
            <a:pPr algn="ctr"/>
            <a:r>
              <a:rPr lang="bg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медиен продукт</a:t>
            </a:r>
            <a:endParaRPr lang="en-GB" sz="16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1ED69-57DB-A8E1-ED1A-24221FB0850B}"/>
              </a:ext>
            </a:extLst>
          </p:cNvPr>
          <p:cNvSpPr txBox="1"/>
          <p:nvPr/>
        </p:nvSpPr>
        <p:spPr>
          <a:xfrm>
            <a:off x="10046689" y="3321983"/>
            <a:ext cx="1587312" cy="1569660"/>
          </a:xfrm>
          <a:prstGeom prst="rect">
            <a:avLst/>
          </a:prstGeom>
          <a:solidFill>
            <a:srgbClr val="B435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g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Разпределение</a:t>
            </a:r>
          </a:p>
          <a:p>
            <a:pPr algn="ctr"/>
            <a:r>
              <a:rPr lang="bg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Когато продуктът се разпространява или оповестява публично</a:t>
            </a:r>
            <a:endParaRPr lang="en-GB" sz="16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451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Τίτλος 4">
            <a:extLst>
              <a:ext uri="{FF2B5EF4-FFF2-40B4-BE49-F238E27FC236}">
                <a16:creationId xmlns:a16="http://schemas.microsoft.com/office/drawing/2014/main" id="{779F93A1-3BC4-4CAA-B56F-3375A7D00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bg" dirty="0"/>
              <a:t>Уместността на </a:t>
            </a:r>
            <a:r>
              <a:rPr lang="bg" dirty="0" smtClean="0"/>
              <a:t>уменията за рефлексия </a:t>
            </a:r>
            <a:r>
              <a:rPr lang="bg" dirty="0"/>
              <a:t>при справяне с информационното разстройство</a:t>
            </a:r>
            <a:endParaRPr lang="en-GB" dirty="0"/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3725DC3-E1D4-4E92-AF5A-F0DED3AA5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99" y="1799999"/>
            <a:ext cx="5247715" cy="486597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buNone/>
            </a:pPr>
            <a:endParaRPr lang="sl-SI" sz="2200" b="0" i="0" dirty="0">
              <a:solidFill>
                <a:srgbClr val="333333"/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bg" sz="2200" b="0" i="0" dirty="0">
                <a:solidFill>
                  <a:srgbClr val="333333"/>
                </a:solidFill>
                <a:effectLst/>
              </a:rPr>
              <a:t>Умението за размисъл е от голямо значение, когато става въпрос за справяне с проблема с информационния безпорядък.</a:t>
            </a:r>
            <a:endParaRPr lang="sl-SI" sz="2200" b="0" i="0" dirty="0">
              <a:solidFill>
                <a:srgbClr val="333333"/>
              </a:solidFill>
              <a:effectLst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bg" sz="2200" b="0" i="0" dirty="0">
                <a:solidFill>
                  <a:srgbClr val="333333"/>
                </a:solidFill>
                <a:effectLst/>
              </a:rPr>
              <a:t>В това си качество </a:t>
            </a:r>
            <a:r>
              <a:rPr lang="bg" sz="2200" b="1" i="0" dirty="0" err="1">
                <a:solidFill>
                  <a:srgbClr val="333333"/>
                </a:solidFill>
                <a:effectLst/>
              </a:rPr>
              <a:t>отразяващ</a:t>
            </a:r>
            <a:r>
              <a:rPr lang="bg" sz="2200" b="1" i="0" dirty="0">
                <a:solidFill>
                  <a:srgbClr val="333333"/>
                </a:solidFill>
                <a:effectLst/>
              </a:rPr>
              <a:t> </a:t>
            </a:r>
            <a:r>
              <a:rPr lang="bg" sz="2200" b="1" i="0" dirty="0" err="1">
                <a:solidFill>
                  <a:srgbClr val="333333"/>
                </a:solidFill>
                <a:effectLst/>
              </a:rPr>
              <a:t>умения</a:t>
            </a:r>
            <a:r>
              <a:rPr lang="bg" sz="2200" b="1" i="0" dirty="0">
                <a:solidFill>
                  <a:srgbClr val="333333"/>
                </a:solidFill>
                <a:effectLst/>
              </a:rPr>
              <a:t> </a:t>
            </a:r>
            <a:r>
              <a:rPr lang="bg" sz="2200" b="0" i="0" dirty="0">
                <a:solidFill>
                  <a:srgbClr val="333333"/>
                </a:solidFill>
                <a:effectLst/>
              </a:rPr>
              <a:t>подпомагане както на хората, така и на обществото като цяло в противодействието на разпространението на неточна или измамна информация, като по този начин дава ценен принос за насърчаване на добре информирана и единна информационна среда.</a:t>
            </a:r>
            <a:endParaRPr lang="en-GB" sz="2200" b="0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1C9526E-A376-3818-78A1-CFA773C94146}"/>
              </a:ext>
            </a:extLst>
          </p:cNvPr>
          <p:cNvSpPr/>
          <p:nvPr/>
        </p:nvSpPr>
        <p:spPr>
          <a:xfrm>
            <a:off x="7422818" y="2895618"/>
            <a:ext cx="30299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отразяващ</a:t>
            </a:r>
          </a:p>
          <a:p>
            <a:pPr algn="ctr"/>
            <a:r>
              <a:rPr lang="bg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умения</a:t>
            </a:r>
            <a:endParaRPr lang="el-GR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470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COSTAID_Module 6_Reflective_skills_BG"/>
  <p:tag name="ISPRING_PLAYERS_CUSTOMIZATION_2" val="UEsDBBQAAgAIAKl2UE8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Pf0FYtTf0qBwFAADhEwAAHQAAAHVuaXZlcnNhbC9jb21tb25fbWVzc2FnZXMubG5nrVj/bts2EP6/QN+BEFBgA7q0HdBgGBIXtMTEQmTJleik2TAIjMTYRCjR1Q8n3l97mj3YnmRHSnbttoGkpIANmJLvuyP5fXdHnnx4yCRa86IUKj+13h29tRDPE5WKfHFqzenZL79ZqKxYnjKpcn5q5cpCH0YvX5xIli9qtuDw++ULhE4yXpYwLEd69GWMRHpqzcbxGNsXMQ1iPJvF4zmlgR97eEw8azRmyd3Jm/bvj1jbwXSG/evYC86DeOyeWyNbZSuWb5CnFuqnX4+PH969P/55EEw0xZ53CIQM0vu3PYB8GgZeDGjEi33yiVqjYTbBnHquT6xR+2OY9Swklz08zsOQ+DSOPNchsRvFfkDNGniEEscaXasaLdmao0qhteD3qFpy2P1KFByVUqTmRaLgQV7zLmdOMMWuH4ckoqFrUzfwrVGkimLz2sCyulqqAtyVKBUlu5E8NT6BZ+b9quAluGYV8BDBp1oK+KfKmMiPul1f+V6AHUOuKYkifA4LS3eTAqQD+HtRLeFdytVrcHGfS8VSdFtwAAwixFYrKZLmnyJaFTrCmWSbzihCfOX650DywIti4jvbJ9aI5ClyCqYnOxAlxBEJAaBgJS+eYBsbjhtzhKUchjBxzycefKkOYSIWSwnfamgcMwJMmPG8ywqYSkLgdxRdBaGjFw1cIYZWrCzvVZEesHR/P7uAXd8OQAg23QOnGmMLDPwQkPOKgidVNxhEiQ2/W13BVIGAMTVJQEsqq8sKZJOtJK+4iVboqbDEUOqG3yrQl+Rs3XAfvBuxddLcw3PfnsRjukudHqvzZNnTDsT5XX3sq6EGmuxzvjOmFi0eB58gu1gjPxhiEVxA/rsYYnFNIlhkEnXZ+PjSPcdmlyDvbZPSNuklTOcYuUEsScBOs2ktVF3CE70kkJrMjpRHw9xE5OMcWOxi75Hc2qACHcxoIdYc4ihSXnQ6goRvE0eL6uPc/SM+w65HnO9Qj21QrirE0jXLEw5kS5je0w28S0Vq3mnaG/+fa/E3YlWb6l+1VcJ3yKdXQ+M5KCyPKIJVFc9WVZdrvWBt+E+JQkv80RD6TP1p/iOb+Dh0gx+zM6XIatlUoGfvzy6yoXvUGcQzV6r/bv3oSKKm1BBoWHRxhB5D9reaaLdjN9AVMeX97Vz/DGxmTd2Cwubmt6q/tR+0AL5CT8WIJrDGJvIIWp0MqlB/20uY9UH4l7pg9Le/IuPIpVB1rvhNKapOz0bPveurkfPTC+tez3pQbKhLPQjZB8BF2w+WSIoM4k97YM6nZLsCTYk4mMmVqmVq5C/FnSkTsLZ1xr/thm8LlZmnkpVb+jdl6sNzomgmFzZOZwP6qZ2Ce+/PnoCfvksRwSG0MTb2bd372FrtsqcRyEcvhUejbesEOspYlSyhHN+qOk97AjXHL4ecYQBr59zT9KsAmqeoffr7IBDdy0H6JDuwP31V8fKvwSB6AjuMqDny8YeqE4ji8WEAZtDHqj3ubu06TVyg7w85U7KmqmUqg0dH3X5BHe1uY0qxPZmCgCKjF1UX0DUOQdjyxQ7mIZzJWunZAAQdABWV5Ig8MC2YIahTHF5AajWnLGs0ZcUd5GWqlBwUm9k5rYdq2Jy+XGDUlRT5oMifVxX1hKk7i7HjmJscWEk4sN81TUAKJ8akvdKRatEbzJ5gH9L+V3g8FdVQwJCQ3W2NvpUwNwCeYvpK7b9//u2yN5V2m1QhbzXjL1lr/W3h3Y1Kcxl38mbvbu5/UEsDBBQAAgAIAA9/QVg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D39BWHRJNR88BAAADBUAACcAAAB1bml2ZXJzYWwvZmxhc2hfcHVibGlzaGluZ19zZXR0aW5ncy54bWztWN1y2jgUvucpNN7pZTFpkk3KGDJZMBOmBFLs7jbT6WSELbA2suRaMpRe9Wn6YH2SPbLAgUBakw3T7WwvMsRH53zn6Ds/0sg5+xgzNCWppII3rINqzUKEByKkfNKw3vid56cWkgrzEDPBScPiwkJnzYqTZCNGZeQRpUBVIoDhsp6ohhUpldRtezabValMUr0qWKYAX1YDEdtJSiThiqR2wvAcftQ8IdJaIJQAgL9Y8IVZs1JByDFIlyLMGEE0hMg51ZvCrMOwjCzbqI1wcDtJRcbDlmAiRelk1LB+a7ntg/bhUsdAtWlMuOZENkGoxaqOw5DqKDDz6CeCIkInEYR7cmShGQ1V1LAOay80DKjbmzA5uNk71jAtASRwtcCPicIhVth8GoeKfFRyKTCicM5xTAMfVpAmoGG1/Ruv1227N/2B73o3F/5lz8Swg5HvvvV3MPK7fs/dRb8s/MX1lTvsdfuvbvzBoOd3r+6sgNE1Qhx7nTEHmBVZGpCCMEdFWTzimDIo0ns0SqKgzBlOJ8QXHQpZHGMmiYX+TsjkdYYZVXPohhp0wy0hyblMSKCGOm0NS6UZse7gDCAEBrksauL4ZVETJ6drW7eN97ttbY3SwUrhIILiAVkemmOvipZqVPcRDhSdQmWSe5scZ4x5WZKIVDV10LnvVWERwwMwzljwNeb0NxoJFhZ8kXhEwj6OyUrLebeUd0DzwEJjyDEDJgcJ4cjDHNqcKmA3KABkNpKKqry9Owvt85RihgAP5hBBl94G20GEU7mW1CKxureC5ru+UES+N2wb0YOqHqPgRZdWKf2/RMZCNBcZYvQW7ASCysti+C8iaLW/0TgVcS6FEaSQzN1MKZmR8KyMo2twEWdgCfMuYUQZDx8y+gmNyFikgEvwFKYjyKk0+NWdgBMs5R0oXsb4zHRtt9923z7TG8ThFPNgR3AoVxInai/4eI64UEs7oCPAmSR5UkIa5mtl9lZ9fBqKjoE8P1E21vAljTOGnxK+IGQFeo8p34+XXRL/3QhKu43wNG903bw5NLQ4hZQYTFgIYNpRvpiwJQADzJHgbI5wAAeW1GNjSkUmQWIGhIGWj4/Q2EOZ5l8TmMzgMQ1JWgqydvDi8Oj495PTl/Wq/fXzl+ffNFoc5VcMa3fmLG89eFcoZ3XvxvAdo2/cGzZsOyKNdaGGG06334VKmHf7vjs8b/ndP7v+9RaAnL3NM8ux9Xm6/XjNLxn/1dPVc8+HrQs0dL03Pd+rl6movoDmVUEENTnW9+9SNjofpTqgnFp/UEZr8KqM1tCc+Vcr532pEGCGT8xMginOaEyhkn6KjizVHI9q5p+jIf/1fdd09H4a8lHV8f8YhL9o/zHlvtcD6MmIX2fOcy+7fwx67V8T40cxaL6KJ561Nx3H3vp6pldiymkMtOpLb/Hk1jw+qjn29qVKBdDWXzCblX8AUEsDBBQAAgAIAA9/QVg3i4dqewMAAKwMAAAhAAAAdW5pdmVyc2FsL2ZsYXNoX3NraW5fc2V0dGluZ3MueG1slVdtb9s2EP6eX2F4wLB+iVcnnRtMEeDYHlA0a4MlyHfaOttEKFIgT07973cUKYm0pcqNECC8ex7yXh4ekcS8cTk6gDZcyfvxdJxejUbJptQaJL5AXgiGMJIsh/vxE5MIgpvRH78L/Dv9MJ44sBJKPwMilztjLbVtxLP78bpEVPJ6o4gr8VoqnTMxTn/7p/pJJhVyiKUowEs5W7aB9phP088Py4so/ozbh9lycddH2Ki8YPL4qHbqes02bzutSpnZ0G7s10fbHwvQgsu3wYiovPgFIY9iWn1cTVfTyyiFBmPAhnS3nE/nfw2yBFuDaLKf3X6+nV/IaY/6eWNOaAduOFa02XR2M7vtoxVsB3GRF6vlx+VNP17S7nFXfhqXIyD8wMHM6RocQf/S5qooi1/RSKHVzhb0hDOz3yBHKJbR9SPC8s5+gwSbkD1oUJBG8IzaoHTmpPin/frAfbX0f4ZDIrF3WyvxZJtwMj2sQtYCUtQlJJN65Xxmr96/l0iXCdItE4YAoakFPVGGT6w0Eaw1tsD/4J3LLER5Swt5VaLMYeEiDpGxoyUsFg/VaAmxjS2IUcPBG12uJ8YW+Y0qe4YMjC3y2TbsuxTHM/ipx3FqSTww38+gAT76qAPkBslomfmt61XttUc92ptugrO9ocbkKoO0ktYLz8F2LplUNhfT5CyoRLID3zGkV+pfi1sfq2xMMjlxeLV1aytBjgK6JLdRpTYUDLlf4+Q7PI7iHg8zx0fYYo2OjW1X7IsRiqFaXw0Wuz6kKZxbj5AelPtxzvQb6BelhBmPPI8uIRXdPc3nDDuy6UEF/UVuVcCpzu4jSYVgLgUrdxEvhTNEttnnFFNfCk1NXWu7O5j4Y7taK8t8DXpFiuBQSzK2Odye7/aCfvGVwztkMaHH6Zi4p+0k443iA4OXADC92df3wS2cJy8FcgEHEN4bGKqE+zJLDOm/K18rr1iUgeUiRfop1ColGqGRo4PwSnF1M5xneMYjW5sqs2im1CO+HSrR0K8HpRVreLozeClFO5O/q4TUrKierET1jEyjP7ld++TZAeaS59UMIgc2ounyOI5QqvBlqZx1wGf2NgT7dDWbNRl2ePoodtKm0y5K5Tkdsy90P9OtBghHbGW8Ch6Br3BcK6azbw0kehU63I5NOdLDWU1smvV5gckkMLnmNG2gv+m/lPR/UEsDBBQAAgAIAA9/QVimr1YjNgQAAJYUAAAmAAAAdW5pdmVyc2FsL2h0bWxfcHVibGlzaGluZ19zZXR0aW5ncy54bWztWN1u2kgUvucpRl71sjhp2k2KDFEWjIJKgGJ3t9FqFY3tAc9mPOP1jKH0ap+mD7ZPsmc84EAgqYlCV5H2IiI+Puc7Z77zN7Jz/iVhaEYySQVvWsf1IwsRHoqI8mnT+uR3X59ZSCrMI8wEJ02LCwudt2pOmgeMytgjSoGqRADDZSNVTStWKm3Y9nw+r1OZZvqtYLkCfFkPRWKnGZGEK5LZKcML+FGLlEhriVABAP4SwZdmrVoNIccgXYkoZwTRCCLnVB8Ks0uVMMs2WgEOb6eZyHnUFkxkKJsGTeuntts57pysdAxShyaEa0pkC4RarBo4iqgOAjOPfiUoJnQaQ7Snby00p5GKm9bJ0RsNA+r2NkwBbo6ONUxbAAdcLfETonCEFTaPxqEiX5RcCYwoWnCc0NCHN0ifv2l1/Buv3+u4N4Oh73o3l/5V38Swh5Hvfvb3MPJ7ft/dR78q/OX1yB33e4MPN/5w2Pd7ozsrYHSDEMfeZMwBZkWehaQkzFFxngQcUwY1eo9GSRRUOcPZlPiiSyGLE8wksdCfKZl+zDGjagHNcATNcEtIeiFTEqqxTlvTUllOrDs4AwiBQS7Lmnj3vqyJ07ONo9vG+92xdkbpYKVwGEPxgKwIzbHXRSs1qtsIh4rOoDLJvUNOcsa8PE1Fplo66ML3urCM4QEYZyL4BnP6GQWCRSVfJAlINMAJ5G/U5RaaQFIZUDdMCUce5tDWVAGdYWkh80Aqqop27i61LzKKGYKWhblD0JW3RW8Y40xuZLHMpG6msPX7QCgi/zD0GtGDqh6j4EXXUiX930TOIrQQOWL0FuwEglLLE/gvJmi9odEkE0khZVgqJAs3M0rmJDqv4ugaXCQ5WMJ8SxlRxsNfOf2KAjIRGeASPINpCHIqDX59L+AUS3kHilcxvjJt2ht03M+v9AFxNMM83BMc6pMkqToIPl4gLtTKDugIcS5JkZSIRsW7KmerPz0NZYtAnp8pGxv4kiY5w88JXxKyBn3AlB/Gyz6J/24Eld3GeFY0um7eAhpanEJKDCa8CGEQUr4cqRUAQ8yR4GyBcAgbSuqxMaMilyAxA8JAy6dHaOyhTIunKVx+wGMWkawS5NHxm5O3734+PXvfqNv//P3t9aNGy909Yli7M8u7/eDloJrVvSvCd4weuShs2XZFluhCjbac7r78VDDvDXx3fNH2e7/2/OsdAAV72zvLsfUC3b1Pi1vFvXUa/Hf71HMvxu1LNHa9T33fa1SpoYGAdlVhDFU40VfsSjY6A5VqvpraYFhFa/ihitbYbPnR2oavFAJM7amZQjC3GU0o1M6L6MFK7fCk9n0ZLbjzSksf7UHTtYdpwSfVwwsedv8z/aNqWu5aLMgjCdVGP2jDPBvpm6x57lXvl2G/c1D6aDX+XkTNPi995qn8RrPxUcaxd37+qoF881tiq/YvUEsDBBQAAgAIAA9/QVgmD37osAEAAG8GAAAfAAAAdW5pdmVyc2FsL2h0bWxfc2tpbl9zZXR0aW5ncy5qc42UwU/CMBTG7/wVZF4NkYEOvIHDxMSDidyMh248xkLX17QFRcP/7joUuu4NWS/0y4/v9b2t33enWz5BGnTvu9/V72r/Ut9XGljNqA1c13XeohdWDzTPFzDPC+C5gMBDthZZMq7hqO9PCOUciMo12b1aX+0YBng0c0RJiYrw1RS4JcAPCvykxK+/f3ecxg5NOaNONsag6KUoDAjTE6gKVjHB1WP1uD16MG5B/YMuWQo109twNI1byZPjcBrFD2OXS7GQTOyeMcNewtJ1pnAjFr/1B3a59GonQZUvfd1WlufaPBko/MKz/iyche2kVKA1/NYdx5NwckfCnCXA3Yai4Wg4OYPWjJsD9ehtrnPzR0dhNIiGLi1ZBo0pPczifjyoY6L0akyzUfzAGfg0bc1IznagLrFCuZEXvECpMLMTaaKRXSTKkS1ykR24eGwXydnDWtu2b6NKjV6CanH8Km7scpnGMGrXDL1rtiKuctGWL1Q2eJohL7f2qj5TucApUVAiEoXl2aCqncb4UWP3b2XfTK1BzRF5GaDdgBnD0lVRBkp5/Hc3GMiTphf35MX7vrP/AVBLAwQUAAIACAAPf0FYFQaV5GsAAABvAAAAHAAAAHVuaXZlcnNhbC9sb2NhbF9zZXR0aW5ncy54bWwNyrEKwkAMANC9XxEySB3Uugn2rpujCK0fENogB7mk9ELRv/e2N7x++GaBnbeSTANezx0C62xL0k/A9/Q43RCKky4kphxQDWGITS82k4zsXmOBVejH28S5wvlJuc4XqbOkAu1B/B6PeInNH1BLAwQUAAIACAAQf0FYwhuumWgSAAD3TQAAFwAAAHVuaXZlcnNhbC91bml2ZXJzYWwucG5n7Zx7WFNXtsBxbHV81TrO1KKVtNXqtbXGikghkLQWsegoU20FH0nEF9W0oMYkQB6n33QKVq2paMUHIXdERQskWI0B8qpSjUpNqjwigeSoKRwgnESIJJycJGcOIViwnf/m3u+7t4cPPrJ39m/ttddae+21+Q758m8rl04YO3VsWFjYhKT3E1aFhY1qDAt75rM/jsJ7WIbsI/ivEexVSxeHyQwvdeCNZ9LfXfFuWNgF8Thf2rN4e8zO99eyw8Keq+n/GaHPPLclLGzFgaSEdz/MYnRZwFIYebcNQZzV2x8tnqTuOHvlpEP7KHHqoX9+Gh7e5Rg36RP1X8ft2vanT1+SjN2xZ1bsC5EvJtxaWc/9+stzk0pOHe57I2Hkwwja6DUXvmtbf/P8bPE3sxUMcha7kWFXmZpKvqVyLpC0qC+aHBb8+t60JXVk8NVnpo3/C68eFeUqQMwPFsxMyu//7ph2l9+rBFAlGfCbAH/PGbKwo1Ue6JTPjM+GsGchbAyETTjviSsbEdQWhTUiwOsMOJwMbd81MkPEpt9l8wLgzgDp0PyBMfOd+BAzfUe+dh2ETRpTMzU4s8tq95TItYfmJXleG88Kdv0YWZa0o2CQMlbMOk+/WjEqOE1czYnT3CfoeFa++fcDyePLhA62lI/Ul1B7exrXZ2rUSNvJfOrLkkihwR1jS0nHtP9ImxB0ZzacBh+W+n4u9fjqaP66AjKA1P77kS1Nu3tXZCeRDhjCdbHoMD/kkMMbg42sdblRSc7XQmom11bM6tCEIvT+9vDGmZqCEBX3Jr4eT35IfMnW1MNFJWTBg3FkWu9qWm+PBkQ1zscjaY9GkklYn54s190K2aFuQVmS8U46DW0qcPYddGYhRzORo7Vau0pr73FFRA5Y4dGl8ay7o3XsEnO4wfCZ20YL2ORUrYY7Ssk2mbPhPFF7nvahS7Zg2OjIs0LFgy5RFt9erpwnr9r6i9qnJ4pARAIinfp3rOB5973wegYkixpcZGl8WdKqQTep3RVcx17k4RTdf20/R/PV0ARI/+y1JgdfYn/KcKyJLCnaAs3ThZM7ppmcPoNTLehcLc1B9uv69teakqGuIpYBmyxj6Dgy1VMg8HgpsAe5nZUEVoo8PMDTmiJqTWGI7EqRvaeXhrloAKJgoooUk++m1HezNUr567khv/bxGXLSVPtkad8PtUbfj0b1VKNBwlJCoAiFC8SAzyZnUCR2BxPoKuwuvQgwhy3yQJV3m/p05ieQ7BLTd40pQC6Q0AvypmTscbKuOtAp/PWEOn+zTtiv8zRJpPeOWPRYInKnA+7WaJEtmiHCF/S4NQ/oywM7akiBR7VSf5OULgo0NOnIaQOu2Mjgp6LBsI4GXNH52pvez2l9nxeQfFdIAiTgxAIpEj1Upf8NM+sCdl0AQxNxfQ+KnB6Rs5WvhfgMTgSTzjb0PT1FA9PfUKDzoUzQW1/CFD2YrPP11JHQqgKsezaw7G50GuQrYgsMrhhTeiol3dfZBQ7bfQ8LRB2tNSTESCZ5H2EzO0bWx5ik2NUpDKvAdbt2uBndhzGXcYNoNeNuNKDztWHbQ0GXrchTkFASdTcyITsJ9ElUjYP7phy3fS9uQ1Lhb++kXtEEFugCRVLqfbqfbxotV1pz7D1DVHT6X2qkYojRPtI8LVO9C3HSSWqqp8pIL/Kjf8qNCspsC2+sv1HhjqNLUD3RR/T9nvra1+YqSNgNQIR0iP0trSyxv4vsyywwKmOZeiRHxkDzujpbaEd/OaTPJnZUuCfTenVqX4AkcCv034JeOWaqJWG0TGAJhLhYC7ZIQKwT4dl9EUrQFej+SN/gYpbr5VAgPoK5HPuRmZkCBS48OWtzo6KW5Soix/p1eNqoZQb8QLSc8rym+dgRq4aTqCmFwHL0LZhl0XA3xGMNOb4cB1YmlodO4PvCbamri7ekokwASWH4vYxRp3gqd8tN7rQqgy0yR9PLpPoNL3IYFJI0Q4qpME86I9BWyxT1FkHsDCfH3sk2yJVpsFqEZet6AF8nxSTV62FFs4lt71xZVSqH3HyL1SkQ8B2+HMz4MAWATWA2VgoklssM/s1DCpQdj3t901nikXdS7BaZBgjEaYWC6/LItyUUm0Ff4uqucsRRTRadsdyEFKL69LcpxffCxxld4hpzeJ8hlcuXl4KegD/DotP7bXVVboEhW2B1+SIgWx2yLp/SxygpZWOpQ6qjqRopjqoN8hKUospw7ooAHbkUySG7wADb1kNeNmxzlQxMdS+WV2hh8guZRst2sc4IK1CZtgi1O0hSg0JJc4XftcIK7tMeWafaDHefaJ7+MSSTNYvT4kyFLKdc5WQJDX5bs3ijWujoqKTz0EliDy5a5ehGmvlxVKqEZYRaGCrAWQcv3XxZFesRDymbzt/xVnDtcUCiLDIWP7nMpXYHX2msAgSJCr2uBMbFcTzNm1OYRjg+giR1YIV6Wr1YJPhV+N3Ga7PpXNGfbf4oZYRckxPoPhH5tiWxxGXvj50SqLfOJv6bureBCqmx7ECgGzlhjFIaafLpSrGRpaTcMKB0ywpub2+LTr9LxXbswaA4Wm5PSxqPD7t9tISnLeHNyVWwS0z+n/ZEzbfkqN2diJ6Fh9ZiSzWm+slgc7XYLNuc7hgIaVZ4xMmQk6OiY1mjm6vcbr4kAtCtFzON2QI+PD4d14EkZRnQIn16mQrAUCOLx3GQlr84EMjH0vE4lqen1kWnPK3BgrL4ZKKP6CP6fqPPCVWcnZgBekC/pwCz9l6xD00X/fVp3wxadvDm4JO4hEM3nCmikdqt02WHas5fvWkVoWzHusPUzyRsocHTUAXMHVI1U/wP0rH21q+k6Be1mYbl3jZ7IcSWyQ3oR0/OhMAr+OXQ+J+8BlvlaTAEBKDeEc5OUFV0cagR3IgRYJB+smbZvqoFnDmG4ef+WZRo/99ttx/PUyjxW2prnTRwu9YkyyGbgJ7DUrVApBm6N3LkeEVQIPp5KX4Bx+/IOlGDDtECaM9xo6Ctx4waftqDFtZli0vtVmMGs66BlWJhYgqqh+S3AbsRX87QYubIeBbmALE8nsMaKzZWcjlweaRaaFcK0drZ1O7l8lHno61990qZcpmQhuIHpJzjOZEG00O7py9xPn7am9Dil5nphbEmXx3gNpKZFMkV+D2SN1keW9wMI5E3hD8X07o7kUir5Xqlywd762Ckrmqy4wDDI5eKM+Wg1dmoEsLpC1V0Nh9DafZsf0CmcnFAGU3szFPg5STH8QhN/GZoacB0VnATT8s5enP4UcN0Vnp9jgAe/yH2kBkoTXGyc0tdfYu2SCZ1tkziUamWUd9FZkgM7PQjFKcQM/uhQrxMMyN97oDSJMtVuDhWJg+tNtqaez3iTECLUnoceQqXETqwU+mp9sanLHvq4KbwGJJD7eMTU+Qg73pJ5BbJiM7x25SvdC36u0WmsjRwIqSsTCMY+x5eL2RC8Rk2E5Jj+J7Dh0VhlJGmcI2MoXJuYOcq9JBTrgMEImdzFs++qMwSCKdrLg8r/M7gXj5geMSh7dOshFyGP3KmyQzteyKkzEzLdXnpiM4d41Ukm4HlYdb5e5mwQp/BK5e85XAXTwsKxlCwWghD1S5jxwY+6FcsH1qhfbCgTKK6jUsDPCZ+hyDwaVbsjDr/9G0eCSuDd9kSO8Nks2yB9HOt4AV3hq3J5uRgZhVn2nWDZLfHBNKoxWY/qORWkxojdNbWYRGseY6l/AAevzZ9YTWniFZsarjHLaLV1MM29m1YH1Ok9wBLm6sci85KKM0Rzmco+AVi0dd4Ncm3OF6nbMZNlWEq0itHdHV7Yp3CqDKJRy2coPTo/DFy3FN8EMu65TL7LVxI0SzF1KCftl/x9Ox4IH5+d7OSUi0LMC7pjTG2Rn/lnsRq1ORcei5SZimiOdlFNDnIBIAp5ip2V0BjtKGqmwYbauSr67oe9wWUOhoc0ESAHrUJ9uop9wwKD3CwFGSfGXaRwQ5GCecPrelm1Jxw/E+2i69XuGfQekj4PacDVAsGdlh1zgr+U3714yUnSfvQ1r9va9OpruO8iP4cIoCiaszRKcMuMow8BTvdrBQ1K4FrG7nTGleCfgvmbXjExW9RtOdYUFWkWpKxuZA7bAfgV7ClWJ9UHXlQAhmOcafdClzT+VLIJKQ9We3tg5VgYF8aLPAlY000ID2LIv6KtX6Yhj3FLxsruFj3p6l8gQCPIAN4zf1lsu8uRS7Bk8H24mGJjobvRHNVMezLieWVhTdeHqaJh5+qAp5af2yZREeG3d22Cvf1aSQ+pEDTcFjks8FR8LAMcrPCnal1glrXjOlGvafGvJTqnSwX/WDLdvTnXvmLjYYXeVSPmuttzES5vIqvnoLxUmSoKbek1gmJNtH+zbbVmLaC1BL8K+mwgk3DxIs+aM5gsVmUtmKVakj0J8FDUttMxZBccLh+HgEREAEREAEREAEREAEREAEREAEREAEREAEREAEREAEREAEREAEREAEREAEREAEREAEREAEREAEREAEREAH9f4HuYyznQfqZSmXYQUwsv6xMziSrHdwXFt9qXhtXESn5+lUJfeznh17ev+HxoXN7GYuQbN7NiTFtt2PQk9mRPBqp7+Hkbdclb7ZdiWmih60xblpxt/31uQNTpsbvj0oqLq0Izdk7t3HmV7KrmwY0bbiYenhh9dj9A6r+jsC7OJA/8LExRx2dnZ3zzxfNmnpq+Srmkh0Xgv/LEbb++Ql3XjsvH5Syfnbw7S+uDTwerFy5MKHgtHZQaobk473zkoR/eWHgofaW2DvP0/O9g+pVck69Uj2z96PUgYfRfa3iiSY0L1nm9sxjCjuYWGArZzpzPV8C964prBUmvrcnqXNwLQary6L3S/ZPeZCfXq4wNTN416ta0icPVe1tvocEXz1jMLPkFNsGx8Uvc9vz61PSBpZRqPn4+MVvFpxyKVetGarx/a4l+wvLj0yS6L75bkC501NYcN6rZKkW6ak5xCOpx5N2HjdHmRXmqFLa4jH9zM59H3OrhsraV7/pU4+7roz2SZPMEhiw02tLXLeGy32BNUXMzJt46ZACGHBP0p2y3W9sTYAyz5QNWO38NXOhdA2l8YmIi7eWGUX+nZUPA7XYwYPh9MQ9gb1HK51Phq97PP/kjNBY9q1PJko3TJddBrHuBzmA50rto8o7uHTxOQtLBRW7GQl6yaC+h6ewwN23TIl/6GfnzjmxepvXgYLPpVTvwu7Mi8s4iK9taYOjymQ93F65Y+2AD7etLZN4138SdOTyfW1Hjhc5qRGySyDW51I9OlZ1a6+BtFblKXYXJeg/rN0XtP1bggtc5PGKrA2znuh4XnG8/QM09gfKFPJVW9vrM2KBLbAVlf/jpbfI1KN/CbpzU9+m8viFyf69wU9T+j7/VEzrEQddG7vhQSLK39NS2L+mDJln5hvBQLxWcc080RgQjSgJpIQ/UW61FxA9+/OFA+2+mBO2N165OOCC8WvLpgOry/3Z9RFHG1qn/iI+glqFi28bObrf3+KTF3HujsLz31jsDXfEEv3W0HJ29WyCKz+kNGpHfYfrhyx7/5dV3e7uKPtr+B2k+KR9tSBksJWMsiWKL8xzdBeDEVhx+uOVMQr3bbp/9qV5Uu0Y8clSfJpDCj5th/PmHFr4Y84vhl6ylfqHCYPQ8Y5AseXBsuiVyP13L+PIBwq+Q+GZGStbF/LmkhdYtDg03rfjRqZfOm5wVVsvLxodv4OZ93ZP3Trsw/7IMWvczBFN1v3tlatvhRyEboKtraU1TdEkf/y8OrMUdjJJYDAqUlctLPmx8ehylVL6XEqLE3PVATW2xIJJEtoprnwpHH9s8/ljIX8dSi6jx4mElVdv7y73a/xNCfqRg3GVcQZXuPxIaOAFMNVewNK0pz4x3LAdMvdyKotOFbIr74KnbEFXHv3z7TnKVbjua0IKX7i3Ce47uYO5/+Czg0q2LMPtvn5OKBpe3a/IfLPhRHvWv5nC+9HXq4Papd61jCbXrG0dni0OrSuzVGVNotYnPtmE+NKmG94wMfiWcGi3dMWTDf9lXkbriFA+sDQn7xdUbNwC9142SXbN8zQlBHPX+282tona15C+Di6mJEeLVup4yOuFdFm5O7bZXv52AXpgcNoodvye5Ox3grZ/hzyQgnNCKZg1ZXgKhvyo58HL9Px1cPgHofz2fbkLcUE7j81LKncfOBdKmvfXVGu1Vh3fM++lb5fHGs2R/4yf9m0oF4dt/EMoZ4cd+35AcFjYrIrBzxQb8x8dhm3XYZMfzG4Y2xGzE+zvSVqyMkG2eOPf/wVQSwMEFAACAAgAEH9BWOohDhNLAAAAbAAAABsAAAB1bml2ZXJzYWwvdW5pdmVyc2FsLnBuZy54bWyzsa/IzVEoSy0qzszPs1Uy1DNQsrfj5bIpKEoty0wtV6gAigEFIUBJoRLINUJwyzNTSjKAQiYmFgjBjNTM9IwSoKiBhRlcVB9oKABQSwECAAAUAAIACACpdlBPNmFYAkcDAADhCQAAFAAAAAAAAAABAAAAAAAAAAAAdW5pdmVyc2FsL3BsYXllci54bWxQSwECAAAUAAIACAAPf0FYtTf0qBwFAADhEwAAHQAAAAAAAAABAAAAAAB5AwAAdW5pdmVyc2FsL2NvbW1vbl9tZXNzYWdlcy5sbmdQSwECAAAUAAIACAAPf0FYFR5gG6MAAAB/AQAALgAAAAAAAAABAAAAAADQCAAAdW5pdmVyc2FsL3BsYXliYWNrX2FuZF9uYXZpZ2F0aW9uX3NldHRpbmdzLnhtbFBLAQIAABQAAgAIAA9/QVh0STUfPAQAAAwVAAAnAAAAAAAAAAEAAAAAAL8JAAB1bml2ZXJzYWwvZmxhc2hfcHVibGlzaGluZ19zZXR0aW5ncy54bWxQSwECAAAUAAIACAAPf0FYN4uHansDAACsDAAAIQAAAAAAAAABAAAAAABADgAAdW5pdmVyc2FsL2ZsYXNoX3NraW5fc2V0dGluZ3MueG1sUEsBAgAAFAACAAgAD39BWKavViM2BAAAlhQAACYAAAAAAAAAAQAAAAAA+hEAAHVuaXZlcnNhbC9odG1sX3B1Ymxpc2hpbmdfc2V0dGluZ3MueG1sUEsBAgAAFAACAAgAD39BWCYPfuiwAQAAbwYAAB8AAAAAAAAAAQAAAAAAdBYAAHVuaXZlcnNhbC9odG1sX3NraW5fc2V0dGluZ3MuanNQSwECAAAUAAIACAAPf0FYFQaV5GsAAABvAAAAHAAAAAAAAAABAAAAAABhGAAAdW5pdmVyc2FsL2xvY2FsX3NldHRpbmdzLnhtbFBLAQIAABQAAgAIABB/QVjCG66ZaBIAAPdNAAAXAAAAAAAAAAAAAAAAAAYZAAB1bml2ZXJzYWwvdW5pdmVyc2FsLnBuZ1BLAQIAABQAAgAIABB/QVjqIQ4TSwAAAGwAAAAbAAAAAAAAAAEAAAAAAKMrAAB1bml2ZXJzYWwvdW5pdmVyc2FsLnBuZy54bWxQSwUGAAAAAAoACgAGAwAAJywAAAAA"/>
  <p:tag name="ISPRING_LMS_API_VERSION" val="SCORM 1.2"/>
  <p:tag name="ISPRING_ULTRA_SCORM_COURSE_ID" val="75CC1739-2FE2-43E5-8D26-09D9A9E9569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007F\uFFFD\uFFFD{A396230D-9A3A-426D-B380-67D82CDE4863}&quot;,&quot;C:\\Users\\pantelis\\Documents\\COSTAID\\Bulgarian\\Bulgaria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COSTAID_Module 6_Reflective_skills_BG"/>
  <p:tag name="ISPRING_FIRST_PUBLISH" val="1"/>
</p:tagLst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3275</Words>
  <Application>Microsoft Office PowerPoint</Application>
  <PresentationFormat>Ευρεία οθόνη</PresentationFormat>
  <Paragraphs>257</Paragraphs>
  <Slides>33</Slides>
  <Notes>33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33</vt:i4>
      </vt:variant>
    </vt:vector>
  </HeadingPairs>
  <TitlesOfParts>
    <vt:vector size="45" baseType="lpstr">
      <vt:lpstr>Adobe Gothic Std B</vt:lpstr>
      <vt:lpstr>MS PGothic</vt:lpstr>
      <vt:lpstr>Arial</vt:lpstr>
      <vt:lpstr>Calibri</vt:lpstr>
      <vt:lpstr>Calibri Light</vt:lpstr>
      <vt:lpstr>Courier New</vt:lpstr>
      <vt:lpstr>Impact</vt:lpstr>
      <vt:lpstr>Symbol</vt:lpstr>
      <vt:lpstr>Times New Roman</vt:lpstr>
      <vt:lpstr>Verdana</vt:lpstr>
      <vt:lpstr>Wingdings</vt:lpstr>
      <vt:lpstr>Θέμα του Office</vt:lpstr>
      <vt:lpstr>Παρουσίαση του PowerPoint</vt:lpstr>
      <vt:lpstr>Партньори</vt:lpstr>
      <vt:lpstr>Модули</vt:lpstr>
      <vt:lpstr>Цели или защо е важно да се чете тази част</vt:lpstr>
      <vt:lpstr>Въведение </vt:lpstr>
      <vt:lpstr>Какво представляват отразяващите Умения ?</vt:lpstr>
      <vt:lpstr>Светлоотразителни Умения и Информация Нарушения   </vt:lpstr>
      <vt:lpstr>Три Фази на Информация Нарушения</vt:lpstr>
      <vt:lpstr>Уместността на уменията за рефлексия при справяне с информационното разстройство</vt:lpstr>
      <vt:lpstr>Разглеждане на Значително способности</vt:lpstr>
      <vt:lpstr>Разглеждане на Значително способности</vt:lpstr>
      <vt:lpstr>Разглеждане на Значително способности</vt:lpstr>
      <vt:lpstr>Някои от на важно Отражение Умения </vt:lpstr>
      <vt:lpstr>Рефлексията като когнитив процес</vt:lpstr>
      <vt:lpstr>Т ипове на Отражение </vt:lpstr>
      <vt:lpstr>Типове на Отражение </vt:lpstr>
      <vt:lpstr>Т ипове на Отражение </vt:lpstr>
      <vt:lpstr>Обобщаване в процеса на рефлексия</vt:lpstr>
      <vt:lpstr>Обобщаване в процеса на рефлексия</vt:lpstr>
      <vt:lpstr>Обобщаване в процеса на </vt:lpstr>
      <vt:lpstr>Обобщаване в процеса на рефлексия</vt:lpstr>
      <vt:lpstr>Пример за резюме _ _ _</vt:lpstr>
      <vt:lpstr>Парафразиране в процеса на </vt:lpstr>
      <vt:lpstr>Пример за парафразиране _ _ _ _</vt:lpstr>
      <vt:lpstr>Светлоотразителни Практикувайте </vt:lpstr>
      <vt:lpstr>шест Етапи на Gibbs Reflective Цикъл </vt:lpstr>
      <vt:lpstr>Gibbs Reflective Цикъл на практика </vt:lpstr>
      <vt:lpstr>Gibbs Reflective Цикъл на практика </vt:lpstr>
      <vt:lpstr>Gibbs Reflective Цикъл на практика </vt:lpstr>
      <vt:lpstr>Gibbs Reflective Цикъл на практика </vt:lpstr>
      <vt:lpstr>Препратки и допълнителна литература</vt:lpstr>
      <vt:lpstr>Препратки и допълнителна литература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COSTAID_Module 6_Reflective_skills_BG</dc:title>
  <dc:creator>pantelis bbalaouras</dc:creator>
  <cp:lastModifiedBy>pantelis</cp:lastModifiedBy>
  <cp:revision>136</cp:revision>
  <dcterms:created xsi:type="dcterms:W3CDTF">2020-06-02T13:31:56Z</dcterms:created>
  <dcterms:modified xsi:type="dcterms:W3CDTF">2024-02-01T13:57:09Z</dcterms:modified>
</cp:coreProperties>
</file>