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512" r:id="rId5"/>
    <p:sldId id="444" r:id="rId6"/>
    <p:sldId id="509" r:id="rId7"/>
    <p:sldId id="420" r:id="rId8"/>
    <p:sldId id="445" r:id="rId9"/>
    <p:sldId id="513" r:id="rId10"/>
    <p:sldId id="514" r:id="rId11"/>
    <p:sldId id="515" r:id="rId12"/>
    <p:sldId id="519" r:id="rId13"/>
    <p:sldId id="522" r:id="rId14"/>
    <p:sldId id="523" r:id="rId15"/>
    <p:sldId id="524" r:id="rId16"/>
    <p:sldId id="518" r:id="rId17"/>
    <p:sldId id="525" r:id="rId18"/>
    <p:sldId id="516" r:id="rId19"/>
    <p:sldId id="517" r:id="rId20"/>
    <p:sldId id="528" r:id="rId21"/>
    <p:sldId id="526" r:id="rId22"/>
    <p:sldId id="532" r:id="rId23"/>
    <p:sldId id="527" r:id="rId24"/>
    <p:sldId id="533" r:id="rId25"/>
    <p:sldId id="534" r:id="rId26"/>
    <p:sldId id="537" r:id="rId27"/>
    <p:sldId id="520" r:id="rId28"/>
    <p:sldId id="530" r:id="rId29"/>
    <p:sldId id="535" r:id="rId30"/>
    <p:sldId id="531" r:id="rId31"/>
    <p:sldId id="325" r:id="rId32"/>
    <p:sldId id="536" r:id="rId33"/>
    <p:sldId id="442" r:id="rId34"/>
  </p:sldIdLst>
  <p:sldSz cx="12192000" cy="6858000"/>
  <p:notesSz cx="6858000" cy="9144000"/>
  <p:custDataLst>
    <p:tags r:id="rId3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37143-1840-EFFA-444B-2129619AEBF2}" name="Tim Paulusse" initials="TP" userId="S::tpaulusse@verwey-jonker.nl::4a3dabe2-b277-4d58-ac1a-c890ba4fe5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5C11F"/>
    <a:srgbClr val="004899"/>
    <a:srgbClr val="E89704"/>
    <a:srgbClr val="D8134D"/>
    <a:srgbClr val="38289E"/>
    <a:srgbClr val="E24231"/>
    <a:srgbClr val="D7124E"/>
    <a:srgbClr val="1F9ED7"/>
    <a:srgbClr val="D71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102" y="81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4104" y="24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lIns="114300"/>
        <a:lstStyle/>
        <a:p>
          <a:pPr>
            <a:defRPr sz="3200" kern="1200">
              <a:solidFill>
                <a:schemeClr val="tx1"/>
              </a:solidFill>
            </a:defRPr>
          </a:pPr>
          <a:r>
            <a:rPr sz="3000" dirty="0">
              <a:effectLst/>
            </a:rPr>
            <a:t>1. </a:t>
          </a:r>
          <a:r>
            <a:rPr lang="el-GR" sz="3000" noProof="0" dirty="0"/>
            <a:t>Ευαισθητοποίηση </a:t>
          </a:r>
          <a:endParaRPr lang="el-GR" sz="3000" kern="1200" noProof="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srgbClr val="F2F2F2"/>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schemeClr val="tx1"/>
              </a:solidFill>
              <a:effectLst/>
              <a:latin typeface="Calibri" panose="020F0502020204030204"/>
              <a:ea typeface="+mn-ea"/>
              <a:cs typeface="+mn-cs"/>
            </a:defRPr>
          </a:pPr>
          <a:r>
            <a:rPr lang="el-GR" sz="3000" noProof="0" dirty="0"/>
            <a:t>2. Κριτική σκέψη</a:t>
          </a:r>
          <a:endParaRPr lang="el-GR" sz="3000" b="0" kern="1200" noProof="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3. Επίλυση συγκρούσεων </a:t>
          </a:r>
          <a:endParaRPr lang="el-GR" sz="3000" kern="1200" noProof="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rgbClr val="95C11F"/>
        </a:solidFill>
        <a:ln>
          <a:solidFill>
            <a:srgbClr val="785832"/>
          </a:solidFill>
        </a:ln>
      </dgm:spPr>
      <dgm:t>
        <a:bodyPr/>
        <a:lstStyle/>
        <a:p>
          <a:pPr>
            <a:defRPr sz="3200" kern="1200"/>
          </a:pPr>
          <a:r>
            <a:rPr sz="3000" b="1" dirty="0">
              <a:solidFill>
                <a:schemeClr val="bg1"/>
              </a:solidFill>
              <a:effectLst>
                <a:outerShdw blurRad="38100" dist="38100" dir="2700000" algn="tl">
                  <a:srgbClr val="000000">
                    <a:alpha val="43137"/>
                  </a:srgbClr>
                </a:outerShdw>
              </a:effectLst>
            </a:rPr>
            <a:t>4. </a:t>
          </a:r>
          <a:r>
            <a:rPr lang="el-GR" sz="3000" b="1" noProof="0" dirty="0">
              <a:solidFill>
                <a:schemeClr val="bg1"/>
              </a:solidFill>
              <a:effectLst>
                <a:outerShdw blurRad="38100" dist="38100" dir="2700000" algn="tl">
                  <a:srgbClr val="000000">
                    <a:alpha val="43137"/>
                  </a:srgbClr>
                </a:outerShdw>
              </a:effectLst>
            </a:rPr>
            <a:t>Διευκόλυνση </a:t>
          </a:r>
          <a:r>
            <a:rPr lang="el-GR" sz="3000" b="1" noProof="0" dirty="0">
              <a:solidFill>
                <a:schemeClr val="bg1"/>
              </a:solidFill>
              <a:effectLst>
                <a:outerShdw blurRad="38100" dist="38100" dir="2700000" algn="tl">
                  <a:srgbClr val="000000">
                    <a:alpha val="43137"/>
                  </a:srgbClr>
                </a:outerShdw>
              </a:effectLst>
              <a:latin typeface="Calibri" panose="020F0502020204030204"/>
              <a:ea typeface="+mn-ea"/>
              <a:cs typeface="+mn-cs"/>
            </a:rPr>
            <a:t>διαλόγου</a:t>
          </a:r>
          <a:r>
            <a:rPr lang="el-GR" sz="3000" noProof="0" dirty="0">
              <a:solidFill>
                <a:prstClr val="black"/>
              </a:solidFill>
              <a:effectLst/>
              <a:latin typeface="Calibri" panose="020F0502020204030204"/>
              <a:ea typeface="+mn-ea"/>
              <a:cs typeface="+mn-cs"/>
            </a:rPr>
            <a:t> </a:t>
          </a:r>
          <a:endParaRPr lang="el-GR" sz="3000" kern="1200" noProof="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5. Δεοντολογία</a:t>
          </a:r>
          <a:endParaRPr lang="el-GR" sz="3000" kern="1200" noProof="0" dirty="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6. </a:t>
          </a:r>
          <a:r>
            <a:rPr lang="el-GR" sz="3000" noProof="0"/>
            <a:t>Δεξιότητες Αναστοχασμού </a:t>
          </a:r>
          <a:endParaRPr lang="el-GR" sz="3000" kern="1200" noProof="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B404CC1D-7D31-4B64-A5C5-60498ADB70FF}">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defRPr sz="3200">
              <a:solidFill>
                <a:prstClr val="black"/>
              </a:solidFill>
              <a:effectLst/>
              <a:latin typeface="Calibri" panose="020F0502020204030204"/>
              <a:ea typeface="+mn-ea"/>
              <a:cs typeface="+mn-cs"/>
            </a:defRPr>
          </a:pPr>
          <a:r>
            <a:rPr lang="el-GR" sz="3000" noProof="0" dirty="0"/>
            <a:t>7. Ψηφιακές δεξιότητες </a:t>
          </a:r>
          <a:endParaRPr lang="el-GR" sz="3000" noProof="0" dirty="0">
            <a:solidFill>
              <a:prstClr val="black"/>
            </a:solidFill>
            <a:effectLst/>
            <a:latin typeface="Calibri" panose="020F0502020204030204"/>
            <a:ea typeface="+mn-ea"/>
            <a:cs typeface="+mn-cs"/>
          </a:endParaRPr>
        </a:p>
      </dgm:t>
    </dgm:pt>
    <dgm:pt modelId="{815566CE-34FA-4B26-BE76-87701DAF9F50}" type="parTrans" cxnId="{32625709-F515-46AA-9E97-C1E5D73AB0F9}">
      <dgm:prSet/>
      <dgm:spPr/>
      <dgm:t>
        <a:bodyPr/>
        <a:lstStyle/>
        <a:p>
          <a:endParaRPr/>
        </a:p>
      </dgm:t>
    </dgm:pt>
    <dgm:pt modelId="{20B46757-2675-4149-85B1-C855B1C5BEC0}" type="sibTrans" cxnId="{32625709-F515-46AA-9E97-C1E5D73AB0F9}">
      <dgm:prSet/>
      <dgm:spPr/>
      <dgm:t>
        <a:bodyPr/>
        <a:lstStyle/>
        <a:p>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NeighborX="-45891" custLinFactNeighborY="-10476">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2D4A43E5-0209-40D0-8BAC-E928B7A1AB22}" type="pres">
      <dgm:prSet presAssocID="{2A74883B-AB36-4DBE-A90D-C134F37AC8DE}" presName="spacer" presStyleCnt="0"/>
      <dgm:spPr/>
    </dgm:pt>
    <dgm:pt modelId="{94379526-F41C-4743-8DE3-718A904944E0}" type="pres">
      <dgm:prSet presAssocID="{B404CC1D-7D31-4B64-A5C5-60498ADB70FF}"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32625709-F515-46AA-9E97-C1E5D73AB0F9}" srcId="{C4D5358F-2C12-40D3-A142-40CC932D99A4}" destId="{B404CC1D-7D31-4B64-A5C5-60498ADB70FF}" srcOrd="3" destOrd="0" parTransId="{815566CE-34FA-4B26-BE76-87701DAF9F50}" sibTransId="{20B46757-2675-4149-85B1-C855B1C5BEC0}"/>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8D6DD0D9-5D33-4B6B-B83A-73677E400C15}" type="presOf" srcId="{B404CC1D-7D31-4B64-A5C5-60498ADB70FF}" destId="{94379526-F41C-4743-8DE3-718A904944E0}"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83AD646B-BCB4-4AC7-A94E-4648D1EC187B}" type="presParOf" srcId="{1E395D00-6435-47AF-BDD1-99EEEBD551EE}" destId="{2D4A43E5-0209-40D0-8BAC-E928B7A1AB22}" srcOrd="5" destOrd="0" presId="urn:microsoft.com/office/officeart/2005/8/layout/vList2"/>
    <dgm:cxn modelId="{C87F44C5-BF60-480E-AC63-E4CAEC7001A5}" type="presParOf" srcId="{1E395D00-6435-47AF-BDD1-99EEEBD551EE}" destId="{94379526-F41C-4743-8DE3-718A904944E0}"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solidFill>
                <a:schemeClr val="tx1"/>
              </a:solidFill>
            </a:defRPr>
          </a:pPr>
          <a:r>
            <a:rPr sz="3000" dirty="0">
              <a:effectLst/>
            </a:rPr>
            <a:t>1. </a:t>
          </a:r>
          <a:r>
            <a:rPr lang="el-GR" sz="3000" noProof="0" dirty="0"/>
            <a:t>Ευαισθητοποίηση </a:t>
          </a:r>
          <a:endParaRPr lang="el-GR" sz="3000" kern="1200" noProof="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F2F2F2"/>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schemeClr val="tx1"/>
              </a:solidFill>
              <a:effectLst/>
              <a:latin typeface="Calibri" panose="020F0502020204030204"/>
              <a:ea typeface="+mn-ea"/>
              <a:cs typeface="+mn-cs"/>
            </a:defRPr>
          </a:pPr>
          <a:r>
            <a:rPr lang="el-GR" sz="3000" noProof="0" dirty="0"/>
            <a:t>2. Κριτική σκέψη</a:t>
          </a:r>
          <a:endParaRPr lang="el-GR" sz="3000" b="0" kern="1200" noProof="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3. Επίλυση συγκρούσεων </a:t>
          </a:r>
          <a:endParaRPr lang="el-GR" sz="3000" kern="1200" noProof="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pPr>
          <a:r>
            <a:rPr sz="3000" b="1" dirty="0">
              <a:solidFill>
                <a:schemeClr val="bg1"/>
              </a:solidFill>
              <a:effectLst>
                <a:outerShdw blurRad="38100" dist="38100" dir="2700000" algn="tl">
                  <a:srgbClr val="000000">
                    <a:alpha val="43137"/>
                  </a:srgbClr>
                </a:outerShdw>
              </a:effectLst>
            </a:rPr>
            <a:t>4. </a:t>
          </a:r>
          <a:r>
            <a:rPr lang="el-GR" sz="3000" b="1" noProof="0" dirty="0">
              <a:solidFill>
                <a:schemeClr val="bg1"/>
              </a:solidFill>
              <a:effectLst>
                <a:outerShdw blurRad="38100" dist="38100" dir="2700000" algn="tl">
                  <a:srgbClr val="000000">
                    <a:alpha val="43137"/>
                  </a:srgbClr>
                </a:outerShdw>
              </a:effectLst>
            </a:rPr>
            <a:t>Διευκόλυνση </a:t>
          </a:r>
          <a:r>
            <a:rPr lang="el-GR" sz="3000" b="1" noProof="0" dirty="0">
              <a:solidFill>
                <a:schemeClr val="bg1"/>
              </a:solidFill>
              <a:effectLst>
                <a:outerShdw blurRad="38100" dist="38100" dir="2700000" algn="tl">
                  <a:srgbClr val="000000">
                    <a:alpha val="43137"/>
                  </a:srgbClr>
                </a:outerShdw>
              </a:effectLst>
              <a:latin typeface="Calibri" panose="020F0502020204030204"/>
              <a:ea typeface="+mn-ea"/>
              <a:cs typeface="+mn-cs"/>
            </a:rPr>
            <a:t>διαλόγου</a:t>
          </a:r>
          <a:r>
            <a:rPr lang="el-GR" sz="3000" noProof="0" dirty="0">
              <a:solidFill>
                <a:prstClr val="black"/>
              </a:solidFill>
              <a:effectLst/>
              <a:latin typeface="Calibri" panose="020F0502020204030204"/>
              <a:ea typeface="+mn-ea"/>
              <a:cs typeface="+mn-cs"/>
            </a:rPr>
            <a:t> </a:t>
          </a:r>
          <a:endParaRPr lang="el-GR" sz="3000" kern="1200" noProof="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44011"/>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5. Δεοντολογία</a:t>
          </a:r>
          <a:endParaRPr lang="el-GR" sz="3000" kern="1200" noProof="0" dirty="0">
            <a:solidFill>
              <a:prstClr val="black"/>
            </a:solidFill>
            <a:effectLst/>
            <a:latin typeface="Calibri" panose="020F0502020204030204"/>
            <a:ea typeface="+mn-ea"/>
            <a:cs typeface="+mn-cs"/>
          </a:endParaRPr>
        </a:p>
      </dsp:txBody>
      <dsp:txXfrm>
        <a:off x="49347" y="1193358"/>
        <a:ext cx="4863123" cy="912186"/>
      </dsp:txXfrm>
    </dsp:sp>
    <dsp:sp modelId="{8CDB7BC7-8DB4-48B4-844D-150D6BC9A281}">
      <dsp:nvSpPr>
        <dsp:cNvPr id="0" name=""/>
        <dsp:cNvSpPr/>
      </dsp:nvSpPr>
      <dsp:spPr>
        <a:xfrm>
          <a:off x="0" y="23413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6. </a:t>
          </a:r>
          <a:r>
            <a:rPr lang="el-GR" sz="3000" noProof="0"/>
            <a:t>Δεξιότητες Αναστοχασμού </a:t>
          </a:r>
          <a:endParaRPr lang="el-GR" sz="3000" kern="1200" noProof="0" dirty="0">
            <a:solidFill>
              <a:prstClr val="black"/>
            </a:solidFill>
            <a:effectLst/>
            <a:latin typeface="Calibri" panose="020F0502020204030204"/>
            <a:ea typeface="+mn-ea"/>
            <a:cs typeface="+mn-cs"/>
          </a:endParaRPr>
        </a:p>
      </dsp:txBody>
      <dsp:txXfrm>
        <a:off x="49347" y="2390695"/>
        <a:ext cx="4863123" cy="912186"/>
      </dsp:txXfrm>
    </dsp:sp>
    <dsp:sp modelId="{94379526-F41C-4743-8DE3-718A904944E0}">
      <dsp:nvSpPr>
        <dsp:cNvPr id="0" name=""/>
        <dsp:cNvSpPr/>
      </dsp:nvSpPr>
      <dsp:spPr>
        <a:xfrm>
          <a:off x="0" y="35077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333500">
            <a:lnSpc>
              <a:spcPct val="90000"/>
            </a:lnSpc>
            <a:spcBef>
              <a:spcPct val="0"/>
            </a:spcBef>
            <a:spcAft>
              <a:spcPct val="35000"/>
            </a:spcAft>
            <a:buNone/>
            <a:defRPr sz="3200">
              <a:solidFill>
                <a:prstClr val="black"/>
              </a:solidFill>
              <a:effectLst/>
              <a:latin typeface="Calibri" panose="020F0502020204030204"/>
              <a:ea typeface="+mn-ea"/>
              <a:cs typeface="+mn-cs"/>
            </a:defRPr>
          </a:pPr>
          <a:r>
            <a:rPr lang="el-GR" sz="3000" kern="1200" noProof="0" dirty="0"/>
            <a:t>7. Ψηφιακές δεξιότητες </a:t>
          </a:r>
          <a:endParaRPr lang="el-GR" sz="3000" kern="1200" noProof="0" dirty="0">
            <a:solidFill>
              <a:prstClr val="black"/>
            </a:solidFill>
            <a:effectLst/>
            <a:latin typeface="Calibri" panose="020F0502020204030204"/>
            <a:ea typeface="+mn-ea"/>
            <a:cs typeface="+mn-cs"/>
          </a:endParaRPr>
        </a:p>
      </dsp:txBody>
      <dsp:txXfrm>
        <a:off x="49347" y="3557095"/>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70477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09788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63472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66561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93052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39331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56935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47966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420512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6848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78978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73353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137736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347496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826100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401066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1559598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17783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44239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33229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290037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53092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1029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16765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17608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36682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6"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316864" cy="558727"/>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Διευκόλυνση διαλόγου</a:t>
            </a:r>
          </a:p>
        </p:txBody>
      </p:sp>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sz="2200" kern="1200">
                <a:solidFill>
                  <a:srgbClr val="D8134D"/>
                </a:solidFill>
                <a:latin typeface="+mn-lt"/>
                <a:ea typeface="+mj-ea"/>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3120991"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l-GR" kern="0" noProof="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75731"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lang="el-GR" noProof="0" dirty="0"/>
              <a:t>4</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lvl2pPr>
            <a:lvl3pPr marL="1143000" indent="-228600">
              <a:buFont typeface="Courier New" panose="02070309020205020404" pitchFamily="49" charset="0"/>
              <a:buChar char="o"/>
            </a:lvl3pPr>
            <a:lvl5pPr marL="2057400" indent="-228600">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2" name="TextBox 80">
            <a:extLst>
              <a:ext uri="{FF2B5EF4-FFF2-40B4-BE49-F238E27FC236}">
                <a16:creationId xmlns:a16="http://schemas.microsoft.com/office/drawing/2014/main" id="{74BB3972-4AAC-EE7F-A187-EF8805F346D0}"/>
              </a:ext>
            </a:extLst>
          </p:cNvPr>
          <p:cNvSpPr txBox="1">
            <a:spLocks noChangeArrowheads="1"/>
          </p:cNvSpPr>
          <p:nvPr userDrawn="1"/>
        </p:nvSpPr>
        <p:spPr bwMode="auto">
          <a:xfrm>
            <a:off x="-1009" y="1314"/>
            <a:ext cx="3316864" cy="558727"/>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Διευκόλυνση διαλόγου</a:t>
            </a:r>
          </a:p>
        </p:txBody>
      </p:sp>
      <p:sp>
        <p:nvSpPr>
          <p:cNvPr id="13" name="Oval 8">
            <a:extLst>
              <a:ext uri="{FF2B5EF4-FFF2-40B4-BE49-F238E27FC236}">
                <a16:creationId xmlns:a16="http://schemas.microsoft.com/office/drawing/2014/main" id="{A6B7C198-7693-6CD2-F380-A3110CCA6D68}"/>
              </a:ext>
            </a:extLst>
          </p:cNvPr>
          <p:cNvSpPr/>
          <p:nvPr userDrawn="1"/>
        </p:nvSpPr>
        <p:spPr bwMode="auto">
          <a:xfrm>
            <a:off x="3120991"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l-GR" kern="0" noProof="0" dirty="0">
              <a:solidFill>
                <a:srgbClr val="D61920"/>
              </a:solidFill>
              <a:latin typeface="+mn-lt"/>
              <a:sym typeface="Arial"/>
              <a:rtl val="0"/>
            </a:endParaRPr>
          </a:p>
        </p:txBody>
      </p:sp>
      <p:sp>
        <p:nvSpPr>
          <p:cNvPr id="14" name="TextBox 13">
            <a:extLst>
              <a:ext uri="{FF2B5EF4-FFF2-40B4-BE49-F238E27FC236}">
                <a16:creationId xmlns:a16="http://schemas.microsoft.com/office/drawing/2014/main" id="{13A8BE57-289E-139F-45E4-765E67B8AF8C}"/>
              </a:ext>
            </a:extLst>
          </p:cNvPr>
          <p:cNvSpPr txBox="1">
            <a:spLocks noChangeArrowheads="1"/>
          </p:cNvSpPr>
          <p:nvPr userDrawn="1"/>
        </p:nvSpPr>
        <p:spPr bwMode="auto">
          <a:xfrm>
            <a:off x="3175731"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lang="el-GR" noProof="0" dirty="0"/>
              <a:t>4</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4" name="TextBox 80">
            <a:extLst>
              <a:ext uri="{FF2B5EF4-FFF2-40B4-BE49-F238E27FC236}">
                <a16:creationId xmlns:a16="http://schemas.microsoft.com/office/drawing/2014/main" id="{2CE2CA7A-1567-136C-D885-309E1148595E}"/>
              </a:ext>
            </a:extLst>
          </p:cNvPr>
          <p:cNvSpPr txBox="1">
            <a:spLocks noChangeArrowheads="1"/>
          </p:cNvSpPr>
          <p:nvPr userDrawn="1"/>
        </p:nvSpPr>
        <p:spPr bwMode="auto">
          <a:xfrm>
            <a:off x="-1009" y="1314"/>
            <a:ext cx="3316864" cy="558727"/>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Διευκόλυνση διαλόγου</a:t>
            </a:r>
          </a:p>
        </p:txBody>
      </p:sp>
      <p:sp>
        <p:nvSpPr>
          <p:cNvPr id="15" name="Oval 8">
            <a:extLst>
              <a:ext uri="{FF2B5EF4-FFF2-40B4-BE49-F238E27FC236}">
                <a16:creationId xmlns:a16="http://schemas.microsoft.com/office/drawing/2014/main" id="{7C51637A-6AA4-C729-FD99-40A19028CD86}"/>
              </a:ext>
            </a:extLst>
          </p:cNvPr>
          <p:cNvSpPr/>
          <p:nvPr userDrawn="1"/>
        </p:nvSpPr>
        <p:spPr bwMode="auto">
          <a:xfrm>
            <a:off x="3120991"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l-GR" kern="0" noProof="0" dirty="0">
              <a:solidFill>
                <a:srgbClr val="D61920"/>
              </a:solidFill>
              <a:latin typeface="+mn-lt"/>
              <a:sym typeface="Arial"/>
              <a:rtl val="0"/>
            </a:endParaRPr>
          </a:p>
        </p:txBody>
      </p:sp>
      <p:sp>
        <p:nvSpPr>
          <p:cNvPr id="16" name="TextBox 15">
            <a:extLst>
              <a:ext uri="{FF2B5EF4-FFF2-40B4-BE49-F238E27FC236}">
                <a16:creationId xmlns:a16="http://schemas.microsoft.com/office/drawing/2014/main" id="{9956BB2E-092E-DF60-903F-8AA8375A2026}"/>
              </a:ext>
            </a:extLst>
          </p:cNvPr>
          <p:cNvSpPr txBox="1">
            <a:spLocks noChangeArrowheads="1"/>
          </p:cNvSpPr>
          <p:nvPr userDrawn="1"/>
        </p:nvSpPr>
        <p:spPr bwMode="auto">
          <a:xfrm>
            <a:off x="3175731"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lang="el-GR" noProof="0" dirty="0"/>
              <a:t>4</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13" name="TextBox 80">
            <a:extLst>
              <a:ext uri="{FF2B5EF4-FFF2-40B4-BE49-F238E27FC236}">
                <a16:creationId xmlns:a16="http://schemas.microsoft.com/office/drawing/2014/main" id="{06B5C0C1-4A51-13A3-31C6-43B10EE29901}"/>
              </a:ext>
            </a:extLst>
          </p:cNvPr>
          <p:cNvSpPr txBox="1">
            <a:spLocks noChangeArrowheads="1"/>
          </p:cNvSpPr>
          <p:nvPr userDrawn="1"/>
        </p:nvSpPr>
        <p:spPr bwMode="auto">
          <a:xfrm>
            <a:off x="-1009" y="1314"/>
            <a:ext cx="3316864" cy="558727"/>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Διευκόλυνση διαλόγου</a:t>
            </a:r>
          </a:p>
        </p:txBody>
      </p:sp>
      <p:sp>
        <p:nvSpPr>
          <p:cNvPr id="14" name="Oval 8">
            <a:extLst>
              <a:ext uri="{FF2B5EF4-FFF2-40B4-BE49-F238E27FC236}">
                <a16:creationId xmlns:a16="http://schemas.microsoft.com/office/drawing/2014/main" id="{F771742F-ADB4-2A5E-4F40-A0F28510E458}"/>
              </a:ext>
            </a:extLst>
          </p:cNvPr>
          <p:cNvSpPr/>
          <p:nvPr userDrawn="1"/>
        </p:nvSpPr>
        <p:spPr bwMode="auto">
          <a:xfrm>
            <a:off x="3120991"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l-GR" kern="0" noProof="0" dirty="0">
              <a:solidFill>
                <a:srgbClr val="D61920"/>
              </a:solidFill>
              <a:latin typeface="+mn-lt"/>
              <a:sym typeface="Arial"/>
              <a:rtl val="0"/>
            </a:endParaRPr>
          </a:p>
        </p:txBody>
      </p:sp>
      <p:sp>
        <p:nvSpPr>
          <p:cNvPr id="15" name="TextBox 14">
            <a:extLst>
              <a:ext uri="{FF2B5EF4-FFF2-40B4-BE49-F238E27FC236}">
                <a16:creationId xmlns:a16="http://schemas.microsoft.com/office/drawing/2014/main" id="{BC1FF5B8-CFA4-3A05-2C73-31B4B3825E5B}"/>
              </a:ext>
            </a:extLst>
          </p:cNvPr>
          <p:cNvSpPr txBox="1">
            <a:spLocks noChangeArrowheads="1"/>
          </p:cNvSpPr>
          <p:nvPr userDrawn="1"/>
        </p:nvSpPr>
        <p:spPr bwMode="auto">
          <a:xfrm>
            <a:off x="3175731"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lang="el-GR" noProof="0" dirty="0"/>
              <a:t>4</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Στυλώυ004</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a:normAutofit/>
          </a:body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photo/trust-word-made-with-wooden-blocks_4351825.htm#query=trust&amp;position=3&amp;from_view=search&amp;track=sph&amp;uuid=2a27d5b0-3ca3-4acf-9dfa-9511140cbca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ci.nii.ac.jp/ncid/BA6289036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client=firefox-b-d&amp;sca_esv=563084529&amp;sxsrf=AB5stBjRy33lWk50KHKkT3-B8lhxRO_JIw:1694013593696&amp;q=self-disclosure&amp;tbm=isch&amp;source=lnms&amp;sa=X&amp;ved=2ahUKEwjruPyzpJaBAxX6hv0HHR1ODMwQ0pQJegQIDhAB&amp;biw=1408&amp;bih=645&amp;dpr=1.36#imgrc=t7XoDOKqXqXit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1609406922107444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pixabay.com/illustrations/legal-scales-of-justice-judge-450202/" TargetMode="External"/><Relationship Id="rId4" Type="http://schemas.openxmlformats.org/officeDocument/2006/relationships/hyperlink" Target="https://www.inc.com/encyclopedia/interpersonal-communication.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illustrations/japanese-concierge-hotel-employee-11848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istockphoto.com/nl/search/2/image?mediatype=illustration&amp;phrase=aggression+icon" TargetMode="External"/><Relationship Id="rId4" Type="http://schemas.openxmlformats.org/officeDocument/2006/relationships/hyperlink" Target="https://doi.org/10.54675/xrjk7971&#820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www.freepik.com/free-vector/man-shouting-woman-working-laptop-cartoon-illustration_12699156.htm#query=aggression&amp;position=1&amp;from_view=search&amp;track=sph&amp;uuid=adef04ee-ada0-4019-bebb-45ca4da4701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photo/woman-smiling-with-one-hand-her-ear_1023853.htm#query=active%20listening&amp;position=18&amp;from_view=search&amp;track=ais&amp;uuid=f71494e6-3946-45ac-8c16-48399c40f85e&quot;&g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hyperlink" Target="https://www.institute.global/insights/public-services/essentials-dialog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freeimages.com/vector/subconscious-thought-process-vector-473369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illustrations/banner-header-question-mark-109082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www.freepik.com/free-vector/pack-flat-people-asking-questions_13404913.htm#query=reflection&amp;position=22&amp;from_view=search&amp;track=sph&amp;uuid=477ff390-bf39-41e8-b5e6-675450cfbb3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hyperlink" Target="https://www.freepik.com/free-vector/language-concept-with-speech-bubbles_2752261.htm#query=Intercultural%20communication&amp;position=1&amp;from_view=search&amp;track=ais&amp;uuid=f9ff5f90-115a-49b8-b365-750ba81ba1e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free-vector/illustration-with-young-people-talking_6296242.htm#query=Intercultural%20communication&amp;position=7&amp;from_view=search&amp;track=ais&amp;uuid=17c2d2d6-1029-4f14-ba72-f78b1cfcdf70"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hyperlink" Target="https://doi.org/10.13109/978366640327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ik.com/free-vector/angry-person-crowd-concept_6543309.htm#query=intercultural%20misinterpretations&amp;position=12&amp;from_view=search&amp;track=ais&amp;uuid=f8a96839-5d29-4fd5-bcb9-27e2636adb2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www.costaid.eu/" TargetMode="External"/><Relationship Id="rId7"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institute.global/insights/public-services/essentials-dialogue" TargetMode="External"/><Relationship Id="rId5" Type="http://schemas.openxmlformats.org/officeDocument/2006/relationships/hyperlink" Target="https://ci.nii.ac.jp/ncid/BA62890363" TargetMode="External"/><Relationship Id="rId4" Type="http://schemas.openxmlformats.org/officeDocument/2006/relationships/hyperlink" Target="https://doi.org/10.1177/096366251246095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7" Type="http://schemas.openxmlformats.org/officeDocument/2006/relationships/hyperlink" Target="https://doi.org/10.1080/19462160903494576"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doi.org/10.54675/xrjk7971" TargetMode="External"/><Relationship Id="rId5" Type="http://schemas.openxmlformats.org/officeDocument/2006/relationships/hyperlink" Target="https://doi.org/10.13109/9783666403279" TargetMode="External"/><Relationship Id="rId4" Type="http://schemas.openxmlformats.org/officeDocument/2006/relationships/hyperlink" Target="https://doi.org/10.1177/1609406922107444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istockphoto.com/nl/search/2/image?excludenudity=false&amp;phrase=fake%20fact" TargetMode="External"/><Relationship Id="rId5" Type="http://schemas.openxmlformats.org/officeDocument/2006/relationships/hyperlink" Target="https://www.tandfonline.com/doi/full/10.1080/19462160903494576" TargetMode="External"/><Relationship Id="rId4" Type="http://schemas.openxmlformats.org/officeDocument/2006/relationships/hyperlink" Target="https://languages.oup.com/google-dictionary-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flaticon.com/free-icon/dialogue_634763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respect&amp;tbm=isch&amp;ved=2ahUKEwigqdDGsJOBAxVhVeUKHRXHB2EQ2-cCegQIABAA&amp;oq=respect&amp;gs_lcp=CgNpbWcQAzIECCMQJzIICAAQgAQQsQMyCggAEIoFELEDEEMyBwgAEIoFEEMyBwgAEIoFEEMyBwgAEIoFEEMyBQgAEIAEMgUIABCABDIFCAAQgAQyBQgAEIAEOgQIABAeOggIABCxAxCDAVCfBVi4DWC2DmgAcAB4AIABS4gB7QOSAQE4mAEAoAEBqgELZ3dzLXdpei1pbWfAAQE&amp;sclient=img&amp;ei=rhL3ZKCaMuGqlQeVjp-IBg&amp;bih=842&amp;biw=1760&amp;client=firefox-b-d#imgrc=QU5Dk9R-v2poy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s://www.freepik.com/free-vector/green-hand-drawn-partnership-clipart_16340030.htm#query=handshaking&amp;position=3&amp;from_view=search&amp;track=sph&amp;uuid=e202e4fe-04ba-457d-ac86-ae866f6345e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doi.org/10.1177/0963662512460953&#8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b="1">
                <a:effectLst/>
                <a:latin typeface="Calibri Light" panose="020F0302020204030204"/>
                <a:ea typeface="Verdana" panose="020B0604030504040204" pitchFamily="34" charset="0"/>
              </a:defRPr>
            </a:pPr>
            <a:r>
              <a:rPr lang="el-GR" sz="6000" dirty="0">
                <a:ln>
                  <a:noFill/>
                </a:ln>
                <a:solidFill>
                  <a:srgbClr val="D7124E"/>
                </a:solidFill>
                <a:uLnTx/>
                <a:uFillTx/>
              </a:rPr>
              <a:t>Ενότητα </a:t>
            </a:r>
            <a:r>
              <a:rPr lang="el-GR" sz="6000" dirty="0">
                <a:solidFill>
                  <a:srgbClr val="D7124E"/>
                </a:solidFill>
              </a:rPr>
              <a:t>4</a:t>
            </a:r>
            <a:r>
              <a:rPr lang="el-GR" sz="6000" dirty="0">
                <a:ln>
                  <a:noFill/>
                </a:ln>
                <a:solidFill>
                  <a:srgbClr val="D7124E"/>
                </a:solidFill>
                <a:uLnTx/>
                <a:uFillTx/>
              </a:rPr>
              <a:t> </a:t>
            </a:r>
            <a:r>
              <a:rPr lang="el-GR" sz="6000" dirty="0">
                <a:ln>
                  <a:noFill/>
                </a:ln>
                <a:solidFill>
                  <a:schemeClr val="tx1"/>
                </a:solidFill>
                <a:uLnTx/>
                <a:uFillTx/>
              </a:rPr>
              <a:t>Διευκόλυνση Διαλόγου</a:t>
            </a:r>
            <a:endParaRPr lang="el-GR"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600" b="1">
                <a:solidFill>
                  <a:srgbClr val="E89704"/>
                </a:solidFill>
                <a:latin typeface="Calibri Light" panose="020F0302020204030204"/>
              </a:defRPr>
            </a:pPr>
            <a:r>
              <a:rPr kern="1200">
                <a:ln>
                  <a:noFill/>
                </a:ln>
                <a:effectLst/>
                <a:uLnTx/>
                <a:uFillTx/>
                <a:ea typeface="+mn-ea"/>
                <a:cs typeface="+mn-cs"/>
              </a:rPr>
              <a:t>https://www.</a:t>
            </a:r>
            <a:r>
              <a:t>costaid</a:t>
            </a:r>
            <a:r>
              <a:rPr kern="1200">
                <a:ln>
                  <a:noFill/>
                </a:ln>
                <a:effectLst/>
                <a:uLnTx/>
                <a:uFillTx/>
                <a:ea typeface="+mn-ea"/>
                <a:cs typeface="+mn-cs"/>
              </a:rPr>
              <a:t>.eu</a:t>
            </a:r>
            <a:endParaRPr kumimoji="0" sz="1600" b="1" i="0" u="none" strike="noStrike" kern="1200" cap="none" normalizeH="0" baseline="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1"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12" name="Εικόνα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2C717-DFBC-1543-44DD-FFCA07DB873E}"/>
              </a:ext>
            </a:extLst>
          </p:cNvPr>
          <p:cNvSpPr>
            <a:spLocks noGrp="1"/>
          </p:cNvSpPr>
          <p:nvPr>
            <p:ph type="title"/>
          </p:nvPr>
        </p:nvSpPr>
        <p:spPr/>
        <p:txBody>
          <a:bodyPr/>
          <a:lstStyle/>
          <a:p>
            <a:pPr>
              <a:defRPr>
                <a:ea typeface="Adobe Gothic Std B"/>
                <a:cs typeface="Calibri"/>
              </a:defRPr>
            </a:pPr>
            <a:r>
              <a:rPr lang="el-GR" dirty="0"/>
              <a:t>Πώς να επιτύχετε εμπιστοσύνη (2/4)</a:t>
            </a:r>
          </a:p>
        </p:txBody>
      </p:sp>
      <p:sp>
        <p:nvSpPr>
          <p:cNvPr id="3" name="Tijdelijke aanduiding voor inhoud 2">
            <a:extLst>
              <a:ext uri="{FF2B5EF4-FFF2-40B4-BE49-F238E27FC236}">
                <a16:creationId xmlns:a16="http://schemas.microsoft.com/office/drawing/2014/main" id="{8755382B-6E7D-54C3-43DC-198928508082}"/>
              </a:ext>
            </a:extLst>
          </p:cNvPr>
          <p:cNvSpPr>
            <a:spLocks noGrp="1"/>
          </p:cNvSpPr>
          <p:nvPr>
            <p:ph idx="1"/>
          </p:nvPr>
        </p:nvSpPr>
        <p:spPr>
          <a:xfrm>
            <a:off x="557999" y="1799999"/>
            <a:ext cx="4864752" cy="4876709"/>
          </a:xfrm>
        </p:spPr>
        <p:txBody>
          <a:bodyPr vert="horz" lIns="91440" tIns="45720" rIns="91440" bIns="45720" anchor="t">
            <a:normAutofit fontScale="92500" lnSpcReduction="10000"/>
          </a:bodyPr>
          <a:lstStyle/>
          <a:p>
            <a:pPr marL="0" indent="0">
              <a:buNone/>
              <a:defRPr sz="2000">
                <a:cs typeface="Calibri"/>
              </a:defRPr>
            </a:pPr>
            <a:r>
              <a:rPr lang="el-GR" dirty="0"/>
              <a:t>Η εμπιστοσύνη δεν επιτυγχάνεται εύκολα, αλλά συνήθως </a:t>
            </a:r>
            <a:r>
              <a:rPr lang="el-GR" b="1" dirty="0"/>
              <a:t>αναπτύσσεται με την πάροδο του χρόνου</a:t>
            </a:r>
            <a:r>
              <a:rPr lang="el-GR" dirty="0"/>
              <a:t>. Η εμπιστοσύνη χτίζεται με </a:t>
            </a:r>
            <a:r>
              <a:rPr lang="el-GR" b="1" dirty="0"/>
              <a:t>ανοιχτή και άμεση επικοινωνία</a:t>
            </a:r>
            <a:r>
              <a:rPr lang="el-GR" dirty="0"/>
              <a:t> μεταξύ μας. Σε αυτή την επικοινωνία, θα συλλέξετε στοιχεία </a:t>
            </a:r>
            <a:r>
              <a:rPr lang="el-GR" b="1" dirty="0"/>
              <a:t>εμπιστοσύνης και αξιοπιστίας</a:t>
            </a:r>
            <a:r>
              <a:rPr lang="el-GR" dirty="0"/>
              <a:t>. Η </a:t>
            </a:r>
            <a:r>
              <a:rPr lang="el-GR" b="1" dirty="0"/>
              <a:t>επίδειξη καλής θέλησης και οικειότητας</a:t>
            </a:r>
            <a:r>
              <a:rPr lang="el-GR" dirty="0"/>
              <a:t> συχνά δημιουργεί έναν τέτοιο δεσμό. </a:t>
            </a:r>
          </a:p>
          <a:p>
            <a:pPr marL="0" indent="0">
              <a:buNone/>
              <a:defRPr>
                <a:cs typeface="Calibri"/>
              </a:defRPr>
            </a:pPr>
            <a:r>
              <a:rPr lang="el-GR" sz="2000" dirty="0"/>
              <a:t>Κάθε φορά που δεν υπάρχει ένας τέτοιος δεσμός επειδή ο εργαζόμενος/δάσκαλος για νέους δεν είχε πολύ χρόνο με τον έφηβο, αλλά θα έπρεπε ούτως ή άλλως να υπάρχει ένας αποτελεσματικός διάλογος, υπάρχει μια σημαντική δεξιότητα που θα μπορούσε να είναι χρήσιμη: </a:t>
            </a:r>
            <a:r>
              <a:rPr lang="el-GR" sz="2000" b="1" dirty="0"/>
              <a:t>Ο συναισθηματικός επαγγελματισμός.</a:t>
            </a:r>
            <a:r>
              <a:rPr lang="el-GR" sz="2100" b="1" dirty="0"/>
              <a:t> </a:t>
            </a:r>
          </a:p>
          <a:p>
            <a:pPr marL="0" indent="0" algn="just">
              <a:buNone/>
            </a:pPr>
            <a:endParaRPr lang="el-GR" sz="2100" dirty="0">
              <a:cs typeface="Calibri"/>
            </a:endParaRPr>
          </a:p>
          <a:p>
            <a:pPr marL="0" indent="0" algn="just">
              <a:buNone/>
            </a:pPr>
            <a:endParaRPr lang="el-GR" sz="2100" b="1" dirty="0">
              <a:cs typeface="Calibri"/>
            </a:endParaRPr>
          </a:p>
          <a:p>
            <a:pPr algn="just"/>
            <a:endParaRPr lang="el-GR" dirty="0">
              <a:cs typeface="Calibri"/>
            </a:endParaRPr>
          </a:p>
        </p:txBody>
      </p:sp>
      <p:sp>
        <p:nvSpPr>
          <p:cNvPr id="5" name="Tekstvak 4">
            <a:extLst>
              <a:ext uri="{FF2B5EF4-FFF2-40B4-BE49-F238E27FC236}">
                <a16:creationId xmlns:a16="http://schemas.microsoft.com/office/drawing/2014/main" id="{C2DFD935-772C-6ABC-42AD-F97831155D47}"/>
              </a:ext>
            </a:extLst>
          </p:cNvPr>
          <p:cNvSpPr txBox="1"/>
          <p:nvPr/>
        </p:nvSpPr>
        <p:spPr>
          <a:xfrm>
            <a:off x="5650606" y="6493098"/>
            <a:ext cx="6546760"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a:cs typeface="Calibri"/>
              </a:defRPr>
            </a:pPr>
            <a:r>
              <a:rPr lang="el-GR" sz="1200" dirty="0">
                <a:hlinkClick r:id="rId3"/>
              </a:rPr>
              <a:t>Φωτογραφία: Freepik</a:t>
            </a:r>
            <a:r>
              <a:rPr lang="el-GR" dirty="0">
                <a:hlinkClick r:id="rId3"/>
              </a:rPr>
              <a:t> </a:t>
            </a:r>
            <a:r>
              <a:rPr lang="el-GR" sz="1200" dirty="0"/>
              <a:t>| </a:t>
            </a:r>
            <a:r>
              <a:rPr lang="el-GR" sz="1200" dirty="0" err="1">
                <a:hlinkClick r:id="rId4"/>
              </a:rPr>
              <a:t>Source</a:t>
            </a:r>
            <a:r>
              <a:rPr lang="el-GR" sz="1200" dirty="0">
                <a:hlinkClick r:id="rId4"/>
              </a:rPr>
              <a:t> </a:t>
            </a:r>
            <a:r>
              <a:rPr lang="el-GR" sz="1200" dirty="0" err="1">
                <a:hlinkClick r:id="rId4"/>
              </a:rPr>
              <a:t>information</a:t>
            </a:r>
            <a:endParaRPr lang="el-GR" sz="1200" dirty="0"/>
          </a:p>
        </p:txBody>
      </p:sp>
      <p:sp>
        <p:nvSpPr>
          <p:cNvPr id="8" name="Tekstvak 7">
            <a:extLst>
              <a:ext uri="{FF2B5EF4-FFF2-40B4-BE49-F238E27FC236}">
                <a16:creationId xmlns:a16="http://schemas.microsoft.com/office/drawing/2014/main" id="{BC874DD8-4090-6593-158E-C838ACC9F606}"/>
              </a:ext>
            </a:extLst>
          </p:cNvPr>
          <p:cNvSpPr txBox="1"/>
          <p:nvPr/>
        </p:nvSpPr>
        <p:spPr>
          <a:xfrm>
            <a:off x="5932332" y="3694626"/>
            <a:ext cx="5787442"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sz="2000">
                <a:cs typeface="Calibri"/>
              </a:defRPr>
            </a:pPr>
            <a:r>
              <a:rPr lang="el-GR" b="1" dirty="0"/>
              <a:t>Συναισθηματικός επαγγελματισμός</a:t>
            </a:r>
            <a:r>
              <a:rPr lang="el-GR" dirty="0"/>
              <a:t> σημαίνει ότι ως επαγγελματίας, δεν εργάζεστε κυρίως με βάση την εξουσία και τη γνωστική δράση, αλλά μάλλον με την </a:t>
            </a:r>
            <a:r>
              <a:rPr lang="el-GR" b="1" dirty="0"/>
              <a:t>δημιουργία μιας σχέσης και την εκδήλωση </a:t>
            </a:r>
            <a:r>
              <a:rPr lang="el-GR" b="1" dirty="0" err="1"/>
              <a:t>ενσυναίσθησης</a:t>
            </a:r>
            <a:r>
              <a:rPr lang="el-GR" b="1" dirty="0"/>
              <a:t>/δέσμευσης </a:t>
            </a:r>
            <a:r>
              <a:rPr lang="el-GR" dirty="0"/>
              <a:t>σε ό, τι αφορά το νεαρό άτομο. Η αγάπη για τους νέους, η ενσυναίσθηση, η πραγματική γνωριμία μαζί τους, το ενδιαφέρον για αυτούς και η προσοχή στις θετικές τους πλευρές είναι ζωτικής σημασίας.</a:t>
            </a:r>
            <a:endParaRPr lang="el-GR" sz="2000" dirty="0">
              <a:cs typeface="Calibri"/>
            </a:endParaRPr>
          </a:p>
        </p:txBody>
      </p:sp>
      <p:pic>
        <p:nvPicPr>
          <p:cNvPr id="4" name="Εικόνα 3" descr="Εικόνα που περιέχει εσωτερικός χώρος, ξύλινο, δάπεδο&#10;&#10;Περιγραφή που δημιουργήθηκε αυτόματα">
            <a:extLst>
              <a:ext uri="{FF2B5EF4-FFF2-40B4-BE49-F238E27FC236}">
                <a16:creationId xmlns:a16="http://schemas.microsoft.com/office/drawing/2014/main" id="{85117757-F463-69C6-FBAD-20173F42E57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69251" y="533830"/>
            <a:ext cx="4282971" cy="2855314"/>
          </a:xfrm>
          <a:prstGeom prst="rect">
            <a:avLst/>
          </a:prstGeom>
        </p:spPr>
      </p:pic>
    </p:spTree>
    <p:extLst>
      <p:ext uri="{BB962C8B-B14F-4D97-AF65-F5344CB8AC3E}">
        <p14:creationId xmlns:p14="http://schemas.microsoft.com/office/powerpoint/2010/main" val="121971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5728-8500-93E8-09AF-5A7E5C20A482}"/>
              </a:ext>
            </a:extLst>
          </p:cNvPr>
          <p:cNvSpPr>
            <a:spLocks noGrp="1"/>
          </p:cNvSpPr>
          <p:nvPr>
            <p:ph type="title"/>
          </p:nvPr>
        </p:nvSpPr>
        <p:spPr/>
        <p:txBody>
          <a:bodyPr/>
          <a:lstStyle/>
          <a:p>
            <a:pPr>
              <a:defRPr>
                <a:ea typeface="Adobe Gothic Std B"/>
                <a:cs typeface="Calibri"/>
              </a:defRPr>
            </a:pPr>
            <a:r>
              <a:rPr lang="el-GR" dirty="0"/>
              <a:t>Ένα αποτελεσματικό εργαλείο συναισθηματικού επαγγελματισμού (3/4)</a:t>
            </a:r>
            <a:endParaRPr lang="el-GR" dirty="0">
              <a:cs typeface="Calibri"/>
            </a:endParaRPr>
          </a:p>
        </p:txBody>
      </p:sp>
      <p:sp>
        <p:nvSpPr>
          <p:cNvPr id="3" name="Tijdelijke aanduiding voor inhoud 2">
            <a:extLst>
              <a:ext uri="{FF2B5EF4-FFF2-40B4-BE49-F238E27FC236}">
                <a16:creationId xmlns:a16="http://schemas.microsoft.com/office/drawing/2014/main" id="{3DCBB55F-ECC8-FCD4-0BB1-9A3266D9F318}"/>
              </a:ext>
            </a:extLst>
          </p:cNvPr>
          <p:cNvSpPr>
            <a:spLocks noGrp="1"/>
          </p:cNvSpPr>
          <p:nvPr>
            <p:ph idx="1"/>
          </p:nvPr>
        </p:nvSpPr>
        <p:spPr>
          <a:xfrm>
            <a:off x="557999" y="1799999"/>
            <a:ext cx="5986020" cy="4865977"/>
          </a:xfrm>
        </p:spPr>
        <p:txBody>
          <a:bodyPr vert="horz" lIns="91440" tIns="45720" rIns="91440" bIns="45720" anchor="t">
            <a:normAutofit lnSpcReduction="10000"/>
          </a:bodyPr>
          <a:lstStyle/>
          <a:p>
            <a:pPr marL="0" indent="0">
              <a:buNone/>
              <a:defRPr sz="2100">
                <a:cs typeface="Calibri"/>
              </a:defRPr>
            </a:pPr>
            <a:r>
              <a:rPr lang="el-GR" dirty="0"/>
              <a:t>Ένα σημαντικό και χρήσιμο εργαλείο που μπορεί να βοηθήσει στην δεξιότητα του συναισθηματικού επαγγελματισμού είναι </a:t>
            </a:r>
            <a:r>
              <a:rPr lang="el-GR" b="1" dirty="0"/>
              <a:t>η </a:t>
            </a:r>
            <a:r>
              <a:rPr lang="el-GR" b="1" dirty="0" err="1"/>
              <a:t>αυτο</a:t>
            </a:r>
            <a:r>
              <a:rPr lang="el-GR" b="1" dirty="0"/>
              <a:t>-αποκάλυψη</a:t>
            </a:r>
            <a:r>
              <a:rPr lang="el-GR" dirty="0"/>
              <a:t>. </a:t>
            </a:r>
            <a:br>
              <a:rPr lang="el-GR" dirty="0"/>
            </a:br>
            <a:r>
              <a:rPr lang="el-GR" dirty="0"/>
              <a:t>Ανάλογα με την κατάσταση, βοηθά να μοιραστείτε λίγο τις δικές σας πεποιθήσεις, αξίες, ιδανικά, απογοητεύσεις, ανησυχίες και θυμό. </a:t>
            </a:r>
            <a:endParaRPr lang="el-GR" dirty="0">
              <a:cs typeface="Calibri" panose="020F0502020204030204"/>
            </a:endParaRPr>
          </a:p>
          <a:p>
            <a:pPr marL="0" indent="0">
              <a:buNone/>
              <a:defRPr sz="2100">
                <a:cs typeface="Calibri"/>
              </a:defRPr>
            </a:pPr>
            <a:r>
              <a:rPr lang="el-GR" dirty="0"/>
              <a:t>Η σταδιακή αποκάλυψη των συναισθημάτων και των προσωπικών εμπειριών προάγει τόσο μια </a:t>
            </a:r>
            <a:r>
              <a:rPr lang="el-GR" b="1" dirty="0"/>
              <a:t>αίσθηση εμπιστοσύνης</a:t>
            </a:r>
            <a:r>
              <a:rPr lang="el-GR" dirty="0"/>
              <a:t> όσο και τη γνώση που έχετε για κάποιον άλλο.</a:t>
            </a:r>
          </a:p>
          <a:p>
            <a:pPr marL="0" indent="0">
              <a:buNone/>
              <a:defRPr sz="2100">
                <a:cs typeface="Calibri"/>
              </a:defRPr>
            </a:pPr>
            <a:r>
              <a:rPr lang="el-GR" dirty="0"/>
              <a:t>Αυτό συμβαίνει λεκτικά, μη λεκτικά και με βάση τα </a:t>
            </a:r>
            <a:r>
              <a:rPr lang="el-GR" dirty="0" err="1"/>
              <a:t>συμφραζόμενα</a:t>
            </a:r>
            <a:r>
              <a:rPr lang="el-GR" dirty="0"/>
              <a:t>. Έτσι, για παράδειγμα, κυριολεκτικά λέγοντας κάτι, από τις εκφράσεις του προσώπου, τη στάση του σώματος, ακόμη και από τη μάρκα και το χρώμα των ρούχων που φοράτε. </a:t>
            </a:r>
            <a:endParaRPr lang="el-GR" dirty="0">
              <a:cs typeface="Calibri" panose="020F0502020204030204"/>
            </a:endParaRPr>
          </a:p>
        </p:txBody>
      </p:sp>
      <p:sp>
        <p:nvSpPr>
          <p:cNvPr id="4" name="Tekstvak 3">
            <a:extLst>
              <a:ext uri="{FF2B5EF4-FFF2-40B4-BE49-F238E27FC236}">
                <a16:creationId xmlns:a16="http://schemas.microsoft.com/office/drawing/2014/main" id="{DFF2B30C-2EA1-927F-772C-DAF8BE5890A4}"/>
              </a:ext>
            </a:extLst>
          </p:cNvPr>
          <p:cNvSpPr txBox="1"/>
          <p:nvPr/>
        </p:nvSpPr>
        <p:spPr>
          <a:xfrm>
            <a:off x="6632619" y="4019280"/>
            <a:ext cx="5180153" cy="267765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sz="2100">
                <a:cs typeface="Calibri"/>
              </a:defRPr>
            </a:pPr>
            <a:r>
              <a:rPr lang="el-GR" dirty="0"/>
              <a:t>Η </a:t>
            </a:r>
            <a:r>
              <a:rPr lang="el-GR" dirty="0" err="1"/>
              <a:t>αυτο</a:t>
            </a:r>
            <a:r>
              <a:rPr lang="el-GR" dirty="0"/>
              <a:t>-αποκάλυψη θεωρείται ως επί το πλείστον επωφελής, αλλά </a:t>
            </a:r>
            <a:r>
              <a:rPr lang="el-GR" b="1" dirty="0"/>
              <a:t>θα πρέπει να επανεξετάζεται ανάλογα με το πλαίσιο</a:t>
            </a:r>
            <a:r>
              <a:rPr lang="el-GR" dirty="0"/>
              <a:t>. Κάθε άτομο είναι πολύπλοκο και διαφορετικό και μπορεί να αντιδράσει διαφορετικά σε παρόμοιες καταστάσεις. Ωστόσο, υπάρχουν ορισμένες γενικές κατευθυντήριες γραμμές για την εφαρμογή της </a:t>
            </a:r>
            <a:r>
              <a:rPr lang="el-GR" dirty="0" err="1"/>
              <a:t>αυτο</a:t>
            </a:r>
            <a:r>
              <a:rPr lang="el-GR" dirty="0"/>
              <a:t>-αποκάλυψης:</a:t>
            </a:r>
          </a:p>
        </p:txBody>
      </p:sp>
      <p:sp>
        <p:nvSpPr>
          <p:cNvPr id="6" name="Tekstvak 5">
            <a:extLst>
              <a:ext uri="{FF2B5EF4-FFF2-40B4-BE49-F238E27FC236}">
                <a16:creationId xmlns:a16="http://schemas.microsoft.com/office/drawing/2014/main" id="{3B7F3617-F8DF-A04C-748C-ED7AC515C763}"/>
              </a:ext>
            </a:extLst>
          </p:cNvPr>
          <p:cNvSpPr txBox="1"/>
          <p:nvPr/>
        </p:nvSpPr>
        <p:spPr>
          <a:xfrm>
            <a:off x="7399986" y="6584324"/>
            <a:ext cx="4789330"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hlinkClick r:id="rId3"/>
              </a:defRPr>
            </a:pPr>
            <a:r>
              <a:rPr lang="el-GR" dirty="0"/>
              <a:t>Εικόνα πηγής</a:t>
            </a:r>
            <a:endParaRPr lang="el-GR" sz="1200" dirty="0">
              <a:cs typeface="Calibri" panose="020F0502020204030204"/>
            </a:endParaRPr>
          </a:p>
        </p:txBody>
      </p:sp>
      <p:sp>
        <p:nvSpPr>
          <p:cNvPr id="7" name="Ορθογώνιο 6">
            <a:extLst>
              <a:ext uri="{FF2B5EF4-FFF2-40B4-BE49-F238E27FC236}">
                <a16:creationId xmlns:a16="http://schemas.microsoft.com/office/drawing/2014/main" id="{8DC4CE03-0F3E-CAF6-0DB1-73D0A97107BF}"/>
              </a:ext>
            </a:extLst>
          </p:cNvPr>
          <p:cNvSpPr/>
          <p:nvPr/>
        </p:nvSpPr>
        <p:spPr>
          <a:xfrm>
            <a:off x="6347637" y="2251865"/>
            <a:ext cx="5541172" cy="923330"/>
          </a:xfrm>
          <a:prstGeom prst="rect">
            <a:avLst/>
          </a:prstGeom>
          <a:noFill/>
        </p:spPr>
        <p:txBody>
          <a:bodyPr wrap="square" lIns="91440" tIns="45720" rIns="91440" bIns="45720">
            <a:spAutoFit/>
          </a:bodyPr>
          <a:lstStyle/>
          <a:p>
            <a:pPr algn="ctr">
              <a:defRPr sz="5400" b="1">
                <a:ln w="6600">
                  <a:solidFill>
                    <a:schemeClr val="accent2"/>
                  </a:solidFill>
                  <a:prstDash val="solid"/>
                </a:ln>
                <a:solidFill>
                  <a:srgbClr val="FFFFFF"/>
                </a:solidFill>
                <a:effectLst>
                  <a:outerShdw dist="38100" dir="2700000" algn="tl" rotWithShape="0">
                    <a:schemeClr val="accent2"/>
                  </a:outerShdw>
                </a:effectLst>
              </a:defRPr>
            </a:pPr>
            <a:r>
              <a:rPr lang="el-GR" dirty="0"/>
              <a:t>Αυτό-αποκάλυψη</a:t>
            </a:r>
            <a:endParaRPr lang="el-GR" sz="5400" b="1" cap="none"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0025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FAA1A-D28B-BEFB-DE73-AE104204416D}"/>
              </a:ext>
            </a:extLst>
          </p:cNvPr>
          <p:cNvSpPr>
            <a:spLocks noGrp="1"/>
          </p:cNvSpPr>
          <p:nvPr>
            <p:ph type="title"/>
          </p:nvPr>
        </p:nvSpPr>
        <p:spPr/>
        <p:txBody>
          <a:bodyPr/>
          <a:lstStyle/>
          <a:p>
            <a:pPr>
              <a:defRPr>
                <a:ea typeface="Adobe Gothic Std B"/>
                <a:cs typeface="Calibri"/>
              </a:defRPr>
            </a:pPr>
            <a:r>
              <a:rPr lang="el-GR" dirty="0"/>
              <a:t>Κατευθυντήριες γραμμές για την </a:t>
            </a:r>
            <a:r>
              <a:rPr lang="el-GR" dirty="0" err="1"/>
              <a:t>αυτο</a:t>
            </a:r>
            <a:r>
              <a:rPr lang="el-GR" dirty="0"/>
              <a:t>-αποκάλυψη (4/4)</a:t>
            </a:r>
          </a:p>
        </p:txBody>
      </p:sp>
      <p:sp>
        <p:nvSpPr>
          <p:cNvPr id="3" name="Tijdelijke aanduiding voor inhoud 2">
            <a:extLst>
              <a:ext uri="{FF2B5EF4-FFF2-40B4-BE49-F238E27FC236}">
                <a16:creationId xmlns:a16="http://schemas.microsoft.com/office/drawing/2014/main" id="{EEE9B123-39C3-B000-AF6E-F4E39BEEAE71}"/>
              </a:ext>
            </a:extLst>
          </p:cNvPr>
          <p:cNvSpPr>
            <a:spLocks noGrp="1"/>
          </p:cNvSpPr>
          <p:nvPr>
            <p:ph idx="1"/>
          </p:nvPr>
        </p:nvSpPr>
        <p:spPr>
          <a:xfrm>
            <a:off x="557999" y="2231511"/>
            <a:ext cx="5540893" cy="4865977"/>
          </a:xfrm>
        </p:spPr>
        <p:txBody>
          <a:bodyPr vert="horz" lIns="91440" tIns="45720" rIns="91440" bIns="45720" anchor="t">
            <a:noAutofit/>
          </a:bodyPr>
          <a:lstStyle/>
          <a:p>
            <a:pPr>
              <a:defRPr sz="2100">
                <a:cs typeface="Calibri"/>
              </a:defRPr>
            </a:pPr>
            <a:r>
              <a:rPr lang="el-GR" b="1" dirty="0"/>
              <a:t>Κάνετε </a:t>
            </a:r>
            <a:r>
              <a:rPr lang="el-GR" b="1" dirty="0" err="1"/>
              <a:t>αυτο</a:t>
            </a:r>
            <a:r>
              <a:rPr lang="el-GR" b="1" dirty="0"/>
              <a:t>-αποκάλυψη περιστασιακά</a:t>
            </a:r>
            <a:r>
              <a:rPr lang="el-GR" dirty="0"/>
              <a:t>. Η δύναμη της αυτό-αποκάλυψης έρχεται με ακρίβεια επειδή δεν αποτελεί συνήθεια.</a:t>
            </a:r>
            <a:endParaRPr lang="el-GR" sz="2100" dirty="0">
              <a:solidFill>
                <a:srgbClr val="D13438"/>
              </a:solidFill>
              <a:cs typeface="Calibri"/>
            </a:endParaRPr>
          </a:p>
          <a:p>
            <a:pPr>
              <a:defRPr sz="2100">
                <a:cs typeface="Calibri"/>
              </a:defRPr>
            </a:pPr>
            <a:r>
              <a:rPr lang="el-GR" b="1" dirty="0"/>
              <a:t>Κάντε το προσεκτικά και σκόπιμα</a:t>
            </a:r>
            <a:r>
              <a:rPr lang="el-GR" dirty="0"/>
              <a:t>. Προσπαθήστε να μάθετε τι πραγματικά ζητάει ο συνομιλητής σας πριν απαντήσετε σε μια ερώτηση που απαιτεί </a:t>
            </a:r>
            <a:r>
              <a:rPr lang="el-GR" dirty="0" err="1"/>
              <a:t>αυτο</a:t>
            </a:r>
            <a:r>
              <a:rPr lang="el-GR" dirty="0"/>
              <a:t>-αποκάλυψη. Στη συνέχεια, μπορεί κανείς να συζητήσει καλύτερα την υποκείμενη ανάγκη του άλλου.</a:t>
            </a:r>
            <a:endParaRPr lang="el-GR" sz="2100" dirty="0">
              <a:solidFill>
                <a:srgbClr val="000000"/>
              </a:solidFill>
              <a:cs typeface="Calibri"/>
            </a:endParaRPr>
          </a:p>
          <a:p>
            <a:pPr lvl="1" algn="just">
              <a:buFont typeface="Arial" panose="05000000000000000000" pitchFamily="2" charset="2"/>
              <a:buChar char="•"/>
            </a:pPr>
            <a:endParaRPr lang="el-GR" sz="1800" dirty="0">
              <a:solidFill>
                <a:srgbClr val="D13438"/>
              </a:solidFill>
              <a:cs typeface="Calibri"/>
            </a:endParaRPr>
          </a:p>
        </p:txBody>
      </p:sp>
      <p:sp>
        <p:nvSpPr>
          <p:cNvPr id="6" name="Tijdelijke aanduiding voor inhoud 2">
            <a:extLst>
              <a:ext uri="{FF2B5EF4-FFF2-40B4-BE49-F238E27FC236}">
                <a16:creationId xmlns:a16="http://schemas.microsoft.com/office/drawing/2014/main" id="{6442EEC8-133D-CA8E-D96A-988311B57FB5}"/>
              </a:ext>
            </a:extLst>
          </p:cNvPr>
          <p:cNvSpPr txBox="1">
            <a:spLocks/>
          </p:cNvSpPr>
          <p:nvPr/>
        </p:nvSpPr>
        <p:spPr>
          <a:xfrm>
            <a:off x="6098061" y="2233657"/>
            <a:ext cx="5852132" cy="4865977"/>
          </a:xfrm>
          <a:prstGeom prst="rect">
            <a:avLst/>
          </a:prstGeom>
        </p:spPr>
        <p:txBody>
          <a:bodyPr vert="horz" lIns="91440" tIns="45720" rIns="91440" bIns="45720" anchor="t">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2100">
                <a:cs typeface="Calibri"/>
              </a:defRPr>
            </a:pPr>
            <a:r>
              <a:rPr lang="el-GR" b="1" dirty="0"/>
              <a:t>Επιλέξτε προσεκτικά τις λέξεις</a:t>
            </a:r>
            <a:r>
              <a:rPr lang="el-GR" dirty="0"/>
              <a:t>: πόσο ενσυναισθητική ή συναισθηματικά φορτισμένη είναι η αφήγηση. Ο βαθμός οικειότητας πρέπει να ταιριάζει με τις ανάγκες του άλλου. Η υπερβολική προσωπική αυτό-αποκάλυψη είναι σχετικά δυσμενής, αλλά απαιτείται κάποιος βαθμός οικειότητας.</a:t>
            </a:r>
            <a:endParaRPr lang="el-GR" sz="2100" dirty="0">
              <a:solidFill>
                <a:srgbClr val="000000"/>
              </a:solidFill>
              <a:cs typeface="Calibri"/>
            </a:endParaRPr>
          </a:p>
          <a:p>
            <a:pPr>
              <a:defRPr sz="2100">
                <a:cs typeface="Calibri"/>
              </a:defRPr>
            </a:pPr>
            <a:r>
              <a:rPr lang="el-GR" b="1" dirty="0"/>
              <a:t>Να είστε δεκτικοί πριν, κατά τη διάρκεια και μετά την αυτό-αποκάλυψη</a:t>
            </a:r>
            <a:r>
              <a:rPr lang="el-GR" dirty="0"/>
              <a:t>. Έτσι, φροντίστε να λάβετε σχόλια πίσω, μέσω ερωτήσεων ή παρατηρήσεων, σχετικά με το πώς το εκλαμβάνει ο συνομιλητής σας, ώστε να μπορείτε να συντονιστείτε περαιτέρω.</a:t>
            </a:r>
            <a:endParaRPr lang="el-GR" sz="2100" dirty="0">
              <a:cs typeface="Calibri"/>
            </a:endParaRPr>
          </a:p>
          <a:p>
            <a:pPr algn="just"/>
            <a:endParaRPr lang="el-GR" dirty="0">
              <a:cs typeface="Calibri"/>
            </a:endParaRPr>
          </a:p>
          <a:p>
            <a:pPr algn="just">
              <a:spcBef>
                <a:spcPts val="0"/>
              </a:spcBef>
              <a:spcAft>
                <a:spcPts val="0"/>
              </a:spcAft>
            </a:pPr>
            <a:endParaRPr lang="el-GR" sz="1800" dirty="0">
              <a:solidFill>
                <a:srgbClr val="000000"/>
              </a:solidFill>
              <a:cs typeface="Calibri"/>
            </a:endParaRPr>
          </a:p>
          <a:p>
            <a:pPr algn="just"/>
            <a:endParaRPr lang="el-GR" sz="2100" dirty="0">
              <a:solidFill>
                <a:srgbClr val="000000"/>
              </a:solidFill>
              <a:cs typeface="Calibri"/>
            </a:endParaRPr>
          </a:p>
        </p:txBody>
      </p:sp>
    </p:spTree>
    <p:extLst>
      <p:ext uri="{BB962C8B-B14F-4D97-AF65-F5344CB8AC3E}">
        <p14:creationId xmlns:p14="http://schemas.microsoft.com/office/powerpoint/2010/main" val="218450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97661-A447-34B8-5AF4-F1E4E0BB0B44}"/>
              </a:ext>
            </a:extLst>
          </p:cNvPr>
          <p:cNvSpPr>
            <a:spLocks noGrp="1"/>
          </p:cNvSpPr>
          <p:nvPr>
            <p:ph type="title"/>
          </p:nvPr>
        </p:nvSpPr>
        <p:spPr/>
        <p:txBody>
          <a:bodyPr/>
          <a:lstStyle/>
          <a:p>
            <a:pPr>
              <a:defRPr>
                <a:ea typeface="Adobe Gothic Std B"/>
              </a:defRPr>
            </a:pPr>
            <a:r>
              <a:rPr lang="el-GR" dirty="0"/>
              <a:t>Ισότιμος Διάλογος (1/2)</a:t>
            </a:r>
            <a:endParaRPr lang="el-GR" dirty="0">
              <a:cs typeface="Calibri"/>
            </a:endParaRPr>
          </a:p>
        </p:txBody>
      </p:sp>
      <p:sp>
        <p:nvSpPr>
          <p:cNvPr id="3" name="Tijdelijke aanduiding voor inhoud 2">
            <a:extLst>
              <a:ext uri="{FF2B5EF4-FFF2-40B4-BE49-F238E27FC236}">
                <a16:creationId xmlns:a16="http://schemas.microsoft.com/office/drawing/2014/main" id="{A22C1CC3-B2DC-9F60-8BB9-9D40B2C24D28}"/>
              </a:ext>
            </a:extLst>
          </p:cNvPr>
          <p:cNvSpPr>
            <a:spLocks noGrp="1"/>
          </p:cNvSpPr>
          <p:nvPr>
            <p:ph idx="1"/>
          </p:nvPr>
        </p:nvSpPr>
        <p:spPr>
          <a:xfrm>
            <a:off x="557999" y="2272224"/>
            <a:ext cx="5852132" cy="4865977"/>
          </a:xfrm>
        </p:spPr>
        <p:txBody>
          <a:bodyPr vert="horz" lIns="91440" tIns="45720" rIns="91440" bIns="45720" anchor="t">
            <a:normAutofit/>
          </a:bodyPr>
          <a:lstStyle/>
          <a:p>
            <a:pPr marL="0" indent="0">
              <a:buNone/>
              <a:defRPr>
                <a:cs typeface="Calibri" panose="020F0502020204030204"/>
              </a:defRPr>
            </a:pPr>
            <a:r>
              <a:rPr lang="el-GR" dirty="0"/>
              <a:t>Ένας ισότιμος/εξισωτικός διάλογος είναι ένας διάλογος όπου όλοι οι συμμετέχοντες είναι </a:t>
            </a:r>
            <a:r>
              <a:rPr lang="el-GR" b="1" dirty="0"/>
              <a:t>ίσοι</a:t>
            </a:r>
            <a:r>
              <a:rPr lang="el-GR" dirty="0"/>
              <a:t>. Οι πιθανές ανισορροπίες ισχύος μεταξύ των συμμετεχόντων (π.χ. δάσκαλος και μαθητής) δεν θα πρέπει να διαδραματίζουν κάποιο ρόλο. Αντίθετα, η επικοινωνία θα πρέπει να ενθαρρύνει τους άλλους να εκφράσουν τις πεποιθήσεις, τις στάσεις και τις απόψεις τους, προκειμένου να επιτευχθεί αμοιβαία κατανόηση. </a:t>
            </a:r>
          </a:p>
          <a:p>
            <a:pPr marL="0" indent="0" algn="just">
              <a:buNone/>
            </a:pPr>
            <a:endParaRPr lang="el-GR" dirty="0">
              <a:cs typeface="Calibri" panose="020F0502020204030204"/>
            </a:endParaRPr>
          </a:p>
        </p:txBody>
      </p:sp>
      <p:sp>
        <p:nvSpPr>
          <p:cNvPr id="4" name="Tekstvak 3">
            <a:extLst>
              <a:ext uri="{FF2B5EF4-FFF2-40B4-BE49-F238E27FC236}">
                <a16:creationId xmlns:a16="http://schemas.microsoft.com/office/drawing/2014/main" id="{6FB8C545-FBA4-D62C-E0FC-F55C8466ED33}"/>
              </a:ext>
            </a:extLst>
          </p:cNvPr>
          <p:cNvSpPr txBox="1"/>
          <p:nvPr/>
        </p:nvSpPr>
        <p:spPr>
          <a:xfrm>
            <a:off x="6884830" y="6573591"/>
            <a:ext cx="5580845"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3"/>
              </a:rPr>
              <a:t>Ορισμός πηγής</a:t>
            </a:r>
            <a:r>
              <a:rPr lang="el-GR" dirty="0"/>
              <a:t> | </a:t>
            </a:r>
            <a:r>
              <a:rPr lang="el-GR" dirty="0">
                <a:hlinkClick r:id="rId4"/>
              </a:rPr>
              <a:t>Πληροφορίες πηγής</a:t>
            </a:r>
            <a:r>
              <a:rPr lang="el-GR" dirty="0"/>
              <a:t> | </a:t>
            </a:r>
            <a:r>
              <a:rPr lang="el-GR" dirty="0">
                <a:hlinkClick r:id="rId5"/>
              </a:rPr>
              <a:t>Εικόνα πηγής</a:t>
            </a:r>
            <a:endParaRPr lang="el-GR" sz="1200" dirty="0">
              <a:cs typeface="Calibri" panose="020F0502020204030204"/>
            </a:endParaRPr>
          </a:p>
        </p:txBody>
      </p:sp>
      <p:pic>
        <p:nvPicPr>
          <p:cNvPr id="7" name="Εικόνα 6" descr="Εικόνα που περιέχει μαύρο, σκοτάδι  Περιγραφή που δημιουργήθηκε αυτόματα">
            <a:extLst>
              <a:ext uri="{FF2B5EF4-FFF2-40B4-BE49-F238E27FC236}">
                <a16:creationId xmlns:a16="http://schemas.microsoft.com/office/drawing/2014/main" id="{95E9087A-6B83-58A3-57B1-15773D639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518" y="1231927"/>
            <a:ext cx="4394146" cy="4394146"/>
          </a:xfrm>
          <a:prstGeom prst="rect">
            <a:avLst/>
          </a:prstGeom>
        </p:spPr>
      </p:pic>
    </p:spTree>
    <p:extLst>
      <p:ext uri="{BB962C8B-B14F-4D97-AF65-F5344CB8AC3E}">
        <p14:creationId xmlns:p14="http://schemas.microsoft.com/office/powerpoint/2010/main" val="230881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17834B0E-0F33-FCBE-D962-15AC4128D5A5}"/>
              </a:ext>
            </a:extLst>
          </p:cNvPr>
          <p:cNvSpPr/>
          <p:nvPr/>
        </p:nvSpPr>
        <p:spPr>
          <a:xfrm>
            <a:off x="6966665" y="1831304"/>
            <a:ext cx="5012027" cy="45290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l-GR" dirty="0"/>
          </a:p>
        </p:txBody>
      </p:sp>
      <p:sp>
        <p:nvSpPr>
          <p:cNvPr id="2" name="Titel 1">
            <a:extLst>
              <a:ext uri="{FF2B5EF4-FFF2-40B4-BE49-F238E27FC236}">
                <a16:creationId xmlns:a16="http://schemas.microsoft.com/office/drawing/2014/main" id="{35439AA9-9945-BD32-D1CC-B446A4DAD894}"/>
              </a:ext>
            </a:extLst>
          </p:cNvPr>
          <p:cNvSpPr>
            <a:spLocks noGrp="1"/>
          </p:cNvSpPr>
          <p:nvPr>
            <p:ph type="title"/>
          </p:nvPr>
        </p:nvSpPr>
        <p:spPr>
          <a:xfrm>
            <a:off x="558000" y="1113050"/>
            <a:ext cx="11634000" cy="605096"/>
          </a:xfrm>
        </p:spPr>
        <p:txBody>
          <a:bodyPr>
            <a:normAutofit/>
          </a:bodyPr>
          <a:lstStyle/>
          <a:p>
            <a:pPr>
              <a:defRPr>
                <a:ea typeface="Adobe Gothic Std B"/>
                <a:cs typeface="Calibri"/>
              </a:defRPr>
            </a:pPr>
            <a:r>
              <a:rPr lang="el-GR" dirty="0"/>
              <a:t>Οι ισότιμοι όροι ανταγωνισμού δημιουργούν ανοικτή στάση (2/2)</a:t>
            </a:r>
            <a:endParaRPr lang="el-GR" dirty="0">
              <a:cs typeface="Calibri"/>
            </a:endParaRPr>
          </a:p>
        </p:txBody>
      </p:sp>
      <p:sp>
        <p:nvSpPr>
          <p:cNvPr id="3" name="Tijdelijke aanduiding voor inhoud 2">
            <a:extLst>
              <a:ext uri="{FF2B5EF4-FFF2-40B4-BE49-F238E27FC236}">
                <a16:creationId xmlns:a16="http://schemas.microsoft.com/office/drawing/2014/main" id="{099D9457-CC2B-F4D5-38BF-B6810F8CDCB7}"/>
              </a:ext>
            </a:extLst>
          </p:cNvPr>
          <p:cNvSpPr>
            <a:spLocks noGrp="1"/>
          </p:cNvSpPr>
          <p:nvPr>
            <p:ph idx="1"/>
          </p:nvPr>
        </p:nvSpPr>
        <p:spPr/>
        <p:txBody>
          <a:bodyPr vert="horz" lIns="91440" tIns="45720" rIns="91440" bIns="45720" anchor="t">
            <a:normAutofit/>
          </a:bodyPr>
          <a:lstStyle/>
          <a:p>
            <a:pPr marL="0" indent="0">
              <a:buNone/>
              <a:defRPr>
                <a:cs typeface="Calibri" panose="020F0502020204030204"/>
              </a:defRPr>
            </a:pPr>
            <a:r>
              <a:rPr lang="el-GR" dirty="0"/>
              <a:t>Ένας ισότιμος διάλογος επικεντρώνεται στην ανταλλαγή ιδεών σε ισότιμο επίπεδο.</a:t>
            </a:r>
          </a:p>
          <a:p>
            <a:pPr marL="0" indent="0">
              <a:buNone/>
              <a:defRPr>
                <a:cs typeface="Calibri" panose="020F0502020204030204"/>
              </a:defRPr>
            </a:pPr>
            <a:r>
              <a:rPr lang="el-GR" dirty="0"/>
              <a:t>Αυτή η ισότητα δίνει έμφαση στην εγκυρότητα των επιχειρημάτων και σε ό,τι λέγεται στη συζήτηση, αντί να επιβάλλει σε κάποιον έναν συγκεκριμένο τρόπο σκέψης. </a:t>
            </a:r>
          </a:p>
          <a:p>
            <a:pPr marL="0" indent="0">
              <a:buNone/>
              <a:defRPr>
                <a:cs typeface="Calibri" panose="020F0502020204030204"/>
              </a:defRPr>
            </a:pPr>
            <a:r>
              <a:rPr lang="el-GR" dirty="0"/>
              <a:t>Με τον τρόπο αυτό, η μορφή του ισότιμου διαλόγου δημιουργεί ισότιμους όρους ανταγωνισμού, δημιουργώντας ένα περιβάλλον ασφάλειας και δεκτικότητας.</a:t>
            </a:r>
          </a:p>
        </p:txBody>
      </p:sp>
      <p:sp>
        <p:nvSpPr>
          <p:cNvPr id="4" name="Tekstvak 3">
            <a:extLst>
              <a:ext uri="{FF2B5EF4-FFF2-40B4-BE49-F238E27FC236}">
                <a16:creationId xmlns:a16="http://schemas.microsoft.com/office/drawing/2014/main" id="{076FA987-AB78-19B2-EAD6-6F0E3C1C0B48}"/>
              </a:ext>
            </a:extLst>
          </p:cNvPr>
          <p:cNvSpPr txBox="1"/>
          <p:nvPr/>
        </p:nvSpPr>
        <p:spPr>
          <a:xfrm>
            <a:off x="7216048" y="2099474"/>
            <a:ext cx="4560983" cy="397031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ctr">
              <a:defRPr sz="2100" i="1">
                <a:solidFill>
                  <a:schemeClr val="bg1"/>
                </a:solidFill>
                <a:cs typeface="Calibri"/>
              </a:defRPr>
            </a:pPr>
            <a:r>
              <a:rPr lang="el-GR" dirty="0"/>
              <a:t>Όταν ένας επαγγελματίας της πρώτης γραμμής θέλει να έχει μια συζήτηση με έναν έφηβο που δείχνει σημάδια πίστης στη διαταραχή της πληροφορίας, είναι σημαντικό ο επαγγελματίας να μην καταδικάζει αυτή την πεποίθηση.</a:t>
            </a:r>
            <a:endParaRPr lang="el-GR" i="1" dirty="0">
              <a:solidFill>
                <a:schemeClr val="bg1"/>
              </a:solidFill>
              <a:cs typeface="Calibri"/>
            </a:endParaRPr>
          </a:p>
          <a:p>
            <a:pPr algn="ctr">
              <a:defRPr sz="2100" i="1">
                <a:solidFill>
                  <a:schemeClr val="bg1"/>
                </a:solidFill>
                <a:cs typeface="Calibri"/>
              </a:defRPr>
            </a:pPr>
            <a:r>
              <a:rPr lang="el-GR" dirty="0"/>
              <a:t>Ακούστε τους, προσπαθήστε να καταλάβετε από πού προέρχονται, και προβάλετε τα δικά σας επιχειρήματα χωρίς να υποτιμάτε τα δικά τους.</a:t>
            </a:r>
          </a:p>
          <a:p>
            <a:pPr algn="ctr">
              <a:defRPr sz="2100" i="1">
                <a:solidFill>
                  <a:schemeClr val="bg1"/>
                </a:solidFill>
                <a:cs typeface="Calibri"/>
              </a:defRPr>
            </a:pPr>
            <a:r>
              <a:rPr lang="el-GR" dirty="0"/>
              <a:t>Με αυτόν τον τρόπο, θα είναι πιο ανοιχτοί στην επιχειρηματολογία σας.</a:t>
            </a:r>
          </a:p>
        </p:txBody>
      </p:sp>
    </p:spTree>
    <p:extLst>
      <p:ext uri="{BB962C8B-B14F-4D97-AF65-F5344CB8AC3E}">
        <p14:creationId xmlns:p14="http://schemas.microsoft.com/office/powerpoint/2010/main" val="171801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E6940-3436-DCB6-A027-4A933F853447}"/>
              </a:ext>
            </a:extLst>
          </p:cNvPr>
          <p:cNvSpPr>
            <a:spLocks noGrp="1"/>
          </p:cNvSpPr>
          <p:nvPr>
            <p:ph type="title"/>
          </p:nvPr>
        </p:nvSpPr>
        <p:spPr/>
        <p:txBody>
          <a:bodyPr/>
          <a:lstStyle/>
          <a:p>
            <a:pPr>
              <a:defRPr>
                <a:ea typeface="Adobe Gothic Std B"/>
              </a:defRPr>
            </a:pPr>
            <a:r>
              <a:rPr lang="el-GR" dirty="0"/>
              <a:t>3. Παροχή καθοδήγησης</a:t>
            </a:r>
            <a:endParaRPr lang="el-GR" dirty="0">
              <a:ea typeface="Adobe Gothic Std B"/>
            </a:endParaRPr>
          </a:p>
        </p:txBody>
      </p:sp>
      <p:sp>
        <p:nvSpPr>
          <p:cNvPr id="3" name="Tijdelijke aanduiding voor inhoud 2">
            <a:extLst>
              <a:ext uri="{FF2B5EF4-FFF2-40B4-BE49-F238E27FC236}">
                <a16:creationId xmlns:a16="http://schemas.microsoft.com/office/drawing/2014/main" id="{8C642BCA-E0A6-8481-C8B9-50B6179CA14F}"/>
              </a:ext>
            </a:extLst>
          </p:cNvPr>
          <p:cNvSpPr>
            <a:spLocks noGrp="1"/>
          </p:cNvSpPr>
          <p:nvPr>
            <p:ph idx="1"/>
          </p:nvPr>
        </p:nvSpPr>
        <p:spPr>
          <a:xfrm>
            <a:off x="557999" y="1799999"/>
            <a:ext cx="5544000" cy="4865977"/>
          </a:xfrm>
        </p:spPr>
        <p:txBody>
          <a:bodyPr vert="horz" lIns="91440" tIns="45720" rIns="91440" bIns="45720" anchor="t">
            <a:normAutofit/>
          </a:bodyPr>
          <a:lstStyle/>
          <a:p>
            <a:pPr marL="0" indent="0">
              <a:buNone/>
              <a:defRPr sz="2100">
                <a:cs typeface="Calibri"/>
              </a:defRPr>
            </a:pPr>
            <a:r>
              <a:rPr lang="el-GR" dirty="0"/>
              <a:t>Ο ρόλος του ατόμου στην πρώτη γραμμή δεν είναι μόνο να παρέχει έναν ασφαλή χώρο για διάλογο, αλλά και να συμμετέχει στον διάλογο προκειμένου να προσπαθήσει να εξουδετερώσει την πίστη στην διαταραχή της πληροφορίας. </a:t>
            </a:r>
            <a:br>
              <a:rPr lang="el-GR" dirty="0"/>
            </a:br>
            <a:r>
              <a:rPr lang="el-GR" dirty="0"/>
              <a:t>Για να γίνει αυτό, υπάρχουν </a:t>
            </a:r>
            <a:br>
              <a:rPr lang="el-GR" dirty="0"/>
            </a:br>
            <a:r>
              <a:rPr lang="el-GR" dirty="0"/>
              <a:t>ορισμένα κρίσιμα σημεία </a:t>
            </a:r>
            <a:br>
              <a:rPr lang="el-GR" dirty="0"/>
            </a:br>
            <a:r>
              <a:rPr lang="el-GR" dirty="0"/>
              <a:t>που πρέπει να θυμάστε:</a:t>
            </a:r>
          </a:p>
          <a:p>
            <a:pPr algn="just"/>
            <a:endParaRPr lang="el-GR" dirty="0">
              <a:cs typeface="Calibri"/>
            </a:endParaRPr>
          </a:p>
          <a:p>
            <a:pPr algn="just"/>
            <a:endParaRPr lang="el-GR" dirty="0">
              <a:cs typeface="Calibri"/>
            </a:endParaRPr>
          </a:p>
          <a:p>
            <a:pPr algn="just"/>
            <a:endParaRPr lang="el-GR" dirty="0">
              <a:cs typeface="Calibri"/>
            </a:endParaRPr>
          </a:p>
        </p:txBody>
      </p:sp>
      <p:sp>
        <p:nvSpPr>
          <p:cNvPr id="4" name="Tekstvak 3">
            <a:extLst>
              <a:ext uri="{FF2B5EF4-FFF2-40B4-BE49-F238E27FC236}">
                <a16:creationId xmlns:a16="http://schemas.microsoft.com/office/drawing/2014/main" id="{158FE784-4FF6-774C-E7F9-8715526CFB64}"/>
              </a:ext>
            </a:extLst>
          </p:cNvPr>
          <p:cNvSpPr txBox="1"/>
          <p:nvPr/>
        </p:nvSpPr>
        <p:spPr>
          <a:xfrm>
            <a:off x="6200086" y="431685"/>
            <a:ext cx="5544000" cy="627864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marL="342900" indent="-342900">
              <a:buClr>
                <a:srgbClr val="95C11F"/>
              </a:buClr>
              <a:buFont typeface="Wingdings" panose="05000000000000000000" pitchFamily="2" charset="2"/>
              <a:buChar char="§"/>
              <a:defRPr sz="2100">
                <a:cs typeface="Calibri"/>
              </a:defRPr>
            </a:pPr>
            <a:r>
              <a:rPr lang="el-GR" b="1" dirty="0"/>
              <a:t>Μείνετε συγκεντρωμένοι</a:t>
            </a:r>
            <a:r>
              <a:rPr lang="el-GR" dirty="0"/>
              <a:t>. Ενώ είναι σημαντικό να αφήσετε τον έφηβο να πει αυτό που χρειάζεται να πει, το νόημα της συζήτησης δεν πρέπει να χαθεί: είστε εκεί για να κατανοήσετε και ενδεχομένως να αντιμετωπίσετε την πίστη στη διαταραχή της πληροφορίας.</a:t>
            </a:r>
          </a:p>
          <a:p>
            <a:pPr marL="171450" indent="-171450">
              <a:buClr>
                <a:srgbClr val="95C11F"/>
              </a:buClr>
              <a:buFont typeface="Wingdings" panose="05000000000000000000" pitchFamily="2" charset="2"/>
              <a:buChar char="§"/>
            </a:pPr>
            <a:endParaRPr lang="el-GR" sz="1200" b="1" dirty="0">
              <a:cs typeface="Calibri"/>
            </a:endParaRPr>
          </a:p>
          <a:p>
            <a:pPr marL="342900" indent="-342900">
              <a:buClr>
                <a:srgbClr val="95C11F"/>
              </a:buClr>
              <a:buFont typeface="Wingdings" panose="05000000000000000000" pitchFamily="2" charset="2"/>
              <a:buChar char="§"/>
              <a:defRPr sz="2100">
                <a:cs typeface="Calibri"/>
              </a:defRPr>
            </a:pPr>
            <a:r>
              <a:rPr lang="el-GR" b="1" dirty="0"/>
              <a:t>Να δίνετε λογικές συστάσεις, με σεβασμό για θέματα που πρέπει να ληφθούν υπόψη</a:t>
            </a:r>
            <a:r>
              <a:rPr lang="el-GR" dirty="0"/>
              <a:t>, συμπεριλαμβανομένων των ηθικών και δεοντολογικών ζητημάτων. Λάβετε υπόψη ότι </a:t>
            </a:r>
            <a:r>
              <a:rPr lang="el-GR" b="1" dirty="0"/>
              <a:t>δεν πρέπει να καταδικάζετε ή να επικρίνετε</a:t>
            </a:r>
            <a:r>
              <a:rPr lang="el-GR" dirty="0"/>
              <a:t> ότι ο διάλογος </a:t>
            </a:r>
            <a:r>
              <a:rPr lang="el-GR" b="1" dirty="0"/>
              <a:t>θα πρέπει να παραμείνει ισότιμος</a:t>
            </a:r>
            <a:r>
              <a:rPr lang="el-GR" dirty="0"/>
              <a:t>, ωστόσο αυτό δεν σημαίνει ότι δεν μπορεί κανείς να </a:t>
            </a:r>
            <a:r>
              <a:rPr lang="el-GR" b="1" dirty="0"/>
              <a:t>διαφωνήσει με σεβασμό</a:t>
            </a:r>
            <a:r>
              <a:rPr lang="el-GR" dirty="0"/>
              <a:t> και να δείξει εναλλακτικές προοπτικές.</a:t>
            </a:r>
          </a:p>
          <a:p>
            <a:pPr marL="171450" indent="-171450">
              <a:buClr>
                <a:srgbClr val="95C11F"/>
              </a:buClr>
              <a:buFont typeface="Wingdings" panose="05000000000000000000" pitchFamily="2" charset="2"/>
              <a:buChar char="§"/>
            </a:pPr>
            <a:endParaRPr lang="el-GR" sz="1200" b="1" dirty="0">
              <a:cs typeface="Calibri"/>
            </a:endParaRPr>
          </a:p>
          <a:p>
            <a:pPr marL="342900" indent="-342900">
              <a:buClr>
                <a:srgbClr val="95C11F"/>
              </a:buClr>
              <a:buFont typeface="Wingdings" panose="05000000000000000000" pitchFamily="2" charset="2"/>
              <a:buChar char="§"/>
              <a:defRPr sz="2100">
                <a:cs typeface="Calibri"/>
              </a:defRPr>
            </a:pPr>
            <a:r>
              <a:rPr lang="el-GR" b="1" dirty="0"/>
              <a:t>Ενθαρρύνετε και ενισχύετε θετικά την εποικοδομητική συμμετοχή</a:t>
            </a:r>
            <a:r>
              <a:rPr lang="el-GR" dirty="0"/>
              <a:t> στη συζήτηση.</a:t>
            </a:r>
          </a:p>
        </p:txBody>
      </p:sp>
      <p:sp>
        <p:nvSpPr>
          <p:cNvPr id="5" name="Tekstvak 4">
            <a:extLst>
              <a:ext uri="{FF2B5EF4-FFF2-40B4-BE49-F238E27FC236}">
                <a16:creationId xmlns:a16="http://schemas.microsoft.com/office/drawing/2014/main" id="{7563C6E0-E55F-9C4A-B8ED-DEE2AA0D51F5}"/>
              </a:ext>
            </a:extLst>
          </p:cNvPr>
          <p:cNvSpPr txBox="1"/>
          <p:nvPr/>
        </p:nvSpPr>
        <p:spPr>
          <a:xfrm>
            <a:off x="6096000" y="6580654"/>
            <a:ext cx="6107205"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3"/>
              </a:rPr>
              <a:t>Πληροφορίες πηγής</a:t>
            </a:r>
            <a:r>
              <a:rPr lang="el-GR" dirty="0"/>
              <a:t> | </a:t>
            </a:r>
            <a:r>
              <a:rPr lang="el-GR" dirty="0">
                <a:hlinkClick r:id="rId4"/>
              </a:rPr>
              <a:t>Εικόνα πηγής</a:t>
            </a:r>
            <a:endParaRPr lang="el-GR" sz="1200" dirty="0">
              <a:cs typeface="Calibri" panose="020F0502020204030204"/>
            </a:endParaRPr>
          </a:p>
        </p:txBody>
      </p:sp>
      <p:pic>
        <p:nvPicPr>
          <p:cNvPr id="6" name="Εικόνα 5" descr="Εικόνα που περιέχει ρουχισμός, clipart, ζωγραφιά, καρτούν&#10;&#10;Περιγραφή που δημιουργήθηκε αυτόματα">
            <a:extLst>
              <a:ext uri="{FF2B5EF4-FFF2-40B4-BE49-F238E27FC236}">
                <a16:creationId xmlns:a16="http://schemas.microsoft.com/office/drawing/2014/main" id="{962368E2-C9E3-5D67-91D6-1DAE44A533E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64920" y="3523653"/>
            <a:ext cx="2466568" cy="3238161"/>
          </a:xfrm>
          <a:prstGeom prst="rect">
            <a:avLst/>
          </a:prstGeom>
        </p:spPr>
      </p:pic>
    </p:spTree>
    <p:extLst>
      <p:ext uri="{BB962C8B-B14F-4D97-AF65-F5344CB8AC3E}">
        <p14:creationId xmlns:p14="http://schemas.microsoft.com/office/powerpoint/2010/main" val="372848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27,700+ Aggression Icon Illustrations, Royalty-Free Vector Graphics &amp; Clip  Art - iStock">
            <a:extLst>
              <a:ext uri="{FF2B5EF4-FFF2-40B4-BE49-F238E27FC236}">
                <a16:creationId xmlns:a16="http://schemas.microsoft.com/office/drawing/2014/main" id="{A1D7AE85-C3D3-8D57-1B2D-983739C584D0}"/>
              </a:ext>
            </a:extLst>
          </p:cNvPr>
          <p:cNvPicPr>
            <a:picLocks noChangeAspect="1"/>
          </p:cNvPicPr>
          <p:nvPr/>
        </p:nvPicPr>
        <p:blipFill>
          <a:blip r:embed="rId3"/>
          <a:stretch>
            <a:fillRect/>
          </a:stretch>
        </p:blipFill>
        <p:spPr>
          <a:xfrm>
            <a:off x="6363821" y="514350"/>
            <a:ext cx="5829300" cy="5829300"/>
          </a:xfrm>
          <a:prstGeom prst="rect">
            <a:avLst/>
          </a:prstGeom>
        </p:spPr>
      </p:pic>
      <p:sp>
        <p:nvSpPr>
          <p:cNvPr id="2" name="Titel 1">
            <a:extLst>
              <a:ext uri="{FF2B5EF4-FFF2-40B4-BE49-F238E27FC236}">
                <a16:creationId xmlns:a16="http://schemas.microsoft.com/office/drawing/2014/main" id="{3A81A135-96A4-27C5-6BD5-64D00FC96C69}"/>
              </a:ext>
            </a:extLst>
          </p:cNvPr>
          <p:cNvSpPr>
            <a:spLocks noGrp="1"/>
          </p:cNvSpPr>
          <p:nvPr>
            <p:ph type="title"/>
          </p:nvPr>
        </p:nvSpPr>
        <p:spPr/>
        <p:txBody>
          <a:bodyPr/>
          <a:lstStyle/>
          <a:p>
            <a:pPr>
              <a:defRPr>
                <a:ea typeface="Adobe Gothic Std B"/>
              </a:defRPr>
            </a:pPr>
            <a:r>
              <a:rPr lang="el-GR" dirty="0"/>
              <a:t>4. Απόρριψη της επιθετικότητας (1/4)</a:t>
            </a:r>
          </a:p>
        </p:txBody>
      </p:sp>
      <p:sp>
        <p:nvSpPr>
          <p:cNvPr id="3" name="Tijdelijke aanduiding voor inhoud 2">
            <a:extLst>
              <a:ext uri="{FF2B5EF4-FFF2-40B4-BE49-F238E27FC236}">
                <a16:creationId xmlns:a16="http://schemas.microsoft.com/office/drawing/2014/main" id="{DC113169-952F-E814-B956-DCC33D975059}"/>
              </a:ext>
            </a:extLst>
          </p:cNvPr>
          <p:cNvSpPr>
            <a:spLocks noGrp="1"/>
          </p:cNvSpPr>
          <p:nvPr>
            <p:ph idx="1"/>
          </p:nvPr>
        </p:nvSpPr>
        <p:spPr>
          <a:xfrm>
            <a:off x="557999" y="1766383"/>
            <a:ext cx="6210721" cy="4899593"/>
          </a:xfrm>
        </p:spPr>
        <p:txBody>
          <a:bodyPr vert="horz" lIns="91440" tIns="45720" rIns="91440" bIns="45720" anchor="t">
            <a:normAutofit/>
          </a:bodyPr>
          <a:lstStyle/>
          <a:p>
            <a:pPr marL="0" indent="0">
              <a:buNone/>
              <a:defRPr>
                <a:cs typeface="Calibri" panose="020F0502020204030204"/>
              </a:defRPr>
            </a:pPr>
            <a:r>
              <a:rPr lang="el-GR" dirty="0"/>
              <a:t>Όπως αναφέρθηκε προηγουμένως, </a:t>
            </a:r>
            <a:r>
              <a:rPr lang="el-GR" b="1" dirty="0"/>
              <a:t>η επιθετικότητα στον διάλογο οδηγεί σε στενόμυαλο πνεύμα και συναίσθημα</a:t>
            </a:r>
            <a:r>
              <a:rPr lang="el-GR" dirty="0"/>
              <a:t>, και χωρίς ανοιχτό μυαλό η συζήτηση είναι καταδικασμένη να αποτύχει από την αρχή.</a:t>
            </a:r>
          </a:p>
          <a:p>
            <a:pPr marL="0" indent="0">
              <a:buNone/>
              <a:defRPr>
                <a:cs typeface="Calibri" panose="020F0502020204030204"/>
              </a:defRPr>
            </a:pPr>
            <a:r>
              <a:rPr lang="el-GR" b="1" dirty="0"/>
              <a:t>Ο διάλογος μπορεί να προκαλέσει επιθετικότητα</a:t>
            </a:r>
            <a:r>
              <a:rPr lang="el-GR" dirty="0"/>
              <a:t> στον έφηβο, </a:t>
            </a:r>
            <a:r>
              <a:rPr lang="el-GR" b="1" dirty="0"/>
              <a:t>παρότι διεξάγεται με σεβασμό</a:t>
            </a:r>
            <a:r>
              <a:rPr lang="el-GR" dirty="0"/>
              <a:t>. Σε αυτή την περίπτωση, προσπαθήστε να </a:t>
            </a:r>
            <a:r>
              <a:rPr lang="el-GR" b="1" dirty="0"/>
              <a:t>αποκλιμακώσετε</a:t>
            </a:r>
            <a:r>
              <a:rPr lang="el-GR" dirty="0"/>
              <a:t> την κατάσταση όπως κρίνετε κατάλληλο. Αν η επιθετικότητα παραμένει, ο διάλογος θα πρέπει να συνεχιστεί κάποια άλλη φορά.</a:t>
            </a:r>
          </a:p>
        </p:txBody>
      </p:sp>
      <p:sp>
        <p:nvSpPr>
          <p:cNvPr id="4" name="Tekstvak 3">
            <a:extLst>
              <a:ext uri="{FF2B5EF4-FFF2-40B4-BE49-F238E27FC236}">
                <a16:creationId xmlns:a16="http://schemas.microsoft.com/office/drawing/2014/main" id="{B2CBA40A-8172-FB5D-9AD2-DA36111647A7}"/>
              </a:ext>
            </a:extLst>
          </p:cNvPr>
          <p:cNvSpPr txBox="1"/>
          <p:nvPr/>
        </p:nvSpPr>
        <p:spPr>
          <a:xfrm>
            <a:off x="7423897" y="1400735"/>
            <a:ext cx="2743200" cy="36576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l"/>
            <a:endParaRPr lang="el-GR" dirty="0"/>
          </a:p>
        </p:txBody>
      </p:sp>
      <p:sp>
        <p:nvSpPr>
          <p:cNvPr id="7" name="Tekstvak 6">
            <a:extLst>
              <a:ext uri="{FF2B5EF4-FFF2-40B4-BE49-F238E27FC236}">
                <a16:creationId xmlns:a16="http://schemas.microsoft.com/office/drawing/2014/main" id="{1DCD2A07-FF57-6028-555B-944CDEB59A82}"/>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4"/>
              </a:rPr>
              <a:t>Πληροφορίες πηγής</a:t>
            </a:r>
            <a:r>
              <a:rPr lang="el-GR" dirty="0"/>
              <a:t> | </a:t>
            </a:r>
            <a:r>
              <a:rPr lang="el-GR" dirty="0">
                <a:hlinkClick r:id="rId5"/>
              </a:rPr>
              <a:t>Εικόνα πηγής</a:t>
            </a:r>
            <a:endParaRPr lang="el-GR" sz="1200" dirty="0">
              <a:cs typeface="Calibri" panose="020F0502020204030204"/>
              <a:hlinkClick r:id="rId5"/>
            </a:endParaRPr>
          </a:p>
        </p:txBody>
      </p:sp>
    </p:spTree>
    <p:extLst>
      <p:ext uri="{BB962C8B-B14F-4D97-AF65-F5344CB8AC3E}">
        <p14:creationId xmlns:p14="http://schemas.microsoft.com/office/powerpoint/2010/main" val="122580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80394-DA5C-45AE-5FA2-9B31236DC89F}"/>
              </a:ext>
            </a:extLst>
          </p:cNvPr>
          <p:cNvSpPr>
            <a:spLocks noGrp="1"/>
          </p:cNvSpPr>
          <p:nvPr>
            <p:ph type="title"/>
          </p:nvPr>
        </p:nvSpPr>
        <p:spPr>
          <a:xfrm>
            <a:off x="761839" y="1138265"/>
            <a:ext cx="7153861" cy="739825"/>
          </a:xfrm>
        </p:spPr>
        <p:txBody>
          <a:bodyPr anchor="t">
            <a:normAutofit fontScale="90000"/>
          </a:bodyPr>
          <a:lstStyle/>
          <a:p>
            <a:pPr>
              <a:defRPr sz="3200">
                <a:ea typeface="Adobe Gothic Std B"/>
                <a:cs typeface="Calibri"/>
              </a:defRPr>
            </a:pPr>
            <a:r>
              <a:rPr lang="el-GR" dirty="0"/>
              <a:t>Πώς να απορρίψετε την επιθετικότητα (2/4)</a:t>
            </a:r>
            <a:endParaRPr lang="el-GR" sz="3200" dirty="0"/>
          </a:p>
        </p:txBody>
      </p:sp>
      <p:cxnSp>
        <p:nvCxnSpPr>
          <p:cNvPr id="18"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DAD84AA-7B1D-33F6-975D-FAB419224EF9}"/>
              </a:ext>
            </a:extLst>
          </p:cNvPr>
          <p:cNvSpPr>
            <a:spLocks noGrp="1"/>
          </p:cNvSpPr>
          <p:nvPr>
            <p:ph idx="1"/>
          </p:nvPr>
        </p:nvSpPr>
        <p:spPr>
          <a:xfrm>
            <a:off x="761839" y="1932650"/>
            <a:ext cx="5946755" cy="4809344"/>
          </a:xfrm>
        </p:spPr>
        <p:txBody>
          <a:bodyPr vert="horz" lIns="91440" tIns="45720" rIns="91440" bIns="45720" anchor="t">
            <a:normAutofit/>
          </a:bodyPr>
          <a:lstStyle/>
          <a:p>
            <a:pPr marL="0" indent="0">
              <a:buNone/>
              <a:defRPr sz="2000">
                <a:cs typeface="Calibri" panose="020F0502020204030204"/>
              </a:defRPr>
            </a:pPr>
            <a:r>
              <a:rPr lang="el-GR" dirty="0"/>
              <a:t>Προκειμένου να αποτρέψετε την επιθετικότητα και να έχετε μια ασφαλή και ανοιχτόμυαλη συζήτηση, θα πρέπει εσείς να δώσετε το παράδειγμα πολιτισμένης και με σεβασμό συμπεριφοράς μέσα από τις δικές σας ενέργειες. </a:t>
            </a:r>
          </a:p>
          <a:p>
            <a:pPr marL="0" indent="0">
              <a:buNone/>
              <a:defRPr sz="2000" b="1">
                <a:cs typeface="Calibri" panose="020F0502020204030204"/>
              </a:defRPr>
            </a:pPr>
            <a:r>
              <a:rPr lang="el-GR" dirty="0"/>
              <a:t>Όταν ο συντονιστής μιλά με σεβασμό και προσοχή, ο έφηβος είναι πιο πιθανό να μιμηθεί αυτή τη συμπεριφορά. </a:t>
            </a:r>
          </a:p>
          <a:p>
            <a:pPr marL="0" indent="0">
              <a:buNone/>
              <a:defRPr sz="2000">
                <a:cs typeface="Calibri" panose="020F0502020204030204"/>
              </a:defRPr>
            </a:pPr>
            <a:r>
              <a:rPr lang="el-GR" dirty="0"/>
              <a:t>Προκειμένου να διατηρηθεί αυτή η συμπεριφορά, η </a:t>
            </a:r>
            <a:r>
              <a:rPr lang="el-GR" b="1" dirty="0"/>
              <a:t>ενεργητική ακρόαση</a:t>
            </a:r>
            <a:r>
              <a:rPr lang="el-GR" dirty="0"/>
              <a:t> είναι μια βασική δεξιότητα που πρέπει να χρησιμοποιήσετε:</a:t>
            </a:r>
          </a:p>
        </p:txBody>
      </p:sp>
      <p:sp>
        <p:nvSpPr>
          <p:cNvPr id="5" name="Tekstvak 4">
            <a:extLst>
              <a:ext uri="{FF2B5EF4-FFF2-40B4-BE49-F238E27FC236}">
                <a16:creationId xmlns:a16="http://schemas.microsoft.com/office/drawing/2014/main" id="{DC70DE2A-6590-C416-5B44-C4DCF1B5AC3B}"/>
              </a:ext>
            </a:extLst>
          </p:cNvPr>
          <p:cNvSpPr txBox="1"/>
          <p:nvPr/>
        </p:nvSpPr>
        <p:spPr>
          <a:xfrm>
            <a:off x="476249" y="714374"/>
            <a:ext cx="1442757" cy="369332"/>
          </a:xfrm>
          <a:prstGeom prst="rect">
            <a:avLst/>
          </a:prstGeom>
          <a:solidFill>
            <a:schemeClr val="bg1"/>
          </a:solid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l"/>
            <a:endParaRPr lang="el-GR" dirty="0"/>
          </a:p>
        </p:txBody>
      </p:sp>
      <p:sp>
        <p:nvSpPr>
          <p:cNvPr id="6" name="Tekstvak 5">
            <a:extLst>
              <a:ext uri="{FF2B5EF4-FFF2-40B4-BE49-F238E27FC236}">
                <a16:creationId xmlns:a16="http://schemas.microsoft.com/office/drawing/2014/main" id="{B87E1163-AE4B-49C4-0686-400949139136}"/>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3"/>
              </a:rPr>
              <a:t>Πηγή πληροφοριών</a:t>
            </a:r>
            <a:r>
              <a:rPr lang="el-GR" dirty="0"/>
              <a:t> | </a:t>
            </a:r>
            <a:r>
              <a:rPr lang="el-GR" dirty="0">
                <a:hlinkClick r:id="rId4"/>
              </a:rPr>
              <a:t>Εικόνα από </a:t>
            </a:r>
            <a:r>
              <a:rPr lang="el-GR" dirty="0" err="1">
                <a:hlinkClick r:id="rId4"/>
              </a:rPr>
              <a:t>pch.vector</a:t>
            </a:r>
            <a:r>
              <a:rPr lang="el-GR" dirty="0">
                <a:hlinkClick r:id="rId4"/>
              </a:rPr>
              <a:t> στο Freepik</a:t>
            </a:r>
            <a:endParaRPr lang="el-GR" sz="1200" dirty="0">
              <a:cs typeface="Calibri" panose="020F0502020204030204"/>
            </a:endParaRPr>
          </a:p>
        </p:txBody>
      </p:sp>
      <p:pic>
        <p:nvPicPr>
          <p:cNvPr id="10" name="Εικόνα 9" descr="Εικόνα που περιέχει ρουχισμός, έπιπλα, φορητός υπολογιστής, υπολογιστής  Περιγραφή που δημιουργήθηκε αυτόματα">
            <a:extLst>
              <a:ext uri="{FF2B5EF4-FFF2-40B4-BE49-F238E27FC236}">
                <a16:creationId xmlns:a16="http://schemas.microsoft.com/office/drawing/2014/main" id="{995601FC-FDB8-704A-B123-7242D37F959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8594" y="2381249"/>
            <a:ext cx="4563519" cy="3514725"/>
          </a:xfrm>
          <a:prstGeom prst="rect">
            <a:avLst/>
          </a:prstGeom>
        </p:spPr>
      </p:pic>
    </p:spTree>
    <p:extLst>
      <p:ext uri="{BB962C8B-B14F-4D97-AF65-F5344CB8AC3E}">
        <p14:creationId xmlns:p14="http://schemas.microsoft.com/office/powerpoint/2010/main" val="162029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6D707-85B8-468A-0F55-56F8F789E5C7}"/>
              </a:ext>
            </a:extLst>
          </p:cNvPr>
          <p:cNvSpPr>
            <a:spLocks noGrp="1"/>
          </p:cNvSpPr>
          <p:nvPr>
            <p:ph type="title"/>
          </p:nvPr>
        </p:nvSpPr>
        <p:spPr/>
        <p:txBody>
          <a:bodyPr/>
          <a:lstStyle/>
          <a:p>
            <a:pPr>
              <a:defRPr>
                <a:ea typeface="Adobe Gothic Std B"/>
                <a:cs typeface="Calibri"/>
              </a:defRPr>
            </a:pPr>
            <a:r>
              <a:rPr lang="el-GR" dirty="0"/>
              <a:t>Ενεργητική ακρόαση (3/4)</a:t>
            </a:r>
            <a:endParaRPr lang="el-GR" dirty="0">
              <a:ea typeface="Adobe Gothic Std B"/>
            </a:endParaRPr>
          </a:p>
        </p:txBody>
      </p:sp>
      <p:sp>
        <p:nvSpPr>
          <p:cNvPr id="3" name="Tijdelijke aanduiding voor inhoud 2">
            <a:extLst>
              <a:ext uri="{FF2B5EF4-FFF2-40B4-BE49-F238E27FC236}">
                <a16:creationId xmlns:a16="http://schemas.microsoft.com/office/drawing/2014/main" id="{6E6DE732-2BE3-0CCD-7EEA-70836841A94B}"/>
              </a:ext>
            </a:extLst>
          </p:cNvPr>
          <p:cNvSpPr>
            <a:spLocks noGrp="1"/>
          </p:cNvSpPr>
          <p:nvPr>
            <p:ph idx="1"/>
          </p:nvPr>
        </p:nvSpPr>
        <p:spPr>
          <a:xfrm>
            <a:off x="6095914" y="1724872"/>
            <a:ext cx="5455034" cy="4865977"/>
          </a:xfrm>
        </p:spPr>
        <p:txBody>
          <a:bodyPr vert="horz" lIns="91440" tIns="45720" rIns="91440" bIns="45720" anchor="t">
            <a:normAutofit/>
          </a:bodyPr>
          <a:lstStyle/>
          <a:p>
            <a:pPr marL="0" indent="0">
              <a:buNone/>
              <a:defRPr sz="2100">
                <a:cs typeface="Calibri"/>
              </a:defRPr>
            </a:pPr>
            <a:r>
              <a:rPr lang="el-GR" b="1" dirty="0"/>
              <a:t>Ενεργητική ακρόαση</a:t>
            </a:r>
            <a:r>
              <a:rPr lang="el-GR" dirty="0"/>
              <a:t>: δείχνετε στο άλλο άτομο ότι πραγματικά το ακούτε. Αυτό συμβάλλει στην αποφυγή συγκρούσεων στο πλαίσιο του διαλόγου.</a:t>
            </a:r>
            <a:endParaRPr lang="el-GR" dirty="0">
              <a:cs typeface="Calibri" panose="020F0502020204030204"/>
            </a:endParaRPr>
          </a:p>
          <a:p>
            <a:pPr marL="0" indent="0">
              <a:buNone/>
              <a:defRPr sz="2100">
                <a:cs typeface="Calibri"/>
              </a:defRPr>
            </a:pPr>
            <a:r>
              <a:rPr lang="el-GR" dirty="0"/>
              <a:t>Η ενεργητική ακρόαση μπορεί να γίνει με πολλούς τρόπους. Μπορεί να απομνημονευθεί από τη συσκευή απομνημόνευσης «</a:t>
            </a:r>
            <a:r>
              <a:rPr lang="en-US" b="1" dirty="0"/>
              <a:t>LISTEN</a:t>
            </a:r>
            <a:r>
              <a:rPr lang="el-GR" b="1" dirty="0"/>
              <a:t>»</a:t>
            </a:r>
            <a:r>
              <a:rPr lang="el-GR" dirty="0"/>
              <a:t>:</a:t>
            </a:r>
            <a:endParaRPr lang="el-GR" sz="2100" dirty="0">
              <a:ea typeface="Calibri"/>
              <a:cs typeface="Calibri"/>
            </a:endParaRPr>
          </a:p>
          <a:p>
            <a:pPr marL="285750" indent="-285750">
              <a:spcBef>
                <a:spcPts val="0"/>
              </a:spcBef>
              <a:spcAft>
                <a:spcPts val="0"/>
              </a:spcAft>
              <a:buFont typeface="Arial,Sans-Serif"/>
              <a:buChar char="•"/>
              <a:defRPr sz="2100">
                <a:ea typeface="Calibri" panose="020F0502020204030204"/>
                <a:cs typeface="Calibri"/>
              </a:defRPr>
            </a:pPr>
            <a:r>
              <a:rPr lang="el-GR" b="1" dirty="0"/>
              <a:t>Δείξτε ενδιαφέρον,  </a:t>
            </a:r>
            <a:r>
              <a:rPr lang="el-GR" dirty="0"/>
              <a:t>ενδιαφερθείτε.</a:t>
            </a:r>
          </a:p>
          <a:p>
            <a:pPr marL="285750" indent="-285750">
              <a:spcBef>
                <a:spcPts val="0"/>
              </a:spcBef>
              <a:spcAft>
                <a:spcPts val="0"/>
              </a:spcAft>
              <a:buFont typeface="Arial,Sans-Serif"/>
              <a:buChar char="•"/>
              <a:defRPr sz="2100">
                <a:ea typeface="Calibri" panose="020F0502020204030204"/>
                <a:cs typeface="Calibri"/>
              </a:defRPr>
            </a:pPr>
            <a:r>
              <a:rPr lang="el-GR" b="1" dirty="0"/>
              <a:t>Συμμετέχετε, </a:t>
            </a:r>
            <a:r>
              <a:rPr lang="el-GR" dirty="0"/>
              <a:t>απαντώντας.</a:t>
            </a:r>
            <a:endParaRPr lang="el-GR" sz="2100" dirty="0">
              <a:ea typeface="Calibri" panose="020F0502020204030204"/>
              <a:cs typeface="Calibri"/>
            </a:endParaRPr>
          </a:p>
          <a:p>
            <a:pPr marL="285750" indent="-285750">
              <a:spcBef>
                <a:spcPts val="0"/>
              </a:spcBef>
              <a:spcAft>
                <a:spcPts val="0"/>
              </a:spcAft>
              <a:buFont typeface="Arial,Sans-Serif"/>
              <a:buChar char="•"/>
              <a:defRPr sz="2100">
                <a:ea typeface="Calibri" panose="020F0502020204030204"/>
                <a:cs typeface="Calibri"/>
              </a:defRPr>
            </a:pPr>
            <a:r>
              <a:rPr lang="el-GR" b="1" dirty="0"/>
              <a:t>Μείνετε</a:t>
            </a:r>
            <a:r>
              <a:rPr lang="el-GR" dirty="0"/>
              <a:t> στον στόχο.</a:t>
            </a:r>
            <a:endParaRPr lang="el-GR" sz="2100" dirty="0">
              <a:ea typeface="Calibri" panose="020F0502020204030204"/>
              <a:cs typeface="Calibri"/>
            </a:endParaRPr>
          </a:p>
          <a:p>
            <a:pPr marL="285750" indent="-285750">
              <a:spcBef>
                <a:spcPts val="0"/>
              </a:spcBef>
              <a:spcAft>
                <a:spcPts val="0"/>
              </a:spcAft>
              <a:buFont typeface="Arial,Sans-Serif"/>
              <a:buChar char="•"/>
              <a:defRPr sz="2100">
                <a:ea typeface="Calibri" panose="020F0502020204030204"/>
                <a:cs typeface="Calibri"/>
              </a:defRPr>
            </a:pPr>
            <a:r>
              <a:rPr lang="el-GR" b="1" dirty="0"/>
              <a:t>Δοκιμάστε</a:t>
            </a:r>
            <a:r>
              <a:rPr lang="el-GR" dirty="0"/>
              <a:t> την κατανόησή σας.</a:t>
            </a:r>
          </a:p>
          <a:p>
            <a:pPr marL="285750" indent="-285750">
              <a:spcBef>
                <a:spcPts val="0"/>
              </a:spcBef>
              <a:spcAft>
                <a:spcPts val="0"/>
              </a:spcAft>
              <a:buFont typeface="Arial,Sans-Serif"/>
              <a:buChar char="•"/>
              <a:defRPr sz="2100">
                <a:ea typeface="Calibri" panose="020F0502020204030204"/>
                <a:cs typeface="Calibri"/>
              </a:defRPr>
            </a:pPr>
            <a:r>
              <a:rPr lang="el-GR" b="1" dirty="0"/>
              <a:t>Αξιολογήστε</a:t>
            </a:r>
            <a:r>
              <a:rPr lang="el-GR" dirty="0"/>
              <a:t> αυτό που ακούτε.</a:t>
            </a:r>
            <a:endParaRPr lang="el-GR" sz="2100" dirty="0">
              <a:ea typeface="Calibri" panose="020F0502020204030204"/>
              <a:cs typeface="Calibri"/>
            </a:endParaRPr>
          </a:p>
          <a:p>
            <a:pPr marL="285750" indent="-285750">
              <a:spcBef>
                <a:spcPts val="0"/>
              </a:spcBef>
              <a:spcAft>
                <a:spcPts val="0"/>
              </a:spcAft>
              <a:buFont typeface="Arial,Sans-Serif"/>
              <a:buChar char="•"/>
              <a:defRPr sz="2100">
                <a:ea typeface="Calibri" panose="020F0502020204030204"/>
                <a:cs typeface="Calibri"/>
              </a:defRPr>
            </a:pPr>
            <a:r>
              <a:rPr lang="el-GR" b="1" dirty="0"/>
              <a:t>Εξουδετερώστε</a:t>
            </a:r>
            <a:r>
              <a:rPr lang="el-GR" dirty="0"/>
              <a:t> τα συναισθήματά σας.</a:t>
            </a:r>
            <a:endParaRPr lang="el-GR" sz="2100" dirty="0">
              <a:cs typeface="Calibri"/>
            </a:endParaRPr>
          </a:p>
          <a:p>
            <a:pPr algn="just"/>
            <a:endParaRPr lang="el-GR" b="1" dirty="0">
              <a:ea typeface="Calibri" panose="020F0502020204030204"/>
              <a:cs typeface="Calibri"/>
            </a:endParaRPr>
          </a:p>
        </p:txBody>
      </p:sp>
      <p:sp>
        <p:nvSpPr>
          <p:cNvPr id="4" name="Tekstvak 3">
            <a:extLst>
              <a:ext uri="{FF2B5EF4-FFF2-40B4-BE49-F238E27FC236}">
                <a16:creationId xmlns:a16="http://schemas.microsoft.com/office/drawing/2014/main" id="{935A8E63-29ED-F628-4805-51D4A319047D}"/>
              </a:ext>
            </a:extLst>
          </p:cNvPr>
          <p:cNvSpPr txBox="1"/>
          <p:nvPr/>
        </p:nvSpPr>
        <p:spPr>
          <a:xfrm>
            <a:off x="6828959" y="6583061"/>
            <a:ext cx="5366197"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3"/>
              </a:rPr>
              <a:t>Πηγή πληροφοριών</a:t>
            </a:r>
            <a:r>
              <a:rPr lang="el-GR" dirty="0"/>
              <a:t> | Προέλευση εικόνας </a:t>
            </a:r>
            <a:endParaRPr lang="el-GR" sz="1200" dirty="0">
              <a:cs typeface="Calibri" panose="020F0502020204030204"/>
              <a:hlinkClick r:id="rId3"/>
            </a:endParaRPr>
          </a:p>
        </p:txBody>
      </p:sp>
      <p:sp>
        <p:nvSpPr>
          <p:cNvPr id="5" name="Tekstvak 4">
            <a:extLst>
              <a:ext uri="{FF2B5EF4-FFF2-40B4-BE49-F238E27FC236}">
                <a16:creationId xmlns:a16="http://schemas.microsoft.com/office/drawing/2014/main" id="{ED857F4B-B7EF-2413-944A-94B09557958E}"/>
              </a:ext>
            </a:extLst>
          </p:cNvPr>
          <p:cNvSpPr txBox="1"/>
          <p:nvPr/>
        </p:nvSpPr>
        <p:spPr>
          <a:xfrm>
            <a:off x="6804772" y="736787"/>
            <a:ext cx="5014632"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marL="285750" indent="-285750">
              <a:buFont typeface="Arial"/>
              <a:buChar char="•"/>
            </a:pPr>
            <a:endParaRPr lang="el-GR" dirty="0">
              <a:cs typeface="Calibri"/>
            </a:endParaRPr>
          </a:p>
        </p:txBody>
      </p:sp>
      <p:sp>
        <p:nvSpPr>
          <p:cNvPr id="7" name="Tekstvak 6">
            <a:extLst>
              <a:ext uri="{FF2B5EF4-FFF2-40B4-BE49-F238E27FC236}">
                <a16:creationId xmlns:a16="http://schemas.microsoft.com/office/drawing/2014/main" id="{2E3E8FB1-3B26-0A58-4050-6B8F47507C40}"/>
              </a:ext>
            </a:extLst>
          </p:cNvPr>
          <p:cNvSpPr txBox="1"/>
          <p:nvPr/>
        </p:nvSpPr>
        <p:spPr>
          <a:xfrm>
            <a:off x="6409764" y="2252658"/>
            <a:ext cx="5070661" cy="41549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just"/>
            <a:endParaRPr lang="el-GR" sz="2100" dirty="0">
              <a:cs typeface="Calibri"/>
            </a:endParaRPr>
          </a:p>
        </p:txBody>
      </p:sp>
      <p:pic>
        <p:nvPicPr>
          <p:cNvPr id="11" name="Εικόνα 10" descr="Εικόνα που περιέχει γραφικά, μαύρο, σκοτάδι, σύμβολο  Περιγραφή που δημιουργήθηκε αυτόματα">
            <a:extLst>
              <a:ext uri="{FF2B5EF4-FFF2-40B4-BE49-F238E27FC236}">
                <a16:creationId xmlns:a16="http://schemas.microsoft.com/office/drawing/2014/main" id="{1140BD7D-3294-89EA-1C0A-32791B98F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41" y="2028825"/>
            <a:ext cx="5636118" cy="3725122"/>
          </a:xfrm>
          <a:prstGeom prst="rect">
            <a:avLst/>
          </a:prstGeom>
        </p:spPr>
      </p:pic>
    </p:spTree>
    <p:extLst>
      <p:ext uri="{BB962C8B-B14F-4D97-AF65-F5344CB8AC3E}">
        <p14:creationId xmlns:p14="http://schemas.microsoft.com/office/powerpoint/2010/main" val="221382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6EF47-FD02-514A-2E74-E0513534DBD7}"/>
              </a:ext>
            </a:extLst>
          </p:cNvPr>
          <p:cNvSpPr>
            <a:spLocks noGrp="1"/>
          </p:cNvSpPr>
          <p:nvPr>
            <p:ph type="title"/>
          </p:nvPr>
        </p:nvSpPr>
        <p:spPr/>
        <p:txBody>
          <a:bodyPr/>
          <a:lstStyle/>
          <a:p>
            <a:pPr>
              <a:defRPr>
                <a:ea typeface="Adobe Gothic Std B"/>
                <a:cs typeface="Calibri"/>
              </a:defRPr>
            </a:pPr>
            <a:r>
              <a:rPr lang="el-GR" dirty="0"/>
              <a:t>Παραδείγματα ενεργητικής ακρόασης (4/4)</a:t>
            </a:r>
          </a:p>
        </p:txBody>
      </p:sp>
      <p:sp>
        <p:nvSpPr>
          <p:cNvPr id="3" name="Tijdelijke aanduiding voor inhoud 2">
            <a:extLst>
              <a:ext uri="{FF2B5EF4-FFF2-40B4-BE49-F238E27FC236}">
                <a16:creationId xmlns:a16="http://schemas.microsoft.com/office/drawing/2014/main" id="{71AD3E2D-13D5-BA73-E795-0CF6E0536B1F}"/>
              </a:ext>
            </a:extLst>
          </p:cNvPr>
          <p:cNvSpPr>
            <a:spLocks noGrp="1"/>
          </p:cNvSpPr>
          <p:nvPr>
            <p:ph idx="1"/>
          </p:nvPr>
        </p:nvSpPr>
        <p:spPr>
          <a:xfrm>
            <a:off x="557998" y="2218562"/>
            <a:ext cx="5949127" cy="3846400"/>
          </a:xfrm>
        </p:spPr>
        <p:txBody>
          <a:bodyPr vert="horz" lIns="91440" tIns="45720" rIns="91440" bIns="45720" anchor="t">
            <a:normAutofit/>
          </a:bodyPr>
          <a:lstStyle/>
          <a:p>
            <a:pPr>
              <a:spcBef>
                <a:spcPts val="0"/>
              </a:spcBef>
              <a:spcAft>
                <a:spcPts val="0"/>
              </a:spcAft>
              <a:defRPr sz="2100">
                <a:cs typeface="Calibri"/>
              </a:defRPr>
            </a:pPr>
            <a:r>
              <a:rPr lang="el-GR" b="1" dirty="0"/>
              <a:t>Σκεφτείτε τη γλώσσα του σώματός σας</a:t>
            </a:r>
            <a:r>
              <a:rPr lang="el-GR" dirty="0"/>
              <a:t> και τη στάση του σώματος σας και πώς τους φαίνονται·</a:t>
            </a:r>
            <a:endParaRPr lang="el-GR" sz="2100" dirty="0">
              <a:cs typeface="Calibri"/>
            </a:endParaRPr>
          </a:p>
          <a:p>
            <a:pPr>
              <a:spcBef>
                <a:spcPts val="0"/>
              </a:spcBef>
              <a:spcAft>
                <a:spcPts val="0"/>
              </a:spcAft>
              <a:defRPr sz="2100">
                <a:cs typeface="Calibri"/>
              </a:defRPr>
            </a:pPr>
            <a:r>
              <a:rPr lang="el-GR" b="1" dirty="0"/>
              <a:t>Μην διακόπτετε</a:t>
            </a:r>
            <a:r>
              <a:rPr lang="el-GR" dirty="0"/>
              <a:t>·</a:t>
            </a:r>
            <a:endParaRPr lang="el-GR" sz="2100" dirty="0">
              <a:cs typeface="Calibri"/>
            </a:endParaRPr>
          </a:p>
          <a:p>
            <a:pPr>
              <a:spcBef>
                <a:spcPts val="0"/>
              </a:spcBef>
              <a:spcAft>
                <a:spcPts val="0"/>
              </a:spcAft>
              <a:defRPr sz="2100">
                <a:cs typeface="Calibri"/>
              </a:defRPr>
            </a:pPr>
            <a:r>
              <a:rPr lang="el-GR" b="1" dirty="0"/>
              <a:t>Χρησιμοποιήστε τη σιωπή αποτελεσματικά</a:t>
            </a:r>
            <a:r>
              <a:rPr lang="el-GR" dirty="0"/>
              <a:t>, για να περιμένετε να πουν αυτό που θέλουν να πουν·</a:t>
            </a:r>
            <a:endParaRPr lang="el-GR" sz="2100" dirty="0">
              <a:cs typeface="Calibri"/>
            </a:endParaRPr>
          </a:p>
          <a:p>
            <a:pPr>
              <a:spcBef>
                <a:spcPts val="0"/>
              </a:spcBef>
              <a:spcAft>
                <a:spcPts val="0"/>
              </a:spcAft>
              <a:defRPr sz="2100">
                <a:cs typeface="Calibri"/>
              </a:defRPr>
            </a:pPr>
            <a:r>
              <a:rPr lang="el-GR" b="1" dirty="0"/>
              <a:t>Συνοψίστε</a:t>
            </a:r>
            <a:r>
              <a:rPr lang="el-GR" dirty="0"/>
              <a:t> ή </a:t>
            </a:r>
            <a:r>
              <a:rPr lang="el-GR" b="1" dirty="0"/>
              <a:t>παραφράστε το συναίσθημα και το περιεχόμενο</a:t>
            </a:r>
            <a:r>
              <a:rPr lang="el-GR" dirty="0"/>
              <a:t> αυτού που ερμηνεύετε ότι λένε. Δεν συμφωνείτε με το άτομο, αλλά απλώς επαναλαμβάνετε αυτό που είπε·</a:t>
            </a:r>
            <a:endParaRPr lang="el-GR" sz="2100" dirty="0">
              <a:cs typeface="Calibri"/>
            </a:endParaRPr>
          </a:p>
          <a:p>
            <a:pPr>
              <a:spcBef>
                <a:spcPts val="0"/>
              </a:spcBef>
              <a:spcAft>
                <a:spcPts val="0"/>
              </a:spcAft>
              <a:defRPr sz="2100">
                <a:cs typeface="Calibri"/>
              </a:defRPr>
            </a:pPr>
            <a:r>
              <a:rPr lang="el-GR" b="1" dirty="0"/>
              <a:t>Επιβεβαιώστε τους όταν συμφωνείτε</a:t>
            </a:r>
            <a:r>
              <a:rPr lang="el-GR" dirty="0"/>
              <a:t> με αυτά που λένε.</a:t>
            </a:r>
            <a:endParaRPr lang="el-GR" sz="2100" dirty="0">
              <a:cs typeface="Calibri"/>
            </a:endParaRPr>
          </a:p>
          <a:p>
            <a:pPr marL="285750" indent="-285750" algn="just">
              <a:spcBef>
                <a:spcPts val="0"/>
              </a:spcBef>
              <a:spcAft>
                <a:spcPts val="0"/>
              </a:spcAft>
              <a:buFont typeface="Arial,Sans-Serif" panose="05000000000000000000" pitchFamily="2" charset="2"/>
              <a:buChar char="•"/>
            </a:pPr>
            <a:endParaRPr lang="el-GR" sz="2100" dirty="0">
              <a:cs typeface="Calibri"/>
            </a:endParaRPr>
          </a:p>
          <a:p>
            <a:pPr algn="just">
              <a:spcBef>
                <a:spcPts val="0"/>
              </a:spcBef>
              <a:spcAft>
                <a:spcPts val="0"/>
              </a:spcAft>
            </a:pPr>
            <a:endParaRPr lang="el-GR" sz="2100" dirty="0">
              <a:cs typeface="Calibri"/>
            </a:endParaRPr>
          </a:p>
          <a:p>
            <a:endParaRPr lang="el-GR" dirty="0">
              <a:cs typeface="Calibri"/>
            </a:endParaRPr>
          </a:p>
        </p:txBody>
      </p:sp>
      <p:sp>
        <p:nvSpPr>
          <p:cNvPr id="4" name="Tijdelijke aanduiding voor inhoud 2">
            <a:extLst>
              <a:ext uri="{FF2B5EF4-FFF2-40B4-BE49-F238E27FC236}">
                <a16:creationId xmlns:a16="http://schemas.microsoft.com/office/drawing/2014/main" id="{EC99B72D-6F97-478C-D4FC-D637F09942B5}"/>
              </a:ext>
            </a:extLst>
          </p:cNvPr>
          <p:cNvSpPr txBox="1">
            <a:spLocks/>
          </p:cNvSpPr>
          <p:nvPr/>
        </p:nvSpPr>
        <p:spPr>
          <a:xfrm>
            <a:off x="6344905" y="2102652"/>
            <a:ext cx="5455034" cy="4865977"/>
          </a:xfrm>
          <a:prstGeom prst="rect">
            <a:avLst/>
          </a:prstGeom>
        </p:spPr>
        <p:txBody>
          <a:bodyPr vert="horz" lIns="91440" tIns="45720" rIns="91440" bIns="45720" anchor="t">
            <a:norm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spcBef>
                <a:spcPts val="0"/>
              </a:spcBef>
              <a:spcAft>
                <a:spcPts val="0"/>
              </a:spcAft>
              <a:buNone/>
            </a:pPr>
            <a:endParaRPr lang="el-GR" sz="2100" dirty="0">
              <a:ea typeface="Calibri" panose="020F0502020204030204"/>
              <a:cs typeface="Calibri"/>
            </a:endParaRPr>
          </a:p>
        </p:txBody>
      </p:sp>
      <p:sp>
        <p:nvSpPr>
          <p:cNvPr id="6" name="Tekstvak 5">
            <a:extLst>
              <a:ext uri="{FF2B5EF4-FFF2-40B4-BE49-F238E27FC236}">
                <a16:creationId xmlns:a16="http://schemas.microsoft.com/office/drawing/2014/main" id="{893113CA-44B4-B04B-9953-7880EC62AB2B}"/>
              </a:ext>
            </a:extLst>
          </p:cNvPr>
          <p:cNvSpPr txBox="1"/>
          <p:nvPr/>
        </p:nvSpPr>
        <p:spPr>
          <a:xfrm>
            <a:off x="7019637" y="6576275"/>
            <a:ext cx="5170754"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3"/>
              </a:rPr>
              <a:t>Εικόνα από </a:t>
            </a:r>
            <a:r>
              <a:rPr lang="el-GR" dirty="0" err="1">
                <a:hlinkClick r:id="rId3"/>
              </a:rPr>
              <a:t>asier_relampagoestudio</a:t>
            </a:r>
            <a:r>
              <a:rPr lang="el-GR" dirty="0">
                <a:hlinkClick r:id="rId3"/>
              </a:rPr>
              <a:t> στο Freepik </a:t>
            </a:r>
            <a:r>
              <a:rPr lang="el-GR" dirty="0"/>
              <a:t>| </a:t>
            </a:r>
            <a:r>
              <a:rPr lang="el-GR" dirty="0">
                <a:hlinkClick r:id="rId4"/>
              </a:rPr>
              <a:t>Πληροφορίες πηγής</a:t>
            </a:r>
            <a:endParaRPr lang="el-GR" sz="1200" dirty="0">
              <a:cs typeface="Calibri" panose="020F0502020204030204"/>
            </a:endParaRPr>
          </a:p>
        </p:txBody>
      </p:sp>
      <p:pic>
        <p:nvPicPr>
          <p:cNvPr id="5" name="Εικόνα 4" descr="Εικόνα που περιέχει ανθρώπινο πρόσωπο, άτομο, ρουχισμός, χαμόγελο&#10;&#10;Περιγραφή που δημιουργήθηκε αυτόματα">
            <a:extLst>
              <a:ext uri="{FF2B5EF4-FFF2-40B4-BE49-F238E27FC236}">
                <a16:creationId xmlns:a16="http://schemas.microsoft.com/office/drawing/2014/main" id="{5009C9C6-88D2-BC46-37D6-FB49C050CC9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20249" y="2218562"/>
            <a:ext cx="4679690" cy="3743325"/>
          </a:xfrm>
          <a:prstGeom prst="rect">
            <a:avLst/>
          </a:prstGeom>
        </p:spPr>
      </p:pic>
    </p:spTree>
    <p:extLst>
      <p:ext uri="{BB962C8B-B14F-4D97-AF65-F5344CB8AC3E}">
        <p14:creationId xmlns:p14="http://schemas.microsoft.com/office/powerpoint/2010/main" val="167729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anchor="b">
            <a:normAutofit/>
          </a:bodyPr>
          <a:lstStyle/>
          <a:p>
            <a:pPr algn="ctr">
              <a:defRPr sz="4800">
                <a:solidFill>
                  <a:srgbClr val="95C11F"/>
                </a:solidFill>
              </a:defRPr>
            </a:pPr>
            <a:r>
              <a:t>Εταίροι</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  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E9A24-D02B-C69B-9150-AD3DFD4ED14B}"/>
              </a:ext>
            </a:extLst>
          </p:cNvPr>
          <p:cNvSpPr>
            <a:spLocks noGrp="1"/>
          </p:cNvSpPr>
          <p:nvPr>
            <p:ph type="title"/>
          </p:nvPr>
        </p:nvSpPr>
        <p:spPr/>
        <p:txBody>
          <a:bodyPr/>
          <a:lstStyle/>
          <a:p>
            <a:pPr>
              <a:defRPr>
                <a:ea typeface="Adobe Gothic Std B"/>
                <a:cs typeface="Calibri"/>
              </a:defRPr>
            </a:pPr>
            <a:r>
              <a:rPr lang="el-GR" dirty="0"/>
              <a:t>Άλλες δεξιότητες διαλόγου (1/3)</a:t>
            </a:r>
          </a:p>
        </p:txBody>
      </p:sp>
      <p:sp>
        <p:nvSpPr>
          <p:cNvPr id="3" name="Tijdelijke aanduiding voor inhoud 2">
            <a:extLst>
              <a:ext uri="{FF2B5EF4-FFF2-40B4-BE49-F238E27FC236}">
                <a16:creationId xmlns:a16="http://schemas.microsoft.com/office/drawing/2014/main" id="{50735A39-E620-A37C-B150-7F83760D1924}"/>
              </a:ext>
            </a:extLst>
          </p:cNvPr>
          <p:cNvSpPr>
            <a:spLocks noGrp="1"/>
          </p:cNvSpPr>
          <p:nvPr>
            <p:ph idx="1"/>
          </p:nvPr>
        </p:nvSpPr>
        <p:spPr>
          <a:xfrm>
            <a:off x="6138844" y="1714140"/>
            <a:ext cx="5471448" cy="4865977"/>
          </a:xfrm>
        </p:spPr>
        <p:txBody>
          <a:bodyPr vert="horz" lIns="91440" tIns="45720" rIns="91440" bIns="45720" anchor="t">
            <a:normAutofit/>
          </a:bodyPr>
          <a:lstStyle/>
          <a:p>
            <a:pPr algn="just"/>
            <a:endParaRPr lang="el-GR" sz="2100" b="1" dirty="0">
              <a:cs typeface="Calibri"/>
            </a:endParaRPr>
          </a:p>
          <a:p>
            <a:pPr>
              <a:defRPr sz="2100">
                <a:cs typeface="Calibri"/>
              </a:defRPr>
            </a:pPr>
            <a:r>
              <a:rPr lang="el-GR" b="1" dirty="0"/>
              <a:t>Η κριτική σκέψη</a:t>
            </a:r>
            <a:r>
              <a:rPr lang="el-GR" dirty="0"/>
              <a:t> βοηθά στον εντοπισμό παραδοχών και προκαταλήψεων, καθώς και στην ανάλυση των πληροφοριών, στον προβληματισμό σχετικά με τις πηγές τους και στη δυνατότητα λήψης τεκμηριωμένων και λογικών κρίσεων. Ζητήστε από τους εφήβους να εξηγήσουν γιατί έχουν καταλήξει στα συμπεράσματά τους και να υποστηρίξουν τις απόψεις τους, προκειμένου να κατανοήσετε το ταξίδι τους. Περισσότερα σχετικά με αυτό μπορείτε να βρείτε στην </a:t>
            </a:r>
            <a:r>
              <a:rPr lang="el-GR" i="1" dirty="0"/>
              <a:t>Ενότητα 2: Κριτική σκέψη</a:t>
            </a:r>
            <a:r>
              <a:rPr lang="el-GR" dirty="0"/>
              <a:t>. </a:t>
            </a:r>
            <a:endParaRPr lang="el-GR" dirty="0">
              <a:cs typeface="Calibri"/>
            </a:endParaRPr>
          </a:p>
          <a:p>
            <a:pPr algn="just"/>
            <a:endParaRPr lang="el-GR" sz="2100" dirty="0">
              <a:ea typeface="Calibri"/>
              <a:cs typeface="Calibri"/>
            </a:endParaRPr>
          </a:p>
        </p:txBody>
      </p:sp>
      <p:sp>
        <p:nvSpPr>
          <p:cNvPr id="4" name="Tekstvak 3">
            <a:extLst>
              <a:ext uri="{FF2B5EF4-FFF2-40B4-BE49-F238E27FC236}">
                <a16:creationId xmlns:a16="http://schemas.microsoft.com/office/drawing/2014/main" id="{B6B0B6A5-44B6-AD9E-BB4C-C1F0943FB974}"/>
              </a:ext>
            </a:extLst>
          </p:cNvPr>
          <p:cNvSpPr txBox="1"/>
          <p:nvPr/>
        </p:nvSpPr>
        <p:spPr>
          <a:xfrm>
            <a:off x="6776757" y="6577852"/>
            <a:ext cx="5420845"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solidFill>
                  <a:srgbClr val="0563C1"/>
                </a:solidFill>
                <a:hlinkClick r:id="rId3"/>
              </a:rPr>
              <a:t>Πληροφορίες πηγής</a:t>
            </a:r>
            <a:r>
              <a:rPr lang="el-GR" dirty="0">
                <a:solidFill>
                  <a:srgbClr val="000000"/>
                </a:solidFill>
              </a:rPr>
              <a:t> | </a:t>
            </a:r>
            <a:r>
              <a:rPr lang="el-GR" dirty="0">
                <a:solidFill>
                  <a:srgbClr val="000000"/>
                </a:solidFill>
                <a:hlinkClick r:id="rId4"/>
              </a:rPr>
              <a:t>Εικόνα πηγής</a:t>
            </a:r>
            <a:endParaRPr lang="el-GR" sz="1200" dirty="0"/>
          </a:p>
        </p:txBody>
      </p:sp>
      <p:pic>
        <p:nvPicPr>
          <p:cNvPr id="5" name="Εικόνα 4">
            <a:extLst>
              <a:ext uri="{FF2B5EF4-FFF2-40B4-BE49-F238E27FC236}">
                <a16:creationId xmlns:a16="http://schemas.microsoft.com/office/drawing/2014/main" id="{A7F94911-AE25-D2D7-E209-BFDFD0787CF9}"/>
              </a:ext>
            </a:extLst>
          </p:cNvPr>
          <p:cNvPicPr>
            <a:picLocks noChangeAspect="1"/>
          </p:cNvPicPr>
          <p:nvPr/>
        </p:nvPicPr>
        <p:blipFill>
          <a:blip r:embed="rId5"/>
          <a:stretch>
            <a:fillRect/>
          </a:stretch>
        </p:blipFill>
        <p:spPr>
          <a:xfrm>
            <a:off x="765143" y="2000249"/>
            <a:ext cx="3892154" cy="3895725"/>
          </a:xfrm>
          <a:prstGeom prst="rect">
            <a:avLst/>
          </a:prstGeom>
        </p:spPr>
      </p:pic>
    </p:spTree>
    <p:extLst>
      <p:ext uri="{BB962C8B-B14F-4D97-AF65-F5344CB8AC3E}">
        <p14:creationId xmlns:p14="http://schemas.microsoft.com/office/powerpoint/2010/main" val="323779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A0CB2-7300-280A-6F37-3DE9AEB5439B}"/>
              </a:ext>
            </a:extLst>
          </p:cNvPr>
          <p:cNvSpPr>
            <a:spLocks noGrp="1"/>
          </p:cNvSpPr>
          <p:nvPr>
            <p:ph type="title"/>
          </p:nvPr>
        </p:nvSpPr>
        <p:spPr/>
        <p:txBody>
          <a:bodyPr/>
          <a:lstStyle/>
          <a:p>
            <a:pPr>
              <a:defRPr>
                <a:ea typeface="Adobe Gothic Std B"/>
                <a:cs typeface="Calibri"/>
              </a:defRPr>
            </a:pPr>
            <a:r>
              <a:rPr lang="el-GR" dirty="0"/>
              <a:t>Άλλες δεξιότητες διαλόγου (2/3)</a:t>
            </a:r>
          </a:p>
        </p:txBody>
      </p:sp>
      <p:sp>
        <p:nvSpPr>
          <p:cNvPr id="3" name="Tijdelijke aanduiding voor inhoud 2">
            <a:extLst>
              <a:ext uri="{FF2B5EF4-FFF2-40B4-BE49-F238E27FC236}">
                <a16:creationId xmlns:a16="http://schemas.microsoft.com/office/drawing/2014/main" id="{6F1A90C7-8504-8AEC-8937-34B6A16826CE}"/>
              </a:ext>
            </a:extLst>
          </p:cNvPr>
          <p:cNvSpPr>
            <a:spLocks noGrp="1"/>
          </p:cNvSpPr>
          <p:nvPr>
            <p:ph idx="1"/>
          </p:nvPr>
        </p:nvSpPr>
        <p:spPr/>
        <p:txBody>
          <a:bodyPr vert="horz" lIns="91440" tIns="45720" rIns="91440" bIns="45720" anchor="t">
            <a:normAutofit/>
          </a:bodyPr>
          <a:lstStyle/>
          <a:p>
            <a:pPr algn="just"/>
            <a:endParaRPr lang="el-GR" sz="2100" b="1" dirty="0">
              <a:cs typeface="Calibri"/>
            </a:endParaRPr>
          </a:p>
          <a:p>
            <a:pPr>
              <a:defRPr sz="2100">
                <a:cs typeface="Calibri"/>
              </a:defRPr>
            </a:pPr>
            <a:r>
              <a:rPr lang="el-GR" b="1" dirty="0"/>
              <a:t>Οι ερωτήσεις/διερεύνηση </a:t>
            </a:r>
            <a:r>
              <a:rPr lang="el-GR" dirty="0"/>
              <a:t>είναι ανεκτίμητες στον διάλογο: βοηθά να εμπλουτίσουμε την κατανόησή μας. Οι καλές ερωτήσεις, ωστόσο, όχι μόνο μας δίνουν περισσότερες πληροφορίες, αλλά σας επιτρέπουν να δημιουργήσετε μια βαθύτερη κατανόηση των εμπειριών κάποιου και να καταλάβετε πώς και γιατί βλέπουν τον κόσμο με τον δικό τους τρόπο. Καλές ερωτήσεις είναι ερωτήσεις απόκρισης (ερωτήσεις που αποτελούν αντιδράσεις σχετικά με πληροφορίες από τον διάλογο)· βοηθούν στην εμβάθυνση της κατανόησης.</a:t>
            </a:r>
          </a:p>
          <a:p>
            <a:pPr algn="just"/>
            <a:endParaRPr lang="el-GR" sz="2100" dirty="0">
              <a:cs typeface="Calibri"/>
            </a:endParaRPr>
          </a:p>
          <a:p>
            <a:endParaRPr lang="el-GR" dirty="0">
              <a:cs typeface="Calibri"/>
            </a:endParaRPr>
          </a:p>
        </p:txBody>
      </p:sp>
      <p:sp>
        <p:nvSpPr>
          <p:cNvPr id="6" name="Tekstvak 5">
            <a:extLst>
              <a:ext uri="{FF2B5EF4-FFF2-40B4-BE49-F238E27FC236}">
                <a16:creationId xmlns:a16="http://schemas.microsoft.com/office/drawing/2014/main" id="{2C05026A-9B19-B43D-9FFC-E0B5FEA6445E}"/>
              </a:ext>
            </a:extLst>
          </p:cNvPr>
          <p:cNvSpPr txBox="1"/>
          <p:nvPr/>
        </p:nvSpPr>
        <p:spPr>
          <a:xfrm>
            <a:off x="7179971" y="6581640"/>
            <a:ext cx="5017394"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3"/>
              </a:rPr>
              <a:t>Πληροφορίες πηγής</a:t>
            </a:r>
            <a:r>
              <a:rPr lang="el-GR" dirty="0"/>
              <a:t> | </a:t>
            </a:r>
            <a:r>
              <a:rPr lang="el-GR" dirty="0">
                <a:hlinkClick r:id="rId4"/>
              </a:rPr>
              <a:t>Εικόνα πηγής</a:t>
            </a:r>
          </a:p>
        </p:txBody>
      </p:sp>
      <p:pic>
        <p:nvPicPr>
          <p:cNvPr id="7" name="Εικόνα 6" descr="Εικόνα που περιέχει τέχνη, γκραφίτι, τοιχογραφία, Τέχνη του δρόμου  Περιγραφή που δημιουργήθηκε αυτόματα">
            <a:extLst>
              <a:ext uri="{FF2B5EF4-FFF2-40B4-BE49-F238E27FC236}">
                <a16:creationId xmlns:a16="http://schemas.microsoft.com/office/drawing/2014/main" id="{E079DB57-4243-7DAD-84DF-0AFA0030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725" y="2471737"/>
            <a:ext cx="5276850" cy="1657261"/>
          </a:xfrm>
          <a:prstGeom prst="rect">
            <a:avLst/>
          </a:prstGeom>
        </p:spPr>
      </p:pic>
    </p:spTree>
    <p:extLst>
      <p:ext uri="{BB962C8B-B14F-4D97-AF65-F5344CB8AC3E}">
        <p14:creationId xmlns:p14="http://schemas.microsoft.com/office/powerpoint/2010/main" val="2880943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9816A-9DB9-61B6-8250-F7DBE200E234}"/>
              </a:ext>
            </a:extLst>
          </p:cNvPr>
          <p:cNvSpPr>
            <a:spLocks noGrp="1"/>
          </p:cNvSpPr>
          <p:nvPr>
            <p:ph type="title"/>
          </p:nvPr>
        </p:nvSpPr>
        <p:spPr/>
        <p:txBody>
          <a:bodyPr/>
          <a:lstStyle/>
          <a:p>
            <a:pPr>
              <a:defRPr>
                <a:ea typeface="Adobe Gothic Std B"/>
                <a:cs typeface="Calibri"/>
              </a:defRPr>
            </a:pPr>
            <a:r>
              <a:rPr lang="el-GR" dirty="0"/>
              <a:t>Άλλες δεξιότητες διαλόγου (3/3)</a:t>
            </a:r>
          </a:p>
        </p:txBody>
      </p:sp>
      <p:sp>
        <p:nvSpPr>
          <p:cNvPr id="3" name="Tijdelijke aanduiding voor inhoud 2">
            <a:extLst>
              <a:ext uri="{FF2B5EF4-FFF2-40B4-BE49-F238E27FC236}">
                <a16:creationId xmlns:a16="http://schemas.microsoft.com/office/drawing/2014/main" id="{B0606F6D-35C7-6770-D5D9-8F095B3748C9}"/>
              </a:ext>
            </a:extLst>
          </p:cNvPr>
          <p:cNvSpPr>
            <a:spLocks noGrp="1"/>
          </p:cNvSpPr>
          <p:nvPr>
            <p:ph idx="1"/>
          </p:nvPr>
        </p:nvSpPr>
        <p:spPr>
          <a:xfrm>
            <a:off x="5505633" y="1714140"/>
            <a:ext cx="5852132" cy="4865977"/>
          </a:xfrm>
        </p:spPr>
        <p:txBody>
          <a:bodyPr vert="horz" lIns="91440" tIns="45720" rIns="91440" bIns="45720" anchor="t">
            <a:normAutofit/>
          </a:bodyPr>
          <a:lstStyle/>
          <a:p>
            <a:pPr algn="just"/>
            <a:endParaRPr lang="el-GR" sz="2100" b="1" dirty="0">
              <a:cs typeface="Calibri"/>
            </a:endParaRPr>
          </a:p>
          <a:p>
            <a:pPr>
              <a:defRPr sz="2100">
                <a:cs typeface="Calibri"/>
              </a:defRPr>
            </a:pPr>
            <a:r>
              <a:rPr lang="el-GR" dirty="0"/>
              <a:t>Ο </a:t>
            </a:r>
            <a:r>
              <a:rPr lang="el-GR" b="1" dirty="0"/>
              <a:t>προβληματισμός </a:t>
            </a:r>
            <a:r>
              <a:rPr lang="el-GR" dirty="0"/>
              <a:t>συμβαίνει κυρίως μετά τη διεξαγωγή του διαλόγου, διότι χρειάζεται χώρος και χρόνος για να αναλογιστούμε τι έχει συμβεί. Ωστόσο, είναι σημαντικό να αναλογιστούμε, προκειμένου να κατανοήσουμε καλύτερα τι έχουμε μάθει και πώς αυτό θα μπορούσε να βελτιωθεί στο μέλλον.</a:t>
            </a:r>
            <a:endParaRPr lang="el-GR" dirty="0">
              <a:cs typeface="Calibri"/>
            </a:endParaRPr>
          </a:p>
        </p:txBody>
      </p:sp>
      <p:sp>
        <p:nvSpPr>
          <p:cNvPr id="4" name="Tekstvak 3">
            <a:extLst>
              <a:ext uri="{FF2B5EF4-FFF2-40B4-BE49-F238E27FC236}">
                <a16:creationId xmlns:a16="http://schemas.microsoft.com/office/drawing/2014/main" id="{B96E80CF-DD0D-4A08-6B01-194D7C9C58BE}"/>
              </a:ext>
            </a:extLst>
          </p:cNvPr>
          <p:cNvSpPr txBox="1"/>
          <p:nvPr/>
        </p:nvSpPr>
        <p:spPr>
          <a:xfrm>
            <a:off x="7579753" y="6576274"/>
            <a:ext cx="4614929"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defRPr>
            </a:pPr>
            <a:r>
              <a:rPr lang="el-GR" dirty="0">
                <a:hlinkClick r:id="rId3"/>
              </a:rPr>
              <a:t>Πηγή πληροφοριών</a:t>
            </a:r>
            <a:r>
              <a:rPr lang="el-GR" dirty="0"/>
              <a:t> | </a:t>
            </a:r>
            <a:r>
              <a:rPr lang="el-GR" dirty="0">
                <a:hlinkClick r:id="rId4"/>
              </a:rPr>
              <a:t>Εικόνα από Freepik</a:t>
            </a:r>
          </a:p>
        </p:txBody>
      </p:sp>
      <p:pic>
        <p:nvPicPr>
          <p:cNvPr id="7" name="Εικόνα 6" descr="Εικόνα που περιέχει ρουχισμός, παπούτσια, άτομο, ζωγραφιά  Περιγραφή που δημιουργήθηκε αυτόματα">
            <a:extLst>
              <a:ext uri="{FF2B5EF4-FFF2-40B4-BE49-F238E27FC236}">
                <a16:creationId xmlns:a16="http://schemas.microsoft.com/office/drawing/2014/main" id="{2F3DFC22-D913-B4C9-E7EC-408EEEE812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308" y="1552574"/>
            <a:ext cx="4314825" cy="4314825"/>
          </a:xfrm>
          <a:prstGeom prst="rect">
            <a:avLst/>
          </a:prstGeom>
        </p:spPr>
      </p:pic>
    </p:spTree>
    <p:extLst>
      <p:ext uri="{BB962C8B-B14F-4D97-AF65-F5344CB8AC3E}">
        <p14:creationId xmlns:p14="http://schemas.microsoft.com/office/powerpoint/2010/main" val="3294316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182366" y="3120008"/>
            <a:ext cx="5543242" cy="605096"/>
          </a:xfrm>
        </p:spPr>
        <p:txBody>
          <a:bodyPr vert="horz" lIns="91440" tIns="45720" rIns="91440" bIns="45720" anchor="ctr">
            <a:noAutofit/>
          </a:bodyPr>
          <a:lstStyle/>
          <a:p>
            <a:pPr algn="ctr">
              <a:defRPr>
                <a:ea typeface="Adobe Gothic Std B"/>
              </a:defRPr>
            </a:pPr>
            <a:r>
              <a:rPr lang="el-GR" sz="4000" dirty="0"/>
              <a:t>Διαπολιτισμική επικοινωνία</a:t>
            </a:r>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hlinkClick r:id="rId3"/>
              </a:defRPr>
            </a:pPr>
            <a:r>
              <a:rPr lang="el-GR" dirty="0"/>
              <a:t>Εικόνα πηγής</a:t>
            </a:r>
            <a:endParaRPr lang="el-GR" sz="1200" dirty="0">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dirty="0"/>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dirty="0"/>
          </a:p>
        </p:txBody>
      </p:sp>
      <p:sp>
        <p:nvSpPr>
          <p:cNvPr id="8" name="Tekstvak 7">
            <a:extLst>
              <a:ext uri="{FF2B5EF4-FFF2-40B4-BE49-F238E27FC236}">
                <a16:creationId xmlns:a16="http://schemas.microsoft.com/office/drawing/2014/main" id="{7F12F8E8-1494-BCF6-C995-F311558367E2}"/>
              </a:ext>
            </a:extLst>
          </p:cNvPr>
          <p:cNvSpPr txBox="1"/>
          <p:nvPr/>
        </p:nvSpPr>
        <p:spPr>
          <a:xfrm>
            <a:off x="8411513" y="5661337"/>
            <a:ext cx="3783169"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hlinkClick r:id="rId4"/>
              </a:defRPr>
            </a:pPr>
            <a:r>
              <a:rPr lang="el-GR" dirty="0"/>
              <a:t>Φωτογραφία: Freepik</a:t>
            </a:r>
            <a:endParaRPr lang="el-GR" sz="1200" dirty="0">
              <a:cs typeface="Calibri" panose="020F0502020204030204"/>
            </a:endParaRPr>
          </a:p>
        </p:txBody>
      </p:sp>
      <p:pic>
        <p:nvPicPr>
          <p:cNvPr id="3" name="Εικόνα 2" descr="Εικόνα που περιέχει κείμενο, clipart, εικονογράφηση, ρουχισμός&#10;&#10;Περιγραφή που δημιουργήθηκε αυτόματα">
            <a:extLst>
              <a:ext uri="{FF2B5EF4-FFF2-40B4-BE49-F238E27FC236}">
                <a16:creationId xmlns:a16="http://schemas.microsoft.com/office/drawing/2014/main" id="{BAD6D026-4008-A82D-2CA9-67DB8BC072BC}"/>
              </a:ext>
            </a:extLst>
          </p:cNvPr>
          <p:cNvPicPr>
            <a:picLocks noChangeAspect="1"/>
          </p:cNvPicPr>
          <p:nvPr/>
        </p:nvPicPr>
        <p:blipFill rotWithShape="1">
          <a:blip r:embed="rId5">
            <a:extLst>
              <a:ext uri="{28A0092B-C50C-407E-A947-70E740481C1C}">
                <a14:useLocalDpi xmlns:a14="http://schemas.microsoft.com/office/drawing/2010/main" val="0"/>
              </a:ext>
            </a:extLst>
          </a:blip>
          <a:srcRect t="13196" b="7639"/>
          <a:stretch/>
        </p:blipFill>
        <p:spPr>
          <a:xfrm>
            <a:off x="5064875" y="999998"/>
            <a:ext cx="6136525" cy="4858004"/>
          </a:xfrm>
          <a:prstGeom prst="rect">
            <a:avLst/>
          </a:prstGeom>
        </p:spPr>
      </p:pic>
    </p:spTree>
    <p:extLst>
      <p:ext uri="{BB962C8B-B14F-4D97-AF65-F5344CB8AC3E}">
        <p14:creationId xmlns:p14="http://schemas.microsoft.com/office/powerpoint/2010/main" val="245115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1A150-7B7D-B680-4C41-7F234FA5F3BE}"/>
              </a:ext>
            </a:extLst>
          </p:cNvPr>
          <p:cNvSpPr>
            <a:spLocks noGrp="1"/>
          </p:cNvSpPr>
          <p:nvPr>
            <p:ph type="title"/>
          </p:nvPr>
        </p:nvSpPr>
        <p:spPr/>
        <p:txBody>
          <a:bodyPr/>
          <a:lstStyle/>
          <a:p>
            <a:pPr>
              <a:defRPr>
                <a:ea typeface="Adobe Gothic Std B"/>
              </a:defRPr>
            </a:pPr>
            <a:r>
              <a:rPr lang="el-GR" dirty="0"/>
              <a:t>Διαπολιτισμική επικοινωνία (1/4)</a:t>
            </a:r>
          </a:p>
        </p:txBody>
      </p:sp>
      <p:sp>
        <p:nvSpPr>
          <p:cNvPr id="4" name="Tekstvak 3">
            <a:extLst>
              <a:ext uri="{FF2B5EF4-FFF2-40B4-BE49-F238E27FC236}">
                <a16:creationId xmlns:a16="http://schemas.microsoft.com/office/drawing/2014/main" id="{5CD23905-5FAB-FD84-DBEE-ABBA54AA5079}"/>
              </a:ext>
            </a:extLst>
          </p:cNvPr>
          <p:cNvSpPr txBox="1"/>
          <p:nvPr/>
        </p:nvSpPr>
        <p:spPr>
          <a:xfrm>
            <a:off x="509789" y="1878169"/>
            <a:ext cx="4667250" cy="461664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sz="2100">
                <a:ea typeface="+mn-lt"/>
                <a:cs typeface="+mn-lt"/>
              </a:defRPr>
            </a:pPr>
            <a:r>
              <a:rPr lang="el-GR" dirty="0"/>
              <a:t>Είναι σημαντικό να αναγνωρίσουμε ότι, ενώ η επικοινωνία είναι επιτακτική για την ανθρωπότητα, οι τρόποι επικοινωνίας δεν είναι εντελώς «εναλλάξιμοι» μεταξύ διαφορετικών πολιτισμών.</a:t>
            </a:r>
            <a:endParaRPr lang="el-GR" sz="2100" dirty="0">
              <a:ea typeface="Calibri"/>
              <a:cs typeface="Calibri"/>
            </a:endParaRPr>
          </a:p>
          <a:p>
            <a:endParaRPr lang="el-GR" sz="2100" dirty="0">
              <a:ea typeface="+mn-lt"/>
              <a:cs typeface="+mn-lt"/>
            </a:endParaRPr>
          </a:p>
          <a:p>
            <a:pPr>
              <a:defRPr sz="2100">
                <a:ea typeface="+mn-lt"/>
                <a:cs typeface="+mn-lt"/>
              </a:defRPr>
            </a:pPr>
            <a:r>
              <a:rPr lang="el-GR" dirty="0"/>
              <a:t>Ο πολιτισμός είναι ένα απίστευτα ευρύ φαινόμενο, το οποίο μπορεί να βρεθεί σε οτιδήποτε στο περιβάλλον του: σε θεσμούς, σε αντικείμενα που χρησιμοποιούμε σε καθημερινή βάση, στον τρόπο συμπεριφοράς των ανθρώπων, σε ιδέες και αξίες. </a:t>
            </a:r>
          </a:p>
        </p:txBody>
      </p:sp>
      <p:sp>
        <p:nvSpPr>
          <p:cNvPr id="6" name="Tijdelijke aanduiding voor inhoud 5">
            <a:extLst>
              <a:ext uri="{FF2B5EF4-FFF2-40B4-BE49-F238E27FC236}">
                <a16:creationId xmlns:a16="http://schemas.microsoft.com/office/drawing/2014/main" id="{DA15EBE3-4FF7-7D75-0122-C1A904568935}"/>
              </a:ext>
            </a:extLst>
          </p:cNvPr>
          <p:cNvSpPr>
            <a:spLocks noGrp="1"/>
          </p:cNvSpPr>
          <p:nvPr>
            <p:ph idx="1"/>
          </p:nvPr>
        </p:nvSpPr>
        <p:spPr>
          <a:xfrm>
            <a:off x="5763211" y="2785730"/>
            <a:ext cx="5852132" cy="3793228"/>
          </a:xfrm>
        </p:spPr>
        <p:txBody>
          <a:bodyPr vert="horz" lIns="91440" tIns="45720" rIns="91440" bIns="45720" anchor="t">
            <a:normAutofit lnSpcReduction="10000"/>
          </a:bodyPr>
          <a:lstStyle/>
          <a:p>
            <a:pPr marL="0" indent="0">
              <a:lnSpc>
                <a:spcPct val="110000"/>
              </a:lnSpc>
              <a:spcBef>
                <a:spcPts val="0"/>
              </a:spcBef>
              <a:spcAft>
                <a:spcPts val="0"/>
              </a:spcAft>
              <a:buNone/>
              <a:defRPr sz="2100">
                <a:ea typeface="Calibri"/>
                <a:cs typeface="Calibri"/>
              </a:defRPr>
            </a:pPr>
            <a:r>
              <a:rPr lang="el-GR" dirty="0"/>
              <a:t>Εξαιτίας αυτού, ο πολιτισμός επηρεάζει τις αντιλήψεις, τα πρότυπα σκέψης, τις κρίσεις και τις πράξεις των ανθρώπων. </a:t>
            </a:r>
          </a:p>
          <a:p>
            <a:pPr marL="0" indent="0">
              <a:lnSpc>
                <a:spcPct val="110000"/>
              </a:lnSpc>
              <a:buNone/>
              <a:defRPr sz="2100">
                <a:ea typeface="Calibri"/>
                <a:cs typeface="Calibri"/>
              </a:defRPr>
            </a:pPr>
            <a:r>
              <a:rPr lang="el-GR" dirty="0"/>
              <a:t>Στις κοινωνικές αλληλεπιδράσεις, η επιρροή του πολιτισμού μπορεί να φανεί σε τελετουργίες χαιρετισμού, ρούχα, μίμηση, γλώσσα του σώματος και χρήση της γλώσσας. Ένα σαφές παράδειγμα αυτού είναι ότι ορισμένοι πολιτισμοί είναι πιο άμεσοι στην επικοινωνία, ενώ άλλοι είναι πιο έμμεσοι και χρησιμοποιούν τον τόνο και τις σιωπές για να υποδείξουν το μήνυμα.</a:t>
            </a:r>
          </a:p>
          <a:p>
            <a:pPr marL="0" indent="0" algn="just">
              <a:lnSpc>
                <a:spcPct val="110000"/>
              </a:lnSpc>
              <a:buNone/>
            </a:pPr>
            <a:endParaRPr lang="el-GR" sz="1300" dirty="0">
              <a:ea typeface="Calibri"/>
              <a:cs typeface="Calibri"/>
            </a:endParaRPr>
          </a:p>
          <a:p>
            <a:pPr marL="0" indent="0" algn="just">
              <a:lnSpc>
                <a:spcPct val="110000"/>
              </a:lnSpc>
              <a:buNone/>
            </a:pPr>
            <a:endParaRPr lang="el-GR" sz="1800" dirty="0">
              <a:ea typeface="Calibri"/>
              <a:cs typeface="Calibri"/>
            </a:endParaRPr>
          </a:p>
          <a:p>
            <a:pPr marL="0" indent="0" algn="just">
              <a:lnSpc>
                <a:spcPct val="110000"/>
              </a:lnSpc>
              <a:buNone/>
            </a:pPr>
            <a:endParaRPr lang="el-GR" sz="1800" dirty="0">
              <a:ea typeface="Calibri"/>
              <a:cs typeface="Calibri"/>
            </a:endParaRPr>
          </a:p>
          <a:p>
            <a:pPr marL="0" indent="0" algn="just">
              <a:lnSpc>
                <a:spcPct val="110000"/>
              </a:lnSpc>
              <a:buNone/>
            </a:pPr>
            <a:endParaRPr lang="el-GR" sz="1800" dirty="0">
              <a:ea typeface="Calibri"/>
              <a:cs typeface="Calibri"/>
            </a:endParaRPr>
          </a:p>
        </p:txBody>
      </p:sp>
      <p:sp>
        <p:nvSpPr>
          <p:cNvPr id="9" name="Tekstvak 8">
            <a:extLst>
              <a:ext uri="{FF2B5EF4-FFF2-40B4-BE49-F238E27FC236}">
                <a16:creationId xmlns:a16="http://schemas.microsoft.com/office/drawing/2014/main" id="{596FEC6D-DCC4-0774-980C-35DC4522EDCB}"/>
              </a:ext>
            </a:extLst>
          </p:cNvPr>
          <p:cNvSpPr txBox="1"/>
          <p:nvPr/>
        </p:nvSpPr>
        <p:spPr>
          <a:xfrm>
            <a:off x="4413697" y="6578958"/>
            <a:ext cx="7780985"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ea typeface="Calibri" panose="020F0502020204030204"/>
                <a:cs typeface="Calibri" panose="020F0502020204030204"/>
              </a:defRPr>
            </a:pPr>
            <a:r>
              <a:rPr lang="el-GR" dirty="0">
                <a:hlinkClick r:id="rId3"/>
              </a:rPr>
              <a:t>Φωτογραφία από </a:t>
            </a:r>
            <a:r>
              <a:rPr lang="el-GR" dirty="0" err="1">
                <a:hlinkClick r:id="rId3"/>
              </a:rPr>
              <a:t>pikisuperstar</a:t>
            </a:r>
            <a:r>
              <a:rPr lang="el-GR" dirty="0">
                <a:hlinkClick r:id="rId3"/>
              </a:rPr>
              <a:t> στο Freepik</a:t>
            </a:r>
            <a:r>
              <a:rPr lang="el-GR" dirty="0"/>
              <a:t>| </a:t>
            </a:r>
            <a:r>
              <a:rPr lang="el-GR" dirty="0">
                <a:hlinkClick r:id="rId4"/>
              </a:rPr>
              <a:t>Πληροφορίες πηγής</a:t>
            </a:r>
            <a:endParaRPr lang="el-GR" sz="1200" dirty="0">
              <a:ea typeface="Calibri" panose="020F0502020204030204"/>
              <a:cs typeface="Calibri" panose="020F0502020204030204"/>
            </a:endParaRPr>
          </a:p>
        </p:txBody>
      </p:sp>
      <p:pic>
        <p:nvPicPr>
          <p:cNvPr id="7" name="Εικόνα 6" descr="Εικόνα που περιέχει ρουχισμός, παπούτσια, άνδρας, τζιν παντελόνια  Περιγραφή που δημιουργήθηκε αυτόματα">
            <a:extLst>
              <a:ext uri="{FF2B5EF4-FFF2-40B4-BE49-F238E27FC236}">
                <a16:creationId xmlns:a16="http://schemas.microsoft.com/office/drawing/2014/main" id="{9C5D925D-3F9E-88E3-D215-617FAD9F6B0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4693" b="10139"/>
          <a:stretch/>
        </p:blipFill>
        <p:spPr>
          <a:xfrm>
            <a:off x="6524625" y="246179"/>
            <a:ext cx="4667250" cy="2338838"/>
          </a:xfrm>
          <a:prstGeom prst="rect">
            <a:avLst/>
          </a:prstGeom>
        </p:spPr>
      </p:pic>
    </p:spTree>
    <p:extLst>
      <p:ext uri="{BB962C8B-B14F-4D97-AF65-F5344CB8AC3E}">
        <p14:creationId xmlns:p14="http://schemas.microsoft.com/office/powerpoint/2010/main" val="1356452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BB1C-F8E5-6F81-FBDD-4B3FC5CC792E}"/>
              </a:ext>
            </a:extLst>
          </p:cNvPr>
          <p:cNvSpPr>
            <a:spLocks noGrp="1"/>
          </p:cNvSpPr>
          <p:nvPr>
            <p:ph type="title"/>
          </p:nvPr>
        </p:nvSpPr>
        <p:spPr/>
        <p:txBody>
          <a:bodyPr/>
          <a:lstStyle/>
          <a:p>
            <a:pPr>
              <a:defRPr>
                <a:ea typeface="Adobe Gothic Std B"/>
                <a:cs typeface="Calibri"/>
              </a:defRPr>
            </a:pPr>
            <a:r>
              <a:rPr lang="el-GR" dirty="0"/>
              <a:t>Παραδείγματα παρερμηνειών στη διαπολιτισμική επικοινωνία (2/4)</a:t>
            </a:r>
          </a:p>
        </p:txBody>
      </p:sp>
      <p:sp>
        <p:nvSpPr>
          <p:cNvPr id="3" name="Tijdelijke aanduiding voor inhoud 2">
            <a:extLst>
              <a:ext uri="{FF2B5EF4-FFF2-40B4-BE49-F238E27FC236}">
                <a16:creationId xmlns:a16="http://schemas.microsoft.com/office/drawing/2014/main" id="{DA1C4A42-FFAF-3FE6-EECF-E2A334B295BF}"/>
              </a:ext>
            </a:extLst>
          </p:cNvPr>
          <p:cNvSpPr>
            <a:spLocks noGrp="1"/>
          </p:cNvSpPr>
          <p:nvPr>
            <p:ph idx="1"/>
          </p:nvPr>
        </p:nvSpPr>
        <p:spPr>
          <a:xfrm>
            <a:off x="557999" y="1799999"/>
            <a:ext cx="10764101" cy="4865977"/>
          </a:xfrm>
        </p:spPr>
        <p:txBody>
          <a:bodyPr vert="horz" lIns="91440" tIns="45720" rIns="91440" bIns="45720" anchor="t">
            <a:normAutofit/>
          </a:bodyPr>
          <a:lstStyle/>
          <a:p>
            <a:pPr>
              <a:defRPr>
                <a:ea typeface="Calibri"/>
                <a:cs typeface="Calibri"/>
              </a:defRPr>
            </a:pPr>
            <a:r>
              <a:rPr lang="el-GR" dirty="0"/>
              <a:t>Η έννοια της σιωπής ποικίλλει μεταξύ των πολιτισμών. Σε ορισμένους, μπορεί να σημαίνει σεβασμό, για παράδειγμα στην Κίνα. Αντίθετα, στην Αυστραλία, η σιωπή μερικές φορές εκλαμβάνεται είτε ως συστολή είτε ως ένδειξη αδιαφορίας.</a:t>
            </a:r>
          </a:p>
          <a:p>
            <a:pPr>
              <a:defRPr>
                <a:ea typeface="Calibri"/>
                <a:cs typeface="Calibri"/>
              </a:defRPr>
            </a:pPr>
            <a:r>
              <a:rPr lang="el-GR" dirty="0"/>
              <a:t>Ένας Άγγλος επιχειρηματίας έχει γράψει μια επιστολή σε έναν Ιάπωνα επιχειρηματία, η οποία πρέπει να μεταφραστεί. Χρησιμοποίησε τη φράση </a:t>
            </a:r>
            <a:r>
              <a:rPr lang="el-GR" i="1" dirty="0"/>
              <a:t>«Αναρωτιέμαι αν θα προετοιμάζατε μια ατζέντα για τη συνάντησή μας»</a:t>
            </a:r>
            <a:r>
              <a:rPr lang="el-GR" dirty="0"/>
              <a:t>. Με τη χρήση του </a:t>
            </a:r>
            <a:r>
              <a:rPr lang="el-GR" i="1" dirty="0"/>
              <a:t>«</a:t>
            </a:r>
            <a:r>
              <a:rPr lang="en-US" i="1" dirty="0"/>
              <a:t>wonder</a:t>
            </a:r>
            <a:r>
              <a:rPr lang="el-GR" i="1" dirty="0"/>
              <a:t>/αναρωτιέμαι»</a:t>
            </a:r>
            <a:r>
              <a:rPr lang="el-GR" dirty="0"/>
              <a:t> σε αυτή την πρόταση ζητάμε ευγενικά από κάποιον να κάνει κάτι. Ωστόσο, στα ιαπωνικά το </a:t>
            </a:r>
            <a:r>
              <a:rPr lang="el-GR" i="1" dirty="0"/>
              <a:t>«</a:t>
            </a:r>
            <a:r>
              <a:rPr lang="en-US" i="1" dirty="0"/>
              <a:t>wonder</a:t>
            </a:r>
            <a:r>
              <a:rPr lang="el-GR" i="1" dirty="0"/>
              <a:t>»</a:t>
            </a:r>
            <a:r>
              <a:rPr lang="el-GR" dirty="0"/>
              <a:t> μπορεί να μεταφραστεί ως </a:t>
            </a:r>
            <a:r>
              <a:rPr lang="el-GR" i="1" dirty="0"/>
              <a:t>«αμφιβολία». </a:t>
            </a:r>
            <a:r>
              <a:rPr lang="el-GR" dirty="0"/>
              <a:t>Αυτό θα δημιουργούσε τη φράση </a:t>
            </a:r>
            <a:r>
              <a:rPr lang="el-GR" i="1" dirty="0"/>
              <a:t>«Αμφιβάλλω ότι θα προετοιμάζατε μια ατζέντα για τη συνάντησή μας». </a:t>
            </a:r>
            <a:r>
              <a:rPr lang="el-GR" dirty="0"/>
              <a:t>Η καλοπροαίρετη πρόταση μετατρέπεται σε μια πρόταση που θα μπορούσε να θεωρηθεί αγενής. </a:t>
            </a:r>
            <a:endParaRPr lang="el-GR" dirty="0">
              <a:cs typeface="Calibri"/>
            </a:endParaRPr>
          </a:p>
          <a:p>
            <a:pPr algn="just"/>
            <a:endParaRPr lang="el-GR" dirty="0">
              <a:ea typeface="+mn-lt"/>
              <a:cs typeface="+mn-lt"/>
            </a:endParaRPr>
          </a:p>
        </p:txBody>
      </p:sp>
      <p:sp>
        <p:nvSpPr>
          <p:cNvPr id="5" name="Tekstvak 4">
            <a:extLst>
              <a:ext uri="{FF2B5EF4-FFF2-40B4-BE49-F238E27FC236}">
                <a16:creationId xmlns:a16="http://schemas.microsoft.com/office/drawing/2014/main" id="{EFB3D8C3-003F-A93A-29EF-58A70B493BB3}"/>
              </a:ext>
            </a:extLst>
          </p:cNvPr>
          <p:cNvSpPr txBox="1"/>
          <p:nvPr/>
        </p:nvSpPr>
        <p:spPr>
          <a:xfrm>
            <a:off x="4498730" y="6582507"/>
            <a:ext cx="7693269"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ea typeface="Calibri"/>
                <a:cs typeface="Calibri"/>
                <a:hlinkClick r:id="rId3"/>
              </a:defRPr>
            </a:pPr>
            <a:r>
              <a:rPr lang="el-GR" dirty="0"/>
              <a:t>Πληροφορίες πηγής</a:t>
            </a:r>
            <a:endParaRPr lang="el-GR" sz="1200" dirty="0">
              <a:ea typeface="Calibri" panose="020F0502020204030204"/>
              <a:cs typeface="Calibri" panose="020F0502020204030204"/>
            </a:endParaRPr>
          </a:p>
        </p:txBody>
      </p:sp>
    </p:spTree>
    <p:extLst>
      <p:ext uri="{BB962C8B-B14F-4D97-AF65-F5344CB8AC3E}">
        <p14:creationId xmlns:p14="http://schemas.microsoft.com/office/powerpoint/2010/main" val="107559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A0ACC4-9B9F-F5F8-42F7-197FA900D1AE}"/>
              </a:ext>
            </a:extLst>
          </p:cNvPr>
          <p:cNvSpPr>
            <a:spLocks noGrp="1"/>
          </p:cNvSpPr>
          <p:nvPr>
            <p:ph idx="1"/>
          </p:nvPr>
        </p:nvSpPr>
        <p:spPr>
          <a:xfrm>
            <a:off x="557999" y="1799999"/>
            <a:ext cx="10037765" cy="4865977"/>
          </a:xfrm>
        </p:spPr>
        <p:txBody>
          <a:bodyPr vert="horz" lIns="91440" tIns="45720" rIns="91440" bIns="45720" anchor="t">
            <a:normAutofit/>
          </a:bodyPr>
          <a:lstStyle/>
          <a:p>
            <a:pPr>
              <a:defRPr>
                <a:cs typeface="Calibri"/>
              </a:defRPr>
            </a:pPr>
            <a:r>
              <a:rPr lang="el-GR" dirty="0"/>
              <a:t>Η κατάλληλη απόσταση για να συνομιλήσετε με έναν ξένο διαφέρει από τη μια κουλτούρα στην άλλη, και όταν κάποιος αγνοεί αυτούς τους άρρητους κανόνες, συχνά μας κάνει να αισθανόμαστε άβολα.</a:t>
            </a:r>
            <a:endParaRPr lang="el-GR" dirty="0">
              <a:cs typeface="Calibri"/>
            </a:endParaRPr>
          </a:p>
          <a:p>
            <a:pPr>
              <a:defRPr>
                <a:cs typeface="Calibri"/>
              </a:defRPr>
            </a:pPr>
            <a:r>
              <a:rPr lang="el-GR" dirty="0"/>
              <a:t>Οι χειρονομίες και η οπτική επαφή μπορούν να μεταφέρουν ισχυρά, αλλά διαφορετικά μηνύματα μεταξύ των πολιτισμών. Για παράδειγμα: Οι Άραβες, οι Λατινοαμερικανοί και οι </a:t>
            </a:r>
            <a:r>
              <a:rPr lang="el-GR" dirty="0" err="1"/>
              <a:t>Νοτιοευρωπαίοι</a:t>
            </a:r>
            <a:r>
              <a:rPr lang="el-GR" dirty="0"/>
              <a:t> διατηρούν άμεση οπτική επαφή με τους συνομιλητές τους, ενώ οι Ασιάτες και οι </a:t>
            </a:r>
            <a:r>
              <a:rPr lang="el-GR" dirty="0" err="1"/>
              <a:t>Βορειοευρωπαίοι</a:t>
            </a:r>
            <a:r>
              <a:rPr lang="el-GR" dirty="0"/>
              <a:t> τείνουν να χρησιμοποιούν ένα περιφερικό βλέμμα ή να αποφεύγουν εντελώς την οπτική επαφή. Εάν η οπτική επαφή είναι πολύ παρατεταμένη, αυτό μπορεί ακόμη και να ερμηνευθεί ως σεξουαλικό ενδιαφέρον. </a:t>
            </a:r>
          </a:p>
        </p:txBody>
      </p:sp>
      <p:sp>
        <p:nvSpPr>
          <p:cNvPr id="4" name="Tekstvak 3">
            <a:extLst>
              <a:ext uri="{FF2B5EF4-FFF2-40B4-BE49-F238E27FC236}">
                <a16:creationId xmlns:a16="http://schemas.microsoft.com/office/drawing/2014/main" id="{54CAA205-4568-42D8-CE88-5106411AA69A}"/>
              </a:ext>
            </a:extLst>
          </p:cNvPr>
          <p:cNvSpPr txBox="1"/>
          <p:nvPr/>
        </p:nvSpPr>
        <p:spPr>
          <a:xfrm>
            <a:off x="9335022" y="6581119"/>
            <a:ext cx="2857500"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panose="020F0502020204030204"/>
                <a:hlinkClick r:id="rId3"/>
              </a:defRPr>
            </a:pPr>
            <a:r>
              <a:rPr lang="el-GR" dirty="0"/>
              <a:t>Πληροφορίες πηγής</a:t>
            </a:r>
            <a:endParaRPr lang="el-GR" sz="1200" dirty="0">
              <a:cs typeface="Calibri" panose="020F0502020204030204"/>
            </a:endParaRPr>
          </a:p>
        </p:txBody>
      </p:sp>
      <p:sp>
        <p:nvSpPr>
          <p:cNvPr id="7" name="Titel 1">
            <a:extLst>
              <a:ext uri="{FF2B5EF4-FFF2-40B4-BE49-F238E27FC236}">
                <a16:creationId xmlns:a16="http://schemas.microsoft.com/office/drawing/2014/main" id="{676F60AF-4B46-6A3A-EADF-401D2784FA0A}"/>
              </a:ext>
            </a:extLst>
          </p:cNvPr>
          <p:cNvSpPr>
            <a:spLocks noGrp="1"/>
          </p:cNvSpPr>
          <p:nvPr>
            <p:ph type="title"/>
          </p:nvPr>
        </p:nvSpPr>
        <p:spPr>
          <a:xfrm>
            <a:off x="558000" y="1113050"/>
            <a:ext cx="11059692" cy="605096"/>
          </a:xfrm>
        </p:spPr>
        <p:txBody>
          <a:bodyPr/>
          <a:lstStyle/>
          <a:p>
            <a:pPr>
              <a:defRPr>
                <a:ea typeface="Adobe Gothic Std B"/>
                <a:cs typeface="Calibri"/>
              </a:defRPr>
            </a:pPr>
            <a:r>
              <a:rPr lang="el-GR" dirty="0"/>
              <a:t>Παραδείγματα παρερμηνειών στη διαπολιτισμική επικοινωνία (3/4)</a:t>
            </a:r>
          </a:p>
        </p:txBody>
      </p:sp>
    </p:spTree>
    <p:extLst>
      <p:ext uri="{BB962C8B-B14F-4D97-AF65-F5344CB8AC3E}">
        <p14:creationId xmlns:p14="http://schemas.microsoft.com/office/powerpoint/2010/main" val="164016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82DFF-E609-0734-D708-115EC504207C}"/>
              </a:ext>
            </a:extLst>
          </p:cNvPr>
          <p:cNvSpPr>
            <a:spLocks noGrp="1"/>
          </p:cNvSpPr>
          <p:nvPr>
            <p:ph type="title"/>
          </p:nvPr>
        </p:nvSpPr>
        <p:spPr/>
        <p:txBody>
          <a:bodyPr/>
          <a:lstStyle/>
          <a:p>
            <a:pPr>
              <a:defRPr>
                <a:ea typeface="Adobe Gothic Std B"/>
                <a:cs typeface="Calibri"/>
              </a:defRPr>
            </a:pPr>
            <a:r>
              <a:rPr lang="el-GR" dirty="0"/>
              <a:t>Πώς να αποφύγετε τις διαπολιτισμικές παρερμηνείες (4/4)</a:t>
            </a:r>
          </a:p>
        </p:txBody>
      </p:sp>
      <p:sp>
        <p:nvSpPr>
          <p:cNvPr id="3" name="Tijdelijke aanduiding voor inhoud 2">
            <a:extLst>
              <a:ext uri="{FF2B5EF4-FFF2-40B4-BE49-F238E27FC236}">
                <a16:creationId xmlns:a16="http://schemas.microsoft.com/office/drawing/2014/main" id="{421A6B41-BC90-6675-37EE-07E8C457AF53}"/>
              </a:ext>
            </a:extLst>
          </p:cNvPr>
          <p:cNvSpPr>
            <a:spLocks noGrp="1"/>
          </p:cNvSpPr>
          <p:nvPr>
            <p:ph idx="1"/>
          </p:nvPr>
        </p:nvSpPr>
        <p:spPr>
          <a:xfrm>
            <a:off x="557998" y="1799999"/>
            <a:ext cx="6868037" cy="5136510"/>
          </a:xfrm>
        </p:spPr>
        <p:txBody>
          <a:bodyPr vert="horz" lIns="91440" tIns="45720" rIns="91440" bIns="45720" anchor="t">
            <a:normAutofit lnSpcReduction="10000"/>
          </a:bodyPr>
          <a:lstStyle/>
          <a:p>
            <a:pPr marL="0" indent="0">
              <a:lnSpc>
                <a:spcPct val="90000"/>
              </a:lnSpc>
              <a:buNone/>
              <a:defRPr sz="2100">
                <a:ea typeface="Calibri" panose="020F0502020204030204"/>
                <a:cs typeface="Calibri" panose="020F0502020204030204"/>
              </a:defRPr>
            </a:pPr>
            <a:r>
              <a:rPr lang="el-GR" dirty="0"/>
              <a:t>Δεν υπάρχει ξεκάθαρος τρόπος να ξεπεραστούν όλες οι διαπολιτισμικές παρερμηνείες. Ο τρόπος με τον οποίο οι άνθρωποι ενεργούν και σκέφτονται διαμορφώνεται από τον πολιτισμό τους και είναι δύσκολο να αλλάξει αυτό. </a:t>
            </a:r>
          </a:p>
          <a:p>
            <a:pPr marL="0" indent="0">
              <a:lnSpc>
                <a:spcPct val="90000"/>
              </a:lnSpc>
              <a:buNone/>
              <a:defRPr sz="2100">
                <a:ea typeface="Calibri" panose="020F0502020204030204"/>
                <a:cs typeface="Calibri" panose="020F0502020204030204"/>
              </a:defRPr>
            </a:pPr>
            <a:r>
              <a:rPr lang="el-GR" dirty="0"/>
              <a:t>Ωστόσο, για να προσπαθήσετε να τις αποφύγετε όσο το δυνατόν περισσότερο, πρέπει να κάνετε δύο σημαντικά βήματα:</a:t>
            </a:r>
          </a:p>
          <a:p>
            <a:pPr>
              <a:lnSpc>
                <a:spcPct val="90000"/>
              </a:lnSpc>
              <a:defRPr sz="2100">
                <a:ea typeface="Calibri" panose="020F0502020204030204"/>
                <a:cs typeface="Calibri" panose="020F0502020204030204"/>
              </a:defRPr>
            </a:pPr>
            <a:r>
              <a:rPr lang="el-GR" b="1" dirty="0"/>
              <a:t>Αυξήστε τις γνώσεις σας</a:t>
            </a:r>
            <a:r>
              <a:rPr lang="el-GR" dirty="0"/>
              <a:t> για άλλους πολιτισμούς και τις συνήθειες τους  κατά την επικοινωνία, προκειμένου να τους κατανοήσετε καλύτερα.</a:t>
            </a:r>
            <a:endParaRPr lang="el-GR" sz="1600" dirty="0"/>
          </a:p>
          <a:p>
            <a:pPr>
              <a:lnSpc>
                <a:spcPct val="90000"/>
              </a:lnSpc>
              <a:defRPr sz="2100">
                <a:ea typeface="Calibri" panose="020F0502020204030204"/>
                <a:cs typeface="Calibri" panose="020F0502020204030204"/>
              </a:defRPr>
            </a:pPr>
            <a:r>
              <a:rPr lang="el-GR" b="1" dirty="0"/>
              <a:t>Μιλήστε γι’ αυτό</a:t>
            </a:r>
            <a:r>
              <a:rPr lang="el-GR" dirty="0"/>
              <a:t>. Όταν αναφέρεστε στο γεγονός ότι μπορεί να υπάρχουν προβλήματα με την ερμηνεία, δημιουργείτε την ευκαιρία για αυτούς, καθώς και για τον εαυτό σας, να μιλήσετε γι’ αυτό. Για παράδειγμα: Ρωτήστε αν τα καταλάβατε σωστά ή επαναλάβετε το μήνυμα όπως το καταλάβατε.</a:t>
            </a:r>
          </a:p>
          <a:p>
            <a:pPr marL="0" indent="0">
              <a:lnSpc>
                <a:spcPct val="90000"/>
              </a:lnSpc>
              <a:buNone/>
            </a:pPr>
            <a:endParaRPr lang="el-GR" sz="2100" dirty="0">
              <a:ea typeface="Calibri" panose="020F0502020204030204"/>
              <a:cs typeface="Calibri" panose="020F0502020204030204"/>
            </a:endParaRPr>
          </a:p>
        </p:txBody>
      </p:sp>
      <p:sp>
        <p:nvSpPr>
          <p:cNvPr id="6" name="Tekstvak 5">
            <a:extLst>
              <a:ext uri="{FF2B5EF4-FFF2-40B4-BE49-F238E27FC236}">
                <a16:creationId xmlns:a16="http://schemas.microsoft.com/office/drawing/2014/main" id="{3E39A1C2-5789-D3B7-5EAA-B92CD6FB5C8D}"/>
              </a:ext>
            </a:extLst>
          </p:cNvPr>
          <p:cNvSpPr txBox="1"/>
          <p:nvPr/>
        </p:nvSpPr>
        <p:spPr>
          <a:xfrm>
            <a:off x="6453553" y="6576645"/>
            <a:ext cx="5744307"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ea typeface="Calibri"/>
                <a:cs typeface="Calibri"/>
                <a:hlinkClick r:id="rId3"/>
              </a:defRPr>
            </a:pPr>
            <a:r>
              <a:rPr lang="el-GR" dirty="0"/>
              <a:t>Φωτογραφία: Freepik</a:t>
            </a:r>
            <a:endParaRPr lang="el-GR" sz="1200" dirty="0">
              <a:ea typeface="Calibri" panose="020F0502020204030204"/>
              <a:cs typeface="Calibri" panose="020F0502020204030204"/>
            </a:endParaRPr>
          </a:p>
        </p:txBody>
      </p:sp>
      <p:pic>
        <p:nvPicPr>
          <p:cNvPr id="8" name="Εικόνα 7" descr="Εικόνα που περιέχει clipart, Κινούμενα σχέδια, εικονογράφηση, καρτούν  Περιγραφή που δημιουργήθηκε αυτόματα">
            <a:extLst>
              <a:ext uri="{FF2B5EF4-FFF2-40B4-BE49-F238E27FC236}">
                <a16:creationId xmlns:a16="http://schemas.microsoft.com/office/drawing/2014/main" id="{C47043F7-C502-6B84-4F39-7649F20291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77149" y="1799998"/>
            <a:ext cx="3944951" cy="3944951"/>
          </a:xfrm>
          <a:prstGeom prst="rect">
            <a:avLst/>
          </a:prstGeom>
        </p:spPr>
      </p:pic>
    </p:spTree>
    <p:extLst>
      <p:ext uri="{BB962C8B-B14F-4D97-AF65-F5344CB8AC3E}">
        <p14:creationId xmlns:p14="http://schemas.microsoft.com/office/powerpoint/2010/main" val="77632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pPr>
              <a:defRPr>
                <a:ea typeface="Adobe Gothic Std B"/>
              </a:defRPr>
            </a:pPr>
            <a:r>
              <a:rPr lang="el-GR" dirty="0"/>
              <a:t>Αναφορές και πρόσθετες πηγές</a:t>
            </a:r>
            <a:r>
              <a:rPr lang="en-US" dirty="0"/>
              <a:t> </a:t>
            </a:r>
            <a:r>
              <a:rPr dirty="0"/>
              <a:t>(1/2)</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endParaRPr sz="1800"/>
          </a:p>
          <a:p>
            <a:endParaRPr sz="1800"/>
          </a:p>
          <a:p>
            <a:endParaRPr sz="1800"/>
          </a:p>
        </p:txBody>
      </p:sp>
      <p:sp>
        <p:nvSpPr>
          <p:cNvPr id="4" name="Tekstvak 3">
            <a:extLst>
              <a:ext uri="{FF2B5EF4-FFF2-40B4-BE49-F238E27FC236}">
                <a16:creationId xmlns:a16="http://schemas.microsoft.com/office/drawing/2014/main" id="{55E73B31-6E64-1DF4-1D1E-62A5E923EE98}"/>
              </a:ext>
            </a:extLst>
          </p:cNvPr>
          <p:cNvSpPr txBox="1"/>
          <p:nvPr/>
        </p:nvSpPr>
        <p:spPr>
          <a:xfrm>
            <a:off x="557999" y="1799999"/>
            <a:ext cx="10051007" cy="353943"/>
          </a:xfrm>
          <a:prstGeom prst="rect">
            <a:avLst/>
          </a:prstGeom>
        </p:spPr>
        <p:txBody>
          <a:bodyPr wrap="square" lIns="91440" tIns="45720" rIns="91440" bIns="45720" anchor="t">
            <a:spAutoFit/>
          </a:bodyPr>
          <a:lstStyle/>
          <a:p>
            <a:endParaRPr sz="1700">
              <a:cs typeface="Times New Roman"/>
            </a:endParaRPr>
          </a:p>
        </p:txBody>
      </p:sp>
      <p:sp>
        <p:nvSpPr>
          <p:cNvPr id="6" name="Tijdelijke aanduiding voor inhoud 2">
            <a:extLst>
              <a:ext uri="{FF2B5EF4-FFF2-40B4-BE49-F238E27FC236}">
                <a16:creationId xmlns:a16="http://schemas.microsoft.com/office/drawing/2014/main" id="{E09056AF-2F03-E93F-6110-18C85DBEBFD6}"/>
              </a:ext>
            </a:extLst>
          </p:cNvPr>
          <p:cNvSpPr txBox="1">
            <a:spLocks/>
          </p:cNvSpPr>
          <p:nvPr/>
        </p:nvSpPr>
        <p:spPr>
          <a:xfrm>
            <a:off x="557999" y="1714139"/>
            <a:ext cx="10960751" cy="4409570"/>
          </a:xfrm>
          <a:prstGeom prst="rect">
            <a:avLst/>
          </a:prstGeom>
        </p:spPr>
        <p:txBody>
          <a:bodyPr vert="horz" lIns="91440" tIns="45720" rIns="91440" bIns="45720" anchor="t">
            <a:norm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defRPr sz="1700" b="1">
                <a:latin typeface="Calibri"/>
                <a:cs typeface="Calibri"/>
              </a:defRPr>
            </a:pPr>
            <a:r>
              <a:rPr lang="el-GR" dirty="0"/>
              <a:t>Οι κατευθυντήριες γραμμές του έργου COSTAID για το costaid.eu</a:t>
            </a:r>
            <a:r>
              <a:rPr lang="el-GR" u="sng" dirty="0">
                <a:solidFill>
                  <a:srgbClr val="0563C1"/>
                </a:solidFill>
                <a:hlinkClick r:id="rId3"/>
              </a:rPr>
              <a:t>,</a:t>
            </a:r>
            <a:r>
              <a:rPr lang="el-GR" dirty="0"/>
              <a:t> στις οποίες βασίζονται οι εν λόγω διαφάνειες.</a:t>
            </a:r>
          </a:p>
          <a:p>
            <a:pPr>
              <a:spcBef>
                <a:spcPts val="0"/>
              </a:spcBef>
              <a:spcAft>
                <a:spcPts val="0"/>
              </a:spcAft>
            </a:pPr>
            <a:endParaRPr sz="1700" dirty="0">
              <a:latin typeface="Calibri"/>
              <a:cs typeface="Calibri"/>
            </a:endParaRPr>
          </a:p>
          <a:p>
            <a:pPr>
              <a:spcBef>
                <a:spcPts val="0"/>
              </a:spcBef>
              <a:spcAft>
                <a:spcPts val="0"/>
              </a:spcAft>
            </a:pPr>
            <a:r>
              <a:rPr lang="nl-NL" sz="1700" dirty="0">
                <a:latin typeface="Calibri"/>
                <a:cs typeface="Calibri"/>
              </a:rPr>
              <a:t>Engdahl, E., &amp; Lidskog, R. (2012). Risk, communication and trust: Towards an emotional understanding of trust. </a:t>
            </a:r>
            <a:r>
              <a:rPr lang="nl-NL" sz="1700" i="1" dirty="0">
                <a:latin typeface="Calibri"/>
                <a:cs typeface="Calibri"/>
              </a:rPr>
              <a:t>Public Understanding of Science</a:t>
            </a:r>
            <a:r>
              <a:rPr lang="nl-NL" sz="1700" dirty="0">
                <a:latin typeface="Calibri"/>
                <a:cs typeface="Calibri"/>
              </a:rPr>
              <a:t>, </a:t>
            </a:r>
            <a:r>
              <a:rPr lang="nl-NL" sz="1700" i="1" dirty="0">
                <a:latin typeface="Calibri"/>
                <a:cs typeface="Calibri"/>
              </a:rPr>
              <a:t>23</a:t>
            </a:r>
            <a:r>
              <a:rPr lang="nl-NL" sz="1700" dirty="0">
                <a:latin typeface="Calibri"/>
                <a:cs typeface="Calibri"/>
              </a:rPr>
              <a:t>(6), 703–717. </a:t>
            </a:r>
            <a:r>
              <a:rPr lang="nl-NL" sz="1700" dirty="0">
                <a:solidFill>
                  <a:srgbClr val="0563C1"/>
                </a:solidFill>
                <a:latin typeface="Calibri"/>
                <a:cs typeface="Calibri"/>
                <a:hlinkClick r:id="rId4"/>
              </a:rPr>
              <a:t>https://doi.org/10.1177/0963662512460953</a:t>
            </a:r>
            <a:endParaRPr lang="nl-NL" sz="1700" dirty="0">
              <a:solidFill>
                <a:srgbClr val="000000"/>
              </a:solidFill>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r>
              <a:rPr lang="nl-NL" sz="1700" dirty="0">
                <a:solidFill>
                  <a:srgbClr val="000000"/>
                </a:solidFill>
                <a:latin typeface="Calibri"/>
                <a:cs typeface="Calibri"/>
              </a:rPr>
              <a:t>Gibson, C. B., &amp; Cohen, S. G. (2003). Virtual teams that work : creating conditions for virtual team effectiveness. In </a:t>
            </a:r>
            <a:r>
              <a:rPr lang="nl-NL" sz="1700" i="1" dirty="0">
                <a:solidFill>
                  <a:srgbClr val="000000"/>
                </a:solidFill>
                <a:latin typeface="Calibri"/>
                <a:cs typeface="Calibri"/>
              </a:rPr>
              <a:t>Jossey-Bass eBooks</a:t>
            </a:r>
            <a:r>
              <a:rPr lang="nl-NL" sz="1700" dirty="0">
                <a:solidFill>
                  <a:srgbClr val="000000"/>
                </a:solidFill>
                <a:latin typeface="Calibri"/>
                <a:cs typeface="Calibri"/>
              </a:rPr>
              <a:t>. </a:t>
            </a:r>
            <a:r>
              <a:rPr lang="nl-NL" sz="1700" dirty="0">
                <a:solidFill>
                  <a:srgbClr val="0563C1"/>
                </a:solidFill>
                <a:latin typeface="Calibri"/>
                <a:cs typeface="Calibri"/>
                <a:hlinkClick r:id="rId5"/>
              </a:rPr>
              <a:t>https://ci.nii.ac.jp/ncid/BA62890363</a:t>
            </a:r>
            <a:endParaRPr lang="nl-NL" sz="1700" dirty="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dirty="0">
                <a:latin typeface="Calibri"/>
                <a:cs typeface="Calibri"/>
              </a:rPr>
              <a:t>Jamison, I. (2017). Essentials of Dialogue: Guidance and activities for teaching and practising dialogue with young people. In </a:t>
            </a:r>
            <a:r>
              <a:rPr lang="nl-NL" sz="1700" i="1" dirty="0">
                <a:latin typeface="Calibri"/>
                <a:cs typeface="Calibri"/>
              </a:rPr>
              <a:t>Tony Blair Institute for Global Change</a:t>
            </a:r>
            <a:r>
              <a:rPr lang="nl-NL" sz="1700" dirty="0">
                <a:latin typeface="Calibri"/>
                <a:cs typeface="Calibri"/>
              </a:rPr>
              <a:t>. Tony Blair Institute of Global Change. </a:t>
            </a:r>
            <a:r>
              <a:rPr lang="nl-NL" sz="1700" dirty="0">
                <a:solidFill>
                  <a:srgbClr val="0563C1"/>
                </a:solidFill>
                <a:latin typeface="Calibri"/>
                <a:cs typeface="Calibri"/>
                <a:hlinkClick r:id="rId6"/>
              </a:rPr>
              <a:t>https://www.institute.global/insights/public-services/essentials-dialogue</a:t>
            </a:r>
            <a:endParaRPr lang="nl-NL" sz="1700" dirty="0">
              <a:solidFill>
                <a:srgbClr val="0563C1"/>
              </a:solidFill>
              <a:latin typeface="Calibri"/>
              <a:cs typeface="Calibri"/>
            </a:endParaRPr>
          </a:p>
          <a:p>
            <a:pPr>
              <a:spcBef>
                <a:spcPts val="0"/>
              </a:spcBef>
              <a:spcAft>
                <a:spcPts val="0"/>
              </a:spcAft>
            </a:pPr>
            <a:endParaRPr lang="nl-NL" sz="1200" dirty="0">
              <a:solidFill>
                <a:srgbClr val="0563C1"/>
              </a:solidFill>
              <a:latin typeface="Times New Roman"/>
              <a:cs typeface="Times New Roman"/>
            </a:endParaRPr>
          </a:p>
          <a:p>
            <a:pPr>
              <a:spcBef>
                <a:spcPts val="0"/>
              </a:spcBef>
              <a:spcAft>
                <a:spcPts val="0"/>
              </a:spcAft>
            </a:pPr>
            <a:r>
              <a:rPr lang="nl-NL" sz="1700" dirty="0">
                <a:latin typeface="Calibri"/>
                <a:cs typeface="Times New Roman"/>
              </a:rPr>
              <a:t>Jones, A., &amp; Draper, S. (n.d.). </a:t>
            </a:r>
            <a:r>
              <a:rPr lang="nl-NL" sz="1700" i="1" dirty="0">
                <a:latin typeface="Calibri"/>
                <a:cs typeface="Times New Roman"/>
              </a:rPr>
              <a:t>Helpsheet Giblin Eunson Library: intercultural Communication 2 [Online forum post]</a:t>
            </a:r>
            <a:r>
              <a:rPr lang="nl-NL" sz="1700" dirty="0">
                <a:latin typeface="Calibri"/>
                <a:cs typeface="Times New Roman"/>
              </a:rPr>
              <a:t>. The University of Melbourne: Faculty of Business &amp; Economics. </a:t>
            </a:r>
            <a:r>
              <a:rPr lang="nl-NL" sz="1700" dirty="0">
                <a:solidFill>
                  <a:srgbClr val="0563C1"/>
                </a:solidFill>
                <a:latin typeface="Calibri"/>
                <a:cs typeface="Times New Roman"/>
                <a:hlinkClick r:id="rId7"/>
              </a:rPr>
              <a:t>https://library.unimelb.edu.au/__data/assets/pdf_file/0003/1924095/Intercultural_Communication2.pdf</a:t>
            </a:r>
            <a:endParaRPr lang="nl-NL" sz="1700" dirty="0">
              <a:solidFill>
                <a:srgbClr val="0563C1"/>
              </a:solidFill>
              <a:latin typeface="Calibri"/>
              <a:cs typeface="Calibri"/>
            </a:endParaRPr>
          </a:p>
          <a:p>
            <a:pPr>
              <a:spcBef>
                <a:spcPts val="0"/>
              </a:spcBef>
              <a:spcAft>
                <a:spcPts val="0"/>
              </a:spcAft>
            </a:pPr>
            <a:endParaRPr lang="nl-NL" sz="1700" dirty="0">
              <a:solidFill>
                <a:srgbClr val="0563C1"/>
              </a:solidFill>
              <a:latin typeface="Calibri"/>
              <a:cs typeface="Calibri"/>
            </a:endParaRPr>
          </a:p>
          <a:p>
            <a:pPr>
              <a:spcBef>
                <a:spcPts val="0"/>
              </a:spcBef>
              <a:spcAft>
                <a:spcPts val="0"/>
              </a:spcAft>
            </a:pPr>
            <a:endParaRPr sz="1700" dirty="0">
              <a:latin typeface="Calibri"/>
              <a:cs typeface="Calibri"/>
            </a:endParaRPr>
          </a:p>
          <a:p>
            <a:pPr>
              <a:spcBef>
                <a:spcPts val="0"/>
              </a:spcBef>
              <a:spcAft>
                <a:spcPts val="0"/>
              </a:spcAft>
            </a:pPr>
            <a:endParaRPr sz="1700" dirty="0">
              <a:solidFill>
                <a:srgbClr val="0563C1"/>
              </a:solidFill>
              <a:latin typeface="Calibri"/>
              <a:cs typeface="Times New Roman"/>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B71A2-9E47-9AAE-A891-497422DEDDC0}"/>
              </a:ext>
            </a:extLst>
          </p:cNvPr>
          <p:cNvSpPr>
            <a:spLocks noGrp="1"/>
          </p:cNvSpPr>
          <p:nvPr>
            <p:ph type="title"/>
          </p:nvPr>
        </p:nvSpPr>
        <p:spPr/>
        <p:txBody>
          <a:bodyPr/>
          <a:lstStyle/>
          <a:p>
            <a:pPr>
              <a:defRPr>
                <a:ea typeface="Adobe Gothic Std B"/>
                <a:cs typeface="Calibri"/>
              </a:defRPr>
            </a:pPr>
            <a:r>
              <a:rPr lang="el-GR" dirty="0"/>
              <a:t>Αναφορές και πρόσθετες πηγές</a:t>
            </a:r>
            <a:r>
              <a:rPr dirty="0"/>
              <a:t> (2/2)</a:t>
            </a:r>
          </a:p>
        </p:txBody>
      </p:sp>
      <p:sp>
        <p:nvSpPr>
          <p:cNvPr id="3" name="Tijdelijke aanduiding voor inhoud 2">
            <a:extLst>
              <a:ext uri="{FF2B5EF4-FFF2-40B4-BE49-F238E27FC236}">
                <a16:creationId xmlns:a16="http://schemas.microsoft.com/office/drawing/2014/main" id="{28D57666-4ECE-CAD6-C1E0-EA42B2C09B01}"/>
              </a:ext>
            </a:extLst>
          </p:cNvPr>
          <p:cNvSpPr>
            <a:spLocks noGrp="1"/>
          </p:cNvSpPr>
          <p:nvPr>
            <p:ph idx="1"/>
          </p:nvPr>
        </p:nvSpPr>
        <p:spPr>
          <a:xfrm>
            <a:off x="557999" y="1799999"/>
            <a:ext cx="10960751" cy="4865977"/>
          </a:xfrm>
        </p:spPr>
        <p:txBody>
          <a:bodyPr vert="horz" lIns="91440" tIns="45720" rIns="91440" bIns="45720" anchor="t">
            <a:normAutofit/>
          </a:bodyPr>
          <a:lstStyle/>
          <a:p>
            <a:pPr>
              <a:spcBef>
                <a:spcPts val="0"/>
              </a:spcBef>
              <a:spcAft>
                <a:spcPts val="0"/>
              </a:spcAft>
            </a:pPr>
            <a:r>
              <a:rPr lang="nl-NL" sz="1700" dirty="0">
                <a:latin typeface="Calibri"/>
                <a:cs typeface="Calibri"/>
              </a:rPr>
              <a:t>Renn, O., &amp; Levine, D. (1991). Credibility and trust in risk communication. In </a:t>
            </a:r>
            <a:r>
              <a:rPr lang="nl-NL" sz="1700" i="1" dirty="0">
                <a:latin typeface="Calibri"/>
                <a:cs typeface="Calibri"/>
              </a:rPr>
              <a:t>Springer eBooks</a:t>
            </a:r>
            <a:r>
              <a:rPr lang="nl-NL" sz="1700" dirty="0">
                <a:latin typeface="Calibri"/>
                <a:cs typeface="Calibri"/>
              </a:rPr>
              <a:t> (pp. 175–217). </a:t>
            </a:r>
            <a:r>
              <a:rPr lang="nl-NL" sz="1700" u="sng" dirty="0">
                <a:solidFill>
                  <a:srgbClr val="0563C1"/>
                </a:solidFill>
                <a:latin typeface="Calibri"/>
                <a:cs typeface="Calibri"/>
                <a:hlinkClick r:id="rId3"/>
              </a:rPr>
              <a:t>https://doi.org/10.1007/978-94-009-1952-5_10</a:t>
            </a:r>
            <a:endParaRPr lang="nl-NL" sz="1700" dirty="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dirty="0">
                <a:latin typeface="Calibri"/>
                <a:cs typeface="Calibri"/>
              </a:rPr>
              <a:t>Roca, E., Meridio, G., Gómez, A., &amp; Rodríguez-Oramas, A. (2022). Egalitarian dialogue enriches both social impact and research methodologies. </a:t>
            </a:r>
            <a:r>
              <a:rPr lang="nl-NL" sz="1700" i="1" dirty="0">
                <a:latin typeface="Calibri"/>
                <a:cs typeface="Calibri"/>
              </a:rPr>
              <a:t>International Journal of Qualitative Methods</a:t>
            </a:r>
            <a:r>
              <a:rPr lang="nl-NL" sz="1700" dirty="0">
                <a:latin typeface="Calibri"/>
                <a:cs typeface="Calibri"/>
              </a:rPr>
              <a:t>, </a:t>
            </a:r>
            <a:r>
              <a:rPr lang="nl-NL" sz="1700" i="1" dirty="0">
                <a:latin typeface="Calibri"/>
                <a:cs typeface="Calibri"/>
              </a:rPr>
              <a:t>21</a:t>
            </a:r>
            <a:r>
              <a:rPr lang="nl-NL" sz="1700" dirty="0">
                <a:latin typeface="Calibri"/>
                <a:cs typeface="Calibri"/>
              </a:rPr>
              <a:t>, 160940692210744. </a:t>
            </a:r>
            <a:r>
              <a:rPr lang="nl-NL" sz="1700" u="sng" dirty="0">
                <a:solidFill>
                  <a:srgbClr val="0563C1"/>
                </a:solidFill>
                <a:latin typeface="Calibri"/>
                <a:cs typeface="Calibri"/>
                <a:hlinkClick r:id="rId4"/>
              </a:rPr>
              <a:t>https://doi.org/10.1177/16094069221074442</a:t>
            </a:r>
            <a:endParaRPr lang="nl-NL" sz="1700" dirty="0">
              <a:latin typeface="Calibri"/>
              <a:cs typeface="Times New Roman"/>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Thomas, A., Kinast, E., &amp; Schroll-Machl, S. (2010). </a:t>
            </a:r>
            <a:r>
              <a:rPr lang="nl-NL" sz="1700" i="1" dirty="0">
                <a:latin typeface="Calibri"/>
                <a:cs typeface="Times New Roman"/>
              </a:rPr>
              <a:t>Handbook of Intercultural Communication and Cooperation</a:t>
            </a:r>
            <a:r>
              <a:rPr lang="nl-NL" sz="1700" dirty="0">
                <a:latin typeface="Calibri"/>
                <a:cs typeface="Times New Roman"/>
              </a:rPr>
              <a:t>. </a:t>
            </a:r>
            <a:r>
              <a:rPr lang="nl-NL" sz="1700" dirty="0">
                <a:solidFill>
                  <a:srgbClr val="0563C1"/>
                </a:solidFill>
                <a:latin typeface="Calibri"/>
                <a:cs typeface="Times New Roman"/>
                <a:hlinkClick r:id="rId5"/>
              </a:rPr>
              <a:t>https://doi.org/10.13109/9783666403279</a:t>
            </a:r>
            <a:endParaRPr lang="nl-NL" sz="1700" dirty="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Unesco. (2016). </a:t>
            </a:r>
            <a:r>
              <a:rPr lang="nl-NL" sz="1700" i="1" dirty="0">
                <a:latin typeface="Calibri"/>
                <a:cs typeface="Times New Roman"/>
              </a:rPr>
              <a:t>A Teacher’s Guide on the Prevention of Violent Extremism</a:t>
            </a:r>
            <a:r>
              <a:rPr lang="nl-NL" sz="1700" dirty="0">
                <a:latin typeface="Calibri"/>
                <a:cs typeface="Times New Roman"/>
              </a:rPr>
              <a:t>. United Nations Educational, Scientific and Cultural Organization. </a:t>
            </a:r>
            <a:r>
              <a:rPr lang="nl-NL" sz="1700" dirty="0">
                <a:solidFill>
                  <a:srgbClr val="0563C1"/>
                </a:solidFill>
                <a:latin typeface="Calibri"/>
                <a:cs typeface="Times New Roman"/>
                <a:hlinkClick r:id="rId6"/>
              </a:rPr>
              <a:t>https://doi.org/10.54675/xrjk7971</a:t>
            </a:r>
            <a:endParaRPr lang="nl-NL" sz="1700" dirty="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Walton, D. (2010). A dialogue model of belief. </a:t>
            </a:r>
            <a:r>
              <a:rPr lang="nl-NL" sz="1700" i="1" dirty="0">
                <a:latin typeface="Calibri"/>
                <a:cs typeface="Times New Roman"/>
              </a:rPr>
              <a:t>Argument &amp; Computation</a:t>
            </a:r>
            <a:r>
              <a:rPr lang="nl-NL" sz="1700" dirty="0">
                <a:latin typeface="Calibri"/>
                <a:cs typeface="Times New Roman"/>
              </a:rPr>
              <a:t>, </a:t>
            </a:r>
            <a:r>
              <a:rPr lang="nl-NL" sz="1700" i="1" dirty="0">
                <a:latin typeface="Calibri"/>
                <a:cs typeface="Times New Roman"/>
              </a:rPr>
              <a:t>1</a:t>
            </a:r>
            <a:r>
              <a:rPr lang="nl-NL" sz="1700" dirty="0">
                <a:latin typeface="Calibri"/>
                <a:cs typeface="Times New Roman"/>
              </a:rPr>
              <a:t>(1), 23–46. </a:t>
            </a:r>
            <a:r>
              <a:rPr lang="nl-NL" sz="1700" dirty="0">
                <a:latin typeface="Calibri"/>
                <a:cs typeface="Times New Roman"/>
                <a:hlinkClick r:id="rId7"/>
              </a:rPr>
              <a:t>https://doi.org/10.1080/19462160903494576</a:t>
            </a:r>
            <a:endParaRPr lang="nl-NL" sz="1700" dirty="0">
              <a:latin typeface="Calibri"/>
              <a:cs typeface="Calibri"/>
            </a:endParaRPr>
          </a:p>
        </p:txBody>
      </p:sp>
    </p:spTree>
    <p:extLst>
      <p:ext uri="{BB962C8B-B14F-4D97-AF65-F5344CB8AC3E}">
        <p14:creationId xmlns:p14="http://schemas.microsoft.com/office/powerpoint/2010/main" val="239191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defRPr sz="5400"/>
            </a:pPr>
            <a:r>
              <a:t>Ενότητες</a:t>
            </a:r>
            <a:endParaRPr sz="5400"/>
          </a:p>
        </p:txBody>
      </p:sp>
      <p:graphicFrame>
        <p:nvGraphicFramePr>
          <p:cNvPr id="10"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702746987"/>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1933543623"/>
              </p:ext>
            </p:extLst>
          </p:nvPr>
        </p:nvGraphicFramePr>
        <p:xfrm>
          <a:off x="6334272" y="1667420"/>
          <a:ext cx="4961817" cy="45271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a:p>
        </p:txBody>
      </p:sp>
      <p:sp>
        <p:nvSpPr>
          <p:cNvPr id="2" name="Τίτλος 6">
            <a:extLst>
              <a:ext uri="{FF2B5EF4-FFF2-40B4-BE49-F238E27FC236}">
                <a16:creationId xmlns:a16="http://schemas.microsoft.com/office/drawing/2014/main" id="{3997A890-E6B8-B1D9-6AF1-0111DB564B6B}"/>
              </a:ext>
            </a:extLst>
          </p:cNvPr>
          <p:cNvSpPr txBox="1">
            <a:spLocks/>
          </p:cNvSpPr>
          <p:nvPr/>
        </p:nvSpPr>
        <p:spPr>
          <a:xfrm>
            <a:off x="2765234" y="4867475"/>
            <a:ext cx="6279613" cy="1325563"/>
          </a:xfrm>
          <a:prstGeom prst="rect">
            <a:avLst/>
          </a:prstGeom>
        </p:spPr>
        <p:txBody>
          <a:bodyPr vert="horz" lIns="91440" tIns="45720" rIns="91440" bIns="45720" anchor="ctr">
            <a:normAutofit fontScale="85000" lnSpcReduction="10000"/>
          </a:bodyPr>
          <a:lstStyle>
            <a:lvl1pPr algn="ctr" defTabSz="914400" rtl="0" eaLnBrk="1" latinLnBrk="0" hangingPunct="1">
              <a:lnSpc>
                <a:spcPct val="90000"/>
              </a:lnSpc>
              <a:spcBef>
                <a:spcPct val="0"/>
              </a:spcBef>
              <a:buNone/>
              <a:defRPr sz="2000" kern="1200">
                <a:solidFill>
                  <a:srgbClr val="7030A0"/>
                </a:solidFill>
                <a:latin typeface="Gill Sans Ultra Bold" panose="020B0A02020104020203" pitchFamily="34" charset="0"/>
                <a:ea typeface="+mj-ea"/>
                <a:cs typeface="+mj-cs"/>
              </a:defRPr>
            </a:lvl1pPr>
          </a:lstStyle>
          <a:p>
            <a:pPr>
              <a:lnSpc>
                <a:spcPct val="100000"/>
              </a:lnSpc>
              <a:spcAft>
                <a:spcPts val="600"/>
              </a:spcAft>
              <a:defRPr b="1">
                <a:solidFill>
                  <a:schemeClr val="bg1"/>
                </a:solidFill>
                <a:latin typeface="+mj-lt"/>
              </a:defRPr>
            </a:pPr>
            <a:r>
              <a:rPr lang="el-GR" sz="4000" dirty="0"/>
              <a:t>Συγχαρητήρια!</a:t>
            </a:r>
          </a:p>
          <a:p>
            <a:pPr>
              <a:lnSpc>
                <a:spcPct val="100000"/>
              </a:lnSpc>
              <a:spcAft>
                <a:spcPts val="600"/>
              </a:spcAft>
              <a:defRPr b="1">
                <a:solidFill>
                  <a:schemeClr val="bg1"/>
                </a:solidFill>
                <a:latin typeface="+mj-lt"/>
              </a:defRPr>
            </a:pPr>
            <a:r>
              <a:rPr lang="el-GR" sz="3200" b="1" dirty="0">
                <a:solidFill>
                  <a:schemeClr val="bg1"/>
                </a:solidFill>
                <a:latin typeface="+mj-lt"/>
              </a:rPr>
              <a:t>Έχετε ολοκληρώσει την παρούσα ενότητα</a:t>
            </a:r>
            <a:r>
              <a:rPr sz="3200" dirty="0"/>
              <a:t>!</a:t>
            </a:r>
            <a:endParaRPr sz="2800" b="1" dirty="0">
              <a:solidFill>
                <a:schemeClr val="bg1"/>
              </a:solidFill>
              <a:latin typeface="+mj-lt"/>
            </a:endParaRPr>
          </a:p>
        </p:txBody>
      </p:sp>
      <p:sp>
        <p:nvSpPr>
          <p:cNvPr id="8"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9" name="Εικόνα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p:txBody>
          <a:bodyPr/>
          <a:lstStyle/>
          <a:p>
            <a:r>
              <a:rPr lang="el-GR" dirty="0"/>
              <a:t>Στόχοι Ενότητας</a:t>
            </a:r>
          </a:p>
        </p:txBody>
      </p:sp>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p:txBody>
          <a:bodyPr vert="horz" lIns="91440" tIns="45720" rIns="91440" bIns="45720" anchor="t">
            <a:normAutofit/>
          </a:bodyPr>
          <a:lstStyle/>
          <a:p>
            <a:pPr marL="0" indent="0">
              <a:buClr>
                <a:srgbClr val="95C11F"/>
              </a:buClr>
              <a:buNone/>
            </a:pPr>
            <a:endParaRPr lang="el-GR" dirty="0"/>
          </a:p>
          <a:p>
            <a:pPr>
              <a:buClr>
                <a:srgbClr val="95C11F"/>
              </a:buClr>
            </a:pPr>
            <a:r>
              <a:rPr lang="el-GR" dirty="0" smtClean="0"/>
              <a:t>Η </a:t>
            </a:r>
            <a:r>
              <a:rPr lang="el-GR" dirty="0"/>
              <a:t>κατανόηση των λόγων για τους οποίους ο διάλογος είναι σημαντικός, τόσο γενικά όσο και στο πλαίσιο της αντιμετώπισης της παραπληροφόρησης</a:t>
            </a:r>
            <a:endParaRPr lang="el-GR" dirty="0">
              <a:ea typeface="Calibri"/>
              <a:cs typeface="Calibri"/>
            </a:endParaRPr>
          </a:p>
          <a:p>
            <a:pPr>
              <a:buClr>
                <a:srgbClr val="95C11F"/>
              </a:buClr>
            </a:pPr>
            <a:r>
              <a:rPr lang="el-GR" dirty="0"/>
              <a:t>Η επεξήγηση των σημαντικών θεμελιωδών αρχών του διαλόγου</a:t>
            </a:r>
            <a:endParaRPr lang="el-GR" dirty="0">
              <a:cs typeface="Calibri"/>
            </a:endParaRPr>
          </a:p>
          <a:p>
            <a:pPr>
              <a:buClr>
                <a:srgbClr val="95C11F"/>
              </a:buClr>
            </a:pPr>
            <a:r>
              <a:rPr lang="el-GR" dirty="0"/>
              <a:t>Η οικοδόμηση δεξιοτήτων για τη δημιουργία ενός αποτελεσματικού διαλόγου</a:t>
            </a:r>
          </a:p>
          <a:p>
            <a:pPr>
              <a:buClr>
                <a:srgbClr val="95C11F"/>
              </a:buClr>
            </a:pPr>
            <a:r>
              <a:rPr lang="el-GR" dirty="0"/>
              <a:t>Η αποσαφήνιση των δυσχερειών στη διαπολιτισμική επικοινωνία</a:t>
            </a:r>
            <a:endParaRPr lang="el-GR" dirty="0">
              <a:cs typeface="Calibri"/>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pic>
        <p:nvPicPr>
          <p:cNvPr id="6" name="Εικόνα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lk 16">
            <a:extLst>
              <a:ext uri="{FF2B5EF4-FFF2-40B4-BE49-F238E27FC236}">
                <a16:creationId xmlns:a16="http://schemas.microsoft.com/office/drawing/2014/main" id="{10901C1E-E356-FC6B-133D-D8F4EF32C221}"/>
              </a:ext>
            </a:extLst>
          </p:cNvPr>
          <p:cNvSpPr/>
          <p:nvPr/>
        </p:nvSpPr>
        <p:spPr>
          <a:xfrm>
            <a:off x="7721536" y="1544104"/>
            <a:ext cx="4306372" cy="315615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l-GR" dirty="0"/>
          </a:p>
        </p:txBody>
      </p:sp>
      <p:pic>
        <p:nvPicPr>
          <p:cNvPr id="14" name="Afbeelding 13" descr="Afbeelding met tekst, Lettertype, Houten blok, Rechthoek  Automatisch gegenereerde beschrijving">
            <a:extLst>
              <a:ext uri="{FF2B5EF4-FFF2-40B4-BE49-F238E27FC236}">
                <a16:creationId xmlns:a16="http://schemas.microsoft.com/office/drawing/2014/main" id="{EBC6C1D7-1DE0-BFBF-405F-CF0016C137C7}"/>
              </a:ext>
            </a:extLst>
          </p:cNvPr>
          <p:cNvPicPr>
            <a:picLocks noChangeAspect="1"/>
          </p:cNvPicPr>
          <p:nvPr/>
        </p:nvPicPr>
        <p:blipFill rotWithShape="1">
          <a:blip r:embed="rId3">
            <a:extLst>
              <a:ext uri="{28A0092B-C50C-407E-A947-70E740481C1C}">
                <a14:useLocalDpi xmlns:a14="http://schemas.microsoft.com/office/drawing/2010/main" val="0"/>
              </a:ext>
            </a:extLst>
          </a:blip>
          <a:srcRect t="14711" b="16423"/>
          <a:stretch/>
        </p:blipFill>
        <p:spPr>
          <a:xfrm>
            <a:off x="7591471" y="4870564"/>
            <a:ext cx="4599269" cy="1655202"/>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Αντιμετώπιση των πεποιθήσεων στη διαταραχή της πληροφόρησης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99999"/>
            <a:ext cx="7033471" cy="4865977"/>
          </a:xfrm>
        </p:spPr>
        <p:txBody>
          <a:bodyPr vert="horz" lIns="91440" tIns="45720" rIns="91440" bIns="45720" anchor="t">
            <a:normAutofit fontScale="92500" lnSpcReduction="10000"/>
          </a:bodyPr>
          <a:lstStyle/>
          <a:p>
            <a:pPr marL="0" indent="0">
              <a:lnSpc>
                <a:spcPct val="120000"/>
              </a:lnSpc>
              <a:buNone/>
              <a:defRPr sz="2100">
                <a:solidFill>
                  <a:srgbClr val="333333"/>
                </a:solidFill>
              </a:defRPr>
            </a:pPr>
            <a:r>
              <a:rPr lang="el-GR" dirty="0"/>
              <a:t>Η αντιμετώπιση των πεποιθήσεων στη διαταραχή της πληροφόρησης θα μπορούσε να αποδειχθεί πρόκληση σε ορισμένες περιπτώσεις, επειδή οι </a:t>
            </a:r>
            <a:r>
              <a:rPr lang="el-GR" b="1" dirty="0"/>
              <a:t>πεποιθήσεις</a:t>
            </a:r>
            <a:r>
              <a:rPr lang="el-GR" dirty="0"/>
              <a:t> είναι εξ ορισμού σταθερές ιδέες που </a:t>
            </a:r>
            <a:r>
              <a:rPr lang="el-GR" b="1" dirty="0"/>
              <a:t>δεν αλλάζουν εύκολα</a:t>
            </a:r>
            <a:r>
              <a:rPr lang="el-GR" dirty="0"/>
              <a:t>. Αυτό μπορεί να διαφέρει ανά άτομο και ανά πεποίθηση, ανάλογα με την ισχύ της πεποίθησης. </a:t>
            </a:r>
            <a:endParaRPr lang="el-GR" sz="2100" dirty="0">
              <a:solidFill>
                <a:srgbClr val="333333"/>
              </a:solidFill>
              <a:cs typeface="Calibri" panose="020F0502020204030204"/>
            </a:endParaRPr>
          </a:p>
          <a:p>
            <a:pPr marL="0" indent="0">
              <a:lnSpc>
                <a:spcPct val="120000"/>
              </a:lnSpc>
              <a:buNone/>
              <a:defRPr sz="2100">
                <a:solidFill>
                  <a:srgbClr val="333333"/>
                </a:solidFill>
              </a:defRPr>
            </a:pPr>
            <a:r>
              <a:rPr lang="el-GR" dirty="0"/>
              <a:t>Για παράδειγμα, μερικοί άνθρωποι είναι απλώς </a:t>
            </a:r>
            <a:r>
              <a:rPr lang="el-GR" dirty="0" err="1"/>
              <a:t>παραπληροφορημένοι</a:t>
            </a:r>
            <a:r>
              <a:rPr lang="el-GR" dirty="0"/>
              <a:t> και είναι ανοιχτόμυαλοι απέναντι σε άλλες προοπτικές. Κάποιοι άλλοι, ωστόσο, μπορεί να έχουν πιο ριζοσπαστικές, στενόμυαλες πεποιθήσεις. Αυτό μπορεί να συμβεί όταν για παράδειγμα</a:t>
            </a:r>
            <a:r>
              <a:rPr lang="en-US" dirty="0"/>
              <a:t> </a:t>
            </a:r>
            <a:r>
              <a:rPr lang="el-GR" dirty="0"/>
              <a:t>ένα άτομο είναι μέρος ενός θαλάμου αντήχησης (</a:t>
            </a:r>
            <a:r>
              <a:rPr lang="en-US" dirty="0"/>
              <a:t>echo)</a:t>
            </a:r>
            <a:r>
              <a:rPr lang="el-GR" dirty="0"/>
              <a:t>. </a:t>
            </a:r>
            <a:endParaRPr lang="el-GR" sz="2100" dirty="0">
              <a:solidFill>
                <a:srgbClr val="333333"/>
              </a:solidFill>
              <a:cs typeface="Calibri"/>
            </a:endParaRPr>
          </a:p>
          <a:p>
            <a:pPr marL="0" indent="0">
              <a:lnSpc>
                <a:spcPct val="120000"/>
              </a:lnSpc>
              <a:buNone/>
              <a:defRPr sz="2100">
                <a:solidFill>
                  <a:srgbClr val="333333"/>
                </a:solidFill>
              </a:defRPr>
            </a:pPr>
            <a:r>
              <a:rPr lang="el-GR" dirty="0">
                <a:effectLst/>
              </a:rPr>
              <a:t>Και στις δύο περιπτώσεις, αλλά κυρίως στην τελευταία, είναι </a:t>
            </a:r>
            <a:r>
              <a:rPr lang="el-GR" b="1" dirty="0">
                <a:effectLst/>
              </a:rPr>
              <a:t>ζωτικής σημασίας η συμμετοχή σε διάλογο</a:t>
            </a:r>
            <a:r>
              <a:rPr lang="el-GR" dirty="0">
                <a:effectLst/>
              </a:rPr>
              <a:t>.</a:t>
            </a:r>
            <a:r>
              <a:rPr lang="el-GR" dirty="0"/>
              <a:t> </a:t>
            </a:r>
            <a:endParaRPr lang="el-GR" sz="2100" b="0" i="0" dirty="0">
              <a:solidFill>
                <a:srgbClr val="333333"/>
              </a:solidFill>
              <a:effectLst/>
              <a:cs typeface="Calibri"/>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4"/>
              </a:rPr>
              <a:t>Ορισμός αίθουσας πηγής | ορισμός</a:t>
            </a:r>
            <a:r>
              <a:rPr lang="el-GR" dirty="0"/>
              <a:t> </a:t>
            </a:r>
            <a:r>
              <a:rPr lang="el-GR" dirty="0">
                <a:hlinkClick r:id="rId5"/>
              </a:rPr>
              <a:t>πίστης πηγής</a:t>
            </a:r>
            <a:r>
              <a:rPr lang="el-GR" dirty="0"/>
              <a:t> | </a:t>
            </a:r>
            <a:r>
              <a:rPr lang="el-GR" dirty="0">
                <a:hlinkClick r:id="rId6"/>
              </a:rPr>
              <a:t>Εικόνα πηγής</a:t>
            </a:r>
            <a:endParaRPr lang="el-GR" sz="1200" dirty="0"/>
          </a:p>
        </p:txBody>
      </p:sp>
      <p:sp>
        <p:nvSpPr>
          <p:cNvPr id="8" name="Tekstvak 7">
            <a:extLst>
              <a:ext uri="{FF2B5EF4-FFF2-40B4-BE49-F238E27FC236}">
                <a16:creationId xmlns:a16="http://schemas.microsoft.com/office/drawing/2014/main" id="{71373DBC-E032-BBAE-19D9-564131D51EE5}"/>
              </a:ext>
            </a:extLst>
          </p:cNvPr>
          <p:cNvSpPr txBox="1"/>
          <p:nvPr/>
        </p:nvSpPr>
        <p:spPr>
          <a:xfrm>
            <a:off x="8428828" y="1998621"/>
            <a:ext cx="2891787" cy="2308324"/>
          </a:xfrm>
          <a:prstGeom prst="rect">
            <a:avLst/>
          </a:prstGeom>
        </p:spPr>
        <p:txBody>
          <a:bodyPr wrap="square">
            <a:spAutoFit/>
          </a:bodyPr>
          <a:lstStyle/>
          <a:p>
            <a:pPr algn="ctr">
              <a:defRPr sz="1400" i="1">
                <a:solidFill>
                  <a:schemeClr val="bg1"/>
                </a:solidFill>
              </a:defRPr>
            </a:pPr>
            <a:r>
              <a:rPr lang="el-GR" dirty="0"/>
              <a:t>Θάλαμος Αντήχησης /Αντηχείο</a:t>
            </a:r>
            <a:endParaRPr lang="el-GR" sz="1400" i="1" dirty="0">
              <a:solidFill>
                <a:schemeClr val="bg1"/>
              </a:solidFill>
            </a:endParaRPr>
          </a:p>
          <a:p>
            <a:pPr algn="ctr"/>
            <a:endParaRPr lang="el-GR" sz="1400" i="1" dirty="0">
              <a:solidFill>
                <a:schemeClr val="bg1"/>
              </a:solidFill>
            </a:endParaRPr>
          </a:p>
          <a:p>
            <a:pPr algn="ctr">
              <a:defRPr sz="1400">
                <a:solidFill>
                  <a:schemeClr val="bg1"/>
                </a:solidFill>
                <a:effectLst/>
              </a:defRPr>
            </a:pPr>
            <a:r>
              <a:rPr lang="el-GR" dirty="0"/>
              <a:t>ένα περιβάλλον στο οποίο ένα άτομο συναντά μόνο πεποιθήσεις ή απόψεις που συμπίπτουν με τις δικές του, έτσι ώστε οι υπάρχουσες απόψεις του να ενισχύονται και να μην λαμβάνονται υπόψη εναλλακτικές ιδέες.</a:t>
            </a:r>
          </a:p>
          <a:p>
            <a:pPr algn="ctr"/>
            <a:endParaRPr lang="el-GR" u="sng" dirty="0"/>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0E417-1500-F32F-863B-87B56E2016E7}"/>
              </a:ext>
            </a:extLst>
          </p:cNvPr>
          <p:cNvSpPr>
            <a:spLocks noGrp="1"/>
          </p:cNvSpPr>
          <p:nvPr>
            <p:ph type="title"/>
          </p:nvPr>
        </p:nvSpPr>
        <p:spPr/>
        <p:txBody>
          <a:bodyPr/>
          <a:lstStyle/>
          <a:p>
            <a:r>
              <a:rPr lang="el-GR" dirty="0"/>
              <a:t>Η σημασία του διαλόγου</a:t>
            </a:r>
          </a:p>
        </p:txBody>
      </p:sp>
      <p:sp>
        <p:nvSpPr>
          <p:cNvPr id="3" name="Tijdelijke aanduiding voor inhoud 2">
            <a:extLst>
              <a:ext uri="{FF2B5EF4-FFF2-40B4-BE49-F238E27FC236}">
                <a16:creationId xmlns:a16="http://schemas.microsoft.com/office/drawing/2014/main" id="{41E1A4B8-F436-9C1B-D047-64A52FCC8793}"/>
              </a:ext>
            </a:extLst>
          </p:cNvPr>
          <p:cNvSpPr>
            <a:spLocks noGrp="1"/>
          </p:cNvSpPr>
          <p:nvPr>
            <p:ph idx="1"/>
          </p:nvPr>
        </p:nvSpPr>
        <p:spPr>
          <a:xfrm>
            <a:off x="6096000" y="1771469"/>
            <a:ext cx="5852132" cy="4865977"/>
          </a:xfrm>
        </p:spPr>
        <p:txBody>
          <a:bodyPr vert="horz" lIns="91440" tIns="45720" rIns="91440" bIns="45720" anchor="t">
            <a:normAutofit fontScale="92500" lnSpcReduction="10000"/>
          </a:bodyPr>
          <a:lstStyle/>
          <a:p>
            <a:pPr marL="0" indent="0">
              <a:buNone/>
              <a:defRPr sz="2200"/>
            </a:pPr>
            <a:r>
              <a:rPr lang="el-GR" dirty="0"/>
              <a:t>Προκειμένου να «αλλάξει η γνώμη κάποιου» σχετικά με ορισμένες πεποιθήσεις ή ιδέες, πρέπει να </a:t>
            </a:r>
            <a:r>
              <a:rPr lang="el-GR" b="1" dirty="0"/>
              <a:t>έρθουν σε επαφή με άλλες προοπτικές, γεγονότα, ιδέες και συμπεριφορές</a:t>
            </a:r>
            <a:r>
              <a:rPr lang="el-GR" dirty="0"/>
              <a:t>. Η συζήτηση μαζί τους είναι ένας πολύ καλός τρόπος για να προσφέρουμε αυτές τις προοπτικές. </a:t>
            </a:r>
            <a:endParaRPr lang="el-GR" sz="2200" dirty="0">
              <a:cs typeface="Calibri" panose="020F0502020204030204"/>
            </a:endParaRPr>
          </a:p>
          <a:p>
            <a:pPr marL="0" indent="0">
              <a:buNone/>
              <a:defRPr sz="2200"/>
            </a:pPr>
            <a:r>
              <a:rPr lang="el-GR" dirty="0"/>
              <a:t>Στην περίπτωση της πίστης στη διαταραχή της πληροφόρησης, κάποιος μπορεί να ασχοληθεί με τα συναισθήματα, τις ιδέες και τα γεγονότα σε προσωπικό επίπεδο μέσω συνομιλιών, προκειμένου να αντιμετωπίσει τις στάσεις τους που βασίζονται σε ψεύδη.</a:t>
            </a:r>
            <a:endParaRPr lang="el-GR" sz="2200" dirty="0">
              <a:cs typeface="Calibri"/>
            </a:endParaRPr>
          </a:p>
          <a:p>
            <a:pPr marL="0" indent="0">
              <a:buNone/>
            </a:pPr>
            <a:endParaRPr lang="el-GR" sz="2200" dirty="0">
              <a:cs typeface="Calibri"/>
            </a:endParaRPr>
          </a:p>
          <a:p>
            <a:pPr marL="0" indent="0">
              <a:buNone/>
              <a:defRPr sz="2200"/>
            </a:pPr>
            <a:r>
              <a:rPr lang="el-GR" dirty="0"/>
              <a:t>Ωστόσο, δεν έχουν όλοι οι διάλογοι το ίδιο αποτέλεσμα...</a:t>
            </a:r>
            <a:endParaRPr lang="el-GR" sz="2200" dirty="0">
              <a:cs typeface="Calibri"/>
            </a:endParaRPr>
          </a:p>
          <a:p>
            <a:pPr marL="0" indent="0" algn="just">
              <a:buNone/>
            </a:pPr>
            <a:endParaRPr lang="el-GR" dirty="0">
              <a:cs typeface="Calibri" panose="020F0502020204030204"/>
            </a:endParaRPr>
          </a:p>
        </p:txBody>
      </p:sp>
      <p:pic>
        <p:nvPicPr>
          <p:cNvPr id="4" name="Afbeelding 3" descr="Afbeelding met tekenfilm, clipart, Tekenfilm, emoticon  Automatisch gegenereerde beschrijving">
            <a:extLst>
              <a:ext uri="{FF2B5EF4-FFF2-40B4-BE49-F238E27FC236}">
                <a16:creationId xmlns:a16="http://schemas.microsoft.com/office/drawing/2014/main" id="{CEB49409-A33F-1C1B-992D-82BA47F3F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1496509"/>
            <a:ext cx="4763831" cy="4763831"/>
          </a:xfrm>
          <a:prstGeom prst="rect">
            <a:avLst/>
          </a:prstGeom>
        </p:spPr>
      </p:pic>
      <p:sp>
        <p:nvSpPr>
          <p:cNvPr id="7" name="TextBox 6">
            <a:extLst>
              <a:ext uri="{FF2B5EF4-FFF2-40B4-BE49-F238E27FC236}">
                <a16:creationId xmlns:a16="http://schemas.microsoft.com/office/drawing/2014/main" id="{C14FF40C-B3FD-7278-B50A-37C1E2177553}"/>
              </a:ext>
            </a:extLst>
          </p:cNvPr>
          <p:cNvSpPr txBox="1"/>
          <p:nvPr/>
        </p:nvSpPr>
        <p:spPr>
          <a:xfrm>
            <a:off x="5740074" y="6452780"/>
            <a:ext cx="6208058" cy="276999"/>
          </a:xfrm>
          <a:prstGeom prst="rect">
            <a:avLst/>
          </a:prstGeom>
          <a:noFill/>
        </p:spPr>
        <p:txBody>
          <a:bodyPr wrap="square">
            <a:spAutoFit/>
          </a:bodyPr>
          <a:lstStyle/>
          <a:p>
            <a:pPr algn="r">
              <a:defRPr sz="1200">
                <a:solidFill>
                  <a:srgbClr val="5F7D95"/>
                </a:solidFill>
                <a:effectLst/>
                <a:latin typeface="Proxima Nova"/>
              </a:defRPr>
            </a:pPr>
            <a:r>
              <a:rPr lang="el-GR" dirty="0"/>
              <a:t>εικόνα: Flaticon.com | </a:t>
            </a:r>
            <a:r>
              <a:rPr lang="el-GR" dirty="0">
                <a:hlinkClick r:id="rId4"/>
              </a:rPr>
              <a:t>Πηγή</a:t>
            </a:r>
            <a:endParaRPr lang="el-GR" sz="1200" dirty="0"/>
          </a:p>
        </p:txBody>
      </p:sp>
    </p:spTree>
    <p:extLst>
      <p:ext uri="{BB962C8B-B14F-4D97-AF65-F5344CB8AC3E}">
        <p14:creationId xmlns:p14="http://schemas.microsoft.com/office/powerpoint/2010/main" val="246113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EB37-7883-030C-7641-28D68F336EC1}"/>
              </a:ext>
            </a:extLst>
          </p:cNvPr>
          <p:cNvSpPr>
            <a:spLocks noGrp="1"/>
          </p:cNvSpPr>
          <p:nvPr>
            <p:ph type="title"/>
          </p:nvPr>
        </p:nvSpPr>
        <p:spPr/>
        <p:txBody>
          <a:bodyPr/>
          <a:lstStyle/>
          <a:p>
            <a:r>
              <a:rPr lang="el-GR" dirty="0"/>
              <a:t>Ασφαλές περιβάλλον</a:t>
            </a:r>
          </a:p>
        </p:txBody>
      </p:sp>
      <p:sp>
        <p:nvSpPr>
          <p:cNvPr id="3" name="Tijdelijke aanduiding voor inhoud 2">
            <a:extLst>
              <a:ext uri="{FF2B5EF4-FFF2-40B4-BE49-F238E27FC236}">
                <a16:creationId xmlns:a16="http://schemas.microsoft.com/office/drawing/2014/main" id="{034DEDC9-0B68-7FB8-5C3A-7F3C6FC3850D}"/>
              </a:ext>
            </a:extLst>
          </p:cNvPr>
          <p:cNvSpPr>
            <a:spLocks noGrp="1"/>
          </p:cNvSpPr>
          <p:nvPr>
            <p:ph idx="1"/>
          </p:nvPr>
        </p:nvSpPr>
        <p:spPr/>
        <p:txBody>
          <a:bodyPr vert="horz" lIns="91440" tIns="45720" rIns="91440" bIns="45720" anchor="t">
            <a:normAutofit/>
          </a:bodyPr>
          <a:lstStyle/>
          <a:p>
            <a:pPr marL="0" indent="0">
              <a:buNone/>
              <a:defRPr sz="2100"/>
            </a:pPr>
            <a:r>
              <a:rPr lang="el-GR" b="1" dirty="0"/>
              <a:t>Ο διάλογος μπορεί να διαφέρει</a:t>
            </a:r>
            <a:r>
              <a:rPr lang="el-GR" dirty="0"/>
              <a:t> σε μεγάλο βαθμό: ορισμένες συζητήσεις είναι </a:t>
            </a:r>
            <a:r>
              <a:rPr lang="el-GR" b="1" dirty="0"/>
              <a:t>επιθετικές </a:t>
            </a:r>
            <a:r>
              <a:rPr lang="el-GR" dirty="0"/>
              <a:t>στη φύση τους, ενώ άλλες είναι γεμάτες </a:t>
            </a:r>
            <a:r>
              <a:rPr lang="el-GR" b="1" dirty="0"/>
              <a:t>σεβασμό</a:t>
            </a:r>
            <a:r>
              <a:rPr lang="el-GR" dirty="0"/>
              <a:t>. Όπως θα περίμενε κανείς, οι επιθετικές συζητήσεις συνήθως δεν ισοδυναμούν με τίποτα. Λόγω της </a:t>
            </a:r>
            <a:r>
              <a:rPr lang="el-GR" b="1" dirty="0"/>
              <a:t>επιθετικής </a:t>
            </a:r>
            <a:r>
              <a:rPr lang="el-GR" dirty="0"/>
              <a:t>φύσης του διαλόγου, θα καταλήξουν σε </a:t>
            </a:r>
            <a:r>
              <a:rPr lang="el-GR" b="1" dirty="0"/>
              <a:t>συναισθηματικές, στενόμυαλες </a:t>
            </a:r>
            <a:r>
              <a:rPr lang="el-GR" dirty="0"/>
              <a:t>αντιπαραθέσεις</a:t>
            </a:r>
            <a:r>
              <a:rPr lang="el-GR" b="1" dirty="0"/>
              <a:t>.</a:t>
            </a:r>
          </a:p>
        </p:txBody>
      </p:sp>
      <p:sp>
        <p:nvSpPr>
          <p:cNvPr id="5" name="Tekstvak 4">
            <a:extLst>
              <a:ext uri="{FF2B5EF4-FFF2-40B4-BE49-F238E27FC236}">
                <a16:creationId xmlns:a16="http://schemas.microsoft.com/office/drawing/2014/main" id="{3680CB83-BAE0-86C8-D9AA-32AADB2EF352}"/>
              </a:ext>
            </a:extLst>
          </p:cNvPr>
          <p:cNvSpPr txBox="1"/>
          <p:nvPr/>
        </p:nvSpPr>
        <p:spPr>
          <a:xfrm>
            <a:off x="6607277" y="1799999"/>
            <a:ext cx="5026724" cy="5216813"/>
          </a:xfrm>
          <a:prstGeom prst="rect">
            <a:avLst/>
          </a:prstGeom>
        </p:spPr>
        <p:txBody>
          <a:bodyPr wrap="square" lIns="91440" tIns="45720" rIns="91440" bIns="45720" anchor="t">
            <a:spAutoFit/>
          </a:bodyPr>
          <a:lstStyle/>
          <a:p>
            <a:pPr>
              <a:defRPr sz="2100"/>
            </a:pPr>
            <a:r>
              <a:rPr lang="el-GR" dirty="0"/>
              <a:t>Προκειμένου κάποιος να αλλάξει γνώμη για ένα θέμα, είναι πολύ σημαντικό να δείχνει </a:t>
            </a:r>
            <a:r>
              <a:rPr lang="el-GR" b="1" dirty="0"/>
              <a:t>σεβασμό</a:t>
            </a:r>
            <a:r>
              <a:rPr lang="el-GR" dirty="0"/>
              <a:t> και να προωθήσει έναν </a:t>
            </a:r>
            <a:r>
              <a:rPr lang="el-GR" b="1" dirty="0"/>
              <a:t>ανοικτό διάλογο</a:t>
            </a:r>
            <a:r>
              <a:rPr lang="el-GR" dirty="0"/>
              <a:t>. Προκειμένου ένας διάλογος να είναι αποτελεσματικός, με σεβασμό, το περιβάλλον στο οποίο λαμβάνει χώρα θα πρέπει να είναι </a:t>
            </a:r>
            <a:r>
              <a:rPr lang="el-GR" b="1" dirty="0"/>
              <a:t>ασφαλές</a:t>
            </a:r>
            <a:r>
              <a:rPr lang="el-GR" dirty="0"/>
              <a:t>. Αυτό δημιουργεί ευκαιρίες </a:t>
            </a:r>
            <a:r>
              <a:rPr lang="el-GR" b="1" dirty="0"/>
              <a:t>αμφισβήτησης των προσωπικών πεποιθήσεων </a:t>
            </a:r>
            <a:r>
              <a:rPr lang="el-GR" dirty="0"/>
              <a:t>και </a:t>
            </a:r>
            <a:r>
              <a:rPr lang="el-GR" b="1" dirty="0"/>
              <a:t>εμπλοκής με διαφορετικές οπτικές γωνίες </a:t>
            </a:r>
            <a:r>
              <a:rPr lang="el-GR" dirty="0"/>
              <a:t>χωρίς καμία κριτική.</a:t>
            </a:r>
          </a:p>
          <a:p>
            <a:endParaRPr lang="el-GR" sz="2100" dirty="0">
              <a:cs typeface="Calibri" panose="020F0502020204030204"/>
            </a:endParaRPr>
          </a:p>
          <a:p>
            <a:pPr>
              <a:defRPr sz="2100"/>
            </a:pPr>
            <a:r>
              <a:rPr lang="el-GR" dirty="0"/>
              <a:t>Προκειμένου να δημιουργηθεί ένα τέτοιο ασφαλές περιβάλλον, υπάρχουν τέσσερα βασικά στοιχεία:</a:t>
            </a:r>
            <a:endParaRPr lang="el-GR" sz="2100" dirty="0">
              <a:cs typeface="Calibri" panose="020F0502020204030204"/>
            </a:endParaRPr>
          </a:p>
          <a:p>
            <a:pPr algn="just"/>
            <a:endParaRPr lang="el-GR" dirty="0">
              <a:cs typeface="Calibri" panose="020F0502020204030204"/>
            </a:endParaRPr>
          </a:p>
        </p:txBody>
      </p:sp>
      <p:sp>
        <p:nvSpPr>
          <p:cNvPr id="10" name="Tekstvak 9">
            <a:extLst>
              <a:ext uri="{FF2B5EF4-FFF2-40B4-BE49-F238E27FC236}">
                <a16:creationId xmlns:a16="http://schemas.microsoft.com/office/drawing/2014/main" id="{CF270ABC-A313-1EC8-FD66-8D97D650372E}"/>
              </a:ext>
            </a:extLst>
          </p:cNvPr>
          <p:cNvSpPr txBox="1"/>
          <p:nvPr/>
        </p:nvSpPr>
        <p:spPr>
          <a:xfrm>
            <a:off x="6918837" y="6597094"/>
            <a:ext cx="5270090" cy="276999"/>
          </a:xfrm>
          <a:prstGeom prst="rect">
            <a:avLst/>
          </a:prstGeom>
        </p:spPr>
        <p:txBody>
          <a:bodyPr wrap="square">
            <a:spAutoFit/>
          </a:bodyPr>
          <a:lstStyle/>
          <a:p>
            <a:pPr algn="r">
              <a:defRPr sz="1200">
                <a:hlinkClick r:id="rId3"/>
              </a:defRPr>
            </a:pPr>
            <a:r>
              <a:rPr lang="el-GR" dirty="0"/>
              <a:t>Εικόνα πηγής</a:t>
            </a:r>
            <a:endParaRPr lang="el-GR" sz="1200" dirty="0"/>
          </a:p>
        </p:txBody>
      </p:sp>
      <p:sp>
        <p:nvSpPr>
          <p:cNvPr id="4" name="Ορθογώνιο 3">
            <a:extLst>
              <a:ext uri="{FF2B5EF4-FFF2-40B4-BE49-F238E27FC236}">
                <a16:creationId xmlns:a16="http://schemas.microsoft.com/office/drawing/2014/main" id="{58865987-DD05-8E84-8A1C-19D48F2660C9}"/>
              </a:ext>
            </a:extLst>
          </p:cNvPr>
          <p:cNvSpPr/>
          <p:nvPr/>
        </p:nvSpPr>
        <p:spPr>
          <a:xfrm>
            <a:off x="424216" y="4353318"/>
            <a:ext cx="5685723" cy="1754326"/>
          </a:xfrm>
          <a:prstGeom prst="rect">
            <a:avLst/>
          </a:prstGeom>
          <a:noFill/>
        </p:spPr>
        <p:txBody>
          <a:bodyPr wrap="none" lIns="91440" tIns="45720" rIns="91440" bIns="45720">
            <a:spAutoFit/>
          </a:bodyPr>
          <a:lstStyle/>
          <a:p>
            <a:pPr algn="ctr">
              <a:defRPr sz="5400" b="1">
                <a:ln w="12700">
                  <a:solidFill>
                    <a:schemeClr val="accent5"/>
                  </a:solidFill>
                  <a:prstDash val="solid"/>
                </a:ln>
                <a:pattFill prst="ltDnDiag">
                  <a:fgClr>
                    <a:schemeClr val="accent5">
                      <a:lumMod val="60000"/>
                      <a:lumOff val="40000"/>
                    </a:schemeClr>
                  </a:fgClr>
                  <a:bgClr>
                    <a:schemeClr val="bg1"/>
                  </a:bgClr>
                </a:pattFill>
                <a:effectLst/>
              </a:defRPr>
            </a:pPr>
            <a:r>
              <a:rPr lang="el-GR" dirty="0"/>
              <a:t>Δείξτε σεβασμό</a:t>
            </a:r>
          </a:p>
          <a:p>
            <a:pPr algn="ctr">
              <a:defRPr sz="5400" b="1">
                <a:ln w="12700">
                  <a:solidFill>
                    <a:schemeClr val="accent5"/>
                  </a:solidFill>
                  <a:prstDash val="solid"/>
                </a:ln>
                <a:pattFill prst="ltDnDiag">
                  <a:fgClr>
                    <a:schemeClr val="accent5">
                      <a:lumMod val="60000"/>
                      <a:lumOff val="40000"/>
                    </a:schemeClr>
                  </a:fgClr>
                  <a:bgClr>
                    <a:schemeClr val="bg1"/>
                  </a:bgClr>
                </a:pattFill>
              </a:defRPr>
            </a:pPr>
            <a:r>
              <a:rPr lang="el-GR" dirty="0"/>
              <a:t>Κερδίστε σεβασμό</a:t>
            </a:r>
            <a:endParaRPr lang="el-GR" sz="5400" b="1" cap="none"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29090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643859" y="1917980"/>
            <a:ext cx="5543242" cy="605096"/>
          </a:xfrm>
        </p:spPr>
        <p:txBody>
          <a:bodyPr vert="horz" lIns="91440" tIns="45720" rIns="91440" bIns="45720" anchor="ctr">
            <a:noAutofit/>
          </a:bodyPr>
          <a:lstStyle/>
          <a:p>
            <a:pPr>
              <a:defRPr>
                <a:ea typeface="Adobe Gothic Std B"/>
              </a:defRPr>
            </a:pPr>
            <a:r>
              <a:rPr lang="el-GR" sz="4000" dirty="0"/>
              <a:t>Βασικές αρχές για αποτελεσματικό διάλογο</a:t>
            </a:r>
            <a:endParaRPr lang="el-GR" sz="6000" dirty="0">
              <a:ea typeface="Adobe Gothic Std B"/>
            </a:endParaRPr>
          </a:p>
        </p:txBody>
      </p:sp>
      <p:sp>
        <p:nvSpPr>
          <p:cNvPr id="3" name="Tijdelijke aanduiding voor inhoud 2">
            <a:extLst>
              <a:ext uri="{FF2B5EF4-FFF2-40B4-BE49-F238E27FC236}">
                <a16:creationId xmlns:a16="http://schemas.microsoft.com/office/drawing/2014/main" id="{22D35F0A-9D37-55BA-DFCC-9D4A6816F142}"/>
              </a:ext>
            </a:extLst>
          </p:cNvPr>
          <p:cNvSpPr>
            <a:spLocks noGrp="1"/>
          </p:cNvSpPr>
          <p:nvPr>
            <p:ph idx="1"/>
          </p:nvPr>
        </p:nvSpPr>
        <p:spPr>
          <a:xfrm>
            <a:off x="5961970" y="1691516"/>
            <a:ext cx="5852132" cy="4865977"/>
          </a:xfrm>
        </p:spPr>
        <p:txBody>
          <a:bodyPr vert="horz" lIns="91440" tIns="45720" rIns="91440" bIns="45720" anchor="t">
            <a:normAutofit/>
          </a:bodyPr>
          <a:lstStyle/>
          <a:p>
            <a:pPr marL="457200" indent="-457200" algn="just">
              <a:buAutoNum type="arabicPeriod"/>
              <a:defRPr>
                <a:cs typeface="Calibri"/>
              </a:defRPr>
            </a:pPr>
            <a:r>
              <a:rPr lang="el-GR" dirty="0"/>
              <a:t>Οι σχέσεις πρέπει να βασίζονται στην εμπιστοσύνη, έτσι ώστε οι έφηβοι και οι νέοι ενήλικες να αισθάνονται άνετα εκφράζοντας τις αμφιβολίες τους.</a:t>
            </a:r>
          </a:p>
          <a:p>
            <a:pPr marL="457200" indent="-457200" algn="just">
              <a:buAutoNum type="arabicPeriod"/>
              <a:defRPr>
                <a:cs typeface="Calibri"/>
              </a:defRPr>
            </a:pPr>
            <a:r>
              <a:rPr lang="el-GR" dirty="0"/>
              <a:t>Ο διάλογος πρέπει να είναι ισότιμος</a:t>
            </a:r>
          </a:p>
          <a:p>
            <a:pPr marL="457200" indent="-457200" algn="just">
              <a:buAutoNum type="arabicPeriod"/>
              <a:defRPr>
                <a:cs typeface="Calibri"/>
              </a:defRPr>
            </a:pPr>
            <a:r>
              <a:rPr lang="el-GR" dirty="0"/>
              <a:t>Παροχή καθοδήγησης στο πλαίσιο του διαλόγου</a:t>
            </a:r>
          </a:p>
          <a:p>
            <a:pPr marL="457200" indent="-457200" algn="just">
              <a:buAutoNum type="arabicPeriod"/>
              <a:defRPr>
                <a:cs typeface="Calibri"/>
              </a:defRPr>
            </a:pPr>
            <a:r>
              <a:rPr lang="el-GR" dirty="0"/>
              <a:t>Απόρριψη επιθετικότητας</a:t>
            </a:r>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hlinkClick r:id="rId3"/>
              </a:defRPr>
            </a:pPr>
            <a:r>
              <a:rPr lang="el-GR" dirty="0"/>
              <a:t>Εικόνα πηγής</a:t>
            </a:r>
            <a:endParaRPr lang="el-GR" sz="1200" dirty="0">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dirty="0"/>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dirty="0"/>
          </a:p>
        </p:txBody>
      </p:sp>
      <p:sp>
        <p:nvSpPr>
          <p:cNvPr id="7" name="Tekstvak 6">
            <a:extLst>
              <a:ext uri="{FF2B5EF4-FFF2-40B4-BE49-F238E27FC236}">
                <a16:creationId xmlns:a16="http://schemas.microsoft.com/office/drawing/2014/main" id="{232C074E-E927-5AC5-2480-1C88CFFF5679}"/>
              </a:ext>
            </a:extLst>
          </p:cNvPr>
          <p:cNvSpPr txBox="1"/>
          <p:nvPr/>
        </p:nvSpPr>
        <p:spPr>
          <a:xfrm>
            <a:off x="5545335" y="5591408"/>
            <a:ext cx="6399190" cy="27699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sz="1200">
                <a:cs typeface="Calibri"/>
                <a:hlinkClick r:id="rId4"/>
              </a:defRPr>
            </a:pPr>
            <a:r>
              <a:rPr lang="el-GR" dirty="0"/>
              <a:t>Φωτογραφία: rawpixel.com στο Freepik</a:t>
            </a:r>
            <a:endParaRPr lang="el-GR" sz="1200" dirty="0">
              <a:cs typeface="Calibri" panose="020F0502020204030204"/>
            </a:endParaRPr>
          </a:p>
        </p:txBody>
      </p:sp>
      <p:pic>
        <p:nvPicPr>
          <p:cNvPr id="10" name="Εικόνα 9" descr="Εικόνα που περιέχει ζωγραφιά, σκίτσο/σχέδιο, παιδική τέχνη, εικονογράφηση  Περιγραφή που δημιουργήθηκε αυτόματα">
            <a:extLst>
              <a:ext uri="{FF2B5EF4-FFF2-40B4-BE49-F238E27FC236}">
                <a16:creationId xmlns:a16="http://schemas.microsoft.com/office/drawing/2014/main" id="{5EFDEC66-6CB8-D14D-8AF1-F945FA27797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5973" b="23674"/>
          <a:stretch/>
        </p:blipFill>
        <p:spPr>
          <a:xfrm>
            <a:off x="247475" y="3231240"/>
            <a:ext cx="5095875" cy="2565913"/>
          </a:xfrm>
          <a:prstGeom prst="rect">
            <a:avLst/>
          </a:prstGeom>
        </p:spPr>
      </p:pic>
    </p:spTree>
    <p:extLst>
      <p:ext uri="{BB962C8B-B14F-4D97-AF65-F5344CB8AC3E}">
        <p14:creationId xmlns:p14="http://schemas.microsoft.com/office/powerpoint/2010/main" val="163397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A651057-1D6C-3AC9-8AB2-39C6219AA728}"/>
              </a:ext>
            </a:extLst>
          </p:cNvPr>
          <p:cNvSpPr/>
          <p:nvPr/>
        </p:nvSpPr>
        <p:spPr>
          <a:xfrm>
            <a:off x="209280" y="2036471"/>
            <a:ext cx="4303690" cy="406757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l-GR" dirty="0"/>
          </a:p>
        </p:txBody>
      </p:sp>
      <p:sp>
        <p:nvSpPr>
          <p:cNvPr id="2" name="Titel 1">
            <a:extLst>
              <a:ext uri="{FF2B5EF4-FFF2-40B4-BE49-F238E27FC236}">
                <a16:creationId xmlns:a16="http://schemas.microsoft.com/office/drawing/2014/main" id="{7B197E27-8D6C-4091-1A71-BEF323B42651}"/>
              </a:ext>
            </a:extLst>
          </p:cNvPr>
          <p:cNvSpPr>
            <a:spLocks noGrp="1"/>
          </p:cNvSpPr>
          <p:nvPr>
            <p:ph type="title"/>
          </p:nvPr>
        </p:nvSpPr>
        <p:spPr/>
        <p:txBody>
          <a:bodyPr/>
          <a:lstStyle/>
          <a:p>
            <a:pPr marL="514350" indent="-514350">
              <a:buAutoNum type="arabicPeriod"/>
              <a:defRPr>
                <a:ea typeface="Adobe Gothic Std B"/>
              </a:defRPr>
            </a:pPr>
            <a:r>
              <a:rPr lang="el-GR" dirty="0"/>
              <a:t>Σχέση εμπιστοσύνης (1/4)</a:t>
            </a:r>
          </a:p>
        </p:txBody>
      </p:sp>
      <p:sp>
        <p:nvSpPr>
          <p:cNvPr id="3" name="Tijdelijke aanduiding voor inhoud 2">
            <a:extLst>
              <a:ext uri="{FF2B5EF4-FFF2-40B4-BE49-F238E27FC236}">
                <a16:creationId xmlns:a16="http://schemas.microsoft.com/office/drawing/2014/main" id="{DCC89D24-B085-88E0-FDF0-06FC68394116}"/>
              </a:ext>
            </a:extLst>
          </p:cNvPr>
          <p:cNvSpPr>
            <a:spLocks noGrp="1"/>
          </p:cNvSpPr>
          <p:nvPr>
            <p:ph idx="1"/>
          </p:nvPr>
        </p:nvSpPr>
        <p:spPr>
          <a:xfrm>
            <a:off x="515070" y="2358084"/>
            <a:ext cx="3694921" cy="3610287"/>
          </a:xfrm>
        </p:spPr>
        <p:txBody>
          <a:bodyPr vert="horz" lIns="91440" tIns="45720" rIns="91440" bIns="45720" anchor="t">
            <a:normAutofit fontScale="92500"/>
          </a:bodyPr>
          <a:lstStyle/>
          <a:p>
            <a:pPr marL="0" indent="0" algn="ctr">
              <a:buNone/>
              <a:defRPr>
                <a:solidFill>
                  <a:schemeClr val="bg1"/>
                </a:solidFill>
                <a:cs typeface="Calibri"/>
              </a:defRPr>
            </a:pPr>
            <a:r>
              <a:rPr lang="el-GR" dirty="0"/>
              <a:t>Η </a:t>
            </a:r>
            <a:r>
              <a:rPr lang="el-GR" b="1" dirty="0">
                <a:effectLst>
                  <a:outerShdw blurRad="38100" dist="38100" dir="2700000" algn="tl">
                    <a:srgbClr val="000000">
                      <a:alpha val="43137"/>
                    </a:srgbClr>
                  </a:outerShdw>
                </a:effectLst>
              </a:rPr>
              <a:t>εμπιστοσύνη στην επικοινωνία</a:t>
            </a:r>
            <a:r>
              <a:rPr lang="el-GR" dirty="0">
                <a:effectLst>
                  <a:outerShdw blurRad="38100" dist="38100" dir="2700000" algn="tl">
                    <a:srgbClr val="000000">
                      <a:alpha val="43137"/>
                    </a:srgbClr>
                  </a:outerShdw>
                </a:effectLst>
              </a:rPr>
              <a:t> αναφέρεται στη γενικευμένη </a:t>
            </a:r>
            <a:r>
              <a:rPr lang="el-GR" b="1" dirty="0">
                <a:effectLst>
                  <a:outerShdw blurRad="38100" dist="38100" dir="2700000" algn="tl">
                    <a:srgbClr val="000000">
                      <a:alpha val="43137"/>
                    </a:srgbClr>
                  </a:outerShdw>
                </a:effectLst>
              </a:rPr>
              <a:t>προσδοκία</a:t>
            </a:r>
            <a:r>
              <a:rPr lang="el-GR" dirty="0">
                <a:effectLst>
                  <a:outerShdw blurRad="38100" dist="38100" dir="2700000" algn="tl">
                    <a:srgbClr val="000000">
                      <a:alpha val="43137"/>
                    </a:srgbClr>
                  </a:outerShdw>
                </a:effectLst>
              </a:rPr>
              <a:t> ότι ένα μήνυμα που λαμβάνεται είναι </a:t>
            </a:r>
            <a:r>
              <a:rPr lang="el-GR" b="1" dirty="0">
                <a:effectLst>
                  <a:outerShdw blurRad="38100" dist="38100" dir="2700000" algn="tl">
                    <a:srgbClr val="000000">
                      <a:alpha val="43137"/>
                    </a:srgbClr>
                  </a:outerShdw>
                </a:effectLst>
              </a:rPr>
              <a:t>αληθινό</a:t>
            </a:r>
            <a:r>
              <a:rPr lang="el-GR" dirty="0">
                <a:effectLst>
                  <a:outerShdw blurRad="38100" dist="38100" dir="2700000" algn="tl">
                    <a:srgbClr val="000000">
                      <a:alpha val="43137"/>
                    </a:srgbClr>
                  </a:outerShdw>
                </a:effectLst>
              </a:rPr>
              <a:t> και </a:t>
            </a:r>
            <a:r>
              <a:rPr lang="el-GR" b="1" dirty="0">
                <a:effectLst>
                  <a:outerShdw blurRad="38100" dist="38100" dir="2700000" algn="tl">
                    <a:srgbClr val="000000">
                      <a:alpha val="43137"/>
                    </a:srgbClr>
                  </a:outerShdw>
                </a:effectLst>
              </a:rPr>
              <a:t>αξιόπιστο</a:t>
            </a:r>
            <a:r>
              <a:rPr lang="el-GR" dirty="0">
                <a:effectLst>
                  <a:outerShdw blurRad="38100" dist="38100" dir="2700000" algn="tl">
                    <a:srgbClr val="000000">
                      <a:alpha val="43137"/>
                    </a:srgbClr>
                  </a:outerShdw>
                </a:effectLst>
              </a:rPr>
              <a:t> και ότι ο επικοινωνών επιδεικνύει </a:t>
            </a:r>
            <a:r>
              <a:rPr lang="el-GR" b="1" dirty="0">
                <a:effectLst>
                  <a:outerShdw blurRad="38100" dist="38100" dir="2700000" algn="tl">
                    <a:srgbClr val="000000">
                      <a:alpha val="43137"/>
                    </a:srgbClr>
                  </a:outerShdw>
                </a:effectLst>
              </a:rPr>
              <a:t>ικανότητα</a:t>
            </a:r>
            <a:r>
              <a:rPr lang="el-GR" dirty="0">
                <a:effectLst>
                  <a:outerShdw blurRad="38100" dist="38100" dir="2700000" algn="tl">
                    <a:srgbClr val="000000">
                      <a:alpha val="43137"/>
                    </a:srgbClr>
                  </a:outerShdw>
                </a:effectLst>
              </a:rPr>
              <a:t> και </a:t>
            </a:r>
            <a:r>
              <a:rPr lang="el-GR" b="1" dirty="0">
                <a:effectLst>
                  <a:outerShdw blurRad="38100" dist="38100" dir="2700000" algn="tl">
                    <a:srgbClr val="000000">
                      <a:alpha val="43137"/>
                    </a:srgbClr>
                  </a:outerShdw>
                </a:effectLst>
              </a:rPr>
              <a:t>ειλικρίνεια</a:t>
            </a:r>
            <a:r>
              <a:rPr lang="el-GR" dirty="0">
                <a:effectLst>
                  <a:outerShdw blurRad="38100" dist="38100" dir="2700000" algn="tl">
                    <a:srgbClr val="000000">
                      <a:alpha val="43137"/>
                    </a:srgbClr>
                  </a:outerShdw>
                </a:effectLst>
              </a:rPr>
              <a:t> μεταφέροντας ακριβείς αντικειμενικές και πλήρεις πληροφορίες</a:t>
            </a:r>
            <a:r>
              <a:rPr lang="el-GR" dirty="0"/>
              <a:t>.</a:t>
            </a:r>
          </a:p>
        </p:txBody>
      </p:sp>
      <p:sp>
        <p:nvSpPr>
          <p:cNvPr id="7" name="Tekstvak 6">
            <a:extLst>
              <a:ext uri="{FF2B5EF4-FFF2-40B4-BE49-F238E27FC236}">
                <a16:creationId xmlns:a16="http://schemas.microsoft.com/office/drawing/2014/main" id="{12DA0FB4-5BCB-88F0-6CF6-DEC83D2BCA4F}"/>
              </a:ext>
            </a:extLst>
          </p:cNvPr>
          <p:cNvSpPr txBox="1"/>
          <p:nvPr/>
        </p:nvSpPr>
        <p:spPr>
          <a:xfrm>
            <a:off x="4864458" y="6493098"/>
            <a:ext cx="7324858"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r">
              <a:defRPr>
                <a:cs typeface="Calibri" panose="020F0502020204030204"/>
              </a:defRPr>
            </a:pPr>
            <a:r>
              <a:rPr lang="el-GR" sz="1200" dirty="0">
                <a:hlinkClick r:id="rId3"/>
              </a:rPr>
              <a:t>Πηγή 1</a:t>
            </a:r>
            <a:r>
              <a:rPr lang="el-GR" dirty="0"/>
              <a:t> </a:t>
            </a:r>
            <a:r>
              <a:rPr lang="el-GR" sz="1200" dirty="0"/>
              <a:t>| </a:t>
            </a:r>
            <a:r>
              <a:rPr lang="el-GR" sz="1200" dirty="0">
                <a:hlinkClick r:id="rId4"/>
              </a:rPr>
              <a:t>Πηγή 2 </a:t>
            </a:r>
            <a:r>
              <a:rPr lang="el-GR" dirty="0"/>
              <a:t> </a:t>
            </a:r>
            <a:endParaRPr lang="el-GR" sz="1200" dirty="0">
              <a:cs typeface="Calibri" panose="020F0502020204030204"/>
            </a:endParaRPr>
          </a:p>
        </p:txBody>
      </p:sp>
      <p:sp>
        <p:nvSpPr>
          <p:cNvPr id="8" name="Tekstvak 7">
            <a:extLst>
              <a:ext uri="{FF2B5EF4-FFF2-40B4-BE49-F238E27FC236}">
                <a16:creationId xmlns:a16="http://schemas.microsoft.com/office/drawing/2014/main" id="{EEFBA0E8-650A-F4D7-D476-AC946B1EB694}"/>
              </a:ext>
            </a:extLst>
          </p:cNvPr>
          <p:cNvSpPr txBox="1"/>
          <p:nvPr/>
        </p:nvSpPr>
        <p:spPr>
          <a:xfrm>
            <a:off x="5564746" y="2463085"/>
            <a:ext cx="5916232" cy="397031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sz="2100">
                <a:cs typeface="Calibri"/>
              </a:defRPr>
            </a:pPr>
            <a:r>
              <a:rPr lang="el-GR" dirty="0"/>
              <a:t>Προκειμένου να υπάρχει αποτελεσματικός διάλογος σε δύσκολα θέματα (π.χ. διαταραχή της πληροφορίας), θα πρέπει να επιτευχθεί μια σχέση εμπιστοσύνης.</a:t>
            </a:r>
          </a:p>
          <a:p>
            <a:pPr>
              <a:defRPr sz="2100">
                <a:cs typeface="Calibri"/>
              </a:defRPr>
            </a:pPr>
            <a:r>
              <a:rPr lang="el-GR" dirty="0"/>
              <a:t>Χωρίς εμπιστοσύνη δεν υπάρχει καμία δυνατότητα για μια συζήτηση να είναι αποτελεσματική, επειδή το άτομο δεν περιμένει από εσάς ή από τα λόγια σας να είστε αξιόπιστος ή ειλικρινής. Ως εκ τούτου, δεν θα συμμετάσχει στον διάλογο. </a:t>
            </a:r>
            <a:endParaRPr lang="el-GR" dirty="0">
              <a:cs typeface="Calibri"/>
            </a:endParaRPr>
          </a:p>
          <a:p>
            <a:pPr>
              <a:defRPr sz="2100">
                <a:cs typeface="Calibri"/>
              </a:defRPr>
            </a:pPr>
            <a:r>
              <a:rPr lang="el-GR" dirty="0"/>
              <a:t>Όταν υπάρχει μια σχέση εμπιστοσύνης, το άτομο έχει περισσότερα κίνητρα να συνεργαστεί σε  μια συζήτηση και να είναι πιο άνετο να εκφραστεί.</a:t>
            </a:r>
          </a:p>
        </p:txBody>
      </p:sp>
      <p:sp>
        <p:nvSpPr>
          <p:cNvPr id="4" name="Ορθογώνιο 3">
            <a:extLst>
              <a:ext uri="{FF2B5EF4-FFF2-40B4-BE49-F238E27FC236}">
                <a16:creationId xmlns:a16="http://schemas.microsoft.com/office/drawing/2014/main" id="{18D4B5F7-8D4E-0D09-B404-605A507DD969}"/>
              </a:ext>
            </a:extLst>
          </p:cNvPr>
          <p:cNvSpPr/>
          <p:nvPr/>
        </p:nvSpPr>
        <p:spPr>
          <a:xfrm>
            <a:off x="5381472" y="948215"/>
            <a:ext cx="5829609" cy="1323439"/>
          </a:xfrm>
          <a:prstGeom prst="rect">
            <a:avLst/>
          </a:prstGeom>
          <a:noFill/>
        </p:spPr>
        <p:txBody>
          <a:bodyPr wrap="none" lIns="91440" tIns="45720" rIns="91440" bIns="45720">
            <a:spAutoFit/>
          </a:bodyPr>
          <a:lstStyle/>
          <a:p>
            <a:pPr algn="ctr">
              <a:defRPr sz="8000" b="1">
                <a:ln w="22225">
                  <a:solidFill>
                    <a:schemeClr val="accent2"/>
                  </a:solidFill>
                  <a:prstDash val="solid"/>
                </a:ln>
                <a:solidFill>
                  <a:schemeClr val="accent2">
                    <a:lumMod val="40000"/>
                    <a:lumOff val="60000"/>
                  </a:schemeClr>
                </a:solidFill>
              </a:defRPr>
            </a:pPr>
            <a:r>
              <a:rPr lang="el-GR" dirty="0"/>
              <a:t>Εμπιστοσύνη</a:t>
            </a:r>
            <a:endParaRPr lang="el-GR"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2248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4_Enabling_Dialogue_EL"/>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yjhF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KOEV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o4R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KOEV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KOEV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KOEV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yjhFZFQaV5GsAAABvAAAAHAAAAHVuaXZlcnNhbC9sb2NhbF9zZXR0aW5ncy54bWwNyrEKwkAMANC9XxEySB3Uugn2rpujCK0fENogB7mk9ELRv/e2N7x++GaBnbeSTANezx0C62xL0k/A9/Q43RCKky4kphxQDWGITS82k4zsXmOBVejH28S5wvlJuc4XqbOkAu1B/B6PeInNH1BLAwQUAAIACAAzjhFZ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zjhFZOp3ncEsAAABrAAAAGwAAAHVuaXZlcnNhbC91bml2ZXJzYWwucG5nLnhtbLOxr8jNUShLLSrOzM+zVTLUM1Cyt+PlsikoSi3LTC1XqACKAQUhQEmhEsg1QnDLM1NKMoBCBhYWCMGM1Mz0jBJbJQtDM7igPtBMAFBLAQIAABQAAgAIAKl+UE82YVgCRwMAAOEJAAAUAAAAAAAAAAEAAAAAAAAAAAB1bml2ZXJzYWwvcGxheWVyLnhtbFBLAQIAABQAAgAIADKOEVm1N/SoHAUAAOETAAAdAAAAAAAAAAEAAAAAAHkDAAB1bml2ZXJzYWwvY29tbW9uX21lc3NhZ2VzLmxuZ1BLAQIAABQAAgAIADKOEVkVHmAbowAAAH8BAAAuAAAAAAAAAAEAAAAAANAIAAB1bml2ZXJzYWwvcGxheWJhY2tfYW5kX25hdmlnYXRpb25fc2V0dGluZ3MueG1sUEsBAgAAFAACAAgAMo4RWXRJNR88BAAADBUAACcAAAAAAAAAAQAAAAAAvwkAAHVuaXZlcnNhbC9mbGFzaF9wdWJsaXNoaW5nX3NldHRpbmdzLnhtbFBLAQIAABQAAgAIADKOEVk3i4dqewMAAKwMAAAhAAAAAAAAAAEAAAAAAEAOAAB1bml2ZXJzYWwvZmxhc2hfc2tpbl9zZXR0aW5ncy54bWxQSwECAAAUAAIACAAyjhFZpq9WIzYEAACWFAAAJgAAAAAAAAABAAAAAAD6EQAAdW5pdmVyc2FsL2h0bWxfcHVibGlzaGluZ19zZXR0aW5ncy54bWxQSwECAAAUAAIACAAyjhFZJg9+6LABAABvBgAAHwAAAAAAAAABAAAAAAB0FgAAdW5pdmVyc2FsL2h0bWxfc2tpbl9zZXR0aW5ncy5qc1BLAQIAABQAAgAIADKOEVkVBpXkawAAAG8AAAAcAAAAAAAAAAEAAAAAAGEYAAB1bml2ZXJzYWwvbG9jYWxfc2V0dGluZ3MueG1sUEsBAgAAFAACAAgAM44RWfV0pn6tEQAAqzkAABcAAAAAAAAAAAAAAAAABhkAAHVuaXZlcnNhbC91bml2ZXJzYWwucG5nUEsBAgAAFAACAAgAM44RWTqd53BLAAAAawAAABsAAAAAAAAAAQAAAAAA6CoAAHVuaXZlcnNhbC91bml2ZXJzYWwucG5nLnhtbFBLBQYAAAAACgAKAAYDAABsKwAAAAA="/>
  <p:tag name="ISPRING_LMS_API_VERSION" val="SCORM 1.2"/>
  <p:tag name="ISPRING_ULTRA_SCORM_COURSE_ID" val="66D8D3FE-D14C-4DF7-BA3D-9EF1644ED06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Greek&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COSTAID_Module 4_Enabling_Dialogue_EL"/>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Props1.xml><?xml version="1.0" encoding="utf-8"?>
<ds:datastoreItem xmlns:ds="http://schemas.openxmlformats.org/officeDocument/2006/customXml" ds:itemID="{C70BA06F-1FDD-421C-AB26-28997D88498D}">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C6D51F-9450-4ECE-9317-34C627A2A581}">
  <ds:schemaRefs>
    <ds:schemaRef ds:uri="http://schemas.microsoft.com/sharepoint/v3/contenttype/forms"/>
  </ds:schemaRefs>
</ds:datastoreItem>
</file>

<file path=customXml/itemProps3.xml><?xml version="1.0" encoding="utf-8"?>
<ds:datastoreItem xmlns:ds="http://schemas.openxmlformats.org/officeDocument/2006/customXml" ds:itemID="{4D13F6F9-419F-4DB3-BB9F-18447BDF5A54}">
  <ds:schemaRefs>
    <ds:schemaRef ds:uri="http://purl.org/dc/elements/1.1/"/>
    <ds:schemaRef ds:uri="http://purl.org/dc/terms/"/>
    <ds:schemaRef ds:uri="a170bf8d-0d10-4a31-84ba-136298f3893f"/>
    <ds:schemaRef ds:uri="http://www.w3.org/XML/1998/namespace"/>
    <ds:schemaRef ds:uri="http://schemas.microsoft.com/office/2006/documentManagement/types"/>
    <ds:schemaRef ds:uri="http://schemas.microsoft.com/office/2006/metadata/properties"/>
    <ds:schemaRef ds:uri="A170BF8D-0D10-4A31-84BA-136298F3893F"/>
    <ds:schemaRef ds:uri="http://purl.org/dc/dcmitype/"/>
    <ds:schemaRef ds:uri="19efc745-f8ae-456e-98f3-7656c6b98ef6"/>
    <ds:schemaRef ds:uri="http://schemas.microsoft.com/office/infopath/2007/PartnerControls"/>
    <ds:schemaRef ds:uri="http://schemas.openxmlformats.org/package/2006/metadata/core-properties"/>
    <ds:schemaRef ds:uri="d55660b8-d104-43d9-a55a-6bf5ee589c5a"/>
  </ds:schemaRefs>
</ds:datastoreItem>
</file>

<file path=docProps/app.xml><?xml version="1.0" encoding="utf-8"?>
<Properties xmlns="http://schemas.openxmlformats.org/officeDocument/2006/extended-properties" xmlns:vt="http://schemas.openxmlformats.org/officeDocument/2006/docPropsVTypes">
  <TotalTime>474</TotalTime>
  <Words>3208</Words>
  <Application>Microsoft Office PowerPoint</Application>
  <PresentationFormat>Ευρεία οθόνη</PresentationFormat>
  <Paragraphs>212</Paragraphs>
  <Slides>30</Slides>
  <Notes>30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30</vt:i4>
      </vt:variant>
    </vt:vector>
  </HeadingPairs>
  <TitlesOfParts>
    <vt:vector size="43" baseType="lpstr">
      <vt:lpstr>Adobe Gothic Std B</vt:lpstr>
      <vt:lpstr>MS PGothic</vt:lpstr>
      <vt:lpstr>Arial</vt:lpstr>
      <vt:lpstr>Arial,Sans-Serif</vt:lpstr>
      <vt:lpstr>Calibri</vt:lpstr>
      <vt:lpstr>Calibri Light</vt:lpstr>
      <vt:lpstr>Courier New</vt:lpstr>
      <vt:lpstr>Impact</vt:lpstr>
      <vt:lpstr>Proxima Nova</vt:lpstr>
      <vt:lpstr>Times New Roman</vt:lpstr>
      <vt:lpstr>Verdana</vt:lpstr>
      <vt:lpstr>Wingdings</vt:lpstr>
      <vt:lpstr>Θέμα του Office</vt:lpstr>
      <vt:lpstr>Παρουσίαση του PowerPoint</vt:lpstr>
      <vt:lpstr>Εταίροι</vt:lpstr>
      <vt:lpstr>Ενότητες</vt:lpstr>
      <vt:lpstr>Στόχοι Ενότητας</vt:lpstr>
      <vt:lpstr>Αντιμετώπιση των πεποιθήσεων στη διαταραχή της πληροφόρησης</vt:lpstr>
      <vt:lpstr>Η σημασία του διαλόγου</vt:lpstr>
      <vt:lpstr>Ασφαλές περιβάλλον</vt:lpstr>
      <vt:lpstr>Βασικές αρχές για αποτελεσματικό διάλογο</vt:lpstr>
      <vt:lpstr>Σχέση εμπιστοσύνης (1/4)</vt:lpstr>
      <vt:lpstr>Πώς να επιτύχετε εμπιστοσύνη (2/4)</vt:lpstr>
      <vt:lpstr>Ένα αποτελεσματικό εργαλείο συναισθηματικού επαγγελματισμού (3/4)</vt:lpstr>
      <vt:lpstr>Κατευθυντήριες γραμμές για την αυτο-αποκάλυψη (4/4)</vt:lpstr>
      <vt:lpstr>Ισότιμος Διάλογος (1/2)</vt:lpstr>
      <vt:lpstr>Οι ισότιμοι όροι ανταγωνισμού δημιουργούν ανοικτή στάση (2/2)</vt:lpstr>
      <vt:lpstr>3. Παροχή καθοδήγησης</vt:lpstr>
      <vt:lpstr>4. Απόρριψη της επιθετικότητας (1/4)</vt:lpstr>
      <vt:lpstr>Πώς να απορρίψετε την επιθετικότητα (2/4)</vt:lpstr>
      <vt:lpstr>Ενεργητική ακρόαση (3/4)</vt:lpstr>
      <vt:lpstr>Παραδείγματα ενεργητικής ακρόασης (4/4)</vt:lpstr>
      <vt:lpstr>Άλλες δεξιότητες διαλόγου (1/3)</vt:lpstr>
      <vt:lpstr>Άλλες δεξιότητες διαλόγου (2/3)</vt:lpstr>
      <vt:lpstr>Άλλες δεξιότητες διαλόγου (3/3)</vt:lpstr>
      <vt:lpstr>Διαπολιτισμική επικοινωνία</vt:lpstr>
      <vt:lpstr>Διαπολιτισμική επικοινωνία (1/4)</vt:lpstr>
      <vt:lpstr>Παραδείγματα παρερμηνειών στη διαπολιτισμική επικοινωνία (2/4)</vt:lpstr>
      <vt:lpstr>Παραδείγματα παρερμηνειών στη διαπολιτισμική επικοινωνία (3/4)</vt:lpstr>
      <vt:lpstr>Πώς να αποφύγετε τις διαπολιτισμικές παρερμηνείες (4/4)</vt:lpstr>
      <vt:lpstr>Αναφορές και πρόσθετες πηγές (1/2)</vt:lpstr>
      <vt:lpstr>Αναφορές και πρόσθετες πηγές (2/2)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4_Enabling_Dialogue_EL</dc:title>
  <dc:creator>pantelis bbalaouras</dc:creator>
  <cp:lastModifiedBy>pantelis</cp:lastModifiedBy>
  <cp:revision>1352</cp:revision>
  <dcterms:created xsi:type="dcterms:W3CDTF">2020-06-02T13:31:56Z</dcterms:created>
  <dcterms:modified xsi:type="dcterms:W3CDTF">2024-08-17T14:50:23Z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