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12" r:id="rId2"/>
    <p:sldId id="444" r:id="rId3"/>
    <p:sldId id="509" r:id="rId4"/>
    <p:sldId id="420" r:id="rId5"/>
    <p:sldId id="445" r:id="rId6"/>
    <p:sldId id="296" r:id="rId7"/>
    <p:sldId id="499" r:id="rId8"/>
    <p:sldId id="446" r:id="rId9"/>
    <p:sldId id="513" r:id="rId10"/>
    <p:sldId id="303" r:id="rId11"/>
    <p:sldId id="488" r:id="rId12"/>
    <p:sldId id="402" r:id="rId13"/>
    <p:sldId id="485" r:id="rId14"/>
    <p:sldId id="304" r:id="rId15"/>
    <p:sldId id="295" r:id="rId16"/>
    <p:sldId id="305" r:id="rId17"/>
    <p:sldId id="514" r:id="rId18"/>
    <p:sldId id="517" r:id="rId19"/>
    <p:sldId id="518" r:id="rId20"/>
    <p:sldId id="516" r:id="rId21"/>
    <p:sldId id="325" r:id="rId22"/>
    <p:sldId id="515" r:id="rId23"/>
    <p:sldId id="442" r:id="rId24"/>
  </p:sldIdLst>
  <p:sldSz cx="12192000" cy="685800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99" d="100"/>
          <a:sy n="99" d="100"/>
        </p:scale>
        <p:origin x="84" y="49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9CDA5F82-31E9-40DA-9222-A4B336803C8B}"/>
    <pc:docChg chg="modSld">
      <pc:chgData name="Tim Paulusse" userId="1f5f41b363f6e14e" providerId="LiveId" clId="{9CDA5F82-31E9-40DA-9222-A4B336803C8B}" dt="2023-11-22T15:17:56.267" v="16"/>
      <pc:docMkLst>
        <pc:docMk/>
      </pc:docMkLst>
      <pc:sldChg chg="modSp mod">
        <pc:chgData name="Tim Paulusse" userId="1f5f41b363f6e14e" providerId="LiveId" clId="{9CDA5F82-31E9-40DA-9222-A4B336803C8B}" dt="2023-11-22T15:17:06.765" v="12" actId="20577"/>
        <pc:sldMkLst>
          <pc:docMk/>
          <pc:sldMk cId="4236537347" sldId="295"/>
        </pc:sldMkLst>
        <pc:spChg chg="mod">
          <ac:chgData name="Tim Paulusse" userId="1f5f41b363f6e14e" providerId="LiveId" clId="{9CDA5F82-31E9-40DA-9222-A4B336803C8B}" dt="2023-11-22T15:16:51.907" v="6" actId="6549"/>
          <ac:spMkLst>
            <pc:docMk/>
            <pc:sldMk cId="4236537347" sldId="295"/>
            <ac:spMk id="5" creationId="{779F93A1-3BC4-4CAA-B56F-3375A7D00191}"/>
          </ac:spMkLst>
        </pc:spChg>
        <pc:spChg chg="mod">
          <ac:chgData name="Tim Paulusse" userId="1f5f41b363f6e14e" providerId="LiveId" clId="{9CDA5F82-31E9-40DA-9222-A4B336803C8B}" dt="2023-11-22T15:17:06.765" v="12" actId="20577"/>
          <ac:spMkLst>
            <pc:docMk/>
            <pc:sldMk cId="4236537347" sldId="295"/>
            <ac:spMk id="6" creationId="{13725DC3-E1D4-4E92-AF5A-F0DED3AA5B9A}"/>
          </ac:spMkLst>
        </pc:spChg>
      </pc:sldChg>
      <pc:sldChg chg="modSp mod">
        <pc:chgData name="Tim Paulusse" userId="1f5f41b363f6e14e" providerId="LiveId" clId="{9CDA5F82-31E9-40DA-9222-A4B336803C8B}" dt="2023-11-22T15:17:14.423" v="15" actId="20577"/>
        <pc:sldMkLst>
          <pc:docMk/>
          <pc:sldMk cId="2055772528" sldId="305"/>
        </pc:sldMkLst>
        <pc:spChg chg="mod">
          <ac:chgData name="Tim Paulusse" userId="1f5f41b363f6e14e" providerId="LiveId" clId="{9CDA5F82-31E9-40DA-9222-A4B336803C8B}" dt="2023-11-22T15:17:14.423" v="15" actId="20577"/>
          <ac:spMkLst>
            <pc:docMk/>
            <pc:sldMk cId="2055772528" sldId="305"/>
            <ac:spMk id="5" creationId="{FCC0DEC9-291B-4095-9896-1244D3052774}"/>
          </ac:spMkLst>
        </pc:spChg>
      </pc:sldChg>
      <pc:sldChg chg="modSp mod">
        <pc:chgData name="Tim Paulusse" userId="1f5f41b363f6e14e" providerId="LiveId" clId="{9CDA5F82-31E9-40DA-9222-A4B336803C8B}" dt="2023-11-22T15:17:56.267" v="16"/>
        <pc:sldMkLst>
          <pc:docMk/>
          <pc:sldMk cId="2033093179" sldId="420"/>
        </pc:sldMkLst>
        <pc:spChg chg="mod">
          <ac:chgData name="Tim Paulusse" userId="1f5f41b363f6e14e" providerId="LiveId" clId="{9CDA5F82-31E9-40DA-9222-A4B336803C8B}" dt="2023-11-22T15:17:56.267" v="16"/>
          <ac:spMkLst>
            <pc:docMk/>
            <pc:sldMk cId="2033093179" sldId="420"/>
            <ac:spMk id="5" creationId="{A8A9FD9A-D149-4CB3-A9BB-556DD2E24D3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1. </a:t>
          </a:r>
          <a:r>
            <a:rPr lang="en-US" sz="3200" kern="1200" dirty="0" err="1" smtClean="0">
              <a:solidFill>
                <a:schemeClr val="tx1"/>
              </a:solidFill>
            </a:rPr>
            <a:t>Sensibilisierung</a:t>
          </a:r>
          <a:r>
            <a:rPr lang="en-US" sz="3200" kern="1200" dirty="0" smtClean="0">
              <a:solidFill>
                <a:schemeClr val="tx1"/>
              </a:solidFill>
            </a:rPr>
            <a:t> </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latin typeface="Calibri" panose="020F0502020204030204"/>
              <a:ea typeface="+mn-ea"/>
              <a:cs typeface="+mn-cs"/>
            </a:rPr>
            <a:t>2. Kritisches Denken</a:t>
          </a:r>
          <a:endParaRPr lang="el-GR" sz="3200" kern="1200" dirty="0">
            <a:solidFill>
              <a:prstClr val="black"/>
            </a:solidFill>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Konfliktlösung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de-AT"/>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de-AT"/>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de-AT"/>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de-AT"/>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smtClean="0">
              <a:solidFill>
                <a:schemeClr val="tx1"/>
              </a:solidFill>
              <a:effectLst/>
            </a:rPr>
            <a:t>Dialog </a:t>
          </a:r>
          <a:r>
            <a:rPr lang="en-US" sz="3200" kern="1200" dirty="0" err="1" smtClean="0">
              <a:solidFill>
                <a:schemeClr val="tx1"/>
              </a:solidFill>
              <a:effectLst/>
            </a:rPr>
            <a:t>e</a:t>
          </a:r>
          <a:r>
            <a:rPr lang="en-US" sz="3200" kern="1200" dirty="0" err="1" smtClean="0">
              <a:solidFill>
                <a:prstClr val="black"/>
              </a:solidFill>
              <a:effectLst/>
              <a:latin typeface="Calibri" panose="020F0502020204030204"/>
              <a:ea typeface="+mn-ea"/>
              <a:cs typeface="+mn-cs"/>
            </a:rPr>
            <a:t>rmöglichen</a:t>
          </a:r>
          <a:endParaRPr lang="en-US" sz="3200" kern="1200" dirty="0" smtClean="0">
            <a:solidFill>
              <a:prstClr val="black"/>
            </a:solidFill>
            <a:effectLst/>
            <a:latin typeface="Calibri" panose="020F0502020204030204"/>
            <a:ea typeface="+mn-ea"/>
            <a:cs typeface="+mn-cs"/>
          </a:endParaRPr>
        </a:p>
        <a:p>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5. Ethik</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smtClean="0">
              <a:solidFill>
                <a:prstClr val="black"/>
              </a:solidFill>
              <a:effectLst/>
              <a:latin typeface="Calibri" panose="020F0502020204030204"/>
              <a:ea typeface="+mn-ea"/>
              <a:cs typeface="+mn-cs"/>
            </a:rPr>
            <a:t>Reflektieren</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4904893-3DB0-4F28-BF16-D297E40AD7DE}">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Digitale Kompetenzen </a:t>
          </a:r>
          <a:endParaRPr lang="el-GR" sz="3200" dirty="0">
            <a:solidFill>
              <a:prstClr val="black"/>
            </a:solidFill>
            <a:effectLst/>
            <a:latin typeface="Calibri" panose="020F0502020204030204"/>
            <a:ea typeface="+mn-ea"/>
            <a:cs typeface="+mn-cs"/>
          </a:endParaRPr>
        </a:p>
      </dgm:t>
    </dgm:pt>
    <dgm:pt modelId="{ADA80D10-FA9D-40CB-9EA0-7088E81903EC}" type="parTrans" cxnId="{5FF7A210-7810-47AD-8B1A-9BF5A5698AEE}">
      <dgm:prSet/>
      <dgm:spPr/>
      <dgm:t>
        <a:bodyPr/>
        <a:lstStyle/>
        <a:p>
          <a:endParaRPr lang="en-GB"/>
        </a:p>
      </dgm:t>
    </dgm:pt>
    <dgm:pt modelId="{BE5D5224-6266-404A-A813-8AC6527EC8E6}" type="sibTrans" cxnId="{5FF7A210-7810-47AD-8B1A-9BF5A5698AEE}">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de-AT"/>
        </a:p>
      </dgm:t>
    </dgm:pt>
    <dgm:pt modelId="{470C7429-9401-4802-AB33-313A76532508}" type="pres">
      <dgm:prSet presAssocID="{EC327B3B-64E2-4867-8E05-4626CF7AA557}" presName="parentText" presStyleLbl="node1" presStyleIdx="0" presStyleCnt="4" custLinFactY="-3398" custLinFactNeighborX="-192" custLinFactNeighborY="-100000">
        <dgm:presLayoutVars>
          <dgm:chMax val="0"/>
          <dgm:bulletEnabled val="1"/>
        </dgm:presLayoutVars>
      </dgm:prSet>
      <dgm:spPr/>
      <dgm:t>
        <a:bodyPr/>
        <a:lstStyle/>
        <a:p>
          <a:endParaRPr lang="de-AT"/>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de-AT"/>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de-AT"/>
        </a:p>
      </dgm:t>
    </dgm:pt>
    <dgm:pt modelId="{C9903624-DD84-4487-932F-8D5B52F5BDB2}" type="pres">
      <dgm:prSet presAssocID="{2A74883B-AB36-4DBE-A90D-C134F37AC8DE}" presName="spacer" presStyleCnt="0"/>
      <dgm:spPr/>
    </dgm:pt>
    <dgm:pt modelId="{0B91E79B-028B-4562-94CB-3B9D07A9B2CA}" type="pres">
      <dgm:prSet presAssocID="{B4904893-3DB0-4F28-BF16-D297E40AD7DE}" presName="parentText" presStyleLbl="node1" presStyleIdx="3" presStyleCnt="4">
        <dgm:presLayoutVars>
          <dgm:chMax val="0"/>
          <dgm:bulletEnabled val="1"/>
        </dgm:presLayoutVars>
      </dgm:prSet>
      <dgm:spPr>
        <a:prstGeom prst="roundRect">
          <a:avLst/>
        </a:prstGeom>
      </dgm:spPr>
      <dgm:t>
        <a:bodyPr/>
        <a:lstStyle/>
        <a:p>
          <a:endParaRPr lang="de-AT"/>
        </a:p>
      </dgm:t>
    </dgm:pt>
  </dgm:ptLst>
  <dgm:cxnLst>
    <dgm:cxn modelId="{5FF7A210-7810-47AD-8B1A-9BF5A5698AEE}" srcId="{C4D5358F-2C12-40D3-A142-40CC932D99A4}" destId="{B4904893-3DB0-4F28-BF16-D297E40AD7DE}" srcOrd="3" destOrd="0" parTransId="{ADA80D10-FA9D-40CB-9EA0-7088E81903EC}" sibTransId="{BE5D5224-6266-404A-A813-8AC6527EC8E6}"/>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AD187608-2952-40DF-B01A-8C6E7C6DAD98}" type="presOf" srcId="{B4904893-3DB0-4F28-BF16-D297E40AD7DE}" destId="{0B91E79B-028B-4562-94CB-3B9D07A9B2CA}"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4BE26807-2FA5-4BB6-BFAA-F1C5475026B5}" type="presParOf" srcId="{1E395D00-6435-47AF-BDD1-99EEEBD551EE}" destId="{C9903624-DD84-4487-932F-8D5B52F5BDB2}" srcOrd="5" destOrd="0" presId="urn:microsoft.com/office/officeart/2005/8/layout/vList2"/>
    <dgm:cxn modelId="{179CB63C-55E0-4C6C-ACC5-9DAF97E342EA}" type="presParOf" srcId="{1E395D00-6435-47AF-BDD1-99EEEBD551EE}" destId="{0B91E79B-028B-4562-94CB-3B9D07A9B2CA}"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err="1" smtClean="0">
              <a:solidFill>
                <a:schemeClr val="tx1"/>
              </a:solidFill>
            </a:rPr>
            <a:t>Sensibilisierung</a:t>
          </a:r>
          <a:r>
            <a:rPr lang="en-US" sz="3200" kern="1200" dirty="0" smtClean="0">
              <a:solidFill>
                <a:schemeClr val="tx1"/>
              </a:solidFill>
            </a:rPr>
            <a:t> </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latin typeface="Calibri" panose="020F0502020204030204"/>
              <a:ea typeface="+mn-ea"/>
              <a:cs typeface="+mn-cs"/>
            </a:rPr>
            <a:t>2. Kritisches Denken</a:t>
          </a:r>
          <a:endParaRPr lang="el-GR" sz="3200" kern="1200" dirty="0">
            <a:solidFill>
              <a:prstClr val="black"/>
            </a:solidFill>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Konfliktlösung </a:t>
          </a:r>
          <a:endParaRPr lang="el-GR" sz="3200" kern="120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135882"/>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smtClean="0">
              <a:solidFill>
                <a:schemeClr val="tx1"/>
              </a:solidFill>
              <a:effectLst/>
            </a:rPr>
            <a:t>Dialog </a:t>
          </a:r>
          <a:r>
            <a:rPr lang="en-US" sz="3200" kern="1200" dirty="0" err="1" smtClean="0">
              <a:solidFill>
                <a:schemeClr val="tx1"/>
              </a:solidFill>
              <a:effectLst/>
            </a:rPr>
            <a:t>e</a:t>
          </a:r>
          <a:r>
            <a:rPr lang="en-US" sz="3200" kern="1200" dirty="0" err="1" smtClean="0">
              <a:solidFill>
                <a:prstClr val="black"/>
              </a:solidFill>
              <a:effectLst/>
              <a:latin typeface="Calibri" panose="020F0502020204030204"/>
              <a:ea typeface="+mn-ea"/>
              <a:cs typeface="+mn-cs"/>
            </a:rPr>
            <a:t>rmöglichen</a:t>
          </a:r>
          <a:endParaRPr lang="en-US" sz="3200" kern="1200" dirty="0" smtClean="0">
            <a:solidFill>
              <a:prstClr val="black"/>
            </a:solidFill>
            <a:effectLst/>
            <a:latin typeface="Calibri" panose="020F0502020204030204"/>
            <a:ea typeface="+mn-ea"/>
            <a:cs typeface="+mn-cs"/>
          </a:endParaRPr>
        </a:p>
        <a:p>
          <a:pPr lvl="0" algn="l" defTabSz="1422400">
            <a:lnSpc>
              <a:spcPct val="90000"/>
            </a:lnSpc>
            <a:spcBef>
              <a:spcPct val="0"/>
            </a:spcBef>
            <a:spcAft>
              <a:spcPct val="35000"/>
            </a:spcAft>
          </a:pPr>
          <a:endParaRPr lang="el-GR" sz="3200" kern="1200" dirty="0">
            <a:solidFill>
              <a:prstClr val="black"/>
            </a:solidFill>
            <a:effectLst/>
            <a:latin typeface="Calibri" panose="020F0502020204030204"/>
            <a:ea typeface="+mn-ea"/>
            <a:cs typeface="+mn-cs"/>
          </a:endParaRPr>
        </a:p>
      </dsp:txBody>
      <dsp:txXfrm>
        <a:off x="55449" y="55449"/>
        <a:ext cx="4850919" cy="1024984"/>
      </dsp:txXfrm>
    </dsp:sp>
    <dsp:sp modelId="{288E5028-B57D-41A4-A329-2A81DBAE6A20}">
      <dsp:nvSpPr>
        <dsp:cNvPr id="0" name=""/>
        <dsp:cNvSpPr/>
      </dsp:nvSpPr>
      <dsp:spPr>
        <a:xfrm>
          <a:off x="0" y="1146845"/>
          <a:ext cx="4961817" cy="1135882"/>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5. Ethik</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55449" y="1202294"/>
        <a:ext cx="4850919" cy="1024984"/>
      </dsp:txXfrm>
    </dsp:sp>
    <dsp:sp modelId="{8CDB7BC7-8DB4-48B4-844D-150D6BC9A281}">
      <dsp:nvSpPr>
        <dsp:cNvPr id="0" name=""/>
        <dsp:cNvSpPr/>
      </dsp:nvSpPr>
      <dsp:spPr>
        <a:xfrm>
          <a:off x="0" y="2296030"/>
          <a:ext cx="4961817" cy="1135882"/>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smtClean="0">
              <a:solidFill>
                <a:prstClr val="black"/>
              </a:solidFill>
              <a:effectLst/>
              <a:latin typeface="Calibri" panose="020F0502020204030204"/>
              <a:ea typeface="+mn-ea"/>
              <a:cs typeface="+mn-cs"/>
            </a:rPr>
            <a:t>Reflektieren</a:t>
          </a:r>
          <a:endParaRPr lang="el-GR" sz="3200" kern="1200" dirty="0">
            <a:solidFill>
              <a:prstClr val="black"/>
            </a:solidFill>
            <a:effectLst/>
            <a:latin typeface="Calibri" panose="020F0502020204030204"/>
            <a:ea typeface="+mn-ea"/>
            <a:cs typeface="+mn-cs"/>
          </a:endParaRPr>
        </a:p>
      </dsp:txBody>
      <dsp:txXfrm>
        <a:off x="55449" y="2351479"/>
        <a:ext cx="4850919" cy="1024984"/>
      </dsp:txXfrm>
    </dsp:sp>
    <dsp:sp modelId="{0B91E79B-028B-4562-94CB-3B9D07A9B2CA}">
      <dsp:nvSpPr>
        <dsp:cNvPr id="0" name=""/>
        <dsp:cNvSpPr/>
      </dsp:nvSpPr>
      <dsp:spPr>
        <a:xfrm>
          <a:off x="0" y="3443008"/>
          <a:ext cx="4961817" cy="1135882"/>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Digitale Kompetenzen </a:t>
          </a:r>
          <a:endParaRPr lang="el-GR" sz="3200" kern="1200" dirty="0">
            <a:solidFill>
              <a:prstClr val="black"/>
            </a:solidFill>
            <a:effectLst/>
            <a:latin typeface="Calibri" panose="020F0502020204030204"/>
            <a:ea typeface="+mn-ea"/>
            <a:cs typeface="+mn-cs"/>
          </a:endParaRPr>
        </a:p>
      </dsp:txBody>
      <dsp:txXfrm>
        <a:off x="55449" y="3498457"/>
        <a:ext cx="4850919" cy="10249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31/1/2024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31/1/2024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200156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27532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491499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729743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1446618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1389707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4204581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889443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131826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350935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919493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2426108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899514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33347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35662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42604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35492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64189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417274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8" y="1314"/>
            <a:ext cx="1271544"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err="1" smtClean="0">
                <a:effectLst>
                  <a:outerShdw blurRad="38100" dist="38100" dir="2700000" algn="tl">
                    <a:srgbClr val="000000">
                      <a:alpha val="43137"/>
                    </a:srgbClr>
                  </a:outerShdw>
                </a:effectLst>
                <a:latin typeface="+mn-lt"/>
              </a:rPr>
              <a:t>Ethik</a:t>
            </a:r>
            <a:endParaRPr lang="en-US" altLang="el-GR" sz="2400" noProof="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1048418"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1106977"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 xmlns:asvg="http://schemas.microsoft.com/office/drawing/2016/SVG/main"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6AABEEDA-D02E-DCCC-6FA4-75457C343B64}"/>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1181" y="6258631"/>
            <a:ext cx="2669683" cy="58624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11"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8" y="1314"/>
            <a:ext cx="1271544"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err="1" smtClean="0">
                <a:effectLst>
                  <a:outerShdw blurRad="38100" dist="38100" dir="2700000" algn="tl">
                    <a:srgbClr val="000000">
                      <a:alpha val="43137"/>
                    </a:srgbClr>
                  </a:outerShdw>
                </a:effectLst>
                <a:latin typeface="+mn-lt"/>
              </a:rPr>
              <a:t>Ethik</a:t>
            </a:r>
            <a:endParaRPr lang="en-US" altLang="el-GR" sz="2400" noProof="0" dirty="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1048418"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1106977"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9"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8" y="1314"/>
            <a:ext cx="1271544"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err="1" smtClean="0">
                <a:effectLst>
                  <a:outerShdw blurRad="38100" dist="38100" dir="2700000" algn="tl">
                    <a:srgbClr val="000000">
                      <a:alpha val="43137"/>
                    </a:srgbClr>
                  </a:outerShdw>
                </a:effectLst>
                <a:latin typeface="+mn-lt"/>
              </a:rPr>
              <a:t>Ethik</a:t>
            </a:r>
            <a:endParaRPr lang="en-US" altLang="el-GR" sz="2400" noProof="0" dirty="0">
              <a:effectLst>
                <a:outerShdw blurRad="38100" dist="38100" dir="2700000" algn="tl">
                  <a:srgbClr val="000000">
                    <a:alpha val="43137"/>
                  </a:srgbClr>
                </a:outerShdw>
              </a:effectLst>
              <a:latin typeface="+mn-lt"/>
            </a:endParaRPr>
          </a:p>
        </p:txBody>
      </p:sp>
      <p:sp>
        <p:nvSpPr>
          <p:cNvPr id="10" name="Oval 8">
            <a:extLst>
              <a:ext uri="{FF2B5EF4-FFF2-40B4-BE49-F238E27FC236}">
                <a16:creationId xmlns:a16="http://schemas.microsoft.com/office/drawing/2014/main" id="{FD00E564-24F8-EC0D-5724-7025327EDB99}"/>
              </a:ext>
            </a:extLst>
          </p:cNvPr>
          <p:cNvSpPr/>
          <p:nvPr userDrawn="1"/>
        </p:nvSpPr>
        <p:spPr bwMode="auto">
          <a:xfrm>
            <a:off x="1048418"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1106977"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8" y="1314"/>
            <a:ext cx="1271544"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err="1" smtClean="0">
                <a:effectLst>
                  <a:outerShdw blurRad="38100" dist="38100" dir="2700000" algn="tl">
                    <a:srgbClr val="000000">
                      <a:alpha val="43137"/>
                    </a:srgbClr>
                  </a:outerShdw>
                </a:effectLst>
                <a:latin typeface="+mn-lt"/>
              </a:rPr>
              <a:t>Ethik</a:t>
            </a:r>
            <a:endParaRPr lang="en-US" altLang="el-GR" sz="2400" noProof="0" dirty="0">
              <a:effectLst>
                <a:outerShdw blurRad="38100" dist="38100" dir="2700000" algn="tl">
                  <a:srgbClr val="000000">
                    <a:alpha val="43137"/>
                  </a:srgbClr>
                </a:outerShdw>
              </a:effectLst>
              <a:latin typeface="+mn-lt"/>
            </a:endParaRP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1048418"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1106977"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31/1/2024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sk/photos/dvere-vo%C4%BEby-vyber-si-rozhodnutie-169042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sk/illustrations/ot%C3%A1znik-ot%C3%A1zka-zna%C4%8Dka-podp%C3%ADsa%C5%A5-1722865/"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sk/photos/galaxia-hviezda-nekone%C4%8Dno-kozmu-3608029/"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sk/photos/architekt%C3%BAra-kancel%C3%A1ria-podnikanie-3107302/"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sk/illustrations/spr%c3%a1vne-zle-karikat%c3%bara-etika-7472518/"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sk/illustrations/umel%C3%A1-inteligencia-ai-robot-android-2228610/"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k/illustrations/umel%C3%A1-inteligencia-mozgu-myslie%C5%A5-si-3382507/"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sk/photos/u%C4%8Dite%C4%BE-nehnute%C4%BEnos%C5%A5-z%C3%A1vod-3765909/"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hyperlink" Target="https://pixabay.com/service/licens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sk/photos/predn%C3%A1%C5%A1ka-in%C5%A1truktor-3986809/"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iaa.govt.nz/for-advisers/adviser-tools/ethics-toolkit/personal-beliefs-values-attitudes-and-behaviour/" TargetMode="External"/><Relationship Id="rId3" Type="http://schemas.openxmlformats.org/officeDocument/2006/relationships/hyperlink" Target="https://corporatefinanceinstitute.com/resources/esg/ethical-dilemma/" TargetMode="External"/><Relationship Id="rId7" Type="http://schemas.openxmlformats.org/officeDocument/2006/relationships/hyperlink" Target="https://www.happierhuman.com/ethical-dilemma-examples/" TargetMode="External"/><Relationship Id="rId12" Type="http://schemas.openxmlformats.org/officeDocument/2006/relationships/hyperlink" Target="https://www.indeed.com/career-advice/career-development/business-ethic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careeraddict.com/ethics-professional-growth-career-development" TargetMode="External"/><Relationship Id="rId11" Type="http://schemas.openxmlformats.org/officeDocument/2006/relationships/hyperlink" Target="https://www.indeed.com/career-advice/career-development/why-ethics-is-important-in-the-workplace" TargetMode="External"/><Relationship Id="rId5" Type="http://schemas.openxmlformats.org/officeDocument/2006/relationships/hyperlink" Target="http://www.europarl.europa.eu/RegData/etudes/IDAN/2017/602004/IPOL_IDA(2017)602004_EN.pdf" TargetMode="External"/><Relationship Id="rId10" Type="http://schemas.openxmlformats.org/officeDocument/2006/relationships/hyperlink" Target="https://www.ff.umb.sk/app/cmsSiteAttachment.php?ID=7742" TargetMode="External"/><Relationship Id="rId4" Type="http://schemas.openxmlformats.org/officeDocument/2006/relationships/hyperlink" Target="https://www.cipd.org/uk/knowledge/factsheets/ethics-role-hr-factsheet/#the-role-of-people-professionals-" TargetMode="External"/><Relationship Id="rId9" Type="http://schemas.openxmlformats.org/officeDocument/2006/relationships/hyperlink" Target="https://www.nbcnews.com/better/lifestyle/what-self-awareness-how-can-you-cultivate-it-ncna106772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open.lib.umn.edu/publicspeaking/chapter/2-2-ethics-in-public-speaking/" TargetMode="External"/><Relationship Id="rId3" Type="http://schemas.openxmlformats.org/officeDocument/2006/relationships/hyperlink" Target="https://hai.stanford.edu/news/ai-will-transform-teaching-and-learning-lets-get-it-right" TargetMode="External"/><Relationship Id="rId7" Type="http://schemas.openxmlformats.org/officeDocument/2006/relationships/hyperlink" Target="https://www.unesco.org/en/artificial-intelligence/recommendation-ethics/case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study.com/academy/lesson/being-an-ethical-speaker.html" TargetMode="External"/><Relationship Id="rId5" Type="http://schemas.openxmlformats.org/officeDocument/2006/relationships/hyperlink" Target="https://hbr.org/2020/10/a-practical-guide-to-building-ethical-ai" TargetMode="External"/><Relationship Id="rId4" Type="http://schemas.openxmlformats.org/officeDocument/2006/relationships/hyperlink" Target="https://www.intelligence.gov/principles-of-artificial-intelligence-ethics-for-the-intelligence-communit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sk/photos/matka-syn-bubliny-f%C3%BAka%C5%A5-hra%C5%A5-293572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sk/illustrations/%C4%BEud%C3%AD-silueta-grafick%C3%BD-dizajn-mu%C5%BE-747252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pixabay.com/service/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6000" b="1" i="0" u="none" strike="noStrike" kern="1200" cap="none" spc="0" normalizeH="0" baseline="0" noProof="0" dirty="0" err="1" smtClean="0">
                <a:ln>
                  <a:noFill/>
                </a:ln>
                <a:solidFill>
                  <a:srgbClr val="D7124E"/>
                </a:solidFill>
                <a:effectLst/>
                <a:uLnTx/>
                <a:uFillTx/>
                <a:latin typeface="Calibri Light" panose="020F0302020204030204"/>
                <a:ea typeface="Verdana" panose="020B0604030504040204" pitchFamily="34" charset="0"/>
                <a:cs typeface="+mj-cs"/>
              </a:rPr>
              <a:t>Modul</a:t>
            </a:r>
            <a:r>
              <a:rPr kumimoji="0" lang="en-GB" sz="6000" b="1" i="0" u="none" strike="noStrike" kern="1200" cap="none" spc="0" normalizeH="0" baseline="0" noProof="0" dirty="0" smtClean="0">
                <a:ln>
                  <a:noFill/>
                </a:ln>
                <a:solidFill>
                  <a:srgbClr val="D7124E"/>
                </a:solidFill>
                <a:effectLst/>
                <a:uLnTx/>
                <a:uFillTx/>
                <a:latin typeface="Calibri Light" panose="020F0302020204030204"/>
                <a:ea typeface="Verdana" panose="020B0604030504040204" pitchFamily="34" charset="0"/>
                <a:cs typeface="+mj-cs"/>
              </a:rPr>
              <a:t> </a:t>
            </a:r>
            <a:r>
              <a:rPr lang="en-GB" sz="6000" b="1" dirty="0">
                <a:solidFill>
                  <a:srgbClr val="D7124E"/>
                </a:solidFill>
                <a:effectLst/>
                <a:latin typeface="Calibri Light" panose="020F0302020204030204"/>
                <a:ea typeface="Verdana" panose="020B0604030504040204" pitchFamily="34" charset="0"/>
              </a:rPr>
              <a:t>5 </a:t>
            </a:r>
            <a:r>
              <a:rPr kumimoji="0" lang="en-GB"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Ethik</a:t>
            </a:r>
            <a:endParaRPr lang="en-GB"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https://www.costaid.eu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lang="en-US" sz="1100" dirty="0">
              <a:effectLst>
                <a:outerShdw blurRad="38100" dist="38100" dir="2700000" algn="tl">
                  <a:srgbClr val="000000">
                    <a:alpha val="43137"/>
                  </a:srgbClr>
                </a:outerShdw>
              </a:effectLst>
              <a:latin typeface="+mj-lt"/>
            </a:endParaRPr>
          </a:p>
        </p:txBody>
      </p:sp>
      <p:pic>
        <p:nvPicPr>
          <p:cNvPr id="11" name="Εικόνα 10"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6AABEEDA-D02E-DCCC-6FA4-75457C343B6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81" y="6258631"/>
            <a:ext cx="2669683" cy="586246"/>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Ethische </a:t>
            </a:r>
            <a:r>
              <a:rPr lang="sk-SK" dirty="0"/>
              <a:t>Dilemmas</a:t>
            </a:r>
            <a:endParaRPr lang="en-GB" dirty="0"/>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8" y="1800000"/>
            <a:ext cx="6610897" cy="4893408"/>
          </a:xfrm>
        </p:spPr>
        <p:txBody>
          <a:bodyPr>
            <a:normAutofit fontScale="92500" lnSpcReduction="20000"/>
          </a:bodyPr>
          <a:lstStyle/>
          <a:p>
            <a:pPr marL="0" indent="0">
              <a:lnSpc>
                <a:spcPct val="120000"/>
              </a:lnSpc>
              <a:buNone/>
            </a:pPr>
            <a:r>
              <a:rPr lang="en-US" dirty="0"/>
              <a:t>Im Zusammenhang mit der Ethik gibt es auch das Problem des </a:t>
            </a:r>
            <a:r>
              <a:rPr lang="en-US" b="1" dirty="0"/>
              <a:t>ethischen Dilemmas</a:t>
            </a:r>
            <a:r>
              <a:rPr lang="sk-SK" dirty="0"/>
              <a:t>. </a:t>
            </a:r>
            <a:r>
              <a:rPr lang="en-US" dirty="0"/>
              <a:t>Ein ethisches Dilemma ist der Prozess der Entscheidung zwischen zwei möglichen Handlungsoptionen, die beide in irgendeiner Weise ethisch inakzeptabel sind.</a:t>
            </a:r>
            <a:endParaRPr lang="sk-SK" dirty="0"/>
          </a:p>
          <a:p>
            <a:pPr>
              <a:lnSpc>
                <a:spcPct val="120000"/>
              </a:lnSpc>
            </a:pPr>
            <a:r>
              <a:rPr lang="en-GB" dirty="0"/>
              <a:t>Jeder Mensch gerät im Laufe seines Lebens in ethische Dilemmata, wenn moralische Grundsätze in Frage gestellt werden. </a:t>
            </a:r>
          </a:p>
          <a:p>
            <a:pPr>
              <a:lnSpc>
                <a:spcPct val="120000"/>
              </a:lnSpc>
            </a:pPr>
            <a:r>
              <a:rPr lang="en-GB" dirty="0"/>
              <a:t>Es kann sich um ein äußerst kompliziertes Problem handeln oder um ein Problem mit einer relativ </a:t>
            </a:r>
            <a:r>
              <a:rPr lang="en-US" dirty="0"/>
              <a:t>schwierigen Lösung.</a:t>
            </a:r>
          </a:p>
          <a:p>
            <a:pPr>
              <a:lnSpc>
                <a:spcPct val="120000"/>
              </a:lnSpc>
            </a:pPr>
            <a:r>
              <a:rPr lang="en-US" dirty="0"/>
              <a:t>Dieser Prozess wird durch Ihre Fähigkeiten zum kritischen Denken oder Ihren kulturellen Hintergrund unterstützt, und die von Ihnen gewählte Option kann Ihnen helfen, als Person oder als Fachmann respektiert zu werden.</a:t>
            </a:r>
          </a:p>
        </p:txBody>
      </p:sp>
      <p:sp>
        <p:nvSpPr>
          <p:cNvPr id="2" name="Ορθογώνιο 1">
            <a:extLst>
              <a:ext uri="{FF2B5EF4-FFF2-40B4-BE49-F238E27FC236}">
                <a16:creationId xmlns:a16="http://schemas.microsoft.com/office/drawing/2014/main" id="{A9E7EC68-E202-C7CE-71F4-480265C322FC}"/>
              </a:ext>
            </a:extLst>
          </p:cNvPr>
          <p:cNvSpPr/>
          <p:nvPr/>
        </p:nvSpPr>
        <p:spPr>
          <a:xfrm>
            <a:off x="9415153" y="6416409"/>
            <a:ext cx="2411718" cy="276999"/>
          </a:xfrm>
          <a:prstGeom prst="rect">
            <a:avLst/>
          </a:prstGeom>
        </p:spPr>
        <p:txBody>
          <a:bodyPr wrap="square">
            <a:spAutoFit/>
          </a:bodyPr>
          <a:lstStyle/>
          <a:p>
            <a:pPr algn="r"/>
            <a:r>
              <a:rPr lang="en-GB" sz="1200" dirty="0">
                <a:hlinkClick r:id="rId3"/>
              </a:rPr>
              <a:t>Quelle </a:t>
            </a:r>
            <a:r>
              <a:rPr lang="en-GB" sz="1200" dirty="0"/>
              <a:t>| </a:t>
            </a:r>
            <a:r>
              <a:rPr lang="en-GB" sz="1200" dirty="0" err="1">
                <a:hlinkClick r:id="rId4"/>
              </a:rPr>
              <a:t>Pixabay </a:t>
            </a:r>
            <a:r>
              <a:rPr lang="en-GB" sz="1200" dirty="0">
                <a:hlinkClick r:id="rId4"/>
              </a:rPr>
              <a:t>Lizenz</a:t>
            </a:r>
            <a:endParaRPr lang="en-GB" sz="1200" dirty="0"/>
          </a:p>
        </p:txBody>
      </p:sp>
      <p:pic>
        <p:nvPicPr>
          <p:cNvPr id="6" name="Obrázok 5" descr="Obrázok, na ktorom je podlahovina, umenie, snímka obrazovky, podlaha&#10;&#10;Automaticky generovaný popis">
            <a:extLst>
              <a:ext uri="{FF2B5EF4-FFF2-40B4-BE49-F238E27FC236}">
                <a16:creationId xmlns:a16="http://schemas.microsoft.com/office/drawing/2014/main" id="{3C3E5DE6-C69C-CD21-865A-3DBC141E9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2430" y="1950344"/>
            <a:ext cx="4474441" cy="2384038"/>
          </a:xfrm>
          <a:prstGeom prst="rect">
            <a:avLst/>
          </a:prstGeom>
        </p:spPr>
      </p:pic>
    </p:spTree>
    <p:extLst>
      <p:ext uri="{BB962C8B-B14F-4D97-AF65-F5344CB8AC3E}">
        <p14:creationId xmlns:p14="http://schemas.microsoft.com/office/powerpoint/2010/main" val="181460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Beispiel für ethische Dilemmas</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5938051" cy="4865977"/>
          </a:xfrm>
        </p:spPr>
        <p:txBody>
          <a:bodyPr>
            <a:normAutofit/>
          </a:bodyPr>
          <a:lstStyle/>
          <a:p>
            <a:pPr marL="0" indent="0">
              <a:lnSpc>
                <a:spcPct val="120000"/>
              </a:lnSpc>
              <a:buNone/>
            </a:pPr>
            <a:r>
              <a:rPr lang="en-GB" sz="2200" dirty="0"/>
              <a:t>Zu den üblichen </a:t>
            </a:r>
            <a:r>
              <a:rPr lang="en-GB" sz="2200" dirty="0" err="1"/>
              <a:t>ethischen</a:t>
            </a:r>
            <a:r>
              <a:rPr lang="en-GB" sz="2200" dirty="0"/>
              <a:t> </a:t>
            </a:r>
            <a:r>
              <a:rPr lang="en-GB" sz="2200" dirty="0" smtClean="0"/>
              <a:t>Dilemmas </a:t>
            </a:r>
            <a:r>
              <a:rPr lang="en-GB" sz="2200" dirty="0" err="1" smtClean="0"/>
              <a:t>gehört</a:t>
            </a:r>
            <a:r>
              <a:rPr lang="en-GB" sz="2200" dirty="0" smtClean="0"/>
              <a:t> </a:t>
            </a:r>
            <a:r>
              <a:rPr lang="en-GB" sz="2200" dirty="0"/>
              <a:t>die Versuchung</a:t>
            </a:r>
            <a:r>
              <a:rPr lang="en-GB" sz="2200" b="1" dirty="0"/>
              <a:t>, die Daten absichtlich falsch zu interpretieren</a:t>
            </a:r>
            <a:r>
              <a:rPr lang="en-GB" sz="2200" dirty="0"/>
              <a:t>. </a:t>
            </a:r>
          </a:p>
          <a:p>
            <a:pPr marL="0" indent="0">
              <a:lnSpc>
                <a:spcPct val="120000"/>
              </a:lnSpc>
              <a:buNone/>
            </a:pPr>
            <a:r>
              <a:rPr lang="en-GB" sz="2200" dirty="0"/>
              <a:t>Jemand könnte dazu verleitet oder ermutigt werden, Daten so weiterzugeben, dass die Kunden glauben, ihre Wahl sei die sicherste. </a:t>
            </a:r>
          </a:p>
          <a:p>
            <a:pPr marL="0" indent="0">
              <a:lnSpc>
                <a:spcPct val="120000"/>
              </a:lnSpc>
              <a:buNone/>
            </a:pPr>
            <a:r>
              <a:rPr lang="en-GB" sz="2200" dirty="0"/>
              <a:t>Das ethische Dilemma besteht also darin, ob eine Person die Daten falsch auslegen und ihre Karriere sichern oder die Wahrheit sagen und den Verlust des Arbeitsplatzes riskieren soll.</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Quelle </a:t>
            </a:r>
            <a:r>
              <a:rPr lang="en-GB" sz="1200" dirty="0"/>
              <a:t>| </a:t>
            </a:r>
            <a:r>
              <a:rPr lang="en-GB" sz="1200" dirty="0" err="1">
                <a:hlinkClick r:id="rId4"/>
              </a:rPr>
              <a:t>Pixabay </a:t>
            </a:r>
            <a:r>
              <a:rPr lang="en-GB" sz="1200" dirty="0">
                <a:hlinkClick r:id="rId4"/>
              </a:rPr>
              <a:t>Lizenz</a:t>
            </a:r>
            <a:endParaRPr lang="en-GB" sz="1200" dirty="0"/>
          </a:p>
        </p:txBody>
      </p:sp>
      <p:pic>
        <p:nvPicPr>
          <p:cNvPr id="8" name="Obrázok 7" descr="Obrázok, na ktorom je kuchynské potreby, dizajn, formička na pečivo&#10;&#10;Automaticky generovaný popis">
            <a:extLst>
              <a:ext uri="{FF2B5EF4-FFF2-40B4-BE49-F238E27FC236}">
                <a16:creationId xmlns:a16="http://schemas.microsoft.com/office/drawing/2014/main" id="{B720EE16-E165-408B-C7E8-8A4ED667FD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958459"/>
            <a:ext cx="5067300" cy="2699921"/>
          </a:xfrm>
          <a:prstGeom prst="rect">
            <a:avLst/>
          </a:prstGeom>
        </p:spPr>
      </p:pic>
    </p:spTree>
    <p:extLst>
      <p:ext uri="{BB962C8B-B14F-4D97-AF65-F5344CB8AC3E}">
        <p14:creationId xmlns:p14="http://schemas.microsoft.com/office/powerpoint/2010/main" val="319350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Andere ethische Dilemmas (beruflich und persönlich)</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9" y="1800000"/>
            <a:ext cx="5681436" cy="4893408"/>
          </a:xfrm>
        </p:spPr>
        <p:txBody>
          <a:bodyPr>
            <a:normAutofit fontScale="92500"/>
          </a:bodyPr>
          <a:lstStyle/>
          <a:p>
            <a:pPr>
              <a:lnSpc>
                <a:spcPct val="120000"/>
              </a:lnSpc>
            </a:pPr>
            <a:r>
              <a:rPr lang="en-GB" sz="2100" dirty="0"/>
              <a:t>Überwachung sozialer Medien von Kindern oder Jugendlichen - Sollten Sie als Eltern die Online-Aktivitäten Ihres Teenagers überwachen, oder sind sie alt genug, um soziale Medien verantwortungsvoll zu nutzen?</a:t>
            </a:r>
          </a:p>
          <a:p>
            <a:pPr>
              <a:lnSpc>
                <a:spcPct val="120000"/>
              </a:lnSpc>
            </a:pPr>
            <a:r>
              <a:rPr lang="en-GB" sz="2100" dirty="0"/>
              <a:t>Etwas zu verkaufen, ohne alle negativen Daten offenzulegen. </a:t>
            </a:r>
          </a:p>
          <a:p>
            <a:pPr>
              <a:lnSpc>
                <a:spcPct val="120000"/>
              </a:lnSpc>
            </a:pPr>
            <a:r>
              <a:rPr lang="en-GB" sz="2100" dirty="0"/>
              <a:t>Einen Unfall melden - Wenn Sie es eilig haben und an einem Unfall vorbeikommen, würden Sie ihn dann melden? Oder sagen Sie sich, dass es eine andere Person geben wird, die wahrscheinlich die Behörden anrufen wird?</a:t>
            </a:r>
          </a:p>
        </p:txBody>
      </p:sp>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fontScale="92500"/>
          </a:bodyPr>
          <a:lstStyle/>
          <a:p>
            <a:pPr>
              <a:lnSpc>
                <a:spcPct val="120000"/>
              </a:lnSpc>
            </a:pPr>
            <a:r>
              <a:rPr lang="en-GB" sz="2100" dirty="0"/>
              <a:t>Sollte ich meinen Chef anlügen? - Vielleicht sind Sie der Meinung, dass es in Ordnung ist, Ihren Chef in bestimmten Situationen anzulügen. Verstößt es jedoch gegen Ihre persönlichen moralischen Überzeugungen, wenn Sie Ihren Chef anlügen, egal auf welcher Ebene? Wenn ja, dann ist das Ihr moralisches Dilemma. </a:t>
            </a:r>
          </a:p>
          <a:p>
            <a:pPr>
              <a:lnSpc>
                <a:spcPct val="120000"/>
              </a:lnSpc>
            </a:pPr>
            <a:r>
              <a:rPr lang="en-GB" sz="2100" dirty="0"/>
              <a:t>Ist es in Ordnung, wenn ich Material aus meinem Büro mitnehme?</a:t>
            </a:r>
          </a:p>
          <a:p>
            <a:pPr>
              <a:lnSpc>
                <a:spcPct val="120000"/>
              </a:lnSpc>
            </a:pPr>
            <a:r>
              <a:rPr lang="en-GB" sz="2100" dirty="0"/>
              <a:t>Ein Kind mit Down-Syndrom abtreiben. - Das Dilemma läuft im Grunde auf die Frage hinaus: Wie passt ein Schwangerschaftsabbruch zu Ihren moralischen Überzeugungen?</a:t>
            </a:r>
          </a:p>
          <a:p>
            <a:pPr marL="0" indent="0">
              <a:lnSpc>
                <a:spcPct val="120000"/>
              </a:lnSpc>
              <a:buNone/>
            </a:pPr>
            <a:endParaRPr lang="en-GB" dirty="0"/>
          </a:p>
        </p:txBody>
      </p:sp>
    </p:spTree>
    <p:extLst>
      <p:ext uri="{BB962C8B-B14F-4D97-AF65-F5344CB8AC3E}">
        <p14:creationId xmlns:p14="http://schemas.microsoft.com/office/powerpoint/2010/main" val="2003224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Das Wichtigste...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lnSpcReduction="10000"/>
          </a:bodyPr>
          <a:lstStyle/>
          <a:p>
            <a:pPr marL="0" indent="0">
              <a:lnSpc>
                <a:spcPct val="120000"/>
              </a:lnSpc>
              <a:buNone/>
            </a:pPr>
            <a:r>
              <a:rPr lang="en-GB" sz="2200" dirty="0"/>
              <a:t>Das Wichtigste </a:t>
            </a:r>
            <a:r>
              <a:rPr lang="en-GB" sz="2200" b="1" dirty="0"/>
              <a:t>beim Umgang mit Dilemmas </a:t>
            </a:r>
            <a:r>
              <a:rPr lang="en-GB" sz="2200" dirty="0"/>
              <a:t>ist:</a:t>
            </a:r>
          </a:p>
          <a:p>
            <a:pPr>
              <a:lnSpc>
                <a:spcPct val="120000"/>
              </a:lnSpc>
              <a:buFont typeface="Arial" panose="020B0604020202020204" pitchFamily="34" charset="0"/>
              <a:buChar char="•"/>
            </a:pPr>
            <a:r>
              <a:rPr lang="en-GB" sz="2200" dirty="0"/>
              <a:t>Prüfen Sie alle Fakten und finden Sie heraus, ob Sie die nötige </a:t>
            </a:r>
            <a:r>
              <a:rPr lang="en-GB" sz="2200" b="1" dirty="0"/>
              <a:t>Kontrolle </a:t>
            </a:r>
            <a:r>
              <a:rPr lang="en-GB" sz="2200" dirty="0"/>
              <a:t>haben, um die Entscheidung zu treffen, bevor Sie weitermachen.</a:t>
            </a:r>
          </a:p>
          <a:p>
            <a:pPr>
              <a:lnSpc>
                <a:spcPct val="120000"/>
              </a:lnSpc>
              <a:buFont typeface="Arial" panose="020B0604020202020204" pitchFamily="34" charset="0"/>
              <a:buChar char="•"/>
            </a:pPr>
            <a:r>
              <a:rPr lang="en-GB" sz="2200" dirty="0"/>
              <a:t>Seien Sie </a:t>
            </a:r>
            <a:r>
              <a:rPr lang="en-GB" sz="2200" b="1" dirty="0"/>
              <a:t>ehrlich </a:t>
            </a:r>
            <a:r>
              <a:rPr lang="en-GB" sz="2200" dirty="0"/>
              <a:t>zu sich selbst, halten Sie Ihre Integrität und Moral hoch.</a:t>
            </a:r>
          </a:p>
          <a:p>
            <a:pPr>
              <a:lnSpc>
                <a:spcPct val="120000"/>
              </a:lnSpc>
              <a:buFont typeface="Arial" panose="020B0604020202020204" pitchFamily="34" charset="0"/>
              <a:buChar char="•"/>
            </a:pPr>
            <a:r>
              <a:rPr lang="en-GB" sz="2200" dirty="0"/>
              <a:t>Wenn Sie das getan haben, werden Sie, sobald Sie Ihre Wahl getroffen haben, die Gewissheit haben, dass Sie klug gewählt haben</a:t>
            </a:r>
            <a:r>
              <a:rPr lang="en-GB" sz="2200" b="0" i="0" dirty="0">
                <a:solidFill>
                  <a:srgbClr val="222222"/>
                </a:solidFill>
                <a:effectLst/>
                <a:latin typeface="PT Sans" panose="020B0503020203020204" pitchFamily="34" charset="-18"/>
              </a:rPr>
              <a:t>.</a:t>
            </a:r>
          </a:p>
          <a:p>
            <a:pPr marL="0" indent="0">
              <a:lnSpc>
                <a:spcPct val="120000"/>
              </a:lnSpc>
              <a:buNone/>
            </a:pPr>
            <a:r>
              <a:rPr lang="en-GB" sz="2200" dirty="0"/>
              <a:t>Es ist hilfreich, jede Entscheidung objektiv zu bewerten und sich für das größere Wohl zu entscheiden.</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Quelle </a:t>
            </a:r>
            <a:r>
              <a:rPr lang="en-GB" sz="1200" dirty="0"/>
              <a:t>| </a:t>
            </a:r>
            <a:r>
              <a:rPr lang="en-GB" sz="1200" dirty="0" err="1">
                <a:hlinkClick r:id="rId4"/>
              </a:rPr>
              <a:t>Pixabay </a:t>
            </a:r>
            <a:r>
              <a:rPr lang="en-GB" sz="1200" dirty="0">
                <a:hlinkClick r:id="rId4"/>
              </a:rPr>
              <a:t>Lizenz</a:t>
            </a:r>
            <a:endParaRPr lang="en-GB" sz="1200" dirty="0"/>
          </a:p>
        </p:txBody>
      </p:sp>
      <p:pic>
        <p:nvPicPr>
          <p:cNvPr id="3" name="Obrázok 2" descr="Obrázok, na ktorom je vonkajší vesmír, vesmír, astronomický objekt, astronómia&#10;&#10;Automaticky generovaný popis">
            <a:extLst>
              <a:ext uri="{FF2B5EF4-FFF2-40B4-BE49-F238E27FC236}">
                <a16:creationId xmlns:a16="http://schemas.microsoft.com/office/drawing/2014/main" id="{C1D59487-F34F-46A8-172B-E16E57C9F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7" y="1968031"/>
            <a:ext cx="4232515" cy="3042120"/>
          </a:xfrm>
          <a:prstGeom prst="rect">
            <a:avLst/>
          </a:prstGeom>
        </p:spPr>
      </p:pic>
    </p:spTree>
    <p:extLst>
      <p:ext uri="{BB962C8B-B14F-4D97-AF65-F5344CB8AC3E}">
        <p14:creationId xmlns:p14="http://schemas.microsoft.com/office/powerpoint/2010/main" val="1456046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Berufsethik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6782601" cy="4865977"/>
          </a:xfrm>
        </p:spPr>
        <p:txBody>
          <a:bodyPr>
            <a:normAutofit fontScale="92500" lnSpcReduction="10000"/>
          </a:bodyPr>
          <a:lstStyle/>
          <a:p>
            <a:pPr>
              <a:lnSpc>
                <a:spcPct val="120000"/>
              </a:lnSpc>
            </a:pPr>
            <a:r>
              <a:rPr lang="en-GB" dirty="0"/>
              <a:t>Wir haben bereits im vorigen Teil ein berufliches Dilemma angesprochen.</a:t>
            </a:r>
          </a:p>
          <a:p>
            <a:pPr>
              <a:lnSpc>
                <a:spcPct val="120000"/>
              </a:lnSpc>
            </a:pPr>
            <a:r>
              <a:rPr lang="en-GB" dirty="0"/>
              <a:t>Die Anwendung von Ethik in einem beruflichen Umfeld ist für die Aufrechterhaltung von Vertrauen, Integrität und Respekt unter Kollegen, Kunden und Interessenvertretern unerlässlich. Sie kann den eigenen Ruf, die Glaubwürdigkeit und die Leistung verbessern und eine positive und produktive Arbeitskultur fördern.</a:t>
            </a:r>
          </a:p>
          <a:p>
            <a:pPr>
              <a:lnSpc>
                <a:spcPct val="120000"/>
              </a:lnSpc>
            </a:pPr>
            <a:r>
              <a:rPr lang="en-GB" dirty="0"/>
              <a:t>Der Begriff </a:t>
            </a:r>
            <a:r>
              <a:rPr lang="en-GB" b="1" dirty="0"/>
              <a:t>Unternehmens- oder Berufsethik </a:t>
            </a:r>
            <a:r>
              <a:rPr lang="en-GB" dirty="0"/>
              <a:t>bezieht sich auf eine Reihe von moralischen Grundsätzen, die das Verhalten eines Unternehmens bestimmen. </a:t>
            </a:r>
          </a:p>
          <a:p>
            <a:pPr>
              <a:lnSpc>
                <a:spcPct val="120000"/>
              </a:lnSpc>
            </a:pPr>
            <a:endParaRPr lang="en-GB"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US" sz="1200" dirty="0">
                <a:hlinkClick r:id="rId3"/>
              </a:rPr>
              <a:t>Quelle </a:t>
            </a:r>
            <a:r>
              <a:rPr lang="en-US" sz="1200" dirty="0"/>
              <a:t>| </a:t>
            </a:r>
            <a:r>
              <a:rPr lang="en-US" sz="1200" dirty="0" err="1">
                <a:hlinkClick r:id="rId4"/>
              </a:rPr>
              <a:t>Pixabay </a:t>
            </a:r>
            <a:r>
              <a:rPr lang="en-US" sz="1200" dirty="0">
                <a:hlinkClick r:id="rId4"/>
              </a:rPr>
              <a:t>Lizenz</a:t>
            </a:r>
            <a:endParaRPr lang="en-US" sz="1200" dirty="0"/>
          </a:p>
        </p:txBody>
      </p:sp>
      <p:pic>
        <p:nvPicPr>
          <p:cNvPr id="3" name="Obrázok 2" descr="Obrázok, na ktorom je budova, nebo, výšková budova, komerčná budova&#10;&#10;Automaticky generovaný popis">
            <a:extLst>
              <a:ext uri="{FF2B5EF4-FFF2-40B4-BE49-F238E27FC236}">
                <a16:creationId xmlns:a16="http://schemas.microsoft.com/office/drawing/2014/main" id="{CB961921-F56B-F3F2-E2CD-6AB7EE11CB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2622" y="1799999"/>
            <a:ext cx="3615070" cy="3400425"/>
          </a:xfrm>
          <a:prstGeom prst="rect">
            <a:avLst/>
          </a:prstGeom>
        </p:spPr>
      </p:pic>
    </p:spTree>
    <p:extLst>
      <p:ext uri="{BB962C8B-B14F-4D97-AF65-F5344CB8AC3E}">
        <p14:creationId xmlns:p14="http://schemas.microsoft.com/office/powerpoint/2010/main" val="1478958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Was ist Berufsethik?</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171087" cy="4865977"/>
          </a:xfrm>
        </p:spPr>
        <p:txBody>
          <a:bodyPr>
            <a:normAutofit/>
          </a:bodyPr>
          <a:lstStyle/>
          <a:p>
            <a:pPr>
              <a:lnSpc>
                <a:spcPct val="120000"/>
              </a:lnSpc>
            </a:pPr>
            <a:r>
              <a:rPr lang="en-GB" sz="2200" b="0" i="0" dirty="0">
                <a:solidFill>
                  <a:srgbClr val="333333"/>
                </a:solidFill>
                <a:effectLst/>
              </a:rPr>
              <a:t>Die Berufsethik ist ein Grundsatz, der das Verhalten einer Person oder einer Gruppe in </a:t>
            </a:r>
            <a:r>
              <a:rPr lang="sk-SK" sz="2200" b="0" i="0" dirty="0">
                <a:solidFill>
                  <a:srgbClr val="333333"/>
                </a:solidFill>
                <a:effectLst/>
              </a:rPr>
              <a:t>einem </a:t>
            </a:r>
            <a:r>
              <a:rPr lang="en-GB" sz="2200" b="0" i="0" dirty="0">
                <a:solidFill>
                  <a:srgbClr val="333333"/>
                </a:solidFill>
                <a:effectLst/>
              </a:rPr>
              <a:t>organisatorischen Umfeld regelt. Wie die Werte gibt auch die Berufsethik Regeln vor, wie sich eine Person in einem solchen Umfeld gegenüber anderen Menschen und Organisationen verhalten sollte.</a:t>
            </a:r>
          </a:p>
          <a:p>
            <a:pPr>
              <a:lnSpc>
                <a:spcPct val="120000"/>
              </a:lnSpc>
            </a:pPr>
            <a:r>
              <a:rPr lang="en-GB" sz="2200" dirty="0"/>
              <a:t>Berufsangehörige müssen den </a:t>
            </a:r>
            <a:r>
              <a:rPr lang="en-GB" sz="2200" b="0" i="0" dirty="0">
                <a:solidFill>
                  <a:srgbClr val="333333"/>
                </a:solidFill>
                <a:effectLst/>
              </a:rPr>
              <a:t>Unterschied zwischen den persönlichen Werten und der Ethik, die sie als Einzelpersonen vertreten, und der Berufsethik, die sie als Mitglieder einer Berufsorganisation befolgen müssen, </a:t>
            </a:r>
            <a:r>
              <a:rPr lang="en-GB" sz="2200" dirty="0"/>
              <a:t>verstehen</a:t>
            </a:r>
            <a:r>
              <a:rPr lang="en-GB" sz="2200" b="0" i="0" dirty="0">
                <a:solidFill>
                  <a:srgbClr val="333333"/>
                </a:solidFill>
                <a:effectLst/>
              </a:rPr>
              <a:t>.</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Quelle </a:t>
            </a:r>
            <a:r>
              <a:rPr lang="en-US" sz="1200" dirty="0"/>
              <a:t>| </a:t>
            </a:r>
            <a:r>
              <a:rPr lang="en-US" sz="1200" dirty="0" err="1">
                <a:hlinkClick r:id="rId4"/>
              </a:rPr>
              <a:t>Pixabay </a:t>
            </a:r>
            <a:r>
              <a:rPr lang="en-US" sz="1200" dirty="0">
                <a:hlinkClick r:id="rId4"/>
              </a:rPr>
              <a:t>Lizenz</a:t>
            </a:r>
            <a:endParaRPr lang="en-US" sz="1200" dirty="0"/>
          </a:p>
        </p:txBody>
      </p:sp>
      <p:pic>
        <p:nvPicPr>
          <p:cNvPr id="10" name="Obrázok 9" descr="Obrázok, na ktorom je anime, ošatenie, ľudská tvár, animák&#10;&#10;Automaticky generovaný popis">
            <a:extLst>
              <a:ext uri="{FF2B5EF4-FFF2-40B4-BE49-F238E27FC236}">
                <a16:creationId xmlns:a16="http://schemas.microsoft.com/office/drawing/2014/main" id="{99FA10FC-2F5A-641C-005A-823397462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696" y="1989030"/>
            <a:ext cx="4281064" cy="2852928"/>
          </a:xfrm>
          <a:prstGeom prst="rect">
            <a:avLst/>
          </a:prstGeom>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Warum ist Berufsethik wichtig?</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lnSpcReduction="10000"/>
          </a:bodyPr>
          <a:lstStyle/>
          <a:p>
            <a:pPr>
              <a:lnSpc>
                <a:spcPct val="120000"/>
              </a:lnSpc>
            </a:pPr>
            <a:r>
              <a:rPr lang="en-GB" dirty="0"/>
              <a:t>Unternehmen</a:t>
            </a:r>
            <a:r>
              <a:rPr lang="sk-SK" dirty="0"/>
              <a:t>, </a:t>
            </a:r>
            <a:r>
              <a:rPr lang="sk-SK" dirty="0" err="1"/>
              <a:t>Schulen </a:t>
            </a:r>
            <a:r>
              <a:rPr lang="en-GB" dirty="0"/>
              <a:t>oder öffentliche Einrichtungen stellen ihre Ethik unter Beweis, indem sie sich an alle einschlägigen Gesetze halten. Dies schützt sie vor rechtlichen Problemen und stärkt ihren Ruf bei Gleichgesinnten und Kunden. Die Unternehmensethik bzw. die Ethikkodizes des Unternehmens helfen den Unternehmen auch bei der Einstellung von guten Mitarbeitern. Organisationen, die ihre Teammitglieder nach hohen ethischen Standards schätzen und respektieren, sind für Arbeitssuchende oft attraktiv.</a:t>
            </a:r>
          </a:p>
        </p:txBody>
      </p:sp>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lnSpcReduction="10000"/>
          </a:bodyPr>
          <a:lstStyle/>
          <a:p>
            <a:pPr>
              <a:lnSpc>
                <a:spcPct val="120000"/>
              </a:lnSpc>
            </a:pPr>
            <a:r>
              <a:rPr lang="en-GB" dirty="0"/>
              <a:t>Es gibt mehrere Teile der Berufsethik: </a:t>
            </a:r>
          </a:p>
          <a:p>
            <a:pPr lvl="1">
              <a:lnSpc>
                <a:spcPct val="120000"/>
              </a:lnSpc>
            </a:pPr>
            <a:r>
              <a:rPr lang="en-GB" dirty="0"/>
              <a:t>Persönliche Verantwortung</a:t>
            </a:r>
          </a:p>
          <a:p>
            <a:pPr lvl="1">
              <a:lnSpc>
                <a:spcPct val="120000"/>
              </a:lnSpc>
            </a:pPr>
            <a:r>
              <a:rPr lang="en-GB" dirty="0"/>
              <a:t>Unternehmerische Verantwortung</a:t>
            </a:r>
          </a:p>
          <a:p>
            <a:pPr lvl="1">
              <a:lnSpc>
                <a:spcPct val="120000"/>
              </a:lnSpc>
            </a:pPr>
            <a:r>
              <a:rPr lang="en-GB" dirty="0"/>
              <a:t>Loyalität</a:t>
            </a:r>
          </a:p>
          <a:p>
            <a:pPr lvl="1">
              <a:lnSpc>
                <a:spcPct val="120000"/>
              </a:lnSpc>
            </a:pPr>
            <a:r>
              <a:rPr lang="en-GB" dirty="0"/>
              <a:t>Respekt</a:t>
            </a:r>
          </a:p>
          <a:p>
            <a:pPr lvl="1">
              <a:lnSpc>
                <a:spcPct val="120000"/>
              </a:lnSpc>
            </a:pPr>
            <a:r>
              <a:rPr lang="en-GB" dirty="0"/>
              <a:t>Vertrauenswürdigkeit</a:t>
            </a:r>
          </a:p>
          <a:p>
            <a:pPr lvl="1">
              <a:lnSpc>
                <a:spcPct val="120000"/>
              </a:lnSpc>
            </a:pPr>
            <a:r>
              <a:rPr lang="en-GB" dirty="0"/>
              <a:t>Fairness</a:t>
            </a:r>
          </a:p>
          <a:p>
            <a:pPr lvl="1">
              <a:lnSpc>
                <a:spcPct val="120000"/>
              </a:lnSpc>
            </a:pPr>
            <a:r>
              <a:rPr lang="en-GB" dirty="0"/>
              <a:t>Soziale und ökologische Verantwortung </a:t>
            </a:r>
          </a:p>
          <a:p>
            <a:pPr marL="0" indent="0">
              <a:lnSpc>
                <a:spcPct val="120000"/>
              </a:lnSpc>
              <a:buNone/>
            </a:pPr>
            <a:endParaRPr lang="en-GB" dirty="0"/>
          </a:p>
        </p:txBody>
      </p:sp>
    </p:spTree>
    <p:extLst>
      <p:ext uri="{BB962C8B-B14F-4D97-AF65-F5344CB8AC3E}">
        <p14:creationId xmlns:p14="http://schemas.microsoft.com/office/powerpoint/2010/main" val="2055772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Ethische Grundsätze für den Einsatz von KI</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7" y="1799999"/>
            <a:ext cx="8880218" cy="4865977"/>
          </a:xfrm>
        </p:spPr>
        <p:txBody>
          <a:bodyPr>
            <a:noAutofit/>
          </a:bodyPr>
          <a:lstStyle/>
          <a:p>
            <a:pPr marL="0" indent="0">
              <a:buNone/>
            </a:pPr>
            <a:r>
              <a:rPr lang="en-GB" sz="1800" dirty="0"/>
              <a:t>Die Auswirkungen des Einsatzes von KI sind in fast allen Bereichen der Wirtschaft und im Alltag der Menschen zu beobachten.</a:t>
            </a:r>
          </a:p>
          <a:p>
            <a:pPr marL="0" indent="0">
              <a:buNone/>
            </a:pPr>
            <a:r>
              <a:rPr lang="en-GB" sz="1800" dirty="0"/>
              <a:t>Die Anwendung von Ethik bei der Nutzung von KI in der Arbeitswelt wird von Tag zu Tag wichtiger. Die Achtung der Menschenwürde, der Rechte und der Freiheiten sind Grundregeln für die Gestaltung und Entwicklung von KI.</a:t>
            </a:r>
          </a:p>
          <a:p>
            <a:pPr marL="0" indent="0">
              <a:buNone/>
            </a:pPr>
            <a:r>
              <a:rPr lang="en-GB" sz="1800" dirty="0"/>
              <a:t>Außerdem hat die OECD eine Arbeitsgruppe eingerichtet, die sich mit den "Grundsätzen für den Einsatz von KI am Arbeitsplatz, einschließlich der Menschenrechte (Befangenheit, Privatsphäre, Handlungsfähigkeit und Würde), Transparenz und </a:t>
            </a:r>
            <a:r>
              <a:rPr lang="sk-SK" sz="1800" dirty="0" err="1"/>
              <a:t>Erklärungsfähigkeit</a:t>
            </a:r>
            <a:r>
              <a:rPr lang="en-GB" sz="1800" dirty="0"/>
              <a:t>, Robustheit und Sicherheit sowie Verantwortlichkeit und Haftung" befasst.</a:t>
            </a:r>
          </a:p>
          <a:p>
            <a:pPr marL="0" indent="0">
              <a:buNone/>
            </a:pPr>
            <a:r>
              <a:rPr lang="en-GB" sz="1800" dirty="0"/>
              <a:t>Die Auswirkungen der KI auf die Bildung haben das Potenzial, den Prozess zu verbessern und umzugestalten, insbesondere mit ChatGPT, aber sie haben auch eine riskante Seite. Es wird erwartet, dass neue Lehrmethoden notwendig sein werden, um sich anzupassen. </a:t>
            </a:r>
          </a:p>
          <a:p>
            <a:pPr marL="0" indent="0">
              <a:buNone/>
            </a:pPr>
            <a:r>
              <a:rPr lang="en-GB" sz="1800" dirty="0"/>
              <a:t>Ausbilder und Lehrkräfte werden mit vielen Herausforderungen konfrontiert sein, sowohl in Bezug auf den Erwerb von Fähigkeiten als auch im Hinblick auf die Verbreitung von Fake News, Fotos und Videos, die von KI generiert werden</a:t>
            </a:r>
            <a:r>
              <a:rPr lang="en-GB" sz="1800" b="1" i="0" dirty="0">
                <a:solidFill>
                  <a:srgbClr val="000000"/>
                </a:solidFill>
                <a:effectLst/>
                <a:latin typeface="Roboto Condensed" panose="02000000000000000000" pitchFamily="2" charset="0"/>
              </a:rPr>
              <a:t>. </a:t>
            </a:r>
            <a:endParaRPr lang="en-GB" sz="1800"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GB" sz="1200" dirty="0">
                <a:hlinkClick r:id="rId3"/>
              </a:rPr>
              <a:t>Quelle </a:t>
            </a:r>
            <a:r>
              <a:rPr lang="en-GB" sz="1200" dirty="0"/>
              <a:t>| </a:t>
            </a:r>
            <a:r>
              <a:rPr lang="en-GB" sz="1200" dirty="0" err="1">
                <a:hlinkClick r:id="rId4"/>
              </a:rPr>
              <a:t>Pixabay </a:t>
            </a:r>
            <a:r>
              <a:rPr lang="en-GB" sz="1200" dirty="0">
                <a:hlinkClick r:id="rId4"/>
              </a:rPr>
              <a:t>Lizenz</a:t>
            </a:r>
            <a:endParaRPr lang="en-GB" sz="1200" dirty="0"/>
          </a:p>
        </p:txBody>
      </p:sp>
      <p:pic>
        <p:nvPicPr>
          <p:cNvPr id="4" name="Obrázok 3" descr="Obrázok, na ktorom je kresba, náčrt, umenie, kresbičky&#10;&#10;Automaticky generovaný popis">
            <a:extLst>
              <a:ext uri="{FF2B5EF4-FFF2-40B4-BE49-F238E27FC236}">
                <a16:creationId xmlns:a16="http://schemas.microsoft.com/office/drawing/2014/main" id="{F7F53EAC-1CBD-1033-38F2-C591F116EA6E}"/>
              </a:ext>
            </a:extLst>
          </p:cNvPr>
          <p:cNvPicPr>
            <a:picLocks noChangeAspect="1"/>
          </p:cNvPicPr>
          <p:nvPr/>
        </p:nvPicPr>
        <p:blipFill rotWithShape="1">
          <a:blip r:embed="rId5">
            <a:extLst>
              <a:ext uri="{28A0092B-C50C-407E-A947-70E740481C1C}">
                <a14:useLocalDpi xmlns:a14="http://schemas.microsoft.com/office/drawing/2010/main" val="0"/>
              </a:ext>
            </a:extLst>
          </a:blip>
          <a:srcRect l="20781" r="20469"/>
          <a:stretch/>
        </p:blipFill>
        <p:spPr>
          <a:xfrm>
            <a:off x="9438215" y="1877001"/>
            <a:ext cx="2632825" cy="2800877"/>
          </a:xfrm>
          <a:prstGeom prst="rect">
            <a:avLst/>
          </a:prstGeom>
        </p:spPr>
      </p:pic>
    </p:spTree>
    <p:extLst>
      <p:ext uri="{BB962C8B-B14F-4D97-AF65-F5344CB8AC3E}">
        <p14:creationId xmlns:p14="http://schemas.microsoft.com/office/powerpoint/2010/main" val="8793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Vorurteile in der KI</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7012350" cy="4865977"/>
          </a:xfrm>
        </p:spPr>
        <p:txBody>
          <a:bodyPr>
            <a:normAutofit fontScale="85000" lnSpcReduction="10000"/>
          </a:bodyPr>
          <a:lstStyle/>
          <a:p>
            <a:pPr marL="0" indent="0">
              <a:lnSpc>
                <a:spcPct val="120000"/>
              </a:lnSpc>
              <a:buNone/>
            </a:pPr>
            <a:r>
              <a:rPr lang="en-US" dirty="0"/>
              <a:t>KI-Systeme können unfair sein, wenn Sie sie z. B. für Umfragen einsetzen. Sie nutzen Big Data und Suchmaschinen, um Ergebnisse anzuzeigen, die häufig angeklickt werden. Diese sind jedoch davon abhängig, wer sie anklickt, was er mag und aus welchem Land er kommt, und daher können solche Ergebnisse unfair und voreingenommen sein. </a:t>
            </a:r>
            <a:r>
              <a:rPr lang="en-GB" dirty="0"/>
              <a:t>So </a:t>
            </a:r>
            <a:r>
              <a:rPr lang="en-GB" b="1" dirty="0"/>
              <a:t>kann </a:t>
            </a:r>
            <a:r>
              <a:rPr lang="en-GB" dirty="0"/>
              <a:t>eine </a:t>
            </a:r>
            <a:r>
              <a:rPr lang="en-GB" b="1" dirty="0"/>
              <a:t>Suchmaschine die gleichen Vorurteile reproduzieren, die in der realen Welt bestehen</a:t>
            </a:r>
            <a:r>
              <a:rPr lang="en-GB" dirty="0"/>
              <a:t>, und sie in der Online-Umgebung verstärken. </a:t>
            </a:r>
          </a:p>
          <a:p>
            <a:pPr marL="0" indent="0">
              <a:lnSpc>
                <a:spcPct val="120000"/>
              </a:lnSpc>
              <a:buNone/>
            </a:pPr>
            <a:r>
              <a:rPr lang="en-GB" dirty="0"/>
              <a:t>Man muss sich darüber im Klaren sein, dass KI mit dem arbeitet, was zur Verfügung steht, und dass diese Inhalte oft unethische Botschaften, Ungerechtigkeit, Vorurteile, Aggression und Versuche, die Wahrheit zu verschleiern, enthalten.</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GB" sz="1200" dirty="0">
                <a:hlinkClick r:id="rId3"/>
              </a:rPr>
              <a:t>Quelle </a:t>
            </a:r>
            <a:r>
              <a:rPr lang="en-GB" sz="1200" dirty="0"/>
              <a:t>| </a:t>
            </a:r>
            <a:r>
              <a:rPr lang="en-GB" sz="1200" dirty="0" err="1">
                <a:hlinkClick r:id="rId4"/>
              </a:rPr>
              <a:t>Pixabay </a:t>
            </a:r>
            <a:r>
              <a:rPr lang="en-GB" sz="1200" dirty="0">
                <a:hlinkClick r:id="rId4"/>
              </a:rPr>
              <a:t>Lizenz</a:t>
            </a:r>
            <a:endParaRPr lang="en-GB" sz="1200" dirty="0"/>
          </a:p>
        </p:txBody>
      </p:sp>
      <p:pic>
        <p:nvPicPr>
          <p:cNvPr id="4" name="Obrázok 3" descr="Obrázok, na ktorom je vesmír, snímka obrazovky&#10;&#10;Automaticky generovaný popis">
            <a:extLst>
              <a:ext uri="{FF2B5EF4-FFF2-40B4-BE49-F238E27FC236}">
                <a16:creationId xmlns:a16="http://schemas.microsoft.com/office/drawing/2014/main" id="{934ACA80-F39E-9AFF-0B5F-E4D491D71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5662" y="2000477"/>
            <a:ext cx="4049990" cy="2695774"/>
          </a:xfrm>
          <a:prstGeom prst="rect">
            <a:avLst/>
          </a:prstGeom>
        </p:spPr>
      </p:pic>
    </p:spTree>
    <p:extLst>
      <p:ext uri="{BB962C8B-B14F-4D97-AF65-F5344CB8AC3E}">
        <p14:creationId xmlns:p14="http://schemas.microsoft.com/office/powerpoint/2010/main" val="1919593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Ethik in den sozialen Medien</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8720756" cy="4865977"/>
          </a:xfrm>
        </p:spPr>
        <p:txBody>
          <a:bodyPr>
            <a:noAutofit/>
          </a:bodyPr>
          <a:lstStyle/>
          <a:p>
            <a:pPr marL="0" indent="0">
              <a:lnSpc>
                <a:spcPct val="120000"/>
              </a:lnSpc>
              <a:buNone/>
            </a:pPr>
            <a:r>
              <a:rPr lang="en-GB" sz="1800" dirty="0"/>
              <a:t>Soziale Medien verbinden uns in unserem täglichen Leben und beeinflussen unsere Ansichten und Meinungen. Sie sind eine mächtige Informationsquelle, aber auf der anderen Seite sind sie auch eine Quelle von Informationsstörungen.</a:t>
            </a:r>
          </a:p>
          <a:p>
            <a:pPr marL="0" indent="0">
              <a:lnSpc>
                <a:spcPct val="120000"/>
              </a:lnSpc>
              <a:buNone/>
            </a:pPr>
            <a:r>
              <a:rPr lang="en-GB" sz="1800" dirty="0"/>
              <a:t>Gewaltbotschaften versuchen, überzeugend zu sein und die Überzeugungen oder Absichten des Einzelnen zu ändern. </a:t>
            </a:r>
          </a:p>
          <a:p>
            <a:pPr marL="0" indent="0">
              <a:lnSpc>
                <a:spcPct val="120000"/>
              </a:lnSpc>
              <a:buNone/>
            </a:pPr>
            <a:r>
              <a:rPr lang="en-GB" sz="1800" dirty="0"/>
              <a:t>Online (</a:t>
            </a:r>
            <a:r>
              <a:rPr lang="sk-SK" sz="1800" dirty="0"/>
              <a:t>oder </a:t>
            </a:r>
            <a:r>
              <a:rPr lang="en-GB" sz="1800" dirty="0"/>
              <a:t>von Angesicht zu Angesicht) geäußerte Hassreden oder Mikroaggressionen sind ein ethisches Dilemma. Auf der einen Seite geht es um die freie Meinungsäußerung, auf der anderen Seite aber auch um das Recht der anderen auf Würde und Respekt. </a:t>
            </a:r>
            <a:r>
              <a:rPr lang="en-US" sz="1800" dirty="0"/>
              <a:t>Es ist wichtig, Mitteilungen zu verurteilen, die Einzelpersonen, Gruppen oder die Menschheit durch Verzerrung, Einschüchterung, Zwang und Gewalt herabsetzen und Intoleranz und Hass zum Ausdruck bringen</a:t>
            </a:r>
            <a:r>
              <a:rPr lang="sk-SK" sz="1800" dirty="0"/>
              <a:t>.</a:t>
            </a:r>
            <a:endParaRPr lang="en-GB" sz="1800" dirty="0"/>
          </a:p>
          <a:p>
            <a:pPr marL="0" indent="0">
              <a:lnSpc>
                <a:spcPct val="120000"/>
              </a:lnSpc>
              <a:buNone/>
            </a:pPr>
            <a:r>
              <a:rPr lang="en-GB" sz="1800" dirty="0"/>
              <a:t>Die Missachtung der ethischen Grundprinzipien könnte zu Problemen bei der Wahrheitsfindung, zur Manipulation und/oder zur Fehlinterpretation der Wahrheit führen. </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GB" sz="1200" dirty="0">
                <a:hlinkClick r:id="rId3"/>
              </a:rPr>
              <a:t>Quelle </a:t>
            </a:r>
            <a:r>
              <a:rPr lang="en-GB" sz="1200" dirty="0"/>
              <a:t>| </a:t>
            </a:r>
            <a:r>
              <a:rPr lang="en-GB" sz="1200" dirty="0" err="1">
                <a:hlinkClick r:id="rId4"/>
              </a:rPr>
              <a:t>Pixabay </a:t>
            </a:r>
            <a:r>
              <a:rPr lang="en-GB" sz="1200" dirty="0">
                <a:hlinkClick r:id="rId4"/>
              </a:rPr>
              <a:t>Lizenz</a:t>
            </a:r>
            <a:endParaRPr lang="en-GB" sz="1200" dirty="0"/>
          </a:p>
        </p:txBody>
      </p:sp>
      <p:pic>
        <p:nvPicPr>
          <p:cNvPr id="3" name="Obrázok 2" descr="Obrázok, na ktorom je vnútri, text, ošatenie, osoba&#10;&#10;Automaticky generovaný popis">
            <a:extLst>
              <a:ext uri="{FF2B5EF4-FFF2-40B4-BE49-F238E27FC236}">
                <a16:creationId xmlns:a16="http://schemas.microsoft.com/office/drawing/2014/main" id="{D80FAC2F-3F52-6312-D2AA-FDE1CCEB6A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1548" y="1888094"/>
            <a:ext cx="2782028" cy="1856134"/>
          </a:xfrm>
          <a:prstGeom prst="rect">
            <a:avLst/>
          </a:prstGeom>
        </p:spPr>
      </p:pic>
    </p:spTree>
    <p:extLst>
      <p:ext uri="{BB962C8B-B14F-4D97-AF65-F5344CB8AC3E}">
        <p14:creationId xmlns:p14="http://schemas.microsoft.com/office/powerpoint/2010/main" val="150636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dirty="0">
                <a:solidFill>
                  <a:srgbClr val="95C11F"/>
                </a:solidFill>
                <a:ea typeface="+mj-ea"/>
                <a:cs typeface="+mj-cs"/>
              </a:rPr>
              <a:t>Partner</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Ethik in öffentlichen Reden</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7" y="1799999"/>
            <a:ext cx="8422373" cy="4865977"/>
          </a:xfrm>
        </p:spPr>
        <p:txBody>
          <a:bodyPr>
            <a:noAutofit/>
          </a:bodyPr>
          <a:lstStyle/>
          <a:p>
            <a:pPr marL="0" indent="0">
              <a:buNone/>
            </a:pPr>
            <a:r>
              <a:rPr lang="en-GB" sz="1800" dirty="0"/>
              <a:t>Für das öffentliche Reden gibt es auch einige ethische Grundsätze, die von allen gelernt werden müssen:</a:t>
            </a:r>
          </a:p>
          <a:p>
            <a:pPr>
              <a:spcBef>
                <a:spcPts val="0"/>
              </a:spcBef>
            </a:pPr>
            <a:r>
              <a:rPr lang="en-GB" sz="1800" b="1" dirty="0"/>
              <a:t>Vertrauenswürdigkeit</a:t>
            </a:r>
          </a:p>
          <a:p>
            <a:pPr>
              <a:spcBef>
                <a:spcPts val="0"/>
              </a:spcBef>
            </a:pPr>
            <a:r>
              <a:rPr lang="en-GB" sz="1800" b="1" dirty="0"/>
              <a:t>Integrität in der Materie </a:t>
            </a:r>
          </a:p>
          <a:p>
            <a:pPr>
              <a:spcBef>
                <a:spcPts val="0"/>
              </a:spcBef>
            </a:pPr>
            <a:r>
              <a:rPr lang="en-GB" sz="1800" b="1" dirty="0"/>
              <a:t>Respekt für andere</a:t>
            </a:r>
          </a:p>
          <a:p>
            <a:pPr>
              <a:spcBef>
                <a:spcPts val="0"/>
              </a:spcBef>
            </a:pPr>
            <a:r>
              <a:rPr lang="en-GB" sz="1800" b="1" dirty="0"/>
              <a:t>Würde im Verhalten</a:t>
            </a:r>
          </a:p>
          <a:p>
            <a:pPr>
              <a:spcBef>
                <a:spcPts val="0"/>
              </a:spcBef>
            </a:pPr>
            <a:r>
              <a:rPr lang="en-GB" sz="1800" b="1" dirty="0"/>
              <a:t>Wahrhaftigkeit in der Botschaft</a:t>
            </a:r>
          </a:p>
          <a:p>
            <a:pPr marL="0" indent="0">
              <a:spcBef>
                <a:spcPts val="0"/>
              </a:spcBef>
              <a:buNone/>
            </a:pPr>
            <a:r>
              <a:rPr lang="en-GB" sz="1800" dirty="0"/>
              <a:t>Ehrlichkeit bei der Übermittlung von Informationen ist das Grundprinzip. </a:t>
            </a:r>
          </a:p>
          <a:p>
            <a:pPr marL="0" indent="0">
              <a:spcBef>
                <a:spcPts val="0"/>
              </a:spcBef>
              <a:buNone/>
            </a:pPr>
            <a:r>
              <a:rPr lang="en-GB" sz="1800" dirty="0"/>
              <a:t>Heutzutage müssen wir auch bei öffentlichen Reden auf die Informationsquelle achten. Redner verwenden oft Übertreibungen, Auslassungen oder Verzerrungen von Informationen, um ihre Aussage überzeugender zu machen. Wenn möglich, ist es wichtig, dem Redner Fragen zu stellen oder sich direkt nach der Quelle seiner Aussage zu erkundigen. Die Fähigkeit, kritisch zu reflektieren und nachzufragen, muss bei Erziehern und durch sie bei jungen Menschen und Schülern entwickelt werden.</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GB" sz="1200" dirty="0">
                <a:hlinkClick r:id="rId3"/>
              </a:rPr>
              <a:t>Quelle </a:t>
            </a:r>
            <a:r>
              <a:rPr lang="en-GB" sz="1200" dirty="0"/>
              <a:t>| </a:t>
            </a:r>
            <a:r>
              <a:rPr lang="en-GB" sz="1200" dirty="0" err="1">
                <a:hlinkClick r:id="rId4"/>
              </a:rPr>
              <a:t>Pixabay </a:t>
            </a:r>
            <a:r>
              <a:rPr lang="en-GB" sz="1200" dirty="0">
                <a:hlinkClick r:id="rId4"/>
              </a:rPr>
              <a:t>Lizenz</a:t>
            </a:r>
            <a:endParaRPr lang="en-GB" sz="1200" dirty="0"/>
          </a:p>
        </p:txBody>
      </p:sp>
      <p:pic>
        <p:nvPicPr>
          <p:cNvPr id="4" name="Obrázok 3" descr="Obrázok, na ktorom je ošatenie, vnútri, osoba, žena&#10;&#10;Automaticky generovaný popis">
            <a:extLst>
              <a:ext uri="{FF2B5EF4-FFF2-40B4-BE49-F238E27FC236}">
                <a16:creationId xmlns:a16="http://schemas.microsoft.com/office/drawing/2014/main" id="{97A25417-7476-01C2-09AD-408EDA028F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0810" y="1888226"/>
            <a:ext cx="3301189" cy="2202512"/>
          </a:xfrm>
          <a:prstGeom prst="rect">
            <a:avLst/>
          </a:prstGeom>
        </p:spPr>
      </p:pic>
    </p:spTree>
    <p:extLst>
      <p:ext uri="{BB962C8B-B14F-4D97-AF65-F5344CB8AC3E}">
        <p14:creationId xmlns:p14="http://schemas.microsoft.com/office/powerpoint/2010/main" val="643193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sz="2400" dirty="0"/>
              <a:t>Referenzen und weiterführende Literatur</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70000" lnSpcReduction="20000"/>
          </a:bodyPr>
          <a:lstStyle/>
          <a:p>
            <a:r>
              <a:rPr lang="en-GB" sz="1800" dirty="0"/>
              <a:t>Belief. (2023) Merriam-Webster Dictionary. Retrieved from: https://www.merriam-webster.com/dictionary/belief</a:t>
            </a:r>
          </a:p>
          <a:p>
            <a:r>
              <a:rPr lang="en-GB" sz="1800" dirty="0"/>
              <a:t>CFI Team. (2020) Ethical Dilemma. Retrieved from: </a:t>
            </a:r>
            <a:r>
              <a:rPr lang="en-GB" sz="1800" dirty="0">
                <a:hlinkClick r:id="rId3"/>
              </a:rPr>
              <a:t>https://corporatefinanceinstitute.com/resources/esg/ethical-dilemma/</a:t>
            </a:r>
            <a:r>
              <a:rPr lang="en-GB" sz="1800" dirty="0"/>
              <a:t> </a:t>
            </a:r>
          </a:p>
          <a:p>
            <a:r>
              <a:rPr lang="en-GB" sz="1800" dirty="0"/>
              <a:t>Ethical practice and the role of people professionals. (2022) Retrieved from: </a:t>
            </a:r>
            <a:r>
              <a:rPr lang="en-GB" sz="1800" dirty="0">
                <a:hlinkClick r:id="rId4"/>
              </a:rPr>
              <a:t>https://www.cipd.org/uk/knowledge/factsheets/ethics-role-hr-factsheet/#the-role-of-people-professionals-</a:t>
            </a:r>
            <a:endParaRPr lang="en-GB" sz="1800" dirty="0"/>
          </a:p>
          <a:p>
            <a:r>
              <a:rPr lang="en-GB" sz="1800" dirty="0"/>
              <a:t>European Parliament, Directorate General for Internal Policy: Research for CULT–Committee. Why Cultural Work with Refugees (2017). Retrieved from: </a:t>
            </a:r>
            <a:r>
              <a:rPr lang="en-GB" sz="1800" dirty="0">
                <a:hlinkClick r:id="rId5"/>
              </a:rPr>
              <a:t>http://www.europarl.europa.eu/RegData/etudes/IDAN/2017/602004/IPOL_IDA(2017)602004_EN.pdf</a:t>
            </a:r>
            <a:endParaRPr lang="en-GB" sz="1800" dirty="0"/>
          </a:p>
          <a:p>
            <a:r>
              <a:rPr lang="en-GB" sz="1800" dirty="0"/>
              <a:t>Harris, </a:t>
            </a:r>
            <a:r>
              <a:rPr lang="en-GB" sz="1800" dirty="0" err="1"/>
              <a:t>Ema</a:t>
            </a:r>
            <a:r>
              <a:rPr lang="en-GB" sz="1800" dirty="0"/>
              <a:t>. (2021) The Importance of Ethics in Professional Development. Retrieved from: </a:t>
            </a:r>
            <a:r>
              <a:rPr lang="en-GB" sz="1800" dirty="0">
                <a:hlinkClick r:id="rId6"/>
              </a:rPr>
              <a:t>https://www.careeraddict.com/ethics-professional-growth-career-development</a:t>
            </a:r>
            <a:r>
              <a:rPr lang="en-GB" sz="1800" dirty="0"/>
              <a:t> </a:t>
            </a:r>
          </a:p>
          <a:p>
            <a:r>
              <a:rPr lang="en-GB" sz="1800" dirty="0" err="1"/>
              <a:t>Kristenson</a:t>
            </a:r>
            <a:r>
              <a:rPr lang="en-GB" sz="1800" dirty="0"/>
              <a:t>, Sarah. (2022) 15 Ethical Dilemma Examples You See in Real-World. Retrieved from: </a:t>
            </a:r>
            <a:r>
              <a:rPr lang="en-GB" sz="1800" dirty="0">
                <a:hlinkClick r:id="rId7"/>
              </a:rPr>
              <a:t>https://www.happierhuman.com/ethical-dilemma-examples/</a:t>
            </a:r>
            <a:r>
              <a:rPr lang="en-GB" sz="1800" dirty="0"/>
              <a:t> </a:t>
            </a:r>
          </a:p>
          <a:p>
            <a:r>
              <a:rPr lang="en-GB" sz="1800" dirty="0"/>
              <a:t>Personal beliefs, values, attitudes and behaviour. (2023) Ministry Of Business, Innovation and Employment. Retrieved from: </a:t>
            </a:r>
            <a:r>
              <a:rPr lang="en-GB" sz="1800" dirty="0">
                <a:hlinkClick r:id="rId8"/>
              </a:rPr>
              <a:t>https://www.iaa.govt.nz/for-advisers/adviser-tools/ethics-toolkit/personal-beliefs-values-attitudes-and-behaviour/</a:t>
            </a:r>
            <a:r>
              <a:rPr lang="en-GB" sz="1800" dirty="0"/>
              <a:t>  </a:t>
            </a:r>
          </a:p>
          <a:p>
            <a:r>
              <a:rPr lang="sk-SK" sz="1800" dirty="0"/>
              <a:t>Spector, Nicole. (2019) What is self-awareness? And how can you cultivate it? Retrieved from: </a:t>
            </a:r>
            <a:r>
              <a:rPr lang="sk-SK" sz="1800" dirty="0">
                <a:hlinkClick r:id="rId9"/>
              </a:rPr>
              <a:t>https://www.nbcnews.com/better/lifestyle/what-self-awareness-how-can-you-cultivate-it-ncna1067721</a:t>
            </a:r>
            <a:r>
              <a:rPr lang="sk-SK" sz="1800" dirty="0"/>
              <a:t> </a:t>
            </a:r>
          </a:p>
          <a:p>
            <a:r>
              <a:rPr lang="sk-SK" sz="1800" dirty="0"/>
              <a:t>Pecníková, Jana. (2020) Úvod do štúdia kultúr(y). Dali-BB, Banská Bytrica, 2020. Retrieved from: </a:t>
            </a:r>
            <a:r>
              <a:rPr lang="sk-SK" sz="1800" dirty="0">
                <a:hlinkClick r:id="rId10"/>
              </a:rPr>
              <a:t>https://www.ff.umb.sk/app/cmsSiteAttachment.php?ID=7742</a:t>
            </a:r>
            <a:r>
              <a:rPr lang="sk-SK" sz="1800" dirty="0"/>
              <a:t> </a:t>
            </a:r>
          </a:p>
          <a:p>
            <a:r>
              <a:rPr lang="en-GB" sz="1800" dirty="0"/>
              <a:t>The Importance of Ethics in the Workplace: 6 Significant Benefits. (2022) Indeed Editorial Team. Retrieved from: </a:t>
            </a:r>
            <a:r>
              <a:rPr lang="en-GB" sz="1800" dirty="0">
                <a:hlinkClick r:id="rId11"/>
              </a:rPr>
              <a:t>https://www.indeed.com/career-advice/career-development/why-ethics-is-important-in-the-workplace</a:t>
            </a:r>
            <a:r>
              <a:rPr lang="en-GB" sz="1800" dirty="0"/>
              <a:t> </a:t>
            </a:r>
          </a:p>
          <a:p>
            <a:r>
              <a:rPr lang="en-GB" sz="1800" dirty="0"/>
              <a:t>What Are Business Ethics? Definition, Types and Examples. (2023) Retrieved from: </a:t>
            </a:r>
            <a:r>
              <a:rPr lang="en-GB" sz="1800" dirty="0">
                <a:hlinkClick r:id="rId12"/>
              </a:rPr>
              <a:t>https://www.indeed.com/career-advice/career-development/business-ethics</a:t>
            </a:r>
            <a:r>
              <a:rPr lang="en-GB" sz="1800" dirty="0"/>
              <a:t> </a:t>
            </a:r>
          </a:p>
          <a:p>
            <a:endParaRPr lang="en-GB" sz="1800" dirty="0"/>
          </a:p>
          <a:p>
            <a:endParaRPr lang="en-GB" sz="1800" dirty="0"/>
          </a:p>
          <a:p>
            <a:endParaRPr lang="en-GB"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sz="2400" dirty="0"/>
              <a:t>Referenzen und weiterführende Literatur</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sk-SK" sz="1800" dirty="0"/>
              <a:t>Chen, Claire. (2023). </a:t>
            </a:r>
            <a:r>
              <a:rPr lang="en-US" sz="1800" dirty="0"/>
              <a:t>AI Will Transform Teaching and Learning. Let’s Get it Right.</a:t>
            </a:r>
            <a:r>
              <a:rPr lang="sk-SK" sz="1800" dirty="0"/>
              <a:t> HAI Standford University. Retrieved from: </a:t>
            </a:r>
            <a:r>
              <a:rPr lang="sk-SK" sz="1800" dirty="0">
                <a:hlinkClick r:id="rId3"/>
              </a:rPr>
              <a:t>https://hai.stanford.edu/news/ai-will-transform-teaching-and-learning-lets-get-it-right</a:t>
            </a:r>
            <a:r>
              <a:rPr lang="sk-SK" sz="1800" dirty="0"/>
              <a:t> </a:t>
            </a:r>
          </a:p>
          <a:p>
            <a:r>
              <a:rPr lang="en-US" sz="1800" dirty="0"/>
              <a:t>The Principles of Artificial Intelligence Ethics for the Intelligence Community</a:t>
            </a:r>
            <a:r>
              <a:rPr lang="sk-SK" sz="1800" dirty="0"/>
              <a:t>. Retrieved from:  </a:t>
            </a:r>
            <a:r>
              <a:rPr lang="sk-SK" sz="1800" dirty="0">
                <a:hlinkClick r:id="rId4"/>
              </a:rPr>
              <a:t>https://www.intelligence.gov/principles-of-artificial-intelligence-ethics-for-the-intelligence-community</a:t>
            </a:r>
            <a:r>
              <a:rPr lang="sk-SK" sz="1800" dirty="0"/>
              <a:t> </a:t>
            </a:r>
            <a:endParaRPr lang="en-GB" sz="1800" dirty="0"/>
          </a:p>
          <a:p>
            <a:r>
              <a:rPr lang="sk-SK" sz="1800" dirty="0"/>
              <a:t>Blackman, Reid. (2020). </a:t>
            </a:r>
            <a:r>
              <a:rPr lang="en-US" sz="1800" dirty="0"/>
              <a:t>A Practical Guide to Building Ethical AI</a:t>
            </a:r>
            <a:r>
              <a:rPr lang="sk-SK" sz="1800" dirty="0"/>
              <a:t>. Harvard Business Review. Retrieved from: </a:t>
            </a:r>
            <a:r>
              <a:rPr lang="en-GB" sz="1800" dirty="0">
                <a:hlinkClick r:id="rId5"/>
              </a:rPr>
              <a:t>https://hbr.org/2020/10/a-practical-guide-to-building-ethical-ai</a:t>
            </a:r>
            <a:r>
              <a:rPr lang="sk-SK" sz="1800" dirty="0"/>
              <a:t> </a:t>
            </a:r>
            <a:endParaRPr lang="en-GB" sz="1800" dirty="0"/>
          </a:p>
          <a:p>
            <a:r>
              <a:rPr lang="en-US" sz="1800" dirty="0"/>
              <a:t>Being an Ethical Speaker: Guidelines &amp; Issues</a:t>
            </a:r>
            <a:r>
              <a:rPr lang="sk-SK" sz="1800" dirty="0"/>
              <a:t>. © copyright 2003-2023 Study.com. Retrieved from: </a:t>
            </a:r>
            <a:r>
              <a:rPr lang="sk-SK" sz="1800" dirty="0">
                <a:hlinkClick r:id="rId6"/>
              </a:rPr>
              <a:t>https://study.com/academy/lesson/being-an-ethical-speaker.html</a:t>
            </a:r>
            <a:r>
              <a:rPr lang="sk-SK" sz="1800" dirty="0"/>
              <a:t> </a:t>
            </a:r>
          </a:p>
          <a:p>
            <a:r>
              <a:rPr lang="en-US" sz="1800" dirty="0"/>
              <a:t>Artificial Intelligence: examples of ethical dilemmas</a:t>
            </a:r>
            <a:r>
              <a:rPr lang="sk-SK" sz="1800" dirty="0"/>
              <a:t> (2023) UNESCO. Retrieved from: </a:t>
            </a:r>
            <a:r>
              <a:rPr lang="en-US" sz="1800" dirty="0">
                <a:hlinkClick r:id="rId7"/>
              </a:rPr>
              <a:t>https://www.unesco.org/en/artificial-intelligence/recommendation-ethics/cases</a:t>
            </a:r>
            <a:endParaRPr lang="sk-SK" sz="1800" dirty="0"/>
          </a:p>
          <a:p>
            <a:r>
              <a:rPr lang="sk-SK" sz="1800" dirty="0"/>
              <a:t>Ethics in public speaking. Retrieved from: </a:t>
            </a:r>
            <a:r>
              <a:rPr lang="sk-SK" sz="1800" dirty="0">
                <a:hlinkClick r:id="rId8"/>
              </a:rPr>
              <a:t>https://open.lib.umn.edu/publicspeaking/chapter/2-2-ethics-in-public-speaking/</a:t>
            </a:r>
            <a:r>
              <a:rPr lang="sk-SK" sz="1800" dirty="0"/>
              <a:t> </a:t>
            </a:r>
            <a:endParaRPr lang="en-US" sz="1800" dirty="0"/>
          </a:p>
          <a:p>
            <a:endParaRPr lang="en-GB" sz="1800" dirty="0"/>
          </a:p>
          <a:p>
            <a:endParaRPr lang="en-GB" sz="1800" dirty="0"/>
          </a:p>
        </p:txBody>
      </p:sp>
    </p:spTree>
    <p:extLst>
      <p:ext uri="{BB962C8B-B14F-4D97-AF65-F5344CB8AC3E}">
        <p14:creationId xmlns:p14="http://schemas.microsoft.com/office/powerpoint/2010/main" val="2433311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dirty="0">
                <a:solidFill>
                  <a:schemeClr val="bg1"/>
                </a:solidFill>
                <a:latin typeface="+mj-lt"/>
              </a:rPr>
              <a:t>Herzlichen Glückwunsch!</a:t>
            </a:r>
            <a:r>
              <a:rPr lang="en-US" sz="2800" b="1" dirty="0">
                <a:solidFill>
                  <a:schemeClr val="bg1"/>
                </a:solidFill>
                <a:latin typeface="+mj-lt"/>
              </a:rPr>
              <a:t/>
            </a:r>
            <a:br>
              <a:rPr lang="en-US" sz="2800" b="1" dirty="0">
                <a:solidFill>
                  <a:schemeClr val="bg1"/>
                </a:solidFill>
                <a:latin typeface="+mj-lt"/>
              </a:rPr>
            </a:br>
            <a:r>
              <a:rPr lang="en-US" b="1" dirty="0">
                <a:solidFill>
                  <a:schemeClr val="bg1"/>
                </a:solidFill>
                <a:latin typeface="+mj-lt"/>
              </a:rPr>
              <a:t>Sie haben diesen Teil abgeschlossen</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567709" y="6258631"/>
            <a:ext cx="8014798"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r>
              <a:rPr lang="en-US" sz="1100" b="0" i="0">
                <a:latin typeface="+mj-lt"/>
              </a:rPr>
              <a:t>.</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dirty="0"/>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dirty="0"/>
              <a:t>Module</a:t>
            </a:r>
            <a:endParaRPr lang="el-GR" sz="5400" dirty="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1616228896"/>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 xmlns:a16="http://schemas.microsoft.com/office/drawing/2014/main" xmlns:p14="http://schemas.microsoft.com/office/powerpoint/2010/main" xmlns:dgm="http://schemas.openxmlformats.org/drawingml/2006/diagram" xmlns:a14="http://schemas.microsoft.com/office/drawing/2010/main" xmlns:asvg="http://schemas.microsoft.com/office/drawing/2016/SVG/main" r:embed="rId9"/>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889314488"/>
              </p:ext>
            </p:extLst>
          </p:nvPr>
        </p:nvGraphicFramePr>
        <p:xfrm>
          <a:off x="6325308" y="1712259"/>
          <a:ext cx="4961817" cy="458096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6AABEEDA-D02E-DCCC-6FA4-75457C343B64}"/>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1181" y="6258631"/>
            <a:ext cx="2669683" cy="586246"/>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t>Zielsetzungen</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39599" y="2701844"/>
            <a:ext cx="7872768" cy="3101691"/>
          </a:xfrm>
        </p:spPr>
        <p:txBody>
          <a:bodyPr>
            <a:normAutofit lnSpcReduction="10000"/>
          </a:bodyPr>
          <a:lstStyle/>
          <a:p>
            <a:pPr>
              <a:buClr>
                <a:srgbClr val="95C11F"/>
              </a:buClr>
              <a:buFont typeface="Wingdings" panose="05000000000000000000" pitchFamily="2" charset="2"/>
              <a:buChar char="ü"/>
            </a:pPr>
            <a:r>
              <a:rPr lang="en-GB" dirty="0"/>
              <a:t>Dieses Modul bietet weitere Informationen über Ethik und ihre Verbindung zu Überzeugungen, Werten, Einstellungen und kulturell bedingten moralischen Grundsätzen.</a:t>
            </a:r>
          </a:p>
          <a:p>
            <a:pPr>
              <a:buClr>
                <a:srgbClr val="95C11F"/>
              </a:buClr>
            </a:pPr>
            <a:r>
              <a:rPr lang="en-GB" dirty="0" err="1" smtClean="0"/>
              <a:t>Es</a:t>
            </a:r>
            <a:r>
              <a:rPr lang="en-GB" dirty="0" smtClean="0"/>
              <a:t> </a:t>
            </a:r>
            <a:r>
              <a:rPr lang="en-GB" dirty="0" err="1" smtClean="0"/>
              <a:t>erläutert</a:t>
            </a:r>
            <a:r>
              <a:rPr lang="en-GB" dirty="0"/>
              <a:t>, wie man mit ethischen Dilemmata umgeht.</a:t>
            </a:r>
          </a:p>
          <a:p>
            <a:pPr>
              <a:buClr>
                <a:srgbClr val="95C11F"/>
              </a:buClr>
            </a:pPr>
            <a:r>
              <a:rPr lang="en-GB" dirty="0" err="1" smtClean="0"/>
              <a:t>Es</a:t>
            </a:r>
            <a:r>
              <a:rPr lang="en-GB" dirty="0" smtClean="0"/>
              <a:t> </a:t>
            </a:r>
            <a:r>
              <a:rPr lang="en-GB" dirty="0" err="1" smtClean="0"/>
              <a:t>beschreibt</a:t>
            </a:r>
            <a:r>
              <a:rPr lang="en-GB" dirty="0"/>
              <a:t>, was Berufsethik ist. </a:t>
            </a:r>
          </a:p>
          <a:p>
            <a:pPr>
              <a:buClr>
                <a:srgbClr val="95C11F"/>
              </a:buClr>
            </a:pPr>
            <a:r>
              <a:rPr lang="en-GB" dirty="0" err="1" smtClean="0"/>
              <a:t>Es</a:t>
            </a:r>
            <a:r>
              <a:rPr lang="en-GB" dirty="0" smtClean="0"/>
              <a:t> </a:t>
            </a:r>
            <a:r>
              <a:rPr lang="en-GB" dirty="0" err="1" smtClean="0"/>
              <a:t>lehrt</a:t>
            </a:r>
            <a:r>
              <a:rPr lang="en-GB" dirty="0"/>
              <a:t>, wie man KI ohne Voreingenommenheit ethisch einsetzt und wie man Ethik in öffentlichen Reden oder in den sozialen Medien anwendet.</a:t>
            </a: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Ethik</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fontScale="92500" lnSpcReduction="10000"/>
          </a:bodyPr>
          <a:lstStyle/>
          <a:p>
            <a:pPr marL="0" indent="0">
              <a:lnSpc>
                <a:spcPct val="120000"/>
              </a:lnSpc>
              <a:buNone/>
            </a:pPr>
            <a:r>
              <a:rPr lang="en-GB" sz="2200" b="0" i="0" dirty="0">
                <a:solidFill>
                  <a:srgbClr val="333333"/>
                </a:solidFill>
                <a:effectLst/>
              </a:rPr>
              <a:t>Jedes Mal, wenn Sie sich fragen: "Was soll ich tun?", "Wie soll ich handeln?" oder "Ist es richtig, dies zu tun?", treffen Sie eine ethische Entscheidung.</a:t>
            </a:r>
          </a:p>
          <a:p>
            <a:pPr marL="0" indent="0">
              <a:lnSpc>
                <a:spcPct val="120000"/>
              </a:lnSpc>
              <a:buNone/>
            </a:pPr>
            <a:r>
              <a:rPr lang="en-GB" sz="2200" dirty="0">
                <a:solidFill>
                  <a:srgbClr val="333333"/>
                </a:solidFill>
              </a:rPr>
              <a:t>Unter Ethik versteht man die Gesamtheit der moralischen Grundsätze, die alle Menschen besitzen sollten und die das Richtige widerspiegeln.</a:t>
            </a:r>
            <a:endParaRPr lang="en-GB" sz="2200" dirty="0"/>
          </a:p>
          <a:p>
            <a:pPr algn="l"/>
            <a:r>
              <a:rPr lang="en-GB" sz="2200" b="0" i="0" dirty="0">
                <a:solidFill>
                  <a:srgbClr val="333333"/>
                </a:solidFill>
                <a:effectLst/>
              </a:rPr>
              <a:t>Persönliche Ethik bezieht sich auf die Ethik, mit der Sie sich als Person identifizieren (</a:t>
            </a:r>
            <a:r>
              <a:rPr lang="en-GB" sz="2200" b="1" i="0" dirty="0">
                <a:solidFill>
                  <a:srgbClr val="333333"/>
                </a:solidFill>
                <a:effectLst/>
              </a:rPr>
              <a:t>Überzeugungen, Werte, Einstellungen, Kultur</a:t>
            </a:r>
            <a:r>
              <a:rPr lang="en-GB" sz="2200" b="0" i="0" dirty="0">
                <a:solidFill>
                  <a:srgbClr val="333333"/>
                </a:solidFill>
                <a:effectLst/>
              </a:rPr>
              <a:t>), in Bezug auf Menschen und Situationen, denen Sie im täglichen Leben begegnen.</a:t>
            </a:r>
          </a:p>
          <a:p>
            <a:pPr algn="l"/>
            <a:r>
              <a:rPr lang="en-GB" sz="2200" b="0" i="0" dirty="0">
                <a:solidFill>
                  <a:srgbClr val="333333"/>
                </a:solidFill>
                <a:effectLst/>
              </a:rPr>
              <a:t>Die Berufsethik bezieht sich auf die ethischen Grundsätze, die eine Person in Bezug auf ihre Interaktionen und Beziehungen im Berufsleben einhalten muss.</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Quelle </a:t>
            </a:r>
            <a:r>
              <a:rPr lang="en-GB" sz="1200" dirty="0"/>
              <a:t>| </a:t>
            </a:r>
            <a:r>
              <a:rPr lang="en-GB" sz="1200" dirty="0" err="1">
                <a:hlinkClick r:id="rId4"/>
              </a:rPr>
              <a:t>Pixabay </a:t>
            </a:r>
            <a:r>
              <a:rPr lang="en-GB" sz="1200" dirty="0">
                <a:hlinkClick r:id="rId4"/>
              </a:rPr>
              <a:t>Lizenz</a:t>
            </a:r>
            <a:endParaRPr lang="en-GB" sz="1200" dirty="0"/>
          </a:p>
        </p:txBody>
      </p:sp>
      <p:pic>
        <p:nvPicPr>
          <p:cNvPr id="3" name="Obrázok 2" descr="Obrázok, na ktorom je umenie, grafika, animák, kreslený obrázok&#10;&#10;Automaticky generovaný popis">
            <a:extLst>
              <a:ext uri="{FF2B5EF4-FFF2-40B4-BE49-F238E27FC236}">
                <a16:creationId xmlns:a16="http://schemas.microsoft.com/office/drawing/2014/main" id="{9B0FCD26-1896-0F8C-DB5E-25CBCD976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5648" y="1799999"/>
            <a:ext cx="3619500" cy="2895600"/>
          </a:xfrm>
          <a:prstGeom prst="rect">
            <a:avLst/>
          </a:prstGeom>
        </p:spPr>
      </p:pic>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en-GB" dirty="0"/>
              <a:t>Ein möglicher Glaube bleibt bei der Person, bis sie ihn als wahr annimmt und in ihr individuelles Glaubenssystem aufnimmt.</a:t>
            </a:r>
          </a:p>
          <a:p>
            <a:pPr>
              <a:lnSpc>
                <a:spcPct val="120000"/>
              </a:lnSpc>
            </a:pPr>
            <a:r>
              <a:rPr lang="en-GB" dirty="0"/>
              <a:t>Jeder Mensch bewertet und sucht auf seine Weise nach soliden Gründen oder Beweisen für diese möglichen Überzeugungen.</a:t>
            </a:r>
          </a:p>
          <a:p>
            <a:pPr>
              <a:lnSpc>
                <a:spcPct val="120000"/>
              </a:lnSpc>
            </a:pPr>
            <a:r>
              <a:rPr lang="en-GB" dirty="0"/>
              <a:t>Sobald eine Person eine Überzeugung als Wahrheit anerkennt und bereit ist, sie zu verteidigen, kann man sagen, dass sie Teil ihres Glaubenssystems ist.</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a:lnSpc>
                <a:spcPct val="120000"/>
              </a:lnSpc>
            </a:pPr>
            <a:r>
              <a:rPr lang="en-GB" b="0" i="0" dirty="0">
                <a:solidFill>
                  <a:srgbClr val="333333"/>
                </a:solidFill>
                <a:effectLst/>
              </a:rPr>
              <a:t>Ein Glaube ist eine Idee, die eine Person für wahr hält</a:t>
            </a:r>
            <a:r>
              <a:rPr lang="en-GB" dirty="0"/>
              <a:t>. Der Glaube kann aus verschiedenen Quellen stammen, z. B.:</a:t>
            </a:r>
          </a:p>
          <a:p>
            <a:pPr lvl="1">
              <a:lnSpc>
                <a:spcPct val="120000"/>
              </a:lnSpc>
            </a:pPr>
            <a:r>
              <a:rPr lang="en-GB" dirty="0"/>
              <a:t>eigene Beobachtungen oder Experimente einer Person; </a:t>
            </a:r>
          </a:p>
          <a:p>
            <a:pPr lvl="1">
              <a:lnSpc>
                <a:spcPct val="120000"/>
              </a:lnSpc>
            </a:pPr>
            <a:r>
              <a:rPr lang="en-GB" dirty="0"/>
              <a:t>die Übernahme kultureller und gesellschaftlicher Normen (z. B. Religion);</a:t>
            </a:r>
          </a:p>
          <a:p>
            <a:pPr lvl="1">
              <a:lnSpc>
                <a:spcPct val="120000"/>
              </a:lnSpc>
            </a:pPr>
            <a:r>
              <a:rPr lang="en-GB" dirty="0"/>
              <a:t>was andere ihnen sagen (z. B. Erziehung oder Betreuung).</a:t>
            </a: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4680283" y="715369"/>
            <a:ext cx="1165058"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71921"/>
                </a:solidFill>
              </a:rPr>
              <a:t>anklicken.</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4"/>
              </a:ext>
            </a:extLst>
          </a:blip>
          <a:stretch>
            <a:fillRect/>
          </a:stretch>
        </p:blipFill>
        <p:spPr>
          <a:xfrm>
            <a:off x="5388141" y="970542"/>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Überzeugungen</a:t>
            </a:r>
          </a:p>
        </p:txBody>
      </p:sp>
      <p:sp>
        <p:nvSpPr>
          <p:cNvPr id="2" name="TextBox 1">
            <a:extLst>
              <a:ext uri="{FF2B5EF4-FFF2-40B4-BE49-F238E27FC236}">
                <a16:creationId xmlns:a16="http://schemas.microsoft.com/office/drawing/2014/main" id="{85D3F7F5-9A32-24F0-F5D0-A5F25A673897}"/>
              </a:ext>
            </a:extLst>
          </p:cNvPr>
          <p:cNvSpPr txBox="1"/>
          <p:nvPr/>
        </p:nvSpPr>
        <p:spPr>
          <a:xfrm>
            <a:off x="6393565" y="96387"/>
            <a:ext cx="5339644" cy="1077218"/>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en-GB" b="1" dirty="0"/>
              <a:t>Glaube </a:t>
            </a:r>
          </a:p>
          <a:p>
            <a:pPr>
              <a:spcBef>
                <a:spcPts val="600"/>
              </a:spcBef>
              <a:spcAft>
                <a:spcPts val="600"/>
              </a:spcAft>
            </a:pPr>
            <a:r>
              <a:rPr lang="en-GB" dirty="0"/>
              <a:t>ist ein Zustand oder eine Gewohnheit, bei der man einer Person oder Sache vertraut oder ihr vertraut.</a:t>
            </a:r>
          </a:p>
        </p:txBody>
      </p:sp>
    </p:spTree>
    <p:extLst>
      <p:ext uri="{BB962C8B-B14F-4D97-AF65-F5344CB8AC3E}">
        <p14:creationId xmlns:p14="http://schemas.microsoft.com/office/powerpoint/2010/main" val="7578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9" y="1800000"/>
            <a:ext cx="6418873" cy="4893408"/>
          </a:xfrm>
        </p:spPr>
        <p:txBody>
          <a:bodyPr>
            <a:normAutofit fontScale="77500" lnSpcReduction="20000"/>
          </a:bodyPr>
          <a:lstStyle/>
          <a:p>
            <a:pPr>
              <a:lnSpc>
                <a:spcPct val="120000"/>
              </a:lnSpc>
            </a:pPr>
            <a:r>
              <a:rPr lang="en-GB" sz="2300" dirty="0"/>
              <a:t>Werte sind stabile, dauerhafte Überzeugungen darüber, was für eine Person wichtig ist. Ein Wert entsteht aus einer Überzeugung, wenn die Person sich dieser Überzeugung stärker widmet und sie als wichtig erachtet.</a:t>
            </a:r>
          </a:p>
          <a:p>
            <a:pPr>
              <a:lnSpc>
                <a:spcPct val="120000"/>
              </a:lnSpc>
            </a:pPr>
            <a:r>
              <a:rPr lang="en-GB" sz="2300" dirty="0"/>
              <a:t>Eine Person muss in der Lage sein, ihre Werte klar zum Ausdruck zu bringen, um klare, vernünftige, verantwortungsvolle und kohärente Entscheidungen treffen zu können.</a:t>
            </a:r>
          </a:p>
          <a:p>
            <a:pPr>
              <a:lnSpc>
                <a:spcPct val="120000"/>
              </a:lnSpc>
            </a:pPr>
            <a:r>
              <a:rPr lang="en-GB" sz="2300" dirty="0"/>
              <a:t>Es ist möglich, Überzeugungen in verschiedene Arten von Werten zu unterteilen. Diese Arten von Werten beziehen sich auf oder beziehen sich auf:</a:t>
            </a:r>
          </a:p>
          <a:p>
            <a:pPr lvl="2">
              <a:lnSpc>
                <a:spcPct val="120000"/>
              </a:lnSpc>
              <a:spcBef>
                <a:spcPts val="0"/>
              </a:spcBef>
            </a:pPr>
            <a:r>
              <a:rPr lang="en-GB" sz="2300" dirty="0"/>
              <a:t>Glück,</a:t>
            </a:r>
          </a:p>
          <a:p>
            <a:pPr lvl="2">
              <a:lnSpc>
                <a:spcPct val="120000"/>
              </a:lnSpc>
              <a:spcBef>
                <a:spcPts val="0"/>
              </a:spcBef>
            </a:pPr>
            <a:r>
              <a:rPr lang="en-GB" sz="2300" dirty="0"/>
              <a:t>Reichtum,</a:t>
            </a:r>
          </a:p>
          <a:p>
            <a:pPr lvl="2">
              <a:lnSpc>
                <a:spcPct val="120000"/>
              </a:lnSpc>
              <a:spcBef>
                <a:spcPts val="0"/>
              </a:spcBef>
            </a:pPr>
            <a:r>
              <a:rPr lang="en-GB" sz="2300" dirty="0"/>
              <a:t>Erfolg im Beruf,</a:t>
            </a:r>
          </a:p>
          <a:p>
            <a:pPr lvl="2">
              <a:lnSpc>
                <a:spcPct val="120000"/>
              </a:lnSpc>
              <a:spcBef>
                <a:spcPts val="0"/>
              </a:spcBef>
            </a:pPr>
            <a:r>
              <a:rPr lang="en-GB" sz="2300" dirty="0"/>
              <a:t>Familie.</a:t>
            </a:r>
          </a:p>
          <a:p>
            <a:pPr>
              <a:lnSpc>
                <a:spcPct val="120000"/>
              </a:lnSpc>
            </a:pPr>
            <a:endParaRPr lang="en-GB" dirty="0"/>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Werte</a:t>
            </a:r>
          </a:p>
        </p:txBody>
      </p:sp>
      <p:pic>
        <p:nvPicPr>
          <p:cNvPr id="3" name="Obrázok 2" descr="Obrázok, na ktorom je bublina, ľudská tvár, osoba, ošatenie&#10;&#10;Automaticky generovaný popis">
            <a:extLst>
              <a:ext uri="{FF2B5EF4-FFF2-40B4-BE49-F238E27FC236}">
                <a16:creationId xmlns:a16="http://schemas.microsoft.com/office/drawing/2014/main" id="{27A15A21-B222-CE4D-69D9-76323DAC153D}"/>
              </a:ext>
            </a:extLst>
          </p:cNvPr>
          <p:cNvPicPr>
            <a:picLocks noChangeAspect="1"/>
          </p:cNvPicPr>
          <p:nvPr/>
        </p:nvPicPr>
        <p:blipFill rotWithShape="1">
          <a:blip r:embed="rId3">
            <a:extLst>
              <a:ext uri="{28A0092B-C50C-407E-A947-70E740481C1C}">
                <a14:useLocalDpi xmlns:a14="http://schemas.microsoft.com/office/drawing/2010/main" val="0"/>
              </a:ext>
            </a:extLst>
          </a:blip>
          <a:srcRect l="12468"/>
          <a:stretch/>
        </p:blipFill>
        <p:spPr>
          <a:xfrm>
            <a:off x="6976872" y="1803474"/>
            <a:ext cx="5059064" cy="3251052"/>
          </a:xfrm>
          <a:prstGeom prst="rect">
            <a:avLst/>
          </a:prstGeom>
        </p:spPr>
      </p:pic>
      <p:sp>
        <p:nvSpPr>
          <p:cNvPr id="7" name="Ορθογώνιο 1">
            <a:extLst>
              <a:ext uri="{FF2B5EF4-FFF2-40B4-BE49-F238E27FC236}">
                <a16:creationId xmlns:a16="http://schemas.microsoft.com/office/drawing/2014/main" id="{10BE73AF-D3C1-9112-6D9E-B0CE830C3C48}"/>
              </a:ext>
            </a:extLst>
          </p:cNvPr>
          <p:cNvSpPr/>
          <p:nvPr/>
        </p:nvSpPr>
        <p:spPr>
          <a:xfrm>
            <a:off x="3418652" y="6566673"/>
            <a:ext cx="8772088" cy="276999"/>
          </a:xfrm>
          <a:prstGeom prst="rect">
            <a:avLst/>
          </a:prstGeom>
        </p:spPr>
        <p:txBody>
          <a:bodyPr wrap="square">
            <a:spAutoFit/>
          </a:bodyPr>
          <a:lstStyle/>
          <a:p>
            <a:pPr algn="r"/>
            <a:r>
              <a:rPr lang="en-GB" sz="1200" dirty="0">
                <a:hlinkClick r:id="rId4"/>
              </a:rPr>
              <a:t>Quelle </a:t>
            </a:r>
            <a:r>
              <a:rPr lang="en-GB" sz="1200" dirty="0"/>
              <a:t>| </a:t>
            </a:r>
            <a:r>
              <a:rPr lang="en-GB" sz="1200" dirty="0" err="1">
                <a:hlinkClick r:id="rId5"/>
              </a:rPr>
              <a:t>Pixabay </a:t>
            </a:r>
            <a:r>
              <a:rPr lang="en-GB" sz="1200" dirty="0">
                <a:hlinkClick r:id="rId5"/>
              </a:rPr>
              <a:t>Lizenz</a:t>
            </a:r>
            <a:endParaRPr lang="en-GB" sz="1200" dirty="0"/>
          </a:p>
        </p:txBody>
      </p:sp>
    </p:spTree>
    <p:extLst>
      <p:ext uri="{BB962C8B-B14F-4D97-AF65-F5344CB8AC3E}">
        <p14:creationId xmlns:p14="http://schemas.microsoft.com/office/powerpoint/2010/main" val="3694515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fontScale="92500" lnSpcReduction="10000"/>
          </a:bodyPr>
          <a:lstStyle/>
          <a:p>
            <a:pPr marL="0" indent="0">
              <a:lnSpc>
                <a:spcPct val="120000"/>
              </a:lnSpc>
              <a:buNone/>
            </a:pPr>
            <a:r>
              <a:rPr lang="en-GB" dirty="0"/>
              <a:t>Mangelnde Selbsterkenntnis oder kritische Einsicht oder das Vorhandensein von </a:t>
            </a:r>
            <a:r>
              <a:rPr lang="en-GB" b="1" dirty="0"/>
              <a:t>Ambivalenzen oder Unsicherheiten in Bezug auf Werte </a:t>
            </a:r>
            <a:r>
              <a:rPr lang="en-GB" dirty="0"/>
              <a:t>können zu einer weniger rationalen Herangehensweise </a:t>
            </a:r>
            <a:r>
              <a:rPr lang="sk-SK" dirty="0"/>
              <a:t>an </a:t>
            </a:r>
            <a:r>
              <a:rPr lang="en-GB" dirty="0"/>
              <a:t>Entscheidungen und in der Folge zu unerwünschtem Verhalten führen.</a:t>
            </a:r>
          </a:p>
          <a:p>
            <a:pPr marL="0" indent="0">
              <a:lnSpc>
                <a:spcPct val="120000"/>
              </a:lnSpc>
              <a:buNone/>
            </a:pPr>
            <a:r>
              <a:rPr lang="en-GB" dirty="0"/>
              <a:t>Die Gefahr, dass diese Einflüsse die Einstellungen beeinflussen, ist größer, wenn die Person ihre Überzeugungen und Werte nicht klar durchdacht hat. Dieser Prozess beinhaltet die Überlegung, nach welchen Prinzipien sie konkurrierende Werte ausrichten oder priorisieren könnte.</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fontScale="92500" lnSpcReduction="10000"/>
          </a:bodyPr>
          <a:lstStyle/>
          <a:p>
            <a:pPr marL="0" indent="0">
              <a:lnSpc>
                <a:spcPct val="120000"/>
              </a:lnSpc>
              <a:buNone/>
            </a:pPr>
            <a:r>
              <a:rPr lang="en-GB" b="1" dirty="0"/>
              <a:t>Einstellungen </a:t>
            </a:r>
            <a:r>
              <a:rPr lang="en-GB" dirty="0"/>
              <a:t>sind die mentalen Zustände, die beeinflussen, wie Menschen in verschiedenen Situationen und gegenüber anderen entscheiden und handeln. </a:t>
            </a:r>
            <a:r>
              <a:rPr lang="en-GB" b="1" dirty="0"/>
              <a:t>Sie werden hauptsächlich von den Werten und Überzeugungen der Menschen geprägt</a:t>
            </a:r>
            <a:r>
              <a:rPr lang="en-GB" dirty="0"/>
              <a:t>, die ihre grundlegenden Prinzipien und Überzeugungen darstellen.</a:t>
            </a:r>
          </a:p>
          <a:p>
            <a:pPr marL="0" indent="0">
              <a:lnSpc>
                <a:spcPct val="120000"/>
              </a:lnSpc>
              <a:buNone/>
            </a:pPr>
            <a:r>
              <a:rPr lang="en-GB" dirty="0"/>
              <a:t>Auch andere Faktoren, die nicht tief in den Köpfen der Menschen verankert sind, können ihre Einstellung im Moment der Entscheidungsfindung beeinflussen. </a:t>
            </a:r>
          </a:p>
          <a:p>
            <a:pPr marL="0" indent="0">
              <a:lnSpc>
                <a:spcPct val="120000"/>
              </a:lnSpc>
              <a:buNone/>
            </a:pPr>
            <a:r>
              <a:rPr lang="en-GB" dirty="0"/>
              <a:t>Dazu gehören soziale Normen, Konventionen, Gruppendruck und emotionaler Stress.</a:t>
            </a: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7985064" y="1330629"/>
            <a:ext cx="1245875"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71921"/>
                </a:solidFill>
              </a:rPr>
              <a:t>anklicken.</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16="http://schemas.microsoft.com/office/drawing/2014/main" xmlns:a14="http://schemas.microsoft.com/office/drawing/2010/main" xmlns:p14="http://schemas.microsoft.com/office/powerpoint/2010/main" xmlns:asvg="http://schemas.microsoft.com/office/drawing/2016/SVG/main" r:embed="rId4"/>
              </a:ext>
            </a:extLst>
          </a:blip>
          <a:stretch>
            <a:fillRect/>
          </a:stretch>
        </p:blipFill>
        <p:spPr>
          <a:xfrm>
            <a:off x="8773739" y="885600"/>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Haltungen</a:t>
            </a:r>
          </a:p>
        </p:txBody>
      </p:sp>
      <p:sp>
        <p:nvSpPr>
          <p:cNvPr id="2" name="TextBox 1">
            <a:extLst>
              <a:ext uri="{FF2B5EF4-FFF2-40B4-BE49-F238E27FC236}">
                <a16:creationId xmlns:a16="http://schemas.microsoft.com/office/drawing/2014/main" id="{85D3F7F5-9A32-24F0-F5D0-A5F25A673897}"/>
              </a:ext>
            </a:extLst>
          </p:cNvPr>
          <p:cNvSpPr txBox="1"/>
          <p:nvPr/>
        </p:nvSpPr>
        <p:spPr>
          <a:xfrm>
            <a:off x="4061920" y="146304"/>
            <a:ext cx="3633958" cy="3077766"/>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en-GB" b="1" dirty="0"/>
              <a:t>Einige Tipps, wie Sie Ihre Selbstwahrnehmung und damit Ihre Einstellung kultivieren können:</a:t>
            </a:r>
          </a:p>
          <a:p>
            <a:pPr marL="285750" indent="-285750">
              <a:spcBef>
                <a:spcPts val="600"/>
              </a:spcBef>
              <a:spcAft>
                <a:spcPts val="600"/>
              </a:spcAft>
              <a:buFont typeface="Arial" panose="020B0604020202020204" pitchFamily="34" charset="0"/>
              <a:buChar char="•"/>
            </a:pPr>
            <a:r>
              <a:rPr lang="en-GB" dirty="0"/>
              <a:t>Seien Sie neugierig, wer Sie sind</a:t>
            </a:r>
          </a:p>
          <a:p>
            <a:pPr marL="285750" indent="-285750">
              <a:spcBef>
                <a:spcPts val="600"/>
              </a:spcBef>
              <a:spcAft>
                <a:spcPts val="600"/>
              </a:spcAft>
              <a:buFont typeface="Arial" panose="020B0604020202020204" pitchFamily="34" charset="0"/>
              <a:buChar char="•"/>
            </a:pPr>
            <a:r>
              <a:rPr lang="en-GB" dirty="0"/>
              <a:t>Sehen Sie hinter Ihre Mauern</a:t>
            </a:r>
          </a:p>
          <a:p>
            <a:pPr marL="285750" indent="-285750">
              <a:spcBef>
                <a:spcPts val="600"/>
              </a:spcBef>
              <a:spcAft>
                <a:spcPts val="600"/>
              </a:spcAft>
              <a:buFont typeface="Arial" panose="020B0604020202020204" pitchFamily="34" charset="0"/>
              <a:buChar char="•"/>
            </a:pPr>
            <a:r>
              <a:rPr lang="en-GB" dirty="0"/>
              <a:t>Sehen Sie sich selbst klar</a:t>
            </a:r>
          </a:p>
          <a:p>
            <a:pPr marL="285750" indent="-285750">
              <a:spcBef>
                <a:spcPts val="600"/>
              </a:spcBef>
              <a:spcAft>
                <a:spcPts val="600"/>
              </a:spcAft>
              <a:buFont typeface="Arial" panose="020B0604020202020204" pitchFamily="34" charset="0"/>
              <a:buChar char="•"/>
            </a:pPr>
            <a:r>
              <a:rPr lang="en-GB" dirty="0"/>
              <a:t>Fragen Sie andere, wie sie Sie sehen</a:t>
            </a:r>
          </a:p>
          <a:p>
            <a:pPr marL="285750" indent="-285750">
              <a:spcBef>
                <a:spcPts val="600"/>
              </a:spcBef>
              <a:spcAft>
                <a:spcPts val="600"/>
              </a:spcAft>
              <a:buFont typeface="Arial" panose="020B0604020202020204" pitchFamily="34" charset="0"/>
              <a:buChar char="•"/>
            </a:pPr>
            <a:r>
              <a:rPr lang="en-GB" dirty="0"/>
              <a:t>Ein Tagebuch führen</a:t>
            </a:r>
          </a:p>
        </p:txBody>
      </p:sp>
    </p:spTree>
    <p:extLst>
      <p:ext uri="{BB962C8B-B14F-4D97-AF65-F5344CB8AC3E}">
        <p14:creationId xmlns:p14="http://schemas.microsoft.com/office/powerpoint/2010/main" val="26019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Der Kodex der Moral und der Kultur</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9177672" cy="4865977"/>
          </a:xfrm>
        </p:spPr>
        <p:txBody>
          <a:bodyPr>
            <a:noAutofit/>
          </a:bodyPr>
          <a:lstStyle/>
          <a:p>
            <a:pPr marL="0" indent="0">
              <a:buNone/>
            </a:pPr>
            <a:r>
              <a:rPr lang="en-GB" sz="1800" dirty="0"/>
              <a:t>Jede Kultur hat ihren eigenen Moralkodex. Traditionelle Vorstellungen von Moral oder Wertesystemen können sehr unterschiedlich sein, und kulturelle Gruppen können völlig unterschiedliche Ansätze zu Wahrheit und Täuschung haben. Auch auf persönlicher Ebene gibt es einen Moralkodex, der von Soft Skills beeinflusst wird, wie z. B.: </a:t>
            </a:r>
          </a:p>
          <a:p>
            <a:pPr>
              <a:buFont typeface="Arial" panose="020B0604020202020204" pitchFamily="34" charset="0"/>
              <a:buChar char="•"/>
            </a:pPr>
            <a:r>
              <a:rPr lang="en-GB" sz="1800" b="1" dirty="0"/>
              <a:t>Durchsetzungsvermögen wird </a:t>
            </a:r>
            <a:r>
              <a:rPr lang="en-GB" sz="1800" dirty="0"/>
              <a:t>- insbesondere in individualistischen Gesellschaften - geschätzt, weil es eine Person zu direktem, selbstbewusstem Handeln führt, das ihre Interessen fördert. Dies ist problematisch für Kulturen, in denen durchsetzungsfähiges Handeln nicht in ihre sozialen Komponenten integriert ist und die daher Schwierigkeiten mit solchem Handeln haben.</a:t>
            </a:r>
          </a:p>
          <a:p>
            <a:pPr>
              <a:buFont typeface="Arial" panose="020B0604020202020204" pitchFamily="34" charset="0"/>
              <a:buChar char="•"/>
            </a:pPr>
            <a:r>
              <a:rPr lang="en-GB" sz="1800" b="1" dirty="0"/>
              <a:t>Selbstverbesserung </a:t>
            </a:r>
            <a:r>
              <a:rPr lang="en-GB" sz="1800" dirty="0"/>
              <a:t>- Tendenz, ein positiveres Bild von sich selbst zu zeichnen, als es der Realität entspricht, Tendenz, gewünschte Eigenschaften zu verbessern.</a:t>
            </a:r>
          </a:p>
          <a:p>
            <a:pPr>
              <a:buFont typeface="Arial" panose="020B0604020202020204" pitchFamily="34" charset="0"/>
              <a:buChar char="•"/>
            </a:pPr>
            <a:r>
              <a:rPr lang="en-GB" sz="1800" b="1" dirty="0"/>
              <a:t>Selbstkritik </a:t>
            </a:r>
            <a:r>
              <a:rPr lang="en-GB" sz="1800" dirty="0"/>
              <a:t>- Unfähigkeit, die eigene Leistung, Tätigkeit oder Errungenschaft angemessen zu bewerten. Unterschätzung der eigenen Fähigkeiten, die nicht mit der Realität übereinstimmt</a:t>
            </a:r>
            <a:r>
              <a:rPr lang="en-GB" sz="1800" b="0" i="0" dirty="0">
                <a:solidFill>
                  <a:srgbClr val="222222"/>
                </a:solidFill>
                <a:effectLst/>
                <a:latin typeface="PT Sans" panose="020B0503020203020204" pitchFamily="34" charset="-18"/>
              </a:rPr>
              <a:t>.</a:t>
            </a:r>
          </a:p>
          <a:p>
            <a:pPr marL="0" indent="0">
              <a:buNone/>
            </a:pPr>
            <a:r>
              <a:rPr lang="en-GB" sz="1800" dirty="0"/>
              <a:t>Dies hängt auch mit der Unwahrhaftigkeit in der Kommunikation in den sozialen Medien und mit der Einstellung zur Verbreitung von Falsch- oder Desinformationen zusammen.</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Quelle </a:t>
            </a:r>
            <a:r>
              <a:rPr lang="en-GB" sz="1200" dirty="0"/>
              <a:t>| </a:t>
            </a:r>
            <a:r>
              <a:rPr lang="en-GB" sz="1200" dirty="0" err="1">
                <a:hlinkClick r:id="rId4"/>
              </a:rPr>
              <a:t>Pixabay </a:t>
            </a:r>
            <a:r>
              <a:rPr lang="en-GB" sz="1200" dirty="0">
                <a:hlinkClick r:id="rId4"/>
              </a:rPr>
              <a:t>Lizenz</a:t>
            </a:r>
            <a:endParaRPr lang="en-GB" sz="1200" dirty="0"/>
          </a:p>
        </p:txBody>
      </p:sp>
      <p:pic>
        <p:nvPicPr>
          <p:cNvPr id="4" name="Obrázok 3" descr="Obrázok, na ktorom je silueta&#10;&#10;Automaticky generovaný popis">
            <a:extLst>
              <a:ext uri="{FF2B5EF4-FFF2-40B4-BE49-F238E27FC236}">
                <a16:creationId xmlns:a16="http://schemas.microsoft.com/office/drawing/2014/main" id="{C48F9712-CB2A-BF08-6E6F-8103B43B3B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4496" y="1840340"/>
            <a:ext cx="2381130" cy="1588660"/>
          </a:xfrm>
          <a:prstGeom prst="rect">
            <a:avLst/>
          </a:prstGeom>
        </p:spPr>
      </p:pic>
    </p:spTree>
    <p:extLst>
      <p:ext uri="{BB962C8B-B14F-4D97-AF65-F5344CB8AC3E}">
        <p14:creationId xmlns:p14="http://schemas.microsoft.com/office/powerpoint/2010/main" val="1636195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1.2"/>
  <p:tag name="ISPRING_ULTRA_SCORM_COURSE_ID" val="CEA6AD4A-5DEE-49DE-91DD-46DBBC403182"/>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DE&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5_Ethics_DE"/>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2736</Words>
  <Application>Microsoft Office PowerPoint</Application>
  <PresentationFormat>Ευρεία οθόνη</PresentationFormat>
  <Paragraphs>179</Paragraphs>
  <Slides>23</Slides>
  <Notes>23</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23</vt:i4>
      </vt:variant>
    </vt:vector>
  </HeadingPairs>
  <TitlesOfParts>
    <vt:vector size="35" baseType="lpstr">
      <vt:lpstr>Adobe Gothic Std B</vt:lpstr>
      <vt:lpstr>MS PGothic</vt:lpstr>
      <vt:lpstr>Arial</vt:lpstr>
      <vt:lpstr>Calibri</vt:lpstr>
      <vt:lpstr>Calibri Light</vt:lpstr>
      <vt:lpstr>Courier New</vt:lpstr>
      <vt:lpstr>Impact</vt:lpstr>
      <vt:lpstr>PT Sans</vt:lpstr>
      <vt:lpstr>Roboto Condensed</vt:lpstr>
      <vt:lpstr>Verdana</vt:lpstr>
      <vt:lpstr>Wingdings</vt:lpstr>
      <vt:lpstr>Θέμα του Office</vt:lpstr>
      <vt:lpstr>Παρουσίαση του PowerPoint</vt:lpstr>
      <vt:lpstr>Partner</vt:lpstr>
      <vt:lpstr>Module</vt:lpstr>
      <vt:lpstr>Zielsetzungen</vt:lpstr>
      <vt:lpstr>Ethik</vt:lpstr>
      <vt:lpstr>Überzeugungen</vt:lpstr>
      <vt:lpstr>Werte</vt:lpstr>
      <vt:lpstr>Haltungen</vt:lpstr>
      <vt:lpstr>Der Kodex der Moral und der Kultur</vt:lpstr>
      <vt:lpstr>Ethische Dilemmas</vt:lpstr>
      <vt:lpstr>Beispiel für ethische Dilemmas</vt:lpstr>
      <vt:lpstr>Andere ethische Dilemmas (beruflich und persönlich)</vt:lpstr>
      <vt:lpstr>Das Wichtigste...</vt:lpstr>
      <vt:lpstr>Berufsethik </vt:lpstr>
      <vt:lpstr>Was ist Berufsethik?</vt:lpstr>
      <vt:lpstr>Warum ist Berufsethik wichtig?</vt:lpstr>
      <vt:lpstr>Ethische Grundsätze für den Einsatz von KI</vt:lpstr>
      <vt:lpstr>Vorurteile in der KI</vt:lpstr>
      <vt:lpstr>Ethik in den sozialen Medien</vt:lpstr>
      <vt:lpstr>Ethik in öffentlichen Reden</vt:lpstr>
      <vt:lpstr>Referenzen und weiterführende Literatur</vt:lpstr>
      <vt:lpstr>Referenzen und weiterführende Literatur</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5_Ethics_DE</dc:title>
  <dc:creator>pantelis bbalaouras</dc:creator>
  <cp:keywords>, docId:1936F1408641B5D18799155D62CC4A05</cp:keywords>
  <cp:lastModifiedBy>pantelis</cp:lastModifiedBy>
  <cp:revision>109</cp:revision>
  <dcterms:created xsi:type="dcterms:W3CDTF">2020-06-02T13:31:56Z</dcterms:created>
  <dcterms:modified xsi:type="dcterms:W3CDTF">2024-01-31T18:43:40Z</dcterms:modified>
</cp:coreProperties>
</file>