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12" r:id="rId5"/>
    <p:sldId id="444" r:id="rId6"/>
    <p:sldId id="509" r:id="rId7"/>
    <p:sldId id="420" r:id="rId8"/>
    <p:sldId id="513" r:id="rId9"/>
    <p:sldId id="514" r:id="rId10"/>
    <p:sldId id="520" r:id="rId11"/>
    <p:sldId id="445" r:id="rId12"/>
    <p:sldId id="517" r:id="rId13"/>
    <p:sldId id="296" r:id="rId14"/>
    <p:sldId id="521" r:id="rId15"/>
    <p:sldId id="522" r:id="rId16"/>
    <p:sldId id="523" r:id="rId17"/>
    <p:sldId id="518" r:id="rId18"/>
    <p:sldId id="524" r:id="rId19"/>
    <p:sldId id="516" r:id="rId20"/>
    <p:sldId id="527" r:id="rId21"/>
    <p:sldId id="529" r:id="rId22"/>
    <p:sldId id="525" r:id="rId23"/>
    <p:sldId id="526" r:id="rId24"/>
    <p:sldId id="528" r:id="rId25"/>
    <p:sldId id="325" r:id="rId26"/>
    <p:sldId id="442" r:id="rId27"/>
  </p:sldIdLst>
  <p:sldSz cx="12192000" cy="6858000"/>
  <p:notesSz cx="6858000" cy="9144000"/>
  <p:custDataLst>
    <p:tags r:id="rId30"/>
  </p:custDataLst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004899"/>
    <a:srgbClr val="E89704"/>
    <a:srgbClr val="D8134D"/>
    <a:srgbClr val="38289E"/>
    <a:srgbClr val="E24231"/>
    <a:srgbClr val="D7124E"/>
    <a:srgbClr val="1F9ED7"/>
    <a:srgbClr val="D71921"/>
    <a:srgbClr val="1C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7B450-9E9D-41A8-8FD8-BADF4A47C152}" v="2" dt="2023-11-22T14:57:4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2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S::tpaulusse@verwey-jonker.nl::4a3dabe2-b277-4d58-ac1a-c890ba4fe58f" providerId="AD" clId="Web-{7E75ABBE-A173-512A-77F6-0F94DF3C3D10}"/>
    <pc:docChg chg="modSld">
      <pc:chgData name="Tim Paulusse" userId="S::tpaulusse@verwey-jonker.nl::4a3dabe2-b277-4d58-ac1a-c890ba4fe58f" providerId="AD" clId="Web-{7E75ABBE-A173-512A-77F6-0F94DF3C3D10}" dt="2023-11-07T10:16:02.048" v="0" actId="14100"/>
      <pc:docMkLst>
        <pc:docMk/>
      </pc:docMkLst>
      <pc:sldChg chg="modSp">
        <pc:chgData name="Tim Paulusse" userId="S::tpaulusse@verwey-jonker.nl::4a3dabe2-b277-4d58-ac1a-c890ba4fe58f" providerId="AD" clId="Web-{7E75ABBE-A173-512A-77F6-0F94DF3C3D10}" dt="2023-11-07T10:16:02.048" v="0" actId="14100"/>
        <pc:sldMkLst>
          <pc:docMk/>
          <pc:sldMk cId="2137290610" sldId="514"/>
        </pc:sldMkLst>
        <pc:spChg chg="mod">
          <ac:chgData name="Tim Paulusse" userId="S::tpaulusse@verwey-jonker.nl::4a3dabe2-b277-4d58-ac1a-c890ba4fe58f" providerId="AD" clId="Web-{7E75ABBE-A173-512A-77F6-0F94DF3C3D10}" dt="2023-11-07T10:16:02.048" v="0" actId="14100"/>
          <ac:spMkLst>
            <pc:docMk/>
            <pc:sldMk cId="2137290610" sldId="514"/>
            <ac:spMk id="14" creationId="{D22507A8-1D10-9AA1-954E-8CB757983358}"/>
          </ac:spMkLst>
        </pc:spChg>
      </pc:sldChg>
    </pc:docChg>
  </pc:docChgLst>
  <pc:docChgLst>
    <pc:chgData name="Tim Paulusse" userId="S::tpaulusse@verwey-jonker.nl::4a3dabe2-b277-4d58-ac1a-c890ba4fe58f" providerId="AD" clId="Web-{0C5DC076-CF11-B98D-CA71-F4AD198DD326}"/>
    <pc:docChg chg="addSld delSld modSld sldOrd">
      <pc:chgData name="Tim Paulusse" userId="S::tpaulusse@verwey-jonker.nl::4a3dabe2-b277-4d58-ac1a-c890ba4fe58f" providerId="AD" clId="Web-{0C5DC076-CF11-B98D-CA71-F4AD198DD326}" dt="2023-10-31T11:01:12.695" v="93" actId="20577"/>
      <pc:docMkLst>
        <pc:docMk/>
      </pc:docMkLst>
      <pc:sldChg chg="modSp">
        <pc:chgData name="Tim Paulusse" userId="S::tpaulusse@verwey-jonker.nl::4a3dabe2-b277-4d58-ac1a-c890ba4fe58f" providerId="AD" clId="Web-{0C5DC076-CF11-B98D-CA71-F4AD198DD326}" dt="2023-10-31T10:57:14.123" v="87" actId="20577"/>
        <pc:sldMkLst>
          <pc:docMk/>
          <pc:sldMk cId="3735810742" sldId="325"/>
        </pc:sldMkLst>
        <pc:spChg chg="mod">
          <ac:chgData name="Tim Paulusse" userId="S::tpaulusse@verwey-jonker.nl::4a3dabe2-b277-4d58-ac1a-c890ba4fe58f" providerId="AD" clId="Web-{0C5DC076-CF11-B98D-CA71-F4AD198DD326}" dt="2023-10-31T10:57:14.123" v="87" actId="20577"/>
          <ac:spMkLst>
            <pc:docMk/>
            <pc:sldMk cId="3735810742" sldId="325"/>
            <ac:spMk id="3" creationId="{2C223045-2011-4DC7-8A60-9FA8F2015EF3}"/>
          </ac:spMkLst>
        </pc:spChg>
      </pc:sldChg>
      <pc:sldChg chg="modSp">
        <pc:chgData name="Tim Paulusse" userId="S::tpaulusse@verwey-jonker.nl::4a3dabe2-b277-4d58-ac1a-c890ba4fe58f" providerId="AD" clId="Web-{0C5DC076-CF11-B98D-CA71-F4AD198DD326}" dt="2023-10-31T10:53:50.413" v="77" actId="20577"/>
        <pc:sldMkLst>
          <pc:docMk/>
          <pc:sldMk cId="4223227512" sldId="513"/>
        </pc:sldMkLst>
        <pc:spChg chg="mod">
          <ac:chgData name="Tim Paulusse" userId="S::tpaulusse@verwey-jonker.nl::4a3dabe2-b277-4d58-ac1a-c890ba4fe58f" providerId="AD" clId="Web-{0C5DC076-CF11-B98D-CA71-F4AD198DD326}" dt="2023-10-31T10:53:50.413" v="77" actId="20577"/>
          <ac:spMkLst>
            <pc:docMk/>
            <pc:sldMk cId="4223227512" sldId="513"/>
            <ac:spMk id="11" creationId="{E314B2E6-0586-408E-8D1A-41287EF3B8C4}"/>
          </ac:spMkLst>
        </pc:spChg>
      </pc:sldChg>
      <pc:sldChg chg="modSp">
        <pc:chgData name="Tim Paulusse" userId="S::tpaulusse@verwey-jonker.nl::4a3dabe2-b277-4d58-ac1a-c890ba4fe58f" providerId="AD" clId="Web-{0C5DC076-CF11-B98D-CA71-F4AD198DD326}" dt="2023-10-31T11:01:12.695" v="93" actId="20577"/>
        <pc:sldMkLst>
          <pc:docMk/>
          <pc:sldMk cId="2137290610" sldId="514"/>
        </pc:sldMkLst>
        <pc:spChg chg="mod">
          <ac:chgData name="Tim Paulusse" userId="S::tpaulusse@verwey-jonker.nl::4a3dabe2-b277-4d58-ac1a-c890ba4fe58f" providerId="AD" clId="Web-{0C5DC076-CF11-B98D-CA71-F4AD198DD326}" dt="2023-10-31T11:01:12.695" v="93" actId="20577"/>
          <ac:spMkLst>
            <pc:docMk/>
            <pc:sldMk cId="2137290610" sldId="514"/>
            <ac:spMk id="12" creationId="{55098885-1F76-15DE-F5F1-5448AE5B9C36}"/>
          </ac:spMkLst>
        </pc:spChg>
        <pc:spChg chg="mod">
          <ac:chgData name="Tim Paulusse" userId="S::tpaulusse@verwey-jonker.nl::4a3dabe2-b277-4d58-ac1a-c890ba4fe58f" providerId="AD" clId="Web-{0C5DC076-CF11-B98D-CA71-F4AD198DD326}" dt="2023-10-31T10:51:23.563" v="57" actId="14100"/>
          <ac:spMkLst>
            <pc:docMk/>
            <pc:sldMk cId="2137290610" sldId="514"/>
            <ac:spMk id="14" creationId="{D22507A8-1D10-9AA1-954E-8CB757983358}"/>
          </ac:spMkLst>
        </pc:spChg>
      </pc:sldChg>
      <pc:sldChg chg="addSp delSp modSp add ord replId">
        <pc:chgData name="Tim Paulusse" userId="S::tpaulusse@verwey-jonker.nl::4a3dabe2-b277-4d58-ac1a-c890ba4fe58f" providerId="AD" clId="Web-{0C5DC076-CF11-B98D-CA71-F4AD198DD326}" dt="2023-10-31T10:50:49.765" v="56" actId="20577"/>
        <pc:sldMkLst>
          <pc:docMk/>
          <pc:sldMk cId="389451868" sldId="529"/>
        </pc:sldMkLst>
        <pc:spChg chg="mod">
          <ac:chgData name="Tim Paulusse" userId="S::tpaulusse@verwey-jonker.nl::4a3dabe2-b277-4d58-ac1a-c890ba4fe58f" providerId="AD" clId="Web-{0C5DC076-CF11-B98D-CA71-F4AD198DD326}" dt="2023-10-31T10:50:17.514" v="53" actId="1076"/>
          <ac:spMkLst>
            <pc:docMk/>
            <pc:sldMk cId="389451868" sldId="529"/>
            <ac:spMk id="4" creationId="{1CABC49D-C58D-2F3B-AC9B-F42DD1A5CC89}"/>
          </ac:spMkLst>
        </pc:spChg>
        <pc:spChg chg="mod">
          <ac:chgData name="Tim Paulusse" userId="S::tpaulusse@verwey-jonker.nl::4a3dabe2-b277-4d58-ac1a-c890ba4fe58f" providerId="AD" clId="Web-{0C5DC076-CF11-B98D-CA71-F4AD198DD326}" dt="2023-10-31T10:50:49.765" v="56" actId="20577"/>
          <ac:spMkLst>
            <pc:docMk/>
            <pc:sldMk cId="389451868" sldId="529"/>
            <ac:spMk id="8" creationId="{E0312923-7186-CF7B-808C-72E24EEE8820}"/>
          </ac:spMkLst>
        </pc:spChg>
        <pc:picChg chg="add mod">
          <ac:chgData name="Tim Paulusse" userId="S::tpaulusse@verwey-jonker.nl::4a3dabe2-b277-4d58-ac1a-c890ba4fe58f" providerId="AD" clId="Web-{0C5DC076-CF11-B98D-CA71-F4AD198DD326}" dt="2023-10-31T10:50:22.358" v="54" actId="1076"/>
          <ac:picMkLst>
            <pc:docMk/>
            <pc:sldMk cId="389451868" sldId="529"/>
            <ac:picMk id="2" creationId="{EA8859AC-9A2A-545B-7078-BEF16B69DFD7}"/>
          </ac:picMkLst>
        </pc:picChg>
        <pc:picChg chg="del">
          <ac:chgData name="Tim Paulusse" userId="S::tpaulusse@verwey-jonker.nl::4a3dabe2-b277-4d58-ac1a-c890ba4fe58f" providerId="AD" clId="Web-{0C5DC076-CF11-B98D-CA71-F4AD198DD326}" dt="2023-10-31T10:48:32.260" v="39"/>
          <ac:picMkLst>
            <pc:docMk/>
            <pc:sldMk cId="389451868" sldId="529"/>
            <ac:picMk id="6" creationId="{190A0A64-7760-004E-B294-8962B751CFCD}"/>
          </ac:picMkLst>
        </pc:picChg>
      </pc:sldChg>
      <pc:sldChg chg="new del">
        <pc:chgData name="Tim Paulusse" userId="S::tpaulusse@verwey-jonker.nl::4a3dabe2-b277-4d58-ac1a-c890ba4fe58f" providerId="AD" clId="Web-{0C5DC076-CF11-B98D-CA71-F4AD198DD326}" dt="2023-10-31T10:47:42.789" v="1"/>
        <pc:sldMkLst>
          <pc:docMk/>
          <pc:sldMk cId="923943017" sldId="529"/>
        </pc:sldMkLst>
      </pc:sldChg>
    </pc:docChg>
  </pc:docChgLst>
  <pc:docChgLst>
    <pc:chgData name="Tim Paulusse" userId="S::tpaulusse@verwey-jonker.nl::4a3dabe2-b277-4d58-ac1a-c890ba4fe58f" providerId="AD" clId="Web-{588DD090-BE84-8729-FF5A-48E0F78224AC}"/>
    <pc:docChg chg="modSld">
      <pc:chgData name="Tim Paulusse" userId="S::tpaulusse@verwey-jonker.nl::4a3dabe2-b277-4d58-ac1a-c890ba4fe58f" providerId="AD" clId="Web-{588DD090-BE84-8729-FF5A-48E0F78224AC}" dt="2023-10-24T10:22:24.911" v="2" actId="14100"/>
      <pc:docMkLst>
        <pc:docMk/>
      </pc:docMkLst>
      <pc:sldChg chg="modSp">
        <pc:chgData name="Tim Paulusse" userId="S::tpaulusse@verwey-jonker.nl::4a3dabe2-b277-4d58-ac1a-c890ba4fe58f" providerId="AD" clId="Web-{588DD090-BE84-8729-FF5A-48E0F78224AC}" dt="2023-10-24T10:22:05.567" v="1" actId="20577"/>
        <pc:sldMkLst>
          <pc:docMk/>
          <pc:sldMk cId="455708668" sldId="516"/>
        </pc:sldMkLst>
        <pc:spChg chg="mod">
          <ac:chgData name="Tim Paulusse" userId="S::tpaulusse@verwey-jonker.nl::4a3dabe2-b277-4d58-ac1a-c890ba4fe58f" providerId="AD" clId="Web-{588DD090-BE84-8729-FF5A-48E0F78224AC}" dt="2023-10-24T10:22:05.567" v="1" actId="20577"/>
          <ac:spMkLst>
            <pc:docMk/>
            <pc:sldMk cId="455708668" sldId="516"/>
            <ac:spMk id="3" creationId="{61B7F94B-89BA-2B30-792D-7DA58C8586D1}"/>
          </ac:spMkLst>
        </pc:spChg>
      </pc:sldChg>
      <pc:sldChg chg="modSp">
        <pc:chgData name="Tim Paulusse" userId="S::tpaulusse@verwey-jonker.nl::4a3dabe2-b277-4d58-ac1a-c890ba4fe58f" providerId="AD" clId="Web-{588DD090-BE84-8729-FF5A-48E0F78224AC}" dt="2023-10-24T10:21:51.785" v="0"/>
        <pc:sldMkLst>
          <pc:docMk/>
          <pc:sldMk cId="4177504046" sldId="523"/>
        </pc:sldMkLst>
        <pc:picChg chg="ord">
          <ac:chgData name="Tim Paulusse" userId="S::tpaulusse@verwey-jonker.nl::4a3dabe2-b277-4d58-ac1a-c890ba4fe58f" providerId="AD" clId="Web-{588DD090-BE84-8729-FF5A-48E0F78224AC}" dt="2023-10-24T10:21:51.785" v="0"/>
          <ac:picMkLst>
            <pc:docMk/>
            <pc:sldMk cId="4177504046" sldId="523"/>
            <ac:picMk id="8" creationId="{62D1D0F1-F258-7045-9B4E-90D951A5F7CE}"/>
          </ac:picMkLst>
        </pc:picChg>
      </pc:sldChg>
      <pc:sldChg chg="modSp">
        <pc:chgData name="Tim Paulusse" userId="S::tpaulusse@verwey-jonker.nl::4a3dabe2-b277-4d58-ac1a-c890ba4fe58f" providerId="AD" clId="Web-{588DD090-BE84-8729-FF5A-48E0F78224AC}" dt="2023-10-24T10:22:24.911" v="2" actId="14100"/>
        <pc:sldMkLst>
          <pc:docMk/>
          <pc:sldMk cId="1476825544" sldId="528"/>
        </pc:sldMkLst>
        <pc:spChg chg="mod">
          <ac:chgData name="Tim Paulusse" userId="S::tpaulusse@verwey-jonker.nl::4a3dabe2-b277-4d58-ac1a-c890ba4fe58f" providerId="AD" clId="Web-{588DD090-BE84-8729-FF5A-48E0F78224AC}" dt="2023-10-24T10:22:24.911" v="2" actId="14100"/>
          <ac:spMkLst>
            <pc:docMk/>
            <pc:sldMk cId="1476825544" sldId="528"/>
            <ac:spMk id="4" creationId="{4BE85469-928F-8A34-0F4E-932B7701FC50}"/>
          </ac:spMkLst>
        </pc:spChg>
      </pc:sldChg>
    </pc:docChg>
  </pc:docChgLst>
  <pc:docChgLst>
    <pc:chgData name="Tim Paulusse" userId="1f5f41b363f6e14e" providerId="LiveId" clId="{2EC7B450-9E9D-41A8-8FD8-BADF4A47C152}"/>
    <pc:docChg chg="modSld">
      <pc:chgData name="Tim Paulusse" userId="1f5f41b363f6e14e" providerId="LiveId" clId="{2EC7B450-9E9D-41A8-8FD8-BADF4A47C152}" dt="2023-11-22T14:57:42.408" v="1" actId="20577"/>
      <pc:docMkLst>
        <pc:docMk/>
      </pc:docMkLst>
      <pc:sldChg chg="modSp">
        <pc:chgData name="Tim Paulusse" userId="1f5f41b363f6e14e" providerId="LiveId" clId="{2EC7B450-9E9D-41A8-8FD8-BADF4A47C152}" dt="2023-11-22T14:57:42.408" v="1" actId="20577"/>
        <pc:sldMkLst>
          <pc:docMk/>
          <pc:sldMk cId="1041830205" sldId="509"/>
        </pc:sldMkLst>
        <pc:graphicFrameChg chg="mod">
          <ac:chgData name="Tim Paulusse" userId="1f5f41b363f6e14e" providerId="LiveId" clId="{2EC7B450-9E9D-41A8-8FD8-BADF4A47C152}" dt="2023-11-22T14:57:42.408" v="1" actId="20577"/>
          <ac:graphicFrameMkLst>
            <pc:docMk/>
            <pc:sldMk cId="1041830205" sldId="509"/>
            <ac:graphicFrameMk id="9" creationId="{0F6221FA-CCBB-7318-4AB1-8EA358DD88C7}"/>
          </ac:graphicFrameMkLst>
        </pc:graphicFrameChg>
      </pc:sldChg>
    </pc:docChg>
  </pc:docChgLst>
  <pc:docChgLst>
    <pc:chgData name="Tim Paulusse" userId="S::tpaulusse@verwey-jonker.nl::4a3dabe2-b277-4d58-ac1a-c890ba4fe58f" providerId="AD" clId="Web-{22BE63C4-DC35-6D0C-A70A-9819B19A7A7C}"/>
    <pc:docChg chg="modSld">
      <pc:chgData name="Tim Paulusse" userId="S::tpaulusse@verwey-jonker.nl::4a3dabe2-b277-4d58-ac1a-c890ba4fe58f" providerId="AD" clId="Web-{22BE63C4-DC35-6D0C-A70A-9819B19A7A7C}" dt="2023-10-31T11:13:34.241" v="123" actId="20577"/>
      <pc:docMkLst>
        <pc:docMk/>
      </pc:docMkLst>
      <pc:sldChg chg="modSp">
        <pc:chgData name="Tim Paulusse" userId="S::tpaulusse@verwey-jonker.nl::4a3dabe2-b277-4d58-ac1a-c890ba4fe58f" providerId="AD" clId="Web-{22BE63C4-DC35-6D0C-A70A-9819B19A7A7C}" dt="2023-10-31T11:13:34.241" v="123" actId="20577"/>
        <pc:sldMkLst>
          <pc:docMk/>
          <pc:sldMk cId="3735810742" sldId="325"/>
        </pc:sldMkLst>
        <pc:spChg chg="mod">
          <ac:chgData name="Tim Paulusse" userId="S::tpaulusse@verwey-jonker.nl::4a3dabe2-b277-4d58-ac1a-c890ba4fe58f" providerId="AD" clId="Web-{22BE63C4-DC35-6D0C-A70A-9819B19A7A7C}" dt="2023-10-31T11:09:30.810" v="114" actId="1076"/>
          <ac:spMkLst>
            <pc:docMk/>
            <pc:sldMk cId="3735810742" sldId="325"/>
            <ac:spMk id="2" creationId="{6E058616-C18C-4500-A384-B339255A4986}"/>
          </ac:spMkLst>
        </pc:spChg>
        <pc:spChg chg="mod">
          <ac:chgData name="Tim Paulusse" userId="S::tpaulusse@verwey-jonker.nl::4a3dabe2-b277-4d58-ac1a-c890ba4fe58f" providerId="AD" clId="Web-{22BE63C4-DC35-6D0C-A70A-9819B19A7A7C}" dt="2023-10-31T11:13:34.241" v="123" actId="20577"/>
          <ac:spMkLst>
            <pc:docMk/>
            <pc:sldMk cId="3735810742" sldId="325"/>
            <ac:spMk id="3" creationId="{2C223045-2011-4DC7-8A60-9FA8F2015EF3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3:36.532" v="28" actId="20577"/>
        <pc:sldMkLst>
          <pc:docMk/>
          <pc:sldMk cId="2817837653" sldId="445"/>
        </pc:sldMkLst>
        <pc:spChg chg="mod">
          <ac:chgData name="Tim Paulusse" userId="S::tpaulusse@verwey-jonker.nl::4a3dabe2-b277-4d58-ac1a-c890ba4fe58f" providerId="AD" clId="Web-{22BE63C4-DC35-6D0C-A70A-9819B19A7A7C}" dt="2023-10-31T11:03:36.532" v="28" actId="20577"/>
          <ac:spMkLst>
            <pc:docMk/>
            <pc:sldMk cId="2817837653" sldId="445"/>
            <ac:spMk id="11" creationId="{E314B2E6-0586-408E-8D1A-41287EF3B8C4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2:29.327" v="5" actId="1076"/>
        <pc:sldMkLst>
          <pc:docMk/>
          <pc:sldMk cId="2137290610" sldId="514"/>
        </pc:sldMkLst>
        <pc:spChg chg="mod">
          <ac:chgData name="Tim Paulusse" userId="S::tpaulusse@verwey-jonker.nl::4a3dabe2-b277-4d58-ac1a-c890ba4fe58f" providerId="AD" clId="Web-{22BE63C4-DC35-6D0C-A70A-9819B19A7A7C}" dt="2023-10-31T11:02:29.327" v="5" actId="1076"/>
          <ac:spMkLst>
            <pc:docMk/>
            <pc:sldMk cId="2137290610" sldId="514"/>
            <ac:spMk id="12" creationId="{55098885-1F76-15DE-F5F1-5448AE5B9C36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4:55.129" v="52" actId="1076"/>
        <pc:sldMkLst>
          <pc:docMk/>
          <pc:sldMk cId="3809847226" sldId="517"/>
        </pc:sldMkLst>
        <pc:spChg chg="mod">
          <ac:chgData name="Tim Paulusse" userId="S::tpaulusse@verwey-jonker.nl::4a3dabe2-b277-4d58-ac1a-c890ba4fe58f" providerId="AD" clId="Web-{22BE63C4-DC35-6D0C-A70A-9819B19A7A7C}" dt="2023-10-31T11:04:55.129" v="52" actId="1076"/>
          <ac:spMkLst>
            <pc:docMk/>
            <pc:sldMk cId="3809847226" sldId="517"/>
            <ac:spMk id="8" creationId="{207BEDEA-7CE3-43E3-2A8B-6661B3D60F7A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6:57.836" v="59" actId="20577"/>
        <pc:sldMkLst>
          <pc:docMk/>
          <pc:sldMk cId="4263308703" sldId="525"/>
        </pc:sldMkLst>
        <pc:spChg chg="mod">
          <ac:chgData name="Tim Paulusse" userId="S::tpaulusse@verwey-jonker.nl::4a3dabe2-b277-4d58-ac1a-c890ba4fe58f" providerId="AD" clId="Web-{22BE63C4-DC35-6D0C-A70A-9819B19A7A7C}" dt="2023-10-31T11:06:57.836" v="59" actId="20577"/>
          <ac:spMkLst>
            <pc:docMk/>
            <pc:sldMk cId="4263308703" sldId="525"/>
            <ac:spMk id="4" creationId="{96BE4525-0574-6C48-F46D-99E06C4B06B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rgbClr val="95C11F"/>
        </a:solidFill>
        <a:ln>
          <a:solidFill>
            <a:srgbClr val="785832"/>
          </a:solidFill>
        </a:ln>
      </dgm:spPr>
      <dgm:t>
        <a:bodyPr lIns="121920"/>
        <a:lstStyle/>
        <a:p>
          <a:r>
            <a:rPr lang="bg" sz="3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Осъзнатост</a:t>
          </a:r>
          <a:endParaRPr lang="el-GR" sz="32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b="0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Критично мислене</a:t>
          </a:r>
          <a:endParaRPr lang="el-GR" sz="3200" b="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Разрешаване на конфликти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bg" sz="3200" kern="1200" dirty="0">
              <a:solidFill>
                <a:schemeClr val="tx1"/>
              </a:solidFill>
              <a:effectLst/>
            </a:rPr>
            <a:t>4. </a:t>
          </a:r>
          <a:r>
            <a:rPr lang="bg" sz="3200" kern="1200" dirty="0" smtClean="0">
              <a:solidFill>
                <a:schemeClr val="tx1"/>
              </a:solidFill>
              <a:effectLst/>
            </a:rPr>
            <a:t>Д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иалог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Етика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Рефлективни 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bg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</a:t>
          </a:r>
          <a:r>
            <a:rPr lang="bg" sz="3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Цифрови </a:t>
          </a:r>
          <a:r>
            <a:rPr lang="bg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умения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 lang="en-GB"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22104" custLinFactNeighborX="-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C1952-61D3-48E2-91D2-718A77C46B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2950160-F4AB-4AEC-9E7E-1356804BC94D}" type="pres">
      <dgm:prSet presAssocID="{FF1C1952-61D3-48E2-91D2-718A77C46B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98B0C-3499-4E17-B8DB-EF2A0C89B7E3}" type="presOf" srcId="{FF1C1952-61D3-48E2-91D2-718A77C46B5F}" destId="{D2950160-F4AB-4AEC-9E7E-1356804BC94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13907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3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Осъзнатост</a:t>
          </a:r>
          <a:endParaRPr lang="el-GR" sz="32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5605" y="55605"/>
        <a:ext cx="4850607" cy="1027860"/>
      </dsp:txXfrm>
    </dsp:sp>
    <dsp:sp modelId="{288E5028-B57D-41A4-A329-2A81DBAE6A20}">
      <dsp:nvSpPr>
        <dsp:cNvPr id="0" name=""/>
        <dsp:cNvSpPr/>
      </dsp:nvSpPr>
      <dsp:spPr>
        <a:xfrm>
          <a:off x="0" y="1149548"/>
          <a:ext cx="4961817" cy="113907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b="0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Критично мислене</a:t>
          </a:r>
          <a:endParaRPr lang="el-GR" sz="3200" b="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1205153"/>
        <a:ext cx="4850607" cy="1027860"/>
      </dsp:txXfrm>
    </dsp:sp>
    <dsp:sp modelId="{8CDB7BC7-8DB4-48B4-844D-150D6BC9A281}">
      <dsp:nvSpPr>
        <dsp:cNvPr id="0" name=""/>
        <dsp:cNvSpPr/>
      </dsp:nvSpPr>
      <dsp:spPr>
        <a:xfrm>
          <a:off x="0" y="2303994"/>
          <a:ext cx="4961817" cy="113907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Разрешаване на конфликти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2359599"/>
        <a:ext cx="4850607" cy="102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3200" kern="1200" dirty="0">
              <a:solidFill>
                <a:schemeClr val="tx1"/>
              </a:solidFill>
              <a:effectLst/>
            </a:rPr>
            <a:t>4. </a:t>
          </a:r>
          <a:r>
            <a:rPr lang="bg" sz="3200" kern="1200" dirty="0" smtClean="0">
              <a:solidFill>
                <a:schemeClr val="tx1"/>
              </a:solidFill>
              <a:effectLst/>
            </a:rPr>
            <a:t>Д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иалог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Етика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Рефлективни 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Цифрови </a:t>
          </a: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89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50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28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0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769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2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52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59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0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37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643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62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83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6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67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11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7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36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7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Осъзнатост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11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Осъзнатост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9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Осъзнатост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Осъзнатост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insider.com/dictionary/social-environ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s://www.freepik.com/free-photo/chain-people-origami_9393871.htm#page=3&amp;query=quot%20social%20relationships%20quot&amp;position=3&amp;from_view=search&amp;track=ais&amp;uuid=fac74f52-ef37-4821-a471-7cafca19bd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dress-code-illustration_31751731.htm#query=quot%20dress%20code%20quot&amp;position=3&amp;from_view=search&amp;track=ais&amp;uuid=f200f588-b974-4667-9236-42a2a9f29a7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074959789190020T?via%3Dihu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hyperlink" Target="https://image.freepik.com/free-photo/female-hands-hold-paper-with-text-i-can-i-can-it-scissors-yellow-background_383883-9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sychological-manipulation-abstract-concept-vector-illustration-mental-abuse-dark-psychology-emotional-blackmailing-social-engineering-gaslight-effect-brain-manipulation-abstract-metaphor_12469758.htm#query=Problematic%20Behaviour&amp;position=49&amp;from_view=search&amp;track=ais&amp;uuid=ac03c462-76af-4268-a43e-df18ddd4707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vivangandotra/term-of-the-day-heuristic-simplification-a3976928cb9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hyperlink" Target="https://pixabay.com/service/license-summar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magnifying-glass-looking-for-find-1020142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activist-expression-struggle-7167364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red-flag-capture-signal-sport-30866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aid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5007/1518-2924.2021.e76900" TargetMode="External"/><Relationship Id="rId5" Type="http://schemas.openxmlformats.org/officeDocument/2006/relationships/hyperlink" Target="https://home-affairs.ec.europa.eu/system/files/2023-07/ran_cn_paper_how_to_respond_to_disinformation_in_public_communications_27-29032023_en.pdf" TargetMode="External"/><Relationship Id="rId4" Type="http://schemas.openxmlformats.org/officeDocument/2006/relationships/hyperlink" Target="https://doi.org/10.1016/0749-5978(91)90020-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open.ocolearnok.org/okinfolit/chapter/information-disorder-truth-trust/" TargetMode="Externa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5007/1518-2924.2021.e769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ik.com/free-vector/cognitive-dissonance-abstract-concept-vector-illustration-mental-discomfort-conflict-missing-out-psychological-abuse-emotional-state-decision-making-experience-abstract-metaphor_12469760.htm#query=quot%20Perceived%20behavioural%20control%20quot&amp;position=12&amp;from_view=search&amp;track=ais&amp;uuid=aafd79dd-a86c-47c8-ab45-cd8669232c7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fisch-ontwerp.org/gedrag-beinvloeden-met-de-theory-of-planned-behaviou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implypsychology.org/theory-of-planned-behavi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Модул </a:t>
            </a:r>
            <a:r>
              <a:rPr kumimoji="0" lang="bg" sz="6000" b="1" i="0" u="none" strike="noStrike" kern="1200" cap="none" spc="0" normalizeH="0" baseline="0" noProof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1  </a:t>
            </a:r>
            <a:r>
              <a:rPr kumimoji="0" lang="bg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Осъзнатост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" sz="1600" b="1" i="0" u="none" strike="noStrike" kern="1200" cap="none" spc="0" normalizeH="0" baseline="0" noProof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 </a:t>
            </a:r>
            <a:r>
              <a:rPr lang="bg" sz="1600" b="1" err="1">
                <a:solidFill>
                  <a:srgbClr val="E89704"/>
                </a:solidFill>
                <a:latin typeface="Calibri Light" panose="020F0302020204030204"/>
              </a:rPr>
              <a:t>costaid </a:t>
            </a:r>
            <a:r>
              <a:rPr kumimoji="0" lang="bg" sz="1600" b="1" i="0" u="none" strike="noStrike" kern="1200" cap="none" spc="0" normalizeH="0" baseline="0" noProof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.eu</a:t>
            </a:r>
            <a:endParaRPr kumimoji="0" lang="el-GR" sz="1600" b="1" i="0" u="none" strike="noStrike" kern="1200" cap="none" spc="0" normalizeH="0" baseline="0" noProof="0">
              <a:ln>
                <a:noFill/>
              </a:ln>
              <a:solidFill>
                <a:srgbClr val="E8970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" sz="1100" b="0" i="0" dirty="0">
                <a:latin typeface="+mj-lt"/>
              </a:rPr>
              <a:t>Финансиран от Европейския съюз. Изразените възгледи и мнения обаче са само на автора(ите)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D0C7CC-BAC5-4DAE-90C4-844464AC94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" dirty="0"/>
              <a:t>Едно възможно вярване остава с човека, докато не го приеме като истина и не го включи в индивидуалната си система от вярвания.</a:t>
            </a:r>
          </a:p>
          <a:p>
            <a:pPr>
              <a:lnSpc>
                <a:spcPct val="120000"/>
              </a:lnSpc>
            </a:pPr>
            <a:r>
              <a:rPr lang="bg" dirty="0"/>
              <a:t>Всеки човек оценява и търси солидни причини или доказателства за тези възможни вярвания по свой начин.</a:t>
            </a:r>
          </a:p>
          <a:p>
            <a:pPr>
              <a:lnSpc>
                <a:spcPct val="120000"/>
              </a:lnSpc>
            </a:pPr>
            <a:r>
              <a:rPr lang="bg" dirty="0"/>
              <a:t>След като човек признае дадено вярване за истина , той е готов да го защити, може да се каже, че представлява част от неговата система от вярвания.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" b="0" i="0" dirty="0">
                <a:solidFill>
                  <a:srgbClr val="333333"/>
                </a:solidFill>
                <a:effectLst/>
              </a:rPr>
              <a:t>Убеждението е идея, която човек смята за вярна </a:t>
            </a:r>
            <a:r>
              <a:rPr lang="bg" dirty="0"/>
              <a:t>. Вярата може да произхожда от различни източници, като например:</a:t>
            </a:r>
          </a:p>
          <a:p>
            <a:pPr lvl="1">
              <a:lnSpc>
                <a:spcPct val="120000"/>
              </a:lnSpc>
            </a:pPr>
            <a:r>
              <a:rPr lang="bg" dirty="0"/>
              <a:t>собствени наблюдения или експерименти на дадено лице;</a:t>
            </a:r>
          </a:p>
          <a:p>
            <a:pPr lvl="1">
              <a:lnSpc>
                <a:spcPct val="120000"/>
              </a:lnSpc>
            </a:pPr>
            <a:r>
              <a:rPr lang="bg" dirty="0"/>
              <a:t>приемането на културни и обществени стандарти (напр. религия);</a:t>
            </a:r>
          </a:p>
          <a:p>
            <a:pPr lvl="1">
              <a:lnSpc>
                <a:spcPct val="120000"/>
              </a:lnSpc>
            </a:pPr>
            <a:r>
              <a:rPr lang="bg" dirty="0"/>
              <a:t>какво им казват другите (напр. образование или наставничество).</a:t>
            </a:r>
          </a:p>
        </p:txBody>
      </p:sp>
      <p:sp>
        <p:nvSpPr>
          <p:cNvPr id="3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4680283" y="715369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" b="1">
                <a:solidFill>
                  <a:srgbClr val="D71921"/>
                </a:solidFill>
              </a:rPr>
              <a:t>щракнете</a:t>
            </a:r>
            <a:endParaRPr lang="el-GR" b="1">
              <a:solidFill>
                <a:srgbClr val="D71921"/>
              </a:solidFill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</a:rPr>
              <a:t>Отношение/лични убеждения ( </a:t>
            </a:r>
            <a:r>
              <a:rPr lang="bg">
                <a:ea typeface="Adobe Gothic Std B"/>
              </a:rPr>
              <a:t>1/2)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6096000" y="104595"/>
            <a:ext cx="53396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" b="1" err="1"/>
              <a:t>вяра</a:t>
            </a:r>
            <a:r>
              <a:rPr lang="bg" b="1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" err="1"/>
              <a:t>е </a:t>
            </a:r>
            <a:r>
              <a:rPr lang="bg"/>
              <a:t>състояние или навик на </a:t>
            </a:r>
            <a:r>
              <a:rPr lang="bg" err="1"/>
              <a:t>ума </a:t>
            </a:r>
            <a:r>
              <a:rPr lang="bg"/>
              <a:t>, в </a:t>
            </a:r>
            <a:r>
              <a:rPr lang="bg" err="1"/>
              <a:t>който </a:t>
            </a:r>
            <a:r>
              <a:rPr lang="bg"/>
              <a:t>доверието или </a:t>
            </a:r>
            <a:r>
              <a:rPr lang="bg" err="1"/>
              <a:t>увереността</a:t>
            </a:r>
            <a:r>
              <a:rPr lang="bg"/>
              <a:t> </a:t>
            </a:r>
            <a:r>
              <a:rPr lang="bg" err="1"/>
              <a:t>е</a:t>
            </a:r>
            <a:r>
              <a:rPr lang="bg"/>
              <a:t> </a:t>
            </a:r>
            <a:r>
              <a:rPr lang="bg" err="1"/>
              <a:t>поставени </a:t>
            </a:r>
            <a:r>
              <a:rPr lang="bg"/>
              <a:t>в </a:t>
            </a:r>
            <a:r>
              <a:rPr lang="bg" err="1"/>
              <a:t>някои</a:t>
            </a:r>
            <a:r>
              <a:rPr lang="bg"/>
              <a:t> </a:t>
            </a:r>
            <a:r>
              <a:rPr lang="bg" err="1"/>
              <a:t>хора </a:t>
            </a:r>
            <a:r>
              <a:rPr lang="bg"/>
              <a:t>или </a:t>
            </a:r>
            <a:r>
              <a:rPr lang="bg" err="1"/>
              <a:t>нещо </a:t>
            </a:r>
            <a:r>
              <a:rPr lang="bg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1EB32-07F9-AFED-3952-FE1246C8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</a:rPr>
              <a:t>Отношение/лични убеждения ( </a:t>
            </a:r>
            <a:r>
              <a:rPr lang="bg">
                <a:ea typeface="Adobe Gothic Std B"/>
              </a:rPr>
              <a:t>2/2 </a:t>
            </a:r>
            <a:r>
              <a:rPr lang="bg" dirty="0">
                <a:ea typeface="Adobe Gothic Std B"/>
              </a:rPr>
              <a:t>)</a:t>
            </a:r>
            <a:endParaRPr lang="nl-NL" dirty="0">
              <a:ea typeface="Adobe Gothic Std B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3570B0-43E1-243F-CA41-707394A4C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03" y="1800000"/>
            <a:ext cx="5214056" cy="4893408"/>
          </a:xfrm>
        </p:spPr>
        <p:txBody>
          <a:bodyPr/>
          <a:lstStyle/>
          <a:p>
            <a:pPr marL="0" indent="0">
              <a:buNone/>
            </a:pPr>
            <a:r>
              <a:rPr lang="bg" dirty="0"/>
              <a:t>В </a:t>
            </a:r>
            <a:r>
              <a:rPr lang="bg" dirty="0" err="1"/>
              <a:t>заключение </a:t>
            </a:r>
            <a:r>
              <a:rPr lang="bg" dirty="0"/>
              <a:t>: отношението </a:t>
            </a:r>
            <a:r>
              <a:rPr lang="bg" dirty="0" err="1"/>
              <a:t>на човек към</a:t>
            </a:r>
            <a:r>
              <a:rPr lang="bg" dirty="0"/>
              <a:t> </a:t>
            </a:r>
            <a:r>
              <a:rPr lang="bg" dirty="0" err="1"/>
              <a:t>създава </a:t>
            </a:r>
            <a:r>
              <a:rPr lang="bg" dirty="0"/>
              <a:t>се </a:t>
            </a:r>
            <a:r>
              <a:rPr lang="bg" dirty="0" err="1"/>
              <a:t>нещо</a:t>
            </a:r>
            <a:r>
              <a:rPr lang="bg" dirty="0"/>
              <a:t> </a:t>
            </a:r>
            <a:r>
              <a:rPr lang="bg" dirty="0" err="1"/>
              <a:t>от</a:t>
            </a:r>
            <a:r>
              <a:rPr lang="bg" dirty="0"/>
              <a:t>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преживявания</a:t>
            </a:r>
            <a:r>
              <a:rPr lang="bg" dirty="0"/>
              <a:t> </a:t>
            </a:r>
            <a:r>
              <a:rPr lang="bg" dirty="0" err="1"/>
              <a:t>и </a:t>
            </a:r>
            <a:r>
              <a:rPr lang="bg" dirty="0"/>
              <a:t>(житейски) </a:t>
            </a:r>
            <a:r>
              <a:rPr lang="bg" dirty="0" err="1"/>
              <a:t>уроци</a:t>
            </a:r>
            <a:r>
              <a:rPr lang="bg" dirty="0"/>
              <a:t> </a:t>
            </a:r>
            <a:r>
              <a:rPr lang="bg" dirty="0" err="1"/>
              <a:t>са </a:t>
            </a:r>
            <a:r>
              <a:rPr lang="bg" dirty="0"/>
              <a:t>се </a:t>
            </a:r>
            <a:r>
              <a:rPr lang="bg" dirty="0" err="1"/>
              <a:t>сблъскали</a:t>
            </a:r>
            <a:r>
              <a:rPr lang="bg" dirty="0"/>
              <a:t> </a:t>
            </a:r>
            <a:r>
              <a:rPr lang="bg" dirty="0" err="1"/>
              <a:t>навсякъде</a:t>
            </a:r>
            <a:r>
              <a:rPr lang="bg" dirty="0"/>
              <a:t> </a:t>
            </a:r>
            <a:r>
              <a:rPr lang="bg" dirty="0" err="1"/>
              <a:t>техен</a:t>
            </a:r>
            <a:r>
              <a:rPr lang="bg" dirty="0"/>
              <a:t> </a:t>
            </a:r>
            <a:r>
              <a:rPr lang="bg" dirty="0" err="1"/>
              <a:t>живот </a:t>
            </a:r>
            <a:r>
              <a:rPr lang="bg" dirty="0"/>
              <a:t>.</a:t>
            </a:r>
          </a:p>
          <a:p>
            <a:pPr marL="0" indent="0">
              <a:buNone/>
            </a:pPr>
            <a:r>
              <a:rPr lang="bg" dirty="0"/>
              <a:t>В случай на вяра в (фалшива) информация, хората са по-склонни да вярват на информация, когато тя е в съответствие с личните нагласи, които са събрали в живота си ( </a:t>
            </a:r>
            <a:r>
              <a:rPr lang="bg" b="1" dirty="0"/>
              <a:t>пристрастие за потвърждение </a:t>
            </a:r>
            <a:r>
              <a:rPr lang="bg" dirty="0"/>
              <a:t>). Тези лични </a:t>
            </a:r>
            <a:r>
              <a:rPr lang="bg" dirty="0" err="1"/>
              <a:t>преживявания обаче не го </a:t>
            </a:r>
            <a:r>
              <a:rPr lang="bg" dirty="0"/>
              <a:t>правят </a:t>
            </a:r>
            <a:r>
              <a:rPr lang="bg" dirty="0" err="1"/>
              <a:t>винаги</a:t>
            </a:r>
            <a:r>
              <a:rPr lang="bg" dirty="0"/>
              <a:t> </a:t>
            </a:r>
            <a:r>
              <a:rPr lang="bg" dirty="0" err="1"/>
              <a:t>отразявам</a:t>
            </a:r>
            <a:r>
              <a:rPr lang="bg" dirty="0"/>
              <a:t>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свят</a:t>
            </a:r>
            <a:r>
              <a:rPr lang="bg" dirty="0"/>
              <a:t> </a:t>
            </a:r>
            <a:r>
              <a:rPr lang="bg" dirty="0" err="1"/>
              <a:t>точно </a:t>
            </a:r>
            <a:r>
              <a:rPr lang="bg" dirty="0"/>
              <a:t>_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FE74455-D314-AC1F-0BE6-D6ECFDE575B4}"/>
              </a:ext>
            </a:extLst>
          </p:cNvPr>
          <p:cNvSpPr/>
          <p:nvPr/>
        </p:nvSpPr>
        <p:spPr>
          <a:xfrm>
            <a:off x="7949095" y="119790"/>
            <a:ext cx="4103284" cy="37918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944E68-D650-84E3-CB27-E9BD0154BED4}"/>
              </a:ext>
            </a:extLst>
          </p:cNvPr>
          <p:cNvSpPr txBox="1"/>
          <p:nvPr/>
        </p:nvSpPr>
        <p:spPr>
          <a:xfrm>
            <a:off x="7949095" y="133574"/>
            <a:ext cx="4103284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g" b="1" i="1" dirty="0">
                <a:solidFill>
                  <a:schemeClr val="bg1"/>
                </a:solidFill>
              </a:rPr>
              <a:t>Пример</a:t>
            </a:r>
            <a:endParaRPr lang="nl-NL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bg" i="1" dirty="0">
                <a:solidFill>
                  <a:schemeClr val="bg1"/>
                </a:solidFill>
              </a:rPr>
              <a:t>Човек нека им дете бъда ваксинирани и на детето е диагностицирано по-късно с разстройство от аутистичния спектър.</a:t>
            </a:r>
          </a:p>
          <a:p>
            <a:pPr marL="0" indent="0" algn="ctr">
              <a:buNone/>
            </a:pPr>
            <a:r>
              <a:rPr lang="bg" i="1" dirty="0">
                <a:solidFill>
                  <a:schemeClr val="bg1"/>
                </a:solidFill>
              </a:rPr>
              <a:t>Този човек би могъл бъдете по -податливи да се вярвам Новини истории или публикации в социалните медии казвайки че ваксините причиняват аутизъм , отколкото хората които не са имали този личен опит </a:t>
            </a:r>
            <a:r>
              <a:rPr lang="bg" i="1" dirty="0" smtClean="0">
                <a:solidFill>
                  <a:schemeClr val="bg1"/>
                </a:solidFill>
              </a:rPr>
              <a:t>.</a:t>
            </a:r>
            <a:endParaRPr lang="bg" i="1" dirty="0">
              <a:solidFill>
                <a:schemeClr val="bg1"/>
              </a:solidFill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B05F375-1003-EF00-1732-8D37D4AE83B5}"/>
              </a:ext>
            </a:extLst>
          </p:cNvPr>
          <p:cNvSpPr/>
          <p:nvPr/>
        </p:nvSpPr>
        <p:spPr>
          <a:xfrm>
            <a:off x="5967662" y="3498646"/>
            <a:ext cx="3674178" cy="32502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57BBE6-D4D0-A2B8-734E-471F5CE4820E}"/>
              </a:ext>
            </a:extLst>
          </p:cNvPr>
          <p:cNvSpPr txBox="1"/>
          <p:nvPr/>
        </p:nvSpPr>
        <p:spPr>
          <a:xfrm>
            <a:off x="5869859" y="3551377"/>
            <a:ext cx="3771981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g" b="1" i="1" dirty="0">
                <a:solidFill>
                  <a:schemeClr val="bg1"/>
                </a:solidFill>
              </a:rPr>
              <a:t>Пример</a:t>
            </a:r>
            <a:endParaRPr lang="nl-NL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bg" i="1" dirty="0" smtClean="0">
                <a:solidFill>
                  <a:schemeClr val="bg1"/>
                </a:solidFill>
              </a:rPr>
              <a:t>Човек </a:t>
            </a:r>
            <a:r>
              <a:rPr lang="bg" i="1" dirty="0">
                <a:solidFill>
                  <a:schemeClr val="bg1"/>
                </a:solidFill>
              </a:rPr>
              <a:t>се е заразил с COVID-19 и те Направих не се разболявайте много . Нито едно Направих всеки в техните социални кръг .</a:t>
            </a:r>
          </a:p>
          <a:p>
            <a:pPr algn="ctr"/>
            <a:r>
              <a:rPr lang="bg" i="1" dirty="0">
                <a:solidFill>
                  <a:schemeClr val="bg1"/>
                </a:solidFill>
              </a:rPr>
              <a:t>Този човек би могъл бъдете по -податливи да се вярвам Новини истории или публикации в социалните медии казвайки че пандемията от COVID-19 е преувеличена </a:t>
            </a:r>
            <a:r>
              <a:rPr lang="bg" i="1" dirty="0" smtClean="0">
                <a:solidFill>
                  <a:schemeClr val="bg1"/>
                </a:solidFill>
              </a:rPr>
              <a:t>.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0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C181B-5703-30B7-F86A-371E5E04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</a:rPr>
              <a:t>Субективни норми / Социално влияние (1/3)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83D77-02C0-EABF-6513-3C896058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41" y="1651065"/>
            <a:ext cx="6472066" cy="4865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" dirty="0" err="1"/>
              <a:t>Социалната </a:t>
            </a:r>
            <a:r>
              <a:rPr lang="bg" dirty="0"/>
              <a:t>среда на някого </a:t>
            </a:r>
            <a:r>
              <a:rPr lang="bg" dirty="0" err="1"/>
              <a:t>играе </a:t>
            </a:r>
            <a:r>
              <a:rPr lang="bg" dirty="0"/>
              <a:t>важна </a:t>
            </a:r>
            <a:r>
              <a:rPr lang="bg" dirty="0" err="1"/>
              <a:t>роля </a:t>
            </a:r>
            <a:r>
              <a:rPr lang="bg" dirty="0"/>
              <a:t>в </a:t>
            </a:r>
            <a:r>
              <a:rPr lang="bg" dirty="0" err="1"/>
              <a:t>тяхното</a:t>
            </a:r>
            <a:r>
              <a:rPr lang="bg" dirty="0"/>
              <a:t> </a:t>
            </a:r>
            <a:r>
              <a:rPr lang="bg" dirty="0" err="1"/>
              <a:t>поведение </a:t>
            </a:r>
            <a:r>
              <a:rPr lang="bg" dirty="0"/>
              <a:t>, както </a:t>
            </a:r>
            <a:r>
              <a:rPr lang="bg" dirty="0" err="1"/>
              <a:t>се вижда </a:t>
            </a:r>
            <a:r>
              <a:rPr lang="bg" dirty="0"/>
              <a:t>в </a:t>
            </a:r>
            <a:r>
              <a:rPr lang="bg" dirty="0" err="1"/>
              <a:t>теория</a:t>
            </a:r>
            <a:r>
              <a:rPr lang="bg" dirty="0"/>
              <a:t> </a:t>
            </a:r>
            <a:r>
              <a:rPr lang="bg" dirty="0" err="1"/>
              <a:t>по-рано</a:t>
            </a:r>
            <a:r>
              <a:rPr lang="bg" dirty="0"/>
              <a:t> </a:t>
            </a:r>
            <a:r>
              <a:rPr lang="bg" dirty="0" err="1"/>
              <a:t>представени </a:t>
            </a:r>
            <a:r>
              <a:rPr lang="bg" dirty="0"/>
              <a:t>.</a:t>
            </a:r>
          </a:p>
          <a:p>
            <a:pPr marL="0" indent="0" algn="just">
              <a:buNone/>
            </a:pPr>
            <a:r>
              <a:rPr lang="bg" dirty="0"/>
              <a:t>Накратко,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социалната </a:t>
            </a:r>
            <a:r>
              <a:rPr lang="bg" dirty="0"/>
              <a:t>среда на човек </a:t>
            </a:r>
            <a:r>
              <a:rPr lang="bg" dirty="0" err="1"/>
              <a:t>се състои </a:t>
            </a:r>
            <a:r>
              <a:rPr lang="bg" dirty="0"/>
              <a:t>от </a:t>
            </a:r>
            <a:r>
              <a:rPr lang="bg" dirty="0" err="1"/>
              <a:t>техните</a:t>
            </a:r>
            <a:r>
              <a:rPr lang="bg" dirty="0"/>
              <a:t> </a:t>
            </a:r>
            <a:r>
              <a:rPr lang="bg" dirty="0" err="1"/>
              <a:t>социални</a:t>
            </a:r>
            <a:r>
              <a:rPr lang="bg" dirty="0"/>
              <a:t> </a:t>
            </a:r>
            <a:r>
              <a:rPr lang="bg" dirty="0" err="1"/>
              <a:t>отношения </a:t>
            </a:r>
            <a:r>
              <a:rPr lang="bg" dirty="0"/>
              <a:t>, </a:t>
            </a:r>
            <a:r>
              <a:rPr lang="bg" dirty="0" err="1"/>
              <a:t>техните</a:t>
            </a:r>
            <a:r>
              <a:rPr lang="bg" dirty="0"/>
              <a:t> </a:t>
            </a:r>
            <a:r>
              <a:rPr lang="bg" dirty="0" err="1"/>
              <a:t>физически</a:t>
            </a:r>
            <a:r>
              <a:rPr lang="bg" dirty="0"/>
              <a:t> </a:t>
            </a:r>
            <a:r>
              <a:rPr lang="bg" dirty="0" err="1"/>
              <a:t>заобикалящата среда</a:t>
            </a:r>
            <a:r>
              <a:rPr lang="bg" dirty="0"/>
              <a:t> </a:t>
            </a:r>
            <a:r>
              <a:rPr lang="bg" dirty="0" err="1"/>
              <a:t>и</a:t>
            </a:r>
            <a:r>
              <a:rPr lang="bg" dirty="0"/>
              <a:t>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културна </a:t>
            </a:r>
            <a:r>
              <a:rPr lang="bg" dirty="0"/>
              <a:t>среда, в </a:t>
            </a:r>
            <a:r>
              <a:rPr lang="bg" dirty="0" err="1"/>
              <a:t>която</a:t>
            </a:r>
            <a:r>
              <a:rPr lang="bg" dirty="0"/>
              <a:t> </a:t>
            </a:r>
            <a:r>
              <a:rPr lang="bg" dirty="0" err="1"/>
              <a:t>те</a:t>
            </a:r>
            <a:r>
              <a:rPr lang="bg" dirty="0"/>
              <a:t> </a:t>
            </a:r>
            <a:r>
              <a:rPr lang="bg" dirty="0" err="1"/>
              <a:t>функция</a:t>
            </a:r>
            <a:r>
              <a:rPr lang="bg" dirty="0"/>
              <a:t> </a:t>
            </a:r>
            <a:r>
              <a:rPr lang="bg" dirty="0" err="1"/>
              <a:t>и</a:t>
            </a:r>
            <a:r>
              <a:rPr lang="bg" dirty="0"/>
              <a:t> </a:t>
            </a:r>
            <a:r>
              <a:rPr lang="bg" dirty="0" err="1"/>
              <a:t>взаимодействам </a:t>
            </a:r>
            <a:r>
              <a:rPr lang="bg" dirty="0"/>
              <a:t>.</a:t>
            </a:r>
          </a:p>
          <a:p>
            <a:pPr marL="0" indent="0">
              <a:buNone/>
            </a:pPr>
            <a:r>
              <a:rPr lang="bg" dirty="0"/>
              <a:t>Например </a:t>
            </a:r>
            <a:r>
              <a:rPr lang="bg" dirty="0" err="1"/>
              <a:t>държавата </a:t>
            </a:r>
            <a:r>
              <a:rPr lang="bg" dirty="0"/>
              <a:t>, в </a:t>
            </a:r>
            <a:r>
              <a:rPr lang="bg" dirty="0" err="1"/>
              <a:t>която _</a:t>
            </a:r>
            <a:r>
              <a:rPr lang="bg" dirty="0"/>
              <a:t> </a:t>
            </a:r>
            <a:r>
              <a:rPr lang="bg" dirty="0" err="1"/>
              <a:t>някой</a:t>
            </a:r>
            <a:r>
              <a:rPr lang="bg" dirty="0"/>
              <a:t> </a:t>
            </a:r>
            <a:r>
              <a:rPr lang="bg" dirty="0" err="1"/>
              <a:t>израства </a:t>
            </a:r>
            <a:r>
              <a:rPr lang="bg" dirty="0"/>
              <a:t>в е част от </a:t>
            </a:r>
            <a:r>
              <a:rPr lang="bg" dirty="0" err="1"/>
              <a:t>тяхната</a:t>
            </a:r>
            <a:r>
              <a:rPr lang="bg" dirty="0"/>
              <a:t> </a:t>
            </a:r>
            <a:r>
              <a:rPr lang="bg" dirty="0" err="1"/>
              <a:t>социална </a:t>
            </a:r>
            <a:r>
              <a:rPr lang="bg" dirty="0"/>
              <a:t>среда, </a:t>
            </a:r>
            <a:r>
              <a:rPr lang="bg" dirty="0" err="1"/>
              <a:t>също </a:t>
            </a:r>
            <a:r>
              <a:rPr lang="bg" dirty="0"/>
              <a:t>като </a:t>
            </a:r>
            <a:r>
              <a:rPr lang="bg" dirty="0" err="1"/>
              <a:t>социална</a:t>
            </a:r>
            <a:r>
              <a:rPr lang="bg" dirty="0"/>
              <a:t> </a:t>
            </a:r>
            <a:r>
              <a:rPr lang="bg" dirty="0" err="1"/>
              <a:t>групи </a:t>
            </a:r>
            <a:r>
              <a:rPr lang="bg" dirty="0"/>
              <a:t>като </a:t>
            </a:r>
            <a:r>
              <a:rPr lang="bg" dirty="0" err="1"/>
              <a:t>тяхното </a:t>
            </a:r>
            <a:r>
              <a:rPr lang="bg" dirty="0"/>
              <a:t>семейство, </a:t>
            </a:r>
            <a:r>
              <a:rPr lang="bg" dirty="0" err="1"/>
              <a:t>техните</a:t>
            </a:r>
            <a:r>
              <a:rPr lang="bg" dirty="0"/>
              <a:t> </a:t>
            </a:r>
            <a:r>
              <a:rPr lang="bg" dirty="0" err="1"/>
              <a:t>приятели </a:t>
            </a:r>
            <a:r>
              <a:rPr lang="bg" dirty="0"/>
              <a:t>, </a:t>
            </a:r>
            <a:r>
              <a:rPr lang="bg" dirty="0" err="1"/>
              <a:t>тяхното </a:t>
            </a:r>
            <a:r>
              <a:rPr lang="bg" dirty="0"/>
              <a:t>училище </a:t>
            </a:r>
            <a:r>
              <a:rPr lang="bg" dirty="0" err="1"/>
              <a:t>, тяхната група </a:t>
            </a:r>
            <a:r>
              <a:rPr lang="bg" dirty="0"/>
              <a:t>връстници и дори </a:t>
            </a:r>
            <a:r>
              <a:rPr lang="bg" dirty="0" err="1"/>
              <a:t>онлайн </a:t>
            </a:r>
            <a:r>
              <a:rPr lang="bg" dirty="0"/>
              <a:t>пространствата </a:t>
            </a:r>
            <a:r>
              <a:rPr lang="bg" dirty="0" err="1"/>
              <a:t>_</a:t>
            </a:r>
            <a:r>
              <a:rPr lang="bg" dirty="0"/>
              <a:t> </a:t>
            </a:r>
            <a:r>
              <a:rPr lang="bg" dirty="0" err="1"/>
              <a:t>те </a:t>
            </a:r>
            <a:r>
              <a:rPr lang="bg" dirty="0"/>
              <a:t>често.</a:t>
            </a:r>
          </a:p>
          <a:p>
            <a:pPr marL="0" indent="0" algn="just">
              <a:buNone/>
            </a:pPr>
            <a:endParaRPr lang="nl-NL" dirty="0"/>
          </a:p>
          <a:p>
            <a:pPr marL="0" indent="0" algn="just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AF2C22-BABD-D9A7-3437-7B42B71D760C}"/>
              </a:ext>
            </a:extLst>
          </p:cNvPr>
          <p:cNvSpPr txBox="1"/>
          <p:nvPr/>
        </p:nvSpPr>
        <p:spPr>
          <a:xfrm>
            <a:off x="8669490" y="6578750"/>
            <a:ext cx="351994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 dirty="0">
                <a:hlinkClick r:id="rId3"/>
              </a:rPr>
              <a:t>Определение на източника </a:t>
            </a:r>
            <a:r>
              <a:rPr lang="bg" sz="1200" dirty="0"/>
              <a:t>| </a:t>
            </a:r>
            <a:r>
              <a:rPr lang="bg" sz="1200" dirty="0">
                <a:hlinkClick r:id="rId4"/>
              </a:rPr>
              <a:t>Изображение от Freepik</a:t>
            </a:r>
            <a:endParaRPr lang="nl-NL" sz="1200" dirty="0"/>
          </a:p>
        </p:txBody>
      </p:sp>
      <p:pic>
        <p:nvPicPr>
          <p:cNvPr id="7" name="Εικόνα 6" descr="Εικόνα που περιέχει χειροτεχνία, παιδική τέχνη, τέχνη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6B416FB1-3FC9-738A-F593-1C53852184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835085"/>
            <a:ext cx="4640855" cy="26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CD800-B7AA-10EA-12C4-D9C311BE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>
                <a:ea typeface="Adobe Gothic Std B"/>
              </a:rPr>
              <a:t>Субективно</a:t>
            </a:r>
            <a:r>
              <a:rPr lang="bg" dirty="0">
                <a:ea typeface="Adobe Gothic Std B"/>
              </a:rPr>
              <a:t> </a:t>
            </a:r>
            <a:r>
              <a:rPr lang="bg" err="1">
                <a:ea typeface="Adobe Gothic Std B"/>
              </a:rPr>
              <a:t>норми </a:t>
            </a:r>
            <a:r>
              <a:rPr lang="bg" dirty="0">
                <a:ea typeface="Adobe Gothic Std B"/>
              </a:rPr>
              <a:t>/ </a:t>
            </a:r>
            <a:r>
              <a:rPr lang="bg" err="1">
                <a:ea typeface="Adobe Gothic Std B"/>
              </a:rPr>
              <a:t>Соц</a:t>
            </a:r>
            <a:r>
              <a:rPr lang="bg" dirty="0">
                <a:ea typeface="Adobe Gothic Std B"/>
              </a:rPr>
              <a:t> </a:t>
            </a:r>
            <a:r>
              <a:rPr lang="bg" err="1">
                <a:ea typeface="Adobe Gothic Std B"/>
              </a:rPr>
              <a:t>влияние </a:t>
            </a:r>
            <a:r>
              <a:rPr lang="bg" dirty="0">
                <a:ea typeface="Adobe Gothic Std B"/>
              </a:rPr>
              <a:t>( </a:t>
            </a:r>
            <a:r>
              <a:rPr lang="bg">
                <a:ea typeface="Adobe Gothic Std B"/>
              </a:rPr>
              <a:t>2/3)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C982DA-42C2-C6C3-8615-60D96E0A9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" dirty="0"/>
              <a:t>Повечето </a:t>
            </a:r>
            <a:r>
              <a:rPr lang="bg" dirty="0" err="1"/>
              <a:t>социални</a:t>
            </a:r>
            <a:r>
              <a:rPr lang="bg" dirty="0"/>
              <a:t> </a:t>
            </a:r>
            <a:r>
              <a:rPr lang="bg" dirty="0" err="1"/>
              <a:t>групите </a:t>
            </a:r>
            <a:r>
              <a:rPr lang="bg" dirty="0"/>
              <a:t>имат </a:t>
            </a:r>
            <a:r>
              <a:rPr lang="bg" dirty="0" err="1"/>
              <a:t>своите</a:t>
            </a:r>
            <a:r>
              <a:rPr lang="bg" dirty="0"/>
              <a:t> </a:t>
            </a:r>
            <a:r>
              <a:rPr lang="bg" dirty="0" err="1"/>
              <a:t>собствен</a:t>
            </a:r>
            <a:r>
              <a:rPr lang="bg" dirty="0"/>
              <a:t> </a:t>
            </a:r>
            <a:r>
              <a:rPr lang="bg" dirty="0" err="1"/>
              <a:t>субективен</a:t>
            </a:r>
            <a:r>
              <a:rPr lang="bg" dirty="0"/>
              <a:t> </a:t>
            </a:r>
            <a:r>
              <a:rPr lang="bg" dirty="0" err="1"/>
              <a:t>идея </a:t>
            </a:r>
            <a:r>
              <a:rPr lang="bg" dirty="0"/>
              <a:t>как </a:t>
            </a:r>
            <a:r>
              <a:rPr lang="bg" dirty="0" err="1"/>
              <a:t>_</a:t>
            </a:r>
            <a:r>
              <a:rPr lang="bg" dirty="0"/>
              <a:t> </a:t>
            </a:r>
            <a:r>
              <a:rPr lang="bg" dirty="0" err="1"/>
              <a:t>да </a:t>
            </a:r>
            <a:r>
              <a:rPr lang="bg" dirty="0"/>
              <a:t>действаме </a:t>
            </a:r>
            <a:r>
              <a:rPr lang="bg" dirty="0" err="1"/>
              <a:t>по подходящ начин </a:t>
            </a:r>
            <a:r>
              <a:rPr lang="bg" dirty="0"/>
              <a:t>. Това са </a:t>
            </a:r>
            <a:r>
              <a:rPr lang="bg" b="1" dirty="0" err="1"/>
              <a:t>норми </a:t>
            </a:r>
            <a:r>
              <a:rPr lang="bg" dirty="0"/>
              <a:t>, </a:t>
            </a:r>
            <a:r>
              <a:rPr lang="bg" dirty="0" err="1"/>
              <a:t>които </a:t>
            </a:r>
            <a:r>
              <a:rPr lang="bg" dirty="0"/>
              <a:t>са </a:t>
            </a:r>
            <a:r>
              <a:rPr lang="bg" dirty="0" err="1"/>
              <a:t>жизненоважна </a:t>
            </a:r>
            <a:r>
              <a:rPr lang="bg" dirty="0"/>
              <a:t>част </a:t>
            </a:r>
            <a:r>
              <a:rPr lang="bg" dirty="0" err="1"/>
              <a:t>от</a:t>
            </a:r>
            <a:r>
              <a:rPr lang="bg" dirty="0"/>
              <a:t> </a:t>
            </a:r>
            <a:r>
              <a:rPr lang="bg" dirty="0" err="1"/>
              <a:t>идентичност </a:t>
            </a:r>
            <a:r>
              <a:rPr lang="bg" dirty="0"/>
              <a:t>на </a:t>
            </a:r>
            <a:r>
              <a:rPr lang="bg" dirty="0" err="1"/>
              <a:t>_</a:t>
            </a:r>
            <a:r>
              <a:rPr lang="bg" dirty="0"/>
              <a:t> </a:t>
            </a:r>
            <a:r>
              <a:rPr lang="bg" dirty="0" err="1"/>
              <a:t>социални</a:t>
            </a:r>
            <a:r>
              <a:rPr lang="bg" dirty="0"/>
              <a:t> </a:t>
            </a:r>
            <a:r>
              <a:rPr lang="bg" dirty="0" err="1"/>
              <a:t>група </a:t>
            </a:r>
            <a:r>
              <a:rPr lang="bg" dirty="0"/>
              <a:t>.</a:t>
            </a:r>
          </a:p>
          <a:p>
            <a:pPr marL="0" indent="0">
              <a:buNone/>
            </a:pPr>
            <a:r>
              <a:rPr lang="bg" dirty="0" err="1"/>
              <a:t>Да се</a:t>
            </a:r>
            <a:r>
              <a:rPr lang="bg" dirty="0"/>
              <a:t> </a:t>
            </a:r>
            <a:r>
              <a:rPr lang="bg" dirty="0" err="1"/>
              <a:t>бъдете </a:t>
            </a:r>
            <a:r>
              <a:rPr lang="bg" dirty="0"/>
              <a:t>част </a:t>
            </a:r>
            <a:r>
              <a:rPr lang="bg" dirty="0" err="1"/>
              <a:t>от</a:t>
            </a:r>
            <a:r>
              <a:rPr lang="bg" dirty="0"/>
              <a:t> </a:t>
            </a:r>
            <a:r>
              <a:rPr lang="bg" dirty="0" err="1"/>
              <a:t>група </a:t>
            </a:r>
            <a:r>
              <a:rPr lang="bg" dirty="0"/>
              <a:t>е </a:t>
            </a:r>
            <a:r>
              <a:rPr lang="bg" dirty="0" err="1"/>
              <a:t>да</a:t>
            </a:r>
            <a:r>
              <a:rPr lang="bg" dirty="0"/>
              <a:t> </a:t>
            </a:r>
            <a:r>
              <a:rPr lang="bg" dirty="0" err="1"/>
              <a:t>се придържат</a:t>
            </a:r>
            <a:r>
              <a:rPr lang="bg" dirty="0"/>
              <a:t> </a:t>
            </a:r>
            <a:r>
              <a:rPr lang="bg" dirty="0" err="1"/>
              <a:t>към </a:t>
            </a:r>
            <a:r>
              <a:rPr lang="bg" dirty="0"/>
              <a:t>тези </a:t>
            </a:r>
            <a:r>
              <a:rPr lang="bg" dirty="0" err="1"/>
              <a:t>субективни</a:t>
            </a:r>
            <a:r>
              <a:rPr lang="bg" dirty="0"/>
              <a:t> </a:t>
            </a:r>
            <a:r>
              <a:rPr lang="bg" dirty="0" err="1"/>
              <a:t>норми </a:t>
            </a:r>
            <a:r>
              <a:rPr lang="bg" dirty="0"/>
              <a:t>. </a:t>
            </a:r>
            <a:r>
              <a:rPr lang="bg" dirty="0" err="1"/>
              <a:t>Това</a:t>
            </a:r>
            <a:r>
              <a:rPr lang="bg" dirty="0"/>
              <a:t> </a:t>
            </a:r>
            <a:r>
              <a:rPr lang="bg" dirty="0" err="1"/>
              <a:t>мога</a:t>
            </a:r>
            <a:r>
              <a:rPr lang="bg" dirty="0"/>
              <a:t> </a:t>
            </a:r>
            <a:r>
              <a:rPr lang="bg" dirty="0" err="1"/>
              <a:t>причина</a:t>
            </a:r>
            <a:r>
              <a:rPr lang="bg" dirty="0"/>
              <a:t> </a:t>
            </a:r>
            <a:r>
              <a:rPr lang="bg" dirty="0" err="1"/>
              <a:t>хората</a:t>
            </a:r>
            <a:r>
              <a:rPr lang="bg" dirty="0"/>
              <a:t> </a:t>
            </a:r>
            <a:r>
              <a:rPr lang="bg" dirty="0" err="1"/>
              <a:t>да </a:t>
            </a:r>
            <a:r>
              <a:rPr lang="bg" dirty="0"/>
              <a:t>променят </a:t>
            </a:r>
            <a:r>
              <a:rPr lang="bg" dirty="0" err="1"/>
              <a:t>своите</a:t>
            </a:r>
            <a:r>
              <a:rPr lang="bg" dirty="0"/>
              <a:t> </a:t>
            </a:r>
            <a:r>
              <a:rPr lang="bg" dirty="0" err="1"/>
              <a:t>поведение </a:t>
            </a:r>
            <a:r>
              <a:rPr lang="bg" dirty="0"/>
              <a:t>( </a:t>
            </a:r>
            <a:r>
              <a:rPr lang="bg" dirty="0" err="1"/>
              <a:t>съзнателно </a:t>
            </a:r>
            <a:r>
              <a:rPr lang="bg" dirty="0"/>
              <a:t>или </a:t>
            </a:r>
            <a:r>
              <a:rPr lang="bg" dirty="0" err="1"/>
              <a:t>несъзнателно </a:t>
            </a:r>
            <a:r>
              <a:rPr lang="bg" dirty="0"/>
              <a:t>), за </a:t>
            </a:r>
            <a:r>
              <a:rPr lang="bg" dirty="0" err="1"/>
              <a:t>да</a:t>
            </a:r>
            <a:r>
              <a:rPr lang="bg" dirty="0"/>
              <a:t> </a:t>
            </a:r>
            <a:r>
              <a:rPr lang="bg" b="1" dirty="0"/>
              <a:t>съобразен</a:t>
            </a:r>
            <a:r>
              <a:rPr lang="bg" dirty="0"/>
              <a:t> </a:t>
            </a:r>
            <a:r>
              <a:rPr lang="bg" dirty="0" err="1"/>
              <a:t>към </a:t>
            </a:r>
            <a:r>
              <a:rPr lang="bg" dirty="0"/>
              <a:t>тези </a:t>
            </a:r>
            <a:r>
              <a:rPr lang="bg" dirty="0" err="1"/>
              <a:t>норми </a:t>
            </a:r>
            <a:r>
              <a:rPr lang="bg" dirty="0"/>
              <a:t>.</a:t>
            </a:r>
          </a:p>
          <a:p>
            <a:pPr marL="0" indent="0">
              <a:buNone/>
            </a:pPr>
            <a:r>
              <a:rPr lang="bg" i="1" dirty="0" err="1"/>
              <a:t>Пример </a:t>
            </a:r>
            <a:r>
              <a:rPr lang="bg" i="1" dirty="0"/>
              <a:t>: </a:t>
            </a:r>
            <a:r>
              <a:rPr lang="bg" i="1" dirty="0" err="1"/>
              <a:t>спазване </a:t>
            </a:r>
            <a:r>
              <a:rPr lang="bg" i="1" dirty="0"/>
              <a:t>на дрескод </a:t>
            </a:r>
            <a:r>
              <a:rPr lang="bg" i="1" dirty="0" err="1"/>
              <a:t>за </a:t>
            </a:r>
            <a:r>
              <a:rPr lang="bg" i="1" dirty="0"/>
              <a:t>работа.</a:t>
            </a:r>
          </a:p>
          <a:p>
            <a:pPr marL="0" indent="0" algn="just">
              <a:buNone/>
            </a:pPr>
            <a:endParaRPr lang="nl-NL" dirty="0"/>
          </a:p>
          <a:p>
            <a:pPr marL="0" indent="0" algn="just">
              <a:buNone/>
            </a:pP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57A8C57-274A-EA61-8BAE-907FAF27FE99}"/>
              </a:ext>
            </a:extLst>
          </p:cNvPr>
          <p:cNvSpPr txBox="1"/>
          <p:nvPr/>
        </p:nvSpPr>
        <p:spPr>
          <a:xfrm>
            <a:off x="6647108" y="3572715"/>
            <a:ext cx="4970584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g" sz="2400" dirty="0" err="1"/>
              <a:t>Когато </a:t>
            </a:r>
            <a:r>
              <a:rPr lang="bg" sz="2400" dirty="0"/>
              <a:t>част </a:t>
            </a:r>
            <a:r>
              <a:rPr lang="bg" sz="2400" dirty="0" err="1"/>
              <a:t>от</a:t>
            </a:r>
            <a:r>
              <a:rPr lang="bg" sz="2400" dirty="0"/>
              <a:t> </a:t>
            </a:r>
            <a:r>
              <a:rPr lang="bg" sz="2400" dirty="0" err="1"/>
              <a:t>идентичност </a:t>
            </a:r>
            <a:r>
              <a:rPr lang="bg" sz="2400" dirty="0"/>
              <a:t>на </a:t>
            </a:r>
            <a:r>
              <a:rPr lang="bg" sz="2400" dirty="0" err="1"/>
              <a:t>_</a:t>
            </a:r>
            <a:r>
              <a:rPr lang="bg" sz="2400" dirty="0"/>
              <a:t> </a:t>
            </a:r>
            <a:r>
              <a:rPr lang="bg" sz="2400" dirty="0" err="1"/>
              <a:t>групата </a:t>
            </a:r>
            <a:r>
              <a:rPr lang="bg" sz="2400" dirty="0"/>
              <a:t>следва </a:t>
            </a:r>
            <a:r>
              <a:rPr lang="bg" sz="2400" dirty="0" err="1"/>
              <a:t>определени _ </a:t>
            </a:r>
            <a:r>
              <a:rPr lang="bg" sz="2400" dirty="0"/>
              <a:t>_ </a:t>
            </a:r>
            <a:r>
              <a:rPr lang="bg" sz="2400" b="1" dirty="0" err="1"/>
              <a:t>ненадеждни </a:t>
            </a:r>
            <a:r>
              <a:rPr lang="bg" sz="2400" b="1" dirty="0"/>
              <a:t>медии </a:t>
            </a:r>
            <a:r>
              <a:rPr lang="bg" sz="2400" dirty="0"/>
              <a:t>или </a:t>
            </a:r>
            <a:r>
              <a:rPr lang="bg" sz="2400" dirty="0" err="1"/>
              <a:t>към</a:t>
            </a:r>
            <a:r>
              <a:rPr lang="bg" sz="2400" dirty="0"/>
              <a:t> </a:t>
            </a:r>
            <a:r>
              <a:rPr lang="bg" sz="2400" dirty="0" err="1"/>
              <a:t>вярвам</a:t>
            </a:r>
            <a:r>
              <a:rPr lang="bg" sz="2400" dirty="0"/>
              <a:t> </a:t>
            </a:r>
            <a:r>
              <a:rPr lang="bg" sz="2400" dirty="0" err="1"/>
              <a:t>определени</a:t>
            </a:r>
            <a:r>
              <a:rPr lang="bg" sz="2400" dirty="0"/>
              <a:t> </a:t>
            </a:r>
            <a:r>
              <a:rPr lang="bg" sz="2400" b="1" dirty="0" err="1"/>
              <a:t>недоказани </a:t>
            </a:r>
            <a:r>
              <a:rPr lang="bg" sz="2400" b="1" dirty="0"/>
              <a:t>( </a:t>
            </a:r>
            <a:r>
              <a:rPr lang="bg" sz="2400" b="1" dirty="0" err="1"/>
              <a:t>конспиративни </a:t>
            </a:r>
            <a:r>
              <a:rPr lang="bg" sz="2400" b="1" dirty="0"/>
              <a:t>) </a:t>
            </a:r>
            <a:r>
              <a:rPr lang="bg" sz="2400" b="1" dirty="0" err="1"/>
              <a:t>теории</a:t>
            </a:r>
            <a:r>
              <a:rPr lang="bg" sz="2400" dirty="0"/>
              <a:t> </a:t>
            </a:r>
            <a:r>
              <a:rPr lang="bg" sz="2400" dirty="0" err="1"/>
              <a:t>за</a:t>
            </a:r>
            <a:r>
              <a:rPr lang="bg" sz="2400" dirty="0"/>
              <a:t> </a:t>
            </a:r>
            <a:r>
              <a:rPr lang="bg" sz="2400" dirty="0" err="1"/>
              <a:t>пример </a:t>
            </a:r>
            <a:r>
              <a:rPr lang="bg" sz="2400" dirty="0"/>
              <a:t>, </a:t>
            </a:r>
            <a:r>
              <a:rPr lang="bg" sz="2400" dirty="0" err="1"/>
              <a:t>какъвто </a:t>
            </a:r>
            <a:r>
              <a:rPr lang="bg" sz="2400" dirty="0"/>
              <a:t>е </a:t>
            </a:r>
            <a:r>
              <a:rPr lang="bg" sz="2400" dirty="0" err="1"/>
              <a:t>случаят с </a:t>
            </a:r>
            <a:r>
              <a:rPr lang="bg" sz="2400" dirty="0"/>
              <a:t>_ </a:t>
            </a:r>
            <a:r>
              <a:rPr lang="bg" sz="2400" dirty="0" err="1"/>
              <a:t>много</a:t>
            </a:r>
            <a:r>
              <a:rPr lang="bg" sz="2400" dirty="0"/>
              <a:t> </a:t>
            </a:r>
            <a:r>
              <a:rPr lang="bg" sz="2400" b="1" dirty="0"/>
              <a:t>онлайн </a:t>
            </a:r>
            <a:r>
              <a:rPr lang="bg" sz="2400" b="1" dirty="0" err="1"/>
              <a:t>общности </a:t>
            </a:r>
            <a:r>
              <a:rPr lang="bg" sz="2400" dirty="0"/>
              <a:t>, нови </a:t>
            </a:r>
            <a:r>
              <a:rPr lang="bg" sz="2400" dirty="0" err="1"/>
              <a:t>потенциални </a:t>
            </a:r>
            <a:r>
              <a:rPr lang="bg" sz="2400" dirty="0"/>
              <a:t>членове </a:t>
            </a:r>
            <a:r>
              <a:rPr lang="bg" sz="2400" dirty="0" err="1"/>
              <a:t>биха</a:t>
            </a:r>
            <a:r>
              <a:rPr lang="bg" sz="2400" dirty="0"/>
              <a:t> </a:t>
            </a:r>
            <a:r>
              <a:rPr lang="bg" sz="2400" dirty="0" err="1"/>
              <a:t>бъда</a:t>
            </a:r>
            <a:r>
              <a:rPr lang="bg" sz="2400" dirty="0"/>
              <a:t> </a:t>
            </a:r>
            <a:r>
              <a:rPr lang="bg" sz="2400" dirty="0" err="1"/>
              <a:t>склонен</a:t>
            </a:r>
            <a:r>
              <a:rPr lang="bg" sz="2400" dirty="0"/>
              <a:t> </a:t>
            </a:r>
            <a:r>
              <a:rPr lang="bg" sz="2400" dirty="0" err="1"/>
              <a:t>да се</a:t>
            </a:r>
            <a:r>
              <a:rPr lang="bg" sz="2400" dirty="0"/>
              <a:t> </a:t>
            </a:r>
            <a:r>
              <a:rPr lang="bg" sz="2400" b="1" dirty="0"/>
              <a:t>съобразявам </a:t>
            </a:r>
            <a:r>
              <a:rPr lang="bg" sz="2400" dirty="0"/>
              <a:t>се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3C19CA4-0B9C-CBB9-1E15-659702370893}"/>
              </a:ext>
            </a:extLst>
          </p:cNvPr>
          <p:cNvSpPr txBox="1"/>
          <p:nvPr/>
        </p:nvSpPr>
        <p:spPr>
          <a:xfrm>
            <a:off x="8514735" y="6581001"/>
            <a:ext cx="36772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Изображение от Freepik</a:t>
            </a:r>
            <a:endParaRPr lang="nl-NL" sz="1200" dirty="0"/>
          </a:p>
        </p:txBody>
      </p:sp>
      <p:pic>
        <p:nvPicPr>
          <p:cNvPr id="5" name="Εικόνα 4" descr="Εικόνα που περιέχει παπούτσια, ρουχισμός, φόρεμα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F33AA837-926A-0C67-0267-98A62DCB15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7" y="424053"/>
            <a:ext cx="4291848" cy="28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6F2BE-5EBF-E7E3-2234-FA4DEFDF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 err="1">
                <a:ea typeface="Adobe Gothic Std B"/>
              </a:rPr>
              <a:t>Субективно</a:t>
            </a:r>
            <a:r>
              <a:rPr lang="bg" dirty="0">
                <a:ea typeface="Adobe Gothic Std B"/>
              </a:rPr>
              <a:t> </a:t>
            </a:r>
            <a:r>
              <a:rPr lang="bg" dirty="0" err="1">
                <a:ea typeface="Adobe Gothic Std B"/>
              </a:rPr>
              <a:t>норми </a:t>
            </a:r>
            <a:r>
              <a:rPr lang="bg" dirty="0">
                <a:ea typeface="Adobe Gothic Std B"/>
              </a:rPr>
              <a:t>/ </a:t>
            </a:r>
            <a:r>
              <a:rPr lang="bg" dirty="0" err="1">
                <a:ea typeface="Adobe Gothic Std B"/>
              </a:rPr>
              <a:t>Соц</a:t>
            </a:r>
            <a:r>
              <a:rPr lang="bg" dirty="0">
                <a:ea typeface="Adobe Gothic Std B"/>
              </a:rPr>
              <a:t> </a:t>
            </a:r>
            <a:r>
              <a:rPr lang="bg" dirty="0" err="1">
                <a:ea typeface="Adobe Gothic Std B"/>
              </a:rPr>
              <a:t>влияние </a:t>
            </a:r>
            <a:r>
              <a:rPr lang="bg" dirty="0">
                <a:ea typeface="Adobe Gothic Std B"/>
              </a:rPr>
              <a:t>( </a:t>
            </a:r>
            <a:r>
              <a:rPr lang="bg">
                <a:ea typeface="Adobe Gothic Std B"/>
              </a:rPr>
              <a:t>3/3 </a:t>
            </a:r>
            <a:r>
              <a:rPr lang="bg" dirty="0">
                <a:ea typeface="Adobe Gothic Std B"/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AF6629-CCDC-1B96-D07D-B5F73630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484788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dirty="0" err="1"/>
              <a:t>други</a:t>
            </a:r>
            <a:r>
              <a:rPr lang="bg" dirty="0"/>
              <a:t> </a:t>
            </a:r>
            <a:r>
              <a:rPr lang="bg" dirty="0" err="1"/>
              <a:t>начини </a:t>
            </a:r>
            <a:r>
              <a:rPr lang="bg" dirty="0"/>
              <a:t>, по </a:t>
            </a:r>
            <a:r>
              <a:rPr lang="bg" dirty="0" err="1"/>
              <a:t>които</a:t>
            </a:r>
            <a:r>
              <a:rPr lang="bg" dirty="0"/>
              <a:t> </a:t>
            </a:r>
            <a:r>
              <a:rPr lang="bg" dirty="0" err="1"/>
              <a:t>нечия </a:t>
            </a:r>
            <a:r>
              <a:rPr lang="bg" dirty="0"/>
              <a:t>среда </a:t>
            </a:r>
            <a:r>
              <a:rPr lang="bg" dirty="0" err="1"/>
              <a:t>може</a:t>
            </a:r>
            <a:r>
              <a:rPr lang="bg" dirty="0"/>
              <a:t> </a:t>
            </a:r>
            <a:r>
              <a:rPr lang="bg" dirty="0" err="1"/>
              <a:t>влияние</a:t>
            </a:r>
            <a:r>
              <a:rPr lang="bg" dirty="0"/>
              <a:t>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поведение </a:t>
            </a:r>
            <a:r>
              <a:rPr lang="bg" dirty="0"/>
              <a:t>на </a:t>
            </a:r>
            <a:r>
              <a:rPr lang="bg" dirty="0" err="1"/>
              <a:t>вяра </a:t>
            </a:r>
            <a:r>
              <a:rPr lang="bg" dirty="0"/>
              <a:t>в </a:t>
            </a:r>
            <a:r>
              <a:rPr lang="bg" dirty="0" err="1"/>
              <a:t>невярна </a:t>
            </a:r>
            <a:r>
              <a:rPr lang="bg" dirty="0"/>
              <a:t>информация:</a:t>
            </a:r>
          </a:p>
          <a:p>
            <a:r>
              <a:rPr lang="bg" dirty="0"/>
              <a:t>Хората </a:t>
            </a:r>
            <a:r>
              <a:rPr lang="bg" dirty="0" err="1"/>
              <a:t>са склонни</a:t>
            </a:r>
            <a:r>
              <a:rPr lang="bg" dirty="0"/>
              <a:t> </a:t>
            </a:r>
            <a:r>
              <a:rPr lang="bg" dirty="0" err="1"/>
              <a:t>да се</a:t>
            </a:r>
            <a:r>
              <a:rPr lang="bg" dirty="0"/>
              <a:t> </a:t>
            </a:r>
            <a:r>
              <a:rPr lang="bg" dirty="0" err="1"/>
              <a:t>упражнявам</a:t>
            </a:r>
            <a:r>
              <a:rPr lang="bg" dirty="0"/>
              <a:t> </a:t>
            </a:r>
            <a:r>
              <a:rPr lang="bg" dirty="0" err="1"/>
              <a:t>по-малко </a:t>
            </a:r>
            <a:r>
              <a:rPr lang="bg" dirty="0"/>
              <a:t>усилия или </a:t>
            </a:r>
            <a:r>
              <a:rPr lang="bg" dirty="0" err="1"/>
              <a:t>мислене</a:t>
            </a:r>
            <a:r>
              <a:rPr lang="bg" dirty="0"/>
              <a:t> </a:t>
            </a:r>
            <a:r>
              <a:rPr lang="bg" dirty="0" err="1"/>
              <a:t>по-малко</a:t>
            </a:r>
            <a:r>
              <a:rPr lang="bg" dirty="0"/>
              <a:t> </a:t>
            </a:r>
            <a:r>
              <a:rPr lang="bg" dirty="0" err="1"/>
              <a:t>критично</a:t>
            </a:r>
            <a:r>
              <a:rPr lang="bg" dirty="0"/>
              <a:t> </a:t>
            </a:r>
            <a:r>
              <a:rPr lang="bg" dirty="0" err="1"/>
              <a:t>когато </a:t>
            </a:r>
            <a:r>
              <a:rPr lang="bg" dirty="0"/>
              <a:t>сте в </a:t>
            </a:r>
            <a:r>
              <a:rPr lang="bg" dirty="0" err="1"/>
              <a:t>група </a:t>
            </a:r>
            <a:r>
              <a:rPr lang="bg" dirty="0"/>
              <a:t>( </a:t>
            </a:r>
            <a:r>
              <a:rPr lang="bg" b="1" dirty="0" err="1"/>
              <a:t>социални</a:t>
            </a:r>
            <a:r>
              <a:rPr lang="bg" b="1" dirty="0"/>
              <a:t> </a:t>
            </a:r>
            <a:r>
              <a:rPr lang="bg" b="1" dirty="0" err="1"/>
              <a:t>ленене </a:t>
            </a:r>
            <a:r>
              <a:rPr lang="bg" dirty="0"/>
              <a:t>).</a:t>
            </a:r>
            <a:endParaRPr lang="nl-NL" dirty="0">
              <a:cs typeface="Calibri"/>
            </a:endParaRPr>
          </a:p>
          <a:p>
            <a:r>
              <a:rPr lang="bg" dirty="0"/>
              <a:t>Членовете на групата </a:t>
            </a:r>
            <a:r>
              <a:rPr lang="bg" dirty="0" err="1"/>
              <a:t>могат</a:t>
            </a:r>
            <a:r>
              <a:rPr lang="bg" dirty="0"/>
              <a:t> </a:t>
            </a:r>
            <a:r>
              <a:rPr lang="bg" b="1" dirty="0" err="1"/>
              <a:t>убеждавам</a:t>
            </a:r>
            <a:r>
              <a:rPr lang="bg" b="1" dirty="0"/>
              <a:t> </a:t>
            </a:r>
            <a:r>
              <a:rPr lang="bg" dirty="0"/>
              <a:t>нагласите </a:t>
            </a:r>
            <a:r>
              <a:rPr lang="bg" dirty="0" err="1"/>
              <a:t>на </a:t>
            </a:r>
            <a:r>
              <a:rPr lang="bg" dirty="0"/>
              <a:t>човек </a:t>
            </a:r>
            <a:r>
              <a:rPr lang="bg" dirty="0" err="1"/>
              <a:t>и</a:t>
            </a:r>
            <a:r>
              <a:rPr lang="bg" dirty="0"/>
              <a:t> </a:t>
            </a:r>
            <a:r>
              <a:rPr lang="bg" dirty="0" err="1"/>
              <a:t>вярвания</a:t>
            </a:r>
            <a:r>
              <a:rPr lang="bg" dirty="0"/>
              <a:t> </a:t>
            </a:r>
            <a:r>
              <a:rPr lang="bg" dirty="0" err="1"/>
              <a:t>през</a:t>
            </a:r>
            <a:r>
              <a:rPr lang="bg" dirty="0"/>
              <a:t> </a:t>
            </a:r>
            <a:r>
              <a:rPr lang="bg" dirty="0" err="1"/>
              <a:t>комуникация</a:t>
            </a:r>
            <a:r>
              <a:rPr lang="bg" dirty="0"/>
              <a:t> </a:t>
            </a:r>
            <a:r>
              <a:rPr lang="bg" dirty="0" err="1"/>
              <a:t>и</a:t>
            </a:r>
            <a:r>
              <a:rPr lang="bg" dirty="0"/>
              <a:t> </a:t>
            </a:r>
            <a:r>
              <a:rPr lang="bg" dirty="0" err="1"/>
              <a:t>аргументация </a:t>
            </a:r>
            <a:r>
              <a:rPr lang="bg" dirty="0"/>
              <a:t>.</a:t>
            </a:r>
          </a:p>
          <a:p>
            <a:r>
              <a:rPr lang="bg" dirty="0" err="1"/>
              <a:t>Кога</a:t>
            </a:r>
            <a:r>
              <a:rPr lang="bg" dirty="0"/>
              <a:t> </a:t>
            </a:r>
            <a:r>
              <a:rPr lang="bg" dirty="0" err="1"/>
              <a:t>питат </a:t>
            </a:r>
            <a:r>
              <a:rPr lang="bg" dirty="0"/>
              <a:t>членовете </a:t>
            </a:r>
            <a:r>
              <a:rPr lang="bg" dirty="0" err="1"/>
              <a:t>на групата</a:t>
            </a:r>
            <a:r>
              <a:rPr lang="bg" dirty="0"/>
              <a:t> </a:t>
            </a:r>
            <a:r>
              <a:rPr lang="bg" dirty="0" err="1"/>
              <a:t>за </a:t>
            </a:r>
            <a:r>
              <a:rPr lang="bg" dirty="0"/>
              <a:t>промяна в </a:t>
            </a:r>
            <a:r>
              <a:rPr lang="bg" dirty="0" err="1"/>
              <a:t>поведението </a:t>
            </a:r>
            <a:r>
              <a:rPr lang="bg" dirty="0"/>
              <a:t>, човек е по- </a:t>
            </a:r>
            <a:r>
              <a:rPr lang="bg" dirty="0" err="1"/>
              <a:t>склонен</a:t>
            </a:r>
            <a:r>
              <a:rPr lang="bg" dirty="0"/>
              <a:t> </a:t>
            </a:r>
            <a:r>
              <a:rPr lang="bg" dirty="0" err="1"/>
              <a:t>да се</a:t>
            </a:r>
            <a:r>
              <a:rPr lang="bg" dirty="0"/>
              <a:t> </a:t>
            </a:r>
            <a:r>
              <a:rPr lang="bg" b="1" dirty="0" err="1"/>
              <a:t>съобразявам </a:t>
            </a:r>
            <a:r>
              <a:rPr lang="bg" dirty="0"/>
              <a:t>се</a:t>
            </a:r>
          </a:p>
          <a:p>
            <a:pPr algn="just"/>
            <a:endParaRPr lang="nl-NL" dirty="0"/>
          </a:p>
          <a:p>
            <a:pPr algn="just"/>
            <a:endParaRPr lang="nl-NL" dirty="0"/>
          </a:p>
          <a:p>
            <a:pPr marL="0" indent="0" algn="just">
              <a:buNone/>
            </a:pPr>
            <a:endParaRPr lang="nl-NL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4BCF647-9051-DC51-4AEA-ED19F55DD3E3}"/>
              </a:ext>
            </a:extLst>
          </p:cNvPr>
          <p:cNvSpPr/>
          <p:nvPr/>
        </p:nvSpPr>
        <p:spPr>
          <a:xfrm>
            <a:off x="8426245" y="1799998"/>
            <a:ext cx="2871020" cy="35746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91B802-FEDE-3927-3633-8069B4D9A9A8}"/>
              </a:ext>
            </a:extLst>
          </p:cNvPr>
          <p:cNvSpPr txBox="1"/>
          <p:nvPr/>
        </p:nvSpPr>
        <p:spPr>
          <a:xfrm>
            <a:off x="8603226" y="1926903"/>
            <a:ext cx="2517058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bg" b="1" i="1" dirty="0" err="1">
                <a:solidFill>
                  <a:schemeClr val="bg1"/>
                </a:solidFill>
              </a:rPr>
              <a:t>Заключение</a:t>
            </a:r>
            <a:endParaRPr lang="nl-NL" b="1" i="1" dirty="0">
              <a:solidFill>
                <a:schemeClr val="bg1"/>
              </a:solidFill>
            </a:endParaRPr>
          </a:p>
          <a:p>
            <a:pPr algn="ctr"/>
            <a:endParaRPr lang="nl-NL" b="1" i="1" dirty="0">
              <a:solidFill>
                <a:schemeClr val="bg1"/>
              </a:solidFill>
            </a:endParaRPr>
          </a:p>
          <a:p>
            <a:pPr algn="ctr"/>
            <a:r>
              <a:rPr lang="bg" i="1" dirty="0" err="1">
                <a:solidFill>
                  <a:schemeClr val="bg1"/>
                </a:solidFill>
              </a:rPr>
              <a:t>В следствие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спрямо </a:t>
            </a:r>
            <a:r>
              <a:rPr lang="bg" i="1" dirty="0">
                <a:solidFill>
                  <a:schemeClr val="bg1"/>
                </a:solidFill>
              </a:rPr>
              <a:t>тези фактори човек има </a:t>
            </a:r>
            <a:r>
              <a:rPr lang="bg" i="1" dirty="0" err="1">
                <a:solidFill>
                  <a:schemeClr val="bg1"/>
                </a:solidFill>
              </a:rPr>
              <a:t>по-голям </a:t>
            </a:r>
            <a:r>
              <a:rPr lang="bg" i="1" dirty="0">
                <a:solidFill>
                  <a:schemeClr val="bg1"/>
                </a:solidFill>
              </a:rPr>
              <a:t>шанс да </a:t>
            </a:r>
            <a:r>
              <a:rPr lang="bg" i="1" dirty="0" err="1">
                <a:solidFill>
                  <a:schemeClr val="bg1"/>
                </a:solidFill>
              </a:rPr>
              <a:t>приеме </a:t>
            </a:r>
            <a:r>
              <a:rPr lang="bg" i="1" dirty="0">
                <a:solidFill>
                  <a:schemeClr val="bg1"/>
                </a:solidFill>
              </a:rPr>
              <a:t>информацията за </a:t>
            </a:r>
            <a:r>
              <a:rPr lang="bg" i="1" dirty="0" err="1">
                <a:solidFill>
                  <a:schemeClr val="bg1"/>
                </a:solidFill>
              </a:rPr>
              <a:t>истина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кога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на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по-голямата част </a:t>
            </a:r>
            <a:r>
              <a:rPr lang="bg" i="1" dirty="0">
                <a:solidFill>
                  <a:schemeClr val="bg1"/>
                </a:solidFill>
              </a:rPr>
              <a:t>от </a:t>
            </a:r>
            <a:r>
              <a:rPr lang="bg" i="1" dirty="0" err="1">
                <a:solidFill>
                  <a:schemeClr val="bg1"/>
                </a:solidFill>
              </a:rPr>
              <a:t>техните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социални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група</a:t>
            </a:r>
            <a:r>
              <a:rPr lang="bg" i="1" dirty="0">
                <a:solidFill>
                  <a:schemeClr val="bg1"/>
                </a:solidFill>
              </a:rPr>
              <a:t> </a:t>
            </a:r>
            <a:r>
              <a:rPr lang="bg" i="1" dirty="0" err="1">
                <a:solidFill>
                  <a:schemeClr val="bg1"/>
                </a:solidFill>
              </a:rPr>
              <a:t>вярва </a:t>
            </a:r>
            <a:r>
              <a:rPr lang="bg" i="1" dirty="0">
                <a:solidFill>
                  <a:schemeClr val="bg1"/>
                </a:solidFill>
              </a:rPr>
              <a:t>в </a:t>
            </a:r>
            <a:r>
              <a:rPr lang="bg" i="1" dirty="0" err="1">
                <a:solidFill>
                  <a:schemeClr val="bg1"/>
                </a:solidFill>
              </a:rPr>
              <a:t>информацията </a:t>
            </a:r>
            <a:r>
              <a:rPr lang="bg" i="1" dirty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97364-7921-AF80-1258-2BA1E7D0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 err="1">
                <a:ea typeface="Calibri"/>
                <a:cs typeface="Calibri"/>
              </a:rPr>
              <a:t>Възприеман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поведенчески </a:t>
            </a:r>
            <a:r>
              <a:rPr lang="bg" dirty="0">
                <a:ea typeface="Calibri"/>
                <a:cs typeface="Calibri"/>
              </a:rPr>
              <a:t>контрол (1/3)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32DE1-0F83-ED97-A944-D9F2034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dirty="0" err="1">
                <a:ea typeface="Calibri"/>
                <a:cs typeface="Calibri"/>
              </a:rPr>
              <a:t>Възприеман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поведенческият </a:t>
            </a:r>
            <a:r>
              <a:rPr lang="bg" dirty="0">
                <a:ea typeface="Calibri"/>
                <a:cs typeface="Calibri"/>
              </a:rPr>
              <a:t>контрол </a:t>
            </a:r>
            <a:r>
              <a:rPr lang="bg" dirty="0" err="1">
                <a:ea typeface="Calibri"/>
                <a:cs typeface="Calibri"/>
              </a:rPr>
              <a:t>се отнася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на </a:t>
            </a:r>
            <a:r>
              <a:rPr lang="bg" dirty="0">
                <a:ea typeface="Calibri"/>
                <a:cs typeface="Calibri"/>
              </a:rPr>
              <a:t>човек </a:t>
            </a:r>
            <a:r>
              <a:rPr lang="bg" dirty="0" err="1">
                <a:ea typeface="Calibri"/>
                <a:cs typeface="Calibri"/>
              </a:rPr>
              <a:t>_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възприемане </a:t>
            </a:r>
            <a:r>
              <a:rPr lang="bg" dirty="0">
                <a:ea typeface="Calibri"/>
                <a:cs typeface="Calibri"/>
              </a:rPr>
              <a:t>на </a:t>
            </a:r>
            <a:r>
              <a:rPr lang="bg" dirty="0" err="1">
                <a:ea typeface="Calibri"/>
                <a:cs typeface="Calibri"/>
              </a:rPr>
              <a:t>_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лекота </a:t>
            </a:r>
            <a:r>
              <a:rPr lang="bg" dirty="0">
                <a:ea typeface="Calibri"/>
                <a:cs typeface="Calibri"/>
              </a:rPr>
              <a:t>или </a:t>
            </a:r>
            <a:r>
              <a:rPr lang="bg" dirty="0" err="1">
                <a:ea typeface="Calibri"/>
                <a:cs typeface="Calibri"/>
              </a:rPr>
              <a:t>трудност </a:t>
            </a:r>
            <a:r>
              <a:rPr lang="bg" dirty="0">
                <a:ea typeface="Calibri"/>
                <a:cs typeface="Calibri"/>
              </a:rPr>
              <a:t>на </a:t>
            </a:r>
            <a:r>
              <a:rPr lang="bg" dirty="0" err="1">
                <a:ea typeface="Calibri"/>
                <a:cs typeface="Calibri"/>
              </a:rPr>
              <a:t>изпълнение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на</a:t>
            </a:r>
            <a:r>
              <a:rPr lang="bg" dirty="0">
                <a:ea typeface="Calibri"/>
                <a:cs typeface="Calibri"/>
              </a:rPr>
              <a:t> интересно </a:t>
            </a:r>
            <a:r>
              <a:rPr lang="bg" dirty="0" err="1">
                <a:ea typeface="Calibri"/>
                <a:cs typeface="Calibri"/>
              </a:rPr>
              <a:t>поведение .</a:t>
            </a: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bg" dirty="0">
                <a:ea typeface="Calibri"/>
                <a:cs typeface="Calibri"/>
              </a:rPr>
              <a:t>Тя е </a:t>
            </a:r>
            <a:r>
              <a:rPr lang="bg" dirty="0" err="1">
                <a:ea typeface="Calibri"/>
                <a:cs typeface="Calibri"/>
              </a:rPr>
              <a:t>тясно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свързани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да се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самоефективност </a:t>
            </a:r>
            <a:r>
              <a:rPr lang="bg" dirty="0">
                <a:ea typeface="Calibri"/>
                <a:cs typeface="Calibri"/>
              </a:rPr>
              <a:t>, </a:t>
            </a:r>
            <a:r>
              <a:rPr lang="bg" dirty="0" err="1">
                <a:ea typeface="Calibri"/>
                <a:cs typeface="Calibri"/>
              </a:rPr>
              <a:t>което </a:t>
            </a:r>
            <a:r>
              <a:rPr lang="bg" dirty="0">
                <a:ea typeface="Calibri"/>
                <a:cs typeface="Calibri"/>
              </a:rPr>
              <a:t>е </a:t>
            </a:r>
            <a:r>
              <a:rPr lang="bg" dirty="0" err="1">
                <a:ea typeface="Calibri"/>
                <a:cs typeface="Calibri"/>
              </a:rPr>
              <a:t>нечия </a:t>
            </a:r>
            <a:r>
              <a:rPr lang="bg" dirty="0">
                <a:ea typeface="Calibri"/>
                <a:cs typeface="Calibri"/>
              </a:rPr>
              <a:t>вяра в </a:t>
            </a:r>
            <a:r>
              <a:rPr lang="bg" dirty="0" err="1">
                <a:ea typeface="Calibri"/>
                <a:cs typeface="Calibri"/>
              </a:rPr>
              <a:t>своите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способност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да се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постигна </a:t>
            </a:r>
            <a:r>
              <a:rPr lang="bg" dirty="0">
                <a:ea typeface="Calibri"/>
                <a:cs typeface="Calibri"/>
              </a:rPr>
              <a:t>цел.</a:t>
            </a:r>
          </a:p>
          <a:p>
            <a:pPr marL="0" indent="0" algn="just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dirty="0"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BEEFAA-CF68-C0A2-15B7-B60545D40E3F}"/>
              </a:ext>
            </a:extLst>
          </p:cNvPr>
          <p:cNvSpPr txBox="1"/>
          <p:nvPr/>
        </p:nvSpPr>
        <p:spPr>
          <a:xfrm>
            <a:off x="9439140" y="6584323"/>
            <a:ext cx="27501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ea typeface="Calibri" panose="020F0502020204030204"/>
                <a:cs typeface="Calibri" panose="020F0502020204030204"/>
                <a:hlinkClick r:id="rId3"/>
              </a:rPr>
              <a:t>Определение на източника </a:t>
            </a:r>
            <a:r>
              <a:rPr lang="bg" sz="1200" dirty="0">
                <a:ea typeface="Calibri" panose="020F0502020204030204"/>
                <a:cs typeface="Calibri" panose="020F0502020204030204"/>
              </a:rPr>
              <a:t>| </a:t>
            </a:r>
            <a:r>
              <a:rPr lang="bg" sz="1200" dirty="0">
                <a:ea typeface="Calibri" panose="020F0502020204030204"/>
                <a:cs typeface="Calibri" panose="020F0502020204030204"/>
                <a:hlinkClick r:id="rId4"/>
              </a:rPr>
              <a:t>Изображение от Freepik</a:t>
            </a:r>
            <a:endParaRPr lang="nl-NL" sz="1200" dirty="0">
              <a:ea typeface="Calibri" panose="020F0502020204030204"/>
              <a:cs typeface="Calibri" panose="020F0502020204030204"/>
              <a:hlinkClick r:id="rId3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7B3D02-0229-0165-2D0F-CF12BE1E9F96}"/>
              </a:ext>
            </a:extLst>
          </p:cNvPr>
          <p:cNvSpPr txBox="1"/>
          <p:nvPr/>
        </p:nvSpPr>
        <p:spPr>
          <a:xfrm>
            <a:off x="7362423" y="4225880"/>
            <a:ext cx="383683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2400" dirty="0">
                <a:cs typeface="Calibri"/>
              </a:rPr>
              <a:t>В </a:t>
            </a:r>
            <a:r>
              <a:rPr lang="bg" sz="2400" dirty="0" err="1">
                <a:cs typeface="Calibri"/>
              </a:rPr>
              <a:t>случай </a:t>
            </a:r>
            <a:r>
              <a:rPr lang="bg" sz="2400" dirty="0">
                <a:cs typeface="Calibri"/>
              </a:rPr>
              <a:t>на вяра в ( </a:t>
            </a:r>
            <a:r>
              <a:rPr lang="bg" sz="2400" dirty="0" err="1">
                <a:cs typeface="Calibri"/>
              </a:rPr>
              <a:t>фалшива </a:t>
            </a:r>
            <a:r>
              <a:rPr lang="bg" sz="2400" dirty="0">
                <a:cs typeface="Calibri"/>
              </a:rPr>
              <a:t>) информация, </a:t>
            </a:r>
            <a:r>
              <a:rPr lang="bg" sz="2400" dirty="0" err="1">
                <a:cs typeface="Calibri"/>
              </a:rPr>
              <a:t>това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възприятието </a:t>
            </a:r>
            <a:r>
              <a:rPr lang="bg" sz="2400" dirty="0">
                <a:cs typeface="Calibri"/>
              </a:rPr>
              <a:t>за контрол </a:t>
            </a:r>
            <a:r>
              <a:rPr lang="bg" sz="2400" dirty="0" err="1">
                <a:cs typeface="Calibri"/>
              </a:rPr>
              <a:t>може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бъда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повлиян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от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на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следното</a:t>
            </a:r>
            <a:r>
              <a:rPr lang="bg" sz="2400" dirty="0">
                <a:cs typeface="Calibri"/>
              </a:rPr>
              <a:t> </a:t>
            </a:r>
            <a:r>
              <a:rPr lang="bg" sz="2400" dirty="0" err="1">
                <a:cs typeface="Calibri"/>
              </a:rPr>
              <a:t>понятия </a:t>
            </a:r>
            <a:r>
              <a:rPr lang="bg" sz="2400" dirty="0">
                <a:cs typeface="Calibri"/>
              </a:rPr>
              <a:t>:</a:t>
            </a:r>
            <a:endParaRPr lang="nl-N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603A51-09AF-30E4-56B9-061A9979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0" y="1201338"/>
            <a:ext cx="4295775" cy="28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ρουχισμός, clipart, παπούτσι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413C850-D6F5-E7F1-1259-F08317FE2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0318" r="9204" b="8270"/>
          <a:stretch/>
        </p:blipFill>
        <p:spPr>
          <a:xfrm>
            <a:off x="8134664" y="885825"/>
            <a:ext cx="3962400" cy="3945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909028-B103-10EB-7333-2D8C849D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 err="1">
                <a:ea typeface="Adobe Gothic Std B"/>
              </a:rPr>
              <a:t>Възприеман</a:t>
            </a:r>
            <a:r>
              <a:rPr lang="bg" dirty="0">
                <a:ea typeface="Adobe Gothic Std B"/>
              </a:rPr>
              <a:t> </a:t>
            </a:r>
            <a:r>
              <a:rPr lang="bg" dirty="0" err="1">
                <a:ea typeface="Adobe Gothic Std B"/>
              </a:rPr>
              <a:t>поведенчески </a:t>
            </a:r>
            <a:r>
              <a:rPr lang="bg" dirty="0">
                <a:ea typeface="Adobe Gothic Std B"/>
              </a:rPr>
              <a:t>контрол (2/3)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7F94B-89BA-2B30-792D-7DA58C85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8190663" cy="4865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bg" sz="2200" b="1" i="0" dirty="0">
                <a:solidFill>
                  <a:srgbClr val="333333"/>
                </a:solidFill>
                <a:effectLst/>
              </a:rPr>
              <a:t>Липса на надеждни източници </a:t>
            </a:r>
            <a:r>
              <a:rPr lang="bg" sz="2200" b="1" dirty="0">
                <a:solidFill>
                  <a:srgbClr val="333333"/>
                </a:solidFill>
              </a:rPr>
              <a:t>: </a:t>
            </a:r>
            <a:r>
              <a:rPr lang="bg" sz="2200" i="0" dirty="0">
                <a:solidFill>
                  <a:srgbClr val="333333"/>
                </a:solidFill>
                <a:effectLst/>
              </a:rPr>
              <a:t>когато някой получава информация само от ненадеждни източници, е по-вероятно да се натъкне на невярна информация. Без противоположна информация е по-вероятно невярната информация да бъде приета за </a:t>
            </a:r>
            <a:r>
              <a:rPr lang="bg" sz="2200" dirty="0">
                <a:solidFill>
                  <a:srgbClr val="333333"/>
                </a:solidFill>
              </a:rPr>
              <a:t>истина;</a:t>
            </a:r>
            <a:endParaRPr lang="en-GB" sz="2200" dirty="0">
              <a:cs typeface="Calibri" panose="020F0502020204030204"/>
            </a:endParaRPr>
          </a:p>
          <a:p>
            <a:r>
              <a:rPr lang="bg" sz="2200" b="1" i="0" dirty="0">
                <a:solidFill>
                  <a:srgbClr val="333333"/>
                </a:solidFill>
                <a:effectLst/>
              </a:rPr>
              <a:t>Ограничени знания или опит </a:t>
            </a:r>
            <a:r>
              <a:rPr lang="bg" sz="2200" b="1" dirty="0">
                <a:solidFill>
                  <a:srgbClr val="333333"/>
                </a:solidFill>
              </a:rPr>
              <a:t>:</a:t>
            </a:r>
            <a:r>
              <a:rPr lang="bg" sz="2200" b="1" i="0" dirty="0">
                <a:solidFill>
                  <a:srgbClr val="333333"/>
                </a:solidFill>
                <a:effectLst/>
              </a:rPr>
              <a:t> </a:t>
            </a:r>
            <a:r>
              <a:rPr lang="bg" sz="2200" i="0" dirty="0">
                <a:solidFill>
                  <a:srgbClr val="333333"/>
                </a:solidFill>
                <a:effectLst/>
              </a:rPr>
              <a:t>без основна информация става по-лесно да се приеме невярната информация за истина </a:t>
            </a:r>
            <a:r>
              <a:rPr lang="bg" sz="2200" dirty="0">
                <a:solidFill>
                  <a:srgbClr val="333333"/>
                </a:solidFill>
              </a:rPr>
              <a:t>;</a:t>
            </a:r>
            <a:endParaRPr lang="en-GB" sz="2200" i="0" dirty="0">
              <a:solidFill>
                <a:srgbClr val="333333"/>
              </a:solidFill>
              <a:effectLst/>
              <a:cs typeface="Calibri"/>
            </a:endParaRPr>
          </a:p>
          <a:p>
            <a:r>
              <a:rPr lang="bg" sz="2200" b="1" dirty="0">
                <a:solidFill>
                  <a:srgbClr val="333333"/>
                </a:solidFill>
              </a:rPr>
              <a:t>Липса на медийна грамотност: </a:t>
            </a:r>
            <a:r>
              <a:rPr lang="bg" sz="2200" dirty="0">
                <a:solidFill>
                  <a:srgbClr val="333333"/>
                </a:solidFill>
              </a:rPr>
              <a:t>недостатъчно разбиране за това как да се оценява и оценява критично информацията;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r>
              <a:rPr lang="bg" sz="2200" b="1" dirty="0">
                <a:solidFill>
                  <a:srgbClr val="333333"/>
                </a:solidFill>
              </a:rPr>
              <a:t>Емоционално разсъждение: </a:t>
            </a:r>
            <a:r>
              <a:rPr lang="bg" sz="2200" dirty="0">
                <a:solidFill>
                  <a:srgbClr val="333333"/>
                </a:solidFill>
              </a:rPr>
              <a:t>емоциите влияят на разсъжденията. Когато човек има силна емоционална привързаност, той може да е по-склонен да приеме информация, която подкрепя това емоционално състояние, дори когато е невярна;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pPr algn="just"/>
            <a:endParaRPr lang="en-GB" sz="2400" dirty="0">
              <a:solidFill>
                <a:srgbClr val="333333"/>
              </a:solidFill>
              <a:cs typeface="Calibri" panose="020F0502020204030204"/>
            </a:endParaRP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cs typeface="Calibri" panose="020F0502020204030204"/>
            </a:endParaRPr>
          </a:p>
          <a:p>
            <a:pPr algn="just"/>
            <a:endParaRPr lang="nl-NL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00FCB-1E84-0187-4220-04402E0F054B}"/>
              </a:ext>
            </a:extLst>
          </p:cNvPr>
          <p:cNvSpPr txBox="1"/>
          <p:nvPr/>
        </p:nvSpPr>
        <p:spPr>
          <a:xfrm>
            <a:off x="5991540" y="6477673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Изображение от </a:t>
            </a:r>
            <a:r>
              <a:rPr lang="bg" sz="1200" dirty="0" err="1">
                <a:hlinkClick r:id="rId4"/>
              </a:rPr>
              <a:t>vectorjuice </a:t>
            </a:r>
            <a:r>
              <a:rPr lang="bg" sz="1200" dirty="0">
                <a:hlinkClick r:id="rId4"/>
              </a:rPr>
              <a:t>на </a:t>
            </a:r>
            <a:r>
              <a:rPr lang="bg" sz="1200" dirty="0" err="1">
                <a:hlinkClick r:id="rId4"/>
              </a:rPr>
              <a:t>Freepik </a:t>
            </a:r>
            <a:r>
              <a:rPr lang="bg" sz="1200" dirty="0">
                <a:hlinkClick r:id="rId4"/>
              </a:rPr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57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B2A4-43C6-A3F0-0D9B-10410CDA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 err="1"/>
              <a:t>Възприеман</a:t>
            </a:r>
            <a:r>
              <a:rPr lang="bg" dirty="0"/>
              <a:t> </a:t>
            </a:r>
            <a:r>
              <a:rPr lang="bg" dirty="0" err="1"/>
              <a:t>поведенчески </a:t>
            </a:r>
            <a:r>
              <a:rPr lang="bg" dirty="0"/>
              <a:t>контрол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80522-EAC0-9104-0D09-A4AF506E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118105" cy="4865977"/>
          </a:xfrm>
        </p:spPr>
        <p:txBody>
          <a:bodyPr>
            <a:normAutofit fontScale="92500"/>
          </a:bodyPr>
          <a:lstStyle/>
          <a:p>
            <a:r>
              <a:rPr lang="bg" sz="2400" b="1" dirty="0">
                <a:solidFill>
                  <a:srgbClr val="333333"/>
                </a:solidFill>
              </a:rPr>
              <a:t>Пристрастие за потвърждение: </a:t>
            </a:r>
            <a:r>
              <a:rPr lang="bg" sz="2400" dirty="0">
                <a:solidFill>
                  <a:srgbClr val="333333"/>
                </a:solidFill>
              </a:rPr>
              <a:t>тенденцията да се приема информация, която потвърждава съществуващите вярвания по-бързо от друга информация, дори ако информацията е невярна;</a:t>
            </a:r>
            <a:endParaRPr lang="en-GB" sz="2400" dirty="0">
              <a:solidFill>
                <a:srgbClr val="333333"/>
              </a:solidFill>
              <a:cs typeface="Calibri"/>
            </a:endParaRPr>
          </a:p>
          <a:p>
            <a:r>
              <a:rPr lang="bg" sz="2400" b="1" i="0" dirty="0">
                <a:solidFill>
                  <a:srgbClr val="333333"/>
                </a:solidFill>
                <a:effectLst/>
              </a:rPr>
              <a:t>Когнитивни преки пътища </a:t>
            </a:r>
            <a:r>
              <a:rPr lang="bg" sz="2400" b="1" dirty="0">
                <a:solidFill>
                  <a:srgbClr val="333333"/>
                </a:solidFill>
              </a:rPr>
              <a:t>:</a:t>
            </a:r>
            <a:r>
              <a:rPr lang="bg" sz="2400" b="1" i="0" dirty="0">
                <a:solidFill>
                  <a:srgbClr val="333333"/>
                </a:solidFill>
                <a:effectLst/>
              </a:rPr>
              <a:t> </a:t>
            </a:r>
            <a:r>
              <a:rPr lang="bg" sz="2400" i="0" dirty="0">
                <a:solidFill>
                  <a:srgbClr val="333333"/>
                </a:solidFill>
                <a:effectLst/>
              </a:rPr>
              <a:t>хората не мислят критично за </a:t>
            </a:r>
            <a:r>
              <a:rPr lang="bg" sz="2400" dirty="0">
                <a:solidFill>
                  <a:srgbClr val="333333"/>
                </a:solidFill>
              </a:rPr>
              <a:t>всичко </a:t>
            </a:r>
            <a:r>
              <a:rPr lang="bg" sz="2400" i="0" dirty="0">
                <a:solidFill>
                  <a:srgbClr val="333333"/>
                </a:solidFill>
                <a:effectLst/>
              </a:rPr>
              <a:t>: понякога хората използват евристики или „преки пътища“.</a:t>
            </a:r>
            <a:r>
              <a:rPr lang="bg" sz="2400" dirty="0">
                <a:solidFill>
                  <a:srgbClr val="333333"/>
                </a:solidFill>
              </a:rPr>
              <a:t> </a:t>
            </a:r>
            <a:r>
              <a:rPr lang="bg" sz="2400" i="0" dirty="0">
                <a:solidFill>
                  <a:srgbClr val="333333"/>
                </a:solidFill>
                <a:effectLst/>
              </a:rPr>
              <a:t>Всеки прави това </a:t>
            </a:r>
            <a:r>
              <a:rPr lang="bg" sz="2400" dirty="0">
                <a:solidFill>
                  <a:srgbClr val="333333"/>
                </a:solidFill>
              </a:rPr>
              <a:t>, но когато се използва в грешен сценарий, това може да доведе до приемане на невярна информация. Това е особено разпространено, когато темата не се възприема като важна.</a:t>
            </a:r>
            <a:endParaRPr lang="en-GB" sz="2400" i="0" dirty="0">
              <a:solidFill>
                <a:srgbClr val="333333"/>
              </a:solidFill>
              <a:effectLst/>
              <a:cs typeface="Calibri"/>
            </a:endParaRPr>
          </a:p>
          <a:p>
            <a:pPr algn="just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E866E4-9FAA-293F-F241-E8184149C430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 dirty="0">
                <a:hlinkClick r:id="rId3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4"/>
              </a:rPr>
              <a:t>Лиценз на Pixabay</a:t>
            </a:r>
            <a:endParaRPr lang="nl-NL" sz="1200" dirty="0"/>
          </a:p>
        </p:txBody>
      </p:sp>
      <p:pic>
        <p:nvPicPr>
          <p:cNvPr id="7" name="Εικόνα 6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D64630E6-F586-5650-B1CB-3B46C40EF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38" y="1906938"/>
            <a:ext cx="3870257" cy="3301813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4AA233D0-46CA-1EA9-2D65-109634A2E065}"/>
              </a:ext>
            </a:extLst>
          </p:cNvPr>
          <p:cNvSpPr/>
          <p:nvPr/>
        </p:nvSpPr>
        <p:spPr>
          <a:xfrm>
            <a:off x="7070140" y="2968279"/>
            <a:ext cx="4718852" cy="4953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μεγεθυντικός φακός/καθρεφτάκι, κουζινικά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778E93A8-A227-EF65-517B-DB25F2AA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59" y="706215"/>
            <a:ext cx="6096000" cy="6096000"/>
          </a:xfrm>
          <a:prstGeom prst="rect">
            <a:avLst/>
          </a:prstGeom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BC49D-C58D-2F3B-AC9B-F42DD1A5CC89}"/>
              </a:ext>
            </a:extLst>
          </p:cNvPr>
          <p:cNvSpPr txBox="1"/>
          <p:nvPr/>
        </p:nvSpPr>
        <p:spPr>
          <a:xfrm>
            <a:off x="318215" y="2756974"/>
            <a:ext cx="6795134" cy="144655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bg" sz="4400" b="1" dirty="0"/>
              <a:t>Умения </a:t>
            </a:r>
            <a:r>
              <a:rPr lang="bg" sz="4400" b="1" dirty="0" err="1"/>
              <a:t>за</a:t>
            </a:r>
            <a:r>
              <a:rPr lang="bg" sz="4400" b="1" dirty="0"/>
              <a:t> </a:t>
            </a:r>
            <a:r>
              <a:rPr lang="bg" sz="4400" b="1" dirty="0" err="1"/>
              <a:t>идентифицирайте </a:t>
            </a:r>
            <a:r>
              <a:rPr lang="bg" sz="4400" b="1" dirty="0"/>
              <a:t>вярата в погрешна </a:t>
            </a:r>
            <a:r>
              <a:rPr lang="bg" sz="4400" b="1" dirty="0" err="1"/>
              <a:t>и </a:t>
            </a:r>
            <a:r>
              <a:rPr lang="bg" sz="4400" b="1" dirty="0"/>
              <a:t>дезинформация</a:t>
            </a:r>
            <a:endParaRPr lang="nl-NL" sz="4400" b="1" dirty="0"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F2C01A-0BBF-EA35-7123-0845D4F8ED3C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5"/>
              </a:rPr>
              <a:t>Лиценз на Pixabay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94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A893-9697-546E-E39D-125A620A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Умения </a:t>
            </a:r>
            <a:r>
              <a:rPr lang="bg" dirty="0" err="1">
                <a:ea typeface="Adobe Gothic Std B"/>
                <a:cs typeface="Calibri"/>
              </a:rPr>
              <a:t>за</a:t>
            </a:r>
            <a:r>
              <a:rPr lang="bg" dirty="0">
                <a:ea typeface="Adobe Gothic Std B"/>
                <a:cs typeface="Calibri"/>
              </a:rPr>
              <a:t> </a:t>
            </a:r>
            <a:r>
              <a:rPr lang="bg" dirty="0" err="1">
                <a:ea typeface="Adobe Gothic Std B"/>
                <a:cs typeface="Calibri"/>
              </a:rPr>
              <a:t>разпознайте </a:t>
            </a:r>
            <a:r>
              <a:rPr lang="bg" dirty="0">
                <a:ea typeface="Adobe Gothic Std B"/>
                <a:cs typeface="Calibri"/>
              </a:rPr>
              <a:t>вярата в дезинформацията (1/3)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A1C72-A591-20BB-5C18-66222174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210" y="1725863"/>
            <a:ext cx="5852132" cy="425637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bg" b="1" dirty="0">
                <a:cs typeface="Calibri"/>
              </a:rPr>
              <a:t>Бъдете </a:t>
            </a:r>
            <a:r>
              <a:rPr lang="bg" b="1" dirty="0" err="1">
                <a:cs typeface="Calibri"/>
              </a:rPr>
              <a:t>в </a:t>
            </a:r>
            <a:r>
              <a:rPr lang="bg" b="1" dirty="0">
                <a:cs typeface="Calibri"/>
              </a:rPr>
              <a:t>течение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с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популярен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разкази </a:t>
            </a:r>
            <a:r>
              <a:rPr lang="bg" dirty="0">
                <a:cs typeface="Calibri"/>
              </a:rPr>
              <a:t>в медиите, </a:t>
            </a:r>
            <a:r>
              <a:rPr lang="bg" dirty="0" err="1">
                <a:cs typeface="Calibri"/>
              </a:rPr>
              <a:t>т.н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че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вие </a:t>
            </a:r>
            <a:r>
              <a:rPr lang="bg" dirty="0">
                <a:cs typeface="Calibri"/>
              </a:rPr>
              <a:t>сте </a:t>
            </a:r>
            <a:r>
              <a:rPr lang="bg" dirty="0" err="1">
                <a:cs typeface="Calibri"/>
              </a:rPr>
              <a:t>наясно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какво </a:t>
            </a:r>
            <a:r>
              <a:rPr lang="bg" dirty="0">
                <a:cs typeface="Calibri"/>
              </a:rPr>
              <a:t>се случва в дезинформацията.</a:t>
            </a:r>
            <a:endParaRPr lang="nl-NL" dirty="0">
              <a:ea typeface="Calibri"/>
              <a:cs typeface="Calibri"/>
            </a:endParaRPr>
          </a:p>
          <a:p>
            <a:r>
              <a:rPr lang="bg" b="1" dirty="0">
                <a:ea typeface="Calibri"/>
                <a:cs typeface="Calibri"/>
              </a:rPr>
              <a:t>Бъдете бдителни </a:t>
            </a:r>
            <a:r>
              <a:rPr lang="bg" b="1" dirty="0" err="1">
                <a:ea typeface="Calibri"/>
                <a:cs typeface="Calibri"/>
              </a:rPr>
              <a:t>за сигнали </a:t>
            </a:r>
            <a:r>
              <a:rPr lang="bg" b="1" dirty="0">
                <a:ea typeface="Calibri"/>
                <a:cs typeface="Calibri"/>
              </a:rPr>
              <a:t>"червен </a:t>
            </a:r>
            <a:r>
              <a:rPr lang="bg" b="1" dirty="0" err="1">
                <a:ea typeface="Calibri"/>
                <a:cs typeface="Calibri"/>
              </a:rPr>
              <a:t>флаг </a:t>
            </a:r>
            <a:r>
              <a:rPr lang="bg" b="1" dirty="0">
                <a:ea typeface="Calibri"/>
                <a:cs typeface="Calibri"/>
              </a:rPr>
              <a:t>" </a:t>
            </a:r>
            <a:r>
              <a:rPr lang="bg" dirty="0">
                <a:ea typeface="Calibri"/>
                <a:cs typeface="Calibri"/>
              </a:rPr>
              <a:t>. Това са </a:t>
            </a:r>
            <a:r>
              <a:rPr lang="bg" dirty="0" err="1">
                <a:ea typeface="Calibri"/>
                <a:cs typeface="Calibri"/>
              </a:rPr>
              <a:t>знаци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че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посочвам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радикализация </a:t>
            </a:r>
            <a:r>
              <a:rPr lang="bg" dirty="0">
                <a:ea typeface="Calibri"/>
                <a:cs typeface="Calibri"/>
              </a:rPr>
              <a:t>, </a:t>
            </a:r>
            <a:r>
              <a:rPr lang="bg" dirty="0" err="1">
                <a:ea typeface="Calibri"/>
                <a:cs typeface="Calibri"/>
              </a:rPr>
              <a:t>която често </a:t>
            </a:r>
            <a:r>
              <a:rPr lang="bg" dirty="0">
                <a:ea typeface="Calibri"/>
                <a:cs typeface="Calibri"/>
              </a:rPr>
              <a:t>е продукт на вяра в дезинформация.</a:t>
            </a:r>
          </a:p>
          <a:p>
            <a:r>
              <a:rPr lang="bg" dirty="0" err="1">
                <a:ea typeface="Calibri"/>
                <a:cs typeface="Calibri"/>
              </a:rPr>
              <a:t>Кога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сте наблюдавали </a:t>
            </a:r>
            <a:r>
              <a:rPr lang="bg" dirty="0">
                <a:ea typeface="Calibri"/>
                <a:cs typeface="Calibri"/>
              </a:rPr>
              <a:t>_ </a:t>
            </a:r>
            <a:r>
              <a:rPr lang="bg" dirty="0" err="1">
                <a:ea typeface="Calibri"/>
                <a:cs typeface="Calibri"/>
              </a:rPr>
              <a:t>някои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обезпокоителен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мнения </a:t>
            </a:r>
            <a:r>
              <a:rPr lang="bg" dirty="0">
                <a:ea typeface="Calibri"/>
                <a:cs typeface="Calibri"/>
              </a:rPr>
              <a:t>, твърдения или </a:t>
            </a:r>
            <a:r>
              <a:rPr lang="bg" dirty="0" err="1">
                <a:ea typeface="Calibri"/>
                <a:cs typeface="Calibri"/>
              </a:rPr>
              <a:t>аргументи </a:t>
            </a:r>
            <a:r>
              <a:rPr lang="bg" dirty="0">
                <a:ea typeface="Calibri"/>
                <a:cs typeface="Calibri"/>
              </a:rPr>
              <a:t>, </a:t>
            </a:r>
            <a:r>
              <a:rPr lang="bg" b="1" dirty="0" err="1">
                <a:ea typeface="Calibri"/>
                <a:cs typeface="Calibri"/>
              </a:rPr>
              <a:t>опитайте</a:t>
            </a:r>
            <a:r>
              <a:rPr lang="bg" b="1" dirty="0">
                <a:ea typeface="Calibri"/>
                <a:cs typeface="Calibri"/>
              </a:rPr>
              <a:t> </a:t>
            </a:r>
            <a:r>
              <a:rPr lang="bg" b="1" dirty="0" err="1">
                <a:ea typeface="Calibri"/>
                <a:cs typeface="Calibri"/>
              </a:rPr>
              <a:t>за </a:t>
            </a:r>
            <a:r>
              <a:rPr lang="bg" b="1" dirty="0">
                <a:ea typeface="Calibri"/>
                <a:cs typeface="Calibri"/>
              </a:rPr>
              <a:t>започване на </a:t>
            </a:r>
            <a:r>
              <a:rPr lang="bg" b="1" dirty="0" err="1">
                <a:ea typeface="Calibri"/>
                <a:cs typeface="Calibri"/>
              </a:rPr>
              <a:t>диалог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за </a:t>
            </a:r>
            <a:r>
              <a:rPr lang="bg" dirty="0">
                <a:ea typeface="Calibri"/>
                <a:cs typeface="Calibri"/>
              </a:rPr>
              <a:t>това. Повече за </a:t>
            </a:r>
            <a:r>
              <a:rPr lang="bg" dirty="0" err="1">
                <a:ea typeface="Calibri"/>
                <a:cs typeface="Calibri"/>
              </a:rPr>
              <a:t>това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мога</a:t>
            </a:r>
            <a:r>
              <a:rPr lang="bg" dirty="0">
                <a:ea typeface="Calibri"/>
                <a:cs typeface="Calibri"/>
              </a:rPr>
              <a:t> </a:t>
            </a:r>
            <a:r>
              <a:rPr lang="bg" dirty="0" err="1">
                <a:ea typeface="Calibri"/>
                <a:cs typeface="Calibri"/>
              </a:rPr>
              <a:t>можете да </a:t>
            </a:r>
            <a:r>
              <a:rPr lang="bg" dirty="0">
                <a:ea typeface="Calibri"/>
                <a:cs typeface="Calibri"/>
              </a:rPr>
              <a:t>намерите в </a:t>
            </a:r>
            <a:r>
              <a:rPr lang="bg" i="1" dirty="0">
                <a:ea typeface="Calibri"/>
                <a:cs typeface="Calibri"/>
              </a:rPr>
              <a:t>Модул 4: </a:t>
            </a:r>
            <a:r>
              <a:rPr lang="bg" i="1" dirty="0" err="1">
                <a:ea typeface="Calibri"/>
                <a:cs typeface="Calibri"/>
              </a:rPr>
              <a:t>Разрешаване</a:t>
            </a:r>
            <a:r>
              <a:rPr lang="bg" i="1" dirty="0">
                <a:ea typeface="Calibri"/>
                <a:cs typeface="Calibri"/>
              </a:rPr>
              <a:t> </a:t>
            </a:r>
            <a:r>
              <a:rPr lang="bg" i="1" dirty="0" err="1">
                <a:ea typeface="Calibri"/>
                <a:cs typeface="Calibri"/>
              </a:rPr>
              <a:t>Диалог </a:t>
            </a:r>
            <a:r>
              <a:rPr lang="bg" dirty="0">
                <a:ea typeface="Calibri"/>
                <a:cs typeface="Calibri"/>
              </a:rPr>
              <a:t>.</a:t>
            </a:r>
            <a:endParaRPr lang="nl-NL" dirty="0">
              <a:cs typeface="Calibri"/>
            </a:endParaRPr>
          </a:p>
          <a:p>
            <a:pPr marL="0" indent="0" algn="just">
              <a:buNone/>
            </a:pPr>
            <a:endParaRPr lang="nl-NL" dirty="0">
              <a:ea typeface="Calibri" panose="020F0502020204030204"/>
              <a:cs typeface="Calibri"/>
            </a:endParaRPr>
          </a:p>
          <a:p>
            <a:pPr algn="just"/>
            <a:endParaRPr lang="nl-NL" dirty="0">
              <a:cs typeface="Calibri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328029D-A91B-6DFC-FAAC-68F8DE9B53AC}"/>
              </a:ext>
            </a:extLst>
          </p:cNvPr>
          <p:cNvSpPr/>
          <p:nvPr/>
        </p:nvSpPr>
        <p:spPr>
          <a:xfrm>
            <a:off x="866490" y="1858812"/>
            <a:ext cx="3944259" cy="3586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9CAA1B-D350-905A-9042-45A1E794E0EA}"/>
              </a:ext>
            </a:extLst>
          </p:cNvPr>
          <p:cNvSpPr txBox="1"/>
          <p:nvPr/>
        </p:nvSpPr>
        <p:spPr>
          <a:xfrm>
            <a:off x="1181780" y="2147255"/>
            <a:ext cx="332704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i="1" dirty="0">
                <a:solidFill>
                  <a:schemeClr val="bg1"/>
                </a:solidFill>
                <a:cs typeface="Calibri"/>
              </a:rPr>
              <a:t>В зависимост от контекста :</a:t>
            </a:r>
            <a:endParaRPr lang="nl-NL" i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nl-NL" i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bg" i="1" dirty="0">
                <a:solidFill>
                  <a:schemeClr val="bg1"/>
                </a:solidFill>
                <a:cs typeface="Calibri"/>
              </a:rPr>
              <a:t>Вярата в (погрешна и ) дезинформация може варират обширно между различни индивиди . Няма _ _ един истинско решение или умение да се противодействайте му. Въпреки това , има някои общи умения, които трябва да имате предвид.</a:t>
            </a:r>
            <a:endParaRPr lang="nl-NL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" sz="4800" kern="1200">
                <a:solidFill>
                  <a:srgbClr val="95C11F"/>
                </a:solidFill>
                <a:ea typeface="+mj-ea"/>
                <a:cs typeface="+mj-cs"/>
              </a:rPr>
              <a:t>Партньори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E1498-CCA1-D5A3-FE67-D37E2B9F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червено </a:t>
            </a:r>
            <a:r>
              <a:rPr lang="bg" dirty="0" err="1">
                <a:ea typeface="Adobe Gothic Std B"/>
                <a:cs typeface="Calibri"/>
              </a:rPr>
              <a:t>знаме</a:t>
            </a:r>
            <a:r>
              <a:rPr lang="bg" dirty="0">
                <a:ea typeface="Adobe Gothic Std B"/>
                <a:cs typeface="Calibri"/>
              </a:rPr>
              <a:t> </a:t>
            </a:r>
            <a:r>
              <a:rPr lang="bg" dirty="0" err="1">
                <a:ea typeface="Adobe Gothic Std B"/>
                <a:cs typeface="Calibri"/>
              </a:rPr>
              <a:t>сигнали </a:t>
            </a:r>
            <a:r>
              <a:rPr lang="bg" dirty="0">
                <a:ea typeface="Adobe Gothic Std B"/>
                <a:cs typeface="Calibri"/>
              </a:rPr>
              <a:t>(2/3)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F80DB7-79E2-726F-3572-E7456843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200963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sz="2100" dirty="0">
                <a:ea typeface="Calibri"/>
                <a:cs typeface="Calibri"/>
              </a:rPr>
              <a:t>Няма изчерпателен контролен списък, обхващащ всички възможни сигнали, които биха могли да показват радикализация, тъй като тази тема е твърде сложна </a:t>
            </a:r>
            <a:r>
              <a:rPr lang="bg" sz="2100" dirty="0" err="1">
                <a:ea typeface="Calibri"/>
                <a:cs typeface="Calibri"/>
              </a:rPr>
              <a:t>и зависима от </a:t>
            </a:r>
            <a:r>
              <a:rPr lang="bg" sz="2100" dirty="0">
                <a:ea typeface="Calibri"/>
                <a:cs typeface="Calibri"/>
              </a:rPr>
              <a:t>контекста . Процесът на </a:t>
            </a:r>
            <a:r>
              <a:rPr lang="bg" sz="2100" dirty="0" err="1">
                <a:ea typeface="Calibri"/>
                <a:cs typeface="Calibri"/>
              </a:rPr>
              <a:t>радикализация </a:t>
            </a:r>
            <a:r>
              <a:rPr lang="bg" sz="2100" dirty="0">
                <a:ea typeface="Calibri"/>
                <a:cs typeface="Calibri"/>
              </a:rPr>
              <a:t>е </a:t>
            </a:r>
            <a:r>
              <a:rPr lang="bg" sz="2100" dirty="0" err="1">
                <a:ea typeface="Calibri"/>
                <a:cs typeface="Calibri"/>
              </a:rPr>
              <a:t>постоянен _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промяна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развиваща се </a:t>
            </a:r>
            <a:r>
              <a:rPr lang="bg" sz="2100" dirty="0">
                <a:ea typeface="Calibri"/>
                <a:cs typeface="Calibri"/>
              </a:rPr>
              <a:t>и </a:t>
            </a:r>
            <a:r>
              <a:rPr lang="bg" sz="2100" dirty="0" err="1">
                <a:ea typeface="Calibri"/>
                <a:cs typeface="Calibri"/>
              </a:rPr>
              <a:t>Следователно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показателите </a:t>
            </a:r>
            <a:r>
              <a:rPr lang="bg" sz="2100" dirty="0">
                <a:ea typeface="Calibri"/>
                <a:cs typeface="Calibri"/>
              </a:rPr>
              <a:t>за </a:t>
            </a:r>
            <a:r>
              <a:rPr lang="bg" sz="2100" dirty="0" err="1">
                <a:ea typeface="Calibri"/>
                <a:cs typeface="Calibri"/>
              </a:rPr>
              <a:t>него </a:t>
            </a:r>
            <a:r>
              <a:rPr lang="bg" sz="2100" dirty="0">
                <a:ea typeface="Calibri"/>
                <a:cs typeface="Calibri"/>
              </a:rPr>
              <a:t>също.</a:t>
            </a:r>
          </a:p>
          <a:p>
            <a:pPr marL="0" indent="0">
              <a:buNone/>
            </a:pPr>
            <a:r>
              <a:rPr lang="bg" sz="2100" dirty="0" err="1">
                <a:ea typeface="Calibri"/>
                <a:cs typeface="Calibri"/>
              </a:rPr>
              <a:t>Въпреки това </a:t>
            </a:r>
            <a:r>
              <a:rPr lang="bg" sz="2100" dirty="0">
                <a:ea typeface="Calibri"/>
                <a:cs typeface="Calibri"/>
              </a:rPr>
              <a:t>, ето </a:t>
            </a:r>
            <a:r>
              <a:rPr lang="bg" sz="2100" dirty="0" err="1">
                <a:ea typeface="Calibri"/>
                <a:cs typeface="Calibri"/>
              </a:rPr>
              <a:t>някои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примери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за да </a:t>
            </a:r>
            <a:r>
              <a:rPr lang="bg" sz="2100" dirty="0">
                <a:ea typeface="Calibri"/>
                <a:cs typeface="Calibri"/>
              </a:rPr>
              <a:t>покаже </a:t>
            </a:r>
            <a:r>
              <a:rPr lang="bg" sz="2100" dirty="0" err="1">
                <a:ea typeface="Calibri"/>
                <a:cs typeface="Calibri"/>
              </a:rPr>
              <a:t>какви са </a:t>
            </a:r>
            <a:r>
              <a:rPr lang="bg" sz="2100" dirty="0">
                <a:ea typeface="Calibri"/>
                <a:cs typeface="Calibri"/>
              </a:rPr>
              <a:t>тези </a:t>
            </a:r>
            <a:r>
              <a:rPr lang="bg" sz="2100" dirty="0" err="1">
                <a:ea typeface="Calibri"/>
                <a:cs typeface="Calibri"/>
              </a:rPr>
              <a:t>сигнали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може да </a:t>
            </a:r>
            <a:r>
              <a:rPr lang="bg" sz="2100" dirty="0">
                <a:ea typeface="Calibri"/>
                <a:cs typeface="Calibri"/>
              </a:rPr>
              <a:t>изглежда така:</a:t>
            </a:r>
            <a:endParaRPr lang="nl-NL" sz="2100" dirty="0"/>
          </a:p>
        </p:txBody>
      </p:sp>
      <p:pic>
        <p:nvPicPr>
          <p:cNvPr id="5" name="Εικόνα 4" descr="Εικόνα που περιέχει γραφικά, πορφυρό, κόκκινο, γραφιστ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DE8D249C-04AA-B9D2-C7DF-F7EB1A5AB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87" y="257175"/>
            <a:ext cx="4124325" cy="6096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6B3B3B-E4BD-51FB-E45A-2AAB92FADA86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5"/>
              </a:rPr>
              <a:t>Лиценз на Pixabay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9866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σημαία, κόκκινο, πορφυρό&#10;&#10;Περιγραφή που δημιουργήθηκε αυτόματα">
            <a:extLst>
              <a:ext uri="{FF2B5EF4-FFF2-40B4-BE49-F238E27FC236}">
                <a16:creationId xmlns:a16="http://schemas.microsoft.com/office/drawing/2014/main" id="{0E2A1992-18DE-7217-B5BE-E85D459923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7" y="192024"/>
            <a:ext cx="1678558" cy="162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B044C-DDDC-E640-E22C-808DF00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 err="1"/>
              <a:t>Примери </a:t>
            </a:r>
            <a:r>
              <a:rPr lang="bg" dirty="0"/>
              <a:t>за червено </a:t>
            </a:r>
            <a:r>
              <a:rPr lang="bg" dirty="0" err="1"/>
              <a:t>знаме</a:t>
            </a:r>
            <a:r>
              <a:rPr lang="bg" dirty="0"/>
              <a:t> </a:t>
            </a:r>
            <a:r>
              <a:rPr lang="bg" dirty="0" err="1"/>
              <a:t>сигнали </a:t>
            </a:r>
            <a:r>
              <a:rPr lang="bg" dirty="0"/>
              <a:t>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023E5-F645-252F-C2B5-02FE2C3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99999"/>
            <a:ext cx="5538000" cy="486597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,Sans-Serif"/>
              <a:buChar char="•"/>
            </a:pPr>
            <a:r>
              <a:rPr lang="bg" sz="2400" dirty="0">
                <a:ea typeface="Calibri" panose="020F0502020204030204"/>
                <a:cs typeface="Calibri" panose="020F0502020204030204"/>
              </a:rPr>
              <a:t>Използването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на проблемни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твърдения или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език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известен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да се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бъда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свързани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с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дезинформация или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радикално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групи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,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за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пример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 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подчертавайки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ние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-срещу-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тях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дивизии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свързани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да се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етническа принадлежност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или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религия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bg" sz="2400" dirty="0">
                <a:ea typeface="Calibri" panose="020F0502020204030204"/>
                <a:cs typeface="Calibri" panose="020F0502020204030204"/>
              </a:rPr>
              <a:t>Нарастващо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чувство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за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принадлежност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към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определена (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политическа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,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религиозна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,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етническа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)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група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, или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обратното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, усещането ,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че не го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правят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принадлежат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навсякъде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bg" sz="2400" dirty="0" err="1">
                <a:ea typeface="Calibri" panose="020F0502020204030204"/>
                <a:cs typeface="Calibri" panose="020F0502020204030204"/>
              </a:rPr>
              <a:t>Откъсване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от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старо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приятелства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в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полза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на нови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приятели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от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радикал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_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bg" sz="2400" dirty="0" err="1">
                <a:ea typeface="Calibri" panose="020F0502020204030204"/>
                <a:cs typeface="Calibri" panose="020F0502020204030204"/>
              </a:rPr>
              <a:t>група </a:t>
            </a:r>
            <a:r>
              <a:rPr lang="bg" sz="24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algn="just"/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BE85469-928F-8A34-0F4E-932B7701FC50}"/>
              </a:ext>
            </a:extLst>
          </p:cNvPr>
          <p:cNvSpPr txBox="1">
            <a:spLocks/>
          </p:cNvSpPr>
          <p:nvPr/>
        </p:nvSpPr>
        <p:spPr>
          <a:xfrm>
            <a:off x="6085268" y="1799999"/>
            <a:ext cx="5680414" cy="4865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bg" dirty="0">
                <a:ea typeface="Calibri" panose="020F0502020204030204"/>
                <a:cs typeface="Calibri" panose="020F0502020204030204"/>
              </a:rPr>
              <a:t>Промени в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настроението</a:t>
            </a:r>
            <a:r>
              <a:rPr lang="bg" dirty="0">
                <a:ea typeface="Calibri" panose="020F0502020204030204"/>
                <a:cs typeface="Calibri" panose="020F0502020204030204"/>
              </a:rPr>
              <a:t>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и </a:t>
            </a:r>
            <a:r>
              <a:rPr lang="bg" dirty="0">
                <a:ea typeface="Calibri" panose="020F0502020204030204"/>
                <a:cs typeface="Calibri" panose="020F0502020204030204"/>
              </a:rPr>
              <a:t>/или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изолиране</a:t>
            </a:r>
            <a:r>
              <a:rPr lang="bg" dirty="0">
                <a:ea typeface="Calibri" panose="020F0502020204030204"/>
                <a:cs typeface="Calibri" panose="020F0502020204030204"/>
              </a:rPr>
              <a:t>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себе </a:t>
            </a:r>
            <a:r>
              <a:rPr lang="bg" dirty="0">
                <a:ea typeface="Calibri" panose="020F0502020204030204"/>
                <a:cs typeface="Calibri" panose="020F0502020204030204"/>
              </a:rPr>
              <a:t>си</a:t>
            </a:r>
          </a:p>
          <a:p>
            <a:pPr marL="285750" indent="-285750">
              <a:buFont typeface="Arial"/>
              <a:buChar char="•"/>
            </a:pPr>
            <a:r>
              <a:rPr lang="bg" dirty="0" err="1">
                <a:ea typeface="Calibri" panose="020F0502020204030204"/>
                <a:cs typeface="Calibri" panose="020F0502020204030204"/>
              </a:rPr>
              <a:t>Забележими </a:t>
            </a:r>
            <a:r>
              <a:rPr lang="bg" dirty="0">
                <a:ea typeface="Calibri" panose="020F0502020204030204"/>
                <a:cs typeface="Calibri" panose="020F0502020204030204"/>
              </a:rPr>
              <a:t>промени в представянето (в училище) или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отсъствия </a:t>
            </a:r>
            <a:r>
              <a:rPr lang="bg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bg" dirty="0">
                <a:ea typeface="Calibri" panose="020F0502020204030204"/>
                <a:cs typeface="Calibri" panose="020F0502020204030204"/>
              </a:rPr>
              <a:t>Ангажиране в различни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видове свободно време</a:t>
            </a:r>
            <a:r>
              <a:rPr lang="bg" dirty="0">
                <a:ea typeface="Calibri" panose="020F0502020204030204"/>
                <a:cs typeface="Calibri" panose="020F0502020204030204"/>
              </a:rPr>
              <a:t>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дейности </a:t>
            </a:r>
            <a:r>
              <a:rPr lang="bg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bg" dirty="0" err="1">
                <a:ea typeface="Calibri" panose="020F0502020204030204"/>
                <a:cs typeface="Calibri" panose="020F0502020204030204"/>
              </a:rPr>
              <a:t>Участие </a:t>
            </a:r>
            <a:r>
              <a:rPr lang="bg" dirty="0">
                <a:ea typeface="Calibri" panose="020F0502020204030204"/>
                <a:cs typeface="Calibri" panose="020F0502020204030204"/>
              </a:rPr>
              <a:t>в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демонстрации </a:t>
            </a:r>
            <a:r>
              <a:rPr lang="bg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bg" dirty="0" err="1">
                <a:ea typeface="Calibri" panose="020F0502020204030204"/>
                <a:cs typeface="Calibri" panose="020F0502020204030204"/>
              </a:rPr>
              <a:t>Отхвърлящо </a:t>
            </a:r>
            <a:r>
              <a:rPr lang="bg" dirty="0">
                <a:ea typeface="Calibri" panose="020F0502020204030204"/>
                <a:cs typeface="Calibri" panose="020F0502020204030204"/>
              </a:rPr>
              <a:t>отношение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към </a:t>
            </a:r>
            <a:r>
              <a:rPr lang="bg" dirty="0">
                <a:ea typeface="Calibri" panose="020F0502020204030204"/>
                <a:cs typeface="Calibri" panose="020F0502020204030204"/>
              </a:rPr>
              <a:t>обществото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и</a:t>
            </a:r>
            <a:r>
              <a:rPr lang="bg" dirty="0">
                <a:ea typeface="Calibri" panose="020F0502020204030204"/>
                <a:cs typeface="Calibri" panose="020F0502020204030204"/>
              </a:rPr>
              <a:t> </a:t>
            </a:r>
            <a:r>
              <a:rPr lang="bg" dirty="0" err="1">
                <a:ea typeface="Calibri" panose="020F0502020204030204"/>
                <a:cs typeface="Calibri" panose="020F0502020204030204"/>
              </a:rPr>
              <a:t>власти </a:t>
            </a:r>
            <a:r>
              <a:rPr lang="bg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bg" dirty="0">
                <a:ea typeface="Calibri" panose="020F0502020204030204"/>
                <a:cs typeface="Calibri" panose="020F0502020204030204"/>
              </a:rPr>
              <a:t>Радикални промени в дрехите или външния вид.</a:t>
            </a:r>
          </a:p>
          <a:p>
            <a:pPr marL="285750" indent="-285750">
              <a:buFont typeface="Arial"/>
              <a:buChar char="•"/>
            </a:pPr>
            <a:r>
              <a:rPr lang="bg" dirty="0">
                <a:ea typeface="Calibri" panose="020F0502020204030204"/>
                <a:cs typeface="Calibri" panose="020F0502020204030204"/>
              </a:rPr>
              <a:t>Скорошна експозиция на един или повече отключващи фактори.</a:t>
            </a:r>
          </a:p>
          <a:p>
            <a:pPr algn="just"/>
            <a:endParaRPr lang="nl-NL" dirty="0"/>
          </a:p>
        </p:txBody>
      </p:sp>
      <p:pic>
        <p:nvPicPr>
          <p:cNvPr id="11" name="Εικόνα 10" descr="Εικόνα που περιέχει σημαία, κόκκινο, πορφυρό&#10;&#10;Περιγραφή που δημιουργήθηκε αυτόματα">
            <a:extLst>
              <a:ext uri="{FF2B5EF4-FFF2-40B4-BE49-F238E27FC236}">
                <a16:creationId xmlns:a16="http://schemas.microsoft.com/office/drawing/2014/main" id="{418F50B9-96AE-3D6A-3481-461BC81BEA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18" y="179142"/>
            <a:ext cx="1678558" cy="1620857"/>
          </a:xfrm>
          <a:prstGeom prst="rect">
            <a:avLst/>
          </a:prstGeom>
        </p:spPr>
      </p:pic>
      <p:pic>
        <p:nvPicPr>
          <p:cNvPr id="12" name="Εικόνα 11" descr="Εικόνα που περιέχει σημαία, κόκκινο, πορφυρό&#10;&#10;Περιγραφή που δημιουργήθηκε αυτόματα">
            <a:extLst>
              <a:ext uri="{FF2B5EF4-FFF2-40B4-BE49-F238E27FC236}">
                <a16:creationId xmlns:a16="http://schemas.microsoft.com/office/drawing/2014/main" id="{42BC52FF-B5C2-E15F-F360-0A47683F2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92" y="138215"/>
            <a:ext cx="1678558" cy="1620857"/>
          </a:xfrm>
          <a:prstGeom prst="rect">
            <a:avLst/>
          </a:prstGeom>
        </p:spPr>
      </p:pic>
      <p:sp>
        <p:nvSpPr>
          <p:cNvPr id="13" name="Tekstvak 5">
            <a:extLst>
              <a:ext uri="{FF2B5EF4-FFF2-40B4-BE49-F238E27FC236}">
                <a16:creationId xmlns:a16="http://schemas.microsoft.com/office/drawing/2014/main" id="{436AF8A4-E9CB-03BE-DBC2-CA6FBFE23E75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Източник </a:t>
            </a:r>
            <a:r>
              <a:rPr lang="bg" sz="1200" dirty="0"/>
              <a:t>| </a:t>
            </a:r>
            <a:r>
              <a:rPr lang="bg" sz="1200" dirty="0">
                <a:hlinkClick r:id="rId5"/>
              </a:rPr>
              <a:t>Лиценз на Pixabay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768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15951"/>
            <a:ext cx="11059692" cy="605096"/>
          </a:xfrm>
        </p:spPr>
        <p:txBody>
          <a:bodyPr>
            <a:normAutofit/>
          </a:bodyPr>
          <a:lstStyle/>
          <a:p>
            <a:r>
              <a:rPr lang="bg" sz="2400" dirty="0">
                <a:ea typeface="Adobe Gothic Std B"/>
              </a:rPr>
              <a:t>Препратки и допълнителна литература</a:t>
            </a:r>
            <a:r>
              <a:rPr lang="bg" sz="2400">
                <a:ea typeface="Adobe Gothic Std B"/>
              </a:rPr>
              <a:t> </a:t>
            </a:r>
            <a:endParaRPr lang="en-GB" sz="2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274112"/>
            <a:ext cx="10816017" cy="48659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bg" sz="1700" b="1" dirty="0">
                <a:cs typeface="Times New Roman"/>
              </a:rPr>
              <a:t>Насоките </a:t>
            </a:r>
            <a:r>
              <a:rPr lang="bg" sz="1700" b="1" err="1">
                <a:cs typeface="Times New Roman"/>
              </a:rPr>
              <a:t>на проекта </a:t>
            </a:r>
            <a:r>
              <a:rPr lang="bg" sz="1700" b="1" dirty="0">
                <a:cs typeface="Times New Roman"/>
              </a:rPr>
              <a:t>COSTAID на </a:t>
            </a:r>
            <a:r>
              <a:rPr lang="bg" sz="1700" b="1" dirty="0">
                <a:cs typeface="Times New Roman"/>
                <a:hlinkClick r:id="rId3"/>
              </a:rPr>
              <a:t>costaid.eu </a:t>
            </a:r>
            <a:r>
              <a:rPr lang="bg" sz="1700" b="1" dirty="0">
                <a:cs typeface="Times New Roman"/>
              </a:rPr>
              <a:t>, на които </a:t>
            </a:r>
            <a:r>
              <a:rPr lang="bg" sz="1700" b="1" err="1">
                <a:cs typeface="Times New Roman"/>
              </a:rPr>
              <a:t>се основават </a:t>
            </a:r>
            <a:r>
              <a:rPr lang="bg" sz="1700" b="1" dirty="0">
                <a:cs typeface="Times New Roman"/>
              </a:rPr>
              <a:t>тези слайдове .</a:t>
            </a:r>
            <a:endParaRPr lang="nl-NL"/>
          </a:p>
          <a:p>
            <a:pPr>
              <a:lnSpc>
                <a:spcPct val="150000"/>
              </a:lnSpc>
            </a:pPr>
            <a:r>
              <a:rPr lang="bg" sz="1700" err="1">
                <a:cs typeface="Times New Roman"/>
              </a:rPr>
              <a:t>Айзен </a:t>
            </a:r>
            <a:r>
              <a:rPr lang="bg" sz="1700" dirty="0">
                <a:cs typeface="Times New Roman"/>
              </a:rPr>
              <a:t>, И. (1991). Теорията на </a:t>
            </a:r>
            <a:r>
              <a:rPr lang="bg" sz="1700" err="1">
                <a:cs typeface="Times New Roman"/>
              </a:rPr>
              <a:t>планираното _</a:t>
            </a:r>
            <a:r>
              <a:rPr lang="bg" sz="1700" dirty="0">
                <a:cs typeface="Times New Roman"/>
              </a:rPr>
              <a:t> </a:t>
            </a:r>
            <a:r>
              <a:rPr lang="bg" sz="1700" err="1">
                <a:cs typeface="Times New Roman"/>
              </a:rPr>
              <a:t>поведение </a:t>
            </a:r>
            <a:r>
              <a:rPr lang="bg" sz="1700" dirty="0">
                <a:cs typeface="Times New Roman"/>
              </a:rPr>
              <a:t>. </a:t>
            </a:r>
            <a:r>
              <a:rPr lang="bg" sz="1700" i="1" err="1">
                <a:cs typeface="Times New Roman"/>
              </a:rPr>
              <a:t>Организационни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Поведение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и </a:t>
            </a:r>
            <a:r>
              <a:rPr lang="bg" sz="1700" i="1" dirty="0">
                <a:cs typeface="Times New Roman"/>
              </a:rPr>
              <a:t>човешко </a:t>
            </a:r>
            <a:r>
              <a:rPr lang="bg" sz="1700" i="1" err="1">
                <a:cs typeface="Times New Roman"/>
              </a:rPr>
              <a:t>решение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Процеси </a:t>
            </a:r>
            <a:r>
              <a:rPr lang="bg" sz="1700" dirty="0">
                <a:cs typeface="Times New Roman"/>
              </a:rPr>
              <a:t>, </a:t>
            </a:r>
            <a:r>
              <a:rPr lang="bg" sz="1700" i="1" dirty="0">
                <a:cs typeface="Times New Roman"/>
              </a:rPr>
              <a:t>50 </a:t>
            </a:r>
            <a:r>
              <a:rPr lang="bg" sz="1700" dirty="0">
                <a:cs typeface="Times New Roman"/>
              </a:rPr>
              <a:t>(2), 179–211. </a:t>
            </a:r>
            <a:r>
              <a:rPr lang="bg" sz="1700" dirty="0">
                <a:cs typeface="Times New Roman"/>
                <a:hlinkClick r:id="rId4"/>
              </a:rPr>
              <a:t>https://doi.org/10.1016/0749-5978(91)90020-t</a:t>
            </a:r>
            <a:endParaRPr lang="nl-NL" sz="1700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bg" sz="1700" err="1">
                <a:cs typeface="Times New Roman"/>
              </a:rPr>
              <a:t>Практици </a:t>
            </a:r>
            <a:r>
              <a:rPr lang="bg" sz="1700" dirty="0">
                <a:cs typeface="Times New Roman"/>
              </a:rPr>
              <a:t>RAN . (2023). </a:t>
            </a:r>
            <a:r>
              <a:rPr lang="bg" sz="1700" i="1" dirty="0">
                <a:cs typeface="Times New Roman"/>
              </a:rPr>
              <a:t>Как </a:t>
            </a:r>
            <a:r>
              <a:rPr lang="bg" sz="1700" i="1" err="1">
                <a:cs typeface="Times New Roman"/>
              </a:rPr>
              <a:t>да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отговарям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за </a:t>
            </a:r>
            <a:r>
              <a:rPr lang="bg" sz="1700" i="1" dirty="0">
                <a:cs typeface="Times New Roman"/>
              </a:rPr>
              <a:t>дезинформация в публичните </a:t>
            </a:r>
            <a:r>
              <a:rPr lang="bg" sz="1700" i="1" err="1">
                <a:cs typeface="Times New Roman"/>
              </a:rPr>
              <a:t>комуникации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от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на</a:t>
            </a:r>
            <a:r>
              <a:rPr lang="bg" sz="1700" i="1" dirty="0">
                <a:cs typeface="Times New Roman"/>
              </a:rPr>
              <a:t> </a:t>
            </a:r>
            <a:r>
              <a:rPr lang="bg" sz="1700" i="1" err="1">
                <a:cs typeface="Times New Roman"/>
              </a:rPr>
              <a:t>гледна точка </a:t>
            </a:r>
            <a:r>
              <a:rPr lang="bg" sz="1700" i="1" dirty="0">
                <a:cs typeface="Times New Roman"/>
              </a:rPr>
              <a:t>на </a:t>
            </a:r>
            <a:r>
              <a:rPr lang="bg" sz="1700" i="1" err="1">
                <a:cs typeface="Times New Roman"/>
              </a:rPr>
              <a:t>практиците на първа линия </a:t>
            </a:r>
            <a:r>
              <a:rPr lang="bg" sz="1700" dirty="0">
                <a:cs typeface="Times New Roman"/>
              </a:rPr>
              <a:t>. Мрежа за информираност </a:t>
            </a:r>
            <a:r>
              <a:rPr lang="bg" sz="1700" err="1">
                <a:cs typeface="Times New Roman"/>
              </a:rPr>
              <a:t>за радикализацията </a:t>
            </a:r>
            <a:r>
              <a:rPr lang="bg" sz="1700" dirty="0">
                <a:cs typeface="Times New Roman"/>
              </a:rPr>
              <a:t>. </a:t>
            </a:r>
            <a:r>
              <a:rPr lang="bg" sz="1700" dirty="0">
                <a:ea typeface="+mn-lt"/>
                <a:cs typeface="+mn-lt"/>
                <a:hlinkClick r:id="rId5"/>
              </a:rPr>
              <a:t>https://home-affairs.ec.europa.eu/system/files/2023-07/ran_cn_paper_how_to_respond_to_disinformation_in_public_communications_27-29032023_en.pdf</a:t>
            </a:r>
            <a:endParaRPr lang="nl-NL" sz="170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bg" sz="1700" dirty="0">
                <a:latin typeface="Calibri"/>
                <a:ea typeface="Calibri"/>
                <a:cs typeface="Times New Roman"/>
              </a:rPr>
              <a:t>Santos- </a:t>
            </a:r>
            <a:r>
              <a:rPr lang="bg" sz="1700" err="1">
                <a:latin typeface="Calibri"/>
                <a:ea typeface="Calibri"/>
                <a:cs typeface="Times New Roman"/>
              </a:rPr>
              <a:t>d'Amorim </a:t>
            </a:r>
            <a:r>
              <a:rPr lang="bg" sz="1700" dirty="0">
                <a:latin typeface="Calibri"/>
                <a:ea typeface="Calibri"/>
                <a:cs typeface="Times New Roman"/>
              </a:rPr>
              <a:t>, K., &amp; Miranda, M. (2021). </a:t>
            </a:r>
            <a:r>
              <a:rPr lang="bg" sz="1700" err="1">
                <a:latin typeface="Calibri"/>
                <a:ea typeface="Calibri"/>
                <a:cs typeface="Times New Roman"/>
              </a:rPr>
              <a:t>Informação</a:t>
            </a:r>
            <a:r>
              <a:rPr lang="bg" sz="1700" dirty="0">
                <a:latin typeface="Calibri"/>
                <a:ea typeface="Calibri"/>
                <a:cs typeface="Times New Roman"/>
              </a:rPr>
              <a:t> </a:t>
            </a:r>
            <a:r>
              <a:rPr lang="bg" sz="1700" err="1">
                <a:latin typeface="Calibri"/>
                <a:ea typeface="Calibri"/>
                <a:cs typeface="Times New Roman"/>
              </a:rPr>
              <a:t>incorreta </a:t>
            </a:r>
            <a:r>
              <a:rPr lang="bg" sz="1700" dirty="0">
                <a:latin typeface="Calibri"/>
                <a:ea typeface="Calibri"/>
                <a:cs typeface="Times New Roman"/>
              </a:rPr>
              <a:t>, </a:t>
            </a:r>
            <a:r>
              <a:rPr lang="bg" sz="1700" err="1">
                <a:latin typeface="Calibri"/>
                <a:ea typeface="Calibri"/>
                <a:cs typeface="Times New Roman"/>
              </a:rPr>
              <a:t>desinformação </a:t>
            </a:r>
            <a:r>
              <a:rPr lang="bg" sz="1700" dirty="0">
                <a:latin typeface="Calibri"/>
                <a:ea typeface="Calibri"/>
                <a:cs typeface="Times New Roman"/>
              </a:rPr>
              <a:t>e má </a:t>
            </a:r>
            <a:r>
              <a:rPr lang="bg" sz="1700" err="1">
                <a:latin typeface="Calibri"/>
                <a:ea typeface="Calibri"/>
                <a:cs typeface="Times New Roman"/>
              </a:rPr>
              <a:t>informação </a:t>
            </a:r>
            <a:r>
              <a:rPr lang="bg" sz="1700" dirty="0">
                <a:latin typeface="Calibri"/>
                <a:ea typeface="Calibri"/>
                <a:cs typeface="Times New Roman"/>
              </a:rPr>
              <a:t>: </a:t>
            </a:r>
            <a:r>
              <a:rPr lang="bg" sz="1700" err="1">
                <a:latin typeface="Calibri"/>
                <a:ea typeface="Calibri"/>
                <a:cs typeface="Times New Roman"/>
              </a:rPr>
              <a:t>Esclarecendo</a:t>
            </a:r>
            <a:r>
              <a:rPr lang="bg" sz="1700" dirty="0">
                <a:latin typeface="Calibri"/>
                <a:ea typeface="Calibri"/>
                <a:cs typeface="Times New Roman"/>
              </a:rPr>
              <a:t> </a:t>
            </a:r>
            <a:r>
              <a:rPr lang="bg" sz="1700" err="1">
                <a:latin typeface="Calibri"/>
                <a:ea typeface="Calibri"/>
                <a:cs typeface="Times New Roman"/>
              </a:rPr>
              <a:t>дефиниции </a:t>
            </a:r>
            <a:r>
              <a:rPr lang="bg" sz="1700" dirty="0">
                <a:latin typeface="Calibri"/>
                <a:ea typeface="Calibri"/>
                <a:cs typeface="Times New Roman"/>
              </a:rPr>
              <a:t>и </a:t>
            </a:r>
            <a:r>
              <a:rPr lang="bg" sz="1700" err="1">
                <a:latin typeface="Calibri"/>
                <a:ea typeface="Calibri"/>
                <a:cs typeface="Times New Roman"/>
              </a:rPr>
              <a:t>примери</a:t>
            </a:r>
            <a:r>
              <a:rPr lang="bg" sz="1700" dirty="0">
                <a:latin typeface="Calibri"/>
                <a:ea typeface="Calibri"/>
                <a:cs typeface="Times New Roman"/>
              </a:rPr>
              <a:t> </a:t>
            </a:r>
            <a:r>
              <a:rPr lang="bg" sz="1700" err="1">
                <a:latin typeface="Calibri"/>
                <a:ea typeface="Calibri"/>
                <a:cs typeface="Times New Roman"/>
              </a:rPr>
              <a:t>ем</a:t>
            </a:r>
            <a:r>
              <a:rPr lang="bg" sz="1700" dirty="0">
                <a:latin typeface="Calibri"/>
                <a:ea typeface="Calibri"/>
                <a:cs typeface="Times New Roman"/>
              </a:rPr>
              <a:t> </a:t>
            </a:r>
            <a:r>
              <a:rPr lang="bg" sz="1700" err="1">
                <a:latin typeface="Calibri"/>
                <a:ea typeface="Calibri"/>
                <a:cs typeface="Times New Roman"/>
              </a:rPr>
              <a:t>tempos </a:t>
            </a:r>
            <a:r>
              <a:rPr lang="bg" sz="1700" dirty="0">
                <a:latin typeface="Calibri"/>
                <a:ea typeface="Calibri"/>
                <a:cs typeface="Times New Roman"/>
              </a:rPr>
              <a:t>de </a:t>
            </a:r>
            <a:r>
              <a:rPr lang="bg" sz="1700" err="1">
                <a:latin typeface="Calibri"/>
                <a:ea typeface="Calibri"/>
                <a:cs typeface="Times New Roman"/>
              </a:rPr>
              <a:t>desinfodemia </a:t>
            </a:r>
            <a:r>
              <a:rPr lang="bg" sz="1700" dirty="0">
                <a:latin typeface="Calibri"/>
                <a:ea typeface="Calibri"/>
                <a:cs typeface="Times New Roman"/>
              </a:rPr>
              <a:t>. </a:t>
            </a:r>
            <a:r>
              <a:rPr lang="bg" sz="1700" i="1" err="1">
                <a:latin typeface="Calibri"/>
                <a:ea typeface="Calibri"/>
                <a:cs typeface="Times New Roman"/>
              </a:rPr>
              <a:t>Encontros</a:t>
            </a:r>
            <a:r>
              <a:rPr lang="bg" sz="1700" i="1" dirty="0">
                <a:latin typeface="Calibri"/>
                <a:ea typeface="Calibri"/>
                <a:cs typeface="Times New Roman"/>
              </a:rPr>
              <a:t> </a:t>
            </a:r>
            <a:r>
              <a:rPr lang="bg" sz="1700" i="1" err="1">
                <a:latin typeface="Calibri"/>
                <a:ea typeface="Calibri"/>
                <a:cs typeface="Times New Roman"/>
              </a:rPr>
              <a:t>Библия </a:t>
            </a:r>
            <a:r>
              <a:rPr lang="bg" sz="1700" dirty="0">
                <a:latin typeface="Calibri"/>
                <a:ea typeface="Calibri"/>
                <a:cs typeface="Times New Roman"/>
              </a:rPr>
              <a:t>, </a:t>
            </a:r>
            <a:r>
              <a:rPr lang="bg" sz="1700" i="1" dirty="0">
                <a:latin typeface="Calibri"/>
                <a:ea typeface="Calibri"/>
                <a:cs typeface="Times New Roman"/>
              </a:rPr>
              <a:t>26 </a:t>
            </a:r>
            <a:r>
              <a:rPr lang="bg" sz="1700" dirty="0">
                <a:latin typeface="Calibri"/>
                <a:ea typeface="Calibri"/>
                <a:cs typeface="Times New Roman"/>
              </a:rPr>
              <a:t>, 01–23. </a:t>
            </a:r>
            <a:r>
              <a:rPr lang="bg" sz="1700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https://doi.org/10.5007/1518-2924.2021.e76900</a:t>
            </a:r>
            <a:endParaRPr lang="nl-NL" sz="17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200000"/>
              </a:lnSpc>
            </a:pPr>
            <a:endParaRPr lang="nl-NL" sz="1700" dirty="0">
              <a:cs typeface="Times New Roman"/>
            </a:endParaRPr>
          </a:p>
          <a:p>
            <a:endParaRPr lang="en-GB" sz="1700" dirty="0"/>
          </a:p>
          <a:p>
            <a:endParaRPr lang="en-GB" sz="1700" dirty="0">
              <a:ea typeface="Calibri" panose="020F0502020204030204"/>
              <a:cs typeface="Calibri" panose="020F0502020204030204"/>
            </a:endParaRPr>
          </a:p>
          <a:p>
            <a:endParaRPr lang="en-GB" sz="17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bg" sz="3200" b="1">
                <a:solidFill>
                  <a:schemeClr val="bg1"/>
                </a:solidFill>
                <a:latin typeface="+mj-lt"/>
              </a:rPr>
              <a:t>Честито! 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>
                <a:solidFill>
                  <a:schemeClr val="bg1"/>
                </a:solidFill>
                <a:latin typeface="+mj-lt"/>
              </a:rPr>
            </a:br>
            <a:r>
              <a:rPr lang="bg" b="1">
                <a:solidFill>
                  <a:schemeClr val="bg1"/>
                </a:solidFill>
                <a:latin typeface="+mj-lt"/>
              </a:rPr>
              <a:t>Завършихте тази част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702559" y="6258631"/>
            <a:ext cx="7879947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" sz="1100" b="0" i="0" dirty="0">
                <a:latin typeface="+mj-lt"/>
              </a:rPr>
              <a:t>Финансиран от Европейския съюз. Изразените възгледи и мнения обаче са само на автора(ите)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bg" sz="5400"/>
              <a:t>Модули</a:t>
            </a:r>
            <a:endParaRPr lang="el-GR" sz="5400"/>
          </a:p>
        </p:txBody>
      </p:sp>
      <p:graphicFrame>
        <p:nvGraphicFramePr>
          <p:cNvPr id="10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396191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9" name="Διάγραμμα 5">
            <a:extLst>
              <a:ext uri="{FF2B5EF4-FFF2-40B4-BE49-F238E27FC236}">
                <a16:creationId xmlns:a16="http://schemas.microsoft.com/office/drawing/2014/main" id="{0F6221FA-CCBB-7318-4AB1-8EA358DD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17684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bg" sz="2200" b="1"/>
              <a:t>Цели</a:t>
            </a:r>
            <a:endParaRPr lang="el-GR"/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99" y="2552780"/>
            <a:ext cx="7872768" cy="3101691"/>
          </a:xfrm>
        </p:spPr>
        <p:txBody>
          <a:bodyPr>
            <a:normAutofit/>
          </a:bodyPr>
          <a:lstStyle/>
          <a:p>
            <a:pPr>
              <a:buClr>
                <a:srgbClr val="95C11F"/>
              </a:buClr>
            </a:pPr>
            <a:r>
              <a:rPr lang="bg" dirty="0"/>
              <a:t>Да обяснят какво включва информационното разстройство</a:t>
            </a:r>
          </a:p>
          <a:p>
            <a:pPr>
              <a:buClr>
                <a:srgbClr val="95C11F"/>
              </a:buClr>
              <a:buFont typeface="Wingdings" panose="05000000000000000000" pitchFamily="2" charset="2"/>
              <a:buChar char="ü"/>
            </a:pPr>
            <a:r>
              <a:rPr lang="bg" dirty="0"/>
              <a:t>Да се създаде информираност за причините и други влияния по отношение на вярата в информационното разстройство</a:t>
            </a:r>
          </a:p>
          <a:p>
            <a:pPr>
              <a:buClr>
                <a:srgbClr val="95C11F"/>
              </a:buClr>
            </a:pPr>
            <a:r>
              <a:rPr lang="bg" dirty="0"/>
              <a:t>Да обясни как тези влияния функционират и влияят на възприятието</a:t>
            </a:r>
          </a:p>
          <a:p>
            <a:pPr>
              <a:buClr>
                <a:srgbClr val="95C11F"/>
              </a:buClr>
            </a:pPr>
            <a:r>
              <a:rPr lang="bg" dirty="0"/>
              <a:t>Да се изградят умения за това как да се идентифицират и да се справят с вярата в информационното разстройство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cirkel, Lettertype&#10;&#10;Automatisch gegenereerde beschrijving">
            <a:extLst>
              <a:ext uri="{FF2B5EF4-FFF2-40B4-BE49-F238E27FC236}">
                <a16:creationId xmlns:a16="http://schemas.microsoft.com/office/drawing/2014/main" id="{05521C1D-6E6E-8E77-2221-14FA1397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20" y="255032"/>
            <a:ext cx="6145368" cy="5352785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/>
              <a:t>Какво е информационно разстройство?</a:t>
            </a: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Изходно изображение (променено)</a:t>
            </a:r>
            <a:endParaRPr lang="en-US" sz="1200" dirty="0"/>
          </a:p>
        </p:txBody>
      </p:sp>
      <p:graphicFrame>
        <p:nvGraphicFramePr>
          <p:cNvPr id="14" name="Tijdelijke aanduiding voor inhoud 4">
            <a:extLst>
              <a:ext uri="{FF2B5EF4-FFF2-40B4-BE49-F238E27FC236}">
                <a16:creationId xmlns:a16="http://schemas.microsoft.com/office/drawing/2014/main" id="{913CC63E-F9F4-ED85-397C-8EF48AC86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907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70687175-E4D1-56A5-31C7-77722205015B}"/>
              </a:ext>
            </a:extLst>
          </p:cNvPr>
          <p:cNvSpPr txBox="1"/>
          <p:nvPr/>
        </p:nvSpPr>
        <p:spPr>
          <a:xfrm>
            <a:off x="360695" y="1671224"/>
            <a:ext cx="6274420" cy="59554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" sz="2000" dirty="0"/>
              <a:t>Информационното разстройство е всеобхватният термин за три вида подвеждаща и/или вредна информация.</a:t>
            </a:r>
          </a:p>
          <a:p>
            <a:pPr>
              <a:spcBef>
                <a:spcPts val="600"/>
              </a:spcBef>
            </a:pPr>
            <a:r>
              <a:rPr lang="bg" sz="2000" dirty="0"/>
              <a:t>Тези типове са разделени на две категории:</a:t>
            </a:r>
          </a:p>
          <a:p>
            <a:pPr marL="800100" lvl="1" indent="-342900">
              <a:spcBef>
                <a:spcPts val="600"/>
              </a:spcBef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bg" sz="2000" dirty="0" err="1"/>
              <a:t>Дали</a:t>
            </a:r>
            <a:r>
              <a:rPr lang="bg" sz="2000" dirty="0"/>
              <a:t> </a:t>
            </a:r>
            <a:r>
              <a:rPr lang="bg" sz="2000" dirty="0" err="1"/>
              <a:t>информацията </a:t>
            </a:r>
            <a:r>
              <a:rPr lang="bg" sz="2000" dirty="0"/>
              <a:t>е </a:t>
            </a:r>
            <a:r>
              <a:rPr lang="bg" sz="2000" b="1" dirty="0" err="1"/>
              <a:t>невярна </a:t>
            </a:r>
            <a:r>
              <a:rPr lang="bg" sz="2000" b="1" dirty="0"/>
              <a:t>или </a:t>
            </a:r>
            <a:r>
              <a:rPr lang="bg" sz="2000" b="1" dirty="0" err="1"/>
              <a:t>не </a:t>
            </a:r>
            <a:r>
              <a:rPr lang="bg" sz="2000" dirty="0"/>
              <a:t>.</a:t>
            </a:r>
          </a:p>
          <a:p>
            <a:pPr marL="800100" lvl="1" indent="-342900">
              <a:spcBef>
                <a:spcPts val="600"/>
              </a:spcBef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bg" sz="2000" dirty="0"/>
              <a:t>Дали информацията се разпространява със </a:t>
            </a:r>
            <a:r>
              <a:rPr lang="bg" sz="2000" b="1" dirty="0"/>
              <a:t>злонамерени намерения </a:t>
            </a:r>
            <a:r>
              <a:rPr lang="bg" sz="2000" dirty="0"/>
              <a:t>, за да навреди на други.</a:t>
            </a:r>
          </a:p>
          <a:p>
            <a:pPr>
              <a:spcBef>
                <a:spcPts val="600"/>
              </a:spcBef>
            </a:pPr>
            <a:r>
              <a:rPr lang="bg" sz="2000" dirty="0"/>
              <a:t>Трите вида:</a:t>
            </a:r>
          </a:p>
          <a:p>
            <a:pPr marL="1257300" lvl="2" indent="-342900">
              <a:spcBef>
                <a:spcPts val="600"/>
              </a:spcBef>
              <a:buAutoNum type="arabicPeriod"/>
            </a:pPr>
            <a:r>
              <a:rPr lang="bg" sz="2000" b="1" dirty="0"/>
              <a:t>Дезинформация:</a:t>
            </a:r>
            <a:r>
              <a:rPr lang="bg" sz="2000" dirty="0"/>
              <a:t> </a:t>
            </a:r>
            <a:r>
              <a:rPr lang="bg" sz="2000" dirty="0" err="1"/>
              <a:t>невярно </a:t>
            </a:r>
            <a:r>
              <a:rPr lang="bg" sz="2000" dirty="0"/>
              <a:t>, без </a:t>
            </a:r>
            <a:r>
              <a:rPr lang="bg" sz="2000" dirty="0" err="1"/>
              <a:t>намерение</a:t>
            </a:r>
            <a:r>
              <a:rPr lang="bg" sz="2000" dirty="0"/>
              <a:t> </a:t>
            </a:r>
            <a:r>
              <a:rPr lang="bg" sz="2000" dirty="0" err="1"/>
              <a:t>да се</a:t>
            </a:r>
            <a:r>
              <a:rPr lang="bg" sz="2000" dirty="0"/>
              <a:t> </a:t>
            </a:r>
            <a:r>
              <a:rPr lang="bg" sz="2000" dirty="0" err="1"/>
              <a:t>вреда</a:t>
            </a:r>
            <a:endParaRPr lang="nl-NL" sz="2000" dirty="0"/>
          </a:p>
          <a:p>
            <a:pPr marL="1257300" lvl="2" indent="-342900">
              <a:spcBef>
                <a:spcPts val="600"/>
              </a:spcBef>
              <a:buAutoNum type="arabicPeriod"/>
            </a:pPr>
            <a:r>
              <a:rPr lang="bg" sz="2000" b="1" dirty="0"/>
              <a:t>дезинформация:</a:t>
            </a:r>
            <a:r>
              <a:rPr lang="bg" sz="2000" dirty="0"/>
              <a:t> </a:t>
            </a:r>
            <a:r>
              <a:rPr lang="bg" sz="2000" dirty="0" err="1"/>
              <a:t>невярно </a:t>
            </a:r>
            <a:r>
              <a:rPr lang="bg" sz="2000" dirty="0"/>
              <a:t>, </a:t>
            </a:r>
            <a:r>
              <a:rPr lang="bg" sz="2000" dirty="0" err="1"/>
              <a:t>намерение</a:t>
            </a:r>
            <a:r>
              <a:rPr lang="bg" sz="2000" dirty="0"/>
              <a:t> </a:t>
            </a:r>
            <a:r>
              <a:rPr lang="bg" sz="2000" dirty="0" err="1"/>
              <a:t>да се</a:t>
            </a:r>
            <a:r>
              <a:rPr lang="bg" sz="2000" dirty="0"/>
              <a:t> </a:t>
            </a:r>
            <a:r>
              <a:rPr lang="bg" sz="2000" dirty="0" err="1"/>
              <a:t>вреда</a:t>
            </a:r>
            <a:endParaRPr lang="nl-NL" sz="2000" dirty="0"/>
          </a:p>
          <a:p>
            <a:pPr marL="1257300" lvl="2" indent="-342900">
              <a:spcBef>
                <a:spcPts val="600"/>
              </a:spcBef>
              <a:buAutoNum type="arabicPeriod"/>
            </a:pPr>
            <a:r>
              <a:rPr lang="bg" sz="2000" b="1" dirty="0"/>
              <a:t>Неправилна информация:</a:t>
            </a:r>
            <a:r>
              <a:rPr lang="bg" sz="2000" dirty="0"/>
              <a:t> </a:t>
            </a:r>
            <a:r>
              <a:rPr lang="bg" sz="2000" dirty="0" err="1"/>
              <a:t>вярно </a:t>
            </a:r>
            <a:r>
              <a:rPr lang="bg" sz="2000" dirty="0"/>
              <a:t>, </a:t>
            </a:r>
            <a:r>
              <a:rPr lang="bg" sz="2000" dirty="0" err="1"/>
              <a:t>намерение</a:t>
            </a:r>
            <a:r>
              <a:rPr lang="bg" sz="2000" dirty="0"/>
              <a:t> </a:t>
            </a:r>
            <a:r>
              <a:rPr lang="bg" sz="2000" dirty="0" err="1"/>
              <a:t>да се</a:t>
            </a:r>
            <a:r>
              <a:rPr lang="bg" sz="2000" dirty="0"/>
              <a:t> </a:t>
            </a:r>
            <a:r>
              <a:rPr lang="bg" sz="2000" dirty="0" err="1"/>
              <a:t>вреда</a:t>
            </a:r>
            <a:endParaRPr lang="nl-NL" sz="2000" dirty="0"/>
          </a:p>
          <a:p>
            <a:pPr marL="800100" lvl="1" indent="-342900" algn="just">
              <a:spcBef>
                <a:spcPts val="600"/>
              </a:spcBef>
              <a:buAutoNum type="arabicPeriod"/>
            </a:pPr>
            <a:endParaRPr lang="nl-NL" dirty="0"/>
          </a:p>
          <a:p>
            <a:pPr marL="800100" lvl="1" indent="-342900" algn="just">
              <a:spcBef>
                <a:spcPts val="600"/>
              </a:spcBef>
              <a:buAutoNum type="arabicPeriod"/>
            </a:pP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503F618-4C58-D605-01F2-65622570A838}"/>
              </a:ext>
            </a:extLst>
          </p:cNvPr>
          <p:cNvSpPr txBox="1"/>
          <p:nvPr/>
        </p:nvSpPr>
        <p:spPr>
          <a:xfrm>
            <a:off x="6333207" y="2694581"/>
            <a:ext cx="167819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sz="1600" b="1" dirty="0">
                <a:solidFill>
                  <a:schemeClr val="bg1"/>
                </a:solidFill>
                <a:cs typeface="Calibri"/>
              </a:rPr>
              <a:t>Дезинформация</a:t>
            </a:r>
            <a:endParaRPr lang="nl-NL" sz="2000" dirty="0"/>
          </a:p>
          <a:p>
            <a:pPr algn="ctr"/>
            <a:r>
              <a:rPr lang="bg" sz="1400" dirty="0">
                <a:solidFill>
                  <a:schemeClr val="bg1"/>
                </a:solidFill>
                <a:cs typeface="Calibri"/>
              </a:rPr>
              <a:t>Невярна информация, разпространявана без знанието, че е невярна, например поради грешка или погрешно тълкуване.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DE4D07-7CFD-87FE-05A9-E9D22279C577}"/>
              </a:ext>
            </a:extLst>
          </p:cNvPr>
          <p:cNvSpPr txBox="1"/>
          <p:nvPr/>
        </p:nvSpPr>
        <p:spPr>
          <a:xfrm>
            <a:off x="8298628" y="2265557"/>
            <a:ext cx="1535521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sz="1600" b="1" dirty="0">
                <a:solidFill>
                  <a:schemeClr val="bg1"/>
                </a:solidFill>
                <a:cs typeface="Calibri"/>
              </a:rPr>
              <a:t>Дезинформация</a:t>
            </a:r>
            <a:endParaRPr lang="nl-NL" sz="2000" dirty="0"/>
          </a:p>
          <a:p>
            <a:pPr algn="ctr"/>
            <a:r>
              <a:rPr lang="bg" sz="1400" dirty="0">
                <a:solidFill>
                  <a:schemeClr val="bg1"/>
                </a:solidFill>
                <a:cs typeface="Calibri"/>
              </a:rPr>
              <a:t>Невярна информация, разпространявана със злонамерена цел да подведе получателя на информацията.</a:t>
            </a:r>
          </a:p>
          <a:p>
            <a:pPr algn="ctr"/>
            <a:r>
              <a:rPr lang="bg" sz="1400" dirty="0">
                <a:solidFill>
                  <a:schemeClr val="bg1"/>
                </a:solidFill>
                <a:cs typeface="Calibri"/>
              </a:rPr>
              <a:t>Често се използва за насърчаване на конкретни морални или политически перспективи.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5EF350B-7F4E-3E19-8F54-B1103F01319D}"/>
              </a:ext>
            </a:extLst>
          </p:cNvPr>
          <p:cNvSpPr txBox="1"/>
          <p:nvPr/>
        </p:nvSpPr>
        <p:spPr>
          <a:xfrm>
            <a:off x="9995867" y="2371415"/>
            <a:ext cx="1997649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sz="1600" b="1" dirty="0">
                <a:solidFill>
                  <a:schemeClr val="bg1"/>
                </a:solidFill>
                <a:cs typeface="Calibri"/>
              </a:rPr>
              <a:t>Неправилна информация</a:t>
            </a:r>
            <a:endParaRPr lang="nl-NL" sz="2000" dirty="0">
              <a:solidFill>
                <a:schemeClr val="bg1"/>
              </a:solidFill>
            </a:endParaRPr>
          </a:p>
          <a:p>
            <a:pPr algn="ctr"/>
            <a:r>
              <a:rPr lang="bg" sz="1400" dirty="0" err="1">
                <a:solidFill>
                  <a:schemeClr val="bg1"/>
                </a:solidFill>
                <a:cs typeface="Calibri"/>
              </a:rPr>
              <a:t>Въз основа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на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фактическа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информация, но се разпространява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с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намерение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да се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причина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вреда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.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Често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това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е информация, извадена от контекста или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преувеличена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с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цел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насърчавам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дневен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ред, например реч </a:t>
            </a:r>
            <a:r>
              <a:rPr lang="bg" sz="1400" dirty="0" err="1">
                <a:solidFill>
                  <a:schemeClr val="bg1"/>
                </a:solidFill>
                <a:cs typeface="Calibri"/>
              </a:rPr>
              <a:t>на омразата </a:t>
            </a:r>
            <a:r>
              <a:rPr lang="bg" sz="1400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2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irkel, illustratie&#10;&#10;Automatisch gegenereerde beschrijving">
            <a:extLst>
              <a:ext uri="{FF2B5EF4-FFF2-40B4-BE49-F238E27FC236}">
                <a16:creationId xmlns:a16="http://schemas.microsoft.com/office/drawing/2014/main" id="{BA93D763-5B29-4B1D-45E2-567F10E6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84" y="1041208"/>
            <a:ext cx="6145368" cy="55483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000D4-1451-DDDC-334E-603541B7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/>
              <a:t>Примери </a:t>
            </a:r>
            <a:r>
              <a:rPr lang="bg"/>
              <a:t>за информационно разстройство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5098885-1F76-15DE-F5F1-5448AE5B9C36}"/>
              </a:ext>
            </a:extLst>
          </p:cNvPr>
          <p:cNvSpPr txBox="1"/>
          <p:nvPr/>
        </p:nvSpPr>
        <p:spPr>
          <a:xfrm>
            <a:off x="5987846" y="6446305"/>
            <a:ext cx="6204154" cy="409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r">
              <a:lnSpc>
                <a:spcPct val="200000"/>
              </a:lnSpc>
            </a:pPr>
            <a:r>
              <a:rPr lang="bg" sz="1200" dirty="0">
                <a:effectLst/>
                <a:latin typeface="Calibri"/>
                <a:cs typeface="Calibri"/>
                <a:hlinkClick r:id="rId4"/>
              </a:rPr>
              <a:t>Изходно </a:t>
            </a:r>
            <a:r>
              <a:rPr lang="bg" sz="1200" dirty="0">
                <a:latin typeface="Calibri"/>
                <a:cs typeface="Times New Roman"/>
                <a:hlinkClick r:id="rId4"/>
              </a:rPr>
              <a:t>изображение (променено)</a:t>
            </a:r>
            <a:endParaRPr lang="nl-NL" sz="1200">
              <a:effectLst/>
              <a:latin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2507A8-1D10-9AA1-954E-8CB757983358}"/>
              </a:ext>
            </a:extLst>
          </p:cNvPr>
          <p:cNvSpPr txBox="1"/>
          <p:nvPr/>
        </p:nvSpPr>
        <p:spPr>
          <a:xfrm>
            <a:off x="101600" y="1613967"/>
            <a:ext cx="6356618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g" dirty="0" err="1"/>
              <a:t>И </a:t>
            </a:r>
            <a:r>
              <a:rPr lang="bg" dirty="0"/>
              <a:t>трите </a:t>
            </a:r>
            <a:r>
              <a:rPr lang="bg" dirty="0" err="1"/>
              <a:t>форми </a:t>
            </a:r>
            <a:r>
              <a:rPr lang="bg" dirty="0"/>
              <a:t>на информационно разстройство са разпространени в обществото.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bg" b="1" dirty="0"/>
              <a:t>Дезинформацията </a:t>
            </a:r>
            <a:r>
              <a:rPr lang="bg" dirty="0"/>
              <a:t>е </a:t>
            </a:r>
            <a:r>
              <a:rPr lang="bg" dirty="0" err="1"/>
              <a:t>най-вече</a:t>
            </a:r>
            <a:r>
              <a:rPr lang="bg" dirty="0"/>
              <a:t> </a:t>
            </a:r>
            <a:r>
              <a:rPr lang="bg" dirty="0" err="1"/>
              <a:t>основано </a:t>
            </a:r>
            <a:r>
              <a:rPr lang="bg" dirty="0"/>
              <a:t>на </a:t>
            </a:r>
            <a:r>
              <a:rPr lang="bg" dirty="0" err="1"/>
              <a:t>невежество</a:t>
            </a:r>
            <a:r>
              <a:rPr lang="bg" dirty="0"/>
              <a:t> </a:t>
            </a:r>
            <a:r>
              <a:rPr lang="bg" dirty="0" err="1"/>
              <a:t>и </a:t>
            </a:r>
            <a:r>
              <a:rPr lang="bg" dirty="0"/>
              <a:t>лични </a:t>
            </a:r>
            <a:r>
              <a:rPr lang="bg" dirty="0" err="1"/>
              <a:t>пристрастия </a:t>
            </a:r>
            <a:r>
              <a:rPr lang="bg" dirty="0"/>
              <a:t>. Тези </a:t>
            </a:r>
            <a:r>
              <a:rPr lang="bg" dirty="0" err="1"/>
              <a:t>могат</a:t>
            </a:r>
            <a:r>
              <a:rPr lang="bg" dirty="0"/>
              <a:t> </a:t>
            </a:r>
            <a:r>
              <a:rPr lang="bg" dirty="0" err="1"/>
              <a:t>причина</a:t>
            </a:r>
            <a:r>
              <a:rPr lang="bg" dirty="0"/>
              <a:t> </a:t>
            </a:r>
            <a:r>
              <a:rPr lang="bg" dirty="0" err="1"/>
              <a:t>погрешни тълкувания</a:t>
            </a:r>
            <a:r>
              <a:rPr lang="bg" dirty="0"/>
              <a:t> </a:t>
            </a:r>
            <a:r>
              <a:rPr lang="bg" dirty="0" err="1"/>
              <a:t>които </a:t>
            </a:r>
            <a:r>
              <a:rPr lang="bg" dirty="0"/>
              <a:t>, </a:t>
            </a:r>
            <a:r>
              <a:rPr lang="bg" dirty="0" err="1"/>
              <a:t>когато </a:t>
            </a:r>
            <a:r>
              <a:rPr lang="bg" dirty="0"/>
              <a:t>се споделят, </a:t>
            </a:r>
            <a:r>
              <a:rPr lang="bg" dirty="0" err="1"/>
              <a:t>създават </a:t>
            </a:r>
            <a:r>
              <a:rPr lang="bg" dirty="0"/>
              <a:t>дезинформация.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bg" b="1" dirty="0"/>
              <a:t>Дезинформация</a:t>
            </a:r>
            <a:r>
              <a:rPr lang="bg" dirty="0"/>
              <a:t> </a:t>
            </a:r>
            <a:r>
              <a:rPr lang="bg" dirty="0" err="1"/>
              <a:t>мога</a:t>
            </a:r>
            <a:r>
              <a:rPr lang="bg" dirty="0"/>
              <a:t> </a:t>
            </a:r>
            <a:r>
              <a:rPr lang="bg" dirty="0" err="1"/>
              <a:t>да бъде </a:t>
            </a:r>
            <a:r>
              <a:rPr lang="bg" dirty="0"/>
              <a:t>много </a:t>
            </a:r>
            <a:r>
              <a:rPr lang="bg" dirty="0" err="1"/>
              <a:t>голям </a:t>
            </a:r>
            <a:r>
              <a:rPr lang="bg" dirty="0"/>
              <a:t>проблем, </a:t>
            </a:r>
            <a:r>
              <a:rPr lang="bg" dirty="0" err="1"/>
              <a:t>за</a:t>
            </a:r>
            <a:r>
              <a:rPr lang="bg" dirty="0"/>
              <a:t> </a:t>
            </a:r>
            <a:r>
              <a:rPr lang="bg" dirty="0" err="1"/>
              <a:t>пример</a:t>
            </a:r>
            <a:r>
              <a:rPr lang="bg" dirty="0"/>
              <a:t>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споделяне </a:t>
            </a:r>
            <a:r>
              <a:rPr lang="bg" dirty="0"/>
              <a:t>на „фалшиви </a:t>
            </a:r>
            <a:r>
              <a:rPr lang="bg" dirty="0" err="1"/>
              <a:t>новини </a:t>
            </a:r>
            <a:r>
              <a:rPr lang="bg" dirty="0"/>
              <a:t>“ </a:t>
            </a:r>
            <a:r>
              <a:rPr lang="bg" dirty="0" err="1"/>
              <a:t>от </a:t>
            </a:r>
            <a:r>
              <a:rPr lang="bg" dirty="0"/>
              <a:t>медия. Дезинформацията </a:t>
            </a:r>
            <a:r>
              <a:rPr lang="bg" dirty="0" err="1"/>
              <a:t>обаче може</a:t>
            </a:r>
            <a:r>
              <a:rPr lang="bg" dirty="0"/>
              <a:t> </a:t>
            </a:r>
            <a:r>
              <a:rPr lang="bg" dirty="0" err="1"/>
              <a:t>също</a:t>
            </a:r>
            <a:r>
              <a:rPr lang="bg" dirty="0"/>
              <a:t> </a:t>
            </a:r>
            <a:r>
              <a:rPr lang="bg" dirty="0" err="1"/>
              <a:t>да се </a:t>
            </a:r>
            <a:r>
              <a:rPr lang="bg" dirty="0"/>
              <a:t>намери в по-малки </a:t>
            </a:r>
            <a:r>
              <a:rPr lang="bg" dirty="0" err="1"/>
              <a:t>случаи </a:t>
            </a:r>
            <a:r>
              <a:rPr lang="bg" dirty="0"/>
              <a:t>, </a:t>
            </a:r>
            <a:r>
              <a:rPr lang="bg" dirty="0" err="1"/>
              <a:t>за</a:t>
            </a:r>
            <a:r>
              <a:rPr lang="bg" dirty="0"/>
              <a:t> </a:t>
            </a:r>
            <a:r>
              <a:rPr lang="bg" dirty="0" err="1"/>
              <a:t>примерни </a:t>
            </a:r>
            <a:r>
              <a:rPr lang="bg" dirty="0"/>
              <a:t>компании </a:t>
            </a:r>
            <a:r>
              <a:rPr lang="bg" dirty="0" err="1"/>
              <a:t>, които</a:t>
            </a:r>
            <a:r>
              <a:rPr lang="bg" dirty="0"/>
              <a:t> </a:t>
            </a:r>
            <a:r>
              <a:rPr lang="bg" dirty="0" err="1"/>
              <a:t>оставяйте </a:t>
            </a:r>
            <a:r>
              <a:rPr lang="bg" dirty="0"/>
              <a:t>фалшиви отзиви за </a:t>
            </a:r>
            <a:r>
              <a:rPr lang="bg" dirty="0" err="1"/>
              <a:t>тях</a:t>
            </a:r>
            <a:r>
              <a:rPr lang="bg" dirty="0"/>
              <a:t> </a:t>
            </a:r>
            <a:r>
              <a:rPr lang="bg" dirty="0" err="1"/>
              <a:t>собствен</a:t>
            </a:r>
            <a:r>
              <a:rPr lang="bg" dirty="0"/>
              <a:t> </a:t>
            </a:r>
            <a:r>
              <a:rPr lang="bg" dirty="0" err="1"/>
              <a:t>продукти </a:t>
            </a:r>
            <a:r>
              <a:rPr lang="bg" dirty="0"/>
              <a:t>/услуги или </a:t>
            </a:r>
            <a:r>
              <a:rPr lang="bg" dirty="0" err="1"/>
              <a:t>артикули</a:t>
            </a:r>
            <a:r>
              <a:rPr lang="bg" dirty="0"/>
              <a:t> </a:t>
            </a:r>
            <a:r>
              <a:rPr lang="bg" dirty="0" err="1"/>
              <a:t>че</a:t>
            </a:r>
            <a:r>
              <a:rPr lang="bg" dirty="0"/>
              <a:t> </a:t>
            </a:r>
            <a:r>
              <a:rPr lang="bg" dirty="0" err="1"/>
              <a:t>използвайте </a:t>
            </a:r>
            <a:r>
              <a:rPr lang="bg" dirty="0"/>
              <a:t>екстравагантни ШОКИРАЩИ </a:t>
            </a:r>
            <a:r>
              <a:rPr lang="bg" dirty="0" err="1"/>
              <a:t>заглавия </a:t>
            </a:r>
            <a:r>
              <a:rPr lang="bg" dirty="0"/>
              <a:t>, за </a:t>
            </a:r>
            <a:r>
              <a:rPr lang="bg" dirty="0" err="1"/>
              <a:t>да</a:t>
            </a:r>
            <a:r>
              <a:rPr lang="bg" dirty="0"/>
              <a:t> </a:t>
            </a:r>
            <a:r>
              <a:rPr lang="bg" dirty="0" err="1"/>
              <a:t>заблуждавам</a:t>
            </a:r>
            <a:r>
              <a:rPr lang="bg" dirty="0"/>
              <a:t> </a:t>
            </a:r>
            <a:r>
              <a:rPr lang="bg" dirty="0" err="1"/>
              <a:t>хората</a:t>
            </a:r>
            <a:r>
              <a:rPr lang="bg" dirty="0"/>
              <a:t> </a:t>
            </a:r>
            <a:r>
              <a:rPr lang="bg" dirty="0" err="1"/>
              <a:t>в</a:t>
            </a:r>
            <a:r>
              <a:rPr lang="bg" dirty="0"/>
              <a:t> </a:t>
            </a:r>
            <a:r>
              <a:rPr lang="bg" dirty="0" err="1"/>
              <a:t>кликвайки </a:t>
            </a:r>
            <a:r>
              <a:rPr lang="bg" dirty="0"/>
              <a:t>върху </a:t>
            </a:r>
            <a:r>
              <a:rPr lang="bg" dirty="0" err="1"/>
              <a:t>тях </a:t>
            </a:r>
            <a:r>
              <a:rPr lang="bg" dirty="0"/>
              <a:t>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bg" b="1" dirty="0"/>
              <a:t>Неправилна информация</a:t>
            </a:r>
            <a:r>
              <a:rPr lang="bg" dirty="0"/>
              <a:t> </a:t>
            </a:r>
            <a:r>
              <a:rPr lang="bg" dirty="0" err="1"/>
              <a:t>за</a:t>
            </a:r>
            <a:r>
              <a:rPr lang="bg" dirty="0"/>
              <a:t> </a:t>
            </a:r>
            <a:r>
              <a:rPr lang="bg" dirty="0" err="1"/>
              <a:t>пример</a:t>
            </a:r>
            <a:r>
              <a:rPr lang="bg" dirty="0"/>
              <a:t> </a:t>
            </a:r>
            <a:r>
              <a:rPr lang="bg" dirty="0" err="1"/>
              <a:t>мога</a:t>
            </a:r>
            <a:r>
              <a:rPr lang="bg" dirty="0"/>
              <a:t> </a:t>
            </a:r>
            <a:r>
              <a:rPr lang="bg" dirty="0" err="1"/>
              <a:t>бъда</a:t>
            </a:r>
            <a:r>
              <a:rPr lang="bg" dirty="0"/>
              <a:t> </a:t>
            </a:r>
            <a:r>
              <a:rPr lang="bg" dirty="0" err="1"/>
              <a:t>на</a:t>
            </a:r>
            <a:r>
              <a:rPr lang="bg" dirty="0"/>
              <a:t> </a:t>
            </a:r>
            <a:r>
              <a:rPr lang="bg" dirty="0" err="1"/>
              <a:t>събиране </a:t>
            </a:r>
            <a:r>
              <a:rPr lang="bg" dirty="0"/>
              <a:t>на лична информация </a:t>
            </a:r>
            <a:r>
              <a:rPr lang="bg" dirty="0" err="1"/>
              <a:t>чрез</a:t>
            </a:r>
            <a:r>
              <a:rPr lang="bg" dirty="0"/>
              <a:t> </a:t>
            </a:r>
            <a:r>
              <a:rPr lang="bg" dirty="0" err="1"/>
              <a:t>фишинг </a:t>
            </a:r>
            <a:r>
              <a:rPr lang="bg" dirty="0"/>
              <a:t>, но </a:t>
            </a:r>
            <a:r>
              <a:rPr lang="bg" dirty="0" err="1"/>
              <a:t>също така</a:t>
            </a:r>
            <a:r>
              <a:rPr lang="bg" dirty="0"/>
              <a:t> </a:t>
            </a:r>
            <a:r>
              <a:rPr lang="bg" dirty="0" err="1"/>
              <a:t>използвайки</a:t>
            </a:r>
            <a:r>
              <a:rPr lang="bg" dirty="0"/>
              <a:t> </a:t>
            </a:r>
            <a:r>
              <a:rPr lang="bg" dirty="0" err="1"/>
              <a:t>тази </a:t>
            </a:r>
            <a:r>
              <a:rPr lang="bg" dirty="0"/>
              <a:t>лична информация </a:t>
            </a:r>
            <a:r>
              <a:rPr lang="bg" dirty="0" err="1"/>
              <a:t>за </a:t>
            </a:r>
            <a:r>
              <a:rPr lang="bg" dirty="0"/>
              <a:t>например </a:t>
            </a:r>
            <a:r>
              <a:rPr lang="bg" dirty="0" err="1"/>
              <a:t>doxxing </a:t>
            </a:r>
            <a:r>
              <a:rPr lang="bg" dirty="0"/>
              <a:t>, </a:t>
            </a:r>
            <a:r>
              <a:rPr lang="bg" dirty="0" err="1"/>
              <a:t>самоличност</a:t>
            </a:r>
            <a:r>
              <a:rPr lang="bg" dirty="0"/>
              <a:t> </a:t>
            </a:r>
            <a:r>
              <a:rPr lang="bg" dirty="0" err="1"/>
              <a:t>кражба </a:t>
            </a:r>
            <a:r>
              <a:rPr lang="bg" dirty="0"/>
              <a:t>или </a:t>
            </a:r>
            <a:r>
              <a:rPr lang="bg" dirty="0" err="1"/>
              <a:t>опетняване</a:t>
            </a:r>
            <a:r>
              <a:rPr lang="bg" dirty="0"/>
              <a:t> </a:t>
            </a:r>
            <a:r>
              <a:rPr lang="bg" dirty="0" err="1"/>
              <a:t>нечий</a:t>
            </a:r>
            <a:r>
              <a:rPr lang="bg" dirty="0"/>
              <a:t> </a:t>
            </a:r>
            <a:r>
              <a:rPr lang="bg" dirty="0" err="1"/>
              <a:t>репутация </a:t>
            </a:r>
            <a:r>
              <a:rPr lang="bg" dirty="0"/>
              <a:t>_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37BB88-26EA-C551-BC33-8796D6B10F2B}"/>
              </a:ext>
            </a:extLst>
          </p:cNvPr>
          <p:cNvSpPr txBox="1"/>
          <p:nvPr/>
        </p:nvSpPr>
        <p:spPr>
          <a:xfrm>
            <a:off x="8108323" y="2452351"/>
            <a:ext cx="2025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b="1" dirty="0">
                <a:cs typeface="Calibri"/>
              </a:rPr>
              <a:t>Дезинформация</a:t>
            </a:r>
            <a:endParaRPr lang="nl-NL" b="1" dirty="0" err="1">
              <a:cs typeface="Calibri" panose="020F0502020204030204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8F93A4-829A-1CA3-8AAE-DD5C31C8CDDF}"/>
              </a:ext>
            </a:extLst>
          </p:cNvPr>
          <p:cNvSpPr txBox="1"/>
          <p:nvPr/>
        </p:nvSpPr>
        <p:spPr>
          <a:xfrm>
            <a:off x="8856909" y="2827985"/>
            <a:ext cx="10249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" sz="1400" dirty="0">
                <a:cs typeface="Calibri"/>
              </a:rPr>
              <a:t>Пристрастие</a:t>
            </a:r>
            <a:endParaRPr lang="nl-NL" sz="1400" dirty="0" err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DD5CF6C-68EF-9465-DD3B-AFD94BB31746}"/>
              </a:ext>
            </a:extLst>
          </p:cNvPr>
          <p:cNvSpPr txBox="1"/>
          <p:nvPr/>
        </p:nvSpPr>
        <p:spPr>
          <a:xfrm>
            <a:off x="10472133" y="4974464"/>
            <a:ext cx="15427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" sz="1400" err="1">
                <a:cs typeface="Calibri"/>
              </a:rPr>
              <a:t>Фишинг</a:t>
            </a:r>
            <a:endParaRPr lang="nl-NL" sz="1400" err="1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14347E-47C9-9048-A98A-8DAF194C259A}"/>
              </a:ext>
            </a:extLst>
          </p:cNvPr>
          <p:cNvSpPr txBox="1"/>
          <p:nvPr/>
        </p:nvSpPr>
        <p:spPr>
          <a:xfrm>
            <a:off x="9836240" y="5714999"/>
            <a:ext cx="16957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400" err="1">
                <a:cs typeface="Calibri"/>
              </a:rPr>
              <a:t>Злоупотреба </a:t>
            </a:r>
            <a:r>
              <a:rPr lang="bg" sz="1400" dirty="0">
                <a:cs typeface="Calibri"/>
              </a:rPr>
              <a:t>с </a:t>
            </a:r>
            <a:r>
              <a:rPr lang="bg" sz="1400" err="1">
                <a:cs typeface="Calibri"/>
              </a:rPr>
              <a:t>поверителна </a:t>
            </a:r>
            <a:r>
              <a:rPr lang="bg" sz="1400" dirty="0">
                <a:cs typeface="Calibri"/>
              </a:rPr>
              <a:t>информация</a:t>
            </a:r>
            <a:endParaRPr lang="nl-NL" sz="1400" dirty="0" err="1"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38F1BC-51F1-67D1-3BA4-ADDE0AFA5C1D}"/>
              </a:ext>
            </a:extLst>
          </p:cNvPr>
          <p:cNvSpPr txBox="1"/>
          <p:nvPr/>
        </p:nvSpPr>
        <p:spPr>
          <a:xfrm>
            <a:off x="9444507" y="5285703"/>
            <a:ext cx="13817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sz="1400" err="1">
                <a:cs typeface="Calibri"/>
              </a:rPr>
              <a:t>Злоупотреба </a:t>
            </a:r>
            <a:r>
              <a:rPr lang="bg" sz="1400" dirty="0">
                <a:cs typeface="Calibri"/>
              </a:rPr>
              <a:t>с лична информация</a:t>
            </a:r>
            <a:endParaRPr lang="nl-NL" sz="1400" dirty="0" err="1">
              <a:cs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7BBD94-6972-5567-232A-4B482D201C7D}"/>
              </a:ext>
            </a:extLst>
          </p:cNvPr>
          <p:cNvSpPr txBox="1"/>
          <p:nvPr/>
        </p:nvSpPr>
        <p:spPr>
          <a:xfrm>
            <a:off x="6428704" y="4236612"/>
            <a:ext cx="8720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" sz="1400" dirty="0">
                <a:cs typeface="Calibri"/>
              </a:rPr>
              <a:t>сатира</a:t>
            </a:r>
            <a:endParaRPr lang="nl-NL" sz="1400">
              <a:cs typeface="Calibri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3BD1F4-3D6D-F11B-B33F-22FF784839EF}"/>
              </a:ext>
            </a:extLst>
          </p:cNvPr>
          <p:cNvSpPr txBox="1"/>
          <p:nvPr/>
        </p:nvSpPr>
        <p:spPr>
          <a:xfrm>
            <a:off x="6227471" y="5175696"/>
            <a:ext cx="11805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dirty="0">
                <a:cs typeface="Calibri"/>
              </a:rPr>
              <a:t>Фалшиви </a:t>
            </a:r>
            <a:r>
              <a:rPr lang="bg" sz="1400" err="1">
                <a:cs typeface="Calibri"/>
              </a:rPr>
              <a:t>новини</a:t>
            </a:r>
            <a:endParaRPr lang="nl-NL" sz="1400"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62006D8-2C8F-CDCA-EA77-2F3CC03024B9}"/>
              </a:ext>
            </a:extLst>
          </p:cNvPr>
          <p:cNvSpPr txBox="1"/>
          <p:nvPr/>
        </p:nvSpPr>
        <p:spPr>
          <a:xfrm>
            <a:off x="6823119" y="5873302"/>
            <a:ext cx="13817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err="1">
                <a:cs typeface="Calibri"/>
              </a:rPr>
              <a:t>Примамка за кликване</a:t>
            </a:r>
            <a:endParaRPr lang="nl-NL" sz="1400">
              <a:cs typeface="Calibri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9A9C42-7E7D-25E2-4A27-CA7C7C56C48F}"/>
              </a:ext>
            </a:extLst>
          </p:cNvPr>
          <p:cNvSpPr txBox="1"/>
          <p:nvPr/>
        </p:nvSpPr>
        <p:spPr>
          <a:xfrm>
            <a:off x="7633415" y="5658655"/>
            <a:ext cx="12610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dirty="0">
                <a:cs typeface="Calibri"/>
              </a:rPr>
              <a:t>Фалшиви отзиви</a:t>
            </a:r>
            <a:endParaRPr lang="nl-NL" sz="1400">
              <a:cs typeface="Calibri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74F4211-3515-E417-FB0E-E373254113DE}"/>
              </a:ext>
            </a:extLst>
          </p:cNvPr>
          <p:cNvSpPr txBox="1"/>
          <p:nvPr/>
        </p:nvSpPr>
        <p:spPr>
          <a:xfrm>
            <a:off x="7362421" y="4174902"/>
            <a:ext cx="6976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" sz="1400" dirty="0">
                <a:cs typeface="Calibri"/>
              </a:rPr>
              <a:t>Измама</a:t>
            </a:r>
            <a:endParaRPr lang="nl-NL" sz="1400">
              <a:cs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B6C2E36-33D5-5FCA-34B7-0D3B2817B720}"/>
              </a:ext>
            </a:extLst>
          </p:cNvPr>
          <p:cNvSpPr txBox="1"/>
          <p:nvPr/>
        </p:nvSpPr>
        <p:spPr>
          <a:xfrm>
            <a:off x="7362423" y="5245456"/>
            <a:ext cx="21384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dirty="0">
                <a:cs typeface="Calibri"/>
              </a:rPr>
              <a:t>Сайтове </a:t>
            </a:r>
            <a:r>
              <a:rPr lang="bg" sz="1400" dirty="0" err="1">
                <a:cs typeface="Calibri"/>
              </a:rPr>
              <a:t>за измамници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E3986BA-A533-4A51-5E3D-6B80778DF3DD}"/>
              </a:ext>
            </a:extLst>
          </p:cNvPr>
          <p:cNvSpPr txBox="1"/>
          <p:nvPr/>
        </p:nvSpPr>
        <p:spPr>
          <a:xfrm>
            <a:off x="8856907" y="4955684"/>
            <a:ext cx="9095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dirty="0">
                <a:cs typeface="Calibri"/>
              </a:rPr>
              <a:t>филтър </a:t>
            </a:r>
            <a:r>
              <a:rPr lang="bg" sz="1400" dirty="0" err="1">
                <a:cs typeface="Calibri"/>
              </a:rPr>
              <a:t>буб </a:t>
            </a:r>
            <a:r>
              <a:rPr lang="bg" sz="1400" dirty="0">
                <a:cs typeface="Calibri"/>
              </a:rPr>
              <a:t>-</a:t>
            </a:r>
          </a:p>
          <a:p>
            <a:r>
              <a:rPr lang="bg" sz="1400" dirty="0">
                <a:cs typeface="Calibri"/>
              </a:rPr>
              <a:t>bles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2CA5D93-17BD-3792-2C05-33ADA12839A5}"/>
              </a:ext>
            </a:extLst>
          </p:cNvPr>
          <p:cNvSpPr txBox="1"/>
          <p:nvPr/>
        </p:nvSpPr>
        <p:spPr>
          <a:xfrm>
            <a:off x="8470543" y="4030013"/>
            <a:ext cx="11644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err="1">
                <a:cs typeface="Calibri"/>
              </a:rPr>
              <a:t>Прибрани </a:t>
            </a:r>
            <a:r>
              <a:rPr lang="bg" sz="1400" dirty="0">
                <a:cs typeface="Calibri"/>
              </a:rPr>
              <a:t>документи</a:t>
            </a:r>
            <a:endParaRPr lang="nl-NL" sz="1400" dirty="0" err="1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78841FD-F19E-8A4D-9C54-3C7BE8B3CFA2}"/>
              </a:ext>
            </a:extLst>
          </p:cNvPr>
          <p:cNvSpPr txBox="1"/>
          <p:nvPr/>
        </p:nvSpPr>
        <p:spPr>
          <a:xfrm>
            <a:off x="7260463" y="3171421"/>
            <a:ext cx="18245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err="1">
                <a:cs typeface="Calibri"/>
              </a:rPr>
              <a:t>Подвеждащи</a:t>
            </a:r>
            <a:r>
              <a:rPr lang="bg" sz="1400" dirty="0">
                <a:cs typeface="Calibri"/>
              </a:rPr>
              <a:t> </a:t>
            </a:r>
            <a:r>
              <a:rPr lang="bg" sz="1400" err="1">
                <a:cs typeface="Calibri"/>
              </a:rPr>
              <a:t>карти </a:t>
            </a:r>
            <a:r>
              <a:rPr lang="bg" sz="1400" dirty="0">
                <a:cs typeface="Calibri"/>
              </a:rPr>
              <a:t>, </a:t>
            </a:r>
            <a:r>
              <a:rPr lang="bg" sz="1400" err="1">
                <a:cs typeface="Calibri"/>
              </a:rPr>
              <a:t>диаграми </a:t>
            </a:r>
            <a:r>
              <a:rPr lang="bg" sz="1400" dirty="0">
                <a:cs typeface="Calibri"/>
              </a:rPr>
              <a:t>и </a:t>
            </a:r>
            <a:r>
              <a:rPr lang="bg" sz="1400" err="1">
                <a:cs typeface="Calibri"/>
              </a:rPr>
              <a:t>графики</a:t>
            </a:r>
            <a:endParaRPr lang="nl-NL" sz="1400">
              <a:cs typeface="Calibri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522BEDE-9683-AF6E-BE40-5AD0714DBD09}"/>
              </a:ext>
            </a:extLst>
          </p:cNvPr>
          <p:cNvSpPr txBox="1"/>
          <p:nvPr/>
        </p:nvSpPr>
        <p:spPr>
          <a:xfrm>
            <a:off x="7365104" y="3614133"/>
            <a:ext cx="16098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err="1">
                <a:cs typeface="Calibri"/>
              </a:rPr>
              <a:t>Конспирация</a:t>
            </a:r>
            <a:r>
              <a:rPr lang="bg" sz="1400" dirty="0">
                <a:cs typeface="Calibri"/>
              </a:rPr>
              <a:t> </a:t>
            </a:r>
            <a:r>
              <a:rPr lang="bg" sz="1400" err="1">
                <a:cs typeface="Calibri"/>
              </a:rPr>
              <a:t>теории</a:t>
            </a:r>
            <a:endParaRPr lang="nl-NL" sz="1400" err="1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21167A6-B393-2364-B891-8AE582228FEF}"/>
              </a:ext>
            </a:extLst>
          </p:cNvPr>
          <p:cNvSpPr txBox="1"/>
          <p:nvPr/>
        </p:nvSpPr>
        <p:spPr>
          <a:xfrm>
            <a:off x="8057344" y="3820732"/>
            <a:ext cx="20123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400" dirty="0">
                <a:cs typeface="Calibri"/>
              </a:rPr>
              <a:t>Пропаганда</a:t>
            </a:r>
            <a:endParaRPr lang="nl-NL" sz="1400" dirty="0" err="1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DA8C137-8399-37DA-03FA-4E7CFB748372}"/>
              </a:ext>
            </a:extLst>
          </p:cNvPr>
          <p:cNvSpPr txBox="1"/>
          <p:nvPr/>
        </p:nvSpPr>
        <p:spPr>
          <a:xfrm>
            <a:off x="9525000" y="4612246"/>
            <a:ext cx="2326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b="1" dirty="0">
                <a:cs typeface="Calibri"/>
              </a:rPr>
              <a:t>Неправилна информация</a:t>
            </a:r>
            <a:endParaRPr lang="nl-NL" b="1" dirty="0" err="1">
              <a:cs typeface="Calibri" panose="020F0502020204030204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F8B0CC9-B64D-FF87-507A-C0478B6FCFE4}"/>
              </a:ext>
            </a:extLst>
          </p:cNvPr>
          <p:cNvSpPr txBox="1"/>
          <p:nvPr/>
        </p:nvSpPr>
        <p:spPr>
          <a:xfrm>
            <a:off x="6938493" y="4652492"/>
            <a:ext cx="2106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" b="1" dirty="0">
                <a:cs typeface="Calibri"/>
              </a:rPr>
              <a:t>Дезинформация</a:t>
            </a:r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21372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κείμενο, γραφικά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5B5354DB-79D5-4754-DF4F-6892EB25C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0937" r="8948" b="11648"/>
          <a:stretch/>
        </p:blipFill>
        <p:spPr>
          <a:xfrm>
            <a:off x="4870278" y="904962"/>
            <a:ext cx="5919956" cy="5623783"/>
          </a:xfrm>
          <a:prstGeom prst="rect">
            <a:avLst/>
          </a:prstGeom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k-SK" sz="3600" b="1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BC49D-C58D-2F3B-AC9B-F42DD1A5CC89}"/>
              </a:ext>
            </a:extLst>
          </p:cNvPr>
          <p:cNvSpPr txBox="1"/>
          <p:nvPr/>
        </p:nvSpPr>
        <p:spPr>
          <a:xfrm>
            <a:off x="189426" y="2091566"/>
            <a:ext cx="4819302" cy="347787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bg" sz="4400" b="1" dirty="0"/>
              <a:t>Вярата в информационното разстройство:</a:t>
            </a:r>
          </a:p>
          <a:p>
            <a:pPr algn="ctr"/>
            <a:r>
              <a:rPr lang="bg" sz="4400" b="1" dirty="0"/>
              <a:t>проблемно поведение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11980-40E3-53D7-24FA-30A9FF1BFA90}"/>
              </a:ext>
            </a:extLst>
          </p:cNvPr>
          <p:cNvSpPr txBox="1"/>
          <p:nvPr/>
        </p:nvSpPr>
        <p:spPr>
          <a:xfrm>
            <a:off x="5895395" y="6488668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Изображение от </a:t>
            </a:r>
            <a:r>
              <a:rPr lang="bg" sz="1200" dirty="0" err="1">
                <a:hlinkClick r:id="rId4"/>
              </a:rPr>
              <a:t>vectorjuice </a:t>
            </a:r>
            <a:r>
              <a:rPr lang="bg" sz="1200" dirty="0">
                <a:hlinkClick r:id="rId4"/>
              </a:rPr>
              <a:t>на </a:t>
            </a:r>
            <a:r>
              <a:rPr lang="bg" sz="1200" dirty="0" err="1">
                <a:hlinkClick r:id="rId4"/>
              </a:rPr>
              <a:t>Freepik </a:t>
            </a:r>
            <a:r>
              <a:rPr lang="bg" sz="1200" dirty="0">
                <a:hlinkClick r:id="rId4"/>
              </a:rPr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51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diagram, lijn, cirkel, Elektrisch blauw&#10;&#10;Automatisch gegenereerde beschrijving">
            <a:extLst>
              <a:ext uri="{FF2B5EF4-FFF2-40B4-BE49-F238E27FC236}">
                <a16:creationId xmlns:a16="http://schemas.microsoft.com/office/drawing/2014/main" id="{624D5438-B479-A623-CB12-0CC689A2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13" y="2209879"/>
            <a:ext cx="6467340" cy="3769059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" dirty="0"/>
              <a:t>Теорията на </a:t>
            </a:r>
            <a:r>
              <a:rPr lang="bg" dirty="0" err="1"/>
              <a:t>планираното _</a:t>
            </a:r>
            <a:r>
              <a:rPr lang="bg" dirty="0"/>
              <a:t> </a:t>
            </a:r>
            <a:r>
              <a:rPr lang="bg" dirty="0" err="1"/>
              <a:t>Поведение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060411" cy="4865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" sz="2200" b="0" i="0" dirty="0">
                <a:solidFill>
                  <a:srgbClr val="333333"/>
                </a:solidFill>
                <a:effectLst/>
              </a:rPr>
              <a:t>Теорията за планираното </a:t>
            </a:r>
            <a:r>
              <a:rPr lang="bg" sz="2200" dirty="0">
                <a:solidFill>
                  <a:srgbClr val="333333"/>
                </a:solidFill>
              </a:rPr>
              <a:t>поведение </a:t>
            </a:r>
            <a:r>
              <a:rPr lang="bg" sz="2200" b="0" i="0" dirty="0">
                <a:solidFill>
                  <a:srgbClr val="333333"/>
                </a:solidFill>
                <a:effectLst/>
              </a:rPr>
              <a:t>е теория, която обяснява как хората започват да извършват </a:t>
            </a:r>
            <a:r>
              <a:rPr lang="bg" sz="2200" dirty="0">
                <a:solidFill>
                  <a:srgbClr val="333333"/>
                </a:solidFill>
              </a:rPr>
              <a:t>поведението, </a:t>
            </a:r>
            <a:r>
              <a:rPr lang="bg" sz="2200" b="0" i="0" dirty="0">
                <a:solidFill>
                  <a:srgbClr val="333333"/>
                </a:solidFill>
                <a:effectLst/>
              </a:rPr>
              <a:t>което извършват.</a:t>
            </a:r>
            <a:r>
              <a:rPr lang="bg" sz="2200" dirty="0">
                <a:solidFill>
                  <a:srgbClr val="333333"/>
                </a:solidFill>
              </a:rPr>
              <a:t> </a:t>
            </a:r>
            <a:endParaRPr lang="en-GB" sz="22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bg" sz="2200" dirty="0">
                <a:solidFill>
                  <a:srgbClr val="333333"/>
                </a:solidFill>
              </a:rPr>
              <a:t>В модела можете да видите, че за да се извърши поведение, човек трябва да има намерение.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pPr marL="0" indent="0">
              <a:buNone/>
            </a:pPr>
            <a:r>
              <a:rPr lang="bg" sz="2200" b="0" i="0" dirty="0">
                <a:solidFill>
                  <a:srgbClr val="333333"/>
                </a:solidFill>
                <a:effectLst/>
              </a:rPr>
              <a:t>Намерението се създава от комбинация от 3 фактора:</a:t>
            </a:r>
            <a:endParaRPr lang="en-GB" sz="2200" b="0" i="0" dirty="0">
              <a:solidFill>
                <a:srgbClr val="333333"/>
              </a:solidFill>
              <a:effectLst/>
              <a:cs typeface="Calibri"/>
            </a:endParaRPr>
          </a:p>
          <a:p>
            <a:r>
              <a:rPr lang="bg" sz="2200" dirty="0">
                <a:solidFill>
                  <a:srgbClr val="333333"/>
                </a:solidFill>
              </a:rPr>
              <a:t>Нагласи / лични убеждения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r>
              <a:rPr lang="bg" sz="2200" b="0" i="0" dirty="0">
                <a:solidFill>
                  <a:srgbClr val="333333"/>
                </a:solidFill>
                <a:effectLst/>
              </a:rPr>
              <a:t>Субективни норми</a:t>
            </a:r>
            <a:endParaRPr lang="en-GB" sz="2200" b="0" i="0" dirty="0">
              <a:solidFill>
                <a:srgbClr val="333333"/>
              </a:solidFill>
              <a:effectLst/>
              <a:cs typeface="Calibri"/>
            </a:endParaRPr>
          </a:p>
          <a:p>
            <a:r>
              <a:rPr lang="bg" sz="2200" dirty="0">
                <a:solidFill>
                  <a:srgbClr val="333333"/>
                </a:solidFill>
              </a:rPr>
              <a:t>Възприеман поведенчески контрол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pPr marL="0" indent="0" algn="just">
              <a:buNone/>
            </a:pPr>
            <a:endParaRPr lang="en-GB" sz="2200" b="0" i="0" dirty="0">
              <a:solidFill>
                <a:srgbClr val="333333"/>
              </a:solidFill>
              <a:effectLst/>
            </a:endParaRPr>
          </a:p>
          <a:p>
            <a:pPr marL="457200" lvl="1" indent="0" algn="just">
              <a:buNone/>
            </a:pPr>
            <a:endParaRPr lang="en-GB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n-GB" sz="2000" b="0" i="0" dirty="0">
              <a:solidFill>
                <a:srgbClr val="333333"/>
              </a:solidFill>
              <a:effectLst/>
            </a:endParaRPr>
          </a:p>
          <a:p>
            <a:pPr marL="457200" lvl="1" indent="0" algn="just">
              <a:buNone/>
            </a:pPr>
            <a:endParaRPr lang="en-GB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Информация за източника и изображение (променено </a:t>
            </a:r>
            <a:r>
              <a:rPr lang="bg" sz="1200" dirty="0"/>
              <a:t>)</a:t>
            </a:r>
            <a:endParaRPr lang="en-US" sz="1200" dirty="0">
              <a:cs typeface="Calibri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5611A8-5F79-FB34-A147-53DDE3544EC6}"/>
              </a:ext>
            </a:extLst>
          </p:cNvPr>
          <p:cNvSpPr txBox="1"/>
          <p:nvPr/>
        </p:nvSpPr>
        <p:spPr>
          <a:xfrm>
            <a:off x="6758726" y="2583823"/>
            <a:ext cx="12664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dirty="0">
                <a:solidFill>
                  <a:schemeClr val="bg1"/>
                </a:solidFill>
                <a:cs typeface="Calibri"/>
              </a:rPr>
              <a:t>Нагласи</a:t>
            </a:r>
            <a:endParaRPr lang="nl-NL" dirty="0" err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E385A3-8319-6EAB-9A35-B5EB9B9DBF0E}"/>
              </a:ext>
            </a:extLst>
          </p:cNvPr>
          <p:cNvSpPr txBox="1"/>
          <p:nvPr/>
        </p:nvSpPr>
        <p:spPr>
          <a:xfrm>
            <a:off x="6635302" y="3804633"/>
            <a:ext cx="1521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dirty="0" err="1">
                <a:solidFill>
                  <a:schemeClr val="bg1"/>
                </a:solidFill>
                <a:cs typeface="Calibri"/>
              </a:rPr>
              <a:t>Субективно</a:t>
            </a:r>
            <a:r>
              <a:rPr lang="bg" dirty="0">
                <a:solidFill>
                  <a:schemeClr val="bg1"/>
                </a:solidFill>
                <a:cs typeface="Calibri"/>
              </a:rPr>
              <a:t> </a:t>
            </a:r>
            <a:r>
              <a:rPr lang="bg" dirty="0" err="1">
                <a:solidFill>
                  <a:schemeClr val="bg1"/>
                </a:solidFill>
                <a:cs typeface="Calibri" panose="020F0502020204030204"/>
              </a:rPr>
              <a:t>норми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B26FE1-2133-C740-5317-2CE5EB975187}"/>
              </a:ext>
            </a:extLst>
          </p:cNvPr>
          <p:cNvSpPr txBox="1"/>
          <p:nvPr/>
        </p:nvSpPr>
        <p:spPr>
          <a:xfrm>
            <a:off x="6573591" y="5052274"/>
            <a:ext cx="16366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err="1">
                <a:solidFill>
                  <a:schemeClr val="bg1"/>
                </a:solidFill>
                <a:cs typeface="Calibri"/>
              </a:rPr>
              <a:t>Възприеман</a:t>
            </a:r>
            <a:r>
              <a:rPr lang="bg" dirty="0">
                <a:solidFill>
                  <a:schemeClr val="bg1"/>
                </a:solidFill>
                <a:cs typeface="Calibri"/>
              </a:rPr>
              <a:t> </a:t>
            </a:r>
            <a:r>
              <a:rPr lang="bg" err="1">
                <a:solidFill>
                  <a:schemeClr val="bg1"/>
                </a:solidFill>
                <a:cs typeface="Calibri"/>
              </a:rPr>
              <a:t>Поведенчески </a:t>
            </a:r>
            <a:r>
              <a:rPr lang="bg" dirty="0">
                <a:solidFill>
                  <a:schemeClr val="bg1"/>
                </a:solidFill>
                <a:cs typeface="Calibri"/>
              </a:rPr>
              <a:t>контрол</a:t>
            </a:r>
            <a:endParaRPr lang="nl-NL" dirty="0" err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458A9C-B69F-1CBE-2214-E869A0E0A2EC}"/>
              </a:ext>
            </a:extLst>
          </p:cNvPr>
          <p:cNvSpPr txBox="1"/>
          <p:nvPr/>
        </p:nvSpPr>
        <p:spPr>
          <a:xfrm>
            <a:off x="8961549" y="3944155"/>
            <a:ext cx="1059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err="1">
                <a:solidFill>
                  <a:schemeClr val="bg1"/>
                </a:solidFill>
                <a:cs typeface="Calibri"/>
              </a:rPr>
              <a:t>Намерение</a:t>
            </a:r>
            <a:endParaRPr lang="nl-NL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902DE0-4F58-8FC1-EA3E-FAC760ECA0E5}"/>
              </a:ext>
            </a:extLst>
          </p:cNvPr>
          <p:cNvSpPr txBox="1"/>
          <p:nvPr/>
        </p:nvSpPr>
        <p:spPr>
          <a:xfrm>
            <a:off x="10716295" y="3941471"/>
            <a:ext cx="12878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err="1">
                <a:solidFill>
                  <a:schemeClr val="bg1"/>
                </a:solidFill>
                <a:cs typeface="Calibri"/>
              </a:rPr>
              <a:t>Поведение</a:t>
            </a:r>
            <a:endParaRPr lang="nl-NL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DA227BB4-D2D2-6E6A-EAC6-7089D276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982" y="1390828"/>
            <a:ext cx="8581622" cy="53910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3E3EDD-C34F-15DE-DFA0-A9F12C4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"/>
              <a:t>Пример за </a:t>
            </a:r>
            <a:r>
              <a:rPr lang="bg" err="1"/>
              <a:t>това _</a:t>
            </a:r>
            <a:r>
              <a:rPr lang="bg"/>
              <a:t> </a:t>
            </a:r>
            <a:r>
              <a:rPr lang="bg" err="1"/>
              <a:t>Теория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D722DA-498A-F42A-87A6-7A4D0D7F054A}"/>
              </a:ext>
            </a:extLst>
          </p:cNvPr>
          <p:cNvSpPr txBox="1"/>
          <p:nvPr/>
        </p:nvSpPr>
        <p:spPr>
          <a:xfrm>
            <a:off x="8041341" y="1471198"/>
            <a:ext cx="3856506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g" dirty="0" err="1"/>
              <a:t>Това </a:t>
            </a:r>
            <a:r>
              <a:rPr lang="bg" dirty="0"/>
              <a:t>е </a:t>
            </a:r>
            <a:r>
              <a:rPr lang="bg" dirty="0" err="1"/>
              <a:t>_</a:t>
            </a:r>
            <a:r>
              <a:rPr lang="bg" dirty="0"/>
              <a:t> </a:t>
            </a:r>
            <a:r>
              <a:rPr lang="bg" dirty="0" err="1"/>
              <a:t>пример </a:t>
            </a:r>
            <a:r>
              <a:rPr lang="bg" dirty="0"/>
              <a:t>за </a:t>
            </a:r>
            <a:r>
              <a:rPr lang="bg" dirty="0" err="1"/>
              <a:t>това</a:t>
            </a:r>
            <a:r>
              <a:rPr lang="bg" dirty="0"/>
              <a:t> </a:t>
            </a:r>
            <a:r>
              <a:rPr lang="bg" dirty="0" err="1"/>
              <a:t>теория </a:t>
            </a:r>
            <a:r>
              <a:rPr lang="bg" dirty="0"/>
              <a:t>в </a:t>
            </a:r>
            <a:r>
              <a:rPr lang="bg" dirty="0" err="1"/>
              <a:t>употреба </a:t>
            </a:r>
            <a:r>
              <a:rPr lang="bg" dirty="0"/>
              <a:t>.</a:t>
            </a:r>
          </a:p>
          <a:p>
            <a:pPr algn="l"/>
            <a:endParaRPr lang="nl-NL" dirty="0"/>
          </a:p>
          <a:p>
            <a:pPr algn="l"/>
            <a:r>
              <a:rPr lang="bg" dirty="0" err="1"/>
              <a:t>им нагласи </a:t>
            </a:r>
            <a:r>
              <a:rPr lang="bg" dirty="0"/>
              <a:t>, </a:t>
            </a:r>
            <a:r>
              <a:rPr lang="bg" dirty="0" err="1"/>
              <a:t>влиянието </a:t>
            </a:r>
            <a:r>
              <a:rPr lang="bg" dirty="0"/>
              <a:t>на </a:t>
            </a:r>
            <a:r>
              <a:rPr lang="bg" dirty="0" err="1"/>
              <a:t>тяхното</a:t>
            </a:r>
            <a:r>
              <a:rPr lang="bg" dirty="0"/>
              <a:t> </a:t>
            </a:r>
            <a:r>
              <a:rPr lang="bg" dirty="0" err="1"/>
              <a:t>социална </a:t>
            </a:r>
            <a:r>
              <a:rPr lang="bg" dirty="0"/>
              <a:t>среда </a:t>
            </a:r>
            <a:r>
              <a:rPr lang="bg" dirty="0" err="1"/>
              <a:t>и</a:t>
            </a:r>
            <a:r>
              <a:rPr lang="bg" dirty="0"/>
              <a:t> </a:t>
            </a:r>
            <a:r>
              <a:rPr lang="bg" dirty="0" err="1"/>
              <a:t>нивото </a:t>
            </a:r>
            <a:r>
              <a:rPr lang="bg" dirty="0"/>
              <a:t>на контрол </a:t>
            </a:r>
            <a:r>
              <a:rPr lang="bg" dirty="0" err="1"/>
              <a:t>те</a:t>
            </a:r>
            <a:r>
              <a:rPr lang="bg" dirty="0"/>
              <a:t> </a:t>
            </a:r>
            <a:r>
              <a:rPr lang="bg" dirty="0" err="1"/>
              <a:t>възприемам</a:t>
            </a:r>
            <a:r>
              <a:rPr lang="bg" dirty="0"/>
              <a:t> </a:t>
            </a:r>
            <a:r>
              <a:rPr lang="bg" dirty="0" err="1"/>
              <a:t>да ги </a:t>
            </a:r>
            <a:r>
              <a:rPr lang="bg" dirty="0"/>
              <a:t>води </a:t>
            </a:r>
            <a:r>
              <a:rPr lang="bg" dirty="0" err="1"/>
              <a:t>до </a:t>
            </a:r>
            <a:r>
              <a:rPr lang="bg" dirty="0"/>
              <a:t>определен </a:t>
            </a:r>
            <a:r>
              <a:rPr lang="bg" dirty="0" err="1"/>
              <a:t>_</a:t>
            </a:r>
            <a:r>
              <a:rPr lang="bg" dirty="0"/>
              <a:t> </a:t>
            </a:r>
            <a:r>
              <a:rPr lang="bg" dirty="0" err="1"/>
              <a:t>поведение </a:t>
            </a:r>
            <a:r>
              <a:rPr lang="bg" dirty="0"/>
              <a:t>: </a:t>
            </a:r>
            <a:r>
              <a:rPr lang="bg" dirty="0" err="1"/>
              <a:t>да </a:t>
            </a:r>
            <a:r>
              <a:rPr lang="bg" dirty="0"/>
              <a:t>спре да пуши.</a:t>
            </a:r>
          </a:p>
          <a:p>
            <a:pPr algn="l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7BEDEA-7CE3-43E3-2A8B-6661B3D60F7A}"/>
              </a:ext>
            </a:extLst>
          </p:cNvPr>
          <p:cNvSpPr txBox="1"/>
          <p:nvPr/>
        </p:nvSpPr>
        <p:spPr>
          <a:xfrm>
            <a:off x="5985581" y="6585260"/>
            <a:ext cx="620415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bg" sz="1200" dirty="0">
                <a:hlinkClick r:id="rId4"/>
              </a:rPr>
              <a:t>Изходно изображение (променено)</a:t>
            </a:r>
            <a:endParaRPr lang="nl-NL" dirty="0"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0C2A2C-39E2-71D0-5EB0-BC30BB58D0FB}"/>
              </a:ext>
            </a:extLst>
          </p:cNvPr>
          <p:cNvSpPr txBox="1"/>
          <p:nvPr/>
        </p:nvSpPr>
        <p:spPr>
          <a:xfrm>
            <a:off x="5312630" y="5288565"/>
            <a:ext cx="6836229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nl-NL"/>
          </a:p>
          <a:p>
            <a:pPr algn="l"/>
            <a:r>
              <a:rPr lang="bg" sz="2400" b="1" err="1"/>
              <a:t>Сега</a:t>
            </a:r>
            <a:r>
              <a:rPr lang="bg" sz="2400" b="1"/>
              <a:t> </a:t>
            </a:r>
            <a:r>
              <a:rPr lang="bg" sz="2400" b="1" err="1"/>
              <a:t>Нека да</a:t>
            </a:r>
            <a:r>
              <a:rPr lang="bg" sz="2400" b="1"/>
              <a:t> </a:t>
            </a:r>
            <a:r>
              <a:rPr lang="bg" sz="2400" b="1" err="1"/>
              <a:t>използване</a:t>
            </a:r>
            <a:r>
              <a:rPr lang="bg" sz="2400" b="1"/>
              <a:t> </a:t>
            </a:r>
            <a:r>
              <a:rPr lang="bg" sz="2400" b="1" err="1"/>
              <a:t>този </a:t>
            </a:r>
            <a:r>
              <a:rPr lang="bg" sz="2400" b="1"/>
              <a:t>модел </a:t>
            </a:r>
            <a:r>
              <a:rPr lang="bg" sz="2400" b="1" err="1"/>
              <a:t>за </a:t>
            </a:r>
            <a:r>
              <a:rPr lang="bg" sz="2400" b="1"/>
              <a:t>вяра в информационното разстройство!</a:t>
            </a:r>
          </a:p>
          <a:p>
            <a:pPr algn="l"/>
            <a:endParaRPr lang="nl-NL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CFB6C7-CA1B-32BA-60FF-E6654CCC2BB4}"/>
              </a:ext>
            </a:extLst>
          </p:cNvPr>
          <p:cNvSpPr txBox="1"/>
          <p:nvPr/>
        </p:nvSpPr>
        <p:spPr>
          <a:xfrm>
            <a:off x="892828" y="2241598"/>
            <a:ext cx="2420797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300" b="1" dirty="0">
                <a:cs typeface="Calibri"/>
              </a:rPr>
              <a:t>Нагласи:</a:t>
            </a:r>
          </a:p>
          <a:p>
            <a:r>
              <a:rPr lang="bg" sz="1300" dirty="0">
                <a:cs typeface="Calibri"/>
              </a:rPr>
              <a:t>Пушенето е </a:t>
            </a:r>
            <a:r>
              <a:rPr lang="bg" sz="1300" dirty="0" err="1">
                <a:cs typeface="Calibri"/>
              </a:rPr>
              <a:t>релаксиращо </a:t>
            </a:r>
            <a:r>
              <a:rPr lang="bg" sz="1300" dirty="0">
                <a:cs typeface="Calibri"/>
              </a:rPr>
              <a:t>;</a:t>
            </a:r>
          </a:p>
          <a:p>
            <a:r>
              <a:rPr lang="bg" sz="1300" dirty="0">
                <a:cs typeface="Calibri"/>
              </a:rPr>
              <a:t>Пушенето </a:t>
            </a:r>
            <a:r>
              <a:rPr lang="bg" sz="1300" dirty="0" err="1">
                <a:cs typeface="Calibri"/>
              </a:rPr>
              <a:t>струва </a:t>
            </a:r>
            <a:r>
              <a:rPr lang="bg" sz="1300" dirty="0">
                <a:cs typeface="Calibri"/>
              </a:rPr>
              <a:t>много;</a:t>
            </a:r>
          </a:p>
          <a:p>
            <a:r>
              <a:rPr lang="bg" sz="1300" dirty="0">
                <a:cs typeface="Calibri"/>
              </a:rPr>
              <a:t>Пушенето е вредно </a:t>
            </a:r>
            <a:r>
              <a:rPr lang="bg" sz="1300" dirty="0" err="1">
                <a:cs typeface="Calibri"/>
              </a:rPr>
              <a:t>за</a:t>
            </a:r>
            <a:r>
              <a:rPr lang="bg" sz="1300" dirty="0">
                <a:cs typeface="Calibri"/>
              </a:rPr>
              <a:t> </a:t>
            </a:r>
            <a:r>
              <a:rPr lang="bg" sz="1300" dirty="0" err="1">
                <a:cs typeface="Calibri"/>
              </a:rPr>
              <a:t>моето </a:t>
            </a:r>
            <a:r>
              <a:rPr lang="bg" sz="1300" dirty="0">
                <a:cs typeface="Calibri"/>
              </a:rPr>
              <a:t>здраве.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7501C8-7383-C0C7-8762-6948AB968505}"/>
              </a:ext>
            </a:extLst>
          </p:cNvPr>
          <p:cNvSpPr txBox="1"/>
          <p:nvPr/>
        </p:nvSpPr>
        <p:spPr>
          <a:xfrm>
            <a:off x="959214" y="3523166"/>
            <a:ext cx="222697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300" b="1" dirty="0" err="1">
                <a:cs typeface="Calibri"/>
              </a:rPr>
              <a:t>Субективно</a:t>
            </a:r>
            <a:r>
              <a:rPr lang="bg" sz="1300" b="1" dirty="0">
                <a:cs typeface="Calibri"/>
              </a:rPr>
              <a:t> </a:t>
            </a:r>
            <a:r>
              <a:rPr lang="bg" sz="1300" b="1" dirty="0" err="1">
                <a:cs typeface="Calibri"/>
              </a:rPr>
              <a:t>норми </a:t>
            </a:r>
            <a:r>
              <a:rPr lang="bg" sz="1300" b="1" dirty="0">
                <a:cs typeface="Calibri"/>
              </a:rPr>
              <a:t>:</a:t>
            </a:r>
          </a:p>
          <a:p>
            <a:r>
              <a:rPr lang="bg" sz="1300" dirty="0">
                <a:cs typeface="Calibri"/>
              </a:rPr>
              <a:t>Мойте колеги дим ;</a:t>
            </a:r>
            <a:endParaRPr lang="nl-NL" sz="1300" dirty="0" err="1">
              <a:cs typeface="Calibri"/>
            </a:endParaRPr>
          </a:p>
          <a:p>
            <a:r>
              <a:rPr lang="bg" sz="1300" dirty="0" err="1">
                <a:cs typeface="Calibri"/>
              </a:rPr>
              <a:t>Приятелката </a:t>
            </a:r>
            <a:r>
              <a:rPr lang="bg" sz="1300" dirty="0">
                <a:cs typeface="Calibri"/>
              </a:rPr>
              <a:t>ми </a:t>
            </a:r>
            <a:r>
              <a:rPr lang="bg" sz="1300" dirty="0" err="1">
                <a:cs typeface="Calibri"/>
              </a:rPr>
              <a:t>не го </a:t>
            </a:r>
            <a:r>
              <a:rPr lang="bg" sz="1300" dirty="0">
                <a:cs typeface="Calibri"/>
              </a:rPr>
              <a:t>прави </a:t>
            </a:r>
            <a:r>
              <a:rPr lang="bg" sz="1300" dirty="0" err="1">
                <a:cs typeface="Calibri"/>
              </a:rPr>
              <a:t>одобряват </a:t>
            </a:r>
            <a:r>
              <a:rPr lang="bg" sz="1300" dirty="0">
                <a:cs typeface="Calibri"/>
              </a:rPr>
              <a:t>пушенето.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8A74BE-BDCF-FC24-A2D7-57B9ED2B6BC5}"/>
              </a:ext>
            </a:extLst>
          </p:cNvPr>
          <p:cNvSpPr txBox="1"/>
          <p:nvPr/>
        </p:nvSpPr>
        <p:spPr>
          <a:xfrm>
            <a:off x="894033" y="4693496"/>
            <a:ext cx="2419591" cy="1492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300" b="1" dirty="0" err="1">
                <a:cs typeface="Calibri"/>
              </a:rPr>
              <a:t>Възприеман</a:t>
            </a:r>
            <a:r>
              <a:rPr lang="bg" sz="1300" b="1" dirty="0">
                <a:cs typeface="Calibri"/>
              </a:rPr>
              <a:t> </a:t>
            </a:r>
            <a:r>
              <a:rPr lang="bg" sz="1300" b="1" dirty="0" err="1">
                <a:cs typeface="Calibri"/>
              </a:rPr>
              <a:t>поведенчески </a:t>
            </a:r>
            <a:r>
              <a:rPr lang="bg" sz="1300" b="1" dirty="0">
                <a:cs typeface="Calibri"/>
              </a:rPr>
              <a:t>контрол:</a:t>
            </a:r>
          </a:p>
          <a:p>
            <a:r>
              <a:rPr lang="bg" sz="1300" dirty="0">
                <a:cs typeface="Calibri"/>
              </a:rPr>
              <a:t>Знам </a:t>
            </a:r>
            <a:r>
              <a:rPr lang="bg" sz="1300" dirty="0" err="1">
                <a:cs typeface="Calibri"/>
              </a:rPr>
              <a:t>, че </a:t>
            </a:r>
            <a:r>
              <a:rPr lang="bg" sz="1300" dirty="0">
                <a:cs typeface="Calibri"/>
              </a:rPr>
              <a:t>мога </a:t>
            </a:r>
            <a:r>
              <a:rPr lang="bg" sz="1300" dirty="0" err="1">
                <a:cs typeface="Calibri"/>
              </a:rPr>
              <a:t>да </a:t>
            </a:r>
            <a:r>
              <a:rPr lang="bg" sz="1300" dirty="0">
                <a:cs typeface="Calibri"/>
              </a:rPr>
              <a:t>спра </a:t>
            </a:r>
            <a:r>
              <a:rPr lang="bg" sz="1300" dirty="0" err="1">
                <a:cs typeface="Calibri"/>
              </a:rPr>
              <a:t>с </a:t>
            </a:r>
            <a:r>
              <a:rPr lang="bg" sz="1300" dirty="0">
                <a:cs typeface="Calibri"/>
              </a:rPr>
              <a:t>малко помощ;</a:t>
            </a:r>
            <a:endParaRPr lang="nl-NL" sz="1300" dirty="0" err="1">
              <a:cs typeface="Calibri"/>
            </a:endParaRPr>
          </a:p>
          <a:p>
            <a:r>
              <a:rPr lang="bg" sz="1300" dirty="0">
                <a:cs typeface="Calibri"/>
              </a:rPr>
              <a:t>аз мога разчитай на моя приятелка да ми помогне да го направя</a:t>
            </a:r>
            <a:r>
              <a:rPr lang="bg" sz="1300" dirty="0" smtClean="0">
                <a:cs typeface="Calibri"/>
              </a:rPr>
              <a:t>.</a:t>
            </a:r>
            <a:r>
              <a:rPr lang="en-US" sz="1300" dirty="0" smtClean="0">
                <a:cs typeface="Calibri"/>
              </a:rPr>
              <a:t> </a:t>
            </a:r>
            <a:endParaRPr lang="bg" sz="1300" dirty="0">
              <a:cs typeface="Calibri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3F43614-06C7-1EA2-B410-2F77A6D6C381}"/>
              </a:ext>
            </a:extLst>
          </p:cNvPr>
          <p:cNvSpPr txBox="1"/>
          <p:nvPr/>
        </p:nvSpPr>
        <p:spPr>
          <a:xfrm>
            <a:off x="4256629" y="3757574"/>
            <a:ext cx="177621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300" b="1" dirty="0" err="1">
                <a:solidFill>
                  <a:schemeClr val="bg1"/>
                </a:solidFill>
                <a:cs typeface="Calibri"/>
              </a:rPr>
              <a:t>Намерение </a:t>
            </a:r>
            <a:r>
              <a:rPr lang="bg" sz="1300" b="1" dirty="0">
                <a:solidFill>
                  <a:schemeClr val="bg1"/>
                </a:solidFill>
                <a:cs typeface="Calibri"/>
              </a:rPr>
              <a:t>:</a:t>
            </a:r>
            <a:endParaRPr lang="nl-NL" sz="1300" dirty="0">
              <a:solidFill>
                <a:schemeClr val="bg1"/>
              </a:solidFill>
              <a:cs typeface="Calibri"/>
            </a:endParaRPr>
          </a:p>
          <a:p>
            <a:r>
              <a:rPr lang="bg" sz="1300" dirty="0">
                <a:solidFill>
                  <a:schemeClr val="bg1"/>
                </a:solidFill>
                <a:cs typeface="Calibri"/>
              </a:rPr>
              <a:t>Ще </a:t>
            </a:r>
            <a:r>
              <a:rPr lang="bg" sz="1300" dirty="0" err="1">
                <a:solidFill>
                  <a:schemeClr val="bg1"/>
                </a:solidFill>
                <a:cs typeface="Calibri"/>
              </a:rPr>
              <a:t>спра </a:t>
            </a:r>
            <a:r>
              <a:rPr lang="bg" sz="1300" dirty="0">
                <a:solidFill>
                  <a:schemeClr val="bg1"/>
                </a:solidFill>
                <a:cs typeface="Calibri"/>
              </a:rPr>
              <a:t>да пуша</a:t>
            </a:r>
            <a:endParaRPr lang="nl-NL" sz="13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7E9E04B-05C0-7AD3-71C3-344010014F5E}"/>
              </a:ext>
            </a:extLst>
          </p:cNvPr>
          <p:cNvSpPr txBox="1"/>
          <p:nvPr/>
        </p:nvSpPr>
        <p:spPr>
          <a:xfrm>
            <a:off x="6507229" y="3723221"/>
            <a:ext cx="177621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1300" b="1" dirty="0" err="1">
                <a:solidFill>
                  <a:schemeClr val="bg1"/>
                </a:solidFill>
                <a:cs typeface="Calibri"/>
              </a:rPr>
              <a:t>Поведение </a:t>
            </a:r>
            <a:r>
              <a:rPr lang="bg" sz="1300" b="1" dirty="0">
                <a:solidFill>
                  <a:schemeClr val="bg1"/>
                </a:solidFill>
                <a:cs typeface="Calibri"/>
              </a:rPr>
              <a:t>:</a:t>
            </a:r>
            <a:endParaRPr lang="nl-NL" sz="1300" dirty="0">
              <a:solidFill>
                <a:schemeClr val="bg1"/>
              </a:solidFill>
              <a:cs typeface="Calibri"/>
            </a:endParaRPr>
          </a:p>
          <a:p>
            <a:r>
              <a:rPr lang="bg" sz="1300" dirty="0">
                <a:solidFill>
                  <a:schemeClr val="bg1"/>
                </a:solidFill>
                <a:cs typeface="Calibri"/>
              </a:rPr>
              <a:t>спирам да пуша</a:t>
            </a:r>
            <a:endParaRPr lang="nl-NL" sz="13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8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1_Awareness_BG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8ek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Hx6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Hp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Hx6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Hx6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Hx6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8ekFYFQaV5GsAAABvAAAAHAAAAHVuaXZlcnNhbC9sb2NhbF9zZXR0aW5ncy54bWwNyrEKwkAMANC9XxEySB3Uugn2rpujCK0fENogB7mk9ELRv/e2N7x++GaBnbeSTANezx0C62xL0k/A9/Q43RCKky4kphxQDWGITS82k4zsXmOBVejH28S5wvlJuc4XqbOkAu1B/B6PeInNH1BLAwQUAAIACAB9ek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fXpBWOohDhNLAAAAbAAAABsAAAB1bml2ZXJzYWwvdW5pdmVyc2FsLnBuZy54bWyzsa/IzVEoSy0qzszPs1Uy1DNQsrfj5bIpKEoty0wtV6gAigEFIUBJoRLINUJwyzNTSjKAQiYmFgjBjNTM9IwSoKiBhRlcVB9oKABQSwECAAAUAAIACACpdlBPNmFYAkcDAADhCQAAFAAAAAAAAAABAAAAAAAAAAAAdW5pdmVyc2FsL3BsYXllci54bWxQSwECAAAUAAIACAB8ekFYtTf0qBwFAADhEwAAHQAAAAAAAAABAAAAAAB5AwAAdW5pdmVyc2FsL2NvbW1vbl9tZXNzYWdlcy5sbmdQSwECAAAUAAIACAB8ekFYFR5gG6MAAAB/AQAALgAAAAAAAAABAAAAAADQCAAAdW5pdmVyc2FsL3BsYXliYWNrX2FuZF9uYXZpZ2F0aW9uX3NldHRpbmdzLnhtbFBLAQIAABQAAgAIAHx6QVh0STUfPAQAAAwVAAAnAAAAAAAAAAEAAAAAAL8JAAB1bml2ZXJzYWwvZmxhc2hfcHVibGlzaGluZ19zZXR0aW5ncy54bWxQSwECAAAUAAIACAB8ekFYN4uHansDAACsDAAAIQAAAAAAAAABAAAAAABADgAAdW5pdmVyc2FsL2ZsYXNoX3NraW5fc2V0dGluZ3MueG1sUEsBAgAAFAACAAgAfHpBWKavViM2BAAAlhQAACYAAAAAAAAAAQAAAAAA+hEAAHVuaXZlcnNhbC9odG1sX3B1Ymxpc2hpbmdfc2V0dGluZ3MueG1sUEsBAgAAFAACAAgAfHpBWCYPfuiwAQAAbwYAAB8AAAAAAAAAAQAAAAAAdBYAAHVuaXZlcnNhbC9odG1sX3NraW5fc2V0dGluZ3MuanNQSwECAAAUAAIACAB8ekFYFQaV5GsAAABvAAAAHAAAAAAAAAABAAAAAABhGAAAdW5pdmVyc2FsL2xvY2FsX3NldHRpbmdzLnhtbFBLAQIAABQAAgAIAH16QVjCG66ZaBIAAPdNAAAXAAAAAAAAAAAAAAAAAAYZAAB1bml2ZXJzYWwvdW5pdmVyc2FsLnBuZ1BLAQIAABQAAgAIAH16QVjqIQ4TSwAAAGwAAAAbAAAAAAAAAAEAAAAAAKMrAAB1bml2ZXJzYWwvdW5pdmVyc2FsLnBuZy54bWxQSwUGAAAAAAoACgAGAwAAJywAAAAA"/>
  <p:tag name="ISPRING_LMS_API_VERSION" val="SCORM 1.2"/>
  <p:tag name="ISPRING_ULTRA_SCORM_COURSE_ID" val="869237EE-D002-4DCF-A43E-17A924F3CED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COSTAID\\Bulgarian\\Bulgari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COSTAID_Module 1_Awareness_BG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C5150E41E01409FE07977F0565001" ma:contentTypeVersion="13" ma:contentTypeDescription="Een nieuw document maken." ma:contentTypeScope="" ma:versionID="dceb514d459a965e66f62abcc4af67a4">
  <xsd:schema xmlns:xsd="http://www.w3.org/2001/XMLSchema" xmlns:xs="http://www.w3.org/2001/XMLSchema" xmlns:p="http://schemas.microsoft.com/office/2006/metadata/properties" xmlns:ns2="A170BF8D-0D10-4A31-84BA-136298F3893F" xmlns:ns3="a170bf8d-0d10-4a31-84ba-136298f3893f" xmlns:ns4="d55660b8-d104-43d9-a55a-6bf5ee589c5a" xmlns:ns5="19efc745-f8ae-456e-98f3-7656c6b98ef6" targetNamespace="http://schemas.microsoft.com/office/2006/metadata/properties" ma:root="true" ma:fieldsID="75dc8cc5d461a3b9574ae4e95c9ab0de" ns2:_="" ns3:_="" ns4:_="" ns5:_="">
    <xsd:import namespace="A170BF8D-0D10-4A31-84BA-136298F3893F"/>
    <xsd:import namespace="a170bf8d-0d10-4a31-84ba-136298f3893f"/>
    <xsd:import namespace="d55660b8-d104-43d9-a55a-6bf5ee589c5a"/>
    <xsd:import namespace="19efc745-f8ae-456e-98f3-7656c6b98ef6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Concept" ma:format="Dropdown" ma:internalName="Status">
      <xsd:simpleType>
        <xsd:restriction base="dms:Choice">
          <xsd:enumeration value="Concept"/>
          <xsd:enumeration value="Voltoo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60b8-d104-43d9-a55a-6bf5ee58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c745-f8ae-456e-98f3-7656c6b98e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5a5076-e039-4797-a14f-b162bae4ec1c}" ma:internalName="TaxCatchAll" ma:showField="CatchAllData" ma:web="19efc745-f8ae-456e-98f3-7656c6b98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70bf8d-0d10-4a31-84ba-136298f3893f">
      <Terms xmlns="http://schemas.microsoft.com/office/infopath/2007/PartnerControls"/>
    </lcf76f155ced4ddcb4097134ff3c332f>
    <Status xmlns="A170BF8D-0D10-4A31-84BA-136298F3893F">Concept</Status>
    <TaxCatchAll xmlns="19efc745-f8ae-456e-98f3-7656c6b98e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8393C-A194-4EE1-80D6-C0DD4BCD74DF}">
  <ds:schemaRefs>
    <ds:schemaRef ds:uri="19efc745-f8ae-456e-98f3-7656c6b98ef6"/>
    <ds:schemaRef ds:uri="A170BF8D-0D10-4A31-84BA-136298F3893F"/>
    <ds:schemaRef ds:uri="a170bf8d-0d10-4a31-84ba-136298f3893f"/>
    <ds:schemaRef ds:uri="d55660b8-d104-43d9-a55a-6bf5ee589c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13F6F9-419F-4DB3-BB9F-18447BDF5A54}">
  <ds:schemaRefs>
    <ds:schemaRef ds:uri="a170bf8d-0d10-4a31-84ba-136298f3893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170BF8D-0D10-4A31-84BA-136298F3893F"/>
    <ds:schemaRef ds:uri="http://schemas.openxmlformats.org/package/2006/metadata/core-properties"/>
    <ds:schemaRef ds:uri="19efc745-f8ae-456e-98f3-7656c6b98ef6"/>
    <ds:schemaRef ds:uri="http://purl.org/dc/terms/"/>
    <ds:schemaRef ds:uri="d55660b8-d104-43d9-a55a-6bf5ee589c5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C6D51F-9450-4ECE-9317-34C627A2A5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2220</Words>
  <Application>Microsoft Office PowerPoint</Application>
  <PresentationFormat>Ευρεία οθόνη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5" baseType="lpstr">
      <vt:lpstr>Adobe Gothic Std B</vt:lpstr>
      <vt:lpstr>MS PGothic</vt:lpstr>
      <vt:lpstr>Arial</vt:lpstr>
      <vt:lpstr>Arial,Sans-Serif</vt:lpstr>
      <vt:lpstr>Calibri</vt:lpstr>
      <vt:lpstr>Calibri Light</vt:lpstr>
      <vt:lpstr>Courier New</vt:lpstr>
      <vt:lpstr>Impact</vt:lpstr>
      <vt:lpstr>Times New Roman</vt:lpstr>
      <vt:lpstr>Verdana</vt:lpstr>
      <vt:lpstr>Wingdings</vt:lpstr>
      <vt:lpstr>Θέμα του Office</vt:lpstr>
      <vt:lpstr>Παρουσίαση του PowerPoint</vt:lpstr>
      <vt:lpstr>Партньори</vt:lpstr>
      <vt:lpstr>Модули</vt:lpstr>
      <vt:lpstr>Цели</vt:lpstr>
      <vt:lpstr>Какво е информационно разстройство?</vt:lpstr>
      <vt:lpstr>Примери за информационно разстройство</vt:lpstr>
      <vt:lpstr>Παρουσίαση του PowerPoint</vt:lpstr>
      <vt:lpstr>Теорията на планираното _ Поведение</vt:lpstr>
      <vt:lpstr>Пример за това _ Теория</vt:lpstr>
      <vt:lpstr>Отношение/лични убеждения ( 1/2)</vt:lpstr>
      <vt:lpstr>Отношение/лични убеждения ( 2/2 )</vt:lpstr>
      <vt:lpstr>Субективни норми / Социално влияние (1/3)</vt:lpstr>
      <vt:lpstr>Субективно норми / Соц влияние ( 2/3)</vt:lpstr>
      <vt:lpstr>Субективно норми / Соц влияние ( 3/3 )</vt:lpstr>
      <vt:lpstr>Възприеман поведенчески контрол (1/3)</vt:lpstr>
      <vt:lpstr>Възприеман поведенчески контрол (2/3)</vt:lpstr>
      <vt:lpstr>Възприеман поведенчески контрол (3/3)</vt:lpstr>
      <vt:lpstr>Παρουσίαση του PowerPoint</vt:lpstr>
      <vt:lpstr>Умения за разпознайте вярата в дезинформацията (1/3)</vt:lpstr>
      <vt:lpstr>червено знаме сигнали (2/3)</vt:lpstr>
      <vt:lpstr>Примери за червено знаме сигнали (3/3)</vt:lpstr>
      <vt:lpstr>Препратки и допълнителна литература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1_Awareness_BG</dc:title>
  <dc:creator>pantelis bbalaouras</dc:creator>
  <cp:lastModifiedBy>pantelis</cp:lastModifiedBy>
  <cp:revision>705</cp:revision>
  <dcterms:created xsi:type="dcterms:W3CDTF">2020-06-02T13:31:56Z</dcterms:created>
  <dcterms:modified xsi:type="dcterms:W3CDTF">2024-02-01T14:01:27Z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0x0101008B8C5150E41E01409FE07977F0565001</vt:lpwstr>
  </property>
  <property fmtid="{D5CDD505-2E9C-101B-9397-08002B2CF9AE}" pid="3" name="MediaServiceImageTags">
    <vt:lpwstr/>
  </property>
</Properties>
</file>