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2" r:id="rId2"/>
    <p:sldId id="444" r:id="rId3"/>
    <p:sldId id="509" r:id="rId4"/>
    <p:sldId id="420" r:id="rId5"/>
    <p:sldId id="295" r:id="rId6"/>
    <p:sldId id="515" r:id="rId7"/>
    <p:sldId id="513" r:id="rId8"/>
    <p:sldId id="514" r:id="rId9"/>
    <p:sldId id="522" r:id="rId10"/>
    <p:sldId id="524" r:id="rId11"/>
    <p:sldId id="523" r:id="rId12"/>
    <p:sldId id="516" r:id="rId13"/>
    <p:sldId id="518" r:id="rId14"/>
    <p:sldId id="519" r:id="rId15"/>
    <p:sldId id="520" r:id="rId16"/>
    <p:sldId id="525" r:id="rId17"/>
    <p:sldId id="526" r:id="rId18"/>
    <p:sldId id="325" r:id="rId19"/>
    <p:sldId id="527" r:id="rId20"/>
    <p:sldId id="442" r:id="rId21"/>
  </p:sldIdLst>
  <p:sldSz cx="12192000" cy="685800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3E0F1-0EFD-4A70-B150-529BBE7E7907}" v="134" dt="2023-12-19T09:42:03.19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74" d="100"/>
          <a:sy n="74" d="100"/>
        </p:scale>
        <p:origin x="54" y="60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Kritisch</a:t>
          </a: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denken</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Dialoog</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mogelijk</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a:t>
          </a:r>
          <a:r>
            <a:rPr lang="en-US" sz="3200" dirty="0" err="1">
              <a:solidFill>
                <a:prstClr val="black"/>
              </a:solidFill>
              <a:effectLst/>
              <a:latin typeface="Calibri" panose="020F0502020204030204"/>
              <a:ea typeface="+mn-ea"/>
              <a:cs typeface="+mn-cs"/>
            </a:rPr>
            <a:t>Digitale</a:t>
          </a:r>
          <a:r>
            <a:rPr lang="en-US" sz="3200" dirty="0">
              <a:solidFill>
                <a:prstClr val="black"/>
              </a:solidFill>
              <a:effectLst/>
              <a:latin typeface="Calibri" panose="020F0502020204030204"/>
              <a:ea typeface="+mn-ea"/>
              <a:cs typeface="+mn-cs"/>
            </a:rPr>
            <a:t> </a:t>
          </a:r>
          <a:r>
            <a:rPr lang="en-US" sz="3200" dirty="0" err="1">
              <a:solidFill>
                <a:prstClr val="black"/>
              </a:solidFill>
              <a:effectLst/>
              <a:latin typeface="Calibri" panose="020F0502020204030204"/>
              <a:ea typeface="+mn-ea"/>
              <a:cs typeface="+mn-cs"/>
            </a:rPr>
            <a:t>vaardigheden</a:t>
          </a:r>
          <a:r>
            <a:rPr lang="en-US" sz="3200" dirty="0">
              <a:solidFill>
                <a:prstClr val="black"/>
              </a:solidFill>
              <a:effectLst/>
              <a:latin typeface="Calibri" panose="020F0502020204030204"/>
              <a:ea typeface="+mn-ea"/>
              <a:cs typeface="+mn-cs"/>
            </a:rPr>
            <a:t>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Kritisch</a:t>
          </a: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denken</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Dialoog</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mogelijk</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a:t>
          </a:r>
          <a:r>
            <a:rPr lang="en-US" sz="3200" kern="1200" dirty="0" err="1">
              <a:solidFill>
                <a:prstClr val="black"/>
              </a:solidFill>
              <a:effectLst/>
              <a:latin typeface="Calibri" panose="020F0502020204030204"/>
              <a:ea typeface="+mn-ea"/>
              <a:cs typeface="+mn-cs"/>
            </a:rPr>
            <a:t>Digitale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92661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72102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5466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29837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67310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35726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6003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422543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4127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940281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41756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5637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91213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33872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75447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32774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Kritisch</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denken</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Kritisch</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denken</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Kritisch</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denken</a:t>
            </a:r>
            <a:endParaRPr lang="en-US" altLang="el-GR" sz="240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Kritisch</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denken</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freepik.com/free-vector/business-idea-generation-plan-development-pensive-man-with-lightbulb-cartoon-character-technical-mindset-entrepreneurial-mind-brainstorming-process_11668582.htm#query=critical%20thinking&amp;position=29&amp;from_view=search&amp;track=a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eforum.org/agenda/2023/02/critical-thinking-ignoring-br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freepik.com/free-vector/creative-characters-putting-idea-bulbs-into-huge-head_18733439.htm#page=2&amp;query=critical%20thinking&amp;position=26&amp;from_view=search&amp;track=ais" TargetMode="External"/><Relationship Id="rId4" Type="http://schemas.openxmlformats.org/officeDocument/2006/relationships/hyperlink" Target="https://sheg.stanford.edu/upload/V3LessonPlans/Executive%20Summary%2011.21.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0262-4079(16)3223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freepik.com/free-vector/curiosity-brain-concept-illustration_36242174.htm#page=3&amp;query=critical%20thinking&amp;position=31&amp;from_view=search&amp;track=ais" TargetMode="External"/><Relationship Id="rId4" Type="http://schemas.openxmlformats.org/officeDocument/2006/relationships/hyperlink" Target="https://doi.org/10.1080/10304312.2021.199235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cedpsych.2016.10.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vector/team-crisis-managers-solving-businessman-problems-employees-with-lightbulb-unraveling-tangle-vector-illustration-teamwork-solution-management-concept_10613678.htm#page=5&amp;query=critical%20thinking&amp;position=15&amp;from_view=search&amp;track=a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americanpressinstitute.org/publications/six-critical-questions-can-use-evaluate-media-content/" TargetMode="External"/><Relationship Id="rId3" Type="http://schemas.openxmlformats.org/officeDocument/2006/relationships/hyperlink" Target="https://doi.org/10.1177/2056305120984444" TargetMode="External"/><Relationship Id="rId7" Type="http://schemas.openxmlformats.org/officeDocument/2006/relationships/hyperlink" Target="https://doi.org/10.1002/asi.2067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177/1529100612451018" TargetMode="External"/><Relationship Id="rId5" Type="http://schemas.openxmlformats.org/officeDocument/2006/relationships/hyperlink" Target="https://doi.org/10.1177/09637214221121570" TargetMode="External"/><Relationship Id="rId4" Type="http://schemas.openxmlformats.org/officeDocument/2006/relationships/hyperlink" Target="https://data.parliament.uk/writtenevidence/committeeevidence.svc/evidencedocument/culture-media-and-sport-%20committee/fake-news/written/48215.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www.weforum.org/agenda/2023/02/critical-thinking-ignoring-bra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304312.2021.1992352" TargetMode="External"/><Relationship Id="rId5" Type="http://schemas.openxmlformats.org/officeDocument/2006/relationships/hyperlink" Target="https://edoc.coe.int/en/media/7495-information-disorder-toward-an-interdisciplinary-framework-for-research-and-policy-making.html" TargetMode="External"/><Relationship Id="rId4" Type="http://schemas.openxmlformats.org/officeDocument/2006/relationships/hyperlink" Target="https://doi.org/10.1162/dmal.9780262562324.0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freepik.com/free-vector/innovative-ideas-generation-creative-thinking-cognitive-insight-inspiration-genius-inventive-mind-successful-problem-solution-search_11668593.htm#query=critical%20thinking&amp;position=2&amp;from_view=search&amp;track=a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freepik.com/free-vector/design-structure-matrix-abstract-concept_12085239.htm#query=components&amp;position=13&amp;from_view=search&amp;track=sp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parliament.uk/writtenevidence/committeeevidence.svc/evidencedocument/culture-media-and-sport-%20committee/fake-news/written/48215.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be/books/about/Thinking_Fast_and_Slow.html?id=AV9x8XakdV0C&amp;redir_esc=y"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reepik.com/free-vector/critical-thinking-concept-illustration_20863438.htm#query=critical%20thinking&amp;position=3&amp;from_view=search&amp;track=ais" TargetMode="External"/><Relationship Id="rId5" Type="http://schemas.openxmlformats.org/officeDocument/2006/relationships/hyperlink" Target="https://doi.org/10.1162/dmal.9780262562324.073" TargetMode="External"/><Relationship Id="rId4" Type="http://schemas.openxmlformats.org/officeDocument/2006/relationships/hyperlink" Target="https://doi.org/10.1002/asi.20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noProof="0" dirty="0">
                <a:solidFill>
                  <a:srgbClr val="D7124E"/>
                </a:solidFill>
                <a:effectLst/>
                <a:latin typeface="Calibri Light" panose="020F0302020204030204"/>
                <a:ea typeface="Verdana" panose="020B0604030504040204" pitchFamily="34" charset="0"/>
              </a:rPr>
              <a:t>2</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Kritisch</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denken</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Sceptisch</a:t>
            </a:r>
            <a:r>
              <a:rPr lang="en-GB" dirty="0"/>
              <a:t> </a:t>
            </a:r>
            <a:r>
              <a:rPr lang="en-GB" dirty="0" err="1"/>
              <a:t>weten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645996"/>
            <a:ext cx="8281201" cy="3676650"/>
          </a:xfrm>
        </p:spPr>
        <p:txBody>
          <a:bodyPr>
            <a:normAutofit fontScale="92500"/>
          </a:bodyPr>
          <a:lstStyle/>
          <a:p>
            <a:pPr marL="457200" indent="-457200">
              <a:lnSpc>
                <a:spcPct val="120000"/>
              </a:lnSpc>
              <a:buFont typeface="+mj-lt"/>
              <a:buAutoNum type="arabicPeriod"/>
            </a:pPr>
            <a:r>
              <a:rPr lang="nl-NL" sz="2000" dirty="0">
                <a:solidFill>
                  <a:srgbClr val="333333"/>
                </a:solidFill>
              </a:rPr>
              <a:t>Type: Wat voor soort inhoud is dit?</a:t>
            </a:r>
          </a:p>
          <a:p>
            <a:pPr marL="457200" indent="-457200">
              <a:lnSpc>
                <a:spcPct val="120000"/>
              </a:lnSpc>
              <a:buFont typeface="+mj-lt"/>
              <a:buAutoNum type="arabicPeriod"/>
            </a:pPr>
            <a:r>
              <a:rPr lang="nl-NL" sz="2000" dirty="0">
                <a:solidFill>
                  <a:srgbClr val="333333"/>
                </a:solidFill>
              </a:rPr>
              <a:t>Bron: Wie en wat zijn de geciteerde bronnen en waarom zou ik ze geloven?</a:t>
            </a:r>
          </a:p>
          <a:p>
            <a:pPr marL="457200" indent="-457200">
              <a:lnSpc>
                <a:spcPct val="120000"/>
              </a:lnSpc>
              <a:buFont typeface="+mj-lt"/>
              <a:buAutoNum type="arabicPeriod"/>
            </a:pPr>
            <a:r>
              <a:rPr lang="nl-NL" sz="2000" dirty="0">
                <a:solidFill>
                  <a:srgbClr val="333333"/>
                </a:solidFill>
              </a:rPr>
              <a:t>Bewijs: Wat is het bewijs en hoe is het doorgelicht?</a:t>
            </a:r>
          </a:p>
          <a:p>
            <a:pPr marL="457200" indent="-457200">
              <a:lnSpc>
                <a:spcPct val="120000"/>
              </a:lnSpc>
              <a:buFont typeface="+mj-lt"/>
              <a:buAutoNum type="arabicPeriod"/>
            </a:pPr>
            <a:r>
              <a:rPr lang="nl-NL" sz="2000" dirty="0">
                <a:solidFill>
                  <a:srgbClr val="333333"/>
                </a:solidFill>
              </a:rPr>
              <a:t>Interpretatie: Wordt het belangrijkste punt van het stuk bewezen door het bewijs?</a:t>
            </a:r>
          </a:p>
          <a:p>
            <a:pPr marL="457200" indent="-457200">
              <a:lnSpc>
                <a:spcPct val="120000"/>
              </a:lnSpc>
              <a:buFont typeface="+mj-lt"/>
              <a:buAutoNum type="arabicPeriod"/>
            </a:pPr>
            <a:r>
              <a:rPr lang="nl-NL" sz="2000" dirty="0">
                <a:solidFill>
                  <a:srgbClr val="333333"/>
                </a:solidFill>
              </a:rPr>
              <a:t>Volledigheid: Wat ontbreekt er? Wat zou een alternatieve verklaring of begrip kunnen zijn?</a:t>
            </a:r>
          </a:p>
          <a:p>
            <a:pPr marL="457200" indent="-457200">
              <a:lnSpc>
                <a:spcPct val="120000"/>
              </a:lnSpc>
              <a:buFont typeface="+mj-lt"/>
              <a:buAutoNum type="arabicPeriod"/>
            </a:pPr>
            <a:r>
              <a:rPr lang="nl-NL" sz="2000" dirty="0">
                <a:solidFill>
                  <a:srgbClr val="333333"/>
                </a:solidFill>
              </a:rPr>
              <a:t>Kennis: Leer ik elke dag wat ik nodig heb?</a:t>
            </a:r>
            <a:endParaRPr lang="en-GB" sz="2000" b="0" i="0" dirty="0">
              <a:solidFill>
                <a:srgbClr val="333333"/>
              </a:solidFill>
              <a:effectLst/>
            </a:endParaRPr>
          </a:p>
        </p:txBody>
      </p:sp>
      <p:sp>
        <p:nvSpPr>
          <p:cNvPr id="2" name="TextBox 1"/>
          <p:cNvSpPr txBox="1"/>
          <p:nvPr/>
        </p:nvSpPr>
        <p:spPr>
          <a:xfrm>
            <a:off x="10315575" y="6429375"/>
            <a:ext cx="1876425" cy="307777"/>
          </a:xfrm>
          <a:prstGeom prst="rect">
            <a:avLst/>
          </a:prstGeom>
        </p:spPr>
        <p:txBody>
          <a:bodyPr wrap="square" rtlCol="0">
            <a:spAutoFit/>
          </a:bodyPr>
          <a:lstStyle/>
          <a:p>
            <a:pPr algn="l"/>
            <a:r>
              <a:rPr lang="nl-BE" sz="1400" dirty="0">
                <a:hlinkClick r:id="rId3"/>
              </a:rPr>
              <a:t>Bron</a:t>
            </a:r>
            <a:r>
              <a:rPr lang="nl-BE" sz="1400" dirty="0"/>
              <a:t> | </a:t>
            </a:r>
            <a:r>
              <a:rPr lang="nl-BE" sz="1400" dirty="0">
                <a:hlinkClick r:id="rId4"/>
              </a:rPr>
              <a:t>Bron afbeelding</a:t>
            </a:r>
            <a:endParaRPr lang="nl-BE" sz="1400" dirty="0"/>
          </a:p>
        </p:txBody>
      </p:sp>
      <p:sp>
        <p:nvSpPr>
          <p:cNvPr id="4" name="TextBox 3"/>
          <p:cNvSpPr txBox="1"/>
          <p:nvPr/>
        </p:nvSpPr>
        <p:spPr>
          <a:xfrm>
            <a:off x="602849" y="1612203"/>
            <a:ext cx="10986301" cy="1046440"/>
          </a:xfrm>
          <a:prstGeom prst="rect">
            <a:avLst/>
          </a:prstGeom>
        </p:spPr>
        <p:txBody>
          <a:bodyPr wrap="square" rtlCol="0">
            <a:spAutoFit/>
          </a:bodyPr>
          <a:lstStyle/>
          <a:p>
            <a:r>
              <a:rPr lang="nl-NL" sz="2000" dirty="0">
                <a:solidFill>
                  <a:srgbClr val="333333"/>
                </a:solidFill>
              </a:rPr>
              <a:t>In hun werk houden journalisten en </a:t>
            </a:r>
            <a:r>
              <a:rPr lang="nl-NL" sz="2000" dirty="0" err="1">
                <a:solidFill>
                  <a:srgbClr val="333333"/>
                </a:solidFill>
              </a:rPr>
              <a:t>factcheckers</a:t>
            </a:r>
            <a:r>
              <a:rPr lang="nl-NL" sz="2000" dirty="0">
                <a:solidFill>
                  <a:srgbClr val="333333"/>
                </a:solidFill>
              </a:rPr>
              <a:t> zich bezig met het systematisch verwerken en evalueren van informatie aan de hand van de volgende </a:t>
            </a:r>
            <a:r>
              <a:rPr lang="nl-NL" sz="2000" b="1" dirty="0">
                <a:solidFill>
                  <a:srgbClr val="333333"/>
                </a:solidFill>
              </a:rPr>
              <a:t>zes vragen</a:t>
            </a:r>
            <a:r>
              <a:rPr lang="nl-NL" sz="2000" dirty="0">
                <a:solidFill>
                  <a:srgbClr val="333333"/>
                </a:solidFill>
              </a:rPr>
              <a:t>, die samen het principe van "</a:t>
            </a:r>
            <a:r>
              <a:rPr lang="nl-NL" sz="2000" b="1" dirty="0">
                <a:solidFill>
                  <a:srgbClr val="333333"/>
                </a:solidFill>
              </a:rPr>
              <a:t>sceptisch weten</a:t>
            </a:r>
            <a:r>
              <a:rPr lang="nl-NL" sz="2000" dirty="0">
                <a:solidFill>
                  <a:srgbClr val="333333"/>
                </a:solidFill>
              </a:rPr>
              <a:t>" vormen.</a:t>
            </a:r>
            <a:endParaRPr lang="nl-BE" sz="2200" dirty="0" err="1"/>
          </a:p>
        </p:txBody>
      </p:sp>
      <p:pic>
        <p:nvPicPr>
          <p:cNvPr id="3074" name="Picture 2" descr="Free vector business idea generation. plan development. pensive man with lightbulb cartoon character. technical mindset, entrepreneurial mind, brainstorming proces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133" y="2552700"/>
            <a:ext cx="3663217" cy="36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Kritisch</a:t>
            </a:r>
            <a:r>
              <a:rPr lang="en-GB" dirty="0"/>
              <a:t> </a:t>
            </a:r>
            <a:r>
              <a:rPr lang="en-GB" dirty="0" err="1"/>
              <a:t>negeren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a:bodyPr>
          <a:lstStyle/>
          <a:p>
            <a:pPr>
              <a:lnSpc>
                <a:spcPct val="120000"/>
              </a:lnSpc>
            </a:pPr>
            <a:r>
              <a:rPr lang="nl-NL" sz="2200" dirty="0">
                <a:solidFill>
                  <a:srgbClr val="333333"/>
                </a:solidFill>
              </a:rPr>
              <a:t>De complexe digitale omgeving met constante stimuli die om onze aandacht strijden, maken het moeilijk, zo niet onmogelijk, om deze zes vragen te gebruiken bij elk stukje informatie dat we tegenkomen. </a:t>
            </a:r>
          </a:p>
          <a:p>
            <a:pPr>
              <a:lnSpc>
                <a:spcPct val="120000"/>
              </a:lnSpc>
            </a:pPr>
            <a:r>
              <a:rPr lang="nl-NL" sz="2200" dirty="0">
                <a:solidFill>
                  <a:srgbClr val="333333"/>
                </a:solidFill>
              </a:rPr>
              <a:t>In plaats van kritisch nadenken over elk stukje informatie te bevorderen, is het belangrijk dat we weten in welke informatie we onze beperkte cognitieve- en </a:t>
            </a:r>
            <a:r>
              <a:rPr lang="nl-NL" sz="2200" dirty="0" err="1">
                <a:solidFill>
                  <a:srgbClr val="333333"/>
                </a:solidFill>
              </a:rPr>
              <a:t>aandachtscapaciteiten</a:t>
            </a:r>
            <a:r>
              <a:rPr lang="nl-NL" sz="2200" dirty="0">
                <a:solidFill>
                  <a:srgbClr val="333333"/>
                </a:solidFill>
              </a:rPr>
              <a:t> kunnen investeren en welke informatie we beter kunnen negeren om onze mentale bronnen niet uit te putten. </a:t>
            </a:r>
          </a:p>
          <a:p>
            <a:pPr>
              <a:lnSpc>
                <a:spcPct val="120000"/>
              </a:lnSpc>
            </a:pPr>
            <a:r>
              <a:rPr lang="nl-NL" sz="2200" dirty="0">
                <a:solidFill>
                  <a:srgbClr val="333333"/>
                </a:solidFill>
              </a:rPr>
              <a:t>Deze balans tussen weten wat je online moet negeren en waar je tijd en moeite in moet investeren, staat bekend als "</a:t>
            </a:r>
            <a:r>
              <a:rPr lang="nl-NL" sz="2200" b="1" dirty="0">
                <a:solidFill>
                  <a:srgbClr val="333333"/>
                </a:solidFill>
              </a:rPr>
              <a:t>kritisch negeren</a:t>
            </a:r>
            <a:r>
              <a:rPr lang="nl-NL" sz="2200" dirty="0">
                <a:solidFill>
                  <a:srgbClr val="333333"/>
                </a:solidFill>
              </a:rPr>
              <a:t>". Kritisch negeren betekent voor opvoeders een paradigmaverschuiving van de focus op het analyseren van informatie naar de kracht van het negeren van informatie. Kritisch negeren wordt gezien als een nieuw kritisch denken voor het digitale tijdperk.</a:t>
            </a:r>
            <a:endParaRPr lang="en-GB" sz="2200" dirty="0">
              <a:solidFill>
                <a:srgbClr val="333333"/>
              </a:solidFill>
            </a:endParaRPr>
          </a:p>
        </p:txBody>
      </p:sp>
      <p:sp>
        <p:nvSpPr>
          <p:cNvPr id="2" name="TextBox 1"/>
          <p:cNvSpPr txBox="1"/>
          <p:nvPr/>
        </p:nvSpPr>
        <p:spPr>
          <a:xfrm>
            <a:off x="10401300" y="6438900"/>
            <a:ext cx="2057400" cy="307777"/>
          </a:xfrm>
          <a:prstGeom prst="rect">
            <a:avLst/>
          </a:prstGeom>
        </p:spPr>
        <p:txBody>
          <a:bodyPr wrap="square" rtlCol="0">
            <a:spAutoFit/>
          </a:bodyPr>
          <a:lstStyle/>
          <a:p>
            <a:pPr algn="l"/>
            <a:r>
              <a:rPr lang="nl-BE" sz="1400" dirty="0">
                <a:hlinkClick r:id="rId3"/>
              </a:rPr>
              <a:t>Bron 1 </a:t>
            </a:r>
            <a:r>
              <a:rPr lang="nl-BE" sz="1400" dirty="0"/>
              <a:t>| </a:t>
            </a:r>
            <a:r>
              <a:rPr lang="nl-BE" sz="1400" dirty="0">
                <a:hlinkClick r:id="rId4"/>
              </a:rPr>
              <a:t>Bron 2</a:t>
            </a:r>
            <a:endParaRPr lang="nl-BE" sz="1400" dirty="0"/>
          </a:p>
        </p:txBody>
      </p:sp>
    </p:spTree>
    <p:extLst>
      <p:ext uri="{BB962C8B-B14F-4D97-AF65-F5344CB8AC3E}">
        <p14:creationId xmlns:p14="http://schemas.microsoft.com/office/powerpoint/2010/main" val="383334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536274"/>
            <a:ext cx="11059692" cy="605096"/>
          </a:xfrm>
        </p:spPr>
        <p:txBody>
          <a:bodyPr/>
          <a:lstStyle/>
          <a:p>
            <a:r>
              <a:rPr lang="nl-NL" dirty="0"/>
              <a:t>Drie hulpmiddelen voor kritisch 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118562"/>
            <a:ext cx="8768905" cy="2747860"/>
          </a:xfrm>
        </p:spPr>
        <p:txBody>
          <a:bodyPr>
            <a:noAutofit/>
          </a:bodyPr>
          <a:lstStyle/>
          <a:p>
            <a:pPr marL="457200" indent="-457200">
              <a:lnSpc>
                <a:spcPct val="120000"/>
              </a:lnSpc>
              <a:buFont typeface="+mj-lt"/>
              <a:buAutoNum type="arabicPeriod"/>
            </a:pPr>
            <a:r>
              <a:rPr lang="nl-NL" sz="2000" b="1" i="0" dirty="0" err="1">
                <a:solidFill>
                  <a:srgbClr val="333333"/>
                </a:solidFill>
                <a:effectLst/>
              </a:rPr>
              <a:t>Self</a:t>
            </a:r>
            <a:r>
              <a:rPr lang="nl-NL" sz="2000" b="1" i="0" dirty="0">
                <a:solidFill>
                  <a:srgbClr val="333333"/>
                </a:solidFill>
                <a:effectLst/>
              </a:rPr>
              <a:t>-nudging (in het </a:t>
            </a:r>
            <a:r>
              <a:rPr lang="nl-NL" sz="2000" b="1" dirty="0">
                <a:solidFill>
                  <a:srgbClr val="333333"/>
                </a:solidFill>
              </a:rPr>
              <a:t>N</a:t>
            </a:r>
            <a:r>
              <a:rPr lang="nl-NL" sz="2000" b="1" i="0" dirty="0">
                <a:solidFill>
                  <a:srgbClr val="333333"/>
                </a:solidFill>
                <a:effectLst/>
              </a:rPr>
              <a:t>ederlands</a:t>
            </a:r>
            <a:r>
              <a:rPr lang="nl-NL" sz="2000" b="1" dirty="0">
                <a:solidFill>
                  <a:srgbClr val="333333"/>
                </a:solidFill>
              </a:rPr>
              <a:t>: “jezelf een duwtje geven”)</a:t>
            </a:r>
            <a:r>
              <a:rPr lang="nl-NL" sz="2000" b="1" i="0" dirty="0">
                <a:solidFill>
                  <a:srgbClr val="333333"/>
                </a:solidFill>
                <a:effectLst/>
              </a:rPr>
              <a:t> </a:t>
            </a:r>
            <a:r>
              <a:rPr lang="nl-NL" sz="2000" i="0" dirty="0">
                <a:solidFill>
                  <a:srgbClr val="333333"/>
                </a:solidFill>
                <a:effectLst/>
              </a:rPr>
              <a:t>omvat het gebruik van situationele controlestrategieën om effectief om te gaan met blootstelling aan afleidende en moeilijk te weerstaan stimuli. Deze strategie behoudt de autonomie en agency van gebruikers en helpt om de controle over hun informatieomgeving terug te krijgen.</a:t>
            </a:r>
            <a:r>
              <a:rPr lang="en-GB" sz="2000" dirty="0">
                <a:solidFill>
                  <a:srgbClr val="333333"/>
                </a:solidFill>
              </a:rPr>
              <a:t> </a:t>
            </a:r>
          </a:p>
          <a:p>
            <a:pPr lvl="1">
              <a:lnSpc>
                <a:spcPct val="120000"/>
              </a:lnSpc>
            </a:pPr>
            <a:r>
              <a:rPr lang="nl-NL" sz="2000" b="0" i="0" dirty="0">
                <a:solidFill>
                  <a:srgbClr val="333333"/>
                </a:solidFill>
                <a:effectLst/>
              </a:rPr>
              <a:t>Bijvoorbeeld door tijdslimieten in te stellen op sociale media en het scherm in grijstinten in te stellen.</a:t>
            </a:r>
            <a:endParaRPr lang="en-GB" sz="2000" b="0" i="0" dirty="0">
              <a:solidFill>
                <a:srgbClr val="333333"/>
              </a:solidFill>
              <a:effectLst/>
            </a:endParaRPr>
          </a:p>
        </p:txBody>
      </p:sp>
      <p:sp>
        <p:nvSpPr>
          <p:cNvPr id="2" name="Rectangle 1"/>
          <p:cNvSpPr/>
          <p:nvPr/>
        </p:nvSpPr>
        <p:spPr>
          <a:xfrm>
            <a:off x="9305924" y="6406453"/>
            <a:ext cx="2710935" cy="307777"/>
          </a:xfrm>
          <a:prstGeom prst="rect">
            <a:avLst/>
          </a:prstGeom>
        </p:spPr>
        <p:txBody>
          <a:bodyPr wrap="none">
            <a:spAutoFit/>
          </a:bodyPr>
          <a:lstStyle/>
          <a:p>
            <a:r>
              <a:rPr lang="nl-BE" sz="1400" dirty="0">
                <a:hlinkClick r:id="rId3"/>
              </a:rPr>
              <a:t>Bron 1 </a:t>
            </a:r>
            <a:r>
              <a:rPr lang="nl-BE" sz="1400" dirty="0"/>
              <a:t> | </a:t>
            </a:r>
            <a:r>
              <a:rPr lang="nl-BE" sz="1400" dirty="0">
                <a:hlinkClick r:id="rId4"/>
              </a:rPr>
              <a:t>Bron 2</a:t>
            </a:r>
            <a:r>
              <a:rPr lang="nl-BE" sz="1400" dirty="0"/>
              <a:t> | </a:t>
            </a:r>
            <a:r>
              <a:rPr lang="nl-BE" sz="1400" dirty="0">
                <a:hlinkClick r:id="rId5"/>
              </a:rPr>
              <a:t>Bron afbeelding</a:t>
            </a:r>
            <a:endParaRPr lang="nl-BE" sz="1400" dirty="0"/>
          </a:p>
        </p:txBody>
      </p:sp>
      <p:pic>
        <p:nvPicPr>
          <p:cNvPr id="5122" name="Picture 2" descr="Free vector creative characters putting idea bulbs into huge he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170" y="838822"/>
            <a:ext cx="2559050" cy="255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00" y="3814974"/>
            <a:ext cx="11186325" cy="2745367"/>
          </a:xfrm>
          <a:prstGeom prst="rect">
            <a:avLst/>
          </a:prstGeom>
        </p:spPr>
        <p:txBody>
          <a:bodyPr wrap="square" rtlCol="0">
            <a:spAutoFit/>
          </a:bodyPr>
          <a:lstStyle/>
          <a:p>
            <a:pPr marL="457200" indent="-457200">
              <a:lnSpc>
                <a:spcPct val="120000"/>
              </a:lnSpc>
              <a:spcBef>
                <a:spcPts val="600"/>
              </a:spcBef>
              <a:spcAft>
                <a:spcPts val="600"/>
              </a:spcAft>
              <a:buClr>
                <a:srgbClr val="95C11F"/>
              </a:buClr>
              <a:buFont typeface="+mj-lt"/>
              <a:buAutoNum type="arabicPeriod" startAt="2"/>
            </a:pPr>
            <a:r>
              <a:rPr lang="nl-NL" sz="2000" b="1" dirty="0">
                <a:solidFill>
                  <a:srgbClr val="333333"/>
                </a:solidFill>
              </a:rPr>
              <a:t>Lateraal lezen </a:t>
            </a:r>
            <a:r>
              <a:rPr lang="nl-NL" sz="2000" dirty="0">
                <a:solidFill>
                  <a:srgbClr val="333333"/>
                </a:solidFill>
              </a:rPr>
              <a:t>heeft betrekking op het controleren van informatie door de bron te verlaten en de informatie te verifiëren aan de hand van een andere bron elders.</a:t>
            </a:r>
            <a:r>
              <a:rPr lang="en-GB" sz="2000" dirty="0">
                <a:solidFill>
                  <a:srgbClr val="333333"/>
                </a:solidFill>
              </a:rPr>
              <a:t> </a:t>
            </a:r>
          </a:p>
          <a:p>
            <a:pPr marL="800100" lvl="1" indent="-342900">
              <a:lnSpc>
                <a:spcPct val="120000"/>
              </a:lnSpc>
              <a:spcBef>
                <a:spcPts val="600"/>
              </a:spcBef>
              <a:spcAft>
                <a:spcPts val="600"/>
              </a:spcAft>
              <a:buClr>
                <a:srgbClr val="95C11F"/>
              </a:buClr>
              <a:buFont typeface="Arial" panose="020B0604020202020204" pitchFamily="34" charset="0"/>
              <a:buChar char="•"/>
            </a:pPr>
            <a:r>
              <a:rPr lang="nl-NL" sz="2000" dirty="0">
                <a:solidFill>
                  <a:srgbClr val="333333"/>
                </a:solidFill>
              </a:rPr>
              <a:t>Bijvoorbeeld het controleren van meerdere nieuwssites over dezelfde gemelde gebeurtenis.</a:t>
            </a:r>
            <a:endParaRPr lang="en-GB" sz="2000" dirty="0">
              <a:solidFill>
                <a:srgbClr val="333333"/>
              </a:solidFill>
            </a:endParaRPr>
          </a:p>
          <a:p>
            <a:pPr marL="457200" indent="-457200">
              <a:lnSpc>
                <a:spcPct val="120000"/>
              </a:lnSpc>
              <a:spcBef>
                <a:spcPts val="600"/>
              </a:spcBef>
              <a:spcAft>
                <a:spcPts val="600"/>
              </a:spcAft>
              <a:buClr>
                <a:srgbClr val="95C11F"/>
              </a:buClr>
              <a:buFont typeface="+mj-lt"/>
              <a:buAutoNum type="arabicPeriod" startAt="2"/>
            </a:pPr>
            <a:r>
              <a:rPr lang="en-GB" sz="2000" b="1" dirty="0">
                <a:solidFill>
                  <a:srgbClr val="333333"/>
                </a:solidFill>
              </a:rPr>
              <a:t>“</a:t>
            </a:r>
            <a:r>
              <a:rPr lang="en-GB" sz="2000" b="1" dirty="0" err="1">
                <a:solidFill>
                  <a:srgbClr val="333333"/>
                </a:solidFill>
              </a:rPr>
              <a:t>voed</a:t>
            </a:r>
            <a:r>
              <a:rPr lang="en-GB" sz="2000" b="1" dirty="0">
                <a:solidFill>
                  <a:srgbClr val="333333"/>
                </a:solidFill>
              </a:rPr>
              <a:t> de </a:t>
            </a:r>
            <a:r>
              <a:rPr lang="en-GB" sz="2000" b="1" dirty="0" err="1">
                <a:solidFill>
                  <a:srgbClr val="333333"/>
                </a:solidFill>
              </a:rPr>
              <a:t>trollen</a:t>
            </a:r>
            <a:r>
              <a:rPr lang="en-GB" sz="2000" b="1" dirty="0">
                <a:solidFill>
                  <a:srgbClr val="333333"/>
                </a:solidFill>
              </a:rPr>
              <a:t> </a:t>
            </a:r>
            <a:r>
              <a:rPr lang="en-GB" sz="2000" b="1" dirty="0" err="1">
                <a:solidFill>
                  <a:srgbClr val="333333"/>
                </a:solidFill>
              </a:rPr>
              <a:t>niet</a:t>
            </a:r>
            <a:r>
              <a:rPr lang="en-GB" sz="2000" b="1" dirty="0">
                <a:solidFill>
                  <a:srgbClr val="333333"/>
                </a:solidFill>
              </a:rPr>
              <a:t>”-</a:t>
            </a:r>
            <a:r>
              <a:rPr lang="en-GB" sz="2000" b="1" dirty="0" err="1">
                <a:solidFill>
                  <a:srgbClr val="333333"/>
                </a:solidFill>
              </a:rPr>
              <a:t>heuristiek</a:t>
            </a:r>
            <a:r>
              <a:rPr lang="en-GB" sz="2000" b="1" dirty="0">
                <a:solidFill>
                  <a:srgbClr val="333333"/>
                </a:solidFill>
              </a:rPr>
              <a:t> </a:t>
            </a:r>
            <a:r>
              <a:rPr lang="nl-NL" sz="2000" dirty="0">
                <a:solidFill>
                  <a:srgbClr val="333333"/>
                </a:solidFill>
              </a:rPr>
              <a:t>heeft betrekking op het zich ervan bewust zijn dat je niet in zee gaat met kwaadwillende online actoren en hen niet beloont met aandacht.</a:t>
            </a:r>
            <a:r>
              <a:rPr lang="en-GB" sz="2000" dirty="0">
                <a:solidFill>
                  <a:srgbClr val="333333"/>
                </a:solidFill>
              </a:rPr>
              <a:t> </a:t>
            </a:r>
          </a:p>
          <a:p>
            <a:pPr marL="800100" lvl="1" indent="-342900">
              <a:lnSpc>
                <a:spcPct val="120000"/>
              </a:lnSpc>
              <a:spcBef>
                <a:spcPts val="600"/>
              </a:spcBef>
              <a:spcAft>
                <a:spcPts val="600"/>
              </a:spcAft>
              <a:buClr>
                <a:srgbClr val="95C11F"/>
              </a:buClr>
              <a:buFont typeface="Arial" panose="020B0604020202020204" pitchFamily="34" charset="0"/>
              <a:buChar char="•"/>
            </a:pPr>
            <a:r>
              <a:rPr lang="nl-NL" sz="2000" dirty="0">
                <a:solidFill>
                  <a:srgbClr val="333333"/>
                </a:solidFill>
              </a:rPr>
              <a:t>Bijvoorbeeld door ze te blokkeren en te rapporteren</a:t>
            </a:r>
            <a:endParaRPr lang="nl-BE" dirty="0" err="1"/>
          </a:p>
        </p:txBody>
      </p:sp>
    </p:spTree>
    <p:extLst>
      <p:ext uri="{BB962C8B-B14F-4D97-AF65-F5344CB8AC3E}">
        <p14:creationId xmlns:p14="http://schemas.microsoft.com/office/powerpoint/2010/main" val="41515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28650"/>
            <a:ext cx="11059692" cy="1336236"/>
          </a:xfrm>
        </p:spPr>
        <p:txBody>
          <a:bodyPr>
            <a:normAutofit/>
          </a:bodyPr>
          <a:lstStyle/>
          <a:p>
            <a:r>
              <a:rPr lang="nl-NL" dirty="0"/>
              <a:t>Kritisch denken ontwikkelen en tegelijkertijd scepsis, cynisme en wantrouwen vermijden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nl-NL" sz="2200" b="0" i="0" dirty="0">
                <a:solidFill>
                  <a:srgbClr val="333333"/>
                </a:solidFill>
                <a:effectLst/>
              </a:rPr>
              <a:t>Bij het onderwijzen van kritisch denken over informatie aan leerlingen is het belangrijk om erop te letten dat overdreven scepsis, cynisme en wantrouwen ten opzichte van de media niet worden gestimuleerd.</a:t>
            </a:r>
          </a:p>
          <a:p>
            <a:pPr>
              <a:lnSpc>
                <a:spcPct val="120000"/>
              </a:lnSpc>
            </a:pPr>
            <a:r>
              <a:rPr lang="nl-NL" sz="2200" b="1" dirty="0">
                <a:solidFill>
                  <a:srgbClr val="333333"/>
                </a:solidFill>
              </a:rPr>
              <a:t>Er is een dunne lijn tussen gezond scepticisme en wantrouwen</a:t>
            </a:r>
            <a:r>
              <a:rPr lang="nl-NL" sz="2200" dirty="0">
                <a:solidFill>
                  <a:srgbClr val="333333"/>
                </a:solidFill>
              </a:rPr>
              <a:t>: ondanks de goede bedoelingen kan onderwijs in mediageletterdheid leerlingen leren om online informatie te wantrouwen zonder hen de nodige vaardigheden bij te brengen om zelf te bepalen of een stukje online informatie geloofwaardig is.</a:t>
            </a:r>
          </a:p>
          <a:p>
            <a:pPr>
              <a:lnSpc>
                <a:spcPct val="120000"/>
              </a:lnSpc>
            </a:pPr>
            <a:r>
              <a:rPr lang="nl-NL" sz="2200" b="0" i="0" dirty="0">
                <a:solidFill>
                  <a:srgbClr val="333333"/>
                </a:solidFill>
                <a:effectLst/>
              </a:rPr>
              <a:t>Deze ontwikkeling kan leiden tot een algemeen wantrouwen jegens de media en slechte methoden om geloofwaardigheid te evalueren, waarbij selectief onderzoek alleen bestaande overtuigingen bevestigt.</a:t>
            </a:r>
            <a:endParaRPr lang="en-GB" sz="2200" b="0" i="0" dirty="0">
              <a:solidFill>
                <a:srgbClr val="333333"/>
              </a:solidFill>
              <a:effectLst/>
            </a:endParaRPr>
          </a:p>
        </p:txBody>
      </p:sp>
    </p:spTree>
    <p:extLst>
      <p:ext uri="{BB962C8B-B14F-4D97-AF65-F5344CB8AC3E}">
        <p14:creationId xmlns:p14="http://schemas.microsoft.com/office/powerpoint/2010/main" val="337290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Bewustwording</a:t>
            </a:r>
            <a:r>
              <a:rPr lang="en-GB" dirty="0"/>
              <a:t> van </a:t>
            </a:r>
            <a:r>
              <a:rPr lang="en-GB" dirty="0" err="1"/>
              <a:t>cognitieve</a:t>
            </a:r>
            <a:r>
              <a:rPr lang="en-GB" dirty="0"/>
              <a:t> </a:t>
            </a:r>
            <a:r>
              <a:rPr lang="en-GB" dirty="0" err="1"/>
              <a:t>vooroordelen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563154" cy="4429351"/>
          </a:xfrm>
        </p:spPr>
        <p:txBody>
          <a:bodyPr>
            <a:normAutofit/>
          </a:bodyPr>
          <a:lstStyle/>
          <a:p>
            <a:pPr>
              <a:lnSpc>
                <a:spcPct val="120000"/>
              </a:lnSpc>
            </a:pPr>
            <a:r>
              <a:rPr lang="nl-NL" sz="2000" dirty="0"/>
              <a:t>Om overdreven scepsis te voorkomen, is het belangrijk dat docenten die kritisch leren denken over online informatie zich niet alleen richten op de media, maar ook op de potentiële breuklijnen of </a:t>
            </a:r>
            <a:r>
              <a:rPr lang="nl-NL" sz="2000" b="1" dirty="0"/>
              <a:t>cognitieve vooroordelen </a:t>
            </a:r>
            <a:r>
              <a:rPr lang="nl-NL" sz="2000" dirty="0"/>
              <a:t>van individuen zelf.</a:t>
            </a:r>
          </a:p>
          <a:p>
            <a:pPr>
              <a:lnSpc>
                <a:spcPct val="120000"/>
              </a:lnSpc>
            </a:pPr>
            <a:r>
              <a:rPr lang="nl-NL" sz="2000" dirty="0"/>
              <a:t>Dit houdt in dat we leren hoe de fundamentele overtuigingen van mensen van invloed zijn op de manier waarop ze omgaan met informatie en nieuws; en wat we kunnen doen om hen te helpen verstandiger met informatie om te gaan.</a:t>
            </a:r>
          </a:p>
          <a:p>
            <a:pPr>
              <a:lnSpc>
                <a:spcPct val="120000"/>
              </a:lnSpc>
            </a:pPr>
            <a:r>
              <a:rPr lang="nl-NL" sz="2000" b="0" i="0" dirty="0">
                <a:solidFill>
                  <a:srgbClr val="333333"/>
                </a:solidFill>
                <a:effectLst/>
              </a:rPr>
              <a:t>Een voorbeeld van cognitieve vooringenomenheid is </a:t>
            </a:r>
            <a:r>
              <a:rPr lang="nl-NL" sz="2000" b="1" dirty="0">
                <a:solidFill>
                  <a:srgbClr val="333333"/>
                </a:solidFill>
              </a:rPr>
              <a:t>bevestigings</a:t>
            </a:r>
            <a:r>
              <a:rPr lang="nl-NL" sz="2000" b="1" i="0" dirty="0">
                <a:solidFill>
                  <a:srgbClr val="333333"/>
                </a:solidFill>
                <a:effectLst/>
              </a:rPr>
              <a:t>bias</a:t>
            </a:r>
            <a:r>
              <a:rPr lang="nl-NL" sz="2000" b="0" i="0" dirty="0">
                <a:solidFill>
                  <a:srgbClr val="333333"/>
                </a:solidFill>
                <a:effectLst/>
              </a:rPr>
              <a:t>, die optreedt wanneer mensen de neiging hebben om eerder te kiezen voor informatie die hun bestaande wereldbeeld bevestigt dan voor informatie die daarvan afwijkt. Onderzoek toont aan dat verkeerd geïnformeerde mensen niet van gedachten veranderen als ze feiten te horen krijgen die hun overtuigingen in twijfel trekken.</a:t>
            </a:r>
            <a:endParaRPr lang="en-GB" sz="2000" b="0" i="0" dirty="0">
              <a:solidFill>
                <a:srgbClr val="333333"/>
              </a:solidFill>
              <a:effectLst/>
            </a:endParaRPr>
          </a:p>
        </p:txBody>
      </p:sp>
      <p:sp>
        <p:nvSpPr>
          <p:cNvPr id="2" name="TextBox 1"/>
          <p:cNvSpPr txBox="1"/>
          <p:nvPr/>
        </p:nvSpPr>
        <p:spPr>
          <a:xfrm>
            <a:off x="9353550" y="6410325"/>
            <a:ext cx="3019425" cy="307777"/>
          </a:xfrm>
          <a:prstGeom prst="rect">
            <a:avLst/>
          </a:prstGeom>
        </p:spPr>
        <p:txBody>
          <a:bodyPr wrap="square" rtlCol="0">
            <a:spAutoFit/>
          </a:bodyPr>
          <a:lstStyle/>
          <a:p>
            <a:pPr algn="l"/>
            <a:r>
              <a:rPr lang="nl-BE" sz="1400" dirty="0">
                <a:hlinkClick r:id="rId3"/>
              </a:rPr>
              <a:t>Bron 1 </a:t>
            </a:r>
            <a:r>
              <a:rPr lang="nl-BE" sz="1400" dirty="0"/>
              <a:t>| </a:t>
            </a:r>
            <a:r>
              <a:rPr lang="nl-BE" sz="1400" dirty="0">
                <a:hlinkClick r:id="rId4"/>
              </a:rPr>
              <a:t>Bron 2</a:t>
            </a:r>
            <a:r>
              <a:rPr lang="nl-BE" sz="1400" dirty="0"/>
              <a:t> | </a:t>
            </a:r>
            <a:r>
              <a:rPr lang="nl-BE" sz="1400" dirty="0">
                <a:hlinkClick r:id="rId5"/>
              </a:rPr>
              <a:t>Bron afbeelding</a:t>
            </a:r>
            <a:endParaRPr lang="nl-BE" sz="1400" dirty="0"/>
          </a:p>
        </p:txBody>
      </p:sp>
      <p:pic>
        <p:nvPicPr>
          <p:cNvPr id="6146" name="Picture 2" descr="Free vector curiosity brain concept illus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8949" y="1619024"/>
            <a:ext cx="2554026" cy="2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dirty="0"/>
              <a:t>De kracht van nieuwsgierigheid voor kritisch 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85000" lnSpcReduction="20000"/>
          </a:bodyPr>
          <a:lstStyle/>
          <a:p>
            <a:pPr>
              <a:lnSpc>
                <a:spcPct val="120000"/>
              </a:lnSpc>
            </a:pPr>
            <a:r>
              <a:rPr lang="nl-NL" dirty="0"/>
              <a:t>Om bevestigingsbias te voorkomen en openheid te bevorderen voor verschillende wereldbeelden die hun bestaande overtuigingen uitdagen, is het simpelweg de les lezen en mensen vertellen dat ze het mis hebben een ineffectieve en mogelijk contraproductieve aanpak.</a:t>
            </a:r>
          </a:p>
          <a:p>
            <a:pPr>
              <a:lnSpc>
                <a:spcPct val="120000"/>
              </a:lnSpc>
            </a:pPr>
            <a:r>
              <a:rPr lang="nl-NL" dirty="0"/>
              <a:t>In plaats daarvan geloven onderzoekers dat het stimuleren van de </a:t>
            </a:r>
            <a:r>
              <a:rPr lang="nl-NL" b="1" dirty="0"/>
              <a:t>nieuwsgierigheid</a:t>
            </a:r>
            <a:r>
              <a:rPr lang="nl-NL" dirty="0"/>
              <a:t> van individuen en het vinden van effectieve manieren om een</a:t>
            </a:r>
            <a:r>
              <a:rPr lang="nl-NL" b="1" dirty="0"/>
              <a:t> geest van onderzoek </a:t>
            </a:r>
            <a:r>
              <a:rPr lang="nl-NL" dirty="0"/>
              <a:t>te stimuleren in het onderwijssysteem en daarbuiten, de sleutel zou kunnen zijn tot het stimuleren van kritisch denken, omdat is aangetoond dat nieuwsgierigheid vooringenomenheid tegengaat en ruimdenkendheid bevordert.</a:t>
            </a:r>
          </a:p>
          <a:p>
            <a:pPr>
              <a:lnSpc>
                <a:spcPct val="120000"/>
              </a:lnSpc>
            </a:pPr>
            <a:r>
              <a:rPr lang="nl-NL" dirty="0"/>
              <a:t>Opvoeders worden geadviseerd om onderwijs- en leerbenaderingen te ontwikkelen die leerlingen in staat stellen om echt nieuwsgierig te zijn naar de wereld, op zo'n manier dat ze in staat zijn om te oordelen over informatie en bewijs te accepteren dat hun overtuigingen tegenspreekt en niet alleen maar op zoek gaan naar informatie die hun overtuigingen bevestigt.</a:t>
            </a:r>
            <a:endParaRPr lang="en-US" dirty="0"/>
          </a:p>
          <a:p>
            <a:pPr>
              <a:lnSpc>
                <a:spcPct val="120000"/>
              </a:lnSpc>
            </a:pPr>
            <a:endParaRPr lang="en-US" dirty="0"/>
          </a:p>
          <a:p>
            <a:pPr marL="0" indent="0">
              <a:lnSpc>
                <a:spcPct val="120000"/>
              </a:lnSpc>
              <a:buNone/>
            </a:pPr>
            <a:endParaRPr lang="en-US" sz="2200" dirty="0">
              <a:solidFill>
                <a:srgbClr val="333333"/>
              </a:solidFill>
            </a:endParaRPr>
          </a:p>
        </p:txBody>
      </p:sp>
      <p:sp>
        <p:nvSpPr>
          <p:cNvPr id="2" name="TextBox 1"/>
          <p:cNvSpPr txBox="1"/>
          <p:nvPr/>
        </p:nvSpPr>
        <p:spPr>
          <a:xfrm flipH="1">
            <a:off x="11334750" y="6429374"/>
            <a:ext cx="781050" cy="307777"/>
          </a:xfrm>
          <a:prstGeom prst="rect">
            <a:avLst/>
          </a:prstGeom>
        </p:spPr>
        <p:txBody>
          <a:bodyPr wrap="square" rtlCol="0">
            <a:spAutoFit/>
          </a:bodyPr>
          <a:lstStyle/>
          <a:p>
            <a:pPr algn="l"/>
            <a:r>
              <a:rPr lang="nl-BE" sz="1400" dirty="0">
                <a:hlinkClick r:id="rId3"/>
              </a:rPr>
              <a:t>Bron</a:t>
            </a:r>
            <a:endParaRPr lang="nl-BE" sz="1400" dirty="0"/>
          </a:p>
        </p:txBody>
      </p:sp>
    </p:spTree>
    <p:extLst>
      <p:ext uri="{BB962C8B-B14F-4D97-AF65-F5344CB8AC3E}">
        <p14:creationId xmlns:p14="http://schemas.microsoft.com/office/powerpoint/2010/main" val="147631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dirty="0"/>
              <a:t>Strategieën voor het onderwijzen van kritisch 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0" indent="0">
              <a:lnSpc>
                <a:spcPct val="120000"/>
              </a:lnSpc>
              <a:buNone/>
            </a:pPr>
            <a:r>
              <a:rPr lang="nl-NL" sz="2000" dirty="0"/>
              <a:t>Onderzoekers bevelen </a:t>
            </a:r>
            <a:r>
              <a:rPr lang="nl-NL" sz="2000" b="1" dirty="0"/>
              <a:t>vier soorten </a:t>
            </a:r>
            <a:r>
              <a:rPr lang="nl-NL" sz="2000" dirty="0"/>
              <a:t>instructie aan om kritisch denken te onderwijzen:</a:t>
            </a:r>
            <a:endParaRPr lang="en-US" sz="2000" dirty="0"/>
          </a:p>
          <a:p>
            <a:pPr marL="457200" indent="-457200">
              <a:lnSpc>
                <a:spcPct val="120000"/>
              </a:lnSpc>
              <a:buFont typeface="+mj-lt"/>
              <a:buAutoNum type="arabicPeriod"/>
            </a:pPr>
            <a:r>
              <a:rPr lang="nl-NL" sz="2000" b="1" dirty="0"/>
              <a:t>Expliciete instructie </a:t>
            </a:r>
            <a:r>
              <a:rPr lang="nl-NL" sz="2000" dirty="0"/>
              <a:t>over kritisch denken, waarbij ook rekening wordt gehouden met de </a:t>
            </a:r>
            <a:r>
              <a:rPr lang="nl-NL" sz="2000" dirty="0" err="1"/>
              <a:t>dispositionele</a:t>
            </a:r>
            <a:r>
              <a:rPr lang="nl-NL" sz="2000" dirty="0"/>
              <a:t> en affectieve componenten van kritisch denken.</a:t>
            </a:r>
          </a:p>
          <a:p>
            <a:pPr marL="457200" indent="-457200">
              <a:lnSpc>
                <a:spcPct val="120000"/>
              </a:lnSpc>
              <a:buFont typeface="+mj-lt"/>
              <a:buAutoNum type="arabicPeriod"/>
            </a:pPr>
            <a:r>
              <a:rPr lang="nl-NL" sz="2000" b="1" dirty="0"/>
              <a:t>Samenwerkend leren</a:t>
            </a:r>
            <a:r>
              <a:rPr lang="nl-NL" sz="2000" dirty="0"/>
              <a:t>,</a:t>
            </a:r>
            <a:r>
              <a:rPr lang="nl-NL" sz="2000" b="1" dirty="0"/>
              <a:t> </a:t>
            </a:r>
            <a:r>
              <a:rPr lang="nl-NL" sz="2000" dirty="0"/>
              <a:t>waarbij sociale interacties en relaties belangrijk zijn voor het ontwikkelen van kritische denkvaardigheden. Samenwerking creëert mogelijkheden om meningsverschillen en misvattingen aan de oppervlakte te brengen en te corrigeren.</a:t>
            </a:r>
            <a:r>
              <a:rPr lang="en-US" sz="2000" dirty="0"/>
              <a:t> </a:t>
            </a:r>
          </a:p>
          <a:p>
            <a:pPr lvl="1">
              <a:lnSpc>
                <a:spcPct val="120000"/>
              </a:lnSpc>
            </a:pPr>
            <a:r>
              <a:rPr lang="nl-NL" sz="1800" dirty="0"/>
              <a:t>Voorzie leerlingen van gemeenschappelijke achtergrondkennis waarin ze kunnen samenwerken;</a:t>
            </a:r>
          </a:p>
          <a:p>
            <a:pPr lvl="1">
              <a:lnSpc>
                <a:spcPct val="120000"/>
              </a:lnSpc>
            </a:pPr>
            <a:r>
              <a:rPr lang="nl-NL" sz="1800" dirty="0"/>
              <a:t>Voorzie groepen van vragen of analytische kaders die iets geavanceerder zijn dan ze zelf zouden gebruiken;</a:t>
            </a:r>
          </a:p>
          <a:p>
            <a:pPr lvl="1">
              <a:lnSpc>
                <a:spcPct val="120000"/>
              </a:lnSpc>
            </a:pPr>
            <a:r>
              <a:rPr lang="nl-NL" sz="1800" dirty="0"/>
              <a:t>Structureer activiteiten door specifieke rollen aan leerlingen toe te wijzen en door stimulansen te creëren.</a:t>
            </a:r>
            <a:endParaRPr lang="en-US" sz="1800" dirty="0"/>
          </a:p>
        </p:txBody>
      </p:sp>
      <p:sp>
        <p:nvSpPr>
          <p:cNvPr id="4" name="TextBox 3"/>
          <p:cNvSpPr txBox="1"/>
          <p:nvPr/>
        </p:nvSpPr>
        <p:spPr>
          <a:xfrm>
            <a:off x="10239375" y="6419850"/>
            <a:ext cx="1857376" cy="307777"/>
          </a:xfrm>
          <a:prstGeom prst="rect">
            <a:avLst/>
          </a:prstGeom>
        </p:spPr>
        <p:txBody>
          <a:bodyPr wrap="square" rtlCol="0">
            <a:spAutoFit/>
          </a:bodyPr>
          <a:lstStyle/>
          <a:p>
            <a:pPr algn="l"/>
            <a:r>
              <a:rPr lang="nl-BE" sz="1400" dirty="0">
                <a:hlinkClick r:id="rId3"/>
              </a:rPr>
              <a:t>Bron</a:t>
            </a:r>
            <a:r>
              <a:rPr lang="nl-BE" sz="1400" dirty="0"/>
              <a:t> | </a:t>
            </a:r>
            <a:r>
              <a:rPr lang="nl-BE" sz="1400" dirty="0">
                <a:hlinkClick r:id="rId4"/>
              </a:rPr>
              <a:t>Bron afbeelding</a:t>
            </a:r>
            <a:endParaRPr lang="nl-BE" sz="1400" dirty="0"/>
          </a:p>
        </p:txBody>
      </p:sp>
      <p:pic>
        <p:nvPicPr>
          <p:cNvPr id="7170" name="Picture 2" descr="Free vector team of crisis managers solving businessman problems. employees with lightbulb unraveling tangle. vector illustration for teamwork, solution, managemen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101" y="-66676"/>
            <a:ext cx="3504899"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dirty="0"/>
              <a:t>Strategieën voor het onderwijzen van kritisch 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457200" indent="-457200">
              <a:lnSpc>
                <a:spcPct val="120000"/>
              </a:lnSpc>
              <a:buFont typeface="+mj-lt"/>
              <a:buAutoNum type="arabicPeriod" startAt="3"/>
            </a:pPr>
            <a:r>
              <a:rPr lang="nl-NL" sz="2000" b="1" dirty="0"/>
              <a:t>Modelering</a:t>
            </a:r>
            <a:r>
              <a:rPr lang="nl-NL" sz="2000" dirty="0"/>
              <a:t>, waarbij leerkrachten kritisch denken modelleren in hun eigen instructie door redeneringen zichtbaar/duidelijk te maken voor leerlingen.</a:t>
            </a:r>
            <a:endParaRPr lang="en-US" sz="2000" dirty="0"/>
          </a:p>
          <a:p>
            <a:pPr lvl="1">
              <a:lnSpc>
                <a:spcPct val="120000"/>
              </a:lnSpc>
            </a:pPr>
            <a:r>
              <a:rPr lang="nl-NL" sz="2000" dirty="0"/>
              <a:t>Hardop denken" gebruiken, zodat leerlingen kunnen zien hoe de docent bewijs en logica gebruikt om argumenten en beweringen te ondersteunen;</a:t>
            </a:r>
          </a:p>
          <a:p>
            <a:pPr lvl="1">
              <a:lnSpc>
                <a:spcPct val="120000"/>
              </a:lnSpc>
            </a:pPr>
            <a:r>
              <a:rPr lang="nl-NL" sz="2000" dirty="0"/>
              <a:t>Gebruik concrete voorbeelden die relevant zijn voor het onderwijzen van abstracte concepten zoals "belangenverstrengeling".</a:t>
            </a:r>
            <a:r>
              <a:rPr lang="en-US" sz="2000" dirty="0"/>
              <a:t> </a:t>
            </a:r>
          </a:p>
          <a:p>
            <a:pPr marL="457200" indent="-457200">
              <a:lnSpc>
                <a:spcPct val="120000"/>
              </a:lnSpc>
              <a:buFont typeface="+mj-lt"/>
              <a:buAutoNum type="arabicPeriod" startAt="3"/>
            </a:pPr>
            <a:r>
              <a:rPr lang="nl-NL" sz="2000" b="1" dirty="0"/>
              <a:t>Constructivistische technieken</a:t>
            </a:r>
            <a:r>
              <a:rPr lang="nl-NL" sz="2000" dirty="0"/>
              <a:t>, waarbij leerlingen de leiding nemen in hun eigen leren en de rol van de docent wordt benadrukt.</a:t>
            </a:r>
            <a:endParaRPr lang="en-US" dirty="0"/>
          </a:p>
        </p:txBody>
      </p:sp>
      <p:sp>
        <p:nvSpPr>
          <p:cNvPr id="4" name="TextBox 3"/>
          <p:cNvSpPr txBox="1"/>
          <p:nvPr/>
        </p:nvSpPr>
        <p:spPr>
          <a:xfrm>
            <a:off x="11296651" y="6419850"/>
            <a:ext cx="800100" cy="307777"/>
          </a:xfrm>
          <a:prstGeom prst="rect">
            <a:avLst/>
          </a:prstGeom>
        </p:spPr>
        <p:txBody>
          <a:bodyPr wrap="square" rtlCol="0">
            <a:spAutoFit/>
          </a:bodyPr>
          <a:lstStyle/>
          <a:p>
            <a:pPr algn="l"/>
            <a:r>
              <a:rPr lang="nl-BE" sz="1400" dirty="0">
                <a:hlinkClick r:id="rId3"/>
              </a:rPr>
              <a:t>Bron</a:t>
            </a:r>
            <a:endParaRPr lang="nl-BE" sz="1400" dirty="0"/>
          </a:p>
        </p:txBody>
      </p:sp>
    </p:spTree>
    <p:extLst>
      <p:ext uri="{BB962C8B-B14F-4D97-AF65-F5344CB8AC3E}">
        <p14:creationId xmlns:p14="http://schemas.microsoft.com/office/powerpoint/2010/main" val="429174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27300"/>
            <a:ext cx="11059692" cy="605096"/>
          </a:xfrm>
        </p:spPr>
        <p:txBody>
          <a:bodyPr>
            <a:normAutofit/>
          </a:bodyPr>
          <a:lstStyle/>
          <a:p>
            <a:r>
              <a:rPr lang="en-GB" sz="2400" dirty="0" err="1">
                <a:ea typeface="Adobe Gothic Std B"/>
              </a:rPr>
              <a:t>Referenties</a:t>
            </a:r>
            <a:r>
              <a:rPr lang="en-GB" sz="2400" dirty="0">
                <a:ea typeface="Adobe Gothic Std B"/>
              </a:rPr>
              <a:t> </a:t>
            </a:r>
            <a:r>
              <a:rPr lang="en-GB" sz="2400" dirty="0" err="1">
                <a:ea typeface="Adobe Gothic Std B"/>
              </a:rPr>
              <a:t>en</a:t>
            </a:r>
            <a:r>
              <a:rPr lang="en-GB" sz="2400" dirty="0">
                <a:ea typeface="Adobe Gothic Std B"/>
              </a:rPr>
              <a:t> </a:t>
            </a:r>
            <a:r>
              <a:rPr lang="en-GB" sz="2400" dirty="0" err="1">
                <a:ea typeface="Adobe Gothic Std B"/>
              </a:rPr>
              <a:t>verdere</a:t>
            </a:r>
            <a:r>
              <a:rPr lang="en-GB" sz="2400" dirty="0">
                <a:ea typeface="Adobe Gothic Std B"/>
              </a:rPr>
              <a:t> </a:t>
            </a:r>
            <a:r>
              <a:rPr lang="en-GB" sz="2400" dirty="0" err="1">
                <a:ea typeface="Adobe Gothic Std B"/>
              </a:rPr>
              <a:t>lectuur</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7" y="1432396"/>
            <a:ext cx="11059693" cy="5061057"/>
          </a:xfrm>
        </p:spPr>
        <p:txBody>
          <a:bodyPr>
            <a:noAutofit/>
          </a:bodyPr>
          <a:lstStyle/>
          <a:p>
            <a:r>
              <a:rPr lang="nl-BE" sz="1400" dirty="0" err="1"/>
              <a:t>Damasceno</a:t>
            </a:r>
            <a:r>
              <a:rPr lang="nl-BE" sz="1400" dirty="0"/>
              <a:t>, C. S. (2021). </a:t>
            </a:r>
            <a:r>
              <a:rPr lang="nl-BE" sz="1400" dirty="0" err="1"/>
              <a:t>Multiliteracies</a:t>
            </a:r>
            <a:r>
              <a:rPr lang="nl-BE" sz="1400" dirty="0"/>
              <a:t> </a:t>
            </a:r>
            <a:r>
              <a:rPr lang="nl-BE" sz="1400" dirty="0" err="1"/>
              <a:t>for</a:t>
            </a:r>
            <a:r>
              <a:rPr lang="nl-BE" sz="1400" dirty="0"/>
              <a:t> </a:t>
            </a:r>
            <a:r>
              <a:rPr lang="nl-BE" sz="1400" dirty="0" err="1"/>
              <a:t>combating</a:t>
            </a:r>
            <a:r>
              <a:rPr lang="nl-BE" sz="1400" dirty="0"/>
              <a:t> information disorder and </a:t>
            </a:r>
            <a:r>
              <a:rPr lang="nl-BE" sz="1400" dirty="0" err="1"/>
              <a:t>fostering</a:t>
            </a:r>
            <a:r>
              <a:rPr lang="nl-BE" sz="1400" dirty="0"/>
              <a:t> </a:t>
            </a:r>
            <a:r>
              <a:rPr lang="nl-BE" sz="1400" dirty="0" err="1"/>
              <a:t>civic</a:t>
            </a:r>
            <a:r>
              <a:rPr lang="nl-BE" sz="1400" dirty="0"/>
              <a:t> </a:t>
            </a:r>
            <a:r>
              <a:rPr lang="nl-BE" sz="1400" dirty="0" err="1"/>
              <a:t>dialogue</a:t>
            </a:r>
            <a:r>
              <a:rPr lang="nl-BE" sz="1400" dirty="0"/>
              <a:t>. </a:t>
            </a:r>
            <a:r>
              <a:rPr lang="nl-BE" sz="1400" i="1" dirty="0" err="1"/>
              <a:t>Social</a:t>
            </a:r>
            <a:r>
              <a:rPr lang="nl-BE" sz="1400" i="1" dirty="0"/>
              <a:t> Media +</a:t>
            </a:r>
            <a:r>
              <a:rPr lang="nl-BE" sz="1400" dirty="0"/>
              <a:t>. </a:t>
            </a:r>
            <a:r>
              <a:rPr lang="nl-BE" sz="1400" dirty="0">
                <a:hlinkClick r:id="rId3"/>
              </a:rPr>
              <a:t>https://doi.org/10.1177/2056305120984444</a:t>
            </a:r>
            <a:r>
              <a:rPr lang="nl-BE" sz="1400" dirty="0"/>
              <a:t> </a:t>
            </a:r>
          </a:p>
          <a:p>
            <a:r>
              <a:rPr lang="en-GB" sz="1400" dirty="0"/>
              <a:t>Goldstein, S., Secker, J., Coonan, E., &amp; Walton, G. (2017). </a:t>
            </a:r>
            <a:r>
              <a:rPr lang="en-US" sz="1400" dirty="0"/>
              <a:t>Written evidence submitted by </a:t>
            </a:r>
            <a:r>
              <a:rPr lang="en-US" sz="1400" dirty="0" err="1"/>
              <a:t>InformAll</a:t>
            </a:r>
            <a:r>
              <a:rPr lang="en-US" sz="1400" dirty="0"/>
              <a:t> and the CILIP Information Literacy Group (FNW0079). Retrieved from: </a:t>
            </a:r>
            <a:r>
              <a:rPr lang="en-US" sz="1400" dirty="0">
                <a:hlinkClick r:id="rId4"/>
              </a:rPr>
              <a:t>https://data.parliament.uk/writtenevidence/committeeevidence.svc/evidencedocument/culture-media-and-sport-%20committee/fake-news/written/48215.html</a:t>
            </a:r>
            <a:r>
              <a:rPr lang="en-US" sz="1400" dirty="0"/>
              <a:t> </a:t>
            </a:r>
          </a:p>
          <a:p>
            <a:r>
              <a:rPr lang="en-US" sz="1400" dirty="0"/>
              <a:t>Jones, D. (2016). Seeing reason. Human brains skew facts. How can we change our minds? </a:t>
            </a:r>
            <a:r>
              <a:rPr lang="en-US" sz="1400" i="1" dirty="0"/>
              <a:t>New Scientist</a:t>
            </a:r>
            <a:r>
              <a:rPr lang="en-US" sz="1400" dirty="0"/>
              <a:t>, 232 (3102), pp.28-32.</a:t>
            </a:r>
          </a:p>
          <a:p>
            <a:r>
              <a:rPr lang="en-US" sz="1400" dirty="0" err="1"/>
              <a:t>Kahneman</a:t>
            </a:r>
            <a:r>
              <a:rPr lang="en-US" sz="1400" dirty="0"/>
              <a:t>, D. (2011). </a:t>
            </a:r>
            <a:r>
              <a:rPr lang="en-US" sz="1400" i="1" dirty="0"/>
              <a:t>Thinking, fast and slow</a:t>
            </a:r>
            <a:r>
              <a:rPr lang="en-US" sz="1400" dirty="0"/>
              <a:t>. London: Penguin</a:t>
            </a:r>
          </a:p>
          <a:p>
            <a:r>
              <a:rPr lang="nl-BE" sz="1400" dirty="0" err="1"/>
              <a:t>Kozyreva</a:t>
            </a:r>
            <a:r>
              <a:rPr lang="nl-BE" sz="1400" dirty="0"/>
              <a:t>, A., Wineburg, S., </a:t>
            </a:r>
            <a:r>
              <a:rPr lang="nl-BE" sz="1400" dirty="0" err="1"/>
              <a:t>Lewandowsky</a:t>
            </a:r>
            <a:r>
              <a:rPr lang="nl-BE" sz="1400" dirty="0"/>
              <a:t>, S., &amp; </a:t>
            </a:r>
            <a:r>
              <a:rPr lang="nl-BE" sz="1400" dirty="0" err="1"/>
              <a:t>Hertwig</a:t>
            </a:r>
            <a:r>
              <a:rPr lang="nl-BE" sz="1400" dirty="0"/>
              <a:t>, R. (2023). Critical </a:t>
            </a:r>
            <a:r>
              <a:rPr lang="nl-BE" sz="1400" dirty="0" err="1"/>
              <a:t>ignoring</a:t>
            </a:r>
            <a:r>
              <a:rPr lang="nl-BE" sz="1400" dirty="0"/>
              <a:t> as a </a:t>
            </a:r>
            <a:r>
              <a:rPr lang="nl-BE" sz="1400" dirty="0" err="1"/>
              <a:t>core</a:t>
            </a:r>
            <a:r>
              <a:rPr lang="nl-BE" sz="1400" dirty="0"/>
              <a:t> </a:t>
            </a:r>
            <a:r>
              <a:rPr lang="nl-BE" sz="1400" dirty="0" err="1"/>
              <a:t>competence</a:t>
            </a:r>
            <a:r>
              <a:rPr lang="nl-BE" sz="1400" dirty="0"/>
              <a:t> </a:t>
            </a:r>
            <a:r>
              <a:rPr lang="nl-BE" sz="1400" dirty="0" err="1"/>
              <a:t>for</a:t>
            </a:r>
            <a:r>
              <a:rPr lang="nl-BE" sz="1400" dirty="0"/>
              <a:t> digital </a:t>
            </a:r>
            <a:r>
              <a:rPr lang="nl-BE" sz="1400" dirty="0" err="1"/>
              <a:t>citizens</a:t>
            </a:r>
            <a:r>
              <a:rPr lang="nl-BE" sz="1400" dirty="0"/>
              <a:t>. </a:t>
            </a:r>
            <a:r>
              <a:rPr lang="nl-BE" sz="1400" i="1" dirty="0" err="1"/>
              <a:t>Current</a:t>
            </a:r>
            <a:r>
              <a:rPr lang="nl-BE" sz="1400" i="1" dirty="0"/>
              <a:t> </a:t>
            </a:r>
            <a:r>
              <a:rPr lang="nl-BE" sz="1400" i="1" dirty="0" err="1"/>
              <a:t>Directions</a:t>
            </a:r>
            <a:r>
              <a:rPr lang="nl-BE" sz="1400" i="1" dirty="0"/>
              <a:t> in </a:t>
            </a:r>
            <a:r>
              <a:rPr lang="nl-BE" sz="1400" i="1" dirty="0" err="1"/>
              <a:t>Psychological</a:t>
            </a:r>
            <a:r>
              <a:rPr lang="nl-BE" sz="1400" i="1" dirty="0"/>
              <a:t> </a:t>
            </a:r>
            <a:r>
              <a:rPr lang="nl-BE" sz="1400" i="1" dirty="0" err="1"/>
              <a:t>Science</a:t>
            </a:r>
            <a:r>
              <a:rPr lang="nl-BE" sz="1400" dirty="0"/>
              <a:t>, </a:t>
            </a:r>
            <a:r>
              <a:rPr lang="nl-BE" sz="1400" i="1" dirty="0"/>
              <a:t>32</a:t>
            </a:r>
            <a:r>
              <a:rPr lang="nl-BE" sz="1400" dirty="0"/>
              <a:t>(1), 81–88. </a:t>
            </a:r>
            <a:r>
              <a:rPr lang="nl-BE" sz="1400" dirty="0">
                <a:hlinkClick r:id="rId5"/>
              </a:rPr>
              <a:t>https://doi.org/10.1177/09637214221121570</a:t>
            </a:r>
            <a:r>
              <a:rPr lang="nl-BE" sz="1400" dirty="0"/>
              <a:t> </a:t>
            </a:r>
            <a:endParaRPr lang="en-US" sz="1400" dirty="0"/>
          </a:p>
          <a:p>
            <a:r>
              <a:rPr lang="en-US" sz="1400" dirty="0"/>
              <a:t>Lai, E. R. (2011). Critical thinking: A literature review. </a:t>
            </a:r>
            <a:r>
              <a:rPr lang="en-US" sz="1400" i="1" dirty="0"/>
              <a:t>Pearson’s Research Reports</a:t>
            </a:r>
            <a:r>
              <a:rPr lang="en-US" sz="1400" dirty="0"/>
              <a:t>, </a:t>
            </a:r>
            <a:r>
              <a:rPr lang="en-US" sz="1400" i="1" dirty="0"/>
              <a:t>6</a:t>
            </a:r>
            <a:r>
              <a:rPr lang="en-US" sz="1400" dirty="0"/>
              <a:t>(1).</a:t>
            </a:r>
          </a:p>
          <a:p>
            <a:r>
              <a:rPr lang="en-US" sz="1400" dirty="0"/>
              <a:t>Lewandowsky, S., Ecker, U. K. H., Seifert, C. M., Schwarz, N., &amp; Cook, J. (2012). Misinformation and its correction: Continued influence and successful </a:t>
            </a:r>
            <a:r>
              <a:rPr lang="en-US" sz="1400" dirty="0" err="1"/>
              <a:t>debiasing</a:t>
            </a:r>
            <a:r>
              <a:rPr lang="en-US" sz="1400" dirty="0"/>
              <a:t>. </a:t>
            </a:r>
            <a:r>
              <a:rPr lang="en-US" sz="1400" i="1" dirty="0"/>
              <a:t>Psychological Science in the Public Interest, 13</a:t>
            </a:r>
            <a:r>
              <a:rPr lang="en-US" sz="1400" dirty="0"/>
              <a:t>(3), 106–131. </a:t>
            </a:r>
            <a:r>
              <a:rPr lang="en-US" sz="1400" dirty="0">
                <a:hlinkClick r:id="rId6"/>
              </a:rPr>
              <a:t>https://doi.org/10.1177/1529100612451018</a:t>
            </a:r>
            <a:endParaRPr lang="en-US" sz="1400" dirty="0"/>
          </a:p>
          <a:p>
            <a:r>
              <a:rPr lang="en-US" sz="1400" dirty="0"/>
              <a:t>Metzger, M. J. (2007). Making sense of credibility on the Web: Models for evaluating online information and recommendations for future research. </a:t>
            </a:r>
            <a:r>
              <a:rPr lang="en-US" sz="1400" i="1" dirty="0"/>
              <a:t>Journal of the American Society for Information Science and Technology</a:t>
            </a:r>
            <a:r>
              <a:rPr lang="en-US" sz="1400" dirty="0"/>
              <a:t>, </a:t>
            </a:r>
            <a:r>
              <a:rPr lang="en-US" sz="1400" i="1" dirty="0"/>
              <a:t>58</a:t>
            </a:r>
            <a:r>
              <a:rPr lang="en-US" sz="1400" dirty="0"/>
              <a:t>(13), 2078–2091. </a:t>
            </a:r>
            <a:r>
              <a:rPr lang="en-US" sz="1400" dirty="0">
                <a:hlinkClick r:id="rId7"/>
              </a:rPr>
              <a:t>https://doi.org/10.1002/asi.20672</a:t>
            </a:r>
            <a:r>
              <a:rPr lang="en-US" sz="1400" dirty="0"/>
              <a:t> </a:t>
            </a:r>
          </a:p>
          <a:p>
            <a:r>
              <a:rPr lang="en-US" sz="1400" dirty="0" err="1"/>
              <a:t>Rosenstiel</a:t>
            </a:r>
            <a:r>
              <a:rPr lang="en-US" sz="1400" dirty="0"/>
              <a:t>, T. (2013). Six questions that will tell you what media to trust. </a:t>
            </a:r>
            <a:r>
              <a:rPr lang="en-US" sz="1400" i="1" dirty="0"/>
              <a:t>American Press Institute. </a:t>
            </a:r>
            <a:r>
              <a:rPr lang="en-US" sz="1400" dirty="0"/>
              <a:t>Retrieved from: </a:t>
            </a:r>
            <a:r>
              <a:rPr lang="en-US" sz="1400" dirty="0">
                <a:hlinkClick r:id="rId8"/>
              </a:rPr>
              <a:t>https://americanpressinstitute.org/publications/six-critical-questions-can-use-evaluate-media-content/</a:t>
            </a:r>
            <a:r>
              <a:rPr lang="en-US" sz="1400" dirty="0"/>
              <a:t> </a:t>
            </a: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17775"/>
            <a:ext cx="11059692" cy="605096"/>
          </a:xfrm>
        </p:spPr>
        <p:txBody>
          <a:bodyPr>
            <a:normAutofit/>
          </a:bodyPr>
          <a:lstStyle/>
          <a:p>
            <a:r>
              <a:rPr lang="en-GB" sz="2400" dirty="0" err="1">
                <a:ea typeface="Adobe Gothic Std B"/>
              </a:rPr>
              <a:t>Referenties</a:t>
            </a:r>
            <a:r>
              <a:rPr lang="en-GB" sz="2400" dirty="0">
                <a:ea typeface="Adobe Gothic Std B"/>
              </a:rPr>
              <a:t> </a:t>
            </a:r>
            <a:r>
              <a:rPr lang="en-GB" sz="2400" dirty="0" err="1">
                <a:ea typeface="Adobe Gothic Std B"/>
              </a:rPr>
              <a:t>en</a:t>
            </a:r>
            <a:r>
              <a:rPr lang="en-GB" sz="2400" dirty="0">
                <a:ea typeface="Adobe Gothic Std B"/>
              </a:rPr>
              <a:t> </a:t>
            </a:r>
            <a:r>
              <a:rPr lang="en-GB" sz="2400" dirty="0" err="1">
                <a:ea typeface="Adobe Gothic Std B"/>
              </a:rPr>
              <a:t>verdere</a:t>
            </a:r>
            <a:r>
              <a:rPr lang="en-GB" sz="2400" dirty="0">
                <a:ea typeface="Adobe Gothic Std B"/>
              </a:rPr>
              <a:t> </a:t>
            </a:r>
            <a:r>
              <a:rPr lang="en-GB" sz="2400" dirty="0" err="1">
                <a:ea typeface="Adobe Gothic Std B"/>
              </a:rPr>
              <a:t>lectuur</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6" y="1422871"/>
            <a:ext cx="11059693" cy="5061057"/>
          </a:xfrm>
        </p:spPr>
        <p:txBody>
          <a:bodyPr>
            <a:noAutofit/>
          </a:bodyPr>
          <a:lstStyle/>
          <a:p>
            <a:r>
              <a:rPr lang="en-US" sz="1400" dirty="0"/>
              <a:t>Stanford History Education Group, (Nov. 22, 2016) Evaluation Information: The Cornerstone of Civic Online Reasoning. </a:t>
            </a:r>
            <a:r>
              <a:rPr lang="en-US" sz="1400" dirty="0">
                <a:hlinkClick r:id="rId3"/>
              </a:rPr>
              <a:t>https://sheg.stanford.edu/upload/V3LessonPlans/Executive%20Summary%2011.21.16.pdf</a:t>
            </a:r>
            <a:r>
              <a:rPr lang="en-US" sz="1400" dirty="0"/>
              <a:t> </a:t>
            </a:r>
          </a:p>
          <a:p>
            <a:r>
              <a:rPr lang="en-US" sz="1400" dirty="0" err="1"/>
              <a:t>Sundar</a:t>
            </a:r>
            <a:r>
              <a:rPr lang="en-US" sz="1400" dirty="0"/>
              <a:t>, S. S. (2008). The MAIN model: A heuristic approach to understanding technology effects on credibility. In M. Metzger &amp; A. J. </a:t>
            </a:r>
            <a:r>
              <a:rPr lang="en-US" sz="1400" dirty="0" err="1"/>
              <a:t>Flanagin</a:t>
            </a:r>
            <a:r>
              <a:rPr lang="en-US" sz="1400" dirty="0"/>
              <a:t> (Eds.), </a:t>
            </a:r>
            <a:r>
              <a:rPr lang="en-US" sz="1400" i="1" dirty="0"/>
              <a:t>Digital media, youth, and credibility</a:t>
            </a:r>
            <a:r>
              <a:rPr lang="en-US" sz="1400" dirty="0"/>
              <a:t> (pp. 73–100). Cambridge, MA: The MIT Press. </a:t>
            </a:r>
            <a:r>
              <a:rPr lang="en-US" sz="1400" dirty="0">
                <a:hlinkClick r:id="rId4"/>
              </a:rPr>
              <a:t>https://doi.org/10.1162/dmal.9780262562324.073</a:t>
            </a:r>
            <a:r>
              <a:rPr lang="en-US" sz="1400" dirty="0"/>
              <a:t> </a:t>
            </a:r>
          </a:p>
          <a:p>
            <a:r>
              <a:rPr lang="en-US" sz="1400" dirty="0" err="1"/>
              <a:t>Trevors</a:t>
            </a:r>
            <a:r>
              <a:rPr lang="en-US" sz="1400" dirty="0"/>
              <a:t> et al. (2017). Exploring the relations between epistemic beliefs, emotions, and learning from texts. </a:t>
            </a:r>
            <a:r>
              <a:rPr lang="en-US" sz="1400" i="1" dirty="0"/>
              <a:t>Contemporary Educational Psychology</a:t>
            </a:r>
            <a:r>
              <a:rPr lang="en-US" sz="1400" dirty="0"/>
              <a:t>, </a:t>
            </a:r>
            <a:r>
              <a:rPr lang="en-US" sz="1400" i="1" dirty="0"/>
              <a:t>48</a:t>
            </a:r>
            <a:r>
              <a:rPr lang="en-US" sz="1400" dirty="0"/>
              <a:t>, 116–132. </a:t>
            </a:r>
          </a:p>
          <a:p>
            <a:r>
              <a:rPr lang="en-US" sz="1400" dirty="0"/>
              <a:t>Wardle, C., &amp; </a:t>
            </a:r>
            <a:r>
              <a:rPr lang="en-US" sz="1400" dirty="0" err="1"/>
              <a:t>Derakhshan</a:t>
            </a:r>
            <a:r>
              <a:rPr lang="en-US" sz="1400" dirty="0"/>
              <a:t>, H. (2017). </a:t>
            </a:r>
            <a:r>
              <a:rPr lang="en-US" sz="1400" i="1" dirty="0"/>
              <a:t>Information disorder: Toward an interdisciplinary framework for research and policy making</a:t>
            </a:r>
            <a:r>
              <a:rPr lang="en-US" sz="1400" dirty="0"/>
              <a:t>. Strasbourg. Retrieved from: </a:t>
            </a:r>
            <a:r>
              <a:rPr lang="en-US" sz="1400" dirty="0">
                <a:hlinkClick r:id="rId5"/>
              </a:rPr>
              <a:t>https://edoc.coe.int/en/media/7495-information-disorder-toward-an-interdisciplinary-framework-for-research-and-policy-making.html</a:t>
            </a:r>
            <a:r>
              <a:rPr lang="en-US" sz="1400" dirty="0"/>
              <a:t> </a:t>
            </a:r>
          </a:p>
          <a:p>
            <a:r>
              <a:rPr lang="en-US" sz="1400" dirty="0"/>
              <a:t>White, A. (2022). Overcoming ‘confirmation </a:t>
            </a:r>
            <a:r>
              <a:rPr lang="en-US" sz="1400" dirty="0" err="1"/>
              <a:t>bias’</a:t>
            </a:r>
            <a:r>
              <a:rPr lang="en-US" sz="1400" dirty="0"/>
              <a:t> and the persistence of conspiratorial types of thinking. </a:t>
            </a:r>
            <a:r>
              <a:rPr lang="en-US" sz="1400" i="1" dirty="0"/>
              <a:t>Continuum: Journal of Media &amp; Cultural Studies</a:t>
            </a:r>
            <a:r>
              <a:rPr lang="en-US" sz="1400" dirty="0"/>
              <a:t>, </a:t>
            </a:r>
            <a:r>
              <a:rPr lang="en-US" sz="1400" i="1" dirty="0"/>
              <a:t>36</a:t>
            </a:r>
            <a:r>
              <a:rPr lang="en-US" sz="1400" dirty="0"/>
              <a:t>(3), 364–376. </a:t>
            </a:r>
            <a:r>
              <a:rPr lang="en-US" sz="1400" dirty="0">
                <a:hlinkClick r:id="rId6"/>
              </a:rPr>
              <a:t>https://doi.org/10.1080/10304312.2021.1992352</a:t>
            </a:r>
            <a:r>
              <a:rPr lang="en-GB" sz="1400" dirty="0"/>
              <a:t> </a:t>
            </a:r>
          </a:p>
          <a:p>
            <a:r>
              <a:rPr lang="en-GB" sz="1400" dirty="0"/>
              <a:t>World Economic Forum (2023). </a:t>
            </a:r>
            <a:r>
              <a:rPr lang="en-US" sz="1400" dirty="0"/>
              <a:t>Critical thinking is great, but in a world full of information we need to learn 'critical ignoring‘. Retrieved from: </a:t>
            </a:r>
            <a:r>
              <a:rPr lang="en-US" sz="1400" dirty="0">
                <a:hlinkClick r:id="rId7"/>
              </a:rPr>
              <a:t>https://www.weforum.org/agenda/2023/02/critical-thinking-ignoring-brain/</a:t>
            </a:r>
            <a:r>
              <a:rPr lang="en-US" sz="1400" dirty="0"/>
              <a:t> </a:t>
            </a:r>
          </a:p>
        </p:txBody>
      </p:sp>
    </p:spTree>
    <p:extLst>
      <p:ext uri="{BB962C8B-B14F-4D97-AF65-F5344CB8AC3E}">
        <p14:creationId xmlns:p14="http://schemas.microsoft.com/office/powerpoint/2010/main" val="254407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Gefeliciteerd!</a:t>
            </a:r>
            <a:r>
              <a:rPr lang="en-US" sz="2800" b="1" dirty="0">
                <a:solidFill>
                  <a:schemeClr val="bg1"/>
                </a:solidFill>
                <a:latin typeface="+mj-lt"/>
              </a:rPr>
              <a:t/>
            </a:r>
            <a:br>
              <a:rPr lang="en-US" sz="2800" b="1" dirty="0">
                <a:solidFill>
                  <a:schemeClr val="bg1"/>
                </a:solidFill>
                <a:latin typeface="+mj-lt"/>
              </a:rPr>
            </a:br>
            <a:r>
              <a:rPr kumimoji="0" lang="nl-NL" sz="1800" b="1" i="0" u="none" strike="noStrike" kern="1200" cap="none" spc="0" normalizeH="0" baseline="0" noProof="0" dirty="0">
                <a:ln>
                  <a:noFill/>
                </a:ln>
                <a:solidFill>
                  <a:prstClr val="white"/>
                </a:solidFill>
                <a:effectLst/>
                <a:uLnTx/>
                <a:uFillTx/>
                <a:latin typeface="Calibri Light" panose="020F0302020204030204"/>
                <a:ea typeface="+mn-ea"/>
                <a:cs typeface="+mn-cs"/>
              </a:rPr>
              <a:t>U hebt dit deel voltooid</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825393" y="6258631"/>
            <a:ext cx="7757114"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endParaRPr lang="el-GR" sz="5400" dirty="0"/>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060188028"/>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5A844CB-C6DD-64D8-6F2A-DB8F426089B8}"/>
              </a:ext>
            </a:extLst>
          </p:cNvPr>
          <p:cNvGraphicFramePr/>
          <p:nvPr>
            <p:extLst>
              <p:ext uri="{D42A27DB-BD31-4B8C-83A1-F6EECF244321}">
                <p14:modId xmlns:p14="http://schemas.microsoft.com/office/powerpoint/2010/main" val="1889326164"/>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t>Doelstellingen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604925" cy="3101691"/>
          </a:xfrm>
        </p:spPr>
        <p:txBody>
          <a:bodyPr>
            <a:normAutofit/>
          </a:bodyPr>
          <a:lstStyle/>
          <a:p>
            <a:pPr>
              <a:buClr>
                <a:srgbClr val="95C11F"/>
              </a:buClr>
              <a:buFont typeface="Wingdings" panose="05000000000000000000" pitchFamily="2" charset="2"/>
              <a:buChar char="ü"/>
            </a:pPr>
            <a:r>
              <a:rPr lang="nl-NL" dirty="0"/>
              <a:t>Laten zien hoe belangrijk kritisch denken is bij het omgaan met informatiestoornis</a:t>
            </a:r>
          </a:p>
          <a:p>
            <a:pPr>
              <a:buClr>
                <a:srgbClr val="95C11F"/>
              </a:buClr>
              <a:buFont typeface="Wingdings" panose="05000000000000000000" pitchFamily="2" charset="2"/>
              <a:buChar char="ü"/>
            </a:pPr>
            <a:r>
              <a:rPr lang="nl-NL" dirty="0"/>
              <a:t>Uitleggen wat kritisch denken is en wat de onderdelen ervan zijn</a:t>
            </a:r>
          </a:p>
          <a:p>
            <a:pPr>
              <a:buClr>
                <a:srgbClr val="95C11F"/>
              </a:buClr>
              <a:buFont typeface="Wingdings" panose="05000000000000000000" pitchFamily="2" charset="2"/>
              <a:buChar char="ü"/>
            </a:pPr>
            <a:r>
              <a:rPr lang="nl-NL" dirty="0"/>
              <a:t>De hulpmiddelen illustreren die zowel individuen als leerkrachten kunnen gebruiken om kritisch te denken en die helpen bij het opbouwen van kritisch denkvermogen</a:t>
            </a:r>
            <a:endParaRPr lang="en-GB" dirty="0"/>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Wat is </a:t>
            </a:r>
            <a:r>
              <a:rPr lang="en-GB" dirty="0" err="1"/>
              <a:t>kritisch</a:t>
            </a:r>
            <a:r>
              <a:rPr lang="en-GB" dirty="0"/>
              <a:t> </a:t>
            </a:r>
            <a:r>
              <a:rPr lang="en-GB" dirty="0" err="1"/>
              <a:t>denken</a:t>
            </a:r>
            <a:r>
              <a:rPr lang="en-GB"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016125"/>
            <a:ext cx="10957726" cy="4429351"/>
          </a:xfrm>
        </p:spPr>
        <p:txBody>
          <a:bodyPr>
            <a:normAutofit fontScale="92500" lnSpcReduction="20000"/>
          </a:bodyPr>
          <a:lstStyle/>
          <a:p>
            <a:pPr marL="0" indent="0">
              <a:lnSpc>
                <a:spcPct val="120000"/>
              </a:lnSpc>
              <a:buNone/>
            </a:pPr>
            <a:r>
              <a:rPr lang="nl-NL" sz="2200" b="0" i="0" dirty="0">
                <a:solidFill>
                  <a:srgbClr val="333333"/>
                </a:solidFill>
                <a:effectLst/>
              </a:rPr>
              <a:t>Kritisch denken is een concept dat zijn wortels heeft in drie academische disciplines: filosofie, (cognitieve) psychologie en onderwijs.</a:t>
            </a:r>
            <a:r>
              <a:rPr lang="en-GB" sz="2200" b="0" i="0" dirty="0">
                <a:solidFill>
                  <a:srgbClr val="333333"/>
                </a:solidFill>
                <a:effectLst/>
              </a:rPr>
              <a:t> </a:t>
            </a:r>
          </a:p>
          <a:p>
            <a:pPr marL="457200" indent="-457200">
              <a:lnSpc>
                <a:spcPct val="120000"/>
              </a:lnSpc>
              <a:buFont typeface="+mj-lt"/>
              <a:buAutoNum type="arabicPeriod"/>
            </a:pPr>
            <a:r>
              <a:rPr lang="nl-NL" sz="2200" dirty="0">
                <a:solidFill>
                  <a:srgbClr val="333333"/>
                </a:solidFill>
              </a:rPr>
              <a:t>De </a:t>
            </a:r>
            <a:r>
              <a:rPr lang="nl-NL" sz="2200" b="1" dirty="0">
                <a:solidFill>
                  <a:srgbClr val="333333"/>
                </a:solidFill>
              </a:rPr>
              <a:t>filosofische benadering </a:t>
            </a:r>
            <a:r>
              <a:rPr lang="nl-NL" sz="2200" dirty="0">
                <a:solidFill>
                  <a:srgbClr val="333333"/>
                </a:solidFill>
              </a:rPr>
              <a:t>richt zich op de hypothetische kritische denker en op de kwaliteiten en kenmerken van deze persoon als een "ideaal type" in plaats van op het gedrag of de acties die de kritische denker kan uitvoeren.</a:t>
            </a:r>
          </a:p>
          <a:p>
            <a:pPr marL="457200" indent="-457200">
              <a:lnSpc>
                <a:spcPct val="120000"/>
              </a:lnSpc>
              <a:buFont typeface="+mj-lt"/>
              <a:buAutoNum type="arabicPeriod"/>
            </a:pPr>
            <a:r>
              <a:rPr lang="nl-NL" sz="2200" b="0" i="0" dirty="0">
                <a:solidFill>
                  <a:srgbClr val="333333"/>
                </a:solidFill>
                <a:effectLst/>
              </a:rPr>
              <a:t>De </a:t>
            </a:r>
            <a:r>
              <a:rPr lang="nl-NL" sz="2200" b="1" i="0" dirty="0">
                <a:solidFill>
                  <a:srgbClr val="333333"/>
                </a:solidFill>
                <a:effectLst/>
              </a:rPr>
              <a:t>psychologische benadering </a:t>
            </a:r>
            <a:r>
              <a:rPr lang="nl-NL" sz="2200" b="0" i="0" dirty="0">
                <a:solidFill>
                  <a:srgbClr val="333333"/>
                </a:solidFill>
                <a:effectLst/>
              </a:rPr>
              <a:t>richt zich op hoe mensen werkelijk denken versus hoe ze idealiter zouden moeten denken. Kritisch denken wordt hier gedefinieerd door acties of gedragingen die kritische denkers kunnen uitvoeren.</a:t>
            </a:r>
          </a:p>
          <a:p>
            <a:pPr marL="457200" indent="-457200">
              <a:lnSpc>
                <a:spcPct val="120000"/>
              </a:lnSpc>
              <a:buFont typeface="+mj-lt"/>
              <a:buAutoNum type="arabicPeriod"/>
            </a:pPr>
            <a:r>
              <a:rPr lang="nl-NL" sz="2200" b="0" i="0" dirty="0">
                <a:solidFill>
                  <a:srgbClr val="333333"/>
                </a:solidFill>
                <a:effectLst/>
              </a:rPr>
              <a:t>De </a:t>
            </a:r>
            <a:r>
              <a:rPr lang="nl-NL" sz="2200" b="1" i="0" dirty="0">
                <a:solidFill>
                  <a:srgbClr val="333333"/>
                </a:solidFill>
                <a:effectLst/>
              </a:rPr>
              <a:t>educatieve benadering </a:t>
            </a:r>
            <a:r>
              <a:rPr lang="nl-NL" sz="2200" b="0" i="0" dirty="0">
                <a:solidFill>
                  <a:srgbClr val="333333"/>
                </a:solidFill>
                <a:effectLst/>
              </a:rPr>
              <a:t>is gebaseerd op observaties van het leren van studenten en bekijkt kritisch denken binnen een hiërarchische taxonomie van cognitieve informatieverwerkingsvaardigheden, met begrip onderaan en evaluatie bovenaan, en de drie bovenste niveaus (analyse, synthese, evaluatie) die kritisch denken vertegenwoordigen.</a:t>
            </a:r>
            <a:endParaRPr lang="en-GB" sz="2200" b="0" i="0" dirty="0">
              <a:solidFill>
                <a:srgbClr val="333333"/>
              </a:solidFill>
              <a:effectLst/>
            </a:endParaRPr>
          </a:p>
        </p:txBody>
      </p:sp>
      <p:sp>
        <p:nvSpPr>
          <p:cNvPr id="2" name="TextBox 1"/>
          <p:cNvSpPr txBox="1"/>
          <p:nvPr/>
        </p:nvSpPr>
        <p:spPr>
          <a:xfrm>
            <a:off x="9901084" y="6419850"/>
            <a:ext cx="2195667" cy="307777"/>
          </a:xfrm>
          <a:prstGeom prst="rect">
            <a:avLst/>
          </a:prstGeom>
        </p:spPr>
        <p:txBody>
          <a:bodyPr wrap="square" rtlCol="0">
            <a:spAutoFit/>
          </a:bodyPr>
          <a:lstStyle/>
          <a:p>
            <a:pPr algn="r"/>
            <a:r>
              <a:rPr lang="nl-BE" sz="1400" dirty="0">
                <a:hlinkClick r:id="rId3"/>
              </a:rPr>
              <a:t>Bron</a:t>
            </a:r>
            <a:r>
              <a:rPr lang="nl-BE" sz="1400" dirty="0"/>
              <a:t> | </a:t>
            </a:r>
            <a:r>
              <a:rPr lang="nl-BE" sz="1400" dirty="0">
                <a:hlinkClick r:id="rId4"/>
              </a:rPr>
              <a:t>Bron afbeelding</a:t>
            </a:r>
            <a:endParaRPr lang="nl-BE" sz="1400" dirty="0"/>
          </a:p>
        </p:txBody>
      </p:sp>
      <p:pic>
        <p:nvPicPr>
          <p:cNvPr id="1026" name="Picture 2" descr="Free vector innovative ideas generation. creative thinking, cognitive insight and inspiration, genius inventive mind. successful problem solution searc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1725" y="1"/>
            <a:ext cx="2105026"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12013" y="976882"/>
            <a:ext cx="11396576" cy="599188"/>
          </a:xfrm>
        </p:spPr>
        <p:txBody>
          <a:bodyPr/>
          <a:lstStyle/>
          <a:p>
            <a:r>
              <a:rPr lang="en-GB" dirty="0" err="1"/>
              <a:t>Componenten</a:t>
            </a:r>
            <a:r>
              <a:rPr lang="en-GB" dirty="0"/>
              <a:t> van </a:t>
            </a:r>
            <a:r>
              <a:rPr lang="en-GB" dirty="0" err="1"/>
              <a:t>kritisch</a:t>
            </a:r>
            <a:r>
              <a:rPr lang="en-GB" dirty="0"/>
              <a:t> </a:t>
            </a:r>
            <a:r>
              <a:rPr lang="en-GB" dirty="0" err="1"/>
              <a:t>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714276"/>
            <a:ext cx="5433226" cy="3133950"/>
          </a:xfrm>
          <a:prstGeom prst="roundRect">
            <a:avLst/>
          </a:prstGeom>
          <a:solidFill>
            <a:schemeClr val="accent1">
              <a:lumMod val="20000"/>
              <a:lumOff val="80000"/>
            </a:schemeClr>
          </a:solidFill>
        </p:spPr>
        <p:txBody>
          <a:bodyPr>
            <a:normAutofit fontScale="77500" lnSpcReduction="20000"/>
          </a:bodyPr>
          <a:lstStyle/>
          <a:p>
            <a:pPr marL="0" indent="0">
              <a:lnSpc>
                <a:spcPct val="120000"/>
              </a:lnSpc>
              <a:buNone/>
            </a:pPr>
            <a:r>
              <a:rPr lang="en-GB" sz="2400" b="1" i="0" dirty="0">
                <a:solidFill>
                  <a:srgbClr val="333333"/>
                </a:solidFill>
                <a:effectLst/>
              </a:rPr>
              <a:t>1. </a:t>
            </a:r>
            <a:r>
              <a:rPr lang="en-GB" sz="2400" b="1" dirty="0" err="1">
                <a:solidFill>
                  <a:srgbClr val="333333"/>
                </a:solidFill>
              </a:rPr>
              <a:t>Capaciteiten</a:t>
            </a:r>
            <a:r>
              <a:rPr lang="en-GB" sz="2400" b="1" i="0" dirty="0">
                <a:solidFill>
                  <a:srgbClr val="333333"/>
                </a:solidFill>
                <a:effectLst/>
              </a:rPr>
              <a:t> (</a:t>
            </a:r>
            <a:r>
              <a:rPr lang="en-GB" sz="2400" b="1" i="0" dirty="0" err="1">
                <a:solidFill>
                  <a:srgbClr val="333333"/>
                </a:solidFill>
                <a:effectLst/>
              </a:rPr>
              <a:t>vaardigheden</a:t>
            </a:r>
            <a:r>
              <a:rPr lang="en-GB" sz="2400" b="1" i="0" dirty="0">
                <a:solidFill>
                  <a:srgbClr val="333333"/>
                </a:solidFill>
                <a:effectLst/>
              </a:rPr>
              <a:t>)</a:t>
            </a:r>
          </a:p>
          <a:p>
            <a:pPr>
              <a:lnSpc>
                <a:spcPct val="120000"/>
              </a:lnSpc>
            </a:pPr>
            <a:r>
              <a:rPr lang="nl-NL" sz="2300" dirty="0">
                <a:solidFill>
                  <a:srgbClr val="333333"/>
                </a:solidFill>
              </a:rPr>
              <a:t>Analyseren van argumenten, beweringen en bewijzen</a:t>
            </a:r>
          </a:p>
          <a:p>
            <a:pPr>
              <a:lnSpc>
                <a:spcPct val="120000"/>
              </a:lnSpc>
            </a:pPr>
            <a:r>
              <a:rPr lang="nl-NL" sz="2300" dirty="0">
                <a:solidFill>
                  <a:srgbClr val="333333"/>
                </a:solidFill>
              </a:rPr>
              <a:t>Conclusies trekken door inductief of deductief redeneren</a:t>
            </a:r>
          </a:p>
          <a:p>
            <a:pPr>
              <a:lnSpc>
                <a:spcPct val="120000"/>
              </a:lnSpc>
            </a:pPr>
            <a:r>
              <a:rPr lang="nl-NL" sz="2300" dirty="0">
                <a:solidFill>
                  <a:srgbClr val="333333"/>
                </a:solidFill>
              </a:rPr>
              <a:t>Informatie beoordelen of evalueren</a:t>
            </a:r>
          </a:p>
          <a:p>
            <a:pPr>
              <a:lnSpc>
                <a:spcPct val="120000"/>
              </a:lnSpc>
            </a:pPr>
            <a:r>
              <a:rPr lang="nl-NL" sz="2300" dirty="0">
                <a:solidFill>
                  <a:srgbClr val="333333"/>
                </a:solidFill>
              </a:rPr>
              <a:t>Beslissingen nemen en problemen oplossen</a:t>
            </a:r>
            <a:endParaRPr lang="en-GB" sz="2300" b="1" i="0" dirty="0">
              <a:solidFill>
                <a:srgbClr val="333333"/>
              </a:solidFill>
              <a:effectLst/>
            </a:endParaRPr>
          </a:p>
        </p:txBody>
      </p:sp>
      <p:sp>
        <p:nvSpPr>
          <p:cNvPr id="3" name="Content Placeholder 2"/>
          <p:cNvSpPr>
            <a:spLocks noGrp="1"/>
          </p:cNvSpPr>
          <p:nvPr>
            <p:ph sz="half" idx="2"/>
          </p:nvPr>
        </p:nvSpPr>
        <p:spPr>
          <a:xfrm>
            <a:off x="557999" y="5064287"/>
            <a:ext cx="11062501" cy="1241263"/>
          </a:xfrm>
          <a:prstGeom prst="roundRect">
            <a:avLst/>
          </a:prstGeom>
          <a:solidFill>
            <a:schemeClr val="accent6">
              <a:lumMod val="20000"/>
              <a:lumOff val="80000"/>
            </a:schemeClr>
          </a:solidFill>
        </p:spPr>
        <p:txBody>
          <a:bodyPr>
            <a:normAutofit fontScale="77500" lnSpcReduction="20000"/>
          </a:bodyPr>
          <a:lstStyle/>
          <a:p>
            <a:pPr marL="0" indent="0">
              <a:buNone/>
            </a:pPr>
            <a:r>
              <a:rPr lang="en-US" sz="2400" b="1" dirty="0"/>
              <a:t>3. </a:t>
            </a:r>
            <a:r>
              <a:rPr lang="en-US" sz="2400" b="1" dirty="0" err="1"/>
              <a:t>Belang</a:t>
            </a:r>
            <a:r>
              <a:rPr lang="en-US" sz="2400" b="1" dirty="0"/>
              <a:t> van </a:t>
            </a:r>
            <a:r>
              <a:rPr lang="en-US" sz="2400" b="1" dirty="0" err="1"/>
              <a:t>achtergrondkennis</a:t>
            </a:r>
            <a:endParaRPr lang="en-US" sz="2400" b="1" dirty="0"/>
          </a:p>
          <a:p>
            <a:r>
              <a:rPr lang="nl-NL" dirty="0" err="1"/>
              <a:t>Domeinspecifieke</a:t>
            </a:r>
            <a:r>
              <a:rPr lang="nl-NL" dirty="0"/>
              <a:t> kennis is cruciaal, aangezien evaluaties en bewijzen per domein sterk verschillen</a:t>
            </a:r>
          </a:p>
          <a:p>
            <a:r>
              <a:rPr lang="nl-NL" dirty="0"/>
              <a:t>Er gaat te veel waarde verloren als kritisch denken wordt gezien als simpelweg een lijst met logische bewerkingen</a:t>
            </a:r>
            <a:endParaRPr lang="en-US" dirty="0"/>
          </a:p>
        </p:txBody>
      </p:sp>
      <p:sp>
        <p:nvSpPr>
          <p:cNvPr id="7" name="Content Placeholder 2"/>
          <p:cNvSpPr txBox="1">
            <a:spLocks/>
          </p:cNvSpPr>
          <p:nvPr/>
        </p:nvSpPr>
        <p:spPr>
          <a:xfrm>
            <a:off x="6210301" y="1714276"/>
            <a:ext cx="5410200" cy="3133950"/>
          </a:xfrm>
          <a:prstGeom prst="roundRect">
            <a:avLst/>
          </a:prstGeom>
          <a:solidFill>
            <a:schemeClr val="accent2">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t>2. </a:t>
            </a:r>
            <a:r>
              <a:rPr lang="en-US" sz="2900" b="1" dirty="0" err="1"/>
              <a:t>Disposities</a:t>
            </a:r>
            <a:r>
              <a:rPr lang="en-US" sz="2900" b="1" dirty="0"/>
              <a:t> (</a:t>
            </a:r>
            <a:r>
              <a:rPr lang="en-US" sz="2900" b="1" dirty="0" err="1"/>
              <a:t>houdingen</a:t>
            </a:r>
            <a:r>
              <a:rPr lang="en-US" sz="2900" b="1" dirty="0"/>
              <a:t>, </a:t>
            </a:r>
            <a:r>
              <a:rPr lang="en-US" sz="2900" b="1" dirty="0" err="1"/>
              <a:t>denkgewoonten</a:t>
            </a:r>
            <a:r>
              <a:rPr lang="en-US" sz="2900" b="1" dirty="0"/>
              <a:t>)</a:t>
            </a:r>
          </a:p>
          <a:p>
            <a:r>
              <a:rPr lang="nl-NL" sz="2300" dirty="0"/>
              <a:t>Openheid</a:t>
            </a:r>
          </a:p>
          <a:p>
            <a:r>
              <a:rPr lang="nl-NL" sz="2300" dirty="0"/>
              <a:t>Eerlijkheid</a:t>
            </a:r>
          </a:p>
          <a:p>
            <a:r>
              <a:rPr lang="nl-NL" sz="2300" dirty="0"/>
              <a:t>Neiging om redelijkheid te zoeken</a:t>
            </a:r>
          </a:p>
          <a:p>
            <a:r>
              <a:rPr lang="nl-NL" sz="2300" dirty="0"/>
              <a:t>Nieuwsgierigheid</a:t>
            </a:r>
          </a:p>
          <a:p>
            <a:r>
              <a:rPr lang="nl-NL" sz="2300" dirty="0"/>
              <a:t>Verlangen om goed geïnformeerd te zijn</a:t>
            </a:r>
          </a:p>
          <a:p>
            <a:r>
              <a:rPr lang="nl-NL" sz="2300" dirty="0"/>
              <a:t>Flexibiliteit</a:t>
            </a:r>
          </a:p>
          <a:p>
            <a:r>
              <a:rPr lang="nl-NL" sz="2300" dirty="0"/>
              <a:t>Empathie</a:t>
            </a:r>
            <a:endParaRPr lang="en-US" sz="2000" dirty="0"/>
          </a:p>
        </p:txBody>
      </p:sp>
      <p:sp>
        <p:nvSpPr>
          <p:cNvPr id="8" name="TextBox 7"/>
          <p:cNvSpPr txBox="1"/>
          <p:nvPr/>
        </p:nvSpPr>
        <p:spPr>
          <a:xfrm>
            <a:off x="10229850" y="6419850"/>
            <a:ext cx="1866901" cy="307777"/>
          </a:xfrm>
          <a:prstGeom prst="rect">
            <a:avLst/>
          </a:prstGeom>
        </p:spPr>
        <p:txBody>
          <a:bodyPr wrap="square" rtlCol="0">
            <a:spAutoFit/>
          </a:bodyPr>
          <a:lstStyle/>
          <a:p>
            <a:pPr algn="l"/>
            <a:r>
              <a:rPr lang="nl-BE" sz="1400" dirty="0">
                <a:hlinkClick r:id="rId3"/>
              </a:rPr>
              <a:t>Bron</a:t>
            </a:r>
            <a:r>
              <a:rPr lang="nl-BE" sz="1400" dirty="0"/>
              <a:t> | </a:t>
            </a:r>
            <a:r>
              <a:rPr lang="nl-BE" sz="1400" dirty="0">
                <a:hlinkClick r:id="rId4"/>
              </a:rPr>
              <a:t>Bron afbeelding </a:t>
            </a:r>
            <a:endParaRPr lang="nl-BE" sz="1400" dirty="0"/>
          </a:p>
        </p:txBody>
      </p:sp>
      <p:pic>
        <p:nvPicPr>
          <p:cNvPr id="2052" name="Picture 4" descr="Free vector design structure matrix abstrac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3625" y="3543300"/>
            <a:ext cx="2000950"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dirty="0"/>
              <a:t>Kritisch denken voor het omgaan met informatiestoornis</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nl-NL" sz="2200" b="0" i="0" dirty="0">
                <a:solidFill>
                  <a:srgbClr val="333333"/>
                </a:solidFill>
                <a:effectLst/>
              </a:rPr>
              <a:t>Kritisch denken voor het omgaan met informatiestoornis betreft het vermogen om vraagtekens te zetten bij informatie die mensen zien en het vermogen om onderscheid te maken tussen kwalitatief goede en onbetrouwbare inhoud.</a:t>
            </a:r>
          </a:p>
          <a:p>
            <a:pPr>
              <a:lnSpc>
                <a:spcPct val="120000"/>
              </a:lnSpc>
            </a:pPr>
            <a:r>
              <a:rPr lang="nl-NL" sz="2200" b="0" i="0" dirty="0">
                <a:solidFill>
                  <a:srgbClr val="333333"/>
                </a:solidFill>
                <a:effectLst/>
              </a:rPr>
              <a:t>Onderzoek toont aan dat studenten over het algemeen vaak niet over de nodige vaardigheden beschikken om effectief door informatiestoornis te navigeren.</a:t>
            </a:r>
          </a:p>
          <a:p>
            <a:pPr>
              <a:lnSpc>
                <a:spcPct val="120000"/>
              </a:lnSpc>
            </a:pPr>
            <a:r>
              <a:rPr lang="nl-NL" sz="2200" dirty="0">
                <a:solidFill>
                  <a:srgbClr val="333333"/>
                </a:solidFill>
              </a:rPr>
              <a:t>Om dit probleem aan te pakken is het cruciaal om voorlichting te geven over informatiestoornis en initiatieven te bevorderen die kritisch denken onder studenten stimuleren. Deze maatregelen zijn van vitaal belang om leerlingen in staat te stellen hun eigen interne cognitieve "firewall" op te bouwen die hen kan beschermen tegen de gevaren van informatiestoornis.</a:t>
            </a:r>
            <a:endParaRPr lang="en-US" sz="2200" dirty="0">
              <a:solidFill>
                <a:srgbClr val="333333"/>
              </a:solidFill>
            </a:endParaRPr>
          </a:p>
        </p:txBody>
      </p:sp>
      <p:sp>
        <p:nvSpPr>
          <p:cNvPr id="2" name="TextBox 1"/>
          <p:cNvSpPr txBox="1"/>
          <p:nvPr/>
        </p:nvSpPr>
        <p:spPr>
          <a:xfrm>
            <a:off x="11315700" y="6410325"/>
            <a:ext cx="1095375" cy="307777"/>
          </a:xfrm>
          <a:prstGeom prst="rect">
            <a:avLst/>
          </a:prstGeom>
        </p:spPr>
        <p:txBody>
          <a:bodyPr wrap="square" rtlCol="0">
            <a:spAutoFit/>
          </a:bodyPr>
          <a:lstStyle/>
          <a:p>
            <a:pPr algn="l"/>
            <a:r>
              <a:rPr lang="nl-BE" sz="1400" dirty="0">
                <a:hlinkClick r:id="rId3"/>
              </a:rPr>
              <a:t>Bron</a:t>
            </a:r>
            <a:endParaRPr lang="nl-BE" sz="1400" dirty="0"/>
          </a:p>
        </p:txBody>
      </p:sp>
    </p:spTree>
    <p:extLst>
      <p:ext uri="{BB962C8B-B14F-4D97-AF65-F5344CB8AC3E}">
        <p14:creationId xmlns:p14="http://schemas.microsoft.com/office/powerpoint/2010/main" val="296603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17800"/>
            <a:ext cx="11059692" cy="605096"/>
          </a:xfrm>
        </p:spPr>
        <p:txBody>
          <a:bodyPr/>
          <a:lstStyle/>
          <a:p>
            <a:r>
              <a:rPr lang="en-GB" dirty="0"/>
              <a:t>Het “</a:t>
            </a:r>
            <a:r>
              <a:rPr lang="en-GB" dirty="0" err="1"/>
              <a:t>meertalige</a:t>
            </a:r>
            <a:r>
              <a:rPr lang="en-GB" dirty="0"/>
              <a:t>” </a:t>
            </a:r>
            <a:r>
              <a:rPr lang="en-GB" dirty="0" err="1"/>
              <a:t>kader</a:t>
            </a:r>
            <a:r>
              <a:rPr lang="en-GB" dirty="0"/>
              <a:t> (Multiliteracies framework)</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22896"/>
            <a:ext cx="10957726" cy="1977554"/>
          </a:xfrm>
        </p:spPr>
        <p:txBody>
          <a:bodyPr>
            <a:noAutofit/>
          </a:bodyPr>
          <a:lstStyle/>
          <a:p>
            <a:pPr>
              <a:lnSpc>
                <a:spcPct val="120000"/>
              </a:lnSpc>
            </a:pPr>
            <a:r>
              <a:rPr lang="nl-NL" sz="2000" b="0" i="0" dirty="0">
                <a:solidFill>
                  <a:srgbClr val="333333"/>
                </a:solidFill>
                <a:effectLst/>
              </a:rPr>
              <a:t>De snelle veranderingen rond informatiestoornis in het digitale tijdperk vereisen een breed scala aan kennis en vaardigheden om mensen in staat te stellen op een effectieve manier met informatiestoornis om te gaan.</a:t>
            </a:r>
          </a:p>
          <a:p>
            <a:pPr>
              <a:lnSpc>
                <a:spcPct val="120000"/>
              </a:lnSpc>
            </a:pPr>
            <a:r>
              <a:rPr lang="nl-NL" sz="2000" b="1" dirty="0">
                <a:solidFill>
                  <a:srgbClr val="333333"/>
                </a:solidFill>
              </a:rPr>
              <a:t>Het "meertalige" raamwerk </a:t>
            </a:r>
            <a:r>
              <a:rPr lang="nl-NL" sz="2000" dirty="0">
                <a:solidFill>
                  <a:srgbClr val="333333"/>
                </a:solidFill>
              </a:rPr>
              <a:t>bevat vaardigheden voor het omgaan met informatiestoornis in combinatie met kennis over factoren die bijdragen aan informatiestoornis. Dit zorgt voor een dynamisch raamwerk van vaardigheden en kennis dat kan worden uitgebreid als het landschap van informatiestoornis in de toekomst verschuift en verandert. De belangrijkste onderdelen zijn:</a:t>
            </a:r>
            <a:endParaRPr lang="en-GB" sz="2000" dirty="0">
              <a:solidFill>
                <a:srgbClr val="333333"/>
              </a:solidFill>
            </a:endParaRPr>
          </a:p>
        </p:txBody>
      </p:sp>
      <p:sp>
        <p:nvSpPr>
          <p:cNvPr id="4" name="Θέση περιεχομένου 5">
            <a:extLst>
              <a:ext uri="{FF2B5EF4-FFF2-40B4-BE49-F238E27FC236}">
                <a16:creationId xmlns:a16="http://schemas.microsoft.com/office/drawing/2014/main" id="{13725DC3-E1D4-4E92-AF5A-F0DED3AA5B9A}"/>
              </a:ext>
            </a:extLst>
          </p:cNvPr>
          <p:cNvSpPr txBox="1">
            <a:spLocks/>
          </p:cNvSpPr>
          <p:nvPr/>
        </p:nvSpPr>
        <p:spPr>
          <a:xfrm>
            <a:off x="1023364" y="4470871"/>
            <a:ext cx="9271800" cy="197755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2000" dirty="0">
                <a:solidFill>
                  <a:srgbClr val="333333"/>
                </a:solidFill>
              </a:rPr>
              <a:t>(Kritische) mediageletterdheid</a:t>
            </a:r>
          </a:p>
          <a:p>
            <a:pPr lvl="1"/>
            <a:r>
              <a:rPr lang="nl-NL" sz="2000" dirty="0">
                <a:solidFill>
                  <a:srgbClr val="333333"/>
                </a:solidFill>
              </a:rPr>
              <a:t>Informatie geletterdheid</a:t>
            </a:r>
          </a:p>
          <a:p>
            <a:pPr lvl="1"/>
            <a:r>
              <a:rPr lang="nl-NL" sz="2000" dirty="0">
                <a:solidFill>
                  <a:srgbClr val="333333"/>
                </a:solidFill>
              </a:rPr>
              <a:t>Nieuws geletterdheid</a:t>
            </a:r>
          </a:p>
          <a:p>
            <a:pPr lvl="1"/>
            <a:r>
              <a:rPr lang="nl-NL" sz="2000" dirty="0">
                <a:solidFill>
                  <a:srgbClr val="333333"/>
                </a:solidFill>
              </a:rPr>
              <a:t>Algoritmische geletterdheid</a:t>
            </a:r>
          </a:p>
          <a:p>
            <a:pPr lvl="1"/>
            <a:r>
              <a:rPr lang="nl-NL" sz="2000" dirty="0">
                <a:solidFill>
                  <a:srgbClr val="333333"/>
                </a:solidFill>
              </a:rPr>
              <a:t>Statistische/kwantitatieve geletterdheid/cijfervaardigheid</a:t>
            </a:r>
          </a:p>
          <a:p>
            <a:pPr lvl="1"/>
            <a:r>
              <a:rPr lang="nl-NL" sz="2000" dirty="0">
                <a:solidFill>
                  <a:srgbClr val="333333"/>
                </a:solidFill>
              </a:rPr>
              <a:t>Kennis van de kracht en implicaties van kunstmatige intelligentie</a:t>
            </a:r>
            <a:endParaRPr lang="en-GB" sz="2000" dirty="0">
              <a:solidFill>
                <a:srgbClr val="333333"/>
              </a:solidFill>
            </a:endParaRPr>
          </a:p>
        </p:txBody>
      </p:sp>
      <p:sp>
        <p:nvSpPr>
          <p:cNvPr id="2" name="TextBox 1"/>
          <p:cNvSpPr txBox="1"/>
          <p:nvPr/>
        </p:nvSpPr>
        <p:spPr>
          <a:xfrm>
            <a:off x="11410950" y="6448425"/>
            <a:ext cx="781050" cy="307777"/>
          </a:xfrm>
          <a:prstGeom prst="rect">
            <a:avLst/>
          </a:prstGeom>
        </p:spPr>
        <p:txBody>
          <a:bodyPr wrap="square" rtlCol="0">
            <a:spAutoFit/>
          </a:bodyPr>
          <a:lstStyle/>
          <a:p>
            <a:pPr algn="l"/>
            <a:r>
              <a:rPr lang="nl-BE" sz="1400" dirty="0">
                <a:hlinkClick r:id="rId3"/>
              </a:rPr>
              <a:t>Bron</a:t>
            </a:r>
            <a:endParaRPr lang="nl-BE" sz="1400" dirty="0"/>
          </a:p>
        </p:txBody>
      </p:sp>
    </p:spTree>
    <p:extLst>
      <p:ext uri="{BB962C8B-B14F-4D97-AF65-F5344CB8AC3E}">
        <p14:creationId xmlns:p14="http://schemas.microsoft.com/office/powerpoint/2010/main" val="27744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Snel</a:t>
            </a:r>
            <a:r>
              <a:rPr lang="en-GB" dirty="0"/>
              <a:t> </a:t>
            </a:r>
            <a:r>
              <a:rPr lang="en-GB" dirty="0" err="1"/>
              <a:t>en</a:t>
            </a:r>
            <a:r>
              <a:rPr lang="en-GB" dirty="0"/>
              <a:t> </a:t>
            </a:r>
            <a:r>
              <a:rPr lang="en-GB" dirty="0" err="1"/>
              <a:t>langzaam</a:t>
            </a:r>
            <a:r>
              <a:rPr lang="en-GB" dirty="0"/>
              <a:t> </a:t>
            </a:r>
            <a:r>
              <a:rPr lang="en-GB" dirty="0" err="1"/>
              <a:t>denken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582868"/>
          </a:xfrm>
        </p:spPr>
        <p:txBody>
          <a:bodyPr>
            <a:normAutofit lnSpcReduction="10000"/>
          </a:bodyPr>
          <a:lstStyle/>
          <a:p>
            <a:pPr marL="0" indent="0">
              <a:buNone/>
            </a:pPr>
            <a:r>
              <a:rPr lang="nl-NL" sz="2200" dirty="0">
                <a:solidFill>
                  <a:srgbClr val="333333"/>
                </a:solidFill>
              </a:rPr>
              <a:t>Wanneer een individu een stuk informatie krijgt voorgeschoteld, kan het op een van de volgende twee manieren informatie verwerken: systematische verwerking of heuristische verwerking.</a:t>
            </a:r>
            <a:r>
              <a:rPr lang="en-GB" sz="2200" dirty="0">
                <a:solidFill>
                  <a:srgbClr val="333333"/>
                </a:solidFill>
              </a:rPr>
              <a:t> </a:t>
            </a:r>
          </a:p>
          <a:p>
            <a:pPr marL="457200" indent="-457200">
              <a:buFont typeface="+mj-lt"/>
              <a:buAutoNum type="arabicPeriod"/>
            </a:pPr>
            <a:r>
              <a:rPr lang="nl-NL" sz="2200" b="1" dirty="0">
                <a:solidFill>
                  <a:srgbClr val="333333"/>
                </a:solidFill>
              </a:rPr>
              <a:t>Systematische verwerking </a:t>
            </a:r>
            <a:r>
              <a:rPr lang="nl-NL" sz="2200" dirty="0">
                <a:solidFill>
                  <a:srgbClr val="333333"/>
                </a:solidFill>
              </a:rPr>
              <a:t>omvat een zorgvuldige, grondige analyse van het aanwezige bewijsmateriaal om tot een gefundeerde geloofwaardigheidsbeoordeling te komen. Systematische evaluaties vereisen een aanzienlijke mentale inspanning.</a:t>
            </a:r>
            <a:r>
              <a:rPr lang="en-GB" sz="2200" dirty="0">
                <a:solidFill>
                  <a:srgbClr val="333333"/>
                </a:solidFill>
              </a:rPr>
              <a:t> </a:t>
            </a:r>
          </a:p>
          <a:p>
            <a:pPr marL="457200" indent="-457200">
              <a:buFont typeface="+mj-lt"/>
              <a:buAutoNum type="arabicPeriod"/>
            </a:pPr>
            <a:r>
              <a:rPr lang="nl-NL" sz="2200" b="1" dirty="0">
                <a:solidFill>
                  <a:srgbClr val="333333"/>
                </a:solidFill>
              </a:rPr>
              <a:t>Heuristische verwerking </a:t>
            </a:r>
            <a:r>
              <a:rPr lang="nl-NL" sz="2200" dirty="0">
                <a:solidFill>
                  <a:srgbClr val="333333"/>
                </a:solidFill>
              </a:rPr>
              <a:t>wordt gekenmerkt door een tamelijk intuïtief gebruik van heuristieken of vuistregels die weinig tot geen cognitieve inspanning vereisen om snel tot een geloofwaardigheidsoordeel te komen.</a:t>
            </a:r>
            <a:r>
              <a:rPr lang="en-GB" sz="2200" dirty="0">
                <a:solidFill>
                  <a:srgbClr val="333333"/>
                </a:solidFill>
              </a:rPr>
              <a:t> </a:t>
            </a:r>
          </a:p>
          <a:p>
            <a:pPr marL="0" indent="0">
              <a:buNone/>
            </a:pPr>
            <a:r>
              <a:rPr lang="nl-NL" sz="2200" dirty="0">
                <a:solidFill>
                  <a:srgbClr val="333333"/>
                </a:solidFill>
              </a:rPr>
              <a:t>Kritisch denken houdt in dat je de tijd neemt om meer gedetailleerd en specifiek te verwerken wanneer je geconfronteerd wordt met nieuws of informatie, door de tijd te nemen die nodig is om na te denken over de bron van de informatie, de betrouwbaarheid en geloofwaardigheid ervan, de vooroordelen en de mogelijke agenda die eraan ten grondslag ligt.</a:t>
            </a:r>
            <a:endParaRPr lang="en-GB" sz="2200" dirty="0">
              <a:solidFill>
                <a:srgbClr val="333333"/>
              </a:solidFill>
            </a:endParaRPr>
          </a:p>
        </p:txBody>
      </p:sp>
      <p:sp>
        <p:nvSpPr>
          <p:cNvPr id="2" name="TextBox 1"/>
          <p:cNvSpPr txBox="1"/>
          <p:nvPr/>
        </p:nvSpPr>
        <p:spPr>
          <a:xfrm>
            <a:off x="9572625" y="6229350"/>
            <a:ext cx="2543175" cy="523220"/>
          </a:xfrm>
          <a:prstGeom prst="rect">
            <a:avLst/>
          </a:prstGeom>
        </p:spPr>
        <p:txBody>
          <a:bodyPr wrap="square" rtlCol="0">
            <a:spAutoFit/>
          </a:bodyPr>
          <a:lstStyle/>
          <a:p>
            <a:pPr algn="r"/>
            <a:r>
              <a:rPr lang="nl-BE" sz="1400" dirty="0">
                <a:hlinkClick r:id="rId3"/>
              </a:rPr>
              <a:t>Bron 1 </a:t>
            </a:r>
            <a:r>
              <a:rPr lang="nl-BE" sz="1400" dirty="0"/>
              <a:t>| </a:t>
            </a:r>
            <a:r>
              <a:rPr lang="nl-BE" sz="1400" dirty="0">
                <a:hlinkClick r:id="rId4"/>
              </a:rPr>
              <a:t>Bron 2 </a:t>
            </a:r>
            <a:r>
              <a:rPr lang="nl-BE" sz="1400" dirty="0"/>
              <a:t>| </a:t>
            </a:r>
            <a:r>
              <a:rPr lang="nl-BE" sz="1400" dirty="0">
                <a:hlinkClick r:id="rId5"/>
              </a:rPr>
              <a:t>Bron 3</a:t>
            </a:r>
          </a:p>
          <a:p>
            <a:pPr algn="r"/>
            <a:r>
              <a:rPr lang="nl-BE" sz="1400" dirty="0">
                <a:hlinkClick r:id="rId6"/>
              </a:rPr>
              <a:t>Bron afbeelding </a:t>
            </a:r>
            <a:endParaRPr lang="nl-BE" sz="1400" dirty="0"/>
          </a:p>
        </p:txBody>
      </p:sp>
      <p:pic>
        <p:nvPicPr>
          <p:cNvPr id="7" name="Picture 2" descr="Free vector critical thinking concept illustrati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33025" y="166688"/>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82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2_Critical_Thinking_NL_v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Edk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R2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HZ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R2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R2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R2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EdkFYFQaV5GsAAABvAAAAHAAAAHVuaXZlcnNhbC9sb2NhbF9zZXR0aW5ncy54bWwNyrEKwkAMANC9XxEySB3Uugn2rpujCK0fENogB7mk9ELRv/e2N7x++GaBnbeSTANezx0C62xL0k/A9/Q43RCKky4kphxQDWGITS82k4zsXmOBVejH28S5wvlJuc4XqbOkAu1B/B6PeInNH1BLAwQUAAIACABFdk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RXZBWOohDhNLAAAAbAAAABsAAAB1bml2ZXJzYWwvdW5pdmVyc2FsLnBuZy54bWyzsa/IzVEoSy0qzszPs1Uy1DNQsrfj5bIpKEoty0wtV6gAigEFIUBJoRLINUJwyzNTSjKAQiYmFgjBjNTM9IwSoKiBhRlcVB9oKABQSwECAAAUAAIACACpdlBPNmFYAkcDAADhCQAAFAAAAAAAAAABAAAAAAAAAAAAdW5pdmVyc2FsL3BsYXllci54bWxQSwECAAAUAAIACABEdkFYtTf0qBwFAADhEwAAHQAAAAAAAAABAAAAAAB5AwAAdW5pdmVyc2FsL2NvbW1vbl9tZXNzYWdlcy5sbmdQSwECAAAUAAIACABEdkFYFR5gG6MAAAB/AQAALgAAAAAAAAABAAAAAADQCAAAdW5pdmVyc2FsL3BsYXliYWNrX2FuZF9uYXZpZ2F0aW9uX3NldHRpbmdzLnhtbFBLAQIAABQAAgAIAER2QVh0STUfPAQAAAwVAAAnAAAAAAAAAAEAAAAAAL8JAAB1bml2ZXJzYWwvZmxhc2hfcHVibGlzaGluZ19zZXR0aW5ncy54bWxQSwECAAAUAAIACABEdkFYN4uHansDAACsDAAAIQAAAAAAAAABAAAAAABADgAAdW5pdmVyc2FsL2ZsYXNoX3NraW5fc2V0dGluZ3MueG1sUEsBAgAAFAACAAgARHZBWKavViM2BAAAlhQAACYAAAAAAAAAAQAAAAAA+hEAAHVuaXZlcnNhbC9odG1sX3B1Ymxpc2hpbmdfc2V0dGluZ3MueG1sUEsBAgAAFAACAAgARHZBWCYPfuiwAQAAbwYAAB8AAAAAAAAAAQAAAAAAdBYAAHVuaXZlcnNhbC9odG1sX3NraW5fc2V0dGluZ3MuanNQSwECAAAUAAIACABEdkFYFQaV5GsAAABvAAAAHAAAAAAAAAABAAAAAABhGAAAdW5pdmVyc2FsL2xvY2FsX3NldHRpbmdzLnhtbFBLAQIAABQAAgAIAEV2QVjCG66ZaBIAAPdNAAAXAAAAAAAAAAAAAAAAAAYZAAB1bml2ZXJzYWwvdW5pdmVyc2FsLnBuZ1BLAQIAABQAAgAIAEV2QVjqIQ4TSwAAAGwAAAAbAAAAAAAAAAEAAAAAAKMrAAB1bml2ZXJzYWwvdW5pdmVyc2FsLnBuZy54bWxQSwUGAAAAAAoACgAGAwAAJywAAAAA"/>
  <p:tag name="ISPRING_LMS_API_VERSION" val="SCORM 1.2"/>
  <p:tag name="ISPRING_ULTRA_SCORM_COURSE_ID" val="05099A28-E2E5-4336-8972-45793C1EA28B"/>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2"/>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Dutch&quot;]]"/>
  <p:tag name="ISPRING_SCORM_RATE_QUIZZES" val="0"/>
  <p:tag name="ISPRING_PRESENTATION_TITLE" val="M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10013</TotalTime>
  <Words>2477</Words>
  <Application>Microsoft Office PowerPoint</Application>
  <PresentationFormat>Ευρεία οθόνη</PresentationFormat>
  <Paragraphs>151</Paragraphs>
  <Slides>20</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Partners</vt:lpstr>
      <vt:lpstr>Modules</vt:lpstr>
      <vt:lpstr>Doelstellingen</vt:lpstr>
      <vt:lpstr>Wat is kritisch denken?</vt:lpstr>
      <vt:lpstr>Componenten van kritisch denken</vt:lpstr>
      <vt:lpstr>Kritisch denken voor het omgaan met informatiestoornis</vt:lpstr>
      <vt:lpstr>Het “meertalige” kader (Multiliteracies framework)</vt:lpstr>
      <vt:lpstr>Snel en langzaam denken</vt:lpstr>
      <vt:lpstr>Sceptisch weten</vt:lpstr>
      <vt:lpstr>Kritisch negeren</vt:lpstr>
      <vt:lpstr>Drie hulpmiddelen voor kritisch denken</vt:lpstr>
      <vt:lpstr>Kritisch denken ontwikkelen en tegelijkertijd scepsis, cynisme en wantrouwen vermijden</vt:lpstr>
      <vt:lpstr>Bewustwording van cognitieve vooroordelen</vt:lpstr>
      <vt:lpstr>De kracht van nieuwsgierigheid voor kritisch denken</vt:lpstr>
      <vt:lpstr>Strategieën voor het onderwijzen van kritisch denken</vt:lpstr>
      <vt:lpstr>Strategieën voor het onderwijzen van kritisch denken</vt:lpstr>
      <vt:lpstr>Referenties en verdere lectuur</vt:lpstr>
      <vt:lpstr>Referenties en verdere lectuur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dc:title>
  <dc:creator>pantelis bbalaouras</dc:creator>
  <cp:lastModifiedBy>pantelis</cp:lastModifiedBy>
  <cp:revision>181</cp:revision>
  <dcterms:created xsi:type="dcterms:W3CDTF">2020-06-02T13:31:56Z</dcterms:created>
  <dcterms:modified xsi:type="dcterms:W3CDTF">2024-08-17T13:45:22Z</dcterms:modified>
</cp:coreProperties>
</file>