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12" r:id="rId5"/>
    <p:sldId id="444" r:id="rId6"/>
    <p:sldId id="509" r:id="rId7"/>
    <p:sldId id="420" r:id="rId8"/>
    <p:sldId id="513" r:id="rId9"/>
    <p:sldId id="514" r:id="rId10"/>
    <p:sldId id="520" r:id="rId11"/>
    <p:sldId id="445" r:id="rId12"/>
    <p:sldId id="517" r:id="rId13"/>
    <p:sldId id="296" r:id="rId14"/>
    <p:sldId id="521" r:id="rId15"/>
    <p:sldId id="522" r:id="rId16"/>
    <p:sldId id="523" r:id="rId17"/>
    <p:sldId id="518" r:id="rId18"/>
    <p:sldId id="524" r:id="rId19"/>
    <p:sldId id="516" r:id="rId20"/>
    <p:sldId id="527" r:id="rId21"/>
    <p:sldId id="529" r:id="rId22"/>
    <p:sldId id="525" r:id="rId23"/>
    <p:sldId id="526" r:id="rId24"/>
    <p:sldId id="528" r:id="rId25"/>
    <p:sldId id="325" r:id="rId26"/>
    <p:sldId id="442" r:id="rId27"/>
  </p:sldIdLst>
  <p:sldSz cx="12192000" cy="6858000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004899"/>
    <a:srgbClr val="E89704"/>
    <a:srgbClr val="D8134D"/>
    <a:srgbClr val="38289E"/>
    <a:srgbClr val="E24231"/>
    <a:srgbClr val="D7124E"/>
    <a:srgbClr val="1F9ED7"/>
    <a:srgbClr val="D71921"/>
    <a:srgbClr val="1C3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7B450-9E9D-41A8-8FD8-BADF4A47C152}" v="2" dt="2023-11-22T14:57:42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Paulusse" userId="S::tpaulusse@verwey-jonker.nl::4a3dabe2-b277-4d58-ac1a-c890ba4fe58f" providerId="AD" clId="Web-{0C5DC076-CF11-B98D-CA71-F4AD198DD326}"/>
    <pc:docChg chg="addSld delSld modSld sldOrd">
      <pc:chgData name="Tim Paulusse" userId="S::tpaulusse@verwey-jonker.nl::4a3dabe2-b277-4d58-ac1a-c890ba4fe58f" providerId="AD" clId="Web-{0C5DC076-CF11-B98D-CA71-F4AD198DD326}" dt="2023-10-31T11:01:12.695" v="93" actId="20577"/>
      <pc:docMkLst>
        <pc:docMk/>
      </pc:docMkLst>
      <pc:sldChg chg="modSp">
        <pc:chgData name="Tim Paulusse" userId="S::tpaulusse@verwey-jonker.nl::4a3dabe2-b277-4d58-ac1a-c890ba4fe58f" providerId="AD" clId="Web-{0C5DC076-CF11-B98D-CA71-F4AD198DD326}" dt="2023-10-31T10:57:14.123" v="87" actId="20577"/>
        <pc:sldMkLst>
          <pc:docMk/>
          <pc:sldMk cId="3735810742" sldId="325"/>
        </pc:sldMkLst>
        <pc:spChg chg="mod">
          <ac:chgData name="Tim Paulusse" userId="S::tpaulusse@verwey-jonker.nl::4a3dabe2-b277-4d58-ac1a-c890ba4fe58f" providerId="AD" clId="Web-{0C5DC076-CF11-B98D-CA71-F4AD198DD326}" dt="2023-10-31T10:57:14.123" v="87" actId="20577"/>
          <ac:spMkLst>
            <pc:docMk/>
            <pc:sldMk cId="3735810742" sldId="325"/>
            <ac:spMk id="3" creationId="{2C223045-2011-4DC7-8A60-9FA8F2015EF3}"/>
          </ac:spMkLst>
        </pc:spChg>
      </pc:sldChg>
      <pc:sldChg chg="modSp">
        <pc:chgData name="Tim Paulusse" userId="S::tpaulusse@verwey-jonker.nl::4a3dabe2-b277-4d58-ac1a-c890ba4fe58f" providerId="AD" clId="Web-{0C5DC076-CF11-B98D-CA71-F4AD198DD326}" dt="2023-10-31T10:53:50.413" v="77" actId="20577"/>
        <pc:sldMkLst>
          <pc:docMk/>
          <pc:sldMk cId="4223227512" sldId="513"/>
        </pc:sldMkLst>
        <pc:spChg chg="mod">
          <ac:chgData name="Tim Paulusse" userId="S::tpaulusse@verwey-jonker.nl::4a3dabe2-b277-4d58-ac1a-c890ba4fe58f" providerId="AD" clId="Web-{0C5DC076-CF11-B98D-CA71-F4AD198DD326}" dt="2023-10-31T10:53:50.413" v="77" actId="20577"/>
          <ac:spMkLst>
            <pc:docMk/>
            <pc:sldMk cId="4223227512" sldId="513"/>
            <ac:spMk id="11" creationId="{E314B2E6-0586-408E-8D1A-41287EF3B8C4}"/>
          </ac:spMkLst>
        </pc:spChg>
      </pc:sldChg>
      <pc:sldChg chg="modSp">
        <pc:chgData name="Tim Paulusse" userId="S::tpaulusse@verwey-jonker.nl::4a3dabe2-b277-4d58-ac1a-c890ba4fe58f" providerId="AD" clId="Web-{0C5DC076-CF11-B98D-CA71-F4AD198DD326}" dt="2023-10-31T11:01:12.695" v="93" actId="20577"/>
        <pc:sldMkLst>
          <pc:docMk/>
          <pc:sldMk cId="2137290610" sldId="514"/>
        </pc:sldMkLst>
        <pc:spChg chg="mod">
          <ac:chgData name="Tim Paulusse" userId="S::tpaulusse@verwey-jonker.nl::4a3dabe2-b277-4d58-ac1a-c890ba4fe58f" providerId="AD" clId="Web-{0C5DC076-CF11-B98D-CA71-F4AD198DD326}" dt="2023-10-31T11:01:12.695" v="93" actId="20577"/>
          <ac:spMkLst>
            <pc:docMk/>
            <pc:sldMk cId="2137290610" sldId="514"/>
            <ac:spMk id="12" creationId="{55098885-1F76-15DE-F5F1-5448AE5B9C36}"/>
          </ac:spMkLst>
        </pc:spChg>
        <pc:spChg chg="mod">
          <ac:chgData name="Tim Paulusse" userId="S::tpaulusse@verwey-jonker.nl::4a3dabe2-b277-4d58-ac1a-c890ba4fe58f" providerId="AD" clId="Web-{0C5DC076-CF11-B98D-CA71-F4AD198DD326}" dt="2023-10-31T10:51:23.563" v="57" actId="14100"/>
          <ac:spMkLst>
            <pc:docMk/>
            <pc:sldMk cId="2137290610" sldId="514"/>
            <ac:spMk id="14" creationId="{D22507A8-1D10-9AA1-954E-8CB757983358}"/>
          </ac:spMkLst>
        </pc:spChg>
      </pc:sldChg>
      <pc:sldChg chg="addSp delSp modSp add ord replId">
        <pc:chgData name="Tim Paulusse" userId="S::tpaulusse@verwey-jonker.nl::4a3dabe2-b277-4d58-ac1a-c890ba4fe58f" providerId="AD" clId="Web-{0C5DC076-CF11-B98D-CA71-F4AD198DD326}" dt="2023-10-31T10:50:49.765" v="56" actId="20577"/>
        <pc:sldMkLst>
          <pc:docMk/>
          <pc:sldMk cId="389451868" sldId="529"/>
        </pc:sldMkLst>
        <pc:spChg chg="mod">
          <ac:chgData name="Tim Paulusse" userId="S::tpaulusse@verwey-jonker.nl::4a3dabe2-b277-4d58-ac1a-c890ba4fe58f" providerId="AD" clId="Web-{0C5DC076-CF11-B98D-CA71-F4AD198DD326}" dt="2023-10-31T10:50:17.514" v="53" actId="1076"/>
          <ac:spMkLst>
            <pc:docMk/>
            <pc:sldMk cId="389451868" sldId="529"/>
            <ac:spMk id="4" creationId="{1CABC49D-C58D-2F3B-AC9B-F42DD1A5CC89}"/>
          </ac:spMkLst>
        </pc:spChg>
        <pc:spChg chg="mod">
          <ac:chgData name="Tim Paulusse" userId="S::tpaulusse@verwey-jonker.nl::4a3dabe2-b277-4d58-ac1a-c890ba4fe58f" providerId="AD" clId="Web-{0C5DC076-CF11-B98D-CA71-F4AD198DD326}" dt="2023-10-31T10:50:49.765" v="56" actId="20577"/>
          <ac:spMkLst>
            <pc:docMk/>
            <pc:sldMk cId="389451868" sldId="529"/>
            <ac:spMk id="8" creationId="{E0312923-7186-CF7B-808C-72E24EEE8820}"/>
          </ac:spMkLst>
        </pc:spChg>
        <pc:picChg chg="add mod">
          <ac:chgData name="Tim Paulusse" userId="S::tpaulusse@verwey-jonker.nl::4a3dabe2-b277-4d58-ac1a-c890ba4fe58f" providerId="AD" clId="Web-{0C5DC076-CF11-B98D-CA71-F4AD198DD326}" dt="2023-10-31T10:50:22.358" v="54" actId="1076"/>
          <ac:picMkLst>
            <pc:docMk/>
            <pc:sldMk cId="389451868" sldId="529"/>
            <ac:picMk id="2" creationId="{EA8859AC-9A2A-545B-7078-BEF16B69DFD7}"/>
          </ac:picMkLst>
        </pc:picChg>
        <pc:picChg chg="del">
          <ac:chgData name="Tim Paulusse" userId="S::tpaulusse@verwey-jonker.nl::4a3dabe2-b277-4d58-ac1a-c890ba4fe58f" providerId="AD" clId="Web-{0C5DC076-CF11-B98D-CA71-F4AD198DD326}" dt="2023-10-31T10:48:32.260" v="39"/>
          <ac:picMkLst>
            <pc:docMk/>
            <pc:sldMk cId="389451868" sldId="529"/>
            <ac:picMk id="6" creationId="{190A0A64-7760-004E-B294-8962B751CFCD}"/>
          </ac:picMkLst>
        </pc:picChg>
      </pc:sldChg>
      <pc:sldChg chg="new del">
        <pc:chgData name="Tim Paulusse" userId="S::tpaulusse@verwey-jonker.nl::4a3dabe2-b277-4d58-ac1a-c890ba4fe58f" providerId="AD" clId="Web-{0C5DC076-CF11-B98D-CA71-F4AD198DD326}" dt="2023-10-31T10:47:42.789" v="1"/>
        <pc:sldMkLst>
          <pc:docMk/>
          <pc:sldMk cId="923943017" sldId="529"/>
        </pc:sldMkLst>
      </pc:sldChg>
    </pc:docChg>
  </pc:docChgLst>
  <pc:docChgLst>
    <pc:chgData name="Tim Paulusse" userId="S::tpaulusse@verwey-jonker.nl::4a3dabe2-b277-4d58-ac1a-c890ba4fe58f" providerId="AD" clId="Web-{22BE63C4-DC35-6D0C-A70A-9819B19A7A7C}"/>
    <pc:docChg chg="modSld">
      <pc:chgData name="Tim Paulusse" userId="S::tpaulusse@verwey-jonker.nl::4a3dabe2-b277-4d58-ac1a-c890ba4fe58f" providerId="AD" clId="Web-{22BE63C4-DC35-6D0C-A70A-9819B19A7A7C}" dt="2023-10-31T11:13:34.241" v="123" actId="20577"/>
      <pc:docMkLst>
        <pc:docMk/>
      </pc:docMkLst>
      <pc:sldChg chg="modSp">
        <pc:chgData name="Tim Paulusse" userId="S::tpaulusse@verwey-jonker.nl::4a3dabe2-b277-4d58-ac1a-c890ba4fe58f" providerId="AD" clId="Web-{22BE63C4-DC35-6D0C-A70A-9819B19A7A7C}" dt="2023-10-31T11:13:34.241" v="123" actId="20577"/>
        <pc:sldMkLst>
          <pc:docMk/>
          <pc:sldMk cId="3735810742" sldId="325"/>
        </pc:sldMkLst>
        <pc:spChg chg="mod">
          <ac:chgData name="Tim Paulusse" userId="S::tpaulusse@verwey-jonker.nl::4a3dabe2-b277-4d58-ac1a-c890ba4fe58f" providerId="AD" clId="Web-{22BE63C4-DC35-6D0C-A70A-9819B19A7A7C}" dt="2023-10-31T11:09:30.810" v="114" actId="1076"/>
          <ac:spMkLst>
            <pc:docMk/>
            <pc:sldMk cId="3735810742" sldId="325"/>
            <ac:spMk id="2" creationId="{6E058616-C18C-4500-A384-B339255A4986}"/>
          </ac:spMkLst>
        </pc:spChg>
        <pc:spChg chg="mod">
          <ac:chgData name="Tim Paulusse" userId="S::tpaulusse@verwey-jonker.nl::4a3dabe2-b277-4d58-ac1a-c890ba4fe58f" providerId="AD" clId="Web-{22BE63C4-DC35-6D0C-A70A-9819B19A7A7C}" dt="2023-10-31T11:13:34.241" v="123" actId="20577"/>
          <ac:spMkLst>
            <pc:docMk/>
            <pc:sldMk cId="3735810742" sldId="325"/>
            <ac:spMk id="3" creationId="{2C223045-2011-4DC7-8A60-9FA8F2015EF3}"/>
          </ac:spMkLst>
        </pc:spChg>
      </pc:sldChg>
      <pc:sldChg chg="modSp">
        <pc:chgData name="Tim Paulusse" userId="S::tpaulusse@verwey-jonker.nl::4a3dabe2-b277-4d58-ac1a-c890ba4fe58f" providerId="AD" clId="Web-{22BE63C4-DC35-6D0C-A70A-9819B19A7A7C}" dt="2023-10-31T11:03:36.532" v="28" actId="20577"/>
        <pc:sldMkLst>
          <pc:docMk/>
          <pc:sldMk cId="2817837653" sldId="445"/>
        </pc:sldMkLst>
        <pc:spChg chg="mod">
          <ac:chgData name="Tim Paulusse" userId="S::tpaulusse@verwey-jonker.nl::4a3dabe2-b277-4d58-ac1a-c890ba4fe58f" providerId="AD" clId="Web-{22BE63C4-DC35-6D0C-A70A-9819B19A7A7C}" dt="2023-10-31T11:03:36.532" v="28" actId="20577"/>
          <ac:spMkLst>
            <pc:docMk/>
            <pc:sldMk cId="2817837653" sldId="445"/>
            <ac:spMk id="11" creationId="{E314B2E6-0586-408E-8D1A-41287EF3B8C4}"/>
          </ac:spMkLst>
        </pc:spChg>
      </pc:sldChg>
      <pc:sldChg chg="modSp">
        <pc:chgData name="Tim Paulusse" userId="S::tpaulusse@verwey-jonker.nl::4a3dabe2-b277-4d58-ac1a-c890ba4fe58f" providerId="AD" clId="Web-{22BE63C4-DC35-6D0C-A70A-9819B19A7A7C}" dt="2023-10-31T11:02:29.327" v="5" actId="1076"/>
        <pc:sldMkLst>
          <pc:docMk/>
          <pc:sldMk cId="2137290610" sldId="514"/>
        </pc:sldMkLst>
        <pc:spChg chg="mod">
          <ac:chgData name="Tim Paulusse" userId="S::tpaulusse@verwey-jonker.nl::4a3dabe2-b277-4d58-ac1a-c890ba4fe58f" providerId="AD" clId="Web-{22BE63C4-DC35-6D0C-A70A-9819B19A7A7C}" dt="2023-10-31T11:02:29.327" v="5" actId="1076"/>
          <ac:spMkLst>
            <pc:docMk/>
            <pc:sldMk cId="2137290610" sldId="514"/>
            <ac:spMk id="12" creationId="{55098885-1F76-15DE-F5F1-5448AE5B9C36}"/>
          </ac:spMkLst>
        </pc:spChg>
      </pc:sldChg>
      <pc:sldChg chg="modSp">
        <pc:chgData name="Tim Paulusse" userId="S::tpaulusse@verwey-jonker.nl::4a3dabe2-b277-4d58-ac1a-c890ba4fe58f" providerId="AD" clId="Web-{22BE63C4-DC35-6D0C-A70A-9819B19A7A7C}" dt="2023-10-31T11:04:55.129" v="52" actId="1076"/>
        <pc:sldMkLst>
          <pc:docMk/>
          <pc:sldMk cId="3809847226" sldId="517"/>
        </pc:sldMkLst>
        <pc:spChg chg="mod">
          <ac:chgData name="Tim Paulusse" userId="S::tpaulusse@verwey-jonker.nl::4a3dabe2-b277-4d58-ac1a-c890ba4fe58f" providerId="AD" clId="Web-{22BE63C4-DC35-6D0C-A70A-9819B19A7A7C}" dt="2023-10-31T11:04:55.129" v="52" actId="1076"/>
          <ac:spMkLst>
            <pc:docMk/>
            <pc:sldMk cId="3809847226" sldId="517"/>
            <ac:spMk id="8" creationId="{207BEDEA-7CE3-43E3-2A8B-6661B3D60F7A}"/>
          </ac:spMkLst>
        </pc:spChg>
      </pc:sldChg>
      <pc:sldChg chg="modSp">
        <pc:chgData name="Tim Paulusse" userId="S::tpaulusse@verwey-jonker.nl::4a3dabe2-b277-4d58-ac1a-c890ba4fe58f" providerId="AD" clId="Web-{22BE63C4-DC35-6D0C-A70A-9819B19A7A7C}" dt="2023-10-31T11:06:57.836" v="59" actId="20577"/>
        <pc:sldMkLst>
          <pc:docMk/>
          <pc:sldMk cId="4263308703" sldId="525"/>
        </pc:sldMkLst>
        <pc:spChg chg="mod">
          <ac:chgData name="Tim Paulusse" userId="S::tpaulusse@verwey-jonker.nl::4a3dabe2-b277-4d58-ac1a-c890ba4fe58f" providerId="AD" clId="Web-{22BE63C4-DC35-6D0C-A70A-9819B19A7A7C}" dt="2023-10-31T11:06:57.836" v="59" actId="20577"/>
          <ac:spMkLst>
            <pc:docMk/>
            <pc:sldMk cId="4263308703" sldId="525"/>
            <ac:spMk id="4" creationId="{96BE4525-0574-6C48-F46D-99E06C4B06B7}"/>
          </ac:spMkLst>
        </pc:spChg>
      </pc:sldChg>
    </pc:docChg>
  </pc:docChgLst>
  <pc:docChgLst>
    <pc:chgData name="Tim Paulusse" userId="S::tpaulusse@verwey-jonker.nl::4a3dabe2-b277-4d58-ac1a-c890ba4fe58f" providerId="AD" clId="Web-{7E75ABBE-A173-512A-77F6-0F94DF3C3D10}"/>
    <pc:docChg chg="modSld">
      <pc:chgData name="Tim Paulusse" userId="S::tpaulusse@verwey-jonker.nl::4a3dabe2-b277-4d58-ac1a-c890ba4fe58f" providerId="AD" clId="Web-{7E75ABBE-A173-512A-77F6-0F94DF3C3D10}" dt="2023-11-07T10:16:02.048" v="0" actId="14100"/>
      <pc:docMkLst>
        <pc:docMk/>
      </pc:docMkLst>
      <pc:sldChg chg="modSp">
        <pc:chgData name="Tim Paulusse" userId="S::tpaulusse@verwey-jonker.nl::4a3dabe2-b277-4d58-ac1a-c890ba4fe58f" providerId="AD" clId="Web-{7E75ABBE-A173-512A-77F6-0F94DF3C3D10}" dt="2023-11-07T10:16:02.048" v="0" actId="14100"/>
        <pc:sldMkLst>
          <pc:docMk/>
          <pc:sldMk cId="2137290610" sldId="514"/>
        </pc:sldMkLst>
        <pc:spChg chg="mod">
          <ac:chgData name="Tim Paulusse" userId="S::tpaulusse@verwey-jonker.nl::4a3dabe2-b277-4d58-ac1a-c890ba4fe58f" providerId="AD" clId="Web-{7E75ABBE-A173-512A-77F6-0F94DF3C3D10}" dt="2023-11-07T10:16:02.048" v="0" actId="14100"/>
          <ac:spMkLst>
            <pc:docMk/>
            <pc:sldMk cId="2137290610" sldId="514"/>
            <ac:spMk id="14" creationId="{D22507A8-1D10-9AA1-954E-8CB757983358}"/>
          </ac:spMkLst>
        </pc:spChg>
      </pc:sldChg>
    </pc:docChg>
  </pc:docChgLst>
  <pc:docChgLst>
    <pc:chgData name="Tim Paulusse" userId="1f5f41b363f6e14e" providerId="LiveId" clId="{2EC7B450-9E9D-41A8-8FD8-BADF4A47C152}"/>
    <pc:docChg chg="modSld">
      <pc:chgData name="Tim Paulusse" userId="1f5f41b363f6e14e" providerId="LiveId" clId="{2EC7B450-9E9D-41A8-8FD8-BADF4A47C152}" dt="2023-11-22T14:57:42.408" v="1" actId="20577"/>
      <pc:docMkLst>
        <pc:docMk/>
      </pc:docMkLst>
      <pc:sldChg chg="modSp">
        <pc:chgData name="Tim Paulusse" userId="1f5f41b363f6e14e" providerId="LiveId" clId="{2EC7B450-9E9D-41A8-8FD8-BADF4A47C152}" dt="2023-11-22T14:57:42.408" v="1" actId="20577"/>
        <pc:sldMkLst>
          <pc:docMk/>
          <pc:sldMk cId="1041830205" sldId="509"/>
        </pc:sldMkLst>
        <pc:graphicFrameChg chg="mod">
          <ac:chgData name="Tim Paulusse" userId="1f5f41b363f6e14e" providerId="LiveId" clId="{2EC7B450-9E9D-41A8-8FD8-BADF4A47C152}" dt="2023-11-22T14:57:42.408" v="1" actId="20577"/>
          <ac:graphicFrameMkLst>
            <pc:docMk/>
            <pc:sldMk cId="1041830205" sldId="509"/>
            <ac:graphicFrameMk id="9" creationId="{0F6221FA-CCBB-7318-4AB1-8EA358DD88C7}"/>
          </ac:graphicFrameMkLst>
        </pc:graphicFrameChg>
      </pc:sldChg>
    </pc:docChg>
  </pc:docChgLst>
  <pc:docChgLst>
    <pc:chgData name="Tim Paulusse" userId="S::tpaulusse@verwey-jonker.nl::4a3dabe2-b277-4d58-ac1a-c890ba4fe58f" providerId="AD" clId="Web-{588DD090-BE84-8729-FF5A-48E0F78224AC}"/>
    <pc:docChg chg="modSld">
      <pc:chgData name="Tim Paulusse" userId="S::tpaulusse@verwey-jonker.nl::4a3dabe2-b277-4d58-ac1a-c890ba4fe58f" providerId="AD" clId="Web-{588DD090-BE84-8729-FF5A-48E0F78224AC}" dt="2023-10-24T10:22:24.911" v="2" actId="14100"/>
      <pc:docMkLst>
        <pc:docMk/>
      </pc:docMkLst>
      <pc:sldChg chg="modSp">
        <pc:chgData name="Tim Paulusse" userId="S::tpaulusse@verwey-jonker.nl::4a3dabe2-b277-4d58-ac1a-c890ba4fe58f" providerId="AD" clId="Web-{588DD090-BE84-8729-FF5A-48E0F78224AC}" dt="2023-10-24T10:22:05.567" v="1" actId="20577"/>
        <pc:sldMkLst>
          <pc:docMk/>
          <pc:sldMk cId="455708668" sldId="516"/>
        </pc:sldMkLst>
        <pc:spChg chg="mod">
          <ac:chgData name="Tim Paulusse" userId="S::tpaulusse@verwey-jonker.nl::4a3dabe2-b277-4d58-ac1a-c890ba4fe58f" providerId="AD" clId="Web-{588DD090-BE84-8729-FF5A-48E0F78224AC}" dt="2023-10-24T10:22:05.567" v="1" actId="20577"/>
          <ac:spMkLst>
            <pc:docMk/>
            <pc:sldMk cId="455708668" sldId="516"/>
            <ac:spMk id="3" creationId="{61B7F94B-89BA-2B30-792D-7DA58C8586D1}"/>
          </ac:spMkLst>
        </pc:spChg>
      </pc:sldChg>
      <pc:sldChg chg="modSp">
        <pc:chgData name="Tim Paulusse" userId="S::tpaulusse@verwey-jonker.nl::4a3dabe2-b277-4d58-ac1a-c890ba4fe58f" providerId="AD" clId="Web-{588DD090-BE84-8729-FF5A-48E0F78224AC}" dt="2023-10-24T10:21:51.785" v="0"/>
        <pc:sldMkLst>
          <pc:docMk/>
          <pc:sldMk cId="4177504046" sldId="523"/>
        </pc:sldMkLst>
        <pc:picChg chg="ord">
          <ac:chgData name="Tim Paulusse" userId="S::tpaulusse@verwey-jonker.nl::4a3dabe2-b277-4d58-ac1a-c890ba4fe58f" providerId="AD" clId="Web-{588DD090-BE84-8729-FF5A-48E0F78224AC}" dt="2023-10-24T10:21:51.785" v="0"/>
          <ac:picMkLst>
            <pc:docMk/>
            <pc:sldMk cId="4177504046" sldId="523"/>
            <ac:picMk id="8" creationId="{62D1D0F1-F258-7045-9B4E-90D951A5F7CE}"/>
          </ac:picMkLst>
        </pc:picChg>
      </pc:sldChg>
      <pc:sldChg chg="modSp">
        <pc:chgData name="Tim Paulusse" userId="S::tpaulusse@verwey-jonker.nl::4a3dabe2-b277-4d58-ac1a-c890ba4fe58f" providerId="AD" clId="Web-{588DD090-BE84-8729-FF5A-48E0F78224AC}" dt="2023-10-24T10:22:24.911" v="2" actId="14100"/>
        <pc:sldMkLst>
          <pc:docMk/>
          <pc:sldMk cId="1476825544" sldId="528"/>
        </pc:sldMkLst>
        <pc:spChg chg="mod">
          <ac:chgData name="Tim Paulusse" userId="S::tpaulusse@verwey-jonker.nl::4a3dabe2-b277-4d58-ac1a-c890ba4fe58f" providerId="AD" clId="Web-{588DD090-BE84-8729-FF5A-48E0F78224AC}" dt="2023-10-24T10:22:24.911" v="2" actId="14100"/>
          <ac:spMkLst>
            <pc:docMk/>
            <pc:sldMk cId="1476825544" sldId="528"/>
            <ac:spMk id="4" creationId="{4BE85469-928F-8A34-0F4E-932B7701FC5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rgbClr val="95C11F"/>
        </a:solidFill>
        <a:ln>
          <a:solidFill>
            <a:srgbClr val="785832"/>
          </a:solidFill>
        </a:ln>
      </dgm:spPr>
      <dgm:t>
        <a:bodyPr lIns="121920"/>
        <a:lstStyle/>
        <a:p>
          <a:r>
            <a:rPr lang="en-US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sk-SK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Povedomie</a:t>
          </a:r>
          <a:endParaRPr lang="el-GR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2. Kritické myslenie</a:t>
          </a:r>
          <a:endParaRPr lang="el-GR" sz="3200" b="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Riešenie konfliktov 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3" custLinFactNeighborX="-53559" custLinFactNeighborY="-3594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3" custLinFactNeighborY="-19892">
        <dgm:presLayoutVars>
          <dgm:chMax val="0"/>
          <dgm:bulletEnabled val="1"/>
        </dgm:presLayoutVars>
      </dgm:prSet>
      <dgm:spPr>
        <a:xfrm>
          <a:off x="0" y="1554120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/>
        <a:lstStyle/>
        <a:p>
          <a:r>
            <a:rPr lang="en-US" sz="3200" kern="1200" dirty="0">
              <a:solidFill>
                <a:schemeClr val="tx1"/>
              </a:solidFill>
              <a:effectLst/>
            </a:rPr>
            <a:t>4. </a:t>
          </a: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Umožnenie dialógu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Etika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Reflexívne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351AA1E-2C74-48BB-A521-23955E0A9ADD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>
            <a:buNone/>
          </a:pPr>
          <a:r>
            <a:rPr lang="en-US" sz="3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Digitálne zručnosti </a:t>
          </a:r>
          <a:endParaRPr lang="el-GR" sz="3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950C36F4-EC07-4D02-9417-714879B96E39}" type="parTrans" cxnId="{456B206B-605A-471C-8046-281FC6C7E9B0}">
      <dgm:prSet/>
      <dgm:spPr/>
      <dgm:t>
        <a:bodyPr/>
        <a:lstStyle/>
        <a:p>
          <a:endParaRPr lang="en-GB"/>
        </a:p>
      </dgm:t>
    </dgm:pt>
    <dgm:pt modelId="{C163FAE4-3D42-43AA-8E6C-FEAC6FABA10A}" type="sibTrans" cxnId="{456B206B-605A-471C-8046-281FC6C7E9B0}">
      <dgm:prSet/>
      <dgm:spPr/>
      <dgm:t>
        <a:bodyPr/>
        <a:lstStyle/>
        <a:p>
          <a:endParaRPr lang="en-GB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4" custLinFactY="-22104" custLinFactNeighborX="-5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4" custLinFactNeighborY="-19892">
        <dgm:presLayoutVars>
          <dgm:chMax val="0"/>
          <dgm:bulletEnabled val="1"/>
        </dgm:presLayoutVars>
      </dgm:prSet>
      <dgm:spPr>
        <a:xfrm>
          <a:off x="0" y="1175325"/>
          <a:ext cx="4961817" cy="10296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E9615218-FA73-4A78-8218-0856620E7CB2}" type="pres">
      <dgm:prSet presAssocID="{2A74883B-AB36-4DBE-A90D-C134F37AC8DE}" presName="spacer" presStyleCnt="0"/>
      <dgm:spPr/>
    </dgm:pt>
    <dgm:pt modelId="{3352B6FF-4293-4555-897C-C1B04E62B888}" type="pres">
      <dgm:prSet presAssocID="{B351AA1E-2C74-48BB-A521-23955E0A9ADD}" presName="parentText" presStyleLbl="node1" presStyleIdx="3" presStyleCnt="4" custLinFactNeighborX="-41374" custLinFactNeighborY="-1078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456B206B-605A-471C-8046-281FC6C7E9B0}" srcId="{C4D5358F-2C12-40D3-A142-40CC932D99A4}" destId="{B351AA1E-2C74-48BB-A521-23955E0A9ADD}" srcOrd="3" destOrd="0" parTransId="{950C36F4-EC07-4D02-9417-714879B96E39}" sibTransId="{C163FAE4-3D42-43AA-8E6C-FEAC6FABA10A}"/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4DB2D9C-5A7E-4EEA-89AA-D82CCCD49481}" type="presOf" srcId="{B351AA1E-2C74-48BB-A521-23955E0A9ADD}" destId="{3352B6FF-4293-4555-897C-C1B04E62B88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  <dgm:cxn modelId="{1327D06E-9E36-45F8-9DBA-CA14A05E8429}" type="presParOf" srcId="{1E395D00-6435-47AF-BDD1-99EEEBD551EE}" destId="{E9615218-FA73-4A78-8218-0856620E7CB2}" srcOrd="5" destOrd="0" presId="urn:microsoft.com/office/officeart/2005/8/layout/vList2"/>
    <dgm:cxn modelId="{5D37EE8F-81F6-4192-B38E-2F624DE676EB}" type="presParOf" srcId="{1E395D00-6435-47AF-BDD1-99EEEBD551EE}" destId="{3352B6FF-4293-4555-897C-C1B04E62B888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C1952-61D3-48E2-91D2-718A77C46B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2950160-F4AB-4AEC-9E7E-1356804BC94D}" type="pres">
      <dgm:prSet presAssocID="{FF1C1952-61D3-48E2-91D2-718A77C46B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97998B0C-3499-4E17-B8DB-EF2A0C89B7E3}" type="presOf" srcId="{FF1C1952-61D3-48E2-91D2-718A77C46B5F}" destId="{D2950160-F4AB-4AEC-9E7E-1356804BC94D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029600"/>
        </a:xfrm>
        <a:prstGeom prst="roundRect">
          <a:avLst/>
        </a:prstGeom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sk-SK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Povedomie</a:t>
          </a:r>
          <a:endParaRPr lang="el-GR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50261" y="50261"/>
        <a:ext cx="4861295" cy="929078"/>
      </dsp:txXfrm>
    </dsp:sp>
    <dsp:sp modelId="{288E5028-B57D-41A4-A329-2A81DBAE6A20}">
      <dsp:nvSpPr>
        <dsp:cNvPr id="0" name=""/>
        <dsp:cNvSpPr/>
      </dsp:nvSpPr>
      <dsp:spPr>
        <a:xfrm>
          <a:off x="0" y="1175325"/>
          <a:ext cx="4961817" cy="102960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2. Kritické myslenie</a:t>
          </a:r>
          <a:endParaRPr lang="el-GR" sz="3200" b="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1225586"/>
        <a:ext cx="4861295" cy="929078"/>
      </dsp:txXfrm>
    </dsp:sp>
    <dsp:sp modelId="{8CDB7BC7-8DB4-48B4-844D-150D6BC9A281}">
      <dsp:nvSpPr>
        <dsp:cNvPr id="0" name=""/>
        <dsp:cNvSpPr/>
      </dsp:nvSpPr>
      <dsp:spPr>
        <a:xfrm>
          <a:off x="0" y="2394834"/>
          <a:ext cx="4961817" cy="102960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Riešenie konfliktov 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2445095"/>
        <a:ext cx="4861295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97344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effectLst/>
            </a:rPr>
            <a:t>4. </a:t>
          </a: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Umožnenie dialógu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47519"/>
        <a:ext cx="4866779" cy="878402"/>
      </dsp:txXfrm>
    </dsp:sp>
    <dsp:sp modelId="{288E5028-B57D-41A4-A329-2A81DBAE6A20}">
      <dsp:nvSpPr>
        <dsp:cNvPr id="0" name=""/>
        <dsp:cNvSpPr/>
      </dsp:nvSpPr>
      <dsp:spPr>
        <a:xfrm>
          <a:off x="0" y="1108717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Etika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1156236"/>
        <a:ext cx="4866779" cy="878402"/>
      </dsp:txXfrm>
    </dsp:sp>
    <dsp:sp modelId="{8CDB7BC7-8DB4-48B4-844D-150D6BC9A281}">
      <dsp:nvSpPr>
        <dsp:cNvPr id="0" name=""/>
        <dsp:cNvSpPr/>
      </dsp:nvSpPr>
      <dsp:spPr>
        <a:xfrm>
          <a:off x="0" y="2261708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Reflexívne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2309227"/>
        <a:ext cx="4866779" cy="878402"/>
      </dsp:txXfrm>
    </dsp:sp>
    <dsp:sp modelId="{3352B6FF-4293-4555-897C-C1B04E62B888}">
      <dsp:nvSpPr>
        <dsp:cNvPr id="0" name=""/>
        <dsp:cNvSpPr/>
      </dsp:nvSpPr>
      <dsp:spPr>
        <a:xfrm>
          <a:off x="0" y="3368760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Digitálne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3416279"/>
        <a:ext cx="4866779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5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0889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325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961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472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80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151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6301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472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0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02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902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378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202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4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40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99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73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76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480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35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52352"/>
            <a:ext cx="12192001" cy="3787362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D8134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2218305"/>
            <a:ext cx="7872768" cy="3787361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Povedomie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8A4885C2-F3BE-A850-204D-D04D6FD4E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88071" y="48972"/>
            <a:ext cx="3381627" cy="843380"/>
          </a:xfrm>
          <a:prstGeom prst="rect">
            <a:avLst/>
          </a:prstGeom>
        </p:spPr>
      </p:pic>
      <p:pic>
        <p:nvPicPr>
          <p:cNvPr id="12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285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1325563"/>
          </a:xfrm>
        </p:spPr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rgbClr val="D8134D"/>
                </a:solidFill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Γραφικό 6">
            <a:extLst>
              <a:ext uri="{FF2B5EF4-FFF2-40B4-BE49-F238E27FC236}">
                <a16:creationId xmlns:a16="http://schemas.microsoft.com/office/drawing/2014/main" id="{3BF07FCA-51F0-CD61-A16F-1DA69030B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5" y="32173"/>
            <a:ext cx="3381627" cy="8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rgbClr val="95C11F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lnSpc>
                <a:spcPct val="150000"/>
              </a:lnSpc>
              <a:buClr>
                <a:srgbClr val="95C11F"/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7429F7FF-8899-5BE5-E3F8-D6753BB30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88605" y="48972"/>
            <a:ext cx="2981093" cy="7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11305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" name="Γραφικό 6">
            <a:extLst>
              <a:ext uri="{FF2B5EF4-FFF2-40B4-BE49-F238E27FC236}">
                <a16:creationId xmlns:a16="http://schemas.microsoft.com/office/drawing/2014/main" id="{111A1450-08EE-3E99-1407-C1C41B4AD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8" name="TextBox 80">
            <a:extLst>
              <a:ext uri="{FF2B5EF4-FFF2-40B4-BE49-F238E27FC236}">
                <a16:creationId xmlns:a16="http://schemas.microsoft.com/office/drawing/2014/main" id="{C2D43A71-8DDC-1F3F-9E09-D085147502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Povedomie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26F1A8-B94F-FCEA-B90B-FF2A185515EB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FFB98-0BB5-2AC3-20D2-958B62EEC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E1245988-DFAB-B6A7-48AF-2BB89590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5" name="TextBox 80">
            <a:extLst>
              <a:ext uri="{FF2B5EF4-FFF2-40B4-BE49-F238E27FC236}">
                <a16:creationId xmlns:a16="http://schemas.microsoft.com/office/drawing/2014/main" id="{4B673773-7846-5C06-BF22-BAC38EE2D7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Povedomie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CEA9D3C1-8B62-94A4-357D-784D83E0206C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F6AEE-D048-27A1-A4FD-777C5BCC18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027104"/>
            <a:ext cx="11059693" cy="437395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A3C3443B-208A-293E-7BFA-27CB345B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CD20D06-4A7A-D49C-6CB2-F962BB88A8CF}"/>
              </a:ext>
            </a:extLst>
          </p:cNvPr>
          <p:cNvSpPr txBox="1">
            <a:spLocks/>
          </p:cNvSpPr>
          <p:nvPr userDrawn="1"/>
        </p:nvSpPr>
        <p:spPr>
          <a:xfrm>
            <a:off x="672658" y="1046949"/>
            <a:ext cx="11059692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9" name="TextBox 80">
            <a:extLst>
              <a:ext uri="{FF2B5EF4-FFF2-40B4-BE49-F238E27FC236}">
                <a16:creationId xmlns:a16="http://schemas.microsoft.com/office/drawing/2014/main" id="{658FDC2B-DDF7-5E04-E729-E7AB491B9F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Povedomie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9D1B87FB-78DD-C185-42ED-AF904AA07618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3BFEB-800B-BB45-ED5A-93E9A12E32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867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8134D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insider.com/dictionary/social-environme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hyperlink" Target="https://www.freepik.com/free-photo/chain-people-origami_9393871.htm#page=3&amp;query=quot%20social%20relationships%20quot&amp;position=3&amp;from_view=search&amp;track=ais&amp;uuid=fac74f52-ef37-4821-a471-7cafca19bd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nd-drawn-dress-code-illustration_31751731.htm#query=quot%20dress%20code%20quot&amp;position=3&amp;from_view=search&amp;track=ais&amp;uuid=f200f588-b974-4667-9236-42a2a9f29a7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074959789190020T?via%3Dihu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hyperlink" Target="https://image.freepik.com/free-photo/female-hands-hold-paper-with-text-i-can-i-can-it-scissors-yellow-background_383883-9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psychological-manipulation-abstract-concept-vector-illustration-mental-abuse-dark-psychology-emotional-blackmailing-social-engineering-gaslight-effect-brain-manipulation-abstract-metaphor_12469758.htm#query=Problematic%20Behaviour&amp;position=49&amp;from_view=search&amp;track=ais&amp;uuid=ac03c462-76af-4268-a43e-df18ddd4707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vivangandotra/term-of-the-day-heuristic-simplification-a3976928cb9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hyperlink" Target="https://pixabay.com/service/license-summar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magnifying-glass-looking-for-find-1020142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activist-expression-struggle-7167364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vectors/red-flag-capture-signal-sport-30866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aid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5007/1518-2924.2021.e76900" TargetMode="External"/><Relationship Id="rId5" Type="http://schemas.openxmlformats.org/officeDocument/2006/relationships/hyperlink" Target="https://home-affairs.ec.europa.eu/system/files/2023-07/ran_cn_paper_how_to_respond_to_disinformation_in_public_communications_27-29032023_en.pdf" TargetMode="External"/><Relationship Id="rId4" Type="http://schemas.openxmlformats.org/officeDocument/2006/relationships/hyperlink" Target="https://doi.org/10.1016/0749-5978(91)90020-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sv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open.ocolearnok.org/okinfolit/chapter/information-disorder-truth-trust/" TargetMode="Externa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5007/1518-2924.2021.e769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ik.com/free-vector/cognitive-dissonance-abstract-concept-vector-illustration-mental-discomfort-conflict-missing-out-psychological-abuse-emotional-state-decision-making-experience-abstract-metaphor_12469760.htm#query=quot%20Perceived%20behavioural%20control%20quot&amp;position=12&amp;from_view=search&amp;track=ais&amp;uuid=aafd79dd-a86c-47c8-ab45-cd8669232c7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rafisch-ontwerp.org/gedrag-beinvloeden-met-de-theory-of-planned-behaviou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implypsychology.org/theory-of-planned-behavio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84B434-219F-E34E-63CA-A604593D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Modul 1 </a:t>
            </a:r>
            <a:r>
              <a:rPr kumimoji="0" lang="sk-SK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Povedomie</a:t>
            </a:r>
            <a:endParaRPr lang="sk-SK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4B7E3-44B9-FA30-9DDA-EA2E3748379F}"/>
              </a:ext>
            </a:extLst>
          </p:cNvPr>
          <p:cNvSpPr txBox="1"/>
          <p:nvPr/>
        </p:nvSpPr>
        <p:spPr>
          <a:xfrm>
            <a:off x="8896144" y="778568"/>
            <a:ext cx="3271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https://www.costaid.eu</a:t>
            </a:r>
            <a:endParaRPr kumimoji="0" lang="el-GR" sz="1600" b="1" i="0" u="none" strike="noStrike" kern="1200" cap="none" spc="0" normalizeH="0" baseline="0" noProof="0">
              <a:ln>
                <a:noFill/>
              </a:ln>
              <a:solidFill>
                <a:srgbClr val="E8970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E87C0-9715-AEAE-857D-EEACC1F86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3" r="19066"/>
          <a:stretch/>
        </p:blipFill>
        <p:spPr>
          <a:xfrm>
            <a:off x="-9348" y="765412"/>
            <a:ext cx="12201348" cy="2197961"/>
          </a:xfrm>
          <a:prstGeom prst="rect">
            <a:avLst/>
          </a:prstGeom>
          <a:solidFill>
            <a:srgbClr val="004899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5D6EEF34-CE0B-CA08-B066-1CD814AE4DE3}"/>
              </a:ext>
            </a:extLst>
          </p:cNvPr>
          <p:cNvSpPr/>
          <p:nvPr/>
        </p:nvSpPr>
        <p:spPr>
          <a:xfrm>
            <a:off x="2900907" y="6258631"/>
            <a:ext cx="7681599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1100" b="0" i="0" dirty="0">
                <a:latin typeface="+mj-lt"/>
              </a:rPr>
              <a:t>Financované Európskou úniou. Vyjadrené názory a postoje sú názormi a vyhláseniami autora(-</a:t>
            </a:r>
            <a:r>
              <a:rPr lang="sk-SK" sz="1100" b="0" i="0" dirty="0" err="1">
                <a:latin typeface="+mj-lt"/>
              </a:rPr>
              <a:t>ov</a:t>
            </a:r>
            <a:r>
              <a:rPr lang="sk-SK" sz="1100" b="0" i="0" dirty="0">
                <a:latin typeface="+mj-lt"/>
              </a:rPr>
              <a:t>) a nemusia nevyhnutne odrážať názory a stanoviská Európskej únie alebo Európskej výkonnej agentúry pre vzdelávanie a kultúru (EACEA). Európska únia ani EACEA za </a:t>
            </a:r>
            <a:r>
              <a:rPr lang="sk-SK" sz="1100" b="0" i="0" dirty="0" err="1">
                <a:latin typeface="+mj-lt"/>
              </a:rPr>
              <a:t>ne</a:t>
            </a:r>
            <a:r>
              <a:rPr lang="sk-SK" sz="1100" b="0" i="0" dirty="0">
                <a:latin typeface="+mj-lt"/>
              </a:rPr>
              <a:t> nepreberajú žiadnu zodpovednosť.</a:t>
            </a:r>
            <a:endParaRPr lang="sk-SK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18523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BD0C7CC-BAC5-4DAE-90C4-844464AC94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k-SK" dirty="0"/>
              <a:t>Prípadné presvedčenie zostáva s človekom dovtedy, kým ho neprijme ako pravdivé a nezačlení ho do svojho individuálneho systému presvedčenia.</a:t>
            </a:r>
          </a:p>
          <a:p>
            <a:pPr>
              <a:lnSpc>
                <a:spcPct val="120000"/>
              </a:lnSpc>
            </a:pPr>
            <a:r>
              <a:rPr lang="sk-SK" dirty="0"/>
              <a:t>Každý človek hodnotí a hľadá pevné dôvody alebo dôkazy pre tieto možné presvedčenia vlastným spôsobom.</a:t>
            </a:r>
          </a:p>
          <a:p>
            <a:pPr>
              <a:lnSpc>
                <a:spcPct val="120000"/>
              </a:lnSpc>
            </a:pPr>
            <a:r>
              <a:rPr lang="sk-SK" dirty="0"/>
              <a:t>Keď človek uzná nejaké presvedčenie za pravdu, ktorú je ochotný obhajovať, možno povedať, že je súčasťou jeho systému presvedčení.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CC0DEC9-291B-4095-9896-1244D30527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k-SK" b="0" i="0" dirty="0">
                <a:solidFill>
                  <a:srgbClr val="333333"/>
                </a:solidFill>
                <a:effectLst/>
              </a:rPr>
              <a:t>Osobné presvedčenie je myšlienka, ktorú človek považuje za pravdivú</a:t>
            </a:r>
            <a:r>
              <a:rPr lang="sk-SK" dirty="0"/>
              <a:t>. Presvedčenie môže pochádzať z rôznych zdrojov, ako napríklad:</a:t>
            </a:r>
          </a:p>
          <a:p>
            <a:pPr lvl="1">
              <a:lnSpc>
                <a:spcPct val="120000"/>
              </a:lnSpc>
            </a:pPr>
            <a:r>
              <a:rPr lang="sk-SK" dirty="0"/>
              <a:t>vlastné pozorovania alebo experimenty; </a:t>
            </a:r>
          </a:p>
          <a:p>
            <a:pPr lvl="1">
              <a:lnSpc>
                <a:spcPct val="120000"/>
              </a:lnSpc>
            </a:pPr>
            <a:r>
              <a:rPr lang="sk-SK" dirty="0"/>
              <a:t>prijatie kultúrnych a spoločenských noriem (napr. náboženstvo, viera);</a:t>
            </a:r>
          </a:p>
          <a:p>
            <a:pPr lvl="1">
              <a:lnSpc>
                <a:spcPct val="120000"/>
              </a:lnSpc>
            </a:pPr>
            <a:r>
              <a:rPr lang="sk-SK" dirty="0"/>
              <a:t>čo hovoria iní (napr. vzdelávanie alebo </a:t>
            </a:r>
            <a:r>
              <a:rPr lang="sk-SK" dirty="0" err="1"/>
              <a:t>mentoring</a:t>
            </a:r>
            <a:r>
              <a:rPr lang="sk-SK" dirty="0"/>
              <a:t>).</a:t>
            </a:r>
          </a:p>
        </p:txBody>
      </p:sp>
      <p:sp>
        <p:nvSpPr>
          <p:cNvPr id="3" name="pop-up" descr="Click here for pop up information.">
            <a:extLst>
              <a:ext uri="{FF2B5EF4-FFF2-40B4-BE49-F238E27FC236}">
                <a16:creationId xmlns:a16="http://schemas.microsoft.com/office/drawing/2014/main" id="{C3A67301-39B7-99CC-D178-F4F617E8AAEA}"/>
              </a:ext>
            </a:extLst>
          </p:cNvPr>
          <p:cNvSpPr/>
          <p:nvPr/>
        </p:nvSpPr>
        <p:spPr>
          <a:xfrm>
            <a:off x="4597987" y="608367"/>
            <a:ext cx="914399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D71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D71921"/>
                </a:solidFill>
              </a:rPr>
              <a:t>kliknite na</a:t>
            </a: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</a:rPr>
              <a:t>Postoj / osobné presvedčenie (1/2)</a:t>
            </a:r>
            <a:endParaRPr lang="sk-S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3F7F5-9A32-24F0-F5D0-A5F25A673897}"/>
              </a:ext>
            </a:extLst>
          </p:cNvPr>
          <p:cNvSpPr txBox="1"/>
          <p:nvPr/>
        </p:nvSpPr>
        <p:spPr>
          <a:xfrm>
            <a:off x="6096000" y="104595"/>
            <a:ext cx="533964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7192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b="1" dirty="0"/>
              <a:t>Osobné presvedčenie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je stav alebo návyk mysle, v ktorom sa dôveruje nejakej osobe, alebo veci.</a:t>
            </a:r>
          </a:p>
        </p:txBody>
      </p:sp>
    </p:spTree>
    <p:extLst>
      <p:ext uri="{BB962C8B-B14F-4D97-AF65-F5344CB8AC3E}">
        <p14:creationId xmlns:p14="http://schemas.microsoft.com/office/powerpoint/2010/main" val="7578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1EB32-07F9-AFED-3952-FE1246C8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</a:rPr>
              <a:t>Postoj / osobné presvedčenie (2/2)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3570B0-43E1-243F-CA41-707394A4C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803" y="1800000"/>
            <a:ext cx="5214056" cy="489340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Na záver: postoj človeka k niečomu sa vytvára na základe skúseností a (životných) lekcií, s ktorými sa počas života stretol. </a:t>
            </a:r>
          </a:p>
          <a:p>
            <a:pPr marL="0" indent="0">
              <a:buNone/>
            </a:pPr>
            <a:r>
              <a:rPr lang="sk-SK" dirty="0"/>
              <a:t>V prípade presvedčenia v (nepravdivé) informácie sú ľudia náchylnejší uveriť informáciám, ktoré sú v súlade s ich osobnými postojmi, ktoré si v živote osvojili (</a:t>
            </a:r>
            <a:r>
              <a:rPr lang="sk-SK" b="1" dirty="0"/>
              <a:t>konfirmačné skreslenie)</a:t>
            </a:r>
            <a:r>
              <a:rPr lang="sk-SK" dirty="0"/>
              <a:t>. Tieto osobné skúsenosti však nie vždy presne odrážajú svet.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FE74455-D314-AC1F-0BE6-D6ECFDE575B4}"/>
              </a:ext>
            </a:extLst>
          </p:cNvPr>
          <p:cNvSpPr/>
          <p:nvPr/>
        </p:nvSpPr>
        <p:spPr>
          <a:xfrm>
            <a:off x="7951065" y="140110"/>
            <a:ext cx="4103284" cy="37534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944E68-D650-84E3-CB27-E9BD0154BED4}"/>
              </a:ext>
            </a:extLst>
          </p:cNvPr>
          <p:cNvSpPr txBox="1"/>
          <p:nvPr/>
        </p:nvSpPr>
        <p:spPr>
          <a:xfrm>
            <a:off x="8249265" y="344826"/>
            <a:ext cx="3480620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k-SK" b="1" i="1" dirty="0">
                <a:solidFill>
                  <a:schemeClr val="bg1"/>
                </a:solidFill>
              </a:rPr>
              <a:t>Príklad</a:t>
            </a:r>
          </a:p>
          <a:p>
            <a:pPr marL="0" indent="0" algn="ctr">
              <a:buNone/>
            </a:pPr>
            <a:r>
              <a:rPr lang="sk-SK" i="1" dirty="0">
                <a:solidFill>
                  <a:schemeClr val="bg1"/>
                </a:solidFill>
              </a:rPr>
              <a:t>Istá osoba dala svoje dieťa zaočkovať a neskôr mu bola diagnostikovaná porucha autistického spektra.</a:t>
            </a:r>
          </a:p>
          <a:p>
            <a:pPr marL="0" indent="0" algn="ctr">
              <a:buNone/>
            </a:pPr>
            <a:r>
              <a:rPr lang="sk-SK" i="1" dirty="0">
                <a:solidFill>
                  <a:schemeClr val="bg1"/>
                </a:solidFill>
              </a:rPr>
              <a:t>Táto osoba by mohla byť náchylnejšia uveriť správam alebo príspevkom na sociálnych sieťach, že vakcíny spôsobujú autizmus, ako ľudia, ktorí túto osobnú skúsenosť nemajú.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algn="l"/>
            <a:endParaRPr lang="sk-SK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B05F375-1003-EF00-1732-8D37D4AE83B5}"/>
              </a:ext>
            </a:extLst>
          </p:cNvPr>
          <p:cNvSpPr/>
          <p:nvPr/>
        </p:nvSpPr>
        <p:spPr>
          <a:xfrm>
            <a:off x="5967662" y="3498646"/>
            <a:ext cx="3824038" cy="32502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57BBE6-D4D0-A2B8-734E-471F5CE4820E}"/>
              </a:ext>
            </a:extLst>
          </p:cNvPr>
          <p:cNvSpPr txBox="1"/>
          <p:nvPr/>
        </p:nvSpPr>
        <p:spPr>
          <a:xfrm>
            <a:off x="6283074" y="3551377"/>
            <a:ext cx="3008149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k-SK" b="1" i="1" dirty="0">
                <a:solidFill>
                  <a:schemeClr val="bg1"/>
                </a:solidFill>
              </a:rPr>
              <a:t>Príklad</a:t>
            </a:r>
          </a:p>
          <a:p>
            <a:pPr marL="0" indent="0" algn="ctr">
              <a:buNone/>
            </a:pPr>
            <a:r>
              <a:rPr lang="sk-SK" i="1" dirty="0">
                <a:solidFill>
                  <a:schemeClr val="bg1"/>
                </a:solidFill>
              </a:rPr>
              <a:t>Osoba sa nakazila COVID-19 a veľmi neochorela. Ani nikto v jej spoločenskom kruhu neochorel.</a:t>
            </a:r>
          </a:p>
          <a:p>
            <a:pPr algn="ctr"/>
            <a:r>
              <a:rPr lang="sk-SK" i="1" dirty="0">
                <a:solidFill>
                  <a:schemeClr val="bg1"/>
                </a:solidFill>
              </a:rPr>
              <a:t>Táto osoba by mohla byť náchylnejšia uveriť správam alebo príspevkom na sociálnych sieťach, že hrozby pandémie COVID-19 sú prehnane zveličené.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80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C181B-5703-30B7-F86A-371E5E04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</a:rPr>
              <a:t>Subjektívne normy / sociálny vplyv (1/3)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683D77-02C0-EABF-6513-3C896058C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41" y="1651065"/>
            <a:ext cx="6472066" cy="4865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Sociálne prostredie človeka zohráva významnú úlohu v jeho správaní, ako to vyplýva z predchádzajúcej teórie. </a:t>
            </a:r>
          </a:p>
          <a:p>
            <a:pPr marL="0" indent="0" algn="just">
              <a:buNone/>
            </a:pPr>
            <a:r>
              <a:rPr lang="sk-SK" dirty="0"/>
              <a:t>Stručne povedané, sociálne prostredie človeka pozostáva z jeho sociálnych vzťahov, fyzického okolia a kultúrneho prostredia, v ktorom funguje a komunikuje.</a:t>
            </a:r>
          </a:p>
          <a:p>
            <a:pPr marL="0" indent="0">
              <a:buNone/>
            </a:pPr>
            <a:r>
              <a:rPr lang="sk-SK" dirty="0"/>
              <a:t>Napríklad krajina, v ktorej človek vyrastá, je súčasťou jeho sociálneho prostredia, rovnako ako sociálne skupiny, ako je rodina, priatelia, škola, rovesnícka skupina a dokonca aj online priestory, ktoré navštevuje. 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8AF2C22-BABD-D9A7-3437-7B42B71D760C}"/>
              </a:ext>
            </a:extLst>
          </p:cNvPr>
          <p:cNvSpPr txBox="1"/>
          <p:nvPr/>
        </p:nvSpPr>
        <p:spPr>
          <a:xfrm>
            <a:off x="8669490" y="6578750"/>
            <a:ext cx="351994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sk-SK" sz="1200" dirty="0">
                <a:hlinkClick r:id="rId3"/>
              </a:rPr>
              <a:t>Definícia zdroja </a:t>
            </a:r>
            <a:r>
              <a:rPr lang="sk-SK" sz="1200" dirty="0"/>
              <a:t>| </a:t>
            </a:r>
            <a:r>
              <a:rPr lang="sk-SK" sz="1200" dirty="0">
                <a:hlinkClick r:id="rId4"/>
              </a:rPr>
              <a:t>Obrázok od </a:t>
            </a:r>
            <a:r>
              <a:rPr lang="sk-SK" sz="1200" dirty="0" err="1">
                <a:hlinkClick r:id="rId4"/>
              </a:rPr>
              <a:t>Freepik</a:t>
            </a:r>
            <a:endParaRPr lang="sk-SK" sz="1200" dirty="0"/>
          </a:p>
        </p:txBody>
      </p:sp>
      <p:pic>
        <p:nvPicPr>
          <p:cNvPr id="7" name="Εικόνα 6" descr="Εικόνα που περιέχει χειροτεχνία, παιδική τέχνη, τέχνη, παιχνίδι&#10;&#10;Περιγραφή που δημιουργήθηκε αυτόματα">
            <a:extLst>
              <a:ext uri="{FF2B5EF4-FFF2-40B4-BE49-F238E27FC236}">
                <a16:creationId xmlns:a16="http://schemas.microsoft.com/office/drawing/2014/main" id="{6B416FB1-3FC9-738A-F593-1C53852184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1835085"/>
            <a:ext cx="4640855" cy="26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CD800-B7AA-10EA-12C4-D9C311BE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</a:rPr>
              <a:t>Subjektívne normy / sociálny vplyv (2/3)</a:t>
            </a:r>
            <a:endParaRPr lang="sk-SK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C982DA-42C2-C6C3-8615-60D96E0A9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Väčšina sociálnych skupín má vlastnú subjektívnu predstavu o tom, ako sa správať správne. Ide o </a:t>
            </a:r>
            <a:r>
              <a:rPr lang="sk-SK" b="1" dirty="0"/>
              <a:t>normy</a:t>
            </a:r>
            <a:r>
              <a:rPr lang="sk-SK" dirty="0"/>
              <a:t>,</a:t>
            </a:r>
            <a:r>
              <a:rPr lang="sk-SK" b="1" dirty="0"/>
              <a:t> </a:t>
            </a:r>
            <a:r>
              <a:rPr lang="sk-SK" dirty="0"/>
              <a:t>ktoré sú dôležitou súčasťou identity sociálnej skupiny. </a:t>
            </a:r>
          </a:p>
          <a:p>
            <a:pPr marL="0" indent="0">
              <a:buNone/>
            </a:pPr>
            <a:r>
              <a:rPr lang="sk-SK" dirty="0"/>
              <a:t>Byť súčasťou skupiny znamená dodržiavať tieto subjektívne normy. To môže spôsobiť, že ľudia zmenia svoje správanie (úmyselne alebo neúmyselne), aby </a:t>
            </a:r>
            <a:r>
              <a:rPr lang="sk-SK" b="1" dirty="0"/>
              <a:t>sa prispôsobili </a:t>
            </a:r>
            <a:r>
              <a:rPr lang="sk-SK" dirty="0"/>
              <a:t>týmto normám. </a:t>
            </a:r>
          </a:p>
          <a:p>
            <a:pPr marL="0" indent="0">
              <a:buNone/>
            </a:pPr>
            <a:r>
              <a:rPr lang="sk-SK" i="1" dirty="0"/>
              <a:t>Príklad: dodržiavanie pravidiel obliekania v zamestnaní.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57A8C57-274A-EA61-8BAE-907FAF27FE99}"/>
              </a:ext>
            </a:extLst>
          </p:cNvPr>
          <p:cNvSpPr txBox="1"/>
          <p:nvPr/>
        </p:nvSpPr>
        <p:spPr>
          <a:xfrm>
            <a:off x="6647108" y="3572715"/>
            <a:ext cx="4970584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k-SK" sz="2400" dirty="0"/>
              <a:t>Ak je súčasťou identity skupiny sledovanie určitých </a:t>
            </a:r>
            <a:r>
              <a:rPr lang="sk-SK" sz="2400" b="1" dirty="0"/>
              <a:t>nedôveryhodných médií </a:t>
            </a:r>
            <a:r>
              <a:rPr lang="sk-SK" sz="2400" dirty="0"/>
              <a:t>alebo napríklad viera v určité </a:t>
            </a:r>
            <a:r>
              <a:rPr lang="sk-SK" sz="2400" b="1" dirty="0"/>
              <a:t>nedokázané (konšpiračné) teórie</a:t>
            </a:r>
            <a:r>
              <a:rPr lang="sk-SK" sz="2400" dirty="0"/>
              <a:t>, čo je prípad mnohých </a:t>
            </a:r>
            <a:r>
              <a:rPr lang="sk-SK" sz="2400" b="1" dirty="0"/>
              <a:t>online komunít, </a:t>
            </a:r>
            <a:r>
              <a:rPr lang="sk-SK" sz="2400" dirty="0"/>
              <a:t>noví potenciálni členovia by boli náchylní </a:t>
            </a:r>
            <a:r>
              <a:rPr lang="sk-SK" sz="2400" b="1" dirty="0"/>
              <a:t>prispôsobiť sa</a:t>
            </a:r>
            <a:r>
              <a:rPr lang="sk-SK" sz="2400" dirty="0"/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3C19CA4-0B9C-CBB9-1E15-659702370893}"/>
              </a:ext>
            </a:extLst>
          </p:cNvPr>
          <p:cNvSpPr txBox="1"/>
          <p:nvPr/>
        </p:nvSpPr>
        <p:spPr>
          <a:xfrm>
            <a:off x="8514735" y="6581001"/>
            <a:ext cx="367726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sk-SK" sz="1200" dirty="0">
                <a:hlinkClick r:id="rId3"/>
              </a:rPr>
              <a:t>Image by </a:t>
            </a:r>
            <a:r>
              <a:rPr lang="sk-SK" sz="1200" dirty="0" err="1">
                <a:hlinkClick r:id="rId3"/>
              </a:rPr>
              <a:t>Freepik</a:t>
            </a:r>
            <a:endParaRPr lang="sk-SK" sz="1200" dirty="0"/>
          </a:p>
        </p:txBody>
      </p:sp>
      <p:pic>
        <p:nvPicPr>
          <p:cNvPr id="5" name="Εικόνα 4" descr="Εικόνα που περιέχει παπούτσια, ρουχισμός, φόρεμα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F33AA837-926A-0C67-0267-98A62DCB15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7" y="424053"/>
            <a:ext cx="4291848" cy="28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6F2BE-5EBF-E7E3-2234-FA4DEFDF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</a:rPr>
              <a:t>Subjektívne normy / Sociálny vplyv (3/3)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AF6629-CCDC-1B96-D07D-B5F73630E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7484788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dirty="0"/>
              <a:t>Ďalšie spôsoby, ktorými môže okolie ovplyvniť správanie človeka, ktorý verí nepravdivým informáciám: </a:t>
            </a:r>
          </a:p>
          <a:p>
            <a:r>
              <a:rPr lang="sk-SK" dirty="0"/>
              <a:t>Ľudia majú tendenciu vynakladať menej úsilia alebo myslieť menej kriticky, keď sú v skupine (</a:t>
            </a:r>
            <a:r>
              <a:rPr lang="sk-SK" b="1" dirty="0" err="1"/>
              <a:t>social</a:t>
            </a:r>
            <a:r>
              <a:rPr lang="sk-SK" b="1" dirty="0"/>
              <a:t> </a:t>
            </a:r>
            <a:r>
              <a:rPr lang="sk-SK" b="1" dirty="0" err="1"/>
              <a:t>loafing</a:t>
            </a:r>
            <a:r>
              <a:rPr lang="sk-SK" dirty="0"/>
              <a:t>).</a:t>
            </a:r>
            <a:endParaRPr lang="sk-SK" dirty="0">
              <a:cs typeface="Calibri"/>
            </a:endParaRPr>
          </a:p>
          <a:p>
            <a:r>
              <a:rPr lang="sk-SK" dirty="0"/>
              <a:t>Členovia skupiny môžu </a:t>
            </a:r>
            <a:r>
              <a:rPr lang="sk-SK" b="1" dirty="0"/>
              <a:t>presvedčiť o </a:t>
            </a:r>
            <a:r>
              <a:rPr lang="sk-SK" dirty="0"/>
              <a:t>svojich postojoch a osobných presvedčeniach prostredníctvom komunikácie a argumentácie. </a:t>
            </a:r>
          </a:p>
          <a:p>
            <a:r>
              <a:rPr lang="sk-SK" dirty="0"/>
              <a:t>Keď členovia skupiny žiadajú o zmenu správania, človek im je ochotnejší </a:t>
            </a:r>
            <a:r>
              <a:rPr lang="sk-SK" b="1" dirty="0"/>
              <a:t>vyhovieť</a:t>
            </a:r>
            <a:r>
              <a:rPr lang="sk-SK" dirty="0"/>
              <a:t>. </a:t>
            </a:r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marL="0" indent="0" algn="just">
              <a:buNone/>
            </a:pPr>
            <a:endParaRPr lang="sk-SK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4BCF647-9051-DC51-4AEA-ED19F55DD3E3}"/>
              </a:ext>
            </a:extLst>
          </p:cNvPr>
          <p:cNvSpPr/>
          <p:nvPr/>
        </p:nvSpPr>
        <p:spPr>
          <a:xfrm>
            <a:off x="8426245" y="1799999"/>
            <a:ext cx="2871020" cy="31161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91B802-FEDE-3927-3633-8069B4D9A9A8}"/>
              </a:ext>
            </a:extLst>
          </p:cNvPr>
          <p:cNvSpPr txBox="1"/>
          <p:nvPr/>
        </p:nvSpPr>
        <p:spPr>
          <a:xfrm>
            <a:off x="8603226" y="1926903"/>
            <a:ext cx="2517058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k-SK" b="1" i="1" dirty="0">
                <a:solidFill>
                  <a:schemeClr val="bg1"/>
                </a:solidFill>
              </a:rPr>
              <a:t>Záver</a:t>
            </a:r>
          </a:p>
          <a:p>
            <a:pPr algn="ctr"/>
            <a:endParaRPr lang="sk-SK" b="1" i="1" dirty="0">
              <a:solidFill>
                <a:schemeClr val="bg1"/>
              </a:solidFill>
            </a:endParaRPr>
          </a:p>
          <a:p>
            <a:pPr algn="ctr"/>
            <a:r>
              <a:rPr lang="sk-SK" i="1" dirty="0">
                <a:solidFill>
                  <a:schemeClr val="bg1"/>
                </a:solidFill>
              </a:rPr>
              <a:t>Vďaka týmto faktorom má človek väčšiu šancu prijať informáciu ako pravdivú, ak jej verí väčšina jeho sociálnej skupiny.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97364-7921-AF80-1258-2BA1E7D0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Calibri"/>
                <a:cs typeface="Calibri"/>
              </a:rPr>
              <a:t>Vnímaná kontrola správania (1/3)</a:t>
            </a:r>
            <a:endParaRPr lang="sk-SK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932DE1-0F83-ED97-A944-D9F2034B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dirty="0">
                <a:ea typeface="Calibri"/>
                <a:cs typeface="Calibri"/>
              </a:rPr>
              <a:t>Vnímaná kontrola správania sa vzťahuje na vnímanie jednoduchosti alebo náročnosti vykonania správania, ktoré človeka zaujíma. </a:t>
            </a:r>
          </a:p>
          <a:p>
            <a:pPr marL="0" indent="0">
              <a:buNone/>
            </a:pPr>
            <a:endParaRPr lang="sk-SK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sk-SK" dirty="0">
                <a:ea typeface="Calibri"/>
                <a:cs typeface="Calibri"/>
              </a:rPr>
              <a:t>Úzko súvisí so </a:t>
            </a:r>
            <a:r>
              <a:rPr lang="sk-SK" dirty="0" err="1">
                <a:ea typeface="Calibri"/>
                <a:cs typeface="Calibri"/>
              </a:rPr>
              <a:t>sebauplatnením</a:t>
            </a:r>
            <a:r>
              <a:rPr lang="sk-SK" dirty="0">
                <a:ea typeface="Calibri"/>
                <a:cs typeface="Calibri"/>
              </a:rPr>
              <a:t>, čo je presvedčenie človeka o jeho schopnosti dosiahnuť cieľ. </a:t>
            </a:r>
          </a:p>
          <a:p>
            <a:pPr marL="0" indent="0" algn="just">
              <a:buNone/>
            </a:pPr>
            <a:endParaRPr lang="sk-SK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sk-SK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sk-SK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sk-SK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sk-SK" dirty="0">
              <a:ea typeface="Calibri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EBEEFAA-CF68-C0A2-15B7-B60545D40E3F}"/>
              </a:ext>
            </a:extLst>
          </p:cNvPr>
          <p:cNvSpPr txBox="1"/>
          <p:nvPr/>
        </p:nvSpPr>
        <p:spPr>
          <a:xfrm>
            <a:off x="9439140" y="6584323"/>
            <a:ext cx="27501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ea typeface="Calibri" panose="020F0502020204030204"/>
                <a:cs typeface="Calibri" panose="020F0502020204030204"/>
                <a:hlinkClick r:id="rId3"/>
              </a:rPr>
              <a:t>Definícia zdroja </a:t>
            </a:r>
            <a:r>
              <a:rPr lang="sk-SK" sz="1200" dirty="0">
                <a:ea typeface="Calibri" panose="020F0502020204030204"/>
                <a:cs typeface="Calibri" panose="020F0502020204030204"/>
              </a:rPr>
              <a:t>| </a:t>
            </a:r>
            <a:r>
              <a:rPr lang="sk-SK" sz="1200" dirty="0">
                <a:ea typeface="Calibri" panose="020F0502020204030204"/>
                <a:cs typeface="Calibri" panose="020F0502020204030204"/>
                <a:hlinkClick r:id="rId4"/>
              </a:rPr>
              <a:t>Obrázok od </a:t>
            </a:r>
            <a:r>
              <a:rPr lang="sk-SK" sz="1200" dirty="0" err="1">
                <a:ea typeface="Calibri" panose="020F0502020204030204"/>
                <a:cs typeface="Calibri" panose="020F0502020204030204"/>
                <a:hlinkClick r:id="rId4"/>
              </a:rPr>
              <a:t>Freepik</a:t>
            </a:r>
            <a:endParaRPr lang="sk-SK" sz="1200" dirty="0">
              <a:ea typeface="Calibri" panose="020F0502020204030204"/>
              <a:cs typeface="Calibri" panose="020F0502020204030204"/>
              <a:hlinkClick r:id="rId3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37B3D02-0229-0165-2D0F-CF12BE1E9F96}"/>
              </a:ext>
            </a:extLst>
          </p:cNvPr>
          <p:cNvSpPr txBox="1"/>
          <p:nvPr/>
        </p:nvSpPr>
        <p:spPr>
          <a:xfrm>
            <a:off x="7362423" y="4225880"/>
            <a:ext cx="383683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>
                <a:cs typeface="Calibri"/>
              </a:rPr>
              <a:t>V prípade viery v (nepravdivé) informácie môže byť toto vnímanie kontroly ovplyvnené nasledujúcimi pojmami:</a:t>
            </a:r>
            <a:endParaRPr lang="sk-SK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8603A51-09AF-30E4-56B9-061A9979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0" y="1201338"/>
            <a:ext cx="4295775" cy="28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ρουχισμός, clipart, παπούτσια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413C850-D6F5-E7F1-1259-F08317FE2C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10318" r="9204" b="8270"/>
          <a:stretch/>
        </p:blipFill>
        <p:spPr>
          <a:xfrm>
            <a:off x="8134664" y="885825"/>
            <a:ext cx="3962400" cy="39459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909028-B103-10EB-7333-2D8C849D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ea typeface="Adobe Gothic Std B"/>
              </a:rPr>
              <a:t>Vnímaná </a:t>
            </a:r>
            <a:r>
              <a:rPr lang="nl-NL" dirty="0">
                <a:ea typeface="Adobe Gothic Std B"/>
              </a:rPr>
              <a:t>kontrola </a:t>
            </a:r>
            <a:r>
              <a:rPr lang="nl-NL" dirty="0" err="1">
                <a:ea typeface="Adobe Gothic Std B"/>
              </a:rPr>
              <a:t>správania </a:t>
            </a:r>
            <a:r>
              <a:rPr lang="nl-NL" dirty="0">
                <a:ea typeface="Adobe Gothic Std B"/>
              </a:rPr>
              <a:t>(2/3)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B7F94B-89BA-2B30-792D-7DA58C858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8190663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 b="1" i="0" dirty="0">
                <a:solidFill>
                  <a:srgbClr val="333333"/>
                </a:solidFill>
                <a:effectLst/>
              </a:rPr>
              <a:t>Nedostatok dôveryhodných zdrojov</a:t>
            </a:r>
            <a:r>
              <a:rPr lang="en-GB" sz="2200" b="1" dirty="0">
                <a:solidFill>
                  <a:srgbClr val="333333"/>
                </a:solidFill>
              </a:rPr>
              <a:t>: </a:t>
            </a:r>
            <a:r>
              <a:rPr lang="en-GB" sz="2200" i="0" dirty="0">
                <a:solidFill>
                  <a:srgbClr val="333333"/>
                </a:solidFill>
                <a:effectLst/>
              </a:rPr>
              <a:t>ak niekto získava informácie len z nedôveryhodných zdrojov, je pravdepodobnejšie, že narazí na nepravdivé informácie. Bez protichodných informácií je pravdepodobnejšie, že nepravdivé informácie budú prijaté ako </a:t>
            </a:r>
            <a:r>
              <a:rPr lang="en-GB" sz="2200" dirty="0">
                <a:solidFill>
                  <a:srgbClr val="333333"/>
                </a:solidFill>
              </a:rPr>
              <a:t>pravda;</a:t>
            </a:r>
            <a:endParaRPr lang="en-GB" sz="2200" dirty="0">
              <a:cs typeface="Calibri" panose="020F0502020204030204"/>
            </a:endParaRPr>
          </a:p>
          <a:p>
            <a:r>
              <a:rPr lang="en-GB" sz="2200" b="1" i="0" dirty="0">
                <a:solidFill>
                  <a:srgbClr val="333333"/>
                </a:solidFill>
                <a:effectLst/>
              </a:rPr>
              <a:t>Obmedzené vedomosti alebo odborné znalosti</a:t>
            </a:r>
            <a:r>
              <a:rPr lang="en-GB" sz="2200" b="1" dirty="0">
                <a:solidFill>
                  <a:srgbClr val="333333"/>
                </a:solidFill>
              </a:rPr>
              <a:t>: </a:t>
            </a:r>
            <a:r>
              <a:rPr lang="en-GB" sz="2200" i="0" dirty="0">
                <a:solidFill>
                  <a:srgbClr val="333333"/>
                </a:solidFill>
                <a:effectLst/>
              </a:rPr>
              <a:t>bez základných informácií je ľahšie prijať nepravdivé informácie ako pravdivé</a:t>
            </a:r>
            <a:r>
              <a:rPr lang="en-GB" sz="2200" dirty="0">
                <a:solidFill>
                  <a:srgbClr val="333333"/>
                </a:solidFill>
              </a:rPr>
              <a:t>;</a:t>
            </a:r>
            <a:endParaRPr lang="en-GB" sz="2200" i="0" dirty="0">
              <a:solidFill>
                <a:srgbClr val="333333"/>
              </a:solidFill>
              <a:effectLst/>
              <a:cs typeface="Calibri"/>
            </a:endParaRPr>
          </a:p>
          <a:p>
            <a:r>
              <a:rPr lang="en-GB" sz="2200" b="1" dirty="0">
                <a:solidFill>
                  <a:srgbClr val="333333"/>
                </a:solidFill>
              </a:rPr>
              <a:t>Nedostatočná mediálna gramotnosť: </a:t>
            </a:r>
            <a:r>
              <a:rPr lang="en-GB" sz="2200" dirty="0">
                <a:solidFill>
                  <a:srgbClr val="333333"/>
                </a:solidFill>
              </a:rPr>
              <a:t>nedostatočné pochopenie toho, ako kriticky posudzovať a hodnotiť informácie;</a:t>
            </a:r>
            <a:endParaRPr lang="en-GB" sz="2200" dirty="0">
              <a:solidFill>
                <a:srgbClr val="333333"/>
              </a:solidFill>
              <a:cs typeface="Calibri"/>
            </a:endParaRPr>
          </a:p>
          <a:p>
            <a:r>
              <a:rPr lang="en-GB" sz="2200" b="1" dirty="0">
                <a:solidFill>
                  <a:srgbClr val="333333"/>
                </a:solidFill>
              </a:rPr>
              <a:t>Emočné uvažovanie: </a:t>
            </a:r>
            <a:r>
              <a:rPr lang="en-GB" sz="2200" dirty="0">
                <a:solidFill>
                  <a:srgbClr val="333333"/>
                </a:solidFill>
              </a:rPr>
              <a:t>emócie ovplyvňujú uvažovanie. Ak má človek silné emocionálne väzby, môže byť náchylnejší prijať informácie, ktoré tento emocionálny stav podporujú, aj keď sú nepravdivé;</a:t>
            </a:r>
            <a:endParaRPr lang="en-GB" sz="2200" dirty="0">
              <a:solidFill>
                <a:srgbClr val="333333"/>
              </a:solidFill>
              <a:cs typeface="Calibri"/>
            </a:endParaRPr>
          </a:p>
          <a:p>
            <a:pPr algn="just"/>
            <a:endParaRPr lang="en-GB" sz="2400" dirty="0">
              <a:solidFill>
                <a:srgbClr val="333333"/>
              </a:solidFill>
              <a:cs typeface="Calibri" panose="020F0502020204030204"/>
            </a:endParaRPr>
          </a:p>
          <a:p>
            <a:pPr algn="just"/>
            <a:endParaRPr lang="en-GB" sz="2400" b="0" i="0" dirty="0">
              <a:solidFill>
                <a:srgbClr val="333333"/>
              </a:solidFill>
              <a:effectLst/>
              <a:cs typeface="Calibri" panose="020F0502020204030204"/>
            </a:endParaRPr>
          </a:p>
          <a:p>
            <a:pPr algn="just"/>
            <a:endParaRPr lang="nl-NL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00FCB-1E84-0187-4220-04402E0F054B}"/>
              </a:ext>
            </a:extLst>
          </p:cNvPr>
          <p:cNvSpPr txBox="1"/>
          <p:nvPr/>
        </p:nvSpPr>
        <p:spPr>
          <a:xfrm>
            <a:off x="5991540" y="6477673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4"/>
              </a:rPr>
              <a:t>Obrázok od </a:t>
            </a:r>
            <a:r>
              <a:rPr lang="en-GB" sz="1200" dirty="0" err="1">
                <a:hlinkClick r:id="rId4"/>
              </a:rPr>
              <a:t>vectorjuice na Freepik</a:t>
            </a:r>
            <a:r>
              <a:rPr lang="en-GB" sz="1200" dirty="0">
                <a:hlinkClick r:id="rId4"/>
              </a:rPr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557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B2A4-43C6-A3F0-0D9B-10410CDA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Vnímaná kontrola správania (3/3)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A80522-EAC0-9104-0D09-A4AF506E7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118105" cy="4865977"/>
          </a:xfrm>
        </p:spPr>
        <p:txBody>
          <a:bodyPr/>
          <a:lstStyle/>
          <a:p>
            <a:r>
              <a:rPr lang="sk-SK" sz="2400" b="1" dirty="0">
                <a:solidFill>
                  <a:srgbClr val="333333"/>
                </a:solidFill>
              </a:rPr>
              <a:t>Konfirmačné skreslenie: </a:t>
            </a:r>
            <a:r>
              <a:rPr lang="sk-SK" sz="2400" dirty="0">
                <a:solidFill>
                  <a:srgbClr val="333333"/>
                </a:solidFill>
              </a:rPr>
              <a:t>tendencia prijímať informácie, ktoré potvrdzujú už existujúce presvedčenie, rýchlejšie ako iné informácie, aj keď sú nepravdivé;</a:t>
            </a:r>
            <a:endParaRPr lang="sk-SK" sz="2400" dirty="0">
              <a:solidFill>
                <a:srgbClr val="333333"/>
              </a:solidFill>
              <a:cs typeface="Calibri"/>
            </a:endParaRPr>
          </a:p>
          <a:p>
            <a:r>
              <a:rPr lang="sk-SK" sz="2400" b="1" i="0" dirty="0">
                <a:solidFill>
                  <a:srgbClr val="333333"/>
                </a:solidFill>
                <a:effectLst/>
              </a:rPr>
              <a:t>Kognitívne skratky</a:t>
            </a:r>
            <a:r>
              <a:rPr lang="sk-SK" sz="2400" b="1" dirty="0">
                <a:solidFill>
                  <a:srgbClr val="333333"/>
                </a:solidFill>
              </a:rPr>
              <a:t>: </a:t>
            </a:r>
            <a:r>
              <a:rPr lang="sk-SK" sz="2400" i="0" dirty="0">
                <a:solidFill>
                  <a:srgbClr val="333333"/>
                </a:solidFill>
                <a:effectLst/>
              </a:rPr>
              <a:t>ľudia nerozmýšľajú o </a:t>
            </a:r>
            <a:r>
              <a:rPr lang="sk-SK" sz="2400" dirty="0">
                <a:solidFill>
                  <a:srgbClr val="333333"/>
                </a:solidFill>
              </a:rPr>
              <a:t>všetkom </a:t>
            </a:r>
            <a:r>
              <a:rPr lang="sk-SK" sz="2400" i="0" dirty="0">
                <a:solidFill>
                  <a:srgbClr val="333333"/>
                </a:solidFill>
                <a:effectLst/>
              </a:rPr>
              <a:t>kriticky: niekedy používajú heuristiku alebo "skratky". Robí to každý, </a:t>
            </a:r>
            <a:r>
              <a:rPr lang="sk-SK" sz="2400" dirty="0">
                <a:solidFill>
                  <a:srgbClr val="333333"/>
                </a:solidFill>
              </a:rPr>
              <a:t>avšak vždy, keď sa to použije v nesprávnom scenári, môže to spôsobiť prijatie nepravdivých informácií. Prevláda to najmä vtedy, keď sa téma nepovažuje za dôležitú.</a:t>
            </a:r>
            <a:endParaRPr lang="sk-SK" sz="2400" i="0" dirty="0">
              <a:solidFill>
                <a:srgbClr val="333333"/>
              </a:solidFill>
              <a:effectLst/>
              <a:cs typeface="Calibri"/>
            </a:endParaRPr>
          </a:p>
          <a:p>
            <a:pPr algn="just"/>
            <a:endParaRPr lang="sk-SK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E866E4-9FAA-293F-F241-E8184149C430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sk-SK" sz="1200" dirty="0">
                <a:hlinkClick r:id="rId3"/>
              </a:rPr>
              <a:t>Zdroj </a:t>
            </a:r>
            <a:r>
              <a:rPr lang="sk-SK" sz="1200" dirty="0"/>
              <a:t>| </a:t>
            </a:r>
            <a:r>
              <a:rPr lang="sk-SK" sz="1200" dirty="0">
                <a:hlinkClick r:id="rId4"/>
              </a:rPr>
              <a:t>Licencia </a:t>
            </a:r>
            <a:r>
              <a:rPr lang="sk-SK" sz="1200" dirty="0" err="1"/>
              <a:t>Pixabay</a:t>
            </a:r>
            <a:endParaRPr lang="sk-SK" sz="1200" dirty="0"/>
          </a:p>
        </p:txBody>
      </p:sp>
      <p:pic>
        <p:nvPicPr>
          <p:cNvPr id="7" name="Εικόνα 6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D64630E6-F586-5650-B1CB-3B46C40EF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38" y="1906938"/>
            <a:ext cx="3870257" cy="3301813"/>
          </a:xfrm>
          <a:prstGeom prst="rect">
            <a:avLst/>
          </a:prstGeom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4AA233D0-46CA-1EA9-2D65-109634A2E065}"/>
              </a:ext>
            </a:extLst>
          </p:cNvPr>
          <p:cNvSpPr/>
          <p:nvPr/>
        </p:nvSpPr>
        <p:spPr>
          <a:xfrm>
            <a:off x="7070140" y="2968279"/>
            <a:ext cx="4718852" cy="4953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24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μεγεθυντικός φακός/καθρεφτάκι, κουζινικά σκεύη&#10;&#10;Περιγραφή που δημιουργήθηκε αυτόματα">
            <a:extLst>
              <a:ext uri="{FF2B5EF4-FFF2-40B4-BE49-F238E27FC236}">
                <a16:creationId xmlns:a16="http://schemas.microsoft.com/office/drawing/2014/main" id="{778E93A8-A227-EF65-517B-DB25F2AA5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59" y="706215"/>
            <a:ext cx="6096000" cy="6096000"/>
          </a:xfrm>
          <a:prstGeom prst="rect">
            <a:avLst/>
          </a:prstGeom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k-SK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ABC49D-C58D-2F3B-AC9B-F42DD1A5CC89}"/>
              </a:ext>
            </a:extLst>
          </p:cNvPr>
          <p:cNvSpPr txBox="1"/>
          <p:nvPr/>
        </p:nvSpPr>
        <p:spPr>
          <a:xfrm>
            <a:off x="318215" y="2756974"/>
            <a:ext cx="6795134" cy="2123658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4400" b="1" dirty="0"/>
              <a:t>Zručnosti na identifikáciu viery v </a:t>
            </a:r>
            <a:r>
              <a:rPr lang="sk-SK" sz="4400" b="1" dirty="0" err="1"/>
              <a:t>mis</a:t>
            </a:r>
            <a:r>
              <a:rPr lang="nl-NL" sz="4400" b="1" dirty="0"/>
              <a:t>informácie a dezinformácie</a:t>
            </a:r>
            <a:endParaRPr lang="nl-NL" sz="4400" b="1" dirty="0"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F2C01A-0BBF-EA35-7123-0845D4F8ED3C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hlinkClick r:id="rId4"/>
              </a:rPr>
              <a:t>Zdroj </a:t>
            </a:r>
            <a:r>
              <a:rPr lang="nl-NL" sz="1200" dirty="0"/>
              <a:t>| </a:t>
            </a:r>
            <a:r>
              <a:rPr lang="nl-NL" sz="1200" dirty="0">
                <a:hlinkClick r:id="rId5"/>
              </a:rPr>
              <a:t>Licencia </a:t>
            </a:r>
            <a:r>
              <a:rPr lang="nl-NL" sz="1200" dirty="0"/>
              <a:t>Pixabay</a:t>
            </a:r>
          </a:p>
        </p:txBody>
      </p:sp>
    </p:spTree>
    <p:extLst>
      <p:ext uri="{BB962C8B-B14F-4D97-AF65-F5344CB8AC3E}">
        <p14:creationId xmlns:p14="http://schemas.microsoft.com/office/powerpoint/2010/main" val="3894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CA893-9697-546E-E39D-125A620A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  <a:cs typeface="Calibri"/>
              </a:rPr>
              <a:t>Zručnosti na identifikáciu viery v dezinformácie (1/3)</a:t>
            </a:r>
            <a:endParaRPr lang="sk-SK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A1C72-A591-20BB-5C18-662221747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210" y="1725863"/>
            <a:ext cx="5852132" cy="425637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sk-SK" b="1" dirty="0">
                <a:cs typeface="Calibri"/>
              </a:rPr>
              <a:t>Sledujte aktuálne informácie </a:t>
            </a:r>
            <a:r>
              <a:rPr lang="sk-SK" dirty="0">
                <a:cs typeface="Calibri"/>
              </a:rPr>
              <a:t>o populárnych </a:t>
            </a:r>
            <a:r>
              <a:rPr lang="sk-SK" dirty="0" err="1">
                <a:cs typeface="Calibri"/>
              </a:rPr>
              <a:t>naratívoch</a:t>
            </a:r>
            <a:r>
              <a:rPr lang="sk-SK" dirty="0">
                <a:cs typeface="Calibri"/>
              </a:rPr>
              <a:t> v médiách, aby ste vedeli, čo sa deje v oblasti dezinformácií.</a:t>
            </a:r>
            <a:endParaRPr lang="sk-SK" dirty="0">
              <a:ea typeface="Calibri"/>
              <a:cs typeface="Calibri"/>
            </a:endParaRPr>
          </a:p>
          <a:p>
            <a:r>
              <a:rPr lang="sk-SK" b="1" dirty="0">
                <a:ea typeface="Calibri"/>
                <a:cs typeface="Calibri"/>
              </a:rPr>
              <a:t>Dávajte si pozor na signály „tzv. červené vlajky"</a:t>
            </a:r>
            <a:r>
              <a:rPr lang="sk-SK" dirty="0">
                <a:ea typeface="Calibri"/>
                <a:cs typeface="Calibri"/>
              </a:rPr>
              <a:t>. Ide o znaky, ktoré naznačujú radikalizáciu, ktorá je často výsledkom viery v dezinformácie. </a:t>
            </a:r>
          </a:p>
          <a:p>
            <a:r>
              <a:rPr lang="sk-SK" dirty="0">
                <a:ea typeface="Calibri"/>
                <a:cs typeface="Calibri"/>
              </a:rPr>
              <a:t>Keď ste si všimli nejaké znepokojujúce názory, vyhlásenia alebo argumenty, </a:t>
            </a:r>
            <a:r>
              <a:rPr lang="sk-SK" b="1" dirty="0">
                <a:ea typeface="Calibri"/>
                <a:cs typeface="Calibri"/>
              </a:rPr>
              <a:t>pokúste sa </a:t>
            </a:r>
            <a:r>
              <a:rPr lang="sk-SK" dirty="0">
                <a:ea typeface="Calibri"/>
                <a:cs typeface="Calibri"/>
              </a:rPr>
              <a:t>o nich </a:t>
            </a:r>
            <a:r>
              <a:rPr lang="sk-SK" b="1" dirty="0">
                <a:ea typeface="Calibri"/>
                <a:cs typeface="Calibri"/>
              </a:rPr>
              <a:t>začať dialóg. </a:t>
            </a:r>
            <a:r>
              <a:rPr lang="sk-SK" dirty="0">
                <a:ea typeface="Calibri"/>
                <a:cs typeface="Calibri"/>
              </a:rPr>
              <a:t>Viac informácií o tom nájdete v </a:t>
            </a:r>
            <a:r>
              <a:rPr lang="sk-SK" i="1" dirty="0">
                <a:ea typeface="Calibri"/>
                <a:cs typeface="Calibri"/>
              </a:rPr>
              <a:t>module 4: Umožnenie dialógu</a:t>
            </a:r>
            <a:r>
              <a:rPr lang="sk-SK" dirty="0">
                <a:ea typeface="Calibri"/>
                <a:cs typeface="Calibri"/>
              </a:rPr>
              <a:t>.</a:t>
            </a:r>
            <a:endParaRPr lang="sk-SK" dirty="0">
              <a:cs typeface="Calibri"/>
            </a:endParaRPr>
          </a:p>
          <a:p>
            <a:pPr marL="0" indent="0" algn="just">
              <a:buNone/>
            </a:pPr>
            <a:endParaRPr lang="sk-SK" dirty="0">
              <a:ea typeface="Calibri" panose="020F0502020204030204"/>
              <a:cs typeface="Calibri"/>
            </a:endParaRPr>
          </a:p>
          <a:p>
            <a:pPr algn="just"/>
            <a:endParaRPr lang="sk-SK" dirty="0">
              <a:cs typeface="Calibri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7328029D-A91B-6DFC-FAAC-68F8DE9B53AC}"/>
              </a:ext>
            </a:extLst>
          </p:cNvPr>
          <p:cNvSpPr/>
          <p:nvPr/>
        </p:nvSpPr>
        <p:spPr>
          <a:xfrm>
            <a:off x="602330" y="2864652"/>
            <a:ext cx="3944259" cy="28800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9CAA1B-D350-905A-9042-45A1E794E0EA}"/>
              </a:ext>
            </a:extLst>
          </p:cNvPr>
          <p:cNvSpPr txBox="1"/>
          <p:nvPr/>
        </p:nvSpPr>
        <p:spPr>
          <a:xfrm>
            <a:off x="910938" y="2934020"/>
            <a:ext cx="332704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i="1" dirty="0">
                <a:solidFill>
                  <a:schemeClr val="bg1"/>
                </a:solidFill>
                <a:cs typeface="Calibri"/>
              </a:rPr>
              <a:t>Závisí od kontextu:</a:t>
            </a:r>
          </a:p>
          <a:p>
            <a:pPr algn="ctr"/>
            <a:endParaRPr lang="sk-SK" i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k-SK" i="1" dirty="0">
                <a:solidFill>
                  <a:schemeClr val="bg1"/>
                </a:solidFill>
                <a:cs typeface="Calibri"/>
              </a:rPr>
              <a:t>Viera v (</a:t>
            </a:r>
            <a:r>
              <a:rPr lang="sk-SK" i="1" dirty="0" err="1">
                <a:solidFill>
                  <a:schemeClr val="bg1"/>
                </a:solidFill>
                <a:cs typeface="Calibri"/>
              </a:rPr>
              <a:t>misinformácie</a:t>
            </a:r>
            <a:r>
              <a:rPr lang="sk-SK" i="1" dirty="0">
                <a:solidFill>
                  <a:schemeClr val="bg1"/>
                </a:solidFill>
                <a:cs typeface="Calibri"/>
              </a:rPr>
              <a:t> a) dezinformácie sa môže medzi jednotlivcami značne líšiť. Neexistuje jeden správny postup alebo zručnosť, ako jej čeliť. Existuje však niekoľko všeobecných zručností, ktoré treba mať na pamäti.</a:t>
            </a:r>
          </a:p>
        </p:txBody>
      </p:sp>
    </p:spTree>
    <p:extLst>
      <p:ext uri="{BB962C8B-B14F-4D97-AF65-F5344CB8AC3E}">
        <p14:creationId xmlns:p14="http://schemas.microsoft.com/office/powerpoint/2010/main" val="4263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136FFB-580F-2CEF-EB31-329B8282945E}"/>
              </a:ext>
            </a:extLst>
          </p:cNvPr>
          <p:cNvSpPr/>
          <p:nvPr/>
        </p:nvSpPr>
        <p:spPr>
          <a:xfrm>
            <a:off x="-9346" y="0"/>
            <a:ext cx="2983456" cy="68580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0355FE7A-0D65-83AF-43BC-C964D7CF6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2766"/>
            <a:ext cx="297411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95C11F"/>
                </a:solidFill>
                <a:ea typeface="+mj-ea"/>
                <a:cs typeface="+mj-cs"/>
              </a:rPr>
              <a:t>Partneri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F28B5C-65D3-FEF9-9044-3978B94F6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202"/>
            <a:ext cx="3244053" cy="215729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D782A21-BD9B-860F-8BAC-73C8044B9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36" y="5405948"/>
            <a:ext cx="4360748" cy="872148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3736C95B-3204-EAE4-E75B-F32B618B8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0504" y="18326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KU Leuven | Universitas 21">
            <a:extLst>
              <a:ext uri="{FF2B5EF4-FFF2-40B4-BE49-F238E27FC236}">
                <a16:creationId xmlns:a16="http://schemas.microsoft.com/office/drawing/2014/main" id="{6E08D071-9448-2E87-BD3B-A6ED4C10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9" b="29601"/>
          <a:stretch/>
        </p:blipFill>
        <p:spPr bwMode="auto">
          <a:xfrm>
            <a:off x="8572783" y="1080426"/>
            <a:ext cx="2983456" cy="1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6148653-8419-7040-3E17-EBE2C301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62" y="5149850"/>
            <a:ext cx="2820283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A2CB6C9-2D9B-64E6-4216-816560D1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95" y="2765928"/>
            <a:ext cx="2295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Γραφικό 6">
            <a:extLst>
              <a:ext uri="{FF2B5EF4-FFF2-40B4-BE49-F238E27FC236}">
                <a16:creationId xmlns:a16="http://schemas.microsoft.com/office/drawing/2014/main" id="{F2772EE3-ADA2-2635-64F5-BA2D4C621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0180" y="2692026"/>
            <a:ext cx="2288310" cy="570706"/>
          </a:xfrm>
          <a:prstGeom prst="rect">
            <a:avLst/>
          </a:prstGeom>
        </p:spPr>
      </p:pic>
      <p:pic>
        <p:nvPicPr>
          <p:cNvPr id="6" name="Picture 5" descr="A picture containing graphics, clipart, graphic design, design&#10;&#10;Description automatically generated">
            <a:extLst>
              <a:ext uri="{FF2B5EF4-FFF2-40B4-BE49-F238E27FC236}">
                <a16:creationId xmlns:a16="http://schemas.microsoft.com/office/drawing/2014/main" id="{021DED3E-70D8-7F7C-1DC8-57F0AD016EF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1" y="2692026"/>
            <a:ext cx="1585130" cy="1818287"/>
          </a:xfrm>
          <a:prstGeom prst="rect">
            <a:avLst/>
          </a:prstGeom>
        </p:spPr>
      </p:pic>
      <p:pic>
        <p:nvPicPr>
          <p:cNvPr id="1028" name="Picture 4" descr="WijkWijzer - Verwey-Jonker Instituut">
            <a:extLst>
              <a:ext uri="{FF2B5EF4-FFF2-40B4-BE49-F238E27FC236}">
                <a16:creationId xmlns:a16="http://schemas.microsoft.com/office/drawing/2014/main" id="{21B5AC31-2966-4E59-9F99-C8EBE1FC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45" y="6003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E1498-CCA1-D5A3-FE67-D37E2B9F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  <a:cs typeface="Calibri"/>
              </a:rPr>
              <a:t>Signály červenej vlajky (2/3)</a:t>
            </a:r>
            <a:endParaRPr lang="sk-SK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F80DB7-79E2-726F-3572-E7456843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200963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100" dirty="0">
                <a:ea typeface="Calibri"/>
                <a:cs typeface="Calibri"/>
              </a:rPr>
              <a:t>Neexistuje vyčerpávajúci kontrolný zoznam, ktorý by zahŕňal všetky možné signály, ktoré by mohli naznačovať radikalizáciu, pretože táto téma je príliš zložitá a závisí od kontextu. Proces radikalizácie sa neustále mení a vyvíja, a teda aj jej ukazovatele.</a:t>
            </a:r>
          </a:p>
          <a:p>
            <a:pPr marL="0" indent="0">
              <a:buNone/>
            </a:pPr>
            <a:r>
              <a:rPr lang="sk-SK" sz="2100" dirty="0">
                <a:ea typeface="Calibri"/>
                <a:cs typeface="Calibri"/>
              </a:rPr>
              <a:t>Uvádzame však niekoľko príkladov, ktoré ukazujú, ako by tieto signály mohli vyzerať:</a:t>
            </a:r>
            <a:endParaRPr lang="sk-SK" sz="2100" dirty="0"/>
          </a:p>
        </p:txBody>
      </p:sp>
      <p:pic>
        <p:nvPicPr>
          <p:cNvPr id="5" name="Εικόνα 4" descr="Εικόνα που περιέχει γραφικά, πορφυρό, κόκκινο, γραφιστική&#10;&#10;Περιγραφή που δημιουργήθηκε αυτόματα">
            <a:extLst>
              <a:ext uri="{FF2B5EF4-FFF2-40B4-BE49-F238E27FC236}">
                <a16:creationId xmlns:a16="http://schemas.microsoft.com/office/drawing/2014/main" id="{DE8D249C-04AA-B9D2-C7DF-F7EB1A5AB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87" y="257175"/>
            <a:ext cx="4124325" cy="6096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E6B3B3B-E4BD-51FB-E45A-2AAB92FADA86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sk-SK" sz="1200" dirty="0">
                <a:hlinkClick r:id="rId4"/>
              </a:rPr>
              <a:t>Zdroj </a:t>
            </a:r>
            <a:r>
              <a:rPr lang="sk-SK" sz="1200" dirty="0"/>
              <a:t>| </a:t>
            </a:r>
            <a:r>
              <a:rPr lang="sk-SK" sz="1200" dirty="0">
                <a:hlinkClick r:id="rId5"/>
              </a:rPr>
              <a:t>Licencia </a:t>
            </a:r>
            <a:r>
              <a:rPr lang="sk-SK" sz="1200" dirty="0" err="1"/>
              <a:t>Pixabay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9866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B044C-DDDC-E640-E22C-808DF005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Príklady signálov červenej vlajky (3/3)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7023E5-F645-252F-C2B5-02FE2C3A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799999"/>
            <a:ext cx="5538000" cy="4865977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,Sans-Serif"/>
              <a:buChar char="•"/>
            </a:pPr>
            <a:r>
              <a:rPr lang="sk-SK" sz="2400" dirty="0">
                <a:ea typeface="Calibri" panose="020F0502020204030204"/>
                <a:cs typeface="Calibri" panose="020F0502020204030204"/>
              </a:rPr>
              <a:t>Používanie problematických výrokov alebo jazyka, o ktorom je známe, že je spojený s dezinformačnými alebo radikálnymi skupinami, napríklad zdôrazňovanie rozdelenia na "my" a "oni" v súvislosti s etnickou príslušnosťou alebo náboženstvom. </a:t>
            </a:r>
          </a:p>
          <a:p>
            <a:pPr marL="285750" indent="-285750">
              <a:buFont typeface="Arial"/>
              <a:buChar char="•"/>
            </a:pPr>
            <a:r>
              <a:rPr lang="sk-SK" sz="2400" dirty="0">
                <a:ea typeface="Calibri" panose="020F0502020204030204"/>
                <a:cs typeface="Calibri" panose="020F0502020204030204"/>
              </a:rPr>
              <a:t>Zvyšujúci sa pocit príslušnosti k určitej (politickej, náboženskej, etnickej) skupine alebo naopak pocit, že nikam nepatria.</a:t>
            </a:r>
          </a:p>
          <a:p>
            <a:pPr marL="285750" indent="-285750">
              <a:buFont typeface="Arial"/>
              <a:buChar char="•"/>
            </a:pPr>
            <a:r>
              <a:rPr lang="sk-SK" sz="2400" dirty="0">
                <a:ea typeface="Calibri" panose="020F0502020204030204"/>
                <a:cs typeface="Calibri" panose="020F0502020204030204"/>
              </a:rPr>
              <a:t>Prerušenie starých priateľstiev v prospech nových priateľov z radikálnej skupiny.</a:t>
            </a:r>
          </a:p>
          <a:p>
            <a:pPr algn="just"/>
            <a:endParaRPr lang="sk-SK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BE85469-928F-8A34-0F4E-932B7701FC50}"/>
              </a:ext>
            </a:extLst>
          </p:cNvPr>
          <p:cNvSpPr txBox="1">
            <a:spLocks/>
          </p:cNvSpPr>
          <p:nvPr/>
        </p:nvSpPr>
        <p:spPr>
          <a:xfrm>
            <a:off x="6085268" y="1799999"/>
            <a:ext cx="5680414" cy="4865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sk-SK" dirty="0">
                <a:ea typeface="Calibri" panose="020F0502020204030204"/>
                <a:cs typeface="Calibri" panose="020F0502020204030204"/>
              </a:rPr>
              <a:t>Zmeny nálady a/alebo izolovanie sa.</a:t>
            </a:r>
          </a:p>
          <a:p>
            <a:pPr marL="285750" indent="-285750">
              <a:buFont typeface="Arial"/>
              <a:buChar char="•"/>
            </a:pPr>
            <a:r>
              <a:rPr lang="sk-SK" dirty="0">
                <a:ea typeface="Calibri" panose="020F0502020204030204"/>
                <a:cs typeface="Calibri" panose="020F0502020204030204"/>
              </a:rPr>
              <a:t>Výrazné zmeny v (školskom) výkone alebo absencii.</a:t>
            </a:r>
          </a:p>
          <a:p>
            <a:pPr marL="285750" indent="-285750">
              <a:buFont typeface="Arial"/>
              <a:buChar char="•"/>
            </a:pPr>
            <a:r>
              <a:rPr lang="sk-SK" dirty="0">
                <a:ea typeface="Calibri" panose="020F0502020204030204"/>
                <a:cs typeface="Calibri" panose="020F0502020204030204"/>
              </a:rPr>
              <a:t>Zapojenie do rôznych voľnočasových aktivít.</a:t>
            </a:r>
          </a:p>
          <a:p>
            <a:pPr marL="285750" indent="-285750">
              <a:buFont typeface="Arial"/>
              <a:buChar char="•"/>
            </a:pPr>
            <a:r>
              <a:rPr lang="sk-SK" dirty="0">
                <a:ea typeface="Calibri" panose="020F0502020204030204"/>
                <a:cs typeface="Calibri" panose="020F0502020204030204"/>
              </a:rPr>
              <a:t>Účasť na demonštráciách s pochybným pozadím.</a:t>
            </a:r>
          </a:p>
          <a:p>
            <a:pPr marL="285750" indent="-285750">
              <a:buFont typeface="Arial"/>
              <a:buChar char="•"/>
            </a:pPr>
            <a:r>
              <a:rPr lang="sk-SK" dirty="0">
                <a:ea typeface="Calibri" panose="020F0502020204030204"/>
                <a:cs typeface="Calibri" panose="020F0502020204030204"/>
              </a:rPr>
              <a:t>Odmietavý postoj k spoločnosti a autoritám.</a:t>
            </a:r>
          </a:p>
          <a:p>
            <a:pPr marL="285750" indent="-285750">
              <a:buFont typeface="Arial"/>
              <a:buChar char="•"/>
            </a:pPr>
            <a:r>
              <a:rPr lang="sk-SK" dirty="0">
                <a:ea typeface="Calibri" panose="020F0502020204030204"/>
                <a:cs typeface="Calibri" panose="020F0502020204030204"/>
              </a:rPr>
              <a:t>Radikálne zmeny oblečenia alebo vzhľadu.</a:t>
            </a:r>
          </a:p>
          <a:p>
            <a:pPr marL="285750" indent="-285750">
              <a:buFont typeface="Arial"/>
              <a:buChar char="•"/>
            </a:pPr>
            <a:r>
              <a:rPr lang="sk-SK" dirty="0">
                <a:ea typeface="Calibri" panose="020F0502020204030204"/>
                <a:cs typeface="Calibri" panose="020F0502020204030204"/>
              </a:rPr>
              <a:t>Nedávne vystavenie jednému alebo viacerým spúšťacím faktorom.</a:t>
            </a:r>
          </a:p>
          <a:p>
            <a:pPr algn="just"/>
            <a:endParaRPr lang="sk-SK" dirty="0"/>
          </a:p>
        </p:txBody>
      </p:sp>
      <p:pic>
        <p:nvPicPr>
          <p:cNvPr id="10" name="Εικόνα 9" descr="Εικόνα που περιέχει σημαία, κόκκινο, πορφυρό&#10;&#10;Περιγραφή που δημιουργήθηκε αυτόματα">
            <a:extLst>
              <a:ext uri="{FF2B5EF4-FFF2-40B4-BE49-F238E27FC236}">
                <a16:creationId xmlns:a16="http://schemas.microsoft.com/office/drawing/2014/main" id="{0E2A1992-18DE-7217-B5BE-E85D459923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67" y="192024"/>
            <a:ext cx="1678558" cy="1620857"/>
          </a:xfrm>
          <a:prstGeom prst="rect">
            <a:avLst/>
          </a:prstGeom>
        </p:spPr>
      </p:pic>
      <p:pic>
        <p:nvPicPr>
          <p:cNvPr id="11" name="Εικόνα 10" descr="Εικόνα που περιέχει σημαία, κόκκινο, πορφυρό&#10;&#10;Περιγραφή που δημιουργήθηκε αυτόματα">
            <a:extLst>
              <a:ext uri="{FF2B5EF4-FFF2-40B4-BE49-F238E27FC236}">
                <a16:creationId xmlns:a16="http://schemas.microsoft.com/office/drawing/2014/main" id="{418F50B9-96AE-3D6A-3481-461BC81BEA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18" y="179142"/>
            <a:ext cx="1678558" cy="1620857"/>
          </a:xfrm>
          <a:prstGeom prst="rect">
            <a:avLst/>
          </a:prstGeom>
        </p:spPr>
      </p:pic>
      <p:pic>
        <p:nvPicPr>
          <p:cNvPr id="12" name="Εικόνα 11" descr="Εικόνα που περιέχει σημαία, κόκκινο, πορφυρό&#10;&#10;Περιγραφή που δημιουργήθηκε αυτόματα">
            <a:extLst>
              <a:ext uri="{FF2B5EF4-FFF2-40B4-BE49-F238E27FC236}">
                <a16:creationId xmlns:a16="http://schemas.microsoft.com/office/drawing/2014/main" id="{42BC52FF-B5C2-E15F-F360-0A47683F21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92" y="138215"/>
            <a:ext cx="1678558" cy="1620857"/>
          </a:xfrm>
          <a:prstGeom prst="rect">
            <a:avLst/>
          </a:prstGeom>
        </p:spPr>
      </p:pic>
      <p:sp>
        <p:nvSpPr>
          <p:cNvPr id="13" name="Tekstvak 5">
            <a:extLst>
              <a:ext uri="{FF2B5EF4-FFF2-40B4-BE49-F238E27FC236}">
                <a16:creationId xmlns:a16="http://schemas.microsoft.com/office/drawing/2014/main" id="{436AF8A4-E9CB-03BE-DBC2-CA6FBFE23E75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sk-SK" sz="1200" dirty="0">
                <a:hlinkClick r:id="rId4"/>
              </a:rPr>
              <a:t>Zdroj </a:t>
            </a:r>
            <a:r>
              <a:rPr lang="sk-SK" sz="1200" dirty="0"/>
              <a:t>| </a:t>
            </a:r>
            <a:r>
              <a:rPr lang="sk-SK" sz="1200" dirty="0">
                <a:hlinkClick r:id="rId5"/>
              </a:rPr>
              <a:t>Licencia </a:t>
            </a:r>
            <a:r>
              <a:rPr lang="sk-SK" sz="1200" dirty="0" err="1"/>
              <a:t>Pixabay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4768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715951"/>
            <a:ext cx="11059692" cy="605096"/>
          </a:xfrm>
        </p:spPr>
        <p:txBody>
          <a:bodyPr>
            <a:normAutofit/>
          </a:bodyPr>
          <a:lstStyle/>
          <a:p>
            <a:r>
              <a:rPr lang="sk-SK" sz="2400" dirty="0">
                <a:ea typeface="Adobe Gothic Std B"/>
              </a:rPr>
              <a:t>Referencie </a:t>
            </a:r>
            <a:r>
              <a:rPr lang="en-GB" sz="2400" dirty="0">
                <a:ea typeface="Adobe Gothic Std B"/>
              </a:rPr>
              <a:t>a ďalšia </a:t>
            </a:r>
            <a:r>
              <a:rPr lang="en-GB" sz="2400" dirty="0" err="1">
                <a:ea typeface="Adobe Gothic Std B"/>
              </a:rPr>
              <a:t>literatúra</a:t>
            </a:r>
            <a:r>
              <a:rPr lang="en-GB" sz="2400" dirty="0">
                <a:ea typeface="Adobe Gothic Std B"/>
              </a:rPr>
              <a:t> </a:t>
            </a:r>
            <a:endParaRPr lang="en-GB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274112"/>
            <a:ext cx="10816017" cy="48659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sk-SK" sz="1700" b="1" dirty="0">
                <a:cs typeface="Times New Roman"/>
              </a:rPr>
              <a:t>Sprievodca</a:t>
            </a:r>
            <a:r>
              <a:rPr lang="nl-NL" sz="1700" b="1" dirty="0">
                <a:cs typeface="Times New Roman"/>
              </a:rPr>
              <a:t> projektu COSTAID na </a:t>
            </a:r>
            <a:r>
              <a:rPr lang="nl-NL" sz="1700" b="1" dirty="0">
                <a:cs typeface="Times New Roman"/>
                <a:hlinkClick r:id="rId3"/>
              </a:rPr>
              <a:t>costaid.eu</a:t>
            </a:r>
            <a:r>
              <a:rPr lang="nl-NL" sz="1700" b="1" dirty="0">
                <a:cs typeface="Times New Roman"/>
              </a:rPr>
              <a:t>, z ktorých tieto prezentácie vychádzajú.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sz="1700" dirty="0">
                <a:cs typeface="Times New Roman"/>
              </a:rPr>
              <a:t>Ajzen, I. (1991). The theory of planned behavior. </a:t>
            </a:r>
            <a:r>
              <a:rPr lang="nl-NL" sz="1700" i="1" dirty="0">
                <a:cs typeface="Times New Roman"/>
              </a:rPr>
              <a:t>Organizational Behavior and Human Decision Processes</a:t>
            </a:r>
            <a:r>
              <a:rPr lang="nl-NL" sz="1700" dirty="0">
                <a:cs typeface="Times New Roman"/>
              </a:rPr>
              <a:t>, </a:t>
            </a:r>
            <a:r>
              <a:rPr lang="nl-NL" sz="1700" i="1" dirty="0">
                <a:cs typeface="Times New Roman"/>
              </a:rPr>
              <a:t>50</a:t>
            </a:r>
            <a:r>
              <a:rPr lang="nl-NL" sz="1700" dirty="0">
                <a:cs typeface="Times New Roman"/>
              </a:rPr>
              <a:t>(2), 179–211. </a:t>
            </a:r>
            <a:r>
              <a:rPr lang="nl-NL" sz="1700" dirty="0">
                <a:cs typeface="Times New Roman"/>
                <a:hlinkClick r:id="rId4"/>
              </a:rPr>
              <a:t>https://doi.org/10.1016/0749-5978(91)90020-t</a:t>
            </a:r>
            <a:endParaRPr lang="nl-NL" sz="1700" dirty="0"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nl-NL" sz="1700" dirty="0">
                <a:cs typeface="Times New Roman"/>
              </a:rPr>
              <a:t>RAN Practitioners. (2023). </a:t>
            </a:r>
            <a:r>
              <a:rPr lang="nl-NL" sz="1700" i="1" dirty="0">
                <a:cs typeface="Times New Roman"/>
              </a:rPr>
              <a:t>How to respond to disinformation in public communications from the perspective of frontline practitioners</a:t>
            </a:r>
            <a:r>
              <a:rPr lang="nl-NL" sz="1700" dirty="0">
                <a:cs typeface="Times New Roman"/>
              </a:rPr>
              <a:t>. Radicalisation Awareness Network. </a:t>
            </a:r>
            <a:r>
              <a:rPr lang="nl-NL" sz="1700" dirty="0">
                <a:ea typeface="+mn-lt"/>
                <a:cs typeface="+mn-lt"/>
                <a:hlinkClick r:id="rId5"/>
              </a:rPr>
              <a:t>https://home-affairs.ec.europa.eu/system/files/2023-07/ran_cn_paper_how_to_respond_to_disinformation_in_public_communications_27-29032023_en.pdf</a:t>
            </a:r>
            <a:endParaRPr lang="nl-NL" sz="1700" dirty="0"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nl-NL" sz="1700" dirty="0">
                <a:latin typeface="Calibri"/>
                <a:ea typeface="Calibri"/>
                <a:cs typeface="Times New Roman"/>
              </a:rPr>
              <a:t>Santos-d’Amorim, K., &amp; Miranda, M. (2021). Informação incorreta, desinformação e má informação: Esclarecendo definições e exemplos em tempos de desinfodemia. </a:t>
            </a:r>
            <a:r>
              <a:rPr lang="nl-NL" sz="1700" i="1" dirty="0">
                <a:latin typeface="Calibri"/>
                <a:ea typeface="Calibri"/>
                <a:cs typeface="Times New Roman"/>
              </a:rPr>
              <a:t>Encontros Bibli</a:t>
            </a:r>
            <a:r>
              <a:rPr lang="nl-NL" sz="1700" dirty="0">
                <a:latin typeface="Calibri"/>
                <a:ea typeface="Calibri"/>
                <a:cs typeface="Times New Roman"/>
              </a:rPr>
              <a:t>, </a:t>
            </a:r>
            <a:r>
              <a:rPr lang="nl-NL" sz="1700" i="1" dirty="0">
                <a:latin typeface="Calibri"/>
                <a:ea typeface="Calibri"/>
                <a:cs typeface="Times New Roman"/>
              </a:rPr>
              <a:t>26</a:t>
            </a:r>
            <a:r>
              <a:rPr lang="nl-NL" sz="1700" dirty="0">
                <a:latin typeface="Calibri"/>
                <a:ea typeface="Calibri"/>
                <a:cs typeface="Times New Roman"/>
              </a:rPr>
              <a:t>, 01–23. </a:t>
            </a:r>
            <a:r>
              <a:rPr lang="nl-NL" sz="1700" u="sng" dirty="0">
                <a:solidFill>
                  <a:srgbClr val="0070C0"/>
                </a:solidFill>
                <a:latin typeface="Calibri"/>
                <a:ea typeface="Calibri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https://doi.org/10.5007/1518-2924.2021.e76900</a:t>
            </a:r>
            <a:endParaRPr lang="nl-NL" sz="1700" dirty="0">
              <a:cs typeface="Times New Roman"/>
            </a:endParaRPr>
          </a:p>
          <a:p>
            <a:endParaRPr lang="en-GB" sz="1700" dirty="0"/>
          </a:p>
          <a:p>
            <a:endParaRPr lang="en-GB" sz="1700" dirty="0">
              <a:ea typeface="Calibri" panose="020F0502020204030204"/>
              <a:cs typeface="Calibri" panose="020F0502020204030204"/>
            </a:endParaRPr>
          </a:p>
          <a:p>
            <a:endParaRPr lang="en-GB" sz="17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6" y="2433105"/>
            <a:ext cx="2612304" cy="2612304"/>
          </a:xfrm>
          <a:prstGeom prst="rect">
            <a:avLst/>
          </a:prstGeom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210313" y="4867475"/>
            <a:ext cx="5391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k-SK" sz="3200" b="1" dirty="0">
                <a:solidFill>
                  <a:schemeClr val="bg1"/>
                </a:solidFill>
                <a:latin typeface="+mj-lt"/>
              </a:rPr>
              <a:t>Gratulujeme!</a:t>
            </a:r>
            <a:r>
              <a:rPr lang="sk-SK" sz="2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sk-SK" sz="2800" b="1" dirty="0">
                <a:solidFill>
                  <a:schemeClr val="bg1"/>
                </a:solidFill>
                <a:latin typeface="+mj-lt"/>
              </a:rPr>
            </a:br>
            <a:r>
              <a:rPr lang="sk-SK" b="1" dirty="0">
                <a:solidFill>
                  <a:schemeClr val="bg1"/>
                </a:solidFill>
                <a:latin typeface="+mj-lt"/>
              </a:rPr>
              <a:t>Túto časť ste dokončili</a:t>
            </a:r>
            <a:endParaRPr lang="sk-SK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0CF07E-63BD-943B-4C02-57982ED8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73" y="6234021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5">
            <a:extLst>
              <a:ext uri="{FF2B5EF4-FFF2-40B4-BE49-F238E27FC236}">
                <a16:creationId xmlns:a16="http://schemas.microsoft.com/office/drawing/2014/main" id="{44116D37-2457-87B8-D92F-855339CFE361}"/>
              </a:ext>
            </a:extLst>
          </p:cNvPr>
          <p:cNvSpPr/>
          <p:nvPr/>
        </p:nvSpPr>
        <p:spPr>
          <a:xfrm>
            <a:off x="2790825" y="6258631"/>
            <a:ext cx="7791682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1100" b="0" i="0" dirty="0">
                <a:latin typeface="+mj-lt"/>
              </a:rPr>
              <a:t>Financované Európskou úniou. Vyjadrené názory a postoje sú názormi a vyhláseniami autora(-</a:t>
            </a:r>
            <a:r>
              <a:rPr lang="sk-SK" sz="1100" b="0" i="0" dirty="0" err="1">
                <a:latin typeface="+mj-lt"/>
              </a:rPr>
              <a:t>ov</a:t>
            </a:r>
            <a:r>
              <a:rPr lang="sk-SK" sz="1100" b="0" i="0" dirty="0">
                <a:latin typeface="+mj-lt"/>
              </a:rPr>
              <a:t>) a nemusia nevyhnutne odrážať názory a stanoviská Európskej únie alebo Európskej výkonnej agentúry pre vzdelávanie a kultúru (EACEA). Európska únia ani EACEA za </a:t>
            </a:r>
            <a:r>
              <a:rPr lang="sk-SK" sz="1100" b="0" i="0" dirty="0" err="1">
                <a:latin typeface="+mj-lt"/>
              </a:rPr>
              <a:t>ne</a:t>
            </a:r>
            <a:r>
              <a:rPr lang="sk-SK" sz="1100" b="0" i="0" dirty="0">
                <a:latin typeface="+mj-lt"/>
              </a:rPr>
              <a:t> nepreberajú žiadnu zodpovednosť.</a:t>
            </a:r>
            <a:endParaRPr lang="sk-SK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30B8B-25B5-4DAD-5AA5-C563F5FA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2400" dirty="0"/>
              <a:t>Povedomie</a:t>
            </a:r>
          </a:p>
        </p:txBody>
      </p:sp>
    </p:spTree>
    <p:extLst>
      <p:ext uri="{BB962C8B-B14F-4D97-AF65-F5344CB8AC3E}">
        <p14:creationId xmlns:p14="http://schemas.microsoft.com/office/powerpoint/2010/main" val="3246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3" y="-277185"/>
            <a:ext cx="11857935" cy="1782763"/>
          </a:xfrm>
        </p:spPr>
        <p:txBody>
          <a:bodyPr anchor="b">
            <a:normAutofit/>
          </a:bodyPr>
          <a:lstStyle/>
          <a:p>
            <a:pPr algn="ctr"/>
            <a:r>
              <a:rPr lang="en-US" sz="5400"/>
              <a:t>Moduly</a:t>
            </a:r>
            <a:endParaRPr lang="el-GR" sz="5400"/>
          </a:p>
        </p:txBody>
      </p:sp>
      <p:graphicFrame>
        <p:nvGraphicFramePr>
          <p:cNvPr id="10" name="Diagram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302628"/>
              </p:ext>
            </p:extLst>
          </p:nvPr>
        </p:nvGraphicFramePr>
        <p:xfrm>
          <a:off x="791283" y="2162175"/>
          <a:ext cx="4961817" cy="344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5E0860D2-CD37-7A1F-1396-B964A1B9D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504" y="46380"/>
            <a:ext cx="2839621" cy="708203"/>
          </a:xfrm>
          <a:prstGeom prst="rect">
            <a:avLst/>
          </a:prstGeom>
        </p:spPr>
      </p:pic>
      <p:graphicFrame>
        <p:nvGraphicFramePr>
          <p:cNvPr id="9" name="Διάγραμμα 5">
            <a:extLst>
              <a:ext uri="{FF2B5EF4-FFF2-40B4-BE49-F238E27FC236}">
                <a16:creationId xmlns:a16="http://schemas.microsoft.com/office/drawing/2014/main" id="{0F6221FA-CCBB-7318-4AB1-8EA358DD8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16624"/>
              </p:ext>
            </p:extLst>
          </p:nvPr>
        </p:nvGraphicFramePr>
        <p:xfrm>
          <a:off x="6325308" y="1632696"/>
          <a:ext cx="4961817" cy="43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285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/>
              <a:t>Ciele</a:t>
            </a:r>
            <a:endParaRPr lang="el-GR"/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8A9FD9A-D149-4CB3-A9BB-556DD2E2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903974"/>
            <a:ext cx="7872768" cy="3101691"/>
          </a:xfrm>
        </p:spPr>
        <p:txBody>
          <a:bodyPr>
            <a:normAutofit/>
          </a:bodyPr>
          <a:lstStyle/>
          <a:p>
            <a:pPr>
              <a:buClr>
                <a:srgbClr val="95C11F"/>
              </a:buClr>
            </a:pPr>
            <a:r>
              <a:rPr lang="sk-SK" dirty="0"/>
              <a:t>Vysvetliť, čo znamená „informačná hrozba“</a:t>
            </a:r>
          </a:p>
          <a:p>
            <a:pPr>
              <a:buClr>
                <a:srgbClr val="95C11F"/>
              </a:buClr>
              <a:buFont typeface="Wingdings" panose="05000000000000000000" pitchFamily="2" charset="2"/>
              <a:buChar char="ü"/>
            </a:pPr>
            <a:r>
              <a:rPr lang="sk-SK" dirty="0"/>
              <a:t>Rozšíriť povedomie o príčinách a iných vplyvoch týkajúcich sa dôvery v nepravdivé informácie (informačné hrozby).</a:t>
            </a:r>
          </a:p>
          <a:p>
            <a:pPr>
              <a:buClr>
                <a:srgbClr val="95C11F"/>
              </a:buClr>
            </a:pPr>
            <a:r>
              <a:rPr lang="sk-SK" dirty="0"/>
              <a:t>Vysvetliť, ako tieto vplyvy fungujú a ovplyvňujú vnímanie človeka</a:t>
            </a:r>
          </a:p>
          <a:p>
            <a:pPr>
              <a:buClr>
                <a:srgbClr val="95C11F"/>
              </a:buClr>
            </a:pPr>
            <a:r>
              <a:rPr lang="sk-SK" dirty="0"/>
              <a:t>Vybudovať si zručnosti, ako identifikovať a zvládnuť presvedčenie o „informačnej hrozbe“.</a:t>
            </a:r>
          </a:p>
        </p:txBody>
      </p:sp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cirkel, Lettertype&#10;&#10;Automatisch gegenereerde beschrijving">
            <a:extLst>
              <a:ext uri="{FF2B5EF4-FFF2-40B4-BE49-F238E27FC236}">
                <a16:creationId xmlns:a16="http://schemas.microsoft.com/office/drawing/2014/main" id="{05521C1D-6E6E-8E77-2221-14FA1397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25" y="237453"/>
            <a:ext cx="6145368" cy="5352785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70" y="947634"/>
            <a:ext cx="11059692" cy="605096"/>
          </a:xfrm>
        </p:spPr>
        <p:txBody>
          <a:bodyPr/>
          <a:lstStyle/>
          <a:p>
            <a:r>
              <a:rPr lang="en-GB" dirty="0" err="1"/>
              <a:t>Čo</a:t>
            </a:r>
            <a:r>
              <a:rPr lang="en-GB" dirty="0"/>
              <a:t> je </a:t>
            </a:r>
            <a:r>
              <a:rPr lang="sk-SK" dirty="0"/>
              <a:t>“</a:t>
            </a:r>
            <a:r>
              <a:rPr lang="en-GB" dirty="0" err="1"/>
              <a:t>informačná</a:t>
            </a:r>
            <a:r>
              <a:rPr lang="en-GB" dirty="0"/>
              <a:t> </a:t>
            </a:r>
            <a:r>
              <a:rPr lang="sk-SK" dirty="0"/>
              <a:t>hrozba“</a:t>
            </a:r>
            <a:r>
              <a:rPr lang="en-GB" dirty="0"/>
              <a:t>?</a:t>
            </a: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Zdrojový obrázok (upravený)</a:t>
            </a:r>
            <a:endParaRPr lang="en-US" sz="1200" dirty="0"/>
          </a:p>
        </p:txBody>
      </p:sp>
      <p:graphicFrame>
        <p:nvGraphicFramePr>
          <p:cNvPr id="15" name="Tijdelijke aanduiding voor inhoud 4">
            <a:extLst>
              <a:ext uri="{FF2B5EF4-FFF2-40B4-BE49-F238E27FC236}">
                <a16:creationId xmlns:a16="http://schemas.microsoft.com/office/drawing/2014/main" id="{913CC63E-F9F4-ED85-397C-8EF48AC86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4273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70687175-E4D1-56A5-31C7-77722205015B}"/>
              </a:ext>
            </a:extLst>
          </p:cNvPr>
          <p:cNvSpPr txBox="1"/>
          <p:nvPr/>
        </p:nvSpPr>
        <p:spPr>
          <a:xfrm>
            <a:off x="559070" y="1563086"/>
            <a:ext cx="5774137" cy="54784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2000" dirty="0"/>
              <a:t>Informačná hrozba je zastrešujúci pojem pre tri typy zavádzajúcich a/alebo škodlivých informácií.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2000" dirty="0"/>
              <a:t>Tieto tri typy sa delia do dvoch kategórií: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Nezohľadňujúce, či sú informácie </a:t>
            </a:r>
            <a:r>
              <a:rPr lang="sk-SK" sz="2000" b="1" dirty="0"/>
              <a:t>nepravdivé alebo nie</a:t>
            </a:r>
            <a:r>
              <a:rPr lang="sk-SK" sz="2000" dirty="0"/>
              <a:t>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Či sa informácie šíria so </a:t>
            </a:r>
            <a:r>
              <a:rPr lang="sk-SK" sz="2000" b="1" dirty="0"/>
              <a:t>zlým úmyslom s cieľom </a:t>
            </a:r>
            <a:r>
              <a:rPr lang="sk-SK" sz="2000" dirty="0"/>
              <a:t>poškodiť iných.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2000" dirty="0"/>
              <a:t>Tri typy: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sk-SK" sz="2000" b="1" dirty="0" err="1"/>
              <a:t>Misinformácia</a:t>
            </a:r>
            <a:r>
              <a:rPr lang="sk-SK" sz="2000" b="1" dirty="0"/>
              <a:t>: </a:t>
            </a:r>
            <a:r>
              <a:rPr lang="sk-SK" sz="2000" dirty="0"/>
              <a:t>nepravdivá, bez úmyslu poškodiť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sk-SK" sz="2000" b="1" dirty="0"/>
              <a:t>Dezinformácia: </a:t>
            </a:r>
            <a:r>
              <a:rPr lang="sk-SK" sz="2000" dirty="0"/>
              <a:t>nepravdivá, s úmyslom poškodiť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sk-SK" sz="2000" b="1" dirty="0"/>
              <a:t>Malinformácie: </a:t>
            </a:r>
            <a:r>
              <a:rPr lang="sk-SK" sz="2000" dirty="0"/>
              <a:t>pravdivé, vytrhnuté z kontextu, s úmyslom poškodiť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503F618-4C58-D605-01F2-65622570A838}"/>
              </a:ext>
            </a:extLst>
          </p:cNvPr>
          <p:cNvSpPr txBox="1"/>
          <p:nvPr/>
        </p:nvSpPr>
        <p:spPr>
          <a:xfrm>
            <a:off x="6333207" y="2694581"/>
            <a:ext cx="1678199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1600" b="1" dirty="0" err="1">
                <a:solidFill>
                  <a:schemeClr val="bg1"/>
                </a:solidFill>
                <a:cs typeface="Calibri"/>
              </a:rPr>
              <a:t>Mis</a:t>
            </a:r>
            <a:r>
              <a:rPr lang="nl-NL" sz="1600" b="1" dirty="0">
                <a:solidFill>
                  <a:schemeClr val="bg1"/>
                </a:solidFill>
                <a:cs typeface="Calibri"/>
              </a:rPr>
              <a:t>informácie</a:t>
            </a:r>
            <a:endParaRPr lang="nl-NL" sz="2000" dirty="0"/>
          </a:p>
          <a:p>
            <a:pPr algn="ctr"/>
            <a:r>
              <a:rPr lang="nl-NL" sz="1400" dirty="0">
                <a:solidFill>
                  <a:schemeClr val="bg1"/>
                </a:solidFill>
                <a:cs typeface="Calibri"/>
              </a:rPr>
              <a:t>Nepravdivé informácie, ktoré sa šíria bez vedomia, že sú nepravdivé, napr. v dôsledku omylu alebo nesprávnej interpretácie.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5DE4D07-7CFD-87FE-05A9-E9D22279C577}"/>
              </a:ext>
            </a:extLst>
          </p:cNvPr>
          <p:cNvSpPr txBox="1"/>
          <p:nvPr/>
        </p:nvSpPr>
        <p:spPr>
          <a:xfrm>
            <a:off x="8284560" y="2209285"/>
            <a:ext cx="1535521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 b="1" dirty="0">
                <a:solidFill>
                  <a:schemeClr val="bg1"/>
                </a:solidFill>
                <a:cs typeface="Calibri"/>
              </a:rPr>
              <a:t>Dezinformácie</a:t>
            </a:r>
            <a:endParaRPr lang="nl-NL" sz="2000" dirty="0"/>
          </a:p>
          <a:p>
            <a:pPr algn="ctr"/>
            <a:r>
              <a:rPr lang="nl-NL" sz="1400" dirty="0">
                <a:solidFill>
                  <a:schemeClr val="bg1"/>
                </a:solidFill>
                <a:cs typeface="Calibri"/>
              </a:rPr>
              <a:t>Nepravdivé informácie šírené so zlým úmyslom uviesť príjemcu informácií do omylu. 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cs typeface="Calibri"/>
              </a:rPr>
              <a:t>Často sa používa</a:t>
            </a:r>
            <a:r>
              <a:rPr lang="sk-SK" sz="1400" dirty="0" err="1">
                <a:solidFill>
                  <a:schemeClr val="bg1"/>
                </a:solidFill>
                <a:cs typeface="Calibri"/>
              </a:rPr>
              <a:t>jú</a:t>
            </a:r>
            <a:r>
              <a:rPr lang="nl-NL" sz="1400" dirty="0">
                <a:solidFill>
                  <a:schemeClr val="bg1"/>
                </a:solidFill>
                <a:cs typeface="Calibri"/>
              </a:rPr>
              <a:t> na podporu špecifických morálnych alebo politických názorov.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5EF350B-7F4E-3E19-8F54-B1103F01319D}"/>
              </a:ext>
            </a:extLst>
          </p:cNvPr>
          <p:cNvSpPr txBox="1"/>
          <p:nvPr/>
        </p:nvSpPr>
        <p:spPr>
          <a:xfrm>
            <a:off x="9995867" y="2371415"/>
            <a:ext cx="1997649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 b="1" dirty="0">
                <a:solidFill>
                  <a:schemeClr val="bg1"/>
                </a:solidFill>
                <a:cs typeface="Calibri"/>
              </a:rPr>
              <a:t>Mal</a:t>
            </a:r>
            <a:r>
              <a:rPr lang="sk-SK" sz="1600" b="1" dirty="0">
                <a:solidFill>
                  <a:schemeClr val="bg1"/>
                </a:solidFill>
                <a:cs typeface="Calibri"/>
              </a:rPr>
              <a:t>in</a:t>
            </a:r>
            <a:r>
              <a:rPr lang="nl-NL" sz="1600" b="1" dirty="0">
                <a:solidFill>
                  <a:schemeClr val="bg1"/>
                </a:solidFill>
                <a:cs typeface="Calibri"/>
              </a:rPr>
              <a:t>formácie</a:t>
            </a:r>
            <a:endParaRPr lang="nl-NL" sz="20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  <a:cs typeface="Calibri"/>
              </a:rPr>
              <a:t>Vychádza</a:t>
            </a:r>
            <a:r>
              <a:rPr lang="nl-NL" sz="1400" dirty="0" err="1">
                <a:solidFill>
                  <a:schemeClr val="bg1"/>
                </a:solidFill>
                <a:cs typeface="Calibri"/>
              </a:rPr>
              <a:t> z faktických </a:t>
            </a:r>
            <a:r>
              <a:rPr lang="nl-NL" sz="1400" dirty="0">
                <a:solidFill>
                  <a:schemeClr val="bg1"/>
                </a:solidFill>
                <a:cs typeface="Calibri"/>
              </a:rPr>
              <a:t>informácií, ale je šírená </a:t>
            </a:r>
            <a:r>
              <a:rPr lang="nl-NL" sz="1400" dirty="0" err="1">
                <a:solidFill>
                  <a:schemeClr val="bg1"/>
                </a:solidFill>
                <a:cs typeface="Calibri"/>
              </a:rPr>
              <a:t>s úmyslom spôsobiť škodu</a:t>
            </a:r>
            <a:r>
              <a:rPr lang="nl-NL" sz="1400" dirty="0">
                <a:solidFill>
                  <a:schemeClr val="bg1"/>
                </a:solidFill>
                <a:cs typeface="Calibri"/>
              </a:rPr>
              <a:t>. </a:t>
            </a:r>
            <a:r>
              <a:rPr lang="nl-NL" sz="1400" dirty="0" err="1">
                <a:solidFill>
                  <a:schemeClr val="bg1"/>
                </a:solidFill>
                <a:cs typeface="Calibri"/>
              </a:rPr>
              <a:t>Často </a:t>
            </a:r>
            <a:r>
              <a:rPr lang="nl-NL" sz="1400" dirty="0">
                <a:solidFill>
                  <a:schemeClr val="bg1"/>
                </a:solidFill>
                <a:cs typeface="Calibri"/>
              </a:rPr>
              <a:t>ide o informácie vytrhnuté z kontextu alebo </a:t>
            </a:r>
            <a:r>
              <a:rPr lang="nl-NL" sz="1400" dirty="0" err="1">
                <a:solidFill>
                  <a:schemeClr val="bg1"/>
                </a:solidFill>
                <a:cs typeface="Calibri"/>
              </a:rPr>
              <a:t>zveličené s cieľom podporiť určitý </a:t>
            </a:r>
            <a:r>
              <a:rPr lang="nl-NL" sz="1400" dirty="0">
                <a:solidFill>
                  <a:schemeClr val="bg1"/>
                </a:solidFill>
                <a:cs typeface="Calibri"/>
              </a:rPr>
              <a:t>zámer, napr. </a:t>
            </a:r>
            <a:r>
              <a:rPr lang="nl-NL" sz="1400" dirty="0" err="1">
                <a:solidFill>
                  <a:schemeClr val="bg1"/>
                </a:solidFill>
                <a:cs typeface="Calibri"/>
              </a:rPr>
              <a:t>nenávistné </a:t>
            </a:r>
            <a:r>
              <a:rPr lang="nl-NL" sz="1400" dirty="0">
                <a:solidFill>
                  <a:schemeClr val="bg1"/>
                </a:solidFill>
                <a:cs typeface="Calibri"/>
              </a:rPr>
              <a:t>prejavy.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D67CBEE-40C8-FDFC-FF8F-A09AAAD4650A}"/>
              </a:ext>
            </a:extLst>
          </p:cNvPr>
          <p:cNvSpPr txBox="1"/>
          <p:nvPr/>
        </p:nvSpPr>
        <p:spPr>
          <a:xfrm>
            <a:off x="5958625" y="237451"/>
            <a:ext cx="61453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TYPY INFORMAČNÝCH HROZIEB</a:t>
            </a:r>
            <a:endParaRPr lang="en-GB" sz="2800" b="1" dirty="0" err="1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300B0F2-143D-927A-F2D2-A19FA1FAB182}"/>
              </a:ext>
            </a:extLst>
          </p:cNvPr>
          <p:cNvSpPr txBox="1"/>
          <p:nvPr/>
        </p:nvSpPr>
        <p:spPr>
          <a:xfrm>
            <a:off x="6938118" y="895599"/>
            <a:ext cx="19513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/>
              <a:t>NEPRAVDIVOSŤ</a:t>
            </a:r>
            <a:endParaRPr lang="en-GB" sz="2000" b="1" dirty="0" err="1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ED93109-2214-6D72-003B-F1D6CAEFAA8A}"/>
              </a:ext>
            </a:extLst>
          </p:cNvPr>
          <p:cNvSpPr txBox="1"/>
          <p:nvPr/>
        </p:nvSpPr>
        <p:spPr>
          <a:xfrm>
            <a:off x="9085837" y="895599"/>
            <a:ext cx="2336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/>
              <a:t>ÚMYSEL UBLÍŽIŤ</a:t>
            </a:r>
            <a:endParaRPr lang="en-GB" sz="2000" b="1" dirty="0" err="1"/>
          </a:p>
        </p:txBody>
      </p:sp>
    </p:spTree>
    <p:extLst>
      <p:ext uri="{BB962C8B-B14F-4D97-AF65-F5344CB8AC3E}">
        <p14:creationId xmlns:p14="http://schemas.microsoft.com/office/powerpoint/2010/main" val="42232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cirkel, illustratie&#10;&#10;Automatisch gegenereerde beschrijving">
            <a:extLst>
              <a:ext uri="{FF2B5EF4-FFF2-40B4-BE49-F238E27FC236}">
                <a16:creationId xmlns:a16="http://schemas.microsoft.com/office/drawing/2014/main" id="{BA93D763-5B29-4B1D-45E2-567F10E60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84" y="1041208"/>
            <a:ext cx="6145368" cy="55483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000D4-1451-DDDC-334E-603541B7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Príklady informačnej hrozby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5098885-1F76-15DE-F5F1-5448AE5B9C36}"/>
              </a:ext>
            </a:extLst>
          </p:cNvPr>
          <p:cNvSpPr txBox="1"/>
          <p:nvPr/>
        </p:nvSpPr>
        <p:spPr>
          <a:xfrm>
            <a:off x="5987846" y="6446305"/>
            <a:ext cx="6204154" cy="409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r">
              <a:lnSpc>
                <a:spcPct val="200000"/>
              </a:lnSpc>
            </a:pPr>
            <a:r>
              <a:rPr lang="sk-SK" sz="1200" dirty="0">
                <a:effectLst/>
                <a:latin typeface="Calibri"/>
                <a:cs typeface="Calibri"/>
                <a:hlinkClick r:id="rId4"/>
              </a:rPr>
              <a:t>Zdrojový </a:t>
            </a:r>
            <a:r>
              <a:rPr lang="sk-SK" sz="1200" dirty="0">
                <a:latin typeface="Calibri"/>
                <a:cs typeface="Times New Roman"/>
                <a:hlinkClick r:id="rId4"/>
              </a:rPr>
              <a:t>obrázok (upravený)</a:t>
            </a:r>
            <a:endParaRPr lang="sk-SK" sz="1200" dirty="0">
              <a:effectLst/>
              <a:latin typeface="Calibri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22507A8-1D10-9AA1-954E-8CB757983358}"/>
              </a:ext>
            </a:extLst>
          </p:cNvPr>
          <p:cNvSpPr txBox="1"/>
          <p:nvPr/>
        </p:nvSpPr>
        <p:spPr>
          <a:xfrm>
            <a:off x="576338" y="1681569"/>
            <a:ext cx="5710974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k-SK" dirty="0"/>
              <a:t>Všetky tri formy informačnej hrozby sú v spoločnosti rozšírené. </a:t>
            </a:r>
          </a:p>
          <a:p>
            <a:pPr marL="285750" indent="-28575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sk-SK" b="1" dirty="0"/>
              <a:t>Misinformácie </a:t>
            </a:r>
            <a:r>
              <a:rPr lang="sk-SK" dirty="0"/>
              <a:t>sú väčšinou založené na neznalosti a osobných predsudkoch. Tie môžu spôsobiť nesprávnu interpretáciu, ktorá pri zdieľaní vytvára dezinformácie.</a:t>
            </a:r>
          </a:p>
          <a:p>
            <a:pPr marL="285750" indent="-28575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sk-SK" b="1" dirty="0"/>
              <a:t>Dezinformácie </a:t>
            </a:r>
            <a:r>
              <a:rPr lang="sk-SK" dirty="0"/>
              <a:t>môžu byť veľmi veľkým problémom, napríklad zdieľanie "falošných správ" zo strany médií. Dezinformácie sa však môžu vyskytovať aj v menších prípadoch, napríklad v prípade spoločností, ktoré zanechávajú falošné recenzie na svoje vlastné produkty/služby, alebo v prípade článkov, ktoré používajú extravagantné ŠOKUJÚCE názvy s cieľom zavádzať ľudí, aby na </a:t>
            </a:r>
            <a:r>
              <a:rPr lang="sk-SK" dirty="0" err="1"/>
              <a:t>ne</a:t>
            </a:r>
            <a:r>
              <a:rPr lang="sk-SK" dirty="0"/>
              <a:t> klikli.</a:t>
            </a:r>
          </a:p>
          <a:p>
            <a:pPr marL="285750" indent="-28575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sk-SK" b="1" dirty="0"/>
              <a:t>Malinformácie </a:t>
            </a:r>
            <a:r>
              <a:rPr lang="sk-SK" dirty="0"/>
              <a:t>môžu byť napríklad zhromažďovanie osobných informácií prostredníctvom phishingu, ale aj použitie týchto osobných informácií napríklad na </a:t>
            </a:r>
            <a:r>
              <a:rPr lang="sk-SK" dirty="0" err="1"/>
              <a:t>doxxing</a:t>
            </a:r>
            <a:r>
              <a:rPr lang="sk-SK" dirty="0"/>
              <a:t>, krádež identity alebo pošpinenie niečej povesti.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37BB88-26EA-C551-BC33-8796D6B10F2B}"/>
              </a:ext>
            </a:extLst>
          </p:cNvPr>
          <p:cNvSpPr txBox="1"/>
          <p:nvPr/>
        </p:nvSpPr>
        <p:spPr>
          <a:xfrm>
            <a:off x="8108323" y="2452351"/>
            <a:ext cx="20257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b="1" dirty="0">
                <a:cs typeface="Calibri"/>
              </a:rPr>
              <a:t>Misinformácie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8F93A4-829A-1CA3-8AAE-DD5C31C8CDDF}"/>
              </a:ext>
            </a:extLst>
          </p:cNvPr>
          <p:cNvSpPr txBox="1"/>
          <p:nvPr/>
        </p:nvSpPr>
        <p:spPr>
          <a:xfrm>
            <a:off x="8695909" y="2828631"/>
            <a:ext cx="102494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1400" dirty="0">
                <a:cs typeface="Calibri"/>
              </a:rPr>
              <a:t>Predsudky</a:t>
            </a:r>
            <a:endParaRPr lang="sk-SK" sz="1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DD5CF6C-68EF-9465-DD3B-AFD94BB31746}"/>
              </a:ext>
            </a:extLst>
          </p:cNvPr>
          <p:cNvSpPr txBox="1"/>
          <p:nvPr/>
        </p:nvSpPr>
        <p:spPr>
          <a:xfrm>
            <a:off x="10472133" y="4974464"/>
            <a:ext cx="154278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1400" dirty="0">
                <a:cs typeface="Calibri"/>
              </a:rPr>
              <a:t>Phishing</a:t>
            </a:r>
            <a:endParaRPr lang="sk-SK" sz="1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014347E-47C9-9048-A98A-8DAF194C259A}"/>
              </a:ext>
            </a:extLst>
          </p:cNvPr>
          <p:cNvSpPr txBox="1"/>
          <p:nvPr/>
        </p:nvSpPr>
        <p:spPr>
          <a:xfrm>
            <a:off x="10472133" y="5714999"/>
            <a:ext cx="105982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400" dirty="0">
                <a:cs typeface="Calibri"/>
              </a:rPr>
              <a:t>Zneužitie dôverných informácií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338F1BC-51F1-67D1-3BA4-ADDE0AFA5C1D}"/>
              </a:ext>
            </a:extLst>
          </p:cNvPr>
          <p:cNvSpPr txBox="1"/>
          <p:nvPr/>
        </p:nvSpPr>
        <p:spPr>
          <a:xfrm>
            <a:off x="9444507" y="5285703"/>
            <a:ext cx="138179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1400" dirty="0">
                <a:cs typeface="Calibri"/>
              </a:rPr>
              <a:t>Zneužitie osobných údajov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E7BBD94-6972-5567-232A-4B482D201C7D}"/>
              </a:ext>
            </a:extLst>
          </p:cNvPr>
          <p:cNvSpPr txBox="1"/>
          <p:nvPr/>
        </p:nvSpPr>
        <p:spPr>
          <a:xfrm>
            <a:off x="6428704" y="4236612"/>
            <a:ext cx="87200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1400" dirty="0">
                <a:cs typeface="Calibri"/>
              </a:rPr>
              <a:t>Satira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3BD1F4-3D6D-F11B-B33F-22FF784839EF}"/>
              </a:ext>
            </a:extLst>
          </p:cNvPr>
          <p:cNvSpPr txBox="1"/>
          <p:nvPr/>
        </p:nvSpPr>
        <p:spPr>
          <a:xfrm>
            <a:off x="6227471" y="5175696"/>
            <a:ext cx="11805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400" dirty="0">
                <a:cs typeface="Calibri"/>
              </a:rPr>
              <a:t>Falošné správy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62006D8-2C8F-CDCA-EA77-2F3CC03024B9}"/>
              </a:ext>
            </a:extLst>
          </p:cNvPr>
          <p:cNvSpPr txBox="1"/>
          <p:nvPr/>
        </p:nvSpPr>
        <p:spPr>
          <a:xfrm>
            <a:off x="6823119" y="5873302"/>
            <a:ext cx="138179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400" dirty="0" err="1">
                <a:cs typeface="Calibri"/>
              </a:rPr>
              <a:t>Clickbait</a:t>
            </a:r>
            <a:endParaRPr lang="sk-SK" sz="1400" dirty="0">
              <a:cs typeface="Calibri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9A9C42-7E7D-25E2-4A27-CA7C7C56C48F}"/>
              </a:ext>
            </a:extLst>
          </p:cNvPr>
          <p:cNvSpPr txBox="1"/>
          <p:nvPr/>
        </p:nvSpPr>
        <p:spPr>
          <a:xfrm>
            <a:off x="7653914" y="5798974"/>
            <a:ext cx="12610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400" dirty="0">
                <a:cs typeface="Calibri"/>
              </a:rPr>
              <a:t>Falošné recenzie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74F4211-3515-E417-FB0E-E373254113DE}"/>
              </a:ext>
            </a:extLst>
          </p:cNvPr>
          <p:cNvSpPr txBox="1"/>
          <p:nvPr/>
        </p:nvSpPr>
        <p:spPr>
          <a:xfrm>
            <a:off x="7362421" y="4174902"/>
            <a:ext cx="6976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1400" dirty="0">
                <a:cs typeface="Calibri"/>
              </a:rPr>
              <a:t>Hoax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B6C2E36-33D5-5FCA-34B7-0D3B2817B720}"/>
              </a:ext>
            </a:extLst>
          </p:cNvPr>
          <p:cNvSpPr txBox="1"/>
          <p:nvPr/>
        </p:nvSpPr>
        <p:spPr>
          <a:xfrm>
            <a:off x="7015870" y="4879761"/>
            <a:ext cx="168230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400" dirty="0">
                <a:cs typeface="Calibri"/>
              </a:rPr>
              <a:t>Webové stránky podvodníkov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E3986BA-A533-4A51-5E3D-6B80778DF3DD}"/>
              </a:ext>
            </a:extLst>
          </p:cNvPr>
          <p:cNvSpPr txBox="1"/>
          <p:nvPr/>
        </p:nvSpPr>
        <p:spPr>
          <a:xfrm>
            <a:off x="8856907" y="4955684"/>
            <a:ext cx="66594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400" dirty="0">
                <a:cs typeface="Calibri"/>
              </a:rPr>
              <a:t>Filter </a:t>
            </a:r>
            <a:r>
              <a:rPr lang="sk-SK" sz="1400" dirty="0" err="1">
                <a:cs typeface="Calibri"/>
              </a:rPr>
              <a:t>bub</a:t>
            </a:r>
            <a:r>
              <a:rPr lang="sk-SK" sz="1400" dirty="0">
                <a:cs typeface="Calibri"/>
              </a:rPr>
              <a:t>-</a:t>
            </a:r>
          </a:p>
          <a:p>
            <a:r>
              <a:rPr lang="sk-SK" sz="1400" dirty="0" err="1">
                <a:cs typeface="Calibri"/>
              </a:rPr>
              <a:t>bles</a:t>
            </a:r>
            <a:endParaRPr lang="sk-SK" sz="1400" dirty="0">
              <a:cs typeface="Calibri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2CA5D93-17BD-3792-2C05-33ADA12839A5}"/>
              </a:ext>
            </a:extLst>
          </p:cNvPr>
          <p:cNvSpPr txBox="1"/>
          <p:nvPr/>
        </p:nvSpPr>
        <p:spPr>
          <a:xfrm>
            <a:off x="8470543" y="4030013"/>
            <a:ext cx="11644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400" dirty="0">
                <a:cs typeface="Calibri"/>
              </a:rPr>
              <a:t>Stiahnuté dokumenty</a:t>
            </a:r>
            <a:endParaRPr lang="sk-SK" sz="14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78841FD-F19E-8A4D-9C54-3C7BE8B3CFA2}"/>
              </a:ext>
            </a:extLst>
          </p:cNvPr>
          <p:cNvSpPr txBox="1"/>
          <p:nvPr/>
        </p:nvSpPr>
        <p:spPr>
          <a:xfrm>
            <a:off x="7260463" y="3171421"/>
            <a:ext cx="18245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400" dirty="0">
                <a:cs typeface="Calibri"/>
              </a:rPr>
              <a:t>Zavádzajúce mapy, grafy a grafiky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522BEDE-9683-AF6E-BE40-5AD0714DBD09}"/>
              </a:ext>
            </a:extLst>
          </p:cNvPr>
          <p:cNvSpPr txBox="1"/>
          <p:nvPr/>
        </p:nvSpPr>
        <p:spPr>
          <a:xfrm>
            <a:off x="7365104" y="3614133"/>
            <a:ext cx="16098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400" dirty="0">
                <a:cs typeface="Calibri"/>
              </a:rPr>
              <a:t>Konšpiračné teórie</a:t>
            </a:r>
            <a:endParaRPr lang="sk-SK" sz="14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21167A6-B393-2364-B891-8AE582228FEF}"/>
              </a:ext>
            </a:extLst>
          </p:cNvPr>
          <p:cNvSpPr txBox="1"/>
          <p:nvPr/>
        </p:nvSpPr>
        <p:spPr>
          <a:xfrm>
            <a:off x="8057344" y="3820732"/>
            <a:ext cx="20123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400" dirty="0">
                <a:cs typeface="Calibri"/>
              </a:rPr>
              <a:t>Propaganda</a:t>
            </a:r>
            <a:endParaRPr lang="sk-SK" sz="14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DA8C137-8399-37DA-03FA-4E7CFB748372}"/>
              </a:ext>
            </a:extLst>
          </p:cNvPr>
          <p:cNvSpPr txBox="1"/>
          <p:nvPr/>
        </p:nvSpPr>
        <p:spPr>
          <a:xfrm>
            <a:off x="9525000" y="4612246"/>
            <a:ext cx="2326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b="1" dirty="0">
                <a:cs typeface="Calibri"/>
              </a:rPr>
              <a:t>Malinformácie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F8B0CC9-B64D-FF87-507A-C0478B6FCFE4}"/>
              </a:ext>
            </a:extLst>
          </p:cNvPr>
          <p:cNvSpPr txBox="1"/>
          <p:nvPr/>
        </p:nvSpPr>
        <p:spPr>
          <a:xfrm>
            <a:off x="6938493" y="4652492"/>
            <a:ext cx="21062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b="1" dirty="0">
                <a:cs typeface="Calibri"/>
              </a:rPr>
              <a:t>Dezinformácie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72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 descr="Εικόνα που περιέχει κείμενο, γραφικά, clipart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5B5354DB-79D5-4754-DF4F-6892EB25C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0937" r="8948" b="11648"/>
          <a:stretch/>
        </p:blipFill>
        <p:spPr>
          <a:xfrm>
            <a:off x="4870278" y="904962"/>
            <a:ext cx="5919956" cy="5623783"/>
          </a:xfrm>
          <a:prstGeom prst="rect">
            <a:avLst/>
          </a:prstGeom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k-SK" sz="3600" b="1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ABC49D-C58D-2F3B-AC9B-F42DD1A5CC89}"/>
              </a:ext>
            </a:extLst>
          </p:cNvPr>
          <p:cNvSpPr txBox="1"/>
          <p:nvPr/>
        </p:nvSpPr>
        <p:spPr>
          <a:xfrm>
            <a:off x="189426" y="2091566"/>
            <a:ext cx="4680852" cy="3477875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4400" b="1" dirty="0"/>
              <a:t>Viera v </a:t>
            </a:r>
            <a:r>
              <a:rPr lang="sk-SK" sz="4400" b="1" dirty="0"/>
              <a:t>pravdivosť </a:t>
            </a:r>
            <a:r>
              <a:rPr lang="nl-NL" sz="4400" b="1" dirty="0"/>
              <a:t>informačn</a:t>
            </a:r>
            <a:r>
              <a:rPr lang="sk-SK" sz="4400" b="1" dirty="0"/>
              <a:t>ej</a:t>
            </a:r>
            <a:r>
              <a:rPr lang="nl-NL" sz="4400" b="1" dirty="0"/>
              <a:t> </a:t>
            </a:r>
            <a:r>
              <a:rPr lang="sk-SK" sz="4400" b="1" dirty="0"/>
              <a:t>hrozby</a:t>
            </a:r>
            <a:r>
              <a:rPr lang="nl-NL" sz="4400" b="1" dirty="0"/>
              <a:t>:</a:t>
            </a:r>
          </a:p>
          <a:p>
            <a:pPr algn="ctr"/>
            <a:r>
              <a:rPr lang="sk-SK" sz="4400" b="1" dirty="0"/>
              <a:t>p</a:t>
            </a:r>
            <a:r>
              <a:rPr lang="nl-NL" sz="4400" b="1" dirty="0"/>
              <a:t>roblematické správanie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11980-40E3-53D7-24FA-30A9FF1BFA90}"/>
              </a:ext>
            </a:extLst>
          </p:cNvPr>
          <p:cNvSpPr txBox="1"/>
          <p:nvPr/>
        </p:nvSpPr>
        <p:spPr>
          <a:xfrm>
            <a:off x="5895395" y="6488668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4"/>
              </a:rPr>
              <a:t>Obrázok od </a:t>
            </a:r>
            <a:r>
              <a:rPr lang="en-GB" sz="1200" dirty="0" err="1">
                <a:hlinkClick r:id="rId4"/>
              </a:rPr>
              <a:t>vectorjuice na Freepik</a:t>
            </a:r>
            <a:r>
              <a:rPr lang="en-GB" sz="1200" dirty="0">
                <a:hlinkClick r:id="rId4"/>
              </a:rPr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518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diagram, lijn, cirkel, Elektrisch blauw&#10;&#10;Automatisch gegenereerde beschrijving">
            <a:extLst>
              <a:ext uri="{FF2B5EF4-FFF2-40B4-BE49-F238E27FC236}">
                <a16:creationId xmlns:a16="http://schemas.microsoft.com/office/drawing/2014/main" id="{624D5438-B479-A623-CB12-0CC689A2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13" y="2209879"/>
            <a:ext cx="6467340" cy="3769059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Teória plánovaného správania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060411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200" b="0" i="0" dirty="0">
                <a:solidFill>
                  <a:srgbClr val="333333"/>
                </a:solidFill>
                <a:effectLst/>
              </a:rPr>
              <a:t>Teória plánovaného </a:t>
            </a:r>
            <a:r>
              <a:rPr lang="sk-SK" sz="2200" dirty="0">
                <a:solidFill>
                  <a:srgbClr val="333333"/>
                </a:solidFill>
              </a:rPr>
              <a:t>správania </a:t>
            </a:r>
            <a:r>
              <a:rPr lang="sk-SK" sz="2200" b="0" i="0" dirty="0">
                <a:solidFill>
                  <a:srgbClr val="333333"/>
                </a:solidFill>
                <a:effectLst/>
              </a:rPr>
              <a:t>je teória, ktorá vysvetľuje, ako ľudia dospejú k </a:t>
            </a:r>
            <a:r>
              <a:rPr lang="sk-SK" sz="2200" dirty="0">
                <a:solidFill>
                  <a:srgbClr val="333333"/>
                </a:solidFill>
              </a:rPr>
              <a:t>správaniu, ktoré vykonávajú. </a:t>
            </a:r>
            <a:endParaRPr lang="sk-SK" sz="2200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r>
              <a:rPr lang="sk-SK" sz="2200" dirty="0">
                <a:solidFill>
                  <a:srgbClr val="333333"/>
                </a:solidFill>
              </a:rPr>
              <a:t>V modeli môžete vidieť, že na to, aby sa človek mohol nejako správať, musí mať zámer. </a:t>
            </a:r>
            <a:endParaRPr lang="sk-SK" sz="2200" dirty="0">
              <a:solidFill>
                <a:srgbClr val="333333"/>
              </a:solidFill>
              <a:cs typeface="Calibri"/>
            </a:endParaRPr>
          </a:p>
          <a:p>
            <a:pPr marL="0" indent="0">
              <a:buNone/>
            </a:pPr>
            <a:r>
              <a:rPr lang="sk-SK" sz="2200" b="0" i="0" dirty="0">
                <a:solidFill>
                  <a:srgbClr val="333333"/>
                </a:solidFill>
                <a:effectLst/>
              </a:rPr>
              <a:t>Zámer vzniká kombináciou troch faktorov:</a:t>
            </a:r>
            <a:endParaRPr lang="sk-SK" sz="2200" b="0" i="0" dirty="0">
              <a:solidFill>
                <a:srgbClr val="333333"/>
              </a:solidFill>
              <a:effectLst/>
              <a:cs typeface="Calibri"/>
            </a:endParaRPr>
          </a:p>
          <a:p>
            <a:r>
              <a:rPr lang="sk-SK" sz="2200" dirty="0">
                <a:solidFill>
                  <a:srgbClr val="333333"/>
                </a:solidFill>
              </a:rPr>
              <a:t>Postoje / osobné presvedčenie</a:t>
            </a:r>
            <a:endParaRPr lang="sk-SK" sz="2200" dirty="0">
              <a:solidFill>
                <a:srgbClr val="333333"/>
              </a:solidFill>
              <a:cs typeface="Calibri"/>
            </a:endParaRPr>
          </a:p>
          <a:p>
            <a:r>
              <a:rPr lang="sk-SK" sz="2200" b="0" i="0" dirty="0">
                <a:solidFill>
                  <a:srgbClr val="333333"/>
                </a:solidFill>
                <a:effectLst/>
              </a:rPr>
              <a:t>Subjektívne normy</a:t>
            </a:r>
            <a:endParaRPr lang="sk-SK" sz="2200" b="0" i="0" dirty="0">
              <a:solidFill>
                <a:srgbClr val="333333"/>
              </a:solidFill>
              <a:effectLst/>
              <a:cs typeface="Calibri"/>
            </a:endParaRPr>
          </a:p>
          <a:p>
            <a:r>
              <a:rPr lang="sk-SK" sz="2200" dirty="0">
                <a:solidFill>
                  <a:srgbClr val="333333"/>
                </a:solidFill>
              </a:rPr>
              <a:t>Vnímaná kontrola správania</a:t>
            </a:r>
            <a:endParaRPr lang="sk-SK" sz="2200" dirty="0">
              <a:solidFill>
                <a:srgbClr val="333333"/>
              </a:solidFill>
              <a:cs typeface="Calibri"/>
            </a:endParaRPr>
          </a:p>
          <a:p>
            <a:pPr marL="0" indent="0" algn="just">
              <a:buNone/>
            </a:pPr>
            <a:endParaRPr lang="sk-SK" sz="2200" b="0" i="0" dirty="0">
              <a:solidFill>
                <a:srgbClr val="333333"/>
              </a:solidFill>
              <a:effectLst/>
            </a:endParaRPr>
          </a:p>
          <a:p>
            <a:pPr marL="457200" lvl="1" indent="0" algn="just">
              <a:buNone/>
            </a:pPr>
            <a:endParaRPr lang="sk-SK" sz="2000" b="0" i="0" dirty="0">
              <a:solidFill>
                <a:srgbClr val="333333"/>
              </a:solidFill>
              <a:effectLst/>
            </a:endParaRPr>
          </a:p>
          <a:p>
            <a:pPr algn="just"/>
            <a:endParaRPr lang="sk-SK" sz="2000" b="0" i="0" dirty="0">
              <a:solidFill>
                <a:srgbClr val="333333"/>
              </a:solidFill>
              <a:effectLst/>
            </a:endParaRPr>
          </a:p>
          <a:p>
            <a:pPr marL="457200" lvl="1" indent="0" algn="just">
              <a:buNone/>
            </a:pPr>
            <a:endParaRPr lang="sk-SK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1200" dirty="0">
                <a:hlinkClick r:id="rId4"/>
              </a:rPr>
              <a:t>Informácie o zdroji a obrázok (upravený</a:t>
            </a:r>
            <a:r>
              <a:rPr lang="sk-SK" sz="1200" dirty="0"/>
              <a:t>)</a:t>
            </a:r>
            <a:endParaRPr lang="sk-SK" sz="1200" dirty="0">
              <a:cs typeface="Calibri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5611A8-5F79-FB34-A147-53DDE3544EC6}"/>
              </a:ext>
            </a:extLst>
          </p:cNvPr>
          <p:cNvSpPr txBox="1"/>
          <p:nvPr/>
        </p:nvSpPr>
        <p:spPr>
          <a:xfrm>
            <a:off x="6758726" y="2583823"/>
            <a:ext cx="12664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cs typeface="Calibri"/>
              </a:rPr>
              <a:t>Postoje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E385A3-8319-6EAB-9A35-B5EB9B9DBF0E}"/>
              </a:ext>
            </a:extLst>
          </p:cNvPr>
          <p:cNvSpPr txBox="1"/>
          <p:nvPr/>
        </p:nvSpPr>
        <p:spPr>
          <a:xfrm>
            <a:off x="6635302" y="3804633"/>
            <a:ext cx="1521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cs typeface="Calibri"/>
              </a:rPr>
              <a:t>Subjektívne normy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B26FE1-2133-C740-5317-2CE5EB975187}"/>
              </a:ext>
            </a:extLst>
          </p:cNvPr>
          <p:cNvSpPr txBox="1"/>
          <p:nvPr/>
        </p:nvSpPr>
        <p:spPr>
          <a:xfrm>
            <a:off x="6573591" y="5052274"/>
            <a:ext cx="16366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cs typeface="Calibri"/>
              </a:rPr>
              <a:t>Vnímaná kontrola správania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458A9C-B69F-1CBE-2214-E869A0E0A2EC}"/>
              </a:ext>
            </a:extLst>
          </p:cNvPr>
          <p:cNvSpPr txBox="1"/>
          <p:nvPr/>
        </p:nvSpPr>
        <p:spPr>
          <a:xfrm>
            <a:off x="8961549" y="3944155"/>
            <a:ext cx="1059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cs typeface="Calibri"/>
              </a:rPr>
              <a:t>Zámer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9902DE0-4F58-8FC1-EA3E-FAC760ECA0E5}"/>
              </a:ext>
            </a:extLst>
          </p:cNvPr>
          <p:cNvSpPr txBox="1"/>
          <p:nvPr/>
        </p:nvSpPr>
        <p:spPr>
          <a:xfrm>
            <a:off x="10716295" y="3941471"/>
            <a:ext cx="12878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cs typeface="Calibri"/>
              </a:rPr>
              <a:t>Správanie</a:t>
            </a:r>
          </a:p>
        </p:txBody>
      </p:sp>
    </p:spTree>
    <p:extLst>
      <p:ext uri="{BB962C8B-B14F-4D97-AF65-F5344CB8AC3E}">
        <p14:creationId xmlns:p14="http://schemas.microsoft.com/office/powerpoint/2010/main" val="28178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DA227BB4-D2D2-6E6A-EAC6-7089D276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" y="2056461"/>
            <a:ext cx="8666366" cy="48056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3E3EDD-C34F-15DE-DFA0-A9F12C40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Príklad tejto teórie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D722DA-498A-F42A-87A6-7A4D0D7F054A}"/>
              </a:ext>
            </a:extLst>
          </p:cNvPr>
          <p:cNvSpPr txBox="1"/>
          <p:nvPr/>
        </p:nvSpPr>
        <p:spPr>
          <a:xfrm>
            <a:off x="7959045" y="1414897"/>
            <a:ext cx="3856506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dirty="0"/>
              <a:t>Toto je príklad použitia tejto teórie. </a:t>
            </a:r>
          </a:p>
          <a:p>
            <a:pPr algn="l"/>
            <a:endParaRPr lang="sk-SK" dirty="0"/>
          </a:p>
          <a:p>
            <a:pPr algn="l"/>
            <a:r>
              <a:rPr lang="sk-SK" dirty="0"/>
              <a:t>Osobné postoje, vplyv sociálneho prostredia a úroveň kontroly, ktorú vnímajú, že majú, ich vedú k určitému správaniu: prestať fajčiť.</a:t>
            </a:r>
          </a:p>
          <a:p>
            <a:pPr algn="l"/>
            <a:endParaRPr lang="sk-SK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7BEDEA-7CE3-43E3-2A8B-6661B3D60F7A}"/>
              </a:ext>
            </a:extLst>
          </p:cNvPr>
          <p:cNvSpPr txBox="1"/>
          <p:nvPr/>
        </p:nvSpPr>
        <p:spPr>
          <a:xfrm>
            <a:off x="5985581" y="6585260"/>
            <a:ext cx="620415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1200" dirty="0">
                <a:hlinkClick r:id="rId4"/>
              </a:rPr>
              <a:t>Zdrojový obrázok (upravený)</a:t>
            </a:r>
            <a:endParaRPr lang="sk-SK" dirty="0">
              <a:cs typeface="Calibri" panose="020F0502020204030204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0C2A2C-39E2-71D0-5EB0-BC30BB58D0FB}"/>
              </a:ext>
            </a:extLst>
          </p:cNvPr>
          <p:cNvSpPr txBox="1"/>
          <p:nvPr/>
        </p:nvSpPr>
        <p:spPr>
          <a:xfrm>
            <a:off x="5312630" y="5288565"/>
            <a:ext cx="6836229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sk-SK" dirty="0"/>
          </a:p>
          <a:p>
            <a:pPr algn="l"/>
            <a:r>
              <a:rPr lang="sk-SK" sz="2400" b="1" dirty="0"/>
              <a:t>Teraz použime tento model pre prípad presvedčenia v pravdivosť informačnej hrozby!</a:t>
            </a:r>
          </a:p>
          <a:p>
            <a:pPr algn="l"/>
            <a:endParaRPr lang="sk-SK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9CFB6C7-CA1B-32BA-60FF-E6654CCC2BB4}"/>
              </a:ext>
            </a:extLst>
          </p:cNvPr>
          <p:cNvSpPr txBox="1"/>
          <p:nvPr/>
        </p:nvSpPr>
        <p:spPr>
          <a:xfrm>
            <a:off x="1086654" y="2830669"/>
            <a:ext cx="2226971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300" b="1" dirty="0">
                <a:cs typeface="Calibri"/>
              </a:rPr>
              <a:t>Postoje:</a:t>
            </a:r>
          </a:p>
          <a:p>
            <a:r>
              <a:rPr lang="sk-SK" sz="1300" dirty="0">
                <a:cs typeface="Calibri"/>
              </a:rPr>
              <a:t>Fajčenie je relaxačné;</a:t>
            </a:r>
          </a:p>
          <a:p>
            <a:r>
              <a:rPr lang="sk-SK" sz="1300" dirty="0">
                <a:cs typeface="Calibri"/>
              </a:rPr>
              <a:t>Fajčenie stojí veľa;</a:t>
            </a:r>
          </a:p>
          <a:p>
            <a:r>
              <a:rPr lang="sk-SK" sz="1300" dirty="0">
                <a:cs typeface="Calibri"/>
              </a:rPr>
              <a:t>Fajčenie škodí môjmu zdraviu.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47501C8-7383-C0C7-8762-6948AB968505}"/>
              </a:ext>
            </a:extLst>
          </p:cNvPr>
          <p:cNvSpPr txBox="1"/>
          <p:nvPr/>
        </p:nvSpPr>
        <p:spPr>
          <a:xfrm>
            <a:off x="1086654" y="3882444"/>
            <a:ext cx="2226971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300" b="1" dirty="0">
                <a:cs typeface="Calibri"/>
              </a:rPr>
              <a:t>Subjektívne normy:</a:t>
            </a:r>
          </a:p>
          <a:p>
            <a:r>
              <a:rPr lang="sk-SK" sz="1300" dirty="0">
                <a:cs typeface="Calibri"/>
              </a:rPr>
              <a:t>Moji kolegovia fajčia;</a:t>
            </a:r>
          </a:p>
          <a:p>
            <a:r>
              <a:rPr lang="sk-SK" sz="1300" dirty="0">
                <a:cs typeface="Calibri"/>
              </a:rPr>
              <a:t>Moja priateľka neschvaľuje fajčenie.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8A74BE-BDCF-FC24-A2D7-57B9ED2B6BC5}"/>
              </a:ext>
            </a:extLst>
          </p:cNvPr>
          <p:cNvSpPr txBox="1"/>
          <p:nvPr/>
        </p:nvSpPr>
        <p:spPr>
          <a:xfrm>
            <a:off x="1086654" y="5052275"/>
            <a:ext cx="2334294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300" b="1" dirty="0">
                <a:cs typeface="Calibri"/>
              </a:rPr>
              <a:t>Vnímaná kontrola správania:</a:t>
            </a:r>
          </a:p>
          <a:p>
            <a:r>
              <a:rPr lang="sk-SK" sz="1300" dirty="0">
                <a:cs typeface="Calibri"/>
              </a:rPr>
              <a:t>Viem, že s trochou pomoci by som mohol prestať;</a:t>
            </a:r>
          </a:p>
          <a:p>
            <a:r>
              <a:rPr lang="sk-SK" sz="1300" dirty="0">
                <a:cs typeface="Calibri"/>
              </a:rPr>
              <a:t>Môžem sa spoľahnúť na svoju priateľku, že mi s tým pomôže.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3F43614-06C7-1EA2-B410-2F77A6D6C381}"/>
              </a:ext>
            </a:extLst>
          </p:cNvPr>
          <p:cNvSpPr txBox="1"/>
          <p:nvPr/>
        </p:nvSpPr>
        <p:spPr>
          <a:xfrm>
            <a:off x="4295640" y="4086359"/>
            <a:ext cx="177621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300" b="1" dirty="0">
                <a:solidFill>
                  <a:schemeClr val="bg1"/>
                </a:solidFill>
                <a:cs typeface="Calibri"/>
              </a:rPr>
              <a:t>Zámer:</a:t>
            </a:r>
            <a:endParaRPr lang="sk-SK" sz="1300" dirty="0">
              <a:solidFill>
                <a:schemeClr val="bg1"/>
              </a:solidFill>
              <a:cs typeface="Calibri"/>
            </a:endParaRPr>
          </a:p>
          <a:p>
            <a:r>
              <a:rPr lang="sk-SK" sz="1300" dirty="0">
                <a:solidFill>
                  <a:schemeClr val="bg1"/>
                </a:solidFill>
                <a:cs typeface="Calibri"/>
              </a:rPr>
              <a:t>Prestanem fajčiť</a:t>
            </a:r>
            <a:endParaRPr lang="sk-SK" sz="13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7E9E04B-05C0-7AD3-71C3-344010014F5E}"/>
              </a:ext>
            </a:extLst>
          </p:cNvPr>
          <p:cNvSpPr txBox="1"/>
          <p:nvPr/>
        </p:nvSpPr>
        <p:spPr>
          <a:xfrm>
            <a:off x="6518405" y="4086359"/>
            <a:ext cx="177621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300" b="1" dirty="0">
                <a:solidFill>
                  <a:schemeClr val="bg1"/>
                </a:solidFill>
                <a:cs typeface="Calibri"/>
              </a:rPr>
              <a:t>Správanie:</a:t>
            </a:r>
            <a:endParaRPr lang="sk-SK" sz="1300" dirty="0">
              <a:solidFill>
                <a:schemeClr val="bg1"/>
              </a:solidFill>
              <a:cs typeface="Calibri"/>
            </a:endParaRPr>
          </a:p>
          <a:p>
            <a:r>
              <a:rPr lang="sk-SK" sz="1300" dirty="0">
                <a:solidFill>
                  <a:schemeClr val="bg1"/>
                </a:solidFill>
                <a:cs typeface="Calibri"/>
              </a:rPr>
              <a:t>Prestanem fajčiť</a:t>
            </a:r>
            <a:endParaRPr lang="sk-SK" sz="13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8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OSTAID_Module 1_Awareness_a_sk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kaEF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ORoQV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5Gh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ORoQV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ORoQV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ORoQV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DkaEFYFQaV5GsAAABvAAAAHAAAAHVuaXZlcnNhbC9sb2NhbF9zZXR0aW5ncy54bWwNyrEKwkAMANC9XxEySB3Uugn2rpujCK0fENogB7mk9ELRv/e2N7x++GaBnbeSTANezx0C62xL0k/A9/Q43RCKky4kphxQDWGITS82k4zsXmOBVejH28S5wvlJuc4XqbOkAu1B/B6PeInNH1BLAwQUAAIACADlaEF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5WhBWOohDhNLAAAAbAAAABsAAAB1bml2ZXJzYWwvdW5pdmVyc2FsLnBuZy54bWyzsa/IzVEoSy0qzszPs1Uy1DNQsrfj5bIpKEoty0wtV6gAigEFIUBJoRLINUJwyzNTSjKAQiYmFgjBjNTM9IwSoKiBhRlcVB9oKABQSwECAAAUAAIACACpdlBPNmFYAkcDAADhCQAAFAAAAAAAAAABAAAAAAAAAAAAdW5pdmVyc2FsL3BsYXllci54bWxQSwECAAAUAAIACADkaEFYtTf0qBwFAADhEwAAHQAAAAAAAAABAAAAAAB5AwAAdW5pdmVyc2FsL2NvbW1vbl9tZXNzYWdlcy5sbmdQSwECAAAUAAIACADkaEFYFR5gG6MAAAB/AQAALgAAAAAAAAABAAAAAADQCAAAdW5pdmVyc2FsL3BsYXliYWNrX2FuZF9uYXZpZ2F0aW9uX3NldHRpbmdzLnhtbFBLAQIAABQAAgAIAORoQVh0STUfPAQAAAwVAAAnAAAAAAAAAAEAAAAAAL8JAAB1bml2ZXJzYWwvZmxhc2hfcHVibGlzaGluZ19zZXR0aW5ncy54bWxQSwECAAAUAAIACADkaEFYN4uHansDAACsDAAAIQAAAAAAAAABAAAAAABADgAAdW5pdmVyc2FsL2ZsYXNoX3NraW5fc2V0dGluZ3MueG1sUEsBAgAAFAACAAgA5GhBWKavViM2BAAAlhQAACYAAAAAAAAAAQAAAAAA+hEAAHVuaXZlcnNhbC9odG1sX3B1Ymxpc2hpbmdfc2V0dGluZ3MueG1sUEsBAgAAFAACAAgA5GhBWCYPfuiwAQAAbwYAAB8AAAAAAAAAAQAAAAAAdBYAAHVuaXZlcnNhbC9odG1sX3NraW5fc2V0dGluZ3MuanNQSwECAAAUAAIACADkaEFYFQaV5GsAAABvAAAAHAAAAAAAAAABAAAAAABhGAAAdW5pdmVyc2FsL2xvY2FsX3NldHRpbmdzLnhtbFBLAQIAABQAAgAIAOVoQVjCG66ZaBIAAPdNAAAXAAAAAAAAAAAAAAAAAAYZAAB1bml2ZXJzYWwvdW5pdmVyc2FsLnBuZ1BLAQIAABQAAgAIAOVoQVjqIQ4TSwAAAGwAAAAbAAAAAAAAAAEAAAAAAKMrAAB1bml2ZXJzYWwvdW5pdmVyc2FsLnBuZy54bWxQSwUGAAAAAAoACgAGAwAAJywAAAAA"/>
  <p:tag name="ISPRING_LMS_API_VERSION" val="SCORM 1.2"/>
  <p:tag name="ISPRING_ULTRA_SCORM_COURSE_ID" val="6CEE9A8E-AB43-4225-99F7-130689E2BF34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COSTAID_Module 1_Awareness_a_sk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COSTAID\\Slovakian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C5150E41E01409FE07977F0565001" ma:contentTypeVersion="13" ma:contentTypeDescription="Een nieuw document maken." ma:contentTypeScope="" ma:versionID="dceb514d459a965e66f62abcc4af67a4">
  <xsd:schema xmlns:xsd="http://www.w3.org/2001/XMLSchema" xmlns:xs="http://www.w3.org/2001/XMLSchema" xmlns:p="http://schemas.microsoft.com/office/2006/metadata/properties" xmlns:ns2="A170BF8D-0D10-4A31-84BA-136298F3893F" xmlns:ns3="a170bf8d-0d10-4a31-84ba-136298f3893f" xmlns:ns4="d55660b8-d104-43d9-a55a-6bf5ee589c5a" xmlns:ns5="19efc745-f8ae-456e-98f3-7656c6b98ef6" targetNamespace="http://schemas.microsoft.com/office/2006/metadata/properties" ma:root="true" ma:fieldsID="75dc8cc5d461a3b9574ae4e95c9ab0de" ns2:_="" ns3:_="" ns4:_="" ns5:_="">
    <xsd:import namespace="A170BF8D-0D10-4A31-84BA-136298F3893F"/>
    <xsd:import namespace="a170bf8d-0d10-4a31-84ba-136298f3893f"/>
    <xsd:import namespace="d55660b8-d104-43d9-a55a-6bf5ee589c5a"/>
    <xsd:import namespace="19efc745-f8ae-456e-98f3-7656c6b98ef6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5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0BF8D-0D10-4A31-84BA-136298F3893F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Concept" ma:format="Dropdown" ma:internalName="Status">
      <xsd:simpleType>
        <xsd:restriction base="dms:Choice">
          <xsd:enumeration value="Concept"/>
          <xsd:enumeration value="Voltooi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0bf8d-0d10-4a31-84ba-136298f38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cfe27688-f39b-4ef9-a621-74b7e348d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660b8-d104-43d9-a55a-6bf5ee589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c745-f8ae-456e-98f3-7656c6b98ef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25a5076-e039-4797-a14f-b162bae4ec1c}" ma:internalName="TaxCatchAll" ma:showField="CatchAllData" ma:web="19efc745-f8ae-456e-98f3-7656c6b98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70bf8d-0d10-4a31-84ba-136298f3893f">
      <Terms xmlns="http://schemas.microsoft.com/office/infopath/2007/PartnerControls"/>
    </lcf76f155ced4ddcb4097134ff3c332f>
    <Status xmlns="A170BF8D-0D10-4A31-84BA-136298F3893F">Concept</Status>
    <TaxCatchAll xmlns="19efc745-f8ae-456e-98f3-7656c6b98ef6" xsi:nil="true"/>
  </documentManagement>
</p:properties>
</file>

<file path=customXml/itemProps1.xml><?xml version="1.0" encoding="utf-8"?>
<ds:datastoreItem xmlns:ds="http://schemas.openxmlformats.org/officeDocument/2006/customXml" ds:itemID="{29C8393C-A194-4EE1-80D6-C0DD4BCD74DF}">
  <ds:schemaRefs>
    <ds:schemaRef ds:uri="19efc745-f8ae-456e-98f3-7656c6b98ef6"/>
    <ds:schemaRef ds:uri="A170BF8D-0D10-4A31-84BA-136298F3893F"/>
    <ds:schemaRef ds:uri="a170bf8d-0d10-4a31-84ba-136298f3893f"/>
    <ds:schemaRef ds:uri="d55660b8-d104-43d9-a55a-6bf5ee589c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C6D51F-9450-4ECE-9317-34C627A2A5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13F6F9-419F-4DB3-BB9F-18447BDF5A54}">
  <ds:schemaRefs>
    <ds:schemaRef ds:uri="http://schemas.microsoft.com/office/2006/documentManagement/types"/>
    <ds:schemaRef ds:uri="http://purl.org/dc/elements/1.1/"/>
    <ds:schemaRef ds:uri="A170BF8D-0D10-4A31-84BA-136298F3893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9efc745-f8ae-456e-98f3-7656c6b98ef6"/>
    <ds:schemaRef ds:uri="d55660b8-d104-43d9-a55a-6bf5ee589c5a"/>
    <ds:schemaRef ds:uri="a170bf8d-0d10-4a31-84ba-136298f3893f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2043</Words>
  <Application>Microsoft Office PowerPoint</Application>
  <PresentationFormat>Ευρεία οθόνη</PresentationFormat>
  <Paragraphs>219</Paragraphs>
  <Slides>23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5" baseType="lpstr">
      <vt:lpstr>Adobe Gothic Std B</vt:lpstr>
      <vt:lpstr>MS PGothic</vt:lpstr>
      <vt:lpstr>Arial</vt:lpstr>
      <vt:lpstr>Arial,Sans-Serif</vt:lpstr>
      <vt:lpstr>Calibri</vt:lpstr>
      <vt:lpstr>Calibri Light</vt:lpstr>
      <vt:lpstr>Courier New</vt:lpstr>
      <vt:lpstr>Impact</vt:lpstr>
      <vt:lpstr>Times New Roman</vt:lpstr>
      <vt:lpstr>Verdana</vt:lpstr>
      <vt:lpstr>Wingdings</vt:lpstr>
      <vt:lpstr>Θέμα του Office</vt:lpstr>
      <vt:lpstr>Παρουσίαση του PowerPoint</vt:lpstr>
      <vt:lpstr>Partneri</vt:lpstr>
      <vt:lpstr>Moduly</vt:lpstr>
      <vt:lpstr>Ciele</vt:lpstr>
      <vt:lpstr>Čo je “informačná hrozba“?</vt:lpstr>
      <vt:lpstr>Príklady informačnej hrozby</vt:lpstr>
      <vt:lpstr>Παρουσίαση του PowerPoint</vt:lpstr>
      <vt:lpstr>Teória plánovaného správania</vt:lpstr>
      <vt:lpstr>Príklad tejto teórie</vt:lpstr>
      <vt:lpstr>Postoj / osobné presvedčenie (1/2)</vt:lpstr>
      <vt:lpstr>Postoj / osobné presvedčenie (2/2)</vt:lpstr>
      <vt:lpstr>Subjektívne normy / sociálny vplyv (1/3)</vt:lpstr>
      <vt:lpstr>Subjektívne normy / sociálny vplyv (2/3)</vt:lpstr>
      <vt:lpstr>Subjektívne normy / Sociálny vplyv (3/3)</vt:lpstr>
      <vt:lpstr>Vnímaná kontrola správania (1/3)</vt:lpstr>
      <vt:lpstr>Vnímaná kontrola správania (2/3)</vt:lpstr>
      <vt:lpstr>Vnímaná kontrola správania (3/3)</vt:lpstr>
      <vt:lpstr>Παρουσίαση του PowerPoint</vt:lpstr>
      <vt:lpstr>Zručnosti na identifikáciu viery v dezinformácie (1/3)</vt:lpstr>
      <vt:lpstr>Signály červenej vlajky (2/3)</vt:lpstr>
      <vt:lpstr>Príklady signálov červenej vlajky (3/3)</vt:lpstr>
      <vt:lpstr>Referencie a ďalšia literatúra </vt:lpstr>
      <vt:lpstr>Povedomie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COSTAID_Module 1_Awareness_a_sk</dc:title>
  <dc:creator>pantelis bbalaouras</dc:creator>
  <cp:keywords>, docId:4CFA366F5B1D5C0D527942E95F252533</cp:keywords>
  <cp:lastModifiedBy>pantelis</cp:lastModifiedBy>
  <cp:revision>713</cp:revision>
  <dcterms:created xsi:type="dcterms:W3CDTF">2020-06-02T13:31:56Z</dcterms:created>
  <dcterms:modified xsi:type="dcterms:W3CDTF">2024-08-17T13:11:27Z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0x0101008B8C5150E41E01409FE07977F0565001</vt:lpwstr>
  </property>
  <property fmtid="{D5CDD505-2E9C-101B-9397-08002B2CF9AE}" pid="3" name="MediaServiceImageTags">
    <vt:lpwstr/>
  </property>
</Properties>
</file>