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12" r:id="rId2"/>
    <p:sldId id="444" r:id="rId3"/>
    <p:sldId id="509" r:id="rId4"/>
    <p:sldId id="420" r:id="rId5"/>
    <p:sldId id="514" r:id="rId6"/>
    <p:sldId id="544" r:id="rId7"/>
    <p:sldId id="545" r:id="rId8"/>
    <p:sldId id="546" r:id="rId9"/>
    <p:sldId id="537" r:id="rId10"/>
    <p:sldId id="538" r:id="rId11"/>
    <p:sldId id="539" r:id="rId12"/>
    <p:sldId id="549" r:id="rId13"/>
    <p:sldId id="553" r:id="rId14"/>
    <p:sldId id="554" r:id="rId15"/>
    <p:sldId id="557" r:id="rId16"/>
    <p:sldId id="555" r:id="rId17"/>
    <p:sldId id="558" r:id="rId18"/>
    <p:sldId id="525" r:id="rId19"/>
    <p:sldId id="550" r:id="rId20"/>
    <p:sldId id="559" r:id="rId21"/>
    <p:sldId id="536" r:id="rId22"/>
    <p:sldId id="560" r:id="rId23"/>
    <p:sldId id="325" r:id="rId24"/>
    <p:sldId id="442" r:id="rId25"/>
  </p:sldIdLst>
  <p:sldSz cx="12192000" cy="6858000"/>
  <p:notesSz cx="6858000" cy="9144000"/>
  <p:custDataLst>
    <p:tags r:id="rId2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34D"/>
    <a:srgbClr val="95C11F"/>
    <a:srgbClr val="1F9ED7"/>
    <a:srgbClr val="004899"/>
    <a:srgbClr val="E89704"/>
    <a:srgbClr val="38289E"/>
    <a:srgbClr val="E24231"/>
    <a:srgbClr val="D7124E"/>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102" y="81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lIns="114300"/>
        <a:lstStyle/>
        <a:p>
          <a:pPr>
            <a:defRPr sz="3200" kern="1200">
              <a:solidFill>
                <a:schemeClr val="tx1"/>
              </a:solidFill>
            </a:defRPr>
          </a:pPr>
          <a:r>
            <a:rPr sz="3000" dirty="0">
              <a:effectLst/>
            </a:rPr>
            <a:t>1</a:t>
          </a:r>
          <a:r>
            <a:rPr lang="el-GR" sz="3000" noProof="0" dirty="0">
              <a:effectLst/>
            </a:rPr>
            <a:t>. </a:t>
          </a:r>
          <a:r>
            <a:rPr lang="el-GR" sz="3000" noProof="0" dirty="0"/>
            <a:t>Ευαισθητοποίηση </a:t>
          </a:r>
          <a:endParaRPr lang="el-GR" sz="3000" kern="1200" noProof="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schemeClr val="tx1"/>
              </a:solidFill>
              <a:effectLst/>
              <a:latin typeface="Calibri" panose="020F0502020204030204"/>
              <a:ea typeface="+mn-ea"/>
              <a:cs typeface="+mn-cs"/>
            </a:defRPr>
          </a:pPr>
          <a:r>
            <a:rPr lang="el-GR" sz="3000" noProof="0" dirty="0"/>
            <a:t>2. Κριτική σκέψη</a:t>
          </a:r>
          <a:endParaRPr lang="el-GR" sz="3000" b="0" kern="1200" noProof="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3. Επίλυση συγκρούσεων </a:t>
          </a:r>
          <a:endParaRPr lang="el-GR" sz="3000" kern="1200" noProof="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a:lstStyle/>
        <a:p>
          <a:pPr>
            <a:defRPr sz="3200" kern="1200">
              <a:effectLst/>
            </a:defRPr>
          </a:pPr>
          <a:r>
            <a:rPr sz="3000" dirty="0">
              <a:solidFill>
                <a:schemeClr val="tx1"/>
              </a:solidFill>
            </a:rPr>
            <a:t>4. </a:t>
          </a:r>
          <a:r>
            <a:rPr lang="el-GR" sz="3000" noProof="0" dirty="0">
              <a:solidFill>
                <a:prstClr val="black"/>
              </a:solidFill>
              <a:latin typeface="Calibri" panose="020F0502020204030204"/>
              <a:ea typeface="+mn-ea"/>
              <a:cs typeface="+mn-cs"/>
            </a:rPr>
            <a:t>Δυνατότητα διαλόγου</a:t>
          </a:r>
          <a:endParaRPr lang="el-GR" sz="3000" kern="1200" noProof="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5. Δεοντολογία</a:t>
          </a:r>
          <a:endParaRPr lang="el-GR" sz="3000" kern="1200" noProof="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6. Δεξιότητες Αναστοχασμού </a:t>
          </a:r>
          <a:endParaRPr lang="el-GR" sz="3000" kern="1200" noProof="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B351AA1E-2C74-48BB-A521-23955E0A9ADD}">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defRPr sz="3200" b="1">
              <a:solidFill>
                <a:schemeClr val="bg1"/>
              </a:solidFill>
              <a:effectLst>
                <a:outerShdw blurRad="38100" dist="38100" dir="2700000" algn="tl">
                  <a:srgbClr val="000000">
                    <a:alpha val="43137"/>
                  </a:srgbClr>
                </a:outerShdw>
              </a:effectLst>
              <a:latin typeface="Calibri" panose="020F0502020204030204"/>
              <a:ea typeface="+mn-ea"/>
              <a:cs typeface="+mn-cs"/>
            </a:defRPr>
          </a:pPr>
          <a:r>
            <a:rPr lang="el-GR" sz="3000" noProof="0" dirty="0"/>
            <a:t>7. Ψηφιακές δεξιότητες </a:t>
          </a:r>
          <a:endParaRPr lang="el-GR" sz="3000" b="1" noProof="0"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950C36F4-EC07-4D02-9417-714879B96E39}" type="parTrans" cxnId="{456B206B-605A-471C-8046-281FC6C7E9B0}">
      <dgm:prSet/>
      <dgm:spPr/>
      <dgm:t>
        <a:bodyPr/>
        <a:lstStyle/>
        <a:p>
          <a:endParaRPr/>
        </a:p>
      </dgm:t>
    </dgm:pt>
    <dgm:pt modelId="{C163FAE4-3D42-43AA-8E6C-FEAC6FABA10A}" type="sibTrans" cxnId="{456B206B-605A-471C-8046-281FC6C7E9B0}">
      <dgm:prSet/>
      <dgm:spPr/>
      <dgm:t>
        <a:bodyPr/>
        <a:lstStyle/>
        <a:p>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solidFill>
                <a:schemeClr val="tx1"/>
              </a:solidFill>
            </a:defRPr>
          </a:pPr>
          <a:r>
            <a:rPr sz="3000" dirty="0">
              <a:effectLst/>
            </a:rPr>
            <a:t>1</a:t>
          </a:r>
          <a:r>
            <a:rPr lang="el-GR" sz="3000" noProof="0" dirty="0">
              <a:effectLst/>
            </a:rPr>
            <a:t>. </a:t>
          </a:r>
          <a:r>
            <a:rPr lang="el-GR" sz="3000" noProof="0" dirty="0"/>
            <a:t>Ευαισθητοποίηση </a:t>
          </a:r>
          <a:endParaRPr lang="el-GR" sz="3000" kern="1200" noProof="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schemeClr val="tx1"/>
              </a:solidFill>
              <a:effectLst/>
              <a:latin typeface="Calibri" panose="020F0502020204030204"/>
              <a:ea typeface="+mn-ea"/>
              <a:cs typeface="+mn-cs"/>
            </a:defRPr>
          </a:pPr>
          <a:r>
            <a:rPr lang="el-GR" sz="3000" noProof="0" dirty="0"/>
            <a:t>2. Κριτική σκέψη</a:t>
          </a:r>
          <a:endParaRPr lang="el-GR" sz="3000" b="0" kern="1200" noProof="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3. Επίλυση συγκρούσεων </a:t>
          </a:r>
          <a:endParaRPr lang="el-GR" sz="3000" kern="1200" noProof="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effectLst/>
            </a:defRPr>
          </a:pPr>
          <a:r>
            <a:rPr sz="3000" dirty="0">
              <a:solidFill>
                <a:schemeClr val="tx1"/>
              </a:solidFill>
            </a:rPr>
            <a:t>4. </a:t>
          </a:r>
          <a:r>
            <a:rPr lang="el-GR" sz="3000" noProof="0" dirty="0">
              <a:solidFill>
                <a:prstClr val="black"/>
              </a:solidFill>
              <a:latin typeface="Calibri" panose="020F0502020204030204"/>
              <a:ea typeface="+mn-ea"/>
              <a:cs typeface="+mn-cs"/>
            </a:rPr>
            <a:t>Δυνατότητα διαλόγου</a:t>
          </a:r>
          <a:endParaRPr lang="el-GR" sz="3000" kern="1200" noProof="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5. Δεοντολογία</a:t>
          </a:r>
          <a:endParaRPr lang="el-GR" sz="3000" kern="1200" noProof="0" dirty="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6. Δεξιότητες Αναστοχασμού </a:t>
          </a:r>
          <a:endParaRPr lang="el-GR" sz="3000" kern="1200" noProof="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333500">
            <a:lnSpc>
              <a:spcPct val="90000"/>
            </a:lnSpc>
            <a:spcBef>
              <a:spcPct val="0"/>
            </a:spcBef>
            <a:spcAft>
              <a:spcPct val="35000"/>
            </a:spcAft>
            <a:buNone/>
            <a:defRPr sz="3200" b="1">
              <a:solidFill>
                <a:schemeClr val="bg1"/>
              </a:solidFill>
              <a:effectLst>
                <a:outerShdw blurRad="38100" dist="38100" dir="2700000" algn="tl">
                  <a:srgbClr val="000000">
                    <a:alpha val="43137"/>
                  </a:srgbClr>
                </a:outerShdw>
              </a:effectLst>
              <a:latin typeface="Calibri" panose="020F0502020204030204"/>
              <a:ea typeface="+mn-ea"/>
              <a:cs typeface="+mn-cs"/>
            </a:defRPr>
          </a:pPr>
          <a:r>
            <a:rPr lang="el-GR" sz="3000" kern="1200" noProof="0" dirty="0"/>
            <a:t>7. Ψηφιακές δεξιότητες </a:t>
          </a:r>
          <a:endParaRPr lang="el-GR" sz="3000" b="1" kern="1200" noProof="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16525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31038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4791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273488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23496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4779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87871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78146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403788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0758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165061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996026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679415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20625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26719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96150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614872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426788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4085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46063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sz="2200" kern="1200">
                <a:solidFill>
                  <a:srgbClr val="D8134D"/>
                </a:solidFill>
                <a:latin typeface="+mn-lt"/>
                <a:ea typeface="+mj-ea"/>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8162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Ψηφιακές δεξιότητες</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16986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22842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7</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lvl2pPr>
            <a:lvl3pPr marL="1143000" indent="-228600">
              <a:buFont typeface="Courier New" panose="02070309020205020404" pitchFamily="49" charset="0"/>
              <a:buChar char="o"/>
            </a:lvl3pPr>
            <a:lvl5pPr marL="2057400" indent="-228600">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58A6714F-85B8-2BAF-308C-E4F513B6DC3D}"/>
              </a:ext>
            </a:extLst>
          </p:cNvPr>
          <p:cNvSpPr txBox="1">
            <a:spLocks noChangeArrowheads="1"/>
          </p:cNvSpPr>
          <p:nvPr userDrawn="1"/>
        </p:nvSpPr>
        <p:spPr bwMode="auto">
          <a:xfrm>
            <a:off x="-1009" y="1314"/>
            <a:ext cx="338162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Ψηφιακές δεξιότητες</a:t>
            </a:r>
          </a:p>
        </p:txBody>
      </p:sp>
      <p:sp>
        <p:nvSpPr>
          <p:cNvPr id="6" name="Oval 8">
            <a:extLst>
              <a:ext uri="{FF2B5EF4-FFF2-40B4-BE49-F238E27FC236}">
                <a16:creationId xmlns:a16="http://schemas.microsoft.com/office/drawing/2014/main" id="{F1D158F4-7AFF-5938-F701-D3635F90BCA8}"/>
              </a:ext>
            </a:extLst>
          </p:cNvPr>
          <p:cNvSpPr/>
          <p:nvPr userDrawn="1"/>
        </p:nvSpPr>
        <p:spPr bwMode="auto">
          <a:xfrm>
            <a:off x="316986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7" name="TextBox 6">
            <a:extLst>
              <a:ext uri="{FF2B5EF4-FFF2-40B4-BE49-F238E27FC236}">
                <a16:creationId xmlns:a16="http://schemas.microsoft.com/office/drawing/2014/main" id="{C4CAAEE1-22A0-1613-354D-53C5B7D1036F}"/>
              </a:ext>
            </a:extLst>
          </p:cNvPr>
          <p:cNvSpPr txBox="1">
            <a:spLocks noChangeArrowheads="1"/>
          </p:cNvSpPr>
          <p:nvPr userDrawn="1"/>
        </p:nvSpPr>
        <p:spPr bwMode="auto">
          <a:xfrm>
            <a:off x="322842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7</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Datumsplatzhalter 2"/>
          <p:cNvSpPr>
            <a:spLocks noGrp="1"/>
          </p:cNvSpPr>
          <p:nvPr>
            <p:ph type="dt" sz="half" idx="10"/>
          </p:nvPr>
        </p:nvSpPr>
        <p:spPr/>
        <p:txBody>
          <a:bodyPr/>
          <a:lstStyle/>
          <a:p>
            <a:fld id="{E3F040FA-9906-4CC1-BC45-485E7EF45242}" type="datetimeFigureOut">
              <a:rPr lang="el-GR" smtClean="0"/>
              <a:t>17/8/2024</a:t>
            </a:fld>
            <a:endParaRPr lang="el-GR"/>
          </a:p>
        </p:txBody>
      </p:sp>
      <p:sp>
        <p:nvSpPr>
          <p:cNvPr id="4" name="Fußzeilenplatzhalter 3"/>
          <p:cNvSpPr>
            <a:spLocks noGrp="1"/>
          </p:cNvSpPr>
          <p:nvPr>
            <p:ph type="ftr" sz="quarter" idx="11"/>
          </p:nvPr>
        </p:nvSpPr>
        <p:spPr/>
        <p:txBody>
          <a:bodyPr/>
          <a:lstStyle/>
          <a:p>
            <a:endParaRPr lang="el-GR"/>
          </a:p>
        </p:txBody>
      </p:sp>
      <p:sp>
        <p:nvSpPr>
          <p:cNvPr id="5" name="Foliennummernplatzhalter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0276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9D1D5E70-9D37-6766-8D48-AE9787254314}"/>
              </a:ext>
            </a:extLst>
          </p:cNvPr>
          <p:cNvSpPr txBox="1">
            <a:spLocks noChangeArrowheads="1"/>
          </p:cNvSpPr>
          <p:nvPr userDrawn="1"/>
        </p:nvSpPr>
        <p:spPr bwMode="auto">
          <a:xfrm>
            <a:off x="-1009" y="1314"/>
            <a:ext cx="338162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Ψηφιακές δεξιότητες</a:t>
            </a:r>
          </a:p>
        </p:txBody>
      </p:sp>
      <p:sp>
        <p:nvSpPr>
          <p:cNvPr id="10" name="Oval 8">
            <a:extLst>
              <a:ext uri="{FF2B5EF4-FFF2-40B4-BE49-F238E27FC236}">
                <a16:creationId xmlns:a16="http://schemas.microsoft.com/office/drawing/2014/main" id="{F83898AC-74B0-73CD-76E1-46ADE59E37ED}"/>
              </a:ext>
            </a:extLst>
          </p:cNvPr>
          <p:cNvSpPr/>
          <p:nvPr userDrawn="1"/>
        </p:nvSpPr>
        <p:spPr bwMode="auto">
          <a:xfrm>
            <a:off x="316986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91A16712-C558-CE21-B914-1B182F590C02}"/>
              </a:ext>
            </a:extLst>
          </p:cNvPr>
          <p:cNvSpPr txBox="1">
            <a:spLocks noChangeArrowheads="1"/>
          </p:cNvSpPr>
          <p:nvPr userDrawn="1"/>
        </p:nvSpPr>
        <p:spPr bwMode="auto">
          <a:xfrm>
            <a:off x="322842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7</a:t>
            </a:r>
          </a:p>
        </p:txBody>
      </p:sp>
    </p:spTree>
    <p:extLst>
      <p:ext uri="{BB962C8B-B14F-4D97-AF65-F5344CB8AC3E}">
        <p14:creationId xmlns:p14="http://schemas.microsoft.com/office/powerpoint/2010/main" val="251574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dirty="0"/>
              <a:t>Στυλ κύριου τίτλου</a:t>
            </a:r>
          </a:p>
        </p:txBody>
      </p:sp>
      <p:sp>
        <p:nvSpPr>
          <p:cNvPr id="2" name="TextBox 80">
            <a:extLst>
              <a:ext uri="{FF2B5EF4-FFF2-40B4-BE49-F238E27FC236}">
                <a16:creationId xmlns:a16="http://schemas.microsoft.com/office/drawing/2014/main" id="{D03AEB5C-3F51-2C69-2D3F-C72E2101FED2}"/>
              </a:ext>
            </a:extLst>
          </p:cNvPr>
          <p:cNvSpPr txBox="1">
            <a:spLocks noChangeArrowheads="1"/>
          </p:cNvSpPr>
          <p:nvPr userDrawn="1"/>
        </p:nvSpPr>
        <p:spPr bwMode="auto">
          <a:xfrm>
            <a:off x="-1009" y="1314"/>
            <a:ext cx="338162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Ψηφιακές δεξιότητες</a:t>
            </a:r>
          </a:p>
        </p:txBody>
      </p:sp>
      <p:sp>
        <p:nvSpPr>
          <p:cNvPr id="6" name="Oval 8">
            <a:extLst>
              <a:ext uri="{FF2B5EF4-FFF2-40B4-BE49-F238E27FC236}">
                <a16:creationId xmlns:a16="http://schemas.microsoft.com/office/drawing/2014/main" id="{C398237F-2837-8BE2-4D0D-413B397EB0AF}"/>
              </a:ext>
            </a:extLst>
          </p:cNvPr>
          <p:cNvSpPr/>
          <p:nvPr userDrawn="1"/>
        </p:nvSpPr>
        <p:spPr bwMode="auto">
          <a:xfrm>
            <a:off x="316986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7" name="TextBox 6">
            <a:extLst>
              <a:ext uri="{FF2B5EF4-FFF2-40B4-BE49-F238E27FC236}">
                <a16:creationId xmlns:a16="http://schemas.microsoft.com/office/drawing/2014/main" id="{596CD302-0265-A919-AE17-4C84D277D503}"/>
              </a:ext>
            </a:extLst>
          </p:cNvPr>
          <p:cNvSpPr txBox="1">
            <a:spLocks noChangeArrowheads="1"/>
          </p:cNvSpPr>
          <p:nvPr userDrawn="1"/>
        </p:nvSpPr>
        <p:spPr bwMode="auto">
          <a:xfrm>
            <a:off x="322842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7</a:t>
            </a:r>
          </a:p>
        </p:txBody>
      </p:sp>
    </p:spTree>
    <p:extLst>
      <p:ext uri="{BB962C8B-B14F-4D97-AF65-F5344CB8AC3E}">
        <p14:creationId xmlns:p14="http://schemas.microsoft.com/office/powerpoint/2010/main" val="23368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09447" y="1185532"/>
            <a:ext cx="11059693" cy="4373958"/>
          </a:xfrm>
        </p:spPr>
        <p:txBody>
          <a:bodyPr/>
          <a:lstStyle>
            <a:lvl1pPr marL="0" indent="0">
              <a:buClr>
                <a:srgbClr val="95C11F"/>
              </a:buClr>
              <a:buNone/>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2800" b="1" kern="1200">
                <a:solidFill>
                  <a:srgbClr val="D8134D"/>
                </a:solidFill>
                <a:effectLst/>
                <a:latin typeface="+mn-lt"/>
                <a:ea typeface="Adobe Gothic Std B" panose="020B0800000000000000" pitchFamily="34" charset="-128"/>
                <a:cs typeface="+mj-cs"/>
              </a:defRPr>
            </a:lvl1pPr>
          </a:lstStyle>
          <a:p>
            <a:endParaRPr/>
          </a:p>
        </p:txBody>
      </p:sp>
      <p:sp>
        <p:nvSpPr>
          <p:cNvPr id="2" name="TextBox 80">
            <a:extLst>
              <a:ext uri="{FF2B5EF4-FFF2-40B4-BE49-F238E27FC236}">
                <a16:creationId xmlns:a16="http://schemas.microsoft.com/office/drawing/2014/main" id="{EB4703B7-346D-D447-B8CB-D06E1464D31F}"/>
              </a:ext>
            </a:extLst>
          </p:cNvPr>
          <p:cNvSpPr txBox="1">
            <a:spLocks noChangeArrowheads="1"/>
          </p:cNvSpPr>
          <p:nvPr userDrawn="1"/>
        </p:nvSpPr>
        <p:spPr bwMode="auto">
          <a:xfrm>
            <a:off x="-1009" y="1314"/>
            <a:ext cx="3381627"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rPr lang="el-GR" noProof="0" dirty="0"/>
              <a:t>Ψηφιακές δεξιότητες</a:t>
            </a:r>
          </a:p>
        </p:txBody>
      </p:sp>
      <p:sp>
        <p:nvSpPr>
          <p:cNvPr id="6" name="Oval 8">
            <a:extLst>
              <a:ext uri="{FF2B5EF4-FFF2-40B4-BE49-F238E27FC236}">
                <a16:creationId xmlns:a16="http://schemas.microsoft.com/office/drawing/2014/main" id="{87041489-A70B-D92B-AB66-3E74C95318DD}"/>
              </a:ext>
            </a:extLst>
          </p:cNvPr>
          <p:cNvSpPr/>
          <p:nvPr userDrawn="1"/>
        </p:nvSpPr>
        <p:spPr bwMode="auto">
          <a:xfrm>
            <a:off x="316986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7" name="TextBox 6">
            <a:extLst>
              <a:ext uri="{FF2B5EF4-FFF2-40B4-BE49-F238E27FC236}">
                <a16:creationId xmlns:a16="http://schemas.microsoft.com/office/drawing/2014/main" id="{F0DA9811-C1DD-8A90-FE64-67AD1EE91A8A}"/>
              </a:ext>
            </a:extLst>
          </p:cNvPr>
          <p:cNvSpPr txBox="1">
            <a:spLocks noChangeArrowheads="1"/>
          </p:cNvSpPr>
          <p:nvPr userDrawn="1"/>
        </p:nvSpPr>
        <p:spPr bwMode="auto">
          <a:xfrm>
            <a:off x="322842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7</a:t>
            </a:r>
          </a:p>
        </p:txBody>
      </p:sp>
    </p:spTree>
    <p:extLst>
      <p:ext uri="{BB962C8B-B14F-4D97-AF65-F5344CB8AC3E}">
        <p14:creationId xmlns:p14="http://schemas.microsoft.com/office/powerpoint/2010/main" val="3068826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rPr dirty="0"/>
              <a:t>Στυλώυ004</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a:normAutofit/>
          </a:bodyPr>
          <a:lstStyle/>
          <a:p>
            <a:pPr lvl="0"/>
            <a:r>
              <a:rPr dirty="0" err="1"/>
              <a:t>Μέριμν</a:t>
            </a:r>
            <a:r>
              <a:rPr dirty="0"/>
              <a:t>αλ.</a:t>
            </a:r>
          </a:p>
          <a:p>
            <a:pPr lvl="1"/>
            <a:r>
              <a:rPr dirty="0" err="1"/>
              <a:t>Γι</a:t>
            </a:r>
            <a:r>
              <a:rPr dirty="0"/>
              <a:t>α τον ίδιο λόγο</a:t>
            </a:r>
          </a:p>
          <a:p>
            <a:pPr lvl="2"/>
            <a:r>
              <a:rPr dirty="0" err="1"/>
              <a:t>Τρίτου</a:t>
            </a:r>
            <a:r>
              <a:rPr dirty="0"/>
              <a:t> επιπ</a:t>
            </a:r>
            <a:r>
              <a:rPr dirty="0" err="1"/>
              <a:t>έδου</a:t>
            </a:r>
            <a:endParaRPr dirty="0"/>
          </a:p>
          <a:p>
            <a:pPr lvl="3"/>
            <a:r>
              <a:rPr dirty="0" err="1"/>
              <a:t>Τέτ</a:t>
            </a:r>
            <a:r>
              <a:rPr dirty="0"/>
              <a:t>αρτου αριθ.</a:t>
            </a:r>
          </a:p>
          <a:p>
            <a:pPr lvl="4"/>
            <a:r>
              <a:rPr dirty="0"/>
              <a:t>Π</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7" r:id="rId6"/>
    <p:sldLayoutId id="2147483665" r:id="rId7"/>
    <p:sldLayoutId id="2147483666" r:id="rId8"/>
    <p:sldLayoutId id="214748366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pixabay.com/service/license-summary/" TargetMode="External"/><Relationship Id="rId4" Type="http://schemas.openxmlformats.org/officeDocument/2006/relationships/hyperlink" Target="https://pixabay.com/photos/bbc-bbc-sign-bbc-london-472861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29a.ch/photo-forensic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tiney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jpegsnoop.updatestar.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etghiro.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ampedsoftware.com/authenticat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innovationmode.com/the-innovation-blog/misinformation-online-a-solution-powered-by-state-of-the-art-tech"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cameraforensics.com/blog/2020/03/06/a-quick-guide-to-digital-image-forensics-in-2020/" TargetMode="External"/><Relationship Id="rId5" Type="http://schemas.openxmlformats.org/officeDocument/2006/relationships/hyperlink" Target="https://digital-strategy.ec.europa.eu/en/policies/online-disinformation" TargetMode="External"/><Relationship Id="rId4" Type="http://schemas.openxmlformats.org/officeDocument/2006/relationships/hyperlink" Target="https://www.coe.int/en/web/campaign-free-to-speak-safe-to-learn/dealing-with-propaganda-misinformation-and-fake-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typing-on-apple-cordless-keyboard-RYyr-k3Ysq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images.unsplash.com/photo-1557992260-ec58e38d363c?ixlib=rb-1.2.1&amp;ixid=MXwxMjA3fDB8MHxzZWFyY2h8M3x8ZGFyayUyMHRoZW1lfGVufDB8fDB8&amp;w=1000&amp;q=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holding-smartphone-0VGG7cqTw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ople-in-green-and-black-jackets-standing-on-green-grass-field-during-daytime-3xhn3g2Oni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selective-focus-photography-of-bubbles-Qa8Y_W4PO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67756" y="3429000"/>
            <a:ext cx="12124244" cy="2197961"/>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b="1">
                <a:ln>
                  <a:noFill/>
                </a:ln>
                <a:effectLst/>
                <a:uLnTx/>
                <a:uFillTx/>
                <a:latin typeface="Calibri Light" panose="020F0302020204030204"/>
                <a:ea typeface="Verdana" panose="020B0604030504040204" pitchFamily="34" charset="0"/>
              </a:defRPr>
            </a:pPr>
            <a:r>
              <a:rPr sz="3600">
                <a:solidFill>
                  <a:srgbClr val="E24231"/>
                </a:solidFill>
              </a:rPr>
              <a:t>         </a:t>
            </a:r>
            <a:r>
              <a:rPr sz="6000">
                <a:solidFill>
                  <a:srgbClr val="D7124E"/>
                </a:solidFill>
              </a:rPr>
              <a:t>Ενότητα 7 </a:t>
            </a:r>
            <a:r>
              <a:rPr sz="6000">
                <a:solidFill>
                  <a:schemeClr val="tx1"/>
                </a:solidFill>
              </a:rPr>
              <a:t>Ψηφιακές δεξιότητες</a:t>
            </a:r>
            <a:endParaRPr sz="3600" b="1">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600" b="1">
                <a:solidFill>
                  <a:srgbClr val="E89704"/>
                </a:solidFill>
                <a:latin typeface="Calibri Light" panose="020F0302020204030204"/>
              </a:defRPr>
            </a:pPr>
            <a:r>
              <a:rPr kern="1200">
                <a:ln>
                  <a:noFill/>
                </a:ln>
                <a:effectLst/>
                <a:uLnTx/>
                <a:uFillTx/>
                <a:ea typeface="+mn-ea"/>
                <a:cs typeface="+mn-cs"/>
              </a:rPr>
              <a:t>https://www.</a:t>
            </a:r>
            <a:r>
              <a:t>costaid</a:t>
            </a:r>
            <a:r>
              <a:rPr kern="1200">
                <a:ln>
                  <a:noFill/>
                </a:ln>
                <a:effectLst/>
                <a:uLnTx/>
                <a:uFillTx/>
                <a:ea typeface="+mn-ea"/>
                <a:cs typeface="+mn-cs"/>
              </a:rPr>
              <a:t>.eu</a:t>
            </a:r>
            <a:endParaRPr kumimoji="0" sz="1600" b="1" i="0" u="none" strike="noStrike" kern="1200" cap="none" normalizeH="0" baseline="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1"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12" name="Εικόνα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7" y="1276350"/>
            <a:ext cx="11059693" cy="2399678"/>
          </a:xfrm>
        </p:spPr>
        <p:txBody>
          <a:bodyPr>
            <a:noAutofit/>
          </a:bodyPr>
          <a:lstStyle/>
          <a:p>
            <a:pPr lvl="0">
              <a:defRPr sz="2000"/>
            </a:pPr>
            <a:r>
              <a:rPr lang="el-GR" sz="2000" b="1" dirty="0"/>
              <a:t>Συναισθηματική έκκληση:</a:t>
            </a:r>
            <a:r>
              <a:rPr lang="el-GR" sz="2000" dirty="0"/>
              <a:t> Οι ψευδείς ειδήσεις συχνά χρησιμοποιούν συναισθηματική γλώσσα ή εντυπωσιασμό, προκαλώντας έντονες αντιδράσεις που ενθαρρύνουν τη διάδοση/κοινοποίηση.</a:t>
            </a:r>
          </a:p>
          <a:p>
            <a:pPr lvl="0">
              <a:defRPr sz="2000"/>
            </a:pPr>
            <a:r>
              <a:rPr lang="el-GR" sz="2000" b="1" dirty="0"/>
              <a:t>Αλγοριθμική μεροληψία:</a:t>
            </a:r>
            <a:r>
              <a:rPr lang="el-GR" sz="2000" dirty="0"/>
              <a:t> Οι αλγόριθμοι των μέσων κοινωνικής δικτύωσης ενδέχεται να δίνουν προτεραιότητα στο ελκυστικό ή αμφιλεγόμενο περιεχόμενο, προωθώντας ακούσια ψευδείς ειδήσεις για τη μεγιστοποίηση της εμπλοκής των χρηστών.</a:t>
            </a:r>
          </a:p>
          <a:p>
            <a:pPr lvl="0">
              <a:defRPr sz="2000"/>
            </a:pPr>
            <a:r>
              <a:rPr lang="el-GR" sz="2000" b="1" dirty="0"/>
              <a:t>Ευκολία δημιουργίας:</a:t>
            </a:r>
            <a:r>
              <a:rPr lang="el-GR" sz="2000" dirty="0"/>
              <a:t> Η δημιουργία και η ανταλλαγή περιεχομένου στο διαδίκτυο είναι απλή, επιτρέποντας σε οποιονδήποτε να παράγει και να διαδίδει ψευδείς ειδήσεις.</a:t>
            </a:r>
          </a:p>
          <a:p>
            <a:endParaRPr lang="el-GR" sz="20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835" y="3747677"/>
            <a:ext cx="4723777" cy="2959292"/>
          </a:xfrm>
          <a:prstGeom prst="rect">
            <a:avLst/>
          </a:prstGeom>
        </p:spPr>
      </p:pic>
      <p:sp>
        <p:nvSpPr>
          <p:cNvPr id="5" name="Textfeld 4"/>
          <p:cNvSpPr txBox="1"/>
          <p:nvPr/>
        </p:nvSpPr>
        <p:spPr>
          <a:xfrm>
            <a:off x="451045" y="3839771"/>
            <a:ext cx="6011334" cy="2985433"/>
          </a:xfrm>
          <a:prstGeom prst="rect">
            <a:avLst/>
          </a:prstGeom>
        </p:spPr>
        <p:txBody>
          <a:bodyPr wrap="square">
            <a:spAutoFit/>
          </a:bodyPr>
          <a:lstStyle/>
          <a:p>
            <a:pPr lvl="0">
              <a:defRPr sz="2000"/>
            </a:pPr>
            <a:r>
              <a:rPr lang="el-GR" b="1" dirty="0"/>
              <a:t>Επικεφαλίδες </a:t>
            </a:r>
            <a:r>
              <a:rPr lang="en-US" b="1" dirty="0"/>
              <a:t>Clickbait</a:t>
            </a:r>
            <a:r>
              <a:rPr lang="el-GR" b="1" dirty="0"/>
              <a:t> (που ψαρεύουν κλικ):</a:t>
            </a:r>
            <a:r>
              <a:rPr lang="el-GR" dirty="0"/>
              <a:t> Οι </a:t>
            </a:r>
            <a:r>
              <a:rPr lang="el-GR" dirty="0" err="1"/>
              <a:t>πιασάρικοι</a:t>
            </a:r>
            <a:r>
              <a:rPr lang="el-GR" dirty="0"/>
              <a:t>, παραπλανητικοί τίτλοι ενθαρρύνουν τα κλικ και τις κοινοποιήσεις, ακόμη και αν το περιεχόμενο είναι ψευδές.</a:t>
            </a:r>
          </a:p>
          <a:p>
            <a:pPr lvl="0"/>
            <a:endParaRPr lang="el-GR" sz="800" dirty="0"/>
          </a:p>
          <a:p>
            <a:pPr lvl="0">
              <a:defRPr sz="2000"/>
            </a:pPr>
            <a:r>
              <a:rPr lang="el-GR" b="1" dirty="0"/>
              <a:t>Εκστρατείες επιρροής:</a:t>
            </a:r>
            <a:r>
              <a:rPr lang="el-GR" dirty="0"/>
              <a:t> Κρατικοί και μη κρατικοί φορείς ενδέχεται να κάνουν συντονισμένες προσπάθειες για τη διάδοση ψευδών ειδήσεων για πολιτικούς ή ιδεολογικούς σκοπούς.</a:t>
            </a:r>
            <a:endParaRPr lang="el-GR" sz="2000" dirty="0"/>
          </a:p>
          <a:p>
            <a:pPr algn="l"/>
            <a:endParaRPr lang="el-GR" sz="2000" dirty="0"/>
          </a:p>
        </p:txBody>
      </p:sp>
      <p:sp>
        <p:nvSpPr>
          <p:cNvPr id="6" name="Textfeld 5"/>
          <p:cNvSpPr txBox="1"/>
          <p:nvPr/>
        </p:nvSpPr>
        <p:spPr>
          <a:xfrm>
            <a:off x="2878667" y="6400092"/>
            <a:ext cx="3183466" cy="276999"/>
          </a:xfrm>
          <a:prstGeom prst="rect">
            <a:avLst/>
          </a:prstGeom>
        </p:spPr>
        <p:txBody>
          <a:bodyPr wrap="square">
            <a:spAutoFit/>
          </a:bodyPr>
          <a:lstStyle/>
          <a:p>
            <a:pPr algn="ctr">
              <a:defRPr sz="1200"/>
            </a:pPr>
            <a:r>
              <a:rPr lang="el-GR" dirty="0"/>
              <a:t>Πηγή εικόνας thesun.co.uk</a:t>
            </a:r>
            <a:endParaRPr lang="el-GR" sz="1200" dirty="0"/>
          </a:p>
        </p:txBody>
      </p:sp>
      <p:sp>
        <p:nvSpPr>
          <p:cNvPr id="7" name="Textfeld 2">
            <a:extLst>
              <a:ext uri="{FF2B5EF4-FFF2-40B4-BE49-F238E27FC236}">
                <a16:creationId xmlns:a16="http://schemas.microsoft.com/office/drawing/2014/main" id="{DC92B6B4-0EC4-7FB9-C901-4778412EBF20}"/>
              </a:ext>
            </a:extLst>
          </p:cNvPr>
          <p:cNvSpPr txBox="1"/>
          <p:nvPr/>
        </p:nvSpPr>
        <p:spPr>
          <a:xfrm>
            <a:off x="458648" y="880533"/>
            <a:ext cx="11955025" cy="424732"/>
          </a:xfrm>
          <a:prstGeom prst="rect">
            <a:avLst/>
          </a:prstGeom>
        </p:spPr>
        <p:txBody>
          <a:bodyPr wrap="square">
            <a:spAutoFit/>
          </a:bodyPr>
          <a:lstStyle/>
          <a:p>
            <a:pPr>
              <a:lnSpc>
                <a:spcPct val="90000"/>
              </a:lnSpc>
              <a:defRPr sz="2800" b="1">
                <a:solidFill>
                  <a:srgbClr val="D8134D"/>
                </a:solidFill>
              </a:defRPr>
            </a:pPr>
            <a:r>
              <a:rPr lang="el-GR" sz="2400" dirty="0"/>
              <a:t>Παράγοντες που συμβάλλουν στην ταχεία διάδοση ψευδών ειδήσεων στο διαδίκτυο</a:t>
            </a:r>
          </a:p>
        </p:txBody>
      </p:sp>
    </p:spTree>
    <p:extLst>
      <p:ext uri="{BB962C8B-B14F-4D97-AF65-F5344CB8AC3E}">
        <p14:creationId xmlns:p14="http://schemas.microsoft.com/office/powerpoint/2010/main" val="141897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623681"/>
            <a:ext cx="11072953" cy="4097669"/>
          </a:xfrm>
        </p:spPr>
        <p:txBody>
          <a:bodyPr>
            <a:normAutofit fontScale="92500" lnSpcReduction="10000"/>
          </a:bodyPr>
          <a:lstStyle/>
          <a:p>
            <a:pPr>
              <a:defRPr b="1"/>
            </a:pPr>
            <a:r>
              <a:rPr lang="el-GR" dirty="0"/>
              <a:t>Ελέγξτε τη φήμη της πηγής:</a:t>
            </a:r>
          </a:p>
          <a:p>
            <a:r>
              <a:rPr lang="el-GR" dirty="0"/>
              <a:t>Αναζητήστε γνωστούς, σεβαστούς ειδησεογραφικούς οργανισμούς όπως το BBC, το </a:t>
            </a:r>
            <a:r>
              <a:rPr lang="el-GR" dirty="0" err="1"/>
              <a:t>Reuters</a:t>
            </a:r>
            <a:r>
              <a:rPr lang="el-GR" dirty="0"/>
              <a:t>, οι </a:t>
            </a:r>
            <a:r>
              <a:rPr lang="el-GR" dirty="0" err="1"/>
              <a:t>New</a:t>
            </a:r>
            <a:r>
              <a:rPr lang="el-GR" dirty="0"/>
              <a:t> </a:t>
            </a:r>
            <a:r>
              <a:rPr lang="el-GR" dirty="0" err="1"/>
              <a:t>York</a:t>
            </a:r>
            <a:r>
              <a:rPr lang="el-GR" dirty="0"/>
              <a:t> </a:t>
            </a:r>
            <a:r>
              <a:rPr lang="el-GR" dirty="0" err="1"/>
              <a:t>Times</a:t>
            </a:r>
            <a:r>
              <a:rPr lang="el-GR" dirty="0"/>
              <a:t> ή το NPR. Αυτές οι πηγές έχουν συχνά εδραιωμένη φήμη για τη δημοσιογραφική ακεραιότητα.</a:t>
            </a:r>
          </a:p>
          <a:p>
            <a:pPr>
              <a:defRPr b="1"/>
            </a:pPr>
            <a:r>
              <a:rPr lang="el-GR" dirty="0"/>
              <a:t>Εξετάστε τη σελίδα «Σχετικά με»:</a:t>
            </a:r>
          </a:p>
          <a:p>
            <a:r>
              <a:rPr lang="el-GR" dirty="0"/>
              <a:t>Επισκεφθείτε τη σελίδα «Σχετικά με» ή «Σχετικά με εμάς» της πηγής ειδήσεων. Τα νόμιμα ειδησεογραφικά πρακτορεία παρέχουν πληροφορίες σχετικά με την ιστορία, την αποστολή και τα συντακτικά τους πρότυπα.</a:t>
            </a:r>
          </a:p>
          <a:p>
            <a:pPr>
              <a:defRPr b="1"/>
            </a:pPr>
            <a:r>
              <a:rPr lang="el-GR" dirty="0"/>
              <a:t>Αποφύγετε τα μέσα κοινωνικής δικτύωσης ως μοναδική πηγή:</a:t>
            </a:r>
          </a:p>
          <a:p>
            <a:r>
              <a:rPr lang="el-GR" dirty="0"/>
              <a:t>Οι ειδήσεις που διαδίδονται στις πλατφόρμες κοινωνικής δικτύωσης μπορεί να είναι αναξιόπιστες. </a:t>
            </a:r>
            <a:br>
              <a:rPr lang="el-GR" dirty="0"/>
            </a:br>
            <a:r>
              <a:rPr lang="el-GR" dirty="0"/>
              <a:t>Αν βρείτε μια ιστορία στα μέσα κοινωνικής δικτύωσης, προσπαθήστε </a:t>
            </a:r>
            <a:br>
              <a:rPr lang="el-GR" dirty="0"/>
            </a:br>
            <a:r>
              <a:rPr lang="el-GR" dirty="0"/>
              <a:t>να την εντοπίσετε σε μια αξιόπιστη πηγή ειδήσεων για επαλήθευση.</a:t>
            </a:r>
          </a:p>
          <a:p>
            <a:endParaRPr lang="el-GR" dirty="0"/>
          </a:p>
          <a:p>
            <a:endParaRPr lang="el-GR" sz="24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887877"/>
            <a:ext cx="4305300" cy="1941547"/>
          </a:xfrm>
          <a:prstGeom prst="rect">
            <a:avLst/>
          </a:prstGeom>
        </p:spPr>
      </p:pic>
      <p:sp>
        <p:nvSpPr>
          <p:cNvPr id="4" name="Textfeld 3"/>
          <p:cNvSpPr txBox="1"/>
          <p:nvPr/>
        </p:nvSpPr>
        <p:spPr>
          <a:xfrm>
            <a:off x="4064001" y="6452867"/>
            <a:ext cx="3183466" cy="276999"/>
          </a:xfrm>
          <a:prstGeom prst="rect">
            <a:avLst/>
          </a:prstGeom>
        </p:spPr>
        <p:txBody>
          <a:bodyPr wrap="square">
            <a:spAutoFit/>
          </a:bodyPr>
          <a:lstStyle/>
          <a:p>
            <a:pPr algn="ctr">
              <a:defRPr sz="1200"/>
            </a:pPr>
            <a:r>
              <a:rPr lang="el-GR" dirty="0">
                <a:hlinkClick r:id="rId4"/>
              </a:rPr>
              <a:t>Πηγή εικόνας</a:t>
            </a:r>
            <a:r>
              <a:rPr lang="el-GR" dirty="0"/>
              <a:t> | </a:t>
            </a:r>
            <a:r>
              <a:rPr lang="el-GR" dirty="0">
                <a:hlinkClick r:id="rId5"/>
              </a:rPr>
              <a:t>Άδεια </a:t>
            </a:r>
            <a:r>
              <a:rPr lang="en-US" dirty="0" err="1">
                <a:hlinkClick r:id="rId5"/>
              </a:rPr>
              <a:t>Pixabay</a:t>
            </a:r>
            <a:endParaRPr lang="el-GR" sz="1200" dirty="0"/>
          </a:p>
        </p:txBody>
      </p:sp>
      <p:sp>
        <p:nvSpPr>
          <p:cNvPr id="5" name="Textfeld 2">
            <a:extLst>
              <a:ext uri="{FF2B5EF4-FFF2-40B4-BE49-F238E27FC236}">
                <a16:creationId xmlns:a16="http://schemas.microsoft.com/office/drawing/2014/main" id="{7A7EDAEE-A2BA-2A3D-F814-0A9B13695994}"/>
              </a:ext>
            </a:extLst>
          </p:cNvPr>
          <p:cNvSpPr txBox="1"/>
          <p:nvPr/>
        </p:nvSpPr>
        <p:spPr>
          <a:xfrm>
            <a:off x="458648" y="880533"/>
            <a:ext cx="11955025" cy="424732"/>
          </a:xfrm>
          <a:prstGeom prst="rect">
            <a:avLst/>
          </a:prstGeom>
        </p:spPr>
        <p:txBody>
          <a:bodyPr wrap="square">
            <a:spAutoFit/>
          </a:bodyPr>
          <a:lstStyle/>
          <a:p>
            <a:pPr>
              <a:lnSpc>
                <a:spcPct val="90000"/>
              </a:lnSpc>
              <a:defRPr sz="2800" b="1">
                <a:solidFill>
                  <a:srgbClr val="D8134D"/>
                </a:solidFill>
              </a:defRPr>
            </a:pPr>
            <a:r>
              <a:rPr lang="el-GR" sz="2400" dirty="0"/>
              <a:t>Τι μπορείτε να κάνετε για να αξιολογήσετε την αξιοπιστία των πηγών των ειδήσεων; </a:t>
            </a:r>
          </a:p>
        </p:txBody>
      </p:sp>
    </p:spTree>
    <p:extLst>
      <p:ext uri="{BB962C8B-B14F-4D97-AF65-F5344CB8AC3E}">
        <p14:creationId xmlns:p14="http://schemas.microsoft.com/office/powerpoint/2010/main" val="128304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609725"/>
            <a:ext cx="11059693" cy="4752975"/>
          </a:xfrm>
        </p:spPr>
        <p:txBody>
          <a:bodyPr>
            <a:noAutofit/>
          </a:bodyPr>
          <a:lstStyle/>
          <a:p>
            <a:r>
              <a:rPr lang="el-GR" sz="2000" dirty="0"/>
              <a:t>Αυτή η δοκιμή χρησιμοποιείται για την αξιολόγηση των πηγών πληροφοριών και τον προσδιορισμό της αξιοπιστίας τους. Ωφελεί τους φοιτητές και τους ερευνητές που πρέπει να αξιολογήσουν τις πηγές για ακαδημαϊκούς σκοπούς.</a:t>
            </a:r>
          </a:p>
          <a:p>
            <a:r>
              <a:rPr lang="el-GR" sz="2000" b="1" dirty="0"/>
              <a:t>Νόμισμα:</a:t>
            </a:r>
            <a:r>
              <a:rPr lang="el-GR" sz="2000" dirty="0"/>
              <a:t> Επικαιρότητα των πληροφοριών και κατά πόσο είναι ενημερωμένες και συναφείς με το εκάστοτε θέμα.</a:t>
            </a:r>
          </a:p>
          <a:p>
            <a:r>
              <a:rPr lang="el-GR" sz="2000" b="1" dirty="0"/>
              <a:t>Συνάφεια:</a:t>
            </a:r>
            <a:r>
              <a:rPr lang="el-GR" sz="2000" dirty="0"/>
              <a:t> Αναφέρεται στον βαθμό στον οποίο οι πληροφορίες σχετίζονται με το ερευνητικό ζήτημα ή το θέμα που διερευνάται.</a:t>
            </a:r>
          </a:p>
          <a:p>
            <a:r>
              <a:rPr lang="el-GR" sz="2000" b="1" dirty="0"/>
              <a:t>Αρχή: </a:t>
            </a:r>
            <a:r>
              <a:rPr lang="el-GR" sz="2000" dirty="0"/>
              <a:t>Αξιοπιστία της πηγής και αν είναι αξιόπιστη πηγή πληροφοριών.</a:t>
            </a:r>
          </a:p>
          <a:p>
            <a:r>
              <a:rPr lang="el-GR" sz="2000" b="1" dirty="0"/>
              <a:t>Ακρίβεια:</a:t>
            </a:r>
            <a:r>
              <a:rPr lang="el-GR" sz="2000" dirty="0"/>
              <a:t> Η πραγματική ορθότητα των παρεχόμενων πληροφοριών και το κατά πόσο μπορούν να επαληθευτούν μέσω άλλων πηγών.</a:t>
            </a:r>
          </a:p>
          <a:p>
            <a:r>
              <a:rPr lang="el-GR" sz="2000" b="1" dirty="0"/>
              <a:t>Σκοπός:</a:t>
            </a:r>
            <a:r>
              <a:rPr lang="el-GR" sz="2000" dirty="0"/>
              <a:t> Ο λόγος για τον οποίο υπάρχουν οι πληροφορίες και αν προορίζονται να ενημερώσουν, να πείσουν, να ψυχαγωγήσουν ή να εξαπατήσουν.</a:t>
            </a:r>
          </a:p>
          <a:p>
            <a:endParaRPr lang="el-GR" sz="1900" dirty="0"/>
          </a:p>
        </p:txBody>
      </p:sp>
      <p:sp>
        <p:nvSpPr>
          <p:cNvPr id="3" name="Textfeld 2">
            <a:extLst>
              <a:ext uri="{FF2B5EF4-FFF2-40B4-BE49-F238E27FC236}">
                <a16:creationId xmlns:a16="http://schemas.microsoft.com/office/drawing/2014/main" id="{09642328-56ED-812D-8569-9CE6EF115E56}"/>
              </a:ext>
            </a:extLst>
          </p:cNvPr>
          <p:cNvSpPr txBox="1"/>
          <p:nvPr/>
        </p:nvSpPr>
        <p:spPr>
          <a:xfrm>
            <a:off x="458648" y="880533"/>
            <a:ext cx="11955025" cy="461665"/>
          </a:xfrm>
          <a:prstGeom prst="rect">
            <a:avLst/>
          </a:prstGeom>
        </p:spPr>
        <p:txBody>
          <a:bodyPr wrap="square">
            <a:spAutoFit/>
          </a:bodyPr>
          <a:lstStyle/>
          <a:p>
            <a:pPr>
              <a:defRPr sz="2800" b="1">
                <a:solidFill>
                  <a:srgbClr val="D8134D"/>
                </a:solidFill>
              </a:defRPr>
            </a:pPr>
            <a:r>
              <a:rPr lang="el-GR" sz="2400" b="1" dirty="0">
                <a:solidFill>
                  <a:srgbClr val="D8134D"/>
                </a:solidFill>
              </a:rPr>
              <a:t>Έλεγχοι αξιοπιστίας: Το τεστ CRAAP </a:t>
            </a:r>
          </a:p>
        </p:txBody>
      </p:sp>
    </p:spTree>
    <p:extLst>
      <p:ext uri="{BB962C8B-B14F-4D97-AF65-F5344CB8AC3E}">
        <p14:creationId xmlns:p14="http://schemas.microsoft.com/office/powerpoint/2010/main" val="35409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590675"/>
            <a:ext cx="11059693" cy="4581525"/>
          </a:xfrm>
        </p:spPr>
        <p:txBody>
          <a:bodyPr>
            <a:normAutofit fontScale="92500" lnSpcReduction="10000"/>
          </a:bodyPr>
          <a:lstStyle/>
          <a:p>
            <a:r>
              <a:rPr lang="el-GR" dirty="0"/>
              <a:t>Ο έλεγχος SMART σημαίνει έλεγχος Πηγής (Source), Κινήτρου (</a:t>
            </a:r>
            <a:r>
              <a:rPr lang="el-GR" dirty="0" err="1"/>
              <a:t>Motive</a:t>
            </a:r>
            <a:r>
              <a:rPr lang="el-GR" dirty="0"/>
              <a:t>), Αρχής (Authority), Επανεξέταση (Review) και Έλεγχος Δύο πηγών (</a:t>
            </a:r>
            <a:r>
              <a:rPr lang="el-GR" dirty="0" err="1"/>
              <a:t>Two</a:t>
            </a:r>
            <a:r>
              <a:rPr lang="el-GR" dirty="0"/>
              <a:t>-Source </a:t>
            </a:r>
            <a:r>
              <a:rPr lang="el-GR" dirty="0" err="1"/>
              <a:t>Test</a:t>
            </a:r>
            <a:r>
              <a:rPr lang="el-GR" dirty="0"/>
              <a:t>). Αυτό το τεστ είναι ιδιαίτερα χρήσιμο για την αξιολόγηση διαδικτυακών πηγών, όπως άρθρα ειδήσεων ή αναρτήσεις στα μέσα κοινωνικής δικτύωσης.</a:t>
            </a:r>
          </a:p>
          <a:p>
            <a:r>
              <a:rPr lang="el-GR" b="1" dirty="0"/>
              <a:t>Πηγή:</a:t>
            </a:r>
            <a:r>
              <a:rPr lang="el-GR" dirty="0"/>
              <a:t> Αναφέρεται στην προέλευση των πληροφοριών, συμπεριλαμβανομένου του ποιος τις δημιούργησε, καθώς και στις σχέσεις και τις προκαταλήψεις τους.</a:t>
            </a:r>
          </a:p>
          <a:p>
            <a:r>
              <a:rPr lang="el-GR" b="1" dirty="0"/>
              <a:t>Κίνητρο:</a:t>
            </a:r>
            <a:r>
              <a:rPr lang="el-GR" dirty="0"/>
              <a:t> Ο λόγος για τον οποίο δημιουργήθηκαν οι πληροφορίες και αν υπάρχει συγκεκριμένη ατζέντα ή μεροληψία πίσω από αυτές.</a:t>
            </a:r>
          </a:p>
          <a:p>
            <a:r>
              <a:rPr lang="el-GR" b="1" dirty="0"/>
              <a:t>Αρχή:</a:t>
            </a:r>
            <a:r>
              <a:rPr lang="el-GR" dirty="0"/>
              <a:t> Η αξιοπιστία της πηγής και αν πρόκειται για αξιόπιστη πηγή πληροφοριών.</a:t>
            </a:r>
          </a:p>
          <a:p>
            <a:pPr algn="just"/>
            <a:r>
              <a:rPr lang="el-GR" b="1" dirty="0"/>
              <a:t>Επανεξέταση:</a:t>
            </a:r>
            <a:r>
              <a:rPr lang="el-GR" dirty="0"/>
              <a:t> Αναφέρεται στην ποιότητα των πληροφοριών, συμπεριλαμβανομένου του κατά πόσον έχουν ελεγχθεί από εμπειρογνώμονες ή ελεγκτές γεγονότων.</a:t>
            </a:r>
          </a:p>
          <a:p>
            <a:r>
              <a:rPr lang="el-GR" b="1" dirty="0"/>
              <a:t>Δοκιμή δύο πηγών:</a:t>
            </a:r>
            <a:r>
              <a:rPr lang="el-GR" dirty="0"/>
              <a:t> Η πρακτική της επαλήθευσης πληροφοριών μέσω διασταύρωσής τους με τουλάχιστον δύο αξιόπιστες πηγές.</a:t>
            </a:r>
          </a:p>
          <a:p>
            <a:endParaRPr lang="el-GR" dirty="0"/>
          </a:p>
        </p:txBody>
      </p:sp>
      <p:sp>
        <p:nvSpPr>
          <p:cNvPr id="3" name="Textfeld 2">
            <a:extLst>
              <a:ext uri="{FF2B5EF4-FFF2-40B4-BE49-F238E27FC236}">
                <a16:creationId xmlns:a16="http://schemas.microsoft.com/office/drawing/2014/main" id="{BE02D99B-39AD-DBC0-9B2E-234C2F9A594A}"/>
              </a:ext>
            </a:extLst>
          </p:cNvPr>
          <p:cNvSpPr txBox="1"/>
          <p:nvPr/>
        </p:nvSpPr>
        <p:spPr>
          <a:xfrm>
            <a:off x="458648" y="880533"/>
            <a:ext cx="11955025" cy="461665"/>
          </a:xfrm>
          <a:prstGeom prst="rect">
            <a:avLst/>
          </a:prstGeom>
        </p:spPr>
        <p:txBody>
          <a:bodyPr wrap="square">
            <a:spAutoFit/>
          </a:bodyPr>
          <a:lstStyle/>
          <a:p>
            <a:pPr>
              <a:defRPr sz="2800" b="1">
                <a:solidFill>
                  <a:srgbClr val="D8134D"/>
                </a:solidFill>
              </a:defRPr>
            </a:pPr>
            <a:r>
              <a:rPr lang="el-GR" sz="2400" b="1" dirty="0">
                <a:solidFill>
                  <a:srgbClr val="D8134D"/>
                </a:solidFill>
              </a:rPr>
              <a:t>Έλεγχοι αξιοπιστίας: Έλεγχος </a:t>
            </a:r>
            <a:r>
              <a:rPr lang="en-US" sz="2400" b="1" dirty="0">
                <a:solidFill>
                  <a:srgbClr val="D8134D"/>
                </a:solidFill>
              </a:rPr>
              <a:t>SMART</a:t>
            </a:r>
            <a:endParaRPr lang="el-GR" sz="2400" b="1" dirty="0">
              <a:solidFill>
                <a:srgbClr val="D8134D"/>
              </a:solidFill>
            </a:endParaRPr>
          </a:p>
        </p:txBody>
      </p:sp>
    </p:spTree>
    <p:extLst>
      <p:ext uri="{BB962C8B-B14F-4D97-AF65-F5344CB8AC3E}">
        <p14:creationId xmlns:p14="http://schemas.microsoft.com/office/powerpoint/2010/main" val="169682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a:defRPr sz="2800" b="1">
                <a:solidFill>
                  <a:srgbClr val="D8134D"/>
                </a:solidFill>
              </a:defRPr>
            </a:pPr>
            <a:r>
              <a:rPr lang="el-GR" dirty="0"/>
              <a:t>Έλεγχοι αξιοπιστίας: Οι 5 ερωτήσεις «</a:t>
            </a:r>
            <a:r>
              <a:rPr lang="en-US" dirty="0"/>
              <a:t>W</a:t>
            </a:r>
            <a:r>
              <a:rPr lang="el-GR" dirty="0"/>
              <a:t>» (1/2) </a:t>
            </a:r>
          </a:p>
          <a:p>
            <a:r>
              <a:rPr lang="el-GR" dirty="0"/>
              <a:t>Η δοκιμή 5</a:t>
            </a:r>
            <a:r>
              <a:rPr lang="en-US" dirty="0" err="1"/>
              <a:t>Ws</a:t>
            </a:r>
            <a:r>
              <a:rPr lang="el-GR" dirty="0"/>
              <a:t> είναι μια μέθοδος συλλογής πληροφοριών με την υποβολή πέντε βασικών ερωτήσεων: ποιος, τι, πότε, πού και γιατί. Οι ερωτήσεις αυτές χρησιμοποιούνται συνήθως από δημοσιογράφους και ερευνητές για να σχηματίσουν μια πλήρη εικόνα της κατάστασης και να διασφαλίσουν ότι έχουν συγκεντρωθεί όλες οι σχετικές πληροφορίες. </a:t>
            </a:r>
          </a:p>
          <a:p>
            <a:r>
              <a:rPr lang="el-GR" b="1" dirty="0"/>
              <a:t>Ποιος είναι ο συγγραφέας;</a:t>
            </a:r>
            <a:r>
              <a:rPr lang="el-GR" dirty="0"/>
              <a:t> — Το άτομο ή ο οργανισμός που είναι υπεύθυνος για τη δημιουργία του περιεχομένου. Η γνώση του συγγραφέα μπορεί να παρέχει πληροφορίες σχετικά με την οπτική και την τεχνογνωσία του, γεγονός που μπορεί να επηρεάσει την αξιοπιστία των πληροφοριών.</a:t>
            </a:r>
          </a:p>
          <a:p>
            <a:r>
              <a:rPr lang="el-GR" b="1" dirty="0"/>
              <a:t>Ποιος είναι ο σκοπός του περιεχομένου;</a:t>
            </a:r>
            <a:r>
              <a:rPr lang="el-GR" dirty="0"/>
              <a:t> — Ο λόγος για τη δημιουργία του περιεχομένου, είτε είναι για να ενημερώσει, να πείσει, να ψυχαγωγήσει, ή κάτι άλλο. Η κατανόηση του σκοπού μπορεί να βοηθήσει στον προσδιορισμό της μεροληψίας και της συνάφειας των πληροφοριών.</a:t>
            </a:r>
          </a:p>
          <a:p>
            <a:endParaRPr lang="el-GR" dirty="0"/>
          </a:p>
        </p:txBody>
      </p:sp>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pPr>
              <a:defRPr sz="2800" b="1">
                <a:solidFill>
                  <a:srgbClr val="D8134D"/>
                </a:solidFill>
              </a:defRPr>
            </a:pPr>
            <a:r>
              <a:rPr lang="el-GR" dirty="0"/>
              <a:t>Έλεγχοι αξιοπιστίας: Οι 5 ερωτήσεις «</a:t>
            </a:r>
            <a:r>
              <a:rPr lang="en-US" dirty="0"/>
              <a:t>W</a:t>
            </a:r>
            <a:r>
              <a:rPr lang="el-GR" dirty="0"/>
              <a:t>» (2/2)</a:t>
            </a:r>
          </a:p>
          <a:p>
            <a:r>
              <a:rPr lang="el-GR" b="1" dirty="0"/>
              <a:t>Πότε δημοσιεύτηκε; </a:t>
            </a:r>
            <a:r>
              <a:rPr lang="el-GR" dirty="0"/>
              <a:t>— Αναφέρεται στην ημερομηνία κυκλοφορίας του περιεχομένου. Η γνώση της ημερομηνίας δημοσίευσης μπορεί να συμβάλει στον προσδιορισμό της επικαιρότητας και της συνάφειας των πληροφοριών.</a:t>
            </a:r>
          </a:p>
          <a:p>
            <a:r>
              <a:rPr lang="el-GR" b="1" dirty="0"/>
              <a:t>Από πού είναι το περιεχόμενο;</a:t>
            </a:r>
            <a:r>
              <a:rPr lang="el-GR" dirty="0"/>
              <a:t> Η πηγή του περιεχομένου, είτε πρόκειται για αξιόπιστο ειδησεογραφικό οργανισμό, προσωπικό </a:t>
            </a:r>
            <a:r>
              <a:rPr lang="el-GR" dirty="0" err="1"/>
              <a:t>ιστολόγιο-blog</a:t>
            </a:r>
            <a:r>
              <a:rPr lang="el-GR" dirty="0"/>
              <a:t> ή πλατφόρμα κοινωνικών μέσων. Η κατανόηση της πηγής μπορεί να βοηθήσει στον προσδιορισμό της αξιοπιστίας και της μεροληψίας των πληροφοριών.</a:t>
            </a:r>
          </a:p>
          <a:p>
            <a:r>
              <a:rPr lang="el-GR" b="1" dirty="0"/>
              <a:t>Ποιος ο λόγος ύπαρξης των πληροφοριών;</a:t>
            </a:r>
            <a:r>
              <a:rPr lang="el-GR" dirty="0"/>
              <a:t> — Ο λόγος για τον οποίο οι πληροφορίες δημιουργήθηκαν και δημοσιεύθηκαν. Η γνώση του κινήτρου πίσω από τις πληροφορίες μπορεί να βοηθήσει στον προσδιορισμό της προκατάληψης και της αξιοπιστίας του περιεχομένου.</a:t>
            </a:r>
          </a:p>
          <a:p>
            <a:endParaRPr lang="el-GR" dirty="0"/>
          </a:p>
        </p:txBody>
      </p:sp>
    </p:spTree>
    <p:extLst>
      <p:ext uri="{BB962C8B-B14F-4D97-AF65-F5344CB8AC3E}">
        <p14:creationId xmlns:p14="http://schemas.microsoft.com/office/powerpoint/2010/main" val="323480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2"/>
            <a:ext cx="8482153" cy="4373958"/>
          </a:xfrm>
        </p:spPr>
        <p:txBody>
          <a:bodyPr>
            <a:normAutofit fontScale="92500"/>
          </a:bodyPr>
          <a:lstStyle/>
          <a:p>
            <a:pPr>
              <a:defRPr sz="2800" b="1">
                <a:solidFill>
                  <a:srgbClr val="D8134D"/>
                </a:solidFill>
              </a:defRPr>
            </a:pPr>
            <a:r>
              <a:rPr lang="el-GR" dirty="0"/>
              <a:t>Έλεγχοι αξιοπιστίας: Μέθοδος </a:t>
            </a:r>
            <a:r>
              <a:rPr lang="en-US" dirty="0"/>
              <a:t>RADAR</a:t>
            </a:r>
            <a:r>
              <a:rPr lang="el-GR" dirty="0"/>
              <a:t> (1/2)</a:t>
            </a:r>
          </a:p>
          <a:p>
            <a:r>
              <a:rPr lang="el-GR" dirty="0"/>
              <a:t>Η δοκιμή RADAR είναι μια μέθοδος αξιολόγησης πληροφοριών από διαδικτυακές πηγές για αξιοπιστία και φερεγγυότητα. Σημαίνει έλεγχος Αιτιολογίας (</a:t>
            </a:r>
            <a:r>
              <a:rPr lang="el-GR" dirty="0" err="1"/>
              <a:t>Rationale</a:t>
            </a:r>
            <a:r>
              <a:rPr lang="el-GR" dirty="0"/>
              <a:t>), Αρχής (Authority), Ημερομηνίας (</a:t>
            </a:r>
            <a:r>
              <a:rPr lang="el-GR" dirty="0" err="1"/>
              <a:t>Date</a:t>
            </a:r>
            <a:r>
              <a:rPr lang="el-GR" dirty="0"/>
              <a:t>), Ακρίβειας (</a:t>
            </a:r>
            <a:r>
              <a:rPr lang="el-GR" dirty="0" err="1"/>
              <a:t>Accuracy</a:t>
            </a:r>
            <a:r>
              <a:rPr lang="el-GR" dirty="0"/>
              <a:t>), και Συνάφειας (</a:t>
            </a:r>
            <a:r>
              <a:rPr lang="el-GR" dirty="0" err="1"/>
              <a:t>Relevance</a:t>
            </a:r>
            <a:r>
              <a:rPr lang="el-GR" dirty="0"/>
              <a:t>). </a:t>
            </a:r>
          </a:p>
          <a:p>
            <a:r>
              <a:rPr lang="el-GR" b="1" dirty="0"/>
              <a:t>Αιτιολογία:</a:t>
            </a:r>
            <a:r>
              <a:rPr lang="el-GR" dirty="0"/>
              <a:t> Ο λόγος για τον οποίο υπάρχουν οι πληροφορίες και ο σκοπός του περιεχομένου. Η γνώση της λογικής πίσω από τις πληροφορίες μπορεί να βοηθήσει να προσδιοριστεί αν είναι μεροληπτική ή αντικειμενική.</a:t>
            </a:r>
          </a:p>
          <a:p>
            <a:r>
              <a:rPr lang="el-GR" b="1" dirty="0"/>
              <a:t>Αρχή: </a:t>
            </a:r>
            <a:r>
              <a:rPr lang="el-GR" dirty="0"/>
              <a:t>Τα διαπιστευτήρια και η τεχνογνωσία του συντάκτη ή του εκδότη των πληροφοριών. Η κατανόηση της αρχής της πηγής μπορεί να σας βοηθήσει να προσδιορίσετε αν οι πληροφορίες είναι αξιόπιστες και φερέγγυες.</a:t>
            </a:r>
          </a:p>
          <a:p>
            <a:endParaRPr lang="el-GR"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545" y="1390650"/>
            <a:ext cx="2390775" cy="4076700"/>
          </a:xfrm>
          <a:prstGeom prst="rect">
            <a:avLst/>
          </a:prstGeom>
        </p:spPr>
      </p:pic>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62050"/>
            <a:ext cx="11059693" cy="4397440"/>
          </a:xfrm>
        </p:spPr>
        <p:txBody>
          <a:bodyPr>
            <a:normAutofit/>
          </a:bodyPr>
          <a:lstStyle/>
          <a:p>
            <a:pPr>
              <a:defRPr sz="2800" b="1">
                <a:solidFill>
                  <a:srgbClr val="D8134D"/>
                </a:solidFill>
              </a:defRPr>
            </a:pPr>
            <a:r>
              <a:rPr lang="el-GR" sz="2600" dirty="0"/>
              <a:t>Έλεγχοι αξιοπιστίας: Μέθοδος </a:t>
            </a:r>
            <a:r>
              <a:rPr lang="en-US" sz="2600" dirty="0"/>
              <a:t>RADAR</a:t>
            </a:r>
            <a:r>
              <a:rPr lang="el-GR" sz="2600" dirty="0"/>
              <a:t> (1/2)</a:t>
            </a:r>
          </a:p>
          <a:p>
            <a:r>
              <a:rPr lang="el-GR" b="1" dirty="0"/>
              <a:t>Ημερομηνία: </a:t>
            </a:r>
            <a:r>
              <a:rPr lang="el-GR" dirty="0"/>
              <a:t>Η χρονική στιγμή κατά την οποία οι πληροφορίες δημοσιεύθηκαν ή </a:t>
            </a:r>
            <a:r>
              <a:rPr lang="el-GR" dirty="0" err="1"/>
              <a:t>επικαιροποιήθηκαν</a:t>
            </a:r>
            <a:r>
              <a:rPr lang="el-GR" dirty="0"/>
              <a:t>. Η γνώση της ημερομηνίας μπορεί να βοηθήσει να προσδιοριστεί αν οι πληροφορίες εξακολουθούν να είναι σχετικές και ενημερωμένες.</a:t>
            </a:r>
          </a:p>
          <a:p>
            <a:r>
              <a:rPr lang="el-GR" b="1" dirty="0"/>
              <a:t>Ακρίβεια:</a:t>
            </a:r>
            <a:r>
              <a:rPr lang="el-GR" dirty="0"/>
              <a:t> Αναφέρεται στην αλήθεια και την ορθότητα των πληροφοριών. Ο έλεγχος της ακρίβειας περιλαμβάνει την επαλήθευση των πληροφοριών με πολλαπλές πηγές και την αξιολόγηση των στοιχείων που παρουσιάζονται.</a:t>
            </a:r>
          </a:p>
          <a:p>
            <a:r>
              <a:rPr lang="el-GR" b="1" dirty="0"/>
              <a:t>Συνάφεια:</a:t>
            </a:r>
            <a:r>
              <a:rPr lang="el-GR" dirty="0"/>
              <a:t> Πόσο καλά σχετίζονται οι πληροφορίες με το θέμα ή το προς εξέταση ζήτημα. Η αξιολόγηση της συνάφειας περιλαμβάνει την εξέταση του κατά πόσο οι πληροφορίες είναι χρήσιμες και εφαρμόσιμες στη συγκεκριμένη κατάσταση.</a:t>
            </a:r>
          </a:p>
        </p:txBody>
      </p:sp>
    </p:spTree>
    <p:extLst>
      <p:ext uri="{BB962C8B-B14F-4D97-AF65-F5344CB8AC3E}">
        <p14:creationId xmlns:p14="http://schemas.microsoft.com/office/powerpoint/2010/main" val="195147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2515" y="1795132"/>
            <a:ext cx="7381486" cy="5062868"/>
          </a:xfrm>
        </p:spPr>
        <p:txBody>
          <a:bodyPr>
            <a:normAutofit/>
          </a:bodyPr>
          <a:lstStyle/>
          <a:p>
            <a:pPr lvl="0">
              <a:defRPr sz="2000"/>
            </a:pPr>
            <a:r>
              <a:rPr lang="el-GR" b="1" dirty="0"/>
              <a:t>Διασταυρούμενος έλεγχος πηγών:</a:t>
            </a:r>
            <a:r>
              <a:rPr lang="el-GR" dirty="0"/>
              <a:t> Επαληθεύστε την πηγή συγκρίνοντας την εικόνα ή το βίντεο με αξιόπιστες πηγές ή λογαριασμούς αυτοπτών μαρτύρων!</a:t>
            </a:r>
            <a:endParaRPr lang="el-GR" sz="2000" dirty="0"/>
          </a:p>
          <a:p>
            <a:pPr lvl="0">
              <a:defRPr sz="2000"/>
            </a:pPr>
            <a:r>
              <a:rPr lang="el-GR" b="1" dirty="0"/>
              <a:t>Λογισμικό Εγκληματολογίας εικόνων:</a:t>
            </a:r>
            <a:r>
              <a:rPr lang="el-GR" dirty="0"/>
              <a:t> Χρησιμοποιήστε εργαλεία εγκληματολογίας εικόνας για να ανιχνεύσετε σημάδια παραποίησης, όπως αλλαγμένα </a:t>
            </a:r>
            <a:r>
              <a:rPr lang="el-GR" dirty="0" err="1"/>
              <a:t>pixel</a:t>
            </a:r>
            <a:r>
              <a:rPr lang="el-GR" dirty="0"/>
              <a:t> ή ψηφιακά πλαστά αποτελέσματα!</a:t>
            </a:r>
            <a:endParaRPr lang="el-GR" sz="2000" dirty="0"/>
          </a:p>
          <a:p>
            <a:pPr lvl="0">
              <a:defRPr sz="2000"/>
            </a:pPr>
            <a:r>
              <a:rPr lang="el-GR" b="1" dirty="0" err="1"/>
              <a:t>Συμφραζόμενα</a:t>
            </a:r>
            <a:r>
              <a:rPr lang="el-GR" b="1" dirty="0"/>
              <a:t> στοιχεία:</a:t>
            </a:r>
            <a:r>
              <a:rPr lang="el-GR" dirty="0"/>
              <a:t> Διερευνήστε το πλαίσιο γύρω από την εικόνα ή το βίντεο, συμπεριλαμβανομένων λεζάντων, </a:t>
            </a:r>
            <a:r>
              <a:rPr lang="el-GR" dirty="0" err="1"/>
              <a:t>χρονοσφραγίδων</a:t>
            </a:r>
            <a:r>
              <a:rPr lang="el-GR" dirty="0"/>
              <a:t> και σχετικού περιεχομένου!</a:t>
            </a:r>
            <a:endParaRPr lang="el-GR" sz="2000" dirty="0"/>
          </a:p>
          <a:p>
            <a:pPr lvl="0">
              <a:defRPr sz="2000"/>
            </a:pPr>
            <a:r>
              <a:rPr lang="el-GR" b="1" dirty="0"/>
              <a:t>Μαρτυρία αυτόπτη μάρτυρα:</a:t>
            </a:r>
            <a:r>
              <a:rPr lang="el-GR" dirty="0"/>
              <a:t> Αναζητήστε μαρτυρίες ή δηλώσεις αυτοπτών μαρτύρων από αξιόπιστες πηγές για να επιβεβαιώσετε ή να καταρρίψετε το περιεχόμενο!</a:t>
            </a:r>
            <a:endParaRPr lang="el-GR" sz="2000" dirty="0"/>
          </a:p>
          <a:p>
            <a:endParaRPr lang="el-GR" sz="2000" dirty="0"/>
          </a:p>
        </p:txBody>
      </p:sp>
      <p:sp>
        <p:nvSpPr>
          <p:cNvPr id="3" name="Textfeld 2"/>
          <p:cNvSpPr txBox="1"/>
          <p:nvPr/>
        </p:nvSpPr>
        <p:spPr>
          <a:xfrm>
            <a:off x="492515" y="1062815"/>
            <a:ext cx="11206970" cy="492443"/>
          </a:xfrm>
          <a:prstGeom prst="rect">
            <a:avLst/>
          </a:prstGeom>
        </p:spPr>
        <p:txBody>
          <a:bodyPr wrap="square">
            <a:spAutoFit/>
          </a:bodyPr>
          <a:lstStyle/>
          <a:p>
            <a:pPr>
              <a:defRPr sz="2600" b="1">
                <a:solidFill>
                  <a:srgbClr val="D8134D"/>
                </a:solidFill>
              </a:defRPr>
            </a:pPr>
            <a:r>
              <a:rPr lang="el-GR" dirty="0"/>
              <a:t>Πώς μπορείτε να επαληθεύσετε την αυθεντικότητα εικόνων και βίντεο;</a:t>
            </a:r>
            <a:endParaRPr lang="el-GR" sz="2600" dirty="0">
              <a:solidFill>
                <a:srgbClr val="D8134D"/>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129" y="1826153"/>
            <a:ext cx="3114675" cy="4695825"/>
          </a:xfrm>
          <a:prstGeom prst="rect">
            <a:avLst/>
          </a:prstGeom>
        </p:spPr>
      </p:pic>
      <p:sp>
        <p:nvSpPr>
          <p:cNvPr id="5" name="Textfeld 4"/>
          <p:cNvSpPr txBox="1"/>
          <p:nvPr/>
        </p:nvSpPr>
        <p:spPr>
          <a:xfrm>
            <a:off x="3962401" y="6244979"/>
            <a:ext cx="3183466" cy="276999"/>
          </a:xfrm>
          <a:prstGeom prst="rect">
            <a:avLst/>
          </a:prstGeom>
        </p:spPr>
        <p:txBody>
          <a:bodyPr wrap="square">
            <a:spAutoFit/>
          </a:bodyPr>
          <a:lstStyle/>
          <a:p>
            <a:pPr algn="ctr">
              <a:defRPr sz="1200"/>
            </a:pPr>
            <a:r>
              <a:rPr lang="el-GR" dirty="0"/>
              <a:t>Πηγή εικόνας: Forensics.map-base.info</a:t>
            </a:r>
            <a:endParaRPr lang="el-GR" sz="1200" dirty="0"/>
          </a:p>
        </p:txBody>
      </p:sp>
    </p:spTree>
    <p:extLst>
      <p:ext uri="{BB962C8B-B14F-4D97-AF65-F5344CB8AC3E}">
        <p14:creationId xmlns:p14="http://schemas.microsoft.com/office/powerpoint/2010/main" val="1730856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5580" y="812998"/>
            <a:ext cx="10859170" cy="6045002"/>
          </a:xfrm>
        </p:spPr>
        <p:txBody>
          <a:bodyPr>
            <a:normAutofit/>
          </a:bodyPr>
          <a:lstStyle/>
          <a:p>
            <a:pPr>
              <a:defRPr sz="2800" b="1">
                <a:solidFill>
                  <a:srgbClr val="D8134D"/>
                </a:solidFill>
              </a:defRPr>
            </a:pPr>
            <a:r>
              <a:rPr lang="el-GR" sz="2800" dirty="0"/>
              <a:t>Δωρεάν εργαλεία ελέγχου εικόνας (μεταφόρτωση εικόνας)</a:t>
            </a:r>
            <a:endParaRPr lang="el-GR" sz="2800" b="1" dirty="0">
              <a:solidFill>
                <a:srgbClr val="D8134D"/>
              </a:solidFill>
            </a:endParaRPr>
          </a:p>
          <a:p>
            <a:pPr fontAlgn="base">
              <a:defRPr sz="2000"/>
            </a:pPr>
            <a:r>
              <a:rPr lang="el-GR" sz="1900" dirty="0"/>
              <a:t>Το λογισμικό εγκληματολογίας εικόνων είναι εργαλεία που μπορούν να σας βοηθήσουν να αναλύσετε και να επαληθεύσετε την αυθεντικότητα και την ακεραιότητα των ψηφιακών εικόνων. Μπορούν να σας βοηθήσουν να εντοπίσετε εάν μια εικόνα έχει υποστεί επεξεργασία, τροποποίηση ή παραποίηση. Ακολουθούν μερικά δωρεάν λογισμικά εγκληματολογίας εικόνας που μπορείτε να χρησιμοποιήσετε: </a:t>
            </a:r>
          </a:p>
          <a:p>
            <a:pPr lvl="0" fontAlgn="base">
              <a:lnSpc>
                <a:spcPct val="90000"/>
              </a:lnSpc>
              <a:defRPr sz="2000"/>
            </a:pPr>
            <a:r>
              <a:rPr lang="el-GR" sz="1900" b="1" dirty="0" err="1"/>
              <a:t>Forensically</a:t>
            </a:r>
            <a:r>
              <a:rPr lang="el-GR" sz="1900" b="1" dirty="0"/>
              <a:t>:</a:t>
            </a:r>
            <a:r>
              <a:rPr lang="el-GR" sz="1900" dirty="0"/>
              <a:t> Αυτό είναι ένα διαδικτυακό εργαλείο που προσφέρει ένα σύνολο λειτουργιών για ψηφιακή εγκληματολογία εικόνων, όπως ανίχνευση κλώνων, ανάλυση επιπέδου σφάλματος, ανάλυση θορύβου, εξαγωγή </a:t>
            </a:r>
            <a:r>
              <a:rPr lang="el-GR" sz="1900" dirty="0" err="1"/>
              <a:t>μεταδεδομένων</a:t>
            </a:r>
            <a:r>
              <a:rPr lang="el-GR" sz="1900" dirty="0"/>
              <a:t>, γεωγραφική επισήμανση, ανάλυση μικρογραφιών, ανάλυση JPEG και άλλα. Είναι δυνατόν να ανεβάσετε μια εικόνα ή να επικολλήσετε μια διεύθυνση URL εικόνας για να χρησιμοποιήσετε αυτό το εργαλείο. Έχει ένα ενδιαφέρον σεμινάριο για να δείξει πώς να χρησιμοποιήσετε το λογισμικό.</a:t>
            </a:r>
          </a:p>
          <a:p>
            <a:pPr lvl="0" fontAlgn="base">
              <a:defRPr sz="2000">
                <a:hlinkClick r:id="rId3"/>
              </a:defRPr>
            </a:pPr>
            <a:r>
              <a:rPr lang="el-GR" sz="1900" dirty="0"/>
              <a:t>https://29a.ch/photo-forensics/</a:t>
            </a:r>
          </a:p>
          <a:p>
            <a:pPr lvl="0" fontAlgn="base">
              <a:defRPr sz="2000"/>
            </a:pPr>
            <a:r>
              <a:rPr lang="el-GR" sz="1900" b="1" dirty="0" err="1"/>
              <a:t>TinEye</a:t>
            </a:r>
            <a:r>
              <a:rPr lang="el-GR" sz="1900" b="1" dirty="0"/>
              <a:t>:</a:t>
            </a:r>
            <a:r>
              <a:rPr lang="el-GR" sz="1900" dirty="0"/>
              <a:t> Αυτό είναι ένα διαδικτυακό εργαλείο που σας επιτρέπει να εκτελέσετε αντίστροφη αναζήτηση εικόνας. Μπορεί να σας βοηθήσει να μάθετε από πού προέρχεται μια εικόνα, πώς χρησιμοποιείται, εάν υπάρχουν τροποποιημένες εκδόσεις της, ή να βρείτε εκδόσεις υψηλότερης ανάλυσης. Μπορείτε να ανεβάσετε μια εικόνα ή να επικολλήσετε μια διεύθυνση </a:t>
            </a:r>
            <a:r>
              <a:rPr lang="en-US" sz="1900" dirty="0"/>
              <a:t>URL </a:t>
            </a:r>
            <a:r>
              <a:rPr lang="el-GR" sz="1900" dirty="0"/>
              <a:t>εικόνας για να χρησιμοποιήσετε αυτό το εργαλείο. </a:t>
            </a:r>
          </a:p>
          <a:p>
            <a:pPr lvl="0" fontAlgn="base">
              <a:defRPr sz="2000">
                <a:hlinkClick r:id="rId4"/>
              </a:defRPr>
            </a:pPr>
            <a:r>
              <a:rPr lang="el-GR" sz="1900" dirty="0"/>
              <a:t>https://tineye.com/</a:t>
            </a:r>
          </a:p>
          <a:p>
            <a:pPr lvl="0" fontAlgn="base"/>
            <a:endParaRPr lang="el-GR" sz="1800" dirty="0"/>
          </a:p>
        </p:txBody>
      </p:sp>
    </p:spTree>
    <p:extLst>
      <p:ext uri="{BB962C8B-B14F-4D97-AF65-F5344CB8AC3E}">
        <p14:creationId xmlns:p14="http://schemas.microsoft.com/office/powerpoint/2010/main" val="416856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anchor="b">
            <a:normAutofit/>
          </a:bodyPr>
          <a:lstStyle/>
          <a:p>
            <a:pPr algn="ctr">
              <a:defRPr sz="4800">
                <a:solidFill>
                  <a:srgbClr val="95C11F"/>
                </a:solidFill>
              </a:defRPr>
            </a:pPr>
            <a:r>
              <a:t>Εταίροι</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  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2"/>
            <a:ext cx="6532402" cy="5672468"/>
          </a:xfrm>
        </p:spPr>
        <p:txBody>
          <a:bodyPr>
            <a:normAutofit/>
          </a:bodyPr>
          <a:lstStyle/>
          <a:p>
            <a:pPr>
              <a:defRPr sz="2800" b="1">
                <a:solidFill>
                  <a:srgbClr val="D8134D"/>
                </a:solidFill>
              </a:defRPr>
            </a:pPr>
            <a:r>
              <a:rPr lang="el-GR" dirty="0"/>
              <a:t>Δωρεάν εργαλεία ελέγχου εικόνας (</a:t>
            </a:r>
            <a:r>
              <a:rPr lang="el-GR" sz="2800" dirty="0"/>
              <a:t>μεταφόρτωση</a:t>
            </a:r>
            <a:r>
              <a:rPr lang="el-GR" dirty="0"/>
              <a:t> εικόνας)</a:t>
            </a:r>
            <a:endParaRPr lang="el-GR" sz="2800" b="1" dirty="0">
              <a:solidFill>
                <a:srgbClr val="D8134D"/>
              </a:solidFill>
            </a:endParaRPr>
          </a:p>
          <a:p>
            <a:pPr lvl="0" fontAlgn="base">
              <a:defRPr sz="2000"/>
            </a:pPr>
            <a:r>
              <a:rPr lang="en-US" b="1" dirty="0"/>
              <a:t>Google Reverse Image Search</a:t>
            </a:r>
            <a:r>
              <a:rPr lang="el-GR" b="1" dirty="0"/>
              <a:t>: </a:t>
            </a:r>
            <a:r>
              <a:rPr lang="el-GR" dirty="0"/>
              <a:t>Αυτή η λειτουργία σας επιτρέπει να κάνετε αναζήτηση ανά εικόνα ή να εκτελέσετε μια αντίστροφη αναζήτηση εικόνας. Μπορεί να σας βοηθήσει να μάθετε από πού προέρχεται μια εικόνα, πώς χρησιμοποιείται, εάν υπάρχουν τροποποιημένες εκδόσεις της, ή να βρείτε εκδόσεις υψηλότερης ανάλυσης.</a:t>
            </a:r>
            <a:endParaRPr lang="el-GR" sz="2000" dirty="0"/>
          </a:p>
          <a:p>
            <a:pPr lvl="0" fontAlgn="base">
              <a:defRPr sz="2000">
                <a:hlinkClick r:id="rId3"/>
              </a:defRPr>
            </a:pPr>
            <a:r>
              <a:rPr lang="el-GR" dirty="0"/>
              <a:t>https://images.google.com</a:t>
            </a:r>
            <a:endParaRPr lang="el-GR" sz="2000" dirty="0"/>
          </a:p>
          <a:p>
            <a:pPr lvl="0" fontAlgn="base"/>
            <a:endParaRPr lang="el-GR" sz="20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713" y="1566332"/>
            <a:ext cx="4823770" cy="3564467"/>
          </a:xfrm>
          <a:prstGeom prst="rect">
            <a:avLst/>
          </a:prstGeom>
        </p:spPr>
      </p:pic>
      <p:sp>
        <p:nvSpPr>
          <p:cNvPr id="5" name="Textfeld 4"/>
          <p:cNvSpPr txBox="1"/>
          <p:nvPr/>
        </p:nvSpPr>
        <p:spPr>
          <a:xfrm>
            <a:off x="8856134" y="6175868"/>
            <a:ext cx="3183466" cy="276999"/>
          </a:xfrm>
          <a:prstGeom prst="rect">
            <a:avLst/>
          </a:prstGeom>
        </p:spPr>
        <p:txBody>
          <a:bodyPr wrap="square">
            <a:spAutoFit/>
          </a:bodyPr>
          <a:lstStyle/>
          <a:p>
            <a:pPr algn="ctr">
              <a:defRPr sz="1200"/>
            </a:pPr>
            <a:r>
              <a:rPr lang="el-GR" dirty="0"/>
              <a:t>Πηγή εικόνας: Tineye.com</a:t>
            </a:r>
            <a:endParaRPr lang="el-GR" sz="1200" dirty="0"/>
          </a:p>
        </p:txBody>
      </p:sp>
    </p:spTree>
    <p:extLst>
      <p:ext uri="{BB962C8B-B14F-4D97-AF65-F5344CB8AC3E}">
        <p14:creationId xmlns:p14="http://schemas.microsoft.com/office/powerpoint/2010/main" val="217020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0 - SIROKO 1 aktuelle Projekte\190 - COSTAID\WP3 Resource Pack\snopes.png"/>
          <p:cNvPicPr>
            <a:picLocks noChangeAspect="1" noChangeArrowheads="1"/>
          </p:cNvPicPr>
          <p:nvPr/>
        </p:nvPicPr>
        <p:blipFill rotWithShape="1">
          <a:blip r:embed="rId3">
            <a:extLst>
              <a:ext uri="{28A0092B-C50C-407E-A947-70E740481C1C}">
                <a14:useLocalDpi xmlns:a14="http://schemas.microsoft.com/office/drawing/2010/main" val="0"/>
              </a:ext>
            </a:extLst>
          </a:blip>
          <a:srcRect l="4020" t="7631" r="4840" b="7623"/>
          <a:stretch/>
        </p:blipFill>
        <p:spPr bwMode="auto">
          <a:xfrm>
            <a:off x="3629024" y="4191000"/>
            <a:ext cx="8410575" cy="2464376"/>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1"/>
          <p:cNvSpPr>
            <a:spLocks noGrp="1"/>
          </p:cNvSpPr>
          <p:nvPr>
            <p:ph idx="1"/>
          </p:nvPr>
        </p:nvSpPr>
        <p:spPr>
          <a:xfrm>
            <a:off x="509447" y="1185531"/>
            <a:ext cx="11059693" cy="5450795"/>
          </a:xfrm>
        </p:spPr>
        <p:txBody>
          <a:bodyPr>
            <a:normAutofit/>
          </a:bodyPr>
          <a:lstStyle/>
          <a:p>
            <a:pPr>
              <a:defRPr sz="2800" b="1">
                <a:solidFill>
                  <a:srgbClr val="D8134D"/>
                </a:solidFill>
              </a:defRPr>
            </a:pPr>
            <a:r>
              <a:rPr lang="el-GR" dirty="0"/>
              <a:t>Δωρεάν εργαλεία ελέγχου εικόνας (κατέβασμα λογισμικού)</a:t>
            </a:r>
          </a:p>
          <a:p>
            <a:pPr lvl="0" fontAlgn="base">
              <a:defRPr sz="2000"/>
            </a:pPr>
            <a:r>
              <a:rPr lang="el-GR" dirty="0"/>
              <a:t>Το Διαδίκτυο παρέχει έναν μεγάλο αριθμό εργαλείων λογισμικού για έλεγχο εικόνας. Μερικά από αυτά προσφέρουν δωρεάν εκδόσεις.</a:t>
            </a:r>
          </a:p>
          <a:p>
            <a:pPr lvl="0" fontAlgn="base">
              <a:defRPr sz="2000"/>
            </a:pPr>
            <a:r>
              <a:rPr lang="el-GR" b="1" dirty="0" err="1"/>
              <a:t>JPEGsnoop</a:t>
            </a:r>
            <a:r>
              <a:rPr lang="el-GR" b="1" dirty="0"/>
              <a:t>: </a:t>
            </a:r>
            <a:r>
              <a:rPr lang="el-GR" dirty="0"/>
              <a:t>Αυτό είναι ένα εργαλείο που βασίζεται στα Windows που μπορεί να αποκαλύψει κρυφές πληροφορίες σε εικόνες JPEG, όπως τη μάρκα και το μοντέλο της κάμερας, ρυθμίσεις ποιότητας, λογισμικό επεξεργασίας που χρησιμοποιείται, δεδομένα EXIF, πίνακες ποσοτικοποίησης, πίνακες </a:t>
            </a:r>
            <a:r>
              <a:rPr lang="el-GR" dirty="0" err="1"/>
              <a:t>Huffman</a:t>
            </a:r>
            <a:r>
              <a:rPr lang="el-GR" dirty="0"/>
              <a:t> και άλλα. Μπορεί επίσης να ανιχνεύσει αν μια εικόνα έχει </a:t>
            </a:r>
            <a:r>
              <a:rPr lang="el-GR" dirty="0" err="1"/>
              <a:t>επανασυμπιεστεί</a:t>
            </a:r>
            <a:r>
              <a:rPr lang="el-GR" dirty="0"/>
              <a:t> ή τροποποιηθεί από το </a:t>
            </a:r>
            <a:r>
              <a:rPr lang="el-GR" dirty="0" err="1"/>
              <a:t>Photoshop</a:t>
            </a:r>
            <a:r>
              <a:rPr lang="el-GR" dirty="0"/>
              <a:t>. </a:t>
            </a:r>
          </a:p>
          <a:p>
            <a:pPr lvl="0" fontAlgn="base">
              <a:defRPr sz="2000">
                <a:hlinkClick r:id="rId4"/>
              </a:defRPr>
            </a:pPr>
            <a:r>
              <a:rPr lang="el-GR" dirty="0"/>
              <a:t>https://jpegsnoop.updatestar.com/</a:t>
            </a:r>
            <a:endParaRPr lang="el-GR" sz="2000" dirty="0"/>
          </a:p>
          <a:p>
            <a:pPr lvl="0" fontAlgn="base"/>
            <a:endParaRPr lang="el-GR" sz="2000" dirty="0"/>
          </a:p>
        </p:txBody>
      </p:sp>
    </p:spTree>
    <p:extLst>
      <p:ext uri="{BB962C8B-B14F-4D97-AF65-F5344CB8AC3E}">
        <p14:creationId xmlns:p14="http://schemas.microsoft.com/office/powerpoint/2010/main" val="1007807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pPr>
              <a:defRPr sz="2800" b="1">
                <a:solidFill>
                  <a:srgbClr val="D8134D"/>
                </a:solidFill>
              </a:defRPr>
            </a:pPr>
            <a:r>
              <a:rPr lang="el-GR" dirty="0"/>
              <a:t>Δωρεάν εργαλεία ελέγχου εικόνας (κατέβασμα λογισμικού)</a:t>
            </a:r>
          </a:p>
          <a:p>
            <a:pPr lvl="0" fontAlgn="base">
              <a:defRPr sz="2000"/>
            </a:pPr>
            <a:r>
              <a:rPr lang="de-AT" sz="2000" b="1" dirty="0" err="1"/>
              <a:t>Ghiro</a:t>
            </a:r>
            <a:r>
              <a:rPr lang="el-GR" b="1" dirty="0"/>
              <a:t>:</a:t>
            </a:r>
            <a:r>
              <a:rPr lang="el-GR" dirty="0"/>
              <a:t> Αυτό είναι ένα εργαλείο ανοιχτού κώδικα που αυτοματοποιεί τη διαδικασία της ψηφιακής εγκληματολογίας εικόνων. Μπορεί να αναλύσει έναν τεράστιο όγκο εικόνων και να παρέχει αναφορές για διάφορες πτυχές, όπως </a:t>
            </a:r>
            <a:r>
              <a:rPr lang="el-GR" dirty="0" err="1"/>
              <a:t>μεταδεδομένα</a:t>
            </a:r>
            <a:r>
              <a:rPr lang="el-GR" dirty="0"/>
              <a:t>, τοποθεσία GPS, μικρογραφίες, ανάλυση επιπέδου σφάλματος, ανάλυση κύριων στοιχείων, εξαγωγή συμβολοσειρών και πολλά άλλα.</a:t>
            </a:r>
            <a:endParaRPr lang="el-GR" sz="2000" dirty="0"/>
          </a:p>
          <a:p>
            <a:pPr lvl="0" fontAlgn="base">
              <a:defRPr sz="2000">
                <a:hlinkClick r:id="rId3"/>
              </a:defRPr>
            </a:pPr>
            <a:r>
              <a:rPr lang="el-GR" dirty="0"/>
              <a:t>https://www.getghiro.org/</a:t>
            </a:r>
            <a:endParaRPr lang="el-GR" sz="2000" dirty="0"/>
          </a:p>
          <a:p>
            <a:pPr lvl="0" fontAlgn="base">
              <a:defRPr sz="2000"/>
            </a:pPr>
            <a:r>
              <a:rPr lang="el-GR" b="1" dirty="0" err="1"/>
              <a:t>Amped</a:t>
            </a:r>
            <a:r>
              <a:rPr lang="el-GR" b="1" dirty="0"/>
              <a:t> </a:t>
            </a:r>
            <a:r>
              <a:rPr lang="el-GR" b="1" dirty="0" err="1"/>
              <a:t>Authenticate</a:t>
            </a:r>
            <a:r>
              <a:rPr lang="el-GR" b="1" dirty="0"/>
              <a:t>: </a:t>
            </a:r>
            <a:r>
              <a:rPr lang="el-GR" dirty="0"/>
              <a:t>Αυτό είναι ένα επαγγελματικό εργαλείο που μπορεί να εκτελέσει προηγμένο έλεγχο ταυτότητας εικόνας και ανίχνευση παραποίησης. Μπορεί να αναλύσει διάφορες πτυχές μιας εικόνας, όπως μορφή, </a:t>
            </a:r>
            <a:r>
              <a:rPr lang="el-GR" dirty="0" err="1"/>
              <a:t>μεταδεδομένα</a:t>
            </a:r>
            <a:r>
              <a:rPr lang="el-GR" dirty="0"/>
              <a:t>, αναγνώριση πηγής, ακεραιότητα περιεχομένου, ανάλυση συστοιχίας χρωματικών φίλτρων, βαλλιστικά κάμερας και πολλά άλλα. Προσφέρει μια δωρεάν δοκιμαστική έκδοση για σκοπούς αξιολόγησης. </a:t>
            </a:r>
          </a:p>
          <a:p>
            <a:pPr lvl="0" fontAlgn="base">
              <a:defRPr sz="2000">
                <a:hlinkClick r:id="rId4"/>
              </a:defRPr>
            </a:pPr>
            <a:r>
              <a:rPr lang="el-GR" dirty="0"/>
              <a:t>https://ampedsoftware.com/authenticate</a:t>
            </a:r>
            <a:endParaRPr lang="el-GR" sz="2000" dirty="0"/>
          </a:p>
          <a:p>
            <a:pPr lvl="0" fontAlgn="base"/>
            <a:endParaRPr lang="el-GR" sz="2000" dirty="0"/>
          </a:p>
        </p:txBody>
      </p:sp>
    </p:spTree>
    <p:extLst>
      <p:ext uri="{BB962C8B-B14F-4D97-AF65-F5344CB8AC3E}">
        <p14:creationId xmlns:p14="http://schemas.microsoft.com/office/powerpoint/2010/main" val="3487924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defRPr sz="2400"/>
            </a:pPr>
            <a:r>
              <a:rPr lang="el-GR" dirty="0"/>
              <a:t>Αναφορές και πρόσθετες πηγές</a:t>
            </a:r>
            <a:endParaRPr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marL="0" indent="0">
              <a:buNone/>
            </a:pPr>
            <a:r>
              <a:rPr lang="en-US" sz="2000" dirty="0"/>
              <a:t>Journalism, fake news &amp; disinformation: Handbook for journalism education and training. UNESCO 2018, </a:t>
            </a:r>
            <a:r>
              <a:rPr lang="de-AT" sz="2000" dirty="0"/>
              <a:t> ISBN: 978-92-3-100281-6</a:t>
            </a:r>
          </a:p>
          <a:p>
            <a:pPr marL="0" indent="0">
              <a:buNone/>
            </a:pPr>
            <a:r>
              <a:rPr lang="en-US" sz="2000" dirty="0" err="1"/>
              <a:t>Gerorge</a:t>
            </a:r>
            <a:r>
              <a:rPr lang="en-US" sz="2000" dirty="0"/>
              <a:t> </a:t>
            </a:r>
            <a:r>
              <a:rPr lang="en-US" sz="2000" dirty="0" err="1"/>
              <a:t>Krasadakis</a:t>
            </a:r>
            <a:r>
              <a:rPr lang="en-US" sz="2000" dirty="0"/>
              <a:t>: Fake News and Misinformation: How digital tech can help. </a:t>
            </a:r>
            <a:r>
              <a:rPr lang="el-GR" sz="2000" dirty="0"/>
              <a:t>Ανάκτηση από</a:t>
            </a:r>
            <a:r>
              <a:rPr lang="en-US" sz="2000" dirty="0"/>
              <a:t>: </a:t>
            </a:r>
            <a:r>
              <a:rPr lang="en-US" sz="2000" dirty="0">
                <a:hlinkClick r:id="rId3"/>
              </a:rPr>
              <a:t>https://www.theinnovationmode.com/the-innovation-blog/misinformation-online-a-solution-powered-by-state-of-the-art-tech</a:t>
            </a:r>
            <a:endParaRPr lang="de-AT" sz="2000" dirty="0"/>
          </a:p>
          <a:p>
            <a:pPr marL="0" indent="0">
              <a:buNone/>
            </a:pPr>
            <a:r>
              <a:rPr lang="de-DE" sz="2000" dirty="0"/>
              <a:t>Council </a:t>
            </a:r>
            <a:r>
              <a:rPr lang="de-DE" sz="2000" dirty="0" err="1"/>
              <a:t>of</a:t>
            </a:r>
            <a:r>
              <a:rPr lang="de-DE" sz="2000" dirty="0"/>
              <a:t> Europe: </a:t>
            </a:r>
            <a:r>
              <a:rPr lang="en-US" sz="2000" dirty="0"/>
              <a:t>Dealing with propaganda, misinformation and fake news. </a:t>
            </a:r>
            <a:r>
              <a:rPr lang="el-GR" sz="2000" dirty="0"/>
              <a:t>Ανάκτηση από</a:t>
            </a:r>
            <a:r>
              <a:rPr lang="en-US" sz="2000" dirty="0"/>
              <a:t>: </a:t>
            </a:r>
            <a:r>
              <a:rPr lang="en-US" sz="2000" dirty="0">
                <a:hlinkClick r:id="rId4"/>
              </a:rPr>
              <a:t>https://www.coe.int/en/web/campaign-free-to-speak-safe-to-learn/dealing-with-propaganda-misinformation-and-fake-news</a:t>
            </a:r>
            <a:endParaRPr lang="en-US" sz="2000" dirty="0"/>
          </a:p>
          <a:p>
            <a:pPr marL="0" indent="0">
              <a:buNone/>
            </a:pPr>
            <a:r>
              <a:rPr lang="en-US" sz="2000" dirty="0"/>
              <a:t>European Commission: </a:t>
            </a:r>
            <a:r>
              <a:rPr lang="de-AT" sz="2000" dirty="0"/>
              <a:t>Tackling online </a:t>
            </a:r>
            <a:r>
              <a:rPr lang="de-AT" sz="2000" dirty="0" err="1"/>
              <a:t>disinformation</a:t>
            </a:r>
            <a:r>
              <a:rPr lang="de-AT" sz="2000" dirty="0"/>
              <a:t>. </a:t>
            </a:r>
            <a:r>
              <a:rPr lang="el-GR" sz="2000" dirty="0"/>
              <a:t>Ανάκτηση από</a:t>
            </a:r>
            <a:r>
              <a:rPr lang="en-US" sz="2000" dirty="0"/>
              <a:t>:</a:t>
            </a:r>
            <a:r>
              <a:rPr lang="el-GR" sz="2000" dirty="0"/>
              <a:t> </a:t>
            </a:r>
            <a:r>
              <a:rPr lang="de-AT" sz="2000" dirty="0">
                <a:hlinkClick r:id="rId5"/>
              </a:rPr>
              <a:t>https://digital-strategy.ec.europa.eu/en/policies/online-disinformation</a:t>
            </a:r>
            <a:endParaRPr lang="de-AT" sz="2000" dirty="0"/>
          </a:p>
          <a:p>
            <a:pPr marL="0" indent="0">
              <a:buNone/>
            </a:pPr>
            <a:r>
              <a:rPr lang="de-DE" sz="2000" dirty="0"/>
              <a:t>Matt Burns: </a:t>
            </a:r>
            <a:r>
              <a:rPr lang="de-AT" sz="2000" dirty="0"/>
              <a:t>A quick </a:t>
            </a:r>
            <a:r>
              <a:rPr lang="de-AT" sz="2000" dirty="0" err="1"/>
              <a:t>guide</a:t>
            </a:r>
            <a:r>
              <a:rPr lang="de-AT" sz="2000" dirty="0"/>
              <a:t> </a:t>
            </a:r>
            <a:r>
              <a:rPr lang="de-AT" sz="2000" dirty="0" err="1"/>
              <a:t>to</a:t>
            </a:r>
            <a:r>
              <a:rPr lang="de-AT" sz="2000" dirty="0"/>
              <a:t> digital </a:t>
            </a:r>
            <a:r>
              <a:rPr lang="de-AT" sz="2000" dirty="0" err="1"/>
              <a:t>image</a:t>
            </a:r>
            <a:r>
              <a:rPr lang="de-AT" sz="2000" dirty="0"/>
              <a:t> </a:t>
            </a:r>
            <a:r>
              <a:rPr lang="de-AT" sz="2000" dirty="0" err="1"/>
              <a:t>forensics</a:t>
            </a:r>
            <a:r>
              <a:rPr lang="de-AT" sz="2000" dirty="0"/>
              <a:t>. </a:t>
            </a:r>
            <a:r>
              <a:rPr lang="el-GR" sz="2000" dirty="0"/>
              <a:t>Ανάκτηση από</a:t>
            </a:r>
            <a:r>
              <a:rPr lang="de-AT" sz="2000" dirty="0"/>
              <a:t>: </a:t>
            </a:r>
            <a:r>
              <a:rPr lang="de-AT" sz="2000" dirty="0">
                <a:hlinkClick r:id="rId6"/>
              </a:rPr>
              <a:t>https://www.cameraforensics.com/blog/2020/03/06/a-quick-guide-to-digital-image-forensics-in-2020/</a:t>
            </a:r>
            <a:endParaRPr lang="de-AT" sz="2000" dirty="0"/>
          </a:p>
          <a:p>
            <a:pPr marL="0" indent="0">
              <a:buNone/>
            </a:pPr>
            <a:endParaRPr lang="de-AT" sz="1600" b="1" dirty="0"/>
          </a:p>
          <a:p>
            <a:pPr marL="0" indent="0">
              <a:buNone/>
            </a:pPr>
            <a:endParaRPr sz="1600" b="1" dirty="0"/>
          </a:p>
          <a:p>
            <a:pPr marL="0" indent="0">
              <a:buNone/>
            </a:pPr>
            <a:endParaRPr sz="1600" b="1" dirty="0"/>
          </a:p>
          <a:p>
            <a:pPr marL="0" indent="0">
              <a:buNone/>
            </a:pPr>
            <a:endParaRPr sz="1600" dirty="0"/>
          </a:p>
          <a:p>
            <a:endParaRPr sz="1800" dirty="0"/>
          </a:p>
          <a:p>
            <a:endParaRPr sz="1800" dirty="0"/>
          </a:p>
          <a:p>
            <a:endParaRPr sz="1800" dirty="0"/>
          </a:p>
          <a:p>
            <a:endParaRP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2291024" y="4867475"/>
            <a:ext cx="7134329" cy="1325563"/>
          </a:xfrm>
          <a:prstGeom prst="rect">
            <a:avLst/>
          </a:prstGeom>
        </p:spPr>
        <p:txBody>
          <a:bodyPr vert="horz" lIns="91440" tIns="45720" rIns="91440" bIns="45720" anchor="ctr">
            <a:normAutofit/>
          </a:bodyPr>
          <a:lstStyle>
            <a:lvl1pPr algn="ctr" defTabSz="914400" rtl="0" eaLnBrk="1" latinLnBrk="0" hangingPunct="1">
              <a:lnSpc>
                <a:spcPct val="90000"/>
              </a:lnSpc>
              <a:spcBef>
                <a:spcPct val="0"/>
              </a:spcBef>
              <a:buNone/>
              <a:defRPr sz="2000" kern="1200">
                <a:solidFill>
                  <a:srgbClr val="7030A0"/>
                </a:solidFill>
                <a:latin typeface="Gill Sans Ultra Bold" panose="020B0A02020104020203" pitchFamily="34" charset="0"/>
                <a:ea typeface="+mj-ea"/>
                <a:cs typeface="+mj-cs"/>
              </a:defRPr>
            </a:lvl1pPr>
          </a:lstStyle>
          <a:p>
            <a:pPr>
              <a:lnSpc>
                <a:spcPct val="100000"/>
              </a:lnSpc>
              <a:spcAft>
                <a:spcPts val="600"/>
              </a:spcAft>
              <a:defRPr b="1">
                <a:solidFill>
                  <a:schemeClr val="bg1"/>
                </a:solidFill>
                <a:latin typeface="+mj-lt"/>
              </a:defRPr>
            </a:pPr>
            <a:r>
              <a:rPr lang="el-GR" sz="3600" dirty="0"/>
              <a:t>Συγχαρητήρια!</a:t>
            </a:r>
          </a:p>
          <a:p>
            <a:pPr>
              <a:lnSpc>
                <a:spcPct val="100000"/>
              </a:lnSpc>
              <a:spcAft>
                <a:spcPts val="600"/>
              </a:spcAft>
              <a:defRPr b="1">
                <a:solidFill>
                  <a:schemeClr val="bg1"/>
                </a:solidFill>
                <a:latin typeface="+mj-lt"/>
              </a:defRPr>
            </a:pPr>
            <a:r>
              <a:rPr lang="el-GR" sz="3200" b="1" dirty="0">
                <a:solidFill>
                  <a:schemeClr val="bg1"/>
                </a:solidFill>
                <a:latin typeface="+mj-lt"/>
              </a:rPr>
              <a:t>Έχετε ολοκληρώσει την παρούσα ενότητα!</a:t>
            </a:r>
            <a:endParaRPr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a:p>
        </p:txBody>
      </p:sp>
      <p:sp>
        <p:nvSpPr>
          <p:cNvPr id="8"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9" name="Εικόνα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defRPr sz="5400"/>
            </a:pPr>
            <a:r>
              <a:t>Ενότητες</a:t>
            </a:r>
            <a:endParaRPr sz="5400"/>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176873241"/>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D361485-CE38-EA41-077A-F3DC2155BDD3}"/>
              </a:ext>
            </a:extLst>
          </p:cNvPr>
          <p:cNvGraphicFramePr/>
          <p:nvPr>
            <p:extLst>
              <p:ext uri="{D42A27DB-BD31-4B8C-83A1-F6EECF244321}">
                <p14:modId xmlns:p14="http://schemas.microsoft.com/office/powerpoint/2010/main" val="3262864761"/>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t>Στόχοι</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lnSpcReduction="10000"/>
          </a:bodyPr>
          <a:lstStyle/>
          <a:p>
            <a:pPr>
              <a:buClr>
                <a:srgbClr val="95C11F"/>
              </a:buClr>
              <a:defRPr>
                <a:effectLst/>
              </a:defRPr>
            </a:pPr>
            <a:r>
              <a:rPr lang="el-GR" dirty="0"/>
              <a:t>Ποιες ψηφιακές δεξιότητες απαιτούνται για τον εντοπισμό ψευδών ειδήσεων και απάτης</a:t>
            </a:r>
            <a:endParaRPr lang="el-GR" dirty="0">
              <a:effectLst/>
            </a:endParaRPr>
          </a:p>
          <a:p>
            <a:pPr>
              <a:buClr>
                <a:srgbClr val="95C11F"/>
              </a:buClr>
              <a:defRPr>
                <a:effectLst/>
              </a:defRPr>
            </a:pPr>
            <a:r>
              <a:rPr lang="el-GR" dirty="0"/>
              <a:t>Ο ρόλος των μέσων κοινωνικής δικτύωσης στη διανομή ψευδών ειδήσεων</a:t>
            </a:r>
            <a:endParaRPr lang="el-GR" dirty="0">
              <a:effectLst/>
            </a:endParaRPr>
          </a:p>
          <a:p>
            <a:pPr>
              <a:buClr>
                <a:srgbClr val="95C11F"/>
              </a:buClr>
              <a:defRPr>
                <a:effectLst/>
              </a:defRPr>
            </a:pPr>
            <a:r>
              <a:rPr lang="el-GR" dirty="0"/>
              <a:t>Πώς μπορεί κανείς να αξιολογήσει την αξιοπιστία των πηγών των ειδήσεων</a:t>
            </a:r>
            <a:endParaRPr lang="el-GR" dirty="0">
              <a:effectLst/>
            </a:endParaRPr>
          </a:p>
          <a:p>
            <a:pPr>
              <a:buClr>
                <a:srgbClr val="95C11F"/>
              </a:buClr>
              <a:defRPr>
                <a:effectLst/>
              </a:defRPr>
            </a:pPr>
            <a:r>
              <a:rPr lang="el-GR" dirty="0"/>
              <a:t>Πώς μπορεί κανείς να επαληθεύσει την αυθεντικότητα των εικόνων και των βίντεο</a:t>
            </a:r>
            <a:endParaRPr lang="el-GR" dirty="0">
              <a:effectLst/>
            </a:endParaRPr>
          </a:p>
        </p:txBody>
      </p:sp>
      <p:pic>
        <p:nvPicPr>
          <p:cNvPr id="6" name="Εικόνα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897665"/>
            <a:ext cx="11530153" cy="4373958"/>
          </a:xfrm>
        </p:spPr>
        <p:txBody>
          <a:bodyPr/>
          <a:lstStyle/>
          <a:p>
            <a:pPr>
              <a:lnSpc>
                <a:spcPct val="90000"/>
              </a:lnSpc>
              <a:defRPr sz="2800" b="1">
                <a:solidFill>
                  <a:srgbClr val="D8134D"/>
                </a:solidFill>
                <a:ea typeface="Adobe Gothic Std B" panose="020B0800000000000000" pitchFamily="34" charset="-128"/>
                <a:cs typeface="+mj-cs"/>
              </a:defRPr>
            </a:pPr>
            <a:r>
              <a:rPr lang="el-GR" dirty="0"/>
              <a:t>Γιατί είναι απαραίτητες οι ψηφιακές δεξιότητες;</a:t>
            </a:r>
            <a:endParaRPr lang="el-GR" sz="2800" b="1" dirty="0">
              <a:solidFill>
                <a:srgbClr val="D8134D"/>
              </a:solidFill>
              <a:ea typeface="Adobe Gothic Std B" panose="020B0800000000000000" pitchFamily="34" charset="-128"/>
              <a:cs typeface="+mj-cs"/>
            </a:endParaRPr>
          </a:p>
          <a:p>
            <a:pPr>
              <a:lnSpc>
                <a:spcPct val="90000"/>
              </a:lnSpc>
              <a:defRPr sz="2000"/>
            </a:pPr>
            <a:r>
              <a:rPr lang="el-GR" dirty="0"/>
              <a:t>Ο γραμματισμός στα μέσα επικοινωνίας και οι ψηφιακές δεξιότητες αποτελούν σημαντικές ικανότητες για τον 21ο αιώνα. Μας βοηθούν να έχουμε πρόσβαση, να αναλύουμε, να αξιολογούμε, να δημιουργούμε και να επικοινωνούμε με διάφορες μορφές μέσων και τεχνολογίας.</a:t>
            </a:r>
            <a:endParaRPr lang="el-GR" sz="2000" dirty="0"/>
          </a:p>
          <a:p>
            <a:pPr>
              <a:lnSpc>
                <a:spcPct val="90000"/>
              </a:lnSpc>
              <a:defRPr sz="2000"/>
            </a:pPr>
            <a:r>
              <a:rPr lang="el-GR" dirty="0"/>
              <a:t>Ο γραμματισμός στα μέσα επικοινωνίας και οι ψηφιακές δεξιότητες μας εξοπλίζουν με τις δεξιότητες για την αποτελεσματική πλοήγηση στο τοπίο της πληροφορίας. Σε μια εποχή ψευδών ειδήσεων και απατών/ αναληθών δημοσιευμάτων, το να είναι κάποιος εγγράμματος στα μέσα ενημέρωσης σημαίνει να γνωρίζει πώς να διακρίνει αξιόπιστες πηγές, να ελέγχει πληροφορίες και να αναλύει κριτικά το περιεχόμενο. Μας δίνει τη δυνατότητα να λαμβάνουμε τεκμηριωμένες αποφάσεις, προωθεί την υπεύθυνη ψηφιακή ιδιότητα του πολίτη και διασφαλίζει την αποφυγή της παραπληροφόρησης. Ο γραμματισμός στα μέσα επικοινωνίας αποτελεί ακρογωνιαίο λίθο του ψηφιακού γραμματισμού, που μας δίνει τη δυνατότητα να συνεργαστούμε με τον ψηφιακό κόσμο με σιγουριά και κριτική ικανότητα.</a:t>
            </a:r>
            <a:endParaRPr lang="el-GR"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0667" y="4377416"/>
            <a:ext cx="4831886" cy="2480584"/>
          </a:xfrm>
          <a:prstGeom prst="rect">
            <a:avLst/>
          </a:prstGeom>
        </p:spPr>
      </p:pic>
      <p:sp>
        <p:nvSpPr>
          <p:cNvPr id="6" name="Textfeld 5"/>
          <p:cNvSpPr txBox="1"/>
          <p:nvPr/>
        </p:nvSpPr>
        <p:spPr>
          <a:xfrm>
            <a:off x="4016279" y="6508377"/>
            <a:ext cx="3183466" cy="276999"/>
          </a:xfrm>
          <a:prstGeom prst="rect">
            <a:avLst/>
          </a:prstGeom>
          <a:noFill/>
        </p:spPr>
        <p:txBody>
          <a:bodyPr wrap="square">
            <a:spAutoFit/>
          </a:bodyPr>
          <a:lstStyle/>
          <a:p>
            <a:pPr algn="ctr">
              <a:defRPr sz="1200"/>
            </a:pPr>
            <a:r>
              <a:rPr lang="el-GR" dirty="0">
                <a:hlinkClick r:id="rId4"/>
              </a:rPr>
              <a:t>Πηγή εικόνας</a:t>
            </a:r>
            <a:r>
              <a:rPr lang="el-GR" dirty="0"/>
              <a:t> | </a:t>
            </a:r>
            <a:r>
              <a:rPr lang="el-GR" dirty="0">
                <a:hlinkClick r:id="rId5"/>
              </a:rPr>
              <a:t>Άδεια </a:t>
            </a:r>
            <a:r>
              <a:rPr dirty="0" err="1">
                <a:hlinkClick r:id="rId5"/>
              </a:rPr>
              <a:t>Unsplash</a:t>
            </a:r>
            <a:endParaRPr lang="el-GR" sz="1200" dirty="0"/>
          </a:p>
        </p:txBody>
      </p:sp>
    </p:spTree>
    <p:extLst>
      <p:ext uri="{BB962C8B-B14F-4D97-AF65-F5344CB8AC3E}">
        <p14:creationId xmlns:p14="http://schemas.microsoft.com/office/powerpoint/2010/main" val="69651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9467" y="1646829"/>
            <a:ext cx="8008019" cy="4373958"/>
          </a:xfrm>
        </p:spPr>
        <p:txBody>
          <a:bodyPr>
            <a:normAutofit lnSpcReduction="10000"/>
          </a:bodyPr>
          <a:lstStyle/>
          <a:p>
            <a:pPr>
              <a:defRPr sz="2000"/>
            </a:pPr>
            <a:r>
              <a:rPr lang="el-GR" dirty="0"/>
              <a:t>Οι ψηφιακές δεξιότητες είναι οι ικανότητες χρήσης ψηφιακών συσκευών, εργαλείων επικοινωνίας και δικτύων για την πρόσβαση και τη διαχείριση πληροφοριών. Είναι απαραίτητα για τη συμμετοχή στη σύγχρονη κοινωνία, καθώς είμαστε συνεχώς εκτεθειμένοι σε διάφορες πηγές πληροφόρησης στο διαδίκτυο. Ωστόσο, δεν είναι όλες οι πληροφορίες αξιόπιστες ή άξιες εμπιστοσύνης. Οι ψευδείς ειδήσεις και οι απάτες είναι σκόπιμες απόπειρες παραπλάνησης, χειραγώγησης ή εξαπάτησης ανθρώπων με ψευδείς ή ανακριβείς πληροφορίες. Μπορούν να έχουν αρνητικές επιπτώσεις στα άτομα και την κοινωνία, όπως η διάδοση φόβου, μίσους ή σύγχυσης, η επιρροή στις απόψεις και τις συμπεριφορές ή η υπονόμευση της εμπιστοσύνης στους θεσμούς και τη δημοκρατία.</a:t>
            </a:r>
            <a:endParaRPr lang="el-GR" sz="2000" dirty="0"/>
          </a:p>
          <a:p>
            <a:pPr>
              <a:defRPr sz="2000"/>
            </a:pPr>
            <a:r>
              <a:rPr lang="el-GR" dirty="0"/>
              <a:t>Ως εκ τούτου, απαιτούνται ψηφιακές δεξιότητες για τον εντοπισμό ψευδών ειδήσεων και αναληθών δημοσιευμάτων, καθώς και για να προστατεύσουμε τον εαυτό μας από την επιρροή ή τη βλάβη από αυτά. </a:t>
            </a:r>
            <a:endParaRPr lang="el-GR" sz="2000" dirty="0"/>
          </a:p>
        </p:txBody>
      </p:sp>
      <p:sp>
        <p:nvSpPr>
          <p:cNvPr id="3" name="Textfeld 2"/>
          <p:cNvSpPr txBox="1"/>
          <p:nvPr/>
        </p:nvSpPr>
        <p:spPr>
          <a:xfrm>
            <a:off x="389466" y="931333"/>
            <a:ext cx="11802533" cy="461665"/>
          </a:xfrm>
          <a:prstGeom prst="rect">
            <a:avLst/>
          </a:prstGeom>
        </p:spPr>
        <p:txBody>
          <a:bodyPr wrap="square">
            <a:spAutoFit/>
          </a:bodyPr>
          <a:lstStyle/>
          <a:p>
            <a:pPr>
              <a:defRPr sz="2800" b="1">
                <a:solidFill>
                  <a:srgbClr val="D8134D"/>
                </a:solidFill>
              </a:defRPr>
            </a:pPr>
            <a:r>
              <a:rPr lang="el-GR" sz="2400" dirty="0"/>
              <a:t>Γιατί απαιτούνται ψηφιακές δεξιότητες για τον εντοπισμό ψευδών ειδήσεων και απατών;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709" y="1693333"/>
            <a:ext cx="3275824" cy="4978400"/>
          </a:xfrm>
          <a:prstGeom prst="rect">
            <a:avLst/>
          </a:prstGeom>
        </p:spPr>
      </p:pic>
      <p:sp>
        <p:nvSpPr>
          <p:cNvPr id="6" name="Textfeld 5">
            <a:extLst>
              <a:ext uri="{FF2B5EF4-FFF2-40B4-BE49-F238E27FC236}">
                <a16:creationId xmlns:a16="http://schemas.microsoft.com/office/drawing/2014/main" id="{33CECE09-50E9-F426-DCED-421D4D836A57}"/>
              </a:ext>
            </a:extLst>
          </p:cNvPr>
          <p:cNvSpPr txBox="1"/>
          <p:nvPr/>
        </p:nvSpPr>
        <p:spPr>
          <a:xfrm>
            <a:off x="5655734" y="6394734"/>
            <a:ext cx="3183466" cy="276999"/>
          </a:xfrm>
          <a:prstGeom prst="rect">
            <a:avLst/>
          </a:prstGeom>
          <a:noFill/>
        </p:spPr>
        <p:txBody>
          <a:bodyPr wrap="square">
            <a:spAutoFit/>
          </a:bodyPr>
          <a:lstStyle/>
          <a:p>
            <a:pPr algn="ctr">
              <a:defRPr sz="1200"/>
            </a:pPr>
            <a:r>
              <a:rPr lang="el-GR" dirty="0">
                <a:hlinkClick r:id="rId4"/>
              </a:rPr>
              <a:t>Πηγή εικόνας </a:t>
            </a:r>
            <a:r>
              <a:rPr lang="el-GR" dirty="0"/>
              <a:t>| </a:t>
            </a:r>
            <a:r>
              <a:rPr lang="el-GR" dirty="0">
                <a:hlinkClick r:id="rId5"/>
              </a:rPr>
              <a:t>Άδεια </a:t>
            </a:r>
            <a:r>
              <a:rPr lang="en-US" dirty="0" err="1">
                <a:hlinkClick r:id="rId5"/>
              </a:rPr>
              <a:t>Unsplash</a:t>
            </a:r>
            <a:endParaRPr lang="el-GR" sz="1200" dirty="0"/>
          </a:p>
        </p:txBody>
      </p:sp>
    </p:spTree>
    <p:extLst>
      <p:ext uri="{BB962C8B-B14F-4D97-AF65-F5344CB8AC3E}">
        <p14:creationId xmlns:p14="http://schemas.microsoft.com/office/powerpoint/2010/main" val="41869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41867" y="1640843"/>
            <a:ext cx="8642326" cy="4938177"/>
          </a:xfrm>
        </p:spPr>
        <p:txBody>
          <a:bodyPr>
            <a:noAutofit/>
          </a:bodyPr>
          <a:lstStyle/>
          <a:p>
            <a:pPr>
              <a:lnSpc>
                <a:spcPct val="85000"/>
              </a:lnSpc>
              <a:defRPr sz="2000"/>
            </a:pPr>
            <a:r>
              <a:rPr lang="el-GR" sz="2000" dirty="0"/>
              <a:t>Μερικές από τις ψηφιακές δεξιότητες που μπορούν να μας βοηθήσουν είναι:</a:t>
            </a:r>
          </a:p>
          <a:p>
            <a:pPr>
              <a:lnSpc>
                <a:spcPct val="85000"/>
              </a:lnSpc>
              <a:defRPr sz="2000"/>
            </a:pPr>
            <a:r>
              <a:rPr lang="el-GR" sz="2000" b="1" dirty="0"/>
              <a:t>Γραμματισμός στα μέσα επικοινωνίας: </a:t>
            </a:r>
            <a:r>
              <a:rPr lang="el-GR" sz="2000" dirty="0"/>
              <a:t>Αυτή είναι η ικανότητα κατανόησης και χρήσης διαφορετικών μορφών μέσων, όπως κείμενα, εικόνες, βίντεο ή ήχος. Ο γραμματισμός στα μέσα επικοινωνίας μπορεί να μας βοηθήσει να ερμηνεύσουμε τα μηνύματα και τις έννοιες του περιεχομένου των μέσων ενημέρωσης που καταναλώνουμε και να προσδιορίσουμε τις τεχνικές και τις στρατηγικές που χρησιμοποιούνται για τη δημιουργία και τη διανομή τους.</a:t>
            </a:r>
          </a:p>
          <a:p>
            <a:pPr>
              <a:lnSpc>
                <a:spcPct val="85000"/>
              </a:lnSpc>
              <a:defRPr sz="2000"/>
            </a:pPr>
            <a:r>
              <a:rPr lang="el-GR" sz="2000" b="1" dirty="0"/>
              <a:t>Πληροφοριακός γραμματισμός:</a:t>
            </a:r>
            <a:r>
              <a:rPr lang="el-GR" sz="2000" dirty="0"/>
              <a:t> Πρόκειται για την ικανότητα εύρεσης, επιλογής, χρήσης και επικοινωνίας πληροφοριών αποτελεσματικά και ηθικά. Ο πληροφοριακός γραμματισμός μπορεί να μας βοηθήσει να εντοπίσουμε σχετικές και αξιόπιστες πηγές πληροφοριών και να συγκρίνουμε και να αντιπαραβάλλουμε διαφορετικές προοπτικές και αποδεικτικά στοιχεία.</a:t>
            </a:r>
          </a:p>
          <a:p>
            <a:pPr>
              <a:lnSpc>
                <a:spcPct val="85000"/>
              </a:lnSpc>
              <a:defRPr sz="2000"/>
            </a:pPr>
            <a:r>
              <a:rPr lang="el-GR" sz="2000" b="1" dirty="0"/>
              <a:t>Ψηφιακή ιθαγένεια:</a:t>
            </a:r>
            <a:r>
              <a:rPr lang="el-GR" sz="2000" dirty="0"/>
              <a:t> Πρόκειται για την ικανότητα να υπεύθυνης συμπεριφοράς, με σεβασμό και με ασφάλεια στο διαδίκτυο. Η ψηφιακή ιθαγένεια μπορεί να </a:t>
            </a:r>
            <a:br>
              <a:rPr lang="el-GR" sz="2000" dirty="0"/>
            </a:br>
            <a:r>
              <a:rPr lang="el-GR" sz="2000" dirty="0"/>
              <a:t>μας βοηθήσει να σεβαστούμε τα δικαιώματα και την </a:t>
            </a:r>
            <a:r>
              <a:rPr lang="el-GR" sz="2000" dirty="0" err="1"/>
              <a:t>ιδιωτικότητα</a:t>
            </a:r>
            <a:r>
              <a:rPr lang="el-GR" sz="2000" dirty="0"/>
              <a:t>/απόρρητο </a:t>
            </a:r>
            <a:br>
              <a:rPr lang="el-GR" sz="2000" dirty="0"/>
            </a:br>
            <a:r>
              <a:rPr lang="el-GR" sz="2000" dirty="0"/>
              <a:t>των άλλων, να αποφύγουμε τον διαδικτυακό εκφοβισμό και τη ρητορική μίσους και να αναφέρουμε ή να επισημάνουμε ακατάλληλο ή επιβλαβές περιεχόμενο.</a:t>
            </a:r>
          </a:p>
          <a:p>
            <a:pPr>
              <a:lnSpc>
                <a:spcPct val="85000"/>
              </a:lnSpc>
            </a:pPr>
            <a:endParaRPr lang="el-GR" sz="2000" dirty="0"/>
          </a:p>
        </p:txBody>
      </p:sp>
      <p:sp>
        <p:nvSpPr>
          <p:cNvPr id="3" name="Textfeld 2"/>
          <p:cNvSpPr txBox="1"/>
          <p:nvPr/>
        </p:nvSpPr>
        <p:spPr>
          <a:xfrm>
            <a:off x="541867" y="880533"/>
            <a:ext cx="11871806" cy="461665"/>
          </a:xfrm>
          <a:prstGeom prst="rect">
            <a:avLst/>
          </a:prstGeom>
        </p:spPr>
        <p:txBody>
          <a:bodyPr wrap="square">
            <a:spAutoFit/>
          </a:bodyPr>
          <a:lstStyle/>
          <a:p>
            <a:pPr>
              <a:defRPr sz="2600" b="1">
                <a:solidFill>
                  <a:srgbClr val="D8134D"/>
                </a:solidFill>
              </a:defRPr>
            </a:pPr>
            <a:r>
              <a:rPr lang="el-GR" sz="2400" dirty="0"/>
              <a:t>Ποιες ψηφιακές δεξιότητες απαιτούνται για τον εντοπισμό ψευδών ειδήσεων και απατών;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266" y="1557867"/>
            <a:ext cx="2897255" cy="4555065"/>
          </a:xfrm>
          <a:prstGeom prst="rect">
            <a:avLst/>
          </a:prstGeom>
        </p:spPr>
      </p:pic>
      <p:sp>
        <p:nvSpPr>
          <p:cNvPr id="4" name="Textfeld 5">
            <a:extLst>
              <a:ext uri="{FF2B5EF4-FFF2-40B4-BE49-F238E27FC236}">
                <a16:creationId xmlns:a16="http://schemas.microsoft.com/office/drawing/2014/main" id="{E3108AED-3D03-20A8-B01F-34A3A14B5436}"/>
              </a:ext>
            </a:extLst>
          </p:cNvPr>
          <p:cNvSpPr txBox="1"/>
          <p:nvPr/>
        </p:nvSpPr>
        <p:spPr>
          <a:xfrm>
            <a:off x="9331263" y="6513267"/>
            <a:ext cx="3183466" cy="276999"/>
          </a:xfrm>
          <a:prstGeom prst="rect">
            <a:avLst/>
          </a:prstGeom>
          <a:noFill/>
        </p:spPr>
        <p:txBody>
          <a:bodyPr wrap="square">
            <a:spAutoFit/>
          </a:bodyPr>
          <a:lstStyle/>
          <a:p>
            <a:pPr algn="ctr">
              <a:defRPr sz="1200"/>
            </a:pPr>
            <a:r>
              <a:rPr lang="el-GR" dirty="0">
                <a:hlinkClick r:id="rId4"/>
              </a:rPr>
              <a:t>Πηγή εικόνας </a:t>
            </a:r>
            <a:r>
              <a:rPr lang="el-GR" dirty="0"/>
              <a:t>| </a:t>
            </a:r>
            <a:r>
              <a:rPr lang="el-GR" dirty="0">
                <a:hlinkClick r:id="rId5"/>
              </a:rPr>
              <a:t>Άδεια </a:t>
            </a:r>
            <a:r>
              <a:rPr lang="en-US" dirty="0" err="1">
                <a:hlinkClick r:id="rId5"/>
              </a:rPr>
              <a:t>Unsplash</a:t>
            </a:r>
            <a:endParaRPr lang="el-GR" sz="1200" dirty="0"/>
          </a:p>
        </p:txBody>
      </p:sp>
    </p:spTree>
    <p:extLst>
      <p:ext uri="{BB962C8B-B14F-4D97-AF65-F5344CB8AC3E}">
        <p14:creationId xmlns:p14="http://schemas.microsoft.com/office/powerpoint/2010/main" val="47042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9" y="1633206"/>
            <a:ext cx="7739202" cy="5396244"/>
          </a:xfrm>
        </p:spPr>
        <p:txBody>
          <a:bodyPr>
            <a:noAutofit/>
          </a:bodyPr>
          <a:lstStyle/>
          <a:p>
            <a:pPr>
              <a:lnSpc>
                <a:spcPct val="90000"/>
              </a:lnSpc>
              <a:spcAft>
                <a:spcPts val="0"/>
              </a:spcAft>
            </a:pPr>
            <a:r>
              <a:rPr lang="el-GR" sz="1900" dirty="0"/>
              <a:t>Οι πλατφόρμες κοινωνικής δικτύωσης, όπως το Facebook, το Twitter και το </a:t>
            </a:r>
            <a:r>
              <a:rPr lang="el-GR" sz="1900" dirty="0" err="1"/>
              <a:t>Instagram</a:t>
            </a:r>
            <a:r>
              <a:rPr lang="el-GR" sz="1900" dirty="0"/>
              <a:t>, χρησιμοποιούνται συχνά ως κανάλια για τη διάδοση ψευδών ειδήσεων, καθώς επιτρέπουν στους χρήστες να μοιράζονται εύκολα και να έχουν πρόσβαση σε πληροφορίες από διάφορες πηγές.</a:t>
            </a:r>
          </a:p>
          <a:p>
            <a:pPr>
              <a:lnSpc>
                <a:spcPct val="90000"/>
              </a:lnSpc>
              <a:spcAft>
                <a:spcPts val="0"/>
              </a:spcAft>
            </a:pPr>
            <a:r>
              <a:rPr lang="el-GR" sz="1900" dirty="0"/>
              <a:t>Ένας σημαντικός παράγοντας που συμβάλλει στον ρόλο των μέσων κοινωνικής δικτύωσης στη διάδοση ψευδών ειδήσεων είναι η έλλειψη ρύθμισης και επαλήθευσης των πληροφοριών που δημοσιεύονται σε αυτές τις</a:t>
            </a:r>
            <a:r>
              <a:rPr lang="en-US" sz="1900" dirty="0"/>
              <a:t> </a:t>
            </a:r>
            <a:r>
              <a:rPr lang="el-GR" sz="1900" dirty="0"/>
              <a:t>πλατφόρμες. Σε αντίθεση με τα παραδοσιακά μέσα ενημέρωσης, όπως εφημερίδες ή τα τηλεοπτικά κανάλια, τα οποία έχουν συντακτικά πρότυπα και διαδικασίες ελέγχου γεγονότων, οι πλατφόρμες μέσων κοινωνικής δικτύωσης δεν έχουν το ίδιο επίπεδο λογοδοσίας ή ευθύνης για το περιεχόμενο που φιλοξενούν. </a:t>
            </a:r>
          </a:p>
          <a:p>
            <a:pPr>
              <a:lnSpc>
                <a:spcPct val="90000"/>
              </a:lnSpc>
              <a:spcAft>
                <a:spcPts val="0"/>
              </a:spcAft>
            </a:pPr>
            <a:r>
              <a:rPr lang="el-GR" sz="1900" dirty="0"/>
              <a:t>Αυτό επιτρέπει σε οποιονδήποτε να δημιουργεί και να μοιράζεται ψευδείς ειδήσεις χωρίς να εντοπίζεται ή να τιμωρείται. Επιπλέον, ορισμένες τεχνικές τεχνητής νοημοσύνης, όπως η μηχανική μάθηση και η βαθιά μάθηση, μπορούν να χρησιμοποιηθούν για τη δημιουργία και τον χειρισμό ψευδούς περιεχομένου, όπως εικόνες, βίντεο ή κείμενο, που μπορεί να εξαπατήσει τους ανθρώπους και να τους κάνει να πιστέψουν ότι είναι αληθινό.</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999" y="1066799"/>
            <a:ext cx="4109001" cy="4910667"/>
          </a:xfrm>
          <a:prstGeom prst="rect">
            <a:avLst/>
          </a:prstGeom>
        </p:spPr>
      </p:pic>
      <p:sp>
        <p:nvSpPr>
          <p:cNvPr id="5" name="Textfeld 5">
            <a:extLst>
              <a:ext uri="{FF2B5EF4-FFF2-40B4-BE49-F238E27FC236}">
                <a16:creationId xmlns:a16="http://schemas.microsoft.com/office/drawing/2014/main" id="{D2D02E51-8326-4615-5AB8-DA30901BC775}"/>
              </a:ext>
            </a:extLst>
          </p:cNvPr>
          <p:cNvSpPr txBox="1"/>
          <p:nvPr/>
        </p:nvSpPr>
        <p:spPr>
          <a:xfrm>
            <a:off x="9331263" y="6513267"/>
            <a:ext cx="3183466" cy="276999"/>
          </a:xfrm>
          <a:prstGeom prst="rect">
            <a:avLst/>
          </a:prstGeom>
          <a:noFill/>
        </p:spPr>
        <p:txBody>
          <a:bodyPr wrap="square">
            <a:spAutoFit/>
          </a:bodyPr>
          <a:lstStyle/>
          <a:p>
            <a:pPr algn="ctr">
              <a:defRPr sz="1200"/>
            </a:pPr>
            <a:r>
              <a:rPr lang="el-GR" dirty="0">
                <a:hlinkClick r:id="rId4"/>
              </a:rPr>
              <a:t>Πηγή εικόνας </a:t>
            </a:r>
            <a:r>
              <a:rPr lang="el-GR" dirty="0"/>
              <a:t>| </a:t>
            </a:r>
            <a:r>
              <a:rPr lang="el-GR" dirty="0">
                <a:hlinkClick r:id="rId5"/>
              </a:rPr>
              <a:t>Άδεια </a:t>
            </a:r>
            <a:r>
              <a:rPr lang="en-US" dirty="0" err="1">
                <a:hlinkClick r:id="rId5"/>
              </a:rPr>
              <a:t>Unsplash</a:t>
            </a:r>
            <a:endParaRPr lang="el-GR" sz="1200" dirty="0"/>
          </a:p>
        </p:txBody>
      </p:sp>
      <p:sp>
        <p:nvSpPr>
          <p:cNvPr id="4" name="Textfeld 2">
            <a:extLst>
              <a:ext uri="{FF2B5EF4-FFF2-40B4-BE49-F238E27FC236}">
                <a16:creationId xmlns:a16="http://schemas.microsoft.com/office/drawing/2014/main" id="{87FA32F5-BEAA-65B8-F5BC-7C5CB06247D8}"/>
              </a:ext>
            </a:extLst>
          </p:cNvPr>
          <p:cNvSpPr txBox="1"/>
          <p:nvPr/>
        </p:nvSpPr>
        <p:spPr>
          <a:xfrm>
            <a:off x="532342" y="880533"/>
            <a:ext cx="11871806" cy="424732"/>
          </a:xfrm>
          <a:prstGeom prst="rect">
            <a:avLst/>
          </a:prstGeom>
        </p:spPr>
        <p:txBody>
          <a:bodyPr wrap="square">
            <a:spAutoFit/>
          </a:bodyPr>
          <a:lstStyle/>
          <a:p>
            <a:pPr>
              <a:lnSpc>
                <a:spcPct val="90000"/>
              </a:lnSpc>
              <a:defRPr sz="2800" b="1">
                <a:solidFill>
                  <a:srgbClr val="D8134D"/>
                </a:solidFill>
              </a:defRPr>
            </a:pPr>
            <a:r>
              <a:rPr lang="el-GR" sz="2400" dirty="0"/>
              <a:t>Μέσα κοινωνικής δικτύωσης και ψευδείς ειδήσεις </a:t>
            </a:r>
          </a:p>
        </p:txBody>
      </p:sp>
    </p:spTree>
    <p:extLst>
      <p:ext uri="{BB962C8B-B14F-4D97-AF65-F5344CB8AC3E}">
        <p14:creationId xmlns:p14="http://schemas.microsoft.com/office/powerpoint/2010/main" val="326474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8" y="1619250"/>
            <a:ext cx="8058819" cy="4969932"/>
          </a:xfrm>
        </p:spPr>
        <p:txBody>
          <a:bodyPr>
            <a:normAutofit lnSpcReduction="10000"/>
          </a:bodyPr>
          <a:lstStyle/>
          <a:p>
            <a:pPr lvl="0">
              <a:defRPr sz="2000"/>
            </a:pPr>
            <a:r>
              <a:rPr lang="el-GR" b="1" dirty="0"/>
              <a:t>Πλατφόρμες μέσων κοινωνικής δικτύωσης:</a:t>
            </a:r>
            <a:r>
              <a:rPr lang="el-GR" dirty="0"/>
              <a:t> Η ευρεία χρήση των μέσων κοινωνικής δικτύωσης επιτρέπει την ταχεία διάδοση ψευδών ειδήσεων, προσεγγίζοντας ένα μεγάλο κοινό μέσα σε λίγα λεπτά.</a:t>
            </a:r>
            <a:endParaRPr lang="el-GR" sz="2000" dirty="0"/>
          </a:p>
          <a:p>
            <a:pPr lvl="0">
              <a:defRPr sz="2000"/>
            </a:pPr>
            <a:r>
              <a:rPr lang="el-GR" b="1" dirty="0"/>
              <a:t>Προκατάληψη επιβεβαίωσης:</a:t>
            </a:r>
            <a:r>
              <a:rPr lang="el-GR" dirty="0"/>
              <a:t> Οι άνθρωποι τείνουν να πιστεύουν και να μοιράζονται πληροφορίες που ευθυγραμμίζονται με τις υπάρχουσες πεποιθήσεις τους, καθιστώντας τους ευάλωτους σε ψευδείς ειδήσεις που επιβεβαιώνουν τις προκαταλήψεις τους.</a:t>
            </a:r>
            <a:endParaRPr lang="el-GR" sz="2000" dirty="0"/>
          </a:p>
          <a:p>
            <a:pPr lvl="0">
              <a:defRPr sz="2000"/>
            </a:pPr>
            <a:r>
              <a:rPr lang="el-GR" b="1" dirty="0"/>
              <a:t>Θάλαμοι Αντήχησης /</a:t>
            </a:r>
            <a:r>
              <a:rPr lang="el-GR" b="1" dirty="0" err="1"/>
              <a:t>ηχούς</a:t>
            </a:r>
            <a:r>
              <a:rPr lang="el-GR" b="1" dirty="0"/>
              <a:t>:</a:t>
            </a:r>
            <a:r>
              <a:rPr lang="el-GR" dirty="0"/>
              <a:t> Οι διαδικτυακές κοινότητες ή οι θάλαμοι αντήχησης ενισχύουν τις πεποιθήσεις των ατόμων εκθέτοντάς τα σε περιεχόμενο ομοϊδεατών, προωθώντας περαιτέρω τη διάδοση ψευδών ειδήσεων σε αυτούς τους κλειστούς κύκλους.</a:t>
            </a:r>
            <a:endParaRPr lang="el-GR" sz="2000" dirty="0"/>
          </a:p>
          <a:p>
            <a:pPr lvl="0">
              <a:defRPr sz="2000"/>
            </a:pPr>
            <a:r>
              <a:rPr lang="el-GR" b="1" dirty="0"/>
              <a:t>Έλλειψη γραμματισμού στα μέσα επικοινωνίας:</a:t>
            </a:r>
            <a:r>
              <a:rPr lang="el-GR" dirty="0"/>
              <a:t> Πολλά άτομα δεν διαθέτουν τις δεξιότητες κριτικής σκέψης που απαιτούνται για να διακρίνουν αξιόπιστες πηγές από αναξιόπιστες, καθιστώντας τα πιο ευάλωτα σε ψεύτικες ειδήσεις.</a:t>
            </a:r>
            <a:endParaRPr lang="el-GR" sz="2000" dirty="0"/>
          </a:p>
          <a:p>
            <a:endParaRPr lang="el-GR" sz="20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20" y="1354666"/>
            <a:ext cx="3430721" cy="4741333"/>
          </a:xfrm>
          <a:prstGeom prst="rect">
            <a:avLst/>
          </a:prstGeom>
        </p:spPr>
      </p:pic>
      <p:sp>
        <p:nvSpPr>
          <p:cNvPr id="3" name="Textfeld 5">
            <a:extLst>
              <a:ext uri="{FF2B5EF4-FFF2-40B4-BE49-F238E27FC236}">
                <a16:creationId xmlns:a16="http://schemas.microsoft.com/office/drawing/2014/main" id="{A4A772DA-1F37-46CD-A2FA-B44CB32D3A3C}"/>
              </a:ext>
            </a:extLst>
          </p:cNvPr>
          <p:cNvSpPr txBox="1"/>
          <p:nvPr/>
        </p:nvSpPr>
        <p:spPr>
          <a:xfrm>
            <a:off x="9331263" y="6513267"/>
            <a:ext cx="3183466" cy="276999"/>
          </a:xfrm>
          <a:prstGeom prst="rect">
            <a:avLst/>
          </a:prstGeom>
          <a:noFill/>
        </p:spPr>
        <p:txBody>
          <a:bodyPr wrap="square">
            <a:spAutoFit/>
          </a:bodyPr>
          <a:lstStyle/>
          <a:p>
            <a:pPr algn="ctr">
              <a:defRPr sz="1200"/>
            </a:pPr>
            <a:r>
              <a:rPr lang="el-GR" dirty="0">
                <a:hlinkClick r:id="rId4"/>
              </a:rPr>
              <a:t>Πηγή εικόνας </a:t>
            </a:r>
            <a:r>
              <a:rPr lang="el-GR" dirty="0"/>
              <a:t>| </a:t>
            </a:r>
            <a:r>
              <a:rPr lang="el-GR" dirty="0">
                <a:hlinkClick r:id="rId5"/>
              </a:rPr>
              <a:t>Άδεια </a:t>
            </a:r>
            <a:r>
              <a:rPr lang="en-US" dirty="0" err="1">
                <a:hlinkClick r:id="rId5"/>
              </a:rPr>
              <a:t>Unsplash</a:t>
            </a:r>
            <a:endParaRPr lang="el-GR" sz="1200" dirty="0"/>
          </a:p>
        </p:txBody>
      </p:sp>
      <p:sp>
        <p:nvSpPr>
          <p:cNvPr id="5" name="Textfeld 2">
            <a:extLst>
              <a:ext uri="{FF2B5EF4-FFF2-40B4-BE49-F238E27FC236}">
                <a16:creationId xmlns:a16="http://schemas.microsoft.com/office/drawing/2014/main" id="{2CEC5894-FD06-CD6E-5244-7642954D1D11}"/>
              </a:ext>
            </a:extLst>
          </p:cNvPr>
          <p:cNvSpPr txBox="1"/>
          <p:nvPr/>
        </p:nvSpPr>
        <p:spPr>
          <a:xfrm>
            <a:off x="458648" y="880533"/>
            <a:ext cx="11955025" cy="424732"/>
          </a:xfrm>
          <a:prstGeom prst="rect">
            <a:avLst/>
          </a:prstGeom>
        </p:spPr>
        <p:txBody>
          <a:bodyPr wrap="square">
            <a:spAutoFit/>
          </a:bodyPr>
          <a:lstStyle/>
          <a:p>
            <a:pPr>
              <a:lnSpc>
                <a:spcPct val="90000"/>
              </a:lnSpc>
              <a:defRPr sz="2800" b="1">
                <a:solidFill>
                  <a:srgbClr val="D8134D"/>
                </a:solidFill>
              </a:defRPr>
            </a:pPr>
            <a:r>
              <a:rPr lang="el-GR" sz="2400" dirty="0"/>
              <a:t>Παράγοντες που συμβάλλουν στην ταχεία διάδοση ψευδών ειδήσεων στο διαδίκτυο</a:t>
            </a:r>
          </a:p>
        </p:txBody>
      </p:sp>
    </p:spTree>
    <p:extLst>
      <p:ext uri="{BB962C8B-B14F-4D97-AF65-F5344CB8AC3E}">
        <p14:creationId xmlns:p14="http://schemas.microsoft.com/office/powerpoint/2010/main" val="778692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7_Digital_Skills_E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HkBF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eQEV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5AR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eQEV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eQEV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eQEV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HkBFZFQaV5GsAAABvAAAAHAAAAHVuaXZlcnNhbC9sb2NhbF9zZXR0aW5ncy54bWwNyrEKwkAMANC9XxEySB3Uugn2rpujCK0fENogB7mk9ELRv/e2N7x++GaBnbeSTANezx0C62xL0k/A9/Q43RCKky4kphxQDWGITS82k4zsXmOBVejH28S5wvlJuc4XqbOkAu1B/B6PeInNH1BLAwQUAAIACAAIkBFZ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IkBFZOp3ncEsAAABrAAAAGwAAAHVuaXZlcnNhbC91bml2ZXJzYWwucG5nLnhtbLOxr8jNUShLLSrOzM+zVTLUM1Cyt+PlsikoSi3LTC1XqACKAQUhQEmhEsg1QnDLM1NKMoBCBhYWCMGM1Mz0jBJbJQtDM7igPtBMAFBLAQIAABQAAgAIAKl+UE82YVgCRwMAAOEJAAAUAAAAAAAAAAEAAAAAAAAAAAB1bml2ZXJzYWwvcGxheWVyLnhtbFBLAQIAABQAAgAIAAeQEVm1N/SoHAUAAOETAAAdAAAAAAAAAAEAAAAAAHkDAAB1bml2ZXJzYWwvY29tbW9uX21lc3NhZ2VzLmxuZ1BLAQIAABQAAgAIAAeQEVkVHmAbowAAAH8BAAAuAAAAAAAAAAEAAAAAANAIAAB1bml2ZXJzYWwvcGxheWJhY2tfYW5kX25hdmlnYXRpb25fc2V0dGluZ3MueG1sUEsBAgAAFAACAAgAB5ARWXRJNR88BAAADBUAACcAAAAAAAAAAQAAAAAAvwkAAHVuaXZlcnNhbC9mbGFzaF9wdWJsaXNoaW5nX3NldHRpbmdzLnhtbFBLAQIAABQAAgAIAAeQEVk3i4dqewMAAKwMAAAhAAAAAAAAAAEAAAAAAEAOAAB1bml2ZXJzYWwvZmxhc2hfc2tpbl9zZXR0aW5ncy54bWxQSwECAAAUAAIACAAHkBFZpq9WIzYEAACWFAAAJgAAAAAAAAABAAAAAAD6EQAAdW5pdmVyc2FsL2h0bWxfcHVibGlzaGluZ19zZXR0aW5ncy54bWxQSwECAAAUAAIACAAHkBFZJg9+6LABAABvBgAAHwAAAAAAAAABAAAAAAB0FgAAdW5pdmVyc2FsL2h0bWxfc2tpbl9zZXR0aW5ncy5qc1BLAQIAABQAAgAIAAeQEVkVBpXkawAAAG8AAAAcAAAAAAAAAAEAAAAAAGEYAAB1bml2ZXJzYWwvbG9jYWxfc2V0dGluZ3MueG1sUEsBAgAAFAACAAgACJARWfV0pn6tEQAAqzkAABcAAAAAAAAAAAAAAAAABhkAAHVuaXZlcnNhbC91bml2ZXJzYWwucG5nUEsBAgAAFAACAAgACJARWTqd53BLAAAAawAAABsAAAAAAAAAAQAAAAAA6CoAAHVuaXZlcnNhbC91bml2ZXJzYWwucG5nLnhtbFBLBQYAAAAACgAKAAYDAABsKwAAAAA="/>
  <p:tag name="ISPRING_LMS_API_VERSION" val="SCORM 1.2"/>
  <p:tag name="ISPRING_ULTRA_SCORM_COURSE_ID" val="DB0D985C-D477-4614-9F84-9CB2BA3181D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Greek&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7_Digital_Skills_EL"/>
  <p:tag name="ISPRING_FIRST_PUBLISH" val="1"/>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2888</Words>
  <Application>Microsoft Office PowerPoint</Application>
  <PresentationFormat>Ευρεία οθόνη</PresentationFormat>
  <Paragraphs>152</Paragraphs>
  <Slides>24</Slides>
  <Notes>24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Εταίροι</vt:lpstr>
      <vt:lpstr>Ενότητες</vt:lpstr>
      <vt:lpstr>Στόχοι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Αναφορές και πρόσθετες πηγές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7_Digital_Skills_EL</dc:title>
  <dc:creator>pantelis bbalaouras</dc:creator>
  <cp:lastModifiedBy>pantelis</cp:lastModifiedBy>
  <cp:revision>141</cp:revision>
  <dcterms:created xsi:type="dcterms:W3CDTF">2020-06-02T13:31:56Z</dcterms:created>
  <dcterms:modified xsi:type="dcterms:W3CDTF">2024-08-17T15:01:36Z</dcterms:modified>
</cp:coreProperties>
</file>