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295" r:id="rId6"/>
    <p:sldId id="527" r:id="rId7"/>
    <p:sldId id="513" r:id="rId8"/>
    <p:sldId id="514" r:id="rId9"/>
    <p:sldId id="529" r:id="rId10"/>
    <p:sldId id="528" r:id="rId11"/>
    <p:sldId id="515" r:id="rId12"/>
    <p:sldId id="518" r:id="rId13"/>
    <p:sldId id="517" r:id="rId14"/>
    <p:sldId id="525" r:id="rId15"/>
    <p:sldId id="446" r:id="rId16"/>
    <p:sldId id="522" r:id="rId17"/>
    <p:sldId id="523" r:id="rId18"/>
    <p:sldId id="524" r:id="rId19"/>
    <p:sldId id="526" r:id="rId20"/>
    <p:sldId id="531" r:id="rId21"/>
    <p:sldId id="485" r:id="rId22"/>
    <p:sldId id="325" r:id="rId23"/>
    <p:sldId id="442" r:id="rId24"/>
  </p:sldIdLst>
  <p:sldSz cx="12192000" cy="685800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9"/>
    <a:srgbClr val="FFCC99"/>
    <a:srgbClr val="004899"/>
    <a:srgbClr val="95C11F"/>
    <a:srgbClr val="E89704"/>
    <a:srgbClr val="D8134D"/>
    <a:srgbClr val="38289E"/>
    <a:srgbClr val="E24231"/>
    <a:srgbClr val="D7124E"/>
    <a:srgbClr val="1F9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B5691C-B2EC-4176-A4E2-979A87C3C7ED}" v="650" dt="2023-12-19T11:13:18.782"/>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74" d="100"/>
          <a:sy n="74" d="100"/>
        </p:scale>
        <p:origin x="54" y="600"/>
      </p:cViewPr>
      <p:guideLst>
        <p:guide orient="horz" pos="2137"/>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lIns="121920"/>
        <a:lstStyle/>
        <a:p>
          <a:r>
            <a:rPr lang="en-US" sz="3200" kern="1200" dirty="0">
              <a:solidFill>
                <a:schemeClr val="tx1"/>
              </a:solidFill>
              <a:effectLst/>
            </a:rPr>
            <a:t>1. </a:t>
          </a:r>
          <a:r>
            <a:rPr lang="en-US" sz="3200" kern="1200" dirty="0" err="1">
              <a:solidFill>
                <a:schemeClr val="tx1"/>
              </a:solidFill>
              <a:effectLst/>
            </a:rPr>
            <a:t>Bewustwording</a:t>
          </a:r>
          <a:r>
            <a:rPr lang="en-US" sz="3200" kern="1200" dirty="0">
              <a:solidFill>
                <a:schemeClr val="tx1"/>
              </a:solidFill>
            </a:rPr>
            <a:t>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a:t>
          </a:r>
          <a:r>
            <a:rPr lang="en-US" sz="32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Conflictbemiddeling</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2. </a:t>
          </a:r>
          <a:r>
            <a:rPr lang="en-US" sz="3200" kern="1200" dirty="0" err="1">
              <a:solidFill>
                <a:prstClr val="black"/>
              </a:solidFill>
              <a:effectLst/>
              <a:latin typeface="Calibri" panose="020F0502020204030204"/>
              <a:ea typeface="+mn-ea"/>
              <a:cs typeface="+mn-cs"/>
            </a:rPr>
            <a:t>Kritisch</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denken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Y="100000" custLinFactNeighborX="372" custLinFactNeighborY="111891">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custLinFactY="-95416" custLinFactNeighborX="186" custLinFactNeighborY="-100000">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4D62FD-C991-438A-901A-5ACED8E225EF}" type="doc">
      <dgm:prSet loTypeId="urn:microsoft.com/office/officeart/2005/8/layout/process1" loCatId="process" qsTypeId="urn:microsoft.com/office/officeart/2005/8/quickstyle/simple1" qsCatId="simple" csTypeId="urn:microsoft.com/office/officeart/2005/8/colors/colorful1" csCatId="colorful" phldr="1"/>
      <dgm:spPr/>
    </dgm:pt>
    <dgm:pt modelId="{39075757-DA64-4EBB-BD9B-4DD5BE85C15F}">
      <dgm:prSet phldrT="[Text]"/>
      <dgm:spPr/>
      <dgm:t>
        <a:bodyPr/>
        <a:lstStyle/>
        <a:p>
          <a:r>
            <a:rPr lang="en-US" b="1" dirty="0" err="1">
              <a:effectLst>
                <a:outerShdw blurRad="38100" dist="38100" dir="2700000" algn="tl">
                  <a:srgbClr val="000000">
                    <a:alpha val="43137"/>
                  </a:srgbClr>
                </a:outerShdw>
              </a:effectLst>
            </a:rPr>
            <a:t>Fase</a:t>
          </a:r>
          <a:r>
            <a:rPr lang="en-US" b="1" dirty="0">
              <a:effectLst>
                <a:outerShdw blurRad="38100" dist="38100" dir="2700000" algn="tl">
                  <a:srgbClr val="000000">
                    <a:alpha val="43137"/>
                  </a:srgbClr>
                </a:outerShdw>
              </a:effectLst>
            </a:rPr>
            <a:t> 1</a:t>
          </a:r>
        </a:p>
        <a:p>
          <a:r>
            <a:rPr lang="nl-NL" dirty="0">
              <a:effectLst>
                <a:outerShdw blurRad="38100" dist="38100" dir="2700000" algn="tl">
                  <a:srgbClr val="000000">
                    <a:alpha val="43137"/>
                  </a:srgbClr>
                </a:outerShdw>
              </a:effectLst>
            </a:rPr>
            <a:t>Potentiële oppositie, onverenigbaarheid</a:t>
          </a:r>
          <a:endParaRPr lang="en-US" dirty="0">
            <a:effectLst>
              <a:outerShdw blurRad="38100" dist="38100" dir="2700000" algn="tl">
                <a:srgbClr val="000000">
                  <a:alpha val="43137"/>
                </a:srgbClr>
              </a:outerShdw>
            </a:effectLst>
          </a:endParaRPr>
        </a:p>
      </dgm:t>
    </dgm:pt>
    <dgm:pt modelId="{B20491FB-EF63-44D4-905A-B3550409D04E}" type="parTrans" cxnId="{EDA870EA-D78E-433D-8DDF-CA7ABD765AF7}">
      <dgm:prSet/>
      <dgm:spPr/>
      <dgm:t>
        <a:bodyPr/>
        <a:lstStyle/>
        <a:p>
          <a:endParaRPr lang="en-US"/>
        </a:p>
      </dgm:t>
    </dgm:pt>
    <dgm:pt modelId="{CB315CDA-9E0E-4CBC-BFCC-7AC53F0EC2E9}" type="sibTrans" cxnId="{EDA870EA-D78E-433D-8DDF-CA7ABD765AF7}">
      <dgm:prSet/>
      <dgm:spPr/>
      <dgm:t>
        <a:bodyPr/>
        <a:lstStyle/>
        <a:p>
          <a:endParaRPr lang="en-US"/>
        </a:p>
      </dgm:t>
    </dgm:pt>
    <dgm:pt modelId="{673D6434-0092-4DF0-8A15-A72477251C4B}">
      <dgm:prSet phldrT="[Text]"/>
      <dgm:spPr/>
      <dgm:t>
        <a:bodyPr/>
        <a:lstStyle/>
        <a:p>
          <a:r>
            <a:rPr lang="en-US" b="1" dirty="0" err="1">
              <a:effectLst>
                <a:outerShdw blurRad="38100" dist="38100" dir="2700000" algn="tl">
                  <a:srgbClr val="000000">
                    <a:alpha val="43137"/>
                  </a:srgbClr>
                </a:outerShdw>
              </a:effectLst>
            </a:rPr>
            <a:t>Fase</a:t>
          </a:r>
          <a:r>
            <a:rPr lang="en-US" b="1" dirty="0">
              <a:effectLst>
                <a:outerShdw blurRad="38100" dist="38100" dir="2700000" algn="tl">
                  <a:srgbClr val="000000">
                    <a:alpha val="43137"/>
                  </a:srgbClr>
                </a:outerShdw>
              </a:effectLst>
            </a:rPr>
            <a:t> 2</a:t>
          </a:r>
        </a:p>
        <a:p>
          <a:r>
            <a:rPr lang="nl-NL" dirty="0">
              <a:effectLst>
                <a:outerShdw blurRad="38100" dist="38100" dir="2700000" algn="tl">
                  <a:srgbClr val="000000">
                    <a:alpha val="43137"/>
                  </a:srgbClr>
                </a:outerShdw>
              </a:effectLst>
            </a:rPr>
            <a:t>Erkenning</a:t>
          </a:r>
          <a:endParaRPr lang="en-US" dirty="0">
            <a:effectLst>
              <a:outerShdw blurRad="38100" dist="38100" dir="2700000" algn="tl">
                <a:srgbClr val="000000">
                  <a:alpha val="43137"/>
                </a:srgbClr>
              </a:outerShdw>
            </a:effectLst>
          </a:endParaRPr>
        </a:p>
      </dgm:t>
    </dgm:pt>
    <dgm:pt modelId="{20CC3337-9F2B-411B-ABFE-62DEBCB63C4B}" type="parTrans" cxnId="{1744537F-6073-4519-8A7D-426B4C42932E}">
      <dgm:prSet/>
      <dgm:spPr/>
      <dgm:t>
        <a:bodyPr/>
        <a:lstStyle/>
        <a:p>
          <a:endParaRPr lang="en-US"/>
        </a:p>
      </dgm:t>
    </dgm:pt>
    <dgm:pt modelId="{A9CB8FC2-0B58-4D1C-AB38-682743181FEE}" type="sibTrans" cxnId="{1744537F-6073-4519-8A7D-426B4C42932E}">
      <dgm:prSet/>
      <dgm:spPr/>
      <dgm:t>
        <a:bodyPr/>
        <a:lstStyle/>
        <a:p>
          <a:endParaRPr lang="en-US"/>
        </a:p>
      </dgm:t>
    </dgm:pt>
    <dgm:pt modelId="{959C588C-0547-415D-AD86-D22114673916}">
      <dgm:prSet phldrT="[Text]"/>
      <dgm:spPr/>
      <dgm:t>
        <a:bodyPr/>
        <a:lstStyle/>
        <a:p>
          <a:r>
            <a:rPr lang="en-US" b="1" dirty="0" err="1">
              <a:effectLst>
                <a:outerShdw blurRad="38100" dist="38100" dir="2700000" algn="tl">
                  <a:srgbClr val="000000">
                    <a:alpha val="43137"/>
                  </a:srgbClr>
                </a:outerShdw>
              </a:effectLst>
            </a:rPr>
            <a:t>Fase</a:t>
          </a:r>
          <a:r>
            <a:rPr lang="en-US" b="1" dirty="0">
              <a:effectLst>
                <a:outerShdw blurRad="38100" dist="38100" dir="2700000" algn="tl">
                  <a:srgbClr val="000000">
                    <a:alpha val="43137"/>
                  </a:srgbClr>
                </a:outerShdw>
              </a:effectLst>
            </a:rPr>
            <a:t> 3</a:t>
          </a:r>
        </a:p>
        <a:p>
          <a:r>
            <a:rPr lang="nl-NL" dirty="0">
              <a:effectLst>
                <a:outerShdw blurRad="38100" dist="38100" dir="2700000" algn="tl">
                  <a:srgbClr val="000000">
                    <a:alpha val="43137"/>
                  </a:srgbClr>
                </a:outerShdw>
              </a:effectLst>
            </a:rPr>
            <a:t>Intentie/Doelen</a:t>
          </a:r>
          <a:endParaRPr lang="en-US" dirty="0">
            <a:effectLst>
              <a:outerShdw blurRad="38100" dist="38100" dir="2700000" algn="tl">
                <a:srgbClr val="000000">
                  <a:alpha val="43137"/>
                </a:srgbClr>
              </a:outerShdw>
            </a:effectLst>
          </a:endParaRPr>
        </a:p>
      </dgm:t>
    </dgm:pt>
    <dgm:pt modelId="{56A27D33-0907-441C-8311-303859434BE4}" type="parTrans" cxnId="{892524B2-EDB7-4BED-AC74-6D9A4C30BFF8}">
      <dgm:prSet/>
      <dgm:spPr/>
      <dgm:t>
        <a:bodyPr/>
        <a:lstStyle/>
        <a:p>
          <a:endParaRPr lang="en-US"/>
        </a:p>
      </dgm:t>
    </dgm:pt>
    <dgm:pt modelId="{6E64DDC9-8C7C-426A-90AA-213B2B7046A8}" type="sibTrans" cxnId="{892524B2-EDB7-4BED-AC74-6D9A4C30BFF8}">
      <dgm:prSet/>
      <dgm:spPr/>
      <dgm:t>
        <a:bodyPr/>
        <a:lstStyle/>
        <a:p>
          <a:endParaRPr lang="en-US"/>
        </a:p>
      </dgm:t>
    </dgm:pt>
    <dgm:pt modelId="{2B1D073F-EB97-459A-BC4F-453630E45A58}">
      <dgm:prSet/>
      <dgm:spPr/>
      <dgm:t>
        <a:bodyPr/>
        <a:lstStyle/>
        <a:p>
          <a:r>
            <a:rPr lang="en-US" b="1" dirty="0" err="1">
              <a:effectLst>
                <a:outerShdw blurRad="38100" dist="38100" dir="2700000" algn="tl">
                  <a:srgbClr val="000000">
                    <a:alpha val="43137"/>
                  </a:srgbClr>
                </a:outerShdw>
              </a:effectLst>
            </a:rPr>
            <a:t>Fase</a:t>
          </a:r>
          <a:r>
            <a:rPr lang="en-US" b="1" dirty="0">
              <a:effectLst>
                <a:outerShdw blurRad="38100" dist="38100" dir="2700000" algn="tl">
                  <a:srgbClr val="000000">
                    <a:alpha val="43137"/>
                  </a:srgbClr>
                </a:outerShdw>
              </a:effectLst>
            </a:rPr>
            <a:t> 4</a:t>
          </a:r>
        </a:p>
        <a:p>
          <a:r>
            <a:rPr lang="en-US" dirty="0" err="1">
              <a:effectLst>
                <a:outerShdw blurRad="38100" dist="38100" dir="2700000" algn="tl">
                  <a:srgbClr val="000000">
                    <a:alpha val="43137"/>
                  </a:srgbClr>
                </a:outerShdw>
              </a:effectLst>
            </a:rPr>
            <a:t>Gedrag</a:t>
          </a:r>
          <a:endParaRPr lang="en-US" dirty="0">
            <a:effectLst>
              <a:outerShdw blurRad="38100" dist="38100" dir="2700000" algn="tl">
                <a:srgbClr val="000000">
                  <a:alpha val="43137"/>
                </a:srgbClr>
              </a:outerShdw>
            </a:effectLst>
          </a:endParaRPr>
        </a:p>
      </dgm:t>
    </dgm:pt>
    <dgm:pt modelId="{58AB3D79-7277-429A-A9F5-DB21564C21B3}" type="parTrans" cxnId="{B9EBB4D9-909F-42B0-80B8-99EBC67E3AA5}">
      <dgm:prSet/>
      <dgm:spPr/>
      <dgm:t>
        <a:bodyPr/>
        <a:lstStyle/>
        <a:p>
          <a:endParaRPr lang="en-US"/>
        </a:p>
      </dgm:t>
    </dgm:pt>
    <dgm:pt modelId="{D12837BC-DB09-4081-BEB7-7CB5562E442B}" type="sibTrans" cxnId="{B9EBB4D9-909F-42B0-80B8-99EBC67E3AA5}">
      <dgm:prSet/>
      <dgm:spPr/>
      <dgm:t>
        <a:bodyPr/>
        <a:lstStyle/>
        <a:p>
          <a:endParaRPr lang="en-US"/>
        </a:p>
      </dgm:t>
    </dgm:pt>
    <dgm:pt modelId="{5795821E-83FF-45D6-8432-E67AE639BE13}">
      <dgm:prSet/>
      <dgm:spPr/>
      <dgm:t>
        <a:bodyPr/>
        <a:lstStyle/>
        <a:p>
          <a:r>
            <a:rPr lang="en-US" b="1" dirty="0" err="1">
              <a:effectLst>
                <a:outerShdw blurRad="38100" dist="38100" dir="2700000" algn="tl">
                  <a:srgbClr val="000000">
                    <a:alpha val="43137"/>
                  </a:srgbClr>
                </a:outerShdw>
              </a:effectLst>
            </a:rPr>
            <a:t>Fase</a:t>
          </a:r>
          <a:r>
            <a:rPr lang="en-US" b="1" dirty="0">
              <a:effectLst>
                <a:outerShdw blurRad="38100" dist="38100" dir="2700000" algn="tl">
                  <a:srgbClr val="000000">
                    <a:alpha val="43137"/>
                  </a:srgbClr>
                </a:outerShdw>
              </a:effectLst>
            </a:rPr>
            <a:t> 5</a:t>
          </a:r>
        </a:p>
        <a:p>
          <a:r>
            <a:rPr lang="nl-NL" dirty="0">
              <a:effectLst>
                <a:outerShdw blurRad="38100" dist="38100" dir="2700000" algn="tl">
                  <a:srgbClr val="000000">
                    <a:alpha val="43137"/>
                  </a:srgbClr>
                </a:outerShdw>
              </a:effectLst>
            </a:rPr>
            <a:t>Gevolgen</a:t>
          </a:r>
          <a:endParaRPr lang="en-US" dirty="0">
            <a:effectLst>
              <a:outerShdw blurRad="38100" dist="38100" dir="2700000" algn="tl">
                <a:srgbClr val="000000">
                  <a:alpha val="43137"/>
                </a:srgbClr>
              </a:outerShdw>
            </a:effectLst>
          </a:endParaRPr>
        </a:p>
      </dgm:t>
    </dgm:pt>
    <dgm:pt modelId="{EEE4E22A-D527-4AD0-A9CA-9ACD7CF851DA}" type="parTrans" cxnId="{C560B758-CBB1-4ADB-8502-580B34800F90}">
      <dgm:prSet/>
      <dgm:spPr/>
      <dgm:t>
        <a:bodyPr/>
        <a:lstStyle/>
        <a:p>
          <a:endParaRPr lang="en-US"/>
        </a:p>
      </dgm:t>
    </dgm:pt>
    <dgm:pt modelId="{48638C65-3FB0-42C7-AFDC-63367F3B6067}" type="sibTrans" cxnId="{C560B758-CBB1-4ADB-8502-580B34800F90}">
      <dgm:prSet/>
      <dgm:spPr/>
      <dgm:t>
        <a:bodyPr/>
        <a:lstStyle/>
        <a:p>
          <a:endParaRPr lang="en-US"/>
        </a:p>
      </dgm:t>
    </dgm:pt>
    <dgm:pt modelId="{3FBC548E-18FD-4BEA-B0A8-6045D8BAB7D6}" type="pres">
      <dgm:prSet presAssocID="{244D62FD-C991-438A-901A-5ACED8E225EF}" presName="Name0" presStyleCnt="0">
        <dgm:presLayoutVars>
          <dgm:dir/>
          <dgm:resizeHandles val="exact"/>
        </dgm:presLayoutVars>
      </dgm:prSet>
      <dgm:spPr/>
    </dgm:pt>
    <dgm:pt modelId="{51FBE15D-F99A-4F61-9A1B-033BED5CC3E5}" type="pres">
      <dgm:prSet presAssocID="{39075757-DA64-4EBB-BD9B-4DD5BE85C15F}" presName="node" presStyleLbl="node1" presStyleIdx="0" presStyleCnt="5">
        <dgm:presLayoutVars>
          <dgm:bulletEnabled val="1"/>
        </dgm:presLayoutVars>
      </dgm:prSet>
      <dgm:spPr/>
      <dgm:t>
        <a:bodyPr/>
        <a:lstStyle/>
        <a:p>
          <a:endParaRPr lang="el-GR"/>
        </a:p>
      </dgm:t>
    </dgm:pt>
    <dgm:pt modelId="{213CB544-0F44-4B7C-A871-5CB09F80C40A}" type="pres">
      <dgm:prSet presAssocID="{CB315CDA-9E0E-4CBC-BFCC-7AC53F0EC2E9}" presName="sibTrans" presStyleLbl="sibTrans2D1" presStyleIdx="0" presStyleCnt="4"/>
      <dgm:spPr/>
      <dgm:t>
        <a:bodyPr/>
        <a:lstStyle/>
        <a:p>
          <a:endParaRPr lang="el-GR"/>
        </a:p>
      </dgm:t>
    </dgm:pt>
    <dgm:pt modelId="{DB55F1A2-10B1-4652-929F-9EA74BB76FFA}" type="pres">
      <dgm:prSet presAssocID="{CB315CDA-9E0E-4CBC-BFCC-7AC53F0EC2E9}" presName="connectorText" presStyleLbl="sibTrans2D1" presStyleIdx="0" presStyleCnt="4"/>
      <dgm:spPr/>
      <dgm:t>
        <a:bodyPr/>
        <a:lstStyle/>
        <a:p>
          <a:endParaRPr lang="el-GR"/>
        </a:p>
      </dgm:t>
    </dgm:pt>
    <dgm:pt modelId="{DD5818A2-B7D5-454F-9F20-A53C3E544D33}" type="pres">
      <dgm:prSet presAssocID="{673D6434-0092-4DF0-8A15-A72477251C4B}" presName="node" presStyleLbl="node1" presStyleIdx="1" presStyleCnt="5">
        <dgm:presLayoutVars>
          <dgm:bulletEnabled val="1"/>
        </dgm:presLayoutVars>
      </dgm:prSet>
      <dgm:spPr/>
      <dgm:t>
        <a:bodyPr/>
        <a:lstStyle/>
        <a:p>
          <a:endParaRPr lang="el-GR"/>
        </a:p>
      </dgm:t>
    </dgm:pt>
    <dgm:pt modelId="{490CF30B-0E03-4B72-9678-7A94EA7239CF}" type="pres">
      <dgm:prSet presAssocID="{A9CB8FC2-0B58-4D1C-AB38-682743181FEE}" presName="sibTrans" presStyleLbl="sibTrans2D1" presStyleIdx="1" presStyleCnt="4"/>
      <dgm:spPr/>
      <dgm:t>
        <a:bodyPr/>
        <a:lstStyle/>
        <a:p>
          <a:endParaRPr lang="el-GR"/>
        </a:p>
      </dgm:t>
    </dgm:pt>
    <dgm:pt modelId="{AF259C64-07FF-4115-AC35-2704B9B0683B}" type="pres">
      <dgm:prSet presAssocID="{A9CB8FC2-0B58-4D1C-AB38-682743181FEE}" presName="connectorText" presStyleLbl="sibTrans2D1" presStyleIdx="1" presStyleCnt="4"/>
      <dgm:spPr/>
      <dgm:t>
        <a:bodyPr/>
        <a:lstStyle/>
        <a:p>
          <a:endParaRPr lang="el-GR"/>
        </a:p>
      </dgm:t>
    </dgm:pt>
    <dgm:pt modelId="{4F382BBF-F578-4CFD-908A-50A7A4B8DF66}" type="pres">
      <dgm:prSet presAssocID="{959C588C-0547-415D-AD86-D22114673916}" presName="node" presStyleLbl="node1" presStyleIdx="2" presStyleCnt="5">
        <dgm:presLayoutVars>
          <dgm:bulletEnabled val="1"/>
        </dgm:presLayoutVars>
      </dgm:prSet>
      <dgm:spPr/>
      <dgm:t>
        <a:bodyPr/>
        <a:lstStyle/>
        <a:p>
          <a:endParaRPr lang="el-GR"/>
        </a:p>
      </dgm:t>
    </dgm:pt>
    <dgm:pt modelId="{39E4A4E9-B21F-44FD-AFA9-CD5AEB97AE61}" type="pres">
      <dgm:prSet presAssocID="{6E64DDC9-8C7C-426A-90AA-213B2B7046A8}" presName="sibTrans" presStyleLbl="sibTrans2D1" presStyleIdx="2" presStyleCnt="4"/>
      <dgm:spPr/>
      <dgm:t>
        <a:bodyPr/>
        <a:lstStyle/>
        <a:p>
          <a:endParaRPr lang="el-GR"/>
        </a:p>
      </dgm:t>
    </dgm:pt>
    <dgm:pt modelId="{C551DF04-B6E2-4F1F-9D6D-1D8A70E7DFCD}" type="pres">
      <dgm:prSet presAssocID="{6E64DDC9-8C7C-426A-90AA-213B2B7046A8}" presName="connectorText" presStyleLbl="sibTrans2D1" presStyleIdx="2" presStyleCnt="4"/>
      <dgm:spPr/>
      <dgm:t>
        <a:bodyPr/>
        <a:lstStyle/>
        <a:p>
          <a:endParaRPr lang="el-GR"/>
        </a:p>
      </dgm:t>
    </dgm:pt>
    <dgm:pt modelId="{0E991DEF-7D0C-49C2-A618-CC68718B7AE0}" type="pres">
      <dgm:prSet presAssocID="{2B1D073F-EB97-459A-BC4F-453630E45A58}" presName="node" presStyleLbl="node1" presStyleIdx="3" presStyleCnt="5">
        <dgm:presLayoutVars>
          <dgm:bulletEnabled val="1"/>
        </dgm:presLayoutVars>
      </dgm:prSet>
      <dgm:spPr/>
      <dgm:t>
        <a:bodyPr/>
        <a:lstStyle/>
        <a:p>
          <a:endParaRPr lang="el-GR"/>
        </a:p>
      </dgm:t>
    </dgm:pt>
    <dgm:pt modelId="{D8BE11F1-AE5D-47D7-8F41-8E5C1F903894}" type="pres">
      <dgm:prSet presAssocID="{D12837BC-DB09-4081-BEB7-7CB5562E442B}" presName="sibTrans" presStyleLbl="sibTrans2D1" presStyleIdx="3" presStyleCnt="4"/>
      <dgm:spPr/>
      <dgm:t>
        <a:bodyPr/>
        <a:lstStyle/>
        <a:p>
          <a:endParaRPr lang="el-GR"/>
        </a:p>
      </dgm:t>
    </dgm:pt>
    <dgm:pt modelId="{AD7D4348-8E4C-4882-BF57-49FFE38B3F47}" type="pres">
      <dgm:prSet presAssocID="{D12837BC-DB09-4081-BEB7-7CB5562E442B}" presName="connectorText" presStyleLbl="sibTrans2D1" presStyleIdx="3" presStyleCnt="4"/>
      <dgm:spPr/>
      <dgm:t>
        <a:bodyPr/>
        <a:lstStyle/>
        <a:p>
          <a:endParaRPr lang="el-GR"/>
        </a:p>
      </dgm:t>
    </dgm:pt>
    <dgm:pt modelId="{3238DEEC-CE24-43F2-8AFC-08C4ABFCEA50}" type="pres">
      <dgm:prSet presAssocID="{5795821E-83FF-45D6-8432-E67AE639BE13}" presName="node" presStyleLbl="node1" presStyleIdx="4" presStyleCnt="5">
        <dgm:presLayoutVars>
          <dgm:bulletEnabled val="1"/>
        </dgm:presLayoutVars>
      </dgm:prSet>
      <dgm:spPr/>
      <dgm:t>
        <a:bodyPr/>
        <a:lstStyle/>
        <a:p>
          <a:endParaRPr lang="el-GR"/>
        </a:p>
      </dgm:t>
    </dgm:pt>
  </dgm:ptLst>
  <dgm:cxnLst>
    <dgm:cxn modelId="{7285941F-2ADF-4EF3-B7D3-E9E104625330}" type="presOf" srcId="{D12837BC-DB09-4081-BEB7-7CB5562E442B}" destId="{AD7D4348-8E4C-4882-BF57-49FFE38B3F47}" srcOrd="1" destOrd="0" presId="urn:microsoft.com/office/officeart/2005/8/layout/process1"/>
    <dgm:cxn modelId="{B9EBB4D9-909F-42B0-80B8-99EBC67E3AA5}" srcId="{244D62FD-C991-438A-901A-5ACED8E225EF}" destId="{2B1D073F-EB97-459A-BC4F-453630E45A58}" srcOrd="3" destOrd="0" parTransId="{58AB3D79-7277-429A-A9F5-DB21564C21B3}" sibTransId="{D12837BC-DB09-4081-BEB7-7CB5562E442B}"/>
    <dgm:cxn modelId="{1744537F-6073-4519-8A7D-426B4C42932E}" srcId="{244D62FD-C991-438A-901A-5ACED8E225EF}" destId="{673D6434-0092-4DF0-8A15-A72477251C4B}" srcOrd="1" destOrd="0" parTransId="{20CC3337-9F2B-411B-ABFE-62DEBCB63C4B}" sibTransId="{A9CB8FC2-0B58-4D1C-AB38-682743181FEE}"/>
    <dgm:cxn modelId="{F34719D6-4DDC-4669-84D4-C2E763CF5E9A}" type="presOf" srcId="{CB315CDA-9E0E-4CBC-BFCC-7AC53F0EC2E9}" destId="{213CB544-0F44-4B7C-A871-5CB09F80C40A}" srcOrd="0" destOrd="0" presId="urn:microsoft.com/office/officeart/2005/8/layout/process1"/>
    <dgm:cxn modelId="{F6D3C190-7007-46A2-B793-CEDE41756FB8}" type="presOf" srcId="{6E64DDC9-8C7C-426A-90AA-213B2B7046A8}" destId="{39E4A4E9-B21F-44FD-AFA9-CD5AEB97AE61}" srcOrd="0" destOrd="0" presId="urn:microsoft.com/office/officeart/2005/8/layout/process1"/>
    <dgm:cxn modelId="{B802B39C-EE60-4E6D-8ACC-B603DC7708C3}" type="presOf" srcId="{CB315CDA-9E0E-4CBC-BFCC-7AC53F0EC2E9}" destId="{DB55F1A2-10B1-4652-929F-9EA74BB76FFA}" srcOrd="1" destOrd="0" presId="urn:microsoft.com/office/officeart/2005/8/layout/process1"/>
    <dgm:cxn modelId="{DF283F2A-075B-48B2-B9B7-C481F83A70D6}" type="presOf" srcId="{5795821E-83FF-45D6-8432-E67AE639BE13}" destId="{3238DEEC-CE24-43F2-8AFC-08C4ABFCEA50}" srcOrd="0" destOrd="0" presId="urn:microsoft.com/office/officeart/2005/8/layout/process1"/>
    <dgm:cxn modelId="{8A0330A9-1DFB-43F6-969A-D4830AE31753}" type="presOf" srcId="{244D62FD-C991-438A-901A-5ACED8E225EF}" destId="{3FBC548E-18FD-4BEA-B0A8-6045D8BAB7D6}" srcOrd="0" destOrd="0" presId="urn:microsoft.com/office/officeart/2005/8/layout/process1"/>
    <dgm:cxn modelId="{8460D3F7-41BB-4B5D-8FC6-B714AF45368D}" type="presOf" srcId="{959C588C-0547-415D-AD86-D22114673916}" destId="{4F382BBF-F578-4CFD-908A-50A7A4B8DF66}" srcOrd="0" destOrd="0" presId="urn:microsoft.com/office/officeart/2005/8/layout/process1"/>
    <dgm:cxn modelId="{36FE9777-705F-4670-8ACB-7A338DD4150A}" type="presOf" srcId="{6E64DDC9-8C7C-426A-90AA-213B2B7046A8}" destId="{C551DF04-B6E2-4F1F-9D6D-1D8A70E7DFCD}" srcOrd="1" destOrd="0" presId="urn:microsoft.com/office/officeart/2005/8/layout/process1"/>
    <dgm:cxn modelId="{892524B2-EDB7-4BED-AC74-6D9A4C30BFF8}" srcId="{244D62FD-C991-438A-901A-5ACED8E225EF}" destId="{959C588C-0547-415D-AD86-D22114673916}" srcOrd="2" destOrd="0" parTransId="{56A27D33-0907-441C-8311-303859434BE4}" sibTransId="{6E64DDC9-8C7C-426A-90AA-213B2B7046A8}"/>
    <dgm:cxn modelId="{EDCC6CF5-EFE7-4B16-B032-9DC506B2F581}" type="presOf" srcId="{A9CB8FC2-0B58-4D1C-AB38-682743181FEE}" destId="{AF259C64-07FF-4115-AC35-2704B9B0683B}" srcOrd="1" destOrd="0" presId="urn:microsoft.com/office/officeart/2005/8/layout/process1"/>
    <dgm:cxn modelId="{71B02F3E-39A7-452A-9E3B-8E0A170161A1}" type="presOf" srcId="{39075757-DA64-4EBB-BD9B-4DD5BE85C15F}" destId="{51FBE15D-F99A-4F61-9A1B-033BED5CC3E5}" srcOrd="0" destOrd="0" presId="urn:microsoft.com/office/officeart/2005/8/layout/process1"/>
    <dgm:cxn modelId="{7681AEA3-3523-4772-9186-C9AB9690E58F}" type="presOf" srcId="{2B1D073F-EB97-459A-BC4F-453630E45A58}" destId="{0E991DEF-7D0C-49C2-A618-CC68718B7AE0}" srcOrd="0" destOrd="0" presId="urn:microsoft.com/office/officeart/2005/8/layout/process1"/>
    <dgm:cxn modelId="{EDA870EA-D78E-433D-8DDF-CA7ABD765AF7}" srcId="{244D62FD-C991-438A-901A-5ACED8E225EF}" destId="{39075757-DA64-4EBB-BD9B-4DD5BE85C15F}" srcOrd="0" destOrd="0" parTransId="{B20491FB-EF63-44D4-905A-B3550409D04E}" sibTransId="{CB315CDA-9E0E-4CBC-BFCC-7AC53F0EC2E9}"/>
    <dgm:cxn modelId="{AC778EBA-C937-4D3D-887D-02DA26FD707F}" type="presOf" srcId="{673D6434-0092-4DF0-8A15-A72477251C4B}" destId="{DD5818A2-B7D5-454F-9F20-A53C3E544D33}" srcOrd="0" destOrd="0" presId="urn:microsoft.com/office/officeart/2005/8/layout/process1"/>
    <dgm:cxn modelId="{C560B758-CBB1-4ADB-8502-580B34800F90}" srcId="{244D62FD-C991-438A-901A-5ACED8E225EF}" destId="{5795821E-83FF-45D6-8432-E67AE639BE13}" srcOrd="4" destOrd="0" parTransId="{EEE4E22A-D527-4AD0-A9CA-9ACD7CF851DA}" sibTransId="{48638C65-3FB0-42C7-AFDC-63367F3B6067}"/>
    <dgm:cxn modelId="{5668FE01-2919-42B0-A26F-B63DFB065AB3}" type="presOf" srcId="{D12837BC-DB09-4081-BEB7-7CB5562E442B}" destId="{D8BE11F1-AE5D-47D7-8F41-8E5C1F903894}" srcOrd="0" destOrd="0" presId="urn:microsoft.com/office/officeart/2005/8/layout/process1"/>
    <dgm:cxn modelId="{555D015E-AFAF-45FD-8C29-4E39E55DCBDD}" type="presOf" srcId="{A9CB8FC2-0B58-4D1C-AB38-682743181FEE}" destId="{490CF30B-0E03-4B72-9678-7A94EA7239CF}" srcOrd="0" destOrd="0" presId="urn:microsoft.com/office/officeart/2005/8/layout/process1"/>
    <dgm:cxn modelId="{55AE2914-2AD2-4CB6-96A4-45DE60DA467D}" type="presParOf" srcId="{3FBC548E-18FD-4BEA-B0A8-6045D8BAB7D6}" destId="{51FBE15D-F99A-4F61-9A1B-033BED5CC3E5}" srcOrd="0" destOrd="0" presId="urn:microsoft.com/office/officeart/2005/8/layout/process1"/>
    <dgm:cxn modelId="{57EB2FBF-1EAE-4F27-9711-026903B19824}" type="presParOf" srcId="{3FBC548E-18FD-4BEA-B0A8-6045D8BAB7D6}" destId="{213CB544-0F44-4B7C-A871-5CB09F80C40A}" srcOrd="1" destOrd="0" presId="urn:microsoft.com/office/officeart/2005/8/layout/process1"/>
    <dgm:cxn modelId="{5C423812-EEC7-4AAA-BB9C-2EA8705EBF3E}" type="presParOf" srcId="{213CB544-0F44-4B7C-A871-5CB09F80C40A}" destId="{DB55F1A2-10B1-4652-929F-9EA74BB76FFA}" srcOrd="0" destOrd="0" presId="urn:microsoft.com/office/officeart/2005/8/layout/process1"/>
    <dgm:cxn modelId="{0E8C112D-847F-4777-B11F-E9CD6D4E3072}" type="presParOf" srcId="{3FBC548E-18FD-4BEA-B0A8-6045D8BAB7D6}" destId="{DD5818A2-B7D5-454F-9F20-A53C3E544D33}" srcOrd="2" destOrd="0" presId="urn:microsoft.com/office/officeart/2005/8/layout/process1"/>
    <dgm:cxn modelId="{E949E277-9276-4812-8A40-6DB0CEF61B49}" type="presParOf" srcId="{3FBC548E-18FD-4BEA-B0A8-6045D8BAB7D6}" destId="{490CF30B-0E03-4B72-9678-7A94EA7239CF}" srcOrd="3" destOrd="0" presId="urn:microsoft.com/office/officeart/2005/8/layout/process1"/>
    <dgm:cxn modelId="{C8A741A2-3FCC-44AB-9451-536C3B5D7771}" type="presParOf" srcId="{490CF30B-0E03-4B72-9678-7A94EA7239CF}" destId="{AF259C64-07FF-4115-AC35-2704B9B0683B}" srcOrd="0" destOrd="0" presId="urn:microsoft.com/office/officeart/2005/8/layout/process1"/>
    <dgm:cxn modelId="{9E3B5C1A-5C6A-4645-A766-C230B8C74FD1}" type="presParOf" srcId="{3FBC548E-18FD-4BEA-B0A8-6045D8BAB7D6}" destId="{4F382BBF-F578-4CFD-908A-50A7A4B8DF66}" srcOrd="4" destOrd="0" presId="urn:microsoft.com/office/officeart/2005/8/layout/process1"/>
    <dgm:cxn modelId="{CAE57063-CDAA-464A-A5DE-44D1092D16CC}" type="presParOf" srcId="{3FBC548E-18FD-4BEA-B0A8-6045D8BAB7D6}" destId="{39E4A4E9-B21F-44FD-AFA9-CD5AEB97AE61}" srcOrd="5" destOrd="0" presId="urn:microsoft.com/office/officeart/2005/8/layout/process1"/>
    <dgm:cxn modelId="{63F8688F-DE02-4E90-98D6-F2117ACFACEB}" type="presParOf" srcId="{39E4A4E9-B21F-44FD-AFA9-CD5AEB97AE61}" destId="{C551DF04-B6E2-4F1F-9D6D-1D8A70E7DFCD}" srcOrd="0" destOrd="0" presId="urn:microsoft.com/office/officeart/2005/8/layout/process1"/>
    <dgm:cxn modelId="{4B03D40C-8AD2-462B-81E9-F0E5097C22A1}" type="presParOf" srcId="{3FBC548E-18FD-4BEA-B0A8-6045D8BAB7D6}" destId="{0E991DEF-7D0C-49C2-A618-CC68718B7AE0}" srcOrd="6" destOrd="0" presId="urn:microsoft.com/office/officeart/2005/8/layout/process1"/>
    <dgm:cxn modelId="{2F8F1ACA-CB73-4356-A7E0-F134784D7C12}" type="presParOf" srcId="{3FBC548E-18FD-4BEA-B0A8-6045D8BAB7D6}" destId="{D8BE11F1-AE5D-47D7-8F41-8E5C1F903894}" srcOrd="7" destOrd="0" presId="urn:microsoft.com/office/officeart/2005/8/layout/process1"/>
    <dgm:cxn modelId="{4CD58018-041B-4562-A84E-7A71C602510E}" type="presParOf" srcId="{D8BE11F1-AE5D-47D7-8F41-8E5C1F903894}" destId="{AD7D4348-8E4C-4882-BF57-49FFE38B3F47}" srcOrd="0" destOrd="0" presId="urn:microsoft.com/office/officeart/2005/8/layout/process1"/>
    <dgm:cxn modelId="{4F4F76A1-E67A-4A7B-BDED-33AF5D373910}" type="presParOf" srcId="{3FBC548E-18FD-4BEA-B0A8-6045D8BAB7D6}" destId="{3238DEEC-CE24-43F2-8AFC-08C4ABFCEA5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err="1">
              <a:solidFill>
                <a:schemeClr val="tx1"/>
              </a:solidFill>
              <a:effectLst/>
            </a:rPr>
            <a:t>Dialoog</a:t>
          </a:r>
          <a:r>
            <a:rPr lang="en-US" sz="3200" kern="1200" dirty="0">
              <a:solidFill>
                <a:schemeClr val="tx1"/>
              </a:solidFill>
              <a:effectLst/>
            </a:rPr>
            <a:t> </a:t>
          </a:r>
          <a:r>
            <a:rPr lang="en-US" sz="3200" kern="1200" dirty="0" err="1">
              <a:solidFill>
                <a:schemeClr val="tx1"/>
              </a:solidFill>
              <a:effectLst/>
            </a:rPr>
            <a:t>mogelijk</a:t>
          </a:r>
          <a:r>
            <a:rPr lang="en-US" sz="3200" kern="1200" dirty="0">
              <a:solidFill>
                <a:schemeClr val="tx1"/>
              </a:solidFill>
              <a:effectLst/>
            </a:rPr>
            <a:t> </a:t>
          </a:r>
          <a:r>
            <a:rPr lang="en-US" sz="3200" kern="1200" dirty="0" err="1">
              <a:solidFill>
                <a:schemeClr val="tx1"/>
              </a:solidFill>
              <a:effectLst/>
            </a:rPr>
            <a:t>maken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5. </a:t>
          </a:r>
          <a:r>
            <a:rPr lang="en-US" sz="3200" kern="1200" dirty="0" err="1">
              <a:solidFill>
                <a:prstClr val="black"/>
              </a:solidFill>
              <a:effectLst/>
              <a:latin typeface="Calibri" panose="020F0502020204030204"/>
              <a:ea typeface="+mn-ea"/>
              <a:cs typeface="+mn-cs"/>
            </a:rPr>
            <a:t>Ethiek</a:t>
          </a:r>
          <a:endParaRPr lang="el-GR" sz="3200" kern="1200" dirty="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a:solidFill>
                <a:prstClr val="black"/>
              </a:solidFill>
              <a:effectLst/>
              <a:latin typeface="Calibri" panose="020F0502020204030204"/>
              <a:ea typeface="+mn-ea"/>
              <a:cs typeface="+mn-cs"/>
            </a:rPr>
            <a:t>Reflectieve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a:t>
          </a:r>
          <a:r>
            <a:rPr lang="en-US" sz="3200" dirty="0" err="1">
              <a:solidFill>
                <a:prstClr val="black"/>
              </a:solidFill>
              <a:effectLst/>
              <a:latin typeface="Calibri" panose="020F0502020204030204"/>
              <a:ea typeface="+mn-ea"/>
              <a:cs typeface="+mn-cs"/>
            </a:rPr>
            <a:t>Digitale</a:t>
          </a:r>
          <a:r>
            <a:rPr lang="en-US" sz="3200" dirty="0">
              <a:solidFill>
                <a:prstClr val="black"/>
              </a:solidFill>
              <a:effectLst/>
              <a:latin typeface="Calibri" panose="020F0502020204030204"/>
              <a:ea typeface="+mn-ea"/>
              <a:cs typeface="+mn-cs"/>
            </a:rPr>
            <a:t> </a:t>
          </a:r>
          <a:r>
            <a:rPr lang="en-US" sz="3200" dirty="0" err="1">
              <a:solidFill>
                <a:prstClr val="black"/>
              </a:solidFill>
              <a:effectLst/>
              <a:latin typeface="Calibri" panose="020F0502020204030204"/>
              <a:ea typeface="+mn-ea"/>
              <a:cs typeface="+mn-cs"/>
            </a:rPr>
            <a:t>vaardigheden</a:t>
          </a:r>
          <a:r>
            <a:rPr lang="en-US" sz="3200" dirty="0">
              <a:solidFill>
                <a:prstClr val="black"/>
              </a:solidFill>
              <a:effectLst/>
              <a:latin typeface="Calibri" panose="020F0502020204030204"/>
              <a:ea typeface="+mn-ea"/>
              <a:cs typeface="+mn-cs"/>
            </a:rPr>
            <a:t> </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a:lstStyle/>
        <a:p>
          <a:r>
            <a:rPr lang="en-US" sz="1100" b="1" dirty="0"/>
            <a:t>Inter-</a:t>
          </a:r>
          <a:r>
            <a:rPr lang="en-US" sz="1100" b="1" dirty="0" err="1"/>
            <a:t>nationaal</a:t>
          </a:r>
          <a:endParaRPr lang="en-US" sz="1100" b="1" dirty="0"/>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9E9580E9-33D2-4DBD-B6EA-61BF90D8537D}">
      <dgm:prSet phldrT="[Text]" custT="1"/>
      <dgm:spPr/>
      <dgm:t>
        <a:bodyPr/>
        <a:lstStyle/>
        <a:p>
          <a:r>
            <a:rPr lang="en-US" sz="1200" b="1" dirty="0"/>
            <a:t>Inter-</a:t>
          </a:r>
          <a:r>
            <a:rPr lang="en-US" sz="1200" b="1" dirty="0" err="1"/>
            <a:t>samenleving</a:t>
          </a:r>
          <a:r>
            <a:rPr lang="en-US" sz="1200" b="1" dirty="0"/>
            <a:t> </a:t>
          </a:r>
        </a:p>
      </dgm:t>
    </dgm:pt>
    <dgm:pt modelId="{1E76AB2C-F62F-4686-9268-B21E320EB4F6}" type="parTrans" cxnId="{A832AF2B-FB73-4732-A106-4F1E4A718DCD}">
      <dgm:prSet/>
      <dgm:spPr/>
      <dgm:t>
        <a:bodyPr/>
        <a:lstStyle/>
        <a:p>
          <a:endParaRPr lang="en-US"/>
        </a:p>
      </dgm:t>
    </dgm:pt>
    <dgm:pt modelId="{CEA43D50-1C33-42D1-8D3C-678D30A6144A}" type="sibTrans" cxnId="{A832AF2B-FB73-4732-A106-4F1E4A718DCD}">
      <dgm:prSet/>
      <dgm:spPr/>
      <dgm:t>
        <a:bodyPr/>
        <a:lstStyle/>
        <a:p>
          <a:endParaRPr lang="en-US"/>
        </a:p>
      </dgm:t>
    </dgm:pt>
    <dgm:pt modelId="{78315F5E-63DA-4762-8D9B-8F50B9E8AB0F}">
      <dgm:prSet phldrT="[Text]" custT="1"/>
      <dgm:spPr/>
      <dgm:t>
        <a:bodyPr/>
        <a:lstStyle/>
        <a:p>
          <a:r>
            <a:rPr lang="en-US" sz="1200" b="1" dirty="0" err="1"/>
            <a:t>Intergroep</a:t>
          </a:r>
          <a:endParaRPr lang="en-US" sz="1200" b="1" dirty="0"/>
        </a:p>
      </dgm:t>
    </dgm:pt>
    <dgm:pt modelId="{0312E434-47CA-4750-A3DF-5DDBD14353AE}" type="parTrans" cxnId="{004C9FE7-3716-46ED-8161-F15F7C3FBB0C}">
      <dgm:prSet/>
      <dgm:spPr/>
      <dgm:t>
        <a:bodyPr/>
        <a:lstStyle/>
        <a:p>
          <a:endParaRPr lang="en-US"/>
        </a:p>
      </dgm:t>
    </dgm:pt>
    <dgm:pt modelId="{D65BB638-1D34-4A08-B577-567AF1023D1B}" type="sibTrans" cxnId="{004C9FE7-3716-46ED-8161-F15F7C3FBB0C}">
      <dgm:prSet/>
      <dgm:spPr/>
      <dgm:t>
        <a:bodyPr/>
        <a:lstStyle/>
        <a:p>
          <a:endParaRPr lang="en-US"/>
        </a:p>
      </dgm:t>
    </dgm:pt>
    <dgm:pt modelId="{C19BE0FD-118B-41FF-B59A-36EA42AA410A}">
      <dgm:prSet custT="1"/>
      <dgm:spPr/>
      <dgm:t>
        <a:bodyPr/>
        <a:lstStyle/>
        <a:p>
          <a:r>
            <a:rPr lang="en-US" sz="1000" b="1" dirty="0"/>
            <a:t>Intra-</a:t>
          </a:r>
          <a:r>
            <a:rPr lang="en-US" sz="1000" b="1" dirty="0" err="1"/>
            <a:t>persoonlijk</a:t>
          </a:r>
          <a:endParaRPr lang="en-US" sz="1000" b="1" dirty="0"/>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49E6D0BB-FD31-4EAF-A6B8-695AE175C0DC}">
      <dgm:prSet custT="1"/>
      <dgm:spPr/>
      <dgm:t>
        <a:bodyPr/>
        <a:lstStyle/>
        <a:p>
          <a:r>
            <a:rPr lang="en-US" sz="1200" b="1" dirty="0" err="1"/>
            <a:t>Intragroep</a:t>
          </a:r>
          <a:endParaRPr lang="en-US" sz="1200" b="1" dirty="0"/>
        </a:p>
      </dgm:t>
    </dgm:pt>
    <dgm:pt modelId="{A213728F-1D7A-4215-BEE7-9A1ABD880A71}" type="parTrans" cxnId="{FBC79B7C-C1B3-4353-A24D-9EB5A93D0B60}">
      <dgm:prSet/>
      <dgm:spPr/>
      <dgm:t>
        <a:bodyPr/>
        <a:lstStyle/>
        <a:p>
          <a:endParaRPr lang="en-US"/>
        </a:p>
      </dgm:t>
    </dgm:pt>
    <dgm:pt modelId="{F89300F4-C2A6-4792-870E-F9FD97B902E5}" type="sibTrans" cxnId="{FBC79B7C-C1B3-4353-A24D-9EB5A93D0B60}">
      <dgm:prSet/>
      <dgm:spPr/>
      <dgm:t>
        <a:bodyPr/>
        <a:lstStyle/>
        <a:p>
          <a:endParaRPr lang="en-US"/>
        </a:p>
      </dgm:t>
    </dgm:pt>
    <dgm:pt modelId="{A7F0F64C-FC05-4C63-A27E-FB39EDEA2EF9}">
      <dgm:prSet custT="1"/>
      <dgm:spPr/>
      <dgm:t>
        <a:bodyPr/>
        <a:lstStyle/>
        <a:p>
          <a:r>
            <a:rPr lang="en-US" sz="1100" b="1" dirty="0"/>
            <a:t>Inter-</a:t>
          </a:r>
          <a:r>
            <a:rPr lang="en-US" sz="1100" b="1" dirty="0" err="1"/>
            <a:t>persoonlijk</a:t>
          </a:r>
          <a:endParaRPr lang="en-US" sz="1100" b="1" dirty="0"/>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6"/>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6">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6"/>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6">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6"/>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6">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6"/>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6">
        <dgm:presLayoutVars>
          <dgm:chMax val="0"/>
          <dgm:chPref val="0"/>
          <dgm:bulletEnabled val="1"/>
        </dgm:presLayoutVars>
      </dgm:prSet>
      <dgm:spPr/>
      <dgm:t>
        <a:bodyPr/>
        <a:lstStyle/>
        <a:p>
          <a:endParaRPr lang="el-GR"/>
        </a:p>
      </dgm:t>
    </dgm:pt>
    <dgm:pt modelId="{BD655BB7-0A4A-4DFC-BE36-F18E396E12F4}" type="pres">
      <dgm:prSet presAssocID="{86048833-B505-4A6A-B472-57838FBAEB7E}" presName="wedge5" presStyleLbl="node1" presStyleIdx="4" presStyleCnt="6"/>
      <dgm:spPr/>
      <dgm:t>
        <a:bodyPr/>
        <a:lstStyle/>
        <a:p>
          <a:endParaRPr lang="el-GR"/>
        </a:p>
      </dgm:t>
    </dgm:pt>
    <dgm:pt modelId="{1CFFE87D-C6D4-4A2D-ABB8-58E92E26C474}" type="pres">
      <dgm:prSet presAssocID="{86048833-B505-4A6A-B472-57838FBAEB7E}" presName="dummy5a" presStyleCnt="0"/>
      <dgm:spPr/>
    </dgm:pt>
    <dgm:pt modelId="{DA8C3B3B-4911-449B-A0B1-F29DB841D516}" type="pres">
      <dgm:prSet presAssocID="{86048833-B505-4A6A-B472-57838FBAEB7E}" presName="dummy5b" presStyleCnt="0"/>
      <dgm:spPr/>
    </dgm:pt>
    <dgm:pt modelId="{DA39B8B1-FFFE-4BCD-8447-49245B924725}" type="pres">
      <dgm:prSet presAssocID="{86048833-B505-4A6A-B472-57838FBAEB7E}" presName="wedge5Tx" presStyleLbl="node1" presStyleIdx="4" presStyleCnt="6">
        <dgm:presLayoutVars>
          <dgm:chMax val="0"/>
          <dgm:chPref val="0"/>
          <dgm:bulletEnabled val="1"/>
        </dgm:presLayoutVars>
      </dgm:prSet>
      <dgm:spPr/>
      <dgm:t>
        <a:bodyPr/>
        <a:lstStyle/>
        <a:p>
          <a:endParaRPr lang="el-GR"/>
        </a:p>
      </dgm:t>
    </dgm:pt>
    <dgm:pt modelId="{20398911-E6BB-41D4-87B7-52C3D5F7A8D0}" type="pres">
      <dgm:prSet presAssocID="{86048833-B505-4A6A-B472-57838FBAEB7E}" presName="wedge6" presStyleLbl="node1" presStyleIdx="5" presStyleCnt="6"/>
      <dgm:spPr/>
      <dgm:t>
        <a:bodyPr/>
        <a:lstStyle/>
        <a:p>
          <a:endParaRPr lang="el-GR"/>
        </a:p>
      </dgm:t>
    </dgm:pt>
    <dgm:pt modelId="{2E66F6F5-32F1-4D8A-B95A-2A1C7B53EBE3}" type="pres">
      <dgm:prSet presAssocID="{86048833-B505-4A6A-B472-57838FBAEB7E}" presName="dummy6a" presStyleCnt="0"/>
      <dgm:spPr/>
    </dgm:pt>
    <dgm:pt modelId="{C2369E42-2AB4-42E6-AAFC-95DE0F7A4BB4}" type="pres">
      <dgm:prSet presAssocID="{86048833-B505-4A6A-B472-57838FBAEB7E}" presName="dummy6b" presStyleCnt="0"/>
      <dgm:spPr/>
    </dgm:pt>
    <dgm:pt modelId="{D49D24D7-C582-4839-BF08-A579B0CC2F36}" type="pres">
      <dgm:prSet presAssocID="{86048833-B505-4A6A-B472-57838FBAEB7E}" presName="wedge6Tx" presStyleLbl="node1" presStyleIdx="5" presStyleCnt="6">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6"/>
      <dgm:spPr/>
    </dgm:pt>
    <dgm:pt modelId="{FB178081-DCA2-40BF-8B6F-7652DD2274FC}" type="pres">
      <dgm:prSet presAssocID="{CEA43D50-1C33-42D1-8D3C-678D30A6144A}" presName="arrowWedge2" presStyleLbl="fgSibTrans2D1" presStyleIdx="1" presStyleCnt="6"/>
      <dgm:spPr/>
    </dgm:pt>
    <dgm:pt modelId="{8C2C6849-A8E3-4296-9FEE-9204A2E635CF}" type="pres">
      <dgm:prSet presAssocID="{D65BB638-1D34-4A08-B577-567AF1023D1B}" presName="arrowWedge3" presStyleLbl="fgSibTrans2D1" presStyleIdx="2" presStyleCnt="6"/>
      <dgm:spPr/>
    </dgm:pt>
    <dgm:pt modelId="{B23D538C-396C-4287-95E3-5757D9228A40}" type="pres">
      <dgm:prSet presAssocID="{F89300F4-C2A6-4792-870E-F9FD97B902E5}" presName="arrowWedge4" presStyleLbl="fgSibTrans2D1" presStyleIdx="3" presStyleCnt="6"/>
      <dgm:spPr/>
    </dgm:pt>
    <dgm:pt modelId="{4592AC79-9257-4324-9E8A-B945D3796295}" type="pres">
      <dgm:prSet presAssocID="{D63DD2D6-CD8A-4FAE-A40B-23078890F8CE}" presName="arrowWedge5" presStyleLbl="fgSibTrans2D1" presStyleIdx="4" presStyleCnt="6"/>
      <dgm:spPr/>
    </dgm:pt>
    <dgm:pt modelId="{5493F4A9-F911-470C-A41C-C919C79C1F4F}" type="pres">
      <dgm:prSet presAssocID="{2023C022-761C-4207-A353-97A7653DFEAA}" presName="arrowWedge6" presStyleLbl="fgSibTrans2D1" presStyleIdx="5" presStyleCnt="6"/>
      <dgm:spPr/>
    </dgm:pt>
  </dgm:ptLst>
  <dgm:cxnLst>
    <dgm:cxn modelId="{D02635AD-9E12-42E8-9937-19502261CF19}" srcId="{86048833-B505-4A6A-B472-57838FBAEB7E}" destId="{C19BE0FD-118B-41FF-B59A-36EA42AA410A}" srcOrd="5" destOrd="0" parTransId="{2A332295-B0CD-4514-AB49-060CB8C08753}" sibTransId="{2023C022-761C-4207-A353-97A7653DFEAA}"/>
    <dgm:cxn modelId="{FBC79B7C-C1B3-4353-A24D-9EB5A93D0B60}" srcId="{86048833-B505-4A6A-B472-57838FBAEB7E}" destId="{49E6D0BB-FD31-4EAF-A6B8-695AE175C0DC}" srcOrd="3" destOrd="0" parTransId="{A213728F-1D7A-4215-BEE7-9A1ABD880A71}" sibTransId="{F89300F4-C2A6-4792-870E-F9FD97B902E5}"/>
    <dgm:cxn modelId="{64A78271-4703-4B6C-9048-B02A6998E50D}" type="presOf" srcId="{9E9580E9-33D2-4DBD-B6EA-61BF90D8537D}" destId="{498CF961-935B-4951-BFBB-ACF16FD06D31}" srcOrd="1" destOrd="0" presId="urn:microsoft.com/office/officeart/2005/8/layout/cycle8"/>
    <dgm:cxn modelId="{747E7BFA-8C9D-430F-A8DD-8177B962B6DE}" type="presOf" srcId="{78315F5E-63DA-4762-8D9B-8F50B9E8AB0F}" destId="{BE55C81D-3B26-4575-9697-ED042D50A7E5}" srcOrd="1" destOrd="0" presId="urn:microsoft.com/office/officeart/2005/8/layout/cycle8"/>
    <dgm:cxn modelId="{95D9ACA0-6C7C-4AE2-9D26-E18C4749AF23}" type="presOf" srcId="{A7F0F64C-FC05-4C63-A27E-FB39EDEA2EF9}" destId="{DA39B8B1-FFFE-4BCD-8447-49245B924725}" srcOrd="1" destOrd="0" presId="urn:microsoft.com/office/officeart/2005/8/layout/cycle8"/>
    <dgm:cxn modelId="{C835E54A-8A43-4407-81D8-DD00760373B7}" type="presOf" srcId="{78315F5E-63DA-4762-8D9B-8F50B9E8AB0F}" destId="{3794A654-D833-4DD0-B28A-72FC65D7EA58}"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C4679726-482C-467A-9272-8576D53C51A5}" type="presOf" srcId="{49E6D0BB-FD31-4EAF-A6B8-695AE175C0DC}" destId="{C925D029-8BFF-45E6-9726-39470C0B4D44}" srcOrd="1" destOrd="0" presId="urn:microsoft.com/office/officeart/2005/8/layout/cycle8"/>
    <dgm:cxn modelId="{923A91D2-DABB-437E-B1CE-F99EC5B5CDBA}" srcId="{86048833-B505-4A6A-B472-57838FBAEB7E}" destId="{A7F0F64C-FC05-4C63-A27E-FB39EDEA2EF9}" srcOrd="4" destOrd="0" parTransId="{826876DE-00E1-4665-89B4-4CE085ECA0E6}" sibTransId="{D63DD2D6-CD8A-4FAE-A40B-23078890F8CE}"/>
    <dgm:cxn modelId="{E9C721C5-5FB5-4A26-A6B0-A932A68D0116}" type="presOf" srcId="{DE22CAE4-D920-4622-AD8C-CE5C46392EA7}" destId="{4F5852CD-181B-4DC0-93A2-3BE0F5718D98}" srcOrd="1" destOrd="0" presId="urn:microsoft.com/office/officeart/2005/8/layout/cycle8"/>
    <dgm:cxn modelId="{18328293-4C48-4A96-B545-4FA1D842C052}" type="presOf" srcId="{A7F0F64C-FC05-4C63-A27E-FB39EDEA2EF9}" destId="{BD655BB7-0A4A-4DFC-BE36-F18E396E12F4}"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004C9FE7-3716-46ED-8161-F15F7C3FBB0C}" srcId="{86048833-B505-4A6A-B472-57838FBAEB7E}" destId="{78315F5E-63DA-4762-8D9B-8F50B9E8AB0F}" srcOrd="2" destOrd="0" parTransId="{0312E434-47CA-4750-A3DF-5DDBD14353AE}" sibTransId="{D65BB638-1D34-4A08-B577-567AF1023D1B}"/>
    <dgm:cxn modelId="{F9BBB7BE-06BB-449F-97D4-4DAAC6CD2E16}" type="presOf" srcId="{C19BE0FD-118B-41FF-B59A-36EA42AA410A}" destId="{20398911-E6BB-41D4-87B7-52C3D5F7A8D0}" srcOrd="0" destOrd="0" presId="urn:microsoft.com/office/officeart/2005/8/layout/cycle8"/>
    <dgm:cxn modelId="{7D33F363-5DD5-4B84-8058-BDE6F310D134}" type="presOf" srcId="{49E6D0BB-FD31-4EAF-A6B8-695AE175C0DC}" destId="{AE73D72D-345B-479D-BF91-CDA02CB54440}" srcOrd="0" destOrd="0" presId="urn:microsoft.com/office/officeart/2005/8/layout/cycle8"/>
    <dgm:cxn modelId="{0C6154DA-382F-465E-B3E8-FF29B2083D39}" type="presOf" srcId="{C19BE0FD-118B-41FF-B59A-36EA42AA410A}" destId="{D49D24D7-C582-4839-BF08-A579B0CC2F36}"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2259E033-922C-4E80-8ED7-969D15222FEE}" type="presOf" srcId="{9E9580E9-33D2-4DBD-B6EA-61BF90D8537D}" destId="{53A0B85F-B0D9-4D43-B5AF-D969A0F91679}" srcOrd="0" destOrd="0" presId="urn:microsoft.com/office/officeart/2005/8/layout/cycle8"/>
    <dgm:cxn modelId="{A832AF2B-FB73-4732-A106-4F1E4A718DCD}" srcId="{86048833-B505-4A6A-B472-57838FBAEB7E}" destId="{9E9580E9-33D2-4DBD-B6EA-61BF90D8537D}" srcOrd="1" destOrd="0" parTransId="{1E76AB2C-F62F-4686-9268-B21E320EB4F6}" sibTransId="{CEA43D50-1C33-42D1-8D3C-678D30A6144A}"/>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C269A0C3-956A-4F32-929C-1660A7EE41E6}" type="presParOf" srcId="{5104F285-4B2A-442B-8BB9-A1E64C2551BE}" destId="{AE73D72D-345B-479D-BF91-CDA02CB54440}" srcOrd="12" destOrd="0" presId="urn:microsoft.com/office/officeart/2005/8/layout/cycle8"/>
    <dgm:cxn modelId="{C89CD5B5-F6A6-4579-B121-87F9CA58EE0F}" type="presParOf" srcId="{5104F285-4B2A-442B-8BB9-A1E64C2551BE}" destId="{B2CFC62E-7775-4532-936F-53DE4C119CCD}" srcOrd="13" destOrd="0" presId="urn:microsoft.com/office/officeart/2005/8/layout/cycle8"/>
    <dgm:cxn modelId="{5D353A6E-E422-4ACE-8829-11DF92AE47C1}" type="presParOf" srcId="{5104F285-4B2A-442B-8BB9-A1E64C2551BE}" destId="{FB6247A3-21E7-4D45-8111-EC46C966BDE6}" srcOrd="14" destOrd="0" presId="urn:microsoft.com/office/officeart/2005/8/layout/cycle8"/>
    <dgm:cxn modelId="{88085053-1820-4C79-9DB3-E732FCC8CAC6}" type="presParOf" srcId="{5104F285-4B2A-442B-8BB9-A1E64C2551BE}" destId="{C925D029-8BFF-45E6-9726-39470C0B4D44}" srcOrd="15" destOrd="0" presId="urn:microsoft.com/office/officeart/2005/8/layout/cycle8"/>
    <dgm:cxn modelId="{BBAC68A2-5226-4A6E-9E1D-F5AACCF3E169}" type="presParOf" srcId="{5104F285-4B2A-442B-8BB9-A1E64C2551BE}" destId="{BD655BB7-0A4A-4DFC-BE36-F18E396E12F4}" srcOrd="16" destOrd="0" presId="urn:microsoft.com/office/officeart/2005/8/layout/cycle8"/>
    <dgm:cxn modelId="{6AC634D1-D762-4360-81ED-E4A112FD9F04}" type="presParOf" srcId="{5104F285-4B2A-442B-8BB9-A1E64C2551BE}" destId="{1CFFE87D-C6D4-4A2D-ABB8-58E92E26C474}" srcOrd="17" destOrd="0" presId="urn:microsoft.com/office/officeart/2005/8/layout/cycle8"/>
    <dgm:cxn modelId="{806E4212-9D96-45A4-A6EB-FAD5767AD9FF}" type="presParOf" srcId="{5104F285-4B2A-442B-8BB9-A1E64C2551BE}" destId="{DA8C3B3B-4911-449B-A0B1-F29DB841D516}" srcOrd="18" destOrd="0" presId="urn:microsoft.com/office/officeart/2005/8/layout/cycle8"/>
    <dgm:cxn modelId="{2BDA4ED1-3BC9-4EF6-A3BF-7F63196A0126}" type="presParOf" srcId="{5104F285-4B2A-442B-8BB9-A1E64C2551BE}" destId="{DA39B8B1-FFFE-4BCD-8447-49245B924725}" srcOrd="19" destOrd="0" presId="urn:microsoft.com/office/officeart/2005/8/layout/cycle8"/>
    <dgm:cxn modelId="{A4597764-89BC-4AE2-9F51-D6CA8A330CBA}" type="presParOf" srcId="{5104F285-4B2A-442B-8BB9-A1E64C2551BE}" destId="{20398911-E6BB-41D4-87B7-52C3D5F7A8D0}" srcOrd="20" destOrd="0" presId="urn:microsoft.com/office/officeart/2005/8/layout/cycle8"/>
    <dgm:cxn modelId="{A5D8F6CE-2E02-4CE0-9A1E-B3D2DF623ED3}" type="presParOf" srcId="{5104F285-4B2A-442B-8BB9-A1E64C2551BE}" destId="{2E66F6F5-32F1-4D8A-B95A-2A1C7B53EBE3}" srcOrd="21" destOrd="0" presId="urn:microsoft.com/office/officeart/2005/8/layout/cycle8"/>
    <dgm:cxn modelId="{7BDE351C-2385-4452-820B-74935F43C664}" type="presParOf" srcId="{5104F285-4B2A-442B-8BB9-A1E64C2551BE}" destId="{C2369E42-2AB4-42E6-AAFC-95DE0F7A4BB4}" srcOrd="22" destOrd="0" presId="urn:microsoft.com/office/officeart/2005/8/layout/cycle8"/>
    <dgm:cxn modelId="{8B821558-0E45-4994-ADE9-A7146E678EB3}" type="presParOf" srcId="{5104F285-4B2A-442B-8BB9-A1E64C2551BE}" destId="{D49D24D7-C582-4839-BF08-A579B0CC2F36}" srcOrd="23" destOrd="0" presId="urn:microsoft.com/office/officeart/2005/8/layout/cycle8"/>
    <dgm:cxn modelId="{E3169CA1-A68A-4359-9275-378C5D441DBA}" type="presParOf" srcId="{5104F285-4B2A-442B-8BB9-A1E64C2551BE}" destId="{289D1D46-06B0-47FC-B141-E06DCBFC786A}" srcOrd="24" destOrd="0" presId="urn:microsoft.com/office/officeart/2005/8/layout/cycle8"/>
    <dgm:cxn modelId="{B2827A47-43B9-445A-82BF-CF7EF9B91390}" type="presParOf" srcId="{5104F285-4B2A-442B-8BB9-A1E64C2551BE}" destId="{FB178081-DCA2-40BF-8B6F-7652DD2274FC}" srcOrd="25" destOrd="0" presId="urn:microsoft.com/office/officeart/2005/8/layout/cycle8"/>
    <dgm:cxn modelId="{971E040E-B74A-4275-A2AA-B910FBCA0887}" type="presParOf" srcId="{5104F285-4B2A-442B-8BB9-A1E64C2551BE}" destId="{8C2C6849-A8E3-4296-9FEE-9204A2E635CF}" srcOrd="26" destOrd="0" presId="urn:microsoft.com/office/officeart/2005/8/layout/cycle8"/>
    <dgm:cxn modelId="{F84CB08D-BF9E-4C81-920F-80886D1D2E97}" type="presParOf" srcId="{5104F285-4B2A-442B-8BB9-A1E64C2551BE}" destId="{B23D538C-396C-4287-95E3-5757D9228A40}" srcOrd="27" destOrd="0" presId="urn:microsoft.com/office/officeart/2005/8/layout/cycle8"/>
    <dgm:cxn modelId="{4D6B2064-80D0-4859-89AC-F920D8DD980C}" type="presParOf" srcId="{5104F285-4B2A-442B-8BB9-A1E64C2551BE}" destId="{4592AC79-9257-4324-9E8A-B945D3796295}" srcOrd="28" destOrd="0" presId="urn:microsoft.com/office/officeart/2005/8/layout/cycle8"/>
    <dgm:cxn modelId="{F6A3EAE2-F60E-49BA-9DCA-28F8400752BB}" type="presParOf" srcId="{5104F285-4B2A-442B-8BB9-A1E64C2551BE}" destId="{5493F4A9-F911-470C-A41C-C919C79C1F4F}" srcOrd="2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err="1"/>
            <a:t>Organisatie</a:t>
          </a:r>
          <a:r>
            <a:rPr lang="en-US" b="1" dirty="0"/>
            <a:t>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78315F5E-63DA-4762-8D9B-8F50B9E8AB0F}">
      <dgm:prSet phldrT="[Text]"/>
      <dgm:spPr/>
      <dgm:t>
        <a:bodyPr/>
        <a:lstStyle/>
        <a:p>
          <a:r>
            <a:rPr lang="en-US" b="1" dirty="0" err="1"/>
            <a:t>Economisch</a:t>
          </a:r>
          <a:endParaRPr lang="en-US" b="1" dirty="0"/>
        </a:p>
      </dgm:t>
    </dgm:pt>
    <dgm:pt modelId="{0312E434-47CA-4750-A3DF-5DDBD14353AE}" type="parTrans" cxnId="{004C9FE7-3716-46ED-8161-F15F7C3FBB0C}">
      <dgm:prSet/>
      <dgm:spPr/>
      <dgm:t>
        <a:bodyPr/>
        <a:lstStyle/>
        <a:p>
          <a:endParaRPr lang="en-US"/>
        </a:p>
      </dgm:t>
    </dgm:pt>
    <dgm:pt modelId="{D65BB638-1D34-4A08-B577-567AF1023D1B}" type="sibTrans" cxnId="{004C9FE7-3716-46ED-8161-F15F7C3FBB0C}">
      <dgm:prSet/>
      <dgm:spPr/>
      <dgm:t>
        <a:bodyPr/>
        <a:lstStyle/>
        <a:p>
          <a:endParaRPr lang="en-US"/>
        </a:p>
      </dgm:t>
    </dgm:pt>
    <dgm:pt modelId="{C19BE0FD-118B-41FF-B59A-36EA42AA410A}">
      <dgm:prSet/>
      <dgm:spPr/>
      <dgm:t>
        <a:bodyPr/>
        <a:lstStyle/>
        <a:p>
          <a:r>
            <a:rPr lang="en-US" b="1" dirty="0" err="1"/>
            <a:t>Politiek</a:t>
          </a:r>
          <a:endParaRPr lang="en-US" b="1" dirty="0"/>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49E6D0BB-FD31-4EAF-A6B8-695AE175C0DC}">
      <dgm:prSet/>
      <dgm:spPr/>
      <dgm:t>
        <a:bodyPr/>
        <a:lstStyle/>
        <a:p>
          <a:r>
            <a:rPr lang="en-US" b="1" dirty="0" err="1"/>
            <a:t>Ideologisch</a:t>
          </a:r>
          <a:r>
            <a:rPr lang="en-US" b="1" dirty="0"/>
            <a:t> </a:t>
          </a:r>
        </a:p>
      </dgm:t>
    </dgm:pt>
    <dgm:pt modelId="{A213728F-1D7A-4215-BEE7-9A1ABD880A71}" type="parTrans" cxnId="{FBC79B7C-C1B3-4353-A24D-9EB5A93D0B60}">
      <dgm:prSet/>
      <dgm:spPr/>
      <dgm:t>
        <a:bodyPr/>
        <a:lstStyle/>
        <a:p>
          <a:endParaRPr lang="en-US"/>
        </a:p>
      </dgm:t>
    </dgm:pt>
    <dgm:pt modelId="{F89300F4-C2A6-4792-870E-F9FD97B902E5}" type="sibTrans" cxnId="{FBC79B7C-C1B3-4353-A24D-9EB5A93D0B60}">
      <dgm:prSet/>
      <dgm:spPr/>
      <dgm:t>
        <a:bodyPr/>
        <a:lstStyle/>
        <a:p>
          <a:endParaRPr lang="en-US"/>
        </a:p>
      </dgm:t>
    </dgm:pt>
    <dgm:pt modelId="{A7F0F64C-FC05-4C63-A27E-FB39EDEA2EF9}">
      <dgm:prSet/>
      <dgm:spPr/>
      <dgm:t>
        <a:bodyPr/>
        <a:lstStyle/>
        <a:p>
          <a:r>
            <a:rPr lang="en-US" b="1" dirty="0" err="1"/>
            <a:t>Cultureel</a:t>
          </a:r>
          <a:endParaRPr lang="en-US" b="1" dirty="0"/>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5"/>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5">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5"/>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5">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5"/>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5">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5"/>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5">
        <dgm:presLayoutVars>
          <dgm:chMax val="0"/>
          <dgm:chPref val="0"/>
          <dgm:bulletEnabled val="1"/>
        </dgm:presLayoutVars>
      </dgm:prSet>
      <dgm:spPr/>
      <dgm:t>
        <a:bodyPr/>
        <a:lstStyle/>
        <a:p>
          <a:endParaRPr lang="el-GR"/>
        </a:p>
      </dgm:t>
    </dgm:pt>
    <dgm:pt modelId="{BD655BB7-0A4A-4DFC-BE36-F18E396E12F4}" type="pres">
      <dgm:prSet presAssocID="{86048833-B505-4A6A-B472-57838FBAEB7E}" presName="wedge5" presStyleLbl="node1" presStyleIdx="4" presStyleCnt="5"/>
      <dgm:spPr/>
      <dgm:t>
        <a:bodyPr/>
        <a:lstStyle/>
        <a:p>
          <a:endParaRPr lang="el-GR"/>
        </a:p>
      </dgm:t>
    </dgm:pt>
    <dgm:pt modelId="{1CFFE87D-C6D4-4A2D-ABB8-58E92E26C474}" type="pres">
      <dgm:prSet presAssocID="{86048833-B505-4A6A-B472-57838FBAEB7E}" presName="dummy5a" presStyleCnt="0"/>
      <dgm:spPr/>
    </dgm:pt>
    <dgm:pt modelId="{DA8C3B3B-4911-449B-A0B1-F29DB841D516}" type="pres">
      <dgm:prSet presAssocID="{86048833-B505-4A6A-B472-57838FBAEB7E}" presName="dummy5b" presStyleCnt="0"/>
      <dgm:spPr/>
    </dgm:pt>
    <dgm:pt modelId="{DA39B8B1-FFFE-4BCD-8447-49245B924725}" type="pres">
      <dgm:prSet presAssocID="{86048833-B505-4A6A-B472-57838FBAEB7E}" presName="wedge5Tx" presStyleLbl="node1" presStyleIdx="4" presStyleCnt="5">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5"/>
      <dgm:spPr/>
    </dgm:pt>
    <dgm:pt modelId="{4094BB0C-F564-457B-A58F-760216EE8D53}" type="pres">
      <dgm:prSet presAssocID="{D65BB638-1D34-4A08-B577-567AF1023D1B}" presName="arrowWedge2" presStyleLbl="fgSibTrans2D1" presStyleIdx="1" presStyleCnt="5"/>
      <dgm:spPr/>
    </dgm:pt>
    <dgm:pt modelId="{2B4972C9-F36B-4E1D-AE4B-F6E49A359C58}" type="pres">
      <dgm:prSet presAssocID="{F89300F4-C2A6-4792-870E-F9FD97B902E5}" presName="arrowWedge3" presStyleLbl="fgSibTrans2D1" presStyleIdx="2" presStyleCnt="5"/>
      <dgm:spPr/>
    </dgm:pt>
    <dgm:pt modelId="{448FFB36-FD58-4B57-B05F-8805614748BB}" type="pres">
      <dgm:prSet presAssocID="{D63DD2D6-CD8A-4FAE-A40B-23078890F8CE}" presName="arrowWedge4" presStyleLbl="fgSibTrans2D1" presStyleIdx="3" presStyleCnt="5"/>
      <dgm:spPr/>
    </dgm:pt>
    <dgm:pt modelId="{42048D56-9DDD-4905-8CA3-1DB3532FD14D}" type="pres">
      <dgm:prSet presAssocID="{2023C022-761C-4207-A353-97A7653DFEAA}" presName="arrowWedge5" presStyleLbl="fgSibTrans2D1" presStyleIdx="4" presStyleCnt="5"/>
      <dgm:spPr/>
    </dgm:pt>
  </dgm:ptLst>
  <dgm:cxnLst>
    <dgm:cxn modelId="{56759687-8757-4FCB-8892-1B8225C0F3DB}" type="presOf" srcId="{C19BE0FD-118B-41FF-B59A-36EA42AA410A}" destId="{DA39B8B1-FFFE-4BCD-8447-49245B924725}" srcOrd="1" destOrd="0" presId="urn:microsoft.com/office/officeart/2005/8/layout/cycle8"/>
    <dgm:cxn modelId="{004C9FE7-3716-46ED-8161-F15F7C3FBB0C}" srcId="{86048833-B505-4A6A-B472-57838FBAEB7E}" destId="{78315F5E-63DA-4762-8D9B-8F50B9E8AB0F}" srcOrd="1" destOrd="0" parTransId="{0312E434-47CA-4750-A3DF-5DDBD14353AE}" sibTransId="{D65BB638-1D34-4A08-B577-567AF1023D1B}"/>
    <dgm:cxn modelId="{E9C721C5-5FB5-4A26-A6B0-A932A68D0116}" type="presOf" srcId="{DE22CAE4-D920-4622-AD8C-CE5C46392EA7}" destId="{4F5852CD-181B-4DC0-93A2-3BE0F5718D98}" srcOrd="1" destOrd="0" presId="urn:microsoft.com/office/officeart/2005/8/layout/cycle8"/>
    <dgm:cxn modelId="{A72CC714-8A49-4CDF-B5BC-8E5B2806C280}" type="presOf" srcId="{C19BE0FD-118B-41FF-B59A-36EA42AA410A}" destId="{BD655BB7-0A4A-4DFC-BE36-F18E396E12F4}" srcOrd="0" destOrd="0" presId="urn:microsoft.com/office/officeart/2005/8/layout/cycle8"/>
    <dgm:cxn modelId="{8D87DB86-F88B-440B-AA11-5697B68BBAAC}" type="presOf" srcId="{78315F5E-63DA-4762-8D9B-8F50B9E8AB0F}" destId="{53A0B85F-B0D9-4D43-B5AF-D969A0F91679}" srcOrd="0" destOrd="0" presId="urn:microsoft.com/office/officeart/2005/8/layout/cycle8"/>
    <dgm:cxn modelId="{9E1F2976-60F0-42D6-9CBA-00FE7E017BBB}" type="presOf" srcId="{49E6D0BB-FD31-4EAF-A6B8-695AE175C0DC}" destId="{3794A654-D833-4DD0-B28A-72FC65D7EA58}" srcOrd="0" destOrd="0" presId="urn:microsoft.com/office/officeart/2005/8/layout/cycle8"/>
    <dgm:cxn modelId="{923A91D2-DABB-437E-B1CE-F99EC5B5CDBA}" srcId="{86048833-B505-4A6A-B472-57838FBAEB7E}" destId="{A7F0F64C-FC05-4C63-A27E-FB39EDEA2EF9}" srcOrd="3" destOrd="0" parTransId="{826876DE-00E1-4665-89B4-4CE085ECA0E6}" sibTransId="{D63DD2D6-CD8A-4FAE-A40B-23078890F8CE}"/>
    <dgm:cxn modelId="{D02635AD-9E12-42E8-9937-19502261CF19}" srcId="{86048833-B505-4A6A-B472-57838FBAEB7E}" destId="{C19BE0FD-118B-41FF-B59A-36EA42AA410A}" srcOrd="4" destOrd="0" parTransId="{2A332295-B0CD-4514-AB49-060CB8C08753}" sibTransId="{2023C022-761C-4207-A353-97A7653DFEAA}"/>
    <dgm:cxn modelId="{D51F1B3F-6159-43B6-8CB3-251D793F6221}" type="presOf" srcId="{49E6D0BB-FD31-4EAF-A6B8-695AE175C0DC}" destId="{BE55C81D-3B26-4575-9697-ED042D50A7E5}" srcOrd="1" destOrd="0" presId="urn:microsoft.com/office/officeart/2005/8/layout/cycle8"/>
    <dgm:cxn modelId="{91EE4EA9-DAF6-4576-9BA2-4CBDBE8503EE}" type="presOf" srcId="{A7F0F64C-FC05-4C63-A27E-FB39EDEA2EF9}" destId="{C925D029-8BFF-45E6-9726-39470C0B4D44}" srcOrd="1" destOrd="0" presId="urn:microsoft.com/office/officeart/2005/8/layout/cycle8"/>
    <dgm:cxn modelId="{FBC79B7C-C1B3-4353-A24D-9EB5A93D0B60}" srcId="{86048833-B505-4A6A-B472-57838FBAEB7E}" destId="{49E6D0BB-FD31-4EAF-A6B8-695AE175C0DC}" srcOrd="2" destOrd="0" parTransId="{A213728F-1D7A-4215-BEE7-9A1ABD880A71}" sibTransId="{F89300F4-C2A6-4792-870E-F9FD97B902E5}"/>
    <dgm:cxn modelId="{6FDDF1CE-11FF-4543-8C2A-C02A4F6639B1}" srcId="{86048833-B505-4A6A-B472-57838FBAEB7E}" destId="{DE22CAE4-D920-4622-AD8C-CE5C46392EA7}" srcOrd="0" destOrd="0" parTransId="{88D35EF2-9823-4310-B83A-49E685A9F4BE}" sibTransId="{E538871C-71EE-446C-8D54-20B146F7F278}"/>
    <dgm:cxn modelId="{73913BE0-0FBD-4DD2-B994-910B2E1B17B1}" type="presOf" srcId="{78315F5E-63DA-4762-8D9B-8F50B9E8AB0F}" destId="{498CF961-935B-4951-BFBB-ACF16FD06D31}" srcOrd="1" destOrd="0" presId="urn:microsoft.com/office/officeart/2005/8/layout/cycle8"/>
    <dgm:cxn modelId="{13FA1555-CA03-48A3-8C03-4B997CE2718C}" type="presOf" srcId="{A7F0F64C-FC05-4C63-A27E-FB39EDEA2EF9}" destId="{AE73D72D-345B-479D-BF91-CDA02CB54440}"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C269A0C3-956A-4F32-929C-1660A7EE41E6}" type="presParOf" srcId="{5104F285-4B2A-442B-8BB9-A1E64C2551BE}" destId="{AE73D72D-345B-479D-BF91-CDA02CB54440}" srcOrd="12" destOrd="0" presId="urn:microsoft.com/office/officeart/2005/8/layout/cycle8"/>
    <dgm:cxn modelId="{C89CD5B5-F6A6-4579-B121-87F9CA58EE0F}" type="presParOf" srcId="{5104F285-4B2A-442B-8BB9-A1E64C2551BE}" destId="{B2CFC62E-7775-4532-936F-53DE4C119CCD}" srcOrd="13" destOrd="0" presId="urn:microsoft.com/office/officeart/2005/8/layout/cycle8"/>
    <dgm:cxn modelId="{5D353A6E-E422-4ACE-8829-11DF92AE47C1}" type="presParOf" srcId="{5104F285-4B2A-442B-8BB9-A1E64C2551BE}" destId="{FB6247A3-21E7-4D45-8111-EC46C966BDE6}" srcOrd="14" destOrd="0" presId="urn:microsoft.com/office/officeart/2005/8/layout/cycle8"/>
    <dgm:cxn modelId="{88085053-1820-4C79-9DB3-E732FCC8CAC6}" type="presParOf" srcId="{5104F285-4B2A-442B-8BB9-A1E64C2551BE}" destId="{C925D029-8BFF-45E6-9726-39470C0B4D44}" srcOrd="15" destOrd="0" presId="urn:microsoft.com/office/officeart/2005/8/layout/cycle8"/>
    <dgm:cxn modelId="{BBAC68A2-5226-4A6E-9E1D-F5AACCF3E169}" type="presParOf" srcId="{5104F285-4B2A-442B-8BB9-A1E64C2551BE}" destId="{BD655BB7-0A4A-4DFC-BE36-F18E396E12F4}" srcOrd="16" destOrd="0" presId="urn:microsoft.com/office/officeart/2005/8/layout/cycle8"/>
    <dgm:cxn modelId="{6AC634D1-D762-4360-81ED-E4A112FD9F04}" type="presParOf" srcId="{5104F285-4B2A-442B-8BB9-A1E64C2551BE}" destId="{1CFFE87D-C6D4-4A2D-ABB8-58E92E26C474}" srcOrd="17" destOrd="0" presId="urn:microsoft.com/office/officeart/2005/8/layout/cycle8"/>
    <dgm:cxn modelId="{806E4212-9D96-45A4-A6EB-FAD5767AD9FF}" type="presParOf" srcId="{5104F285-4B2A-442B-8BB9-A1E64C2551BE}" destId="{DA8C3B3B-4911-449B-A0B1-F29DB841D516}" srcOrd="18" destOrd="0" presId="urn:microsoft.com/office/officeart/2005/8/layout/cycle8"/>
    <dgm:cxn modelId="{2BDA4ED1-3BC9-4EF6-A3BF-7F63196A0126}" type="presParOf" srcId="{5104F285-4B2A-442B-8BB9-A1E64C2551BE}" destId="{DA39B8B1-FFFE-4BCD-8447-49245B924725}" srcOrd="19" destOrd="0" presId="urn:microsoft.com/office/officeart/2005/8/layout/cycle8"/>
    <dgm:cxn modelId="{E3169CA1-A68A-4359-9275-378C5D441DBA}" type="presParOf" srcId="{5104F285-4B2A-442B-8BB9-A1E64C2551BE}" destId="{289D1D46-06B0-47FC-B141-E06DCBFC786A}" srcOrd="20" destOrd="0" presId="urn:microsoft.com/office/officeart/2005/8/layout/cycle8"/>
    <dgm:cxn modelId="{6C709C06-CB9C-40C4-BFF7-7BF5ED44F148}" type="presParOf" srcId="{5104F285-4B2A-442B-8BB9-A1E64C2551BE}" destId="{4094BB0C-F564-457B-A58F-760216EE8D53}" srcOrd="21" destOrd="0" presId="urn:microsoft.com/office/officeart/2005/8/layout/cycle8"/>
    <dgm:cxn modelId="{FF4ADCC9-F60F-44E5-9588-90169DD29ED3}" type="presParOf" srcId="{5104F285-4B2A-442B-8BB9-A1E64C2551BE}" destId="{2B4972C9-F36B-4E1D-AE4B-F6E49A359C58}" srcOrd="22" destOrd="0" presId="urn:microsoft.com/office/officeart/2005/8/layout/cycle8"/>
    <dgm:cxn modelId="{CD7B24B3-3BAA-4268-AFE2-6F6A1E10A623}" type="presParOf" srcId="{5104F285-4B2A-442B-8BB9-A1E64C2551BE}" destId="{448FFB36-FD58-4B57-B05F-8805614748BB}" srcOrd="23" destOrd="0" presId="urn:microsoft.com/office/officeart/2005/8/layout/cycle8"/>
    <dgm:cxn modelId="{DD696DB2-151F-4552-BDEC-2F591092F50D}" type="presParOf" srcId="{5104F285-4B2A-442B-8BB9-A1E64C2551BE}" destId="{42048D56-9DDD-4905-8CA3-1DB3532FD14D}" srcOrd="24"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a:lstStyle/>
        <a:p>
          <a:r>
            <a:rPr lang="en-US" sz="1100" b="1" dirty="0" err="1"/>
            <a:t>Cultureel</a:t>
          </a:r>
          <a:endParaRPr lang="en-US" sz="1100" b="1" dirty="0"/>
        </a:p>
        <a:p>
          <a:r>
            <a:rPr lang="en-US" sz="1100" b="1" dirty="0"/>
            <a:t>(</a:t>
          </a:r>
          <a:r>
            <a:rPr lang="en-US" sz="1100" b="1" dirty="0" err="1"/>
            <a:t>Waarden</a:t>
          </a:r>
          <a:r>
            <a:rPr lang="en-US" sz="1100" b="1" dirty="0"/>
            <a:t>, </a:t>
          </a:r>
          <a:r>
            <a:rPr lang="en-US" sz="1100" b="1" dirty="0" err="1"/>
            <a:t>Ideeën</a:t>
          </a:r>
          <a:r>
            <a:rPr lang="en-US" sz="1100" b="1" dirty="0"/>
            <a:t>, Principes)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C19BE0FD-118B-41FF-B59A-36EA42AA410A}">
      <dgm:prSet custT="1"/>
      <dgm:spPr/>
      <dgm:t>
        <a:bodyPr/>
        <a:lstStyle/>
        <a:p>
          <a:r>
            <a:rPr lang="en-US" sz="1100" b="1" dirty="0" err="1"/>
            <a:t>Materiaal</a:t>
          </a:r>
          <a:endParaRPr lang="en-US" sz="1100" b="1" dirty="0"/>
        </a:p>
        <a:p>
          <a:r>
            <a:rPr lang="en-US" sz="1100" b="1" dirty="0"/>
            <a:t>(</a:t>
          </a:r>
          <a:r>
            <a:rPr lang="en-US" sz="1100" b="1" dirty="0" err="1"/>
            <a:t>Middelen</a:t>
          </a:r>
          <a:r>
            <a:rPr lang="en-US" sz="1100" b="1" dirty="0"/>
            <a:t>)</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A7F0F64C-FC05-4C63-A27E-FB39EDEA2EF9}">
      <dgm:prSet custT="1"/>
      <dgm:spPr/>
      <dgm:t>
        <a:bodyPr/>
        <a:lstStyle/>
        <a:p>
          <a:r>
            <a:rPr lang="en-US" sz="1100" b="1" dirty="0" err="1"/>
            <a:t>Sociale</a:t>
          </a:r>
          <a:r>
            <a:rPr lang="en-US" sz="1100" b="1" dirty="0"/>
            <a:t> </a:t>
          </a:r>
          <a:r>
            <a:rPr lang="en-US" sz="1100" b="1" dirty="0" err="1"/>
            <a:t>behoeften</a:t>
          </a:r>
          <a:r>
            <a:rPr lang="en-US" sz="1100" b="1" dirty="0"/>
            <a:t> (Status, </a:t>
          </a:r>
          <a:r>
            <a:rPr lang="en-US" sz="1100" b="1" dirty="0" err="1"/>
            <a:t>rol</a:t>
          </a:r>
          <a:r>
            <a:rPr lang="en-US" sz="1100" b="1" dirty="0"/>
            <a:t>, </a:t>
          </a:r>
          <a:r>
            <a:rPr lang="en-US" sz="1100" b="1" dirty="0" err="1"/>
            <a:t>macht</a:t>
          </a:r>
          <a:r>
            <a:rPr lang="en-US" sz="1100" b="1" dirty="0"/>
            <a:t>)</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3"/>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3">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3"/>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3">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3"/>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3">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3"/>
      <dgm:spPr/>
    </dgm:pt>
    <dgm:pt modelId="{FCF78DBF-9157-4F3F-888E-4A72069B4D45}" type="pres">
      <dgm:prSet presAssocID="{D63DD2D6-CD8A-4FAE-A40B-23078890F8CE}" presName="arrowWedge2" presStyleLbl="fgSibTrans2D1" presStyleIdx="1" presStyleCnt="3"/>
      <dgm:spPr/>
    </dgm:pt>
    <dgm:pt modelId="{111F76D2-4D2A-4F25-BA8F-23E33E0D4707}" type="pres">
      <dgm:prSet presAssocID="{2023C022-761C-4207-A353-97A7653DFEAA}" presName="arrowWedge3" presStyleLbl="fgSibTrans2D1" presStyleIdx="2" presStyleCnt="3"/>
      <dgm:spPr/>
    </dgm:pt>
  </dgm:ptLst>
  <dgm:cxnLst>
    <dgm:cxn modelId="{0775B373-6E00-47EF-95CA-AEC8C610AE86}" type="presOf" srcId="{86048833-B505-4A6A-B472-57838FBAEB7E}" destId="{5104F285-4B2A-442B-8BB9-A1E64C2551BE}" srcOrd="0" destOrd="0" presId="urn:microsoft.com/office/officeart/2005/8/layout/cycle8"/>
    <dgm:cxn modelId="{D02635AD-9E12-42E8-9937-19502261CF19}" srcId="{86048833-B505-4A6A-B472-57838FBAEB7E}" destId="{C19BE0FD-118B-41FF-B59A-36EA42AA410A}" srcOrd="2" destOrd="0" parTransId="{2A332295-B0CD-4514-AB49-060CB8C08753}" sibTransId="{2023C022-761C-4207-A353-97A7653DFEAA}"/>
    <dgm:cxn modelId="{E9C721C5-5FB5-4A26-A6B0-A932A68D0116}" type="presOf" srcId="{DE22CAE4-D920-4622-AD8C-CE5C46392EA7}" destId="{4F5852CD-181B-4DC0-93A2-3BE0F5718D98}" srcOrd="1" destOrd="0" presId="urn:microsoft.com/office/officeart/2005/8/layout/cycle8"/>
    <dgm:cxn modelId="{5F33B363-408A-4278-872B-7F872369EE2E}" type="presOf" srcId="{A7F0F64C-FC05-4C63-A27E-FB39EDEA2EF9}" destId="{53A0B85F-B0D9-4D43-B5AF-D969A0F91679}"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F3B84630-539B-4CB6-AEF5-2469599FB4A0}" type="presOf" srcId="{C19BE0FD-118B-41FF-B59A-36EA42AA410A}" destId="{3794A654-D833-4DD0-B28A-72FC65D7EA58}"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8AE9A538-999E-49EA-9A90-A5F74A1AC2BF}" type="presOf" srcId="{C19BE0FD-118B-41FF-B59A-36EA42AA410A}" destId="{BE55C81D-3B26-4575-9697-ED042D50A7E5}" srcOrd="1"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E3169CA1-A68A-4359-9275-378C5D441DBA}" type="presParOf" srcId="{5104F285-4B2A-442B-8BB9-A1E64C2551BE}" destId="{289D1D46-06B0-47FC-B141-E06DCBFC786A}" srcOrd="12" destOrd="0" presId="urn:microsoft.com/office/officeart/2005/8/layout/cycle8"/>
    <dgm:cxn modelId="{B5F8ED86-0FD4-47AE-8284-4DDF5A6E466D}" type="presParOf" srcId="{5104F285-4B2A-442B-8BB9-A1E64C2551BE}" destId="{FCF78DBF-9157-4F3F-888E-4A72069B4D45}" srcOrd="13" destOrd="0" presId="urn:microsoft.com/office/officeart/2005/8/layout/cycle8"/>
    <dgm:cxn modelId="{204716EC-0037-4E85-B7F4-AB5E309F2775}" type="presParOf" srcId="{5104F285-4B2A-442B-8BB9-A1E64C2551BE}" destId="{111F76D2-4D2A-4F25-BA8F-23E33E0D4707}" srcOrd="14" destOrd="0" presId="urn:microsoft.com/office/officeart/2005/8/layout/cycle8"/>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Licht </a:t>
          </a:r>
          <a:r>
            <a:rPr lang="en-US" b="1" dirty="0" err="1"/>
            <a:t>bewapend</a:t>
          </a:r>
          <a:r>
            <a:rPr lang="en-US" b="1" dirty="0"/>
            <a:t>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C19BE0FD-118B-41FF-B59A-36EA42AA410A}">
      <dgm:prSet/>
      <dgm:spPr/>
      <dgm:t>
        <a:bodyPr/>
        <a:lstStyle/>
        <a:p>
          <a:r>
            <a:rPr lang="en-US" b="1" dirty="0" err="1"/>
            <a:t>Geweld</a:t>
          </a:r>
          <a:r>
            <a:rPr lang="en-US" b="1" dirty="0"/>
            <a:t>-loos</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A7F0F64C-FC05-4C63-A27E-FB39EDEA2EF9}">
      <dgm:prSet/>
      <dgm:spPr/>
      <dgm:t>
        <a:bodyPr/>
        <a:lstStyle/>
        <a:p>
          <a:r>
            <a:rPr lang="en-US" b="1" dirty="0" err="1"/>
            <a:t>Zwaar</a:t>
          </a:r>
          <a:r>
            <a:rPr lang="en-US" b="1" dirty="0"/>
            <a:t> </a:t>
          </a:r>
          <a:r>
            <a:rPr lang="en-US" b="1" dirty="0" err="1"/>
            <a:t>bewapend</a:t>
          </a:r>
          <a:endParaRPr lang="en-US" b="1" dirty="0"/>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D4799FBB-359E-4898-B0CE-E90D73837288}">
      <dgm:prSet/>
      <dgm:spPr/>
      <dgm:t>
        <a:bodyPr/>
        <a:lstStyle/>
        <a:p>
          <a:r>
            <a:rPr lang="en-US" b="1" dirty="0" err="1"/>
            <a:t>Oorlog</a:t>
          </a:r>
          <a:endParaRPr lang="en-US" b="1" dirty="0"/>
        </a:p>
      </dgm:t>
    </dgm:pt>
    <dgm:pt modelId="{4C28630A-8965-4F70-A2B8-47420C15903A}" type="parTrans" cxnId="{C3E9A2F7-30CD-41FC-ABAE-12E0508B6250}">
      <dgm:prSet/>
      <dgm:spPr/>
      <dgm:t>
        <a:bodyPr/>
        <a:lstStyle/>
        <a:p>
          <a:endParaRPr lang="en-US"/>
        </a:p>
      </dgm:t>
    </dgm:pt>
    <dgm:pt modelId="{E01A8009-6EE4-40D5-B7F7-2C2931CA22FE}" type="sibTrans" cxnId="{C3E9A2F7-30CD-41FC-ABAE-12E0508B6250}">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4"/>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4">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4"/>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4">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4"/>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4">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4"/>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4">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4"/>
      <dgm:spPr/>
    </dgm:pt>
    <dgm:pt modelId="{FCF78DBF-9157-4F3F-888E-4A72069B4D45}" type="pres">
      <dgm:prSet presAssocID="{D63DD2D6-CD8A-4FAE-A40B-23078890F8CE}" presName="arrowWedge2" presStyleLbl="fgSibTrans2D1" presStyleIdx="1" presStyleCnt="4" custLinFactNeighborX="986" custLinFactNeighborY="130"/>
      <dgm:spPr/>
    </dgm:pt>
    <dgm:pt modelId="{14308DA7-53CF-4FF5-B459-E95A1B147C72}" type="pres">
      <dgm:prSet presAssocID="{E01A8009-6EE4-40D5-B7F7-2C2931CA22FE}" presName="arrowWedge3" presStyleLbl="fgSibTrans2D1" presStyleIdx="2" presStyleCnt="4"/>
      <dgm:spPr/>
    </dgm:pt>
    <dgm:pt modelId="{03E18739-46CB-494B-8AC9-64488A809CAD}" type="pres">
      <dgm:prSet presAssocID="{2023C022-761C-4207-A353-97A7653DFEAA}" presName="arrowWedge4" presStyleLbl="fgSibTrans2D1" presStyleIdx="3" presStyleCnt="4"/>
      <dgm:spPr/>
    </dgm:pt>
  </dgm:ptLst>
  <dgm:cxnLst>
    <dgm:cxn modelId="{5F33B363-408A-4278-872B-7F872369EE2E}" type="presOf" srcId="{A7F0F64C-FC05-4C63-A27E-FB39EDEA2EF9}" destId="{53A0B85F-B0D9-4D43-B5AF-D969A0F91679}" srcOrd="0" destOrd="0" presId="urn:microsoft.com/office/officeart/2005/8/layout/cycle8"/>
    <dgm:cxn modelId="{2DFB4D4A-2953-4BE0-946C-A6CC62AC8A9C}" type="presOf" srcId="{D4799FBB-359E-4898-B0CE-E90D73837288}" destId="{3794A654-D833-4DD0-B28A-72FC65D7EA58}" srcOrd="0" destOrd="0" presId="urn:microsoft.com/office/officeart/2005/8/layout/cycle8"/>
    <dgm:cxn modelId="{0AD962EA-D0E8-4E06-B3A4-DA8E028DD805}" type="presOf" srcId="{C19BE0FD-118B-41FF-B59A-36EA42AA410A}" destId="{AE73D72D-345B-479D-BF91-CDA02CB54440}" srcOrd="0"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D02635AD-9E12-42E8-9937-19502261CF19}" srcId="{86048833-B505-4A6A-B472-57838FBAEB7E}" destId="{C19BE0FD-118B-41FF-B59A-36EA42AA410A}" srcOrd="3" destOrd="0" parTransId="{2A332295-B0CD-4514-AB49-060CB8C08753}" sibTransId="{2023C022-761C-4207-A353-97A7653DFEAA}"/>
    <dgm:cxn modelId="{6FDDF1CE-11FF-4543-8C2A-C02A4F6639B1}" srcId="{86048833-B505-4A6A-B472-57838FBAEB7E}" destId="{DE22CAE4-D920-4622-AD8C-CE5C46392EA7}" srcOrd="0" destOrd="0" parTransId="{88D35EF2-9823-4310-B83A-49E685A9F4BE}" sibTransId="{E538871C-71EE-446C-8D54-20B146F7F278}"/>
    <dgm:cxn modelId="{6366884F-92BE-49A5-849B-C8922C5842EA}" type="presOf" srcId="{C19BE0FD-118B-41FF-B59A-36EA42AA410A}" destId="{C925D029-8BFF-45E6-9726-39470C0B4D44}" srcOrd="1" destOrd="0" presId="urn:microsoft.com/office/officeart/2005/8/layout/cycle8"/>
    <dgm:cxn modelId="{C3E9A2F7-30CD-41FC-ABAE-12E0508B6250}" srcId="{86048833-B505-4A6A-B472-57838FBAEB7E}" destId="{D4799FBB-359E-4898-B0CE-E90D73837288}" srcOrd="2" destOrd="0" parTransId="{4C28630A-8965-4F70-A2B8-47420C15903A}" sibTransId="{E01A8009-6EE4-40D5-B7F7-2C2931CA22FE}"/>
    <dgm:cxn modelId="{25985E4E-51C5-4F29-AD82-E3F24CE63BE2}" type="presOf" srcId="{A7F0F64C-FC05-4C63-A27E-FB39EDEA2EF9}" destId="{498CF961-935B-4951-BFBB-ACF16FD06D31}" srcOrd="1" destOrd="0" presId="urn:microsoft.com/office/officeart/2005/8/layout/cycle8"/>
    <dgm:cxn modelId="{C019863E-27F1-447A-A641-7DA7D18CA271}" type="presOf" srcId="{D4799FBB-359E-4898-B0CE-E90D73837288}" destId="{BE55C81D-3B26-4575-9697-ED042D50A7E5}" srcOrd="1"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EDAAD125-488F-4345-900E-3E15BA4EF80D}" type="presParOf" srcId="{5104F285-4B2A-442B-8BB9-A1E64C2551BE}" destId="{AE73D72D-345B-479D-BF91-CDA02CB54440}" srcOrd="12" destOrd="0" presId="urn:microsoft.com/office/officeart/2005/8/layout/cycle8"/>
    <dgm:cxn modelId="{26A925FC-D94F-4FBC-A7EE-110CF3968F37}" type="presParOf" srcId="{5104F285-4B2A-442B-8BB9-A1E64C2551BE}" destId="{B2CFC62E-7775-4532-936F-53DE4C119CCD}" srcOrd="13" destOrd="0" presId="urn:microsoft.com/office/officeart/2005/8/layout/cycle8"/>
    <dgm:cxn modelId="{379717C2-2C15-483D-9055-2CA94A983046}" type="presParOf" srcId="{5104F285-4B2A-442B-8BB9-A1E64C2551BE}" destId="{FB6247A3-21E7-4D45-8111-EC46C966BDE6}" srcOrd="14" destOrd="0" presId="urn:microsoft.com/office/officeart/2005/8/layout/cycle8"/>
    <dgm:cxn modelId="{125C2DB0-0C3D-4192-9499-7B29A11A8CC5}" type="presParOf" srcId="{5104F285-4B2A-442B-8BB9-A1E64C2551BE}" destId="{C925D029-8BFF-45E6-9726-39470C0B4D44}" srcOrd="15" destOrd="0" presId="urn:microsoft.com/office/officeart/2005/8/layout/cycle8"/>
    <dgm:cxn modelId="{E3169CA1-A68A-4359-9275-378C5D441DBA}" type="presParOf" srcId="{5104F285-4B2A-442B-8BB9-A1E64C2551BE}" destId="{289D1D46-06B0-47FC-B141-E06DCBFC786A}" srcOrd="16" destOrd="0" presId="urn:microsoft.com/office/officeart/2005/8/layout/cycle8"/>
    <dgm:cxn modelId="{B5F8ED86-0FD4-47AE-8284-4DDF5A6E466D}" type="presParOf" srcId="{5104F285-4B2A-442B-8BB9-A1E64C2551BE}" destId="{FCF78DBF-9157-4F3F-888E-4A72069B4D45}" srcOrd="17" destOrd="0" presId="urn:microsoft.com/office/officeart/2005/8/layout/cycle8"/>
    <dgm:cxn modelId="{29032351-2751-4073-93DE-001D5A10ED32}" type="presParOf" srcId="{5104F285-4B2A-442B-8BB9-A1E64C2551BE}" destId="{14308DA7-53CF-4FF5-B459-E95A1B147C72}" srcOrd="18" destOrd="0" presId="urn:microsoft.com/office/officeart/2005/8/layout/cycle8"/>
    <dgm:cxn modelId="{D8C780F1-2CE7-401E-97DF-1096993F0092}" type="presParOf" srcId="{5104F285-4B2A-442B-8BB9-A1E64C2551BE}" destId="{03E18739-46CB-494B-8AC9-64488A809CAD}" srcOrd="19" destOrd="0" presId="urn:microsoft.com/office/officeart/2005/8/layout/cycle8"/>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De-</a:t>
          </a:r>
        </a:p>
        <a:p>
          <a:r>
            <a:rPr lang="en-US" b="1" dirty="0" err="1"/>
            <a:t>structief</a:t>
          </a:r>
          <a:endParaRPr lang="en-US" b="1" dirty="0"/>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A7F0F64C-FC05-4C63-A27E-FB39EDEA2EF9}">
      <dgm:prSet custT="1"/>
      <dgm:spPr/>
      <dgm:t>
        <a:bodyPr/>
        <a:lstStyle/>
        <a:p>
          <a:r>
            <a:rPr lang="en-US" sz="1100" b="1" dirty="0"/>
            <a:t>Con-</a:t>
          </a:r>
          <a:r>
            <a:rPr lang="en-US" sz="1100" b="1" dirty="0" err="1"/>
            <a:t>structief</a:t>
          </a:r>
          <a:endParaRPr lang="en-US" sz="1100" b="1" dirty="0"/>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2"/>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2">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2"/>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2">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2"/>
      <dgm:spPr/>
    </dgm:pt>
    <dgm:pt modelId="{FCF78DBF-9157-4F3F-888E-4A72069B4D45}" type="pres">
      <dgm:prSet presAssocID="{D63DD2D6-CD8A-4FAE-A40B-23078890F8CE}" presName="arrowWedge2" presStyleLbl="fgSibTrans2D1" presStyleIdx="1" presStyleCnt="2"/>
      <dgm:spPr/>
    </dgm:pt>
  </dgm:ptLst>
  <dgm:cxnLst>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E3169CA1-A68A-4359-9275-378C5D441DBA}" type="presParOf" srcId="{5104F285-4B2A-442B-8BB9-A1E64C2551BE}" destId="{289D1D46-06B0-47FC-B141-E06DCBFC786A}" srcOrd="8" destOrd="0" presId="urn:microsoft.com/office/officeart/2005/8/layout/cycle8"/>
    <dgm:cxn modelId="{B5F8ED86-0FD4-47AE-8284-4DDF5A6E466D}" type="presParOf" srcId="{5104F285-4B2A-442B-8BB9-A1E64C2551BE}" destId="{FCF78DBF-9157-4F3F-888E-4A72069B4D45}" srcOrd="9" destOrd="0" presId="urn:microsoft.com/office/officeart/2005/8/layout/cycle8"/>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On-</a:t>
          </a:r>
          <a:r>
            <a:rPr lang="en-US" b="1" dirty="0" err="1"/>
            <a:t>duidelijk</a:t>
          </a:r>
          <a:endParaRPr lang="en-US" b="1" dirty="0"/>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A7F0F64C-FC05-4C63-A27E-FB39EDEA2EF9}">
      <dgm:prSet/>
      <dgm:spPr/>
      <dgm:t>
        <a:bodyPr/>
        <a:lstStyle/>
        <a:p>
          <a:r>
            <a:rPr lang="en-US" b="1" dirty="0"/>
            <a:t>Klaar-</a:t>
          </a:r>
          <a:r>
            <a:rPr lang="en-US" b="1" dirty="0" err="1"/>
            <a:t>blijkelijk</a:t>
          </a:r>
          <a:endParaRPr lang="en-US" b="1" dirty="0"/>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2"/>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2">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2"/>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2">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2"/>
      <dgm:spPr/>
    </dgm:pt>
    <dgm:pt modelId="{FCF78DBF-9157-4F3F-888E-4A72069B4D45}" type="pres">
      <dgm:prSet presAssocID="{D63DD2D6-CD8A-4FAE-A40B-23078890F8CE}" presName="arrowWedge2" presStyleLbl="fgSibTrans2D1" presStyleIdx="1" presStyleCnt="2"/>
      <dgm:spPr/>
    </dgm:pt>
  </dgm:ptLst>
  <dgm:cxnLst>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E3169CA1-A68A-4359-9275-378C5D441DBA}" type="presParOf" srcId="{5104F285-4B2A-442B-8BB9-A1E64C2551BE}" destId="{289D1D46-06B0-47FC-B141-E06DCBFC786A}" srcOrd="8" destOrd="0" presId="urn:microsoft.com/office/officeart/2005/8/layout/cycle8"/>
    <dgm:cxn modelId="{B5F8ED86-0FD4-47AE-8284-4DDF5A6E466D}" type="presParOf" srcId="{5104F285-4B2A-442B-8BB9-A1E64C2551BE}" destId="{FCF78DBF-9157-4F3F-888E-4A72069B4D45}" srcOrd="9" destOrd="0" presId="urn:microsoft.com/office/officeart/2005/8/layout/cycle8"/>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DAE2CB-4894-4B85-BAC8-65303A8BDED6}"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F4802D85-0683-43D1-BA8F-1508537C0D69}">
      <dgm:prSet phldrT="[Text]"/>
      <dgm:spPr/>
      <dgm:t>
        <a:bodyPr/>
        <a:lstStyle/>
        <a:p>
          <a:r>
            <a:rPr lang="en-US" b="1" dirty="0" err="1"/>
            <a:t>Intrapersoonlijk</a:t>
          </a:r>
          <a:endParaRPr lang="en-US" b="1" dirty="0"/>
        </a:p>
      </dgm:t>
    </dgm:pt>
    <dgm:pt modelId="{1A8CFE8D-C7C9-45B8-998B-D86F83E9F9FE}" type="parTrans" cxnId="{4201E369-9EC7-4995-A008-FD41B5B9E05E}">
      <dgm:prSet/>
      <dgm:spPr/>
      <dgm:t>
        <a:bodyPr/>
        <a:lstStyle/>
        <a:p>
          <a:endParaRPr lang="en-US"/>
        </a:p>
      </dgm:t>
    </dgm:pt>
    <dgm:pt modelId="{0688B6DB-6BB1-4673-9D58-EEE3567DBDAB}" type="sibTrans" cxnId="{4201E369-9EC7-4995-A008-FD41B5B9E05E}">
      <dgm:prSet/>
      <dgm:spPr/>
      <dgm:t>
        <a:bodyPr/>
        <a:lstStyle/>
        <a:p>
          <a:endParaRPr lang="en-US"/>
        </a:p>
      </dgm:t>
    </dgm:pt>
    <dgm:pt modelId="{6239729B-09DD-49A0-9879-AFEFE09BD01C}">
      <dgm:prSet phldrT="[Text]"/>
      <dgm:spPr/>
      <dgm:t>
        <a:bodyPr/>
        <a:lstStyle/>
        <a:p>
          <a:r>
            <a:rPr lang="en-US" b="1" dirty="0" err="1"/>
            <a:t>Interpersoonlijk</a:t>
          </a:r>
          <a:endParaRPr lang="en-US" b="1" dirty="0"/>
        </a:p>
      </dgm:t>
    </dgm:pt>
    <dgm:pt modelId="{3A669861-6AA0-45C1-B897-FC44F239CB88}" type="parTrans" cxnId="{74A1CFA2-B682-410E-82E2-400D61A257C0}">
      <dgm:prSet/>
      <dgm:spPr/>
      <dgm:t>
        <a:bodyPr/>
        <a:lstStyle/>
        <a:p>
          <a:endParaRPr lang="en-US"/>
        </a:p>
      </dgm:t>
    </dgm:pt>
    <dgm:pt modelId="{0075A284-92A4-402C-9266-C03568468561}" type="sibTrans" cxnId="{74A1CFA2-B682-410E-82E2-400D61A257C0}">
      <dgm:prSet/>
      <dgm:spPr/>
      <dgm:t>
        <a:bodyPr/>
        <a:lstStyle/>
        <a:p>
          <a:endParaRPr lang="en-US"/>
        </a:p>
      </dgm:t>
    </dgm:pt>
    <dgm:pt modelId="{DA37F6A5-61BE-4951-A909-6D6B5733FE43}">
      <dgm:prSet phldrT="[Text]"/>
      <dgm:spPr/>
      <dgm:t>
        <a:bodyPr/>
        <a:lstStyle/>
        <a:p>
          <a:r>
            <a:rPr lang="en-US" b="1" dirty="0" err="1"/>
            <a:t>Intragroep</a:t>
          </a:r>
          <a:endParaRPr lang="en-US" b="1" dirty="0"/>
        </a:p>
      </dgm:t>
    </dgm:pt>
    <dgm:pt modelId="{E8EDAB10-7431-4024-A8E2-9A5F5A5C469E}" type="parTrans" cxnId="{6134537F-6574-46E8-BB8D-1E23D1FCA6B3}">
      <dgm:prSet/>
      <dgm:spPr/>
      <dgm:t>
        <a:bodyPr/>
        <a:lstStyle/>
        <a:p>
          <a:endParaRPr lang="en-US"/>
        </a:p>
      </dgm:t>
    </dgm:pt>
    <dgm:pt modelId="{DDC1886C-2F2A-43A5-8A87-728EB637A3DA}" type="sibTrans" cxnId="{6134537F-6574-46E8-BB8D-1E23D1FCA6B3}">
      <dgm:prSet/>
      <dgm:spPr/>
      <dgm:t>
        <a:bodyPr/>
        <a:lstStyle/>
        <a:p>
          <a:endParaRPr lang="en-US"/>
        </a:p>
      </dgm:t>
    </dgm:pt>
    <dgm:pt modelId="{FF481E30-06A0-4614-9A6A-2CF4426A6227}">
      <dgm:prSet/>
      <dgm:spPr/>
      <dgm:t>
        <a:bodyPr/>
        <a:lstStyle/>
        <a:p>
          <a:r>
            <a:rPr lang="en-US" b="1" dirty="0" err="1"/>
            <a:t>Intergroep</a:t>
          </a:r>
          <a:endParaRPr lang="en-US" b="1" dirty="0"/>
        </a:p>
      </dgm:t>
    </dgm:pt>
    <dgm:pt modelId="{284C3B89-EEA3-4A5F-9C89-1516AE2FF7E4}" type="parTrans" cxnId="{FC4AD100-4AF8-4CA5-8209-D60D553A6F60}">
      <dgm:prSet/>
      <dgm:spPr/>
      <dgm:t>
        <a:bodyPr/>
        <a:lstStyle/>
        <a:p>
          <a:endParaRPr lang="en-US"/>
        </a:p>
      </dgm:t>
    </dgm:pt>
    <dgm:pt modelId="{C7A1A03A-EDD4-4E51-89EC-1AFE3CA71AB2}" type="sibTrans" cxnId="{FC4AD100-4AF8-4CA5-8209-D60D553A6F60}">
      <dgm:prSet/>
      <dgm:spPr/>
      <dgm:t>
        <a:bodyPr/>
        <a:lstStyle/>
        <a:p>
          <a:endParaRPr lang="en-US"/>
        </a:p>
      </dgm:t>
    </dgm:pt>
    <dgm:pt modelId="{EAA0660B-8956-4628-A669-5D287010D19D}" type="pres">
      <dgm:prSet presAssocID="{2FDAE2CB-4894-4B85-BAC8-65303A8BDED6}" presName="Name0" presStyleCnt="0">
        <dgm:presLayoutVars>
          <dgm:chMax val="7"/>
          <dgm:chPref val="7"/>
          <dgm:dir/>
          <dgm:animLvl val="lvl"/>
        </dgm:presLayoutVars>
      </dgm:prSet>
      <dgm:spPr/>
      <dgm:t>
        <a:bodyPr/>
        <a:lstStyle/>
        <a:p>
          <a:endParaRPr lang="el-GR"/>
        </a:p>
      </dgm:t>
    </dgm:pt>
    <dgm:pt modelId="{7B928FDE-FA18-45DB-B900-A425D14B25A3}" type="pres">
      <dgm:prSet presAssocID="{F4802D85-0683-43D1-BA8F-1508537C0D69}" presName="Accent1" presStyleCnt="0"/>
      <dgm:spPr/>
    </dgm:pt>
    <dgm:pt modelId="{FF216509-964F-4BC6-BFE4-58BF51628513}" type="pres">
      <dgm:prSet presAssocID="{F4802D85-0683-43D1-BA8F-1508537C0D69}" presName="Accent" presStyleLbl="node1" presStyleIdx="0" presStyleCnt="4" custLinFactNeighborX="-452" custLinFactNeighborY="-1136"/>
      <dgm:spPr/>
    </dgm:pt>
    <dgm:pt modelId="{355F38CF-6BCB-4CEC-9103-21102681BAD5}" type="pres">
      <dgm:prSet presAssocID="{F4802D85-0683-43D1-BA8F-1508537C0D69}" presName="Parent1" presStyleLbl="revTx" presStyleIdx="0" presStyleCnt="4">
        <dgm:presLayoutVars>
          <dgm:chMax val="1"/>
          <dgm:chPref val="1"/>
          <dgm:bulletEnabled val="1"/>
        </dgm:presLayoutVars>
      </dgm:prSet>
      <dgm:spPr/>
      <dgm:t>
        <a:bodyPr/>
        <a:lstStyle/>
        <a:p>
          <a:endParaRPr lang="el-GR"/>
        </a:p>
      </dgm:t>
    </dgm:pt>
    <dgm:pt modelId="{49AA2036-B66B-44E3-AAC8-29EFF22045CB}" type="pres">
      <dgm:prSet presAssocID="{6239729B-09DD-49A0-9879-AFEFE09BD01C}" presName="Accent2" presStyleCnt="0"/>
      <dgm:spPr/>
    </dgm:pt>
    <dgm:pt modelId="{36FDC14C-34E9-460B-AC99-EC4704536E2D}" type="pres">
      <dgm:prSet presAssocID="{6239729B-09DD-49A0-9879-AFEFE09BD01C}" presName="Accent" presStyleLbl="node1" presStyleIdx="1" presStyleCnt="4"/>
      <dgm:spPr/>
    </dgm:pt>
    <dgm:pt modelId="{FAF39D49-58FC-4A83-976C-E918E51CAC18}" type="pres">
      <dgm:prSet presAssocID="{6239729B-09DD-49A0-9879-AFEFE09BD01C}" presName="Parent2" presStyleLbl="revTx" presStyleIdx="1" presStyleCnt="4">
        <dgm:presLayoutVars>
          <dgm:chMax val="1"/>
          <dgm:chPref val="1"/>
          <dgm:bulletEnabled val="1"/>
        </dgm:presLayoutVars>
      </dgm:prSet>
      <dgm:spPr/>
      <dgm:t>
        <a:bodyPr/>
        <a:lstStyle/>
        <a:p>
          <a:endParaRPr lang="el-GR"/>
        </a:p>
      </dgm:t>
    </dgm:pt>
    <dgm:pt modelId="{94A72C07-47B6-43E4-B6BF-EF1C2A5BE9A0}" type="pres">
      <dgm:prSet presAssocID="{DA37F6A5-61BE-4951-A909-6D6B5733FE43}" presName="Accent3" presStyleCnt="0"/>
      <dgm:spPr/>
    </dgm:pt>
    <dgm:pt modelId="{BC958770-94AD-4FA9-A52D-49B3F5A59247}" type="pres">
      <dgm:prSet presAssocID="{DA37F6A5-61BE-4951-A909-6D6B5733FE43}" presName="Accent" presStyleLbl="node1" presStyleIdx="2" presStyleCnt="4"/>
      <dgm:spPr/>
    </dgm:pt>
    <dgm:pt modelId="{51286F74-756E-4C8C-90C4-4D796632B795}" type="pres">
      <dgm:prSet presAssocID="{DA37F6A5-61BE-4951-A909-6D6B5733FE43}" presName="Parent3" presStyleLbl="revTx" presStyleIdx="2" presStyleCnt="4">
        <dgm:presLayoutVars>
          <dgm:chMax val="1"/>
          <dgm:chPref val="1"/>
          <dgm:bulletEnabled val="1"/>
        </dgm:presLayoutVars>
      </dgm:prSet>
      <dgm:spPr/>
      <dgm:t>
        <a:bodyPr/>
        <a:lstStyle/>
        <a:p>
          <a:endParaRPr lang="el-GR"/>
        </a:p>
      </dgm:t>
    </dgm:pt>
    <dgm:pt modelId="{51A3E95D-4616-498B-AB06-50530CED12E0}" type="pres">
      <dgm:prSet presAssocID="{FF481E30-06A0-4614-9A6A-2CF4426A6227}" presName="Accent4" presStyleCnt="0"/>
      <dgm:spPr/>
    </dgm:pt>
    <dgm:pt modelId="{B8E0D776-C212-4CFA-AD2A-0DA7B34BD5CC}" type="pres">
      <dgm:prSet presAssocID="{FF481E30-06A0-4614-9A6A-2CF4426A6227}" presName="Accent" presStyleLbl="node1" presStyleIdx="3" presStyleCnt="4"/>
      <dgm:spPr/>
    </dgm:pt>
    <dgm:pt modelId="{E5B84678-12F1-4FBD-A480-B5278EA90A81}" type="pres">
      <dgm:prSet presAssocID="{FF481E30-06A0-4614-9A6A-2CF4426A6227}" presName="Parent4" presStyleLbl="revTx" presStyleIdx="3" presStyleCnt="4">
        <dgm:presLayoutVars>
          <dgm:chMax val="1"/>
          <dgm:chPref val="1"/>
          <dgm:bulletEnabled val="1"/>
        </dgm:presLayoutVars>
      </dgm:prSet>
      <dgm:spPr/>
      <dgm:t>
        <a:bodyPr/>
        <a:lstStyle/>
        <a:p>
          <a:endParaRPr lang="el-GR"/>
        </a:p>
      </dgm:t>
    </dgm:pt>
  </dgm:ptLst>
  <dgm:cxnLst>
    <dgm:cxn modelId="{7837F378-F5FE-4CBA-8E2D-D73E7D96D528}" type="presOf" srcId="{DA37F6A5-61BE-4951-A909-6D6B5733FE43}" destId="{51286F74-756E-4C8C-90C4-4D796632B795}" srcOrd="0" destOrd="0" presId="urn:microsoft.com/office/officeart/2009/layout/CircleArrowProcess"/>
    <dgm:cxn modelId="{571F79C0-434C-41C8-9C5D-E8D589BEB8D4}" type="presOf" srcId="{F4802D85-0683-43D1-BA8F-1508537C0D69}" destId="{355F38CF-6BCB-4CEC-9103-21102681BAD5}" srcOrd="0" destOrd="0" presId="urn:microsoft.com/office/officeart/2009/layout/CircleArrowProcess"/>
    <dgm:cxn modelId="{9BE3CAA8-74E1-405F-B29A-1C098D0AFCAE}" type="presOf" srcId="{6239729B-09DD-49A0-9879-AFEFE09BD01C}" destId="{FAF39D49-58FC-4A83-976C-E918E51CAC18}" srcOrd="0" destOrd="0" presId="urn:microsoft.com/office/officeart/2009/layout/CircleArrowProcess"/>
    <dgm:cxn modelId="{FC4AD100-4AF8-4CA5-8209-D60D553A6F60}" srcId="{2FDAE2CB-4894-4B85-BAC8-65303A8BDED6}" destId="{FF481E30-06A0-4614-9A6A-2CF4426A6227}" srcOrd="3" destOrd="0" parTransId="{284C3B89-EEA3-4A5F-9C89-1516AE2FF7E4}" sibTransId="{C7A1A03A-EDD4-4E51-89EC-1AFE3CA71AB2}"/>
    <dgm:cxn modelId="{74A1CFA2-B682-410E-82E2-400D61A257C0}" srcId="{2FDAE2CB-4894-4B85-BAC8-65303A8BDED6}" destId="{6239729B-09DD-49A0-9879-AFEFE09BD01C}" srcOrd="1" destOrd="0" parTransId="{3A669861-6AA0-45C1-B897-FC44F239CB88}" sibTransId="{0075A284-92A4-402C-9266-C03568468561}"/>
    <dgm:cxn modelId="{DFFA4F01-6E22-496A-A655-C1CFC5A90E46}" type="presOf" srcId="{2FDAE2CB-4894-4B85-BAC8-65303A8BDED6}" destId="{EAA0660B-8956-4628-A669-5D287010D19D}" srcOrd="0" destOrd="0" presId="urn:microsoft.com/office/officeart/2009/layout/CircleArrowProcess"/>
    <dgm:cxn modelId="{C2FC265E-3744-4186-B866-B8B7767B5CCD}" type="presOf" srcId="{FF481E30-06A0-4614-9A6A-2CF4426A6227}" destId="{E5B84678-12F1-4FBD-A480-B5278EA90A81}" srcOrd="0" destOrd="0" presId="urn:microsoft.com/office/officeart/2009/layout/CircleArrowProcess"/>
    <dgm:cxn modelId="{6134537F-6574-46E8-BB8D-1E23D1FCA6B3}" srcId="{2FDAE2CB-4894-4B85-BAC8-65303A8BDED6}" destId="{DA37F6A5-61BE-4951-A909-6D6B5733FE43}" srcOrd="2" destOrd="0" parTransId="{E8EDAB10-7431-4024-A8E2-9A5F5A5C469E}" sibTransId="{DDC1886C-2F2A-43A5-8A87-728EB637A3DA}"/>
    <dgm:cxn modelId="{4201E369-9EC7-4995-A008-FD41B5B9E05E}" srcId="{2FDAE2CB-4894-4B85-BAC8-65303A8BDED6}" destId="{F4802D85-0683-43D1-BA8F-1508537C0D69}" srcOrd="0" destOrd="0" parTransId="{1A8CFE8D-C7C9-45B8-998B-D86F83E9F9FE}" sibTransId="{0688B6DB-6BB1-4673-9D58-EEE3567DBDAB}"/>
    <dgm:cxn modelId="{C44D517A-883A-4477-9538-E4E8B98207F8}" type="presParOf" srcId="{EAA0660B-8956-4628-A669-5D287010D19D}" destId="{7B928FDE-FA18-45DB-B900-A425D14B25A3}" srcOrd="0" destOrd="0" presId="urn:microsoft.com/office/officeart/2009/layout/CircleArrowProcess"/>
    <dgm:cxn modelId="{9EF23039-2545-4742-A9EF-F0BD1080A49F}" type="presParOf" srcId="{7B928FDE-FA18-45DB-B900-A425D14B25A3}" destId="{FF216509-964F-4BC6-BFE4-58BF51628513}" srcOrd="0" destOrd="0" presId="urn:microsoft.com/office/officeart/2009/layout/CircleArrowProcess"/>
    <dgm:cxn modelId="{664109CE-33E4-4282-A8DB-EFD0AEF28445}" type="presParOf" srcId="{EAA0660B-8956-4628-A669-5D287010D19D}" destId="{355F38CF-6BCB-4CEC-9103-21102681BAD5}" srcOrd="1" destOrd="0" presId="urn:microsoft.com/office/officeart/2009/layout/CircleArrowProcess"/>
    <dgm:cxn modelId="{CA7C5D89-AC15-42E4-B8BC-082933A56A0D}" type="presParOf" srcId="{EAA0660B-8956-4628-A669-5D287010D19D}" destId="{49AA2036-B66B-44E3-AAC8-29EFF22045CB}" srcOrd="2" destOrd="0" presId="urn:microsoft.com/office/officeart/2009/layout/CircleArrowProcess"/>
    <dgm:cxn modelId="{843D0A45-C241-4345-9220-CD481DA9F53E}" type="presParOf" srcId="{49AA2036-B66B-44E3-AAC8-29EFF22045CB}" destId="{36FDC14C-34E9-460B-AC99-EC4704536E2D}" srcOrd="0" destOrd="0" presId="urn:microsoft.com/office/officeart/2009/layout/CircleArrowProcess"/>
    <dgm:cxn modelId="{F9A2420F-BB59-44C8-9614-5F370D85E75F}" type="presParOf" srcId="{EAA0660B-8956-4628-A669-5D287010D19D}" destId="{FAF39D49-58FC-4A83-976C-E918E51CAC18}" srcOrd="3" destOrd="0" presId="urn:microsoft.com/office/officeart/2009/layout/CircleArrowProcess"/>
    <dgm:cxn modelId="{4759765A-DAA1-42A5-80C3-DC666FF26E5A}" type="presParOf" srcId="{EAA0660B-8956-4628-A669-5D287010D19D}" destId="{94A72C07-47B6-43E4-B6BF-EF1C2A5BE9A0}" srcOrd="4" destOrd="0" presId="urn:microsoft.com/office/officeart/2009/layout/CircleArrowProcess"/>
    <dgm:cxn modelId="{791CE6E6-9FA3-4BAA-BF86-B5E9BC9A1F21}" type="presParOf" srcId="{94A72C07-47B6-43E4-B6BF-EF1C2A5BE9A0}" destId="{BC958770-94AD-4FA9-A52D-49B3F5A59247}" srcOrd="0" destOrd="0" presId="urn:microsoft.com/office/officeart/2009/layout/CircleArrowProcess"/>
    <dgm:cxn modelId="{3C035723-8166-447A-B4E5-78BC55957BDD}" type="presParOf" srcId="{EAA0660B-8956-4628-A669-5D287010D19D}" destId="{51286F74-756E-4C8C-90C4-4D796632B795}" srcOrd="5" destOrd="0" presId="urn:microsoft.com/office/officeart/2009/layout/CircleArrowProcess"/>
    <dgm:cxn modelId="{7D27AF51-A592-48FD-931E-3DF375F6204C}" type="presParOf" srcId="{EAA0660B-8956-4628-A669-5D287010D19D}" destId="{51A3E95D-4616-498B-AB06-50530CED12E0}" srcOrd="6" destOrd="0" presId="urn:microsoft.com/office/officeart/2009/layout/CircleArrowProcess"/>
    <dgm:cxn modelId="{64BDE24C-8E1F-410E-AE19-3FD6E2089846}" type="presParOf" srcId="{51A3E95D-4616-498B-AB06-50530CED12E0}" destId="{B8E0D776-C212-4CFA-AD2A-0DA7B34BD5CC}" srcOrd="0" destOrd="0" presId="urn:microsoft.com/office/officeart/2009/layout/CircleArrowProcess"/>
    <dgm:cxn modelId="{25A1CBE9-A6D3-4350-86E1-86370900BC53}" type="presParOf" srcId="{EAA0660B-8956-4628-A669-5D287010D19D}" destId="{E5B84678-12F1-4FBD-A480-B5278EA90A81}"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err="1">
              <a:solidFill>
                <a:schemeClr val="tx1"/>
              </a:solidFill>
              <a:effectLst/>
            </a:rPr>
            <a:t>Bewustwording</a:t>
          </a:r>
          <a:r>
            <a:rPr lang="en-US" sz="3200" kern="1200" dirty="0">
              <a:solidFill>
                <a:schemeClr val="tx1"/>
              </a:solidFill>
            </a:rPr>
            <a:t>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2413669"/>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a:t>
          </a:r>
          <a:r>
            <a:rPr lang="en-US" sz="3200" b="1" kern="1200" dirty="0" err="1">
              <a:solidFill>
                <a:prstClr val="white"/>
              </a:solidFill>
              <a:effectLst>
                <a:outerShdw blurRad="38100" dist="38100" dir="2700000" algn="tl">
                  <a:srgbClr val="000000">
                    <a:alpha val="43137"/>
                  </a:srgbClr>
                </a:outerShdw>
              </a:effectLst>
              <a:latin typeface="Calibri" panose="020F0502020204030204"/>
              <a:ea typeface="+mn-ea"/>
              <a:cs typeface="+mn-cs"/>
            </a:rPr>
            <a:t>Conflictbemiddeling</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0261" y="2463930"/>
        <a:ext cx="4861295" cy="929078"/>
      </dsp:txXfrm>
    </dsp:sp>
    <dsp:sp modelId="{8CDB7BC7-8DB4-48B4-844D-150D6BC9A281}">
      <dsp:nvSpPr>
        <dsp:cNvPr id="0" name=""/>
        <dsp:cNvSpPr/>
      </dsp:nvSpPr>
      <dsp:spPr>
        <a:xfrm>
          <a:off x="0" y="1254031"/>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2. </a:t>
          </a:r>
          <a:r>
            <a:rPr lang="en-US" sz="3200" kern="1200" dirty="0" err="1">
              <a:solidFill>
                <a:prstClr val="black"/>
              </a:solidFill>
              <a:effectLst/>
              <a:latin typeface="Calibri" panose="020F0502020204030204"/>
              <a:ea typeface="+mn-ea"/>
              <a:cs typeface="+mn-cs"/>
            </a:rPr>
            <a:t>Kritisch</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denken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50261" y="1304292"/>
        <a:ext cx="4861295" cy="929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BE15D-F99A-4F61-9A1B-033BED5CC3E5}">
      <dsp:nvSpPr>
        <dsp:cNvPr id="0" name=""/>
        <dsp:cNvSpPr/>
      </dsp:nvSpPr>
      <dsp:spPr>
        <a:xfrm>
          <a:off x="5306" y="0"/>
          <a:ext cx="1644964" cy="796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err="1">
              <a:effectLst>
                <a:outerShdw blurRad="38100" dist="38100" dir="2700000" algn="tl">
                  <a:srgbClr val="000000">
                    <a:alpha val="43137"/>
                  </a:srgbClr>
                </a:outerShdw>
              </a:effectLst>
            </a:rPr>
            <a:t>Fase</a:t>
          </a:r>
          <a:r>
            <a:rPr lang="en-US" sz="1300" b="1" kern="1200" dirty="0">
              <a:effectLst>
                <a:outerShdw blurRad="38100" dist="38100" dir="2700000" algn="tl">
                  <a:srgbClr val="000000">
                    <a:alpha val="43137"/>
                  </a:srgbClr>
                </a:outerShdw>
              </a:effectLst>
            </a:rPr>
            <a:t> 1</a:t>
          </a:r>
        </a:p>
        <a:p>
          <a:pPr lvl="0" algn="ctr" defTabSz="577850">
            <a:lnSpc>
              <a:spcPct val="90000"/>
            </a:lnSpc>
            <a:spcBef>
              <a:spcPct val="0"/>
            </a:spcBef>
            <a:spcAft>
              <a:spcPct val="35000"/>
            </a:spcAft>
          </a:pPr>
          <a:r>
            <a:rPr lang="nl-NL" sz="1300" kern="1200" dirty="0">
              <a:effectLst>
                <a:outerShdw blurRad="38100" dist="38100" dir="2700000" algn="tl">
                  <a:srgbClr val="000000">
                    <a:alpha val="43137"/>
                  </a:srgbClr>
                </a:outerShdw>
              </a:effectLst>
            </a:rPr>
            <a:t>Potentiële oppositie, onverenigbaarheid</a:t>
          </a:r>
          <a:endParaRPr lang="en-US" sz="1300" kern="1200" dirty="0">
            <a:effectLst>
              <a:outerShdw blurRad="38100" dist="38100" dir="2700000" algn="tl">
                <a:srgbClr val="000000">
                  <a:alpha val="43137"/>
                </a:srgbClr>
              </a:outerShdw>
            </a:effectLst>
          </a:endParaRPr>
        </a:p>
      </dsp:txBody>
      <dsp:txXfrm>
        <a:off x="28625" y="23319"/>
        <a:ext cx="1598326" cy="749520"/>
      </dsp:txXfrm>
    </dsp:sp>
    <dsp:sp modelId="{213CB544-0F44-4B7C-A871-5CB09F80C40A}">
      <dsp:nvSpPr>
        <dsp:cNvPr id="0" name=""/>
        <dsp:cNvSpPr/>
      </dsp:nvSpPr>
      <dsp:spPr>
        <a:xfrm>
          <a:off x="1814767" y="194103"/>
          <a:ext cx="348732" cy="4079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814767" y="275693"/>
        <a:ext cx="244112" cy="244771"/>
      </dsp:txXfrm>
    </dsp:sp>
    <dsp:sp modelId="{DD5818A2-B7D5-454F-9F20-A53C3E544D33}">
      <dsp:nvSpPr>
        <dsp:cNvPr id="0" name=""/>
        <dsp:cNvSpPr/>
      </dsp:nvSpPr>
      <dsp:spPr>
        <a:xfrm>
          <a:off x="2308257" y="0"/>
          <a:ext cx="1644964" cy="7961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err="1">
              <a:effectLst>
                <a:outerShdw blurRad="38100" dist="38100" dir="2700000" algn="tl">
                  <a:srgbClr val="000000">
                    <a:alpha val="43137"/>
                  </a:srgbClr>
                </a:outerShdw>
              </a:effectLst>
            </a:rPr>
            <a:t>Fase</a:t>
          </a:r>
          <a:r>
            <a:rPr lang="en-US" sz="1300" b="1" kern="1200" dirty="0">
              <a:effectLst>
                <a:outerShdw blurRad="38100" dist="38100" dir="2700000" algn="tl">
                  <a:srgbClr val="000000">
                    <a:alpha val="43137"/>
                  </a:srgbClr>
                </a:outerShdw>
              </a:effectLst>
            </a:rPr>
            <a:t> 2</a:t>
          </a:r>
        </a:p>
        <a:p>
          <a:pPr lvl="0" algn="ctr" defTabSz="577850">
            <a:lnSpc>
              <a:spcPct val="90000"/>
            </a:lnSpc>
            <a:spcBef>
              <a:spcPct val="0"/>
            </a:spcBef>
            <a:spcAft>
              <a:spcPct val="35000"/>
            </a:spcAft>
          </a:pPr>
          <a:r>
            <a:rPr lang="nl-NL" sz="1300" kern="1200" dirty="0">
              <a:effectLst>
                <a:outerShdw blurRad="38100" dist="38100" dir="2700000" algn="tl">
                  <a:srgbClr val="000000">
                    <a:alpha val="43137"/>
                  </a:srgbClr>
                </a:outerShdw>
              </a:effectLst>
            </a:rPr>
            <a:t>Erkenning</a:t>
          </a:r>
          <a:endParaRPr lang="en-US" sz="1300" kern="1200" dirty="0">
            <a:effectLst>
              <a:outerShdw blurRad="38100" dist="38100" dir="2700000" algn="tl">
                <a:srgbClr val="000000">
                  <a:alpha val="43137"/>
                </a:srgbClr>
              </a:outerShdw>
            </a:effectLst>
          </a:endParaRPr>
        </a:p>
      </dsp:txBody>
      <dsp:txXfrm>
        <a:off x="2331576" y="23319"/>
        <a:ext cx="1598326" cy="749520"/>
      </dsp:txXfrm>
    </dsp:sp>
    <dsp:sp modelId="{490CF30B-0E03-4B72-9678-7A94EA7239CF}">
      <dsp:nvSpPr>
        <dsp:cNvPr id="0" name=""/>
        <dsp:cNvSpPr/>
      </dsp:nvSpPr>
      <dsp:spPr>
        <a:xfrm>
          <a:off x="4117718" y="194103"/>
          <a:ext cx="348732" cy="40795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117718" y="275693"/>
        <a:ext cx="244112" cy="244771"/>
      </dsp:txXfrm>
    </dsp:sp>
    <dsp:sp modelId="{4F382BBF-F578-4CFD-908A-50A7A4B8DF66}">
      <dsp:nvSpPr>
        <dsp:cNvPr id="0" name=""/>
        <dsp:cNvSpPr/>
      </dsp:nvSpPr>
      <dsp:spPr>
        <a:xfrm>
          <a:off x="4611208" y="0"/>
          <a:ext cx="1644964" cy="7961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err="1">
              <a:effectLst>
                <a:outerShdw blurRad="38100" dist="38100" dir="2700000" algn="tl">
                  <a:srgbClr val="000000">
                    <a:alpha val="43137"/>
                  </a:srgbClr>
                </a:outerShdw>
              </a:effectLst>
            </a:rPr>
            <a:t>Fase</a:t>
          </a:r>
          <a:r>
            <a:rPr lang="en-US" sz="1300" b="1" kern="1200" dirty="0">
              <a:effectLst>
                <a:outerShdw blurRad="38100" dist="38100" dir="2700000" algn="tl">
                  <a:srgbClr val="000000">
                    <a:alpha val="43137"/>
                  </a:srgbClr>
                </a:outerShdw>
              </a:effectLst>
            </a:rPr>
            <a:t> 3</a:t>
          </a:r>
        </a:p>
        <a:p>
          <a:pPr lvl="0" algn="ctr" defTabSz="577850">
            <a:lnSpc>
              <a:spcPct val="90000"/>
            </a:lnSpc>
            <a:spcBef>
              <a:spcPct val="0"/>
            </a:spcBef>
            <a:spcAft>
              <a:spcPct val="35000"/>
            </a:spcAft>
          </a:pPr>
          <a:r>
            <a:rPr lang="nl-NL" sz="1300" kern="1200" dirty="0">
              <a:effectLst>
                <a:outerShdw blurRad="38100" dist="38100" dir="2700000" algn="tl">
                  <a:srgbClr val="000000">
                    <a:alpha val="43137"/>
                  </a:srgbClr>
                </a:outerShdw>
              </a:effectLst>
            </a:rPr>
            <a:t>Intentie/Doelen</a:t>
          </a:r>
          <a:endParaRPr lang="en-US" sz="1300" kern="1200" dirty="0">
            <a:effectLst>
              <a:outerShdw blurRad="38100" dist="38100" dir="2700000" algn="tl">
                <a:srgbClr val="000000">
                  <a:alpha val="43137"/>
                </a:srgbClr>
              </a:outerShdw>
            </a:effectLst>
          </a:endParaRPr>
        </a:p>
      </dsp:txBody>
      <dsp:txXfrm>
        <a:off x="4634527" y="23319"/>
        <a:ext cx="1598326" cy="749520"/>
      </dsp:txXfrm>
    </dsp:sp>
    <dsp:sp modelId="{39E4A4E9-B21F-44FD-AFA9-CD5AEB97AE61}">
      <dsp:nvSpPr>
        <dsp:cNvPr id="0" name=""/>
        <dsp:cNvSpPr/>
      </dsp:nvSpPr>
      <dsp:spPr>
        <a:xfrm>
          <a:off x="6420669" y="194103"/>
          <a:ext cx="348732" cy="4079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420669" y="275693"/>
        <a:ext cx="244112" cy="244771"/>
      </dsp:txXfrm>
    </dsp:sp>
    <dsp:sp modelId="{0E991DEF-7D0C-49C2-A618-CC68718B7AE0}">
      <dsp:nvSpPr>
        <dsp:cNvPr id="0" name=""/>
        <dsp:cNvSpPr/>
      </dsp:nvSpPr>
      <dsp:spPr>
        <a:xfrm>
          <a:off x="6914158" y="0"/>
          <a:ext cx="1644964" cy="7961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err="1">
              <a:effectLst>
                <a:outerShdw blurRad="38100" dist="38100" dir="2700000" algn="tl">
                  <a:srgbClr val="000000">
                    <a:alpha val="43137"/>
                  </a:srgbClr>
                </a:outerShdw>
              </a:effectLst>
            </a:rPr>
            <a:t>Fase</a:t>
          </a:r>
          <a:r>
            <a:rPr lang="en-US" sz="1300" b="1" kern="1200" dirty="0">
              <a:effectLst>
                <a:outerShdw blurRad="38100" dist="38100" dir="2700000" algn="tl">
                  <a:srgbClr val="000000">
                    <a:alpha val="43137"/>
                  </a:srgbClr>
                </a:outerShdw>
              </a:effectLst>
            </a:rPr>
            <a:t> 4</a:t>
          </a:r>
        </a:p>
        <a:p>
          <a:pPr lvl="0" algn="ctr" defTabSz="577850">
            <a:lnSpc>
              <a:spcPct val="90000"/>
            </a:lnSpc>
            <a:spcBef>
              <a:spcPct val="0"/>
            </a:spcBef>
            <a:spcAft>
              <a:spcPct val="35000"/>
            </a:spcAft>
          </a:pPr>
          <a:r>
            <a:rPr lang="en-US" sz="1300" kern="1200" dirty="0" err="1">
              <a:effectLst>
                <a:outerShdw blurRad="38100" dist="38100" dir="2700000" algn="tl">
                  <a:srgbClr val="000000">
                    <a:alpha val="43137"/>
                  </a:srgbClr>
                </a:outerShdw>
              </a:effectLst>
            </a:rPr>
            <a:t>Gedrag</a:t>
          </a:r>
          <a:endParaRPr lang="en-US" sz="1300" kern="1200" dirty="0">
            <a:effectLst>
              <a:outerShdw blurRad="38100" dist="38100" dir="2700000" algn="tl">
                <a:srgbClr val="000000">
                  <a:alpha val="43137"/>
                </a:srgbClr>
              </a:outerShdw>
            </a:effectLst>
          </a:endParaRPr>
        </a:p>
      </dsp:txBody>
      <dsp:txXfrm>
        <a:off x="6937477" y="23319"/>
        <a:ext cx="1598326" cy="749520"/>
      </dsp:txXfrm>
    </dsp:sp>
    <dsp:sp modelId="{D8BE11F1-AE5D-47D7-8F41-8E5C1F903894}">
      <dsp:nvSpPr>
        <dsp:cNvPr id="0" name=""/>
        <dsp:cNvSpPr/>
      </dsp:nvSpPr>
      <dsp:spPr>
        <a:xfrm>
          <a:off x="8723620" y="194103"/>
          <a:ext cx="348732" cy="4079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8723620" y="275693"/>
        <a:ext cx="244112" cy="244771"/>
      </dsp:txXfrm>
    </dsp:sp>
    <dsp:sp modelId="{3238DEEC-CE24-43F2-8AFC-08C4ABFCEA50}">
      <dsp:nvSpPr>
        <dsp:cNvPr id="0" name=""/>
        <dsp:cNvSpPr/>
      </dsp:nvSpPr>
      <dsp:spPr>
        <a:xfrm>
          <a:off x="9217109" y="0"/>
          <a:ext cx="1644964" cy="79615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err="1">
              <a:effectLst>
                <a:outerShdw blurRad="38100" dist="38100" dir="2700000" algn="tl">
                  <a:srgbClr val="000000">
                    <a:alpha val="43137"/>
                  </a:srgbClr>
                </a:outerShdw>
              </a:effectLst>
            </a:rPr>
            <a:t>Fase</a:t>
          </a:r>
          <a:r>
            <a:rPr lang="en-US" sz="1300" b="1" kern="1200" dirty="0">
              <a:effectLst>
                <a:outerShdw blurRad="38100" dist="38100" dir="2700000" algn="tl">
                  <a:srgbClr val="000000">
                    <a:alpha val="43137"/>
                  </a:srgbClr>
                </a:outerShdw>
              </a:effectLst>
            </a:rPr>
            <a:t> 5</a:t>
          </a:r>
        </a:p>
        <a:p>
          <a:pPr lvl="0" algn="ctr" defTabSz="577850">
            <a:lnSpc>
              <a:spcPct val="90000"/>
            </a:lnSpc>
            <a:spcBef>
              <a:spcPct val="0"/>
            </a:spcBef>
            <a:spcAft>
              <a:spcPct val="35000"/>
            </a:spcAft>
          </a:pPr>
          <a:r>
            <a:rPr lang="nl-NL" sz="1300" kern="1200" dirty="0">
              <a:effectLst>
                <a:outerShdw blurRad="38100" dist="38100" dir="2700000" algn="tl">
                  <a:srgbClr val="000000">
                    <a:alpha val="43137"/>
                  </a:srgbClr>
                </a:outerShdw>
              </a:effectLst>
            </a:rPr>
            <a:t>Gevolgen</a:t>
          </a:r>
          <a:endParaRPr lang="en-US" sz="1300" kern="1200" dirty="0">
            <a:effectLst>
              <a:outerShdw blurRad="38100" dist="38100" dir="2700000" algn="tl">
                <a:srgbClr val="000000">
                  <a:alpha val="43137"/>
                </a:srgbClr>
              </a:outerShdw>
            </a:effectLst>
          </a:endParaRPr>
        </a:p>
      </dsp:txBody>
      <dsp:txXfrm>
        <a:off x="9240428" y="23319"/>
        <a:ext cx="1598326" cy="749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err="1">
              <a:solidFill>
                <a:schemeClr val="tx1"/>
              </a:solidFill>
              <a:effectLst/>
            </a:rPr>
            <a:t>Dialoog</a:t>
          </a:r>
          <a:r>
            <a:rPr lang="en-US" sz="3200" kern="1200" dirty="0">
              <a:solidFill>
                <a:schemeClr val="tx1"/>
              </a:solidFill>
              <a:effectLst/>
            </a:rPr>
            <a:t> </a:t>
          </a:r>
          <a:r>
            <a:rPr lang="en-US" sz="3200" kern="1200" dirty="0" err="1">
              <a:solidFill>
                <a:schemeClr val="tx1"/>
              </a:solidFill>
              <a:effectLst/>
            </a:rPr>
            <a:t>mogelijk</a:t>
          </a:r>
          <a:r>
            <a:rPr lang="en-US" sz="3200" kern="1200" dirty="0">
              <a:solidFill>
                <a:schemeClr val="tx1"/>
              </a:solidFill>
              <a:effectLst/>
            </a:rPr>
            <a:t> </a:t>
          </a:r>
          <a:r>
            <a:rPr lang="en-US" sz="3200" kern="1200" dirty="0" err="1">
              <a:solidFill>
                <a:schemeClr val="tx1"/>
              </a:solidFill>
              <a:effectLst/>
            </a:rPr>
            <a:t>maken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5. </a:t>
          </a:r>
          <a:r>
            <a:rPr lang="en-US" sz="3200" kern="1200" dirty="0" err="1">
              <a:solidFill>
                <a:prstClr val="black"/>
              </a:solidFill>
              <a:effectLst/>
              <a:latin typeface="Calibri" panose="020F0502020204030204"/>
              <a:ea typeface="+mn-ea"/>
              <a:cs typeface="+mn-cs"/>
            </a:rPr>
            <a:t>Ethiek</a:t>
          </a:r>
          <a:endParaRPr lang="el-GR" sz="3200" kern="1200" dirty="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a:solidFill>
                <a:prstClr val="black"/>
              </a:solidFill>
              <a:effectLst/>
              <a:latin typeface="Calibri" panose="020F0502020204030204"/>
              <a:ea typeface="+mn-ea"/>
              <a:cs typeface="+mn-cs"/>
            </a:rPr>
            <a:t>Reflectieve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a:t>
          </a:r>
          <a:r>
            <a:rPr lang="en-US" sz="3200" kern="1200" dirty="0" err="1">
              <a:solidFill>
                <a:prstClr val="black"/>
              </a:solidFill>
              <a:effectLst/>
              <a:latin typeface="Calibri" panose="020F0502020204030204"/>
              <a:ea typeface="+mn-ea"/>
              <a:cs typeface="+mn-cs"/>
            </a:rPr>
            <a:t>Digitale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347767" y="207262"/>
          <a:ext cx="3017873" cy="3017873"/>
        </a:xfrm>
        <a:prstGeom prst="pie">
          <a:avLst>
            <a:gd name="adj1" fmla="val 16200000"/>
            <a:gd name="adj2" fmla="val 19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Inter-</a:t>
          </a:r>
          <a:r>
            <a:rPr lang="en-US" sz="1100" b="1" kern="1200" dirty="0" err="1"/>
            <a:t>nationaal</a:t>
          </a:r>
          <a:endParaRPr lang="en-US" sz="1100" b="1" kern="1200" dirty="0"/>
        </a:p>
      </dsp:txBody>
      <dsp:txXfrm>
        <a:off x="1928558" y="592760"/>
        <a:ext cx="790395" cy="610760"/>
      </dsp:txXfrm>
    </dsp:sp>
    <dsp:sp modelId="{53A0B85F-B0D9-4D43-B5AF-D969A0F91679}">
      <dsp:nvSpPr>
        <dsp:cNvPr id="0" name=""/>
        <dsp:cNvSpPr/>
      </dsp:nvSpPr>
      <dsp:spPr>
        <a:xfrm>
          <a:off x="383694" y="269416"/>
          <a:ext cx="3017873" cy="3017873"/>
        </a:xfrm>
        <a:prstGeom prst="pie">
          <a:avLst>
            <a:gd name="adj1" fmla="val 19800000"/>
            <a:gd name="adj2" fmla="val 180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Inter-</a:t>
          </a:r>
          <a:r>
            <a:rPr lang="en-US" sz="1200" b="1" kern="1200" dirty="0" err="1"/>
            <a:t>samenleving</a:t>
          </a:r>
          <a:r>
            <a:rPr lang="en-US" sz="1200" b="1" kern="1200" dirty="0"/>
            <a:t> </a:t>
          </a:r>
        </a:p>
      </dsp:txBody>
      <dsp:txXfrm>
        <a:off x="2431537" y="1490936"/>
        <a:ext cx="826322" cy="592796"/>
      </dsp:txXfrm>
    </dsp:sp>
    <dsp:sp modelId="{3794A654-D833-4DD0-B28A-72FC65D7EA58}">
      <dsp:nvSpPr>
        <dsp:cNvPr id="0" name=""/>
        <dsp:cNvSpPr/>
      </dsp:nvSpPr>
      <dsp:spPr>
        <a:xfrm>
          <a:off x="347767" y="331570"/>
          <a:ext cx="3017873" cy="3017873"/>
        </a:xfrm>
        <a:prstGeom prst="pie">
          <a:avLst>
            <a:gd name="adj1" fmla="val 1800000"/>
            <a:gd name="adj2" fmla="val 540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err="1"/>
            <a:t>Intergroep</a:t>
          </a:r>
          <a:endParaRPr lang="en-US" sz="1200" b="1" kern="1200" dirty="0"/>
        </a:p>
      </dsp:txBody>
      <dsp:txXfrm>
        <a:off x="1928558" y="2371150"/>
        <a:ext cx="790395" cy="610760"/>
      </dsp:txXfrm>
    </dsp:sp>
    <dsp:sp modelId="{AE73D72D-345B-479D-BF91-CDA02CB54440}">
      <dsp:nvSpPr>
        <dsp:cNvPr id="0" name=""/>
        <dsp:cNvSpPr/>
      </dsp:nvSpPr>
      <dsp:spPr>
        <a:xfrm>
          <a:off x="275913" y="331570"/>
          <a:ext cx="3017873" cy="3017873"/>
        </a:xfrm>
        <a:prstGeom prst="pie">
          <a:avLst>
            <a:gd name="adj1" fmla="val 5400000"/>
            <a:gd name="adj2" fmla="val 900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err="1"/>
            <a:t>Intragroep</a:t>
          </a:r>
          <a:endParaRPr lang="en-US" sz="1200" b="1" kern="1200" dirty="0"/>
        </a:p>
      </dsp:txBody>
      <dsp:txXfrm>
        <a:off x="922600" y="2371150"/>
        <a:ext cx="790395" cy="610760"/>
      </dsp:txXfrm>
    </dsp:sp>
    <dsp:sp modelId="{BD655BB7-0A4A-4DFC-BE36-F18E396E12F4}">
      <dsp:nvSpPr>
        <dsp:cNvPr id="0" name=""/>
        <dsp:cNvSpPr/>
      </dsp:nvSpPr>
      <dsp:spPr>
        <a:xfrm>
          <a:off x="239986" y="269416"/>
          <a:ext cx="3017873" cy="3017873"/>
        </a:xfrm>
        <a:prstGeom prst="pie">
          <a:avLst>
            <a:gd name="adj1" fmla="val 9000000"/>
            <a:gd name="adj2" fmla="val 1260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Inter-</a:t>
          </a:r>
          <a:r>
            <a:rPr lang="en-US" sz="1100" b="1" kern="1200" dirty="0" err="1"/>
            <a:t>persoonlijk</a:t>
          </a:r>
          <a:endParaRPr lang="en-US" sz="1100" b="1" kern="1200" dirty="0"/>
        </a:p>
      </dsp:txBody>
      <dsp:txXfrm>
        <a:off x="383694" y="1490936"/>
        <a:ext cx="826322" cy="592796"/>
      </dsp:txXfrm>
    </dsp:sp>
    <dsp:sp modelId="{20398911-E6BB-41D4-87B7-52C3D5F7A8D0}">
      <dsp:nvSpPr>
        <dsp:cNvPr id="0" name=""/>
        <dsp:cNvSpPr/>
      </dsp:nvSpPr>
      <dsp:spPr>
        <a:xfrm>
          <a:off x="275913" y="207262"/>
          <a:ext cx="3017873" cy="3017873"/>
        </a:xfrm>
        <a:prstGeom prst="pie">
          <a:avLst>
            <a:gd name="adj1" fmla="val 126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Intra-</a:t>
          </a:r>
          <a:r>
            <a:rPr lang="en-US" sz="1000" b="1" kern="1200" dirty="0" err="1"/>
            <a:t>persoonlijk</a:t>
          </a:r>
          <a:endParaRPr lang="en-US" sz="1000" b="1" kern="1200" dirty="0"/>
        </a:p>
      </dsp:txBody>
      <dsp:txXfrm>
        <a:off x="922600" y="592760"/>
        <a:ext cx="790395" cy="610760"/>
      </dsp:txXfrm>
    </dsp:sp>
    <dsp:sp modelId="{289D1D46-06B0-47FC-B141-E06DCBFC786A}">
      <dsp:nvSpPr>
        <dsp:cNvPr id="0" name=""/>
        <dsp:cNvSpPr/>
      </dsp:nvSpPr>
      <dsp:spPr>
        <a:xfrm>
          <a:off x="160836" y="20441"/>
          <a:ext cx="3391515" cy="3391515"/>
        </a:xfrm>
        <a:prstGeom prst="circularArrow">
          <a:avLst>
            <a:gd name="adj1" fmla="val 5085"/>
            <a:gd name="adj2" fmla="val 327528"/>
            <a:gd name="adj3" fmla="val 19472472"/>
            <a:gd name="adj4" fmla="val 16200251"/>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78081-DCA2-40BF-8B6F-7652DD2274FC}">
      <dsp:nvSpPr>
        <dsp:cNvPr id="0" name=""/>
        <dsp:cNvSpPr/>
      </dsp:nvSpPr>
      <dsp:spPr>
        <a:xfrm>
          <a:off x="196763" y="82595"/>
          <a:ext cx="3391515" cy="3391515"/>
        </a:xfrm>
        <a:prstGeom prst="circularArrow">
          <a:avLst>
            <a:gd name="adj1" fmla="val 5085"/>
            <a:gd name="adj2" fmla="val 327528"/>
            <a:gd name="adj3" fmla="val 1472472"/>
            <a:gd name="adj4" fmla="val 19800000"/>
            <a:gd name="adj5" fmla="val 5932"/>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2C6849-A8E3-4296-9FEE-9204A2E635CF}">
      <dsp:nvSpPr>
        <dsp:cNvPr id="0" name=""/>
        <dsp:cNvSpPr/>
      </dsp:nvSpPr>
      <dsp:spPr>
        <a:xfrm>
          <a:off x="160836" y="144749"/>
          <a:ext cx="3391515" cy="3391515"/>
        </a:xfrm>
        <a:prstGeom prst="circularArrow">
          <a:avLst>
            <a:gd name="adj1" fmla="val 5085"/>
            <a:gd name="adj2" fmla="val 327528"/>
            <a:gd name="adj3" fmla="val 5072221"/>
            <a:gd name="adj4" fmla="val 1800000"/>
            <a:gd name="adj5" fmla="val 5932"/>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D538C-396C-4287-95E3-5757D9228A40}">
      <dsp:nvSpPr>
        <dsp:cNvPr id="0" name=""/>
        <dsp:cNvSpPr/>
      </dsp:nvSpPr>
      <dsp:spPr>
        <a:xfrm>
          <a:off x="89202" y="144749"/>
          <a:ext cx="3391515" cy="3391515"/>
        </a:xfrm>
        <a:prstGeom prst="circularArrow">
          <a:avLst>
            <a:gd name="adj1" fmla="val 5085"/>
            <a:gd name="adj2" fmla="val 327528"/>
            <a:gd name="adj3" fmla="val 8672472"/>
            <a:gd name="adj4" fmla="val 5400251"/>
            <a:gd name="adj5" fmla="val 5932"/>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2AC79-9257-4324-9E8A-B945D3796295}">
      <dsp:nvSpPr>
        <dsp:cNvPr id="0" name=""/>
        <dsp:cNvSpPr/>
      </dsp:nvSpPr>
      <dsp:spPr>
        <a:xfrm>
          <a:off x="53275" y="82595"/>
          <a:ext cx="3391515" cy="3391515"/>
        </a:xfrm>
        <a:prstGeom prst="circularArrow">
          <a:avLst>
            <a:gd name="adj1" fmla="val 5085"/>
            <a:gd name="adj2" fmla="val 327528"/>
            <a:gd name="adj3" fmla="val 12272472"/>
            <a:gd name="adj4" fmla="val 9000000"/>
            <a:gd name="adj5" fmla="val 5932"/>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93F4A9-F911-470C-A41C-C919C79C1F4F}">
      <dsp:nvSpPr>
        <dsp:cNvPr id="0" name=""/>
        <dsp:cNvSpPr/>
      </dsp:nvSpPr>
      <dsp:spPr>
        <a:xfrm>
          <a:off x="89202" y="20441"/>
          <a:ext cx="3391515" cy="3391515"/>
        </a:xfrm>
        <a:prstGeom prst="circularArrow">
          <a:avLst>
            <a:gd name="adj1" fmla="val 5085"/>
            <a:gd name="adj2" fmla="val 327528"/>
            <a:gd name="adj3" fmla="val 15872221"/>
            <a:gd name="adj4" fmla="val 126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66001" y="205051"/>
          <a:ext cx="2434000" cy="2434000"/>
        </a:xfrm>
        <a:prstGeom prst="pie">
          <a:avLst>
            <a:gd name="adj1" fmla="val 16200000"/>
            <a:gd name="adj2" fmla="val 2052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Organisatie</a:t>
          </a:r>
          <a:r>
            <a:rPr lang="en-US" sz="1100" b="1" kern="1200" dirty="0"/>
            <a:t> </a:t>
          </a:r>
        </a:p>
      </dsp:txBody>
      <dsp:txXfrm>
        <a:off x="1535738" y="614195"/>
        <a:ext cx="782357" cy="521571"/>
      </dsp:txXfrm>
    </dsp:sp>
    <dsp:sp modelId="{53A0B85F-B0D9-4D43-B5AF-D969A0F91679}">
      <dsp:nvSpPr>
        <dsp:cNvPr id="0" name=""/>
        <dsp:cNvSpPr/>
      </dsp:nvSpPr>
      <dsp:spPr>
        <a:xfrm>
          <a:off x="286864" y="269958"/>
          <a:ext cx="2434000" cy="2434000"/>
        </a:xfrm>
        <a:prstGeom prst="pie">
          <a:avLst>
            <a:gd name="adj1" fmla="val 20520000"/>
            <a:gd name="adj2" fmla="val 324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Economisch</a:t>
          </a:r>
          <a:endParaRPr lang="en-US" sz="1100" b="1" kern="1200" dirty="0"/>
        </a:p>
      </dsp:txBody>
      <dsp:txXfrm>
        <a:off x="1854476" y="1382064"/>
        <a:ext cx="724405" cy="579524"/>
      </dsp:txXfrm>
    </dsp:sp>
    <dsp:sp modelId="{3794A654-D833-4DD0-B28A-72FC65D7EA58}">
      <dsp:nvSpPr>
        <dsp:cNvPr id="0" name=""/>
        <dsp:cNvSpPr/>
      </dsp:nvSpPr>
      <dsp:spPr>
        <a:xfrm>
          <a:off x="231809" y="309945"/>
          <a:ext cx="2434000" cy="2434000"/>
        </a:xfrm>
        <a:prstGeom prst="pie">
          <a:avLst>
            <a:gd name="adj1" fmla="val 3240000"/>
            <a:gd name="adj2" fmla="val 756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Ideologisch</a:t>
          </a:r>
          <a:r>
            <a:rPr lang="en-US" sz="1100" b="1" kern="1200" dirty="0"/>
            <a:t> </a:t>
          </a:r>
        </a:p>
      </dsp:txBody>
      <dsp:txXfrm>
        <a:off x="1101095" y="2019541"/>
        <a:ext cx="695428" cy="637476"/>
      </dsp:txXfrm>
    </dsp:sp>
    <dsp:sp modelId="{AE73D72D-345B-479D-BF91-CDA02CB54440}">
      <dsp:nvSpPr>
        <dsp:cNvPr id="0" name=""/>
        <dsp:cNvSpPr/>
      </dsp:nvSpPr>
      <dsp:spPr>
        <a:xfrm>
          <a:off x="176754" y="269958"/>
          <a:ext cx="2434000" cy="2434000"/>
        </a:xfrm>
        <a:prstGeom prst="pie">
          <a:avLst>
            <a:gd name="adj1" fmla="val 7560000"/>
            <a:gd name="adj2" fmla="val 1188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Cultureel</a:t>
          </a:r>
          <a:endParaRPr lang="en-US" sz="1100" b="1" kern="1200" dirty="0"/>
        </a:p>
      </dsp:txBody>
      <dsp:txXfrm>
        <a:off x="318738" y="1382064"/>
        <a:ext cx="724405" cy="579524"/>
      </dsp:txXfrm>
    </dsp:sp>
    <dsp:sp modelId="{BD655BB7-0A4A-4DFC-BE36-F18E396E12F4}">
      <dsp:nvSpPr>
        <dsp:cNvPr id="0" name=""/>
        <dsp:cNvSpPr/>
      </dsp:nvSpPr>
      <dsp:spPr>
        <a:xfrm>
          <a:off x="197617" y="205051"/>
          <a:ext cx="2434000" cy="2434000"/>
        </a:xfrm>
        <a:prstGeom prst="pie">
          <a:avLst>
            <a:gd name="adj1" fmla="val 1188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Politiek</a:t>
          </a:r>
          <a:endParaRPr lang="en-US" sz="1100" b="1" kern="1200" dirty="0"/>
        </a:p>
      </dsp:txBody>
      <dsp:txXfrm>
        <a:off x="579523" y="614195"/>
        <a:ext cx="782357" cy="521571"/>
      </dsp:txXfrm>
    </dsp:sp>
    <dsp:sp modelId="{289D1D46-06B0-47FC-B141-E06DCBFC786A}">
      <dsp:nvSpPr>
        <dsp:cNvPr id="0" name=""/>
        <dsp:cNvSpPr/>
      </dsp:nvSpPr>
      <dsp:spPr>
        <a:xfrm>
          <a:off x="115210" y="54375"/>
          <a:ext cx="2735353" cy="2735353"/>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94BB0C-F564-457B-A58F-760216EE8D53}">
      <dsp:nvSpPr>
        <dsp:cNvPr id="0" name=""/>
        <dsp:cNvSpPr/>
      </dsp:nvSpPr>
      <dsp:spPr>
        <a:xfrm>
          <a:off x="136356" y="119260"/>
          <a:ext cx="2735353" cy="2735353"/>
        </a:xfrm>
        <a:prstGeom prst="circularArrow">
          <a:avLst>
            <a:gd name="adj1" fmla="val 5085"/>
            <a:gd name="adj2" fmla="val 327528"/>
            <a:gd name="adj3" fmla="val 2912753"/>
            <a:gd name="adj4" fmla="val 20519953"/>
            <a:gd name="adj5" fmla="val 5932"/>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4972C9-F36B-4E1D-AE4B-F6E49A359C58}">
      <dsp:nvSpPr>
        <dsp:cNvPr id="0" name=""/>
        <dsp:cNvSpPr/>
      </dsp:nvSpPr>
      <dsp:spPr>
        <a:xfrm>
          <a:off x="81133" y="159370"/>
          <a:ext cx="2735353" cy="2735353"/>
        </a:xfrm>
        <a:prstGeom prst="circularArrow">
          <a:avLst>
            <a:gd name="adj1" fmla="val 5085"/>
            <a:gd name="adj2" fmla="val 327528"/>
            <a:gd name="adj3" fmla="val 7232777"/>
            <a:gd name="adj4" fmla="val 3239695"/>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FFB36-FD58-4B57-B05F-8805614748BB}">
      <dsp:nvSpPr>
        <dsp:cNvPr id="0" name=""/>
        <dsp:cNvSpPr/>
      </dsp:nvSpPr>
      <dsp:spPr>
        <a:xfrm>
          <a:off x="25910" y="119260"/>
          <a:ext cx="2735353" cy="2735353"/>
        </a:xfrm>
        <a:prstGeom prst="circularArrow">
          <a:avLst>
            <a:gd name="adj1" fmla="val 5085"/>
            <a:gd name="adj2" fmla="val 327528"/>
            <a:gd name="adj3" fmla="val 11552519"/>
            <a:gd name="adj4" fmla="val 7559718"/>
            <a:gd name="adj5" fmla="val 5932"/>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048D56-9DDD-4905-8CA3-1DB3532FD14D}">
      <dsp:nvSpPr>
        <dsp:cNvPr id="0" name=""/>
        <dsp:cNvSpPr/>
      </dsp:nvSpPr>
      <dsp:spPr>
        <a:xfrm>
          <a:off x="47056" y="54375"/>
          <a:ext cx="2735353" cy="2735353"/>
        </a:xfrm>
        <a:prstGeom prst="circularArrow">
          <a:avLst>
            <a:gd name="adj1" fmla="val 5085"/>
            <a:gd name="adj2" fmla="val 327528"/>
            <a:gd name="adj3" fmla="val 15872148"/>
            <a:gd name="adj4" fmla="val 11880111"/>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72979" y="250591"/>
          <a:ext cx="2356657" cy="2356657"/>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Cultureel</a:t>
          </a:r>
          <a:endParaRPr lang="en-US" sz="1100" b="1" kern="1200" dirty="0"/>
        </a:p>
        <a:p>
          <a:pPr lvl="0" algn="ctr" defTabSz="488950">
            <a:lnSpc>
              <a:spcPct val="90000"/>
            </a:lnSpc>
            <a:spcBef>
              <a:spcPct val="0"/>
            </a:spcBef>
            <a:spcAft>
              <a:spcPct val="35000"/>
            </a:spcAft>
          </a:pPr>
          <a:r>
            <a:rPr lang="en-US" sz="1100" b="1" kern="1200" dirty="0"/>
            <a:t>(</a:t>
          </a:r>
          <a:r>
            <a:rPr lang="en-US" sz="1100" b="1" kern="1200" dirty="0" err="1"/>
            <a:t>Waarden</a:t>
          </a:r>
          <a:r>
            <a:rPr lang="en-US" sz="1100" b="1" kern="1200" dirty="0"/>
            <a:t>, </a:t>
          </a:r>
          <a:r>
            <a:rPr lang="en-US" sz="1100" b="1" kern="1200" dirty="0" err="1"/>
            <a:t>Ideeën</a:t>
          </a:r>
          <a:r>
            <a:rPr lang="en-US" sz="1100" b="1" kern="1200" dirty="0"/>
            <a:t>, Principes) </a:t>
          </a:r>
        </a:p>
      </dsp:txBody>
      <dsp:txXfrm>
        <a:off x="1514994" y="749978"/>
        <a:ext cx="841663" cy="701386"/>
      </dsp:txXfrm>
    </dsp:sp>
    <dsp:sp modelId="{53A0B85F-B0D9-4D43-B5AF-D969A0F91679}">
      <dsp:nvSpPr>
        <dsp:cNvPr id="0" name=""/>
        <dsp:cNvSpPr/>
      </dsp:nvSpPr>
      <dsp:spPr>
        <a:xfrm>
          <a:off x="224443" y="334757"/>
          <a:ext cx="2356657" cy="2356657"/>
        </a:xfrm>
        <a:prstGeom prst="pie">
          <a:avLst>
            <a:gd name="adj1" fmla="val 1800000"/>
            <a:gd name="adj2" fmla="val 90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Sociale</a:t>
          </a:r>
          <a:r>
            <a:rPr lang="en-US" sz="1100" b="1" kern="1200" dirty="0"/>
            <a:t> </a:t>
          </a:r>
          <a:r>
            <a:rPr lang="en-US" sz="1100" b="1" kern="1200" dirty="0" err="1"/>
            <a:t>behoeften</a:t>
          </a:r>
          <a:r>
            <a:rPr lang="en-US" sz="1100" b="1" kern="1200" dirty="0"/>
            <a:t> (Status, </a:t>
          </a:r>
          <a:r>
            <a:rPr lang="en-US" sz="1100" b="1" kern="1200" dirty="0" err="1"/>
            <a:t>rol</a:t>
          </a:r>
          <a:r>
            <a:rPr lang="en-US" sz="1100" b="1" kern="1200" dirty="0"/>
            <a:t>, </a:t>
          </a:r>
          <a:r>
            <a:rPr lang="en-US" sz="1100" b="1" kern="1200" dirty="0" err="1"/>
            <a:t>macht</a:t>
          </a:r>
          <a:r>
            <a:rPr lang="en-US" sz="1100" b="1" kern="1200" dirty="0"/>
            <a:t>)</a:t>
          </a:r>
        </a:p>
      </dsp:txBody>
      <dsp:txXfrm>
        <a:off x="785552" y="1863779"/>
        <a:ext cx="1262495" cy="617219"/>
      </dsp:txXfrm>
    </dsp:sp>
    <dsp:sp modelId="{3794A654-D833-4DD0-B28A-72FC65D7EA58}">
      <dsp:nvSpPr>
        <dsp:cNvPr id="0" name=""/>
        <dsp:cNvSpPr/>
      </dsp:nvSpPr>
      <dsp:spPr>
        <a:xfrm>
          <a:off x="175907" y="250591"/>
          <a:ext cx="2356657" cy="2356657"/>
        </a:xfrm>
        <a:prstGeom prst="pie">
          <a:avLst>
            <a:gd name="adj1" fmla="val 90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Materiaal</a:t>
          </a:r>
          <a:endParaRPr lang="en-US" sz="1100" b="1" kern="1200" dirty="0"/>
        </a:p>
        <a:p>
          <a:pPr lvl="0" algn="ctr" defTabSz="488950">
            <a:lnSpc>
              <a:spcPct val="90000"/>
            </a:lnSpc>
            <a:spcBef>
              <a:spcPct val="0"/>
            </a:spcBef>
            <a:spcAft>
              <a:spcPct val="35000"/>
            </a:spcAft>
          </a:pPr>
          <a:r>
            <a:rPr lang="en-US" sz="1100" b="1" kern="1200" dirty="0"/>
            <a:t>(</a:t>
          </a:r>
          <a:r>
            <a:rPr lang="en-US" sz="1100" b="1" kern="1200" dirty="0" err="1"/>
            <a:t>Middelen</a:t>
          </a:r>
          <a:r>
            <a:rPr lang="en-US" sz="1100" b="1" kern="1200" dirty="0"/>
            <a:t>)</a:t>
          </a:r>
        </a:p>
      </dsp:txBody>
      <dsp:txXfrm>
        <a:off x="448887" y="749978"/>
        <a:ext cx="841663" cy="701386"/>
      </dsp:txXfrm>
    </dsp:sp>
    <dsp:sp modelId="{289D1D46-06B0-47FC-B141-E06DCBFC786A}">
      <dsp:nvSpPr>
        <dsp:cNvPr id="0" name=""/>
        <dsp:cNvSpPr/>
      </dsp:nvSpPr>
      <dsp:spPr>
        <a:xfrm>
          <a:off x="127285" y="104703"/>
          <a:ext cx="2648434" cy="2648434"/>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78555" y="188720"/>
          <a:ext cx="2648434" cy="2648434"/>
        </a:xfrm>
        <a:prstGeom prst="circularArrow">
          <a:avLst>
            <a:gd name="adj1" fmla="val 5085"/>
            <a:gd name="adj2" fmla="val 327528"/>
            <a:gd name="adj3" fmla="val 8671970"/>
            <a:gd name="adj4" fmla="val 1800502"/>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1F76D2-4D2A-4F25-BA8F-23E33E0D4707}">
      <dsp:nvSpPr>
        <dsp:cNvPr id="0" name=""/>
        <dsp:cNvSpPr/>
      </dsp:nvSpPr>
      <dsp:spPr>
        <a:xfrm>
          <a:off x="29824" y="104703"/>
          <a:ext cx="2648434" cy="2648434"/>
        </a:xfrm>
        <a:prstGeom prst="circularArrow">
          <a:avLst>
            <a:gd name="adj1" fmla="val 5085"/>
            <a:gd name="adj2" fmla="val 327528"/>
            <a:gd name="adj3" fmla="val 15873039"/>
            <a:gd name="adj4" fmla="val 90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180041" y="173692"/>
          <a:ext cx="1767854" cy="1767854"/>
        </a:xfrm>
        <a:prstGeom prst="pie">
          <a:avLst>
            <a:gd name="adj1" fmla="val 162000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Licht </a:t>
          </a:r>
          <a:r>
            <a:rPr lang="en-US" sz="1100" b="1" kern="1200" dirty="0" err="1"/>
            <a:t>bewapend</a:t>
          </a:r>
          <a:r>
            <a:rPr lang="en-US" sz="1100" b="1" kern="1200" dirty="0"/>
            <a:t> </a:t>
          </a:r>
        </a:p>
      </dsp:txBody>
      <dsp:txXfrm>
        <a:off x="1118478" y="540101"/>
        <a:ext cx="652422" cy="484055"/>
      </dsp:txXfrm>
    </dsp:sp>
    <dsp:sp modelId="{53A0B85F-B0D9-4D43-B5AF-D969A0F91679}">
      <dsp:nvSpPr>
        <dsp:cNvPr id="0" name=""/>
        <dsp:cNvSpPr/>
      </dsp:nvSpPr>
      <dsp:spPr>
        <a:xfrm>
          <a:off x="180041" y="233041"/>
          <a:ext cx="1767854" cy="1767854"/>
        </a:xfrm>
        <a:prstGeom prst="pie">
          <a:avLst>
            <a:gd name="adj1" fmla="val 0"/>
            <a:gd name="adj2" fmla="val 540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Zwaar</a:t>
          </a:r>
          <a:r>
            <a:rPr lang="en-US" sz="1100" b="1" kern="1200" dirty="0"/>
            <a:t> </a:t>
          </a:r>
          <a:r>
            <a:rPr lang="en-US" sz="1100" b="1" kern="1200" dirty="0" err="1"/>
            <a:t>bewapend</a:t>
          </a:r>
          <a:endParaRPr lang="en-US" sz="1100" b="1" kern="1200" dirty="0"/>
        </a:p>
      </dsp:txBody>
      <dsp:txXfrm>
        <a:off x="1118478" y="1150432"/>
        <a:ext cx="652422" cy="484055"/>
      </dsp:txXfrm>
    </dsp:sp>
    <dsp:sp modelId="{3794A654-D833-4DD0-B28A-72FC65D7EA58}">
      <dsp:nvSpPr>
        <dsp:cNvPr id="0" name=""/>
        <dsp:cNvSpPr/>
      </dsp:nvSpPr>
      <dsp:spPr>
        <a:xfrm>
          <a:off x="120692" y="233041"/>
          <a:ext cx="1767854" cy="1767854"/>
        </a:xfrm>
        <a:prstGeom prst="pie">
          <a:avLst>
            <a:gd name="adj1" fmla="val 5400000"/>
            <a:gd name="adj2" fmla="val 1080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Oorlog</a:t>
          </a:r>
          <a:endParaRPr lang="en-US" sz="1100" b="1" kern="1200" dirty="0"/>
        </a:p>
      </dsp:txBody>
      <dsp:txXfrm>
        <a:off x="297688" y="1150432"/>
        <a:ext cx="652422" cy="484055"/>
      </dsp:txXfrm>
    </dsp:sp>
    <dsp:sp modelId="{AE73D72D-345B-479D-BF91-CDA02CB54440}">
      <dsp:nvSpPr>
        <dsp:cNvPr id="0" name=""/>
        <dsp:cNvSpPr/>
      </dsp:nvSpPr>
      <dsp:spPr>
        <a:xfrm>
          <a:off x="120692" y="173692"/>
          <a:ext cx="1767854" cy="1767854"/>
        </a:xfrm>
        <a:prstGeom prst="pie">
          <a:avLst>
            <a:gd name="adj1" fmla="val 108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Geweld</a:t>
          </a:r>
          <a:r>
            <a:rPr lang="en-US" sz="1100" b="1" kern="1200" dirty="0"/>
            <a:t>-loos</a:t>
          </a:r>
        </a:p>
      </dsp:txBody>
      <dsp:txXfrm>
        <a:off x="297688" y="540101"/>
        <a:ext cx="652422" cy="484055"/>
      </dsp:txXfrm>
    </dsp:sp>
    <dsp:sp modelId="{289D1D46-06B0-47FC-B141-E06DCBFC786A}">
      <dsp:nvSpPr>
        <dsp:cNvPr id="0" name=""/>
        <dsp:cNvSpPr/>
      </dsp:nvSpPr>
      <dsp:spPr>
        <a:xfrm>
          <a:off x="70603" y="64253"/>
          <a:ext cx="1986732" cy="1986732"/>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90192" y="126185"/>
          <a:ext cx="1986732" cy="1986732"/>
        </a:xfrm>
        <a:prstGeom prst="circularArrow">
          <a:avLst>
            <a:gd name="adj1" fmla="val 5085"/>
            <a:gd name="adj2" fmla="val 327528"/>
            <a:gd name="adj3" fmla="val 5072472"/>
            <a:gd name="adj4" fmla="val 0"/>
            <a:gd name="adj5" fmla="val 5932"/>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308DA7-53CF-4FF5-B459-E95A1B147C72}">
      <dsp:nvSpPr>
        <dsp:cNvPr id="0" name=""/>
        <dsp:cNvSpPr/>
      </dsp:nvSpPr>
      <dsp:spPr>
        <a:xfrm>
          <a:off x="11253" y="123603"/>
          <a:ext cx="1986732" cy="1986732"/>
        </a:xfrm>
        <a:prstGeom prst="circularArrow">
          <a:avLst>
            <a:gd name="adj1" fmla="val 5085"/>
            <a:gd name="adj2" fmla="val 327528"/>
            <a:gd name="adj3" fmla="val 10472472"/>
            <a:gd name="adj4" fmla="val 5400000"/>
            <a:gd name="adj5" fmla="val 5932"/>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18739-46CB-494B-8AC9-64488A809CAD}">
      <dsp:nvSpPr>
        <dsp:cNvPr id="0" name=""/>
        <dsp:cNvSpPr/>
      </dsp:nvSpPr>
      <dsp:spPr>
        <a:xfrm>
          <a:off x="11253" y="64253"/>
          <a:ext cx="1986732" cy="1986732"/>
        </a:xfrm>
        <a:prstGeom prst="circularArrow">
          <a:avLst>
            <a:gd name="adj1" fmla="val 5085"/>
            <a:gd name="adj2" fmla="val 327528"/>
            <a:gd name="adj3" fmla="val 15872472"/>
            <a:gd name="adj4" fmla="val 108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05027" y="266611"/>
          <a:ext cx="1722227" cy="1722227"/>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t>De-</a:t>
          </a:r>
        </a:p>
        <a:p>
          <a:pPr lvl="0" algn="ctr" defTabSz="577850">
            <a:lnSpc>
              <a:spcPct val="90000"/>
            </a:lnSpc>
            <a:spcBef>
              <a:spcPct val="0"/>
            </a:spcBef>
            <a:spcAft>
              <a:spcPct val="35000"/>
            </a:spcAft>
          </a:pPr>
          <a:r>
            <a:rPr lang="en-US" sz="1300" b="1" kern="1200" dirty="0" err="1"/>
            <a:t>structief</a:t>
          </a:r>
          <a:endParaRPr lang="en-US" sz="1300" b="1" kern="1200" dirty="0"/>
        </a:p>
      </dsp:txBody>
      <dsp:txXfrm>
        <a:off x="1146101" y="717670"/>
        <a:ext cx="615081" cy="820108"/>
      </dsp:txXfrm>
    </dsp:sp>
    <dsp:sp modelId="{53A0B85F-B0D9-4D43-B5AF-D969A0F91679}">
      <dsp:nvSpPr>
        <dsp:cNvPr id="0" name=""/>
        <dsp:cNvSpPr/>
      </dsp:nvSpPr>
      <dsp:spPr>
        <a:xfrm>
          <a:off x="123016" y="266611"/>
          <a:ext cx="1722227" cy="1722227"/>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Con-</a:t>
          </a:r>
          <a:r>
            <a:rPr lang="en-US" sz="1100" b="1" kern="1200" dirty="0" err="1"/>
            <a:t>structief</a:t>
          </a:r>
          <a:endParaRPr lang="en-US" sz="1100" b="1" kern="1200" dirty="0"/>
        </a:p>
      </dsp:txBody>
      <dsp:txXfrm>
        <a:off x="289088" y="717670"/>
        <a:ext cx="615081" cy="820108"/>
      </dsp:txXfrm>
    </dsp:sp>
    <dsp:sp modelId="{289D1D46-06B0-47FC-B141-E06DCBFC786A}">
      <dsp:nvSpPr>
        <dsp:cNvPr id="0" name=""/>
        <dsp:cNvSpPr/>
      </dsp:nvSpPr>
      <dsp:spPr>
        <a:xfrm>
          <a:off x="98413" y="159997"/>
          <a:ext cx="1935455" cy="1935455"/>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16402" y="159997"/>
          <a:ext cx="1935455" cy="1935455"/>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05027" y="266611"/>
          <a:ext cx="1722227" cy="1722227"/>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On-</a:t>
          </a:r>
          <a:r>
            <a:rPr lang="en-US" sz="1200" b="1" kern="1200" dirty="0" err="1"/>
            <a:t>duidelijk</a:t>
          </a:r>
          <a:endParaRPr lang="en-US" sz="1200" b="1" kern="1200" dirty="0"/>
        </a:p>
      </dsp:txBody>
      <dsp:txXfrm>
        <a:off x="1146101" y="717670"/>
        <a:ext cx="615081" cy="820108"/>
      </dsp:txXfrm>
    </dsp:sp>
    <dsp:sp modelId="{53A0B85F-B0D9-4D43-B5AF-D969A0F91679}">
      <dsp:nvSpPr>
        <dsp:cNvPr id="0" name=""/>
        <dsp:cNvSpPr/>
      </dsp:nvSpPr>
      <dsp:spPr>
        <a:xfrm>
          <a:off x="123016" y="266611"/>
          <a:ext cx="1722227" cy="1722227"/>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Klaar-</a:t>
          </a:r>
          <a:r>
            <a:rPr lang="en-US" sz="1200" b="1" kern="1200" dirty="0" err="1"/>
            <a:t>blijkelijk</a:t>
          </a:r>
          <a:endParaRPr lang="en-US" sz="1200" b="1" kern="1200" dirty="0"/>
        </a:p>
      </dsp:txBody>
      <dsp:txXfrm>
        <a:off x="289088" y="717670"/>
        <a:ext cx="615081" cy="820108"/>
      </dsp:txXfrm>
    </dsp:sp>
    <dsp:sp modelId="{289D1D46-06B0-47FC-B141-E06DCBFC786A}">
      <dsp:nvSpPr>
        <dsp:cNvPr id="0" name=""/>
        <dsp:cNvSpPr/>
      </dsp:nvSpPr>
      <dsp:spPr>
        <a:xfrm>
          <a:off x="98413" y="159997"/>
          <a:ext cx="1935455" cy="1935455"/>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16402" y="159997"/>
          <a:ext cx="1935455" cy="1935455"/>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6509-964F-4BC6-BFE4-58BF51628513}">
      <dsp:nvSpPr>
        <dsp:cNvPr id="0" name=""/>
        <dsp:cNvSpPr/>
      </dsp:nvSpPr>
      <dsp:spPr>
        <a:xfrm>
          <a:off x="1820693" y="-23212"/>
          <a:ext cx="2043171" cy="2043379"/>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F38CF-6BCB-4CEC-9103-21102681BAD5}">
      <dsp:nvSpPr>
        <dsp:cNvPr id="0" name=""/>
        <dsp:cNvSpPr/>
      </dsp:nvSpPr>
      <dsp:spPr>
        <a:xfrm>
          <a:off x="2281028" y="739648"/>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err="1"/>
            <a:t>Intrapersoonlijk</a:t>
          </a:r>
          <a:endParaRPr lang="en-US" sz="1300" b="1" kern="1200" dirty="0"/>
        </a:p>
      </dsp:txBody>
      <dsp:txXfrm>
        <a:off x="2281028" y="739648"/>
        <a:ext cx="1140205" cy="570043"/>
      </dsp:txXfrm>
    </dsp:sp>
    <dsp:sp modelId="{36FDC14C-34E9-460B-AC99-EC4704536E2D}">
      <dsp:nvSpPr>
        <dsp:cNvPr id="0" name=""/>
        <dsp:cNvSpPr/>
      </dsp:nvSpPr>
      <dsp:spPr>
        <a:xfrm>
          <a:off x="1262317" y="1174225"/>
          <a:ext cx="2043171" cy="2043379"/>
        </a:xfrm>
        <a:prstGeom prst="leftCircularArrow">
          <a:avLst>
            <a:gd name="adj1" fmla="val 10980"/>
            <a:gd name="adj2" fmla="val 1142322"/>
            <a:gd name="adj3" fmla="val 6300000"/>
            <a:gd name="adj4" fmla="val 18900000"/>
            <a:gd name="adj5" fmla="val 125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39D49-58FC-4A83-976C-E918E51CAC18}">
      <dsp:nvSpPr>
        <dsp:cNvPr id="0" name=""/>
        <dsp:cNvSpPr/>
      </dsp:nvSpPr>
      <dsp:spPr>
        <a:xfrm>
          <a:off x="1711117" y="1916040"/>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err="1"/>
            <a:t>Interpersoonlijk</a:t>
          </a:r>
          <a:endParaRPr lang="en-US" sz="1300" b="1" kern="1200" dirty="0"/>
        </a:p>
      </dsp:txBody>
      <dsp:txXfrm>
        <a:off x="1711117" y="1916040"/>
        <a:ext cx="1140205" cy="570043"/>
      </dsp:txXfrm>
    </dsp:sp>
    <dsp:sp modelId="{BC958770-94AD-4FA9-A52D-49B3F5A59247}">
      <dsp:nvSpPr>
        <dsp:cNvPr id="0" name=""/>
        <dsp:cNvSpPr/>
      </dsp:nvSpPr>
      <dsp:spPr>
        <a:xfrm>
          <a:off x="1829929" y="2352785"/>
          <a:ext cx="2043171" cy="2043379"/>
        </a:xfrm>
        <a:prstGeom prst="circularArrow">
          <a:avLst>
            <a:gd name="adj1" fmla="val 10980"/>
            <a:gd name="adj2" fmla="val 1142322"/>
            <a:gd name="adj3" fmla="val 4500000"/>
            <a:gd name="adj4" fmla="val 13500000"/>
            <a:gd name="adj5" fmla="val 125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86F74-756E-4C8C-90C4-4D796632B795}">
      <dsp:nvSpPr>
        <dsp:cNvPr id="0" name=""/>
        <dsp:cNvSpPr/>
      </dsp:nvSpPr>
      <dsp:spPr>
        <a:xfrm>
          <a:off x="2281028" y="3092433"/>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err="1"/>
            <a:t>Intragroep</a:t>
          </a:r>
          <a:endParaRPr lang="en-US" sz="1300" b="1" kern="1200" dirty="0"/>
        </a:p>
      </dsp:txBody>
      <dsp:txXfrm>
        <a:off x="2281028" y="3092433"/>
        <a:ext cx="1140205" cy="570043"/>
      </dsp:txXfrm>
    </dsp:sp>
    <dsp:sp modelId="{B8E0D776-C212-4CFA-AD2A-0DA7B34BD5CC}">
      <dsp:nvSpPr>
        <dsp:cNvPr id="0" name=""/>
        <dsp:cNvSpPr/>
      </dsp:nvSpPr>
      <dsp:spPr>
        <a:xfrm>
          <a:off x="1407957" y="3662477"/>
          <a:ext cx="1755341" cy="1756189"/>
        </a:xfrm>
        <a:prstGeom prst="blockArc">
          <a:avLst>
            <a:gd name="adj1" fmla="val 0"/>
            <a:gd name="adj2" fmla="val 189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84678-12F1-4FBD-A480-B5278EA90A81}">
      <dsp:nvSpPr>
        <dsp:cNvPr id="0" name=""/>
        <dsp:cNvSpPr/>
      </dsp:nvSpPr>
      <dsp:spPr>
        <a:xfrm>
          <a:off x="1711117" y="4268825"/>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err="1"/>
            <a:t>Intergroep</a:t>
          </a:r>
          <a:endParaRPr lang="en-US" sz="1300" b="1" kern="1200" dirty="0"/>
        </a:p>
      </dsp:txBody>
      <dsp:txXfrm>
        <a:off x="1711117" y="4268825"/>
        <a:ext cx="1140205" cy="5700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17/8/2024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17/8/2024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12064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714377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89304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25299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61773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171242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53945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48279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62802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785830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2593282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3791950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70398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384979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404505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38006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320105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430158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054452"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Conflictbemiddeling</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852728" y="60237"/>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891345" y="-18059"/>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788071" y="48972"/>
            <a:ext cx="3381627" cy="843380"/>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7" name="TextBox 80">
            <a:extLst>
              <a:ext uri="{FF2B5EF4-FFF2-40B4-BE49-F238E27FC236}">
                <a16:creationId xmlns:a16="http://schemas.microsoft.com/office/drawing/2014/main" id="{AB296E58-FC85-592E-44B8-2961A50CD59E}"/>
              </a:ext>
            </a:extLst>
          </p:cNvPr>
          <p:cNvSpPr txBox="1">
            <a:spLocks noChangeArrowheads="1"/>
          </p:cNvSpPr>
          <p:nvPr userDrawn="1"/>
        </p:nvSpPr>
        <p:spPr bwMode="auto">
          <a:xfrm>
            <a:off x="-1009" y="1314"/>
            <a:ext cx="3054452"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Conflictbemiddeling</a:t>
            </a:r>
            <a:endParaRPr lang="en-US" altLang="el-GR" sz="2400" dirty="0">
              <a:effectLst>
                <a:outerShdw blurRad="38100" dist="38100" dir="2700000" algn="tl">
                  <a:srgbClr val="000000">
                    <a:alpha val="43137"/>
                  </a:srgbClr>
                </a:outerShdw>
              </a:effectLst>
              <a:latin typeface="+mn-lt"/>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9" name="Oval 8">
            <a:extLst>
              <a:ext uri="{FF2B5EF4-FFF2-40B4-BE49-F238E27FC236}">
                <a16:creationId xmlns:a16="http://schemas.microsoft.com/office/drawing/2014/main" id="{3726F1A8-B94F-FCEA-B90B-FF2A185515EB}"/>
              </a:ext>
            </a:extLst>
          </p:cNvPr>
          <p:cNvSpPr/>
          <p:nvPr userDrawn="1"/>
        </p:nvSpPr>
        <p:spPr bwMode="auto">
          <a:xfrm>
            <a:off x="2852728" y="59502"/>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891345" y="-22351"/>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9" name="TextBox 80">
            <a:extLst>
              <a:ext uri="{FF2B5EF4-FFF2-40B4-BE49-F238E27FC236}">
                <a16:creationId xmlns:a16="http://schemas.microsoft.com/office/drawing/2014/main" id="{D9567BD3-3178-308A-A059-EBC82AA5A5BF}"/>
              </a:ext>
            </a:extLst>
          </p:cNvPr>
          <p:cNvSpPr txBox="1">
            <a:spLocks noChangeArrowheads="1"/>
          </p:cNvSpPr>
          <p:nvPr userDrawn="1"/>
        </p:nvSpPr>
        <p:spPr bwMode="auto">
          <a:xfrm>
            <a:off x="-1009" y="1314"/>
            <a:ext cx="3054452"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Conflictbemiddeling</a:t>
            </a:r>
            <a:endParaRPr lang="en-US" altLang="el-GR" sz="2400" dirty="0">
              <a:effectLst>
                <a:outerShdw blurRad="38100" dist="38100" dir="2700000" algn="tl">
                  <a:srgbClr val="000000">
                    <a:alpha val="43137"/>
                  </a:srgbClr>
                </a:outerShdw>
              </a:effectLst>
              <a:latin typeface="+mn-lt"/>
            </a:endParaRPr>
          </a:p>
        </p:txBody>
      </p:sp>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6" name="Oval 8">
            <a:extLst>
              <a:ext uri="{FF2B5EF4-FFF2-40B4-BE49-F238E27FC236}">
                <a16:creationId xmlns:a16="http://schemas.microsoft.com/office/drawing/2014/main" id="{CEA9D3C1-8B62-94A4-357D-784D83E0206C}"/>
              </a:ext>
            </a:extLst>
          </p:cNvPr>
          <p:cNvSpPr/>
          <p:nvPr userDrawn="1"/>
        </p:nvSpPr>
        <p:spPr bwMode="auto">
          <a:xfrm>
            <a:off x="2852728"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891345" y="-32384"/>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2" name="TextBox 80">
            <a:extLst>
              <a:ext uri="{FF2B5EF4-FFF2-40B4-BE49-F238E27FC236}">
                <a16:creationId xmlns:a16="http://schemas.microsoft.com/office/drawing/2014/main" id="{F7898117-E3B4-70DF-0F5E-FE5E7CFECB96}"/>
              </a:ext>
            </a:extLst>
          </p:cNvPr>
          <p:cNvSpPr txBox="1">
            <a:spLocks noChangeArrowheads="1"/>
          </p:cNvSpPr>
          <p:nvPr userDrawn="1"/>
        </p:nvSpPr>
        <p:spPr bwMode="auto">
          <a:xfrm>
            <a:off x="-1009" y="1314"/>
            <a:ext cx="3054452"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Conflictbemiddeling</a:t>
            </a:r>
            <a:endParaRPr lang="en-US" altLang="el-GR" sz="2400" dirty="0">
              <a:effectLst>
                <a:outerShdw blurRad="38100" dist="38100" dir="2700000" algn="tl">
                  <a:srgbClr val="000000">
                    <a:alpha val="43137"/>
                  </a:srgbClr>
                </a:outerShdw>
              </a:effectLst>
              <a:latin typeface="+mn-lt"/>
            </a:endParaRP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852728" y="59352"/>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891345" y="-36699"/>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17/8/2024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sk/illustrations/ne%C4%8D%C3%ADslovan%C3%BD-chaos-3192273/"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hyperlink" Target="https://theintacton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pixabay.com/service/licens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pixabay.com/vectors/people-silhouette-defense-battle-5584156/" TargetMode="External"/><Relationship Id="rId5" Type="http://schemas.openxmlformats.org/officeDocument/2006/relationships/image" Target="../media/image19.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hyperlink" Target="https://www.indeed.com/career-advice/career-development/conflict-resolution-strategies" TargetMode="External"/><Relationship Id="rId4" Type="http://schemas.openxmlformats.org/officeDocument/2006/relationships/hyperlink" Target="https://pixabay.com/sk/illustrations/ne%C4%8D%C3%ADslovan%C3%BD-chaos-319227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photos/smiley-emoticon-anger-angry-2979107/"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pixabay.com/pt/illustrations/gest%C3%A3o-trabalho-em-conjunto-encontro-216148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vectors/conflict-mind-map-1458409/"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3.amazonaws.com/ssrc-cdn1/crmuploads/new_publication_3/the-field-of-disinformation-democratic-processes-and-conflict-prevention-a-scan-of-the-literature.pdf" TargetMode="External"/><Relationship Id="rId3" Type="http://schemas.openxmlformats.org/officeDocument/2006/relationships/hyperlink" Target="https://pjp-eu.coe.int/en/web/youth-partnership/t-kit-12-youth-transforming-conflict" TargetMode="External"/><Relationship Id="rId7" Type="http://schemas.openxmlformats.org/officeDocument/2006/relationships/hyperlink" Target="https://www.sciencedirect.com/science/article/pii/S0147176705000702?via%3Dihub"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semanticscholar.org/paper/MANAGING-CONFLICTS-WITHIN-ORGANIZATIONAL-CULTURE-IN-Hener/9e186d8523a2c83197614590d78c937436ab3cab" TargetMode="External"/><Relationship Id="rId5" Type="http://schemas.openxmlformats.org/officeDocument/2006/relationships/hyperlink" Target="https://thebusinessprofessor.com/en_US/management-leadership-organizational-behavior/conflict-management-in-groups" TargetMode="External"/><Relationship Id="rId10" Type="http://schemas.openxmlformats.org/officeDocument/2006/relationships/hyperlink" Target="https://positivepsychology.com/conflict-resolution-in-the-workplace/?utm_content=cmp-true" TargetMode="External"/><Relationship Id="rId4" Type="http://schemas.openxmlformats.org/officeDocument/2006/relationships/hyperlink" Target="http://www.communicationcache.com/uploads/1/0/8/8/10887248/sources_of_conflict_and_methods_of_resolution.pdf" TargetMode="External"/><Relationship Id="rId9" Type="http://schemas.openxmlformats.org/officeDocument/2006/relationships/hyperlink" Target="https://www.semanticscholar.org/paper/SOURCES-OF-CONFLICTS-WITHIN-ORGANIZATIONS-AND-OF-Talmaciu-M%C4%83r%C4%83cine/0c2c95100714cceba34fbbc45c70c6492ec7564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photo/still-life-illustrating-ethics-concept_26407546.ht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photos/news-false-concept-information-517380/" TargetMode="Externa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19.sv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hyperlink" Target="https://pixabay.com/service/license/" TargetMode="External"/><Relationship Id="rId10" Type="http://schemas.openxmlformats.org/officeDocument/2006/relationships/image" Target="../media/image18.png"/><Relationship Id="rId4" Type="http://schemas.openxmlformats.org/officeDocument/2006/relationships/hyperlink" Target="https://pixabay.com/illustrations/brain-think-throughts-psychology-4065092/" TargetMode="External"/><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13" Type="http://schemas.microsoft.com/office/2007/relationships/diagramDrawing" Target="../diagrams/drawing4.xml"/><Relationship Id="rId18" Type="http://schemas.microsoft.com/office/2007/relationships/diagramDrawing" Target="../diagrams/drawing5.xml"/><Relationship Id="rId26" Type="http://schemas.openxmlformats.org/officeDocument/2006/relationships/diagramQuickStyle" Target="../diagrams/quickStyle7.xml"/><Relationship Id="rId3" Type="http://schemas.openxmlformats.org/officeDocument/2006/relationships/hyperlink" Target="https://pixabay.com/sk/illustrations/ne%C4%8D%C3%ADslovan%C3%BD-chaos-3192273/" TargetMode="External"/><Relationship Id="rId21" Type="http://schemas.openxmlformats.org/officeDocument/2006/relationships/diagramQuickStyle" Target="../diagrams/quickStyle6.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5" Type="http://schemas.openxmlformats.org/officeDocument/2006/relationships/diagramLayout" Target="../diagrams/layout7.xml"/><Relationship Id="rId33" Type="http://schemas.microsoft.com/office/2007/relationships/diagramDrawing" Target="../diagrams/drawing8.xml"/><Relationship Id="rId2" Type="http://schemas.openxmlformats.org/officeDocument/2006/relationships/notesSlide" Target="../notesSlides/notesSlide8.xml"/><Relationship Id="rId16" Type="http://schemas.openxmlformats.org/officeDocument/2006/relationships/diagramQuickStyle" Target="../diagrams/quickStyle5.xml"/><Relationship Id="rId20" Type="http://schemas.openxmlformats.org/officeDocument/2006/relationships/diagramLayout" Target="../diagrams/layout6.xml"/><Relationship Id="rId29" Type="http://schemas.openxmlformats.org/officeDocument/2006/relationships/diagramData" Target="../diagrams/data8.xml"/><Relationship Id="rId1" Type="http://schemas.openxmlformats.org/officeDocument/2006/relationships/slideLayout" Target="../slideLayouts/slideLayout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24" Type="http://schemas.openxmlformats.org/officeDocument/2006/relationships/diagramData" Target="../diagrams/data7.xml"/><Relationship Id="rId32" Type="http://schemas.openxmlformats.org/officeDocument/2006/relationships/diagramColors" Target="../diagrams/colors8.xml"/><Relationship Id="rId5" Type="http://schemas.openxmlformats.org/officeDocument/2006/relationships/diagramLayout" Target="../diagrams/layout3.xml"/><Relationship Id="rId15" Type="http://schemas.openxmlformats.org/officeDocument/2006/relationships/diagramLayout" Target="../diagrams/layout5.xml"/><Relationship Id="rId23" Type="http://schemas.microsoft.com/office/2007/relationships/diagramDrawing" Target="../diagrams/drawing6.xml"/><Relationship Id="rId28" Type="http://schemas.microsoft.com/office/2007/relationships/diagramDrawing" Target="../diagrams/drawing7.xml"/><Relationship Id="rId10" Type="http://schemas.openxmlformats.org/officeDocument/2006/relationships/diagramLayout" Target="../diagrams/layout4.xml"/><Relationship Id="rId19" Type="http://schemas.openxmlformats.org/officeDocument/2006/relationships/diagramData" Target="../diagrams/data6.xml"/><Relationship Id="rId31" Type="http://schemas.openxmlformats.org/officeDocument/2006/relationships/diagramQuickStyle" Target="../diagrams/quickStyle8.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 Id="rId22" Type="http://schemas.openxmlformats.org/officeDocument/2006/relationships/diagramColors" Target="../diagrams/colors6.xml"/><Relationship Id="rId27" Type="http://schemas.openxmlformats.org/officeDocument/2006/relationships/diagramColors" Target="../diagrams/colors7.xml"/><Relationship Id="rId30" Type="http://schemas.openxmlformats.org/officeDocument/2006/relationships/diagramLayout" Target="../diagrams/layout8.xml"/><Relationship Id="rId8"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sk-SK" sz="3600" b="1" i="0" u="none" strike="noStrike" kern="1200" cap="none" spc="0" normalizeH="0" baseline="0" noProof="0" dirty="0">
                <a:ln>
                  <a:noFill/>
                </a:ln>
                <a:solidFill>
                  <a:srgbClr val="E24231"/>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Module </a:t>
            </a:r>
            <a:r>
              <a:rPr lang="en-US" sz="6000" b="1" dirty="0">
                <a:solidFill>
                  <a:srgbClr val="D7124E"/>
                </a:solidFill>
                <a:effectLst/>
                <a:latin typeface="Calibri Light" panose="020F0302020204030204"/>
                <a:ea typeface="Verdana" panose="020B0604030504040204" pitchFamily="34" charset="0"/>
              </a:rPr>
              <a:t>3</a:t>
            </a:r>
            <a:r>
              <a:rPr kumimoji="0" lang="sk-SK"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err="1">
                <a:ln>
                  <a:noFill/>
                </a:ln>
                <a:solidFill>
                  <a:schemeClr val="tx1"/>
                </a:solidFill>
                <a:effectLst/>
                <a:uLnTx/>
                <a:uFillTx/>
                <a:latin typeface="Calibri Light" panose="020F0302020204030204"/>
                <a:ea typeface="Verdana" panose="020B0604030504040204" pitchFamily="34" charset="0"/>
                <a:cs typeface="+mj-cs"/>
              </a:rPr>
              <a:t>Conflictbemiddeling</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a:t>
            </a:r>
            <a:r>
              <a:rPr lang="en-US" sz="1600" b="1" dirty="0" err="1">
                <a:solidFill>
                  <a:srgbClr val="E89704"/>
                </a:solidFill>
                <a:latin typeface="Calibri Light" panose="020F0302020204030204"/>
              </a:rPr>
              <a:t>costaid</a:t>
            </a: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fontScale="62500" lnSpcReduction="20000"/>
          </a:bodyPr>
          <a:lstStyle/>
          <a:p>
            <a:pPr algn="l" rtl="0" fontAlgn="base"/>
            <a:r>
              <a:rPr lang="nl-NL" sz="1800" i="0" u="none" strike="noStrike" dirty="0">
                <a:solidFill>
                  <a:srgbClr val="808080"/>
                </a:solidFill>
                <a:effectLst/>
                <a:latin typeface="Calibri Light" panose="020F0302020204030204" pitchFamily="34"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r>
              <a:rPr lang="nl-NL" sz="1800" i="0" dirty="0">
                <a:solidFill>
                  <a:srgbClr val="808080"/>
                </a:solidFill>
                <a:effectLst/>
                <a:latin typeface="Calibri Light" panose="020F0302020204030204" pitchFamily="34" charset="0"/>
              </a:rPr>
              <a:t>​</a:t>
            </a:r>
            <a:endParaRPr lang="nl-NL" sz="1100" i="0" dirty="0">
              <a:effectLst/>
            </a:endParaRPr>
          </a:p>
        </p:txBody>
      </p:sp>
      <p:pic>
        <p:nvPicPr>
          <p:cNvPr id="11" name="Εικόνα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67236" y="2783142"/>
            <a:ext cx="10758456" cy="3803826"/>
          </a:xfrm>
        </p:spPr>
        <p:txBody>
          <a:bodyPr numCol="2">
            <a:noAutofit/>
          </a:bodyPr>
          <a:lstStyle/>
          <a:p>
            <a:pPr>
              <a:spcBef>
                <a:spcPts val="0"/>
              </a:spcBef>
            </a:pPr>
            <a:r>
              <a:rPr lang="nl-NL" sz="2000" b="1" dirty="0"/>
              <a:t>Persoonlijke verschillen </a:t>
            </a:r>
            <a:r>
              <a:rPr lang="nl-NL" sz="2000" dirty="0"/>
              <a:t>-</a:t>
            </a:r>
            <a:r>
              <a:rPr lang="nl-NL" sz="2000" b="1" dirty="0"/>
              <a:t> </a:t>
            </a:r>
            <a:r>
              <a:rPr lang="nl-NL" sz="2000" dirty="0"/>
              <a:t>persoonlijke eigenschappen en emoties zijn veelvoorkomende bronnen van conflicten.</a:t>
            </a:r>
          </a:p>
          <a:p>
            <a:pPr>
              <a:spcBef>
                <a:spcPts val="0"/>
              </a:spcBef>
            </a:pPr>
            <a:r>
              <a:rPr lang="nl-NL" sz="2000" b="1" dirty="0"/>
              <a:t>Misverstanden </a:t>
            </a:r>
            <a:r>
              <a:rPr lang="nl-NL" sz="2000" dirty="0"/>
              <a:t>-</a:t>
            </a:r>
            <a:r>
              <a:rPr lang="nl-NL" sz="2000" b="1" dirty="0"/>
              <a:t> </a:t>
            </a:r>
            <a:r>
              <a:rPr lang="nl-NL" sz="2000" dirty="0"/>
              <a:t>wanneer groepsleden hun taken, rollen, rechten en verantwoordelijkheden binnen een groep niet begrijpen of informatie niet objectief interpreteren.</a:t>
            </a:r>
          </a:p>
          <a:p>
            <a:pPr>
              <a:spcBef>
                <a:spcPts val="0"/>
              </a:spcBef>
            </a:pPr>
            <a:r>
              <a:rPr lang="nl-NL" sz="2000" b="1" dirty="0"/>
              <a:t>Gebrek aan informatie </a:t>
            </a:r>
            <a:r>
              <a:rPr lang="nl-NL" sz="2000" dirty="0"/>
              <a:t>-</a:t>
            </a:r>
            <a:r>
              <a:rPr lang="nl-NL" sz="2000" b="1" dirty="0"/>
              <a:t> </a:t>
            </a:r>
            <a:r>
              <a:rPr lang="nl-NL" sz="2000" dirty="0"/>
              <a:t>heeft veel te maken met misverstanden. Inadequate informatie-uitwisseling of onduidelijke boodschappen kunnen verwarring en frustratie veroorzaken.</a:t>
            </a:r>
            <a:endParaRPr lang="en-US" sz="2000" dirty="0"/>
          </a:p>
          <a:p>
            <a:pPr>
              <a:spcBef>
                <a:spcPts val="0"/>
              </a:spcBef>
            </a:pPr>
            <a:r>
              <a:rPr lang="nl-NL" sz="2000" b="1" dirty="0"/>
              <a:t>Slechte communicatie </a:t>
            </a:r>
            <a:r>
              <a:rPr lang="nl-NL" sz="2000" dirty="0"/>
              <a:t>-</a:t>
            </a:r>
            <a:r>
              <a:rPr lang="nl-NL" sz="2000" b="1" dirty="0"/>
              <a:t> </a:t>
            </a:r>
            <a:r>
              <a:rPr lang="nl-NL" sz="2000" dirty="0"/>
              <a:t>dubbelzinnigheid, vaagheid van verklaringen, weglaten van kritieke punten kan leiden tot verwarring en de vorming van verdraaide meningen die leiden tot conflicten.</a:t>
            </a:r>
          </a:p>
          <a:p>
            <a:pPr>
              <a:spcBef>
                <a:spcPts val="0"/>
              </a:spcBef>
            </a:pPr>
            <a:r>
              <a:rPr lang="nl-NL" sz="2000" b="1" dirty="0"/>
              <a:t>Verschillen in doelen </a:t>
            </a:r>
            <a:r>
              <a:rPr lang="nl-NL" sz="2000" dirty="0"/>
              <a:t>- als groepsleden verschillende ideeën hebben over wat de groep moet bereiken of hoe doelen moeten worden geprioriteerd, kunnen er conflicten ontstaan over welke richting moet worden ingeslagen.</a:t>
            </a:r>
            <a:endParaRPr lang="bg-BG" sz="2000"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67236" y="1008248"/>
            <a:ext cx="11396576" cy="599188"/>
          </a:xfrm>
        </p:spPr>
        <p:txBody>
          <a:bodyPr/>
          <a:lstStyle/>
          <a:p>
            <a:r>
              <a:rPr lang="en-GB" dirty="0" err="1"/>
              <a:t>Oorzaken</a:t>
            </a:r>
            <a:r>
              <a:rPr lang="en-GB" dirty="0"/>
              <a:t> van </a:t>
            </a:r>
            <a:r>
              <a:rPr lang="en-GB" dirty="0" err="1"/>
              <a:t>Conflicten</a:t>
            </a:r>
            <a:r>
              <a:rPr lang="en-GB" dirty="0"/>
              <a:t> </a:t>
            </a:r>
          </a:p>
        </p:txBody>
      </p:sp>
      <p:sp>
        <p:nvSpPr>
          <p:cNvPr id="3" name="Rectangle 2"/>
          <p:cNvSpPr/>
          <p:nvPr/>
        </p:nvSpPr>
        <p:spPr>
          <a:xfrm>
            <a:off x="567236" y="1607436"/>
            <a:ext cx="10876618" cy="1175706"/>
          </a:xfrm>
          <a:prstGeom prst="rect">
            <a:avLst/>
          </a:prstGeom>
        </p:spPr>
        <p:txBody>
          <a:bodyPr wrap="square">
            <a:spAutoFit/>
          </a:bodyPr>
          <a:lstStyle/>
          <a:p>
            <a:pPr>
              <a:lnSpc>
                <a:spcPct val="120000"/>
              </a:lnSpc>
            </a:pPr>
            <a:r>
              <a:rPr lang="nl-NL" sz="2000" dirty="0"/>
              <a:t>Conflicten in een groep kunnen verschillende oorzaken hebben, vaak door verschillen in meningen, belangen, waarden en andere factoren. Hier volgen enkele veelvoorkomende oorzaken van conflicten in een groepssetting:</a:t>
            </a:r>
            <a:endParaRPr lang="en-US" sz="2000" dirty="0"/>
          </a:p>
        </p:txBody>
      </p:sp>
    </p:spTree>
    <p:extLst>
      <p:ext uri="{BB962C8B-B14F-4D97-AF65-F5344CB8AC3E}">
        <p14:creationId xmlns:p14="http://schemas.microsoft.com/office/powerpoint/2010/main" val="143581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2959606" y="304973"/>
            <a:ext cx="6272787" cy="605096"/>
          </a:xfrm>
        </p:spPr>
        <p:txBody>
          <a:bodyPr/>
          <a:lstStyle/>
          <a:p>
            <a:r>
              <a:rPr lang="nl-NL" dirty="0"/>
              <a:t>Hoe Benader Je Conflicten in een Groep?</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04433578"/>
              </p:ext>
            </p:extLst>
          </p:nvPr>
        </p:nvGraphicFramePr>
        <p:xfrm>
          <a:off x="566154" y="910069"/>
          <a:ext cx="11059692" cy="5485978"/>
        </p:xfrm>
        <a:graphic>
          <a:graphicData uri="http://schemas.openxmlformats.org/drawingml/2006/table">
            <a:tbl>
              <a:tblPr firstRow="1" bandRow="1">
                <a:tableStyleId>{5C22544A-7EE6-4342-B048-85BDC9FD1C3A}</a:tableStyleId>
              </a:tblPr>
              <a:tblGrid>
                <a:gridCol w="5529846">
                  <a:extLst>
                    <a:ext uri="{9D8B030D-6E8A-4147-A177-3AD203B41FA5}">
                      <a16:colId xmlns:a16="http://schemas.microsoft.com/office/drawing/2014/main" val="969419581"/>
                    </a:ext>
                  </a:extLst>
                </a:gridCol>
                <a:gridCol w="5529846">
                  <a:extLst>
                    <a:ext uri="{9D8B030D-6E8A-4147-A177-3AD203B41FA5}">
                      <a16:colId xmlns:a16="http://schemas.microsoft.com/office/drawing/2014/main" val="229844581"/>
                    </a:ext>
                  </a:extLst>
                </a:gridCol>
              </a:tblGrid>
              <a:tr h="456989">
                <a:tc>
                  <a:txBody>
                    <a:bodyPr/>
                    <a:lstStyle/>
                    <a:p>
                      <a:r>
                        <a:rPr lang="en-US" dirty="0" err="1"/>
                        <a:t>Traditionele</a:t>
                      </a:r>
                      <a:r>
                        <a:rPr lang="en-US" dirty="0"/>
                        <a:t> </a:t>
                      </a:r>
                      <a:r>
                        <a:rPr lang="en-US" dirty="0" err="1"/>
                        <a:t>Benadering</a:t>
                      </a:r>
                      <a:endParaRPr lang="bg-BG" dirty="0"/>
                    </a:p>
                  </a:txBody>
                  <a:tcPr/>
                </a:tc>
                <a:tc>
                  <a:txBody>
                    <a:bodyPr/>
                    <a:lstStyle/>
                    <a:p>
                      <a:r>
                        <a:rPr lang="en-US" dirty="0"/>
                        <a:t>Moderne </a:t>
                      </a:r>
                      <a:r>
                        <a:rPr lang="en-US" dirty="0" err="1"/>
                        <a:t>Benadering</a:t>
                      </a:r>
                      <a:endParaRPr lang="bg-BG" dirty="0"/>
                    </a:p>
                  </a:txBody>
                  <a:tcPr/>
                </a:tc>
                <a:extLst>
                  <a:ext uri="{0D108BD9-81ED-4DB2-BD59-A6C34878D82A}">
                    <a16:rowId xmlns:a16="http://schemas.microsoft.com/office/drawing/2014/main" val="3971240801"/>
                  </a:ext>
                </a:extLst>
              </a:tr>
              <a:tr h="456989">
                <a:tc>
                  <a:txBody>
                    <a:bodyPr/>
                    <a:lstStyle/>
                    <a:p>
                      <a:r>
                        <a:rPr lang="nl-NL" dirty="0"/>
                        <a:t>Conflict is slecht voor de groep</a:t>
                      </a:r>
                      <a:endParaRPr lang="bg-BG" dirty="0"/>
                    </a:p>
                  </a:txBody>
                  <a:tcPr/>
                </a:tc>
                <a:tc>
                  <a:txBody>
                    <a:bodyPr/>
                    <a:lstStyle/>
                    <a:p>
                      <a:r>
                        <a:rPr lang="nl-NL" dirty="0"/>
                        <a:t>Conflicten kunnen een positief effect hebben op de groep</a:t>
                      </a:r>
                      <a:endParaRPr lang="bg-BG" dirty="0"/>
                    </a:p>
                  </a:txBody>
                  <a:tcPr/>
                </a:tc>
                <a:extLst>
                  <a:ext uri="{0D108BD9-81ED-4DB2-BD59-A6C34878D82A}">
                    <a16:rowId xmlns:a16="http://schemas.microsoft.com/office/drawing/2014/main" val="1617969843"/>
                  </a:ext>
                </a:extLst>
              </a:tr>
              <a:tr h="613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Conflict is </a:t>
                      </a:r>
                      <a:r>
                        <a:rPr lang="en-US" dirty="0" err="1"/>
                        <a:t>vermijdbaar</a:t>
                      </a:r>
                      <a:endParaRPr lang="bg-BG" dirty="0"/>
                    </a:p>
                    <a:p>
                      <a:endParaRPr lang="bg-BG" dirty="0"/>
                    </a:p>
                  </a:txBody>
                  <a:tcPr/>
                </a:tc>
                <a:tc>
                  <a:txBody>
                    <a:bodyPr/>
                    <a:lstStyle/>
                    <a:p>
                      <a:r>
                        <a:rPr lang="en-US" dirty="0"/>
                        <a:t>Conflict is </a:t>
                      </a:r>
                      <a:r>
                        <a:rPr lang="en-US" dirty="0" err="1"/>
                        <a:t>onvermijdelijk</a:t>
                      </a:r>
                      <a:endParaRPr lang="bg-BG" dirty="0"/>
                    </a:p>
                  </a:txBody>
                  <a:tcPr/>
                </a:tc>
                <a:extLst>
                  <a:ext uri="{0D108BD9-81ED-4DB2-BD59-A6C34878D82A}">
                    <a16:rowId xmlns:a16="http://schemas.microsoft.com/office/drawing/2014/main" val="618596326"/>
                  </a:ext>
                </a:extLst>
              </a:tr>
              <a:tr h="1138471">
                <a:tc>
                  <a:txBody>
                    <a:bodyPr/>
                    <a:lstStyle/>
                    <a:p>
                      <a:r>
                        <a:rPr lang="nl-NL" dirty="0"/>
                        <a:t>Conflicten worden veroorzaakt door slechte communicatie, gebrek aan openheid en vertrouwen binnen de groep en het niet inspelen op de behoeften van de groepsleden</a:t>
                      </a:r>
                      <a:endParaRPr lang="bg-BG" dirty="0"/>
                    </a:p>
                  </a:txBody>
                  <a:tcPr/>
                </a:tc>
                <a:tc>
                  <a:txBody>
                    <a:bodyPr/>
                    <a:lstStyle/>
                    <a:p>
                      <a:r>
                        <a:rPr lang="nl-NL" dirty="0"/>
                        <a:t>Conflicten komen van nature voor in groepen omdat individuen verschillende waarden, overtuigingen, doelen en percepties hebben. Ze kunnen ook ontstaan door de groepsstructuur, interne hiërarchie, enz.</a:t>
                      </a:r>
                      <a:endParaRPr lang="bg-BG" dirty="0"/>
                    </a:p>
                  </a:txBody>
                  <a:tcPr/>
                </a:tc>
                <a:extLst>
                  <a:ext uri="{0D108BD9-81ED-4DB2-BD59-A6C34878D82A}">
                    <a16:rowId xmlns:a16="http://schemas.microsoft.com/office/drawing/2014/main" val="2337308680"/>
                  </a:ext>
                </a:extLst>
              </a:tr>
              <a:tr h="1138471">
                <a:tc>
                  <a:txBody>
                    <a:bodyPr/>
                    <a:lstStyle/>
                    <a:p>
                      <a:r>
                        <a:rPr lang="nl-NL" dirty="0"/>
                        <a:t>Groepsleiders moeten conflicten vermijden of onderdrukken door de oorzaken weg te nemen</a:t>
                      </a:r>
                      <a:endParaRPr lang="bg-B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Groepsleiders moeten conflicten beheren: ofwel ze oplossen door rekening te houden met de belangen van alle partijen, ofwel zelfs functionele conflicten stimuleren om de groep levensvatbaar, zelfkritisch en creatief te houden</a:t>
                      </a:r>
                      <a:endParaRPr lang="bg-BG" dirty="0"/>
                    </a:p>
                  </a:txBody>
                  <a:tcPr/>
                </a:tc>
                <a:extLst>
                  <a:ext uri="{0D108BD9-81ED-4DB2-BD59-A6C34878D82A}">
                    <a16:rowId xmlns:a16="http://schemas.microsoft.com/office/drawing/2014/main" val="3506689755"/>
                  </a:ext>
                </a:extLst>
              </a:tr>
              <a:tr h="456989">
                <a:tc>
                  <a:txBody>
                    <a:bodyPr/>
                    <a:lstStyle/>
                    <a:p>
                      <a:r>
                        <a:rPr lang="nl-NL" dirty="0"/>
                        <a:t>Optimale groepsprestaties staan geen conflicten toe</a:t>
                      </a:r>
                      <a:endParaRPr lang="bg-BG" dirty="0"/>
                    </a:p>
                  </a:txBody>
                  <a:tcPr/>
                </a:tc>
                <a:tc>
                  <a:txBody>
                    <a:bodyPr/>
                    <a:lstStyle/>
                    <a:p>
                      <a:r>
                        <a:rPr lang="nl-NL" dirty="0"/>
                        <a:t>Matig conflictniveau verbetert de groepsprestaties</a:t>
                      </a:r>
                      <a:endParaRPr lang="bg-BG" dirty="0"/>
                    </a:p>
                  </a:txBody>
                  <a:tcPr/>
                </a:tc>
                <a:extLst>
                  <a:ext uri="{0D108BD9-81ED-4DB2-BD59-A6C34878D82A}">
                    <a16:rowId xmlns:a16="http://schemas.microsoft.com/office/drawing/2014/main" val="2056729876"/>
                  </a:ext>
                </a:extLst>
              </a:tr>
              <a:tr h="456989">
                <a:tc>
                  <a:txBody>
                    <a:bodyPr/>
                    <a:lstStyle/>
                    <a:p>
                      <a:r>
                        <a:rPr lang="nl-NL" dirty="0"/>
                        <a:t>De beste manier om met conflicten om te gaan is ze te vermijden</a:t>
                      </a:r>
                      <a:endParaRPr lang="bg-BG" dirty="0"/>
                    </a:p>
                  </a:txBody>
                  <a:tcPr/>
                </a:tc>
                <a:tc>
                  <a:txBody>
                    <a:bodyPr/>
                    <a:lstStyle/>
                    <a:p>
                      <a:r>
                        <a:rPr lang="nl-NL" dirty="0"/>
                        <a:t>De beste manier om met conflicten om te gaan is ze te beheersen en/of op te lossen</a:t>
                      </a:r>
                      <a:endParaRPr lang="bg-BG" dirty="0"/>
                    </a:p>
                  </a:txBody>
                  <a:tcPr/>
                </a:tc>
                <a:extLst>
                  <a:ext uri="{0D108BD9-81ED-4DB2-BD59-A6C34878D82A}">
                    <a16:rowId xmlns:a16="http://schemas.microsoft.com/office/drawing/2014/main" val="1822347319"/>
                  </a:ext>
                </a:extLst>
              </a:tr>
            </a:tbl>
          </a:graphicData>
        </a:graphic>
      </p:graphicFrame>
    </p:spTree>
    <p:extLst>
      <p:ext uri="{BB962C8B-B14F-4D97-AF65-F5344CB8AC3E}">
        <p14:creationId xmlns:p14="http://schemas.microsoft.com/office/powerpoint/2010/main" val="4251883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21055" y="867564"/>
            <a:ext cx="11396576" cy="599188"/>
          </a:xfrm>
        </p:spPr>
        <p:txBody>
          <a:bodyPr/>
          <a:lstStyle/>
          <a:p>
            <a:r>
              <a:rPr lang="en-GB" dirty="0" err="1"/>
              <a:t>Conflictproces</a:t>
            </a:r>
            <a:endParaRPr lang="en-GB" dirty="0"/>
          </a:p>
        </p:txBody>
      </p:sp>
      <p:graphicFrame>
        <p:nvGraphicFramePr>
          <p:cNvPr id="10" name="Diagram 9"/>
          <p:cNvGraphicFramePr/>
          <p:nvPr>
            <p:extLst>
              <p:ext uri="{D42A27DB-BD31-4B8C-83A1-F6EECF244321}">
                <p14:modId xmlns:p14="http://schemas.microsoft.com/office/powerpoint/2010/main" val="3569778358"/>
              </p:ext>
            </p:extLst>
          </p:nvPr>
        </p:nvGraphicFramePr>
        <p:xfrm>
          <a:off x="521055" y="1466752"/>
          <a:ext cx="10867381" cy="796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owchart: Alternate Process 10"/>
          <p:cNvSpPr/>
          <p:nvPr/>
        </p:nvSpPr>
        <p:spPr>
          <a:xfrm>
            <a:off x="521055" y="2666998"/>
            <a:ext cx="1975094" cy="3482109"/>
          </a:xfrm>
          <a:prstGeom prst="flowChartAlternateProcess">
            <a:avLst/>
          </a:prstGeom>
          <a:ln w="28575">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err="1"/>
              <a:t>Voorgaande</a:t>
            </a:r>
            <a:r>
              <a:rPr lang="en-US" b="1" dirty="0"/>
              <a:t> </a:t>
            </a:r>
            <a:r>
              <a:rPr lang="en-US" b="1" dirty="0" err="1"/>
              <a:t>omstandig-heden</a:t>
            </a:r>
            <a:r>
              <a:rPr lang="en-US" dirty="0"/>
              <a:t>: </a:t>
            </a:r>
          </a:p>
          <a:p>
            <a:endParaRPr lang="en-US" dirty="0"/>
          </a:p>
          <a:p>
            <a:pPr marL="285750" indent="-285750">
              <a:buFontTx/>
              <a:buChar char="-"/>
            </a:pPr>
            <a:endParaRPr lang="en-US" dirty="0"/>
          </a:p>
          <a:p>
            <a:pPr marL="285750" indent="-285750">
              <a:buFontTx/>
              <a:buChar char="-"/>
            </a:pPr>
            <a:r>
              <a:rPr lang="en-US" sz="1600" dirty="0" err="1"/>
              <a:t>Communicatie</a:t>
            </a:r>
            <a:endParaRPr lang="en-US" sz="1600" dirty="0"/>
          </a:p>
          <a:p>
            <a:pPr marL="285750" indent="-285750">
              <a:buFontTx/>
              <a:buChar char="-"/>
            </a:pPr>
            <a:r>
              <a:rPr lang="en-US" sz="1600" dirty="0" err="1"/>
              <a:t>Structuur</a:t>
            </a:r>
            <a:endParaRPr lang="en-US" sz="1600" dirty="0"/>
          </a:p>
          <a:p>
            <a:pPr marL="285750" indent="-285750">
              <a:buFontTx/>
              <a:buChar char="-"/>
            </a:pPr>
            <a:r>
              <a:rPr lang="en-US" sz="1600" dirty="0" err="1"/>
              <a:t>Persoonlijke</a:t>
            </a:r>
            <a:r>
              <a:rPr lang="en-US" sz="1600" dirty="0"/>
              <a:t> </a:t>
            </a:r>
            <a:r>
              <a:rPr lang="en-US" sz="1600" dirty="0" err="1"/>
              <a:t>variabelen</a:t>
            </a:r>
            <a:endParaRPr lang="bg-BG" sz="1600" dirty="0"/>
          </a:p>
        </p:txBody>
      </p:sp>
      <p:sp>
        <p:nvSpPr>
          <p:cNvPr id="12" name="Flowchart: Alternate Process 11"/>
          <p:cNvSpPr/>
          <p:nvPr/>
        </p:nvSpPr>
        <p:spPr>
          <a:xfrm>
            <a:off x="2935390" y="3207325"/>
            <a:ext cx="1520752" cy="942109"/>
          </a:xfrm>
          <a:prstGeom prst="flowChartAlternateProcess">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err="1"/>
              <a:t>Waar-genomen</a:t>
            </a:r>
            <a:r>
              <a:rPr lang="en-US" b="1" dirty="0"/>
              <a:t> Conflict</a:t>
            </a:r>
            <a:endParaRPr lang="bg-BG" b="1" dirty="0"/>
          </a:p>
        </p:txBody>
      </p:sp>
      <p:sp>
        <p:nvSpPr>
          <p:cNvPr id="13" name="Flowchart: Alternate Process 12"/>
          <p:cNvSpPr/>
          <p:nvPr/>
        </p:nvSpPr>
        <p:spPr>
          <a:xfrm>
            <a:off x="2992994" y="4604319"/>
            <a:ext cx="1477406" cy="895927"/>
          </a:xfrm>
          <a:prstGeom prst="flowChartAlternateProcess">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err="1"/>
              <a:t>Gevoeld</a:t>
            </a:r>
            <a:r>
              <a:rPr lang="en-US" b="1" dirty="0"/>
              <a:t> Conflict</a:t>
            </a:r>
            <a:endParaRPr lang="bg-BG" b="1" dirty="0"/>
          </a:p>
        </p:txBody>
      </p:sp>
      <p:sp>
        <p:nvSpPr>
          <p:cNvPr id="16" name="Flowchart: Alternate Process 15"/>
          <p:cNvSpPr/>
          <p:nvPr/>
        </p:nvSpPr>
        <p:spPr>
          <a:xfrm>
            <a:off x="5028465" y="2666999"/>
            <a:ext cx="1889571" cy="3634509"/>
          </a:xfrm>
          <a:prstGeom prst="flowChartAlternateProcess">
            <a:avLst/>
          </a:prstGeom>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err="1"/>
              <a:t>Benaderings</a:t>
            </a:r>
            <a:r>
              <a:rPr lang="en-US" b="1" dirty="0"/>
              <a:t>- </a:t>
            </a:r>
            <a:r>
              <a:rPr lang="en-US" b="1" dirty="0" err="1"/>
              <a:t>intenties</a:t>
            </a:r>
            <a:endParaRPr lang="en-US" b="1" dirty="0"/>
          </a:p>
          <a:p>
            <a:pPr algn="ctr"/>
            <a:r>
              <a:rPr lang="bg-BG" dirty="0"/>
              <a:t>(</a:t>
            </a:r>
            <a:r>
              <a:rPr lang="nl-NL" dirty="0"/>
              <a:t>methodes om conflicten op te lossen</a:t>
            </a:r>
            <a:r>
              <a:rPr lang="en-US" dirty="0"/>
              <a:t>): </a:t>
            </a:r>
          </a:p>
          <a:p>
            <a:pPr marL="285750" indent="-285750">
              <a:buFontTx/>
              <a:buChar char="-"/>
            </a:pPr>
            <a:endParaRPr lang="en-US" dirty="0"/>
          </a:p>
          <a:p>
            <a:pPr marL="285750" indent="-285750">
              <a:buFontTx/>
              <a:buChar char="-"/>
            </a:pPr>
            <a:r>
              <a:rPr lang="en-US" sz="1600" dirty="0" err="1"/>
              <a:t>Vermijding</a:t>
            </a:r>
            <a:endParaRPr lang="en-US" sz="1600" dirty="0"/>
          </a:p>
          <a:p>
            <a:pPr marL="285750" indent="-285750">
              <a:buFontTx/>
              <a:buChar char="-"/>
            </a:pPr>
            <a:r>
              <a:rPr lang="en-US" sz="1600" dirty="0" err="1"/>
              <a:t>Samenwerking</a:t>
            </a:r>
            <a:endParaRPr lang="en-US" sz="1600" dirty="0"/>
          </a:p>
          <a:p>
            <a:pPr marL="285750" indent="-285750">
              <a:buFontTx/>
              <a:buChar char="-"/>
            </a:pPr>
            <a:r>
              <a:rPr lang="en-US" sz="1600" dirty="0" err="1"/>
              <a:t>Competitie</a:t>
            </a:r>
            <a:endParaRPr lang="en-US" sz="1600" dirty="0"/>
          </a:p>
          <a:p>
            <a:pPr marL="285750" indent="-285750">
              <a:buFontTx/>
              <a:buChar char="-"/>
            </a:pPr>
            <a:r>
              <a:rPr lang="en-US" sz="1600" dirty="0" err="1"/>
              <a:t>Compromis</a:t>
            </a:r>
            <a:endParaRPr lang="en-US" sz="1600" dirty="0"/>
          </a:p>
          <a:p>
            <a:pPr marL="285750" indent="-285750">
              <a:buFontTx/>
              <a:buChar char="-"/>
            </a:pPr>
            <a:r>
              <a:rPr lang="en-US" sz="1600" dirty="0" err="1"/>
              <a:t>Aanpassing</a:t>
            </a:r>
            <a:endParaRPr lang="bg-BG" sz="1600" dirty="0"/>
          </a:p>
        </p:txBody>
      </p:sp>
      <p:sp>
        <p:nvSpPr>
          <p:cNvPr id="17" name="Flowchart: Alternate Process 16"/>
          <p:cNvSpPr/>
          <p:nvPr/>
        </p:nvSpPr>
        <p:spPr>
          <a:xfrm>
            <a:off x="7490359" y="2666998"/>
            <a:ext cx="1690586" cy="3634509"/>
          </a:xfrm>
          <a:prstGeom prst="flowChartAlternateProcess">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Open conflict</a:t>
            </a:r>
            <a:r>
              <a:rPr lang="en-US" dirty="0"/>
              <a:t>:</a:t>
            </a:r>
          </a:p>
          <a:p>
            <a:pPr algn="ctr"/>
            <a:endParaRPr lang="en-US" dirty="0"/>
          </a:p>
          <a:p>
            <a:pPr algn="ctr"/>
            <a:r>
              <a:rPr lang="en-US" dirty="0"/>
              <a:t> </a:t>
            </a:r>
          </a:p>
          <a:p>
            <a:pPr marL="285750" indent="-285750">
              <a:buFontTx/>
              <a:buChar char="-"/>
            </a:pPr>
            <a:r>
              <a:rPr lang="en-US" sz="1600" dirty="0"/>
              <a:t>Het </a:t>
            </a:r>
            <a:r>
              <a:rPr lang="en-US" sz="1600" dirty="0" err="1"/>
              <a:t>gedrag</a:t>
            </a:r>
            <a:r>
              <a:rPr lang="en-US" sz="1600" dirty="0"/>
              <a:t> van </a:t>
            </a:r>
            <a:r>
              <a:rPr lang="en-US" sz="1600" dirty="0" err="1"/>
              <a:t>partijen</a:t>
            </a:r>
            <a:r>
              <a:rPr lang="en-US" sz="1600" dirty="0"/>
              <a:t> </a:t>
            </a:r>
          </a:p>
          <a:p>
            <a:pPr marL="285750" indent="-285750">
              <a:buFontTx/>
              <a:buChar char="-"/>
            </a:pPr>
            <a:endParaRPr lang="en-US" sz="1600" dirty="0"/>
          </a:p>
          <a:p>
            <a:pPr marL="285750" indent="-285750">
              <a:buFontTx/>
              <a:buChar char="-"/>
            </a:pPr>
            <a:r>
              <a:rPr lang="en-US" sz="1600" dirty="0"/>
              <a:t>De </a:t>
            </a:r>
            <a:r>
              <a:rPr lang="en-US" sz="1600" dirty="0" err="1"/>
              <a:t>reacties</a:t>
            </a:r>
            <a:r>
              <a:rPr lang="en-US" sz="1600" dirty="0"/>
              <a:t> van de </a:t>
            </a:r>
            <a:r>
              <a:rPr lang="en-US" sz="1600" dirty="0" err="1"/>
              <a:t>ander</a:t>
            </a:r>
            <a:endParaRPr lang="bg-BG" sz="1600" dirty="0"/>
          </a:p>
        </p:txBody>
      </p:sp>
      <p:sp>
        <p:nvSpPr>
          <p:cNvPr id="18" name="Flowchart: Alternate Process 17"/>
          <p:cNvSpPr/>
          <p:nvPr/>
        </p:nvSpPr>
        <p:spPr>
          <a:xfrm>
            <a:off x="9794596" y="3073877"/>
            <a:ext cx="1521580" cy="942109"/>
          </a:xfrm>
          <a:prstGeom prst="flowChartAlternateProcess">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Superieure</a:t>
            </a:r>
            <a:r>
              <a:rPr lang="en-US" b="1" dirty="0"/>
              <a:t> </a:t>
            </a:r>
            <a:r>
              <a:rPr lang="en-US" b="1" dirty="0" err="1"/>
              <a:t>prestaties</a:t>
            </a:r>
            <a:endParaRPr lang="bg-BG" b="1" dirty="0"/>
          </a:p>
        </p:txBody>
      </p:sp>
      <p:sp>
        <p:nvSpPr>
          <p:cNvPr id="19" name="Flowchart: Alternate Process 18"/>
          <p:cNvSpPr/>
          <p:nvPr/>
        </p:nvSpPr>
        <p:spPr>
          <a:xfrm>
            <a:off x="9794597" y="4593254"/>
            <a:ext cx="1521580" cy="796158"/>
          </a:xfrm>
          <a:prstGeom prst="flowChartAlternateProcess">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Verminderde</a:t>
            </a:r>
            <a:r>
              <a:rPr lang="en-US" b="1" dirty="0"/>
              <a:t> </a:t>
            </a:r>
            <a:r>
              <a:rPr lang="en-US" b="1" dirty="0" err="1"/>
              <a:t>prestaties</a:t>
            </a:r>
            <a:endParaRPr lang="bg-BG" b="1" dirty="0"/>
          </a:p>
        </p:txBody>
      </p:sp>
      <p:sp>
        <p:nvSpPr>
          <p:cNvPr id="20"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err="1">
                <a:hlinkClick r:id="rId8"/>
              </a:rPr>
              <a:t>Bron</a:t>
            </a:r>
            <a:r>
              <a:rPr lang="en-US" sz="1200" dirty="0"/>
              <a:t> | </a:t>
            </a:r>
            <a:r>
              <a:rPr lang="en-US" sz="1200" dirty="0" err="1"/>
              <a:t>Aangepast</a:t>
            </a:r>
            <a:r>
              <a:rPr lang="en-US" sz="1200" dirty="0"/>
              <a:t> van </a:t>
            </a:r>
            <a:r>
              <a:rPr lang="en-US" sz="1200" dirty="0">
                <a:hlinkClick r:id="rId9"/>
              </a:rPr>
              <a:t>https://theintactone.com</a:t>
            </a:r>
            <a:r>
              <a:rPr lang="en-US" sz="1200" dirty="0"/>
              <a:t> </a:t>
            </a:r>
          </a:p>
        </p:txBody>
      </p:sp>
      <p:cxnSp>
        <p:nvCxnSpPr>
          <p:cNvPr id="22" name="Straight Arrow Connector 21"/>
          <p:cNvCxnSpPr>
            <a:endCxn id="12" idx="1"/>
          </p:cNvCxnSpPr>
          <p:nvPr/>
        </p:nvCxnSpPr>
        <p:spPr>
          <a:xfrm flipV="1">
            <a:off x="2496149" y="3678380"/>
            <a:ext cx="439241" cy="22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1"/>
          </p:cNvCxnSpPr>
          <p:nvPr/>
        </p:nvCxnSpPr>
        <p:spPr>
          <a:xfrm>
            <a:off x="2496149" y="4839855"/>
            <a:ext cx="496845" cy="212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446732" y="3678379"/>
            <a:ext cx="58173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3"/>
          </p:cNvCxnSpPr>
          <p:nvPr/>
        </p:nvCxnSpPr>
        <p:spPr>
          <a:xfrm>
            <a:off x="4470400" y="5052283"/>
            <a:ext cx="558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3"/>
          </p:cNvCxnSpPr>
          <p:nvPr/>
        </p:nvCxnSpPr>
        <p:spPr>
          <a:xfrm>
            <a:off x="6918036" y="4484254"/>
            <a:ext cx="572323" cy="4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8" idx="1"/>
          </p:cNvCxnSpPr>
          <p:nvPr/>
        </p:nvCxnSpPr>
        <p:spPr>
          <a:xfrm flipV="1">
            <a:off x="9180945" y="3544932"/>
            <a:ext cx="613651" cy="260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180945" y="4913745"/>
            <a:ext cx="675602" cy="180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017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descr="Εικόνα που περιέχει σιλουέτα&#10;&#10;Περιγραφή που δημιουργήθηκε αυτόματα">
            <a:extLst>
              <a:ext uri="{FF2B5EF4-FFF2-40B4-BE49-F238E27FC236}">
                <a16:creationId xmlns:a16="http://schemas.microsoft.com/office/drawing/2014/main" id="{E3E5C361-AB84-FBB0-9F36-B750EBF44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628" y="4386437"/>
            <a:ext cx="3049645" cy="2549313"/>
          </a:xfrm>
          <a:prstGeom prst="rect">
            <a:avLst/>
          </a:prstGeom>
        </p:spPr>
      </p:pic>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a:xfrm>
            <a:off x="6096000" y="2358799"/>
            <a:ext cx="5782377" cy="3012145"/>
          </a:xfrm>
        </p:spPr>
        <p:txBody>
          <a:bodyPr>
            <a:normAutofit fontScale="92500"/>
          </a:bodyPr>
          <a:lstStyle/>
          <a:p>
            <a:pPr>
              <a:lnSpc>
                <a:spcPct val="120000"/>
              </a:lnSpc>
            </a:pPr>
            <a:r>
              <a:rPr lang="en-GB" b="1" dirty="0" err="1"/>
              <a:t>Conflictmanagement</a:t>
            </a:r>
            <a:endParaRPr lang="en-GB" b="1" dirty="0"/>
          </a:p>
          <a:p>
            <a:pPr marL="0" indent="0">
              <a:lnSpc>
                <a:spcPct val="120000"/>
              </a:lnSpc>
              <a:buNone/>
            </a:pPr>
            <a:r>
              <a:rPr lang="en-US" dirty="0" err="1"/>
              <a:t>Conflictmanagement</a:t>
            </a:r>
            <a:r>
              <a:rPr lang="en-US" dirty="0"/>
              <a:t> </a:t>
            </a:r>
            <a:r>
              <a:rPr lang="nl-NL" dirty="0"/>
              <a:t>verwijst naar het proces van het behandelen en beheersen van conflicten op een manier die hun negatieve impact minimaliseert en tegelijkertijd begrip, samenwerking en effectieve probleemoplossing bevordert.</a:t>
            </a:r>
            <a:r>
              <a:rPr lang="en-US" dirty="0"/>
              <a:t> </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6333" y="2187053"/>
            <a:ext cx="5409663" cy="4129745"/>
          </a:xfrm>
        </p:spPr>
        <p:txBody>
          <a:bodyPr>
            <a:normAutofit fontScale="92500"/>
          </a:bodyPr>
          <a:lstStyle/>
          <a:p>
            <a:pPr>
              <a:lnSpc>
                <a:spcPct val="120000"/>
              </a:lnSpc>
            </a:pPr>
            <a:r>
              <a:rPr lang="nl-NL" b="1" dirty="0"/>
              <a:t>Conflictoplossing</a:t>
            </a:r>
          </a:p>
          <a:p>
            <a:pPr marL="0" indent="0">
              <a:lnSpc>
                <a:spcPct val="120000"/>
              </a:lnSpc>
              <a:buNone/>
            </a:pPr>
            <a:r>
              <a:rPr lang="nl-NL" dirty="0"/>
              <a:t>Conflictoplossing verwijst naar het proces om geschillen, onenigheden of conflicten tussen individuen, groepen of organisaties op een constructieve en vreedzame manier aan te pakken en op te lossen. Het gaat om het vinden van oplossingen die voldoen aan de belangen en behoeften van alle betrokken partijen, terwijl negatieve emoties en potentiële schade aan relaties tot een minimum worden beperkt.</a:t>
            </a:r>
            <a:endParaRPr lang="en-GB"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58000" y="920168"/>
            <a:ext cx="11396576" cy="599188"/>
          </a:xfrm>
        </p:spPr>
        <p:txBody>
          <a:bodyPr/>
          <a:lstStyle/>
          <a:p>
            <a:r>
              <a:rPr lang="en-GB" dirty="0" err="1"/>
              <a:t>Conflictoplossing</a:t>
            </a:r>
            <a:r>
              <a:rPr lang="en-GB" dirty="0"/>
              <a:t> vs </a:t>
            </a:r>
            <a:r>
              <a:rPr lang="en-GB" dirty="0" err="1"/>
              <a:t>Conflictmanagement</a:t>
            </a:r>
            <a:endParaRPr lang="en-GB" dirty="0"/>
          </a:p>
        </p:txBody>
      </p:sp>
      <p:sp>
        <p:nvSpPr>
          <p:cNvPr id="7" name="pop-up" descr="Click here for pop up information.">
            <a:extLst>
              <a:ext uri="{FF2B5EF4-FFF2-40B4-BE49-F238E27FC236}">
                <a16:creationId xmlns:a16="http://schemas.microsoft.com/office/drawing/2014/main" id="{C3A67301-39B7-99CC-D178-F4F617E8AAEA}"/>
              </a:ext>
            </a:extLst>
          </p:cNvPr>
          <p:cNvSpPr/>
          <p:nvPr/>
        </p:nvSpPr>
        <p:spPr>
          <a:xfrm>
            <a:off x="4264587" y="1800000"/>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rgbClr val="D71921"/>
                </a:solidFill>
              </a:rPr>
              <a:t>klik</a:t>
            </a:r>
            <a:endParaRPr lang="en-GB" b="1" dirty="0">
              <a:solidFill>
                <a:srgbClr val="D71921"/>
              </a:solidFill>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053262" y="1354971"/>
            <a:ext cx="914400" cy="914400"/>
          </a:xfrm>
          <a:prstGeom prst="rect">
            <a:avLst/>
          </a:prstGeom>
        </p:spPr>
      </p:pic>
      <p:sp>
        <p:nvSpPr>
          <p:cNvPr id="9" name="TextBox 8">
            <a:extLst>
              <a:ext uri="{FF2B5EF4-FFF2-40B4-BE49-F238E27FC236}">
                <a16:creationId xmlns:a16="http://schemas.microsoft.com/office/drawing/2014/main" id="{85D3F7F5-9A32-24F0-F5D0-A5F25A673897}"/>
              </a:ext>
            </a:extLst>
          </p:cNvPr>
          <p:cNvSpPr txBox="1"/>
          <p:nvPr/>
        </p:nvSpPr>
        <p:spPr>
          <a:xfrm>
            <a:off x="1120262" y="2429761"/>
            <a:ext cx="4058724" cy="1732141"/>
          </a:xfrm>
          <a:prstGeom prst="rect">
            <a:avLst/>
          </a:prstGeom>
          <a:solidFill>
            <a:schemeClr val="bg1">
              <a:lumMod val="95000"/>
            </a:schemeClr>
          </a:solidFill>
          <a:ln>
            <a:solidFill>
              <a:srgbClr val="D71921"/>
            </a:solidFill>
          </a:ln>
        </p:spPr>
        <p:txBody>
          <a:bodyPr wrap="square">
            <a:spAutoFit/>
          </a:bodyPr>
          <a:lstStyle/>
          <a:p>
            <a:pPr>
              <a:lnSpc>
                <a:spcPct val="120000"/>
              </a:lnSpc>
            </a:pPr>
            <a:r>
              <a:rPr lang="nl-NL" i="1" dirty="0"/>
              <a:t>Effectieve conflictoplossing is gericht op het voorkomen van escalatie van het conflict en probeert in plaats daarvan een gemeenschappelijke basis en wederzijds aanvaardbare oplossingen te vinden.</a:t>
            </a:r>
            <a:endParaRPr lang="en-GB" i="1" dirty="0"/>
          </a:p>
        </p:txBody>
      </p:sp>
      <p:sp>
        <p:nvSpPr>
          <p:cNvPr id="10" name="pop-up" descr="Click here for pop up information.">
            <a:extLst>
              <a:ext uri="{FF2B5EF4-FFF2-40B4-BE49-F238E27FC236}">
                <a16:creationId xmlns:a16="http://schemas.microsoft.com/office/drawing/2014/main" id="{C3A67301-39B7-99CC-D178-F4F617E8AAEA}"/>
              </a:ext>
            </a:extLst>
          </p:cNvPr>
          <p:cNvSpPr/>
          <p:nvPr/>
        </p:nvSpPr>
        <p:spPr>
          <a:xfrm>
            <a:off x="10200273" y="1558303"/>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rgbClr val="D71921"/>
                </a:solidFill>
              </a:rPr>
              <a:t>klik</a:t>
            </a:r>
            <a:endParaRPr lang="en-GB" b="1" dirty="0">
              <a:solidFill>
                <a:srgbClr val="D71921"/>
              </a:solidFill>
            </a:endParaRPr>
          </a:p>
        </p:txBody>
      </p:sp>
      <p:pic>
        <p:nvPicPr>
          <p:cNvPr id="11"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1114672" y="1202478"/>
            <a:ext cx="914400" cy="914400"/>
          </a:xfrm>
          <a:prstGeom prst="rect">
            <a:avLst/>
          </a:prstGeom>
        </p:spPr>
      </p:pic>
      <p:sp>
        <p:nvSpPr>
          <p:cNvPr id="12" name="TextBox 11">
            <a:extLst>
              <a:ext uri="{FF2B5EF4-FFF2-40B4-BE49-F238E27FC236}">
                <a16:creationId xmlns:a16="http://schemas.microsoft.com/office/drawing/2014/main" id="{85D3F7F5-9A32-24F0-F5D0-A5F25A673897}"/>
              </a:ext>
            </a:extLst>
          </p:cNvPr>
          <p:cNvSpPr txBox="1"/>
          <p:nvPr/>
        </p:nvSpPr>
        <p:spPr>
          <a:xfrm>
            <a:off x="6598748" y="2266959"/>
            <a:ext cx="4058724" cy="3394134"/>
          </a:xfrm>
          <a:prstGeom prst="rect">
            <a:avLst/>
          </a:prstGeom>
          <a:solidFill>
            <a:schemeClr val="bg1">
              <a:lumMod val="95000"/>
            </a:schemeClr>
          </a:solidFill>
          <a:ln>
            <a:solidFill>
              <a:srgbClr val="D71921"/>
            </a:solidFill>
          </a:ln>
        </p:spPr>
        <p:txBody>
          <a:bodyPr wrap="square">
            <a:spAutoFit/>
          </a:bodyPr>
          <a:lstStyle/>
          <a:p>
            <a:pPr>
              <a:lnSpc>
                <a:spcPct val="120000"/>
              </a:lnSpc>
            </a:pPr>
            <a:r>
              <a:rPr lang="nl-NL" dirty="0"/>
              <a:t>In tegenstelling tot conflictoplossing, waarbij gestreefd wordt naar een volledige en definitieve oplossing van een conflict, </a:t>
            </a:r>
            <a:r>
              <a:rPr lang="nl-NL" i="1" dirty="0"/>
              <a:t>richt conflictmanagement zich op het voortdurende beheer van conflicten, waarbij erkend wordt dat sommige conflicten misschien niet volledig opgelost kunnen worden, maar toch op een productieve manier beheerd kunnen worden.</a:t>
            </a:r>
            <a:endParaRPr lang="en-GB" i="1" dirty="0"/>
          </a:p>
        </p:txBody>
      </p:sp>
      <p:sp>
        <p:nvSpPr>
          <p:cNvPr id="13"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err="1">
                <a:hlinkClick r:id="rId6"/>
              </a:rPr>
              <a:t>Bron</a:t>
            </a:r>
            <a:r>
              <a:rPr lang="en-US" sz="1200" dirty="0"/>
              <a:t> | </a:t>
            </a:r>
            <a:r>
              <a:rPr lang="en-US" sz="1200" dirty="0" err="1">
                <a:hlinkClick r:id="rId7"/>
              </a:rPr>
              <a:t>Pixabay</a:t>
            </a:r>
            <a:r>
              <a:rPr lang="en-US" sz="1200" dirty="0">
                <a:hlinkClick r:id="rId7"/>
              </a:rPr>
              <a:t> license</a:t>
            </a:r>
            <a:endParaRPr lang="en-US" sz="1200" dirty="0"/>
          </a:p>
        </p:txBody>
      </p:sp>
    </p:spTree>
    <p:extLst>
      <p:ext uri="{BB962C8B-B14F-4D97-AF65-F5344CB8AC3E}">
        <p14:creationId xmlns:p14="http://schemas.microsoft.com/office/powerpoint/2010/main" val="24542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9239" y="1361523"/>
            <a:ext cx="5626500" cy="4550162"/>
          </a:xfrm>
          <a:prstGeom prst="rect">
            <a:avLst/>
          </a:prstGeom>
          <a:solidFill>
            <a:srgbClr val="FDF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30291" y="775200"/>
            <a:ext cx="11396576" cy="599188"/>
          </a:xfrm>
        </p:spPr>
        <p:txBody>
          <a:bodyPr/>
          <a:lstStyle/>
          <a:p>
            <a:r>
              <a:rPr lang="nl-NL" dirty="0"/>
              <a:t>Methoden om Conflicten Op te Lossen</a:t>
            </a:r>
            <a:endParaRPr lang="en-GB" dirty="0"/>
          </a:p>
        </p:txBody>
      </p:sp>
      <p:sp>
        <p:nvSpPr>
          <p:cNvPr id="18" name="Rectangle 17"/>
          <p:cNvSpPr/>
          <p:nvPr/>
        </p:nvSpPr>
        <p:spPr>
          <a:xfrm>
            <a:off x="423688" y="2223426"/>
            <a:ext cx="4965345" cy="2729337"/>
          </a:xfrm>
          <a:prstGeom prst="rect">
            <a:avLst/>
          </a:prstGeom>
        </p:spPr>
        <p:txBody>
          <a:bodyPr wrap="square">
            <a:spAutoFit/>
          </a:bodyPr>
          <a:lstStyle/>
          <a:p>
            <a:pPr>
              <a:lnSpc>
                <a:spcPct val="120000"/>
              </a:lnSpc>
            </a:pPr>
            <a:r>
              <a:rPr lang="nl-NL" dirty="0"/>
              <a:t>Vanuit </a:t>
            </a:r>
            <a:r>
              <a:rPr lang="nl-NL" i="1" dirty="0"/>
              <a:t>het perspectief van de actoren in conflicten</a:t>
            </a:r>
            <a:r>
              <a:rPr lang="nl-NL" dirty="0"/>
              <a:t> hebben individuen twee primaire motivaties in conflicten: de wens om hun eigen doelen te bereiken versus de wens om interpersoonlijke relaties te behouden. </a:t>
            </a:r>
          </a:p>
          <a:p>
            <a:pPr>
              <a:lnSpc>
                <a:spcPct val="120000"/>
              </a:lnSpc>
            </a:pPr>
            <a:endParaRPr lang="nl-NL" dirty="0"/>
          </a:p>
          <a:p>
            <a:pPr>
              <a:lnSpc>
                <a:spcPct val="120000"/>
              </a:lnSpc>
            </a:pPr>
            <a:r>
              <a:rPr lang="nl-NL" dirty="0"/>
              <a:t>Op basis hiervan worden 5 methoden voor conflictoplossing bedacht:</a:t>
            </a:r>
            <a:endParaRPr lang="en-US" dirty="0"/>
          </a:p>
        </p:txBody>
      </p:sp>
      <p:pic>
        <p:nvPicPr>
          <p:cNvPr id="9" name="Picture 8"/>
          <p:cNvPicPr>
            <a:picLocks noChangeAspect="1"/>
          </p:cNvPicPr>
          <p:nvPr/>
        </p:nvPicPr>
        <p:blipFill rotWithShape="1">
          <a:blip r:embed="rId3"/>
          <a:srcRect l="67015" t="49963" r="6031" b="17366"/>
          <a:stretch/>
        </p:blipFill>
        <p:spPr>
          <a:xfrm>
            <a:off x="9636374" y="3876159"/>
            <a:ext cx="1571626" cy="1428750"/>
          </a:xfrm>
          <a:prstGeom prst="rect">
            <a:avLst/>
          </a:prstGeom>
        </p:spPr>
      </p:pic>
      <p:sp>
        <p:nvSpPr>
          <p:cNvPr id="10" name="Ορθογώνιο 1">
            <a:extLst>
              <a:ext uri="{FF2B5EF4-FFF2-40B4-BE49-F238E27FC236}">
                <a16:creationId xmlns:a16="http://schemas.microsoft.com/office/drawing/2014/main" id="{E314B2E6-0586-408E-8D1A-41287EF3B8C4}"/>
              </a:ext>
            </a:extLst>
          </p:cNvPr>
          <p:cNvSpPr/>
          <p:nvPr/>
        </p:nvSpPr>
        <p:spPr>
          <a:xfrm>
            <a:off x="3419912" y="6581001"/>
            <a:ext cx="8772088" cy="276999"/>
          </a:xfrm>
          <a:prstGeom prst="rect">
            <a:avLst/>
          </a:prstGeom>
        </p:spPr>
        <p:txBody>
          <a:bodyPr wrap="square">
            <a:spAutoFit/>
          </a:bodyPr>
          <a:lstStyle/>
          <a:p>
            <a:pPr algn="r"/>
            <a:r>
              <a:rPr lang="en-US" sz="1200" dirty="0" err="1">
                <a:hlinkClick r:id="rId4"/>
              </a:rPr>
              <a:t>Bron</a:t>
            </a:r>
            <a:r>
              <a:rPr lang="en-US" sz="1200" dirty="0"/>
              <a:t> |</a:t>
            </a:r>
            <a:r>
              <a:rPr lang="en-US" sz="1200" dirty="0">
                <a:hlinkClick r:id="rId5"/>
              </a:rPr>
              <a:t>https://www.indeed.com/career-advice/career-development/conflict-resolution-strategies</a:t>
            </a:r>
            <a:r>
              <a:rPr lang="en-US" sz="1200" dirty="0"/>
              <a:t> </a:t>
            </a:r>
          </a:p>
        </p:txBody>
      </p:sp>
      <p:sp>
        <p:nvSpPr>
          <p:cNvPr id="2" name="Up Arrow 1"/>
          <p:cNvSpPr/>
          <p:nvPr/>
        </p:nvSpPr>
        <p:spPr>
          <a:xfrm>
            <a:off x="5608803" y="1357116"/>
            <a:ext cx="962025" cy="48170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bg-BG"/>
          </a:p>
        </p:txBody>
      </p:sp>
      <p:sp>
        <p:nvSpPr>
          <p:cNvPr id="7" name="Up Arrow 6"/>
          <p:cNvSpPr/>
          <p:nvPr/>
        </p:nvSpPr>
        <p:spPr>
          <a:xfrm rot="5400000">
            <a:off x="8309174" y="2996853"/>
            <a:ext cx="962025" cy="586462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bg-BG"/>
          </a:p>
        </p:txBody>
      </p:sp>
      <p:sp>
        <p:nvSpPr>
          <p:cNvPr id="5" name="TextBox 4"/>
          <p:cNvSpPr txBox="1"/>
          <p:nvPr/>
        </p:nvSpPr>
        <p:spPr>
          <a:xfrm>
            <a:off x="6609977" y="5767764"/>
            <a:ext cx="676563" cy="307777"/>
          </a:xfrm>
          <a:prstGeom prst="rect">
            <a:avLst/>
          </a:prstGeom>
        </p:spPr>
        <p:txBody>
          <a:bodyPr wrap="square" rtlCol="0">
            <a:spAutoFit/>
          </a:bodyPr>
          <a:lstStyle/>
          <a:p>
            <a:pPr algn="l"/>
            <a:r>
              <a:rPr lang="en-US" sz="1400" b="1" dirty="0" err="1"/>
              <a:t>Laag</a:t>
            </a:r>
            <a:endParaRPr lang="bg-BG" sz="1400" b="1" dirty="0" err="1"/>
          </a:p>
        </p:txBody>
      </p:sp>
      <p:sp>
        <p:nvSpPr>
          <p:cNvPr id="12" name="TextBox 11"/>
          <p:cNvSpPr txBox="1"/>
          <p:nvPr/>
        </p:nvSpPr>
        <p:spPr>
          <a:xfrm>
            <a:off x="8115372" y="5752592"/>
            <a:ext cx="2266950" cy="307777"/>
          </a:xfrm>
          <a:prstGeom prst="rect">
            <a:avLst/>
          </a:prstGeom>
        </p:spPr>
        <p:txBody>
          <a:bodyPr wrap="square" rtlCol="0">
            <a:spAutoFit/>
          </a:bodyPr>
          <a:lstStyle/>
          <a:p>
            <a:pPr algn="l"/>
            <a:r>
              <a:rPr lang="en-US" sz="1400" b="1" dirty="0"/>
              <a:t>Het </a:t>
            </a:r>
            <a:r>
              <a:rPr lang="en-US" sz="1400" b="1" dirty="0" err="1"/>
              <a:t>belang</a:t>
            </a:r>
            <a:r>
              <a:rPr lang="en-US" sz="1400" b="1" dirty="0"/>
              <a:t> van </a:t>
            </a:r>
            <a:r>
              <a:rPr lang="en-US" sz="1400" b="1" dirty="0" err="1"/>
              <a:t>relaties</a:t>
            </a:r>
            <a:endParaRPr lang="bg-BG" sz="1400" b="1" dirty="0" err="1"/>
          </a:p>
        </p:txBody>
      </p:sp>
      <p:sp>
        <p:nvSpPr>
          <p:cNvPr id="13" name="TextBox 12"/>
          <p:cNvSpPr txBox="1"/>
          <p:nvPr/>
        </p:nvSpPr>
        <p:spPr>
          <a:xfrm rot="16200000">
            <a:off x="5760919" y="1866548"/>
            <a:ext cx="676564" cy="307777"/>
          </a:xfrm>
          <a:prstGeom prst="rect">
            <a:avLst/>
          </a:prstGeom>
        </p:spPr>
        <p:txBody>
          <a:bodyPr wrap="square" rtlCol="0">
            <a:spAutoFit/>
          </a:bodyPr>
          <a:lstStyle/>
          <a:p>
            <a:r>
              <a:rPr lang="en-US" sz="1400" b="1" dirty="0"/>
              <a:t>Hoog</a:t>
            </a:r>
            <a:endParaRPr lang="bg-BG" sz="1400" b="1" dirty="0" err="1"/>
          </a:p>
        </p:txBody>
      </p:sp>
      <p:sp>
        <p:nvSpPr>
          <p:cNvPr id="14" name="TextBox 13"/>
          <p:cNvSpPr txBox="1"/>
          <p:nvPr/>
        </p:nvSpPr>
        <p:spPr>
          <a:xfrm>
            <a:off x="10766638" y="5752592"/>
            <a:ext cx="590550" cy="307777"/>
          </a:xfrm>
          <a:prstGeom prst="rect">
            <a:avLst/>
          </a:prstGeom>
        </p:spPr>
        <p:txBody>
          <a:bodyPr wrap="square" rtlCol="0">
            <a:spAutoFit/>
          </a:bodyPr>
          <a:lstStyle/>
          <a:p>
            <a:r>
              <a:rPr lang="en-US" sz="1400" b="1" dirty="0"/>
              <a:t>Hoog</a:t>
            </a:r>
            <a:endParaRPr lang="bg-BG" sz="1400" b="1" dirty="0" err="1"/>
          </a:p>
        </p:txBody>
      </p:sp>
      <p:sp>
        <p:nvSpPr>
          <p:cNvPr id="15" name="TextBox 14"/>
          <p:cNvSpPr txBox="1"/>
          <p:nvPr/>
        </p:nvSpPr>
        <p:spPr>
          <a:xfrm rot="16200000">
            <a:off x="5831019" y="5040507"/>
            <a:ext cx="676563" cy="307777"/>
          </a:xfrm>
          <a:prstGeom prst="rect">
            <a:avLst/>
          </a:prstGeom>
        </p:spPr>
        <p:txBody>
          <a:bodyPr wrap="square" rtlCol="0">
            <a:spAutoFit/>
          </a:bodyPr>
          <a:lstStyle/>
          <a:p>
            <a:pPr algn="l"/>
            <a:r>
              <a:rPr lang="en-US" sz="1400" b="1" dirty="0" err="1"/>
              <a:t>Laag</a:t>
            </a:r>
            <a:endParaRPr lang="bg-BG" sz="1400" b="1" dirty="0" err="1"/>
          </a:p>
        </p:txBody>
      </p:sp>
      <p:sp>
        <p:nvSpPr>
          <p:cNvPr id="16" name="TextBox 15"/>
          <p:cNvSpPr txBox="1"/>
          <p:nvPr/>
        </p:nvSpPr>
        <p:spPr>
          <a:xfrm rot="16200000">
            <a:off x="4955764" y="3226352"/>
            <a:ext cx="2266950" cy="307777"/>
          </a:xfrm>
          <a:prstGeom prst="rect">
            <a:avLst/>
          </a:prstGeom>
        </p:spPr>
        <p:txBody>
          <a:bodyPr wrap="square" rtlCol="0">
            <a:spAutoFit/>
          </a:bodyPr>
          <a:lstStyle/>
          <a:p>
            <a:pPr algn="l"/>
            <a:r>
              <a:rPr lang="en-US" sz="1400" b="1" dirty="0" err="1"/>
              <a:t>Belang</a:t>
            </a:r>
            <a:r>
              <a:rPr lang="en-US" sz="1400" b="1" dirty="0"/>
              <a:t> van het </a:t>
            </a:r>
            <a:r>
              <a:rPr lang="en-US" sz="1400" b="1" dirty="0" err="1"/>
              <a:t>doel</a:t>
            </a:r>
            <a:endParaRPr lang="bg-BG" sz="1400" b="1" dirty="0" err="1"/>
          </a:p>
        </p:txBody>
      </p:sp>
      <p:sp>
        <p:nvSpPr>
          <p:cNvPr id="17" name="TextBox 16"/>
          <p:cNvSpPr txBox="1"/>
          <p:nvPr/>
        </p:nvSpPr>
        <p:spPr>
          <a:xfrm>
            <a:off x="6800560" y="2954657"/>
            <a:ext cx="1211217" cy="307777"/>
          </a:xfrm>
          <a:prstGeom prst="rect">
            <a:avLst/>
          </a:prstGeom>
        </p:spPr>
        <p:txBody>
          <a:bodyPr wrap="square" rtlCol="0">
            <a:spAutoFit/>
          </a:bodyPr>
          <a:lstStyle/>
          <a:p>
            <a:pPr algn="l"/>
            <a:r>
              <a:rPr lang="en-US" sz="1400" b="1" dirty="0" err="1"/>
              <a:t>Competitie</a:t>
            </a:r>
            <a:endParaRPr lang="bg-BG" sz="1400" b="1" dirty="0" err="1"/>
          </a:p>
        </p:txBody>
      </p:sp>
      <p:sp>
        <p:nvSpPr>
          <p:cNvPr id="20" name="TextBox 19"/>
          <p:cNvSpPr txBox="1"/>
          <p:nvPr/>
        </p:nvSpPr>
        <p:spPr>
          <a:xfrm>
            <a:off x="9794091" y="2918575"/>
            <a:ext cx="1752525" cy="307777"/>
          </a:xfrm>
          <a:prstGeom prst="rect">
            <a:avLst/>
          </a:prstGeom>
        </p:spPr>
        <p:txBody>
          <a:bodyPr wrap="square" rtlCol="0">
            <a:spAutoFit/>
          </a:bodyPr>
          <a:lstStyle/>
          <a:p>
            <a:pPr algn="l"/>
            <a:r>
              <a:rPr lang="en-US" sz="1400" b="1" dirty="0" err="1"/>
              <a:t>Samenwerkend</a:t>
            </a:r>
            <a:endParaRPr lang="bg-BG" sz="1400" b="1" dirty="0" err="1"/>
          </a:p>
        </p:txBody>
      </p:sp>
      <p:sp>
        <p:nvSpPr>
          <p:cNvPr id="21" name="TextBox 20"/>
          <p:cNvSpPr txBox="1"/>
          <p:nvPr/>
        </p:nvSpPr>
        <p:spPr>
          <a:xfrm>
            <a:off x="6905614" y="5279238"/>
            <a:ext cx="1211217" cy="307777"/>
          </a:xfrm>
          <a:prstGeom prst="rect">
            <a:avLst/>
          </a:prstGeom>
        </p:spPr>
        <p:txBody>
          <a:bodyPr wrap="square" rtlCol="0">
            <a:spAutoFit/>
          </a:bodyPr>
          <a:lstStyle/>
          <a:p>
            <a:pPr algn="l"/>
            <a:r>
              <a:rPr lang="en-US" sz="1400" b="1" dirty="0" err="1"/>
              <a:t>Vermijdend</a:t>
            </a:r>
            <a:endParaRPr lang="bg-BG" sz="1400" b="1" dirty="0" err="1"/>
          </a:p>
        </p:txBody>
      </p:sp>
      <p:sp>
        <p:nvSpPr>
          <p:cNvPr id="22" name="TextBox 21"/>
          <p:cNvSpPr txBox="1"/>
          <p:nvPr/>
        </p:nvSpPr>
        <p:spPr>
          <a:xfrm>
            <a:off x="9615406" y="5269740"/>
            <a:ext cx="1613562" cy="307777"/>
          </a:xfrm>
          <a:prstGeom prst="rect">
            <a:avLst/>
          </a:prstGeom>
        </p:spPr>
        <p:txBody>
          <a:bodyPr wrap="square" rtlCol="0">
            <a:spAutoFit/>
          </a:bodyPr>
          <a:lstStyle/>
          <a:p>
            <a:pPr algn="l"/>
            <a:r>
              <a:rPr lang="en-US" sz="1400" b="1" dirty="0" err="1"/>
              <a:t>Tegemoetkomend</a:t>
            </a:r>
            <a:endParaRPr lang="bg-BG" sz="1400" b="1" dirty="0" err="1"/>
          </a:p>
        </p:txBody>
      </p:sp>
      <p:sp>
        <p:nvSpPr>
          <p:cNvPr id="23" name="TextBox 22"/>
          <p:cNvSpPr txBox="1"/>
          <p:nvPr/>
        </p:nvSpPr>
        <p:spPr>
          <a:xfrm>
            <a:off x="8309474" y="4124444"/>
            <a:ext cx="1211217" cy="307777"/>
          </a:xfrm>
          <a:prstGeom prst="rect">
            <a:avLst/>
          </a:prstGeom>
        </p:spPr>
        <p:txBody>
          <a:bodyPr wrap="square" rtlCol="0">
            <a:spAutoFit/>
          </a:bodyPr>
          <a:lstStyle/>
          <a:p>
            <a:pPr algn="l"/>
            <a:r>
              <a:rPr lang="en-US" sz="1400" b="1" dirty="0" err="1"/>
              <a:t>Compromis</a:t>
            </a:r>
            <a:endParaRPr lang="bg-BG" sz="1400" b="1" dirty="0" err="1"/>
          </a:p>
        </p:txBody>
      </p:sp>
      <p:pic>
        <p:nvPicPr>
          <p:cNvPr id="24" name="Picture 23"/>
          <p:cNvPicPr>
            <a:picLocks noChangeAspect="1"/>
          </p:cNvPicPr>
          <p:nvPr/>
        </p:nvPicPr>
        <p:blipFill rotWithShape="1">
          <a:blip r:embed="rId3"/>
          <a:srcRect l="11497" t="3675" r="58935" b="60604"/>
          <a:stretch/>
        </p:blipFill>
        <p:spPr>
          <a:xfrm>
            <a:off x="6472860" y="1509508"/>
            <a:ext cx="1627360" cy="1474514"/>
          </a:xfrm>
          <a:prstGeom prst="rect">
            <a:avLst/>
          </a:prstGeom>
        </p:spPr>
      </p:pic>
      <p:pic>
        <p:nvPicPr>
          <p:cNvPr id="25" name="Picture 24"/>
          <p:cNvPicPr>
            <a:picLocks noChangeAspect="1"/>
          </p:cNvPicPr>
          <p:nvPr/>
        </p:nvPicPr>
        <p:blipFill rotWithShape="1">
          <a:blip r:embed="rId3"/>
          <a:srcRect l="65461" t="3318" r="4088" b="60790"/>
          <a:stretch/>
        </p:blipFill>
        <p:spPr>
          <a:xfrm>
            <a:off x="9651799" y="1480538"/>
            <a:ext cx="1680784" cy="1485776"/>
          </a:xfrm>
          <a:prstGeom prst="rect">
            <a:avLst/>
          </a:prstGeom>
        </p:spPr>
      </p:pic>
      <p:pic>
        <p:nvPicPr>
          <p:cNvPr id="6" name="Picture 5"/>
          <p:cNvPicPr>
            <a:picLocks noChangeAspect="1"/>
          </p:cNvPicPr>
          <p:nvPr/>
        </p:nvPicPr>
        <p:blipFill rotWithShape="1">
          <a:blip r:embed="rId6"/>
          <a:srcRect l="40041" t="33463" r="34491" b="36726"/>
          <a:stretch/>
        </p:blipFill>
        <p:spPr>
          <a:xfrm>
            <a:off x="8112882" y="2873577"/>
            <a:ext cx="1512086" cy="1327922"/>
          </a:xfrm>
          <a:prstGeom prst="rect">
            <a:avLst/>
          </a:prstGeom>
        </p:spPr>
      </p:pic>
      <p:pic>
        <p:nvPicPr>
          <p:cNvPr id="26" name="Picture 25"/>
          <p:cNvPicPr>
            <a:picLocks noChangeAspect="1"/>
          </p:cNvPicPr>
          <p:nvPr/>
        </p:nvPicPr>
        <p:blipFill rotWithShape="1">
          <a:blip r:embed="rId3"/>
          <a:srcRect l="10983" t="48003" r="60592" b="17148"/>
          <a:stretch/>
        </p:blipFill>
        <p:spPr>
          <a:xfrm>
            <a:off x="6649737" y="3804546"/>
            <a:ext cx="1582776" cy="1423266"/>
          </a:xfrm>
          <a:prstGeom prst="rect">
            <a:avLst/>
          </a:prstGeom>
        </p:spPr>
      </p:pic>
    </p:spTree>
    <p:extLst>
      <p:ext uri="{BB962C8B-B14F-4D97-AF65-F5344CB8AC3E}">
        <p14:creationId xmlns:p14="http://schemas.microsoft.com/office/powerpoint/2010/main" val="172994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30291" y="775200"/>
            <a:ext cx="11396576" cy="599188"/>
          </a:xfrm>
        </p:spPr>
        <p:txBody>
          <a:bodyPr/>
          <a:lstStyle/>
          <a:p>
            <a:r>
              <a:rPr lang="nl-NL" dirty="0"/>
              <a:t>Methoden om Conflicten Op te Lossen</a:t>
            </a:r>
            <a:endParaRPr lang="en-GB" dirty="0"/>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err="1">
                <a:hlinkClick r:id="rId3"/>
              </a:rPr>
              <a:t>Bron</a:t>
            </a:r>
            <a:r>
              <a:rPr lang="en-US" sz="1200" dirty="0"/>
              <a:t> | </a:t>
            </a:r>
            <a:r>
              <a:rPr lang="en-US" sz="1200" dirty="0" err="1"/>
              <a:t>Aangepast</a:t>
            </a:r>
            <a:r>
              <a:rPr lang="en-US" sz="1200" dirty="0"/>
              <a:t> van </a:t>
            </a:r>
            <a:r>
              <a:rPr lang="en-US" sz="1200" i="1" dirty="0" err="1"/>
              <a:t>Talmaciu</a:t>
            </a:r>
            <a:r>
              <a:rPr lang="en-US" sz="1200" i="1" dirty="0"/>
              <a:t>, I., &amp; </a:t>
            </a:r>
            <a:r>
              <a:rPr lang="en-US" sz="1200" i="1" dirty="0" err="1"/>
              <a:t>Mărăcine</a:t>
            </a:r>
            <a:r>
              <a:rPr lang="en-US" sz="1200" i="1" dirty="0"/>
              <a:t>, M.S. (2010)</a:t>
            </a:r>
            <a:endParaRPr lang="en-US" sz="1200" dirty="0"/>
          </a:p>
        </p:txBody>
      </p:sp>
      <p:sp>
        <p:nvSpPr>
          <p:cNvPr id="14"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096000" y="1579418"/>
            <a:ext cx="5674021" cy="4578819"/>
          </a:xfrm>
        </p:spPr>
        <p:txBody>
          <a:bodyPr>
            <a:normAutofit/>
          </a:bodyPr>
          <a:lstStyle/>
          <a:p>
            <a:pPr marL="0" indent="0">
              <a:lnSpc>
                <a:spcPct val="120000"/>
              </a:lnSpc>
              <a:buNone/>
            </a:pPr>
            <a:r>
              <a:rPr lang="en-GB" sz="2000" b="1" dirty="0" err="1"/>
              <a:t>Samenwerking</a:t>
            </a:r>
            <a:r>
              <a:rPr lang="en-GB" sz="2000" b="1" dirty="0"/>
              <a:t> (Win-Win)</a:t>
            </a:r>
          </a:p>
          <a:p>
            <a:pPr marL="0" indent="0">
              <a:lnSpc>
                <a:spcPct val="120000"/>
              </a:lnSpc>
              <a:buNone/>
            </a:pPr>
            <a:r>
              <a:rPr lang="nl-NL" sz="2000" i="1" dirty="0"/>
              <a:t>Gebruikt wanneer het nodig is om</a:t>
            </a:r>
            <a:r>
              <a:rPr lang="en-GB" sz="2000" i="1" dirty="0"/>
              <a:t> </a:t>
            </a:r>
          </a:p>
          <a:p>
            <a:pPr>
              <a:lnSpc>
                <a:spcPct val="120000"/>
              </a:lnSpc>
            </a:pPr>
            <a:r>
              <a:rPr lang="en-GB" sz="2000" dirty="0" err="1"/>
              <a:t>Integratieve</a:t>
            </a:r>
            <a:r>
              <a:rPr lang="en-GB" sz="2000" dirty="0"/>
              <a:t> </a:t>
            </a:r>
            <a:r>
              <a:rPr lang="en-GB" sz="2000" dirty="0" err="1"/>
              <a:t>oplossingen</a:t>
            </a:r>
            <a:r>
              <a:rPr lang="en-GB" sz="2000" dirty="0"/>
              <a:t> </a:t>
            </a:r>
            <a:r>
              <a:rPr lang="en-GB" sz="2000" dirty="0" err="1"/>
              <a:t>te</a:t>
            </a:r>
            <a:r>
              <a:rPr lang="en-GB" sz="2000" dirty="0"/>
              <a:t> </a:t>
            </a:r>
            <a:r>
              <a:rPr lang="en-GB" sz="2000" dirty="0" err="1"/>
              <a:t>vinden</a:t>
            </a:r>
            <a:r>
              <a:rPr lang="en-GB" sz="2000" dirty="0"/>
              <a:t> </a:t>
            </a:r>
            <a:r>
              <a:rPr lang="en-GB" sz="2000" dirty="0" err="1"/>
              <a:t>voor</a:t>
            </a:r>
            <a:r>
              <a:rPr lang="en-GB" sz="2000" dirty="0"/>
              <a:t> </a:t>
            </a:r>
            <a:r>
              <a:rPr lang="en-GB" sz="2000" dirty="0" err="1"/>
              <a:t>belangrijke</a:t>
            </a:r>
            <a:r>
              <a:rPr lang="en-GB" sz="2000" dirty="0"/>
              <a:t> </a:t>
            </a:r>
            <a:r>
              <a:rPr lang="en-GB" sz="2000" dirty="0" err="1"/>
              <a:t>belangen</a:t>
            </a:r>
            <a:endParaRPr lang="en-GB" sz="2000" dirty="0"/>
          </a:p>
          <a:p>
            <a:pPr>
              <a:lnSpc>
                <a:spcPct val="120000"/>
              </a:lnSpc>
            </a:pPr>
            <a:r>
              <a:rPr lang="en-GB" sz="2000" dirty="0" err="1"/>
              <a:t>Tegenstrijdige</a:t>
            </a:r>
            <a:r>
              <a:rPr lang="en-GB" sz="2000" dirty="0"/>
              <a:t> </a:t>
            </a:r>
            <a:r>
              <a:rPr lang="en-GB" sz="2000" dirty="0" err="1"/>
              <a:t>meningen</a:t>
            </a:r>
            <a:r>
              <a:rPr lang="en-GB" sz="2000" dirty="0"/>
              <a:t> </a:t>
            </a:r>
            <a:r>
              <a:rPr lang="en-GB" sz="2000" dirty="0" err="1"/>
              <a:t>te</a:t>
            </a:r>
            <a:r>
              <a:rPr lang="en-GB" sz="2000" dirty="0"/>
              <a:t> </a:t>
            </a:r>
            <a:r>
              <a:rPr lang="en-GB" sz="2000" dirty="0" err="1"/>
              <a:t>combineren</a:t>
            </a:r>
            <a:endParaRPr lang="en-GB" sz="2000" dirty="0"/>
          </a:p>
          <a:p>
            <a:pPr>
              <a:lnSpc>
                <a:spcPct val="120000"/>
              </a:lnSpc>
            </a:pPr>
            <a:r>
              <a:rPr lang="en-GB" sz="2000" dirty="0" err="1"/>
              <a:t>Wederzijds</a:t>
            </a:r>
            <a:r>
              <a:rPr lang="en-GB" sz="2000" dirty="0"/>
              <a:t> </a:t>
            </a:r>
            <a:r>
              <a:rPr lang="en-GB" sz="2000" dirty="0" err="1"/>
              <a:t>leren</a:t>
            </a:r>
            <a:r>
              <a:rPr lang="en-GB" sz="2000" dirty="0"/>
              <a:t> </a:t>
            </a:r>
            <a:r>
              <a:rPr lang="en-GB" sz="2000" dirty="0" err="1"/>
              <a:t>te</a:t>
            </a:r>
            <a:r>
              <a:rPr lang="en-GB" sz="2000" dirty="0"/>
              <a:t> </a:t>
            </a:r>
            <a:r>
              <a:rPr lang="en-GB" sz="2000" dirty="0" err="1"/>
              <a:t>stimuleren</a:t>
            </a:r>
            <a:endParaRPr lang="en-GB" sz="2000" dirty="0"/>
          </a:p>
          <a:p>
            <a:pPr>
              <a:lnSpc>
                <a:spcPct val="120000"/>
              </a:lnSpc>
            </a:pPr>
            <a:r>
              <a:rPr lang="en-GB" sz="2000" dirty="0" err="1"/>
              <a:t>Ieders</a:t>
            </a:r>
            <a:r>
              <a:rPr lang="en-GB" sz="2000" dirty="0"/>
              <a:t> </a:t>
            </a:r>
            <a:r>
              <a:rPr lang="en-GB" sz="2000" dirty="0" err="1"/>
              <a:t>steun</a:t>
            </a:r>
            <a:r>
              <a:rPr lang="en-GB" sz="2000" dirty="0"/>
              <a:t> </a:t>
            </a:r>
            <a:r>
              <a:rPr lang="en-GB" sz="2000" dirty="0" err="1"/>
              <a:t>te</a:t>
            </a:r>
            <a:r>
              <a:rPr lang="en-GB" sz="2000" dirty="0"/>
              <a:t> </a:t>
            </a:r>
            <a:r>
              <a:rPr lang="en-GB" sz="2000" dirty="0" err="1"/>
              <a:t>winnen</a:t>
            </a:r>
            <a:r>
              <a:rPr lang="en-GB" sz="2000" dirty="0"/>
              <a:t> door </a:t>
            </a:r>
            <a:r>
              <a:rPr lang="en-GB" sz="2000" dirty="0" err="1"/>
              <a:t>meerdere</a:t>
            </a:r>
            <a:r>
              <a:rPr lang="en-GB" sz="2000" dirty="0"/>
              <a:t> </a:t>
            </a:r>
            <a:r>
              <a:rPr lang="en-GB" sz="2000" dirty="0" err="1"/>
              <a:t>belangen</a:t>
            </a:r>
            <a:r>
              <a:rPr lang="en-GB" sz="2000" dirty="0"/>
              <a:t> in </a:t>
            </a:r>
            <a:r>
              <a:rPr lang="en-GB" sz="2000" dirty="0" err="1"/>
              <a:t>overweging</a:t>
            </a:r>
            <a:r>
              <a:rPr lang="en-GB" sz="2000" dirty="0"/>
              <a:t> </a:t>
            </a:r>
            <a:r>
              <a:rPr lang="en-GB" sz="2000" dirty="0" err="1"/>
              <a:t>te</a:t>
            </a:r>
            <a:r>
              <a:rPr lang="en-GB" sz="2000" dirty="0"/>
              <a:t> </a:t>
            </a:r>
            <a:r>
              <a:rPr lang="en-GB" sz="2000" dirty="0" err="1"/>
              <a:t>nemen</a:t>
            </a:r>
            <a:r>
              <a:rPr lang="en-GB" sz="2000" dirty="0"/>
              <a:t> </a:t>
            </a:r>
            <a:r>
              <a:rPr lang="en-GB" sz="2000" dirty="0" err="1"/>
              <a:t>en</a:t>
            </a:r>
            <a:r>
              <a:rPr lang="en-GB" sz="2000" dirty="0"/>
              <a:t> </a:t>
            </a:r>
            <a:r>
              <a:rPr lang="en-GB" sz="2000" dirty="0" err="1"/>
              <a:t>algemene</a:t>
            </a:r>
            <a:r>
              <a:rPr lang="en-GB" sz="2000" dirty="0"/>
              <a:t> consensus </a:t>
            </a:r>
            <a:r>
              <a:rPr lang="en-GB" sz="2000" dirty="0" err="1"/>
              <a:t>te</a:t>
            </a:r>
            <a:r>
              <a:rPr lang="en-GB" sz="2000" dirty="0"/>
              <a:t> </a:t>
            </a:r>
            <a:r>
              <a:rPr lang="en-GB" sz="2000" dirty="0" err="1"/>
              <a:t>bereiken</a:t>
            </a:r>
            <a:endParaRPr lang="en-GB" sz="2000" b="0" i="0" dirty="0">
              <a:solidFill>
                <a:srgbClr val="333333"/>
              </a:solidFill>
              <a:effectLst/>
            </a:endParaRPr>
          </a:p>
        </p:txBody>
      </p:sp>
      <p:sp>
        <p:nvSpPr>
          <p:cNvPr id="1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30291" y="1579418"/>
            <a:ext cx="5305473" cy="4712067"/>
          </a:xfrm>
        </p:spPr>
        <p:txBody>
          <a:bodyPr>
            <a:normAutofit fontScale="92500"/>
          </a:bodyPr>
          <a:lstStyle/>
          <a:p>
            <a:pPr marL="0" indent="0">
              <a:lnSpc>
                <a:spcPct val="120000"/>
              </a:lnSpc>
              <a:buNone/>
            </a:pPr>
            <a:r>
              <a:rPr lang="en-GB" sz="2000" b="1" dirty="0" err="1"/>
              <a:t>Competitie</a:t>
            </a:r>
            <a:r>
              <a:rPr lang="en-GB" sz="2000" b="1" dirty="0"/>
              <a:t> (Win-</a:t>
            </a:r>
            <a:r>
              <a:rPr lang="en-GB" sz="2000" b="1" dirty="0" err="1"/>
              <a:t>verlies</a:t>
            </a:r>
            <a:r>
              <a:rPr lang="en-GB" sz="2000" b="1" dirty="0"/>
              <a:t>)</a:t>
            </a:r>
          </a:p>
          <a:p>
            <a:pPr marL="0" indent="0">
              <a:lnSpc>
                <a:spcPct val="120000"/>
              </a:lnSpc>
              <a:buNone/>
            </a:pPr>
            <a:r>
              <a:rPr lang="en-GB" sz="2000" i="1" dirty="0" err="1"/>
              <a:t>Gebruikt</a:t>
            </a:r>
            <a:r>
              <a:rPr lang="en-GB" sz="2000" i="1" dirty="0"/>
              <a:t> </a:t>
            </a:r>
            <a:r>
              <a:rPr lang="en-GB" sz="2000" i="1" dirty="0" err="1"/>
              <a:t>wanneer</a:t>
            </a:r>
            <a:endParaRPr lang="en-GB" sz="2000" i="1" dirty="0"/>
          </a:p>
          <a:p>
            <a:pPr>
              <a:lnSpc>
                <a:spcPct val="120000"/>
              </a:lnSpc>
            </a:pPr>
            <a:r>
              <a:rPr lang="nl-NL" sz="2000" dirty="0" err="1"/>
              <a:t>Beslissingsnelheid</a:t>
            </a:r>
            <a:r>
              <a:rPr lang="nl-NL" sz="2000" dirty="0"/>
              <a:t> van vitaal belang is</a:t>
            </a:r>
          </a:p>
          <a:p>
            <a:pPr>
              <a:lnSpc>
                <a:spcPct val="120000"/>
              </a:lnSpc>
            </a:pPr>
            <a:r>
              <a:rPr lang="nl-NL" sz="2000" dirty="0"/>
              <a:t>Problemen alleen opgelost kunnen worden met impopulaire middelen waar de meerderheid van de groepsleden waarschijnlijk tegen is</a:t>
            </a:r>
          </a:p>
          <a:p>
            <a:pPr>
              <a:lnSpc>
                <a:spcPct val="120000"/>
              </a:lnSpc>
            </a:pPr>
            <a:r>
              <a:rPr lang="nl-NL" sz="2000" dirty="0"/>
              <a:t>Er belangrijke groepskwesties op het spel staan en de groepsleiders ervan overtuigd zijn dat hun visie juist is</a:t>
            </a:r>
          </a:p>
          <a:p>
            <a:pPr>
              <a:lnSpc>
                <a:spcPct val="120000"/>
              </a:lnSpc>
            </a:pPr>
            <a:r>
              <a:rPr lang="nl-NL" sz="2000" dirty="0"/>
              <a:t>Tegen degenen die een toegeeflijke houding aannemen</a:t>
            </a:r>
            <a:endParaRPr lang="en-GB" sz="2200" b="0" i="0" dirty="0">
              <a:solidFill>
                <a:srgbClr val="333333"/>
              </a:solidFill>
              <a:effectLst/>
            </a:endParaRPr>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nl-NL" dirty="0"/>
              <a:t>Methoden om Conflicten Op te Lossen</a:t>
            </a:r>
            <a:endParaRPr lang="en-GB" dirty="0"/>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err="1">
                <a:hlinkClick r:id="rId3"/>
              </a:rPr>
              <a:t>Bron</a:t>
            </a:r>
            <a:r>
              <a:rPr lang="en-US" sz="1200" dirty="0"/>
              <a:t> | </a:t>
            </a:r>
            <a:r>
              <a:rPr lang="en-US" sz="1200" dirty="0" err="1"/>
              <a:t>Aangepast</a:t>
            </a:r>
            <a:r>
              <a:rPr lang="en-US" sz="1200" dirty="0"/>
              <a:t> van </a:t>
            </a:r>
            <a:r>
              <a:rPr lang="en-US" sz="1200" i="1" dirty="0" err="1"/>
              <a:t>Talmaciu</a:t>
            </a:r>
            <a:r>
              <a:rPr lang="en-US" sz="1200" i="1" dirty="0"/>
              <a:t>, I., &amp; </a:t>
            </a:r>
            <a:r>
              <a:rPr lang="en-US" sz="1200" i="1" dirty="0" err="1"/>
              <a:t>Mărăcine</a:t>
            </a:r>
            <a:r>
              <a:rPr lang="en-US" sz="1200" i="1" dirty="0"/>
              <a:t>, M.S. (2010)</a:t>
            </a:r>
            <a:endParaRPr lang="en-US" sz="1200" dirty="0"/>
          </a:p>
        </p:txBody>
      </p:sp>
      <p:sp>
        <p:nvSpPr>
          <p:cNvPr id="14"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441895" y="1676227"/>
            <a:ext cx="5435878" cy="5167445"/>
          </a:xfrm>
        </p:spPr>
        <p:txBody>
          <a:bodyPr>
            <a:normAutofit fontScale="77500" lnSpcReduction="20000"/>
          </a:bodyPr>
          <a:lstStyle/>
          <a:p>
            <a:pPr marL="0" indent="0">
              <a:lnSpc>
                <a:spcPct val="120000"/>
              </a:lnSpc>
              <a:buNone/>
            </a:pPr>
            <a:r>
              <a:rPr lang="en-GB" sz="2400" b="1" dirty="0" err="1"/>
              <a:t>Vermijding</a:t>
            </a:r>
            <a:endParaRPr lang="en-GB" sz="2400" b="1" dirty="0"/>
          </a:p>
          <a:p>
            <a:pPr marL="0" indent="0">
              <a:lnSpc>
                <a:spcPct val="120000"/>
              </a:lnSpc>
              <a:buNone/>
            </a:pPr>
            <a:r>
              <a:rPr lang="en-GB" sz="2400" i="1" dirty="0" err="1"/>
              <a:t>Gebruikt</a:t>
            </a:r>
            <a:r>
              <a:rPr lang="en-GB" sz="2400" i="1" dirty="0"/>
              <a:t> </a:t>
            </a:r>
            <a:r>
              <a:rPr lang="en-GB" sz="2400" i="1" dirty="0" err="1"/>
              <a:t>wanneer</a:t>
            </a:r>
            <a:endParaRPr lang="en-GB" sz="2500" i="1" dirty="0"/>
          </a:p>
          <a:p>
            <a:pPr>
              <a:lnSpc>
                <a:spcPct val="120000"/>
              </a:lnSpc>
            </a:pPr>
            <a:r>
              <a:rPr lang="en-GB" sz="2500" dirty="0"/>
              <a:t>Het </a:t>
            </a:r>
            <a:r>
              <a:rPr lang="en-GB" sz="2500" dirty="0" err="1"/>
              <a:t>probleem</a:t>
            </a:r>
            <a:r>
              <a:rPr lang="en-GB" sz="2500" dirty="0"/>
              <a:t> </a:t>
            </a:r>
            <a:r>
              <a:rPr lang="en-GB" sz="2500" dirty="0" err="1"/>
              <a:t>onbelangrijk</a:t>
            </a:r>
            <a:r>
              <a:rPr lang="en-GB" sz="2500" dirty="0"/>
              <a:t> of </a:t>
            </a:r>
            <a:r>
              <a:rPr lang="en-GB" sz="2500" dirty="0" err="1"/>
              <a:t>verwaarloosbaar</a:t>
            </a:r>
            <a:r>
              <a:rPr lang="en-GB" sz="2500" dirty="0"/>
              <a:t> is in </a:t>
            </a:r>
            <a:r>
              <a:rPr lang="en-GB" sz="2500" dirty="0" err="1"/>
              <a:t>vergelijking</a:t>
            </a:r>
            <a:r>
              <a:rPr lang="en-GB" sz="2500" dirty="0"/>
              <a:t> met </a:t>
            </a:r>
            <a:r>
              <a:rPr lang="en-GB" sz="2500" dirty="0" err="1"/>
              <a:t>andere</a:t>
            </a:r>
            <a:r>
              <a:rPr lang="en-GB" sz="2500" dirty="0"/>
              <a:t> </a:t>
            </a:r>
            <a:r>
              <a:rPr lang="en-GB" sz="2500" dirty="0" err="1"/>
              <a:t>dringendere</a:t>
            </a:r>
            <a:r>
              <a:rPr lang="en-GB" sz="2500" dirty="0"/>
              <a:t> </a:t>
            </a:r>
            <a:r>
              <a:rPr lang="en-GB" sz="2500" dirty="0" err="1"/>
              <a:t>problemen</a:t>
            </a:r>
            <a:endParaRPr lang="en-GB" sz="2500" dirty="0"/>
          </a:p>
          <a:p>
            <a:pPr>
              <a:lnSpc>
                <a:spcPct val="120000"/>
              </a:lnSpc>
            </a:pPr>
            <a:r>
              <a:rPr lang="en-GB" sz="2500" dirty="0"/>
              <a:t>Er </a:t>
            </a:r>
            <a:r>
              <a:rPr lang="en-GB" sz="2500" dirty="0" err="1"/>
              <a:t>geen</a:t>
            </a:r>
            <a:r>
              <a:rPr lang="en-GB" sz="2500" dirty="0"/>
              <a:t> </a:t>
            </a:r>
            <a:r>
              <a:rPr lang="en-GB" sz="2500" dirty="0" err="1"/>
              <a:t>verandering</a:t>
            </a:r>
            <a:r>
              <a:rPr lang="en-GB" sz="2500" dirty="0"/>
              <a:t> is in het </a:t>
            </a:r>
            <a:r>
              <a:rPr lang="en-GB" sz="2500" dirty="0" err="1"/>
              <a:t>bevredigen</a:t>
            </a:r>
            <a:r>
              <a:rPr lang="en-GB" sz="2500" dirty="0"/>
              <a:t> van je </a:t>
            </a:r>
            <a:r>
              <a:rPr lang="en-GB" sz="2500" dirty="0" err="1"/>
              <a:t>behoeften</a:t>
            </a:r>
            <a:endParaRPr lang="en-GB" sz="2500" dirty="0"/>
          </a:p>
          <a:p>
            <a:pPr>
              <a:lnSpc>
                <a:spcPct val="120000"/>
              </a:lnSpc>
            </a:pPr>
            <a:r>
              <a:rPr lang="en-GB" sz="2500" dirty="0"/>
              <a:t>De timing of </a:t>
            </a:r>
            <a:r>
              <a:rPr lang="en-GB" sz="2500" dirty="0" err="1"/>
              <a:t>omstandigheden</a:t>
            </a:r>
            <a:r>
              <a:rPr lang="en-GB" sz="2500" dirty="0"/>
              <a:t> </a:t>
            </a:r>
            <a:r>
              <a:rPr lang="en-GB" sz="2500" dirty="0" err="1"/>
              <a:t>niet</a:t>
            </a:r>
            <a:r>
              <a:rPr lang="en-GB" sz="2500" dirty="0"/>
              <a:t> </a:t>
            </a:r>
            <a:r>
              <a:rPr lang="en-GB" sz="2500" dirty="0" err="1"/>
              <a:t>bevorderlijk</a:t>
            </a:r>
            <a:r>
              <a:rPr lang="en-GB" sz="2500" dirty="0"/>
              <a:t> </a:t>
            </a:r>
            <a:r>
              <a:rPr lang="en-GB" sz="2500" dirty="0" err="1"/>
              <a:t>zijn</a:t>
            </a:r>
            <a:r>
              <a:rPr lang="en-GB" sz="2500" dirty="0"/>
              <a:t> </a:t>
            </a:r>
            <a:r>
              <a:rPr lang="en-GB" sz="2500" dirty="0" err="1"/>
              <a:t>voor</a:t>
            </a:r>
            <a:r>
              <a:rPr lang="en-GB" sz="2500" dirty="0"/>
              <a:t> </a:t>
            </a:r>
            <a:r>
              <a:rPr lang="en-GB" sz="2500" dirty="0" err="1"/>
              <a:t>een</a:t>
            </a:r>
            <a:r>
              <a:rPr lang="en-GB" sz="2500" dirty="0"/>
              <a:t> </a:t>
            </a:r>
            <a:r>
              <a:rPr lang="en-GB" sz="2500" dirty="0" err="1"/>
              <a:t>oplossing</a:t>
            </a:r>
            <a:endParaRPr lang="en-GB" sz="2500" dirty="0"/>
          </a:p>
          <a:p>
            <a:pPr>
              <a:lnSpc>
                <a:spcPct val="120000"/>
              </a:lnSpc>
            </a:pPr>
            <a:r>
              <a:rPr lang="en-GB" sz="2500" dirty="0" err="1"/>
              <a:t>Een</a:t>
            </a:r>
            <a:r>
              <a:rPr lang="en-GB" sz="2500" dirty="0"/>
              <a:t> conflict </a:t>
            </a:r>
            <a:r>
              <a:rPr lang="en-GB" sz="2500" dirty="0" err="1"/>
              <a:t>uitlokken</a:t>
            </a:r>
            <a:r>
              <a:rPr lang="en-GB" sz="2500" dirty="0"/>
              <a:t> </a:t>
            </a:r>
            <a:r>
              <a:rPr lang="en-GB" sz="2500" dirty="0" err="1"/>
              <a:t>aannemelijker</a:t>
            </a:r>
            <a:r>
              <a:rPr lang="en-GB" sz="2500" dirty="0"/>
              <a:t> is dan het problem </a:t>
            </a:r>
            <a:r>
              <a:rPr lang="en-GB" sz="2500" dirty="0" err="1"/>
              <a:t>oplossen</a:t>
            </a:r>
            <a:endParaRPr lang="en-GB" sz="2500" dirty="0"/>
          </a:p>
          <a:p>
            <a:pPr>
              <a:lnSpc>
                <a:spcPct val="120000"/>
              </a:lnSpc>
            </a:pPr>
            <a:r>
              <a:rPr lang="en-GB" sz="2500" dirty="0"/>
              <a:t>Het </a:t>
            </a:r>
            <a:r>
              <a:rPr lang="en-GB" sz="2500" dirty="0" err="1"/>
              <a:t>noodzakelijk</a:t>
            </a:r>
            <a:r>
              <a:rPr lang="en-GB" sz="2500" dirty="0"/>
              <a:t> is om </a:t>
            </a:r>
            <a:r>
              <a:rPr lang="en-GB" sz="2500" dirty="0" err="1"/>
              <a:t>een</a:t>
            </a:r>
            <a:r>
              <a:rPr lang="en-GB" sz="2500" dirty="0"/>
              <a:t> </a:t>
            </a:r>
            <a:r>
              <a:rPr lang="en-GB" sz="2500" dirty="0" err="1"/>
              <a:t>afkoelingsperiode</a:t>
            </a:r>
            <a:r>
              <a:rPr lang="en-GB" sz="2500" dirty="0"/>
              <a:t> in </a:t>
            </a:r>
            <a:r>
              <a:rPr lang="en-GB" sz="2500" dirty="0" err="1"/>
              <a:t>te</a:t>
            </a:r>
            <a:r>
              <a:rPr lang="en-GB" sz="2500" dirty="0"/>
              <a:t> </a:t>
            </a:r>
            <a:r>
              <a:rPr lang="en-GB" sz="2500" dirty="0" err="1"/>
              <a:t>lassen</a:t>
            </a:r>
            <a:r>
              <a:rPr lang="en-GB" sz="2500" dirty="0"/>
              <a:t> </a:t>
            </a:r>
            <a:r>
              <a:rPr lang="en-GB" sz="2500" dirty="0" err="1"/>
              <a:t>en</a:t>
            </a:r>
            <a:r>
              <a:rPr lang="en-GB" sz="2500" dirty="0"/>
              <a:t> </a:t>
            </a:r>
            <a:r>
              <a:rPr lang="en-GB" sz="2500" dirty="0" err="1"/>
              <a:t>verder</a:t>
            </a:r>
            <a:r>
              <a:rPr lang="en-GB" sz="2500" dirty="0"/>
              <a:t> </a:t>
            </a:r>
            <a:r>
              <a:rPr lang="en-GB" sz="2500" dirty="0" err="1"/>
              <a:t>reflectie</a:t>
            </a:r>
            <a:r>
              <a:rPr lang="en-GB" sz="2500" dirty="0"/>
              <a:t> </a:t>
            </a:r>
            <a:r>
              <a:rPr lang="en-GB" sz="2500" dirty="0" err="1"/>
              <a:t>mogelijk</a:t>
            </a:r>
            <a:r>
              <a:rPr lang="en-GB" sz="2500" dirty="0"/>
              <a:t> </a:t>
            </a:r>
            <a:r>
              <a:rPr lang="en-GB" sz="2500" dirty="0" err="1"/>
              <a:t>te</a:t>
            </a:r>
            <a:r>
              <a:rPr lang="en-GB" sz="2500" dirty="0"/>
              <a:t> </a:t>
            </a:r>
            <a:r>
              <a:rPr lang="en-GB" sz="2500" dirty="0" err="1"/>
              <a:t>maken</a:t>
            </a:r>
            <a:r>
              <a:rPr lang="en-GB" sz="2500" dirty="0"/>
              <a:t> </a:t>
            </a:r>
            <a:r>
              <a:rPr lang="en-GB" sz="2500" dirty="0" err="1"/>
              <a:t>voordat</a:t>
            </a:r>
            <a:r>
              <a:rPr lang="en-GB" sz="2500" dirty="0"/>
              <a:t> het conflict </a:t>
            </a:r>
            <a:r>
              <a:rPr lang="en-GB" sz="2500" dirty="0" err="1"/>
              <a:t>wordt</a:t>
            </a:r>
            <a:r>
              <a:rPr lang="en-GB" sz="2500" dirty="0"/>
              <a:t> </a:t>
            </a:r>
            <a:r>
              <a:rPr lang="en-GB" sz="2500" dirty="0" err="1"/>
              <a:t>aangepakt</a:t>
            </a:r>
            <a:endParaRPr lang="en-US" sz="2500" dirty="0"/>
          </a:p>
          <a:p>
            <a:pPr>
              <a:lnSpc>
                <a:spcPct val="120000"/>
              </a:lnSpc>
            </a:pPr>
            <a:endParaRPr lang="en-GB" sz="2200" b="0" i="0" dirty="0">
              <a:solidFill>
                <a:srgbClr val="333333"/>
              </a:solidFill>
              <a:effectLst/>
            </a:endParaRPr>
          </a:p>
        </p:txBody>
      </p:sp>
      <p:sp>
        <p:nvSpPr>
          <p:cNvPr id="3" name="Content Placeholder 2"/>
          <p:cNvSpPr>
            <a:spLocks noGrp="1"/>
          </p:cNvSpPr>
          <p:nvPr>
            <p:ph sz="half" idx="1"/>
          </p:nvPr>
        </p:nvSpPr>
        <p:spPr>
          <a:xfrm>
            <a:off x="558000" y="1753753"/>
            <a:ext cx="5251673" cy="4659918"/>
          </a:xfrm>
        </p:spPr>
        <p:txBody>
          <a:bodyPr>
            <a:normAutofit fontScale="85000" lnSpcReduction="20000"/>
          </a:bodyPr>
          <a:lstStyle/>
          <a:p>
            <a:pPr marL="0" indent="0">
              <a:lnSpc>
                <a:spcPct val="120000"/>
              </a:lnSpc>
              <a:buNone/>
            </a:pPr>
            <a:r>
              <a:rPr lang="en-GB" sz="2400" b="1" dirty="0" err="1"/>
              <a:t>Compromis</a:t>
            </a:r>
            <a:r>
              <a:rPr lang="en-GB" sz="2400" b="1" dirty="0"/>
              <a:t> </a:t>
            </a:r>
          </a:p>
          <a:p>
            <a:pPr marL="0" indent="0">
              <a:lnSpc>
                <a:spcPct val="120000"/>
              </a:lnSpc>
              <a:buNone/>
            </a:pPr>
            <a:r>
              <a:rPr lang="en-GB" sz="2400" i="1" dirty="0" err="1"/>
              <a:t>Gebruikt</a:t>
            </a:r>
            <a:r>
              <a:rPr lang="en-GB" sz="2400" i="1" dirty="0"/>
              <a:t> </a:t>
            </a:r>
            <a:r>
              <a:rPr lang="en-GB" sz="2400" i="1" dirty="0" err="1"/>
              <a:t>wanneer</a:t>
            </a:r>
            <a:endParaRPr lang="en-GB" sz="2400" i="1" dirty="0"/>
          </a:p>
          <a:p>
            <a:pPr>
              <a:lnSpc>
                <a:spcPct val="120000"/>
              </a:lnSpc>
            </a:pPr>
            <a:r>
              <a:rPr lang="en-GB" dirty="0" err="1"/>
              <a:t>Doelen</a:t>
            </a:r>
            <a:r>
              <a:rPr lang="en-GB" dirty="0"/>
              <a:t> </a:t>
            </a:r>
            <a:r>
              <a:rPr lang="en-GB" dirty="0" err="1"/>
              <a:t>belangrijk</a:t>
            </a:r>
            <a:r>
              <a:rPr lang="en-GB" dirty="0"/>
              <a:t> </a:t>
            </a:r>
            <a:r>
              <a:rPr lang="en-GB" dirty="0" err="1"/>
              <a:t>zijn</a:t>
            </a:r>
            <a:r>
              <a:rPr lang="en-GB" dirty="0"/>
              <a:t>, maar het Risico op </a:t>
            </a:r>
            <a:r>
              <a:rPr lang="en-GB" dirty="0" err="1"/>
              <a:t>een</a:t>
            </a:r>
            <a:r>
              <a:rPr lang="en-GB" dirty="0"/>
              <a:t> conflict </a:t>
            </a:r>
            <a:r>
              <a:rPr lang="en-GB" dirty="0" err="1"/>
              <a:t>te</a:t>
            </a:r>
            <a:r>
              <a:rPr lang="en-GB" dirty="0"/>
              <a:t> </a:t>
            </a:r>
            <a:r>
              <a:rPr lang="en-GB" dirty="0" err="1"/>
              <a:t>groot</a:t>
            </a:r>
            <a:r>
              <a:rPr lang="en-GB" dirty="0"/>
              <a:t> is</a:t>
            </a:r>
          </a:p>
          <a:p>
            <a:pPr>
              <a:lnSpc>
                <a:spcPct val="120000"/>
              </a:lnSpc>
            </a:pPr>
            <a:r>
              <a:rPr lang="en-GB" sz="2400" dirty="0" err="1"/>
              <a:t>Tegenstanders</a:t>
            </a:r>
            <a:r>
              <a:rPr lang="en-GB" sz="2400" dirty="0"/>
              <a:t> </a:t>
            </a:r>
            <a:r>
              <a:rPr lang="en-GB" sz="2400" dirty="0" err="1"/>
              <a:t>evenveel</a:t>
            </a:r>
            <a:r>
              <a:rPr lang="en-GB" sz="2400" dirty="0"/>
              <a:t> </a:t>
            </a:r>
            <a:r>
              <a:rPr lang="en-GB" sz="2400" dirty="0" err="1"/>
              <a:t>macht</a:t>
            </a:r>
            <a:r>
              <a:rPr lang="en-GB" sz="2400" dirty="0"/>
              <a:t> </a:t>
            </a:r>
            <a:r>
              <a:rPr lang="en-GB" sz="2400" dirty="0" err="1"/>
              <a:t>hebben</a:t>
            </a:r>
            <a:r>
              <a:rPr lang="en-GB" sz="2400" dirty="0"/>
              <a:t> </a:t>
            </a:r>
            <a:r>
              <a:rPr lang="en-GB" sz="2400" dirty="0" err="1"/>
              <a:t>en</a:t>
            </a:r>
            <a:r>
              <a:rPr lang="en-GB" sz="2400" dirty="0"/>
              <a:t> </a:t>
            </a:r>
            <a:r>
              <a:rPr lang="en-GB" sz="2400" dirty="0" err="1"/>
              <a:t>vastbesloten</a:t>
            </a:r>
            <a:r>
              <a:rPr lang="en-GB" sz="2400" dirty="0"/>
              <a:t> </a:t>
            </a:r>
            <a:r>
              <a:rPr lang="en-GB" sz="2400" dirty="0" err="1"/>
              <a:t>zijn</a:t>
            </a:r>
            <a:r>
              <a:rPr lang="en-GB" sz="2400" dirty="0"/>
              <a:t> om </a:t>
            </a:r>
            <a:r>
              <a:rPr lang="en-GB" sz="2400" dirty="0" err="1"/>
              <a:t>ideeën</a:t>
            </a:r>
            <a:r>
              <a:rPr lang="en-GB" sz="2400" dirty="0"/>
              <a:t> </a:t>
            </a:r>
            <a:r>
              <a:rPr lang="en-GB" sz="2400" dirty="0" err="1"/>
              <a:t>te</a:t>
            </a:r>
            <a:r>
              <a:rPr lang="en-GB" sz="2400" dirty="0"/>
              <a:t> </a:t>
            </a:r>
            <a:r>
              <a:rPr lang="en-GB" sz="2400" dirty="0" err="1"/>
              <a:t>implementeren</a:t>
            </a:r>
            <a:r>
              <a:rPr lang="en-GB" sz="2400" dirty="0"/>
              <a:t> die </a:t>
            </a:r>
            <a:r>
              <a:rPr lang="en-GB" sz="2400" dirty="0" err="1"/>
              <a:t>elkaar</a:t>
            </a:r>
            <a:r>
              <a:rPr lang="en-GB" sz="2400" dirty="0"/>
              <a:t> </a:t>
            </a:r>
            <a:r>
              <a:rPr lang="en-GB" sz="2400" dirty="0" err="1"/>
              <a:t>uitsluiten</a:t>
            </a:r>
            <a:endParaRPr lang="en-GB" sz="2400" dirty="0"/>
          </a:p>
          <a:p>
            <a:pPr>
              <a:lnSpc>
                <a:spcPct val="120000"/>
              </a:lnSpc>
            </a:pPr>
            <a:r>
              <a:rPr lang="en-GB" sz="2400" dirty="0"/>
              <a:t>Er </a:t>
            </a:r>
            <a:r>
              <a:rPr lang="en-GB" sz="2400" dirty="0" err="1"/>
              <a:t>een</a:t>
            </a:r>
            <a:r>
              <a:rPr lang="en-GB" sz="2400" dirty="0"/>
              <a:t> </a:t>
            </a:r>
            <a:r>
              <a:rPr lang="en-GB" sz="2400" dirty="0" err="1"/>
              <a:t>evenwicht</a:t>
            </a:r>
            <a:r>
              <a:rPr lang="en-GB" sz="2400" dirty="0"/>
              <a:t> </a:t>
            </a:r>
            <a:r>
              <a:rPr lang="en-GB" sz="2400" dirty="0" err="1"/>
              <a:t>bereikt</a:t>
            </a:r>
            <a:r>
              <a:rPr lang="en-GB" sz="2400" dirty="0"/>
              <a:t> </a:t>
            </a:r>
            <a:r>
              <a:rPr lang="en-GB" sz="2400" dirty="0" err="1"/>
              <a:t>moet</a:t>
            </a:r>
            <a:r>
              <a:rPr lang="en-GB" sz="2400" dirty="0"/>
              <a:t> </a:t>
            </a:r>
            <a:r>
              <a:rPr lang="en-GB" sz="2400" dirty="0" err="1"/>
              <a:t>worden</a:t>
            </a:r>
            <a:endParaRPr lang="en-GB" sz="2400" dirty="0"/>
          </a:p>
          <a:p>
            <a:pPr>
              <a:lnSpc>
                <a:spcPct val="120000"/>
              </a:lnSpc>
            </a:pPr>
            <a:r>
              <a:rPr lang="en-GB" sz="2400" dirty="0">
                <a:solidFill>
                  <a:srgbClr val="333333"/>
                </a:solidFill>
              </a:rPr>
              <a:t>Er </a:t>
            </a:r>
            <a:r>
              <a:rPr lang="en-GB" sz="2400" dirty="0" err="1">
                <a:solidFill>
                  <a:srgbClr val="333333"/>
                </a:solidFill>
              </a:rPr>
              <a:t>een</a:t>
            </a:r>
            <a:r>
              <a:rPr lang="en-GB" sz="2400" dirty="0">
                <a:solidFill>
                  <a:srgbClr val="333333"/>
                </a:solidFill>
              </a:rPr>
              <a:t> </a:t>
            </a:r>
            <a:r>
              <a:rPr lang="en-GB" sz="2400" dirty="0" err="1">
                <a:solidFill>
                  <a:srgbClr val="333333"/>
                </a:solidFill>
              </a:rPr>
              <a:t>mogelijkheid</a:t>
            </a:r>
            <a:r>
              <a:rPr lang="en-GB" sz="2400" dirty="0">
                <a:solidFill>
                  <a:srgbClr val="333333"/>
                </a:solidFill>
              </a:rPr>
              <a:t> tot </a:t>
            </a:r>
            <a:r>
              <a:rPr lang="en-GB" sz="2400" dirty="0" err="1">
                <a:solidFill>
                  <a:srgbClr val="333333"/>
                </a:solidFill>
              </a:rPr>
              <a:t>eervolle</a:t>
            </a:r>
            <a:r>
              <a:rPr lang="en-GB" sz="2400" dirty="0">
                <a:solidFill>
                  <a:srgbClr val="333333"/>
                </a:solidFill>
              </a:rPr>
              <a:t> </a:t>
            </a:r>
            <a:r>
              <a:rPr lang="en-GB" sz="2400" dirty="0" err="1">
                <a:solidFill>
                  <a:srgbClr val="333333"/>
                </a:solidFill>
              </a:rPr>
              <a:t>terugtrekking</a:t>
            </a:r>
            <a:r>
              <a:rPr lang="en-GB" sz="2400" dirty="0">
                <a:solidFill>
                  <a:srgbClr val="333333"/>
                </a:solidFill>
              </a:rPr>
              <a:t> </a:t>
            </a:r>
            <a:r>
              <a:rPr lang="en-GB" sz="2400" dirty="0" err="1">
                <a:solidFill>
                  <a:srgbClr val="333333"/>
                </a:solidFill>
              </a:rPr>
              <a:t>geboden</a:t>
            </a:r>
            <a:r>
              <a:rPr lang="en-GB" sz="2400" dirty="0">
                <a:solidFill>
                  <a:srgbClr val="333333"/>
                </a:solidFill>
              </a:rPr>
              <a:t> </a:t>
            </a:r>
            <a:r>
              <a:rPr lang="en-GB" sz="2400" dirty="0" err="1">
                <a:solidFill>
                  <a:srgbClr val="333333"/>
                </a:solidFill>
              </a:rPr>
              <a:t>moet</a:t>
            </a:r>
            <a:r>
              <a:rPr lang="en-GB" sz="2400" dirty="0">
                <a:solidFill>
                  <a:srgbClr val="333333"/>
                </a:solidFill>
              </a:rPr>
              <a:t> </a:t>
            </a:r>
            <a:r>
              <a:rPr lang="en-GB" sz="2400" dirty="0" err="1">
                <a:solidFill>
                  <a:srgbClr val="333333"/>
                </a:solidFill>
              </a:rPr>
              <a:t>worden</a:t>
            </a:r>
            <a:r>
              <a:rPr lang="en-GB" sz="2400" dirty="0">
                <a:solidFill>
                  <a:srgbClr val="333333"/>
                </a:solidFill>
              </a:rPr>
              <a:t>, </a:t>
            </a:r>
            <a:r>
              <a:rPr lang="en-GB" sz="2400" dirty="0" err="1">
                <a:solidFill>
                  <a:srgbClr val="333333"/>
                </a:solidFill>
              </a:rPr>
              <a:t>als</a:t>
            </a:r>
            <a:r>
              <a:rPr lang="en-GB" sz="2400" dirty="0">
                <a:solidFill>
                  <a:srgbClr val="333333"/>
                </a:solidFill>
              </a:rPr>
              <a:t> </a:t>
            </a:r>
            <a:r>
              <a:rPr lang="en-GB" sz="2400" dirty="0" err="1">
                <a:solidFill>
                  <a:srgbClr val="333333"/>
                </a:solidFill>
              </a:rPr>
              <a:t>zowel</a:t>
            </a:r>
            <a:r>
              <a:rPr lang="en-GB" sz="2400" dirty="0">
                <a:solidFill>
                  <a:srgbClr val="333333"/>
                </a:solidFill>
              </a:rPr>
              <a:t> </a:t>
            </a:r>
            <a:r>
              <a:rPr lang="en-GB" sz="2400" dirty="0" err="1">
                <a:solidFill>
                  <a:srgbClr val="333333"/>
                </a:solidFill>
              </a:rPr>
              <a:t>competitie</a:t>
            </a:r>
            <a:r>
              <a:rPr lang="en-GB" sz="2400" dirty="0">
                <a:solidFill>
                  <a:srgbClr val="333333"/>
                </a:solidFill>
              </a:rPr>
              <a:t> </a:t>
            </a:r>
            <a:r>
              <a:rPr lang="en-GB" sz="2400" dirty="0" err="1">
                <a:solidFill>
                  <a:srgbClr val="333333"/>
                </a:solidFill>
              </a:rPr>
              <a:t>als</a:t>
            </a:r>
            <a:r>
              <a:rPr lang="en-GB" sz="2400" dirty="0">
                <a:solidFill>
                  <a:srgbClr val="333333"/>
                </a:solidFill>
              </a:rPr>
              <a:t> </a:t>
            </a:r>
            <a:r>
              <a:rPr lang="en-GB" sz="2400" dirty="0" err="1">
                <a:solidFill>
                  <a:srgbClr val="333333"/>
                </a:solidFill>
              </a:rPr>
              <a:t>samenwerking</a:t>
            </a:r>
            <a:r>
              <a:rPr lang="en-GB" sz="2400" dirty="0">
                <a:solidFill>
                  <a:srgbClr val="333333"/>
                </a:solidFill>
              </a:rPr>
              <a:t> </a:t>
            </a:r>
            <a:r>
              <a:rPr lang="en-GB" sz="2400" dirty="0" err="1">
                <a:solidFill>
                  <a:srgbClr val="333333"/>
                </a:solidFill>
              </a:rPr>
              <a:t>niet</a:t>
            </a:r>
            <a:r>
              <a:rPr lang="en-GB" sz="2400" dirty="0">
                <a:solidFill>
                  <a:srgbClr val="333333"/>
                </a:solidFill>
              </a:rPr>
              <a:t> tot </a:t>
            </a:r>
            <a:r>
              <a:rPr lang="en-GB" sz="2400" dirty="0" err="1">
                <a:solidFill>
                  <a:srgbClr val="333333"/>
                </a:solidFill>
              </a:rPr>
              <a:t>een</a:t>
            </a:r>
            <a:r>
              <a:rPr lang="en-GB" sz="2400" dirty="0">
                <a:solidFill>
                  <a:srgbClr val="333333"/>
                </a:solidFill>
              </a:rPr>
              <a:t> </a:t>
            </a:r>
            <a:r>
              <a:rPr lang="en-GB" sz="2400" dirty="0" err="1">
                <a:solidFill>
                  <a:srgbClr val="333333"/>
                </a:solidFill>
              </a:rPr>
              <a:t>positief</a:t>
            </a:r>
            <a:r>
              <a:rPr lang="en-GB" sz="2400" dirty="0">
                <a:solidFill>
                  <a:srgbClr val="333333"/>
                </a:solidFill>
              </a:rPr>
              <a:t> </a:t>
            </a:r>
            <a:r>
              <a:rPr lang="en-GB" sz="2400" dirty="0" err="1">
                <a:solidFill>
                  <a:srgbClr val="333333"/>
                </a:solidFill>
              </a:rPr>
              <a:t>resultaat</a:t>
            </a:r>
            <a:r>
              <a:rPr lang="en-GB" sz="2400" dirty="0">
                <a:solidFill>
                  <a:srgbClr val="333333"/>
                </a:solidFill>
              </a:rPr>
              <a:t> </a:t>
            </a:r>
            <a:r>
              <a:rPr lang="en-GB" sz="2400" dirty="0" err="1">
                <a:solidFill>
                  <a:srgbClr val="333333"/>
                </a:solidFill>
              </a:rPr>
              <a:t>kunnen</a:t>
            </a:r>
            <a:r>
              <a:rPr lang="en-GB" sz="2400" dirty="0">
                <a:solidFill>
                  <a:srgbClr val="333333"/>
                </a:solidFill>
              </a:rPr>
              <a:t> </a:t>
            </a:r>
            <a:r>
              <a:rPr lang="en-GB" sz="2400" dirty="0" err="1">
                <a:solidFill>
                  <a:srgbClr val="333333"/>
                </a:solidFill>
              </a:rPr>
              <a:t>leiden</a:t>
            </a:r>
            <a:r>
              <a:rPr lang="en-GB" sz="2400" dirty="0">
                <a:solidFill>
                  <a:srgbClr val="333333"/>
                </a:solidFill>
              </a:rPr>
              <a:t> </a:t>
            </a:r>
            <a:endParaRPr lang="en-GB" sz="2800" dirty="0">
              <a:solidFill>
                <a:srgbClr val="333333"/>
              </a:solidFill>
            </a:endParaRPr>
          </a:p>
          <a:p>
            <a:endParaRPr lang="bg-BG" dirty="0"/>
          </a:p>
        </p:txBody>
      </p:sp>
    </p:spTree>
    <p:extLst>
      <p:ext uri="{BB962C8B-B14F-4D97-AF65-F5344CB8AC3E}">
        <p14:creationId xmlns:p14="http://schemas.microsoft.com/office/powerpoint/2010/main" val="3188816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nl-NL" dirty="0"/>
              <a:t>Methoden om Conflicten Op te Lossen</a:t>
            </a:r>
            <a:endParaRPr lang="en-GB" dirty="0"/>
          </a:p>
        </p:txBody>
      </p:sp>
      <p:sp>
        <p:nvSpPr>
          <p:cNvPr id="12" name="Ορθογώνιο 1">
            <a:hlinkClick r:id="rId3"/>
            <a:extLst>
              <a:ext uri="{FF2B5EF4-FFF2-40B4-BE49-F238E27FC236}">
                <a16:creationId xmlns:a16="http://schemas.microsoft.com/office/drawing/2014/main" id="{E314B2E6-0586-408E-8D1A-41287EF3B8C4}"/>
              </a:ext>
            </a:extLst>
          </p:cNvPr>
          <p:cNvSpPr/>
          <p:nvPr/>
        </p:nvSpPr>
        <p:spPr>
          <a:xfrm>
            <a:off x="3419912" y="6581001"/>
            <a:ext cx="8772088" cy="276999"/>
          </a:xfrm>
          <a:prstGeom prst="rect">
            <a:avLst/>
          </a:prstGeom>
        </p:spPr>
        <p:txBody>
          <a:bodyPr wrap="square">
            <a:spAutoFit/>
          </a:bodyPr>
          <a:lstStyle/>
          <a:p>
            <a:pPr algn="r"/>
            <a:r>
              <a:rPr lang="en-US" sz="1200" dirty="0" err="1">
                <a:hlinkClick r:id="rId3"/>
              </a:rPr>
              <a:t>Bron</a:t>
            </a:r>
            <a:r>
              <a:rPr lang="en-US" sz="1200" dirty="0"/>
              <a:t> | </a:t>
            </a:r>
            <a:r>
              <a:rPr lang="en-US" sz="1200" dirty="0" err="1"/>
              <a:t>Aangepast</a:t>
            </a:r>
            <a:r>
              <a:rPr lang="en-US" sz="1200" dirty="0"/>
              <a:t> van </a:t>
            </a:r>
            <a:r>
              <a:rPr lang="en-US" sz="1200" i="1" dirty="0" err="1"/>
              <a:t>Talmaciu</a:t>
            </a:r>
            <a:r>
              <a:rPr lang="en-US" sz="1200" i="1" dirty="0"/>
              <a:t>, I., &amp; </a:t>
            </a:r>
            <a:r>
              <a:rPr lang="en-US" sz="1200" i="1" dirty="0" err="1"/>
              <a:t>Mărăcine</a:t>
            </a:r>
            <a:r>
              <a:rPr lang="en-US" sz="1200" i="1" dirty="0"/>
              <a:t>, M.S. (2010);</a:t>
            </a:r>
            <a:r>
              <a:rPr lang="en-US" sz="1200" dirty="0">
                <a:hlinkClick r:id="rId4"/>
              </a:rPr>
              <a:t> </a:t>
            </a:r>
            <a:r>
              <a:rPr lang="en-US" sz="1200" dirty="0" err="1">
                <a:hlinkClick r:id="rId4"/>
              </a:rPr>
              <a:t>Pixabay</a:t>
            </a:r>
            <a:r>
              <a:rPr lang="en-US" sz="1200" dirty="0">
                <a:hlinkClick r:id="rId4"/>
              </a:rPr>
              <a:t> license</a:t>
            </a:r>
            <a:endParaRPr lang="en-US" sz="1200" i="1" dirty="0"/>
          </a:p>
        </p:txBody>
      </p:sp>
      <p:sp>
        <p:nvSpPr>
          <p:cNvPr id="7"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33633" y="1945177"/>
            <a:ext cx="5763967" cy="4153965"/>
          </a:xfrm>
        </p:spPr>
        <p:txBody>
          <a:bodyPr>
            <a:normAutofit fontScale="92500" lnSpcReduction="20000"/>
          </a:bodyPr>
          <a:lstStyle/>
          <a:p>
            <a:pPr marL="0" indent="0">
              <a:lnSpc>
                <a:spcPct val="120000"/>
              </a:lnSpc>
              <a:buNone/>
            </a:pPr>
            <a:r>
              <a:rPr lang="en-GB" sz="2000" b="1" dirty="0" err="1"/>
              <a:t>Aanpassing</a:t>
            </a:r>
            <a:r>
              <a:rPr lang="en-GB" sz="2000" b="1" dirty="0"/>
              <a:t> (</a:t>
            </a:r>
            <a:r>
              <a:rPr lang="en-GB" sz="2000" b="1" dirty="0" err="1"/>
              <a:t>Tegemoetkoming</a:t>
            </a:r>
            <a:r>
              <a:rPr lang="en-GB" sz="2000" b="1" dirty="0"/>
              <a:t>) </a:t>
            </a:r>
          </a:p>
          <a:p>
            <a:pPr marL="0" indent="0">
              <a:lnSpc>
                <a:spcPct val="120000"/>
              </a:lnSpc>
              <a:buNone/>
            </a:pPr>
            <a:r>
              <a:rPr lang="en-GB" sz="2000" i="1" dirty="0" err="1"/>
              <a:t>Gebruikt</a:t>
            </a:r>
            <a:endParaRPr lang="en-GB" sz="2000" i="1" dirty="0"/>
          </a:p>
          <a:p>
            <a:pPr>
              <a:lnSpc>
                <a:spcPct val="120000"/>
              </a:lnSpc>
            </a:pPr>
            <a:r>
              <a:rPr lang="en-US" sz="2000" dirty="0" err="1"/>
              <a:t>Wanneer</a:t>
            </a:r>
            <a:r>
              <a:rPr lang="en-US" sz="2000" dirty="0"/>
              <a:t> je tot de conclusive </a:t>
            </a:r>
            <a:r>
              <a:rPr lang="en-US" sz="2000" dirty="0" err="1"/>
              <a:t>komt</a:t>
            </a:r>
            <a:r>
              <a:rPr lang="en-US" sz="2000" dirty="0"/>
              <a:t> </a:t>
            </a:r>
            <a:r>
              <a:rPr lang="en-US" sz="2000" dirty="0" err="1"/>
              <a:t>dat</a:t>
            </a:r>
            <a:r>
              <a:rPr lang="en-US" sz="2000" dirty="0"/>
              <a:t> je </a:t>
            </a:r>
            <a:r>
              <a:rPr lang="en-US" sz="2000" dirty="0" err="1"/>
              <a:t>oordelen</a:t>
            </a:r>
            <a:r>
              <a:rPr lang="en-US" sz="2000" dirty="0"/>
              <a:t> </a:t>
            </a:r>
            <a:r>
              <a:rPr lang="en-US" sz="2000" dirty="0" err="1"/>
              <a:t>niet</a:t>
            </a:r>
            <a:r>
              <a:rPr lang="en-US" sz="2000" dirty="0"/>
              <a:t> </a:t>
            </a:r>
            <a:r>
              <a:rPr lang="en-US" sz="2000" dirty="0" err="1"/>
              <a:t>juist</a:t>
            </a:r>
            <a:r>
              <a:rPr lang="en-US" sz="2000" dirty="0"/>
              <a:t> </a:t>
            </a:r>
            <a:r>
              <a:rPr lang="en-US" sz="2000" dirty="0" err="1"/>
              <a:t>zijn</a:t>
            </a:r>
            <a:endParaRPr lang="en-US" sz="2000" dirty="0"/>
          </a:p>
          <a:p>
            <a:pPr>
              <a:lnSpc>
                <a:spcPct val="120000"/>
              </a:lnSpc>
            </a:pPr>
            <a:r>
              <a:rPr lang="en-US" sz="2000" dirty="0"/>
              <a:t>Om </a:t>
            </a:r>
            <a:r>
              <a:rPr lang="en-US" sz="2000" dirty="0" err="1"/>
              <a:t>een</a:t>
            </a:r>
            <a:r>
              <a:rPr lang="en-US" sz="2000" dirty="0"/>
              <a:t> </a:t>
            </a:r>
            <a:r>
              <a:rPr lang="en-US" sz="2000" dirty="0" err="1"/>
              <a:t>andere</a:t>
            </a:r>
            <a:r>
              <a:rPr lang="en-US" sz="2000" dirty="0"/>
              <a:t>, </a:t>
            </a:r>
            <a:r>
              <a:rPr lang="en-US" sz="2000" dirty="0" err="1"/>
              <a:t>betere</a:t>
            </a:r>
            <a:r>
              <a:rPr lang="en-US" sz="2000" dirty="0"/>
              <a:t> </a:t>
            </a:r>
            <a:r>
              <a:rPr lang="en-US" sz="2000" dirty="0" err="1"/>
              <a:t>optie</a:t>
            </a:r>
            <a:r>
              <a:rPr lang="en-US" sz="2000" dirty="0"/>
              <a:t> toe </a:t>
            </a:r>
            <a:r>
              <a:rPr lang="en-US" sz="2000" dirty="0" err="1"/>
              <a:t>te</a:t>
            </a:r>
            <a:r>
              <a:rPr lang="en-US" sz="2000" dirty="0"/>
              <a:t> </a:t>
            </a:r>
            <a:r>
              <a:rPr lang="en-US" sz="2000" dirty="0" err="1"/>
              <a:t>passen</a:t>
            </a:r>
            <a:endParaRPr lang="en-US" sz="2000" dirty="0"/>
          </a:p>
          <a:p>
            <a:pPr>
              <a:lnSpc>
                <a:spcPct val="120000"/>
              </a:lnSpc>
            </a:pPr>
            <a:r>
              <a:rPr lang="en-US" sz="2000" dirty="0"/>
              <a:t>Om </a:t>
            </a:r>
            <a:r>
              <a:rPr lang="en-US" sz="2000" dirty="0" err="1"/>
              <a:t>een</a:t>
            </a:r>
            <a:r>
              <a:rPr lang="en-US" sz="2000" dirty="0"/>
              <a:t> </a:t>
            </a:r>
            <a:r>
              <a:rPr lang="en-US" sz="2000" dirty="0" err="1"/>
              <a:t>sociale</a:t>
            </a:r>
            <a:r>
              <a:rPr lang="en-US" sz="2000" dirty="0"/>
              <a:t> </a:t>
            </a:r>
            <a:r>
              <a:rPr lang="en-US" sz="2000" dirty="0" err="1"/>
              <a:t>lening</a:t>
            </a:r>
            <a:r>
              <a:rPr lang="en-US" sz="2000" dirty="0"/>
              <a:t> </a:t>
            </a:r>
            <a:r>
              <a:rPr lang="en-US" sz="2000" dirty="0" err="1"/>
              <a:t>te</a:t>
            </a:r>
            <a:r>
              <a:rPr lang="en-US" sz="2000" dirty="0"/>
              <a:t> </a:t>
            </a:r>
            <a:r>
              <a:rPr lang="en-US" sz="2000" dirty="0" err="1"/>
              <a:t>krijgen</a:t>
            </a:r>
            <a:r>
              <a:rPr lang="en-US" sz="2000" dirty="0"/>
              <a:t> in </a:t>
            </a:r>
            <a:r>
              <a:rPr lang="en-US" sz="2000" dirty="0" err="1"/>
              <a:t>afwachting</a:t>
            </a:r>
            <a:r>
              <a:rPr lang="en-US" sz="2000" dirty="0"/>
              <a:t> van </a:t>
            </a:r>
            <a:r>
              <a:rPr lang="en-US" sz="2000" dirty="0" err="1"/>
              <a:t>belangrijkere</a:t>
            </a:r>
            <a:r>
              <a:rPr lang="en-US" sz="2000" dirty="0"/>
              <a:t> </a:t>
            </a:r>
            <a:r>
              <a:rPr lang="en-US" sz="2000" dirty="0" err="1"/>
              <a:t>problemen</a:t>
            </a:r>
            <a:r>
              <a:rPr lang="en-US" sz="2000" dirty="0"/>
              <a:t> in de </a:t>
            </a:r>
            <a:r>
              <a:rPr lang="en-US" sz="2000" dirty="0" err="1"/>
              <a:t>toekomst</a:t>
            </a:r>
            <a:endParaRPr lang="en-US" sz="2000" dirty="0"/>
          </a:p>
          <a:p>
            <a:pPr>
              <a:lnSpc>
                <a:spcPct val="120000"/>
              </a:lnSpc>
            </a:pPr>
            <a:r>
              <a:rPr lang="en-US" sz="2000" dirty="0"/>
              <a:t>Om </a:t>
            </a:r>
            <a:r>
              <a:rPr lang="en-US" sz="2000" dirty="0" err="1"/>
              <a:t>verliezen</a:t>
            </a:r>
            <a:r>
              <a:rPr lang="en-US" sz="2000" dirty="0"/>
              <a:t> </a:t>
            </a:r>
            <a:r>
              <a:rPr lang="en-US" sz="2000" dirty="0" err="1"/>
              <a:t>te</a:t>
            </a:r>
            <a:r>
              <a:rPr lang="en-US" sz="2000" dirty="0"/>
              <a:t> </a:t>
            </a:r>
            <a:r>
              <a:rPr lang="en-US" sz="2000" dirty="0" err="1"/>
              <a:t>minimaliseren</a:t>
            </a:r>
            <a:endParaRPr lang="en-US" sz="2000" dirty="0"/>
          </a:p>
          <a:p>
            <a:pPr>
              <a:lnSpc>
                <a:spcPct val="120000"/>
              </a:lnSpc>
            </a:pPr>
            <a:r>
              <a:rPr lang="en-US" sz="2000" dirty="0" err="1"/>
              <a:t>Wanneer</a:t>
            </a:r>
            <a:r>
              <a:rPr lang="en-US" sz="2000" dirty="0"/>
              <a:t> de </a:t>
            </a:r>
            <a:r>
              <a:rPr lang="en-US" sz="2000" dirty="0" err="1"/>
              <a:t>situatie</a:t>
            </a:r>
            <a:r>
              <a:rPr lang="en-US" sz="2000" dirty="0"/>
              <a:t> </a:t>
            </a:r>
            <a:r>
              <a:rPr lang="en-US" sz="2000" dirty="0" err="1"/>
              <a:t>uit</a:t>
            </a:r>
            <a:r>
              <a:rPr lang="en-US" sz="2000" dirty="0"/>
              <a:t> de hand </a:t>
            </a:r>
            <a:r>
              <a:rPr lang="en-US" sz="2000" dirty="0" err="1"/>
              <a:t>loopt</a:t>
            </a:r>
            <a:endParaRPr lang="en-US" sz="2000" dirty="0"/>
          </a:p>
          <a:p>
            <a:pPr>
              <a:lnSpc>
                <a:spcPct val="120000"/>
              </a:lnSpc>
            </a:pPr>
            <a:r>
              <a:rPr lang="nl-NL" sz="2000" dirty="0"/>
              <a:t>Wanneer harmonie en stabiliteit essentieel zijn</a:t>
            </a:r>
            <a:endParaRPr lang="en-GB" sz="2000" dirty="0"/>
          </a:p>
          <a:p>
            <a:pPr>
              <a:lnSpc>
                <a:spcPct val="120000"/>
              </a:lnSpc>
            </a:pPr>
            <a:endParaRPr lang="en-GB" sz="2200" b="0" i="0" dirty="0">
              <a:solidFill>
                <a:srgbClr val="333333"/>
              </a:solidFill>
              <a:effectLst/>
            </a:endParaRPr>
          </a:p>
        </p:txBody>
      </p:sp>
      <p:pic>
        <p:nvPicPr>
          <p:cNvPr id="8" name="Picture 7"/>
          <p:cNvPicPr>
            <a:picLocks noChangeAspect="1"/>
          </p:cNvPicPr>
          <p:nvPr/>
        </p:nvPicPr>
        <p:blipFill>
          <a:blip r:embed="rId5"/>
          <a:stretch>
            <a:fillRect/>
          </a:stretch>
        </p:blipFill>
        <p:spPr>
          <a:xfrm>
            <a:off x="6522930" y="2392218"/>
            <a:ext cx="4967106" cy="2793997"/>
          </a:xfrm>
          <a:prstGeom prst="rect">
            <a:avLst/>
          </a:prstGeom>
        </p:spPr>
      </p:pic>
    </p:spTree>
    <p:extLst>
      <p:ext uri="{BB962C8B-B14F-4D97-AF65-F5344CB8AC3E}">
        <p14:creationId xmlns:p14="http://schemas.microsoft.com/office/powerpoint/2010/main" val="2407441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err="1"/>
              <a:t>Technieken</a:t>
            </a:r>
            <a:r>
              <a:rPr lang="en-GB" dirty="0"/>
              <a:t> </a:t>
            </a:r>
            <a:r>
              <a:rPr lang="en-GB" dirty="0" err="1"/>
              <a:t>voor</a:t>
            </a:r>
            <a:r>
              <a:rPr lang="en-GB" dirty="0"/>
              <a:t> </a:t>
            </a:r>
            <a:r>
              <a:rPr lang="en-GB" dirty="0" err="1"/>
              <a:t>Conflictoplossing</a:t>
            </a:r>
            <a:endParaRPr lang="en-GB" dirty="0"/>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9912" y="6408272"/>
            <a:ext cx="8772088" cy="461665"/>
          </a:xfrm>
          <a:prstGeom prst="rect">
            <a:avLst/>
          </a:prstGeom>
        </p:spPr>
        <p:txBody>
          <a:bodyPr wrap="square">
            <a:spAutoFit/>
          </a:bodyPr>
          <a:lstStyle/>
          <a:p>
            <a:pPr algn="r"/>
            <a:r>
              <a:rPr lang="en-US" sz="1200" dirty="0" err="1">
                <a:hlinkClick r:id="rId3"/>
              </a:rPr>
              <a:t>Bron</a:t>
            </a:r>
            <a:r>
              <a:rPr lang="en-US" sz="1200" dirty="0"/>
              <a:t> | </a:t>
            </a:r>
            <a:r>
              <a:rPr lang="en-US" sz="1200" dirty="0" err="1"/>
              <a:t>Aangepast</a:t>
            </a:r>
            <a:r>
              <a:rPr lang="en-US" sz="1200" dirty="0"/>
              <a:t> van </a:t>
            </a:r>
            <a:r>
              <a:rPr lang="en-US" sz="1200" i="1" dirty="0" err="1"/>
              <a:t>Talmaciu</a:t>
            </a:r>
            <a:r>
              <a:rPr lang="en-US" sz="1200" i="1" dirty="0"/>
              <a:t>, I., &amp; </a:t>
            </a:r>
            <a:r>
              <a:rPr lang="en-US" sz="1200" i="1" dirty="0" err="1"/>
              <a:t>Mărăcine</a:t>
            </a:r>
            <a:r>
              <a:rPr lang="en-US" sz="1200" i="1" dirty="0"/>
              <a:t>, M.S. (2010);</a:t>
            </a:r>
          </a:p>
          <a:p>
            <a:pPr algn="r"/>
            <a:r>
              <a:rPr lang="en-US" sz="1200" dirty="0">
                <a:hlinkClick r:id="rId4"/>
              </a:rPr>
              <a:t>https://pixabay.com/pt/illustrations/gest%C3%A3o-trabalho-em-conjunto-encontro-2161487/</a:t>
            </a:r>
            <a:r>
              <a:rPr lang="en-US" sz="1200" dirty="0"/>
              <a:t> </a:t>
            </a:r>
          </a:p>
        </p:txBody>
      </p:sp>
      <p:sp>
        <p:nvSpPr>
          <p:cNvPr id="7"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33631" y="1945176"/>
            <a:ext cx="6030963" cy="4463096"/>
          </a:xfrm>
        </p:spPr>
        <p:txBody>
          <a:bodyPr>
            <a:normAutofit fontScale="77500" lnSpcReduction="20000"/>
          </a:bodyPr>
          <a:lstStyle/>
          <a:p>
            <a:pPr>
              <a:lnSpc>
                <a:spcPct val="120000"/>
              </a:lnSpc>
            </a:pPr>
            <a:r>
              <a:rPr lang="nl-NL" sz="2000" b="1" dirty="0"/>
              <a:t>Het onderwerp van onenigheid definiëren</a:t>
            </a:r>
          </a:p>
          <a:p>
            <a:pPr>
              <a:lnSpc>
                <a:spcPct val="120000"/>
              </a:lnSpc>
            </a:pPr>
            <a:r>
              <a:rPr lang="nl-NL" sz="2000" b="1" dirty="0"/>
              <a:t>Het gebied van geschil verkleinen</a:t>
            </a:r>
          </a:p>
          <a:p>
            <a:pPr>
              <a:lnSpc>
                <a:spcPct val="120000"/>
              </a:lnSpc>
            </a:pPr>
            <a:r>
              <a:rPr lang="nl-NL" sz="2000" b="1" dirty="0"/>
              <a:t>Verbreed het gebied van mogelijke oplossingen</a:t>
            </a:r>
          </a:p>
          <a:p>
            <a:pPr>
              <a:lnSpc>
                <a:spcPct val="120000"/>
              </a:lnSpc>
            </a:pPr>
            <a:r>
              <a:rPr lang="nl-NL" sz="2000" b="1" dirty="0"/>
              <a:t>Vaardigheden voor het oplossen van conflicten opbouwen en bevorderen bij individuen, </a:t>
            </a:r>
            <a:r>
              <a:rPr lang="nl-NL" sz="2000" dirty="0"/>
              <a:t>zoals zelfbewustzijn, zelfcontrole, probleemoplossing, samenwerking, empathie, actief luisteren, duidelijke uitdrukking en assertieve communicatie</a:t>
            </a:r>
          </a:p>
          <a:p>
            <a:pPr>
              <a:lnSpc>
                <a:spcPct val="120000"/>
              </a:lnSpc>
            </a:pPr>
            <a:r>
              <a:rPr lang="nl-NL" sz="2000" b="1" dirty="0"/>
              <a:t>Communicatie verbeteren </a:t>
            </a:r>
            <a:r>
              <a:rPr lang="nl-NL" sz="2000" dirty="0"/>
              <a:t>waarbij de partijen hun zelfrespect behouden, hun persoonlijke behoeften uiten en hun eigen rechten kunnen verdedigen zonder anderen te misbruiken of te domineren</a:t>
            </a:r>
          </a:p>
          <a:p>
            <a:pPr>
              <a:lnSpc>
                <a:spcPct val="120000"/>
              </a:lnSpc>
            </a:pPr>
            <a:r>
              <a:rPr lang="nl-NL" sz="2000" b="1" dirty="0"/>
              <a:t>Verwijzen naar bemiddeling door derden </a:t>
            </a:r>
            <a:r>
              <a:rPr lang="nl-NL" sz="2000" dirty="0"/>
              <a:t>- bemiddelaars helpen partijen om elkaars perspectief te zien en te werken aan een wederzijds aanvaardbare oplossing</a:t>
            </a:r>
            <a:endParaRPr lang="en-GB" sz="2000" dirty="0"/>
          </a:p>
          <a:p>
            <a:pPr>
              <a:lnSpc>
                <a:spcPct val="120000"/>
              </a:lnSpc>
            </a:pPr>
            <a:endParaRPr lang="en-GB" sz="2000" b="1" dirty="0"/>
          </a:p>
          <a:p>
            <a:pPr marL="0" indent="0">
              <a:lnSpc>
                <a:spcPct val="120000"/>
              </a:lnSpc>
              <a:buNone/>
            </a:pPr>
            <a:endParaRPr lang="en-GB" sz="2200" b="0" i="0" dirty="0">
              <a:solidFill>
                <a:srgbClr val="333333"/>
              </a:solidFill>
              <a:effectLst/>
            </a:endParaRPr>
          </a:p>
        </p:txBody>
      </p:sp>
      <p:pic>
        <p:nvPicPr>
          <p:cNvPr id="2" name="Picture 1"/>
          <p:cNvPicPr>
            <a:picLocks noChangeAspect="1"/>
          </p:cNvPicPr>
          <p:nvPr/>
        </p:nvPicPr>
        <p:blipFill>
          <a:blip r:embed="rId5"/>
          <a:stretch>
            <a:fillRect/>
          </a:stretch>
        </p:blipFill>
        <p:spPr>
          <a:xfrm>
            <a:off x="6464595" y="1945176"/>
            <a:ext cx="5178968" cy="3120504"/>
          </a:xfrm>
          <a:prstGeom prst="rect">
            <a:avLst/>
          </a:prstGeom>
        </p:spPr>
      </p:pic>
    </p:spTree>
    <p:extLst>
      <p:ext uri="{BB962C8B-B14F-4D97-AF65-F5344CB8AC3E}">
        <p14:creationId xmlns:p14="http://schemas.microsoft.com/office/powerpoint/2010/main" val="3850216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err="1"/>
              <a:t>Vaardigheden</a:t>
            </a:r>
            <a:r>
              <a:rPr lang="en-GB" dirty="0"/>
              <a:t> </a:t>
            </a:r>
            <a:r>
              <a:rPr lang="en-GB" dirty="0" err="1"/>
              <a:t>voor</a:t>
            </a:r>
            <a:r>
              <a:rPr lang="en-GB" dirty="0"/>
              <a:t> </a:t>
            </a:r>
            <a:r>
              <a:rPr lang="en-GB" dirty="0" err="1"/>
              <a:t>Samenleven</a:t>
            </a:r>
            <a:endParaRPr lang="en-GB" dirty="0"/>
          </a:p>
        </p:txBody>
      </p:sp>
      <p:sp>
        <p:nvSpPr>
          <p:cNvPr id="3" name="Content Placeholder 2"/>
          <p:cNvSpPr>
            <a:spLocks noGrp="1"/>
          </p:cNvSpPr>
          <p:nvPr>
            <p:ph sz="half" idx="1"/>
          </p:nvPr>
        </p:nvSpPr>
        <p:spPr>
          <a:xfrm>
            <a:off x="558000" y="1679188"/>
            <a:ext cx="11526424" cy="4917555"/>
          </a:xfrm>
        </p:spPr>
        <p:txBody>
          <a:bodyPr numCol="2">
            <a:normAutofit fontScale="77500" lnSpcReduction="20000"/>
          </a:bodyPr>
          <a:lstStyle/>
          <a:p>
            <a:pPr marL="0" indent="0">
              <a:buNone/>
            </a:pPr>
            <a:r>
              <a:rPr lang="nl-NL" sz="2300" dirty="0"/>
              <a:t>Uiteindelijk vereisen harmonieus samenleven en het oplossen van conflicten een combinatie van interpersoonlijke vaardigheden en emotionele intelligentie zoals:</a:t>
            </a:r>
            <a:r>
              <a:rPr lang="en-US" sz="2300" dirty="0"/>
              <a:t>  </a:t>
            </a:r>
          </a:p>
          <a:p>
            <a:pPr marL="628650" indent="-361950"/>
            <a:r>
              <a:rPr lang="nl-NL" sz="2300" b="1" dirty="0"/>
              <a:t>Empathie </a:t>
            </a:r>
            <a:r>
              <a:rPr lang="nl-NL" sz="2300" dirty="0"/>
              <a:t>- de gevoelens van anderen begrijpen en delen, in hun schoenen staan om hun perspectief te begrijpen.</a:t>
            </a:r>
          </a:p>
          <a:p>
            <a:pPr marL="628650" indent="-361950"/>
            <a:r>
              <a:rPr lang="nl-NL" sz="2300" b="1" dirty="0"/>
              <a:t>Respect en tolerantie </a:t>
            </a:r>
            <a:r>
              <a:rPr lang="nl-NL" sz="2300" dirty="0"/>
              <a:t>- waarderen en respecteren van individuele verschillen, waaronder culturele, religieuze en persoonlijke overtuigingen.</a:t>
            </a:r>
            <a:endParaRPr lang="en-US" sz="2300" dirty="0"/>
          </a:p>
          <a:p>
            <a:pPr marL="628650" indent="-361950"/>
            <a:r>
              <a:rPr lang="nl-NL" sz="2300" b="1" dirty="0"/>
              <a:t>Actief luisteren</a:t>
            </a:r>
            <a:r>
              <a:rPr lang="nl-NL" sz="2300" dirty="0"/>
              <a:t> - volledige aandacht schenken wanneer anderen spreken en laten zien dat je betrokken bent bij het gesprek.</a:t>
            </a:r>
            <a:endParaRPr lang="en-US" sz="2300" dirty="0"/>
          </a:p>
          <a:p>
            <a:pPr marL="628650" indent="-361950"/>
            <a:r>
              <a:rPr lang="nl-NL" sz="2300" b="1" dirty="0"/>
              <a:t>Jezelf uiten</a:t>
            </a:r>
            <a:r>
              <a:rPr lang="nl-NL" sz="2300" dirty="0"/>
              <a:t> - duidelijk je gedachten, gevoelens en behoeften verwoorden zonder agressie of verwijten.</a:t>
            </a:r>
            <a:endParaRPr lang="en-US" sz="2300" dirty="0"/>
          </a:p>
          <a:p>
            <a:pPr marL="628650" indent="-361950"/>
            <a:r>
              <a:rPr lang="nl-NL" sz="2300" b="1" dirty="0"/>
              <a:t>Onderhandelen</a:t>
            </a:r>
            <a:r>
              <a:rPr lang="nl-NL" sz="2300" dirty="0"/>
              <a:t> - compromissen vinden die werken voor alle partijen die betrokken zijn bij een meningsverschil.</a:t>
            </a:r>
          </a:p>
          <a:p>
            <a:pPr marL="628650" indent="-361950"/>
            <a:r>
              <a:rPr lang="nl-NL" sz="2300" b="1" dirty="0"/>
              <a:t>Boosheid beheersen </a:t>
            </a:r>
            <a:r>
              <a:rPr lang="nl-NL" sz="2300" dirty="0"/>
              <a:t>- je emoties onder controle houden tijdens conflicten en voorkomen dat je dingen impulsief zegt of doet.</a:t>
            </a:r>
          </a:p>
          <a:p>
            <a:pPr marL="628650" indent="-361950"/>
            <a:r>
              <a:rPr lang="nl-NL" sz="2300" b="1" dirty="0"/>
              <a:t>Teamwerk en samenwerking</a:t>
            </a:r>
            <a:r>
              <a:rPr lang="nl-NL" sz="2300" dirty="0"/>
              <a:t> - inclusief het eerlijk delen van voordelen en </a:t>
            </a:r>
            <a:r>
              <a:rPr lang="nl-NL" sz="2300" dirty="0" err="1"/>
              <a:t>verantwoordelijk-heden</a:t>
            </a:r>
            <a:r>
              <a:rPr lang="nl-NL" sz="2300" dirty="0"/>
              <a:t> om gevoelens van onevenwichtigheid of wrok te voorkomen.</a:t>
            </a:r>
          </a:p>
          <a:p>
            <a:pPr marL="628650" indent="-361950"/>
            <a:r>
              <a:rPr lang="en-US" sz="2300" b="1" dirty="0"/>
              <a:t>Geduld </a:t>
            </a:r>
            <a:r>
              <a:rPr lang="en-US" sz="2300" b="1" dirty="0" err="1"/>
              <a:t>en</a:t>
            </a:r>
            <a:r>
              <a:rPr lang="en-US" sz="2300" b="1" dirty="0"/>
              <a:t> begrip</a:t>
            </a:r>
          </a:p>
          <a:p>
            <a:pPr marL="628650" indent="-361950"/>
            <a:r>
              <a:rPr lang="nl-NL" sz="2300" b="1" dirty="0"/>
              <a:t>Zelfbewustzijn </a:t>
            </a:r>
            <a:r>
              <a:rPr lang="nl-NL" sz="2300" dirty="0"/>
              <a:t>- herkennen van de eigen emoties en zelfreflecties.</a:t>
            </a:r>
          </a:p>
          <a:p>
            <a:pPr marL="628650" indent="-361950"/>
            <a:r>
              <a:rPr lang="nl-NL" sz="2300" b="1" dirty="0"/>
              <a:t>Positieve houding</a:t>
            </a:r>
            <a:r>
              <a:rPr lang="nl-NL" sz="2300" dirty="0"/>
              <a:t> - een positieve kijk behouden en je richten op de goede aspecten van de relatie en de mensen die erbij betrokken zijn.</a:t>
            </a:r>
            <a:endParaRPr lang="en-US" dirty="0"/>
          </a:p>
          <a:p>
            <a:pPr marL="0" indent="0">
              <a:buNone/>
            </a:pPr>
            <a:endParaRPr lang="en-US" dirty="0"/>
          </a:p>
        </p:txBody>
      </p:sp>
    </p:spTree>
    <p:extLst>
      <p:ext uri="{BB962C8B-B14F-4D97-AF65-F5344CB8AC3E}">
        <p14:creationId xmlns:p14="http://schemas.microsoft.com/office/powerpoint/2010/main" val="213026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Partners</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439DF1-213B-4676-3C87-0F9D43F27F48}"/>
              </a:ext>
            </a:extLst>
          </p:cNvPr>
          <p:cNvSpPr>
            <a:spLocks noGrp="1"/>
          </p:cNvSpPr>
          <p:nvPr>
            <p:ph type="title"/>
          </p:nvPr>
        </p:nvSpPr>
        <p:spPr>
          <a:xfrm>
            <a:off x="558000" y="543155"/>
            <a:ext cx="11396576" cy="599188"/>
          </a:xfrm>
        </p:spPr>
        <p:txBody>
          <a:bodyPr/>
          <a:lstStyle/>
          <a:p>
            <a:r>
              <a:rPr lang="nl-NL" dirty="0"/>
              <a:t>Vaardigheden voor samenleven en samenwerken</a:t>
            </a:r>
            <a:endParaRPr lang="en-GB" dirty="0"/>
          </a:p>
        </p:txBody>
      </p:sp>
      <p:sp>
        <p:nvSpPr>
          <p:cNvPr id="3" name="Θέση περιεχομένου 2">
            <a:extLst>
              <a:ext uri="{FF2B5EF4-FFF2-40B4-BE49-F238E27FC236}">
                <a16:creationId xmlns:a16="http://schemas.microsoft.com/office/drawing/2014/main" id="{4891C17C-4F24-E3AE-5628-3782A986BB4A}"/>
              </a:ext>
            </a:extLst>
          </p:cNvPr>
          <p:cNvSpPr>
            <a:spLocks noGrp="1"/>
          </p:cNvSpPr>
          <p:nvPr>
            <p:ph sz="half" idx="1"/>
          </p:nvPr>
        </p:nvSpPr>
        <p:spPr>
          <a:xfrm>
            <a:off x="558000" y="1142343"/>
            <a:ext cx="5461803" cy="4893408"/>
          </a:xfrm>
        </p:spPr>
        <p:txBody>
          <a:bodyPr>
            <a:noAutofit/>
          </a:bodyPr>
          <a:lstStyle/>
          <a:p>
            <a:pPr marL="0" indent="0">
              <a:buNone/>
            </a:pPr>
            <a:r>
              <a:rPr lang="nl-NL" sz="1600" dirty="0"/>
              <a:t>Sommige van deze vaardigheden zijn gecodeerd als </a:t>
            </a:r>
            <a:r>
              <a:rPr lang="nl-NL" sz="1600" i="1" dirty="0"/>
              <a:t>transversale</a:t>
            </a:r>
            <a:r>
              <a:rPr lang="nl-NL" sz="1600" dirty="0"/>
              <a:t> (persoonlijke) vaardigheden in de meertalige classificatie van</a:t>
            </a:r>
            <a:r>
              <a:rPr lang="en-GB" sz="1600" dirty="0"/>
              <a:t> </a:t>
            </a:r>
            <a:r>
              <a:rPr lang="en-GB" sz="1600" i="1" dirty="0"/>
              <a:t>European Skills, Competences, and Occupations, ESCO v.1.1.1</a:t>
            </a:r>
            <a:r>
              <a:rPr lang="en-GB" sz="1600" dirty="0"/>
              <a:t>:</a:t>
            </a:r>
          </a:p>
          <a:p>
            <a:pPr marL="542925" indent="-266700"/>
            <a:endParaRPr lang="en-GB" sz="1600" b="1" dirty="0"/>
          </a:p>
          <a:p>
            <a:pPr marL="542925" indent="-266700"/>
            <a:r>
              <a:rPr lang="en-GB" sz="1600" b="1" dirty="0"/>
              <a:t>T2: </a:t>
            </a:r>
            <a:r>
              <a:rPr lang="en-GB" sz="1600" b="1" dirty="0" err="1"/>
              <a:t>Denkvaardigheden</a:t>
            </a:r>
            <a:r>
              <a:rPr lang="en-GB" sz="1600" b="1" dirty="0"/>
              <a:t> </a:t>
            </a:r>
            <a:r>
              <a:rPr lang="en-GB" sz="1600" b="1" dirty="0" err="1"/>
              <a:t>en</a:t>
            </a:r>
            <a:r>
              <a:rPr lang="en-GB" sz="1600" b="1" dirty="0"/>
              <a:t> -</a:t>
            </a:r>
            <a:r>
              <a:rPr lang="en-GB" sz="1600" b="1" dirty="0" err="1"/>
              <a:t>competenties</a:t>
            </a:r>
            <a:endParaRPr lang="en-GB" sz="1600" b="1" dirty="0"/>
          </a:p>
          <a:p>
            <a:pPr marL="276225" indent="0">
              <a:buNone/>
            </a:pPr>
            <a:r>
              <a:rPr lang="nl-NL" sz="1600" dirty="0"/>
              <a:t>Vaardigheden en competenties met betrekking tot het vermogen om de mentale processen van het verzamelen, conceptualiseren, analyseren, synthetiseren en/of evalueren van informatie die is verzameld uit of gegenereerd door observatie, ervaring, reflectie, redeneren of communicatie toe te passen. Ze omvatten het vermogen om informatie van verschillende soorten te evalueren en te gebruiken om activiteiten te plannen, doelen te bereiken, problemen op te lossen, problemen aan te pakken en complexe taken op routinematige en nieuwe manieren uit te voeren.</a:t>
            </a:r>
            <a:endParaRPr lang="en-GB" sz="1600" dirty="0"/>
          </a:p>
        </p:txBody>
      </p:sp>
      <p:sp>
        <p:nvSpPr>
          <p:cNvPr id="4" name="Θέση περιεχομένου 3">
            <a:extLst>
              <a:ext uri="{FF2B5EF4-FFF2-40B4-BE49-F238E27FC236}">
                <a16:creationId xmlns:a16="http://schemas.microsoft.com/office/drawing/2014/main" id="{A4969BDE-9AD7-F0E2-02FC-BF9C65E30662}"/>
              </a:ext>
            </a:extLst>
          </p:cNvPr>
          <p:cNvSpPr>
            <a:spLocks noGrp="1"/>
          </p:cNvSpPr>
          <p:nvPr>
            <p:ph sz="half" idx="2"/>
          </p:nvPr>
        </p:nvSpPr>
        <p:spPr>
          <a:xfrm>
            <a:off x="5827059" y="1142343"/>
            <a:ext cx="6127517" cy="6516986"/>
          </a:xfrm>
        </p:spPr>
        <p:txBody>
          <a:bodyPr>
            <a:noAutofit/>
          </a:bodyPr>
          <a:lstStyle/>
          <a:p>
            <a:pPr marL="542925" indent="-266700">
              <a:lnSpc>
                <a:spcPct val="120000"/>
              </a:lnSpc>
            </a:pPr>
            <a:r>
              <a:rPr lang="en-GB" sz="1600" b="1" dirty="0"/>
              <a:t>T3: </a:t>
            </a:r>
            <a:r>
              <a:rPr lang="en-GB" sz="1600" b="1" dirty="0" err="1"/>
              <a:t>Zelfmanagementvaardigheden</a:t>
            </a:r>
            <a:r>
              <a:rPr lang="en-GB" sz="1600" b="1" dirty="0"/>
              <a:t> </a:t>
            </a:r>
            <a:r>
              <a:rPr lang="en-GB" sz="1600" b="1" dirty="0" err="1"/>
              <a:t>en</a:t>
            </a:r>
            <a:r>
              <a:rPr lang="en-GB" sz="1600" b="1" dirty="0"/>
              <a:t> –</a:t>
            </a:r>
            <a:r>
              <a:rPr lang="en-GB" sz="1600" b="1" dirty="0" err="1"/>
              <a:t>competenties</a:t>
            </a:r>
            <a:endParaRPr lang="en-GB" sz="1600" b="1" dirty="0"/>
          </a:p>
          <a:p>
            <a:pPr marL="276225" indent="0">
              <a:lnSpc>
                <a:spcPct val="120000"/>
              </a:lnSpc>
              <a:buNone/>
            </a:pPr>
            <a:r>
              <a:rPr lang="nl-NL" sz="1600" dirty="0"/>
              <a:t>Vaardigheden en competenties die van individuen vereisen dat ze hun eigen mogelijkheden en beperkingen begrijpen en beheersen en dit zelfbewustzijn gebruiken om activiteiten in verschillende contexten te beheren. Ze omvatten het vermogen om reflectief en verantwoordelijk te handelen, feedback te aanvaarden, zich aan veranderingen aan te passen en naar mogelijkheden voor persoonlijke en professionele ontwikkeling te zoeken.</a:t>
            </a:r>
            <a:endParaRPr lang="en-GB" sz="1600" b="1" dirty="0"/>
          </a:p>
          <a:p>
            <a:pPr marL="542925" indent="-266700">
              <a:lnSpc>
                <a:spcPct val="120000"/>
              </a:lnSpc>
            </a:pPr>
            <a:r>
              <a:rPr lang="en-GB" sz="1600" b="1" dirty="0"/>
              <a:t>T4: </a:t>
            </a:r>
            <a:r>
              <a:rPr lang="en-GB" sz="1600" b="1" dirty="0" err="1"/>
              <a:t>Sociale</a:t>
            </a:r>
            <a:r>
              <a:rPr lang="en-GB" sz="1600" b="1" dirty="0"/>
              <a:t> </a:t>
            </a:r>
            <a:r>
              <a:rPr lang="en-GB" sz="1600" b="1" dirty="0" err="1"/>
              <a:t>en</a:t>
            </a:r>
            <a:r>
              <a:rPr lang="en-GB" sz="1600" b="1" dirty="0"/>
              <a:t> </a:t>
            </a:r>
            <a:r>
              <a:rPr lang="en-GB" sz="1600" b="1" dirty="0" err="1"/>
              <a:t>communicatieve</a:t>
            </a:r>
            <a:r>
              <a:rPr lang="en-GB" sz="1600" b="1" dirty="0"/>
              <a:t> </a:t>
            </a:r>
            <a:r>
              <a:rPr lang="en-GB" sz="1600" b="1" dirty="0" err="1"/>
              <a:t>vaardigheden</a:t>
            </a:r>
            <a:r>
              <a:rPr lang="en-GB" sz="1600" b="1" dirty="0"/>
              <a:t> </a:t>
            </a:r>
            <a:r>
              <a:rPr lang="en-GB" sz="1600" b="1" dirty="0" err="1"/>
              <a:t>en</a:t>
            </a:r>
            <a:r>
              <a:rPr lang="en-GB" sz="1600" b="1" dirty="0"/>
              <a:t> </a:t>
            </a:r>
            <a:r>
              <a:rPr lang="en-GB" sz="1600" b="1" dirty="0" err="1"/>
              <a:t>competenties</a:t>
            </a:r>
            <a:endParaRPr lang="en-GB" sz="1600" b="1" dirty="0"/>
          </a:p>
          <a:p>
            <a:pPr marL="276225" indent="0">
              <a:lnSpc>
                <a:spcPct val="120000"/>
              </a:lnSpc>
              <a:buNone/>
            </a:pPr>
            <a:r>
              <a:rPr lang="nl-NL" sz="1600" dirty="0"/>
              <a:t>Vaardigheden en competenties met betrekking tot het vermogen om positief en productief met anderen om te gaan. Dit komt tot uiting in het effectief en empathisch communiceren van ideeën, het coördineren van de eigen doelstellingen en acties met die van anderen en het handelen op een manier die gestructureerd is volgens waarden, het zorgen voor het welzijn en de vooruitgang van anderen en het bieden van leiderschap.</a:t>
            </a:r>
            <a:endParaRPr lang="en-GB" sz="1600" dirty="0"/>
          </a:p>
        </p:txBody>
      </p:sp>
    </p:spTree>
    <p:extLst>
      <p:ext uri="{BB962C8B-B14F-4D97-AF65-F5344CB8AC3E}">
        <p14:creationId xmlns:p14="http://schemas.microsoft.com/office/powerpoint/2010/main" val="3149997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410218" y="1048395"/>
            <a:ext cx="11059692" cy="605096"/>
          </a:xfrm>
        </p:spPr>
        <p:txBody>
          <a:bodyPr/>
          <a:lstStyle/>
          <a:p>
            <a:r>
              <a:rPr lang="en-GB" dirty="0"/>
              <a:t>Het </a:t>
            </a:r>
            <a:r>
              <a:rPr lang="en-GB" dirty="0" err="1"/>
              <a:t>Belangrijkste</a:t>
            </a:r>
            <a:r>
              <a:rPr lang="en-GB" dirty="0"/>
              <a:t>...</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10218" y="1790763"/>
            <a:ext cx="7326368" cy="4434546"/>
          </a:xfrm>
        </p:spPr>
        <p:txBody>
          <a:bodyPr>
            <a:normAutofit fontScale="77500" lnSpcReduction="20000"/>
          </a:bodyPr>
          <a:lstStyle/>
          <a:p>
            <a:pPr marL="0" indent="0">
              <a:lnSpc>
                <a:spcPct val="120000"/>
              </a:lnSpc>
              <a:buNone/>
            </a:pPr>
            <a:r>
              <a:rPr lang="en-GB" sz="2200" dirty="0" err="1"/>
              <a:t>Onthoud</a:t>
            </a:r>
            <a:r>
              <a:rPr lang="en-GB" sz="2200" dirty="0"/>
              <a:t> </a:t>
            </a:r>
            <a:r>
              <a:rPr lang="en-GB" sz="2200" dirty="0" err="1"/>
              <a:t>dat</a:t>
            </a:r>
            <a:r>
              <a:rPr lang="en-GB" sz="2200" dirty="0"/>
              <a:t>:</a:t>
            </a:r>
          </a:p>
          <a:p>
            <a:pPr lvl="1"/>
            <a:r>
              <a:rPr lang="nl-NL" sz="2400" b="1" dirty="0"/>
              <a:t>Conflicten zijn een inherent onderdeel van groepsdynamiek </a:t>
            </a:r>
            <a:r>
              <a:rPr lang="nl-NL" sz="2400" dirty="0"/>
              <a:t>- wanneer individuen met verschillende achtergronden, perspectieven en belangen samenkomen om samen te werken, kunnen er conflicten ontstaan door de verschillende standpunten en doelen.</a:t>
            </a:r>
            <a:endParaRPr lang="en-GB" sz="2400" dirty="0"/>
          </a:p>
          <a:p>
            <a:pPr lvl="1"/>
            <a:r>
              <a:rPr lang="nl-NL" sz="2400" b="1" dirty="0"/>
              <a:t>Interculturele en/of op waarden gebaseerde conflicten kunnen zelden productief zijn.</a:t>
            </a:r>
          </a:p>
          <a:p>
            <a:pPr lvl="1"/>
            <a:r>
              <a:rPr lang="nl-NL" sz="2400" dirty="0"/>
              <a:t>Het is noodzakelijk om te zoeken naar </a:t>
            </a:r>
            <a:r>
              <a:rPr lang="nl-NL" sz="2400" b="1" dirty="0"/>
              <a:t>win-win oplossingen</a:t>
            </a:r>
            <a:r>
              <a:rPr lang="nl-NL" sz="2400" dirty="0"/>
              <a:t> in plaats van oplossingen waarbij de een wint en de ander verliest.</a:t>
            </a:r>
          </a:p>
          <a:p>
            <a:pPr lvl="1"/>
            <a:r>
              <a:rPr lang="nl-NL" sz="2400" dirty="0"/>
              <a:t>Wanneer er een conflict ontstaat of een probleem moet worden opgelost, is het essentieel dat iedereen zich</a:t>
            </a:r>
            <a:r>
              <a:rPr lang="nl-NL" sz="2400" b="1" dirty="0"/>
              <a:t> concentreert op het oplossen van het probleem</a:t>
            </a:r>
            <a:r>
              <a:rPr lang="nl-NL" sz="2400" dirty="0"/>
              <a:t> en niet op anderen de schuld geven.</a:t>
            </a:r>
            <a:endParaRPr lang="en-GB" sz="2400" dirty="0"/>
          </a:p>
          <a:p>
            <a:pPr lvl="1"/>
            <a:r>
              <a:rPr lang="nl-NL" sz="2400" dirty="0"/>
              <a:t>Beoordeel elke keuze objectief en </a:t>
            </a:r>
            <a:r>
              <a:rPr lang="nl-NL" sz="2400" b="1" dirty="0"/>
              <a:t>kies voor het grotere goed!</a:t>
            </a:r>
            <a:endParaRPr lang="bg-BG" sz="2400" b="1" dirty="0"/>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err="1">
                <a:hlinkClick r:id="rId3"/>
              </a:rPr>
              <a:t>Bron</a:t>
            </a:r>
            <a:r>
              <a:rPr lang="en-GB" sz="1200" dirty="0"/>
              <a:t> | </a:t>
            </a:r>
            <a:r>
              <a:rPr lang="en-GB" sz="1200" dirty="0" err="1">
                <a:hlinkClick r:id="rId4"/>
              </a:rPr>
              <a:t>Pixabay</a:t>
            </a:r>
            <a:r>
              <a:rPr lang="en-GB" sz="1200" dirty="0">
                <a:hlinkClick r:id="rId4"/>
              </a:rPr>
              <a:t> license</a:t>
            </a:r>
            <a:endParaRPr lang="en-GB" sz="12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2318" y="1790763"/>
            <a:ext cx="4202755" cy="4078145"/>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pPr algn="l" rtl="0" fontAlgn="base"/>
            <a:r>
              <a:rPr lang="en-GB" sz="1800" b="1" i="0" u="none" strike="noStrike" dirty="0" err="1">
                <a:solidFill>
                  <a:srgbClr val="D8134D"/>
                </a:solidFill>
                <a:effectLst/>
                <a:latin typeface="Calibri" panose="020F0502020204030204" pitchFamily="34" charset="0"/>
              </a:rPr>
              <a:t>Referenties</a:t>
            </a:r>
            <a:r>
              <a:rPr lang="en-GB" sz="1800" b="1" i="0" u="none" strike="noStrike" dirty="0">
                <a:solidFill>
                  <a:srgbClr val="D8134D"/>
                </a:solidFill>
                <a:effectLst/>
                <a:latin typeface="Calibri" panose="020F0502020204030204" pitchFamily="34" charset="0"/>
              </a:rPr>
              <a:t> </a:t>
            </a:r>
            <a:r>
              <a:rPr lang="en-GB" sz="1800" b="1" i="0" u="none" strike="noStrike" dirty="0" err="1">
                <a:solidFill>
                  <a:srgbClr val="D8134D"/>
                </a:solidFill>
                <a:effectLst/>
                <a:latin typeface="Calibri" panose="020F0502020204030204" pitchFamily="34" charset="0"/>
              </a:rPr>
              <a:t>en</a:t>
            </a:r>
            <a:r>
              <a:rPr lang="en-GB" sz="1800" b="1" i="0" u="none" strike="noStrike" dirty="0">
                <a:solidFill>
                  <a:srgbClr val="D8134D"/>
                </a:solidFill>
                <a:effectLst/>
                <a:latin typeface="Calibri" panose="020F0502020204030204" pitchFamily="34" charset="0"/>
              </a:rPr>
              <a:t> </a:t>
            </a:r>
            <a:r>
              <a:rPr lang="en-GB" sz="1800" b="1" i="0" u="none" strike="noStrike" dirty="0" err="1">
                <a:solidFill>
                  <a:srgbClr val="D8134D"/>
                </a:solidFill>
                <a:effectLst/>
                <a:latin typeface="Calibri" panose="020F0502020204030204" pitchFamily="34" charset="0"/>
              </a:rPr>
              <a:t>verdere</a:t>
            </a:r>
            <a:r>
              <a:rPr lang="en-GB" sz="1800" b="1" i="0" u="none" strike="noStrike" dirty="0">
                <a:solidFill>
                  <a:srgbClr val="D8134D"/>
                </a:solidFill>
                <a:effectLst/>
                <a:latin typeface="Calibri" panose="020F0502020204030204" pitchFamily="34" charset="0"/>
              </a:rPr>
              <a:t> </a:t>
            </a:r>
            <a:r>
              <a:rPr lang="en-GB" sz="1800" b="1" i="0" u="none" strike="noStrike" dirty="0" err="1">
                <a:solidFill>
                  <a:srgbClr val="D8134D"/>
                </a:solidFill>
                <a:effectLst/>
                <a:latin typeface="Calibri" panose="020F0502020204030204" pitchFamily="34" charset="0"/>
              </a:rPr>
              <a:t>lectuur</a:t>
            </a:r>
            <a:r>
              <a:rPr lang="en-GB" sz="1800" b="0" i="0" dirty="0">
                <a:solidFill>
                  <a:srgbClr val="D8134D"/>
                </a:solidFill>
                <a:effectLst/>
                <a:latin typeface="Calibri" panose="020F0502020204030204" pitchFamily="34" charset="0"/>
              </a:rPr>
              <a:t>​</a:t>
            </a:r>
            <a:r>
              <a:rPr lang="en-GB" sz="1100" b="0" i="0" dirty="0">
                <a:effectLst/>
              </a:rPr>
              <a:t/>
            </a:r>
            <a:br>
              <a:rPr lang="en-GB" sz="1100" b="0" i="0" dirty="0">
                <a:effectLst/>
              </a:rPr>
            </a:br>
            <a:endParaRPr lang="en-GB" sz="1600" b="0" i="0" dirty="0">
              <a:effectLst/>
            </a:endParaRP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8000" y="1718146"/>
            <a:ext cx="10816017" cy="4865977"/>
          </a:xfrm>
        </p:spPr>
        <p:txBody>
          <a:bodyPr>
            <a:normAutofit fontScale="77500" lnSpcReduction="20000"/>
          </a:bodyPr>
          <a:lstStyle/>
          <a:p>
            <a:r>
              <a:rPr lang="en-US" sz="1800" dirty="0"/>
              <a:t>Council of Europe (2012). T-KIT: Youth Transforming Conflict. Retrieved  from </a:t>
            </a:r>
            <a:r>
              <a:rPr lang="en-US" sz="1800" dirty="0">
                <a:hlinkClick r:id="rId3"/>
              </a:rPr>
              <a:t>https://pjp-eu.coe.int/en/web/youth-partnership/t-kit-12-youth-transforming-conflict</a:t>
            </a:r>
            <a:endParaRPr lang="en-US" sz="1800" dirty="0"/>
          </a:p>
          <a:p>
            <a:r>
              <a:rPr lang="en-US" sz="1800" dirty="0"/>
              <a:t>Fisher, R. (2006). Sources of Conflict and Methods of Conflict Resolution. Retrieved from </a:t>
            </a:r>
            <a:r>
              <a:rPr lang="en-US" sz="1800" dirty="0">
                <a:hlinkClick r:id="rId4"/>
              </a:rPr>
              <a:t>http://www.communicationcache.com/uploads/1/0/8/8/10887248/sources_of_conflict_and_methods_of_resolution.pdf</a:t>
            </a:r>
            <a:r>
              <a:rPr lang="en-US" sz="1800" dirty="0"/>
              <a:t> </a:t>
            </a:r>
            <a:r>
              <a:rPr lang="en-US" sz="1800" i="1" dirty="0"/>
              <a:t>.</a:t>
            </a:r>
            <a:endParaRPr lang="en-GB" sz="1800" dirty="0"/>
          </a:p>
          <a:p>
            <a:r>
              <a:rPr lang="en-GB" sz="1800" dirty="0"/>
              <a:t>Gordon, Jason (2022). Conflict Management in Groups - Explained. Retrieved from </a:t>
            </a:r>
            <a:r>
              <a:rPr lang="en-GB" sz="1800" dirty="0">
                <a:hlinkClick r:id="rId5"/>
              </a:rPr>
              <a:t>https://thebusinessprofessor.com/en_US/management-leadership-organizational-behavior/conflict-management-in-groups</a:t>
            </a:r>
            <a:endParaRPr lang="en-GB" sz="1800" dirty="0"/>
          </a:p>
          <a:p>
            <a:r>
              <a:rPr lang="en-US" sz="1800" dirty="0" err="1"/>
              <a:t>Hener</a:t>
            </a:r>
            <a:r>
              <a:rPr lang="en-US" sz="1800" dirty="0"/>
              <a:t>, G. (2013). Managing Conflicts within Organizational Culture in Local Public Structures. Retrieved from </a:t>
            </a:r>
            <a:r>
              <a:rPr lang="en-US" sz="1800" dirty="0">
                <a:hlinkClick r:id="rId6"/>
              </a:rPr>
              <a:t>https://www.semanticscholar.org/paper/MANAGING-CONFLICTS-WITHIN-ORGANIZATIONAL-CULTURE-IN-Hener/9e186d8523a2c83197614590d78c937436ab3cab</a:t>
            </a:r>
            <a:r>
              <a:rPr lang="en-US" sz="1800" dirty="0"/>
              <a:t> </a:t>
            </a:r>
          </a:p>
          <a:p>
            <a:r>
              <a:rPr lang="en-US" sz="1800" dirty="0"/>
              <a:t>Holt, J., &amp; </a:t>
            </a:r>
            <a:r>
              <a:rPr lang="en-US" sz="1800" dirty="0" err="1"/>
              <a:t>DeVore</a:t>
            </a:r>
            <a:r>
              <a:rPr lang="en-US" sz="1800" dirty="0"/>
              <a:t>, C.J. (2005). Culture, Gender, Organizational Role, and Styles of Conflict Resolution: A Meta-analysis. International Journal of Intercultural Relations, 29, 165-196. Retrieved from </a:t>
            </a:r>
            <a:r>
              <a:rPr lang="en-US" sz="1800" dirty="0">
                <a:hlinkClick r:id="rId7"/>
              </a:rPr>
              <a:t>https://www.sciencedirect.com/science/article/pii/S0147176705000702?via%3Dihub</a:t>
            </a:r>
            <a:r>
              <a:rPr lang="en-US" sz="1800" dirty="0"/>
              <a:t> </a:t>
            </a:r>
            <a:endParaRPr lang="en-GB" sz="1800" dirty="0"/>
          </a:p>
          <a:p>
            <a:r>
              <a:rPr lang="en-GB" sz="1800" dirty="0" err="1"/>
              <a:t>Udupa</a:t>
            </a:r>
            <a:r>
              <a:rPr lang="en-GB" sz="1800" dirty="0"/>
              <a:t> S., </a:t>
            </a:r>
            <a:r>
              <a:rPr lang="en-GB" sz="1800" dirty="0" err="1"/>
              <a:t>Gagliardone</a:t>
            </a:r>
            <a:r>
              <a:rPr lang="en-GB" sz="1800" dirty="0"/>
              <a:t> I., Deem A., &amp; </a:t>
            </a:r>
            <a:r>
              <a:rPr lang="en-GB" sz="1800" dirty="0" err="1"/>
              <a:t>Csuka</a:t>
            </a:r>
            <a:r>
              <a:rPr lang="en-GB" sz="1800" dirty="0"/>
              <a:t>, L. (2020). </a:t>
            </a:r>
            <a:r>
              <a:rPr lang="en-US" sz="1800" dirty="0"/>
              <a:t>Hate Speech, Information Disorder, and Conflict. Social Science Research Council (SSRC). Retrieved from </a:t>
            </a:r>
            <a:r>
              <a:rPr lang="en-GB" sz="1800" dirty="0">
                <a:hlinkClick r:id="rId8"/>
              </a:rPr>
              <a:t>https://s3.amazonaws.com/ssrc-cdn1/crmuploads/new_publication_3/the-field-of-disinformation-democratic-processes-and-conflict-prevention-a-scan-of-the-literature.pdf</a:t>
            </a:r>
            <a:r>
              <a:rPr lang="en-GB" sz="1800" dirty="0"/>
              <a:t> </a:t>
            </a:r>
          </a:p>
          <a:p>
            <a:r>
              <a:rPr lang="en-US" sz="1800" dirty="0" err="1"/>
              <a:t>Talmaciu</a:t>
            </a:r>
            <a:r>
              <a:rPr lang="en-US" sz="1800" dirty="0"/>
              <a:t>, I., &amp; </a:t>
            </a:r>
            <a:r>
              <a:rPr lang="en-US" sz="1800" dirty="0" err="1"/>
              <a:t>Mărăcine</a:t>
            </a:r>
            <a:r>
              <a:rPr lang="en-US" sz="1800" dirty="0"/>
              <a:t>, M.S. (2010). Sources of Conflicts within Organizations and Methods of Conflict Resolution. Management and Marketing, 123-132. Retrieved from </a:t>
            </a:r>
            <a:r>
              <a:rPr lang="en-US" sz="1800" dirty="0">
                <a:hlinkClick r:id="rId9"/>
              </a:rPr>
              <a:t>https://www.semanticscholar.org/paper/SOURCES-OF-CONFLICTS-WITHIN-ORGANIZATIONS-AND-OF-Talmaciu-M%C4%83r%C4%83cine/0c2c95100714cceba34fbbc45c70c6492ec7564b</a:t>
            </a:r>
            <a:endParaRPr lang="en-US" sz="1800" dirty="0"/>
          </a:p>
          <a:p>
            <a:r>
              <a:rPr lang="en-US" sz="1800" dirty="0"/>
              <a:t>Wilson, Ch. (2022). 14 Conflict Resolution Strategies for the Workplace. Retrieved from </a:t>
            </a:r>
            <a:r>
              <a:rPr lang="en-US" sz="1800" dirty="0">
                <a:hlinkClick r:id="rId10"/>
              </a:rPr>
              <a:t>https://positivepsychology.com/conflict-resolution-in-the-workplace/?utm_content=cmp-true</a:t>
            </a:r>
            <a:r>
              <a:rPr lang="en-US" sz="1800" dirty="0"/>
              <a:t> </a:t>
            </a:r>
          </a:p>
          <a:p>
            <a:endParaRPr lang="en-US"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ctr" rtl="0" fontAlgn="base"/>
            <a:r>
              <a:rPr lang="en-US" sz="4800" b="1" i="0" u="none" strike="noStrike" dirty="0" err="1">
                <a:solidFill>
                  <a:srgbClr val="FFFFFF"/>
                </a:solidFill>
                <a:effectLst/>
                <a:latin typeface="Calibri Light" panose="020F0302020204030204" pitchFamily="34" charset="0"/>
              </a:rPr>
              <a:t>Gefeliciteerd</a:t>
            </a:r>
            <a:r>
              <a:rPr lang="en-US" sz="4800" b="1" i="0" u="none" strike="noStrike" dirty="0">
                <a:solidFill>
                  <a:srgbClr val="FFFFFF"/>
                </a:solidFill>
                <a:effectLst/>
                <a:latin typeface="Calibri Light" panose="020F0302020204030204" pitchFamily="34" charset="0"/>
              </a:rPr>
              <a:t>!</a:t>
            </a:r>
            <a:r>
              <a:rPr lang="en-US" sz="3200" b="0" i="0" dirty="0">
                <a:solidFill>
                  <a:srgbClr val="FFFFFF"/>
                </a:solidFill>
                <a:effectLst/>
                <a:latin typeface="Calibri Light" panose="020F0302020204030204" pitchFamily="34" charset="0"/>
              </a:rPr>
              <a:t>​</a:t>
            </a:r>
            <a:br>
              <a:rPr lang="en-US" sz="3200" b="0" i="0" dirty="0">
                <a:solidFill>
                  <a:srgbClr val="FFFFFF"/>
                </a:solidFill>
                <a:effectLst/>
                <a:latin typeface="Calibri Light" panose="020F0302020204030204" pitchFamily="34" charset="0"/>
              </a:rPr>
            </a:br>
            <a:r>
              <a:rPr lang="nl-NL" sz="3200" b="1" i="0" u="none" strike="noStrike" dirty="0">
                <a:solidFill>
                  <a:srgbClr val="FFFFFF"/>
                </a:solidFill>
                <a:effectLst/>
                <a:latin typeface="Calibri Light" panose="020F0302020204030204" pitchFamily="34" charset="0"/>
              </a:rPr>
              <a:t>U hebt dit deel voltooid</a:t>
            </a:r>
            <a:r>
              <a:rPr lang="en-US" sz="3200" b="0" i="0" dirty="0">
                <a:solidFill>
                  <a:srgbClr val="FFFFFF"/>
                </a:solidFill>
                <a:effectLst/>
                <a:latin typeface="Calibri Light" panose="020F0302020204030204" pitchFamily="34" charset="0"/>
              </a:rPr>
              <a:t>​</a:t>
            </a:r>
            <a:endParaRPr lang="en-US" sz="2800" b="0" i="0" dirty="0">
              <a:effectLs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743199" y="6258631"/>
            <a:ext cx="7839307" cy="632422"/>
          </a:xfrm>
          <a:prstGeom prst="rect">
            <a:avLst/>
          </a:prstGeom>
        </p:spPr>
        <p:txBody>
          <a:bodyPr vert="horz" lIns="91440" tIns="45720" rIns="91440" bIns="45720" rtlCol="0" anchor="ctr">
            <a:normAutofit fontScale="62500" lnSpcReduction="20000"/>
          </a:bodyPr>
          <a:lstStyle/>
          <a:p>
            <a:pPr algn="l" rtl="0" fontAlgn="base"/>
            <a:r>
              <a:rPr lang="nl-NL" sz="1800" i="0" u="none" strike="noStrike" dirty="0">
                <a:solidFill>
                  <a:srgbClr val="808080"/>
                </a:solidFill>
                <a:effectLst/>
                <a:latin typeface="Calibri Light" panose="020F0302020204030204" pitchFamily="34"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r>
              <a:rPr lang="nl-NL" sz="1800" i="0" dirty="0">
                <a:solidFill>
                  <a:srgbClr val="808080"/>
                </a:solidFill>
                <a:effectLst/>
                <a:latin typeface="Calibri Light" panose="020F0302020204030204" pitchFamily="34" charset="0"/>
              </a:rPr>
              <a:t>​</a:t>
            </a:r>
            <a:endParaRPr lang="nl-NL" sz="1100" i="0" dirty="0">
              <a:effectLs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Modules</a:t>
            </a:r>
          </a:p>
        </p:txBody>
      </p:sp>
      <p:graphicFrame>
        <p:nvGraphicFramePr>
          <p:cNvPr id="10"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555175154"/>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36D3A082-9046-D340-3610-7C31BEF804C7}"/>
              </a:ext>
            </a:extLst>
          </p:cNvPr>
          <p:cNvGraphicFramePr/>
          <p:nvPr>
            <p:extLst>
              <p:ext uri="{D42A27DB-BD31-4B8C-83A1-F6EECF244321}">
                <p14:modId xmlns:p14="http://schemas.microsoft.com/office/powerpoint/2010/main" val="2245413208"/>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dirty="0" err="1"/>
              <a:t>Doelstellingen</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373272" y="2849358"/>
            <a:ext cx="7872768" cy="2508535"/>
          </a:xfrm>
        </p:spPr>
        <p:txBody>
          <a:bodyPr>
            <a:normAutofit lnSpcReduction="10000"/>
          </a:bodyPr>
          <a:lstStyle/>
          <a:p>
            <a:pPr>
              <a:buClr>
                <a:srgbClr val="95C11F"/>
              </a:buClr>
            </a:pPr>
            <a:r>
              <a:rPr lang="nl-NL" dirty="0"/>
              <a:t>Bewustwording van het verband tussen informatiestoornis en conflicten</a:t>
            </a:r>
          </a:p>
          <a:p>
            <a:pPr>
              <a:buClr>
                <a:srgbClr val="95C11F"/>
              </a:buClr>
            </a:pPr>
            <a:r>
              <a:rPr lang="nl-NL" dirty="0">
                <a:effectLst/>
              </a:rPr>
              <a:t>Begrip kweken voor de essentie en oorzaken van conflicten</a:t>
            </a:r>
            <a:endParaRPr lang="en-GB" dirty="0">
              <a:effectLst/>
            </a:endParaRPr>
          </a:p>
          <a:p>
            <a:pPr>
              <a:buClr>
                <a:srgbClr val="95C11F"/>
              </a:buClr>
            </a:pPr>
            <a:r>
              <a:rPr lang="nl-NL" dirty="0">
                <a:effectLst/>
              </a:rPr>
              <a:t>De methoden en technieken voor conflictoplossing uitleggen</a:t>
            </a:r>
            <a:endParaRPr lang="en-US" dirty="0">
              <a:effectLst/>
            </a:endParaRPr>
          </a:p>
          <a:p>
            <a:pPr>
              <a:buClr>
                <a:srgbClr val="95C11F"/>
              </a:buClr>
            </a:pPr>
            <a:r>
              <a:rPr lang="nl-NL" dirty="0">
                <a:effectLst/>
              </a:rPr>
              <a:t>Vaardigheden ontwikkelen om conflicten op te lossen en samen te leven</a:t>
            </a:r>
            <a:endParaRPr lang="bg-BG" dirty="0">
              <a:effectLst/>
            </a:endParaRPr>
          </a:p>
          <a:p>
            <a:pPr lvl="0">
              <a:buClr>
                <a:srgbClr val="95C11F"/>
              </a:buClr>
            </a:pPr>
            <a:endParaRPr lang="en-US" dirty="0">
              <a:effectLst/>
            </a:endParaRP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800327"/>
            <a:ext cx="11059692" cy="605096"/>
          </a:xfrm>
        </p:spPr>
        <p:txBody>
          <a:bodyPr/>
          <a:lstStyle/>
          <a:p>
            <a:r>
              <a:rPr lang="en-GB" dirty="0" err="1"/>
              <a:t>Samenleven</a:t>
            </a:r>
            <a:r>
              <a:rPr lang="en-GB" dirty="0"/>
              <a:t> </a:t>
            </a:r>
            <a:r>
              <a:rPr lang="en-GB" dirty="0" err="1"/>
              <a:t>en</a:t>
            </a:r>
            <a:r>
              <a:rPr lang="en-GB" dirty="0"/>
              <a:t> </a:t>
            </a:r>
            <a:r>
              <a:rPr lang="en-GB" dirty="0" err="1"/>
              <a:t>Conflicten</a:t>
            </a:r>
            <a:r>
              <a:rPr lang="en-GB" dirty="0"/>
              <a:t> </a:t>
            </a:r>
            <a:r>
              <a:rPr lang="en-GB" dirty="0" err="1"/>
              <a:t>Oplossen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10838" y="1403811"/>
            <a:ext cx="8263983" cy="4415692"/>
          </a:xfrm>
        </p:spPr>
        <p:txBody>
          <a:bodyPr>
            <a:noAutofit/>
          </a:bodyPr>
          <a:lstStyle/>
          <a:p>
            <a:pPr>
              <a:lnSpc>
                <a:spcPct val="120000"/>
              </a:lnSpc>
            </a:pPr>
            <a:r>
              <a:rPr lang="nl-NL" sz="2000" dirty="0"/>
              <a:t>Samenleven in gemeenschappen en groepen houdt in dat er een omgeving wordt gecreëerd waarin individuen zich kunnen uiten, elkaar kunnen begrijpen, respect kunnen behouden, grote geschillen kunnen voorkomen, effectief kunnen samenwerken en uiteindelijk in harmonie kunnen samenleven. Dit wordt bereikt door het cultiveren van open communicatie, respect voor diversiteit, empathie, collectieve probleemoplossing, gedeelde verantwoordelijkheden, efficiënt beheer van conflicten, enz.</a:t>
            </a:r>
          </a:p>
          <a:p>
            <a:pPr>
              <a:lnSpc>
                <a:spcPct val="120000"/>
              </a:lnSpc>
            </a:pPr>
            <a:r>
              <a:rPr lang="nl-NL" sz="2000" b="1" dirty="0"/>
              <a:t>Vaardigheden om conflicten op te lossen zijn de hoeksteen van harmonieus samenleven en succesvol samenleven.</a:t>
            </a:r>
            <a:endParaRPr lang="en-GB" sz="2000" b="1" dirty="0"/>
          </a:p>
          <a:p>
            <a:pPr>
              <a:lnSpc>
                <a:spcPct val="120000"/>
              </a:lnSpc>
            </a:pPr>
            <a:r>
              <a:rPr lang="nl-NL" sz="2000" dirty="0"/>
              <a:t>Door deze vaardigheden onder de knie te krijgen, kunnen mensen navigeren in de complexiteit van gedeelde ruimten (in wonen, onderwijs, werk) en positieve, ondersteunende relaties opbouwen met hun leeftijdsgenoten, familie, collega's, enz.</a:t>
            </a:r>
            <a:endParaRPr lang="en-GB" sz="2000" dirty="0"/>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err="1">
                <a:hlinkClick r:id="rId3"/>
              </a:rPr>
              <a:t>Afbeelding</a:t>
            </a:r>
            <a:r>
              <a:rPr lang="en-US" sz="1200" dirty="0">
                <a:hlinkClick r:id="rId3"/>
              </a:rPr>
              <a:t> van </a:t>
            </a:r>
            <a:r>
              <a:rPr lang="en-US" sz="1200" dirty="0" err="1">
                <a:hlinkClick r:id="rId3"/>
              </a:rPr>
              <a:t>Freepik</a:t>
            </a:r>
            <a:endParaRPr lang="en-US" sz="1200" dirty="0"/>
          </a:p>
        </p:txBody>
      </p:sp>
      <p:pic>
        <p:nvPicPr>
          <p:cNvPr id="3" name="Picture 2"/>
          <p:cNvPicPr>
            <a:picLocks noChangeAspect="1"/>
          </p:cNvPicPr>
          <p:nvPr/>
        </p:nvPicPr>
        <p:blipFill>
          <a:blip r:embed="rId4"/>
          <a:stretch>
            <a:fillRect/>
          </a:stretch>
        </p:blipFill>
        <p:spPr>
          <a:xfrm>
            <a:off x="8674821" y="1907135"/>
            <a:ext cx="3426056" cy="2288347"/>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537964"/>
            <a:ext cx="11059692" cy="605096"/>
          </a:xfrm>
        </p:spPr>
        <p:txBody>
          <a:bodyPr/>
          <a:lstStyle/>
          <a:p>
            <a:r>
              <a:rPr lang="en-GB" dirty="0" err="1"/>
              <a:t>Informatiestoornis</a:t>
            </a:r>
            <a:r>
              <a:rPr lang="en-GB" dirty="0"/>
              <a:t> </a:t>
            </a:r>
            <a:r>
              <a:rPr lang="en-GB" dirty="0" err="1"/>
              <a:t>en</a:t>
            </a:r>
            <a:r>
              <a:rPr lang="en-GB" dirty="0"/>
              <a:t> </a:t>
            </a:r>
            <a:r>
              <a:rPr lang="en-GB" dirty="0" err="1"/>
              <a:t>Conflicten</a:t>
            </a:r>
            <a:endParaRPr lang="en-GB"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987357"/>
            <a:ext cx="7764236" cy="4469553"/>
          </a:xfrm>
        </p:spPr>
        <p:txBody>
          <a:bodyPr>
            <a:noAutofit/>
          </a:bodyPr>
          <a:lstStyle/>
          <a:p>
            <a:pPr>
              <a:lnSpc>
                <a:spcPct val="120000"/>
              </a:lnSpc>
            </a:pPr>
            <a:r>
              <a:rPr lang="nl-NL" sz="1800" dirty="0"/>
              <a:t>Informatiestoornis belemmert per definitie een harmonieus samenleven in gemeenschappen en groepen.</a:t>
            </a:r>
            <a:endParaRPr lang="en-US" sz="1800" dirty="0"/>
          </a:p>
          <a:p>
            <a:pPr>
              <a:lnSpc>
                <a:spcPct val="120000"/>
              </a:lnSpc>
            </a:pPr>
            <a:r>
              <a:rPr lang="nl-NL" sz="1800" i="1" dirty="0"/>
              <a:t>Informatiestoornis veroorzaakt conflicten </a:t>
            </a:r>
            <a:r>
              <a:rPr lang="nl-NL" sz="1800" dirty="0"/>
              <a:t>tussen individuen en groepen. Het tast de basis van het samenleven aan door gevoelens van wantrouwen, angst, uitsluiting en vijandigheid jegens vermeende externe en interne tegenstanders te creëren en te versterken.</a:t>
            </a:r>
            <a:endParaRPr lang="en-US" sz="1800" dirty="0"/>
          </a:p>
          <a:p>
            <a:pPr>
              <a:lnSpc>
                <a:spcPct val="120000"/>
              </a:lnSpc>
            </a:pPr>
            <a:r>
              <a:rPr lang="nl-NL" sz="1800" b="1" dirty="0"/>
              <a:t>Het beheren en oplossen van conflicten veroorzaakt door informatiestoornis is de belangrijkste taak voor moderne samenlevingen op alle gebieden van het leven.</a:t>
            </a:r>
            <a:r>
              <a:rPr lang="en-US" sz="1800" b="1" dirty="0"/>
              <a:t> </a:t>
            </a:r>
          </a:p>
          <a:p>
            <a:pPr>
              <a:lnSpc>
                <a:spcPct val="120000"/>
              </a:lnSpc>
            </a:pPr>
            <a:r>
              <a:rPr lang="nl-NL" sz="1800" dirty="0"/>
              <a:t>Het bevorderen van juiste informatie, het stimuleren van sterke </a:t>
            </a:r>
            <a:r>
              <a:rPr lang="nl-NL" sz="1800" dirty="0" err="1"/>
              <a:t>conflictoplossende</a:t>
            </a:r>
            <a:r>
              <a:rPr lang="nl-NL" sz="1800" dirty="0"/>
              <a:t> vaardigheden en het cultiveren van een gevoel van empathie en begrip zijn vitale onderdelen van harmonieus samenleven. Het aanpakken van informatiestoornissen is cruciaal voor het bevorderen van een constructieve dialoog en begrip, die op hun beurt kunnen bijdragen aan effectievere conflictoplossing en harmonieus samenleven.</a:t>
            </a:r>
            <a:endParaRPr lang="en-US" sz="1800" dirty="0"/>
          </a:p>
        </p:txBody>
      </p:sp>
      <p:sp>
        <p:nvSpPr>
          <p:cNvPr id="4" name="Rectangle 3"/>
          <p:cNvSpPr/>
          <p:nvPr/>
        </p:nvSpPr>
        <p:spPr>
          <a:xfrm>
            <a:off x="8523986" y="4441247"/>
            <a:ext cx="3295456" cy="2031325"/>
          </a:xfrm>
          <a:prstGeom prst="rect">
            <a:avLst/>
          </a:prstGeom>
        </p:spPr>
        <p:txBody>
          <a:bodyPr wrap="square">
            <a:spAutoFit/>
          </a:bodyPr>
          <a:lstStyle/>
          <a:p>
            <a:pPr marL="228600" indent="-228600">
              <a:spcBef>
                <a:spcPts val="600"/>
              </a:spcBef>
              <a:spcAft>
                <a:spcPts val="600"/>
              </a:spcAft>
              <a:buClr>
                <a:srgbClr val="95C11F"/>
              </a:buClr>
              <a:buFont typeface="Wingdings" panose="05000000000000000000" pitchFamily="2" charset="2"/>
              <a:buChar char="§"/>
            </a:pPr>
            <a:r>
              <a:rPr lang="nl-NL" dirty="0"/>
              <a:t>Wanneer er echter sprake is van informatiestoornis, kan het goed bestuderen en beheren van conflicten de negatieve effecten tenietdoen en de groepsdynamiek weer in balans brengen.</a:t>
            </a:r>
            <a:endParaRPr lang="bg-B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162" y="309537"/>
            <a:ext cx="2877280" cy="3572181"/>
          </a:xfrm>
          <a:prstGeom prst="rect">
            <a:avLst/>
          </a:prstGeom>
        </p:spPr>
      </p:pic>
      <p:sp>
        <p:nvSpPr>
          <p:cNvPr id="9" name="Ορθογώνιο 1">
            <a:extLst>
              <a:ext uri="{FF2B5EF4-FFF2-40B4-BE49-F238E27FC236}">
                <a16:creationId xmlns:a16="http://schemas.microsoft.com/office/drawing/2014/main" id="{E314B2E6-0586-408E-8D1A-41287EF3B8C4}"/>
              </a:ext>
            </a:extLst>
          </p:cNvPr>
          <p:cNvSpPr/>
          <p:nvPr/>
        </p:nvSpPr>
        <p:spPr>
          <a:xfrm>
            <a:off x="3380752" y="6500126"/>
            <a:ext cx="8772088" cy="276999"/>
          </a:xfrm>
          <a:prstGeom prst="rect">
            <a:avLst/>
          </a:prstGeom>
        </p:spPr>
        <p:txBody>
          <a:bodyPr wrap="square">
            <a:spAutoFit/>
          </a:bodyPr>
          <a:lstStyle/>
          <a:p>
            <a:pPr algn="r"/>
            <a:r>
              <a:rPr lang="en-US" sz="1200" dirty="0" err="1">
                <a:hlinkClick r:id="rId4"/>
              </a:rPr>
              <a:t>Bron</a:t>
            </a:r>
            <a:r>
              <a:rPr lang="en-US" sz="1200" dirty="0"/>
              <a:t> | </a:t>
            </a:r>
            <a:r>
              <a:rPr lang="en-US" sz="1200" dirty="0" err="1">
                <a:hlinkClick r:id="rId5"/>
              </a:rPr>
              <a:t>Pixabay</a:t>
            </a:r>
            <a:r>
              <a:rPr lang="en-US" sz="1200" dirty="0">
                <a:hlinkClick r:id="rId5"/>
              </a:rPr>
              <a:t> license</a:t>
            </a:r>
            <a:endParaRPr lang="en-US" sz="1200" dirty="0"/>
          </a:p>
        </p:txBody>
      </p:sp>
    </p:spTree>
    <p:extLst>
      <p:ext uri="{BB962C8B-B14F-4D97-AF65-F5344CB8AC3E}">
        <p14:creationId xmlns:p14="http://schemas.microsoft.com/office/powerpoint/2010/main" val="391748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970542"/>
            <a:ext cx="3727673" cy="605096"/>
          </a:xfrm>
        </p:spPr>
        <p:txBody>
          <a:bodyPr/>
          <a:lstStyle/>
          <a:p>
            <a:r>
              <a:rPr lang="en-GB" dirty="0"/>
              <a:t>Wat is </a:t>
            </a:r>
            <a:r>
              <a:rPr lang="en-GB" dirty="0" err="1"/>
              <a:t>een</a:t>
            </a:r>
            <a:r>
              <a:rPr lang="en-GB" dirty="0"/>
              <a:t> Conflict?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496110" cy="4865977"/>
          </a:xfrm>
        </p:spPr>
        <p:txBody>
          <a:bodyPr>
            <a:normAutofit fontScale="92500" lnSpcReduction="10000"/>
          </a:bodyPr>
          <a:lstStyle/>
          <a:p>
            <a:pPr marL="0" indent="0">
              <a:lnSpc>
                <a:spcPct val="120000"/>
              </a:lnSpc>
              <a:buNone/>
            </a:pPr>
            <a:r>
              <a:rPr lang="nl-NL" sz="2000" dirty="0"/>
              <a:t>Wanneer twee of meer mensen verschillende belangen, waarden, doelen en inzichten hebben, ontstaat er een conflict.</a:t>
            </a:r>
          </a:p>
          <a:p>
            <a:pPr marL="0" indent="0">
              <a:lnSpc>
                <a:spcPct val="120000"/>
              </a:lnSpc>
              <a:buNone/>
            </a:pPr>
            <a:r>
              <a:rPr lang="en-US" sz="2000" b="1" dirty="0" err="1"/>
              <a:t>Een</a:t>
            </a:r>
            <a:r>
              <a:rPr lang="en-US" sz="2000" b="1" dirty="0"/>
              <a:t> conflict</a:t>
            </a:r>
            <a:r>
              <a:rPr lang="en-US" sz="2000" dirty="0"/>
              <a:t>  </a:t>
            </a:r>
          </a:p>
          <a:p>
            <a:pPr>
              <a:lnSpc>
                <a:spcPct val="120000"/>
              </a:lnSpc>
            </a:pPr>
            <a:r>
              <a:rPr lang="nl-NL" sz="2000" dirty="0"/>
              <a:t>Verwijst naar alle soorten oppositie of antagonistische interactie tussen of onder individuen en groepen.</a:t>
            </a:r>
          </a:p>
          <a:p>
            <a:pPr>
              <a:lnSpc>
                <a:spcPct val="120000"/>
              </a:lnSpc>
            </a:pPr>
            <a:r>
              <a:rPr lang="nl-NL" sz="2000" dirty="0"/>
              <a:t>Komt voort uit verschillen in percepties, interpretaties en oordelen over een situatie</a:t>
            </a:r>
          </a:p>
          <a:p>
            <a:pPr>
              <a:lnSpc>
                <a:spcPct val="120000"/>
              </a:lnSpc>
            </a:pPr>
            <a:r>
              <a:rPr lang="nl-NL" sz="2000" dirty="0"/>
              <a:t>Komt voort uit iemands perceptie dat er onverenigbaarheden of verschillen zijn tussen de eigen doelen, waarden of overtuigingen en die van anderen</a:t>
            </a:r>
          </a:p>
          <a:p>
            <a:pPr>
              <a:lnSpc>
                <a:spcPct val="120000"/>
              </a:lnSpc>
            </a:pPr>
            <a:r>
              <a:rPr lang="nl-NL" sz="2000" dirty="0"/>
              <a:t>Bestaat wanneer een partij ziet dat een andere partij het bereiken van doelen belemmert of op het punt staat te belemmeren</a:t>
            </a:r>
            <a:endParaRPr lang="en-GB" sz="2000" dirty="0"/>
          </a:p>
          <a:p>
            <a:pPr marL="0" indent="0">
              <a:lnSpc>
                <a:spcPct val="120000"/>
              </a:lnSpc>
              <a:buNone/>
            </a:pPr>
            <a:endParaRPr lang="en-GB" dirty="0"/>
          </a:p>
          <a:p>
            <a:pPr marL="0" indent="0">
              <a:lnSpc>
                <a:spcPct val="120000"/>
              </a:lnSpc>
              <a:buNone/>
            </a:pPr>
            <a:endParaRPr lang="en-US" sz="2000" dirty="0"/>
          </a:p>
          <a:p>
            <a:pPr>
              <a:lnSpc>
                <a:spcPct val="120000"/>
              </a:lnSpc>
            </a:pPr>
            <a:endParaRPr lang="en-GB" sz="2200" b="0" i="0" dirty="0">
              <a:solidFill>
                <a:srgbClr val="333333"/>
              </a:solidFill>
              <a:effectLst/>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err="1">
                <a:hlinkClick r:id="rId4"/>
              </a:rPr>
              <a:t>Bron</a:t>
            </a:r>
            <a:r>
              <a:rPr lang="en-US" sz="1200" dirty="0"/>
              <a:t> | </a:t>
            </a:r>
            <a:r>
              <a:rPr lang="en-US" sz="1200" dirty="0" err="1">
                <a:hlinkClick r:id="rId5"/>
              </a:rPr>
              <a:t>Pixabay</a:t>
            </a:r>
            <a:r>
              <a:rPr lang="en-US" sz="1200" dirty="0">
                <a:hlinkClick r:id="rId5"/>
              </a:rPr>
              <a:t> license</a:t>
            </a:r>
            <a:endParaRPr lang="en-US" sz="1200" dirty="0"/>
          </a:p>
        </p:txBody>
      </p:sp>
      <p:sp>
        <p:nvSpPr>
          <p:cNvPr id="8" name="pop-up" descr="Click here for pop up information.">
            <a:extLst>
              <a:ext uri="{FF2B5EF4-FFF2-40B4-BE49-F238E27FC236}">
                <a16:creationId xmlns:a16="http://schemas.microsoft.com/office/drawing/2014/main" id="{C3A67301-39B7-99CC-D178-F4F617E8AAEA}"/>
              </a:ext>
            </a:extLst>
          </p:cNvPr>
          <p:cNvSpPr/>
          <p:nvPr/>
        </p:nvSpPr>
        <p:spPr>
          <a:xfrm>
            <a:off x="4707992"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D71921"/>
                </a:solidFill>
              </a:rPr>
              <a:t>klik</a:t>
            </a:r>
            <a:endParaRPr lang="el-GR" b="1" dirty="0">
              <a:solidFill>
                <a:srgbClr val="D71921"/>
              </a:solidFill>
            </a:endParaRPr>
          </a:p>
        </p:txBody>
      </p:sp>
      <p:pic>
        <p:nvPicPr>
          <p:cNvPr id="9"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388141" y="970542"/>
            <a:ext cx="914400" cy="914400"/>
          </a:xfrm>
          <a:prstGeom prst="rect">
            <a:avLst/>
          </a:prstGeom>
        </p:spPr>
      </p:pic>
      <p:sp>
        <p:nvSpPr>
          <p:cNvPr id="12" name="TextBox 11">
            <a:extLst>
              <a:ext uri="{FF2B5EF4-FFF2-40B4-BE49-F238E27FC236}">
                <a16:creationId xmlns:a16="http://schemas.microsoft.com/office/drawing/2014/main" id="{85D3F7F5-9A32-24F0-F5D0-A5F25A673897}"/>
              </a:ext>
            </a:extLst>
          </p:cNvPr>
          <p:cNvSpPr txBox="1"/>
          <p:nvPr/>
        </p:nvSpPr>
        <p:spPr>
          <a:xfrm>
            <a:off x="6096000" y="292842"/>
            <a:ext cx="5339644" cy="1785104"/>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en-US" b="1" dirty="0"/>
              <a:t>Conflict </a:t>
            </a:r>
          </a:p>
          <a:p>
            <a:pPr>
              <a:spcBef>
                <a:spcPts val="600"/>
              </a:spcBef>
              <a:spcAft>
                <a:spcPts val="600"/>
              </a:spcAft>
            </a:pPr>
            <a:r>
              <a:rPr lang="nl-NL" dirty="0"/>
              <a:t>is een ernstig meningsverschil over iets dat belangrijk is voor een individu of een groep individuen.</a:t>
            </a:r>
          </a:p>
          <a:p>
            <a:pPr>
              <a:spcBef>
                <a:spcPts val="600"/>
              </a:spcBef>
              <a:spcAft>
                <a:spcPts val="600"/>
              </a:spcAft>
            </a:pPr>
            <a:r>
              <a:rPr lang="nl-NL" dirty="0"/>
              <a:t>De term komt van het Latijnse woord </a:t>
            </a:r>
            <a:r>
              <a:rPr lang="nl-NL" i="1" dirty="0" err="1"/>
              <a:t>conflictus</a:t>
            </a:r>
            <a:r>
              <a:rPr lang="nl-NL" dirty="0"/>
              <a:t> dat "</a:t>
            </a:r>
            <a:r>
              <a:rPr lang="nl-NL" i="1" dirty="0"/>
              <a:t>botsing</a:t>
            </a:r>
            <a:r>
              <a:rPr lang="nl-NL" dirty="0"/>
              <a:t>" of </a:t>
            </a:r>
            <a:r>
              <a:rPr lang="nl-NL" i="1" dirty="0"/>
              <a:t>“strijd"</a:t>
            </a:r>
            <a:r>
              <a:rPr lang="nl-NL" dirty="0"/>
              <a:t> betekent.</a:t>
            </a:r>
            <a:endParaRPr lang="en-US" i="1" dirty="0"/>
          </a:p>
        </p:txBody>
      </p:sp>
      <p:graphicFrame>
        <p:nvGraphicFramePr>
          <p:cNvPr id="2" name="Object 1"/>
          <p:cNvGraphicFramePr>
            <a:graphicFrameLocks noChangeAspect="1"/>
          </p:cNvGraphicFramePr>
          <p:nvPr>
            <p:extLst>
              <p:ext uri="{D42A27DB-BD31-4B8C-83A1-F6EECF244321}">
                <p14:modId xmlns:p14="http://schemas.microsoft.com/office/powerpoint/2010/main" val="4093290592"/>
              </p:ext>
            </p:extLst>
          </p:nvPr>
        </p:nvGraphicFramePr>
        <p:xfrm>
          <a:off x="92075" y="92075"/>
          <a:ext cx="1466850" cy="457200"/>
        </p:xfrm>
        <a:graphic>
          <a:graphicData uri="http://schemas.openxmlformats.org/presentationml/2006/ole">
            <mc:AlternateContent xmlns:mc="http://schemas.openxmlformats.org/markup-compatibility/2006">
              <mc:Choice xmlns:v="urn:schemas-microsoft-com:vml" Requires="v">
                <p:oleObj spid="_x0000_s1028" name="Packager Shell Object" showAsIcon="1" r:id="rId8" imgW="1466280" imgH="456480" progId="Package">
                  <p:embed/>
                </p:oleObj>
              </mc:Choice>
              <mc:Fallback>
                <p:oleObj name="Packager Shell Object" showAsIcon="1" r:id="rId8" imgW="1466280" imgH="456480" progId="Package">
                  <p:embed/>
                  <p:pic>
                    <p:nvPicPr>
                      <p:cNvPr id="2" name="Object 1"/>
                      <p:cNvPicPr/>
                      <p:nvPr/>
                    </p:nvPicPr>
                    <p:blipFill>
                      <a:blip r:embed="rId9"/>
                      <a:stretch>
                        <a:fillRect/>
                      </a:stretch>
                    </p:blipFill>
                    <p:spPr>
                      <a:xfrm>
                        <a:off x="92075" y="92075"/>
                        <a:ext cx="1466850" cy="457200"/>
                      </a:xfrm>
                      <a:prstGeom prst="rect">
                        <a:avLst/>
                      </a:prstGeom>
                    </p:spPr>
                  </p:pic>
                </p:oleObj>
              </mc:Fallback>
            </mc:AlternateContent>
          </a:graphicData>
        </a:graphic>
      </p:graphicFrame>
      <p:pic>
        <p:nvPicPr>
          <p:cNvPr id="3" name="Picture 2"/>
          <p:cNvPicPr>
            <a:picLocks noChangeAspect="1"/>
          </p:cNvPicPr>
          <p:nvPr/>
        </p:nvPicPr>
        <p:blipFill>
          <a:blip r:embed="rId10"/>
          <a:stretch>
            <a:fillRect/>
          </a:stretch>
        </p:blipFill>
        <p:spPr>
          <a:xfrm>
            <a:off x="8054109" y="3154285"/>
            <a:ext cx="3871952" cy="2580293"/>
          </a:xfrm>
          <a:prstGeom prst="rect">
            <a:avLst/>
          </a:prstGeom>
        </p:spPr>
      </p:pic>
    </p:spTree>
    <p:extLst>
      <p:ext uri="{BB962C8B-B14F-4D97-AF65-F5344CB8AC3E}">
        <p14:creationId xmlns:p14="http://schemas.microsoft.com/office/powerpoint/2010/main" val="37154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355998" y="693437"/>
            <a:ext cx="3727673" cy="605096"/>
          </a:xfrm>
        </p:spPr>
        <p:txBody>
          <a:bodyPr>
            <a:normAutofit/>
          </a:bodyPr>
          <a:lstStyle/>
          <a:p>
            <a:r>
              <a:rPr lang="en-GB" dirty="0" err="1"/>
              <a:t>Soorten</a:t>
            </a:r>
            <a:r>
              <a:rPr lang="en-GB" dirty="0"/>
              <a:t> Conflict </a:t>
            </a:r>
          </a:p>
        </p:txBody>
      </p:sp>
      <p:sp>
        <p:nvSpPr>
          <p:cNvPr id="7"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err="1">
                <a:hlinkClick r:id="rId3"/>
              </a:rPr>
              <a:t>Bron</a:t>
            </a:r>
            <a:r>
              <a:rPr lang="en-US" sz="1200" dirty="0"/>
              <a:t> | </a:t>
            </a:r>
            <a:r>
              <a:rPr lang="en-US" sz="1200" i="1" dirty="0"/>
              <a:t>T-Kit 12: Youth transforming conflict (2012), Council of Europe</a:t>
            </a:r>
          </a:p>
        </p:txBody>
      </p:sp>
      <p:sp>
        <p:nvSpPr>
          <p:cNvPr id="3" name="Oval 2"/>
          <p:cNvSpPr/>
          <p:nvPr/>
        </p:nvSpPr>
        <p:spPr>
          <a:xfrm>
            <a:off x="4781189" y="369738"/>
            <a:ext cx="2221422" cy="125614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004899"/>
                </a:solidFill>
              </a:rPr>
              <a:t>Conflictsoorten</a:t>
            </a:r>
            <a:r>
              <a:rPr lang="en-US" sz="1600" b="1" dirty="0">
                <a:solidFill>
                  <a:srgbClr val="004899"/>
                </a:solidFill>
              </a:rPr>
              <a:t> </a:t>
            </a:r>
            <a:r>
              <a:rPr lang="en-US" sz="1600" b="1" dirty="0" err="1">
                <a:solidFill>
                  <a:srgbClr val="004899"/>
                </a:solidFill>
              </a:rPr>
              <a:t>gebaseerd</a:t>
            </a:r>
            <a:r>
              <a:rPr lang="en-US" sz="1600" b="1" dirty="0">
                <a:solidFill>
                  <a:srgbClr val="004899"/>
                </a:solidFill>
              </a:rPr>
              <a:t> op</a:t>
            </a:r>
            <a:endParaRPr lang="bg-BG" sz="1600" b="1" dirty="0">
              <a:solidFill>
                <a:srgbClr val="004899"/>
              </a:solidFill>
            </a:endParaRPr>
          </a:p>
        </p:txBody>
      </p:sp>
      <p:graphicFrame>
        <p:nvGraphicFramePr>
          <p:cNvPr id="8" name="Diagram 7"/>
          <p:cNvGraphicFramePr/>
          <p:nvPr>
            <p:extLst>
              <p:ext uri="{D42A27DB-BD31-4B8C-83A1-F6EECF244321}">
                <p14:modId xmlns:p14="http://schemas.microsoft.com/office/powerpoint/2010/main" val="618742202"/>
              </p:ext>
            </p:extLst>
          </p:nvPr>
        </p:nvGraphicFramePr>
        <p:xfrm>
          <a:off x="5084475" y="3139562"/>
          <a:ext cx="3641555" cy="3592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976038755"/>
              </p:ext>
            </p:extLst>
          </p:nvPr>
        </p:nvGraphicFramePr>
        <p:xfrm>
          <a:off x="8807017" y="201770"/>
          <a:ext cx="2897620" cy="29489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extLst>
              <p:ext uri="{D42A27DB-BD31-4B8C-83A1-F6EECF244321}">
                <p14:modId xmlns:p14="http://schemas.microsoft.com/office/powerpoint/2010/main" val="2391675858"/>
              </p:ext>
            </p:extLst>
          </p:nvPr>
        </p:nvGraphicFramePr>
        <p:xfrm>
          <a:off x="8853055" y="3624665"/>
          <a:ext cx="2805545" cy="294200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iagram 10"/>
          <p:cNvGraphicFramePr/>
          <p:nvPr>
            <p:extLst>
              <p:ext uri="{D42A27DB-BD31-4B8C-83A1-F6EECF244321}">
                <p14:modId xmlns:p14="http://schemas.microsoft.com/office/powerpoint/2010/main" val="2674289880"/>
              </p:ext>
            </p:extLst>
          </p:nvPr>
        </p:nvGraphicFramePr>
        <p:xfrm>
          <a:off x="777757" y="1262284"/>
          <a:ext cx="2104589" cy="221058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2" name="Diagram 11"/>
          <p:cNvGraphicFramePr/>
          <p:nvPr>
            <p:extLst>
              <p:ext uri="{D42A27DB-BD31-4B8C-83A1-F6EECF244321}">
                <p14:modId xmlns:p14="http://schemas.microsoft.com/office/powerpoint/2010/main" val="4262711620"/>
              </p:ext>
            </p:extLst>
          </p:nvPr>
        </p:nvGraphicFramePr>
        <p:xfrm>
          <a:off x="463962" y="3949943"/>
          <a:ext cx="2050271" cy="229145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3" name="Diagram 12"/>
          <p:cNvGraphicFramePr/>
          <p:nvPr>
            <p:extLst>
              <p:ext uri="{D42A27DB-BD31-4B8C-83A1-F6EECF244321}">
                <p14:modId xmlns:p14="http://schemas.microsoft.com/office/powerpoint/2010/main" val="3841792439"/>
              </p:ext>
            </p:extLst>
          </p:nvPr>
        </p:nvGraphicFramePr>
        <p:xfrm>
          <a:off x="2712509" y="4386475"/>
          <a:ext cx="2050271" cy="229145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cxnSp>
        <p:nvCxnSpPr>
          <p:cNvPr id="15" name="Straight Arrow Connector 14"/>
          <p:cNvCxnSpPr/>
          <p:nvPr/>
        </p:nvCxnSpPr>
        <p:spPr>
          <a:xfrm flipH="1">
            <a:off x="2907751" y="1149530"/>
            <a:ext cx="1894762" cy="762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122908" y="1429422"/>
            <a:ext cx="2909264" cy="287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148384" y="1564866"/>
            <a:ext cx="1245200" cy="3000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84475" y="1625883"/>
            <a:ext cx="489104" cy="1556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29389" y="959485"/>
            <a:ext cx="1923666" cy="302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772952" y="1358492"/>
            <a:ext cx="2873921" cy="2508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297498">
            <a:off x="2745699" y="1073656"/>
            <a:ext cx="2344198" cy="369332"/>
          </a:xfrm>
          <a:prstGeom prst="rect">
            <a:avLst/>
          </a:prstGeom>
        </p:spPr>
        <p:txBody>
          <a:bodyPr wrap="square" rtlCol="0">
            <a:spAutoFit/>
          </a:bodyPr>
          <a:lstStyle/>
          <a:p>
            <a:pPr algn="l"/>
            <a:r>
              <a:rPr lang="en-US" dirty="0" err="1"/>
              <a:t>Gebruik</a:t>
            </a:r>
            <a:r>
              <a:rPr lang="en-US" dirty="0"/>
              <a:t> van </a:t>
            </a:r>
            <a:r>
              <a:rPr lang="en-US" dirty="0" err="1"/>
              <a:t>geweld</a:t>
            </a:r>
            <a:endParaRPr lang="bg-BG" dirty="0" err="1"/>
          </a:p>
        </p:txBody>
      </p:sp>
      <p:sp>
        <p:nvSpPr>
          <p:cNvPr id="32" name="TextBox 31"/>
          <p:cNvSpPr txBox="1"/>
          <p:nvPr/>
        </p:nvSpPr>
        <p:spPr>
          <a:xfrm rot="4299528">
            <a:off x="5142398" y="2510824"/>
            <a:ext cx="2020967" cy="369332"/>
          </a:xfrm>
          <a:prstGeom prst="rect">
            <a:avLst/>
          </a:prstGeom>
        </p:spPr>
        <p:txBody>
          <a:bodyPr wrap="square" rtlCol="0">
            <a:spAutoFit/>
          </a:bodyPr>
          <a:lstStyle/>
          <a:p>
            <a:pPr algn="l"/>
            <a:r>
              <a:rPr lang="en-US" dirty="0" err="1"/>
              <a:t>Conflictpartijen</a:t>
            </a:r>
            <a:endParaRPr lang="bg-BG" dirty="0" err="1"/>
          </a:p>
        </p:txBody>
      </p:sp>
      <p:sp>
        <p:nvSpPr>
          <p:cNvPr id="33" name="TextBox 32"/>
          <p:cNvSpPr txBox="1"/>
          <p:nvPr/>
        </p:nvSpPr>
        <p:spPr>
          <a:xfrm rot="17558940">
            <a:off x="3388880" y="3106078"/>
            <a:ext cx="2020967" cy="369332"/>
          </a:xfrm>
          <a:prstGeom prst="rect">
            <a:avLst/>
          </a:prstGeom>
        </p:spPr>
        <p:txBody>
          <a:bodyPr wrap="square" rtlCol="0">
            <a:spAutoFit/>
          </a:bodyPr>
          <a:lstStyle/>
          <a:p>
            <a:pPr algn="l"/>
            <a:r>
              <a:rPr lang="en-US" dirty="0" err="1"/>
              <a:t>Weergave</a:t>
            </a:r>
            <a:endParaRPr lang="bg-BG" dirty="0" err="1"/>
          </a:p>
        </p:txBody>
      </p:sp>
      <p:sp>
        <p:nvSpPr>
          <p:cNvPr id="35" name="TextBox 34"/>
          <p:cNvSpPr txBox="1"/>
          <p:nvPr/>
        </p:nvSpPr>
        <p:spPr>
          <a:xfrm rot="18888887">
            <a:off x="1871766" y="3076823"/>
            <a:ext cx="2020967" cy="369332"/>
          </a:xfrm>
          <a:prstGeom prst="rect">
            <a:avLst/>
          </a:prstGeom>
        </p:spPr>
        <p:txBody>
          <a:bodyPr wrap="square" rtlCol="0">
            <a:spAutoFit/>
          </a:bodyPr>
          <a:lstStyle/>
          <a:p>
            <a:pPr algn="l"/>
            <a:r>
              <a:rPr lang="en-US" dirty="0" err="1"/>
              <a:t>Consequenties</a:t>
            </a:r>
            <a:endParaRPr lang="bg-BG" dirty="0" err="1"/>
          </a:p>
        </p:txBody>
      </p:sp>
      <p:sp>
        <p:nvSpPr>
          <p:cNvPr id="40" name="TextBox 39"/>
          <p:cNvSpPr txBox="1"/>
          <p:nvPr/>
        </p:nvSpPr>
        <p:spPr>
          <a:xfrm rot="2488857">
            <a:off x="7173402" y="2937423"/>
            <a:ext cx="2560280" cy="369332"/>
          </a:xfrm>
          <a:prstGeom prst="rect">
            <a:avLst/>
          </a:prstGeom>
        </p:spPr>
        <p:txBody>
          <a:bodyPr wrap="square" rtlCol="0">
            <a:spAutoFit/>
          </a:bodyPr>
          <a:lstStyle/>
          <a:p>
            <a:pPr algn="l"/>
            <a:r>
              <a:rPr lang="en-US" dirty="0" err="1"/>
              <a:t>Motivatie</a:t>
            </a:r>
            <a:r>
              <a:rPr lang="en-US" dirty="0"/>
              <a:t>/</a:t>
            </a:r>
            <a:r>
              <a:rPr lang="en-US" dirty="0" err="1"/>
              <a:t>behoeften</a:t>
            </a:r>
            <a:endParaRPr lang="bg-BG" dirty="0" err="1"/>
          </a:p>
        </p:txBody>
      </p:sp>
      <p:sp>
        <p:nvSpPr>
          <p:cNvPr id="43" name="TextBox 42"/>
          <p:cNvSpPr txBox="1"/>
          <p:nvPr/>
        </p:nvSpPr>
        <p:spPr>
          <a:xfrm rot="558909">
            <a:off x="7920887" y="1244756"/>
            <a:ext cx="989790" cy="369332"/>
          </a:xfrm>
          <a:prstGeom prst="rect">
            <a:avLst/>
          </a:prstGeom>
        </p:spPr>
        <p:txBody>
          <a:bodyPr wrap="square" rtlCol="0">
            <a:spAutoFit/>
          </a:bodyPr>
          <a:lstStyle/>
          <a:p>
            <a:pPr algn="l"/>
            <a:r>
              <a:rPr lang="en-US" dirty="0"/>
              <a:t>Context</a:t>
            </a:r>
            <a:endParaRPr lang="bg-BG" dirty="0" err="1"/>
          </a:p>
        </p:txBody>
      </p:sp>
    </p:spTree>
    <p:extLst>
      <p:ext uri="{BB962C8B-B14F-4D97-AF65-F5344CB8AC3E}">
        <p14:creationId xmlns:p14="http://schemas.microsoft.com/office/powerpoint/2010/main" val="2719963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86907" y="952056"/>
            <a:ext cx="3727673" cy="605096"/>
          </a:xfrm>
        </p:spPr>
        <p:txBody>
          <a:bodyPr>
            <a:normAutofit/>
          </a:bodyPr>
          <a:lstStyle/>
          <a:p>
            <a:r>
              <a:rPr lang="en-GB" dirty="0" err="1"/>
              <a:t>Actoren</a:t>
            </a:r>
            <a:r>
              <a:rPr lang="en-GB" dirty="0"/>
              <a:t> in Conflict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86906" y="1700696"/>
            <a:ext cx="7902669" cy="4865977"/>
          </a:xfrm>
        </p:spPr>
        <p:txBody>
          <a:bodyPr>
            <a:normAutofit fontScale="92500"/>
          </a:bodyPr>
          <a:lstStyle/>
          <a:p>
            <a:pPr>
              <a:lnSpc>
                <a:spcPct val="120000"/>
              </a:lnSpc>
            </a:pPr>
            <a:r>
              <a:rPr lang="nl-NL" sz="2000" b="1" dirty="0"/>
              <a:t>Intrapersoonlijk Conflict: </a:t>
            </a:r>
            <a:r>
              <a:rPr lang="nl-NL" sz="2000" dirty="0"/>
              <a:t>Conflict </a:t>
            </a:r>
            <a:r>
              <a:rPr lang="nl-NL" sz="2000" i="1" dirty="0"/>
              <a:t>binnen iemands eigen gedachten</a:t>
            </a:r>
            <a:r>
              <a:rPr lang="nl-NL" sz="2000" dirty="0"/>
              <a:t> en emoties. Het kan gaan om innerlijke strijd over beslissingen, waarden of tegenstrijdige doelen.</a:t>
            </a:r>
          </a:p>
          <a:p>
            <a:pPr>
              <a:lnSpc>
                <a:spcPct val="120000"/>
              </a:lnSpc>
            </a:pPr>
            <a:r>
              <a:rPr lang="nl-NL" sz="2000" b="1" dirty="0"/>
              <a:t>Interpersoonlijk Conflict: </a:t>
            </a:r>
            <a:r>
              <a:rPr lang="nl-NL" sz="2000" dirty="0"/>
              <a:t>Conflict </a:t>
            </a:r>
            <a:r>
              <a:rPr lang="nl-NL" sz="2000" i="1" dirty="0"/>
              <a:t>tussen individuen</a:t>
            </a:r>
            <a:r>
              <a:rPr lang="nl-NL" sz="2000" dirty="0"/>
              <a:t> door verschillen in persoonlijkheid, communicatiestijl, interesses of waarden. Deze conflicten ontstaan vaak uit misverstanden of botsingen in persoonlijke relaties.</a:t>
            </a:r>
            <a:endParaRPr lang="en-US" sz="2000" dirty="0"/>
          </a:p>
          <a:p>
            <a:pPr>
              <a:lnSpc>
                <a:spcPct val="120000"/>
              </a:lnSpc>
            </a:pPr>
            <a:r>
              <a:rPr lang="nl-NL" sz="2000" b="1" dirty="0"/>
              <a:t>Intragroep Conflict:</a:t>
            </a:r>
            <a:r>
              <a:rPr lang="nl-NL" sz="2000" dirty="0"/>
              <a:t> Conflict dat zich voordoet </a:t>
            </a:r>
            <a:r>
              <a:rPr lang="nl-NL" sz="2000" i="1" dirty="0"/>
              <a:t>binnen één groep of team</a:t>
            </a:r>
            <a:r>
              <a:rPr lang="nl-NL" sz="2000" dirty="0"/>
              <a:t>, zoals tussen leden van een gezin, klasgenoten op school, collega's op het werk of leden van een gemeenschapsorganisatie.</a:t>
            </a:r>
          </a:p>
          <a:p>
            <a:pPr>
              <a:lnSpc>
                <a:spcPct val="120000"/>
              </a:lnSpc>
            </a:pPr>
            <a:r>
              <a:rPr lang="en-US" sz="2000" b="1" dirty="0" err="1"/>
              <a:t>Intergroep</a:t>
            </a:r>
            <a:r>
              <a:rPr lang="en-US" sz="2000" b="1" dirty="0"/>
              <a:t> Conflict:</a:t>
            </a:r>
            <a:r>
              <a:rPr lang="en-US" sz="2000" dirty="0"/>
              <a:t> </a:t>
            </a:r>
            <a:r>
              <a:rPr lang="nl-NL" sz="2000" dirty="0"/>
              <a:t>Conflict dat ontstaat </a:t>
            </a:r>
            <a:r>
              <a:rPr lang="nl-NL" sz="2000" i="1" dirty="0"/>
              <a:t>tussen verschillende groepen of teams</a:t>
            </a:r>
            <a:r>
              <a:rPr lang="nl-NL" sz="2000" dirty="0"/>
              <a:t>, vaak als gevolg van concurrentie om middelen, macht of status. Dit kunnen conflicten zijn tussen etnische, religieuze of sociale groepen.</a:t>
            </a:r>
            <a:endParaRPr lang="en-US" sz="2000" dirty="0"/>
          </a:p>
          <a:p>
            <a:pPr>
              <a:lnSpc>
                <a:spcPct val="120000"/>
              </a:lnSpc>
            </a:pPr>
            <a:endParaRPr lang="en-GB" sz="2200" b="0" i="0" dirty="0">
              <a:solidFill>
                <a:srgbClr val="333333"/>
              </a:solidFill>
              <a:effectLst/>
            </a:endParaRPr>
          </a:p>
        </p:txBody>
      </p:sp>
      <p:graphicFrame>
        <p:nvGraphicFramePr>
          <p:cNvPr id="4" name="Diagram 3"/>
          <p:cNvGraphicFramePr/>
          <p:nvPr>
            <p:extLst>
              <p:ext uri="{D42A27DB-BD31-4B8C-83A1-F6EECF244321}">
                <p14:modId xmlns:p14="http://schemas.microsoft.com/office/powerpoint/2010/main" val="1175148175"/>
              </p:ext>
            </p:extLst>
          </p:nvPr>
        </p:nvGraphicFramePr>
        <p:xfrm>
          <a:off x="7296729" y="808512"/>
          <a:ext cx="513541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33753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3_Confilct_Solving_NL_v1"/>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bdk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Jt2Q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m3Z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Jt2Q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Jt2Q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Jt2Q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bdkFYFQaV5GsAAABvAAAAHAAAAHVuaXZlcnNhbC9sb2NhbF9zZXR0aW5ncy54bWwNyrEKwkAMANC9XxEySB3Uugn2rpujCK0fENogB7mk9ELRv/e2N7x++GaBnbeSTANezx0C62xL0k/A9/Q43RCKky4kphxQDWGITS82k4zsXmOBVejH28S5wvlJuc4XqbOkAu1B/B6PeInNH1BLAwQUAAIACACbdkF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m3ZBWOohDhNLAAAAbAAAABsAAAB1bml2ZXJzYWwvdW5pdmVyc2FsLnBuZy54bWyzsa/IzVEoSy0qzszPs1Uy1DNQsrfj5bIpKEoty0wtV6gAigEFIUBJoRLINUJwyzNTSjKAQiYmFgjBjNTM9IwSoKiBhRlcVB9oKABQSwECAAAUAAIACACpdlBPNmFYAkcDAADhCQAAFAAAAAAAAAABAAAAAAAAAAAAdW5pdmVyc2FsL3BsYXllci54bWxQSwECAAAUAAIACACbdkFYtTf0qBwFAADhEwAAHQAAAAAAAAABAAAAAAB5AwAAdW5pdmVyc2FsL2NvbW1vbl9tZXNzYWdlcy5sbmdQSwECAAAUAAIACACbdkFYFR5gG6MAAAB/AQAALgAAAAAAAAABAAAAAADQCAAAdW5pdmVyc2FsL3BsYXliYWNrX2FuZF9uYXZpZ2F0aW9uX3NldHRpbmdzLnhtbFBLAQIAABQAAgAIAJt2QVh0STUfPAQAAAwVAAAnAAAAAAAAAAEAAAAAAL8JAAB1bml2ZXJzYWwvZmxhc2hfcHVibGlzaGluZ19zZXR0aW5ncy54bWxQSwECAAAUAAIACACbdkFYN4uHansDAACsDAAAIQAAAAAAAAABAAAAAABADgAAdW5pdmVyc2FsL2ZsYXNoX3NraW5fc2V0dGluZ3MueG1sUEsBAgAAFAACAAgAm3ZBWKavViM2BAAAlhQAACYAAAAAAAAAAQAAAAAA+hEAAHVuaXZlcnNhbC9odG1sX3B1Ymxpc2hpbmdfc2V0dGluZ3MueG1sUEsBAgAAFAACAAgAm3ZBWCYPfuiwAQAAbwYAAB8AAAAAAAAAAQAAAAAAdBYAAHVuaXZlcnNhbC9odG1sX3NraW5fc2V0dGluZ3MuanNQSwECAAAUAAIACACbdkFYFQaV5GsAAABvAAAAHAAAAAAAAAABAAAAAABhGAAAdW5pdmVyc2FsL2xvY2FsX3NldHRpbmdzLnhtbFBLAQIAABQAAgAIAJt2QVjCG66ZaBIAAPdNAAAXAAAAAAAAAAAAAAAAAAYZAAB1bml2ZXJzYWwvdW5pdmVyc2FsLnBuZ1BLAQIAABQAAgAIAJt2QVjqIQ4TSwAAAGwAAAAbAAAAAAAAAAEAAAAAAKMrAAB1bml2ZXJzYWwvdW5pdmVyc2FsLnBuZy54bWxQSwUGAAAAAAoACgAGAwAAJywAAAAA"/>
  <p:tag name="ISPRING_LMS_API_VERSION" val="SCORM 1.2"/>
  <p:tag name="ISPRING_ULTRA_SCORM_COURSE_ID" val="B16725D1-7607-4D99-8B95-0537ED47A650"/>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M3"/>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COSTAID\\Dutch&quot;]]"/>
  <p:tag name="ISPRING_SCORM_RATE_QUIZZES" val="0"/>
  <p:tag name="ISPRING_PRESENTATION_TITLE" val="M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7417</TotalTime>
  <Words>2786</Words>
  <Application>Microsoft Office PowerPoint</Application>
  <PresentationFormat>Ευρεία οθόνη</PresentationFormat>
  <Paragraphs>284</Paragraphs>
  <Slides>23</Slides>
  <Notes>23</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23</vt:i4>
      </vt:variant>
    </vt:vector>
  </HeadingPairs>
  <TitlesOfParts>
    <vt:vector size="35" baseType="lpstr">
      <vt:lpstr>Adobe Gothic Std B</vt:lpstr>
      <vt:lpstr>MS PGothic</vt:lpstr>
      <vt:lpstr>Arial</vt:lpstr>
      <vt:lpstr>Calibri</vt:lpstr>
      <vt:lpstr>Calibri Light</vt:lpstr>
      <vt:lpstr>Courier New</vt:lpstr>
      <vt:lpstr>Gill Sans Ultra Bold</vt:lpstr>
      <vt:lpstr>Impact</vt:lpstr>
      <vt:lpstr>Verdana</vt:lpstr>
      <vt:lpstr>Wingdings</vt:lpstr>
      <vt:lpstr>Θέμα του Office</vt:lpstr>
      <vt:lpstr>Packager Shell Object</vt:lpstr>
      <vt:lpstr>Παρουσίαση του PowerPoint</vt:lpstr>
      <vt:lpstr>Partners</vt:lpstr>
      <vt:lpstr>Modules</vt:lpstr>
      <vt:lpstr>Doelstellingen</vt:lpstr>
      <vt:lpstr>Samenleven en Conflicten Oplossen</vt:lpstr>
      <vt:lpstr>Informatiestoornis en Conflicten</vt:lpstr>
      <vt:lpstr>Wat is een Conflict? </vt:lpstr>
      <vt:lpstr>Soorten Conflict </vt:lpstr>
      <vt:lpstr>Actoren in Conflict </vt:lpstr>
      <vt:lpstr>Oorzaken van Conflicten </vt:lpstr>
      <vt:lpstr>Hoe Benader Je Conflicten in een Groep?</vt:lpstr>
      <vt:lpstr>Conflictproces</vt:lpstr>
      <vt:lpstr>Conflictoplossing vs Conflictmanagement</vt:lpstr>
      <vt:lpstr>Methoden om Conflicten Op te Lossen</vt:lpstr>
      <vt:lpstr>Methoden om Conflicten Op te Lossen</vt:lpstr>
      <vt:lpstr>Methoden om Conflicten Op te Lossen</vt:lpstr>
      <vt:lpstr>Methoden om Conflicten Op te Lossen</vt:lpstr>
      <vt:lpstr>Technieken voor Conflictoplossing</vt:lpstr>
      <vt:lpstr>Vaardigheden voor Samenleven</vt:lpstr>
      <vt:lpstr>Vaardigheden voor samenleven en samenwerken</vt:lpstr>
      <vt:lpstr>Het Belangrijkste...</vt:lpstr>
      <vt:lpstr>Referenties en verdere lectuur​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M3</dc:title>
  <dc:creator>pantelis bbalaouras</dc:creator>
  <cp:lastModifiedBy>pantelis</cp:lastModifiedBy>
  <cp:revision>195</cp:revision>
  <dcterms:created xsi:type="dcterms:W3CDTF">2020-06-02T13:31:56Z</dcterms:created>
  <dcterms:modified xsi:type="dcterms:W3CDTF">2024-08-17T13:47:02Z</dcterms:modified>
</cp:coreProperties>
</file>