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12" r:id="rId2"/>
    <p:sldId id="444" r:id="rId3"/>
    <p:sldId id="509" r:id="rId4"/>
    <p:sldId id="420" r:id="rId5"/>
    <p:sldId id="445" r:id="rId6"/>
    <p:sldId id="296" r:id="rId7"/>
    <p:sldId id="499" r:id="rId8"/>
    <p:sldId id="446" r:id="rId9"/>
    <p:sldId id="513" r:id="rId10"/>
    <p:sldId id="303" r:id="rId11"/>
    <p:sldId id="488" r:id="rId12"/>
    <p:sldId id="402" r:id="rId13"/>
    <p:sldId id="485" r:id="rId14"/>
    <p:sldId id="304" r:id="rId15"/>
    <p:sldId id="295" r:id="rId16"/>
    <p:sldId id="305" r:id="rId17"/>
    <p:sldId id="514" r:id="rId18"/>
    <p:sldId id="517" r:id="rId19"/>
    <p:sldId id="518" r:id="rId20"/>
    <p:sldId id="516" r:id="rId21"/>
    <p:sldId id="325" r:id="rId22"/>
    <p:sldId id="515" r:id="rId23"/>
    <p:sldId id="442" r:id="rId24"/>
  </p:sldIdLst>
  <p:sldSz cx="12192000" cy="685800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9" d="100"/>
          <a:sy n="99" d="100"/>
        </p:scale>
        <p:origin x="84" y="49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9CDA5F82-31E9-40DA-9222-A4B336803C8B}"/>
    <pc:docChg chg="modSld">
      <pc:chgData name="Tim Paulusse" userId="1f5f41b363f6e14e" providerId="LiveId" clId="{9CDA5F82-31E9-40DA-9222-A4B336803C8B}" dt="2023-11-22T15:17:56.267" v="16"/>
      <pc:docMkLst>
        <pc:docMk/>
      </pc:docMkLst>
      <pc:sldChg chg="modSp mod">
        <pc:chgData name="Tim Paulusse" userId="1f5f41b363f6e14e" providerId="LiveId" clId="{9CDA5F82-31E9-40DA-9222-A4B336803C8B}" dt="2023-11-22T15:17:06.765" v="12" actId="20577"/>
        <pc:sldMkLst>
          <pc:docMk/>
          <pc:sldMk cId="4236537347" sldId="295"/>
        </pc:sldMkLst>
        <pc:spChg chg="mod">
          <ac:chgData name="Tim Paulusse" userId="1f5f41b363f6e14e" providerId="LiveId" clId="{9CDA5F82-31E9-40DA-9222-A4B336803C8B}" dt="2023-11-22T15:16:51.907" v="6" actId="6549"/>
          <ac:spMkLst>
            <pc:docMk/>
            <pc:sldMk cId="4236537347" sldId="295"/>
            <ac:spMk id="5" creationId="{779F93A1-3BC4-4CAA-B56F-3375A7D00191}"/>
          </ac:spMkLst>
        </pc:spChg>
        <pc:spChg chg="mod">
          <ac:chgData name="Tim Paulusse" userId="1f5f41b363f6e14e" providerId="LiveId" clId="{9CDA5F82-31E9-40DA-9222-A4B336803C8B}" dt="2023-11-22T15:17:06.765" v="12" actId="20577"/>
          <ac:spMkLst>
            <pc:docMk/>
            <pc:sldMk cId="4236537347" sldId="295"/>
            <ac:spMk id="6" creationId="{13725DC3-E1D4-4E92-AF5A-F0DED3AA5B9A}"/>
          </ac:spMkLst>
        </pc:spChg>
      </pc:sldChg>
      <pc:sldChg chg="modSp mod">
        <pc:chgData name="Tim Paulusse" userId="1f5f41b363f6e14e" providerId="LiveId" clId="{9CDA5F82-31E9-40DA-9222-A4B336803C8B}" dt="2023-11-22T15:17:14.423" v="15" actId="20577"/>
        <pc:sldMkLst>
          <pc:docMk/>
          <pc:sldMk cId="2055772528" sldId="305"/>
        </pc:sldMkLst>
        <pc:spChg chg="mod">
          <ac:chgData name="Tim Paulusse" userId="1f5f41b363f6e14e" providerId="LiveId" clId="{9CDA5F82-31E9-40DA-9222-A4B336803C8B}" dt="2023-11-22T15:17:14.423" v="15" actId="20577"/>
          <ac:spMkLst>
            <pc:docMk/>
            <pc:sldMk cId="2055772528" sldId="305"/>
            <ac:spMk id="5" creationId="{FCC0DEC9-291B-4095-9896-1244D3052774}"/>
          </ac:spMkLst>
        </pc:spChg>
      </pc:sldChg>
      <pc:sldChg chg="modSp mod">
        <pc:chgData name="Tim Paulusse" userId="1f5f41b363f6e14e" providerId="LiveId" clId="{9CDA5F82-31E9-40DA-9222-A4B336803C8B}" dt="2023-11-22T15:17:56.267" v="16"/>
        <pc:sldMkLst>
          <pc:docMk/>
          <pc:sldMk cId="2033093179" sldId="420"/>
        </pc:sldMkLst>
        <pc:spChg chg="mod">
          <ac:chgData name="Tim Paulusse" userId="1f5f41b363f6e14e" providerId="LiveId" clId="{9CDA5F82-31E9-40DA-9222-A4B336803C8B}" dt="2023-11-22T15:17:56.267" v="16"/>
          <ac:spMkLst>
            <pc:docMk/>
            <pc:sldMk cId="2033093179" sldId="420"/>
            <ac:spMk id="5" creationId="{A8A9FD9A-D149-4CB3-A9BB-556DD2E24D3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1. </a:t>
          </a:r>
          <a:r>
            <a:rPr lang="en-US" sz="3200" kern="1200" dirty="0">
              <a:solidFill>
                <a:schemeClr val="tx1"/>
              </a:solidFill>
            </a:rPr>
            <a:t>Awareness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latin typeface="Calibri" panose="020F0502020204030204"/>
              <a:ea typeface="+mn-ea"/>
              <a:cs typeface="+mn-cs"/>
            </a:rPr>
            <a:t>2. Critical thinking</a:t>
          </a:r>
          <a:endParaRPr lang="el-GR" sz="3200" kern="1200" dirty="0">
            <a:solidFill>
              <a:prstClr val="black"/>
            </a:solidFill>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Conflict solving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Enabling dialogue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5. Ethics</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Reflective skills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4904893-3DB0-4F28-BF16-D297E40AD7DE}">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 skills </a:t>
          </a:r>
          <a:endParaRPr lang="el-GR" sz="3200" dirty="0">
            <a:solidFill>
              <a:prstClr val="black"/>
            </a:solidFill>
            <a:effectLst/>
            <a:latin typeface="Calibri" panose="020F0502020204030204"/>
            <a:ea typeface="+mn-ea"/>
            <a:cs typeface="+mn-cs"/>
          </a:endParaRPr>
        </a:p>
      </dgm:t>
    </dgm:pt>
    <dgm:pt modelId="{ADA80D10-FA9D-40CB-9EA0-7088E81903EC}" type="parTrans" cxnId="{5FF7A210-7810-47AD-8B1A-9BF5A5698AEE}">
      <dgm:prSet/>
      <dgm:spPr/>
      <dgm:t>
        <a:bodyPr/>
        <a:lstStyle/>
        <a:p>
          <a:endParaRPr lang="en-GB"/>
        </a:p>
      </dgm:t>
    </dgm:pt>
    <dgm:pt modelId="{BE5D5224-6266-404A-A813-8AC6527EC8E6}" type="sibTrans" cxnId="{5FF7A210-7810-47AD-8B1A-9BF5A5698AEE}">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C9903624-DD84-4487-932F-8D5B52F5BDB2}" type="pres">
      <dgm:prSet presAssocID="{2A74883B-AB36-4DBE-A90D-C134F37AC8DE}" presName="spacer" presStyleCnt="0"/>
      <dgm:spPr/>
    </dgm:pt>
    <dgm:pt modelId="{0B91E79B-028B-4562-94CB-3B9D07A9B2CA}" type="pres">
      <dgm:prSet presAssocID="{B4904893-3DB0-4F28-BF16-D297E40AD7DE}" presName="parentText" presStyleLbl="node1" presStyleIdx="3" presStyleCnt="4">
        <dgm:presLayoutVars>
          <dgm:chMax val="0"/>
          <dgm:bulletEnabled val="1"/>
        </dgm:presLayoutVars>
      </dgm:prSet>
      <dgm:spPr>
        <a:prstGeom prst="roundRect">
          <a:avLst/>
        </a:prstGeom>
      </dgm:spPr>
      <dgm:t>
        <a:bodyPr/>
        <a:lstStyle/>
        <a:p>
          <a:endParaRPr lang="el-GR"/>
        </a:p>
      </dgm:t>
    </dgm:pt>
  </dgm:ptLst>
  <dgm:cxnLst>
    <dgm:cxn modelId="{5FF7A210-7810-47AD-8B1A-9BF5A5698AEE}" srcId="{C4D5358F-2C12-40D3-A142-40CC932D99A4}" destId="{B4904893-3DB0-4F28-BF16-D297E40AD7DE}" srcOrd="3" destOrd="0" parTransId="{ADA80D10-FA9D-40CB-9EA0-7088E81903EC}" sibTransId="{BE5D5224-6266-404A-A813-8AC6527EC8E6}"/>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AD187608-2952-40DF-B01A-8C6E7C6DAD98}" type="presOf" srcId="{B4904893-3DB0-4F28-BF16-D297E40AD7DE}" destId="{0B91E79B-028B-4562-94CB-3B9D07A9B2CA}"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4BE26807-2FA5-4BB6-BFAA-F1C5475026B5}" type="presParOf" srcId="{1E395D00-6435-47AF-BDD1-99EEEBD551EE}" destId="{C9903624-DD84-4487-932F-8D5B52F5BDB2}" srcOrd="5" destOrd="0" presId="urn:microsoft.com/office/officeart/2005/8/layout/vList2"/>
    <dgm:cxn modelId="{179CB63C-55E0-4C6C-ACC5-9DAF97E342EA}" type="presParOf" srcId="{1E395D00-6435-47AF-BDD1-99EEEBD551EE}" destId="{0B91E79B-028B-4562-94CB-3B9D07A9B2CA}"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a:solidFill>
                <a:schemeClr val="tx1"/>
              </a:solidFill>
            </a:rPr>
            <a:t>Awareness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latin typeface="Calibri" panose="020F0502020204030204"/>
              <a:ea typeface="+mn-ea"/>
              <a:cs typeface="+mn-cs"/>
            </a:rPr>
            <a:t>2. Critical thinking</a:t>
          </a:r>
          <a:endParaRPr lang="el-GR" sz="3200" kern="1200" dirty="0">
            <a:solidFill>
              <a:prstClr val="black"/>
            </a:solidFill>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Conflict solving </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1088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Enabling dialogue  </a:t>
          </a:r>
          <a:endParaRPr lang="el-GR" sz="3200" kern="1200" dirty="0">
            <a:solidFill>
              <a:prstClr val="black"/>
            </a:solidFill>
            <a:effectLst/>
            <a:latin typeface="Calibri" panose="020F0502020204030204"/>
            <a:ea typeface="+mn-ea"/>
            <a:cs typeface="+mn-cs"/>
          </a:endParaRPr>
        </a:p>
      </dsp:txBody>
      <dsp:txXfrm>
        <a:off x="49347" y="49347"/>
        <a:ext cx="4863123" cy="912186"/>
      </dsp:txXfrm>
    </dsp:sp>
    <dsp:sp modelId="{288E5028-B57D-41A4-A329-2A81DBAE6A20}">
      <dsp:nvSpPr>
        <dsp:cNvPr id="0" name=""/>
        <dsp:cNvSpPr/>
      </dsp:nvSpPr>
      <dsp:spPr>
        <a:xfrm>
          <a:off x="0" y="1170906"/>
          <a:ext cx="4961817" cy="101088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5. Ethics</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49347" y="1220253"/>
        <a:ext cx="4863123" cy="912186"/>
      </dsp:txXfrm>
    </dsp:sp>
    <dsp:sp modelId="{8CDB7BC7-8DB4-48B4-844D-150D6BC9A281}">
      <dsp:nvSpPr>
        <dsp:cNvPr id="0" name=""/>
        <dsp:cNvSpPr/>
      </dsp:nvSpPr>
      <dsp:spPr>
        <a:xfrm>
          <a:off x="0" y="2368242"/>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Reflective skills </a:t>
          </a:r>
          <a:endParaRPr lang="el-GR" sz="3200" kern="1200" dirty="0">
            <a:solidFill>
              <a:prstClr val="black"/>
            </a:solidFill>
            <a:effectLst/>
            <a:latin typeface="Calibri" panose="020F0502020204030204"/>
            <a:ea typeface="+mn-ea"/>
            <a:cs typeface="+mn-cs"/>
          </a:endParaRPr>
        </a:p>
      </dsp:txBody>
      <dsp:txXfrm>
        <a:off x="49347" y="2417589"/>
        <a:ext cx="4863123" cy="912186"/>
      </dsp:txXfrm>
    </dsp:sp>
    <dsp:sp modelId="{0B91E79B-028B-4562-94CB-3B9D07A9B2CA}">
      <dsp:nvSpPr>
        <dsp:cNvPr id="0" name=""/>
        <dsp:cNvSpPr/>
      </dsp:nvSpPr>
      <dsp:spPr>
        <a:xfrm>
          <a:off x="0" y="3534642"/>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 skills </a:t>
          </a:r>
          <a:endParaRPr lang="el-GR" sz="3200" kern="1200" dirty="0">
            <a:solidFill>
              <a:prstClr val="black"/>
            </a:solidFill>
            <a:effectLst/>
            <a:latin typeface="Calibri" panose="020F0502020204030204"/>
            <a:ea typeface="+mn-ea"/>
            <a:cs typeface="+mn-cs"/>
          </a:endParaRPr>
        </a:p>
      </dsp:txBody>
      <dsp:txXfrm>
        <a:off x="49347" y="3583989"/>
        <a:ext cx="4863123"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31/1/2024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31/1/2024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54303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82031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62621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939972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776453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61594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420458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454723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408768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421809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934474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753709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899514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14404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887857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70130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43030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64189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22440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a:effectLst>
                  <a:outerShdw blurRad="38100" dist="38100" dir="2700000" algn="tl">
                    <a:srgbClr val="000000">
                      <a:alpha val="43137"/>
                    </a:srgbClr>
                  </a:outerShdw>
                </a:effectLst>
                <a:latin typeface="+mn-lt"/>
              </a:rPr>
              <a:t>Ethics</a:t>
            </a: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348" y="6202382"/>
            <a:ext cx="3000375" cy="669421"/>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a:effectLst>
                  <a:outerShdw blurRad="38100" dist="38100" dir="2700000" algn="tl">
                    <a:srgbClr val="000000">
                      <a:alpha val="43137"/>
                    </a:srgbClr>
                  </a:outerShdw>
                </a:effectLst>
                <a:latin typeface="+mn-lt"/>
              </a:rPr>
              <a:t>Ethics</a:t>
            </a: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a:effectLst>
                  <a:outerShdw blurRad="38100" dist="38100" dir="2700000" algn="tl">
                    <a:srgbClr val="000000">
                      <a:alpha val="43137"/>
                    </a:srgbClr>
                  </a:outerShdw>
                </a:effectLst>
                <a:latin typeface="+mn-lt"/>
              </a:rPr>
              <a:t>Ethics</a:t>
            </a: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a:effectLst>
                  <a:outerShdw blurRad="38100" dist="38100" dir="2700000" algn="tl">
                    <a:srgbClr val="000000">
                      <a:alpha val="43137"/>
                    </a:srgbClr>
                  </a:outerShdw>
                </a:effectLst>
                <a:latin typeface="+mn-lt"/>
              </a:rPr>
              <a:t>Ethics</a:t>
            </a: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31/1/2024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sk/photos/dvere-vo%C4%BEby-vyber-si-rozhodnutie-169042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sk/illustrations/ot%C3%A1znik-ot%C3%A1zka-zna%C4%8Dka-podp%C3%ADsa%C5%A5-172286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sk/photos/galaxia-hviezda-nekone%C4%8Dno-kozmu-3608029/"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sk/photos/architekt%C3%BAra-kancel%C3%A1ria-podnikanie-3107302/"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k/illustrations/spr%c3%a1vne-zle-karikat%c3%bara-etika-7472518/"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sk/illustrations/umel%C3%A1-inteligencia-ai-robot-android-2228610/"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k/illustrations/umel%C3%A1-inteligencia-mozgu-myslie%C5%A5-si-3382507/"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sk/photos/u%C4%8Dite%C4%BE-nehnute%C4%BEnos%C5%A5-z%C3%A1vod-3765909/"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sk/photos/predn%C3%A1%C5%A1ka-in%C5%A1truktor-3986809/"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iaa.govt.nz/for-advisers/adviser-tools/ethics-toolkit/personal-beliefs-values-attitudes-and-behaviour/" TargetMode="External"/><Relationship Id="rId3" Type="http://schemas.openxmlformats.org/officeDocument/2006/relationships/hyperlink" Target="https://corporatefinanceinstitute.com/resources/esg/ethical-dilemma/" TargetMode="External"/><Relationship Id="rId7" Type="http://schemas.openxmlformats.org/officeDocument/2006/relationships/hyperlink" Target="https://www.happierhuman.com/ethical-dilemma-examples/" TargetMode="External"/><Relationship Id="rId12" Type="http://schemas.openxmlformats.org/officeDocument/2006/relationships/hyperlink" Target="https://www.indeed.com/career-advice/career-development/business-ethic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careeraddict.com/ethics-professional-growth-career-development" TargetMode="External"/><Relationship Id="rId11" Type="http://schemas.openxmlformats.org/officeDocument/2006/relationships/hyperlink" Target="https://www.indeed.com/career-advice/career-development/why-ethics-is-important-in-the-workplace" TargetMode="External"/><Relationship Id="rId5" Type="http://schemas.openxmlformats.org/officeDocument/2006/relationships/hyperlink" Target="http://www.europarl.europa.eu/RegData/etudes/IDAN/2017/602004/IPOL_IDA(2017)602004_EN.pdf" TargetMode="External"/><Relationship Id="rId10" Type="http://schemas.openxmlformats.org/officeDocument/2006/relationships/hyperlink" Target="https://www.ff.umb.sk/app/cmsSiteAttachment.php?ID=7742" TargetMode="External"/><Relationship Id="rId4" Type="http://schemas.openxmlformats.org/officeDocument/2006/relationships/hyperlink" Target="https://www.cipd.org/uk/knowledge/factsheets/ethics-role-hr-factsheet/#the-role-of-people-professionals-" TargetMode="External"/><Relationship Id="rId9" Type="http://schemas.openxmlformats.org/officeDocument/2006/relationships/hyperlink" Target="https://www.nbcnews.com/better/lifestyle/what-self-awareness-how-can-you-cultivate-it-ncna106772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open.lib.umn.edu/publicspeaking/chapter/2-2-ethics-in-public-speaking/" TargetMode="External"/><Relationship Id="rId3" Type="http://schemas.openxmlformats.org/officeDocument/2006/relationships/hyperlink" Target="https://hai.stanford.edu/news/ai-will-transform-teaching-and-learning-lets-get-it-right" TargetMode="External"/><Relationship Id="rId7" Type="http://schemas.openxmlformats.org/officeDocument/2006/relationships/hyperlink" Target="https://www.unesco.org/en/artificial-intelligence/recommendation-ethics/cas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study.com/academy/lesson/being-an-ethical-speaker.html" TargetMode="External"/><Relationship Id="rId5" Type="http://schemas.openxmlformats.org/officeDocument/2006/relationships/hyperlink" Target="https://hbr.org/2020/10/a-practical-guide-to-building-ethical-ai" TargetMode="External"/><Relationship Id="rId4" Type="http://schemas.openxmlformats.org/officeDocument/2006/relationships/hyperlink" Target="https://www.intelligence.gov/principles-of-artificial-intelligence-ethics-for-the-intelligence-communit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sk/photos/matka-syn-bubliny-f%C3%BAka%C5%A5-hra%C5%A5-29357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sk/illustrations/%C4%BEud%C3%AD-silueta-grafick%C3%BD-dizajn-mu%C5%BE-747252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3600" b="1" i="0" u="none" strike="noStrike" kern="1200" cap="none" spc="0" normalizeH="0" baseline="0" noProof="0" dirty="0">
                <a:ln>
                  <a:noFill/>
                </a:ln>
                <a:solidFill>
                  <a:srgbClr val="E24231"/>
                </a:solidFill>
                <a:effectLst/>
                <a:uLnTx/>
                <a:uFillTx/>
                <a:latin typeface="Calibri Light" panose="020F0302020204030204"/>
                <a:ea typeface="Verdana" panose="020B0604030504040204" pitchFamily="34" charset="0"/>
                <a:cs typeface="+mj-cs"/>
              </a:rPr>
              <a:t>         </a:t>
            </a:r>
            <a:r>
              <a:rPr kumimoji="0" lang="en-GB"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Module </a:t>
            </a:r>
            <a:r>
              <a:rPr lang="en-GB" sz="6000" b="1" dirty="0">
                <a:solidFill>
                  <a:srgbClr val="D7124E"/>
                </a:solidFill>
                <a:effectLst/>
                <a:latin typeface="Calibri Light" panose="020F0302020204030204"/>
                <a:ea typeface="Verdana" panose="020B0604030504040204" pitchFamily="34" charset="0"/>
              </a:rPr>
              <a:t>5</a:t>
            </a:r>
            <a:r>
              <a:rPr kumimoji="0" lang="en-GB"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a:t>
            </a:r>
            <a:r>
              <a:rPr kumimoji="0" lang="en-GB"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Ethics</a:t>
            </a:r>
            <a:endParaRPr lang="en-GB"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a:t>
            </a:r>
            <a:r>
              <a:rPr lang="en-US" sz="1600" b="1" dirty="0" err="1">
                <a:solidFill>
                  <a:srgbClr val="E89704"/>
                </a:solidFill>
                <a:latin typeface="Calibri Light" panose="020F0302020204030204"/>
              </a:rPr>
              <a:t>costaid</a:t>
            </a: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48" y="6202382"/>
            <a:ext cx="3000375" cy="669421"/>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Ethical Dilemma</a:t>
            </a:r>
            <a:r>
              <a:rPr lang="sk-SK" dirty="0"/>
              <a:t>s</a:t>
            </a:r>
            <a:endParaRPr lang="en-GB" dirty="0"/>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8" y="1800000"/>
            <a:ext cx="6610897" cy="4893408"/>
          </a:xfrm>
        </p:spPr>
        <p:txBody>
          <a:bodyPr>
            <a:normAutofit fontScale="92500"/>
          </a:bodyPr>
          <a:lstStyle/>
          <a:p>
            <a:pPr marL="0" indent="0">
              <a:lnSpc>
                <a:spcPct val="120000"/>
              </a:lnSpc>
              <a:buNone/>
            </a:pPr>
            <a:r>
              <a:rPr lang="en-US" dirty="0"/>
              <a:t>In the context of ethics, there is also the issue of the </a:t>
            </a:r>
            <a:r>
              <a:rPr lang="en-US" b="1" dirty="0"/>
              <a:t>ethical dilemma</a:t>
            </a:r>
            <a:r>
              <a:rPr lang="sk-SK" dirty="0"/>
              <a:t>. </a:t>
            </a:r>
            <a:r>
              <a:rPr lang="en-US" dirty="0"/>
              <a:t>An ethical dilemma is the process of deciding between two possible courses of action, both of which are in some way ethically unacceptable.</a:t>
            </a:r>
            <a:endParaRPr lang="sk-SK" dirty="0"/>
          </a:p>
          <a:p>
            <a:pPr>
              <a:lnSpc>
                <a:spcPct val="120000"/>
              </a:lnSpc>
            </a:pPr>
            <a:r>
              <a:rPr lang="en-GB" dirty="0"/>
              <a:t>Every person encounters ethical dilemmas during their life, when moral principles are challenged. </a:t>
            </a:r>
          </a:p>
          <a:p>
            <a:pPr>
              <a:lnSpc>
                <a:spcPct val="120000"/>
              </a:lnSpc>
            </a:pPr>
            <a:r>
              <a:rPr lang="en-GB" dirty="0"/>
              <a:t>It may be extremely complicated problem or one with relatively </a:t>
            </a:r>
            <a:r>
              <a:rPr lang="en-US" dirty="0"/>
              <a:t>difficult solution.</a:t>
            </a:r>
          </a:p>
          <a:p>
            <a:pPr>
              <a:lnSpc>
                <a:spcPct val="120000"/>
              </a:lnSpc>
            </a:pPr>
            <a:r>
              <a:rPr lang="en-US" dirty="0"/>
              <a:t>This process is supported by your critical thinking skills or your cultural background and the option you chose may help you to become respected as a person or a professional.</a:t>
            </a:r>
          </a:p>
        </p:txBody>
      </p:sp>
      <p:sp>
        <p:nvSpPr>
          <p:cNvPr id="2" name="Ορθογώνιο 1">
            <a:extLst>
              <a:ext uri="{FF2B5EF4-FFF2-40B4-BE49-F238E27FC236}">
                <a16:creationId xmlns:a16="http://schemas.microsoft.com/office/drawing/2014/main" id="{A9E7EC68-E202-C7CE-71F4-480265C322FC}"/>
              </a:ext>
            </a:extLst>
          </p:cNvPr>
          <p:cNvSpPr/>
          <p:nvPr/>
        </p:nvSpPr>
        <p:spPr>
          <a:xfrm>
            <a:off x="9415153" y="6416409"/>
            <a:ext cx="2411718" cy="276999"/>
          </a:xfrm>
          <a:prstGeom prst="rect">
            <a:avLst/>
          </a:prstGeom>
        </p:spPr>
        <p:txBody>
          <a:bodyPr wrap="square">
            <a:spAutoFit/>
          </a:bodyPr>
          <a:lstStyle/>
          <a:p>
            <a:pPr algn="r"/>
            <a:r>
              <a:rPr lang="en-GB" sz="1200" dirty="0">
                <a:hlinkClick r:id="rId3"/>
              </a:rPr>
              <a:t>Source</a:t>
            </a:r>
            <a:r>
              <a:rPr lang="en-GB" sz="1200" dirty="0"/>
              <a:t> | </a:t>
            </a:r>
            <a:r>
              <a:rPr lang="en-GB" sz="1200" dirty="0" err="1">
                <a:hlinkClick r:id="rId4"/>
              </a:rPr>
              <a:t>Pixabay</a:t>
            </a:r>
            <a:r>
              <a:rPr lang="en-GB" sz="1200" dirty="0">
                <a:hlinkClick r:id="rId4"/>
              </a:rPr>
              <a:t> license</a:t>
            </a:r>
            <a:endParaRPr lang="en-GB" sz="1200" dirty="0"/>
          </a:p>
        </p:txBody>
      </p:sp>
      <p:pic>
        <p:nvPicPr>
          <p:cNvPr id="6" name="Obrázok 5" descr="Obrázok, na ktorom je podlahovina, umenie, snímka obrazovky, podlaha&#10;&#10;Automaticky generovaný popis">
            <a:extLst>
              <a:ext uri="{FF2B5EF4-FFF2-40B4-BE49-F238E27FC236}">
                <a16:creationId xmlns:a16="http://schemas.microsoft.com/office/drawing/2014/main" id="{3C3E5DE6-C69C-CD21-865A-3DBC141E9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2430" y="1950344"/>
            <a:ext cx="4474441" cy="2384038"/>
          </a:xfrm>
          <a:prstGeom prst="rect">
            <a:avLst/>
          </a:prstGeom>
        </p:spPr>
      </p:pic>
    </p:spTree>
    <p:extLst>
      <p:ext uri="{BB962C8B-B14F-4D97-AF65-F5344CB8AC3E}">
        <p14:creationId xmlns:p14="http://schemas.microsoft.com/office/powerpoint/2010/main" val="181460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Example of Ethical Dilemmas</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5938051" cy="4865977"/>
          </a:xfrm>
        </p:spPr>
        <p:txBody>
          <a:bodyPr>
            <a:normAutofit/>
          </a:bodyPr>
          <a:lstStyle/>
          <a:p>
            <a:pPr marL="0" indent="0">
              <a:lnSpc>
                <a:spcPct val="120000"/>
              </a:lnSpc>
              <a:buNone/>
            </a:pPr>
            <a:r>
              <a:rPr lang="en-GB" sz="2200" dirty="0"/>
              <a:t>Common ethical dilemmas include the temptation </a:t>
            </a:r>
            <a:r>
              <a:rPr lang="en-GB" sz="2200" b="1" dirty="0"/>
              <a:t>to intentionally misinterpret the data</a:t>
            </a:r>
            <a:r>
              <a:rPr lang="en-GB" sz="2200" dirty="0"/>
              <a:t>. </a:t>
            </a:r>
          </a:p>
          <a:p>
            <a:pPr marL="0" indent="0">
              <a:lnSpc>
                <a:spcPct val="120000"/>
              </a:lnSpc>
              <a:buNone/>
            </a:pPr>
            <a:r>
              <a:rPr lang="en-GB" sz="2200" dirty="0"/>
              <a:t>Someone might be tempted or encouraged to share a data in such a way to sway or misled the clients that their choice is the most secure. </a:t>
            </a:r>
          </a:p>
          <a:p>
            <a:pPr marL="0" indent="0">
              <a:lnSpc>
                <a:spcPct val="120000"/>
              </a:lnSpc>
              <a:buNone/>
            </a:pPr>
            <a:r>
              <a:rPr lang="en-GB" sz="2200" dirty="0"/>
              <a:t>So, ethical dilemma would be whether person will misinterpret the data and secure his/her career or share the truth and risk losing the job.</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Source</a:t>
            </a:r>
            <a:r>
              <a:rPr lang="en-GB" sz="1200" dirty="0"/>
              <a:t> | </a:t>
            </a:r>
            <a:r>
              <a:rPr lang="en-GB" sz="1200" dirty="0" err="1">
                <a:hlinkClick r:id="rId4"/>
              </a:rPr>
              <a:t>Pixabay</a:t>
            </a:r>
            <a:r>
              <a:rPr lang="en-GB" sz="1200" dirty="0">
                <a:hlinkClick r:id="rId4"/>
              </a:rPr>
              <a:t> license</a:t>
            </a:r>
            <a:endParaRPr lang="en-GB" sz="1200" dirty="0"/>
          </a:p>
        </p:txBody>
      </p:sp>
      <p:pic>
        <p:nvPicPr>
          <p:cNvPr id="8" name="Obrázok 7" descr="Obrázok, na ktorom je kuchynské potreby, dizajn, formička na pečivo&#10;&#10;Automaticky generovaný popis">
            <a:extLst>
              <a:ext uri="{FF2B5EF4-FFF2-40B4-BE49-F238E27FC236}">
                <a16:creationId xmlns:a16="http://schemas.microsoft.com/office/drawing/2014/main" id="{B720EE16-E165-408B-C7E8-8A4ED667FD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958459"/>
            <a:ext cx="5067300" cy="2699921"/>
          </a:xfrm>
          <a:prstGeom prst="rect">
            <a:avLst/>
          </a:prstGeom>
        </p:spPr>
      </p:pic>
    </p:spTree>
    <p:extLst>
      <p:ext uri="{BB962C8B-B14F-4D97-AF65-F5344CB8AC3E}">
        <p14:creationId xmlns:p14="http://schemas.microsoft.com/office/powerpoint/2010/main" val="319350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Other ethical dilemmas (professional and personal)</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5681436" cy="4893408"/>
          </a:xfrm>
        </p:spPr>
        <p:txBody>
          <a:bodyPr>
            <a:normAutofit/>
          </a:bodyPr>
          <a:lstStyle/>
          <a:p>
            <a:pPr>
              <a:lnSpc>
                <a:spcPct val="120000"/>
              </a:lnSpc>
            </a:pPr>
            <a:r>
              <a:rPr lang="en-GB" sz="2100" dirty="0"/>
              <a:t>Monitoring social media of children or teens – From a safety point as a parent, should you monitor your teenager’s online activities, or are they old enough to use social media responsibly?</a:t>
            </a:r>
          </a:p>
          <a:p>
            <a:pPr>
              <a:lnSpc>
                <a:spcPct val="120000"/>
              </a:lnSpc>
            </a:pPr>
            <a:r>
              <a:rPr lang="en-GB" sz="2100" dirty="0"/>
              <a:t>Selling something without disclosing all negative data. </a:t>
            </a:r>
          </a:p>
          <a:p>
            <a:pPr>
              <a:lnSpc>
                <a:spcPct val="120000"/>
              </a:lnSpc>
            </a:pPr>
            <a:r>
              <a:rPr lang="en-GB" sz="2100" dirty="0"/>
              <a:t>Reporting an accident – If you are in hurry and you pass by an accident, would you report it? Or you will tell yourself there will be another person who would likely to call the authorities?</a:t>
            </a:r>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en-GB" sz="2100" dirty="0"/>
              <a:t>Should I lie to my boss? – You may find that you agree it is fine to lie to your boss in certain situations. However, does lying to your boss on any level go against your personal moral beliefs? If so, that will create your moral dilemma. </a:t>
            </a:r>
          </a:p>
          <a:p>
            <a:pPr>
              <a:lnSpc>
                <a:spcPct val="120000"/>
              </a:lnSpc>
            </a:pPr>
            <a:r>
              <a:rPr lang="en-GB" sz="2100" dirty="0"/>
              <a:t>Is it okay to take supplies from my office?</a:t>
            </a:r>
          </a:p>
          <a:p>
            <a:pPr>
              <a:lnSpc>
                <a:spcPct val="120000"/>
              </a:lnSpc>
            </a:pPr>
            <a:r>
              <a:rPr lang="en-GB" sz="2100" dirty="0"/>
              <a:t>Aborting a child with Down Syndrome. – The dilemma basically comes down to the question: how does an abortion fit into your moral beliefs?</a:t>
            </a:r>
          </a:p>
          <a:p>
            <a:pPr marL="0" indent="0">
              <a:lnSpc>
                <a:spcPct val="120000"/>
              </a:lnSpc>
              <a:buNone/>
            </a:pPr>
            <a:endParaRPr lang="en-GB" dirty="0"/>
          </a:p>
        </p:txBody>
      </p:sp>
    </p:spTree>
    <p:extLst>
      <p:ext uri="{BB962C8B-B14F-4D97-AF65-F5344CB8AC3E}">
        <p14:creationId xmlns:p14="http://schemas.microsoft.com/office/powerpoint/2010/main" val="2003224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The most important...</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a:bodyPr>
          <a:lstStyle/>
          <a:p>
            <a:pPr marL="0" indent="0">
              <a:lnSpc>
                <a:spcPct val="120000"/>
              </a:lnSpc>
              <a:buNone/>
            </a:pPr>
            <a:r>
              <a:rPr lang="en-GB" sz="2200" dirty="0"/>
              <a:t>The most important thing </a:t>
            </a:r>
            <a:r>
              <a:rPr lang="en-GB" sz="2200" b="1" dirty="0"/>
              <a:t>while</a:t>
            </a:r>
            <a:r>
              <a:rPr lang="en-GB" sz="2200" dirty="0"/>
              <a:t> </a:t>
            </a:r>
            <a:r>
              <a:rPr lang="en-GB" sz="2200" b="1" dirty="0"/>
              <a:t>dealing with dilemmas </a:t>
            </a:r>
            <a:r>
              <a:rPr lang="en-GB" sz="2200" dirty="0"/>
              <a:t>is:</a:t>
            </a:r>
          </a:p>
          <a:p>
            <a:pPr>
              <a:lnSpc>
                <a:spcPct val="120000"/>
              </a:lnSpc>
              <a:buFont typeface="Arial" panose="020B0604020202020204" pitchFamily="34" charset="0"/>
              <a:buChar char="•"/>
            </a:pPr>
            <a:r>
              <a:rPr lang="en-GB" sz="2200" dirty="0"/>
              <a:t>consider all the facts, then figure out whether you have the </a:t>
            </a:r>
            <a:r>
              <a:rPr lang="en-GB" sz="2200" b="1" dirty="0"/>
              <a:t>control</a:t>
            </a:r>
            <a:r>
              <a:rPr lang="en-GB" sz="2200" dirty="0"/>
              <a:t> to make the decision needed before moving forward.</a:t>
            </a:r>
          </a:p>
          <a:p>
            <a:pPr>
              <a:lnSpc>
                <a:spcPct val="120000"/>
              </a:lnSpc>
              <a:buFont typeface="Arial" panose="020B0604020202020204" pitchFamily="34" charset="0"/>
              <a:buChar char="•"/>
            </a:pPr>
            <a:r>
              <a:rPr lang="en-GB" sz="2200" dirty="0"/>
              <a:t>be </a:t>
            </a:r>
            <a:r>
              <a:rPr lang="en-GB" sz="2200" b="1" dirty="0"/>
              <a:t>honest</a:t>
            </a:r>
            <a:r>
              <a:rPr lang="en-GB" sz="2200" dirty="0"/>
              <a:t> with yourself, keep your integrity and morality paramount.</a:t>
            </a:r>
          </a:p>
          <a:p>
            <a:pPr>
              <a:lnSpc>
                <a:spcPct val="120000"/>
              </a:lnSpc>
              <a:buFont typeface="Arial" panose="020B0604020202020204" pitchFamily="34" charset="0"/>
              <a:buChar char="•"/>
            </a:pPr>
            <a:r>
              <a:rPr lang="en-GB" sz="2200" dirty="0"/>
              <a:t>if you done that, once you've made your choice, you'll have the satisfaction that you've chosen wisely</a:t>
            </a:r>
            <a:r>
              <a:rPr lang="en-GB" sz="2200" b="0" i="0" dirty="0">
                <a:solidFill>
                  <a:srgbClr val="222222"/>
                </a:solidFill>
                <a:effectLst/>
                <a:latin typeface="PT Sans" panose="020B0503020203020204" pitchFamily="34" charset="-18"/>
              </a:rPr>
              <a:t>.</a:t>
            </a:r>
          </a:p>
          <a:p>
            <a:pPr marL="0" indent="0">
              <a:lnSpc>
                <a:spcPct val="120000"/>
              </a:lnSpc>
              <a:buNone/>
            </a:pPr>
            <a:r>
              <a:rPr lang="en-GB" sz="2200" dirty="0"/>
              <a:t>It is helpful to assess each choice objectively and opt for the greater good.</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Source</a:t>
            </a:r>
            <a:r>
              <a:rPr lang="en-GB" sz="1200" dirty="0"/>
              <a:t> | </a:t>
            </a:r>
            <a:r>
              <a:rPr lang="en-GB" sz="1200" dirty="0" err="1">
                <a:hlinkClick r:id="rId4"/>
              </a:rPr>
              <a:t>Pixabay</a:t>
            </a:r>
            <a:r>
              <a:rPr lang="en-GB" sz="1200" dirty="0">
                <a:hlinkClick r:id="rId4"/>
              </a:rPr>
              <a:t> license</a:t>
            </a:r>
            <a:endParaRPr lang="en-GB" sz="1200" dirty="0"/>
          </a:p>
        </p:txBody>
      </p:sp>
      <p:pic>
        <p:nvPicPr>
          <p:cNvPr id="3" name="Obrázok 2" descr="Obrázok, na ktorom je vonkajší vesmír, vesmír, astronomický objekt, astronómia&#10;&#10;Automaticky generovaný popis">
            <a:extLst>
              <a:ext uri="{FF2B5EF4-FFF2-40B4-BE49-F238E27FC236}">
                <a16:creationId xmlns:a16="http://schemas.microsoft.com/office/drawing/2014/main" id="{C1D59487-F34F-46A8-172B-E16E57C9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7" y="1968031"/>
            <a:ext cx="4232515" cy="3042120"/>
          </a:xfrm>
          <a:prstGeom prst="rect">
            <a:avLst/>
          </a:prstGeom>
        </p:spPr>
      </p:pic>
    </p:spTree>
    <p:extLst>
      <p:ext uri="{BB962C8B-B14F-4D97-AF65-F5344CB8AC3E}">
        <p14:creationId xmlns:p14="http://schemas.microsoft.com/office/powerpoint/2010/main" val="1456046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Professional ethics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6782601" cy="4865977"/>
          </a:xfrm>
        </p:spPr>
        <p:txBody>
          <a:bodyPr>
            <a:normAutofit fontScale="92500"/>
          </a:bodyPr>
          <a:lstStyle/>
          <a:p>
            <a:pPr>
              <a:lnSpc>
                <a:spcPct val="120000"/>
              </a:lnSpc>
            </a:pPr>
            <a:r>
              <a:rPr lang="en-GB" dirty="0"/>
              <a:t>We already touched a professional dilemmas in previous part.</a:t>
            </a:r>
          </a:p>
          <a:p>
            <a:pPr>
              <a:lnSpc>
                <a:spcPct val="120000"/>
              </a:lnSpc>
            </a:pPr>
            <a:r>
              <a:rPr lang="en-GB" dirty="0"/>
              <a:t>Applying ethics in a professional environment is essential for maintaining trust, integrity and respect among colleagues, clients and stakeholders. It can enhance one's reputation, credibility and performance, as well as foster a positive and productive work culture.</a:t>
            </a:r>
          </a:p>
          <a:p>
            <a:pPr>
              <a:lnSpc>
                <a:spcPct val="120000"/>
              </a:lnSpc>
            </a:pPr>
            <a:r>
              <a:rPr lang="en-GB" dirty="0"/>
              <a:t>The term </a:t>
            </a:r>
            <a:r>
              <a:rPr lang="en-GB" b="1" dirty="0"/>
              <a:t>business or professional ethics </a:t>
            </a:r>
            <a:r>
              <a:rPr lang="en-GB" dirty="0"/>
              <a:t>refers to the set of moral principles that guides a company's conduct. </a:t>
            </a:r>
          </a:p>
          <a:p>
            <a:pPr>
              <a:lnSpc>
                <a:spcPct val="120000"/>
              </a:lnSpc>
            </a:pPr>
            <a:endParaRPr lang="en-GB"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3" name="Obrázok 2" descr="Obrázok, na ktorom je budova, nebo, výšková budova, komerčná budova&#10;&#10;Automaticky generovaný popis">
            <a:extLst>
              <a:ext uri="{FF2B5EF4-FFF2-40B4-BE49-F238E27FC236}">
                <a16:creationId xmlns:a16="http://schemas.microsoft.com/office/drawing/2014/main" id="{CB961921-F56B-F3F2-E2CD-6AB7EE11CB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3102" y="1920301"/>
            <a:ext cx="3615070" cy="3400425"/>
          </a:xfrm>
          <a:prstGeom prst="rect">
            <a:avLst/>
          </a:prstGeom>
        </p:spPr>
      </p:pic>
    </p:spTree>
    <p:extLst>
      <p:ext uri="{BB962C8B-B14F-4D97-AF65-F5344CB8AC3E}">
        <p14:creationId xmlns:p14="http://schemas.microsoft.com/office/powerpoint/2010/main" val="1478958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What are professional ethics?</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a:bodyPr>
          <a:lstStyle/>
          <a:p>
            <a:pPr>
              <a:lnSpc>
                <a:spcPct val="120000"/>
              </a:lnSpc>
            </a:pPr>
            <a:r>
              <a:rPr lang="en-GB" sz="2200" b="0" i="0" dirty="0">
                <a:solidFill>
                  <a:srgbClr val="333333"/>
                </a:solidFill>
                <a:effectLst/>
              </a:rPr>
              <a:t>Professional ethics are principles that govern the behaviour of a person or group in a</a:t>
            </a:r>
            <a:r>
              <a:rPr lang="sk-SK" sz="2200" b="0" i="0" dirty="0">
                <a:solidFill>
                  <a:srgbClr val="333333"/>
                </a:solidFill>
                <a:effectLst/>
              </a:rPr>
              <a:t>n</a:t>
            </a:r>
            <a:r>
              <a:rPr lang="en-GB" sz="2200" b="0" i="0" dirty="0">
                <a:solidFill>
                  <a:srgbClr val="333333"/>
                </a:solidFill>
                <a:effectLst/>
              </a:rPr>
              <a:t> organisational environment. Like values, professional ethics provide rules on how a person should behave towards other people and organisations in such an environment.</a:t>
            </a:r>
          </a:p>
          <a:p>
            <a:pPr>
              <a:lnSpc>
                <a:spcPct val="120000"/>
              </a:lnSpc>
            </a:pPr>
            <a:r>
              <a:rPr lang="en-GB" sz="2200" dirty="0"/>
              <a:t>Professionals need to understand </a:t>
            </a:r>
            <a:r>
              <a:rPr lang="en-GB" sz="2200" b="0" i="0" dirty="0">
                <a:solidFill>
                  <a:srgbClr val="333333"/>
                </a:solidFill>
                <a:effectLst/>
              </a:rPr>
              <a:t>the difference between the personal values and ethics that they hold as individuals, and the professional ethics that they must follow as members of professional organisation.</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10" name="Obrázok 9" descr="Obrázok, na ktorom je anime, ošatenie, ľudská tvár, animák&#10;&#10;Automaticky generovaný popis">
            <a:extLst>
              <a:ext uri="{FF2B5EF4-FFF2-40B4-BE49-F238E27FC236}">
                <a16:creationId xmlns:a16="http://schemas.microsoft.com/office/drawing/2014/main" id="{99FA10FC-2F5A-641C-005A-823397462C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2662" y="2085283"/>
            <a:ext cx="4281064" cy="2852928"/>
          </a:xfrm>
          <a:prstGeom prst="rect">
            <a:avLst/>
          </a:prstGeom>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Why is professional ethics important?</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a:lnSpc>
                <a:spcPct val="120000"/>
              </a:lnSpc>
            </a:pPr>
            <a:r>
              <a:rPr lang="en-GB" dirty="0"/>
              <a:t>Companies</a:t>
            </a:r>
            <a:r>
              <a:rPr lang="sk-SK" dirty="0"/>
              <a:t>, </a:t>
            </a:r>
            <a:r>
              <a:rPr lang="sk-SK" dirty="0" err="1"/>
              <a:t>schools</a:t>
            </a:r>
            <a:r>
              <a:rPr lang="en-GB" dirty="0"/>
              <a:t> or public bodies demonstrate their ethics by complying with all relevant laws. This protects them from legal issues and builds their reputation among their peers and customers. Business ethics, or company´s ethical codes also help companies recruit quality team members. Organisations that value and respect their team members according to high ethical standards are often appealing to job seekers.</a:t>
            </a:r>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en-GB" dirty="0"/>
              <a:t>There are several parts of professional ethics: </a:t>
            </a:r>
          </a:p>
          <a:p>
            <a:pPr lvl="1">
              <a:lnSpc>
                <a:spcPct val="120000"/>
              </a:lnSpc>
            </a:pPr>
            <a:r>
              <a:rPr lang="en-GB" dirty="0"/>
              <a:t>Personal responsibility</a:t>
            </a:r>
          </a:p>
          <a:p>
            <a:pPr lvl="1">
              <a:lnSpc>
                <a:spcPct val="120000"/>
              </a:lnSpc>
            </a:pPr>
            <a:r>
              <a:rPr lang="en-GB" dirty="0"/>
              <a:t>Corporate responsibility</a:t>
            </a:r>
          </a:p>
          <a:p>
            <a:pPr lvl="1">
              <a:lnSpc>
                <a:spcPct val="120000"/>
              </a:lnSpc>
            </a:pPr>
            <a:r>
              <a:rPr lang="en-GB" dirty="0"/>
              <a:t>Loyalty</a:t>
            </a:r>
          </a:p>
          <a:p>
            <a:pPr lvl="1">
              <a:lnSpc>
                <a:spcPct val="120000"/>
              </a:lnSpc>
            </a:pPr>
            <a:r>
              <a:rPr lang="en-GB" dirty="0"/>
              <a:t>Respect</a:t>
            </a:r>
          </a:p>
          <a:p>
            <a:pPr lvl="1">
              <a:lnSpc>
                <a:spcPct val="120000"/>
              </a:lnSpc>
            </a:pPr>
            <a:r>
              <a:rPr lang="en-GB" dirty="0"/>
              <a:t>Trustworthiness</a:t>
            </a:r>
          </a:p>
          <a:p>
            <a:pPr lvl="1">
              <a:lnSpc>
                <a:spcPct val="120000"/>
              </a:lnSpc>
            </a:pPr>
            <a:r>
              <a:rPr lang="en-GB" dirty="0"/>
              <a:t>Fairness</a:t>
            </a:r>
          </a:p>
          <a:p>
            <a:pPr lvl="1">
              <a:lnSpc>
                <a:spcPct val="120000"/>
              </a:lnSpc>
            </a:pPr>
            <a:r>
              <a:rPr lang="en-GB" dirty="0"/>
              <a:t>Social and environmental responsibility </a:t>
            </a:r>
          </a:p>
          <a:p>
            <a:pPr marL="0" indent="0">
              <a:lnSpc>
                <a:spcPct val="120000"/>
              </a:lnSpc>
              <a:buNone/>
            </a:pPr>
            <a:endParaRPr lang="en-GB" dirty="0"/>
          </a:p>
        </p:txBody>
      </p:sp>
    </p:spTree>
    <p:extLst>
      <p:ext uri="{BB962C8B-B14F-4D97-AF65-F5344CB8AC3E}">
        <p14:creationId xmlns:p14="http://schemas.microsoft.com/office/powerpoint/2010/main" val="2055772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Ethical principles for the use of AI</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7" y="1799999"/>
            <a:ext cx="8245344" cy="4865977"/>
          </a:xfrm>
        </p:spPr>
        <p:txBody>
          <a:bodyPr>
            <a:noAutofit/>
          </a:bodyPr>
          <a:lstStyle/>
          <a:p>
            <a:pPr marL="0" indent="0">
              <a:buNone/>
            </a:pPr>
            <a:r>
              <a:rPr lang="en-GB" sz="1800" dirty="0"/>
              <a:t>The impact of the use of AI is possible to see in almost all sectors of the economy and in people's everyday lives.</a:t>
            </a:r>
          </a:p>
          <a:p>
            <a:pPr marL="0" indent="0">
              <a:buNone/>
            </a:pPr>
            <a:r>
              <a:rPr lang="en-GB" sz="1800" dirty="0"/>
              <a:t>Applying ethics for the use of AI in working environment is more important with every day. Respect to human dignity, rights, and freedoms are basic rules in designing and developing AI.</a:t>
            </a:r>
          </a:p>
          <a:p>
            <a:pPr marL="0" indent="0">
              <a:buNone/>
            </a:pPr>
            <a:r>
              <a:rPr lang="en-GB" sz="1800" dirty="0"/>
              <a:t>Also, OECD created a working group which is working on „principles of use of AI in the workplace, including in terms of human rights (bias, privacy, agency and dignity), transparency and ability</a:t>
            </a:r>
            <a:r>
              <a:rPr lang="sk-SK" sz="1800" dirty="0"/>
              <a:t> to </a:t>
            </a:r>
            <a:r>
              <a:rPr lang="sk-SK" sz="1800" dirty="0" err="1"/>
              <a:t>explain</a:t>
            </a:r>
            <a:r>
              <a:rPr lang="en-GB" sz="1800" dirty="0"/>
              <a:t>, robustness security and safety, and accountability and liability.“</a:t>
            </a:r>
          </a:p>
          <a:p>
            <a:pPr marL="0" indent="0">
              <a:buNone/>
            </a:pPr>
            <a:r>
              <a:rPr lang="en-GB" sz="1800" dirty="0"/>
              <a:t>The impact of AI on education has potential to improve and transform the process especially with ChatGPT, but it has also risky side. It is expected, that new ways of teaching will be necessary to adapt. </a:t>
            </a:r>
          </a:p>
          <a:p>
            <a:pPr marL="0" indent="0">
              <a:buNone/>
            </a:pPr>
            <a:r>
              <a:rPr lang="en-GB" sz="1800" dirty="0"/>
              <a:t>Trainers and teachers will face many challenges, both in terms of skills acquisition and within the spread of fake news, photos and videos generated by AI.</a:t>
            </a:r>
            <a:r>
              <a:rPr lang="en-GB" sz="1800" b="1" i="0" dirty="0">
                <a:solidFill>
                  <a:srgbClr val="000000"/>
                </a:solidFill>
                <a:effectLst/>
                <a:latin typeface="Roboto Condensed" panose="02000000000000000000" pitchFamily="2" charset="0"/>
              </a:rPr>
              <a:t> </a:t>
            </a:r>
            <a:endParaRPr lang="en-GB" sz="1800"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GB" sz="1200" dirty="0">
                <a:hlinkClick r:id="rId3"/>
              </a:rPr>
              <a:t>Source</a:t>
            </a:r>
            <a:r>
              <a:rPr lang="en-GB" sz="1200" dirty="0"/>
              <a:t> | </a:t>
            </a:r>
            <a:r>
              <a:rPr lang="en-GB" sz="1200" dirty="0" err="1">
                <a:hlinkClick r:id="rId4"/>
              </a:rPr>
              <a:t>Pixabay</a:t>
            </a:r>
            <a:r>
              <a:rPr lang="en-GB" sz="1200" dirty="0">
                <a:hlinkClick r:id="rId4"/>
              </a:rPr>
              <a:t> license</a:t>
            </a:r>
            <a:endParaRPr lang="en-GB" sz="1200" dirty="0"/>
          </a:p>
        </p:txBody>
      </p:sp>
      <p:pic>
        <p:nvPicPr>
          <p:cNvPr id="4" name="Obrázok 3" descr="Obrázok, na ktorom je kresba, náčrt, umenie, kresbičky&#10;&#10;Automaticky generovaný popis">
            <a:extLst>
              <a:ext uri="{FF2B5EF4-FFF2-40B4-BE49-F238E27FC236}">
                <a16:creationId xmlns:a16="http://schemas.microsoft.com/office/drawing/2014/main" id="{F7F53EAC-1CBD-1033-38F2-C591F116EA6E}"/>
              </a:ext>
            </a:extLst>
          </p:cNvPr>
          <p:cNvPicPr>
            <a:picLocks noChangeAspect="1"/>
          </p:cNvPicPr>
          <p:nvPr/>
        </p:nvPicPr>
        <p:blipFill rotWithShape="1">
          <a:blip r:embed="rId5">
            <a:extLst>
              <a:ext uri="{28A0092B-C50C-407E-A947-70E740481C1C}">
                <a14:useLocalDpi xmlns:a14="http://schemas.microsoft.com/office/drawing/2010/main" val="0"/>
              </a:ext>
            </a:extLst>
          </a:blip>
          <a:srcRect l="20781" r="20469"/>
          <a:stretch/>
        </p:blipFill>
        <p:spPr>
          <a:xfrm>
            <a:off x="8623778" y="1799999"/>
            <a:ext cx="3220840" cy="3426425"/>
          </a:xfrm>
          <a:prstGeom prst="rect">
            <a:avLst/>
          </a:prstGeom>
        </p:spPr>
      </p:pic>
    </p:spTree>
    <p:extLst>
      <p:ext uri="{BB962C8B-B14F-4D97-AF65-F5344CB8AC3E}">
        <p14:creationId xmlns:p14="http://schemas.microsoft.com/office/powerpoint/2010/main" val="8793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Biases within AI</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7012350" cy="4865977"/>
          </a:xfrm>
        </p:spPr>
        <p:txBody>
          <a:bodyPr>
            <a:normAutofit fontScale="92500" lnSpcReduction="10000"/>
          </a:bodyPr>
          <a:lstStyle/>
          <a:p>
            <a:pPr marL="0" indent="0">
              <a:lnSpc>
                <a:spcPct val="120000"/>
              </a:lnSpc>
              <a:buNone/>
            </a:pPr>
            <a:r>
              <a:rPr lang="en-US" dirty="0"/>
              <a:t>AI systems can be unfair if you are using them, for example, for surveying purposes. They use big data and search engines to display results that are often clicked on, but these are dependent on who clicks on them, what they like and which country they are from, and therefore such results can be unfair and biased.</a:t>
            </a:r>
            <a:r>
              <a:rPr lang="sk-SK" dirty="0"/>
              <a:t> </a:t>
            </a:r>
            <a:r>
              <a:rPr lang="en-GB" dirty="0"/>
              <a:t>Thus, a search </a:t>
            </a:r>
            <a:r>
              <a:rPr lang="en-GB" b="1" dirty="0"/>
              <a:t>engine can replicate the same biases that exist in the real world </a:t>
            </a:r>
            <a:r>
              <a:rPr lang="en-GB" dirty="0"/>
              <a:t>and reinforce them in the online environment. </a:t>
            </a:r>
          </a:p>
          <a:p>
            <a:pPr marL="0" indent="0">
              <a:lnSpc>
                <a:spcPct val="120000"/>
              </a:lnSpc>
              <a:buNone/>
            </a:pPr>
            <a:r>
              <a:rPr lang="en-GB" dirty="0"/>
              <a:t>It is important to be aware that AI works with what is available, and this content many times condenses unethical messages, injustice, prejudices, aggression and attempts to obfuscate the truth.</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GB" sz="1200" dirty="0">
                <a:hlinkClick r:id="rId3"/>
              </a:rPr>
              <a:t>Source</a:t>
            </a:r>
            <a:r>
              <a:rPr lang="en-GB" sz="1200" dirty="0"/>
              <a:t> | </a:t>
            </a:r>
            <a:r>
              <a:rPr lang="en-GB" sz="1200" dirty="0" err="1">
                <a:hlinkClick r:id="rId4"/>
              </a:rPr>
              <a:t>Pixabay</a:t>
            </a:r>
            <a:r>
              <a:rPr lang="en-GB" sz="1200" dirty="0">
                <a:hlinkClick r:id="rId4"/>
              </a:rPr>
              <a:t> license</a:t>
            </a:r>
            <a:endParaRPr lang="en-GB" sz="1200" dirty="0"/>
          </a:p>
        </p:txBody>
      </p:sp>
      <p:pic>
        <p:nvPicPr>
          <p:cNvPr id="4" name="Obrázok 3" descr="Obrázok, na ktorom je vesmír, snímka obrazovky&#10;&#10;Automaticky generovaný popis">
            <a:extLst>
              <a:ext uri="{FF2B5EF4-FFF2-40B4-BE49-F238E27FC236}">
                <a16:creationId xmlns:a16="http://schemas.microsoft.com/office/drawing/2014/main" id="{934ACA80-F39E-9AFF-0B5F-E4D491D71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5662" y="2000477"/>
            <a:ext cx="4049990" cy="2695774"/>
          </a:xfrm>
          <a:prstGeom prst="rect">
            <a:avLst/>
          </a:prstGeom>
        </p:spPr>
      </p:pic>
    </p:spTree>
    <p:extLst>
      <p:ext uri="{BB962C8B-B14F-4D97-AF65-F5344CB8AC3E}">
        <p14:creationId xmlns:p14="http://schemas.microsoft.com/office/powerpoint/2010/main" val="1919593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Ethics in Social Media</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8165378" cy="4865977"/>
          </a:xfrm>
        </p:spPr>
        <p:txBody>
          <a:bodyPr>
            <a:noAutofit/>
          </a:bodyPr>
          <a:lstStyle/>
          <a:p>
            <a:pPr marL="0" indent="0">
              <a:lnSpc>
                <a:spcPct val="120000"/>
              </a:lnSpc>
              <a:buNone/>
            </a:pPr>
            <a:r>
              <a:rPr lang="en-GB" sz="1800" dirty="0"/>
              <a:t>Social media connects us in our everyday lives and influence us in our views and opinions. They are powerful source of information, but on the other side they are also source of information disorders.</a:t>
            </a:r>
          </a:p>
          <a:p>
            <a:pPr marL="0" indent="0">
              <a:lnSpc>
                <a:spcPct val="120000"/>
              </a:lnSpc>
              <a:buNone/>
            </a:pPr>
            <a:r>
              <a:rPr lang="en-GB" sz="1800" dirty="0"/>
              <a:t>Messages of violence try to be persuasive and try to change individual´s beliefs or intentions. </a:t>
            </a:r>
          </a:p>
          <a:p>
            <a:pPr marL="0" indent="0">
              <a:lnSpc>
                <a:spcPct val="120000"/>
              </a:lnSpc>
              <a:buNone/>
            </a:pPr>
            <a:r>
              <a:rPr lang="en-GB" sz="1800" dirty="0"/>
              <a:t>Online (</a:t>
            </a:r>
            <a:r>
              <a:rPr lang="sk-SK" sz="1800" dirty="0"/>
              <a:t>or </a:t>
            </a:r>
            <a:r>
              <a:rPr lang="en-GB" sz="1800" dirty="0"/>
              <a:t>face to face) hate speech or microaggression is an ethical dilemma. On the one side it is a freedom of expression, but on the other side there is the right of others for dignity and respect. </a:t>
            </a:r>
            <a:r>
              <a:rPr lang="en-US" sz="1800" dirty="0"/>
              <a:t>It is important to condemn communications that demean individuals, groups or humanity through distortion, intimidation, coercion and violence, and the expression of intolerance and hatred</a:t>
            </a:r>
            <a:r>
              <a:rPr lang="sk-SK" sz="1800" dirty="0"/>
              <a:t>.</a:t>
            </a:r>
            <a:endParaRPr lang="en-GB" sz="1800" dirty="0"/>
          </a:p>
          <a:p>
            <a:pPr marL="0" indent="0">
              <a:lnSpc>
                <a:spcPct val="120000"/>
              </a:lnSpc>
              <a:buNone/>
            </a:pPr>
            <a:r>
              <a:rPr lang="en-GB" sz="1800" dirty="0"/>
              <a:t>Disrespect to the ethical core principles could lead to problems with distinguishing the truth, to the manipulation and/or to the mis-interpretation of the truth. </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GB" sz="1200" dirty="0">
                <a:hlinkClick r:id="rId3"/>
              </a:rPr>
              <a:t>Source</a:t>
            </a:r>
            <a:r>
              <a:rPr lang="en-GB" sz="1200" dirty="0"/>
              <a:t> | </a:t>
            </a:r>
            <a:r>
              <a:rPr lang="en-GB" sz="1200" dirty="0" err="1">
                <a:hlinkClick r:id="rId4"/>
              </a:rPr>
              <a:t>Pixabay</a:t>
            </a:r>
            <a:r>
              <a:rPr lang="en-GB" sz="1200" dirty="0">
                <a:hlinkClick r:id="rId4"/>
              </a:rPr>
              <a:t> license</a:t>
            </a:r>
            <a:endParaRPr lang="en-GB" sz="1200" dirty="0"/>
          </a:p>
        </p:txBody>
      </p:sp>
      <p:pic>
        <p:nvPicPr>
          <p:cNvPr id="3" name="Obrázok 2" descr="Obrázok, na ktorom je vnútri, text, ošatenie, osoba&#10;&#10;Automaticky generovaný popis">
            <a:extLst>
              <a:ext uri="{FF2B5EF4-FFF2-40B4-BE49-F238E27FC236}">
                <a16:creationId xmlns:a16="http://schemas.microsoft.com/office/drawing/2014/main" id="{D80FAC2F-3F52-6312-D2AA-FDE1CCEB6A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1800" y="1888093"/>
            <a:ext cx="3331776" cy="2222919"/>
          </a:xfrm>
          <a:prstGeom prst="rect">
            <a:avLst/>
          </a:prstGeom>
        </p:spPr>
      </p:pic>
    </p:spTree>
    <p:extLst>
      <p:ext uri="{BB962C8B-B14F-4D97-AF65-F5344CB8AC3E}">
        <p14:creationId xmlns:p14="http://schemas.microsoft.com/office/powerpoint/2010/main" val="150636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Partners</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Ethics in Public Speaking</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8110514" cy="4865977"/>
          </a:xfrm>
        </p:spPr>
        <p:txBody>
          <a:bodyPr>
            <a:normAutofit fontScale="77500" lnSpcReduction="20000"/>
          </a:bodyPr>
          <a:lstStyle/>
          <a:p>
            <a:pPr marL="0" indent="0">
              <a:lnSpc>
                <a:spcPct val="120000"/>
              </a:lnSpc>
              <a:buNone/>
            </a:pPr>
            <a:r>
              <a:rPr lang="en-GB" dirty="0"/>
              <a:t>Public speaking also has several ethical principles which are core stone to be learned by all:</a:t>
            </a:r>
          </a:p>
          <a:p>
            <a:pPr>
              <a:lnSpc>
                <a:spcPct val="120000"/>
              </a:lnSpc>
              <a:spcBef>
                <a:spcPts val="0"/>
              </a:spcBef>
            </a:pPr>
            <a:r>
              <a:rPr lang="en-GB" b="1" dirty="0"/>
              <a:t>Trustworthiness</a:t>
            </a:r>
          </a:p>
          <a:p>
            <a:pPr>
              <a:lnSpc>
                <a:spcPct val="120000"/>
              </a:lnSpc>
              <a:spcBef>
                <a:spcPts val="0"/>
              </a:spcBef>
            </a:pPr>
            <a:r>
              <a:rPr lang="en-GB" b="1" dirty="0"/>
              <a:t>Integrity in the subject matter </a:t>
            </a:r>
          </a:p>
          <a:p>
            <a:pPr>
              <a:lnSpc>
                <a:spcPct val="120000"/>
              </a:lnSpc>
              <a:spcBef>
                <a:spcPts val="0"/>
              </a:spcBef>
            </a:pPr>
            <a:r>
              <a:rPr lang="en-GB" b="1" dirty="0"/>
              <a:t>Respect for others</a:t>
            </a:r>
          </a:p>
          <a:p>
            <a:pPr>
              <a:lnSpc>
                <a:spcPct val="120000"/>
              </a:lnSpc>
              <a:spcBef>
                <a:spcPts val="0"/>
              </a:spcBef>
            </a:pPr>
            <a:r>
              <a:rPr lang="en-GB" b="1" dirty="0"/>
              <a:t>Dignity in conduct</a:t>
            </a:r>
          </a:p>
          <a:p>
            <a:pPr>
              <a:lnSpc>
                <a:spcPct val="120000"/>
              </a:lnSpc>
              <a:spcBef>
                <a:spcPts val="0"/>
              </a:spcBef>
            </a:pPr>
            <a:r>
              <a:rPr lang="en-GB" b="1" dirty="0"/>
              <a:t>Truthfulness in message</a:t>
            </a:r>
          </a:p>
          <a:p>
            <a:pPr marL="0" indent="0">
              <a:lnSpc>
                <a:spcPct val="120000"/>
              </a:lnSpc>
              <a:spcBef>
                <a:spcPts val="0"/>
              </a:spcBef>
              <a:buNone/>
            </a:pPr>
            <a:r>
              <a:rPr lang="en-GB" dirty="0"/>
              <a:t>To be honest in conveyed information is the core principle. </a:t>
            </a:r>
          </a:p>
          <a:p>
            <a:pPr marL="0" indent="0">
              <a:lnSpc>
                <a:spcPct val="120000"/>
              </a:lnSpc>
              <a:spcBef>
                <a:spcPts val="0"/>
              </a:spcBef>
              <a:buNone/>
            </a:pPr>
            <a:r>
              <a:rPr lang="en-GB" dirty="0"/>
              <a:t>Nowadays, we need to be careful about the source of information even when speaking in public. Speakers often use exaggeration, omission, or distortion of information to make their point more convincing. It is important, if possible, to ask the speaker questions or to inquire directly about the source of his or her statement. The skills to critically reflect and enquire needs to be developed in educators, and through them, in young people and students.</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GB" sz="1200" dirty="0">
                <a:hlinkClick r:id="rId3"/>
              </a:rPr>
              <a:t>Source</a:t>
            </a:r>
            <a:r>
              <a:rPr lang="en-GB" sz="1200" dirty="0"/>
              <a:t> | </a:t>
            </a:r>
            <a:r>
              <a:rPr lang="en-GB" sz="1200" dirty="0" err="1">
                <a:hlinkClick r:id="rId4"/>
              </a:rPr>
              <a:t>Pixabay</a:t>
            </a:r>
            <a:r>
              <a:rPr lang="en-GB" sz="1200" dirty="0">
                <a:hlinkClick r:id="rId4"/>
              </a:rPr>
              <a:t> license</a:t>
            </a:r>
            <a:endParaRPr lang="en-GB" sz="1200" dirty="0"/>
          </a:p>
        </p:txBody>
      </p:sp>
      <p:pic>
        <p:nvPicPr>
          <p:cNvPr id="4" name="Obrázok 3" descr="Obrázok, na ktorom je ošatenie, vnútri, osoba, žena&#10;&#10;Automaticky generovaný popis">
            <a:extLst>
              <a:ext uri="{FF2B5EF4-FFF2-40B4-BE49-F238E27FC236}">
                <a16:creationId xmlns:a16="http://schemas.microsoft.com/office/drawing/2014/main" id="{97A25417-7476-01C2-09AD-408EDA028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651" y="1965227"/>
            <a:ext cx="3742934" cy="2497239"/>
          </a:xfrm>
          <a:prstGeom prst="rect">
            <a:avLst/>
          </a:prstGeom>
        </p:spPr>
      </p:pic>
    </p:spTree>
    <p:extLst>
      <p:ext uri="{BB962C8B-B14F-4D97-AF65-F5344CB8AC3E}">
        <p14:creationId xmlns:p14="http://schemas.microsoft.com/office/powerpoint/2010/main" val="643193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a:t>References and further reading</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70000" lnSpcReduction="20000"/>
          </a:bodyPr>
          <a:lstStyle/>
          <a:p>
            <a:r>
              <a:rPr lang="en-GB" sz="1800" dirty="0"/>
              <a:t>Belief. (2023) Merriam-Webster Dictionary. Retrieved from: https://www.merriam-webster.com/dictionary/belief</a:t>
            </a:r>
          </a:p>
          <a:p>
            <a:r>
              <a:rPr lang="en-GB" sz="1800" dirty="0"/>
              <a:t>CFI Team. (2020) Ethical Dilemma. Retrieved from: </a:t>
            </a:r>
            <a:r>
              <a:rPr lang="en-GB" sz="1800" dirty="0">
                <a:hlinkClick r:id="rId3"/>
              </a:rPr>
              <a:t>https://corporatefinanceinstitute.com/resources/esg/ethical-dilemma/</a:t>
            </a:r>
            <a:r>
              <a:rPr lang="en-GB" sz="1800" dirty="0"/>
              <a:t> </a:t>
            </a:r>
          </a:p>
          <a:p>
            <a:r>
              <a:rPr lang="en-GB" sz="1800" dirty="0"/>
              <a:t>Ethical practice and the role of people professionals. (2022) Retrieved from: </a:t>
            </a:r>
            <a:r>
              <a:rPr lang="en-GB" sz="1800" dirty="0">
                <a:hlinkClick r:id="rId4"/>
              </a:rPr>
              <a:t>https://www.cipd.org/uk/knowledge/factsheets/ethics-role-hr-factsheet/#the-role-of-people-professionals-</a:t>
            </a:r>
            <a:endParaRPr lang="en-GB" sz="1800" dirty="0"/>
          </a:p>
          <a:p>
            <a:r>
              <a:rPr lang="en-GB" sz="1800" dirty="0"/>
              <a:t>European Parliament, Directorate General for Internal Policy: Research for CULT–Committee. Why Cultural Work with Refugees (2017). Retrieved from: </a:t>
            </a:r>
            <a:r>
              <a:rPr lang="en-GB" sz="1800" dirty="0">
                <a:hlinkClick r:id="rId5"/>
              </a:rPr>
              <a:t>http://www.europarl.europa.eu/RegData/etudes/IDAN/2017/602004/IPOL_IDA(2017)602004_EN.pdf</a:t>
            </a:r>
            <a:endParaRPr lang="en-GB" sz="1800" dirty="0"/>
          </a:p>
          <a:p>
            <a:r>
              <a:rPr lang="en-GB" sz="1800" dirty="0"/>
              <a:t>Harris, </a:t>
            </a:r>
            <a:r>
              <a:rPr lang="en-GB" sz="1800" dirty="0" err="1"/>
              <a:t>Ema</a:t>
            </a:r>
            <a:r>
              <a:rPr lang="en-GB" sz="1800" dirty="0"/>
              <a:t>. (2021) The Importance of Ethics in Professional Development. Retrieved from: </a:t>
            </a:r>
            <a:r>
              <a:rPr lang="en-GB" sz="1800" dirty="0">
                <a:hlinkClick r:id="rId6"/>
              </a:rPr>
              <a:t>https://www.careeraddict.com/ethics-professional-growth-career-development</a:t>
            </a:r>
            <a:r>
              <a:rPr lang="en-GB" sz="1800" dirty="0"/>
              <a:t> </a:t>
            </a:r>
          </a:p>
          <a:p>
            <a:r>
              <a:rPr lang="en-GB" sz="1800" dirty="0" err="1"/>
              <a:t>Kristenson</a:t>
            </a:r>
            <a:r>
              <a:rPr lang="en-GB" sz="1800" dirty="0"/>
              <a:t>, Sarah. (2022) 15 Ethical Dilemma Examples You See in Real-World. Retrieved from: </a:t>
            </a:r>
            <a:r>
              <a:rPr lang="en-GB" sz="1800" dirty="0">
                <a:hlinkClick r:id="rId7"/>
              </a:rPr>
              <a:t>https://www.happierhuman.com/ethical-dilemma-examples/</a:t>
            </a:r>
            <a:r>
              <a:rPr lang="en-GB" sz="1800" dirty="0"/>
              <a:t> </a:t>
            </a:r>
          </a:p>
          <a:p>
            <a:r>
              <a:rPr lang="en-GB" sz="1800" dirty="0"/>
              <a:t>Personal beliefs, values, attitudes and behaviour. (2023) Ministry Of Business, Innovation and Employment. Retrieved from: </a:t>
            </a:r>
            <a:r>
              <a:rPr lang="en-GB" sz="1800" dirty="0">
                <a:hlinkClick r:id="rId8"/>
              </a:rPr>
              <a:t>https://www.iaa.govt.nz/for-advisers/adviser-tools/ethics-toolkit/personal-beliefs-values-attitudes-and-behaviour/</a:t>
            </a:r>
            <a:r>
              <a:rPr lang="en-GB" sz="1800" dirty="0"/>
              <a:t>  </a:t>
            </a:r>
          </a:p>
          <a:p>
            <a:r>
              <a:rPr lang="sk-SK" sz="1800" dirty="0" err="1"/>
              <a:t>Spector</a:t>
            </a:r>
            <a:r>
              <a:rPr lang="sk-SK" sz="1800" dirty="0"/>
              <a:t>, </a:t>
            </a:r>
            <a:r>
              <a:rPr lang="sk-SK" sz="1800" dirty="0" err="1"/>
              <a:t>Nicole</a:t>
            </a:r>
            <a:r>
              <a:rPr lang="sk-SK" sz="1800" dirty="0"/>
              <a:t>. (2019) </a:t>
            </a:r>
            <a:r>
              <a:rPr lang="sk-SK" sz="1800" dirty="0" err="1"/>
              <a:t>What</a:t>
            </a:r>
            <a:r>
              <a:rPr lang="sk-SK" sz="1800" dirty="0"/>
              <a:t> </a:t>
            </a:r>
            <a:r>
              <a:rPr lang="sk-SK" sz="1800" dirty="0" err="1"/>
              <a:t>is</a:t>
            </a:r>
            <a:r>
              <a:rPr lang="sk-SK" sz="1800" dirty="0"/>
              <a:t> </a:t>
            </a:r>
            <a:r>
              <a:rPr lang="sk-SK" sz="1800" dirty="0" err="1"/>
              <a:t>self-awareness</a:t>
            </a:r>
            <a:r>
              <a:rPr lang="sk-SK" sz="1800" dirty="0"/>
              <a:t>? And </a:t>
            </a:r>
            <a:r>
              <a:rPr lang="sk-SK" sz="1800" dirty="0" err="1"/>
              <a:t>how</a:t>
            </a:r>
            <a:r>
              <a:rPr lang="sk-SK" sz="1800" dirty="0"/>
              <a:t> </a:t>
            </a:r>
            <a:r>
              <a:rPr lang="sk-SK" sz="1800" dirty="0" err="1"/>
              <a:t>can</a:t>
            </a:r>
            <a:r>
              <a:rPr lang="sk-SK" sz="1800" dirty="0"/>
              <a:t> </a:t>
            </a:r>
            <a:r>
              <a:rPr lang="sk-SK" sz="1800" dirty="0" err="1"/>
              <a:t>you</a:t>
            </a:r>
            <a:r>
              <a:rPr lang="sk-SK" sz="1800" dirty="0"/>
              <a:t> </a:t>
            </a:r>
            <a:r>
              <a:rPr lang="sk-SK" sz="1800" dirty="0" err="1"/>
              <a:t>cultivate</a:t>
            </a:r>
            <a:r>
              <a:rPr lang="sk-SK" sz="1800" dirty="0"/>
              <a:t> </a:t>
            </a:r>
            <a:r>
              <a:rPr lang="sk-SK" sz="1800" dirty="0" err="1"/>
              <a:t>it</a:t>
            </a:r>
            <a:r>
              <a:rPr lang="sk-SK" sz="1800" dirty="0"/>
              <a:t>? </a:t>
            </a:r>
            <a:r>
              <a:rPr lang="sk-SK" sz="1800" dirty="0" err="1"/>
              <a:t>Retrieved</a:t>
            </a:r>
            <a:r>
              <a:rPr lang="sk-SK" sz="1800" dirty="0"/>
              <a:t> </a:t>
            </a:r>
            <a:r>
              <a:rPr lang="sk-SK" sz="1800" dirty="0" err="1"/>
              <a:t>from</a:t>
            </a:r>
            <a:r>
              <a:rPr lang="sk-SK" sz="1800" dirty="0"/>
              <a:t>: </a:t>
            </a:r>
            <a:r>
              <a:rPr lang="sk-SK" sz="1800" dirty="0">
                <a:hlinkClick r:id="rId9"/>
              </a:rPr>
              <a:t>https://www.nbcnews.com/better/lifestyle/what-self-awareness-how-can-you-cultivate-it-ncna1067721</a:t>
            </a:r>
            <a:r>
              <a:rPr lang="sk-SK" sz="1800" dirty="0"/>
              <a:t> </a:t>
            </a:r>
          </a:p>
          <a:p>
            <a:r>
              <a:rPr lang="sk-SK" sz="1800" dirty="0" err="1"/>
              <a:t>Pecníková</a:t>
            </a:r>
            <a:r>
              <a:rPr lang="sk-SK" sz="1800" dirty="0"/>
              <a:t>, Jana. (2020) Úvod do štúdia kultúr(y). Dali-BB, Banská </a:t>
            </a:r>
            <a:r>
              <a:rPr lang="sk-SK" sz="1800" dirty="0" err="1"/>
              <a:t>Bytrica</a:t>
            </a:r>
            <a:r>
              <a:rPr lang="sk-SK" sz="1800" dirty="0"/>
              <a:t>, 2020. </a:t>
            </a:r>
            <a:r>
              <a:rPr lang="sk-SK" sz="1800" dirty="0" err="1"/>
              <a:t>Retrieved</a:t>
            </a:r>
            <a:r>
              <a:rPr lang="sk-SK" sz="1800" dirty="0"/>
              <a:t> </a:t>
            </a:r>
            <a:r>
              <a:rPr lang="sk-SK" sz="1800" dirty="0" err="1"/>
              <a:t>from</a:t>
            </a:r>
            <a:r>
              <a:rPr lang="sk-SK" sz="1800" dirty="0"/>
              <a:t>: </a:t>
            </a:r>
            <a:r>
              <a:rPr lang="sk-SK" sz="1800" dirty="0">
                <a:hlinkClick r:id="rId10"/>
              </a:rPr>
              <a:t>https://www.ff.umb.sk/app/cmsSiteAttachment.php?ID=7742</a:t>
            </a:r>
            <a:r>
              <a:rPr lang="sk-SK" sz="1800" dirty="0"/>
              <a:t> </a:t>
            </a:r>
          </a:p>
          <a:p>
            <a:r>
              <a:rPr lang="en-GB" sz="1800" dirty="0"/>
              <a:t>The Importance of Ethics in the Workplace: 6 Significant Benefits. (2022) Indeed Editorial Team. Retrieved from: </a:t>
            </a:r>
            <a:r>
              <a:rPr lang="en-GB" sz="1800" dirty="0">
                <a:hlinkClick r:id="rId11"/>
              </a:rPr>
              <a:t>https://www.indeed.com/career-advice/career-development/why-ethics-is-important-in-the-workplace</a:t>
            </a:r>
            <a:r>
              <a:rPr lang="en-GB" sz="1800" dirty="0"/>
              <a:t> </a:t>
            </a:r>
          </a:p>
          <a:p>
            <a:r>
              <a:rPr lang="en-GB" sz="1800" dirty="0"/>
              <a:t>What Are Business Ethics? Definition, Types and Examples. (2023) Retrieved from: </a:t>
            </a:r>
            <a:r>
              <a:rPr lang="en-GB" sz="1800" dirty="0">
                <a:hlinkClick r:id="rId12"/>
              </a:rPr>
              <a:t>https://www.indeed.com/career-advice/career-development/business-ethics</a:t>
            </a:r>
            <a:r>
              <a:rPr lang="en-GB" sz="1800" dirty="0"/>
              <a:t> </a:t>
            </a:r>
          </a:p>
          <a:p>
            <a:endParaRPr lang="en-GB" sz="1800" dirty="0"/>
          </a:p>
          <a:p>
            <a:endParaRPr lang="en-GB" sz="1800" dirty="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a:t>References and further reading</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sk-SK" sz="1800" dirty="0" err="1"/>
              <a:t>Chen</a:t>
            </a:r>
            <a:r>
              <a:rPr lang="sk-SK" sz="1800" dirty="0"/>
              <a:t>, </a:t>
            </a:r>
            <a:r>
              <a:rPr lang="sk-SK" sz="1800" dirty="0" err="1"/>
              <a:t>Claire</a:t>
            </a:r>
            <a:r>
              <a:rPr lang="sk-SK" sz="1800" dirty="0"/>
              <a:t>. (2023). </a:t>
            </a:r>
            <a:r>
              <a:rPr lang="en-US" sz="1800" dirty="0"/>
              <a:t>AI Will Transform Teaching and Learning. Let’s Get it Right.</a:t>
            </a:r>
            <a:r>
              <a:rPr lang="sk-SK" sz="1800" dirty="0"/>
              <a:t> HAI </a:t>
            </a:r>
            <a:r>
              <a:rPr lang="sk-SK" sz="1800" dirty="0" err="1"/>
              <a:t>Standford</a:t>
            </a:r>
            <a:r>
              <a:rPr lang="sk-SK" sz="1800" dirty="0"/>
              <a:t> </a:t>
            </a:r>
            <a:r>
              <a:rPr lang="sk-SK" sz="1800" dirty="0" err="1"/>
              <a:t>University</a:t>
            </a:r>
            <a:r>
              <a:rPr lang="sk-SK" sz="1800" dirty="0"/>
              <a:t>. </a:t>
            </a:r>
            <a:r>
              <a:rPr lang="sk-SK" sz="1800" dirty="0" err="1"/>
              <a:t>Retrieved</a:t>
            </a:r>
            <a:r>
              <a:rPr lang="sk-SK" sz="1800" dirty="0"/>
              <a:t> </a:t>
            </a:r>
            <a:r>
              <a:rPr lang="sk-SK" sz="1800" dirty="0" err="1"/>
              <a:t>from</a:t>
            </a:r>
            <a:r>
              <a:rPr lang="sk-SK" sz="1800" dirty="0"/>
              <a:t>: </a:t>
            </a:r>
            <a:r>
              <a:rPr lang="sk-SK" sz="1800" dirty="0">
                <a:hlinkClick r:id="rId3"/>
              </a:rPr>
              <a:t>https://hai.stanford.edu/news/ai-will-transform-teaching-and-learning-lets-get-it-right</a:t>
            </a:r>
            <a:r>
              <a:rPr lang="sk-SK" sz="1800" dirty="0"/>
              <a:t> </a:t>
            </a:r>
          </a:p>
          <a:p>
            <a:r>
              <a:rPr lang="en-US" sz="1800" dirty="0"/>
              <a:t>The Principles of Artificial Intelligence Ethics for the Intelligence Community</a:t>
            </a:r>
            <a:r>
              <a:rPr lang="sk-SK" sz="1800" dirty="0"/>
              <a:t>. </a:t>
            </a:r>
            <a:r>
              <a:rPr lang="sk-SK" sz="1800" dirty="0" err="1"/>
              <a:t>Retrieved</a:t>
            </a:r>
            <a:r>
              <a:rPr lang="sk-SK" sz="1800" dirty="0"/>
              <a:t> </a:t>
            </a:r>
            <a:r>
              <a:rPr lang="sk-SK" sz="1800" dirty="0" err="1"/>
              <a:t>from</a:t>
            </a:r>
            <a:r>
              <a:rPr lang="sk-SK" sz="1800" dirty="0"/>
              <a:t>:  </a:t>
            </a:r>
            <a:r>
              <a:rPr lang="sk-SK" sz="1800" dirty="0">
                <a:hlinkClick r:id="rId4"/>
              </a:rPr>
              <a:t>https://www.intelligence.gov/principles-of-artificial-intelligence-ethics-for-the-intelligence-community</a:t>
            </a:r>
            <a:r>
              <a:rPr lang="sk-SK" sz="1800" dirty="0"/>
              <a:t> </a:t>
            </a:r>
            <a:endParaRPr lang="en-GB" sz="1800" dirty="0"/>
          </a:p>
          <a:p>
            <a:r>
              <a:rPr lang="sk-SK" sz="1800" dirty="0" err="1"/>
              <a:t>Blackman</a:t>
            </a:r>
            <a:r>
              <a:rPr lang="sk-SK" sz="1800" dirty="0"/>
              <a:t>, </a:t>
            </a:r>
            <a:r>
              <a:rPr lang="sk-SK" sz="1800" dirty="0" err="1"/>
              <a:t>Reid</a:t>
            </a:r>
            <a:r>
              <a:rPr lang="sk-SK" sz="1800" dirty="0"/>
              <a:t>. (2020). </a:t>
            </a:r>
            <a:r>
              <a:rPr lang="en-US" sz="1800" dirty="0"/>
              <a:t>A Practical Guide to Building Ethical AI</a:t>
            </a:r>
            <a:r>
              <a:rPr lang="sk-SK" sz="1800" dirty="0"/>
              <a:t>. </a:t>
            </a:r>
            <a:r>
              <a:rPr lang="sk-SK" sz="1800" dirty="0" err="1"/>
              <a:t>Harvard</a:t>
            </a:r>
            <a:r>
              <a:rPr lang="sk-SK" sz="1800" dirty="0"/>
              <a:t> Business </a:t>
            </a:r>
            <a:r>
              <a:rPr lang="sk-SK" sz="1800" dirty="0" err="1"/>
              <a:t>Review</a:t>
            </a:r>
            <a:r>
              <a:rPr lang="sk-SK" sz="1800" dirty="0"/>
              <a:t>. </a:t>
            </a:r>
            <a:r>
              <a:rPr lang="sk-SK" sz="1800" dirty="0" err="1"/>
              <a:t>Retrieved</a:t>
            </a:r>
            <a:r>
              <a:rPr lang="sk-SK" sz="1800" dirty="0"/>
              <a:t> </a:t>
            </a:r>
            <a:r>
              <a:rPr lang="sk-SK" sz="1800" dirty="0" err="1"/>
              <a:t>from</a:t>
            </a:r>
            <a:r>
              <a:rPr lang="sk-SK" sz="1800" dirty="0"/>
              <a:t>: </a:t>
            </a:r>
            <a:r>
              <a:rPr lang="en-GB" sz="1800" dirty="0">
                <a:hlinkClick r:id="rId5"/>
              </a:rPr>
              <a:t>https://hbr.org/2020/10/a-practical-guide-to-building-ethical-ai</a:t>
            </a:r>
            <a:r>
              <a:rPr lang="sk-SK" sz="1800" dirty="0"/>
              <a:t> </a:t>
            </a:r>
            <a:endParaRPr lang="en-GB" sz="1800" dirty="0"/>
          </a:p>
          <a:p>
            <a:r>
              <a:rPr lang="en-US" sz="1800" dirty="0"/>
              <a:t>Being an Ethical Speaker: Guidelines &amp; Issues</a:t>
            </a:r>
            <a:r>
              <a:rPr lang="sk-SK" sz="1800" dirty="0"/>
              <a:t>. © copyright 2003-2023 Study.com. </a:t>
            </a:r>
            <a:r>
              <a:rPr lang="sk-SK" sz="1800" dirty="0" err="1"/>
              <a:t>Retrieved</a:t>
            </a:r>
            <a:r>
              <a:rPr lang="sk-SK" sz="1800" dirty="0"/>
              <a:t> </a:t>
            </a:r>
            <a:r>
              <a:rPr lang="sk-SK" sz="1800" dirty="0" err="1"/>
              <a:t>from</a:t>
            </a:r>
            <a:r>
              <a:rPr lang="sk-SK" sz="1800" dirty="0"/>
              <a:t>: </a:t>
            </a:r>
            <a:r>
              <a:rPr lang="sk-SK" sz="1800" dirty="0">
                <a:hlinkClick r:id="rId6"/>
              </a:rPr>
              <a:t>https://study.com/academy/lesson/being-an-ethical-speaker.html</a:t>
            </a:r>
            <a:r>
              <a:rPr lang="sk-SK" sz="1800" dirty="0"/>
              <a:t> </a:t>
            </a:r>
          </a:p>
          <a:p>
            <a:r>
              <a:rPr lang="en-US" sz="1800" dirty="0"/>
              <a:t>Artificial Intelligence: examples of ethical dilemmas</a:t>
            </a:r>
            <a:r>
              <a:rPr lang="sk-SK" sz="1800" dirty="0"/>
              <a:t> (2023) UNESCO. </a:t>
            </a:r>
            <a:r>
              <a:rPr lang="sk-SK" sz="1800" dirty="0" err="1"/>
              <a:t>Retrieved</a:t>
            </a:r>
            <a:r>
              <a:rPr lang="sk-SK" sz="1800" dirty="0"/>
              <a:t> </a:t>
            </a:r>
            <a:r>
              <a:rPr lang="sk-SK" sz="1800" dirty="0" err="1"/>
              <a:t>from</a:t>
            </a:r>
            <a:r>
              <a:rPr lang="sk-SK" sz="1800" dirty="0"/>
              <a:t>: </a:t>
            </a:r>
            <a:r>
              <a:rPr lang="en-US" sz="1800" dirty="0">
                <a:hlinkClick r:id="rId7"/>
              </a:rPr>
              <a:t>https://www.unesco.org/en/artificial-intelligence/recommendation-ethics/cases</a:t>
            </a:r>
            <a:endParaRPr lang="sk-SK" sz="1800" dirty="0"/>
          </a:p>
          <a:p>
            <a:r>
              <a:rPr lang="sk-SK" sz="1800" dirty="0" err="1"/>
              <a:t>Ethics</a:t>
            </a:r>
            <a:r>
              <a:rPr lang="sk-SK" sz="1800" dirty="0"/>
              <a:t> in </a:t>
            </a:r>
            <a:r>
              <a:rPr lang="sk-SK" sz="1800" dirty="0" err="1"/>
              <a:t>public</a:t>
            </a:r>
            <a:r>
              <a:rPr lang="sk-SK" sz="1800" dirty="0"/>
              <a:t> </a:t>
            </a:r>
            <a:r>
              <a:rPr lang="sk-SK" sz="1800" dirty="0" err="1"/>
              <a:t>speaking</a:t>
            </a:r>
            <a:r>
              <a:rPr lang="sk-SK" sz="1800" dirty="0"/>
              <a:t>. </a:t>
            </a:r>
            <a:r>
              <a:rPr lang="sk-SK" sz="1800" dirty="0" err="1"/>
              <a:t>Retrieved</a:t>
            </a:r>
            <a:r>
              <a:rPr lang="sk-SK" sz="1800" dirty="0"/>
              <a:t> </a:t>
            </a:r>
            <a:r>
              <a:rPr lang="sk-SK" sz="1800" dirty="0" err="1"/>
              <a:t>from</a:t>
            </a:r>
            <a:r>
              <a:rPr lang="sk-SK" sz="1800" dirty="0"/>
              <a:t>: </a:t>
            </a:r>
            <a:r>
              <a:rPr lang="sk-SK" sz="1800" dirty="0">
                <a:hlinkClick r:id="rId8"/>
              </a:rPr>
              <a:t>https://open.lib.umn.edu/publicspeaking/chapter/2-2-ethics-in-public-speaking/</a:t>
            </a:r>
            <a:r>
              <a:rPr lang="sk-SK" sz="1800" dirty="0"/>
              <a:t> </a:t>
            </a:r>
            <a:endParaRPr lang="en-US" sz="1800" dirty="0"/>
          </a:p>
          <a:p>
            <a:endParaRPr lang="en-GB" sz="1800" dirty="0"/>
          </a:p>
          <a:p>
            <a:endParaRPr lang="en-GB" sz="1800" dirty="0"/>
          </a:p>
        </p:txBody>
      </p:sp>
    </p:spTree>
    <p:extLst>
      <p:ext uri="{BB962C8B-B14F-4D97-AF65-F5344CB8AC3E}">
        <p14:creationId xmlns:p14="http://schemas.microsoft.com/office/powerpoint/2010/main" val="2433311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dirty="0">
                <a:solidFill>
                  <a:schemeClr val="bg1"/>
                </a:solidFill>
                <a:latin typeface="+mj-lt"/>
              </a:rPr>
              <a:t>Congratulations!</a:t>
            </a:r>
            <a:r>
              <a:rPr lang="en-US" sz="2800" b="1" dirty="0">
                <a:solidFill>
                  <a:schemeClr val="bg1"/>
                </a:solidFill>
                <a:latin typeface="+mj-lt"/>
              </a:rPr>
              <a:t/>
            </a:r>
            <a:br>
              <a:rPr lang="en-US" sz="2800" b="1" dirty="0">
                <a:solidFill>
                  <a:schemeClr val="bg1"/>
                </a:solidFill>
                <a:latin typeface="+mj-lt"/>
              </a:rPr>
            </a:br>
            <a:r>
              <a:rPr lang="en-US" b="1" dirty="0">
                <a:solidFill>
                  <a:schemeClr val="bg1"/>
                </a:solidFill>
                <a:latin typeface="+mj-lt"/>
              </a:rPr>
              <a:t>You have completed this part</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3003081" y="6258631"/>
            <a:ext cx="7579425"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r>
              <a:rPr lang="sk-SK" dirty="0" err="1"/>
              <a:t>Ethics</a:t>
            </a:r>
            <a:endParaRPr lang="el-GR" dirty="0"/>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Modules</a:t>
            </a:r>
            <a:endParaRPr lang="el-GR" sz="5400" dirty="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264800091"/>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85804130"/>
              </p:ext>
            </p:extLst>
          </p:nvPr>
        </p:nvGraphicFramePr>
        <p:xfrm>
          <a:off x="6325308" y="1712259"/>
          <a:ext cx="4961817" cy="458096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9348" y="6202382"/>
            <a:ext cx="3000375" cy="669421"/>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Objectives</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872768" cy="3101691"/>
          </a:xfrm>
        </p:spPr>
        <p:txBody>
          <a:bodyPr>
            <a:normAutofit/>
          </a:bodyPr>
          <a:lstStyle/>
          <a:p>
            <a:pPr>
              <a:buClr>
                <a:srgbClr val="95C11F"/>
              </a:buClr>
              <a:buFont typeface="Wingdings" panose="05000000000000000000" pitchFamily="2" charset="2"/>
              <a:buChar char="ü"/>
            </a:pPr>
            <a:r>
              <a:rPr lang="en-GB" dirty="0"/>
              <a:t>This module provides more information on ethics and its connection to beliefs, values, attitudes and culturally based moral principles.</a:t>
            </a:r>
          </a:p>
          <a:p>
            <a:pPr>
              <a:buClr>
                <a:srgbClr val="95C11F"/>
              </a:buClr>
            </a:pPr>
            <a:r>
              <a:rPr lang="en-GB" dirty="0"/>
              <a:t>Explains how to deal with ethical dilemma.</a:t>
            </a:r>
          </a:p>
          <a:p>
            <a:pPr>
              <a:buClr>
                <a:srgbClr val="95C11F"/>
              </a:buClr>
            </a:pPr>
            <a:r>
              <a:rPr lang="en-GB" dirty="0"/>
              <a:t>Describes what is professional ethics. </a:t>
            </a:r>
          </a:p>
          <a:p>
            <a:pPr>
              <a:buClr>
                <a:srgbClr val="95C11F"/>
              </a:buClr>
            </a:pPr>
            <a:r>
              <a:rPr lang="en-GB" dirty="0"/>
              <a:t>Teaches how to ethically use AI without biases and how to apply ethics in public speaking or on social media.</a:t>
            </a: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Ethics</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a:bodyPr>
          <a:lstStyle/>
          <a:p>
            <a:pPr marL="0" indent="0">
              <a:lnSpc>
                <a:spcPct val="120000"/>
              </a:lnSpc>
              <a:buNone/>
            </a:pPr>
            <a:r>
              <a:rPr lang="en-GB" sz="2200" b="0" i="0" dirty="0">
                <a:solidFill>
                  <a:srgbClr val="333333"/>
                </a:solidFill>
                <a:effectLst/>
              </a:rPr>
              <a:t>Whenever you ask yourself ‘what should I do?’ or ‘how should I act?’ or ‘is this the right thing to do?’ you are making an ethical decision.</a:t>
            </a:r>
          </a:p>
          <a:p>
            <a:pPr marL="0" indent="0">
              <a:lnSpc>
                <a:spcPct val="120000"/>
              </a:lnSpc>
              <a:buNone/>
            </a:pPr>
            <a:r>
              <a:rPr lang="en-GB" sz="2200" dirty="0">
                <a:solidFill>
                  <a:srgbClr val="333333"/>
                </a:solidFill>
              </a:rPr>
              <a:t>Ethics means the set of moral principles all human beings should possess, that reflect what is right.</a:t>
            </a:r>
            <a:endParaRPr lang="en-GB" sz="2200" dirty="0"/>
          </a:p>
          <a:p>
            <a:pPr algn="l"/>
            <a:r>
              <a:rPr lang="en-GB" sz="2200" b="0" i="0" dirty="0">
                <a:solidFill>
                  <a:srgbClr val="333333"/>
                </a:solidFill>
                <a:effectLst/>
              </a:rPr>
              <a:t>Personal ethics refers to the ethics that you as a person identifies with (</a:t>
            </a:r>
            <a:r>
              <a:rPr lang="en-GB" sz="2200" b="1" i="0" dirty="0">
                <a:solidFill>
                  <a:srgbClr val="333333"/>
                </a:solidFill>
                <a:effectLst/>
              </a:rPr>
              <a:t>beliefs, values, attitudes, culture</a:t>
            </a:r>
            <a:r>
              <a:rPr lang="en-GB" sz="2200" b="0" i="0" dirty="0">
                <a:solidFill>
                  <a:srgbClr val="333333"/>
                </a:solidFill>
                <a:effectLst/>
              </a:rPr>
              <a:t>), in respect to people and situations that you encounter in everyday life.</a:t>
            </a:r>
          </a:p>
          <a:p>
            <a:pPr algn="l"/>
            <a:r>
              <a:rPr lang="en-GB" sz="2200" b="0" i="0" dirty="0">
                <a:solidFill>
                  <a:srgbClr val="333333"/>
                </a:solidFill>
                <a:effectLst/>
              </a:rPr>
              <a:t>Professional ethics refers to the ethics that a person must adhere to in relation to his or her interactions and relationships in professional life.</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Source</a:t>
            </a:r>
            <a:r>
              <a:rPr lang="en-GB" sz="1200" dirty="0"/>
              <a:t> | </a:t>
            </a:r>
            <a:r>
              <a:rPr lang="en-GB" sz="1200" dirty="0" err="1">
                <a:hlinkClick r:id="rId4"/>
              </a:rPr>
              <a:t>Pixabay</a:t>
            </a:r>
            <a:r>
              <a:rPr lang="en-GB" sz="1200" dirty="0">
                <a:hlinkClick r:id="rId4"/>
              </a:rPr>
              <a:t> license</a:t>
            </a:r>
            <a:endParaRPr lang="en-GB" sz="1200" dirty="0"/>
          </a:p>
        </p:txBody>
      </p:sp>
      <p:pic>
        <p:nvPicPr>
          <p:cNvPr id="3" name="Obrázok 2" descr="Obrázok, na ktorom je umenie, grafika, animák, kreslený obrázok&#10;&#10;Automaticky generovaný popis">
            <a:extLst>
              <a:ext uri="{FF2B5EF4-FFF2-40B4-BE49-F238E27FC236}">
                <a16:creationId xmlns:a16="http://schemas.microsoft.com/office/drawing/2014/main" id="{9B0FCD26-1896-0F8C-DB5E-25CBCD976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2343150"/>
            <a:ext cx="3619500" cy="2895600"/>
          </a:xfrm>
          <a:prstGeom prst="rect">
            <a:avLst/>
          </a:prstGeom>
        </p:spPr>
      </p:pic>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en-GB" dirty="0"/>
              <a:t>A possible belief stays with the person until they embrace it as true and incorporate it into their individual belief system.</a:t>
            </a:r>
          </a:p>
          <a:p>
            <a:pPr>
              <a:lnSpc>
                <a:spcPct val="120000"/>
              </a:lnSpc>
            </a:pPr>
            <a:r>
              <a:rPr lang="en-GB" dirty="0"/>
              <a:t>Each person assesses and seeks solid reasons or evidence for these possible beliefs in their own way.</a:t>
            </a:r>
          </a:p>
          <a:p>
            <a:pPr>
              <a:lnSpc>
                <a:spcPct val="120000"/>
              </a:lnSpc>
            </a:pPr>
            <a:r>
              <a:rPr lang="en-GB" dirty="0"/>
              <a:t>Once a person acknowledges a belief as a truth, they are ready to defend, it can be said to constitute part of their belief system.</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a:lnSpc>
                <a:spcPct val="120000"/>
              </a:lnSpc>
            </a:pPr>
            <a:r>
              <a:rPr lang="en-GB" b="0" i="0" dirty="0">
                <a:solidFill>
                  <a:srgbClr val="333333"/>
                </a:solidFill>
                <a:effectLst/>
              </a:rPr>
              <a:t>A belief is an idea that a person holds as being true</a:t>
            </a:r>
            <a:r>
              <a:rPr lang="en-GB" dirty="0"/>
              <a:t>. Belief can originate from various sources, such as:</a:t>
            </a:r>
          </a:p>
          <a:p>
            <a:pPr lvl="1">
              <a:lnSpc>
                <a:spcPct val="120000"/>
              </a:lnSpc>
            </a:pPr>
            <a:r>
              <a:rPr lang="en-GB" dirty="0"/>
              <a:t>a person’s own observations or experiments; </a:t>
            </a:r>
          </a:p>
          <a:p>
            <a:pPr lvl="1">
              <a:lnSpc>
                <a:spcPct val="120000"/>
              </a:lnSpc>
            </a:pPr>
            <a:r>
              <a:rPr lang="en-GB" dirty="0"/>
              <a:t>the adoption of cultural and societal standards (e.g. religion);</a:t>
            </a:r>
          </a:p>
          <a:p>
            <a:pPr lvl="1">
              <a:lnSpc>
                <a:spcPct val="120000"/>
              </a:lnSpc>
            </a:pPr>
            <a:r>
              <a:rPr lang="en-GB" dirty="0"/>
              <a:t>what others tell them (e.g. education or mentoring).</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4680283" y="71536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71921"/>
                </a:solidFill>
              </a:rPr>
              <a:t>click</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88141" y="970542"/>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Beliefs</a:t>
            </a:r>
          </a:p>
        </p:txBody>
      </p:sp>
      <p:sp>
        <p:nvSpPr>
          <p:cNvPr id="2" name="TextBox 1">
            <a:extLst>
              <a:ext uri="{FF2B5EF4-FFF2-40B4-BE49-F238E27FC236}">
                <a16:creationId xmlns:a16="http://schemas.microsoft.com/office/drawing/2014/main" id="{85D3F7F5-9A32-24F0-F5D0-A5F25A673897}"/>
              </a:ext>
            </a:extLst>
          </p:cNvPr>
          <p:cNvSpPr txBox="1"/>
          <p:nvPr/>
        </p:nvSpPr>
        <p:spPr>
          <a:xfrm>
            <a:off x="6393565" y="96387"/>
            <a:ext cx="5339644" cy="1077218"/>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en-GB" b="1" dirty="0"/>
              <a:t>Belief </a:t>
            </a:r>
          </a:p>
          <a:p>
            <a:pPr>
              <a:spcBef>
                <a:spcPts val="600"/>
              </a:spcBef>
              <a:spcAft>
                <a:spcPts val="600"/>
              </a:spcAft>
            </a:pPr>
            <a:r>
              <a:rPr lang="en-GB" dirty="0"/>
              <a:t>is a state or habit of mind in which trust or confidence is placed in some person or thing.</a:t>
            </a:r>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6107977" cy="4893408"/>
          </a:xfrm>
        </p:spPr>
        <p:txBody>
          <a:bodyPr>
            <a:normAutofit fontScale="85000" lnSpcReduction="10000"/>
          </a:bodyPr>
          <a:lstStyle/>
          <a:p>
            <a:pPr>
              <a:lnSpc>
                <a:spcPct val="120000"/>
              </a:lnSpc>
            </a:pPr>
            <a:r>
              <a:rPr lang="en-GB" dirty="0"/>
              <a:t>Values are stable long-lasting beliefs about what matters to a person. A value emerges from a belief when the person becomes more dedicated to it and considers it as significant.</a:t>
            </a:r>
          </a:p>
          <a:p>
            <a:pPr>
              <a:lnSpc>
                <a:spcPct val="120000"/>
              </a:lnSpc>
            </a:pPr>
            <a:r>
              <a:rPr lang="en-GB" dirty="0"/>
              <a:t>A person must be able to express one´s values clearly in order to make clear, reasonable, responsible and consistent decisions.</a:t>
            </a:r>
          </a:p>
          <a:p>
            <a:pPr>
              <a:lnSpc>
                <a:spcPct val="120000"/>
              </a:lnSpc>
            </a:pPr>
            <a:r>
              <a:rPr lang="en-GB" dirty="0"/>
              <a:t>It is possible to divide beliefs into different types of values. These types of values are related to or pertain to:</a:t>
            </a:r>
          </a:p>
          <a:p>
            <a:pPr lvl="2">
              <a:lnSpc>
                <a:spcPct val="120000"/>
              </a:lnSpc>
              <a:spcBef>
                <a:spcPts val="0"/>
              </a:spcBef>
            </a:pPr>
            <a:r>
              <a:rPr lang="en-GB" dirty="0"/>
              <a:t>happiness,</a:t>
            </a:r>
          </a:p>
          <a:p>
            <a:pPr lvl="2">
              <a:lnSpc>
                <a:spcPct val="120000"/>
              </a:lnSpc>
              <a:spcBef>
                <a:spcPts val="0"/>
              </a:spcBef>
            </a:pPr>
            <a:r>
              <a:rPr lang="en-GB" dirty="0"/>
              <a:t>wealth,</a:t>
            </a:r>
          </a:p>
          <a:p>
            <a:pPr lvl="2">
              <a:lnSpc>
                <a:spcPct val="120000"/>
              </a:lnSpc>
              <a:spcBef>
                <a:spcPts val="0"/>
              </a:spcBef>
            </a:pPr>
            <a:r>
              <a:rPr lang="en-GB" dirty="0"/>
              <a:t>career success,</a:t>
            </a:r>
          </a:p>
          <a:p>
            <a:pPr lvl="2">
              <a:lnSpc>
                <a:spcPct val="120000"/>
              </a:lnSpc>
              <a:spcBef>
                <a:spcPts val="0"/>
              </a:spcBef>
            </a:pPr>
            <a:r>
              <a:rPr lang="en-GB" dirty="0"/>
              <a:t>family.</a:t>
            </a:r>
          </a:p>
          <a:p>
            <a:pPr>
              <a:lnSpc>
                <a:spcPct val="120000"/>
              </a:lnSpc>
            </a:pPr>
            <a:endParaRPr lang="en-GB"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Values</a:t>
            </a:r>
          </a:p>
        </p:txBody>
      </p:sp>
      <p:pic>
        <p:nvPicPr>
          <p:cNvPr id="3" name="Obrázok 2" descr="Obrázok, na ktorom je bublina, ľudská tvár, osoba, ošatenie&#10;&#10;Automaticky generovaný popis">
            <a:extLst>
              <a:ext uri="{FF2B5EF4-FFF2-40B4-BE49-F238E27FC236}">
                <a16:creationId xmlns:a16="http://schemas.microsoft.com/office/drawing/2014/main" id="{27A15A21-B222-CE4D-69D9-76323DAC153D}"/>
              </a:ext>
            </a:extLst>
          </p:cNvPr>
          <p:cNvPicPr>
            <a:picLocks noChangeAspect="1"/>
          </p:cNvPicPr>
          <p:nvPr/>
        </p:nvPicPr>
        <p:blipFill rotWithShape="1">
          <a:blip r:embed="rId3">
            <a:extLst>
              <a:ext uri="{28A0092B-C50C-407E-A947-70E740481C1C}">
                <a14:useLocalDpi xmlns:a14="http://schemas.microsoft.com/office/drawing/2010/main" val="0"/>
              </a:ext>
            </a:extLst>
          </a:blip>
          <a:srcRect l="12468"/>
          <a:stretch/>
        </p:blipFill>
        <p:spPr>
          <a:xfrm>
            <a:off x="6976872" y="1803474"/>
            <a:ext cx="5059064" cy="3251052"/>
          </a:xfrm>
          <a:prstGeom prst="rect">
            <a:avLst/>
          </a:prstGeom>
        </p:spPr>
      </p:pic>
      <p:sp>
        <p:nvSpPr>
          <p:cNvPr id="7" name="Ορθογώνιο 1">
            <a:extLst>
              <a:ext uri="{FF2B5EF4-FFF2-40B4-BE49-F238E27FC236}">
                <a16:creationId xmlns:a16="http://schemas.microsoft.com/office/drawing/2014/main" id="{10BE73AF-D3C1-9112-6D9E-B0CE830C3C48}"/>
              </a:ext>
            </a:extLst>
          </p:cNvPr>
          <p:cNvSpPr/>
          <p:nvPr/>
        </p:nvSpPr>
        <p:spPr>
          <a:xfrm>
            <a:off x="3418652" y="6566673"/>
            <a:ext cx="8772088" cy="276999"/>
          </a:xfrm>
          <a:prstGeom prst="rect">
            <a:avLst/>
          </a:prstGeom>
        </p:spPr>
        <p:txBody>
          <a:bodyPr wrap="square">
            <a:spAutoFit/>
          </a:bodyPr>
          <a:lstStyle/>
          <a:p>
            <a:pPr algn="r"/>
            <a:r>
              <a:rPr lang="en-GB" sz="1200" dirty="0">
                <a:hlinkClick r:id="rId4"/>
              </a:rPr>
              <a:t>Source</a:t>
            </a:r>
            <a:r>
              <a:rPr lang="en-GB" sz="1200" dirty="0"/>
              <a:t> | </a:t>
            </a:r>
            <a:r>
              <a:rPr lang="en-GB" sz="1200" dirty="0" err="1">
                <a:hlinkClick r:id="rId5"/>
              </a:rPr>
              <a:t>Pixabay</a:t>
            </a:r>
            <a:r>
              <a:rPr lang="en-GB" sz="1200" dirty="0">
                <a:hlinkClick r:id="rId5"/>
              </a:rPr>
              <a:t> license</a:t>
            </a:r>
            <a:endParaRPr lang="en-GB" sz="1200" dirty="0"/>
          </a:p>
        </p:txBody>
      </p:sp>
    </p:spTree>
    <p:extLst>
      <p:ext uri="{BB962C8B-B14F-4D97-AF65-F5344CB8AC3E}">
        <p14:creationId xmlns:p14="http://schemas.microsoft.com/office/powerpoint/2010/main" val="369451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marL="0" indent="0">
              <a:lnSpc>
                <a:spcPct val="120000"/>
              </a:lnSpc>
              <a:buNone/>
            </a:pPr>
            <a:r>
              <a:rPr lang="en-GB" dirty="0"/>
              <a:t>Lack of self-awareness or critical insight, or the existence of </a:t>
            </a:r>
            <a:r>
              <a:rPr lang="en-GB" b="1" dirty="0"/>
              <a:t>ambivalence or insecurity in values</a:t>
            </a:r>
            <a:r>
              <a:rPr lang="en-GB" dirty="0"/>
              <a:t>, can lead to a less rational way of approaching</a:t>
            </a:r>
            <a:r>
              <a:rPr lang="sk-SK" dirty="0"/>
              <a:t> to</a:t>
            </a:r>
            <a:r>
              <a:rPr lang="en-GB" dirty="0"/>
              <a:t> choices and as a result to undesirable behaviour.</a:t>
            </a:r>
          </a:p>
          <a:p>
            <a:pPr marL="0" indent="0">
              <a:lnSpc>
                <a:spcPct val="120000"/>
              </a:lnSpc>
              <a:buNone/>
            </a:pPr>
            <a:r>
              <a:rPr lang="en-GB" dirty="0"/>
              <a:t>The potential for these influences to affect attitudes will be greater if the person has not clearly thought through their beliefs and values. This process involves considering the principles by which they might align or prioritise competing values.</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marL="0" indent="0">
              <a:lnSpc>
                <a:spcPct val="120000"/>
              </a:lnSpc>
              <a:buNone/>
            </a:pPr>
            <a:r>
              <a:rPr lang="en-GB" b="1" dirty="0"/>
              <a:t>Attitudes</a:t>
            </a:r>
            <a:r>
              <a:rPr lang="en-GB" dirty="0"/>
              <a:t> are the mental states that influence how people decide and act in different situations and towards others. </a:t>
            </a:r>
            <a:r>
              <a:rPr lang="en-GB" b="1" dirty="0"/>
              <a:t>They are mainly shaped by people's values and beliefs</a:t>
            </a:r>
            <a:r>
              <a:rPr lang="en-GB" dirty="0"/>
              <a:t>, which are their fundamental principles and convictions.</a:t>
            </a:r>
          </a:p>
          <a:p>
            <a:pPr marL="0" indent="0">
              <a:lnSpc>
                <a:spcPct val="120000"/>
              </a:lnSpc>
              <a:buNone/>
            </a:pPr>
            <a:r>
              <a:rPr lang="en-GB" dirty="0"/>
              <a:t>Other factors that are not deeply ingrained in people's minds can also affect their attitudes in the moment of decision making. </a:t>
            </a:r>
          </a:p>
          <a:p>
            <a:pPr marL="0" indent="0">
              <a:lnSpc>
                <a:spcPct val="120000"/>
              </a:lnSpc>
              <a:buNone/>
            </a:pPr>
            <a:r>
              <a:rPr lang="en-GB" dirty="0"/>
              <a:t>These include social norms, conventions, peer pressure, and emotional stress.</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7985064" y="133062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71921"/>
                </a:solidFill>
              </a:rPr>
              <a:t>click</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73739" y="885600"/>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Attitudes</a:t>
            </a:r>
          </a:p>
        </p:txBody>
      </p:sp>
      <p:sp>
        <p:nvSpPr>
          <p:cNvPr id="2" name="TextBox 1">
            <a:extLst>
              <a:ext uri="{FF2B5EF4-FFF2-40B4-BE49-F238E27FC236}">
                <a16:creationId xmlns:a16="http://schemas.microsoft.com/office/drawing/2014/main" id="{85D3F7F5-9A32-24F0-F5D0-A5F25A673897}"/>
              </a:ext>
            </a:extLst>
          </p:cNvPr>
          <p:cNvSpPr txBox="1"/>
          <p:nvPr/>
        </p:nvSpPr>
        <p:spPr>
          <a:xfrm>
            <a:off x="4061920" y="146304"/>
            <a:ext cx="3633958" cy="3077766"/>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en-GB" b="1" dirty="0"/>
              <a:t>Some tips how to cultivate your self-awareness and thus your attitudes:</a:t>
            </a:r>
          </a:p>
          <a:p>
            <a:pPr marL="285750" indent="-285750">
              <a:spcBef>
                <a:spcPts val="600"/>
              </a:spcBef>
              <a:spcAft>
                <a:spcPts val="600"/>
              </a:spcAft>
              <a:buFont typeface="Arial" panose="020B0604020202020204" pitchFamily="34" charset="0"/>
              <a:buChar char="•"/>
            </a:pPr>
            <a:r>
              <a:rPr lang="en-GB" dirty="0"/>
              <a:t>Be curious about who you are</a:t>
            </a:r>
          </a:p>
          <a:p>
            <a:pPr marL="285750" indent="-285750">
              <a:spcBef>
                <a:spcPts val="600"/>
              </a:spcBef>
              <a:spcAft>
                <a:spcPts val="600"/>
              </a:spcAft>
              <a:buFont typeface="Arial" panose="020B0604020202020204" pitchFamily="34" charset="0"/>
              <a:buChar char="•"/>
            </a:pPr>
            <a:r>
              <a:rPr lang="en-GB" dirty="0"/>
              <a:t>See behind your walls</a:t>
            </a:r>
          </a:p>
          <a:p>
            <a:pPr marL="285750" indent="-285750">
              <a:spcBef>
                <a:spcPts val="600"/>
              </a:spcBef>
              <a:spcAft>
                <a:spcPts val="600"/>
              </a:spcAft>
              <a:buFont typeface="Arial" panose="020B0604020202020204" pitchFamily="34" charset="0"/>
              <a:buChar char="•"/>
            </a:pPr>
            <a:r>
              <a:rPr lang="en-GB" dirty="0"/>
              <a:t>See yourself clearly</a:t>
            </a:r>
          </a:p>
          <a:p>
            <a:pPr marL="285750" indent="-285750">
              <a:spcBef>
                <a:spcPts val="600"/>
              </a:spcBef>
              <a:spcAft>
                <a:spcPts val="600"/>
              </a:spcAft>
              <a:buFont typeface="Arial" panose="020B0604020202020204" pitchFamily="34" charset="0"/>
              <a:buChar char="•"/>
            </a:pPr>
            <a:r>
              <a:rPr lang="en-GB" dirty="0"/>
              <a:t>Ask other how they see you</a:t>
            </a:r>
          </a:p>
          <a:p>
            <a:pPr marL="285750" indent="-285750">
              <a:spcBef>
                <a:spcPts val="600"/>
              </a:spcBef>
              <a:spcAft>
                <a:spcPts val="600"/>
              </a:spcAft>
              <a:buFont typeface="Arial" panose="020B0604020202020204" pitchFamily="34" charset="0"/>
              <a:buChar char="•"/>
            </a:pPr>
            <a:r>
              <a:rPr lang="en-GB" dirty="0"/>
              <a:t>Keep a journal</a:t>
            </a:r>
          </a:p>
        </p:txBody>
      </p:sp>
    </p:spTree>
    <p:extLst>
      <p:ext uri="{BB962C8B-B14F-4D97-AF65-F5344CB8AC3E}">
        <p14:creationId xmlns:p14="http://schemas.microsoft.com/office/powerpoint/2010/main" val="26019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The code of morals and culture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9177672" cy="4865977"/>
          </a:xfrm>
        </p:spPr>
        <p:txBody>
          <a:bodyPr>
            <a:noAutofit/>
          </a:bodyPr>
          <a:lstStyle/>
          <a:p>
            <a:pPr marL="0" indent="0">
              <a:buNone/>
            </a:pPr>
            <a:r>
              <a:rPr lang="en-GB" sz="1800" dirty="0"/>
              <a:t>Every culture has its own moral code. Traditional notions of morality or value system may be quite different and cultural groups may have completely different approaches to truth and deception. There is also a moral code on a personal level that is influenced by soft skills such as: </a:t>
            </a:r>
          </a:p>
          <a:p>
            <a:pPr>
              <a:buFont typeface="Arial" panose="020B0604020202020204" pitchFamily="34" charset="0"/>
              <a:buChar char="•"/>
            </a:pPr>
            <a:r>
              <a:rPr lang="en-GB" sz="1800" b="1" dirty="0"/>
              <a:t>Assertiveness </a:t>
            </a:r>
            <a:r>
              <a:rPr lang="en-GB" sz="1800" dirty="0"/>
              <a:t>- especially in individualistic societies is valued because it leads a person to direct, self-conscious action that promotes his interests. This is problematic for cultures that do not have assertive action integrated into their social components and therefore they may have difficulty with such action.</a:t>
            </a:r>
          </a:p>
          <a:p>
            <a:pPr>
              <a:buFont typeface="Arial" panose="020B0604020202020204" pitchFamily="34" charset="0"/>
              <a:buChar char="•"/>
            </a:pPr>
            <a:r>
              <a:rPr lang="en-GB" sz="1800" b="1" dirty="0"/>
              <a:t>Self-enhancement</a:t>
            </a:r>
            <a:r>
              <a:rPr lang="en-GB" sz="1800" dirty="0"/>
              <a:t> - tendency to present a more positive image of oneself than the reality, a tendency to improve desired qualities.</a:t>
            </a:r>
          </a:p>
          <a:p>
            <a:pPr>
              <a:buFont typeface="Arial" panose="020B0604020202020204" pitchFamily="34" charset="0"/>
              <a:buChar char="•"/>
            </a:pPr>
            <a:r>
              <a:rPr lang="en-GB" sz="1800" b="1" dirty="0"/>
              <a:t>Self-criticism</a:t>
            </a:r>
            <a:r>
              <a:rPr lang="en-GB" sz="1800" dirty="0"/>
              <a:t> - inability to adequately evaluate one's own performance, activity or accomplishments. Underestimation of one's abilities that does not correspond to the real reality</a:t>
            </a:r>
            <a:r>
              <a:rPr lang="en-GB" sz="1800" b="0" i="0" dirty="0">
                <a:solidFill>
                  <a:srgbClr val="222222"/>
                </a:solidFill>
                <a:effectLst/>
                <a:latin typeface="PT Sans" panose="020B0503020203020204" pitchFamily="34" charset="-18"/>
              </a:rPr>
              <a:t>.</a:t>
            </a:r>
          </a:p>
          <a:p>
            <a:pPr marL="0" indent="0">
              <a:buNone/>
            </a:pPr>
            <a:r>
              <a:rPr lang="en-GB" sz="1800" dirty="0"/>
              <a:t>This is also connected with the untruthfulness in social media communication and with attitude to spread mis- or dis-information.</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Source</a:t>
            </a:r>
            <a:r>
              <a:rPr lang="en-GB" sz="1200" dirty="0"/>
              <a:t> | </a:t>
            </a:r>
            <a:r>
              <a:rPr lang="en-GB" sz="1200" dirty="0" err="1">
                <a:hlinkClick r:id="rId4"/>
              </a:rPr>
              <a:t>Pixabay</a:t>
            </a:r>
            <a:r>
              <a:rPr lang="en-GB" sz="1200" dirty="0">
                <a:hlinkClick r:id="rId4"/>
              </a:rPr>
              <a:t> license</a:t>
            </a:r>
            <a:endParaRPr lang="en-GB" sz="1200" dirty="0"/>
          </a:p>
        </p:txBody>
      </p:sp>
      <p:pic>
        <p:nvPicPr>
          <p:cNvPr id="4" name="Obrázok 3" descr="Obrázok, na ktorom je silueta&#10;&#10;Automaticky generovaný popis">
            <a:extLst>
              <a:ext uri="{FF2B5EF4-FFF2-40B4-BE49-F238E27FC236}">
                <a16:creationId xmlns:a16="http://schemas.microsoft.com/office/drawing/2014/main" id="{C48F9712-CB2A-BF08-6E6F-8103B43B3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4496" y="1840340"/>
            <a:ext cx="2381130" cy="1588660"/>
          </a:xfrm>
          <a:prstGeom prst="rect">
            <a:avLst/>
          </a:prstGeom>
        </p:spPr>
      </p:pic>
    </p:spTree>
    <p:extLst>
      <p:ext uri="{BB962C8B-B14F-4D97-AF65-F5344CB8AC3E}">
        <p14:creationId xmlns:p14="http://schemas.microsoft.com/office/powerpoint/2010/main" val="1636195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23C5364A-7376-4945-981A-40D78A4FD860"/>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Toolbox introduction slides final&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5_Ethics_E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4975</TotalTime>
  <Words>2639</Words>
  <Application>Microsoft Office PowerPoint</Application>
  <PresentationFormat>Ευρεία οθόνη</PresentationFormat>
  <Paragraphs>180</Paragraphs>
  <Slides>23</Slides>
  <Notes>23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23</vt:i4>
      </vt:variant>
    </vt:vector>
  </HeadingPairs>
  <TitlesOfParts>
    <vt:vector size="35" baseType="lpstr">
      <vt:lpstr>Adobe Gothic Std B</vt:lpstr>
      <vt:lpstr>MS PGothic</vt:lpstr>
      <vt:lpstr>Arial</vt:lpstr>
      <vt:lpstr>Calibri</vt:lpstr>
      <vt:lpstr>Calibri Light</vt:lpstr>
      <vt:lpstr>Courier New</vt:lpstr>
      <vt:lpstr>Impact</vt:lpstr>
      <vt:lpstr>PT Sans</vt:lpstr>
      <vt:lpstr>Roboto Condensed</vt:lpstr>
      <vt:lpstr>Verdana</vt:lpstr>
      <vt:lpstr>Wingdings</vt:lpstr>
      <vt:lpstr>Θέμα του Office</vt:lpstr>
      <vt:lpstr>Παρουσίαση του PowerPoint</vt:lpstr>
      <vt:lpstr>Partners</vt:lpstr>
      <vt:lpstr>Modules</vt:lpstr>
      <vt:lpstr>Objectives</vt:lpstr>
      <vt:lpstr>Ethics</vt:lpstr>
      <vt:lpstr>Beliefs</vt:lpstr>
      <vt:lpstr>Values</vt:lpstr>
      <vt:lpstr>Attitudes</vt:lpstr>
      <vt:lpstr>The code of morals and culture</vt:lpstr>
      <vt:lpstr>Ethical Dilemmas</vt:lpstr>
      <vt:lpstr>Example of Ethical Dilemmas</vt:lpstr>
      <vt:lpstr>Other ethical dilemmas (professional and personal)</vt:lpstr>
      <vt:lpstr>The most important...</vt:lpstr>
      <vt:lpstr>Professional ethics </vt:lpstr>
      <vt:lpstr>What are professional ethics?</vt:lpstr>
      <vt:lpstr>Why is professional ethics important?</vt:lpstr>
      <vt:lpstr>Ethical principles for the use of AI</vt:lpstr>
      <vt:lpstr>Biases within AI</vt:lpstr>
      <vt:lpstr>Ethics in Social Media</vt:lpstr>
      <vt:lpstr>Ethics in Public Speaking</vt:lpstr>
      <vt:lpstr>References and further reading</vt:lpstr>
      <vt:lpstr>References and further reading</vt:lpstr>
      <vt:lpstr>Ethics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5_Ethics_EN</dc:title>
  <dc:creator>pantelis bbalaouras</dc:creator>
  <cp:lastModifiedBy>pantelis</cp:lastModifiedBy>
  <cp:revision>106</cp:revision>
  <dcterms:created xsi:type="dcterms:W3CDTF">2020-06-02T13:31:56Z</dcterms:created>
  <dcterms:modified xsi:type="dcterms:W3CDTF">2024-01-31T17:14:41Z</dcterms:modified>
</cp:coreProperties>
</file>