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512" r:id="rId5"/>
    <p:sldId id="444" r:id="rId6"/>
    <p:sldId id="509" r:id="rId7"/>
    <p:sldId id="420" r:id="rId8"/>
    <p:sldId id="445" r:id="rId9"/>
    <p:sldId id="513" r:id="rId10"/>
    <p:sldId id="514" r:id="rId11"/>
    <p:sldId id="515" r:id="rId12"/>
    <p:sldId id="519" r:id="rId13"/>
    <p:sldId id="522" r:id="rId14"/>
    <p:sldId id="523" r:id="rId15"/>
    <p:sldId id="524" r:id="rId16"/>
    <p:sldId id="518" r:id="rId17"/>
    <p:sldId id="525" r:id="rId18"/>
    <p:sldId id="516" r:id="rId19"/>
    <p:sldId id="517" r:id="rId20"/>
    <p:sldId id="528" r:id="rId21"/>
    <p:sldId id="526" r:id="rId22"/>
    <p:sldId id="532" r:id="rId23"/>
    <p:sldId id="527" r:id="rId24"/>
    <p:sldId id="533" r:id="rId25"/>
    <p:sldId id="534" r:id="rId26"/>
    <p:sldId id="537" r:id="rId27"/>
    <p:sldId id="520" r:id="rId28"/>
    <p:sldId id="530" r:id="rId29"/>
    <p:sldId id="535" r:id="rId30"/>
    <p:sldId id="531" r:id="rId31"/>
    <p:sldId id="325" r:id="rId32"/>
    <p:sldId id="536" r:id="rId33"/>
    <p:sldId id="442" r:id="rId34"/>
  </p:sldIdLst>
  <p:sldSz cx="12192000" cy="685800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837143-1840-EFFA-444B-2129619AEBF2}" name="Tim Paulusse" initials="TP" userId="S::tpaulusse@verwey-jonker.nl::4a3dabe2-b277-4d58-ac1a-c890ba4fe58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95C11F"/>
    <a:srgbClr val="004899"/>
    <a:srgbClr val="E89704"/>
    <a:srgbClr val="D8134D"/>
    <a:srgbClr val="38289E"/>
    <a:srgbClr val="E24231"/>
    <a:srgbClr val="D7124E"/>
    <a:srgbClr val="1F9ED7"/>
    <a:srgbClr val="D719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353925-BD23-482A-BA4D-71C29F71A4C3}" v="138" dt="2023-12-19T15:33:42.934"/>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2" y="60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F2F2F2"/>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a:t>
          </a:r>
          <a:r>
            <a:rPr lang="en-US" sz="3200" b="0" kern="1200" dirty="0" err="1">
              <a:solidFill>
                <a:schemeClr val="tx1"/>
              </a:solidFill>
              <a:effectLst/>
              <a:latin typeface="Calibri" panose="020F0502020204030204"/>
              <a:ea typeface="+mn-ea"/>
              <a:cs typeface="+mn-cs"/>
            </a:rPr>
            <a:t>Kritisch</a:t>
          </a:r>
          <a:r>
            <a:rPr lang="en-US" sz="3200" b="0" kern="1200" dirty="0">
              <a:solidFill>
                <a:schemeClr val="tx1"/>
              </a:solidFill>
              <a:effectLst/>
              <a:latin typeface="Calibri" panose="020F0502020204030204"/>
              <a:ea typeface="+mn-ea"/>
              <a:cs typeface="+mn-cs"/>
            </a:rPr>
            <a:t> </a:t>
          </a:r>
          <a:r>
            <a:rPr lang="en-US" sz="3200" b="0" kern="1200" dirty="0" err="1">
              <a:solidFill>
                <a:schemeClr val="tx1"/>
              </a:solidFill>
              <a:effectLst/>
              <a:latin typeface="Calibri" panose="020F0502020204030204"/>
              <a:ea typeface="+mn-ea"/>
              <a:cs typeface="+mn-cs"/>
            </a:rPr>
            <a:t>denken</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rgbClr val="95C11F"/>
        </a:solidFill>
        <a:ln>
          <a:solidFill>
            <a:srgbClr val="785832"/>
          </a:solidFill>
        </a:ln>
      </dgm:spPr>
      <dgm:t>
        <a:bodyPr/>
        <a:lstStyle/>
        <a:p>
          <a:r>
            <a:rPr lang="en-US" sz="3200" b="1" kern="1200" dirty="0">
              <a:solidFill>
                <a:schemeClr val="bg1"/>
              </a:solidFill>
              <a:effectLst>
                <a:outerShdw blurRad="38100" dist="38100" dir="2700000" algn="tl">
                  <a:srgbClr val="000000">
                    <a:alpha val="43137"/>
                  </a:srgbClr>
                </a:outerShdw>
              </a:effectLst>
            </a:rPr>
            <a:t>4. </a:t>
          </a:r>
          <a:r>
            <a:rPr lang="en-US" sz="3200" b="1" kern="1200" dirty="0" err="1">
              <a:solidFill>
                <a:schemeClr val="bg1"/>
              </a:solidFill>
              <a:effectLst>
                <a:outerShdw blurRad="38100" dist="38100" dir="2700000" algn="tl">
                  <a:srgbClr val="000000">
                    <a:alpha val="43137"/>
                  </a:srgbClr>
                </a:outerShdw>
              </a:effectLst>
              <a:latin typeface="Calibri" panose="020F0502020204030204"/>
              <a:ea typeface="+mn-ea"/>
              <a:cs typeface="+mn-cs"/>
            </a:rPr>
            <a:t>Dialoog</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 </a:t>
          </a:r>
          <a:r>
            <a:rPr lang="en-US" sz="3200" b="1" kern="1200" dirty="0" err="1">
              <a:solidFill>
                <a:schemeClr val="bg1"/>
              </a:solidFill>
              <a:effectLst>
                <a:outerShdw blurRad="38100" dist="38100" dir="2700000" algn="tl">
                  <a:srgbClr val="000000">
                    <a:alpha val="43137"/>
                  </a:srgbClr>
                </a:outerShdw>
              </a:effectLst>
              <a:latin typeface="Calibri" panose="020F0502020204030204"/>
              <a:ea typeface="+mn-ea"/>
              <a:cs typeface="+mn-cs"/>
            </a:rPr>
            <a:t>mogelijk</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 </a:t>
          </a:r>
          <a:r>
            <a:rPr lang="en-US" sz="3200" b="1" kern="1200" dirty="0" err="1">
              <a:solidFill>
                <a:schemeClr val="bg1"/>
              </a:solidFill>
              <a:effectLst>
                <a:outerShdw blurRad="38100" dist="38100" dir="2700000" algn="tl">
                  <a:srgbClr val="000000">
                    <a:alpha val="43137"/>
                  </a:srgbClr>
                </a:outerShdw>
              </a:effectLst>
              <a:latin typeface="Calibri" panose="020F0502020204030204"/>
              <a:ea typeface="+mn-ea"/>
              <a:cs typeface="+mn-cs"/>
            </a:rPr>
            <a:t>maken</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04CC1D-7D31-4B64-A5C5-60498ADB70FF}">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a:t>
          </a:r>
          <a:r>
            <a:rPr lang="en-US" sz="3200" dirty="0" err="1">
              <a:solidFill>
                <a:prstClr val="black"/>
              </a:solidFill>
              <a:effectLst/>
              <a:latin typeface="Calibri" panose="020F0502020204030204"/>
              <a:ea typeface="+mn-ea"/>
              <a:cs typeface="+mn-cs"/>
            </a:rPr>
            <a:t>Digitale</a:t>
          </a:r>
          <a:r>
            <a:rPr lang="en-US" sz="3200" dirty="0">
              <a:solidFill>
                <a:prstClr val="black"/>
              </a:solidFill>
              <a:effectLst/>
              <a:latin typeface="Calibri" panose="020F0502020204030204"/>
              <a:ea typeface="+mn-ea"/>
              <a:cs typeface="+mn-cs"/>
            </a:rPr>
            <a:t> </a:t>
          </a:r>
          <a:r>
            <a:rPr lang="en-US" sz="3200" dirty="0" err="1">
              <a:solidFill>
                <a:prstClr val="black"/>
              </a:solidFill>
              <a:effectLst/>
              <a:latin typeface="Calibri" panose="020F0502020204030204"/>
              <a:ea typeface="+mn-ea"/>
              <a:cs typeface="+mn-cs"/>
            </a:rPr>
            <a:t>vaardigheden</a:t>
          </a:r>
          <a:r>
            <a:rPr lang="en-US" sz="3200" dirty="0">
              <a:solidFill>
                <a:prstClr val="black"/>
              </a:solidFill>
              <a:effectLst/>
              <a:latin typeface="Calibri" panose="020F0502020204030204"/>
              <a:ea typeface="+mn-ea"/>
              <a:cs typeface="+mn-cs"/>
            </a:rPr>
            <a:t> </a:t>
          </a:r>
          <a:endParaRPr lang="el-GR" sz="3200" dirty="0">
            <a:solidFill>
              <a:prstClr val="black"/>
            </a:solidFill>
            <a:effectLst/>
            <a:latin typeface="Calibri" panose="020F0502020204030204"/>
            <a:ea typeface="+mn-ea"/>
            <a:cs typeface="+mn-cs"/>
          </a:endParaRPr>
        </a:p>
      </dgm:t>
    </dgm:pt>
    <dgm:pt modelId="{815566CE-34FA-4B26-BE76-87701DAF9F50}" type="parTrans" cxnId="{32625709-F515-46AA-9E97-C1E5D73AB0F9}">
      <dgm:prSet/>
      <dgm:spPr/>
      <dgm:t>
        <a:bodyPr/>
        <a:lstStyle/>
        <a:p>
          <a:endParaRPr lang="en-GB"/>
        </a:p>
      </dgm:t>
    </dgm:pt>
    <dgm:pt modelId="{20B46757-2675-4149-85B1-C855B1C5BEC0}" type="sibTrans" cxnId="{32625709-F515-46AA-9E97-C1E5D73AB0F9}">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NeighborX="-45891" custLinFactNeighborY="-10476">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2D4A43E5-0209-40D0-8BAC-E928B7A1AB22}" type="pres">
      <dgm:prSet presAssocID="{2A74883B-AB36-4DBE-A90D-C134F37AC8DE}" presName="spacer" presStyleCnt="0"/>
      <dgm:spPr/>
    </dgm:pt>
    <dgm:pt modelId="{94379526-F41C-4743-8DE3-718A904944E0}" type="pres">
      <dgm:prSet presAssocID="{B404CC1D-7D31-4B64-A5C5-60498ADB70FF}"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32625709-F515-46AA-9E97-C1E5D73AB0F9}" srcId="{C4D5358F-2C12-40D3-A142-40CC932D99A4}" destId="{B404CC1D-7D31-4B64-A5C5-60498ADB70FF}" srcOrd="3" destOrd="0" parTransId="{815566CE-34FA-4B26-BE76-87701DAF9F50}" sibTransId="{20B46757-2675-4149-85B1-C855B1C5BEC0}"/>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8D6DD0D9-5D33-4B6B-B83A-73677E400C15}" type="presOf" srcId="{B404CC1D-7D31-4B64-A5C5-60498ADB70FF}" destId="{94379526-F41C-4743-8DE3-718A904944E0}"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83AD646B-BCB4-4AC7-A94E-4648D1EC187B}" type="presParOf" srcId="{1E395D00-6435-47AF-BDD1-99EEEBD551EE}" destId="{2D4A43E5-0209-40D0-8BAC-E928B7A1AB22}" srcOrd="5" destOrd="0" presId="urn:microsoft.com/office/officeart/2005/8/layout/vList2"/>
    <dgm:cxn modelId="{C87F44C5-BF60-480E-AC63-E4CAEC7001A5}" type="presParOf" srcId="{1E395D00-6435-47AF-BDD1-99EEEBD551EE}" destId="{94379526-F41C-4743-8DE3-718A904944E0}"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err="1">
              <a:solidFill>
                <a:schemeClr val="tx1"/>
              </a:solidFill>
              <a:effectLst/>
            </a:rPr>
            <a:t>Bewustwording</a:t>
          </a:r>
          <a:r>
            <a:rPr lang="en-US" sz="3200" kern="1200" dirty="0">
              <a:solidFill>
                <a:schemeClr val="tx1"/>
              </a:solidFill>
            </a:rPr>
            <a:t>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rgbClr val="F2F2F2"/>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a:t>
          </a:r>
          <a:r>
            <a:rPr lang="en-US" sz="3200" b="0" kern="1200" dirty="0" err="1">
              <a:solidFill>
                <a:schemeClr val="tx1"/>
              </a:solidFill>
              <a:effectLst/>
              <a:latin typeface="Calibri" panose="020F0502020204030204"/>
              <a:ea typeface="+mn-ea"/>
              <a:cs typeface="+mn-cs"/>
            </a:rPr>
            <a:t>Kritisch</a:t>
          </a:r>
          <a:r>
            <a:rPr lang="en-US" sz="3200" b="0" kern="1200" dirty="0">
              <a:solidFill>
                <a:schemeClr val="tx1"/>
              </a:solidFill>
              <a:effectLst/>
              <a:latin typeface="Calibri" panose="020F0502020204030204"/>
              <a:ea typeface="+mn-ea"/>
              <a:cs typeface="+mn-cs"/>
            </a:rPr>
            <a:t> </a:t>
          </a:r>
          <a:r>
            <a:rPr lang="en-US" sz="3200" b="0" kern="1200" dirty="0" err="1">
              <a:solidFill>
                <a:schemeClr val="tx1"/>
              </a:solidFill>
              <a:effectLst/>
              <a:latin typeface="Calibri" panose="020F0502020204030204"/>
              <a:ea typeface="+mn-ea"/>
              <a:cs typeface="+mn-cs"/>
            </a:rPr>
            <a:t>denken</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a:t>
          </a:r>
          <a:r>
            <a:rPr lang="en-US" sz="3200" kern="1200" dirty="0" err="1">
              <a:solidFill>
                <a:prstClr val="black"/>
              </a:solidFill>
              <a:effectLst/>
              <a:latin typeface="Calibri" panose="020F0502020204030204"/>
              <a:ea typeface="+mn-ea"/>
              <a:cs typeface="+mn-cs"/>
            </a:rPr>
            <a:t>Conflictbemiddeling</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chemeClr val="bg1"/>
              </a:solidFill>
              <a:effectLst>
                <a:outerShdw blurRad="38100" dist="38100" dir="2700000" algn="tl">
                  <a:srgbClr val="000000">
                    <a:alpha val="43137"/>
                  </a:srgbClr>
                </a:outerShdw>
              </a:effectLst>
            </a:rPr>
            <a:t>4. </a:t>
          </a:r>
          <a:r>
            <a:rPr lang="en-US" sz="3200" b="1" kern="1200" dirty="0" err="1">
              <a:solidFill>
                <a:schemeClr val="bg1"/>
              </a:solidFill>
              <a:effectLst>
                <a:outerShdw blurRad="38100" dist="38100" dir="2700000" algn="tl">
                  <a:srgbClr val="000000">
                    <a:alpha val="43137"/>
                  </a:srgbClr>
                </a:outerShdw>
              </a:effectLst>
              <a:latin typeface="Calibri" panose="020F0502020204030204"/>
              <a:ea typeface="+mn-ea"/>
              <a:cs typeface="+mn-cs"/>
            </a:rPr>
            <a:t>Dialoog</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 </a:t>
          </a:r>
          <a:r>
            <a:rPr lang="en-US" sz="3200" b="1" kern="1200" dirty="0" err="1">
              <a:solidFill>
                <a:schemeClr val="bg1"/>
              </a:solidFill>
              <a:effectLst>
                <a:outerShdw blurRad="38100" dist="38100" dir="2700000" algn="tl">
                  <a:srgbClr val="000000">
                    <a:alpha val="43137"/>
                  </a:srgbClr>
                </a:outerShdw>
              </a:effectLst>
              <a:latin typeface="Calibri" panose="020F0502020204030204"/>
              <a:ea typeface="+mn-ea"/>
              <a:cs typeface="+mn-cs"/>
            </a:rPr>
            <a:t>mogelijk</a:t>
          </a: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 </a:t>
          </a:r>
          <a:r>
            <a:rPr lang="en-US" sz="3200" b="1" kern="1200" dirty="0" err="1">
              <a:solidFill>
                <a:schemeClr val="bg1"/>
              </a:solidFill>
              <a:effectLst>
                <a:outerShdw blurRad="38100" dist="38100" dir="2700000" algn="tl">
                  <a:srgbClr val="000000">
                    <a:alpha val="43137"/>
                  </a:srgbClr>
                </a:outerShdw>
              </a:effectLst>
              <a:latin typeface="Calibri" panose="020F0502020204030204"/>
              <a:ea typeface="+mn-ea"/>
              <a:cs typeface="+mn-cs"/>
            </a:rPr>
            <a:t>maken</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44011"/>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5. </a:t>
          </a:r>
          <a:r>
            <a:rPr lang="en-US" sz="3200" kern="1200" dirty="0" err="1">
              <a:solidFill>
                <a:prstClr val="black"/>
              </a:solidFill>
              <a:effectLst/>
              <a:latin typeface="Calibri" panose="020F0502020204030204"/>
              <a:ea typeface="+mn-ea"/>
              <a:cs typeface="+mn-cs"/>
            </a:rPr>
            <a:t>Ethiek</a:t>
          </a:r>
          <a:endParaRPr lang="el-GR" sz="3200" kern="1200" dirty="0">
            <a:solidFill>
              <a:prstClr val="black"/>
            </a:solidFill>
            <a:effectLst/>
            <a:latin typeface="Calibri" panose="020F0502020204030204"/>
            <a:ea typeface="+mn-ea"/>
            <a:cs typeface="+mn-cs"/>
          </a:endParaRPr>
        </a:p>
      </dsp:txBody>
      <dsp:txXfrm>
        <a:off x="49347" y="1193358"/>
        <a:ext cx="4863123" cy="912186"/>
      </dsp:txXfrm>
    </dsp:sp>
    <dsp:sp modelId="{8CDB7BC7-8DB4-48B4-844D-150D6BC9A281}">
      <dsp:nvSpPr>
        <dsp:cNvPr id="0" name=""/>
        <dsp:cNvSpPr/>
      </dsp:nvSpPr>
      <dsp:spPr>
        <a:xfrm>
          <a:off x="0" y="23413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a:t>
          </a:r>
          <a:r>
            <a:rPr lang="en-US" sz="3200" kern="1200" dirty="0" err="1">
              <a:solidFill>
                <a:prstClr val="black"/>
              </a:solidFill>
              <a:effectLst/>
              <a:latin typeface="Calibri" panose="020F0502020204030204"/>
              <a:ea typeface="+mn-ea"/>
              <a:cs typeface="+mn-cs"/>
            </a:rPr>
            <a:t>Reflectieve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endParaRPr lang="el-GR" sz="3200" kern="1200" dirty="0">
            <a:solidFill>
              <a:prstClr val="black"/>
            </a:solidFill>
            <a:effectLst/>
            <a:latin typeface="Calibri" panose="020F0502020204030204"/>
            <a:ea typeface="+mn-ea"/>
            <a:cs typeface="+mn-cs"/>
          </a:endParaRPr>
        </a:p>
      </dsp:txBody>
      <dsp:txXfrm>
        <a:off x="49347" y="2390695"/>
        <a:ext cx="4863123" cy="912186"/>
      </dsp:txXfrm>
    </dsp:sp>
    <dsp:sp modelId="{94379526-F41C-4743-8DE3-718A904944E0}">
      <dsp:nvSpPr>
        <dsp:cNvPr id="0" name=""/>
        <dsp:cNvSpPr/>
      </dsp:nvSpPr>
      <dsp:spPr>
        <a:xfrm>
          <a:off x="0" y="3507748"/>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a:t>
          </a:r>
          <a:r>
            <a:rPr lang="en-US" sz="3200" kern="1200" dirty="0" err="1">
              <a:solidFill>
                <a:prstClr val="black"/>
              </a:solidFill>
              <a:effectLst/>
              <a:latin typeface="Calibri" panose="020F0502020204030204"/>
              <a:ea typeface="+mn-ea"/>
              <a:cs typeface="+mn-cs"/>
            </a:rPr>
            <a:t>Digitale</a:t>
          </a:r>
          <a:r>
            <a:rPr lang="en-US" sz="3200" kern="1200" dirty="0">
              <a:solidFill>
                <a:prstClr val="black"/>
              </a:solidFill>
              <a:effectLst/>
              <a:latin typeface="Calibri" panose="020F0502020204030204"/>
              <a:ea typeface="+mn-ea"/>
              <a:cs typeface="+mn-cs"/>
            </a:rPr>
            <a:t> </a:t>
          </a:r>
          <a:r>
            <a:rPr lang="en-US" sz="3200" kern="1200" dirty="0" err="1">
              <a:solidFill>
                <a:prstClr val="black"/>
              </a:solidFill>
              <a:effectLst/>
              <a:latin typeface="Calibri" panose="020F0502020204030204"/>
              <a:ea typeface="+mn-ea"/>
              <a:cs typeface="+mn-cs"/>
            </a:rPr>
            <a:t>vaardigheden</a:t>
          </a:r>
          <a:r>
            <a:rPr lang="en-US" sz="3200" kern="1200" dirty="0">
              <a:solidFill>
                <a:prstClr val="black"/>
              </a:solidFill>
              <a:effectLst/>
              <a:latin typeface="Calibri" panose="020F0502020204030204"/>
              <a:ea typeface="+mn-ea"/>
              <a:cs typeface="+mn-cs"/>
            </a:rPr>
            <a:t> </a:t>
          </a:r>
          <a:endParaRPr lang="el-GR" sz="3200" kern="1200" dirty="0">
            <a:solidFill>
              <a:prstClr val="black"/>
            </a:solidFill>
            <a:effectLst/>
            <a:latin typeface="Calibri" panose="020F0502020204030204"/>
            <a:ea typeface="+mn-ea"/>
            <a:cs typeface="+mn-cs"/>
          </a:endParaRPr>
        </a:p>
      </dsp:txBody>
      <dsp:txXfrm>
        <a:off x="49347" y="3557095"/>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61060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47864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864168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858416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974498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496075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179305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95319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482847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29467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869454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939359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7496445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1389415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968150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8453450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25</a:t>
            </a:fld>
            <a:endParaRPr lang="el-GR"/>
          </a:p>
        </p:txBody>
      </p:sp>
    </p:spTree>
    <p:extLst>
      <p:ext uri="{BB962C8B-B14F-4D97-AF65-F5344CB8AC3E}">
        <p14:creationId xmlns:p14="http://schemas.microsoft.com/office/powerpoint/2010/main" val="3344353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26</a:t>
            </a:fld>
            <a:endParaRPr lang="el-GR"/>
          </a:p>
        </p:txBody>
      </p:sp>
    </p:spTree>
    <p:extLst>
      <p:ext uri="{BB962C8B-B14F-4D97-AF65-F5344CB8AC3E}">
        <p14:creationId xmlns:p14="http://schemas.microsoft.com/office/powerpoint/2010/main" val="6277638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27</a:t>
            </a:fld>
            <a:endParaRPr lang="el-GR"/>
          </a:p>
        </p:txBody>
      </p:sp>
    </p:spTree>
    <p:extLst>
      <p:ext uri="{BB962C8B-B14F-4D97-AF65-F5344CB8AC3E}">
        <p14:creationId xmlns:p14="http://schemas.microsoft.com/office/powerpoint/2010/main" val="1755115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28</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29</a:t>
            </a:fld>
            <a:endParaRPr lang="el-GR"/>
          </a:p>
        </p:txBody>
      </p:sp>
    </p:spTree>
    <p:extLst>
      <p:ext uri="{BB962C8B-B14F-4D97-AF65-F5344CB8AC3E}">
        <p14:creationId xmlns:p14="http://schemas.microsoft.com/office/powerpoint/2010/main" val="103393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043188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30</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083398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2176546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2466883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082518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73418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4" name="TextBox 80">
            <a:extLst>
              <a:ext uri="{FF2B5EF4-FFF2-40B4-BE49-F238E27FC236}">
                <a16:creationId xmlns:a16="http://schemas.microsoft.com/office/drawing/2014/main" id="{A8C2EB22-0C36-10FA-73AA-F5DD0B7C67F7}"/>
              </a:ext>
            </a:extLst>
          </p:cNvPr>
          <p:cNvSpPr txBox="1">
            <a:spLocks noChangeArrowheads="1"/>
          </p:cNvSpPr>
          <p:nvPr userDrawn="1"/>
        </p:nvSpPr>
        <p:spPr bwMode="auto">
          <a:xfrm>
            <a:off x="-1009" y="1314"/>
            <a:ext cx="2731591"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Enabling dialogue</a:t>
            </a:r>
          </a:p>
        </p:txBody>
      </p:sp>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354777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Dialoog</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mogelijk</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maken</a:t>
            </a:r>
            <a:endParaRPr lang="en-US" altLang="el-GR" sz="240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3346049"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3384666" y="0"/>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88071" y="48972"/>
            <a:ext cx="3381627" cy="843380"/>
          </a:xfrm>
          <a:prstGeom prst="rect">
            <a:avLst/>
          </a:prstGeom>
        </p:spPr>
      </p:pic>
      <p:pic>
        <p:nvPicPr>
          <p:cNvPr id="12" name="Εικόνα 1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5" name="TextBox 80">
            <a:extLst>
              <a:ext uri="{FF2B5EF4-FFF2-40B4-BE49-F238E27FC236}">
                <a16:creationId xmlns:a16="http://schemas.microsoft.com/office/drawing/2014/main" id="{5BDA16EF-6004-E6A0-D24F-DCD6E5212FE4}"/>
              </a:ext>
            </a:extLst>
          </p:cNvPr>
          <p:cNvSpPr txBox="1">
            <a:spLocks noChangeArrowheads="1"/>
          </p:cNvSpPr>
          <p:nvPr userDrawn="1"/>
        </p:nvSpPr>
        <p:spPr bwMode="auto">
          <a:xfrm>
            <a:off x="-1009" y="1314"/>
            <a:ext cx="354777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Dialoog</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mogelijk</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maken</a:t>
            </a:r>
            <a:endParaRPr lang="en-US" altLang="el-GR" sz="2400" dirty="0">
              <a:effectLst>
                <a:outerShdw blurRad="38100" dist="38100" dir="2700000" algn="tl">
                  <a:srgbClr val="000000">
                    <a:alpha val="43137"/>
                  </a:srgbClr>
                </a:outerShdw>
              </a:effectLst>
              <a:latin typeface="+mn-lt"/>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9" name="Oval 8">
            <a:extLst>
              <a:ext uri="{FF2B5EF4-FFF2-40B4-BE49-F238E27FC236}">
                <a16:creationId xmlns:a16="http://schemas.microsoft.com/office/drawing/2014/main" id="{3726F1A8-B94F-FCEA-B90B-FF2A185515EB}"/>
              </a:ext>
            </a:extLst>
          </p:cNvPr>
          <p:cNvSpPr/>
          <p:nvPr userDrawn="1"/>
        </p:nvSpPr>
        <p:spPr bwMode="auto">
          <a:xfrm>
            <a:off x="3346049" y="74761"/>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3396829" y="15837"/>
            <a:ext cx="299869"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10" name="TextBox 80">
            <a:extLst>
              <a:ext uri="{FF2B5EF4-FFF2-40B4-BE49-F238E27FC236}">
                <a16:creationId xmlns:a16="http://schemas.microsoft.com/office/drawing/2014/main" id="{19675999-0F2C-BB43-AB2C-444EF0A9C242}"/>
              </a:ext>
            </a:extLst>
          </p:cNvPr>
          <p:cNvSpPr txBox="1">
            <a:spLocks noChangeArrowheads="1"/>
          </p:cNvSpPr>
          <p:nvPr userDrawn="1"/>
        </p:nvSpPr>
        <p:spPr bwMode="auto">
          <a:xfrm>
            <a:off x="-1009" y="1314"/>
            <a:ext cx="354777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Dialoog</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mogelijk</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maken</a:t>
            </a:r>
            <a:endParaRPr lang="en-US" altLang="el-GR" sz="2400" dirty="0">
              <a:effectLst>
                <a:outerShdw blurRad="38100" dist="38100" dir="2700000" algn="tl">
                  <a:srgbClr val="000000">
                    <a:alpha val="43137"/>
                  </a:srgbClr>
                </a:outerShdw>
              </a:effectLst>
              <a:latin typeface="+mn-lt"/>
            </a:endParaRPr>
          </a:p>
        </p:txBody>
      </p:sp>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6" name="Oval 8">
            <a:extLst>
              <a:ext uri="{FF2B5EF4-FFF2-40B4-BE49-F238E27FC236}">
                <a16:creationId xmlns:a16="http://schemas.microsoft.com/office/drawing/2014/main" id="{CEA9D3C1-8B62-94A4-357D-784D83E0206C}"/>
              </a:ext>
            </a:extLst>
          </p:cNvPr>
          <p:cNvSpPr/>
          <p:nvPr userDrawn="1"/>
        </p:nvSpPr>
        <p:spPr bwMode="auto">
          <a:xfrm>
            <a:off x="3346049" y="7719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3384666" y="-13183"/>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51574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6" name="TextBox 80">
            <a:extLst>
              <a:ext uri="{FF2B5EF4-FFF2-40B4-BE49-F238E27FC236}">
                <a16:creationId xmlns:a16="http://schemas.microsoft.com/office/drawing/2014/main" id="{88896367-AA53-4A24-AB3E-3250835A5B39}"/>
              </a:ext>
            </a:extLst>
          </p:cNvPr>
          <p:cNvSpPr txBox="1">
            <a:spLocks noChangeArrowheads="1"/>
          </p:cNvSpPr>
          <p:nvPr userDrawn="1"/>
        </p:nvSpPr>
        <p:spPr bwMode="auto">
          <a:xfrm>
            <a:off x="-1009" y="1314"/>
            <a:ext cx="3547773"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err="1">
                <a:effectLst>
                  <a:outerShdw blurRad="38100" dist="38100" dir="2700000" algn="tl">
                    <a:srgbClr val="000000">
                      <a:alpha val="43137"/>
                    </a:srgbClr>
                  </a:outerShdw>
                </a:effectLst>
                <a:latin typeface="+mn-lt"/>
              </a:rPr>
              <a:t>Dialoog</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mogelijk</a:t>
            </a:r>
            <a:r>
              <a:rPr lang="en-US" altLang="el-GR" sz="2400" dirty="0">
                <a:effectLst>
                  <a:outerShdw blurRad="38100" dist="38100" dir="2700000" algn="tl">
                    <a:srgbClr val="000000">
                      <a:alpha val="43137"/>
                    </a:srgbClr>
                  </a:outerShdw>
                </a:effectLst>
                <a:latin typeface="+mn-lt"/>
              </a:rPr>
              <a:t> </a:t>
            </a:r>
            <a:r>
              <a:rPr lang="en-US" altLang="el-GR" sz="2400" dirty="0" err="1">
                <a:effectLst>
                  <a:outerShdw blurRad="38100" dist="38100" dir="2700000" algn="tl">
                    <a:srgbClr val="000000">
                      <a:alpha val="43137"/>
                    </a:srgbClr>
                  </a:outerShdw>
                </a:effectLst>
                <a:latin typeface="+mn-lt"/>
              </a:rPr>
              <a:t>maken</a:t>
            </a:r>
            <a:endParaRPr lang="en-US" altLang="el-GR" sz="2400" dirty="0">
              <a:effectLst>
                <a:outerShdw blurRad="38100" dist="38100" dir="2700000" algn="tl">
                  <a:srgbClr val="000000">
                    <a:alpha val="43137"/>
                  </a:srgbClr>
                </a:outerShdw>
              </a:effectLst>
              <a:latin typeface="+mn-lt"/>
            </a:endParaRP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3346049" y="65276"/>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3384666" y="-7805"/>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4</a:t>
            </a: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www.freepik.com/free-photo/trust-word-made-with-wooden-blocks_4351825.htm#query=trust&amp;position=3&amp;from_view=search&amp;track=sph&amp;uuid=2a27d5b0-3ca3-4acf-9dfa-9511140cbca9"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7.jpeg"/><Relationship Id="rId4" Type="http://schemas.openxmlformats.org/officeDocument/2006/relationships/hyperlink" Target="https://ci.nii.ac.jp/ncid/BA628903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177/16094069221074442"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hyperlink" Target="https://pixabay.com/illustrations/legal-scales-of-justice-judge-450202/" TargetMode="External"/><Relationship Id="rId4" Type="http://schemas.openxmlformats.org/officeDocument/2006/relationships/hyperlink" Target="https://www.inc.com/encyclopedia/interpersonal-communication.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illustrations/japanese-concierge-hotel-employee-118484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www.istockphoto.com/nl/search/2/image?mediatype=illustration&amp;phrase=aggression+icon" TargetMode="External"/><Relationship Id="rId4" Type="http://schemas.openxmlformats.org/officeDocument/2006/relationships/hyperlink" Target="https://doi.org/10.54675/xrjk7971&#8203;"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54675/xrjk7971&#8203;"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1.jpeg"/><Relationship Id="rId4" Type="http://schemas.openxmlformats.org/officeDocument/2006/relationships/hyperlink" Target="https://www.freepik.com/free-vector/man-shouting-woman-working-laptop-cartoon-illustration_12699156.htm#query=aggression&amp;position=1&amp;from_view=search&amp;track=sph&amp;uuid=adef04ee-ada0-4019-bebb-45ca4da4701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illustrations/ear-auricle-listen-listen-to-297312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freepik.com/free-photo/woman-smiling-with-one-hand-her-ear_1023853.htm#query=active%20listening&amp;position=18&amp;from_view=search&amp;track=ais&amp;uuid=f71494e6-3946-45ac-8c16-48399c40f85e&quot;&gt;"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3.jpeg"/><Relationship Id="rId4" Type="http://schemas.openxmlformats.org/officeDocument/2006/relationships/hyperlink" Target="https://www.institute.global/insights/public-services/essentials-dialog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www.freeimages.com/vector/subconscious-thought-process-vector-473369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illustrations/banner-header-question-mark-1090827/"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stitute.global/insights/public-services/essentials-dialogue"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www.freepik.com/free-vector/pack-flat-people-asking-questions_13404913.htm#query=reflection&amp;position=22&amp;from_view=search&amp;track=sph&amp;uuid=477ff390-bf39-41e8-b5e6-675450cfbb3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www.freepik.com/free-vector/language-concept-with-speech-bubbles_2752261.htm#query=Intercultural%20communication&amp;position=1&amp;from_view=search&amp;track=ais&amp;uuid=f9ff5f90-115a-49b8-b365-750ba81ba1e1" TargetMode="External"/><Relationship Id="rId4"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freepik.com/free-vector/illustration-with-young-people-talking_6296242.htm#query=Intercultural%20communication&amp;position=7&amp;from_view=search&amp;track=ais&amp;uuid=17c2d2d6-1029-4f14-ba72-f78b1cfcdf70"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hyperlink" Target="https://doi.org/10.13109/9783666403279"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www.freepik.com/free-vector/angry-person-crowd-concept_6543309.htm#query=intercultural%20misinterpretations&amp;position=12&amp;from_view=search&amp;track=ais&amp;uuid=f8a96839-5d29-4fd5-bcb9-27e2636adb2f"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hyperlink" Target="http://www.costaid.eu/" TargetMode="External"/><Relationship Id="rId7" Type="http://schemas.openxmlformats.org/officeDocument/2006/relationships/hyperlink" Target="https://library.unimelb.edu.au/__data/assets/pdf_file/0003/1924095/Intercultural_Communication2.pdf"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hyperlink" Target="https://www.institute.global/insights/public-services/essentials-dialogue" TargetMode="External"/><Relationship Id="rId5" Type="http://schemas.openxmlformats.org/officeDocument/2006/relationships/hyperlink" Target="https://ci.nii.ac.jp/ncid/BA62890363" TargetMode="External"/><Relationship Id="rId4" Type="http://schemas.openxmlformats.org/officeDocument/2006/relationships/hyperlink" Target="https://doi.org/10.1177/096366251246095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7" Type="http://schemas.openxmlformats.org/officeDocument/2006/relationships/hyperlink" Target="https://doi.org/10.1080/19462160903494576"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doi.org/10.54675/xrjk7971" TargetMode="External"/><Relationship Id="rId5" Type="http://schemas.openxmlformats.org/officeDocument/2006/relationships/hyperlink" Target="https://doi.org/10.13109/9783666403279" TargetMode="External"/><Relationship Id="rId4" Type="http://schemas.openxmlformats.org/officeDocument/2006/relationships/hyperlink" Target="https://doi.org/10.1177/16094069221074442"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svg"/><Relationship Id="rId14" Type="http://schemas.microsoft.com/office/2007/relationships/diagramDrawing" Target="../diagrams/drawing2.xml"/></Relationships>
</file>

<file path=ppt/slides/_rels/slide30.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hyperlink" Target="https://www.istockphoto.com/nl/search/2/image?excludenudity=false&amp;phrase=fake%20fact" TargetMode="External"/><Relationship Id="rId5" Type="http://schemas.openxmlformats.org/officeDocument/2006/relationships/hyperlink" Target="https://www.tandfonline.com/doi/full/10.1080/19462160903494576" TargetMode="External"/><Relationship Id="rId4" Type="http://schemas.openxmlformats.org/officeDocument/2006/relationships/hyperlink" Target="https://languages.oup.com/google-dictionary-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s://www.flaticon.com/free-icon/dialogue_634763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search?q=respect&amp;tbm=isch&amp;ved=2ahUKEwigqdDGsJOBAxVhVeUKHRXHB2EQ2-cCegQIABAA&amp;oq=respect&amp;gs_lcp=CgNpbWcQAzIECCMQJzIICAAQgAQQsQMyCggAEIoFELEDEEMyBwgAEIoFEEMyBwgAEIoFEEMyBwgAEIoFEEMyBQgAEIAEMgUIABCABDIFCAAQgAQyBQgAEIAEOgQIABAeOggIABCxAxCDAVCfBVi4DWC2DmgAcAB4AIABS4gB7QOSAQE4mAEAoAEBqgELZ3dzLXdpei1pbWfAAQE&amp;sclient=img&amp;ei=rhL3ZKCaMuGqlQeVjp-IBg&amp;bih=842&amp;biw=1760&amp;client=firefox-b-d#imgrc=QU5Dk9R-v2poyM"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search?q=trust+symbol&amp;tbm=isch&amp;ved=2ahUKEwj8jJaEspOBAxUg_bsIHeskB-gQ2-cCegQIABAA&amp;oq=trust+sy&amp;gs_lcp=CgNpbWcQARgAMgUIABCABDIFCAAQgAQyBQgAEIAEMgQIABAeMgQIABAeMgQIABAeMgQIABAeMgQIABAeMgQIABAeMgQIABAeOgcIABATEIAEOggIABAFEB4QEzoICAAQCBAeEBM6BAgjECc6CAgAEIAEELEDOgcIABCKBRBDOgoIABCKBRCxAxBDOgsIABCABBCxAxCDAVCthgRYxqEEYPOnBGgHcAB4AIABSIgBlQaSAQIxM5gBAKABAaoBC2d3cy13aXotaW1nwAEB&amp;sclient=img&amp;ei=PBT3ZPz-E6D67_UP68mcwA4&amp;bih=842&amp;biw=1760&amp;client=firefox-b-d#imgrc=uejD3Xb2fsdzBM"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hyperlink" Target="https://www.freepik.com/free-vector/green-hand-drawn-partnership-clipart_16340030.htm#query=handshaking&amp;position=3&amp;from_view=search&amp;track=sph&amp;uuid=e202e4fe-04ba-457d-ac86-ae866f6345e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007/978-94-009-1952-5_10"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s://doi.org/10.1177/0963662512460953&#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a:t>
            </a:r>
            <a:r>
              <a:rPr lang="en-US" sz="6000" b="1" dirty="0">
                <a:solidFill>
                  <a:srgbClr val="D7124E"/>
                </a:solidFill>
                <a:effectLst/>
                <a:latin typeface="Calibri Light" panose="020F0302020204030204"/>
                <a:ea typeface="Verdana" panose="020B0604030504040204" pitchFamily="34" charset="0"/>
              </a:rPr>
              <a:t>4</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Dialoog</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mogelijk</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err="1">
                <a:ln>
                  <a:noFill/>
                </a:ln>
                <a:solidFill>
                  <a:schemeClr val="tx1"/>
                </a:solidFill>
                <a:effectLst/>
                <a:uLnTx/>
                <a:uFillTx/>
                <a:latin typeface="Calibri Light" panose="020F0302020204030204"/>
                <a:ea typeface="Verdana" panose="020B0604030504040204" pitchFamily="34" charset="0"/>
                <a:cs typeface="+mj-cs"/>
              </a:rPr>
              <a:t>maken</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https://www.</a:t>
            </a:r>
            <a:r>
              <a:rPr lang="en-US" sz="1600" b="1" err="1">
                <a:solidFill>
                  <a:srgbClr val="E89704"/>
                </a:solidFill>
                <a:latin typeface="Calibri Light" panose="020F0302020204030204"/>
              </a:rPr>
              <a:t>costaid</a:t>
            </a:r>
            <a:r>
              <a:rPr kumimoji="0" lang="en-US" sz="1600" b="1" i="0" u="none" strike="noStrike" kern="1200" cap="none" spc="0" normalizeH="0" baseline="0" noProof="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pic>
        <p:nvPicPr>
          <p:cNvPr id="11" name="Εικόνα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2C717-DFBC-1543-44DD-FFCA07DB873E}"/>
              </a:ext>
            </a:extLst>
          </p:cNvPr>
          <p:cNvSpPr>
            <a:spLocks noGrp="1"/>
          </p:cNvSpPr>
          <p:nvPr>
            <p:ph type="title"/>
          </p:nvPr>
        </p:nvSpPr>
        <p:spPr/>
        <p:txBody>
          <a:bodyPr/>
          <a:lstStyle/>
          <a:p>
            <a:r>
              <a:rPr lang="nl-NL" dirty="0">
                <a:ea typeface="Adobe Gothic Std B"/>
                <a:cs typeface="Calibri"/>
              </a:rPr>
              <a:t>Hoe krijg je vertrouwen (2/4)</a:t>
            </a:r>
          </a:p>
        </p:txBody>
      </p:sp>
      <p:sp>
        <p:nvSpPr>
          <p:cNvPr id="3" name="Tijdelijke aanduiding voor inhoud 2">
            <a:extLst>
              <a:ext uri="{FF2B5EF4-FFF2-40B4-BE49-F238E27FC236}">
                <a16:creationId xmlns:a16="http://schemas.microsoft.com/office/drawing/2014/main" id="{8755382B-6E7D-54C3-43DC-198928508082}"/>
              </a:ext>
            </a:extLst>
          </p:cNvPr>
          <p:cNvSpPr>
            <a:spLocks noGrp="1"/>
          </p:cNvSpPr>
          <p:nvPr>
            <p:ph idx="1"/>
          </p:nvPr>
        </p:nvSpPr>
        <p:spPr>
          <a:xfrm>
            <a:off x="557999" y="1799999"/>
            <a:ext cx="4864752" cy="4876709"/>
          </a:xfrm>
        </p:spPr>
        <p:txBody>
          <a:bodyPr vert="horz" lIns="91440" tIns="45720" rIns="91440" bIns="45720" rtlCol="0" anchor="t">
            <a:noAutofit/>
          </a:bodyPr>
          <a:lstStyle/>
          <a:p>
            <a:pPr marL="0" indent="0">
              <a:buNone/>
            </a:pPr>
            <a:r>
              <a:rPr lang="nl-NL" sz="1900" dirty="0"/>
              <a:t>Vertrouwen wordt niet gemakkelijk bereikt, maar meestal </a:t>
            </a:r>
            <a:r>
              <a:rPr lang="nl-NL" sz="1900" b="1" dirty="0"/>
              <a:t>in de loop van de tijd opgebouwd</a:t>
            </a:r>
            <a:r>
              <a:rPr lang="nl-NL" sz="1900" dirty="0"/>
              <a:t>. Vertrouwen wordt opgebouwd door </a:t>
            </a:r>
            <a:r>
              <a:rPr lang="nl-NL" sz="1900" b="1" dirty="0"/>
              <a:t>open en directe onderlinge communicatie</a:t>
            </a:r>
            <a:r>
              <a:rPr lang="nl-NL" sz="1900" dirty="0"/>
              <a:t>. In deze communicatie verzamel je bewijs van </a:t>
            </a:r>
            <a:r>
              <a:rPr lang="nl-NL" sz="1900" b="1" dirty="0"/>
              <a:t>betrouwbaarheid en geloofwaardigheid</a:t>
            </a:r>
            <a:r>
              <a:rPr lang="nl-NL" sz="1900" dirty="0"/>
              <a:t>. Het tonen van </a:t>
            </a:r>
            <a:r>
              <a:rPr lang="nl-NL" sz="1900" b="1" dirty="0"/>
              <a:t>goede wil en intimiteit</a:t>
            </a:r>
            <a:r>
              <a:rPr lang="nl-NL" sz="1900" dirty="0"/>
              <a:t> creëert vaak zo'n band. </a:t>
            </a:r>
          </a:p>
          <a:p>
            <a:pPr marL="0" indent="0">
              <a:buNone/>
            </a:pPr>
            <a:r>
              <a:rPr lang="nl-NL" sz="1900" dirty="0"/>
              <a:t>Wanneer zo'n band er nog niet is omdat de jongerenwerker/docent nog niet veel tijd met de jongere heeft gehad, maar er toch een effectieve dialoog moet worden gevoerd, is er een belangrijke vaardigheid die van pas kan komen: </a:t>
            </a:r>
            <a:r>
              <a:rPr lang="nl-NL" sz="1900" b="1" dirty="0"/>
              <a:t>affectieve professionaliteit.</a:t>
            </a:r>
          </a:p>
          <a:p>
            <a:pPr marL="0" indent="0" algn="just">
              <a:buNone/>
            </a:pPr>
            <a:endParaRPr lang="nl-NL" sz="2000" dirty="0">
              <a:cs typeface="Calibri"/>
            </a:endParaRPr>
          </a:p>
          <a:p>
            <a:pPr marL="0" indent="0" algn="just">
              <a:buNone/>
            </a:pPr>
            <a:endParaRPr lang="nl-NL" sz="2000" b="1" dirty="0">
              <a:cs typeface="Calibri"/>
            </a:endParaRPr>
          </a:p>
          <a:p>
            <a:pPr algn="just"/>
            <a:endParaRPr lang="nl-NL" sz="2000" dirty="0">
              <a:cs typeface="Calibri"/>
            </a:endParaRPr>
          </a:p>
        </p:txBody>
      </p:sp>
      <p:sp>
        <p:nvSpPr>
          <p:cNvPr id="5" name="Tekstvak 4">
            <a:extLst>
              <a:ext uri="{FF2B5EF4-FFF2-40B4-BE49-F238E27FC236}">
                <a16:creationId xmlns:a16="http://schemas.microsoft.com/office/drawing/2014/main" id="{C2DFD935-772C-6ABC-42AD-F97831155D47}"/>
              </a:ext>
            </a:extLst>
          </p:cNvPr>
          <p:cNvSpPr txBox="1"/>
          <p:nvPr/>
        </p:nvSpPr>
        <p:spPr>
          <a:xfrm>
            <a:off x="5650606" y="6493098"/>
            <a:ext cx="65467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Afbeelding van </a:t>
            </a:r>
            <a:r>
              <a:rPr lang="nl-NL" sz="1200" dirty="0" err="1">
                <a:cs typeface="Calibri"/>
                <a:hlinkClick r:id="rId3"/>
              </a:rPr>
              <a:t>Freepik</a:t>
            </a:r>
            <a:r>
              <a:rPr lang="nl-NL" dirty="0">
                <a:cs typeface="Calibri"/>
                <a:hlinkClick r:id="rId3"/>
              </a:rPr>
              <a:t> </a:t>
            </a:r>
            <a:r>
              <a:rPr lang="nl-NL" sz="1200" dirty="0">
                <a:cs typeface="Calibri"/>
              </a:rPr>
              <a:t>| </a:t>
            </a:r>
            <a:r>
              <a:rPr lang="nl-NL" sz="1200" dirty="0">
                <a:cs typeface="Calibri"/>
                <a:hlinkClick r:id="rId4"/>
              </a:rPr>
              <a:t>Bron informatie</a:t>
            </a:r>
            <a:endParaRPr lang="nl-NL" sz="1200" dirty="0"/>
          </a:p>
        </p:txBody>
      </p:sp>
      <p:sp>
        <p:nvSpPr>
          <p:cNvPr id="8" name="Tekstvak 7">
            <a:extLst>
              <a:ext uri="{FF2B5EF4-FFF2-40B4-BE49-F238E27FC236}">
                <a16:creationId xmlns:a16="http://schemas.microsoft.com/office/drawing/2014/main" id="{BC874DD8-4090-6593-158E-C838ACC9F606}"/>
              </a:ext>
            </a:extLst>
          </p:cNvPr>
          <p:cNvSpPr txBox="1"/>
          <p:nvPr/>
        </p:nvSpPr>
        <p:spPr>
          <a:xfrm>
            <a:off x="5932332" y="3694626"/>
            <a:ext cx="5787442"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900" b="1" dirty="0">
                <a:cs typeface="Calibri"/>
              </a:rPr>
              <a:t>Affectieve professionaliteit </a:t>
            </a:r>
            <a:r>
              <a:rPr lang="nl-NL" sz="1900" dirty="0">
                <a:cs typeface="Calibri"/>
              </a:rPr>
              <a:t>betekent dat je als professional niet primair werkt op basis van autoriteit en cognitief handelen, maar meer op basis van </a:t>
            </a:r>
            <a:r>
              <a:rPr lang="nl-NL" sz="1900" b="1" dirty="0">
                <a:cs typeface="Calibri"/>
              </a:rPr>
              <a:t>verbinding maken en empathie/betrokkenheid </a:t>
            </a:r>
            <a:r>
              <a:rPr lang="nl-NL" sz="1900" dirty="0">
                <a:cs typeface="Calibri"/>
              </a:rPr>
              <a:t>tonen in wat de jongere bezighoudt. Liefde voor jongeren, je in hen inleven, hen echt leren kennen, interesse in hen tonen en aandacht hebben voor hun positieve kanten zijn cruciaal.</a:t>
            </a:r>
          </a:p>
        </p:txBody>
      </p:sp>
      <p:pic>
        <p:nvPicPr>
          <p:cNvPr id="7" name="Εικόνα 6" descr="Εικόνα που περιέχει εσωτερικός χώρος, ξύλινο, δάπεδο&#10;&#10;Περιγραφή που δημιουργήθηκε αυτόματα">
            <a:extLst>
              <a:ext uri="{FF2B5EF4-FFF2-40B4-BE49-F238E27FC236}">
                <a16:creationId xmlns:a16="http://schemas.microsoft.com/office/drawing/2014/main" id="{E3C18EB4-F558-B466-758E-B622CF8CC13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69251" y="533830"/>
            <a:ext cx="4282971" cy="2855314"/>
          </a:xfrm>
          <a:prstGeom prst="rect">
            <a:avLst/>
          </a:prstGeom>
        </p:spPr>
      </p:pic>
    </p:spTree>
    <p:extLst>
      <p:ext uri="{BB962C8B-B14F-4D97-AF65-F5344CB8AC3E}">
        <p14:creationId xmlns:p14="http://schemas.microsoft.com/office/powerpoint/2010/main" val="1219717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825728-8500-93E8-09AF-5A7E5C20A482}"/>
              </a:ext>
            </a:extLst>
          </p:cNvPr>
          <p:cNvSpPr>
            <a:spLocks noGrp="1"/>
          </p:cNvSpPr>
          <p:nvPr>
            <p:ph type="title"/>
          </p:nvPr>
        </p:nvSpPr>
        <p:spPr/>
        <p:txBody>
          <a:bodyPr/>
          <a:lstStyle/>
          <a:p>
            <a:r>
              <a:rPr lang="nl-NL" dirty="0">
                <a:ea typeface="Adobe Gothic Std B"/>
                <a:cs typeface="Calibri"/>
              </a:rPr>
              <a:t>Een effectief hulpmiddel voor affectief professionalisme (3/4)</a:t>
            </a:r>
            <a:endParaRPr lang="nl-NL" dirty="0">
              <a:cs typeface="Calibri"/>
            </a:endParaRPr>
          </a:p>
        </p:txBody>
      </p:sp>
      <p:sp>
        <p:nvSpPr>
          <p:cNvPr id="3" name="Tijdelijke aanduiding voor inhoud 2">
            <a:extLst>
              <a:ext uri="{FF2B5EF4-FFF2-40B4-BE49-F238E27FC236}">
                <a16:creationId xmlns:a16="http://schemas.microsoft.com/office/drawing/2014/main" id="{3DCBB55F-ECC8-FCD4-0BB1-9A3266D9F318}"/>
              </a:ext>
            </a:extLst>
          </p:cNvPr>
          <p:cNvSpPr>
            <a:spLocks noGrp="1"/>
          </p:cNvSpPr>
          <p:nvPr>
            <p:ph idx="1"/>
          </p:nvPr>
        </p:nvSpPr>
        <p:spPr/>
        <p:txBody>
          <a:bodyPr vert="horz" lIns="91440" tIns="45720" rIns="91440" bIns="45720" rtlCol="0" anchor="t">
            <a:normAutofit lnSpcReduction="10000"/>
          </a:bodyPr>
          <a:lstStyle/>
          <a:p>
            <a:pPr marL="0" indent="0">
              <a:buNone/>
            </a:pPr>
            <a:r>
              <a:rPr lang="nl-NL" sz="2100" dirty="0">
                <a:cs typeface="Calibri"/>
              </a:rPr>
              <a:t>Een belangrijk en nuttig hulpmiddel dat kan helpen bij de vaardigheid affectief professionalisme is </a:t>
            </a:r>
            <a:r>
              <a:rPr lang="nl-NL" sz="2100" b="1" dirty="0">
                <a:cs typeface="Calibri"/>
              </a:rPr>
              <a:t>zelfonthulling</a:t>
            </a:r>
            <a:r>
              <a:rPr lang="nl-NL" sz="2100" dirty="0">
                <a:cs typeface="Calibri"/>
              </a:rPr>
              <a:t>. Afhankelijk van de situatie helpt het om iets te delen over je eigen overtuigingen, waarden, idealen, teleurstellingen, frustraties en boosheid.</a:t>
            </a:r>
          </a:p>
          <a:p>
            <a:pPr marL="0" indent="0">
              <a:buNone/>
            </a:pPr>
            <a:r>
              <a:rPr lang="nl-NL" sz="2100" dirty="0">
                <a:cs typeface="Calibri"/>
              </a:rPr>
              <a:t>De geleidelijke openbaring van gevoelens en persoonlijke ervaringen bevordert zowel het </a:t>
            </a:r>
            <a:r>
              <a:rPr lang="nl-NL" sz="2100" b="1" dirty="0">
                <a:cs typeface="Calibri"/>
              </a:rPr>
              <a:t>gevoel van vertrouwen</a:t>
            </a:r>
            <a:r>
              <a:rPr lang="nl-NL" sz="2100" dirty="0">
                <a:cs typeface="Calibri"/>
              </a:rPr>
              <a:t> als de kennis die je van iemand anders hebt.</a:t>
            </a:r>
          </a:p>
          <a:p>
            <a:pPr marL="0" indent="0">
              <a:buNone/>
            </a:pPr>
            <a:r>
              <a:rPr lang="nl-NL" sz="2100" dirty="0">
                <a:cs typeface="Calibri"/>
              </a:rPr>
              <a:t>Dit gebeurt verbaal, non-verbaal en contextueel. Dus bijvoorbeeld door letterlijk iets te zeggen, door gezichtsuitdrukkingen, lichaamshouding en zelfs door het merk en de kleur van de kleding die je draagt.</a:t>
            </a:r>
            <a:endParaRPr lang="en-US" dirty="0">
              <a:cs typeface="Calibri" panose="020F0502020204030204"/>
            </a:endParaRPr>
          </a:p>
        </p:txBody>
      </p:sp>
      <p:sp>
        <p:nvSpPr>
          <p:cNvPr id="4" name="Tekstvak 3">
            <a:extLst>
              <a:ext uri="{FF2B5EF4-FFF2-40B4-BE49-F238E27FC236}">
                <a16:creationId xmlns:a16="http://schemas.microsoft.com/office/drawing/2014/main" id="{DFF2B30C-2EA1-927F-772C-DAF8BE5890A4}"/>
              </a:ext>
            </a:extLst>
          </p:cNvPr>
          <p:cNvSpPr txBox="1"/>
          <p:nvPr/>
        </p:nvSpPr>
        <p:spPr>
          <a:xfrm>
            <a:off x="6632619" y="4019280"/>
            <a:ext cx="5256190" cy="23544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cs typeface="Calibri"/>
              </a:rPr>
              <a:t>Zelfonthulling blijkt meestal heilzaam te zijn, maar </a:t>
            </a:r>
            <a:r>
              <a:rPr lang="nl-NL" sz="2100" b="1" dirty="0">
                <a:cs typeface="Calibri"/>
              </a:rPr>
              <a:t>moet per context worden heroverwogen</a:t>
            </a:r>
            <a:r>
              <a:rPr lang="nl-NL" sz="2100" dirty="0">
                <a:cs typeface="Calibri"/>
              </a:rPr>
              <a:t>. Elke persoon is complex en verschillend en kan anders reageren op vergelijkbare situaties. Er zijn echter enkele algemene richtlijnen voor het toepassen van zelfonthulling:</a:t>
            </a:r>
            <a:endParaRPr lang="nl-NL" dirty="0"/>
          </a:p>
        </p:txBody>
      </p:sp>
      <p:sp>
        <p:nvSpPr>
          <p:cNvPr id="7" name="Ορθογώνιο 6">
            <a:extLst>
              <a:ext uri="{FF2B5EF4-FFF2-40B4-BE49-F238E27FC236}">
                <a16:creationId xmlns:a16="http://schemas.microsoft.com/office/drawing/2014/main" id="{8DC4CE03-0F3E-CAF6-0DB1-73D0A97107BF}"/>
              </a:ext>
            </a:extLst>
          </p:cNvPr>
          <p:cNvSpPr/>
          <p:nvPr/>
        </p:nvSpPr>
        <p:spPr>
          <a:xfrm>
            <a:off x="6947139" y="2192871"/>
            <a:ext cx="4164858"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Zelfonthulling</a:t>
            </a:r>
            <a:endParaRPr lang="el-G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4000251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CFAA1A-D28B-BEFB-DE73-AE104204416D}"/>
              </a:ext>
            </a:extLst>
          </p:cNvPr>
          <p:cNvSpPr>
            <a:spLocks noGrp="1"/>
          </p:cNvSpPr>
          <p:nvPr>
            <p:ph type="title"/>
          </p:nvPr>
        </p:nvSpPr>
        <p:spPr/>
        <p:txBody>
          <a:bodyPr/>
          <a:lstStyle/>
          <a:p>
            <a:r>
              <a:rPr lang="nl-NL" dirty="0">
                <a:ea typeface="Adobe Gothic Std B"/>
                <a:cs typeface="Calibri"/>
              </a:rPr>
              <a:t>Richtlijnen voor zelfonthulling (4/4)</a:t>
            </a:r>
            <a:endParaRPr lang="nl-NL" dirty="0"/>
          </a:p>
        </p:txBody>
      </p:sp>
      <p:sp>
        <p:nvSpPr>
          <p:cNvPr id="3" name="Tijdelijke aanduiding voor inhoud 2">
            <a:extLst>
              <a:ext uri="{FF2B5EF4-FFF2-40B4-BE49-F238E27FC236}">
                <a16:creationId xmlns:a16="http://schemas.microsoft.com/office/drawing/2014/main" id="{EEE9B123-39C3-B000-AF6E-F4E39BEEAE71}"/>
              </a:ext>
            </a:extLst>
          </p:cNvPr>
          <p:cNvSpPr>
            <a:spLocks noGrp="1"/>
          </p:cNvSpPr>
          <p:nvPr>
            <p:ph idx="1"/>
          </p:nvPr>
        </p:nvSpPr>
        <p:spPr>
          <a:xfrm>
            <a:off x="557999" y="2443943"/>
            <a:ext cx="5540893" cy="4865977"/>
          </a:xfrm>
        </p:spPr>
        <p:txBody>
          <a:bodyPr vert="horz" lIns="91440" tIns="45720" rIns="91440" bIns="45720" rtlCol="0" anchor="t">
            <a:noAutofit/>
          </a:bodyPr>
          <a:lstStyle/>
          <a:p>
            <a:r>
              <a:rPr lang="nl-NL" sz="2100" b="1" dirty="0">
                <a:cs typeface="Calibri"/>
              </a:rPr>
              <a:t>Gebruik zelfonthulling onregelmatig. </a:t>
            </a:r>
            <a:r>
              <a:rPr lang="nl-NL" sz="2100" dirty="0">
                <a:cs typeface="Calibri"/>
              </a:rPr>
              <a:t>De kracht van zelfonthulling komt juist omdat het geen gewoonte is.</a:t>
            </a:r>
          </a:p>
          <a:p>
            <a:r>
              <a:rPr lang="nl-NL" sz="2100" b="1" dirty="0">
                <a:cs typeface="Calibri"/>
              </a:rPr>
              <a:t>Doe het doordacht en weloverwogen. </a:t>
            </a:r>
            <a:r>
              <a:rPr lang="nl-NL" sz="2100" dirty="0">
                <a:cs typeface="Calibri"/>
              </a:rPr>
              <a:t>Probeer erachter te komen wat de cliënt eigenlijk vraagt voordat je antwoord geeft op een vraag die zelfonthulling vereist. Je kunt dan beter de onderliggende behoefte van de cliënt bespreken.</a:t>
            </a:r>
            <a:endParaRPr lang="nl-NL" sz="1800" dirty="0">
              <a:solidFill>
                <a:srgbClr val="D13438"/>
              </a:solidFill>
              <a:cs typeface="Calibri"/>
            </a:endParaRPr>
          </a:p>
        </p:txBody>
      </p:sp>
      <p:sp>
        <p:nvSpPr>
          <p:cNvPr id="6" name="Tijdelijke aanduiding voor inhoud 2">
            <a:extLst>
              <a:ext uri="{FF2B5EF4-FFF2-40B4-BE49-F238E27FC236}">
                <a16:creationId xmlns:a16="http://schemas.microsoft.com/office/drawing/2014/main" id="{6442EEC8-133D-CA8E-D96A-988311B57FB5}"/>
              </a:ext>
            </a:extLst>
          </p:cNvPr>
          <p:cNvSpPr txBox="1">
            <a:spLocks/>
          </p:cNvSpPr>
          <p:nvPr/>
        </p:nvSpPr>
        <p:spPr>
          <a:xfrm>
            <a:off x="6098061" y="2446089"/>
            <a:ext cx="5852132" cy="4865977"/>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Sans-Serif" panose="05000000000000000000" pitchFamily="2" charset="2"/>
            </a:pPr>
            <a:r>
              <a:rPr lang="nl-NL" sz="2100" b="1" dirty="0">
                <a:cs typeface="Calibri"/>
              </a:rPr>
              <a:t>Kies woorden zorgvuldig: </a:t>
            </a:r>
            <a:r>
              <a:rPr lang="nl-NL" sz="2100" dirty="0">
                <a:cs typeface="Calibri"/>
              </a:rPr>
              <a:t>hoe empathisch of emotioneel geladen het vertellen is. De mate van intimiteit moet overeenkomen met de behoefte van de patiënt. Al te persoonlijke zelfonthulling is relatief ongunstig, maar een zekere mate van intimiteit is nodig.</a:t>
            </a:r>
          </a:p>
          <a:p>
            <a:pPr marL="342900" indent="-342900">
              <a:buFont typeface="Wingdings,Sans-Serif" panose="05000000000000000000" pitchFamily="2" charset="2"/>
            </a:pPr>
            <a:r>
              <a:rPr lang="nl-NL" sz="2100" b="1" dirty="0">
                <a:cs typeface="Calibri"/>
              </a:rPr>
              <a:t>Wees responsief voor, tijdens en na zelfonthulling. </a:t>
            </a:r>
            <a:r>
              <a:rPr lang="nl-NL" sz="2100" dirty="0">
                <a:cs typeface="Calibri"/>
              </a:rPr>
              <a:t>Zorg er dus voor dat je feedback krijgt, door vragen te stellen of te observeren, over hoe de cliënt het opneemt, zodat je verder kunt afstemmen.</a:t>
            </a:r>
            <a:endParaRPr lang="nl-NL" dirty="0">
              <a:cs typeface="Calibri"/>
            </a:endParaRPr>
          </a:p>
          <a:p>
            <a:pPr algn="just">
              <a:spcBef>
                <a:spcPts val="0"/>
              </a:spcBef>
              <a:spcAft>
                <a:spcPts val="0"/>
              </a:spcAft>
            </a:pPr>
            <a:endParaRPr lang="nl-NL" sz="1800" dirty="0">
              <a:solidFill>
                <a:srgbClr val="000000"/>
              </a:solidFill>
              <a:cs typeface="Calibri"/>
            </a:endParaRPr>
          </a:p>
          <a:p>
            <a:pPr algn="just"/>
            <a:endParaRPr lang="en-US" sz="2100" dirty="0">
              <a:solidFill>
                <a:srgbClr val="000000"/>
              </a:solidFill>
              <a:cs typeface="Calibri"/>
            </a:endParaRPr>
          </a:p>
        </p:txBody>
      </p:sp>
    </p:spTree>
    <p:extLst>
      <p:ext uri="{BB962C8B-B14F-4D97-AF65-F5344CB8AC3E}">
        <p14:creationId xmlns:p14="http://schemas.microsoft.com/office/powerpoint/2010/main" val="21845020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D97661-A447-34B8-5AF4-F1E4E0BB0B44}"/>
              </a:ext>
            </a:extLst>
          </p:cNvPr>
          <p:cNvSpPr>
            <a:spLocks noGrp="1"/>
          </p:cNvSpPr>
          <p:nvPr>
            <p:ph type="title"/>
          </p:nvPr>
        </p:nvSpPr>
        <p:spPr/>
        <p:txBody>
          <a:bodyPr/>
          <a:lstStyle/>
          <a:p>
            <a:r>
              <a:rPr lang="nl-NL" dirty="0">
                <a:ea typeface="Adobe Gothic Std B"/>
              </a:rPr>
              <a:t>2. Een egalitaire dialoog (1/2)</a:t>
            </a:r>
            <a:endParaRPr lang="nl-NL" dirty="0">
              <a:cs typeface="Calibri"/>
            </a:endParaRPr>
          </a:p>
        </p:txBody>
      </p:sp>
      <p:sp>
        <p:nvSpPr>
          <p:cNvPr id="3" name="Tijdelijke aanduiding voor inhoud 2">
            <a:extLst>
              <a:ext uri="{FF2B5EF4-FFF2-40B4-BE49-F238E27FC236}">
                <a16:creationId xmlns:a16="http://schemas.microsoft.com/office/drawing/2014/main" id="{A22C1CC3-B2DC-9F60-8BB9-9D40B2C24D28}"/>
              </a:ext>
            </a:extLst>
          </p:cNvPr>
          <p:cNvSpPr>
            <a:spLocks noGrp="1"/>
          </p:cNvSpPr>
          <p:nvPr>
            <p:ph idx="1"/>
          </p:nvPr>
        </p:nvSpPr>
        <p:spPr>
          <a:xfrm>
            <a:off x="557999" y="2272224"/>
            <a:ext cx="5852132" cy="4865977"/>
          </a:xfrm>
        </p:spPr>
        <p:txBody>
          <a:bodyPr vert="horz" lIns="91440" tIns="45720" rIns="91440" bIns="45720" rtlCol="0" anchor="t">
            <a:normAutofit/>
          </a:bodyPr>
          <a:lstStyle/>
          <a:p>
            <a:pPr marL="0" indent="0">
              <a:buNone/>
            </a:pPr>
            <a:r>
              <a:rPr lang="nl-NL" dirty="0">
                <a:cs typeface="Calibri" panose="020F0502020204030204"/>
              </a:rPr>
              <a:t>Een egalitaire dialoog is een dialoog waarin alle deelnemers </a:t>
            </a:r>
            <a:r>
              <a:rPr lang="nl-NL" b="1" dirty="0">
                <a:cs typeface="Calibri" panose="020F0502020204030204"/>
              </a:rPr>
              <a:t>gelijk</a:t>
            </a:r>
            <a:r>
              <a:rPr lang="nl-NL" dirty="0">
                <a:cs typeface="Calibri" panose="020F0502020204030204"/>
              </a:rPr>
              <a:t> zijn. Potentiële machtsverschillen tussen de deelnemers (bijv. leraar en leerling) mogen geen rol spelen. In plaats daarvan moet de communicatie anderen stimuleren om hun overtuigingen, houdingen en meningen te uiten om tot wederzijds begrip te komen.</a:t>
            </a:r>
          </a:p>
        </p:txBody>
      </p:sp>
      <p:sp>
        <p:nvSpPr>
          <p:cNvPr id="4" name="Tekstvak 3">
            <a:extLst>
              <a:ext uri="{FF2B5EF4-FFF2-40B4-BE49-F238E27FC236}">
                <a16:creationId xmlns:a16="http://schemas.microsoft.com/office/drawing/2014/main" id="{6FB8C545-FBA4-D62C-E0FC-F55C8466ED33}"/>
              </a:ext>
            </a:extLst>
          </p:cNvPr>
          <p:cNvSpPr txBox="1"/>
          <p:nvPr/>
        </p:nvSpPr>
        <p:spPr>
          <a:xfrm>
            <a:off x="6611155" y="6581001"/>
            <a:ext cx="558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Bron 1</a:t>
            </a:r>
            <a:r>
              <a:rPr lang="nl-NL" sz="1200" dirty="0">
                <a:cs typeface="Calibri"/>
              </a:rPr>
              <a:t> | </a:t>
            </a:r>
            <a:r>
              <a:rPr lang="nl-NL" sz="1200" dirty="0">
                <a:cs typeface="Calibri"/>
                <a:hlinkClick r:id="rId4"/>
              </a:rPr>
              <a:t>Bron 2</a:t>
            </a:r>
            <a:r>
              <a:rPr lang="nl-NL" sz="1200" dirty="0">
                <a:cs typeface="Calibri"/>
              </a:rPr>
              <a:t> | </a:t>
            </a:r>
            <a:r>
              <a:rPr lang="nl-NL" sz="1200" dirty="0">
                <a:cs typeface="Calibri"/>
                <a:hlinkClick r:id="rId5"/>
              </a:rPr>
              <a:t>Bron afbeelding</a:t>
            </a:r>
            <a:r>
              <a:rPr lang="nl-NL" sz="1200" dirty="0">
                <a:cs typeface="Calibri"/>
              </a:rPr>
              <a:t> </a:t>
            </a:r>
          </a:p>
        </p:txBody>
      </p:sp>
      <p:pic>
        <p:nvPicPr>
          <p:cNvPr id="7" name="Εικόνα 6" descr="Εικόνα που περιέχει μαύρο, σκοτάδι&#10;&#10;Περιγραφή που δημιουργήθηκε αυτόματα">
            <a:extLst>
              <a:ext uri="{FF2B5EF4-FFF2-40B4-BE49-F238E27FC236}">
                <a16:creationId xmlns:a16="http://schemas.microsoft.com/office/drawing/2014/main" id="{95E9087A-6B83-58A3-57B1-15773D639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4518" y="1231927"/>
            <a:ext cx="4394146" cy="4394146"/>
          </a:xfrm>
          <a:prstGeom prst="rect">
            <a:avLst/>
          </a:prstGeom>
        </p:spPr>
      </p:pic>
    </p:spTree>
    <p:extLst>
      <p:ext uri="{BB962C8B-B14F-4D97-AF65-F5344CB8AC3E}">
        <p14:creationId xmlns:p14="http://schemas.microsoft.com/office/powerpoint/2010/main" val="2308810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17834B0E-0F33-FCBE-D962-15AC4128D5A5}"/>
              </a:ext>
            </a:extLst>
          </p:cNvPr>
          <p:cNvSpPr/>
          <p:nvPr/>
        </p:nvSpPr>
        <p:spPr>
          <a:xfrm>
            <a:off x="6966665" y="1831304"/>
            <a:ext cx="5012027" cy="452907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5439AA9-9945-BD32-D1CC-B446A4DAD894}"/>
              </a:ext>
            </a:extLst>
          </p:cNvPr>
          <p:cNvSpPr>
            <a:spLocks noGrp="1"/>
          </p:cNvSpPr>
          <p:nvPr>
            <p:ph type="title"/>
          </p:nvPr>
        </p:nvSpPr>
        <p:spPr/>
        <p:txBody>
          <a:bodyPr/>
          <a:lstStyle/>
          <a:p>
            <a:r>
              <a:rPr lang="nl-NL" dirty="0">
                <a:ea typeface="Adobe Gothic Std B"/>
                <a:cs typeface="Calibri"/>
              </a:rPr>
              <a:t>Een gelijk speelveld creëert openheid (2/2)</a:t>
            </a:r>
            <a:endParaRPr lang="nl-NL" dirty="0">
              <a:cs typeface="Calibri"/>
            </a:endParaRPr>
          </a:p>
        </p:txBody>
      </p:sp>
      <p:sp>
        <p:nvSpPr>
          <p:cNvPr id="3" name="Tijdelijke aanduiding voor inhoud 2">
            <a:extLst>
              <a:ext uri="{FF2B5EF4-FFF2-40B4-BE49-F238E27FC236}">
                <a16:creationId xmlns:a16="http://schemas.microsoft.com/office/drawing/2014/main" id="{099D9457-CC2B-F4D5-38BF-B6810F8CDCB7}"/>
              </a:ext>
            </a:extLst>
          </p:cNvPr>
          <p:cNvSpPr>
            <a:spLocks noGrp="1"/>
          </p:cNvSpPr>
          <p:nvPr>
            <p:ph idx="1"/>
          </p:nvPr>
        </p:nvSpPr>
        <p:spPr/>
        <p:txBody>
          <a:bodyPr vert="horz" lIns="91440" tIns="45720" rIns="91440" bIns="45720" rtlCol="0" anchor="t">
            <a:normAutofit/>
          </a:bodyPr>
          <a:lstStyle/>
          <a:p>
            <a:pPr marL="0" indent="0">
              <a:buNone/>
            </a:pPr>
            <a:r>
              <a:rPr lang="nl-NL" dirty="0">
                <a:cs typeface="Calibri" panose="020F0502020204030204"/>
              </a:rPr>
              <a:t>Een egalitaire dialoog is gericht op het delen van ideeën op een gelijkwaardig niveau.</a:t>
            </a:r>
          </a:p>
          <a:p>
            <a:pPr marL="0" indent="0">
              <a:buNone/>
            </a:pPr>
            <a:r>
              <a:rPr lang="nl-NL" dirty="0">
                <a:cs typeface="Calibri" panose="020F0502020204030204"/>
              </a:rPr>
              <a:t>Deze gelijkheid legt de nadruk op de geldigheid van de argumenten en wat er gezegd wordt in het gesprek, in plaats van iemand een bepaalde manier van denken op te dringen. </a:t>
            </a:r>
          </a:p>
          <a:p>
            <a:pPr marL="0" indent="0">
              <a:buNone/>
            </a:pPr>
            <a:r>
              <a:rPr lang="nl-NL" dirty="0">
                <a:cs typeface="Calibri" panose="020F0502020204030204"/>
              </a:rPr>
              <a:t>Op deze manier creëert de vorm van egalitaire dialoog een gelijk speelveld, waardoor een omgeving van veiligheid en openheid ontstaat.</a:t>
            </a:r>
          </a:p>
        </p:txBody>
      </p:sp>
      <p:sp>
        <p:nvSpPr>
          <p:cNvPr id="4" name="Tekstvak 3">
            <a:extLst>
              <a:ext uri="{FF2B5EF4-FFF2-40B4-BE49-F238E27FC236}">
                <a16:creationId xmlns:a16="http://schemas.microsoft.com/office/drawing/2014/main" id="{076FA987-AB78-19B2-EAD6-6F0E3C1C0B48}"/>
              </a:ext>
            </a:extLst>
          </p:cNvPr>
          <p:cNvSpPr txBox="1"/>
          <p:nvPr/>
        </p:nvSpPr>
        <p:spPr>
          <a:xfrm>
            <a:off x="7515357" y="1949097"/>
            <a:ext cx="3914641"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l-NL" sz="2100" i="1" dirty="0">
                <a:solidFill>
                  <a:schemeClr val="bg1"/>
                </a:solidFill>
                <a:cs typeface="Calibri"/>
              </a:rPr>
              <a:t>Als een </a:t>
            </a:r>
            <a:r>
              <a:rPr lang="nl-NL" sz="2100" i="1" dirty="0" err="1">
                <a:solidFill>
                  <a:schemeClr val="bg1"/>
                </a:solidFill>
                <a:cs typeface="Calibri"/>
              </a:rPr>
              <a:t>eerstelijner</a:t>
            </a:r>
            <a:r>
              <a:rPr lang="nl-NL" sz="2100" i="1" dirty="0">
                <a:solidFill>
                  <a:schemeClr val="bg1"/>
                </a:solidFill>
                <a:cs typeface="Calibri"/>
              </a:rPr>
              <a:t> een gesprek wil voeren met een adolescent die tekenen vertoont van geloof in mis- of desinformatie, is het cruciaal dat de </a:t>
            </a:r>
            <a:r>
              <a:rPr lang="nl-NL" sz="2100" i="1" dirty="0" err="1">
                <a:solidFill>
                  <a:schemeClr val="bg1"/>
                </a:solidFill>
                <a:cs typeface="Calibri"/>
              </a:rPr>
              <a:t>eerstelijner</a:t>
            </a:r>
            <a:r>
              <a:rPr lang="nl-NL" sz="2100" i="1" dirty="0">
                <a:solidFill>
                  <a:schemeClr val="bg1"/>
                </a:solidFill>
                <a:cs typeface="Calibri"/>
              </a:rPr>
              <a:t> dit geloof niet veroordeelt.</a:t>
            </a:r>
          </a:p>
          <a:p>
            <a:pPr algn="ctr"/>
            <a:r>
              <a:rPr lang="nl-NL" sz="2100" i="1" dirty="0">
                <a:solidFill>
                  <a:schemeClr val="bg1"/>
                </a:solidFill>
                <a:cs typeface="Calibri"/>
              </a:rPr>
              <a:t>Luister naar hen, probeer te begrijpen waar ze vandaan komen en breng je eigen argumenten naar voren zonder die van hen te kleineren.</a:t>
            </a:r>
          </a:p>
          <a:p>
            <a:pPr algn="ctr"/>
            <a:r>
              <a:rPr lang="nl-NL" sz="2100" i="1" dirty="0">
                <a:solidFill>
                  <a:schemeClr val="bg1"/>
                </a:solidFill>
                <a:cs typeface="Calibri"/>
              </a:rPr>
              <a:t>Op deze manier zullen ze meer openstaan voor jouw argumenten.</a:t>
            </a:r>
          </a:p>
        </p:txBody>
      </p:sp>
    </p:spTree>
    <p:extLst>
      <p:ext uri="{BB962C8B-B14F-4D97-AF65-F5344CB8AC3E}">
        <p14:creationId xmlns:p14="http://schemas.microsoft.com/office/powerpoint/2010/main" val="17180134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9E6940-3436-DCB6-A027-4A933F853447}"/>
              </a:ext>
            </a:extLst>
          </p:cNvPr>
          <p:cNvSpPr>
            <a:spLocks noGrp="1"/>
          </p:cNvSpPr>
          <p:nvPr>
            <p:ph type="title"/>
          </p:nvPr>
        </p:nvSpPr>
        <p:spPr/>
        <p:txBody>
          <a:bodyPr/>
          <a:lstStyle/>
          <a:p>
            <a:r>
              <a:rPr lang="nl-NL" dirty="0">
                <a:ea typeface="Adobe Gothic Std B"/>
              </a:rPr>
              <a:t>3. Begeleiding bieden</a:t>
            </a:r>
          </a:p>
        </p:txBody>
      </p:sp>
      <p:sp>
        <p:nvSpPr>
          <p:cNvPr id="3" name="Tijdelijke aanduiding voor inhoud 2">
            <a:extLst>
              <a:ext uri="{FF2B5EF4-FFF2-40B4-BE49-F238E27FC236}">
                <a16:creationId xmlns:a16="http://schemas.microsoft.com/office/drawing/2014/main" id="{8C642BCA-E0A6-8481-C8B9-50B6179CA14F}"/>
              </a:ext>
            </a:extLst>
          </p:cNvPr>
          <p:cNvSpPr>
            <a:spLocks noGrp="1"/>
          </p:cNvSpPr>
          <p:nvPr>
            <p:ph idx="1"/>
          </p:nvPr>
        </p:nvSpPr>
        <p:spPr>
          <a:xfrm>
            <a:off x="558000" y="1752104"/>
            <a:ext cx="5549573" cy="4865977"/>
          </a:xfrm>
        </p:spPr>
        <p:txBody>
          <a:bodyPr vert="horz" lIns="91440" tIns="45720" rIns="91440" bIns="45720" rtlCol="0" anchor="t">
            <a:normAutofit/>
          </a:bodyPr>
          <a:lstStyle/>
          <a:p>
            <a:pPr marL="0" indent="0">
              <a:buNone/>
            </a:pPr>
            <a:r>
              <a:rPr lang="nl-NL" sz="2100" dirty="0">
                <a:cs typeface="Calibri"/>
              </a:rPr>
              <a:t>De rol van de </a:t>
            </a:r>
            <a:r>
              <a:rPr lang="nl-NL" sz="2100" dirty="0" err="1">
                <a:cs typeface="Calibri"/>
              </a:rPr>
              <a:t>eerstelijner</a:t>
            </a:r>
            <a:r>
              <a:rPr lang="nl-NL" sz="2100" dirty="0">
                <a:cs typeface="Calibri"/>
              </a:rPr>
              <a:t> is niet alleen om een veilige ruimte voor dialoog te bieden, maar ook om deel te nemen aan de dialoog om te proberen het geloof in mis- en desinformatie tegen te gaan. Om dit te doen, zijn er enkele cruciale punten die je in gedachten moet houden:</a:t>
            </a:r>
            <a:endParaRPr lang="nl-NL" dirty="0">
              <a:cs typeface="Calibri"/>
            </a:endParaRPr>
          </a:p>
          <a:p>
            <a:pPr algn="just"/>
            <a:endParaRPr lang="nl-NL" dirty="0">
              <a:cs typeface="Calibri"/>
            </a:endParaRPr>
          </a:p>
          <a:p>
            <a:pPr algn="just"/>
            <a:endParaRPr lang="nl-NL" dirty="0">
              <a:cs typeface="Calibri"/>
            </a:endParaRPr>
          </a:p>
        </p:txBody>
      </p:sp>
      <p:sp>
        <p:nvSpPr>
          <p:cNvPr id="4" name="Tekstvak 3">
            <a:extLst>
              <a:ext uri="{FF2B5EF4-FFF2-40B4-BE49-F238E27FC236}">
                <a16:creationId xmlns:a16="http://schemas.microsoft.com/office/drawing/2014/main" id="{158FE784-4FF6-774C-E7F9-8715526CFB64}"/>
              </a:ext>
            </a:extLst>
          </p:cNvPr>
          <p:cNvSpPr txBox="1"/>
          <p:nvPr/>
        </p:nvSpPr>
        <p:spPr>
          <a:xfrm>
            <a:off x="6322919" y="708771"/>
            <a:ext cx="538442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nl-NL" sz="2100" b="1" dirty="0">
                <a:cs typeface="Calibri"/>
              </a:rPr>
              <a:t>Blijf gefocust. </a:t>
            </a:r>
            <a:r>
              <a:rPr lang="nl-NL" sz="2100" dirty="0">
                <a:cs typeface="Calibri"/>
              </a:rPr>
              <a:t>Hoewel het belangrijk is om de adolescent te laten zeggen wat hij of zij wil zeggen, mag het punt van het gesprek niet verloren gaan: je bent er om het geloof in de informatiestoornis te begrijpen en mogelijk tegen te gaan.</a:t>
            </a:r>
          </a:p>
          <a:p>
            <a:pPr marL="342900" indent="-342900">
              <a:buFont typeface="Arial"/>
              <a:buChar char="•"/>
            </a:pPr>
            <a:r>
              <a:rPr lang="nl-NL" sz="2100" b="1" dirty="0">
                <a:cs typeface="Calibri"/>
              </a:rPr>
              <a:t>Geef verstandige en respectvolle suggesties voor kwesties die je moet overwegen</a:t>
            </a:r>
            <a:r>
              <a:rPr lang="nl-NL" sz="2100" dirty="0">
                <a:cs typeface="Calibri"/>
              </a:rPr>
              <a:t>, inclusief morele en ethische punten. Houd in gedachten dat je </a:t>
            </a:r>
            <a:r>
              <a:rPr lang="nl-NL" sz="2100" b="1" dirty="0">
                <a:cs typeface="Calibri"/>
              </a:rPr>
              <a:t>niet veroordelend </a:t>
            </a:r>
            <a:r>
              <a:rPr lang="nl-NL" sz="2100" dirty="0">
                <a:cs typeface="Calibri"/>
              </a:rPr>
              <a:t>moet zijn, dat de dialoog egalitair moet blijven, maar dit betekent niet dat je het niet </a:t>
            </a:r>
            <a:r>
              <a:rPr lang="nl-NL" sz="2100" b="1" dirty="0">
                <a:cs typeface="Calibri"/>
              </a:rPr>
              <a:t>respectvol oneens</a:t>
            </a:r>
            <a:r>
              <a:rPr lang="nl-NL" sz="2100" dirty="0">
                <a:cs typeface="Calibri"/>
              </a:rPr>
              <a:t> kunt zijn en alternatieve perspectieven kunt laten zien.</a:t>
            </a:r>
            <a:endParaRPr lang="nl-NL" sz="2100" b="1" dirty="0">
              <a:cs typeface="Calibri"/>
            </a:endParaRPr>
          </a:p>
          <a:p>
            <a:pPr marL="342900" indent="-342900">
              <a:buFont typeface="Arial"/>
              <a:buChar char="•"/>
            </a:pPr>
            <a:r>
              <a:rPr lang="nl-NL" sz="2100" b="1" dirty="0">
                <a:cs typeface="Calibri"/>
              </a:rPr>
              <a:t>Moedig constructief betrokkenheid in het gesprek aan en versterk het positief.</a:t>
            </a:r>
          </a:p>
        </p:txBody>
      </p:sp>
      <p:sp>
        <p:nvSpPr>
          <p:cNvPr id="5" name="Tekstvak 4">
            <a:extLst>
              <a:ext uri="{FF2B5EF4-FFF2-40B4-BE49-F238E27FC236}">
                <a16:creationId xmlns:a16="http://schemas.microsoft.com/office/drawing/2014/main" id="{7563C6E0-E55F-9C4A-B8ED-DEE2AA0D51F5}"/>
              </a:ext>
            </a:extLst>
          </p:cNvPr>
          <p:cNvSpPr txBox="1"/>
          <p:nvPr/>
        </p:nvSpPr>
        <p:spPr>
          <a:xfrm>
            <a:off x="6096000" y="6580654"/>
            <a:ext cx="610720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Bron informatie</a:t>
            </a:r>
            <a:r>
              <a:rPr lang="nl-NL" sz="1200" dirty="0">
                <a:cs typeface="Calibri"/>
              </a:rPr>
              <a:t> | </a:t>
            </a:r>
            <a:r>
              <a:rPr lang="nl-NL" sz="1200" dirty="0">
                <a:cs typeface="Calibri"/>
                <a:hlinkClick r:id="rId4"/>
              </a:rPr>
              <a:t>Bron afbeelding</a:t>
            </a:r>
            <a:endParaRPr lang="nl-NL" sz="1200" dirty="0">
              <a:cs typeface="Calibri" panose="020F0502020204030204"/>
            </a:endParaRPr>
          </a:p>
        </p:txBody>
      </p:sp>
      <p:pic>
        <p:nvPicPr>
          <p:cNvPr id="8" name="Εικόνα 7" descr="Εικόνα που περιέχει ρουχισμός, clipart, ζωγραφιά, καρτούν&#10;&#10;Περιγραφή που δημιουργήθηκε αυτόματα">
            <a:extLst>
              <a:ext uri="{FF2B5EF4-FFF2-40B4-BE49-F238E27FC236}">
                <a16:creationId xmlns:a16="http://schemas.microsoft.com/office/drawing/2014/main" id="{E47E4A2E-CD18-A825-423F-5F9E59D22F9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66614" y="3819525"/>
            <a:ext cx="2241197" cy="2942289"/>
          </a:xfrm>
          <a:prstGeom prst="rect">
            <a:avLst/>
          </a:prstGeom>
        </p:spPr>
      </p:pic>
    </p:spTree>
    <p:extLst>
      <p:ext uri="{BB962C8B-B14F-4D97-AF65-F5344CB8AC3E}">
        <p14:creationId xmlns:p14="http://schemas.microsoft.com/office/powerpoint/2010/main" val="37284811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27,700+ Aggression Icon Illustrations, Royalty-Free Vector Graphics &amp; Clip  Art - iStock">
            <a:extLst>
              <a:ext uri="{FF2B5EF4-FFF2-40B4-BE49-F238E27FC236}">
                <a16:creationId xmlns:a16="http://schemas.microsoft.com/office/drawing/2014/main" id="{A1D7AE85-C3D3-8D57-1B2D-983739C584D0}"/>
              </a:ext>
            </a:extLst>
          </p:cNvPr>
          <p:cNvPicPr>
            <a:picLocks noChangeAspect="1"/>
          </p:cNvPicPr>
          <p:nvPr/>
        </p:nvPicPr>
        <p:blipFill>
          <a:blip r:embed="rId3"/>
          <a:stretch>
            <a:fillRect/>
          </a:stretch>
        </p:blipFill>
        <p:spPr>
          <a:xfrm>
            <a:off x="6363821" y="514350"/>
            <a:ext cx="5829300" cy="5829300"/>
          </a:xfrm>
          <a:prstGeom prst="rect">
            <a:avLst/>
          </a:prstGeom>
        </p:spPr>
      </p:pic>
      <p:sp>
        <p:nvSpPr>
          <p:cNvPr id="2" name="Titel 1">
            <a:extLst>
              <a:ext uri="{FF2B5EF4-FFF2-40B4-BE49-F238E27FC236}">
                <a16:creationId xmlns:a16="http://schemas.microsoft.com/office/drawing/2014/main" id="{3A81A135-96A4-27C5-6BD5-64D00FC96C69}"/>
              </a:ext>
            </a:extLst>
          </p:cNvPr>
          <p:cNvSpPr>
            <a:spLocks noGrp="1"/>
          </p:cNvSpPr>
          <p:nvPr>
            <p:ph type="title"/>
          </p:nvPr>
        </p:nvSpPr>
        <p:spPr/>
        <p:txBody>
          <a:bodyPr/>
          <a:lstStyle/>
          <a:p>
            <a:r>
              <a:rPr lang="nl-NL" dirty="0">
                <a:ea typeface="Adobe Gothic Std B"/>
              </a:rPr>
              <a:t>4. Verwerp agressie (1/4)</a:t>
            </a:r>
            <a:endParaRPr lang="nl-NL" dirty="0"/>
          </a:p>
        </p:txBody>
      </p:sp>
      <p:sp>
        <p:nvSpPr>
          <p:cNvPr id="3" name="Tijdelijke aanduiding voor inhoud 2">
            <a:extLst>
              <a:ext uri="{FF2B5EF4-FFF2-40B4-BE49-F238E27FC236}">
                <a16:creationId xmlns:a16="http://schemas.microsoft.com/office/drawing/2014/main" id="{DC113169-952F-E814-B956-DCC33D975059}"/>
              </a:ext>
            </a:extLst>
          </p:cNvPr>
          <p:cNvSpPr>
            <a:spLocks noGrp="1"/>
          </p:cNvSpPr>
          <p:nvPr>
            <p:ph idx="1"/>
          </p:nvPr>
        </p:nvSpPr>
        <p:spPr>
          <a:xfrm>
            <a:off x="557999" y="1766383"/>
            <a:ext cx="6210721" cy="4899593"/>
          </a:xfrm>
        </p:spPr>
        <p:txBody>
          <a:bodyPr vert="horz" lIns="91440" tIns="45720" rIns="91440" bIns="45720" rtlCol="0" anchor="t">
            <a:normAutofit/>
          </a:bodyPr>
          <a:lstStyle/>
          <a:p>
            <a:pPr marL="0" indent="0">
              <a:buNone/>
            </a:pPr>
            <a:r>
              <a:rPr lang="nl-NL" dirty="0">
                <a:cs typeface="Calibri" panose="020F0502020204030204"/>
              </a:rPr>
              <a:t>Zoals eerder gezegd </a:t>
            </a:r>
            <a:r>
              <a:rPr lang="nl-NL" b="1" dirty="0">
                <a:cs typeface="Calibri" panose="020F0502020204030204"/>
              </a:rPr>
              <a:t>leidt agressie in de dialoog tot geslotenheid en emotie</a:t>
            </a:r>
            <a:r>
              <a:rPr lang="nl-NL" dirty="0">
                <a:cs typeface="Calibri" panose="020F0502020204030204"/>
              </a:rPr>
              <a:t>, en zonder een open geest is het gesprek vanaf het begin gedoemd te mislukken.</a:t>
            </a:r>
          </a:p>
          <a:p>
            <a:pPr marL="0" indent="0">
              <a:buNone/>
            </a:pPr>
            <a:r>
              <a:rPr lang="nl-NL" dirty="0">
                <a:cs typeface="Calibri" panose="020F0502020204030204"/>
              </a:rPr>
              <a:t>Het kan gebeuren dat </a:t>
            </a:r>
            <a:r>
              <a:rPr lang="nl-NL" b="1" dirty="0">
                <a:cs typeface="Calibri" panose="020F0502020204030204"/>
              </a:rPr>
              <a:t>de dialoog agressiviteit oproept </a:t>
            </a:r>
            <a:r>
              <a:rPr lang="nl-NL" dirty="0">
                <a:cs typeface="Calibri" panose="020F0502020204030204"/>
              </a:rPr>
              <a:t>bij de adolescent, </a:t>
            </a:r>
            <a:r>
              <a:rPr lang="nl-NL" b="1" dirty="0">
                <a:cs typeface="Calibri" panose="020F0502020204030204"/>
              </a:rPr>
              <a:t>ook al wordt de dialoog met respect gevoerd</a:t>
            </a:r>
            <a:r>
              <a:rPr lang="nl-NL" dirty="0">
                <a:cs typeface="Calibri" panose="020F0502020204030204"/>
              </a:rPr>
              <a:t>. Probeer in dit geval de situatie te </a:t>
            </a:r>
            <a:r>
              <a:rPr lang="nl-NL" b="1" dirty="0">
                <a:cs typeface="Calibri" panose="020F0502020204030204"/>
              </a:rPr>
              <a:t>de-escaleren</a:t>
            </a:r>
            <a:r>
              <a:rPr lang="nl-NL" dirty="0">
                <a:cs typeface="Calibri" panose="020F0502020204030204"/>
              </a:rPr>
              <a:t> op de manier die je goeddunkt. Als het aanhoudt, moet de dialoog een andere keer worden voortgezet.</a:t>
            </a:r>
          </a:p>
        </p:txBody>
      </p:sp>
      <p:sp>
        <p:nvSpPr>
          <p:cNvPr id="4" name="Tekstvak 3">
            <a:extLst>
              <a:ext uri="{FF2B5EF4-FFF2-40B4-BE49-F238E27FC236}">
                <a16:creationId xmlns:a16="http://schemas.microsoft.com/office/drawing/2014/main" id="{B2CBA40A-8172-FB5D-9AD2-DA36111647A7}"/>
              </a:ext>
            </a:extLst>
          </p:cNvPr>
          <p:cNvSpPr txBox="1"/>
          <p:nvPr/>
        </p:nvSpPr>
        <p:spPr>
          <a:xfrm>
            <a:off x="7423897" y="1400735"/>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7" name="Tekstvak 6">
            <a:extLst>
              <a:ext uri="{FF2B5EF4-FFF2-40B4-BE49-F238E27FC236}">
                <a16:creationId xmlns:a16="http://schemas.microsoft.com/office/drawing/2014/main" id="{1DCD2A07-FF57-6028-555B-944CDEB59A82}"/>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4"/>
              </a:rPr>
              <a:t>Bron informatie</a:t>
            </a:r>
            <a:r>
              <a:rPr lang="nl-NL" sz="1200" dirty="0">
                <a:cs typeface="Calibri"/>
              </a:rPr>
              <a:t> | </a:t>
            </a:r>
            <a:r>
              <a:rPr lang="nl-NL" sz="1200" dirty="0">
                <a:cs typeface="Calibri"/>
                <a:hlinkClick r:id="rId5"/>
              </a:rPr>
              <a:t>Bron afbeelding</a:t>
            </a:r>
          </a:p>
        </p:txBody>
      </p:sp>
    </p:spTree>
    <p:extLst>
      <p:ext uri="{BB962C8B-B14F-4D97-AF65-F5344CB8AC3E}">
        <p14:creationId xmlns:p14="http://schemas.microsoft.com/office/powerpoint/2010/main" val="1225801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180394-DA5C-45AE-5FA2-9B31236DC89F}"/>
              </a:ext>
            </a:extLst>
          </p:cNvPr>
          <p:cNvSpPr>
            <a:spLocks noGrp="1"/>
          </p:cNvSpPr>
          <p:nvPr>
            <p:ph type="title"/>
          </p:nvPr>
        </p:nvSpPr>
        <p:spPr>
          <a:xfrm>
            <a:off x="761840" y="1138265"/>
            <a:ext cx="5844524" cy="739825"/>
          </a:xfrm>
        </p:spPr>
        <p:txBody>
          <a:bodyPr anchor="t">
            <a:normAutofit/>
          </a:bodyPr>
          <a:lstStyle/>
          <a:p>
            <a:r>
              <a:rPr lang="nl-NL" sz="3200" dirty="0">
                <a:ea typeface="Adobe Gothic Std B"/>
                <a:cs typeface="Calibri"/>
              </a:rPr>
              <a:t>Hoe agressie af te wijzen (2/4)</a:t>
            </a:r>
            <a:endParaRPr lang="nl-NL" sz="3200" dirty="0"/>
          </a:p>
        </p:txBody>
      </p:sp>
      <p:cxnSp>
        <p:nvCxnSpPr>
          <p:cNvPr id="18" name="Straight Connector 8">
            <a:extLst>
              <a:ext uri="{FF2B5EF4-FFF2-40B4-BE49-F238E27FC236}">
                <a16:creationId xmlns:a16="http://schemas.microsoft.com/office/drawing/2014/main" id="{FC23E3B9-5ABF-58B3-E2B0-E9A5DAA900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DAD84AA-7B1D-33F6-975D-FAB419224EF9}"/>
              </a:ext>
            </a:extLst>
          </p:cNvPr>
          <p:cNvSpPr>
            <a:spLocks noGrp="1"/>
          </p:cNvSpPr>
          <p:nvPr>
            <p:ph idx="1"/>
          </p:nvPr>
        </p:nvSpPr>
        <p:spPr>
          <a:xfrm>
            <a:off x="761840" y="2540691"/>
            <a:ext cx="4651205" cy="3602935"/>
          </a:xfrm>
        </p:spPr>
        <p:txBody>
          <a:bodyPr vert="horz" lIns="91440" tIns="45720" rIns="91440" bIns="45720" rtlCol="0" anchor="t">
            <a:normAutofit/>
          </a:bodyPr>
          <a:lstStyle/>
          <a:p>
            <a:pPr marL="0" indent="0">
              <a:buNone/>
            </a:pPr>
            <a:r>
              <a:rPr lang="nl-NL" sz="2000" dirty="0">
                <a:cs typeface="Calibri" panose="020F0502020204030204"/>
              </a:rPr>
              <a:t>Om agressie te voorkomen en een veilig en open gesprek te voeren, moet je door je eigen gedrag een voorbeeld zijn van beschaafd en respectvol gedrag.</a:t>
            </a:r>
          </a:p>
          <a:p>
            <a:pPr marL="0" indent="0">
              <a:buNone/>
            </a:pPr>
            <a:r>
              <a:rPr lang="nl-NL" sz="2000" b="1" dirty="0">
                <a:cs typeface="Calibri" panose="020F0502020204030204"/>
              </a:rPr>
              <a:t>Als de begeleider met respect en zorg spreekt, zal de jongere dit gedrag eerder imiteren.  </a:t>
            </a:r>
          </a:p>
          <a:p>
            <a:pPr marL="0" indent="0">
              <a:buNone/>
            </a:pPr>
            <a:r>
              <a:rPr lang="nl-NL" sz="2000" dirty="0">
                <a:cs typeface="Calibri" panose="020F0502020204030204"/>
              </a:rPr>
              <a:t>Om dit gedrag vol te houden, is </a:t>
            </a:r>
            <a:r>
              <a:rPr lang="nl-NL" sz="2000" b="1" dirty="0">
                <a:cs typeface="Calibri" panose="020F0502020204030204"/>
              </a:rPr>
              <a:t>actief luisteren</a:t>
            </a:r>
            <a:r>
              <a:rPr lang="nl-NL" sz="2000" dirty="0">
                <a:cs typeface="Calibri" panose="020F0502020204030204"/>
              </a:rPr>
              <a:t> een belangrijke vaardigheid:</a:t>
            </a:r>
          </a:p>
        </p:txBody>
      </p:sp>
      <p:sp>
        <p:nvSpPr>
          <p:cNvPr id="5" name="Tekstvak 4">
            <a:extLst>
              <a:ext uri="{FF2B5EF4-FFF2-40B4-BE49-F238E27FC236}">
                <a16:creationId xmlns:a16="http://schemas.microsoft.com/office/drawing/2014/main" id="{DC70DE2A-6590-C416-5B44-C4DCF1B5AC3B}"/>
              </a:ext>
            </a:extLst>
          </p:cNvPr>
          <p:cNvSpPr txBox="1"/>
          <p:nvPr/>
        </p:nvSpPr>
        <p:spPr>
          <a:xfrm>
            <a:off x="476249" y="714374"/>
            <a:ext cx="1442757" cy="350183"/>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nl-NL" dirty="0" err="1"/>
          </a:p>
        </p:txBody>
      </p:sp>
      <p:sp>
        <p:nvSpPr>
          <p:cNvPr id="6" name="Tekstvak 5">
            <a:extLst>
              <a:ext uri="{FF2B5EF4-FFF2-40B4-BE49-F238E27FC236}">
                <a16:creationId xmlns:a16="http://schemas.microsoft.com/office/drawing/2014/main" id="{B87E1163-AE4B-49C4-0686-400949139136}"/>
              </a:ext>
            </a:extLst>
          </p:cNvPr>
          <p:cNvSpPr txBox="1"/>
          <p:nvPr/>
        </p:nvSpPr>
        <p:spPr>
          <a:xfrm>
            <a:off x="7086063" y="6581640"/>
            <a:ext cx="511130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Bron informatie</a:t>
            </a:r>
            <a:r>
              <a:rPr lang="nl-NL" sz="1200" dirty="0">
                <a:cs typeface="Calibri"/>
              </a:rPr>
              <a:t> | </a:t>
            </a:r>
            <a:r>
              <a:rPr lang="nl-NL" sz="1200" dirty="0">
                <a:cs typeface="Calibri"/>
                <a:hlinkClick r:id="rId4"/>
              </a:rPr>
              <a:t>Afbeelding van </a:t>
            </a:r>
            <a:r>
              <a:rPr lang="nl-NL" sz="1200" dirty="0" err="1">
                <a:cs typeface="Calibri"/>
                <a:hlinkClick r:id="rId4"/>
              </a:rPr>
              <a:t>pch.vector</a:t>
            </a:r>
            <a:r>
              <a:rPr lang="nl-NL" sz="1200" dirty="0">
                <a:cs typeface="Calibri"/>
                <a:hlinkClick r:id="rId4"/>
              </a:rPr>
              <a:t> op Freepik</a:t>
            </a:r>
            <a:endParaRPr lang="nl-NL" sz="1200" dirty="0">
              <a:cs typeface="Calibri" panose="020F0502020204030204"/>
            </a:endParaRPr>
          </a:p>
        </p:txBody>
      </p:sp>
      <p:pic>
        <p:nvPicPr>
          <p:cNvPr id="10" name="Εικόνα 9" descr="Εικόνα που περιέχει ρουχισμός, έπιπλα, φορητός υπολογιστής, υπολογιστής&#10;&#10;Περιγραφή που δημιουργήθηκε αυτόματα">
            <a:extLst>
              <a:ext uri="{FF2B5EF4-FFF2-40B4-BE49-F238E27FC236}">
                <a16:creationId xmlns:a16="http://schemas.microsoft.com/office/drawing/2014/main" id="{995601FC-FDB8-704A-B123-7242D37F959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08594" y="2381249"/>
            <a:ext cx="4563519" cy="3514725"/>
          </a:xfrm>
          <a:prstGeom prst="rect">
            <a:avLst/>
          </a:prstGeom>
        </p:spPr>
      </p:pic>
    </p:spTree>
    <p:extLst>
      <p:ext uri="{BB962C8B-B14F-4D97-AF65-F5344CB8AC3E}">
        <p14:creationId xmlns:p14="http://schemas.microsoft.com/office/powerpoint/2010/main" val="1620290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56D707-85B8-468A-0F55-56F8F789E5C7}"/>
              </a:ext>
            </a:extLst>
          </p:cNvPr>
          <p:cNvSpPr>
            <a:spLocks noGrp="1"/>
          </p:cNvSpPr>
          <p:nvPr>
            <p:ph type="title"/>
          </p:nvPr>
        </p:nvSpPr>
        <p:spPr/>
        <p:txBody>
          <a:bodyPr/>
          <a:lstStyle/>
          <a:p>
            <a:r>
              <a:rPr lang="nl-NL" dirty="0">
                <a:ea typeface="Adobe Gothic Std B"/>
                <a:cs typeface="Calibri"/>
              </a:rPr>
              <a:t>Actief luisteren (3/4)</a:t>
            </a:r>
            <a:endParaRPr lang="nl-NL" dirty="0">
              <a:ea typeface="Adobe Gothic Std B"/>
            </a:endParaRPr>
          </a:p>
        </p:txBody>
      </p:sp>
      <p:sp>
        <p:nvSpPr>
          <p:cNvPr id="3" name="Tijdelijke aanduiding voor inhoud 2">
            <a:extLst>
              <a:ext uri="{FF2B5EF4-FFF2-40B4-BE49-F238E27FC236}">
                <a16:creationId xmlns:a16="http://schemas.microsoft.com/office/drawing/2014/main" id="{6E6DE732-2BE3-0CCD-7EEA-70836841A94B}"/>
              </a:ext>
            </a:extLst>
          </p:cNvPr>
          <p:cNvSpPr>
            <a:spLocks noGrp="1"/>
          </p:cNvSpPr>
          <p:nvPr>
            <p:ph idx="1"/>
          </p:nvPr>
        </p:nvSpPr>
        <p:spPr>
          <a:xfrm>
            <a:off x="6095914" y="1106120"/>
            <a:ext cx="5455034" cy="5484730"/>
          </a:xfrm>
        </p:spPr>
        <p:txBody>
          <a:bodyPr vert="horz" lIns="91440" tIns="45720" rIns="91440" bIns="45720" rtlCol="0" anchor="t">
            <a:normAutofit/>
          </a:bodyPr>
          <a:lstStyle/>
          <a:p>
            <a:pPr marL="0" indent="0">
              <a:buNone/>
            </a:pPr>
            <a:r>
              <a:rPr lang="nl-NL" sz="2100" b="1" dirty="0">
                <a:cs typeface="Calibri"/>
              </a:rPr>
              <a:t>Actief luisteren</a:t>
            </a:r>
            <a:r>
              <a:rPr lang="nl-NL" sz="2100" dirty="0">
                <a:cs typeface="Calibri"/>
              </a:rPr>
              <a:t>: de ander laten zien dat je echt naar hem of haar luistert. Dit draagt bij tot het vermijden van conflicten in de dialoog.</a:t>
            </a:r>
            <a:endParaRPr lang="nl-NL" dirty="0">
              <a:cs typeface="Calibri" panose="020F0502020204030204"/>
            </a:endParaRPr>
          </a:p>
          <a:p>
            <a:pPr marL="0" indent="0">
              <a:buNone/>
            </a:pPr>
            <a:r>
              <a:rPr lang="nl-NL" sz="2100" dirty="0">
                <a:cs typeface="Calibri"/>
              </a:rPr>
              <a:t>Actief luisteren kan op verschillende manieren. Je kunt het onthouden met het Engelse geheugensteuntje "</a:t>
            </a:r>
            <a:r>
              <a:rPr lang="nl-NL" sz="2100" b="1" dirty="0">
                <a:cs typeface="Calibri"/>
              </a:rPr>
              <a:t>LISTEN"</a:t>
            </a:r>
            <a:r>
              <a:rPr lang="nl-NL" sz="2100" dirty="0">
                <a:cs typeface="Calibri"/>
              </a:rPr>
              <a:t>:</a:t>
            </a:r>
            <a:endParaRPr lang="nl-NL" sz="2100" dirty="0">
              <a:ea typeface="Calibri"/>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Look </a:t>
            </a:r>
            <a:r>
              <a:rPr lang="nl-NL" sz="2100" dirty="0">
                <a:ea typeface="Calibri" panose="020F0502020204030204"/>
                <a:cs typeface="Calibri"/>
              </a:rPr>
              <a:t>interested, get </a:t>
            </a:r>
            <a:r>
              <a:rPr lang="nl-NL" sz="2100" dirty="0" err="1">
                <a:ea typeface="Calibri" panose="020F0502020204030204"/>
                <a:cs typeface="Calibri"/>
              </a:rPr>
              <a:t>interested</a:t>
            </a:r>
            <a:r>
              <a:rPr lang="nl-NL" sz="2100" dirty="0">
                <a:ea typeface="Calibri" panose="020F0502020204030204"/>
                <a:cs typeface="Calibri"/>
              </a:rPr>
              <a:t> </a:t>
            </a:r>
            <a:r>
              <a:rPr lang="nl-NL" sz="2100" i="1" dirty="0">
                <a:ea typeface="Calibri" panose="020F0502020204030204"/>
                <a:cs typeface="Calibri"/>
              </a:rPr>
              <a:t>(kijk </a:t>
            </a:r>
            <a:r>
              <a:rPr lang="nl-NL" sz="2100" i="1" dirty="0" err="1">
                <a:ea typeface="Calibri" panose="020F0502020204030204"/>
                <a:cs typeface="Calibri"/>
              </a:rPr>
              <a:t>geinteresseerd</a:t>
            </a:r>
            <a:r>
              <a:rPr lang="nl-NL" sz="2100" i="1" dirty="0">
                <a:ea typeface="Calibri" panose="020F0502020204030204"/>
                <a:cs typeface="Calibri"/>
              </a:rPr>
              <a:t>, raak </a:t>
            </a:r>
            <a:r>
              <a:rPr lang="nl-NL" sz="2100" i="1" dirty="0" err="1">
                <a:ea typeface="Calibri" panose="020F0502020204030204"/>
                <a:cs typeface="Calibri"/>
              </a:rPr>
              <a:t>geinteresseerd</a:t>
            </a:r>
            <a:r>
              <a:rPr lang="nl-NL" sz="2100" i="1" dirty="0">
                <a:ea typeface="Calibri" panose="020F0502020204030204"/>
                <a:cs typeface="Calibri"/>
              </a:rPr>
              <a:t>)</a:t>
            </a:r>
            <a:r>
              <a:rPr lang="nl-NL" sz="2100" dirty="0">
                <a:ea typeface="Calibri" panose="020F0502020204030204"/>
                <a:cs typeface="Calibri"/>
              </a:rPr>
              <a:t>.</a:t>
            </a:r>
          </a:p>
          <a:p>
            <a:pPr marL="285750" indent="-285750">
              <a:spcBef>
                <a:spcPts val="0"/>
              </a:spcBef>
              <a:spcAft>
                <a:spcPts val="0"/>
              </a:spcAft>
              <a:buFont typeface="Arial,Sans-Serif"/>
              <a:buChar char="•"/>
            </a:pPr>
            <a:r>
              <a:rPr lang="nl-NL" sz="2100" b="1" dirty="0">
                <a:ea typeface="Calibri" panose="020F0502020204030204"/>
                <a:cs typeface="Calibri"/>
              </a:rPr>
              <a:t>Involve</a:t>
            </a:r>
            <a:r>
              <a:rPr lang="nl-NL" sz="2100" dirty="0">
                <a:ea typeface="Calibri" panose="020F0502020204030204"/>
                <a:cs typeface="Calibri"/>
              </a:rPr>
              <a:t> yourself </a:t>
            </a:r>
            <a:r>
              <a:rPr lang="nl-NL" sz="2100" dirty="0" err="1">
                <a:ea typeface="Calibri" panose="020F0502020204030204"/>
                <a:cs typeface="Calibri"/>
              </a:rPr>
              <a:t>by</a:t>
            </a:r>
            <a:r>
              <a:rPr lang="nl-NL" sz="2100" dirty="0">
                <a:ea typeface="Calibri" panose="020F0502020204030204"/>
                <a:cs typeface="Calibri"/>
              </a:rPr>
              <a:t> </a:t>
            </a:r>
            <a:r>
              <a:rPr lang="nl-NL" sz="2100" dirty="0" err="1">
                <a:ea typeface="Calibri" panose="020F0502020204030204"/>
                <a:cs typeface="Calibri"/>
              </a:rPr>
              <a:t>responding</a:t>
            </a:r>
            <a:r>
              <a:rPr lang="nl-NL" sz="2100" dirty="0">
                <a:ea typeface="Calibri" panose="020F0502020204030204"/>
                <a:cs typeface="Calibri"/>
              </a:rPr>
              <a:t> </a:t>
            </a:r>
            <a:r>
              <a:rPr lang="nl-NL" sz="2100" i="1" dirty="0">
                <a:ea typeface="Calibri" panose="020F0502020204030204"/>
                <a:cs typeface="Calibri"/>
              </a:rPr>
              <a:t>(betrek jezelf door te reageren).</a:t>
            </a:r>
            <a:endParaRPr lang="en-US" sz="2100" i="1"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Stay</a:t>
            </a:r>
            <a:r>
              <a:rPr lang="nl-NL" sz="2100" dirty="0">
                <a:ea typeface="Calibri" panose="020F0502020204030204"/>
                <a:cs typeface="Calibri"/>
              </a:rPr>
              <a:t> on target </a:t>
            </a:r>
            <a:r>
              <a:rPr lang="nl-NL" sz="2100" i="1" dirty="0">
                <a:ea typeface="Calibri" panose="020F0502020204030204"/>
                <a:cs typeface="Calibri"/>
              </a:rPr>
              <a:t>(Blijf bij je doel).</a:t>
            </a:r>
            <a:endParaRPr lang="en-US" sz="2100" i="1"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Test</a:t>
            </a:r>
            <a:r>
              <a:rPr lang="nl-NL" sz="2100" dirty="0">
                <a:ea typeface="Calibri" panose="020F0502020204030204"/>
                <a:cs typeface="Calibri"/>
              </a:rPr>
              <a:t> </a:t>
            </a:r>
            <a:r>
              <a:rPr lang="nl-NL" sz="2100" dirty="0" err="1">
                <a:ea typeface="Calibri" panose="020F0502020204030204"/>
                <a:cs typeface="Calibri"/>
              </a:rPr>
              <a:t>your</a:t>
            </a:r>
            <a:r>
              <a:rPr lang="nl-NL" sz="2100" dirty="0">
                <a:ea typeface="Calibri" panose="020F0502020204030204"/>
                <a:cs typeface="Calibri"/>
              </a:rPr>
              <a:t> </a:t>
            </a:r>
            <a:r>
              <a:rPr lang="nl-NL" sz="2100" dirty="0" err="1">
                <a:ea typeface="Calibri" panose="020F0502020204030204"/>
                <a:cs typeface="Calibri"/>
              </a:rPr>
              <a:t>understanding</a:t>
            </a:r>
            <a:r>
              <a:rPr lang="nl-NL" sz="2100" dirty="0">
                <a:ea typeface="Calibri" panose="020F0502020204030204"/>
                <a:cs typeface="Calibri"/>
              </a:rPr>
              <a:t> </a:t>
            </a:r>
            <a:r>
              <a:rPr lang="nl-NL" sz="2100" i="1" dirty="0">
                <a:ea typeface="Calibri" panose="020F0502020204030204"/>
                <a:cs typeface="Calibri"/>
              </a:rPr>
              <a:t>(Test je begrip).</a:t>
            </a:r>
          </a:p>
          <a:p>
            <a:pPr marL="285750" indent="-285750">
              <a:spcBef>
                <a:spcPts val="0"/>
              </a:spcBef>
              <a:spcAft>
                <a:spcPts val="0"/>
              </a:spcAft>
              <a:buFont typeface="Arial,Sans-Serif"/>
              <a:buChar char="•"/>
            </a:pPr>
            <a:r>
              <a:rPr lang="nl-NL" sz="2100" b="1" dirty="0">
                <a:ea typeface="Calibri" panose="020F0502020204030204"/>
                <a:cs typeface="Calibri"/>
              </a:rPr>
              <a:t>Evaluate</a:t>
            </a:r>
            <a:r>
              <a:rPr lang="nl-NL" sz="2100" dirty="0">
                <a:ea typeface="Calibri" panose="020F0502020204030204"/>
                <a:cs typeface="Calibri"/>
              </a:rPr>
              <a:t> what </a:t>
            </a:r>
            <a:r>
              <a:rPr lang="nl-NL" sz="2100" dirty="0" err="1">
                <a:ea typeface="Calibri" panose="020F0502020204030204"/>
                <a:cs typeface="Calibri"/>
              </a:rPr>
              <a:t>you</a:t>
            </a:r>
            <a:r>
              <a:rPr lang="nl-NL" sz="2100" dirty="0">
                <a:ea typeface="Calibri" panose="020F0502020204030204"/>
                <a:cs typeface="Calibri"/>
              </a:rPr>
              <a:t> </a:t>
            </a:r>
            <a:r>
              <a:rPr lang="nl-NL" sz="2100" dirty="0" err="1">
                <a:ea typeface="Calibri" panose="020F0502020204030204"/>
                <a:cs typeface="Calibri"/>
              </a:rPr>
              <a:t>hear</a:t>
            </a:r>
            <a:r>
              <a:rPr lang="nl-NL" sz="2100" dirty="0">
                <a:ea typeface="Calibri" panose="020F0502020204030204"/>
                <a:cs typeface="Calibri"/>
              </a:rPr>
              <a:t> </a:t>
            </a:r>
            <a:r>
              <a:rPr lang="nl-NL" sz="2100" i="1" dirty="0">
                <a:ea typeface="Calibri" panose="020F0502020204030204"/>
                <a:cs typeface="Calibri"/>
              </a:rPr>
              <a:t>(Evalueer wat je hoort).</a:t>
            </a:r>
            <a:endParaRPr lang="en-US" sz="2100" i="1" dirty="0">
              <a:ea typeface="Calibri" panose="020F0502020204030204"/>
              <a:cs typeface="Calibri"/>
            </a:endParaRPr>
          </a:p>
          <a:p>
            <a:pPr marL="285750" indent="-285750">
              <a:spcBef>
                <a:spcPts val="0"/>
              </a:spcBef>
              <a:spcAft>
                <a:spcPts val="0"/>
              </a:spcAft>
              <a:buFont typeface="Arial,Sans-Serif"/>
              <a:buChar char="•"/>
            </a:pPr>
            <a:r>
              <a:rPr lang="nl-NL" sz="2100" b="1" dirty="0">
                <a:ea typeface="Calibri" panose="020F0502020204030204"/>
                <a:cs typeface="Calibri"/>
              </a:rPr>
              <a:t>Neutralise</a:t>
            </a:r>
            <a:r>
              <a:rPr lang="nl-NL" sz="2100" dirty="0">
                <a:ea typeface="Calibri" panose="020F0502020204030204"/>
                <a:cs typeface="Calibri"/>
              </a:rPr>
              <a:t> </a:t>
            </a:r>
            <a:r>
              <a:rPr lang="nl-NL" sz="2100" dirty="0" err="1">
                <a:ea typeface="Calibri" panose="020F0502020204030204"/>
                <a:cs typeface="Calibri"/>
              </a:rPr>
              <a:t>your</a:t>
            </a:r>
            <a:r>
              <a:rPr lang="nl-NL" sz="2100" dirty="0">
                <a:ea typeface="Calibri" panose="020F0502020204030204"/>
                <a:cs typeface="Calibri"/>
              </a:rPr>
              <a:t> </a:t>
            </a:r>
            <a:r>
              <a:rPr lang="nl-NL" sz="2100" dirty="0" err="1">
                <a:ea typeface="Calibri" panose="020F0502020204030204"/>
                <a:cs typeface="Calibri"/>
              </a:rPr>
              <a:t>feelings</a:t>
            </a:r>
            <a:r>
              <a:rPr lang="nl-NL" sz="2100" dirty="0">
                <a:ea typeface="Calibri" panose="020F0502020204030204"/>
                <a:cs typeface="Calibri"/>
              </a:rPr>
              <a:t> </a:t>
            </a:r>
            <a:r>
              <a:rPr lang="nl-NL" sz="2100" i="1" dirty="0">
                <a:ea typeface="Calibri" panose="020F0502020204030204"/>
                <a:cs typeface="Calibri"/>
              </a:rPr>
              <a:t>(Neutraliseer je gevoelens).</a:t>
            </a:r>
            <a:endParaRPr lang="nl-NL" sz="2100" i="1" dirty="0">
              <a:cs typeface="Calibri"/>
            </a:endParaRPr>
          </a:p>
          <a:p>
            <a:pPr algn="just"/>
            <a:endParaRPr lang="nl-NL" b="1" dirty="0">
              <a:ea typeface="Calibri" panose="020F0502020204030204"/>
              <a:cs typeface="Calibri"/>
            </a:endParaRPr>
          </a:p>
        </p:txBody>
      </p:sp>
      <p:sp>
        <p:nvSpPr>
          <p:cNvPr id="4" name="Tekstvak 3">
            <a:extLst>
              <a:ext uri="{FF2B5EF4-FFF2-40B4-BE49-F238E27FC236}">
                <a16:creationId xmlns:a16="http://schemas.microsoft.com/office/drawing/2014/main" id="{935A8E63-29ED-F628-4805-51D4A319047D}"/>
              </a:ext>
            </a:extLst>
          </p:cNvPr>
          <p:cNvSpPr txBox="1"/>
          <p:nvPr/>
        </p:nvSpPr>
        <p:spPr>
          <a:xfrm>
            <a:off x="6828959" y="6583061"/>
            <a:ext cx="536619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Bron informatie</a:t>
            </a:r>
            <a:r>
              <a:rPr lang="nl-NL" sz="1200" dirty="0">
                <a:cs typeface="Calibri"/>
              </a:rPr>
              <a:t> | </a:t>
            </a:r>
            <a:r>
              <a:rPr lang="en-US" sz="1200" dirty="0" err="1">
                <a:cs typeface="Calibri"/>
                <a:hlinkClick r:id="rId4"/>
              </a:rPr>
              <a:t>Bron</a:t>
            </a:r>
            <a:r>
              <a:rPr lang="en-US" sz="1200" dirty="0">
                <a:cs typeface="Calibri"/>
                <a:hlinkClick r:id="rId4"/>
              </a:rPr>
              <a:t> </a:t>
            </a:r>
            <a:r>
              <a:rPr lang="en-US" sz="1200" dirty="0" err="1">
                <a:cs typeface="Calibri"/>
                <a:hlinkClick r:id="rId4"/>
              </a:rPr>
              <a:t>afbeelding</a:t>
            </a:r>
            <a:endParaRPr lang="nl-NL" sz="1200" dirty="0">
              <a:cs typeface="Calibri" panose="020F0502020204030204"/>
              <a:hlinkClick r:id="rId3"/>
            </a:endParaRPr>
          </a:p>
        </p:txBody>
      </p:sp>
      <p:sp>
        <p:nvSpPr>
          <p:cNvPr id="5" name="Tekstvak 4">
            <a:extLst>
              <a:ext uri="{FF2B5EF4-FFF2-40B4-BE49-F238E27FC236}">
                <a16:creationId xmlns:a16="http://schemas.microsoft.com/office/drawing/2014/main" id="{ED857F4B-B7EF-2413-944A-94B09557958E}"/>
              </a:ext>
            </a:extLst>
          </p:cNvPr>
          <p:cNvSpPr txBox="1"/>
          <p:nvPr/>
        </p:nvSpPr>
        <p:spPr>
          <a:xfrm>
            <a:off x="6804772" y="736787"/>
            <a:ext cx="50146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nl-NL">
              <a:cs typeface="Calibri"/>
            </a:endParaRPr>
          </a:p>
        </p:txBody>
      </p:sp>
      <p:sp>
        <p:nvSpPr>
          <p:cNvPr id="7" name="Tekstvak 6">
            <a:extLst>
              <a:ext uri="{FF2B5EF4-FFF2-40B4-BE49-F238E27FC236}">
                <a16:creationId xmlns:a16="http://schemas.microsoft.com/office/drawing/2014/main" id="{2E3E8FB1-3B26-0A58-4050-6B8F47507C40}"/>
              </a:ext>
            </a:extLst>
          </p:cNvPr>
          <p:cNvSpPr txBox="1"/>
          <p:nvPr/>
        </p:nvSpPr>
        <p:spPr>
          <a:xfrm>
            <a:off x="6409764" y="2252658"/>
            <a:ext cx="5070661"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nl-NL" sz="2100">
              <a:cs typeface="Calibri"/>
            </a:endParaRPr>
          </a:p>
        </p:txBody>
      </p:sp>
      <p:pic>
        <p:nvPicPr>
          <p:cNvPr id="11" name="Εικόνα 10" descr="Εικόνα που περιέχει γραφικά, μαύρο, σκοτάδι, σύμβολο&#10;&#10;Περιγραφή που δημιουργήθηκε αυτόματα">
            <a:extLst>
              <a:ext uri="{FF2B5EF4-FFF2-40B4-BE49-F238E27FC236}">
                <a16:creationId xmlns:a16="http://schemas.microsoft.com/office/drawing/2014/main" id="{1140BD7D-3294-89EA-1C0A-32791B98F0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241" y="2028825"/>
            <a:ext cx="5636118" cy="3725122"/>
          </a:xfrm>
          <a:prstGeom prst="rect">
            <a:avLst/>
          </a:prstGeom>
        </p:spPr>
      </p:pic>
    </p:spTree>
    <p:extLst>
      <p:ext uri="{BB962C8B-B14F-4D97-AF65-F5344CB8AC3E}">
        <p14:creationId xmlns:p14="http://schemas.microsoft.com/office/powerpoint/2010/main" val="22138201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E6EF47-FD02-514A-2E74-E0513534DBD7}"/>
              </a:ext>
            </a:extLst>
          </p:cNvPr>
          <p:cNvSpPr>
            <a:spLocks noGrp="1"/>
          </p:cNvSpPr>
          <p:nvPr>
            <p:ph type="title"/>
          </p:nvPr>
        </p:nvSpPr>
        <p:spPr/>
        <p:txBody>
          <a:bodyPr/>
          <a:lstStyle/>
          <a:p>
            <a:r>
              <a:rPr lang="nl-NL" dirty="0">
                <a:ea typeface="Adobe Gothic Std B"/>
                <a:cs typeface="Calibri"/>
              </a:rPr>
              <a:t>Voorbeelden van actief luisteren (4/4)</a:t>
            </a:r>
            <a:endParaRPr lang="nl-NL" dirty="0"/>
          </a:p>
        </p:txBody>
      </p:sp>
      <p:sp>
        <p:nvSpPr>
          <p:cNvPr id="3" name="Tijdelijke aanduiding voor inhoud 2">
            <a:extLst>
              <a:ext uri="{FF2B5EF4-FFF2-40B4-BE49-F238E27FC236}">
                <a16:creationId xmlns:a16="http://schemas.microsoft.com/office/drawing/2014/main" id="{71AD3E2D-13D5-BA73-E795-0CF6E0536B1F}"/>
              </a:ext>
            </a:extLst>
          </p:cNvPr>
          <p:cNvSpPr>
            <a:spLocks noGrp="1"/>
          </p:cNvSpPr>
          <p:nvPr>
            <p:ph idx="1"/>
          </p:nvPr>
        </p:nvSpPr>
        <p:spPr>
          <a:xfrm>
            <a:off x="557999" y="2218562"/>
            <a:ext cx="5852132" cy="3846400"/>
          </a:xfrm>
        </p:spPr>
        <p:txBody>
          <a:bodyPr vert="horz" lIns="91440" tIns="45720" rIns="91440" bIns="45720" rtlCol="0" anchor="t">
            <a:normAutofit/>
          </a:bodyPr>
          <a:lstStyle/>
          <a:p>
            <a:pPr>
              <a:spcBef>
                <a:spcPts val="0"/>
              </a:spcBef>
              <a:spcAft>
                <a:spcPts val="0"/>
              </a:spcAft>
            </a:pPr>
            <a:r>
              <a:rPr lang="nl-NL" sz="2100" b="1" dirty="0">
                <a:cs typeface="Calibri"/>
              </a:rPr>
              <a:t>Denk aan je lichaamstaal en houding </a:t>
            </a:r>
            <a:r>
              <a:rPr lang="nl-NL" sz="2100" dirty="0">
                <a:cs typeface="Calibri"/>
              </a:rPr>
              <a:t>en hoe ze op hen overkomen</a:t>
            </a:r>
            <a:r>
              <a:rPr lang="nl-NL" sz="2100" b="1" dirty="0">
                <a:cs typeface="Calibri"/>
              </a:rPr>
              <a:t>;</a:t>
            </a:r>
          </a:p>
          <a:p>
            <a:pPr>
              <a:spcBef>
                <a:spcPts val="0"/>
              </a:spcBef>
              <a:spcAft>
                <a:spcPts val="0"/>
              </a:spcAft>
            </a:pPr>
            <a:r>
              <a:rPr lang="nl-NL" sz="2100" b="1" dirty="0">
                <a:cs typeface="Calibri"/>
              </a:rPr>
              <a:t>Onderbreek niet;</a:t>
            </a:r>
          </a:p>
          <a:p>
            <a:pPr>
              <a:spcBef>
                <a:spcPts val="0"/>
              </a:spcBef>
              <a:spcAft>
                <a:spcPts val="0"/>
              </a:spcAft>
            </a:pPr>
            <a:r>
              <a:rPr lang="nl-NL" sz="2100" b="1" dirty="0">
                <a:cs typeface="Calibri"/>
              </a:rPr>
              <a:t>Gebruik stilte effectief </a:t>
            </a:r>
            <a:r>
              <a:rPr lang="nl-NL" sz="2100" dirty="0">
                <a:cs typeface="Calibri"/>
              </a:rPr>
              <a:t>om te wachten tot ze zeggen wat ze willen zeggen</a:t>
            </a:r>
            <a:r>
              <a:rPr lang="nl-NL" sz="2100" b="1" dirty="0">
                <a:cs typeface="Calibri"/>
              </a:rPr>
              <a:t>;</a:t>
            </a:r>
          </a:p>
          <a:p>
            <a:pPr>
              <a:spcBef>
                <a:spcPts val="0"/>
              </a:spcBef>
              <a:spcAft>
                <a:spcPts val="0"/>
              </a:spcAft>
            </a:pPr>
            <a:r>
              <a:rPr lang="nl-NL" sz="2100" b="1" dirty="0">
                <a:cs typeface="Calibri"/>
              </a:rPr>
              <a:t>Vat samen of parafraseer </a:t>
            </a:r>
            <a:r>
              <a:rPr lang="nl-NL" sz="2100" dirty="0">
                <a:cs typeface="Calibri"/>
              </a:rPr>
              <a:t>de emotie en inhoud van wat je interpreteert dat ze zeggen. Je bent het niet eens met de persoon, maar herhaalt gewoon wat hij heeft gezegd</a:t>
            </a:r>
            <a:r>
              <a:rPr lang="nl-NL" sz="2100" b="1" dirty="0">
                <a:cs typeface="Calibri"/>
              </a:rPr>
              <a:t>;</a:t>
            </a:r>
          </a:p>
          <a:p>
            <a:pPr>
              <a:spcBef>
                <a:spcPts val="0"/>
              </a:spcBef>
              <a:spcAft>
                <a:spcPts val="0"/>
              </a:spcAft>
            </a:pPr>
            <a:r>
              <a:rPr lang="nl-NL" sz="2100" b="1" dirty="0">
                <a:cs typeface="Calibri"/>
              </a:rPr>
              <a:t>Bevestig</a:t>
            </a:r>
            <a:r>
              <a:rPr lang="nl-NL" sz="2100" dirty="0">
                <a:cs typeface="Calibri"/>
              </a:rPr>
              <a:t> hen wanneer je het eens bent met wat ze zeggen</a:t>
            </a:r>
            <a:r>
              <a:rPr lang="nl-NL" sz="2100" b="1" dirty="0">
                <a:cs typeface="Calibri"/>
              </a:rPr>
              <a:t>.</a:t>
            </a:r>
            <a:endParaRPr lang="nl-NL" sz="2100" dirty="0">
              <a:cs typeface="Calibri"/>
            </a:endParaRPr>
          </a:p>
          <a:p>
            <a:pPr algn="just">
              <a:spcBef>
                <a:spcPts val="0"/>
              </a:spcBef>
              <a:spcAft>
                <a:spcPts val="0"/>
              </a:spcAft>
            </a:pPr>
            <a:endParaRPr lang="nl-NL" sz="2100" dirty="0">
              <a:cs typeface="Calibri"/>
            </a:endParaRPr>
          </a:p>
          <a:p>
            <a:endParaRPr lang="nl-NL" dirty="0">
              <a:cs typeface="Calibri"/>
            </a:endParaRPr>
          </a:p>
        </p:txBody>
      </p:sp>
      <p:sp>
        <p:nvSpPr>
          <p:cNvPr id="4" name="Tijdelijke aanduiding voor inhoud 2">
            <a:extLst>
              <a:ext uri="{FF2B5EF4-FFF2-40B4-BE49-F238E27FC236}">
                <a16:creationId xmlns:a16="http://schemas.microsoft.com/office/drawing/2014/main" id="{EC99B72D-6F97-478C-D4FC-D637F09942B5}"/>
              </a:ext>
            </a:extLst>
          </p:cNvPr>
          <p:cNvSpPr txBox="1">
            <a:spLocks/>
          </p:cNvSpPr>
          <p:nvPr/>
        </p:nvSpPr>
        <p:spPr>
          <a:xfrm>
            <a:off x="6344905" y="2102652"/>
            <a:ext cx="5455034" cy="4865977"/>
          </a:xfrm>
          <a:prstGeom prst="rect">
            <a:avLst/>
          </a:prstGeom>
        </p:spPr>
        <p:txBody>
          <a:bodyPr vert="horz" lIns="91440" tIns="45720" rIns="91440" bIns="45720" rtlCol="0" anchor="t">
            <a:normAutofit/>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just">
              <a:spcBef>
                <a:spcPts val="0"/>
              </a:spcBef>
              <a:spcAft>
                <a:spcPts val="0"/>
              </a:spcAft>
              <a:buNone/>
            </a:pPr>
            <a:endParaRPr lang="nl-NL" sz="2100" dirty="0">
              <a:ea typeface="Calibri" panose="020F0502020204030204"/>
              <a:cs typeface="Calibri"/>
            </a:endParaRPr>
          </a:p>
        </p:txBody>
      </p:sp>
      <p:sp>
        <p:nvSpPr>
          <p:cNvPr id="6" name="Tekstvak 5">
            <a:extLst>
              <a:ext uri="{FF2B5EF4-FFF2-40B4-BE49-F238E27FC236}">
                <a16:creationId xmlns:a16="http://schemas.microsoft.com/office/drawing/2014/main" id="{893113CA-44B4-B04B-9953-7880EC62AB2B}"/>
              </a:ext>
            </a:extLst>
          </p:cNvPr>
          <p:cNvSpPr txBox="1"/>
          <p:nvPr/>
        </p:nvSpPr>
        <p:spPr>
          <a:xfrm>
            <a:off x="6410131" y="6576275"/>
            <a:ext cx="57802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err="1">
                <a:cs typeface="Calibri"/>
                <a:hlinkClick r:id="rId3"/>
              </a:rPr>
              <a:t>Afbeelding</a:t>
            </a:r>
            <a:r>
              <a:rPr lang="en-US" sz="1200" dirty="0">
                <a:cs typeface="Calibri"/>
                <a:hlinkClick r:id="rId3"/>
              </a:rPr>
              <a:t> van </a:t>
            </a:r>
            <a:r>
              <a:rPr lang="en-US" sz="1200" dirty="0" err="1">
                <a:cs typeface="Calibri"/>
                <a:hlinkClick r:id="rId3"/>
              </a:rPr>
              <a:t>asier_relampagoestudio</a:t>
            </a:r>
            <a:r>
              <a:rPr lang="en-US" sz="1200" dirty="0">
                <a:cs typeface="Calibri"/>
                <a:hlinkClick r:id="rId3"/>
              </a:rPr>
              <a:t> op </a:t>
            </a:r>
            <a:r>
              <a:rPr lang="en-US" sz="1200" dirty="0" err="1">
                <a:cs typeface="Calibri"/>
                <a:hlinkClick r:id="rId3"/>
              </a:rPr>
              <a:t>Freepik</a:t>
            </a:r>
            <a:r>
              <a:rPr lang="en-US" sz="1200" dirty="0">
                <a:cs typeface="Calibri"/>
                <a:hlinkClick r:id="rId3"/>
              </a:rPr>
              <a:t> </a:t>
            </a:r>
            <a:r>
              <a:rPr lang="nl-NL" sz="1200" dirty="0">
                <a:cs typeface="Calibri"/>
              </a:rPr>
              <a:t>| </a:t>
            </a:r>
            <a:r>
              <a:rPr lang="nl-NL" sz="1200" dirty="0">
                <a:cs typeface="Calibri"/>
                <a:hlinkClick r:id="rId4"/>
              </a:rPr>
              <a:t>Bron informatie</a:t>
            </a:r>
            <a:endParaRPr lang="nl-NL" sz="1200" dirty="0">
              <a:cs typeface="Calibri" panose="020F0502020204030204"/>
            </a:endParaRPr>
          </a:p>
        </p:txBody>
      </p:sp>
      <p:pic>
        <p:nvPicPr>
          <p:cNvPr id="8" name="Εικόνα 7" descr="Εικόνα που περιέχει ανθρώπινο πρόσωπο, άτομο, ρουχισμός, χαμόγελο&#10;&#10;Περιγραφή που δημιουργήθηκε αυτόματα">
            <a:extLst>
              <a:ext uri="{FF2B5EF4-FFF2-40B4-BE49-F238E27FC236}">
                <a16:creationId xmlns:a16="http://schemas.microsoft.com/office/drawing/2014/main" id="{E68FE13A-90D9-0F05-4650-3A705063451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120249" y="2218562"/>
            <a:ext cx="4679690" cy="3743325"/>
          </a:xfrm>
          <a:prstGeom prst="rect">
            <a:avLst/>
          </a:prstGeom>
        </p:spPr>
      </p:pic>
    </p:spTree>
    <p:extLst>
      <p:ext uri="{BB962C8B-B14F-4D97-AF65-F5344CB8AC3E}">
        <p14:creationId xmlns:p14="http://schemas.microsoft.com/office/powerpoint/2010/main" val="1677292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7E9A24-D02B-C69B-9150-AD3DFD4ED14B}"/>
              </a:ext>
            </a:extLst>
          </p:cNvPr>
          <p:cNvSpPr>
            <a:spLocks noGrp="1"/>
          </p:cNvSpPr>
          <p:nvPr>
            <p:ph type="title"/>
          </p:nvPr>
        </p:nvSpPr>
        <p:spPr/>
        <p:txBody>
          <a:bodyPr/>
          <a:lstStyle/>
          <a:p>
            <a:r>
              <a:rPr lang="nl-NL" dirty="0">
                <a:ea typeface="Adobe Gothic Std B"/>
                <a:cs typeface="Calibri"/>
              </a:rPr>
              <a:t>Andere vaardigheden van dialoog (1/3)</a:t>
            </a:r>
            <a:endParaRPr lang="nl-NL" dirty="0"/>
          </a:p>
        </p:txBody>
      </p:sp>
      <p:sp>
        <p:nvSpPr>
          <p:cNvPr id="3" name="Tijdelijke aanduiding voor inhoud 2">
            <a:extLst>
              <a:ext uri="{FF2B5EF4-FFF2-40B4-BE49-F238E27FC236}">
                <a16:creationId xmlns:a16="http://schemas.microsoft.com/office/drawing/2014/main" id="{50735A39-E620-A37C-B150-7F83760D1924}"/>
              </a:ext>
            </a:extLst>
          </p:cNvPr>
          <p:cNvSpPr>
            <a:spLocks noGrp="1"/>
          </p:cNvSpPr>
          <p:nvPr>
            <p:ph idx="1"/>
          </p:nvPr>
        </p:nvSpPr>
        <p:spPr>
          <a:xfrm>
            <a:off x="6138844" y="1714140"/>
            <a:ext cx="5471448" cy="4865977"/>
          </a:xfrm>
        </p:spPr>
        <p:txBody>
          <a:bodyPr vert="horz" lIns="91440" tIns="45720" rIns="91440" bIns="45720" rtlCol="0" anchor="t">
            <a:normAutofit/>
          </a:bodyPr>
          <a:lstStyle/>
          <a:p>
            <a:pPr algn="just"/>
            <a:endParaRPr lang="nl-NL" sz="2100" b="1" dirty="0">
              <a:cs typeface="Calibri"/>
            </a:endParaRPr>
          </a:p>
          <a:p>
            <a:r>
              <a:rPr lang="nl-NL" sz="2100" b="1" dirty="0">
                <a:cs typeface="Calibri"/>
              </a:rPr>
              <a:t>Kritisch denken </a:t>
            </a:r>
            <a:r>
              <a:rPr lang="nl-NL" sz="2100" dirty="0">
                <a:cs typeface="Calibri"/>
              </a:rPr>
              <a:t>helpt om aannames en vooroordelen te identificeren, informatie te analyseren, na te denken over de bronnen en in staat te zijn geïnformeerde en rationele oordelen te vellen. Vraag de adolescent uit te leggen waarom hij tot zijn conclusies is gekomen en zijn standpunten te onderbouwen, om zijn reis te begrijpen. Meer hierover is te vinden in </a:t>
            </a:r>
            <a:r>
              <a:rPr lang="nl-NL" sz="2100" i="1" dirty="0">
                <a:cs typeface="Calibri"/>
              </a:rPr>
              <a:t>Module 2: Kritisch denken</a:t>
            </a:r>
            <a:r>
              <a:rPr lang="nl-NL" sz="2100" dirty="0">
                <a:cs typeface="Calibri"/>
              </a:rPr>
              <a:t>.</a:t>
            </a:r>
            <a:endParaRPr lang="nl-NL" sz="2100" dirty="0">
              <a:ea typeface="Calibri"/>
              <a:cs typeface="Calibri"/>
            </a:endParaRPr>
          </a:p>
        </p:txBody>
      </p:sp>
      <p:sp>
        <p:nvSpPr>
          <p:cNvPr id="4" name="Tekstvak 3">
            <a:extLst>
              <a:ext uri="{FF2B5EF4-FFF2-40B4-BE49-F238E27FC236}">
                <a16:creationId xmlns:a16="http://schemas.microsoft.com/office/drawing/2014/main" id="{B6B0B6A5-44B6-AD9E-BB4C-C1F0943FB974}"/>
              </a:ext>
            </a:extLst>
          </p:cNvPr>
          <p:cNvSpPr txBox="1"/>
          <p:nvPr/>
        </p:nvSpPr>
        <p:spPr>
          <a:xfrm>
            <a:off x="6776757" y="6577852"/>
            <a:ext cx="542084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solidFill>
                  <a:srgbClr val="0563C1"/>
                </a:solidFill>
                <a:cs typeface="Calibri"/>
                <a:hlinkClick r:id="rId3"/>
              </a:rPr>
              <a:t>Bron informatie</a:t>
            </a:r>
            <a:r>
              <a:rPr lang="nl-NL" sz="1200" dirty="0">
                <a:solidFill>
                  <a:srgbClr val="000000"/>
                </a:solidFill>
                <a:cs typeface="Calibri"/>
              </a:rPr>
              <a:t> | </a:t>
            </a:r>
            <a:r>
              <a:rPr lang="nl-NL" sz="1200" dirty="0">
                <a:solidFill>
                  <a:srgbClr val="000000"/>
                </a:solidFill>
                <a:cs typeface="Calibri"/>
                <a:hlinkClick r:id="rId4"/>
              </a:rPr>
              <a:t>Bron afbeelding</a:t>
            </a:r>
            <a:endParaRPr lang="nl-NL" sz="1200" dirty="0"/>
          </a:p>
        </p:txBody>
      </p:sp>
      <p:pic>
        <p:nvPicPr>
          <p:cNvPr id="8" name="Εικόνα 7">
            <a:extLst>
              <a:ext uri="{FF2B5EF4-FFF2-40B4-BE49-F238E27FC236}">
                <a16:creationId xmlns:a16="http://schemas.microsoft.com/office/drawing/2014/main" id="{E1C08739-597A-7A7F-705B-A455A10356FA}"/>
              </a:ext>
            </a:extLst>
          </p:cNvPr>
          <p:cNvPicPr>
            <a:picLocks noChangeAspect="1"/>
          </p:cNvPicPr>
          <p:nvPr/>
        </p:nvPicPr>
        <p:blipFill>
          <a:blip r:embed="rId5"/>
          <a:stretch>
            <a:fillRect/>
          </a:stretch>
        </p:blipFill>
        <p:spPr>
          <a:xfrm>
            <a:off x="765143" y="2000249"/>
            <a:ext cx="3892154" cy="3895725"/>
          </a:xfrm>
          <a:prstGeom prst="rect">
            <a:avLst/>
          </a:prstGeom>
        </p:spPr>
      </p:pic>
    </p:spTree>
    <p:extLst>
      <p:ext uri="{BB962C8B-B14F-4D97-AF65-F5344CB8AC3E}">
        <p14:creationId xmlns:p14="http://schemas.microsoft.com/office/powerpoint/2010/main" val="3237797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4A0CB2-7300-280A-6F37-3DE9AEB5439B}"/>
              </a:ext>
            </a:extLst>
          </p:cNvPr>
          <p:cNvSpPr>
            <a:spLocks noGrp="1"/>
          </p:cNvSpPr>
          <p:nvPr>
            <p:ph type="title"/>
          </p:nvPr>
        </p:nvSpPr>
        <p:spPr/>
        <p:txBody>
          <a:bodyPr/>
          <a:lstStyle/>
          <a:p>
            <a:r>
              <a:rPr lang="nl-NL" dirty="0">
                <a:ea typeface="Adobe Gothic Std B"/>
                <a:cs typeface="Calibri"/>
              </a:rPr>
              <a:t>Andere vaardigheden in dialoog (2/3)</a:t>
            </a:r>
            <a:endParaRPr lang="nl-NL" dirty="0"/>
          </a:p>
        </p:txBody>
      </p:sp>
      <p:sp>
        <p:nvSpPr>
          <p:cNvPr id="3" name="Tijdelijke aanduiding voor inhoud 2">
            <a:extLst>
              <a:ext uri="{FF2B5EF4-FFF2-40B4-BE49-F238E27FC236}">
                <a16:creationId xmlns:a16="http://schemas.microsoft.com/office/drawing/2014/main" id="{6F1A90C7-8504-8AEC-8937-34B6A16826CE}"/>
              </a:ext>
            </a:extLst>
          </p:cNvPr>
          <p:cNvSpPr>
            <a:spLocks noGrp="1"/>
          </p:cNvSpPr>
          <p:nvPr>
            <p:ph idx="1"/>
          </p:nvPr>
        </p:nvSpPr>
        <p:spPr/>
        <p:txBody>
          <a:bodyPr vert="horz" lIns="91440" tIns="45720" rIns="91440" bIns="45720" rtlCol="0" anchor="t">
            <a:normAutofit/>
          </a:bodyPr>
          <a:lstStyle/>
          <a:p>
            <a:r>
              <a:rPr lang="nl-NL" sz="2100" b="1" dirty="0">
                <a:cs typeface="Calibri"/>
              </a:rPr>
              <a:t>Vragen stellen </a:t>
            </a:r>
            <a:r>
              <a:rPr lang="nl-NL" sz="2100" dirty="0">
                <a:cs typeface="Calibri"/>
              </a:rPr>
              <a:t>is van onschatbare waarde in een dialoog: het helpt ons begrip te verrijken. Goede vragen geven ons echter niet alleen meer informatie, maar stellen je ook in staat om een dieper inzicht te krijgen in iemands ervaringen en te begrijpen hoe en waarom ze de wereld zien zoals ze doen. Goede vragen zijn responsvragen (vragen die reageren op informatie uit de dialoog); ze helpen het begrip te verdiepen.</a:t>
            </a:r>
            <a:endParaRPr lang="nl-NL" dirty="0">
              <a:cs typeface="Calibri"/>
            </a:endParaRPr>
          </a:p>
        </p:txBody>
      </p:sp>
      <p:sp>
        <p:nvSpPr>
          <p:cNvPr id="6" name="Tekstvak 5">
            <a:extLst>
              <a:ext uri="{FF2B5EF4-FFF2-40B4-BE49-F238E27FC236}">
                <a16:creationId xmlns:a16="http://schemas.microsoft.com/office/drawing/2014/main" id="{2C05026A-9B19-B43D-9FFC-E0B5FEA6445E}"/>
              </a:ext>
            </a:extLst>
          </p:cNvPr>
          <p:cNvSpPr txBox="1"/>
          <p:nvPr/>
        </p:nvSpPr>
        <p:spPr>
          <a:xfrm>
            <a:off x="7179971" y="6581640"/>
            <a:ext cx="5017394"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Bron informatie</a:t>
            </a:r>
            <a:r>
              <a:rPr lang="nl-NL" sz="1200" dirty="0">
                <a:cs typeface="Calibri"/>
              </a:rPr>
              <a:t> | </a:t>
            </a:r>
            <a:r>
              <a:rPr lang="nl-NL" sz="1200" dirty="0">
                <a:cs typeface="Calibri"/>
                <a:hlinkClick r:id="rId4"/>
              </a:rPr>
              <a:t>bron afbeelding</a:t>
            </a:r>
            <a:endParaRPr lang="nl-NL" dirty="0"/>
          </a:p>
        </p:txBody>
      </p:sp>
      <p:pic>
        <p:nvPicPr>
          <p:cNvPr id="7" name="Εικόνα 6" descr="Εικόνα που περιέχει τέχνη, γκραφίτι, τοιχογραφία, Τέχνη του δρόμου&#10;&#10;Περιγραφή που δημιουργήθηκε αυτόματα">
            <a:extLst>
              <a:ext uri="{FF2B5EF4-FFF2-40B4-BE49-F238E27FC236}">
                <a16:creationId xmlns:a16="http://schemas.microsoft.com/office/drawing/2014/main" id="{E079DB57-4243-7DAD-84DF-0AFA0030F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2725" y="1912937"/>
            <a:ext cx="5276850" cy="1657261"/>
          </a:xfrm>
          <a:prstGeom prst="rect">
            <a:avLst/>
          </a:prstGeom>
        </p:spPr>
      </p:pic>
    </p:spTree>
    <p:extLst>
      <p:ext uri="{BB962C8B-B14F-4D97-AF65-F5344CB8AC3E}">
        <p14:creationId xmlns:p14="http://schemas.microsoft.com/office/powerpoint/2010/main" val="28809431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39816A-9DB9-61B6-8250-F7DBE200E234}"/>
              </a:ext>
            </a:extLst>
          </p:cNvPr>
          <p:cNvSpPr>
            <a:spLocks noGrp="1"/>
          </p:cNvSpPr>
          <p:nvPr>
            <p:ph type="title"/>
          </p:nvPr>
        </p:nvSpPr>
        <p:spPr/>
        <p:txBody>
          <a:bodyPr/>
          <a:lstStyle/>
          <a:p>
            <a:r>
              <a:rPr lang="nl-NL" dirty="0">
                <a:ea typeface="Adobe Gothic Std B"/>
                <a:cs typeface="Calibri"/>
              </a:rPr>
              <a:t>Andere vaardigheden van dialoog (3/3)</a:t>
            </a:r>
            <a:endParaRPr lang="nl-NL" dirty="0"/>
          </a:p>
        </p:txBody>
      </p:sp>
      <p:sp>
        <p:nvSpPr>
          <p:cNvPr id="3" name="Tijdelijke aanduiding voor inhoud 2">
            <a:extLst>
              <a:ext uri="{FF2B5EF4-FFF2-40B4-BE49-F238E27FC236}">
                <a16:creationId xmlns:a16="http://schemas.microsoft.com/office/drawing/2014/main" id="{B0606F6D-35C7-6770-D5D9-8F095B3748C9}"/>
              </a:ext>
            </a:extLst>
          </p:cNvPr>
          <p:cNvSpPr>
            <a:spLocks noGrp="1"/>
          </p:cNvSpPr>
          <p:nvPr>
            <p:ph idx="1"/>
          </p:nvPr>
        </p:nvSpPr>
        <p:spPr>
          <a:xfrm>
            <a:off x="5505633" y="1714140"/>
            <a:ext cx="5852132" cy="4865977"/>
          </a:xfrm>
        </p:spPr>
        <p:txBody>
          <a:bodyPr vert="horz" lIns="91440" tIns="45720" rIns="91440" bIns="45720" rtlCol="0" anchor="t">
            <a:normAutofit/>
          </a:bodyPr>
          <a:lstStyle/>
          <a:p>
            <a:r>
              <a:rPr lang="nl-NL" sz="2100" b="1" dirty="0">
                <a:cs typeface="Calibri"/>
              </a:rPr>
              <a:t>Reflectie </a:t>
            </a:r>
            <a:r>
              <a:rPr lang="nl-NL" sz="2100" dirty="0">
                <a:cs typeface="Calibri"/>
              </a:rPr>
              <a:t>vindt meestal plaats nadat de dialoog heeft plaatsgevonden, omdat het ruimte en tijd kost om na te denken over wat er heeft plaatsgevonden. Het is echter van cruciaal belang om te reflecteren om beter te begrijpen wat je hebt geleerd en hoe dit in de toekomst kan worden verbeterd.</a:t>
            </a:r>
            <a:endParaRPr lang="nl-NL" dirty="0">
              <a:cs typeface="Calibri"/>
            </a:endParaRPr>
          </a:p>
        </p:txBody>
      </p:sp>
      <p:sp>
        <p:nvSpPr>
          <p:cNvPr id="4" name="Tekstvak 3">
            <a:extLst>
              <a:ext uri="{FF2B5EF4-FFF2-40B4-BE49-F238E27FC236}">
                <a16:creationId xmlns:a16="http://schemas.microsoft.com/office/drawing/2014/main" id="{B96E80CF-DD0D-4A08-6B01-194D7C9C58BE}"/>
              </a:ext>
            </a:extLst>
          </p:cNvPr>
          <p:cNvSpPr txBox="1"/>
          <p:nvPr/>
        </p:nvSpPr>
        <p:spPr>
          <a:xfrm>
            <a:off x="7579753" y="6576274"/>
            <a:ext cx="461492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3"/>
              </a:rPr>
              <a:t>Bron informatie</a:t>
            </a:r>
            <a:r>
              <a:rPr lang="nl-NL" sz="1200" dirty="0">
                <a:cs typeface="Calibri"/>
              </a:rPr>
              <a:t> | </a:t>
            </a:r>
            <a:r>
              <a:rPr lang="nl-NL" sz="1200" dirty="0">
                <a:cs typeface="Calibri"/>
                <a:hlinkClick r:id="rId4"/>
              </a:rPr>
              <a:t>Afbeelding van Freepik</a:t>
            </a:r>
            <a:endParaRPr lang="nl-NL" dirty="0"/>
          </a:p>
        </p:txBody>
      </p:sp>
      <p:pic>
        <p:nvPicPr>
          <p:cNvPr id="7" name="Εικόνα 6" descr="Εικόνα που περιέχει ρουχισμός, παπούτσια, άτομο, ζωγραφιά&#10;&#10;Περιγραφή που δημιουργήθηκε αυτόματα">
            <a:extLst>
              <a:ext uri="{FF2B5EF4-FFF2-40B4-BE49-F238E27FC236}">
                <a16:creationId xmlns:a16="http://schemas.microsoft.com/office/drawing/2014/main" id="{2F3DFC22-D913-B4C9-E7EC-408EEEE8120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4308" y="1552574"/>
            <a:ext cx="4314825" cy="4314825"/>
          </a:xfrm>
          <a:prstGeom prst="rect">
            <a:avLst/>
          </a:prstGeom>
        </p:spPr>
      </p:pic>
    </p:spTree>
    <p:extLst>
      <p:ext uri="{BB962C8B-B14F-4D97-AF65-F5344CB8AC3E}">
        <p14:creationId xmlns:p14="http://schemas.microsoft.com/office/powerpoint/2010/main" val="32943161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descr="Εικόνα που περιέχει κείμενο, clipart, εικονογράφηση, ρουχισμός&#10;&#10;Περιγραφή που δημιουργήθηκε αυτόματα">
            <a:extLst>
              <a:ext uri="{FF2B5EF4-FFF2-40B4-BE49-F238E27FC236}">
                <a16:creationId xmlns:a16="http://schemas.microsoft.com/office/drawing/2014/main" id="{85DCDE41-6EA7-BA45-B9FB-2E773C842273}"/>
              </a:ext>
            </a:extLst>
          </p:cNvPr>
          <p:cNvPicPr>
            <a:picLocks noChangeAspect="1"/>
          </p:cNvPicPr>
          <p:nvPr/>
        </p:nvPicPr>
        <p:blipFill rotWithShape="1">
          <a:blip r:embed="rId3">
            <a:extLst>
              <a:ext uri="{28A0092B-C50C-407E-A947-70E740481C1C}">
                <a14:useLocalDpi xmlns:a14="http://schemas.microsoft.com/office/drawing/2010/main" val="0"/>
              </a:ext>
            </a:extLst>
          </a:blip>
          <a:srcRect t="13196" b="7639"/>
          <a:stretch/>
        </p:blipFill>
        <p:spPr>
          <a:xfrm>
            <a:off x="5064875" y="999998"/>
            <a:ext cx="6136525" cy="4858004"/>
          </a:xfrm>
          <a:prstGeom prst="rect">
            <a:avLst/>
          </a:prstGeom>
        </p:spPr>
      </p:pic>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182366" y="3120008"/>
            <a:ext cx="5543242" cy="605096"/>
          </a:xfrm>
        </p:spPr>
        <p:txBody>
          <a:bodyPr vert="horz" lIns="91440" tIns="45720" rIns="91440" bIns="45720" rtlCol="0" anchor="ctr">
            <a:noAutofit/>
          </a:bodyPr>
          <a:lstStyle/>
          <a:p>
            <a:pPr algn="ctr"/>
            <a:r>
              <a:rPr lang="nl-NL" sz="4400" dirty="0">
                <a:ea typeface="Adobe Gothic Std B"/>
              </a:rPr>
              <a:t>Interculturele communicatie</a:t>
            </a:r>
            <a:endParaRPr lang="nl-NL" dirty="0"/>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4"/>
              </a:rPr>
              <a:t>Source image</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8" name="Tekstvak 7">
            <a:extLst>
              <a:ext uri="{FF2B5EF4-FFF2-40B4-BE49-F238E27FC236}">
                <a16:creationId xmlns:a16="http://schemas.microsoft.com/office/drawing/2014/main" id="{7F12F8E8-1494-BCF6-C995-F311558367E2}"/>
              </a:ext>
            </a:extLst>
          </p:cNvPr>
          <p:cNvSpPr txBox="1"/>
          <p:nvPr/>
        </p:nvSpPr>
        <p:spPr>
          <a:xfrm>
            <a:off x="8411513" y="5661337"/>
            <a:ext cx="37831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a:hlinkClick r:id="rId5"/>
              </a:rPr>
              <a:t>Afbeelding van  Freepik</a:t>
            </a:r>
            <a:endParaRPr lang="nl-NL" sz="1200" dirty="0">
              <a:cs typeface="Calibri" panose="020F0502020204030204"/>
            </a:endParaRPr>
          </a:p>
        </p:txBody>
      </p:sp>
    </p:spTree>
    <p:extLst>
      <p:ext uri="{BB962C8B-B14F-4D97-AF65-F5344CB8AC3E}">
        <p14:creationId xmlns:p14="http://schemas.microsoft.com/office/powerpoint/2010/main" val="2451157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1A150-7B7D-B680-4C41-7F234FA5F3BE}"/>
              </a:ext>
            </a:extLst>
          </p:cNvPr>
          <p:cNvSpPr>
            <a:spLocks noGrp="1"/>
          </p:cNvSpPr>
          <p:nvPr>
            <p:ph type="title"/>
          </p:nvPr>
        </p:nvSpPr>
        <p:spPr/>
        <p:txBody>
          <a:bodyPr/>
          <a:lstStyle/>
          <a:p>
            <a:r>
              <a:rPr lang="nl-NL" dirty="0">
                <a:ea typeface="Adobe Gothic Std B"/>
              </a:rPr>
              <a:t>Interculturele communicatie (1/4)</a:t>
            </a:r>
            <a:endParaRPr lang="nl-NL" dirty="0"/>
          </a:p>
        </p:txBody>
      </p:sp>
      <p:sp>
        <p:nvSpPr>
          <p:cNvPr id="4" name="Tekstvak 3">
            <a:extLst>
              <a:ext uri="{FF2B5EF4-FFF2-40B4-BE49-F238E27FC236}">
                <a16:creationId xmlns:a16="http://schemas.microsoft.com/office/drawing/2014/main" id="{5CD23905-5FAB-FD84-DBEE-ABBA54AA5079}"/>
              </a:ext>
            </a:extLst>
          </p:cNvPr>
          <p:cNvSpPr txBox="1"/>
          <p:nvPr/>
        </p:nvSpPr>
        <p:spPr>
          <a:xfrm>
            <a:off x="509789" y="1878169"/>
            <a:ext cx="4427112" cy="42934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ea typeface="+mn-lt"/>
                <a:cs typeface="+mn-lt"/>
              </a:rPr>
              <a:t>Het is belangrijk om te erkennen dat communicatie weliswaar essentieel is voor de mensheid, maar dat communicatiemethoden niet volledig uitwisselbaar zijn tussen verschillende culturen.</a:t>
            </a:r>
          </a:p>
          <a:p>
            <a:r>
              <a:rPr lang="nl-NL" sz="2100" dirty="0">
                <a:ea typeface="+mn-lt"/>
                <a:cs typeface="+mn-lt"/>
              </a:rPr>
              <a:t>Cultuur is een ongelooflijk breed fenomeen, dat terug te vinden is in alles in hun omgeving: in instellingen, in voorwerpen die we dagelijks gebruiken, in de manier waarop mensen zich gedragen, in ideeën en in waarden.</a:t>
            </a:r>
          </a:p>
        </p:txBody>
      </p:sp>
      <p:sp>
        <p:nvSpPr>
          <p:cNvPr id="6" name="Tijdelijke aanduiding voor inhoud 5">
            <a:extLst>
              <a:ext uri="{FF2B5EF4-FFF2-40B4-BE49-F238E27FC236}">
                <a16:creationId xmlns:a16="http://schemas.microsoft.com/office/drawing/2014/main" id="{DA15EBE3-4FF7-7D75-0122-C1A904568935}"/>
              </a:ext>
            </a:extLst>
          </p:cNvPr>
          <p:cNvSpPr>
            <a:spLocks noGrp="1"/>
          </p:cNvSpPr>
          <p:nvPr>
            <p:ph idx="1"/>
          </p:nvPr>
        </p:nvSpPr>
        <p:spPr>
          <a:xfrm>
            <a:off x="5765560" y="2970026"/>
            <a:ext cx="5852132" cy="3223922"/>
          </a:xfrm>
        </p:spPr>
        <p:txBody>
          <a:bodyPr vert="horz" lIns="91440" tIns="45720" rIns="91440" bIns="45720" rtlCol="0" anchor="t">
            <a:normAutofit/>
          </a:bodyPr>
          <a:lstStyle/>
          <a:p>
            <a:pPr marL="0" indent="0">
              <a:spcBef>
                <a:spcPts val="0"/>
              </a:spcBef>
              <a:spcAft>
                <a:spcPts val="0"/>
              </a:spcAft>
              <a:buNone/>
            </a:pPr>
            <a:r>
              <a:rPr lang="nl-NL" sz="2100" dirty="0">
                <a:ea typeface="Calibri"/>
                <a:cs typeface="Calibri"/>
              </a:rPr>
              <a:t>Hierdoor beïnvloedt cultuur de percepties, denkpatronen, oordelen en acties van mensen. </a:t>
            </a:r>
          </a:p>
          <a:p>
            <a:pPr marL="0" indent="0">
              <a:spcBef>
                <a:spcPts val="0"/>
              </a:spcBef>
              <a:spcAft>
                <a:spcPts val="0"/>
              </a:spcAft>
              <a:buNone/>
            </a:pPr>
            <a:r>
              <a:rPr lang="nl-NL" sz="2100" dirty="0">
                <a:ea typeface="Calibri"/>
                <a:cs typeface="Calibri"/>
              </a:rPr>
              <a:t>In sociale interacties is de invloed van cultuur zichtbaar in begroetingsrituelen, kleding, mimiek, lichaamstaal en taalgebruik. Een duidelijk voorbeeld hiervan is dat sommige culturen directer communiceren, terwijl andere culturen indirecter zijn en toon en stiltes gebruiken om de boodschap over te brengen.</a:t>
            </a:r>
            <a:endParaRPr lang="nl-NL" sz="1800" dirty="0">
              <a:ea typeface="Calibri"/>
              <a:cs typeface="Calibri"/>
            </a:endParaRPr>
          </a:p>
        </p:txBody>
      </p:sp>
      <p:sp>
        <p:nvSpPr>
          <p:cNvPr id="9" name="Tekstvak 8">
            <a:extLst>
              <a:ext uri="{FF2B5EF4-FFF2-40B4-BE49-F238E27FC236}">
                <a16:creationId xmlns:a16="http://schemas.microsoft.com/office/drawing/2014/main" id="{596FEC6D-DCC4-0774-980C-35DC4522EDCB}"/>
              </a:ext>
            </a:extLst>
          </p:cNvPr>
          <p:cNvSpPr txBox="1"/>
          <p:nvPr/>
        </p:nvSpPr>
        <p:spPr>
          <a:xfrm>
            <a:off x="4413697" y="6578958"/>
            <a:ext cx="77809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panose="020F0502020204030204"/>
                <a:cs typeface="Calibri" panose="020F0502020204030204"/>
                <a:hlinkClick r:id="rId3"/>
              </a:rPr>
              <a:t>Afbeelding van </a:t>
            </a:r>
            <a:r>
              <a:rPr lang="nl-NL" sz="1200" dirty="0" err="1">
                <a:ea typeface="Calibri" panose="020F0502020204030204"/>
                <a:cs typeface="Calibri" panose="020F0502020204030204"/>
                <a:hlinkClick r:id="rId3"/>
              </a:rPr>
              <a:t>pikisuperstar</a:t>
            </a:r>
            <a:r>
              <a:rPr lang="nl-NL" sz="1200" dirty="0">
                <a:ea typeface="Calibri" panose="020F0502020204030204"/>
                <a:cs typeface="Calibri" panose="020F0502020204030204"/>
                <a:hlinkClick r:id="rId3"/>
              </a:rPr>
              <a:t> op Freepik</a:t>
            </a:r>
            <a:r>
              <a:rPr lang="nl-NL" sz="1200" dirty="0">
                <a:ea typeface="Calibri" panose="020F0502020204030204"/>
                <a:cs typeface="Calibri" panose="020F0502020204030204"/>
              </a:rPr>
              <a:t>| </a:t>
            </a:r>
            <a:r>
              <a:rPr lang="nl-NL" sz="1200" dirty="0">
                <a:ea typeface="Calibri" panose="020F0502020204030204"/>
                <a:cs typeface="Calibri" panose="020F0502020204030204"/>
                <a:hlinkClick r:id="rId4"/>
              </a:rPr>
              <a:t>Bron informatie</a:t>
            </a:r>
            <a:endParaRPr lang="nl-NL" sz="1200" dirty="0">
              <a:ea typeface="Calibri" panose="020F0502020204030204"/>
              <a:cs typeface="Calibri" panose="020F0502020204030204"/>
            </a:endParaRPr>
          </a:p>
        </p:txBody>
      </p:sp>
      <p:pic>
        <p:nvPicPr>
          <p:cNvPr id="7" name="Εικόνα 6" descr="Εικόνα που περιέχει ρουχισμός, παπούτσια, άνδρας, τζιν παντελόνια&#10;&#10;Περιγραφή που δημιουργήθηκε αυτόματα">
            <a:extLst>
              <a:ext uri="{FF2B5EF4-FFF2-40B4-BE49-F238E27FC236}">
                <a16:creationId xmlns:a16="http://schemas.microsoft.com/office/drawing/2014/main" id="{9C5D925D-3F9E-88E3-D215-617FAD9F6B01}"/>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14693" b="10139"/>
          <a:stretch/>
        </p:blipFill>
        <p:spPr>
          <a:xfrm>
            <a:off x="6524625" y="246179"/>
            <a:ext cx="4667250" cy="2338838"/>
          </a:xfrm>
          <a:prstGeom prst="rect">
            <a:avLst/>
          </a:prstGeom>
        </p:spPr>
      </p:pic>
    </p:spTree>
    <p:extLst>
      <p:ext uri="{BB962C8B-B14F-4D97-AF65-F5344CB8AC3E}">
        <p14:creationId xmlns:p14="http://schemas.microsoft.com/office/powerpoint/2010/main" val="13564523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BDBB1C-F8E5-6F81-FBDD-4B3FC5CC792E}"/>
              </a:ext>
            </a:extLst>
          </p:cNvPr>
          <p:cNvSpPr>
            <a:spLocks noGrp="1"/>
          </p:cNvSpPr>
          <p:nvPr>
            <p:ph type="title"/>
          </p:nvPr>
        </p:nvSpPr>
        <p:spPr/>
        <p:txBody>
          <a:bodyPr/>
          <a:lstStyle/>
          <a:p>
            <a:r>
              <a:rPr lang="nl-NL" dirty="0">
                <a:ea typeface="Adobe Gothic Std B"/>
                <a:cs typeface="Calibri"/>
              </a:rPr>
              <a:t>Voorbeelden van misinterpretaties in interculturele communicatie (2/4)</a:t>
            </a:r>
            <a:endParaRPr lang="nl-NL" dirty="0"/>
          </a:p>
        </p:txBody>
      </p:sp>
      <p:sp>
        <p:nvSpPr>
          <p:cNvPr id="3" name="Tijdelijke aanduiding voor inhoud 2">
            <a:extLst>
              <a:ext uri="{FF2B5EF4-FFF2-40B4-BE49-F238E27FC236}">
                <a16:creationId xmlns:a16="http://schemas.microsoft.com/office/drawing/2014/main" id="{DA1C4A42-FFAF-3FE6-EECF-E2A334B295BF}"/>
              </a:ext>
            </a:extLst>
          </p:cNvPr>
          <p:cNvSpPr>
            <a:spLocks noGrp="1"/>
          </p:cNvSpPr>
          <p:nvPr>
            <p:ph idx="1"/>
          </p:nvPr>
        </p:nvSpPr>
        <p:spPr>
          <a:xfrm>
            <a:off x="557999" y="1799999"/>
            <a:ext cx="10764101" cy="4865977"/>
          </a:xfrm>
        </p:spPr>
        <p:txBody>
          <a:bodyPr vert="horz" lIns="91440" tIns="45720" rIns="91440" bIns="45720" rtlCol="0" anchor="t">
            <a:normAutofit/>
          </a:bodyPr>
          <a:lstStyle/>
          <a:p>
            <a:r>
              <a:rPr lang="nl-NL" dirty="0">
                <a:ea typeface="Calibri"/>
                <a:cs typeface="Calibri"/>
              </a:rPr>
              <a:t>De betekenis van stilte verschilt per cultuur. In sommige culturen kan het respect betekenen, bijvoorbeeld in China. Omgekeerd wordt zwijgen in Australië soms gezien als verlegenheid of als een teken van desinteresse.</a:t>
            </a:r>
          </a:p>
          <a:p>
            <a:r>
              <a:rPr lang="nl-NL" dirty="0">
                <a:ea typeface="Calibri"/>
                <a:cs typeface="Calibri"/>
              </a:rPr>
              <a:t>Een Engelse zakenman heeft een brief geschreven aan een Japanse zakenman, die vertaald moet worden. Hij gebruikte de zin “</a:t>
            </a:r>
            <a:r>
              <a:rPr lang="nl-NL" i="1" dirty="0">
                <a:ea typeface="Calibri"/>
                <a:cs typeface="Calibri"/>
              </a:rPr>
              <a:t>I wonder </a:t>
            </a:r>
            <a:r>
              <a:rPr lang="nl-NL" i="1" dirty="0" err="1">
                <a:ea typeface="Calibri"/>
                <a:cs typeface="Calibri"/>
              </a:rPr>
              <a:t>if</a:t>
            </a:r>
            <a:r>
              <a:rPr lang="nl-NL" i="1" dirty="0">
                <a:ea typeface="Calibri"/>
                <a:cs typeface="Calibri"/>
              </a:rPr>
              <a:t> </a:t>
            </a:r>
            <a:r>
              <a:rPr lang="nl-NL" i="1" dirty="0" err="1">
                <a:ea typeface="Calibri"/>
                <a:cs typeface="Calibri"/>
              </a:rPr>
              <a:t>you</a:t>
            </a:r>
            <a:r>
              <a:rPr lang="nl-NL" i="1" dirty="0">
                <a:ea typeface="Calibri"/>
                <a:cs typeface="Calibri"/>
              </a:rPr>
              <a:t> </a:t>
            </a:r>
            <a:r>
              <a:rPr lang="nl-NL" i="1" dirty="0" err="1">
                <a:ea typeface="Calibri"/>
                <a:cs typeface="Calibri"/>
              </a:rPr>
              <a:t>would</a:t>
            </a:r>
            <a:r>
              <a:rPr lang="nl-NL" i="1" dirty="0">
                <a:ea typeface="Calibri"/>
                <a:cs typeface="Calibri"/>
              </a:rPr>
              <a:t> </a:t>
            </a:r>
            <a:r>
              <a:rPr lang="nl-NL" i="1" dirty="0" err="1">
                <a:ea typeface="Calibri"/>
                <a:cs typeface="Calibri"/>
              </a:rPr>
              <a:t>prepare</a:t>
            </a:r>
            <a:r>
              <a:rPr lang="nl-NL" i="1" dirty="0">
                <a:ea typeface="Calibri"/>
                <a:cs typeface="Calibri"/>
              </a:rPr>
              <a:t> </a:t>
            </a:r>
            <a:r>
              <a:rPr lang="nl-NL" i="1" dirty="0" err="1">
                <a:ea typeface="Calibri"/>
                <a:cs typeface="Calibri"/>
              </a:rPr>
              <a:t>an</a:t>
            </a:r>
            <a:r>
              <a:rPr lang="nl-NL" i="1" dirty="0">
                <a:ea typeface="Calibri"/>
                <a:cs typeface="Calibri"/>
              </a:rPr>
              <a:t> agenda </a:t>
            </a:r>
            <a:r>
              <a:rPr lang="nl-NL" i="1" dirty="0" err="1">
                <a:ea typeface="Calibri"/>
                <a:cs typeface="Calibri"/>
              </a:rPr>
              <a:t>for</a:t>
            </a:r>
            <a:r>
              <a:rPr lang="nl-NL" i="1" dirty="0">
                <a:ea typeface="Calibri"/>
                <a:cs typeface="Calibri"/>
              </a:rPr>
              <a:t> </a:t>
            </a:r>
            <a:r>
              <a:rPr lang="nl-NL" i="1" dirty="0" err="1">
                <a:ea typeface="Calibri"/>
                <a:cs typeface="Calibri"/>
              </a:rPr>
              <a:t>our</a:t>
            </a:r>
            <a:r>
              <a:rPr lang="nl-NL" i="1" dirty="0">
                <a:ea typeface="Calibri"/>
                <a:cs typeface="Calibri"/>
              </a:rPr>
              <a:t> meeting</a:t>
            </a:r>
            <a:r>
              <a:rPr lang="nl-NL" dirty="0">
                <a:ea typeface="Calibri"/>
                <a:cs typeface="Calibri"/>
              </a:rPr>
              <a:t>". Het gebruik van "</a:t>
            </a:r>
            <a:r>
              <a:rPr lang="nl-NL" i="1" dirty="0">
                <a:ea typeface="Calibri"/>
                <a:cs typeface="Calibri"/>
              </a:rPr>
              <a:t>wonder</a:t>
            </a:r>
            <a:r>
              <a:rPr lang="nl-NL" dirty="0">
                <a:ea typeface="Calibri"/>
                <a:cs typeface="Calibri"/>
              </a:rPr>
              <a:t>" in deze zin is om beleefd te vragen iets te doen. In het Japans kan "</a:t>
            </a:r>
            <a:r>
              <a:rPr lang="nl-NL" i="1" dirty="0">
                <a:ea typeface="Calibri"/>
                <a:cs typeface="Calibri"/>
              </a:rPr>
              <a:t>wonder</a:t>
            </a:r>
            <a:r>
              <a:rPr lang="nl-NL" dirty="0">
                <a:ea typeface="Calibri"/>
                <a:cs typeface="Calibri"/>
              </a:rPr>
              <a:t>" echter vertaald worden als "</a:t>
            </a:r>
            <a:r>
              <a:rPr lang="nl-NL" i="1" dirty="0">
                <a:ea typeface="Calibri"/>
                <a:cs typeface="Calibri"/>
              </a:rPr>
              <a:t>twijfel</a:t>
            </a:r>
            <a:r>
              <a:rPr lang="nl-NL" dirty="0">
                <a:ea typeface="Calibri"/>
                <a:cs typeface="Calibri"/>
              </a:rPr>
              <a:t>". De Japanse zin die hieruit ontstaat, zou hierdoor een andere betekenis krijgen dan de originele Engelse zin. Als we hem terugvertalen naar het Nederlands luidt de nieuwe zin: "</a:t>
            </a:r>
            <a:r>
              <a:rPr lang="nl-NL" i="1" dirty="0">
                <a:ea typeface="Calibri"/>
                <a:cs typeface="Calibri"/>
              </a:rPr>
              <a:t>we betwijfelen of je een agenda voor onze vergadering zou opstellen</a:t>
            </a:r>
            <a:r>
              <a:rPr lang="nl-NL" dirty="0">
                <a:ea typeface="Calibri"/>
                <a:cs typeface="Calibri"/>
              </a:rPr>
              <a:t>". De goedbedoelde, beleefde Engelse zin is veranderd in een zin die als onbeleefd kan worden beschouwd.</a:t>
            </a:r>
            <a:endParaRPr lang="nl-NL" dirty="0">
              <a:ea typeface="+mn-lt"/>
              <a:cs typeface="+mn-lt"/>
            </a:endParaRPr>
          </a:p>
        </p:txBody>
      </p:sp>
      <p:sp>
        <p:nvSpPr>
          <p:cNvPr id="5" name="Tekstvak 4">
            <a:extLst>
              <a:ext uri="{FF2B5EF4-FFF2-40B4-BE49-F238E27FC236}">
                <a16:creationId xmlns:a16="http://schemas.microsoft.com/office/drawing/2014/main" id="{EFB3D8C3-003F-A93A-29EF-58A70B493BB3}"/>
              </a:ext>
            </a:extLst>
          </p:cNvPr>
          <p:cNvSpPr txBox="1"/>
          <p:nvPr/>
        </p:nvSpPr>
        <p:spPr>
          <a:xfrm>
            <a:off x="4498730" y="6582507"/>
            <a:ext cx="769326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Bron informatie</a:t>
            </a:r>
            <a:endParaRPr lang="nl-NL" sz="1200" dirty="0">
              <a:ea typeface="Calibri" panose="020F0502020204030204"/>
              <a:cs typeface="Calibri" panose="020F0502020204030204"/>
            </a:endParaRPr>
          </a:p>
        </p:txBody>
      </p:sp>
    </p:spTree>
    <p:extLst>
      <p:ext uri="{BB962C8B-B14F-4D97-AF65-F5344CB8AC3E}">
        <p14:creationId xmlns:p14="http://schemas.microsoft.com/office/powerpoint/2010/main" val="10755909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9EB2E-753A-9ACC-22BF-5C5C948E90EB}"/>
              </a:ext>
            </a:extLst>
          </p:cNvPr>
          <p:cNvSpPr>
            <a:spLocks noGrp="1"/>
          </p:cNvSpPr>
          <p:nvPr>
            <p:ph type="title"/>
          </p:nvPr>
        </p:nvSpPr>
        <p:spPr/>
        <p:txBody>
          <a:bodyPr/>
          <a:lstStyle/>
          <a:p>
            <a:r>
              <a:rPr lang="nl-NL" dirty="0">
                <a:ea typeface="Adobe Gothic Std B"/>
                <a:cs typeface="Calibri"/>
              </a:rPr>
              <a:t>Voorbeelden van misinterpretaties in interculturele communicatie (3/4)</a:t>
            </a:r>
            <a:endParaRPr lang="nl-NL" dirty="0">
              <a:cs typeface="Calibri"/>
            </a:endParaRPr>
          </a:p>
        </p:txBody>
      </p:sp>
      <p:sp>
        <p:nvSpPr>
          <p:cNvPr id="3" name="Tijdelijke aanduiding voor inhoud 2">
            <a:extLst>
              <a:ext uri="{FF2B5EF4-FFF2-40B4-BE49-F238E27FC236}">
                <a16:creationId xmlns:a16="http://schemas.microsoft.com/office/drawing/2014/main" id="{D2A0ACC4-9B9F-F5F8-42F7-197FA900D1AE}"/>
              </a:ext>
            </a:extLst>
          </p:cNvPr>
          <p:cNvSpPr>
            <a:spLocks noGrp="1"/>
          </p:cNvSpPr>
          <p:nvPr>
            <p:ph idx="1"/>
          </p:nvPr>
        </p:nvSpPr>
        <p:spPr>
          <a:xfrm>
            <a:off x="557999" y="1799999"/>
            <a:ext cx="10037765" cy="4865977"/>
          </a:xfrm>
        </p:spPr>
        <p:txBody>
          <a:bodyPr vert="horz" lIns="91440" tIns="45720" rIns="91440" bIns="45720" rtlCol="0" anchor="t">
            <a:normAutofit/>
          </a:bodyPr>
          <a:lstStyle/>
          <a:p>
            <a:r>
              <a:rPr lang="nl-NL" dirty="0">
                <a:cs typeface="Calibri"/>
              </a:rPr>
              <a:t>De gepaste fysieke afstand tussen mensen tijdens het voeren van een gesprek met een vreemde verschilt van cultuur tot cultuur en als iemand deze onuitgesproken normen negeert, voelen we ons vaak ongemakkelijk.</a:t>
            </a:r>
          </a:p>
          <a:p>
            <a:r>
              <a:rPr lang="nl-NL" dirty="0">
                <a:cs typeface="Calibri"/>
              </a:rPr>
              <a:t>Gebaren en oogcontact kunnen krachtige, maar verschillende boodschappen overbrengen in verschillende culturen. Bijvoorbeeld: Arabieren, Latijns-Amerikanen en Zuid-Europeanen onderhouden direct oogcontact met hun gesprekspartners, terwijl Aziaten en Noord-Europeanen de neiging hebben om perifeer te kijken of oogcontact helemaal te vermijden. Als het oogcontact te lang is, kan dit zelfs geïnterpreteerd worden als seksuele interesse.</a:t>
            </a:r>
          </a:p>
        </p:txBody>
      </p:sp>
      <p:sp>
        <p:nvSpPr>
          <p:cNvPr id="4" name="Tekstvak 3">
            <a:extLst>
              <a:ext uri="{FF2B5EF4-FFF2-40B4-BE49-F238E27FC236}">
                <a16:creationId xmlns:a16="http://schemas.microsoft.com/office/drawing/2014/main" id="{54CAA205-4568-42D8-CE88-5106411AA69A}"/>
              </a:ext>
            </a:extLst>
          </p:cNvPr>
          <p:cNvSpPr txBox="1"/>
          <p:nvPr/>
        </p:nvSpPr>
        <p:spPr>
          <a:xfrm>
            <a:off x="9335022" y="6581119"/>
            <a:ext cx="28575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Bron informatie</a:t>
            </a:r>
            <a:endParaRPr lang="nl-NL" sz="1200" dirty="0">
              <a:cs typeface="Calibri" panose="020F0502020204030204"/>
            </a:endParaRPr>
          </a:p>
        </p:txBody>
      </p:sp>
    </p:spTree>
    <p:extLst>
      <p:ext uri="{BB962C8B-B14F-4D97-AF65-F5344CB8AC3E}">
        <p14:creationId xmlns:p14="http://schemas.microsoft.com/office/powerpoint/2010/main" val="1640167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82DFF-E609-0734-D708-115EC504207C}"/>
              </a:ext>
            </a:extLst>
          </p:cNvPr>
          <p:cNvSpPr>
            <a:spLocks noGrp="1"/>
          </p:cNvSpPr>
          <p:nvPr>
            <p:ph type="title"/>
          </p:nvPr>
        </p:nvSpPr>
        <p:spPr/>
        <p:txBody>
          <a:bodyPr/>
          <a:lstStyle/>
          <a:p>
            <a:r>
              <a:rPr lang="nl-NL" dirty="0">
                <a:ea typeface="Adobe Gothic Std B"/>
                <a:cs typeface="Calibri"/>
              </a:rPr>
              <a:t>Hoe interculturele misinterpretaties vermijden (4/4)</a:t>
            </a:r>
            <a:endParaRPr lang="nl-NL" dirty="0"/>
          </a:p>
        </p:txBody>
      </p:sp>
      <p:sp>
        <p:nvSpPr>
          <p:cNvPr id="3" name="Tijdelijke aanduiding voor inhoud 2">
            <a:extLst>
              <a:ext uri="{FF2B5EF4-FFF2-40B4-BE49-F238E27FC236}">
                <a16:creationId xmlns:a16="http://schemas.microsoft.com/office/drawing/2014/main" id="{421A6B41-BC90-6675-37EE-07E8C457AF53}"/>
              </a:ext>
            </a:extLst>
          </p:cNvPr>
          <p:cNvSpPr>
            <a:spLocks noGrp="1"/>
          </p:cNvSpPr>
          <p:nvPr>
            <p:ph idx="1"/>
          </p:nvPr>
        </p:nvSpPr>
        <p:spPr>
          <a:xfrm>
            <a:off x="557999" y="1799999"/>
            <a:ext cx="6538126" cy="4865977"/>
          </a:xfrm>
        </p:spPr>
        <p:txBody>
          <a:bodyPr vert="horz" lIns="91440" tIns="45720" rIns="91440" bIns="45720" rtlCol="0" anchor="t">
            <a:normAutofit/>
          </a:bodyPr>
          <a:lstStyle/>
          <a:p>
            <a:pPr marL="0" indent="0">
              <a:buNone/>
            </a:pPr>
            <a:r>
              <a:rPr lang="nl-NL" sz="2100" dirty="0">
                <a:ea typeface="Calibri" panose="020F0502020204030204"/>
                <a:cs typeface="Calibri" panose="020F0502020204030204"/>
              </a:rPr>
              <a:t>Er is geen eenduidige manier om interculturele misinterpretaties helemaal te verwerpen. De manier waarop mensen handelen en denken is gevormd door hun cultuur en het is moeilijk om dit te veranderen. </a:t>
            </a:r>
          </a:p>
          <a:p>
            <a:pPr marL="0" indent="0">
              <a:buNone/>
            </a:pPr>
            <a:r>
              <a:rPr lang="nl-NL" sz="2100" dirty="0">
                <a:ea typeface="Calibri" panose="020F0502020204030204"/>
                <a:cs typeface="Calibri" panose="020F0502020204030204"/>
              </a:rPr>
              <a:t>Maar om te proberen ze zoveel mogelijk te vermijden, zijn er twee belangrijke stappen die je kunt nemen:</a:t>
            </a:r>
          </a:p>
          <a:p>
            <a:r>
              <a:rPr lang="nl-NL" sz="2100" b="1" dirty="0">
                <a:ea typeface="Calibri" panose="020F0502020204030204"/>
                <a:cs typeface="Calibri" panose="020F0502020204030204"/>
              </a:rPr>
              <a:t>Vergroot je kennis </a:t>
            </a:r>
            <a:r>
              <a:rPr lang="nl-NL" sz="2100" dirty="0">
                <a:ea typeface="Calibri" panose="020F0502020204030204"/>
                <a:cs typeface="Calibri" panose="020F0502020204030204"/>
              </a:rPr>
              <a:t>van andere culturen en hun communicatiegewoonten om ze beter te begrijpen.</a:t>
            </a:r>
          </a:p>
          <a:p>
            <a:r>
              <a:rPr lang="nl-NL" sz="2100" b="1" dirty="0">
                <a:ea typeface="Calibri" panose="020F0502020204030204"/>
                <a:cs typeface="Calibri" panose="020F0502020204030204"/>
              </a:rPr>
              <a:t>Praat erover. </a:t>
            </a:r>
            <a:r>
              <a:rPr lang="nl-NL" sz="2100" dirty="0">
                <a:ea typeface="Calibri" panose="020F0502020204030204"/>
                <a:cs typeface="Calibri" panose="020F0502020204030204"/>
              </a:rPr>
              <a:t>Als je erop wijst dat er problemen kunnen zijn met de interpretatie, creëer je voor hen en voor jezelf de mogelijkheid om erover te praten. Bijvoorbeeld: Vraag of je ze goed begrepen hebt, of herhaal de boodschap zoals je hem begrepen hebt.</a:t>
            </a:r>
          </a:p>
        </p:txBody>
      </p:sp>
      <p:sp>
        <p:nvSpPr>
          <p:cNvPr id="6" name="Tekstvak 5">
            <a:extLst>
              <a:ext uri="{FF2B5EF4-FFF2-40B4-BE49-F238E27FC236}">
                <a16:creationId xmlns:a16="http://schemas.microsoft.com/office/drawing/2014/main" id="{3E39A1C2-5789-D3B7-5EAA-B92CD6FB5C8D}"/>
              </a:ext>
            </a:extLst>
          </p:cNvPr>
          <p:cNvSpPr txBox="1"/>
          <p:nvPr/>
        </p:nvSpPr>
        <p:spPr>
          <a:xfrm>
            <a:off x="6453553" y="6576645"/>
            <a:ext cx="574430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ea typeface="Calibri"/>
                <a:cs typeface="Calibri"/>
                <a:hlinkClick r:id="rId3"/>
              </a:rPr>
              <a:t>afbeelding van Freepik</a:t>
            </a:r>
            <a:endParaRPr lang="nl-NL" sz="1200" dirty="0">
              <a:ea typeface="Calibri" panose="020F0502020204030204"/>
              <a:cs typeface="Calibri" panose="020F0502020204030204"/>
            </a:endParaRPr>
          </a:p>
        </p:txBody>
      </p:sp>
      <p:pic>
        <p:nvPicPr>
          <p:cNvPr id="8" name="Εικόνα 7" descr="Εικόνα που περιέχει clipart, Κινούμενα σχέδια, εικονογράφηση, καρτούν&#10;&#10;Περιγραφή που δημιουργήθηκε αυτόματα">
            <a:extLst>
              <a:ext uri="{FF2B5EF4-FFF2-40B4-BE49-F238E27FC236}">
                <a16:creationId xmlns:a16="http://schemas.microsoft.com/office/drawing/2014/main" id="{C47043F7-C502-6B84-4F39-7649F202913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77149" y="1799998"/>
            <a:ext cx="3944951" cy="3944951"/>
          </a:xfrm>
          <a:prstGeom prst="rect">
            <a:avLst/>
          </a:prstGeom>
        </p:spPr>
      </p:pic>
    </p:spTree>
    <p:extLst>
      <p:ext uri="{BB962C8B-B14F-4D97-AF65-F5344CB8AC3E}">
        <p14:creationId xmlns:p14="http://schemas.microsoft.com/office/powerpoint/2010/main" val="7763281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800" dirty="0" err="1">
                <a:ea typeface="Adobe Gothic Std B"/>
              </a:rPr>
              <a:t>Referenties</a:t>
            </a:r>
            <a:r>
              <a:rPr lang="en-GB" sz="2800" dirty="0">
                <a:ea typeface="Adobe Gothic Std B"/>
              </a:rPr>
              <a:t> </a:t>
            </a:r>
            <a:r>
              <a:rPr lang="en-GB" sz="2800" dirty="0" err="1">
                <a:ea typeface="Adobe Gothic Std B"/>
              </a:rPr>
              <a:t>en</a:t>
            </a:r>
            <a:r>
              <a:rPr lang="en-GB" sz="2800" dirty="0">
                <a:ea typeface="Adobe Gothic Std B"/>
              </a:rPr>
              <a:t> </a:t>
            </a:r>
            <a:r>
              <a:rPr lang="en-GB" sz="2800" dirty="0" err="1">
                <a:ea typeface="Adobe Gothic Std B"/>
              </a:rPr>
              <a:t>verdere</a:t>
            </a:r>
            <a:r>
              <a:rPr lang="en-GB" sz="2800" dirty="0">
                <a:ea typeface="Adobe Gothic Std B"/>
              </a:rPr>
              <a:t> </a:t>
            </a:r>
            <a:r>
              <a:rPr lang="en-GB" sz="2800" dirty="0" err="1">
                <a:ea typeface="Adobe Gothic Std B"/>
              </a:rPr>
              <a:t>lectuur</a:t>
            </a:r>
            <a:r>
              <a:rPr lang="en-GB" sz="2800" dirty="0">
                <a:ea typeface="Adobe Gothic Std B"/>
              </a:rPr>
              <a:t> </a:t>
            </a:r>
            <a:r>
              <a:rPr lang="en-GB" dirty="0">
                <a:ea typeface="Adobe Gothic Std B"/>
              </a:rPr>
              <a:t>(1/2)</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endParaRPr lang="en-GB" sz="1800"/>
          </a:p>
          <a:p>
            <a:endParaRPr lang="en-GB" sz="1800"/>
          </a:p>
          <a:p>
            <a:endParaRPr lang="en-GB" sz="1800"/>
          </a:p>
        </p:txBody>
      </p:sp>
      <p:sp>
        <p:nvSpPr>
          <p:cNvPr id="4" name="Tekstvak 3">
            <a:extLst>
              <a:ext uri="{FF2B5EF4-FFF2-40B4-BE49-F238E27FC236}">
                <a16:creationId xmlns:a16="http://schemas.microsoft.com/office/drawing/2014/main" id="{55E73B31-6E64-1DF4-1D1E-62A5E923EE98}"/>
              </a:ext>
            </a:extLst>
          </p:cNvPr>
          <p:cNvSpPr txBox="1"/>
          <p:nvPr/>
        </p:nvSpPr>
        <p:spPr>
          <a:xfrm>
            <a:off x="557999" y="1799999"/>
            <a:ext cx="10051007" cy="353943"/>
          </a:xfrm>
          <a:prstGeom prst="rect">
            <a:avLst/>
          </a:prstGeom>
        </p:spPr>
        <p:txBody>
          <a:bodyPr wrap="square" lIns="91440" tIns="45720" rIns="91440" bIns="45720" rtlCol="0" anchor="t">
            <a:spAutoFit/>
          </a:bodyPr>
          <a:lstStyle/>
          <a:p>
            <a:endParaRPr lang="nl-NL" sz="1700" dirty="0">
              <a:cs typeface="Times New Roman"/>
            </a:endParaRPr>
          </a:p>
        </p:txBody>
      </p:sp>
      <p:sp>
        <p:nvSpPr>
          <p:cNvPr id="6" name="Tijdelijke aanduiding voor inhoud 2">
            <a:extLst>
              <a:ext uri="{FF2B5EF4-FFF2-40B4-BE49-F238E27FC236}">
                <a16:creationId xmlns:a16="http://schemas.microsoft.com/office/drawing/2014/main" id="{E09056AF-2F03-E93F-6110-18C85DBEBFD6}"/>
              </a:ext>
            </a:extLst>
          </p:cNvPr>
          <p:cNvSpPr txBox="1">
            <a:spLocks/>
          </p:cNvSpPr>
          <p:nvPr/>
        </p:nvSpPr>
        <p:spPr>
          <a:xfrm>
            <a:off x="557999" y="1714139"/>
            <a:ext cx="10960751" cy="486597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0"/>
              </a:spcAft>
            </a:pPr>
            <a:r>
              <a:rPr lang="nl-NL" sz="1700" b="1" dirty="0">
                <a:latin typeface="Calibri"/>
                <a:cs typeface="Calibri"/>
              </a:rPr>
              <a:t>The </a:t>
            </a:r>
            <a:r>
              <a:rPr lang="nl-NL" sz="1700" b="1" err="1">
                <a:latin typeface="Calibri"/>
                <a:cs typeface="Calibri"/>
              </a:rPr>
              <a:t>guidelines</a:t>
            </a:r>
            <a:r>
              <a:rPr lang="nl-NL" sz="1700" b="1" dirty="0">
                <a:latin typeface="Calibri"/>
                <a:cs typeface="Calibri"/>
              </a:rPr>
              <a:t> of </a:t>
            </a:r>
            <a:r>
              <a:rPr lang="nl-NL" sz="1700" b="1" err="1">
                <a:latin typeface="Calibri"/>
                <a:cs typeface="Calibri"/>
              </a:rPr>
              <a:t>the</a:t>
            </a:r>
            <a:r>
              <a:rPr lang="nl-NL" sz="1700" b="1" dirty="0">
                <a:latin typeface="Calibri"/>
                <a:cs typeface="Calibri"/>
              </a:rPr>
              <a:t> COSTAID-project on </a:t>
            </a:r>
            <a:r>
              <a:rPr lang="nl-NL" sz="1700" b="1" u="sng" dirty="0">
                <a:solidFill>
                  <a:srgbClr val="0563C1"/>
                </a:solidFill>
                <a:latin typeface="Calibri"/>
                <a:cs typeface="Calibri"/>
                <a:hlinkClick r:id="rId3"/>
              </a:rPr>
              <a:t>costaid.eu</a:t>
            </a:r>
            <a:r>
              <a:rPr lang="nl-NL" sz="1700" b="1" dirty="0">
                <a:latin typeface="Calibri"/>
                <a:cs typeface="Calibri"/>
              </a:rPr>
              <a:t>, on </a:t>
            </a:r>
            <a:r>
              <a:rPr lang="nl-NL" sz="1700" b="1" err="1">
                <a:latin typeface="Calibri"/>
                <a:cs typeface="Calibri"/>
              </a:rPr>
              <a:t>which</a:t>
            </a:r>
            <a:r>
              <a:rPr lang="nl-NL" sz="1700" b="1" dirty="0">
                <a:latin typeface="Calibri"/>
                <a:cs typeface="Calibri"/>
              </a:rPr>
              <a:t> these slides are </a:t>
            </a:r>
            <a:r>
              <a:rPr lang="nl-NL" sz="1700" b="1" err="1">
                <a:latin typeface="Calibri"/>
                <a:cs typeface="Calibri"/>
              </a:rPr>
              <a:t>based</a:t>
            </a:r>
            <a:r>
              <a:rPr lang="nl-NL" sz="1700" b="1" dirty="0">
                <a:latin typeface="Calibri"/>
                <a:cs typeface="Calibri"/>
              </a:rPr>
              <a:t>.</a:t>
            </a:r>
          </a:p>
          <a:p>
            <a:pPr>
              <a:spcBef>
                <a:spcPts val="0"/>
              </a:spcBef>
              <a:spcAft>
                <a:spcPts val="0"/>
              </a:spcAft>
            </a:pPr>
            <a:endParaRPr lang="nl-NL" sz="1700" dirty="0">
              <a:latin typeface="Calibri"/>
              <a:cs typeface="Calibri"/>
            </a:endParaRPr>
          </a:p>
          <a:p>
            <a:pPr>
              <a:spcBef>
                <a:spcPts val="0"/>
              </a:spcBef>
              <a:spcAft>
                <a:spcPts val="0"/>
              </a:spcAft>
            </a:pPr>
            <a:r>
              <a:rPr lang="nl-NL" sz="1700" err="1">
                <a:latin typeface="Calibri"/>
                <a:cs typeface="Calibri"/>
              </a:rPr>
              <a:t>Engdahl</a:t>
            </a:r>
            <a:r>
              <a:rPr lang="nl-NL" sz="1700" dirty="0">
                <a:latin typeface="Calibri"/>
                <a:cs typeface="Calibri"/>
              </a:rPr>
              <a:t>, E., &amp; </a:t>
            </a:r>
            <a:r>
              <a:rPr lang="nl-NL" sz="1700" err="1">
                <a:latin typeface="Calibri"/>
                <a:cs typeface="Calibri"/>
              </a:rPr>
              <a:t>Lidskog</a:t>
            </a:r>
            <a:r>
              <a:rPr lang="nl-NL" sz="1700" dirty="0">
                <a:latin typeface="Calibri"/>
                <a:cs typeface="Calibri"/>
              </a:rPr>
              <a:t>, R. (2012). Risk, </a:t>
            </a:r>
            <a:r>
              <a:rPr lang="nl-NL" sz="1700" err="1">
                <a:latin typeface="Calibri"/>
                <a:cs typeface="Calibri"/>
              </a:rPr>
              <a:t>communication</a:t>
            </a:r>
            <a:r>
              <a:rPr lang="nl-NL" sz="1700" dirty="0">
                <a:latin typeface="Calibri"/>
                <a:cs typeface="Calibri"/>
              </a:rPr>
              <a:t> </a:t>
            </a:r>
            <a:r>
              <a:rPr lang="nl-NL" sz="1700" err="1">
                <a:latin typeface="Calibri"/>
                <a:cs typeface="Calibri"/>
              </a:rPr>
              <a:t>and</a:t>
            </a:r>
            <a:r>
              <a:rPr lang="nl-NL" sz="1700" dirty="0">
                <a:latin typeface="Calibri"/>
                <a:cs typeface="Calibri"/>
              </a:rPr>
              <a:t> trust: </a:t>
            </a:r>
            <a:r>
              <a:rPr lang="nl-NL" sz="1700" err="1">
                <a:latin typeface="Calibri"/>
                <a:cs typeface="Calibri"/>
              </a:rPr>
              <a:t>Towards</a:t>
            </a:r>
            <a:r>
              <a:rPr lang="nl-NL" sz="1700" dirty="0">
                <a:latin typeface="Calibri"/>
                <a:cs typeface="Calibri"/>
              </a:rPr>
              <a:t> </a:t>
            </a:r>
            <a:r>
              <a:rPr lang="nl-NL" sz="1700" err="1">
                <a:latin typeface="Calibri"/>
                <a:cs typeface="Calibri"/>
              </a:rPr>
              <a:t>an</a:t>
            </a:r>
            <a:r>
              <a:rPr lang="nl-NL" sz="1700" dirty="0">
                <a:latin typeface="Calibri"/>
                <a:cs typeface="Calibri"/>
              </a:rPr>
              <a:t> </a:t>
            </a:r>
            <a:r>
              <a:rPr lang="nl-NL" sz="1700" err="1">
                <a:latin typeface="Calibri"/>
                <a:cs typeface="Calibri"/>
              </a:rPr>
              <a:t>emotional</a:t>
            </a:r>
            <a:r>
              <a:rPr lang="nl-NL" sz="1700" dirty="0">
                <a:latin typeface="Calibri"/>
                <a:cs typeface="Calibri"/>
              </a:rPr>
              <a:t> </a:t>
            </a:r>
            <a:r>
              <a:rPr lang="nl-NL" sz="1700" err="1">
                <a:latin typeface="Calibri"/>
                <a:cs typeface="Calibri"/>
              </a:rPr>
              <a:t>understanding</a:t>
            </a:r>
            <a:r>
              <a:rPr lang="nl-NL" sz="1700" dirty="0">
                <a:latin typeface="Calibri"/>
                <a:cs typeface="Calibri"/>
              </a:rPr>
              <a:t> of trust. </a:t>
            </a:r>
            <a:r>
              <a:rPr lang="nl-NL" sz="1700" i="1" dirty="0">
                <a:latin typeface="Calibri"/>
                <a:cs typeface="Calibri"/>
              </a:rPr>
              <a:t>Public Understanding of </a:t>
            </a:r>
            <a:r>
              <a:rPr lang="nl-NL" sz="1700" i="1" err="1">
                <a:latin typeface="Calibri"/>
                <a:cs typeface="Calibri"/>
              </a:rPr>
              <a:t>Science</a:t>
            </a:r>
            <a:r>
              <a:rPr lang="nl-NL" sz="1700" dirty="0">
                <a:latin typeface="Calibri"/>
                <a:cs typeface="Calibri"/>
              </a:rPr>
              <a:t>, </a:t>
            </a:r>
            <a:r>
              <a:rPr lang="nl-NL" sz="1700" i="1" dirty="0">
                <a:latin typeface="Calibri"/>
                <a:cs typeface="Calibri"/>
              </a:rPr>
              <a:t>23</a:t>
            </a:r>
            <a:r>
              <a:rPr lang="nl-NL" sz="1700" dirty="0">
                <a:latin typeface="Calibri"/>
                <a:cs typeface="Calibri"/>
              </a:rPr>
              <a:t>(6), 703–717. </a:t>
            </a:r>
            <a:r>
              <a:rPr lang="nl-NL" sz="1700" dirty="0">
                <a:solidFill>
                  <a:srgbClr val="0563C1"/>
                </a:solidFill>
                <a:latin typeface="Calibri"/>
                <a:cs typeface="Calibri"/>
                <a:hlinkClick r:id="rId4"/>
              </a:rPr>
              <a:t>https://doi.org/10.1177/0963662512460953</a:t>
            </a:r>
            <a:endParaRPr lang="nl-NL" sz="1700">
              <a:solidFill>
                <a:srgbClr val="000000"/>
              </a:solidFill>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r>
              <a:rPr lang="nl-NL" sz="1700" dirty="0">
                <a:solidFill>
                  <a:srgbClr val="000000"/>
                </a:solidFill>
                <a:latin typeface="Calibri"/>
                <a:cs typeface="Calibri"/>
              </a:rPr>
              <a:t>Gibson, C. B., &amp; Cohen, S. G. (2003). Virtual teams </a:t>
            </a:r>
            <a:r>
              <a:rPr lang="nl-NL" sz="1700" err="1">
                <a:solidFill>
                  <a:srgbClr val="000000"/>
                </a:solidFill>
                <a:latin typeface="Calibri"/>
                <a:cs typeface="Calibri"/>
              </a:rPr>
              <a:t>that</a:t>
            </a:r>
            <a:r>
              <a:rPr lang="nl-NL" sz="1700" dirty="0">
                <a:solidFill>
                  <a:srgbClr val="000000"/>
                </a:solidFill>
                <a:latin typeface="Calibri"/>
                <a:cs typeface="Calibri"/>
              </a:rPr>
              <a:t> </a:t>
            </a:r>
            <a:r>
              <a:rPr lang="nl-NL" sz="1700" err="1">
                <a:solidFill>
                  <a:srgbClr val="000000"/>
                </a:solidFill>
                <a:latin typeface="Calibri"/>
                <a:cs typeface="Calibri"/>
              </a:rPr>
              <a:t>work</a:t>
            </a:r>
            <a:r>
              <a:rPr lang="nl-NL" sz="1700" dirty="0">
                <a:solidFill>
                  <a:srgbClr val="000000"/>
                </a:solidFill>
                <a:latin typeface="Calibri"/>
                <a:cs typeface="Calibri"/>
              </a:rPr>
              <a:t> : </a:t>
            </a:r>
            <a:r>
              <a:rPr lang="nl-NL" sz="1700" err="1">
                <a:solidFill>
                  <a:srgbClr val="000000"/>
                </a:solidFill>
                <a:latin typeface="Calibri"/>
                <a:cs typeface="Calibri"/>
              </a:rPr>
              <a:t>creating</a:t>
            </a:r>
            <a:r>
              <a:rPr lang="nl-NL" sz="1700" dirty="0">
                <a:solidFill>
                  <a:srgbClr val="000000"/>
                </a:solidFill>
                <a:latin typeface="Calibri"/>
                <a:cs typeface="Calibri"/>
              </a:rPr>
              <a:t> </a:t>
            </a:r>
            <a:r>
              <a:rPr lang="nl-NL" sz="1700" err="1">
                <a:solidFill>
                  <a:srgbClr val="000000"/>
                </a:solidFill>
                <a:latin typeface="Calibri"/>
                <a:cs typeface="Calibri"/>
              </a:rPr>
              <a:t>conditions</a:t>
            </a:r>
            <a:r>
              <a:rPr lang="nl-NL" sz="1700" dirty="0">
                <a:solidFill>
                  <a:srgbClr val="000000"/>
                </a:solidFill>
                <a:latin typeface="Calibri"/>
                <a:cs typeface="Calibri"/>
              </a:rPr>
              <a:t> </a:t>
            </a:r>
            <a:r>
              <a:rPr lang="nl-NL" sz="1700" err="1">
                <a:solidFill>
                  <a:srgbClr val="000000"/>
                </a:solidFill>
                <a:latin typeface="Calibri"/>
                <a:cs typeface="Calibri"/>
              </a:rPr>
              <a:t>for</a:t>
            </a:r>
            <a:r>
              <a:rPr lang="nl-NL" sz="1700" dirty="0">
                <a:solidFill>
                  <a:srgbClr val="000000"/>
                </a:solidFill>
                <a:latin typeface="Calibri"/>
                <a:cs typeface="Calibri"/>
              </a:rPr>
              <a:t> virtual team </a:t>
            </a:r>
            <a:r>
              <a:rPr lang="nl-NL" sz="1700" err="1">
                <a:solidFill>
                  <a:srgbClr val="000000"/>
                </a:solidFill>
                <a:latin typeface="Calibri"/>
                <a:cs typeface="Calibri"/>
              </a:rPr>
              <a:t>effectiveness</a:t>
            </a:r>
            <a:r>
              <a:rPr lang="nl-NL" sz="1700" dirty="0">
                <a:solidFill>
                  <a:srgbClr val="000000"/>
                </a:solidFill>
                <a:latin typeface="Calibri"/>
                <a:cs typeface="Calibri"/>
              </a:rPr>
              <a:t>. In </a:t>
            </a:r>
            <a:r>
              <a:rPr lang="nl-NL" sz="1700" i="1" err="1">
                <a:solidFill>
                  <a:srgbClr val="000000"/>
                </a:solidFill>
                <a:latin typeface="Calibri"/>
                <a:cs typeface="Calibri"/>
              </a:rPr>
              <a:t>Jossey</a:t>
            </a:r>
            <a:r>
              <a:rPr lang="nl-NL" sz="1700" i="1" dirty="0">
                <a:solidFill>
                  <a:srgbClr val="000000"/>
                </a:solidFill>
                <a:latin typeface="Calibri"/>
                <a:cs typeface="Calibri"/>
              </a:rPr>
              <a:t>-Bass </a:t>
            </a:r>
            <a:r>
              <a:rPr lang="nl-NL" sz="1700" i="1" err="1">
                <a:solidFill>
                  <a:srgbClr val="000000"/>
                </a:solidFill>
                <a:latin typeface="Calibri"/>
                <a:cs typeface="Calibri"/>
              </a:rPr>
              <a:t>eBooks</a:t>
            </a:r>
            <a:r>
              <a:rPr lang="nl-NL" sz="1700" dirty="0">
                <a:solidFill>
                  <a:srgbClr val="000000"/>
                </a:solidFill>
                <a:latin typeface="Calibri"/>
                <a:cs typeface="Calibri"/>
              </a:rPr>
              <a:t>. </a:t>
            </a:r>
            <a:r>
              <a:rPr lang="nl-NL" sz="1700" dirty="0">
                <a:solidFill>
                  <a:srgbClr val="0563C1"/>
                </a:solidFill>
                <a:latin typeface="Calibri"/>
                <a:cs typeface="Calibri"/>
                <a:hlinkClick r:id="rId5"/>
              </a:rPr>
              <a:t>https://ci.nii.ac.jp/ncid/BA62890363</a:t>
            </a:r>
            <a:endParaRPr lang="nl-NL" sz="1700" dirty="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err="1">
                <a:latin typeface="Calibri"/>
                <a:cs typeface="Calibri"/>
              </a:rPr>
              <a:t>Jamison</a:t>
            </a:r>
            <a:r>
              <a:rPr lang="nl-NL" sz="1700" dirty="0">
                <a:latin typeface="Calibri"/>
                <a:cs typeface="Calibri"/>
              </a:rPr>
              <a:t>, I. (2017). Essentials of </a:t>
            </a:r>
            <a:r>
              <a:rPr lang="nl-NL" sz="1700" err="1">
                <a:latin typeface="Calibri"/>
                <a:cs typeface="Calibri"/>
              </a:rPr>
              <a:t>Dialogue</a:t>
            </a:r>
            <a:r>
              <a:rPr lang="nl-NL" sz="1700" dirty="0">
                <a:latin typeface="Calibri"/>
                <a:cs typeface="Calibri"/>
              </a:rPr>
              <a:t>: </a:t>
            </a:r>
            <a:r>
              <a:rPr lang="nl-NL" sz="1700" err="1">
                <a:latin typeface="Calibri"/>
                <a:cs typeface="Calibri"/>
              </a:rPr>
              <a:t>Guidance</a:t>
            </a:r>
            <a:r>
              <a:rPr lang="nl-NL" sz="1700" dirty="0">
                <a:latin typeface="Calibri"/>
                <a:cs typeface="Calibri"/>
              </a:rPr>
              <a:t> </a:t>
            </a:r>
            <a:r>
              <a:rPr lang="nl-NL" sz="1700" err="1">
                <a:latin typeface="Calibri"/>
                <a:cs typeface="Calibri"/>
              </a:rPr>
              <a:t>and</a:t>
            </a:r>
            <a:r>
              <a:rPr lang="nl-NL" sz="1700" dirty="0">
                <a:latin typeface="Calibri"/>
                <a:cs typeface="Calibri"/>
              </a:rPr>
              <a:t> </a:t>
            </a:r>
            <a:r>
              <a:rPr lang="nl-NL" sz="1700" err="1">
                <a:latin typeface="Calibri"/>
                <a:cs typeface="Calibri"/>
              </a:rPr>
              <a:t>activities</a:t>
            </a:r>
            <a:r>
              <a:rPr lang="nl-NL" sz="1700" dirty="0">
                <a:latin typeface="Calibri"/>
                <a:cs typeface="Calibri"/>
              </a:rPr>
              <a:t> </a:t>
            </a:r>
            <a:r>
              <a:rPr lang="nl-NL" sz="1700" err="1">
                <a:latin typeface="Calibri"/>
                <a:cs typeface="Calibri"/>
              </a:rPr>
              <a:t>for</a:t>
            </a:r>
            <a:r>
              <a:rPr lang="nl-NL" sz="1700" dirty="0">
                <a:latin typeface="Calibri"/>
                <a:cs typeface="Calibri"/>
              </a:rPr>
              <a:t> teaching </a:t>
            </a:r>
            <a:r>
              <a:rPr lang="nl-NL" sz="1700" err="1">
                <a:latin typeface="Calibri"/>
                <a:cs typeface="Calibri"/>
              </a:rPr>
              <a:t>and</a:t>
            </a:r>
            <a:r>
              <a:rPr lang="nl-NL" sz="1700" dirty="0">
                <a:latin typeface="Calibri"/>
                <a:cs typeface="Calibri"/>
              </a:rPr>
              <a:t> </a:t>
            </a:r>
            <a:r>
              <a:rPr lang="nl-NL" sz="1700" err="1">
                <a:latin typeface="Calibri"/>
                <a:cs typeface="Calibri"/>
              </a:rPr>
              <a:t>practising</a:t>
            </a:r>
            <a:r>
              <a:rPr lang="nl-NL" sz="1700" dirty="0">
                <a:latin typeface="Calibri"/>
                <a:cs typeface="Calibri"/>
              </a:rPr>
              <a:t> </a:t>
            </a:r>
            <a:r>
              <a:rPr lang="nl-NL" sz="1700" err="1">
                <a:latin typeface="Calibri"/>
                <a:cs typeface="Calibri"/>
              </a:rPr>
              <a:t>dialogue</a:t>
            </a:r>
            <a:r>
              <a:rPr lang="nl-NL" sz="1700" dirty="0">
                <a:latin typeface="Calibri"/>
                <a:cs typeface="Calibri"/>
              </a:rPr>
              <a:t> </a:t>
            </a:r>
            <a:r>
              <a:rPr lang="nl-NL" sz="1700" err="1">
                <a:latin typeface="Calibri"/>
                <a:cs typeface="Calibri"/>
              </a:rPr>
              <a:t>with</a:t>
            </a:r>
            <a:r>
              <a:rPr lang="nl-NL" sz="1700" dirty="0">
                <a:latin typeface="Calibri"/>
                <a:cs typeface="Calibri"/>
              </a:rPr>
              <a:t> </a:t>
            </a:r>
            <a:r>
              <a:rPr lang="nl-NL" sz="1700" err="1">
                <a:latin typeface="Calibri"/>
                <a:cs typeface="Calibri"/>
              </a:rPr>
              <a:t>young</a:t>
            </a:r>
            <a:r>
              <a:rPr lang="nl-NL" sz="1700" dirty="0">
                <a:latin typeface="Calibri"/>
                <a:cs typeface="Calibri"/>
              </a:rPr>
              <a:t> </a:t>
            </a:r>
            <a:r>
              <a:rPr lang="nl-NL" sz="1700" err="1">
                <a:latin typeface="Calibri"/>
                <a:cs typeface="Calibri"/>
              </a:rPr>
              <a:t>people</a:t>
            </a:r>
            <a:r>
              <a:rPr lang="nl-NL" sz="1700" dirty="0">
                <a:latin typeface="Calibri"/>
                <a:cs typeface="Calibri"/>
              </a:rPr>
              <a:t>. In </a:t>
            </a:r>
            <a:r>
              <a:rPr lang="nl-NL" sz="1700" i="1" dirty="0">
                <a:latin typeface="Calibri"/>
                <a:cs typeface="Calibri"/>
              </a:rPr>
              <a:t>Tony Blair </a:t>
            </a:r>
            <a:r>
              <a:rPr lang="nl-NL" sz="1700" i="1" err="1">
                <a:latin typeface="Calibri"/>
                <a:cs typeface="Calibri"/>
              </a:rPr>
              <a:t>Institute</a:t>
            </a:r>
            <a:r>
              <a:rPr lang="nl-NL" sz="1700" i="1" dirty="0">
                <a:latin typeface="Calibri"/>
                <a:cs typeface="Calibri"/>
              </a:rPr>
              <a:t> </a:t>
            </a:r>
            <a:r>
              <a:rPr lang="nl-NL" sz="1700" i="1" err="1">
                <a:latin typeface="Calibri"/>
                <a:cs typeface="Calibri"/>
              </a:rPr>
              <a:t>for</a:t>
            </a:r>
            <a:r>
              <a:rPr lang="nl-NL" sz="1700" i="1" dirty="0">
                <a:latin typeface="Calibri"/>
                <a:cs typeface="Calibri"/>
              </a:rPr>
              <a:t> Global Change</a:t>
            </a:r>
            <a:r>
              <a:rPr lang="nl-NL" sz="1700" dirty="0">
                <a:latin typeface="Calibri"/>
                <a:cs typeface="Calibri"/>
              </a:rPr>
              <a:t>. Tony Blair </a:t>
            </a:r>
            <a:r>
              <a:rPr lang="nl-NL" sz="1700" err="1">
                <a:latin typeface="Calibri"/>
                <a:cs typeface="Calibri"/>
              </a:rPr>
              <a:t>Institute</a:t>
            </a:r>
            <a:r>
              <a:rPr lang="nl-NL" sz="1700" dirty="0">
                <a:latin typeface="Calibri"/>
                <a:cs typeface="Calibri"/>
              </a:rPr>
              <a:t> of Global Change. </a:t>
            </a:r>
            <a:r>
              <a:rPr lang="nl-NL" sz="1700" dirty="0">
                <a:solidFill>
                  <a:srgbClr val="0563C1"/>
                </a:solidFill>
                <a:latin typeface="Calibri"/>
                <a:cs typeface="Calibri"/>
                <a:hlinkClick r:id="rId6"/>
              </a:rPr>
              <a:t>https://www.institute.global/insights/public-services/essentials-dialogue</a:t>
            </a:r>
            <a:endParaRPr lang="nl-NL" sz="1700">
              <a:solidFill>
                <a:srgbClr val="0563C1"/>
              </a:solidFill>
              <a:latin typeface="Calibri"/>
              <a:cs typeface="Calibri"/>
            </a:endParaRPr>
          </a:p>
          <a:p>
            <a:pPr>
              <a:spcBef>
                <a:spcPts val="0"/>
              </a:spcBef>
              <a:spcAft>
                <a:spcPts val="0"/>
              </a:spcAft>
            </a:pPr>
            <a:endParaRPr lang="nl-NL" sz="1200" dirty="0">
              <a:solidFill>
                <a:srgbClr val="0563C1"/>
              </a:solidFill>
              <a:latin typeface="Times New Roman"/>
              <a:cs typeface="Times New Roman"/>
            </a:endParaRPr>
          </a:p>
          <a:p>
            <a:pPr>
              <a:spcBef>
                <a:spcPts val="0"/>
              </a:spcBef>
              <a:spcAft>
                <a:spcPts val="0"/>
              </a:spcAft>
            </a:pPr>
            <a:r>
              <a:rPr lang="nl-NL" sz="1700" dirty="0">
                <a:latin typeface="Calibri"/>
                <a:cs typeface="Times New Roman"/>
              </a:rPr>
              <a:t>Jones, A., &amp; </a:t>
            </a:r>
            <a:r>
              <a:rPr lang="nl-NL" sz="1700" err="1">
                <a:latin typeface="Calibri"/>
                <a:cs typeface="Times New Roman"/>
              </a:rPr>
              <a:t>Draper</a:t>
            </a:r>
            <a:r>
              <a:rPr lang="nl-NL" sz="1700" dirty="0">
                <a:latin typeface="Calibri"/>
                <a:cs typeface="Times New Roman"/>
              </a:rPr>
              <a:t>, S. (</a:t>
            </a:r>
            <a:r>
              <a:rPr lang="nl-NL" sz="1700" err="1">
                <a:latin typeface="Calibri"/>
                <a:cs typeface="Times New Roman"/>
              </a:rPr>
              <a:t>n.d</a:t>
            </a:r>
            <a:r>
              <a:rPr lang="nl-NL" sz="1700" dirty="0">
                <a:latin typeface="Calibri"/>
                <a:cs typeface="Times New Roman"/>
              </a:rPr>
              <a:t>.). </a:t>
            </a:r>
            <a:r>
              <a:rPr lang="nl-NL" sz="1700" i="1" dirty="0">
                <a:latin typeface="Calibri"/>
                <a:cs typeface="Times New Roman"/>
              </a:rPr>
              <a:t>Helpsheet </a:t>
            </a:r>
            <a:r>
              <a:rPr lang="nl-NL" sz="1700" i="1" err="1">
                <a:latin typeface="Calibri"/>
                <a:cs typeface="Times New Roman"/>
              </a:rPr>
              <a:t>Giblin</a:t>
            </a:r>
            <a:r>
              <a:rPr lang="nl-NL" sz="1700" i="1" dirty="0">
                <a:latin typeface="Calibri"/>
                <a:cs typeface="Times New Roman"/>
              </a:rPr>
              <a:t> </a:t>
            </a:r>
            <a:r>
              <a:rPr lang="nl-NL" sz="1700" i="1" err="1">
                <a:latin typeface="Calibri"/>
                <a:cs typeface="Times New Roman"/>
              </a:rPr>
              <a:t>Eunson</a:t>
            </a:r>
            <a:r>
              <a:rPr lang="nl-NL" sz="1700" i="1" dirty="0">
                <a:latin typeface="Calibri"/>
                <a:cs typeface="Times New Roman"/>
              </a:rPr>
              <a:t> Library: </a:t>
            </a:r>
            <a:r>
              <a:rPr lang="nl-NL" sz="1700" i="1" err="1">
                <a:latin typeface="Calibri"/>
                <a:cs typeface="Times New Roman"/>
              </a:rPr>
              <a:t>intercultural</a:t>
            </a:r>
            <a:r>
              <a:rPr lang="nl-NL" sz="1700" i="1" dirty="0">
                <a:latin typeface="Calibri"/>
                <a:cs typeface="Times New Roman"/>
              </a:rPr>
              <a:t> Communication 2 [Online forum post]</a:t>
            </a:r>
            <a:r>
              <a:rPr lang="nl-NL" sz="1700" dirty="0">
                <a:latin typeface="Calibri"/>
                <a:cs typeface="Times New Roman"/>
              </a:rPr>
              <a:t>. The University of Melbourne: </a:t>
            </a:r>
            <a:r>
              <a:rPr lang="nl-NL" sz="1700" err="1">
                <a:latin typeface="Calibri"/>
                <a:cs typeface="Times New Roman"/>
              </a:rPr>
              <a:t>Faculty</a:t>
            </a:r>
            <a:r>
              <a:rPr lang="nl-NL" sz="1700" dirty="0">
                <a:latin typeface="Calibri"/>
                <a:cs typeface="Times New Roman"/>
              </a:rPr>
              <a:t> of Business &amp; </a:t>
            </a:r>
            <a:r>
              <a:rPr lang="nl-NL" sz="1700" err="1">
                <a:latin typeface="Calibri"/>
                <a:cs typeface="Times New Roman"/>
              </a:rPr>
              <a:t>Economics</a:t>
            </a:r>
            <a:r>
              <a:rPr lang="nl-NL" sz="1700" dirty="0">
                <a:latin typeface="Calibri"/>
                <a:cs typeface="Times New Roman"/>
              </a:rPr>
              <a:t>. </a:t>
            </a:r>
            <a:r>
              <a:rPr lang="nl-NL" sz="1700" dirty="0">
                <a:solidFill>
                  <a:srgbClr val="0563C1"/>
                </a:solidFill>
                <a:latin typeface="Calibri"/>
                <a:cs typeface="Times New Roman"/>
                <a:hlinkClick r:id="rId7"/>
              </a:rPr>
              <a:t>https://library.unimelb.edu.au/__data/assets/pdf_file/0003/1924095/Intercultural_Communication2.pdf</a:t>
            </a:r>
            <a:endParaRPr lang="nl-NL" sz="1700">
              <a:solidFill>
                <a:srgbClr val="0563C1"/>
              </a:solidFill>
              <a:latin typeface="Calibri"/>
              <a:cs typeface="Calibri"/>
            </a:endParaRPr>
          </a:p>
          <a:p>
            <a:pPr>
              <a:spcBef>
                <a:spcPts val="0"/>
              </a:spcBef>
              <a:spcAft>
                <a:spcPts val="0"/>
              </a:spcAft>
            </a:pPr>
            <a:endParaRPr lang="nl-NL" sz="1700" dirty="0">
              <a:solidFill>
                <a:srgbClr val="0563C1"/>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00000"/>
              </a:solidFill>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endParaRPr lang="nl-NL" sz="1700" dirty="0">
              <a:solidFill>
                <a:srgbClr val="0563C1"/>
              </a:solidFill>
              <a:latin typeface="Calibri"/>
              <a:cs typeface="Times New Roman"/>
            </a:endParaRPr>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FB71A2-9E47-9AAE-A891-497422DEDDC0}"/>
              </a:ext>
            </a:extLst>
          </p:cNvPr>
          <p:cNvSpPr>
            <a:spLocks noGrp="1"/>
          </p:cNvSpPr>
          <p:nvPr>
            <p:ph type="title"/>
          </p:nvPr>
        </p:nvSpPr>
        <p:spPr/>
        <p:txBody>
          <a:bodyPr/>
          <a:lstStyle/>
          <a:p>
            <a:r>
              <a:rPr lang="en-GB" sz="2800" dirty="0" err="1">
                <a:ea typeface="Adobe Gothic Std B"/>
              </a:rPr>
              <a:t>Referenties</a:t>
            </a:r>
            <a:r>
              <a:rPr lang="en-GB" sz="2800" dirty="0">
                <a:ea typeface="Adobe Gothic Std B"/>
              </a:rPr>
              <a:t> </a:t>
            </a:r>
            <a:r>
              <a:rPr lang="en-GB" sz="2800" dirty="0" err="1">
                <a:ea typeface="Adobe Gothic Std B"/>
              </a:rPr>
              <a:t>en</a:t>
            </a:r>
            <a:r>
              <a:rPr lang="en-GB" sz="2800" dirty="0">
                <a:ea typeface="Adobe Gothic Std B"/>
              </a:rPr>
              <a:t> </a:t>
            </a:r>
            <a:r>
              <a:rPr lang="en-GB" sz="2800" dirty="0" err="1">
                <a:ea typeface="Adobe Gothic Std B"/>
              </a:rPr>
              <a:t>verdere</a:t>
            </a:r>
            <a:r>
              <a:rPr lang="en-GB" sz="2800" dirty="0">
                <a:ea typeface="Adobe Gothic Std B"/>
              </a:rPr>
              <a:t> </a:t>
            </a:r>
            <a:r>
              <a:rPr lang="en-GB" sz="2800" dirty="0" err="1">
                <a:ea typeface="Adobe Gothic Std B"/>
              </a:rPr>
              <a:t>lectuur</a:t>
            </a:r>
            <a:r>
              <a:rPr lang="en-GB" sz="2800" dirty="0">
                <a:ea typeface="Adobe Gothic Std B"/>
              </a:rPr>
              <a:t> </a:t>
            </a:r>
            <a:r>
              <a:rPr lang="nl-NL" dirty="0">
                <a:ea typeface="Adobe Gothic Std B"/>
                <a:cs typeface="Calibri"/>
              </a:rPr>
              <a:t>(2/2)</a:t>
            </a:r>
            <a:endParaRPr lang="nl-NL" dirty="0"/>
          </a:p>
        </p:txBody>
      </p:sp>
      <p:sp>
        <p:nvSpPr>
          <p:cNvPr id="3" name="Tijdelijke aanduiding voor inhoud 2">
            <a:extLst>
              <a:ext uri="{FF2B5EF4-FFF2-40B4-BE49-F238E27FC236}">
                <a16:creationId xmlns:a16="http://schemas.microsoft.com/office/drawing/2014/main" id="{28D57666-4ECE-CAD6-C1E0-EA42B2C09B01}"/>
              </a:ext>
            </a:extLst>
          </p:cNvPr>
          <p:cNvSpPr>
            <a:spLocks noGrp="1"/>
          </p:cNvSpPr>
          <p:nvPr>
            <p:ph idx="1"/>
          </p:nvPr>
        </p:nvSpPr>
        <p:spPr>
          <a:xfrm>
            <a:off x="557999" y="1799999"/>
            <a:ext cx="10960751" cy="4865977"/>
          </a:xfrm>
        </p:spPr>
        <p:txBody>
          <a:bodyPr vert="horz" lIns="91440" tIns="45720" rIns="91440" bIns="45720" rtlCol="0" anchor="t">
            <a:normAutofit/>
          </a:bodyPr>
          <a:lstStyle/>
          <a:p>
            <a:pPr>
              <a:spcBef>
                <a:spcPts val="0"/>
              </a:spcBef>
              <a:spcAft>
                <a:spcPts val="0"/>
              </a:spcAft>
            </a:pPr>
            <a:r>
              <a:rPr lang="nl-NL" sz="1700" dirty="0" err="1">
                <a:latin typeface="Calibri"/>
                <a:cs typeface="Calibri"/>
              </a:rPr>
              <a:t>Renn</a:t>
            </a:r>
            <a:r>
              <a:rPr lang="nl-NL" sz="1700" dirty="0">
                <a:latin typeface="Calibri"/>
                <a:cs typeface="Calibri"/>
              </a:rPr>
              <a:t>, O., &amp; </a:t>
            </a:r>
            <a:r>
              <a:rPr lang="nl-NL" sz="1700" dirty="0" err="1">
                <a:latin typeface="Calibri"/>
                <a:cs typeface="Calibri"/>
              </a:rPr>
              <a:t>Levine</a:t>
            </a:r>
            <a:r>
              <a:rPr lang="nl-NL" sz="1700" dirty="0">
                <a:latin typeface="Calibri"/>
                <a:cs typeface="Calibri"/>
              </a:rPr>
              <a:t>, D. (1991). </a:t>
            </a:r>
            <a:r>
              <a:rPr lang="nl-NL" sz="1700" dirty="0" err="1">
                <a:latin typeface="Calibri"/>
                <a:cs typeface="Calibri"/>
              </a:rPr>
              <a:t>Credibility</a:t>
            </a:r>
            <a:r>
              <a:rPr lang="nl-NL" sz="1700" dirty="0">
                <a:latin typeface="Calibri"/>
                <a:cs typeface="Calibri"/>
              </a:rPr>
              <a:t> </a:t>
            </a:r>
            <a:r>
              <a:rPr lang="nl-NL" sz="1700" dirty="0" err="1">
                <a:latin typeface="Calibri"/>
                <a:cs typeface="Calibri"/>
              </a:rPr>
              <a:t>and</a:t>
            </a:r>
            <a:r>
              <a:rPr lang="nl-NL" sz="1700" dirty="0">
                <a:latin typeface="Calibri"/>
                <a:cs typeface="Calibri"/>
              </a:rPr>
              <a:t> trust in risk </a:t>
            </a:r>
            <a:r>
              <a:rPr lang="nl-NL" sz="1700" dirty="0" err="1">
                <a:latin typeface="Calibri"/>
                <a:cs typeface="Calibri"/>
              </a:rPr>
              <a:t>communication</a:t>
            </a:r>
            <a:r>
              <a:rPr lang="nl-NL" sz="1700" dirty="0">
                <a:latin typeface="Calibri"/>
                <a:cs typeface="Calibri"/>
              </a:rPr>
              <a:t>. In </a:t>
            </a:r>
            <a:r>
              <a:rPr lang="nl-NL" sz="1700" i="1" dirty="0">
                <a:latin typeface="Calibri"/>
                <a:cs typeface="Calibri"/>
              </a:rPr>
              <a:t>Springer </a:t>
            </a:r>
            <a:r>
              <a:rPr lang="nl-NL" sz="1700" i="1" dirty="0" err="1">
                <a:latin typeface="Calibri"/>
                <a:cs typeface="Calibri"/>
              </a:rPr>
              <a:t>eBooks</a:t>
            </a:r>
            <a:r>
              <a:rPr lang="nl-NL" sz="1700" dirty="0">
                <a:latin typeface="Calibri"/>
                <a:cs typeface="Calibri"/>
              </a:rPr>
              <a:t> (pp. 175–217). </a:t>
            </a:r>
            <a:r>
              <a:rPr lang="nl-NL" sz="1700" u="sng" dirty="0">
                <a:solidFill>
                  <a:srgbClr val="0563C1"/>
                </a:solidFill>
                <a:latin typeface="Calibri"/>
                <a:cs typeface="Calibri"/>
                <a:hlinkClick r:id="rId3"/>
              </a:rPr>
              <a:t>https://doi.org/10.1007/978-94-009-1952-5_10</a:t>
            </a:r>
            <a:endParaRPr lang="nl-NL" sz="1700">
              <a:latin typeface="Calibri"/>
              <a:cs typeface="Calibri"/>
            </a:endParaRPr>
          </a:p>
          <a:p>
            <a:pPr>
              <a:spcBef>
                <a:spcPts val="0"/>
              </a:spcBef>
              <a:spcAft>
                <a:spcPts val="0"/>
              </a:spcAft>
            </a:pPr>
            <a:endParaRPr lang="nl-NL" sz="1700" dirty="0">
              <a:latin typeface="Calibri"/>
              <a:cs typeface="Calibri"/>
            </a:endParaRPr>
          </a:p>
          <a:p>
            <a:pPr>
              <a:spcBef>
                <a:spcPts val="0"/>
              </a:spcBef>
              <a:spcAft>
                <a:spcPts val="0"/>
              </a:spcAft>
            </a:pPr>
            <a:r>
              <a:rPr lang="nl-NL" sz="1700" dirty="0" err="1">
                <a:latin typeface="Calibri"/>
                <a:cs typeface="Calibri"/>
              </a:rPr>
              <a:t>Roca</a:t>
            </a:r>
            <a:r>
              <a:rPr lang="nl-NL" sz="1700" dirty="0">
                <a:latin typeface="Calibri"/>
                <a:cs typeface="Calibri"/>
              </a:rPr>
              <a:t>, E., </a:t>
            </a:r>
            <a:r>
              <a:rPr lang="nl-NL" sz="1700" dirty="0" err="1">
                <a:latin typeface="Calibri"/>
                <a:cs typeface="Calibri"/>
              </a:rPr>
              <a:t>Meridio</a:t>
            </a:r>
            <a:r>
              <a:rPr lang="nl-NL" sz="1700" dirty="0">
                <a:latin typeface="Calibri"/>
                <a:cs typeface="Calibri"/>
              </a:rPr>
              <a:t>, G., Gómez, A., &amp; </a:t>
            </a:r>
            <a:r>
              <a:rPr lang="nl-NL" sz="1700" dirty="0" err="1">
                <a:latin typeface="Calibri"/>
                <a:cs typeface="Calibri"/>
              </a:rPr>
              <a:t>Rodríguez-Oramas</a:t>
            </a:r>
            <a:r>
              <a:rPr lang="nl-NL" sz="1700" dirty="0">
                <a:latin typeface="Calibri"/>
                <a:cs typeface="Calibri"/>
              </a:rPr>
              <a:t>, A. (2022). </a:t>
            </a:r>
            <a:r>
              <a:rPr lang="nl-NL" sz="1700" dirty="0" err="1">
                <a:latin typeface="Calibri"/>
                <a:cs typeface="Calibri"/>
              </a:rPr>
              <a:t>Egalitarian</a:t>
            </a:r>
            <a:r>
              <a:rPr lang="nl-NL" sz="1700" dirty="0">
                <a:latin typeface="Calibri"/>
                <a:cs typeface="Calibri"/>
              </a:rPr>
              <a:t> </a:t>
            </a:r>
            <a:r>
              <a:rPr lang="nl-NL" sz="1700" dirty="0" err="1">
                <a:latin typeface="Calibri"/>
                <a:cs typeface="Calibri"/>
              </a:rPr>
              <a:t>dialogue</a:t>
            </a:r>
            <a:r>
              <a:rPr lang="nl-NL" sz="1700" dirty="0">
                <a:latin typeface="Calibri"/>
                <a:cs typeface="Calibri"/>
              </a:rPr>
              <a:t> </a:t>
            </a:r>
            <a:r>
              <a:rPr lang="nl-NL" sz="1700" dirty="0" err="1">
                <a:latin typeface="Calibri"/>
                <a:cs typeface="Calibri"/>
              </a:rPr>
              <a:t>enriches</a:t>
            </a:r>
            <a:r>
              <a:rPr lang="nl-NL" sz="1700" dirty="0">
                <a:latin typeface="Calibri"/>
                <a:cs typeface="Calibri"/>
              </a:rPr>
              <a:t> </a:t>
            </a:r>
            <a:r>
              <a:rPr lang="nl-NL" sz="1700" dirty="0" err="1">
                <a:latin typeface="Calibri"/>
                <a:cs typeface="Calibri"/>
              </a:rPr>
              <a:t>both</a:t>
            </a:r>
            <a:r>
              <a:rPr lang="nl-NL" sz="1700" dirty="0">
                <a:latin typeface="Calibri"/>
                <a:cs typeface="Calibri"/>
              </a:rPr>
              <a:t> </a:t>
            </a:r>
            <a:r>
              <a:rPr lang="nl-NL" sz="1700" dirty="0" err="1">
                <a:latin typeface="Calibri"/>
                <a:cs typeface="Calibri"/>
              </a:rPr>
              <a:t>social</a:t>
            </a:r>
            <a:r>
              <a:rPr lang="nl-NL" sz="1700" dirty="0">
                <a:latin typeface="Calibri"/>
                <a:cs typeface="Calibri"/>
              </a:rPr>
              <a:t> impact </a:t>
            </a:r>
            <a:r>
              <a:rPr lang="nl-NL" sz="1700" dirty="0" err="1">
                <a:latin typeface="Calibri"/>
                <a:cs typeface="Calibri"/>
              </a:rPr>
              <a:t>and</a:t>
            </a:r>
            <a:r>
              <a:rPr lang="nl-NL" sz="1700" dirty="0">
                <a:latin typeface="Calibri"/>
                <a:cs typeface="Calibri"/>
              </a:rPr>
              <a:t> research </a:t>
            </a:r>
            <a:r>
              <a:rPr lang="nl-NL" sz="1700" dirty="0" err="1">
                <a:latin typeface="Calibri"/>
                <a:cs typeface="Calibri"/>
              </a:rPr>
              <a:t>methodologies</a:t>
            </a:r>
            <a:r>
              <a:rPr lang="nl-NL" sz="1700" dirty="0">
                <a:latin typeface="Calibri"/>
                <a:cs typeface="Calibri"/>
              </a:rPr>
              <a:t>. </a:t>
            </a:r>
            <a:r>
              <a:rPr lang="nl-NL" sz="1700" i="1" dirty="0">
                <a:latin typeface="Calibri"/>
                <a:cs typeface="Calibri"/>
              </a:rPr>
              <a:t>International Journal of </a:t>
            </a:r>
            <a:r>
              <a:rPr lang="nl-NL" sz="1700" i="1" dirty="0" err="1">
                <a:latin typeface="Calibri"/>
                <a:cs typeface="Calibri"/>
              </a:rPr>
              <a:t>Qualitative</a:t>
            </a:r>
            <a:r>
              <a:rPr lang="nl-NL" sz="1700" i="1" dirty="0">
                <a:latin typeface="Calibri"/>
                <a:cs typeface="Calibri"/>
              </a:rPr>
              <a:t> </a:t>
            </a:r>
            <a:r>
              <a:rPr lang="nl-NL" sz="1700" i="1" dirty="0" err="1">
                <a:latin typeface="Calibri"/>
                <a:cs typeface="Calibri"/>
              </a:rPr>
              <a:t>Methods</a:t>
            </a:r>
            <a:r>
              <a:rPr lang="nl-NL" sz="1700" dirty="0">
                <a:latin typeface="Calibri"/>
                <a:cs typeface="Calibri"/>
              </a:rPr>
              <a:t>, </a:t>
            </a:r>
            <a:r>
              <a:rPr lang="nl-NL" sz="1700" i="1" dirty="0">
                <a:latin typeface="Calibri"/>
                <a:cs typeface="Calibri"/>
              </a:rPr>
              <a:t>21</a:t>
            </a:r>
            <a:r>
              <a:rPr lang="nl-NL" sz="1700" dirty="0">
                <a:latin typeface="Calibri"/>
                <a:cs typeface="Calibri"/>
              </a:rPr>
              <a:t>, 160940692210744. </a:t>
            </a:r>
            <a:r>
              <a:rPr lang="nl-NL" sz="1700" u="sng" dirty="0">
                <a:solidFill>
                  <a:srgbClr val="0563C1"/>
                </a:solidFill>
                <a:latin typeface="Calibri"/>
                <a:cs typeface="Calibri"/>
                <a:hlinkClick r:id="rId4"/>
              </a:rPr>
              <a:t>https://doi.org/10.1177/16094069221074442</a:t>
            </a:r>
            <a:endParaRPr lang="nl-NL" sz="1700">
              <a:latin typeface="Calibri"/>
              <a:cs typeface="Times New Roman"/>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Thomas, A., </a:t>
            </a:r>
            <a:r>
              <a:rPr lang="nl-NL" sz="1700" dirty="0" err="1">
                <a:latin typeface="Calibri"/>
                <a:cs typeface="Times New Roman"/>
              </a:rPr>
              <a:t>Kinast</a:t>
            </a:r>
            <a:r>
              <a:rPr lang="nl-NL" sz="1700" dirty="0">
                <a:latin typeface="Calibri"/>
                <a:cs typeface="Times New Roman"/>
              </a:rPr>
              <a:t>, E., &amp; </a:t>
            </a:r>
            <a:r>
              <a:rPr lang="nl-NL" sz="1700" dirty="0" err="1">
                <a:latin typeface="Calibri"/>
                <a:cs typeface="Times New Roman"/>
              </a:rPr>
              <a:t>Schroll-Machl</a:t>
            </a:r>
            <a:r>
              <a:rPr lang="nl-NL" sz="1700" dirty="0">
                <a:latin typeface="Calibri"/>
                <a:cs typeface="Times New Roman"/>
              </a:rPr>
              <a:t>, S. (2010). </a:t>
            </a:r>
            <a:r>
              <a:rPr lang="nl-NL" sz="1700" i="1" dirty="0" err="1">
                <a:latin typeface="Calibri"/>
                <a:cs typeface="Times New Roman"/>
              </a:rPr>
              <a:t>Handbook</a:t>
            </a:r>
            <a:r>
              <a:rPr lang="nl-NL" sz="1700" i="1" dirty="0">
                <a:latin typeface="Calibri"/>
                <a:cs typeface="Times New Roman"/>
              </a:rPr>
              <a:t> of </a:t>
            </a:r>
            <a:r>
              <a:rPr lang="nl-NL" sz="1700" i="1" dirty="0" err="1">
                <a:latin typeface="Calibri"/>
                <a:cs typeface="Times New Roman"/>
              </a:rPr>
              <a:t>Intercultural</a:t>
            </a:r>
            <a:r>
              <a:rPr lang="nl-NL" sz="1700" i="1" dirty="0">
                <a:latin typeface="Calibri"/>
                <a:cs typeface="Times New Roman"/>
              </a:rPr>
              <a:t> Communication </a:t>
            </a:r>
            <a:r>
              <a:rPr lang="nl-NL" sz="1700" i="1" dirty="0" err="1">
                <a:latin typeface="Calibri"/>
                <a:cs typeface="Times New Roman"/>
              </a:rPr>
              <a:t>and</a:t>
            </a:r>
            <a:r>
              <a:rPr lang="nl-NL" sz="1700" i="1" dirty="0">
                <a:latin typeface="Calibri"/>
                <a:cs typeface="Times New Roman"/>
              </a:rPr>
              <a:t> Cooperation</a:t>
            </a:r>
            <a:r>
              <a:rPr lang="nl-NL" sz="1700" dirty="0">
                <a:latin typeface="Calibri"/>
                <a:cs typeface="Times New Roman"/>
              </a:rPr>
              <a:t>. </a:t>
            </a:r>
            <a:r>
              <a:rPr lang="nl-NL" sz="1700" dirty="0">
                <a:solidFill>
                  <a:srgbClr val="0563C1"/>
                </a:solidFill>
                <a:latin typeface="Calibri"/>
                <a:cs typeface="Times New Roman"/>
                <a:hlinkClick r:id="rId5"/>
              </a:rPr>
              <a:t>https://doi.org/10.13109/9783666403279</a:t>
            </a:r>
            <a:endParaRPr lang="nl-NL" sz="170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dirty="0">
                <a:latin typeface="Calibri"/>
                <a:cs typeface="Times New Roman"/>
              </a:rPr>
              <a:t>Unesco. (2016). </a:t>
            </a:r>
            <a:r>
              <a:rPr lang="nl-NL" sz="1700" i="1" dirty="0">
                <a:latin typeface="Calibri"/>
                <a:cs typeface="Times New Roman"/>
              </a:rPr>
              <a:t>A </a:t>
            </a:r>
            <a:r>
              <a:rPr lang="nl-NL" sz="1700" i="1" err="1">
                <a:latin typeface="Calibri"/>
                <a:cs typeface="Times New Roman"/>
              </a:rPr>
              <a:t>Teacher’s</a:t>
            </a:r>
            <a:r>
              <a:rPr lang="nl-NL" sz="1700" i="1" dirty="0">
                <a:latin typeface="Calibri"/>
                <a:cs typeface="Times New Roman"/>
              </a:rPr>
              <a:t> Guide on </a:t>
            </a:r>
            <a:r>
              <a:rPr lang="nl-NL" sz="1700" i="1" err="1">
                <a:latin typeface="Calibri"/>
                <a:cs typeface="Times New Roman"/>
              </a:rPr>
              <a:t>the</a:t>
            </a:r>
            <a:r>
              <a:rPr lang="nl-NL" sz="1700" i="1" dirty="0">
                <a:latin typeface="Calibri"/>
                <a:cs typeface="Times New Roman"/>
              </a:rPr>
              <a:t> Prevention of Violent </a:t>
            </a:r>
            <a:r>
              <a:rPr lang="nl-NL" sz="1700" i="1" err="1">
                <a:latin typeface="Calibri"/>
                <a:cs typeface="Times New Roman"/>
              </a:rPr>
              <a:t>Extremism</a:t>
            </a:r>
            <a:r>
              <a:rPr lang="nl-NL" sz="1700" dirty="0">
                <a:latin typeface="Calibri"/>
                <a:cs typeface="Times New Roman"/>
              </a:rPr>
              <a:t>. United Nations </a:t>
            </a:r>
            <a:r>
              <a:rPr lang="nl-NL" sz="1700" err="1">
                <a:latin typeface="Calibri"/>
                <a:cs typeface="Times New Roman"/>
              </a:rPr>
              <a:t>Educational</a:t>
            </a:r>
            <a:r>
              <a:rPr lang="nl-NL" sz="1700" dirty="0">
                <a:latin typeface="Calibri"/>
                <a:cs typeface="Times New Roman"/>
              </a:rPr>
              <a:t>, </a:t>
            </a:r>
            <a:r>
              <a:rPr lang="nl-NL" sz="1700" err="1">
                <a:latin typeface="Calibri"/>
                <a:cs typeface="Times New Roman"/>
              </a:rPr>
              <a:t>Scientific</a:t>
            </a:r>
            <a:r>
              <a:rPr lang="nl-NL" sz="1700" dirty="0">
                <a:latin typeface="Calibri"/>
                <a:cs typeface="Times New Roman"/>
              </a:rPr>
              <a:t> </a:t>
            </a:r>
            <a:r>
              <a:rPr lang="nl-NL" sz="1700" err="1">
                <a:latin typeface="Calibri"/>
                <a:cs typeface="Times New Roman"/>
              </a:rPr>
              <a:t>and</a:t>
            </a:r>
            <a:r>
              <a:rPr lang="nl-NL" sz="1700" dirty="0">
                <a:latin typeface="Calibri"/>
                <a:cs typeface="Times New Roman"/>
              </a:rPr>
              <a:t> </a:t>
            </a:r>
            <a:r>
              <a:rPr lang="nl-NL" sz="1700" err="1">
                <a:latin typeface="Calibri"/>
                <a:cs typeface="Times New Roman"/>
              </a:rPr>
              <a:t>Cultural</a:t>
            </a:r>
            <a:r>
              <a:rPr lang="nl-NL" sz="1700" dirty="0">
                <a:latin typeface="Calibri"/>
                <a:cs typeface="Times New Roman"/>
              </a:rPr>
              <a:t> </a:t>
            </a:r>
            <a:r>
              <a:rPr lang="nl-NL" sz="1700" err="1">
                <a:latin typeface="Calibri"/>
                <a:cs typeface="Times New Roman"/>
              </a:rPr>
              <a:t>Organization</a:t>
            </a:r>
            <a:r>
              <a:rPr lang="nl-NL" sz="1700" dirty="0">
                <a:latin typeface="Calibri"/>
                <a:cs typeface="Times New Roman"/>
              </a:rPr>
              <a:t>. </a:t>
            </a:r>
            <a:r>
              <a:rPr lang="nl-NL" sz="1700" dirty="0">
                <a:solidFill>
                  <a:srgbClr val="0563C1"/>
                </a:solidFill>
                <a:latin typeface="Calibri"/>
                <a:cs typeface="Times New Roman"/>
                <a:hlinkClick r:id="rId6"/>
              </a:rPr>
              <a:t>https://doi.org/10.54675/xrjk7971</a:t>
            </a:r>
            <a:endParaRPr lang="nl-NL" sz="1700">
              <a:latin typeface="Calibri"/>
              <a:cs typeface="Calibri"/>
            </a:endParaRPr>
          </a:p>
          <a:p>
            <a:pPr>
              <a:spcBef>
                <a:spcPts val="0"/>
              </a:spcBef>
              <a:spcAft>
                <a:spcPts val="0"/>
              </a:spcAft>
            </a:pPr>
            <a:endParaRPr lang="nl-NL" sz="1700" dirty="0">
              <a:latin typeface="Calibri"/>
              <a:cs typeface="Times New Roman"/>
            </a:endParaRPr>
          </a:p>
          <a:p>
            <a:pPr>
              <a:spcBef>
                <a:spcPts val="0"/>
              </a:spcBef>
              <a:spcAft>
                <a:spcPts val="0"/>
              </a:spcAft>
            </a:pPr>
            <a:r>
              <a:rPr lang="nl-NL" sz="1700" err="1">
                <a:latin typeface="Calibri"/>
                <a:cs typeface="Times New Roman"/>
              </a:rPr>
              <a:t>Walton</a:t>
            </a:r>
            <a:r>
              <a:rPr lang="nl-NL" sz="1700" dirty="0">
                <a:latin typeface="Calibri"/>
                <a:cs typeface="Times New Roman"/>
              </a:rPr>
              <a:t>, D. (2010). A </a:t>
            </a:r>
            <a:r>
              <a:rPr lang="nl-NL" sz="1700" err="1">
                <a:latin typeface="Calibri"/>
                <a:cs typeface="Times New Roman"/>
              </a:rPr>
              <a:t>dialogue</a:t>
            </a:r>
            <a:r>
              <a:rPr lang="nl-NL" sz="1700" dirty="0">
                <a:latin typeface="Calibri"/>
                <a:cs typeface="Times New Roman"/>
              </a:rPr>
              <a:t> model of belief. </a:t>
            </a:r>
            <a:r>
              <a:rPr lang="nl-NL" sz="1700" i="1" dirty="0">
                <a:latin typeface="Calibri"/>
                <a:cs typeface="Times New Roman"/>
              </a:rPr>
              <a:t>Argument &amp; </a:t>
            </a:r>
            <a:r>
              <a:rPr lang="nl-NL" sz="1700" i="1" err="1">
                <a:latin typeface="Calibri"/>
                <a:cs typeface="Times New Roman"/>
              </a:rPr>
              <a:t>Computation</a:t>
            </a:r>
            <a:r>
              <a:rPr lang="nl-NL" sz="1700" dirty="0">
                <a:latin typeface="Calibri"/>
                <a:cs typeface="Times New Roman"/>
              </a:rPr>
              <a:t>, </a:t>
            </a:r>
            <a:r>
              <a:rPr lang="nl-NL" sz="1700" i="1" dirty="0">
                <a:latin typeface="Calibri"/>
                <a:cs typeface="Times New Roman"/>
              </a:rPr>
              <a:t>1</a:t>
            </a:r>
            <a:r>
              <a:rPr lang="nl-NL" sz="1700" dirty="0">
                <a:latin typeface="Calibri"/>
                <a:cs typeface="Times New Roman"/>
              </a:rPr>
              <a:t>(1), 23–46. </a:t>
            </a:r>
            <a:r>
              <a:rPr lang="nl-NL" sz="1700" dirty="0">
                <a:latin typeface="Calibri"/>
                <a:cs typeface="Times New Roman"/>
                <a:hlinkClick r:id="rId7"/>
              </a:rPr>
              <a:t>https://doi.org/10.1080/19462160903494576</a:t>
            </a:r>
            <a:endParaRPr lang="nl-NL" sz="1700">
              <a:latin typeface="Calibri"/>
              <a:cs typeface="Calibri"/>
            </a:endParaRPr>
          </a:p>
        </p:txBody>
      </p:sp>
    </p:spTree>
    <p:extLst>
      <p:ext uri="{BB962C8B-B14F-4D97-AF65-F5344CB8AC3E}">
        <p14:creationId xmlns:p14="http://schemas.microsoft.com/office/powerpoint/2010/main" val="23919109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a:t>Modules</a:t>
            </a:r>
            <a:endParaRPr lang="el-GR" sz="5400"/>
          </a:p>
        </p:txBody>
      </p:sp>
      <p:graphicFrame>
        <p:nvGraphicFramePr>
          <p:cNvPr id="10"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3313905180"/>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2340690572"/>
              </p:ext>
            </p:extLst>
          </p:nvPr>
        </p:nvGraphicFramePr>
        <p:xfrm>
          <a:off x="6334272" y="1667420"/>
          <a:ext cx="4961817" cy="452717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4437" y="6278951"/>
            <a:ext cx="2798287" cy="564696"/>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err="1">
                <a:solidFill>
                  <a:schemeClr val="bg1"/>
                </a:solidFill>
                <a:latin typeface="+mj-lt"/>
              </a:rPr>
              <a:t>Gefeliciteerd</a:t>
            </a:r>
            <a:r>
              <a:rPr lang="en-US" sz="3200" b="1" dirty="0">
                <a:solidFill>
                  <a:schemeClr val="bg1"/>
                </a:solidFill>
                <a:latin typeface="+mj-lt"/>
              </a:rPr>
              <a:t>!</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U </a:t>
            </a:r>
            <a:r>
              <a:rPr lang="en-US" b="1" dirty="0" err="1">
                <a:solidFill>
                  <a:schemeClr val="bg1"/>
                </a:solidFill>
                <a:latin typeface="+mj-lt"/>
              </a:rPr>
              <a:t>hebt</a:t>
            </a:r>
            <a:r>
              <a:rPr lang="en-US" b="1" dirty="0">
                <a:solidFill>
                  <a:schemeClr val="bg1"/>
                </a:solidFill>
                <a:latin typeface="+mj-lt"/>
              </a:rPr>
              <a:t> </a:t>
            </a:r>
            <a:r>
              <a:rPr lang="en-US" b="1" dirty="0" err="1">
                <a:solidFill>
                  <a:schemeClr val="bg1"/>
                </a:solidFill>
                <a:latin typeface="+mj-lt"/>
              </a:rPr>
              <a:t>dit</a:t>
            </a:r>
            <a:r>
              <a:rPr lang="en-US" b="1" dirty="0">
                <a:solidFill>
                  <a:schemeClr val="bg1"/>
                </a:solidFill>
                <a:latin typeface="+mj-lt"/>
              </a:rPr>
              <a:t> </a:t>
            </a:r>
            <a:r>
              <a:rPr lang="en-US" b="1" dirty="0" err="1">
                <a:solidFill>
                  <a:schemeClr val="bg1"/>
                </a:solidFill>
                <a:latin typeface="+mj-lt"/>
              </a:rPr>
              <a:t>deel</a:t>
            </a:r>
            <a:r>
              <a:rPr lang="en-US" b="1" dirty="0">
                <a:solidFill>
                  <a:schemeClr val="bg1"/>
                </a:solidFill>
                <a:latin typeface="+mj-lt"/>
              </a:rPr>
              <a:t> </a:t>
            </a:r>
            <a:r>
              <a:rPr lang="en-US" b="1" dirty="0" err="1">
                <a:solidFill>
                  <a:schemeClr val="bg1"/>
                </a:solidFill>
                <a:latin typeface="+mj-lt"/>
              </a:rPr>
              <a:t>voltooid</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824479" y="6258631"/>
            <a:ext cx="7758027" cy="632422"/>
          </a:xfrm>
          <a:prstGeom prst="rect">
            <a:avLst/>
          </a:prstGeom>
        </p:spPr>
        <p:txBody>
          <a:bodyPr vert="horz" lIns="91440" tIns="45720" rIns="91440" bIns="45720" rtlCol="0" anchor="ctr">
            <a:normAutofit/>
          </a:bodyPr>
          <a:lstStyle/>
          <a:p>
            <a:pPr algn="l" rtl="0" fontAlgn="base"/>
            <a:r>
              <a:rPr lang="nl-NL" sz="1100" i="0" u="none" strike="noStrike" dirty="0">
                <a:solidFill>
                  <a:srgbClr val="808080"/>
                </a:solidFill>
                <a:effectLst/>
                <a:latin typeface="Calibri Light" panose="020F0302020204030204" pitchFamily="34" charset="0"/>
              </a:rPr>
              <a:t>Gefinancierd door de Europese Unie. De hier geuite ideeën en meningen komen echter uitsluitend voor rekening van de auteur(s) en geven niet noodzakelijkerwijs die van de Europese Unie of het Europese Uitvoerende Agentschap onderwijs en cultuur (EACEA) weer. Noch de Europese Unie, noch het EACEA kan ervoor aansprakelijk worden gesteld.</a:t>
            </a:r>
            <a:r>
              <a:rPr lang="nl-NL" sz="1100" i="0" dirty="0">
                <a:solidFill>
                  <a:srgbClr val="808080"/>
                </a:solidFill>
                <a:effectLst/>
                <a:latin typeface="Calibri Light" panose="020F0302020204030204" pitchFamily="34" charset="0"/>
              </a:rPr>
              <a:t>​</a:t>
            </a:r>
            <a:endParaRPr lang="nl-NL" sz="800" i="0" dirty="0">
              <a:effectLs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p:txBody>
          <a:bodyPr/>
          <a:lstStyle/>
          <a:p>
            <a:r>
              <a:rPr lang="en-US" dirty="0" err="1"/>
              <a:t>Doelstellingen</a:t>
            </a:r>
            <a:endParaRPr lang="el-GR" dirty="0"/>
          </a:p>
        </p:txBody>
      </p:sp>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p:txBody>
          <a:bodyPr vert="horz" lIns="91440" tIns="45720" rIns="91440" bIns="45720" rtlCol="0" anchor="t">
            <a:normAutofit/>
          </a:bodyPr>
          <a:lstStyle/>
          <a:p>
            <a:pPr marL="0" indent="0">
              <a:buClr>
                <a:srgbClr val="95C11F"/>
              </a:buClr>
              <a:buNone/>
            </a:pPr>
            <a:endParaRPr lang="en-GB" dirty="0"/>
          </a:p>
          <a:p>
            <a:pPr>
              <a:buClr>
                <a:srgbClr val="95C11F"/>
              </a:buClr>
            </a:pPr>
            <a:r>
              <a:rPr lang="nl-NL" dirty="0"/>
              <a:t>Begrip creëren waarom dialoog belangrijk is, zowel in het algemeen als in de context van het omgaan met mis- en desinformatie</a:t>
            </a:r>
            <a:endParaRPr lang="en-GB" dirty="0">
              <a:ea typeface="Calibri"/>
              <a:cs typeface="Calibri"/>
            </a:endParaRPr>
          </a:p>
          <a:p>
            <a:pPr>
              <a:buClr>
                <a:srgbClr val="95C11F"/>
              </a:buClr>
            </a:pPr>
            <a:r>
              <a:rPr lang="nl-NL" dirty="0"/>
              <a:t>De belangrijke basisprincipes van een dialoog uitleggen</a:t>
            </a:r>
          </a:p>
          <a:p>
            <a:pPr>
              <a:buClr>
                <a:srgbClr val="95C11F"/>
              </a:buClr>
            </a:pPr>
            <a:r>
              <a:rPr lang="nl-NL" dirty="0"/>
              <a:t>Vaardigheden ontwikkelen om een effectieve dialoog te creëren</a:t>
            </a:r>
          </a:p>
          <a:p>
            <a:pPr>
              <a:buClr>
                <a:srgbClr val="95C11F"/>
              </a:buClr>
            </a:pPr>
            <a:r>
              <a:rPr lang="nl-NL" dirty="0"/>
              <a:t>Moeilijkheden in interculturele communicatie benoemen</a:t>
            </a:r>
            <a:endParaRPr lang="en-GB" dirty="0">
              <a:cs typeface="Calibri"/>
            </a:endParaRPr>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Wolk 16">
            <a:extLst>
              <a:ext uri="{FF2B5EF4-FFF2-40B4-BE49-F238E27FC236}">
                <a16:creationId xmlns:a16="http://schemas.microsoft.com/office/drawing/2014/main" id="{10901C1E-E356-FC6B-133D-D8F4EF32C221}"/>
              </a:ext>
            </a:extLst>
          </p:cNvPr>
          <p:cNvSpPr/>
          <p:nvPr/>
        </p:nvSpPr>
        <p:spPr>
          <a:xfrm>
            <a:off x="7721536" y="706812"/>
            <a:ext cx="4306372" cy="3156155"/>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descr="Afbeelding met tekst, Lettertype, Houten blok, Rechthoek&#10;&#10;Automatisch gegenereerde beschrijving">
            <a:extLst>
              <a:ext uri="{FF2B5EF4-FFF2-40B4-BE49-F238E27FC236}">
                <a16:creationId xmlns:a16="http://schemas.microsoft.com/office/drawing/2014/main" id="{EBC6C1D7-1DE0-BFBF-405F-CF0016C137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1471" y="4142409"/>
            <a:ext cx="4599269" cy="2403489"/>
          </a:xfrm>
          <a:prstGeom prst="rect">
            <a:avLst/>
          </a:prstGeom>
        </p:spPr>
      </p:pic>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nl-NL" dirty="0"/>
              <a:t>Geloof in mis- en desinformatie tegengaan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799999"/>
            <a:ext cx="6861753" cy="4865977"/>
          </a:xfrm>
        </p:spPr>
        <p:txBody>
          <a:bodyPr vert="horz" lIns="91440" tIns="45720" rIns="91440" bIns="45720" rtlCol="0" anchor="t">
            <a:normAutofit lnSpcReduction="10000"/>
          </a:bodyPr>
          <a:lstStyle/>
          <a:p>
            <a:pPr marL="0" indent="0">
              <a:lnSpc>
                <a:spcPct val="120000"/>
              </a:lnSpc>
              <a:buNone/>
            </a:pPr>
            <a:r>
              <a:rPr lang="nl-NL" sz="2100" dirty="0">
                <a:solidFill>
                  <a:srgbClr val="333333"/>
                </a:solidFill>
              </a:rPr>
              <a:t>Het tegengaan van geloof in informatiestoornis kan in sommige gevallen een uitdaging zijn, omdat </a:t>
            </a:r>
            <a:r>
              <a:rPr lang="nl-NL" sz="2100" b="1" dirty="0">
                <a:solidFill>
                  <a:srgbClr val="333333"/>
                </a:solidFill>
              </a:rPr>
              <a:t>overtuigingen</a:t>
            </a:r>
            <a:r>
              <a:rPr lang="nl-NL" sz="2100" dirty="0">
                <a:solidFill>
                  <a:srgbClr val="333333"/>
                </a:solidFill>
              </a:rPr>
              <a:t> per definitie stabiele ideeën zijn die </a:t>
            </a:r>
            <a:r>
              <a:rPr lang="nl-NL" sz="2100" b="1" dirty="0">
                <a:solidFill>
                  <a:srgbClr val="333333"/>
                </a:solidFill>
              </a:rPr>
              <a:t>niet gemakkelijk veranderen</a:t>
            </a:r>
            <a:r>
              <a:rPr lang="nl-NL" sz="2100" dirty="0">
                <a:solidFill>
                  <a:srgbClr val="333333"/>
                </a:solidFill>
              </a:rPr>
              <a:t>. Dit kan per persoon en per overtuiging verschillen, afhankelijk van de sterkte van de overtuiging.</a:t>
            </a:r>
          </a:p>
          <a:p>
            <a:pPr marL="0" indent="0">
              <a:lnSpc>
                <a:spcPct val="120000"/>
              </a:lnSpc>
              <a:buNone/>
            </a:pPr>
            <a:r>
              <a:rPr lang="nl-NL" sz="2100" dirty="0">
                <a:solidFill>
                  <a:srgbClr val="333333"/>
                </a:solidFill>
              </a:rPr>
              <a:t>Sommige mensen zijn bijvoorbeeld gewoon verkeerd geïnformeerd en staan open voor andere perspectieven. Anderen kunnen echter meer radicale, gesloten overtuigingen hebben. Dit kan bijvoorbeeld gebeuren als iemand deel uitmaakt van een echokamer.</a:t>
            </a:r>
          </a:p>
          <a:p>
            <a:pPr marL="0" indent="0">
              <a:lnSpc>
                <a:spcPct val="120000"/>
              </a:lnSpc>
              <a:buNone/>
            </a:pPr>
            <a:r>
              <a:rPr lang="nl-NL" sz="2100" b="0" i="0" dirty="0">
                <a:solidFill>
                  <a:srgbClr val="333333"/>
                </a:solidFill>
                <a:effectLst/>
              </a:rPr>
              <a:t>In beide gevallen, maar vooral in het laatste geval, is het </a:t>
            </a:r>
            <a:r>
              <a:rPr lang="nl-NL" sz="2100" b="1" i="0" dirty="0">
                <a:solidFill>
                  <a:srgbClr val="333333"/>
                </a:solidFill>
                <a:effectLst/>
              </a:rPr>
              <a:t>cruciaal om de dialoog aan te gaan</a:t>
            </a:r>
            <a:r>
              <a:rPr lang="nl-NL" sz="2100" b="0" i="0" dirty="0">
                <a:solidFill>
                  <a:srgbClr val="333333"/>
                </a:solidFill>
                <a:effectLst/>
              </a:rPr>
              <a:t>.</a:t>
            </a:r>
            <a:endParaRPr lang="en-GB" sz="2100" b="0" i="0" dirty="0">
              <a:solidFill>
                <a:srgbClr val="333333"/>
              </a:solidFill>
              <a:effectLst/>
              <a:cs typeface="Calibri"/>
            </a:endParaRP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err="1">
                <a:hlinkClick r:id="rId4"/>
              </a:rPr>
              <a:t>Bron</a:t>
            </a:r>
            <a:r>
              <a:rPr lang="en-US" sz="1200" dirty="0">
                <a:hlinkClick r:id="rId4"/>
              </a:rPr>
              <a:t> 1</a:t>
            </a:r>
            <a:r>
              <a:rPr lang="en-US" sz="1200" dirty="0"/>
              <a:t> | </a:t>
            </a:r>
            <a:r>
              <a:rPr lang="en-US" sz="1200" dirty="0" err="1">
                <a:hlinkClick r:id="rId5"/>
              </a:rPr>
              <a:t>Bron</a:t>
            </a:r>
            <a:r>
              <a:rPr lang="en-US" sz="1200" dirty="0">
                <a:hlinkClick r:id="rId5"/>
              </a:rPr>
              <a:t> 2</a:t>
            </a:r>
            <a:r>
              <a:rPr lang="en-US" sz="1200" dirty="0"/>
              <a:t> | </a:t>
            </a:r>
            <a:r>
              <a:rPr lang="en-US" sz="1200" dirty="0" err="1">
                <a:hlinkClick r:id="rId6"/>
              </a:rPr>
              <a:t>Bron</a:t>
            </a:r>
            <a:r>
              <a:rPr lang="en-US" sz="1200" dirty="0">
                <a:hlinkClick r:id="rId6"/>
              </a:rPr>
              <a:t> </a:t>
            </a:r>
            <a:r>
              <a:rPr lang="en-US" sz="1200" dirty="0" err="1">
                <a:hlinkClick r:id="rId6"/>
              </a:rPr>
              <a:t>afbeelding</a:t>
            </a:r>
            <a:endParaRPr lang="en-US" sz="1200" dirty="0"/>
          </a:p>
        </p:txBody>
      </p:sp>
      <p:sp>
        <p:nvSpPr>
          <p:cNvPr id="8" name="Tekstvak 7">
            <a:extLst>
              <a:ext uri="{FF2B5EF4-FFF2-40B4-BE49-F238E27FC236}">
                <a16:creationId xmlns:a16="http://schemas.microsoft.com/office/drawing/2014/main" id="{71373DBC-E032-BBAE-19D9-564131D51EE5}"/>
              </a:ext>
            </a:extLst>
          </p:cNvPr>
          <p:cNvSpPr txBox="1"/>
          <p:nvPr/>
        </p:nvSpPr>
        <p:spPr>
          <a:xfrm>
            <a:off x="8428828" y="1238448"/>
            <a:ext cx="2891787" cy="2092881"/>
          </a:xfrm>
          <a:prstGeom prst="rect">
            <a:avLst/>
          </a:prstGeom>
        </p:spPr>
        <p:txBody>
          <a:bodyPr wrap="square" rtlCol="0">
            <a:spAutoFit/>
          </a:bodyPr>
          <a:lstStyle/>
          <a:p>
            <a:pPr algn="ctr"/>
            <a:r>
              <a:rPr lang="nl-NL" sz="1400" i="1" dirty="0">
                <a:solidFill>
                  <a:schemeClr val="bg1"/>
                </a:solidFill>
              </a:rPr>
              <a:t>Echokamer</a:t>
            </a:r>
          </a:p>
          <a:p>
            <a:pPr algn="ctr"/>
            <a:endParaRPr lang="nl-NL" sz="1400" i="1" dirty="0">
              <a:solidFill>
                <a:schemeClr val="bg1"/>
              </a:solidFill>
            </a:endParaRPr>
          </a:p>
          <a:p>
            <a:pPr algn="ctr"/>
            <a:r>
              <a:rPr lang="nl-NL" sz="1400" dirty="0">
                <a:solidFill>
                  <a:schemeClr val="bg1"/>
                </a:solidFill>
                <a:effectLst/>
              </a:rPr>
              <a:t>een omgeving waarin iemand alleen overtuigingen of meningen tegenkomt die overeenkomen met de zijne, zodat de bestaande opvattingen worden versterkt en alternatieve ideeën niet in overweging worden genomen.</a:t>
            </a:r>
            <a:endParaRPr lang="nl-NL" u="sng" dirty="0"/>
          </a:p>
        </p:txBody>
      </p:sp>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40E417-1500-F32F-863B-87B56E2016E7}"/>
              </a:ext>
            </a:extLst>
          </p:cNvPr>
          <p:cNvSpPr>
            <a:spLocks noGrp="1"/>
          </p:cNvSpPr>
          <p:nvPr>
            <p:ph type="title"/>
          </p:nvPr>
        </p:nvSpPr>
        <p:spPr/>
        <p:txBody>
          <a:bodyPr/>
          <a:lstStyle/>
          <a:p>
            <a:r>
              <a:rPr lang="nl-NL" dirty="0"/>
              <a:t>Het belang van dialoog</a:t>
            </a:r>
          </a:p>
        </p:txBody>
      </p:sp>
      <p:sp>
        <p:nvSpPr>
          <p:cNvPr id="3" name="Tijdelijke aanduiding voor inhoud 2">
            <a:extLst>
              <a:ext uri="{FF2B5EF4-FFF2-40B4-BE49-F238E27FC236}">
                <a16:creationId xmlns:a16="http://schemas.microsoft.com/office/drawing/2014/main" id="{41E1A4B8-F436-9C1B-D047-64A52FCC8793}"/>
              </a:ext>
            </a:extLst>
          </p:cNvPr>
          <p:cNvSpPr>
            <a:spLocks noGrp="1"/>
          </p:cNvSpPr>
          <p:nvPr>
            <p:ph idx="1"/>
          </p:nvPr>
        </p:nvSpPr>
        <p:spPr>
          <a:xfrm>
            <a:off x="6096000" y="1771469"/>
            <a:ext cx="5852132" cy="4865977"/>
          </a:xfrm>
        </p:spPr>
        <p:txBody>
          <a:bodyPr vert="horz" lIns="91440" tIns="45720" rIns="91440" bIns="45720" rtlCol="0" anchor="t">
            <a:normAutofit lnSpcReduction="10000"/>
          </a:bodyPr>
          <a:lstStyle/>
          <a:p>
            <a:pPr marL="0" indent="0">
              <a:buNone/>
            </a:pPr>
            <a:r>
              <a:rPr lang="nl-NL" sz="2200" dirty="0"/>
              <a:t>Om iemand "op andere gedachten te brengen" over bepaalde overtuigingen of ideeën, moet hij </a:t>
            </a:r>
            <a:r>
              <a:rPr lang="nl-NL" sz="2200" b="1" dirty="0"/>
              <a:t>in contact komen met andere perspectieven, feiten, inzichten en houdingen</a:t>
            </a:r>
            <a:r>
              <a:rPr lang="nl-NL" sz="2200" dirty="0"/>
              <a:t>. Met hen praten is een heel goede manier om deze perspectieven aan te bieden.</a:t>
            </a:r>
          </a:p>
          <a:p>
            <a:pPr marL="0" indent="0">
              <a:buNone/>
            </a:pPr>
            <a:r>
              <a:rPr lang="nl-NL" sz="2200" dirty="0"/>
              <a:t>In het geval van geloof in foutieve informatie kan men gevoelens, ideeën en feiten op een persoonlijk niveau aanspreken door middel van gesprekken, om zo hopelijk hun houding die gebaseerd is op onwaarheden tegen te gaan.</a:t>
            </a:r>
          </a:p>
          <a:p>
            <a:pPr marL="0" indent="0">
              <a:buNone/>
            </a:pPr>
            <a:endParaRPr lang="nl-NL" sz="2200" dirty="0"/>
          </a:p>
          <a:p>
            <a:pPr marL="0" indent="0">
              <a:buNone/>
            </a:pPr>
            <a:r>
              <a:rPr lang="nl-NL" sz="2200" dirty="0"/>
              <a:t>Niet alle dialoog heeft echter hetzelfde effect...</a:t>
            </a:r>
            <a:endParaRPr lang="nl-NL" dirty="0">
              <a:cs typeface="Calibri" panose="020F0502020204030204"/>
            </a:endParaRPr>
          </a:p>
        </p:txBody>
      </p:sp>
      <p:pic>
        <p:nvPicPr>
          <p:cNvPr id="4" name="Afbeelding 3" descr="Afbeelding met tekenfilm, clipart, Tekenfilm, emoticon&#10;&#10;Automatisch gegenereerde beschrijving">
            <a:extLst>
              <a:ext uri="{FF2B5EF4-FFF2-40B4-BE49-F238E27FC236}">
                <a16:creationId xmlns:a16="http://schemas.microsoft.com/office/drawing/2014/main" id="{CEB49409-A33F-1C1B-992D-82BA47F3F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00" y="1496509"/>
            <a:ext cx="4763831" cy="4763831"/>
          </a:xfrm>
          <a:prstGeom prst="rect">
            <a:avLst/>
          </a:prstGeom>
        </p:spPr>
      </p:pic>
      <p:sp>
        <p:nvSpPr>
          <p:cNvPr id="7" name="TextBox 6">
            <a:extLst>
              <a:ext uri="{FF2B5EF4-FFF2-40B4-BE49-F238E27FC236}">
                <a16:creationId xmlns:a16="http://schemas.microsoft.com/office/drawing/2014/main" id="{C14FF40C-B3FD-7278-B50A-37C1E2177553}"/>
              </a:ext>
            </a:extLst>
          </p:cNvPr>
          <p:cNvSpPr txBox="1"/>
          <p:nvPr/>
        </p:nvSpPr>
        <p:spPr>
          <a:xfrm>
            <a:off x="5740074" y="6452780"/>
            <a:ext cx="6208058" cy="276999"/>
          </a:xfrm>
          <a:prstGeom prst="rect">
            <a:avLst/>
          </a:prstGeom>
          <a:noFill/>
        </p:spPr>
        <p:txBody>
          <a:bodyPr wrap="square">
            <a:spAutoFit/>
          </a:bodyPr>
          <a:lstStyle/>
          <a:p>
            <a:pPr algn="r"/>
            <a:r>
              <a:rPr lang="en-GB" sz="1200" dirty="0" err="1">
                <a:solidFill>
                  <a:srgbClr val="5F7D95"/>
                </a:solidFill>
                <a:latin typeface="Proxima Nova"/>
              </a:rPr>
              <a:t>afbeelding</a:t>
            </a:r>
            <a:r>
              <a:rPr lang="en-GB" sz="1200" b="0" i="0" dirty="0">
                <a:solidFill>
                  <a:srgbClr val="5F7D95"/>
                </a:solidFill>
                <a:effectLst/>
                <a:latin typeface="Proxima Nova"/>
              </a:rPr>
              <a:t>: Flaticon.com | </a:t>
            </a:r>
            <a:r>
              <a:rPr lang="en-GB" sz="1200" b="0" i="0" dirty="0" err="1">
                <a:solidFill>
                  <a:srgbClr val="5F7D95"/>
                </a:solidFill>
                <a:effectLst/>
                <a:latin typeface="Proxima Nova"/>
                <a:hlinkClick r:id="rId4"/>
              </a:rPr>
              <a:t>Bron</a:t>
            </a:r>
            <a:endParaRPr lang="en-GB" sz="1200" dirty="0"/>
          </a:p>
        </p:txBody>
      </p:sp>
    </p:spTree>
    <p:extLst>
      <p:ext uri="{BB962C8B-B14F-4D97-AF65-F5344CB8AC3E}">
        <p14:creationId xmlns:p14="http://schemas.microsoft.com/office/powerpoint/2010/main" val="24611377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0AEB37-7883-030C-7641-28D68F336EC1}"/>
              </a:ext>
            </a:extLst>
          </p:cNvPr>
          <p:cNvSpPr>
            <a:spLocks noGrp="1"/>
          </p:cNvSpPr>
          <p:nvPr>
            <p:ph type="title"/>
          </p:nvPr>
        </p:nvSpPr>
        <p:spPr/>
        <p:txBody>
          <a:bodyPr/>
          <a:lstStyle/>
          <a:p>
            <a:r>
              <a:rPr lang="nl-NL" dirty="0"/>
              <a:t>Een veilige omgeving</a:t>
            </a:r>
          </a:p>
        </p:txBody>
      </p:sp>
      <p:sp>
        <p:nvSpPr>
          <p:cNvPr id="3" name="Tijdelijke aanduiding voor inhoud 2">
            <a:extLst>
              <a:ext uri="{FF2B5EF4-FFF2-40B4-BE49-F238E27FC236}">
                <a16:creationId xmlns:a16="http://schemas.microsoft.com/office/drawing/2014/main" id="{034DEDC9-0B68-7FB8-5C3A-7F3C6FC3850D}"/>
              </a:ext>
            </a:extLst>
          </p:cNvPr>
          <p:cNvSpPr>
            <a:spLocks noGrp="1"/>
          </p:cNvSpPr>
          <p:nvPr>
            <p:ph idx="1"/>
          </p:nvPr>
        </p:nvSpPr>
        <p:spPr/>
        <p:txBody>
          <a:bodyPr vert="horz" lIns="91440" tIns="45720" rIns="91440" bIns="45720" rtlCol="0" anchor="t">
            <a:normAutofit/>
          </a:bodyPr>
          <a:lstStyle/>
          <a:p>
            <a:pPr marL="0" indent="0">
              <a:buNone/>
            </a:pPr>
            <a:r>
              <a:rPr lang="nl-NL" sz="2100" b="1" dirty="0"/>
              <a:t>Dialoog kan heel verschillend zijn</a:t>
            </a:r>
            <a:r>
              <a:rPr lang="nl-NL" sz="2100" dirty="0"/>
              <a:t>: sommige gesprekken zijn </a:t>
            </a:r>
            <a:r>
              <a:rPr lang="nl-NL" sz="2100" b="1" dirty="0"/>
              <a:t>strijdlustig</a:t>
            </a:r>
            <a:r>
              <a:rPr lang="nl-NL" sz="2100" dirty="0"/>
              <a:t> van aard, terwijl andere </a:t>
            </a:r>
            <a:r>
              <a:rPr lang="nl-NL" sz="2100" b="1" dirty="0"/>
              <a:t>respectvol</a:t>
            </a:r>
            <a:r>
              <a:rPr lang="nl-NL" sz="2100" dirty="0"/>
              <a:t> zijn. Zoals je zou verwachten, leiden strijdbare gesprekken meestal tot niets. Door de </a:t>
            </a:r>
            <a:r>
              <a:rPr lang="nl-NL" sz="2100" b="1" dirty="0"/>
              <a:t>agressieve</a:t>
            </a:r>
            <a:r>
              <a:rPr lang="nl-NL" sz="2100" dirty="0"/>
              <a:t> aard van de dialoog mondt het uit in </a:t>
            </a:r>
            <a:r>
              <a:rPr lang="nl-NL" sz="2100" b="1" dirty="0"/>
              <a:t>emotionele, bekrompen</a:t>
            </a:r>
            <a:r>
              <a:rPr lang="nl-NL" sz="2100" dirty="0"/>
              <a:t> ruzies.</a:t>
            </a:r>
          </a:p>
        </p:txBody>
      </p:sp>
      <p:sp>
        <p:nvSpPr>
          <p:cNvPr id="5" name="Tekstvak 4">
            <a:extLst>
              <a:ext uri="{FF2B5EF4-FFF2-40B4-BE49-F238E27FC236}">
                <a16:creationId xmlns:a16="http://schemas.microsoft.com/office/drawing/2014/main" id="{3680CB83-BAE0-86C8-D9AA-32AADB2EF352}"/>
              </a:ext>
            </a:extLst>
          </p:cNvPr>
          <p:cNvSpPr txBox="1"/>
          <p:nvPr/>
        </p:nvSpPr>
        <p:spPr>
          <a:xfrm>
            <a:off x="6607277" y="1799999"/>
            <a:ext cx="5026724" cy="4570482"/>
          </a:xfrm>
          <a:prstGeom prst="rect">
            <a:avLst/>
          </a:prstGeom>
        </p:spPr>
        <p:txBody>
          <a:bodyPr wrap="square" lIns="91440" tIns="45720" rIns="91440" bIns="45720" rtlCol="0" anchor="t">
            <a:spAutoFit/>
          </a:bodyPr>
          <a:lstStyle/>
          <a:p>
            <a:r>
              <a:rPr lang="nl-NL" sz="2100" dirty="0">
                <a:cs typeface="Calibri" panose="020F0502020204030204"/>
              </a:rPr>
              <a:t>Om iemand van gedachten te laten veranderen over een onderwerp, is het cruciaal om </a:t>
            </a:r>
            <a:r>
              <a:rPr lang="nl-NL" sz="2100" b="1" dirty="0">
                <a:cs typeface="Calibri" panose="020F0502020204030204"/>
              </a:rPr>
              <a:t>respectvol</a:t>
            </a:r>
            <a:r>
              <a:rPr lang="nl-NL" sz="2100" dirty="0">
                <a:cs typeface="Calibri" panose="020F0502020204030204"/>
              </a:rPr>
              <a:t> te blijven en een</a:t>
            </a:r>
            <a:r>
              <a:rPr lang="nl-NL" sz="2100" b="1" dirty="0">
                <a:cs typeface="Calibri" panose="020F0502020204030204"/>
              </a:rPr>
              <a:t> open dialoog</a:t>
            </a:r>
            <a:r>
              <a:rPr lang="nl-NL" sz="2100" dirty="0">
                <a:cs typeface="Calibri" panose="020F0502020204030204"/>
              </a:rPr>
              <a:t> te stimuleren. Voor een effectieve respectvolle dialoog moet de omgeving waarin deze plaatsvindt </a:t>
            </a:r>
            <a:r>
              <a:rPr lang="nl-NL" sz="2100" b="1" dirty="0">
                <a:cs typeface="Calibri" panose="020F0502020204030204"/>
              </a:rPr>
              <a:t>veilig</a:t>
            </a:r>
            <a:r>
              <a:rPr lang="nl-NL" sz="2100" dirty="0">
                <a:cs typeface="Calibri" panose="020F0502020204030204"/>
              </a:rPr>
              <a:t> zijn. Dit creëert mogelijkheden om de </a:t>
            </a:r>
            <a:r>
              <a:rPr lang="nl-NL" sz="2100" b="1" dirty="0">
                <a:cs typeface="Calibri" panose="020F0502020204030204"/>
              </a:rPr>
              <a:t>eigen overtuigingen in twijfel te trekken</a:t>
            </a:r>
            <a:r>
              <a:rPr lang="nl-NL" sz="2100" dirty="0">
                <a:cs typeface="Calibri" panose="020F0502020204030204"/>
              </a:rPr>
              <a:t> en </a:t>
            </a:r>
            <a:r>
              <a:rPr lang="nl-NL" sz="2100" b="1" dirty="0">
                <a:cs typeface="Calibri" panose="020F0502020204030204"/>
              </a:rPr>
              <a:t>verschillende perspectieven te belichten</a:t>
            </a:r>
            <a:r>
              <a:rPr lang="nl-NL" sz="2100" dirty="0">
                <a:cs typeface="Calibri" panose="020F0502020204030204"/>
              </a:rPr>
              <a:t> zonder te oordelen.</a:t>
            </a:r>
          </a:p>
          <a:p>
            <a:endParaRPr lang="nl-NL" sz="2100" dirty="0">
              <a:cs typeface="Calibri" panose="020F0502020204030204"/>
            </a:endParaRPr>
          </a:p>
          <a:p>
            <a:r>
              <a:rPr lang="nl-NL" sz="2100" dirty="0">
                <a:cs typeface="Calibri" panose="020F0502020204030204"/>
              </a:rPr>
              <a:t>Om zo'n veilige omgeving te creëren, zijn er vier kernelementen:</a:t>
            </a:r>
          </a:p>
          <a:p>
            <a:pPr algn="just"/>
            <a:endParaRPr lang="nl-NL" dirty="0">
              <a:cs typeface="Calibri" panose="020F0502020204030204"/>
            </a:endParaRPr>
          </a:p>
        </p:txBody>
      </p:sp>
      <p:sp>
        <p:nvSpPr>
          <p:cNvPr id="10" name="Tekstvak 9">
            <a:extLst>
              <a:ext uri="{FF2B5EF4-FFF2-40B4-BE49-F238E27FC236}">
                <a16:creationId xmlns:a16="http://schemas.microsoft.com/office/drawing/2014/main" id="{CF270ABC-A313-1EC8-FD66-8D97D650372E}"/>
              </a:ext>
            </a:extLst>
          </p:cNvPr>
          <p:cNvSpPr txBox="1"/>
          <p:nvPr/>
        </p:nvSpPr>
        <p:spPr>
          <a:xfrm>
            <a:off x="6918837" y="6597094"/>
            <a:ext cx="5270090" cy="276999"/>
          </a:xfrm>
          <a:prstGeom prst="rect">
            <a:avLst/>
          </a:prstGeom>
        </p:spPr>
        <p:txBody>
          <a:bodyPr wrap="square" rtlCol="0">
            <a:spAutoFit/>
          </a:bodyPr>
          <a:lstStyle/>
          <a:p>
            <a:pPr algn="r"/>
            <a:r>
              <a:rPr lang="nl-NL" sz="1200" dirty="0">
                <a:hlinkClick r:id="rId3"/>
              </a:rPr>
              <a:t>Bron afbeelding</a:t>
            </a:r>
            <a:endParaRPr lang="nl-NL" sz="1200" dirty="0"/>
          </a:p>
        </p:txBody>
      </p:sp>
      <p:sp>
        <p:nvSpPr>
          <p:cNvPr id="4" name="Ορθογώνιο 3">
            <a:extLst>
              <a:ext uri="{FF2B5EF4-FFF2-40B4-BE49-F238E27FC236}">
                <a16:creationId xmlns:a16="http://schemas.microsoft.com/office/drawing/2014/main" id="{58865987-DD05-8E84-8A1C-19D48F2660C9}"/>
              </a:ext>
            </a:extLst>
          </p:cNvPr>
          <p:cNvSpPr/>
          <p:nvPr/>
        </p:nvSpPr>
        <p:spPr>
          <a:xfrm>
            <a:off x="986613" y="3923657"/>
            <a:ext cx="4560929" cy="1754326"/>
          </a:xfrm>
          <a:prstGeom prst="rect">
            <a:avLst/>
          </a:prstGeom>
          <a:noFill/>
        </p:spPr>
        <p:txBody>
          <a:bodyPr wrap="none" lIns="91440" tIns="45720" rIns="91440" bIns="45720">
            <a:spAutoFit/>
          </a:bodyPr>
          <a:lstStyle/>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R</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espect geven</a:t>
            </a:r>
          </a:p>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Respect krijgen</a:t>
            </a:r>
            <a:endParaRPr lang="el-GR"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3290906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5867-FACD-3296-287F-8CE70C01BC08}"/>
              </a:ext>
            </a:extLst>
          </p:cNvPr>
          <p:cNvSpPr>
            <a:spLocks noGrp="1"/>
          </p:cNvSpPr>
          <p:nvPr>
            <p:ph type="title"/>
          </p:nvPr>
        </p:nvSpPr>
        <p:spPr>
          <a:xfrm>
            <a:off x="643859" y="1917980"/>
            <a:ext cx="5543242" cy="605096"/>
          </a:xfrm>
        </p:spPr>
        <p:txBody>
          <a:bodyPr vert="horz" lIns="91440" tIns="45720" rIns="91440" bIns="45720" rtlCol="0" anchor="ctr">
            <a:noAutofit/>
          </a:bodyPr>
          <a:lstStyle/>
          <a:p>
            <a:r>
              <a:rPr lang="nl-NL" sz="4400" dirty="0">
                <a:ea typeface="Adobe Gothic Std B"/>
              </a:rPr>
              <a:t>Basisprincipes voor een effectieve dialoog</a:t>
            </a:r>
          </a:p>
        </p:txBody>
      </p:sp>
      <p:sp>
        <p:nvSpPr>
          <p:cNvPr id="3" name="Tijdelijke aanduiding voor inhoud 2">
            <a:extLst>
              <a:ext uri="{FF2B5EF4-FFF2-40B4-BE49-F238E27FC236}">
                <a16:creationId xmlns:a16="http://schemas.microsoft.com/office/drawing/2014/main" id="{22D35F0A-9D37-55BA-DFCC-9D4A6816F142}"/>
              </a:ext>
            </a:extLst>
          </p:cNvPr>
          <p:cNvSpPr>
            <a:spLocks noGrp="1"/>
          </p:cNvSpPr>
          <p:nvPr>
            <p:ph idx="1"/>
          </p:nvPr>
        </p:nvSpPr>
        <p:spPr>
          <a:xfrm>
            <a:off x="5961970" y="1691516"/>
            <a:ext cx="5852132" cy="4865977"/>
          </a:xfrm>
        </p:spPr>
        <p:txBody>
          <a:bodyPr vert="horz" lIns="91440" tIns="45720" rIns="91440" bIns="45720" rtlCol="0" anchor="t">
            <a:normAutofit/>
          </a:bodyPr>
          <a:lstStyle/>
          <a:p>
            <a:pPr marL="457200" indent="-457200">
              <a:buAutoNum type="arabicPeriod"/>
            </a:pPr>
            <a:r>
              <a:rPr lang="nl-NL" dirty="0">
                <a:cs typeface="Calibri"/>
              </a:rPr>
              <a:t>Relaties moeten gebaseerd zijn op vertrouwen, zodat adolescenten en jongvolwassenen zich op hun gemak voelen bij het uiten van hun twijfels.</a:t>
            </a:r>
          </a:p>
          <a:p>
            <a:pPr marL="457200" indent="-457200">
              <a:buAutoNum type="arabicPeriod"/>
            </a:pPr>
            <a:r>
              <a:rPr lang="nl-NL" dirty="0">
                <a:cs typeface="Calibri"/>
              </a:rPr>
              <a:t>De dialoog moet egalitair zijn</a:t>
            </a:r>
          </a:p>
          <a:p>
            <a:pPr marL="457200" indent="-457200">
              <a:buAutoNum type="arabicPeriod"/>
            </a:pPr>
            <a:r>
              <a:rPr lang="nl-NL" dirty="0">
                <a:cs typeface="Calibri"/>
              </a:rPr>
              <a:t>Geef begeleiding in de dialoog</a:t>
            </a:r>
          </a:p>
          <a:p>
            <a:pPr marL="457200" indent="-457200">
              <a:buAutoNum type="arabicPeriod"/>
            </a:pPr>
            <a:r>
              <a:rPr lang="nl-NL" dirty="0">
                <a:cs typeface="Calibri"/>
              </a:rPr>
              <a:t>Verwerp agressie</a:t>
            </a:r>
          </a:p>
        </p:txBody>
      </p:sp>
      <p:sp>
        <p:nvSpPr>
          <p:cNvPr id="4" name="Tekstvak 3">
            <a:extLst>
              <a:ext uri="{FF2B5EF4-FFF2-40B4-BE49-F238E27FC236}">
                <a16:creationId xmlns:a16="http://schemas.microsoft.com/office/drawing/2014/main" id="{A1FB5E8F-1378-EB5A-11B0-988F0449CCB1}"/>
              </a:ext>
            </a:extLst>
          </p:cNvPr>
          <p:cNvSpPr txBox="1"/>
          <p:nvPr/>
        </p:nvSpPr>
        <p:spPr>
          <a:xfrm>
            <a:off x="6391274" y="6553200"/>
            <a:ext cx="580072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a:cs typeface="Calibri"/>
                <a:hlinkClick r:id="rId3"/>
              </a:rPr>
              <a:t>Source image</a:t>
            </a:r>
            <a:endParaRPr lang="nl-NL" sz="1200" err="1">
              <a:cs typeface="Calibri" panose="020F0502020204030204"/>
            </a:endParaRPr>
          </a:p>
        </p:txBody>
      </p:sp>
      <p:sp>
        <p:nvSpPr>
          <p:cNvPr id="5" name="Rectangle 9">
            <a:extLst>
              <a:ext uri="{FF2B5EF4-FFF2-40B4-BE49-F238E27FC236}">
                <a16:creationId xmlns:a16="http://schemas.microsoft.com/office/drawing/2014/main" id="{BAE84D08-0EC4-73E7-546C-C8E00FCD3B28}"/>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6" name="Rectangle 9">
            <a:extLst>
              <a:ext uri="{FF2B5EF4-FFF2-40B4-BE49-F238E27FC236}">
                <a16:creationId xmlns:a16="http://schemas.microsoft.com/office/drawing/2014/main" id="{BAE84D08-0EC4-73E7-546C-C8E00FCD3B28}"/>
              </a:ext>
            </a:extLst>
          </p:cNvPr>
          <p:cNvSpPr/>
          <p:nvPr/>
        </p:nvSpPr>
        <p:spPr>
          <a:xfrm>
            <a:off x="-5994" y="5939662"/>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l-G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l-GR"/>
          </a:p>
        </p:txBody>
      </p:sp>
      <p:sp>
        <p:nvSpPr>
          <p:cNvPr id="7" name="Tekstvak 6">
            <a:extLst>
              <a:ext uri="{FF2B5EF4-FFF2-40B4-BE49-F238E27FC236}">
                <a16:creationId xmlns:a16="http://schemas.microsoft.com/office/drawing/2014/main" id="{232C074E-E927-5AC5-2480-1C88CFFF5679}"/>
              </a:ext>
            </a:extLst>
          </p:cNvPr>
          <p:cNvSpPr txBox="1"/>
          <p:nvPr/>
        </p:nvSpPr>
        <p:spPr>
          <a:xfrm>
            <a:off x="5545335" y="5591408"/>
            <a:ext cx="639919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dirty="0" err="1">
                <a:cs typeface="Calibri"/>
                <a:hlinkClick r:id="rId4"/>
              </a:rPr>
              <a:t>Afbeelding</a:t>
            </a:r>
            <a:r>
              <a:rPr lang="en-US" sz="1200" dirty="0">
                <a:cs typeface="Calibri"/>
                <a:hlinkClick r:id="rId4"/>
              </a:rPr>
              <a:t> van rawpixel.com op </a:t>
            </a:r>
            <a:r>
              <a:rPr lang="en-US" sz="1200" dirty="0" err="1">
                <a:cs typeface="Calibri"/>
                <a:hlinkClick r:id="rId4"/>
              </a:rPr>
              <a:t>Freepik</a:t>
            </a:r>
            <a:endParaRPr lang="nl-NL" sz="1200" dirty="0" err="1">
              <a:cs typeface="Calibri" panose="020F0502020204030204"/>
            </a:endParaRPr>
          </a:p>
        </p:txBody>
      </p:sp>
      <p:pic>
        <p:nvPicPr>
          <p:cNvPr id="10" name="Εικόνα 9" descr="Εικόνα που περιέχει ζωγραφιά, σκίτσο/σχέδιο, παιδική τέχνη, εικονογράφηση&#10;&#10;Περιγραφή που δημιουργήθηκε αυτόματα">
            <a:extLst>
              <a:ext uri="{FF2B5EF4-FFF2-40B4-BE49-F238E27FC236}">
                <a16:creationId xmlns:a16="http://schemas.microsoft.com/office/drawing/2014/main" id="{5EFDEC66-6CB8-D14D-8AF1-F945FA27797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t="25973" b="23674"/>
          <a:stretch/>
        </p:blipFill>
        <p:spPr>
          <a:xfrm>
            <a:off x="247475" y="3231240"/>
            <a:ext cx="5095875" cy="2565913"/>
          </a:xfrm>
          <a:prstGeom prst="rect">
            <a:avLst/>
          </a:prstGeom>
        </p:spPr>
      </p:pic>
    </p:spTree>
    <p:extLst>
      <p:ext uri="{BB962C8B-B14F-4D97-AF65-F5344CB8AC3E}">
        <p14:creationId xmlns:p14="http://schemas.microsoft.com/office/powerpoint/2010/main" val="16339780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afgeronde hoeken 5">
            <a:extLst>
              <a:ext uri="{FF2B5EF4-FFF2-40B4-BE49-F238E27FC236}">
                <a16:creationId xmlns:a16="http://schemas.microsoft.com/office/drawing/2014/main" id="{7A651057-1D6C-3AC9-8AB2-39C6219AA728}"/>
              </a:ext>
            </a:extLst>
          </p:cNvPr>
          <p:cNvSpPr/>
          <p:nvPr/>
        </p:nvSpPr>
        <p:spPr>
          <a:xfrm>
            <a:off x="7256792" y="1712149"/>
            <a:ext cx="4303690" cy="4067577"/>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7B197E27-8D6C-4091-1A71-BEF323B42651}"/>
              </a:ext>
            </a:extLst>
          </p:cNvPr>
          <p:cNvSpPr>
            <a:spLocks noGrp="1"/>
          </p:cNvSpPr>
          <p:nvPr>
            <p:ph type="title"/>
          </p:nvPr>
        </p:nvSpPr>
        <p:spPr/>
        <p:txBody>
          <a:bodyPr/>
          <a:lstStyle/>
          <a:p>
            <a:pPr marL="514350" indent="-514350">
              <a:buAutoNum type="arabicPeriod"/>
            </a:pPr>
            <a:r>
              <a:rPr lang="nl-NL" dirty="0">
                <a:ea typeface="Adobe Gothic Std B"/>
              </a:rPr>
              <a:t>Een vertrouwensrelatie (1/4)</a:t>
            </a:r>
            <a:endParaRPr lang="nl-NL" dirty="0"/>
          </a:p>
        </p:txBody>
      </p:sp>
      <p:sp>
        <p:nvSpPr>
          <p:cNvPr id="3" name="Tijdelijke aanduiding voor inhoud 2">
            <a:extLst>
              <a:ext uri="{FF2B5EF4-FFF2-40B4-BE49-F238E27FC236}">
                <a16:creationId xmlns:a16="http://schemas.microsoft.com/office/drawing/2014/main" id="{DCC89D24-B085-88E0-FDF0-06FC68394116}"/>
              </a:ext>
            </a:extLst>
          </p:cNvPr>
          <p:cNvSpPr>
            <a:spLocks noGrp="1"/>
          </p:cNvSpPr>
          <p:nvPr>
            <p:ph idx="1"/>
          </p:nvPr>
        </p:nvSpPr>
        <p:spPr>
          <a:xfrm>
            <a:off x="7561176" y="1953526"/>
            <a:ext cx="3694921" cy="3610287"/>
          </a:xfrm>
        </p:spPr>
        <p:txBody>
          <a:bodyPr vert="horz" lIns="91440" tIns="45720" rIns="91440" bIns="45720" rtlCol="0" anchor="t">
            <a:normAutofit fontScale="92500"/>
          </a:bodyPr>
          <a:lstStyle/>
          <a:p>
            <a:pPr marL="0" indent="0" algn="ctr">
              <a:buNone/>
            </a:pPr>
            <a:r>
              <a:rPr lang="nl-NL" b="1" dirty="0">
                <a:solidFill>
                  <a:schemeClr val="bg1"/>
                </a:solidFill>
                <a:effectLst>
                  <a:outerShdw blurRad="38100" dist="38100" dir="2700000" algn="tl">
                    <a:srgbClr val="000000">
                      <a:alpha val="43137"/>
                    </a:srgbClr>
                  </a:outerShdw>
                </a:effectLst>
                <a:cs typeface="Calibri"/>
              </a:rPr>
              <a:t>vertrouwen in communicatie verwijst naar de algemene verwachting dat een ontvangen boodschap waar en betrouwbaar is en dat de </a:t>
            </a:r>
            <a:r>
              <a:rPr lang="nl-NL" b="1" dirty="0" err="1">
                <a:solidFill>
                  <a:schemeClr val="bg1"/>
                </a:solidFill>
                <a:effectLst>
                  <a:outerShdw blurRad="38100" dist="38100" dir="2700000" algn="tl">
                    <a:srgbClr val="000000">
                      <a:alpha val="43137"/>
                    </a:srgbClr>
                  </a:outerShdw>
                </a:effectLst>
                <a:cs typeface="Calibri"/>
              </a:rPr>
              <a:t>communicator</a:t>
            </a:r>
            <a:r>
              <a:rPr lang="nl-NL" b="1" dirty="0">
                <a:solidFill>
                  <a:schemeClr val="bg1"/>
                </a:solidFill>
                <a:effectLst>
                  <a:outerShdw blurRad="38100" dist="38100" dir="2700000" algn="tl">
                    <a:srgbClr val="000000">
                      <a:alpha val="43137"/>
                    </a:srgbClr>
                  </a:outerShdw>
                </a:effectLst>
                <a:cs typeface="Calibri"/>
              </a:rPr>
              <a:t> bekwaamheid en eerlijkheid toont door accurate, objectieve en volledige informatie over te brengen.</a:t>
            </a:r>
            <a:endParaRPr lang="nl-NL" dirty="0">
              <a:solidFill>
                <a:schemeClr val="bg1"/>
              </a:solidFill>
              <a:cs typeface="Calibri"/>
            </a:endParaRPr>
          </a:p>
        </p:txBody>
      </p:sp>
      <p:sp>
        <p:nvSpPr>
          <p:cNvPr id="7" name="Tekstvak 6">
            <a:extLst>
              <a:ext uri="{FF2B5EF4-FFF2-40B4-BE49-F238E27FC236}">
                <a16:creationId xmlns:a16="http://schemas.microsoft.com/office/drawing/2014/main" id="{12DA0FB4-5BCB-88F0-6CF6-DEC83D2BCA4F}"/>
              </a:ext>
            </a:extLst>
          </p:cNvPr>
          <p:cNvSpPr txBox="1"/>
          <p:nvPr/>
        </p:nvSpPr>
        <p:spPr>
          <a:xfrm>
            <a:off x="4864458" y="6493098"/>
            <a:ext cx="73248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nl-NL" sz="1200" dirty="0">
                <a:cs typeface="Calibri" panose="020F0502020204030204"/>
                <a:hlinkClick r:id="rId3"/>
              </a:rPr>
              <a:t>Bron 1</a:t>
            </a:r>
            <a:r>
              <a:rPr lang="nl-NL" dirty="0">
                <a:cs typeface="Calibri" panose="020F0502020204030204"/>
              </a:rPr>
              <a:t> </a:t>
            </a:r>
            <a:r>
              <a:rPr lang="nl-NL" sz="1200" dirty="0">
                <a:cs typeface="Calibri" panose="020F0502020204030204"/>
              </a:rPr>
              <a:t>| </a:t>
            </a:r>
            <a:r>
              <a:rPr lang="nl-NL" sz="1200" dirty="0">
                <a:cs typeface="Calibri" panose="020F0502020204030204"/>
                <a:hlinkClick r:id="rId4"/>
              </a:rPr>
              <a:t>Bron 2 </a:t>
            </a:r>
            <a:r>
              <a:rPr lang="nl-NL" dirty="0">
                <a:cs typeface="Calibri" panose="020F0502020204030204"/>
              </a:rPr>
              <a:t> </a:t>
            </a:r>
            <a:endParaRPr lang="nl-NL" sz="1200" dirty="0">
              <a:cs typeface="Calibri" panose="020F0502020204030204"/>
            </a:endParaRPr>
          </a:p>
        </p:txBody>
      </p:sp>
      <p:sp>
        <p:nvSpPr>
          <p:cNvPr id="8" name="Tekstvak 7">
            <a:extLst>
              <a:ext uri="{FF2B5EF4-FFF2-40B4-BE49-F238E27FC236}">
                <a16:creationId xmlns:a16="http://schemas.microsoft.com/office/drawing/2014/main" id="{EEFBA0E8-650A-F4D7-D476-AC946B1EB694}"/>
              </a:ext>
            </a:extLst>
          </p:cNvPr>
          <p:cNvSpPr txBox="1"/>
          <p:nvPr/>
        </p:nvSpPr>
        <p:spPr>
          <a:xfrm>
            <a:off x="631517" y="2120463"/>
            <a:ext cx="5916232"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2100" dirty="0">
                <a:cs typeface="Calibri"/>
              </a:rPr>
              <a:t>Om een effectieve dialoog te kunnen voeren over moeilijke onderwerpen (bijv. informatiestoornis), moet er een vertrouwensrelatie worden opgebouwd.</a:t>
            </a:r>
          </a:p>
          <a:p>
            <a:r>
              <a:rPr lang="nl-NL" sz="2100" dirty="0">
                <a:cs typeface="Calibri"/>
              </a:rPr>
              <a:t>Zonder vertrouwen kan een gesprek niet effectief zijn, omdat de persoon niet verwacht dat jij of je woorden betrouwbaar of eerlijk zijn. Daarom zullen ze de dialoog niet aangaan. </a:t>
            </a:r>
          </a:p>
          <a:p>
            <a:r>
              <a:rPr lang="nl-NL" sz="2100" dirty="0">
                <a:cs typeface="Calibri"/>
              </a:rPr>
              <a:t>Wanneer er een vertrouwensrelatie is, is de persoon meer gemotiveerd om mee te werken aan het gesprek en voelt hij zich meer op zijn gemak om zich te uiten.</a:t>
            </a:r>
          </a:p>
        </p:txBody>
      </p:sp>
    </p:spTree>
    <p:extLst>
      <p:ext uri="{BB962C8B-B14F-4D97-AF65-F5344CB8AC3E}">
        <p14:creationId xmlns:p14="http://schemas.microsoft.com/office/powerpoint/2010/main" val="32022483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4_Enabling_Dialogue_NL_v1"/>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Cd0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AJ3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And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AJ3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AJ3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AJ3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Cd0FYFQaV5GsAAABvAAAAHAAAAHVuaXZlcnNhbC9sb2NhbF9zZXR0aW5ncy54bWwNyrEKwkAMANC9XxEySB3Uugn2rpujCK0fENogB7mk9ELRv/e2N7x++GaBnbeSTANezx0C62xL0k/A9/Q43RCKky4kphxQDWGITS82k4zsXmOBVejH28S5wvlJuc4XqbOkAu1B/B6PeInNH1BLAwQUAAIACAACd0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AndBWOohDhNLAAAAbAAAABsAAAB1bml2ZXJzYWwvdW5pdmVyc2FsLnBuZy54bWyzsa/IzVEoSy0qzszPs1Uy1DNQsrfj5bIpKEoty0wtV6gAigEFIUBJoRLINUJwyzNTSjKAQiYmFgjBjNTM9IwSoKiBhRlcVB9oKABQSwECAAAUAAIACACpdlBPNmFYAkcDAADhCQAAFAAAAAAAAAABAAAAAAAAAAAAdW5pdmVyc2FsL3BsYXllci54bWxQSwECAAAUAAIACAACd0FYtTf0qBwFAADhEwAAHQAAAAAAAAABAAAAAAB5AwAAdW5pdmVyc2FsL2NvbW1vbl9tZXNzYWdlcy5sbmdQSwECAAAUAAIACAACd0FYFR5gG6MAAAB/AQAALgAAAAAAAAABAAAAAADQCAAAdW5pdmVyc2FsL3BsYXliYWNrX2FuZF9uYXZpZ2F0aW9uX3NldHRpbmdzLnhtbFBLAQIAABQAAgAIAAJ3QVh0STUfPAQAAAwVAAAnAAAAAAAAAAEAAAAAAL8JAAB1bml2ZXJzYWwvZmxhc2hfcHVibGlzaGluZ19zZXR0aW5ncy54bWxQSwECAAAUAAIACAACd0FYN4uHansDAACsDAAAIQAAAAAAAAABAAAAAABADgAAdW5pdmVyc2FsL2ZsYXNoX3NraW5fc2V0dGluZ3MueG1sUEsBAgAAFAACAAgAAndBWKavViM2BAAAlhQAACYAAAAAAAAAAQAAAAAA+hEAAHVuaXZlcnNhbC9odG1sX3B1Ymxpc2hpbmdfc2V0dGluZ3MueG1sUEsBAgAAFAACAAgAAndBWCYPfuiwAQAAbwYAAB8AAAAAAAAAAQAAAAAAdBYAAHVuaXZlcnNhbC9odG1sX3NraW5fc2V0dGluZ3MuanNQSwECAAAUAAIACAACd0FYFQaV5GsAAABvAAAAHAAAAAAAAAABAAAAAABhGAAAdW5pdmVyc2FsL2xvY2FsX3NldHRpbmdzLnhtbFBLAQIAABQAAgAIAAJ3QVjCG66ZaBIAAPdNAAAXAAAAAAAAAAAAAAAAAAYZAAB1bml2ZXJzYWwvdW5pdmVyc2FsLnBuZ1BLAQIAABQAAgAIAAJ3QVjqIQ4TSwAAAGwAAAAbAAAAAAAAAAEAAAAAAKMrAAB1bml2ZXJzYWwvdW5pdmVyc2FsLnBuZy54bWxQSwUGAAAAAAoACgAGAwAAJywAAAAA"/>
  <p:tag name="ISPRING_LMS_API_VERSION" val="SCORM 1.2"/>
  <p:tag name="ISPRING_ULTRA_SCORM_COURSE_ID" val="2CC7C936-9AA9-4690-983F-04445885DF25"/>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4"/>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Dutch&quot;]]"/>
  <p:tag name="ISPRING_SCORM_RATE_QUIZZES" val="0"/>
  <p:tag name="ISPRING_PRESENTATION_TITLE" val="M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170bf8d-0d10-4a31-84ba-136298f3893f">
      <Terms xmlns="http://schemas.microsoft.com/office/infopath/2007/PartnerControls"/>
    </lcf76f155ced4ddcb4097134ff3c332f>
    <Status xmlns="A170BF8D-0D10-4A31-84BA-136298F3893F">Concept</Status>
    <TaxCatchAll xmlns="19efc745-f8ae-456e-98f3-7656c6b98ef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8C5150E41E01409FE07977F0565001" ma:contentTypeVersion="13" ma:contentTypeDescription="Een nieuw document maken." ma:contentTypeScope="" ma:versionID="dceb514d459a965e66f62abcc4af67a4">
  <xsd:schema xmlns:xsd="http://www.w3.org/2001/XMLSchema" xmlns:xs="http://www.w3.org/2001/XMLSchema" xmlns:p="http://schemas.microsoft.com/office/2006/metadata/properties" xmlns:ns2="A170BF8D-0D10-4A31-84BA-136298F3893F" xmlns:ns3="a170bf8d-0d10-4a31-84ba-136298f3893f" xmlns:ns4="d55660b8-d104-43d9-a55a-6bf5ee589c5a" xmlns:ns5="19efc745-f8ae-456e-98f3-7656c6b98ef6" targetNamespace="http://schemas.microsoft.com/office/2006/metadata/properties" ma:root="true" ma:fieldsID="75dc8cc5d461a3b9574ae4e95c9ab0de" ns2:_="" ns3:_="" ns4:_="" ns5:_="">
    <xsd:import namespace="A170BF8D-0D10-4A31-84BA-136298F3893F"/>
    <xsd:import namespace="a170bf8d-0d10-4a31-84ba-136298f3893f"/>
    <xsd:import namespace="d55660b8-d104-43d9-a55a-6bf5ee589c5a"/>
    <xsd:import namespace="19efc745-f8ae-456e-98f3-7656c6b98ef6"/>
    <xsd:element name="properties">
      <xsd:complexType>
        <xsd:sequence>
          <xsd:element name="documentManagement">
            <xsd:complexType>
              <xsd:all>
                <xsd:element ref="ns2:Status" minOccurs="0"/>
                <xsd:element ref="ns3:MediaServiceMetadata" minOccurs="0"/>
                <xsd:element ref="ns3:MediaServiceFastMetadata" minOccurs="0"/>
                <xsd:element ref="ns4:SharedWithUsers" minOccurs="0"/>
                <xsd:element ref="ns4:SharedWithDetails" minOccurs="0"/>
                <xsd:element ref="ns3:lcf76f155ced4ddcb4097134ff3c332f" minOccurs="0"/>
                <xsd:element ref="ns5: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Status" ma:index="8" nillable="true" ma:displayName="Status" ma:default="Concept" ma:format="Dropdown" ma:internalName="Status">
      <xsd:simpleType>
        <xsd:restriction base="dms:Choice">
          <xsd:enumeration value="Concept"/>
          <xsd:enumeration value="Voltooid"/>
        </xsd:restriction>
      </xsd:simpleType>
    </xsd:element>
  </xsd:schema>
  <xsd:schema xmlns:xsd="http://www.w3.org/2001/XMLSchema" xmlns:xs="http://www.w3.org/2001/XMLSchema" xmlns:dms="http://schemas.microsoft.com/office/2006/documentManagement/types" xmlns:pc="http://schemas.microsoft.com/office/infopath/2007/PartnerControls" targetNamespace="a170bf8d-0d10-4a31-84ba-136298f3893f"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cfe27688-f39b-4ef9-a621-74b7e348dea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660b8-d104-43d9-a55a-6bf5ee589c5a" elementFormDefault="qualified">
    <xsd:import namespace="http://schemas.microsoft.com/office/2006/documentManagement/types"/>
    <xsd:import namespace="http://schemas.microsoft.com/office/infopath/2007/PartnerControls"/>
    <xsd:element name="SharedWithUsers" ma:index="11"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9efc745-f8ae-456e-98f3-7656c6b98ef6"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5a5076-e039-4797-a14f-b162bae4ec1c}" ma:internalName="TaxCatchAll" ma:showField="CatchAllData" ma:web="19efc745-f8ae-456e-98f3-7656c6b98e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13F6F9-419F-4DB3-BB9F-18447BDF5A54}">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purl.org/dc/elements/1.1/"/>
    <ds:schemaRef ds:uri="19efc745-f8ae-456e-98f3-7656c6b98ef6"/>
    <ds:schemaRef ds:uri="d55660b8-d104-43d9-a55a-6bf5ee589c5a"/>
    <ds:schemaRef ds:uri="a170bf8d-0d10-4a31-84ba-136298f3893f"/>
    <ds:schemaRef ds:uri="http://schemas.microsoft.com/office/infopath/2007/PartnerControls"/>
    <ds:schemaRef ds:uri="http://schemas.openxmlformats.org/package/2006/metadata/core-properties"/>
    <ds:schemaRef ds:uri="A170BF8D-0D10-4A31-84BA-136298F3893F"/>
  </ds:schemaRefs>
</ds:datastoreItem>
</file>

<file path=customXml/itemProps2.xml><?xml version="1.0" encoding="utf-8"?>
<ds:datastoreItem xmlns:ds="http://schemas.openxmlformats.org/officeDocument/2006/customXml" ds:itemID="{65C6D51F-9450-4ECE-9317-34C627A2A581}">
  <ds:schemaRefs>
    <ds:schemaRef ds:uri="http://schemas.microsoft.com/sharepoint/v3/contenttype/forms"/>
  </ds:schemaRefs>
</ds:datastoreItem>
</file>

<file path=customXml/itemProps3.xml><?xml version="1.0" encoding="utf-8"?>
<ds:datastoreItem xmlns:ds="http://schemas.openxmlformats.org/officeDocument/2006/customXml" ds:itemID="{C70BA06F-1FDD-421C-AB26-28997D88498D}">
  <ds:schemaRefs>
    <ds:schemaRef ds:uri="19efc745-f8ae-456e-98f3-7656c6b98ef6"/>
    <ds:schemaRef ds:uri="A170BF8D-0D10-4A31-84BA-136298F3893F"/>
    <ds:schemaRef ds:uri="a170bf8d-0d10-4a31-84ba-136298f3893f"/>
    <ds:schemaRef ds:uri="d55660b8-d104-43d9-a55a-6bf5ee589c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151</TotalTime>
  <Words>3132</Words>
  <Application>Microsoft Office PowerPoint</Application>
  <PresentationFormat>Ευρεία οθόνη</PresentationFormat>
  <Paragraphs>201</Paragraphs>
  <Slides>30</Slides>
  <Notes>30</Notes>
  <HiddenSlides>0</HiddenSlides>
  <MMClips>0</MMClips>
  <ScaleCrop>false</ScaleCrop>
  <HeadingPairs>
    <vt:vector size="6" baseType="variant">
      <vt:variant>
        <vt:lpstr>Γραμματοσειρές που χρησιμοποιούνται</vt:lpstr>
      </vt:variant>
      <vt:variant>
        <vt:i4>13</vt:i4>
      </vt:variant>
      <vt:variant>
        <vt:lpstr>Θέμα</vt:lpstr>
      </vt:variant>
      <vt:variant>
        <vt:i4>1</vt:i4>
      </vt:variant>
      <vt:variant>
        <vt:lpstr>Τίτλοι διαφανειών</vt:lpstr>
      </vt:variant>
      <vt:variant>
        <vt:i4>30</vt:i4>
      </vt:variant>
    </vt:vector>
  </HeadingPairs>
  <TitlesOfParts>
    <vt:vector size="44" baseType="lpstr">
      <vt:lpstr>Adobe Gothic Std B</vt:lpstr>
      <vt:lpstr>MS PGothic</vt:lpstr>
      <vt:lpstr>Arial</vt:lpstr>
      <vt:lpstr>Arial,Sans-Serif</vt:lpstr>
      <vt:lpstr>Calibri</vt:lpstr>
      <vt:lpstr>Calibri Light</vt:lpstr>
      <vt:lpstr>Courier New</vt:lpstr>
      <vt:lpstr>Impact</vt:lpstr>
      <vt:lpstr>Proxima Nova</vt:lpstr>
      <vt:lpstr>Times New Roman</vt:lpstr>
      <vt:lpstr>Verdana</vt:lpstr>
      <vt:lpstr>Wingdings</vt:lpstr>
      <vt:lpstr>Wingdings,Sans-Serif</vt:lpstr>
      <vt:lpstr>Θέμα του Office</vt:lpstr>
      <vt:lpstr>Παρουσίαση του PowerPoint</vt:lpstr>
      <vt:lpstr>Partners</vt:lpstr>
      <vt:lpstr>Modules</vt:lpstr>
      <vt:lpstr>Doelstellingen</vt:lpstr>
      <vt:lpstr>Geloof in mis- en desinformatie tegengaan</vt:lpstr>
      <vt:lpstr>Het belang van dialoog</vt:lpstr>
      <vt:lpstr>Een veilige omgeving</vt:lpstr>
      <vt:lpstr>Basisprincipes voor een effectieve dialoog</vt:lpstr>
      <vt:lpstr>Een vertrouwensrelatie (1/4)</vt:lpstr>
      <vt:lpstr>Hoe krijg je vertrouwen (2/4)</vt:lpstr>
      <vt:lpstr>Een effectief hulpmiddel voor affectief professionalisme (3/4)</vt:lpstr>
      <vt:lpstr>Richtlijnen voor zelfonthulling (4/4)</vt:lpstr>
      <vt:lpstr>2. Een egalitaire dialoog (1/2)</vt:lpstr>
      <vt:lpstr>Een gelijk speelveld creëert openheid (2/2)</vt:lpstr>
      <vt:lpstr>3. Begeleiding bieden</vt:lpstr>
      <vt:lpstr>4. Verwerp agressie (1/4)</vt:lpstr>
      <vt:lpstr>Hoe agressie af te wijzen (2/4)</vt:lpstr>
      <vt:lpstr>Actief luisteren (3/4)</vt:lpstr>
      <vt:lpstr>Voorbeelden van actief luisteren (4/4)</vt:lpstr>
      <vt:lpstr>Andere vaardigheden van dialoog (1/3)</vt:lpstr>
      <vt:lpstr>Andere vaardigheden in dialoog (2/3)</vt:lpstr>
      <vt:lpstr>Andere vaardigheden van dialoog (3/3)</vt:lpstr>
      <vt:lpstr>Interculturele communicatie</vt:lpstr>
      <vt:lpstr>Interculturele communicatie (1/4)</vt:lpstr>
      <vt:lpstr>Voorbeelden van misinterpretaties in interculturele communicatie (2/4)</vt:lpstr>
      <vt:lpstr>Voorbeelden van misinterpretaties in interculturele communicatie (3/4)</vt:lpstr>
      <vt:lpstr>Hoe interculturele misinterpretaties vermijden (4/4)</vt:lpstr>
      <vt:lpstr>Referenties en verdere lectuur (1/2)</vt:lpstr>
      <vt:lpstr>Referenties en verdere lectuur (2/2)</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dc:title>
  <dc:creator>pantelis bbalaouras</dc:creator>
  <cp:lastModifiedBy>pantelis</cp:lastModifiedBy>
  <cp:revision>1313</cp:revision>
  <dcterms:created xsi:type="dcterms:W3CDTF">2020-06-02T13:31:56Z</dcterms:created>
  <dcterms:modified xsi:type="dcterms:W3CDTF">2024-08-17T13:48:57Z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0x0101008B8C5150E41E01409FE07977F0565001</vt:lpwstr>
  </property>
  <property fmtid="{D5CDD505-2E9C-101B-9397-08002B2CF9AE}" pid="3" name="MediaServiceImageTags">
    <vt:lpwstr/>
  </property>
</Properties>
</file>