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12" r:id="rId2"/>
    <p:sldId id="444" r:id="rId3"/>
    <p:sldId id="509" r:id="rId4"/>
    <p:sldId id="420" r:id="rId5"/>
    <p:sldId id="295" r:id="rId6"/>
    <p:sldId id="527" r:id="rId7"/>
    <p:sldId id="513" r:id="rId8"/>
    <p:sldId id="514" r:id="rId9"/>
    <p:sldId id="529" r:id="rId10"/>
    <p:sldId id="528" r:id="rId11"/>
    <p:sldId id="515" r:id="rId12"/>
    <p:sldId id="518" r:id="rId13"/>
    <p:sldId id="517" r:id="rId14"/>
    <p:sldId id="525" r:id="rId15"/>
    <p:sldId id="446" r:id="rId16"/>
    <p:sldId id="522" r:id="rId17"/>
    <p:sldId id="523" r:id="rId18"/>
    <p:sldId id="524" r:id="rId19"/>
    <p:sldId id="526" r:id="rId20"/>
    <p:sldId id="531" r:id="rId21"/>
    <p:sldId id="485" r:id="rId22"/>
    <p:sldId id="325" r:id="rId23"/>
    <p:sldId id="442" r:id="rId24"/>
  </p:sldIdLst>
  <p:sldSz cx="12192000" cy="6858000"/>
  <p:notesSz cx="6858000" cy="9144000"/>
  <p:custDataLst>
    <p:tags r:id="rId27"/>
  </p:custDataLst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CC99"/>
    <a:srgbClr val="004899"/>
    <a:srgbClr val="95C11F"/>
    <a:srgbClr val="E89704"/>
    <a:srgbClr val="D8134D"/>
    <a:srgbClr val="38289E"/>
    <a:srgbClr val="E24231"/>
    <a:srgbClr val="D7124E"/>
    <a:srgbClr val="1F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1F65D-6ABD-40F4-AF03-3ED5234BC10E}" v="4" dt="2023-11-22T15:15:4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6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1f5f41b363f6e14e" providerId="LiveId" clId="{B6F1F65D-6ABD-40F4-AF03-3ED5234BC10E}"/>
    <pc:docChg chg="custSel modSld">
      <pc:chgData name="Tim Paulusse" userId="1f5f41b363f6e14e" providerId="LiveId" clId="{B6F1F65D-6ABD-40F4-AF03-3ED5234BC10E}" dt="2023-11-22T15:16:11.662" v="26" actId="20577"/>
      <pc:docMkLst>
        <pc:docMk/>
      </pc:docMkLst>
      <pc:sldChg chg="modSp mod">
        <pc:chgData name="Tim Paulusse" userId="1f5f41b363f6e14e" providerId="LiveId" clId="{B6F1F65D-6ABD-40F4-AF03-3ED5234BC10E}" dt="2023-11-22T15:06:37.824" v="3" actId="255"/>
        <pc:sldMkLst>
          <pc:docMk/>
          <pc:sldMk cId="2601966274" sldId="446"/>
        </pc:sldMkLst>
        <pc:spChg chg="mod">
          <ac:chgData name="Tim Paulusse" userId="1f5f41b363f6e14e" providerId="LiveId" clId="{B6F1F65D-6ABD-40F4-AF03-3ED5234BC10E}" dt="2023-11-22T15:06:37.824" v="3" actId="255"/>
          <ac:spMkLst>
            <pc:docMk/>
            <pc:sldMk cId="2601966274" sldId="446"/>
            <ac:spMk id="14" creationId="{13725DC3-E1D4-4E92-AF5A-F0DED3AA5B9A}"/>
          </ac:spMkLst>
        </pc:spChg>
        <pc:spChg chg="mod">
          <ac:chgData name="Tim Paulusse" userId="1f5f41b363f6e14e" providerId="LiveId" clId="{B6F1F65D-6ABD-40F4-AF03-3ED5234BC10E}" dt="2023-11-22T15:06:30.801" v="2" actId="255"/>
          <ac:spMkLst>
            <pc:docMk/>
            <pc:sldMk cId="2601966274" sldId="446"/>
            <ac:spMk id="16" creationId="{13725DC3-E1D4-4E92-AF5A-F0DED3AA5B9A}"/>
          </ac:spMkLst>
        </pc:spChg>
      </pc:sldChg>
      <pc:sldChg chg="modSp">
        <pc:chgData name="Tim Paulusse" userId="1f5f41b363f6e14e" providerId="LiveId" clId="{B6F1F65D-6ABD-40F4-AF03-3ED5234BC10E}" dt="2023-11-22T15:06:07.032" v="1" actId="20577"/>
        <pc:sldMkLst>
          <pc:docMk/>
          <pc:sldMk cId="1041830205" sldId="509"/>
        </pc:sldMkLst>
        <pc:graphicFrameChg chg="mod">
          <ac:chgData name="Tim Paulusse" userId="1f5f41b363f6e14e" providerId="LiveId" clId="{B6F1F65D-6ABD-40F4-AF03-3ED5234BC10E}" dt="2023-11-22T15:06:07.032" v="1" actId="20577"/>
          <ac:graphicFrameMkLst>
            <pc:docMk/>
            <pc:sldMk cId="1041830205" sldId="509"/>
            <ac:graphicFrameMk id="2" creationId="{36D3A082-9046-D340-3610-7C31BEF804C7}"/>
          </ac:graphicFrameMkLst>
        </pc:graphicFrameChg>
      </pc:sldChg>
      <pc:sldChg chg="modSp mod">
        <pc:chgData name="Tim Paulusse" userId="1f5f41b363f6e14e" providerId="LiveId" clId="{B6F1F65D-6ABD-40F4-AF03-3ED5234BC10E}" dt="2023-11-22T15:15:49.111" v="17" actId="20577"/>
        <pc:sldMkLst>
          <pc:docMk/>
          <pc:sldMk cId="245421762" sldId="517"/>
        </pc:sldMkLst>
        <pc:spChg chg="mod">
          <ac:chgData name="Tim Paulusse" userId="1f5f41b363f6e14e" providerId="LiveId" clId="{B6F1F65D-6ABD-40F4-AF03-3ED5234BC10E}" dt="2023-11-22T15:15:39.327" v="15" actId="1076"/>
          <ac:spMkLst>
            <pc:docMk/>
            <pc:sldMk cId="245421762" sldId="517"/>
            <ac:spMk id="5" creationId="{FCC0DEC9-291B-4095-9896-1244D3052774}"/>
          </ac:spMkLst>
        </pc:spChg>
        <pc:spChg chg="mod">
          <ac:chgData name="Tim Paulusse" userId="1f5f41b363f6e14e" providerId="LiveId" clId="{B6F1F65D-6ABD-40F4-AF03-3ED5234BC10E}" dt="2023-11-22T15:15:10.102" v="9" actId="1076"/>
          <ac:spMkLst>
            <pc:docMk/>
            <pc:sldMk cId="245421762" sldId="517"/>
            <ac:spMk id="6" creationId="{4BD0C7CC-BAC5-4DAE-90C4-844464AC94A7}"/>
          </ac:spMkLst>
        </pc:spChg>
        <pc:spChg chg="mod">
          <ac:chgData name="Tim Paulusse" userId="1f5f41b363f6e14e" providerId="LiveId" clId="{B6F1F65D-6ABD-40F4-AF03-3ED5234BC10E}" dt="2023-11-22T15:15:49.111" v="17" actId="20577"/>
          <ac:spMkLst>
            <pc:docMk/>
            <pc:sldMk cId="245421762" sldId="517"/>
            <ac:spMk id="12" creationId="{85D3F7F5-9A32-24F0-F5D0-A5F25A673897}"/>
          </ac:spMkLst>
        </pc:spChg>
      </pc:sldChg>
      <pc:sldChg chg="modSp mod">
        <pc:chgData name="Tim Paulusse" userId="1f5f41b363f6e14e" providerId="LiveId" clId="{B6F1F65D-6ABD-40F4-AF03-3ED5234BC10E}" dt="2023-11-22T15:15:57.667" v="22" actId="313"/>
        <pc:sldMkLst>
          <pc:docMk/>
          <pc:sldMk cId="2130261849" sldId="526"/>
        </pc:sldMkLst>
        <pc:spChg chg="mod">
          <ac:chgData name="Tim Paulusse" userId="1f5f41b363f6e14e" providerId="LiveId" clId="{B6F1F65D-6ABD-40F4-AF03-3ED5234BC10E}" dt="2023-11-22T15:15:57.667" v="22" actId="313"/>
          <ac:spMkLst>
            <pc:docMk/>
            <pc:sldMk cId="2130261849" sldId="526"/>
            <ac:spMk id="3" creationId="{00000000-0000-0000-0000-000000000000}"/>
          </ac:spMkLst>
        </pc:spChg>
      </pc:sldChg>
      <pc:sldChg chg="modSp mod">
        <pc:chgData name="Tim Paulusse" userId="1f5f41b363f6e14e" providerId="LiveId" clId="{B6F1F65D-6ABD-40F4-AF03-3ED5234BC10E}" dt="2023-11-22T15:14:41.517" v="5" actId="20577"/>
        <pc:sldMkLst>
          <pc:docMk/>
          <pc:sldMk cId="1483375353" sldId="529"/>
        </pc:sldMkLst>
        <pc:spChg chg="mod">
          <ac:chgData name="Tim Paulusse" userId="1f5f41b363f6e14e" providerId="LiveId" clId="{B6F1F65D-6ABD-40F4-AF03-3ED5234BC10E}" dt="2023-11-22T15:14:41.517" v="5" actId="20577"/>
          <ac:spMkLst>
            <pc:docMk/>
            <pc:sldMk cId="1483375353" sldId="529"/>
            <ac:spMk id="6" creationId="{13725DC3-E1D4-4E92-AF5A-F0DED3AA5B9A}"/>
          </ac:spMkLst>
        </pc:spChg>
      </pc:sldChg>
      <pc:sldChg chg="modSp mod">
        <pc:chgData name="Tim Paulusse" userId="1f5f41b363f6e14e" providerId="LiveId" clId="{B6F1F65D-6ABD-40F4-AF03-3ED5234BC10E}" dt="2023-11-22T15:16:11.662" v="26" actId="20577"/>
        <pc:sldMkLst>
          <pc:docMk/>
          <pc:sldMk cId="3149997149" sldId="531"/>
        </pc:sldMkLst>
        <pc:spChg chg="mod">
          <ac:chgData name="Tim Paulusse" userId="1f5f41b363f6e14e" providerId="LiveId" clId="{B6F1F65D-6ABD-40F4-AF03-3ED5234BC10E}" dt="2023-11-22T15:16:11.662" v="26" actId="20577"/>
          <ac:spMkLst>
            <pc:docMk/>
            <pc:sldMk cId="3149997149" sldId="531"/>
            <ac:spMk id="3" creationId="{4891C17C-4F24-E3AE-5628-3782A986BB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bg" sz="3200" kern="1200" dirty="0">
              <a:solidFill>
                <a:schemeClr val="tx1"/>
              </a:solidFill>
              <a:effectLst/>
            </a:rPr>
            <a:t>1. </a:t>
          </a:r>
          <a:r>
            <a:rPr lang="bg" sz="3200" kern="1200" dirty="0">
              <a:solidFill>
                <a:schemeClr val="tx1"/>
              </a:solidFill>
            </a:rPr>
            <a:t>Осъзнатост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3. Разрешаване на конфликти</a:t>
          </a:r>
          <a:endParaRPr lang="el-GR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2. Критично мислене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Y="100000" custLinFactNeighborX="372" custLinFactNeighborY="111891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 custLinFactY="-95416" custLinFactNeighborX="186" custLinFactNeighborY="-100000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4D62FD-C991-438A-901A-5ACED8E225E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9075757-DA64-4EBB-BD9B-4DD5BE85C15F}">
      <dgm:prSet phldrT="[Text]"/>
      <dgm:spPr/>
      <dgm:t>
        <a:bodyPr/>
        <a:lstStyle/>
        <a:p>
          <a:r>
            <a:rPr lang="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1</a:t>
          </a:r>
        </a:p>
        <a:p>
          <a:r>
            <a:rPr lang="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Потенциална опозиция, несъвместимост</a:t>
          </a:r>
        </a:p>
      </dgm:t>
    </dgm:pt>
    <dgm:pt modelId="{B20491FB-EF63-44D4-905A-B3550409D04E}" type="parTrans" cxnId="{EDA870EA-D78E-433D-8DDF-CA7ABD765AF7}">
      <dgm:prSet/>
      <dgm:spPr/>
      <dgm:t>
        <a:bodyPr/>
        <a:lstStyle/>
        <a:p>
          <a:endParaRPr lang="en-US"/>
        </a:p>
      </dgm:t>
    </dgm:pt>
    <dgm:pt modelId="{CB315CDA-9E0E-4CBC-BFCC-7AC53F0EC2E9}" type="sibTrans" cxnId="{EDA870EA-D78E-433D-8DDF-CA7ABD765AF7}">
      <dgm:prSet/>
      <dgm:spPr/>
      <dgm:t>
        <a:bodyPr/>
        <a:lstStyle/>
        <a:p>
          <a:endParaRPr lang="en-US"/>
        </a:p>
      </dgm:t>
    </dgm:pt>
    <dgm:pt modelId="{673D6434-0092-4DF0-8A15-A72477251C4B}">
      <dgm:prSet phldrT="[Text]"/>
      <dgm:spPr/>
      <dgm:t>
        <a:bodyPr/>
        <a:lstStyle/>
        <a:p>
          <a:r>
            <a:rPr lang="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2</a:t>
          </a:r>
        </a:p>
        <a:p>
          <a:r>
            <a:rPr lang="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Признание</a:t>
          </a:r>
        </a:p>
      </dgm:t>
    </dgm:pt>
    <dgm:pt modelId="{20CC3337-9F2B-411B-ABFE-62DEBCB63C4B}" type="parTrans" cxnId="{1744537F-6073-4519-8A7D-426B4C42932E}">
      <dgm:prSet/>
      <dgm:spPr/>
      <dgm:t>
        <a:bodyPr/>
        <a:lstStyle/>
        <a:p>
          <a:endParaRPr lang="en-US"/>
        </a:p>
      </dgm:t>
    </dgm:pt>
    <dgm:pt modelId="{A9CB8FC2-0B58-4D1C-AB38-682743181FEE}" type="sibTrans" cxnId="{1744537F-6073-4519-8A7D-426B4C42932E}">
      <dgm:prSet/>
      <dgm:spPr/>
      <dgm:t>
        <a:bodyPr/>
        <a:lstStyle/>
        <a:p>
          <a:endParaRPr lang="en-US"/>
        </a:p>
      </dgm:t>
    </dgm:pt>
    <dgm:pt modelId="{959C588C-0547-415D-AD86-D22114673916}">
      <dgm:prSet phldrT="[Text]"/>
      <dgm:spPr/>
      <dgm:t>
        <a:bodyPr/>
        <a:lstStyle/>
        <a:p>
          <a:r>
            <a:rPr lang="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3</a:t>
          </a:r>
        </a:p>
        <a:p>
          <a:r>
            <a:rPr lang="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Намерение/Цели</a:t>
          </a:r>
        </a:p>
      </dgm:t>
    </dgm:pt>
    <dgm:pt modelId="{56A27D33-0907-441C-8311-303859434BE4}" type="parTrans" cxnId="{892524B2-EDB7-4BED-AC74-6D9A4C30BFF8}">
      <dgm:prSet/>
      <dgm:spPr/>
      <dgm:t>
        <a:bodyPr/>
        <a:lstStyle/>
        <a:p>
          <a:endParaRPr lang="en-US"/>
        </a:p>
      </dgm:t>
    </dgm:pt>
    <dgm:pt modelId="{6E64DDC9-8C7C-426A-90AA-213B2B7046A8}" type="sibTrans" cxnId="{892524B2-EDB7-4BED-AC74-6D9A4C30BFF8}">
      <dgm:prSet/>
      <dgm:spPr/>
      <dgm:t>
        <a:bodyPr/>
        <a:lstStyle/>
        <a:p>
          <a:endParaRPr lang="en-US"/>
        </a:p>
      </dgm:t>
    </dgm:pt>
    <dgm:pt modelId="{2B1D073F-EB97-459A-BC4F-453630E45A58}">
      <dgm:prSet/>
      <dgm:spPr/>
      <dgm:t>
        <a:bodyPr/>
        <a:lstStyle/>
        <a:p>
          <a:r>
            <a:rPr lang="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4</a:t>
          </a:r>
        </a:p>
        <a:p>
          <a:r>
            <a:rPr lang="b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Поведение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B3D79-7277-429A-A9F5-DB21564C21B3}" type="parTrans" cxnId="{B9EBB4D9-909F-42B0-80B8-99EBC67E3AA5}">
      <dgm:prSet/>
      <dgm:spPr/>
      <dgm:t>
        <a:bodyPr/>
        <a:lstStyle/>
        <a:p>
          <a:endParaRPr lang="en-US"/>
        </a:p>
      </dgm:t>
    </dgm:pt>
    <dgm:pt modelId="{D12837BC-DB09-4081-BEB7-7CB5562E442B}" type="sibTrans" cxnId="{B9EBB4D9-909F-42B0-80B8-99EBC67E3AA5}">
      <dgm:prSet/>
      <dgm:spPr/>
      <dgm:t>
        <a:bodyPr/>
        <a:lstStyle/>
        <a:p>
          <a:endParaRPr lang="en-US"/>
        </a:p>
      </dgm:t>
    </dgm:pt>
    <dgm:pt modelId="{5795821E-83FF-45D6-8432-E67AE639BE13}">
      <dgm:prSet/>
      <dgm:spPr/>
      <dgm:t>
        <a:bodyPr/>
        <a:lstStyle/>
        <a:p>
          <a:r>
            <a:rPr lang="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5</a:t>
          </a:r>
        </a:p>
        <a:p>
          <a:r>
            <a:rPr lang="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Последствия</a:t>
          </a:r>
        </a:p>
      </dgm:t>
    </dgm:pt>
    <dgm:pt modelId="{EEE4E22A-D527-4AD0-A9CA-9ACD7CF851DA}" type="parTrans" cxnId="{C560B758-CBB1-4ADB-8502-580B34800F90}">
      <dgm:prSet/>
      <dgm:spPr/>
      <dgm:t>
        <a:bodyPr/>
        <a:lstStyle/>
        <a:p>
          <a:endParaRPr lang="en-US"/>
        </a:p>
      </dgm:t>
    </dgm:pt>
    <dgm:pt modelId="{48638C65-3FB0-42C7-AFDC-63367F3B6067}" type="sibTrans" cxnId="{C560B758-CBB1-4ADB-8502-580B34800F90}">
      <dgm:prSet/>
      <dgm:spPr/>
      <dgm:t>
        <a:bodyPr/>
        <a:lstStyle/>
        <a:p>
          <a:endParaRPr lang="en-US"/>
        </a:p>
      </dgm:t>
    </dgm:pt>
    <dgm:pt modelId="{3FBC548E-18FD-4BEA-B0A8-6045D8BAB7D6}" type="pres">
      <dgm:prSet presAssocID="{244D62FD-C991-438A-901A-5ACED8E225EF}" presName="Name0" presStyleCnt="0">
        <dgm:presLayoutVars>
          <dgm:dir/>
          <dgm:resizeHandles val="exact"/>
        </dgm:presLayoutVars>
      </dgm:prSet>
      <dgm:spPr/>
    </dgm:pt>
    <dgm:pt modelId="{51FBE15D-F99A-4F61-9A1B-033BED5CC3E5}" type="pres">
      <dgm:prSet presAssocID="{39075757-DA64-4EBB-BD9B-4DD5BE85C1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CB544-0F44-4B7C-A871-5CB09F80C40A}" type="pres">
      <dgm:prSet presAssocID="{CB315CDA-9E0E-4CBC-BFCC-7AC53F0EC2E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B55F1A2-10B1-4652-929F-9EA74BB76FFA}" type="pres">
      <dgm:prSet presAssocID="{CB315CDA-9E0E-4CBC-BFCC-7AC53F0EC2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D5818A2-B7D5-454F-9F20-A53C3E544D33}" type="pres">
      <dgm:prSet presAssocID="{673D6434-0092-4DF0-8A15-A72477251C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CF30B-0E03-4B72-9678-7A94EA7239CF}" type="pres">
      <dgm:prSet presAssocID="{A9CB8FC2-0B58-4D1C-AB38-682743181FE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F259C64-07FF-4115-AC35-2704B9B0683B}" type="pres">
      <dgm:prSet presAssocID="{A9CB8FC2-0B58-4D1C-AB38-682743181FE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F382BBF-F578-4CFD-908A-50A7A4B8DF66}" type="pres">
      <dgm:prSet presAssocID="{959C588C-0547-415D-AD86-D221146739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4A4E9-B21F-44FD-AFA9-CD5AEB97AE61}" type="pres">
      <dgm:prSet presAssocID="{6E64DDC9-8C7C-426A-90AA-213B2B7046A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551DF04-B6E2-4F1F-9D6D-1D8A70E7DFCD}" type="pres">
      <dgm:prSet presAssocID="{6E64DDC9-8C7C-426A-90AA-213B2B7046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E991DEF-7D0C-49C2-A618-CC68718B7AE0}" type="pres">
      <dgm:prSet presAssocID="{2B1D073F-EB97-459A-BC4F-453630E45A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E11F1-AE5D-47D7-8F41-8E5C1F903894}" type="pres">
      <dgm:prSet presAssocID="{D12837BC-DB09-4081-BEB7-7CB5562E442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D7D4348-8E4C-4882-BF57-49FFE38B3F47}" type="pres">
      <dgm:prSet presAssocID="{D12837BC-DB09-4081-BEB7-7CB5562E442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238DEEC-CE24-43F2-8AFC-08C4ABFCEA50}" type="pres">
      <dgm:prSet presAssocID="{5795821E-83FF-45D6-8432-E67AE639BE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85941F-2ADF-4EF3-B7D3-E9E104625330}" type="presOf" srcId="{D12837BC-DB09-4081-BEB7-7CB5562E442B}" destId="{AD7D4348-8E4C-4882-BF57-49FFE38B3F47}" srcOrd="1" destOrd="0" presId="urn:microsoft.com/office/officeart/2005/8/layout/process1"/>
    <dgm:cxn modelId="{B9EBB4D9-909F-42B0-80B8-99EBC67E3AA5}" srcId="{244D62FD-C991-438A-901A-5ACED8E225EF}" destId="{2B1D073F-EB97-459A-BC4F-453630E45A58}" srcOrd="3" destOrd="0" parTransId="{58AB3D79-7277-429A-A9F5-DB21564C21B3}" sibTransId="{D12837BC-DB09-4081-BEB7-7CB5562E442B}"/>
    <dgm:cxn modelId="{1744537F-6073-4519-8A7D-426B4C42932E}" srcId="{244D62FD-C991-438A-901A-5ACED8E225EF}" destId="{673D6434-0092-4DF0-8A15-A72477251C4B}" srcOrd="1" destOrd="0" parTransId="{20CC3337-9F2B-411B-ABFE-62DEBCB63C4B}" sibTransId="{A9CB8FC2-0B58-4D1C-AB38-682743181FEE}"/>
    <dgm:cxn modelId="{F34719D6-4DDC-4669-84D4-C2E763CF5E9A}" type="presOf" srcId="{CB315CDA-9E0E-4CBC-BFCC-7AC53F0EC2E9}" destId="{213CB544-0F44-4B7C-A871-5CB09F80C40A}" srcOrd="0" destOrd="0" presId="urn:microsoft.com/office/officeart/2005/8/layout/process1"/>
    <dgm:cxn modelId="{F6D3C190-7007-46A2-B793-CEDE41756FB8}" type="presOf" srcId="{6E64DDC9-8C7C-426A-90AA-213B2B7046A8}" destId="{39E4A4E9-B21F-44FD-AFA9-CD5AEB97AE61}" srcOrd="0" destOrd="0" presId="urn:microsoft.com/office/officeart/2005/8/layout/process1"/>
    <dgm:cxn modelId="{B802B39C-EE60-4E6D-8ACC-B603DC7708C3}" type="presOf" srcId="{CB315CDA-9E0E-4CBC-BFCC-7AC53F0EC2E9}" destId="{DB55F1A2-10B1-4652-929F-9EA74BB76FFA}" srcOrd="1" destOrd="0" presId="urn:microsoft.com/office/officeart/2005/8/layout/process1"/>
    <dgm:cxn modelId="{DF283F2A-075B-48B2-B9B7-C481F83A70D6}" type="presOf" srcId="{5795821E-83FF-45D6-8432-E67AE639BE13}" destId="{3238DEEC-CE24-43F2-8AFC-08C4ABFCEA50}" srcOrd="0" destOrd="0" presId="urn:microsoft.com/office/officeart/2005/8/layout/process1"/>
    <dgm:cxn modelId="{8A0330A9-1DFB-43F6-969A-D4830AE31753}" type="presOf" srcId="{244D62FD-C991-438A-901A-5ACED8E225EF}" destId="{3FBC548E-18FD-4BEA-B0A8-6045D8BAB7D6}" srcOrd="0" destOrd="0" presId="urn:microsoft.com/office/officeart/2005/8/layout/process1"/>
    <dgm:cxn modelId="{8460D3F7-41BB-4B5D-8FC6-B714AF45368D}" type="presOf" srcId="{959C588C-0547-415D-AD86-D22114673916}" destId="{4F382BBF-F578-4CFD-908A-50A7A4B8DF66}" srcOrd="0" destOrd="0" presId="urn:microsoft.com/office/officeart/2005/8/layout/process1"/>
    <dgm:cxn modelId="{36FE9777-705F-4670-8ACB-7A338DD4150A}" type="presOf" srcId="{6E64DDC9-8C7C-426A-90AA-213B2B7046A8}" destId="{C551DF04-B6E2-4F1F-9D6D-1D8A70E7DFCD}" srcOrd="1" destOrd="0" presId="urn:microsoft.com/office/officeart/2005/8/layout/process1"/>
    <dgm:cxn modelId="{892524B2-EDB7-4BED-AC74-6D9A4C30BFF8}" srcId="{244D62FD-C991-438A-901A-5ACED8E225EF}" destId="{959C588C-0547-415D-AD86-D22114673916}" srcOrd="2" destOrd="0" parTransId="{56A27D33-0907-441C-8311-303859434BE4}" sibTransId="{6E64DDC9-8C7C-426A-90AA-213B2B7046A8}"/>
    <dgm:cxn modelId="{EDCC6CF5-EFE7-4B16-B032-9DC506B2F581}" type="presOf" srcId="{A9CB8FC2-0B58-4D1C-AB38-682743181FEE}" destId="{AF259C64-07FF-4115-AC35-2704B9B0683B}" srcOrd="1" destOrd="0" presId="urn:microsoft.com/office/officeart/2005/8/layout/process1"/>
    <dgm:cxn modelId="{71B02F3E-39A7-452A-9E3B-8E0A170161A1}" type="presOf" srcId="{39075757-DA64-4EBB-BD9B-4DD5BE85C15F}" destId="{51FBE15D-F99A-4F61-9A1B-033BED5CC3E5}" srcOrd="0" destOrd="0" presId="urn:microsoft.com/office/officeart/2005/8/layout/process1"/>
    <dgm:cxn modelId="{7681AEA3-3523-4772-9186-C9AB9690E58F}" type="presOf" srcId="{2B1D073F-EB97-459A-BC4F-453630E45A58}" destId="{0E991DEF-7D0C-49C2-A618-CC68718B7AE0}" srcOrd="0" destOrd="0" presId="urn:microsoft.com/office/officeart/2005/8/layout/process1"/>
    <dgm:cxn modelId="{EDA870EA-D78E-433D-8DDF-CA7ABD765AF7}" srcId="{244D62FD-C991-438A-901A-5ACED8E225EF}" destId="{39075757-DA64-4EBB-BD9B-4DD5BE85C15F}" srcOrd="0" destOrd="0" parTransId="{B20491FB-EF63-44D4-905A-B3550409D04E}" sibTransId="{CB315CDA-9E0E-4CBC-BFCC-7AC53F0EC2E9}"/>
    <dgm:cxn modelId="{AC778EBA-C937-4D3D-887D-02DA26FD707F}" type="presOf" srcId="{673D6434-0092-4DF0-8A15-A72477251C4B}" destId="{DD5818A2-B7D5-454F-9F20-A53C3E544D33}" srcOrd="0" destOrd="0" presId="urn:microsoft.com/office/officeart/2005/8/layout/process1"/>
    <dgm:cxn modelId="{C560B758-CBB1-4ADB-8502-580B34800F90}" srcId="{244D62FD-C991-438A-901A-5ACED8E225EF}" destId="{5795821E-83FF-45D6-8432-E67AE639BE13}" srcOrd="4" destOrd="0" parTransId="{EEE4E22A-D527-4AD0-A9CA-9ACD7CF851DA}" sibTransId="{48638C65-3FB0-42C7-AFDC-63367F3B6067}"/>
    <dgm:cxn modelId="{5668FE01-2919-42B0-A26F-B63DFB065AB3}" type="presOf" srcId="{D12837BC-DB09-4081-BEB7-7CB5562E442B}" destId="{D8BE11F1-AE5D-47D7-8F41-8E5C1F903894}" srcOrd="0" destOrd="0" presId="urn:microsoft.com/office/officeart/2005/8/layout/process1"/>
    <dgm:cxn modelId="{555D015E-AFAF-45FD-8C29-4E39E55DCBDD}" type="presOf" srcId="{A9CB8FC2-0B58-4D1C-AB38-682743181FEE}" destId="{490CF30B-0E03-4B72-9678-7A94EA7239CF}" srcOrd="0" destOrd="0" presId="urn:microsoft.com/office/officeart/2005/8/layout/process1"/>
    <dgm:cxn modelId="{55AE2914-2AD2-4CB6-96A4-45DE60DA467D}" type="presParOf" srcId="{3FBC548E-18FD-4BEA-B0A8-6045D8BAB7D6}" destId="{51FBE15D-F99A-4F61-9A1B-033BED5CC3E5}" srcOrd="0" destOrd="0" presId="urn:microsoft.com/office/officeart/2005/8/layout/process1"/>
    <dgm:cxn modelId="{57EB2FBF-1EAE-4F27-9711-026903B19824}" type="presParOf" srcId="{3FBC548E-18FD-4BEA-B0A8-6045D8BAB7D6}" destId="{213CB544-0F44-4B7C-A871-5CB09F80C40A}" srcOrd="1" destOrd="0" presId="urn:microsoft.com/office/officeart/2005/8/layout/process1"/>
    <dgm:cxn modelId="{5C423812-EEC7-4AAA-BB9C-2EA8705EBF3E}" type="presParOf" srcId="{213CB544-0F44-4B7C-A871-5CB09F80C40A}" destId="{DB55F1A2-10B1-4652-929F-9EA74BB76FFA}" srcOrd="0" destOrd="0" presId="urn:microsoft.com/office/officeart/2005/8/layout/process1"/>
    <dgm:cxn modelId="{0E8C112D-847F-4777-B11F-E9CD6D4E3072}" type="presParOf" srcId="{3FBC548E-18FD-4BEA-B0A8-6045D8BAB7D6}" destId="{DD5818A2-B7D5-454F-9F20-A53C3E544D33}" srcOrd="2" destOrd="0" presId="urn:microsoft.com/office/officeart/2005/8/layout/process1"/>
    <dgm:cxn modelId="{E949E277-9276-4812-8A40-6DB0CEF61B49}" type="presParOf" srcId="{3FBC548E-18FD-4BEA-B0A8-6045D8BAB7D6}" destId="{490CF30B-0E03-4B72-9678-7A94EA7239CF}" srcOrd="3" destOrd="0" presId="urn:microsoft.com/office/officeart/2005/8/layout/process1"/>
    <dgm:cxn modelId="{C8A741A2-3FCC-44AB-9451-536C3B5D7771}" type="presParOf" srcId="{490CF30B-0E03-4B72-9678-7A94EA7239CF}" destId="{AF259C64-07FF-4115-AC35-2704B9B0683B}" srcOrd="0" destOrd="0" presId="urn:microsoft.com/office/officeart/2005/8/layout/process1"/>
    <dgm:cxn modelId="{9E3B5C1A-5C6A-4645-A766-C230B8C74FD1}" type="presParOf" srcId="{3FBC548E-18FD-4BEA-B0A8-6045D8BAB7D6}" destId="{4F382BBF-F578-4CFD-908A-50A7A4B8DF66}" srcOrd="4" destOrd="0" presId="urn:microsoft.com/office/officeart/2005/8/layout/process1"/>
    <dgm:cxn modelId="{CAE57063-CDAA-464A-A5DE-44D1092D16CC}" type="presParOf" srcId="{3FBC548E-18FD-4BEA-B0A8-6045D8BAB7D6}" destId="{39E4A4E9-B21F-44FD-AFA9-CD5AEB97AE61}" srcOrd="5" destOrd="0" presId="urn:microsoft.com/office/officeart/2005/8/layout/process1"/>
    <dgm:cxn modelId="{63F8688F-DE02-4E90-98D6-F2117ACFACEB}" type="presParOf" srcId="{39E4A4E9-B21F-44FD-AFA9-CD5AEB97AE61}" destId="{C551DF04-B6E2-4F1F-9D6D-1D8A70E7DFCD}" srcOrd="0" destOrd="0" presId="urn:microsoft.com/office/officeart/2005/8/layout/process1"/>
    <dgm:cxn modelId="{4B03D40C-8AD2-462B-81E9-F0E5097C22A1}" type="presParOf" srcId="{3FBC548E-18FD-4BEA-B0A8-6045D8BAB7D6}" destId="{0E991DEF-7D0C-49C2-A618-CC68718B7AE0}" srcOrd="6" destOrd="0" presId="urn:microsoft.com/office/officeart/2005/8/layout/process1"/>
    <dgm:cxn modelId="{2F8F1ACA-CB73-4356-A7E0-F134784D7C12}" type="presParOf" srcId="{3FBC548E-18FD-4BEA-B0A8-6045D8BAB7D6}" destId="{D8BE11F1-AE5D-47D7-8F41-8E5C1F903894}" srcOrd="7" destOrd="0" presId="urn:microsoft.com/office/officeart/2005/8/layout/process1"/>
    <dgm:cxn modelId="{4CD58018-041B-4562-A84E-7A71C602510E}" type="presParOf" srcId="{D8BE11F1-AE5D-47D7-8F41-8E5C1F903894}" destId="{AD7D4348-8E4C-4882-BF57-49FFE38B3F47}" srcOrd="0" destOrd="0" presId="urn:microsoft.com/office/officeart/2005/8/layout/process1"/>
    <dgm:cxn modelId="{4F4F76A1-E67A-4A7B-BDED-33AF5D373910}" type="presParOf" srcId="{3FBC548E-18FD-4BEA-B0A8-6045D8BAB7D6}" destId="{3238DEEC-CE24-43F2-8AFC-08C4ABFCEA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bg" sz="3200" kern="1200" dirty="0">
              <a:solidFill>
                <a:schemeClr val="tx1"/>
              </a:solidFill>
              <a:effectLst/>
            </a:rPr>
            <a:t>4. 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Диалог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Етика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Рефлективни 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bg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</a:t>
          </a:r>
          <a:r>
            <a:rPr lang="bg" sz="320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Цифрови </a:t>
          </a:r>
          <a:r>
            <a:rPr lang="bg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умения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 lang="en-GB"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22104" custLinFactNeighborX="-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 custT="1"/>
      <dgm:spPr/>
      <dgm:t>
        <a:bodyPr/>
        <a:lstStyle/>
        <a:p>
          <a:r>
            <a:rPr lang="bg" sz="1100" b="1" dirty="0"/>
            <a:t>Международен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9E9580E9-33D2-4DBD-B6EA-61BF90D8537D}">
      <dgm:prSet phldrT="[Text]" custT="1"/>
      <dgm:spPr/>
      <dgm:t>
        <a:bodyPr/>
        <a:lstStyle/>
        <a:p>
          <a:r>
            <a:rPr lang="bg" sz="1200" b="1" dirty="0"/>
            <a:t>Междуобщественост</a:t>
          </a:r>
        </a:p>
      </dgm:t>
    </dgm:pt>
    <dgm:pt modelId="{1E76AB2C-F62F-4686-9268-B21E320EB4F6}" type="parTrans" cxnId="{A832AF2B-FB73-4732-A106-4F1E4A718DCD}">
      <dgm:prSet/>
      <dgm:spPr/>
      <dgm:t>
        <a:bodyPr/>
        <a:lstStyle/>
        <a:p>
          <a:endParaRPr lang="en-US"/>
        </a:p>
      </dgm:t>
    </dgm:pt>
    <dgm:pt modelId="{CEA43D50-1C33-42D1-8D3C-678D30A6144A}" type="sibTrans" cxnId="{A832AF2B-FB73-4732-A106-4F1E4A718DCD}">
      <dgm:prSet/>
      <dgm:spPr/>
      <dgm:t>
        <a:bodyPr/>
        <a:lstStyle/>
        <a:p>
          <a:endParaRPr lang="en-US"/>
        </a:p>
      </dgm:t>
    </dgm:pt>
    <dgm:pt modelId="{78315F5E-63DA-4762-8D9B-8F50B9E8AB0F}">
      <dgm:prSet phldrT="[Text]" custT="1"/>
      <dgm:spPr/>
      <dgm:t>
        <a:bodyPr/>
        <a:lstStyle/>
        <a:p>
          <a:r>
            <a:rPr lang="bg" sz="1200" b="1" dirty="0"/>
            <a:t>Интергрупа</a:t>
          </a:r>
        </a:p>
      </dgm:t>
    </dgm:pt>
    <dgm:pt modelId="{0312E434-47CA-4750-A3DF-5DDBD14353AE}" type="parTrans" cxnId="{004C9FE7-3716-46ED-8161-F15F7C3FBB0C}">
      <dgm:prSet/>
      <dgm:spPr/>
      <dgm:t>
        <a:bodyPr/>
        <a:lstStyle/>
        <a:p>
          <a:endParaRPr lang="en-US"/>
        </a:p>
      </dgm:t>
    </dgm:pt>
    <dgm:pt modelId="{D65BB638-1D34-4A08-B577-567AF1023D1B}" type="sibTrans" cxnId="{004C9FE7-3716-46ED-8161-F15F7C3FBB0C}">
      <dgm:prSet/>
      <dgm:spPr/>
      <dgm:t>
        <a:bodyPr/>
        <a:lstStyle/>
        <a:p>
          <a:endParaRPr lang="en-US"/>
        </a:p>
      </dgm:t>
    </dgm:pt>
    <dgm:pt modelId="{C19BE0FD-118B-41FF-B59A-36EA42AA410A}">
      <dgm:prSet custT="1"/>
      <dgm:spPr/>
      <dgm:t>
        <a:bodyPr/>
        <a:lstStyle/>
        <a:p>
          <a:r>
            <a:rPr lang="bg" sz="1000" b="1" dirty="0"/>
            <a:t>Интраперсонален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49E6D0BB-FD31-4EAF-A6B8-695AE175C0DC}">
      <dgm:prSet custT="1"/>
      <dgm:spPr/>
      <dgm:t>
        <a:bodyPr/>
        <a:lstStyle/>
        <a:p>
          <a:r>
            <a:rPr lang="bg" sz="1200" b="1" dirty="0"/>
            <a:t>Вътрешногрупови</a:t>
          </a:r>
        </a:p>
      </dgm:t>
    </dgm:pt>
    <dgm:pt modelId="{A213728F-1D7A-4215-BEE7-9A1ABD880A71}" type="parTrans" cxnId="{FBC79B7C-C1B3-4353-A24D-9EB5A93D0B60}">
      <dgm:prSet/>
      <dgm:spPr/>
      <dgm:t>
        <a:bodyPr/>
        <a:lstStyle/>
        <a:p>
          <a:endParaRPr lang="en-US"/>
        </a:p>
      </dgm:t>
    </dgm:pt>
    <dgm:pt modelId="{F89300F4-C2A6-4792-870E-F9FD97B902E5}" type="sibTrans" cxnId="{FBC79B7C-C1B3-4353-A24D-9EB5A93D0B60}">
      <dgm:prSet/>
      <dgm:spPr/>
      <dgm:t>
        <a:bodyPr/>
        <a:lstStyle/>
        <a:p>
          <a:endParaRPr lang="en-US"/>
        </a:p>
      </dgm:t>
    </dgm:pt>
    <dgm:pt modelId="{A7F0F64C-FC05-4C63-A27E-FB39EDEA2EF9}">
      <dgm:prSet custT="1"/>
      <dgm:spPr/>
      <dgm:t>
        <a:bodyPr/>
        <a:lstStyle/>
        <a:p>
          <a:r>
            <a:rPr lang="bg" sz="1100" b="1" dirty="0"/>
            <a:t>Междуличностни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6"/>
      <dgm:spPr/>
      <dgm:t>
        <a:bodyPr/>
        <a:lstStyle/>
        <a:p>
          <a:endParaRPr lang="en-US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85F-B0D9-4D43-B5AF-D969A0F91679}" type="pres">
      <dgm:prSet presAssocID="{86048833-B505-4A6A-B472-57838FBAEB7E}" presName="wedge2" presStyleLbl="node1" presStyleIdx="1" presStyleCnt="6"/>
      <dgm:spPr/>
      <dgm:t>
        <a:bodyPr/>
        <a:lstStyle/>
        <a:p>
          <a:endParaRPr lang="en-US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A654-D833-4DD0-B28A-72FC65D7EA58}" type="pres">
      <dgm:prSet presAssocID="{86048833-B505-4A6A-B472-57838FBAEB7E}" presName="wedge3" presStyleLbl="node1" presStyleIdx="2" presStyleCnt="6"/>
      <dgm:spPr/>
      <dgm:t>
        <a:bodyPr/>
        <a:lstStyle/>
        <a:p>
          <a:endParaRPr lang="en-US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3D72D-345B-479D-BF91-CDA02CB54440}" type="pres">
      <dgm:prSet presAssocID="{86048833-B505-4A6A-B472-57838FBAEB7E}" presName="wedge4" presStyleLbl="node1" presStyleIdx="3" presStyleCnt="6"/>
      <dgm:spPr/>
      <dgm:t>
        <a:bodyPr/>
        <a:lstStyle/>
        <a:p>
          <a:endParaRPr lang="en-US"/>
        </a:p>
      </dgm:t>
    </dgm:pt>
    <dgm:pt modelId="{B2CFC62E-7775-4532-936F-53DE4C119CCD}" type="pres">
      <dgm:prSet presAssocID="{86048833-B505-4A6A-B472-57838FBAEB7E}" presName="dummy4a" presStyleCnt="0"/>
      <dgm:spPr/>
    </dgm:pt>
    <dgm:pt modelId="{FB6247A3-21E7-4D45-8111-EC46C966BDE6}" type="pres">
      <dgm:prSet presAssocID="{86048833-B505-4A6A-B472-57838FBAEB7E}" presName="dummy4b" presStyleCnt="0"/>
      <dgm:spPr/>
    </dgm:pt>
    <dgm:pt modelId="{C925D029-8BFF-45E6-9726-39470C0B4D44}" type="pres">
      <dgm:prSet presAssocID="{86048833-B505-4A6A-B472-57838FBAEB7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55BB7-0A4A-4DFC-BE36-F18E396E12F4}" type="pres">
      <dgm:prSet presAssocID="{86048833-B505-4A6A-B472-57838FBAEB7E}" presName="wedge5" presStyleLbl="node1" presStyleIdx="4" presStyleCnt="6"/>
      <dgm:spPr/>
      <dgm:t>
        <a:bodyPr/>
        <a:lstStyle/>
        <a:p>
          <a:endParaRPr lang="en-US"/>
        </a:p>
      </dgm:t>
    </dgm:pt>
    <dgm:pt modelId="{1CFFE87D-C6D4-4A2D-ABB8-58E92E26C474}" type="pres">
      <dgm:prSet presAssocID="{86048833-B505-4A6A-B472-57838FBAEB7E}" presName="dummy5a" presStyleCnt="0"/>
      <dgm:spPr/>
    </dgm:pt>
    <dgm:pt modelId="{DA8C3B3B-4911-449B-A0B1-F29DB841D516}" type="pres">
      <dgm:prSet presAssocID="{86048833-B505-4A6A-B472-57838FBAEB7E}" presName="dummy5b" presStyleCnt="0"/>
      <dgm:spPr/>
    </dgm:pt>
    <dgm:pt modelId="{DA39B8B1-FFFE-4BCD-8447-49245B924725}" type="pres">
      <dgm:prSet presAssocID="{86048833-B505-4A6A-B472-57838FBAEB7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98911-E6BB-41D4-87B7-52C3D5F7A8D0}" type="pres">
      <dgm:prSet presAssocID="{86048833-B505-4A6A-B472-57838FBAEB7E}" presName="wedge6" presStyleLbl="node1" presStyleIdx="5" presStyleCnt="6"/>
      <dgm:spPr/>
      <dgm:t>
        <a:bodyPr/>
        <a:lstStyle/>
        <a:p>
          <a:endParaRPr lang="en-US"/>
        </a:p>
      </dgm:t>
    </dgm:pt>
    <dgm:pt modelId="{2E66F6F5-32F1-4D8A-B95A-2A1C7B53EBE3}" type="pres">
      <dgm:prSet presAssocID="{86048833-B505-4A6A-B472-57838FBAEB7E}" presName="dummy6a" presStyleCnt="0"/>
      <dgm:spPr/>
    </dgm:pt>
    <dgm:pt modelId="{C2369E42-2AB4-42E6-AAFC-95DE0F7A4BB4}" type="pres">
      <dgm:prSet presAssocID="{86048833-B505-4A6A-B472-57838FBAEB7E}" presName="dummy6b" presStyleCnt="0"/>
      <dgm:spPr/>
    </dgm:pt>
    <dgm:pt modelId="{D49D24D7-C582-4839-BF08-A579B0CC2F36}" type="pres">
      <dgm:prSet presAssocID="{86048833-B505-4A6A-B472-57838FBAEB7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1D46-06B0-47FC-B141-E06DCBFC786A}" type="pres">
      <dgm:prSet presAssocID="{E538871C-71EE-446C-8D54-20B146F7F278}" presName="arrowWedge1" presStyleLbl="fgSibTrans2D1" presStyleIdx="0" presStyleCnt="6"/>
      <dgm:spPr/>
    </dgm:pt>
    <dgm:pt modelId="{FB178081-DCA2-40BF-8B6F-7652DD2274FC}" type="pres">
      <dgm:prSet presAssocID="{CEA43D50-1C33-42D1-8D3C-678D30A6144A}" presName="arrowWedge2" presStyleLbl="fgSibTrans2D1" presStyleIdx="1" presStyleCnt="6"/>
      <dgm:spPr/>
    </dgm:pt>
    <dgm:pt modelId="{8C2C6849-A8E3-4296-9FEE-9204A2E635CF}" type="pres">
      <dgm:prSet presAssocID="{D65BB638-1D34-4A08-B577-567AF1023D1B}" presName="arrowWedge3" presStyleLbl="fgSibTrans2D1" presStyleIdx="2" presStyleCnt="6"/>
      <dgm:spPr/>
    </dgm:pt>
    <dgm:pt modelId="{B23D538C-396C-4287-95E3-5757D9228A40}" type="pres">
      <dgm:prSet presAssocID="{F89300F4-C2A6-4792-870E-F9FD97B902E5}" presName="arrowWedge4" presStyleLbl="fgSibTrans2D1" presStyleIdx="3" presStyleCnt="6"/>
      <dgm:spPr/>
    </dgm:pt>
    <dgm:pt modelId="{4592AC79-9257-4324-9E8A-B945D3796295}" type="pres">
      <dgm:prSet presAssocID="{D63DD2D6-CD8A-4FAE-A40B-23078890F8CE}" presName="arrowWedge5" presStyleLbl="fgSibTrans2D1" presStyleIdx="4" presStyleCnt="6"/>
      <dgm:spPr/>
    </dgm:pt>
    <dgm:pt modelId="{5493F4A9-F911-470C-A41C-C919C79C1F4F}" type="pres">
      <dgm:prSet presAssocID="{2023C022-761C-4207-A353-97A7653DFEAA}" presName="arrowWedge6" presStyleLbl="fgSibTrans2D1" presStyleIdx="5" presStyleCnt="6"/>
      <dgm:spPr/>
    </dgm:pt>
  </dgm:ptLst>
  <dgm:cxnLst>
    <dgm:cxn modelId="{D02635AD-9E12-42E8-9937-19502261CF19}" srcId="{86048833-B505-4A6A-B472-57838FBAEB7E}" destId="{C19BE0FD-118B-41FF-B59A-36EA42AA410A}" srcOrd="5" destOrd="0" parTransId="{2A332295-B0CD-4514-AB49-060CB8C08753}" sibTransId="{2023C022-761C-4207-A353-97A7653DFEAA}"/>
    <dgm:cxn modelId="{FBC79B7C-C1B3-4353-A24D-9EB5A93D0B60}" srcId="{86048833-B505-4A6A-B472-57838FBAEB7E}" destId="{49E6D0BB-FD31-4EAF-A6B8-695AE175C0DC}" srcOrd="3" destOrd="0" parTransId="{A213728F-1D7A-4215-BEE7-9A1ABD880A71}" sibTransId="{F89300F4-C2A6-4792-870E-F9FD97B902E5}"/>
    <dgm:cxn modelId="{64A78271-4703-4B6C-9048-B02A6998E50D}" type="presOf" srcId="{9E9580E9-33D2-4DBD-B6EA-61BF90D8537D}" destId="{498CF961-935B-4951-BFBB-ACF16FD06D31}" srcOrd="1" destOrd="0" presId="urn:microsoft.com/office/officeart/2005/8/layout/cycle8"/>
    <dgm:cxn modelId="{747E7BFA-8C9D-430F-A8DD-8177B962B6DE}" type="presOf" srcId="{78315F5E-63DA-4762-8D9B-8F50B9E8AB0F}" destId="{BE55C81D-3B26-4575-9697-ED042D50A7E5}" srcOrd="1" destOrd="0" presId="urn:microsoft.com/office/officeart/2005/8/layout/cycle8"/>
    <dgm:cxn modelId="{95D9ACA0-6C7C-4AE2-9D26-E18C4749AF23}" type="presOf" srcId="{A7F0F64C-FC05-4C63-A27E-FB39EDEA2EF9}" destId="{DA39B8B1-FFFE-4BCD-8447-49245B924725}" srcOrd="1" destOrd="0" presId="urn:microsoft.com/office/officeart/2005/8/layout/cycle8"/>
    <dgm:cxn modelId="{C835E54A-8A43-4407-81D8-DD00760373B7}" type="presOf" srcId="{78315F5E-63DA-4762-8D9B-8F50B9E8AB0F}" destId="{3794A654-D833-4DD0-B28A-72FC65D7EA58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C4679726-482C-467A-9272-8576D53C51A5}" type="presOf" srcId="{49E6D0BB-FD31-4EAF-A6B8-695AE175C0DC}" destId="{C925D029-8BFF-45E6-9726-39470C0B4D44}" srcOrd="1" destOrd="0" presId="urn:microsoft.com/office/officeart/2005/8/layout/cycle8"/>
    <dgm:cxn modelId="{923A91D2-DABB-437E-B1CE-F99EC5B5CDBA}" srcId="{86048833-B505-4A6A-B472-57838FBAEB7E}" destId="{A7F0F64C-FC05-4C63-A27E-FB39EDEA2EF9}" srcOrd="4" destOrd="0" parTransId="{826876DE-00E1-4665-89B4-4CE085ECA0E6}" sibTransId="{D63DD2D6-CD8A-4FAE-A40B-23078890F8CE}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18328293-4C48-4A96-B545-4FA1D842C052}" type="presOf" srcId="{A7F0F64C-FC05-4C63-A27E-FB39EDEA2EF9}" destId="{BD655BB7-0A4A-4DFC-BE36-F18E396E12F4}" srcOrd="0" destOrd="0" presId="urn:microsoft.com/office/officeart/2005/8/layout/cycle8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004C9FE7-3716-46ED-8161-F15F7C3FBB0C}" srcId="{86048833-B505-4A6A-B472-57838FBAEB7E}" destId="{78315F5E-63DA-4762-8D9B-8F50B9E8AB0F}" srcOrd="2" destOrd="0" parTransId="{0312E434-47CA-4750-A3DF-5DDBD14353AE}" sibTransId="{D65BB638-1D34-4A08-B577-567AF1023D1B}"/>
    <dgm:cxn modelId="{F9BBB7BE-06BB-449F-97D4-4DAAC6CD2E16}" type="presOf" srcId="{C19BE0FD-118B-41FF-B59A-36EA42AA410A}" destId="{20398911-E6BB-41D4-87B7-52C3D5F7A8D0}" srcOrd="0" destOrd="0" presId="urn:microsoft.com/office/officeart/2005/8/layout/cycle8"/>
    <dgm:cxn modelId="{7D33F363-5DD5-4B84-8058-BDE6F310D134}" type="presOf" srcId="{49E6D0BB-FD31-4EAF-A6B8-695AE175C0DC}" destId="{AE73D72D-345B-479D-BF91-CDA02CB54440}" srcOrd="0" destOrd="0" presId="urn:microsoft.com/office/officeart/2005/8/layout/cycle8"/>
    <dgm:cxn modelId="{0C6154DA-382F-465E-B3E8-FF29B2083D39}" type="presOf" srcId="{C19BE0FD-118B-41FF-B59A-36EA42AA410A}" destId="{D49D24D7-C582-4839-BF08-A579B0CC2F36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2259E033-922C-4E80-8ED7-969D15222FEE}" type="presOf" srcId="{9E9580E9-33D2-4DBD-B6EA-61BF90D8537D}" destId="{53A0B85F-B0D9-4D43-B5AF-D969A0F91679}" srcOrd="0" destOrd="0" presId="urn:microsoft.com/office/officeart/2005/8/layout/cycle8"/>
    <dgm:cxn modelId="{A832AF2B-FB73-4732-A106-4F1E4A718DCD}" srcId="{86048833-B505-4A6A-B472-57838FBAEB7E}" destId="{9E9580E9-33D2-4DBD-B6EA-61BF90D8537D}" srcOrd="1" destOrd="0" parTransId="{1E76AB2C-F62F-4686-9268-B21E320EB4F6}" sibTransId="{CEA43D50-1C33-42D1-8D3C-678D30A6144A}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C269A0C3-956A-4F32-929C-1660A7EE41E6}" type="presParOf" srcId="{5104F285-4B2A-442B-8BB9-A1E64C2551BE}" destId="{AE73D72D-345B-479D-BF91-CDA02CB54440}" srcOrd="12" destOrd="0" presId="urn:microsoft.com/office/officeart/2005/8/layout/cycle8"/>
    <dgm:cxn modelId="{C89CD5B5-F6A6-4579-B121-87F9CA58EE0F}" type="presParOf" srcId="{5104F285-4B2A-442B-8BB9-A1E64C2551BE}" destId="{B2CFC62E-7775-4532-936F-53DE4C119CCD}" srcOrd="13" destOrd="0" presId="urn:microsoft.com/office/officeart/2005/8/layout/cycle8"/>
    <dgm:cxn modelId="{5D353A6E-E422-4ACE-8829-11DF92AE47C1}" type="presParOf" srcId="{5104F285-4B2A-442B-8BB9-A1E64C2551BE}" destId="{FB6247A3-21E7-4D45-8111-EC46C966BDE6}" srcOrd="14" destOrd="0" presId="urn:microsoft.com/office/officeart/2005/8/layout/cycle8"/>
    <dgm:cxn modelId="{88085053-1820-4C79-9DB3-E732FCC8CAC6}" type="presParOf" srcId="{5104F285-4B2A-442B-8BB9-A1E64C2551BE}" destId="{C925D029-8BFF-45E6-9726-39470C0B4D44}" srcOrd="15" destOrd="0" presId="urn:microsoft.com/office/officeart/2005/8/layout/cycle8"/>
    <dgm:cxn modelId="{BBAC68A2-5226-4A6E-9E1D-F5AACCF3E169}" type="presParOf" srcId="{5104F285-4B2A-442B-8BB9-A1E64C2551BE}" destId="{BD655BB7-0A4A-4DFC-BE36-F18E396E12F4}" srcOrd="16" destOrd="0" presId="urn:microsoft.com/office/officeart/2005/8/layout/cycle8"/>
    <dgm:cxn modelId="{6AC634D1-D762-4360-81ED-E4A112FD9F04}" type="presParOf" srcId="{5104F285-4B2A-442B-8BB9-A1E64C2551BE}" destId="{1CFFE87D-C6D4-4A2D-ABB8-58E92E26C474}" srcOrd="17" destOrd="0" presId="urn:microsoft.com/office/officeart/2005/8/layout/cycle8"/>
    <dgm:cxn modelId="{806E4212-9D96-45A4-A6EB-FAD5767AD9FF}" type="presParOf" srcId="{5104F285-4B2A-442B-8BB9-A1E64C2551BE}" destId="{DA8C3B3B-4911-449B-A0B1-F29DB841D516}" srcOrd="18" destOrd="0" presId="urn:microsoft.com/office/officeart/2005/8/layout/cycle8"/>
    <dgm:cxn modelId="{2BDA4ED1-3BC9-4EF6-A3BF-7F63196A0126}" type="presParOf" srcId="{5104F285-4B2A-442B-8BB9-A1E64C2551BE}" destId="{DA39B8B1-FFFE-4BCD-8447-49245B924725}" srcOrd="19" destOrd="0" presId="urn:microsoft.com/office/officeart/2005/8/layout/cycle8"/>
    <dgm:cxn modelId="{A4597764-89BC-4AE2-9F51-D6CA8A330CBA}" type="presParOf" srcId="{5104F285-4B2A-442B-8BB9-A1E64C2551BE}" destId="{20398911-E6BB-41D4-87B7-52C3D5F7A8D0}" srcOrd="20" destOrd="0" presId="urn:microsoft.com/office/officeart/2005/8/layout/cycle8"/>
    <dgm:cxn modelId="{A5D8F6CE-2E02-4CE0-9A1E-B3D2DF623ED3}" type="presParOf" srcId="{5104F285-4B2A-442B-8BB9-A1E64C2551BE}" destId="{2E66F6F5-32F1-4D8A-B95A-2A1C7B53EBE3}" srcOrd="21" destOrd="0" presId="urn:microsoft.com/office/officeart/2005/8/layout/cycle8"/>
    <dgm:cxn modelId="{7BDE351C-2385-4452-820B-74935F43C664}" type="presParOf" srcId="{5104F285-4B2A-442B-8BB9-A1E64C2551BE}" destId="{C2369E42-2AB4-42E6-AAFC-95DE0F7A4BB4}" srcOrd="22" destOrd="0" presId="urn:microsoft.com/office/officeart/2005/8/layout/cycle8"/>
    <dgm:cxn modelId="{8B821558-0E45-4994-ADE9-A7146E678EB3}" type="presParOf" srcId="{5104F285-4B2A-442B-8BB9-A1E64C2551BE}" destId="{D49D24D7-C582-4839-BF08-A579B0CC2F36}" srcOrd="23" destOrd="0" presId="urn:microsoft.com/office/officeart/2005/8/layout/cycle8"/>
    <dgm:cxn modelId="{E3169CA1-A68A-4359-9275-378C5D441DBA}" type="presParOf" srcId="{5104F285-4B2A-442B-8BB9-A1E64C2551BE}" destId="{289D1D46-06B0-47FC-B141-E06DCBFC786A}" srcOrd="24" destOrd="0" presId="urn:microsoft.com/office/officeart/2005/8/layout/cycle8"/>
    <dgm:cxn modelId="{B2827A47-43B9-445A-82BF-CF7EF9B91390}" type="presParOf" srcId="{5104F285-4B2A-442B-8BB9-A1E64C2551BE}" destId="{FB178081-DCA2-40BF-8B6F-7652DD2274FC}" srcOrd="25" destOrd="0" presId="urn:microsoft.com/office/officeart/2005/8/layout/cycle8"/>
    <dgm:cxn modelId="{971E040E-B74A-4275-A2AA-B910FBCA0887}" type="presParOf" srcId="{5104F285-4B2A-442B-8BB9-A1E64C2551BE}" destId="{8C2C6849-A8E3-4296-9FEE-9204A2E635CF}" srcOrd="26" destOrd="0" presId="urn:microsoft.com/office/officeart/2005/8/layout/cycle8"/>
    <dgm:cxn modelId="{F84CB08D-BF9E-4C81-920F-80886D1D2E97}" type="presParOf" srcId="{5104F285-4B2A-442B-8BB9-A1E64C2551BE}" destId="{B23D538C-396C-4287-95E3-5757D9228A40}" srcOrd="27" destOrd="0" presId="urn:microsoft.com/office/officeart/2005/8/layout/cycle8"/>
    <dgm:cxn modelId="{4D6B2064-80D0-4859-89AC-F920D8DD980C}" type="presParOf" srcId="{5104F285-4B2A-442B-8BB9-A1E64C2551BE}" destId="{4592AC79-9257-4324-9E8A-B945D3796295}" srcOrd="28" destOrd="0" presId="urn:microsoft.com/office/officeart/2005/8/layout/cycle8"/>
    <dgm:cxn modelId="{F6A3EAE2-F60E-49BA-9DCA-28F8400752BB}" type="presParOf" srcId="{5104F285-4B2A-442B-8BB9-A1E64C2551BE}" destId="{5493F4A9-F911-470C-A41C-C919C79C1F4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bg" b="1" dirty="0" err="1"/>
            <a:t>Органи </a:t>
          </a:r>
          <a:r>
            <a:rPr lang="bg" b="1" dirty="0"/>
            <a:t>- </a:t>
          </a:r>
          <a:r>
            <a:rPr lang="bg" b="1" dirty="0" err="1"/>
            <a:t>здравни</a:t>
          </a:r>
          <a:r>
            <a:rPr lang="bg" b="1" dirty="0"/>
            <a:t> 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78315F5E-63DA-4762-8D9B-8F50B9E8AB0F}">
      <dgm:prSet phldrT="[Text]"/>
      <dgm:spPr/>
      <dgm:t>
        <a:bodyPr/>
        <a:lstStyle/>
        <a:p>
          <a:r>
            <a:rPr lang="bg" b="1" dirty="0"/>
            <a:t>Икономически</a:t>
          </a:r>
        </a:p>
      </dgm:t>
    </dgm:pt>
    <dgm:pt modelId="{0312E434-47CA-4750-A3DF-5DDBD14353AE}" type="parTrans" cxnId="{004C9FE7-3716-46ED-8161-F15F7C3FBB0C}">
      <dgm:prSet/>
      <dgm:spPr/>
      <dgm:t>
        <a:bodyPr/>
        <a:lstStyle/>
        <a:p>
          <a:endParaRPr lang="en-US"/>
        </a:p>
      </dgm:t>
    </dgm:pt>
    <dgm:pt modelId="{D65BB638-1D34-4A08-B577-567AF1023D1B}" type="sibTrans" cxnId="{004C9FE7-3716-46ED-8161-F15F7C3FBB0C}">
      <dgm:prSet/>
      <dgm:spPr/>
      <dgm:t>
        <a:bodyPr/>
        <a:lstStyle/>
        <a:p>
          <a:endParaRPr lang="en-US"/>
        </a:p>
      </dgm:t>
    </dgm:pt>
    <dgm:pt modelId="{C19BE0FD-118B-41FF-B59A-36EA42AA410A}">
      <dgm:prSet/>
      <dgm:spPr/>
      <dgm:t>
        <a:bodyPr/>
        <a:lstStyle/>
        <a:p>
          <a:r>
            <a:rPr lang="bg" b="1" dirty="0"/>
            <a:t>Политически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49E6D0BB-FD31-4EAF-A6B8-695AE175C0DC}">
      <dgm:prSet/>
      <dgm:spPr/>
      <dgm:t>
        <a:bodyPr/>
        <a:lstStyle/>
        <a:p>
          <a:r>
            <a:rPr lang="bg" b="1" dirty="0"/>
            <a:t>Идеологическа</a:t>
          </a:r>
        </a:p>
      </dgm:t>
    </dgm:pt>
    <dgm:pt modelId="{A213728F-1D7A-4215-BEE7-9A1ABD880A71}" type="parTrans" cxnId="{FBC79B7C-C1B3-4353-A24D-9EB5A93D0B60}">
      <dgm:prSet/>
      <dgm:spPr/>
      <dgm:t>
        <a:bodyPr/>
        <a:lstStyle/>
        <a:p>
          <a:endParaRPr lang="en-US"/>
        </a:p>
      </dgm:t>
    </dgm:pt>
    <dgm:pt modelId="{F89300F4-C2A6-4792-870E-F9FD97B902E5}" type="sibTrans" cxnId="{FBC79B7C-C1B3-4353-A24D-9EB5A93D0B60}">
      <dgm:prSet/>
      <dgm:spPr/>
      <dgm:t>
        <a:bodyPr/>
        <a:lstStyle/>
        <a:p>
          <a:endParaRPr lang="en-US"/>
        </a:p>
      </dgm:t>
    </dgm:pt>
    <dgm:pt modelId="{A7F0F64C-FC05-4C63-A27E-FB39EDEA2EF9}">
      <dgm:prSet/>
      <dgm:spPr/>
      <dgm:t>
        <a:bodyPr/>
        <a:lstStyle/>
        <a:p>
          <a:r>
            <a:rPr lang="bg" b="1" dirty="0"/>
            <a:t>Културен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5"/>
      <dgm:spPr/>
      <dgm:t>
        <a:bodyPr/>
        <a:lstStyle/>
        <a:p>
          <a:endParaRPr lang="en-US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85F-B0D9-4D43-B5AF-D969A0F91679}" type="pres">
      <dgm:prSet presAssocID="{86048833-B505-4A6A-B472-57838FBAEB7E}" presName="wedge2" presStyleLbl="node1" presStyleIdx="1" presStyleCnt="5"/>
      <dgm:spPr/>
      <dgm:t>
        <a:bodyPr/>
        <a:lstStyle/>
        <a:p>
          <a:endParaRPr lang="en-US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A654-D833-4DD0-B28A-72FC65D7EA58}" type="pres">
      <dgm:prSet presAssocID="{86048833-B505-4A6A-B472-57838FBAEB7E}" presName="wedge3" presStyleLbl="node1" presStyleIdx="2" presStyleCnt="5"/>
      <dgm:spPr/>
      <dgm:t>
        <a:bodyPr/>
        <a:lstStyle/>
        <a:p>
          <a:endParaRPr lang="en-US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3D72D-345B-479D-BF91-CDA02CB54440}" type="pres">
      <dgm:prSet presAssocID="{86048833-B505-4A6A-B472-57838FBAEB7E}" presName="wedge4" presStyleLbl="node1" presStyleIdx="3" presStyleCnt="5"/>
      <dgm:spPr/>
      <dgm:t>
        <a:bodyPr/>
        <a:lstStyle/>
        <a:p>
          <a:endParaRPr lang="en-US"/>
        </a:p>
      </dgm:t>
    </dgm:pt>
    <dgm:pt modelId="{B2CFC62E-7775-4532-936F-53DE4C119CCD}" type="pres">
      <dgm:prSet presAssocID="{86048833-B505-4A6A-B472-57838FBAEB7E}" presName="dummy4a" presStyleCnt="0"/>
      <dgm:spPr/>
    </dgm:pt>
    <dgm:pt modelId="{FB6247A3-21E7-4D45-8111-EC46C966BDE6}" type="pres">
      <dgm:prSet presAssocID="{86048833-B505-4A6A-B472-57838FBAEB7E}" presName="dummy4b" presStyleCnt="0"/>
      <dgm:spPr/>
    </dgm:pt>
    <dgm:pt modelId="{C925D029-8BFF-45E6-9726-39470C0B4D44}" type="pres">
      <dgm:prSet presAssocID="{86048833-B505-4A6A-B472-57838FBAEB7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55BB7-0A4A-4DFC-BE36-F18E396E12F4}" type="pres">
      <dgm:prSet presAssocID="{86048833-B505-4A6A-B472-57838FBAEB7E}" presName="wedge5" presStyleLbl="node1" presStyleIdx="4" presStyleCnt="5"/>
      <dgm:spPr/>
      <dgm:t>
        <a:bodyPr/>
        <a:lstStyle/>
        <a:p>
          <a:endParaRPr lang="en-US"/>
        </a:p>
      </dgm:t>
    </dgm:pt>
    <dgm:pt modelId="{1CFFE87D-C6D4-4A2D-ABB8-58E92E26C474}" type="pres">
      <dgm:prSet presAssocID="{86048833-B505-4A6A-B472-57838FBAEB7E}" presName="dummy5a" presStyleCnt="0"/>
      <dgm:spPr/>
    </dgm:pt>
    <dgm:pt modelId="{DA8C3B3B-4911-449B-A0B1-F29DB841D516}" type="pres">
      <dgm:prSet presAssocID="{86048833-B505-4A6A-B472-57838FBAEB7E}" presName="dummy5b" presStyleCnt="0"/>
      <dgm:spPr/>
    </dgm:pt>
    <dgm:pt modelId="{DA39B8B1-FFFE-4BCD-8447-49245B924725}" type="pres">
      <dgm:prSet presAssocID="{86048833-B505-4A6A-B472-57838FBAEB7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1D46-06B0-47FC-B141-E06DCBFC786A}" type="pres">
      <dgm:prSet presAssocID="{E538871C-71EE-446C-8D54-20B146F7F278}" presName="arrowWedge1" presStyleLbl="fgSibTrans2D1" presStyleIdx="0" presStyleCnt="5"/>
      <dgm:spPr/>
    </dgm:pt>
    <dgm:pt modelId="{4094BB0C-F564-457B-A58F-760216EE8D53}" type="pres">
      <dgm:prSet presAssocID="{D65BB638-1D34-4A08-B577-567AF1023D1B}" presName="arrowWedge2" presStyleLbl="fgSibTrans2D1" presStyleIdx="1" presStyleCnt="5"/>
      <dgm:spPr/>
    </dgm:pt>
    <dgm:pt modelId="{2B4972C9-F36B-4E1D-AE4B-F6E49A359C58}" type="pres">
      <dgm:prSet presAssocID="{F89300F4-C2A6-4792-870E-F9FD97B902E5}" presName="arrowWedge3" presStyleLbl="fgSibTrans2D1" presStyleIdx="2" presStyleCnt="5"/>
      <dgm:spPr/>
    </dgm:pt>
    <dgm:pt modelId="{448FFB36-FD58-4B57-B05F-8805614748BB}" type="pres">
      <dgm:prSet presAssocID="{D63DD2D6-CD8A-4FAE-A40B-23078890F8CE}" presName="arrowWedge4" presStyleLbl="fgSibTrans2D1" presStyleIdx="3" presStyleCnt="5"/>
      <dgm:spPr/>
    </dgm:pt>
    <dgm:pt modelId="{42048D56-9DDD-4905-8CA3-1DB3532FD14D}" type="pres">
      <dgm:prSet presAssocID="{2023C022-761C-4207-A353-97A7653DFEAA}" presName="arrowWedge5" presStyleLbl="fgSibTrans2D1" presStyleIdx="4" presStyleCnt="5"/>
      <dgm:spPr/>
    </dgm:pt>
  </dgm:ptLst>
  <dgm:cxnLst>
    <dgm:cxn modelId="{56759687-8757-4FCB-8892-1B8225C0F3DB}" type="presOf" srcId="{C19BE0FD-118B-41FF-B59A-36EA42AA410A}" destId="{DA39B8B1-FFFE-4BCD-8447-49245B924725}" srcOrd="1" destOrd="0" presId="urn:microsoft.com/office/officeart/2005/8/layout/cycle8"/>
    <dgm:cxn modelId="{004C9FE7-3716-46ED-8161-F15F7C3FBB0C}" srcId="{86048833-B505-4A6A-B472-57838FBAEB7E}" destId="{78315F5E-63DA-4762-8D9B-8F50B9E8AB0F}" srcOrd="1" destOrd="0" parTransId="{0312E434-47CA-4750-A3DF-5DDBD14353AE}" sibTransId="{D65BB638-1D34-4A08-B577-567AF1023D1B}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A72CC714-8A49-4CDF-B5BC-8E5B2806C280}" type="presOf" srcId="{C19BE0FD-118B-41FF-B59A-36EA42AA410A}" destId="{BD655BB7-0A4A-4DFC-BE36-F18E396E12F4}" srcOrd="0" destOrd="0" presId="urn:microsoft.com/office/officeart/2005/8/layout/cycle8"/>
    <dgm:cxn modelId="{8D87DB86-F88B-440B-AA11-5697B68BBAAC}" type="presOf" srcId="{78315F5E-63DA-4762-8D9B-8F50B9E8AB0F}" destId="{53A0B85F-B0D9-4D43-B5AF-D969A0F91679}" srcOrd="0" destOrd="0" presId="urn:microsoft.com/office/officeart/2005/8/layout/cycle8"/>
    <dgm:cxn modelId="{9E1F2976-60F0-42D6-9CBA-00FE7E017BBB}" type="presOf" srcId="{49E6D0BB-FD31-4EAF-A6B8-695AE175C0DC}" destId="{3794A654-D833-4DD0-B28A-72FC65D7EA58}" srcOrd="0" destOrd="0" presId="urn:microsoft.com/office/officeart/2005/8/layout/cycle8"/>
    <dgm:cxn modelId="{923A91D2-DABB-437E-B1CE-F99EC5B5CDBA}" srcId="{86048833-B505-4A6A-B472-57838FBAEB7E}" destId="{A7F0F64C-FC05-4C63-A27E-FB39EDEA2EF9}" srcOrd="3" destOrd="0" parTransId="{826876DE-00E1-4665-89B4-4CE085ECA0E6}" sibTransId="{D63DD2D6-CD8A-4FAE-A40B-23078890F8CE}"/>
    <dgm:cxn modelId="{D02635AD-9E12-42E8-9937-19502261CF19}" srcId="{86048833-B505-4A6A-B472-57838FBAEB7E}" destId="{C19BE0FD-118B-41FF-B59A-36EA42AA410A}" srcOrd="4" destOrd="0" parTransId="{2A332295-B0CD-4514-AB49-060CB8C08753}" sibTransId="{2023C022-761C-4207-A353-97A7653DFEAA}"/>
    <dgm:cxn modelId="{D51F1B3F-6159-43B6-8CB3-251D793F6221}" type="presOf" srcId="{49E6D0BB-FD31-4EAF-A6B8-695AE175C0DC}" destId="{BE55C81D-3B26-4575-9697-ED042D50A7E5}" srcOrd="1" destOrd="0" presId="urn:microsoft.com/office/officeart/2005/8/layout/cycle8"/>
    <dgm:cxn modelId="{91EE4EA9-DAF6-4576-9BA2-4CBDBE8503EE}" type="presOf" srcId="{A7F0F64C-FC05-4C63-A27E-FB39EDEA2EF9}" destId="{C925D029-8BFF-45E6-9726-39470C0B4D44}" srcOrd="1" destOrd="0" presId="urn:microsoft.com/office/officeart/2005/8/layout/cycle8"/>
    <dgm:cxn modelId="{FBC79B7C-C1B3-4353-A24D-9EB5A93D0B60}" srcId="{86048833-B505-4A6A-B472-57838FBAEB7E}" destId="{49E6D0BB-FD31-4EAF-A6B8-695AE175C0DC}" srcOrd="2" destOrd="0" parTransId="{A213728F-1D7A-4215-BEE7-9A1ABD880A71}" sibTransId="{F89300F4-C2A6-4792-870E-F9FD97B902E5}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73913BE0-0FBD-4DD2-B994-910B2E1B17B1}" type="presOf" srcId="{78315F5E-63DA-4762-8D9B-8F50B9E8AB0F}" destId="{498CF961-935B-4951-BFBB-ACF16FD06D31}" srcOrd="1" destOrd="0" presId="urn:microsoft.com/office/officeart/2005/8/layout/cycle8"/>
    <dgm:cxn modelId="{13FA1555-CA03-48A3-8C03-4B997CE2718C}" type="presOf" srcId="{A7F0F64C-FC05-4C63-A27E-FB39EDEA2EF9}" destId="{AE73D72D-345B-479D-BF91-CDA02CB54440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C269A0C3-956A-4F32-929C-1660A7EE41E6}" type="presParOf" srcId="{5104F285-4B2A-442B-8BB9-A1E64C2551BE}" destId="{AE73D72D-345B-479D-BF91-CDA02CB54440}" srcOrd="12" destOrd="0" presId="urn:microsoft.com/office/officeart/2005/8/layout/cycle8"/>
    <dgm:cxn modelId="{C89CD5B5-F6A6-4579-B121-87F9CA58EE0F}" type="presParOf" srcId="{5104F285-4B2A-442B-8BB9-A1E64C2551BE}" destId="{B2CFC62E-7775-4532-936F-53DE4C119CCD}" srcOrd="13" destOrd="0" presId="urn:microsoft.com/office/officeart/2005/8/layout/cycle8"/>
    <dgm:cxn modelId="{5D353A6E-E422-4ACE-8829-11DF92AE47C1}" type="presParOf" srcId="{5104F285-4B2A-442B-8BB9-A1E64C2551BE}" destId="{FB6247A3-21E7-4D45-8111-EC46C966BDE6}" srcOrd="14" destOrd="0" presId="urn:microsoft.com/office/officeart/2005/8/layout/cycle8"/>
    <dgm:cxn modelId="{88085053-1820-4C79-9DB3-E732FCC8CAC6}" type="presParOf" srcId="{5104F285-4B2A-442B-8BB9-A1E64C2551BE}" destId="{C925D029-8BFF-45E6-9726-39470C0B4D44}" srcOrd="15" destOrd="0" presId="urn:microsoft.com/office/officeart/2005/8/layout/cycle8"/>
    <dgm:cxn modelId="{BBAC68A2-5226-4A6E-9E1D-F5AACCF3E169}" type="presParOf" srcId="{5104F285-4B2A-442B-8BB9-A1E64C2551BE}" destId="{BD655BB7-0A4A-4DFC-BE36-F18E396E12F4}" srcOrd="16" destOrd="0" presId="urn:microsoft.com/office/officeart/2005/8/layout/cycle8"/>
    <dgm:cxn modelId="{6AC634D1-D762-4360-81ED-E4A112FD9F04}" type="presParOf" srcId="{5104F285-4B2A-442B-8BB9-A1E64C2551BE}" destId="{1CFFE87D-C6D4-4A2D-ABB8-58E92E26C474}" srcOrd="17" destOrd="0" presId="urn:microsoft.com/office/officeart/2005/8/layout/cycle8"/>
    <dgm:cxn modelId="{806E4212-9D96-45A4-A6EB-FAD5767AD9FF}" type="presParOf" srcId="{5104F285-4B2A-442B-8BB9-A1E64C2551BE}" destId="{DA8C3B3B-4911-449B-A0B1-F29DB841D516}" srcOrd="18" destOrd="0" presId="urn:microsoft.com/office/officeart/2005/8/layout/cycle8"/>
    <dgm:cxn modelId="{2BDA4ED1-3BC9-4EF6-A3BF-7F63196A0126}" type="presParOf" srcId="{5104F285-4B2A-442B-8BB9-A1E64C2551BE}" destId="{DA39B8B1-FFFE-4BCD-8447-49245B924725}" srcOrd="19" destOrd="0" presId="urn:microsoft.com/office/officeart/2005/8/layout/cycle8"/>
    <dgm:cxn modelId="{E3169CA1-A68A-4359-9275-378C5D441DBA}" type="presParOf" srcId="{5104F285-4B2A-442B-8BB9-A1E64C2551BE}" destId="{289D1D46-06B0-47FC-B141-E06DCBFC786A}" srcOrd="20" destOrd="0" presId="urn:microsoft.com/office/officeart/2005/8/layout/cycle8"/>
    <dgm:cxn modelId="{6C709C06-CB9C-40C4-BFF7-7BF5ED44F148}" type="presParOf" srcId="{5104F285-4B2A-442B-8BB9-A1E64C2551BE}" destId="{4094BB0C-F564-457B-A58F-760216EE8D53}" srcOrd="21" destOrd="0" presId="urn:microsoft.com/office/officeart/2005/8/layout/cycle8"/>
    <dgm:cxn modelId="{FF4ADCC9-F60F-44E5-9588-90169DD29ED3}" type="presParOf" srcId="{5104F285-4B2A-442B-8BB9-A1E64C2551BE}" destId="{2B4972C9-F36B-4E1D-AE4B-F6E49A359C58}" srcOrd="22" destOrd="0" presId="urn:microsoft.com/office/officeart/2005/8/layout/cycle8"/>
    <dgm:cxn modelId="{CD7B24B3-3BAA-4268-AFE2-6F6A1E10A623}" type="presParOf" srcId="{5104F285-4B2A-442B-8BB9-A1E64C2551BE}" destId="{448FFB36-FD58-4B57-B05F-8805614748BB}" srcOrd="23" destOrd="0" presId="urn:microsoft.com/office/officeart/2005/8/layout/cycle8"/>
    <dgm:cxn modelId="{DD696DB2-151F-4552-BDEC-2F591092F50D}" type="presParOf" srcId="{5104F285-4B2A-442B-8BB9-A1E64C2551BE}" destId="{42048D56-9DDD-4905-8CA3-1DB3532FD14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 custT="1"/>
      <dgm:spPr/>
      <dgm:t>
        <a:bodyPr/>
        <a:lstStyle/>
        <a:p>
          <a:r>
            <a:rPr lang="bg" sz="1100" b="1" dirty="0"/>
            <a:t>Културен</a:t>
          </a:r>
        </a:p>
        <a:p>
          <a:r>
            <a:rPr lang="bg" sz="1100" b="1" dirty="0"/>
            <a:t>(Ценности, идеи, принципи)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C19BE0FD-118B-41FF-B59A-36EA42AA410A}">
      <dgm:prSet custT="1"/>
      <dgm:spPr/>
      <dgm:t>
        <a:bodyPr/>
        <a:lstStyle/>
        <a:p>
          <a:r>
            <a:rPr lang="bg" sz="1100" b="1" dirty="0"/>
            <a:t>Материал</a:t>
          </a:r>
        </a:p>
        <a:p>
          <a:r>
            <a:rPr lang="bg" sz="1100" b="1" dirty="0"/>
            <a:t>(Ресурси)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A7F0F64C-FC05-4C63-A27E-FB39EDEA2EF9}">
      <dgm:prSet custT="1"/>
      <dgm:spPr/>
      <dgm:t>
        <a:bodyPr/>
        <a:lstStyle/>
        <a:p>
          <a:r>
            <a:rPr lang="bg" sz="1100" b="1" dirty="0"/>
            <a:t>Социални нужди (статус, роля, власт)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3"/>
      <dgm:spPr/>
      <dgm:t>
        <a:bodyPr/>
        <a:lstStyle/>
        <a:p>
          <a:endParaRPr lang="en-US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85F-B0D9-4D43-B5AF-D969A0F91679}" type="pres">
      <dgm:prSet presAssocID="{86048833-B505-4A6A-B472-57838FBAEB7E}" presName="wedge2" presStyleLbl="node1" presStyleIdx="1" presStyleCnt="3"/>
      <dgm:spPr/>
      <dgm:t>
        <a:bodyPr/>
        <a:lstStyle/>
        <a:p>
          <a:endParaRPr lang="en-US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A654-D833-4DD0-B28A-72FC65D7EA58}" type="pres">
      <dgm:prSet presAssocID="{86048833-B505-4A6A-B472-57838FBAEB7E}" presName="wedge3" presStyleLbl="node1" presStyleIdx="2" presStyleCnt="3"/>
      <dgm:spPr/>
      <dgm:t>
        <a:bodyPr/>
        <a:lstStyle/>
        <a:p>
          <a:endParaRPr lang="en-US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1D46-06B0-47FC-B141-E06DCBFC786A}" type="pres">
      <dgm:prSet presAssocID="{E538871C-71EE-446C-8D54-20B146F7F278}" presName="arrowWedge1" presStyleLbl="fgSibTrans2D1" presStyleIdx="0" presStyleCnt="3"/>
      <dgm:spPr/>
    </dgm:pt>
    <dgm:pt modelId="{FCF78DBF-9157-4F3F-888E-4A72069B4D45}" type="pres">
      <dgm:prSet presAssocID="{D63DD2D6-CD8A-4FAE-A40B-23078890F8CE}" presName="arrowWedge2" presStyleLbl="fgSibTrans2D1" presStyleIdx="1" presStyleCnt="3"/>
      <dgm:spPr/>
    </dgm:pt>
    <dgm:pt modelId="{111F76D2-4D2A-4F25-BA8F-23E33E0D4707}" type="pres">
      <dgm:prSet presAssocID="{2023C022-761C-4207-A353-97A7653DFEAA}" presName="arrowWedge3" presStyleLbl="fgSibTrans2D1" presStyleIdx="2" presStyleCnt="3"/>
      <dgm:spPr/>
    </dgm:pt>
  </dgm:ptLst>
  <dgm:cxnLst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D02635AD-9E12-42E8-9937-19502261CF19}" srcId="{86048833-B505-4A6A-B472-57838FBAEB7E}" destId="{C19BE0FD-118B-41FF-B59A-36EA42AA410A}" srcOrd="2" destOrd="0" parTransId="{2A332295-B0CD-4514-AB49-060CB8C08753}" sibTransId="{2023C022-761C-4207-A353-97A7653DFEAA}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F3B84630-539B-4CB6-AEF5-2469599FB4A0}" type="presOf" srcId="{C19BE0FD-118B-41FF-B59A-36EA42AA410A}" destId="{3794A654-D833-4DD0-B28A-72FC65D7EA58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8AE9A538-999E-49EA-9A90-A5F74A1AC2BF}" type="presOf" srcId="{C19BE0FD-118B-41FF-B59A-36EA42AA410A}" destId="{BE55C81D-3B26-4575-9697-ED042D50A7E5}" srcOrd="1" destOrd="0" presId="urn:microsoft.com/office/officeart/2005/8/layout/cycle8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E3169CA1-A68A-4359-9275-378C5D441DBA}" type="presParOf" srcId="{5104F285-4B2A-442B-8BB9-A1E64C2551BE}" destId="{289D1D46-06B0-47FC-B141-E06DCBFC786A}" srcOrd="12" destOrd="0" presId="urn:microsoft.com/office/officeart/2005/8/layout/cycle8"/>
    <dgm:cxn modelId="{B5F8ED86-0FD4-47AE-8284-4DDF5A6E466D}" type="presParOf" srcId="{5104F285-4B2A-442B-8BB9-A1E64C2551BE}" destId="{FCF78DBF-9157-4F3F-888E-4A72069B4D45}" srcOrd="13" destOrd="0" presId="urn:microsoft.com/office/officeart/2005/8/layout/cycle8"/>
    <dgm:cxn modelId="{204716EC-0037-4E85-B7F4-AB5E309F2775}" type="presParOf" srcId="{5104F285-4B2A-442B-8BB9-A1E64C2551BE}" destId="{111F76D2-4D2A-4F25-BA8F-23E33E0D470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bg" b="1" dirty="0"/>
            <a:t>Малък въоръжен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C19BE0FD-118B-41FF-B59A-36EA42AA410A}">
      <dgm:prSet/>
      <dgm:spPr/>
      <dgm:t>
        <a:bodyPr/>
        <a:lstStyle/>
        <a:p>
          <a:r>
            <a:rPr lang="bg" b="1" dirty="0"/>
            <a:t>Без насилие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A7F0F64C-FC05-4C63-A27E-FB39EDEA2EF9}">
      <dgm:prSet/>
      <dgm:spPr/>
      <dgm:t>
        <a:bodyPr/>
        <a:lstStyle/>
        <a:p>
          <a:r>
            <a:rPr lang="bg" b="1" dirty="0"/>
            <a:t>Майор въоръжен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D4799FBB-359E-4898-B0CE-E90D73837288}">
      <dgm:prSet/>
      <dgm:spPr/>
      <dgm:t>
        <a:bodyPr/>
        <a:lstStyle/>
        <a:p>
          <a:r>
            <a:rPr lang="bg" b="1" dirty="0"/>
            <a:t>война</a:t>
          </a:r>
        </a:p>
      </dgm:t>
    </dgm:pt>
    <dgm:pt modelId="{4C28630A-8965-4F70-A2B8-47420C15903A}" type="parTrans" cxnId="{C3E9A2F7-30CD-41FC-ABAE-12E0508B6250}">
      <dgm:prSet/>
      <dgm:spPr/>
      <dgm:t>
        <a:bodyPr/>
        <a:lstStyle/>
        <a:p>
          <a:endParaRPr lang="en-US"/>
        </a:p>
      </dgm:t>
    </dgm:pt>
    <dgm:pt modelId="{E01A8009-6EE4-40D5-B7F7-2C2931CA22FE}" type="sibTrans" cxnId="{C3E9A2F7-30CD-41FC-ABAE-12E0508B6250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4"/>
      <dgm:spPr/>
      <dgm:t>
        <a:bodyPr/>
        <a:lstStyle/>
        <a:p>
          <a:endParaRPr lang="en-US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85F-B0D9-4D43-B5AF-D969A0F91679}" type="pres">
      <dgm:prSet presAssocID="{86048833-B505-4A6A-B472-57838FBAEB7E}" presName="wedge2" presStyleLbl="node1" presStyleIdx="1" presStyleCnt="4"/>
      <dgm:spPr/>
      <dgm:t>
        <a:bodyPr/>
        <a:lstStyle/>
        <a:p>
          <a:endParaRPr lang="en-US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A654-D833-4DD0-B28A-72FC65D7EA58}" type="pres">
      <dgm:prSet presAssocID="{86048833-B505-4A6A-B472-57838FBAEB7E}" presName="wedge3" presStyleLbl="node1" presStyleIdx="2" presStyleCnt="4"/>
      <dgm:spPr/>
      <dgm:t>
        <a:bodyPr/>
        <a:lstStyle/>
        <a:p>
          <a:endParaRPr lang="en-US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3D72D-345B-479D-BF91-CDA02CB54440}" type="pres">
      <dgm:prSet presAssocID="{86048833-B505-4A6A-B472-57838FBAEB7E}" presName="wedge4" presStyleLbl="node1" presStyleIdx="3" presStyleCnt="4"/>
      <dgm:spPr/>
      <dgm:t>
        <a:bodyPr/>
        <a:lstStyle/>
        <a:p>
          <a:endParaRPr lang="en-US"/>
        </a:p>
      </dgm:t>
    </dgm:pt>
    <dgm:pt modelId="{B2CFC62E-7775-4532-936F-53DE4C119CCD}" type="pres">
      <dgm:prSet presAssocID="{86048833-B505-4A6A-B472-57838FBAEB7E}" presName="dummy4a" presStyleCnt="0"/>
      <dgm:spPr/>
    </dgm:pt>
    <dgm:pt modelId="{FB6247A3-21E7-4D45-8111-EC46C966BDE6}" type="pres">
      <dgm:prSet presAssocID="{86048833-B505-4A6A-B472-57838FBAEB7E}" presName="dummy4b" presStyleCnt="0"/>
      <dgm:spPr/>
    </dgm:pt>
    <dgm:pt modelId="{C925D029-8BFF-45E6-9726-39470C0B4D44}" type="pres">
      <dgm:prSet presAssocID="{86048833-B505-4A6A-B472-57838FBAEB7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1D46-06B0-47FC-B141-E06DCBFC786A}" type="pres">
      <dgm:prSet presAssocID="{E538871C-71EE-446C-8D54-20B146F7F278}" presName="arrowWedge1" presStyleLbl="fgSibTrans2D1" presStyleIdx="0" presStyleCnt="4"/>
      <dgm:spPr/>
    </dgm:pt>
    <dgm:pt modelId="{FCF78DBF-9157-4F3F-888E-4A72069B4D45}" type="pres">
      <dgm:prSet presAssocID="{D63DD2D6-CD8A-4FAE-A40B-23078890F8CE}" presName="arrowWedge2" presStyleLbl="fgSibTrans2D1" presStyleIdx="1" presStyleCnt="4" custLinFactNeighborX="986" custLinFactNeighborY="130"/>
      <dgm:spPr/>
    </dgm:pt>
    <dgm:pt modelId="{14308DA7-53CF-4FF5-B459-E95A1B147C72}" type="pres">
      <dgm:prSet presAssocID="{E01A8009-6EE4-40D5-B7F7-2C2931CA22FE}" presName="arrowWedge3" presStyleLbl="fgSibTrans2D1" presStyleIdx="2" presStyleCnt="4"/>
      <dgm:spPr/>
    </dgm:pt>
    <dgm:pt modelId="{03E18739-46CB-494B-8AC9-64488A809CAD}" type="pres">
      <dgm:prSet presAssocID="{2023C022-761C-4207-A353-97A7653DFEAA}" presName="arrowWedge4" presStyleLbl="fgSibTrans2D1" presStyleIdx="3" presStyleCnt="4"/>
      <dgm:spPr/>
    </dgm:pt>
  </dgm:ptLst>
  <dgm:cxnLst>
    <dgm:cxn modelId="{C019863E-27F1-447A-A641-7DA7D18CA271}" type="presOf" srcId="{D4799FBB-359E-4898-B0CE-E90D73837288}" destId="{BE55C81D-3B26-4575-9697-ED042D50A7E5}" srcOrd="1" destOrd="0" presId="urn:microsoft.com/office/officeart/2005/8/layout/cycle8"/>
    <dgm:cxn modelId="{C3E9A2F7-30CD-41FC-ABAE-12E0508B6250}" srcId="{86048833-B505-4A6A-B472-57838FBAEB7E}" destId="{D4799FBB-359E-4898-B0CE-E90D73837288}" srcOrd="2" destOrd="0" parTransId="{4C28630A-8965-4F70-A2B8-47420C15903A}" sibTransId="{E01A8009-6EE4-40D5-B7F7-2C2931CA22FE}"/>
    <dgm:cxn modelId="{6366884F-92BE-49A5-849B-C8922C5842EA}" type="presOf" srcId="{C19BE0FD-118B-41FF-B59A-36EA42AA410A}" destId="{C925D029-8BFF-45E6-9726-39470C0B4D44}" srcOrd="1" destOrd="0" presId="urn:microsoft.com/office/officeart/2005/8/layout/cycle8"/>
    <dgm:cxn modelId="{0AD962EA-D0E8-4E06-B3A4-DA8E028DD805}" type="presOf" srcId="{C19BE0FD-118B-41FF-B59A-36EA42AA410A}" destId="{AE73D72D-345B-479D-BF91-CDA02CB54440}" srcOrd="0" destOrd="0" presId="urn:microsoft.com/office/officeart/2005/8/layout/cycle8"/>
    <dgm:cxn modelId="{2DFB4D4A-2953-4BE0-946C-A6CC62AC8A9C}" type="presOf" srcId="{D4799FBB-359E-4898-B0CE-E90D73837288}" destId="{3794A654-D833-4DD0-B28A-72FC65D7EA58}" srcOrd="0" destOrd="0" presId="urn:microsoft.com/office/officeart/2005/8/layout/cycle8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D02635AD-9E12-42E8-9937-19502261CF19}" srcId="{86048833-B505-4A6A-B472-57838FBAEB7E}" destId="{C19BE0FD-118B-41FF-B59A-36EA42AA410A}" srcOrd="3" destOrd="0" parTransId="{2A332295-B0CD-4514-AB49-060CB8C08753}" sibTransId="{2023C022-761C-4207-A353-97A7653DFEAA}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EDAAD125-488F-4345-900E-3E15BA4EF80D}" type="presParOf" srcId="{5104F285-4B2A-442B-8BB9-A1E64C2551BE}" destId="{AE73D72D-345B-479D-BF91-CDA02CB54440}" srcOrd="12" destOrd="0" presId="urn:microsoft.com/office/officeart/2005/8/layout/cycle8"/>
    <dgm:cxn modelId="{26A925FC-D94F-4FBC-A7EE-110CF3968F37}" type="presParOf" srcId="{5104F285-4B2A-442B-8BB9-A1E64C2551BE}" destId="{B2CFC62E-7775-4532-936F-53DE4C119CCD}" srcOrd="13" destOrd="0" presId="urn:microsoft.com/office/officeart/2005/8/layout/cycle8"/>
    <dgm:cxn modelId="{379717C2-2C15-483D-9055-2CA94A983046}" type="presParOf" srcId="{5104F285-4B2A-442B-8BB9-A1E64C2551BE}" destId="{FB6247A3-21E7-4D45-8111-EC46C966BDE6}" srcOrd="14" destOrd="0" presId="urn:microsoft.com/office/officeart/2005/8/layout/cycle8"/>
    <dgm:cxn modelId="{125C2DB0-0C3D-4192-9499-7B29A11A8CC5}" type="presParOf" srcId="{5104F285-4B2A-442B-8BB9-A1E64C2551BE}" destId="{C925D029-8BFF-45E6-9726-39470C0B4D44}" srcOrd="15" destOrd="0" presId="urn:microsoft.com/office/officeart/2005/8/layout/cycle8"/>
    <dgm:cxn modelId="{E3169CA1-A68A-4359-9275-378C5D441DBA}" type="presParOf" srcId="{5104F285-4B2A-442B-8BB9-A1E64C2551BE}" destId="{289D1D46-06B0-47FC-B141-E06DCBFC786A}" srcOrd="16" destOrd="0" presId="urn:microsoft.com/office/officeart/2005/8/layout/cycle8"/>
    <dgm:cxn modelId="{B5F8ED86-0FD4-47AE-8284-4DDF5A6E466D}" type="presParOf" srcId="{5104F285-4B2A-442B-8BB9-A1E64C2551BE}" destId="{FCF78DBF-9157-4F3F-888E-4A72069B4D45}" srcOrd="17" destOrd="0" presId="urn:microsoft.com/office/officeart/2005/8/layout/cycle8"/>
    <dgm:cxn modelId="{29032351-2751-4073-93DE-001D5A10ED32}" type="presParOf" srcId="{5104F285-4B2A-442B-8BB9-A1E64C2551BE}" destId="{14308DA7-53CF-4FF5-B459-E95A1B147C72}" srcOrd="18" destOrd="0" presId="urn:microsoft.com/office/officeart/2005/8/layout/cycle8"/>
    <dgm:cxn modelId="{D8C780F1-2CE7-401E-97DF-1096993F0092}" type="presParOf" srcId="{5104F285-4B2A-442B-8BB9-A1E64C2551BE}" destId="{03E18739-46CB-494B-8AC9-64488A809CA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bg" b="1" dirty="0"/>
            <a:t>де-</a:t>
          </a:r>
        </a:p>
        <a:p>
          <a:r>
            <a:rPr lang="bg" b="1" dirty="0" err="1"/>
            <a:t>конструктивен</a:t>
          </a:r>
          <a:endParaRPr lang="en-US" b="1" dirty="0"/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A7F0F64C-FC05-4C63-A27E-FB39EDEA2EF9}">
      <dgm:prSet custT="1"/>
      <dgm:spPr/>
      <dgm:t>
        <a:bodyPr/>
        <a:lstStyle/>
        <a:p>
          <a:r>
            <a:rPr lang="bg" sz="1100" b="1" dirty="0"/>
            <a:t>Конструктивен </a:t>
          </a:r>
          <a:r>
            <a:rPr lang="bg" sz="1100" b="1" dirty="0" err="1"/>
            <a:t>_</a:t>
          </a:r>
          <a:endParaRPr lang="en-US" sz="1100" b="1" dirty="0"/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2"/>
      <dgm:spPr/>
      <dgm:t>
        <a:bodyPr/>
        <a:lstStyle/>
        <a:p>
          <a:endParaRPr lang="en-US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85F-B0D9-4D43-B5AF-D969A0F91679}" type="pres">
      <dgm:prSet presAssocID="{86048833-B505-4A6A-B472-57838FBAEB7E}" presName="wedge2" presStyleLbl="node1" presStyleIdx="1" presStyleCnt="2"/>
      <dgm:spPr/>
      <dgm:t>
        <a:bodyPr/>
        <a:lstStyle/>
        <a:p>
          <a:endParaRPr lang="en-US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1D46-06B0-47FC-B141-E06DCBFC786A}" type="pres">
      <dgm:prSet presAssocID="{E538871C-71EE-446C-8D54-20B146F7F278}" presName="arrowWedge1" presStyleLbl="fgSibTrans2D1" presStyleIdx="0" presStyleCnt="2"/>
      <dgm:spPr/>
    </dgm:pt>
    <dgm:pt modelId="{FCF78DBF-9157-4F3F-888E-4A72069B4D45}" type="pres">
      <dgm:prSet presAssocID="{D63DD2D6-CD8A-4FAE-A40B-23078890F8CE}" presName="arrowWedge2" presStyleLbl="fgSibTrans2D1" presStyleIdx="1" presStyleCnt="2"/>
      <dgm:spPr/>
    </dgm:pt>
  </dgm:ptLst>
  <dgm:cxnLst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E3169CA1-A68A-4359-9275-378C5D441DBA}" type="presParOf" srcId="{5104F285-4B2A-442B-8BB9-A1E64C2551BE}" destId="{289D1D46-06B0-47FC-B141-E06DCBFC786A}" srcOrd="8" destOrd="0" presId="urn:microsoft.com/office/officeart/2005/8/layout/cycle8"/>
    <dgm:cxn modelId="{B5F8ED86-0FD4-47AE-8284-4DDF5A6E466D}" type="presParOf" srcId="{5104F285-4B2A-442B-8BB9-A1E64C2551BE}" destId="{FCF78DBF-9157-4F3F-888E-4A72069B4D45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bg" b="1" dirty="0"/>
            <a:t>Латентен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A7F0F64C-FC05-4C63-A27E-FB39EDEA2EF9}">
      <dgm:prSet/>
      <dgm:spPr/>
      <dgm:t>
        <a:bodyPr/>
        <a:lstStyle/>
        <a:p>
          <a:r>
            <a:rPr lang="bg" b="1" dirty="0"/>
            <a:t>Манифест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2"/>
      <dgm:spPr/>
      <dgm:t>
        <a:bodyPr/>
        <a:lstStyle/>
        <a:p>
          <a:endParaRPr lang="en-US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85F-B0D9-4D43-B5AF-D969A0F91679}" type="pres">
      <dgm:prSet presAssocID="{86048833-B505-4A6A-B472-57838FBAEB7E}" presName="wedge2" presStyleLbl="node1" presStyleIdx="1" presStyleCnt="2"/>
      <dgm:spPr/>
      <dgm:t>
        <a:bodyPr/>
        <a:lstStyle/>
        <a:p>
          <a:endParaRPr lang="en-US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1D46-06B0-47FC-B141-E06DCBFC786A}" type="pres">
      <dgm:prSet presAssocID="{E538871C-71EE-446C-8D54-20B146F7F278}" presName="arrowWedge1" presStyleLbl="fgSibTrans2D1" presStyleIdx="0" presStyleCnt="2"/>
      <dgm:spPr/>
    </dgm:pt>
    <dgm:pt modelId="{FCF78DBF-9157-4F3F-888E-4A72069B4D45}" type="pres">
      <dgm:prSet presAssocID="{D63DD2D6-CD8A-4FAE-A40B-23078890F8CE}" presName="arrowWedge2" presStyleLbl="fgSibTrans2D1" presStyleIdx="1" presStyleCnt="2"/>
      <dgm:spPr/>
    </dgm:pt>
  </dgm:ptLst>
  <dgm:cxnLst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E3169CA1-A68A-4359-9275-378C5D441DBA}" type="presParOf" srcId="{5104F285-4B2A-442B-8BB9-A1E64C2551BE}" destId="{289D1D46-06B0-47FC-B141-E06DCBFC786A}" srcOrd="8" destOrd="0" presId="urn:microsoft.com/office/officeart/2005/8/layout/cycle8"/>
    <dgm:cxn modelId="{B5F8ED86-0FD4-47AE-8284-4DDF5A6E466D}" type="presParOf" srcId="{5104F285-4B2A-442B-8BB9-A1E64C2551BE}" destId="{FCF78DBF-9157-4F3F-888E-4A72069B4D45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DAE2CB-4894-4B85-BAC8-65303A8BDED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802D85-0683-43D1-BA8F-1508537C0D69}">
      <dgm:prSet phldrT="[Text]"/>
      <dgm:spPr/>
      <dgm:t>
        <a:bodyPr/>
        <a:lstStyle/>
        <a:p>
          <a:r>
            <a:rPr lang="bg" b="1" dirty="0"/>
            <a:t>Интраперсонален</a:t>
          </a:r>
        </a:p>
      </dgm:t>
    </dgm:pt>
    <dgm:pt modelId="{1A8CFE8D-C7C9-45B8-998B-D86F83E9F9FE}" type="parTrans" cxnId="{4201E369-9EC7-4995-A008-FD41B5B9E05E}">
      <dgm:prSet/>
      <dgm:spPr/>
      <dgm:t>
        <a:bodyPr/>
        <a:lstStyle/>
        <a:p>
          <a:endParaRPr lang="en-US"/>
        </a:p>
      </dgm:t>
    </dgm:pt>
    <dgm:pt modelId="{0688B6DB-6BB1-4673-9D58-EEE3567DBDAB}" type="sibTrans" cxnId="{4201E369-9EC7-4995-A008-FD41B5B9E05E}">
      <dgm:prSet/>
      <dgm:spPr/>
      <dgm:t>
        <a:bodyPr/>
        <a:lstStyle/>
        <a:p>
          <a:endParaRPr lang="en-US"/>
        </a:p>
      </dgm:t>
    </dgm:pt>
    <dgm:pt modelId="{6239729B-09DD-49A0-9879-AFEFE09BD01C}">
      <dgm:prSet phldrT="[Text]"/>
      <dgm:spPr/>
      <dgm:t>
        <a:bodyPr/>
        <a:lstStyle/>
        <a:p>
          <a:r>
            <a:rPr lang="bg" b="1" dirty="0"/>
            <a:t>Междуличностни</a:t>
          </a:r>
        </a:p>
      </dgm:t>
    </dgm:pt>
    <dgm:pt modelId="{3A669861-6AA0-45C1-B897-FC44F239CB88}" type="parTrans" cxnId="{74A1CFA2-B682-410E-82E2-400D61A257C0}">
      <dgm:prSet/>
      <dgm:spPr/>
      <dgm:t>
        <a:bodyPr/>
        <a:lstStyle/>
        <a:p>
          <a:endParaRPr lang="en-US"/>
        </a:p>
      </dgm:t>
    </dgm:pt>
    <dgm:pt modelId="{0075A284-92A4-402C-9266-C03568468561}" type="sibTrans" cxnId="{74A1CFA2-B682-410E-82E2-400D61A257C0}">
      <dgm:prSet/>
      <dgm:spPr/>
      <dgm:t>
        <a:bodyPr/>
        <a:lstStyle/>
        <a:p>
          <a:endParaRPr lang="en-US"/>
        </a:p>
      </dgm:t>
    </dgm:pt>
    <dgm:pt modelId="{DA37F6A5-61BE-4951-A909-6D6B5733FE43}">
      <dgm:prSet phldrT="[Text]"/>
      <dgm:spPr/>
      <dgm:t>
        <a:bodyPr/>
        <a:lstStyle/>
        <a:p>
          <a:r>
            <a:rPr lang="bg" b="1" dirty="0"/>
            <a:t>Вътрешногрупови</a:t>
          </a:r>
        </a:p>
      </dgm:t>
    </dgm:pt>
    <dgm:pt modelId="{E8EDAB10-7431-4024-A8E2-9A5F5A5C469E}" type="parTrans" cxnId="{6134537F-6574-46E8-BB8D-1E23D1FCA6B3}">
      <dgm:prSet/>
      <dgm:spPr/>
      <dgm:t>
        <a:bodyPr/>
        <a:lstStyle/>
        <a:p>
          <a:endParaRPr lang="en-US"/>
        </a:p>
      </dgm:t>
    </dgm:pt>
    <dgm:pt modelId="{DDC1886C-2F2A-43A5-8A87-728EB637A3DA}" type="sibTrans" cxnId="{6134537F-6574-46E8-BB8D-1E23D1FCA6B3}">
      <dgm:prSet/>
      <dgm:spPr/>
      <dgm:t>
        <a:bodyPr/>
        <a:lstStyle/>
        <a:p>
          <a:endParaRPr lang="en-US"/>
        </a:p>
      </dgm:t>
    </dgm:pt>
    <dgm:pt modelId="{FF481E30-06A0-4614-9A6A-2CF4426A6227}">
      <dgm:prSet/>
      <dgm:spPr/>
      <dgm:t>
        <a:bodyPr/>
        <a:lstStyle/>
        <a:p>
          <a:r>
            <a:rPr lang="bg" b="1" dirty="0"/>
            <a:t>Интергрупа</a:t>
          </a:r>
        </a:p>
      </dgm:t>
    </dgm:pt>
    <dgm:pt modelId="{284C3B89-EEA3-4A5F-9C89-1516AE2FF7E4}" type="parTrans" cxnId="{FC4AD100-4AF8-4CA5-8209-D60D553A6F60}">
      <dgm:prSet/>
      <dgm:spPr/>
      <dgm:t>
        <a:bodyPr/>
        <a:lstStyle/>
        <a:p>
          <a:endParaRPr lang="en-US"/>
        </a:p>
      </dgm:t>
    </dgm:pt>
    <dgm:pt modelId="{C7A1A03A-EDD4-4E51-89EC-1AFE3CA71AB2}" type="sibTrans" cxnId="{FC4AD100-4AF8-4CA5-8209-D60D553A6F60}">
      <dgm:prSet/>
      <dgm:spPr/>
      <dgm:t>
        <a:bodyPr/>
        <a:lstStyle/>
        <a:p>
          <a:endParaRPr lang="en-US"/>
        </a:p>
      </dgm:t>
    </dgm:pt>
    <dgm:pt modelId="{EAA0660B-8956-4628-A669-5D287010D19D}" type="pres">
      <dgm:prSet presAssocID="{2FDAE2CB-4894-4B85-BAC8-65303A8BDED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928FDE-FA18-45DB-B900-A425D14B25A3}" type="pres">
      <dgm:prSet presAssocID="{F4802D85-0683-43D1-BA8F-1508537C0D69}" presName="Accent1" presStyleCnt="0"/>
      <dgm:spPr/>
    </dgm:pt>
    <dgm:pt modelId="{FF216509-964F-4BC6-BFE4-58BF51628513}" type="pres">
      <dgm:prSet presAssocID="{F4802D85-0683-43D1-BA8F-1508537C0D69}" presName="Accent" presStyleLbl="node1" presStyleIdx="0" presStyleCnt="4" custLinFactNeighborX="-452" custLinFactNeighborY="-1136"/>
      <dgm:spPr/>
    </dgm:pt>
    <dgm:pt modelId="{355F38CF-6BCB-4CEC-9103-21102681BAD5}" type="pres">
      <dgm:prSet presAssocID="{F4802D85-0683-43D1-BA8F-1508537C0D6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A2036-B66B-44E3-AAC8-29EFF22045CB}" type="pres">
      <dgm:prSet presAssocID="{6239729B-09DD-49A0-9879-AFEFE09BD01C}" presName="Accent2" presStyleCnt="0"/>
      <dgm:spPr/>
    </dgm:pt>
    <dgm:pt modelId="{36FDC14C-34E9-460B-AC99-EC4704536E2D}" type="pres">
      <dgm:prSet presAssocID="{6239729B-09DD-49A0-9879-AFEFE09BD01C}" presName="Accent" presStyleLbl="node1" presStyleIdx="1" presStyleCnt="4"/>
      <dgm:spPr/>
    </dgm:pt>
    <dgm:pt modelId="{FAF39D49-58FC-4A83-976C-E918E51CAC18}" type="pres">
      <dgm:prSet presAssocID="{6239729B-09DD-49A0-9879-AFEFE09BD01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72C07-47B6-43E4-B6BF-EF1C2A5BE9A0}" type="pres">
      <dgm:prSet presAssocID="{DA37F6A5-61BE-4951-A909-6D6B5733FE43}" presName="Accent3" presStyleCnt="0"/>
      <dgm:spPr/>
    </dgm:pt>
    <dgm:pt modelId="{BC958770-94AD-4FA9-A52D-49B3F5A59247}" type="pres">
      <dgm:prSet presAssocID="{DA37F6A5-61BE-4951-A909-6D6B5733FE43}" presName="Accent" presStyleLbl="node1" presStyleIdx="2" presStyleCnt="4"/>
      <dgm:spPr/>
    </dgm:pt>
    <dgm:pt modelId="{51286F74-756E-4C8C-90C4-4D796632B795}" type="pres">
      <dgm:prSet presAssocID="{DA37F6A5-61BE-4951-A909-6D6B5733FE4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3E95D-4616-498B-AB06-50530CED12E0}" type="pres">
      <dgm:prSet presAssocID="{FF481E30-06A0-4614-9A6A-2CF4426A6227}" presName="Accent4" presStyleCnt="0"/>
      <dgm:spPr/>
    </dgm:pt>
    <dgm:pt modelId="{B8E0D776-C212-4CFA-AD2A-0DA7B34BD5CC}" type="pres">
      <dgm:prSet presAssocID="{FF481E30-06A0-4614-9A6A-2CF4426A6227}" presName="Accent" presStyleLbl="node1" presStyleIdx="3" presStyleCnt="4"/>
      <dgm:spPr/>
    </dgm:pt>
    <dgm:pt modelId="{E5B84678-12F1-4FBD-A480-B5278EA90A81}" type="pres">
      <dgm:prSet presAssocID="{FF481E30-06A0-4614-9A6A-2CF4426A622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7F378-F5FE-4CBA-8E2D-D73E7D96D528}" type="presOf" srcId="{DA37F6A5-61BE-4951-A909-6D6B5733FE43}" destId="{51286F74-756E-4C8C-90C4-4D796632B795}" srcOrd="0" destOrd="0" presId="urn:microsoft.com/office/officeart/2009/layout/CircleArrowProcess"/>
    <dgm:cxn modelId="{571F79C0-434C-41C8-9C5D-E8D589BEB8D4}" type="presOf" srcId="{F4802D85-0683-43D1-BA8F-1508537C0D69}" destId="{355F38CF-6BCB-4CEC-9103-21102681BAD5}" srcOrd="0" destOrd="0" presId="urn:microsoft.com/office/officeart/2009/layout/CircleArrowProcess"/>
    <dgm:cxn modelId="{9BE3CAA8-74E1-405F-B29A-1C098D0AFCAE}" type="presOf" srcId="{6239729B-09DD-49A0-9879-AFEFE09BD01C}" destId="{FAF39D49-58FC-4A83-976C-E918E51CAC18}" srcOrd="0" destOrd="0" presId="urn:microsoft.com/office/officeart/2009/layout/CircleArrowProcess"/>
    <dgm:cxn modelId="{FC4AD100-4AF8-4CA5-8209-D60D553A6F60}" srcId="{2FDAE2CB-4894-4B85-BAC8-65303A8BDED6}" destId="{FF481E30-06A0-4614-9A6A-2CF4426A6227}" srcOrd="3" destOrd="0" parTransId="{284C3B89-EEA3-4A5F-9C89-1516AE2FF7E4}" sibTransId="{C7A1A03A-EDD4-4E51-89EC-1AFE3CA71AB2}"/>
    <dgm:cxn modelId="{74A1CFA2-B682-410E-82E2-400D61A257C0}" srcId="{2FDAE2CB-4894-4B85-BAC8-65303A8BDED6}" destId="{6239729B-09DD-49A0-9879-AFEFE09BD01C}" srcOrd="1" destOrd="0" parTransId="{3A669861-6AA0-45C1-B897-FC44F239CB88}" sibTransId="{0075A284-92A4-402C-9266-C03568468561}"/>
    <dgm:cxn modelId="{DFFA4F01-6E22-496A-A655-C1CFC5A90E46}" type="presOf" srcId="{2FDAE2CB-4894-4B85-BAC8-65303A8BDED6}" destId="{EAA0660B-8956-4628-A669-5D287010D19D}" srcOrd="0" destOrd="0" presId="urn:microsoft.com/office/officeart/2009/layout/CircleArrowProcess"/>
    <dgm:cxn modelId="{C2FC265E-3744-4186-B866-B8B7767B5CCD}" type="presOf" srcId="{FF481E30-06A0-4614-9A6A-2CF4426A6227}" destId="{E5B84678-12F1-4FBD-A480-B5278EA90A81}" srcOrd="0" destOrd="0" presId="urn:microsoft.com/office/officeart/2009/layout/CircleArrowProcess"/>
    <dgm:cxn modelId="{6134537F-6574-46E8-BB8D-1E23D1FCA6B3}" srcId="{2FDAE2CB-4894-4B85-BAC8-65303A8BDED6}" destId="{DA37F6A5-61BE-4951-A909-6D6B5733FE43}" srcOrd="2" destOrd="0" parTransId="{E8EDAB10-7431-4024-A8E2-9A5F5A5C469E}" sibTransId="{DDC1886C-2F2A-43A5-8A87-728EB637A3DA}"/>
    <dgm:cxn modelId="{4201E369-9EC7-4995-A008-FD41B5B9E05E}" srcId="{2FDAE2CB-4894-4B85-BAC8-65303A8BDED6}" destId="{F4802D85-0683-43D1-BA8F-1508537C0D69}" srcOrd="0" destOrd="0" parTransId="{1A8CFE8D-C7C9-45B8-998B-D86F83E9F9FE}" sibTransId="{0688B6DB-6BB1-4673-9D58-EEE3567DBDAB}"/>
    <dgm:cxn modelId="{C44D517A-883A-4477-9538-E4E8B98207F8}" type="presParOf" srcId="{EAA0660B-8956-4628-A669-5D287010D19D}" destId="{7B928FDE-FA18-45DB-B900-A425D14B25A3}" srcOrd="0" destOrd="0" presId="urn:microsoft.com/office/officeart/2009/layout/CircleArrowProcess"/>
    <dgm:cxn modelId="{9EF23039-2545-4742-A9EF-F0BD1080A49F}" type="presParOf" srcId="{7B928FDE-FA18-45DB-B900-A425D14B25A3}" destId="{FF216509-964F-4BC6-BFE4-58BF51628513}" srcOrd="0" destOrd="0" presId="urn:microsoft.com/office/officeart/2009/layout/CircleArrowProcess"/>
    <dgm:cxn modelId="{664109CE-33E4-4282-A8DB-EFD0AEF28445}" type="presParOf" srcId="{EAA0660B-8956-4628-A669-5D287010D19D}" destId="{355F38CF-6BCB-4CEC-9103-21102681BAD5}" srcOrd="1" destOrd="0" presId="urn:microsoft.com/office/officeart/2009/layout/CircleArrowProcess"/>
    <dgm:cxn modelId="{CA7C5D89-AC15-42E4-B8BC-082933A56A0D}" type="presParOf" srcId="{EAA0660B-8956-4628-A669-5D287010D19D}" destId="{49AA2036-B66B-44E3-AAC8-29EFF22045CB}" srcOrd="2" destOrd="0" presId="urn:microsoft.com/office/officeart/2009/layout/CircleArrowProcess"/>
    <dgm:cxn modelId="{843D0A45-C241-4345-9220-CD481DA9F53E}" type="presParOf" srcId="{49AA2036-B66B-44E3-AAC8-29EFF22045CB}" destId="{36FDC14C-34E9-460B-AC99-EC4704536E2D}" srcOrd="0" destOrd="0" presId="urn:microsoft.com/office/officeart/2009/layout/CircleArrowProcess"/>
    <dgm:cxn modelId="{F9A2420F-BB59-44C8-9614-5F370D85E75F}" type="presParOf" srcId="{EAA0660B-8956-4628-A669-5D287010D19D}" destId="{FAF39D49-58FC-4A83-976C-E918E51CAC18}" srcOrd="3" destOrd="0" presId="urn:microsoft.com/office/officeart/2009/layout/CircleArrowProcess"/>
    <dgm:cxn modelId="{4759765A-DAA1-42A5-80C3-DC666FF26E5A}" type="presParOf" srcId="{EAA0660B-8956-4628-A669-5D287010D19D}" destId="{94A72C07-47B6-43E4-B6BF-EF1C2A5BE9A0}" srcOrd="4" destOrd="0" presId="urn:microsoft.com/office/officeart/2009/layout/CircleArrowProcess"/>
    <dgm:cxn modelId="{791CE6E6-9FA3-4BAA-BF86-B5E9BC9A1F21}" type="presParOf" srcId="{94A72C07-47B6-43E4-B6BF-EF1C2A5BE9A0}" destId="{BC958770-94AD-4FA9-A52D-49B3F5A59247}" srcOrd="0" destOrd="0" presId="urn:microsoft.com/office/officeart/2009/layout/CircleArrowProcess"/>
    <dgm:cxn modelId="{3C035723-8166-447A-B4E5-78BC55957BDD}" type="presParOf" srcId="{EAA0660B-8956-4628-A669-5D287010D19D}" destId="{51286F74-756E-4C8C-90C4-4D796632B795}" srcOrd="5" destOrd="0" presId="urn:microsoft.com/office/officeart/2009/layout/CircleArrowProcess"/>
    <dgm:cxn modelId="{7D27AF51-A592-48FD-931E-3DF375F6204C}" type="presParOf" srcId="{EAA0660B-8956-4628-A669-5D287010D19D}" destId="{51A3E95D-4616-498B-AB06-50530CED12E0}" srcOrd="6" destOrd="0" presId="urn:microsoft.com/office/officeart/2009/layout/CircleArrowProcess"/>
    <dgm:cxn modelId="{64BDE24C-8E1F-410E-AE19-3FD6E2089846}" type="presParOf" srcId="{51A3E95D-4616-498B-AB06-50530CED12E0}" destId="{B8E0D776-C212-4CFA-AD2A-0DA7B34BD5CC}" srcOrd="0" destOrd="0" presId="urn:microsoft.com/office/officeart/2009/layout/CircleArrowProcess"/>
    <dgm:cxn modelId="{25A1CBE9-A6D3-4350-86E1-86370900BC53}" type="presParOf" srcId="{EAA0660B-8956-4628-A669-5D287010D19D}" destId="{E5B84678-12F1-4FBD-A480-B5278EA90A8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13907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3200" kern="1200" dirty="0">
              <a:solidFill>
                <a:schemeClr val="tx1"/>
              </a:solidFill>
              <a:effectLst/>
            </a:rPr>
            <a:t>1. </a:t>
          </a:r>
          <a:r>
            <a:rPr lang="bg" sz="3200" kern="1200" dirty="0">
              <a:solidFill>
                <a:schemeClr val="tx1"/>
              </a:solidFill>
            </a:rPr>
            <a:t>Осъзнатост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55605"/>
        <a:ext cx="4850607" cy="1027860"/>
      </dsp:txXfrm>
    </dsp:sp>
    <dsp:sp modelId="{288E5028-B57D-41A4-A329-2A81DBAE6A20}">
      <dsp:nvSpPr>
        <dsp:cNvPr id="0" name=""/>
        <dsp:cNvSpPr/>
      </dsp:nvSpPr>
      <dsp:spPr>
        <a:xfrm>
          <a:off x="0" y="2304198"/>
          <a:ext cx="4961817" cy="113907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3. Разрешаване на конфликти</a:t>
          </a:r>
          <a:endParaRPr lang="el-GR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5605" y="2359803"/>
        <a:ext cx="4850607" cy="1027860"/>
      </dsp:txXfrm>
    </dsp:sp>
    <dsp:sp modelId="{8CDB7BC7-8DB4-48B4-844D-150D6BC9A281}">
      <dsp:nvSpPr>
        <dsp:cNvPr id="0" name=""/>
        <dsp:cNvSpPr/>
      </dsp:nvSpPr>
      <dsp:spPr>
        <a:xfrm>
          <a:off x="0" y="1204314"/>
          <a:ext cx="4961817" cy="113907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2. Критично мислене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1259919"/>
        <a:ext cx="4850607" cy="10278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BE15D-F99A-4F61-9A1B-033BED5CC3E5}">
      <dsp:nvSpPr>
        <dsp:cNvPr id="0" name=""/>
        <dsp:cNvSpPr/>
      </dsp:nvSpPr>
      <dsp:spPr>
        <a:xfrm>
          <a:off x="5306" y="0"/>
          <a:ext cx="1644964" cy="796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Потенциална опозиция, несъвместимост</a:t>
          </a:r>
        </a:p>
      </dsp:txBody>
      <dsp:txXfrm>
        <a:off x="28625" y="23319"/>
        <a:ext cx="1598326" cy="749520"/>
      </dsp:txXfrm>
    </dsp:sp>
    <dsp:sp modelId="{213CB544-0F44-4B7C-A871-5CB09F80C40A}">
      <dsp:nvSpPr>
        <dsp:cNvPr id="0" name=""/>
        <dsp:cNvSpPr/>
      </dsp:nvSpPr>
      <dsp:spPr>
        <a:xfrm>
          <a:off x="1814767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814767" y="275693"/>
        <a:ext cx="244112" cy="244771"/>
      </dsp:txXfrm>
    </dsp:sp>
    <dsp:sp modelId="{DD5818A2-B7D5-454F-9F20-A53C3E544D33}">
      <dsp:nvSpPr>
        <dsp:cNvPr id="0" name=""/>
        <dsp:cNvSpPr/>
      </dsp:nvSpPr>
      <dsp:spPr>
        <a:xfrm>
          <a:off x="2308257" y="0"/>
          <a:ext cx="1644964" cy="796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Признание</a:t>
          </a:r>
        </a:p>
      </dsp:txBody>
      <dsp:txXfrm>
        <a:off x="2331576" y="23319"/>
        <a:ext cx="1598326" cy="749520"/>
      </dsp:txXfrm>
    </dsp:sp>
    <dsp:sp modelId="{490CF30B-0E03-4B72-9678-7A94EA7239CF}">
      <dsp:nvSpPr>
        <dsp:cNvPr id="0" name=""/>
        <dsp:cNvSpPr/>
      </dsp:nvSpPr>
      <dsp:spPr>
        <a:xfrm>
          <a:off x="4117718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17718" y="275693"/>
        <a:ext cx="244112" cy="244771"/>
      </dsp:txXfrm>
    </dsp:sp>
    <dsp:sp modelId="{4F382BBF-F578-4CFD-908A-50A7A4B8DF66}">
      <dsp:nvSpPr>
        <dsp:cNvPr id="0" name=""/>
        <dsp:cNvSpPr/>
      </dsp:nvSpPr>
      <dsp:spPr>
        <a:xfrm>
          <a:off x="4611208" y="0"/>
          <a:ext cx="1644964" cy="796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Намерение/Цели</a:t>
          </a:r>
        </a:p>
      </dsp:txBody>
      <dsp:txXfrm>
        <a:off x="4634527" y="23319"/>
        <a:ext cx="1598326" cy="749520"/>
      </dsp:txXfrm>
    </dsp:sp>
    <dsp:sp modelId="{39E4A4E9-B21F-44FD-AFA9-CD5AEB97AE61}">
      <dsp:nvSpPr>
        <dsp:cNvPr id="0" name=""/>
        <dsp:cNvSpPr/>
      </dsp:nvSpPr>
      <dsp:spPr>
        <a:xfrm>
          <a:off x="6420669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420669" y="275693"/>
        <a:ext cx="244112" cy="244771"/>
      </dsp:txXfrm>
    </dsp:sp>
    <dsp:sp modelId="{0E991DEF-7D0C-49C2-A618-CC68718B7AE0}">
      <dsp:nvSpPr>
        <dsp:cNvPr id="0" name=""/>
        <dsp:cNvSpPr/>
      </dsp:nvSpPr>
      <dsp:spPr>
        <a:xfrm>
          <a:off x="6914158" y="0"/>
          <a:ext cx="1644964" cy="796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Поведение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7477" y="23319"/>
        <a:ext cx="1598326" cy="749520"/>
      </dsp:txXfrm>
    </dsp:sp>
    <dsp:sp modelId="{D8BE11F1-AE5D-47D7-8F41-8E5C1F903894}">
      <dsp:nvSpPr>
        <dsp:cNvPr id="0" name=""/>
        <dsp:cNvSpPr/>
      </dsp:nvSpPr>
      <dsp:spPr>
        <a:xfrm>
          <a:off x="8723620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723620" y="275693"/>
        <a:ext cx="244112" cy="244771"/>
      </dsp:txXfrm>
    </dsp:sp>
    <dsp:sp modelId="{3238DEEC-CE24-43F2-8AFC-08C4ABFCEA50}">
      <dsp:nvSpPr>
        <dsp:cNvPr id="0" name=""/>
        <dsp:cNvSpPr/>
      </dsp:nvSpPr>
      <dsp:spPr>
        <a:xfrm>
          <a:off x="9217109" y="0"/>
          <a:ext cx="1644964" cy="796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 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Последствия</a:t>
          </a:r>
        </a:p>
      </dsp:txBody>
      <dsp:txXfrm>
        <a:off x="9240428" y="23319"/>
        <a:ext cx="1598326" cy="749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3200" kern="1200" dirty="0">
              <a:solidFill>
                <a:schemeClr val="tx1"/>
              </a:solidFill>
              <a:effectLst/>
            </a:rPr>
            <a:t>4. 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Диалог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Етика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Рефлективни 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</a:t>
          </a:r>
          <a:r>
            <a:rPr lang="bg" sz="3200" kern="120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Цифрови </a:t>
          </a: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347767" y="207262"/>
          <a:ext cx="3017873" cy="3017873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Международен</a:t>
          </a:r>
        </a:p>
      </dsp:txBody>
      <dsp:txXfrm>
        <a:off x="1928558" y="592760"/>
        <a:ext cx="790395" cy="610760"/>
      </dsp:txXfrm>
    </dsp:sp>
    <dsp:sp modelId="{53A0B85F-B0D9-4D43-B5AF-D969A0F91679}">
      <dsp:nvSpPr>
        <dsp:cNvPr id="0" name=""/>
        <dsp:cNvSpPr/>
      </dsp:nvSpPr>
      <dsp:spPr>
        <a:xfrm>
          <a:off x="383694" y="269416"/>
          <a:ext cx="3017873" cy="3017873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b="1" kern="1200" dirty="0"/>
            <a:t>Междуобщественост</a:t>
          </a:r>
        </a:p>
      </dsp:txBody>
      <dsp:txXfrm>
        <a:off x="2431537" y="1490936"/>
        <a:ext cx="826322" cy="592796"/>
      </dsp:txXfrm>
    </dsp:sp>
    <dsp:sp modelId="{3794A654-D833-4DD0-B28A-72FC65D7EA58}">
      <dsp:nvSpPr>
        <dsp:cNvPr id="0" name=""/>
        <dsp:cNvSpPr/>
      </dsp:nvSpPr>
      <dsp:spPr>
        <a:xfrm>
          <a:off x="347767" y="331570"/>
          <a:ext cx="3017873" cy="3017873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b="1" kern="1200" dirty="0"/>
            <a:t>Интергрупа</a:t>
          </a:r>
        </a:p>
      </dsp:txBody>
      <dsp:txXfrm>
        <a:off x="1928558" y="2371150"/>
        <a:ext cx="790395" cy="610760"/>
      </dsp:txXfrm>
    </dsp:sp>
    <dsp:sp modelId="{AE73D72D-345B-479D-BF91-CDA02CB54440}">
      <dsp:nvSpPr>
        <dsp:cNvPr id="0" name=""/>
        <dsp:cNvSpPr/>
      </dsp:nvSpPr>
      <dsp:spPr>
        <a:xfrm>
          <a:off x="275913" y="331570"/>
          <a:ext cx="3017873" cy="3017873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b="1" kern="1200" dirty="0"/>
            <a:t>Вътрешногрупови</a:t>
          </a:r>
        </a:p>
      </dsp:txBody>
      <dsp:txXfrm>
        <a:off x="922600" y="2371150"/>
        <a:ext cx="790395" cy="610760"/>
      </dsp:txXfrm>
    </dsp:sp>
    <dsp:sp modelId="{BD655BB7-0A4A-4DFC-BE36-F18E396E12F4}">
      <dsp:nvSpPr>
        <dsp:cNvPr id="0" name=""/>
        <dsp:cNvSpPr/>
      </dsp:nvSpPr>
      <dsp:spPr>
        <a:xfrm>
          <a:off x="239986" y="269416"/>
          <a:ext cx="3017873" cy="3017873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Междуличностни</a:t>
          </a:r>
        </a:p>
      </dsp:txBody>
      <dsp:txXfrm>
        <a:off x="383694" y="1490936"/>
        <a:ext cx="826322" cy="592796"/>
      </dsp:txXfrm>
    </dsp:sp>
    <dsp:sp modelId="{20398911-E6BB-41D4-87B7-52C3D5F7A8D0}">
      <dsp:nvSpPr>
        <dsp:cNvPr id="0" name=""/>
        <dsp:cNvSpPr/>
      </dsp:nvSpPr>
      <dsp:spPr>
        <a:xfrm>
          <a:off x="275913" y="207262"/>
          <a:ext cx="3017873" cy="3017873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Интраперсонален</a:t>
          </a:r>
        </a:p>
      </dsp:txBody>
      <dsp:txXfrm>
        <a:off x="922600" y="592760"/>
        <a:ext cx="790395" cy="610760"/>
      </dsp:txXfrm>
    </dsp:sp>
    <dsp:sp modelId="{289D1D46-06B0-47FC-B141-E06DCBFC786A}">
      <dsp:nvSpPr>
        <dsp:cNvPr id="0" name=""/>
        <dsp:cNvSpPr/>
      </dsp:nvSpPr>
      <dsp:spPr>
        <a:xfrm>
          <a:off x="160836" y="20441"/>
          <a:ext cx="3391515" cy="3391515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78081-DCA2-40BF-8B6F-7652DD2274FC}">
      <dsp:nvSpPr>
        <dsp:cNvPr id="0" name=""/>
        <dsp:cNvSpPr/>
      </dsp:nvSpPr>
      <dsp:spPr>
        <a:xfrm>
          <a:off x="196763" y="82595"/>
          <a:ext cx="3391515" cy="3391515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C6849-A8E3-4296-9FEE-9204A2E635CF}">
      <dsp:nvSpPr>
        <dsp:cNvPr id="0" name=""/>
        <dsp:cNvSpPr/>
      </dsp:nvSpPr>
      <dsp:spPr>
        <a:xfrm>
          <a:off x="160836" y="144749"/>
          <a:ext cx="3391515" cy="3391515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538C-396C-4287-95E3-5757D9228A40}">
      <dsp:nvSpPr>
        <dsp:cNvPr id="0" name=""/>
        <dsp:cNvSpPr/>
      </dsp:nvSpPr>
      <dsp:spPr>
        <a:xfrm>
          <a:off x="89202" y="144749"/>
          <a:ext cx="3391515" cy="3391515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AC79-9257-4324-9E8A-B945D3796295}">
      <dsp:nvSpPr>
        <dsp:cNvPr id="0" name=""/>
        <dsp:cNvSpPr/>
      </dsp:nvSpPr>
      <dsp:spPr>
        <a:xfrm>
          <a:off x="53275" y="82595"/>
          <a:ext cx="3391515" cy="3391515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3F4A9-F911-470C-A41C-C919C79C1F4F}">
      <dsp:nvSpPr>
        <dsp:cNvPr id="0" name=""/>
        <dsp:cNvSpPr/>
      </dsp:nvSpPr>
      <dsp:spPr>
        <a:xfrm>
          <a:off x="89202" y="20441"/>
          <a:ext cx="3391515" cy="3391515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66001" y="205051"/>
          <a:ext cx="2434000" cy="2434000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 err="1"/>
            <a:t>Органи </a:t>
          </a:r>
          <a:r>
            <a:rPr lang="bg" sz="700" b="1" kern="1200" dirty="0"/>
            <a:t>- </a:t>
          </a:r>
          <a:r>
            <a:rPr lang="bg" sz="700" b="1" kern="1200" dirty="0" err="1"/>
            <a:t>здравни</a:t>
          </a:r>
          <a:r>
            <a:rPr lang="bg" sz="700" b="1" kern="1200" dirty="0"/>
            <a:t> </a:t>
          </a:r>
        </a:p>
      </dsp:txBody>
      <dsp:txXfrm>
        <a:off x="1535738" y="614195"/>
        <a:ext cx="782357" cy="521571"/>
      </dsp:txXfrm>
    </dsp:sp>
    <dsp:sp modelId="{53A0B85F-B0D9-4D43-B5AF-D969A0F91679}">
      <dsp:nvSpPr>
        <dsp:cNvPr id="0" name=""/>
        <dsp:cNvSpPr/>
      </dsp:nvSpPr>
      <dsp:spPr>
        <a:xfrm>
          <a:off x="286864" y="269958"/>
          <a:ext cx="2434000" cy="2434000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/>
            <a:t>Икономически</a:t>
          </a:r>
        </a:p>
      </dsp:txBody>
      <dsp:txXfrm>
        <a:off x="1854476" y="1382064"/>
        <a:ext cx="724405" cy="579524"/>
      </dsp:txXfrm>
    </dsp:sp>
    <dsp:sp modelId="{3794A654-D833-4DD0-B28A-72FC65D7EA58}">
      <dsp:nvSpPr>
        <dsp:cNvPr id="0" name=""/>
        <dsp:cNvSpPr/>
      </dsp:nvSpPr>
      <dsp:spPr>
        <a:xfrm>
          <a:off x="231809" y="309945"/>
          <a:ext cx="2434000" cy="2434000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/>
            <a:t>Идеологическа</a:t>
          </a:r>
        </a:p>
      </dsp:txBody>
      <dsp:txXfrm>
        <a:off x="1101095" y="2019541"/>
        <a:ext cx="695428" cy="637476"/>
      </dsp:txXfrm>
    </dsp:sp>
    <dsp:sp modelId="{AE73D72D-345B-479D-BF91-CDA02CB54440}">
      <dsp:nvSpPr>
        <dsp:cNvPr id="0" name=""/>
        <dsp:cNvSpPr/>
      </dsp:nvSpPr>
      <dsp:spPr>
        <a:xfrm>
          <a:off x="176754" y="269958"/>
          <a:ext cx="2434000" cy="243400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/>
            <a:t>Културен</a:t>
          </a:r>
        </a:p>
      </dsp:txBody>
      <dsp:txXfrm>
        <a:off x="318738" y="1382064"/>
        <a:ext cx="724405" cy="579524"/>
      </dsp:txXfrm>
    </dsp:sp>
    <dsp:sp modelId="{BD655BB7-0A4A-4DFC-BE36-F18E396E12F4}">
      <dsp:nvSpPr>
        <dsp:cNvPr id="0" name=""/>
        <dsp:cNvSpPr/>
      </dsp:nvSpPr>
      <dsp:spPr>
        <a:xfrm>
          <a:off x="197617" y="205051"/>
          <a:ext cx="2434000" cy="2434000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/>
            <a:t>Политически</a:t>
          </a:r>
        </a:p>
      </dsp:txBody>
      <dsp:txXfrm>
        <a:off x="579523" y="614195"/>
        <a:ext cx="782357" cy="521571"/>
      </dsp:txXfrm>
    </dsp:sp>
    <dsp:sp modelId="{289D1D46-06B0-47FC-B141-E06DCBFC786A}">
      <dsp:nvSpPr>
        <dsp:cNvPr id="0" name=""/>
        <dsp:cNvSpPr/>
      </dsp:nvSpPr>
      <dsp:spPr>
        <a:xfrm>
          <a:off x="115210" y="54375"/>
          <a:ext cx="2735353" cy="27353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4BB0C-F564-457B-A58F-760216EE8D53}">
      <dsp:nvSpPr>
        <dsp:cNvPr id="0" name=""/>
        <dsp:cNvSpPr/>
      </dsp:nvSpPr>
      <dsp:spPr>
        <a:xfrm>
          <a:off x="136356" y="119260"/>
          <a:ext cx="2735353" cy="27353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72C9-F36B-4E1D-AE4B-F6E49A359C58}">
      <dsp:nvSpPr>
        <dsp:cNvPr id="0" name=""/>
        <dsp:cNvSpPr/>
      </dsp:nvSpPr>
      <dsp:spPr>
        <a:xfrm>
          <a:off x="81133" y="159370"/>
          <a:ext cx="2735353" cy="27353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FB36-FD58-4B57-B05F-8805614748BB}">
      <dsp:nvSpPr>
        <dsp:cNvPr id="0" name=""/>
        <dsp:cNvSpPr/>
      </dsp:nvSpPr>
      <dsp:spPr>
        <a:xfrm>
          <a:off x="25910" y="119260"/>
          <a:ext cx="2735353" cy="27353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48D56-9DDD-4905-8CA3-1DB3532FD14D}">
      <dsp:nvSpPr>
        <dsp:cNvPr id="0" name=""/>
        <dsp:cNvSpPr/>
      </dsp:nvSpPr>
      <dsp:spPr>
        <a:xfrm>
          <a:off x="47056" y="54375"/>
          <a:ext cx="2735353" cy="27353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72979" y="250591"/>
          <a:ext cx="2356657" cy="235665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Културен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(Ценности, идеи, принципи)</a:t>
          </a:r>
        </a:p>
      </dsp:txBody>
      <dsp:txXfrm>
        <a:off x="1514994" y="749978"/>
        <a:ext cx="841663" cy="701386"/>
      </dsp:txXfrm>
    </dsp:sp>
    <dsp:sp modelId="{53A0B85F-B0D9-4D43-B5AF-D969A0F91679}">
      <dsp:nvSpPr>
        <dsp:cNvPr id="0" name=""/>
        <dsp:cNvSpPr/>
      </dsp:nvSpPr>
      <dsp:spPr>
        <a:xfrm>
          <a:off x="224443" y="334757"/>
          <a:ext cx="2356657" cy="235665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Социални нужди (статус, роля, власт)</a:t>
          </a:r>
        </a:p>
      </dsp:txBody>
      <dsp:txXfrm>
        <a:off x="785552" y="1863779"/>
        <a:ext cx="1262495" cy="617219"/>
      </dsp:txXfrm>
    </dsp:sp>
    <dsp:sp modelId="{3794A654-D833-4DD0-B28A-72FC65D7EA58}">
      <dsp:nvSpPr>
        <dsp:cNvPr id="0" name=""/>
        <dsp:cNvSpPr/>
      </dsp:nvSpPr>
      <dsp:spPr>
        <a:xfrm>
          <a:off x="175907" y="250591"/>
          <a:ext cx="2356657" cy="235665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Материал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(Ресурси)</a:t>
          </a:r>
        </a:p>
      </dsp:txBody>
      <dsp:txXfrm>
        <a:off x="448887" y="749978"/>
        <a:ext cx="841663" cy="701386"/>
      </dsp:txXfrm>
    </dsp:sp>
    <dsp:sp modelId="{289D1D46-06B0-47FC-B141-E06DCBFC786A}">
      <dsp:nvSpPr>
        <dsp:cNvPr id="0" name=""/>
        <dsp:cNvSpPr/>
      </dsp:nvSpPr>
      <dsp:spPr>
        <a:xfrm>
          <a:off x="127285" y="104703"/>
          <a:ext cx="2648434" cy="26484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78555" y="188720"/>
          <a:ext cx="2648434" cy="26484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F76D2-4D2A-4F25-BA8F-23E33E0D4707}">
      <dsp:nvSpPr>
        <dsp:cNvPr id="0" name=""/>
        <dsp:cNvSpPr/>
      </dsp:nvSpPr>
      <dsp:spPr>
        <a:xfrm>
          <a:off x="29824" y="104703"/>
          <a:ext cx="2648434" cy="26484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180041" y="173692"/>
          <a:ext cx="1767854" cy="1767854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Малък въоръжен</a:t>
          </a:r>
        </a:p>
      </dsp:txBody>
      <dsp:txXfrm>
        <a:off x="1118478" y="540101"/>
        <a:ext cx="652422" cy="484055"/>
      </dsp:txXfrm>
    </dsp:sp>
    <dsp:sp modelId="{53A0B85F-B0D9-4D43-B5AF-D969A0F91679}">
      <dsp:nvSpPr>
        <dsp:cNvPr id="0" name=""/>
        <dsp:cNvSpPr/>
      </dsp:nvSpPr>
      <dsp:spPr>
        <a:xfrm>
          <a:off x="180041" y="233041"/>
          <a:ext cx="1767854" cy="1767854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Майор въоръжен</a:t>
          </a:r>
        </a:p>
      </dsp:txBody>
      <dsp:txXfrm>
        <a:off x="1118478" y="1150432"/>
        <a:ext cx="652422" cy="484055"/>
      </dsp:txXfrm>
    </dsp:sp>
    <dsp:sp modelId="{3794A654-D833-4DD0-B28A-72FC65D7EA58}">
      <dsp:nvSpPr>
        <dsp:cNvPr id="0" name=""/>
        <dsp:cNvSpPr/>
      </dsp:nvSpPr>
      <dsp:spPr>
        <a:xfrm>
          <a:off x="120692" y="233041"/>
          <a:ext cx="1767854" cy="1767854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война</a:t>
          </a:r>
        </a:p>
      </dsp:txBody>
      <dsp:txXfrm>
        <a:off x="297688" y="1150432"/>
        <a:ext cx="652422" cy="484055"/>
      </dsp:txXfrm>
    </dsp:sp>
    <dsp:sp modelId="{AE73D72D-345B-479D-BF91-CDA02CB54440}">
      <dsp:nvSpPr>
        <dsp:cNvPr id="0" name=""/>
        <dsp:cNvSpPr/>
      </dsp:nvSpPr>
      <dsp:spPr>
        <a:xfrm>
          <a:off x="120692" y="173692"/>
          <a:ext cx="1767854" cy="1767854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Без насилие</a:t>
          </a:r>
        </a:p>
      </dsp:txBody>
      <dsp:txXfrm>
        <a:off x="297688" y="540101"/>
        <a:ext cx="652422" cy="484055"/>
      </dsp:txXfrm>
    </dsp:sp>
    <dsp:sp modelId="{289D1D46-06B0-47FC-B141-E06DCBFC786A}">
      <dsp:nvSpPr>
        <dsp:cNvPr id="0" name=""/>
        <dsp:cNvSpPr/>
      </dsp:nvSpPr>
      <dsp:spPr>
        <a:xfrm>
          <a:off x="70603" y="64253"/>
          <a:ext cx="1986732" cy="198673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90192" y="126185"/>
          <a:ext cx="1986732" cy="198673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08DA7-53CF-4FF5-B459-E95A1B147C72}">
      <dsp:nvSpPr>
        <dsp:cNvPr id="0" name=""/>
        <dsp:cNvSpPr/>
      </dsp:nvSpPr>
      <dsp:spPr>
        <a:xfrm>
          <a:off x="11253" y="123603"/>
          <a:ext cx="1986732" cy="198673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18739-46CB-494B-8AC9-64488A809CAD}">
      <dsp:nvSpPr>
        <dsp:cNvPr id="0" name=""/>
        <dsp:cNvSpPr/>
      </dsp:nvSpPr>
      <dsp:spPr>
        <a:xfrm>
          <a:off x="11253" y="64253"/>
          <a:ext cx="1986732" cy="198673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05027" y="266611"/>
          <a:ext cx="1722227" cy="1722227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/>
            <a:t>де-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700" b="1" kern="1200" dirty="0" err="1"/>
            <a:t>конструктивен</a:t>
          </a:r>
          <a:endParaRPr lang="en-US" sz="700" b="1" kern="1200" dirty="0"/>
        </a:p>
      </dsp:txBody>
      <dsp:txXfrm>
        <a:off x="1146101" y="717670"/>
        <a:ext cx="615081" cy="820108"/>
      </dsp:txXfrm>
    </dsp:sp>
    <dsp:sp modelId="{53A0B85F-B0D9-4D43-B5AF-D969A0F91679}">
      <dsp:nvSpPr>
        <dsp:cNvPr id="0" name=""/>
        <dsp:cNvSpPr/>
      </dsp:nvSpPr>
      <dsp:spPr>
        <a:xfrm>
          <a:off x="123016" y="266611"/>
          <a:ext cx="1722227" cy="172222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Конструктивен </a:t>
          </a:r>
          <a:r>
            <a:rPr lang="bg" sz="1100" b="1" kern="1200" dirty="0" err="1"/>
            <a:t>_</a:t>
          </a:r>
          <a:endParaRPr lang="en-US" sz="1100" b="1" kern="1200" dirty="0"/>
        </a:p>
      </dsp:txBody>
      <dsp:txXfrm>
        <a:off x="289088" y="717670"/>
        <a:ext cx="615081" cy="820108"/>
      </dsp:txXfrm>
    </dsp:sp>
    <dsp:sp modelId="{289D1D46-06B0-47FC-B141-E06DCBFC786A}">
      <dsp:nvSpPr>
        <dsp:cNvPr id="0" name=""/>
        <dsp:cNvSpPr/>
      </dsp:nvSpPr>
      <dsp:spPr>
        <a:xfrm>
          <a:off x="98413" y="159997"/>
          <a:ext cx="1935455" cy="1935455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16402" y="159997"/>
          <a:ext cx="1935455" cy="1935455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05027" y="266611"/>
          <a:ext cx="1722227" cy="1722227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Латентен</a:t>
          </a:r>
        </a:p>
      </dsp:txBody>
      <dsp:txXfrm>
        <a:off x="1146101" y="717670"/>
        <a:ext cx="615081" cy="820108"/>
      </dsp:txXfrm>
    </dsp:sp>
    <dsp:sp modelId="{53A0B85F-B0D9-4D43-B5AF-D969A0F91679}">
      <dsp:nvSpPr>
        <dsp:cNvPr id="0" name=""/>
        <dsp:cNvSpPr/>
      </dsp:nvSpPr>
      <dsp:spPr>
        <a:xfrm>
          <a:off x="123016" y="266611"/>
          <a:ext cx="1722227" cy="172222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000" b="1" kern="1200" dirty="0"/>
            <a:t>Манифест</a:t>
          </a:r>
        </a:p>
      </dsp:txBody>
      <dsp:txXfrm>
        <a:off x="289088" y="717670"/>
        <a:ext cx="615081" cy="820108"/>
      </dsp:txXfrm>
    </dsp:sp>
    <dsp:sp modelId="{289D1D46-06B0-47FC-B141-E06DCBFC786A}">
      <dsp:nvSpPr>
        <dsp:cNvPr id="0" name=""/>
        <dsp:cNvSpPr/>
      </dsp:nvSpPr>
      <dsp:spPr>
        <a:xfrm>
          <a:off x="98413" y="159997"/>
          <a:ext cx="1935455" cy="1935455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16402" y="159997"/>
          <a:ext cx="1935455" cy="1935455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16509-964F-4BC6-BFE4-58BF51628513}">
      <dsp:nvSpPr>
        <dsp:cNvPr id="0" name=""/>
        <dsp:cNvSpPr/>
      </dsp:nvSpPr>
      <dsp:spPr>
        <a:xfrm>
          <a:off x="1820693" y="-23212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38CF-6BCB-4CEC-9103-21102681BAD5}">
      <dsp:nvSpPr>
        <dsp:cNvPr id="0" name=""/>
        <dsp:cNvSpPr/>
      </dsp:nvSpPr>
      <dsp:spPr>
        <a:xfrm>
          <a:off x="2281028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Интраперсонален</a:t>
          </a:r>
        </a:p>
      </dsp:txBody>
      <dsp:txXfrm>
        <a:off x="2281028" y="739648"/>
        <a:ext cx="1140205" cy="570043"/>
      </dsp:txXfrm>
    </dsp:sp>
    <dsp:sp modelId="{36FDC14C-34E9-460B-AC99-EC4704536E2D}">
      <dsp:nvSpPr>
        <dsp:cNvPr id="0" name=""/>
        <dsp:cNvSpPr/>
      </dsp:nvSpPr>
      <dsp:spPr>
        <a:xfrm>
          <a:off x="1262317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39D49-58FC-4A83-976C-E918E51CAC18}">
      <dsp:nvSpPr>
        <dsp:cNvPr id="0" name=""/>
        <dsp:cNvSpPr/>
      </dsp:nvSpPr>
      <dsp:spPr>
        <a:xfrm>
          <a:off x="1711117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Междуличностни</a:t>
          </a:r>
        </a:p>
      </dsp:txBody>
      <dsp:txXfrm>
        <a:off x="1711117" y="1916040"/>
        <a:ext cx="1140205" cy="570043"/>
      </dsp:txXfrm>
    </dsp:sp>
    <dsp:sp modelId="{BC958770-94AD-4FA9-A52D-49B3F5A59247}">
      <dsp:nvSpPr>
        <dsp:cNvPr id="0" name=""/>
        <dsp:cNvSpPr/>
      </dsp:nvSpPr>
      <dsp:spPr>
        <a:xfrm>
          <a:off x="1829929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6F74-756E-4C8C-90C4-4D796632B795}">
      <dsp:nvSpPr>
        <dsp:cNvPr id="0" name=""/>
        <dsp:cNvSpPr/>
      </dsp:nvSpPr>
      <dsp:spPr>
        <a:xfrm>
          <a:off x="2281028" y="3092433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Вътрешногрупови</a:t>
          </a:r>
        </a:p>
      </dsp:txBody>
      <dsp:txXfrm>
        <a:off x="2281028" y="3092433"/>
        <a:ext cx="1140205" cy="570043"/>
      </dsp:txXfrm>
    </dsp:sp>
    <dsp:sp modelId="{B8E0D776-C212-4CFA-AD2A-0DA7B34BD5CC}">
      <dsp:nvSpPr>
        <dsp:cNvPr id="0" name=""/>
        <dsp:cNvSpPr/>
      </dsp:nvSpPr>
      <dsp:spPr>
        <a:xfrm>
          <a:off x="1407957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84678-12F1-4FBD-A480-B5278EA90A81}">
      <dsp:nvSpPr>
        <dsp:cNvPr id="0" name=""/>
        <dsp:cNvSpPr/>
      </dsp:nvSpPr>
      <dsp:spPr>
        <a:xfrm>
          <a:off x="1711117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100" b="1" kern="1200" dirty="0"/>
            <a:t>Интергрупа</a:t>
          </a:r>
        </a:p>
      </dsp:txBody>
      <dsp:txXfrm>
        <a:off x="1711117" y="4268825"/>
        <a:ext cx="1140205" cy="57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48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21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58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363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737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890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42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4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792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02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284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554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790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70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49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4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04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99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8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422368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Разрешаване на конфликти</a:t>
            </a:r>
            <a:endParaRPr lang="az-Cyrl-AZ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399169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025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dirty="0"/>
              <a:t>Unit 1</a:t>
            </a:r>
            <a:br>
              <a:rPr lang="en-US" dirty="0"/>
            </a:br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11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422368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Разрешаване на конфликти</a:t>
            </a:r>
            <a:endParaRPr lang="az-Cyrl-AZ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399169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025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9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422368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Разрешаване на конфликти</a:t>
            </a:r>
            <a:endParaRPr lang="az-Cyrl-AZ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399169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025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422368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Разрешаване на конфликти</a:t>
            </a:r>
            <a:endParaRPr lang="az-Cyrl-AZ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399169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5025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k/illustrations/ne%C4%8D%C3%ADslovan%C3%BD-chaos-3192273/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hyperlink" Target="https://theintacton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ixabay.com/service/licen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vectors/people-silhouette-defense-battle-5584156/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www.indeed.com/career-advice/career-development/conflict-resolution-strategies" TargetMode="External"/><Relationship Id="rId4" Type="http://schemas.openxmlformats.org/officeDocument/2006/relationships/hyperlink" Target="https://pixabay.com/sk/illustrations/ne%C4%8D%C3%ADslovan%C3%BD-chaos-319227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ne%C4%8D%C3%ADslovan%C3%BD-chaos-3192273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ne%C4%8D%C3%ADslovan%C3%BD-chaos-319227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miley-emoticon-anger-angry-297910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s://pixabay.com/service/licens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ne%C4%8D%C3%ADslovan%C3%BD-chaos-319227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s://pixabay.com/pt/illustrations/gest%C3%A3o-trabalho-em-conjunto-encontro-2161487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onflict-mind-map-145840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pixabay.com/service/license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3.amazonaws.com/ssrc-cdn1/crmuploads/new_publication_3/the-field-of-disinformation-democratic-processes-and-conflict-prevention-a-scan-of-the-literature.pdf" TargetMode="External"/><Relationship Id="rId3" Type="http://schemas.openxmlformats.org/officeDocument/2006/relationships/hyperlink" Target="https://pjp-eu.coe.int/en/web/youth-partnership/t-kit-12-youth-transforming-conflict" TargetMode="External"/><Relationship Id="rId7" Type="http://schemas.openxmlformats.org/officeDocument/2006/relationships/hyperlink" Target="https://www.sciencedirect.com/science/article/pii/S0147176705000702?via%3Dihub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emanticscholar.org/paper/MANAGING-CONFLICTS-WITHIN-ORGANIZATIONAL-CULTURE-IN-Hener/9e186d8523a2c83197614590d78c937436ab3cab" TargetMode="External"/><Relationship Id="rId5" Type="http://schemas.openxmlformats.org/officeDocument/2006/relationships/hyperlink" Target="https://thebusinessprofessor.com/en_US/management-leadership-organizational-behavior/conflict-management-in-groups" TargetMode="External"/><Relationship Id="rId10" Type="http://schemas.openxmlformats.org/officeDocument/2006/relationships/hyperlink" Target="https://positivepsychology.com/conflict-resolution-in-the-workplace/?utm_content=cmp-true" TargetMode="External"/><Relationship Id="rId4" Type="http://schemas.openxmlformats.org/officeDocument/2006/relationships/hyperlink" Target="http://www.communicationcache.com/uploads/1/0/8/8/10887248/sources_of_conflict_and_methods_of_resolution.pdf" TargetMode="External"/><Relationship Id="rId9" Type="http://schemas.openxmlformats.org/officeDocument/2006/relationships/hyperlink" Target="https://www.semanticscholar.org/paper/SOURCES-OF-CONFLICTS-WITHIN-ORGANIZATIONS-AND-OF-Talmaciu-M%C4%83r%C4%83cine/0c2c95100714cceba34fbbc45c70c6492ec7564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till-life-illustrating-ethics-concept_26407546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photos/news-false-concept-information-51738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hyperlink" Target="https://pixabay.com/service/license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pixabay.com/illustrations/brain-think-throughts-psychology-4065092/" TargetMode="External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hyperlink" Target="https://pixabay.com/sk/illustrations/ne%C4%8D%C3%ADslovan%C3%BD-chaos-3192273/" TargetMode="External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8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Модул </a:t>
            </a:r>
            <a:r>
              <a:rPr lang="bg" sz="6000" b="1" dirty="0">
                <a:solidFill>
                  <a:srgbClr val="D7124E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3</a:t>
            </a:r>
            <a:r>
              <a:rPr kumimoji="0" lang="bg" sz="6000" b="1" i="0" u="none" strike="noStrike" kern="1200" cap="none" spc="0" normalizeH="0" baseline="0" noProof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  </a:t>
            </a:r>
            <a:r>
              <a:rPr kumimoji="0" lang="bg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Решаване на конфликти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" sz="1600" b="1" i="0" u="none" strike="noStrike" kern="1200" cap="none" spc="0" normalizeH="0" baseline="0" noProof="0" dirty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 </a:t>
            </a:r>
            <a:r>
              <a:rPr lang="bg" sz="1600" b="1" dirty="0" err="1">
                <a:solidFill>
                  <a:srgbClr val="E89704"/>
                </a:solidFill>
                <a:latin typeface="Calibri Light" panose="020F0302020204030204"/>
              </a:rPr>
              <a:t>costaid </a:t>
            </a:r>
            <a:r>
              <a:rPr kumimoji="0" lang="bg" sz="1600" b="1" i="0" u="none" strike="noStrike" kern="1200" cap="none" spc="0" normalizeH="0" baseline="0" noProof="0" dirty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.eu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E8970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" sz="1100" b="0" i="0" dirty="0">
                <a:latin typeface="+mj-lt"/>
              </a:rPr>
              <a:t>Финансиран от Европейския съюз. Изразените възгледи и мнения обаче са само на автора(ите)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236" y="2744860"/>
            <a:ext cx="10758456" cy="3803826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bg" sz="2000" b="1" dirty="0"/>
              <a:t>Лични различия </a:t>
            </a:r>
            <a:r>
              <a:rPr lang="bg" sz="2000" dirty="0"/>
              <a:t>– личните черти и емоции са често срещани източници на конфликти</a:t>
            </a:r>
            <a:endParaRPr lang="bg-BG" sz="2000" dirty="0"/>
          </a:p>
          <a:p>
            <a:pPr lvl="0">
              <a:spcBef>
                <a:spcPts val="0"/>
              </a:spcBef>
            </a:pPr>
            <a:r>
              <a:rPr lang="bg" sz="2000" b="1" dirty="0"/>
              <a:t>Неразбиране </a:t>
            </a:r>
            <a:r>
              <a:rPr lang="bg" sz="2000" dirty="0"/>
              <a:t>- когато членовете на групата не разбират своите задачи, роли, права и отговорности в групата или не интерпретират информацията обективно</a:t>
            </a:r>
            <a:endParaRPr lang="bg-BG" sz="2000" dirty="0"/>
          </a:p>
          <a:p>
            <a:pPr>
              <a:spcBef>
                <a:spcPts val="0"/>
              </a:spcBef>
            </a:pPr>
            <a:r>
              <a:rPr lang="bg" sz="2000" b="1" dirty="0"/>
              <a:t>Дефицитът на информация </a:t>
            </a:r>
            <a:r>
              <a:rPr lang="bg" sz="2000" dirty="0"/>
              <a:t>е много свързан с неразбирането. Неадекватното споделяне на информация или неясните съобщения могат да създадат объркване и разочарование.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bg" sz="2000" b="1" dirty="0"/>
              <a:t>Лоша комуникация </a:t>
            </a:r>
            <a:r>
              <a:rPr lang="bg" sz="2000" dirty="0"/>
              <a:t>– двусмислието, неяснотата на изявлението, пропускането на критични точки може да доведе до объркване и формиране на изопачени мнения, които водят до конфликт</a:t>
            </a:r>
            <a:endParaRPr lang="bg-BG" sz="2000" dirty="0"/>
          </a:p>
          <a:p>
            <a:pPr lvl="0">
              <a:spcBef>
                <a:spcPts val="0"/>
              </a:spcBef>
            </a:pPr>
            <a:r>
              <a:rPr lang="bg" sz="2000" b="1" dirty="0"/>
              <a:t>Разлики в целите </a:t>
            </a:r>
            <a:r>
              <a:rPr lang="bg" sz="2000" dirty="0"/>
              <a:t>- когато членовете на групата имат различни идеи за това какво трябва да постигне групата или как целите трябва да бъдат </a:t>
            </a:r>
            <a:r>
              <a:rPr lang="bg" sz="2000" dirty="0" err="1"/>
              <a:t>приоритизирани </a:t>
            </a:r>
            <a:r>
              <a:rPr lang="bg" sz="2000" dirty="0"/>
              <a:t>, могат да възникнат конфликти относно посоката, в която да поемат</a:t>
            </a:r>
            <a:endParaRPr lang="bg-BG" sz="20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36" y="1008248"/>
            <a:ext cx="11396576" cy="599188"/>
          </a:xfrm>
        </p:spPr>
        <p:txBody>
          <a:bodyPr/>
          <a:lstStyle/>
          <a:p>
            <a:r>
              <a:rPr lang="bg" dirty="0"/>
              <a:t>Причини за конфликти</a:t>
            </a:r>
          </a:p>
        </p:txBody>
      </p:sp>
      <p:sp>
        <p:nvSpPr>
          <p:cNvPr id="3" name="Rectangle 2"/>
          <p:cNvSpPr/>
          <p:nvPr/>
        </p:nvSpPr>
        <p:spPr>
          <a:xfrm>
            <a:off x="567236" y="1607436"/>
            <a:ext cx="1087661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" sz="2000" dirty="0"/>
              <a:t>Конфликтите в група могат да възникнат от различни източници, често поради различия в мненията, интересите, ценностите и други фактори. Ето някои често срещани причини за конфликти в групова среда:</a:t>
            </a:r>
          </a:p>
        </p:txBody>
      </p:sp>
    </p:spTree>
    <p:extLst>
      <p:ext uri="{BB962C8B-B14F-4D97-AF65-F5344CB8AC3E}">
        <p14:creationId xmlns:p14="http://schemas.microsoft.com/office/powerpoint/2010/main" val="14358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680529"/>
            <a:ext cx="11059692" cy="605096"/>
          </a:xfrm>
        </p:spPr>
        <p:txBody>
          <a:bodyPr/>
          <a:lstStyle/>
          <a:p>
            <a:r>
              <a:rPr lang="bg" dirty="0"/>
              <a:t>Как да подходим към конфликти в група?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91371"/>
              </p:ext>
            </p:extLst>
          </p:nvPr>
        </p:nvGraphicFramePr>
        <p:xfrm>
          <a:off x="354841" y="1280160"/>
          <a:ext cx="11600598" cy="530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299">
                  <a:extLst>
                    <a:ext uri="{9D8B030D-6E8A-4147-A177-3AD203B41FA5}">
                      <a16:colId xmlns:a16="http://schemas.microsoft.com/office/drawing/2014/main" val="969419581"/>
                    </a:ext>
                  </a:extLst>
                </a:gridCol>
                <a:gridCol w="5800299">
                  <a:extLst>
                    <a:ext uri="{9D8B030D-6E8A-4147-A177-3AD203B41FA5}">
                      <a16:colId xmlns:a16="http://schemas.microsoft.com/office/drawing/2014/main" val="229844581"/>
                    </a:ext>
                  </a:extLst>
                </a:gridCol>
              </a:tblGrid>
              <a:tr h="340953">
                <a:tc>
                  <a:txBody>
                    <a:bodyPr/>
                    <a:lstStyle/>
                    <a:p>
                      <a:r>
                        <a:rPr lang="bg" dirty="0"/>
                        <a:t>Традиционен подход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" dirty="0"/>
                        <a:t>Модерен подход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240801"/>
                  </a:ext>
                </a:extLst>
              </a:tr>
              <a:tr h="596668">
                <a:tc>
                  <a:txBody>
                    <a:bodyPr/>
                    <a:lstStyle/>
                    <a:p>
                      <a:r>
                        <a:rPr lang="bg" sz="1700" dirty="0"/>
                        <a:t>Конфликтът </a:t>
                      </a:r>
                      <a:r>
                        <a:rPr lang="bg" sz="1700" baseline="0" dirty="0"/>
                        <a:t>е лош за групата</a:t>
                      </a:r>
                      <a:endParaRPr lang="bg-BG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" sz="1700" dirty="0"/>
                        <a:t>Конфликтът </a:t>
                      </a:r>
                      <a:r>
                        <a:rPr lang="bg" sz="1700" baseline="0" dirty="0"/>
                        <a:t>може да има положителен ефект върху групата</a:t>
                      </a:r>
                      <a:endParaRPr lang="bg-BG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69843"/>
                  </a:ext>
                </a:extLst>
              </a:tr>
              <a:tr h="596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" sz="1700" dirty="0"/>
                        <a:t>Конфликтът е избегнат</a:t>
                      </a:r>
                      <a:endParaRPr lang="bg-BG" sz="1700" dirty="0"/>
                    </a:p>
                    <a:p>
                      <a:endParaRPr lang="bg-BG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" sz="1700" dirty="0"/>
                        <a:t>Конфликтът е неизбежен</a:t>
                      </a:r>
                      <a:endParaRPr lang="bg-BG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96326"/>
                  </a:ext>
                </a:extLst>
              </a:tr>
              <a:tr h="1108098">
                <a:tc>
                  <a:txBody>
                    <a:bodyPr/>
                    <a:lstStyle/>
                    <a:p>
                      <a:r>
                        <a:rPr lang="bg" sz="1700" dirty="0"/>
                        <a:t>Конфликтът се причинява от лоша комуникация, липса на откритост </a:t>
                      </a:r>
                      <a:r>
                        <a:rPr lang="bg" sz="1700" baseline="0" dirty="0"/>
                        <a:t>и доверие в групата и неспособност да се отговори на нуждите на членовете на групата</a:t>
                      </a:r>
                      <a:endParaRPr lang="bg-BG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" sz="1700" dirty="0"/>
                        <a:t>Конфликтът </a:t>
                      </a:r>
                      <a:r>
                        <a:rPr lang="bg" sz="1700" baseline="0" dirty="0"/>
                        <a:t>е естествено явление в групите, тъй като индивидите идват с различни ценности, вярвания, цели, възприятия. Те могат да възникнат и от групова структура, вътрешни нива на власт и т.н.</a:t>
                      </a:r>
                      <a:endParaRPr lang="bg-BG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08680"/>
                  </a:ext>
                </a:extLst>
              </a:tr>
              <a:tr h="1363813">
                <a:tc>
                  <a:txBody>
                    <a:bodyPr/>
                    <a:lstStyle/>
                    <a:p>
                      <a:r>
                        <a:rPr lang="bg" sz="1700" dirty="0"/>
                        <a:t>Груповите </a:t>
                      </a:r>
                      <a:r>
                        <a:rPr lang="bg" sz="1700" baseline="0" dirty="0"/>
                        <a:t>лидери трябва да избягват или потискат конфликтите, като елиминират причините</a:t>
                      </a:r>
                      <a:endParaRPr lang="bg-BG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" sz="1700" dirty="0"/>
                        <a:t>Груповите </a:t>
                      </a:r>
                      <a:r>
                        <a:rPr lang="bg" sz="1700" baseline="0" dirty="0"/>
                        <a:t>лидери трябва да управляват конфликтите: или да ги решават, като вземат предвид интересите на всички страни, или дори да стимулират функционални конфликти, за да поддържат групата жизнеспособна, самокритична и креативна</a:t>
                      </a:r>
                      <a:endParaRPr lang="bg-BG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689755"/>
                  </a:ext>
                </a:extLst>
              </a:tr>
              <a:tr h="596668">
                <a:tc>
                  <a:txBody>
                    <a:bodyPr/>
                    <a:lstStyle/>
                    <a:p>
                      <a:r>
                        <a:rPr lang="bg" sz="1700" dirty="0"/>
                        <a:t>Оптималното групово представяне </a:t>
                      </a:r>
                      <a:r>
                        <a:rPr lang="bg" sz="1700" baseline="0" dirty="0"/>
                        <a:t>не позволява конфликти</a:t>
                      </a:r>
                      <a:endParaRPr lang="bg-BG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" sz="1700" dirty="0"/>
                        <a:t>Умереното </a:t>
                      </a:r>
                      <a:r>
                        <a:rPr lang="bg" sz="1700" baseline="0" dirty="0"/>
                        <a:t>ниво на конфликт подобрява ефективността на групата</a:t>
                      </a:r>
                      <a:endParaRPr lang="bg-BG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29876"/>
                  </a:ext>
                </a:extLst>
              </a:tr>
              <a:tr h="596668">
                <a:tc>
                  <a:txBody>
                    <a:bodyPr/>
                    <a:lstStyle/>
                    <a:p>
                      <a:r>
                        <a:rPr lang="bg" sz="1700" dirty="0"/>
                        <a:t>Най-добрият начин за справяне с </a:t>
                      </a:r>
                      <a:r>
                        <a:rPr lang="bg" sz="1700" baseline="0" dirty="0"/>
                        <a:t>конфликтите е да ги избягвате.</a:t>
                      </a:r>
                      <a:endParaRPr lang="bg-BG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" sz="1700" dirty="0"/>
                        <a:t>Най-добрият начин за справяне с конфликтите е да </a:t>
                      </a:r>
                      <a:r>
                        <a:rPr lang="bg" sz="1700" baseline="0" dirty="0"/>
                        <a:t>ги управлявате и/или разрешавате.</a:t>
                      </a:r>
                      <a:endParaRPr lang="bg-BG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4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5" y="867564"/>
            <a:ext cx="11396576" cy="599188"/>
          </a:xfrm>
        </p:spPr>
        <p:txBody>
          <a:bodyPr/>
          <a:lstStyle/>
          <a:p>
            <a:r>
              <a:rPr lang="bg" dirty="0"/>
              <a:t>Конфликтният процес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385889"/>
              </p:ext>
            </p:extLst>
          </p:nvPr>
        </p:nvGraphicFramePr>
        <p:xfrm>
          <a:off x="521055" y="1466752"/>
          <a:ext cx="10867381" cy="79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owchart: Alternate Process 10"/>
          <p:cNvSpPr/>
          <p:nvPr/>
        </p:nvSpPr>
        <p:spPr>
          <a:xfrm>
            <a:off x="521055" y="2666998"/>
            <a:ext cx="1975094" cy="3482109"/>
          </a:xfrm>
          <a:prstGeom prst="flowChartAlternateProcess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" b="1" dirty="0"/>
              <a:t>Предишни условия </a:t>
            </a:r>
            <a:r>
              <a:rPr lang="bg" dirty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bg" sz="1600" dirty="0"/>
              <a:t>Комуникация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Структура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Лични променливи</a:t>
            </a:r>
            <a:endParaRPr lang="bg-BG" sz="16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935390" y="3207325"/>
            <a:ext cx="1520752" cy="942109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" b="1" dirty="0"/>
              <a:t>Възприеман конфликт</a:t>
            </a:r>
            <a:endParaRPr lang="bg-BG" b="1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2992994" y="4604319"/>
            <a:ext cx="1477406" cy="895927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" b="1" dirty="0"/>
              <a:t>Чувстван конфликт</a:t>
            </a:r>
            <a:endParaRPr lang="bg-BG" b="1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5028465" y="2666999"/>
            <a:ext cx="1889571" cy="3634509"/>
          </a:xfrm>
          <a:prstGeom prst="flowChartAlternateProcess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" b="1" dirty="0"/>
              <a:t>Подход към намерения </a:t>
            </a:r>
            <a:r>
              <a:rPr lang="bg" dirty="0"/>
              <a:t>( Методи за разрешаване на конфликти):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bg" sz="1600" dirty="0"/>
              <a:t>Избягване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Сътрудничество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Конкуренция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Компромис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Корекция</a:t>
            </a:r>
            <a:endParaRPr lang="bg-BG" sz="1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7490359" y="2666998"/>
            <a:ext cx="1690586" cy="3634509"/>
          </a:xfrm>
          <a:prstGeom prst="flowChartAlternateProcess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" b="1" dirty="0"/>
              <a:t>Отворен конфликт </a:t>
            </a:r>
            <a:r>
              <a:rPr lang="bg" dirty="0"/>
              <a:t>:</a:t>
            </a:r>
          </a:p>
          <a:p>
            <a:pPr algn="ctr"/>
            <a:endParaRPr lang="en-US" dirty="0"/>
          </a:p>
          <a:p>
            <a:pPr algn="ctr"/>
            <a:r>
              <a:rPr lang="bg" dirty="0"/>
              <a:t> </a:t>
            </a:r>
          </a:p>
          <a:p>
            <a:pPr marL="285750" indent="-285750">
              <a:buFontTx/>
              <a:buChar char="-"/>
            </a:pPr>
            <a:r>
              <a:rPr lang="bg" sz="1600" dirty="0"/>
              <a:t>Поведението на страните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bg" sz="1600" dirty="0"/>
              <a:t>Реакциите на другите</a:t>
            </a:r>
            <a:endParaRPr lang="bg-BG" sz="1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9794596" y="3073877"/>
            <a:ext cx="1521580" cy="942109"/>
          </a:xfrm>
          <a:prstGeom prst="flowChartAlternateProcess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" b="1" dirty="0"/>
              <a:t>Превъзходна производителност</a:t>
            </a:r>
            <a:endParaRPr lang="bg-BG" b="1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9856547" y="4615868"/>
            <a:ext cx="1459629" cy="773544"/>
          </a:xfrm>
          <a:prstGeom prst="flowChartAlternateProcess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bg" sz="1750" b="1" dirty="0"/>
              <a:t>Намалена производителност</a:t>
            </a:r>
          </a:p>
          <a:p>
            <a:pPr algn="ctr"/>
            <a:endParaRPr lang="bg-BG" dirty="0"/>
          </a:p>
        </p:txBody>
      </p:sp>
      <p:sp>
        <p:nvSpPr>
          <p:cNvPr id="20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8"/>
              </a:rPr>
              <a:t>Източник </a:t>
            </a:r>
            <a:r>
              <a:rPr lang="bg" sz="1200" dirty="0"/>
              <a:t>| Адаптирано от </a:t>
            </a:r>
            <a:r>
              <a:rPr lang="bg" sz="1200" dirty="0">
                <a:hlinkClick r:id="rId9"/>
              </a:rPr>
              <a:t>https://theintactone.com</a:t>
            </a:r>
            <a:r>
              <a:rPr lang="bg" sz="1200" dirty="0"/>
              <a:t> </a:t>
            </a:r>
          </a:p>
        </p:txBody>
      </p:sp>
      <p:cxnSp>
        <p:nvCxnSpPr>
          <p:cNvPr id="22" name="Straight Arrow Connector 21"/>
          <p:cNvCxnSpPr>
            <a:endCxn id="12" idx="1"/>
          </p:cNvCxnSpPr>
          <p:nvPr/>
        </p:nvCxnSpPr>
        <p:spPr>
          <a:xfrm flipV="1">
            <a:off x="2496149" y="3678380"/>
            <a:ext cx="439241" cy="22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496149" y="4839855"/>
            <a:ext cx="496845" cy="21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46732" y="3678379"/>
            <a:ext cx="58173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</p:cNvCxnSpPr>
          <p:nvPr/>
        </p:nvCxnSpPr>
        <p:spPr>
          <a:xfrm>
            <a:off x="4470400" y="5052283"/>
            <a:ext cx="558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</p:cNvCxnSpPr>
          <p:nvPr/>
        </p:nvCxnSpPr>
        <p:spPr>
          <a:xfrm>
            <a:off x="6918036" y="4484254"/>
            <a:ext cx="572323" cy="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1"/>
          </p:cNvCxnSpPr>
          <p:nvPr/>
        </p:nvCxnSpPr>
        <p:spPr>
          <a:xfrm flipV="1">
            <a:off x="9180945" y="3544932"/>
            <a:ext cx="613651" cy="26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180945" y="4913745"/>
            <a:ext cx="675602" cy="18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 descr="Εικόνα που περιέχει σιλου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E3E5C361-AB84-FBB0-9F36-B750EBF4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39" y="4511642"/>
            <a:ext cx="2782331" cy="232585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D0C7CC-BAC5-4DAE-90C4-844464AC9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58799"/>
            <a:ext cx="5782377" cy="30121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bg" b="1" dirty="0"/>
              <a:t>Управление на конфликти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dirty="0"/>
              <a:t>Управлението на конфликти се отнася до процеса на справяне и контролиране на конфликти по начин, който </a:t>
            </a:r>
            <a:r>
              <a:rPr lang="bg" dirty="0" err="1"/>
              <a:t>минимизира </a:t>
            </a:r>
            <a:r>
              <a:rPr lang="bg" dirty="0"/>
              <a:t>тяхното отрицателно въздействие, като същевременно насърчава разбирането, сътрудничеството и ефективното решаване на проблеми.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333" y="2187053"/>
            <a:ext cx="5409663" cy="41297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bg" b="1" dirty="0"/>
              <a:t>Решаване на конфликти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dirty="0"/>
              <a:t>Разрешаването на конфликти се отнася до процеса на разглеждане и разрешаване на спорове, несъгласия или конфликти между индивиди, групи или </a:t>
            </a:r>
            <a:r>
              <a:rPr lang="bg" dirty="0" err="1"/>
              <a:t>организации </a:t>
            </a:r>
            <a:r>
              <a:rPr lang="bg" dirty="0"/>
              <a:t>по конструктивен и мирен начин. Това включва намиране на решения, които задоволяват интересите и нуждите на всички участващи страни, като същевременно </a:t>
            </a:r>
            <a:r>
              <a:rPr lang="bg" dirty="0" err="1"/>
              <a:t>минимизират </a:t>
            </a:r>
            <a:r>
              <a:rPr lang="bg" dirty="0"/>
              <a:t>негативните емоции и потенциалните щети за взаимоотношенията .</a:t>
            </a: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920168"/>
            <a:ext cx="11396576" cy="599188"/>
          </a:xfrm>
        </p:spPr>
        <p:txBody>
          <a:bodyPr/>
          <a:lstStyle/>
          <a:p>
            <a:r>
              <a:rPr lang="bg" dirty="0"/>
              <a:t>Разрешаване на конфликти срещу управление на конфликти</a:t>
            </a:r>
          </a:p>
        </p:txBody>
      </p:sp>
      <p:sp>
        <p:nvSpPr>
          <p:cNvPr id="7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4048833" y="1800000"/>
            <a:ext cx="1130153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700" b="1" dirty="0" smtClean="0">
                <a:solidFill>
                  <a:srgbClr val="D71921"/>
                </a:solidFill>
              </a:rPr>
              <a:t>кликнете</a:t>
            </a:r>
            <a:endParaRPr lang="bg" sz="1700" b="1" dirty="0">
              <a:solidFill>
                <a:srgbClr val="D71921"/>
              </a:solidFill>
            </a:endParaRPr>
          </a:p>
        </p:txBody>
      </p:sp>
      <p:pic>
        <p:nvPicPr>
          <p:cNvPr id="8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3262" y="135497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1120262" y="2361289"/>
            <a:ext cx="4058724" cy="1421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" i="1" dirty="0"/>
              <a:t>Ефективното разрешаване на конфликт има за цел да предотврати ескалацията на конфликта и вместо това се стреми да намери обща основа и взаимно приемливи решения</a:t>
            </a:r>
            <a:endParaRPr lang="en-GB" i="1" dirty="0"/>
          </a:p>
        </p:txBody>
      </p:sp>
      <p:sp>
        <p:nvSpPr>
          <p:cNvPr id="10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9921923" y="1558303"/>
            <a:ext cx="1192750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rgbClr val="D71921"/>
                </a:solidFill>
              </a:rPr>
              <a:t>кликнете</a:t>
            </a:r>
            <a:endParaRPr lang="bg" b="1" dirty="0">
              <a:solidFill>
                <a:srgbClr val="D71921"/>
              </a:solidFill>
            </a:endParaRPr>
          </a:p>
        </p:txBody>
      </p:sp>
      <p:pic>
        <p:nvPicPr>
          <p:cNvPr id="11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14672" y="120247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6815224" y="2055173"/>
            <a:ext cx="4058724" cy="2731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" sz="1600" dirty="0"/>
              <a:t>За разлика от разрешаването на конфликти, което има за цел да намери цялостно и окончателно решение на конфликт, </a:t>
            </a:r>
            <a:r>
              <a:rPr lang="bg" sz="1600" i="1" dirty="0"/>
              <a:t>управлението на конфликти се фокусира върху текущото управление на конфликти, </a:t>
            </a:r>
            <a:r>
              <a:rPr lang="bg" sz="1600" i="1" dirty="0" err="1"/>
              <a:t>като признава </a:t>
            </a:r>
            <a:r>
              <a:rPr lang="bg" sz="1600" i="1" dirty="0"/>
              <a:t>, че някои конфликти може да не са напълно разрешени, но все пак могат да бъдат управлявани по продуктивен начин.</a:t>
            </a:r>
            <a:endParaRPr lang="en-GB" sz="1600" i="1" dirty="0"/>
          </a:p>
        </p:txBody>
      </p:sp>
      <p:sp>
        <p:nvSpPr>
          <p:cNvPr id="13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6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7"/>
              </a:rPr>
              <a:t>Лиценз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4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9239" y="1361523"/>
            <a:ext cx="5626500" cy="4550162"/>
          </a:xfrm>
          <a:prstGeom prst="rect">
            <a:avLst/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1" y="775200"/>
            <a:ext cx="11396576" cy="599188"/>
          </a:xfrm>
        </p:spPr>
        <p:txBody>
          <a:bodyPr/>
          <a:lstStyle/>
          <a:p>
            <a:r>
              <a:rPr lang="bg" dirty="0"/>
              <a:t>Методи за разрешаване на конфликти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3688" y="2223426"/>
            <a:ext cx="496534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" dirty="0"/>
              <a:t>От </a:t>
            </a:r>
            <a:r>
              <a:rPr lang="bg" i="1" dirty="0"/>
              <a:t>гледна точка на участниците в конфликти </a:t>
            </a:r>
            <a:r>
              <a:rPr lang="bg" dirty="0"/>
              <a:t>, индивидите имат две основни мотивации в конфликта: желанието да постигнат собствените си цели срещу желанието да запазят междуличностните отношения.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bg" dirty="0"/>
              <a:t>Въз основа на това са създадени 5 метода за разрешаване на конфликти: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015" t="49963" r="6031" b="17366"/>
          <a:stretch/>
        </p:blipFill>
        <p:spPr>
          <a:xfrm>
            <a:off x="9636374" y="3876159"/>
            <a:ext cx="1571626" cy="1428750"/>
          </a:xfrm>
          <a:prstGeom prst="rect">
            <a:avLst/>
          </a:prstGeom>
        </p:spPr>
      </p:pic>
      <p:sp>
        <p:nvSpPr>
          <p:cNvPr id="10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12" y="6581001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5"/>
              </a:rPr>
              <a:t>https://www.indeed.com/career-advice/career-development/conflict-resolution-strategies</a:t>
            </a:r>
            <a:r>
              <a:rPr lang="bg" sz="1200" dirty="0"/>
              <a:t> </a:t>
            </a:r>
          </a:p>
        </p:txBody>
      </p:sp>
      <p:sp>
        <p:nvSpPr>
          <p:cNvPr id="2" name="Up Arrow 1"/>
          <p:cNvSpPr/>
          <p:nvPr/>
        </p:nvSpPr>
        <p:spPr>
          <a:xfrm>
            <a:off x="5608803" y="1357116"/>
            <a:ext cx="962025" cy="481706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Up Arrow 6"/>
          <p:cNvSpPr/>
          <p:nvPr/>
        </p:nvSpPr>
        <p:spPr>
          <a:xfrm rot="5400000">
            <a:off x="8309174" y="2996853"/>
            <a:ext cx="962025" cy="58646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6609977" y="5767764"/>
            <a:ext cx="67656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ниско</a:t>
            </a:r>
            <a:endParaRPr lang="bg-BG" sz="1400" b="1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8115372" y="5752592"/>
            <a:ext cx="22669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Значение на връзката</a:t>
            </a:r>
            <a:endParaRPr lang="bg-BG" sz="1400" b="1" dirty="0" err="1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816424" y="1922053"/>
            <a:ext cx="56555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g" sz="1400" b="1" dirty="0"/>
              <a:t>Високо</a:t>
            </a:r>
            <a:endParaRPr lang="bg-BG" sz="1400" b="1" dirty="0" err="1"/>
          </a:p>
        </p:txBody>
      </p:sp>
      <p:sp>
        <p:nvSpPr>
          <p:cNvPr id="14" name="TextBox 13"/>
          <p:cNvSpPr txBox="1"/>
          <p:nvPr/>
        </p:nvSpPr>
        <p:spPr>
          <a:xfrm>
            <a:off x="10766638" y="5752592"/>
            <a:ext cx="5905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g" sz="1400" b="1" dirty="0"/>
              <a:t>Високо</a:t>
            </a:r>
            <a:endParaRPr lang="bg-BG" sz="1400" b="1" dirty="0" err="1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831019" y="5040507"/>
            <a:ext cx="67656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ниско</a:t>
            </a:r>
            <a:endParaRPr lang="bg-BG" sz="1400" b="1" dirty="0" err="1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955764" y="3226352"/>
            <a:ext cx="22669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Важността на целта</a:t>
            </a:r>
            <a:endParaRPr lang="bg-BG" sz="1400" b="1" dirty="0" err="1"/>
          </a:p>
        </p:txBody>
      </p:sp>
      <p:sp>
        <p:nvSpPr>
          <p:cNvPr id="17" name="TextBox 16"/>
          <p:cNvSpPr txBox="1"/>
          <p:nvPr/>
        </p:nvSpPr>
        <p:spPr>
          <a:xfrm>
            <a:off x="6849325" y="2922251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Състезание</a:t>
            </a:r>
            <a:endParaRPr lang="bg-BG" sz="1400" b="1" dirty="0" err="1"/>
          </a:p>
        </p:txBody>
      </p:sp>
      <p:sp>
        <p:nvSpPr>
          <p:cNvPr id="20" name="TextBox 19"/>
          <p:cNvSpPr txBox="1"/>
          <p:nvPr/>
        </p:nvSpPr>
        <p:spPr>
          <a:xfrm>
            <a:off x="9969974" y="2918575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Сътрудничество</a:t>
            </a:r>
            <a:endParaRPr lang="bg-BG" sz="1400" b="1" dirty="0" err="1"/>
          </a:p>
        </p:txBody>
      </p:sp>
      <p:sp>
        <p:nvSpPr>
          <p:cNvPr id="21" name="TextBox 20"/>
          <p:cNvSpPr txBox="1"/>
          <p:nvPr/>
        </p:nvSpPr>
        <p:spPr>
          <a:xfrm>
            <a:off x="6905614" y="5279238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Избягване</a:t>
            </a:r>
            <a:endParaRPr lang="bg-BG" sz="1400" b="1" dirty="0" err="1"/>
          </a:p>
        </p:txBody>
      </p:sp>
      <p:sp>
        <p:nvSpPr>
          <p:cNvPr id="22" name="TextBox 21"/>
          <p:cNvSpPr txBox="1"/>
          <p:nvPr/>
        </p:nvSpPr>
        <p:spPr>
          <a:xfrm>
            <a:off x="9710121" y="5334645"/>
            <a:ext cx="142413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Услужлив</a:t>
            </a:r>
            <a:endParaRPr lang="bg-BG" sz="1400" b="1" dirty="0" err="1"/>
          </a:p>
        </p:txBody>
      </p:sp>
      <p:sp>
        <p:nvSpPr>
          <p:cNvPr id="23" name="TextBox 22"/>
          <p:cNvSpPr txBox="1"/>
          <p:nvPr/>
        </p:nvSpPr>
        <p:spPr>
          <a:xfrm>
            <a:off x="8309474" y="4124444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sz="1400" b="1" dirty="0"/>
              <a:t>Компромис</a:t>
            </a:r>
            <a:endParaRPr lang="bg-BG" sz="1400" b="1" dirty="0" err="1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1497" t="3675" r="58935" b="60604"/>
          <a:stretch/>
        </p:blipFill>
        <p:spPr>
          <a:xfrm>
            <a:off x="6472860" y="1509508"/>
            <a:ext cx="1627360" cy="1474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65461" t="3318" r="4088" b="60790"/>
          <a:stretch/>
        </p:blipFill>
        <p:spPr>
          <a:xfrm>
            <a:off x="9651799" y="1480538"/>
            <a:ext cx="1680784" cy="148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0041" t="33463" r="34491" b="36726"/>
          <a:stretch/>
        </p:blipFill>
        <p:spPr>
          <a:xfrm>
            <a:off x="8112882" y="2873577"/>
            <a:ext cx="1512086" cy="13279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983" t="48003" r="60592" b="17148"/>
          <a:stretch/>
        </p:blipFill>
        <p:spPr>
          <a:xfrm>
            <a:off x="6649737" y="3804546"/>
            <a:ext cx="1582776" cy="14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1" y="775200"/>
            <a:ext cx="11396576" cy="599188"/>
          </a:xfrm>
        </p:spPr>
        <p:txBody>
          <a:bodyPr/>
          <a:lstStyle/>
          <a:p>
            <a:r>
              <a:rPr lang="bg" dirty="0"/>
              <a:t>Методи за разрешаване на конфликти</a:t>
            </a:r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Адаптирано от </a:t>
            </a:r>
            <a:r>
              <a:rPr lang="bg" sz="1200" i="1" dirty="0" err="1"/>
              <a:t>Talmaciu </a:t>
            </a:r>
            <a:r>
              <a:rPr lang="bg" sz="1200" i="1" dirty="0"/>
              <a:t>, I., &amp; </a:t>
            </a:r>
            <a:r>
              <a:rPr lang="bg" sz="1200" i="1" dirty="0" err="1"/>
              <a:t>Mărăcine </a:t>
            </a:r>
            <a:r>
              <a:rPr lang="bg" sz="1200" i="1" dirty="0"/>
              <a:t>, MS (2010)</a:t>
            </a:r>
            <a:endParaRPr lang="en-US" sz="1200" dirty="0"/>
          </a:p>
        </p:txBody>
      </p:sp>
      <p:sp>
        <p:nvSpPr>
          <p:cNvPr id="14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9418"/>
            <a:ext cx="5674021" cy="45788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000" b="1" dirty="0"/>
              <a:t>Сътрудничество (печеливша за всички)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sz="2000" i="1" dirty="0"/>
              <a:t>Използва се, когато е необходимо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Да се намерят интегриращи решения за интереси от </a:t>
            </a:r>
            <a:r>
              <a:rPr lang="bg" sz="2000" dirty="0" err="1"/>
              <a:t>първостепенно </a:t>
            </a:r>
            <a:r>
              <a:rPr lang="bg" sz="2000" dirty="0"/>
              <a:t>значение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Да се комбинират противоположни мнения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Да се стимулира взаимното обучение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Да спечелим привържениците на всички чрез отчитане на множество интереси и чрез постигане на общ консенсус</a:t>
            </a:r>
            <a:endParaRPr lang="en-GB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1" y="1579418"/>
            <a:ext cx="5305473" cy="47120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000" b="1" dirty="0"/>
              <a:t>Конкуренция (победа-загуба)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sz="2000" i="1" dirty="0"/>
              <a:t>Използва се, когато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Бързината на вземане на решения е от жизненоважно значение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Проблемите могат да бъдат решени само с непопулярни средства, които вероятно ще се противопоставят на мнозинството от членовете на групата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Заложени са жизненоважни групови проблеми и лидерите на групата са убедени, че тяхното мнение е правилно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Срещу снизходително отношение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19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/>
              <a:t>Методи за разрешаване на конфликти</a:t>
            </a:r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Адаптирано от </a:t>
            </a:r>
            <a:r>
              <a:rPr lang="bg" sz="1200" i="1" dirty="0" err="1"/>
              <a:t>Talmaciu </a:t>
            </a:r>
            <a:r>
              <a:rPr lang="bg" sz="1200" i="1" dirty="0"/>
              <a:t>, I., &amp; </a:t>
            </a:r>
            <a:r>
              <a:rPr lang="bg" sz="1200" i="1" dirty="0" err="1"/>
              <a:t>Mărăcine </a:t>
            </a:r>
            <a:r>
              <a:rPr lang="bg" sz="1200" i="1" dirty="0"/>
              <a:t>, MS (2010)</a:t>
            </a:r>
            <a:endParaRPr lang="en-US" sz="1200" dirty="0"/>
          </a:p>
        </p:txBody>
      </p:sp>
      <p:sp>
        <p:nvSpPr>
          <p:cNvPr id="14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895" y="1676227"/>
            <a:ext cx="5435878" cy="481588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400" b="1" dirty="0"/>
              <a:t>Избягване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sz="2400" i="1" dirty="0"/>
              <a:t>Използва се, когато</a:t>
            </a:r>
          </a:p>
          <a:p>
            <a:pPr>
              <a:lnSpc>
                <a:spcPct val="120000"/>
              </a:lnSpc>
            </a:pPr>
            <a:r>
              <a:rPr lang="bg" sz="2400" dirty="0"/>
              <a:t>Проблемът е маловажен или незначителен в сравнение с други по-належащи проблеми</a:t>
            </a:r>
          </a:p>
          <a:p>
            <a:pPr>
              <a:lnSpc>
                <a:spcPct val="120000"/>
              </a:lnSpc>
            </a:pPr>
            <a:r>
              <a:rPr lang="bg" sz="2400" dirty="0"/>
              <a:t>Няма промяна в задоволяването на вашите нужди</a:t>
            </a:r>
          </a:p>
          <a:p>
            <a:pPr>
              <a:lnSpc>
                <a:spcPct val="120000"/>
              </a:lnSpc>
            </a:pPr>
            <a:r>
              <a:rPr lang="bg" dirty="0"/>
              <a:t>Моментът или обстоятелствата не са благоприятни за разрешаване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bg" sz="2400" dirty="0"/>
              <a:t>Задействането на конфликт е по-правдоподобно от решаването на проблема</a:t>
            </a:r>
          </a:p>
          <a:p>
            <a:pPr>
              <a:lnSpc>
                <a:spcPct val="120000"/>
              </a:lnSpc>
            </a:pPr>
            <a:r>
              <a:rPr lang="bg" sz="2400" dirty="0"/>
              <a:t>Необходимо е да </a:t>
            </a:r>
            <a:r>
              <a:rPr lang="bg" dirty="0"/>
              <a:t>се осигури период на охлаждане и да се позволи по-нататъшен размисъл, преди да се обърне внимание на конфликта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1753753"/>
            <a:ext cx="5251673" cy="465991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400" b="1" dirty="0"/>
              <a:t>Компромис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sz="2400" i="1" dirty="0"/>
              <a:t>Използва се, когато</a:t>
            </a:r>
          </a:p>
          <a:p>
            <a:pPr>
              <a:lnSpc>
                <a:spcPct val="120000"/>
              </a:lnSpc>
            </a:pPr>
            <a:r>
              <a:rPr lang="bg" dirty="0"/>
              <a:t>Целите са важни, но рискът от предизвикване на конфликт е твърде голям</a:t>
            </a:r>
          </a:p>
          <a:p>
            <a:pPr>
              <a:lnSpc>
                <a:spcPct val="120000"/>
              </a:lnSpc>
            </a:pPr>
            <a:r>
              <a:rPr lang="bg" sz="2400" dirty="0"/>
              <a:t>Противниците имат еднаква сила и са решени да реализират идеи, които се изключват взаимно</a:t>
            </a:r>
          </a:p>
          <a:p>
            <a:pPr>
              <a:lnSpc>
                <a:spcPct val="120000"/>
              </a:lnSpc>
            </a:pPr>
            <a:r>
              <a:rPr lang="bg" sz="2400" dirty="0"/>
              <a:t>Трябва да се постигне баланс</a:t>
            </a:r>
          </a:p>
          <a:p>
            <a:pPr>
              <a:lnSpc>
                <a:spcPct val="120000"/>
              </a:lnSpc>
            </a:pPr>
            <a:r>
              <a:rPr lang="bg" sz="2400" dirty="0">
                <a:solidFill>
                  <a:srgbClr val="333333"/>
                </a:solidFill>
              </a:rPr>
              <a:t>Необходимо е да се осигури възможност за достойно оттегляне, когато и конкуренцията, и сътрудничеството не могат да доведат до положителен резултат</a:t>
            </a:r>
            <a:endParaRPr lang="en-GB" sz="2800" dirty="0">
              <a:solidFill>
                <a:srgbClr val="333333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88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/>
              <a:t>Методи за разрешаване на конфликти</a:t>
            </a:r>
          </a:p>
        </p:txBody>
      </p:sp>
      <p:sp>
        <p:nvSpPr>
          <p:cNvPr id="12" name="Ορθογώνιο 1">
            <a:hlinkClick r:id="rId3"/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12" y="6581001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Адаптирано от </a:t>
            </a:r>
            <a:r>
              <a:rPr lang="bg" sz="1200" i="1" dirty="0" err="1"/>
              <a:t>Talmaciu </a:t>
            </a:r>
            <a:r>
              <a:rPr lang="bg" sz="1200" i="1" dirty="0"/>
              <a:t>, I., &amp; </a:t>
            </a:r>
            <a:r>
              <a:rPr lang="bg" sz="1200" i="1" dirty="0" err="1"/>
              <a:t>Mărăcine </a:t>
            </a:r>
            <a:r>
              <a:rPr lang="bg" sz="1200" i="1" dirty="0"/>
              <a:t>, MS (2010);</a:t>
            </a:r>
            <a:r>
              <a:rPr lang="bg" sz="1200" dirty="0">
                <a:hlinkClick r:id="rId4"/>
              </a:rPr>
              <a:t> Лиценз </a:t>
            </a:r>
            <a:endParaRPr lang="en-US" sz="1200" i="1" dirty="0"/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" y="1945177"/>
            <a:ext cx="5763967" cy="415396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000" b="1" dirty="0"/>
              <a:t>Корекция (настаняване)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" sz="2000" i="1" dirty="0"/>
              <a:t>Използвани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Когато човек стигне до заключението, че преценките му не са правилни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За да позволи да се приложи друга по-добра опция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За получаване на социален заем в очакване на бъдещи по-важни проблеми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За </a:t>
            </a:r>
            <a:r>
              <a:rPr lang="bg" sz="2000" dirty="0" err="1"/>
              <a:t>минимизиране </a:t>
            </a:r>
            <a:r>
              <a:rPr lang="bg" sz="2000" dirty="0"/>
              <a:t>на загубите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Когато ситуацията е извън контрол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Когато хармонията и стабилността са от съществено значение.</a:t>
            </a:r>
            <a:endParaRPr lang="en-GB" sz="2000" dirty="0"/>
          </a:p>
          <a:p>
            <a:pPr>
              <a:lnSpc>
                <a:spcPct val="120000"/>
              </a:lnSpc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930" y="2392218"/>
            <a:ext cx="4967106" cy="27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/>
              <a:t>Техники за разрешаване на конфликти</a:t>
            </a:r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12" y="6408272"/>
            <a:ext cx="877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Адаптирано от </a:t>
            </a:r>
            <a:r>
              <a:rPr lang="bg" sz="1200" i="1" dirty="0" err="1"/>
              <a:t>Talmaciu </a:t>
            </a:r>
            <a:r>
              <a:rPr lang="bg" sz="1200" i="1" dirty="0"/>
              <a:t>, I., &amp; </a:t>
            </a:r>
            <a:r>
              <a:rPr lang="bg" sz="1200" i="1" dirty="0" err="1"/>
              <a:t>Mărăcine </a:t>
            </a:r>
            <a:r>
              <a:rPr lang="bg" sz="1200" i="1" dirty="0"/>
              <a:t>, MS (2010);</a:t>
            </a:r>
          </a:p>
          <a:p>
            <a:pPr algn="r"/>
            <a:r>
              <a:rPr lang="bg" sz="1200" dirty="0">
                <a:hlinkClick r:id="rId4"/>
              </a:rPr>
              <a:t>https://pixabay.com/pt/illustrations/gest%C3%A3o-trabalho-em-conjunto-encontro-2161487/</a:t>
            </a:r>
            <a:r>
              <a:rPr lang="bg" sz="1200" dirty="0"/>
              <a:t> </a:t>
            </a: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1" y="1945176"/>
            <a:ext cx="6030963" cy="44630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bg" sz="2000" b="1" dirty="0"/>
              <a:t>Определете предмета на несъгласието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Стеснете зоната на спора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Разширете зоната на възможните решения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Изграждане и насърчаване на умения за разрешаване на конфликти в индивидите </a:t>
            </a:r>
            <a:r>
              <a:rPr lang="bg" sz="2000" dirty="0"/>
              <a:t>като самосъзнание, самоконтрол, решаване на проблеми, сътрудничество, емпатия, активно слушане, ясно изразяване и уверена комуникация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Подобрете комуникацията, където </a:t>
            </a:r>
            <a:r>
              <a:rPr lang="bg" sz="2000" dirty="0"/>
              <a:t>страните поддържат самоуважение, изразяват лични нужди и успяват да защитят собствените си права, без да злоупотребяват или доминират над другите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Обърнете се към посредничеството на трета страна - медиаторите </a:t>
            </a:r>
            <a:r>
              <a:rPr lang="bg" sz="2000" dirty="0"/>
              <a:t>помагат на страните да видят взаимно перспективите си и да работят за намиране на взаимно приемливо решение</a:t>
            </a:r>
            <a:endParaRPr lang="en-GB" sz="2000" b="1" dirty="0"/>
          </a:p>
          <a:p>
            <a:pPr>
              <a:lnSpc>
                <a:spcPct val="120000"/>
              </a:lnSpc>
            </a:pPr>
            <a:endParaRPr lang="en-GB" sz="2000" b="1" dirty="0"/>
          </a:p>
          <a:p>
            <a:pPr>
              <a:lnSpc>
                <a:spcPct val="120000"/>
              </a:lnSpc>
            </a:pPr>
            <a:endParaRPr lang="en-GB" sz="2000" b="1" dirty="0"/>
          </a:p>
          <a:p>
            <a:pPr marL="0" indent="0">
              <a:lnSpc>
                <a:spcPct val="120000"/>
              </a:lnSpc>
              <a:buNone/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595" y="1945176"/>
            <a:ext cx="5178968" cy="31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/>
              <a:t>Умения за съвместен живот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1679188"/>
            <a:ext cx="11526424" cy="4712647"/>
          </a:xfrm>
        </p:spPr>
        <p:txBody>
          <a:bodyPr numCol="2"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" sz="2300" dirty="0"/>
              <a:t>В крайна сметка, хармоничният съвместен живот и разрешаването на конфликти изискват комбинация от междуличностни умения и емоционална интелигентност като:</a:t>
            </a:r>
          </a:p>
          <a:p>
            <a:pPr marL="628650" indent="-361950"/>
            <a:r>
              <a:rPr lang="bg" sz="2300" b="1" dirty="0"/>
              <a:t>Емпатия – </a:t>
            </a:r>
            <a:r>
              <a:rPr lang="bg" sz="2300" dirty="0"/>
              <a:t>разбиране и споделяне на чувствата на другите, поставяне на тяхно място, за да разберете тяхната гледна точка.</a:t>
            </a:r>
            <a:r>
              <a:rPr lang="bg" sz="2300" b="1" dirty="0"/>
              <a:t> </a:t>
            </a:r>
          </a:p>
          <a:p>
            <a:pPr marL="628650" indent="-361950"/>
            <a:r>
              <a:rPr lang="bg" sz="2300" b="1" dirty="0"/>
              <a:t>Уважение и толерантност – </a:t>
            </a:r>
            <a:r>
              <a:rPr lang="bg" sz="2300" dirty="0"/>
              <a:t>оценяване и зачитане на индивидуалните различия, включително културни, религиозни и лични убеждения.</a:t>
            </a:r>
          </a:p>
          <a:p>
            <a:pPr marL="628650" indent="-361950"/>
            <a:r>
              <a:rPr lang="bg" sz="2300" b="1" dirty="0"/>
              <a:t>Активно слушане – </a:t>
            </a:r>
            <a:r>
              <a:rPr lang="bg" sz="2300" dirty="0"/>
              <a:t>плащане</a:t>
            </a:r>
            <a:r>
              <a:rPr lang="bg" sz="2300" b="1" dirty="0"/>
              <a:t> </a:t>
            </a:r>
            <a:r>
              <a:rPr lang="bg" sz="2300" dirty="0"/>
              <a:t>пълно внимание, когато другите говорят, и покажете, че сте ангажирани с разговора</a:t>
            </a:r>
          </a:p>
          <a:p>
            <a:pPr marL="628650" indent="-361950"/>
            <a:r>
              <a:rPr lang="bg" sz="2300" b="1" dirty="0"/>
              <a:t>Изразяване на себе си - </a:t>
            </a:r>
            <a:r>
              <a:rPr lang="bg" sz="2300" dirty="0"/>
              <a:t>ясно формулиране на вашите мисли, чувства и нужди без агресия или обвинения.</a:t>
            </a:r>
          </a:p>
          <a:p>
            <a:pPr marL="628650" indent="-361950"/>
            <a:r>
              <a:rPr lang="bg" sz="2300" b="1" dirty="0"/>
              <a:t>Преговор – </a:t>
            </a:r>
            <a:r>
              <a:rPr lang="bg" sz="2300" dirty="0"/>
              <a:t>намиране</a:t>
            </a:r>
            <a:r>
              <a:rPr lang="bg" sz="2300" b="1" dirty="0"/>
              <a:t> </a:t>
            </a:r>
            <a:r>
              <a:rPr lang="bg" sz="2300" dirty="0"/>
              <a:t>компромиси, които работят за всички страни, участващи в разногласие.</a:t>
            </a:r>
          </a:p>
          <a:p>
            <a:pPr marL="628650" indent="-361950"/>
            <a:r>
              <a:rPr lang="bg" sz="2300" b="1" dirty="0"/>
              <a:t>Управление на гнева – </a:t>
            </a:r>
            <a:r>
              <a:rPr lang="bg" sz="2300" dirty="0"/>
              <a:t>контролирайте емоциите си по време на конфликти и избягвайте да казвате или правите неща импулсивно.</a:t>
            </a:r>
          </a:p>
          <a:p>
            <a:pPr marL="628650" indent="-361950"/>
            <a:r>
              <a:rPr lang="bg" sz="2300" b="1" dirty="0"/>
              <a:t>Работа в екип и сътрудничество – включително </a:t>
            </a:r>
            <a:r>
              <a:rPr lang="bg" sz="2300" dirty="0"/>
              <a:t>справедливо споделяне на ползи и отговорности, за да се избегнат чувствата на дисбаланс или негодувание.</a:t>
            </a:r>
          </a:p>
          <a:p>
            <a:pPr marL="628650" indent="-361950"/>
            <a:r>
              <a:rPr lang="bg" sz="2300" b="1" dirty="0"/>
              <a:t>Търпение и разбиране</a:t>
            </a:r>
            <a:endParaRPr lang="en-US" sz="2300" dirty="0"/>
          </a:p>
          <a:p>
            <a:pPr marL="628650" indent="-361950"/>
            <a:r>
              <a:rPr lang="bg" sz="2300" b="1" dirty="0"/>
              <a:t>Самоосъзнаване – </a:t>
            </a:r>
            <a:r>
              <a:rPr lang="bg" sz="2300" dirty="0" err="1"/>
              <a:t>разпознаване </a:t>
            </a:r>
            <a:r>
              <a:rPr lang="bg" sz="2300" dirty="0"/>
              <a:t>на собствените емоции и себеотражения</a:t>
            </a:r>
          </a:p>
          <a:p>
            <a:pPr marL="628650" indent="-361950"/>
            <a:r>
              <a:rPr lang="bg" sz="2300" b="1" dirty="0"/>
              <a:t>Положително отношение – </a:t>
            </a:r>
            <a:r>
              <a:rPr lang="bg" sz="2300" dirty="0"/>
              <a:t>поддържане на положителна перспектива, фокусиране върху добрите аспекти на връзката и хората, които участват.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" sz="4800" kern="1200" dirty="0">
                <a:solidFill>
                  <a:srgbClr val="95C11F"/>
                </a:solidFill>
                <a:ea typeface="+mj-ea"/>
                <a:cs typeface="+mj-cs"/>
              </a:rPr>
              <a:t>Партньори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439DF1-213B-4676-3C87-0F9D43F2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/>
              <a:t>Умения за съвместен живот и работа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91C17C-4F24-E3AE-5628-3782A986B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2" y="1718627"/>
            <a:ext cx="5741158" cy="4893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" sz="1800" dirty="0"/>
              <a:t>Някои от тези умения са кодифицирани като </a:t>
            </a:r>
            <a:r>
              <a:rPr lang="bg" sz="1800" i="1" dirty="0"/>
              <a:t>трансверсални (лични) умения </a:t>
            </a:r>
            <a:r>
              <a:rPr lang="bg" sz="1800" dirty="0"/>
              <a:t>в многоезичната класификация на </a:t>
            </a:r>
            <a:r>
              <a:rPr lang="bg" sz="1800" i="1" dirty="0"/>
              <a:t>европейските умения, компетенции и професии, ESCO v.1.1.1 </a:t>
            </a:r>
            <a:r>
              <a:rPr lang="bg" sz="1800" dirty="0"/>
              <a:t>:</a:t>
            </a:r>
          </a:p>
          <a:p>
            <a:pPr marL="542925" indent="-266700"/>
            <a:r>
              <a:rPr lang="bg" sz="1800" b="1" dirty="0"/>
              <a:t>T2: Умения и компетенции за мислене</a:t>
            </a:r>
          </a:p>
          <a:p>
            <a:pPr marL="361950" indent="0">
              <a:buNone/>
            </a:pPr>
            <a:r>
              <a:rPr lang="bg" sz="1800" dirty="0"/>
              <a:t>Умения и компетенции, свързани със способността за прилагане на умствените процеси на събиране, концептуализиране, анализиране, синтезиране и/или оценка на информация, събрана от или генерирана от наблюдение, опит, размисъл, разсъждение или комуникация. Те включват способността да се оценява и използва информация от различни видове за планиране на дейности, постигане на цели, решаване на проблеми, справяне с проблеми и изпълнение на сложни задачи по рутинни и нови начини.</a:t>
            </a:r>
          </a:p>
          <a:p>
            <a:pPr marL="361950" indent="0">
              <a:buNone/>
            </a:pPr>
            <a:endParaRPr lang="en-GB" sz="20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969BDE-9AD7-F0E2-02FC-BF9C65E30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59" y="1679188"/>
            <a:ext cx="6127517" cy="5014220"/>
          </a:xfrm>
        </p:spPr>
        <p:txBody>
          <a:bodyPr>
            <a:normAutofit fontScale="47500" lnSpcReduction="20000"/>
          </a:bodyPr>
          <a:lstStyle/>
          <a:p>
            <a:pPr marL="542925" indent="-266700">
              <a:lnSpc>
                <a:spcPct val="120000"/>
              </a:lnSpc>
            </a:pPr>
            <a:r>
              <a:rPr lang="bg" sz="3300" b="1" dirty="0"/>
              <a:t>T3: Умения и компетенции за самоуправление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bg" sz="3300" dirty="0"/>
              <a:t>Умения и компетенции, изискващи от хората да разбират и контролират собствените си възможности </a:t>
            </a:r>
            <a:r>
              <a:rPr lang="bg" sz="3300" dirty="0" err="1"/>
              <a:t>и ограничения </a:t>
            </a:r>
            <a:r>
              <a:rPr lang="bg" sz="3300" dirty="0"/>
              <a:t>и да използват това самосъзнание, за да управляват дейности в различни контексти. Те включват способността да се действа рефлексивно и отговорно, да се приема обратна връзка, да се адаптира към промяната и да се търсят възможности за лично и професионално развитие.</a:t>
            </a:r>
          </a:p>
          <a:p>
            <a:pPr marL="542925" indent="-266700">
              <a:lnSpc>
                <a:spcPct val="120000"/>
              </a:lnSpc>
            </a:pPr>
            <a:r>
              <a:rPr lang="bg" sz="3300" b="1" dirty="0"/>
              <a:t>T4: Социални и комуникационни умения и компетенции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bg" sz="3300" dirty="0"/>
              <a:t>Умения и компетенции, свързани със способността за положително и продуктивно взаимодействие с другите. Това се демонстрира чрез ефективно и съпричастно предаване на идеи, координиране на собствените цели и действия с тези на другите и действие по начини, които са структурирани според ценностите, осигуряване на благополучието и прогреса на другите и предлагане на лидерство.</a:t>
            </a:r>
          </a:p>
          <a:p>
            <a:pPr marL="36195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1048395"/>
            <a:ext cx="11059692" cy="605096"/>
          </a:xfrm>
        </p:spPr>
        <p:txBody>
          <a:bodyPr/>
          <a:lstStyle/>
          <a:p>
            <a:r>
              <a:rPr lang="bg" dirty="0"/>
              <a:t>Най-важните...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8" y="1790763"/>
            <a:ext cx="7326368" cy="443454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200" dirty="0"/>
              <a:t>Имайте предвид, че:</a:t>
            </a:r>
          </a:p>
          <a:p>
            <a:pPr lvl="1"/>
            <a:r>
              <a:rPr lang="bg" sz="2400" dirty="0"/>
              <a:t>Конфликтите са </a:t>
            </a:r>
            <a:r>
              <a:rPr lang="bg" sz="2400" b="1" dirty="0"/>
              <a:t>присъща част от груповата </a:t>
            </a:r>
            <a:r>
              <a:rPr lang="bg" sz="2400" dirty="0"/>
              <a:t>динамика - когато индивиди с различен произход, гледни точки и интереси се съберат, за да си сътрудничат, могат да възникнат конфликти поради различните гледни точки и цели.</a:t>
            </a:r>
            <a:endParaRPr lang="en-GB" sz="2400" dirty="0"/>
          </a:p>
          <a:p>
            <a:pPr lvl="1"/>
            <a:r>
              <a:rPr lang="bg" sz="2400" b="1" dirty="0"/>
              <a:t>Междукултурните и/или ценностни конфликти рядко могат да бъдат продуктивни.</a:t>
            </a:r>
            <a:endParaRPr lang="bg-BG" sz="1800" b="1" dirty="0"/>
          </a:p>
          <a:p>
            <a:pPr lvl="1"/>
            <a:r>
              <a:rPr lang="bg" sz="2400" dirty="0"/>
              <a:t>Трябва </a:t>
            </a:r>
            <a:r>
              <a:rPr lang="bg" sz="2400" b="1" dirty="0"/>
              <a:t>да се търсят печеливши решения, </a:t>
            </a:r>
            <a:r>
              <a:rPr lang="bg" sz="2400" dirty="0"/>
              <a:t>а не решения, при които единият печели, а другият губи.</a:t>
            </a:r>
            <a:endParaRPr lang="bg-BG" sz="1800" dirty="0"/>
          </a:p>
          <a:p>
            <a:pPr lvl="1"/>
            <a:r>
              <a:rPr lang="bg" sz="2400" dirty="0"/>
              <a:t>Когато възникне конфликт или трябва да се реши проблем, важно е всеки да </a:t>
            </a:r>
            <a:r>
              <a:rPr lang="bg" sz="2400" b="1" dirty="0"/>
              <a:t>се съсредоточи върху разрешаването на проблема </a:t>
            </a:r>
            <a:r>
              <a:rPr lang="bg" sz="2400" dirty="0"/>
              <a:t>, а не върху обвиняването на другите за него.</a:t>
            </a:r>
          </a:p>
          <a:p>
            <a:pPr lvl="1"/>
            <a:r>
              <a:rPr lang="bg" sz="2400" dirty="0"/>
              <a:t>Оценявайте обективно всеки избор и </a:t>
            </a:r>
            <a:r>
              <a:rPr lang="bg" sz="2400" b="1" dirty="0"/>
              <a:t>избирайте по-доброто </a:t>
            </a:r>
            <a:r>
              <a:rPr lang="bg" sz="2400" dirty="0"/>
              <a:t>!</a:t>
            </a:r>
            <a:endParaRPr lang="bg-BG" sz="2400" dirty="0"/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4"/>
              </a:rPr>
              <a:t>Лиценз 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18" y="1790763"/>
            <a:ext cx="4202755" cy="40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" sz="2400" dirty="0"/>
              <a:t>Препратки и допълнителна литература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18146"/>
            <a:ext cx="10816017" cy="4865977"/>
          </a:xfrm>
        </p:spPr>
        <p:txBody>
          <a:bodyPr>
            <a:normAutofit fontScale="77500" lnSpcReduction="20000"/>
          </a:bodyPr>
          <a:lstStyle/>
          <a:p>
            <a:r>
              <a:rPr lang="bg" sz="1800" dirty="0"/>
              <a:t>Съвет на Европа (2012 г.). T-KIT: Младежта трансформира конфликта. Извлечено от </a:t>
            </a:r>
            <a:r>
              <a:rPr lang="bg" sz="1800" dirty="0">
                <a:hlinkClick r:id="rId3"/>
              </a:rPr>
              <a:t>https://pjp-eu.coe.int/en/web/youth-partnership/t-kit-12-youth-transforming-conflict</a:t>
            </a:r>
            <a:endParaRPr lang="en-US" sz="1800" dirty="0"/>
          </a:p>
          <a:p>
            <a:r>
              <a:rPr lang="bg" sz="1800" dirty="0"/>
              <a:t>Фишър, Р. (2006). Източници на конфликти и методи за разрешаване на конфликти. Извлечено от </a:t>
            </a:r>
            <a:r>
              <a:rPr lang="bg" sz="1800" dirty="0">
                <a:hlinkClick r:id="rId4"/>
              </a:rPr>
              <a:t>http://www.communicationcache.com/uploads/1/0/8/8/10887248/sources_of_conflict_and_methods_of_resolution.pdf</a:t>
            </a:r>
            <a:r>
              <a:rPr lang="bg" sz="1800" dirty="0"/>
              <a:t> </a:t>
            </a:r>
            <a:r>
              <a:rPr lang="bg" sz="1800" i="1" dirty="0"/>
              <a:t>.</a:t>
            </a:r>
            <a:endParaRPr lang="en-GB" sz="1800" dirty="0"/>
          </a:p>
          <a:p>
            <a:r>
              <a:rPr lang="bg" sz="1800" dirty="0"/>
              <a:t>Гордън, Джейсън (2022). Управление на конфликти в групи - обяснено. Извлечено от </a:t>
            </a:r>
            <a:r>
              <a:rPr lang="bg" sz="1800" dirty="0">
                <a:hlinkClick r:id="rId5"/>
              </a:rPr>
              <a:t>https://thebusinessprofessor.com/en_US/management-leadership-organizational-behavior/conflict-management-in-groups</a:t>
            </a:r>
            <a:endParaRPr lang="en-GB" sz="1800" dirty="0"/>
          </a:p>
          <a:p>
            <a:r>
              <a:rPr lang="bg" sz="1800" dirty="0" err="1"/>
              <a:t>Хенер </a:t>
            </a:r>
            <a:r>
              <a:rPr lang="bg" sz="1800" dirty="0"/>
              <a:t>, Г. (2013). Управление на конфликти в рамките на организационната култура в местните публични структури. Извлечено от </a:t>
            </a:r>
            <a:r>
              <a:rPr lang="bg" sz="1800" dirty="0">
                <a:hlinkClick r:id="rId6"/>
              </a:rPr>
              <a:t>https://www.semanticscholar.org/paper/MANAGING-CONFLICTS-WITHIN-ORGANIZATIONAL-CULTURE-IN-Hener/9e186d8523a2c83197614590d78c937436ab3cab</a:t>
            </a:r>
            <a:r>
              <a:rPr lang="bg" sz="1800" dirty="0"/>
              <a:t> </a:t>
            </a:r>
          </a:p>
          <a:p>
            <a:r>
              <a:rPr lang="bg" sz="1800" dirty="0"/>
              <a:t>Holt, J., &amp; </a:t>
            </a:r>
            <a:r>
              <a:rPr lang="bg" sz="1800" dirty="0" err="1"/>
              <a:t>DeVore </a:t>
            </a:r>
            <a:r>
              <a:rPr lang="bg" sz="1800" dirty="0"/>
              <a:t>, CJ (2005). Култура, пол, организационна роля и стилове за разрешаване на конфликти: Мета-анализ. Международен вестник за междукултурни отношения, 29, 165-196. Извлечено от </a:t>
            </a:r>
            <a:r>
              <a:rPr lang="bg" sz="1800" dirty="0">
                <a:hlinkClick r:id="rId7"/>
              </a:rPr>
              <a:t>https://www.sciencedirect.com/science/article/pii/S0147176705000702?via%3Dihub</a:t>
            </a:r>
            <a:r>
              <a:rPr lang="bg" sz="1800" dirty="0"/>
              <a:t> </a:t>
            </a:r>
            <a:endParaRPr lang="en-GB" sz="1800" dirty="0"/>
          </a:p>
          <a:p>
            <a:r>
              <a:rPr lang="bg" sz="1800" dirty="0" err="1"/>
              <a:t>Udupa </a:t>
            </a:r>
            <a:r>
              <a:rPr lang="bg" sz="1800" dirty="0"/>
              <a:t>S., </a:t>
            </a:r>
            <a:r>
              <a:rPr lang="bg" sz="1800" dirty="0" err="1"/>
              <a:t>Gagliardone </a:t>
            </a:r>
            <a:r>
              <a:rPr lang="bg" sz="1800" dirty="0"/>
              <a:t>I., Deem A., &amp; </a:t>
            </a:r>
            <a:r>
              <a:rPr lang="bg" sz="1800" dirty="0" err="1"/>
              <a:t>Csuka </a:t>
            </a:r>
            <a:r>
              <a:rPr lang="bg" sz="1800" dirty="0"/>
              <a:t>, L. (2020). Реч на омразата, информационни разстройства и конфликти. Съвет за научни изследвания в областта на социалните науки (SSRC). Извлечено от </a:t>
            </a:r>
            <a:r>
              <a:rPr lang="bg" sz="1800" dirty="0">
                <a:hlinkClick r:id="rId8"/>
              </a:rPr>
              <a:t>https://s3.amazonaws.com/ssrc-cdn1/crmuploads/new_publication_3/the-field-of-disinformation-democratic-processes-and-conflict-prevention-a-scan-of-the-literature.pdf</a:t>
            </a:r>
            <a:r>
              <a:rPr lang="bg" sz="1800" dirty="0"/>
              <a:t> </a:t>
            </a:r>
          </a:p>
          <a:p>
            <a:r>
              <a:rPr lang="bg" sz="1800" dirty="0" err="1"/>
              <a:t>Talmaciu </a:t>
            </a:r>
            <a:r>
              <a:rPr lang="bg" sz="1800" dirty="0"/>
              <a:t>, I., &amp; </a:t>
            </a:r>
            <a:r>
              <a:rPr lang="bg" sz="1800" dirty="0" err="1"/>
              <a:t>Mărăcine </a:t>
            </a:r>
            <a:r>
              <a:rPr lang="bg" sz="1800" dirty="0"/>
              <a:t>, MS (2010). Източници на конфликти в организациите и методи за разрешаване на конфликти. Мениджмънт и маркетинг, 123-132. Извлечено от </a:t>
            </a:r>
            <a:r>
              <a:rPr lang="bg" sz="1800" dirty="0">
                <a:hlinkClick r:id="rId9"/>
              </a:rPr>
              <a:t>https://www.semanticscholar.org/paper/SOURCES-OF-CONFLICTS-WITHIN-ORGANIZATIONS-AND-OF-Talmaciu-M%C4%83r%C4%83cine/0c2c95100714cceba34fbbc45c70c6492ec7564b</a:t>
            </a:r>
            <a:endParaRPr lang="en-US" sz="1800" dirty="0"/>
          </a:p>
          <a:p>
            <a:r>
              <a:rPr lang="bg" sz="1800" dirty="0"/>
              <a:t>Уилсън, гл. (2022). 14 стратегии за разрешаване на конфликти на работното място. Извлечено от </a:t>
            </a:r>
            <a:r>
              <a:rPr lang="bg" sz="1800" dirty="0">
                <a:hlinkClick r:id="rId10"/>
              </a:rPr>
              <a:t>https://positivepsychology.com/conflict-resolution-in-the-workplace/?utm_content=cmp-true</a:t>
            </a:r>
            <a:r>
              <a:rPr lang="bg" sz="1800" dirty="0"/>
              <a:t> </a:t>
            </a:r>
          </a:p>
          <a:p>
            <a:endParaRPr lang="en-US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bg" sz="3200" b="1" dirty="0">
                <a:solidFill>
                  <a:schemeClr val="bg1"/>
                </a:solidFill>
                <a:latin typeface="+mj-lt"/>
              </a:rPr>
              <a:t>Честито!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bg" b="1" dirty="0">
                <a:solidFill>
                  <a:schemeClr val="bg1"/>
                </a:solidFill>
                <a:latin typeface="+mj-lt"/>
              </a:rPr>
              <a:t>Завършихте тази част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784297" y="6258631"/>
            <a:ext cx="7798210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" sz="1100" b="0" i="0" dirty="0">
                <a:latin typeface="+mj-lt"/>
              </a:rPr>
              <a:t>Финансиран от Европейския съюз. Изразените възгледи и мнения обаче са само на автора(ите)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bg" sz="5400" dirty="0"/>
              <a:t>Модули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492594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2" name="Διάγραμμα 5">
            <a:extLst>
              <a:ext uri="{FF2B5EF4-FFF2-40B4-BE49-F238E27FC236}">
                <a16:creationId xmlns:a16="http://schemas.microsoft.com/office/drawing/2014/main" id="{36D3A082-9046-D340-3610-7C31BEF80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374981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bg" sz="2200" b="1" dirty="0"/>
              <a:t>Цели</a:t>
            </a:r>
            <a:endParaRPr lang="el-GR" dirty="0"/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72" y="2849358"/>
            <a:ext cx="7872768" cy="250853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5C11F"/>
              </a:buClr>
            </a:pPr>
            <a:r>
              <a:rPr lang="bg" dirty="0"/>
              <a:t>Да се повиши осведомеността за връзката между информационното разстройство и конфликтите</a:t>
            </a:r>
          </a:p>
          <a:p>
            <a:pPr>
              <a:buClr>
                <a:srgbClr val="95C11F"/>
              </a:buClr>
            </a:pPr>
            <a:r>
              <a:rPr lang="bg" dirty="0">
                <a:effectLst/>
              </a:rPr>
              <a:t>Насърчаване на разбирането за същността и причините за конфликтите</a:t>
            </a:r>
          </a:p>
          <a:p>
            <a:pPr>
              <a:buClr>
                <a:srgbClr val="95C11F"/>
              </a:buClr>
            </a:pPr>
            <a:r>
              <a:rPr lang="bg" dirty="0">
                <a:effectLst/>
              </a:rPr>
              <a:t>Да обясни методите и техниките за разрешаване на конфликти</a:t>
            </a:r>
          </a:p>
          <a:p>
            <a:pPr>
              <a:buClr>
                <a:srgbClr val="95C11F"/>
              </a:buClr>
            </a:pPr>
            <a:r>
              <a:rPr lang="bg" dirty="0">
                <a:effectLst/>
              </a:rPr>
              <a:t>Да изградите умения за разрешаване на конфликти и съвместен живот</a:t>
            </a:r>
            <a:endParaRPr lang="bg-BG" dirty="0">
              <a:effectLst/>
            </a:endParaRPr>
          </a:p>
          <a:p>
            <a:pPr lvl="0">
              <a:buClr>
                <a:srgbClr val="95C11F"/>
              </a:buClr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1024529"/>
            <a:ext cx="11059692" cy="605096"/>
          </a:xfrm>
        </p:spPr>
        <p:txBody>
          <a:bodyPr/>
          <a:lstStyle/>
          <a:p>
            <a:r>
              <a:rPr lang="bg" dirty="0"/>
              <a:t>Съвместен живот и разрешаване на конфликти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05" y="1629625"/>
            <a:ext cx="8263983" cy="44156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bg" sz="2000" dirty="0"/>
              <a:t>Да живеем заедно в общности и групи включва създаването на среда, в която хората могат да изразяват себе си, да се разбират, да поддържат уважение, да предотвратяват големи спорове, да си сътрудничат ефективно и в крайна сметка да живеят заедно в хармония. Това се постига чрез култивиране на отворена комуникация, уважение към многообразието, съпричастност, колективно решаване на проблеми, споделени отговорности, ефективно управление на конфликти и т.н.</a:t>
            </a:r>
          </a:p>
          <a:p>
            <a:r>
              <a:rPr lang="bg" sz="2000" b="1" dirty="0"/>
              <a:t>Уменията за разрешаване на конфликти са крайъгълният камък на хармоничното съвместно съществуване и успешния съвместен живот.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Като овладеят тези умения, хората могат да се ориентират в сложността на споделените пространства (в живот, образование, работа) и да изградят положителни, подкрепящи взаимоотношения със своите връстници, семейство, колеги и т.н.</a:t>
            </a: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Изображение от </a:t>
            </a:r>
            <a:r>
              <a:rPr lang="bg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684" y="2027954"/>
            <a:ext cx="3426056" cy="22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1024529"/>
            <a:ext cx="11059692" cy="605096"/>
          </a:xfrm>
        </p:spPr>
        <p:txBody>
          <a:bodyPr/>
          <a:lstStyle/>
          <a:p>
            <a:r>
              <a:rPr lang="bg" dirty="0"/>
              <a:t>Информационно разстройство и конфликти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4" y="1652131"/>
            <a:ext cx="8376008" cy="4469553"/>
          </a:xfrm>
        </p:spPr>
        <p:txBody>
          <a:bodyPr>
            <a:noAutofit/>
          </a:bodyPr>
          <a:lstStyle/>
          <a:p>
            <a:r>
              <a:rPr lang="bg" sz="1800" dirty="0"/>
              <a:t>Информационното разстройство по дефиниция пречи на хармоничното съвместно съществуване в общности и групи.</a:t>
            </a:r>
          </a:p>
          <a:p>
            <a:r>
              <a:rPr lang="bg" sz="1800" i="1" dirty="0"/>
              <a:t>Информационното разстройство предизвиква конфликти </a:t>
            </a:r>
            <a:r>
              <a:rPr lang="bg" sz="1800" dirty="0"/>
              <a:t>между индивиди и групи. Той атакува долната линия на съвместното съществуване, като създава и засилва чувствата на недоверие, страх, изключване и враждебност към възприеманите външни и вътрешни опоненти.</a:t>
            </a:r>
          </a:p>
          <a:p>
            <a:r>
              <a:rPr lang="bg" sz="1800" b="1" dirty="0"/>
              <a:t>Управлението и разрешаването на конфликти, породени от информационно разстройство, е основна задача на съвременните общества във всички сфери на живота.</a:t>
            </a:r>
          </a:p>
          <a:p>
            <a:r>
              <a:rPr lang="bg" sz="1800" dirty="0"/>
              <a:t>Насърчаването на точна информация, насърчаването на силни умения за разрешаване на конфликти и култивирането на чувство за съпричастност и разбиране са жизненоважни компоненти на хармоничния съвместен живот. Справянето с информационното разстройство е от решаващо значение за насърчаване на конструктивен диалог и разбирателство, което от своя страна може да допринесе за по-ефективно разрешаване на конфликти и хармоничен живот.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42162" y="4248033"/>
            <a:ext cx="3295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bg" dirty="0"/>
              <a:t>Въпреки това, когато е налице информационно разстройство, правилното изучаване и управление на конфликти може да надделее над негативните ефекти и да възстанови баланса в груповата динамика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62" y="309537"/>
            <a:ext cx="2877280" cy="3572181"/>
          </a:xfrm>
          <a:prstGeom prst="rect">
            <a:avLst/>
          </a:prstGeom>
        </p:spPr>
      </p:pic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380752" y="650012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5"/>
              </a:rPr>
              <a:t>Лиценз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7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970542"/>
            <a:ext cx="3727673" cy="605096"/>
          </a:xfrm>
        </p:spPr>
        <p:txBody>
          <a:bodyPr/>
          <a:lstStyle/>
          <a:p>
            <a:r>
              <a:rPr lang="bg" dirty="0"/>
              <a:t>Какво е конфликт?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496110" cy="48659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000" dirty="0"/>
              <a:t>Всеки път, когато двама или повече души имат различни интереси, ценности, цели и разбиране, възниква конфликт.</a:t>
            </a:r>
            <a:endParaRPr lang="bg-BG" sz="2000" dirty="0"/>
          </a:p>
          <a:p>
            <a:pPr marL="0" indent="0">
              <a:lnSpc>
                <a:spcPct val="120000"/>
              </a:lnSpc>
              <a:buNone/>
            </a:pPr>
            <a:r>
              <a:rPr lang="bg" sz="2000" b="1" dirty="0"/>
              <a:t>Конфликт</a:t>
            </a:r>
            <a:r>
              <a:rPr lang="bg" sz="2000" dirty="0"/>
              <a:t>  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Отнася се до всички видове противопоставяне или антагонистично взаимодействие между или между индивиди и групи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Възниква от различия във възприятията, интерпретациите и преценките за дадена ситуация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Резултат от възприятието на дадено лице, че има несъвместимост или различия между неговите собствени цели, ценности или вярвания и тези на другите</a:t>
            </a:r>
          </a:p>
          <a:p>
            <a:pPr>
              <a:lnSpc>
                <a:spcPct val="120000"/>
              </a:lnSpc>
            </a:pPr>
            <a:r>
              <a:rPr lang="bg" sz="2000" dirty="0"/>
              <a:t>Съществува винаги, когато една страна възприема, че друга страна е попречила или е на път да попречи на постигането на целите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5"/>
              </a:rPr>
              <a:t>Лиценз </a:t>
            </a:r>
            <a:endParaRPr lang="en-US" sz="1200" dirty="0"/>
          </a:p>
        </p:txBody>
      </p:sp>
      <p:sp>
        <p:nvSpPr>
          <p:cNvPr id="8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4707992" y="715369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" b="1" dirty="0">
                <a:solidFill>
                  <a:srgbClr val="D71921"/>
                </a:solidFill>
              </a:rPr>
              <a:t>щракнете</a:t>
            </a:r>
            <a:endParaRPr lang="el-GR" b="1" dirty="0">
              <a:solidFill>
                <a:srgbClr val="D71921"/>
              </a:solidFill>
            </a:endParaRPr>
          </a:p>
        </p:txBody>
      </p:sp>
      <p:pic>
        <p:nvPicPr>
          <p:cNvPr id="9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88141" y="970542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6096000" y="292842"/>
            <a:ext cx="5339644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" b="1" dirty="0"/>
              <a:t>Конфликт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" dirty="0" err="1"/>
              <a:t>е </a:t>
            </a:r>
            <a:r>
              <a:rPr lang="bg" dirty="0"/>
              <a:t>сериозно несъгласие относно нещо важно за индивид или група от хора.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" dirty="0"/>
              <a:t>Терминът идва от латинската дума </a:t>
            </a:r>
            <a:r>
              <a:rPr lang="bg" i="1" dirty="0" err="1"/>
              <a:t>conflictus</a:t>
            </a:r>
            <a:r>
              <a:rPr lang="bg" i="1" dirty="0"/>
              <a:t> </a:t>
            </a:r>
            <a:r>
              <a:rPr lang="bg" dirty="0"/>
              <a:t>което означава </a:t>
            </a:r>
            <a:r>
              <a:rPr lang="bg" i="1" dirty="0"/>
              <a:t>„сблъсък“ или „сблъсък“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90592"/>
              </p:ext>
            </p:extLst>
          </p:nvPr>
        </p:nvGraphicFramePr>
        <p:xfrm>
          <a:off x="92075" y="92075"/>
          <a:ext cx="1466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8" imgW="1466280" imgH="456480" progId="Package">
                  <p:embed/>
                </p:oleObj>
              </mc:Choice>
              <mc:Fallback>
                <p:oleObj name="Packager Shell Object" showAsIcon="1" r:id="rId8" imgW="1466280" imgH="456480" progId="Packag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668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4109" y="3154285"/>
            <a:ext cx="3871952" cy="25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98" y="693437"/>
            <a:ext cx="3727673" cy="605096"/>
          </a:xfrm>
        </p:spPr>
        <p:txBody>
          <a:bodyPr>
            <a:normAutofit/>
          </a:bodyPr>
          <a:lstStyle/>
          <a:p>
            <a:r>
              <a:rPr lang="bg" dirty="0"/>
              <a:t>Видове конфликти</a:t>
            </a: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</a:t>
            </a:r>
            <a:r>
              <a:rPr lang="bg" sz="1200" i="1" dirty="0"/>
              <a:t>T-Kit 12: Младежки трансформиращи конфликти (2012), Съвет на Европа</a:t>
            </a:r>
          </a:p>
        </p:txBody>
      </p:sp>
      <p:sp>
        <p:nvSpPr>
          <p:cNvPr id="3" name="Oval 2"/>
          <p:cNvSpPr/>
          <p:nvPr/>
        </p:nvSpPr>
        <p:spPr>
          <a:xfrm>
            <a:off x="4781189" y="369738"/>
            <a:ext cx="2221422" cy="125614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" sz="1600" b="1" dirty="0">
                <a:solidFill>
                  <a:srgbClr val="004899"/>
                </a:solidFill>
              </a:rPr>
              <a:t>Видове конфликти въз основа на</a:t>
            </a:r>
            <a:endParaRPr lang="bg-BG" sz="1600" b="1" dirty="0">
              <a:solidFill>
                <a:srgbClr val="004899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81443953"/>
              </p:ext>
            </p:extLst>
          </p:nvPr>
        </p:nvGraphicFramePr>
        <p:xfrm>
          <a:off x="5084475" y="3139562"/>
          <a:ext cx="3641555" cy="359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43210732"/>
              </p:ext>
            </p:extLst>
          </p:nvPr>
        </p:nvGraphicFramePr>
        <p:xfrm>
          <a:off x="8807017" y="201770"/>
          <a:ext cx="2897620" cy="29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14169267"/>
              </p:ext>
            </p:extLst>
          </p:nvPr>
        </p:nvGraphicFramePr>
        <p:xfrm>
          <a:off x="8853055" y="3624665"/>
          <a:ext cx="2805545" cy="29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74894301"/>
              </p:ext>
            </p:extLst>
          </p:nvPr>
        </p:nvGraphicFramePr>
        <p:xfrm>
          <a:off x="777757" y="1262284"/>
          <a:ext cx="2104589" cy="22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05981754"/>
              </p:ext>
            </p:extLst>
          </p:nvPr>
        </p:nvGraphicFramePr>
        <p:xfrm>
          <a:off x="463962" y="3949943"/>
          <a:ext cx="2050271" cy="229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0379070"/>
              </p:ext>
            </p:extLst>
          </p:nvPr>
        </p:nvGraphicFramePr>
        <p:xfrm>
          <a:off x="2712509" y="4386475"/>
          <a:ext cx="2050271" cy="229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2907751" y="1149530"/>
            <a:ext cx="1894762" cy="76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22908" y="1429422"/>
            <a:ext cx="2909264" cy="287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48384" y="1564866"/>
            <a:ext cx="1245200" cy="3000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84475" y="1625883"/>
            <a:ext cx="489104" cy="155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29389" y="959485"/>
            <a:ext cx="1923666" cy="30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72952" y="1358492"/>
            <a:ext cx="2873921" cy="250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297498">
            <a:off x="2952760" y="1173826"/>
            <a:ext cx="161194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/>
              <a:t>Употреба на насилие</a:t>
            </a:r>
            <a:endParaRPr lang="bg-BG" dirty="0" err="1"/>
          </a:p>
        </p:txBody>
      </p:sp>
      <p:sp>
        <p:nvSpPr>
          <p:cNvPr id="32" name="TextBox 31"/>
          <p:cNvSpPr txBox="1"/>
          <p:nvPr/>
        </p:nvSpPr>
        <p:spPr>
          <a:xfrm rot="4299528">
            <a:off x="5142398" y="2510824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/>
              <a:t>Конфликтни страни</a:t>
            </a:r>
            <a:endParaRPr lang="bg-BG" dirty="0" err="1"/>
          </a:p>
        </p:txBody>
      </p:sp>
      <p:sp>
        <p:nvSpPr>
          <p:cNvPr id="33" name="TextBox 32"/>
          <p:cNvSpPr txBox="1"/>
          <p:nvPr/>
        </p:nvSpPr>
        <p:spPr>
          <a:xfrm rot="17558940">
            <a:off x="3388880" y="3106078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/>
              <a:t>Дисплей</a:t>
            </a:r>
            <a:endParaRPr lang="bg-BG" dirty="0" err="1"/>
          </a:p>
        </p:txBody>
      </p:sp>
      <p:sp>
        <p:nvSpPr>
          <p:cNvPr id="35" name="TextBox 34"/>
          <p:cNvSpPr txBox="1"/>
          <p:nvPr/>
        </p:nvSpPr>
        <p:spPr>
          <a:xfrm rot="18888887">
            <a:off x="1871766" y="3076823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/>
              <a:t>Последствия</a:t>
            </a:r>
            <a:endParaRPr lang="bg-BG" dirty="0" err="1"/>
          </a:p>
        </p:txBody>
      </p:sp>
      <p:sp>
        <p:nvSpPr>
          <p:cNvPr id="40" name="TextBox 39"/>
          <p:cNvSpPr txBox="1"/>
          <p:nvPr/>
        </p:nvSpPr>
        <p:spPr>
          <a:xfrm rot="2488857">
            <a:off x="7645078" y="3116035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/>
              <a:t>Мотивация/Потребности</a:t>
            </a:r>
            <a:endParaRPr lang="bg-BG" dirty="0" err="1"/>
          </a:p>
        </p:txBody>
      </p:sp>
      <p:sp>
        <p:nvSpPr>
          <p:cNvPr id="43" name="TextBox 42"/>
          <p:cNvSpPr txBox="1"/>
          <p:nvPr/>
        </p:nvSpPr>
        <p:spPr>
          <a:xfrm rot="558909">
            <a:off x="7920887" y="1244756"/>
            <a:ext cx="9897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/>
              <a:t>Контекст</a:t>
            </a:r>
            <a:endParaRPr lang="bg-BG" dirty="0" err="1"/>
          </a:p>
        </p:txBody>
      </p:sp>
    </p:spTree>
    <p:extLst>
      <p:ext uri="{BB962C8B-B14F-4D97-AF65-F5344CB8AC3E}">
        <p14:creationId xmlns:p14="http://schemas.microsoft.com/office/powerpoint/2010/main" val="27199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07" y="952056"/>
            <a:ext cx="3727673" cy="605096"/>
          </a:xfrm>
        </p:spPr>
        <p:txBody>
          <a:bodyPr>
            <a:normAutofit/>
          </a:bodyPr>
          <a:lstStyle/>
          <a:p>
            <a:r>
              <a:rPr lang="bg" dirty="0"/>
              <a:t>Актьори в конфликт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1700696"/>
            <a:ext cx="7902669" cy="48659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bg" sz="2000" b="1" dirty="0"/>
              <a:t>Вътрешноличностен конфликт: </a:t>
            </a:r>
            <a:r>
              <a:rPr lang="bg" sz="2000" dirty="0"/>
              <a:t>Конфликт в собствените мисли и емоции </a:t>
            </a:r>
            <a:r>
              <a:rPr lang="bg" sz="2000" i="1" dirty="0"/>
              <a:t>на индивида . </a:t>
            </a:r>
            <a:r>
              <a:rPr lang="bg" sz="2000" dirty="0"/>
              <a:t>Това може да включва вътрешни борби за решения, ценности или противоречиви цели.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bg" sz="2000" b="1" dirty="0"/>
              <a:t>Междуличностен конфликт: </a:t>
            </a:r>
            <a:r>
              <a:rPr lang="bg" sz="2000" dirty="0"/>
              <a:t>Конфликт </a:t>
            </a:r>
            <a:r>
              <a:rPr lang="bg" sz="2000" i="1" dirty="0"/>
              <a:t>между индивиди </a:t>
            </a:r>
            <a:r>
              <a:rPr lang="bg" sz="2000" dirty="0"/>
              <a:t>поради различия в личностите, стиловете на общуване, интересите или ценностите. Тези конфликти често възникват от недоразумения или сблъсъци в личните отношения.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Вътрешногрупов конфликт: </a:t>
            </a:r>
            <a:r>
              <a:rPr lang="bg" sz="2000" dirty="0"/>
              <a:t>Конфликт, който възниква </a:t>
            </a:r>
            <a:r>
              <a:rPr lang="bg" sz="2000" i="1" dirty="0"/>
              <a:t>в рамките на една група или екип </a:t>
            </a:r>
            <a:r>
              <a:rPr lang="bg" sz="2000" dirty="0"/>
              <a:t>, като например между членове на семейството, съученици в училище, колеги на работното място или членове на обществена </a:t>
            </a:r>
            <a:r>
              <a:rPr lang="bg" sz="2000" dirty="0" err="1"/>
              <a:t>организация </a:t>
            </a:r>
            <a:r>
              <a:rPr lang="bg" sz="2000" dirty="0"/>
              <a:t>.</a:t>
            </a:r>
          </a:p>
          <a:p>
            <a:pPr>
              <a:lnSpc>
                <a:spcPct val="120000"/>
              </a:lnSpc>
            </a:pPr>
            <a:r>
              <a:rPr lang="bg" sz="2000" b="1" dirty="0"/>
              <a:t>Междугрупов конфликт: </a:t>
            </a:r>
            <a:r>
              <a:rPr lang="bg" sz="2000" dirty="0"/>
              <a:t>Конфликт, който възниква </a:t>
            </a:r>
            <a:r>
              <a:rPr lang="bg" sz="2000" i="1" dirty="0"/>
              <a:t>между различни групи или екипи </a:t>
            </a:r>
            <a:r>
              <a:rPr lang="bg" sz="2000" dirty="0"/>
              <a:t>, често произтичащ от конкуренция за ресурси, власт или статус. Това може да включва конфликти между етнически, религиозни или социални групи.</a:t>
            </a: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4384755"/>
              </p:ext>
            </p:extLst>
          </p:nvPr>
        </p:nvGraphicFramePr>
        <p:xfrm>
          <a:off x="7296729" y="808512"/>
          <a:ext cx="51354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3_Conflict_Solving_BG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HfU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Ad9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31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Ad9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Ad9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Ad9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HfUFYFQaV5GsAAABvAAAAHAAAAHVuaXZlcnNhbC9sb2NhbF9zZXR0aW5ncy54bWwNyrEKwkAMANC9XxEySB3Uugn2rpujCK0fENogB7mk9ELRv/e2N7x++GaBnbeSTANezx0C62xL0k/A9/Q43RCKky4kphxQDWGITS82k4zsXmOBVejH28S5wvlJuc4XqbOkAu1B/B6PeInNH1BLAwQUAAIACAAHfU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B31BWOohDhNLAAAAbAAAABsAAAB1bml2ZXJzYWwvdW5pdmVyc2FsLnBuZy54bWyzsa/IzVEoSy0qzszPs1Uy1DNQsrfj5bIpKEoty0wtV6gAigEFIUBJoRLINUJwyzNTSjKAQiYmFgjBjNTM9IwSoKiBhRlcVB9oKABQSwECAAAUAAIACACpdlBPNmFYAkcDAADhCQAAFAAAAAAAAAABAAAAAAAAAAAAdW5pdmVyc2FsL3BsYXllci54bWxQSwECAAAUAAIACAAHfUFYtTf0qBwFAADhEwAAHQAAAAAAAAABAAAAAAB5AwAAdW5pdmVyc2FsL2NvbW1vbl9tZXNzYWdlcy5sbmdQSwECAAAUAAIACAAHfUFYFR5gG6MAAAB/AQAALgAAAAAAAAABAAAAAADQCAAAdW5pdmVyc2FsL3BsYXliYWNrX2FuZF9uYXZpZ2F0aW9uX3NldHRpbmdzLnhtbFBLAQIAABQAAgAIAAd9QVh0STUfPAQAAAwVAAAnAAAAAAAAAAEAAAAAAL8JAAB1bml2ZXJzYWwvZmxhc2hfcHVibGlzaGluZ19zZXR0aW5ncy54bWxQSwECAAAUAAIACAAHfUFYN4uHansDAACsDAAAIQAAAAAAAAABAAAAAABADgAAdW5pdmVyc2FsL2ZsYXNoX3NraW5fc2V0dGluZ3MueG1sUEsBAgAAFAACAAgAB31BWKavViM2BAAAlhQAACYAAAAAAAAAAQAAAAAA+hEAAHVuaXZlcnNhbC9odG1sX3B1Ymxpc2hpbmdfc2V0dGluZ3MueG1sUEsBAgAAFAACAAgAB31BWCYPfuiwAQAAbwYAAB8AAAAAAAAAAQAAAAAAdBYAAHVuaXZlcnNhbC9odG1sX3NraW5fc2V0dGluZ3MuanNQSwECAAAUAAIACAAHfUFYFQaV5GsAAABvAAAAHAAAAAAAAAABAAAAAABhGAAAdW5pdmVyc2FsL2xvY2FsX3NldHRpbmdzLnhtbFBLAQIAABQAAgAIAAd9QVjCG66ZaBIAAPdNAAAXAAAAAAAAAAAAAAAAAAYZAAB1bml2ZXJzYWwvdW5pdmVyc2FsLnBuZ1BLAQIAABQAAgAIAAd9QVjqIQ4TSwAAAGwAAAAbAAAAAAAAAAEAAAAAAKMrAAB1bml2ZXJzYWwvdW5pdmVyc2FsLnBuZy54bWxQSwUGAAAAAAoACgAGAwAAJywAAAAA"/>
  <p:tag name="ISPRING_LMS_API_VERSION" val="SCORM 1.2"/>
  <p:tag name="ISPRING_ULTRA_SCORM_COURSE_ID" val="73F36EDD-94D8-4A11-B60C-9943086F0DB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COSTAID\\Bulgarian\\Bulgari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COSTAID_Module 3_Conflict_Solving_BG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2786</Words>
  <Application>Microsoft Office PowerPoint</Application>
  <PresentationFormat>Ευρεία οθόνη</PresentationFormat>
  <Paragraphs>285</Paragraphs>
  <Slides>23</Slides>
  <Notes>23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4" baseType="lpstr">
      <vt:lpstr>Adobe Gothic Std B</vt:lpstr>
      <vt:lpstr>MS PGothic</vt:lpstr>
      <vt:lpstr>Arial</vt:lpstr>
      <vt:lpstr>Calibri</vt:lpstr>
      <vt:lpstr>Calibri Light</vt:lpstr>
      <vt:lpstr>Courier New</vt:lpstr>
      <vt:lpstr>Impact</vt:lpstr>
      <vt:lpstr>Verdana</vt:lpstr>
      <vt:lpstr>Wingdings</vt:lpstr>
      <vt:lpstr>Θέμα του Office</vt:lpstr>
      <vt:lpstr>Packager Shell Object</vt:lpstr>
      <vt:lpstr>Παρουσίαση του PowerPoint</vt:lpstr>
      <vt:lpstr>Партньори</vt:lpstr>
      <vt:lpstr>Модули</vt:lpstr>
      <vt:lpstr>Цели</vt:lpstr>
      <vt:lpstr>Съвместен живот и разрешаване на конфликти</vt:lpstr>
      <vt:lpstr>Информационно разстройство и конфликти</vt:lpstr>
      <vt:lpstr>Какво е конфликт?</vt:lpstr>
      <vt:lpstr>Видове конфликти</vt:lpstr>
      <vt:lpstr>Актьори в конфликт</vt:lpstr>
      <vt:lpstr>Причини за конфликти</vt:lpstr>
      <vt:lpstr>Как да подходим към конфликти в група?</vt:lpstr>
      <vt:lpstr>Конфликтният процес</vt:lpstr>
      <vt:lpstr>Разрешаване на конфликти срещу управление на конфликти</vt:lpstr>
      <vt:lpstr>Методи за разрешаване на конфликти</vt:lpstr>
      <vt:lpstr>Методи за разрешаване на конфликти</vt:lpstr>
      <vt:lpstr>Методи за разрешаване на конфликти</vt:lpstr>
      <vt:lpstr>Методи за разрешаване на конфликти</vt:lpstr>
      <vt:lpstr>Техники за разрешаване на конфликти</vt:lpstr>
      <vt:lpstr>Умения за съвместен живот</vt:lpstr>
      <vt:lpstr>Умения за съвместен живот и работа</vt:lpstr>
      <vt:lpstr>Най-важните...</vt:lpstr>
      <vt:lpstr>Препратки и допълнителна литература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3_Conflict_Solving_BG</dc:title>
  <dc:creator>pantelis bbalaouras</dc:creator>
  <cp:lastModifiedBy>pantelis</cp:lastModifiedBy>
  <cp:revision>194</cp:revision>
  <dcterms:created xsi:type="dcterms:W3CDTF">2020-06-02T13:31:56Z</dcterms:created>
  <dcterms:modified xsi:type="dcterms:W3CDTF">2024-02-01T13:40:50Z</dcterms:modified>
</cp:coreProperties>
</file>