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512" r:id="rId5"/>
    <p:sldId id="444" r:id="rId6"/>
    <p:sldId id="509" r:id="rId7"/>
    <p:sldId id="420" r:id="rId8"/>
    <p:sldId id="513" r:id="rId9"/>
    <p:sldId id="514" r:id="rId10"/>
    <p:sldId id="520" r:id="rId11"/>
    <p:sldId id="445" r:id="rId12"/>
    <p:sldId id="517" r:id="rId13"/>
    <p:sldId id="296" r:id="rId14"/>
    <p:sldId id="521" r:id="rId15"/>
    <p:sldId id="522" r:id="rId16"/>
    <p:sldId id="523" r:id="rId17"/>
    <p:sldId id="518" r:id="rId18"/>
    <p:sldId id="524" r:id="rId19"/>
    <p:sldId id="516" r:id="rId20"/>
    <p:sldId id="527" r:id="rId21"/>
    <p:sldId id="529" r:id="rId22"/>
    <p:sldId id="525" r:id="rId23"/>
    <p:sldId id="526" r:id="rId24"/>
    <p:sldId id="528" r:id="rId25"/>
    <p:sldId id="325" r:id="rId26"/>
    <p:sldId id="442" r:id="rId27"/>
  </p:sldIdLst>
  <p:sldSz cx="12192000" cy="6858000"/>
  <p:notesSz cx="6858000" cy="9144000"/>
  <p:custDataLst>
    <p:tags r:id="rId3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8170E6"/>
    <a:srgbClr val="95C11F"/>
    <a:srgbClr val="004899"/>
    <a:srgbClr val="E89704"/>
    <a:srgbClr val="D8134D"/>
    <a:srgbClr val="38289E"/>
    <a:srgbClr val="E24231"/>
    <a:srgbClr val="D7124E"/>
    <a:srgbClr val="1F9E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104" y="12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5358F-2C12-40D3-A142-40CC932D99A4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/>
        </a:p>
      </dgm:t>
    </dgm:pt>
    <dgm:pt modelId="{EC327B3B-64E2-4867-8E05-4626CF7AA557}">
      <dgm:prSet phldrT="[Κείμενο]" custT="1"/>
      <dgm:spPr>
        <a:solidFill>
          <a:srgbClr val="95C11F"/>
        </a:solidFill>
        <a:ln>
          <a:solidFill>
            <a:srgbClr val="785832"/>
          </a:solidFill>
        </a:ln>
      </dgm:spPr>
      <dgm:t>
        <a:bodyPr lIns="114300"/>
        <a:lstStyle/>
        <a:p>
          <a:pPr>
            <a:defRPr sz="32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lang="el-GR" sz="3000" noProof="0" dirty="0"/>
            <a:t>1. Ευαισθητοποίηση </a:t>
          </a:r>
          <a:endParaRPr lang="el-GR" sz="30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DF29B433-28C4-4212-B73F-BBA2E55D71FD}" type="parTrans" cxnId="{013F4C26-68C0-4526-9DB3-5EB519553F3C}">
      <dgm:prSet/>
      <dgm:spPr/>
      <dgm:t>
        <a:bodyPr/>
        <a:lstStyle/>
        <a:p>
          <a:endParaRPr sz="1600">
            <a:solidFill>
              <a:schemeClr val="tx1"/>
            </a:solidFill>
            <a:effectLst/>
          </a:endParaRPr>
        </a:p>
      </dgm:t>
    </dgm:pt>
    <dgm:pt modelId="{E3EA5345-B843-40CC-AF3F-48429EEC6F62}" type="sibTrans" cxnId="{013F4C26-68C0-4526-9DB3-5EB519553F3C}">
      <dgm:prSet/>
      <dgm:spPr/>
      <dgm:t>
        <a:bodyPr/>
        <a:lstStyle/>
        <a:p>
          <a:endParaRPr>
            <a:solidFill>
              <a:schemeClr val="tx1"/>
            </a:solidFill>
            <a:effectLst/>
          </a:endParaRPr>
        </a:p>
      </dgm:t>
    </dgm:pt>
    <dgm:pt modelId="{4E244519-B7AC-4B3B-BE5F-12059590F0D2}">
      <dgm:prSet phldrT="[Κείμενο]" custT="1"/>
      <dgm:spPr>
        <a:solidFill>
          <a:schemeClr val="bg1">
            <a:lumMod val="9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3200" kern="1200">
              <a:solidFill>
                <a:schemeClr val="tx1"/>
              </a:solidFill>
              <a:effectLst/>
              <a:latin typeface="Calibri" panose="020F0502020204030204"/>
              <a:ea typeface="+mn-ea"/>
              <a:cs typeface="+mn-cs"/>
            </a:defRPr>
          </a:pPr>
          <a:r>
            <a:rPr lang="el-GR" sz="3000" noProof="0" dirty="0"/>
            <a:t>2. Κριτική σκέψη</a:t>
          </a:r>
          <a:endParaRPr lang="el-GR" sz="3000" b="0" kern="1200" noProof="0" dirty="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E30B4CE4-28F5-41D5-BDD7-379CEE7BFAA6}" type="parTrans" cxnId="{63EE376A-9BE3-42F8-986B-13F24A6B6A52}">
      <dgm:prSet/>
      <dgm:spPr/>
      <dgm:t>
        <a:bodyPr/>
        <a:lstStyle/>
        <a:p>
          <a:endParaRPr sz="1600">
            <a:solidFill>
              <a:schemeClr val="tx1"/>
            </a:solidFill>
            <a:effectLst/>
          </a:endParaRPr>
        </a:p>
      </dgm:t>
    </dgm:pt>
    <dgm:pt modelId="{67FEA77F-9792-4206-8836-885C74441292}" type="sibTrans" cxnId="{63EE376A-9BE3-42F8-986B-13F24A6B6A52}">
      <dgm:prSet/>
      <dgm:spPr/>
      <dgm:t>
        <a:bodyPr/>
        <a:lstStyle/>
        <a:p>
          <a:endParaRPr>
            <a:solidFill>
              <a:schemeClr val="tx1"/>
            </a:solidFill>
            <a:effectLst/>
          </a:endParaRPr>
        </a:p>
      </dgm:t>
    </dgm:pt>
    <dgm:pt modelId="{B4C523CA-CB9B-45E6-9B42-ACDDF1BF7D65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defRPr>
          </a:pPr>
          <a:r>
            <a:rPr lang="el-GR" sz="3000" noProof="0" dirty="0"/>
            <a:t>3. Επίλυση συγκρούσεων </a:t>
          </a:r>
          <a:endParaRPr lang="el-GR" sz="3000" kern="1200" noProof="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0B61FFA1-954D-4769-9935-DC27A03FE46F}" type="parTrans" cxnId="{AB3B445A-D322-425F-BF83-71C16EDBCF6A}">
      <dgm:prSet/>
      <dgm:spPr/>
      <dgm:t>
        <a:bodyPr/>
        <a:lstStyle/>
        <a:p>
          <a:endParaRPr sz="1600">
            <a:solidFill>
              <a:schemeClr val="tx1"/>
            </a:solidFill>
            <a:effectLst/>
          </a:endParaRPr>
        </a:p>
      </dgm:t>
    </dgm:pt>
    <dgm:pt modelId="{2A74883B-AB36-4DBE-A90D-C134F37AC8DE}" type="sibTrans" cxnId="{AB3B445A-D322-425F-BF83-71C16EDBCF6A}">
      <dgm:prSet/>
      <dgm:spPr/>
      <dgm:t>
        <a:bodyPr/>
        <a:lstStyle/>
        <a:p>
          <a:endParaRPr>
            <a:solidFill>
              <a:schemeClr val="tx1"/>
            </a:solidFill>
            <a:effectLst/>
          </a:endParaRPr>
        </a:p>
      </dgm:t>
    </dgm:pt>
    <dgm:pt modelId="{1E395D00-6435-47AF-BDD1-99EEEBD551EE}" type="pres">
      <dgm:prSet presAssocID="{C4D5358F-2C12-40D3-A142-40CC932D9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70C7429-9401-4802-AB33-313A76532508}" type="pres">
      <dgm:prSet presAssocID="{EC327B3B-64E2-4867-8E05-4626CF7AA557}" presName="parentText" presStyleLbl="node1" presStyleIdx="0" presStyleCnt="3" custLinFactY="-3398" custLinFactNeighborX="-19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8D2178F-0747-469A-A1B7-4B4E6C3A520D}" type="pres">
      <dgm:prSet presAssocID="{E3EA5345-B843-40CC-AF3F-48429EEC6F62}" presName="spacer" presStyleCnt="0"/>
      <dgm:spPr/>
    </dgm:pt>
    <dgm:pt modelId="{288E5028-B57D-41A4-A329-2A81DBAE6A20}" type="pres">
      <dgm:prSet presAssocID="{4E244519-B7AC-4B3B-BE5F-12059590F0D2}" presName="parentText" presStyleLbl="node1" presStyleIdx="1" presStyleCnt="3" custLinFactNeighborY="-19892">
        <dgm:presLayoutVars>
          <dgm:chMax val="0"/>
          <dgm:bulletEnabled val="1"/>
        </dgm:presLayoutVars>
      </dgm:prSet>
      <dgm:spPr>
        <a:xfrm>
          <a:off x="0" y="1554120"/>
          <a:ext cx="4961817" cy="121680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F52AF388-6647-40C1-9B0C-4EACF0087302}" type="pres">
      <dgm:prSet presAssocID="{67FEA77F-9792-4206-8836-885C74441292}" presName="spacer" presStyleCnt="0"/>
      <dgm:spPr/>
    </dgm:pt>
    <dgm:pt modelId="{8CDB7BC7-8DB4-48B4-844D-150D6BC9A281}" type="pres">
      <dgm:prSet presAssocID="{B4C523CA-CB9B-45E6-9B42-ACDDF1BF7D65}" presName="parentText" presStyleLbl="node1" presStyleIdx="2" presStyleCnt="3">
        <dgm:presLayoutVars>
          <dgm:chMax val="0"/>
          <dgm:bulletEnabled val="1"/>
        </dgm:presLayoutVars>
      </dgm:prSet>
      <dgm:spPr>
        <a:xfrm>
          <a:off x="0" y="3062896"/>
          <a:ext cx="4961817" cy="1216800"/>
        </a:xfrm>
        <a:prstGeom prst="roundRect">
          <a:avLst/>
        </a:prstGeom>
      </dgm:spPr>
      <dgm:t>
        <a:bodyPr/>
        <a:lstStyle/>
        <a:p>
          <a:endParaRPr lang="el-GR"/>
        </a:p>
      </dgm:t>
    </dgm:pt>
  </dgm:ptLst>
  <dgm:cxnLst>
    <dgm:cxn modelId="{AB3B445A-D322-425F-BF83-71C16EDBCF6A}" srcId="{C4D5358F-2C12-40D3-A142-40CC932D99A4}" destId="{B4C523CA-CB9B-45E6-9B42-ACDDF1BF7D65}" srcOrd="2" destOrd="0" parTransId="{0B61FFA1-954D-4769-9935-DC27A03FE46F}" sibTransId="{2A74883B-AB36-4DBE-A90D-C134F37AC8DE}"/>
    <dgm:cxn modelId="{013F4C26-68C0-4526-9DB3-5EB519553F3C}" srcId="{C4D5358F-2C12-40D3-A142-40CC932D99A4}" destId="{EC327B3B-64E2-4867-8E05-4626CF7AA557}" srcOrd="0" destOrd="0" parTransId="{DF29B433-28C4-4212-B73F-BBA2E55D71FD}" sibTransId="{E3EA5345-B843-40CC-AF3F-48429EEC6F62}"/>
    <dgm:cxn modelId="{71170B66-801D-42B1-BD88-3067EF1E3D30}" type="presOf" srcId="{EC327B3B-64E2-4867-8E05-4626CF7AA557}" destId="{470C7429-9401-4802-AB33-313A76532508}" srcOrd="0" destOrd="0" presId="urn:microsoft.com/office/officeart/2005/8/layout/vList2"/>
    <dgm:cxn modelId="{63EE376A-9BE3-42F8-986B-13F24A6B6A52}" srcId="{C4D5358F-2C12-40D3-A142-40CC932D99A4}" destId="{4E244519-B7AC-4B3B-BE5F-12059590F0D2}" srcOrd="1" destOrd="0" parTransId="{E30B4CE4-28F5-41D5-BDD7-379CEE7BFAA6}" sibTransId="{67FEA77F-9792-4206-8836-885C74441292}"/>
    <dgm:cxn modelId="{7533573D-AE90-413F-8D5E-92E484CC53EE}" type="presOf" srcId="{C4D5358F-2C12-40D3-A142-40CC932D99A4}" destId="{1E395D00-6435-47AF-BDD1-99EEEBD551EE}" srcOrd="0" destOrd="0" presId="urn:microsoft.com/office/officeart/2005/8/layout/vList2"/>
    <dgm:cxn modelId="{E7D99F90-BD21-488E-8965-4FA3E6649457}" type="presOf" srcId="{4E244519-B7AC-4B3B-BE5F-12059590F0D2}" destId="{288E5028-B57D-41A4-A329-2A81DBAE6A20}" srcOrd="0" destOrd="0" presId="urn:microsoft.com/office/officeart/2005/8/layout/vList2"/>
    <dgm:cxn modelId="{0A308EED-F4BF-484E-9616-FC08E6DF7B71}" type="presOf" srcId="{B4C523CA-CB9B-45E6-9B42-ACDDF1BF7D65}" destId="{8CDB7BC7-8DB4-48B4-844D-150D6BC9A281}" srcOrd="0" destOrd="0" presId="urn:microsoft.com/office/officeart/2005/8/layout/vList2"/>
    <dgm:cxn modelId="{D194C380-2F5A-4D83-B19D-EDEBF138C04E}" type="presParOf" srcId="{1E395D00-6435-47AF-BDD1-99EEEBD551EE}" destId="{470C7429-9401-4802-AB33-313A76532508}" srcOrd="0" destOrd="0" presId="urn:microsoft.com/office/officeart/2005/8/layout/vList2"/>
    <dgm:cxn modelId="{1C593544-AEA6-4F32-B3EB-A05830DB3610}" type="presParOf" srcId="{1E395D00-6435-47AF-BDD1-99EEEBD551EE}" destId="{88D2178F-0747-469A-A1B7-4B4E6C3A520D}" srcOrd="1" destOrd="0" presId="urn:microsoft.com/office/officeart/2005/8/layout/vList2"/>
    <dgm:cxn modelId="{D77AAB75-3FBD-4EC6-89C1-F17940EE4199}" type="presParOf" srcId="{1E395D00-6435-47AF-BDD1-99EEEBD551EE}" destId="{288E5028-B57D-41A4-A329-2A81DBAE6A20}" srcOrd="2" destOrd="0" presId="urn:microsoft.com/office/officeart/2005/8/layout/vList2"/>
    <dgm:cxn modelId="{EF6FD183-5195-47C2-8292-3E15D1204EF4}" type="presParOf" srcId="{1E395D00-6435-47AF-BDD1-99EEEBD551EE}" destId="{F52AF388-6647-40C1-9B0C-4EACF0087302}" srcOrd="3" destOrd="0" presId="urn:microsoft.com/office/officeart/2005/8/layout/vList2"/>
    <dgm:cxn modelId="{93570274-80FF-4597-9140-78C6897D45C5}" type="presParOf" srcId="{1E395D00-6435-47AF-BDD1-99EEEBD551EE}" destId="{8CDB7BC7-8DB4-48B4-844D-150D6BC9A281}" srcOrd="4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D5358F-2C12-40D3-A142-40CC932D99A4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/>
        </a:p>
      </dgm:t>
    </dgm:pt>
    <dgm:pt modelId="{EC327B3B-64E2-4867-8E05-4626CF7AA557}">
      <dgm:prSet phldrT="[Κείμενο]" custT="1"/>
      <dgm:spPr>
        <a:solidFill>
          <a:schemeClr val="bg1">
            <a:lumMod val="95000"/>
          </a:schemeClr>
        </a:solidFill>
        <a:ln>
          <a:solidFill>
            <a:srgbClr val="785832"/>
          </a:solidFill>
        </a:ln>
      </dgm:spPr>
      <dgm:t>
        <a:bodyPr/>
        <a:lstStyle/>
        <a:p>
          <a:pPr>
            <a:defRPr sz="3200" kern="1200">
              <a:effectLst/>
            </a:defRPr>
          </a:pPr>
          <a:r>
            <a:rPr lang="el-GR" sz="3000" noProof="0" dirty="0">
              <a:solidFill>
                <a:schemeClr val="tx1"/>
              </a:solidFill>
            </a:rPr>
            <a:t>4. </a:t>
          </a:r>
          <a:r>
            <a:rPr lang="el-GR" sz="3000" noProof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Διευκόλυνση </a:t>
          </a:r>
          <a:r>
            <a:rPr lang="el-GR" sz="3000" noProof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διαλόγου</a:t>
          </a:r>
          <a:endParaRPr lang="el-GR" sz="3000" kern="1200" noProof="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DF29B433-28C4-4212-B73F-BBA2E55D71FD}" type="parTrans" cxnId="{013F4C26-68C0-4526-9DB3-5EB519553F3C}">
      <dgm:prSet/>
      <dgm:spPr/>
      <dgm:t>
        <a:bodyPr/>
        <a:lstStyle/>
        <a:p>
          <a:endParaRPr sz="1600">
            <a:solidFill>
              <a:schemeClr val="tx1"/>
            </a:solidFill>
            <a:effectLst/>
          </a:endParaRPr>
        </a:p>
      </dgm:t>
    </dgm:pt>
    <dgm:pt modelId="{E3EA5345-B843-40CC-AF3F-48429EEC6F62}" type="sibTrans" cxnId="{013F4C26-68C0-4526-9DB3-5EB519553F3C}">
      <dgm:prSet/>
      <dgm:spPr/>
      <dgm:t>
        <a:bodyPr/>
        <a:lstStyle/>
        <a:p>
          <a:endParaRPr>
            <a:solidFill>
              <a:schemeClr val="tx1"/>
            </a:solidFill>
            <a:effectLst/>
          </a:endParaRPr>
        </a:p>
      </dgm:t>
    </dgm:pt>
    <dgm:pt modelId="{4E244519-B7AC-4B3B-BE5F-12059590F0D2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defRPr>
          </a:pPr>
          <a:r>
            <a:rPr lang="el-GR" sz="3000" noProof="0" dirty="0"/>
            <a:t>5. Δεοντολογία</a:t>
          </a:r>
          <a:endParaRPr lang="el-GR" sz="3000" kern="1200" noProof="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E30B4CE4-28F5-41D5-BDD7-379CEE7BFAA6}" type="parTrans" cxnId="{63EE376A-9BE3-42F8-986B-13F24A6B6A52}">
      <dgm:prSet/>
      <dgm:spPr/>
      <dgm:t>
        <a:bodyPr/>
        <a:lstStyle/>
        <a:p>
          <a:endParaRPr sz="1600">
            <a:solidFill>
              <a:schemeClr val="tx1"/>
            </a:solidFill>
            <a:effectLst/>
          </a:endParaRPr>
        </a:p>
      </dgm:t>
    </dgm:pt>
    <dgm:pt modelId="{67FEA77F-9792-4206-8836-885C74441292}" type="sibTrans" cxnId="{63EE376A-9BE3-42F8-986B-13F24A6B6A52}">
      <dgm:prSet/>
      <dgm:spPr/>
      <dgm:t>
        <a:bodyPr/>
        <a:lstStyle/>
        <a:p>
          <a:endParaRPr>
            <a:solidFill>
              <a:schemeClr val="tx1"/>
            </a:solidFill>
            <a:effectLst/>
          </a:endParaRPr>
        </a:p>
      </dgm:t>
    </dgm:pt>
    <dgm:pt modelId="{B4C523CA-CB9B-45E6-9B42-ACDDF1BF7D65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defRPr>
          </a:pPr>
          <a:r>
            <a:rPr lang="el-GR" sz="3000" noProof="0" dirty="0"/>
            <a:t>6. </a:t>
          </a:r>
          <a:r>
            <a:rPr lang="el-GR" sz="3000" noProof="0"/>
            <a:t>Δεξιότητες Αναστοχασμού</a:t>
          </a:r>
          <a:endParaRPr lang="el-GR" sz="3000" kern="1200" noProof="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0B61FFA1-954D-4769-9935-DC27A03FE46F}" type="parTrans" cxnId="{AB3B445A-D322-425F-BF83-71C16EDBCF6A}">
      <dgm:prSet/>
      <dgm:spPr/>
      <dgm:t>
        <a:bodyPr/>
        <a:lstStyle/>
        <a:p>
          <a:endParaRPr sz="1600">
            <a:solidFill>
              <a:schemeClr val="tx1"/>
            </a:solidFill>
            <a:effectLst/>
          </a:endParaRPr>
        </a:p>
      </dgm:t>
    </dgm:pt>
    <dgm:pt modelId="{2A74883B-AB36-4DBE-A90D-C134F37AC8DE}" type="sibTrans" cxnId="{AB3B445A-D322-425F-BF83-71C16EDBCF6A}">
      <dgm:prSet/>
      <dgm:spPr/>
      <dgm:t>
        <a:bodyPr/>
        <a:lstStyle/>
        <a:p>
          <a:endParaRPr>
            <a:solidFill>
              <a:schemeClr val="tx1"/>
            </a:solidFill>
            <a:effectLst/>
          </a:endParaRPr>
        </a:p>
      </dgm:t>
    </dgm:pt>
    <dgm:pt modelId="{B351AA1E-2C74-48BB-A521-23955E0A9ADD}">
      <dgm:prSet phldrT="[Κείμενο]" custT="1"/>
      <dgm:spPr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>
            <a:buNone/>
            <a:defRPr sz="3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defRPr>
          </a:pPr>
          <a:r>
            <a:rPr lang="el-GR" sz="3000" noProof="0" dirty="0"/>
            <a:t>7. Ψηφιακές δεξιότητες </a:t>
          </a:r>
          <a:endParaRPr lang="el-GR" sz="3000" noProof="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950C36F4-EC07-4D02-9417-714879B96E39}" type="parTrans" cxnId="{456B206B-605A-471C-8046-281FC6C7E9B0}">
      <dgm:prSet/>
      <dgm:spPr/>
      <dgm:t>
        <a:bodyPr/>
        <a:lstStyle/>
        <a:p>
          <a:endParaRPr/>
        </a:p>
      </dgm:t>
    </dgm:pt>
    <dgm:pt modelId="{C163FAE4-3D42-43AA-8E6C-FEAC6FABA10A}" type="sibTrans" cxnId="{456B206B-605A-471C-8046-281FC6C7E9B0}">
      <dgm:prSet/>
      <dgm:spPr/>
      <dgm:t>
        <a:bodyPr/>
        <a:lstStyle/>
        <a:p>
          <a:endParaRPr/>
        </a:p>
      </dgm:t>
    </dgm:pt>
    <dgm:pt modelId="{1E395D00-6435-47AF-BDD1-99EEEBD551EE}" type="pres">
      <dgm:prSet presAssocID="{C4D5358F-2C12-40D3-A142-40CC932D99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470C7429-9401-4802-AB33-313A76532508}" type="pres">
      <dgm:prSet presAssocID="{EC327B3B-64E2-4867-8E05-4626CF7AA557}" presName="parentText" presStyleLbl="node1" presStyleIdx="0" presStyleCnt="4" custLinFactY="-43" custLinFactNeighborX="-55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8D2178F-0747-469A-A1B7-4B4E6C3A520D}" type="pres">
      <dgm:prSet presAssocID="{E3EA5345-B843-40CC-AF3F-48429EEC6F62}" presName="spacer" presStyleCnt="0"/>
      <dgm:spPr/>
    </dgm:pt>
    <dgm:pt modelId="{288E5028-B57D-41A4-A329-2A81DBAE6A20}" type="pres">
      <dgm:prSet presAssocID="{4E244519-B7AC-4B3B-BE5F-12059590F0D2}" presName="parentText" presStyleLbl="node1" presStyleIdx="1" presStyleCnt="4" custLinFactNeighborY="-19892">
        <dgm:presLayoutVars>
          <dgm:chMax val="0"/>
          <dgm:bulletEnabled val="1"/>
        </dgm:presLayoutVars>
      </dgm:prSet>
      <dgm:spPr>
        <a:xfrm>
          <a:off x="0" y="1175325"/>
          <a:ext cx="4961817" cy="102960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F52AF388-6647-40C1-9B0C-4EACF0087302}" type="pres">
      <dgm:prSet presAssocID="{67FEA77F-9792-4206-8836-885C74441292}" presName="spacer" presStyleCnt="0"/>
      <dgm:spPr/>
    </dgm:pt>
    <dgm:pt modelId="{8CDB7BC7-8DB4-48B4-844D-150D6BC9A281}" type="pres">
      <dgm:prSet presAssocID="{B4C523CA-CB9B-45E6-9B42-ACDDF1BF7D65}" presName="parentText" presStyleLbl="node1" presStyleIdx="2" presStyleCnt="4">
        <dgm:presLayoutVars>
          <dgm:chMax val="0"/>
          <dgm:bulletEnabled val="1"/>
        </dgm:presLayoutVars>
      </dgm:prSet>
      <dgm:spPr>
        <a:xfrm>
          <a:off x="0" y="3062896"/>
          <a:ext cx="4961817" cy="1216800"/>
        </a:xfrm>
        <a:prstGeom prst="roundRect">
          <a:avLst/>
        </a:prstGeom>
      </dgm:spPr>
      <dgm:t>
        <a:bodyPr/>
        <a:lstStyle/>
        <a:p>
          <a:endParaRPr lang="el-GR"/>
        </a:p>
      </dgm:t>
    </dgm:pt>
    <dgm:pt modelId="{E9615218-FA73-4A78-8218-0856620E7CB2}" type="pres">
      <dgm:prSet presAssocID="{2A74883B-AB36-4DBE-A90D-C134F37AC8DE}" presName="spacer" presStyleCnt="0"/>
      <dgm:spPr/>
    </dgm:pt>
    <dgm:pt modelId="{3352B6FF-4293-4555-897C-C1B04E62B888}" type="pres">
      <dgm:prSet presAssocID="{B351AA1E-2C74-48BB-A521-23955E0A9ADD}" presName="parentText" presStyleLbl="node1" presStyleIdx="3" presStyleCnt="4" custLinFactNeighborX="-41374" custLinFactNeighborY="-10782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</dgm:ptLst>
  <dgm:cxnLst>
    <dgm:cxn modelId="{456B206B-605A-471C-8046-281FC6C7E9B0}" srcId="{C4D5358F-2C12-40D3-A142-40CC932D99A4}" destId="{B351AA1E-2C74-48BB-A521-23955E0A9ADD}" srcOrd="3" destOrd="0" parTransId="{950C36F4-EC07-4D02-9417-714879B96E39}" sibTransId="{C163FAE4-3D42-43AA-8E6C-FEAC6FABA10A}"/>
    <dgm:cxn modelId="{AB3B445A-D322-425F-BF83-71C16EDBCF6A}" srcId="{C4D5358F-2C12-40D3-A142-40CC932D99A4}" destId="{B4C523CA-CB9B-45E6-9B42-ACDDF1BF7D65}" srcOrd="2" destOrd="0" parTransId="{0B61FFA1-954D-4769-9935-DC27A03FE46F}" sibTransId="{2A74883B-AB36-4DBE-A90D-C134F37AC8DE}"/>
    <dgm:cxn modelId="{013F4C26-68C0-4526-9DB3-5EB519553F3C}" srcId="{C4D5358F-2C12-40D3-A142-40CC932D99A4}" destId="{EC327B3B-64E2-4867-8E05-4626CF7AA557}" srcOrd="0" destOrd="0" parTransId="{DF29B433-28C4-4212-B73F-BBA2E55D71FD}" sibTransId="{E3EA5345-B843-40CC-AF3F-48429EEC6F62}"/>
    <dgm:cxn modelId="{71170B66-801D-42B1-BD88-3067EF1E3D30}" type="presOf" srcId="{EC327B3B-64E2-4867-8E05-4626CF7AA557}" destId="{470C7429-9401-4802-AB33-313A76532508}" srcOrd="0" destOrd="0" presId="urn:microsoft.com/office/officeart/2005/8/layout/vList2"/>
    <dgm:cxn modelId="{64DB2D9C-5A7E-4EEA-89AA-D82CCCD49481}" type="presOf" srcId="{B351AA1E-2C74-48BB-A521-23955E0A9ADD}" destId="{3352B6FF-4293-4555-897C-C1B04E62B888}" srcOrd="0" destOrd="0" presId="urn:microsoft.com/office/officeart/2005/8/layout/vList2"/>
    <dgm:cxn modelId="{63EE376A-9BE3-42F8-986B-13F24A6B6A52}" srcId="{C4D5358F-2C12-40D3-A142-40CC932D99A4}" destId="{4E244519-B7AC-4B3B-BE5F-12059590F0D2}" srcOrd="1" destOrd="0" parTransId="{E30B4CE4-28F5-41D5-BDD7-379CEE7BFAA6}" sibTransId="{67FEA77F-9792-4206-8836-885C74441292}"/>
    <dgm:cxn modelId="{7533573D-AE90-413F-8D5E-92E484CC53EE}" type="presOf" srcId="{C4D5358F-2C12-40D3-A142-40CC932D99A4}" destId="{1E395D00-6435-47AF-BDD1-99EEEBD551EE}" srcOrd="0" destOrd="0" presId="urn:microsoft.com/office/officeart/2005/8/layout/vList2"/>
    <dgm:cxn modelId="{E7D99F90-BD21-488E-8965-4FA3E6649457}" type="presOf" srcId="{4E244519-B7AC-4B3B-BE5F-12059590F0D2}" destId="{288E5028-B57D-41A4-A329-2A81DBAE6A20}" srcOrd="0" destOrd="0" presId="urn:microsoft.com/office/officeart/2005/8/layout/vList2"/>
    <dgm:cxn modelId="{0A308EED-F4BF-484E-9616-FC08E6DF7B71}" type="presOf" srcId="{B4C523CA-CB9B-45E6-9B42-ACDDF1BF7D65}" destId="{8CDB7BC7-8DB4-48B4-844D-150D6BC9A281}" srcOrd="0" destOrd="0" presId="urn:microsoft.com/office/officeart/2005/8/layout/vList2"/>
    <dgm:cxn modelId="{D194C380-2F5A-4D83-B19D-EDEBF138C04E}" type="presParOf" srcId="{1E395D00-6435-47AF-BDD1-99EEEBD551EE}" destId="{470C7429-9401-4802-AB33-313A76532508}" srcOrd="0" destOrd="0" presId="urn:microsoft.com/office/officeart/2005/8/layout/vList2"/>
    <dgm:cxn modelId="{1C593544-AEA6-4F32-B3EB-A05830DB3610}" type="presParOf" srcId="{1E395D00-6435-47AF-BDD1-99EEEBD551EE}" destId="{88D2178F-0747-469A-A1B7-4B4E6C3A520D}" srcOrd="1" destOrd="0" presId="urn:microsoft.com/office/officeart/2005/8/layout/vList2"/>
    <dgm:cxn modelId="{D77AAB75-3FBD-4EC6-89C1-F17940EE4199}" type="presParOf" srcId="{1E395D00-6435-47AF-BDD1-99EEEBD551EE}" destId="{288E5028-B57D-41A4-A329-2A81DBAE6A20}" srcOrd="2" destOrd="0" presId="urn:microsoft.com/office/officeart/2005/8/layout/vList2"/>
    <dgm:cxn modelId="{EF6FD183-5195-47C2-8292-3E15D1204EF4}" type="presParOf" srcId="{1E395D00-6435-47AF-BDD1-99EEEBD551EE}" destId="{F52AF388-6647-40C1-9B0C-4EACF0087302}" srcOrd="3" destOrd="0" presId="urn:microsoft.com/office/officeart/2005/8/layout/vList2"/>
    <dgm:cxn modelId="{93570274-80FF-4597-9140-78C6897D45C5}" type="presParOf" srcId="{1E395D00-6435-47AF-BDD1-99EEEBD551EE}" destId="{8CDB7BC7-8DB4-48B4-844D-150D6BC9A281}" srcOrd="4" destOrd="0" presId="urn:microsoft.com/office/officeart/2005/8/layout/vList2"/>
    <dgm:cxn modelId="{1327D06E-9E36-45F8-9DBA-CA14A05E8429}" type="presParOf" srcId="{1E395D00-6435-47AF-BDD1-99EEEBD551EE}" destId="{E9615218-FA73-4A78-8218-0856620E7CB2}" srcOrd="5" destOrd="0" presId="urn:microsoft.com/office/officeart/2005/8/layout/vList2"/>
    <dgm:cxn modelId="{5D37EE8F-81F6-4192-B38E-2F624DE676EB}" type="presParOf" srcId="{1E395D00-6435-47AF-BDD1-99EEEBD551EE}" destId="{3352B6FF-4293-4555-897C-C1B04E62B888}" srcOrd="6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C1952-61D3-48E2-91D2-718A77C46B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D2950160-F4AB-4AEC-9E7E-1356804BC94D}" type="pres">
      <dgm:prSet presAssocID="{FF1C1952-61D3-48E2-91D2-718A77C46B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</dgm:ptLst>
  <dgm:cxnLst>
    <dgm:cxn modelId="{97998B0C-3499-4E17-B8DB-EF2A0C89B7E3}" type="presOf" srcId="{FF1C1952-61D3-48E2-91D2-718A77C46B5F}" destId="{D2950160-F4AB-4AEC-9E7E-1356804BC94D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7429-9401-4802-AB33-313A76532508}">
      <dsp:nvSpPr>
        <dsp:cNvPr id="0" name=""/>
        <dsp:cNvSpPr/>
      </dsp:nvSpPr>
      <dsp:spPr>
        <a:xfrm>
          <a:off x="0" y="0"/>
          <a:ext cx="4961817" cy="1029600"/>
        </a:xfrm>
        <a:prstGeom prst="roundRect">
          <a:avLst/>
        </a:prstGeom>
        <a:solidFill>
          <a:srgbClr val="95C11F"/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defRPr sz="3200" b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r>
            <a:rPr lang="el-GR" sz="3000" noProof="0" dirty="0"/>
            <a:t>1. Ευαισθητοποίηση </a:t>
          </a:r>
          <a:endParaRPr lang="el-GR" sz="3000" b="1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50261" y="50261"/>
        <a:ext cx="4861295" cy="929078"/>
      </dsp:txXfrm>
    </dsp:sp>
    <dsp:sp modelId="{288E5028-B57D-41A4-A329-2A81DBAE6A20}">
      <dsp:nvSpPr>
        <dsp:cNvPr id="0" name=""/>
        <dsp:cNvSpPr/>
      </dsp:nvSpPr>
      <dsp:spPr>
        <a:xfrm>
          <a:off x="0" y="1175325"/>
          <a:ext cx="4961817" cy="102960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3200" kern="1200">
              <a:solidFill>
                <a:schemeClr val="tx1"/>
              </a:solidFill>
              <a:effectLst/>
              <a:latin typeface="Calibri" panose="020F0502020204030204"/>
              <a:ea typeface="+mn-ea"/>
              <a:cs typeface="+mn-cs"/>
            </a:defRPr>
          </a:pPr>
          <a:r>
            <a:rPr lang="el-GR" sz="3000" noProof="0" dirty="0"/>
            <a:t>2. Κριτική σκέψη</a:t>
          </a:r>
          <a:endParaRPr lang="el-GR" sz="3000" b="0" kern="1200" noProof="0" dirty="0">
            <a:solidFill>
              <a:schemeClr val="tx1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50261" y="1225586"/>
        <a:ext cx="4861295" cy="929078"/>
      </dsp:txXfrm>
    </dsp:sp>
    <dsp:sp modelId="{8CDB7BC7-8DB4-48B4-844D-150D6BC9A281}">
      <dsp:nvSpPr>
        <dsp:cNvPr id="0" name=""/>
        <dsp:cNvSpPr/>
      </dsp:nvSpPr>
      <dsp:spPr>
        <a:xfrm>
          <a:off x="0" y="2394834"/>
          <a:ext cx="4961817" cy="102960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defRPr>
          </a:pPr>
          <a:r>
            <a:rPr lang="el-GR" sz="3000" noProof="0" dirty="0"/>
            <a:t>3. Επίλυση συγκρούσεων </a:t>
          </a:r>
          <a:endParaRPr lang="el-GR" sz="3000" kern="1200" noProof="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50261" y="2445095"/>
        <a:ext cx="4861295" cy="929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C7429-9401-4802-AB33-313A76532508}">
      <dsp:nvSpPr>
        <dsp:cNvPr id="0" name=""/>
        <dsp:cNvSpPr/>
      </dsp:nvSpPr>
      <dsp:spPr>
        <a:xfrm>
          <a:off x="0" y="0"/>
          <a:ext cx="4961817" cy="973440"/>
        </a:xfrm>
        <a:prstGeom prst="roundRect">
          <a:avLst/>
        </a:prstGeom>
        <a:solidFill>
          <a:schemeClr val="bg1">
            <a:lumMod val="95000"/>
          </a:scheme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defRPr sz="3200" kern="1200">
              <a:effectLst/>
            </a:defRPr>
          </a:pPr>
          <a:r>
            <a:rPr lang="el-GR" sz="3000" noProof="0" dirty="0">
              <a:solidFill>
                <a:schemeClr val="tx1"/>
              </a:solidFill>
            </a:rPr>
            <a:t>4. </a:t>
          </a:r>
          <a:r>
            <a:rPr lang="el-GR" sz="3000" noProof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Διευκόλυνση </a:t>
          </a:r>
          <a:r>
            <a:rPr lang="el-GR" sz="3000" noProof="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διαλόγου</a:t>
          </a:r>
          <a:endParaRPr lang="el-GR" sz="3000" kern="1200" noProof="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47519"/>
        <a:ext cx="4866779" cy="878402"/>
      </dsp:txXfrm>
    </dsp:sp>
    <dsp:sp modelId="{288E5028-B57D-41A4-A329-2A81DBAE6A20}">
      <dsp:nvSpPr>
        <dsp:cNvPr id="0" name=""/>
        <dsp:cNvSpPr/>
      </dsp:nvSpPr>
      <dsp:spPr>
        <a:xfrm>
          <a:off x="0" y="1108717"/>
          <a:ext cx="4961817" cy="97344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defRPr>
          </a:pPr>
          <a:r>
            <a:rPr lang="el-GR" sz="3000" noProof="0" dirty="0"/>
            <a:t>5. Δεοντολογία</a:t>
          </a:r>
          <a:endParaRPr lang="el-GR" sz="3000" kern="1200" noProof="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1156236"/>
        <a:ext cx="4866779" cy="878402"/>
      </dsp:txXfrm>
    </dsp:sp>
    <dsp:sp modelId="{8CDB7BC7-8DB4-48B4-844D-150D6BC9A281}">
      <dsp:nvSpPr>
        <dsp:cNvPr id="0" name=""/>
        <dsp:cNvSpPr/>
      </dsp:nvSpPr>
      <dsp:spPr>
        <a:xfrm>
          <a:off x="0" y="2261708"/>
          <a:ext cx="4961817" cy="97344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3200" kern="1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defRPr>
          </a:pPr>
          <a:r>
            <a:rPr lang="el-GR" sz="3000" noProof="0" dirty="0"/>
            <a:t>6. </a:t>
          </a:r>
          <a:r>
            <a:rPr lang="el-GR" sz="3000" noProof="0"/>
            <a:t>Δεξιότητες Αναστοχασμού</a:t>
          </a:r>
          <a:endParaRPr lang="el-GR" sz="3000" kern="1200" noProof="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2309227"/>
        <a:ext cx="4866779" cy="878402"/>
      </dsp:txXfrm>
    </dsp:sp>
    <dsp:sp modelId="{3352B6FF-4293-4555-897C-C1B04E62B888}">
      <dsp:nvSpPr>
        <dsp:cNvPr id="0" name=""/>
        <dsp:cNvSpPr/>
      </dsp:nvSpPr>
      <dsp:spPr>
        <a:xfrm>
          <a:off x="0" y="3368760"/>
          <a:ext cx="4961817" cy="973440"/>
        </a:xfrm>
        <a:prstGeom prst="roundRect">
          <a:avLst/>
        </a:prstGeom>
        <a:solidFill>
          <a:prstClr val="white">
            <a:lumMod val="95000"/>
          </a:prstClr>
        </a:solidFill>
        <a:ln w="19050" cap="flat" cmpd="sng" algn="ctr">
          <a:solidFill>
            <a:srgbClr val="78583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sz="3200">
              <a:solidFill>
                <a:prstClr val="black"/>
              </a:solidFill>
              <a:effectLst/>
              <a:latin typeface="Calibri" panose="020F0502020204030204"/>
              <a:ea typeface="+mn-ea"/>
              <a:cs typeface="+mn-cs"/>
            </a:defRPr>
          </a:pPr>
          <a:r>
            <a:rPr lang="el-GR" sz="3000" kern="1200" noProof="0" dirty="0"/>
            <a:t>7. Ψηφιακές δεξιότητες </a:t>
          </a:r>
          <a:endParaRPr lang="el-GR" sz="3000" kern="1200" noProof="0" dirty="0">
            <a:solidFill>
              <a:prstClr val="black"/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47519" y="3416279"/>
        <a:ext cx="4866779" cy="878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17/8/2024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17/8/2024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Μέριμναλ.</a:t>
            </a:r>
          </a:p>
          <a:p>
            <a:pPr lvl="1"/>
            <a:r>
              <a:t>Για τον ίδιο λόγο</a:t>
            </a:r>
          </a:p>
          <a:p>
            <a:pPr lvl="2"/>
            <a:r>
              <a:t>Τρίτου επιπέδου</a:t>
            </a:r>
          </a:p>
          <a:p>
            <a:pPr lvl="3"/>
            <a:r>
              <a:t>Τέταρτου αριθ.</a:t>
            </a:r>
          </a:p>
          <a:p>
            <a:pPr lvl="4"/>
            <a:r>
              <a:t>Π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858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6160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8097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1203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5557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1951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9645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6683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7685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02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397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7330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2208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319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046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4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2100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867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3925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9761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7303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719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52352"/>
            <a:ext cx="12192001" cy="3787362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 noProof="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sz="2200" kern="1200">
                <a:solidFill>
                  <a:srgbClr val="D8134D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 noProof="0" dirty="0"/>
              <a:t>Στυλώυ004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51" y="2218305"/>
            <a:ext cx="7872768" cy="3787361"/>
          </a:xfrm>
        </p:spPr>
        <p:txBody>
          <a:bodyPr/>
          <a:lstStyle>
            <a:lvl1pPr marL="2286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 marL="6858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 marL="11430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 marL="16002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2057400" indent="-228600">
              <a:buClr>
                <a:schemeClr val="bg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el-GR" noProof="0" dirty="0" err="1"/>
              <a:t>Μέριμναλ</a:t>
            </a:r>
            <a:r>
              <a:rPr lang="el-GR" noProof="0" dirty="0"/>
              <a:t>.</a:t>
            </a:r>
          </a:p>
          <a:p>
            <a:pPr lvl="1"/>
            <a:r>
              <a:rPr lang="el-GR" noProof="0" dirty="0"/>
              <a:t>Για τον ίδιο λόγο</a:t>
            </a:r>
          </a:p>
          <a:p>
            <a:pPr lvl="2"/>
            <a:r>
              <a:rPr lang="el-GR" noProof="0" dirty="0"/>
              <a:t>Τρίτου επιπέδου</a:t>
            </a:r>
          </a:p>
          <a:p>
            <a:pPr lvl="3"/>
            <a:r>
              <a:rPr lang="el-GR" noProof="0" dirty="0"/>
              <a:t>Τέταρτου αριθ.</a:t>
            </a:r>
          </a:p>
          <a:p>
            <a:pPr lvl="4"/>
            <a:r>
              <a:rPr lang="el-GR" noProof="0" dirty="0"/>
              <a:t>Π</a:t>
            </a:r>
          </a:p>
        </p:txBody>
      </p:sp>
      <p:sp>
        <p:nvSpPr>
          <p:cNvPr id="8" name="TextBox 80">
            <a:extLst>
              <a:ext uri="{FF2B5EF4-FFF2-40B4-BE49-F238E27FC236}">
                <a16:creationId xmlns:a16="http://schemas.microsoft.com/office/drawing/2014/main" id="{C2E476BC-8345-4D0D-3E80-740E90062E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9" y="1314"/>
            <a:ext cx="2553709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pPr>
            <a:r>
              <a:rPr lang="el-GR" noProof="0" dirty="0"/>
              <a:t>Ευαισθητοποίηση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00E564-24F8-EC0D-5724-7025327EDB99}"/>
              </a:ext>
            </a:extLst>
          </p:cNvPr>
          <p:cNvSpPr/>
          <p:nvPr userDrawn="1"/>
        </p:nvSpPr>
        <p:spPr bwMode="auto">
          <a:xfrm>
            <a:off x="2347827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kern="0" noProof="0" dirty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C2C98-D9BC-6B3D-5C84-CBA4DF66EE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06386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pPr>
            <a:r>
              <a:rPr lang="el-GR" noProof="0" dirty="0"/>
              <a:t>1</a:t>
            </a:r>
          </a:p>
        </p:txBody>
      </p:sp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8A4885C2-F3BE-A850-204D-D04D6FD4E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88071" y="48972"/>
            <a:ext cx="3381627" cy="843380"/>
          </a:xfrm>
          <a:prstGeom prst="rect">
            <a:avLst/>
          </a:prstGeom>
        </p:spPr>
      </p:pic>
      <p:sp>
        <p:nvSpPr>
          <p:cNvPr id="4" name="TextBox 80">
            <a:extLst>
              <a:ext uri="{FF2B5EF4-FFF2-40B4-BE49-F238E27FC236}">
                <a16:creationId xmlns:a16="http://schemas.microsoft.com/office/drawing/2014/main" id="{65ECC65F-C62A-B2F6-FC59-5D2AC7889E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8" y="1314"/>
            <a:ext cx="2873518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pPr>
            <a:r>
              <a:rPr lang="el-GR" noProof="0" dirty="0"/>
              <a:t>Ευαισθητοποίηση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F147C0EC-9EEC-A20A-F380-71C07EF19D56}"/>
              </a:ext>
            </a:extLst>
          </p:cNvPr>
          <p:cNvSpPr/>
          <p:nvPr userDrawn="1"/>
        </p:nvSpPr>
        <p:spPr bwMode="auto">
          <a:xfrm>
            <a:off x="2652623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kern="0" noProof="0" dirty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D2F838-17D6-7871-A3B4-132D6C2E7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11182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pPr>
            <a:r>
              <a:rPr lang="el-GR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075"/>
            <a:ext cx="10515600" cy="1325563"/>
          </a:xfrm>
        </p:spPr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rgbClr val="D8134D"/>
                </a:solidFill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12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6D1E8F0-8810-4EB0-8AB0-C8161F94E6F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Γραφικό 6">
            <a:extLst>
              <a:ext uri="{FF2B5EF4-FFF2-40B4-BE49-F238E27FC236}">
                <a16:creationId xmlns:a16="http://schemas.microsoft.com/office/drawing/2014/main" id="{3BF07FCA-51F0-CD61-A16F-1DA69030B6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75" y="32173"/>
            <a:ext cx="3381627" cy="8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1pPr>
            <a:lvl2pPr marL="685800" indent="-228600">
              <a:lnSpc>
                <a:spcPct val="150000"/>
              </a:lnSpc>
              <a:buClr>
                <a:srgbClr val="95C11F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1143000" indent="-228600">
              <a:lnSpc>
                <a:spcPct val="150000"/>
              </a:lnSpc>
              <a:buClr>
                <a:srgbClr val="95C11F"/>
              </a:buClr>
              <a:buFont typeface="Courier New" panose="02070309020205020404" pitchFamily="49" charset="0"/>
              <a:buChar char="o"/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95C11F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9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9911DEF-60F4-4A71-9614-3CF965F78B2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7429F7FF-8899-5BE5-E3F8-D6753BB30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88605" y="48972"/>
            <a:ext cx="2981093" cy="7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113050"/>
            <a:ext cx="11059692" cy="605096"/>
          </a:xfrm>
        </p:spPr>
        <p:txBody>
          <a:bodyPr>
            <a:normAutofit/>
          </a:bodyPr>
          <a:lstStyle>
            <a:lvl1pPr>
              <a:defRPr sz="2800" b="1" kern="120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noProof="0" dirty="0"/>
              <a:t>Στυλώυ004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  <a:lvl2pPr marL="685800" indent="-228600">
              <a:buFont typeface="Arial" panose="020B0604020202020204" pitchFamily="34" charset="0"/>
              <a:buChar char="•"/>
            </a:lvl2pPr>
            <a:lvl3pPr marL="1143000" indent="-228600">
              <a:buFont typeface="Courier New" panose="02070309020205020404" pitchFamily="49" charset="0"/>
              <a:buChar char="o"/>
            </a:lvl3pPr>
            <a:lvl5pPr marL="2057400" indent="-228600">
              <a:buFont typeface="Arial" panose="020B0604020202020204" pitchFamily="34" charset="0"/>
              <a:buChar char="•"/>
            </a:lvl5pPr>
          </a:lstStyle>
          <a:p>
            <a:pPr lvl="0"/>
            <a:r>
              <a:rPr lang="el-GR" noProof="0" dirty="0" err="1"/>
              <a:t>Μέριμναλ</a:t>
            </a:r>
            <a:r>
              <a:rPr lang="el-GR" noProof="0" dirty="0"/>
              <a:t>.</a:t>
            </a:r>
          </a:p>
          <a:p>
            <a:pPr lvl="1"/>
            <a:r>
              <a:rPr lang="el-GR" noProof="0" dirty="0"/>
              <a:t>Για τον ίδιο λόγο</a:t>
            </a:r>
          </a:p>
          <a:p>
            <a:pPr lvl="2"/>
            <a:r>
              <a:rPr lang="el-GR" noProof="0" dirty="0"/>
              <a:t>Τρίτου επιπέδου</a:t>
            </a:r>
          </a:p>
          <a:p>
            <a:pPr lvl="3"/>
            <a:r>
              <a:rPr lang="el-GR" noProof="0" dirty="0"/>
              <a:t>Τέταρτου αριθ.</a:t>
            </a:r>
          </a:p>
          <a:p>
            <a:pPr lvl="4"/>
            <a:r>
              <a:rPr lang="el-GR" noProof="0" dirty="0"/>
              <a:t>Π</a:t>
            </a:r>
          </a:p>
        </p:txBody>
      </p:sp>
      <p:pic>
        <p:nvPicPr>
          <p:cNvPr id="4" name="Γραφικό 6">
            <a:extLst>
              <a:ext uri="{FF2B5EF4-FFF2-40B4-BE49-F238E27FC236}">
                <a16:creationId xmlns:a16="http://schemas.microsoft.com/office/drawing/2014/main" id="{111A1450-08EE-3E99-1407-C1C41B4AD5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8" name="TextBox 80">
            <a:extLst>
              <a:ext uri="{FF2B5EF4-FFF2-40B4-BE49-F238E27FC236}">
                <a16:creationId xmlns:a16="http://schemas.microsoft.com/office/drawing/2014/main" id="{C2D43A71-8DDC-1F3F-9E09-D085147502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8" y="1314"/>
            <a:ext cx="2873518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pPr>
            <a:r>
              <a:rPr lang="el-GR" noProof="0" dirty="0"/>
              <a:t>Ευαισθητοποίηση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26F1A8-B94F-FCEA-B90B-FF2A185515EB}"/>
              </a:ext>
            </a:extLst>
          </p:cNvPr>
          <p:cNvSpPr/>
          <p:nvPr userDrawn="1"/>
        </p:nvSpPr>
        <p:spPr bwMode="auto">
          <a:xfrm>
            <a:off x="2652623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kern="0" noProof="0" dirty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FFB98-0BB5-2AC3-20D2-958B62EEC7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11182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pPr>
            <a:r>
              <a:rPr lang="el-GR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sz="2800" b="1" kern="120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noProof="0" dirty="0"/>
              <a:t>Στυλώυ004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>
            <a:lvl1pPr>
              <a:buClr>
                <a:srgbClr val="95C11F"/>
              </a:buClr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</a:lvl3pPr>
            <a:lvl4pPr>
              <a:buClr>
                <a:srgbClr val="95C11F"/>
              </a:buClr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</a:lvl5pPr>
          </a:lstStyle>
          <a:p>
            <a:pPr lvl="0"/>
            <a:r>
              <a:rPr lang="el-GR" noProof="0" dirty="0" err="1"/>
              <a:t>Μέριμναλ</a:t>
            </a:r>
            <a:r>
              <a:rPr lang="el-GR" noProof="0" dirty="0"/>
              <a:t>.</a:t>
            </a:r>
          </a:p>
          <a:p>
            <a:pPr lvl="1"/>
            <a:r>
              <a:rPr lang="el-GR" noProof="0" dirty="0"/>
              <a:t>Για τον ίδιο λόγο</a:t>
            </a:r>
          </a:p>
          <a:p>
            <a:pPr lvl="2"/>
            <a:r>
              <a:rPr lang="el-GR" noProof="0" dirty="0"/>
              <a:t>Τρίτου επιπέδου</a:t>
            </a:r>
          </a:p>
          <a:p>
            <a:pPr lvl="3"/>
            <a:r>
              <a:rPr lang="el-GR" noProof="0" dirty="0"/>
              <a:t>Τέταρτου αριθ.</a:t>
            </a:r>
          </a:p>
          <a:p>
            <a:pPr lvl="4"/>
            <a:r>
              <a:rPr lang="el-GR" noProof="0" dirty="0"/>
              <a:t>Π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>
            <a:lvl1pPr>
              <a:buClr>
                <a:srgbClr val="95C11F"/>
              </a:buClr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</a:lvl3pPr>
            <a:lvl4pPr>
              <a:buClr>
                <a:srgbClr val="95C11F"/>
              </a:buClr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</a:lvl5pPr>
          </a:lstStyle>
          <a:p>
            <a:pPr lvl="0"/>
            <a:r>
              <a:rPr lang="el-GR" noProof="0" dirty="0" err="1"/>
              <a:t>Μέριμναλ</a:t>
            </a:r>
            <a:r>
              <a:rPr lang="el-GR" noProof="0" dirty="0"/>
              <a:t>.</a:t>
            </a:r>
          </a:p>
          <a:p>
            <a:pPr lvl="1"/>
            <a:r>
              <a:rPr lang="el-GR" noProof="0" dirty="0"/>
              <a:t>Για τον ίδιο λόγο</a:t>
            </a:r>
          </a:p>
          <a:p>
            <a:pPr lvl="2"/>
            <a:r>
              <a:rPr lang="el-GR" noProof="0" dirty="0"/>
              <a:t>Τρίτου επιπέδου</a:t>
            </a:r>
          </a:p>
          <a:p>
            <a:pPr lvl="3"/>
            <a:r>
              <a:rPr lang="el-GR" noProof="0" dirty="0"/>
              <a:t>Τέταρτου αριθ.</a:t>
            </a:r>
          </a:p>
          <a:p>
            <a:pPr lvl="4"/>
            <a:r>
              <a:rPr lang="el-GR" noProof="0" dirty="0"/>
              <a:t>Π</a:t>
            </a:r>
          </a:p>
        </p:txBody>
      </p:sp>
      <p:pic>
        <p:nvPicPr>
          <p:cNvPr id="7" name="Γραφικό 6">
            <a:extLst>
              <a:ext uri="{FF2B5EF4-FFF2-40B4-BE49-F238E27FC236}">
                <a16:creationId xmlns:a16="http://schemas.microsoft.com/office/drawing/2014/main" id="{E1245988-DFAB-B6A7-48AF-2BB895902B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9" name="TextBox 80">
            <a:extLst>
              <a:ext uri="{FF2B5EF4-FFF2-40B4-BE49-F238E27FC236}">
                <a16:creationId xmlns:a16="http://schemas.microsoft.com/office/drawing/2014/main" id="{7F16E4A3-6213-A282-7DF9-009FA7C5BD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8" y="1314"/>
            <a:ext cx="2873518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pPr>
            <a:r>
              <a:rPr lang="el-GR" noProof="0" dirty="0"/>
              <a:t>Ευαισθητοποίηση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6ADAC611-AC94-A033-5D9E-82D2DDBA6AC0}"/>
              </a:ext>
            </a:extLst>
          </p:cNvPr>
          <p:cNvSpPr/>
          <p:nvPr userDrawn="1"/>
        </p:nvSpPr>
        <p:spPr bwMode="auto">
          <a:xfrm>
            <a:off x="2652623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kern="0" noProof="0" dirty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0ECD35-9915-49BE-5E9D-FD10CFAB4E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11182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pPr>
            <a:r>
              <a:rPr lang="el-GR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027104"/>
            <a:ext cx="11059693" cy="4373958"/>
          </a:xfrm>
        </p:spPr>
        <p:txBody>
          <a:bodyPr/>
          <a:lstStyle>
            <a:lvl1pPr>
              <a:buClr>
                <a:srgbClr val="95C11F"/>
              </a:buClr>
              <a:defRPr/>
            </a:lvl1pPr>
            <a:lvl2pPr marL="6858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95C11F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95C11F"/>
              </a:buClr>
              <a:defRPr/>
            </a:lvl4pPr>
            <a:lvl5pPr marL="2057400" indent="-228600">
              <a:buClr>
                <a:srgbClr val="95C11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 noProof="0" dirty="0"/>
              <a:t>Επεξεργασία στυλ υποδείγματος κειμένου</a:t>
            </a:r>
          </a:p>
          <a:p>
            <a:pPr lvl="1"/>
            <a:r>
              <a:rPr lang="el-GR" noProof="0" dirty="0"/>
              <a:t>Δεύτερου επιπέδου</a:t>
            </a:r>
          </a:p>
          <a:p>
            <a:pPr lvl="2"/>
            <a:r>
              <a:rPr lang="el-GR" noProof="0" dirty="0"/>
              <a:t>Τρίτου επιπέδου</a:t>
            </a:r>
          </a:p>
          <a:p>
            <a:pPr lvl="3"/>
            <a:r>
              <a:rPr lang="el-GR" noProof="0" dirty="0"/>
              <a:t>Τέταρτου επιπέδου</a:t>
            </a:r>
          </a:p>
          <a:p>
            <a:pPr lvl="4"/>
            <a:r>
              <a:rPr lang="el-GR" noProof="0" dirty="0"/>
              <a:t>Πέμπτου επιπέδου</a:t>
            </a:r>
          </a:p>
        </p:txBody>
      </p:sp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A3C3443B-208A-293E-7BFA-27CB345B7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220168" y="6493068"/>
            <a:ext cx="1843147" cy="459682"/>
          </a:xfrm>
          <a:prstGeom prst="rect">
            <a:avLst/>
          </a:prstGeom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3CD20D06-4A7A-D49C-6CB2-F962BB88A8CF}"/>
              </a:ext>
            </a:extLst>
          </p:cNvPr>
          <p:cNvSpPr txBox="1">
            <a:spLocks/>
          </p:cNvSpPr>
          <p:nvPr userDrawn="1"/>
        </p:nvSpPr>
        <p:spPr>
          <a:xfrm>
            <a:off x="672658" y="1046949"/>
            <a:ext cx="11059692" cy="72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800" b="1" kern="1200" dirty="0">
                <a:solidFill>
                  <a:srgbClr val="D8134D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noProof="0" dirty="0"/>
              <a:t>Στυλ κύριου τίτλου</a:t>
            </a:r>
          </a:p>
        </p:txBody>
      </p:sp>
      <p:sp>
        <p:nvSpPr>
          <p:cNvPr id="2" name="TextBox 80">
            <a:extLst>
              <a:ext uri="{FF2B5EF4-FFF2-40B4-BE49-F238E27FC236}">
                <a16:creationId xmlns:a16="http://schemas.microsoft.com/office/drawing/2014/main" id="{A9230FD9-C18B-ED1C-EF18-C880B47564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1008" y="1314"/>
            <a:ext cx="2873518" cy="533745"/>
          </a:xfrm>
          <a:prstGeom prst="rect">
            <a:avLst/>
          </a:prstGeom>
          <a:solidFill>
            <a:srgbClr val="004899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lIns="18000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lt1"/>
                </a:solidFill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l"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pPr>
            <a:r>
              <a:rPr lang="el-GR" noProof="0" dirty="0"/>
              <a:t>Ευαισθητοποίηση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E968C405-8DE4-4819-1FE0-7B61437AC56B}"/>
              </a:ext>
            </a:extLst>
          </p:cNvPr>
          <p:cNvSpPr/>
          <p:nvPr userDrawn="1"/>
        </p:nvSpPr>
        <p:spPr bwMode="auto">
          <a:xfrm>
            <a:off x="2652623" y="59354"/>
            <a:ext cx="401430" cy="405819"/>
          </a:xfrm>
          <a:prstGeom prst="ellipse">
            <a:avLst/>
          </a:prstGeom>
          <a:solidFill>
            <a:srgbClr val="95C11F"/>
          </a:solidFill>
          <a:ln w="571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kern="0" noProof="0" dirty="0">
              <a:solidFill>
                <a:srgbClr val="D61920"/>
              </a:solidFill>
              <a:latin typeface="+mn-lt"/>
              <a:sym typeface="Arial"/>
              <a:rtl val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7DD6E9-69BE-A358-2859-2EDD5A92826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11182" y="-24282"/>
            <a:ext cx="324196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1"/>
              </a:buClr>
              <a:buSzPct val="140000"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pPr>
            <a:r>
              <a:rPr lang="el-GR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Στυλώυ004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58674"/>
            <a:ext cx="10515600" cy="4530725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Μέριμναλ.</a:t>
            </a:r>
          </a:p>
          <a:p>
            <a:pPr lvl="1"/>
            <a:r>
              <a:t>Για τον ίδιο λόγο</a:t>
            </a:r>
          </a:p>
          <a:p>
            <a:pPr lvl="2"/>
            <a:r>
              <a:t>Τρίτου επιπέδου</a:t>
            </a:r>
          </a:p>
          <a:p>
            <a:pPr lvl="3"/>
            <a:r>
              <a:t>Τέταρτου αριθ.</a:t>
            </a:r>
          </a:p>
          <a:p>
            <a:pPr lvl="4"/>
            <a:r>
              <a:t>Π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17/8/2024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D8134D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95C11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insider.com/dictionary/social-environme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hyperlink" Target="https://www.freepik.com/free-photo/chain-people-origami_9393871.htm#page=3&amp;query=quot%20social%20relationships%20quot&amp;position=3&amp;from_view=search&amp;track=ais&amp;uuid=fac74f52-ef37-4821-a471-7cafca19bdb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hand-drawn-dress-code-illustration_31751731.htm#query=quot%20dress%20code%20quot&amp;position=3&amp;from_view=search&amp;track=ais&amp;uuid=f200f588-b974-4667-9236-42a2a9f29a7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074959789190020T?via%3Dihub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hyperlink" Target="https://image.freepik.com/free-photo/female-hands-hold-paper-with-text-i-can-i-can-it-scissors-yellow-background_383883-93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psychological-manipulation-abstract-concept-vector-illustration-mental-abuse-dark-psychology-emotional-blackmailing-social-engineering-gaslight-effect-brain-manipulation-abstract-metaphor_12469758.htm#query=Problematic%20Behaviour&amp;position=49&amp;from_view=search&amp;track=ais&amp;uuid=ac03c462-76af-4268-a43e-df18ddd4707b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vivangandotra/term-of-the-day-heuristic-simplification-a3976928cb9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hyperlink" Target="https://pixabay.com/service/license-summary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illustrations/magnifying-glass-looking-for-find-1020142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illustrations/activist-expression-struggle-7167364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ixabay.com/service/license-summary/" TargetMode="External"/><Relationship Id="rId4" Type="http://schemas.openxmlformats.org/officeDocument/2006/relationships/hyperlink" Target="https://pixabay.com/vectors/red-flag-capture-signal-sport-308663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ostaid.eu" TargetMode="External"/><Relationship Id="rId7" Type="http://schemas.openxmlformats.org/officeDocument/2006/relationships/hyperlink" Target="https://doi.org/10.5007/1518-2924.2021.e7690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home-affairs.ec.europa.eu/system/files/2023-07/ran_cn_paper_how_to_respond_to_disinformation_in_public_communications_27-29032023_en.pdf" TargetMode="External"/><Relationship Id="rId5" Type="http://schemas.openxmlformats.org/officeDocument/2006/relationships/hyperlink" Target="https://doi.org/10.1016/0749-5978(91)90020-t" TargetMode="External"/><Relationship Id="rId4" Type="http://schemas.openxmlformats.org/officeDocument/2006/relationships/hyperlink" Target="http://www.costaid.e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.png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svg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s://open.ocolearnok.org/okinfolit/chapter/information-disorder-truth-trust/" TargetMode="External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i.org/10.5007/1518-2924.2021.e769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ik.com/free-vector/cognitive-dissonance-abstract-concept-vector-illustration-mental-discomfort-conflict-missing-out-psychological-abuse-emotional-state-decision-making-experience-abstract-metaphor_12469760.htm#query=quot%20Perceived%20behavioural%20control%20quot&amp;position=12&amp;from_view=search&amp;track=ais&amp;uuid=aafd79dd-a86c-47c8-ab45-cd8669232c7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rafisch-ontwerp.org/gedrag-beinvloeden-met-de-theory-of-planned-behaviou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simplypsychology.org/theory-of-planned-behavio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D84B434-219F-E34E-63CA-A604593D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231" y="6316337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Τίτλος 3">
            <a:extLst>
              <a:ext uri="{FF2B5EF4-FFF2-40B4-BE49-F238E27FC236}">
                <a16:creationId xmlns:a16="http://schemas.microsoft.com/office/drawing/2014/main" id="{C4EB2F6A-8B72-1216-AA77-C3EF12FD00A4}"/>
              </a:ext>
            </a:extLst>
          </p:cNvPr>
          <p:cNvSpPr txBox="1">
            <a:spLocks/>
          </p:cNvSpPr>
          <p:nvPr/>
        </p:nvSpPr>
        <p:spPr>
          <a:xfrm>
            <a:off x="49485" y="3478939"/>
            <a:ext cx="12124244" cy="219796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b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</a:defRPr>
            </a:pPr>
            <a:r>
              <a:rPr lang="el-GR" sz="3600" dirty="0">
                <a:solidFill>
                  <a:srgbClr val="E24231"/>
                </a:solidFill>
              </a:rPr>
              <a:t>         </a:t>
            </a:r>
            <a:r>
              <a:rPr lang="el-GR" sz="6000" dirty="0">
                <a:solidFill>
                  <a:srgbClr val="D7124E"/>
                </a:solidFill>
              </a:rPr>
              <a:t>Ενότητα 1 </a:t>
            </a:r>
            <a:r>
              <a:rPr lang="el-GR" sz="6000" dirty="0">
                <a:solidFill>
                  <a:schemeClr val="tx1"/>
                </a:solidFill>
              </a:rPr>
              <a:t>Ευαισθητοποίηση</a:t>
            </a:r>
            <a:endParaRPr lang="el-GR" sz="3600" b="1" dirty="0">
              <a:solidFill>
                <a:schemeClr val="tx1"/>
              </a:solidFill>
              <a:effectLst/>
              <a:latin typeface="Calibri Light" panose="020F0302020204030204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54B7E3-44B9-FA30-9DDA-EA2E3748379F}"/>
              </a:ext>
            </a:extLst>
          </p:cNvPr>
          <p:cNvSpPr txBox="1"/>
          <p:nvPr/>
        </p:nvSpPr>
        <p:spPr>
          <a:xfrm>
            <a:off x="8896144" y="778568"/>
            <a:ext cx="32714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rgbClr val="E89704"/>
                </a:solidFill>
                <a:latin typeface="Calibri Light" panose="020F0302020204030204"/>
              </a:defRPr>
            </a:pPr>
            <a:r>
              <a:rPr lang="el-GR" kern="1200" dirty="0">
                <a:ln>
                  <a:noFill/>
                </a:ln>
                <a:effectLst/>
                <a:uLnTx/>
                <a:uFillTx/>
              </a:rPr>
              <a:t>https://www.</a:t>
            </a:r>
            <a:r>
              <a:rPr lang="el-GR" dirty="0"/>
              <a:t>costaid</a:t>
            </a:r>
            <a:r>
              <a:rPr lang="el-GR" kern="1200" dirty="0">
                <a:ln>
                  <a:noFill/>
                </a:ln>
                <a:effectLst/>
                <a:uLnTx/>
                <a:uFillTx/>
              </a:rPr>
              <a:t>.eu</a:t>
            </a:r>
            <a:endParaRPr kumimoji="0" lang="el-GR" sz="1600" b="1" i="0" u="none" strike="noStrike" kern="1200" cap="none" normalizeH="0" baseline="0" dirty="0">
              <a:ln>
                <a:noFill/>
              </a:ln>
              <a:solidFill>
                <a:srgbClr val="E89704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E87C0-9715-AEAE-857D-EEACC1F868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33" r="19066"/>
          <a:stretch/>
        </p:blipFill>
        <p:spPr>
          <a:xfrm>
            <a:off x="-9348" y="765412"/>
            <a:ext cx="12201348" cy="2197961"/>
          </a:xfrm>
          <a:prstGeom prst="rect">
            <a:avLst/>
          </a:prstGeom>
          <a:solidFill>
            <a:srgbClr val="004899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BF150D-79F1-8837-8727-52E6351AFF21}"/>
              </a:ext>
            </a:extLst>
          </p:cNvPr>
          <p:cNvSpPr/>
          <p:nvPr/>
        </p:nvSpPr>
        <p:spPr>
          <a:xfrm>
            <a:off x="-9348" y="-9438"/>
            <a:ext cx="12201348" cy="9144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dirty="0"/>
          </a:p>
        </p:txBody>
      </p:sp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5D6EEF34-CE0B-CA08-B066-1CD814AE4DE3}"/>
              </a:ext>
            </a:extLst>
          </p:cNvPr>
          <p:cNvSpPr/>
          <p:nvPr/>
        </p:nvSpPr>
        <p:spPr>
          <a:xfrm>
            <a:off x="2900907" y="6258631"/>
            <a:ext cx="7681599" cy="632422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 sz="1100">
                <a:latin typeface="+mj-lt"/>
              </a:defRPr>
            </a:pPr>
            <a:r>
              <a:rPr lang="el-GR" dirty="0"/>
              <a:t>Με τη χρηματοδότηση της Ευρωπαϊκής Ένωσης. Οι απόψεις και οι γνώμες που διατυπώνονται εκφράζουν αποκλειστικά τις απόψεις των συντακτών και δεν αντιπροσωπεύουν </a:t>
            </a:r>
            <a:r>
              <a:rPr lang="el-GR" dirty="0" err="1"/>
              <a:t>κατ'ανάγκη</a:t>
            </a:r>
            <a:r>
              <a:rPr lang="el-GR" dirty="0"/>
              <a:t> τις απόψεις της Ευρωπαϊκής Ένωσης ή του Ευρωπαϊκού Εκτελεστικού Οργανισμού Εκπαίδευσης και Πολιτισμού (EACEA). Η Ευρωπαϊκή Ένωση και ο EACEA δεν μπορούν να θεωρηθούν υπεύθυνοι για τις εκφραζόμενες απόψεις.</a:t>
            </a:r>
            <a:endParaRPr lang="el-G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" y="6308160"/>
            <a:ext cx="2851422" cy="5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BD0C7CC-BAC5-4DAE-90C4-844464AC94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l-GR" dirty="0"/>
              <a:t>Μια πιθανή πεποίθηση μένει στο άτομο μέχρι να την ενστερνιστεί ως αληθινή και να την ενσωματώσει στο ατομικό του σύστημα πεποιθήσεων.</a:t>
            </a:r>
          </a:p>
          <a:p>
            <a:pPr>
              <a:lnSpc>
                <a:spcPct val="120000"/>
              </a:lnSpc>
            </a:pPr>
            <a:r>
              <a:rPr lang="el-GR" dirty="0"/>
              <a:t>Κάθε άτομο αξιολογεί και αναζητά βάσιμους λόγους ή αποδείξεις για αυτές τις πιθανές πεποιθήσεις με τον δικό του τρόπο.</a:t>
            </a:r>
          </a:p>
          <a:p>
            <a:pPr>
              <a:lnSpc>
                <a:spcPct val="120000"/>
              </a:lnSpc>
            </a:pPr>
            <a:r>
              <a:rPr lang="el-GR" dirty="0"/>
              <a:t>Από τη στιγμή που ένα άτομο αναγνωρίζει μια πεποίθηση ως αλήθεια, είναι έτοιμο να την υπερασπιστεί, και μπορεί να ειπωθεί ότι αποτελεί μέρος του συστήματος πεποιθήσεών του.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CC0DEC9-291B-4095-9896-1244D30527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l-GR" dirty="0">
                <a:solidFill>
                  <a:srgbClr val="333333"/>
                </a:solidFill>
                <a:effectLst/>
              </a:rPr>
              <a:t>Η πεποίθηση/ το πιστεύω είναι μια ιδέα που κάποιος έχει και θεωρεί ότι είναι αληθινή</a:t>
            </a:r>
            <a:r>
              <a:rPr lang="el-GR" dirty="0"/>
              <a:t>. Η </a:t>
            </a:r>
            <a:r>
              <a:rPr lang="el-GR" dirty="0">
                <a:solidFill>
                  <a:srgbClr val="333333"/>
                </a:solidFill>
                <a:effectLst/>
              </a:rPr>
              <a:t>πεποίθηση</a:t>
            </a:r>
            <a:r>
              <a:rPr lang="el-GR" dirty="0"/>
              <a:t> μπορεί να προέρχεται από διάφορες πηγές, όπως: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τις παρατηρήσεις ή τα πειράματα ενός ατόμου·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την υιοθέτηση πολιτιστικών και κοινωνικών προτύπων (π.χ. θρησκεία)·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όσα τους λένε οι άλλοι (π.χ. εκπαίδευση ή καθοδήγηση).</a:t>
            </a:r>
          </a:p>
        </p:txBody>
      </p:sp>
      <p:sp>
        <p:nvSpPr>
          <p:cNvPr id="3" name="pop-up" descr="Click here for pop up information.">
            <a:extLst>
              <a:ext uri="{FF2B5EF4-FFF2-40B4-BE49-F238E27FC236}">
                <a16:creationId xmlns:a16="http://schemas.microsoft.com/office/drawing/2014/main" id="{C3A67301-39B7-99CC-D178-F4F617E8AAEA}"/>
              </a:ext>
            </a:extLst>
          </p:cNvPr>
          <p:cNvSpPr/>
          <p:nvPr/>
        </p:nvSpPr>
        <p:spPr>
          <a:xfrm>
            <a:off x="5584957" y="460196"/>
            <a:ext cx="914399" cy="510346"/>
          </a:xfrm>
          <a:prstGeom prst="borderCallout1">
            <a:avLst/>
          </a:prstGeom>
          <a:solidFill>
            <a:schemeClr val="bg1"/>
          </a:solidFill>
          <a:ln>
            <a:solidFill>
              <a:srgbClr val="D71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b="1">
                <a:solidFill>
                  <a:srgbClr val="D71921"/>
                </a:solidFill>
              </a:defRPr>
            </a:pPr>
            <a:r>
              <a:rPr lang="el-GR" dirty="0"/>
              <a:t>κάντε κλικ</a:t>
            </a:r>
            <a:endParaRPr lang="el-GR" b="1" dirty="0">
              <a:solidFill>
                <a:srgbClr val="D71921"/>
              </a:solidFill>
            </a:endParaRPr>
          </a:p>
        </p:txBody>
      </p:sp>
      <p:pic>
        <p:nvPicPr>
          <p:cNvPr id="8" name="Θέση περιεχομένου 4" descr="Χειρονομία διπλού πατήματος περίγραμμα">
            <a:extLst>
              <a:ext uri="{FF2B5EF4-FFF2-40B4-BE49-F238E27FC236}">
                <a16:creationId xmlns:a16="http://schemas.microsoft.com/office/drawing/2014/main" id="{B4A9B177-F602-ED98-3133-35C627D7E0E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24600" y="874246"/>
            <a:ext cx="914400" cy="914400"/>
          </a:xfrm>
          <a:prstGeom prst="rect">
            <a:avLst/>
          </a:prstGeom>
        </p:spPr>
      </p:pic>
      <p:sp>
        <p:nvSpPr>
          <p:cNvPr id="4" name="Τίτλος 3">
            <a:extLst>
              <a:ext uri="{FF2B5EF4-FFF2-40B4-BE49-F238E27FC236}">
                <a16:creationId xmlns:a16="http://schemas.microsoft.com/office/drawing/2014/main" id="{E9C56DBA-3CDD-4F31-8203-CE1939C6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ea typeface="Adobe Gothic Std B"/>
              </a:defRPr>
            </a:pPr>
            <a:r>
              <a:rPr lang="el-GR" dirty="0"/>
              <a:t>Στάσεις/Προσωπικές πεποιθήσεις (1/2)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D3F7F5-9A32-24F0-F5D0-A5F25A673897}"/>
              </a:ext>
            </a:extLst>
          </p:cNvPr>
          <p:cNvSpPr txBox="1"/>
          <p:nvPr/>
        </p:nvSpPr>
        <p:spPr>
          <a:xfrm>
            <a:off x="7170887" y="104595"/>
            <a:ext cx="4407631" cy="13542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D7192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 b="1"/>
            </a:pPr>
            <a:r>
              <a:rPr lang="el-GR" dirty="0"/>
              <a:t>Πεποίθηση</a:t>
            </a:r>
            <a:r>
              <a:rPr lang="en-US" dirty="0"/>
              <a:t>/</a:t>
            </a:r>
            <a:r>
              <a:rPr lang="el-GR" dirty="0"/>
              <a:t>τα πιστεύω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είναι μια κατάσταση ή συνήθεια του νου στην οποία η υπάρχει πίστη ή η εμπιστοσύνη σε κάποια άτομα ή πράγματα.</a:t>
            </a:r>
          </a:p>
        </p:txBody>
      </p:sp>
    </p:spTree>
    <p:extLst>
      <p:ext uri="{BB962C8B-B14F-4D97-AF65-F5344CB8AC3E}">
        <p14:creationId xmlns:p14="http://schemas.microsoft.com/office/powerpoint/2010/main" val="7578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1EB32-07F9-AFED-3952-FE1246C8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ea typeface="Adobe Gothic Std B"/>
              </a:defRPr>
            </a:pPr>
            <a:r>
              <a:rPr lang="el-GR" dirty="0"/>
              <a:t>Στάσεις/Προσωπικές πεποιθήσεις (2/2)</a:t>
            </a:r>
            <a:endParaRPr lang="el-GR" dirty="0">
              <a:ea typeface="Adobe Gothic Std B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3570B0-43E1-243F-CA41-707394A4C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803" y="1800000"/>
            <a:ext cx="5214056" cy="4893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Εν κατακλείδι: η στάση ενός ατόμου απέναντι σε κάτι δημιουργείται από τις εμπειρίες και τα μαθήματα (ζωής) που έχει αντιμετωπίσει σε όλη του τη ζωή. </a:t>
            </a:r>
          </a:p>
          <a:p>
            <a:pPr marL="0" indent="0">
              <a:buNone/>
            </a:pPr>
            <a:r>
              <a:rPr lang="el-GR" dirty="0"/>
              <a:t>Στην περίπτωση της πίστης σε (ψευδείς) πληροφορίες, οι άνθρωποι είναι πιο επιρρεπείς στο να πιστεύουν πληροφορίες όταν συνδέονται με τις προσωπικές στάσεις που έχουν αποκτήσει στη ζωή τους (</a:t>
            </a:r>
            <a:r>
              <a:rPr lang="el-GR" b="1" dirty="0"/>
              <a:t>προκατάληψη της επιβεβαίωσης</a:t>
            </a:r>
            <a:r>
              <a:rPr lang="el-GR" dirty="0"/>
              <a:t>). Ωστόσο, αυτές οι προσωπικές εμπειρίες δεν αντικατοπτρίζουν πάντοτε τον κόσμο με ακρίβεια.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0FE74455-D314-AC1F-0BE6-D6ECFDE575B4}"/>
              </a:ext>
            </a:extLst>
          </p:cNvPr>
          <p:cNvSpPr/>
          <p:nvPr/>
        </p:nvSpPr>
        <p:spPr>
          <a:xfrm>
            <a:off x="7951065" y="47750"/>
            <a:ext cx="4103284" cy="37534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C944E68-D650-84E3-CB27-E9BD0154BED4}"/>
              </a:ext>
            </a:extLst>
          </p:cNvPr>
          <p:cNvSpPr txBox="1"/>
          <p:nvPr/>
        </p:nvSpPr>
        <p:spPr>
          <a:xfrm>
            <a:off x="8032173" y="76111"/>
            <a:ext cx="4103284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defRPr b="1" i="1">
                <a:solidFill>
                  <a:schemeClr val="bg1"/>
                </a:solidFill>
              </a:defRPr>
            </a:pPr>
            <a:r>
              <a:rPr lang="el-GR" dirty="0"/>
              <a:t>Παράδειγμα</a:t>
            </a:r>
            <a:endParaRPr lang="el-GR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l-GR" sz="1050" b="1" i="1" dirty="0">
              <a:solidFill>
                <a:schemeClr val="bg1"/>
              </a:solidFill>
            </a:endParaRPr>
          </a:p>
          <a:p>
            <a:pPr algn="ctr">
              <a:defRPr i="1">
                <a:solidFill>
                  <a:schemeClr val="bg1"/>
                </a:solidFill>
              </a:defRPr>
            </a:pPr>
            <a:r>
              <a:rPr lang="el-GR" dirty="0"/>
              <a:t>Ένα άτομο άφησε το παιδί του να εμβολιαστεί και το παιδί αργότερα διαγνώστηκε με διαταραχή αυτιστικού φάσματος.</a:t>
            </a:r>
          </a:p>
          <a:p>
            <a:pPr marL="0" indent="0" algn="ctr">
              <a:buNone/>
              <a:defRPr i="1">
                <a:solidFill>
                  <a:schemeClr val="bg1"/>
                </a:solidFill>
              </a:defRPr>
            </a:pPr>
            <a:r>
              <a:rPr lang="el-GR" dirty="0"/>
              <a:t>Αυτό το άτομο θα μπορούσε να είναι πιο επιρρεπές στο να πιστεύει ειδήσεις ή δημοσιεύσεις στα μέσα κοινωνικής δικτύωσης που λένε ότι τα εμβόλια προκαλούν αυτισμό, από ό,τι οι άνθρωποι που δεν είχαν αυτή την προσωπική εμπειρία. 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FB05F375-1003-EF00-1732-8D37D4AE83B5}"/>
              </a:ext>
            </a:extLst>
          </p:cNvPr>
          <p:cNvSpPr/>
          <p:nvPr/>
        </p:nvSpPr>
        <p:spPr>
          <a:xfrm>
            <a:off x="5967661" y="3572534"/>
            <a:ext cx="3802631" cy="32502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F57BBE6-D4D0-A2B8-734E-471F5CE4820E}"/>
              </a:ext>
            </a:extLst>
          </p:cNvPr>
          <p:cNvSpPr txBox="1"/>
          <p:nvPr/>
        </p:nvSpPr>
        <p:spPr>
          <a:xfrm>
            <a:off x="5989068" y="3606215"/>
            <a:ext cx="38026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defRPr b="1" i="1">
                <a:solidFill>
                  <a:schemeClr val="bg1"/>
                </a:solidFill>
              </a:defRPr>
            </a:pPr>
            <a:r>
              <a:rPr lang="el-GR" dirty="0"/>
              <a:t>Παράδειγμα</a:t>
            </a:r>
            <a:endParaRPr lang="el-GR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l-GR" b="1" i="1" dirty="0">
              <a:solidFill>
                <a:schemeClr val="bg1"/>
              </a:solidFill>
            </a:endParaRPr>
          </a:p>
          <a:p>
            <a:pPr marL="0" indent="0" algn="ctr">
              <a:buNone/>
              <a:defRPr i="1">
                <a:solidFill>
                  <a:schemeClr val="bg1"/>
                </a:solidFill>
              </a:defRPr>
            </a:pPr>
            <a:r>
              <a:rPr lang="el-GR" dirty="0"/>
              <a:t>Ένα άτομο έχει προσβληθεί από τη νόσο COVID-19 και δεν αρρώστησε βαριά. Ούτε και κάποιος άλλος από τον κοινωνικό του κύκλο.</a:t>
            </a:r>
          </a:p>
          <a:p>
            <a:pPr algn="ctr">
              <a:defRPr i="1">
                <a:solidFill>
                  <a:schemeClr val="bg1"/>
                </a:solidFill>
              </a:defRPr>
            </a:pPr>
            <a:r>
              <a:rPr lang="el-GR" dirty="0"/>
              <a:t>Αυτό το άτομο θα μπορούσε να είναι πιο επιρρεπές στο να πιστεύει ειδήσεις ή δημοσιεύσεις στα μέσα κοινωνικής δικτύωσης που λένε ότι η πανδημία COVID-19 είναι υπερβολική.</a:t>
            </a:r>
          </a:p>
        </p:txBody>
      </p:sp>
    </p:spTree>
    <p:extLst>
      <p:ext uri="{BB962C8B-B14F-4D97-AF65-F5344CB8AC3E}">
        <p14:creationId xmlns:p14="http://schemas.microsoft.com/office/powerpoint/2010/main" val="4680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C181B-5703-30B7-F86A-371E5E04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ea typeface="Adobe Gothic Std B"/>
              </a:defRPr>
            </a:pPr>
            <a:r>
              <a:rPr lang="el-GR" dirty="0"/>
              <a:t>Υποκειμενικά πρότυπα/Κοινωνική επιρροή (1/3)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683D77-02C0-EABF-6513-3C896058C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541" y="1651065"/>
            <a:ext cx="6472066" cy="486597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Το κοινωνικό περιβάλλον κάποιου παίζει σημαντικό ρόλο στη συμπεριφορά του, όπως φαίνεται από τη θεωρία που παρουσιάστηκε νωρίτερα. </a:t>
            </a:r>
          </a:p>
          <a:p>
            <a:pPr marL="0" indent="0" algn="just">
              <a:buNone/>
            </a:pPr>
            <a:r>
              <a:rPr lang="el-GR" dirty="0"/>
              <a:t>Εν ολίγοις, το κοινωνικό περιβάλλον ενός ατόμου αποτελείται από τις κοινωνικές του σχέσεις, το φυσικό του περιβάλλον και το πολιτισμικό περιβάλλον στο οποίο λειτουργεί και </a:t>
            </a:r>
            <a:r>
              <a:rPr lang="el-GR" dirty="0" err="1"/>
              <a:t>αλληλεπιδρά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dirty="0"/>
              <a:t>Για παράδειγμα, η χώρα στην οποία μεγαλώνει κάποιος αποτελεί μέρος του κοινωνικού του περιβάλλοντος, καθώς και κοινωνικές ομάδες όπως η οικογένειά του, οι φίλοι του, το σχολείο του, η ομάδα συνομηλίκων του, ακόμη και οι διαδικτυακοί χώροι που χρησιμοποιούν συχνά. </a:t>
            </a:r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endParaRPr lang="el-GR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8AF2C22-BABD-D9A7-3437-7B42B71D760C}"/>
              </a:ext>
            </a:extLst>
          </p:cNvPr>
          <p:cNvSpPr txBox="1"/>
          <p:nvPr/>
        </p:nvSpPr>
        <p:spPr>
          <a:xfrm>
            <a:off x="8669490" y="6578750"/>
            <a:ext cx="35199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1200"/>
            </a:pPr>
            <a:r>
              <a:rPr lang="el-GR" dirty="0">
                <a:hlinkClick r:id="rId3"/>
              </a:rPr>
              <a:t>Ορισμός πηγής</a:t>
            </a:r>
            <a:r>
              <a:rPr lang="el-GR" dirty="0"/>
              <a:t> | </a:t>
            </a:r>
            <a:r>
              <a:rPr lang="el-GR" dirty="0">
                <a:hlinkClick r:id="rId4"/>
              </a:rPr>
              <a:t>Εικόνα από </a:t>
            </a:r>
            <a:r>
              <a:rPr lang="el-GR" dirty="0" err="1">
                <a:hlinkClick r:id="rId4"/>
              </a:rPr>
              <a:t>Freepik</a:t>
            </a:r>
            <a:endParaRPr lang="el-GR" sz="1200" dirty="0"/>
          </a:p>
        </p:txBody>
      </p:sp>
      <p:pic>
        <p:nvPicPr>
          <p:cNvPr id="5" name="Εικόνα 4" descr="Εικόνα που περιέχει χειροτεχνία, παιδική τέχνη, τέχνη, παιχνίδι&#10;&#10;Περιγραφή που δημιουργήθηκε αυτόματα">
            <a:extLst>
              <a:ext uri="{FF2B5EF4-FFF2-40B4-BE49-F238E27FC236}">
                <a16:creationId xmlns:a16="http://schemas.microsoft.com/office/drawing/2014/main" id="{69624BA4-98BA-D038-CC30-A2789B0AA97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" y="1835085"/>
            <a:ext cx="4640855" cy="263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CD800-B7AA-10EA-12C4-D9C311BE4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ea typeface="Adobe Gothic Std B"/>
              </a:defRPr>
            </a:pPr>
            <a:r>
              <a:rPr lang="el-GR" dirty="0"/>
              <a:t>Υποκειμενικά πρότυπα/Κοινωνική επιρροή (2/3)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C982DA-42C2-C6C3-8615-60D96E0A9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Οι περισσότερες κοινωνικές ομάδες έχουν τη δική τους υποκειμενική ιδέα για το πώς να ενεργούν σωστά. Αυτοί είναι </a:t>
            </a:r>
            <a:r>
              <a:rPr lang="el-GR" b="1" dirty="0"/>
              <a:t>κανόνες</a:t>
            </a:r>
            <a:r>
              <a:rPr lang="el-GR" dirty="0"/>
              <a:t>, οι οποίοι αποτελούν ζωτικό μέρος της ταυτότητας της κοινωνικής ομάδας. </a:t>
            </a:r>
          </a:p>
          <a:p>
            <a:pPr marL="0" indent="0">
              <a:buNone/>
            </a:pPr>
            <a:r>
              <a:rPr lang="el-GR" dirty="0"/>
              <a:t>Το να είσαι μέλος της ομάδας σημαίνει να τηρείς αυτούς τους υποκειμενικούς κανόνες. Αυτό μπορεί να κάνει τους ανθρώπους να αλλάξουν τη συμπεριφορά τους (εκούσια ή ακούσια) προκειμένου να </a:t>
            </a:r>
            <a:r>
              <a:rPr lang="el-GR" b="1" dirty="0"/>
              <a:t>συμμορφωθούν </a:t>
            </a:r>
            <a:r>
              <a:rPr lang="el-GR" dirty="0"/>
              <a:t>με αυτούς τους κανόνες. </a:t>
            </a:r>
          </a:p>
          <a:p>
            <a:pPr marL="0" indent="0">
              <a:buNone/>
              <a:defRPr i="1"/>
            </a:pPr>
            <a:r>
              <a:rPr lang="el-GR" dirty="0"/>
              <a:t>Παράδειγμα: ακολουθώντας έναν κώδικα ενδυμασίας για μια δουλειά.</a:t>
            </a:r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endParaRPr lang="el-GR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57A8C57-274A-EA61-8BAE-907FAF27FE99}"/>
              </a:ext>
            </a:extLst>
          </p:cNvPr>
          <p:cNvSpPr txBox="1"/>
          <p:nvPr/>
        </p:nvSpPr>
        <p:spPr>
          <a:xfrm>
            <a:off x="6647108" y="3572715"/>
            <a:ext cx="5281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400"/>
            </a:pPr>
            <a:r>
              <a:rPr lang="el-GR" dirty="0"/>
              <a:t>Όταν ένα μέρος της ταυτότητας της ομάδας είναι να ακολουθεί ορισμένα </a:t>
            </a:r>
            <a:r>
              <a:rPr lang="el-GR" b="1" dirty="0"/>
              <a:t>αναξιόπιστα μέσα ενημέρωσης </a:t>
            </a:r>
            <a:r>
              <a:rPr lang="el-GR" dirty="0"/>
              <a:t>ή να πιστεύει ορισμένες </a:t>
            </a:r>
            <a:r>
              <a:rPr lang="el-GR" b="1" dirty="0"/>
              <a:t>αναπόδεικτες θεωρίες (συνωμοσίας)</a:t>
            </a:r>
            <a:r>
              <a:rPr lang="el-GR" dirty="0"/>
              <a:t> για παράδειγμα, κάτι που ισχύει για πολλές </a:t>
            </a:r>
            <a:r>
              <a:rPr lang="el-GR" b="1" dirty="0"/>
              <a:t>διαδικτυακές κοινότητες</a:t>
            </a:r>
            <a:r>
              <a:rPr lang="el-GR" dirty="0"/>
              <a:t>, τα νέα πιθανά μέλη θα έχουν την τάση να </a:t>
            </a:r>
            <a:r>
              <a:rPr lang="el-GR" b="1" dirty="0"/>
              <a:t>συμμορφωθούν</a:t>
            </a:r>
            <a:r>
              <a:rPr lang="el-GR" dirty="0"/>
              <a:t>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3C19CA4-0B9C-CBB9-1E15-659702370893}"/>
              </a:ext>
            </a:extLst>
          </p:cNvPr>
          <p:cNvSpPr txBox="1"/>
          <p:nvPr/>
        </p:nvSpPr>
        <p:spPr>
          <a:xfrm>
            <a:off x="8514735" y="6581001"/>
            <a:ext cx="3677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1200">
                <a:hlinkClick r:id="rId3"/>
              </a:defRPr>
            </a:pPr>
            <a:r>
              <a:rPr lang="el-GR" dirty="0"/>
              <a:t>Φωτογραφία: </a:t>
            </a:r>
            <a:r>
              <a:rPr lang="el-GR" dirty="0" err="1"/>
              <a:t>Freepik</a:t>
            </a:r>
            <a:endParaRPr lang="el-GR" sz="1200" dirty="0"/>
          </a:p>
        </p:txBody>
      </p:sp>
      <p:pic>
        <p:nvPicPr>
          <p:cNvPr id="5" name="Εικόνα 4" descr="Εικόνα που περιέχει παπούτσια, ρουχισμός, φόρεμα, γυναίκα  Περιγραφή που δημιουργήθηκε αυτόματα">
            <a:extLst>
              <a:ext uri="{FF2B5EF4-FFF2-40B4-BE49-F238E27FC236}">
                <a16:creationId xmlns:a16="http://schemas.microsoft.com/office/drawing/2014/main" id="{F33AA837-926A-0C67-0267-98A62DCB15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52" y="447869"/>
            <a:ext cx="4056390" cy="27042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FAA3B7-204D-765C-8576-E6F59ABDB4C1}"/>
              </a:ext>
            </a:extLst>
          </p:cNvPr>
          <p:cNvSpPr txBox="1"/>
          <p:nvPr/>
        </p:nvSpPr>
        <p:spPr>
          <a:xfrm>
            <a:off x="9220201" y="209594"/>
            <a:ext cx="1828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200" b="1" dirty="0">
                <a:solidFill>
                  <a:schemeClr val="accent5">
                    <a:lumMod val="75000"/>
                  </a:schemeClr>
                </a:solidFill>
              </a:rPr>
              <a:t>ΚΩΔΙΚΑΣ</a:t>
            </a:r>
            <a:r>
              <a:rPr lang="el-GR" sz="1200" b="1" dirty="0">
                <a:solidFill>
                  <a:srgbClr val="FF99CC"/>
                </a:solidFill>
              </a:rPr>
              <a:t> ΕΝΔΥΜΑΣΙΑΣ</a:t>
            </a:r>
          </a:p>
        </p:txBody>
      </p:sp>
    </p:spTree>
    <p:extLst>
      <p:ext uri="{BB962C8B-B14F-4D97-AF65-F5344CB8AC3E}">
        <p14:creationId xmlns:p14="http://schemas.microsoft.com/office/powerpoint/2010/main" val="41775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6F2BE-5EBF-E7E3-2234-FA4DEFDF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ea typeface="Adobe Gothic Std B"/>
              </a:defRPr>
            </a:pPr>
            <a:r>
              <a:rPr lang="el-GR" dirty="0"/>
              <a:t>Υποκειμενικά πρότυπα/Κοινωνική επιρροή (3/3)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AF6629-CCDC-1B96-D07D-B5F73630E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7484788" cy="4865977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Άλλοι τρόποι με τους οποίους το περιβάλλον κάποιου μπορεί να επηρεάσει τη συμπεριφορά της πίστης σε ψευδείς πληροφορίες: </a:t>
            </a:r>
          </a:p>
          <a:p>
            <a:r>
              <a:rPr lang="el-GR" dirty="0"/>
              <a:t>Οι άνθρωποι τείνουν να καταβάλλουν λιγότερη προσπάθεια ή να σκέφτονται λιγότερο κριτικά όταν είναι μέλη μιας ομάδας (</a:t>
            </a:r>
            <a:r>
              <a:rPr lang="el-GR" b="1" dirty="0"/>
              <a:t>κοινωνική οκνηρία</a:t>
            </a:r>
            <a:r>
              <a:rPr lang="el-GR" dirty="0"/>
              <a:t>).</a:t>
            </a:r>
            <a:endParaRPr lang="el-GR" dirty="0">
              <a:cs typeface="Calibri"/>
            </a:endParaRPr>
          </a:p>
          <a:p>
            <a:r>
              <a:rPr lang="el-GR" dirty="0"/>
              <a:t>Τα μέλη της ομάδας μπορούν να </a:t>
            </a:r>
            <a:r>
              <a:rPr lang="el-GR" b="1" dirty="0"/>
              <a:t>επηρεάσουν </a:t>
            </a:r>
            <a:r>
              <a:rPr lang="el-GR" dirty="0"/>
              <a:t>τη στάση και τις πεποιθήσεις ενός ατόμου μέσω της επικοινωνίας και της επιχειρηματολογίας. </a:t>
            </a:r>
          </a:p>
          <a:p>
            <a:r>
              <a:rPr lang="el-GR" dirty="0"/>
              <a:t>Όταν τα μέλη της ομάδας του ζητούν μια αλλαγή συμπεριφοράς, ένα άτομο είναι πιο πρόθυμο να </a:t>
            </a:r>
            <a:r>
              <a:rPr lang="el-GR" b="1" dirty="0"/>
              <a:t>συμμορφωθεί</a:t>
            </a:r>
            <a:r>
              <a:rPr lang="el-GR" dirty="0"/>
              <a:t>. </a:t>
            </a:r>
          </a:p>
          <a:p>
            <a:pPr algn="just"/>
            <a:endParaRPr lang="el-GR" dirty="0"/>
          </a:p>
          <a:p>
            <a:pPr algn="just"/>
            <a:endParaRPr lang="el-GR" dirty="0"/>
          </a:p>
          <a:p>
            <a:pPr marL="0" indent="0" algn="just">
              <a:buNone/>
            </a:pPr>
            <a:endParaRPr lang="el-GR" dirty="0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64BCF647-9051-DC51-4AEA-ED19F55DD3E3}"/>
              </a:ext>
            </a:extLst>
          </p:cNvPr>
          <p:cNvSpPr/>
          <p:nvPr/>
        </p:nvSpPr>
        <p:spPr>
          <a:xfrm>
            <a:off x="8426245" y="1799999"/>
            <a:ext cx="2871020" cy="31161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691B802-FEDE-3927-3633-8069B4D9A9A8}"/>
              </a:ext>
            </a:extLst>
          </p:cNvPr>
          <p:cNvSpPr txBox="1"/>
          <p:nvPr/>
        </p:nvSpPr>
        <p:spPr>
          <a:xfrm>
            <a:off x="8426245" y="1926903"/>
            <a:ext cx="28710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1" i="1">
                <a:solidFill>
                  <a:schemeClr val="bg1"/>
                </a:solidFill>
              </a:defRPr>
            </a:pPr>
            <a:r>
              <a:rPr lang="el-GR" dirty="0"/>
              <a:t>Συμπέρασμα</a:t>
            </a:r>
            <a:endParaRPr lang="el-GR" b="1" i="1" dirty="0">
              <a:solidFill>
                <a:schemeClr val="bg1"/>
              </a:solidFill>
            </a:endParaRPr>
          </a:p>
          <a:p>
            <a:pPr algn="ctr"/>
            <a:endParaRPr lang="el-GR" b="1" i="1" dirty="0">
              <a:solidFill>
                <a:schemeClr val="bg1"/>
              </a:solidFill>
            </a:endParaRPr>
          </a:p>
          <a:p>
            <a:pPr algn="ctr">
              <a:defRPr i="1">
                <a:solidFill>
                  <a:schemeClr val="bg1"/>
                </a:solidFill>
              </a:defRPr>
            </a:pPr>
            <a:r>
              <a:rPr lang="el-GR" dirty="0"/>
              <a:t>Λόγω αυτών των παραγόντων, ένα άτομο έχει περισσότερες πιθανότητες να αποδεχθεί τις πληροφορίες ως αλήθεια, όταν η πλειοψηφία της κοινωνικής του ομάδας πιστεύει στις πληροφορίες.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97364-7921-AF80-1258-2BA1E7D0B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ea typeface="Calibri"/>
                <a:cs typeface="Calibri"/>
              </a:defRPr>
            </a:pPr>
            <a:r>
              <a:rPr lang="el-GR" dirty="0"/>
              <a:t>Αντιληπτός έλεγχος συμπεριφοράς (1/3)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932DE1-0F83-ED97-A944-D9F2034B7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  <a:defRPr>
                <a:ea typeface="Calibri"/>
                <a:cs typeface="Calibri"/>
              </a:defRPr>
            </a:pPr>
            <a:r>
              <a:rPr lang="el-GR" dirty="0"/>
              <a:t>Ο αντιληπτός έλεγχος συμπεριφοράς αφορά  στην αντίληψη ενός ατόμου σχετικά με την ευκολία ή τη δυσκολία εκτέλεσης της συμπεριφοράς ενδιαφέροντος. </a:t>
            </a:r>
          </a:p>
          <a:p>
            <a:pPr marL="0" indent="0">
              <a:buNone/>
            </a:pPr>
            <a:endParaRPr lang="el-GR" dirty="0">
              <a:ea typeface="Calibri"/>
              <a:cs typeface="Calibri"/>
            </a:endParaRPr>
          </a:p>
          <a:p>
            <a:pPr marL="0" indent="0">
              <a:buNone/>
              <a:defRPr>
                <a:ea typeface="Calibri"/>
                <a:cs typeface="Calibri"/>
              </a:defRPr>
            </a:pPr>
            <a:r>
              <a:rPr lang="el-GR" dirty="0"/>
              <a:t>Συνδέεται στενά με την </a:t>
            </a:r>
            <a:r>
              <a:rPr lang="el-GR" dirty="0" err="1"/>
              <a:t>αυτο</a:t>
            </a:r>
            <a:r>
              <a:rPr lang="el-GR" dirty="0"/>
              <a:t>-αποτελεσματικότητα, η οποία είναι η πίστη κάποιου στην ικανότητά του να επιτύχει έναν στόχο. </a:t>
            </a:r>
          </a:p>
          <a:p>
            <a:pPr marL="0" indent="0" algn="just">
              <a:buNone/>
            </a:pPr>
            <a:endParaRPr lang="el-GR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el-GR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el-GR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el-GR" dirty="0">
              <a:ea typeface="Calibri"/>
              <a:cs typeface="Calibri"/>
            </a:endParaRPr>
          </a:p>
          <a:p>
            <a:pPr marL="0" indent="0" algn="just">
              <a:buNone/>
            </a:pPr>
            <a:endParaRPr lang="el-GR" dirty="0">
              <a:ea typeface="Calibri"/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EBEEFAA-CF68-C0A2-15B7-B60545D40E3F}"/>
              </a:ext>
            </a:extLst>
          </p:cNvPr>
          <p:cNvSpPr txBox="1"/>
          <p:nvPr/>
        </p:nvSpPr>
        <p:spPr>
          <a:xfrm>
            <a:off x="9439140" y="6584323"/>
            <a:ext cx="275017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defRPr sz="1200">
                <a:ea typeface="Calibri" panose="020F0502020204030204"/>
                <a:cs typeface="Calibri" panose="020F0502020204030204"/>
              </a:defRPr>
            </a:pPr>
            <a:r>
              <a:rPr lang="el-GR" dirty="0">
                <a:hlinkClick r:id="rId3"/>
              </a:rPr>
              <a:t>Ορισμός πηγής</a:t>
            </a:r>
            <a:r>
              <a:rPr lang="el-GR" dirty="0"/>
              <a:t> | </a:t>
            </a:r>
            <a:r>
              <a:rPr lang="el-GR" dirty="0">
                <a:hlinkClick r:id="rId4"/>
              </a:rPr>
              <a:t>Εικόνα από </a:t>
            </a:r>
            <a:r>
              <a:rPr lang="el-GR" dirty="0" err="1">
                <a:hlinkClick r:id="rId4"/>
              </a:rPr>
              <a:t>Freepik</a:t>
            </a:r>
            <a:endParaRPr lang="el-GR" sz="1200" dirty="0">
              <a:ea typeface="Calibri" panose="020F0502020204030204"/>
              <a:cs typeface="Calibri" panose="020F0502020204030204"/>
              <a:hlinkClick r:id="rId3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37B3D02-0229-0165-2D0F-CF12BE1E9F96}"/>
              </a:ext>
            </a:extLst>
          </p:cNvPr>
          <p:cNvSpPr txBox="1"/>
          <p:nvPr/>
        </p:nvSpPr>
        <p:spPr>
          <a:xfrm>
            <a:off x="7362423" y="4225880"/>
            <a:ext cx="406630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sz="2400">
                <a:cs typeface="Calibri"/>
              </a:defRPr>
            </a:pPr>
            <a:r>
              <a:rPr lang="el-GR" dirty="0"/>
              <a:t>Στην περίπτωση της πίστης σε (ψευδείς) πληροφορίες, αυτή η αντίληψη του ελέγχου μπορεί να επηρεαστεί από τις ακόλουθες έννοιες: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8603A51-09AF-30E4-56B9-061A9979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50" y="1201338"/>
            <a:ext cx="4295775" cy="286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ρουχισμός, clipart, παπούτσια, σχεδίαση  Περιγραφή που δημιουργήθηκε αυτόματα">
            <a:extLst>
              <a:ext uri="{FF2B5EF4-FFF2-40B4-BE49-F238E27FC236}">
                <a16:creationId xmlns:a16="http://schemas.microsoft.com/office/drawing/2014/main" id="{9413C850-D6F5-E7F1-1259-F08317FE2C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t="10318" r="9204" b="8270"/>
          <a:stretch/>
        </p:blipFill>
        <p:spPr>
          <a:xfrm>
            <a:off x="8134664" y="885825"/>
            <a:ext cx="3962400" cy="39459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2909028-B103-10EB-7333-2D8C849DD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ea typeface="Adobe Gothic Std B"/>
              </a:defRPr>
            </a:pPr>
            <a:r>
              <a:rPr lang="el-GR" dirty="0"/>
              <a:t>Αντιληπτός έλεγχος συμπεριφοράς (2/3)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B7F94B-89BA-2B30-792D-7DA58C858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8190663" cy="4865977"/>
          </a:xfrm>
        </p:spPr>
        <p:txBody>
          <a:bodyPr vert="horz" lIns="91440" tIns="45720" rIns="91440" bIns="45720" anchor="t">
            <a:normAutofit fontScale="92500"/>
          </a:bodyPr>
          <a:lstStyle/>
          <a:p>
            <a:pPr>
              <a:defRPr sz="2200">
                <a:solidFill>
                  <a:srgbClr val="333333"/>
                </a:solidFill>
              </a:defRPr>
            </a:pPr>
            <a:r>
              <a:rPr lang="el-GR" b="1" dirty="0">
                <a:effectLst/>
              </a:rPr>
              <a:t>Έλλειψη αξιόπιστων πηγών</a:t>
            </a:r>
            <a:r>
              <a:rPr lang="el-GR" b="1" dirty="0"/>
              <a:t>: </a:t>
            </a:r>
            <a:r>
              <a:rPr lang="el-GR" dirty="0">
                <a:effectLst/>
              </a:rPr>
              <a:t>όταν κάποιος λαμβάνει πληροφορίες μόνο από αναξιόπιστες πηγές, είναι πιο πιθανό να αντιμετωπίσει ψευδείς πληροφορίες. Χωρίς </a:t>
            </a:r>
            <a:r>
              <a:rPr lang="el-GR" dirty="0"/>
              <a:t>αντικρουόμενες</a:t>
            </a:r>
            <a:r>
              <a:rPr lang="el-GR" dirty="0">
                <a:effectLst/>
              </a:rPr>
              <a:t> πληροφορίες, οι ψευδείς πληροφορίες είναι πιο πιθανό να γίνουν αποδεκτές ως </a:t>
            </a:r>
            <a:r>
              <a:rPr lang="el-GR" dirty="0"/>
              <a:t>αλήθεια·</a:t>
            </a:r>
            <a:endParaRPr lang="el-GR" sz="2200" dirty="0">
              <a:cs typeface="Calibri" panose="020F0502020204030204"/>
            </a:endParaRPr>
          </a:p>
          <a:p>
            <a:pPr>
              <a:defRPr sz="2200">
                <a:solidFill>
                  <a:srgbClr val="333333"/>
                </a:solidFill>
              </a:defRPr>
            </a:pPr>
            <a:r>
              <a:rPr lang="el-GR" b="1" dirty="0">
                <a:effectLst/>
              </a:rPr>
              <a:t>Περιορισμένη γνώση ή </a:t>
            </a:r>
            <a:r>
              <a:rPr lang="el-GR" b="1" dirty="0"/>
              <a:t>εξειδίκευση:</a:t>
            </a:r>
            <a:r>
              <a:rPr lang="el-GR" b="1" dirty="0">
                <a:effectLst/>
              </a:rPr>
              <a:t> </a:t>
            </a:r>
            <a:r>
              <a:rPr lang="el-GR" dirty="0">
                <a:effectLst/>
              </a:rPr>
              <a:t>χωρίς βασικ</a:t>
            </a:r>
            <a:r>
              <a:rPr lang="el-GR" dirty="0"/>
              <a:t>ές</a:t>
            </a:r>
            <a:r>
              <a:rPr lang="el-GR" dirty="0">
                <a:effectLst/>
              </a:rPr>
              <a:t> πληροφορίες, γίνεται πιο εύκολη η αποδοχή ψευδών πληροφοριών ως αληθινών</a:t>
            </a:r>
            <a:r>
              <a:rPr lang="el-GR" dirty="0"/>
              <a:t>·</a:t>
            </a:r>
            <a:endParaRPr lang="el-GR" sz="2200" i="0" dirty="0">
              <a:solidFill>
                <a:srgbClr val="333333"/>
              </a:solidFill>
              <a:effectLst/>
              <a:cs typeface="Calibri"/>
            </a:endParaRPr>
          </a:p>
          <a:p>
            <a:pPr>
              <a:defRPr sz="2200">
                <a:solidFill>
                  <a:srgbClr val="333333"/>
                </a:solidFill>
              </a:defRPr>
            </a:pPr>
            <a:r>
              <a:rPr lang="el-GR" b="1" dirty="0"/>
              <a:t>Έλλειψη γραμματισμού στα μέσα επικοινωνίας: </a:t>
            </a:r>
            <a:r>
              <a:rPr lang="el-GR" dirty="0"/>
              <a:t>ανεπαρκής κατανόηση του τρόπου κριτικής αξιολόγησης και εκτίμησης των πληροφοριών·</a:t>
            </a:r>
            <a:endParaRPr lang="el-GR" sz="2200" dirty="0">
              <a:solidFill>
                <a:srgbClr val="333333"/>
              </a:solidFill>
              <a:cs typeface="Calibri"/>
            </a:endParaRPr>
          </a:p>
          <a:p>
            <a:pPr>
              <a:defRPr sz="2200">
                <a:solidFill>
                  <a:srgbClr val="333333"/>
                </a:solidFill>
              </a:defRPr>
            </a:pPr>
            <a:r>
              <a:rPr lang="el-GR" b="1" dirty="0"/>
              <a:t>Συναισθηματικός συλλογισμός: </a:t>
            </a:r>
            <a:r>
              <a:rPr lang="el-GR" dirty="0"/>
              <a:t>τα συναισθήματα επηρεάζουν τη λογική. Όταν ένα άτομο έχει ισχυρούς συναισθηματικούς δεσμούς, μπορεί να είναι πιο επιρρεπές να δέχεται πληροφορίες που υποστηρίζουν αυτή τη συναισθηματική κατάσταση, ακόμη και όταν είναι ψευδείς.</a:t>
            </a:r>
            <a:endParaRPr lang="el-GR" sz="2200" dirty="0">
              <a:solidFill>
                <a:srgbClr val="333333"/>
              </a:solidFill>
              <a:cs typeface="Calibri"/>
            </a:endParaRPr>
          </a:p>
          <a:p>
            <a:pPr algn="just"/>
            <a:endParaRPr lang="el-GR" sz="2400" dirty="0">
              <a:solidFill>
                <a:srgbClr val="333333"/>
              </a:solidFill>
              <a:cs typeface="Calibri" panose="020F0502020204030204"/>
            </a:endParaRPr>
          </a:p>
          <a:p>
            <a:pPr algn="just"/>
            <a:endParaRPr lang="el-GR" sz="2400" b="0" i="0" dirty="0">
              <a:solidFill>
                <a:srgbClr val="333333"/>
              </a:solidFill>
              <a:effectLst/>
              <a:cs typeface="Calibri" panose="020F0502020204030204"/>
            </a:endParaRPr>
          </a:p>
          <a:p>
            <a:pPr algn="just"/>
            <a:endParaRPr lang="el-GR" dirty="0"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00FCB-1E84-0187-4220-04402E0F054B}"/>
              </a:ext>
            </a:extLst>
          </p:cNvPr>
          <p:cNvSpPr txBox="1"/>
          <p:nvPr/>
        </p:nvSpPr>
        <p:spPr>
          <a:xfrm>
            <a:off x="5991540" y="6477673"/>
            <a:ext cx="61055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200">
                <a:hlinkClick r:id="rId4"/>
              </a:defRPr>
            </a:pPr>
            <a:r>
              <a:rPr lang="el-GR" dirty="0"/>
              <a:t>Εικόνα από το </a:t>
            </a:r>
            <a:r>
              <a:rPr lang="el-GR" dirty="0" err="1"/>
              <a:t>vectorjuice</a:t>
            </a:r>
            <a:r>
              <a:rPr lang="el-GR" dirty="0"/>
              <a:t> στο </a:t>
            </a:r>
            <a:r>
              <a:rPr lang="el-GR" dirty="0" err="1"/>
              <a:t>Freepik</a:t>
            </a:r>
            <a:r>
              <a:rPr lang="el-GR" dirty="0"/>
              <a:t>.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557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9B2A4-43C6-A3F0-0D9B-10410CDA7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Αντιληπτός έλεγχος συμπεριφοράς (3/3)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A80522-EAC0-9104-0D09-A4AF506E7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6118105" cy="4865977"/>
          </a:xfrm>
        </p:spPr>
        <p:txBody>
          <a:bodyPr>
            <a:normAutofit fontScale="92500" lnSpcReduction="10000"/>
          </a:bodyPr>
          <a:lstStyle/>
          <a:p>
            <a:pPr>
              <a:defRPr sz="2400">
                <a:solidFill>
                  <a:srgbClr val="333333"/>
                </a:solidFill>
              </a:defRPr>
            </a:pPr>
            <a:r>
              <a:rPr lang="el-GR" b="1" dirty="0"/>
              <a:t>Προκατάληψη της επιβεβαίωσης: </a:t>
            </a:r>
            <a:r>
              <a:rPr lang="el-GR" dirty="0"/>
              <a:t>η τάση αποδοχής πληροφοριών που επιβεβαιώνουν </a:t>
            </a:r>
            <a:r>
              <a:rPr lang="el-GR" dirty="0" err="1"/>
              <a:t>προϋπάρχουσες</a:t>
            </a:r>
            <a:r>
              <a:rPr lang="el-GR" dirty="0"/>
              <a:t> πεποιθήσεις πιο γρήγορα από άλλες πληροφορίες, ακόμη και αν οι πληροφορίες είναι ψευδείς·</a:t>
            </a:r>
            <a:endParaRPr lang="el-GR" sz="2400" dirty="0">
              <a:solidFill>
                <a:srgbClr val="333333"/>
              </a:solidFill>
              <a:cs typeface="Calibri"/>
            </a:endParaRPr>
          </a:p>
          <a:p>
            <a:pPr>
              <a:defRPr sz="2400">
                <a:solidFill>
                  <a:srgbClr val="333333"/>
                </a:solidFill>
              </a:defRPr>
            </a:pPr>
            <a:r>
              <a:rPr lang="el-GR" b="1" dirty="0">
                <a:effectLst/>
              </a:rPr>
              <a:t>Γνωστικές συντομεύσεις</a:t>
            </a:r>
            <a:r>
              <a:rPr lang="el-GR" b="1" dirty="0"/>
              <a:t>:</a:t>
            </a:r>
            <a:r>
              <a:rPr lang="el-GR" b="1" dirty="0">
                <a:effectLst/>
              </a:rPr>
              <a:t> </a:t>
            </a:r>
            <a:r>
              <a:rPr lang="el-GR" dirty="0">
                <a:effectLst/>
              </a:rPr>
              <a:t>οι άνθρωποι δεν σκέφτονται με κριτική ματιά για </a:t>
            </a:r>
            <a:r>
              <a:rPr lang="el-GR" dirty="0"/>
              <a:t>τα πάντα</a:t>
            </a:r>
            <a:r>
              <a:rPr lang="el-GR" dirty="0">
                <a:effectLst/>
              </a:rPr>
              <a:t>: μερικές φορές οι άνθρωποι χρησιμοποιούν </a:t>
            </a:r>
            <a:r>
              <a:rPr lang="el-GR" dirty="0" err="1">
                <a:effectLst/>
              </a:rPr>
              <a:t>ευρετικές</a:t>
            </a:r>
            <a:r>
              <a:rPr lang="el-GR" dirty="0">
                <a:effectLst/>
              </a:rPr>
              <a:t> μεθόδους ή «συντομεύσεις».</a:t>
            </a:r>
            <a:r>
              <a:rPr lang="el-GR" dirty="0"/>
              <a:t> Ό</a:t>
            </a:r>
            <a:r>
              <a:rPr lang="el-GR" dirty="0">
                <a:effectLst/>
              </a:rPr>
              <a:t>λοι το κάνουν αυτό</a:t>
            </a:r>
            <a:r>
              <a:rPr lang="el-GR" dirty="0"/>
              <a:t>, ωστόσο, όταν χρησιμοποιείται σε λάθος σενάριο, μπορεί να προκαλέσει την αποδοχή ψευδών πληροφοριών. Αυτό είναι εξαιρετικά διαδεδομένο όταν το θέμα δεν θεωρείται σημαντικό.</a:t>
            </a:r>
            <a:endParaRPr lang="el-GR" sz="2400" i="0" dirty="0">
              <a:solidFill>
                <a:srgbClr val="333333"/>
              </a:solidFill>
              <a:effectLst/>
              <a:cs typeface="Calibri"/>
            </a:endParaRPr>
          </a:p>
          <a:p>
            <a:pPr algn="just"/>
            <a:endParaRPr lang="el-GR" sz="2400" i="0" dirty="0">
              <a:solidFill>
                <a:srgbClr val="333333"/>
              </a:solidFill>
              <a:effectLst/>
              <a:cs typeface="Calibri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E866E4-9FAA-293F-F241-E8184149C430}"/>
              </a:ext>
            </a:extLst>
          </p:cNvPr>
          <p:cNvSpPr txBox="1"/>
          <p:nvPr/>
        </p:nvSpPr>
        <p:spPr>
          <a:xfrm>
            <a:off x="8502316" y="6603467"/>
            <a:ext cx="3689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1200"/>
            </a:pPr>
            <a:r>
              <a:rPr lang="el-GR" dirty="0">
                <a:hlinkClick r:id="rId3"/>
              </a:rPr>
              <a:t>Πηγή </a:t>
            </a:r>
            <a:r>
              <a:rPr lang="el-GR" dirty="0"/>
              <a:t>|</a:t>
            </a:r>
            <a:r>
              <a:rPr lang="el-GR" dirty="0" err="1">
                <a:hlinkClick r:id="rId4"/>
              </a:rPr>
              <a:t>Pixabay</a:t>
            </a:r>
            <a:r>
              <a:rPr lang="el-GR" dirty="0">
                <a:hlinkClick r:id="rId4"/>
              </a:rPr>
              <a:t> Άδεια</a:t>
            </a:r>
            <a:endParaRPr lang="el-GR" sz="1200" dirty="0"/>
          </a:p>
        </p:txBody>
      </p:sp>
      <p:pic>
        <p:nvPicPr>
          <p:cNvPr id="7" name="Εικόνα 6" descr="Εικόνα που περιέχει μαύρο, σκοτάδι  Περιγραφή που δημιουργήθηκε αυτόματα">
            <a:extLst>
              <a:ext uri="{FF2B5EF4-FFF2-40B4-BE49-F238E27FC236}">
                <a16:creationId xmlns:a16="http://schemas.microsoft.com/office/drawing/2014/main" id="{D64630E6-F586-5650-B1CB-3B46C40EF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38" y="1906938"/>
            <a:ext cx="3870257" cy="3301813"/>
          </a:xfrm>
          <a:prstGeom prst="rect">
            <a:avLst/>
          </a:prstGeom>
        </p:spPr>
      </p:pic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4AA233D0-46CA-1EA9-2D65-109634A2E065}"/>
              </a:ext>
            </a:extLst>
          </p:cNvPr>
          <p:cNvSpPr/>
          <p:nvPr/>
        </p:nvSpPr>
        <p:spPr>
          <a:xfrm>
            <a:off x="7070140" y="2968279"/>
            <a:ext cx="4718852" cy="4953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24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μεγεθυντικός φακός/καθρεφτάκι, κουζινικά σκεύη  Περιγραφή που δημιουργήθηκε αυτόματα">
            <a:extLst>
              <a:ext uri="{FF2B5EF4-FFF2-40B4-BE49-F238E27FC236}">
                <a16:creationId xmlns:a16="http://schemas.microsoft.com/office/drawing/2014/main" id="{778E93A8-A227-EF65-517B-DB25F2AA5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59" y="706215"/>
            <a:ext cx="6096000" cy="6096000"/>
          </a:xfrm>
          <a:prstGeom prst="rect">
            <a:avLst/>
          </a:prstGeom>
        </p:spPr>
      </p:pic>
      <p:sp>
        <p:nvSpPr>
          <p:cNvPr id="9" name="Τίτλος 3">
            <a:extLst>
              <a:ext uri="{FF2B5EF4-FFF2-40B4-BE49-F238E27FC236}">
                <a16:creationId xmlns:a16="http://schemas.microsoft.com/office/drawing/2014/main" id="{C4EB2F6A-8B72-1216-AA77-C3EF12FD00A4}"/>
              </a:ext>
            </a:extLst>
          </p:cNvPr>
          <p:cNvSpPr txBox="1">
            <a:spLocks/>
          </p:cNvSpPr>
          <p:nvPr/>
        </p:nvSpPr>
        <p:spPr>
          <a:xfrm>
            <a:off x="49485" y="3478939"/>
            <a:ext cx="12124244" cy="219796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l-GR" sz="3600" b="1" dirty="0">
              <a:solidFill>
                <a:schemeClr val="tx1"/>
              </a:solidFill>
              <a:effectLst/>
              <a:latin typeface="Calibri Light" panose="020F0302020204030204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BF150D-79F1-8837-8727-52E6351AFF21}"/>
              </a:ext>
            </a:extLst>
          </p:cNvPr>
          <p:cNvSpPr/>
          <p:nvPr/>
        </p:nvSpPr>
        <p:spPr>
          <a:xfrm>
            <a:off x="-9348" y="-9438"/>
            <a:ext cx="12201348" cy="9144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CABC49D-C58D-2F3B-AC9B-F42DD1A5CC89}"/>
              </a:ext>
            </a:extLst>
          </p:cNvPr>
          <p:cNvSpPr txBox="1"/>
          <p:nvPr/>
        </p:nvSpPr>
        <p:spPr>
          <a:xfrm>
            <a:off x="318215" y="2756974"/>
            <a:ext cx="6795134" cy="280076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4400" b="1"/>
            </a:pPr>
            <a:r>
              <a:rPr lang="el-GR" dirty="0"/>
              <a:t>Δεξιότητες αναγνώρισης της πίστης σε εσφαλμένη πληροφόρηση και παραπληροφόρηση</a:t>
            </a:r>
            <a:endParaRPr lang="el-GR" sz="4400" b="1" dirty="0">
              <a:cs typeface="Calibri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8F2C01A-0BBF-EA35-7123-0845D4F8ED3C}"/>
              </a:ext>
            </a:extLst>
          </p:cNvPr>
          <p:cNvSpPr txBox="1"/>
          <p:nvPr/>
        </p:nvSpPr>
        <p:spPr>
          <a:xfrm>
            <a:off x="8502316" y="6603467"/>
            <a:ext cx="3689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1200"/>
            </a:pPr>
            <a:r>
              <a:rPr lang="el-GR" dirty="0">
                <a:hlinkClick r:id="rId4"/>
              </a:rPr>
              <a:t>Πηγή </a:t>
            </a:r>
            <a:r>
              <a:rPr lang="el-GR" dirty="0"/>
              <a:t>|</a:t>
            </a:r>
            <a:r>
              <a:rPr lang="el-GR" dirty="0" err="1">
                <a:hlinkClick r:id="rId5"/>
              </a:rPr>
              <a:t>Pixabay</a:t>
            </a:r>
            <a:r>
              <a:rPr lang="el-GR" dirty="0">
                <a:hlinkClick r:id="rId5"/>
              </a:rPr>
              <a:t> Άδεια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894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CA893-9697-546E-E39D-125A620A4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ea typeface="Adobe Gothic Std B"/>
                <a:cs typeface="Calibri"/>
              </a:defRPr>
            </a:pPr>
            <a:r>
              <a:rPr lang="el-GR" dirty="0"/>
              <a:t>Δεξιότητες αναγνώρισης της πίστης στην παραπληροφόρηση (1/3)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BA1C72-A591-20BB-5C18-662221747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210" y="1725863"/>
            <a:ext cx="5852132" cy="4256378"/>
          </a:xfrm>
        </p:spPr>
        <p:txBody>
          <a:bodyPr vert="horz" lIns="91440" tIns="45720" rIns="91440" bIns="45720" anchor="t">
            <a:normAutofit fontScale="92500" lnSpcReduction="20000"/>
          </a:bodyPr>
          <a:lstStyle/>
          <a:p>
            <a:pPr>
              <a:defRPr>
                <a:cs typeface="Calibri"/>
              </a:defRPr>
            </a:pPr>
            <a:r>
              <a:rPr lang="el-GR" b="1" dirty="0"/>
              <a:t>Μείνετε ενημερωμένοι</a:t>
            </a:r>
            <a:r>
              <a:rPr lang="el-GR" dirty="0"/>
              <a:t> σχετικά με δημοφιλή αφηγήματα στα μέσα ενημέρωσης, έτσι ώστε να γνωρίζετε τι συμβαίνει κατά την παραπληροφόρηση.</a:t>
            </a:r>
            <a:endParaRPr lang="el-GR" dirty="0">
              <a:ea typeface="Calibri"/>
              <a:cs typeface="Calibri"/>
            </a:endParaRPr>
          </a:p>
          <a:p>
            <a:pPr>
              <a:defRPr>
                <a:ea typeface="Calibri"/>
                <a:cs typeface="Calibri"/>
              </a:defRPr>
            </a:pPr>
            <a:r>
              <a:rPr lang="el-GR" b="1" dirty="0"/>
              <a:t>Να είστε σε εγρήγορση για σήματα «κόκκινης σημαίας»</a:t>
            </a:r>
            <a:r>
              <a:rPr lang="el-GR" dirty="0"/>
              <a:t>. Αυτά είναι σημάδια που δείχνουν ριζοσπαστικοποίηση, η οποία είναι συχνά προϊόν πίστης σε παραπληροφόρηση. </a:t>
            </a:r>
          </a:p>
          <a:p>
            <a:pPr>
              <a:defRPr>
                <a:ea typeface="Calibri"/>
                <a:cs typeface="Calibri"/>
              </a:defRPr>
            </a:pPr>
            <a:r>
              <a:rPr lang="el-GR" dirty="0"/>
              <a:t>Όταν έχετε παρατηρήσει κάποιες ανησυχητικές απόψεις, δηλώσεις ή επιχειρήματα, </a:t>
            </a:r>
            <a:r>
              <a:rPr lang="el-GR" b="1" dirty="0"/>
              <a:t>προσπαθήστε να ξεκινήσετε έναν διάλογο</a:t>
            </a:r>
            <a:r>
              <a:rPr lang="el-GR" dirty="0"/>
              <a:t> σχετικά με αυτό. Περισσότερα σχετικά με αυτό μπορείτε να βρείτε στην </a:t>
            </a:r>
            <a:r>
              <a:rPr lang="el-GR" i="1" dirty="0"/>
              <a:t>Ενότητα 4: Διευκόλυνση του διαλόγου</a:t>
            </a:r>
            <a:r>
              <a:rPr lang="el-GR" dirty="0"/>
              <a:t>.</a:t>
            </a:r>
            <a:endParaRPr lang="el-GR" dirty="0">
              <a:cs typeface="Calibri"/>
            </a:endParaRPr>
          </a:p>
          <a:p>
            <a:pPr marL="0" indent="0" algn="just">
              <a:buNone/>
            </a:pPr>
            <a:endParaRPr lang="el-GR" dirty="0">
              <a:ea typeface="Calibri" panose="020F0502020204030204"/>
              <a:cs typeface="Calibri"/>
            </a:endParaRPr>
          </a:p>
          <a:p>
            <a:pPr algn="just"/>
            <a:endParaRPr lang="el-GR" dirty="0">
              <a:cs typeface="Calibri"/>
            </a:endParaRP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7328029D-A91B-6DFC-FAAC-68F8DE9B53AC}"/>
              </a:ext>
            </a:extLst>
          </p:cNvPr>
          <p:cNvSpPr/>
          <p:nvPr/>
        </p:nvSpPr>
        <p:spPr>
          <a:xfrm>
            <a:off x="602330" y="2864652"/>
            <a:ext cx="3944259" cy="28800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79CAA1B-D350-905A-9042-45A1E794E0EA}"/>
              </a:ext>
            </a:extLst>
          </p:cNvPr>
          <p:cNvSpPr txBox="1"/>
          <p:nvPr/>
        </p:nvSpPr>
        <p:spPr>
          <a:xfrm>
            <a:off x="602329" y="2945275"/>
            <a:ext cx="394425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 i="1">
                <a:solidFill>
                  <a:schemeClr val="bg1"/>
                </a:solidFill>
                <a:cs typeface="Calibri"/>
              </a:defRPr>
            </a:pPr>
            <a:r>
              <a:rPr lang="el-GR" dirty="0"/>
              <a:t>Εξαρτώμενη από το πλαίσιο:</a:t>
            </a:r>
            <a:endParaRPr lang="el-GR" i="1" dirty="0">
              <a:solidFill>
                <a:schemeClr val="bg1"/>
              </a:solidFill>
              <a:cs typeface="Calibri"/>
            </a:endParaRPr>
          </a:p>
          <a:p>
            <a:pPr algn="ctr"/>
            <a:endParaRPr lang="el-GR" i="1" dirty="0">
              <a:solidFill>
                <a:schemeClr val="bg1"/>
              </a:solidFill>
              <a:cs typeface="Calibri"/>
            </a:endParaRPr>
          </a:p>
          <a:p>
            <a:pPr algn="ctr">
              <a:defRPr i="1">
                <a:solidFill>
                  <a:schemeClr val="bg1"/>
                </a:solidFill>
                <a:cs typeface="Calibri"/>
              </a:defRPr>
            </a:pPr>
            <a:r>
              <a:rPr lang="el-GR" dirty="0"/>
              <a:t>Η πίστη στην παραπληροφόρηση (σκόπιμη και μη) μπορεί να ποικίλει σε μεγάλο βαθμό μεταξύ διαφορετικών ατόμων. Δεν υπάρχει ούτε μία αληθινή λύση ή ικανότητα για την αντιμετώπισή της. Ωστόσο, υπάρχουν κάποιες γενικές δεξιότητες που πρέπει να έχετε κατά νου.</a:t>
            </a:r>
            <a:endParaRPr lang="el-GR" i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33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A136FFB-580F-2CEF-EB31-329B8282945E}"/>
              </a:ext>
            </a:extLst>
          </p:cNvPr>
          <p:cNvSpPr/>
          <p:nvPr/>
        </p:nvSpPr>
        <p:spPr>
          <a:xfrm>
            <a:off x="-9346" y="0"/>
            <a:ext cx="2983456" cy="68580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0355FE7A-0D65-83AF-43BC-C964D7CF6D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882766"/>
            <a:ext cx="2974110" cy="2387600"/>
          </a:xfrm>
        </p:spPr>
        <p:txBody>
          <a:bodyPr vert="horz" lIns="91440" tIns="45720" rIns="91440" bIns="45720" anchor="b">
            <a:normAutofit/>
          </a:bodyPr>
          <a:lstStyle/>
          <a:p>
            <a:pPr algn="ctr">
              <a:defRPr sz="4800">
                <a:solidFill>
                  <a:srgbClr val="95C11F"/>
                </a:solidFill>
              </a:defRPr>
            </a:pPr>
            <a:r>
              <a:t>Εταίροι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0F28B5C-65D3-FEF9-9044-3978B94F6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57202"/>
            <a:ext cx="3244053" cy="2157295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D782A21-BD9B-860F-8BAC-73C8044B9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36" y="5405948"/>
            <a:ext cx="4360748" cy="872148"/>
          </a:xfrm>
          <a:prstGeom prst="rect">
            <a:avLst/>
          </a:prstGeom>
        </p:spPr>
      </p:pic>
      <p:sp>
        <p:nvSpPr>
          <p:cNvPr id="14" name="AutoShape 6">
            <a:extLst>
              <a:ext uri="{FF2B5EF4-FFF2-40B4-BE49-F238E27FC236}">
                <a16:creationId xmlns:a16="http://schemas.microsoft.com/office/drawing/2014/main" id="{3736C95B-3204-EAE4-E75B-F32B618B8E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0504" y="183261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pic>
        <p:nvPicPr>
          <p:cNvPr id="1034" name="Picture 10" descr="KU Leuven | Universitas 21">
            <a:extLst>
              <a:ext uri="{FF2B5EF4-FFF2-40B4-BE49-F238E27FC236}">
                <a16:creationId xmlns:a16="http://schemas.microsoft.com/office/drawing/2014/main" id="{6E08D071-9448-2E87-BD3B-A6ED4C107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9" b="29601"/>
          <a:stretch/>
        </p:blipFill>
        <p:spPr bwMode="auto">
          <a:xfrm>
            <a:off x="8572783" y="1080426"/>
            <a:ext cx="2983456" cy="118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6148653-8419-7040-3E17-EBE2C3013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162" y="5149850"/>
            <a:ext cx="2820283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4A2CB6C9-2D9B-64E6-4216-816560D1B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95" y="2765928"/>
            <a:ext cx="22955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Γραφικό 6">
            <a:extLst>
              <a:ext uri="{FF2B5EF4-FFF2-40B4-BE49-F238E27FC236}">
                <a16:creationId xmlns:a16="http://schemas.microsoft.com/office/drawing/2014/main" id="{F2772EE3-ADA2-2635-64F5-BA2D4C6217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0180" y="2692026"/>
            <a:ext cx="2288310" cy="570706"/>
          </a:xfrm>
          <a:prstGeom prst="rect">
            <a:avLst/>
          </a:prstGeom>
        </p:spPr>
      </p:pic>
      <p:pic>
        <p:nvPicPr>
          <p:cNvPr id="6" name="Picture 5" descr="A picture containing graphics, clipart, graphic design, design  Description automatically generated">
            <a:extLst>
              <a:ext uri="{FF2B5EF4-FFF2-40B4-BE49-F238E27FC236}">
                <a16:creationId xmlns:a16="http://schemas.microsoft.com/office/drawing/2014/main" id="{021DED3E-70D8-7F7C-1DC8-57F0AD016EF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11" y="2692026"/>
            <a:ext cx="1585130" cy="1818287"/>
          </a:xfrm>
          <a:prstGeom prst="rect">
            <a:avLst/>
          </a:prstGeom>
        </p:spPr>
      </p:pic>
      <p:pic>
        <p:nvPicPr>
          <p:cNvPr id="1028" name="Picture 4" descr="WijkWijzer - Verwey-Jonker Instituut">
            <a:extLst>
              <a:ext uri="{FF2B5EF4-FFF2-40B4-BE49-F238E27FC236}">
                <a16:creationId xmlns:a16="http://schemas.microsoft.com/office/drawing/2014/main" id="{21B5AC31-2966-4E59-9F99-C8EBE1FC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45" y="6003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6E1498-CCA1-D5A3-FE67-D37E2B9F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ea typeface="Adobe Gothic Std B"/>
                <a:cs typeface="Calibri"/>
              </a:defRPr>
            </a:pPr>
            <a:r>
              <a:rPr lang="el-GR" dirty="0"/>
              <a:t>Σήματα κόκκινης σημαίας (2/3)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F80DB7-79E2-726F-3572-E74568430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200963" cy="4865977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  <a:defRPr sz="2100">
                <a:ea typeface="Calibri"/>
                <a:cs typeface="Calibri"/>
              </a:defRPr>
            </a:pPr>
            <a:r>
              <a:rPr lang="el-GR" dirty="0"/>
              <a:t>Δεν υπάρχει πλήρης κατάλογος που να καλύπτει όλα τα πιθανά μηνύματα που θα μπορούσαν να υποδηλώνουν ριζοσπαστικοποίηση, διότι το θέμα αυτό είναι υπερβολικά περίπλοκο και εξαρτώμενο του πλαισίου. Η διαδικασία της ριζοσπαστικοποίησης αλλάζει και εξελίσσεται συνεχώς, , άρα και οι δείκτες αυτής.</a:t>
            </a:r>
          </a:p>
          <a:p>
            <a:pPr marL="0" indent="0">
              <a:buNone/>
              <a:defRPr sz="2100">
                <a:ea typeface="Calibri"/>
                <a:cs typeface="Calibri"/>
              </a:defRPr>
            </a:pPr>
            <a:r>
              <a:rPr lang="el-GR" dirty="0"/>
              <a:t>Ωστόσο, ακολουθούν μερικά παραδείγματα για να δείξουμε πώς θα μπορούσαν να μοιάζουν αυτά τα σήματα:</a:t>
            </a:r>
            <a:endParaRPr lang="el-GR" sz="2100" dirty="0"/>
          </a:p>
        </p:txBody>
      </p:sp>
      <p:pic>
        <p:nvPicPr>
          <p:cNvPr id="5" name="Εικόνα 4" descr="Εικόνα που περιέχει γραφικά, πορφυρό, κόκκινο, γραφιστική  Περιγραφή που δημιουργήθηκε αυτόματα">
            <a:extLst>
              <a:ext uri="{FF2B5EF4-FFF2-40B4-BE49-F238E27FC236}">
                <a16:creationId xmlns:a16="http://schemas.microsoft.com/office/drawing/2014/main" id="{DE8D249C-04AA-B9D2-C7DF-F7EB1A5AB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87" y="257175"/>
            <a:ext cx="4124325" cy="6096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E6B3B3B-E4BD-51FB-E45A-2AAB92FADA86}"/>
              </a:ext>
            </a:extLst>
          </p:cNvPr>
          <p:cNvSpPr txBox="1"/>
          <p:nvPr/>
        </p:nvSpPr>
        <p:spPr>
          <a:xfrm>
            <a:off x="8502316" y="6603467"/>
            <a:ext cx="3689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1200"/>
            </a:pPr>
            <a:r>
              <a:rPr lang="el-GR" dirty="0">
                <a:hlinkClick r:id="rId4"/>
              </a:rPr>
              <a:t>Πηγή </a:t>
            </a:r>
            <a:r>
              <a:rPr lang="el-GR" dirty="0"/>
              <a:t>|</a:t>
            </a:r>
            <a:r>
              <a:rPr lang="el-GR" dirty="0" err="1">
                <a:hlinkClick r:id="rId5"/>
              </a:rPr>
              <a:t>Pixabay</a:t>
            </a:r>
            <a:r>
              <a:rPr lang="el-GR" dirty="0">
                <a:hlinkClick r:id="rId5"/>
              </a:rPr>
              <a:t> Άδεια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9866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FB044C-DDDC-E640-E22C-808DF005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σημάτων κόκκινης σημαίας (3/3)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7023E5-F645-252F-C2B5-02FE2C3A5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1799999"/>
            <a:ext cx="5538000" cy="4865977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,Sans-Serif"/>
              <a:buChar char="•"/>
              <a:defRPr sz="2400">
                <a:ea typeface="Calibri" panose="020F0502020204030204"/>
                <a:cs typeface="Calibri" panose="020F0502020204030204"/>
              </a:defRPr>
            </a:pPr>
            <a:r>
              <a:rPr lang="el-GR" dirty="0"/>
              <a:t>Η χρήση προβληματικών δηλώσεων ή γλώσσας που είναι γνωστό ότι συνδέεται με την παραπληροφόρηση ή ριζοσπαστικές ομάδες, για παράδειγμα δίνοντας έμφαση σε «εμάς-έναντι-αυτοί» διαχωρισμούς που σχετίζονται με την εθνικότητα ή τη θρησκεία. </a:t>
            </a:r>
          </a:p>
          <a:p>
            <a:pPr marL="285750" indent="-285750">
              <a:buFont typeface="Arial"/>
              <a:buChar char="•"/>
              <a:defRPr sz="2400">
                <a:ea typeface="Calibri" panose="020F0502020204030204"/>
                <a:cs typeface="Calibri" panose="020F0502020204030204"/>
              </a:defRPr>
            </a:pPr>
            <a:r>
              <a:rPr lang="el-GR" dirty="0"/>
              <a:t>Μια αυξανόμενη αίσθηση του </a:t>
            </a:r>
            <a:r>
              <a:rPr lang="el-GR" dirty="0" err="1"/>
              <a:t>ανήκειν</a:t>
            </a:r>
            <a:r>
              <a:rPr lang="el-GR" dirty="0"/>
              <a:t> σε μια συγκεκριμένη (πολιτική, θρησκευτική, </a:t>
            </a:r>
            <a:r>
              <a:rPr lang="el-GR" dirty="0" err="1"/>
              <a:t>εθνοτική</a:t>
            </a:r>
            <a:r>
              <a:rPr lang="el-GR" dirty="0"/>
              <a:t>) ομάδα, ή αντίθετα, η αίσθηση ότι δεν ανήκουν πουθενά.</a:t>
            </a:r>
          </a:p>
          <a:p>
            <a:pPr marL="285750" indent="-285750">
              <a:buFont typeface="Arial"/>
              <a:buChar char="•"/>
              <a:defRPr sz="2400">
                <a:ea typeface="Calibri" panose="020F0502020204030204"/>
                <a:cs typeface="Calibri" panose="020F0502020204030204"/>
              </a:defRPr>
            </a:pPr>
            <a:r>
              <a:rPr lang="el-GR" dirty="0"/>
              <a:t>Διακοπή παλιών φιλιών υπέρ νέων φίλων από μια ριζοσπαστική ομάδα.</a:t>
            </a:r>
          </a:p>
          <a:p>
            <a:pPr algn="just"/>
            <a:endParaRPr lang="el-GR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BE85469-928F-8A34-0F4E-932B7701FC50}"/>
              </a:ext>
            </a:extLst>
          </p:cNvPr>
          <p:cNvSpPr txBox="1">
            <a:spLocks/>
          </p:cNvSpPr>
          <p:nvPr/>
        </p:nvSpPr>
        <p:spPr>
          <a:xfrm>
            <a:off x="6085268" y="1799999"/>
            <a:ext cx="5680414" cy="4865977"/>
          </a:xfrm>
          <a:prstGeom prst="rect">
            <a:avLst/>
          </a:prstGeom>
        </p:spPr>
        <p:txBody>
          <a:bodyPr vert="horz" lIns="91440" tIns="45720" rIns="91440" bIns="4572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  <a:defRPr>
                <a:ea typeface="Calibri" panose="020F0502020204030204"/>
                <a:cs typeface="Calibri" panose="020F0502020204030204"/>
              </a:defRPr>
            </a:pPr>
            <a:r>
              <a:rPr lang="el-GR" dirty="0"/>
              <a:t>Αλλαγές στη διάθεση και/ή απομόνωση.</a:t>
            </a:r>
          </a:p>
          <a:p>
            <a:pPr marL="285750" indent="-285750">
              <a:buFont typeface="Arial"/>
              <a:buChar char="•"/>
              <a:defRPr>
                <a:ea typeface="Calibri" panose="020F0502020204030204"/>
                <a:cs typeface="Calibri" panose="020F0502020204030204"/>
              </a:defRPr>
            </a:pPr>
            <a:r>
              <a:rPr lang="el-GR" dirty="0"/>
              <a:t>Αξιοσημείωτες αλλαγές στην (σχολική) απόδοση ή απουσίες.</a:t>
            </a:r>
          </a:p>
          <a:p>
            <a:pPr marL="285750" indent="-285750">
              <a:buFont typeface="Arial"/>
              <a:buChar char="•"/>
              <a:defRPr>
                <a:ea typeface="Calibri" panose="020F0502020204030204"/>
                <a:cs typeface="Calibri" panose="020F0502020204030204"/>
              </a:defRPr>
            </a:pPr>
            <a:r>
              <a:rPr lang="el-GR" dirty="0"/>
              <a:t>Συμμετοχή σε διάφορες δραστηριότητες αναψυχής.</a:t>
            </a:r>
          </a:p>
          <a:p>
            <a:pPr marL="285750" indent="-285750">
              <a:buFont typeface="Arial"/>
              <a:buChar char="•"/>
              <a:defRPr>
                <a:ea typeface="Calibri" panose="020F0502020204030204"/>
                <a:cs typeface="Calibri" panose="020F0502020204030204"/>
              </a:defRPr>
            </a:pPr>
            <a:r>
              <a:rPr lang="el-GR" dirty="0"/>
              <a:t>Συμμετοχή σε διαδηλώσεις.</a:t>
            </a:r>
          </a:p>
          <a:p>
            <a:pPr marL="285750" indent="-285750">
              <a:buFont typeface="Arial"/>
              <a:buChar char="•"/>
              <a:defRPr>
                <a:ea typeface="Calibri" panose="020F0502020204030204"/>
                <a:cs typeface="Calibri" panose="020F0502020204030204"/>
              </a:defRPr>
            </a:pPr>
            <a:r>
              <a:rPr lang="el-GR" dirty="0"/>
              <a:t>Στάση απόρριψης απέναντι στην κοινωνία και τις αρχές.</a:t>
            </a:r>
          </a:p>
          <a:p>
            <a:pPr marL="285750" indent="-285750">
              <a:buFont typeface="Arial"/>
              <a:buChar char="•"/>
              <a:defRPr>
                <a:ea typeface="Calibri" panose="020F0502020204030204"/>
                <a:cs typeface="Calibri" panose="020F0502020204030204"/>
              </a:defRPr>
            </a:pPr>
            <a:r>
              <a:rPr lang="el-GR" dirty="0"/>
              <a:t>Ριζικές αλλαγές στα ρούχα ή την εμφάνιση.</a:t>
            </a:r>
          </a:p>
          <a:p>
            <a:pPr marL="285750" indent="-285750">
              <a:buFont typeface="Arial"/>
              <a:buChar char="•"/>
              <a:defRPr>
                <a:ea typeface="Calibri" panose="020F0502020204030204"/>
                <a:cs typeface="Calibri" panose="020F0502020204030204"/>
              </a:defRPr>
            </a:pPr>
            <a:r>
              <a:rPr lang="el-GR" dirty="0"/>
              <a:t>Πρόσφατη έκθεση σε έναν ή περισσότερους παράγοντες πρόκλησης.</a:t>
            </a:r>
          </a:p>
          <a:p>
            <a:pPr algn="just"/>
            <a:endParaRPr lang="el-GR" dirty="0"/>
          </a:p>
        </p:txBody>
      </p:sp>
      <p:pic>
        <p:nvPicPr>
          <p:cNvPr id="10" name="Εικόνα 9" descr="Εικόνα που περιέχει σημαία, κόκκινο, πορφυρό  Περιγραφή που δημιουργήθηκε αυτόματα">
            <a:extLst>
              <a:ext uri="{FF2B5EF4-FFF2-40B4-BE49-F238E27FC236}">
                <a16:creationId xmlns:a16="http://schemas.microsoft.com/office/drawing/2014/main" id="{0E2A1992-18DE-7217-B5BE-E85D4599239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67" y="192024"/>
            <a:ext cx="1678558" cy="1620857"/>
          </a:xfrm>
          <a:prstGeom prst="rect">
            <a:avLst/>
          </a:prstGeom>
        </p:spPr>
      </p:pic>
      <p:pic>
        <p:nvPicPr>
          <p:cNvPr id="11" name="Εικόνα 10" descr="Εικόνα που περιέχει σημαία, κόκκινο, πορφυρό  Περιγραφή που δημιουργήθηκε αυτόματα">
            <a:extLst>
              <a:ext uri="{FF2B5EF4-FFF2-40B4-BE49-F238E27FC236}">
                <a16:creationId xmlns:a16="http://schemas.microsoft.com/office/drawing/2014/main" id="{418F50B9-96AE-3D6A-3481-461BC81BEA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318" y="179142"/>
            <a:ext cx="1678558" cy="1620857"/>
          </a:xfrm>
          <a:prstGeom prst="rect">
            <a:avLst/>
          </a:prstGeom>
        </p:spPr>
      </p:pic>
      <p:pic>
        <p:nvPicPr>
          <p:cNvPr id="12" name="Εικόνα 11" descr="Εικόνα που περιέχει σημαία, κόκκινο, πορφυρό  Περιγραφή που δημιουργήθηκε αυτόματα">
            <a:extLst>
              <a:ext uri="{FF2B5EF4-FFF2-40B4-BE49-F238E27FC236}">
                <a16:creationId xmlns:a16="http://schemas.microsoft.com/office/drawing/2014/main" id="{42BC52FF-B5C2-E15F-F360-0A47683F21F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92" y="138215"/>
            <a:ext cx="1678558" cy="1620857"/>
          </a:xfrm>
          <a:prstGeom prst="rect">
            <a:avLst/>
          </a:prstGeom>
        </p:spPr>
      </p:pic>
      <p:sp>
        <p:nvSpPr>
          <p:cNvPr id="13" name="Tekstvak 5">
            <a:extLst>
              <a:ext uri="{FF2B5EF4-FFF2-40B4-BE49-F238E27FC236}">
                <a16:creationId xmlns:a16="http://schemas.microsoft.com/office/drawing/2014/main" id="{436AF8A4-E9CB-03BE-DBC2-CA6FBFE23E75}"/>
              </a:ext>
            </a:extLst>
          </p:cNvPr>
          <p:cNvSpPr txBox="1"/>
          <p:nvPr/>
        </p:nvSpPr>
        <p:spPr>
          <a:xfrm>
            <a:off x="8502316" y="6603467"/>
            <a:ext cx="36896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1200"/>
            </a:pPr>
            <a:r>
              <a:rPr lang="el-GR" dirty="0">
                <a:hlinkClick r:id="rId4"/>
              </a:rPr>
              <a:t>Πηγή </a:t>
            </a:r>
            <a:r>
              <a:rPr lang="el-GR" dirty="0"/>
              <a:t>|</a:t>
            </a:r>
            <a:r>
              <a:rPr lang="el-GR" dirty="0" err="1">
                <a:hlinkClick r:id="rId5"/>
              </a:rPr>
              <a:t>Pixabay</a:t>
            </a:r>
            <a:r>
              <a:rPr lang="el-GR" dirty="0">
                <a:hlinkClick r:id="rId5"/>
              </a:rPr>
              <a:t> Άδεια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4768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058616-C18C-4500-A384-B339255A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715951"/>
            <a:ext cx="11059692" cy="605096"/>
          </a:xfrm>
        </p:spPr>
        <p:txBody>
          <a:bodyPr>
            <a:normAutofit/>
          </a:bodyPr>
          <a:lstStyle/>
          <a:p>
            <a:pPr>
              <a:defRPr sz="2400">
                <a:ea typeface="Adobe Gothic Std B"/>
              </a:defRPr>
            </a:pPr>
            <a:r>
              <a:rPr lang="el-GR" dirty="0"/>
              <a:t>Αναφορές και πρόσθετες πηγές 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223045-2011-4DC7-8A60-9FA8F2015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274112"/>
            <a:ext cx="10816017" cy="4865977"/>
          </a:xfrm>
        </p:spPr>
        <p:txBody>
          <a:bodyPr vert="horz" lIns="91440" tIns="45720" rIns="91440" bIns="45720" anchor="t">
            <a:noAutofit/>
          </a:bodyPr>
          <a:lstStyle/>
          <a:p>
            <a:pPr>
              <a:lnSpc>
                <a:spcPct val="150000"/>
              </a:lnSpc>
              <a:defRPr sz="1700" b="1">
                <a:cs typeface="Times New Roman"/>
              </a:defRPr>
            </a:pPr>
            <a:r>
              <a:rPr lang="el-GR" dirty="0"/>
              <a:t>Οι κατευθυντήριες γραμμές του έργου COSTAID στο </a:t>
            </a:r>
            <a:r>
              <a:rPr lang="el-GR" dirty="0">
                <a:hlinkClick r:id="rId3" action="ppaction://hlinkfile"/>
              </a:rPr>
              <a:t>costaid.eu</a:t>
            </a:r>
            <a:r>
              <a:rPr lang="el-GR" dirty="0">
                <a:hlinkClick r:id="rId4"/>
              </a:rPr>
              <a:t>,</a:t>
            </a:r>
            <a:r>
              <a:rPr lang="el-GR" dirty="0"/>
              <a:t> στις οποίες βασίζονται οι διαφάνειες αυτές.</a:t>
            </a:r>
          </a:p>
          <a:p>
            <a:pPr>
              <a:lnSpc>
                <a:spcPct val="150000"/>
              </a:lnSpc>
            </a:pPr>
            <a:r>
              <a:rPr lang="nl-NL" sz="1700" dirty="0">
                <a:cs typeface="Times New Roman"/>
              </a:rPr>
              <a:t>Ajzen, I. (1991). The theory of planned behavior. </a:t>
            </a:r>
            <a:r>
              <a:rPr lang="nl-NL" sz="1700" i="1" dirty="0">
                <a:cs typeface="Times New Roman"/>
              </a:rPr>
              <a:t>Organizational Behavior and Human Decision Processes</a:t>
            </a:r>
            <a:r>
              <a:rPr lang="nl-NL" sz="1700" dirty="0">
                <a:cs typeface="Times New Roman"/>
              </a:rPr>
              <a:t>, </a:t>
            </a:r>
            <a:r>
              <a:rPr lang="nl-NL" sz="1700" i="1" dirty="0">
                <a:cs typeface="Times New Roman"/>
              </a:rPr>
              <a:t>50</a:t>
            </a:r>
            <a:r>
              <a:rPr lang="nl-NL" sz="1700" dirty="0">
                <a:cs typeface="Times New Roman"/>
              </a:rPr>
              <a:t>(2), 179–211. </a:t>
            </a:r>
            <a:r>
              <a:rPr lang="nl-NL" sz="1700" dirty="0">
                <a:cs typeface="Times New Roman"/>
                <a:hlinkClick r:id="rId5"/>
              </a:rPr>
              <a:t>https://doi.org/10.1016/0749-5978(91)90020-t</a:t>
            </a:r>
            <a:endParaRPr lang="nl-NL" sz="1700" dirty="0"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nl-NL" sz="1700" dirty="0">
                <a:cs typeface="Times New Roman"/>
              </a:rPr>
              <a:t>RAN Practitioners. (2023). </a:t>
            </a:r>
            <a:r>
              <a:rPr lang="nl-NL" sz="1700" i="1" dirty="0">
                <a:cs typeface="Times New Roman"/>
              </a:rPr>
              <a:t>How to respond to disinformation in public communications from the perspective of frontline practitioners</a:t>
            </a:r>
            <a:r>
              <a:rPr lang="nl-NL" sz="1700" dirty="0">
                <a:cs typeface="Times New Roman"/>
              </a:rPr>
              <a:t>. Radicalisation Awareness Network. </a:t>
            </a:r>
            <a:r>
              <a:rPr lang="nl-NL" sz="1700" dirty="0">
                <a:ea typeface="+mn-lt"/>
                <a:cs typeface="+mn-lt"/>
                <a:hlinkClick r:id="rId6"/>
              </a:rPr>
              <a:t>https://home-affairs.ec.europa.eu/system/files/2023-07/ran_cn_paper_how_to_respond_to_disinformation_in_public_communications_27-29032023_en.pdf</a:t>
            </a:r>
            <a:endParaRPr lang="nl-NL" sz="1700" dirty="0"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nl-NL" sz="1700" dirty="0">
                <a:latin typeface="Calibri"/>
                <a:ea typeface="Calibri"/>
                <a:cs typeface="Times New Roman"/>
              </a:rPr>
              <a:t>Santos-d’Amorim, K., &amp; Miranda, M. (2021). Informação incorreta, desinformação e má informação: Esclarecendo definições e exemplos em tempos de desinfodemia. </a:t>
            </a:r>
            <a:r>
              <a:rPr lang="nl-NL" sz="1700" i="1" dirty="0">
                <a:latin typeface="Calibri"/>
                <a:ea typeface="Calibri"/>
                <a:cs typeface="Times New Roman"/>
              </a:rPr>
              <a:t>Encontros Bibli</a:t>
            </a:r>
            <a:r>
              <a:rPr lang="nl-NL" sz="1700" dirty="0">
                <a:latin typeface="Calibri"/>
                <a:ea typeface="Calibri"/>
                <a:cs typeface="Times New Roman"/>
              </a:rPr>
              <a:t>, </a:t>
            </a:r>
            <a:r>
              <a:rPr lang="nl-NL" sz="1700" i="1" dirty="0">
                <a:latin typeface="Calibri"/>
                <a:ea typeface="Calibri"/>
                <a:cs typeface="Times New Roman"/>
              </a:rPr>
              <a:t>26</a:t>
            </a:r>
            <a:r>
              <a:rPr lang="nl-NL" sz="1700" dirty="0">
                <a:latin typeface="Calibri"/>
                <a:ea typeface="Calibri"/>
                <a:cs typeface="Times New Roman"/>
              </a:rPr>
              <a:t>, 01–23. </a:t>
            </a:r>
            <a:r>
              <a:rPr lang="nl-NL" sz="1700" u="sng" dirty="0">
                <a:solidFill>
                  <a:srgbClr val="0070C0"/>
                </a:solidFill>
                <a:latin typeface="Calibri"/>
                <a:ea typeface="Calibri"/>
                <a:cs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https://doi.org/10.5007/1518-2924.2021.e76900</a:t>
            </a:r>
            <a:endParaRPr lang="el-GR" sz="1700" dirty="0">
              <a:cs typeface="Times New Roman"/>
            </a:endParaRPr>
          </a:p>
          <a:p>
            <a:endParaRPr lang="el-GR" sz="1700" dirty="0"/>
          </a:p>
          <a:p>
            <a:endParaRPr lang="el-GR" sz="1700" dirty="0">
              <a:ea typeface="Calibri" panose="020F0502020204030204"/>
              <a:cs typeface="Calibri" panose="020F0502020204030204"/>
            </a:endParaRPr>
          </a:p>
          <a:p>
            <a:endParaRPr lang="el-GR" sz="17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58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736" y="2433105"/>
            <a:ext cx="2612304" cy="2612304"/>
          </a:xfrm>
          <a:prstGeom prst="rect">
            <a:avLst/>
          </a:prstGeom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210313" y="4867475"/>
            <a:ext cx="539115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  <a:defRPr b="1">
                <a:solidFill>
                  <a:schemeClr val="bg1"/>
                </a:solidFill>
                <a:latin typeface="+mj-lt"/>
              </a:defRPr>
            </a:pPr>
            <a:r>
              <a:rPr lang="el-GR" sz="3200" dirty="0"/>
              <a:t>Συγχαρητήρια!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 b="1">
                <a:solidFill>
                  <a:schemeClr val="bg1"/>
                </a:solidFill>
                <a:latin typeface="+mj-lt"/>
              </a:defRPr>
            </a:pPr>
            <a:r>
              <a:rPr lang="el-GR" sz="2400" b="1" dirty="0">
                <a:solidFill>
                  <a:schemeClr val="bg1"/>
                </a:solidFill>
                <a:latin typeface="+mj-lt"/>
              </a:rPr>
              <a:t>Έχετε ολοκληρώσει την παρούσα ενότητα</a:t>
            </a:r>
            <a:endParaRPr lang="el-GR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20CF07E-63BD-943B-4C02-57982ED82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373" y="6234021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5830B8B-25B5-4DAD-5AA5-C563F5FA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8" name="Ορθογώνιο 5">
            <a:extLst>
              <a:ext uri="{FF2B5EF4-FFF2-40B4-BE49-F238E27FC236}">
                <a16:creationId xmlns:a16="http://schemas.microsoft.com/office/drawing/2014/main" id="{5D6EEF34-CE0B-CA08-B066-1CD814AE4DE3}"/>
              </a:ext>
            </a:extLst>
          </p:cNvPr>
          <p:cNvSpPr/>
          <p:nvPr/>
        </p:nvSpPr>
        <p:spPr>
          <a:xfrm>
            <a:off x="2900907" y="6258631"/>
            <a:ext cx="7681599" cy="632422"/>
          </a:xfrm>
          <a:prstGeom prst="rect">
            <a:avLst/>
          </a:prstGeom>
        </p:spPr>
        <p:txBody>
          <a:bodyPr vert="horz" lIns="91440" tIns="45720" rIns="91440" bIns="4572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 sz="1100">
                <a:latin typeface="+mj-lt"/>
              </a:defRPr>
            </a:pPr>
            <a:r>
              <a:rPr lang="el-GR" dirty="0"/>
              <a:t>Με τη χρηματοδότηση της Ευρωπαϊκής Ένωσης. Οι απόψεις και οι γνώμες που διατυπώνονται εκφράζουν αποκλειστικά τις απόψεις των συντακτών και δεν αντιπροσωπεύουν </a:t>
            </a:r>
            <a:r>
              <a:rPr lang="el-GR" dirty="0" err="1"/>
              <a:t>κατ'ανάγκη</a:t>
            </a:r>
            <a:r>
              <a:rPr lang="el-GR" dirty="0"/>
              <a:t> τις απόψεις της Ευρωπαϊκής Ένωσης ή του Ευρωπαϊκού Εκτελεστικού Οργανισμού Εκπαίδευσης και Πολιτισμού (EACEA). Η Ευρωπαϊκή Ένωση και ο EACEA δεν μπορούν να θεωρηθούν υπεύθυνοι για τις εκφραζόμενες απόψεις.</a:t>
            </a:r>
            <a:endParaRPr lang="el-GR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" y="6308160"/>
            <a:ext cx="2851422" cy="5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E2D38E87-33DB-46E9-933D-FDECBD9456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93" y="-277185"/>
            <a:ext cx="11857935" cy="1782763"/>
          </a:xfrm>
        </p:spPr>
        <p:txBody>
          <a:bodyPr anchor="b">
            <a:normAutofit/>
          </a:bodyPr>
          <a:lstStyle/>
          <a:p>
            <a:pPr algn="ctr">
              <a:defRPr sz="5400"/>
            </a:pPr>
            <a:r>
              <a:rPr lang="el-GR" dirty="0"/>
              <a:t>Ενότητες</a:t>
            </a:r>
            <a:endParaRPr lang="el-GR" sz="5400" dirty="0"/>
          </a:p>
        </p:txBody>
      </p:sp>
      <p:graphicFrame>
        <p:nvGraphicFramePr>
          <p:cNvPr id="10" name="Diagram 5">
            <a:extLst>
              <a:ext uri="{FF2B5EF4-FFF2-40B4-BE49-F238E27FC236}">
                <a16:creationId xmlns:a16="http://schemas.microsoft.com/office/drawing/2014/main" id="{654CCD75-E89A-4C6C-BF75-D840AD726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064043"/>
              </p:ext>
            </p:extLst>
          </p:nvPr>
        </p:nvGraphicFramePr>
        <p:xfrm>
          <a:off x="791283" y="2162175"/>
          <a:ext cx="4961817" cy="3443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Γραφικό 6">
            <a:extLst>
              <a:ext uri="{FF2B5EF4-FFF2-40B4-BE49-F238E27FC236}">
                <a16:creationId xmlns:a16="http://schemas.microsoft.com/office/drawing/2014/main" id="{5E0860D2-CD37-7A1F-1396-B964A1B9D3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504" y="46380"/>
            <a:ext cx="2839621" cy="708203"/>
          </a:xfrm>
          <a:prstGeom prst="rect">
            <a:avLst/>
          </a:prstGeom>
        </p:spPr>
      </p:pic>
      <p:graphicFrame>
        <p:nvGraphicFramePr>
          <p:cNvPr id="9" name="Διάγραμμα 5">
            <a:extLst>
              <a:ext uri="{FF2B5EF4-FFF2-40B4-BE49-F238E27FC236}">
                <a16:creationId xmlns:a16="http://schemas.microsoft.com/office/drawing/2014/main" id="{0F6221FA-CCBB-7318-4AB1-8EA358DD8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677734"/>
              </p:ext>
            </p:extLst>
          </p:nvPr>
        </p:nvGraphicFramePr>
        <p:xfrm>
          <a:off x="6325308" y="1632696"/>
          <a:ext cx="4961817" cy="437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8" name="Εικόνα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" y="6308160"/>
            <a:ext cx="2851422" cy="5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l-GR" dirty="0"/>
              <a:t>Στόχοι Ενότητας</a:t>
            </a:r>
          </a:p>
        </p:txBody>
      </p:sp>
      <p:pic>
        <p:nvPicPr>
          <p:cNvPr id="15" name="Γραφικό 14" descr="Στόχος με συμπαγές γέμισμα">
            <a:extLst>
              <a:ext uri="{FF2B5EF4-FFF2-40B4-BE49-F238E27FC236}">
                <a16:creationId xmlns:a16="http://schemas.microsoft.com/office/drawing/2014/main" id="{4313419D-52B3-4469-9529-313D9EB0A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12367" y="2213810"/>
            <a:ext cx="3779633" cy="3779633"/>
          </a:xfrm>
          <a:prstGeom prst="rect">
            <a:avLst/>
          </a:prstGeom>
        </p:spPr>
      </p:pic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A8A9FD9A-D149-4CB3-A9BB-556DD2E24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903974"/>
            <a:ext cx="8161127" cy="3101691"/>
          </a:xfrm>
        </p:spPr>
        <p:txBody>
          <a:bodyPr>
            <a:normAutofit lnSpcReduction="10000"/>
          </a:bodyPr>
          <a:lstStyle/>
          <a:p>
            <a:pPr>
              <a:buClr>
                <a:srgbClr val="95C11F"/>
              </a:buClr>
            </a:pPr>
            <a:r>
              <a:rPr lang="el-GR" dirty="0"/>
              <a:t>Να εξηγήσει τι συνεπάγεται η διαταραχή της πληροφόρησης</a:t>
            </a:r>
          </a:p>
          <a:p>
            <a:pPr>
              <a:buClr>
                <a:srgbClr val="95C11F"/>
              </a:buClr>
              <a:buFont typeface="Wingdings" panose="05000000000000000000" pitchFamily="2" charset="2"/>
              <a:buChar char="ü"/>
            </a:pPr>
            <a:r>
              <a:rPr lang="el-GR" dirty="0"/>
              <a:t>Να αυξηθεί η ευαισθητοποίηση σε θέματα σχετικά με τα αίτια και άλλες επιρροές σχετικά με την πίστη στη διαταραχή της πληροφόρησης</a:t>
            </a:r>
          </a:p>
          <a:p>
            <a:pPr>
              <a:buClr>
                <a:srgbClr val="95C11F"/>
              </a:buClr>
            </a:pPr>
            <a:r>
              <a:rPr lang="el-GR" dirty="0"/>
              <a:t>Να εξηγήσει πώς αυτές οι επιρροές λειτουργούν και επηρεάζουν την αντίληψη του ατόμου</a:t>
            </a:r>
          </a:p>
          <a:p>
            <a:pPr>
              <a:buClr>
                <a:srgbClr val="95C11F"/>
              </a:buClr>
            </a:pPr>
            <a:r>
              <a:rPr lang="el-GR" dirty="0"/>
              <a:t>Να οικοδομήσει δεξιότητες σχετικά με τον εντοπισμό και τη διαχείριση της εμπιστοσύνης στη διαταραχή της πληροφόρησης 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6" y="6308160"/>
            <a:ext cx="2851422" cy="53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cirkel, Lettertype  Automatisch gegenereerde beschrijving">
            <a:extLst>
              <a:ext uri="{FF2B5EF4-FFF2-40B4-BE49-F238E27FC236}">
                <a16:creationId xmlns:a16="http://schemas.microsoft.com/office/drawing/2014/main" id="{05521C1D-6E6E-8E77-2221-14FA13975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891" y="237453"/>
            <a:ext cx="6442101" cy="5352785"/>
          </a:xfrm>
          <a:prstGeom prst="rect">
            <a:avLst/>
          </a:prstGeom>
        </p:spPr>
      </p:pic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η Διαταραχή της Πληροφόρησης;</a:t>
            </a:r>
          </a:p>
        </p:txBody>
      </p:sp>
      <p:sp>
        <p:nvSpPr>
          <p:cNvPr id="11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9905" y="6589764"/>
            <a:ext cx="8772088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 sz="1200">
                <a:hlinkClick r:id="rId4"/>
              </a:defRPr>
            </a:pPr>
            <a:r>
              <a:rPr lang="el-GR" dirty="0"/>
              <a:t>Πηγή εικόνας (τροποποιημένη)</a:t>
            </a:r>
            <a:endParaRPr lang="el-GR" sz="1200" dirty="0"/>
          </a:p>
        </p:txBody>
      </p:sp>
      <p:graphicFrame>
        <p:nvGraphicFramePr>
          <p:cNvPr id="14" name="Tijdelijke aanduiding voor inhoud 4">
            <a:extLst>
              <a:ext uri="{FF2B5EF4-FFF2-40B4-BE49-F238E27FC236}">
                <a16:creationId xmlns:a16="http://schemas.microsoft.com/office/drawing/2014/main" id="{913CC63E-F9F4-ED85-397C-8EF48AC869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8453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70687175-E4D1-56A5-31C7-77722205015B}"/>
              </a:ext>
            </a:extLst>
          </p:cNvPr>
          <p:cNvSpPr txBox="1"/>
          <p:nvPr/>
        </p:nvSpPr>
        <p:spPr>
          <a:xfrm>
            <a:off x="574307" y="1718146"/>
            <a:ext cx="714729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 sz="2000"/>
            </a:pPr>
            <a:r>
              <a:rPr lang="el-GR" dirty="0"/>
              <a:t>Η διαταραχή της πληροφορίας είναι ο γενικός όρος για </a:t>
            </a:r>
            <a:br>
              <a:rPr lang="el-GR" dirty="0"/>
            </a:br>
            <a:r>
              <a:rPr lang="el-GR" dirty="0"/>
              <a:t>τρεις τύπους παραπλανητικών ή/και </a:t>
            </a:r>
            <a:br>
              <a:rPr lang="el-GR" dirty="0"/>
            </a:br>
            <a:r>
              <a:rPr lang="el-GR" dirty="0"/>
              <a:t>επιζήμιων πληροφοριών.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2000"/>
            </a:pPr>
            <a:r>
              <a:rPr lang="el-GR" dirty="0"/>
              <a:t>Οι τύποι αυτοί χωρίζονται σε δύο κατηγορίες: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  <a:defRPr sz="2000"/>
            </a:pPr>
            <a:r>
              <a:rPr lang="el-GR" dirty="0"/>
              <a:t>Εάν οι πληροφορίες είναι </a:t>
            </a:r>
            <a:r>
              <a:rPr lang="el-GR" b="1" dirty="0"/>
              <a:t>ψευδείς ή όχι</a:t>
            </a:r>
            <a:r>
              <a:rPr lang="el-GR" dirty="0"/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5C11F"/>
              </a:buClr>
              <a:buFont typeface="Wingdings" panose="05000000000000000000" pitchFamily="2" charset="2"/>
              <a:buChar char="§"/>
              <a:defRPr sz="2000"/>
            </a:pPr>
            <a:r>
              <a:rPr lang="el-GR" dirty="0"/>
              <a:t>Εάν οι πληροφορίες διαδίδονται με </a:t>
            </a:r>
            <a:br>
              <a:rPr lang="el-GR" dirty="0"/>
            </a:br>
            <a:r>
              <a:rPr lang="el-GR" b="1" dirty="0"/>
              <a:t>κακόβουλη πρόθεση</a:t>
            </a:r>
            <a:r>
              <a:rPr lang="el-GR" dirty="0"/>
              <a:t> για να βλάψουν άλλους.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 sz="2000"/>
            </a:pPr>
            <a:r>
              <a:rPr lang="el-GR" dirty="0"/>
              <a:t>Οι τρεις τύποι: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AutoNum type="arabicPeriod"/>
              <a:defRPr sz="2000"/>
            </a:pPr>
            <a:r>
              <a:rPr lang="el-GR" b="1" dirty="0"/>
              <a:t>Λανθασμένη πληροφόρηση/παραπληροφόρηση:</a:t>
            </a:r>
            <a:r>
              <a:rPr lang="el-GR" dirty="0"/>
              <a:t> ψεύτικη, χωρίς πρόθεση για κακό</a:t>
            </a:r>
            <a:endParaRPr lang="el-GR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AutoNum type="arabicPeriod"/>
              <a:defRPr sz="2000"/>
            </a:pPr>
            <a:r>
              <a:rPr lang="el-GR" b="1" dirty="0"/>
              <a:t>Παραπληροφόρηση (σκόπιμη):</a:t>
            </a:r>
            <a:r>
              <a:rPr lang="el-GR" dirty="0"/>
              <a:t> ψευδής, πρόθεση για κακό</a:t>
            </a:r>
            <a:endParaRPr lang="el-GR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AutoNum type="arabicPeriod"/>
              <a:defRPr sz="2000"/>
            </a:pPr>
            <a:r>
              <a:rPr lang="el-GR" b="1" dirty="0"/>
              <a:t>Κακή πληροφόρηση:</a:t>
            </a:r>
            <a:r>
              <a:rPr lang="el-GR" dirty="0"/>
              <a:t> αλήθεια, πρόθεση για κακό</a:t>
            </a:r>
            <a:endParaRPr lang="el-GR" sz="20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503F618-4C58-D605-01F2-65622570A838}"/>
              </a:ext>
            </a:extLst>
          </p:cNvPr>
          <p:cNvSpPr txBox="1"/>
          <p:nvPr/>
        </p:nvSpPr>
        <p:spPr>
          <a:xfrm>
            <a:off x="5992857" y="2556798"/>
            <a:ext cx="1912199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 sz="1600" b="1">
                <a:solidFill>
                  <a:schemeClr val="bg1"/>
                </a:solidFill>
                <a:cs typeface="Calibri"/>
              </a:defRPr>
            </a:pPr>
            <a:r>
              <a:rPr lang="el-GR" dirty="0"/>
              <a:t>Λανθασμένη πληροφόρηση</a:t>
            </a:r>
            <a:endParaRPr lang="el-GR" sz="2000" dirty="0"/>
          </a:p>
          <a:p>
            <a:pPr algn="ctr">
              <a:defRPr sz="1400">
                <a:solidFill>
                  <a:schemeClr val="bg1"/>
                </a:solidFill>
                <a:cs typeface="Calibri"/>
              </a:defRPr>
            </a:pPr>
            <a:r>
              <a:rPr lang="el-GR" dirty="0"/>
              <a:t>Ψευδείς πληροφορίες, διαδίδονται χωρίς την επίγνωση ότι είναι ψευδείς, π.χ. λόγω λάθους ή παρερμηνείας.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5DE4D07-7CFD-87FE-05A9-E9D22279C577}"/>
              </a:ext>
            </a:extLst>
          </p:cNvPr>
          <p:cNvSpPr txBox="1"/>
          <p:nvPr/>
        </p:nvSpPr>
        <p:spPr>
          <a:xfrm>
            <a:off x="8024356" y="1979236"/>
            <a:ext cx="1729243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000" tIns="45720" rIns="3600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 sz="1600" b="1">
                <a:solidFill>
                  <a:schemeClr val="bg1"/>
                </a:solidFill>
                <a:cs typeface="Calibri"/>
              </a:defRPr>
            </a:pPr>
            <a:r>
              <a:rPr lang="el-GR" sz="1400" dirty="0"/>
              <a:t>Παραπληροφόρηση</a:t>
            </a:r>
          </a:p>
          <a:p>
            <a:pPr algn="ctr">
              <a:defRPr sz="1400">
                <a:solidFill>
                  <a:schemeClr val="bg1"/>
                </a:solidFill>
                <a:cs typeface="Calibri"/>
              </a:defRPr>
            </a:pPr>
            <a:r>
              <a:rPr lang="el-GR" sz="1400" dirty="0"/>
              <a:t>Αναληθείς πληροφορίες, που διαδίδονται με κακόβουλη πρόθεση να παραπλανήσουν τον παραλήπτη των πληροφοριών. </a:t>
            </a:r>
          </a:p>
          <a:p>
            <a:pPr algn="ctr">
              <a:defRPr sz="1400">
                <a:solidFill>
                  <a:schemeClr val="bg1"/>
                </a:solidFill>
                <a:cs typeface="Calibri"/>
              </a:defRPr>
            </a:pPr>
            <a:r>
              <a:rPr lang="el-GR" sz="1400" dirty="0"/>
              <a:t>Συχνά χρησιμοποιείται για την προώθηση συγκεκριμένων ηθικών ή πολιτικών αντιλήψεων.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5EF350B-7F4E-3E19-8F54-B1103F01319D}"/>
              </a:ext>
            </a:extLst>
          </p:cNvPr>
          <p:cNvSpPr txBox="1"/>
          <p:nvPr/>
        </p:nvSpPr>
        <p:spPr>
          <a:xfrm>
            <a:off x="9753599" y="1761822"/>
            <a:ext cx="1794171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36000" tIns="45720" rIns="3600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 sz="1600" b="1">
                <a:solidFill>
                  <a:schemeClr val="bg1"/>
                </a:solidFill>
                <a:cs typeface="Calibri"/>
              </a:defRPr>
            </a:pPr>
            <a:r>
              <a:rPr lang="el-GR" dirty="0"/>
              <a:t>Κακή πληροφόρηση</a:t>
            </a:r>
            <a:endParaRPr lang="el-GR" sz="2000" dirty="0">
              <a:solidFill>
                <a:schemeClr val="bg1"/>
              </a:solidFill>
            </a:endParaRPr>
          </a:p>
          <a:p>
            <a:pPr algn="ctr">
              <a:defRPr sz="1400">
                <a:solidFill>
                  <a:schemeClr val="bg1"/>
                </a:solidFill>
                <a:cs typeface="Calibri"/>
              </a:defRPr>
            </a:pPr>
            <a:r>
              <a:rPr lang="el-GR" dirty="0"/>
              <a:t>Βασισμένη σε τεκμηριωμένες πληροφορίες, αλλά διαδίδεται με πρόθεση να προκαλέσει κακό. Συχνά πρόκειται για πληροφορίες που διατυπώνονται εκτός πλαισίου ή είναι υπερβολικές για την προώθηση μιας ατζέντας, π.χ. ρητορική μίσους.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320552-7103-9201-FE73-923B9A4746F1}"/>
              </a:ext>
            </a:extLst>
          </p:cNvPr>
          <p:cNvSpPr txBox="1"/>
          <p:nvPr/>
        </p:nvSpPr>
        <p:spPr>
          <a:xfrm>
            <a:off x="6951754" y="926720"/>
            <a:ext cx="50875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ΑΝΑΚΡΙΒΕΙΑ 	ΠΡΟΘΕΣΗ ΓΙΑ ΚΑΚΟ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1E41C-FA09-80CC-D2E5-C88922BF663F}"/>
              </a:ext>
            </a:extLst>
          </p:cNvPr>
          <p:cNvSpPr txBox="1"/>
          <p:nvPr/>
        </p:nvSpPr>
        <p:spPr>
          <a:xfrm>
            <a:off x="5597236" y="222064"/>
            <a:ext cx="64421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l-G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ΤΥΠΟΙ ΔΙΑΤΑΡΑΧΩΝ ΤΗΣ ΠΛΗΡΟΦΟΡΙΑΣ</a:t>
            </a:r>
          </a:p>
        </p:txBody>
      </p:sp>
    </p:spTree>
    <p:extLst>
      <p:ext uri="{BB962C8B-B14F-4D97-AF65-F5344CB8AC3E}">
        <p14:creationId xmlns:p14="http://schemas.microsoft.com/office/powerpoint/2010/main" val="42232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cirkel, illustratie  Automatisch gegenereerde beschrijving">
            <a:extLst>
              <a:ext uri="{FF2B5EF4-FFF2-40B4-BE49-F238E27FC236}">
                <a16:creationId xmlns:a16="http://schemas.microsoft.com/office/drawing/2014/main" id="{BA93D763-5B29-4B1D-45E2-567F10E60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572" y="1113050"/>
            <a:ext cx="6014279" cy="54299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3000D4-1451-DDDC-334E-603541B7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Διαταραχής Πληροφόρησης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5098885-1F76-15DE-F5F1-5448AE5B9C36}"/>
              </a:ext>
            </a:extLst>
          </p:cNvPr>
          <p:cNvSpPr txBox="1"/>
          <p:nvPr/>
        </p:nvSpPr>
        <p:spPr>
          <a:xfrm>
            <a:off x="5987846" y="6446305"/>
            <a:ext cx="6204154" cy="409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 algn="r">
              <a:lnSpc>
                <a:spcPct val="200000"/>
              </a:lnSpc>
              <a:defRPr sz="1200">
                <a:latin typeface="Calibri"/>
                <a:hlinkClick r:id="rId4"/>
              </a:defRPr>
            </a:pPr>
            <a:r>
              <a:rPr lang="el-GR" dirty="0">
                <a:effectLst/>
                <a:cs typeface="Calibri"/>
              </a:rPr>
              <a:t>Πηγή</a:t>
            </a:r>
            <a:r>
              <a:rPr lang="el-GR" dirty="0">
                <a:cs typeface="Times New Roman"/>
              </a:rPr>
              <a:t> εικόνας (τροποποιημένη)</a:t>
            </a:r>
            <a:endParaRPr lang="el-GR" sz="1200" dirty="0">
              <a:effectLst/>
              <a:latin typeface="Calibri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22507A8-1D10-9AA1-954E-8CB757983358}"/>
              </a:ext>
            </a:extLst>
          </p:cNvPr>
          <p:cNvSpPr txBox="1"/>
          <p:nvPr/>
        </p:nvSpPr>
        <p:spPr>
          <a:xfrm>
            <a:off x="557999" y="1595250"/>
            <a:ext cx="620415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700" dirty="0"/>
              <a:t>Και οι τρεις μορφές διαταραχής της πληροφόρησης είναι διαδεδομένες στην κοινωνία. </a:t>
            </a:r>
          </a:p>
          <a:p>
            <a:pPr marL="285750" indent="-285750">
              <a:buClr>
                <a:srgbClr val="95C11F"/>
              </a:buClr>
              <a:buFont typeface="Wingdings" panose="05000000000000000000" pitchFamily="2" charset="2"/>
              <a:buChar char="§"/>
            </a:pPr>
            <a:r>
              <a:rPr lang="el-GR" sz="1700" b="1" dirty="0"/>
              <a:t>Η λανθασμένη πληροφόρηση </a:t>
            </a:r>
            <a:r>
              <a:rPr lang="el-GR" sz="1700" dirty="0"/>
              <a:t> βασίζεται κυρίως στην άγνοια και τις προσωπικές προκαταλήψεις. Αυτά μπορούν να προκαλέσουν παρερμηνείες οι οποίες, όταν κοινοποιούνται, δημιουργούν παραπληροφόρηση.</a:t>
            </a:r>
          </a:p>
          <a:p>
            <a:pPr marL="285750" indent="-285750">
              <a:buClr>
                <a:srgbClr val="95C11F"/>
              </a:buClr>
              <a:buFont typeface="Wingdings" panose="05000000000000000000" pitchFamily="2" charset="2"/>
              <a:buChar char="§"/>
            </a:pPr>
            <a:r>
              <a:rPr lang="el-GR" sz="1700" b="1" dirty="0"/>
              <a:t>Η σκόπιμη παραπληροφόρηση</a:t>
            </a:r>
            <a:r>
              <a:rPr lang="el-GR" sz="1700" dirty="0"/>
              <a:t> μπορεί να είναι ένα πολύ μεγάλο θέμα, όπως για παράδειγμα η ανταλλαγή «ψευδών ειδήσεων» από ένα μέσο ενημέρωσης. Ωστόσο, παραπληροφόρηση μπορεί επίσης να βρεθεί σε μικρότερα περιστατικά, για παράδειγμα εταιρείες που γράφουν </a:t>
            </a:r>
            <a:br>
              <a:rPr lang="el-GR" sz="1700" dirty="0"/>
            </a:br>
            <a:r>
              <a:rPr lang="el-GR" sz="1700" dirty="0"/>
              <a:t>ψεύτικες κριτικές για τα δικά τους προϊόντα/υπηρεσίες ή </a:t>
            </a:r>
            <a:br>
              <a:rPr lang="el-GR" sz="1700" dirty="0"/>
            </a:br>
            <a:r>
              <a:rPr lang="el-GR" sz="1700" dirty="0"/>
              <a:t>άρθρα που χρησιμοποιούν υπερβολικούς τίτλους </a:t>
            </a:r>
            <a:br>
              <a:rPr lang="el-GR" sz="1700" dirty="0"/>
            </a:br>
            <a:r>
              <a:rPr lang="el-GR" sz="1700" dirty="0"/>
              <a:t>προκειμένου να παραπλανήσουν τους ανθρώπους να τα επισκεφθούν / να κάνουν κλικ σε αυτά.</a:t>
            </a:r>
          </a:p>
          <a:p>
            <a:pPr marL="285750" indent="-285750">
              <a:buClr>
                <a:srgbClr val="95C11F"/>
              </a:buClr>
              <a:buFont typeface="Wingdings" panose="05000000000000000000" pitchFamily="2" charset="2"/>
              <a:buChar char="§"/>
            </a:pPr>
            <a:r>
              <a:rPr lang="el-GR" sz="1700" b="1" dirty="0"/>
              <a:t>Η κακή πληροφόρηση </a:t>
            </a:r>
            <a:r>
              <a:rPr lang="el-GR" sz="1700" dirty="0"/>
              <a:t>για παράδειγμα μπορεί να είναι η συλλογή προσωπικών πληροφοριών μέσω ηλεκτρονικού ψαρέματος, αλλά και η χρήση αυτών των προσωπικών πληροφοριών για π.χ. </a:t>
            </a:r>
            <a:r>
              <a:rPr lang="el-GR" sz="1700" dirty="0" err="1"/>
              <a:t>doxxing</a:t>
            </a:r>
            <a:r>
              <a:rPr lang="el-GR" sz="1700" dirty="0"/>
              <a:t>, κλοπή ταυτότητας ή συκοφαντία.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E37BB88-26EA-C551-BC33-8796D6B10F2B}"/>
              </a:ext>
            </a:extLst>
          </p:cNvPr>
          <p:cNvSpPr txBox="1"/>
          <p:nvPr/>
        </p:nvSpPr>
        <p:spPr>
          <a:xfrm>
            <a:off x="7408034" y="2452351"/>
            <a:ext cx="35128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 b="1">
                <a:cs typeface="Calibri"/>
              </a:defRPr>
            </a:pPr>
            <a:r>
              <a:rPr lang="el-GR" dirty="0"/>
              <a:t>Λανθασμένη πληροφόρηση</a:t>
            </a:r>
            <a:endParaRPr lang="el-GR" sz="2400" dirty="0"/>
          </a:p>
          <a:p>
            <a:pPr algn="ctr">
              <a:defRPr b="1">
                <a:cs typeface="Calibri"/>
              </a:defRPr>
            </a:pPr>
            <a:endParaRPr lang="el-GR" b="1" dirty="0">
              <a:cs typeface="Calibri" panose="020F0502020204030204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78F93A4-829A-1CA3-8AAE-DD5C31C8CDDF}"/>
              </a:ext>
            </a:extLst>
          </p:cNvPr>
          <p:cNvSpPr txBox="1"/>
          <p:nvPr/>
        </p:nvSpPr>
        <p:spPr>
          <a:xfrm>
            <a:off x="8470543" y="2827985"/>
            <a:ext cx="141130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defRPr sz="1400">
                <a:cs typeface="Calibri"/>
              </a:defRPr>
            </a:pPr>
            <a:r>
              <a:rPr lang="el-GR" dirty="0"/>
              <a:t>Προκατάληψη</a:t>
            </a:r>
            <a:endParaRPr lang="el-GR" sz="14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DD5CF6C-68EF-9465-DD3B-AFD94BB31746}"/>
              </a:ext>
            </a:extLst>
          </p:cNvPr>
          <p:cNvSpPr txBox="1"/>
          <p:nvPr/>
        </p:nvSpPr>
        <p:spPr>
          <a:xfrm>
            <a:off x="10472133" y="4974464"/>
            <a:ext cx="198656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defRPr sz="1400">
                <a:cs typeface="Calibri"/>
              </a:defRPr>
            </a:pPr>
            <a:r>
              <a:rPr lang="el-GR" dirty="0"/>
              <a:t>Ηλεκτρονικό «ψάρεμα»</a:t>
            </a:r>
            <a:endParaRPr lang="el-GR" sz="14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014347E-47C9-9048-A98A-8DAF194C259A}"/>
              </a:ext>
            </a:extLst>
          </p:cNvPr>
          <p:cNvSpPr txBox="1"/>
          <p:nvPr/>
        </p:nvSpPr>
        <p:spPr>
          <a:xfrm>
            <a:off x="9836240" y="5714999"/>
            <a:ext cx="169571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defRPr sz="1400">
                <a:cs typeface="Calibri"/>
              </a:defRPr>
            </a:pPr>
            <a:r>
              <a:rPr lang="el-GR" dirty="0"/>
              <a:t>Κατάχρηση εμπιστευτικών πληροφοριών</a:t>
            </a:r>
            <a:endParaRPr lang="el-GR" sz="1400" dirty="0">
              <a:cs typeface="Calibri" panose="020F0502020204030204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338F1BC-51F1-67D1-3BA4-ADDE0AFA5C1D}"/>
              </a:ext>
            </a:extLst>
          </p:cNvPr>
          <p:cNvSpPr txBox="1"/>
          <p:nvPr/>
        </p:nvSpPr>
        <p:spPr>
          <a:xfrm>
            <a:off x="9190401" y="5274883"/>
            <a:ext cx="164795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 sz="1400">
                <a:cs typeface="Calibri"/>
              </a:defRPr>
            </a:pPr>
            <a:r>
              <a:rPr lang="el-GR" dirty="0"/>
              <a:t>Κατάχρηση προσωπικών πληροφοριών</a:t>
            </a:r>
            <a:endParaRPr lang="el-GR" sz="1400" dirty="0">
              <a:cs typeface="Calibri" panose="020F0502020204030204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E7BBD94-6972-5567-232A-4B482D201C7D}"/>
              </a:ext>
            </a:extLst>
          </p:cNvPr>
          <p:cNvSpPr txBox="1"/>
          <p:nvPr/>
        </p:nvSpPr>
        <p:spPr>
          <a:xfrm>
            <a:off x="6428704" y="4236612"/>
            <a:ext cx="87200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defRPr sz="1400">
                <a:cs typeface="Calibri"/>
              </a:defRPr>
            </a:pPr>
            <a:r>
              <a:rPr lang="el-GR" dirty="0"/>
              <a:t>Σάτιρα</a:t>
            </a:r>
            <a:endParaRPr lang="el-GR" sz="1400" dirty="0">
              <a:cs typeface="Calibri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73BD1F4-3D6D-F11B-B33F-22FF784839EF}"/>
              </a:ext>
            </a:extLst>
          </p:cNvPr>
          <p:cNvSpPr txBox="1"/>
          <p:nvPr/>
        </p:nvSpPr>
        <p:spPr>
          <a:xfrm>
            <a:off x="6371823" y="5175696"/>
            <a:ext cx="103621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sz="1400">
                <a:cs typeface="Calibri"/>
              </a:defRPr>
            </a:pPr>
            <a:r>
              <a:rPr lang="el-GR" dirty="0"/>
              <a:t>Ψευδείς ειδήσεις</a:t>
            </a:r>
            <a:endParaRPr lang="el-GR" sz="1400" dirty="0">
              <a:cs typeface="Calibri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62006D8-2C8F-CDCA-EA77-2F3CC03024B9}"/>
              </a:ext>
            </a:extLst>
          </p:cNvPr>
          <p:cNvSpPr txBox="1"/>
          <p:nvPr/>
        </p:nvSpPr>
        <p:spPr>
          <a:xfrm>
            <a:off x="6823119" y="5873302"/>
            <a:ext cx="138179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sz="1400">
                <a:cs typeface="Calibri"/>
              </a:defRPr>
            </a:pPr>
            <a:r>
              <a:rPr lang="el-GR" dirty="0" err="1"/>
              <a:t>Clickbait</a:t>
            </a:r>
            <a:endParaRPr lang="el-GR" sz="1400" dirty="0">
              <a:cs typeface="Calibri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19A9C42-7E7D-25E2-4A27-CA7C7C56C48F}"/>
              </a:ext>
            </a:extLst>
          </p:cNvPr>
          <p:cNvSpPr txBox="1"/>
          <p:nvPr/>
        </p:nvSpPr>
        <p:spPr>
          <a:xfrm>
            <a:off x="7633415" y="5658655"/>
            <a:ext cx="12610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sz="1400">
                <a:cs typeface="Calibri"/>
              </a:defRPr>
            </a:pPr>
            <a:r>
              <a:rPr lang="el-GR" dirty="0"/>
              <a:t>Ψεύτικες κριτικές</a:t>
            </a:r>
            <a:endParaRPr lang="el-GR" sz="1400" dirty="0">
              <a:cs typeface="Calibri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74F4211-3515-E417-FB0E-E373254113DE}"/>
              </a:ext>
            </a:extLst>
          </p:cNvPr>
          <p:cNvSpPr txBox="1"/>
          <p:nvPr/>
        </p:nvSpPr>
        <p:spPr>
          <a:xfrm>
            <a:off x="7188019" y="4174902"/>
            <a:ext cx="8720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defRPr sz="1400">
                <a:cs typeface="Calibri"/>
              </a:defRPr>
            </a:pPr>
            <a:r>
              <a:rPr lang="el-GR" dirty="0"/>
              <a:t>Φάρσα/</a:t>
            </a:r>
            <a:br>
              <a:rPr lang="el-GR" dirty="0"/>
            </a:br>
            <a:r>
              <a:rPr lang="el-GR" dirty="0"/>
              <a:t>Απάτη</a:t>
            </a:r>
            <a:endParaRPr lang="el-GR" sz="1400" dirty="0">
              <a:cs typeface="Calibri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B6C2E36-33D5-5FCA-34B7-0D3B2817B720}"/>
              </a:ext>
            </a:extLst>
          </p:cNvPr>
          <p:cNvSpPr txBox="1"/>
          <p:nvPr/>
        </p:nvSpPr>
        <p:spPr>
          <a:xfrm>
            <a:off x="7207289" y="4962072"/>
            <a:ext cx="11698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sz="1400">
                <a:cs typeface="Calibri"/>
              </a:defRPr>
            </a:pPr>
            <a:r>
              <a:rPr lang="el-GR" dirty="0"/>
              <a:t>Ιστοσελίδες απατεώνων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E3986BA-A533-4A51-5E3D-6B80778DF3DD}"/>
              </a:ext>
            </a:extLst>
          </p:cNvPr>
          <p:cNvSpPr txBox="1"/>
          <p:nvPr/>
        </p:nvSpPr>
        <p:spPr>
          <a:xfrm>
            <a:off x="8856907" y="4955684"/>
            <a:ext cx="84786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sz="1400">
                <a:cs typeface="Calibri"/>
              </a:defRPr>
            </a:pPr>
            <a:r>
              <a:rPr lang="el-GR" dirty="0"/>
              <a:t>Φούσκα</a:t>
            </a:r>
          </a:p>
          <a:p>
            <a:pPr>
              <a:defRPr sz="1400">
                <a:cs typeface="Calibri"/>
              </a:defRPr>
            </a:pPr>
            <a:r>
              <a:rPr lang="el-GR" dirty="0"/>
              <a:t>φίλτρου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2CA5D93-17BD-3792-2C05-33ADA12839A5}"/>
              </a:ext>
            </a:extLst>
          </p:cNvPr>
          <p:cNvSpPr txBox="1"/>
          <p:nvPr/>
        </p:nvSpPr>
        <p:spPr>
          <a:xfrm>
            <a:off x="7886701" y="4030013"/>
            <a:ext cx="174830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sz="1400">
                <a:cs typeface="Calibri"/>
              </a:defRPr>
            </a:pPr>
            <a:r>
              <a:rPr lang="el-GR" dirty="0"/>
              <a:t>Ανακληθέντα άρθρα</a:t>
            </a:r>
            <a:endParaRPr lang="el-GR" sz="1400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078841FD-F19E-8A4D-9C54-3C7BE8B3CFA2}"/>
              </a:ext>
            </a:extLst>
          </p:cNvPr>
          <p:cNvSpPr txBox="1"/>
          <p:nvPr/>
        </p:nvSpPr>
        <p:spPr>
          <a:xfrm>
            <a:off x="7260463" y="3171421"/>
            <a:ext cx="250601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sz="1400">
                <a:cs typeface="Calibri"/>
              </a:defRPr>
            </a:pPr>
            <a:r>
              <a:rPr lang="el-GR" dirty="0"/>
              <a:t>Παραπλανητικοί χάρτες, γραφήματα &amp; γραφικά</a:t>
            </a:r>
            <a:endParaRPr lang="el-GR" sz="1400" dirty="0">
              <a:cs typeface="Calibri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522BEDE-9683-AF6E-BE40-5AD0714DBD09}"/>
              </a:ext>
            </a:extLst>
          </p:cNvPr>
          <p:cNvSpPr txBox="1"/>
          <p:nvPr/>
        </p:nvSpPr>
        <p:spPr>
          <a:xfrm>
            <a:off x="7401840" y="3614133"/>
            <a:ext cx="201232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sz="1400">
                <a:cs typeface="Calibri"/>
              </a:defRPr>
            </a:pPr>
            <a:r>
              <a:rPr lang="el-GR" dirty="0"/>
              <a:t>Θεωρίες συνωμοσίας</a:t>
            </a:r>
            <a:endParaRPr lang="el-GR" sz="1400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D21167A6-B393-2364-B891-8AE582228FEF}"/>
              </a:ext>
            </a:extLst>
          </p:cNvPr>
          <p:cNvSpPr txBox="1"/>
          <p:nvPr/>
        </p:nvSpPr>
        <p:spPr>
          <a:xfrm>
            <a:off x="8057344" y="3820732"/>
            <a:ext cx="201232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sz="1400">
                <a:cs typeface="Calibri"/>
              </a:defRPr>
            </a:pPr>
            <a:r>
              <a:rPr lang="el-GR" dirty="0"/>
              <a:t>Προπαγάνδα</a:t>
            </a:r>
            <a:endParaRPr lang="el-GR" sz="1400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DA8C137-8399-37DA-03FA-4E7CFB748372}"/>
              </a:ext>
            </a:extLst>
          </p:cNvPr>
          <p:cNvSpPr txBox="1"/>
          <p:nvPr/>
        </p:nvSpPr>
        <p:spPr>
          <a:xfrm>
            <a:off x="9525000" y="4612246"/>
            <a:ext cx="23262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 b="1">
                <a:cs typeface="Calibri"/>
              </a:defRPr>
            </a:pPr>
            <a:r>
              <a:rPr lang="el-GR" dirty="0"/>
              <a:t>Κακή πληροφόρηση</a:t>
            </a:r>
            <a:endParaRPr lang="el-GR" b="1" dirty="0">
              <a:cs typeface="Calibri" panose="020F0502020204030204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AF8B0CC9-B64D-FF87-507A-C0478B6FCFE4}"/>
              </a:ext>
            </a:extLst>
          </p:cNvPr>
          <p:cNvSpPr txBox="1"/>
          <p:nvPr/>
        </p:nvSpPr>
        <p:spPr>
          <a:xfrm>
            <a:off x="6938493" y="4652492"/>
            <a:ext cx="210623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defRPr b="1">
                <a:cs typeface="Calibri"/>
              </a:defRPr>
            </a:pPr>
            <a:r>
              <a:rPr lang="el-GR" dirty="0"/>
              <a:t>Παραπληροφόρηση</a:t>
            </a:r>
          </a:p>
        </p:txBody>
      </p:sp>
    </p:spTree>
    <p:extLst>
      <p:ext uri="{BB962C8B-B14F-4D97-AF65-F5344CB8AC3E}">
        <p14:creationId xmlns:p14="http://schemas.microsoft.com/office/powerpoint/2010/main" val="21372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 descr="Εικόνα που περιέχει κείμενο, γραφικά, clipart, καρτούν  Περιγραφή που δημιουργήθηκε αυτόματα">
            <a:extLst>
              <a:ext uri="{FF2B5EF4-FFF2-40B4-BE49-F238E27FC236}">
                <a16:creationId xmlns:a16="http://schemas.microsoft.com/office/drawing/2014/main" id="{5B5354DB-79D5-4754-DF4F-6892EB25C9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t="10937" r="8948" b="11648"/>
          <a:stretch/>
        </p:blipFill>
        <p:spPr>
          <a:xfrm>
            <a:off x="5206608" y="904962"/>
            <a:ext cx="5919956" cy="5623783"/>
          </a:xfrm>
          <a:prstGeom prst="rect">
            <a:avLst/>
          </a:prstGeom>
        </p:spPr>
      </p:pic>
      <p:sp>
        <p:nvSpPr>
          <p:cNvPr id="9" name="Τίτλος 3">
            <a:extLst>
              <a:ext uri="{FF2B5EF4-FFF2-40B4-BE49-F238E27FC236}">
                <a16:creationId xmlns:a16="http://schemas.microsoft.com/office/drawing/2014/main" id="{C4EB2F6A-8B72-1216-AA77-C3EF12FD00A4}"/>
              </a:ext>
            </a:extLst>
          </p:cNvPr>
          <p:cNvSpPr txBox="1">
            <a:spLocks/>
          </p:cNvSpPr>
          <p:nvPr/>
        </p:nvSpPr>
        <p:spPr>
          <a:xfrm>
            <a:off x="49485" y="3478939"/>
            <a:ext cx="12124244" cy="2197961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l-GR" sz="3600" b="1" dirty="0">
              <a:solidFill>
                <a:schemeClr val="tx1"/>
              </a:solidFill>
              <a:effectLst/>
              <a:latin typeface="Calibri Light" panose="020F0302020204030204"/>
              <a:ea typeface="Verdan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BF150D-79F1-8837-8727-52E6351AFF21}"/>
              </a:ext>
            </a:extLst>
          </p:cNvPr>
          <p:cNvSpPr/>
          <p:nvPr/>
        </p:nvSpPr>
        <p:spPr>
          <a:xfrm>
            <a:off x="-9348" y="-9438"/>
            <a:ext cx="12201348" cy="914400"/>
          </a:xfrm>
          <a:prstGeom prst="rect">
            <a:avLst/>
          </a:pr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CABC49D-C58D-2F3B-AC9B-F42DD1A5CC89}"/>
              </a:ext>
            </a:extLst>
          </p:cNvPr>
          <p:cNvSpPr txBox="1"/>
          <p:nvPr/>
        </p:nvSpPr>
        <p:spPr>
          <a:xfrm>
            <a:off x="189426" y="2091566"/>
            <a:ext cx="4680852" cy="34778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4400" b="1"/>
            </a:pPr>
            <a:r>
              <a:rPr lang="el-GR" dirty="0"/>
              <a:t>Πίστη στη Διαταραχή της Πληροφόρησης:</a:t>
            </a:r>
          </a:p>
          <a:p>
            <a:pPr algn="ctr">
              <a:defRPr sz="4400" b="1"/>
            </a:pPr>
            <a:r>
              <a:rPr lang="el-GR" dirty="0"/>
              <a:t>προβληματική συμπεριφορά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11980-40E3-53D7-24FA-30A9FF1BFA90}"/>
              </a:ext>
            </a:extLst>
          </p:cNvPr>
          <p:cNvSpPr txBox="1"/>
          <p:nvPr/>
        </p:nvSpPr>
        <p:spPr>
          <a:xfrm>
            <a:off x="5895395" y="6488668"/>
            <a:ext cx="61055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sz="1200">
                <a:hlinkClick r:id="rId4"/>
              </a:defRPr>
            </a:pPr>
            <a:r>
              <a:rPr lang="el-GR" dirty="0"/>
              <a:t>Εικόνα από το </a:t>
            </a:r>
            <a:r>
              <a:rPr lang="el-GR" dirty="0" err="1"/>
              <a:t>vectorjuice</a:t>
            </a:r>
            <a:r>
              <a:rPr lang="el-GR" dirty="0"/>
              <a:t> στο </a:t>
            </a:r>
            <a:r>
              <a:rPr lang="el-GR" dirty="0" err="1"/>
              <a:t>Freepik</a:t>
            </a:r>
            <a:r>
              <a:rPr lang="el-GR" dirty="0"/>
              <a:t>.</a:t>
            </a:r>
            <a:endParaRPr lang="el-GR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B26942-C9F6-E5FF-FB6B-A5F2C02048FC}"/>
              </a:ext>
            </a:extLst>
          </p:cNvPr>
          <p:cNvSpPr txBox="1"/>
          <p:nvPr/>
        </p:nvSpPr>
        <p:spPr>
          <a:xfrm>
            <a:off x="4788347" y="1362994"/>
            <a:ext cx="241556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l-GR" sz="3200" dirty="0"/>
              <a:t>ΑΛΗΘΕΙΑ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67C73-F9F5-BA25-7737-F9B45A630D4E}"/>
              </a:ext>
            </a:extLst>
          </p:cNvPr>
          <p:cNvSpPr txBox="1"/>
          <p:nvPr/>
        </p:nvSpPr>
        <p:spPr>
          <a:xfrm>
            <a:off x="9869134" y="1382681"/>
            <a:ext cx="2333893" cy="584775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>
              <a:defRPr sz="3200"/>
            </a:lvl1pPr>
          </a:lstStyle>
          <a:p>
            <a:r>
              <a:rPr lang="el-GR" dirty="0"/>
              <a:t>ΠΕΠΟΙΘΗΣΗ</a:t>
            </a:r>
          </a:p>
        </p:txBody>
      </p:sp>
    </p:spTree>
    <p:extLst>
      <p:ext uri="{BB962C8B-B14F-4D97-AF65-F5344CB8AC3E}">
        <p14:creationId xmlns:p14="http://schemas.microsoft.com/office/powerpoint/2010/main" val="36518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diagram, lijn, cirkel, Elektrisch blauw  Automatisch gegenereerde beschrijving">
            <a:extLst>
              <a:ext uri="{FF2B5EF4-FFF2-40B4-BE49-F238E27FC236}">
                <a16:creationId xmlns:a16="http://schemas.microsoft.com/office/drawing/2014/main" id="{624D5438-B479-A623-CB12-0CC689A26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513" y="2209879"/>
            <a:ext cx="6467340" cy="3769059"/>
          </a:xfrm>
          <a:prstGeom prst="rect">
            <a:avLst/>
          </a:prstGeom>
        </p:spPr>
      </p:pic>
      <p:sp>
        <p:nvSpPr>
          <p:cNvPr id="5" name="Τίτλος 4">
            <a:extLst>
              <a:ext uri="{FF2B5EF4-FFF2-40B4-BE49-F238E27FC236}">
                <a16:creationId xmlns:a16="http://schemas.microsoft.com/office/drawing/2014/main" id="{779F93A1-3BC4-4CAA-B56F-3375A7D0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Θεωρία της Σχεδιασμένης Συμπεριφοράς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725DC3-E1D4-4E92-AF5A-F0DED3AA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060411" cy="4865977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pPr marL="0" indent="0">
              <a:buNone/>
              <a:defRPr sz="2200">
                <a:solidFill>
                  <a:srgbClr val="333333"/>
                </a:solidFill>
              </a:defRPr>
            </a:pPr>
            <a:r>
              <a:rPr lang="el-GR" dirty="0">
                <a:effectLst/>
              </a:rPr>
              <a:t>Η θεωρία της προσχεδιασμένης </a:t>
            </a:r>
            <a:r>
              <a:rPr lang="el-GR" dirty="0"/>
              <a:t>συμπεριφοράς </a:t>
            </a:r>
            <a:r>
              <a:rPr lang="el-GR" dirty="0">
                <a:effectLst/>
              </a:rPr>
              <a:t>είναι μια θεωρία που εξηγεί πώς οι άνθρωποι καταλήγουν να εκδηλώνουν τις </a:t>
            </a:r>
            <a:r>
              <a:rPr lang="el-GR" dirty="0"/>
              <a:t>συμπεριφορές</a:t>
            </a:r>
            <a:r>
              <a:rPr lang="en-US" dirty="0"/>
              <a:t> </a:t>
            </a:r>
            <a:r>
              <a:rPr lang="el-GR" dirty="0"/>
              <a:t>που εκδηλώνουν</a:t>
            </a:r>
            <a:r>
              <a:rPr lang="el-GR" dirty="0">
                <a:effectLst/>
              </a:rPr>
              <a:t>.</a:t>
            </a:r>
            <a:r>
              <a:rPr lang="el-GR" dirty="0"/>
              <a:t> </a:t>
            </a:r>
            <a:endParaRPr lang="el-GR" sz="2200" b="0" i="0" dirty="0">
              <a:solidFill>
                <a:srgbClr val="333333"/>
              </a:solidFill>
              <a:effectLst/>
            </a:endParaRPr>
          </a:p>
          <a:p>
            <a:pPr marL="0" indent="0">
              <a:buNone/>
              <a:defRPr sz="2200">
                <a:solidFill>
                  <a:srgbClr val="333333"/>
                </a:solidFill>
              </a:defRPr>
            </a:pPr>
            <a:r>
              <a:rPr lang="el-GR" dirty="0"/>
              <a:t>Στο σχεδιάγραμμα μπορείτε να δείτε ότι για να εκτελέσετε κάποια συμπεριφορά, θα πρέπει να έχετε πρόθεση. </a:t>
            </a:r>
            <a:endParaRPr lang="el-GR" sz="2200" dirty="0">
              <a:solidFill>
                <a:srgbClr val="333333"/>
              </a:solidFill>
              <a:cs typeface="Calibri"/>
            </a:endParaRPr>
          </a:p>
          <a:p>
            <a:pPr marL="0" indent="0">
              <a:buNone/>
              <a:defRPr sz="2200">
                <a:solidFill>
                  <a:srgbClr val="333333"/>
                </a:solidFill>
                <a:effectLst/>
              </a:defRPr>
            </a:pPr>
            <a:r>
              <a:rPr lang="el-GR" dirty="0"/>
              <a:t>Η πρόθεση δημιουργείται από έναν συνδυασμό 3 παραγόντων:</a:t>
            </a:r>
            <a:endParaRPr lang="el-GR" sz="2200" b="0" i="0" dirty="0">
              <a:solidFill>
                <a:srgbClr val="333333"/>
              </a:solidFill>
              <a:effectLst/>
              <a:cs typeface="Calibri"/>
            </a:endParaRPr>
          </a:p>
          <a:p>
            <a:pPr>
              <a:defRPr sz="2200">
                <a:solidFill>
                  <a:srgbClr val="333333"/>
                </a:solidFill>
              </a:defRPr>
            </a:pPr>
            <a:r>
              <a:rPr lang="el-GR" dirty="0"/>
              <a:t>Στάσεις/προσωπικές πεποιθήσεις</a:t>
            </a:r>
            <a:endParaRPr lang="el-GR" sz="2200" dirty="0">
              <a:solidFill>
                <a:srgbClr val="333333"/>
              </a:solidFill>
              <a:cs typeface="Calibri"/>
            </a:endParaRPr>
          </a:p>
          <a:p>
            <a:pPr>
              <a:defRPr sz="2200">
                <a:solidFill>
                  <a:srgbClr val="333333"/>
                </a:solidFill>
                <a:effectLst/>
              </a:defRPr>
            </a:pPr>
            <a:r>
              <a:rPr lang="el-GR" dirty="0"/>
              <a:t>Υποκειμενικά πρότυπα</a:t>
            </a:r>
            <a:endParaRPr lang="el-GR" sz="2200" b="0" i="0" dirty="0">
              <a:solidFill>
                <a:srgbClr val="333333"/>
              </a:solidFill>
              <a:effectLst/>
              <a:cs typeface="Calibri"/>
            </a:endParaRPr>
          </a:p>
          <a:p>
            <a:pPr>
              <a:defRPr sz="2200">
                <a:solidFill>
                  <a:srgbClr val="333333"/>
                </a:solidFill>
              </a:defRPr>
            </a:pPr>
            <a:r>
              <a:rPr lang="el-GR" dirty="0"/>
              <a:t>Αντιληπτός έλεγχος συμπεριφοράς</a:t>
            </a:r>
            <a:endParaRPr lang="el-GR" sz="2200" dirty="0">
              <a:solidFill>
                <a:srgbClr val="333333"/>
              </a:solidFill>
              <a:cs typeface="Calibri"/>
            </a:endParaRPr>
          </a:p>
          <a:p>
            <a:pPr marL="0" indent="0" algn="just">
              <a:buNone/>
            </a:pPr>
            <a:endParaRPr lang="el-GR" sz="2200" b="0" i="0" dirty="0">
              <a:solidFill>
                <a:srgbClr val="333333"/>
              </a:solidFill>
              <a:effectLst/>
            </a:endParaRPr>
          </a:p>
          <a:p>
            <a:pPr marL="457200" lvl="1" indent="0" algn="just">
              <a:buNone/>
            </a:pPr>
            <a:endParaRPr lang="el-GR" sz="2000" b="0" i="0" dirty="0">
              <a:solidFill>
                <a:srgbClr val="333333"/>
              </a:solidFill>
              <a:effectLst/>
            </a:endParaRPr>
          </a:p>
          <a:p>
            <a:pPr algn="just"/>
            <a:endParaRPr lang="el-GR" sz="2000" b="0" i="0" dirty="0">
              <a:solidFill>
                <a:srgbClr val="333333"/>
              </a:solidFill>
              <a:effectLst/>
            </a:endParaRPr>
          </a:p>
          <a:p>
            <a:pPr marL="457200" lvl="1" indent="0" algn="just">
              <a:buNone/>
            </a:pPr>
            <a:endParaRPr lang="el-GR" sz="20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11" name="Ορθογώνιο 1">
            <a:extLst>
              <a:ext uri="{FF2B5EF4-FFF2-40B4-BE49-F238E27FC236}">
                <a16:creationId xmlns:a16="http://schemas.microsoft.com/office/drawing/2014/main" id="{E314B2E6-0586-408E-8D1A-41287EF3B8C4}"/>
              </a:ext>
            </a:extLst>
          </p:cNvPr>
          <p:cNvSpPr/>
          <p:nvPr/>
        </p:nvSpPr>
        <p:spPr>
          <a:xfrm>
            <a:off x="3418652" y="6566673"/>
            <a:ext cx="8772088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>
              <a:defRPr sz="1200"/>
            </a:pPr>
            <a:r>
              <a:rPr lang="el-GR" dirty="0">
                <a:hlinkClick r:id="rId4"/>
              </a:rPr>
              <a:t>Πληροφορίες πηγής &amp; εικόνα (τροποποιημένη</a:t>
            </a:r>
            <a:r>
              <a:rPr lang="el-GR" dirty="0"/>
              <a:t>)</a:t>
            </a:r>
            <a:endParaRPr lang="el-GR" sz="1200" dirty="0">
              <a:cs typeface="Calibri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05611A8-5F79-FB34-A147-53DDE3544EC6}"/>
              </a:ext>
            </a:extLst>
          </p:cNvPr>
          <p:cNvSpPr txBox="1"/>
          <p:nvPr/>
        </p:nvSpPr>
        <p:spPr>
          <a:xfrm>
            <a:off x="6573591" y="2583823"/>
            <a:ext cx="17064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>
                <a:solidFill>
                  <a:schemeClr val="bg1"/>
                </a:solidFill>
                <a:cs typeface="Calibri"/>
              </a:defRPr>
            </a:pPr>
            <a:r>
              <a:rPr lang="el-GR" dirty="0"/>
              <a:t>Στάσεις</a:t>
            </a:r>
            <a:endParaRPr lang="el-GR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BE385A3-8319-6EAB-9A35-B5EB9B9DBF0E}"/>
              </a:ext>
            </a:extLst>
          </p:cNvPr>
          <p:cNvSpPr txBox="1"/>
          <p:nvPr/>
        </p:nvSpPr>
        <p:spPr>
          <a:xfrm>
            <a:off x="6635302" y="3795397"/>
            <a:ext cx="15213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>
                <a:solidFill>
                  <a:schemeClr val="bg1"/>
                </a:solidFill>
              </a:defRPr>
            </a:pPr>
            <a:r>
              <a:rPr lang="el-GR" dirty="0">
                <a:cs typeface="Calibri"/>
              </a:rPr>
              <a:t>Υποκειμενικά πρότυπα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BB26FE1-2133-C740-5317-2CE5EB975187}"/>
              </a:ext>
            </a:extLst>
          </p:cNvPr>
          <p:cNvSpPr txBox="1"/>
          <p:nvPr/>
        </p:nvSpPr>
        <p:spPr>
          <a:xfrm>
            <a:off x="6573591" y="5024566"/>
            <a:ext cx="163668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>
                <a:solidFill>
                  <a:schemeClr val="bg1"/>
                </a:solidFill>
                <a:cs typeface="Calibri"/>
              </a:defRPr>
            </a:pPr>
            <a:r>
              <a:rPr lang="el-GR" dirty="0"/>
              <a:t>Αντιληπτός έλεγχος συμπεριφοράς</a:t>
            </a:r>
            <a:endParaRPr lang="el-GR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0458A9C-B69F-1CBE-2214-E869A0E0A2EC}"/>
              </a:ext>
            </a:extLst>
          </p:cNvPr>
          <p:cNvSpPr txBox="1"/>
          <p:nvPr/>
        </p:nvSpPr>
        <p:spPr>
          <a:xfrm>
            <a:off x="8961549" y="3944155"/>
            <a:ext cx="10598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>
                <a:solidFill>
                  <a:schemeClr val="bg1"/>
                </a:solidFill>
                <a:cs typeface="Calibri"/>
              </a:defRPr>
            </a:pPr>
            <a:r>
              <a:rPr lang="el-GR" dirty="0"/>
              <a:t>Πρόθεση</a:t>
            </a:r>
            <a:endParaRPr lang="el-GR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9902DE0-4F58-8FC1-EA3E-FAC760ECA0E5}"/>
              </a:ext>
            </a:extLst>
          </p:cNvPr>
          <p:cNvSpPr txBox="1"/>
          <p:nvPr/>
        </p:nvSpPr>
        <p:spPr>
          <a:xfrm>
            <a:off x="10567555" y="3941471"/>
            <a:ext cx="15213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>
                <a:solidFill>
                  <a:schemeClr val="bg1"/>
                </a:solidFill>
                <a:cs typeface="Calibri"/>
              </a:defRPr>
            </a:pPr>
            <a:r>
              <a:rPr lang="el-GR" dirty="0"/>
              <a:t>Συμπεριφορά</a:t>
            </a:r>
            <a:endParaRPr lang="el-GR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78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diagram, ontwerp  Automatisch gegenereerde beschrijving">
            <a:extLst>
              <a:ext uri="{FF2B5EF4-FFF2-40B4-BE49-F238E27FC236}">
                <a16:creationId xmlns:a16="http://schemas.microsoft.com/office/drawing/2014/main" id="{DA227BB4-D2D2-6E6A-EAC6-7089D2769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7"/>
          <a:stretch/>
        </p:blipFill>
        <p:spPr>
          <a:xfrm>
            <a:off x="-1" y="2056461"/>
            <a:ext cx="9023927" cy="48056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C3E3EDD-C34F-15DE-DFA0-A9F12C40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Ένα παράδειγμα αυτής της θεωρίας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CD722DA-498A-F42A-87A6-7A4D0D7F054A}"/>
              </a:ext>
            </a:extLst>
          </p:cNvPr>
          <p:cNvSpPr txBox="1"/>
          <p:nvPr/>
        </p:nvSpPr>
        <p:spPr>
          <a:xfrm>
            <a:off x="8051852" y="1299882"/>
            <a:ext cx="3856506" cy="2862322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el-GR"/>
            </a:defPPr>
          </a:lstStyle>
          <a:p>
            <a:r>
              <a:rPr lang="el-GR" dirty="0"/>
              <a:t>Αυτό είναι ένα παράδειγμα αυτής της θεωρίας σε χρήση. </a:t>
            </a:r>
          </a:p>
          <a:p>
            <a:endParaRPr lang="el-GR" dirty="0"/>
          </a:p>
          <a:p>
            <a:r>
              <a:rPr lang="el-GR" dirty="0"/>
              <a:t>Η προσωπική τους στάση, η επιρροή του κοινωνικού τους περιβάλλοντος και το επίπεδο ελέγχου που αντιλαμβάνονται, τους έχουν οδηγήσει σε μια συγκεκριμένη συμπεριφορά: </a:t>
            </a:r>
            <a:br>
              <a:rPr lang="el-GR" dirty="0"/>
            </a:br>
            <a:r>
              <a:rPr lang="el-GR" dirty="0"/>
              <a:t>Να σταματήσουν το κάπνισμα.</a:t>
            </a:r>
          </a:p>
          <a:p>
            <a:endParaRPr lang="el-GR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07BEDEA-7CE3-43E3-2A8B-6661B3D60F7A}"/>
              </a:ext>
            </a:extLst>
          </p:cNvPr>
          <p:cNvSpPr txBox="1"/>
          <p:nvPr/>
        </p:nvSpPr>
        <p:spPr>
          <a:xfrm>
            <a:off x="5985581" y="6585260"/>
            <a:ext cx="620415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>
              <a:defRPr sz="1200">
                <a:hlinkClick r:id="rId4"/>
              </a:defRPr>
            </a:pPr>
            <a:r>
              <a:rPr lang="el-GR" dirty="0"/>
              <a:t>Πηγή εικόνας (τροποποιημένη)</a:t>
            </a:r>
            <a:endParaRPr lang="el-GR" dirty="0">
              <a:cs typeface="Calibri" panose="020F0502020204030204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00C2A2C-39E2-71D0-5EB0-BC30BB58D0FB}"/>
              </a:ext>
            </a:extLst>
          </p:cNvPr>
          <p:cNvSpPr txBox="1"/>
          <p:nvPr/>
        </p:nvSpPr>
        <p:spPr>
          <a:xfrm>
            <a:off x="5312630" y="5288565"/>
            <a:ext cx="68362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l-GR" dirty="0"/>
          </a:p>
          <a:p>
            <a:pPr algn="l">
              <a:defRPr sz="2400" b="1"/>
            </a:pPr>
            <a:r>
              <a:rPr lang="el-GR" dirty="0"/>
              <a:t>Τώρα ας χρησιμοποιήσουμε αυτό το μοντέλο για την πίστη στην διαταραχή της πληροφόρησης!</a:t>
            </a:r>
          </a:p>
          <a:p>
            <a:pPr algn="l"/>
            <a:endParaRPr lang="el-GR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9CFB6C7-CA1B-32BA-60FF-E6654CCC2BB4}"/>
              </a:ext>
            </a:extLst>
          </p:cNvPr>
          <p:cNvSpPr txBox="1"/>
          <p:nvPr/>
        </p:nvSpPr>
        <p:spPr>
          <a:xfrm>
            <a:off x="665019" y="2830669"/>
            <a:ext cx="2940626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sz="1300" b="1">
                <a:cs typeface="Calibri"/>
              </a:defRPr>
            </a:pPr>
            <a:r>
              <a:rPr lang="el-GR" dirty="0"/>
              <a:t>Στάσεις:</a:t>
            </a:r>
          </a:p>
          <a:p>
            <a:pPr>
              <a:defRPr sz="1300">
                <a:cs typeface="Calibri"/>
              </a:defRPr>
            </a:pPr>
            <a:r>
              <a:rPr lang="el-GR" dirty="0"/>
              <a:t>Το κάπνισμα είναι χαλαρωτικό.</a:t>
            </a:r>
          </a:p>
          <a:p>
            <a:pPr>
              <a:defRPr sz="1300">
                <a:cs typeface="Calibri"/>
              </a:defRPr>
            </a:pPr>
            <a:r>
              <a:rPr lang="el-GR" dirty="0"/>
              <a:t>Το κάπνισμα κοστίζει πολύ.</a:t>
            </a:r>
          </a:p>
          <a:p>
            <a:pPr>
              <a:defRPr sz="1300">
                <a:cs typeface="Calibri"/>
              </a:defRPr>
            </a:pPr>
            <a:r>
              <a:rPr lang="el-GR" dirty="0"/>
              <a:t>Το κάπνισμα κάνει κακό στην υγεία μου.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47501C8-7383-C0C7-8762-6948AB968505}"/>
              </a:ext>
            </a:extLst>
          </p:cNvPr>
          <p:cNvSpPr txBox="1"/>
          <p:nvPr/>
        </p:nvSpPr>
        <p:spPr>
          <a:xfrm>
            <a:off x="665019" y="3882444"/>
            <a:ext cx="2940626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sz="1300" b="1">
                <a:cs typeface="Calibri"/>
              </a:defRPr>
            </a:pPr>
            <a:r>
              <a:rPr lang="el-GR" dirty="0"/>
              <a:t>Υποκειμενικά πρότυπα / κανόνες:</a:t>
            </a:r>
          </a:p>
          <a:p>
            <a:pPr>
              <a:defRPr sz="1300">
                <a:cs typeface="Calibri"/>
              </a:defRPr>
            </a:pPr>
            <a:r>
              <a:rPr lang="el-GR" dirty="0"/>
              <a:t>Οι συνάδελφοί μου καπνίζουν.</a:t>
            </a:r>
            <a:endParaRPr lang="el-GR" sz="1300" dirty="0">
              <a:cs typeface="Calibri"/>
            </a:endParaRPr>
          </a:p>
          <a:p>
            <a:pPr>
              <a:defRPr sz="1300">
                <a:cs typeface="Calibri"/>
              </a:defRPr>
            </a:pPr>
            <a:r>
              <a:rPr lang="el-GR" dirty="0"/>
              <a:t>Η κοπέλα μου δεν εγκρίνει το κάπνισμα.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98A74BE-BDCF-FC24-A2D7-57B9ED2B6BC5}"/>
              </a:ext>
            </a:extLst>
          </p:cNvPr>
          <p:cNvSpPr txBox="1"/>
          <p:nvPr/>
        </p:nvSpPr>
        <p:spPr>
          <a:xfrm>
            <a:off x="665019" y="5052275"/>
            <a:ext cx="2770908" cy="10926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sz="1300" b="1">
                <a:cs typeface="Calibri"/>
              </a:defRPr>
            </a:pPr>
            <a:r>
              <a:rPr lang="el-GR" dirty="0"/>
              <a:t>Αντιληπτός έλεγχος συμπεριφοράς:</a:t>
            </a:r>
          </a:p>
          <a:p>
            <a:pPr>
              <a:defRPr sz="1300">
                <a:cs typeface="Calibri"/>
              </a:defRPr>
            </a:pPr>
            <a:r>
              <a:rPr lang="el-GR" dirty="0"/>
              <a:t>Ξέρω ότι θα μπορούσα να σταματήσω με λίγη βοήθεια.</a:t>
            </a:r>
            <a:endParaRPr lang="el-GR" sz="1300" dirty="0">
              <a:cs typeface="Calibri"/>
            </a:endParaRPr>
          </a:p>
          <a:p>
            <a:pPr>
              <a:defRPr sz="1300">
                <a:cs typeface="Calibri"/>
              </a:defRPr>
            </a:pPr>
            <a:r>
              <a:rPr lang="el-GR" dirty="0"/>
              <a:t>Μπορώ να βασιστώ στην κοπέλα μου για να με βοηθήσει να το κάνω.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3F43614-06C7-1EA2-B410-2F77A6D6C381}"/>
              </a:ext>
            </a:extLst>
          </p:cNvPr>
          <p:cNvSpPr txBox="1"/>
          <p:nvPr/>
        </p:nvSpPr>
        <p:spPr>
          <a:xfrm>
            <a:off x="4191078" y="4086359"/>
            <a:ext cx="2093205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sz="1300" b="1">
                <a:solidFill>
                  <a:schemeClr val="bg1"/>
                </a:solidFill>
                <a:cs typeface="Calibri"/>
              </a:defRPr>
            </a:pPr>
            <a:r>
              <a:rPr lang="el-GR" dirty="0"/>
              <a:t>Πρόθεση:</a:t>
            </a:r>
            <a:endParaRPr lang="el-GR" sz="1300" dirty="0">
              <a:solidFill>
                <a:schemeClr val="bg1"/>
              </a:solidFill>
              <a:cs typeface="Calibri"/>
            </a:endParaRPr>
          </a:p>
          <a:p>
            <a:pPr>
              <a:defRPr sz="1300">
                <a:solidFill>
                  <a:schemeClr val="bg1"/>
                </a:solidFill>
                <a:cs typeface="Calibri"/>
              </a:defRPr>
            </a:pPr>
            <a:r>
              <a:rPr lang="el-GR" dirty="0"/>
              <a:t>Θα σταματήσω το κάπνισμα</a:t>
            </a:r>
            <a:endParaRPr lang="el-GR" sz="13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7E9E04B-05C0-7AD3-71C3-344010014F5E}"/>
              </a:ext>
            </a:extLst>
          </p:cNvPr>
          <p:cNvSpPr txBox="1"/>
          <p:nvPr/>
        </p:nvSpPr>
        <p:spPr>
          <a:xfrm>
            <a:off x="6575131" y="4086359"/>
            <a:ext cx="2179358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 sz="1300" b="1">
                <a:solidFill>
                  <a:schemeClr val="bg1"/>
                </a:solidFill>
                <a:cs typeface="Calibri"/>
              </a:defRPr>
            </a:pPr>
            <a:r>
              <a:rPr lang="el-GR" dirty="0"/>
              <a:t>Συμπεριφορά:</a:t>
            </a:r>
            <a:endParaRPr lang="el-GR" sz="1300" dirty="0">
              <a:solidFill>
                <a:schemeClr val="bg1"/>
              </a:solidFill>
              <a:cs typeface="Calibri"/>
            </a:endParaRPr>
          </a:p>
          <a:p>
            <a:pPr>
              <a:defRPr sz="1300">
                <a:solidFill>
                  <a:schemeClr val="bg1"/>
                </a:solidFill>
                <a:cs typeface="Calibri"/>
              </a:defRPr>
            </a:pPr>
            <a:r>
              <a:rPr lang="el-GR" dirty="0"/>
              <a:t>Σταματάω το κάπνισμα</a:t>
            </a:r>
            <a:endParaRPr lang="el-GR" sz="13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98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COSTAID_Module 1_Awareness_EL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jjBFZ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KOMEVk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o4wRWX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KOMEVk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KOMEVm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KOMEVk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CjjBFZFQaV5GsAAABvAAAAHAAAAHVuaXZlcnNhbC9sb2NhbF9zZXR0aW5ncy54bWwNyrEKwkAMANC9XxEySB3Uugn2rpujCK0fENogB7mk9ELRv/e2N7x++GaBnbeSTANezx0C62xL0k/A9/Q43RCKky4kphxQDWGITS82k4zsXmOBVejH28S5wvlJuc4XqbOkAu1B/B6PeInNH1BLAwQUAAIACACjjBFZ9XSmfq0RAACrOQAAFwAAAHVuaXZlcnNhbC91bml2ZXJzYWwucG5n7VsLWJJn37e31dbK/NauzV4r2LXa9r3rLXNm5gFYa9OsNXdqVobUXFlaoENBEXhWLX13EFat2XTC3s4HgU4GgkCLJZUan5ZgcspQUREQER7OfA+KqXvffd91fYfr+65deOn13MD9//3/9+9/uP8Pj/dX77+XGv5s1LNhYWHhaeve/jAsbAY2LGz658/MhN4ZHvrwV+gyDf9h6lth7HsL+6EXT+Ws2bgmLOwyfbZnxwzo9az8dVvwYWFzJYG/aVLcuc/CwhLeTHt7zcfFWUZ1K51VitZafMS4jQ3/drw4+/6vC0ZuLvj02z3rN248ebzx+PaGoQOd2zNpUV8j3n5HebDnVNnzb9Fm1K069f60pTl5ET8/XvNyoo2bIOsvPysOL6XYiRGxV7M43TVbYg1b8nbZLT/uQlI2WyMgk6Ef3kdzuKMD4rddLwauj2gxqj8FBqqYsszA9YukxvzZgUG+dD52WmBgmi9ZFrjeWJTNmzEKkv37IJHhXGAkFViSdgT6HXkkeKAQ2euqOeSepfG4BktjC8bXg1nPH5bLDthid3j37kYnj0omf1ZpggMgESBae6KBkiTNOr5JLiuzxZ7YMarzGehj9pVjIy1bUYujRg39Ir/fd3lB7pK/5I2ZeaDrk7bC8FFL31yhWl/FDgqWZabdjxuz95f8pXv4ZaMmvzQf+8pGxYpR3U9JWKf6g6DbecdWoiWjBPzLHO6RM/+/wb/s77K3nkyNh/sdUlwWxdZeXYmhbmmbvqfmvkGVpXeYVLKg6hUIlWj47lI60yrzDcqwIlc7Zz3pJRaeVKM0LNTWuLcEzTpTrizaqcGOHB5ZsXWyPGR6YdrYMPO/MGafjSZ3zY43l2rdWCoUHiMsqkcKeHoPwj2P7A70pIknZRQTPl7rFmpLrTVaZ42S2ldO3e3m4SfmwKiG9cq4ZvZ+eyRgiYSLARV3prqo3cg3nwVcZ8VdBYIx0rg38pciPPLN7payhwsJGIgeY0zqZBit36v1O3bOG16vxOddolRdxIaPCW4n8Y6dCtL9bgTX8LUoGnA2HTG9z/QO5uB83em+z0ox9pVSFp5MNOUEXXcchoUjSNcWlS6huF0SlEdSTQc8unjApwdEQqDunrqo2fXjJYF/9yJuEnh1Ah2AmGgYk+p+DVVi7YoAHL0g4Ae5INC/AcN39qWiXI7jKO99lBqGv3bPoq5nBsNiB4mHloGNC3Dr+NnCkbYN8WLXRbGr+Cd0hgYGB4x1CizS8UsEUoSrozW5Zb+1VnGMIric2sblFm0y4rxynNpzM9pzkzvoNQN+nY4ou/obVd6DKMdBY8fifuy1e62RWcVdLKpRQTX2EqG8xVFNeqqpN4fam6MZQJhLZC2RYscto46op8qfxCrBW3BS7DOIfyiUuZpzkHjr8yjL8/EoezbKzisqpQySVYnSKQL2bLi7wx8/so4Pp7juM0XOw3DnYSlLKciWJ4imkAh33k7F+h6btSKXJV3l6d0gplh9ER5Xi9jdA6bxy1lWYo3UQM7S26Kwit/IRlP61sabS8wcVYMb4c9qm55bo+AAULhGiz3D9skp5BsGHO3GvsX9PlAZ7aeNIjxaBUGIh3BawSLyErVfvokbDDFovqkRlhbx2ijhN5ZBqc1fEhzzWF32VF9/0sgNpZeokBjaMzBqxpMkxOJ5FK9NYXuz1HIrkutX24ZII32t9knJ2P52mdKwh6hhTpSQ5/+M5ZxVlwAT1WPjZzwhg6D31j8pHHGHu+ykzhpQHwIKAf0fABUukxijRWAGVuPfj9FqiCYF1YrCoZDtrkS54qrAXHI9ySx7suVd/Kqzy16pAeE4X18ss3QgZgT0u/0851GZ2B7OonO4Le/zkX6TLj2XQtPhe43oJpNOW2tVHJUViDheBrNuqvIHc7h5hR4UlNm90T6fH8sgfEFu2/wwi8JP0amlzI9pddqBAeVO0IKTOw13zDYycyy/p8Wqck/s4nnTxd4uKS76zy8xCwf588D5HyiMcRdELi3SIu+oN2WaOTQpMAxQB3o5Yle7VFYPwycrWk0xBmOMiu22FsB9HHiJwVFUmmBKEjFOqo+JBBy9Y5vUygLpdBbXibMcplMHWXqtd8HGuqk0MHrisLLp3fGGNGmvVGHUeePY7DV49EOBBsMCFQUGe+Jypr5vD+woV7FCkKKIS+HQmeXKuJc4MfZitlrfok+6q7+tvFg0SGrmCxl4Cs3my6Usa3nhdvp9UwNqolF5ld/SRQi/YDC+znkXwchWI9m9aNZzRYjeYmjTEtMQANm2kn5HmbcandHce7mJJGCzEQBDJ9oL2roLSkrraAiRPu4Bsl/UPzVaWtGCx3Zyc8EMI/91W/GPB4qaE1fRm0Tt2cN2y7wZ0uyMpgKVZd4zW2ClC4k+h2WhfszWAgwSHCju/9s/oMGxdLlU8Td+SktR6SJB0vLSNggpap+Mc1SwUGpkaxBcN4mmX63N6gHrkzmVKau5U/l8FWpyigyk8weSe/vIgyadPlv+c8m3VQYjxuP117DdGfrK+atdu+hbZGIkg6tQNNASYGJTJg1UUKQvXDI4CRkSk4hBpvXwhonHtHrSj2VFh4YKtBaLvnUqn6Qfugjo81Vre7E3khPhArfDebyotOKnVOfWawa7q8OZ+/A1xC6KZ/UqHEduGIBJmZwbaCmMmVfkI6fqOTlqpClTMmhx2HyJuxBmvrDxEdlHVhUKrL5tT7rIqr4tZZlqTqjyhID+8ECq3vyL5cok3y2xygd1TXkT4jdH8t0M0DdMGDxc6M/UgxNpGOgiT/uHhwlD/+yTOgWsfuAT0hcsK6lGOymvoNug9hwUKI2P9rlwWCk8DeQUITlWElFkzg1qtEL3YWjif/ueMD9TYsR5GnF9+7luM9tQGwThJqhEPpeB9LPQ8fgbpd/EvzeZusydT/TmvixhXZlM9CdbJmrD7fyLtZPZ3CSfqE1vqF6fwv2xSQVyDvduSN1/rK6wRWLM4wgJ1q/SPRq7CF250H93KWcviqqYpBedqGJbhtFm18NqrthbDgdlGosMh7SdT99Hb5F/V5K8q46RTVTtI5A3CtyEHot24LJ/KMnXatcRhRNmfBCr8nUnAQOsi+lQy6Ex0RBbJSYiBQRVDSNt5bAIRrTIsV+KI0o1u2RvqKgXL+LCuenbRy2FJQZ2IXnl+uIqC36RleJ3MPeaM1lrQLXZp6BnnjRZLHEOEXgIQ/JY4ubCs80uR4FnwOHIRd8RpLQ3AEJABSRrW4+K7HF3YdKFMqbWwEdxorIwYIGHXyMxOg0lVUu/F6MnNytFPPTiHi7/MSG80vC1Mq6KYc6c3qekPnoajpJFpSiM2f+KXqznnyAKxYkzO+IYbLlU3idgJJmbpLXQvq8l+Yt9OpE6XyC6l2xy8KF2x9FAIQMl7xTM5Rq0ORUNUrwRqUefn3DFyF8lRv7nhRXf5X2nUjNZBfjw03mPth0cjLkGW2woUBVsGuALaQgk9VqZxtouMCTQCoooiLw3Eaam/UXh5/I+VqsrWdny/FJfMYzJVeiRjV0ns3kIXwUBVN+aFCjGfMHMO3G1vX2ulSwp67B1foriXD2Ww02V8vgLVhOz82hCg8hTNezAEbT1ugvKODsset93Ur3R40mVKkS0TP97ho6/0oUbJpFVBfUHywQpLQ0k2xG5jr4DX3G85NDe67QEdjNi6+IBZ26H7Y2nSm4ZjzY+tOrvuhkPYhrYSylWR4MwRUkWKjfN5eo54PLJHVwhD5GijPue/cHwbgq54oIghkghhzOlbsNxXc9cuZFcoSpSxcjZS/GyjCtsuR41swNqtdi6Cx1xZ9gc/WqCGjlTbtVvlQkXYBV4GEZi8UjBemisv1eJ2wz2tN80iHRujKzS/yKRNaknOy0xRqEU20tMvJeLQP41vbTWslLaFPcnvTfhc7bF7nCQGDZLEQBjZrSyl2Ks9QpjQxRBfU9aw/keXcP0F3s7yWyrla1PpKEw+wW0FnM2mGBeP5GYJ3Kcus9Ixf+7RaNqPlZrYzOFzl9fo+JKtQKtlwPnCtKJnH/MxQUawHIrQkUe+IhJMtiXchqG5ZQypXvTpL6sDfLtFjda60VoV9yGSYwDRpy/Syox8XFCAIZVSOWXBImNWeqaSatoyXdHiHVwYZyITWddts//VGufjiq2aiKp/RY3R2jvjJ/DNXjNbqm/m7WDqF6l0bAmS294pbZrlRZVprQaocgw1OVjSP1rcWquBmW6rz43qXZVQwmDQx8WaNjyF7hlSsFks6+XKxumLjlJxVZcRGhQEVwD/dgisCcfkqtMXQ1hXpxyd+UfXOT3sCqTN5v1+QLfioekWV/aLtvKmz/nobPNpEE+zhYgg31DmD0lAz6J4IY2lD+0OqiZGeiyDzdF4/wCQ+J4y7YvnHuEffaP9HV8CDwEHgIPgYfAQ+Ah8BB4CDwEHgIPgYfAQ+Ah8BB4CDwEHgIPgYfAQ+Ah8BD4Hwy88ZaENXruo22tyabAAPhZJYmCwylHrjS+M3aARLs7vm3dh8HHTskH1esWpwUfGA3NISyuWBJ8snQjtqNi5ZHvg9Cy7b8nxB1swjiV1UTxiKslKcvh0YncGC8nSWGpY3HwFGFFnhNJnEBVnUhHuQZaQKEhVvmchX1dpLEVYR5vFcl2TuDfWEbSu+H7UiUCjYsfXbBMq7+yYM/4CZNHLxobb7rbXiHQxdHo3MlCneGHwNMbBmEAhv8Ae+rwqdoCS74g65z7kNb5WBdpoiplANY93XREjq/Vb5U9FD2zOmBPpEBbYd5Q2YHwiQrPjy5Ld6LL3lrp660XXXKQTLaEwH+f/r3TiyRj+L+aLJAKY0pU2t2oyHCu2WVDKX1vVu+lzIUmFZ8jiGdrK5dfLvVQ+j8cp9xobei0756YEO/V5IiHe2M1ySJh0i4+ZC+qdR9ZW9k5SvbyKCwR1cxIDTjjfSM1QnQtwGu1zG4TvxNrid/NODMq4Mqy4rprgW/UBbK206M+q8iBYZndW7I+CYQK7ILa/EvliB2wirXkM5zSAJv0Uhj6U9BxXg7+JBffMfGuB5ch28mjyBU3oVD6ojwXLB16heJqzYCkqqszkM4MZTYjA+KGesUmhAfEjo+L6STG2WLrLWNB5VOQwoh2E/jo7D7vPcrm6Mj8BcA3rwogqo6yzAjMGzs+pa8OOiQGqWLDq2Qu1Adh4+ruj9Aikf7eWLKaBBBV1sF5Amk62ODbuLxu1OXfhnPhLqEfnJFs8HPggdD7WKA9yDyD029YsjCwHn2rtfjOl0GjFkuMlqrrBuMO76W90swg40+jNpqp/bZ4Zpch8l2hUY/iIkwlhK/UurOZ/pnOz2cZtLuJqtPBUCru7bJ7ym/Lm5bUQoYOH5k17ghqJ0MP7yZVBbxbKDO83j1OX7LKtPWg8WrDvWVPrLuudz5dP+aph1bP2n1B3zKa8gWGI/5ZT49PjO6vMQMjvbEU9VXf/qENgej6iGVOYAFH1QXjQtidPDTA2wu2zUp3AduCoQgj73E+fZPZg2ve1gklAnM3heOcBy3kU6Lq6ngQ10dwzcVdVhzSZfDfP5Rdi8Yp3HpdxkRgxWUhXW3aBue38fFwRwcTR682Bci/JlJIXPHFsJO2YGBl1j8meKddlUTlKdwG45Uk2HiA/SbZ8jgF1bp9nYtmj8fD1CTl1XURjgEWy6Wkub8HMOq9HEH2tPFVTk047hsq5J5raIJ0OpTta+vcCIeoEHIjlLxBqmyn5zFWjXpdY7cylb7lZEUmBnyF3ePeNraUb8qU5lJFznXUg1czmdNHzbBJBURxhNbGGEmVMruf1CHebp6wAs5viVgXOGgXDaP047A9N8/dkSsEItOGbU1g/eB4EZC5y6GyMi9wQu/oaG0LFEE7USeQuxIVCiXvBzN+HBLNUESoc5zTRqPKOFbUto2dvBvyjwGObQE5Q40LcHvLo9K2spjPjZdjR6dCdH1R3pI9ddSUlcGq3Ifz23E43wDHl5vUuY5/Ty770nb17zv/8wOC/xOnDP8SH++PfDZvb8aPxOaywDtp77z3Nvut7Qf+HVBLAwQUAAIACACjjBFZOp3ncEsAAABrAAAAGwAAAHVuaXZlcnNhbC91bml2ZXJzYWwucG5nLnhtbLOxr8jNUShLLSrOzM+zVTLUM1Cyt+PlsikoSi3LTC1XqACKAQUhQEmhEsg1QnDLM1NKMoBCBhYWCMGM1Mz0jBJbJQtDM7igPtBMAFBLAQIAABQAAgAIAKl+UE82YVgCRwMAAOEJAAAUAAAAAAAAAAEAAAAAAAAAAAB1bml2ZXJzYWwvcGxheWVyLnhtbFBLAQIAABQAAgAIAKOMEVm1N/SoHAUAAOETAAAdAAAAAAAAAAEAAAAAAHkDAAB1bml2ZXJzYWwvY29tbW9uX21lc3NhZ2VzLmxuZ1BLAQIAABQAAgAIAKOMEVkVHmAbowAAAH8BAAAuAAAAAAAAAAEAAAAAANAIAAB1bml2ZXJzYWwvcGxheWJhY2tfYW5kX25hdmlnYXRpb25fc2V0dGluZ3MueG1sUEsBAgAAFAACAAgAo4wRWXRJNR88BAAADBUAACcAAAAAAAAAAQAAAAAAvwkAAHVuaXZlcnNhbC9mbGFzaF9wdWJsaXNoaW5nX3NldHRpbmdzLnhtbFBLAQIAABQAAgAIAKOMEVk3i4dqewMAAKwMAAAhAAAAAAAAAAEAAAAAAEAOAAB1bml2ZXJzYWwvZmxhc2hfc2tpbl9zZXR0aW5ncy54bWxQSwECAAAUAAIACACjjBFZpq9WIzYEAACWFAAAJgAAAAAAAAABAAAAAAD6EQAAdW5pdmVyc2FsL2h0bWxfcHVibGlzaGluZ19zZXR0aW5ncy54bWxQSwECAAAUAAIACACjjBFZJg9+6LABAABvBgAAHwAAAAAAAAABAAAAAAB0FgAAdW5pdmVyc2FsL2h0bWxfc2tpbl9zZXR0aW5ncy5qc1BLAQIAABQAAgAIAKOMEVkVBpXkawAAAG8AAAAcAAAAAAAAAAEAAAAAAGEYAAB1bml2ZXJzYWwvbG9jYWxfc2V0dGluZ3MueG1sUEsBAgAAFAACAAgAo4wRWfV0pn6tEQAAqzkAABcAAAAAAAAAAAAAAAAABhkAAHVuaXZlcnNhbC91bml2ZXJzYWwucG5nUEsBAgAAFAACAAgAo4wRWTqd53BLAAAAawAAABsAAAAAAAAAAQAAAAAA6CoAAHVuaXZlcnNhbC91bml2ZXJzYWwucG5nLnhtbFBLBQYAAAAACgAKAAYDAABsKwAAAAA="/>
  <p:tag name="ISPRING_LMS_API_VERSION" val="SCORM 1.2"/>
  <p:tag name="ISPRING_ULTRA_SCORM_COURSE_ID" val="332CF097-F328-4C6B-9943-5E87A53B3874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COSTAID\\Greek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COSTAID_Module 1_Awareness_EL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/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8C5150E41E01409FE07977F0565001" ma:contentTypeVersion="13" ma:contentTypeDescription="Een nieuw document maken." ma:contentTypeScope="" ma:versionID="dceb514d459a965e66f62abcc4af67a4">
  <xsd:schema xmlns:xsd="http://www.w3.org/2001/XMLSchema" xmlns:xs="http://www.w3.org/2001/XMLSchema" xmlns:p="http://schemas.microsoft.com/office/2006/metadata/properties" xmlns:ns2="A170BF8D-0D10-4A31-84BA-136298F3893F" xmlns:ns3="a170bf8d-0d10-4a31-84ba-136298f3893f" xmlns:ns4="d55660b8-d104-43d9-a55a-6bf5ee589c5a" xmlns:ns5="19efc745-f8ae-456e-98f3-7656c6b98ef6" targetNamespace="http://schemas.microsoft.com/office/2006/metadata/properties" ma:root="true" ma:fieldsID="75dc8cc5d461a3b9574ae4e95c9ab0de" ns2:_="" ns3:_="" ns4:_="" ns5:_="">
    <xsd:import namespace="A170BF8D-0D10-4A31-84BA-136298F3893F"/>
    <xsd:import namespace="a170bf8d-0d10-4a31-84ba-136298f3893f"/>
    <xsd:import namespace="d55660b8-d104-43d9-a55a-6bf5ee589c5a"/>
    <xsd:import namespace="19efc745-f8ae-456e-98f3-7656c6b98ef6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5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0BF8D-0D10-4A31-84BA-136298F3893F" elementFormDefault="qualified">
    <xsd:import namespace="http://schemas.microsoft.com/office/2006/documentManagement/types"/>
    <xsd:import namespace="http://schemas.microsoft.com/office/infopath/2007/PartnerControls"/>
    <xsd:element name="Status" ma:index="8" nillable="true" ma:displayName="Status" ma:default="Concept" ma:format="Dropdown" ma:internalName="Status">
      <xsd:simpleType>
        <xsd:restriction base="dms:Choice">
          <xsd:enumeration value="Concept"/>
          <xsd:enumeration value="Voltooi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70bf8d-0d10-4a31-84ba-136298f389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cfe27688-f39b-4ef9-a621-74b7e348de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660b8-d104-43d9-a55a-6bf5ee589c5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fc745-f8ae-456e-98f3-7656c6b98ef6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25a5076-e039-4797-a14f-b162bae4ec1c}" ma:internalName="TaxCatchAll" ma:showField="CatchAllData" ma:web="19efc745-f8ae-456e-98f3-7656c6b98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170bf8d-0d10-4a31-84ba-136298f3893f">
      <Terms xmlns="http://schemas.microsoft.com/office/infopath/2007/PartnerControls"/>
    </lcf76f155ced4ddcb4097134ff3c332f>
    <Status xmlns="A170BF8D-0D10-4A31-84BA-136298F3893F">Concept</Status>
    <TaxCatchAll xmlns="19efc745-f8ae-456e-98f3-7656c6b98ef6" xsi:nil="true"/>
  </documentManagement>
</p:properties>
</file>

<file path=customXml/itemProps1.xml><?xml version="1.0" encoding="utf-8"?>
<ds:datastoreItem xmlns:ds="http://schemas.openxmlformats.org/officeDocument/2006/customXml" ds:itemID="{65C6D51F-9450-4ECE-9317-34C627A2A5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C8393C-A194-4EE1-80D6-C0DD4BCD74DF}">
  <ds:schemaRefs>
    <ds:schemaRef ds:uri="19efc745-f8ae-456e-98f3-7656c6b98ef6"/>
    <ds:schemaRef ds:uri="A170BF8D-0D10-4A31-84BA-136298F3893F"/>
    <ds:schemaRef ds:uri="a170bf8d-0d10-4a31-84ba-136298f3893f"/>
    <ds:schemaRef ds:uri="d55660b8-d104-43d9-a55a-6bf5ee589c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D13F6F9-419F-4DB3-BB9F-18447BDF5A54}">
  <ds:schemaRefs>
    <ds:schemaRef ds:uri="http://www.w3.org/XML/1998/namespace"/>
    <ds:schemaRef ds:uri="19efc745-f8ae-456e-98f3-7656c6b98ef6"/>
    <ds:schemaRef ds:uri="a170bf8d-0d10-4a31-84ba-136298f3893f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A170BF8D-0D10-4A31-84BA-136298F3893F"/>
    <ds:schemaRef ds:uri="http://purl.org/dc/terms/"/>
    <ds:schemaRef ds:uri="http://purl.org/dc/dcmitype/"/>
    <ds:schemaRef ds:uri="http://schemas.openxmlformats.org/package/2006/metadata/core-properties"/>
    <ds:schemaRef ds:uri="d55660b8-d104-43d9-a55a-6bf5ee589c5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7083</TotalTime>
  <Words>2342</Words>
  <Application>Microsoft Office PowerPoint</Application>
  <PresentationFormat>Ευρεία οθόνη</PresentationFormat>
  <Paragraphs>222</Paragraphs>
  <Slides>23</Slides>
  <Notes>23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5" baseType="lpstr">
      <vt:lpstr>Adobe Gothic Std B</vt:lpstr>
      <vt:lpstr>MS PGothic</vt:lpstr>
      <vt:lpstr>Arial</vt:lpstr>
      <vt:lpstr>Arial,Sans-Serif</vt:lpstr>
      <vt:lpstr>Calibri</vt:lpstr>
      <vt:lpstr>Calibri Light</vt:lpstr>
      <vt:lpstr>Courier New</vt:lpstr>
      <vt:lpstr>Impact</vt:lpstr>
      <vt:lpstr>Times New Roman</vt:lpstr>
      <vt:lpstr>Verdana</vt:lpstr>
      <vt:lpstr>Wingdings</vt:lpstr>
      <vt:lpstr>Θέμα του Office</vt:lpstr>
      <vt:lpstr>Παρουσίαση του PowerPoint</vt:lpstr>
      <vt:lpstr>Εταίροι</vt:lpstr>
      <vt:lpstr>Ενότητες</vt:lpstr>
      <vt:lpstr>Στόχοι Ενότητας</vt:lpstr>
      <vt:lpstr>Τι είναι η Διαταραχή της Πληροφόρησης;</vt:lpstr>
      <vt:lpstr>Παραδείγματα Διαταραχής Πληροφόρησης</vt:lpstr>
      <vt:lpstr>Παρουσίαση του PowerPoint</vt:lpstr>
      <vt:lpstr>Η Θεωρία της Σχεδιασμένης Συμπεριφοράς</vt:lpstr>
      <vt:lpstr>Ένα παράδειγμα αυτής της θεωρίας</vt:lpstr>
      <vt:lpstr>Στάσεις/Προσωπικές πεποιθήσεις (1/2)</vt:lpstr>
      <vt:lpstr>Στάσεις/Προσωπικές πεποιθήσεις (2/2)</vt:lpstr>
      <vt:lpstr>Υποκειμενικά πρότυπα/Κοινωνική επιρροή (1/3)</vt:lpstr>
      <vt:lpstr>Υποκειμενικά πρότυπα/Κοινωνική επιρροή (2/3)</vt:lpstr>
      <vt:lpstr>Υποκειμενικά πρότυπα/Κοινωνική επιρροή (3/3)</vt:lpstr>
      <vt:lpstr>Αντιληπτός έλεγχος συμπεριφοράς (1/3)</vt:lpstr>
      <vt:lpstr>Αντιληπτός έλεγχος συμπεριφοράς (2/3)</vt:lpstr>
      <vt:lpstr>Αντιληπτός έλεγχος συμπεριφοράς (3/3)</vt:lpstr>
      <vt:lpstr>Παρουσίαση του PowerPoint</vt:lpstr>
      <vt:lpstr>Δεξιότητες αναγνώρισης της πίστης στην παραπληροφόρηση (1/3)</vt:lpstr>
      <vt:lpstr>Σήματα κόκκινης σημαίας (2/3)</vt:lpstr>
      <vt:lpstr>Παραδείγματα σημάτων κόκκινης σημαίας (3/3)</vt:lpstr>
      <vt:lpstr>Αναφορές και πρόσθετες πηγές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COSTAID_Module 1_Awareness_EL</dc:title>
  <dc:creator>pantelis bbalaouras</dc:creator>
  <cp:lastModifiedBy>pantelis</cp:lastModifiedBy>
  <cp:revision>744</cp:revision>
  <dcterms:created xsi:type="dcterms:W3CDTF">2020-06-02T13:31:56Z</dcterms:created>
  <dcterms:modified xsi:type="dcterms:W3CDTF">2024-08-17T15:01:41Z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0x0101008B8C5150E41E01409FE07977F0565001</vt:lpwstr>
  </property>
  <property fmtid="{D5CDD505-2E9C-101B-9397-08002B2CF9AE}" pid="3" name="MediaServiceImageTags">
    <vt:lpwstr/>
  </property>
</Properties>
</file>