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512" r:id="rId5"/>
    <p:sldId id="444" r:id="rId6"/>
    <p:sldId id="509" r:id="rId7"/>
    <p:sldId id="420" r:id="rId8"/>
    <p:sldId id="445" r:id="rId9"/>
    <p:sldId id="513" r:id="rId10"/>
    <p:sldId id="514" r:id="rId11"/>
    <p:sldId id="515" r:id="rId12"/>
    <p:sldId id="519" r:id="rId13"/>
    <p:sldId id="522" r:id="rId14"/>
    <p:sldId id="523" r:id="rId15"/>
    <p:sldId id="524" r:id="rId16"/>
    <p:sldId id="518" r:id="rId17"/>
    <p:sldId id="525" r:id="rId18"/>
    <p:sldId id="516" r:id="rId19"/>
    <p:sldId id="517" r:id="rId20"/>
    <p:sldId id="528" r:id="rId21"/>
    <p:sldId id="526" r:id="rId22"/>
    <p:sldId id="532" r:id="rId23"/>
    <p:sldId id="527" r:id="rId24"/>
    <p:sldId id="533" r:id="rId25"/>
    <p:sldId id="534" r:id="rId26"/>
    <p:sldId id="537" r:id="rId27"/>
    <p:sldId id="520" r:id="rId28"/>
    <p:sldId id="530" r:id="rId29"/>
    <p:sldId id="535" r:id="rId30"/>
    <p:sldId id="531" r:id="rId31"/>
    <p:sldId id="325" r:id="rId32"/>
    <p:sldId id="536" r:id="rId33"/>
    <p:sldId id="442" r:id="rId34"/>
  </p:sldIdLst>
  <p:sldSz cx="12192000" cy="6858000"/>
  <p:notesSz cx="6858000" cy="9144000"/>
  <p:custDataLst>
    <p:tags r:id="rId3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837143-1840-EFFA-444B-2129619AEBF2}" name="Tim Paulusse" initials="TP" userId="S::tpaulusse@verwey-jonker.nl::4a3dabe2-b277-4d58-ac1a-c890ba4fe58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95C11F"/>
    <a:srgbClr val="004899"/>
    <a:srgbClr val="E89704"/>
    <a:srgbClr val="D8134D"/>
    <a:srgbClr val="38289E"/>
    <a:srgbClr val="E24231"/>
    <a:srgbClr val="D7124E"/>
    <a:srgbClr val="1F9ED7"/>
    <a:srgbClr val="D71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2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Paulusse" userId="1f5f41b363f6e14e" providerId="LiveId" clId="{7CB71CEA-9324-4D48-AAD3-78E75F8E8C92}"/>
    <pc:docChg chg="modSld">
      <pc:chgData name="Tim Paulusse" userId="1f5f41b363f6e14e" providerId="LiveId" clId="{7CB71CEA-9324-4D48-AAD3-78E75F8E8C92}" dt="2023-11-22T15:08:06.523" v="61" actId="6549"/>
      <pc:docMkLst>
        <pc:docMk/>
      </pc:docMkLst>
      <pc:sldChg chg="modSp mod">
        <pc:chgData name="Tim Paulusse" userId="1f5f41b363f6e14e" providerId="LiveId" clId="{7CB71CEA-9324-4D48-AAD3-78E75F8E8C92}" dt="2023-11-22T15:08:06.523" v="61" actId="6549"/>
        <pc:sldMkLst>
          <pc:docMk/>
          <pc:sldMk cId="3202248352" sldId="519"/>
        </pc:sldMkLst>
        <pc:spChg chg="mod">
          <ac:chgData name="Tim Paulusse" userId="1f5f41b363f6e14e" providerId="LiveId" clId="{7CB71CEA-9324-4D48-AAD3-78E75F8E8C92}" dt="2023-11-22T15:08:06.523" v="61" actId="6549"/>
          <ac:spMkLst>
            <pc:docMk/>
            <pc:sldMk cId="3202248352" sldId="519"/>
            <ac:spMk id="7" creationId="{12DA0FB4-5BCB-88F0-6CF6-DEC83D2BCA4F}"/>
          </ac:spMkLst>
        </pc:spChg>
        <pc:spChg chg="mod">
          <ac:chgData name="Tim Paulusse" userId="1f5f41b363f6e14e" providerId="LiveId" clId="{7CB71CEA-9324-4D48-AAD3-78E75F8E8C92}" dt="2023-11-22T15:07:37.716" v="0" actId="120"/>
          <ac:spMkLst>
            <pc:docMk/>
            <pc:sldMk cId="3202248352" sldId="519"/>
            <ac:spMk id="8" creationId="{EEFBA0E8-650A-F4D7-D476-AC946B1EB69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chemeClr val="bg1">
            <a:lumMod val="95000"/>
          </a:schemeClr>
        </a:solidFill>
        <a:ln>
          <a:solidFill>
            <a:srgbClr val="785832"/>
          </a:solidFill>
        </a:ln>
      </dgm:spPr>
      <dgm:t>
        <a:bodyPr/>
        <a:lstStyle/>
        <a:p>
          <a:r>
            <a:rPr lang="en-US" sz="3200" kern="1200" dirty="0">
              <a:solidFill>
                <a:schemeClr val="tx1"/>
              </a:solidFill>
              <a:effectLst/>
            </a:rPr>
            <a:t>1. </a:t>
          </a:r>
          <a:r>
            <a:rPr lang="sk-SK" sz="3200" kern="1200" dirty="0">
              <a:solidFill>
                <a:schemeClr val="tx1"/>
              </a:solidFill>
            </a:rPr>
            <a:t>Povedomie</a:t>
          </a:r>
          <a:endParaRPr lang="el-GR" sz="320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srgbClr val="F2F2F2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rPr>
            <a:t>2. Kritické myslenie</a:t>
          </a:r>
          <a:endParaRPr lang="el-GR" sz="3200" b="0" kern="120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3. Riešenie konfliktov 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C7429-9401-4802-AB33-313A76532508}" type="pres">
      <dgm:prSet presAssocID="{EC327B3B-64E2-4867-8E05-4626CF7AA557}" presName="parentText" presStyleLbl="node1" presStyleIdx="0" presStyleCnt="3" custLinFactY="-3398" custLinFactNeighborX="-1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3" custLinFactNeighborY="-19892">
        <dgm:presLayoutVars>
          <dgm:chMax val="0"/>
          <dgm:bulletEnabled val="1"/>
        </dgm:presLayoutVars>
      </dgm:prSet>
      <dgm:spPr>
        <a:xfrm>
          <a:off x="0" y="1554120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rgbClr val="95C11F"/>
        </a:solidFill>
        <a:ln>
          <a:solidFill>
            <a:srgbClr val="785832"/>
          </a:solidFill>
        </a:ln>
      </dgm:spPr>
      <dgm:t>
        <a:bodyPr/>
        <a:lstStyle/>
        <a:p>
          <a:r>
            <a:rPr lang="en-US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US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Umožnenie </a:t>
          </a:r>
          <a:r>
            <a:rPr lang="en-US" sz="3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dialógu</a:t>
          </a: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 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Etika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Reflexívne zručnosti 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04CC1D-7D31-4B64-A5C5-60498ADB70FF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>
            <a:buNone/>
          </a:pPr>
          <a:r>
            <a:rPr lang="en-US" sz="3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Digitálne zručnosti </a:t>
          </a:r>
          <a:endParaRPr lang="el-GR" sz="3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815566CE-34FA-4B26-BE76-87701DAF9F50}" type="parTrans" cxnId="{32625709-F515-46AA-9E97-C1E5D73AB0F9}">
      <dgm:prSet/>
      <dgm:spPr/>
      <dgm:t>
        <a:bodyPr/>
        <a:lstStyle/>
        <a:p>
          <a:endParaRPr lang="en-GB"/>
        </a:p>
      </dgm:t>
    </dgm:pt>
    <dgm:pt modelId="{20B46757-2675-4149-85B1-C855B1C5BEC0}" type="sibTrans" cxnId="{32625709-F515-46AA-9E97-C1E5D73AB0F9}">
      <dgm:prSet/>
      <dgm:spPr/>
      <dgm:t>
        <a:bodyPr/>
        <a:lstStyle/>
        <a:p>
          <a:endParaRPr lang="en-GB"/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C7429-9401-4802-AB33-313A76532508}" type="pres">
      <dgm:prSet presAssocID="{EC327B3B-64E2-4867-8E05-4626CF7AA557}" presName="parentText" presStyleLbl="node1" presStyleIdx="0" presStyleCnt="4" custLinFactNeighborX="-45891" custLinFactNeighborY="-1047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4" custLinFactNeighborY="-19892">
        <dgm:presLayoutVars>
          <dgm:chMax val="0"/>
          <dgm:bulletEnabled val="1"/>
        </dgm:presLayoutVars>
      </dgm:prSet>
      <dgm:spPr>
        <a:xfrm>
          <a:off x="0" y="1175325"/>
          <a:ext cx="4961817" cy="10296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2D4A43E5-0209-40D0-8BAC-E928B7A1AB22}" type="pres">
      <dgm:prSet presAssocID="{2A74883B-AB36-4DBE-A90D-C134F37AC8DE}" presName="spacer" presStyleCnt="0"/>
      <dgm:spPr/>
    </dgm:pt>
    <dgm:pt modelId="{94379526-F41C-4743-8DE3-718A904944E0}" type="pres">
      <dgm:prSet presAssocID="{B404CC1D-7D31-4B64-A5C5-60498ADB70FF}" presName="parentText" presStyleLbl="node1" presStyleIdx="3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32625709-F515-46AA-9E97-C1E5D73AB0F9}" srcId="{C4D5358F-2C12-40D3-A142-40CC932D99A4}" destId="{B404CC1D-7D31-4B64-A5C5-60498ADB70FF}" srcOrd="3" destOrd="0" parTransId="{815566CE-34FA-4B26-BE76-87701DAF9F50}" sibTransId="{20B46757-2675-4149-85B1-C855B1C5BEC0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8D6DD0D9-5D33-4B6B-B83A-73677E400C15}" type="presOf" srcId="{B404CC1D-7D31-4B64-A5C5-60498ADB70FF}" destId="{94379526-F41C-4743-8DE3-718A904944E0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  <dgm:cxn modelId="{83AD646B-BCB4-4AC7-A94E-4648D1EC187B}" type="presParOf" srcId="{1E395D00-6435-47AF-BDD1-99EEEBD551EE}" destId="{2D4A43E5-0209-40D0-8BAC-E928B7A1AB22}" srcOrd="5" destOrd="0" presId="urn:microsoft.com/office/officeart/2005/8/layout/vList2"/>
    <dgm:cxn modelId="{C87F44C5-BF60-480E-AC63-E4CAEC7001A5}" type="presParOf" srcId="{1E395D00-6435-47AF-BDD1-99EEEBD551EE}" destId="{94379526-F41C-4743-8DE3-718A904944E0}" srcOrd="6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102960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effectLst/>
            </a:rPr>
            <a:t>1. </a:t>
          </a:r>
          <a:r>
            <a:rPr lang="sk-SK" sz="3200" kern="1200" dirty="0">
              <a:solidFill>
                <a:schemeClr val="tx1"/>
              </a:solidFill>
            </a:rPr>
            <a:t>Povedomie</a:t>
          </a:r>
          <a:endParaRPr lang="el-GR" sz="320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50261"/>
        <a:ext cx="4861295" cy="929078"/>
      </dsp:txXfrm>
    </dsp:sp>
    <dsp:sp modelId="{288E5028-B57D-41A4-A329-2A81DBAE6A20}">
      <dsp:nvSpPr>
        <dsp:cNvPr id="0" name=""/>
        <dsp:cNvSpPr/>
      </dsp:nvSpPr>
      <dsp:spPr>
        <a:xfrm>
          <a:off x="0" y="1175325"/>
          <a:ext cx="4961817" cy="1029600"/>
        </a:xfrm>
        <a:prstGeom prst="roundRect">
          <a:avLst/>
        </a:prstGeom>
        <a:solidFill>
          <a:srgbClr val="F2F2F2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rPr>
            <a:t>2. Kritické myslenie</a:t>
          </a:r>
          <a:endParaRPr lang="el-GR" sz="3200" b="0" kern="120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1225586"/>
        <a:ext cx="4861295" cy="929078"/>
      </dsp:txXfrm>
    </dsp:sp>
    <dsp:sp modelId="{8CDB7BC7-8DB4-48B4-844D-150D6BC9A281}">
      <dsp:nvSpPr>
        <dsp:cNvPr id="0" name=""/>
        <dsp:cNvSpPr/>
      </dsp:nvSpPr>
      <dsp:spPr>
        <a:xfrm>
          <a:off x="0" y="2394834"/>
          <a:ext cx="4961817" cy="102960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3. Riešenie konfliktov 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2445095"/>
        <a:ext cx="4861295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1010880"/>
        </a:xfrm>
        <a:prstGeom prst="roundRect">
          <a:avLst/>
        </a:prstGeom>
        <a:solidFill>
          <a:srgbClr val="95C11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US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Umožnenie </a:t>
          </a:r>
          <a:r>
            <a:rPr lang="en-US" sz="3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dialógu</a:t>
          </a: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 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9347" y="49347"/>
        <a:ext cx="4863123" cy="912186"/>
      </dsp:txXfrm>
    </dsp:sp>
    <dsp:sp modelId="{288E5028-B57D-41A4-A329-2A81DBAE6A20}">
      <dsp:nvSpPr>
        <dsp:cNvPr id="0" name=""/>
        <dsp:cNvSpPr/>
      </dsp:nvSpPr>
      <dsp:spPr>
        <a:xfrm>
          <a:off x="0" y="1144011"/>
          <a:ext cx="4961817" cy="101088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Etika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9347" y="1193358"/>
        <a:ext cx="4863123" cy="912186"/>
      </dsp:txXfrm>
    </dsp:sp>
    <dsp:sp modelId="{8CDB7BC7-8DB4-48B4-844D-150D6BC9A281}">
      <dsp:nvSpPr>
        <dsp:cNvPr id="0" name=""/>
        <dsp:cNvSpPr/>
      </dsp:nvSpPr>
      <dsp:spPr>
        <a:xfrm>
          <a:off x="0" y="2341348"/>
          <a:ext cx="4961817" cy="101088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Reflexívne zručnosti 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9347" y="2390695"/>
        <a:ext cx="4863123" cy="912186"/>
      </dsp:txXfrm>
    </dsp:sp>
    <dsp:sp modelId="{94379526-F41C-4743-8DE3-718A904944E0}">
      <dsp:nvSpPr>
        <dsp:cNvPr id="0" name=""/>
        <dsp:cNvSpPr/>
      </dsp:nvSpPr>
      <dsp:spPr>
        <a:xfrm>
          <a:off x="0" y="3507748"/>
          <a:ext cx="4961817" cy="101088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Digitálne zručnosti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9347" y="3557095"/>
        <a:ext cx="4863123" cy="91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85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628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4302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55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7930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9825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718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434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314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123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315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587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3403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329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33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9617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7652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380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27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852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046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22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085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4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06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72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883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407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0">
            <a:extLst>
              <a:ext uri="{FF2B5EF4-FFF2-40B4-BE49-F238E27FC236}">
                <a16:creationId xmlns:a16="http://schemas.microsoft.com/office/drawing/2014/main" id="{A8C2EB22-0C36-10FA-73AA-F5DD0B7C67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3020254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en-US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Enabling dialogue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52352"/>
            <a:ext cx="12192001" cy="3787362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D8134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51" y="2218305"/>
            <a:ext cx="7872768" cy="3787361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8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696058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Umožnenie dialógu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2823161" y="65276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7901" y="-8655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8A4885C2-F3BE-A850-204D-D04D6FD4E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88071" y="48972"/>
            <a:ext cx="3381627" cy="843380"/>
          </a:xfrm>
          <a:prstGeom prst="rect">
            <a:avLst/>
          </a:prstGeom>
        </p:spPr>
      </p:pic>
      <p:pic>
        <p:nvPicPr>
          <p:cNvPr id="12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6185230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75"/>
            <a:ext cx="10515600" cy="1325563"/>
          </a:xfrm>
        </p:spPr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rgbClr val="D8134D"/>
                </a:solidFill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12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6D1E8F0-8810-4EB0-8AB0-C8161F94E6F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Γραφικό 6">
            <a:extLst>
              <a:ext uri="{FF2B5EF4-FFF2-40B4-BE49-F238E27FC236}">
                <a16:creationId xmlns:a16="http://schemas.microsoft.com/office/drawing/2014/main" id="{3BF07FCA-51F0-CD61-A16F-1DA69030B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5" y="32173"/>
            <a:ext cx="3381627" cy="8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rgbClr val="95C11F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lnSpc>
                <a:spcPct val="150000"/>
              </a:lnSpc>
              <a:buClr>
                <a:srgbClr val="95C11F"/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7429F7FF-8899-5BE5-E3F8-D6753BB30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88605" y="48972"/>
            <a:ext cx="2981093" cy="7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11305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" name="Γραφικό 6">
            <a:extLst>
              <a:ext uri="{FF2B5EF4-FFF2-40B4-BE49-F238E27FC236}">
                <a16:creationId xmlns:a16="http://schemas.microsoft.com/office/drawing/2014/main" id="{111A1450-08EE-3E99-1407-C1C41B4AD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02915" y="6517988"/>
            <a:ext cx="1843147" cy="459682"/>
          </a:xfrm>
          <a:prstGeom prst="rect">
            <a:avLst/>
          </a:prstGeom>
        </p:spPr>
      </p:pic>
      <p:sp>
        <p:nvSpPr>
          <p:cNvPr id="5" name="TextBox 80">
            <a:extLst>
              <a:ext uri="{FF2B5EF4-FFF2-40B4-BE49-F238E27FC236}">
                <a16:creationId xmlns:a16="http://schemas.microsoft.com/office/drawing/2014/main" id="{2C3DFE53-C664-2B3E-F46C-673DD8914B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3020254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en-US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Enabling dialogue</a:t>
            </a:r>
          </a:p>
        </p:txBody>
      </p:sp>
      <p:sp>
        <p:nvSpPr>
          <p:cNvPr id="6" name="TextBox 80">
            <a:extLst>
              <a:ext uri="{FF2B5EF4-FFF2-40B4-BE49-F238E27FC236}">
                <a16:creationId xmlns:a16="http://schemas.microsoft.com/office/drawing/2014/main" id="{A57163DC-166B-661E-6C39-E5CE7F592C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696058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Umožnenie dialógu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0A88FF84-8EB2-7065-45A1-D5BE5D817836}"/>
              </a:ext>
            </a:extLst>
          </p:cNvPr>
          <p:cNvSpPr/>
          <p:nvPr userDrawn="1"/>
        </p:nvSpPr>
        <p:spPr bwMode="auto">
          <a:xfrm>
            <a:off x="2823161" y="65276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E5D67D0A-9CF7-EE4B-B9A4-EA9607D526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7901" y="-8655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E1245988-DFAB-B6A7-48AF-2BB895902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10" name="TextBox 80">
            <a:extLst>
              <a:ext uri="{FF2B5EF4-FFF2-40B4-BE49-F238E27FC236}">
                <a16:creationId xmlns:a16="http://schemas.microsoft.com/office/drawing/2014/main" id="{860D8DC2-EB67-2731-606D-1E7E7CA8D1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3020254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en-US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Enabling dialogue</a:t>
            </a:r>
          </a:p>
        </p:txBody>
      </p:sp>
      <p:sp>
        <p:nvSpPr>
          <p:cNvPr id="11" name="TextBox 80">
            <a:extLst>
              <a:ext uri="{FF2B5EF4-FFF2-40B4-BE49-F238E27FC236}">
                <a16:creationId xmlns:a16="http://schemas.microsoft.com/office/drawing/2014/main" id="{972F5C77-9CE8-1D4B-A3CA-E9DB06925C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696058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Umožnenie dialógu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7B0F78B2-8453-D8C1-F098-DDAB78CAFC9D}"/>
              </a:ext>
            </a:extLst>
          </p:cNvPr>
          <p:cNvSpPr/>
          <p:nvPr userDrawn="1"/>
        </p:nvSpPr>
        <p:spPr bwMode="auto">
          <a:xfrm>
            <a:off x="2823161" y="65276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D7EC768-9967-65EE-C431-CDAF8E938B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7901" y="-8655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027104"/>
            <a:ext cx="11059693" cy="437395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A3C3443B-208A-293E-7BFA-27CB345B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CD20D06-4A7A-D49C-6CB2-F962BB88A8CF}"/>
              </a:ext>
            </a:extLst>
          </p:cNvPr>
          <p:cNvSpPr txBox="1">
            <a:spLocks/>
          </p:cNvSpPr>
          <p:nvPr userDrawn="1"/>
        </p:nvSpPr>
        <p:spPr>
          <a:xfrm>
            <a:off x="672658" y="1046949"/>
            <a:ext cx="11059692" cy="72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C8F16423-C02B-F8F6-0D41-81BDC7F2D1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3020254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en-US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Enabling dialogue</a:t>
            </a:r>
          </a:p>
        </p:txBody>
      </p:sp>
      <p:sp>
        <p:nvSpPr>
          <p:cNvPr id="14" name="TextBox 80">
            <a:extLst>
              <a:ext uri="{FF2B5EF4-FFF2-40B4-BE49-F238E27FC236}">
                <a16:creationId xmlns:a16="http://schemas.microsoft.com/office/drawing/2014/main" id="{45CE0CB1-F3FD-81AE-BA77-FDB1E4BDA1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696058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Umožnenie dialógu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ACDD1DC4-B384-A944-BA1B-05D3055FF711}"/>
              </a:ext>
            </a:extLst>
          </p:cNvPr>
          <p:cNvSpPr/>
          <p:nvPr userDrawn="1"/>
        </p:nvSpPr>
        <p:spPr bwMode="auto">
          <a:xfrm>
            <a:off x="2823161" y="65276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B83A51D5-0A6B-76BB-B15A-8E7303E80B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7901" y="-8655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867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8134D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trust-word-made-with-wooden-blocks_4351825.htm#query=trust&amp;position=3&amp;from_view=search&amp;track=sph&amp;uuid=2a27d5b0-3ca3-4acf-9dfa-9511140cbca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https://ci.nii.ac.jp/ncid/BA6289036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firefox-b-d&amp;sca_esv=563084529&amp;sxsrf=AB5stBjRy33lWk50KHKkT3-B8lhxRO_JIw:1694013593696&amp;q=self-disclosure&amp;tbm=isch&amp;source=lnms&amp;sa=X&amp;ved=2ahUKEwjruPyzpJaBAxX6hv0HHR1ODMwQ0pQJegQIDhAB&amp;biw=1408&amp;bih=645&amp;dpr=1.36#imgrc=t7XoDOKqXqXi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609406922107444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hyperlink" Target="https://pixabay.com/illustrations/legal-scales-of-justice-judge-450202/" TargetMode="External"/><Relationship Id="rId4" Type="http://schemas.openxmlformats.org/officeDocument/2006/relationships/hyperlink" Target="https://www.inc.com/encyclopedia/interpersonal-communication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4675/xrjk7971&#8203;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hyperlink" Target="https://pixabay.com/illustrations/japanese-concierge-hotel-employee-1184847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istockphoto.com/nl/search/2/image?mediatype=illustration&amp;phrase=aggression+icon" TargetMode="External"/><Relationship Id="rId4" Type="http://schemas.openxmlformats.org/officeDocument/2006/relationships/hyperlink" Target="https://doi.org/10.54675/xrjk7971&#8203;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4675/xrjk7971&#8203;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hyperlink" Target="https://www.freepik.com/free-vector/man-shouting-woman-working-laptop-cartoon-illustration_12699156.htm#query=aggression&amp;position=1&amp;from_view=search&amp;track=sph&amp;uuid=adef04ee-ada0-4019-bebb-45ca4da4701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.global/insights/public-services/essentials-dialogu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hyperlink" Target="https://pixabay.com/illustrations/ear-auricle-listen-listen-to-2973126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woman-smiling-with-one-hand-her-ear_1023853.htm#query=active%20listening&amp;position=18&amp;from_view=search&amp;track=ais&amp;uuid=f71494e6-3946-45ac-8c16-48399c40f85e&quot;&gt;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hyperlink" Target="https://www.institute.global/insights/public-services/essentials-dialogu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.global/insights/public-services/essentials-dialogu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hyperlink" Target="https://www.freeimages.com/vector/subconscious-thought-process-vector-473369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.global/insights/public-services/essentials-dialogu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hyperlink" Target="https://pixabay.com/illustrations/banner-header-question-mark-1090827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.global/insights/public-services/essentials-dialogu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hyperlink" Target="https://www.freepik.com/free-vector/pack-flat-people-asking-questions_13404913.htm#query=reflection&amp;position=22&amp;from_view=search&amp;track=sph&amp;uuid=477ff390-bf39-41e8-b5e6-675450cfbb3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rust+symbol&amp;tbm=isch&amp;ved=2ahUKEwj8jJaEspOBAxUg_bsIHeskB-gQ2-cCegQIABAA&amp;oq=trust+sy&amp;gs_lcp=CgNpbWcQARgAMgUIABCABDIFCAAQgAQyBQgAEIAEMgQIABAeMgQIABAeMgQIABAeMgQIABAeMgQIABAeMgQIABAeMgQIABAeOgcIABATEIAEOggIABAFEB4QEzoICAAQCBAeEBM6BAgjECc6CAgAEIAEELEDOgcIABCKBRBDOgoIABCKBRCxAxBDOgsIABCABBCxAxCDAVCthgRYxqEEYPOnBGgHcAB4AIABSIgBlQaSAQIxM5gBAKABAaoBC2d3cy13aXotaW1nwAEB&amp;sclient=img&amp;ei=PBT3ZPz-E6D67_UP68mcwA4&amp;bih=842&amp;biw=1760&amp;client=firefox-b-d#imgrc=uejD3Xb2fsdzB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hyperlink" Target="https://www.freepik.com/free-vector/language-concept-with-speech-bubbles_2752261.htm#query=Intercultural%20communication&amp;position=1&amp;from_view=search&amp;track=ais&amp;uuid=f9ff5f90-115a-49b8-b365-750ba81ba1e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illustration-with-young-people-talking_6296242.htm#query=Intercultural%20communication&amp;position=7&amp;from_view=search&amp;track=ais&amp;uuid=17c2d2d6-1029-4f14-ba72-f78b1cfcdf7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hyperlink" Target="https://doi.org/10.13109/978366640327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unimelb.edu.au/__data/assets/pdf_file/0003/1924095/Intercultural_Communication2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unimelb.edu.au/__data/assets/pdf_file/0003/1924095/Intercultural_Communication2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angry-person-crowd-concept_6543309.htm#query=intercultural%20misinterpretations&amp;position=12&amp;from_view=search&amp;track=ais&amp;uuid=f8a96839-5d29-4fd5-bcb9-27e2636adb2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aid.eu/" TargetMode="External"/><Relationship Id="rId7" Type="http://schemas.openxmlformats.org/officeDocument/2006/relationships/hyperlink" Target="https://library.unimelb.edu.au/__data/assets/pdf_file/0003/1924095/Intercultural_Communication2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stitute.global/insights/public-services/essentials-dialogue" TargetMode="External"/><Relationship Id="rId5" Type="http://schemas.openxmlformats.org/officeDocument/2006/relationships/hyperlink" Target="https://ci.nii.ac.jp/ncid/BA62890363" TargetMode="External"/><Relationship Id="rId4" Type="http://schemas.openxmlformats.org/officeDocument/2006/relationships/hyperlink" Target="https://doi.org/10.1177/096366251246095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94-009-1952-5_10" TargetMode="External"/><Relationship Id="rId7" Type="http://schemas.openxmlformats.org/officeDocument/2006/relationships/hyperlink" Target="https://doi.org/10.1080/1946216090349457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54675/xrjk7971" TargetMode="External"/><Relationship Id="rId5" Type="http://schemas.openxmlformats.org/officeDocument/2006/relationships/hyperlink" Target="https://doi.org/10.13109/9783666403279" TargetMode="External"/><Relationship Id="rId4" Type="http://schemas.openxmlformats.org/officeDocument/2006/relationships/hyperlink" Target="https://doi.org/10.1177/1609406922107444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svg"/><Relationship Id="rId14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stockphoto.com/nl/search/2/image?excludenudity=false&amp;phrase=fake%20fact" TargetMode="External"/><Relationship Id="rId5" Type="http://schemas.openxmlformats.org/officeDocument/2006/relationships/hyperlink" Target="https://www.tandfonline.com/doi/full/10.1080/19462160903494576" TargetMode="External"/><Relationship Id="rId4" Type="http://schemas.openxmlformats.org/officeDocument/2006/relationships/hyperlink" Target="https://languages.oup.com/google-dictionary-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laticon.com/free-icon/dialogue_634763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respect&amp;tbm=isch&amp;ved=2ahUKEwigqdDGsJOBAxVhVeUKHRXHB2EQ2-cCegQIABAA&amp;oq=respect&amp;gs_lcp=CgNpbWcQAzIECCMQJzIICAAQgAQQsQMyCggAEIoFELEDEEMyBwgAEIoFEEMyBwgAEIoFEEMyBwgAEIoFEEMyBQgAEIAEMgUIABCABDIFCAAQgAQyBQgAEIAEOgQIABAeOggIABCxAxCDAVCfBVi4DWC2DmgAcAB4AIABS4gB7QOSAQE4mAEAoAEBqgELZ3dzLXdpei1pbWfAAQE&amp;sclient=img&amp;ei=rhL3ZKCaMuGqlQeVjp-IBg&amp;bih=842&amp;biw=1760&amp;client=firefox-b-d#imgrc=QU5Dk9R-v2poy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rust+symbol&amp;tbm=isch&amp;ved=2ahUKEwj8jJaEspOBAxUg_bsIHeskB-gQ2-cCegQIABAA&amp;oq=trust+sy&amp;gs_lcp=CgNpbWcQARgAMgUIABCABDIFCAAQgAQyBQgAEIAEMgQIABAeMgQIABAeMgQIABAeMgQIABAeMgQIABAeMgQIABAeMgQIABAeOgcIABATEIAEOggIABAFEB4QEzoICAAQCBAeEBM6BAgjECc6CAgAEIAEELEDOgcIABCKBRBDOgoIABCKBRCxAxBDOgsIABCABBCxAxCDAVCthgRYxqEEYPOnBGgHcAB4AIABSIgBlQaSAQIxM5gBAKABAaoBC2d3cy13aXotaW1nwAEB&amp;sclient=img&amp;ei=PBT3ZPz-E6D67_UP68mcwA4&amp;bih=842&amp;biw=1760&amp;client=firefox-b-d#imgrc=uejD3Xb2fsdzB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hyperlink" Target="https://www.freepik.com/free-vector/green-hand-drawn-partnership-clipart_16340030.htm#query=handshaking&amp;position=3&amp;from_view=search&amp;track=sph&amp;uuid=e202e4fe-04ba-457d-ac86-ae866f6345e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94-009-1952-5_1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177/0963662512460953&#8203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84B434-219F-E34E-63CA-A604593D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2124244" cy="21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dirty="0">
                <a:ln>
                  <a:noFill/>
                </a:ln>
                <a:solidFill>
                  <a:srgbClr val="D7124E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</a:rPr>
              <a:t>Modul </a:t>
            </a:r>
            <a:r>
              <a:rPr lang="sk-SK" sz="6000" b="1" dirty="0">
                <a:solidFill>
                  <a:srgbClr val="D7124E"/>
                </a:solidFill>
                <a:effectLst/>
                <a:latin typeface="Calibri Light" panose="020F0302020204030204"/>
                <a:ea typeface="Verdana" panose="020B0604030504040204" pitchFamily="34" charset="0"/>
              </a:rPr>
              <a:t>4 </a:t>
            </a:r>
            <a:r>
              <a:rPr lang="sk-SK" sz="6000" b="1" dirty="0">
                <a:solidFill>
                  <a:schemeClr val="tx1"/>
                </a:solidFill>
                <a:effectLst/>
                <a:latin typeface="Calibri Light" panose="020F0302020204030204"/>
                <a:ea typeface="Verdana" panose="020B0604030504040204" pitchFamily="34" charset="0"/>
              </a:rPr>
              <a:t>Umožnenie dialógu</a:t>
            </a:r>
            <a:endParaRPr lang="sk-SK" sz="3600" b="1" dirty="0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54B7E3-44B9-FA30-9DDA-EA2E3748379F}"/>
              </a:ext>
            </a:extLst>
          </p:cNvPr>
          <p:cNvSpPr txBox="1"/>
          <p:nvPr/>
        </p:nvSpPr>
        <p:spPr>
          <a:xfrm>
            <a:off x="8896144" y="778568"/>
            <a:ext cx="3271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dirty="0">
                <a:ln>
                  <a:noFill/>
                </a:ln>
                <a:solidFill>
                  <a:srgbClr val="E8970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https://www.costaid.eu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E87C0-9715-AEAE-857D-EEACC1F868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33" r="19066"/>
          <a:stretch/>
        </p:blipFill>
        <p:spPr>
          <a:xfrm>
            <a:off x="-9348" y="765412"/>
            <a:ext cx="12201348" cy="2197961"/>
          </a:xfrm>
          <a:prstGeom prst="rect">
            <a:avLst/>
          </a:prstGeom>
          <a:solidFill>
            <a:srgbClr val="004899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5D6EEF34-CE0B-CA08-B066-1CD814AE4DE3}"/>
              </a:ext>
            </a:extLst>
          </p:cNvPr>
          <p:cNvSpPr/>
          <p:nvPr/>
        </p:nvSpPr>
        <p:spPr>
          <a:xfrm>
            <a:off x="2900907" y="6258631"/>
            <a:ext cx="7681599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1100" b="0" i="0" dirty="0">
                <a:latin typeface="+mj-lt"/>
              </a:rPr>
              <a:t>Financované Európskou úniou. Vyjadrené názory a postoje sú názormi a vyhláseniami autora(-</a:t>
            </a:r>
            <a:r>
              <a:rPr lang="sk-SK" sz="1100" b="0" i="0" dirty="0" err="1">
                <a:latin typeface="+mj-lt"/>
              </a:rPr>
              <a:t>ov</a:t>
            </a:r>
            <a:r>
              <a:rPr lang="sk-SK" sz="1100" b="0" i="0" dirty="0">
                <a:latin typeface="+mj-lt"/>
              </a:rPr>
              <a:t>) a nemusia nevyhnutne odrážať názory a stanoviská Európskej únie alebo Európskej výkonnej agentúry pre vzdelávanie a kultúru (EACEA). Európska únia ani EACEA za </a:t>
            </a:r>
            <a:r>
              <a:rPr lang="sk-SK" sz="1100" b="0" i="0" dirty="0" err="1">
                <a:latin typeface="+mj-lt"/>
              </a:rPr>
              <a:t>ne</a:t>
            </a:r>
            <a:r>
              <a:rPr lang="sk-SK" sz="1100" b="0" i="0" dirty="0">
                <a:latin typeface="+mj-lt"/>
              </a:rPr>
              <a:t> nepreberajú žiadnu zodpovednosť.</a:t>
            </a:r>
            <a:endParaRPr lang="sk-SK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6185230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2C717-DFBC-1543-44DD-FFCA07DB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  <a:cs typeface="Calibri"/>
              </a:rPr>
              <a:t>Ako dosiahnuť dôveru (2/4)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55382B-6E7D-54C3-43DC-19892850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4864752" cy="48767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2000" dirty="0">
                <a:cs typeface="Calibri"/>
              </a:rPr>
              <a:t>Dôvera sa nedosahuje ľahko, ale väčšinou sa </a:t>
            </a:r>
            <a:r>
              <a:rPr lang="sk-SK" sz="2000" b="1" dirty="0">
                <a:cs typeface="Calibri"/>
              </a:rPr>
              <a:t>buduje postupne</a:t>
            </a:r>
            <a:r>
              <a:rPr lang="sk-SK" sz="2000" dirty="0">
                <a:cs typeface="Calibri"/>
              </a:rPr>
              <a:t>. Dôvera sa buduje </a:t>
            </a:r>
            <a:r>
              <a:rPr lang="sk-SK" sz="2000" b="1" dirty="0">
                <a:cs typeface="Calibri"/>
              </a:rPr>
              <a:t>otvorenou a pohotovou </a:t>
            </a:r>
            <a:r>
              <a:rPr lang="sk-SK" sz="2000" dirty="0">
                <a:cs typeface="Calibri"/>
              </a:rPr>
              <a:t>vzájomnou</a:t>
            </a:r>
            <a:r>
              <a:rPr lang="sk-SK" sz="2000" b="1" dirty="0">
                <a:cs typeface="Calibri"/>
              </a:rPr>
              <a:t> komunikáciou. </a:t>
            </a:r>
            <a:r>
              <a:rPr lang="sk-SK" sz="2000" dirty="0">
                <a:cs typeface="Calibri"/>
              </a:rPr>
              <a:t>V tejto komunikácii budete zhromažďovať dôkazy o </a:t>
            </a:r>
            <a:r>
              <a:rPr lang="sk-SK" sz="2000" b="1" dirty="0">
                <a:cs typeface="Calibri"/>
              </a:rPr>
              <a:t>spoľahlivosti a dôveryhodnosti</a:t>
            </a:r>
            <a:r>
              <a:rPr lang="sk-SK" sz="2000" dirty="0">
                <a:cs typeface="Calibri"/>
              </a:rPr>
              <a:t>. Prejavovanie </a:t>
            </a:r>
            <a:r>
              <a:rPr lang="sk-SK" sz="2000" b="1" dirty="0">
                <a:cs typeface="Calibri"/>
              </a:rPr>
              <a:t>dobrej vôle a blízkosti </a:t>
            </a:r>
            <a:r>
              <a:rPr lang="sk-SK" sz="2000" dirty="0">
                <a:cs typeface="Calibri"/>
              </a:rPr>
              <a:t>často vytvára takéto puto. </a:t>
            </a:r>
            <a:endParaRPr lang="sk-SK" dirty="0"/>
          </a:p>
          <a:p>
            <a:pPr marL="0" indent="0">
              <a:buNone/>
            </a:pPr>
            <a:r>
              <a:rPr lang="sk-SK" sz="2000" dirty="0">
                <a:cs typeface="Calibri"/>
              </a:rPr>
              <a:t>Vždy, keď takéto puto ešte nie je vytvorené, pretože pracovník s mládežou/učiteľ nemal s dospievajúcimi dostatok času, je dôležité aby aj tak viedol účinný dialóg. Existuje dôležitá zručnosť, ktorá by mohla by v takom prípade užitočná: </a:t>
            </a:r>
            <a:r>
              <a:rPr lang="sk-SK" sz="2000" b="1" dirty="0">
                <a:cs typeface="Calibri"/>
              </a:rPr>
              <a:t>Afektívna profesionalita</a:t>
            </a:r>
            <a:r>
              <a:rPr lang="sk-SK" sz="2100" b="1" dirty="0">
                <a:cs typeface="Calibri"/>
              </a:rPr>
              <a:t>. </a:t>
            </a:r>
            <a:endParaRPr lang="sk-SK" dirty="0"/>
          </a:p>
          <a:p>
            <a:pPr marL="0" indent="0" algn="just">
              <a:buNone/>
            </a:pPr>
            <a:endParaRPr lang="sk-SK" sz="2100" dirty="0">
              <a:cs typeface="Calibri"/>
            </a:endParaRPr>
          </a:p>
          <a:p>
            <a:pPr marL="0" indent="0" algn="just">
              <a:buNone/>
            </a:pPr>
            <a:endParaRPr lang="sk-SK" sz="2100" b="1" dirty="0">
              <a:cs typeface="Calibri"/>
            </a:endParaRPr>
          </a:p>
          <a:p>
            <a:pPr algn="just"/>
            <a:endParaRPr lang="sk-SK" dirty="0">
              <a:cs typeface="Calibri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2DFD935-772C-6ABC-42AD-F97831155D47}"/>
              </a:ext>
            </a:extLst>
          </p:cNvPr>
          <p:cNvSpPr txBox="1"/>
          <p:nvPr/>
        </p:nvSpPr>
        <p:spPr>
          <a:xfrm>
            <a:off x="5650606" y="6493098"/>
            <a:ext cx="65467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1200" dirty="0">
                <a:cs typeface="Calibri"/>
                <a:hlinkClick r:id="rId3"/>
              </a:rPr>
              <a:t>Image by </a:t>
            </a:r>
            <a:r>
              <a:rPr lang="sk-SK" sz="1200" dirty="0" err="1">
                <a:cs typeface="Calibri"/>
                <a:hlinkClick r:id="rId3"/>
              </a:rPr>
              <a:t>Freepik</a:t>
            </a:r>
            <a:r>
              <a:rPr lang="sk-SK" sz="1200" dirty="0">
                <a:cs typeface="Calibri"/>
                <a:hlinkClick r:id="rId3"/>
              </a:rPr>
              <a:t> </a:t>
            </a:r>
            <a:r>
              <a:rPr lang="sk-SK" sz="1200" dirty="0">
                <a:cs typeface="Calibri"/>
              </a:rPr>
              <a:t>| </a:t>
            </a:r>
            <a:r>
              <a:rPr lang="sk-SK" sz="1200" dirty="0">
                <a:cs typeface="Calibri"/>
                <a:hlinkClick r:id="rId4"/>
              </a:rPr>
              <a:t>Zdroj informácií</a:t>
            </a:r>
            <a:endParaRPr lang="sk-SK" sz="1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C874DD8-4090-6593-158E-C838ACC9F606}"/>
              </a:ext>
            </a:extLst>
          </p:cNvPr>
          <p:cNvSpPr txBox="1"/>
          <p:nvPr/>
        </p:nvSpPr>
        <p:spPr>
          <a:xfrm>
            <a:off x="5932332" y="3694626"/>
            <a:ext cx="578744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000" b="1" dirty="0">
                <a:cs typeface="Calibri"/>
              </a:rPr>
              <a:t>Afektívny profesionalizmus </a:t>
            </a:r>
            <a:r>
              <a:rPr lang="sk-SK" sz="2000" dirty="0">
                <a:cs typeface="Calibri"/>
              </a:rPr>
              <a:t>znamená, že ako profesionál nepracujete primárne na základe autority a kognitívneho konania, ale skôr na základe </a:t>
            </a:r>
            <a:r>
              <a:rPr lang="sk-SK" sz="2000" b="1" dirty="0">
                <a:cs typeface="Calibri"/>
              </a:rPr>
              <a:t>nadviazania kontaktu a prejavenia empatie/zapojenia do </a:t>
            </a:r>
            <a:r>
              <a:rPr lang="sk-SK" sz="2000" dirty="0">
                <a:cs typeface="Calibri"/>
              </a:rPr>
              <a:t>toho, čo sa týka mladého človeka. Láska k mladým ľuďom, vcítenie sa do nich, skutočné spoznávanie, záujem o nich a venovanie pozornosti ich pozitívnym stránkam sú kľúčové.</a:t>
            </a:r>
          </a:p>
        </p:txBody>
      </p:sp>
      <p:pic>
        <p:nvPicPr>
          <p:cNvPr id="7" name="Εικόνα 6" descr="Εικόνα που περιέχει εσωτερικός χώρος, ξύλινο, δάπεδο&#10;&#10;Περιγραφή που δημιουργήθηκε αυτόματα">
            <a:extLst>
              <a:ext uri="{FF2B5EF4-FFF2-40B4-BE49-F238E27FC236}">
                <a16:creationId xmlns:a16="http://schemas.microsoft.com/office/drawing/2014/main" id="{E3C18EB4-F558-B466-758E-B622CF8CC1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51" y="533830"/>
            <a:ext cx="4282971" cy="285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25728-8500-93E8-09AF-5A7E5C20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  <a:cs typeface="Calibri"/>
              </a:rPr>
              <a:t>Účinný nástroj afektívnej profesionality (3/4)</a:t>
            </a:r>
            <a:endParaRPr lang="sk-SK" dirty="0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CBB55F-ECC8-FCD4-0BB1-9A3266D9F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2100" dirty="0">
                <a:cs typeface="Calibri"/>
              </a:rPr>
              <a:t>Jedným z dôležitých a užitočných nástrojov, ktoré môžu pomôcť pri rozvíjaní afektívnej profesionality, je </a:t>
            </a:r>
            <a:r>
              <a:rPr lang="sk-SK" sz="2100" b="1" dirty="0" err="1">
                <a:cs typeface="Calibri"/>
              </a:rPr>
              <a:t>sebaotvorenie</a:t>
            </a:r>
            <a:r>
              <a:rPr lang="sk-SK" sz="2100" dirty="0">
                <a:cs typeface="Calibri"/>
              </a:rPr>
              <a:t>. V závislosti od situácie pomáha podeliť sa o vlastné presvedčenie, hodnoty, ideály, sklamania, frustrácie a hnev. </a:t>
            </a:r>
            <a:endParaRPr lang="sk-SK" dirty="0">
              <a:cs typeface="Calibri" panose="020F0502020204030204"/>
            </a:endParaRPr>
          </a:p>
          <a:p>
            <a:pPr marL="0" indent="0">
              <a:buNone/>
            </a:pPr>
            <a:r>
              <a:rPr lang="sk-SK" sz="2100" dirty="0">
                <a:cs typeface="Calibri"/>
              </a:rPr>
              <a:t>Postupné odhaľovanie pocitov a osobných skúseností podporuje </a:t>
            </a:r>
            <a:r>
              <a:rPr lang="sk-SK" sz="2100" b="1" dirty="0">
                <a:cs typeface="Calibri"/>
              </a:rPr>
              <a:t>pocit dôvery </a:t>
            </a:r>
            <a:r>
              <a:rPr lang="sk-SK" sz="2100" dirty="0">
                <a:cs typeface="Calibri"/>
              </a:rPr>
              <a:t>i poznatky, ktoré máte o niekom inom.</a:t>
            </a:r>
          </a:p>
          <a:p>
            <a:pPr marL="0" indent="0">
              <a:buNone/>
            </a:pPr>
            <a:r>
              <a:rPr lang="sk-SK" sz="2100" dirty="0">
                <a:cs typeface="Calibri"/>
              </a:rPr>
              <a:t>Deje sa to verbálne, neverbálne a kontextovo. Napríklad tým, že niečo doslova poviete, výrazom tváre, držaním tela a dokonca aj značkou a farbou oblečenia, ktoré nosíte. </a:t>
            </a:r>
            <a:endParaRPr lang="sk-SK" dirty="0">
              <a:cs typeface="Calibri" panose="020F050202020403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FF2B30C-2EA1-927F-772C-DAF8BE5890A4}"/>
              </a:ext>
            </a:extLst>
          </p:cNvPr>
          <p:cNvSpPr txBox="1"/>
          <p:nvPr/>
        </p:nvSpPr>
        <p:spPr>
          <a:xfrm>
            <a:off x="6632619" y="4019280"/>
            <a:ext cx="525619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100" dirty="0">
                <a:cs typeface="Calibri"/>
              </a:rPr>
              <a:t>Zistilo sa, že </a:t>
            </a:r>
            <a:r>
              <a:rPr lang="sk-SK" sz="2100" dirty="0" err="1">
                <a:cs typeface="Calibri"/>
              </a:rPr>
              <a:t>sebaotvorenie</a:t>
            </a:r>
            <a:r>
              <a:rPr lang="sk-SK" sz="2100" dirty="0">
                <a:cs typeface="Calibri"/>
              </a:rPr>
              <a:t> je väčšinou prospešné, ale </a:t>
            </a:r>
            <a:r>
              <a:rPr lang="sk-SK" sz="2100" b="1" dirty="0">
                <a:cs typeface="Calibri"/>
              </a:rPr>
              <a:t>malo by sa prehodnotiť podľa kontextu</a:t>
            </a:r>
            <a:r>
              <a:rPr lang="sk-SK" sz="2100" dirty="0">
                <a:cs typeface="Calibri"/>
              </a:rPr>
              <a:t>. Každý človek je zložitý a odlišný a na podobné situácie môže reagovať rôzne. Existuje však niekoľko všeobecných usmernení na uplatňovanie </a:t>
            </a:r>
            <a:r>
              <a:rPr lang="sk-SK" sz="2100" dirty="0" err="1">
                <a:cs typeface="Calibri"/>
              </a:rPr>
              <a:t>sebaotvorenia</a:t>
            </a:r>
            <a:r>
              <a:rPr lang="sk-SK" sz="2100" dirty="0">
                <a:cs typeface="Calibri"/>
              </a:rPr>
              <a:t>:</a:t>
            </a:r>
            <a:endParaRPr lang="sk-SK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B7F3617-F8DF-A04C-748C-ED7AC515C763}"/>
              </a:ext>
            </a:extLst>
          </p:cNvPr>
          <p:cNvSpPr txBox="1"/>
          <p:nvPr/>
        </p:nvSpPr>
        <p:spPr>
          <a:xfrm>
            <a:off x="7399986" y="6584324"/>
            <a:ext cx="478933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1200" dirty="0">
                <a:cs typeface="Calibri"/>
                <a:hlinkClick r:id="rId3"/>
              </a:rPr>
              <a:t>Zdroj obrázku</a:t>
            </a:r>
            <a:endParaRPr lang="sk-SK" sz="1200" dirty="0">
              <a:cs typeface="Calibri" panose="020F0502020204030204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DC4CE03-0F3E-CAF6-0DB1-73D0A97107BF}"/>
              </a:ext>
            </a:extLst>
          </p:cNvPr>
          <p:cNvSpPr/>
          <p:nvPr/>
        </p:nvSpPr>
        <p:spPr>
          <a:xfrm>
            <a:off x="6645921" y="2251865"/>
            <a:ext cx="4354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Sebaotvorenie</a:t>
            </a:r>
            <a:endParaRPr lang="sk-SK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2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FAA1A-D28B-BEFB-DE73-AE104204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  <a:cs typeface="Calibri"/>
              </a:rPr>
              <a:t>Usmernenia pre </a:t>
            </a:r>
            <a:r>
              <a:rPr lang="sk-SK" dirty="0" err="1">
                <a:ea typeface="Adobe Gothic Std B"/>
                <a:cs typeface="Calibri"/>
              </a:rPr>
              <a:t>sebaotvorenie</a:t>
            </a:r>
            <a:r>
              <a:rPr lang="sk-SK" dirty="0">
                <a:ea typeface="Adobe Gothic Std B"/>
                <a:cs typeface="Calibri"/>
              </a:rPr>
              <a:t> (4/4)</a:t>
            </a:r>
            <a:endParaRPr lang="sk-SK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E9B123-39C3-B000-AF6E-F4E39BEEA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43943"/>
            <a:ext cx="5540893" cy="48659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z="2100" b="1" dirty="0" err="1">
                <a:cs typeface="Calibri"/>
              </a:rPr>
              <a:t>Sebaotvorenie</a:t>
            </a:r>
            <a:r>
              <a:rPr lang="sk-SK" sz="2100" b="1" dirty="0">
                <a:cs typeface="Calibri"/>
              </a:rPr>
              <a:t> vykonávajte zriedkavo</a:t>
            </a:r>
            <a:r>
              <a:rPr lang="sk-SK" sz="2100" dirty="0">
                <a:cs typeface="Calibri"/>
              </a:rPr>
              <a:t>. Sila </a:t>
            </a:r>
            <a:r>
              <a:rPr lang="sk-SK" sz="2100" dirty="0" err="1">
                <a:cs typeface="Calibri"/>
              </a:rPr>
              <a:t>sebaotvorenia</a:t>
            </a:r>
            <a:r>
              <a:rPr lang="sk-SK" sz="2100" dirty="0">
                <a:cs typeface="Calibri"/>
              </a:rPr>
              <a:t> (vyjadrenia svojho názoru či skúsenosti) spočíva práve v tom, že nie je obvyklé.</a:t>
            </a:r>
            <a:endParaRPr lang="sk-SK" sz="2100" dirty="0">
              <a:solidFill>
                <a:srgbClr val="D13438"/>
              </a:solidFill>
              <a:cs typeface="Calibri"/>
            </a:endParaRPr>
          </a:p>
          <a:p>
            <a:r>
              <a:rPr lang="sk-SK" sz="2100" b="1" dirty="0">
                <a:cs typeface="Calibri"/>
              </a:rPr>
              <a:t>Robte to premyslene a s rozmyslom</a:t>
            </a:r>
            <a:r>
              <a:rPr lang="sk-SK" sz="2100" dirty="0">
                <a:cs typeface="Calibri"/>
              </a:rPr>
              <a:t>. Skôr ako odpoviete na otázku, ktorá si vyžaduje </a:t>
            </a:r>
            <a:r>
              <a:rPr lang="sk-SK" sz="2100" dirty="0" err="1">
                <a:cs typeface="Calibri"/>
              </a:rPr>
              <a:t>sebaotvorenie</a:t>
            </a:r>
            <a:r>
              <a:rPr lang="sk-SK" sz="2100" dirty="0">
                <a:cs typeface="Calibri"/>
              </a:rPr>
              <a:t>, skúste zistiť, na čo presne sa človek vlastne pýta. Potom sa dá lepšie diskutovať o základnej potrebe danej osoby.</a:t>
            </a:r>
            <a:endParaRPr lang="sk-SK" sz="2100" dirty="0">
              <a:solidFill>
                <a:srgbClr val="000000"/>
              </a:solidFill>
              <a:cs typeface="Calibri"/>
            </a:endParaRPr>
          </a:p>
          <a:p>
            <a:pPr lvl="1" algn="just">
              <a:buFont typeface="Arial" panose="05000000000000000000" pitchFamily="2" charset="2"/>
              <a:buChar char="•"/>
            </a:pPr>
            <a:endParaRPr lang="sk-SK" sz="1800" dirty="0">
              <a:solidFill>
                <a:srgbClr val="D13438"/>
              </a:solidFill>
              <a:cs typeface="Calibri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442EEC8-133D-CA8E-D96A-988311B57FB5}"/>
              </a:ext>
            </a:extLst>
          </p:cNvPr>
          <p:cNvSpPr txBox="1">
            <a:spLocks/>
          </p:cNvSpPr>
          <p:nvPr/>
        </p:nvSpPr>
        <p:spPr>
          <a:xfrm>
            <a:off x="6098061" y="2446089"/>
            <a:ext cx="5852132" cy="48659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100" b="1" dirty="0">
                <a:cs typeface="Calibri"/>
              </a:rPr>
              <a:t>Starostlivo vyberajte slová</a:t>
            </a:r>
            <a:r>
              <a:rPr lang="sk-SK" sz="2100" dirty="0">
                <a:cs typeface="Calibri"/>
              </a:rPr>
              <a:t>: je dôležité ako empatické alebo emocionálne nabité je rozprávanie. Miera blízkosti by mala zodpovedať potrebám osoby. Príliš osobné </a:t>
            </a:r>
            <a:r>
              <a:rPr lang="sk-SK" sz="2100" dirty="0" err="1">
                <a:cs typeface="Calibri"/>
              </a:rPr>
              <a:t>sebaotvorenie</a:t>
            </a:r>
            <a:r>
              <a:rPr lang="sk-SK" sz="2100" dirty="0">
                <a:cs typeface="Calibri"/>
              </a:rPr>
              <a:t> je relatívne nepriaznivé, ale určitý stupeň intimity je potrebný.</a:t>
            </a:r>
            <a:endParaRPr lang="sk-SK" sz="2100" dirty="0">
              <a:solidFill>
                <a:srgbClr val="000000"/>
              </a:solidFill>
              <a:cs typeface="Calibri"/>
            </a:endParaRPr>
          </a:p>
          <a:p>
            <a:r>
              <a:rPr lang="sk-SK" sz="2100" b="1" dirty="0">
                <a:cs typeface="Calibri"/>
              </a:rPr>
              <a:t>Reagujte pred, počas a po </a:t>
            </a:r>
            <a:r>
              <a:rPr lang="sk-SK" sz="2100" b="1" dirty="0" err="1">
                <a:cs typeface="Calibri"/>
              </a:rPr>
              <a:t>sebaprejavení</a:t>
            </a:r>
            <a:r>
              <a:rPr lang="sk-SK" sz="2100" dirty="0">
                <a:cs typeface="Calibri"/>
              </a:rPr>
              <a:t>. Nezabudnite teda prostredníctvom otázok alebo pozorovania získať spätnú väzbu o tom, ako bola vaša otvorenosť prijatá, aby ste sa mohli ďalej naladiť.</a:t>
            </a:r>
          </a:p>
          <a:p>
            <a:pPr algn="just"/>
            <a:endParaRPr lang="sk-SK" dirty="0">
              <a:cs typeface="Calibri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sk-SK" sz="1800" dirty="0">
              <a:solidFill>
                <a:srgbClr val="000000"/>
              </a:solidFill>
              <a:cs typeface="Calibri"/>
            </a:endParaRPr>
          </a:p>
          <a:p>
            <a:pPr algn="just"/>
            <a:endParaRPr lang="sk-SK" sz="21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5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97661-A447-34B8-5AF4-F1E4E0BB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</a:rPr>
              <a:t>2. Dialóg rovného s rovným (1/2)</a:t>
            </a:r>
            <a:endParaRPr lang="sk-SK" dirty="0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C1CC3-B2DC-9F60-8BB9-9D40B2C24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272224"/>
            <a:ext cx="5852132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dirty="0" err="1">
                <a:cs typeface="Calibri" panose="020F0502020204030204"/>
              </a:rPr>
              <a:t>Egalitárny</a:t>
            </a:r>
            <a:r>
              <a:rPr lang="sk-SK" dirty="0">
                <a:cs typeface="Calibri" panose="020F0502020204030204"/>
              </a:rPr>
              <a:t> dialóg je dialóg, v ktorom sú </a:t>
            </a:r>
            <a:r>
              <a:rPr lang="sk-SK" b="1" dirty="0">
                <a:cs typeface="Calibri" panose="020F0502020204030204"/>
              </a:rPr>
              <a:t>si </a:t>
            </a:r>
            <a:r>
              <a:rPr lang="sk-SK" dirty="0">
                <a:cs typeface="Calibri" panose="020F0502020204030204"/>
              </a:rPr>
              <a:t>všetci účastníci </a:t>
            </a:r>
            <a:r>
              <a:rPr lang="sk-SK" b="1" dirty="0">
                <a:cs typeface="Calibri" panose="020F0502020204030204"/>
              </a:rPr>
              <a:t>rovní</a:t>
            </a:r>
            <a:r>
              <a:rPr lang="sk-SK" dirty="0">
                <a:cs typeface="Calibri" panose="020F0502020204030204"/>
              </a:rPr>
              <a:t>. Prípadná mocenská nerovnováha medzi účastníkmi (napr. učiteľom a žiakom) by nemala zohrávať úlohu. Namiesto toho by komunikácia mala stimulovať ostatných, aby vyjadrili svoje presvedčenia, postoje a názory s cieľom dosiahnuť vzájomné porozumenie. </a:t>
            </a:r>
            <a:endParaRPr lang="sk-SK" dirty="0"/>
          </a:p>
          <a:p>
            <a:pPr marL="0" indent="0" algn="just">
              <a:buNone/>
            </a:pPr>
            <a:endParaRPr lang="sk-SK" dirty="0">
              <a:cs typeface="Calibri" panose="020F050202020403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FB8C545-FBA4-D62C-E0FC-F55C8466ED33}"/>
              </a:ext>
            </a:extLst>
          </p:cNvPr>
          <p:cNvSpPr txBox="1"/>
          <p:nvPr/>
        </p:nvSpPr>
        <p:spPr>
          <a:xfrm>
            <a:off x="6884830" y="6573591"/>
            <a:ext cx="558084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1200" dirty="0">
                <a:cs typeface="Calibri"/>
                <a:hlinkClick r:id="rId3"/>
              </a:rPr>
              <a:t>Definícia zdroja </a:t>
            </a:r>
            <a:r>
              <a:rPr lang="sk-SK" sz="1200" dirty="0">
                <a:cs typeface="Calibri"/>
              </a:rPr>
              <a:t>| </a:t>
            </a:r>
            <a:r>
              <a:rPr lang="sk-SK" sz="1200" dirty="0">
                <a:cs typeface="Calibri"/>
                <a:hlinkClick r:id="rId4"/>
              </a:rPr>
              <a:t>Zdrojové informácie </a:t>
            </a:r>
            <a:r>
              <a:rPr lang="sk-SK" sz="1200" dirty="0">
                <a:cs typeface="Calibri"/>
              </a:rPr>
              <a:t>| </a:t>
            </a:r>
            <a:r>
              <a:rPr lang="sk-SK" sz="1200" dirty="0">
                <a:cs typeface="Calibri"/>
                <a:hlinkClick r:id="rId5"/>
              </a:rPr>
              <a:t>Zdrojový obrázok</a:t>
            </a:r>
            <a:endParaRPr lang="sk-SK" sz="1200" dirty="0">
              <a:cs typeface="Calibri" panose="020F0502020204030204"/>
            </a:endParaRPr>
          </a:p>
        </p:txBody>
      </p:sp>
      <p:pic>
        <p:nvPicPr>
          <p:cNvPr id="7" name="Εικόνα 6" descr="Εικόνα που περιέχει μαύρο, σκοτάδι&#10;&#10;Περιγραφή που δημιουργήθηκε αυτόματα">
            <a:extLst>
              <a:ext uri="{FF2B5EF4-FFF2-40B4-BE49-F238E27FC236}">
                <a16:creationId xmlns:a16="http://schemas.microsoft.com/office/drawing/2014/main" id="{95E9087A-6B83-58A3-57B1-15773D639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18" y="1231927"/>
            <a:ext cx="4394146" cy="43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17834B0E-0F33-FCBE-D962-15AC4128D5A5}"/>
              </a:ext>
            </a:extLst>
          </p:cNvPr>
          <p:cNvSpPr/>
          <p:nvPr/>
        </p:nvSpPr>
        <p:spPr>
          <a:xfrm>
            <a:off x="6966665" y="1831304"/>
            <a:ext cx="5012027" cy="45290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39AA9-9945-BD32-D1CC-B446A4DA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  <a:cs typeface="Calibri"/>
              </a:rPr>
              <a:t>Rovnaké podmienky vytvárajú otvorenosť (2/2)</a:t>
            </a:r>
            <a:endParaRPr lang="sk-SK" dirty="0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9D9457-CC2B-F4D5-38BF-B6810F8CD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dirty="0" err="1">
                <a:cs typeface="Calibri" panose="020F0502020204030204"/>
              </a:rPr>
              <a:t>Egalitárny</a:t>
            </a:r>
            <a:r>
              <a:rPr lang="sk-SK" dirty="0">
                <a:cs typeface="Calibri" panose="020F0502020204030204"/>
              </a:rPr>
              <a:t> dialóg je zameraný na výmenu názorov na rovnakej úrovni.</a:t>
            </a:r>
            <a:endParaRPr lang="sk-SK" dirty="0"/>
          </a:p>
          <a:p>
            <a:pPr marL="0" indent="0">
              <a:buNone/>
            </a:pPr>
            <a:r>
              <a:rPr lang="sk-SK" dirty="0">
                <a:cs typeface="Calibri" panose="020F0502020204030204"/>
              </a:rPr>
              <a:t>Táto rovnosť kladie dôraz na platnosť argumentov a na to, čo sa v rozhovore hovorí, namiesto toho, aby sa niekomu vnucoval určitý spôsob myslenia. </a:t>
            </a:r>
          </a:p>
          <a:p>
            <a:pPr marL="0" indent="0">
              <a:buNone/>
            </a:pPr>
            <a:r>
              <a:rPr lang="sk-SK" dirty="0">
                <a:cs typeface="Calibri" panose="020F0502020204030204"/>
              </a:rPr>
              <a:t>Takto sa formou rovnostárskeho dialógu vytvárajú rovnaké podmienky a prostredie bezpečnosti a otvorenosti.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76FA987-AB78-19B2-EAD6-6F0E3C1C0B48}"/>
              </a:ext>
            </a:extLst>
          </p:cNvPr>
          <p:cNvSpPr txBox="1"/>
          <p:nvPr/>
        </p:nvSpPr>
        <p:spPr>
          <a:xfrm>
            <a:off x="7515357" y="2066891"/>
            <a:ext cx="3914641" cy="42934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2100" i="1" dirty="0">
                <a:solidFill>
                  <a:schemeClr val="bg1"/>
                </a:solidFill>
                <a:cs typeface="Calibri"/>
              </a:rPr>
              <a:t>Keď sa chce učiteľ alebo pracovník s mládežou rozprávať s dospievajúcim, ktorý vykazuje známky viery v informačnú hrozbu, je veľmi dôležité, aby neodsúdil jeho presvedčenie.</a:t>
            </a:r>
            <a:endParaRPr lang="sk-SK" i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k-SK" sz="2100" i="1" dirty="0">
                <a:solidFill>
                  <a:schemeClr val="bg1"/>
                </a:solidFill>
                <a:cs typeface="Calibri"/>
              </a:rPr>
              <a:t>Vypočujte si ho, snažte sa pochopiť, z čoho vychádza a predložte svoje vlastné argumenty bez toho, aby ste ho znevažovali.</a:t>
            </a:r>
          </a:p>
          <a:p>
            <a:pPr algn="ctr"/>
            <a:r>
              <a:rPr lang="sk-SK" sz="2100" i="1" dirty="0">
                <a:solidFill>
                  <a:schemeClr val="bg1"/>
                </a:solidFill>
                <a:cs typeface="Calibri"/>
              </a:rPr>
              <a:t>Takto bude mladý človek otvorenejší voči vašej argumentácii.</a:t>
            </a:r>
          </a:p>
        </p:txBody>
      </p:sp>
    </p:spTree>
    <p:extLst>
      <p:ext uri="{BB962C8B-B14F-4D97-AF65-F5344CB8AC3E}">
        <p14:creationId xmlns:p14="http://schemas.microsoft.com/office/powerpoint/2010/main" val="17180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E6940-3436-DCB6-A027-4A933F85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</a:rPr>
              <a:t>3. Poskytovanie usmernení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642BCA-E0A6-8481-C8B9-50B6179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3" y="1853176"/>
            <a:ext cx="5549573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2100" dirty="0">
                <a:cs typeface="Calibri"/>
              </a:rPr>
              <a:t>Úlohou učiteľov je nielen poskytnúť bezpečný priestor pre dialóg, ale aj zúčastniť sa na dialógu a pokúsiť sa tak čeliť presvedčeniu o informačnej hrozbe. Aby sa to podarilo, je potrebné mať na pamäti niekoľko zásadných bodov:</a:t>
            </a:r>
          </a:p>
          <a:p>
            <a:pPr algn="just"/>
            <a:endParaRPr lang="sk-SK" dirty="0">
              <a:cs typeface="Calibri"/>
            </a:endParaRPr>
          </a:p>
          <a:p>
            <a:pPr algn="just"/>
            <a:endParaRPr lang="sk-SK" dirty="0">
              <a:cs typeface="Calibri"/>
            </a:endParaRPr>
          </a:p>
          <a:p>
            <a:pPr algn="just"/>
            <a:endParaRPr lang="sk-SK" dirty="0"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58FE784-4FF6-774C-E7F9-8715526CFB64}"/>
              </a:ext>
            </a:extLst>
          </p:cNvPr>
          <p:cNvSpPr txBox="1"/>
          <p:nvPr/>
        </p:nvSpPr>
        <p:spPr>
          <a:xfrm>
            <a:off x="6322919" y="708771"/>
            <a:ext cx="5384427" cy="55861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sk-SK" sz="2100" b="1" dirty="0">
                <a:cs typeface="Calibri"/>
              </a:rPr>
              <a:t>Sústreďte sa</a:t>
            </a:r>
            <a:r>
              <a:rPr lang="sk-SK" sz="2100" dirty="0">
                <a:cs typeface="Calibri"/>
              </a:rPr>
              <a:t>. Hoci je dôležité nechať dospievajúceho povedať, čo potrebuje, pointa rozhovoru by sa nemala stratiť: ste tu preto, aby ste pochopili a prípadne zmenili vieru v informačnú hrozbu.</a:t>
            </a:r>
            <a:endParaRPr lang="sk-SK" dirty="0"/>
          </a:p>
          <a:p>
            <a:pPr marL="342900" indent="-342900">
              <a:buClr>
                <a:srgbClr val="95C11F"/>
              </a:buClr>
              <a:buFont typeface="Wingdings" panose="05000000000000000000" pitchFamily="2" charset="2"/>
              <a:buChar char="§"/>
            </a:pPr>
            <a:endParaRPr lang="sk-SK" sz="2100" b="1" dirty="0">
              <a:cs typeface="Calibri"/>
            </a:endParaRPr>
          </a:p>
          <a:p>
            <a:pPr marL="342900" indent="-342900"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sk-SK" sz="2100" b="1" dirty="0">
                <a:cs typeface="Calibri"/>
              </a:rPr>
              <a:t>Poskytnite rozumné a úctivé návrhy problémov, ktoré treba zvážiť</a:t>
            </a:r>
            <a:r>
              <a:rPr lang="sk-SK" sz="2100" dirty="0">
                <a:cs typeface="Calibri"/>
              </a:rPr>
              <a:t>, vrátane morálnych a etických bodov. Majte na pamäti, aby </a:t>
            </a:r>
            <a:r>
              <a:rPr lang="sk-SK" sz="2100" b="1" dirty="0">
                <a:cs typeface="Calibri"/>
              </a:rPr>
              <a:t>ste nezatracovali ani neodsudzovali </a:t>
            </a:r>
            <a:r>
              <a:rPr lang="sk-SK" sz="2100" dirty="0">
                <a:cs typeface="Calibri"/>
              </a:rPr>
              <a:t>i to, že dialóg </a:t>
            </a:r>
            <a:r>
              <a:rPr lang="sk-SK" sz="2100" b="1" dirty="0">
                <a:cs typeface="Calibri"/>
              </a:rPr>
              <a:t>by mal zostať rovnostársky</a:t>
            </a:r>
            <a:r>
              <a:rPr lang="sk-SK" sz="2100" dirty="0">
                <a:cs typeface="Calibri"/>
              </a:rPr>
              <a:t>, čo však neznamená, že nemožno </a:t>
            </a:r>
            <a:r>
              <a:rPr lang="sk-SK" sz="2100" b="1" dirty="0">
                <a:cs typeface="Calibri"/>
              </a:rPr>
              <a:t>s úctou nesúhlasiť </a:t>
            </a:r>
            <a:r>
              <a:rPr lang="sk-SK" sz="2100" dirty="0">
                <a:cs typeface="Calibri"/>
              </a:rPr>
              <a:t>a ukázať alternatívne perspektívy.</a:t>
            </a:r>
          </a:p>
          <a:p>
            <a:pPr marL="342900" indent="-342900">
              <a:buClr>
                <a:srgbClr val="95C11F"/>
              </a:buClr>
              <a:buFont typeface="Wingdings" panose="05000000000000000000" pitchFamily="2" charset="2"/>
              <a:buChar char="§"/>
            </a:pPr>
            <a:endParaRPr lang="sk-SK" sz="2100" b="1" dirty="0">
              <a:cs typeface="Calibri"/>
            </a:endParaRPr>
          </a:p>
          <a:p>
            <a:pPr marL="342900" indent="-342900"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sk-SK" sz="2100" b="1" dirty="0">
                <a:cs typeface="Calibri"/>
              </a:rPr>
              <a:t>Podporujte a pozitívne posilňujte konštruktívne zapojenie </a:t>
            </a:r>
            <a:r>
              <a:rPr lang="sk-SK" sz="2100" dirty="0">
                <a:cs typeface="Calibri"/>
              </a:rPr>
              <a:t>do rozhovoru.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563C6E0-E55F-9C4A-B8ED-DEE2AA0D51F5}"/>
              </a:ext>
            </a:extLst>
          </p:cNvPr>
          <p:cNvSpPr txBox="1"/>
          <p:nvPr/>
        </p:nvSpPr>
        <p:spPr>
          <a:xfrm>
            <a:off x="6096000" y="6580654"/>
            <a:ext cx="610720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1200" dirty="0">
                <a:cs typeface="Calibri"/>
                <a:hlinkClick r:id="rId3"/>
              </a:rPr>
              <a:t>Zdroj informácií </a:t>
            </a:r>
            <a:r>
              <a:rPr lang="sk-SK" sz="1200" dirty="0">
                <a:cs typeface="Calibri"/>
              </a:rPr>
              <a:t>| </a:t>
            </a:r>
            <a:r>
              <a:rPr lang="sk-SK" sz="1200" dirty="0">
                <a:cs typeface="Calibri"/>
                <a:hlinkClick r:id="rId4"/>
              </a:rPr>
              <a:t>Zdroj obrázkov</a:t>
            </a:r>
            <a:endParaRPr lang="sk-SK" sz="1200" dirty="0">
              <a:cs typeface="Calibri" panose="020F0502020204030204"/>
            </a:endParaRPr>
          </a:p>
        </p:txBody>
      </p:sp>
      <p:pic>
        <p:nvPicPr>
          <p:cNvPr id="8" name="Εικόνα 7" descr="Εικόνα που περιέχει ρουχισμός, clipart, ζωγραφιά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E47E4A2E-CD18-A825-423F-5F9E59D22F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14" y="3523653"/>
            <a:ext cx="2466568" cy="32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27,700+ Aggression Icon Illustrations, Royalty-Free Vector Graphics &amp; Clip  Art - iStock">
            <a:extLst>
              <a:ext uri="{FF2B5EF4-FFF2-40B4-BE49-F238E27FC236}">
                <a16:creationId xmlns:a16="http://schemas.microsoft.com/office/drawing/2014/main" id="{A1D7AE85-C3D3-8D57-1B2D-983739C5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21" y="514350"/>
            <a:ext cx="5829300" cy="5829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81A135-96A4-27C5-6BD5-64D00FC9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Adobe Gothic Std B"/>
              </a:rPr>
              <a:t>4. Odmietn</a:t>
            </a:r>
            <a:r>
              <a:rPr lang="sk-SK" dirty="0" err="1">
                <a:ea typeface="Adobe Gothic Std B"/>
              </a:rPr>
              <a:t>ite</a:t>
            </a:r>
            <a:r>
              <a:rPr lang="nl-NL" dirty="0">
                <a:ea typeface="Adobe Gothic Std B"/>
              </a:rPr>
              <a:t> agresiu (1/4)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113169-952F-E814-B956-DCC33D975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66383"/>
            <a:ext cx="6210721" cy="48995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cs typeface="Calibri" panose="020F0502020204030204"/>
              </a:rPr>
              <a:t>Ako už bolo povedané, </a:t>
            </a:r>
            <a:r>
              <a:rPr lang="nl-NL" b="1" dirty="0">
                <a:cs typeface="Calibri" panose="020F0502020204030204"/>
              </a:rPr>
              <a:t>agresivita v dialógu vedie k uzavretosti</a:t>
            </a:r>
            <a:r>
              <a:rPr lang="sk-SK" b="1" dirty="0">
                <a:cs typeface="Calibri" panose="020F0502020204030204"/>
              </a:rPr>
              <a:t> mysle</a:t>
            </a:r>
            <a:r>
              <a:rPr lang="nl-NL" b="1" dirty="0">
                <a:cs typeface="Calibri" panose="020F0502020204030204"/>
              </a:rPr>
              <a:t> a emóciám </a:t>
            </a:r>
            <a:r>
              <a:rPr lang="nl-NL" dirty="0">
                <a:cs typeface="Calibri" panose="020F0502020204030204"/>
              </a:rPr>
              <a:t>a bez otvorenej mysle je rozhovor od začiatku odsúdený na neúspech.</a:t>
            </a:r>
            <a:endParaRPr lang="nl-NL" dirty="0"/>
          </a:p>
          <a:p>
            <a:pPr marL="0" indent="0">
              <a:buNone/>
            </a:pPr>
            <a:r>
              <a:rPr lang="nl-NL" dirty="0">
                <a:cs typeface="Calibri" panose="020F0502020204030204"/>
              </a:rPr>
              <a:t>Môže sa stať, že </a:t>
            </a:r>
            <a:r>
              <a:rPr lang="nl-NL" b="1" dirty="0">
                <a:cs typeface="Calibri" panose="020F0502020204030204"/>
              </a:rPr>
              <a:t>dialóg môže v dospievajúcom vyvolať agresivitu, aj keď sa vedie s rešpektom</a:t>
            </a:r>
            <a:r>
              <a:rPr lang="nl-NL" dirty="0">
                <a:cs typeface="Calibri" panose="020F0502020204030204"/>
              </a:rPr>
              <a:t>. V takom prípade sa pokúste situáciu </a:t>
            </a:r>
            <a:r>
              <a:rPr lang="nl-NL" b="1" dirty="0">
                <a:cs typeface="Calibri" panose="020F0502020204030204"/>
              </a:rPr>
              <a:t>deeskalovať </a:t>
            </a:r>
            <a:r>
              <a:rPr lang="nl-NL" dirty="0">
                <a:cs typeface="Calibri" panose="020F0502020204030204"/>
              </a:rPr>
              <a:t>spôsobom, ktorý považujete za vhodný. Ak pretrváva, v dialógu by sa malo pokračovať inokedy.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BA40A-8172-FB5D-9AD2-DA36111647A7}"/>
              </a:ext>
            </a:extLst>
          </p:cNvPr>
          <p:cNvSpPr txBox="1"/>
          <p:nvPr/>
        </p:nvSpPr>
        <p:spPr>
          <a:xfrm>
            <a:off x="7423897" y="140073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 dirty="0" err="1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DCD2A07-FF57-6028-555B-944CDEB59A82}"/>
              </a:ext>
            </a:extLst>
          </p:cNvPr>
          <p:cNvSpPr txBox="1"/>
          <p:nvPr/>
        </p:nvSpPr>
        <p:spPr>
          <a:xfrm>
            <a:off x="7086063" y="6581640"/>
            <a:ext cx="51113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1200" dirty="0">
                <a:cs typeface="Calibri"/>
                <a:hlinkClick r:id="rId4"/>
              </a:rPr>
              <a:t>Zdroj informácií </a:t>
            </a:r>
            <a:r>
              <a:rPr lang="nl-NL" sz="1200" dirty="0">
                <a:cs typeface="Calibri"/>
              </a:rPr>
              <a:t>| </a:t>
            </a:r>
            <a:r>
              <a:rPr lang="nl-NL" sz="1200" dirty="0">
                <a:cs typeface="Calibri"/>
                <a:hlinkClick r:id="rId5"/>
              </a:rPr>
              <a:t>Zdroj obrázkov</a:t>
            </a:r>
            <a:endParaRPr lang="nl-NL" sz="1200" dirty="0" err="1">
              <a:cs typeface="Calibri" panose="020F0502020204030204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225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80394-DA5C-45AE-5FA2-9B31236D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5844524" cy="739825"/>
          </a:xfrm>
        </p:spPr>
        <p:txBody>
          <a:bodyPr anchor="t">
            <a:normAutofit/>
          </a:bodyPr>
          <a:lstStyle/>
          <a:p>
            <a:r>
              <a:rPr lang="sk-SK" sz="3200" dirty="0">
                <a:ea typeface="Adobe Gothic Std B"/>
                <a:cs typeface="Calibri"/>
              </a:rPr>
              <a:t>Ako odmietnuť agresiu (2/4)</a:t>
            </a:r>
            <a:endParaRPr lang="sk-SK" sz="3200" dirty="0"/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AD84AA-7B1D-33F6-975D-FAB419224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165684"/>
            <a:ext cx="5574793" cy="3988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2200" dirty="0">
                <a:cs typeface="Calibri" panose="020F0502020204030204"/>
              </a:rPr>
              <a:t>Aby ste predišli agresii a udržali bezpečnú a otvorenú konverzáciu, mali by ste svojím vlastným konaním modelovať zdvorilé a úctivé správanie. </a:t>
            </a:r>
            <a:endParaRPr lang="sk-SK" sz="2200" dirty="0"/>
          </a:p>
          <a:p>
            <a:pPr marL="0" indent="0">
              <a:buNone/>
            </a:pPr>
            <a:r>
              <a:rPr lang="sk-SK" sz="2200" b="1" dirty="0">
                <a:cs typeface="Calibri" panose="020F0502020204030204"/>
              </a:rPr>
              <a:t>Ak </a:t>
            </a:r>
            <a:r>
              <a:rPr lang="sk-SK" sz="2200" b="1" dirty="0" err="1">
                <a:cs typeface="Calibri" panose="020F0502020204030204"/>
              </a:rPr>
              <a:t>facilitátor</a:t>
            </a:r>
            <a:r>
              <a:rPr lang="sk-SK" sz="2200" b="1" dirty="0">
                <a:cs typeface="Calibri" panose="020F0502020204030204"/>
              </a:rPr>
              <a:t> hovorí s rešpektom a starostlivosťou, dospievajúci bude s väčšou pravdepodobnosťou toto správanie napodobňovať. </a:t>
            </a:r>
          </a:p>
          <a:p>
            <a:pPr marL="0" indent="0">
              <a:buNone/>
            </a:pPr>
            <a:r>
              <a:rPr lang="sk-SK" sz="2200" dirty="0">
                <a:cs typeface="Calibri" panose="020F0502020204030204"/>
              </a:rPr>
              <a:t>Na udržanie tohto správania je kľúčovou zručnosťou </a:t>
            </a:r>
            <a:r>
              <a:rPr lang="sk-SK" sz="2200" b="1" dirty="0">
                <a:cs typeface="Calibri" panose="020F0502020204030204"/>
              </a:rPr>
              <a:t>aktívne počúvanie</a:t>
            </a:r>
            <a:r>
              <a:rPr lang="sk-SK" sz="2200" dirty="0">
                <a:cs typeface="Calibri" panose="020F0502020204030204"/>
              </a:rPr>
              <a:t>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C70DE2A-6590-C416-5B44-C4DCF1B5AC3B}"/>
              </a:ext>
            </a:extLst>
          </p:cNvPr>
          <p:cNvSpPr txBox="1"/>
          <p:nvPr/>
        </p:nvSpPr>
        <p:spPr>
          <a:xfrm>
            <a:off x="476249" y="714374"/>
            <a:ext cx="1442757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k-SK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87E1163-AE4B-49C4-0686-400949139136}"/>
              </a:ext>
            </a:extLst>
          </p:cNvPr>
          <p:cNvSpPr txBox="1"/>
          <p:nvPr/>
        </p:nvSpPr>
        <p:spPr>
          <a:xfrm>
            <a:off x="7086063" y="6581640"/>
            <a:ext cx="51113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1200" dirty="0">
                <a:cs typeface="Calibri"/>
                <a:hlinkClick r:id="rId3"/>
              </a:rPr>
              <a:t>Informácie o zdroji </a:t>
            </a:r>
            <a:r>
              <a:rPr lang="sk-SK" sz="1200" dirty="0">
                <a:cs typeface="Calibri"/>
              </a:rPr>
              <a:t>| </a:t>
            </a:r>
            <a:r>
              <a:rPr lang="sk-SK" sz="1200" dirty="0">
                <a:cs typeface="Calibri"/>
                <a:hlinkClick r:id="rId4"/>
              </a:rPr>
              <a:t>Obrázok od </a:t>
            </a:r>
            <a:r>
              <a:rPr lang="sk-SK" sz="1200" dirty="0" err="1">
                <a:cs typeface="Calibri"/>
                <a:hlinkClick r:id="rId4"/>
              </a:rPr>
              <a:t>pch.vector</a:t>
            </a:r>
            <a:r>
              <a:rPr lang="sk-SK" sz="1200" dirty="0">
                <a:cs typeface="Calibri"/>
                <a:hlinkClick r:id="rId4"/>
              </a:rPr>
              <a:t> na </a:t>
            </a:r>
            <a:r>
              <a:rPr lang="sk-SK" sz="1200" dirty="0" err="1">
                <a:cs typeface="Calibri"/>
                <a:hlinkClick r:id="rId4"/>
              </a:rPr>
              <a:t>Freepik</a:t>
            </a:r>
            <a:endParaRPr lang="sk-SK" sz="1200" dirty="0">
              <a:cs typeface="Calibri" panose="020F0502020204030204"/>
            </a:endParaRPr>
          </a:p>
        </p:txBody>
      </p:sp>
      <p:pic>
        <p:nvPicPr>
          <p:cNvPr id="10" name="Εικόνα 9" descr="Εικόνα που περιέχει ρουχισμός, έπιπλα, φορητός υπολογιστής, υπολογισ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995601FC-FDB8-704A-B123-7242D37F959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94" y="2381249"/>
            <a:ext cx="4563519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6D707-85B8-468A-0F55-56F8F789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Adobe Gothic Std B"/>
                <a:cs typeface="Calibri"/>
              </a:rPr>
              <a:t>Aktívne </a:t>
            </a:r>
            <a:r>
              <a:rPr lang="nl-NL" dirty="0" err="1">
                <a:ea typeface="Adobe Gothic Std B"/>
                <a:cs typeface="Calibri"/>
              </a:rPr>
              <a:t>počúvanie </a:t>
            </a:r>
            <a:r>
              <a:rPr lang="nl-NL" dirty="0">
                <a:ea typeface="Adobe Gothic Std B"/>
                <a:cs typeface="Calibri"/>
              </a:rPr>
              <a:t>(</a:t>
            </a:r>
            <a:r>
              <a:rPr lang="nl-NL">
                <a:ea typeface="Adobe Gothic Std B"/>
                <a:cs typeface="Calibri"/>
              </a:rPr>
              <a:t>3/4</a:t>
            </a:r>
            <a:r>
              <a:rPr lang="nl-NL" dirty="0">
                <a:ea typeface="Adobe Gothic Std B"/>
                <a:cs typeface="Calibri"/>
              </a:rPr>
              <a:t>)</a:t>
            </a:r>
            <a:endParaRPr lang="nl-NL" dirty="0">
              <a:ea typeface="Adobe Gothic Std B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6DE732-2BE3-0CCD-7EEA-70836841A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14" y="1724872"/>
            <a:ext cx="5455034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100" b="1" dirty="0">
                <a:cs typeface="Calibri"/>
              </a:rPr>
              <a:t>Aktívne počúvanie</a:t>
            </a:r>
            <a:r>
              <a:rPr lang="nl-NL" sz="2100" dirty="0">
                <a:cs typeface="Calibri"/>
              </a:rPr>
              <a:t>: ukázať druhej osobe, že ju skutočne počujete. Prispieva k tomu, aby sa v dialógu predišlo konfliktom.</a:t>
            </a:r>
            <a:endParaRPr lang="nl-NL" dirty="0">
              <a:cs typeface="Calibri" panose="020F0502020204030204"/>
            </a:endParaRPr>
          </a:p>
          <a:p>
            <a:pPr marL="0" indent="0">
              <a:buNone/>
            </a:pPr>
            <a:r>
              <a:rPr lang="nl-NL" sz="2100" dirty="0">
                <a:cs typeface="Calibri"/>
              </a:rPr>
              <a:t>Aktívne počúvanie sa dá realizovať mnohými spôsobmi. Možno si ho zapamätať pomocou mnemotechnickej pomôcky </a:t>
            </a:r>
            <a:r>
              <a:rPr lang="sk-SK" sz="2100" dirty="0">
                <a:cs typeface="Calibri"/>
              </a:rPr>
              <a:t>z anglického slova počúvať </a:t>
            </a:r>
            <a:r>
              <a:rPr lang="nl-NL" sz="2100" dirty="0">
                <a:cs typeface="Calibri"/>
              </a:rPr>
              <a:t>"</a:t>
            </a:r>
            <a:r>
              <a:rPr lang="nl-NL" sz="2100" b="1" dirty="0">
                <a:cs typeface="Calibri"/>
              </a:rPr>
              <a:t>LISTEN"</a:t>
            </a:r>
            <a:r>
              <a:rPr lang="nl-NL" sz="2100" dirty="0">
                <a:cs typeface="Calibri"/>
              </a:rPr>
              <a:t>:</a:t>
            </a:r>
            <a:endParaRPr lang="nl-NL" sz="2100" dirty="0">
              <a:ea typeface="Calibri"/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sk-SK" sz="2100" b="1" dirty="0">
                <a:ea typeface="Calibri"/>
                <a:cs typeface="Calibri"/>
              </a:rPr>
              <a:t>L</a:t>
            </a:r>
            <a:r>
              <a:rPr lang="sk-SK" sz="2100" dirty="0">
                <a:ea typeface="Calibri"/>
                <a:cs typeface="Calibri"/>
              </a:rPr>
              <a:t>ook - </a:t>
            </a:r>
            <a:r>
              <a:rPr lang="sk-SK" sz="2100" b="1" dirty="0">
                <a:ea typeface="Calibri"/>
                <a:cs typeface="Calibri"/>
              </a:rPr>
              <a:t>Vyzerajte zaujato</a:t>
            </a:r>
            <a:r>
              <a:rPr lang="nl-NL" sz="2100" b="1" dirty="0">
                <a:ea typeface="Calibri"/>
                <a:cs typeface="Calibri"/>
              </a:rPr>
              <a:t>, zaujímajte sa.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sk-SK" sz="2100" b="1" dirty="0" err="1">
                <a:ea typeface="Calibri" panose="020F0502020204030204"/>
                <a:cs typeface="Calibri"/>
              </a:rPr>
              <a:t>I</a:t>
            </a:r>
            <a:r>
              <a:rPr lang="sk-SK" sz="2100" dirty="0" err="1">
                <a:ea typeface="Calibri" panose="020F0502020204030204"/>
                <a:cs typeface="Calibri"/>
              </a:rPr>
              <a:t>nvolve</a:t>
            </a:r>
            <a:r>
              <a:rPr lang="sk-SK" sz="2100" dirty="0">
                <a:ea typeface="Calibri" panose="020F0502020204030204"/>
                <a:cs typeface="Calibri"/>
              </a:rPr>
              <a:t> - </a:t>
            </a:r>
            <a:r>
              <a:rPr lang="nl-NL" sz="2100" b="1" dirty="0">
                <a:ea typeface="Calibri" panose="020F0502020204030204"/>
                <a:cs typeface="Calibri"/>
              </a:rPr>
              <a:t>Zapojte sa </a:t>
            </a:r>
            <a:r>
              <a:rPr lang="nl-NL" sz="2100" dirty="0">
                <a:ea typeface="Calibri" panose="020F0502020204030204"/>
                <a:cs typeface="Calibri"/>
              </a:rPr>
              <a:t>tým, že budete reagovať.</a:t>
            </a:r>
            <a:endParaRPr lang="en-US" sz="2100" dirty="0">
              <a:ea typeface="Calibri" panose="020F0502020204030204"/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sk-SK" sz="2100" b="1" dirty="0" err="1">
                <a:ea typeface="Calibri" panose="020F0502020204030204"/>
                <a:cs typeface="Calibri"/>
              </a:rPr>
              <a:t>S</a:t>
            </a:r>
            <a:r>
              <a:rPr lang="sk-SK" sz="2100" dirty="0" err="1">
                <a:ea typeface="Calibri" panose="020F0502020204030204"/>
                <a:cs typeface="Calibri"/>
              </a:rPr>
              <a:t>tay</a:t>
            </a:r>
            <a:r>
              <a:rPr lang="sk-SK" sz="2100" dirty="0">
                <a:ea typeface="Calibri" panose="020F0502020204030204"/>
                <a:cs typeface="Calibri"/>
              </a:rPr>
              <a:t> - </a:t>
            </a:r>
            <a:r>
              <a:rPr lang="nl-NL" sz="2100" b="1" dirty="0">
                <a:ea typeface="Calibri" panose="020F0502020204030204"/>
                <a:cs typeface="Calibri"/>
              </a:rPr>
              <a:t>Zostaňte pri </a:t>
            </a:r>
            <a:r>
              <a:rPr lang="nl-NL" sz="2100" dirty="0">
                <a:ea typeface="Calibri" panose="020F0502020204030204"/>
                <a:cs typeface="Calibri"/>
              </a:rPr>
              <a:t>cieli.</a:t>
            </a:r>
            <a:endParaRPr lang="en-US" sz="2100" dirty="0">
              <a:ea typeface="Calibri" panose="020F0502020204030204"/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sk-SK" sz="2100" b="1" dirty="0">
                <a:ea typeface="Calibri" panose="020F0502020204030204"/>
                <a:cs typeface="Calibri"/>
              </a:rPr>
              <a:t>T</a:t>
            </a:r>
            <a:r>
              <a:rPr lang="sk-SK" sz="2100" dirty="0">
                <a:ea typeface="Calibri" panose="020F0502020204030204"/>
                <a:cs typeface="Calibri"/>
              </a:rPr>
              <a:t>est - </a:t>
            </a:r>
            <a:r>
              <a:rPr lang="nl-NL" sz="2100" b="1" dirty="0">
                <a:ea typeface="Calibri" panose="020F0502020204030204"/>
                <a:cs typeface="Calibri"/>
              </a:rPr>
              <a:t>Otestujte si </a:t>
            </a:r>
            <a:r>
              <a:rPr lang="nl-NL" sz="2100" dirty="0">
                <a:ea typeface="Calibri" panose="020F0502020204030204"/>
                <a:cs typeface="Calibri"/>
              </a:rPr>
              <a:t>svoje porozumenie.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sk-SK" sz="2100" b="1" dirty="0" err="1">
                <a:ea typeface="Calibri" panose="020F0502020204030204"/>
                <a:cs typeface="Calibri"/>
              </a:rPr>
              <a:t>E</a:t>
            </a:r>
            <a:r>
              <a:rPr lang="sk-SK" sz="2100" dirty="0" err="1">
                <a:ea typeface="Calibri" panose="020F0502020204030204"/>
                <a:cs typeface="Calibri"/>
              </a:rPr>
              <a:t>valuate</a:t>
            </a:r>
            <a:r>
              <a:rPr lang="sk-SK" sz="2100" dirty="0">
                <a:ea typeface="Calibri" panose="020F0502020204030204"/>
                <a:cs typeface="Calibri"/>
              </a:rPr>
              <a:t> - </a:t>
            </a:r>
            <a:r>
              <a:rPr lang="nl-NL" sz="2100" b="1" dirty="0">
                <a:ea typeface="Calibri" panose="020F0502020204030204"/>
                <a:cs typeface="Calibri"/>
              </a:rPr>
              <a:t>Zhodnoťte, </a:t>
            </a:r>
            <a:r>
              <a:rPr lang="nl-NL" sz="2100" dirty="0">
                <a:ea typeface="Calibri" panose="020F0502020204030204"/>
                <a:cs typeface="Calibri"/>
              </a:rPr>
              <a:t>čo počujete.</a:t>
            </a:r>
            <a:endParaRPr lang="en-US" sz="2100" dirty="0">
              <a:ea typeface="Calibri" panose="020F0502020204030204"/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sk-SK" sz="2100" b="1" dirty="0" err="1">
                <a:ea typeface="Calibri" panose="020F0502020204030204"/>
                <a:cs typeface="Calibri"/>
              </a:rPr>
              <a:t>N</a:t>
            </a:r>
            <a:r>
              <a:rPr lang="sk-SK" sz="2100" dirty="0" err="1">
                <a:ea typeface="Calibri" panose="020F0502020204030204"/>
                <a:cs typeface="Calibri"/>
              </a:rPr>
              <a:t>eutralise</a:t>
            </a:r>
            <a:r>
              <a:rPr lang="sk-SK" sz="2100" dirty="0">
                <a:ea typeface="Calibri" panose="020F0502020204030204"/>
                <a:cs typeface="Calibri"/>
              </a:rPr>
              <a:t> - </a:t>
            </a:r>
            <a:r>
              <a:rPr lang="sk-SK" sz="2100" b="1" dirty="0">
                <a:ea typeface="Calibri" panose="020F0502020204030204"/>
                <a:cs typeface="Calibri"/>
              </a:rPr>
              <a:t>Zvládnite </a:t>
            </a:r>
            <a:r>
              <a:rPr lang="nl-NL" sz="2100" dirty="0">
                <a:ea typeface="Calibri" panose="020F0502020204030204"/>
                <a:cs typeface="Calibri"/>
              </a:rPr>
              <a:t>svoje pocity.</a:t>
            </a:r>
            <a:endParaRPr lang="nl-NL" sz="2100" dirty="0">
              <a:cs typeface="Calibri"/>
            </a:endParaRPr>
          </a:p>
          <a:p>
            <a:pPr algn="just"/>
            <a:endParaRPr lang="nl-NL" b="1" dirty="0">
              <a:ea typeface="Calibri" panose="020F0502020204030204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35A8E63-29ED-F628-4805-51D4A319047D}"/>
              </a:ext>
            </a:extLst>
          </p:cNvPr>
          <p:cNvSpPr txBox="1"/>
          <p:nvPr/>
        </p:nvSpPr>
        <p:spPr>
          <a:xfrm>
            <a:off x="6828959" y="6583061"/>
            <a:ext cx="536619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1200" dirty="0">
                <a:cs typeface="Calibri"/>
                <a:hlinkClick r:id="rId3"/>
              </a:rPr>
              <a:t>Zdrojové informácie </a:t>
            </a:r>
            <a:r>
              <a:rPr lang="nl-NL" sz="1200" dirty="0">
                <a:cs typeface="Calibri"/>
              </a:rPr>
              <a:t>| </a:t>
            </a:r>
            <a:r>
              <a:rPr lang="en-US" sz="1200" dirty="0">
                <a:cs typeface="Calibri"/>
                <a:hlinkClick r:id="rId4"/>
              </a:rPr>
              <a:t>Zdroj obrázkov</a:t>
            </a:r>
            <a:endParaRPr lang="nl-NL" sz="1200" dirty="0">
              <a:cs typeface="Calibri" panose="020F0502020204030204"/>
              <a:hlinkClick r:id="rId3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D857F4B-B7EF-2413-944A-94B09557958E}"/>
              </a:ext>
            </a:extLst>
          </p:cNvPr>
          <p:cNvSpPr txBox="1"/>
          <p:nvPr/>
        </p:nvSpPr>
        <p:spPr>
          <a:xfrm>
            <a:off x="6804772" y="736787"/>
            <a:ext cx="50146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nl-NL">
              <a:cs typeface="Calibri"/>
            </a:endParaRPr>
          </a:p>
        </p:txBody>
      </p:sp>
      <p:pic>
        <p:nvPicPr>
          <p:cNvPr id="11" name="Εικόνα 10" descr="Εικόνα που περιέχει γραφικά, μαύρο, σκοτάδι, σύμβολο&#10;&#10;Περιγραφή που δημιουργήθηκε αυτόματα">
            <a:extLst>
              <a:ext uri="{FF2B5EF4-FFF2-40B4-BE49-F238E27FC236}">
                <a16:creationId xmlns:a16="http://schemas.microsoft.com/office/drawing/2014/main" id="{1140BD7D-3294-89EA-1C0A-32791B98F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1" y="2028825"/>
            <a:ext cx="5636118" cy="37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6EF47-FD02-514A-2E74-E0513534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  <a:cs typeface="Calibri"/>
              </a:rPr>
              <a:t>Príklady aktívneho počúvania (4/4)</a:t>
            </a:r>
            <a:endParaRPr lang="sk-SK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AD3E2D-13D5-BA73-E795-0CF6E0536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218562"/>
            <a:ext cx="5852132" cy="3846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100" b="1" dirty="0">
                <a:cs typeface="Calibri"/>
              </a:rPr>
              <a:t>Premýšľajte o reči tela </a:t>
            </a:r>
            <a:r>
              <a:rPr lang="sk-SK" sz="2100" dirty="0">
                <a:cs typeface="Calibri"/>
              </a:rPr>
              <a:t>a držaní tela a o tom, ako na mladých ľudí pôsobíte;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100" b="1" dirty="0">
                <a:cs typeface="Calibri"/>
              </a:rPr>
              <a:t>Neprerušujte ich</a:t>
            </a:r>
            <a:r>
              <a:rPr lang="sk-SK" sz="2100" dirty="0">
                <a:cs typeface="Calibri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100" b="1" dirty="0">
                <a:cs typeface="Calibri"/>
              </a:rPr>
              <a:t>Efektívne využívajte ticho, </a:t>
            </a:r>
            <a:r>
              <a:rPr lang="sk-SK" sz="2100" dirty="0">
                <a:cs typeface="Calibri"/>
              </a:rPr>
              <a:t>aby ste počkali, kým povedia, čo potrebujú povedať;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100" b="1" dirty="0">
                <a:cs typeface="Calibri"/>
              </a:rPr>
              <a:t>Zhrňte </a:t>
            </a:r>
            <a:r>
              <a:rPr lang="sk-SK" sz="2100" dirty="0">
                <a:cs typeface="Calibri"/>
              </a:rPr>
              <a:t>alebo </a:t>
            </a:r>
            <a:r>
              <a:rPr lang="sk-SK" sz="2100" b="1" dirty="0">
                <a:cs typeface="Calibri"/>
              </a:rPr>
              <a:t>parafrázujte emócie a obsah </a:t>
            </a:r>
            <a:r>
              <a:rPr lang="sk-SK" sz="2100" dirty="0">
                <a:cs typeface="Calibri"/>
              </a:rPr>
              <a:t>toho, čo podľa vašej interpretácie hovoria. Nesúhlasíte s osobou, ale len opakujete, čo povedala;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100" b="1" dirty="0">
                <a:cs typeface="Calibri"/>
              </a:rPr>
              <a:t>Potvrďte im, keď súhlasíte </a:t>
            </a:r>
            <a:r>
              <a:rPr lang="sk-SK" sz="2100" dirty="0">
                <a:cs typeface="Calibri"/>
              </a:rPr>
              <a:t>s tým, čo hovoria.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,Sans-Serif" panose="05000000000000000000" pitchFamily="2" charset="2"/>
              <a:buChar char="•"/>
            </a:pPr>
            <a:endParaRPr lang="sk-SK" sz="2100" dirty="0">
              <a:cs typeface="Calibri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sk-SK" sz="2100" dirty="0">
              <a:cs typeface="Calibri"/>
            </a:endParaRPr>
          </a:p>
          <a:p>
            <a:endParaRPr lang="sk-SK" dirty="0">
              <a:cs typeface="Calibri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C99B72D-6F97-478C-D4FC-D637F09942B5}"/>
              </a:ext>
            </a:extLst>
          </p:cNvPr>
          <p:cNvSpPr txBox="1">
            <a:spLocks/>
          </p:cNvSpPr>
          <p:nvPr/>
        </p:nvSpPr>
        <p:spPr>
          <a:xfrm>
            <a:off x="6344905" y="2102652"/>
            <a:ext cx="5455034" cy="4865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sk-SK" sz="2100" dirty="0">
              <a:ea typeface="Calibri" panose="020F0502020204030204"/>
              <a:cs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3113CA-44B4-B04B-9953-7880EC62AB2B}"/>
              </a:ext>
            </a:extLst>
          </p:cNvPr>
          <p:cNvSpPr txBox="1"/>
          <p:nvPr/>
        </p:nvSpPr>
        <p:spPr>
          <a:xfrm>
            <a:off x="7724775" y="6576275"/>
            <a:ext cx="446561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1200" dirty="0">
                <a:cs typeface="Calibri"/>
                <a:hlinkClick r:id="rId3"/>
              </a:rPr>
              <a:t>Obrázok od </a:t>
            </a:r>
            <a:r>
              <a:rPr lang="sk-SK" sz="1200" dirty="0" err="1">
                <a:cs typeface="Calibri"/>
                <a:hlinkClick r:id="rId3"/>
              </a:rPr>
              <a:t>asier_relampagoestudio</a:t>
            </a:r>
            <a:r>
              <a:rPr lang="sk-SK" sz="1200" dirty="0">
                <a:cs typeface="Calibri"/>
                <a:hlinkClick r:id="rId3"/>
              </a:rPr>
              <a:t> na </a:t>
            </a:r>
            <a:r>
              <a:rPr lang="sk-SK" sz="1200" dirty="0" err="1">
                <a:cs typeface="Calibri"/>
                <a:hlinkClick r:id="rId3"/>
              </a:rPr>
              <a:t>Freepik</a:t>
            </a:r>
            <a:r>
              <a:rPr lang="sk-SK" sz="1200" dirty="0">
                <a:cs typeface="Calibri"/>
                <a:hlinkClick r:id="rId3"/>
              </a:rPr>
              <a:t> </a:t>
            </a:r>
            <a:r>
              <a:rPr lang="sk-SK" sz="1200" dirty="0">
                <a:cs typeface="Calibri"/>
              </a:rPr>
              <a:t>| </a:t>
            </a:r>
            <a:r>
              <a:rPr lang="sk-SK" sz="1200" dirty="0">
                <a:cs typeface="Calibri"/>
                <a:hlinkClick r:id="rId4"/>
              </a:rPr>
              <a:t>Zdroj informácií</a:t>
            </a:r>
            <a:endParaRPr lang="sk-SK" sz="1200" dirty="0">
              <a:cs typeface="Calibri" panose="020F0502020204030204"/>
            </a:endParaRPr>
          </a:p>
        </p:txBody>
      </p:sp>
      <p:pic>
        <p:nvPicPr>
          <p:cNvPr id="8" name="Εικόνα 7" descr="Εικόνα που περιέχει ανθρώπινο πρόσωπο, άτομο, ρουχισμός, χαμόγελο&#10;&#10;Περιγραφή που δημιουργήθηκε αυτόματα">
            <a:extLst>
              <a:ext uri="{FF2B5EF4-FFF2-40B4-BE49-F238E27FC236}">
                <a16:creationId xmlns:a16="http://schemas.microsoft.com/office/drawing/2014/main" id="{E68FE13A-90D9-0F05-4650-3A70506345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49" y="2218562"/>
            <a:ext cx="467969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A136FFB-580F-2CEF-EB31-329B8282945E}"/>
              </a:ext>
            </a:extLst>
          </p:cNvPr>
          <p:cNvSpPr/>
          <p:nvPr/>
        </p:nvSpPr>
        <p:spPr>
          <a:xfrm>
            <a:off x="-9346" y="0"/>
            <a:ext cx="2983456" cy="68580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0355FE7A-0D65-83AF-43BC-C964D7CF6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82766"/>
            <a:ext cx="297411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95C11F"/>
                </a:solidFill>
                <a:ea typeface="+mj-ea"/>
                <a:cs typeface="+mj-cs"/>
              </a:rPr>
              <a:t>Partneri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0F28B5C-65D3-FEF9-9044-3978B94F6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7202"/>
            <a:ext cx="3244053" cy="215729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D782A21-BD9B-860F-8BAC-73C8044B9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36" y="5405948"/>
            <a:ext cx="4360748" cy="872148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3736C95B-3204-EAE4-E75B-F32B618B8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0504" y="18326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KU Leuven | Universitas 21">
            <a:extLst>
              <a:ext uri="{FF2B5EF4-FFF2-40B4-BE49-F238E27FC236}">
                <a16:creationId xmlns:a16="http://schemas.microsoft.com/office/drawing/2014/main" id="{6E08D071-9448-2E87-BD3B-A6ED4C10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9" b="29601"/>
          <a:stretch/>
        </p:blipFill>
        <p:spPr bwMode="auto">
          <a:xfrm>
            <a:off x="8572783" y="1080426"/>
            <a:ext cx="2983456" cy="11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6148653-8419-7040-3E17-EBE2C301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62" y="5149850"/>
            <a:ext cx="2820283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A2CB6C9-2D9B-64E6-4216-816560D1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95" y="2765928"/>
            <a:ext cx="2295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Γραφικό 6">
            <a:extLst>
              <a:ext uri="{FF2B5EF4-FFF2-40B4-BE49-F238E27FC236}">
                <a16:creationId xmlns:a16="http://schemas.microsoft.com/office/drawing/2014/main" id="{F2772EE3-ADA2-2635-64F5-BA2D4C621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0180" y="2692026"/>
            <a:ext cx="2288310" cy="570706"/>
          </a:xfrm>
          <a:prstGeom prst="rect">
            <a:avLst/>
          </a:prstGeom>
        </p:spPr>
      </p:pic>
      <p:pic>
        <p:nvPicPr>
          <p:cNvPr id="6" name="Picture 5" descr="A picture containing graphics, clipart, graphic design, design&#10;&#10;Description automatically generated">
            <a:extLst>
              <a:ext uri="{FF2B5EF4-FFF2-40B4-BE49-F238E27FC236}">
                <a16:creationId xmlns:a16="http://schemas.microsoft.com/office/drawing/2014/main" id="{021DED3E-70D8-7F7C-1DC8-57F0AD016EF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11" y="2692026"/>
            <a:ext cx="1585130" cy="1818287"/>
          </a:xfrm>
          <a:prstGeom prst="rect">
            <a:avLst/>
          </a:prstGeom>
        </p:spPr>
      </p:pic>
      <p:pic>
        <p:nvPicPr>
          <p:cNvPr id="1028" name="Picture 4" descr="WijkWijzer - Verwey-Jonker Instituut">
            <a:extLst>
              <a:ext uri="{FF2B5EF4-FFF2-40B4-BE49-F238E27FC236}">
                <a16:creationId xmlns:a16="http://schemas.microsoft.com/office/drawing/2014/main" id="{21B5AC31-2966-4E59-9F99-C8EBE1FC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45" y="6003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E9A24-D02B-C69B-9150-AD3DFD4E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>
                <a:ea typeface="Adobe Gothic Std B"/>
                <a:cs typeface="Calibri"/>
              </a:rPr>
              <a:t>Ďalšie </a:t>
            </a:r>
            <a:r>
              <a:rPr lang="nl-NL" dirty="0">
                <a:ea typeface="Adobe Gothic Std B"/>
                <a:cs typeface="Calibri"/>
              </a:rPr>
              <a:t>zručnosti </a:t>
            </a:r>
            <a:r>
              <a:rPr lang="nl-NL" err="1">
                <a:ea typeface="Adobe Gothic Std B"/>
                <a:cs typeface="Calibri"/>
              </a:rPr>
              <a:t>dialógu </a:t>
            </a:r>
            <a:r>
              <a:rPr lang="nl-NL">
                <a:ea typeface="Adobe Gothic Std B"/>
                <a:cs typeface="Calibri"/>
              </a:rPr>
              <a:t>(1/3)</a:t>
            </a:r>
            <a:endParaRPr lang="nl-NL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735A39-E620-A37C-B150-7F83760D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844" y="1714140"/>
            <a:ext cx="5471448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nl-NL" sz="2100" b="1" dirty="0">
              <a:cs typeface="Calibri"/>
            </a:endParaRPr>
          </a:p>
          <a:p>
            <a:r>
              <a:rPr lang="nl-NL" sz="2100" b="1" dirty="0">
                <a:cs typeface="Calibri"/>
              </a:rPr>
              <a:t>Kritické myslenie </a:t>
            </a:r>
            <a:r>
              <a:rPr lang="en-US" sz="2100" dirty="0">
                <a:cs typeface="Calibri"/>
              </a:rPr>
              <a:t>pomáha identifikovať predpoklady a predsudky, </a:t>
            </a:r>
            <a:r>
              <a:rPr lang="en-US" sz="2100" dirty="0" err="1">
                <a:cs typeface="Calibri"/>
              </a:rPr>
              <a:t>analyzovať </a:t>
            </a:r>
            <a:r>
              <a:rPr lang="en-US" sz="2100" dirty="0">
                <a:cs typeface="Calibri"/>
              </a:rPr>
              <a:t>informácie, premýšľať o ich zdrojoch a byť schopný robiť informované a racionálne úsudky. Požiadajte dospievajúceho, aby vysvetlil, prečo dospel k svojim záverom, a podporil svoje názory, aby ste pochopili jeho cestu. Viac informácií o tejto téme nájdete v </a:t>
            </a:r>
            <a:r>
              <a:rPr lang="en-US" sz="2100" i="1" dirty="0">
                <a:cs typeface="Calibri"/>
              </a:rPr>
              <a:t>module 2: Kritické myslenie</a:t>
            </a:r>
            <a:r>
              <a:rPr lang="en-US" sz="2100" dirty="0">
                <a:cs typeface="Calibri"/>
              </a:rPr>
              <a:t>. </a:t>
            </a:r>
            <a:endParaRPr lang="en-US" dirty="0">
              <a:cs typeface="Calibri"/>
            </a:endParaRPr>
          </a:p>
          <a:p>
            <a:pPr algn="just"/>
            <a:endParaRPr lang="nl-NL" sz="2100" dirty="0">
              <a:ea typeface="Calibri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6B0B6A5-44B6-AD9E-BB4C-C1F0943FB974}"/>
              </a:ext>
            </a:extLst>
          </p:cNvPr>
          <p:cNvSpPr txBox="1"/>
          <p:nvPr/>
        </p:nvSpPr>
        <p:spPr>
          <a:xfrm>
            <a:off x="6776757" y="6577852"/>
            <a:ext cx="542084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1200" dirty="0">
                <a:solidFill>
                  <a:srgbClr val="0563C1"/>
                </a:solidFill>
                <a:cs typeface="Calibri"/>
                <a:hlinkClick r:id="rId3"/>
              </a:rPr>
              <a:t>Zdroj informácií </a:t>
            </a:r>
            <a:r>
              <a:rPr lang="nl-NL" sz="1200" dirty="0">
                <a:solidFill>
                  <a:srgbClr val="000000"/>
                </a:solidFill>
                <a:cs typeface="Calibri"/>
              </a:rPr>
              <a:t>| </a:t>
            </a:r>
            <a:r>
              <a:rPr lang="nl-NL" sz="1200" dirty="0">
                <a:solidFill>
                  <a:srgbClr val="000000"/>
                </a:solidFill>
                <a:cs typeface="Calibri"/>
                <a:hlinkClick r:id="rId4"/>
              </a:rPr>
              <a:t>Zdroj obrázkov</a:t>
            </a:r>
            <a:endParaRPr lang="nl-NL" sz="12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1C08739-597A-7A7F-705B-A455A1035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43" y="2000249"/>
            <a:ext cx="3892154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A0CB2-7300-280A-6F37-3DE9AEB5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  <a:cs typeface="Calibri"/>
              </a:rPr>
              <a:t>Ďalšie zručnosti dialógu (2/3)</a:t>
            </a:r>
            <a:endParaRPr lang="sk-SK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1A90C7-8504-8AEC-8937-34B6A168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sk-SK" sz="2100" b="1" dirty="0">
              <a:cs typeface="Calibri"/>
            </a:endParaRPr>
          </a:p>
          <a:p>
            <a:r>
              <a:rPr lang="sk-SK" sz="2100" b="1" dirty="0">
                <a:cs typeface="Calibri"/>
              </a:rPr>
              <a:t>Kladenie otázok </a:t>
            </a:r>
            <a:r>
              <a:rPr lang="sk-SK" sz="2100" dirty="0">
                <a:cs typeface="Calibri"/>
              </a:rPr>
              <a:t>je v dialógu neoceniteľné: pomáha obohatiť naše porozumenie. Dobré otázky nám však neposkytujú len viac informácií, ale umožňujú hlbšie pochopiť skúsenosti druhého človeka a porozumieť tomu, ako a prečo vidí svet tak, ako ho vidí. Dobré otázky sú </a:t>
            </a:r>
            <a:r>
              <a:rPr lang="sk-SK" sz="2100" dirty="0" err="1">
                <a:cs typeface="Calibri"/>
              </a:rPr>
              <a:t>odpovedné</a:t>
            </a:r>
            <a:r>
              <a:rPr lang="sk-SK" sz="2100" dirty="0">
                <a:cs typeface="Calibri"/>
              </a:rPr>
              <a:t> otázky (otázky, ktoré sú reakciou na informácie z dialógu); pomáhajú prehĺbiť porozumenie.</a:t>
            </a:r>
          </a:p>
          <a:p>
            <a:pPr algn="just"/>
            <a:endParaRPr lang="sk-SK" sz="2100" dirty="0">
              <a:cs typeface="Calibri"/>
            </a:endParaRPr>
          </a:p>
          <a:p>
            <a:endParaRPr lang="sk-SK" dirty="0">
              <a:cs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C05026A-9B19-B43D-9FFC-E0B5FEA6445E}"/>
              </a:ext>
            </a:extLst>
          </p:cNvPr>
          <p:cNvSpPr txBox="1"/>
          <p:nvPr/>
        </p:nvSpPr>
        <p:spPr>
          <a:xfrm>
            <a:off x="7179971" y="6581640"/>
            <a:ext cx="501739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1200" dirty="0">
                <a:cs typeface="Calibri"/>
                <a:hlinkClick r:id="rId3"/>
              </a:rPr>
              <a:t>Zdrojové informácie </a:t>
            </a:r>
            <a:r>
              <a:rPr lang="sk-SK" sz="1200" dirty="0">
                <a:cs typeface="Calibri"/>
              </a:rPr>
              <a:t>| </a:t>
            </a:r>
            <a:r>
              <a:rPr lang="sk-SK" sz="1200" dirty="0">
                <a:cs typeface="Calibri"/>
                <a:hlinkClick r:id="rId4"/>
              </a:rPr>
              <a:t>Zdrojový obrázok</a:t>
            </a:r>
            <a:endParaRPr lang="sk-SK" dirty="0"/>
          </a:p>
        </p:txBody>
      </p:sp>
      <p:pic>
        <p:nvPicPr>
          <p:cNvPr id="7" name="Εικόνα 6" descr="Εικόνα που περιέχει τέχνη, γκραφίτι, τοιχογραφία, Τέχνη του δρόμου&#10;&#10;Περιγραφή που δημιουργήθηκε αυτόματα">
            <a:extLst>
              <a:ext uri="{FF2B5EF4-FFF2-40B4-BE49-F238E27FC236}">
                <a16:creationId xmlns:a16="http://schemas.microsoft.com/office/drawing/2014/main" id="{E079DB57-4243-7DAD-84DF-0AFA0030F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2471737"/>
            <a:ext cx="5276850" cy="165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9816A-9DB9-61B6-8250-F7DBE200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>
                <a:ea typeface="Adobe Gothic Std B"/>
                <a:cs typeface="Calibri"/>
              </a:rPr>
              <a:t>Ďalšie </a:t>
            </a:r>
            <a:r>
              <a:rPr lang="nl-NL">
                <a:ea typeface="Adobe Gothic Std B"/>
                <a:cs typeface="Calibri"/>
              </a:rPr>
              <a:t>zručnosti v oblasti </a:t>
            </a:r>
            <a:r>
              <a:rPr lang="nl-NL" err="1">
                <a:ea typeface="Adobe Gothic Std B"/>
                <a:cs typeface="Calibri"/>
              </a:rPr>
              <a:t>dialógu </a:t>
            </a:r>
            <a:r>
              <a:rPr lang="nl-NL">
                <a:ea typeface="Adobe Gothic Std B"/>
                <a:cs typeface="Calibri"/>
              </a:rPr>
              <a:t>(3/3)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06F6D-35C7-6770-D5D9-8F095B374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633" y="1714140"/>
            <a:ext cx="5852132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nl-NL" sz="2200" b="1" dirty="0">
              <a:cs typeface="Calibri"/>
            </a:endParaRPr>
          </a:p>
          <a:p>
            <a:r>
              <a:rPr lang="nl-NL" sz="2200" b="1" dirty="0">
                <a:cs typeface="Calibri"/>
              </a:rPr>
              <a:t>K reflexii </a:t>
            </a:r>
            <a:r>
              <a:rPr lang="nl-NL" sz="2200" dirty="0">
                <a:cs typeface="Calibri"/>
              </a:rPr>
              <a:t>väčšinou dochádza až po ukončení dialógu, pretože na premýšľanie o tom, čo sa stalo, je potrebný priestor a čas. Je však veľmi dôležité reflektovať, aby ste lepšie pochopili, čo ste sa naučili a ako by sa to dalo v budúcnosti zlepšiť.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96E80CF-DD0D-4A08-6B01-194D7C9C58BE}"/>
              </a:ext>
            </a:extLst>
          </p:cNvPr>
          <p:cNvSpPr txBox="1"/>
          <p:nvPr/>
        </p:nvSpPr>
        <p:spPr>
          <a:xfrm>
            <a:off x="7579753" y="6576274"/>
            <a:ext cx="461492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1200" dirty="0">
                <a:cs typeface="Calibri"/>
                <a:hlinkClick r:id="rId3"/>
              </a:rPr>
              <a:t>Zdrojové informácie </a:t>
            </a:r>
            <a:r>
              <a:rPr lang="nl-NL" sz="1200" dirty="0">
                <a:cs typeface="Calibri"/>
              </a:rPr>
              <a:t>| </a:t>
            </a:r>
            <a:r>
              <a:rPr lang="nl-NL" sz="1200" dirty="0">
                <a:cs typeface="Calibri"/>
                <a:hlinkClick r:id="rId4"/>
              </a:rPr>
              <a:t>Obrázok od Freepik</a:t>
            </a:r>
            <a:endParaRPr lang="nl-NL" dirty="0"/>
          </a:p>
        </p:txBody>
      </p:sp>
      <p:pic>
        <p:nvPicPr>
          <p:cNvPr id="7" name="Εικόνα 6" descr="Εικόνα που περιέχει ρουχισμός, παπούτσια, άτομο, ζωγραφιά&#10;&#10;Περιγραφή που δημιουργήθηκε αυτόματα">
            <a:extLst>
              <a:ext uri="{FF2B5EF4-FFF2-40B4-BE49-F238E27FC236}">
                <a16:creationId xmlns:a16="http://schemas.microsoft.com/office/drawing/2014/main" id="{2F3DFC22-D913-B4C9-E7EC-408EEEE8120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8" y="1552574"/>
            <a:ext cx="43148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5867-FACD-3296-287F-8CE70C01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66" y="3120008"/>
            <a:ext cx="5543242" cy="6050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nl-NL" sz="4400" dirty="0">
                <a:ea typeface="Adobe Gothic Std B"/>
              </a:rPr>
              <a:t>Medzikultúrna komunikácia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1FB5E8F-1378-EB5A-11B0-988F0449CCB1}"/>
              </a:ext>
            </a:extLst>
          </p:cNvPr>
          <p:cNvSpPr txBox="1"/>
          <p:nvPr/>
        </p:nvSpPr>
        <p:spPr>
          <a:xfrm>
            <a:off x="6391274" y="6553200"/>
            <a:ext cx="58007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1200">
                <a:cs typeface="Calibri"/>
                <a:hlinkClick r:id="rId3"/>
              </a:rPr>
              <a:t>Zdroj obrázku</a:t>
            </a:r>
            <a:endParaRPr lang="nl-NL" sz="1200" err="1">
              <a:cs typeface="Calibri" panose="020F0502020204030204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AE84D08-0EC4-73E7-546C-C8E00FCD3B28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AE84D08-0EC4-73E7-546C-C8E00FCD3B28}"/>
              </a:ext>
            </a:extLst>
          </p:cNvPr>
          <p:cNvSpPr/>
          <p:nvPr/>
        </p:nvSpPr>
        <p:spPr>
          <a:xfrm>
            <a:off x="-5994" y="5939662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12F8E8-1494-BCF6-C995-F311558367E2}"/>
              </a:ext>
            </a:extLst>
          </p:cNvPr>
          <p:cNvSpPr txBox="1"/>
          <p:nvPr/>
        </p:nvSpPr>
        <p:spPr>
          <a:xfrm>
            <a:off x="8411513" y="5661337"/>
            <a:ext cx="37831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1200" dirty="0">
                <a:cs typeface="Calibri"/>
                <a:hlinkClick r:id="rId4"/>
              </a:rPr>
              <a:t>Image by Freepik</a:t>
            </a:r>
            <a:endParaRPr lang="nl-NL" sz="1200" dirty="0">
              <a:cs typeface="Calibri" panose="020F0502020204030204"/>
            </a:endParaRPr>
          </a:p>
        </p:txBody>
      </p:sp>
      <p:pic>
        <p:nvPicPr>
          <p:cNvPr id="9" name="Εικόνα 8" descr="Εικόνα που περιέχει κείμενο, clipart, εικονογράφηση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85DCDE41-6EA7-BA45-B9FB-2E773C8422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6" b="7639"/>
          <a:stretch/>
        </p:blipFill>
        <p:spPr>
          <a:xfrm>
            <a:off x="5064875" y="999998"/>
            <a:ext cx="6136525" cy="48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1A150-7B7D-B680-4C41-7F234FA5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a typeface="Adobe Gothic Std B"/>
              </a:rPr>
              <a:t>Medzikultúrna</a:t>
            </a:r>
            <a:r>
              <a:rPr lang="sk-SK" dirty="0">
                <a:ea typeface="Adobe Gothic Std B"/>
              </a:rPr>
              <a:t> komunikácia (1/4)</a:t>
            </a:r>
            <a:endParaRPr lang="sk-SK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CD23905-5FAB-FD84-DBEE-ABBA54AA5079}"/>
              </a:ext>
            </a:extLst>
          </p:cNvPr>
          <p:cNvSpPr txBox="1"/>
          <p:nvPr/>
        </p:nvSpPr>
        <p:spPr>
          <a:xfrm>
            <a:off x="509789" y="1878169"/>
            <a:ext cx="4427112" cy="3647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100" dirty="0">
                <a:ea typeface="+mn-lt"/>
                <a:cs typeface="+mn-lt"/>
              </a:rPr>
              <a:t>Je dôležité si uvedomiť, že hoci je komunikácia pre ľudstvo nevyhnutná, spôsoby komunikácie nie sú v rôznych kultúrach úplne zameniteľné.</a:t>
            </a:r>
            <a:endParaRPr lang="sk-SK" sz="2100" dirty="0">
              <a:ea typeface="Calibri"/>
              <a:cs typeface="Calibri"/>
            </a:endParaRPr>
          </a:p>
          <a:p>
            <a:endParaRPr lang="sk-SK" sz="2100" dirty="0">
              <a:ea typeface="+mn-lt"/>
              <a:cs typeface="+mn-lt"/>
            </a:endParaRPr>
          </a:p>
          <a:p>
            <a:r>
              <a:rPr lang="sk-SK" sz="2100" dirty="0">
                <a:ea typeface="+mn-lt"/>
                <a:cs typeface="+mn-lt"/>
              </a:rPr>
              <a:t>Kultúra je neuveriteľne široký fenomén, ktorého vplyv možno nájsť vo všetkom a v každom prostredí: v inštitúciách, v predmetoch, ktoré denne používame, v spôsobe správania ľudí, v myšlienkach a hodnotách.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A15EBE3-4FF7-7D75-0122-C1A90456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211" y="2626392"/>
            <a:ext cx="5852132" cy="3223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100" dirty="0">
                <a:ea typeface="Calibri"/>
                <a:cs typeface="Calibri"/>
              </a:rPr>
              <a:t>Z tohto dôvodu kultúra ovplyvňuje vnímanie, myslenie, úsudky a konanie ľudí.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k-SK" sz="1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sk-SK" sz="2100" dirty="0">
                <a:ea typeface="Calibri"/>
                <a:cs typeface="Calibri"/>
              </a:rPr>
              <a:t>V sociálnych interakciách sa vplyv kultúry prejavuje v pozdravných rituáloch, oblečení, mimike, reči tela a používaní jazyka. Jasným príkladom toho je, že niektoré kultúry sú v komunikácii priamejšie, zatiaľ čo iné nie sú také priamočiare a používajú tón a mlčanie na naznačenie správy.</a:t>
            </a:r>
          </a:p>
          <a:p>
            <a:pPr marL="0" indent="0" algn="just">
              <a:buNone/>
            </a:pPr>
            <a:endParaRPr lang="sk-SK" sz="1300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sk-SK" sz="1800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sk-SK" sz="1800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sk-SK" sz="1800" dirty="0">
              <a:ea typeface="Calibri"/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96FEC6D-DCC4-0774-980C-35DC4522EDCB}"/>
              </a:ext>
            </a:extLst>
          </p:cNvPr>
          <p:cNvSpPr txBox="1"/>
          <p:nvPr/>
        </p:nvSpPr>
        <p:spPr>
          <a:xfrm>
            <a:off x="4413697" y="6578958"/>
            <a:ext cx="77809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1200" dirty="0">
                <a:ea typeface="Calibri" panose="020F0502020204030204"/>
                <a:cs typeface="Calibri" panose="020F0502020204030204"/>
                <a:hlinkClick r:id="rId3"/>
              </a:rPr>
              <a:t>Obrázok od </a:t>
            </a:r>
            <a:r>
              <a:rPr lang="sk-SK" sz="1200" dirty="0" err="1">
                <a:ea typeface="Calibri" panose="020F0502020204030204"/>
                <a:cs typeface="Calibri" panose="020F0502020204030204"/>
                <a:hlinkClick r:id="rId3"/>
              </a:rPr>
              <a:t>pikisuperstar</a:t>
            </a:r>
            <a:r>
              <a:rPr lang="sk-SK" sz="1200" dirty="0">
                <a:ea typeface="Calibri" panose="020F0502020204030204"/>
                <a:cs typeface="Calibri" panose="020F0502020204030204"/>
                <a:hlinkClick r:id="rId3"/>
              </a:rPr>
              <a:t> na </a:t>
            </a:r>
            <a:r>
              <a:rPr lang="sk-SK" sz="1200" dirty="0" err="1">
                <a:ea typeface="Calibri" panose="020F0502020204030204"/>
                <a:cs typeface="Calibri" panose="020F0502020204030204"/>
                <a:hlinkClick r:id="rId3"/>
              </a:rPr>
              <a:t>Freepik</a:t>
            </a:r>
            <a:r>
              <a:rPr lang="sk-SK" sz="1200" dirty="0">
                <a:ea typeface="Calibri" panose="020F0502020204030204"/>
                <a:cs typeface="Calibri" panose="020F0502020204030204"/>
                <a:hlinkClick r:id="rId3"/>
              </a:rPr>
              <a:t>| </a:t>
            </a:r>
            <a:r>
              <a:rPr lang="sk-SK" sz="1200" dirty="0">
                <a:ea typeface="Calibri" panose="020F0502020204030204"/>
                <a:cs typeface="Calibri" panose="020F0502020204030204"/>
                <a:hlinkClick r:id="rId4"/>
              </a:rPr>
              <a:t>Zdroj informácií</a:t>
            </a:r>
            <a:endParaRPr lang="sk-SK" sz="1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Εικόνα 6" descr="Εικόνα που περιέχει ρουχισμός, παπούτσια, άνδρας, τζιν παντελόνια&#10;&#10;Περιγραφή που δημιουργήθηκε αυτόματα">
            <a:extLst>
              <a:ext uri="{FF2B5EF4-FFF2-40B4-BE49-F238E27FC236}">
                <a16:creationId xmlns:a16="http://schemas.microsoft.com/office/drawing/2014/main" id="{9C5D925D-3F9E-88E3-D215-617FAD9F6B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3" b="10139"/>
          <a:stretch/>
        </p:blipFill>
        <p:spPr>
          <a:xfrm>
            <a:off x="6524625" y="246179"/>
            <a:ext cx="4667250" cy="233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DBB1C-F8E5-6F81-FBDD-4B3FC5CC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>
                <a:ea typeface="Adobe Gothic Std B"/>
                <a:cs typeface="Calibri"/>
              </a:rPr>
              <a:t>Príklady nesprávnej interpretácie </a:t>
            </a:r>
            <a:r>
              <a:rPr lang="nl-NL" dirty="0">
                <a:ea typeface="Adobe Gothic Std B"/>
                <a:cs typeface="Calibri"/>
              </a:rPr>
              <a:t>v </a:t>
            </a:r>
            <a:r>
              <a:rPr lang="nl-NL" err="1">
                <a:ea typeface="Adobe Gothic Std B"/>
                <a:cs typeface="Calibri"/>
              </a:rPr>
              <a:t>medzikultúrnej komunikácii </a:t>
            </a:r>
            <a:r>
              <a:rPr lang="nl-NL">
                <a:ea typeface="Adobe Gothic Std B"/>
                <a:cs typeface="Calibri"/>
              </a:rPr>
              <a:t>(2/4)</a:t>
            </a:r>
            <a:endParaRPr lang="nl-NL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1C4A42-FFAF-3FE6-EECF-E2A334B29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764101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ea typeface="Calibri"/>
                <a:cs typeface="Calibri"/>
              </a:rPr>
              <a:t>Význam ticha sa v rôznych kultúrach líši. V niektorých môže znamenať rešpekt, napríklad v Číne. Naopak, v Austrálii sa mlčanie niekedy vníma ako plachosť alebo prejav nezáujmu.</a:t>
            </a:r>
            <a:endParaRPr lang="nl-NL" dirty="0"/>
          </a:p>
          <a:p>
            <a:r>
              <a:rPr lang="nl-NL" dirty="0">
                <a:ea typeface="Calibri"/>
                <a:cs typeface="Calibri"/>
              </a:rPr>
              <a:t>Anglický obchodník napísal list japonskému obchodníkovi, ktorý treba preložiť. Použil v ňom vetu: </a:t>
            </a:r>
            <a:r>
              <a:rPr lang="nl-NL" i="1" dirty="0">
                <a:ea typeface="Calibri"/>
                <a:cs typeface="Calibri"/>
              </a:rPr>
              <a:t>"Zaujímalo by ma</a:t>
            </a:r>
            <a:r>
              <a:rPr lang="sk-SK" i="1" dirty="0">
                <a:ea typeface="Calibri"/>
                <a:cs typeface="Calibri"/>
              </a:rPr>
              <a:t> (I </a:t>
            </a:r>
            <a:r>
              <a:rPr lang="sk-SK" i="1" dirty="0" err="1">
                <a:ea typeface="Calibri"/>
                <a:cs typeface="Calibri"/>
              </a:rPr>
              <a:t>wonder</a:t>
            </a:r>
            <a:r>
              <a:rPr lang="sk-SK" i="1" dirty="0">
                <a:ea typeface="Calibri"/>
                <a:cs typeface="Calibri"/>
              </a:rPr>
              <a:t>)</a:t>
            </a:r>
            <a:r>
              <a:rPr lang="nl-NL" i="1" dirty="0">
                <a:ea typeface="Calibri"/>
                <a:cs typeface="Calibri"/>
              </a:rPr>
              <a:t>, či by ste pripravili program nášho stretnutia"</a:t>
            </a:r>
            <a:r>
              <a:rPr lang="nl-NL" dirty="0">
                <a:ea typeface="Calibri"/>
                <a:cs typeface="Calibri"/>
              </a:rPr>
              <a:t>. Použitie </a:t>
            </a:r>
            <a:r>
              <a:rPr lang="sk-SK" dirty="0">
                <a:ea typeface="Calibri"/>
                <a:cs typeface="Calibri"/>
              </a:rPr>
              <a:t>anglického </a:t>
            </a:r>
            <a:r>
              <a:rPr lang="nl-NL" i="1" dirty="0">
                <a:ea typeface="Calibri"/>
                <a:cs typeface="Calibri"/>
              </a:rPr>
              <a:t>slova "wonder" </a:t>
            </a:r>
            <a:r>
              <a:rPr lang="nl-NL" dirty="0">
                <a:ea typeface="Calibri"/>
                <a:cs typeface="Calibri"/>
              </a:rPr>
              <a:t>v tejto vete znamená zdvorilo požiadať o niečo. V japončine sa však </a:t>
            </a:r>
            <a:r>
              <a:rPr lang="nl-NL" i="1" dirty="0">
                <a:ea typeface="Calibri"/>
                <a:cs typeface="Calibri"/>
              </a:rPr>
              <a:t>"wonder" </a:t>
            </a:r>
            <a:r>
              <a:rPr lang="nl-NL" dirty="0">
                <a:ea typeface="Calibri"/>
                <a:cs typeface="Calibri"/>
              </a:rPr>
              <a:t>môže preložiť ako </a:t>
            </a:r>
            <a:r>
              <a:rPr lang="nl-NL" i="1" dirty="0">
                <a:ea typeface="Calibri"/>
                <a:cs typeface="Calibri"/>
              </a:rPr>
              <a:t>"pochybnosť". </a:t>
            </a:r>
            <a:r>
              <a:rPr lang="nl-NL" dirty="0">
                <a:ea typeface="Calibri"/>
                <a:cs typeface="Calibri"/>
              </a:rPr>
              <a:t>Vznikla by tak veta </a:t>
            </a:r>
            <a:r>
              <a:rPr lang="nl-NL" i="1" dirty="0">
                <a:ea typeface="Calibri"/>
                <a:cs typeface="Calibri"/>
              </a:rPr>
              <a:t>"pochybujeme, že by ste pripravili program nášho stretnutia". </a:t>
            </a:r>
            <a:r>
              <a:rPr lang="nl-NL" dirty="0">
                <a:ea typeface="Calibri"/>
                <a:cs typeface="Calibri"/>
              </a:rPr>
              <a:t>Dobre mienená veta sa mení na vetu, ktorá by sa mohla považovať za nezdvorilú. </a:t>
            </a:r>
            <a:endParaRPr lang="nl-NL" dirty="0">
              <a:cs typeface="Calibri"/>
            </a:endParaRPr>
          </a:p>
          <a:p>
            <a:pPr algn="just"/>
            <a:endParaRPr lang="nl-NL" dirty="0">
              <a:ea typeface="+mn-lt"/>
              <a:cs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FB3D8C3-003F-A93A-29EF-58A70B493BB3}"/>
              </a:ext>
            </a:extLst>
          </p:cNvPr>
          <p:cNvSpPr txBox="1"/>
          <p:nvPr/>
        </p:nvSpPr>
        <p:spPr>
          <a:xfrm>
            <a:off x="4498730" y="6582507"/>
            <a:ext cx="76932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1200" dirty="0">
                <a:ea typeface="Calibri"/>
                <a:cs typeface="Calibri"/>
                <a:hlinkClick r:id="rId3"/>
              </a:rPr>
              <a:t>Informácie o zdroji</a:t>
            </a:r>
            <a:endParaRPr lang="nl-NL" sz="1200" err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55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9EB2E-753A-9ACC-22BF-5C5C948E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>
                <a:ea typeface="Adobe Gothic Std B"/>
                <a:cs typeface="Calibri"/>
              </a:rPr>
              <a:t>Príklady nesprávnej interpretácie </a:t>
            </a:r>
            <a:r>
              <a:rPr lang="nl-NL">
                <a:ea typeface="Adobe Gothic Std B"/>
                <a:cs typeface="Calibri"/>
              </a:rPr>
              <a:t>v </a:t>
            </a:r>
            <a:r>
              <a:rPr lang="nl-NL" err="1">
                <a:ea typeface="Adobe Gothic Std B"/>
                <a:cs typeface="Calibri"/>
              </a:rPr>
              <a:t>medzikultúrnej komunikácii </a:t>
            </a:r>
            <a:r>
              <a:rPr lang="nl-NL">
                <a:ea typeface="Adobe Gothic Std B"/>
                <a:cs typeface="Calibri"/>
              </a:rPr>
              <a:t>(3/4)</a:t>
            </a:r>
            <a:endParaRPr lang="nl-NL" b="0">
              <a:ea typeface="Adobe Gothic Std B"/>
              <a:cs typeface="Calibri"/>
            </a:endParaRPr>
          </a:p>
          <a:p>
            <a:endParaRPr lang="nl-NL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A0ACC4-9B9F-F5F8-42F7-197FA900D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037765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Primeraná vzdialenosť pri rozhovore s cudzincom sa v jednotlivých kultúrach líši, a keď niekto tieto nevyslovené normy nedodržiava, často sa cítime nepríjemne.</a:t>
            </a:r>
            <a:endParaRPr lang="en-US" dirty="0">
              <a:cs typeface="Calibri"/>
            </a:endParaRPr>
          </a:p>
          <a:p>
            <a:r>
              <a:rPr lang="nl-NL" dirty="0">
                <a:cs typeface="Calibri"/>
              </a:rPr>
              <a:t>Gestá a očný kontakt môžu v rôznych kultúrach vyjadrovať silné, ale rozdielne posolstvá. Napríklad: Arabi, </a:t>
            </a:r>
            <a:r>
              <a:rPr lang="sk-SK" dirty="0">
                <a:cs typeface="Calibri"/>
              </a:rPr>
              <a:t>obyvatelia Latinskej </a:t>
            </a:r>
            <a:r>
              <a:rPr lang="nl-NL" dirty="0">
                <a:cs typeface="Calibri"/>
              </a:rPr>
              <a:t>Amer</a:t>
            </a:r>
            <a:r>
              <a:rPr lang="sk-SK" dirty="0" err="1">
                <a:cs typeface="Calibri"/>
              </a:rPr>
              <a:t>iky</a:t>
            </a:r>
            <a:r>
              <a:rPr lang="nl-NL" dirty="0">
                <a:cs typeface="Calibri"/>
              </a:rPr>
              <a:t> a Juhoeurópania udržiavajú priamy očný kontakt so svojimi partnermi v rozhovore, zatiaľ čo Aziati a Severoeurópania majú tendenciu používať periférny pohľad</a:t>
            </a:r>
            <a:r>
              <a:rPr lang="sk-SK" dirty="0">
                <a:cs typeface="Calibri"/>
              </a:rPr>
              <a:t>,</a:t>
            </a:r>
            <a:r>
              <a:rPr lang="nl-NL" dirty="0">
                <a:cs typeface="Calibri"/>
              </a:rPr>
              <a:t> alebo sa očnému kontaktu úplne vyhýbajú. Ak je očný kontakt príliš dlhý, môže sa dokonca interpretovať ako sexuálny záujem.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4CAA205-4568-42D8-CE88-5106411AA69A}"/>
              </a:ext>
            </a:extLst>
          </p:cNvPr>
          <p:cNvSpPr txBox="1"/>
          <p:nvPr/>
        </p:nvSpPr>
        <p:spPr>
          <a:xfrm>
            <a:off x="9335022" y="6581119"/>
            <a:ext cx="28575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1200" dirty="0">
                <a:cs typeface="Calibri" panose="020F0502020204030204"/>
                <a:hlinkClick r:id="rId3"/>
              </a:rPr>
              <a:t>Informácie o zdroji</a:t>
            </a:r>
            <a:endParaRPr lang="nl-NL" sz="1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01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82DFF-E609-0734-D708-115EC504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Adobe Gothic Std B"/>
                <a:cs typeface="Calibri"/>
              </a:rPr>
              <a:t>Ako sa vyhnúť medzikultúrnym nedorozumeniam (4/4)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1A6B41-BC90-6675-37EE-07E8C457A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6538126" cy="48659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sz="2100" dirty="0">
                <a:ea typeface="Calibri" panose="020F0502020204030204"/>
                <a:cs typeface="Calibri" panose="020F0502020204030204"/>
              </a:rPr>
              <a:t>Neexistuje jednoznačný spôsob, ako úplne odmietnuť medzikultúrne nesprávne interpretácie. Spôsob, akým ľudia konajú a myslia, je formovaný ich kultúrou a je ťažké to zmeniť. </a:t>
            </a:r>
          </a:p>
          <a:p>
            <a:pPr marL="0" indent="0">
              <a:buNone/>
            </a:pPr>
            <a:r>
              <a:rPr lang="nl-NL" sz="2100" dirty="0">
                <a:ea typeface="Calibri" panose="020F0502020204030204"/>
                <a:cs typeface="Calibri" panose="020F0502020204030204"/>
              </a:rPr>
              <a:t>Ak sa im však chcete čo najviac vyhnúť, musíte urobiť dva dôležité kroky:</a:t>
            </a:r>
          </a:p>
          <a:p>
            <a:r>
              <a:rPr lang="nl-NL" sz="2100" b="1" dirty="0">
                <a:ea typeface="Calibri" panose="020F0502020204030204"/>
                <a:cs typeface="Calibri" panose="020F0502020204030204"/>
              </a:rPr>
              <a:t>Zlepšite si svoje znalosti </a:t>
            </a:r>
            <a:r>
              <a:rPr lang="nl-NL" sz="2100" dirty="0">
                <a:ea typeface="Calibri" panose="020F0502020204030204"/>
                <a:cs typeface="Calibri" panose="020F0502020204030204"/>
              </a:rPr>
              <a:t>o</a:t>
            </a:r>
            <a:r>
              <a:rPr lang="nl-NL" sz="21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sz="2100" dirty="0">
                <a:ea typeface="Calibri" panose="020F0502020204030204"/>
                <a:cs typeface="Calibri" panose="020F0502020204030204"/>
              </a:rPr>
              <a:t>iných kultúrach a ich komunikačných zvyklostiach, aby ste im lepšie porozumeli.</a:t>
            </a:r>
            <a:endParaRPr lang="nl-NL" sz="1600" dirty="0"/>
          </a:p>
          <a:p>
            <a:r>
              <a:rPr lang="nl-NL" sz="2100" b="1" dirty="0">
                <a:ea typeface="Calibri" panose="020F0502020204030204"/>
                <a:cs typeface="Calibri" panose="020F0502020204030204"/>
              </a:rPr>
              <a:t>Hovorte o tom</a:t>
            </a:r>
            <a:r>
              <a:rPr lang="nl-NL" sz="2100" dirty="0">
                <a:ea typeface="Calibri" panose="020F0502020204030204"/>
                <a:cs typeface="Calibri" panose="020F0502020204030204"/>
              </a:rPr>
              <a:t>. Keď upozorníte na skutočnosť, že by mohli nastať problémy s výkladom, vytvoríte pre nich, ako aj pre seba, príležitosť o tom hovoriť. Napríklad: Opýtajte sa, či ste im správne porozumeli, alebo zopakujte správu tak, ako ste ju pochopili.</a:t>
            </a:r>
          </a:p>
          <a:p>
            <a:pPr marL="0" indent="0">
              <a:buNone/>
            </a:pPr>
            <a:endParaRPr lang="nl-NL" sz="21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E39A1C2-5789-D3B7-5EAA-B92CD6FB5C8D}"/>
              </a:ext>
            </a:extLst>
          </p:cNvPr>
          <p:cNvSpPr txBox="1"/>
          <p:nvPr/>
        </p:nvSpPr>
        <p:spPr>
          <a:xfrm>
            <a:off x="6453553" y="6576645"/>
            <a:ext cx="574430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1200" dirty="0">
                <a:ea typeface="Calibri"/>
                <a:cs typeface="Calibri"/>
                <a:hlinkClick r:id="rId3"/>
              </a:rPr>
              <a:t>Image by Freepik</a:t>
            </a:r>
            <a:endParaRPr lang="nl-NL" sz="1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Εικόνα 7" descr="Εικόνα που περιέχει clipart, Κινούμενα σχέδια, εικονογράφηση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C47043F7-C502-6B84-4F39-7649F20291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9" y="1799998"/>
            <a:ext cx="3944951" cy="394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ea typeface="Adobe Gothic Std B"/>
              </a:rPr>
              <a:t>Referencie</a:t>
            </a:r>
            <a:r>
              <a:rPr lang="en-GB" dirty="0">
                <a:ea typeface="Adobe Gothic Std B"/>
              </a:rPr>
              <a:t> a </a:t>
            </a:r>
            <a:r>
              <a:rPr lang="en-GB" dirty="0" err="1">
                <a:ea typeface="Adobe Gothic Std B"/>
              </a:rPr>
              <a:t>ďalšia</a:t>
            </a:r>
            <a:r>
              <a:rPr lang="en-GB" dirty="0">
                <a:ea typeface="Adobe Gothic Std B"/>
              </a:rPr>
              <a:t> </a:t>
            </a:r>
            <a:r>
              <a:rPr lang="en-GB" dirty="0" err="1">
                <a:ea typeface="Adobe Gothic Std B"/>
              </a:rPr>
              <a:t>literatúra</a:t>
            </a:r>
            <a:r>
              <a:rPr lang="en-GB" dirty="0">
                <a:ea typeface="Adobe Gothic Std B"/>
              </a:rPr>
              <a:t> (1/2)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816017" cy="4865977"/>
          </a:xfrm>
        </p:spPr>
        <p:txBody>
          <a:bodyPr>
            <a:normAutofit/>
          </a:bodyPr>
          <a:lstStyle/>
          <a:p>
            <a:endParaRPr lang="en-GB" sz="1800"/>
          </a:p>
          <a:p>
            <a:endParaRPr lang="en-GB" sz="1800"/>
          </a:p>
          <a:p>
            <a:endParaRPr lang="en-GB" sz="180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E73B31-6E64-1DF4-1D1E-62A5E923EE98}"/>
              </a:ext>
            </a:extLst>
          </p:cNvPr>
          <p:cNvSpPr txBox="1"/>
          <p:nvPr/>
        </p:nvSpPr>
        <p:spPr>
          <a:xfrm>
            <a:off x="557999" y="1799999"/>
            <a:ext cx="10051007" cy="353943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1700" dirty="0">
              <a:cs typeface="Times New Roman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09056AF-2F03-E93F-6110-18C85DBEBFD6}"/>
              </a:ext>
            </a:extLst>
          </p:cNvPr>
          <p:cNvSpPr txBox="1">
            <a:spLocks/>
          </p:cNvSpPr>
          <p:nvPr/>
        </p:nvSpPr>
        <p:spPr>
          <a:xfrm>
            <a:off x="557999" y="1714139"/>
            <a:ext cx="10960751" cy="4865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700" b="1" dirty="0">
                <a:latin typeface="Calibri"/>
                <a:cs typeface="Calibri"/>
              </a:rPr>
              <a:t>Usmernenia projektu COSTAID na </a:t>
            </a:r>
            <a:r>
              <a:rPr lang="nl-NL" sz="1700" b="1" u="sng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costaid.eu</a:t>
            </a:r>
            <a:r>
              <a:rPr lang="nl-NL" sz="1700" b="1" dirty="0">
                <a:latin typeface="Calibri"/>
                <a:cs typeface="Calibri"/>
              </a:rPr>
              <a:t>, z ktorých tieto prezentácie vychádzajú.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700" dirty="0">
                <a:latin typeface="Calibri"/>
                <a:cs typeface="Calibri"/>
              </a:rPr>
              <a:t>Engdahl, E., &amp; Lidskog, R. (2012). Risk, communication and trust: Towards an emotional understanding of trust. </a:t>
            </a:r>
            <a:r>
              <a:rPr lang="nl-NL" sz="1700" i="1" dirty="0">
                <a:latin typeface="Calibri"/>
                <a:cs typeface="Calibri"/>
              </a:rPr>
              <a:t>Public Understanding of Science</a:t>
            </a:r>
            <a:r>
              <a:rPr lang="nl-NL" sz="1700" dirty="0">
                <a:latin typeface="Calibri"/>
                <a:cs typeface="Calibri"/>
              </a:rPr>
              <a:t>, </a:t>
            </a:r>
            <a:r>
              <a:rPr lang="nl-NL" sz="1700" i="1" dirty="0">
                <a:latin typeface="Calibri"/>
                <a:cs typeface="Calibri"/>
              </a:rPr>
              <a:t>23</a:t>
            </a:r>
            <a:r>
              <a:rPr lang="nl-NL" sz="1700" dirty="0">
                <a:latin typeface="Calibri"/>
                <a:cs typeface="Calibri"/>
              </a:rPr>
              <a:t>(6), 703–717. </a:t>
            </a:r>
            <a:r>
              <a:rPr lang="nl-NL" sz="170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https://doi.org/10.1177/0963662512460953</a:t>
            </a:r>
            <a:endParaRPr lang="nl-NL" sz="17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700" dirty="0">
                <a:solidFill>
                  <a:srgbClr val="000000"/>
                </a:solidFill>
                <a:latin typeface="Calibri"/>
                <a:cs typeface="Calibri"/>
              </a:rPr>
              <a:t>Gibson, C. B., &amp; Cohen, S. G. (2003). Virtual teams that work : creating conditions for virtual team effectiveness. In </a:t>
            </a:r>
            <a:r>
              <a:rPr lang="nl-NL" sz="1700" i="1" dirty="0">
                <a:solidFill>
                  <a:srgbClr val="000000"/>
                </a:solidFill>
                <a:latin typeface="Calibri"/>
                <a:cs typeface="Calibri"/>
              </a:rPr>
              <a:t>Jossey-Bass eBooks</a:t>
            </a:r>
            <a:r>
              <a:rPr lang="nl-NL" sz="17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nl-NL" sz="1700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https://ci.nii.ac.jp/ncid/BA62890363</a:t>
            </a: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700" dirty="0">
                <a:latin typeface="Calibri"/>
                <a:cs typeface="Calibri"/>
              </a:rPr>
              <a:t>Jamison, I. (2017). Essentials of Dialogue: Guidance and activities for teaching and practising dialogue with young people. In </a:t>
            </a:r>
            <a:r>
              <a:rPr lang="nl-NL" sz="1700" i="1" dirty="0">
                <a:latin typeface="Calibri"/>
                <a:cs typeface="Calibri"/>
              </a:rPr>
              <a:t>Tony Blair Institute for Global Change</a:t>
            </a:r>
            <a:r>
              <a:rPr lang="nl-NL" sz="1700" dirty="0">
                <a:latin typeface="Calibri"/>
                <a:cs typeface="Calibri"/>
              </a:rPr>
              <a:t>. Tony Blair Institute of Global Change. </a:t>
            </a:r>
            <a:r>
              <a:rPr lang="nl-NL" sz="1700" dirty="0">
                <a:solidFill>
                  <a:srgbClr val="0563C1"/>
                </a:solidFill>
                <a:latin typeface="Calibri"/>
                <a:cs typeface="Calibri"/>
                <a:hlinkClick r:id="rId6"/>
              </a:rPr>
              <a:t>https://www.institute.global/insights/public-services/essentials-dialogue</a:t>
            </a:r>
            <a:endParaRPr lang="nl-NL" sz="1700" dirty="0">
              <a:solidFill>
                <a:srgbClr val="0563C1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200" dirty="0">
              <a:solidFill>
                <a:srgbClr val="0563C1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700" dirty="0">
                <a:latin typeface="Calibri"/>
                <a:cs typeface="Times New Roman"/>
              </a:rPr>
              <a:t>Jones, A., &amp; Draper, S. (n.d.). </a:t>
            </a:r>
            <a:r>
              <a:rPr lang="nl-NL" sz="1700" i="1" dirty="0">
                <a:latin typeface="Calibri"/>
                <a:cs typeface="Times New Roman"/>
              </a:rPr>
              <a:t>Helpsheet Giblin Eunson Library: intercultural Communication 2 [Online forum post]</a:t>
            </a:r>
            <a:r>
              <a:rPr lang="nl-NL" sz="1700" dirty="0">
                <a:latin typeface="Calibri"/>
                <a:cs typeface="Times New Roman"/>
              </a:rPr>
              <a:t>. The University of Melbourne: Faculty of Business &amp; Economics. </a:t>
            </a:r>
            <a:r>
              <a:rPr lang="nl-NL" sz="1700" dirty="0">
                <a:solidFill>
                  <a:srgbClr val="0563C1"/>
                </a:solidFill>
                <a:latin typeface="Calibri"/>
                <a:cs typeface="Times New Roman"/>
                <a:hlinkClick r:id="rId7"/>
              </a:rPr>
              <a:t>https://library.unimelb.edu.au/__data/assets/pdf_file/0003/1924095/Intercultural_Communication2.pdf</a:t>
            </a:r>
            <a:endParaRPr lang="nl-NL" sz="1700" dirty="0">
              <a:solidFill>
                <a:srgbClr val="0563C1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solidFill>
                <a:srgbClr val="0563C1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solidFill>
                <a:srgbClr val="0563C1"/>
              </a:solidFill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5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B71A2-9E47-9AAE-A891-497422DE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a typeface="Adobe Gothic Std B"/>
                <a:cs typeface="Calibri"/>
              </a:rPr>
              <a:t>Referencie</a:t>
            </a:r>
            <a:r>
              <a:rPr lang="nl-NL" dirty="0">
                <a:ea typeface="Adobe Gothic Std B"/>
                <a:cs typeface="Calibri"/>
              </a:rPr>
              <a:t> a ďalši</a:t>
            </a:r>
            <a:r>
              <a:rPr lang="sk-SK" dirty="0">
                <a:ea typeface="Adobe Gothic Std B"/>
                <a:cs typeface="Calibri"/>
              </a:rPr>
              <a:t>a literatúra </a:t>
            </a:r>
            <a:r>
              <a:rPr lang="nl-NL" dirty="0">
                <a:ea typeface="Adobe Gothic Std B"/>
                <a:cs typeface="Calibri"/>
              </a:rPr>
              <a:t>(2/2)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D57666-4ECE-CAD6-C1E0-EA42B2C09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960751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700" dirty="0">
                <a:latin typeface="Calibri"/>
                <a:cs typeface="Calibri"/>
              </a:rPr>
              <a:t>Renn, O., &amp; Levine, D. (1991). Credibility and trust in risk communication. In </a:t>
            </a:r>
            <a:r>
              <a:rPr lang="nl-NL" sz="1700" i="1" dirty="0">
                <a:latin typeface="Calibri"/>
                <a:cs typeface="Calibri"/>
              </a:rPr>
              <a:t>Springer eBooks</a:t>
            </a:r>
            <a:r>
              <a:rPr lang="nl-NL" sz="1700" dirty="0">
                <a:latin typeface="Calibri"/>
                <a:cs typeface="Calibri"/>
              </a:rPr>
              <a:t> (pp. 175–217). </a:t>
            </a:r>
            <a:r>
              <a:rPr lang="nl-NL" sz="1700" u="sng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https://doi.org/10.1007/978-94-009-1952-5_10</a:t>
            </a: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700" dirty="0">
                <a:latin typeface="Calibri"/>
                <a:cs typeface="Calibri"/>
              </a:rPr>
              <a:t>Roca, E., Meridio, G., Gómez, A., &amp; Rodríguez-Oramas, A. (2022). Egalitarian dialogue enriches both social impact and research methodologies. </a:t>
            </a:r>
            <a:r>
              <a:rPr lang="nl-NL" sz="1700" i="1" dirty="0">
                <a:latin typeface="Calibri"/>
                <a:cs typeface="Calibri"/>
              </a:rPr>
              <a:t>International Journal of Qualitative Methods</a:t>
            </a:r>
            <a:r>
              <a:rPr lang="nl-NL" sz="1700" dirty="0">
                <a:latin typeface="Calibri"/>
                <a:cs typeface="Calibri"/>
              </a:rPr>
              <a:t>, </a:t>
            </a:r>
            <a:r>
              <a:rPr lang="nl-NL" sz="1700" i="1" dirty="0">
                <a:latin typeface="Calibri"/>
                <a:cs typeface="Calibri"/>
              </a:rPr>
              <a:t>21</a:t>
            </a:r>
            <a:r>
              <a:rPr lang="nl-NL" sz="1700" dirty="0">
                <a:latin typeface="Calibri"/>
                <a:cs typeface="Calibri"/>
              </a:rPr>
              <a:t>, 160940692210744. </a:t>
            </a:r>
            <a:r>
              <a:rPr lang="nl-NL" sz="1700" u="sng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https://doi.org/10.1177/16094069221074442</a:t>
            </a:r>
            <a:endParaRPr lang="nl-NL" sz="1700" dirty="0">
              <a:latin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700" dirty="0">
                <a:latin typeface="Calibri"/>
                <a:cs typeface="Times New Roman"/>
              </a:rPr>
              <a:t>Thomas, A., Kinast, E., &amp; Schroll-Machl, S. (2010). </a:t>
            </a:r>
            <a:r>
              <a:rPr lang="nl-NL" sz="1700" i="1" dirty="0">
                <a:latin typeface="Calibri"/>
                <a:cs typeface="Times New Roman"/>
              </a:rPr>
              <a:t>Handbook of Intercultural Communication and Cooperation</a:t>
            </a:r>
            <a:r>
              <a:rPr lang="nl-NL" sz="1700" dirty="0">
                <a:latin typeface="Calibri"/>
                <a:cs typeface="Times New Roman"/>
              </a:rPr>
              <a:t>. </a:t>
            </a:r>
            <a:r>
              <a:rPr lang="nl-NL" sz="1700" dirty="0">
                <a:solidFill>
                  <a:srgbClr val="0563C1"/>
                </a:solidFill>
                <a:latin typeface="Calibri"/>
                <a:cs typeface="Times New Roman"/>
                <a:hlinkClick r:id="rId5"/>
              </a:rPr>
              <a:t>https://doi.org/10.13109/9783666403279</a:t>
            </a: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700" dirty="0">
                <a:latin typeface="Calibri"/>
                <a:cs typeface="Times New Roman"/>
              </a:rPr>
              <a:t>Unesco. (2016). </a:t>
            </a:r>
            <a:r>
              <a:rPr lang="nl-NL" sz="1700" i="1" dirty="0">
                <a:latin typeface="Calibri"/>
                <a:cs typeface="Times New Roman"/>
              </a:rPr>
              <a:t>A Teacher’s Guide on the Prevention of Violent Extremism</a:t>
            </a:r>
            <a:r>
              <a:rPr lang="nl-NL" sz="1700" dirty="0">
                <a:latin typeface="Calibri"/>
                <a:cs typeface="Times New Roman"/>
              </a:rPr>
              <a:t>. United Nations Educational, Scientific and Cultural Organization. </a:t>
            </a:r>
            <a:r>
              <a:rPr lang="nl-NL" sz="1700" dirty="0">
                <a:solidFill>
                  <a:srgbClr val="0563C1"/>
                </a:solidFill>
                <a:latin typeface="Calibri"/>
                <a:cs typeface="Times New Roman"/>
                <a:hlinkClick r:id="rId6"/>
              </a:rPr>
              <a:t>https://doi.org/10.54675/xrjk7971</a:t>
            </a:r>
            <a:endParaRPr lang="nl-NL" sz="17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700" dirty="0">
              <a:latin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700" dirty="0">
                <a:latin typeface="Calibri"/>
                <a:cs typeface="Times New Roman"/>
              </a:rPr>
              <a:t>Walton, D. (2010). A dialogue model of belief. </a:t>
            </a:r>
            <a:r>
              <a:rPr lang="nl-NL" sz="1700" i="1" dirty="0">
                <a:latin typeface="Calibri"/>
                <a:cs typeface="Times New Roman"/>
              </a:rPr>
              <a:t>Argument &amp; Computation</a:t>
            </a:r>
            <a:r>
              <a:rPr lang="nl-NL" sz="1700" dirty="0">
                <a:latin typeface="Calibri"/>
                <a:cs typeface="Times New Roman"/>
              </a:rPr>
              <a:t>, </a:t>
            </a:r>
            <a:r>
              <a:rPr lang="nl-NL" sz="1700" i="1" dirty="0">
                <a:latin typeface="Calibri"/>
                <a:cs typeface="Times New Roman"/>
              </a:rPr>
              <a:t>1</a:t>
            </a:r>
            <a:r>
              <a:rPr lang="nl-NL" sz="1700" dirty="0">
                <a:latin typeface="Calibri"/>
                <a:cs typeface="Times New Roman"/>
              </a:rPr>
              <a:t>(1), 23–46. </a:t>
            </a:r>
            <a:r>
              <a:rPr lang="nl-NL" sz="1700" dirty="0">
                <a:latin typeface="Calibri"/>
                <a:cs typeface="Times New Roman"/>
                <a:hlinkClick r:id="rId7"/>
              </a:rPr>
              <a:t>https://doi.org/10.1080/19462160903494576</a:t>
            </a:r>
            <a:endParaRPr lang="nl-NL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9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93" y="-277185"/>
            <a:ext cx="11857935" cy="1782763"/>
          </a:xfrm>
        </p:spPr>
        <p:txBody>
          <a:bodyPr anchor="b">
            <a:normAutofit/>
          </a:bodyPr>
          <a:lstStyle/>
          <a:p>
            <a:pPr algn="ctr"/>
            <a:r>
              <a:rPr lang="en-US" sz="5400"/>
              <a:t>Moduly</a:t>
            </a:r>
            <a:endParaRPr lang="el-GR" sz="5400"/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654CCD75-E89A-4C6C-BF75-D840AD72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720345"/>
              </p:ext>
            </p:extLst>
          </p:nvPr>
        </p:nvGraphicFramePr>
        <p:xfrm>
          <a:off x="791283" y="2162175"/>
          <a:ext cx="4961817" cy="344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5E0860D2-CD37-7A1F-1396-B964A1B9D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504" y="46380"/>
            <a:ext cx="2839621" cy="708203"/>
          </a:xfrm>
          <a:prstGeom prst="rect">
            <a:avLst/>
          </a:prstGeom>
        </p:spPr>
      </p:pic>
      <p:graphicFrame>
        <p:nvGraphicFramePr>
          <p:cNvPr id="9" name="Διάγραμμα 5">
            <a:extLst>
              <a:ext uri="{FF2B5EF4-FFF2-40B4-BE49-F238E27FC236}">
                <a16:creationId xmlns:a16="http://schemas.microsoft.com/office/drawing/2014/main" id="{0F6221FA-CCBB-7318-4AB1-8EA358DD8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594583"/>
              </p:ext>
            </p:extLst>
          </p:nvPr>
        </p:nvGraphicFramePr>
        <p:xfrm>
          <a:off x="6334272" y="1667420"/>
          <a:ext cx="4961817" cy="4527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6185230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36" y="2433105"/>
            <a:ext cx="2612304" cy="2612304"/>
          </a:xfrm>
          <a:prstGeom prst="rect">
            <a:avLst/>
          </a:prstGeom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210313" y="4867475"/>
            <a:ext cx="5391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+mj-lt"/>
              </a:rPr>
              <a:t>Gratulujeme!</a:t>
            </a:r>
            <a:r>
              <a:rPr lang="en-US" sz="2800" b="1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1">
                <a:solidFill>
                  <a:schemeClr val="bg1"/>
                </a:solidFill>
                <a:latin typeface="+mj-lt"/>
              </a:rPr>
            </a:br>
            <a:r>
              <a:rPr lang="en-US" b="1">
                <a:solidFill>
                  <a:schemeClr val="bg1"/>
                </a:solidFill>
                <a:latin typeface="+mj-lt"/>
              </a:rPr>
              <a:t>Túto časť ste dokončili</a:t>
            </a:r>
            <a:endParaRPr lang="en-US" sz="28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0CF07E-63BD-943B-4C02-57982ED8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373" y="6234021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 5">
            <a:extLst>
              <a:ext uri="{FF2B5EF4-FFF2-40B4-BE49-F238E27FC236}">
                <a16:creationId xmlns:a16="http://schemas.microsoft.com/office/drawing/2014/main" id="{44116D37-2457-87B8-D92F-855339CFE361}"/>
              </a:ext>
            </a:extLst>
          </p:cNvPr>
          <p:cNvSpPr/>
          <p:nvPr/>
        </p:nvSpPr>
        <p:spPr>
          <a:xfrm>
            <a:off x="2834639" y="6258631"/>
            <a:ext cx="7747867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1100" b="0" i="0" dirty="0">
                <a:latin typeface="+mj-lt"/>
              </a:rPr>
              <a:t>Financované Európskou úniou. Vyjadrené názory a postoje sú názormi a vyhláseniami autora(-</a:t>
            </a:r>
            <a:r>
              <a:rPr lang="sk-SK" sz="1100" b="0" i="0" dirty="0" err="1">
                <a:latin typeface="+mj-lt"/>
              </a:rPr>
              <a:t>ov</a:t>
            </a:r>
            <a:r>
              <a:rPr lang="sk-SK" sz="1100" b="0" i="0" dirty="0">
                <a:latin typeface="+mj-lt"/>
              </a:rPr>
              <a:t>) a nemusia nevyhnutne odrážať názory a stanoviská Európskej únie alebo Európskej výkonnej agentúry pre vzdelávanie a kultúru (EACEA). Európska únia ani EACEA za </a:t>
            </a:r>
            <a:r>
              <a:rPr lang="sk-SK" sz="1100" b="0" i="0" dirty="0" err="1">
                <a:latin typeface="+mj-lt"/>
              </a:rPr>
              <a:t>ne</a:t>
            </a:r>
            <a:r>
              <a:rPr lang="sk-SK" sz="1100" b="0" i="0" dirty="0">
                <a:latin typeface="+mj-lt"/>
              </a:rPr>
              <a:t> nepreberajú žiadnu zodpovednosť.</a:t>
            </a:r>
            <a:endParaRPr lang="sk-SK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30B8B-25B5-4DAD-5AA5-C563F5FA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2400" dirty="0"/>
              <a:t>Umožnenie dialógu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460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200" b="1" dirty="0"/>
              <a:t>Ciele</a:t>
            </a:r>
            <a:endParaRPr lang="sk-SK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8A9FD9A-D149-4CB3-A9BB-556DD2E24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95C11F"/>
              </a:buClr>
              <a:buNone/>
            </a:pPr>
            <a:endParaRPr lang="sk-SK" dirty="0"/>
          </a:p>
          <a:p>
            <a:pPr marL="0" indent="0">
              <a:buClr>
                <a:srgbClr val="95C11F"/>
              </a:buClr>
              <a:buNone/>
            </a:pPr>
            <a:endParaRPr lang="sk-SK" dirty="0">
              <a:cs typeface="Calibri"/>
            </a:endParaRPr>
          </a:p>
          <a:p>
            <a:pPr>
              <a:buClr>
                <a:srgbClr val="95C11F"/>
              </a:buClr>
            </a:pPr>
            <a:r>
              <a:rPr lang="sk-SK" dirty="0"/>
              <a:t>Vytvoriť pochopenie, prečo je dialóg dôležitý, a to vo všeobecnosti aj v kontexte boja proti dezinformáciám.</a:t>
            </a:r>
            <a:endParaRPr lang="sk-SK" dirty="0">
              <a:ea typeface="Calibri"/>
              <a:cs typeface="Calibri"/>
            </a:endParaRPr>
          </a:p>
          <a:p>
            <a:pPr>
              <a:buClr>
                <a:srgbClr val="95C11F"/>
              </a:buClr>
            </a:pPr>
            <a:r>
              <a:rPr lang="sk-SK" dirty="0"/>
              <a:t>Vysvetliť dôležité základy dialógu.</a:t>
            </a:r>
            <a:endParaRPr lang="sk-SK" dirty="0">
              <a:cs typeface="Calibri"/>
            </a:endParaRPr>
          </a:p>
          <a:p>
            <a:pPr>
              <a:buClr>
                <a:srgbClr val="95C11F"/>
              </a:buClr>
            </a:pPr>
            <a:r>
              <a:rPr lang="sk-SK" dirty="0"/>
              <a:t>Budovanie zručností pri vytváraní efektívneho dialógu.</a:t>
            </a:r>
          </a:p>
          <a:p>
            <a:pPr>
              <a:buClr>
                <a:srgbClr val="95C11F"/>
              </a:buClr>
            </a:pPr>
            <a:r>
              <a:rPr lang="sk-SK" dirty="0"/>
              <a:t>Odstránenie ťažkostí v </a:t>
            </a:r>
            <a:r>
              <a:rPr lang="sk-SK" dirty="0" err="1"/>
              <a:t>medzikultúrnej</a:t>
            </a:r>
            <a:r>
              <a:rPr lang="sk-SK" dirty="0"/>
              <a:t> komunikácii.</a:t>
            </a:r>
            <a:endParaRPr lang="sk-SK" dirty="0">
              <a:cs typeface="Calibri"/>
            </a:endParaRPr>
          </a:p>
        </p:txBody>
      </p:sp>
      <p:pic>
        <p:nvPicPr>
          <p:cNvPr id="15" name="Γραφικό 14" descr="Στόχος με συμπαγές γέμισμα">
            <a:extLst>
              <a:ext uri="{FF2B5EF4-FFF2-40B4-BE49-F238E27FC236}">
                <a16:creationId xmlns:a16="http://schemas.microsoft.com/office/drawing/2014/main" id="{4313419D-52B3-4469-9529-313D9EB0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12367" y="2213810"/>
            <a:ext cx="3779633" cy="37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olk 16">
            <a:extLst>
              <a:ext uri="{FF2B5EF4-FFF2-40B4-BE49-F238E27FC236}">
                <a16:creationId xmlns:a16="http://schemas.microsoft.com/office/drawing/2014/main" id="{10901C1E-E356-FC6B-133D-D8F4EF32C221}"/>
              </a:ext>
            </a:extLst>
          </p:cNvPr>
          <p:cNvSpPr/>
          <p:nvPr/>
        </p:nvSpPr>
        <p:spPr>
          <a:xfrm>
            <a:off x="7721536" y="706812"/>
            <a:ext cx="4306372" cy="3156155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4" name="Afbeelding 13" descr="Afbeelding met tekst, Lettertype, Houten blok, Rechthoek&#10;&#10;Automatisch gegenereerde beschrijving">
            <a:extLst>
              <a:ext uri="{FF2B5EF4-FFF2-40B4-BE49-F238E27FC236}">
                <a16:creationId xmlns:a16="http://schemas.microsoft.com/office/drawing/2014/main" id="{EBC6C1D7-1DE0-BFBF-405F-CF0016C13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71" y="4142409"/>
            <a:ext cx="4599269" cy="2403489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Pôsobenie proti viere v informačnú hrozbu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799999"/>
            <a:ext cx="6861753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100" dirty="0">
                <a:solidFill>
                  <a:srgbClr val="333333"/>
                </a:solidFill>
              </a:rPr>
              <a:t>Pôsobenie proti presvedčeniu o informačnej hrozbe by mohol byť v niektorých prípadoch náročný, pretože </a:t>
            </a:r>
            <a:r>
              <a:rPr lang="sk-SK" sz="2100" b="1" dirty="0">
                <a:solidFill>
                  <a:srgbClr val="333333"/>
                </a:solidFill>
              </a:rPr>
              <a:t>presvedčenia </a:t>
            </a:r>
            <a:r>
              <a:rPr lang="sk-SK" sz="2100" dirty="0">
                <a:solidFill>
                  <a:srgbClr val="333333"/>
                </a:solidFill>
              </a:rPr>
              <a:t>sú podľa definície stabilné predstavy, ktoré </a:t>
            </a:r>
            <a:r>
              <a:rPr lang="sk-SK" sz="2100" b="1" dirty="0">
                <a:solidFill>
                  <a:srgbClr val="333333"/>
                </a:solidFill>
              </a:rPr>
              <a:t>sa nedajú ľahko zmeniť</a:t>
            </a:r>
            <a:r>
              <a:rPr lang="sk-SK" sz="2100" dirty="0">
                <a:solidFill>
                  <a:srgbClr val="333333"/>
                </a:solidFill>
              </a:rPr>
              <a:t>. To sa môže líšiť v závislosti od osoby a presvedčenia i v závislosti od sily presvedčenia. </a:t>
            </a:r>
            <a:endParaRPr lang="sk-SK" sz="2100" dirty="0">
              <a:solidFill>
                <a:srgbClr val="333333"/>
              </a:solidFill>
              <a:cs typeface="Calibri" panose="020F050202020403020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k-SK" sz="2100" dirty="0">
                <a:solidFill>
                  <a:srgbClr val="333333"/>
                </a:solidFill>
              </a:rPr>
              <a:t>Niektorí ľudia sú napríklad len zle informovaní a sú otvorení iným pohľadom. Niektorí iní však môžu mať radikálnejšie, uzavretejšie názory. To sa môže stať napríklad vtedy, keď je človek súčasťou „miestnosti ozveny“ – tzv. bubliny. </a:t>
            </a:r>
            <a:endParaRPr lang="sk-SK" sz="2100" dirty="0">
              <a:solidFill>
                <a:srgbClr val="333333"/>
              </a:solidFill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k-SK" sz="2100" b="0" i="0" dirty="0">
                <a:solidFill>
                  <a:srgbClr val="333333"/>
                </a:solidFill>
                <a:effectLst/>
              </a:rPr>
              <a:t>V oboch prípadoch, ale najmä v tom druhom, je </a:t>
            </a:r>
            <a:r>
              <a:rPr lang="sk-SK" sz="2100" b="1" i="0" dirty="0">
                <a:solidFill>
                  <a:srgbClr val="333333"/>
                </a:solidFill>
                <a:effectLst/>
              </a:rPr>
              <a:t>nevyhnutné viesť dialóg</a:t>
            </a:r>
            <a:r>
              <a:rPr lang="sk-SK" sz="2100" dirty="0">
                <a:solidFill>
                  <a:srgbClr val="333333"/>
                </a:solidFill>
              </a:rPr>
              <a:t>. </a:t>
            </a:r>
            <a:endParaRPr lang="sk-SK" sz="2100" b="0" i="0" dirty="0">
              <a:solidFill>
                <a:srgbClr val="333333"/>
              </a:solidFill>
              <a:effectLst/>
              <a:cs typeface="Calibri"/>
            </a:endParaRPr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1200" dirty="0">
                <a:hlinkClick r:id="rId4"/>
              </a:rPr>
              <a:t>Definícia komory ozveny </a:t>
            </a:r>
            <a:r>
              <a:rPr lang="sk-SK" sz="1200" dirty="0"/>
              <a:t>| </a:t>
            </a:r>
            <a:r>
              <a:rPr lang="sk-SK" sz="1200" dirty="0">
                <a:hlinkClick r:id="rId5"/>
              </a:rPr>
              <a:t>Definícia viery v zdroj </a:t>
            </a:r>
            <a:r>
              <a:rPr lang="sk-SK" sz="1200" dirty="0"/>
              <a:t>| </a:t>
            </a:r>
            <a:r>
              <a:rPr lang="sk-SK" sz="1200" dirty="0">
                <a:hlinkClick r:id="rId6"/>
              </a:rPr>
              <a:t>Zdrojový obrázok</a:t>
            </a:r>
            <a:endParaRPr lang="sk-SK" sz="1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1373DBC-E032-BBAE-19D9-564131D51EE5}"/>
              </a:ext>
            </a:extLst>
          </p:cNvPr>
          <p:cNvSpPr txBox="1"/>
          <p:nvPr/>
        </p:nvSpPr>
        <p:spPr>
          <a:xfrm>
            <a:off x="8359353" y="1197114"/>
            <a:ext cx="2891787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k-SK" sz="1600" i="1" dirty="0">
                <a:solidFill>
                  <a:schemeClr val="bg1"/>
                </a:solidFill>
              </a:rPr>
              <a:t>Miestnosť ozveny (bublina)</a:t>
            </a:r>
          </a:p>
          <a:p>
            <a:pPr algn="ctr"/>
            <a:endParaRPr lang="sk-SK" sz="1600" i="1" dirty="0">
              <a:solidFill>
                <a:schemeClr val="bg1"/>
              </a:solidFill>
            </a:endParaRPr>
          </a:p>
          <a:p>
            <a:pPr algn="ctr"/>
            <a:r>
              <a:rPr lang="sk-SK" sz="1600" dirty="0">
                <a:solidFill>
                  <a:schemeClr val="bg1"/>
                </a:solidFill>
                <a:effectLst/>
              </a:rPr>
              <a:t>prostredie, v ktorom sa človek stretáva len s presvedčeniami alebo názormi, ktoré sa zhodujú s jeho vlastnými, takže jeho existujúce názory sa posilňujú a alternatívne myšlienky sa neberú do úvahy.</a:t>
            </a:r>
          </a:p>
          <a:p>
            <a:pPr algn="ctr"/>
            <a:endParaRPr lang="sk-SK" u="sng" dirty="0"/>
          </a:p>
        </p:txBody>
      </p:sp>
    </p:spTree>
    <p:extLst>
      <p:ext uri="{BB962C8B-B14F-4D97-AF65-F5344CB8AC3E}">
        <p14:creationId xmlns:p14="http://schemas.microsoft.com/office/powerpoint/2010/main" val="28178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0E417-1500-F32F-863B-87B56E20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Význam </a:t>
            </a:r>
            <a:r>
              <a:rPr lang="nl-NL" err="1"/>
              <a:t>dialógu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E1A4B8-F436-9C1B-D047-64A52FCC8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71469"/>
            <a:ext cx="5852132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200" dirty="0"/>
              <a:t>Aby niekto "zmenil názor" na určité presvedčenie alebo myšlienky, musí sa stretnúť s </a:t>
            </a:r>
            <a:r>
              <a:rPr lang="nl-NL" sz="2200" b="1" dirty="0"/>
              <a:t>inými pohľadmi, faktami, poznatkami a postojmi</a:t>
            </a:r>
            <a:r>
              <a:rPr lang="nl-NL" sz="2200" dirty="0"/>
              <a:t>. Rozhovor s </a:t>
            </a:r>
            <a:r>
              <a:rPr lang="sk-SK" sz="2200" dirty="0"/>
              <a:t>takýmto človekom </a:t>
            </a:r>
            <a:r>
              <a:rPr lang="nl-NL" sz="2200" dirty="0"/>
              <a:t>je veľmi dobrý spôsob, ako </a:t>
            </a:r>
            <a:r>
              <a:rPr lang="sk-SK" sz="2200" dirty="0"/>
              <a:t>mu</a:t>
            </a:r>
            <a:r>
              <a:rPr lang="nl-NL" sz="2200" dirty="0"/>
              <a:t> tieto perspektívy ponúknuť. </a:t>
            </a:r>
            <a:endParaRPr lang="nl-NL" sz="22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l-NL" sz="2200" dirty="0"/>
              <a:t>V prípade viery v informačnú </a:t>
            </a:r>
            <a:r>
              <a:rPr lang="sk-SK" sz="2200" dirty="0"/>
              <a:t>hrozbu</a:t>
            </a:r>
            <a:r>
              <a:rPr lang="nl-NL" sz="2200" dirty="0"/>
              <a:t> je možné prostredníctvom rozhovorov osloviť pocity, myšlienky a fakty na osobnej úrovni a dúfať, že sa tak postavíme proti postojom založeným na klamstvách.</a:t>
            </a:r>
            <a:endParaRPr lang="nl-NL" sz="2200" dirty="0">
              <a:cs typeface="Calibri"/>
            </a:endParaRPr>
          </a:p>
          <a:p>
            <a:pPr marL="0" indent="0">
              <a:buNone/>
            </a:pPr>
            <a:endParaRPr lang="nl-NL" sz="2200" dirty="0">
              <a:cs typeface="Calibri"/>
            </a:endParaRPr>
          </a:p>
          <a:p>
            <a:pPr marL="0" indent="0">
              <a:buNone/>
            </a:pPr>
            <a:r>
              <a:rPr lang="nl-NL" sz="2200" dirty="0"/>
              <a:t>Nie všetky dialógy však majú rovnaký účinok...</a:t>
            </a:r>
            <a:endParaRPr lang="nl-NL" sz="2200" dirty="0">
              <a:cs typeface="Calibri"/>
            </a:endParaRPr>
          </a:p>
          <a:p>
            <a:pPr marL="0" indent="0" algn="just">
              <a:buNone/>
            </a:pPr>
            <a:endParaRPr lang="nl-NL" dirty="0">
              <a:cs typeface="Calibri" panose="020F0502020204030204"/>
            </a:endParaRPr>
          </a:p>
        </p:txBody>
      </p:sp>
      <p:pic>
        <p:nvPicPr>
          <p:cNvPr id="4" name="Afbeelding 3" descr="Afbeelding met tekenfilm, clipart, Tekenfilm, emoticon&#10;&#10;Automatisch gegenereerde beschrijving">
            <a:extLst>
              <a:ext uri="{FF2B5EF4-FFF2-40B4-BE49-F238E27FC236}">
                <a16:creationId xmlns:a16="http://schemas.microsoft.com/office/drawing/2014/main" id="{CEB49409-A33F-1C1B-992D-82BA47F3F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0" y="1496509"/>
            <a:ext cx="4763831" cy="4763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4FF40C-B3FD-7278-B50A-37C1E2177553}"/>
              </a:ext>
            </a:extLst>
          </p:cNvPr>
          <p:cNvSpPr txBox="1"/>
          <p:nvPr/>
        </p:nvSpPr>
        <p:spPr>
          <a:xfrm>
            <a:off x="5740074" y="6452780"/>
            <a:ext cx="6208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k-SK" sz="1200" dirty="0">
                <a:solidFill>
                  <a:srgbClr val="5F7D95"/>
                </a:solidFill>
                <a:latin typeface="Proxima Nova"/>
              </a:rPr>
              <a:t>O</a:t>
            </a:r>
            <a:r>
              <a:rPr lang="en-GB" sz="1200" b="0" i="0" dirty="0" err="1">
                <a:solidFill>
                  <a:srgbClr val="5F7D95"/>
                </a:solidFill>
                <a:effectLst/>
                <a:latin typeface="Proxima Nova"/>
              </a:rPr>
              <a:t>brázok</a:t>
            </a:r>
            <a:r>
              <a:rPr lang="en-GB" sz="1200" b="0" i="0" dirty="0">
                <a:solidFill>
                  <a:srgbClr val="5F7D95"/>
                </a:solidFill>
                <a:effectLst/>
                <a:latin typeface="Proxima Nova"/>
              </a:rPr>
              <a:t>: Flaticon.com | </a:t>
            </a:r>
            <a:r>
              <a:rPr lang="en-GB" sz="1200" b="0" i="0" dirty="0">
                <a:solidFill>
                  <a:srgbClr val="5F7D95"/>
                </a:solidFill>
                <a:effectLst/>
                <a:latin typeface="Proxima Nova"/>
                <a:hlinkClick r:id="rId4"/>
              </a:rPr>
              <a:t>Zdroj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611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AEB37-7883-030C-7641-28D68F33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Bezpečné prostredie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4DEDC9-0B68-7FB8-5C3A-7F3C6FC38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2100" b="1" dirty="0"/>
              <a:t>Dialóg sa môže </a:t>
            </a:r>
            <a:r>
              <a:rPr lang="sk-SK" sz="2100" dirty="0"/>
              <a:t>veľmi </a:t>
            </a:r>
            <a:r>
              <a:rPr lang="sk-SK" sz="2100" b="1" dirty="0"/>
              <a:t>líšiť</a:t>
            </a:r>
            <a:r>
              <a:rPr lang="sk-SK" sz="2100" dirty="0"/>
              <a:t>: niektoré rozhovory sú </a:t>
            </a:r>
            <a:r>
              <a:rPr lang="sk-SK" sz="2100" b="1" dirty="0"/>
              <a:t>bojového </a:t>
            </a:r>
            <a:r>
              <a:rPr lang="sk-SK" sz="2100" dirty="0"/>
              <a:t>charakteru, iné sú </a:t>
            </a:r>
            <a:r>
              <a:rPr lang="sk-SK" sz="2100" b="1" dirty="0"/>
              <a:t>úctivé</a:t>
            </a:r>
            <a:r>
              <a:rPr lang="sk-SK" sz="2100" dirty="0"/>
              <a:t>. Ako by sa dalo očakávať, bojovné rozhovory zvyčajne k ničomu nevedú. Vzhľadom na </a:t>
            </a:r>
            <a:r>
              <a:rPr lang="sk-SK" sz="2100" b="1" dirty="0"/>
              <a:t>agresívnu </a:t>
            </a:r>
            <a:r>
              <a:rPr lang="sk-SK" sz="2100" dirty="0"/>
              <a:t>povahu dialógu sa skončí </a:t>
            </a:r>
            <a:r>
              <a:rPr lang="sk-SK" sz="2100" b="1" dirty="0"/>
              <a:t>emocionálnymi, uzavretými </a:t>
            </a:r>
            <a:r>
              <a:rPr lang="sk-SK" sz="2100" dirty="0"/>
              <a:t>hádkami.</a:t>
            </a:r>
            <a:endParaRPr lang="sk-SK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80CB83-BAE0-86C8-D9AA-32AADB2EF352}"/>
              </a:ext>
            </a:extLst>
          </p:cNvPr>
          <p:cNvSpPr txBox="1"/>
          <p:nvPr/>
        </p:nvSpPr>
        <p:spPr>
          <a:xfrm>
            <a:off x="6607277" y="1799999"/>
            <a:ext cx="5026724" cy="3924151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2100" dirty="0"/>
              <a:t>Ak chcete, aby niekto zmenil svoj názor na danú tému, je nevyhnutné zachovať si </a:t>
            </a:r>
            <a:r>
              <a:rPr lang="sk-SK" sz="2100" b="1" dirty="0"/>
              <a:t>úctu </a:t>
            </a:r>
            <a:r>
              <a:rPr lang="sk-SK" sz="2100" dirty="0"/>
              <a:t>a podporovať </a:t>
            </a:r>
            <a:r>
              <a:rPr lang="sk-SK" sz="2100" b="1" dirty="0"/>
              <a:t>otvorený dialóg</a:t>
            </a:r>
            <a:r>
              <a:rPr lang="sk-SK" sz="2100" dirty="0"/>
              <a:t>. Na to, aby sa dialóg viedol s rešpektom, by malo byť prostredie, v ktorom prebieha, </a:t>
            </a:r>
            <a:r>
              <a:rPr lang="sk-SK" sz="2100" b="1" dirty="0"/>
              <a:t>bezpečné</a:t>
            </a:r>
            <a:r>
              <a:rPr lang="sk-SK" sz="2100" dirty="0"/>
              <a:t>. Takéto prostredie vytvára príležitosť </a:t>
            </a:r>
            <a:r>
              <a:rPr lang="sk-SK" sz="2100" b="1" dirty="0"/>
              <a:t>spochybniť vlastné presvedčenie </a:t>
            </a:r>
            <a:r>
              <a:rPr lang="sk-SK" sz="2100" dirty="0"/>
              <a:t>a </a:t>
            </a:r>
            <a:r>
              <a:rPr lang="sk-SK" sz="2100" b="1" dirty="0"/>
              <a:t>zapojiť sa do rôznych perspektív </a:t>
            </a:r>
            <a:r>
              <a:rPr lang="sk-SK" sz="2100" dirty="0"/>
              <a:t>bez odsudzovania.</a:t>
            </a:r>
            <a:endParaRPr lang="sk-SK" dirty="0"/>
          </a:p>
          <a:p>
            <a:endParaRPr lang="sk-SK" sz="2100" dirty="0">
              <a:cs typeface="Calibri" panose="020F0502020204030204"/>
            </a:endParaRPr>
          </a:p>
          <a:p>
            <a:r>
              <a:rPr lang="sk-SK" sz="2100" dirty="0"/>
              <a:t>Na vytvorenie takéhoto bezpečného prostredia sú potrebné štyri základné prvky:</a:t>
            </a:r>
            <a:endParaRPr lang="sk-SK" sz="2100" dirty="0">
              <a:cs typeface="Calibri" panose="020F0502020204030204"/>
            </a:endParaRPr>
          </a:p>
          <a:p>
            <a:pPr algn="just"/>
            <a:endParaRPr lang="sk-SK" dirty="0">
              <a:cs typeface="Calibri" panose="020F0502020204030204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270ABC-A313-1EC8-FD66-8D97D650372E}"/>
              </a:ext>
            </a:extLst>
          </p:cNvPr>
          <p:cNvSpPr txBox="1"/>
          <p:nvPr/>
        </p:nvSpPr>
        <p:spPr>
          <a:xfrm>
            <a:off x="6918837" y="6597094"/>
            <a:ext cx="527009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sk-SK" sz="1200" dirty="0">
                <a:hlinkClick r:id="rId3"/>
              </a:rPr>
              <a:t>Zdroj obrázku</a:t>
            </a:r>
            <a:endParaRPr lang="sk-SK" sz="12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8865987-DD05-8E84-8A1C-19D48F2660C9}"/>
              </a:ext>
            </a:extLst>
          </p:cNvPr>
          <p:cNvSpPr/>
          <p:nvPr/>
        </p:nvSpPr>
        <p:spPr>
          <a:xfrm>
            <a:off x="713621" y="3923657"/>
            <a:ext cx="51069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Vyjadrite rešpekt</a:t>
            </a:r>
          </a:p>
          <a:p>
            <a:pPr algn="ctr"/>
            <a:r>
              <a:rPr lang="sk-SK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Získate rešpekt</a:t>
            </a:r>
            <a:endParaRPr lang="sk-SK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09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5867-FACD-3296-287F-8CE70C01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9" y="1917980"/>
            <a:ext cx="5543242" cy="6050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4400" dirty="0">
                <a:ea typeface="Adobe Gothic Std B"/>
              </a:rPr>
              <a:t>Základy efektívneho dialógu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D35F0A-9D37-55BA-DFCC-9D4A6816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970" y="1691516"/>
            <a:ext cx="5852132" cy="4865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>
              <a:buAutoNum type="arabicPeriod"/>
            </a:pPr>
            <a:r>
              <a:rPr lang="sk-SK" dirty="0">
                <a:cs typeface="Calibri"/>
              </a:rPr>
              <a:t>Vzťahy by mali byť založené na dôvere, aby sa dospievajúci a mladí dospelí cítili pohodlne pri vyjadrovaní svojich pochybností.</a:t>
            </a:r>
          </a:p>
          <a:p>
            <a:pPr marL="457200" indent="-457200" algn="just">
              <a:buAutoNum type="arabicPeriod"/>
            </a:pPr>
            <a:r>
              <a:rPr lang="sk-SK" dirty="0">
                <a:cs typeface="Calibri"/>
              </a:rPr>
              <a:t>Dialóg by mal byť na úrovni rovný s rovným.</a:t>
            </a:r>
          </a:p>
          <a:p>
            <a:pPr marL="457200" indent="-457200" algn="just">
              <a:buAutoNum type="arabicPeriod"/>
            </a:pPr>
            <a:r>
              <a:rPr lang="sk-SK" dirty="0">
                <a:cs typeface="Calibri"/>
              </a:rPr>
              <a:t>Poskytnite usmernenia v dialógu</a:t>
            </a:r>
          </a:p>
          <a:p>
            <a:pPr marL="457200" indent="-457200" algn="just">
              <a:buAutoNum type="arabicPeriod"/>
            </a:pPr>
            <a:r>
              <a:rPr lang="sk-SK" dirty="0">
                <a:cs typeface="Calibri"/>
              </a:rPr>
              <a:t>Odmietnite agresiu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1FB5E8F-1378-EB5A-11B0-988F0449CCB1}"/>
              </a:ext>
            </a:extLst>
          </p:cNvPr>
          <p:cNvSpPr txBox="1"/>
          <p:nvPr/>
        </p:nvSpPr>
        <p:spPr>
          <a:xfrm>
            <a:off x="6391274" y="6553200"/>
            <a:ext cx="58007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1200" dirty="0">
                <a:cs typeface="Calibri"/>
                <a:hlinkClick r:id="rId3"/>
              </a:rPr>
              <a:t>Zdroj obrázku</a:t>
            </a:r>
            <a:endParaRPr lang="sk-SK" sz="1200" dirty="0">
              <a:cs typeface="Calibri" panose="020F0502020204030204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AE84D08-0EC4-73E7-546C-C8E00FCD3B28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AE84D08-0EC4-73E7-546C-C8E00FCD3B28}"/>
              </a:ext>
            </a:extLst>
          </p:cNvPr>
          <p:cNvSpPr/>
          <p:nvPr/>
        </p:nvSpPr>
        <p:spPr>
          <a:xfrm>
            <a:off x="-5994" y="5939662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32C074E-E927-5AC5-2480-1C88CFFF5679}"/>
              </a:ext>
            </a:extLst>
          </p:cNvPr>
          <p:cNvSpPr txBox="1"/>
          <p:nvPr/>
        </p:nvSpPr>
        <p:spPr>
          <a:xfrm>
            <a:off x="5545335" y="5591408"/>
            <a:ext cx="63991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1200" dirty="0">
                <a:cs typeface="Calibri"/>
                <a:hlinkClick r:id="rId4"/>
              </a:rPr>
              <a:t>Obrázok od rawpixel.com na </a:t>
            </a:r>
            <a:r>
              <a:rPr lang="sk-SK" sz="1200" dirty="0" err="1">
                <a:cs typeface="Calibri"/>
                <a:hlinkClick r:id="rId4"/>
              </a:rPr>
              <a:t>Freepik</a:t>
            </a:r>
            <a:endParaRPr lang="sk-SK" sz="1200" dirty="0">
              <a:cs typeface="Calibri" panose="020F0502020204030204"/>
            </a:endParaRPr>
          </a:p>
        </p:txBody>
      </p:sp>
      <p:pic>
        <p:nvPicPr>
          <p:cNvPr id="10" name="Εικόνα 9" descr="Εικόνα που περιέχει ζωγραφιά, σκίτσο/σχέδιο, παιδική τέχνη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EFDEC66-6CB8-D14D-8AF1-F945FA2779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23674"/>
          <a:stretch/>
        </p:blipFill>
        <p:spPr>
          <a:xfrm>
            <a:off x="247475" y="3231240"/>
            <a:ext cx="5095875" cy="2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7A651057-1D6C-3AC9-8AB2-39C6219AA728}"/>
              </a:ext>
            </a:extLst>
          </p:cNvPr>
          <p:cNvSpPr/>
          <p:nvPr/>
        </p:nvSpPr>
        <p:spPr>
          <a:xfrm>
            <a:off x="209280" y="2036471"/>
            <a:ext cx="4303690" cy="40675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97E27-8D6C-4091-1A71-BEF323B4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k-SK" dirty="0">
                <a:ea typeface="Adobe Gothic Std B"/>
              </a:rPr>
              <a:t>Vzťah založený na dôvere (1/4)</a:t>
            </a:r>
            <a:endParaRPr lang="sk-SK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C89D24-B085-88E0-FDF0-06FC68394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70" y="2358084"/>
            <a:ext cx="3694921" cy="3610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Dôvera v komunikácii 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sa vzťahuje na všeobecné 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očakávanie, 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že prijatá správa je 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pravdivá 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 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spoľahlivá 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 že komunikátor preukáže 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kompetentnosť 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 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čestnosť </a:t>
            </a:r>
            <a:r>
              <a:rPr lang="sk-SK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tým, že odovzdá presné, objektívne a úplné informácie</a:t>
            </a:r>
            <a:r>
              <a:rPr lang="sk-SK" dirty="0">
                <a:solidFill>
                  <a:schemeClr val="bg1"/>
                </a:solidFill>
                <a:cs typeface="Calibri"/>
              </a:rPr>
              <a:t>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2DA0FB4-5BCB-88F0-6CF6-DEC83D2BCA4F}"/>
              </a:ext>
            </a:extLst>
          </p:cNvPr>
          <p:cNvSpPr txBox="1"/>
          <p:nvPr/>
        </p:nvSpPr>
        <p:spPr>
          <a:xfrm>
            <a:off x="4864458" y="6493098"/>
            <a:ext cx="7324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1200" dirty="0">
                <a:cs typeface="Calibri" panose="020F0502020204030204"/>
                <a:hlinkClick r:id="rId3"/>
              </a:rPr>
              <a:t>Zdroj 1 </a:t>
            </a:r>
            <a:r>
              <a:rPr lang="sk-SK" sz="1200" dirty="0">
                <a:cs typeface="Calibri" panose="020F0502020204030204"/>
              </a:rPr>
              <a:t>| </a:t>
            </a:r>
            <a:r>
              <a:rPr lang="sk-SK" sz="1200" dirty="0">
                <a:cs typeface="Calibri" panose="020F0502020204030204"/>
                <a:hlinkClick r:id="rId4"/>
              </a:rPr>
              <a:t>Zdroj </a:t>
            </a:r>
            <a:r>
              <a:rPr lang="sk-SK" dirty="0">
                <a:cs typeface="Calibri" panose="020F0502020204030204"/>
              </a:rPr>
              <a:t>2 </a:t>
            </a:r>
            <a:endParaRPr lang="sk-SK" sz="1200" dirty="0">
              <a:cs typeface="Calibri" panose="020F0502020204030204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EFBA0E8-650A-F4D7-D476-AC946B1EB694}"/>
              </a:ext>
            </a:extLst>
          </p:cNvPr>
          <p:cNvSpPr txBox="1"/>
          <p:nvPr/>
        </p:nvSpPr>
        <p:spPr>
          <a:xfrm>
            <a:off x="5564746" y="2463085"/>
            <a:ext cx="5916232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100" dirty="0">
                <a:cs typeface="Calibri"/>
              </a:rPr>
              <a:t>Na to, aby sme mohli viesť účinný dialóg o ťažkých témach (napr. o informačných hrozbách), je potrebné dosiahnuť vzťah dôvery.</a:t>
            </a:r>
            <a:endParaRPr lang="sk-SK" dirty="0"/>
          </a:p>
          <a:p>
            <a:r>
              <a:rPr lang="sk-SK" sz="2100" dirty="0">
                <a:cs typeface="Calibri"/>
              </a:rPr>
              <a:t>Bez dôvery nie je možné, aby konverzácia bola účinná, pretože človek neočakáva, že vy alebo vaše slová budú spoľahlivé alebo úprimné. Preto sa do dialógu nezapojí. </a:t>
            </a:r>
            <a:endParaRPr lang="sk-SK" dirty="0">
              <a:cs typeface="Calibri"/>
            </a:endParaRPr>
          </a:p>
          <a:p>
            <a:r>
              <a:rPr lang="sk-SK" sz="2100" dirty="0">
                <a:cs typeface="Calibri"/>
              </a:rPr>
              <a:t>Ak existuje vzťah dôvery, osoba je viac motivovaná spolupracovať v rozhovore a je jej príjemnejšie vyjadrovať sa.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8D4B5F7-8D4E-0D09-B404-605A507DD969}"/>
              </a:ext>
            </a:extLst>
          </p:cNvPr>
          <p:cNvSpPr/>
          <p:nvPr/>
        </p:nvSpPr>
        <p:spPr>
          <a:xfrm>
            <a:off x="6685805" y="948215"/>
            <a:ext cx="32209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Dôvera</a:t>
            </a:r>
          </a:p>
        </p:txBody>
      </p:sp>
    </p:spTree>
    <p:extLst>
      <p:ext uri="{BB962C8B-B14F-4D97-AF65-F5344CB8AC3E}">
        <p14:creationId xmlns:p14="http://schemas.microsoft.com/office/powerpoint/2010/main" val="32022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COSTAID_Module 4_Enabling_Dialogue_a_sk"/>
  <p:tag name="ISPRING_PLAYERS_CUSTOMIZATION_2" val="UEsDBBQAAgAIAKl2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CbEF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EJsQV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QmxB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EJsQV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EJsQV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EJsQV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CbEFYFQaV5GsAAABvAAAAHAAAAHVuaXZlcnNhbC9sb2NhbF9zZXR0aW5ncy54bWwNyrEKwkAMANC9XxEySB3Uugn2rpujCK0fENogB7mk9ELRv/e2N7x++GaBnbeSTANezx0C62xL0k/A9/Q43RCKky4kphxQDWGITS82k4zsXmOBVejH28S5wvlJuc4XqbOkAu1B/B6PeInNH1BLAwQUAAIACABDbEF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Q2xBWOohDhNLAAAAbAAAABsAAAB1bml2ZXJzYWwvdW5pdmVyc2FsLnBuZy54bWyzsa/IzVEoSy0qzszPs1Uy1DNQsrfj5bIpKEoty0wtV6gAigEFIUBJoRLINUJwyzNTSjKAQiYmFgjBjNTM9IwSoKiBhRlcVB9oKABQSwECAAAUAAIACACpdlBPNmFYAkcDAADhCQAAFAAAAAAAAAABAAAAAAAAAAAAdW5pdmVyc2FsL3BsYXllci54bWxQSwECAAAUAAIACABCbEFYtTf0qBwFAADhEwAAHQAAAAAAAAABAAAAAAB5AwAAdW5pdmVyc2FsL2NvbW1vbl9tZXNzYWdlcy5sbmdQSwECAAAUAAIACABCbEFYFR5gG6MAAAB/AQAALgAAAAAAAAABAAAAAADQCAAAdW5pdmVyc2FsL3BsYXliYWNrX2FuZF9uYXZpZ2F0aW9uX3NldHRpbmdzLnhtbFBLAQIAABQAAgAIAEJsQVh0STUfPAQAAAwVAAAnAAAAAAAAAAEAAAAAAL8JAAB1bml2ZXJzYWwvZmxhc2hfcHVibGlzaGluZ19zZXR0aW5ncy54bWxQSwECAAAUAAIACABCbEFYN4uHansDAACsDAAAIQAAAAAAAAABAAAAAABADgAAdW5pdmVyc2FsL2ZsYXNoX3NraW5fc2V0dGluZ3MueG1sUEsBAgAAFAACAAgAQmxBWKavViM2BAAAlhQAACYAAAAAAAAAAQAAAAAA+hEAAHVuaXZlcnNhbC9odG1sX3B1Ymxpc2hpbmdfc2V0dGluZ3MueG1sUEsBAgAAFAACAAgAQmxBWCYPfuiwAQAAbwYAAB8AAAAAAAAAAQAAAAAAdBYAAHVuaXZlcnNhbC9odG1sX3NraW5fc2V0dGluZ3MuanNQSwECAAAUAAIACABCbEFYFQaV5GsAAABvAAAAHAAAAAAAAAABAAAAAABhGAAAdW5pdmVyc2FsL2xvY2FsX3NldHRpbmdzLnhtbFBLAQIAABQAAgAIAENsQVjCG66ZaBIAAPdNAAAXAAAAAAAAAAAAAAAAAAYZAAB1bml2ZXJzYWwvdW5pdmVyc2FsLnBuZ1BLAQIAABQAAgAIAENsQVjqIQ4TSwAAAGwAAAAbAAAAAAAAAAEAAAAAAKMrAAB1bml2ZXJzYWwvdW5pdmVyc2FsLnBuZy54bWxQSwUGAAAAAAoACgAGAwAAJywAAAAA"/>
  <p:tag name="ISPRING_LMS_API_VERSION" val="SCORM 1.2"/>
  <p:tag name="ISPRING_ULTRA_SCORM_COURSE_ID" val="0E5456A8-DDD7-4B41-BA37-7B1BFBF06416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COSTAID_Module 4_Enabling_Dialogue_a_sk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COSTAID\\Slovakian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C5150E41E01409FE07977F0565001" ma:contentTypeVersion="13" ma:contentTypeDescription="Een nieuw document maken." ma:contentTypeScope="" ma:versionID="dceb514d459a965e66f62abcc4af67a4">
  <xsd:schema xmlns:xsd="http://www.w3.org/2001/XMLSchema" xmlns:xs="http://www.w3.org/2001/XMLSchema" xmlns:p="http://schemas.microsoft.com/office/2006/metadata/properties" xmlns:ns2="A170BF8D-0D10-4A31-84BA-136298F3893F" xmlns:ns3="a170bf8d-0d10-4a31-84ba-136298f3893f" xmlns:ns4="d55660b8-d104-43d9-a55a-6bf5ee589c5a" xmlns:ns5="19efc745-f8ae-456e-98f3-7656c6b98ef6" targetNamespace="http://schemas.microsoft.com/office/2006/metadata/properties" ma:root="true" ma:fieldsID="75dc8cc5d461a3b9574ae4e95c9ab0de" ns2:_="" ns3:_="" ns4:_="" ns5:_="">
    <xsd:import namespace="A170BF8D-0D10-4A31-84BA-136298F3893F"/>
    <xsd:import namespace="a170bf8d-0d10-4a31-84ba-136298f3893f"/>
    <xsd:import namespace="d55660b8-d104-43d9-a55a-6bf5ee589c5a"/>
    <xsd:import namespace="19efc745-f8ae-456e-98f3-7656c6b98ef6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5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0BF8D-0D10-4A31-84BA-136298F3893F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default="Concept" ma:format="Dropdown" ma:internalName="Status">
      <xsd:simpleType>
        <xsd:restriction base="dms:Choice">
          <xsd:enumeration value="Concept"/>
          <xsd:enumeration value="Voltooi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0bf8d-0d10-4a31-84ba-136298f389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cfe27688-f39b-4ef9-a621-74b7e348d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660b8-d104-43d9-a55a-6bf5ee589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fc745-f8ae-456e-98f3-7656c6b98ef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25a5076-e039-4797-a14f-b162bae4ec1c}" ma:internalName="TaxCatchAll" ma:showField="CatchAllData" ma:web="19efc745-f8ae-456e-98f3-7656c6b98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70bf8d-0d10-4a31-84ba-136298f3893f">
      <Terms xmlns="http://schemas.microsoft.com/office/infopath/2007/PartnerControls"/>
    </lcf76f155ced4ddcb4097134ff3c332f>
    <Status xmlns="A170BF8D-0D10-4A31-84BA-136298F3893F">Concept</Status>
    <TaxCatchAll xmlns="19efc745-f8ae-456e-98f3-7656c6b98e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0BA06F-1FDD-421C-AB26-28997D88498D}">
  <ds:schemaRefs>
    <ds:schemaRef ds:uri="19efc745-f8ae-456e-98f3-7656c6b98ef6"/>
    <ds:schemaRef ds:uri="A170BF8D-0D10-4A31-84BA-136298F3893F"/>
    <ds:schemaRef ds:uri="a170bf8d-0d10-4a31-84ba-136298f3893f"/>
    <ds:schemaRef ds:uri="d55660b8-d104-43d9-a55a-6bf5ee589c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13F6F9-419F-4DB3-BB9F-18447BDF5A54}">
  <ds:schemaRefs>
    <ds:schemaRef ds:uri="19efc745-f8ae-456e-98f3-7656c6b98ef6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55660b8-d104-43d9-a55a-6bf5ee589c5a"/>
    <ds:schemaRef ds:uri="a170bf8d-0d10-4a31-84ba-136298f3893f"/>
    <ds:schemaRef ds:uri="A170BF8D-0D10-4A31-84BA-136298F3893F"/>
  </ds:schemaRefs>
</ds:datastoreItem>
</file>

<file path=customXml/itemProps3.xml><?xml version="1.0" encoding="utf-8"?>
<ds:datastoreItem xmlns:ds="http://schemas.openxmlformats.org/officeDocument/2006/customXml" ds:itemID="{65C6D51F-9450-4ECE-9317-34C627A2A5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2891</Words>
  <Application>Microsoft Office PowerPoint</Application>
  <PresentationFormat>Ευρεία οθόνη</PresentationFormat>
  <Paragraphs>216</Paragraphs>
  <Slides>30</Slides>
  <Notes>30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43" baseType="lpstr">
      <vt:lpstr>Adobe Gothic Std B</vt:lpstr>
      <vt:lpstr>MS PGothic</vt:lpstr>
      <vt:lpstr>Arial</vt:lpstr>
      <vt:lpstr>Arial,Sans-Serif</vt:lpstr>
      <vt:lpstr>Calibri</vt:lpstr>
      <vt:lpstr>Calibri Light</vt:lpstr>
      <vt:lpstr>Courier New</vt:lpstr>
      <vt:lpstr>Impact</vt:lpstr>
      <vt:lpstr>Proxima Nova</vt:lpstr>
      <vt:lpstr>Times New Roman</vt:lpstr>
      <vt:lpstr>Verdana</vt:lpstr>
      <vt:lpstr>Wingdings</vt:lpstr>
      <vt:lpstr>Θέμα του Office</vt:lpstr>
      <vt:lpstr>Παρουσίαση του PowerPoint</vt:lpstr>
      <vt:lpstr>Partneri</vt:lpstr>
      <vt:lpstr>Moduly</vt:lpstr>
      <vt:lpstr>Ciele</vt:lpstr>
      <vt:lpstr>Pôsobenie proti viere v informačnú hrozbu</vt:lpstr>
      <vt:lpstr>Význam dialógu</vt:lpstr>
      <vt:lpstr>Bezpečné prostredie</vt:lpstr>
      <vt:lpstr>Základy efektívneho dialógu</vt:lpstr>
      <vt:lpstr>Vzťah založený na dôvere (1/4)</vt:lpstr>
      <vt:lpstr>Ako dosiahnuť dôveru (2/4)</vt:lpstr>
      <vt:lpstr>Účinný nástroj afektívnej profesionality (3/4)</vt:lpstr>
      <vt:lpstr>Usmernenia pre sebaotvorenie (4/4)</vt:lpstr>
      <vt:lpstr>2. Dialóg rovného s rovným (1/2)</vt:lpstr>
      <vt:lpstr>Rovnaké podmienky vytvárajú otvorenosť (2/2)</vt:lpstr>
      <vt:lpstr>3. Poskytovanie usmernení</vt:lpstr>
      <vt:lpstr>4. Odmietnite agresiu (1/4)</vt:lpstr>
      <vt:lpstr>Ako odmietnuť agresiu (2/4)</vt:lpstr>
      <vt:lpstr>Aktívne počúvanie (3/4)</vt:lpstr>
      <vt:lpstr>Príklady aktívneho počúvania (4/4)</vt:lpstr>
      <vt:lpstr>Ďalšie zručnosti dialógu (1/3)</vt:lpstr>
      <vt:lpstr>Ďalšie zručnosti dialógu (2/3)</vt:lpstr>
      <vt:lpstr>Ďalšie zručnosti v oblasti dialógu (3/3)</vt:lpstr>
      <vt:lpstr>Medzikultúrna komunikácia</vt:lpstr>
      <vt:lpstr>Medzikultúrna komunikácia (1/4)</vt:lpstr>
      <vt:lpstr>Príklady nesprávnej interpretácie v medzikultúrnej komunikácii (2/4)</vt:lpstr>
      <vt:lpstr>Príklady nesprávnej interpretácie v medzikultúrnej komunikácii (3/4) </vt:lpstr>
      <vt:lpstr>Ako sa vyhnúť medzikultúrnym nedorozumeniam (4/4)</vt:lpstr>
      <vt:lpstr>Referencie a ďalšia literatúra (1/2)</vt:lpstr>
      <vt:lpstr>Referencie a ďalšia literatúra (2/2)</vt:lpstr>
      <vt:lpstr>Umožnenie dialógu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COSTAID_Module 4_Enabling_Dialogue_a_sk</dc:title>
  <dc:creator>pantelis bbalaouras</dc:creator>
  <cp:keywords>, docId:4F94C214199C7A194F36D667777B83A3</cp:keywords>
  <cp:lastModifiedBy>pantelis</cp:lastModifiedBy>
  <cp:revision>1317</cp:revision>
  <dcterms:created xsi:type="dcterms:W3CDTF">2020-06-02T13:31:56Z</dcterms:created>
  <dcterms:modified xsi:type="dcterms:W3CDTF">2024-08-17T13:23:01Z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0x0101008B8C5150E41E01409FE07977F0565001</vt:lpwstr>
  </property>
  <property fmtid="{D5CDD505-2E9C-101B-9397-08002B2CF9AE}" pid="3" name="MediaServiceImageTags">
    <vt:lpwstr/>
  </property>
</Properties>
</file>