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295" r:id="rId6"/>
    <p:sldId id="527" r:id="rId7"/>
    <p:sldId id="513" r:id="rId8"/>
    <p:sldId id="514" r:id="rId9"/>
    <p:sldId id="529" r:id="rId10"/>
    <p:sldId id="528" r:id="rId11"/>
    <p:sldId id="515" r:id="rId12"/>
    <p:sldId id="518" r:id="rId13"/>
    <p:sldId id="517" r:id="rId14"/>
    <p:sldId id="525" r:id="rId15"/>
    <p:sldId id="446" r:id="rId16"/>
    <p:sldId id="522" r:id="rId17"/>
    <p:sldId id="523" r:id="rId18"/>
    <p:sldId id="524" r:id="rId19"/>
    <p:sldId id="526" r:id="rId20"/>
    <p:sldId id="531" r:id="rId21"/>
    <p:sldId id="485" r:id="rId22"/>
    <p:sldId id="325" r:id="rId23"/>
    <p:sldId id="442"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9"/>
    <a:srgbClr val="FFCC99"/>
    <a:srgbClr val="004899"/>
    <a:srgbClr val="95C11F"/>
    <a:srgbClr val="E89704"/>
    <a:srgbClr val="D8134D"/>
    <a:srgbClr val="38289E"/>
    <a:srgbClr val="E24231"/>
    <a:srgbClr val="D7124E"/>
    <a:srgbClr val="1F9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1F65D-6ABD-40F4-AF03-3ED5234BC10E}" v="4" dt="2023-11-22T15:15:49.111"/>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9" d="100"/>
          <a:sy n="99" d="100"/>
        </p:scale>
        <p:origin x="84" y="492"/>
      </p:cViewPr>
      <p:guideLst>
        <p:guide orient="horz" pos="2137"/>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B6F1F65D-6ABD-40F4-AF03-3ED5234BC10E}"/>
    <pc:docChg chg="custSel modSld">
      <pc:chgData name="Tim Paulusse" userId="1f5f41b363f6e14e" providerId="LiveId" clId="{B6F1F65D-6ABD-40F4-AF03-3ED5234BC10E}" dt="2023-11-22T15:16:11.662" v="26" actId="20577"/>
      <pc:docMkLst>
        <pc:docMk/>
      </pc:docMkLst>
      <pc:sldChg chg="modSp mod">
        <pc:chgData name="Tim Paulusse" userId="1f5f41b363f6e14e" providerId="LiveId" clId="{B6F1F65D-6ABD-40F4-AF03-3ED5234BC10E}" dt="2023-11-22T15:06:37.824" v="3" actId="255"/>
        <pc:sldMkLst>
          <pc:docMk/>
          <pc:sldMk cId="2601966274" sldId="446"/>
        </pc:sldMkLst>
        <pc:spChg chg="mod">
          <ac:chgData name="Tim Paulusse" userId="1f5f41b363f6e14e" providerId="LiveId" clId="{B6F1F65D-6ABD-40F4-AF03-3ED5234BC10E}" dt="2023-11-22T15:06:37.824" v="3" actId="255"/>
          <ac:spMkLst>
            <pc:docMk/>
            <pc:sldMk cId="2601966274" sldId="446"/>
            <ac:spMk id="14" creationId="{13725DC3-E1D4-4E92-AF5A-F0DED3AA5B9A}"/>
          </ac:spMkLst>
        </pc:spChg>
        <pc:spChg chg="mod">
          <ac:chgData name="Tim Paulusse" userId="1f5f41b363f6e14e" providerId="LiveId" clId="{B6F1F65D-6ABD-40F4-AF03-3ED5234BC10E}" dt="2023-11-22T15:06:30.801" v="2" actId="255"/>
          <ac:spMkLst>
            <pc:docMk/>
            <pc:sldMk cId="2601966274" sldId="446"/>
            <ac:spMk id="16" creationId="{13725DC3-E1D4-4E92-AF5A-F0DED3AA5B9A}"/>
          </ac:spMkLst>
        </pc:spChg>
      </pc:sldChg>
      <pc:sldChg chg="modSp">
        <pc:chgData name="Tim Paulusse" userId="1f5f41b363f6e14e" providerId="LiveId" clId="{B6F1F65D-6ABD-40F4-AF03-3ED5234BC10E}" dt="2023-11-22T15:06:07.032" v="1" actId="20577"/>
        <pc:sldMkLst>
          <pc:docMk/>
          <pc:sldMk cId="1041830205" sldId="509"/>
        </pc:sldMkLst>
        <pc:graphicFrameChg chg="mod">
          <ac:chgData name="Tim Paulusse" userId="1f5f41b363f6e14e" providerId="LiveId" clId="{B6F1F65D-6ABD-40F4-AF03-3ED5234BC10E}" dt="2023-11-22T15:06:07.032" v="1" actId="20577"/>
          <ac:graphicFrameMkLst>
            <pc:docMk/>
            <pc:sldMk cId="1041830205" sldId="509"/>
            <ac:graphicFrameMk id="2" creationId="{36D3A082-9046-D340-3610-7C31BEF804C7}"/>
          </ac:graphicFrameMkLst>
        </pc:graphicFrameChg>
      </pc:sldChg>
      <pc:sldChg chg="modSp mod">
        <pc:chgData name="Tim Paulusse" userId="1f5f41b363f6e14e" providerId="LiveId" clId="{B6F1F65D-6ABD-40F4-AF03-3ED5234BC10E}" dt="2023-11-22T15:15:49.111" v="17" actId="20577"/>
        <pc:sldMkLst>
          <pc:docMk/>
          <pc:sldMk cId="245421762" sldId="517"/>
        </pc:sldMkLst>
        <pc:spChg chg="mod">
          <ac:chgData name="Tim Paulusse" userId="1f5f41b363f6e14e" providerId="LiveId" clId="{B6F1F65D-6ABD-40F4-AF03-3ED5234BC10E}" dt="2023-11-22T15:15:39.327" v="15" actId="1076"/>
          <ac:spMkLst>
            <pc:docMk/>
            <pc:sldMk cId="245421762" sldId="517"/>
            <ac:spMk id="5" creationId="{FCC0DEC9-291B-4095-9896-1244D3052774}"/>
          </ac:spMkLst>
        </pc:spChg>
        <pc:spChg chg="mod">
          <ac:chgData name="Tim Paulusse" userId="1f5f41b363f6e14e" providerId="LiveId" clId="{B6F1F65D-6ABD-40F4-AF03-3ED5234BC10E}" dt="2023-11-22T15:15:10.102" v="9" actId="1076"/>
          <ac:spMkLst>
            <pc:docMk/>
            <pc:sldMk cId="245421762" sldId="517"/>
            <ac:spMk id="6" creationId="{4BD0C7CC-BAC5-4DAE-90C4-844464AC94A7}"/>
          </ac:spMkLst>
        </pc:spChg>
        <pc:spChg chg="mod">
          <ac:chgData name="Tim Paulusse" userId="1f5f41b363f6e14e" providerId="LiveId" clId="{B6F1F65D-6ABD-40F4-AF03-3ED5234BC10E}" dt="2023-11-22T15:15:49.111" v="17" actId="20577"/>
          <ac:spMkLst>
            <pc:docMk/>
            <pc:sldMk cId="245421762" sldId="517"/>
            <ac:spMk id="12" creationId="{85D3F7F5-9A32-24F0-F5D0-A5F25A673897}"/>
          </ac:spMkLst>
        </pc:spChg>
      </pc:sldChg>
      <pc:sldChg chg="modSp mod">
        <pc:chgData name="Tim Paulusse" userId="1f5f41b363f6e14e" providerId="LiveId" clId="{B6F1F65D-6ABD-40F4-AF03-3ED5234BC10E}" dt="2023-11-22T15:15:57.667" v="22" actId="313"/>
        <pc:sldMkLst>
          <pc:docMk/>
          <pc:sldMk cId="2130261849" sldId="526"/>
        </pc:sldMkLst>
        <pc:spChg chg="mod">
          <ac:chgData name="Tim Paulusse" userId="1f5f41b363f6e14e" providerId="LiveId" clId="{B6F1F65D-6ABD-40F4-AF03-3ED5234BC10E}" dt="2023-11-22T15:15:57.667" v="22" actId="313"/>
          <ac:spMkLst>
            <pc:docMk/>
            <pc:sldMk cId="2130261849" sldId="526"/>
            <ac:spMk id="3" creationId="{00000000-0000-0000-0000-000000000000}"/>
          </ac:spMkLst>
        </pc:spChg>
      </pc:sldChg>
      <pc:sldChg chg="modSp mod">
        <pc:chgData name="Tim Paulusse" userId="1f5f41b363f6e14e" providerId="LiveId" clId="{B6F1F65D-6ABD-40F4-AF03-3ED5234BC10E}" dt="2023-11-22T15:14:41.517" v="5" actId="20577"/>
        <pc:sldMkLst>
          <pc:docMk/>
          <pc:sldMk cId="1483375353" sldId="529"/>
        </pc:sldMkLst>
        <pc:spChg chg="mod">
          <ac:chgData name="Tim Paulusse" userId="1f5f41b363f6e14e" providerId="LiveId" clId="{B6F1F65D-6ABD-40F4-AF03-3ED5234BC10E}" dt="2023-11-22T15:14:41.517" v="5" actId="20577"/>
          <ac:spMkLst>
            <pc:docMk/>
            <pc:sldMk cId="1483375353" sldId="529"/>
            <ac:spMk id="6" creationId="{13725DC3-E1D4-4E92-AF5A-F0DED3AA5B9A}"/>
          </ac:spMkLst>
        </pc:spChg>
      </pc:sldChg>
      <pc:sldChg chg="modSp mod">
        <pc:chgData name="Tim Paulusse" userId="1f5f41b363f6e14e" providerId="LiveId" clId="{B6F1F65D-6ABD-40F4-AF03-3ED5234BC10E}" dt="2023-11-22T15:16:11.662" v="26" actId="20577"/>
        <pc:sldMkLst>
          <pc:docMk/>
          <pc:sldMk cId="3149997149" sldId="531"/>
        </pc:sldMkLst>
        <pc:spChg chg="mod">
          <ac:chgData name="Tim Paulusse" userId="1f5f41b363f6e14e" providerId="LiveId" clId="{B6F1F65D-6ABD-40F4-AF03-3ED5234BC10E}" dt="2023-11-22T15:16:11.662" v="26" actId="20577"/>
          <ac:spMkLst>
            <pc:docMk/>
            <pc:sldMk cId="3149997149" sldId="531"/>
            <ac:spMk id="3" creationId="{4891C17C-4F24-E3AE-5628-3782A986BB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lIns="121920"/>
        <a:lstStyle/>
        <a:p>
          <a:r>
            <a:rPr lang="en-US" sz="3200" kern="1200" dirty="0">
              <a:solidFill>
                <a:schemeClr val="tx1"/>
              </a:solidFill>
              <a:effectLst/>
            </a:rPr>
            <a:t>1. </a:t>
          </a:r>
          <a:r>
            <a:rPr lang="en-US" sz="3200" kern="1200" dirty="0">
              <a:solidFill>
                <a:schemeClr val="tx1"/>
              </a:solidFill>
            </a:rPr>
            <a:t>Awareness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Conflict Solving</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2. Critical Thinking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Y="100000" custLinFactNeighborX="372" custLinFactNeighborY="111891">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custLinFactY="-95416" custLinFactNeighborX="186" custLinFactNeighborY="-100000">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4D62FD-C991-438A-901A-5ACED8E225EF}" type="doc">
      <dgm:prSet loTypeId="urn:microsoft.com/office/officeart/2005/8/layout/process1" loCatId="process" qsTypeId="urn:microsoft.com/office/officeart/2005/8/quickstyle/simple1" qsCatId="simple" csTypeId="urn:microsoft.com/office/officeart/2005/8/colors/colorful1" csCatId="colorful" phldr="1"/>
      <dgm:spPr/>
    </dgm:pt>
    <dgm:pt modelId="{39075757-DA64-4EBB-BD9B-4DD5BE85C15F}">
      <dgm:prSet phldrT="[Text]"/>
      <dgm:spPr/>
      <dgm:t>
        <a:bodyPr/>
        <a:lstStyle/>
        <a:p>
          <a:r>
            <a:rPr lang="en-US" b="1" dirty="0">
              <a:effectLst>
                <a:outerShdw blurRad="38100" dist="38100" dir="2700000" algn="tl">
                  <a:srgbClr val="000000">
                    <a:alpha val="43137"/>
                  </a:srgbClr>
                </a:outerShdw>
              </a:effectLst>
            </a:rPr>
            <a:t>Stage 1</a:t>
          </a:r>
        </a:p>
        <a:p>
          <a:r>
            <a:rPr lang="en-US" dirty="0">
              <a:effectLst>
                <a:outerShdw blurRad="38100" dist="38100" dir="2700000" algn="tl">
                  <a:srgbClr val="000000">
                    <a:alpha val="43137"/>
                  </a:srgbClr>
                </a:outerShdw>
              </a:effectLst>
            </a:rPr>
            <a:t>Potential Opposition, Incompatibility</a:t>
          </a:r>
        </a:p>
      </dgm:t>
    </dgm:pt>
    <dgm:pt modelId="{B20491FB-EF63-44D4-905A-B3550409D04E}" type="parTrans" cxnId="{EDA870EA-D78E-433D-8DDF-CA7ABD765AF7}">
      <dgm:prSet/>
      <dgm:spPr/>
      <dgm:t>
        <a:bodyPr/>
        <a:lstStyle/>
        <a:p>
          <a:endParaRPr lang="en-US"/>
        </a:p>
      </dgm:t>
    </dgm:pt>
    <dgm:pt modelId="{CB315CDA-9E0E-4CBC-BFCC-7AC53F0EC2E9}" type="sibTrans" cxnId="{EDA870EA-D78E-433D-8DDF-CA7ABD765AF7}">
      <dgm:prSet/>
      <dgm:spPr/>
      <dgm:t>
        <a:bodyPr/>
        <a:lstStyle/>
        <a:p>
          <a:endParaRPr lang="en-US"/>
        </a:p>
      </dgm:t>
    </dgm:pt>
    <dgm:pt modelId="{673D6434-0092-4DF0-8A15-A72477251C4B}">
      <dgm:prSet phldrT="[Text]"/>
      <dgm:spPr/>
      <dgm:t>
        <a:bodyPr/>
        <a:lstStyle/>
        <a:p>
          <a:r>
            <a:rPr lang="en-US" b="1" dirty="0">
              <a:effectLst>
                <a:outerShdw blurRad="38100" dist="38100" dir="2700000" algn="tl">
                  <a:srgbClr val="000000">
                    <a:alpha val="43137"/>
                  </a:srgbClr>
                </a:outerShdw>
              </a:effectLst>
            </a:rPr>
            <a:t>Stage 2</a:t>
          </a:r>
        </a:p>
        <a:p>
          <a:r>
            <a:rPr lang="en-US" dirty="0">
              <a:effectLst>
                <a:outerShdw blurRad="38100" dist="38100" dir="2700000" algn="tl">
                  <a:srgbClr val="000000">
                    <a:alpha val="43137"/>
                  </a:srgbClr>
                </a:outerShdw>
              </a:effectLst>
            </a:rPr>
            <a:t>Recognition</a:t>
          </a:r>
        </a:p>
      </dgm:t>
    </dgm:pt>
    <dgm:pt modelId="{20CC3337-9F2B-411B-ABFE-62DEBCB63C4B}" type="parTrans" cxnId="{1744537F-6073-4519-8A7D-426B4C42932E}">
      <dgm:prSet/>
      <dgm:spPr/>
      <dgm:t>
        <a:bodyPr/>
        <a:lstStyle/>
        <a:p>
          <a:endParaRPr lang="en-US"/>
        </a:p>
      </dgm:t>
    </dgm:pt>
    <dgm:pt modelId="{A9CB8FC2-0B58-4D1C-AB38-682743181FEE}" type="sibTrans" cxnId="{1744537F-6073-4519-8A7D-426B4C42932E}">
      <dgm:prSet/>
      <dgm:spPr/>
      <dgm:t>
        <a:bodyPr/>
        <a:lstStyle/>
        <a:p>
          <a:endParaRPr lang="en-US"/>
        </a:p>
      </dgm:t>
    </dgm:pt>
    <dgm:pt modelId="{959C588C-0547-415D-AD86-D22114673916}">
      <dgm:prSet phldrT="[Text]"/>
      <dgm:spPr/>
      <dgm:t>
        <a:bodyPr/>
        <a:lstStyle/>
        <a:p>
          <a:r>
            <a:rPr lang="en-US" b="1" dirty="0">
              <a:effectLst>
                <a:outerShdw blurRad="38100" dist="38100" dir="2700000" algn="tl">
                  <a:srgbClr val="000000">
                    <a:alpha val="43137"/>
                  </a:srgbClr>
                </a:outerShdw>
              </a:effectLst>
            </a:rPr>
            <a:t>Stage 3</a:t>
          </a:r>
        </a:p>
        <a:p>
          <a:r>
            <a:rPr lang="en-US" dirty="0">
              <a:effectLst>
                <a:outerShdw blurRad="38100" dist="38100" dir="2700000" algn="tl">
                  <a:srgbClr val="000000">
                    <a:alpha val="43137"/>
                  </a:srgbClr>
                </a:outerShdw>
              </a:effectLst>
            </a:rPr>
            <a:t>Intention/Goals</a:t>
          </a:r>
        </a:p>
      </dgm:t>
    </dgm:pt>
    <dgm:pt modelId="{56A27D33-0907-441C-8311-303859434BE4}" type="parTrans" cxnId="{892524B2-EDB7-4BED-AC74-6D9A4C30BFF8}">
      <dgm:prSet/>
      <dgm:spPr/>
      <dgm:t>
        <a:bodyPr/>
        <a:lstStyle/>
        <a:p>
          <a:endParaRPr lang="en-US"/>
        </a:p>
      </dgm:t>
    </dgm:pt>
    <dgm:pt modelId="{6E64DDC9-8C7C-426A-90AA-213B2B7046A8}" type="sibTrans" cxnId="{892524B2-EDB7-4BED-AC74-6D9A4C30BFF8}">
      <dgm:prSet/>
      <dgm:spPr/>
      <dgm:t>
        <a:bodyPr/>
        <a:lstStyle/>
        <a:p>
          <a:endParaRPr lang="en-US"/>
        </a:p>
      </dgm:t>
    </dgm:pt>
    <dgm:pt modelId="{2B1D073F-EB97-459A-BC4F-453630E45A58}">
      <dgm:prSet/>
      <dgm:spPr/>
      <dgm:t>
        <a:bodyPr/>
        <a:lstStyle/>
        <a:p>
          <a:r>
            <a:rPr lang="en-US" b="1" dirty="0">
              <a:effectLst>
                <a:outerShdw blurRad="38100" dist="38100" dir="2700000" algn="tl">
                  <a:srgbClr val="000000">
                    <a:alpha val="43137"/>
                  </a:srgbClr>
                </a:outerShdw>
              </a:effectLst>
            </a:rPr>
            <a:t>Stage 4</a:t>
          </a:r>
        </a:p>
        <a:p>
          <a:r>
            <a:rPr lang="en-US" dirty="0" err="1">
              <a:effectLst>
                <a:outerShdw blurRad="38100" dist="38100" dir="2700000" algn="tl">
                  <a:srgbClr val="000000">
                    <a:alpha val="43137"/>
                  </a:srgbClr>
                </a:outerShdw>
              </a:effectLst>
            </a:rPr>
            <a:t>Behaviour</a:t>
          </a:r>
          <a:endParaRPr lang="en-US" dirty="0">
            <a:effectLst>
              <a:outerShdw blurRad="38100" dist="38100" dir="2700000" algn="tl">
                <a:srgbClr val="000000">
                  <a:alpha val="43137"/>
                </a:srgbClr>
              </a:outerShdw>
            </a:effectLst>
          </a:endParaRPr>
        </a:p>
      </dgm:t>
    </dgm:pt>
    <dgm:pt modelId="{58AB3D79-7277-429A-A9F5-DB21564C21B3}" type="parTrans" cxnId="{B9EBB4D9-909F-42B0-80B8-99EBC67E3AA5}">
      <dgm:prSet/>
      <dgm:spPr/>
      <dgm:t>
        <a:bodyPr/>
        <a:lstStyle/>
        <a:p>
          <a:endParaRPr lang="en-US"/>
        </a:p>
      </dgm:t>
    </dgm:pt>
    <dgm:pt modelId="{D12837BC-DB09-4081-BEB7-7CB5562E442B}" type="sibTrans" cxnId="{B9EBB4D9-909F-42B0-80B8-99EBC67E3AA5}">
      <dgm:prSet/>
      <dgm:spPr/>
      <dgm:t>
        <a:bodyPr/>
        <a:lstStyle/>
        <a:p>
          <a:endParaRPr lang="en-US"/>
        </a:p>
      </dgm:t>
    </dgm:pt>
    <dgm:pt modelId="{5795821E-83FF-45D6-8432-E67AE639BE13}">
      <dgm:prSet/>
      <dgm:spPr/>
      <dgm:t>
        <a:bodyPr/>
        <a:lstStyle/>
        <a:p>
          <a:r>
            <a:rPr lang="en-US" b="1" dirty="0">
              <a:effectLst>
                <a:outerShdw blurRad="38100" dist="38100" dir="2700000" algn="tl">
                  <a:srgbClr val="000000">
                    <a:alpha val="43137"/>
                  </a:srgbClr>
                </a:outerShdw>
              </a:effectLst>
            </a:rPr>
            <a:t>Stage 5</a:t>
          </a:r>
        </a:p>
        <a:p>
          <a:r>
            <a:rPr lang="en-US" dirty="0">
              <a:effectLst>
                <a:outerShdw blurRad="38100" dist="38100" dir="2700000" algn="tl">
                  <a:srgbClr val="000000">
                    <a:alpha val="43137"/>
                  </a:srgbClr>
                </a:outerShdw>
              </a:effectLst>
            </a:rPr>
            <a:t>Consequences</a:t>
          </a:r>
        </a:p>
      </dgm:t>
    </dgm:pt>
    <dgm:pt modelId="{EEE4E22A-D527-4AD0-A9CA-9ACD7CF851DA}" type="parTrans" cxnId="{C560B758-CBB1-4ADB-8502-580B34800F90}">
      <dgm:prSet/>
      <dgm:spPr/>
      <dgm:t>
        <a:bodyPr/>
        <a:lstStyle/>
        <a:p>
          <a:endParaRPr lang="en-US"/>
        </a:p>
      </dgm:t>
    </dgm:pt>
    <dgm:pt modelId="{48638C65-3FB0-42C7-AFDC-63367F3B6067}" type="sibTrans" cxnId="{C560B758-CBB1-4ADB-8502-580B34800F90}">
      <dgm:prSet/>
      <dgm:spPr/>
      <dgm:t>
        <a:bodyPr/>
        <a:lstStyle/>
        <a:p>
          <a:endParaRPr lang="en-US"/>
        </a:p>
      </dgm:t>
    </dgm:pt>
    <dgm:pt modelId="{3FBC548E-18FD-4BEA-B0A8-6045D8BAB7D6}" type="pres">
      <dgm:prSet presAssocID="{244D62FD-C991-438A-901A-5ACED8E225EF}" presName="Name0" presStyleCnt="0">
        <dgm:presLayoutVars>
          <dgm:dir/>
          <dgm:resizeHandles val="exact"/>
        </dgm:presLayoutVars>
      </dgm:prSet>
      <dgm:spPr/>
    </dgm:pt>
    <dgm:pt modelId="{51FBE15D-F99A-4F61-9A1B-033BED5CC3E5}" type="pres">
      <dgm:prSet presAssocID="{39075757-DA64-4EBB-BD9B-4DD5BE85C15F}" presName="node" presStyleLbl="node1" presStyleIdx="0" presStyleCnt="5">
        <dgm:presLayoutVars>
          <dgm:bulletEnabled val="1"/>
        </dgm:presLayoutVars>
      </dgm:prSet>
      <dgm:spPr/>
      <dgm:t>
        <a:bodyPr/>
        <a:lstStyle/>
        <a:p>
          <a:endParaRPr lang="el-GR"/>
        </a:p>
      </dgm:t>
    </dgm:pt>
    <dgm:pt modelId="{213CB544-0F44-4B7C-A871-5CB09F80C40A}" type="pres">
      <dgm:prSet presAssocID="{CB315CDA-9E0E-4CBC-BFCC-7AC53F0EC2E9}" presName="sibTrans" presStyleLbl="sibTrans2D1" presStyleIdx="0" presStyleCnt="4"/>
      <dgm:spPr/>
      <dgm:t>
        <a:bodyPr/>
        <a:lstStyle/>
        <a:p>
          <a:endParaRPr lang="el-GR"/>
        </a:p>
      </dgm:t>
    </dgm:pt>
    <dgm:pt modelId="{DB55F1A2-10B1-4652-929F-9EA74BB76FFA}" type="pres">
      <dgm:prSet presAssocID="{CB315CDA-9E0E-4CBC-BFCC-7AC53F0EC2E9}" presName="connectorText" presStyleLbl="sibTrans2D1" presStyleIdx="0" presStyleCnt="4"/>
      <dgm:spPr/>
      <dgm:t>
        <a:bodyPr/>
        <a:lstStyle/>
        <a:p>
          <a:endParaRPr lang="el-GR"/>
        </a:p>
      </dgm:t>
    </dgm:pt>
    <dgm:pt modelId="{DD5818A2-B7D5-454F-9F20-A53C3E544D33}" type="pres">
      <dgm:prSet presAssocID="{673D6434-0092-4DF0-8A15-A72477251C4B}" presName="node" presStyleLbl="node1" presStyleIdx="1" presStyleCnt="5">
        <dgm:presLayoutVars>
          <dgm:bulletEnabled val="1"/>
        </dgm:presLayoutVars>
      </dgm:prSet>
      <dgm:spPr/>
      <dgm:t>
        <a:bodyPr/>
        <a:lstStyle/>
        <a:p>
          <a:endParaRPr lang="el-GR"/>
        </a:p>
      </dgm:t>
    </dgm:pt>
    <dgm:pt modelId="{490CF30B-0E03-4B72-9678-7A94EA7239CF}" type="pres">
      <dgm:prSet presAssocID="{A9CB8FC2-0B58-4D1C-AB38-682743181FEE}" presName="sibTrans" presStyleLbl="sibTrans2D1" presStyleIdx="1" presStyleCnt="4"/>
      <dgm:spPr/>
      <dgm:t>
        <a:bodyPr/>
        <a:lstStyle/>
        <a:p>
          <a:endParaRPr lang="el-GR"/>
        </a:p>
      </dgm:t>
    </dgm:pt>
    <dgm:pt modelId="{AF259C64-07FF-4115-AC35-2704B9B0683B}" type="pres">
      <dgm:prSet presAssocID="{A9CB8FC2-0B58-4D1C-AB38-682743181FEE}" presName="connectorText" presStyleLbl="sibTrans2D1" presStyleIdx="1" presStyleCnt="4"/>
      <dgm:spPr/>
      <dgm:t>
        <a:bodyPr/>
        <a:lstStyle/>
        <a:p>
          <a:endParaRPr lang="el-GR"/>
        </a:p>
      </dgm:t>
    </dgm:pt>
    <dgm:pt modelId="{4F382BBF-F578-4CFD-908A-50A7A4B8DF66}" type="pres">
      <dgm:prSet presAssocID="{959C588C-0547-415D-AD86-D22114673916}" presName="node" presStyleLbl="node1" presStyleIdx="2" presStyleCnt="5">
        <dgm:presLayoutVars>
          <dgm:bulletEnabled val="1"/>
        </dgm:presLayoutVars>
      </dgm:prSet>
      <dgm:spPr/>
      <dgm:t>
        <a:bodyPr/>
        <a:lstStyle/>
        <a:p>
          <a:endParaRPr lang="el-GR"/>
        </a:p>
      </dgm:t>
    </dgm:pt>
    <dgm:pt modelId="{39E4A4E9-B21F-44FD-AFA9-CD5AEB97AE61}" type="pres">
      <dgm:prSet presAssocID="{6E64DDC9-8C7C-426A-90AA-213B2B7046A8}" presName="sibTrans" presStyleLbl="sibTrans2D1" presStyleIdx="2" presStyleCnt="4"/>
      <dgm:spPr/>
      <dgm:t>
        <a:bodyPr/>
        <a:lstStyle/>
        <a:p>
          <a:endParaRPr lang="el-GR"/>
        </a:p>
      </dgm:t>
    </dgm:pt>
    <dgm:pt modelId="{C551DF04-B6E2-4F1F-9D6D-1D8A70E7DFCD}" type="pres">
      <dgm:prSet presAssocID="{6E64DDC9-8C7C-426A-90AA-213B2B7046A8}" presName="connectorText" presStyleLbl="sibTrans2D1" presStyleIdx="2" presStyleCnt="4"/>
      <dgm:spPr/>
      <dgm:t>
        <a:bodyPr/>
        <a:lstStyle/>
        <a:p>
          <a:endParaRPr lang="el-GR"/>
        </a:p>
      </dgm:t>
    </dgm:pt>
    <dgm:pt modelId="{0E991DEF-7D0C-49C2-A618-CC68718B7AE0}" type="pres">
      <dgm:prSet presAssocID="{2B1D073F-EB97-459A-BC4F-453630E45A58}" presName="node" presStyleLbl="node1" presStyleIdx="3" presStyleCnt="5">
        <dgm:presLayoutVars>
          <dgm:bulletEnabled val="1"/>
        </dgm:presLayoutVars>
      </dgm:prSet>
      <dgm:spPr/>
      <dgm:t>
        <a:bodyPr/>
        <a:lstStyle/>
        <a:p>
          <a:endParaRPr lang="el-GR"/>
        </a:p>
      </dgm:t>
    </dgm:pt>
    <dgm:pt modelId="{D8BE11F1-AE5D-47D7-8F41-8E5C1F903894}" type="pres">
      <dgm:prSet presAssocID="{D12837BC-DB09-4081-BEB7-7CB5562E442B}" presName="sibTrans" presStyleLbl="sibTrans2D1" presStyleIdx="3" presStyleCnt="4"/>
      <dgm:spPr/>
      <dgm:t>
        <a:bodyPr/>
        <a:lstStyle/>
        <a:p>
          <a:endParaRPr lang="el-GR"/>
        </a:p>
      </dgm:t>
    </dgm:pt>
    <dgm:pt modelId="{AD7D4348-8E4C-4882-BF57-49FFE38B3F47}" type="pres">
      <dgm:prSet presAssocID="{D12837BC-DB09-4081-BEB7-7CB5562E442B}" presName="connectorText" presStyleLbl="sibTrans2D1" presStyleIdx="3" presStyleCnt="4"/>
      <dgm:spPr/>
      <dgm:t>
        <a:bodyPr/>
        <a:lstStyle/>
        <a:p>
          <a:endParaRPr lang="el-GR"/>
        </a:p>
      </dgm:t>
    </dgm:pt>
    <dgm:pt modelId="{3238DEEC-CE24-43F2-8AFC-08C4ABFCEA50}" type="pres">
      <dgm:prSet presAssocID="{5795821E-83FF-45D6-8432-E67AE639BE13}" presName="node" presStyleLbl="node1" presStyleIdx="4" presStyleCnt="5">
        <dgm:presLayoutVars>
          <dgm:bulletEnabled val="1"/>
        </dgm:presLayoutVars>
      </dgm:prSet>
      <dgm:spPr/>
      <dgm:t>
        <a:bodyPr/>
        <a:lstStyle/>
        <a:p>
          <a:endParaRPr lang="el-GR"/>
        </a:p>
      </dgm:t>
    </dgm:pt>
  </dgm:ptLst>
  <dgm:cxnLst>
    <dgm:cxn modelId="{7285941F-2ADF-4EF3-B7D3-E9E104625330}" type="presOf" srcId="{D12837BC-DB09-4081-BEB7-7CB5562E442B}" destId="{AD7D4348-8E4C-4882-BF57-49FFE38B3F47}" srcOrd="1" destOrd="0" presId="urn:microsoft.com/office/officeart/2005/8/layout/process1"/>
    <dgm:cxn modelId="{B9EBB4D9-909F-42B0-80B8-99EBC67E3AA5}" srcId="{244D62FD-C991-438A-901A-5ACED8E225EF}" destId="{2B1D073F-EB97-459A-BC4F-453630E45A58}" srcOrd="3" destOrd="0" parTransId="{58AB3D79-7277-429A-A9F5-DB21564C21B3}" sibTransId="{D12837BC-DB09-4081-BEB7-7CB5562E442B}"/>
    <dgm:cxn modelId="{1744537F-6073-4519-8A7D-426B4C42932E}" srcId="{244D62FD-C991-438A-901A-5ACED8E225EF}" destId="{673D6434-0092-4DF0-8A15-A72477251C4B}" srcOrd="1" destOrd="0" parTransId="{20CC3337-9F2B-411B-ABFE-62DEBCB63C4B}" sibTransId="{A9CB8FC2-0B58-4D1C-AB38-682743181FEE}"/>
    <dgm:cxn modelId="{F34719D6-4DDC-4669-84D4-C2E763CF5E9A}" type="presOf" srcId="{CB315CDA-9E0E-4CBC-BFCC-7AC53F0EC2E9}" destId="{213CB544-0F44-4B7C-A871-5CB09F80C40A}" srcOrd="0" destOrd="0" presId="urn:microsoft.com/office/officeart/2005/8/layout/process1"/>
    <dgm:cxn modelId="{F6D3C190-7007-46A2-B793-CEDE41756FB8}" type="presOf" srcId="{6E64DDC9-8C7C-426A-90AA-213B2B7046A8}" destId="{39E4A4E9-B21F-44FD-AFA9-CD5AEB97AE61}" srcOrd="0" destOrd="0" presId="urn:microsoft.com/office/officeart/2005/8/layout/process1"/>
    <dgm:cxn modelId="{B802B39C-EE60-4E6D-8ACC-B603DC7708C3}" type="presOf" srcId="{CB315CDA-9E0E-4CBC-BFCC-7AC53F0EC2E9}" destId="{DB55F1A2-10B1-4652-929F-9EA74BB76FFA}" srcOrd="1" destOrd="0" presId="urn:microsoft.com/office/officeart/2005/8/layout/process1"/>
    <dgm:cxn modelId="{DF283F2A-075B-48B2-B9B7-C481F83A70D6}" type="presOf" srcId="{5795821E-83FF-45D6-8432-E67AE639BE13}" destId="{3238DEEC-CE24-43F2-8AFC-08C4ABFCEA50}" srcOrd="0" destOrd="0" presId="urn:microsoft.com/office/officeart/2005/8/layout/process1"/>
    <dgm:cxn modelId="{8A0330A9-1DFB-43F6-969A-D4830AE31753}" type="presOf" srcId="{244D62FD-C991-438A-901A-5ACED8E225EF}" destId="{3FBC548E-18FD-4BEA-B0A8-6045D8BAB7D6}" srcOrd="0" destOrd="0" presId="urn:microsoft.com/office/officeart/2005/8/layout/process1"/>
    <dgm:cxn modelId="{8460D3F7-41BB-4B5D-8FC6-B714AF45368D}" type="presOf" srcId="{959C588C-0547-415D-AD86-D22114673916}" destId="{4F382BBF-F578-4CFD-908A-50A7A4B8DF66}" srcOrd="0" destOrd="0" presId="urn:microsoft.com/office/officeart/2005/8/layout/process1"/>
    <dgm:cxn modelId="{36FE9777-705F-4670-8ACB-7A338DD4150A}" type="presOf" srcId="{6E64DDC9-8C7C-426A-90AA-213B2B7046A8}" destId="{C551DF04-B6E2-4F1F-9D6D-1D8A70E7DFCD}" srcOrd="1" destOrd="0" presId="urn:microsoft.com/office/officeart/2005/8/layout/process1"/>
    <dgm:cxn modelId="{892524B2-EDB7-4BED-AC74-6D9A4C30BFF8}" srcId="{244D62FD-C991-438A-901A-5ACED8E225EF}" destId="{959C588C-0547-415D-AD86-D22114673916}" srcOrd="2" destOrd="0" parTransId="{56A27D33-0907-441C-8311-303859434BE4}" sibTransId="{6E64DDC9-8C7C-426A-90AA-213B2B7046A8}"/>
    <dgm:cxn modelId="{EDCC6CF5-EFE7-4B16-B032-9DC506B2F581}" type="presOf" srcId="{A9CB8FC2-0B58-4D1C-AB38-682743181FEE}" destId="{AF259C64-07FF-4115-AC35-2704B9B0683B}" srcOrd="1" destOrd="0" presId="urn:microsoft.com/office/officeart/2005/8/layout/process1"/>
    <dgm:cxn modelId="{71B02F3E-39A7-452A-9E3B-8E0A170161A1}" type="presOf" srcId="{39075757-DA64-4EBB-BD9B-4DD5BE85C15F}" destId="{51FBE15D-F99A-4F61-9A1B-033BED5CC3E5}" srcOrd="0" destOrd="0" presId="urn:microsoft.com/office/officeart/2005/8/layout/process1"/>
    <dgm:cxn modelId="{7681AEA3-3523-4772-9186-C9AB9690E58F}" type="presOf" srcId="{2B1D073F-EB97-459A-BC4F-453630E45A58}" destId="{0E991DEF-7D0C-49C2-A618-CC68718B7AE0}" srcOrd="0" destOrd="0" presId="urn:microsoft.com/office/officeart/2005/8/layout/process1"/>
    <dgm:cxn modelId="{EDA870EA-D78E-433D-8DDF-CA7ABD765AF7}" srcId="{244D62FD-C991-438A-901A-5ACED8E225EF}" destId="{39075757-DA64-4EBB-BD9B-4DD5BE85C15F}" srcOrd="0" destOrd="0" parTransId="{B20491FB-EF63-44D4-905A-B3550409D04E}" sibTransId="{CB315CDA-9E0E-4CBC-BFCC-7AC53F0EC2E9}"/>
    <dgm:cxn modelId="{AC778EBA-C937-4D3D-887D-02DA26FD707F}" type="presOf" srcId="{673D6434-0092-4DF0-8A15-A72477251C4B}" destId="{DD5818A2-B7D5-454F-9F20-A53C3E544D33}" srcOrd="0" destOrd="0" presId="urn:microsoft.com/office/officeart/2005/8/layout/process1"/>
    <dgm:cxn modelId="{C560B758-CBB1-4ADB-8502-580B34800F90}" srcId="{244D62FD-C991-438A-901A-5ACED8E225EF}" destId="{5795821E-83FF-45D6-8432-E67AE639BE13}" srcOrd="4" destOrd="0" parTransId="{EEE4E22A-D527-4AD0-A9CA-9ACD7CF851DA}" sibTransId="{48638C65-3FB0-42C7-AFDC-63367F3B6067}"/>
    <dgm:cxn modelId="{5668FE01-2919-42B0-A26F-B63DFB065AB3}" type="presOf" srcId="{D12837BC-DB09-4081-BEB7-7CB5562E442B}" destId="{D8BE11F1-AE5D-47D7-8F41-8E5C1F903894}" srcOrd="0" destOrd="0" presId="urn:microsoft.com/office/officeart/2005/8/layout/process1"/>
    <dgm:cxn modelId="{555D015E-AFAF-45FD-8C29-4E39E55DCBDD}" type="presOf" srcId="{A9CB8FC2-0B58-4D1C-AB38-682743181FEE}" destId="{490CF30B-0E03-4B72-9678-7A94EA7239CF}" srcOrd="0" destOrd="0" presId="urn:microsoft.com/office/officeart/2005/8/layout/process1"/>
    <dgm:cxn modelId="{55AE2914-2AD2-4CB6-96A4-45DE60DA467D}" type="presParOf" srcId="{3FBC548E-18FD-4BEA-B0A8-6045D8BAB7D6}" destId="{51FBE15D-F99A-4F61-9A1B-033BED5CC3E5}" srcOrd="0" destOrd="0" presId="urn:microsoft.com/office/officeart/2005/8/layout/process1"/>
    <dgm:cxn modelId="{57EB2FBF-1EAE-4F27-9711-026903B19824}" type="presParOf" srcId="{3FBC548E-18FD-4BEA-B0A8-6045D8BAB7D6}" destId="{213CB544-0F44-4B7C-A871-5CB09F80C40A}" srcOrd="1" destOrd="0" presId="urn:microsoft.com/office/officeart/2005/8/layout/process1"/>
    <dgm:cxn modelId="{5C423812-EEC7-4AAA-BB9C-2EA8705EBF3E}" type="presParOf" srcId="{213CB544-0F44-4B7C-A871-5CB09F80C40A}" destId="{DB55F1A2-10B1-4652-929F-9EA74BB76FFA}" srcOrd="0" destOrd="0" presId="urn:microsoft.com/office/officeart/2005/8/layout/process1"/>
    <dgm:cxn modelId="{0E8C112D-847F-4777-B11F-E9CD6D4E3072}" type="presParOf" srcId="{3FBC548E-18FD-4BEA-B0A8-6045D8BAB7D6}" destId="{DD5818A2-B7D5-454F-9F20-A53C3E544D33}" srcOrd="2" destOrd="0" presId="urn:microsoft.com/office/officeart/2005/8/layout/process1"/>
    <dgm:cxn modelId="{E949E277-9276-4812-8A40-6DB0CEF61B49}" type="presParOf" srcId="{3FBC548E-18FD-4BEA-B0A8-6045D8BAB7D6}" destId="{490CF30B-0E03-4B72-9678-7A94EA7239CF}" srcOrd="3" destOrd="0" presId="urn:microsoft.com/office/officeart/2005/8/layout/process1"/>
    <dgm:cxn modelId="{C8A741A2-3FCC-44AB-9451-536C3B5D7771}" type="presParOf" srcId="{490CF30B-0E03-4B72-9678-7A94EA7239CF}" destId="{AF259C64-07FF-4115-AC35-2704B9B0683B}" srcOrd="0" destOrd="0" presId="urn:microsoft.com/office/officeart/2005/8/layout/process1"/>
    <dgm:cxn modelId="{9E3B5C1A-5C6A-4645-A766-C230B8C74FD1}" type="presParOf" srcId="{3FBC548E-18FD-4BEA-B0A8-6045D8BAB7D6}" destId="{4F382BBF-F578-4CFD-908A-50A7A4B8DF66}" srcOrd="4" destOrd="0" presId="urn:microsoft.com/office/officeart/2005/8/layout/process1"/>
    <dgm:cxn modelId="{CAE57063-CDAA-464A-A5DE-44D1092D16CC}" type="presParOf" srcId="{3FBC548E-18FD-4BEA-B0A8-6045D8BAB7D6}" destId="{39E4A4E9-B21F-44FD-AFA9-CD5AEB97AE61}" srcOrd="5" destOrd="0" presId="urn:microsoft.com/office/officeart/2005/8/layout/process1"/>
    <dgm:cxn modelId="{63F8688F-DE02-4E90-98D6-F2117ACFACEB}" type="presParOf" srcId="{39E4A4E9-B21F-44FD-AFA9-CD5AEB97AE61}" destId="{C551DF04-B6E2-4F1F-9D6D-1D8A70E7DFCD}" srcOrd="0" destOrd="0" presId="urn:microsoft.com/office/officeart/2005/8/layout/process1"/>
    <dgm:cxn modelId="{4B03D40C-8AD2-462B-81E9-F0E5097C22A1}" type="presParOf" srcId="{3FBC548E-18FD-4BEA-B0A8-6045D8BAB7D6}" destId="{0E991DEF-7D0C-49C2-A618-CC68718B7AE0}" srcOrd="6" destOrd="0" presId="urn:microsoft.com/office/officeart/2005/8/layout/process1"/>
    <dgm:cxn modelId="{2F8F1ACA-CB73-4356-A7E0-F134784D7C12}" type="presParOf" srcId="{3FBC548E-18FD-4BEA-B0A8-6045D8BAB7D6}" destId="{D8BE11F1-AE5D-47D7-8F41-8E5C1F903894}" srcOrd="7" destOrd="0" presId="urn:microsoft.com/office/officeart/2005/8/layout/process1"/>
    <dgm:cxn modelId="{4CD58018-041B-4562-A84E-7A71C602510E}" type="presParOf" srcId="{D8BE11F1-AE5D-47D7-8F41-8E5C1F903894}" destId="{AD7D4348-8E4C-4882-BF57-49FFE38B3F47}" srcOrd="0" destOrd="0" presId="urn:microsoft.com/office/officeart/2005/8/layout/process1"/>
    <dgm:cxn modelId="{4F4F76A1-E67A-4A7B-BDED-33AF5D373910}" type="presParOf" srcId="{3FBC548E-18FD-4BEA-B0A8-6045D8BAB7D6}" destId="{3238DEEC-CE24-43F2-8AFC-08C4ABFCEA5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 skills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r>
            <a:rPr lang="en-US" sz="1100" b="1" dirty="0"/>
            <a:t>International</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9E9580E9-33D2-4DBD-B6EA-61BF90D8537D}">
      <dgm:prSet phldrT="[Text]" custT="1"/>
      <dgm:spPr/>
      <dgm:t>
        <a:bodyPr/>
        <a:lstStyle/>
        <a:p>
          <a:r>
            <a:rPr lang="en-US" sz="1200" b="1" dirty="0"/>
            <a:t>Intersociety </a:t>
          </a:r>
        </a:p>
      </dgm:t>
    </dgm:pt>
    <dgm:pt modelId="{1E76AB2C-F62F-4686-9268-B21E320EB4F6}" type="parTrans" cxnId="{A832AF2B-FB73-4732-A106-4F1E4A718DCD}">
      <dgm:prSet/>
      <dgm:spPr/>
      <dgm:t>
        <a:bodyPr/>
        <a:lstStyle/>
        <a:p>
          <a:endParaRPr lang="en-US"/>
        </a:p>
      </dgm:t>
    </dgm:pt>
    <dgm:pt modelId="{CEA43D50-1C33-42D1-8D3C-678D30A6144A}" type="sibTrans" cxnId="{A832AF2B-FB73-4732-A106-4F1E4A718DCD}">
      <dgm:prSet/>
      <dgm:spPr/>
      <dgm:t>
        <a:bodyPr/>
        <a:lstStyle/>
        <a:p>
          <a:endParaRPr lang="en-US"/>
        </a:p>
      </dgm:t>
    </dgm:pt>
    <dgm:pt modelId="{78315F5E-63DA-4762-8D9B-8F50B9E8AB0F}">
      <dgm:prSet phldrT="[Text]" custT="1"/>
      <dgm:spPr/>
      <dgm:t>
        <a:bodyPr/>
        <a:lstStyle/>
        <a:p>
          <a:r>
            <a:rPr lang="en-US" sz="1200" b="1" dirty="0"/>
            <a:t>Intergroup</a:t>
          </a:r>
        </a:p>
      </dgm:t>
    </dgm:pt>
    <dgm:pt modelId="{0312E434-47CA-4750-A3DF-5DDBD14353AE}" type="parTrans" cxnId="{004C9FE7-3716-46ED-8161-F15F7C3FBB0C}">
      <dgm:prSet/>
      <dgm:spPr/>
      <dgm:t>
        <a:bodyPr/>
        <a:lstStyle/>
        <a:p>
          <a:endParaRPr lang="en-US"/>
        </a:p>
      </dgm:t>
    </dgm:pt>
    <dgm:pt modelId="{D65BB638-1D34-4A08-B577-567AF1023D1B}" type="sibTrans" cxnId="{004C9FE7-3716-46ED-8161-F15F7C3FBB0C}">
      <dgm:prSet/>
      <dgm:spPr/>
      <dgm:t>
        <a:bodyPr/>
        <a:lstStyle/>
        <a:p>
          <a:endParaRPr lang="en-US"/>
        </a:p>
      </dgm:t>
    </dgm:pt>
    <dgm:pt modelId="{C19BE0FD-118B-41FF-B59A-36EA42AA410A}">
      <dgm:prSet custT="1"/>
      <dgm:spPr/>
      <dgm:t>
        <a:bodyPr/>
        <a:lstStyle/>
        <a:p>
          <a:r>
            <a:rPr lang="en-US" sz="1000" b="1" dirty="0"/>
            <a:t>Intrapersonal</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49E6D0BB-FD31-4EAF-A6B8-695AE175C0DC}">
      <dgm:prSet custT="1"/>
      <dgm:spPr/>
      <dgm:t>
        <a:bodyPr/>
        <a:lstStyle/>
        <a:p>
          <a:r>
            <a:rPr lang="en-US" sz="1200" b="1" dirty="0"/>
            <a:t>Intragroup</a:t>
          </a:r>
        </a:p>
      </dgm:t>
    </dgm:pt>
    <dgm:pt modelId="{A213728F-1D7A-4215-BEE7-9A1ABD880A71}" type="parTrans" cxnId="{FBC79B7C-C1B3-4353-A24D-9EB5A93D0B60}">
      <dgm:prSet/>
      <dgm:spPr/>
      <dgm:t>
        <a:bodyPr/>
        <a:lstStyle/>
        <a:p>
          <a:endParaRPr lang="en-US"/>
        </a:p>
      </dgm:t>
    </dgm:pt>
    <dgm:pt modelId="{F89300F4-C2A6-4792-870E-F9FD97B902E5}" type="sibTrans" cxnId="{FBC79B7C-C1B3-4353-A24D-9EB5A93D0B60}">
      <dgm:prSet/>
      <dgm:spPr/>
      <dgm:t>
        <a:bodyPr/>
        <a:lstStyle/>
        <a:p>
          <a:endParaRPr lang="en-US"/>
        </a:p>
      </dgm:t>
    </dgm:pt>
    <dgm:pt modelId="{A7F0F64C-FC05-4C63-A27E-FB39EDEA2EF9}">
      <dgm:prSet custT="1"/>
      <dgm:spPr/>
      <dgm:t>
        <a:bodyPr/>
        <a:lstStyle/>
        <a:p>
          <a:r>
            <a:rPr lang="en-US" sz="1100" b="1" dirty="0"/>
            <a:t>Interpersonal</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6"/>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6">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6"/>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6">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6"/>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6">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6"/>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6">
        <dgm:presLayoutVars>
          <dgm:chMax val="0"/>
          <dgm:chPref val="0"/>
          <dgm:bulletEnabled val="1"/>
        </dgm:presLayoutVars>
      </dgm:prSet>
      <dgm:spPr/>
      <dgm:t>
        <a:bodyPr/>
        <a:lstStyle/>
        <a:p>
          <a:endParaRPr lang="el-GR"/>
        </a:p>
      </dgm:t>
    </dgm:pt>
    <dgm:pt modelId="{BD655BB7-0A4A-4DFC-BE36-F18E396E12F4}" type="pres">
      <dgm:prSet presAssocID="{86048833-B505-4A6A-B472-57838FBAEB7E}" presName="wedge5" presStyleLbl="node1" presStyleIdx="4" presStyleCnt="6"/>
      <dgm:spPr/>
      <dgm:t>
        <a:bodyPr/>
        <a:lstStyle/>
        <a:p>
          <a:endParaRPr lang="el-GR"/>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6">
        <dgm:presLayoutVars>
          <dgm:chMax val="0"/>
          <dgm:chPref val="0"/>
          <dgm:bulletEnabled val="1"/>
        </dgm:presLayoutVars>
      </dgm:prSet>
      <dgm:spPr/>
      <dgm:t>
        <a:bodyPr/>
        <a:lstStyle/>
        <a:p>
          <a:endParaRPr lang="el-GR"/>
        </a:p>
      </dgm:t>
    </dgm:pt>
    <dgm:pt modelId="{20398911-E6BB-41D4-87B7-52C3D5F7A8D0}" type="pres">
      <dgm:prSet presAssocID="{86048833-B505-4A6A-B472-57838FBAEB7E}" presName="wedge6" presStyleLbl="node1" presStyleIdx="5" presStyleCnt="6"/>
      <dgm:spPr/>
      <dgm:t>
        <a:bodyPr/>
        <a:lstStyle/>
        <a:p>
          <a:endParaRPr lang="el-GR"/>
        </a:p>
      </dgm:t>
    </dgm:pt>
    <dgm:pt modelId="{2E66F6F5-32F1-4D8A-B95A-2A1C7B53EBE3}" type="pres">
      <dgm:prSet presAssocID="{86048833-B505-4A6A-B472-57838FBAEB7E}" presName="dummy6a" presStyleCnt="0"/>
      <dgm:spPr/>
    </dgm:pt>
    <dgm:pt modelId="{C2369E42-2AB4-42E6-AAFC-95DE0F7A4BB4}" type="pres">
      <dgm:prSet presAssocID="{86048833-B505-4A6A-B472-57838FBAEB7E}" presName="dummy6b" presStyleCnt="0"/>
      <dgm:spPr/>
    </dgm:pt>
    <dgm:pt modelId="{D49D24D7-C582-4839-BF08-A579B0CC2F36}" type="pres">
      <dgm:prSet presAssocID="{86048833-B505-4A6A-B472-57838FBAEB7E}" presName="wedge6Tx" presStyleLbl="node1" presStyleIdx="5" presStyleCnt="6">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6"/>
      <dgm:spPr/>
    </dgm:pt>
    <dgm:pt modelId="{FB178081-DCA2-40BF-8B6F-7652DD2274FC}" type="pres">
      <dgm:prSet presAssocID="{CEA43D50-1C33-42D1-8D3C-678D30A6144A}" presName="arrowWedge2" presStyleLbl="fgSibTrans2D1" presStyleIdx="1" presStyleCnt="6"/>
      <dgm:spPr/>
    </dgm:pt>
    <dgm:pt modelId="{8C2C6849-A8E3-4296-9FEE-9204A2E635CF}" type="pres">
      <dgm:prSet presAssocID="{D65BB638-1D34-4A08-B577-567AF1023D1B}" presName="arrowWedge3" presStyleLbl="fgSibTrans2D1" presStyleIdx="2" presStyleCnt="6"/>
      <dgm:spPr/>
    </dgm:pt>
    <dgm:pt modelId="{B23D538C-396C-4287-95E3-5757D9228A40}" type="pres">
      <dgm:prSet presAssocID="{F89300F4-C2A6-4792-870E-F9FD97B902E5}" presName="arrowWedge4" presStyleLbl="fgSibTrans2D1" presStyleIdx="3" presStyleCnt="6"/>
      <dgm:spPr/>
    </dgm:pt>
    <dgm:pt modelId="{4592AC79-9257-4324-9E8A-B945D3796295}" type="pres">
      <dgm:prSet presAssocID="{D63DD2D6-CD8A-4FAE-A40B-23078890F8CE}" presName="arrowWedge5" presStyleLbl="fgSibTrans2D1" presStyleIdx="4" presStyleCnt="6"/>
      <dgm:spPr/>
    </dgm:pt>
    <dgm:pt modelId="{5493F4A9-F911-470C-A41C-C919C79C1F4F}" type="pres">
      <dgm:prSet presAssocID="{2023C022-761C-4207-A353-97A7653DFEAA}" presName="arrowWedge6" presStyleLbl="fgSibTrans2D1" presStyleIdx="5" presStyleCnt="6"/>
      <dgm:spPr/>
    </dgm:pt>
  </dgm:ptLst>
  <dgm:cxnLst>
    <dgm:cxn modelId="{D02635AD-9E12-42E8-9937-19502261CF19}" srcId="{86048833-B505-4A6A-B472-57838FBAEB7E}" destId="{C19BE0FD-118B-41FF-B59A-36EA42AA410A}" srcOrd="5" destOrd="0" parTransId="{2A332295-B0CD-4514-AB49-060CB8C08753}" sibTransId="{2023C022-761C-4207-A353-97A7653DFEAA}"/>
    <dgm:cxn modelId="{FBC79B7C-C1B3-4353-A24D-9EB5A93D0B60}" srcId="{86048833-B505-4A6A-B472-57838FBAEB7E}" destId="{49E6D0BB-FD31-4EAF-A6B8-695AE175C0DC}" srcOrd="3" destOrd="0" parTransId="{A213728F-1D7A-4215-BEE7-9A1ABD880A71}" sibTransId="{F89300F4-C2A6-4792-870E-F9FD97B902E5}"/>
    <dgm:cxn modelId="{64A78271-4703-4B6C-9048-B02A6998E50D}" type="presOf" srcId="{9E9580E9-33D2-4DBD-B6EA-61BF90D8537D}" destId="{498CF961-935B-4951-BFBB-ACF16FD06D31}" srcOrd="1" destOrd="0" presId="urn:microsoft.com/office/officeart/2005/8/layout/cycle8"/>
    <dgm:cxn modelId="{747E7BFA-8C9D-430F-A8DD-8177B962B6DE}" type="presOf" srcId="{78315F5E-63DA-4762-8D9B-8F50B9E8AB0F}" destId="{BE55C81D-3B26-4575-9697-ED042D50A7E5}" srcOrd="1" destOrd="0" presId="urn:microsoft.com/office/officeart/2005/8/layout/cycle8"/>
    <dgm:cxn modelId="{95D9ACA0-6C7C-4AE2-9D26-E18C4749AF23}" type="presOf" srcId="{A7F0F64C-FC05-4C63-A27E-FB39EDEA2EF9}" destId="{DA39B8B1-FFFE-4BCD-8447-49245B924725}" srcOrd="1" destOrd="0" presId="urn:microsoft.com/office/officeart/2005/8/layout/cycle8"/>
    <dgm:cxn modelId="{C835E54A-8A43-4407-81D8-DD00760373B7}" type="presOf" srcId="{78315F5E-63DA-4762-8D9B-8F50B9E8AB0F}" destId="{3794A654-D833-4DD0-B28A-72FC65D7EA58}"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C4679726-482C-467A-9272-8576D53C51A5}" type="presOf" srcId="{49E6D0BB-FD31-4EAF-A6B8-695AE175C0DC}" destId="{C925D029-8BFF-45E6-9726-39470C0B4D44}" srcOrd="1" destOrd="0" presId="urn:microsoft.com/office/officeart/2005/8/layout/cycle8"/>
    <dgm:cxn modelId="{923A91D2-DABB-437E-B1CE-F99EC5B5CDBA}" srcId="{86048833-B505-4A6A-B472-57838FBAEB7E}" destId="{A7F0F64C-FC05-4C63-A27E-FB39EDEA2EF9}" srcOrd="4" destOrd="0" parTransId="{826876DE-00E1-4665-89B4-4CE085ECA0E6}" sibTransId="{D63DD2D6-CD8A-4FAE-A40B-23078890F8CE}"/>
    <dgm:cxn modelId="{E9C721C5-5FB5-4A26-A6B0-A932A68D0116}" type="presOf" srcId="{DE22CAE4-D920-4622-AD8C-CE5C46392EA7}" destId="{4F5852CD-181B-4DC0-93A2-3BE0F5718D98}" srcOrd="1" destOrd="0" presId="urn:microsoft.com/office/officeart/2005/8/layout/cycle8"/>
    <dgm:cxn modelId="{18328293-4C48-4A96-B545-4FA1D842C052}" type="presOf" srcId="{A7F0F64C-FC05-4C63-A27E-FB39EDEA2EF9}" destId="{BD655BB7-0A4A-4DFC-BE36-F18E396E12F4}"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004C9FE7-3716-46ED-8161-F15F7C3FBB0C}" srcId="{86048833-B505-4A6A-B472-57838FBAEB7E}" destId="{78315F5E-63DA-4762-8D9B-8F50B9E8AB0F}" srcOrd="2" destOrd="0" parTransId="{0312E434-47CA-4750-A3DF-5DDBD14353AE}" sibTransId="{D65BB638-1D34-4A08-B577-567AF1023D1B}"/>
    <dgm:cxn modelId="{F9BBB7BE-06BB-449F-97D4-4DAAC6CD2E16}" type="presOf" srcId="{C19BE0FD-118B-41FF-B59A-36EA42AA410A}" destId="{20398911-E6BB-41D4-87B7-52C3D5F7A8D0}" srcOrd="0" destOrd="0" presId="urn:microsoft.com/office/officeart/2005/8/layout/cycle8"/>
    <dgm:cxn modelId="{7D33F363-5DD5-4B84-8058-BDE6F310D134}" type="presOf" srcId="{49E6D0BB-FD31-4EAF-A6B8-695AE175C0DC}" destId="{AE73D72D-345B-479D-BF91-CDA02CB54440}" srcOrd="0" destOrd="0" presId="urn:microsoft.com/office/officeart/2005/8/layout/cycle8"/>
    <dgm:cxn modelId="{0C6154DA-382F-465E-B3E8-FF29B2083D39}" type="presOf" srcId="{C19BE0FD-118B-41FF-B59A-36EA42AA410A}" destId="{D49D24D7-C582-4839-BF08-A579B0CC2F36}"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2259E033-922C-4E80-8ED7-969D15222FEE}" type="presOf" srcId="{9E9580E9-33D2-4DBD-B6EA-61BF90D8537D}" destId="{53A0B85F-B0D9-4D43-B5AF-D969A0F91679}" srcOrd="0" destOrd="0" presId="urn:microsoft.com/office/officeart/2005/8/layout/cycle8"/>
    <dgm:cxn modelId="{A832AF2B-FB73-4732-A106-4F1E4A718DCD}" srcId="{86048833-B505-4A6A-B472-57838FBAEB7E}" destId="{9E9580E9-33D2-4DBD-B6EA-61BF90D8537D}" srcOrd="1" destOrd="0" parTransId="{1E76AB2C-F62F-4686-9268-B21E320EB4F6}" sibTransId="{CEA43D50-1C33-42D1-8D3C-678D30A6144A}"/>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A4597764-89BC-4AE2-9F51-D6CA8A330CBA}" type="presParOf" srcId="{5104F285-4B2A-442B-8BB9-A1E64C2551BE}" destId="{20398911-E6BB-41D4-87B7-52C3D5F7A8D0}" srcOrd="20" destOrd="0" presId="urn:microsoft.com/office/officeart/2005/8/layout/cycle8"/>
    <dgm:cxn modelId="{A5D8F6CE-2E02-4CE0-9A1E-B3D2DF623ED3}" type="presParOf" srcId="{5104F285-4B2A-442B-8BB9-A1E64C2551BE}" destId="{2E66F6F5-32F1-4D8A-B95A-2A1C7B53EBE3}" srcOrd="21" destOrd="0" presId="urn:microsoft.com/office/officeart/2005/8/layout/cycle8"/>
    <dgm:cxn modelId="{7BDE351C-2385-4452-820B-74935F43C664}" type="presParOf" srcId="{5104F285-4B2A-442B-8BB9-A1E64C2551BE}" destId="{C2369E42-2AB4-42E6-AAFC-95DE0F7A4BB4}" srcOrd="22" destOrd="0" presId="urn:microsoft.com/office/officeart/2005/8/layout/cycle8"/>
    <dgm:cxn modelId="{8B821558-0E45-4994-ADE9-A7146E678EB3}" type="presParOf" srcId="{5104F285-4B2A-442B-8BB9-A1E64C2551BE}" destId="{D49D24D7-C582-4839-BF08-A579B0CC2F36}" srcOrd="23" destOrd="0" presId="urn:microsoft.com/office/officeart/2005/8/layout/cycle8"/>
    <dgm:cxn modelId="{E3169CA1-A68A-4359-9275-378C5D441DBA}" type="presParOf" srcId="{5104F285-4B2A-442B-8BB9-A1E64C2551BE}" destId="{289D1D46-06B0-47FC-B141-E06DCBFC786A}" srcOrd="24" destOrd="0" presId="urn:microsoft.com/office/officeart/2005/8/layout/cycle8"/>
    <dgm:cxn modelId="{B2827A47-43B9-445A-82BF-CF7EF9B91390}" type="presParOf" srcId="{5104F285-4B2A-442B-8BB9-A1E64C2551BE}" destId="{FB178081-DCA2-40BF-8B6F-7652DD2274FC}" srcOrd="25" destOrd="0" presId="urn:microsoft.com/office/officeart/2005/8/layout/cycle8"/>
    <dgm:cxn modelId="{971E040E-B74A-4275-A2AA-B910FBCA0887}" type="presParOf" srcId="{5104F285-4B2A-442B-8BB9-A1E64C2551BE}" destId="{8C2C6849-A8E3-4296-9FEE-9204A2E635CF}" srcOrd="26" destOrd="0" presId="urn:microsoft.com/office/officeart/2005/8/layout/cycle8"/>
    <dgm:cxn modelId="{F84CB08D-BF9E-4C81-920F-80886D1D2E97}" type="presParOf" srcId="{5104F285-4B2A-442B-8BB9-A1E64C2551BE}" destId="{B23D538C-396C-4287-95E3-5757D9228A40}" srcOrd="27" destOrd="0" presId="urn:microsoft.com/office/officeart/2005/8/layout/cycle8"/>
    <dgm:cxn modelId="{4D6B2064-80D0-4859-89AC-F920D8DD980C}" type="presParOf" srcId="{5104F285-4B2A-442B-8BB9-A1E64C2551BE}" destId="{4592AC79-9257-4324-9E8A-B945D3796295}" srcOrd="28" destOrd="0" presId="urn:microsoft.com/office/officeart/2005/8/layout/cycle8"/>
    <dgm:cxn modelId="{F6A3EAE2-F60E-49BA-9DCA-28F8400752BB}" type="presParOf" srcId="{5104F285-4B2A-442B-8BB9-A1E64C2551BE}" destId="{5493F4A9-F911-470C-A41C-C919C79C1F4F}"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err="1"/>
            <a:t>Organi</a:t>
          </a:r>
          <a:r>
            <a:rPr lang="en-US" b="1" dirty="0"/>
            <a:t>- </a:t>
          </a:r>
          <a:r>
            <a:rPr lang="en-US" b="1" dirty="0" err="1"/>
            <a:t>sational</a:t>
          </a:r>
          <a:r>
            <a:rPr lang="en-US" b="1" dirty="0"/>
            <a:t>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78315F5E-63DA-4762-8D9B-8F50B9E8AB0F}">
      <dgm:prSet phldrT="[Text]"/>
      <dgm:spPr/>
      <dgm:t>
        <a:bodyPr/>
        <a:lstStyle/>
        <a:p>
          <a:r>
            <a:rPr lang="en-US" b="1" dirty="0"/>
            <a:t>Economic</a:t>
          </a:r>
        </a:p>
      </dgm:t>
    </dgm:pt>
    <dgm:pt modelId="{0312E434-47CA-4750-A3DF-5DDBD14353AE}" type="parTrans" cxnId="{004C9FE7-3716-46ED-8161-F15F7C3FBB0C}">
      <dgm:prSet/>
      <dgm:spPr/>
      <dgm:t>
        <a:bodyPr/>
        <a:lstStyle/>
        <a:p>
          <a:endParaRPr lang="en-US"/>
        </a:p>
      </dgm:t>
    </dgm:pt>
    <dgm:pt modelId="{D65BB638-1D34-4A08-B577-567AF1023D1B}" type="sibTrans" cxnId="{004C9FE7-3716-46ED-8161-F15F7C3FBB0C}">
      <dgm:prSet/>
      <dgm:spPr/>
      <dgm:t>
        <a:bodyPr/>
        <a:lstStyle/>
        <a:p>
          <a:endParaRPr lang="en-US"/>
        </a:p>
      </dgm:t>
    </dgm:pt>
    <dgm:pt modelId="{C19BE0FD-118B-41FF-B59A-36EA42AA410A}">
      <dgm:prSet/>
      <dgm:spPr/>
      <dgm:t>
        <a:bodyPr/>
        <a:lstStyle/>
        <a:p>
          <a:r>
            <a:rPr lang="en-US" b="1" dirty="0"/>
            <a:t>Political</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49E6D0BB-FD31-4EAF-A6B8-695AE175C0DC}">
      <dgm:prSet/>
      <dgm:spPr/>
      <dgm:t>
        <a:bodyPr/>
        <a:lstStyle/>
        <a:p>
          <a:r>
            <a:rPr lang="en-US" b="1" dirty="0"/>
            <a:t>Ideological </a:t>
          </a:r>
        </a:p>
      </dgm:t>
    </dgm:pt>
    <dgm:pt modelId="{A213728F-1D7A-4215-BEE7-9A1ABD880A71}" type="parTrans" cxnId="{FBC79B7C-C1B3-4353-A24D-9EB5A93D0B60}">
      <dgm:prSet/>
      <dgm:spPr/>
      <dgm:t>
        <a:bodyPr/>
        <a:lstStyle/>
        <a:p>
          <a:endParaRPr lang="en-US"/>
        </a:p>
      </dgm:t>
    </dgm:pt>
    <dgm:pt modelId="{F89300F4-C2A6-4792-870E-F9FD97B902E5}" type="sibTrans" cxnId="{FBC79B7C-C1B3-4353-A24D-9EB5A93D0B60}">
      <dgm:prSet/>
      <dgm:spPr/>
      <dgm:t>
        <a:bodyPr/>
        <a:lstStyle/>
        <a:p>
          <a:endParaRPr lang="en-US"/>
        </a:p>
      </dgm:t>
    </dgm:pt>
    <dgm:pt modelId="{A7F0F64C-FC05-4C63-A27E-FB39EDEA2EF9}">
      <dgm:prSet/>
      <dgm:spPr/>
      <dgm:t>
        <a:bodyPr/>
        <a:lstStyle/>
        <a:p>
          <a:r>
            <a:rPr lang="en-US" b="1" dirty="0"/>
            <a:t>Cultural</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5"/>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5">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5"/>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5">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5"/>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5">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5"/>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5">
        <dgm:presLayoutVars>
          <dgm:chMax val="0"/>
          <dgm:chPref val="0"/>
          <dgm:bulletEnabled val="1"/>
        </dgm:presLayoutVars>
      </dgm:prSet>
      <dgm:spPr/>
      <dgm:t>
        <a:bodyPr/>
        <a:lstStyle/>
        <a:p>
          <a:endParaRPr lang="el-GR"/>
        </a:p>
      </dgm:t>
    </dgm:pt>
    <dgm:pt modelId="{BD655BB7-0A4A-4DFC-BE36-F18E396E12F4}" type="pres">
      <dgm:prSet presAssocID="{86048833-B505-4A6A-B472-57838FBAEB7E}" presName="wedge5" presStyleLbl="node1" presStyleIdx="4" presStyleCnt="5"/>
      <dgm:spPr/>
      <dgm:t>
        <a:bodyPr/>
        <a:lstStyle/>
        <a:p>
          <a:endParaRPr lang="el-GR"/>
        </a:p>
      </dgm:t>
    </dgm:pt>
    <dgm:pt modelId="{1CFFE87D-C6D4-4A2D-ABB8-58E92E26C474}" type="pres">
      <dgm:prSet presAssocID="{86048833-B505-4A6A-B472-57838FBAEB7E}" presName="dummy5a" presStyleCnt="0"/>
      <dgm:spPr/>
    </dgm:pt>
    <dgm:pt modelId="{DA8C3B3B-4911-449B-A0B1-F29DB841D516}" type="pres">
      <dgm:prSet presAssocID="{86048833-B505-4A6A-B472-57838FBAEB7E}" presName="dummy5b" presStyleCnt="0"/>
      <dgm:spPr/>
    </dgm:pt>
    <dgm:pt modelId="{DA39B8B1-FFFE-4BCD-8447-49245B924725}" type="pres">
      <dgm:prSet presAssocID="{86048833-B505-4A6A-B472-57838FBAEB7E}" presName="wedge5Tx" presStyleLbl="node1" presStyleIdx="4" presStyleCnt="5">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5"/>
      <dgm:spPr/>
    </dgm:pt>
    <dgm:pt modelId="{4094BB0C-F564-457B-A58F-760216EE8D53}" type="pres">
      <dgm:prSet presAssocID="{D65BB638-1D34-4A08-B577-567AF1023D1B}" presName="arrowWedge2" presStyleLbl="fgSibTrans2D1" presStyleIdx="1" presStyleCnt="5"/>
      <dgm:spPr/>
    </dgm:pt>
    <dgm:pt modelId="{2B4972C9-F36B-4E1D-AE4B-F6E49A359C58}" type="pres">
      <dgm:prSet presAssocID="{F89300F4-C2A6-4792-870E-F9FD97B902E5}" presName="arrowWedge3" presStyleLbl="fgSibTrans2D1" presStyleIdx="2" presStyleCnt="5"/>
      <dgm:spPr/>
    </dgm:pt>
    <dgm:pt modelId="{448FFB36-FD58-4B57-B05F-8805614748BB}" type="pres">
      <dgm:prSet presAssocID="{D63DD2D6-CD8A-4FAE-A40B-23078890F8CE}" presName="arrowWedge4" presStyleLbl="fgSibTrans2D1" presStyleIdx="3" presStyleCnt="5"/>
      <dgm:spPr/>
    </dgm:pt>
    <dgm:pt modelId="{42048D56-9DDD-4905-8CA3-1DB3532FD14D}" type="pres">
      <dgm:prSet presAssocID="{2023C022-761C-4207-A353-97A7653DFEAA}" presName="arrowWedge5" presStyleLbl="fgSibTrans2D1" presStyleIdx="4" presStyleCnt="5"/>
      <dgm:spPr/>
    </dgm:pt>
  </dgm:ptLst>
  <dgm:cxnLst>
    <dgm:cxn modelId="{56759687-8757-4FCB-8892-1B8225C0F3DB}" type="presOf" srcId="{C19BE0FD-118B-41FF-B59A-36EA42AA410A}" destId="{DA39B8B1-FFFE-4BCD-8447-49245B924725}" srcOrd="1" destOrd="0" presId="urn:microsoft.com/office/officeart/2005/8/layout/cycle8"/>
    <dgm:cxn modelId="{004C9FE7-3716-46ED-8161-F15F7C3FBB0C}" srcId="{86048833-B505-4A6A-B472-57838FBAEB7E}" destId="{78315F5E-63DA-4762-8D9B-8F50B9E8AB0F}" srcOrd="1" destOrd="0" parTransId="{0312E434-47CA-4750-A3DF-5DDBD14353AE}" sibTransId="{D65BB638-1D34-4A08-B577-567AF1023D1B}"/>
    <dgm:cxn modelId="{E9C721C5-5FB5-4A26-A6B0-A932A68D0116}" type="presOf" srcId="{DE22CAE4-D920-4622-AD8C-CE5C46392EA7}" destId="{4F5852CD-181B-4DC0-93A2-3BE0F5718D98}" srcOrd="1" destOrd="0" presId="urn:microsoft.com/office/officeart/2005/8/layout/cycle8"/>
    <dgm:cxn modelId="{A72CC714-8A49-4CDF-B5BC-8E5B2806C280}" type="presOf" srcId="{C19BE0FD-118B-41FF-B59A-36EA42AA410A}" destId="{BD655BB7-0A4A-4DFC-BE36-F18E396E12F4}" srcOrd="0" destOrd="0" presId="urn:microsoft.com/office/officeart/2005/8/layout/cycle8"/>
    <dgm:cxn modelId="{8D87DB86-F88B-440B-AA11-5697B68BBAAC}" type="presOf" srcId="{78315F5E-63DA-4762-8D9B-8F50B9E8AB0F}" destId="{53A0B85F-B0D9-4D43-B5AF-D969A0F91679}" srcOrd="0" destOrd="0" presId="urn:microsoft.com/office/officeart/2005/8/layout/cycle8"/>
    <dgm:cxn modelId="{9E1F2976-60F0-42D6-9CBA-00FE7E017BBB}" type="presOf" srcId="{49E6D0BB-FD31-4EAF-A6B8-695AE175C0DC}" destId="{3794A654-D833-4DD0-B28A-72FC65D7EA58}" srcOrd="0" destOrd="0" presId="urn:microsoft.com/office/officeart/2005/8/layout/cycle8"/>
    <dgm:cxn modelId="{923A91D2-DABB-437E-B1CE-F99EC5B5CDBA}" srcId="{86048833-B505-4A6A-B472-57838FBAEB7E}" destId="{A7F0F64C-FC05-4C63-A27E-FB39EDEA2EF9}" srcOrd="3" destOrd="0" parTransId="{826876DE-00E1-4665-89B4-4CE085ECA0E6}" sibTransId="{D63DD2D6-CD8A-4FAE-A40B-23078890F8CE}"/>
    <dgm:cxn modelId="{D02635AD-9E12-42E8-9937-19502261CF19}" srcId="{86048833-B505-4A6A-B472-57838FBAEB7E}" destId="{C19BE0FD-118B-41FF-B59A-36EA42AA410A}" srcOrd="4" destOrd="0" parTransId="{2A332295-B0CD-4514-AB49-060CB8C08753}" sibTransId="{2023C022-761C-4207-A353-97A7653DFEAA}"/>
    <dgm:cxn modelId="{D51F1B3F-6159-43B6-8CB3-251D793F6221}" type="presOf" srcId="{49E6D0BB-FD31-4EAF-A6B8-695AE175C0DC}" destId="{BE55C81D-3B26-4575-9697-ED042D50A7E5}" srcOrd="1" destOrd="0" presId="urn:microsoft.com/office/officeart/2005/8/layout/cycle8"/>
    <dgm:cxn modelId="{91EE4EA9-DAF6-4576-9BA2-4CBDBE8503EE}" type="presOf" srcId="{A7F0F64C-FC05-4C63-A27E-FB39EDEA2EF9}" destId="{C925D029-8BFF-45E6-9726-39470C0B4D44}" srcOrd="1" destOrd="0" presId="urn:microsoft.com/office/officeart/2005/8/layout/cycle8"/>
    <dgm:cxn modelId="{FBC79B7C-C1B3-4353-A24D-9EB5A93D0B60}" srcId="{86048833-B505-4A6A-B472-57838FBAEB7E}" destId="{49E6D0BB-FD31-4EAF-A6B8-695AE175C0DC}" srcOrd="2" destOrd="0" parTransId="{A213728F-1D7A-4215-BEE7-9A1ABD880A71}" sibTransId="{F89300F4-C2A6-4792-870E-F9FD97B902E5}"/>
    <dgm:cxn modelId="{6FDDF1CE-11FF-4543-8C2A-C02A4F6639B1}" srcId="{86048833-B505-4A6A-B472-57838FBAEB7E}" destId="{DE22CAE4-D920-4622-AD8C-CE5C46392EA7}" srcOrd="0" destOrd="0" parTransId="{88D35EF2-9823-4310-B83A-49E685A9F4BE}" sibTransId="{E538871C-71EE-446C-8D54-20B146F7F278}"/>
    <dgm:cxn modelId="{73913BE0-0FBD-4DD2-B994-910B2E1B17B1}" type="presOf" srcId="{78315F5E-63DA-4762-8D9B-8F50B9E8AB0F}" destId="{498CF961-935B-4951-BFBB-ACF16FD06D31}" srcOrd="1" destOrd="0" presId="urn:microsoft.com/office/officeart/2005/8/layout/cycle8"/>
    <dgm:cxn modelId="{13FA1555-CA03-48A3-8C03-4B997CE2718C}" type="presOf" srcId="{A7F0F64C-FC05-4C63-A27E-FB39EDEA2EF9}" destId="{AE73D72D-345B-479D-BF91-CDA02CB54440}"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C269A0C3-956A-4F32-929C-1660A7EE41E6}" type="presParOf" srcId="{5104F285-4B2A-442B-8BB9-A1E64C2551BE}" destId="{AE73D72D-345B-479D-BF91-CDA02CB54440}" srcOrd="12" destOrd="0" presId="urn:microsoft.com/office/officeart/2005/8/layout/cycle8"/>
    <dgm:cxn modelId="{C89CD5B5-F6A6-4579-B121-87F9CA58EE0F}" type="presParOf" srcId="{5104F285-4B2A-442B-8BB9-A1E64C2551BE}" destId="{B2CFC62E-7775-4532-936F-53DE4C119CCD}" srcOrd="13" destOrd="0" presId="urn:microsoft.com/office/officeart/2005/8/layout/cycle8"/>
    <dgm:cxn modelId="{5D353A6E-E422-4ACE-8829-11DF92AE47C1}" type="presParOf" srcId="{5104F285-4B2A-442B-8BB9-A1E64C2551BE}" destId="{FB6247A3-21E7-4D45-8111-EC46C966BDE6}" srcOrd="14" destOrd="0" presId="urn:microsoft.com/office/officeart/2005/8/layout/cycle8"/>
    <dgm:cxn modelId="{88085053-1820-4C79-9DB3-E732FCC8CAC6}" type="presParOf" srcId="{5104F285-4B2A-442B-8BB9-A1E64C2551BE}" destId="{C925D029-8BFF-45E6-9726-39470C0B4D44}" srcOrd="15" destOrd="0" presId="urn:microsoft.com/office/officeart/2005/8/layout/cycle8"/>
    <dgm:cxn modelId="{BBAC68A2-5226-4A6E-9E1D-F5AACCF3E169}" type="presParOf" srcId="{5104F285-4B2A-442B-8BB9-A1E64C2551BE}" destId="{BD655BB7-0A4A-4DFC-BE36-F18E396E12F4}" srcOrd="16" destOrd="0" presId="urn:microsoft.com/office/officeart/2005/8/layout/cycle8"/>
    <dgm:cxn modelId="{6AC634D1-D762-4360-81ED-E4A112FD9F04}" type="presParOf" srcId="{5104F285-4B2A-442B-8BB9-A1E64C2551BE}" destId="{1CFFE87D-C6D4-4A2D-ABB8-58E92E26C474}" srcOrd="17" destOrd="0" presId="urn:microsoft.com/office/officeart/2005/8/layout/cycle8"/>
    <dgm:cxn modelId="{806E4212-9D96-45A4-A6EB-FAD5767AD9FF}" type="presParOf" srcId="{5104F285-4B2A-442B-8BB9-A1E64C2551BE}" destId="{DA8C3B3B-4911-449B-A0B1-F29DB841D516}" srcOrd="18" destOrd="0" presId="urn:microsoft.com/office/officeart/2005/8/layout/cycle8"/>
    <dgm:cxn modelId="{2BDA4ED1-3BC9-4EF6-A3BF-7F63196A0126}" type="presParOf" srcId="{5104F285-4B2A-442B-8BB9-A1E64C2551BE}" destId="{DA39B8B1-FFFE-4BCD-8447-49245B924725}" srcOrd="19" destOrd="0" presId="urn:microsoft.com/office/officeart/2005/8/layout/cycle8"/>
    <dgm:cxn modelId="{E3169CA1-A68A-4359-9275-378C5D441DBA}" type="presParOf" srcId="{5104F285-4B2A-442B-8BB9-A1E64C2551BE}" destId="{289D1D46-06B0-47FC-B141-E06DCBFC786A}" srcOrd="20" destOrd="0" presId="urn:microsoft.com/office/officeart/2005/8/layout/cycle8"/>
    <dgm:cxn modelId="{6C709C06-CB9C-40C4-BFF7-7BF5ED44F148}" type="presParOf" srcId="{5104F285-4B2A-442B-8BB9-A1E64C2551BE}" destId="{4094BB0C-F564-457B-A58F-760216EE8D53}" srcOrd="21" destOrd="0" presId="urn:microsoft.com/office/officeart/2005/8/layout/cycle8"/>
    <dgm:cxn modelId="{FF4ADCC9-F60F-44E5-9588-90169DD29ED3}" type="presParOf" srcId="{5104F285-4B2A-442B-8BB9-A1E64C2551BE}" destId="{2B4972C9-F36B-4E1D-AE4B-F6E49A359C58}" srcOrd="22" destOrd="0" presId="urn:microsoft.com/office/officeart/2005/8/layout/cycle8"/>
    <dgm:cxn modelId="{CD7B24B3-3BAA-4268-AFE2-6F6A1E10A623}" type="presParOf" srcId="{5104F285-4B2A-442B-8BB9-A1E64C2551BE}" destId="{448FFB36-FD58-4B57-B05F-8805614748BB}" srcOrd="23" destOrd="0" presId="urn:microsoft.com/office/officeart/2005/8/layout/cycle8"/>
    <dgm:cxn modelId="{DD696DB2-151F-4552-BDEC-2F591092F50D}" type="presParOf" srcId="{5104F285-4B2A-442B-8BB9-A1E64C2551BE}" destId="{42048D56-9DDD-4905-8CA3-1DB3532FD14D}" srcOrd="24"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custT="1"/>
      <dgm:spPr/>
      <dgm:t>
        <a:bodyPr/>
        <a:lstStyle/>
        <a:p>
          <a:r>
            <a:rPr lang="en-US" sz="1100" b="1" dirty="0"/>
            <a:t>Cultural</a:t>
          </a:r>
        </a:p>
        <a:p>
          <a:r>
            <a:rPr lang="en-US" sz="1100" b="1" dirty="0"/>
            <a:t>(Values, Ideas, Principles)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C19BE0FD-118B-41FF-B59A-36EA42AA410A}">
      <dgm:prSet custT="1"/>
      <dgm:spPr/>
      <dgm:t>
        <a:bodyPr/>
        <a:lstStyle/>
        <a:p>
          <a:r>
            <a:rPr lang="en-US" sz="1100" b="1" dirty="0"/>
            <a:t>Material</a:t>
          </a:r>
        </a:p>
        <a:p>
          <a:r>
            <a:rPr lang="en-US" sz="1100" b="1" dirty="0"/>
            <a:t>(Resources)</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A7F0F64C-FC05-4C63-A27E-FB39EDEA2EF9}">
      <dgm:prSet custT="1"/>
      <dgm:spPr/>
      <dgm:t>
        <a:bodyPr/>
        <a:lstStyle/>
        <a:p>
          <a:r>
            <a:rPr lang="en-US" sz="1100" b="1" dirty="0"/>
            <a:t>Social Needs (Status, Role, Power)</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3"/>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3">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3"/>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3">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3"/>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3">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3"/>
      <dgm:spPr/>
    </dgm:pt>
    <dgm:pt modelId="{FCF78DBF-9157-4F3F-888E-4A72069B4D45}" type="pres">
      <dgm:prSet presAssocID="{D63DD2D6-CD8A-4FAE-A40B-23078890F8CE}" presName="arrowWedge2" presStyleLbl="fgSibTrans2D1" presStyleIdx="1" presStyleCnt="3"/>
      <dgm:spPr/>
    </dgm:pt>
    <dgm:pt modelId="{111F76D2-4D2A-4F25-BA8F-23E33E0D4707}" type="pres">
      <dgm:prSet presAssocID="{2023C022-761C-4207-A353-97A7653DFEAA}" presName="arrowWedge3" presStyleLbl="fgSibTrans2D1" presStyleIdx="2" presStyleCnt="3"/>
      <dgm:spPr/>
    </dgm:pt>
  </dgm:ptLst>
  <dgm:cxnLst>
    <dgm:cxn modelId="{0775B373-6E00-47EF-95CA-AEC8C610AE86}" type="presOf" srcId="{86048833-B505-4A6A-B472-57838FBAEB7E}" destId="{5104F285-4B2A-442B-8BB9-A1E64C2551BE}" srcOrd="0" destOrd="0" presId="urn:microsoft.com/office/officeart/2005/8/layout/cycle8"/>
    <dgm:cxn modelId="{D02635AD-9E12-42E8-9937-19502261CF19}" srcId="{86048833-B505-4A6A-B472-57838FBAEB7E}" destId="{C19BE0FD-118B-41FF-B59A-36EA42AA410A}" srcOrd="2" destOrd="0" parTransId="{2A332295-B0CD-4514-AB49-060CB8C08753}" sibTransId="{2023C022-761C-4207-A353-97A7653DFEAA}"/>
    <dgm:cxn modelId="{E9C721C5-5FB5-4A26-A6B0-A932A68D0116}" type="presOf" srcId="{DE22CAE4-D920-4622-AD8C-CE5C46392EA7}" destId="{4F5852CD-181B-4DC0-93A2-3BE0F5718D98}" srcOrd="1" destOrd="0" presId="urn:microsoft.com/office/officeart/2005/8/layout/cycle8"/>
    <dgm:cxn modelId="{5F33B363-408A-4278-872B-7F872369EE2E}" type="presOf" srcId="{A7F0F64C-FC05-4C63-A27E-FB39EDEA2EF9}" destId="{53A0B85F-B0D9-4D43-B5AF-D969A0F91679}"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F3B84630-539B-4CB6-AEF5-2469599FB4A0}" type="presOf" srcId="{C19BE0FD-118B-41FF-B59A-36EA42AA410A}" destId="{3794A654-D833-4DD0-B28A-72FC65D7EA58}"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8AE9A538-999E-49EA-9A90-A5F74A1AC2BF}" type="presOf" srcId="{C19BE0FD-118B-41FF-B59A-36EA42AA410A}" destId="{BE55C81D-3B26-4575-9697-ED042D50A7E5}" srcOrd="1"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3169CA1-A68A-4359-9275-378C5D441DBA}" type="presParOf" srcId="{5104F285-4B2A-442B-8BB9-A1E64C2551BE}" destId="{289D1D46-06B0-47FC-B141-E06DCBFC786A}" srcOrd="12" destOrd="0" presId="urn:microsoft.com/office/officeart/2005/8/layout/cycle8"/>
    <dgm:cxn modelId="{B5F8ED86-0FD4-47AE-8284-4DDF5A6E466D}" type="presParOf" srcId="{5104F285-4B2A-442B-8BB9-A1E64C2551BE}" destId="{FCF78DBF-9157-4F3F-888E-4A72069B4D45}" srcOrd="13" destOrd="0" presId="urn:microsoft.com/office/officeart/2005/8/layout/cycle8"/>
    <dgm:cxn modelId="{204716EC-0037-4E85-B7F4-AB5E309F2775}" type="presParOf" srcId="{5104F285-4B2A-442B-8BB9-A1E64C2551BE}" destId="{111F76D2-4D2A-4F25-BA8F-23E33E0D4707}" srcOrd="14" destOrd="0" presId="urn:microsoft.com/office/officeart/2005/8/layout/cycle8"/>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Minor Armed </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C19BE0FD-118B-41FF-B59A-36EA42AA410A}">
      <dgm:prSet/>
      <dgm:spPr/>
      <dgm:t>
        <a:bodyPr/>
        <a:lstStyle/>
        <a:p>
          <a:r>
            <a:rPr lang="en-US" b="1" dirty="0"/>
            <a:t>Non-violent</a:t>
          </a:r>
        </a:p>
      </dgm:t>
    </dgm:pt>
    <dgm:pt modelId="{2A332295-B0CD-4514-AB49-060CB8C08753}" type="parTrans" cxnId="{D02635AD-9E12-42E8-9937-19502261CF19}">
      <dgm:prSet/>
      <dgm:spPr/>
      <dgm:t>
        <a:bodyPr/>
        <a:lstStyle/>
        <a:p>
          <a:endParaRPr lang="en-US"/>
        </a:p>
      </dgm:t>
    </dgm:pt>
    <dgm:pt modelId="{2023C022-761C-4207-A353-97A7653DFEAA}" type="sibTrans" cxnId="{D02635AD-9E12-42E8-9937-19502261CF19}">
      <dgm:prSet/>
      <dgm:spPr/>
      <dgm:t>
        <a:bodyPr/>
        <a:lstStyle/>
        <a:p>
          <a:endParaRPr lang="en-US"/>
        </a:p>
      </dgm:t>
    </dgm:pt>
    <dgm:pt modelId="{A7F0F64C-FC05-4C63-A27E-FB39EDEA2EF9}">
      <dgm:prSet/>
      <dgm:spPr/>
      <dgm:t>
        <a:bodyPr/>
        <a:lstStyle/>
        <a:p>
          <a:r>
            <a:rPr lang="en-US" b="1" dirty="0"/>
            <a:t>Major armed</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D4799FBB-359E-4898-B0CE-E90D73837288}">
      <dgm:prSet/>
      <dgm:spPr/>
      <dgm:t>
        <a:bodyPr/>
        <a:lstStyle/>
        <a:p>
          <a:r>
            <a:rPr lang="en-US" b="1" dirty="0"/>
            <a:t>War</a:t>
          </a:r>
        </a:p>
      </dgm:t>
    </dgm:pt>
    <dgm:pt modelId="{4C28630A-8965-4F70-A2B8-47420C15903A}" type="parTrans" cxnId="{C3E9A2F7-30CD-41FC-ABAE-12E0508B6250}">
      <dgm:prSet/>
      <dgm:spPr/>
      <dgm:t>
        <a:bodyPr/>
        <a:lstStyle/>
        <a:p>
          <a:endParaRPr lang="en-US"/>
        </a:p>
      </dgm:t>
    </dgm:pt>
    <dgm:pt modelId="{E01A8009-6EE4-40D5-B7F7-2C2931CA22FE}" type="sibTrans" cxnId="{C3E9A2F7-30CD-41FC-ABAE-12E0508B6250}">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4"/>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4">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4"/>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4">
        <dgm:presLayoutVars>
          <dgm:chMax val="0"/>
          <dgm:chPref val="0"/>
          <dgm:bulletEnabled val="1"/>
        </dgm:presLayoutVars>
      </dgm:prSet>
      <dgm:spPr/>
      <dgm:t>
        <a:bodyPr/>
        <a:lstStyle/>
        <a:p>
          <a:endParaRPr lang="el-GR"/>
        </a:p>
      </dgm:t>
    </dgm:pt>
    <dgm:pt modelId="{3794A654-D833-4DD0-B28A-72FC65D7EA58}" type="pres">
      <dgm:prSet presAssocID="{86048833-B505-4A6A-B472-57838FBAEB7E}" presName="wedge3" presStyleLbl="node1" presStyleIdx="2" presStyleCnt="4"/>
      <dgm:spPr/>
      <dgm:t>
        <a:bodyPr/>
        <a:lstStyle/>
        <a:p>
          <a:endParaRPr lang="el-GR"/>
        </a:p>
      </dgm:t>
    </dgm:pt>
    <dgm:pt modelId="{D19236EE-466C-4A76-A1FD-7D0C513DAE2A}" type="pres">
      <dgm:prSet presAssocID="{86048833-B505-4A6A-B472-57838FBAEB7E}" presName="dummy3a" presStyleCnt="0"/>
      <dgm:spPr/>
    </dgm:pt>
    <dgm:pt modelId="{B72D6935-EB99-4038-AAC6-9DB82DD6EE9E}" type="pres">
      <dgm:prSet presAssocID="{86048833-B505-4A6A-B472-57838FBAEB7E}" presName="dummy3b" presStyleCnt="0"/>
      <dgm:spPr/>
    </dgm:pt>
    <dgm:pt modelId="{BE55C81D-3B26-4575-9697-ED042D50A7E5}" type="pres">
      <dgm:prSet presAssocID="{86048833-B505-4A6A-B472-57838FBAEB7E}" presName="wedge3Tx" presStyleLbl="node1" presStyleIdx="2" presStyleCnt="4">
        <dgm:presLayoutVars>
          <dgm:chMax val="0"/>
          <dgm:chPref val="0"/>
          <dgm:bulletEnabled val="1"/>
        </dgm:presLayoutVars>
      </dgm:prSet>
      <dgm:spPr/>
      <dgm:t>
        <a:bodyPr/>
        <a:lstStyle/>
        <a:p>
          <a:endParaRPr lang="el-GR"/>
        </a:p>
      </dgm:t>
    </dgm:pt>
    <dgm:pt modelId="{AE73D72D-345B-479D-BF91-CDA02CB54440}" type="pres">
      <dgm:prSet presAssocID="{86048833-B505-4A6A-B472-57838FBAEB7E}" presName="wedge4" presStyleLbl="node1" presStyleIdx="3" presStyleCnt="4"/>
      <dgm:spPr/>
      <dgm:t>
        <a:bodyPr/>
        <a:lstStyle/>
        <a:p>
          <a:endParaRPr lang="el-GR"/>
        </a:p>
      </dgm:t>
    </dgm:pt>
    <dgm:pt modelId="{B2CFC62E-7775-4532-936F-53DE4C119CCD}" type="pres">
      <dgm:prSet presAssocID="{86048833-B505-4A6A-B472-57838FBAEB7E}" presName="dummy4a" presStyleCnt="0"/>
      <dgm:spPr/>
    </dgm:pt>
    <dgm:pt modelId="{FB6247A3-21E7-4D45-8111-EC46C966BDE6}" type="pres">
      <dgm:prSet presAssocID="{86048833-B505-4A6A-B472-57838FBAEB7E}" presName="dummy4b" presStyleCnt="0"/>
      <dgm:spPr/>
    </dgm:pt>
    <dgm:pt modelId="{C925D029-8BFF-45E6-9726-39470C0B4D44}" type="pres">
      <dgm:prSet presAssocID="{86048833-B505-4A6A-B472-57838FBAEB7E}" presName="wedge4Tx" presStyleLbl="node1" presStyleIdx="3" presStyleCnt="4">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4"/>
      <dgm:spPr/>
    </dgm:pt>
    <dgm:pt modelId="{FCF78DBF-9157-4F3F-888E-4A72069B4D45}" type="pres">
      <dgm:prSet presAssocID="{D63DD2D6-CD8A-4FAE-A40B-23078890F8CE}" presName="arrowWedge2" presStyleLbl="fgSibTrans2D1" presStyleIdx="1" presStyleCnt="4" custLinFactNeighborX="986" custLinFactNeighborY="130"/>
      <dgm:spPr/>
    </dgm:pt>
    <dgm:pt modelId="{14308DA7-53CF-4FF5-B459-E95A1B147C72}" type="pres">
      <dgm:prSet presAssocID="{E01A8009-6EE4-40D5-B7F7-2C2931CA22FE}" presName="arrowWedge3" presStyleLbl="fgSibTrans2D1" presStyleIdx="2" presStyleCnt="4"/>
      <dgm:spPr/>
    </dgm:pt>
    <dgm:pt modelId="{03E18739-46CB-494B-8AC9-64488A809CAD}" type="pres">
      <dgm:prSet presAssocID="{2023C022-761C-4207-A353-97A7653DFEAA}" presName="arrowWedge4" presStyleLbl="fgSibTrans2D1" presStyleIdx="3" presStyleCnt="4"/>
      <dgm:spPr/>
    </dgm:pt>
  </dgm:ptLst>
  <dgm:cxnLst>
    <dgm:cxn modelId="{C019863E-27F1-447A-A641-7DA7D18CA271}" type="presOf" srcId="{D4799FBB-359E-4898-B0CE-E90D73837288}" destId="{BE55C81D-3B26-4575-9697-ED042D50A7E5}" srcOrd="1" destOrd="0" presId="urn:microsoft.com/office/officeart/2005/8/layout/cycle8"/>
    <dgm:cxn modelId="{C3E9A2F7-30CD-41FC-ABAE-12E0508B6250}" srcId="{86048833-B505-4A6A-B472-57838FBAEB7E}" destId="{D4799FBB-359E-4898-B0CE-E90D73837288}" srcOrd="2" destOrd="0" parTransId="{4C28630A-8965-4F70-A2B8-47420C15903A}" sibTransId="{E01A8009-6EE4-40D5-B7F7-2C2931CA22FE}"/>
    <dgm:cxn modelId="{6366884F-92BE-49A5-849B-C8922C5842EA}" type="presOf" srcId="{C19BE0FD-118B-41FF-B59A-36EA42AA410A}" destId="{C925D029-8BFF-45E6-9726-39470C0B4D44}" srcOrd="1" destOrd="0" presId="urn:microsoft.com/office/officeart/2005/8/layout/cycle8"/>
    <dgm:cxn modelId="{0AD962EA-D0E8-4E06-B3A4-DA8E028DD805}" type="presOf" srcId="{C19BE0FD-118B-41FF-B59A-36EA42AA410A}" destId="{AE73D72D-345B-479D-BF91-CDA02CB54440}" srcOrd="0" destOrd="0" presId="urn:microsoft.com/office/officeart/2005/8/layout/cycle8"/>
    <dgm:cxn modelId="{2DFB4D4A-2953-4BE0-946C-A6CC62AC8A9C}" type="presOf" srcId="{D4799FBB-359E-4898-B0CE-E90D73837288}" destId="{3794A654-D833-4DD0-B28A-72FC65D7EA58}" srcOrd="0"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D02635AD-9E12-42E8-9937-19502261CF19}" srcId="{86048833-B505-4A6A-B472-57838FBAEB7E}" destId="{C19BE0FD-118B-41FF-B59A-36EA42AA410A}" srcOrd="3" destOrd="0" parTransId="{2A332295-B0CD-4514-AB49-060CB8C08753}" sibTransId="{2023C022-761C-4207-A353-97A7653DFEAA}"/>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5EA045BB-B4D8-4F59-A2E9-B825DD7D69C8}" type="presParOf" srcId="{5104F285-4B2A-442B-8BB9-A1E64C2551BE}" destId="{3794A654-D833-4DD0-B28A-72FC65D7EA58}" srcOrd="8" destOrd="0" presId="urn:microsoft.com/office/officeart/2005/8/layout/cycle8"/>
    <dgm:cxn modelId="{E82AAC9E-FBF7-4750-8699-AA766EB82170}" type="presParOf" srcId="{5104F285-4B2A-442B-8BB9-A1E64C2551BE}" destId="{D19236EE-466C-4A76-A1FD-7D0C513DAE2A}" srcOrd="9" destOrd="0" presId="urn:microsoft.com/office/officeart/2005/8/layout/cycle8"/>
    <dgm:cxn modelId="{F78F231C-4340-4765-B04B-9F118EA9FCBF}" type="presParOf" srcId="{5104F285-4B2A-442B-8BB9-A1E64C2551BE}" destId="{B72D6935-EB99-4038-AAC6-9DB82DD6EE9E}" srcOrd="10" destOrd="0" presId="urn:microsoft.com/office/officeart/2005/8/layout/cycle8"/>
    <dgm:cxn modelId="{75F6B5EA-6D4F-45B2-AFC7-A68956CA9448}" type="presParOf" srcId="{5104F285-4B2A-442B-8BB9-A1E64C2551BE}" destId="{BE55C81D-3B26-4575-9697-ED042D50A7E5}" srcOrd="11" destOrd="0" presId="urn:microsoft.com/office/officeart/2005/8/layout/cycle8"/>
    <dgm:cxn modelId="{EDAAD125-488F-4345-900E-3E15BA4EF80D}" type="presParOf" srcId="{5104F285-4B2A-442B-8BB9-A1E64C2551BE}" destId="{AE73D72D-345B-479D-BF91-CDA02CB54440}" srcOrd="12" destOrd="0" presId="urn:microsoft.com/office/officeart/2005/8/layout/cycle8"/>
    <dgm:cxn modelId="{26A925FC-D94F-4FBC-A7EE-110CF3968F37}" type="presParOf" srcId="{5104F285-4B2A-442B-8BB9-A1E64C2551BE}" destId="{B2CFC62E-7775-4532-936F-53DE4C119CCD}" srcOrd="13" destOrd="0" presId="urn:microsoft.com/office/officeart/2005/8/layout/cycle8"/>
    <dgm:cxn modelId="{379717C2-2C15-483D-9055-2CA94A983046}" type="presParOf" srcId="{5104F285-4B2A-442B-8BB9-A1E64C2551BE}" destId="{FB6247A3-21E7-4D45-8111-EC46C966BDE6}" srcOrd="14" destOrd="0" presId="urn:microsoft.com/office/officeart/2005/8/layout/cycle8"/>
    <dgm:cxn modelId="{125C2DB0-0C3D-4192-9499-7B29A11A8CC5}" type="presParOf" srcId="{5104F285-4B2A-442B-8BB9-A1E64C2551BE}" destId="{C925D029-8BFF-45E6-9726-39470C0B4D44}" srcOrd="15" destOrd="0" presId="urn:microsoft.com/office/officeart/2005/8/layout/cycle8"/>
    <dgm:cxn modelId="{E3169CA1-A68A-4359-9275-378C5D441DBA}" type="presParOf" srcId="{5104F285-4B2A-442B-8BB9-A1E64C2551BE}" destId="{289D1D46-06B0-47FC-B141-E06DCBFC786A}" srcOrd="16" destOrd="0" presId="urn:microsoft.com/office/officeart/2005/8/layout/cycle8"/>
    <dgm:cxn modelId="{B5F8ED86-0FD4-47AE-8284-4DDF5A6E466D}" type="presParOf" srcId="{5104F285-4B2A-442B-8BB9-A1E64C2551BE}" destId="{FCF78DBF-9157-4F3F-888E-4A72069B4D45}" srcOrd="17" destOrd="0" presId="urn:microsoft.com/office/officeart/2005/8/layout/cycle8"/>
    <dgm:cxn modelId="{29032351-2751-4073-93DE-001D5A10ED32}" type="presParOf" srcId="{5104F285-4B2A-442B-8BB9-A1E64C2551BE}" destId="{14308DA7-53CF-4FF5-B459-E95A1B147C72}" srcOrd="18" destOrd="0" presId="urn:microsoft.com/office/officeart/2005/8/layout/cycle8"/>
    <dgm:cxn modelId="{D8C780F1-2CE7-401E-97DF-1096993F0092}" type="presParOf" srcId="{5104F285-4B2A-442B-8BB9-A1E64C2551BE}" destId="{03E18739-46CB-494B-8AC9-64488A809CAD}" srcOrd="19" destOrd="0" presId="urn:microsoft.com/office/officeart/2005/8/layout/cycle8"/>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De-</a:t>
          </a:r>
        </a:p>
        <a:p>
          <a:r>
            <a:rPr lang="en-US" b="1" dirty="0" err="1"/>
            <a:t>structive</a:t>
          </a:r>
          <a:endParaRPr lang="en-US" b="1" dirty="0"/>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A7F0F64C-FC05-4C63-A27E-FB39EDEA2EF9}">
      <dgm:prSet custT="1"/>
      <dgm:spPr/>
      <dgm:t>
        <a:bodyPr/>
        <a:lstStyle/>
        <a:p>
          <a:r>
            <a:rPr lang="en-US" sz="1100" b="1" dirty="0"/>
            <a:t>Con-</a:t>
          </a:r>
          <a:r>
            <a:rPr lang="en-US" sz="1100" b="1" dirty="0" err="1"/>
            <a:t>structive</a:t>
          </a:r>
          <a:endParaRPr lang="en-US" sz="1100" b="1" dirty="0"/>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2"/>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048833-B505-4A6A-B472-57838FBAEB7E}" type="doc">
      <dgm:prSet loTypeId="urn:microsoft.com/office/officeart/2005/8/layout/cycle8" loCatId="cycle" qsTypeId="urn:microsoft.com/office/officeart/2005/8/quickstyle/simple1" qsCatId="simple" csTypeId="urn:microsoft.com/office/officeart/2005/8/colors/colorful5" csCatId="colorful" phldr="1"/>
      <dgm:spPr/>
    </dgm:pt>
    <dgm:pt modelId="{DE22CAE4-D920-4622-AD8C-CE5C46392EA7}">
      <dgm:prSet phldrT="[Text]"/>
      <dgm:spPr/>
      <dgm:t>
        <a:bodyPr/>
        <a:lstStyle/>
        <a:p>
          <a:r>
            <a:rPr lang="en-US" b="1" dirty="0"/>
            <a:t>Latent</a:t>
          </a:r>
        </a:p>
      </dgm:t>
    </dgm:pt>
    <dgm:pt modelId="{88D35EF2-9823-4310-B83A-49E685A9F4BE}" type="parTrans" cxnId="{6FDDF1CE-11FF-4543-8C2A-C02A4F6639B1}">
      <dgm:prSet/>
      <dgm:spPr/>
      <dgm:t>
        <a:bodyPr/>
        <a:lstStyle/>
        <a:p>
          <a:endParaRPr lang="en-US"/>
        </a:p>
      </dgm:t>
    </dgm:pt>
    <dgm:pt modelId="{E538871C-71EE-446C-8D54-20B146F7F278}" type="sibTrans" cxnId="{6FDDF1CE-11FF-4543-8C2A-C02A4F6639B1}">
      <dgm:prSet/>
      <dgm:spPr/>
      <dgm:t>
        <a:bodyPr/>
        <a:lstStyle/>
        <a:p>
          <a:endParaRPr lang="en-US"/>
        </a:p>
      </dgm:t>
    </dgm:pt>
    <dgm:pt modelId="{A7F0F64C-FC05-4C63-A27E-FB39EDEA2EF9}">
      <dgm:prSet/>
      <dgm:spPr/>
      <dgm:t>
        <a:bodyPr/>
        <a:lstStyle/>
        <a:p>
          <a:r>
            <a:rPr lang="en-US" b="1" dirty="0"/>
            <a:t>Manifest</a:t>
          </a:r>
        </a:p>
      </dgm:t>
    </dgm:pt>
    <dgm:pt modelId="{826876DE-00E1-4665-89B4-4CE085ECA0E6}" type="parTrans" cxnId="{923A91D2-DABB-437E-B1CE-F99EC5B5CDBA}">
      <dgm:prSet/>
      <dgm:spPr/>
      <dgm:t>
        <a:bodyPr/>
        <a:lstStyle/>
        <a:p>
          <a:endParaRPr lang="en-US"/>
        </a:p>
      </dgm:t>
    </dgm:pt>
    <dgm:pt modelId="{D63DD2D6-CD8A-4FAE-A40B-23078890F8CE}" type="sibTrans" cxnId="{923A91D2-DABB-437E-B1CE-F99EC5B5CDBA}">
      <dgm:prSet/>
      <dgm:spPr/>
      <dgm:t>
        <a:bodyPr/>
        <a:lstStyle/>
        <a:p>
          <a:endParaRPr lang="en-US"/>
        </a:p>
      </dgm:t>
    </dgm:pt>
    <dgm:pt modelId="{5104F285-4B2A-442B-8BB9-A1E64C2551BE}" type="pres">
      <dgm:prSet presAssocID="{86048833-B505-4A6A-B472-57838FBAEB7E}" presName="compositeShape" presStyleCnt="0">
        <dgm:presLayoutVars>
          <dgm:chMax val="7"/>
          <dgm:dir/>
          <dgm:resizeHandles val="exact"/>
        </dgm:presLayoutVars>
      </dgm:prSet>
      <dgm:spPr/>
    </dgm:pt>
    <dgm:pt modelId="{0489BDD8-9858-4465-AD8B-211045409958}" type="pres">
      <dgm:prSet presAssocID="{86048833-B505-4A6A-B472-57838FBAEB7E}" presName="wedge1" presStyleLbl="node1" presStyleIdx="0" presStyleCnt="2"/>
      <dgm:spPr/>
      <dgm:t>
        <a:bodyPr/>
        <a:lstStyle/>
        <a:p>
          <a:endParaRPr lang="el-GR"/>
        </a:p>
      </dgm:t>
    </dgm:pt>
    <dgm:pt modelId="{F08B425F-EF11-47B9-ADF5-15B5E697B7BD}" type="pres">
      <dgm:prSet presAssocID="{86048833-B505-4A6A-B472-57838FBAEB7E}" presName="dummy1a" presStyleCnt="0"/>
      <dgm:spPr/>
    </dgm:pt>
    <dgm:pt modelId="{D0290F61-111A-4B0B-979B-F8D0B859B41D}" type="pres">
      <dgm:prSet presAssocID="{86048833-B505-4A6A-B472-57838FBAEB7E}" presName="dummy1b" presStyleCnt="0"/>
      <dgm:spPr/>
    </dgm:pt>
    <dgm:pt modelId="{4F5852CD-181B-4DC0-93A2-3BE0F5718D98}" type="pres">
      <dgm:prSet presAssocID="{86048833-B505-4A6A-B472-57838FBAEB7E}" presName="wedge1Tx" presStyleLbl="node1" presStyleIdx="0" presStyleCnt="2">
        <dgm:presLayoutVars>
          <dgm:chMax val="0"/>
          <dgm:chPref val="0"/>
          <dgm:bulletEnabled val="1"/>
        </dgm:presLayoutVars>
      </dgm:prSet>
      <dgm:spPr/>
      <dgm:t>
        <a:bodyPr/>
        <a:lstStyle/>
        <a:p>
          <a:endParaRPr lang="el-GR"/>
        </a:p>
      </dgm:t>
    </dgm:pt>
    <dgm:pt modelId="{53A0B85F-B0D9-4D43-B5AF-D969A0F91679}" type="pres">
      <dgm:prSet presAssocID="{86048833-B505-4A6A-B472-57838FBAEB7E}" presName="wedge2" presStyleLbl="node1" presStyleIdx="1" presStyleCnt="2"/>
      <dgm:spPr/>
      <dgm:t>
        <a:bodyPr/>
        <a:lstStyle/>
        <a:p>
          <a:endParaRPr lang="el-GR"/>
        </a:p>
      </dgm:t>
    </dgm:pt>
    <dgm:pt modelId="{73C677F1-ACED-49FD-AC8B-2201C26B61DE}" type="pres">
      <dgm:prSet presAssocID="{86048833-B505-4A6A-B472-57838FBAEB7E}" presName="dummy2a" presStyleCnt="0"/>
      <dgm:spPr/>
    </dgm:pt>
    <dgm:pt modelId="{B578B5DB-5834-4107-933D-5CE43D81C159}" type="pres">
      <dgm:prSet presAssocID="{86048833-B505-4A6A-B472-57838FBAEB7E}" presName="dummy2b" presStyleCnt="0"/>
      <dgm:spPr/>
    </dgm:pt>
    <dgm:pt modelId="{498CF961-935B-4951-BFBB-ACF16FD06D31}" type="pres">
      <dgm:prSet presAssocID="{86048833-B505-4A6A-B472-57838FBAEB7E}" presName="wedge2Tx" presStyleLbl="node1" presStyleIdx="1" presStyleCnt="2">
        <dgm:presLayoutVars>
          <dgm:chMax val="0"/>
          <dgm:chPref val="0"/>
          <dgm:bulletEnabled val="1"/>
        </dgm:presLayoutVars>
      </dgm:prSet>
      <dgm:spPr/>
      <dgm:t>
        <a:bodyPr/>
        <a:lstStyle/>
        <a:p>
          <a:endParaRPr lang="el-GR"/>
        </a:p>
      </dgm:t>
    </dgm:pt>
    <dgm:pt modelId="{289D1D46-06B0-47FC-B141-E06DCBFC786A}" type="pres">
      <dgm:prSet presAssocID="{E538871C-71EE-446C-8D54-20B146F7F278}" presName="arrowWedge1" presStyleLbl="fgSibTrans2D1" presStyleIdx="0" presStyleCnt="2"/>
      <dgm:spPr/>
    </dgm:pt>
    <dgm:pt modelId="{FCF78DBF-9157-4F3F-888E-4A72069B4D45}" type="pres">
      <dgm:prSet presAssocID="{D63DD2D6-CD8A-4FAE-A40B-23078890F8CE}" presName="arrowWedge2" presStyleLbl="fgSibTrans2D1" presStyleIdx="1" presStyleCnt="2"/>
      <dgm:spPr/>
    </dgm:pt>
  </dgm:ptLst>
  <dgm:cxnLst>
    <dgm:cxn modelId="{5F33B363-408A-4278-872B-7F872369EE2E}" type="presOf" srcId="{A7F0F64C-FC05-4C63-A27E-FB39EDEA2EF9}" destId="{53A0B85F-B0D9-4D43-B5AF-D969A0F91679}" srcOrd="0" destOrd="0" presId="urn:microsoft.com/office/officeart/2005/8/layout/cycle8"/>
    <dgm:cxn modelId="{25985E4E-51C5-4F29-AD82-E3F24CE63BE2}" type="presOf" srcId="{A7F0F64C-FC05-4C63-A27E-FB39EDEA2EF9}" destId="{498CF961-935B-4951-BFBB-ACF16FD06D31}" srcOrd="1" destOrd="0" presId="urn:microsoft.com/office/officeart/2005/8/layout/cycle8"/>
    <dgm:cxn modelId="{E9C721C5-5FB5-4A26-A6B0-A932A68D0116}" type="presOf" srcId="{DE22CAE4-D920-4622-AD8C-CE5C46392EA7}" destId="{4F5852CD-181B-4DC0-93A2-3BE0F5718D98}" srcOrd="1" destOrd="0" presId="urn:microsoft.com/office/officeart/2005/8/layout/cycle8"/>
    <dgm:cxn modelId="{6FDDF1CE-11FF-4543-8C2A-C02A4F6639B1}" srcId="{86048833-B505-4A6A-B472-57838FBAEB7E}" destId="{DE22CAE4-D920-4622-AD8C-CE5C46392EA7}" srcOrd="0" destOrd="0" parTransId="{88D35EF2-9823-4310-B83A-49E685A9F4BE}" sibTransId="{E538871C-71EE-446C-8D54-20B146F7F278}"/>
    <dgm:cxn modelId="{0775B373-6E00-47EF-95CA-AEC8C610AE86}" type="presOf" srcId="{86048833-B505-4A6A-B472-57838FBAEB7E}" destId="{5104F285-4B2A-442B-8BB9-A1E64C2551BE}" srcOrd="0" destOrd="0" presId="urn:microsoft.com/office/officeart/2005/8/layout/cycle8"/>
    <dgm:cxn modelId="{4CCAEADD-CCE5-46C2-A793-085A25105B66}" type="presOf" srcId="{DE22CAE4-D920-4622-AD8C-CE5C46392EA7}" destId="{0489BDD8-9858-4465-AD8B-211045409958}" srcOrd="0" destOrd="0" presId="urn:microsoft.com/office/officeart/2005/8/layout/cycle8"/>
    <dgm:cxn modelId="{923A91D2-DABB-437E-B1CE-F99EC5B5CDBA}" srcId="{86048833-B505-4A6A-B472-57838FBAEB7E}" destId="{A7F0F64C-FC05-4C63-A27E-FB39EDEA2EF9}" srcOrd="1" destOrd="0" parTransId="{826876DE-00E1-4665-89B4-4CE085ECA0E6}" sibTransId="{D63DD2D6-CD8A-4FAE-A40B-23078890F8CE}"/>
    <dgm:cxn modelId="{3D07D38C-151A-45F2-A1B0-E82AA8B1E328}" type="presParOf" srcId="{5104F285-4B2A-442B-8BB9-A1E64C2551BE}" destId="{0489BDD8-9858-4465-AD8B-211045409958}" srcOrd="0" destOrd="0" presId="urn:microsoft.com/office/officeart/2005/8/layout/cycle8"/>
    <dgm:cxn modelId="{90B2B116-BC10-46EB-81A6-330C43A51A0F}" type="presParOf" srcId="{5104F285-4B2A-442B-8BB9-A1E64C2551BE}" destId="{F08B425F-EF11-47B9-ADF5-15B5E697B7BD}" srcOrd="1" destOrd="0" presId="urn:microsoft.com/office/officeart/2005/8/layout/cycle8"/>
    <dgm:cxn modelId="{EADABCA9-429B-45EA-830C-B6AEBE2DC4A9}" type="presParOf" srcId="{5104F285-4B2A-442B-8BB9-A1E64C2551BE}" destId="{D0290F61-111A-4B0B-979B-F8D0B859B41D}" srcOrd="2" destOrd="0" presId="urn:microsoft.com/office/officeart/2005/8/layout/cycle8"/>
    <dgm:cxn modelId="{2A184270-3B54-4772-89D3-74BC46161212}" type="presParOf" srcId="{5104F285-4B2A-442B-8BB9-A1E64C2551BE}" destId="{4F5852CD-181B-4DC0-93A2-3BE0F5718D98}" srcOrd="3" destOrd="0" presId="urn:microsoft.com/office/officeart/2005/8/layout/cycle8"/>
    <dgm:cxn modelId="{1772C0F8-C349-4F84-9F20-0ED2561F4820}" type="presParOf" srcId="{5104F285-4B2A-442B-8BB9-A1E64C2551BE}" destId="{53A0B85F-B0D9-4D43-B5AF-D969A0F91679}" srcOrd="4" destOrd="0" presId="urn:microsoft.com/office/officeart/2005/8/layout/cycle8"/>
    <dgm:cxn modelId="{F44AF029-15C3-45FE-B411-CD99C623B479}" type="presParOf" srcId="{5104F285-4B2A-442B-8BB9-A1E64C2551BE}" destId="{73C677F1-ACED-49FD-AC8B-2201C26B61DE}" srcOrd="5" destOrd="0" presId="urn:microsoft.com/office/officeart/2005/8/layout/cycle8"/>
    <dgm:cxn modelId="{30EAF686-3801-4A2F-BD8D-FCD0811521D4}" type="presParOf" srcId="{5104F285-4B2A-442B-8BB9-A1E64C2551BE}" destId="{B578B5DB-5834-4107-933D-5CE43D81C159}" srcOrd="6" destOrd="0" presId="urn:microsoft.com/office/officeart/2005/8/layout/cycle8"/>
    <dgm:cxn modelId="{C2B53150-CEB7-4E0F-8B54-9A2D0589A574}" type="presParOf" srcId="{5104F285-4B2A-442B-8BB9-A1E64C2551BE}" destId="{498CF961-935B-4951-BFBB-ACF16FD06D31}" srcOrd="7" destOrd="0" presId="urn:microsoft.com/office/officeart/2005/8/layout/cycle8"/>
    <dgm:cxn modelId="{E3169CA1-A68A-4359-9275-378C5D441DBA}" type="presParOf" srcId="{5104F285-4B2A-442B-8BB9-A1E64C2551BE}" destId="{289D1D46-06B0-47FC-B141-E06DCBFC786A}" srcOrd="8" destOrd="0" presId="urn:microsoft.com/office/officeart/2005/8/layout/cycle8"/>
    <dgm:cxn modelId="{B5F8ED86-0FD4-47AE-8284-4DDF5A6E466D}" type="presParOf" srcId="{5104F285-4B2A-442B-8BB9-A1E64C2551BE}" destId="{FCF78DBF-9157-4F3F-888E-4A72069B4D45}" srcOrd="9" destOrd="0" presId="urn:microsoft.com/office/officeart/2005/8/layout/cycle8"/>
  </dgm:cxnLst>
  <dgm:bg/>
  <dgm:whole/>
  <dgm:extLst>
    <a:ext uri="http://schemas.microsoft.com/office/drawing/2008/diagram">
      <dsp:dataModelExt xmlns:dsp="http://schemas.microsoft.com/office/drawing/2008/diagram" relId="rId3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DAE2CB-4894-4B85-BAC8-65303A8BDED6}"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F4802D85-0683-43D1-BA8F-1508537C0D69}">
      <dgm:prSet phldrT="[Text]"/>
      <dgm:spPr/>
      <dgm:t>
        <a:bodyPr/>
        <a:lstStyle/>
        <a:p>
          <a:r>
            <a:rPr lang="en-US" b="1" dirty="0"/>
            <a:t>Intrapersonal</a:t>
          </a:r>
        </a:p>
      </dgm:t>
    </dgm:pt>
    <dgm:pt modelId="{1A8CFE8D-C7C9-45B8-998B-D86F83E9F9FE}" type="parTrans" cxnId="{4201E369-9EC7-4995-A008-FD41B5B9E05E}">
      <dgm:prSet/>
      <dgm:spPr/>
      <dgm:t>
        <a:bodyPr/>
        <a:lstStyle/>
        <a:p>
          <a:endParaRPr lang="en-US"/>
        </a:p>
      </dgm:t>
    </dgm:pt>
    <dgm:pt modelId="{0688B6DB-6BB1-4673-9D58-EEE3567DBDAB}" type="sibTrans" cxnId="{4201E369-9EC7-4995-A008-FD41B5B9E05E}">
      <dgm:prSet/>
      <dgm:spPr/>
      <dgm:t>
        <a:bodyPr/>
        <a:lstStyle/>
        <a:p>
          <a:endParaRPr lang="en-US"/>
        </a:p>
      </dgm:t>
    </dgm:pt>
    <dgm:pt modelId="{6239729B-09DD-49A0-9879-AFEFE09BD01C}">
      <dgm:prSet phldrT="[Text]"/>
      <dgm:spPr/>
      <dgm:t>
        <a:bodyPr/>
        <a:lstStyle/>
        <a:p>
          <a:r>
            <a:rPr lang="en-US" b="1" dirty="0"/>
            <a:t>Interpersonal</a:t>
          </a:r>
        </a:p>
      </dgm:t>
    </dgm:pt>
    <dgm:pt modelId="{3A669861-6AA0-45C1-B897-FC44F239CB88}" type="parTrans" cxnId="{74A1CFA2-B682-410E-82E2-400D61A257C0}">
      <dgm:prSet/>
      <dgm:spPr/>
      <dgm:t>
        <a:bodyPr/>
        <a:lstStyle/>
        <a:p>
          <a:endParaRPr lang="en-US"/>
        </a:p>
      </dgm:t>
    </dgm:pt>
    <dgm:pt modelId="{0075A284-92A4-402C-9266-C03568468561}" type="sibTrans" cxnId="{74A1CFA2-B682-410E-82E2-400D61A257C0}">
      <dgm:prSet/>
      <dgm:spPr/>
      <dgm:t>
        <a:bodyPr/>
        <a:lstStyle/>
        <a:p>
          <a:endParaRPr lang="en-US"/>
        </a:p>
      </dgm:t>
    </dgm:pt>
    <dgm:pt modelId="{DA37F6A5-61BE-4951-A909-6D6B5733FE43}">
      <dgm:prSet phldrT="[Text]"/>
      <dgm:spPr/>
      <dgm:t>
        <a:bodyPr/>
        <a:lstStyle/>
        <a:p>
          <a:r>
            <a:rPr lang="en-US" b="1" dirty="0"/>
            <a:t>Intragroup</a:t>
          </a:r>
        </a:p>
      </dgm:t>
    </dgm:pt>
    <dgm:pt modelId="{E8EDAB10-7431-4024-A8E2-9A5F5A5C469E}" type="parTrans" cxnId="{6134537F-6574-46E8-BB8D-1E23D1FCA6B3}">
      <dgm:prSet/>
      <dgm:spPr/>
      <dgm:t>
        <a:bodyPr/>
        <a:lstStyle/>
        <a:p>
          <a:endParaRPr lang="en-US"/>
        </a:p>
      </dgm:t>
    </dgm:pt>
    <dgm:pt modelId="{DDC1886C-2F2A-43A5-8A87-728EB637A3DA}" type="sibTrans" cxnId="{6134537F-6574-46E8-BB8D-1E23D1FCA6B3}">
      <dgm:prSet/>
      <dgm:spPr/>
      <dgm:t>
        <a:bodyPr/>
        <a:lstStyle/>
        <a:p>
          <a:endParaRPr lang="en-US"/>
        </a:p>
      </dgm:t>
    </dgm:pt>
    <dgm:pt modelId="{FF481E30-06A0-4614-9A6A-2CF4426A6227}">
      <dgm:prSet/>
      <dgm:spPr/>
      <dgm:t>
        <a:bodyPr/>
        <a:lstStyle/>
        <a:p>
          <a:r>
            <a:rPr lang="en-US" b="1" dirty="0"/>
            <a:t>Intergroup</a:t>
          </a:r>
        </a:p>
      </dgm:t>
    </dgm:pt>
    <dgm:pt modelId="{284C3B89-EEA3-4A5F-9C89-1516AE2FF7E4}" type="parTrans" cxnId="{FC4AD100-4AF8-4CA5-8209-D60D553A6F60}">
      <dgm:prSet/>
      <dgm:spPr/>
      <dgm:t>
        <a:bodyPr/>
        <a:lstStyle/>
        <a:p>
          <a:endParaRPr lang="en-US"/>
        </a:p>
      </dgm:t>
    </dgm:pt>
    <dgm:pt modelId="{C7A1A03A-EDD4-4E51-89EC-1AFE3CA71AB2}" type="sibTrans" cxnId="{FC4AD100-4AF8-4CA5-8209-D60D553A6F60}">
      <dgm:prSet/>
      <dgm:spPr/>
      <dgm:t>
        <a:bodyPr/>
        <a:lstStyle/>
        <a:p>
          <a:endParaRPr lang="en-US"/>
        </a:p>
      </dgm:t>
    </dgm:pt>
    <dgm:pt modelId="{EAA0660B-8956-4628-A669-5D287010D19D}" type="pres">
      <dgm:prSet presAssocID="{2FDAE2CB-4894-4B85-BAC8-65303A8BDED6}" presName="Name0" presStyleCnt="0">
        <dgm:presLayoutVars>
          <dgm:chMax val="7"/>
          <dgm:chPref val="7"/>
          <dgm:dir/>
          <dgm:animLvl val="lvl"/>
        </dgm:presLayoutVars>
      </dgm:prSet>
      <dgm:spPr/>
      <dgm:t>
        <a:bodyPr/>
        <a:lstStyle/>
        <a:p>
          <a:endParaRPr lang="el-GR"/>
        </a:p>
      </dgm:t>
    </dgm:pt>
    <dgm:pt modelId="{7B928FDE-FA18-45DB-B900-A425D14B25A3}" type="pres">
      <dgm:prSet presAssocID="{F4802D85-0683-43D1-BA8F-1508537C0D69}" presName="Accent1" presStyleCnt="0"/>
      <dgm:spPr/>
    </dgm:pt>
    <dgm:pt modelId="{FF216509-964F-4BC6-BFE4-58BF51628513}" type="pres">
      <dgm:prSet presAssocID="{F4802D85-0683-43D1-BA8F-1508537C0D69}" presName="Accent" presStyleLbl="node1" presStyleIdx="0" presStyleCnt="4" custLinFactNeighborX="-452" custLinFactNeighborY="-1136"/>
      <dgm:spPr/>
    </dgm:pt>
    <dgm:pt modelId="{355F38CF-6BCB-4CEC-9103-21102681BAD5}" type="pres">
      <dgm:prSet presAssocID="{F4802D85-0683-43D1-BA8F-1508537C0D69}" presName="Parent1" presStyleLbl="revTx" presStyleIdx="0" presStyleCnt="4">
        <dgm:presLayoutVars>
          <dgm:chMax val="1"/>
          <dgm:chPref val="1"/>
          <dgm:bulletEnabled val="1"/>
        </dgm:presLayoutVars>
      </dgm:prSet>
      <dgm:spPr/>
      <dgm:t>
        <a:bodyPr/>
        <a:lstStyle/>
        <a:p>
          <a:endParaRPr lang="el-GR"/>
        </a:p>
      </dgm:t>
    </dgm:pt>
    <dgm:pt modelId="{49AA2036-B66B-44E3-AAC8-29EFF22045CB}" type="pres">
      <dgm:prSet presAssocID="{6239729B-09DD-49A0-9879-AFEFE09BD01C}" presName="Accent2" presStyleCnt="0"/>
      <dgm:spPr/>
    </dgm:pt>
    <dgm:pt modelId="{36FDC14C-34E9-460B-AC99-EC4704536E2D}" type="pres">
      <dgm:prSet presAssocID="{6239729B-09DD-49A0-9879-AFEFE09BD01C}" presName="Accent" presStyleLbl="node1" presStyleIdx="1" presStyleCnt="4"/>
      <dgm:spPr/>
    </dgm:pt>
    <dgm:pt modelId="{FAF39D49-58FC-4A83-976C-E918E51CAC18}" type="pres">
      <dgm:prSet presAssocID="{6239729B-09DD-49A0-9879-AFEFE09BD01C}" presName="Parent2" presStyleLbl="revTx" presStyleIdx="1" presStyleCnt="4">
        <dgm:presLayoutVars>
          <dgm:chMax val="1"/>
          <dgm:chPref val="1"/>
          <dgm:bulletEnabled val="1"/>
        </dgm:presLayoutVars>
      </dgm:prSet>
      <dgm:spPr/>
      <dgm:t>
        <a:bodyPr/>
        <a:lstStyle/>
        <a:p>
          <a:endParaRPr lang="el-GR"/>
        </a:p>
      </dgm:t>
    </dgm:pt>
    <dgm:pt modelId="{94A72C07-47B6-43E4-B6BF-EF1C2A5BE9A0}" type="pres">
      <dgm:prSet presAssocID="{DA37F6A5-61BE-4951-A909-6D6B5733FE43}" presName="Accent3" presStyleCnt="0"/>
      <dgm:spPr/>
    </dgm:pt>
    <dgm:pt modelId="{BC958770-94AD-4FA9-A52D-49B3F5A59247}" type="pres">
      <dgm:prSet presAssocID="{DA37F6A5-61BE-4951-A909-6D6B5733FE43}" presName="Accent" presStyleLbl="node1" presStyleIdx="2" presStyleCnt="4"/>
      <dgm:spPr/>
    </dgm:pt>
    <dgm:pt modelId="{51286F74-756E-4C8C-90C4-4D796632B795}" type="pres">
      <dgm:prSet presAssocID="{DA37F6A5-61BE-4951-A909-6D6B5733FE43}" presName="Parent3" presStyleLbl="revTx" presStyleIdx="2" presStyleCnt="4">
        <dgm:presLayoutVars>
          <dgm:chMax val="1"/>
          <dgm:chPref val="1"/>
          <dgm:bulletEnabled val="1"/>
        </dgm:presLayoutVars>
      </dgm:prSet>
      <dgm:spPr/>
      <dgm:t>
        <a:bodyPr/>
        <a:lstStyle/>
        <a:p>
          <a:endParaRPr lang="el-GR"/>
        </a:p>
      </dgm:t>
    </dgm:pt>
    <dgm:pt modelId="{51A3E95D-4616-498B-AB06-50530CED12E0}" type="pres">
      <dgm:prSet presAssocID="{FF481E30-06A0-4614-9A6A-2CF4426A6227}" presName="Accent4" presStyleCnt="0"/>
      <dgm:spPr/>
    </dgm:pt>
    <dgm:pt modelId="{B8E0D776-C212-4CFA-AD2A-0DA7B34BD5CC}" type="pres">
      <dgm:prSet presAssocID="{FF481E30-06A0-4614-9A6A-2CF4426A6227}" presName="Accent" presStyleLbl="node1" presStyleIdx="3" presStyleCnt="4"/>
      <dgm:spPr/>
    </dgm:pt>
    <dgm:pt modelId="{E5B84678-12F1-4FBD-A480-B5278EA90A81}" type="pres">
      <dgm:prSet presAssocID="{FF481E30-06A0-4614-9A6A-2CF4426A6227}" presName="Parent4" presStyleLbl="revTx" presStyleIdx="3" presStyleCnt="4">
        <dgm:presLayoutVars>
          <dgm:chMax val="1"/>
          <dgm:chPref val="1"/>
          <dgm:bulletEnabled val="1"/>
        </dgm:presLayoutVars>
      </dgm:prSet>
      <dgm:spPr/>
      <dgm:t>
        <a:bodyPr/>
        <a:lstStyle/>
        <a:p>
          <a:endParaRPr lang="el-GR"/>
        </a:p>
      </dgm:t>
    </dgm:pt>
  </dgm:ptLst>
  <dgm:cxnLst>
    <dgm:cxn modelId="{7837F378-F5FE-4CBA-8E2D-D73E7D96D528}" type="presOf" srcId="{DA37F6A5-61BE-4951-A909-6D6B5733FE43}" destId="{51286F74-756E-4C8C-90C4-4D796632B795}" srcOrd="0" destOrd="0" presId="urn:microsoft.com/office/officeart/2009/layout/CircleArrowProcess"/>
    <dgm:cxn modelId="{571F79C0-434C-41C8-9C5D-E8D589BEB8D4}" type="presOf" srcId="{F4802D85-0683-43D1-BA8F-1508537C0D69}" destId="{355F38CF-6BCB-4CEC-9103-21102681BAD5}" srcOrd="0" destOrd="0" presId="urn:microsoft.com/office/officeart/2009/layout/CircleArrowProcess"/>
    <dgm:cxn modelId="{9BE3CAA8-74E1-405F-B29A-1C098D0AFCAE}" type="presOf" srcId="{6239729B-09DD-49A0-9879-AFEFE09BD01C}" destId="{FAF39D49-58FC-4A83-976C-E918E51CAC18}" srcOrd="0" destOrd="0" presId="urn:microsoft.com/office/officeart/2009/layout/CircleArrowProcess"/>
    <dgm:cxn modelId="{FC4AD100-4AF8-4CA5-8209-D60D553A6F60}" srcId="{2FDAE2CB-4894-4B85-BAC8-65303A8BDED6}" destId="{FF481E30-06A0-4614-9A6A-2CF4426A6227}" srcOrd="3" destOrd="0" parTransId="{284C3B89-EEA3-4A5F-9C89-1516AE2FF7E4}" sibTransId="{C7A1A03A-EDD4-4E51-89EC-1AFE3CA71AB2}"/>
    <dgm:cxn modelId="{74A1CFA2-B682-410E-82E2-400D61A257C0}" srcId="{2FDAE2CB-4894-4B85-BAC8-65303A8BDED6}" destId="{6239729B-09DD-49A0-9879-AFEFE09BD01C}" srcOrd="1" destOrd="0" parTransId="{3A669861-6AA0-45C1-B897-FC44F239CB88}" sibTransId="{0075A284-92A4-402C-9266-C03568468561}"/>
    <dgm:cxn modelId="{DFFA4F01-6E22-496A-A655-C1CFC5A90E46}" type="presOf" srcId="{2FDAE2CB-4894-4B85-BAC8-65303A8BDED6}" destId="{EAA0660B-8956-4628-A669-5D287010D19D}" srcOrd="0" destOrd="0" presId="urn:microsoft.com/office/officeart/2009/layout/CircleArrowProcess"/>
    <dgm:cxn modelId="{C2FC265E-3744-4186-B866-B8B7767B5CCD}" type="presOf" srcId="{FF481E30-06A0-4614-9A6A-2CF4426A6227}" destId="{E5B84678-12F1-4FBD-A480-B5278EA90A81}" srcOrd="0" destOrd="0" presId="urn:microsoft.com/office/officeart/2009/layout/CircleArrowProcess"/>
    <dgm:cxn modelId="{6134537F-6574-46E8-BB8D-1E23D1FCA6B3}" srcId="{2FDAE2CB-4894-4B85-BAC8-65303A8BDED6}" destId="{DA37F6A5-61BE-4951-A909-6D6B5733FE43}" srcOrd="2" destOrd="0" parTransId="{E8EDAB10-7431-4024-A8E2-9A5F5A5C469E}" sibTransId="{DDC1886C-2F2A-43A5-8A87-728EB637A3DA}"/>
    <dgm:cxn modelId="{4201E369-9EC7-4995-A008-FD41B5B9E05E}" srcId="{2FDAE2CB-4894-4B85-BAC8-65303A8BDED6}" destId="{F4802D85-0683-43D1-BA8F-1508537C0D69}" srcOrd="0" destOrd="0" parTransId="{1A8CFE8D-C7C9-45B8-998B-D86F83E9F9FE}" sibTransId="{0688B6DB-6BB1-4673-9D58-EEE3567DBDAB}"/>
    <dgm:cxn modelId="{C44D517A-883A-4477-9538-E4E8B98207F8}" type="presParOf" srcId="{EAA0660B-8956-4628-A669-5D287010D19D}" destId="{7B928FDE-FA18-45DB-B900-A425D14B25A3}" srcOrd="0" destOrd="0" presId="urn:microsoft.com/office/officeart/2009/layout/CircleArrowProcess"/>
    <dgm:cxn modelId="{9EF23039-2545-4742-A9EF-F0BD1080A49F}" type="presParOf" srcId="{7B928FDE-FA18-45DB-B900-A425D14B25A3}" destId="{FF216509-964F-4BC6-BFE4-58BF51628513}" srcOrd="0" destOrd="0" presId="urn:microsoft.com/office/officeart/2009/layout/CircleArrowProcess"/>
    <dgm:cxn modelId="{664109CE-33E4-4282-A8DB-EFD0AEF28445}" type="presParOf" srcId="{EAA0660B-8956-4628-A669-5D287010D19D}" destId="{355F38CF-6BCB-4CEC-9103-21102681BAD5}" srcOrd="1" destOrd="0" presId="urn:microsoft.com/office/officeart/2009/layout/CircleArrowProcess"/>
    <dgm:cxn modelId="{CA7C5D89-AC15-42E4-B8BC-082933A56A0D}" type="presParOf" srcId="{EAA0660B-8956-4628-A669-5D287010D19D}" destId="{49AA2036-B66B-44E3-AAC8-29EFF22045CB}" srcOrd="2" destOrd="0" presId="urn:microsoft.com/office/officeart/2009/layout/CircleArrowProcess"/>
    <dgm:cxn modelId="{843D0A45-C241-4345-9220-CD481DA9F53E}" type="presParOf" srcId="{49AA2036-B66B-44E3-AAC8-29EFF22045CB}" destId="{36FDC14C-34E9-460B-AC99-EC4704536E2D}" srcOrd="0" destOrd="0" presId="urn:microsoft.com/office/officeart/2009/layout/CircleArrowProcess"/>
    <dgm:cxn modelId="{F9A2420F-BB59-44C8-9614-5F370D85E75F}" type="presParOf" srcId="{EAA0660B-8956-4628-A669-5D287010D19D}" destId="{FAF39D49-58FC-4A83-976C-E918E51CAC18}" srcOrd="3" destOrd="0" presId="urn:microsoft.com/office/officeart/2009/layout/CircleArrowProcess"/>
    <dgm:cxn modelId="{4759765A-DAA1-42A5-80C3-DC666FF26E5A}" type="presParOf" srcId="{EAA0660B-8956-4628-A669-5D287010D19D}" destId="{94A72C07-47B6-43E4-B6BF-EF1C2A5BE9A0}" srcOrd="4" destOrd="0" presId="urn:microsoft.com/office/officeart/2009/layout/CircleArrowProcess"/>
    <dgm:cxn modelId="{791CE6E6-9FA3-4BAA-BF86-B5E9BC9A1F21}" type="presParOf" srcId="{94A72C07-47B6-43E4-B6BF-EF1C2A5BE9A0}" destId="{BC958770-94AD-4FA9-A52D-49B3F5A59247}" srcOrd="0" destOrd="0" presId="urn:microsoft.com/office/officeart/2009/layout/CircleArrowProcess"/>
    <dgm:cxn modelId="{3C035723-8166-447A-B4E5-78BC55957BDD}" type="presParOf" srcId="{EAA0660B-8956-4628-A669-5D287010D19D}" destId="{51286F74-756E-4C8C-90C4-4D796632B795}" srcOrd="5" destOrd="0" presId="urn:microsoft.com/office/officeart/2009/layout/CircleArrowProcess"/>
    <dgm:cxn modelId="{7D27AF51-A592-48FD-931E-3DF375F6204C}" type="presParOf" srcId="{EAA0660B-8956-4628-A669-5D287010D19D}" destId="{51A3E95D-4616-498B-AB06-50530CED12E0}" srcOrd="6" destOrd="0" presId="urn:microsoft.com/office/officeart/2009/layout/CircleArrowProcess"/>
    <dgm:cxn modelId="{64BDE24C-8E1F-410E-AE19-3FD6E2089846}" type="presParOf" srcId="{51A3E95D-4616-498B-AB06-50530CED12E0}" destId="{B8E0D776-C212-4CFA-AD2A-0DA7B34BD5CC}" srcOrd="0" destOrd="0" presId="urn:microsoft.com/office/officeart/2009/layout/CircleArrowProcess"/>
    <dgm:cxn modelId="{25A1CBE9-A6D3-4350-86E1-86370900BC53}" type="presParOf" srcId="{EAA0660B-8956-4628-A669-5D287010D19D}" destId="{E5B84678-12F1-4FBD-A480-B5278EA90A81}"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a:solidFill>
                <a:schemeClr val="tx1"/>
              </a:solidFill>
            </a:rPr>
            <a:t>Awareness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2413669"/>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3. Conflict Solving</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0261" y="2463930"/>
        <a:ext cx="4861295" cy="929078"/>
      </dsp:txXfrm>
    </dsp:sp>
    <dsp:sp modelId="{8CDB7BC7-8DB4-48B4-844D-150D6BC9A281}">
      <dsp:nvSpPr>
        <dsp:cNvPr id="0" name=""/>
        <dsp:cNvSpPr/>
      </dsp:nvSpPr>
      <dsp:spPr>
        <a:xfrm>
          <a:off x="0" y="1254031"/>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2. Critical Thinking </a:t>
          </a:r>
          <a:endParaRPr lang="el-GR" sz="3200" kern="1200" dirty="0">
            <a:solidFill>
              <a:prstClr val="black"/>
            </a:solidFill>
            <a:effectLst/>
            <a:latin typeface="Calibri" panose="020F0502020204030204"/>
            <a:ea typeface="+mn-ea"/>
            <a:cs typeface="+mn-cs"/>
          </a:endParaRPr>
        </a:p>
      </dsp:txBody>
      <dsp:txXfrm>
        <a:off x="50261" y="1304292"/>
        <a:ext cx="4861295" cy="929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BE15D-F99A-4F61-9A1B-033BED5CC3E5}">
      <dsp:nvSpPr>
        <dsp:cNvPr id="0" name=""/>
        <dsp:cNvSpPr/>
      </dsp:nvSpPr>
      <dsp:spPr>
        <a:xfrm>
          <a:off x="5306" y="0"/>
          <a:ext cx="1644964" cy="7961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effectLst>
                <a:outerShdw blurRad="38100" dist="38100" dir="2700000" algn="tl">
                  <a:srgbClr val="000000">
                    <a:alpha val="43137"/>
                  </a:srgbClr>
                </a:outerShdw>
              </a:effectLst>
            </a:rPr>
            <a:t>Stage 1</a:t>
          </a:r>
        </a:p>
        <a:p>
          <a:pPr lvl="0" algn="ctr" defTabSz="577850">
            <a:lnSpc>
              <a:spcPct val="90000"/>
            </a:lnSpc>
            <a:spcBef>
              <a:spcPct val="0"/>
            </a:spcBef>
            <a:spcAft>
              <a:spcPct val="35000"/>
            </a:spcAft>
          </a:pPr>
          <a:r>
            <a:rPr lang="en-US" sz="1300" kern="1200" dirty="0">
              <a:effectLst>
                <a:outerShdw blurRad="38100" dist="38100" dir="2700000" algn="tl">
                  <a:srgbClr val="000000">
                    <a:alpha val="43137"/>
                  </a:srgbClr>
                </a:outerShdw>
              </a:effectLst>
            </a:rPr>
            <a:t>Potential Opposition, Incompatibility</a:t>
          </a:r>
        </a:p>
      </dsp:txBody>
      <dsp:txXfrm>
        <a:off x="28625" y="23319"/>
        <a:ext cx="1598326" cy="749520"/>
      </dsp:txXfrm>
    </dsp:sp>
    <dsp:sp modelId="{213CB544-0F44-4B7C-A871-5CB09F80C40A}">
      <dsp:nvSpPr>
        <dsp:cNvPr id="0" name=""/>
        <dsp:cNvSpPr/>
      </dsp:nvSpPr>
      <dsp:spPr>
        <a:xfrm>
          <a:off x="1814767" y="194103"/>
          <a:ext cx="348732" cy="40795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814767" y="275693"/>
        <a:ext cx="244112" cy="244771"/>
      </dsp:txXfrm>
    </dsp:sp>
    <dsp:sp modelId="{DD5818A2-B7D5-454F-9F20-A53C3E544D33}">
      <dsp:nvSpPr>
        <dsp:cNvPr id="0" name=""/>
        <dsp:cNvSpPr/>
      </dsp:nvSpPr>
      <dsp:spPr>
        <a:xfrm>
          <a:off x="2308257" y="0"/>
          <a:ext cx="1644964" cy="79615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effectLst>
                <a:outerShdw blurRad="38100" dist="38100" dir="2700000" algn="tl">
                  <a:srgbClr val="000000">
                    <a:alpha val="43137"/>
                  </a:srgbClr>
                </a:outerShdw>
              </a:effectLst>
            </a:rPr>
            <a:t>Stage 2</a:t>
          </a:r>
        </a:p>
        <a:p>
          <a:pPr lvl="0" algn="ctr" defTabSz="577850">
            <a:lnSpc>
              <a:spcPct val="90000"/>
            </a:lnSpc>
            <a:spcBef>
              <a:spcPct val="0"/>
            </a:spcBef>
            <a:spcAft>
              <a:spcPct val="35000"/>
            </a:spcAft>
          </a:pPr>
          <a:r>
            <a:rPr lang="en-US" sz="1300" kern="1200" dirty="0">
              <a:effectLst>
                <a:outerShdw blurRad="38100" dist="38100" dir="2700000" algn="tl">
                  <a:srgbClr val="000000">
                    <a:alpha val="43137"/>
                  </a:srgbClr>
                </a:outerShdw>
              </a:effectLst>
            </a:rPr>
            <a:t>Recognition</a:t>
          </a:r>
        </a:p>
      </dsp:txBody>
      <dsp:txXfrm>
        <a:off x="2331576" y="23319"/>
        <a:ext cx="1598326" cy="749520"/>
      </dsp:txXfrm>
    </dsp:sp>
    <dsp:sp modelId="{490CF30B-0E03-4B72-9678-7A94EA7239CF}">
      <dsp:nvSpPr>
        <dsp:cNvPr id="0" name=""/>
        <dsp:cNvSpPr/>
      </dsp:nvSpPr>
      <dsp:spPr>
        <a:xfrm>
          <a:off x="4117718" y="194103"/>
          <a:ext cx="348732" cy="40795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17718" y="275693"/>
        <a:ext cx="244112" cy="244771"/>
      </dsp:txXfrm>
    </dsp:sp>
    <dsp:sp modelId="{4F382BBF-F578-4CFD-908A-50A7A4B8DF66}">
      <dsp:nvSpPr>
        <dsp:cNvPr id="0" name=""/>
        <dsp:cNvSpPr/>
      </dsp:nvSpPr>
      <dsp:spPr>
        <a:xfrm>
          <a:off x="4611208" y="0"/>
          <a:ext cx="1644964" cy="7961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effectLst>
                <a:outerShdw blurRad="38100" dist="38100" dir="2700000" algn="tl">
                  <a:srgbClr val="000000">
                    <a:alpha val="43137"/>
                  </a:srgbClr>
                </a:outerShdw>
              </a:effectLst>
            </a:rPr>
            <a:t>Stage 3</a:t>
          </a:r>
        </a:p>
        <a:p>
          <a:pPr lvl="0" algn="ctr" defTabSz="577850">
            <a:lnSpc>
              <a:spcPct val="90000"/>
            </a:lnSpc>
            <a:spcBef>
              <a:spcPct val="0"/>
            </a:spcBef>
            <a:spcAft>
              <a:spcPct val="35000"/>
            </a:spcAft>
          </a:pPr>
          <a:r>
            <a:rPr lang="en-US" sz="1300" kern="1200" dirty="0">
              <a:effectLst>
                <a:outerShdw blurRad="38100" dist="38100" dir="2700000" algn="tl">
                  <a:srgbClr val="000000">
                    <a:alpha val="43137"/>
                  </a:srgbClr>
                </a:outerShdw>
              </a:effectLst>
            </a:rPr>
            <a:t>Intention/Goals</a:t>
          </a:r>
        </a:p>
      </dsp:txBody>
      <dsp:txXfrm>
        <a:off x="4634527" y="23319"/>
        <a:ext cx="1598326" cy="749520"/>
      </dsp:txXfrm>
    </dsp:sp>
    <dsp:sp modelId="{39E4A4E9-B21F-44FD-AFA9-CD5AEB97AE61}">
      <dsp:nvSpPr>
        <dsp:cNvPr id="0" name=""/>
        <dsp:cNvSpPr/>
      </dsp:nvSpPr>
      <dsp:spPr>
        <a:xfrm>
          <a:off x="6420669" y="194103"/>
          <a:ext cx="348732" cy="40795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420669" y="275693"/>
        <a:ext cx="244112" cy="244771"/>
      </dsp:txXfrm>
    </dsp:sp>
    <dsp:sp modelId="{0E991DEF-7D0C-49C2-A618-CC68718B7AE0}">
      <dsp:nvSpPr>
        <dsp:cNvPr id="0" name=""/>
        <dsp:cNvSpPr/>
      </dsp:nvSpPr>
      <dsp:spPr>
        <a:xfrm>
          <a:off x="6914158" y="0"/>
          <a:ext cx="1644964" cy="7961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effectLst>
                <a:outerShdw blurRad="38100" dist="38100" dir="2700000" algn="tl">
                  <a:srgbClr val="000000">
                    <a:alpha val="43137"/>
                  </a:srgbClr>
                </a:outerShdw>
              </a:effectLst>
            </a:rPr>
            <a:t>Stage 4</a:t>
          </a:r>
        </a:p>
        <a:p>
          <a:pPr lvl="0" algn="ctr" defTabSz="577850">
            <a:lnSpc>
              <a:spcPct val="90000"/>
            </a:lnSpc>
            <a:spcBef>
              <a:spcPct val="0"/>
            </a:spcBef>
            <a:spcAft>
              <a:spcPct val="35000"/>
            </a:spcAft>
          </a:pPr>
          <a:r>
            <a:rPr lang="en-US" sz="1300" kern="1200" dirty="0" err="1">
              <a:effectLst>
                <a:outerShdw blurRad="38100" dist="38100" dir="2700000" algn="tl">
                  <a:srgbClr val="000000">
                    <a:alpha val="43137"/>
                  </a:srgbClr>
                </a:outerShdw>
              </a:effectLst>
            </a:rPr>
            <a:t>Behaviour</a:t>
          </a:r>
          <a:endParaRPr lang="en-US" sz="1300" kern="1200" dirty="0">
            <a:effectLst>
              <a:outerShdw blurRad="38100" dist="38100" dir="2700000" algn="tl">
                <a:srgbClr val="000000">
                  <a:alpha val="43137"/>
                </a:srgbClr>
              </a:outerShdw>
            </a:effectLst>
          </a:endParaRPr>
        </a:p>
      </dsp:txBody>
      <dsp:txXfrm>
        <a:off x="6937477" y="23319"/>
        <a:ext cx="1598326" cy="749520"/>
      </dsp:txXfrm>
    </dsp:sp>
    <dsp:sp modelId="{D8BE11F1-AE5D-47D7-8F41-8E5C1F903894}">
      <dsp:nvSpPr>
        <dsp:cNvPr id="0" name=""/>
        <dsp:cNvSpPr/>
      </dsp:nvSpPr>
      <dsp:spPr>
        <a:xfrm>
          <a:off x="8723620" y="194103"/>
          <a:ext cx="348732" cy="40795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8723620" y="275693"/>
        <a:ext cx="244112" cy="244771"/>
      </dsp:txXfrm>
    </dsp:sp>
    <dsp:sp modelId="{3238DEEC-CE24-43F2-8AFC-08C4ABFCEA50}">
      <dsp:nvSpPr>
        <dsp:cNvPr id="0" name=""/>
        <dsp:cNvSpPr/>
      </dsp:nvSpPr>
      <dsp:spPr>
        <a:xfrm>
          <a:off x="9217109" y="0"/>
          <a:ext cx="1644964" cy="79615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a:effectLst>
                <a:outerShdw blurRad="38100" dist="38100" dir="2700000" algn="tl">
                  <a:srgbClr val="000000">
                    <a:alpha val="43137"/>
                  </a:srgbClr>
                </a:outerShdw>
              </a:effectLst>
            </a:rPr>
            <a:t>Stage 5</a:t>
          </a:r>
        </a:p>
        <a:p>
          <a:pPr lvl="0" algn="ctr" defTabSz="577850">
            <a:lnSpc>
              <a:spcPct val="90000"/>
            </a:lnSpc>
            <a:spcBef>
              <a:spcPct val="0"/>
            </a:spcBef>
            <a:spcAft>
              <a:spcPct val="35000"/>
            </a:spcAft>
          </a:pPr>
          <a:r>
            <a:rPr lang="en-US" sz="1300" kern="1200" dirty="0">
              <a:effectLst>
                <a:outerShdw blurRad="38100" dist="38100" dir="2700000" algn="tl">
                  <a:srgbClr val="000000">
                    <a:alpha val="43137"/>
                  </a:srgbClr>
                </a:outerShdw>
              </a:effectLst>
            </a:rPr>
            <a:t>Consequences</a:t>
          </a:r>
        </a:p>
      </dsp:txBody>
      <dsp:txXfrm>
        <a:off x="9240428" y="23319"/>
        <a:ext cx="1598326" cy="749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 skills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347767" y="207262"/>
          <a:ext cx="3017873" cy="3017873"/>
        </a:xfrm>
        <a:prstGeom prst="pie">
          <a:avLst>
            <a:gd name="adj1" fmla="val 16200000"/>
            <a:gd name="adj2" fmla="val 19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International</a:t>
          </a:r>
        </a:p>
      </dsp:txBody>
      <dsp:txXfrm>
        <a:off x="1928558" y="592760"/>
        <a:ext cx="790395" cy="610760"/>
      </dsp:txXfrm>
    </dsp:sp>
    <dsp:sp modelId="{53A0B85F-B0D9-4D43-B5AF-D969A0F91679}">
      <dsp:nvSpPr>
        <dsp:cNvPr id="0" name=""/>
        <dsp:cNvSpPr/>
      </dsp:nvSpPr>
      <dsp:spPr>
        <a:xfrm>
          <a:off x="383694" y="269416"/>
          <a:ext cx="3017873" cy="3017873"/>
        </a:xfrm>
        <a:prstGeom prst="pie">
          <a:avLst>
            <a:gd name="adj1" fmla="val 19800000"/>
            <a:gd name="adj2" fmla="val 180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Intersociety </a:t>
          </a:r>
        </a:p>
      </dsp:txBody>
      <dsp:txXfrm>
        <a:off x="2431537" y="1490936"/>
        <a:ext cx="826322" cy="592796"/>
      </dsp:txXfrm>
    </dsp:sp>
    <dsp:sp modelId="{3794A654-D833-4DD0-B28A-72FC65D7EA58}">
      <dsp:nvSpPr>
        <dsp:cNvPr id="0" name=""/>
        <dsp:cNvSpPr/>
      </dsp:nvSpPr>
      <dsp:spPr>
        <a:xfrm>
          <a:off x="347767" y="331570"/>
          <a:ext cx="3017873" cy="3017873"/>
        </a:xfrm>
        <a:prstGeom prst="pie">
          <a:avLst>
            <a:gd name="adj1" fmla="val 1800000"/>
            <a:gd name="adj2" fmla="val 540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Intergroup</a:t>
          </a:r>
        </a:p>
      </dsp:txBody>
      <dsp:txXfrm>
        <a:off x="1928558" y="2371150"/>
        <a:ext cx="790395" cy="610760"/>
      </dsp:txXfrm>
    </dsp:sp>
    <dsp:sp modelId="{AE73D72D-345B-479D-BF91-CDA02CB54440}">
      <dsp:nvSpPr>
        <dsp:cNvPr id="0" name=""/>
        <dsp:cNvSpPr/>
      </dsp:nvSpPr>
      <dsp:spPr>
        <a:xfrm>
          <a:off x="275913" y="331570"/>
          <a:ext cx="3017873" cy="3017873"/>
        </a:xfrm>
        <a:prstGeom prst="pie">
          <a:avLst>
            <a:gd name="adj1" fmla="val 5400000"/>
            <a:gd name="adj2" fmla="val 900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Intragroup</a:t>
          </a:r>
        </a:p>
      </dsp:txBody>
      <dsp:txXfrm>
        <a:off x="922600" y="2371150"/>
        <a:ext cx="790395" cy="610760"/>
      </dsp:txXfrm>
    </dsp:sp>
    <dsp:sp modelId="{BD655BB7-0A4A-4DFC-BE36-F18E396E12F4}">
      <dsp:nvSpPr>
        <dsp:cNvPr id="0" name=""/>
        <dsp:cNvSpPr/>
      </dsp:nvSpPr>
      <dsp:spPr>
        <a:xfrm>
          <a:off x="239986" y="269416"/>
          <a:ext cx="3017873" cy="3017873"/>
        </a:xfrm>
        <a:prstGeom prst="pie">
          <a:avLst>
            <a:gd name="adj1" fmla="val 9000000"/>
            <a:gd name="adj2" fmla="val 1260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Interpersonal</a:t>
          </a:r>
        </a:p>
      </dsp:txBody>
      <dsp:txXfrm>
        <a:off x="383694" y="1490936"/>
        <a:ext cx="826322" cy="592796"/>
      </dsp:txXfrm>
    </dsp:sp>
    <dsp:sp modelId="{20398911-E6BB-41D4-87B7-52C3D5F7A8D0}">
      <dsp:nvSpPr>
        <dsp:cNvPr id="0" name=""/>
        <dsp:cNvSpPr/>
      </dsp:nvSpPr>
      <dsp:spPr>
        <a:xfrm>
          <a:off x="275913" y="207262"/>
          <a:ext cx="3017873" cy="3017873"/>
        </a:xfrm>
        <a:prstGeom prst="pie">
          <a:avLst>
            <a:gd name="adj1" fmla="val 126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t>Intrapersonal</a:t>
          </a:r>
        </a:p>
      </dsp:txBody>
      <dsp:txXfrm>
        <a:off x="922600" y="592760"/>
        <a:ext cx="790395" cy="610760"/>
      </dsp:txXfrm>
    </dsp:sp>
    <dsp:sp modelId="{289D1D46-06B0-47FC-B141-E06DCBFC786A}">
      <dsp:nvSpPr>
        <dsp:cNvPr id="0" name=""/>
        <dsp:cNvSpPr/>
      </dsp:nvSpPr>
      <dsp:spPr>
        <a:xfrm>
          <a:off x="160836" y="20441"/>
          <a:ext cx="3391515" cy="3391515"/>
        </a:xfrm>
        <a:prstGeom prst="circularArrow">
          <a:avLst>
            <a:gd name="adj1" fmla="val 5085"/>
            <a:gd name="adj2" fmla="val 327528"/>
            <a:gd name="adj3" fmla="val 19472472"/>
            <a:gd name="adj4" fmla="val 16200251"/>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78081-DCA2-40BF-8B6F-7652DD2274FC}">
      <dsp:nvSpPr>
        <dsp:cNvPr id="0" name=""/>
        <dsp:cNvSpPr/>
      </dsp:nvSpPr>
      <dsp:spPr>
        <a:xfrm>
          <a:off x="196763" y="82595"/>
          <a:ext cx="3391515" cy="3391515"/>
        </a:xfrm>
        <a:prstGeom prst="circularArrow">
          <a:avLst>
            <a:gd name="adj1" fmla="val 5085"/>
            <a:gd name="adj2" fmla="val 327528"/>
            <a:gd name="adj3" fmla="val 1472472"/>
            <a:gd name="adj4" fmla="val 19800000"/>
            <a:gd name="adj5" fmla="val 5932"/>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2C6849-A8E3-4296-9FEE-9204A2E635CF}">
      <dsp:nvSpPr>
        <dsp:cNvPr id="0" name=""/>
        <dsp:cNvSpPr/>
      </dsp:nvSpPr>
      <dsp:spPr>
        <a:xfrm>
          <a:off x="160836" y="144749"/>
          <a:ext cx="3391515" cy="3391515"/>
        </a:xfrm>
        <a:prstGeom prst="circularArrow">
          <a:avLst>
            <a:gd name="adj1" fmla="val 5085"/>
            <a:gd name="adj2" fmla="val 327528"/>
            <a:gd name="adj3" fmla="val 5072221"/>
            <a:gd name="adj4" fmla="val 1800000"/>
            <a:gd name="adj5" fmla="val 5932"/>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D538C-396C-4287-95E3-5757D9228A40}">
      <dsp:nvSpPr>
        <dsp:cNvPr id="0" name=""/>
        <dsp:cNvSpPr/>
      </dsp:nvSpPr>
      <dsp:spPr>
        <a:xfrm>
          <a:off x="89202" y="144749"/>
          <a:ext cx="3391515" cy="3391515"/>
        </a:xfrm>
        <a:prstGeom prst="circularArrow">
          <a:avLst>
            <a:gd name="adj1" fmla="val 5085"/>
            <a:gd name="adj2" fmla="val 327528"/>
            <a:gd name="adj3" fmla="val 8672472"/>
            <a:gd name="adj4" fmla="val 5400251"/>
            <a:gd name="adj5" fmla="val 5932"/>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2AC79-9257-4324-9E8A-B945D3796295}">
      <dsp:nvSpPr>
        <dsp:cNvPr id="0" name=""/>
        <dsp:cNvSpPr/>
      </dsp:nvSpPr>
      <dsp:spPr>
        <a:xfrm>
          <a:off x="53275" y="82595"/>
          <a:ext cx="3391515" cy="3391515"/>
        </a:xfrm>
        <a:prstGeom prst="circularArrow">
          <a:avLst>
            <a:gd name="adj1" fmla="val 5085"/>
            <a:gd name="adj2" fmla="val 327528"/>
            <a:gd name="adj3" fmla="val 12272472"/>
            <a:gd name="adj4" fmla="val 9000000"/>
            <a:gd name="adj5" fmla="val 5932"/>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93F4A9-F911-470C-A41C-C919C79C1F4F}">
      <dsp:nvSpPr>
        <dsp:cNvPr id="0" name=""/>
        <dsp:cNvSpPr/>
      </dsp:nvSpPr>
      <dsp:spPr>
        <a:xfrm>
          <a:off x="89202" y="20441"/>
          <a:ext cx="3391515" cy="3391515"/>
        </a:xfrm>
        <a:prstGeom prst="circularArrow">
          <a:avLst>
            <a:gd name="adj1" fmla="val 5085"/>
            <a:gd name="adj2" fmla="val 327528"/>
            <a:gd name="adj3" fmla="val 15872221"/>
            <a:gd name="adj4" fmla="val 126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66001" y="205051"/>
          <a:ext cx="2434000" cy="2434000"/>
        </a:xfrm>
        <a:prstGeom prst="pie">
          <a:avLst>
            <a:gd name="adj1" fmla="val 16200000"/>
            <a:gd name="adj2" fmla="val 2052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err="1"/>
            <a:t>Organi</a:t>
          </a:r>
          <a:r>
            <a:rPr lang="en-US" sz="1100" b="1" kern="1200" dirty="0"/>
            <a:t>- </a:t>
          </a:r>
          <a:r>
            <a:rPr lang="en-US" sz="1100" b="1" kern="1200" dirty="0" err="1"/>
            <a:t>sational</a:t>
          </a:r>
          <a:r>
            <a:rPr lang="en-US" sz="1100" b="1" kern="1200" dirty="0"/>
            <a:t> </a:t>
          </a:r>
        </a:p>
      </dsp:txBody>
      <dsp:txXfrm>
        <a:off x="1535738" y="614195"/>
        <a:ext cx="782357" cy="521571"/>
      </dsp:txXfrm>
    </dsp:sp>
    <dsp:sp modelId="{53A0B85F-B0D9-4D43-B5AF-D969A0F91679}">
      <dsp:nvSpPr>
        <dsp:cNvPr id="0" name=""/>
        <dsp:cNvSpPr/>
      </dsp:nvSpPr>
      <dsp:spPr>
        <a:xfrm>
          <a:off x="286864" y="269958"/>
          <a:ext cx="2434000" cy="2434000"/>
        </a:xfrm>
        <a:prstGeom prst="pie">
          <a:avLst>
            <a:gd name="adj1" fmla="val 20520000"/>
            <a:gd name="adj2" fmla="val 3240000"/>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Economic</a:t>
          </a:r>
        </a:p>
      </dsp:txBody>
      <dsp:txXfrm>
        <a:off x="1854476" y="1382064"/>
        <a:ext cx="724405" cy="579524"/>
      </dsp:txXfrm>
    </dsp:sp>
    <dsp:sp modelId="{3794A654-D833-4DD0-B28A-72FC65D7EA58}">
      <dsp:nvSpPr>
        <dsp:cNvPr id="0" name=""/>
        <dsp:cNvSpPr/>
      </dsp:nvSpPr>
      <dsp:spPr>
        <a:xfrm>
          <a:off x="231809" y="309945"/>
          <a:ext cx="2434000" cy="2434000"/>
        </a:xfrm>
        <a:prstGeom prst="pie">
          <a:avLst>
            <a:gd name="adj1" fmla="val 3240000"/>
            <a:gd name="adj2" fmla="val 756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Ideological </a:t>
          </a:r>
        </a:p>
      </dsp:txBody>
      <dsp:txXfrm>
        <a:off x="1101095" y="2019541"/>
        <a:ext cx="695428" cy="637476"/>
      </dsp:txXfrm>
    </dsp:sp>
    <dsp:sp modelId="{AE73D72D-345B-479D-BF91-CDA02CB54440}">
      <dsp:nvSpPr>
        <dsp:cNvPr id="0" name=""/>
        <dsp:cNvSpPr/>
      </dsp:nvSpPr>
      <dsp:spPr>
        <a:xfrm>
          <a:off x="176754" y="269958"/>
          <a:ext cx="2434000" cy="2434000"/>
        </a:xfrm>
        <a:prstGeom prst="pie">
          <a:avLst>
            <a:gd name="adj1" fmla="val 7560000"/>
            <a:gd name="adj2" fmla="val 11880000"/>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Cultural</a:t>
          </a:r>
        </a:p>
      </dsp:txBody>
      <dsp:txXfrm>
        <a:off x="318738" y="1382064"/>
        <a:ext cx="724405" cy="579524"/>
      </dsp:txXfrm>
    </dsp:sp>
    <dsp:sp modelId="{BD655BB7-0A4A-4DFC-BE36-F18E396E12F4}">
      <dsp:nvSpPr>
        <dsp:cNvPr id="0" name=""/>
        <dsp:cNvSpPr/>
      </dsp:nvSpPr>
      <dsp:spPr>
        <a:xfrm>
          <a:off x="197617" y="205051"/>
          <a:ext cx="2434000" cy="2434000"/>
        </a:xfrm>
        <a:prstGeom prst="pie">
          <a:avLst>
            <a:gd name="adj1" fmla="val 1188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Political</a:t>
          </a:r>
        </a:p>
      </dsp:txBody>
      <dsp:txXfrm>
        <a:off x="579523" y="614195"/>
        <a:ext cx="782357" cy="521571"/>
      </dsp:txXfrm>
    </dsp:sp>
    <dsp:sp modelId="{289D1D46-06B0-47FC-B141-E06DCBFC786A}">
      <dsp:nvSpPr>
        <dsp:cNvPr id="0" name=""/>
        <dsp:cNvSpPr/>
      </dsp:nvSpPr>
      <dsp:spPr>
        <a:xfrm>
          <a:off x="115210" y="54375"/>
          <a:ext cx="2735353" cy="2735353"/>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94BB0C-F564-457B-A58F-760216EE8D53}">
      <dsp:nvSpPr>
        <dsp:cNvPr id="0" name=""/>
        <dsp:cNvSpPr/>
      </dsp:nvSpPr>
      <dsp:spPr>
        <a:xfrm>
          <a:off x="136356" y="119260"/>
          <a:ext cx="2735353" cy="2735353"/>
        </a:xfrm>
        <a:prstGeom prst="circularArrow">
          <a:avLst>
            <a:gd name="adj1" fmla="val 5085"/>
            <a:gd name="adj2" fmla="val 327528"/>
            <a:gd name="adj3" fmla="val 2912753"/>
            <a:gd name="adj4" fmla="val 20519953"/>
            <a:gd name="adj5" fmla="val 5932"/>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4972C9-F36B-4E1D-AE4B-F6E49A359C58}">
      <dsp:nvSpPr>
        <dsp:cNvPr id="0" name=""/>
        <dsp:cNvSpPr/>
      </dsp:nvSpPr>
      <dsp:spPr>
        <a:xfrm>
          <a:off x="81133" y="159370"/>
          <a:ext cx="2735353" cy="2735353"/>
        </a:xfrm>
        <a:prstGeom prst="circularArrow">
          <a:avLst>
            <a:gd name="adj1" fmla="val 5085"/>
            <a:gd name="adj2" fmla="val 327528"/>
            <a:gd name="adj3" fmla="val 7232777"/>
            <a:gd name="adj4" fmla="val 3239695"/>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8FFB36-FD58-4B57-B05F-8805614748BB}">
      <dsp:nvSpPr>
        <dsp:cNvPr id="0" name=""/>
        <dsp:cNvSpPr/>
      </dsp:nvSpPr>
      <dsp:spPr>
        <a:xfrm>
          <a:off x="25910" y="119260"/>
          <a:ext cx="2735353" cy="2735353"/>
        </a:xfrm>
        <a:prstGeom prst="circularArrow">
          <a:avLst>
            <a:gd name="adj1" fmla="val 5085"/>
            <a:gd name="adj2" fmla="val 327528"/>
            <a:gd name="adj3" fmla="val 11552519"/>
            <a:gd name="adj4" fmla="val 7559718"/>
            <a:gd name="adj5" fmla="val 5932"/>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048D56-9DDD-4905-8CA3-1DB3532FD14D}">
      <dsp:nvSpPr>
        <dsp:cNvPr id="0" name=""/>
        <dsp:cNvSpPr/>
      </dsp:nvSpPr>
      <dsp:spPr>
        <a:xfrm>
          <a:off x="47056" y="54375"/>
          <a:ext cx="2735353" cy="2735353"/>
        </a:xfrm>
        <a:prstGeom prst="circularArrow">
          <a:avLst>
            <a:gd name="adj1" fmla="val 5085"/>
            <a:gd name="adj2" fmla="val 327528"/>
            <a:gd name="adj3" fmla="val 15872148"/>
            <a:gd name="adj4" fmla="val 11880111"/>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72979" y="250591"/>
          <a:ext cx="2356657" cy="2356657"/>
        </a:xfrm>
        <a:prstGeom prst="pie">
          <a:avLst>
            <a:gd name="adj1" fmla="val 16200000"/>
            <a:gd name="adj2" fmla="val 18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Cultural</a:t>
          </a:r>
        </a:p>
        <a:p>
          <a:pPr lvl="0" algn="ctr" defTabSz="488950">
            <a:lnSpc>
              <a:spcPct val="90000"/>
            </a:lnSpc>
            <a:spcBef>
              <a:spcPct val="0"/>
            </a:spcBef>
            <a:spcAft>
              <a:spcPct val="35000"/>
            </a:spcAft>
          </a:pPr>
          <a:r>
            <a:rPr lang="en-US" sz="1100" b="1" kern="1200" dirty="0"/>
            <a:t>(Values, Ideas, Principles) </a:t>
          </a:r>
        </a:p>
      </dsp:txBody>
      <dsp:txXfrm>
        <a:off x="1514994" y="749978"/>
        <a:ext cx="841663" cy="701386"/>
      </dsp:txXfrm>
    </dsp:sp>
    <dsp:sp modelId="{53A0B85F-B0D9-4D43-B5AF-D969A0F91679}">
      <dsp:nvSpPr>
        <dsp:cNvPr id="0" name=""/>
        <dsp:cNvSpPr/>
      </dsp:nvSpPr>
      <dsp:spPr>
        <a:xfrm>
          <a:off x="224443" y="334757"/>
          <a:ext cx="2356657" cy="2356657"/>
        </a:xfrm>
        <a:prstGeom prst="pie">
          <a:avLst>
            <a:gd name="adj1" fmla="val 1800000"/>
            <a:gd name="adj2" fmla="val 90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Social Needs (Status, Role, Power)</a:t>
          </a:r>
        </a:p>
      </dsp:txBody>
      <dsp:txXfrm>
        <a:off x="785552" y="1863779"/>
        <a:ext cx="1262495" cy="617219"/>
      </dsp:txXfrm>
    </dsp:sp>
    <dsp:sp modelId="{3794A654-D833-4DD0-B28A-72FC65D7EA58}">
      <dsp:nvSpPr>
        <dsp:cNvPr id="0" name=""/>
        <dsp:cNvSpPr/>
      </dsp:nvSpPr>
      <dsp:spPr>
        <a:xfrm>
          <a:off x="175907" y="250591"/>
          <a:ext cx="2356657" cy="2356657"/>
        </a:xfrm>
        <a:prstGeom prst="pie">
          <a:avLst>
            <a:gd name="adj1" fmla="val 90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Material</a:t>
          </a:r>
        </a:p>
        <a:p>
          <a:pPr lvl="0" algn="ctr" defTabSz="488950">
            <a:lnSpc>
              <a:spcPct val="90000"/>
            </a:lnSpc>
            <a:spcBef>
              <a:spcPct val="0"/>
            </a:spcBef>
            <a:spcAft>
              <a:spcPct val="35000"/>
            </a:spcAft>
          </a:pPr>
          <a:r>
            <a:rPr lang="en-US" sz="1100" b="1" kern="1200" dirty="0"/>
            <a:t>(Resources)</a:t>
          </a:r>
        </a:p>
      </dsp:txBody>
      <dsp:txXfrm>
        <a:off x="448887" y="749978"/>
        <a:ext cx="841663" cy="701386"/>
      </dsp:txXfrm>
    </dsp:sp>
    <dsp:sp modelId="{289D1D46-06B0-47FC-B141-E06DCBFC786A}">
      <dsp:nvSpPr>
        <dsp:cNvPr id="0" name=""/>
        <dsp:cNvSpPr/>
      </dsp:nvSpPr>
      <dsp:spPr>
        <a:xfrm>
          <a:off x="127285" y="104703"/>
          <a:ext cx="2648434" cy="2648434"/>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78555" y="188720"/>
          <a:ext cx="2648434" cy="2648434"/>
        </a:xfrm>
        <a:prstGeom prst="circularArrow">
          <a:avLst>
            <a:gd name="adj1" fmla="val 5085"/>
            <a:gd name="adj2" fmla="val 327528"/>
            <a:gd name="adj3" fmla="val 8671970"/>
            <a:gd name="adj4" fmla="val 1800502"/>
            <a:gd name="adj5" fmla="val 5932"/>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1F76D2-4D2A-4F25-BA8F-23E33E0D4707}">
      <dsp:nvSpPr>
        <dsp:cNvPr id="0" name=""/>
        <dsp:cNvSpPr/>
      </dsp:nvSpPr>
      <dsp:spPr>
        <a:xfrm>
          <a:off x="29824" y="104703"/>
          <a:ext cx="2648434" cy="2648434"/>
        </a:xfrm>
        <a:prstGeom prst="circularArrow">
          <a:avLst>
            <a:gd name="adj1" fmla="val 5085"/>
            <a:gd name="adj2" fmla="val 327528"/>
            <a:gd name="adj3" fmla="val 15873039"/>
            <a:gd name="adj4" fmla="val 90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180041" y="173692"/>
          <a:ext cx="1767854" cy="1767854"/>
        </a:xfrm>
        <a:prstGeom prst="pie">
          <a:avLst>
            <a:gd name="adj1" fmla="val 162000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t>Minor Armed </a:t>
          </a:r>
        </a:p>
      </dsp:txBody>
      <dsp:txXfrm>
        <a:off x="1118478" y="540101"/>
        <a:ext cx="652422" cy="484055"/>
      </dsp:txXfrm>
    </dsp:sp>
    <dsp:sp modelId="{53A0B85F-B0D9-4D43-B5AF-D969A0F91679}">
      <dsp:nvSpPr>
        <dsp:cNvPr id="0" name=""/>
        <dsp:cNvSpPr/>
      </dsp:nvSpPr>
      <dsp:spPr>
        <a:xfrm>
          <a:off x="180041" y="233041"/>
          <a:ext cx="1767854" cy="1767854"/>
        </a:xfrm>
        <a:prstGeom prst="pie">
          <a:avLst>
            <a:gd name="adj1" fmla="val 0"/>
            <a:gd name="adj2" fmla="val 540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t>Major armed</a:t>
          </a:r>
        </a:p>
      </dsp:txBody>
      <dsp:txXfrm>
        <a:off x="1118478" y="1150432"/>
        <a:ext cx="652422" cy="484055"/>
      </dsp:txXfrm>
    </dsp:sp>
    <dsp:sp modelId="{3794A654-D833-4DD0-B28A-72FC65D7EA58}">
      <dsp:nvSpPr>
        <dsp:cNvPr id="0" name=""/>
        <dsp:cNvSpPr/>
      </dsp:nvSpPr>
      <dsp:spPr>
        <a:xfrm>
          <a:off x="120692" y="233041"/>
          <a:ext cx="1767854" cy="1767854"/>
        </a:xfrm>
        <a:prstGeom prst="pie">
          <a:avLst>
            <a:gd name="adj1" fmla="val 5400000"/>
            <a:gd name="adj2" fmla="val 1080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t>War</a:t>
          </a:r>
        </a:p>
      </dsp:txBody>
      <dsp:txXfrm>
        <a:off x="297688" y="1150432"/>
        <a:ext cx="652422" cy="484055"/>
      </dsp:txXfrm>
    </dsp:sp>
    <dsp:sp modelId="{AE73D72D-345B-479D-BF91-CDA02CB54440}">
      <dsp:nvSpPr>
        <dsp:cNvPr id="0" name=""/>
        <dsp:cNvSpPr/>
      </dsp:nvSpPr>
      <dsp:spPr>
        <a:xfrm>
          <a:off x="120692" y="173692"/>
          <a:ext cx="1767854" cy="1767854"/>
        </a:xfrm>
        <a:prstGeom prst="pie">
          <a:avLst>
            <a:gd name="adj1" fmla="val 108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a:t>Non-violent</a:t>
          </a:r>
        </a:p>
      </dsp:txBody>
      <dsp:txXfrm>
        <a:off x="297688" y="540101"/>
        <a:ext cx="652422" cy="484055"/>
      </dsp:txXfrm>
    </dsp:sp>
    <dsp:sp modelId="{289D1D46-06B0-47FC-B141-E06DCBFC786A}">
      <dsp:nvSpPr>
        <dsp:cNvPr id="0" name=""/>
        <dsp:cNvSpPr/>
      </dsp:nvSpPr>
      <dsp:spPr>
        <a:xfrm>
          <a:off x="70603" y="64253"/>
          <a:ext cx="1986732" cy="1986732"/>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90192" y="126185"/>
          <a:ext cx="1986732" cy="1986732"/>
        </a:xfrm>
        <a:prstGeom prst="circularArrow">
          <a:avLst>
            <a:gd name="adj1" fmla="val 5085"/>
            <a:gd name="adj2" fmla="val 327528"/>
            <a:gd name="adj3" fmla="val 5072472"/>
            <a:gd name="adj4" fmla="val 0"/>
            <a:gd name="adj5" fmla="val 5932"/>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308DA7-53CF-4FF5-B459-E95A1B147C72}">
      <dsp:nvSpPr>
        <dsp:cNvPr id="0" name=""/>
        <dsp:cNvSpPr/>
      </dsp:nvSpPr>
      <dsp:spPr>
        <a:xfrm>
          <a:off x="11253" y="123603"/>
          <a:ext cx="1986732" cy="1986732"/>
        </a:xfrm>
        <a:prstGeom prst="circularArrow">
          <a:avLst>
            <a:gd name="adj1" fmla="val 5085"/>
            <a:gd name="adj2" fmla="val 327528"/>
            <a:gd name="adj3" fmla="val 10472472"/>
            <a:gd name="adj4" fmla="val 5400000"/>
            <a:gd name="adj5" fmla="val 5932"/>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E18739-46CB-494B-8AC9-64488A809CAD}">
      <dsp:nvSpPr>
        <dsp:cNvPr id="0" name=""/>
        <dsp:cNvSpPr/>
      </dsp:nvSpPr>
      <dsp:spPr>
        <a:xfrm>
          <a:off x="11253" y="64253"/>
          <a:ext cx="1986732" cy="1986732"/>
        </a:xfrm>
        <a:prstGeom prst="circularArrow">
          <a:avLst>
            <a:gd name="adj1" fmla="val 5085"/>
            <a:gd name="adj2" fmla="val 327528"/>
            <a:gd name="adj3" fmla="val 15872472"/>
            <a:gd name="adj4" fmla="val 108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De-</a:t>
          </a:r>
        </a:p>
        <a:p>
          <a:pPr lvl="0" algn="ctr" defTabSz="533400">
            <a:lnSpc>
              <a:spcPct val="90000"/>
            </a:lnSpc>
            <a:spcBef>
              <a:spcPct val="0"/>
            </a:spcBef>
            <a:spcAft>
              <a:spcPct val="35000"/>
            </a:spcAft>
          </a:pPr>
          <a:r>
            <a:rPr lang="en-US" sz="1200" b="1" kern="1200" dirty="0" err="1"/>
            <a:t>structive</a:t>
          </a:r>
          <a:endParaRPr lang="en-US" sz="1200" b="1" kern="1200" dirty="0"/>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Con-</a:t>
          </a:r>
          <a:r>
            <a:rPr lang="en-US" sz="1100" b="1" kern="1200" dirty="0" err="1"/>
            <a:t>structive</a:t>
          </a:r>
          <a:endParaRPr lang="en-US" sz="1100" b="1" kern="1200" dirty="0"/>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9BDD8-9858-4465-AD8B-211045409958}">
      <dsp:nvSpPr>
        <dsp:cNvPr id="0" name=""/>
        <dsp:cNvSpPr/>
      </dsp:nvSpPr>
      <dsp:spPr>
        <a:xfrm>
          <a:off x="205027" y="266611"/>
          <a:ext cx="1722227" cy="1722227"/>
        </a:xfrm>
        <a:prstGeom prst="pie">
          <a:avLst>
            <a:gd name="adj1" fmla="val 16200000"/>
            <a:gd name="adj2" fmla="val 54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Latent</a:t>
          </a:r>
        </a:p>
      </dsp:txBody>
      <dsp:txXfrm>
        <a:off x="1146101" y="717670"/>
        <a:ext cx="615081" cy="820108"/>
      </dsp:txXfrm>
    </dsp:sp>
    <dsp:sp modelId="{53A0B85F-B0D9-4D43-B5AF-D969A0F91679}">
      <dsp:nvSpPr>
        <dsp:cNvPr id="0" name=""/>
        <dsp:cNvSpPr/>
      </dsp:nvSpPr>
      <dsp:spPr>
        <a:xfrm>
          <a:off x="123016" y="266611"/>
          <a:ext cx="1722227" cy="1722227"/>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Manifest</a:t>
          </a:r>
        </a:p>
      </dsp:txBody>
      <dsp:txXfrm>
        <a:off x="289088" y="717670"/>
        <a:ext cx="615081" cy="820108"/>
      </dsp:txXfrm>
    </dsp:sp>
    <dsp:sp modelId="{289D1D46-06B0-47FC-B141-E06DCBFC786A}">
      <dsp:nvSpPr>
        <dsp:cNvPr id="0" name=""/>
        <dsp:cNvSpPr/>
      </dsp:nvSpPr>
      <dsp:spPr>
        <a:xfrm>
          <a:off x="98413" y="159997"/>
          <a:ext cx="1935455" cy="1935455"/>
        </a:xfrm>
        <a:prstGeom prst="circularArrow">
          <a:avLst>
            <a:gd name="adj1" fmla="val 5085"/>
            <a:gd name="adj2" fmla="val 327528"/>
            <a:gd name="adj3" fmla="val 50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F78DBF-9157-4F3F-888E-4A72069B4D45}">
      <dsp:nvSpPr>
        <dsp:cNvPr id="0" name=""/>
        <dsp:cNvSpPr/>
      </dsp:nvSpPr>
      <dsp:spPr>
        <a:xfrm>
          <a:off x="16402" y="159997"/>
          <a:ext cx="1935455" cy="1935455"/>
        </a:xfrm>
        <a:prstGeom prst="circularArrow">
          <a:avLst>
            <a:gd name="adj1" fmla="val 5085"/>
            <a:gd name="adj2" fmla="val 327528"/>
            <a:gd name="adj3" fmla="val 15872472"/>
            <a:gd name="adj4" fmla="val 5400000"/>
            <a:gd name="adj5" fmla="val 593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6509-964F-4BC6-BFE4-58BF51628513}">
      <dsp:nvSpPr>
        <dsp:cNvPr id="0" name=""/>
        <dsp:cNvSpPr/>
      </dsp:nvSpPr>
      <dsp:spPr>
        <a:xfrm>
          <a:off x="1820693" y="-23212"/>
          <a:ext cx="2043171" cy="2043379"/>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F38CF-6BCB-4CEC-9103-21102681BAD5}">
      <dsp:nvSpPr>
        <dsp:cNvPr id="0" name=""/>
        <dsp:cNvSpPr/>
      </dsp:nvSpPr>
      <dsp:spPr>
        <a:xfrm>
          <a:off x="2281028" y="739648"/>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t>Intrapersonal</a:t>
          </a:r>
        </a:p>
      </dsp:txBody>
      <dsp:txXfrm>
        <a:off x="2281028" y="739648"/>
        <a:ext cx="1140205" cy="570043"/>
      </dsp:txXfrm>
    </dsp:sp>
    <dsp:sp modelId="{36FDC14C-34E9-460B-AC99-EC4704536E2D}">
      <dsp:nvSpPr>
        <dsp:cNvPr id="0" name=""/>
        <dsp:cNvSpPr/>
      </dsp:nvSpPr>
      <dsp:spPr>
        <a:xfrm>
          <a:off x="1262317" y="1174225"/>
          <a:ext cx="2043171" cy="2043379"/>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F39D49-58FC-4A83-976C-E918E51CAC18}">
      <dsp:nvSpPr>
        <dsp:cNvPr id="0" name=""/>
        <dsp:cNvSpPr/>
      </dsp:nvSpPr>
      <dsp:spPr>
        <a:xfrm>
          <a:off x="1711117" y="1916040"/>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t>Interpersonal</a:t>
          </a:r>
        </a:p>
      </dsp:txBody>
      <dsp:txXfrm>
        <a:off x="1711117" y="1916040"/>
        <a:ext cx="1140205" cy="570043"/>
      </dsp:txXfrm>
    </dsp:sp>
    <dsp:sp modelId="{BC958770-94AD-4FA9-A52D-49B3F5A59247}">
      <dsp:nvSpPr>
        <dsp:cNvPr id="0" name=""/>
        <dsp:cNvSpPr/>
      </dsp:nvSpPr>
      <dsp:spPr>
        <a:xfrm>
          <a:off x="1829929" y="2352785"/>
          <a:ext cx="2043171" cy="2043379"/>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286F74-756E-4C8C-90C4-4D796632B795}">
      <dsp:nvSpPr>
        <dsp:cNvPr id="0" name=""/>
        <dsp:cNvSpPr/>
      </dsp:nvSpPr>
      <dsp:spPr>
        <a:xfrm>
          <a:off x="2281028" y="3092433"/>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t>Intragroup</a:t>
          </a:r>
        </a:p>
      </dsp:txBody>
      <dsp:txXfrm>
        <a:off x="2281028" y="3092433"/>
        <a:ext cx="1140205" cy="570043"/>
      </dsp:txXfrm>
    </dsp:sp>
    <dsp:sp modelId="{B8E0D776-C212-4CFA-AD2A-0DA7B34BD5CC}">
      <dsp:nvSpPr>
        <dsp:cNvPr id="0" name=""/>
        <dsp:cNvSpPr/>
      </dsp:nvSpPr>
      <dsp:spPr>
        <a:xfrm>
          <a:off x="1407957" y="3662477"/>
          <a:ext cx="1755341" cy="1756189"/>
        </a:xfrm>
        <a:prstGeom prst="blockArc">
          <a:avLst>
            <a:gd name="adj1" fmla="val 0"/>
            <a:gd name="adj2" fmla="val 189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B84678-12F1-4FBD-A480-B5278EA90A81}">
      <dsp:nvSpPr>
        <dsp:cNvPr id="0" name=""/>
        <dsp:cNvSpPr/>
      </dsp:nvSpPr>
      <dsp:spPr>
        <a:xfrm>
          <a:off x="1711117" y="4268825"/>
          <a:ext cx="1140205" cy="570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kern="1200" dirty="0"/>
            <a:t>Intergroup</a:t>
          </a:r>
        </a:p>
      </dsp:txBody>
      <dsp:txXfrm>
        <a:off x="1711117" y="4268825"/>
        <a:ext cx="1140205" cy="5700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30165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55543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55189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19215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617737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171242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53945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48279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628025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4071559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088536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632132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413073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463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86622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198398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1687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402856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Conflict Solving</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985" y="6182381"/>
            <a:ext cx="3000375" cy="669421"/>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Conflict Solving</a:t>
            </a: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Conflict Solving</a:t>
            </a: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Conflict Solving </a:t>
            </a: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3</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hyperlink" Target="https://pixabay.com/sk/illustrations/ne%C4%8D%C3%ADslovan%C3%BD-chaos-3192273/"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hyperlink" Target="https://theintactone.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pixabay.com/service/license/"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s://pixabay.com/vectors/people-silhouette-defense-battle-5584156/" TargetMode="External"/><Relationship Id="rId5" Type="http://schemas.openxmlformats.org/officeDocument/2006/relationships/image" Target="../media/image20.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hyperlink" Target="https://www.indeed.com/career-advice/career-development/conflict-resolution-strategies" TargetMode="External"/><Relationship Id="rId4" Type="http://schemas.openxmlformats.org/officeDocument/2006/relationships/hyperlink" Target="https://pixabay.com/sk/illustrations/ne%C4%8D%C3%ADslovan%C3%BD-chaos-319227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photos/smiley-emoticon-anger-angry-2979107/"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pixabay.com/pt/illustrations/gest%C3%A3o-trabalho-em-conjunto-encontro-2161487/"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vectors/conflict-mind-map-1458409/"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service/license/"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3.amazonaws.com/ssrc-cdn1/crmuploads/new_publication_3/the-field-of-disinformation-democratic-processes-and-conflict-prevention-a-scan-of-the-literature.pdf" TargetMode="External"/><Relationship Id="rId3" Type="http://schemas.openxmlformats.org/officeDocument/2006/relationships/hyperlink" Target="https://pjp-eu.coe.int/en/web/youth-partnership/t-kit-12-youth-transforming-conflict" TargetMode="External"/><Relationship Id="rId7" Type="http://schemas.openxmlformats.org/officeDocument/2006/relationships/hyperlink" Target="https://www.sciencedirect.com/science/article/pii/S0147176705000702?via%3Dihub"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semanticscholar.org/paper/MANAGING-CONFLICTS-WITHIN-ORGANIZATIONAL-CULTURE-IN-Hener/9e186d8523a2c83197614590d78c937436ab3cab" TargetMode="External"/><Relationship Id="rId5" Type="http://schemas.openxmlformats.org/officeDocument/2006/relationships/hyperlink" Target="https://thebusinessprofessor.com/en_US/management-leadership-organizational-behavior/conflict-management-in-groups" TargetMode="External"/><Relationship Id="rId10" Type="http://schemas.openxmlformats.org/officeDocument/2006/relationships/hyperlink" Target="https://positivepsychology.com/conflict-resolution-in-the-workplace/?utm_content=cmp-true" TargetMode="External"/><Relationship Id="rId4" Type="http://schemas.openxmlformats.org/officeDocument/2006/relationships/hyperlink" Target="http://www.communicationcache.com/uploads/1/0/8/8/10887248/sources_of_conflict_and_methods_of_resolution.pdf" TargetMode="External"/><Relationship Id="rId9" Type="http://schemas.openxmlformats.org/officeDocument/2006/relationships/hyperlink" Target="https://www.semanticscholar.org/paper/SOURCES-OF-CONFLICTS-WITHIN-ORGANIZATIONS-AND-OF-Talmaciu-M%C4%83r%C4%83cine/0c2c95100714cceba34fbbc45c70c6492ec7564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3.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3.svg"/><Relationship Id="rId4" Type="http://schemas.openxmlformats.org/officeDocument/2006/relationships/diagramLayout" Target="../diagrams/layout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photo/still-life-illustrating-ethics-concept_26407546.ht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photos/news-false-concept-information-517380/" TargetMode="Externa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7.xml"/><Relationship Id="rId7" Type="http://schemas.openxmlformats.org/officeDocument/2006/relationships/image" Target="../media/image20.sv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hyperlink" Target="https://pixabay.com/service/license/" TargetMode="External"/><Relationship Id="rId10" Type="http://schemas.openxmlformats.org/officeDocument/2006/relationships/image" Target="../media/image18.png"/><Relationship Id="rId4" Type="http://schemas.openxmlformats.org/officeDocument/2006/relationships/hyperlink" Target="https://pixabay.com/illustrations/brain-think-throughts-psychology-4065092/" TargetMode="External"/><Relationship Id="rId9" Type="http://schemas.openxmlformats.org/officeDocument/2006/relationships/image" Target="../media/image16.wmf"/></Relationships>
</file>

<file path=ppt/slides/_rels/slide8.xml.rels><?xml version="1.0" encoding="UTF-8" standalone="yes"?>
<Relationships xmlns="http://schemas.openxmlformats.org/package/2006/relationships"><Relationship Id="rId13" Type="http://schemas.microsoft.com/office/2007/relationships/diagramDrawing" Target="../diagrams/drawing4.xml"/><Relationship Id="rId18" Type="http://schemas.microsoft.com/office/2007/relationships/diagramDrawing" Target="../diagrams/drawing5.xml"/><Relationship Id="rId26" Type="http://schemas.openxmlformats.org/officeDocument/2006/relationships/diagramQuickStyle" Target="../diagrams/quickStyle7.xml"/><Relationship Id="rId3" Type="http://schemas.openxmlformats.org/officeDocument/2006/relationships/hyperlink" Target="https://pixabay.com/sk/illustrations/ne%C4%8D%C3%ADslovan%C3%BD-chaos-3192273/" TargetMode="External"/><Relationship Id="rId21" Type="http://schemas.openxmlformats.org/officeDocument/2006/relationships/diagramQuickStyle" Target="../diagrams/quickStyle6.xml"/><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5" Type="http://schemas.openxmlformats.org/officeDocument/2006/relationships/diagramLayout" Target="../diagrams/layout7.xml"/><Relationship Id="rId33" Type="http://schemas.microsoft.com/office/2007/relationships/diagramDrawing" Target="../diagrams/drawing8.xml"/><Relationship Id="rId2" Type="http://schemas.openxmlformats.org/officeDocument/2006/relationships/notesSlide" Target="../notesSlides/notesSlide8.xml"/><Relationship Id="rId16" Type="http://schemas.openxmlformats.org/officeDocument/2006/relationships/diagramQuickStyle" Target="../diagrams/quickStyle5.xml"/><Relationship Id="rId20" Type="http://schemas.openxmlformats.org/officeDocument/2006/relationships/diagramLayout" Target="../diagrams/layout6.xml"/><Relationship Id="rId29" Type="http://schemas.openxmlformats.org/officeDocument/2006/relationships/diagramData" Target="../diagrams/data8.xml"/><Relationship Id="rId1" Type="http://schemas.openxmlformats.org/officeDocument/2006/relationships/slideLayout" Target="../slideLayouts/slideLayout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24" Type="http://schemas.openxmlformats.org/officeDocument/2006/relationships/diagramData" Target="../diagrams/data7.xml"/><Relationship Id="rId32" Type="http://schemas.openxmlformats.org/officeDocument/2006/relationships/diagramColors" Target="../diagrams/colors8.xml"/><Relationship Id="rId5" Type="http://schemas.openxmlformats.org/officeDocument/2006/relationships/diagramLayout" Target="../diagrams/layout3.xml"/><Relationship Id="rId15" Type="http://schemas.openxmlformats.org/officeDocument/2006/relationships/diagramLayout" Target="../diagrams/layout5.xml"/><Relationship Id="rId23" Type="http://schemas.microsoft.com/office/2007/relationships/diagramDrawing" Target="../diagrams/drawing6.xml"/><Relationship Id="rId28" Type="http://schemas.microsoft.com/office/2007/relationships/diagramDrawing" Target="../diagrams/drawing7.xml"/><Relationship Id="rId10" Type="http://schemas.openxmlformats.org/officeDocument/2006/relationships/diagramLayout" Target="../diagrams/layout4.xml"/><Relationship Id="rId19" Type="http://schemas.openxmlformats.org/officeDocument/2006/relationships/diagramData" Target="../diagrams/data6.xml"/><Relationship Id="rId31" Type="http://schemas.openxmlformats.org/officeDocument/2006/relationships/diagramQuickStyle" Target="../diagrams/quickStyle8.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 Id="rId27" Type="http://schemas.openxmlformats.org/officeDocument/2006/relationships/diagramColors" Target="../diagrams/colors7.xml"/><Relationship Id="rId30" Type="http://schemas.openxmlformats.org/officeDocument/2006/relationships/diagramLayout" Target="../diagrams/layout8.xml"/><Relationship Id="rId8"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sk-SK" sz="3600" b="1" i="0" u="none" strike="noStrike" kern="1200" cap="none" spc="0" normalizeH="0" baseline="0" noProof="0" dirty="0">
                <a:ln>
                  <a:noFill/>
                </a:ln>
                <a:solidFill>
                  <a:srgbClr val="E2423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a:t>
            </a:r>
            <a:r>
              <a:rPr lang="en-US" sz="6000" b="1" dirty="0">
                <a:solidFill>
                  <a:srgbClr val="D7124E"/>
                </a:solidFill>
                <a:effectLst/>
                <a:latin typeface="Calibri Light" panose="020F0302020204030204"/>
                <a:ea typeface="Verdana" panose="020B0604030504040204" pitchFamily="34" charset="0"/>
              </a:rPr>
              <a:t>3</a:t>
            </a:r>
            <a:r>
              <a:rPr kumimoji="0" lang="sk-SK"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Conflict Solving</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a:t>
            </a:r>
            <a:r>
              <a:rPr lang="en-US" sz="1600" b="1" dirty="0" err="1">
                <a:solidFill>
                  <a:srgbClr val="E89704"/>
                </a:solidFill>
                <a:latin typeface="Calibri Light" panose="020F0302020204030204"/>
              </a:rPr>
              <a:t>costaid</a:t>
            </a: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985" y="6182381"/>
            <a:ext cx="3000375" cy="669421"/>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67236" y="2652392"/>
            <a:ext cx="10758456" cy="3803826"/>
          </a:xfrm>
        </p:spPr>
        <p:txBody>
          <a:bodyPr numCol="2">
            <a:noAutofit/>
          </a:bodyPr>
          <a:lstStyle/>
          <a:p>
            <a:pPr>
              <a:spcBef>
                <a:spcPts val="0"/>
              </a:spcBef>
            </a:pPr>
            <a:r>
              <a:rPr lang="en-GB" sz="2000" b="1" dirty="0"/>
              <a:t>Personal Differences </a:t>
            </a:r>
            <a:r>
              <a:rPr lang="en-GB" sz="2000" dirty="0"/>
              <a:t>– personal traits and emotions are common sources of conflict</a:t>
            </a:r>
            <a:endParaRPr lang="bg-BG" sz="2000" dirty="0"/>
          </a:p>
          <a:p>
            <a:pPr lvl="0">
              <a:spcBef>
                <a:spcPts val="0"/>
              </a:spcBef>
            </a:pPr>
            <a:r>
              <a:rPr lang="en-GB" sz="2000" b="1" dirty="0"/>
              <a:t>Misunderstanding</a:t>
            </a:r>
            <a:r>
              <a:rPr lang="en-GB" sz="2000" dirty="0"/>
              <a:t> - when group members do not understand their tasks, roles, rights and responsibilities within a group or do not interpret information objectively  </a:t>
            </a:r>
            <a:endParaRPr lang="bg-BG" sz="2000" dirty="0"/>
          </a:p>
          <a:p>
            <a:pPr>
              <a:spcBef>
                <a:spcPts val="0"/>
              </a:spcBef>
            </a:pPr>
            <a:r>
              <a:rPr lang="en-GB" sz="2000" b="1" dirty="0"/>
              <a:t>Information Deficiency</a:t>
            </a:r>
            <a:r>
              <a:rPr lang="en-GB" sz="2000" dirty="0"/>
              <a:t> – is very much linked with misunderstanding. </a:t>
            </a:r>
            <a:r>
              <a:rPr lang="en-US" sz="2000" dirty="0"/>
              <a:t>Inadequate information sharing or unclear messages can create confusion and frustration.</a:t>
            </a:r>
          </a:p>
          <a:p>
            <a:pPr>
              <a:spcBef>
                <a:spcPts val="0"/>
              </a:spcBef>
            </a:pPr>
            <a:endParaRPr lang="en-US" sz="2000" dirty="0"/>
          </a:p>
          <a:p>
            <a:pPr>
              <a:spcBef>
                <a:spcPts val="0"/>
              </a:spcBef>
            </a:pPr>
            <a:r>
              <a:rPr lang="en-GB" sz="2000" b="1" dirty="0"/>
              <a:t>Poor Communication</a:t>
            </a:r>
            <a:r>
              <a:rPr lang="en-GB" sz="2000" dirty="0"/>
              <a:t> – Ambiguity, vagueness of statement, omission of critical points may result in confusion and formation of twisted opinions that lead to conflict  </a:t>
            </a:r>
            <a:endParaRPr lang="bg-BG" sz="2000" dirty="0"/>
          </a:p>
          <a:p>
            <a:pPr lvl="0">
              <a:spcBef>
                <a:spcPts val="0"/>
              </a:spcBef>
            </a:pPr>
            <a:r>
              <a:rPr lang="en-GB" sz="2000" b="1" dirty="0"/>
              <a:t>Goal Differences</a:t>
            </a:r>
            <a:r>
              <a:rPr lang="en-GB" sz="2000" dirty="0"/>
              <a:t> - w</a:t>
            </a:r>
            <a:r>
              <a:rPr lang="en-US" sz="2000" dirty="0"/>
              <a:t>hen group members have varying ideas about what the group should achieve or how goals should be </a:t>
            </a:r>
            <a:r>
              <a:rPr lang="en-US" sz="2000" dirty="0" err="1"/>
              <a:t>prioritised</a:t>
            </a:r>
            <a:r>
              <a:rPr lang="en-US" sz="2000" dirty="0"/>
              <a:t>, conflicts can arise over which direction to take</a:t>
            </a:r>
            <a:endParaRPr lang="bg-BG" sz="2000"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67236" y="1008248"/>
            <a:ext cx="11396576" cy="599188"/>
          </a:xfrm>
        </p:spPr>
        <p:txBody>
          <a:bodyPr/>
          <a:lstStyle/>
          <a:p>
            <a:r>
              <a:rPr lang="en-GB" dirty="0"/>
              <a:t>Causes of conflicts </a:t>
            </a:r>
          </a:p>
        </p:txBody>
      </p:sp>
      <p:sp>
        <p:nvSpPr>
          <p:cNvPr id="3" name="Rectangle 2"/>
          <p:cNvSpPr/>
          <p:nvPr/>
        </p:nvSpPr>
        <p:spPr>
          <a:xfrm>
            <a:off x="567236" y="1607436"/>
            <a:ext cx="10876618" cy="806375"/>
          </a:xfrm>
          <a:prstGeom prst="rect">
            <a:avLst/>
          </a:prstGeom>
        </p:spPr>
        <p:txBody>
          <a:bodyPr wrap="square">
            <a:spAutoFit/>
          </a:bodyPr>
          <a:lstStyle/>
          <a:p>
            <a:pPr>
              <a:lnSpc>
                <a:spcPct val="120000"/>
              </a:lnSpc>
            </a:pPr>
            <a:r>
              <a:rPr lang="en-US" sz="2000" dirty="0"/>
              <a:t>Conflicts in a group can arise from a variety of sources, often due to differences in opinions, interests, values, and other factors. Here are some common causes of conflicts in a group setting:</a:t>
            </a:r>
          </a:p>
        </p:txBody>
      </p:sp>
    </p:spTree>
    <p:extLst>
      <p:ext uri="{BB962C8B-B14F-4D97-AF65-F5344CB8AC3E}">
        <p14:creationId xmlns:p14="http://schemas.microsoft.com/office/powerpoint/2010/main" val="1435817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680529"/>
            <a:ext cx="11059692" cy="605096"/>
          </a:xfrm>
        </p:spPr>
        <p:txBody>
          <a:bodyPr/>
          <a:lstStyle/>
          <a:p>
            <a:r>
              <a:rPr lang="en-US" dirty="0"/>
              <a:t>How to approach conflicts in a group?</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42969191"/>
              </p:ext>
            </p:extLst>
          </p:nvPr>
        </p:nvGraphicFramePr>
        <p:xfrm>
          <a:off x="557999" y="1442643"/>
          <a:ext cx="11059692" cy="5028567"/>
        </p:xfrm>
        <a:graphic>
          <a:graphicData uri="http://schemas.openxmlformats.org/drawingml/2006/table">
            <a:tbl>
              <a:tblPr firstRow="1" bandRow="1">
                <a:tableStyleId>{5C22544A-7EE6-4342-B048-85BDC9FD1C3A}</a:tableStyleId>
              </a:tblPr>
              <a:tblGrid>
                <a:gridCol w="5529846">
                  <a:extLst>
                    <a:ext uri="{9D8B030D-6E8A-4147-A177-3AD203B41FA5}">
                      <a16:colId xmlns:a16="http://schemas.microsoft.com/office/drawing/2014/main" val="969419581"/>
                    </a:ext>
                  </a:extLst>
                </a:gridCol>
                <a:gridCol w="5529846">
                  <a:extLst>
                    <a:ext uri="{9D8B030D-6E8A-4147-A177-3AD203B41FA5}">
                      <a16:colId xmlns:a16="http://schemas.microsoft.com/office/drawing/2014/main" val="229844581"/>
                    </a:ext>
                  </a:extLst>
                </a:gridCol>
              </a:tblGrid>
              <a:tr h="456989">
                <a:tc>
                  <a:txBody>
                    <a:bodyPr/>
                    <a:lstStyle/>
                    <a:p>
                      <a:r>
                        <a:rPr lang="en-US" dirty="0"/>
                        <a:t>Traditional Approach</a:t>
                      </a:r>
                      <a:endParaRPr lang="bg-BG" dirty="0"/>
                    </a:p>
                  </a:txBody>
                  <a:tcPr/>
                </a:tc>
                <a:tc>
                  <a:txBody>
                    <a:bodyPr/>
                    <a:lstStyle/>
                    <a:p>
                      <a:r>
                        <a:rPr lang="en-US" dirty="0"/>
                        <a:t>Modern Approach</a:t>
                      </a:r>
                      <a:endParaRPr lang="bg-BG" dirty="0"/>
                    </a:p>
                  </a:txBody>
                  <a:tcPr/>
                </a:tc>
                <a:extLst>
                  <a:ext uri="{0D108BD9-81ED-4DB2-BD59-A6C34878D82A}">
                    <a16:rowId xmlns:a16="http://schemas.microsoft.com/office/drawing/2014/main" val="3971240801"/>
                  </a:ext>
                </a:extLst>
              </a:tr>
              <a:tr h="456989">
                <a:tc>
                  <a:txBody>
                    <a:bodyPr/>
                    <a:lstStyle/>
                    <a:p>
                      <a:r>
                        <a:rPr lang="en-US" dirty="0"/>
                        <a:t>Conflict</a:t>
                      </a:r>
                      <a:r>
                        <a:rPr lang="en-US" baseline="0" dirty="0"/>
                        <a:t> is bad for the group</a:t>
                      </a:r>
                      <a:endParaRPr lang="bg-BG" dirty="0"/>
                    </a:p>
                  </a:txBody>
                  <a:tcPr/>
                </a:tc>
                <a:tc>
                  <a:txBody>
                    <a:bodyPr/>
                    <a:lstStyle/>
                    <a:p>
                      <a:r>
                        <a:rPr lang="en-US" dirty="0"/>
                        <a:t>Conflict</a:t>
                      </a:r>
                      <a:r>
                        <a:rPr lang="en-US" baseline="0" dirty="0"/>
                        <a:t> may have a positive effect on the group</a:t>
                      </a:r>
                      <a:endParaRPr lang="bg-BG" dirty="0"/>
                    </a:p>
                  </a:txBody>
                  <a:tcPr/>
                </a:tc>
                <a:extLst>
                  <a:ext uri="{0D108BD9-81ED-4DB2-BD59-A6C34878D82A}">
                    <a16:rowId xmlns:a16="http://schemas.microsoft.com/office/drawing/2014/main" val="1617969843"/>
                  </a:ext>
                </a:extLst>
              </a:tr>
              <a:tr h="613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Conflict is avoidable</a:t>
                      </a:r>
                      <a:endParaRPr lang="bg-BG" dirty="0"/>
                    </a:p>
                    <a:p>
                      <a:endParaRPr lang="bg-BG" dirty="0"/>
                    </a:p>
                  </a:txBody>
                  <a:tcPr/>
                </a:tc>
                <a:tc>
                  <a:txBody>
                    <a:bodyPr/>
                    <a:lstStyle/>
                    <a:p>
                      <a:r>
                        <a:rPr lang="en-US" dirty="0"/>
                        <a:t>Conflict is unavoidable</a:t>
                      </a:r>
                      <a:endParaRPr lang="bg-BG" dirty="0"/>
                    </a:p>
                  </a:txBody>
                  <a:tcPr/>
                </a:tc>
                <a:extLst>
                  <a:ext uri="{0D108BD9-81ED-4DB2-BD59-A6C34878D82A}">
                    <a16:rowId xmlns:a16="http://schemas.microsoft.com/office/drawing/2014/main" val="618596326"/>
                  </a:ext>
                </a:extLst>
              </a:tr>
              <a:tr h="1138471">
                <a:tc>
                  <a:txBody>
                    <a:bodyPr/>
                    <a:lstStyle/>
                    <a:p>
                      <a:r>
                        <a:rPr lang="en-US" dirty="0"/>
                        <a:t>Conflict is caused by poor communication, lack of openness</a:t>
                      </a:r>
                      <a:r>
                        <a:rPr lang="en-US" baseline="0" dirty="0"/>
                        <a:t> and trust within the group and failure to respond to the needs of the group members</a:t>
                      </a:r>
                      <a:endParaRPr lang="bg-BG" dirty="0"/>
                    </a:p>
                  </a:txBody>
                  <a:tcPr/>
                </a:tc>
                <a:tc>
                  <a:txBody>
                    <a:bodyPr/>
                    <a:lstStyle/>
                    <a:p>
                      <a:r>
                        <a:rPr lang="en-US" dirty="0"/>
                        <a:t>Conflict</a:t>
                      </a:r>
                      <a:r>
                        <a:rPr lang="en-US" baseline="0" dirty="0"/>
                        <a:t> is a natural occurrence in groups as individuals come with different values, beliefs, goals, perceptions. They could also arise from group structure, internal authority levels and so on. </a:t>
                      </a:r>
                      <a:endParaRPr lang="bg-BG" dirty="0"/>
                    </a:p>
                  </a:txBody>
                  <a:tcPr/>
                </a:tc>
                <a:extLst>
                  <a:ext uri="{0D108BD9-81ED-4DB2-BD59-A6C34878D82A}">
                    <a16:rowId xmlns:a16="http://schemas.microsoft.com/office/drawing/2014/main" val="2337308680"/>
                  </a:ext>
                </a:extLst>
              </a:tr>
              <a:tr h="1138471">
                <a:tc>
                  <a:txBody>
                    <a:bodyPr/>
                    <a:lstStyle/>
                    <a:p>
                      <a:r>
                        <a:rPr lang="en-US" dirty="0"/>
                        <a:t>Group</a:t>
                      </a:r>
                      <a:r>
                        <a:rPr lang="en-US" baseline="0" dirty="0"/>
                        <a:t> leaders must avoid or suppress conflicts by eliminating the causes </a:t>
                      </a:r>
                      <a:endParaRPr lang="bg-BG"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Group</a:t>
                      </a:r>
                      <a:r>
                        <a:rPr lang="en-US" baseline="0" dirty="0"/>
                        <a:t> leaders must manage conflicts: either solve it by considering all parties’ interests or even stimulate functional conflicts to keep the group viable, self-critical and creative</a:t>
                      </a:r>
                      <a:endParaRPr lang="bg-BG" dirty="0"/>
                    </a:p>
                  </a:txBody>
                  <a:tcPr/>
                </a:tc>
                <a:extLst>
                  <a:ext uri="{0D108BD9-81ED-4DB2-BD59-A6C34878D82A}">
                    <a16:rowId xmlns:a16="http://schemas.microsoft.com/office/drawing/2014/main" val="3506689755"/>
                  </a:ext>
                </a:extLst>
              </a:tr>
              <a:tr h="456989">
                <a:tc>
                  <a:txBody>
                    <a:bodyPr/>
                    <a:lstStyle/>
                    <a:p>
                      <a:r>
                        <a:rPr lang="en-US" dirty="0"/>
                        <a:t>Optimal group performance</a:t>
                      </a:r>
                      <a:r>
                        <a:rPr lang="en-US" baseline="0" dirty="0"/>
                        <a:t> does not allow for conflict</a:t>
                      </a:r>
                      <a:endParaRPr lang="bg-BG" dirty="0"/>
                    </a:p>
                  </a:txBody>
                  <a:tcPr/>
                </a:tc>
                <a:tc>
                  <a:txBody>
                    <a:bodyPr/>
                    <a:lstStyle/>
                    <a:p>
                      <a:r>
                        <a:rPr lang="en-US" dirty="0"/>
                        <a:t>Moderate</a:t>
                      </a:r>
                      <a:r>
                        <a:rPr lang="en-US" baseline="0" dirty="0"/>
                        <a:t> level of conflict enhance group performance </a:t>
                      </a:r>
                      <a:endParaRPr lang="bg-BG" dirty="0"/>
                    </a:p>
                  </a:txBody>
                  <a:tcPr/>
                </a:tc>
                <a:extLst>
                  <a:ext uri="{0D108BD9-81ED-4DB2-BD59-A6C34878D82A}">
                    <a16:rowId xmlns:a16="http://schemas.microsoft.com/office/drawing/2014/main" val="2056729876"/>
                  </a:ext>
                </a:extLst>
              </a:tr>
              <a:tr h="456989">
                <a:tc>
                  <a:txBody>
                    <a:bodyPr/>
                    <a:lstStyle/>
                    <a:p>
                      <a:r>
                        <a:rPr lang="en-US" dirty="0"/>
                        <a:t>The best way to deal with</a:t>
                      </a:r>
                      <a:r>
                        <a:rPr lang="en-US" baseline="0" dirty="0"/>
                        <a:t> conflicts is to avoid them.</a:t>
                      </a:r>
                      <a:endParaRPr lang="bg-BG" dirty="0"/>
                    </a:p>
                  </a:txBody>
                  <a:tcPr/>
                </a:tc>
                <a:tc>
                  <a:txBody>
                    <a:bodyPr/>
                    <a:lstStyle/>
                    <a:p>
                      <a:r>
                        <a:rPr lang="en-US" dirty="0"/>
                        <a:t>The best way to deal with conflicts is to manage</a:t>
                      </a:r>
                      <a:r>
                        <a:rPr lang="en-US" baseline="0" dirty="0"/>
                        <a:t> and/or solve them.</a:t>
                      </a:r>
                      <a:endParaRPr lang="bg-BG" dirty="0"/>
                    </a:p>
                  </a:txBody>
                  <a:tcPr/>
                </a:tc>
                <a:extLst>
                  <a:ext uri="{0D108BD9-81ED-4DB2-BD59-A6C34878D82A}">
                    <a16:rowId xmlns:a16="http://schemas.microsoft.com/office/drawing/2014/main" val="1822347319"/>
                  </a:ext>
                </a:extLst>
              </a:tr>
            </a:tbl>
          </a:graphicData>
        </a:graphic>
      </p:graphicFrame>
    </p:spTree>
    <p:extLst>
      <p:ext uri="{BB962C8B-B14F-4D97-AF65-F5344CB8AC3E}">
        <p14:creationId xmlns:p14="http://schemas.microsoft.com/office/powerpoint/2010/main" val="4251883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21055" y="867564"/>
            <a:ext cx="11396576" cy="599188"/>
          </a:xfrm>
        </p:spPr>
        <p:txBody>
          <a:bodyPr/>
          <a:lstStyle/>
          <a:p>
            <a:r>
              <a:rPr lang="en-GB" dirty="0"/>
              <a:t>Conflict process</a:t>
            </a:r>
          </a:p>
        </p:txBody>
      </p:sp>
      <p:graphicFrame>
        <p:nvGraphicFramePr>
          <p:cNvPr id="10" name="Diagram 9"/>
          <p:cNvGraphicFramePr/>
          <p:nvPr>
            <p:extLst>
              <p:ext uri="{D42A27DB-BD31-4B8C-83A1-F6EECF244321}">
                <p14:modId xmlns:p14="http://schemas.microsoft.com/office/powerpoint/2010/main" val="861246951"/>
              </p:ext>
            </p:extLst>
          </p:nvPr>
        </p:nvGraphicFramePr>
        <p:xfrm>
          <a:off x="521055" y="1466752"/>
          <a:ext cx="10867381" cy="796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lowchart: Alternate Process 10"/>
          <p:cNvSpPr/>
          <p:nvPr/>
        </p:nvSpPr>
        <p:spPr>
          <a:xfrm>
            <a:off x="521055" y="2666998"/>
            <a:ext cx="1975094" cy="3482109"/>
          </a:xfrm>
          <a:prstGeom prst="flowChartAlternateProcess">
            <a:avLst/>
          </a:prstGeom>
          <a:ln w="28575">
            <a:solidFill>
              <a:schemeClr val="accent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Previous conditions</a:t>
            </a:r>
            <a:r>
              <a:rPr lang="en-US" dirty="0"/>
              <a:t>: </a:t>
            </a:r>
          </a:p>
          <a:p>
            <a:endParaRPr lang="en-US" dirty="0"/>
          </a:p>
          <a:p>
            <a:pPr marL="285750" indent="-285750">
              <a:buFontTx/>
              <a:buChar char="-"/>
            </a:pPr>
            <a:endParaRPr lang="en-US" dirty="0"/>
          </a:p>
          <a:p>
            <a:pPr marL="285750" indent="-285750">
              <a:buFontTx/>
              <a:buChar char="-"/>
            </a:pPr>
            <a:r>
              <a:rPr lang="en-US" sz="1600" dirty="0"/>
              <a:t>Communication</a:t>
            </a:r>
          </a:p>
          <a:p>
            <a:pPr marL="285750" indent="-285750">
              <a:buFontTx/>
              <a:buChar char="-"/>
            </a:pPr>
            <a:r>
              <a:rPr lang="en-US" sz="1600" dirty="0"/>
              <a:t>Structure</a:t>
            </a:r>
          </a:p>
          <a:p>
            <a:pPr marL="285750" indent="-285750">
              <a:buFontTx/>
              <a:buChar char="-"/>
            </a:pPr>
            <a:r>
              <a:rPr lang="en-US" sz="1600" dirty="0"/>
              <a:t>Personal variables</a:t>
            </a:r>
            <a:endParaRPr lang="bg-BG" sz="1600" dirty="0"/>
          </a:p>
        </p:txBody>
      </p:sp>
      <p:sp>
        <p:nvSpPr>
          <p:cNvPr id="12" name="Flowchart: Alternate Process 11"/>
          <p:cNvSpPr/>
          <p:nvPr/>
        </p:nvSpPr>
        <p:spPr>
          <a:xfrm>
            <a:off x="2935390" y="3207325"/>
            <a:ext cx="1520752" cy="942109"/>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Perceived Conflict</a:t>
            </a:r>
            <a:endParaRPr lang="bg-BG" b="1" dirty="0"/>
          </a:p>
        </p:txBody>
      </p:sp>
      <p:sp>
        <p:nvSpPr>
          <p:cNvPr id="13" name="Flowchart: Alternate Process 12"/>
          <p:cNvSpPr/>
          <p:nvPr/>
        </p:nvSpPr>
        <p:spPr>
          <a:xfrm>
            <a:off x="2992994" y="4604319"/>
            <a:ext cx="1477406" cy="895927"/>
          </a:xfrm>
          <a:prstGeom prst="flowChartAlternateProcess">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Felt Conflict</a:t>
            </a:r>
            <a:endParaRPr lang="bg-BG" b="1" dirty="0"/>
          </a:p>
        </p:txBody>
      </p:sp>
      <p:sp>
        <p:nvSpPr>
          <p:cNvPr id="16" name="Flowchart: Alternate Process 15"/>
          <p:cNvSpPr/>
          <p:nvPr/>
        </p:nvSpPr>
        <p:spPr>
          <a:xfrm>
            <a:off x="5028465" y="2666999"/>
            <a:ext cx="1889571" cy="3634509"/>
          </a:xfrm>
          <a:prstGeom prst="flowChartAlternateProcess">
            <a:avLst/>
          </a:prstGeom>
          <a:ln w="28575">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t>Approach intentions</a:t>
            </a:r>
            <a:r>
              <a:rPr lang="bg-BG" b="1" dirty="0"/>
              <a:t> </a:t>
            </a:r>
            <a:r>
              <a:rPr lang="bg-BG" dirty="0"/>
              <a:t>(</a:t>
            </a:r>
            <a:r>
              <a:rPr lang="en-US" dirty="0"/>
              <a:t>Conflict solving methods): </a:t>
            </a:r>
          </a:p>
          <a:p>
            <a:pPr marL="285750" indent="-285750">
              <a:buFontTx/>
              <a:buChar char="-"/>
            </a:pPr>
            <a:endParaRPr lang="en-US" dirty="0"/>
          </a:p>
          <a:p>
            <a:pPr marL="285750" indent="-285750">
              <a:buFontTx/>
              <a:buChar char="-"/>
            </a:pPr>
            <a:r>
              <a:rPr lang="en-US" sz="1600" dirty="0"/>
              <a:t>Avoidance </a:t>
            </a:r>
          </a:p>
          <a:p>
            <a:pPr marL="285750" indent="-285750">
              <a:buFontTx/>
              <a:buChar char="-"/>
            </a:pPr>
            <a:r>
              <a:rPr lang="en-US" sz="1600" dirty="0"/>
              <a:t>Collaboration</a:t>
            </a:r>
          </a:p>
          <a:p>
            <a:pPr marL="285750" indent="-285750">
              <a:buFontTx/>
              <a:buChar char="-"/>
            </a:pPr>
            <a:r>
              <a:rPr lang="en-US" sz="1600" dirty="0"/>
              <a:t>Competition</a:t>
            </a:r>
          </a:p>
          <a:p>
            <a:pPr marL="285750" indent="-285750">
              <a:buFontTx/>
              <a:buChar char="-"/>
            </a:pPr>
            <a:r>
              <a:rPr lang="en-US" sz="1600" dirty="0"/>
              <a:t>Compromise</a:t>
            </a:r>
          </a:p>
          <a:p>
            <a:pPr marL="285750" indent="-285750">
              <a:buFontTx/>
              <a:buChar char="-"/>
            </a:pPr>
            <a:r>
              <a:rPr lang="en-US" sz="1600" dirty="0"/>
              <a:t>Adjustment</a:t>
            </a:r>
            <a:endParaRPr lang="bg-BG" sz="1600" dirty="0"/>
          </a:p>
        </p:txBody>
      </p:sp>
      <p:sp>
        <p:nvSpPr>
          <p:cNvPr id="17" name="Flowchart: Alternate Process 16"/>
          <p:cNvSpPr/>
          <p:nvPr/>
        </p:nvSpPr>
        <p:spPr>
          <a:xfrm>
            <a:off x="7490359" y="2666998"/>
            <a:ext cx="1690586" cy="3634509"/>
          </a:xfrm>
          <a:prstGeom prst="flowChartAlternateProcess">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t>Open conflict</a:t>
            </a:r>
            <a:r>
              <a:rPr lang="en-US" dirty="0"/>
              <a:t>:</a:t>
            </a:r>
          </a:p>
          <a:p>
            <a:pPr algn="ctr"/>
            <a:endParaRPr lang="en-US" dirty="0"/>
          </a:p>
          <a:p>
            <a:pPr algn="ctr"/>
            <a:r>
              <a:rPr lang="en-US" dirty="0"/>
              <a:t> </a:t>
            </a:r>
          </a:p>
          <a:p>
            <a:pPr marL="285750" indent="-285750">
              <a:buFontTx/>
              <a:buChar char="-"/>
            </a:pPr>
            <a:r>
              <a:rPr lang="en-US" sz="1600" dirty="0"/>
              <a:t>The parties’ behavior </a:t>
            </a:r>
          </a:p>
          <a:p>
            <a:pPr marL="285750" indent="-285750">
              <a:buFontTx/>
              <a:buChar char="-"/>
            </a:pPr>
            <a:endParaRPr lang="en-US" sz="1600" dirty="0"/>
          </a:p>
          <a:p>
            <a:pPr marL="285750" indent="-285750">
              <a:buFontTx/>
              <a:buChar char="-"/>
            </a:pPr>
            <a:r>
              <a:rPr lang="en-US" sz="1600" dirty="0"/>
              <a:t>The other’ reactions</a:t>
            </a:r>
            <a:endParaRPr lang="bg-BG" sz="1600" dirty="0"/>
          </a:p>
        </p:txBody>
      </p:sp>
      <p:sp>
        <p:nvSpPr>
          <p:cNvPr id="18" name="Flowchart: Alternate Process 17"/>
          <p:cNvSpPr/>
          <p:nvPr/>
        </p:nvSpPr>
        <p:spPr>
          <a:xfrm>
            <a:off x="9794596" y="3073877"/>
            <a:ext cx="1521580" cy="942109"/>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Superior Performance</a:t>
            </a:r>
            <a:endParaRPr lang="bg-BG" b="1" dirty="0"/>
          </a:p>
        </p:txBody>
      </p:sp>
      <p:sp>
        <p:nvSpPr>
          <p:cNvPr id="19" name="Flowchart: Alternate Process 18"/>
          <p:cNvSpPr/>
          <p:nvPr/>
        </p:nvSpPr>
        <p:spPr>
          <a:xfrm>
            <a:off x="9856547" y="4615868"/>
            <a:ext cx="1459629" cy="773544"/>
          </a:xfrm>
          <a:prstGeom prst="flowChartAlternateProcess">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sz="1750" b="1" dirty="0"/>
              <a:t>Diminished Performance</a:t>
            </a:r>
          </a:p>
          <a:p>
            <a:pPr algn="ctr"/>
            <a:endParaRPr lang="bg-BG" dirty="0"/>
          </a:p>
        </p:txBody>
      </p:sp>
      <p:sp>
        <p:nvSpPr>
          <p:cNvPr id="20"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8"/>
              </a:rPr>
              <a:t>Source</a:t>
            </a:r>
            <a:r>
              <a:rPr lang="en-US" sz="1200" dirty="0"/>
              <a:t> | Adapted from </a:t>
            </a:r>
            <a:r>
              <a:rPr lang="en-US" sz="1200" dirty="0">
                <a:hlinkClick r:id="rId9"/>
              </a:rPr>
              <a:t>https://theintactone.com</a:t>
            </a:r>
            <a:r>
              <a:rPr lang="en-US" sz="1200" dirty="0"/>
              <a:t> </a:t>
            </a:r>
          </a:p>
        </p:txBody>
      </p:sp>
      <p:cxnSp>
        <p:nvCxnSpPr>
          <p:cNvPr id="22" name="Straight Arrow Connector 21"/>
          <p:cNvCxnSpPr>
            <a:endCxn id="12" idx="1"/>
          </p:cNvCxnSpPr>
          <p:nvPr/>
        </p:nvCxnSpPr>
        <p:spPr>
          <a:xfrm flipV="1">
            <a:off x="2496149" y="3678380"/>
            <a:ext cx="439241" cy="228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1"/>
          </p:cNvCxnSpPr>
          <p:nvPr/>
        </p:nvCxnSpPr>
        <p:spPr>
          <a:xfrm>
            <a:off x="2496149" y="4839855"/>
            <a:ext cx="496845" cy="212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46732" y="3678379"/>
            <a:ext cx="581732"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p:cNvCxnSpPr>
          <p:nvPr/>
        </p:nvCxnSpPr>
        <p:spPr>
          <a:xfrm>
            <a:off x="4470400" y="5052283"/>
            <a:ext cx="5580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3"/>
          </p:cNvCxnSpPr>
          <p:nvPr/>
        </p:nvCxnSpPr>
        <p:spPr>
          <a:xfrm>
            <a:off x="6918036" y="4484254"/>
            <a:ext cx="572323" cy="4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18" idx="1"/>
          </p:cNvCxnSpPr>
          <p:nvPr/>
        </p:nvCxnSpPr>
        <p:spPr>
          <a:xfrm flipV="1">
            <a:off x="9180945" y="3544932"/>
            <a:ext cx="613651" cy="260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180945" y="4913745"/>
            <a:ext cx="675602" cy="180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01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Εικόνα 13" descr="Εικόνα που περιέχει σιλουέτα&#10;&#10;Περιγραφή που δημιουργήθηκε αυτόματα">
            <a:extLst>
              <a:ext uri="{FF2B5EF4-FFF2-40B4-BE49-F238E27FC236}">
                <a16:creationId xmlns:a16="http://schemas.microsoft.com/office/drawing/2014/main" id="{E3E5C361-AB84-FBB0-9F36-B750EBF44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495" y="4175688"/>
            <a:ext cx="3049645" cy="2549313"/>
          </a:xfrm>
          <a:prstGeom prst="rect">
            <a:avLst/>
          </a:prstGeom>
        </p:spPr>
      </p:pic>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a:xfrm>
            <a:off x="6096000" y="2358799"/>
            <a:ext cx="5782377" cy="3012145"/>
          </a:xfrm>
        </p:spPr>
        <p:txBody>
          <a:bodyPr>
            <a:normAutofit lnSpcReduction="10000"/>
          </a:bodyPr>
          <a:lstStyle/>
          <a:p>
            <a:pPr>
              <a:lnSpc>
                <a:spcPct val="120000"/>
              </a:lnSpc>
            </a:pPr>
            <a:r>
              <a:rPr lang="en-GB" b="1" dirty="0"/>
              <a:t>Conflict Management</a:t>
            </a:r>
          </a:p>
          <a:p>
            <a:pPr marL="0" indent="0">
              <a:lnSpc>
                <a:spcPct val="120000"/>
              </a:lnSpc>
              <a:buNone/>
            </a:pPr>
            <a:r>
              <a:rPr lang="en-US" dirty="0"/>
              <a:t>Conflict management refers to the process of handling and controlling conflicts in a way that </a:t>
            </a:r>
            <a:r>
              <a:rPr lang="en-US" dirty="0" err="1"/>
              <a:t>minimises</a:t>
            </a:r>
            <a:r>
              <a:rPr lang="en-US" dirty="0"/>
              <a:t> their negative impact while promoting understanding, collaboration, and effective problem-solving. </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6333" y="2187053"/>
            <a:ext cx="5409663" cy="4129745"/>
          </a:xfrm>
        </p:spPr>
        <p:txBody>
          <a:bodyPr>
            <a:normAutofit lnSpcReduction="10000"/>
          </a:bodyPr>
          <a:lstStyle/>
          <a:p>
            <a:pPr>
              <a:lnSpc>
                <a:spcPct val="120000"/>
              </a:lnSpc>
            </a:pPr>
            <a:r>
              <a:rPr lang="en-GB" b="1" dirty="0"/>
              <a:t>Conflict Solving</a:t>
            </a:r>
          </a:p>
          <a:p>
            <a:pPr marL="0" indent="0">
              <a:lnSpc>
                <a:spcPct val="120000"/>
              </a:lnSpc>
              <a:buNone/>
            </a:pPr>
            <a:r>
              <a:rPr lang="en-US" dirty="0"/>
              <a:t>Conflict resolution refers to the process of addressing and settling disputes, disagreements, or conflicts between individuals, groups, or </a:t>
            </a:r>
            <a:r>
              <a:rPr lang="en-US" dirty="0" err="1"/>
              <a:t>organisations</a:t>
            </a:r>
            <a:r>
              <a:rPr lang="en-US" dirty="0"/>
              <a:t> in a constructive and peaceful manner. It involves finding solutions that satisfy the interests and needs of all parties involved, while </a:t>
            </a:r>
            <a:r>
              <a:rPr lang="en-US" dirty="0" err="1"/>
              <a:t>minimising</a:t>
            </a:r>
            <a:r>
              <a:rPr lang="en-US" dirty="0"/>
              <a:t> negative emotions and potential damage to relationships</a:t>
            </a:r>
            <a:r>
              <a:rPr lang="en-GB" dirty="0"/>
              <a:t>.</a:t>
            </a:r>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58000" y="920168"/>
            <a:ext cx="11396576" cy="599188"/>
          </a:xfrm>
        </p:spPr>
        <p:txBody>
          <a:bodyPr/>
          <a:lstStyle/>
          <a:p>
            <a:r>
              <a:rPr lang="en-GB" dirty="0"/>
              <a:t>Conflict solving vs Conflict management</a:t>
            </a:r>
          </a:p>
        </p:txBody>
      </p:sp>
      <p:sp>
        <p:nvSpPr>
          <p:cNvPr id="7" name="pop-up" descr="Click here for pop up information.">
            <a:extLst>
              <a:ext uri="{FF2B5EF4-FFF2-40B4-BE49-F238E27FC236}">
                <a16:creationId xmlns:a16="http://schemas.microsoft.com/office/drawing/2014/main" id="{C3A67301-39B7-99CC-D178-F4F617E8AAEA}"/>
              </a:ext>
            </a:extLst>
          </p:cNvPr>
          <p:cNvSpPr/>
          <p:nvPr/>
        </p:nvSpPr>
        <p:spPr>
          <a:xfrm>
            <a:off x="4264587" y="1800000"/>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click</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053262" y="1354971"/>
            <a:ext cx="914400" cy="914400"/>
          </a:xfrm>
          <a:prstGeom prst="rect">
            <a:avLst/>
          </a:prstGeom>
        </p:spPr>
      </p:pic>
      <p:sp>
        <p:nvSpPr>
          <p:cNvPr id="9" name="TextBox 8">
            <a:extLst>
              <a:ext uri="{FF2B5EF4-FFF2-40B4-BE49-F238E27FC236}">
                <a16:creationId xmlns:a16="http://schemas.microsoft.com/office/drawing/2014/main" id="{85D3F7F5-9A32-24F0-F5D0-A5F25A673897}"/>
              </a:ext>
            </a:extLst>
          </p:cNvPr>
          <p:cNvSpPr txBox="1"/>
          <p:nvPr/>
        </p:nvSpPr>
        <p:spPr>
          <a:xfrm>
            <a:off x="1120262" y="2361289"/>
            <a:ext cx="4058724" cy="1421928"/>
          </a:xfrm>
          <a:prstGeom prst="rect">
            <a:avLst/>
          </a:prstGeom>
          <a:solidFill>
            <a:schemeClr val="bg1">
              <a:lumMod val="95000"/>
            </a:schemeClr>
          </a:solidFill>
          <a:ln>
            <a:solidFill>
              <a:srgbClr val="D71921"/>
            </a:solidFill>
          </a:ln>
        </p:spPr>
        <p:txBody>
          <a:bodyPr wrap="square">
            <a:spAutoFit/>
          </a:bodyPr>
          <a:lstStyle/>
          <a:p>
            <a:pPr>
              <a:lnSpc>
                <a:spcPct val="120000"/>
              </a:lnSpc>
            </a:pPr>
            <a:r>
              <a:rPr lang="en-US" i="1" dirty="0"/>
              <a:t>Effective conflict solving aims to prevent escalation of the conflict and instead seeks to find common ground and mutually agreeable solutions</a:t>
            </a:r>
            <a:endParaRPr lang="en-GB" i="1" dirty="0"/>
          </a:p>
        </p:txBody>
      </p:sp>
      <p:sp>
        <p:nvSpPr>
          <p:cNvPr id="10" name="pop-up" descr="Click here for pop up information.">
            <a:extLst>
              <a:ext uri="{FF2B5EF4-FFF2-40B4-BE49-F238E27FC236}">
                <a16:creationId xmlns:a16="http://schemas.microsoft.com/office/drawing/2014/main" id="{C3A67301-39B7-99CC-D178-F4F617E8AAEA}"/>
              </a:ext>
            </a:extLst>
          </p:cNvPr>
          <p:cNvSpPr/>
          <p:nvPr/>
        </p:nvSpPr>
        <p:spPr>
          <a:xfrm>
            <a:off x="10200273" y="1558303"/>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click</a:t>
            </a:r>
          </a:p>
        </p:txBody>
      </p:sp>
      <p:pic>
        <p:nvPicPr>
          <p:cNvPr id="11"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114672" y="1202478"/>
            <a:ext cx="914400" cy="914400"/>
          </a:xfrm>
          <a:prstGeom prst="rect">
            <a:avLst/>
          </a:prstGeom>
        </p:spPr>
      </p:pic>
      <p:sp>
        <p:nvSpPr>
          <p:cNvPr id="12" name="TextBox 11">
            <a:extLst>
              <a:ext uri="{FF2B5EF4-FFF2-40B4-BE49-F238E27FC236}">
                <a16:creationId xmlns:a16="http://schemas.microsoft.com/office/drawing/2014/main" id="{85D3F7F5-9A32-24F0-F5D0-A5F25A673897}"/>
              </a:ext>
            </a:extLst>
          </p:cNvPr>
          <p:cNvSpPr txBox="1"/>
          <p:nvPr/>
        </p:nvSpPr>
        <p:spPr>
          <a:xfrm>
            <a:off x="6529925" y="2187053"/>
            <a:ext cx="4058724" cy="2396938"/>
          </a:xfrm>
          <a:prstGeom prst="rect">
            <a:avLst/>
          </a:prstGeom>
          <a:solidFill>
            <a:schemeClr val="bg1">
              <a:lumMod val="95000"/>
            </a:schemeClr>
          </a:solidFill>
          <a:ln>
            <a:solidFill>
              <a:srgbClr val="D71921"/>
            </a:solidFill>
          </a:ln>
        </p:spPr>
        <p:txBody>
          <a:bodyPr wrap="square">
            <a:spAutoFit/>
          </a:bodyPr>
          <a:lstStyle/>
          <a:p>
            <a:pPr>
              <a:lnSpc>
                <a:spcPct val="120000"/>
              </a:lnSpc>
            </a:pPr>
            <a:r>
              <a:rPr lang="en-US" dirty="0"/>
              <a:t>Unlike conflict solving, which aims to find a complete and final solution to a conflict, </a:t>
            </a:r>
            <a:r>
              <a:rPr lang="en-US" i="1" dirty="0"/>
              <a:t>conflict management focuses on the ongoing management of conflicts, </a:t>
            </a:r>
            <a:r>
              <a:rPr lang="en-US" i="1" dirty="0" err="1"/>
              <a:t>recognising</a:t>
            </a:r>
            <a:r>
              <a:rPr lang="en-US" i="1" dirty="0"/>
              <a:t> that some conflicts may not be fully resolved but can still be managed in a productive manner.</a:t>
            </a:r>
            <a:endParaRPr lang="en-GB" i="1" dirty="0"/>
          </a:p>
        </p:txBody>
      </p:sp>
      <p:sp>
        <p:nvSpPr>
          <p:cNvPr id="13"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6"/>
              </a:rPr>
              <a:t>Source</a:t>
            </a:r>
            <a:r>
              <a:rPr lang="en-US" sz="1200" dirty="0"/>
              <a:t> | </a:t>
            </a:r>
            <a:r>
              <a:rPr lang="en-US" sz="1200" dirty="0" err="1">
                <a:hlinkClick r:id="rId7"/>
              </a:rPr>
              <a:t>Pixabay</a:t>
            </a:r>
            <a:r>
              <a:rPr lang="en-US" sz="1200" dirty="0">
                <a:hlinkClick r:id="rId7"/>
              </a:rPr>
              <a:t> license</a:t>
            </a:r>
            <a:endParaRPr lang="en-US" sz="1200" dirty="0"/>
          </a:p>
        </p:txBody>
      </p:sp>
    </p:spTree>
    <p:extLst>
      <p:ext uri="{BB962C8B-B14F-4D97-AF65-F5344CB8AC3E}">
        <p14:creationId xmlns:p14="http://schemas.microsoft.com/office/powerpoint/2010/main" val="2454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89239" y="1361523"/>
            <a:ext cx="5626500" cy="4550162"/>
          </a:xfrm>
          <a:prstGeom prst="rect">
            <a:avLst/>
          </a:prstGeom>
          <a:solidFill>
            <a:srgbClr val="FDF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en-GB" dirty="0"/>
              <a:t>Methods for Solving Conflicts</a:t>
            </a:r>
          </a:p>
        </p:txBody>
      </p:sp>
      <p:sp>
        <p:nvSpPr>
          <p:cNvPr id="18" name="Rectangle 17"/>
          <p:cNvSpPr/>
          <p:nvPr/>
        </p:nvSpPr>
        <p:spPr>
          <a:xfrm>
            <a:off x="423688" y="2223426"/>
            <a:ext cx="4965345" cy="2419124"/>
          </a:xfrm>
          <a:prstGeom prst="rect">
            <a:avLst/>
          </a:prstGeom>
        </p:spPr>
        <p:txBody>
          <a:bodyPr wrap="square">
            <a:spAutoFit/>
          </a:bodyPr>
          <a:lstStyle/>
          <a:p>
            <a:pPr>
              <a:lnSpc>
                <a:spcPct val="120000"/>
              </a:lnSpc>
            </a:pPr>
            <a:r>
              <a:rPr lang="en-US" dirty="0"/>
              <a:t>From </a:t>
            </a:r>
            <a:r>
              <a:rPr lang="en-US" i="1" dirty="0"/>
              <a:t>the perspective of the actors in conflicts</a:t>
            </a:r>
            <a:r>
              <a:rPr lang="en-US" dirty="0"/>
              <a:t>, individuals have two primary motivations in conflict: the desire to obtain their own goals versus the desire to retain interpersonal relationships. </a:t>
            </a:r>
          </a:p>
          <a:p>
            <a:pPr>
              <a:lnSpc>
                <a:spcPct val="120000"/>
              </a:lnSpc>
            </a:pPr>
            <a:endParaRPr lang="en-US" dirty="0"/>
          </a:p>
          <a:p>
            <a:pPr>
              <a:lnSpc>
                <a:spcPct val="120000"/>
              </a:lnSpc>
            </a:pPr>
            <a:r>
              <a:rPr lang="en-US" dirty="0"/>
              <a:t>Based on this 5 methods for conflict-solving are devised:</a:t>
            </a:r>
          </a:p>
        </p:txBody>
      </p:sp>
      <p:pic>
        <p:nvPicPr>
          <p:cNvPr id="9" name="Picture 8"/>
          <p:cNvPicPr>
            <a:picLocks noChangeAspect="1"/>
          </p:cNvPicPr>
          <p:nvPr/>
        </p:nvPicPr>
        <p:blipFill rotWithShape="1">
          <a:blip r:embed="rId3"/>
          <a:srcRect l="67015" t="49963" r="6031" b="17366"/>
          <a:stretch/>
        </p:blipFill>
        <p:spPr>
          <a:xfrm>
            <a:off x="9636374" y="3876159"/>
            <a:ext cx="1571626" cy="1428750"/>
          </a:xfrm>
          <a:prstGeom prst="rect">
            <a:avLst/>
          </a:prstGeom>
        </p:spPr>
      </p:pic>
      <p:sp>
        <p:nvSpPr>
          <p:cNvPr id="10" name="Ορθογώνιο 1">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r>
              <a:rPr lang="en-US" sz="1200" dirty="0">
                <a:hlinkClick r:id="rId4"/>
              </a:rPr>
              <a:t>Source</a:t>
            </a:r>
            <a:r>
              <a:rPr lang="en-US" sz="1200" dirty="0"/>
              <a:t> |</a:t>
            </a:r>
            <a:r>
              <a:rPr lang="en-US" sz="1200" dirty="0">
                <a:hlinkClick r:id="rId5"/>
              </a:rPr>
              <a:t>https://www.indeed.com/career-advice/career-development/conflict-resolution-strategies</a:t>
            </a:r>
            <a:r>
              <a:rPr lang="en-US" sz="1200" dirty="0"/>
              <a:t> </a:t>
            </a:r>
          </a:p>
        </p:txBody>
      </p:sp>
      <p:sp>
        <p:nvSpPr>
          <p:cNvPr id="2" name="Up Arrow 1"/>
          <p:cNvSpPr/>
          <p:nvPr/>
        </p:nvSpPr>
        <p:spPr>
          <a:xfrm>
            <a:off x="5608803" y="1357116"/>
            <a:ext cx="962025" cy="481706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bg-BG"/>
          </a:p>
        </p:txBody>
      </p:sp>
      <p:sp>
        <p:nvSpPr>
          <p:cNvPr id="7" name="Up Arrow 6"/>
          <p:cNvSpPr/>
          <p:nvPr/>
        </p:nvSpPr>
        <p:spPr>
          <a:xfrm rot="5400000">
            <a:off x="8309174" y="2996853"/>
            <a:ext cx="962025" cy="5864624"/>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bg-BG"/>
          </a:p>
        </p:txBody>
      </p:sp>
      <p:sp>
        <p:nvSpPr>
          <p:cNvPr id="5" name="TextBox 4"/>
          <p:cNvSpPr txBox="1"/>
          <p:nvPr/>
        </p:nvSpPr>
        <p:spPr>
          <a:xfrm>
            <a:off x="6609977" y="5767764"/>
            <a:ext cx="676563" cy="307777"/>
          </a:xfrm>
          <a:prstGeom prst="rect">
            <a:avLst/>
          </a:prstGeom>
        </p:spPr>
        <p:txBody>
          <a:bodyPr wrap="square" rtlCol="0">
            <a:spAutoFit/>
          </a:bodyPr>
          <a:lstStyle/>
          <a:p>
            <a:pPr algn="l"/>
            <a:r>
              <a:rPr lang="en-US" sz="1400" b="1" dirty="0"/>
              <a:t>Low</a:t>
            </a:r>
            <a:endParaRPr lang="bg-BG" sz="1400" b="1" dirty="0" err="1"/>
          </a:p>
        </p:txBody>
      </p:sp>
      <p:sp>
        <p:nvSpPr>
          <p:cNvPr id="12" name="TextBox 11"/>
          <p:cNvSpPr txBox="1"/>
          <p:nvPr/>
        </p:nvSpPr>
        <p:spPr>
          <a:xfrm>
            <a:off x="8115372" y="5752592"/>
            <a:ext cx="2266950" cy="307777"/>
          </a:xfrm>
          <a:prstGeom prst="rect">
            <a:avLst/>
          </a:prstGeom>
        </p:spPr>
        <p:txBody>
          <a:bodyPr wrap="square" rtlCol="0">
            <a:spAutoFit/>
          </a:bodyPr>
          <a:lstStyle/>
          <a:p>
            <a:pPr algn="l"/>
            <a:r>
              <a:rPr lang="en-US" sz="1400" b="1" dirty="0"/>
              <a:t>Importance of relationship</a:t>
            </a:r>
            <a:endParaRPr lang="bg-BG" sz="1400" b="1" dirty="0" err="1"/>
          </a:p>
        </p:txBody>
      </p:sp>
      <p:sp>
        <p:nvSpPr>
          <p:cNvPr id="13" name="TextBox 12"/>
          <p:cNvSpPr txBox="1"/>
          <p:nvPr/>
        </p:nvSpPr>
        <p:spPr>
          <a:xfrm rot="16200000">
            <a:off x="5816424" y="1922053"/>
            <a:ext cx="565554" cy="307777"/>
          </a:xfrm>
          <a:prstGeom prst="rect">
            <a:avLst/>
          </a:prstGeom>
        </p:spPr>
        <p:txBody>
          <a:bodyPr wrap="square" rtlCol="0">
            <a:spAutoFit/>
          </a:bodyPr>
          <a:lstStyle/>
          <a:p>
            <a:r>
              <a:rPr lang="en-US" sz="1400" b="1" dirty="0"/>
              <a:t>High</a:t>
            </a:r>
            <a:endParaRPr lang="bg-BG" sz="1400" b="1" dirty="0" err="1"/>
          </a:p>
        </p:txBody>
      </p:sp>
      <p:sp>
        <p:nvSpPr>
          <p:cNvPr id="14" name="TextBox 13"/>
          <p:cNvSpPr txBox="1"/>
          <p:nvPr/>
        </p:nvSpPr>
        <p:spPr>
          <a:xfrm>
            <a:off x="10766638" y="5752592"/>
            <a:ext cx="590550" cy="307777"/>
          </a:xfrm>
          <a:prstGeom prst="rect">
            <a:avLst/>
          </a:prstGeom>
        </p:spPr>
        <p:txBody>
          <a:bodyPr wrap="square" rtlCol="0">
            <a:spAutoFit/>
          </a:bodyPr>
          <a:lstStyle/>
          <a:p>
            <a:r>
              <a:rPr lang="en-US" sz="1400" b="1" dirty="0"/>
              <a:t>High</a:t>
            </a:r>
            <a:endParaRPr lang="bg-BG" sz="1400" b="1" dirty="0" err="1"/>
          </a:p>
        </p:txBody>
      </p:sp>
      <p:sp>
        <p:nvSpPr>
          <p:cNvPr id="15" name="TextBox 14"/>
          <p:cNvSpPr txBox="1"/>
          <p:nvPr/>
        </p:nvSpPr>
        <p:spPr>
          <a:xfrm rot="16200000">
            <a:off x="5831019" y="5040507"/>
            <a:ext cx="676563" cy="307777"/>
          </a:xfrm>
          <a:prstGeom prst="rect">
            <a:avLst/>
          </a:prstGeom>
        </p:spPr>
        <p:txBody>
          <a:bodyPr wrap="square" rtlCol="0">
            <a:spAutoFit/>
          </a:bodyPr>
          <a:lstStyle/>
          <a:p>
            <a:pPr algn="l"/>
            <a:r>
              <a:rPr lang="en-US" sz="1400" b="1" dirty="0"/>
              <a:t>Low</a:t>
            </a:r>
            <a:endParaRPr lang="bg-BG" sz="1400" b="1" dirty="0" err="1"/>
          </a:p>
        </p:txBody>
      </p:sp>
      <p:sp>
        <p:nvSpPr>
          <p:cNvPr id="16" name="TextBox 15"/>
          <p:cNvSpPr txBox="1"/>
          <p:nvPr/>
        </p:nvSpPr>
        <p:spPr>
          <a:xfrm rot="16200000">
            <a:off x="4955764" y="3226352"/>
            <a:ext cx="2266950" cy="307777"/>
          </a:xfrm>
          <a:prstGeom prst="rect">
            <a:avLst/>
          </a:prstGeom>
        </p:spPr>
        <p:txBody>
          <a:bodyPr wrap="square" rtlCol="0">
            <a:spAutoFit/>
          </a:bodyPr>
          <a:lstStyle/>
          <a:p>
            <a:pPr algn="l"/>
            <a:r>
              <a:rPr lang="en-US" sz="1400" b="1" dirty="0"/>
              <a:t>Importance of goal</a:t>
            </a:r>
            <a:endParaRPr lang="bg-BG" sz="1400" b="1" dirty="0" err="1"/>
          </a:p>
        </p:txBody>
      </p:sp>
      <p:sp>
        <p:nvSpPr>
          <p:cNvPr id="17" name="TextBox 16"/>
          <p:cNvSpPr txBox="1"/>
          <p:nvPr/>
        </p:nvSpPr>
        <p:spPr>
          <a:xfrm>
            <a:off x="6849325" y="2922251"/>
            <a:ext cx="1211217" cy="307777"/>
          </a:xfrm>
          <a:prstGeom prst="rect">
            <a:avLst/>
          </a:prstGeom>
        </p:spPr>
        <p:txBody>
          <a:bodyPr wrap="square" rtlCol="0">
            <a:spAutoFit/>
          </a:bodyPr>
          <a:lstStyle/>
          <a:p>
            <a:pPr algn="l"/>
            <a:r>
              <a:rPr lang="en-US" sz="1400" b="1" dirty="0"/>
              <a:t>Competing</a:t>
            </a:r>
            <a:endParaRPr lang="bg-BG" sz="1400" b="1" dirty="0" err="1"/>
          </a:p>
        </p:txBody>
      </p:sp>
      <p:sp>
        <p:nvSpPr>
          <p:cNvPr id="20" name="TextBox 19"/>
          <p:cNvSpPr txBox="1"/>
          <p:nvPr/>
        </p:nvSpPr>
        <p:spPr>
          <a:xfrm>
            <a:off x="9969974" y="2918575"/>
            <a:ext cx="1211217" cy="307777"/>
          </a:xfrm>
          <a:prstGeom prst="rect">
            <a:avLst/>
          </a:prstGeom>
        </p:spPr>
        <p:txBody>
          <a:bodyPr wrap="square" rtlCol="0">
            <a:spAutoFit/>
          </a:bodyPr>
          <a:lstStyle/>
          <a:p>
            <a:pPr algn="l"/>
            <a:r>
              <a:rPr lang="en-US" sz="1400" b="1" dirty="0"/>
              <a:t>Collaborating</a:t>
            </a:r>
            <a:endParaRPr lang="bg-BG" sz="1400" b="1" dirty="0" err="1"/>
          </a:p>
        </p:txBody>
      </p:sp>
      <p:sp>
        <p:nvSpPr>
          <p:cNvPr id="21" name="TextBox 20"/>
          <p:cNvSpPr txBox="1"/>
          <p:nvPr/>
        </p:nvSpPr>
        <p:spPr>
          <a:xfrm>
            <a:off x="6905614" y="5279238"/>
            <a:ext cx="1211217" cy="307777"/>
          </a:xfrm>
          <a:prstGeom prst="rect">
            <a:avLst/>
          </a:prstGeom>
        </p:spPr>
        <p:txBody>
          <a:bodyPr wrap="square" rtlCol="0">
            <a:spAutoFit/>
          </a:bodyPr>
          <a:lstStyle/>
          <a:p>
            <a:pPr algn="l"/>
            <a:r>
              <a:rPr lang="en-US" sz="1400" b="1" dirty="0"/>
              <a:t>Avoiding</a:t>
            </a:r>
            <a:endParaRPr lang="bg-BG" sz="1400" b="1" dirty="0" err="1"/>
          </a:p>
        </p:txBody>
      </p:sp>
      <p:sp>
        <p:nvSpPr>
          <p:cNvPr id="22" name="TextBox 21"/>
          <p:cNvSpPr txBox="1"/>
          <p:nvPr/>
        </p:nvSpPr>
        <p:spPr>
          <a:xfrm>
            <a:off x="9710121" y="5334645"/>
            <a:ext cx="1424132" cy="307777"/>
          </a:xfrm>
          <a:prstGeom prst="rect">
            <a:avLst/>
          </a:prstGeom>
        </p:spPr>
        <p:txBody>
          <a:bodyPr wrap="square" rtlCol="0">
            <a:spAutoFit/>
          </a:bodyPr>
          <a:lstStyle/>
          <a:p>
            <a:pPr algn="l"/>
            <a:r>
              <a:rPr lang="en-US" sz="1400" b="1" dirty="0"/>
              <a:t>Accommodating</a:t>
            </a:r>
            <a:endParaRPr lang="bg-BG" sz="1400" b="1" dirty="0" err="1"/>
          </a:p>
        </p:txBody>
      </p:sp>
      <p:sp>
        <p:nvSpPr>
          <p:cNvPr id="23" name="TextBox 22"/>
          <p:cNvSpPr txBox="1"/>
          <p:nvPr/>
        </p:nvSpPr>
        <p:spPr>
          <a:xfrm>
            <a:off x="8309474" y="4124444"/>
            <a:ext cx="1211217" cy="307777"/>
          </a:xfrm>
          <a:prstGeom prst="rect">
            <a:avLst/>
          </a:prstGeom>
        </p:spPr>
        <p:txBody>
          <a:bodyPr wrap="square" rtlCol="0">
            <a:spAutoFit/>
          </a:bodyPr>
          <a:lstStyle/>
          <a:p>
            <a:pPr algn="l"/>
            <a:r>
              <a:rPr lang="en-US" sz="1400" b="1" dirty="0"/>
              <a:t>Compromise</a:t>
            </a:r>
            <a:endParaRPr lang="bg-BG" sz="1400" b="1" dirty="0" err="1"/>
          </a:p>
        </p:txBody>
      </p:sp>
      <p:pic>
        <p:nvPicPr>
          <p:cNvPr id="24" name="Picture 23"/>
          <p:cNvPicPr>
            <a:picLocks noChangeAspect="1"/>
          </p:cNvPicPr>
          <p:nvPr/>
        </p:nvPicPr>
        <p:blipFill rotWithShape="1">
          <a:blip r:embed="rId3"/>
          <a:srcRect l="11497" t="3675" r="58935" b="60604"/>
          <a:stretch/>
        </p:blipFill>
        <p:spPr>
          <a:xfrm>
            <a:off x="6472860" y="1509508"/>
            <a:ext cx="1627360" cy="1474514"/>
          </a:xfrm>
          <a:prstGeom prst="rect">
            <a:avLst/>
          </a:prstGeom>
        </p:spPr>
      </p:pic>
      <p:pic>
        <p:nvPicPr>
          <p:cNvPr id="25" name="Picture 24"/>
          <p:cNvPicPr>
            <a:picLocks noChangeAspect="1"/>
          </p:cNvPicPr>
          <p:nvPr/>
        </p:nvPicPr>
        <p:blipFill rotWithShape="1">
          <a:blip r:embed="rId3"/>
          <a:srcRect l="65461" t="3318" r="4088" b="60790"/>
          <a:stretch/>
        </p:blipFill>
        <p:spPr>
          <a:xfrm>
            <a:off x="9651799" y="1480538"/>
            <a:ext cx="1680784" cy="1485776"/>
          </a:xfrm>
          <a:prstGeom prst="rect">
            <a:avLst/>
          </a:prstGeom>
        </p:spPr>
      </p:pic>
      <p:pic>
        <p:nvPicPr>
          <p:cNvPr id="6" name="Picture 5"/>
          <p:cNvPicPr>
            <a:picLocks noChangeAspect="1"/>
          </p:cNvPicPr>
          <p:nvPr/>
        </p:nvPicPr>
        <p:blipFill rotWithShape="1">
          <a:blip r:embed="rId6"/>
          <a:srcRect l="40041" t="33463" r="34491" b="36726"/>
          <a:stretch/>
        </p:blipFill>
        <p:spPr>
          <a:xfrm>
            <a:off x="8112882" y="2873577"/>
            <a:ext cx="1512086" cy="1327922"/>
          </a:xfrm>
          <a:prstGeom prst="rect">
            <a:avLst/>
          </a:prstGeom>
        </p:spPr>
      </p:pic>
      <p:pic>
        <p:nvPicPr>
          <p:cNvPr id="26" name="Picture 25"/>
          <p:cNvPicPr>
            <a:picLocks noChangeAspect="1"/>
          </p:cNvPicPr>
          <p:nvPr/>
        </p:nvPicPr>
        <p:blipFill rotWithShape="1">
          <a:blip r:embed="rId3"/>
          <a:srcRect l="10983" t="48003" r="60592" b="17148"/>
          <a:stretch/>
        </p:blipFill>
        <p:spPr>
          <a:xfrm>
            <a:off x="6649737" y="3804546"/>
            <a:ext cx="1582776" cy="1423266"/>
          </a:xfrm>
          <a:prstGeom prst="rect">
            <a:avLst/>
          </a:prstGeom>
        </p:spPr>
      </p:pic>
    </p:spTree>
    <p:extLst>
      <p:ext uri="{BB962C8B-B14F-4D97-AF65-F5344CB8AC3E}">
        <p14:creationId xmlns:p14="http://schemas.microsoft.com/office/powerpoint/2010/main" val="17299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a:xfrm>
            <a:off x="530291" y="775200"/>
            <a:ext cx="11396576" cy="599188"/>
          </a:xfrm>
        </p:spPr>
        <p:txBody>
          <a:bodyPr/>
          <a:lstStyle/>
          <a:p>
            <a:r>
              <a:rPr lang="en-GB" dirty="0"/>
              <a:t>Methods for Solving Conflicts</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Source</a:t>
            </a:r>
            <a:r>
              <a:rPr lang="en-US" sz="1200" dirty="0"/>
              <a:t> | Adapted from </a:t>
            </a:r>
            <a:r>
              <a:rPr lang="en-US" sz="1200" i="1" dirty="0" err="1"/>
              <a:t>Talmaciu</a:t>
            </a:r>
            <a:r>
              <a:rPr lang="en-US" sz="1200" i="1" dirty="0"/>
              <a:t>, I., &amp; </a:t>
            </a:r>
            <a:r>
              <a:rPr lang="en-US" sz="1200" i="1" dirty="0" err="1"/>
              <a:t>Mărăcine</a:t>
            </a:r>
            <a:r>
              <a:rPr lang="en-US" sz="1200" i="1" dirty="0"/>
              <a:t>, M.S. (2010)</a:t>
            </a:r>
            <a:endParaRPr lang="en-US"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096000" y="1579418"/>
            <a:ext cx="5674021" cy="4578819"/>
          </a:xfrm>
        </p:spPr>
        <p:txBody>
          <a:bodyPr>
            <a:normAutofit/>
          </a:bodyPr>
          <a:lstStyle/>
          <a:p>
            <a:pPr marL="0" indent="0">
              <a:lnSpc>
                <a:spcPct val="120000"/>
              </a:lnSpc>
              <a:buNone/>
            </a:pPr>
            <a:r>
              <a:rPr lang="en-GB" sz="2000" b="1" dirty="0"/>
              <a:t>Collaboration (Win-Win)</a:t>
            </a:r>
          </a:p>
          <a:p>
            <a:pPr marL="0" indent="0">
              <a:lnSpc>
                <a:spcPct val="120000"/>
              </a:lnSpc>
              <a:buNone/>
            </a:pPr>
            <a:r>
              <a:rPr lang="en-GB" sz="2000" i="1" dirty="0"/>
              <a:t>Used when it is necessary </a:t>
            </a:r>
          </a:p>
          <a:p>
            <a:pPr>
              <a:lnSpc>
                <a:spcPct val="120000"/>
              </a:lnSpc>
            </a:pPr>
            <a:r>
              <a:rPr lang="en-GB" sz="2000" dirty="0"/>
              <a:t>To find integrative solutions for interests of </a:t>
            </a:r>
            <a:r>
              <a:rPr lang="en-GB" sz="2000" dirty="0" err="1"/>
              <a:t>majour</a:t>
            </a:r>
            <a:r>
              <a:rPr lang="en-GB" sz="2000" dirty="0"/>
              <a:t> importance</a:t>
            </a:r>
          </a:p>
          <a:p>
            <a:pPr>
              <a:lnSpc>
                <a:spcPct val="120000"/>
              </a:lnSpc>
            </a:pPr>
            <a:r>
              <a:rPr lang="en-GB" sz="2000" dirty="0"/>
              <a:t>To combine opposing opinions</a:t>
            </a:r>
          </a:p>
          <a:p>
            <a:pPr>
              <a:lnSpc>
                <a:spcPct val="120000"/>
              </a:lnSpc>
            </a:pPr>
            <a:r>
              <a:rPr lang="en-GB" sz="2000" dirty="0"/>
              <a:t>To stimulate mutual learning </a:t>
            </a:r>
          </a:p>
          <a:p>
            <a:pPr>
              <a:lnSpc>
                <a:spcPct val="120000"/>
              </a:lnSpc>
            </a:pPr>
            <a:r>
              <a:rPr lang="en-GB" sz="2000" dirty="0"/>
              <a:t>To win everybody’s adherence by considering multiple interests and by achieving general consensus</a:t>
            </a:r>
            <a:endParaRPr lang="en-GB" sz="2000" b="0" i="0" dirty="0">
              <a:solidFill>
                <a:srgbClr val="333333"/>
              </a:solidFill>
              <a:effectLst/>
            </a:endParaRPr>
          </a:p>
        </p:txBody>
      </p:sp>
      <p:sp>
        <p:nvSpPr>
          <p:cNvPr id="1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30291" y="1579418"/>
            <a:ext cx="5305473" cy="4712067"/>
          </a:xfrm>
        </p:spPr>
        <p:txBody>
          <a:bodyPr>
            <a:normAutofit/>
          </a:bodyPr>
          <a:lstStyle/>
          <a:p>
            <a:pPr marL="0" indent="0">
              <a:lnSpc>
                <a:spcPct val="120000"/>
              </a:lnSpc>
              <a:buNone/>
            </a:pPr>
            <a:r>
              <a:rPr lang="en-GB" sz="2000" b="1" dirty="0"/>
              <a:t>Competition (Win-Lose)</a:t>
            </a:r>
          </a:p>
          <a:p>
            <a:pPr marL="0" indent="0">
              <a:lnSpc>
                <a:spcPct val="120000"/>
              </a:lnSpc>
              <a:buNone/>
            </a:pPr>
            <a:r>
              <a:rPr lang="en-GB" sz="2000" i="1" dirty="0"/>
              <a:t>Used when</a:t>
            </a:r>
          </a:p>
          <a:p>
            <a:pPr>
              <a:lnSpc>
                <a:spcPct val="120000"/>
              </a:lnSpc>
            </a:pPr>
            <a:r>
              <a:rPr lang="en-GB" sz="2000" dirty="0"/>
              <a:t>Decisional fastness is of vital importance</a:t>
            </a:r>
          </a:p>
          <a:p>
            <a:pPr>
              <a:lnSpc>
                <a:spcPct val="120000"/>
              </a:lnSpc>
            </a:pPr>
            <a:r>
              <a:rPr lang="en-GB" sz="2000" dirty="0"/>
              <a:t>Problems can be solved only by unpopular means that are likely to be opposed by the majority of group members</a:t>
            </a:r>
          </a:p>
          <a:p>
            <a:pPr>
              <a:lnSpc>
                <a:spcPct val="120000"/>
              </a:lnSpc>
            </a:pPr>
            <a:r>
              <a:rPr lang="en-GB" sz="2000" dirty="0"/>
              <a:t>Vital group issues are at stake and the group leaders are convinced that their view is correct</a:t>
            </a:r>
          </a:p>
          <a:p>
            <a:pPr>
              <a:lnSpc>
                <a:spcPct val="120000"/>
              </a:lnSpc>
            </a:pPr>
            <a:r>
              <a:rPr lang="en-GB" sz="2000" dirty="0"/>
              <a:t>Against those taking a lenient attitude</a:t>
            </a:r>
            <a:endParaRPr lang="en-US" sz="2000" dirty="0"/>
          </a:p>
          <a:p>
            <a:pPr>
              <a:lnSpc>
                <a:spcPct val="120000"/>
              </a:lnSpc>
            </a:pPr>
            <a:endParaRPr lang="en-GB" sz="2200" b="0" i="0" dirty="0">
              <a:solidFill>
                <a:srgbClr val="333333"/>
              </a:solidFill>
              <a:effectLst/>
            </a:endParaRP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Methods for Solving Conflicts</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Source</a:t>
            </a:r>
            <a:r>
              <a:rPr lang="en-US" sz="1200" dirty="0"/>
              <a:t> | Adapted from </a:t>
            </a:r>
            <a:r>
              <a:rPr lang="en-US" sz="1200" i="1" dirty="0" err="1"/>
              <a:t>Talmaciu</a:t>
            </a:r>
            <a:r>
              <a:rPr lang="en-US" sz="1200" i="1" dirty="0"/>
              <a:t>, I., &amp; </a:t>
            </a:r>
            <a:r>
              <a:rPr lang="en-US" sz="1200" i="1" dirty="0" err="1"/>
              <a:t>Mărăcine</a:t>
            </a:r>
            <a:r>
              <a:rPr lang="en-US" sz="1200" i="1" dirty="0"/>
              <a:t>, M.S. (2010)</a:t>
            </a:r>
            <a:endParaRPr lang="en-US" sz="1200" dirty="0"/>
          </a:p>
        </p:txBody>
      </p:sp>
      <p:sp>
        <p:nvSpPr>
          <p:cNvPr id="14"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6441895" y="1676227"/>
            <a:ext cx="5435878" cy="4815881"/>
          </a:xfrm>
        </p:spPr>
        <p:txBody>
          <a:bodyPr>
            <a:normAutofit fontScale="85000" lnSpcReduction="20000"/>
          </a:bodyPr>
          <a:lstStyle/>
          <a:p>
            <a:pPr marL="0" indent="0">
              <a:lnSpc>
                <a:spcPct val="120000"/>
              </a:lnSpc>
              <a:buNone/>
            </a:pPr>
            <a:r>
              <a:rPr lang="en-GB" sz="2400" b="1" dirty="0"/>
              <a:t>Avoidance</a:t>
            </a:r>
          </a:p>
          <a:p>
            <a:pPr marL="0" indent="0">
              <a:lnSpc>
                <a:spcPct val="120000"/>
              </a:lnSpc>
              <a:buNone/>
            </a:pPr>
            <a:r>
              <a:rPr lang="en-GB" sz="2400" i="1" dirty="0"/>
              <a:t>Used when</a:t>
            </a:r>
          </a:p>
          <a:p>
            <a:pPr>
              <a:lnSpc>
                <a:spcPct val="120000"/>
              </a:lnSpc>
            </a:pPr>
            <a:r>
              <a:rPr lang="en-GB" sz="2400" dirty="0"/>
              <a:t>The problem is unimportant or negligible when compared to  other more pressing issues</a:t>
            </a:r>
          </a:p>
          <a:p>
            <a:pPr>
              <a:lnSpc>
                <a:spcPct val="120000"/>
              </a:lnSpc>
            </a:pPr>
            <a:r>
              <a:rPr lang="en-GB" sz="2400" dirty="0"/>
              <a:t>There is no change of satisfying your needs</a:t>
            </a:r>
          </a:p>
          <a:p>
            <a:pPr>
              <a:lnSpc>
                <a:spcPct val="120000"/>
              </a:lnSpc>
            </a:pPr>
            <a:r>
              <a:rPr lang="en-GB" dirty="0"/>
              <a:t>The timing or circumstances are not conducive to resolution</a:t>
            </a:r>
            <a:endParaRPr lang="en-GB" sz="2400" dirty="0"/>
          </a:p>
          <a:p>
            <a:pPr>
              <a:lnSpc>
                <a:spcPct val="120000"/>
              </a:lnSpc>
            </a:pPr>
            <a:r>
              <a:rPr lang="en-GB" sz="2400" dirty="0"/>
              <a:t>Triggering a conflict is more plausible than solving the problem</a:t>
            </a:r>
          </a:p>
          <a:p>
            <a:pPr>
              <a:lnSpc>
                <a:spcPct val="120000"/>
              </a:lnSpc>
            </a:pPr>
            <a:r>
              <a:rPr lang="en-GB" sz="2400" dirty="0"/>
              <a:t>It is necessary to </a:t>
            </a:r>
            <a:r>
              <a:rPr lang="en-GB" dirty="0"/>
              <a:t>provide a cooling-off period and allow for further reflection before addressing the conflict</a:t>
            </a:r>
            <a:endParaRPr lang="en-US" sz="2400" dirty="0"/>
          </a:p>
          <a:p>
            <a:pPr>
              <a:lnSpc>
                <a:spcPct val="120000"/>
              </a:lnSpc>
            </a:pPr>
            <a:endParaRPr lang="en-GB" sz="2200" b="0" i="0" dirty="0">
              <a:solidFill>
                <a:srgbClr val="333333"/>
              </a:solidFill>
              <a:effectLst/>
            </a:endParaRPr>
          </a:p>
        </p:txBody>
      </p:sp>
      <p:sp>
        <p:nvSpPr>
          <p:cNvPr id="3" name="Content Placeholder 2"/>
          <p:cNvSpPr>
            <a:spLocks noGrp="1"/>
          </p:cNvSpPr>
          <p:nvPr>
            <p:ph sz="half" idx="1"/>
          </p:nvPr>
        </p:nvSpPr>
        <p:spPr>
          <a:xfrm>
            <a:off x="558000" y="1753753"/>
            <a:ext cx="5251673" cy="4659918"/>
          </a:xfrm>
        </p:spPr>
        <p:txBody>
          <a:bodyPr>
            <a:normAutofit fontScale="85000" lnSpcReduction="20000"/>
          </a:bodyPr>
          <a:lstStyle/>
          <a:p>
            <a:pPr marL="0" indent="0">
              <a:lnSpc>
                <a:spcPct val="120000"/>
              </a:lnSpc>
              <a:buNone/>
            </a:pPr>
            <a:r>
              <a:rPr lang="en-GB" sz="2400" b="1" dirty="0"/>
              <a:t>Compromise </a:t>
            </a:r>
          </a:p>
          <a:p>
            <a:pPr marL="0" indent="0">
              <a:lnSpc>
                <a:spcPct val="120000"/>
              </a:lnSpc>
              <a:buNone/>
            </a:pPr>
            <a:r>
              <a:rPr lang="en-GB" sz="2400" i="1" dirty="0"/>
              <a:t>Used when </a:t>
            </a:r>
          </a:p>
          <a:p>
            <a:pPr>
              <a:lnSpc>
                <a:spcPct val="120000"/>
              </a:lnSpc>
            </a:pPr>
            <a:r>
              <a:rPr lang="en-GB" dirty="0"/>
              <a:t>Goals are important but the risk of triggering a conflict is too high</a:t>
            </a:r>
          </a:p>
          <a:p>
            <a:pPr>
              <a:lnSpc>
                <a:spcPct val="120000"/>
              </a:lnSpc>
            </a:pPr>
            <a:r>
              <a:rPr lang="en-GB" sz="2400" dirty="0"/>
              <a:t>Opponents have equal power and are determined to implement ideas that mutually exclusive</a:t>
            </a:r>
          </a:p>
          <a:p>
            <a:pPr>
              <a:lnSpc>
                <a:spcPct val="120000"/>
              </a:lnSpc>
            </a:pPr>
            <a:r>
              <a:rPr lang="en-GB" sz="2400" dirty="0"/>
              <a:t>A balance needs to be achieved</a:t>
            </a:r>
          </a:p>
          <a:p>
            <a:pPr>
              <a:lnSpc>
                <a:spcPct val="120000"/>
              </a:lnSpc>
            </a:pPr>
            <a:r>
              <a:rPr lang="en-GB" sz="2400" dirty="0">
                <a:solidFill>
                  <a:srgbClr val="333333"/>
                </a:solidFill>
              </a:rPr>
              <a:t>An opportunity for honourable withdrawal needs to be provided when both competition and collaboration cannot entail a positive outcome</a:t>
            </a:r>
            <a:endParaRPr lang="en-GB" sz="2800" dirty="0">
              <a:solidFill>
                <a:srgbClr val="333333"/>
              </a:solidFill>
            </a:endParaRPr>
          </a:p>
          <a:p>
            <a:endParaRPr lang="bg-BG" dirty="0"/>
          </a:p>
        </p:txBody>
      </p:sp>
    </p:spTree>
    <p:extLst>
      <p:ext uri="{BB962C8B-B14F-4D97-AF65-F5344CB8AC3E}">
        <p14:creationId xmlns:p14="http://schemas.microsoft.com/office/powerpoint/2010/main" val="3188816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Methods for Solving Conflicts</a:t>
            </a:r>
          </a:p>
        </p:txBody>
      </p:sp>
      <p:sp>
        <p:nvSpPr>
          <p:cNvPr id="12" name="Ορθογώνιο 1">
            <a:hlinkClick r:id="rId3"/>
            <a:extLst>
              <a:ext uri="{FF2B5EF4-FFF2-40B4-BE49-F238E27FC236}">
                <a16:creationId xmlns:a16="http://schemas.microsoft.com/office/drawing/2014/main" id="{E314B2E6-0586-408E-8D1A-41287EF3B8C4}"/>
              </a:ext>
            </a:extLst>
          </p:cNvPr>
          <p:cNvSpPr/>
          <p:nvPr/>
        </p:nvSpPr>
        <p:spPr>
          <a:xfrm>
            <a:off x="3419912" y="6581001"/>
            <a:ext cx="8772088" cy="276999"/>
          </a:xfrm>
          <a:prstGeom prst="rect">
            <a:avLst/>
          </a:prstGeom>
        </p:spPr>
        <p:txBody>
          <a:bodyPr wrap="square">
            <a:spAutoFit/>
          </a:bodyPr>
          <a:lstStyle/>
          <a:p>
            <a:pPr algn="r"/>
            <a:r>
              <a:rPr lang="en-US" sz="1200" dirty="0">
                <a:hlinkClick r:id="rId3"/>
              </a:rPr>
              <a:t>Source</a:t>
            </a:r>
            <a:r>
              <a:rPr lang="en-US" sz="1200" dirty="0"/>
              <a:t> | Adapted from </a:t>
            </a:r>
            <a:r>
              <a:rPr lang="en-US" sz="1200" i="1" dirty="0" err="1"/>
              <a:t>Talmaciu</a:t>
            </a:r>
            <a:r>
              <a:rPr lang="en-US" sz="1200" i="1" dirty="0"/>
              <a:t>, I., &amp; </a:t>
            </a:r>
            <a:r>
              <a:rPr lang="en-US" sz="1200" i="1" dirty="0" err="1"/>
              <a:t>Mărăcine</a:t>
            </a:r>
            <a:r>
              <a:rPr lang="en-US" sz="1200" i="1" dirty="0"/>
              <a:t>, M.S. (2010);</a:t>
            </a:r>
            <a:r>
              <a:rPr lang="en-US" sz="1200" dirty="0">
                <a:hlinkClick r:id="rId4"/>
              </a:rPr>
              <a:t> </a:t>
            </a:r>
            <a:r>
              <a:rPr lang="en-US" sz="1200" dirty="0" err="1">
                <a:hlinkClick r:id="rId4"/>
              </a:rPr>
              <a:t>Pixabay</a:t>
            </a:r>
            <a:r>
              <a:rPr lang="en-US" sz="1200" dirty="0">
                <a:hlinkClick r:id="rId4"/>
              </a:rPr>
              <a:t> license</a:t>
            </a:r>
            <a:endParaRPr lang="en-US" sz="1200" i="1" dirty="0"/>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3633" y="1945177"/>
            <a:ext cx="5763967" cy="4153965"/>
          </a:xfrm>
        </p:spPr>
        <p:txBody>
          <a:bodyPr>
            <a:normAutofit fontScale="92500" lnSpcReduction="20000"/>
          </a:bodyPr>
          <a:lstStyle/>
          <a:p>
            <a:pPr marL="0" indent="0">
              <a:lnSpc>
                <a:spcPct val="120000"/>
              </a:lnSpc>
              <a:buNone/>
            </a:pPr>
            <a:r>
              <a:rPr lang="en-GB" sz="2000" b="1" dirty="0"/>
              <a:t>Adjustment (Accommodation) </a:t>
            </a:r>
          </a:p>
          <a:p>
            <a:pPr marL="0" indent="0">
              <a:lnSpc>
                <a:spcPct val="120000"/>
              </a:lnSpc>
              <a:buNone/>
            </a:pPr>
            <a:r>
              <a:rPr lang="en-GB" sz="2000" i="1" dirty="0"/>
              <a:t>Used </a:t>
            </a:r>
          </a:p>
          <a:p>
            <a:pPr>
              <a:lnSpc>
                <a:spcPct val="120000"/>
              </a:lnSpc>
            </a:pPr>
            <a:r>
              <a:rPr lang="en-US" sz="2000" dirty="0"/>
              <a:t>When one reaches the conclusion that one’s judgments are not correct</a:t>
            </a:r>
          </a:p>
          <a:p>
            <a:pPr>
              <a:lnSpc>
                <a:spcPct val="120000"/>
              </a:lnSpc>
            </a:pPr>
            <a:r>
              <a:rPr lang="en-US" sz="2000" dirty="0"/>
              <a:t>To allow another better option to be applied</a:t>
            </a:r>
          </a:p>
          <a:p>
            <a:pPr>
              <a:lnSpc>
                <a:spcPct val="120000"/>
              </a:lnSpc>
            </a:pPr>
            <a:r>
              <a:rPr lang="en-US" sz="2000" dirty="0"/>
              <a:t>To obtain a social loan in anticipation of future more important problems</a:t>
            </a:r>
          </a:p>
          <a:p>
            <a:pPr>
              <a:lnSpc>
                <a:spcPct val="120000"/>
              </a:lnSpc>
            </a:pPr>
            <a:r>
              <a:rPr lang="en-US" sz="2000" dirty="0"/>
              <a:t>To </a:t>
            </a:r>
            <a:r>
              <a:rPr lang="en-US" sz="2000" dirty="0" err="1"/>
              <a:t>minimise</a:t>
            </a:r>
            <a:r>
              <a:rPr lang="en-US" sz="2000" dirty="0"/>
              <a:t> losses</a:t>
            </a:r>
          </a:p>
          <a:p>
            <a:pPr>
              <a:lnSpc>
                <a:spcPct val="120000"/>
              </a:lnSpc>
            </a:pPr>
            <a:r>
              <a:rPr lang="en-US" sz="2000" dirty="0"/>
              <a:t>When the situation is out of control</a:t>
            </a:r>
          </a:p>
          <a:p>
            <a:pPr>
              <a:lnSpc>
                <a:spcPct val="120000"/>
              </a:lnSpc>
            </a:pPr>
            <a:r>
              <a:rPr lang="en-US" sz="2000" dirty="0"/>
              <a:t>When harmony and stability are essential.</a:t>
            </a:r>
            <a:endParaRPr lang="en-GB" sz="2000" dirty="0"/>
          </a:p>
          <a:p>
            <a:pPr>
              <a:lnSpc>
                <a:spcPct val="120000"/>
              </a:lnSpc>
            </a:pPr>
            <a:endParaRPr lang="en-GB" sz="2200" b="0" i="0" dirty="0">
              <a:solidFill>
                <a:srgbClr val="333333"/>
              </a:solidFill>
              <a:effectLst/>
            </a:endParaRPr>
          </a:p>
        </p:txBody>
      </p:sp>
      <p:pic>
        <p:nvPicPr>
          <p:cNvPr id="8" name="Picture 7"/>
          <p:cNvPicPr>
            <a:picLocks noChangeAspect="1"/>
          </p:cNvPicPr>
          <p:nvPr/>
        </p:nvPicPr>
        <p:blipFill>
          <a:blip r:embed="rId5"/>
          <a:stretch>
            <a:fillRect/>
          </a:stretch>
        </p:blipFill>
        <p:spPr>
          <a:xfrm>
            <a:off x="6522930" y="2392218"/>
            <a:ext cx="4967106" cy="2793997"/>
          </a:xfrm>
          <a:prstGeom prst="rect">
            <a:avLst/>
          </a:prstGeom>
        </p:spPr>
      </p:pic>
    </p:spTree>
    <p:extLst>
      <p:ext uri="{BB962C8B-B14F-4D97-AF65-F5344CB8AC3E}">
        <p14:creationId xmlns:p14="http://schemas.microsoft.com/office/powerpoint/2010/main" val="2407441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Conflict Solving Techniques </a:t>
            </a:r>
          </a:p>
        </p:txBody>
      </p:sp>
      <p:sp>
        <p:nvSpPr>
          <p:cNvPr id="12" name="Ορθογώνιο 1">
            <a:extLst>
              <a:ext uri="{FF2B5EF4-FFF2-40B4-BE49-F238E27FC236}">
                <a16:creationId xmlns:a16="http://schemas.microsoft.com/office/drawing/2014/main" id="{E314B2E6-0586-408E-8D1A-41287EF3B8C4}"/>
              </a:ext>
            </a:extLst>
          </p:cNvPr>
          <p:cNvSpPr/>
          <p:nvPr/>
        </p:nvSpPr>
        <p:spPr>
          <a:xfrm>
            <a:off x="3419912" y="6408272"/>
            <a:ext cx="8772088" cy="461665"/>
          </a:xfrm>
          <a:prstGeom prst="rect">
            <a:avLst/>
          </a:prstGeom>
        </p:spPr>
        <p:txBody>
          <a:bodyPr wrap="square">
            <a:spAutoFit/>
          </a:bodyPr>
          <a:lstStyle/>
          <a:p>
            <a:pPr algn="r"/>
            <a:r>
              <a:rPr lang="en-US" sz="1200" dirty="0">
                <a:hlinkClick r:id="rId3"/>
              </a:rPr>
              <a:t>Source</a:t>
            </a:r>
            <a:r>
              <a:rPr lang="en-US" sz="1200" dirty="0"/>
              <a:t> | Adapted from </a:t>
            </a:r>
            <a:r>
              <a:rPr lang="en-US" sz="1200" i="1" dirty="0" err="1"/>
              <a:t>Talmaciu</a:t>
            </a:r>
            <a:r>
              <a:rPr lang="en-US" sz="1200" i="1" dirty="0"/>
              <a:t>, I., &amp; </a:t>
            </a:r>
            <a:r>
              <a:rPr lang="en-US" sz="1200" i="1" dirty="0" err="1"/>
              <a:t>Mărăcine</a:t>
            </a:r>
            <a:r>
              <a:rPr lang="en-US" sz="1200" i="1" dirty="0"/>
              <a:t>, M.S. (2010);</a:t>
            </a:r>
          </a:p>
          <a:p>
            <a:pPr algn="r"/>
            <a:r>
              <a:rPr lang="en-US" sz="1200" dirty="0">
                <a:hlinkClick r:id="rId4"/>
              </a:rPr>
              <a:t>https://pixabay.com/pt/illustrations/gest%C3%A3o-trabalho-em-conjunto-encontro-2161487/</a:t>
            </a:r>
            <a:r>
              <a:rPr lang="en-US" sz="1200" dirty="0"/>
              <a:t> </a:t>
            </a:r>
          </a:p>
        </p:txBody>
      </p:sp>
      <p:sp>
        <p:nvSpPr>
          <p:cNvPr id="7"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33631" y="1945176"/>
            <a:ext cx="6030963" cy="4463096"/>
          </a:xfrm>
        </p:spPr>
        <p:txBody>
          <a:bodyPr>
            <a:normAutofit fontScale="85000" lnSpcReduction="20000"/>
          </a:bodyPr>
          <a:lstStyle/>
          <a:p>
            <a:pPr>
              <a:lnSpc>
                <a:spcPct val="120000"/>
              </a:lnSpc>
            </a:pPr>
            <a:r>
              <a:rPr lang="en-GB" sz="2000" b="1" dirty="0"/>
              <a:t>Define the subject of disagreement</a:t>
            </a:r>
          </a:p>
          <a:p>
            <a:pPr>
              <a:lnSpc>
                <a:spcPct val="120000"/>
              </a:lnSpc>
            </a:pPr>
            <a:r>
              <a:rPr lang="en-GB" sz="2000" b="1" dirty="0"/>
              <a:t>Narrow the area of dispute</a:t>
            </a:r>
          </a:p>
          <a:p>
            <a:pPr>
              <a:lnSpc>
                <a:spcPct val="120000"/>
              </a:lnSpc>
            </a:pPr>
            <a:r>
              <a:rPr lang="en-GB" sz="2000" b="1" dirty="0"/>
              <a:t>Widen the area of possible solutions</a:t>
            </a:r>
          </a:p>
          <a:p>
            <a:pPr>
              <a:lnSpc>
                <a:spcPct val="120000"/>
              </a:lnSpc>
            </a:pPr>
            <a:r>
              <a:rPr lang="en-GB" sz="2000" b="1" dirty="0"/>
              <a:t>Build and promote conflict-solving skills in individuals </a:t>
            </a:r>
            <a:r>
              <a:rPr lang="en-GB" sz="2000" dirty="0"/>
              <a:t>such as self-awareness, self-control, problem-solving, collaboration, empathy, active listening, clear expression and assertive communication</a:t>
            </a:r>
          </a:p>
          <a:p>
            <a:pPr>
              <a:lnSpc>
                <a:spcPct val="120000"/>
              </a:lnSpc>
            </a:pPr>
            <a:r>
              <a:rPr lang="en-GB" sz="2000" b="1" dirty="0"/>
              <a:t>Enhance communication where </a:t>
            </a:r>
            <a:r>
              <a:rPr lang="en-US" sz="2000" dirty="0"/>
              <a:t>the parties maintain self-respect, expresses personal needs, and manage to defend their own rights without abusing or dominating others</a:t>
            </a:r>
          </a:p>
          <a:p>
            <a:pPr>
              <a:lnSpc>
                <a:spcPct val="120000"/>
              </a:lnSpc>
            </a:pPr>
            <a:r>
              <a:rPr lang="en-US" sz="2000" b="1" dirty="0"/>
              <a:t>Refer to third-party mediation - m</a:t>
            </a:r>
            <a:r>
              <a:rPr lang="en-US" sz="2000" dirty="0"/>
              <a:t>ediators help parties see each other's perspectives and work toward a mutually agreeable solution</a:t>
            </a:r>
            <a:endParaRPr lang="en-GB" sz="2000" b="1" dirty="0"/>
          </a:p>
          <a:p>
            <a:pPr>
              <a:lnSpc>
                <a:spcPct val="120000"/>
              </a:lnSpc>
            </a:pPr>
            <a:endParaRPr lang="en-GB" sz="2000" b="1" dirty="0"/>
          </a:p>
          <a:p>
            <a:pPr>
              <a:lnSpc>
                <a:spcPct val="120000"/>
              </a:lnSpc>
            </a:pPr>
            <a:endParaRPr lang="en-GB" sz="2000" b="1" dirty="0"/>
          </a:p>
          <a:p>
            <a:pPr marL="0" indent="0">
              <a:lnSpc>
                <a:spcPct val="120000"/>
              </a:lnSpc>
              <a:buNone/>
            </a:pPr>
            <a:endParaRPr lang="en-GB" sz="2200" b="0" i="0" dirty="0">
              <a:solidFill>
                <a:srgbClr val="333333"/>
              </a:solidFill>
              <a:effectLst/>
            </a:endParaRPr>
          </a:p>
        </p:txBody>
      </p:sp>
      <p:pic>
        <p:nvPicPr>
          <p:cNvPr id="2" name="Picture 1"/>
          <p:cNvPicPr>
            <a:picLocks noChangeAspect="1"/>
          </p:cNvPicPr>
          <p:nvPr/>
        </p:nvPicPr>
        <p:blipFill>
          <a:blip r:embed="rId5"/>
          <a:stretch>
            <a:fillRect/>
          </a:stretch>
        </p:blipFill>
        <p:spPr>
          <a:xfrm>
            <a:off x="6464595" y="1945176"/>
            <a:ext cx="5178968" cy="3120504"/>
          </a:xfrm>
          <a:prstGeom prst="rect">
            <a:avLst/>
          </a:prstGeom>
        </p:spPr>
      </p:pic>
    </p:spTree>
    <p:extLst>
      <p:ext uri="{BB962C8B-B14F-4D97-AF65-F5344CB8AC3E}">
        <p14:creationId xmlns:p14="http://schemas.microsoft.com/office/powerpoint/2010/main" val="3850216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Living Together Skills</a:t>
            </a:r>
          </a:p>
        </p:txBody>
      </p:sp>
      <p:sp>
        <p:nvSpPr>
          <p:cNvPr id="3" name="Content Placeholder 2"/>
          <p:cNvSpPr>
            <a:spLocks noGrp="1"/>
          </p:cNvSpPr>
          <p:nvPr>
            <p:ph sz="half" idx="1"/>
          </p:nvPr>
        </p:nvSpPr>
        <p:spPr>
          <a:xfrm>
            <a:off x="558000" y="1679188"/>
            <a:ext cx="11526424" cy="4712647"/>
          </a:xfrm>
        </p:spPr>
        <p:txBody>
          <a:bodyPr numCol="2">
            <a:normAutofit fontScale="85000" lnSpcReduction="20000"/>
          </a:bodyPr>
          <a:lstStyle/>
          <a:p>
            <a:pPr marL="0" indent="0" algn="just">
              <a:buNone/>
            </a:pPr>
            <a:r>
              <a:rPr lang="en-US" sz="2300" dirty="0"/>
              <a:t>Eventually, harmonious living together and conflict solving require a combination of interpersonal skills and emotional intelligence such as:  </a:t>
            </a:r>
          </a:p>
          <a:p>
            <a:pPr marL="628650" indent="-361950"/>
            <a:r>
              <a:rPr lang="en-US" sz="2300" b="1" dirty="0"/>
              <a:t>Empathy – un</a:t>
            </a:r>
            <a:r>
              <a:rPr lang="en-US" sz="2300" dirty="0"/>
              <a:t>derstanding and sharing the feelings of others, putting yourself in their shoes to comprehend their perspective.</a:t>
            </a:r>
            <a:r>
              <a:rPr lang="en-US" sz="2300" b="1" dirty="0"/>
              <a:t> </a:t>
            </a:r>
          </a:p>
          <a:p>
            <a:pPr marL="628650" indent="-361950"/>
            <a:r>
              <a:rPr lang="en-US" sz="2300" b="1" dirty="0"/>
              <a:t>Respect and Tolerance – </a:t>
            </a:r>
            <a:r>
              <a:rPr lang="en-US" sz="2300" dirty="0"/>
              <a:t>appreciating and respect individual differences, including cultural, religious, and personal beliefs.</a:t>
            </a:r>
          </a:p>
          <a:p>
            <a:pPr marL="628650" indent="-361950"/>
            <a:r>
              <a:rPr lang="en-US" sz="2300" b="1" dirty="0"/>
              <a:t>Active Listening – </a:t>
            </a:r>
            <a:r>
              <a:rPr lang="en-US" sz="2300" dirty="0"/>
              <a:t>paying</a:t>
            </a:r>
            <a:r>
              <a:rPr lang="en-US" sz="2300" b="1" dirty="0"/>
              <a:t> </a:t>
            </a:r>
            <a:r>
              <a:rPr lang="en-US" sz="2300" dirty="0"/>
              <a:t>full attention when others are speaking, and show that you are engaged in the conversation</a:t>
            </a:r>
          </a:p>
          <a:p>
            <a:pPr marL="628650" indent="-361950"/>
            <a:r>
              <a:rPr lang="en-US" sz="2300" b="1" dirty="0"/>
              <a:t>Expressing Yourself - c</a:t>
            </a:r>
            <a:r>
              <a:rPr lang="en-US" sz="2300" dirty="0"/>
              <a:t>learly articulating  your thoughts, feelings, and needs without aggression or blame.</a:t>
            </a:r>
          </a:p>
          <a:p>
            <a:pPr marL="628650" indent="-361950"/>
            <a:r>
              <a:rPr lang="en-US" sz="2300" b="1" dirty="0"/>
              <a:t>Negotiation – </a:t>
            </a:r>
            <a:r>
              <a:rPr lang="en-US" sz="2300" dirty="0"/>
              <a:t>finding</a:t>
            </a:r>
            <a:r>
              <a:rPr lang="en-US" sz="2300" b="1" dirty="0"/>
              <a:t> </a:t>
            </a:r>
            <a:r>
              <a:rPr lang="en-US" sz="2300" dirty="0"/>
              <a:t>compromises that work for all parties involved in a disagreement.</a:t>
            </a:r>
          </a:p>
          <a:p>
            <a:pPr marL="628650" indent="-361950"/>
            <a:r>
              <a:rPr lang="en-US" sz="2300" b="1" dirty="0"/>
              <a:t>Managing Anger – c</a:t>
            </a:r>
            <a:r>
              <a:rPr lang="en-US" sz="2300" dirty="0"/>
              <a:t>ontrolling one’s  emotions during conflicts, and avoid saying or doing things impulsively.</a:t>
            </a:r>
          </a:p>
          <a:p>
            <a:pPr marL="628650" indent="-361950"/>
            <a:r>
              <a:rPr lang="en-US" sz="2300" b="1" dirty="0"/>
              <a:t>Teamwork and Collaboration – including </a:t>
            </a:r>
            <a:r>
              <a:rPr lang="en-US" sz="2300" dirty="0"/>
              <a:t>equitably sharing of benefits and responsibilities to avoid feelings of imbalance or resentment.</a:t>
            </a:r>
          </a:p>
          <a:p>
            <a:pPr marL="628650" indent="-361950"/>
            <a:r>
              <a:rPr lang="en-US" sz="2300" b="1" dirty="0"/>
              <a:t>Patience and Understanding</a:t>
            </a:r>
            <a:endParaRPr lang="en-US" sz="2300" dirty="0"/>
          </a:p>
          <a:p>
            <a:pPr marL="628650" indent="-361950"/>
            <a:r>
              <a:rPr lang="en-US" sz="2300" b="1" dirty="0"/>
              <a:t>Self-awareness – </a:t>
            </a:r>
            <a:r>
              <a:rPr lang="en-US" sz="2300" dirty="0" err="1"/>
              <a:t>recognising</a:t>
            </a:r>
            <a:r>
              <a:rPr lang="en-US" sz="2300" dirty="0"/>
              <a:t> one’s own emotions and self-reflections</a:t>
            </a:r>
          </a:p>
          <a:p>
            <a:pPr marL="628650" indent="-361950"/>
            <a:r>
              <a:rPr lang="en-US" sz="2300" b="1" dirty="0"/>
              <a:t>Positive Attitude – m</a:t>
            </a:r>
            <a:r>
              <a:rPr lang="en-US" sz="2300" dirty="0"/>
              <a:t>aintaining a positive outlook, focusing on the good aspects of the relationship and the people involved.</a:t>
            </a:r>
            <a:endParaRPr lang="en-US" dirty="0"/>
          </a:p>
          <a:p>
            <a:pPr marL="0" indent="0">
              <a:buNone/>
            </a:pPr>
            <a:endParaRPr lang="en-US" dirty="0"/>
          </a:p>
        </p:txBody>
      </p:sp>
    </p:spTree>
    <p:extLst>
      <p:ext uri="{BB962C8B-B14F-4D97-AF65-F5344CB8AC3E}">
        <p14:creationId xmlns:p14="http://schemas.microsoft.com/office/powerpoint/2010/main" val="2130261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439DF1-213B-4676-3C87-0F9D43F27F48}"/>
              </a:ext>
            </a:extLst>
          </p:cNvPr>
          <p:cNvSpPr>
            <a:spLocks noGrp="1"/>
          </p:cNvSpPr>
          <p:nvPr>
            <p:ph type="title"/>
          </p:nvPr>
        </p:nvSpPr>
        <p:spPr/>
        <p:txBody>
          <a:bodyPr/>
          <a:lstStyle/>
          <a:p>
            <a:r>
              <a:rPr lang="en-GB" dirty="0"/>
              <a:t>Skills for Living and Working Together </a:t>
            </a:r>
          </a:p>
        </p:txBody>
      </p:sp>
      <p:sp>
        <p:nvSpPr>
          <p:cNvPr id="3" name="Θέση περιεχομένου 2">
            <a:extLst>
              <a:ext uri="{FF2B5EF4-FFF2-40B4-BE49-F238E27FC236}">
                <a16:creationId xmlns:a16="http://schemas.microsoft.com/office/drawing/2014/main" id="{4891C17C-4F24-E3AE-5628-3782A986BB4A}"/>
              </a:ext>
            </a:extLst>
          </p:cNvPr>
          <p:cNvSpPr>
            <a:spLocks noGrp="1"/>
          </p:cNvSpPr>
          <p:nvPr>
            <p:ph sz="half" idx="1"/>
          </p:nvPr>
        </p:nvSpPr>
        <p:spPr>
          <a:xfrm>
            <a:off x="557999" y="1800000"/>
            <a:ext cx="5461803" cy="4893408"/>
          </a:xfrm>
        </p:spPr>
        <p:txBody>
          <a:bodyPr>
            <a:noAutofit/>
          </a:bodyPr>
          <a:lstStyle/>
          <a:p>
            <a:pPr marL="0" indent="0" algn="just">
              <a:buNone/>
            </a:pPr>
            <a:r>
              <a:rPr lang="en-GB" sz="1800" dirty="0"/>
              <a:t>Some of these skills have been codified as </a:t>
            </a:r>
            <a:r>
              <a:rPr lang="en-GB" sz="1800" i="1" dirty="0"/>
              <a:t>transversal (personal) skills </a:t>
            </a:r>
            <a:r>
              <a:rPr lang="en-GB" sz="1800" dirty="0"/>
              <a:t>in the multilingual classification of </a:t>
            </a:r>
            <a:r>
              <a:rPr lang="en-GB" sz="1800" i="1" dirty="0"/>
              <a:t>European Skills, Competences, and Occupations, ESCO v.1.1.1</a:t>
            </a:r>
            <a:r>
              <a:rPr lang="en-GB" sz="1800" dirty="0"/>
              <a:t>:</a:t>
            </a:r>
          </a:p>
          <a:p>
            <a:pPr marL="542925" indent="-266700"/>
            <a:r>
              <a:rPr lang="en-GB" sz="1800" b="1" dirty="0"/>
              <a:t>T2: Thinking skills and competences</a:t>
            </a:r>
          </a:p>
          <a:p>
            <a:pPr marL="361950" indent="0">
              <a:buNone/>
            </a:pPr>
            <a:r>
              <a:rPr lang="en-GB" sz="1800" dirty="0"/>
              <a:t>Skills and competences relating to the ability to apply the mental processes of gathering, conceptualising, analysing, synthesising, and/or evaluating information gathered from, or generated by, observation, experience, reflection, reasoning, or communication. They include the ability to evaluate and use information of different kinds to plan activities, achieve goals, solve problems, deal with issues and perform complex tasks in routine and novel ways.</a:t>
            </a:r>
          </a:p>
          <a:p>
            <a:pPr marL="361950" indent="0">
              <a:buNone/>
            </a:pPr>
            <a:endParaRPr lang="en-GB" sz="2000" dirty="0"/>
          </a:p>
        </p:txBody>
      </p:sp>
      <p:sp>
        <p:nvSpPr>
          <p:cNvPr id="4" name="Θέση περιεχομένου 3">
            <a:extLst>
              <a:ext uri="{FF2B5EF4-FFF2-40B4-BE49-F238E27FC236}">
                <a16:creationId xmlns:a16="http://schemas.microsoft.com/office/drawing/2014/main" id="{A4969BDE-9AD7-F0E2-02FC-BF9C65E30662}"/>
              </a:ext>
            </a:extLst>
          </p:cNvPr>
          <p:cNvSpPr>
            <a:spLocks noGrp="1"/>
          </p:cNvSpPr>
          <p:nvPr>
            <p:ph sz="half" idx="2"/>
          </p:nvPr>
        </p:nvSpPr>
        <p:spPr>
          <a:xfrm>
            <a:off x="5827059" y="1679188"/>
            <a:ext cx="6127517" cy="5014220"/>
          </a:xfrm>
        </p:spPr>
        <p:txBody>
          <a:bodyPr>
            <a:normAutofit fontScale="55000" lnSpcReduction="20000"/>
          </a:bodyPr>
          <a:lstStyle/>
          <a:p>
            <a:pPr marL="542925" indent="-266700">
              <a:lnSpc>
                <a:spcPct val="120000"/>
              </a:lnSpc>
            </a:pPr>
            <a:r>
              <a:rPr lang="en-GB" sz="3300" b="1" dirty="0"/>
              <a:t>T3: Self-management skills and competences</a:t>
            </a:r>
          </a:p>
          <a:p>
            <a:pPr marL="361950" indent="0">
              <a:lnSpc>
                <a:spcPct val="120000"/>
              </a:lnSpc>
              <a:buNone/>
            </a:pPr>
            <a:r>
              <a:rPr lang="en-GB" sz="3300" dirty="0"/>
              <a:t>Skills and competences requiring individuals to understand and control their own capabilities </a:t>
            </a:r>
            <a:r>
              <a:rPr lang="en-GB" sz="3300" dirty="0" err="1"/>
              <a:t>andlimitations</a:t>
            </a:r>
            <a:r>
              <a:rPr lang="en-GB" sz="3300" dirty="0"/>
              <a:t> and use this self-awareness to manage activities in a variety of contexts. They include the ability to act reflectively and responsibly, to accept feedback, adapting to change and to seek opportunities for personal and professional development.</a:t>
            </a:r>
          </a:p>
          <a:p>
            <a:pPr marL="542925" indent="-266700">
              <a:lnSpc>
                <a:spcPct val="120000"/>
              </a:lnSpc>
            </a:pPr>
            <a:r>
              <a:rPr lang="en-GB" sz="3300" b="1" dirty="0"/>
              <a:t>T4: Social and communication skills and competences</a:t>
            </a:r>
          </a:p>
          <a:p>
            <a:pPr marL="361950" indent="0">
              <a:lnSpc>
                <a:spcPct val="120000"/>
              </a:lnSpc>
              <a:buNone/>
            </a:pPr>
            <a:r>
              <a:rPr lang="en-GB" sz="3300" dirty="0"/>
              <a:t>Skills and competences relating to the ability to interact positively and productively with others. This is demonstrated by communicating ideas effectively and empathetically, coordinating one’s own objectives and actions with those of others and acting in ways which are structured according to values, ensuring the well-being and progress of others, and offering leadership.</a:t>
            </a:r>
          </a:p>
          <a:p>
            <a:pPr marL="361950" indent="0">
              <a:buNone/>
            </a:pPr>
            <a:endParaRPr lang="en-GB" dirty="0"/>
          </a:p>
          <a:p>
            <a:endParaRPr lang="en-GB" dirty="0"/>
          </a:p>
        </p:txBody>
      </p:sp>
    </p:spTree>
    <p:extLst>
      <p:ext uri="{BB962C8B-B14F-4D97-AF65-F5344CB8AC3E}">
        <p14:creationId xmlns:p14="http://schemas.microsoft.com/office/powerpoint/2010/main" val="3149997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410218" y="1048395"/>
            <a:ext cx="11059692" cy="605096"/>
          </a:xfrm>
        </p:spPr>
        <p:txBody>
          <a:bodyPr/>
          <a:lstStyle/>
          <a:p>
            <a:r>
              <a:rPr lang="en-GB" dirty="0"/>
              <a:t>The most important...</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410218" y="1790763"/>
            <a:ext cx="7326368" cy="4434546"/>
          </a:xfrm>
        </p:spPr>
        <p:txBody>
          <a:bodyPr>
            <a:normAutofit fontScale="85000" lnSpcReduction="20000"/>
          </a:bodyPr>
          <a:lstStyle/>
          <a:p>
            <a:pPr marL="0" indent="0">
              <a:lnSpc>
                <a:spcPct val="120000"/>
              </a:lnSpc>
              <a:buNone/>
            </a:pPr>
            <a:r>
              <a:rPr lang="en-GB" sz="2200" dirty="0"/>
              <a:t>Keep in mind that:</a:t>
            </a:r>
          </a:p>
          <a:p>
            <a:pPr lvl="1"/>
            <a:r>
              <a:rPr lang="en-US" sz="2400" dirty="0"/>
              <a:t>Conflicts are </a:t>
            </a:r>
            <a:r>
              <a:rPr lang="en-US" sz="2400" b="1" dirty="0"/>
              <a:t>an inherent part of group</a:t>
            </a:r>
            <a:r>
              <a:rPr lang="en-US" sz="2400" dirty="0"/>
              <a:t> dynamics - whenever individuals with diverse backgrounds, perspectives, and interests come together to collaborate, conflicts can emerge due to the differing viewpoints and goals.</a:t>
            </a:r>
            <a:endParaRPr lang="en-GB" sz="2400" dirty="0"/>
          </a:p>
          <a:p>
            <a:pPr lvl="1"/>
            <a:r>
              <a:rPr lang="en-GB" sz="2400" b="1" dirty="0"/>
              <a:t>Intercultural and/or value-based conflicts can rarely be productive.</a:t>
            </a:r>
            <a:endParaRPr lang="bg-BG" sz="1800" b="1" dirty="0"/>
          </a:p>
          <a:p>
            <a:pPr lvl="1"/>
            <a:r>
              <a:rPr lang="en-GB" sz="2400" dirty="0"/>
              <a:t>It is necessary </a:t>
            </a:r>
            <a:r>
              <a:rPr lang="en-GB" sz="2400" b="1" dirty="0"/>
              <a:t>to look for win-win solutions</a:t>
            </a:r>
            <a:r>
              <a:rPr lang="en-GB" sz="2400" dirty="0"/>
              <a:t> rather than solutions in which one wins and the other one loses.</a:t>
            </a:r>
            <a:endParaRPr lang="bg-BG" sz="1800" dirty="0"/>
          </a:p>
          <a:p>
            <a:pPr lvl="1"/>
            <a:r>
              <a:rPr lang="en-GB" sz="2400" dirty="0"/>
              <a:t>When a conflict arises or a problem needs to be solved, it is essential that everyone </a:t>
            </a:r>
            <a:r>
              <a:rPr lang="en-GB" sz="2400" b="1" dirty="0"/>
              <a:t>focuses on solving the problem</a:t>
            </a:r>
            <a:r>
              <a:rPr lang="en-GB" sz="2400" dirty="0"/>
              <a:t> and not on blaming others for it.</a:t>
            </a:r>
          </a:p>
          <a:p>
            <a:pPr lvl="1"/>
            <a:r>
              <a:rPr lang="en-GB" sz="2400" dirty="0"/>
              <a:t>Assess each choice objectively and </a:t>
            </a:r>
            <a:r>
              <a:rPr lang="en-GB" sz="2400" b="1" dirty="0"/>
              <a:t>opt for the greater good</a:t>
            </a:r>
            <a:r>
              <a:rPr lang="en-GB" sz="2400" dirty="0"/>
              <a:t>!</a:t>
            </a:r>
            <a:endParaRPr lang="bg-BG" sz="2400" dirty="0"/>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Source</a:t>
            </a:r>
            <a:r>
              <a:rPr lang="en-GB" sz="1200" dirty="0"/>
              <a:t> | </a:t>
            </a:r>
            <a:r>
              <a:rPr lang="en-GB" sz="1200" dirty="0" err="1">
                <a:hlinkClick r:id="rId4"/>
              </a:rPr>
              <a:t>Pixabay</a:t>
            </a:r>
            <a:r>
              <a:rPr lang="en-GB" sz="1200" dirty="0">
                <a:hlinkClick r:id="rId4"/>
              </a:rPr>
              <a:t> license</a:t>
            </a:r>
            <a:endParaRPr lang="en-GB" sz="12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318" y="1790763"/>
            <a:ext cx="4202755" cy="4078145"/>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References and further reading</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8000" y="1718146"/>
            <a:ext cx="10816017" cy="4865977"/>
          </a:xfrm>
        </p:spPr>
        <p:txBody>
          <a:bodyPr>
            <a:normAutofit fontScale="77500" lnSpcReduction="20000"/>
          </a:bodyPr>
          <a:lstStyle/>
          <a:p>
            <a:r>
              <a:rPr lang="en-US" sz="1800" dirty="0"/>
              <a:t>Council of Europe (2012). T-KIT: Youth Transforming Conflict. Retrieved  from </a:t>
            </a:r>
            <a:r>
              <a:rPr lang="en-US" sz="1800" dirty="0">
                <a:hlinkClick r:id="rId3"/>
              </a:rPr>
              <a:t>https://pjp-eu.coe.int/en/web/youth-partnership/t-kit-12-youth-transforming-conflict</a:t>
            </a:r>
            <a:endParaRPr lang="en-US" sz="1800" dirty="0"/>
          </a:p>
          <a:p>
            <a:r>
              <a:rPr lang="en-US" sz="1800" dirty="0"/>
              <a:t>Fisher, R. (2006). Sources of Conflict and Methods of Conflict Resolution. Retrieved from </a:t>
            </a:r>
            <a:r>
              <a:rPr lang="en-US" sz="1800" dirty="0">
                <a:hlinkClick r:id="rId4"/>
              </a:rPr>
              <a:t>http://www.communicationcache.com/uploads/1/0/8/8/10887248/sources_of_conflict_and_methods_of_resolution.pdf</a:t>
            </a:r>
            <a:r>
              <a:rPr lang="en-US" sz="1800" dirty="0"/>
              <a:t> </a:t>
            </a:r>
            <a:r>
              <a:rPr lang="en-US" sz="1800" i="1" dirty="0"/>
              <a:t>.</a:t>
            </a:r>
            <a:endParaRPr lang="en-GB" sz="1800" dirty="0"/>
          </a:p>
          <a:p>
            <a:r>
              <a:rPr lang="en-GB" sz="1800" dirty="0"/>
              <a:t>Gordon, Jason (2022). Conflict Management in Groups - Explained. Retrieved from </a:t>
            </a:r>
            <a:r>
              <a:rPr lang="en-GB" sz="1800" dirty="0">
                <a:hlinkClick r:id="rId5"/>
              </a:rPr>
              <a:t>https://thebusinessprofessor.com/en_US/management-leadership-organizational-behavior/conflict-management-in-groups</a:t>
            </a:r>
            <a:endParaRPr lang="en-GB" sz="1800" dirty="0"/>
          </a:p>
          <a:p>
            <a:r>
              <a:rPr lang="en-US" sz="1800" dirty="0" err="1"/>
              <a:t>Hener</a:t>
            </a:r>
            <a:r>
              <a:rPr lang="en-US" sz="1800" dirty="0"/>
              <a:t>, G. (2013). Managing Conflicts within Organizational Culture in Local Public Structures. Retrieved from </a:t>
            </a:r>
            <a:r>
              <a:rPr lang="en-US" sz="1800" dirty="0">
                <a:hlinkClick r:id="rId6"/>
              </a:rPr>
              <a:t>https://www.semanticscholar.org/paper/MANAGING-CONFLICTS-WITHIN-ORGANIZATIONAL-CULTURE-IN-Hener/9e186d8523a2c83197614590d78c937436ab3cab</a:t>
            </a:r>
            <a:r>
              <a:rPr lang="en-US" sz="1800" dirty="0"/>
              <a:t> </a:t>
            </a:r>
          </a:p>
          <a:p>
            <a:r>
              <a:rPr lang="en-US" sz="1800" dirty="0"/>
              <a:t>Holt, J., &amp; </a:t>
            </a:r>
            <a:r>
              <a:rPr lang="en-US" sz="1800" dirty="0" err="1"/>
              <a:t>DeVore</a:t>
            </a:r>
            <a:r>
              <a:rPr lang="en-US" sz="1800" dirty="0"/>
              <a:t>, C.J. (2005). Culture, Gender, Organizational Role, and Styles of Conflict Resolution: A Meta-analysis. International Journal of Intercultural Relations, 29, 165-196. Retrieved from </a:t>
            </a:r>
            <a:r>
              <a:rPr lang="en-US" sz="1800" dirty="0">
                <a:hlinkClick r:id="rId7"/>
              </a:rPr>
              <a:t>https://www.sciencedirect.com/science/article/pii/S0147176705000702?via%3Dihub</a:t>
            </a:r>
            <a:r>
              <a:rPr lang="en-US" sz="1800" dirty="0"/>
              <a:t> </a:t>
            </a:r>
            <a:endParaRPr lang="en-GB" sz="1800" dirty="0"/>
          </a:p>
          <a:p>
            <a:r>
              <a:rPr lang="en-GB" sz="1800" dirty="0" err="1"/>
              <a:t>Udupa</a:t>
            </a:r>
            <a:r>
              <a:rPr lang="en-GB" sz="1800" dirty="0"/>
              <a:t> S., </a:t>
            </a:r>
            <a:r>
              <a:rPr lang="en-GB" sz="1800" dirty="0" err="1"/>
              <a:t>Gagliardone</a:t>
            </a:r>
            <a:r>
              <a:rPr lang="en-GB" sz="1800" dirty="0"/>
              <a:t> I., Deem A., &amp; </a:t>
            </a:r>
            <a:r>
              <a:rPr lang="en-GB" sz="1800" dirty="0" err="1"/>
              <a:t>Csuka</a:t>
            </a:r>
            <a:r>
              <a:rPr lang="en-GB" sz="1800" dirty="0"/>
              <a:t>, L. (2020). </a:t>
            </a:r>
            <a:r>
              <a:rPr lang="en-US" sz="1800" dirty="0"/>
              <a:t>Hate Speech, Information Disorder, and Conflict. Social Science Research Council (SSRC). Retrieved from </a:t>
            </a:r>
            <a:r>
              <a:rPr lang="en-GB" sz="1800" dirty="0">
                <a:hlinkClick r:id="rId8"/>
              </a:rPr>
              <a:t>https://s3.amazonaws.com/ssrc-cdn1/crmuploads/new_publication_3/the-field-of-disinformation-democratic-processes-and-conflict-prevention-a-scan-of-the-literature.pdf</a:t>
            </a:r>
            <a:r>
              <a:rPr lang="en-GB" sz="1800" dirty="0"/>
              <a:t> </a:t>
            </a:r>
          </a:p>
          <a:p>
            <a:r>
              <a:rPr lang="en-US" sz="1800" dirty="0" err="1"/>
              <a:t>Talmaciu</a:t>
            </a:r>
            <a:r>
              <a:rPr lang="en-US" sz="1800" dirty="0"/>
              <a:t>, I., &amp; </a:t>
            </a:r>
            <a:r>
              <a:rPr lang="en-US" sz="1800" dirty="0" err="1"/>
              <a:t>Mărăcine</a:t>
            </a:r>
            <a:r>
              <a:rPr lang="en-US" sz="1800" dirty="0"/>
              <a:t>, M.S. (2010). Sources of Conflicts within Organizations and Methods of Conflict Resolution. Management and Marketing, 123-132. Retrieved from </a:t>
            </a:r>
            <a:r>
              <a:rPr lang="en-US" sz="1800" dirty="0">
                <a:hlinkClick r:id="rId9"/>
              </a:rPr>
              <a:t>https://www.semanticscholar.org/paper/SOURCES-OF-CONFLICTS-WITHIN-ORGANIZATIONS-AND-OF-Talmaciu-M%C4%83r%C4%83cine/0c2c95100714cceba34fbbc45c70c6492ec7564b</a:t>
            </a:r>
            <a:endParaRPr lang="en-US" sz="1800" dirty="0"/>
          </a:p>
          <a:p>
            <a:r>
              <a:rPr lang="en-US" sz="1800" dirty="0"/>
              <a:t>Wilson, Ch. (2022). 14 Conflict Resolution Strategies for the Workplace. Retrieved from </a:t>
            </a:r>
            <a:r>
              <a:rPr lang="en-US" sz="1800" dirty="0">
                <a:hlinkClick r:id="rId10"/>
              </a:rPr>
              <a:t>https://positivepsychology.com/conflict-resolution-in-the-workplace/?utm_content=cmp-true</a:t>
            </a:r>
            <a:r>
              <a:rPr lang="en-US" sz="1800" dirty="0"/>
              <a:t> </a:t>
            </a:r>
          </a:p>
          <a:p>
            <a:endParaRPr lang="en-US"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Congratulations!</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You have completed this part</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3003081" y="6258631"/>
            <a:ext cx="7579425"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Modules</a:t>
            </a:r>
          </a:p>
        </p:txBody>
      </p:sp>
      <p:graphicFrame>
        <p:nvGraphicFramePr>
          <p:cNvPr id="9"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793900568"/>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svg="http://schemas.microsoft.com/office/drawing/2016/SVG/main" r:embed="rId10"/>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36D3A082-9046-D340-3610-7C31BEF804C7}"/>
              </a:ext>
            </a:extLst>
          </p:cNvPr>
          <p:cNvGraphicFramePr/>
          <p:nvPr>
            <p:extLst>
              <p:ext uri="{D42A27DB-BD31-4B8C-83A1-F6EECF244321}">
                <p14:modId xmlns:p14="http://schemas.microsoft.com/office/powerpoint/2010/main" val="3276972106"/>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0985" y="6182381"/>
            <a:ext cx="3000375" cy="669421"/>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Objectives</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373272" y="2849358"/>
            <a:ext cx="7872768" cy="2508535"/>
          </a:xfrm>
        </p:spPr>
        <p:txBody>
          <a:bodyPr>
            <a:normAutofit/>
          </a:bodyPr>
          <a:lstStyle/>
          <a:p>
            <a:pPr>
              <a:buClr>
                <a:srgbClr val="95C11F"/>
              </a:buClr>
            </a:pPr>
            <a:r>
              <a:rPr lang="en-GB" dirty="0"/>
              <a:t>To raise awareness on the liaison between information disorder and conflicts  </a:t>
            </a:r>
          </a:p>
          <a:p>
            <a:pPr>
              <a:buClr>
                <a:srgbClr val="95C11F"/>
              </a:buClr>
            </a:pPr>
            <a:r>
              <a:rPr lang="en-GB" dirty="0">
                <a:effectLst/>
              </a:rPr>
              <a:t>To foster comprehension on the essence and causes of conflicts</a:t>
            </a:r>
          </a:p>
          <a:p>
            <a:pPr>
              <a:buClr>
                <a:srgbClr val="95C11F"/>
              </a:buClr>
            </a:pPr>
            <a:r>
              <a:rPr lang="en-GB" dirty="0">
                <a:effectLst/>
              </a:rPr>
              <a:t>To explain </a:t>
            </a:r>
            <a:r>
              <a:rPr lang="en-US" dirty="0">
                <a:effectLst/>
              </a:rPr>
              <a:t>the methods and techniques for conflict resolution</a:t>
            </a:r>
          </a:p>
          <a:p>
            <a:pPr>
              <a:buClr>
                <a:srgbClr val="95C11F"/>
              </a:buClr>
            </a:pPr>
            <a:r>
              <a:rPr lang="en-GB" dirty="0">
                <a:effectLst/>
              </a:rPr>
              <a:t>To build skills on conflict resolution and living together</a:t>
            </a:r>
            <a:endParaRPr lang="bg-BG" dirty="0">
              <a:effectLst/>
            </a:endParaRPr>
          </a:p>
          <a:p>
            <a:pPr lvl="0">
              <a:buClr>
                <a:srgbClr val="95C11F"/>
              </a:buClr>
            </a:pPr>
            <a:endParaRPr lang="en-US" dirty="0">
              <a:effectLst/>
            </a:endParaRP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1024529"/>
            <a:ext cx="11059692" cy="605096"/>
          </a:xfrm>
        </p:spPr>
        <p:txBody>
          <a:bodyPr/>
          <a:lstStyle/>
          <a:p>
            <a:r>
              <a:rPr lang="en-GB" dirty="0"/>
              <a:t>Living Together and Conflict Solving</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324205" y="1752652"/>
            <a:ext cx="8263983" cy="4415692"/>
          </a:xfrm>
        </p:spPr>
        <p:txBody>
          <a:bodyPr>
            <a:noAutofit/>
          </a:bodyPr>
          <a:lstStyle/>
          <a:p>
            <a:pPr>
              <a:lnSpc>
                <a:spcPct val="120000"/>
              </a:lnSpc>
            </a:pPr>
            <a:r>
              <a:rPr lang="en-GB" sz="2000" dirty="0"/>
              <a:t>Living Together in communities and groups involves the creation of create an environment where individuals can express themselves, understand each other, maintain respect, prevent major disputes, collaborate effectively, and, ultimately, live together in harmony. This is achieved via cultivation of open communication, respect of diversity, empathy, collective problem-solving, shared responsibilities, efficient management of conflicts and so on.</a:t>
            </a:r>
          </a:p>
          <a:p>
            <a:pPr>
              <a:lnSpc>
                <a:spcPct val="120000"/>
              </a:lnSpc>
            </a:pPr>
            <a:r>
              <a:rPr lang="en-GB" sz="2000" b="1" dirty="0"/>
              <a:t>Conflict-solving skills are the cornerstone of harmonious co-existence and successful living together.</a:t>
            </a:r>
          </a:p>
          <a:p>
            <a:pPr>
              <a:lnSpc>
                <a:spcPct val="120000"/>
              </a:lnSpc>
            </a:pPr>
            <a:r>
              <a:rPr lang="en-GB" sz="2000" dirty="0"/>
              <a:t>By mastering these skills, people can navigate the complexities of shared spaces (in living, education, work) and build positive,   supportive relationships with their peers, family, co-workers, etc.</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Image by </a:t>
            </a:r>
            <a:r>
              <a:rPr lang="en-US" sz="1200" dirty="0" err="1">
                <a:hlinkClick r:id="rId3"/>
              </a:rPr>
              <a:t>Freepik</a:t>
            </a:r>
            <a:endParaRPr lang="en-US" sz="1200" dirty="0"/>
          </a:p>
        </p:txBody>
      </p:sp>
      <p:pic>
        <p:nvPicPr>
          <p:cNvPr id="3" name="Picture 2"/>
          <p:cNvPicPr>
            <a:picLocks noChangeAspect="1"/>
          </p:cNvPicPr>
          <p:nvPr/>
        </p:nvPicPr>
        <p:blipFill>
          <a:blip r:embed="rId4"/>
          <a:stretch>
            <a:fillRect/>
          </a:stretch>
        </p:blipFill>
        <p:spPr>
          <a:xfrm>
            <a:off x="8674821" y="1907135"/>
            <a:ext cx="3426056" cy="2288347"/>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66154" y="1024529"/>
            <a:ext cx="11059692" cy="605096"/>
          </a:xfrm>
        </p:spPr>
        <p:txBody>
          <a:bodyPr/>
          <a:lstStyle/>
          <a:p>
            <a:r>
              <a:rPr lang="en-GB" dirty="0"/>
              <a:t>Information Disorder and Conflicts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66154" y="1652131"/>
            <a:ext cx="7764236" cy="4469553"/>
          </a:xfrm>
        </p:spPr>
        <p:txBody>
          <a:bodyPr>
            <a:noAutofit/>
          </a:bodyPr>
          <a:lstStyle/>
          <a:p>
            <a:pPr>
              <a:lnSpc>
                <a:spcPct val="120000"/>
              </a:lnSpc>
            </a:pPr>
            <a:r>
              <a:rPr lang="en-US" sz="1800" dirty="0"/>
              <a:t>Information disorder by definition obstructs harmonious co-existence in communities and groups. </a:t>
            </a:r>
          </a:p>
          <a:p>
            <a:pPr>
              <a:lnSpc>
                <a:spcPct val="120000"/>
              </a:lnSpc>
            </a:pPr>
            <a:r>
              <a:rPr lang="en-US" sz="1800" i="1" dirty="0"/>
              <a:t>Information disorder triggers conflicts </a:t>
            </a:r>
            <a:r>
              <a:rPr lang="en-US" sz="1800" dirty="0"/>
              <a:t>among individuals and groups. It attacks the bottom line of co-existence by creating  and reinforcing feelings of mistrust, fear, exclusion and hostility toward perceived external and internal opponents.</a:t>
            </a:r>
          </a:p>
          <a:p>
            <a:pPr>
              <a:lnSpc>
                <a:spcPct val="120000"/>
              </a:lnSpc>
            </a:pPr>
            <a:r>
              <a:rPr lang="en-US" sz="1800" b="1" dirty="0"/>
              <a:t>Managing and solving conflicts caused by information disorder is main task for modern societies in all areas of life. </a:t>
            </a:r>
          </a:p>
          <a:p>
            <a:pPr>
              <a:lnSpc>
                <a:spcPct val="120000"/>
              </a:lnSpc>
            </a:pPr>
            <a:r>
              <a:rPr lang="en-US" sz="1800" dirty="0"/>
              <a:t>Promoting accurate information, fostering strong conflict resolution skills, and cultivating a sense of empathy and understanding are vital components of living together harmoniously. Addressing information disorder is crucial for promoting constructive dialogue and understanding, which, in turn, can contribute to more effective conflict resolution and harmonious living. </a:t>
            </a:r>
          </a:p>
        </p:txBody>
      </p:sp>
      <p:sp>
        <p:nvSpPr>
          <p:cNvPr id="4" name="Rectangle 3"/>
          <p:cNvSpPr/>
          <p:nvPr/>
        </p:nvSpPr>
        <p:spPr>
          <a:xfrm>
            <a:off x="8523986" y="4745800"/>
            <a:ext cx="3295456" cy="1754326"/>
          </a:xfrm>
          <a:prstGeom prst="rect">
            <a:avLst/>
          </a:prstGeom>
        </p:spPr>
        <p:txBody>
          <a:bodyPr wrap="square">
            <a:spAutoFit/>
          </a:bodyPr>
          <a:lstStyle/>
          <a:p>
            <a:pPr marL="228600" indent="-228600">
              <a:spcBef>
                <a:spcPts val="600"/>
              </a:spcBef>
              <a:spcAft>
                <a:spcPts val="600"/>
              </a:spcAft>
              <a:buClr>
                <a:srgbClr val="95C11F"/>
              </a:buClr>
              <a:buFont typeface="Wingdings" panose="05000000000000000000" pitchFamily="2" charset="2"/>
              <a:buChar char="§"/>
            </a:pPr>
            <a:r>
              <a:rPr lang="en-US" dirty="0"/>
              <a:t>However, when information disorder is in place, proper understudying and managing conflicts can outweigh the negative effects and bring back balance in group dynamics</a:t>
            </a:r>
            <a:endParaRPr lang="bg-B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162" y="309537"/>
            <a:ext cx="2877280" cy="3572181"/>
          </a:xfrm>
          <a:prstGeom prst="rect">
            <a:avLst/>
          </a:prstGeom>
        </p:spPr>
      </p:pic>
      <p:sp>
        <p:nvSpPr>
          <p:cNvPr id="9" name="Ορθογώνιο 1">
            <a:extLst>
              <a:ext uri="{FF2B5EF4-FFF2-40B4-BE49-F238E27FC236}">
                <a16:creationId xmlns:a16="http://schemas.microsoft.com/office/drawing/2014/main" id="{E314B2E6-0586-408E-8D1A-41287EF3B8C4}"/>
              </a:ext>
            </a:extLst>
          </p:cNvPr>
          <p:cNvSpPr/>
          <p:nvPr/>
        </p:nvSpPr>
        <p:spPr>
          <a:xfrm>
            <a:off x="3380752" y="6500126"/>
            <a:ext cx="877208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Tree>
    <p:extLst>
      <p:ext uri="{BB962C8B-B14F-4D97-AF65-F5344CB8AC3E}">
        <p14:creationId xmlns:p14="http://schemas.microsoft.com/office/powerpoint/2010/main" val="391748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57999" y="970542"/>
            <a:ext cx="3727673" cy="605096"/>
          </a:xfrm>
        </p:spPr>
        <p:txBody>
          <a:bodyPr/>
          <a:lstStyle/>
          <a:p>
            <a:r>
              <a:rPr lang="en-GB" dirty="0"/>
              <a:t>What is a Conflict?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496110" cy="4865977"/>
          </a:xfrm>
        </p:spPr>
        <p:txBody>
          <a:bodyPr>
            <a:normAutofit fontScale="92500" lnSpcReduction="10000"/>
          </a:bodyPr>
          <a:lstStyle/>
          <a:p>
            <a:pPr marL="0" indent="0">
              <a:lnSpc>
                <a:spcPct val="120000"/>
              </a:lnSpc>
              <a:buNone/>
            </a:pPr>
            <a:r>
              <a:rPr lang="en-GB" sz="2000" dirty="0"/>
              <a:t>Whenever two or more people have different interests, values, goals, and understanding conflict arises.</a:t>
            </a:r>
            <a:endParaRPr lang="bg-BG" sz="2000" dirty="0"/>
          </a:p>
          <a:p>
            <a:pPr marL="0" indent="0">
              <a:lnSpc>
                <a:spcPct val="120000"/>
              </a:lnSpc>
              <a:buNone/>
            </a:pPr>
            <a:r>
              <a:rPr lang="en-US" sz="2000" b="1" dirty="0"/>
              <a:t>A conflict</a:t>
            </a:r>
            <a:r>
              <a:rPr lang="en-US" sz="2000" dirty="0"/>
              <a:t>  </a:t>
            </a:r>
          </a:p>
          <a:p>
            <a:pPr>
              <a:lnSpc>
                <a:spcPct val="120000"/>
              </a:lnSpc>
            </a:pPr>
            <a:r>
              <a:rPr lang="en-GB" sz="2000" dirty="0"/>
              <a:t>Refers to all kinds of opposition or antagonistic interaction between or among individuals and groups</a:t>
            </a:r>
          </a:p>
          <a:p>
            <a:pPr>
              <a:lnSpc>
                <a:spcPct val="120000"/>
              </a:lnSpc>
            </a:pPr>
            <a:r>
              <a:rPr lang="en-US" sz="2000" dirty="0"/>
              <a:t>Arises from differences in perceptions, interpretations, and judgments about a situation</a:t>
            </a:r>
          </a:p>
          <a:p>
            <a:pPr>
              <a:lnSpc>
                <a:spcPct val="120000"/>
              </a:lnSpc>
            </a:pPr>
            <a:r>
              <a:rPr lang="en-US" sz="2000" dirty="0"/>
              <a:t>Results from a person's perception that there are incompatibilities or differences between one's own goals, values, or beliefs and those of others</a:t>
            </a:r>
          </a:p>
          <a:p>
            <a:pPr>
              <a:lnSpc>
                <a:spcPct val="120000"/>
              </a:lnSpc>
            </a:pPr>
            <a:r>
              <a:rPr lang="en-GB" sz="2000" dirty="0"/>
              <a:t>Exists whenever one party perceives that another party has hampered or is about to hamper, the accomplishment of goals </a:t>
            </a:r>
          </a:p>
          <a:p>
            <a:pPr marL="0" indent="0">
              <a:lnSpc>
                <a:spcPct val="120000"/>
              </a:lnSpc>
              <a:buNone/>
            </a:pPr>
            <a:endParaRPr lang="en-GB" dirty="0"/>
          </a:p>
          <a:p>
            <a:pPr marL="0" indent="0">
              <a:lnSpc>
                <a:spcPct val="120000"/>
              </a:lnSpc>
              <a:buNone/>
            </a:pPr>
            <a:endParaRPr lang="en-US" sz="2000" dirty="0"/>
          </a:p>
          <a:p>
            <a:pPr>
              <a:lnSpc>
                <a:spcPct val="120000"/>
              </a:lnSpc>
            </a:pPr>
            <a:endParaRPr lang="en-GB" sz="22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4"/>
              </a:rPr>
              <a:t>Source</a:t>
            </a:r>
            <a:r>
              <a:rPr lang="en-US" sz="1200" dirty="0"/>
              <a:t> | </a:t>
            </a:r>
            <a:r>
              <a:rPr lang="en-US" sz="1200" dirty="0" err="1">
                <a:hlinkClick r:id="rId5"/>
              </a:rPr>
              <a:t>Pixabay</a:t>
            </a:r>
            <a:r>
              <a:rPr lang="en-US" sz="1200" dirty="0">
                <a:hlinkClick r:id="rId5"/>
              </a:rPr>
              <a:t> license</a:t>
            </a:r>
            <a:endParaRPr lang="en-US" sz="1200" dirty="0"/>
          </a:p>
        </p:txBody>
      </p:sp>
      <p:sp>
        <p:nvSpPr>
          <p:cNvPr id="8" name="pop-up" descr="Click here for pop up information.">
            <a:extLst>
              <a:ext uri="{FF2B5EF4-FFF2-40B4-BE49-F238E27FC236}">
                <a16:creationId xmlns:a16="http://schemas.microsoft.com/office/drawing/2014/main" id="{C3A67301-39B7-99CC-D178-F4F617E8AAEA}"/>
              </a:ext>
            </a:extLst>
          </p:cNvPr>
          <p:cNvSpPr/>
          <p:nvPr/>
        </p:nvSpPr>
        <p:spPr>
          <a:xfrm>
            <a:off x="4707992"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D71921"/>
                </a:solidFill>
              </a:rPr>
              <a:t>click</a:t>
            </a:r>
            <a:endParaRPr lang="el-GR" b="1" dirty="0">
              <a:solidFill>
                <a:srgbClr val="D71921"/>
              </a:solidFill>
            </a:endParaRPr>
          </a:p>
        </p:txBody>
      </p:sp>
      <p:pic>
        <p:nvPicPr>
          <p:cNvPr id="9"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388141" y="970542"/>
            <a:ext cx="914400" cy="914400"/>
          </a:xfrm>
          <a:prstGeom prst="rect">
            <a:avLst/>
          </a:prstGeom>
        </p:spPr>
      </p:pic>
      <p:sp>
        <p:nvSpPr>
          <p:cNvPr id="12" name="TextBox 11">
            <a:extLst>
              <a:ext uri="{FF2B5EF4-FFF2-40B4-BE49-F238E27FC236}">
                <a16:creationId xmlns:a16="http://schemas.microsoft.com/office/drawing/2014/main" id="{85D3F7F5-9A32-24F0-F5D0-A5F25A673897}"/>
              </a:ext>
            </a:extLst>
          </p:cNvPr>
          <p:cNvSpPr txBox="1"/>
          <p:nvPr/>
        </p:nvSpPr>
        <p:spPr>
          <a:xfrm>
            <a:off x="6096000" y="292842"/>
            <a:ext cx="5339644" cy="1785104"/>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US" b="1" dirty="0"/>
              <a:t>Conflict </a:t>
            </a:r>
          </a:p>
          <a:p>
            <a:pPr>
              <a:spcBef>
                <a:spcPts val="600"/>
              </a:spcBef>
              <a:spcAft>
                <a:spcPts val="600"/>
              </a:spcAft>
            </a:pPr>
            <a:r>
              <a:rPr lang="sk-SK" dirty="0" err="1"/>
              <a:t>is</a:t>
            </a:r>
            <a:r>
              <a:rPr lang="sk-SK" dirty="0"/>
              <a:t> a </a:t>
            </a:r>
            <a:r>
              <a:rPr lang="en-US" dirty="0"/>
              <a:t>serious disagreement about something important for an individual or a group of individuals.</a:t>
            </a:r>
          </a:p>
          <a:p>
            <a:pPr>
              <a:spcBef>
                <a:spcPts val="600"/>
              </a:spcBef>
              <a:spcAft>
                <a:spcPts val="600"/>
              </a:spcAft>
            </a:pPr>
            <a:r>
              <a:rPr lang="en-US" dirty="0"/>
              <a:t>The term comes from the Latin word </a:t>
            </a:r>
            <a:r>
              <a:rPr lang="en-US" i="1" dirty="0" err="1"/>
              <a:t>conflictus</a:t>
            </a:r>
            <a:r>
              <a:rPr lang="en-US" i="1" dirty="0"/>
              <a:t> </a:t>
            </a:r>
            <a:r>
              <a:rPr lang="en-US" dirty="0"/>
              <a:t>meaning</a:t>
            </a:r>
            <a:r>
              <a:rPr lang="en-US" i="1" dirty="0"/>
              <a:t> “clash” or “collision”</a:t>
            </a:r>
          </a:p>
        </p:txBody>
      </p:sp>
      <p:graphicFrame>
        <p:nvGraphicFramePr>
          <p:cNvPr id="2" name="Object 1"/>
          <p:cNvGraphicFramePr>
            <a:graphicFrameLocks noChangeAspect="1"/>
          </p:cNvGraphicFramePr>
          <p:nvPr>
            <p:extLst>
              <p:ext uri="{D42A27DB-BD31-4B8C-83A1-F6EECF244321}">
                <p14:modId xmlns:p14="http://schemas.microsoft.com/office/powerpoint/2010/main" val="4093290592"/>
              </p:ext>
            </p:extLst>
          </p:nvPr>
        </p:nvGraphicFramePr>
        <p:xfrm>
          <a:off x="92075" y="92075"/>
          <a:ext cx="1466850" cy="457200"/>
        </p:xfrm>
        <a:graphic>
          <a:graphicData uri="http://schemas.openxmlformats.org/presentationml/2006/ole">
            <mc:AlternateContent xmlns:mc="http://schemas.openxmlformats.org/markup-compatibility/2006">
              <mc:Choice xmlns:v="urn:schemas-microsoft-com:vml" Requires="v">
                <p:oleObj spid="_x0000_s1032" name="Packager Shell Object" showAsIcon="1" r:id="rId8" imgW="1466280" imgH="456480" progId="Package">
                  <p:embed/>
                </p:oleObj>
              </mc:Choice>
              <mc:Fallback>
                <p:oleObj name="Packager Shell Object" showAsIcon="1" r:id="rId8" imgW="1466280" imgH="456480" progId="Package">
                  <p:embed/>
                  <p:pic>
                    <p:nvPicPr>
                      <p:cNvPr id="2" name="Object 1"/>
                      <p:cNvPicPr/>
                      <p:nvPr/>
                    </p:nvPicPr>
                    <p:blipFill>
                      <a:blip r:embed="rId9"/>
                      <a:stretch>
                        <a:fillRect/>
                      </a:stretch>
                    </p:blipFill>
                    <p:spPr>
                      <a:xfrm>
                        <a:off x="92075" y="92075"/>
                        <a:ext cx="1466850" cy="457200"/>
                      </a:xfrm>
                      <a:prstGeom prst="rect">
                        <a:avLst/>
                      </a:prstGeom>
                    </p:spPr>
                  </p:pic>
                </p:oleObj>
              </mc:Fallback>
            </mc:AlternateContent>
          </a:graphicData>
        </a:graphic>
      </p:graphicFrame>
      <p:pic>
        <p:nvPicPr>
          <p:cNvPr id="3" name="Picture 2"/>
          <p:cNvPicPr>
            <a:picLocks noChangeAspect="1"/>
          </p:cNvPicPr>
          <p:nvPr/>
        </p:nvPicPr>
        <p:blipFill>
          <a:blip r:embed="rId10"/>
          <a:stretch>
            <a:fillRect/>
          </a:stretch>
        </p:blipFill>
        <p:spPr>
          <a:xfrm>
            <a:off x="8054109" y="3154285"/>
            <a:ext cx="3871952" cy="2580293"/>
          </a:xfrm>
          <a:prstGeom prst="rect">
            <a:avLst/>
          </a:prstGeom>
        </p:spPr>
      </p:pic>
    </p:spTree>
    <p:extLst>
      <p:ext uri="{BB962C8B-B14F-4D97-AF65-F5344CB8AC3E}">
        <p14:creationId xmlns:p14="http://schemas.microsoft.com/office/powerpoint/2010/main" val="371542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355998" y="693437"/>
            <a:ext cx="3727673" cy="605096"/>
          </a:xfrm>
        </p:spPr>
        <p:txBody>
          <a:bodyPr>
            <a:normAutofit/>
          </a:bodyPr>
          <a:lstStyle/>
          <a:p>
            <a:r>
              <a:rPr lang="en-GB" dirty="0"/>
              <a:t>Types of Conflict </a:t>
            </a:r>
          </a:p>
        </p:txBody>
      </p:sp>
      <p:sp>
        <p:nvSpPr>
          <p:cNvPr id="7"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Source</a:t>
            </a:r>
            <a:r>
              <a:rPr lang="en-US" sz="1200" dirty="0"/>
              <a:t> | </a:t>
            </a:r>
            <a:r>
              <a:rPr lang="en-US" sz="1200" i="1" dirty="0"/>
              <a:t>T-Kit 12: Youth transforming conflict (2012), Council of Europe</a:t>
            </a:r>
          </a:p>
        </p:txBody>
      </p:sp>
      <p:sp>
        <p:nvSpPr>
          <p:cNvPr id="3" name="Oval 2"/>
          <p:cNvSpPr/>
          <p:nvPr/>
        </p:nvSpPr>
        <p:spPr>
          <a:xfrm>
            <a:off x="4781189" y="369738"/>
            <a:ext cx="2221422" cy="125614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4899"/>
                </a:solidFill>
              </a:rPr>
              <a:t>Conflict types based on</a:t>
            </a:r>
            <a:endParaRPr lang="bg-BG" sz="1600" b="1" dirty="0">
              <a:solidFill>
                <a:srgbClr val="004899"/>
              </a:solidFill>
            </a:endParaRPr>
          </a:p>
        </p:txBody>
      </p:sp>
      <p:graphicFrame>
        <p:nvGraphicFramePr>
          <p:cNvPr id="8" name="Diagram 7"/>
          <p:cNvGraphicFramePr/>
          <p:nvPr>
            <p:extLst>
              <p:ext uri="{D42A27DB-BD31-4B8C-83A1-F6EECF244321}">
                <p14:modId xmlns:p14="http://schemas.microsoft.com/office/powerpoint/2010/main" val="1202953466"/>
              </p:ext>
            </p:extLst>
          </p:nvPr>
        </p:nvGraphicFramePr>
        <p:xfrm>
          <a:off x="5084475" y="3139562"/>
          <a:ext cx="3641555" cy="35927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4100951381"/>
              </p:ext>
            </p:extLst>
          </p:nvPr>
        </p:nvGraphicFramePr>
        <p:xfrm>
          <a:off x="8807017" y="201770"/>
          <a:ext cx="2897620" cy="29489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ext uri="{D42A27DB-BD31-4B8C-83A1-F6EECF244321}">
                <p14:modId xmlns:p14="http://schemas.microsoft.com/office/powerpoint/2010/main" val="1313492633"/>
              </p:ext>
            </p:extLst>
          </p:nvPr>
        </p:nvGraphicFramePr>
        <p:xfrm>
          <a:off x="8853055" y="3624665"/>
          <a:ext cx="2805545" cy="294200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1" name="Diagram 10"/>
          <p:cNvGraphicFramePr/>
          <p:nvPr>
            <p:extLst>
              <p:ext uri="{D42A27DB-BD31-4B8C-83A1-F6EECF244321}">
                <p14:modId xmlns:p14="http://schemas.microsoft.com/office/powerpoint/2010/main" val="2132541713"/>
              </p:ext>
            </p:extLst>
          </p:nvPr>
        </p:nvGraphicFramePr>
        <p:xfrm>
          <a:off x="777757" y="1262284"/>
          <a:ext cx="2104589" cy="221058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2" name="Diagram 11"/>
          <p:cNvGraphicFramePr/>
          <p:nvPr>
            <p:extLst>
              <p:ext uri="{D42A27DB-BD31-4B8C-83A1-F6EECF244321}">
                <p14:modId xmlns:p14="http://schemas.microsoft.com/office/powerpoint/2010/main" val="2681115194"/>
              </p:ext>
            </p:extLst>
          </p:nvPr>
        </p:nvGraphicFramePr>
        <p:xfrm>
          <a:off x="463962" y="3949943"/>
          <a:ext cx="2050271" cy="229145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3" name="Diagram 12"/>
          <p:cNvGraphicFramePr/>
          <p:nvPr>
            <p:extLst>
              <p:ext uri="{D42A27DB-BD31-4B8C-83A1-F6EECF244321}">
                <p14:modId xmlns:p14="http://schemas.microsoft.com/office/powerpoint/2010/main" val="1769203737"/>
              </p:ext>
            </p:extLst>
          </p:nvPr>
        </p:nvGraphicFramePr>
        <p:xfrm>
          <a:off x="2712509" y="4386475"/>
          <a:ext cx="2050271" cy="229145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cxnSp>
        <p:nvCxnSpPr>
          <p:cNvPr id="15" name="Straight Arrow Connector 14"/>
          <p:cNvCxnSpPr/>
          <p:nvPr/>
        </p:nvCxnSpPr>
        <p:spPr>
          <a:xfrm flipH="1">
            <a:off x="2907751" y="1149530"/>
            <a:ext cx="1894762" cy="762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122908" y="1429422"/>
            <a:ext cx="2909264" cy="2873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148384" y="1564866"/>
            <a:ext cx="1245200" cy="3000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084475" y="1625883"/>
            <a:ext cx="489104" cy="1556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929389" y="959485"/>
            <a:ext cx="1923666" cy="302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772952" y="1358492"/>
            <a:ext cx="2873921" cy="2508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297498">
            <a:off x="2952760" y="1173826"/>
            <a:ext cx="1611944" cy="369332"/>
          </a:xfrm>
          <a:prstGeom prst="rect">
            <a:avLst/>
          </a:prstGeom>
        </p:spPr>
        <p:txBody>
          <a:bodyPr wrap="square" rtlCol="0">
            <a:spAutoFit/>
          </a:bodyPr>
          <a:lstStyle/>
          <a:p>
            <a:pPr algn="l"/>
            <a:r>
              <a:rPr lang="en-US" dirty="0"/>
              <a:t>Use of violence</a:t>
            </a:r>
            <a:endParaRPr lang="bg-BG" dirty="0" err="1"/>
          </a:p>
        </p:txBody>
      </p:sp>
      <p:sp>
        <p:nvSpPr>
          <p:cNvPr id="32" name="TextBox 31"/>
          <p:cNvSpPr txBox="1"/>
          <p:nvPr/>
        </p:nvSpPr>
        <p:spPr>
          <a:xfrm rot="4299528">
            <a:off x="5142398" y="2510824"/>
            <a:ext cx="2020967" cy="369332"/>
          </a:xfrm>
          <a:prstGeom prst="rect">
            <a:avLst/>
          </a:prstGeom>
        </p:spPr>
        <p:txBody>
          <a:bodyPr wrap="square" rtlCol="0">
            <a:spAutoFit/>
          </a:bodyPr>
          <a:lstStyle/>
          <a:p>
            <a:pPr algn="l"/>
            <a:r>
              <a:rPr lang="en-US" dirty="0"/>
              <a:t>Conflict Parties</a:t>
            </a:r>
            <a:endParaRPr lang="bg-BG" dirty="0" err="1"/>
          </a:p>
        </p:txBody>
      </p:sp>
      <p:sp>
        <p:nvSpPr>
          <p:cNvPr id="33" name="TextBox 32"/>
          <p:cNvSpPr txBox="1"/>
          <p:nvPr/>
        </p:nvSpPr>
        <p:spPr>
          <a:xfrm rot="17558940">
            <a:off x="3388880" y="3106078"/>
            <a:ext cx="2020967" cy="369332"/>
          </a:xfrm>
          <a:prstGeom prst="rect">
            <a:avLst/>
          </a:prstGeom>
        </p:spPr>
        <p:txBody>
          <a:bodyPr wrap="square" rtlCol="0">
            <a:spAutoFit/>
          </a:bodyPr>
          <a:lstStyle/>
          <a:p>
            <a:pPr algn="l"/>
            <a:r>
              <a:rPr lang="en-US" dirty="0"/>
              <a:t>Display</a:t>
            </a:r>
            <a:endParaRPr lang="bg-BG" dirty="0" err="1"/>
          </a:p>
        </p:txBody>
      </p:sp>
      <p:sp>
        <p:nvSpPr>
          <p:cNvPr id="35" name="TextBox 34"/>
          <p:cNvSpPr txBox="1"/>
          <p:nvPr/>
        </p:nvSpPr>
        <p:spPr>
          <a:xfrm rot="18888887">
            <a:off x="1871766" y="3076823"/>
            <a:ext cx="2020967" cy="369332"/>
          </a:xfrm>
          <a:prstGeom prst="rect">
            <a:avLst/>
          </a:prstGeom>
        </p:spPr>
        <p:txBody>
          <a:bodyPr wrap="square" rtlCol="0">
            <a:spAutoFit/>
          </a:bodyPr>
          <a:lstStyle/>
          <a:p>
            <a:pPr algn="l"/>
            <a:r>
              <a:rPr lang="en-US" dirty="0"/>
              <a:t>Consequences</a:t>
            </a:r>
            <a:endParaRPr lang="bg-BG" dirty="0" err="1"/>
          </a:p>
        </p:txBody>
      </p:sp>
      <p:sp>
        <p:nvSpPr>
          <p:cNvPr id="40" name="TextBox 39"/>
          <p:cNvSpPr txBox="1"/>
          <p:nvPr/>
        </p:nvSpPr>
        <p:spPr>
          <a:xfrm rot="2488857">
            <a:off x="7645078" y="3116035"/>
            <a:ext cx="2020967" cy="369332"/>
          </a:xfrm>
          <a:prstGeom prst="rect">
            <a:avLst/>
          </a:prstGeom>
        </p:spPr>
        <p:txBody>
          <a:bodyPr wrap="square" rtlCol="0">
            <a:spAutoFit/>
          </a:bodyPr>
          <a:lstStyle/>
          <a:p>
            <a:pPr algn="l"/>
            <a:r>
              <a:rPr lang="en-US" dirty="0"/>
              <a:t>Motivation/Needs</a:t>
            </a:r>
            <a:endParaRPr lang="bg-BG" dirty="0" err="1"/>
          </a:p>
        </p:txBody>
      </p:sp>
      <p:sp>
        <p:nvSpPr>
          <p:cNvPr id="43" name="TextBox 42"/>
          <p:cNvSpPr txBox="1"/>
          <p:nvPr/>
        </p:nvSpPr>
        <p:spPr>
          <a:xfrm rot="558909">
            <a:off x="7920887" y="1244756"/>
            <a:ext cx="989790" cy="369332"/>
          </a:xfrm>
          <a:prstGeom prst="rect">
            <a:avLst/>
          </a:prstGeom>
        </p:spPr>
        <p:txBody>
          <a:bodyPr wrap="square" rtlCol="0">
            <a:spAutoFit/>
          </a:bodyPr>
          <a:lstStyle/>
          <a:p>
            <a:pPr algn="l"/>
            <a:r>
              <a:rPr lang="en-US" dirty="0"/>
              <a:t>Context</a:t>
            </a:r>
            <a:endParaRPr lang="bg-BG" dirty="0" err="1"/>
          </a:p>
        </p:txBody>
      </p:sp>
    </p:spTree>
    <p:extLst>
      <p:ext uri="{BB962C8B-B14F-4D97-AF65-F5344CB8AC3E}">
        <p14:creationId xmlns:p14="http://schemas.microsoft.com/office/powerpoint/2010/main" val="271996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a:xfrm>
            <a:off x="586907" y="952056"/>
            <a:ext cx="3727673" cy="605096"/>
          </a:xfrm>
        </p:spPr>
        <p:txBody>
          <a:bodyPr>
            <a:normAutofit/>
          </a:bodyPr>
          <a:lstStyle/>
          <a:p>
            <a:r>
              <a:rPr lang="en-GB" dirty="0"/>
              <a:t>Actors in Conflict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86906" y="1700696"/>
            <a:ext cx="7902669" cy="4865977"/>
          </a:xfrm>
        </p:spPr>
        <p:txBody>
          <a:bodyPr>
            <a:normAutofit fontScale="92500"/>
          </a:bodyPr>
          <a:lstStyle/>
          <a:p>
            <a:pPr>
              <a:lnSpc>
                <a:spcPct val="120000"/>
              </a:lnSpc>
            </a:pPr>
            <a:r>
              <a:rPr lang="en-US" sz="2000" b="1" dirty="0"/>
              <a:t>Intrapersonal Conflict:</a:t>
            </a:r>
            <a:r>
              <a:rPr lang="en-US" sz="2000" dirty="0"/>
              <a:t> Conflict </a:t>
            </a:r>
            <a:r>
              <a:rPr lang="en-US" sz="2000" i="1" dirty="0"/>
              <a:t>within an individual's own thoughts </a:t>
            </a:r>
            <a:r>
              <a:rPr lang="en-US" sz="2000" dirty="0"/>
              <a:t>and emotions. This might involve inner struggles over decisions, values, or conflicting goals.</a:t>
            </a:r>
            <a:endParaRPr lang="en-US" sz="1400" dirty="0"/>
          </a:p>
          <a:p>
            <a:pPr>
              <a:lnSpc>
                <a:spcPct val="120000"/>
              </a:lnSpc>
            </a:pPr>
            <a:r>
              <a:rPr lang="en-US" sz="2000" b="1" dirty="0"/>
              <a:t>Interpersonal Conflict:</a:t>
            </a:r>
            <a:r>
              <a:rPr lang="en-US" sz="2000" dirty="0"/>
              <a:t> Conflict </a:t>
            </a:r>
            <a:r>
              <a:rPr lang="en-US" sz="2000" i="1" dirty="0"/>
              <a:t>between individuals </a:t>
            </a:r>
            <a:r>
              <a:rPr lang="en-US" sz="2000" dirty="0"/>
              <a:t>due to differences in personalities, communication styles, interests, or values. These conflicts often arise from misunderstandings or clashes in personal relationships.</a:t>
            </a:r>
          </a:p>
          <a:p>
            <a:pPr>
              <a:lnSpc>
                <a:spcPct val="120000"/>
              </a:lnSpc>
            </a:pPr>
            <a:r>
              <a:rPr lang="en-US" sz="2000" b="1" dirty="0"/>
              <a:t>Intragroup Conflict:</a:t>
            </a:r>
            <a:r>
              <a:rPr lang="en-US" sz="2000" dirty="0"/>
              <a:t> Conflict that occurs </a:t>
            </a:r>
            <a:r>
              <a:rPr lang="en-US" sz="2000" i="1" dirty="0"/>
              <a:t>within a single group or team</a:t>
            </a:r>
            <a:r>
              <a:rPr lang="en-US" sz="2000" dirty="0"/>
              <a:t>, such as among members of a family, classmates in school,  colleagues in a workplace, or members of a community </a:t>
            </a:r>
            <a:r>
              <a:rPr lang="en-US" sz="2000" dirty="0" err="1"/>
              <a:t>organisation</a:t>
            </a:r>
            <a:r>
              <a:rPr lang="en-US" sz="2000" dirty="0"/>
              <a:t>.</a:t>
            </a:r>
          </a:p>
          <a:p>
            <a:pPr>
              <a:lnSpc>
                <a:spcPct val="120000"/>
              </a:lnSpc>
            </a:pPr>
            <a:r>
              <a:rPr lang="en-US" sz="2000" b="1" dirty="0"/>
              <a:t>Intergroup Conflict:</a:t>
            </a:r>
            <a:r>
              <a:rPr lang="en-US" sz="2000" dirty="0"/>
              <a:t> Conflict that arises </a:t>
            </a:r>
            <a:r>
              <a:rPr lang="en-US" sz="2000" i="1" dirty="0"/>
              <a:t>between different groups or teams</a:t>
            </a:r>
            <a:r>
              <a:rPr lang="en-US" sz="2000" dirty="0"/>
              <a:t>, often stemming from competition for resources, power, or status. This could include conflicts between ethnic, religious, or social groups.</a:t>
            </a:r>
            <a:endParaRPr lang="en-GB" sz="2000" dirty="0"/>
          </a:p>
          <a:p>
            <a:pPr marL="0" indent="0">
              <a:lnSpc>
                <a:spcPct val="120000"/>
              </a:lnSpc>
              <a:buNone/>
            </a:pPr>
            <a:endParaRPr lang="en-US" sz="2000" dirty="0"/>
          </a:p>
          <a:p>
            <a:pPr>
              <a:lnSpc>
                <a:spcPct val="120000"/>
              </a:lnSpc>
            </a:pPr>
            <a:endParaRPr lang="en-GB" sz="2200" b="0" i="0" dirty="0">
              <a:solidFill>
                <a:srgbClr val="333333"/>
              </a:solidFill>
              <a:effectLst/>
            </a:endParaRPr>
          </a:p>
        </p:txBody>
      </p:sp>
      <p:graphicFrame>
        <p:nvGraphicFramePr>
          <p:cNvPr id="4" name="Diagram 3"/>
          <p:cNvGraphicFramePr/>
          <p:nvPr>
            <p:extLst>
              <p:ext uri="{D42A27DB-BD31-4B8C-83A1-F6EECF244321}">
                <p14:modId xmlns:p14="http://schemas.microsoft.com/office/powerpoint/2010/main" val="1480395248"/>
              </p:ext>
            </p:extLst>
          </p:nvPr>
        </p:nvGraphicFramePr>
        <p:xfrm>
          <a:off x="7296729" y="808512"/>
          <a:ext cx="513541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33753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3_Confilct_Solving_EN"/>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OgndX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6Cd1c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ToJ3V3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E6Cd1c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E6Cd1e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E6Cd1c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OgndXFQaV5GsAAABvAAAAHAAAAHVuaXZlcnNhbC9sb2NhbF9zZXR0aW5ncy54bWwNyrEKwkAMANC9XxEySB3Uugn2rpujCK0fENogB7mk9ELRv/e2N7x++GaBnbeSTANezx0C62xL0k/A9/Q43RCKky4kphxQDWGITS82k4zsXmOBVejH28S5wvlJuc4XqbOkAu1B/B6PeInNH1BLAwQUAAIACABPgndX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BPgndXOp3ncEsAAABrAAAAGwAAAHVuaXZlcnNhbC91bml2ZXJzYWwucG5nLnhtbLOxr8jNUShLLSrOzM+zVTLUM1Cyt+PlsikoSi3LTC1XqACKAQUhQEmhEsg1QnDLM1NKMoBCBhYWCMGM1Mz0jBJbJQtDM7igPtBMAFBLAQIAABQAAgAIAKl2UE82YVgCRwMAAOEJAAAUAAAAAAAAAAEAAAAAAAAAAAB1bml2ZXJzYWwvcGxheWVyLnhtbFBLAQIAABQAAgAIAE6Cd1e1N/SoHAUAAOETAAAdAAAAAAAAAAEAAAAAAHkDAAB1bml2ZXJzYWwvY29tbW9uX21lc3NhZ2VzLmxuZ1BLAQIAABQAAgAIAE6Cd1cVHmAbowAAAH8BAAAuAAAAAAAAAAEAAAAAANAIAAB1bml2ZXJzYWwvcGxheWJhY2tfYW5kX25hdmlnYXRpb25fc2V0dGluZ3MueG1sUEsBAgAAFAACAAgAToJ3V3RJNR88BAAADBUAACcAAAAAAAAAAQAAAAAAvwkAAHVuaXZlcnNhbC9mbGFzaF9wdWJsaXNoaW5nX3NldHRpbmdzLnhtbFBLAQIAABQAAgAIAE6Cd1c3i4dqewMAAKwMAAAhAAAAAAAAAAEAAAAAAEAOAAB1bml2ZXJzYWwvZmxhc2hfc2tpbl9zZXR0aW5ncy54bWxQSwECAAAUAAIACABOgndXpq9WIzYEAACWFAAAJgAAAAAAAAABAAAAAAD6EQAAdW5pdmVyc2FsL2h0bWxfcHVibGlzaGluZ19zZXR0aW5ncy54bWxQSwECAAAUAAIACABOgndXJg9+6LABAABvBgAAHwAAAAAAAAABAAAAAAB0FgAAdW5pdmVyc2FsL2h0bWxfc2tpbl9zZXR0aW5ncy5qc1BLAQIAABQAAgAIAE6Cd1cVBpXkawAAAG8AAAAcAAAAAAAAAAEAAAAAAGEYAAB1bml2ZXJzYWwvbG9jYWxfc2V0dGluZ3MueG1sUEsBAgAAFAACAAgAT4J3V/V0pn6tEQAAqzkAABcAAAAAAAAAAAAAAAAABhkAAHVuaXZlcnNhbC91bml2ZXJzYWwucG5nUEsBAgAAFAACAAgAT4J3Vzqd53BLAAAAawAAABsAAAAAAAAAAQAAAAAA6CoAAHVuaXZlcnNhbC91bml2ZXJzYWwucG5nLnhtbFBLBQYAAAAACgAKAAYDAABsKwAAAAA="/>
  <p:tag name="ISPRING_LMS_API_VERSION" val="SCORM 1.2"/>
  <p:tag name="ISPRING_ULTRA_SCORM_COURSE_ID" val="DDC65CAF-B9FE-4DCB-BC2E-19A459BBBE21"/>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COSTAID_Module 3_Confilct_Solving_E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Toolbox introduction slides final&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7224</TotalTime>
  <Words>2670</Words>
  <Application>Microsoft Office PowerPoint</Application>
  <PresentationFormat>Ευρεία οθόνη</PresentationFormat>
  <Paragraphs>285</Paragraphs>
  <Slides>23</Slides>
  <Notes>23</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34"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Packager Shell Object</vt:lpstr>
      <vt:lpstr>Παρουσίαση του PowerPoint</vt:lpstr>
      <vt:lpstr>Partners</vt:lpstr>
      <vt:lpstr>Modules</vt:lpstr>
      <vt:lpstr>Objectives</vt:lpstr>
      <vt:lpstr>Living Together and Conflict Solving</vt:lpstr>
      <vt:lpstr>Information Disorder and Conflicts</vt:lpstr>
      <vt:lpstr>What is a Conflict? </vt:lpstr>
      <vt:lpstr>Types of Conflict </vt:lpstr>
      <vt:lpstr>Actors in Conflict </vt:lpstr>
      <vt:lpstr>Causes of conflicts </vt:lpstr>
      <vt:lpstr>How to approach conflicts in a group?</vt:lpstr>
      <vt:lpstr>Conflict process</vt:lpstr>
      <vt:lpstr>Conflict solving vs Conflict management</vt:lpstr>
      <vt:lpstr>Methods for Solving Conflicts</vt:lpstr>
      <vt:lpstr>Methods for Solving Conflicts</vt:lpstr>
      <vt:lpstr>Methods for Solving Conflicts</vt:lpstr>
      <vt:lpstr>Methods for Solving Conflicts</vt:lpstr>
      <vt:lpstr>Conflict Solving Techniques </vt:lpstr>
      <vt:lpstr>Living Together Skills</vt:lpstr>
      <vt:lpstr>Skills for Living and Working Together </vt:lpstr>
      <vt:lpstr>The most important...</vt:lpstr>
      <vt:lpstr>References and further reading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3_Confilct_Solving_EN</dc:title>
  <dc:creator>pantelis bbalaouras</dc:creator>
  <cp:lastModifiedBy>pantelis</cp:lastModifiedBy>
  <cp:revision>194</cp:revision>
  <dcterms:created xsi:type="dcterms:W3CDTF">2020-06-02T13:31:56Z</dcterms:created>
  <dcterms:modified xsi:type="dcterms:W3CDTF">2024-01-31T17:11:16Z</dcterms:modified>
</cp:coreProperties>
</file>