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12" r:id="rId2"/>
    <p:sldId id="444" r:id="rId3"/>
    <p:sldId id="509" r:id="rId4"/>
    <p:sldId id="420" r:id="rId5"/>
    <p:sldId id="295" r:id="rId6"/>
    <p:sldId id="515" r:id="rId7"/>
    <p:sldId id="513" r:id="rId8"/>
    <p:sldId id="514" r:id="rId9"/>
    <p:sldId id="522" r:id="rId10"/>
    <p:sldId id="524" r:id="rId11"/>
    <p:sldId id="523" r:id="rId12"/>
    <p:sldId id="516" r:id="rId13"/>
    <p:sldId id="518" r:id="rId14"/>
    <p:sldId id="519" r:id="rId15"/>
    <p:sldId id="520" r:id="rId16"/>
    <p:sldId id="525" r:id="rId17"/>
    <p:sldId id="526" r:id="rId18"/>
    <p:sldId id="325" r:id="rId19"/>
    <p:sldId id="527" r:id="rId20"/>
    <p:sldId id="442" r:id="rId21"/>
  </p:sldIdLst>
  <p:sldSz cx="12192000" cy="6858000"/>
  <p:notesSz cx="6858000" cy="9144000"/>
  <p:custDataLst>
    <p:tags r:id="rId24"/>
  </p:custDataLst>
  <p:defaultTextStyle>
    <a:defPPr>
      <a:defRPr lan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52380-DD8B-49BC-ABE6-62F4A74EA217}" v="2" dt="2023-11-22T14:58:30.21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3" d="100"/>
          <a:sy n="93" d="100"/>
        </p:scale>
        <p:origin x="114" y="63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15A52380-DD8B-49BC-ABE6-62F4A74EA217}"/>
    <pc:docChg chg="modSld">
      <pc:chgData name="Tim Paulusse" userId="1f5f41b363f6e14e" providerId="LiveId" clId="{15A52380-DD8B-49BC-ABE6-62F4A74EA217}" dt="2023-11-22T15:05:08.222" v="2" actId="20577"/>
      <pc:docMkLst>
        <pc:docMk/>
      </pc:docMkLst>
      <pc:sldChg chg="modSp">
        <pc:chgData name="Tim Paulusse" userId="1f5f41b363f6e14e" providerId="LiveId" clId="{15A52380-DD8B-49BC-ABE6-62F4A74EA217}" dt="2023-11-22T14:58:30.218" v="1" actId="20577"/>
        <pc:sldMkLst>
          <pc:docMk/>
          <pc:sldMk cId="1041830205" sldId="509"/>
        </pc:sldMkLst>
        <pc:graphicFrameChg chg="mod">
          <ac:chgData name="Tim Paulusse" userId="1f5f41b363f6e14e" providerId="LiveId" clId="{15A52380-DD8B-49BC-ABE6-62F4A74EA217}" dt="2023-11-22T14:58:30.218" v="1" actId="20577"/>
          <ac:graphicFrameMkLst>
            <pc:docMk/>
            <pc:sldMk cId="1041830205" sldId="509"/>
            <ac:graphicFrameMk id="2" creationId="{75A844CB-C6DD-64D8-6F2A-DB8F426089B8}"/>
          </ac:graphicFrameMkLst>
        </pc:graphicFrameChg>
      </pc:sldChg>
      <pc:sldChg chg="modSp mod">
        <pc:chgData name="Tim Paulusse" userId="1f5f41b363f6e14e" providerId="LiveId" clId="{15A52380-DD8B-49BC-ABE6-62F4A74EA217}" dt="2023-11-22T15:05:08.222" v="2" actId="20577"/>
        <pc:sldMkLst>
          <pc:docMk/>
          <pc:sldMk cId="2774467393" sldId="514"/>
        </pc:sldMkLst>
        <pc:spChg chg="mod">
          <ac:chgData name="Tim Paulusse" userId="1f5f41b363f6e14e" providerId="LiveId" clId="{15A52380-DD8B-49BC-ABE6-62F4A74EA217}" dt="2023-11-22T15:05:08.222" v="2" actId="20577"/>
          <ac:spMkLst>
            <pc:docMk/>
            <pc:sldMk cId="2774467393" sldId="514"/>
            <ac:spMk id="6" creationId="{13725DC3-E1D4-4E92-AF5A-F0DED3AA5B9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bg" sz="3200" kern="1200" dirty="0">
              <a:solidFill>
                <a:schemeClr val="tx1"/>
              </a:solidFill>
              <a:effectLst/>
            </a:rPr>
            <a:t>1. </a:t>
          </a:r>
          <a:r>
            <a:rPr lang="bg" sz="3200" kern="1200" dirty="0">
              <a:solidFill>
                <a:schemeClr val="tx1"/>
              </a:solidFill>
            </a:rPr>
            <a:t>Осъзнатост</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 Критично мислене</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3. Разрешаване на конфликти</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n-US"/>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n-US"/>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n-US"/>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n-US"/>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bg" sz="3200" kern="1200" dirty="0">
              <a:solidFill>
                <a:schemeClr val="tx1"/>
              </a:solidFill>
              <a:effectLst/>
            </a:rPr>
            <a:t>4. </a:t>
          </a:r>
          <a:r>
            <a:rPr lang="bg" sz="3200" kern="1200" dirty="0" smtClean="0">
              <a:solidFill>
                <a:schemeClr val="tx1"/>
              </a:solidFill>
              <a:effectLst/>
            </a:rPr>
            <a:t>Д</a:t>
          </a:r>
          <a:r>
            <a:rPr lang="bg" sz="3200" kern="1200" dirty="0" smtClean="0">
              <a:solidFill>
                <a:prstClr val="black"/>
              </a:solidFill>
              <a:effectLst/>
              <a:latin typeface="Calibri" panose="020F0502020204030204"/>
              <a:ea typeface="+mn-ea"/>
              <a:cs typeface="+mn-cs"/>
            </a:rPr>
            <a:t>иалог</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a:solidFill>
                <a:prstClr val="black"/>
              </a:solidFill>
              <a:effectLst/>
              <a:latin typeface="Calibri" panose="020F0502020204030204"/>
              <a:ea typeface="+mn-ea"/>
              <a:cs typeface="+mn-cs"/>
            </a:rPr>
            <a:t>5. Етика</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6. Рефлективни умения</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bg" sz="3200" dirty="0">
              <a:solidFill>
                <a:prstClr val="black"/>
              </a:solidFill>
              <a:effectLst/>
              <a:latin typeface="Calibri" panose="020F0502020204030204"/>
              <a:ea typeface="+mn-ea"/>
              <a:cs typeface="+mn-cs"/>
            </a:rPr>
            <a:t>7. </a:t>
          </a:r>
          <a:r>
            <a:rPr lang="bg" sz="3200" smtClean="0">
              <a:solidFill>
                <a:prstClr val="black"/>
              </a:solidFill>
              <a:effectLst/>
              <a:latin typeface="Calibri" panose="020F0502020204030204"/>
              <a:ea typeface="+mn-ea"/>
              <a:cs typeface="+mn-cs"/>
            </a:rPr>
            <a:t>Цифрови </a:t>
          </a:r>
          <a:r>
            <a:rPr lang="bg" sz="3200" dirty="0">
              <a:solidFill>
                <a:prstClr val="black"/>
              </a:solidFill>
              <a:effectLst/>
              <a:latin typeface="Calibri" panose="020F0502020204030204"/>
              <a:ea typeface="+mn-ea"/>
              <a:cs typeface="+mn-cs"/>
            </a:rPr>
            <a:t>умения</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n-US"/>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n-US"/>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n-US"/>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n-US"/>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n-US"/>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13907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bg" sz="3200" kern="1200" dirty="0">
              <a:solidFill>
                <a:schemeClr val="tx1"/>
              </a:solidFill>
              <a:effectLst/>
            </a:rPr>
            <a:t>1. </a:t>
          </a:r>
          <a:r>
            <a:rPr lang="bg" sz="3200" kern="1200" dirty="0">
              <a:solidFill>
                <a:schemeClr val="tx1"/>
              </a:solidFill>
            </a:rPr>
            <a:t>Осъзнатост</a:t>
          </a:r>
          <a:endParaRPr lang="el-GR" sz="3200" kern="1200" dirty="0">
            <a:solidFill>
              <a:schemeClr val="tx1"/>
            </a:solidFill>
            <a:effectLst/>
            <a:latin typeface="Calibri" panose="020F0502020204030204"/>
            <a:ea typeface="+mn-ea"/>
            <a:cs typeface="+mn-cs"/>
          </a:endParaRPr>
        </a:p>
      </dsp:txBody>
      <dsp:txXfrm>
        <a:off x="55605" y="55605"/>
        <a:ext cx="4850607" cy="1027860"/>
      </dsp:txXfrm>
    </dsp:sp>
    <dsp:sp modelId="{288E5028-B57D-41A4-A329-2A81DBAE6A20}">
      <dsp:nvSpPr>
        <dsp:cNvPr id="0" name=""/>
        <dsp:cNvSpPr/>
      </dsp:nvSpPr>
      <dsp:spPr>
        <a:xfrm>
          <a:off x="0" y="1149548"/>
          <a:ext cx="4961817" cy="113907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 Критично мислене</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5605" y="1205153"/>
        <a:ext cx="4850607" cy="1027860"/>
      </dsp:txXfrm>
    </dsp:sp>
    <dsp:sp modelId="{8CDB7BC7-8DB4-48B4-844D-150D6BC9A281}">
      <dsp:nvSpPr>
        <dsp:cNvPr id="0" name=""/>
        <dsp:cNvSpPr/>
      </dsp:nvSpPr>
      <dsp:spPr>
        <a:xfrm>
          <a:off x="0" y="2303994"/>
          <a:ext cx="4961817" cy="113907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3. Разрешаване на конфликти</a:t>
          </a:r>
          <a:endParaRPr lang="el-GR" sz="3200" kern="1200" dirty="0">
            <a:solidFill>
              <a:prstClr val="black"/>
            </a:solidFill>
            <a:effectLst/>
            <a:latin typeface="Calibri" panose="020F0502020204030204"/>
            <a:ea typeface="+mn-ea"/>
            <a:cs typeface="+mn-cs"/>
          </a:endParaRPr>
        </a:p>
      </dsp:txBody>
      <dsp:txXfrm>
        <a:off x="55605" y="2359599"/>
        <a:ext cx="4850607" cy="1027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bg" sz="3200" kern="1200" dirty="0">
              <a:solidFill>
                <a:schemeClr val="tx1"/>
              </a:solidFill>
              <a:effectLst/>
            </a:rPr>
            <a:t>4. </a:t>
          </a:r>
          <a:r>
            <a:rPr lang="bg" sz="3200" kern="1200" dirty="0" smtClean="0">
              <a:solidFill>
                <a:schemeClr val="tx1"/>
              </a:solidFill>
              <a:effectLst/>
            </a:rPr>
            <a:t>Д</a:t>
          </a:r>
          <a:r>
            <a:rPr lang="bg" sz="3200" kern="1200" dirty="0" smtClean="0">
              <a:solidFill>
                <a:prstClr val="black"/>
              </a:solidFill>
              <a:effectLst/>
              <a:latin typeface="Calibri" panose="020F0502020204030204"/>
              <a:ea typeface="+mn-ea"/>
              <a:cs typeface="+mn-cs"/>
            </a:rPr>
            <a:t>иалог</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a:solidFill>
                <a:prstClr val="black"/>
              </a:solidFill>
              <a:effectLst/>
              <a:latin typeface="Calibri" panose="020F0502020204030204"/>
              <a:ea typeface="+mn-ea"/>
              <a:cs typeface="+mn-cs"/>
            </a:rPr>
            <a:t>5. Етика</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6. Рефлективни умения</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7. </a:t>
          </a:r>
          <a:r>
            <a:rPr lang="bg" sz="3200" kern="1200" smtClean="0">
              <a:solidFill>
                <a:prstClr val="black"/>
              </a:solidFill>
              <a:effectLst/>
              <a:latin typeface="Calibri" panose="020F0502020204030204"/>
              <a:ea typeface="+mn-ea"/>
              <a:cs typeface="+mn-cs"/>
            </a:rPr>
            <a:t>Цифрови </a:t>
          </a:r>
          <a:r>
            <a:rPr lang="bg" sz="3200" kern="1200" dirty="0">
              <a:solidFill>
                <a:prstClr val="black"/>
              </a:solidFill>
              <a:effectLst/>
              <a:latin typeface="Calibri" panose="020F0502020204030204"/>
              <a:ea typeface="+mn-ea"/>
              <a:cs typeface="+mn-cs"/>
            </a:rPr>
            <a:t>умения</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19956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87768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19780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22061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3066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49726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64324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804098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84127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322768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7354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28224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75406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21541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48304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83943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Критично</a:t>
            </a:r>
            <a:r>
              <a:rPr lang="en-US" altLang="el-GR" sz="2400" dirty="0" smtClean="0">
                <a:effectLst>
                  <a:outerShdw blurRad="38100" dist="38100" dir="2700000" algn="tl">
                    <a:srgbClr val="000000">
                      <a:alpha val="43137"/>
                    </a:srgbClr>
                  </a:outerShdw>
                </a:effectLst>
                <a:latin typeface="+mn-lt"/>
              </a:rPr>
              <a:t> </a:t>
            </a:r>
            <a:r>
              <a:rPr lang="az-Cyrl-AZ" altLang="el-GR" sz="2400" dirty="0" smtClean="0">
                <a:effectLst>
                  <a:outerShdw blurRad="38100" dist="38100" dir="2700000" algn="tl">
                    <a:srgbClr val="000000">
                      <a:alpha val="43137"/>
                    </a:srgbClr>
                  </a:outerShdw>
                </a:effectLst>
                <a:latin typeface="+mn-lt"/>
              </a:rPr>
              <a:t>мислене</a:t>
            </a:r>
            <a:endParaRPr lang="az-Cyrl-AZ"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779339"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898"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Критично</a:t>
            </a:r>
            <a:r>
              <a:rPr lang="en-US" altLang="el-GR" sz="2400" dirty="0" smtClean="0">
                <a:effectLst>
                  <a:outerShdw blurRad="38100" dist="38100" dir="2700000" algn="tl">
                    <a:srgbClr val="000000">
                      <a:alpha val="43137"/>
                    </a:srgbClr>
                  </a:outerShdw>
                </a:effectLst>
                <a:latin typeface="+mn-lt"/>
              </a:rPr>
              <a:t> </a:t>
            </a:r>
            <a:r>
              <a:rPr lang="az-Cyrl-AZ" altLang="el-GR" sz="2400" dirty="0" smtClean="0">
                <a:effectLst>
                  <a:outerShdw blurRad="38100" dist="38100" dir="2700000" algn="tl">
                    <a:srgbClr val="000000">
                      <a:alpha val="43137"/>
                    </a:srgbClr>
                  </a:outerShdw>
                </a:effectLst>
                <a:latin typeface="+mn-lt"/>
              </a:rPr>
              <a:t>мислене</a:t>
            </a:r>
            <a:endParaRPr lang="az-Cyrl-AZ"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779339"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898"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Критично</a:t>
            </a:r>
            <a:r>
              <a:rPr lang="en-US" altLang="el-GR" sz="2400" dirty="0" smtClean="0">
                <a:effectLst>
                  <a:outerShdw blurRad="38100" dist="38100" dir="2700000" algn="tl">
                    <a:srgbClr val="000000">
                      <a:alpha val="43137"/>
                    </a:srgbClr>
                  </a:outerShdw>
                </a:effectLst>
                <a:latin typeface="+mn-lt"/>
              </a:rPr>
              <a:t> </a:t>
            </a:r>
            <a:r>
              <a:rPr lang="az-Cyrl-AZ" altLang="el-GR" sz="2400" dirty="0" smtClean="0">
                <a:effectLst>
                  <a:outerShdw blurRad="38100" dist="38100" dir="2700000" algn="tl">
                    <a:srgbClr val="000000">
                      <a:alpha val="43137"/>
                    </a:srgbClr>
                  </a:outerShdw>
                </a:effectLst>
                <a:latin typeface="+mn-lt"/>
              </a:rPr>
              <a:t>мислене</a:t>
            </a:r>
            <a:endParaRPr lang="az-Cyrl-AZ"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2779339"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898"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0106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dirty="0" smtClean="0">
                <a:effectLst>
                  <a:outerShdw blurRad="38100" dist="38100" dir="2700000" algn="tl">
                    <a:srgbClr val="000000">
                      <a:alpha val="43137"/>
                    </a:srgbClr>
                  </a:outerShdw>
                </a:effectLst>
                <a:latin typeface="+mn-lt"/>
              </a:rPr>
              <a:t>Критично</a:t>
            </a:r>
            <a:r>
              <a:rPr lang="en-US" altLang="el-GR" sz="2400" dirty="0" smtClean="0">
                <a:effectLst>
                  <a:outerShdw blurRad="38100" dist="38100" dir="2700000" algn="tl">
                    <a:srgbClr val="000000">
                      <a:alpha val="43137"/>
                    </a:srgbClr>
                  </a:outerShdw>
                </a:effectLst>
                <a:latin typeface="+mn-lt"/>
              </a:rPr>
              <a:t> </a:t>
            </a:r>
            <a:r>
              <a:rPr lang="az-Cyrl-AZ" altLang="el-GR" sz="2400" dirty="0" smtClean="0">
                <a:effectLst>
                  <a:outerShdw blurRad="38100" dist="38100" dir="2700000" algn="tl">
                    <a:srgbClr val="000000">
                      <a:alpha val="43137"/>
                    </a:srgbClr>
                  </a:outerShdw>
                </a:effectLst>
                <a:latin typeface="+mn-lt"/>
              </a:rPr>
              <a:t>мислене</a:t>
            </a:r>
            <a:endParaRPr lang="az-Cyrl-AZ"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779339"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37898"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americanpressinstitute.org/publications/six-critical-questions-can-use-evaluate-media-conten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www.freepik.com/free-vector/business-idea-generation-plan-development-pensive-man-with-lightbulb-cartoon-character-technical-mindset-entrepreneurial-mind-brainstorming-process_11668582.htm#query=critical%20thinking&amp;position=29&amp;from_view=search&amp;track=ai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weforum.org/agenda/2023/02/critical-thinking-ignoring-bra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hyperlink" Target="https://www.freepik.com/free-vector/creative-characters-putting-idea-bulbs-into-huge-head_18733439.htm#page=2&amp;query=critical%20thinking&amp;position=26&amp;from_view=search&amp;track=ais" TargetMode="External"/><Relationship Id="rId4" Type="http://schemas.openxmlformats.org/officeDocument/2006/relationships/hyperlink" Target="https://sheg.stanford.edu/upload/V3LessonPlans/Executive%20Summary%2011.21.16.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S0262-4079(16)32234-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www.freepik.com/free-vector/curiosity-brain-concept-illustration_36242174.htm#page=3&amp;query=critical%20thinking&amp;position=31&amp;from_view=search&amp;track=ais" TargetMode="External"/><Relationship Id="rId4" Type="http://schemas.openxmlformats.org/officeDocument/2006/relationships/hyperlink" Target="https://doi.org/10.1080/10304312.2021.199235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cedpsych.2016.10.00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freepik.com/free-vector/team-crisis-managers-solving-businessman-problems-employees-with-lightbulb-unraveling-tangle-vector-illustration-teamwork-solution-management-concept_10613678.htm#page=5&amp;query=critical%20thinking&amp;position=15&amp;from_view=search&amp;track=ai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americanpressinstitute.org/publications/six-critical-questions-can-use-evaluate-media-content/" TargetMode="External"/><Relationship Id="rId3" Type="http://schemas.openxmlformats.org/officeDocument/2006/relationships/hyperlink" Target="https://doi.org/10.1177/2056305120984444" TargetMode="External"/><Relationship Id="rId7" Type="http://schemas.openxmlformats.org/officeDocument/2006/relationships/hyperlink" Target="https://doi.org/10.1002/asi.2067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doi.org/10.1177/1529100612451018" TargetMode="External"/><Relationship Id="rId5" Type="http://schemas.openxmlformats.org/officeDocument/2006/relationships/hyperlink" Target="https://doi.org/10.1177/09637214221121570" TargetMode="External"/><Relationship Id="rId4" Type="http://schemas.openxmlformats.org/officeDocument/2006/relationships/hyperlink" Target="https://data.parliament.uk/writtenevidence/committeeevidence.svc/evidencedocument/culture-media-and-sport-%20committee/fake-news/written/48215.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heg.stanford.edu/upload/V3LessonPlans/Executive%20Summary%2011.21.16.pdf" TargetMode="External"/><Relationship Id="rId7" Type="http://schemas.openxmlformats.org/officeDocument/2006/relationships/hyperlink" Target="https://www.weforum.org/agenda/2023/02/critical-thinking-ignoring-brain/"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doi.org/10.1080/10304312.2021.1992352" TargetMode="External"/><Relationship Id="rId5" Type="http://schemas.openxmlformats.org/officeDocument/2006/relationships/hyperlink" Target="https://edoc.coe.int/en/media/7495-information-disorder-toward-an-interdisciplinary-framework-for-research-and-policy-making.html" TargetMode="External"/><Relationship Id="rId4" Type="http://schemas.openxmlformats.org/officeDocument/2006/relationships/hyperlink" Target="https://doi.org/10.1162/dmal.9780262562324.07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www.freepik.com/free-vector/innovative-ideas-generation-creative-thinking-cognitive-insight-inspiration-genius-inventive-mind-successful-problem-solution-search_11668593.htm#query=critical%20thinking&amp;position=2&amp;from_view=search&amp;track=a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www.freepik.com/free-vector/design-structure-matrix-abstract-concept_12085239.htm#query=components&amp;position=13&amp;from_view=search&amp;track=sp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parliament.uk/writtenevidence/committeeevidence.svc/evidencedocument/culture-media-and-sport-%20committee/fake-news/written/48215.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77/205630512098444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books.google.be/books/about/Thinking_Fast_and_Slow.html?id=AV9x8XakdV0C&amp;redir_esc=y" TargetMode="External"/><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freepik.com/free-vector/critical-thinking-concept-illustration_20863438.htm#query=critical%20thinking&amp;position=3&amp;from_view=search&amp;track=ais" TargetMode="External"/><Relationship Id="rId5" Type="http://schemas.openxmlformats.org/officeDocument/2006/relationships/hyperlink" Target="https://doi.org/10.1162/dmal.9780262562324.073" TargetMode="External"/><Relationship Id="rId4" Type="http://schemas.openxmlformats.org/officeDocument/2006/relationships/hyperlink" Target="https://doi.org/10.1002/asi.206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bg"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Модул </a:t>
            </a:r>
            <a:r>
              <a:rPr lang="bg" sz="6000" b="1" noProof="0" dirty="0">
                <a:solidFill>
                  <a:srgbClr val="D7124E"/>
                </a:solidFill>
                <a:effectLst/>
                <a:latin typeface="Calibri Light" panose="020F0302020204030204"/>
                <a:ea typeface="Verdana" panose="020B0604030504040204" pitchFamily="34" charset="0"/>
              </a:rPr>
              <a:t>2</a:t>
            </a:r>
            <a:r>
              <a:rPr kumimoji="0" lang="bg"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bg"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Критично </a:t>
            </a:r>
            <a:r>
              <a:rPr lang="bg" sz="6000" b="1" dirty="0">
                <a:solidFill>
                  <a:schemeClr val="tx1"/>
                </a:solidFill>
                <a:effectLst/>
                <a:latin typeface="Calibri Light" panose="020F0302020204030204"/>
                <a:ea typeface="Verdana" panose="020B0604030504040204" pitchFamily="34" charset="0"/>
              </a:rPr>
              <a:t>мислене </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bg"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 </a:t>
            </a:r>
            <a:r>
              <a:rPr lang="bg" sz="1600" b="1" dirty="0" err="1">
                <a:solidFill>
                  <a:srgbClr val="E89704"/>
                </a:solidFill>
                <a:latin typeface="Calibri Light" panose="020F0302020204030204"/>
              </a:rPr>
              <a:t>costaid </a:t>
            </a:r>
            <a:r>
              <a:rPr kumimoji="0" lang="bg"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bg" sz="1100" b="0" i="0" dirty="0">
                <a:latin typeface="+mj-lt"/>
              </a:rPr>
              <a:t>Финансиран от Европейския съюз. Изразените възгледи и мнения обаче са само на автора(ите) и не отразяват непременно тези на Европейския съюз или Европейската изпълнителна агенция за образование и култура (EACEA). Нито Европейският съюз, нито EACEA могат да носят отговорност за тях </a:t>
            </a:r>
            <a:r>
              <a:rPr lang="bg" sz="1100" b="0" i="0" dirty="0">
                <a:effectLst>
                  <a:outerShdw blurRad="38100" dist="38100" dir="2700000" algn="tl">
                    <a:srgbClr val="000000">
                      <a:alpha val="43137"/>
                    </a:srgbClr>
                  </a:outerShdw>
                </a:effectLst>
                <a:latin typeface="+mj-lt"/>
              </a:rPr>
              <a:t>.</a:t>
            </a:r>
            <a:endParaRPr lang="en-US" sz="1100" dirty="0">
              <a:effectLst>
                <a:outerShdw blurRad="38100" dist="38100" dir="2700000" algn="tl">
                  <a:srgbClr val="000000">
                    <a:alpha val="43137"/>
                  </a:srgbClr>
                </a:outerShdw>
              </a:effectLst>
              <a:latin typeface="+mj-lt"/>
            </a:endParaRPr>
          </a:p>
        </p:txBody>
      </p:sp>
      <p:pic>
        <p:nvPicPr>
          <p:cNvPr id="16" name="Εικόνα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Скептично знание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2552700"/>
            <a:ext cx="8281201" cy="3676650"/>
          </a:xfrm>
        </p:spPr>
        <p:txBody>
          <a:bodyPr>
            <a:normAutofit fontScale="92500"/>
          </a:bodyPr>
          <a:lstStyle/>
          <a:p>
            <a:pPr marL="457200" indent="-457200">
              <a:lnSpc>
                <a:spcPct val="120000"/>
              </a:lnSpc>
              <a:buFont typeface="+mj-lt"/>
              <a:buAutoNum type="arabicPeriod"/>
            </a:pPr>
            <a:r>
              <a:rPr lang="bg" sz="2000" dirty="0">
                <a:solidFill>
                  <a:srgbClr val="333333"/>
                </a:solidFill>
              </a:rPr>
              <a:t>Тип: Какъв вид съдържание е това?</a:t>
            </a:r>
          </a:p>
          <a:p>
            <a:pPr marL="457200" indent="-457200">
              <a:lnSpc>
                <a:spcPct val="120000"/>
              </a:lnSpc>
              <a:buFont typeface="+mj-lt"/>
              <a:buAutoNum type="arabicPeriod"/>
            </a:pPr>
            <a:r>
              <a:rPr lang="bg" sz="2000" dirty="0">
                <a:solidFill>
                  <a:srgbClr val="333333"/>
                </a:solidFill>
              </a:rPr>
              <a:t>Източник: Кои и какви са цитираните източници и защо да им вярвам?</a:t>
            </a:r>
          </a:p>
          <a:p>
            <a:pPr marL="457200" indent="-457200">
              <a:lnSpc>
                <a:spcPct val="120000"/>
              </a:lnSpc>
              <a:buFont typeface="+mj-lt"/>
              <a:buAutoNum type="arabicPeriod"/>
            </a:pPr>
            <a:r>
              <a:rPr lang="bg" sz="2000" dirty="0">
                <a:solidFill>
                  <a:srgbClr val="333333"/>
                </a:solidFill>
              </a:rPr>
              <a:t>Доказателства: Какви са доказателствата и как са проверени?</a:t>
            </a:r>
          </a:p>
          <a:p>
            <a:pPr marL="457200" indent="-457200">
              <a:lnSpc>
                <a:spcPct val="120000"/>
              </a:lnSpc>
              <a:buFont typeface="+mj-lt"/>
              <a:buAutoNum type="arabicPeriod"/>
            </a:pPr>
            <a:r>
              <a:rPr lang="bg" sz="2000" dirty="0">
                <a:solidFill>
                  <a:srgbClr val="333333"/>
                </a:solidFill>
              </a:rPr>
              <a:t>Тълкуване: Основната идея на парчето доказана ли е от доказателствата?</a:t>
            </a:r>
          </a:p>
          <a:p>
            <a:pPr marL="457200" indent="-457200">
              <a:lnSpc>
                <a:spcPct val="120000"/>
              </a:lnSpc>
              <a:buFont typeface="+mj-lt"/>
              <a:buAutoNum type="arabicPeriod"/>
            </a:pPr>
            <a:r>
              <a:rPr lang="bg" sz="2000" dirty="0">
                <a:solidFill>
                  <a:srgbClr val="333333"/>
                </a:solidFill>
              </a:rPr>
              <a:t>Пълнота: Какво липсва? Какво може да бъде алтернативно обяснение или разбиране?</a:t>
            </a:r>
          </a:p>
          <a:p>
            <a:pPr marL="457200" indent="-457200">
              <a:lnSpc>
                <a:spcPct val="120000"/>
              </a:lnSpc>
              <a:buFont typeface="+mj-lt"/>
              <a:buAutoNum type="arabicPeriod"/>
            </a:pPr>
            <a:r>
              <a:rPr lang="bg" sz="2000" dirty="0">
                <a:solidFill>
                  <a:srgbClr val="333333"/>
                </a:solidFill>
              </a:rPr>
              <a:t>Знания: Уча ли всеки ден това, от което се нуждая?</a:t>
            </a:r>
            <a:endParaRPr lang="en-GB" sz="2000" b="0" i="0" dirty="0">
              <a:solidFill>
                <a:srgbClr val="333333"/>
              </a:solidFill>
              <a:effectLst/>
            </a:endParaRPr>
          </a:p>
        </p:txBody>
      </p:sp>
      <p:sp>
        <p:nvSpPr>
          <p:cNvPr id="2" name="TextBox 1"/>
          <p:cNvSpPr txBox="1"/>
          <p:nvPr/>
        </p:nvSpPr>
        <p:spPr>
          <a:xfrm>
            <a:off x="8839201" y="6429375"/>
            <a:ext cx="3352800" cy="307777"/>
          </a:xfrm>
          <a:prstGeom prst="rect">
            <a:avLst/>
          </a:prstGeom>
        </p:spPr>
        <p:txBody>
          <a:bodyPr wrap="square" rtlCol="0">
            <a:spAutoFit/>
          </a:bodyPr>
          <a:lstStyle/>
          <a:p>
            <a:pPr algn="l"/>
            <a:r>
              <a:rPr lang="bg" sz="1400" dirty="0">
                <a:hlinkClick r:id="rId3"/>
              </a:rPr>
              <a:t>Източник </a:t>
            </a:r>
            <a:r>
              <a:rPr lang="bg" sz="1400" dirty="0"/>
              <a:t>| </a:t>
            </a:r>
            <a:r>
              <a:rPr lang="bg" sz="1400" dirty="0">
                <a:hlinkClick r:id="rId4"/>
              </a:rPr>
              <a:t>Източник на изображението</a:t>
            </a:r>
            <a:endParaRPr lang="nl-BE" sz="1400" dirty="0"/>
          </a:p>
        </p:txBody>
      </p:sp>
      <p:sp>
        <p:nvSpPr>
          <p:cNvPr id="4" name="TextBox 3"/>
          <p:cNvSpPr txBox="1"/>
          <p:nvPr/>
        </p:nvSpPr>
        <p:spPr>
          <a:xfrm>
            <a:off x="631391" y="1718146"/>
            <a:ext cx="10986301" cy="1046440"/>
          </a:xfrm>
          <a:prstGeom prst="rect">
            <a:avLst/>
          </a:prstGeom>
        </p:spPr>
        <p:txBody>
          <a:bodyPr wrap="square" rtlCol="0">
            <a:spAutoFit/>
          </a:bodyPr>
          <a:lstStyle/>
          <a:p>
            <a:r>
              <a:rPr lang="bg" sz="2000" dirty="0">
                <a:solidFill>
                  <a:srgbClr val="333333"/>
                </a:solidFill>
              </a:rPr>
              <a:t>В своята работа журналистите и проверяващите факти се ангажират със систематична обработка и оценка на информация, като използват следните </a:t>
            </a:r>
            <a:r>
              <a:rPr lang="bg" sz="2000" b="1" dirty="0">
                <a:solidFill>
                  <a:srgbClr val="333333"/>
                </a:solidFill>
              </a:rPr>
              <a:t>шест въпроса </a:t>
            </a:r>
            <a:r>
              <a:rPr lang="bg" sz="2000" dirty="0">
                <a:solidFill>
                  <a:srgbClr val="333333"/>
                </a:solidFill>
              </a:rPr>
              <a:t>, които съставляват принципа на </a:t>
            </a:r>
            <a:r>
              <a:rPr lang="bg" sz="2000" b="1" dirty="0">
                <a:solidFill>
                  <a:srgbClr val="333333"/>
                </a:solidFill>
              </a:rPr>
              <a:t>„скептичното знание“ </a:t>
            </a:r>
            <a:r>
              <a:rPr lang="bg" sz="2000" dirty="0">
                <a:solidFill>
                  <a:srgbClr val="333333"/>
                </a:solidFill>
              </a:rPr>
              <a:t>.</a:t>
            </a:r>
          </a:p>
          <a:p>
            <a:pPr algn="l"/>
            <a:endParaRPr lang="nl-BE" sz="2200" dirty="0" err="1"/>
          </a:p>
        </p:txBody>
      </p:sp>
      <p:pic>
        <p:nvPicPr>
          <p:cNvPr id="3074" name="Picture 2" descr="Free vector business idea generation. plan development. pensive man with lightbulb cartoon character. technical mindset, entrepreneurial mind, brainstorming proces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1133" y="2552700"/>
            <a:ext cx="3663217" cy="366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33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Критично игнориране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92500"/>
          </a:bodyPr>
          <a:lstStyle/>
          <a:p>
            <a:pPr>
              <a:lnSpc>
                <a:spcPct val="120000"/>
              </a:lnSpc>
            </a:pPr>
            <a:r>
              <a:rPr lang="bg" sz="2200" dirty="0">
                <a:solidFill>
                  <a:srgbClr val="333333"/>
                </a:solidFill>
              </a:rPr>
              <a:t>Сложната цифрова среда, съдържаща постоянни стимули, борещи се за вниманието ни, прави трудно, ако не и невъзможно, използването на тези шест въпроса с всяка част от информацията, която срещаме.</a:t>
            </a:r>
          </a:p>
          <a:p>
            <a:pPr>
              <a:lnSpc>
                <a:spcPct val="120000"/>
              </a:lnSpc>
            </a:pPr>
            <a:r>
              <a:rPr lang="bg" sz="2200" dirty="0">
                <a:solidFill>
                  <a:srgbClr val="333333"/>
                </a:solidFill>
              </a:rPr>
              <a:t>Вместо да насърчаваме критичното мислене за всяка част от информацията, важно е да знаем в коя информация можем да инвестираме ограничените си когнитивни/внимателни способности и коя информация е по-добре да игнорираме, за да не изчерпим умствените си ресурси.</a:t>
            </a:r>
          </a:p>
          <a:p>
            <a:pPr>
              <a:lnSpc>
                <a:spcPct val="120000"/>
              </a:lnSpc>
            </a:pPr>
            <a:r>
              <a:rPr lang="bg" sz="2200" dirty="0">
                <a:solidFill>
                  <a:srgbClr val="333333"/>
                </a:solidFill>
              </a:rPr>
              <a:t>Този баланс между знанието какво да игнорирате онлайн и къде да инвестирате време и усилия е известен като </a:t>
            </a:r>
            <a:r>
              <a:rPr lang="bg" sz="2200" b="1" dirty="0">
                <a:solidFill>
                  <a:srgbClr val="333333"/>
                </a:solidFill>
              </a:rPr>
              <a:t>„критично игнориране“ </a:t>
            </a:r>
            <a:r>
              <a:rPr lang="bg" sz="2200" dirty="0">
                <a:solidFill>
                  <a:srgbClr val="333333"/>
                </a:solidFill>
              </a:rPr>
              <a:t>. Критичното игнориране представлява промяна на парадигмата за преподавателите от фокусиране върху анализиране на информация към силата на игнориране на информация. Критичното игнориране се разглежда като ново критично мислене за дигиталната ера.</a:t>
            </a:r>
          </a:p>
        </p:txBody>
      </p:sp>
      <p:sp>
        <p:nvSpPr>
          <p:cNvPr id="2" name="TextBox 1"/>
          <p:cNvSpPr txBox="1"/>
          <p:nvPr/>
        </p:nvSpPr>
        <p:spPr>
          <a:xfrm>
            <a:off x="10134600" y="6550223"/>
            <a:ext cx="2057400" cy="307777"/>
          </a:xfrm>
          <a:prstGeom prst="rect">
            <a:avLst/>
          </a:prstGeom>
        </p:spPr>
        <p:txBody>
          <a:bodyPr wrap="square" rtlCol="0">
            <a:spAutoFit/>
          </a:bodyPr>
          <a:lstStyle/>
          <a:p>
            <a:pPr algn="l"/>
            <a:r>
              <a:rPr lang="bg" sz="1400" dirty="0">
                <a:hlinkClick r:id="rId3"/>
              </a:rPr>
              <a:t>Източник 1 </a:t>
            </a:r>
            <a:r>
              <a:rPr lang="bg" sz="1400" dirty="0"/>
              <a:t>| </a:t>
            </a:r>
            <a:r>
              <a:rPr lang="bg" sz="1400" dirty="0">
                <a:hlinkClick r:id="rId4"/>
              </a:rPr>
              <a:t>Източник 2</a:t>
            </a:r>
            <a:endParaRPr lang="nl-BE" sz="1400" dirty="0"/>
          </a:p>
        </p:txBody>
      </p:sp>
    </p:spTree>
    <p:extLst>
      <p:ext uri="{BB962C8B-B14F-4D97-AF65-F5344CB8AC3E}">
        <p14:creationId xmlns:p14="http://schemas.microsoft.com/office/powerpoint/2010/main" val="383334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838822"/>
            <a:ext cx="11059692" cy="605096"/>
          </a:xfrm>
        </p:spPr>
        <p:txBody>
          <a:bodyPr/>
          <a:lstStyle/>
          <a:p>
            <a:r>
              <a:rPr lang="bg" dirty="0"/>
              <a:t>Три инструмента за критично мислене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7019" y="1443918"/>
            <a:ext cx="8768905" cy="4429351"/>
          </a:xfrm>
        </p:spPr>
        <p:txBody>
          <a:bodyPr>
            <a:noAutofit/>
          </a:bodyPr>
          <a:lstStyle/>
          <a:p>
            <a:pPr marL="457200" indent="-457200">
              <a:buFont typeface="+mj-lt"/>
              <a:buAutoNum type="arabicPeriod"/>
            </a:pPr>
            <a:r>
              <a:rPr lang="bg" sz="2000" b="1" i="0" dirty="0">
                <a:solidFill>
                  <a:srgbClr val="333333"/>
                </a:solidFill>
                <a:effectLst/>
              </a:rPr>
              <a:t>Самонатискане</a:t>
            </a:r>
            <a:r>
              <a:rPr lang="bg" sz="2000" b="0" i="0" dirty="0">
                <a:solidFill>
                  <a:srgbClr val="333333"/>
                </a:solidFill>
                <a:effectLst/>
              </a:rPr>
              <a:t> </a:t>
            </a:r>
            <a:r>
              <a:rPr lang="bg" sz="2000" dirty="0">
                <a:solidFill>
                  <a:srgbClr val="333333"/>
                </a:solidFill>
              </a:rPr>
              <a:t>включва използването на </a:t>
            </a:r>
            <a:r>
              <a:rPr lang="bg" sz="2000" b="0" i="0" dirty="0">
                <a:solidFill>
                  <a:srgbClr val="333333"/>
                </a:solidFill>
                <a:effectLst/>
              </a:rPr>
              <a:t>стратегии за ситуационен контрол </a:t>
            </a:r>
            <a:r>
              <a:rPr lang="bg" sz="2000" dirty="0">
                <a:solidFill>
                  <a:srgbClr val="333333"/>
                </a:solidFill>
              </a:rPr>
              <a:t>за ефективно справяне </a:t>
            </a:r>
            <a:r>
              <a:rPr lang="bg" sz="2000" b="0" i="0" dirty="0">
                <a:solidFill>
                  <a:srgbClr val="333333"/>
                </a:solidFill>
                <a:effectLst/>
              </a:rPr>
              <a:t>с излагането на разсейващи и трудни </a:t>
            </a:r>
            <a:r>
              <a:rPr lang="bg" sz="2000" dirty="0">
                <a:solidFill>
                  <a:srgbClr val="333333"/>
                </a:solidFill>
              </a:rPr>
              <a:t>за устояване стимули. Тази стратегия запазва автономията и свободата на избор на потребителите и помага за възстановяване на контрола върху тяхната информационна среда.</a:t>
            </a:r>
          </a:p>
          <a:p>
            <a:pPr lvl="1"/>
            <a:r>
              <a:rPr lang="bg" sz="2000" b="0" i="0" dirty="0">
                <a:solidFill>
                  <a:srgbClr val="333333"/>
                </a:solidFill>
                <a:effectLst/>
              </a:rPr>
              <a:t>Например, задаване на времеви ограничения в социалните медии, задаване на екрана в скала на сивото.</a:t>
            </a:r>
          </a:p>
        </p:txBody>
      </p:sp>
      <p:sp>
        <p:nvSpPr>
          <p:cNvPr id="2" name="Rectangle 1"/>
          <p:cNvSpPr/>
          <p:nvPr/>
        </p:nvSpPr>
        <p:spPr>
          <a:xfrm>
            <a:off x="7916633" y="6474748"/>
            <a:ext cx="2778581" cy="307777"/>
          </a:xfrm>
          <a:prstGeom prst="rect">
            <a:avLst/>
          </a:prstGeom>
        </p:spPr>
        <p:txBody>
          <a:bodyPr wrap="none">
            <a:spAutoFit/>
          </a:bodyPr>
          <a:lstStyle/>
          <a:p>
            <a:r>
              <a:rPr lang="bg" sz="1400" dirty="0">
                <a:hlinkClick r:id="rId3"/>
              </a:rPr>
              <a:t>Източник 1 </a:t>
            </a:r>
            <a:r>
              <a:rPr lang="bg" sz="1400" dirty="0"/>
              <a:t>| </a:t>
            </a:r>
            <a:r>
              <a:rPr lang="bg" sz="1400" dirty="0">
                <a:hlinkClick r:id="rId4"/>
              </a:rPr>
              <a:t>Източник 2 </a:t>
            </a:r>
            <a:r>
              <a:rPr lang="bg" sz="1400" dirty="0"/>
              <a:t>| </a:t>
            </a:r>
            <a:r>
              <a:rPr lang="bg" sz="1400" dirty="0">
                <a:hlinkClick r:id="rId5"/>
              </a:rPr>
              <a:t>Източник на изображението</a:t>
            </a:r>
            <a:endParaRPr lang="nl-BE" sz="1400" dirty="0"/>
          </a:p>
        </p:txBody>
      </p:sp>
      <p:pic>
        <p:nvPicPr>
          <p:cNvPr id="5122" name="Picture 2" descr="Free vector creative characters putting idea bulbs into huge he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9170" y="838822"/>
            <a:ext cx="2559050" cy="2559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7019" y="3864073"/>
            <a:ext cx="11186325" cy="2400657"/>
          </a:xfrm>
          <a:prstGeom prst="rect">
            <a:avLst/>
          </a:prstGeom>
        </p:spPr>
        <p:txBody>
          <a:bodyPr wrap="square" rtlCol="0">
            <a:spAutoFit/>
          </a:bodyPr>
          <a:lstStyle/>
          <a:p>
            <a:pPr marL="457200" indent="-457200">
              <a:spcBef>
                <a:spcPts val="600"/>
              </a:spcBef>
              <a:spcAft>
                <a:spcPts val="600"/>
              </a:spcAft>
              <a:buClr>
                <a:srgbClr val="95C11F"/>
              </a:buClr>
              <a:buFont typeface="+mj-lt"/>
              <a:buAutoNum type="arabicPeriod" startAt="2"/>
            </a:pPr>
            <a:r>
              <a:rPr lang="bg" sz="2000" b="1" dirty="0">
                <a:solidFill>
                  <a:srgbClr val="333333"/>
                </a:solidFill>
              </a:rPr>
              <a:t>Страничното четене </a:t>
            </a:r>
            <a:r>
              <a:rPr lang="bg" sz="2000" dirty="0">
                <a:solidFill>
                  <a:srgbClr val="333333"/>
                </a:solidFill>
              </a:rPr>
              <a:t>се отнася до проверка на информация чрез напускане на източника и проверка на информацията с помощта на друг източник другаде.</a:t>
            </a:r>
          </a:p>
          <a:p>
            <a:pPr marL="800100" lvl="1" indent="-342900">
              <a:spcBef>
                <a:spcPts val="600"/>
              </a:spcBef>
              <a:spcAft>
                <a:spcPts val="600"/>
              </a:spcAft>
              <a:buClr>
                <a:srgbClr val="95C11F"/>
              </a:buClr>
              <a:buFont typeface="Arial" panose="020B0604020202020204" pitchFamily="34" charset="0"/>
              <a:buChar char="•"/>
            </a:pPr>
            <a:r>
              <a:rPr lang="bg" sz="2000" dirty="0">
                <a:solidFill>
                  <a:srgbClr val="333333"/>
                </a:solidFill>
              </a:rPr>
              <a:t>Например проверка на множество новинарски сайтове за едно и също отчетено събитие.</a:t>
            </a:r>
          </a:p>
          <a:p>
            <a:pPr marL="457200" indent="-457200">
              <a:spcBef>
                <a:spcPts val="600"/>
              </a:spcBef>
              <a:spcAft>
                <a:spcPts val="600"/>
              </a:spcAft>
              <a:buClr>
                <a:srgbClr val="95C11F"/>
              </a:buClr>
              <a:buFont typeface="+mj-lt"/>
              <a:buAutoNum type="arabicPeriod" startAt="2"/>
            </a:pPr>
            <a:r>
              <a:rPr lang="bg" sz="2000" b="1" dirty="0">
                <a:solidFill>
                  <a:srgbClr val="333333"/>
                </a:solidFill>
              </a:rPr>
              <a:t>„Не хранете троловете“ – евристични </a:t>
            </a:r>
            <a:r>
              <a:rPr lang="bg" sz="2000" dirty="0">
                <a:solidFill>
                  <a:srgbClr val="333333"/>
                </a:solidFill>
              </a:rPr>
              <a:t>опасения, като сте наясно, че не се ангажирате и не възнаграждавате злонамерените онлайн актьори с внимание.</a:t>
            </a:r>
          </a:p>
          <a:p>
            <a:pPr marL="800100" lvl="1" indent="-342900">
              <a:spcBef>
                <a:spcPts val="600"/>
              </a:spcBef>
              <a:spcAft>
                <a:spcPts val="600"/>
              </a:spcAft>
              <a:buClr>
                <a:srgbClr val="95C11F"/>
              </a:buClr>
              <a:buFont typeface="Arial" panose="020B0604020202020204" pitchFamily="34" charset="0"/>
              <a:buChar char="•"/>
            </a:pPr>
            <a:r>
              <a:rPr lang="bg" sz="2000" dirty="0">
                <a:solidFill>
                  <a:srgbClr val="333333"/>
                </a:solidFill>
              </a:rPr>
              <a:t>Например, като ги блокирате и </a:t>
            </a:r>
            <a:r>
              <a:rPr lang="bg" sz="2000" dirty="0" smtClean="0">
                <a:solidFill>
                  <a:srgbClr val="333333"/>
                </a:solidFill>
              </a:rPr>
              <a:t>докладвате</a:t>
            </a:r>
            <a:endParaRPr lang="nl-BE" dirty="0" err="1"/>
          </a:p>
        </p:txBody>
      </p:sp>
    </p:spTree>
    <p:extLst>
      <p:ext uri="{BB962C8B-B14F-4D97-AF65-F5344CB8AC3E}">
        <p14:creationId xmlns:p14="http://schemas.microsoft.com/office/powerpoint/2010/main" val="415155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bg" dirty="0"/>
              <a:t>Изграждане на критично мислене при избягване на скептицизъм, цинизъм и недоверие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bg" sz="2200" b="0" i="0" dirty="0">
                <a:solidFill>
                  <a:srgbClr val="333333"/>
                </a:solidFill>
                <a:effectLst/>
              </a:rPr>
              <a:t>Докато преподавате критично мислене за информацията на учениците, важно е да се обърне внимание да не се стимулира преувеличен скептицизъм, цинизъм и недоверие към медиите.</a:t>
            </a:r>
          </a:p>
          <a:p>
            <a:pPr>
              <a:lnSpc>
                <a:spcPct val="120000"/>
              </a:lnSpc>
            </a:pPr>
            <a:r>
              <a:rPr lang="bg" sz="2200" dirty="0">
                <a:solidFill>
                  <a:srgbClr val="333333"/>
                </a:solidFill>
              </a:rPr>
              <a:t>Има </a:t>
            </a:r>
            <a:r>
              <a:rPr lang="bg" sz="2200" b="1" dirty="0">
                <a:solidFill>
                  <a:srgbClr val="333333"/>
                </a:solidFill>
              </a:rPr>
              <a:t>тънка граница между здравия скептицизъм и недоверието </a:t>
            </a:r>
            <a:r>
              <a:rPr lang="bg" sz="2200" dirty="0">
                <a:solidFill>
                  <a:srgbClr val="333333"/>
                </a:solidFill>
              </a:rPr>
              <a:t>: въпреки добрите си намерения, обучението по медийна грамотност може да научи учениците да не се доверяват на онлайн информацията, без да ги оборудва с необходимите умения, за да определят сами дали дадена онлайн информация е достоверна.</a:t>
            </a:r>
          </a:p>
          <a:p>
            <a:pPr>
              <a:lnSpc>
                <a:spcPct val="120000"/>
              </a:lnSpc>
            </a:pPr>
            <a:r>
              <a:rPr lang="bg" sz="2200" b="0" i="0" dirty="0">
                <a:solidFill>
                  <a:srgbClr val="333333"/>
                </a:solidFill>
                <a:effectLst/>
              </a:rPr>
              <a:t>Тази еволюция може да доведе до общо недоверие </a:t>
            </a:r>
            <a:r>
              <a:rPr lang="bg" sz="2200" dirty="0">
                <a:solidFill>
                  <a:srgbClr val="333333"/>
                </a:solidFill>
              </a:rPr>
              <a:t>към медиите и лоши методи за оценка на достоверността, които включват селективни изследвания, които само препотвърждават съществуващи вярвания.</a:t>
            </a:r>
            <a:endParaRPr lang="en-GB" sz="2200" b="0" i="0" dirty="0">
              <a:solidFill>
                <a:srgbClr val="333333"/>
              </a:solidFill>
              <a:effectLst/>
            </a:endParaRPr>
          </a:p>
        </p:txBody>
      </p:sp>
    </p:spTree>
    <p:extLst>
      <p:ext uri="{BB962C8B-B14F-4D97-AF65-F5344CB8AC3E}">
        <p14:creationId xmlns:p14="http://schemas.microsoft.com/office/powerpoint/2010/main" val="337290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Осъзнаване на когнитивните пристрастия</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563154" cy="4429351"/>
          </a:xfrm>
        </p:spPr>
        <p:txBody>
          <a:bodyPr>
            <a:normAutofit fontScale="92500" lnSpcReduction="20000"/>
          </a:bodyPr>
          <a:lstStyle/>
          <a:p>
            <a:pPr>
              <a:lnSpc>
                <a:spcPct val="120000"/>
              </a:lnSpc>
            </a:pPr>
            <a:r>
              <a:rPr lang="bg" sz="2000" dirty="0"/>
              <a:t>За да се избегне преувеличеният </a:t>
            </a:r>
            <a:r>
              <a:rPr lang="bg" sz="2000" dirty="0" err="1"/>
              <a:t>скептицизъм </a:t>
            </a:r>
            <a:r>
              <a:rPr lang="bg" sz="2000" dirty="0"/>
              <a:t>, важно е преподавателите, които преподават критично мислене относно онлайн информацията, да не се съсредоточават само върху медиите, но и върху собствените потенциални грешки или </a:t>
            </a:r>
            <a:r>
              <a:rPr lang="bg" sz="2000" b="1" dirty="0"/>
              <a:t>когнитивни пристрастия на индивидите </a:t>
            </a:r>
            <a:r>
              <a:rPr lang="bg" sz="2000" dirty="0"/>
              <a:t>.</a:t>
            </a:r>
          </a:p>
          <a:p>
            <a:pPr>
              <a:lnSpc>
                <a:spcPct val="120000"/>
              </a:lnSpc>
            </a:pPr>
            <a:r>
              <a:rPr lang="bg" sz="2000" dirty="0"/>
              <a:t>Това включва обучение как основните вярвания на хората оказват влияние върху начина, по който се отнасят към информацията и новините; и какво може да се направи, за да им се помогне да станат по-разумни в подхода си към информацията.</a:t>
            </a:r>
            <a:endParaRPr lang="en-US" sz="2000" dirty="0">
              <a:solidFill>
                <a:srgbClr val="333333"/>
              </a:solidFill>
            </a:endParaRPr>
          </a:p>
          <a:p>
            <a:pPr>
              <a:lnSpc>
                <a:spcPct val="120000"/>
              </a:lnSpc>
            </a:pPr>
            <a:r>
              <a:rPr lang="bg" sz="2000" b="0" i="0" dirty="0">
                <a:solidFill>
                  <a:srgbClr val="333333"/>
                </a:solidFill>
                <a:effectLst/>
              </a:rPr>
              <a:t>Пример за когнитивно пристрастие е </a:t>
            </a:r>
            <a:r>
              <a:rPr lang="bg" sz="2000" b="1" i="0" dirty="0">
                <a:solidFill>
                  <a:srgbClr val="333333"/>
                </a:solidFill>
                <a:effectLst/>
              </a:rPr>
              <a:t>пристрастието към потвърждението </a:t>
            </a:r>
            <a:r>
              <a:rPr lang="bg" sz="2000" b="0" i="0" dirty="0">
                <a:solidFill>
                  <a:srgbClr val="333333"/>
                </a:solidFill>
                <a:effectLst/>
              </a:rPr>
              <a:t>, което възниква, когато индивидите имат склонността да гравитират към информация, която потвърждава съществуващия им мироглед, а не информация, която се отклонява от него. Изследванията </a:t>
            </a:r>
            <a:r>
              <a:rPr lang="bg" sz="2000" dirty="0">
                <a:solidFill>
                  <a:srgbClr val="333333"/>
                </a:solidFill>
              </a:rPr>
              <a:t>показват, че дезинформираните хора не променят мнението си, след като са им представени факти, които предизвикват техните вярвания; по-скоро е вероятно да се привържат повече към погрешните си вярвания.</a:t>
            </a:r>
            <a:endParaRPr lang="en-GB" sz="2000" b="0" i="0" dirty="0">
              <a:solidFill>
                <a:srgbClr val="333333"/>
              </a:solidFill>
              <a:effectLst/>
            </a:endParaRPr>
          </a:p>
        </p:txBody>
      </p:sp>
      <p:sp>
        <p:nvSpPr>
          <p:cNvPr id="2" name="TextBox 1"/>
          <p:cNvSpPr txBox="1"/>
          <p:nvPr/>
        </p:nvSpPr>
        <p:spPr>
          <a:xfrm>
            <a:off x="9353550" y="6410325"/>
            <a:ext cx="3019425" cy="307777"/>
          </a:xfrm>
          <a:prstGeom prst="rect">
            <a:avLst/>
          </a:prstGeom>
        </p:spPr>
        <p:txBody>
          <a:bodyPr wrap="square" rtlCol="0">
            <a:spAutoFit/>
          </a:bodyPr>
          <a:lstStyle/>
          <a:p>
            <a:pPr algn="l"/>
            <a:r>
              <a:rPr lang="bg" sz="1400" dirty="0">
                <a:hlinkClick r:id="rId3"/>
              </a:rPr>
              <a:t>Източник 1 </a:t>
            </a:r>
            <a:r>
              <a:rPr lang="bg" sz="1400" dirty="0"/>
              <a:t>| </a:t>
            </a:r>
            <a:r>
              <a:rPr lang="bg" sz="1400" dirty="0">
                <a:hlinkClick r:id="rId4"/>
              </a:rPr>
              <a:t>Източник 2 </a:t>
            </a:r>
            <a:r>
              <a:rPr lang="bg" sz="1400" dirty="0"/>
              <a:t>| </a:t>
            </a:r>
            <a:r>
              <a:rPr lang="bg" sz="1400" dirty="0">
                <a:hlinkClick r:id="rId5"/>
              </a:rPr>
              <a:t>Източник на изображението</a:t>
            </a:r>
            <a:endParaRPr lang="nl-BE" sz="1400" dirty="0"/>
          </a:p>
        </p:txBody>
      </p:sp>
      <p:pic>
        <p:nvPicPr>
          <p:cNvPr id="6146" name="Picture 2" descr="Free vector curiosity brain concept illustrati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8949" y="1619024"/>
            <a:ext cx="2554026" cy="25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06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Силата на любопитството за критично мислене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85000" lnSpcReduction="20000"/>
          </a:bodyPr>
          <a:lstStyle/>
          <a:p>
            <a:pPr>
              <a:lnSpc>
                <a:spcPct val="120000"/>
              </a:lnSpc>
            </a:pPr>
            <a:r>
              <a:rPr lang="bg" dirty="0"/>
              <a:t>За да се предотврати пристрастието към потвърждението и да се насърчи отвореността към различни светогледи, които предизвикват съществуващите им вярвания, просто да се изнасят лекции на хората и да им се казва, че грешат, е неефективен и вероятно контрапродуктивен подход.</a:t>
            </a:r>
          </a:p>
          <a:p>
            <a:pPr>
              <a:lnSpc>
                <a:spcPct val="120000"/>
              </a:lnSpc>
            </a:pPr>
            <a:r>
              <a:rPr lang="bg" b="1" dirty="0"/>
              <a:t>любопитството </a:t>
            </a:r>
            <a:r>
              <a:rPr lang="bg" dirty="0"/>
              <a:t>на индивидите и намирането на ефективни начини за предизвикване на </a:t>
            </a:r>
            <a:r>
              <a:rPr lang="bg" b="1" dirty="0"/>
              <a:t>изследователски дух </a:t>
            </a:r>
            <a:r>
              <a:rPr lang="bg" dirty="0"/>
              <a:t>в образователната система и извън нея може да бъде ключът към стимулиране на критичното мислене, тъй като е доказано, че любопитството противодейства на пристрастната информация и насърчава непредубедеността.</a:t>
            </a:r>
          </a:p>
          <a:p>
            <a:pPr>
              <a:lnSpc>
                <a:spcPct val="120000"/>
              </a:lnSpc>
            </a:pPr>
            <a:r>
              <a:rPr lang="bg" dirty="0"/>
              <a:t>Преподавателите се съветват да разработят подходи за преподаване и учене, които позволяват на учениците да проявяват истинско любопитство към света, по такъв начин, че да могат да правят преценки относно информацията и да приемат доказателства, които противоречат на техните вярвания, а не просто да търсят информация, която ги потвърждава.</a:t>
            </a:r>
          </a:p>
          <a:p>
            <a:pPr>
              <a:lnSpc>
                <a:spcPct val="120000"/>
              </a:lnSpc>
            </a:pPr>
            <a:endParaRPr lang="en-US" dirty="0"/>
          </a:p>
          <a:p>
            <a:pPr>
              <a:lnSpc>
                <a:spcPct val="120000"/>
              </a:lnSpc>
            </a:pPr>
            <a:endParaRPr lang="en-US" dirty="0"/>
          </a:p>
          <a:p>
            <a:pPr marL="0" indent="0">
              <a:lnSpc>
                <a:spcPct val="120000"/>
              </a:lnSpc>
              <a:buNone/>
            </a:pPr>
            <a:endParaRPr lang="en-US" sz="2200" dirty="0">
              <a:solidFill>
                <a:srgbClr val="333333"/>
              </a:solidFill>
            </a:endParaRPr>
          </a:p>
        </p:txBody>
      </p:sp>
      <p:sp>
        <p:nvSpPr>
          <p:cNvPr id="2" name="TextBox 1"/>
          <p:cNvSpPr txBox="1"/>
          <p:nvPr/>
        </p:nvSpPr>
        <p:spPr>
          <a:xfrm flipH="1">
            <a:off x="10952252" y="6429374"/>
            <a:ext cx="1163548" cy="307777"/>
          </a:xfrm>
          <a:prstGeom prst="rect">
            <a:avLst/>
          </a:prstGeom>
        </p:spPr>
        <p:txBody>
          <a:bodyPr wrap="square" rtlCol="0">
            <a:spAutoFit/>
          </a:bodyPr>
          <a:lstStyle/>
          <a:p>
            <a:pPr algn="l"/>
            <a:r>
              <a:rPr lang="bg" sz="1400" dirty="0">
                <a:hlinkClick r:id="rId3"/>
              </a:rPr>
              <a:t>Източник</a:t>
            </a:r>
            <a:endParaRPr lang="nl-BE" sz="1400" dirty="0"/>
          </a:p>
        </p:txBody>
      </p:sp>
    </p:spTree>
    <p:extLst>
      <p:ext uri="{BB962C8B-B14F-4D97-AF65-F5344CB8AC3E}">
        <p14:creationId xmlns:p14="http://schemas.microsoft.com/office/powerpoint/2010/main" val="147631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Стратегии за обучение по критично мислене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lnSpcReduction="10000"/>
          </a:bodyPr>
          <a:lstStyle/>
          <a:p>
            <a:pPr marL="0" indent="0">
              <a:lnSpc>
                <a:spcPct val="120000"/>
              </a:lnSpc>
              <a:buNone/>
            </a:pPr>
            <a:r>
              <a:rPr lang="bg" sz="2000" dirty="0"/>
              <a:t>Изследователите препоръчват </a:t>
            </a:r>
            <a:r>
              <a:rPr lang="bg" sz="2000" b="1" dirty="0"/>
              <a:t>четири вида инструкции </a:t>
            </a:r>
            <a:r>
              <a:rPr lang="bg" sz="2000" dirty="0"/>
              <a:t>за преподаване на критично мислене</a:t>
            </a:r>
          </a:p>
          <a:p>
            <a:pPr marL="457200" indent="-457200">
              <a:lnSpc>
                <a:spcPct val="120000"/>
              </a:lnSpc>
              <a:buFont typeface="+mj-lt"/>
              <a:buAutoNum type="arabicPeriod"/>
            </a:pPr>
            <a:r>
              <a:rPr lang="bg" sz="2000" b="1" dirty="0"/>
              <a:t>Изрични инструкции </a:t>
            </a:r>
            <a:r>
              <a:rPr lang="bg" sz="2000" dirty="0"/>
              <a:t>за критичното мислене, като се вземе предвид и диспозиционният/афективният компонент на критичното мислене.</a:t>
            </a:r>
          </a:p>
          <a:p>
            <a:pPr marL="457200" indent="-457200">
              <a:lnSpc>
                <a:spcPct val="120000"/>
              </a:lnSpc>
              <a:buFont typeface="+mj-lt"/>
              <a:buAutoNum type="arabicPeriod"/>
            </a:pPr>
            <a:r>
              <a:rPr lang="bg" sz="2000" b="1" dirty="0"/>
              <a:t>Съвместно или кооперативно обучение </a:t>
            </a:r>
            <a:r>
              <a:rPr lang="bg" sz="2000" dirty="0"/>
              <a:t>, при което социалните взаимодействия и взаимоотношения са важни за развиване на умения за критично мислене. Сътрудничеството създава възможности за разногласия и погрешни схващания, които да изплуват и да бъдат коригирани.</a:t>
            </a:r>
          </a:p>
          <a:p>
            <a:pPr lvl="1">
              <a:lnSpc>
                <a:spcPct val="120000"/>
              </a:lnSpc>
            </a:pPr>
            <a:r>
              <a:rPr lang="bg" sz="1800" dirty="0"/>
              <a:t>Осигурете на учениците общи основни познания, в които да си сътрудничат</a:t>
            </a:r>
          </a:p>
          <a:p>
            <a:pPr lvl="1">
              <a:lnSpc>
                <a:spcPct val="120000"/>
              </a:lnSpc>
            </a:pPr>
            <a:r>
              <a:rPr lang="bg" sz="1800" dirty="0"/>
              <a:t>Осигурете на групите въпроси или аналитични рамки, които са по-сложни като бот, отколкото биха използвали сами</a:t>
            </a:r>
          </a:p>
          <a:p>
            <a:pPr lvl="1">
              <a:lnSpc>
                <a:spcPct val="120000"/>
              </a:lnSpc>
            </a:pPr>
            <a:r>
              <a:rPr lang="bg" sz="1800" dirty="0"/>
              <a:t>Структурирайте дейностите, като възлагате конкретни роли на учениците и създавате стимули</a:t>
            </a:r>
          </a:p>
        </p:txBody>
      </p:sp>
      <p:sp>
        <p:nvSpPr>
          <p:cNvPr id="4" name="TextBox 3"/>
          <p:cNvSpPr txBox="1"/>
          <p:nvPr/>
        </p:nvSpPr>
        <p:spPr>
          <a:xfrm>
            <a:off x="10239375" y="6419850"/>
            <a:ext cx="1857376" cy="307777"/>
          </a:xfrm>
          <a:prstGeom prst="rect">
            <a:avLst/>
          </a:prstGeom>
        </p:spPr>
        <p:txBody>
          <a:bodyPr wrap="square" rtlCol="0">
            <a:spAutoFit/>
          </a:bodyPr>
          <a:lstStyle/>
          <a:p>
            <a:pPr algn="l"/>
            <a:r>
              <a:rPr lang="bg" sz="1400" dirty="0">
                <a:hlinkClick r:id="rId3"/>
              </a:rPr>
              <a:t>Източник </a:t>
            </a:r>
            <a:r>
              <a:rPr lang="bg" sz="1400" dirty="0"/>
              <a:t>| </a:t>
            </a:r>
            <a:r>
              <a:rPr lang="bg" sz="1400" dirty="0">
                <a:hlinkClick r:id="rId4"/>
              </a:rPr>
              <a:t>Източник на изображението</a:t>
            </a:r>
            <a:endParaRPr lang="nl-BE" sz="1400" dirty="0"/>
          </a:p>
        </p:txBody>
      </p:sp>
      <p:pic>
        <p:nvPicPr>
          <p:cNvPr id="7170" name="Picture 2" descr="Free vector team of crisis managers solving businessman problems. employees with lightbulb unraveling tangle. vector illustration for teamwork, solution, managemen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6101" y="-66676"/>
            <a:ext cx="3504899" cy="2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80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Стратегии за обучение по критично мислене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marL="457200" indent="-457200">
              <a:lnSpc>
                <a:spcPct val="120000"/>
              </a:lnSpc>
              <a:buFont typeface="+mj-lt"/>
              <a:buAutoNum type="arabicPeriod" startAt="3"/>
            </a:pPr>
            <a:r>
              <a:rPr lang="bg" sz="2000" b="1" dirty="0"/>
              <a:t>Моделиране </a:t>
            </a:r>
            <a:r>
              <a:rPr lang="bg" sz="2000" dirty="0"/>
              <a:t>, при което учителите моделират критичното мислене в собствените си инструкции, като правят разсъжденията видими/ясни за учениците</a:t>
            </a:r>
          </a:p>
          <a:p>
            <a:pPr lvl="1">
              <a:lnSpc>
                <a:spcPct val="120000"/>
              </a:lnSpc>
            </a:pPr>
            <a:r>
              <a:rPr lang="bg" sz="2000" dirty="0"/>
              <a:t>Използвайте „мислене на глас“, така че учениците да могат да наблюдават как учителят използва доказателства и логика в подкрепа на аргументи и твърдения</a:t>
            </a:r>
          </a:p>
          <a:p>
            <a:pPr lvl="1">
              <a:lnSpc>
                <a:spcPct val="120000"/>
              </a:lnSpc>
            </a:pPr>
            <a:r>
              <a:rPr lang="bg" sz="2000" dirty="0"/>
              <a:t>Използвайте конкретни примери, които са подходящи за преподаване на абстрактни понятия като „конфликт на интереси“</a:t>
            </a:r>
          </a:p>
          <a:p>
            <a:pPr marL="457200" indent="-457200">
              <a:lnSpc>
                <a:spcPct val="120000"/>
              </a:lnSpc>
              <a:buFont typeface="+mj-lt"/>
              <a:buAutoNum type="arabicPeriod" startAt="3"/>
            </a:pPr>
            <a:r>
              <a:rPr lang="bg" sz="2000" b="1" dirty="0"/>
              <a:t>Конструктивистки техники </a:t>
            </a:r>
            <a:r>
              <a:rPr lang="bg" sz="2000" dirty="0"/>
              <a:t>, при които учениците поемат водеща роля в собственото си учене и ролята на учителя се </a:t>
            </a:r>
            <a:r>
              <a:rPr lang="bg" sz="2000" dirty="0" err="1"/>
              <a:t>омаловажава </a:t>
            </a:r>
            <a:r>
              <a:rPr lang="bg" sz="2000" dirty="0"/>
              <a:t>.</a:t>
            </a:r>
          </a:p>
          <a:p>
            <a:pPr marL="457200" indent="-457200">
              <a:lnSpc>
                <a:spcPct val="120000"/>
              </a:lnSpc>
              <a:buFont typeface="+mj-lt"/>
              <a:buAutoNum type="arabicPeriod" startAt="3"/>
            </a:pPr>
            <a:endParaRPr lang="en-US" dirty="0"/>
          </a:p>
        </p:txBody>
      </p:sp>
      <p:sp>
        <p:nvSpPr>
          <p:cNvPr id="4" name="TextBox 3"/>
          <p:cNvSpPr txBox="1"/>
          <p:nvPr/>
        </p:nvSpPr>
        <p:spPr>
          <a:xfrm>
            <a:off x="11296651" y="6419850"/>
            <a:ext cx="800100" cy="307777"/>
          </a:xfrm>
          <a:prstGeom prst="rect">
            <a:avLst/>
          </a:prstGeom>
        </p:spPr>
        <p:txBody>
          <a:bodyPr wrap="square" rtlCol="0">
            <a:spAutoFit/>
          </a:bodyPr>
          <a:lstStyle/>
          <a:p>
            <a:pPr algn="l"/>
            <a:r>
              <a:rPr lang="bg" sz="1400" dirty="0">
                <a:hlinkClick r:id="rId3"/>
              </a:rPr>
              <a:t>Източник</a:t>
            </a:r>
            <a:endParaRPr lang="nl-BE" sz="1400" dirty="0"/>
          </a:p>
        </p:txBody>
      </p:sp>
    </p:spTree>
    <p:extLst>
      <p:ext uri="{BB962C8B-B14F-4D97-AF65-F5344CB8AC3E}">
        <p14:creationId xmlns:p14="http://schemas.microsoft.com/office/powerpoint/2010/main" val="429174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27300"/>
            <a:ext cx="11059692" cy="605096"/>
          </a:xfrm>
        </p:spPr>
        <p:txBody>
          <a:bodyPr>
            <a:normAutofit/>
          </a:bodyPr>
          <a:lstStyle/>
          <a:p>
            <a:r>
              <a:rPr lang="bg" sz="2400" dirty="0"/>
              <a:t>Препратки и допълнителна литература</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7" y="1432396"/>
            <a:ext cx="11059693" cy="5061057"/>
          </a:xfrm>
        </p:spPr>
        <p:txBody>
          <a:bodyPr>
            <a:noAutofit/>
          </a:bodyPr>
          <a:lstStyle/>
          <a:p>
            <a:r>
              <a:rPr lang="bg" sz="1400" dirty="0" err="1"/>
              <a:t>Дамасцено </a:t>
            </a:r>
            <a:r>
              <a:rPr lang="bg" sz="1400" dirty="0"/>
              <a:t>, CS (2021). </a:t>
            </a:r>
            <a:r>
              <a:rPr lang="bg" sz="1400" dirty="0" err="1"/>
              <a:t>Мултиграмотности</a:t>
            </a:r>
            <a:r>
              <a:rPr lang="bg" sz="1400" dirty="0"/>
              <a:t> </a:t>
            </a:r>
            <a:r>
              <a:rPr lang="bg" sz="1400" dirty="0" err="1"/>
              <a:t>за</a:t>
            </a:r>
            <a:r>
              <a:rPr lang="bg" sz="1400" dirty="0"/>
              <a:t> </a:t>
            </a:r>
            <a:r>
              <a:rPr lang="bg" sz="1400" dirty="0" err="1"/>
              <a:t>борба с </a:t>
            </a:r>
            <a:r>
              <a:rPr lang="bg" sz="1400" dirty="0"/>
              <a:t>информационното безредие и </a:t>
            </a:r>
            <a:r>
              <a:rPr lang="bg" sz="1400" dirty="0" err="1"/>
              <a:t>насърчаване</a:t>
            </a:r>
            <a:r>
              <a:rPr lang="bg" sz="1400" dirty="0"/>
              <a:t> </a:t>
            </a:r>
            <a:r>
              <a:rPr lang="bg" sz="1400" dirty="0" err="1"/>
              <a:t>граждански</a:t>
            </a:r>
            <a:r>
              <a:rPr lang="bg" sz="1400" dirty="0"/>
              <a:t> </a:t>
            </a:r>
            <a:r>
              <a:rPr lang="bg" sz="1400" dirty="0" err="1"/>
              <a:t>диалог </a:t>
            </a:r>
            <a:r>
              <a:rPr lang="bg" sz="1400" dirty="0"/>
              <a:t>. </a:t>
            </a:r>
            <a:r>
              <a:rPr lang="bg" sz="1400" i="1" dirty="0" err="1"/>
              <a:t>Социални </a:t>
            </a:r>
            <a:r>
              <a:rPr lang="bg" sz="1400" i="1" dirty="0"/>
              <a:t>медии + </a:t>
            </a:r>
            <a:r>
              <a:rPr lang="bg" sz="1400" dirty="0"/>
              <a:t>. </a:t>
            </a:r>
            <a:r>
              <a:rPr lang="bg" sz="1400" dirty="0">
                <a:hlinkClick r:id="rId3"/>
              </a:rPr>
              <a:t>https://doi.org/10.1177/2056305120984444</a:t>
            </a:r>
            <a:r>
              <a:rPr lang="bg" sz="1400" dirty="0"/>
              <a:t> </a:t>
            </a:r>
          </a:p>
          <a:p>
            <a:r>
              <a:rPr lang="bg" sz="1400" dirty="0"/>
              <a:t>Goldstein, S., Secker, J., Coonan, E., &amp; Walton, G. (2017). Писмени доказателства, представени от </a:t>
            </a:r>
            <a:r>
              <a:rPr lang="bg" sz="1400" dirty="0" err="1"/>
              <a:t>InformAll </a:t>
            </a:r>
            <a:r>
              <a:rPr lang="bg" sz="1400" dirty="0"/>
              <a:t>и Групата за информационна грамотност CILIP (FNW0079). Извлечено от: </a:t>
            </a:r>
            <a:r>
              <a:rPr lang="bg" sz="1400" dirty="0">
                <a:hlinkClick r:id="rId4"/>
              </a:rPr>
              <a:t>https://data.parliament.uk/writtenevidence/committeeevidence.svc/evidencedocument/culture-media-and-sport-%20committee/fake-news/written/48215.html</a:t>
            </a:r>
            <a:r>
              <a:rPr lang="bg" sz="1400" dirty="0"/>
              <a:t> </a:t>
            </a:r>
          </a:p>
          <a:p>
            <a:r>
              <a:rPr lang="bg" sz="1400" dirty="0"/>
              <a:t>Джоунс, Д. (2016). Виждане на разума. Човешкият мозък изкривява фактите. Как можем да променим мнението си? </a:t>
            </a:r>
            <a:r>
              <a:rPr lang="bg" sz="1400" i="1" dirty="0"/>
              <a:t>New Scientist </a:t>
            </a:r>
            <a:r>
              <a:rPr lang="bg" sz="1400" dirty="0"/>
              <a:t>, 232 (3102), стр. 28-32.</a:t>
            </a:r>
          </a:p>
          <a:p>
            <a:r>
              <a:rPr lang="bg" sz="1400" dirty="0" err="1"/>
              <a:t>Канеман </a:t>
            </a:r>
            <a:r>
              <a:rPr lang="bg" sz="1400" dirty="0"/>
              <a:t>, Д. (2011). </a:t>
            </a:r>
            <a:r>
              <a:rPr lang="bg" sz="1400" i="1" dirty="0"/>
              <a:t>Мислене, бързо и бавно </a:t>
            </a:r>
            <a:r>
              <a:rPr lang="bg" sz="1400" dirty="0"/>
              <a:t>. Лондон: Пингвин</a:t>
            </a:r>
          </a:p>
          <a:p>
            <a:r>
              <a:rPr lang="bg" sz="1400" dirty="0" err="1"/>
              <a:t>Kozyreva </a:t>
            </a:r>
            <a:r>
              <a:rPr lang="bg" sz="1400" dirty="0"/>
              <a:t>, A., Wineburg, S., </a:t>
            </a:r>
            <a:r>
              <a:rPr lang="bg" sz="1400" dirty="0" err="1"/>
              <a:t>Lewandowsky </a:t>
            </a:r>
            <a:r>
              <a:rPr lang="bg" sz="1400" dirty="0"/>
              <a:t>, S., &amp; </a:t>
            </a:r>
            <a:r>
              <a:rPr lang="bg" sz="1400" dirty="0" err="1"/>
              <a:t>Hertwig </a:t>
            </a:r>
            <a:r>
              <a:rPr lang="bg" sz="1400" dirty="0"/>
              <a:t>, R. (2023). Критичното </a:t>
            </a:r>
            <a:r>
              <a:rPr lang="bg" sz="1400" dirty="0" err="1"/>
              <a:t>игнориране </a:t>
            </a:r>
            <a:r>
              <a:rPr lang="bg" sz="1400" dirty="0"/>
              <a:t>като </a:t>
            </a:r>
            <a:r>
              <a:rPr lang="bg" sz="1400" dirty="0" err="1"/>
              <a:t>ядро</a:t>
            </a:r>
            <a:r>
              <a:rPr lang="bg" sz="1400" dirty="0"/>
              <a:t> </a:t>
            </a:r>
            <a:r>
              <a:rPr lang="bg" sz="1400" dirty="0" err="1"/>
              <a:t>компетентност</a:t>
            </a:r>
            <a:r>
              <a:rPr lang="bg" sz="1400" dirty="0"/>
              <a:t> </a:t>
            </a:r>
            <a:r>
              <a:rPr lang="bg" sz="1400" dirty="0" err="1"/>
              <a:t>за </a:t>
            </a:r>
            <a:r>
              <a:rPr lang="bg" sz="1400" dirty="0"/>
              <a:t>цифрови </a:t>
            </a:r>
            <a:r>
              <a:rPr lang="bg" sz="1400" dirty="0" err="1"/>
              <a:t>граждани </a:t>
            </a:r>
            <a:r>
              <a:rPr lang="bg" sz="1400" dirty="0"/>
              <a:t>. </a:t>
            </a:r>
            <a:r>
              <a:rPr lang="bg" sz="1400" i="1" dirty="0" err="1"/>
              <a:t>Текущ</a:t>
            </a:r>
            <a:r>
              <a:rPr lang="bg" sz="1400" i="1" dirty="0"/>
              <a:t> </a:t>
            </a:r>
            <a:r>
              <a:rPr lang="bg" sz="1400" i="1" dirty="0" err="1"/>
              <a:t>Насоки </a:t>
            </a:r>
            <a:r>
              <a:rPr lang="bg" sz="1400" i="1" dirty="0"/>
              <a:t>в </a:t>
            </a:r>
            <a:r>
              <a:rPr lang="bg" sz="1400" i="1" dirty="0" err="1"/>
              <a:t>психологията</a:t>
            </a:r>
            <a:r>
              <a:rPr lang="bg" sz="1400" i="1" dirty="0"/>
              <a:t> </a:t>
            </a:r>
            <a:r>
              <a:rPr lang="bg" sz="1400" i="1" dirty="0" err="1"/>
              <a:t>Наука </a:t>
            </a:r>
            <a:r>
              <a:rPr lang="bg" sz="1400" dirty="0"/>
              <a:t>, </a:t>
            </a:r>
            <a:r>
              <a:rPr lang="bg" sz="1400" i="1" dirty="0"/>
              <a:t>32 </a:t>
            </a:r>
            <a:r>
              <a:rPr lang="bg" sz="1400" dirty="0"/>
              <a:t>(1), 81–88. </a:t>
            </a:r>
            <a:r>
              <a:rPr lang="bg" sz="1400" dirty="0">
                <a:hlinkClick r:id="rId5"/>
              </a:rPr>
              <a:t>https://doi.org/10.1177/09637214221121570</a:t>
            </a:r>
            <a:r>
              <a:rPr lang="bg" sz="1400" dirty="0"/>
              <a:t> </a:t>
            </a:r>
            <a:endParaRPr lang="en-US" sz="1400" dirty="0"/>
          </a:p>
          <a:p>
            <a:r>
              <a:rPr lang="bg" sz="1400" dirty="0"/>
              <a:t>Lai, ER (2011). Критично мислене: преглед на литературата. </a:t>
            </a:r>
            <a:r>
              <a:rPr lang="bg" sz="1400" i="1" dirty="0"/>
              <a:t>Изследователски доклади на Pearson </a:t>
            </a:r>
            <a:r>
              <a:rPr lang="bg" sz="1400" dirty="0"/>
              <a:t>, </a:t>
            </a:r>
            <a:r>
              <a:rPr lang="bg" sz="1400" i="1" dirty="0"/>
              <a:t>6 </a:t>
            </a:r>
            <a:r>
              <a:rPr lang="bg" sz="1400" dirty="0"/>
              <a:t>(1).</a:t>
            </a:r>
          </a:p>
          <a:p>
            <a:r>
              <a:rPr lang="bg" sz="1400" dirty="0"/>
              <a:t>Левандовски, С., Екер, UKH, Зайферт, CM, Шварц, Н., &amp; Кук, Дж. (2012). Дезинформация и нейното коригиране: Продължаващо влияние и успешно </a:t>
            </a:r>
            <a:r>
              <a:rPr lang="bg" sz="1400" dirty="0" err="1"/>
              <a:t>обезсмисляне </a:t>
            </a:r>
            <a:r>
              <a:rPr lang="bg" sz="1400" dirty="0"/>
              <a:t>. </a:t>
            </a:r>
            <a:r>
              <a:rPr lang="bg" sz="1400" i="1" dirty="0"/>
              <a:t>Психологическа наука в обществен интерес, 13 </a:t>
            </a:r>
            <a:r>
              <a:rPr lang="bg" sz="1400" dirty="0"/>
              <a:t>(3), 106–131. </a:t>
            </a:r>
            <a:r>
              <a:rPr lang="bg" sz="1400" dirty="0">
                <a:hlinkClick r:id="rId6"/>
              </a:rPr>
              <a:t>https://doi.org/10.1177/1529100612451018</a:t>
            </a:r>
            <a:endParaRPr lang="en-US" sz="1400" dirty="0"/>
          </a:p>
          <a:p>
            <a:r>
              <a:rPr lang="bg" sz="1400" dirty="0"/>
              <a:t>Metzger, MJ (2007). Осмисляне на достоверността в мрежата: Модели за оценка на онлайн информация и препоръки за бъдещи изследвания. </a:t>
            </a:r>
            <a:r>
              <a:rPr lang="bg" sz="1400" i="1" dirty="0"/>
              <a:t>Вестник на Американското общество за информационни науки и технологии </a:t>
            </a:r>
            <a:r>
              <a:rPr lang="bg" sz="1400" dirty="0"/>
              <a:t>, </a:t>
            </a:r>
            <a:r>
              <a:rPr lang="bg" sz="1400" i="1" dirty="0"/>
              <a:t>58 </a:t>
            </a:r>
            <a:r>
              <a:rPr lang="bg" sz="1400" dirty="0"/>
              <a:t>(13), 2078–2091. </a:t>
            </a:r>
            <a:r>
              <a:rPr lang="bg" sz="1400" dirty="0">
                <a:hlinkClick r:id="rId7"/>
              </a:rPr>
              <a:t>https://</a:t>
            </a:r>
            <a:r>
              <a:rPr lang="bg" sz="1400" dirty="0" smtClean="0">
                <a:hlinkClick r:id="rId7"/>
              </a:rPr>
              <a:t>doi.org/10.1002/asi.20672</a:t>
            </a:r>
            <a:r>
              <a:rPr lang="en-US" sz="1400" dirty="0" smtClean="0"/>
              <a:t> </a:t>
            </a:r>
            <a:endParaRPr lang="bg" sz="1400" dirty="0"/>
          </a:p>
          <a:p>
            <a:r>
              <a:rPr lang="bg" sz="1400" dirty="0" err="1"/>
              <a:t>Розенстил </a:t>
            </a:r>
            <a:r>
              <a:rPr lang="bg" sz="1400" dirty="0"/>
              <a:t>, Т. (2013). Шест въпроса, които ще ви кажат на коя медия да се доверите. </a:t>
            </a:r>
            <a:r>
              <a:rPr lang="bg" sz="1400" i="1" dirty="0"/>
              <a:t>Американски институт по преса. </a:t>
            </a:r>
            <a:r>
              <a:rPr lang="bg" sz="1400" dirty="0"/>
              <a:t>Извлечено от: </a:t>
            </a:r>
            <a:r>
              <a:rPr lang="bg" sz="1400" dirty="0">
                <a:hlinkClick r:id="rId8"/>
              </a:rPr>
              <a:t>https://americanpressinstitute.org/publications/six-critical-questions-can-use-evaluate-media-content/</a:t>
            </a:r>
            <a:r>
              <a:rPr lang="bg" sz="1400" dirty="0"/>
              <a:t> </a:t>
            </a: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17775"/>
            <a:ext cx="11059692" cy="605096"/>
          </a:xfrm>
        </p:spPr>
        <p:txBody>
          <a:bodyPr>
            <a:normAutofit/>
          </a:bodyPr>
          <a:lstStyle/>
          <a:p>
            <a:r>
              <a:rPr lang="bg" sz="2400" dirty="0"/>
              <a:t>Препратки и допълнителна литература</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6" y="1422871"/>
            <a:ext cx="11059693" cy="5061057"/>
          </a:xfrm>
        </p:spPr>
        <p:txBody>
          <a:bodyPr>
            <a:noAutofit/>
          </a:bodyPr>
          <a:lstStyle/>
          <a:p>
            <a:r>
              <a:rPr lang="bg" sz="1400" dirty="0"/>
              <a:t>Stanford History Education Group, (22 ноември 2016 г.) Информация за оценка: Крайъгълният камък на гражданското онлайн разсъждение. </a:t>
            </a:r>
            <a:r>
              <a:rPr lang="bg" sz="1400" dirty="0">
                <a:hlinkClick r:id="rId3"/>
              </a:rPr>
              <a:t>https://sheg.stanford.edu/upload/V3LessonPlans/Executive%20Summary%2011.21.16.pdf</a:t>
            </a:r>
            <a:r>
              <a:rPr lang="bg" sz="1400" dirty="0"/>
              <a:t> </a:t>
            </a:r>
          </a:p>
          <a:p>
            <a:r>
              <a:rPr lang="bg" sz="1400" dirty="0" err="1"/>
              <a:t>Сундар </a:t>
            </a:r>
            <a:r>
              <a:rPr lang="bg" sz="1400" dirty="0"/>
              <a:t>, SS (2008). Основният модел: Евристичен подход за разбиране на ефектите на технологиите върху доверието. В M. Metzger &amp; AJ </a:t>
            </a:r>
            <a:r>
              <a:rPr lang="bg" sz="1400" dirty="0" err="1"/>
              <a:t>Flanagin </a:t>
            </a:r>
            <a:r>
              <a:rPr lang="bg" sz="1400" dirty="0"/>
              <a:t>(Eds.), </a:t>
            </a:r>
            <a:r>
              <a:rPr lang="bg" sz="1400" i="1" dirty="0"/>
              <a:t>Цифрови медии, младеж и доверие </a:t>
            </a:r>
            <a:r>
              <a:rPr lang="bg" sz="1400" dirty="0"/>
              <a:t>(стр. 73–100). Кеймбридж, Масачузетс: The MIT Press. </a:t>
            </a:r>
            <a:r>
              <a:rPr lang="bg" sz="1400" dirty="0">
                <a:hlinkClick r:id="rId4"/>
              </a:rPr>
              <a:t>https://doi.org/10.1162/dmal.9780262562324.073</a:t>
            </a:r>
            <a:r>
              <a:rPr lang="bg" sz="1400" dirty="0"/>
              <a:t> </a:t>
            </a:r>
          </a:p>
          <a:p>
            <a:r>
              <a:rPr lang="bg" sz="1400" dirty="0" err="1"/>
              <a:t>Trevors </a:t>
            </a:r>
            <a:r>
              <a:rPr lang="bg" sz="1400" dirty="0"/>
              <a:t>и др. (2017). Изследване на връзките между епистемичните вярвания, емоциите и ученето от текстове. </a:t>
            </a:r>
            <a:r>
              <a:rPr lang="bg" sz="1400" i="1" dirty="0"/>
              <a:t>Съвременна образователна психология </a:t>
            </a:r>
            <a:r>
              <a:rPr lang="bg" sz="1400" dirty="0"/>
              <a:t>, </a:t>
            </a:r>
            <a:r>
              <a:rPr lang="bg" sz="1400" i="1" dirty="0"/>
              <a:t>48 </a:t>
            </a:r>
            <a:r>
              <a:rPr lang="bg" sz="1400" dirty="0"/>
              <a:t>, 116–132.</a:t>
            </a:r>
          </a:p>
          <a:p>
            <a:r>
              <a:rPr lang="bg" sz="1400" dirty="0"/>
              <a:t>Wardle, C., &amp; </a:t>
            </a:r>
            <a:r>
              <a:rPr lang="bg" sz="1400" dirty="0" err="1"/>
              <a:t>Derakhshan </a:t>
            </a:r>
            <a:r>
              <a:rPr lang="bg" sz="1400" dirty="0"/>
              <a:t>, H. (2017). </a:t>
            </a:r>
            <a:r>
              <a:rPr lang="bg" sz="1400" i="1" dirty="0"/>
              <a:t>Информационно разстройство: Към интердисциплинарна рамка за изследване и създаване на политики </a:t>
            </a:r>
            <a:r>
              <a:rPr lang="bg" sz="1400" dirty="0"/>
              <a:t>. Страсбург. Извлечено от: </a:t>
            </a:r>
            <a:r>
              <a:rPr lang="bg" sz="1400" dirty="0">
                <a:hlinkClick r:id="rId5"/>
              </a:rPr>
              <a:t>https://edoc.coe.int/en/media/7495-information-disorder-toward-an-interdisciplinary-framework-for-research-and-policy-making.html</a:t>
            </a:r>
            <a:r>
              <a:rPr lang="bg" sz="1400" dirty="0"/>
              <a:t> </a:t>
            </a:r>
          </a:p>
          <a:p>
            <a:r>
              <a:rPr lang="bg" sz="1400" dirty="0"/>
              <a:t>Уайт, А. (2022). Преодоляване на „ </a:t>
            </a:r>
            <a:r>
              <a:rPr lang="bg" sz="1400" dirty="0" err="1"/>
              <a:t>пристрастията към потвърждението“ </a:t>
            </a:r>
            <a:r>
              <a:rPr lang="bg" sz="1400" dirty="0"/>
              <a:t>и устойчивостта на конспиративния тип мислене. </a:t>
            </a:r>
            <a:r>
              <a:rPr lang="bg" sz="1400" i="1" dirty="0"/>
              <a:t>Continuum: Journal of Media &amp; Cultural Studies </a:t>
            </a:r>
            <a:r>
              <a:rPr lang="bg" sz="1400" dirty="0"/>
              <a:t>, </a:t>
            </a:r>
            <a:r>
              <a:rPr lang="bg" sz="1400" i="1" dirty="0"/>
              <a:t>36 </a:t>
            </a:r>
            <a:r>
              <a:rPr lang="bg" sz="1400" dirty="0"/>
              <a:t>(3), 364–376. </a:t>
            </a:r>
            <a:r>
              <a:rPr lang="bg" sz="1400" dirty="0">
                <a:hlinkClick r:id="rId6"/>
              </a:rPr>
              <a:t>https://doi.org/10.1080/10304312.2021.1992352</a:t>
            </a:r>
            <a:r>
              <a:rPr lang="bg" sz="1400" dirty="0"/>
              <a:t> </a:t>
            </a:r>
          </a:p>
          <a:p>
            <a:r>
              <a:rPr lang="bg" sz="1400" dirty="0"/>
              <a:t>Световен икономически форум (2023 г.). Критичното мислене е страхотно, но в свят, пълен с информация, трябва да се научим на „критично игнориране“. Извлечено от: </a:t>
            </a:r>
            <a:r>
              <a:rPr lang="bg" sz="1400" dirty="0">
                <a:hlinkClick r:id="rId7"/>
              </a:rPr>
              <a:t>https://www.weforum.org/agenda/2023/02/critical-thinking-ignoring-brain/</a:t>
            </a:r>
            <a:r>
              <a:rPr lang="bg" sz="1400" dirty="0"/>
              <a:t> </a:t>
            </a:r>
          </a:p>
        </p:txBody>
      </p:sp>
    </p:spTree>
    <p:extLst>
      <p:ext uri="{BB962C8B-B14F-4D97-AF65-F5344CB8AC3E}">
        <p14:creationId xmlns:p14="http://schemas.microsoft.com/office/powerpoint/2010/main" val="254407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bg" sz="4800" kern="1200" dirty="0">
                <a:solidFill>
                  <a:srgbClr val="95C11F"/>
                </a:solidFill>
                <a:ea typeface="+mj-ea"/>
                <a:cs typeface="+mj-cs"/>
              </a:rPr>
              <a:t>Партньори</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bg" sz="3200" b="1" dirty="0">
                <a:solidFill>
                  <a:schemeClr val="bg1"/>
                </a:solidFill>
                <a:latin typeface="+mj-lt"/>
              </a:rPr>
              <a:t>Честито! </a:t>
            </a:r>
            <a:r>
              <a:rPr lang="en-US" sz="2800" b="1" dirty="0">
                <a:solidFill>
                  <a:schemeClr val="bg1"/>
                </a:solidFill>
                <a:latin typeface="+mj-lt"/>
              </a:rPr>
              <a:t/>
            </a:r>
            <a:br>
              <a:rPr lang="en-US" sz="2800" b="1" dirty="0">
                <a:solidFill>
                  <a:schemeClr val="bg1"/>
                </a:solidFill>
                <a:latin typeface="+mj-lt"/>
              </a:rPr>
            </a:br>
            <a:r>
              <a:rPr lang="bg" b="1" dirty="0">
                <a:solidFill>
                  <a:schemeClr val="bg1"/>
                </a:solidFill>
                <a:latin typeface="+mj-lt"/>
              </a:rPr>
              <a:t>Завършихте тази част</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845941" y="6258631"/>
            <a:ext cx="7736565" cy="632422"/>
          </a:xfrm>
          <a:prstGeom prst="rect">
            <a:avLst/>
          </a:prstGeom>
        </p:spPr>
        <p:txBody>
          <a:bodyPr vert="horz" lIns="91440" tIns="45720" rIns="91440" bIns="45720" rtlCol="0" anchor="ctr">
            <a:normAutofit/>
          </a:bodyPr>
          <a:lstStyle/>
          <a:p>
            <a:pPr>
              <a:lnSpc>
                <a:spcPct val="90000"/>
              </a:lnSpc>
              <a:spcAft>
                <a:spcPts val="600"/>
              </a:spcAft>
            </a:pPr>
            <a:r>
              <a:rPr lang="bg" sz="1100" b="0" i="0" dirty="0">
                <a:latin typeface="+mj-lt"/>
              </a:rPr>
              <a:t>Финансиран от Европейския съюз. Изразените възгледи и мнения обаче са само на автора(ите) и не отразяват непременно тези на Европейския съюз или Европейската изпълнителна агенция за образование и култура (EACEA). Нито Европейският съюз, нито EACEA могат да носят отговорност за тях.</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bg" sz="5400" dirty="0"/>
              <a:t>Модули</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436274830"/>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5A844CB-C6DD-64D8-6F2A-DB8F426089B8}"/>
              </a:ext>
            </a:extLst>
          </p:cNvPr>
          <p:cNvGraphicFramePr/>
          <p:nvPr>
            <p:extLst>
              <p:ext uri="{D42A27DB-BD31-4B8C-83A1-F6EECF244321}">
                <p14:modId xmlns:p14="http://schemas.microsoft.com/office/powerpoint/2010/main" val="817824958"/>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bg" sz="2200" b="1" dirty="0"/>
              <a:t>Цели</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604925" cy="3101691"/>
          </a:xfrm>
        </p:spPr>
        <p:txBody>
          <a:bodyPr>
            <a:normAutofit/>
          </a:bodyPr>
          <a:lstStyle/>
          <a:p>
            <a:pPr>
              <a:buClr>
                <a:srgbClr val="95C11F"/>
              </a:buClr>
              <a:buFont typeface="Wingdings" panose="05000000000000000000" pitchFamily="2" charset="2"/>
              <a:buChar char="ü"/>
            </a:pPr>
            <a:r>
              <a:rPr lang="bg" dirty="0"/>
              <a:t>Да демонстрира колко важно е критичното мислене за справяне с информационното разстройство</a:t>
            </a:r>
          </a:p>
          <a:p>
            <a:pPr>
              <a:buClr>
                <a:srgbClr val="95C11F"/>
              </a:buClr>
            </a:pPr>
            <a:r>
              <a:rPr lang="bg" dirty="0"/>
              <a:t>Да обясни какво е критично мислене и какви са неговите компоненти</a:t>
            </a:r>
          </a:p>
          <a:p>
            <a:pPr>
              <a:buClr>
                <a:srgbClr val="95C11F"/>
              </a:buClr>
            </a:pPr>
            <a:r>
              <a:rPr lang="bg" dirty="0"/>
              <a:t>Да илюстрира инструментите, които както хората, така и преподавателите могат да използват за критично мислене и които помагат за изграждането на умения за критично мислене</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Какво е критично мислене?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2016125"/>
            <a:ext cx="10957726" cy="4429351"/>
          </a:xfrm>
        </p:spPr>
        <p:txBody>
          <a:bodyPr>
            <a:normAutofit fontScale="92500" lnSpcReduction="20000"/>
          </a:bodyPr>
          <a:lstStyle/>
          <a:p>
            <a:pPr marL="0" indent="0">
              <a:lnSpc>
                <a:spcPct val="120000"/>
              </a:lnSpc>
              <a:buNone/>
            </a:pPr>
            <a:r>
              <a:rPr lang="bg" sz="2200" b="0" i="0" dirty="0">
                <a:solidFill>
                  <a:srgbClr val="333333"/>
                </a:solidFill>
                <a:effectLst/>
              </a:rPr>
              <a:t>Критичното мислене е концепция, която има своите корени в три академични дисциплини: философия, (когнитивна) психология и образование.</a:t>
            </a:r>
          </a:p>
          <a:p>
            <a:pPr marL="457200" indent="-457200">
              <a:lnSpc>
                <a:spcPct val="120000"/>
              </a:lnSpc>
              <a:buFont typeface="+mj-lt"/>
              <a:buAutoNum type="arabicPeriod"/>
            </a:pPr>
            <a:r>
              <a:rPr lang="bg" sz="2200" dirty="0">
                <a:solidFill>
                  <a:srgbClr val="333333"/>
                </a:solidFill>
              </a:rPr>
              <a:t>Философският </a:t>
            </a:r>
            <a:r>
              <a:rPr lang="bg" sz="2200" b="1" dirty="0">
                <a:solidFill>
                  <a:srgbClr val="333333"/>
                </a:solidFill>
              </a:rPr>
              <a:t>подход </a:t>
            </a:r>
            <a:r>
              <a:rPr lang="bg" sz="2200" dirty="0">
                <a:solidFill>
                  <a:srgbClr val="333333"/>
                </a:solidFill>
              </a:rPr>
              <a:t>се фокусира върху хипотетичния критичен мислител и върху качествата и характеристиките на този човек като „идеален тип“, а не върху поведението или действията, които критичният мислител може да извърши.</a:t>
            </a:r>
          </a:p>
          <a:p>
            <a:pPr marL="457200" indent="-457200">
              <a:lnSpc>
                <a:spcPct val="120000"/>
              </a:lnSpc>
              <a:buFont typeface="+mj-lt"/>
              <a:buAutoNum type="arabicPeriod"/>
            </a:pPr>
            <a:r>
              <a:rPr lang="bg" sz="2200" b="0" i="0" dirty="0">
                <a:solidFill>
                  <a:srgbClr val="333333"/>
                </a:solidFill>
                <a:effectLst/>
              </a:rPr>
              <a:t>Психологическият </a:t>
            </a:r>
            <a:r>
              <a:rPr lang="bg" sz="2200" b="1" dirty="0">
                <a:solidFill>
                  <a:srgbClr val="333333"/>
                </a:solidFill>
                <a:effectLst/>
              </a:rPr>
              <a:t>подход </a:t>
            </a:r>
            <a:r>
              <a:rPr lang="bg" sz="2200" b="0" i="0" dirty="0">
                <a:solidFill>
                  <a:srgbClr val="333333"/>
                </a:solidFill>
                <a:effectLst/>
              </a:rPr>
              <a:t>се фокусира </a:t>
            </a:r>
            <a:r>
              <a:rPr lang="bg" sz="2200" dirty="0">
                <a:solidFill>
                  <a:srgbClr val="333333"/>
                </a:solidFill>
              </a:rPr>
              <a:t>върху това как хората всъщност мислят спрямо това как в идеалния случай трябва да мислят. Критичното мислене тук се определя от действия или поведения, които критично мислещите могат да извършват.</a:t>
            </a:r>
          </a:p>
          <a:p>
            <a:pPr marL="457200" indent="-457200">
              <a:lnSpc>
                <a:spcPct val="120000"/>
              </a:lnSpc>
              <a:buFont typeface="+mj-lt"/>
              <a:buAutoNum type="arabicPeriod"/>
            </a:pPr>
            <a:r>
              <a:rPr lang="bg" sz="2200" b="0" i="0" dirty="0">
                <a:solidFill>
                  <a:srgbClr val="333333"/>
                </a:solidFill>
                <a:effectLst/>
              </a:rPr>
              <a:t>Образователният </a:t>
            </a:r>
            <a:r>
              <a:rPr lang="bg" sz="2200" b="1" dirty="0">
                <a:solidFill>
                  <a:srgbClr val="333333"/>
                </a:solidFill>
                <a:effectLst/>
              </a:rPr>
              <a:t>подход </a:t>
            </a:r>
            <a:r>
              <a:rPr lang="bg" sz="2200" dirty="0">
                <a:solidFill>
                  <a:srgbClr val="333333"/>
                </a:solidFill>
              </a:rPr>
              <a:t>се основава на наблюдения върху обучението на учениците и </a:t>
            </a:r>
            <a:r>
              <a:rPr lang="bg" sz="2200" b="0" i="0" dirty="0">
                <a:solidFill>
                  <a:srgbClr val="333333"/>
                </a:solidFill>
                <a:effectLst/>
              </a:rPr>
              <a:t>разглежда критичното мислене в рамките на йерархична таксономия на уменията за обработка на когнитивна информация, с разбиране в долната част и оценка в горната част, а трите горни нива (анализ, синтез, оценка) представляват критично мислене .</a:t>
            </a:r>
            <a:endParaRPr lang="en-GB" sz="2200" b="0" i="0" dirty="0">
              <a:solidFill>
                <a:srgbClr val="333333"/>
              </a:solidFill>
              <a:effectLst/>
            </a:endParaRPr>
          </a:p>
        </p:txBody>
      </p:sp>
      <p:sp>
        <p:nvSpPr>
          <p:cNvPr id="2" name="TextBox 1"/>
          <p:cNvSpPr txBox="1"/>
          <p:nvPr/>
        </p:nvSpPr>
        <p:spPr>
          <a:xfrm>
            <a:off x="10267950" y="6419850"/>
            <a:ext cx="1828801" cy="307777"/>
          </a:xfrm>
          <a:prstGeom prst="rect">
            <a:avLst/>
          </a:prstGeom>
        </p:spPr>
        <p:txBody>
          <a:bodyPr wrap="square" rtlCol="0">
            <a:spAutoFit/>
          </a:bodyPr>
          <a:lstStyle/>
          <a:p>
            <a:pPr algn="l"/>
            <a:r>
              <a:rPr lang="bg" sz="1400" dirty="0">
                <a:hlinkClick r:id="rId3"/>
              </a:rPr>
              <a:t>Източник </a:t>
            </a:r>
            <a:r>
              <a:rPr lang="bg" sz="1400" dirty="0"/>
              <a:t>| </a:t>
            </a:r>
            <a:r>
              <a:rPr lang="bg" sz="1400" dirty="0">
                <a:hlinkClick r:id="rId4"/>
              </a:rPr>
              <a:t>Източник на изображението</a:t>
            </a:r>
            <a:endParaRPr lang="nl-BE" sz="1400" dirty="0"/>
          </a:p>
        </p:txBody>
      </p:sp>
      <p:pic>
        <p:nvPicPr>
          <p:cNvPr id="1026" name="Picture 2" descr="Free vector innovative ideas generation. creative thinking, cognitive insight and inspiration, genius inventive mind. successful problem solution search."/>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1725" y="1"/>
            <a:ext cx="2105026"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84752"/>
            <a:ext cx="11396576" cy="599188"/>
          </a:xfrm>
        </p:spPr>
        <p:txBody>
          <a:bodyPr/>
          <a:lstStyle/>
          <a:p>
            <a:r>
              <a:rPr lang="bg" dirty="0"/>
              <a:t>Компоненти на критичното мислене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714276"/>
            <a:ext cx="5433226" cy="3235710"/>
          </a:xfrm>
          <a:prstGeom prst="roundRect">
            <a:avLst/>
          </a:prstGeom>
          <a:solidFill>
            <a:schemeClr val="accent1">
              <a:lumMod val="20000"/>
              <a:lumOff val="80000"/>
            </a:schemeClr>
          </a:solidFill>
        </p:spPr>
        <p:txBody>
          <a:bodyPr>
            <a:normAutofit fontScale="62500" lnSpcReduction="20000"/>
          </a:bodyPr>
          <a:lstStyle/>
          <a:p>
            <a:pPr marL="0" indent="0">
              <a:lnSpc>
                <a:spcPct val="120000"/>
              </a:lnSpc>
              <a:buNone/>
            </a:pPr>
            <a:r>
              <a:rPr lang="bg" sz="2400" b="1" i="0" dirty="0">
                <a:solidFill>
                  <a:srgbClr val="333333"/>
                </a:solidFill>
                <a:effectLst/>
              </a:rPr>
              <a:t>1. Способности (умения)</a:t>
            </a:r>
          </a:p>
          <a:p>
            <a:pPr>
              <a:lnSpc>
                <a:spcPct val="120000"/>
              </a:lnSpc>
            </a:pPr>
            <a:r>
              <a:rPr lang="bg" sz="2900" dirty="0">
                <a:solidFill>
                  <a:srgbClr val="333333"/>
                </a:solidFill>
              </a:rPr>
              <a:t>Анализ на аргументи, твърдения и доказателства</a:t>
            </a:r>
          </a:p>
          <a:p>
            <a:pPr>
              <a:lnSpc>
                <a:spcPct val="120000"/>
              </a:lnSpc>
            </a:pPr>
            <a:r>
              <a:rPr lang="bg" sz="2900" dirty="0">
                <a:solidFill>
                  <a:srgbClr val="333333"/>
                </a:solidFill>
              </a:rPr>
              <a:t>Правене на изводи с помощта на индуктивни или дедуктивни разсъждения</a:t>
            </a:r>
          </a:p>
          <a:p>
            <a:pPr>
              <a:lnSpc>
                <a:spcPct val="120000"/>
              </a:lnSpc>
            </a:pPr>
            <a:r>
              <a:rPr lang="bg" sz="2900" dirty="0">
                <a:solidFill>
                  <a:srgbClr val="333333"/>
                </a:solidFill>
              </a:rPr>
              <a:t>Преценка или оценка на информация</a:t>
            </a:r>
          </a:p>
          <a:p>
            <a:pPr>
              <a:lnSpc>
                <a:spcPct val="120000"/>
              </a:lnSpc>
            </a:pPr>
            <a:r>
              <a:rPr lang="bg" sz="2900" dirty="0">
                <a:solidFill>
                  <a:srgbClr val="333333"/>
                </a:solidFill>
              </a:rPr>
              <a:t>Вземане на решения и решаване на проблеми</a:t>
            </a:r>
            <a:r>
              <a:rPr lang="bg" sz="2900" b="1" i="0" dirty="0">
                <a:solidFill>
                  <a:srgbClr val="333333"/>
                </a:solidFill>
                <a:effectLst/>
              </a:rPr>
              <a:t> </a:t>
            </a:r>
          </a:p>
        </p:txBody>
      </p:sp>
      <p:sp>
        <p:nvSpPr>
          <p:cNvPr id="3" name="Content Placeholder 2"/>
          <p:cNvSpPr>
            <a:spLocks noGrp="1"/>
          </p:cNvSpPr>
          <p:nvPr>
            <p:ph sz="half" idx="2"/>
          </p:nvPr>
        </p:nvSpPr>
        <p:spPr>
          <a:xfrm>
            <a:off x="557999" y="5064287"/>
            <a:ext cx="11062501" cy="1355563"/>
          </a:xfrm>
          <a:prstGeom prst="roundRect">
            <a:avLst/>
          </a:prstGeom>
          <a:solidFill>
            <a:schemeClr val="accent6">
              <a:lumMod val="20000"/>
              <a:lumOff val="80000"/>
            </a:schemeClr>
          </a:solidFill>
        </p:spPr>
        <p:txBody>
          <a:bodyPr>
            <a:normAutofit fontScale="62500" lnSpcReduction="20000"/>
          </a:bodyPr>
          <a:lstStyle/>
          <a:p>
            <a:pPr marL="0" indent="0">
              <a:buNone/>
            </a:pPr>
            <a:r>
              <a:rPr lang="bg" sz="2400" b="1" dirty="0"/>
              <a:t>3. Значение на основните познания</a:t>
            </a:r>
          </a:p>
          <a:p>
            <a:r>
              <a:rPr lang="bg" sz="2600" dirty="0"/>
              <a:t>Специфичните за дадена област знания са от решаващо значение, тъй като оценките и доказателствата варират значително от една област до друга</a:t>
            </a:r>
          </a:p>
          <a:p>
            <a:r>
              <a:rPr lang="bg" sz="2600" dirty="0"/>
              <a:t>Твърде много стойност се губи, ако критичното мислене се разглежда просто като списък от логически операции</a:t>
            </a:r>
          </a:p>
        </p:txBody>
      </p:sp>
      <p:sp>
        <p:nvSpPr>
          <p:cNvPr id="7" name="Content Placeholder 2"/>
          <p:cNvSpPr txBox="1">
            <a:spLocks/>
          </p:cNvSpPr>
          <p:nvPr/>
        </p:nvSpPr>
        <p:spPr>
          <a:xfrm>
            <a:off x="6210301" y="1714275"/>
            <a:ext cx="5410200" cy="3235711"/>
          </a:xfrm>
          <a:prstGeom prst="roundRect">
            <a:avLst/>
          </a:prstGeom>
          <a:solidFill>
            <a:schemeClr val="accent2">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g" sz="2900" b="1" dirty="0"/>
              <a:t>2. Предразположения (нагласи, навици на ума)</a:t>
            </a:r>
          </a:p>
          <a:p>
            <a:r>
              <a:rPr lang="bg" sz="2900" dirty="0"/>
              <a:t>Непредубеденост</a:t>
            </a:r>
          </a:p>
          <a:p>
            <a:r>
              <a:rPr lang="bg" sz="2900" dirty="0"/>
              <a:t>Справедливост</a:t>
            </a:r>
          </a:p>
          <a:p>
            <a:r>
              <a:rPr lang="bg" sz="2900" dirty="0"/>
              <a:t>Склонност към търсене на разум</a:t>
            </a:r>
          </a:p>
          <a:p>
            <a:r>
              <a:rPr lang="bg" sz="2900" dirty="0"/>
              <a:t>Любопитство</a:t>
            </a:r>
          </a:p>
          <a:p>
            <a:r>
              <a:rPr lang="bg" sz="2900" dirty="0"/>
              <a:t>Желание да бъдеш добре информиран</a:t>
            </a:r>
          </a:p>
          <a:p>
            <a:r>
              <a:rPr lang="bg" sz="2900" dirty="0"/>
              <a:t>Гъвкавост</a:t>
            </a:r>
          </a:p>
          <a:p>
            <a:r>
              <a:rPr lang="bg" sz="2900" dirty="0"/>
              <a:t>Емпатия</a:t>
            </a:r>
            <a:endParaRPr lang="en-US" sz="2600" dirty="0"/>
          </a:p>
        </p:txBody>
      </p:sp>
      <p:sp>
        <p:nvSpPr>
          <p:cNvPr id="8" name="TextBox 7"/>
          <p:cNvSpPr txBox="1"/>
          <p:nvPr/>
        </p:nvSpPr>
        <p:spPr>
          <a:xfrm>
            <a:off x="10229850" y="6419850"/>
            <a:ext cx="1866901" cy="307777"/>
          </a:xfrm>
          <a:prstGeom prst="rect">
            <a:avLst/>
          </a:prstGeom>
        </p:spPr>
        <p:txBody>
          <a:bodyPr wrap="square" rtlCol="0">
            <a:spAutoFit/>
          </a:bodyPr>
          <a:lstStyle/>
          <a:p>
            <a:pPr algn="l"/>
            <a:r>
              <a:rPr lang="bg" sz="1400" dirty="0">
                <a:hlinkClick r:id="rId3"/>
              </a:rPr>
              <a:t>Източник </a:t>
            </a:r>
            <a:r>
              <a:rPr lang="bg" sz="1400" dirty="0"/>
              <a:t>| </a:t>
            </a:r>
            <a:r>
              <a:rPr lang="bg" sz="1400" dirty="0">
                <a:hlinkClick r:id="rId4"/>
              </a:rPr>
              <a:t>Източник на изображението</a:t>
            </a:r>
            <a:endParaRPr lang="nl-BE" sz="1400" dirty="0"/>
          </a:p>
        </p:txBody>
      </p:sp>
      <p:pic>
        <p:nvPicPr>
          <p:cNvPr id="2052" name="Picture 4" descr="Free vector design structure matrix abstrac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3625" y="3543300"/>
            <a:ext cx="2000950" cy="200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4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Критично мислене за справяне с информационното разстройство</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bg" sz="2200" b="0" i="0" dirty="0">
                <a:solidFill>
                  <a:srgbClr val="333333"/>
                </a:solidFill>
                <a:effectLst/>
              </a:rPr>
              <a:t>Критичното мислене за справяне с информационното </a:t>
            </a:r>
            <a:r>
              <a:rPr lang="bg" sz="2200" dirty="0">
                <a:solidFill>
                  <a:srgbClr val="333333"/>
                </a:solidFill>
              </a:rPr>
              <a:t>разстройство се отнася до способността да се поставя под въпрос информацията, която хората виждат, и способността да се прави разлика между висококачествено и ненадеждно съдържание</a:t>
            </a:r>
          </a:p>
          <a:p>
            <a:pPr>
              <a:lnSpc>
                <a:spcPct val="120000"/>
              </a:lnSpc>
            </a:pPr>
            <a:r>
              <a:rPr lang="bg" sz="2200" b="0" i="0" dirty="0">
                <a:solidFill>
                  <a:srgbClr val="333333"/>
                </a:solidFill>
                <a:effectLst/>
              </a:rPr>
              <a:t>Изследванията показват, че като цяло студентите често нямат необходимите умения за ефективно навигиране в информационното разстройство.</a:t>
            </a:r>
          </a:p>
          <a:p>
            <a:pPr>
              <a:lnSpc>
                <a:spcPct val="120000"/>
              </a:lnSpc>
            </a:pPr>
            <a:r>
              <a:rPr lang="bg" sz="2200" dirty="0">
                <a:solidFill>
                  <a:srgbClr val="333333"/>
                </a:solidFill>
              </a:rPr>
              <a:t>За да се отговори на този проблем, е от решаващо значение да се осигури образование за информационни нарушения и да се насърчават инициативи, които стимулират критичното мислене сред учениците. Тези мерки са жизненоважни, за да се даде възможност на учениците да изградят своя собствена вътрешна когнитивна „защитна стена“, която може да ги предпази от опасностите на информационното разстройство.</a:t>
            </a:r>
          </a:p>
        </p:txBody>
      </p:sp>
      <p:sp>
        <p:nvSpPr>
          <p:cNvPr id="2" name="TextBox 1"/>
          <p:cNvSpPr txBox="1"/>
          <p:nvPr/>
        </p:nvSpPr>
        <p:spPr>
          <a:xfrm>
            <a:off x="11315700" y="6410325"/>
            <a:ext cx="1095375" cy="307777"/>
          </a:xfrm>
          <a:prstGeom prst="rect">
            <a:avLst/>
          </a:prstGeom>
        </p:spPr>
        <p:txBody>
          <a:bodyPr wrap="square" rtlCol="0">
            <a:spAutoFit/>
          </a:bodyPr>
          <a:lstStyle/>
          <a:p>
            <a:pPr algn="l"/>
            <a:r>
              <a:rPr lang="bg" sz="1400" dirty="0">
                <a:hlinkClick r:id="rId3"/>
              </a:rPr>
              <a:t>Източник</a:t>
            </a:r>
            <a:endParaRPr lang="nl-BE" sz="1400" dirty="0"/>
          </a:p>
        </p:txBody>
      </p:sp>
    </p:spTree>
    <p:extLst>
      <p:ext uri="{BB962C8B-B14F-4D97-AF65-F5344CB8AC3E}">
        <p14:creationId xmlns:p14="http://schemas.microsoft.com/office/powerpoint/2010/main" val="296603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017800"/>
            <a:ext cx="11059692" cy="605096"/>
          </a:xfrm>
        </p:spPr>
        <p:txBody>
          <a:bodyPr/>
          <a:lstStyle/>
          <a:p>
            <a:r>
              <a:rPr lang="bg" dirty="0"/>
              <a:t>Мултиграмотна рамка </a:t>
            </a:r>
            <a:r>
              <a:rPr lang="bg" dirty="0" err="1"/>
              <a:t>_</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622896"/>
            <a:ext cx="10957726" cy="1977554"/>
          </a:xfrm>
        </p:spPr>
        <p:txBody>
          <a:bodyPr>
            <a:noAutofit/>
          </a:bodyPr>
          <a:lstStyle/>
          <a:p>
            <a:pPr>
              <a:lnSpc>
                <a:spcPct val="120000"/>
              </a:lnSpc>
            </a:pPr>
            <a:r>
              <a:rPr lang="bg" sz="2000" b="0" i="0" dirty="0">
                <a:solidFill>
                  <a:srgbClr val="333333"/>
                </a:solidFill>
                <a:effectLst/>
              </a:rPr>
              <a:t>Бързите промени около информационното разстройство в цифровата ера изискват широк набор от знания и умения, за да могат хората да се справят с информационното разстройство по ефективен начин.</a:t>
            </a:r>
          </a:p>
          <a:p>
            <a:pPr>
              <a:lnSpc>
                <a:spcPct val="120000"/>
              </a:lnSpc>
            </a:pPr>
            <a:r>
              <a:rPr lang="bg" sz="2000" dirty="0">
                <a:solidFill>
                  <a:srgbClr val="333333"/>
                </a:solidFill>
              </a:rPr>
              <a:t>Рамката на </a:t>
            </a:r>
            <a:r>
              <a:rPr lang="bg" sz="2000" b="1" dirty="0">
                <a:solidFill>
                  <a:srgbClr val="333333"/>
                </a:solidFill>
              </a:rPr>
              <a:t>„ </a:t>
            </a:r>
            <a:r>
              <a:rPr lang="bg" sz="2000" b="1" dirty="0" err="1">
                <a:solidFill>
                  <a:srgbClr val="333333"/>
                </a:solidFill>
              </a:rPr>
              <a:t>многограмотността </a:t>
            </a:r>
            <a:r>
              <a:rPr lang="bg" sz="2000" b="1" dirty="0">
                <a:solidFill>
                  <a:srgbClr val="333333"/>
                </a:solidFill>
              </a:rPr>
              <a:t>“ </a:t>
            </a:r>
            <a:r>
              <a:rPr lang="bg" sz="2000" dirty="0">
                <a:solidFill>
                  <a:srgbClr val="333333"/>
                </a:solidFill>
              </a:rPr>
              <a:t>съдържа умения за справяне с информационното разстройство, съчетано със знания за факторите, които допринасят за информационното разстройство. Това дава възможност за динамична рамка от умения и знания, които могат да се разширяват, когато пейзажът на информационния безпорядък се измества и променя в бъдеще. Ключовите </a:t>
            </a:r>
            <a:r>
              <a:rPr lang="bg" sz="2000">
                <a:solidFill>
                  <a:srgbClr val="333333"/>
                </a:solidFill>
              </a:rPr>
              <a:t>компоненти включват </a:t>
            </a:r>
            <a:r>
              <a:rPr lang="bg" sz="2000" dirty="0">
                <a:solidFill>
                  <a:srgbClr val="333333"/>
                </a:solidFill>
              </a:rPr>
              <a:t>:</a:t>
            </a:r>
          </a:p>
        </p:txBody>
      </p:sp>
      <p:sp>
        <p:nvSpPr>
          <p:cNvPr id="4" name="Θέση περιεχομένου 5">
            <a:extLst>
              <a:ext uri="{FF2B5EF4-FFF2-40B4-BE49-F238E27FC236}">
                <a16:creationId xmlns:a16="http://schemas.microsoft.com/office/drawing/2014/main" id="{13725DC3-E1D4-4E92-AF5A-F0DED3AA5B9A}"/>
              </a:ext>
            </a:extLst>
          </p:cNvPr>
          <p:cNvSpPr txBox="1">
            <a:spLocks/>
          </p:cNvSpPr>
          <p:nvPr/>
        </p:nvSpPr>
        <p:spPr>
          <a:xfrm>
            <a:off x="1297097" y="4880446"/>
            <a:ext cx="9271800" cy="1977554"/>
          </a:xfrm>
          <a:prstGeom prst="rect">
            <a:avLst/>
          </a:prstGeom>
        </p:spPr>
        <p:txBody>
          <a:bodyPr vert="horz" lIns="91440" tIns="45720" rIns="91440" bIns="45720" numCol="2" rtlCol="0">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bg" sz="2000" dirty="0">
                <a:solidFill>
                  <a:srgbClr val="333333"/>
                </a:solidFill>
              </a:rPr>
              <a:t>(Критична) медийна грамотност</a:t>
            </a:r>
          </a:p>
          <a:p>
            <a:pPr lvl="1"/>
            <a:r>
              <a:rPr lang="bg" sz="2000" dirty="0">
                <a:solidFill>
                  <a:srgbClr val="333333"/>
                </a:solidFill>
              </a:rPr>
              <a:t>Информационна грамотност</a:t>
            </a:r>
          </a:p>
          <a:p>
            <a:pPr lvl="1"/>
            <a:r>
              <a:rPr lang="bg" sz="2000" dirty="0">
                <a:solidFill>
                  <a:srgbClr val="333333"/>
                </a:solidFill>
              </a:rPr>
              <a:t>Новинарска грамотност</a:t>
            </a:r>
          </a:p>
          <a:p>
            <a:pPr lvl="1"/>
            <a:r>
              <a:rPr lang="bg" sz="2000" dirty="0">
                <a:solidFill>
                  <a:srgbClr val="333333"/>
                </a:solidFill>
              </a:rPr>
              <a:t>Алгоритмична грамотност</a:t>
            </a:r>
          </a:p>
          <a:p>
            <a:pPr lvl="1"/>
            <a:r>
              <a:rPr lang="bg" sz="2000" dirty="0">
                <a:solidFill>
                  <a:srgbClr val="333333"/>
                </a:solidFill>
              </a:rPr>
              <a:t>Статистическа/количествена грамотност/числителна грамотност</a:t>
            </a:r>
          </a:p>
          <a:p>
            <a:pPr lvl="1"/>
            <a:r>
              <a:rPr lang="bg" sz="2000" dirty="0">
                <a:solidFill>
                  <a:srgbClr val="333333"/>
                </a:solidFill>
              </a:rPr>
              <a:t>Познаване на силата и последиците от изкуствения интелект</a:t>
            </a:r>
          </a:p>
        </p:txBody>
      </p:sp>
      <p:sp>
        <p:nvSpPr>
          <p:cNvPr id="2" name="TextBox 1"/>
          <p:cNvSpPr txBox="1"/>
          <p:nvPr/>
        </p:nvSpPr>
        <p:spPr>
          <a:xfrm>
            <a:off x="11410950" y="6448425"/>
            <a:ext cx="781050" cy="307777"/>
          </a:xfrm>
          <a:prstGeom prst="rect">
            <a:avLst/>
          </a:prstGeom>
        </p:spPr>
        <p:txBody>
          <a:bodyPr wrap="square" rtlCol="0">
            <a:spAutoFit/>
          </a:bodyPr>
          <a:lstStyle/>
          <a:p>
            <a:pPr algn="l"/>
            <a:r>
              <a:rPr lang="bg" sz="1400" dirty="0">
                <a:hlinkClick r:id="rId3"/>
              </a:rPr>
              <a:t>Източник</a:t>
            </a:r>
            <a:endParaRPr lang="nl-BE" sz="1400" dirty="0"/>
          </a:p>
        </p:txBody>
      </p:sp>
    </p:spTree>
    <p:extLst>
      <p:ext uri="{BB962C8B-B14F-4D97-AF65-F5344CB8AC3E}">
        <p14:creationId xmlns:p14="http://schemas.microsoft.com/office/powerpoint/2010/main" val="277446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Мислене, бързо и бавно</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582868"/>
          </a:xfrm>
        </p:spPr>
        <p:txBody>
          <a:bodyPr>
            <a:normAutofit lnSpcReduction="10000"/>
          </a:bodyPr>
          <a:lstStyle/>
          <a:p>
            <a:pPr marL="0" indent="0">
              <a:buNone/>
            </a:pPr>
            <a:r>
              <a:rPr lang="bg" sz="2200" dirty="0">
                <a:solidFill>
                  <a:srgbClr val="333333"/>
                </a:solidFill>
              </a:rPr>
              <a:t>Когато се представи част от информацията, хората могат да се ангажират с един от двата начина за обработка на информация: систематична обработка или евристична обработка.</a:t>
            </a:r>
          </a:p>
          <a:p>
            <a:pPr marL="457200" indent="-457200">
              <a:buFont typeface="+mj-lt"/>
              <a:buAutoNum type="arabicPeriod"/>
            </a:pPr>
            <a:r>
              <a:rPr lang="bg" sz="2200" b="1" dirty="0">
                <a:solidFill>
                  <a:srgbClr val="333333"/>
                </a:solidFill>
              </a:rPr>
              <a:t>Систематичната обработка </a:t>
            </a:r>
            <a:r>
              <a:rPr lang="bg" sz="2200" dirty="0">
                <a:solidFill>
                  <a:srgbClr val="333333"/>
                </a:solidFill>
              </a:rPr>
              <a:t>включва внимателен, задълбочен анализ на наличните доказателства, за да се стигне до добре обоснована оценка на достоверността. Систематичните оценки изискват значителни умствени усилия.</a:t>
            </a:r>
          </a:p>
          <a:p>
            <a:pPr marL="457200" indent="-457200">
              <a:buFont typeface="+mj-lt"/>
              <a:buAutoNum type="arabicPeriod"/>
            </a:pPr>
            <a:r>
              <a:rPr lang="bg" sz="2200" b="1" dirty="0">
                <a:solidFill>
                  <a:srgbClr val="333333"/>
                </a:solidFill>
              </a:rPr>
              <a:t>Евристичната обработка </a:t>
            </a:r>
            <a:r>
              <a:rPr lang="bg" sz="2200" dirty="0">
                <a:solidFill>
                  <a:srgbClr val="333333"/>
                </a:solidFill>
              </a:rPr>
              <a:t>се характеризира с доста интуитивно използване на евристики или практически правила, които изискват малко или никакви когнитивни усилия, за да се стигне до бърза преценка за достоверността.</a:t>
            </a:r>
          </a:p>
          <a:p>
            <a:pPr marL="0" indent="0">
              <a:buNone/>
            </a:pPr>
            <a:r>
              <a:rPr lang="bg" sz="2200" dirty="0">
                <a:solidFill>
                  <a:srgbClr val="333333"/>
                </a:solidFill>
              </a:rPr>
              <a:t>Критичното мислене се отнася до отделянето на време за по-подробна и специфична обработка, когато се сблъскате с новини или информация, като се вземе предвид времето, необходимо за размисъл върху източника на информацията, нейната надеждност и достоверност, нейните пристрастия, възможния дневен ред, който стои в основата й.</a:t>
            </a:r>
            <a:endParaRPr lang="en-GB" sz="2200" b="0" i="0" dirty="0">
              <a:solidFill>
                <a:srgbClr val="333333"/>
              </a:solidFill>
              <a:effectLst/>
            </a:endParaRPr>
          </a:p>
          <a:p>
            <a:endParaRPr lang="en-GB" sz="2200" dirty="0">
              <a:solidFill>
                <a:srgbClr val="333333"/>
              </a:solidFill>
            </a:endParaRPr>
          </a:p>
        </p:txBody>
      </p:sp>
      <p:sp>
        <p:nvSpPr>
          <p:cNvPr id="2" name="TextBox 1"/>
          <p:cNvSpPr txBox="1"/>
          <p:nvPr/>
        </p:nvSpPr>
        <p:spPr>
          <a:xfrm>
            <a:off x="6873411" y="6334780"/>
            <a:ext cx="5242389" cy="523220"/>
          </a:xfrm>
          <a:prstGeom prst="rect">
            <a:avLst/>
          </a:prstGeom>
        </p:spPr>
        <p:txBody>
          <a:bodyPr wrap="square" rtlCol="0">
            <a:spAutoFit/>
          </a:bodyPr>
          <a:lstStyle/>
          <a:p>
            <a:pPr algn="r"/>
            <a:r>
              <a:rPr lang="bg" sz="1400" dirty="0">
                <a:hlinkClick r:id="rId3"/>
              </a:rPr>
              <a:t>Източник 1 </a:t>
            </a:r>
            <a:r>
              <a:rPr lang="bg" sz="1400" dirty="0"/>
              <a:t>| </a:t>
            </a:r>
            <a:r>
              <a:rPr lang="bg" sz="1400" dirty="0">
                <a:hlinkClick r:id="rId4"/>
              </a:rPr>
              <a:t>Източник 2 </a:t>
            </a:r>
            <a:r>
              <a:rPr lang="bg" sz="1400" dirty="0"/>
              <a:t>| </a:t>
            </a:r>
            <a:r>
              <a:rPr lang="bg" sz="1400" dirty="0">
                <a:hlinkClick r:id="rId5"/>
              </a:rPr>
              <a:t>Източник 3</a:t>
            </a:r>
          </a:p>
          <a:p>
            <a:pPr algn="r"/>
            <a:r>
              <a:rPr lang="bg" sz="1400" dirty="0">
                <a:hlinkClick r:id="rId6"/>
              </a:rPr>
              <a:t>Източник на изображението</a:t>
            </a:r>
            <a:endParaRPr lang="nl-BE" sz="1400" dirty="0"/>
          </a:p>
        </p:txBody>
      </p:sp>
      <p:pic>
        <p:nvPicPr>
          <p:cNvPr id="7" name="Picture 2" descr="Free vector critical thinking concept illustrati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33025" y="166688"/>
            <a:ext cx="17049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829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2_Critical_Thinking_BG"/>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ZfE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l8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Xx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l8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l8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l8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ZfEFYFQaV5GsAAABvAAAAHAAAAHVuaXZlcnNhbC9sb2NhbF9zZXR0aW5ncy54bWwNyrEKwkAMANC9XxEySB3Uugn2rpujCK0fENogB7mk9ELRv/e2N7x++GaBnbeSTANezx0C62xL0k/A9/Q43RCKky4kphxQDWGITS82k4zsXmOBVejH28S5wvlJuc4XqbOkAu1B/B6PeInNH1BLAwQUAAIACABZfE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WXxBWOohDhNLAAAAbAAAABsAAAB1bml2ZXJzYWwvdW5pdmVyc2FsLnBuZy54bWyzsa/IzVEoSy0qzszPs1Uy1DNQsrfj5bIpKEoty0wtV6gAigEFIUBJoRLINUJwyzNTSjKAQiYmFgjBjNTM9IwSoKiBhRlcVB9oKABQSwECAAAUAAIACACpdlBPNmFYAkcDAADhCQAAFAAAAAAAAAABAAAAAAAAAAAAdW5pdmVyc2FsL3BsYXllci54bWxQSwECAAAUAAIACABZfEFYtTf0qBwFAADhEwAAHQAAAAAAAAABAAAAAAB5AwAAdW5pdmVyc2FsL2NvbW1vbl9tZXNzYWdlcy5sbmdQSwECAAAUAAIACABZfEFYFR5gG6MAAAB/AQAALgAAAAAAAAABAAAAAADQCAAAdW5pdmVyc2FsL3BsYXliYWNrX2FuZF9uYXZpZ2F0aW9uX3NldHRpbmdzLnhtbFBLAQIAABQAAgAIAFl8QVh0STUfPAQAAAwVAAAnAAAAAAAAAAEAAAAAAL8JAAB1bml2ZXJzYWwvZmxhc2hfcHVibGlzaGluZ19zZXR0aW5ncy54bWxQSwECAAAUAAIACABZfEFYN4uHansDAACsDAAAIQAAAAAAAAABAAAAAABADgAAdW5pdmVyc2FsL2ZsYXNoX3NraW5fc2V0dGluZ3MueG1sUEsBAgAAFAACAAgAWXxBWKavViM2BAAAlhQAACYAAAAAAAAAAQAAAAAA+hEAAHVuaXZlcnNhbC9odG1sX3B1Ymxpc2hpbmdfc2V0dGluZ3MueG1sUEsBAgAAFAACAAgAWXxBWCYPfuiwAQAAbwYAAB8AAAAAAAAAAQAAAAAAdBYAAHVuaXZlcnNhbC9odG1sX3NraW5fc2V0dGluZ3MuanNQSwECAAAUAAIACABZfEFYFQaV5GsAAABvAAAAHAAAAAAAAAABAAAAAABhGAAAdW5pdmVyc2FsL2xvY2FsX3NldHRpbmdzLnhtbFBLAQIAABQAAgAIAFl8QVjCG66ZaBIAAPdNAAAXAAAAAAAAAAAAAAAAAAYZAAB1bml2ZXJzYWwvdW5pdmVyc2FsLnBuZ1BLAQIAABQAAgAIAFl8QVjqIQ4TSwAAAGwAAAAbAAAAAAAAAAEAAAAAAKMrAAB1bml2ZXJzYWwvdW5pdmVyc2FsLnBuZy54bWxQSwUGAAAAAAoACgAGAwAAJywAAAAA"/>
  <p:tag name="ISPRING_LMS_API_VERSION" val="SCORM 1.2"/>
  <p:tag name="ISPRING_ULTRA_SCORM_COURSE_ID" val="061051C6-2544-4B21-B741-8C90A59C00B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Bulgarian\\Bulgaria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2_Critical_Thinking_B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9967</TotalTime>
  <Words>2446</Words>
  <Application>Microsoft Office PowerPoint</Application>
  <PresentationFormat>Ευρεία οθόνη</PresentationFormat>
  <Paragraphs>152</Paragraphs>
  <Slides>20</Slides>
  <Notes>20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20</vt:i4>
      </vt:variant>
    </vt:vector>
  </HeadingPairs>
  <TitlesOfParts>
    <vt:vector size="30"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Партньори</vt:lpstr>
      <vt:lpstr>Модули</vt:lpstr>
      <vt:lpstr>Цели</vt:lpstr>
      <vt:lpstr>Какво е критично мислене?</vt:lpstr>
      <vt:lpstr>Компоненти на критичното мислене</vt:lpstr>
      <vt:lpstr>Критично мислене за справяне с информационното разстройство</vt:lpstr>
      <vt:lpstr>Мултиграмотна рамка _</vt:lpstr>
      <vt:lpstr>Мислене, бързо и бавно</vt:lpstr>
      <vt:lpstr>Скептично знание</vt:lpstr>
      <vt:lpstr>Критично игнориране</vt:lpstr>
      <vt:lpstr>Три инструмента за критично мислене</vt:lpstr>
      <vt:lpstr>Изграждане на критично мислене при избягване на скептицизъм, цинизъм и недоверие</vt:lpstr>
      <vt:lpstr>Осъзнаване на когнитивните пристрастия</vt:lpstr>
      <vt:lpstr>Силата на любопитството за критично мислене</vt:lpstr>
      <vt:lpstr>Стратегии за обучение по критично мислене</vt:lpstr>
      <vt:lpstr>Стратегии за обучение по критично мислене</vt:lpstr>
      <vt:lpstr>Препратки и допълнителна литература</vt:lpstr>
      <vt:lpstr>Препратки и допълнителна литература</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2_Critical_Thinking_BG</dc:title>
  <dc:creator>pantelis bbalaouras</dc:creator>
  <cp:lastModifiedBy>pantelis</cp:lastModifiedBy>
  <cp:revision>178</cp:revision>
  <dcterms:created xsi:type="dcterms:W3CDTF">2020-06-02T13:31:56Z</dcterms:created>
  <dcterms:modified xsi:type="dcterms:W3CDTF">2024-02-01T13:35:14Z</dcterms:modified>
</cp:coreProperties>
</file>