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512" r:id="rId5"/>
    <p:sldId id="444" r:id="rId6"/>
    <p:sldId id="509" r:id="rId7"/>
    <p:sldId id="420" r:id="rId8"/>
    <p:sldId id="513" r:id="rId9"/>
    <p:sldId id="514" r:id="rId10"/>
    <p:sldId id="520" r:id="rId11"/>
    <p:sldId id="445" r:id="rId12"/>
    <p:sldId id="517" r:id="rId13"/>
    <p:sldId id="296" r:id="rId14"/>
    <p:sldId id="521" r:id="rId15"/>
    <p:sldId id="522" r:id="rId16"/>
    <p:sldId id="523" r:id="rId17"/>
    <p:sldId id="518" r:id="rId18"/>
    <p:sldId id="524" r:id="rId19"/>
    <p:sldId id="516" r:id="rId20"/>
    <p:sldId id="527" r:id="rId21"/>
    <p:sldId id="529" r:id="rId22"/>
    <p:sldId id="525" r:id="rId23"/>
    <p:sldId id="526" r:id="rId24"/>
    <p:sldId id="528" r:id="rId25"/>
    <p:sldId id="325" r:id="rId26"/>
    <p:sldId id="442" r:id="rId27"/>
  </p:sldIdLst>
  <p:sldSz cx="12192000" cy="6858000"/>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227137-6909-4844-857E-472B8ADE35F0}" v="217" dt="2023-12-18T16:05:37.98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8" y="6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rgbClr val="95C11F"/>
        </a:solidFill>
        <a:ln>
          <a:solidFill>
            <a:srgbClr val="785832"/>
          </a:solidFill>
        </a:ln>
      </dgm:spPr>
      <dgm:t>
        <a:bodyPr lIns="121920"/>
        <a:lstStyle/>
        <a:p>
          <a:r>
            <a:rPr lang="en-US" sz="3200" b="1" kern="1200" dirty="0">
              <a:solidFill>
                <a:schemeClr val="bg1"/>
              </a:solidFill>
              <a:effectLst>
                <a:outerShdw blurRad="38100" dist="38100" dir="2700000" algn="tl">
                  <a:srgbClr val="000000">
                    <a:alpha val="43137"/>
                  </a:srgbClr>
                </a:outerShdw>
              </a:effectLst>
            </a:rPr>
            <a:t>1. </a:t>
          </a:r>
          <a:r>
            <a:rPr lang="en-US" sz="3200" b="1" kern="1200" dirty="0" err="1">
              <a:solidFill>
                <a:schemeClr val="bg1"/>
              </a:solidFill>
              <a:effectLst>
                <a:outerShdw blurRad="38100" dist="38100" dir="2700000" algn="tl">
                  <a:srgbClr val="000000">
                    <a:alpha val="43137"/>
                  </a:srgbClr>
                </a:outerShdw>
              </a:effectLst>
            </a:rPr>
            <a:t>Bewustwording</a:t>
          </a:r>
          <a:r>
            <a:rPr lang="en-US" sz="3200" b="1" kern="1200" dirty="0">
              <a:solidFill>
                <a:schemeClr val="bg1"/>
              </a:solidFill>
              <a:effectLst>
                <a:outerShdw blurRad="38100" dist="38100" dir="2700000" algn="tl">
                  <a:srgbClr val="000000">
                    <a:alpha val="43137"/>
                  </a:srgbClr>
                </a:outerShdw>
              </a:effectLst>
            </a:rPr>
            <a:t>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a:t>
          </a:r>
          <a:r>
            <a:rPr lang="en-US" sz="3200" b="0" kern="1200" dirty="0" err="1">
              <a:solidFill>
                <a:schemeClr val="tx1"/>
              </a:solidFill>
              <a:effectLst/>
              <a:latin typeface="Calibri" panose="020F0502020204030204"/>
              <a:ea typeface="+mn-ea"/>
              <a:cs typeface="+mn-cs"/>
            </a:rPr>
            <a:t>Kritisch</a:t>
          </a:r>
          <a:r>
            <a:rPr lang="en-US" sz="3200" b="0" kern="1200" dirty="0">
              <a:solidFill>
                <a:schemeClr val="tx1"/>
              </a:solidFill>
              <a:effectLst/>
              <a:latin typeface="Calibri" panose="020F0502020204030204"/>
              <a:ea typeface="+mn-ea"/>
              <a:cs typeface="+mn-cs"/>
            </a:rPr>
            <a:t> </a:t>
          </a:r>
          <a:r>
            <a:rPr lang="en-US" sz="3200" b="0" kern="1200" dirty="0" err="1">
              <a:solidFill>
                <a:schemeClr val="tx1"/>
              </a:solidFill>
              <a:effectLst/>
              <a:latin typeface="Calibri" panose="020F0502020204030204"/>
              <a:ea typeface="+mn-ea"/>
              <a:cs typeface="+mn-cs"/>
            </a:rPr>
            <a:t>denken</a:t>
          </a:r>
          <a:endParaRPr lang="el-GR" sz="3200" b="0" kern="120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Conflictbemiddeling</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err="1">
              <a:solidFill>
                <a:schemeClr val="tx1"/>
              </a:solidFill>
              <a:effectLst/>
            </a:rPr>
            <a:t>Dialoog</a:t>
          </a:r>
          <a:r>
            <a:rPr lang="en-US" sz="3200" kern="1200" dirty="0">
              <a:solidFill>
                <a:schemeClr val="tx1"/>
              </a:solidFill>
              <a:effectLst/>
            </a:rPr>
            <a:t> </a:t>
          </a:r>
          <a:r>
            <a:rPr lang="en-US" sz="3200" kern="1200" dirty="0" err="1">
              <a:solidFill>
                <a:schemeClr val="tx1"/>
              </a:solidFill>
              <a:effectLst/>
            </a:rPr>
            <a:t>mogelijk</a:t>
          </a:r>
          <a:r>
            <a:rPr lang="en-US" sz="3200" kern="1200" dirty="0">
              <a:solidFill>
                <a:schemeClr val="tx1"/>
              </a:solidFill>
              <a:effectLst/>
            </a:rPr>
            <a:t> </a:t>
          </a:r>
          <a:r>
            <a:rPr lang="en-US" sz="3200" kern="1200" dirty="0" err="1">
              <a:solidFill>
                <a:schemeClr val="tx1"/>
              </a:solidFill>
              <a:effectLst/>
            </a:rPr>
            <a:t>maken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Ethiek</a:t>
          </a:r>
          <a:endParaRPr lang="el-GR" sz="3200" kern="1200" dirty="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a:t>
          </a:r>
          <a:r>
            <a:rPr lang="en-US" sz="3200" dirty="0" err="1">
              <a:solidFill>
                <a:prstClr val="black"/>
              </a:solidFill>
              <a:effectLst/>
              <a:latin typeface="Calibri" panose="020F0502020204030204"/>
              <a:ea typeface="+mn-ea"/>
              <a:cs typeface="+mn-cs"/>
            </a:rPr>
            <a:t>Digitale</a:t>
          </a:r>
          <a:r>
            <a:rPr lang="en-US" sz="3200" dirty="0">
              <a:solidFill>
                <a:prstClr val="black"/>
              </a:solidFill>
              <a:effectLst/>
              <a:latin typeface="Calibri" panose="020F0502020204030204"/>
              <a:ea typeface="+mn-ea"/>
              <a:cs typeface="+mn-cs"/>
            </a:rPr>
            <a:t> </a:t>
          </a:r>
          <a:r>
            <a:rPr lang="en-US" sz="3200" dirty="0" err="1">
              <a:solidFill>
                <a:prstClr val="black"/>
              </a:solidFill>
              <a:effectLst/>
              <a:latin typeface="Calibri" panose="020F0502020204030204"/>
              <a:ea typeface="+mn-ea"/>
              <a:cs typeface="+mn-cs"/>
            </a:rPr>
            <a:t>vaardigheden</a:t>
          </a:r>
          <a:r>
            <a:rPr lang="en-US" sz="3200" dirty="0">
              <a:solidFill>
                <a:prstClr val="black"/>
              </a:solidFill>
              <a:effectLst/>
              <a:latin typeface="Calibri" panose="020F0502020204030204"/>
              <a:ea typeface="+mn-ea"/>
              <a:cs typeface="+mn-cs"/>
            </a:rPr>
            <a:t>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C1952-61D3-48E2-91D2-718A77C46B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NL"/>
        </a:p>
      </dgm:t>
    </dgm:pt>
    <dgm:pt modelId="{D2950160-F4AB-4AEC-9E7E-1356804BC94D}" type="pres">
      <dgm:prSet presAssocID="{FF1C1952-61D3-48E2-91D2-718A77C46B5F}" presName="linear" presStyleCnt="0">
        <dgm:presLayoutVars>
          <dgm:dir/>
          <dgm:animLvl val="lvl"/>
          <dgm:resizeHandles val="exact"/>
        </dgm:presLayoutVars>
      </dgm:prSet>
      <dgm:spPr/>
      <dgm:t>
        <a:bodyPr/>
        <a:lstStyle/>
        <a:p>
          <a:endParaRPr lang="el-GR"/>
        </a:p>
      </dgm:t>
    </dgm:pt>
  </dgm:ptLst>
  <dgm:cxnLst>
    <dgm:cxn modelId="{97998B0C-3499-4E17-B8DB-EF2A0C89B7E3}" type="presOf" srcId="{FF1C1952-61D3-48E2-91D2-718A77C46B5F}" destId="{D2950160-F4AB-4AEC-9E7E-1356804BC94D}" srcOrd="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chemeClr val="bg1"/>
              </a:solidFill>
              <a:effectLst>
                <a:outerShdw blurRad="38100" dist="38100" dir="2700000" algn="tl">
                  <a:srgbClr val="000000">
                    <a:alpha val="43137"/>
                  </a:srgbClr>
                </a:outerShdw>
              </a:effectLst>
            </a:rPr>
            <a:t>1. </a:t>
          </a:r>
          <a:r>
            <a:rPr lang="en-US" sz="3200" b="1" kern="1200" dirty="0" err="1">
              <a:solidFill>
                <a:schemeClr val="bg1"/>
              </a:solidFill>
              <a:effectLst>
                <a:outerShdw blurRad="38100" dist="38100" dir="2700000" algn="tl">
                  <a:srgbClr val="000000">
                    <a:alpha val="43137"/>
                  </a:srgbClr>
                </a:outerShdw>
              </a:effectLst>
            </a:rPr>
            <a:t>Bewustwording</a:t>
          </a:r>
          <a:r>
            <a:rPr lang="en-US" sz="3200" b="1" kern="1200" dirty="0">
              <a:solidFill>
                <a:schemeClr val="bg1"/>
              </a:solidFill>
              <a:effectLst>
                <a:outerShdw blurRad="38100" dist="38100" dir="2700000" algn="tl">
                  <a:srgbClr val="000000">
                    <a:alpha val="43137"/>
                  </a:srgbClr>
                </a:outerShdw>
              </a:effectLst>
            </a:rPr>
            <a:t>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a:t>
          </a:r>
          <a:r>
            <a:rPr lang="en-US" sz="3200" b="0" kern="1200" dirty="0" err="1">
              <a:solidFill>
                <a:schemeClr val="tx1"/>
              </a:solidFill>
              <a:effectLst/>
              <a:latin typeface="Calibri" panose="020F0502020204030204"/>
              <a:ea typeface="+mn-ea"/>
              <a:cs typeface="+mn-cs"/>
            </a:rPr>
            <a:t>Kritisch</a:t>
          </a:r>
          <a:r>
            <a:rPr lang="en-US" sz="3200" b="0" kern="1200" dirty="0">
              <a:solidFill>
                <a:schemeClr val="tx1"/>
              </a:solidFill>
              <a:effectLst/>
              <a:latin typeface="Calibri" panose="020F0502020204030204"/>
              <a:ea typeface="+mn-ea"/>
              <a:cs typeface="+mn-cs"/>
            </a:rPr>
            <a:t> </a:t>
          </a:r>
          <a:r>
            <a:rPr lang="en-US" sz="3200" b="0" kern="1200" dirty="0" err="1">
              <a:solidFill>
                <a:schemeClr val="tx1"/>
              </a:solidFill>
              <a:effectLst/>
              <a:latin typeface="Calibri" panose="020F0502020204030204"/>
              <a:ea typeface="+mn-ea"/>
              <a:cs typeface="+mn-cs"/>
            </a:rPr>
            <a:t>denken</a:t>
          </a:r>
          <a:endParaRPr lang="el-GR" sz="3200" b="0" kern="120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Conflictbemiddeling</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err="1">
              <a:solidFill>
                <a:schemeClr val="tx1"/>
              </a:solidFill>
              <a:effectLst/>
            </a:rPr>
            <a:t>Dialoog</a:t>
          </a:r>
          <a:r>
            <a:rPr lang="en-US" sz="3200" kern="1200" dirty="0">
              <a:solidFill>
                <a:schemeClr val="tx1"/>
              </a:solidFill>
              <a:effectLst/>
            </a:rPr>
            <a:t> </a:t>
          </a:r>
          <a:r>
            <a:rPr lang="en-US" sz="3200" kern="1200" dirty="0" err="1">
              <a:solidFill>
                <a:schemeClr val="tx1"/>
              </a:solidFill>
              <a:effectLst/>
            </a:rPr>
            <a:t>mogelijk</a:t>
          </a:r>
          <a:r>
            <a:rPr lang="en-US" sz="3200" kern="1200" dirty="0">
              <a:solidFill>
                <a:schemeClr val="tx1"/>
              </a:solidFill>
              <a:effectLst/>
            </a:rPr>
            <a:t> </a:t>
          </a:r>
          <a:r>
            <a:rPr lang="en-US" sz="3200" kern="1200" dirty="0" err="1">
              <a:solidFill>
                <a:schemeClr val="tx1"/>
              </a:solidFill>
              <a:effectLst/>
            </a:rPr>
            <a:t>maken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Ethiek</a:t>
          </a:r>
          <a:endParaRPr lang="el-GR" sz="3200" kern="1200" dirty="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a:t>
          </a:r>
          <a:r>
            <a:rPr lang="en-US" sz="3200" kern="1200" dirty="0" err="1">
              <a:solidFill>
                <a:prstClr val="black"/>
              </a:solidFill>
              <a:effectLst/>
              <a:latin typeface="Calibri" panose="020F0502020204030204"/>
              <a:ea typeface="+mn-ea"/>
              <a:cs typeface="+mn-cs"/>
            </a:rPr>
            <a:t>Digitale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063300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439289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19868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24254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76955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99146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691064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476052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59902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57248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49638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10423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324729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55637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404683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98640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39976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23667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49454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Bewustwording</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788071" y="48972"/>
            <a:ext cx="3381627" cy="843380"/>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Bewustwording</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Bewustwording</a:t>
            </a:r>
            <a:endParaRPr lang="en-US" altLang="el-GR" sz="2400" dirty="0">
              <a:effectLst>
                <a:outerShdw blurRad="38100" dist="38100" dir="2700000" algn="tl">
                  <a:srgbClr val="000000">
                    <a:alpha val="43137"/>
                  </a:srgbClr>
                </a:outerShdw>
              </a:effectLst>
              <a:latin typeface="+mn-lt"/>
            </a:endParaRP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l-GR" sz="2400" dirty="0" err="1">
                <a:effectLst>
                  <a:outerShdw blurRad="38100" dist="38100" dir="2700000" algn="tl">
                    <a:srgbClr val="000000">
                      <a:alpha val="43137"/>
                    </a:srgbClr>
                  </a:outerShdw>
                </a:effectLst>
                <a:latin typeface="+mn-lt"/>
              </a:rPr>
              <a:t>Bewustwording</a:t>
            </a:r>
            <a:endParaRPr lang="en-US"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insider.com/dictionary/social-environmen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www.freepik.com/free-photo/chain-people-origami_9393871.htm#page=3&amp;query=quot%20social%20relationships%20quot&amp;position=3&amp;from_view=search&amp;track=ais&amp;uuid=fac74f52-ef37-4821-a471-7cafca19bdb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drawn-dress-code-illustration_31751731.htm#query=quot%20dress%20code%20quot&amp;position=3&amp;from_view=search&amp;track=ais&amp;uuid=f200f588-b974-4667-9236-42a2a9f29a7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abs/pii/074959789190020T?via%3Dihub"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hyperlink" Target="https://image.freepik.com/free-photo/female-hands-hold-paper-with-text-i-can-i-can-it-scissors-yellow-background_383883-93.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freepik.com/free-vector/psychological-manipulation-abstract-concept-vector-illustration-mental-abuse-dark-psychology-emotional-blackmailing-social-engineering-gaslight-effect-brain-manipulation-abstract-metaphor_12469758.htm#query=Problematic%20Behaviour&amp;position=49&amp;from_view=search&amp;track=ais&amp;uuid=ac03c462-76af-4268-a43e-df18ddd4707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vivangandotra/term-of-the-day-heuristic-simplification-a3976928cb9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service/license-summ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magnifying-glass-looking-for-find-102014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activist-expression-struggle-716736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vectors/red-flag-capture-signal-sport-30866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ostaid.eu/"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doi.org/10.5007/1518-2924.2021.e76900" TargetMode="External"/><Relationship Id="rId5" Type="http://schemas.openxmlformats.org/officeDocument/2006/relationships/hyperlink" Target="https://home-affairs.ec.europa.eu/system/files/2023-07/ran_cn_paper_how_to_respond_to_disinformation_in_public_communications_27-29032023_en.pdf" TargetMode="External"/><Relationship Id="rId4" Type="http://schemas.openxmlformats.org/officeDocument/2006/relationships/hyperlink" Target="https://doi.org/10.1016/0749-5978(91)90020-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open.ocolearnok.org/okinfolit/chapter/information-disorder-truth-trust/" TargetMode="Externa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doi.org/10.5007/1518-2924.2021.e769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freepik.com/free-vector/cognitive-dissonance-abstract-concept-vector-illustration-mental-discomfort-conflict-missing-out-psychological-abuse-emotional-state-decision-making-experience-abstract-metaphor_12469760.htm#query=quot%20Perceived%20behavioural%20control%20quot&amp;position=12&amp;from_view=search&amp;track=ais&amp;uuid=aafd79dd-a86c-47c8-ab45-cd8669232c7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grafisch-ontwerp.org/gedrag-beinvloeden-met-de-theory-of-planned-behavi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simplypsychology.org/theory-of-planned-behavio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sk-SK" sz="3600" b="1" i="0" u="none" strike="noStrike" kern="1200" cap="none" spc="0" normalizeH="0" baseline="0" noProof="0" dirty="0">
                <a:ln>
                  <a:noFill/>
                </a:ln>
                <a:solidFill>
                  <a:srgbClr val="E2423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1</a:t>
            </a:r>
            <a:r>
              <a:rPr kumimoji="0" lang="sk-SK"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Bewustwording</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https://www.</a:t>
            </a:r>
            <a:r>
              <a:rPr lang="en-US" sz="1600" b="1" err="1">
                <a:solidFill>
                  <a:srgbClr val="E89704"/>
                </a:solidFill>
                <a:latin typeface="Calibri Light" panose="020F0302020204030204"/>
              </a:rPr>
              <a:t>costaid</a:t>
            </a: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fontScale="62500" lnSpcReduction="20000"/>
          </a:bodyPr>
          <a:lstStyle/>
          <a:p>
            <a:pPr algn="l" rtl="0" fontAlgn="base"/>
            <a:r>
              <a:rPr lang="nl-NL" sz="18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800" i="0" dirty="0">
                <a:solidFill>
                  <a:srgbClr val="808080"/>
                </a:solidFill>
                <a:effectLst/>
                <a:latin typeface="Calibri Light" panose="020F0302020204030204" pitchFamily="34" charset="0"/>
              </a:rPr>
              <a:t>​</a:t>
            </a:r>
            <a:endParaRPr lang="nl-NL" sz="1100" i="0" dirty="0">
              <a:effectLst/>
            </a:endParaRPr>
          </a:p>
        </p:txBody>
      </p:sp>
      <p:pic>
        <p:nvPicPr>
          <p:cNvPr id="4" name="Εικόνα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nl-NL" dirty="0"/>
              <a:t>Een mogelijke overtuiging blijft iemand bij totdat hij of zij deze als waarheid omarmt en opneemt in het eigen overtuigingssysteem.</a:t>
            </a:r>
            <a:endParaRPr lang="en-GB" dirty="0"/>
          </a:p>
          <a:p>
            <a:pPr>
              <a:lnSpc>
                <a:spcPct val="120000"/>
              </a:lnSpc>
            </a:pPr>
            <a:r>
              <a:rPr lang="nl-NL" dirty="0"/>
              <a:t>Iedereen beoordeelt en zoekt op zijn eigen manier naar solide redenen of bewijzen voor deze mogelijke overtuigingen.</a:t>
            </a:r>
          </a:p>
          <a:p>
            <a:pPr>
              <a:lnSpc>
                <a:spcPct val="120000"/>
              </a:lnSpc>
            </a:pPr>
            <a:r>
              <a:rPr lang="nl-NL" dirty="0"/>
              <a:t>Zodra iemand een overtuiging als waarheid erkent en bereid is die te verdedigen, kan gezegd worden dat die overtuiging deel uitmaakt van zijn geloofssysteem.</a:t>
            </a:r>
            <a:endParaRPr lang="en-GB" dirty="0"/>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marL="0" indent="0">
              <a:lnSpc>
                <a:spcPct val="120000"/>
              </a:lnSpc>
              <a:buNone/>
            </a:pPr>
            <a:r>
              <a:rPr lang="nl-NL" b="0" i="0" dirty="0">
                <a:solidFill>
                  <a:srgbClr val="333333"/>
                </a:solidFill>
                <a:effectLst/>
              </a:rPr>
              <a:t>Een overtuiging of attitude is een idee dat iemand als waar beschouwt. Geloof kan voortkomen uit verschillende bronnen, zoals:</a:t>
            </a:r>
            <a:endParaRPr lang="en-GB" dirty="0"/>
          </a:p>
          <a:p>
            <a:pPr lvl="1">
              <a:lnSpc>
                <a:spcPct val="120000"/>
              </a:lnSpc>
            </a:pPr>
            <a:r>
              <a:rPr lang="nl-NL" dirty="0"/>
              <a:t>iemands eigen observaties of experimenten;</a:t>
            </a:r>
          </a:p>
          <a:p>
            <a:pPr lvl="1">
              <a:lnSpc>
                <a:spcPct val="120000"/>
              </a:lnSpc>
            </a:pPr>
            <a:r>
              <a:rPr lang="nl-NL" dirty="0"/>
              <a:t>het overnemen van culturele en maatschappelijke normen (bijv. religie);</a:t>
            </a:r>
          </a:p>
          <a:p>
            <a:pPr lvl="1">
              <a:lnSpc>
                <a:spcPct val="120000"/>
              </a:lnSpc>
            </a:pPr>
            <a:r>
              <a:rPr lang="nl-NL" dirty="0"/>
              <a:t>wat anderen hen vertellen (bijv. onderwijs of mentorschap).</a:t>
            </a:r>
            <a:endParaRPr lang="en-GB" dirty="0"/>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80283"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D71921"/>
                </a:solidFill>
              </a:rPr>
              <a:t>klik</a:t>
            </a:r>
            <a:endParaRPr lang="el-GR" b="1" dirty="0">
              <a:solidFill>
                <a:srgbClr val="D71921"/>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7999" y="1137478"/>
            <a:ext cx="11396576" cy="599188"/>
          </a:xfrm>
        </p:spPr>
        <p:txBody>
          <a:bodyPr/>
          <a:lstStyle/>
          <a:p>
            <a:r>
              <a:rPr lang="en-GB" dirty="0" err="1">
                <a:ea typeface="Adobe Gothic Std B"/>
              </a:rPr>
              <a:t>Persoonlijke</a:t>
            </a:r>
            <a:r>
              <a:rPr lang="en-GB" dirty="0">
                <a:ea typeface="Adobe Gothic Std B"/>
              </a:rPr>
              <a:t> </a:t>
            </a:r>
            <a:r>
              <a:rPr lang="en-GB" dirty="0" err="1">
                <a:ea typeface="Adobe Gothic Std B"/>
              </a:rPr>
              <a:t>overtuigingen</a:t>
            </a:r>
            <a:r>
              <a:rPr lang="en-GB" dirty="0">
                <a:ea typeface="Adobe Gothic Std B"/>
              </a:rPr>
              <a:t> (1/2)</a:t>
            </a:r>
            <a:endParaRPr lang="en-GB" dirty="0"/>
          </a:p>
        </p:txBody>
      </p:sp>
      <p:sp>
        <p:nvSpPr>
          <p:cNvPr id="2" name="TextBox 1">
            <a:extLst>
              <a:ext uri="{FF2B5EF4-FFF2-40B4-BE49-F238E27FC236}">
                <a16:creationId xmlns:a16="http://schemas.microsoft.com/office/drawing/2014/main" id="{85D3F7F5-9A32-24F0-F5D0-A5F25A673897}"/>
              </a:ext>
            </a:extLst>
          </p:cNvPr>
          <p:cNvSpPr txBox="1"/>
          <p:nvPr/>
        </p:nvSpPr>
        <p:spPr>
          <a:xfrm>
            <a:off x="6096000" y="104595"/>
            <a:ext cx="5339644" cy="1354217"/>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nl-NL" b="1" dirty="0"/>
              <a:t>Geloof</a:t>
            </a:r>
            <a:endParaRPr lang="sk-SK" b="1" dirty="0"/>
          </a:p>
          <a:p>
            <a:pPr>
              <a:spcBef>
                <a:spcPts val="600"/>
              </a:spcBef>
              <a:spcAft>
                <a:spcPts val="600"/>
              </a:spcAft>
            </a:pPr>
            <a:r>
              <a:rPr lang="nl-NL" dirty="0"/>
              <a:t>is een gemoedstoestand of gewoonte waarin vertrouwen wordt gesteld in bepaalde personen of dingen.</a:t>
            </a:r>
            <a:endParaRPr lang="en-US" dirty="0"/>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1EB32-07F9-AFED-3952-FE1246C89BC9}"/>
              </a:ext>
            </a:extLst>
          </p:cNvPr>
          <p:cNvSpPr>
            <a:spLocks noGrp="1"/>
          </p:cNvSpPr>
          <p:nvPr>
            <p:ph type="title"/>
          </p:nvPr>
        </p:nvSpPr>
        <p:spPr/>
        <p:txBody>
          <a:bodyPr/>
          <a:lstStyle/>
          <a:p>
            <a:r>
              <a:rPr lang="en-GB" dirty="0" err="1">
                <a:ea typeface="Adobe Gothic Std B"/>
              </a:rPr>
              <a:t>Persoonlijke</a:t>
            </a:r>
            <a:r>
              <a:rPr lang="en-GB" dirty="0">
                <a:ea typeface="Adobe Gothic Std B"/>
              </a:rPr>
              <a:t> </a:t>
            </a:r>
            <a:r>
              <a:rPr lang="en-GB" dirty="0" err="1">
                <a:ea typeface="Adobe Gothic Std B"/>
              </a:rPr>
              <a:t>overtuigingen</a:t>
            </a:r>
            <a:r>
              <a:rPr lang="en-GB" dirty="0">
                <a:ea typeface="Adobe Gothic Std B"/>
              </a:rPr>
              <a:t> (2/2)</a:t>
            </a:r>
            <a:endParaRPr lang="nl-NL" dirty="0">
              <a:ea typeface="Adobe Gothic Std B"/>
            </a:endParaRPr>
          </a:p>
        </p:txBody>
      </p:sp>
      <p:sp>
        <p:nvSpPr>
          <p:cNvPr id="3" name="Tijdelijke aanduiding voor inhoud 2">
            <a:extLst>
              <a:ext uri="{FF2B5EF4-FFF2-40B4-BE49-F238E27FC236}">
                <a16:creationId xmlns:a16="http://schemas.microsoft.com/office/drawing/2014/main" id="{A73570B0-43E1-243F-CA41-707394A4C1B0}"/>
              </a:ext>
            </a:extLst>
          </p:cNvPr>
          <p:cNvSpPr>
            <a:spLocks noGrp="1"/>
          </p:cNvSpPr>
          <p:nvPr>
            <p:ph sz="half" idx="1"/>
          </p:nvPr>
        </p:nvSpPr>
        <p:spPr>
          <a:xfrm>
            <a:off x="655803" y="1800000"/>
            <a:ext cx="5214056" cy="4893408"/>
          </a:xfrm>
        </p:spPr>
        <p:txBody>
          <a:bodyPr/>
          <a:lstStyle/>
          <a:p>
            <a:pPr marL="0" indent="0">
              <a:buNone/>
            </a:pPr>
            <a:r>
              <a:rPr lang="nl-NL" dirty="0"/>
              <a:t>Concluderend: iemands houding ten opzichte van iets wordt gecreëerd door de ervaringen en (levens)lessen die hij of zij in de loop van zijn of haar leven heeft opgedaan.</a:t>
            </a:r>
          </a:p>
          <a:p>
            <a:pPr marL="0" indent="0">
              <a:buNone/>
            </a:pPr>
            <a:r>
              <a:rPr lang="nl-NL" dirty="0"/>
              <a:t>In het geval van geloof in (foutieve) informatie zijn mensen eerder geneigd om informatie te geloven als die overeenkomt met de persoonlijke opvattingen die ze in hun leven hebben opgedaan (</a:t>
            </a:r>
            <a:r>
              <a:rPr lang="nl-NL" b="1" dirty="0"/>
              <a:t>bevestigingsbias</a:t>
            </a:r>
            <a:r>
              <a:rPr lang="nl-NL" dirty="0"/>
              <a:t>). Deze persoonlijke ervaringen zijn echter niet altijd een accurate afspiegeling van de wereld.</a:t>
            </a:r>
          </a:p>
        </p:txBody>
      </p:sp>
      <p:sp>
        <p:nvSpPr>
          <p:cNvPr id="5" name="Rechthoek: afgeronde hoeken 4">
            <a:extLst>
              <a:ext uri="{FF2B5EF4-FFF2-40B4-BE49-F238E27FC236}">
                <a16:creationId xmlns:a16="http://schemas.microsoft.com/office/drawing/2014/main" id="{0FE74455-D314-AC1F-0BE6-D6ECFDE575B4}"/>
              </a:ext>
            </a:extLst>
          </p:cNvPr>
          <p:cNvSpPr/>
          <p:nvPr/>
        </p:nvSpPr>
        <p:spPr>
          <a:xfrm>
            <a:off x="7951065" y="140110"/>
            <a:ext cx="4103284" cy="37534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1C944E68-D650-84E3-CB27-E9BD0154BED4}"/>
              </a:ext>
            </a:extLst>
          </p:cNvPr>
          <p:cNvSpPr txBox="1"/>
          <p:nvPr/>
        </p:nvSpPr>
        <p:spPr>
          <a:xfrm>
            <a:off x="8249265" y="344826"/>
            <a:ext cx="3480620" cy="3970318"/>
          </a:xfrm>
          <a:prstGeom prst="rect">
            <a:avLst/>
          </a:prstGeom>
        </p:spPr>
        <p:txBody>
          <a:bodyPr wrap="square" rtlCol="0">
            <a:spAutoFit/>
          </a:bodyPr>
          <a:lstStyle/>
          <a:p>
            <a:pPr marL="0" indent="0" algn="ctr">
              <a:buNone/>
            </a:pPr>
            <a:r>
              <a:rPr lang="nl-NL" b="1" i="1" dirty="0">
                <a:solidFill>
                  <a:schemeClr val="bg1"/>
                </a:solidFill>
              </a:rPr>
              <a:t>Voorbeeld</a:t>
            </a:r>
          </a:p>
          <a:p>
            <a:pPr marL="0" indent="0" algn="ctr">
              <a:buNone/>
            </a:pPr>
            <a:r>
              <a:rPr lang="nl-NL" i="1" dirty="0">
                <a:solidFill>
                  <a:schemeClr val="bg1"/>
                </a:solidFill>
              </a:rPr>
              <a:t>Iemand heeft zijn kind laten vaccineren en het kind kreeg later een autismespectrumstoornis diagnose. Deze persoon zou meer geneigd kunnen zijn om nieuwsberichten of berichten op sociale media te geloven die zeggen dat vaccins autisme veroorzaken, dan mensen die deze persoonlijke ervaring niet hebben gehad.</a:t>
            </a:r>
            <a:endParaRPr lang="nl-NL" dirty="0"/>
          </a:p>
          <a:p>
            <a:pPr marL="0" indent="0">
              <a:buNone/>
            </a:pPr>
            <a:endParaRPr lang="nl-NL" dirty="0"/>
          </a:p>
          <a:p>
            <a:pPr algn="l"/>
            <a:endParaRPr lang="nl-NL" dirty="0"/>
          </a:p>
        </p:txBody>
      </p:sp>
      <p:sp>
        <p:nvSpPr>
          <p:cNvPr id="7" name="Rechthoek: afgeronde hoeken 6">
            <a:extLst>
              <a:ext uri="{FF2B5EF4-FFF2-40B4-BE49-F238E27FC236}">
                <a16:creationId xmlns:a16="http://schemas.microsoft.com/office/drawing/2014/main" id="{FB05F375-1003-EF00-1732-8D37D4AE83B5}"/>
              </a:ext>
            </a:extLst>
          </p:cNvPr>
          <p:cNvSpPr/>
          <p:nvPr/>
        </p:nvSpPr>
        <p:spPr>
          <a:xfrm>
            <a:off x="5967662" y="3498646"/>
            <a:ext cx="3553118" cy="32502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DF57BBE6-D4D0-A2B8-734E-471F5CE4820E}"/>
              </a:ext>
            </a:extLst>
          </p:cNvPr>
          <p:cNvSpPr txBox="1"/>
          <p:nvPr/>
        </p:nvSpPr>
        <p:spPr>
          <a:xfrm>
            <a:off x="6283074" y="3551377"/>
            <a:ext cx="3008149" cy="3139321"/>
          </a:xfrm>
          <a:prstGeom prst="rect">
            <a:avLst/>
          </a:prstGeom>
        </p:spPr>
        <p:txBody>
          <a:bodyPr wrap="square" rtlCol="0">
            <a:spAutoFit/>
          </a:bodyPr>
          <a:lstStyle/>
          <a:p>
            <a:pPr marL="0" indent="0" algn="ctr">
              <a:buNone/>
            </a:pPr>
            <a:r>
              <a:rPr lang="nl-NL" b="1" i="1" dirty="0">
                <a:solidFill>
                  <a:schemeClr val="bg1"/>
                </a:solidFill>
              </a:rPr>
              <a:t>Voorbeeld</a:t>
            </a:r>
          </a:p>
          <a:p>
            <a:pPr marL="0" indent="0" algn="ctr">
              <a:buNone/>
            </a:pPr>
            <a:r>
              <a:rPr lang="nl-NL" i="1" dirty="0">
                <a:solidFill>
                  <a:schemeClr val="bg1"/>
                </a:solidFill>
              </a:rPr>
              <a:t>Iemand heeft COVID-19 opgelopen en is niet erg ziek geworden, noch zijn personen in hun sociale omgeving dat geworden. Deze persoon zou meer geneigd kunnen zijn om nieuwsverhalen of berichten op sociale media te geloven die zeggen dat de COVID-19-pandemie overdreven is.</a:t>
            </a:r>
          </a:p>
        </p:txBody>
      </p:sp>
    </p:spTree>
    <p:extLst>
      <p:ext uri="{BB962C8B-B14F-4D97-AF65-F5344CB8AC3E}">
        <p14:creationId xmlns:p14="http://schemas.microsoft.com/office/powerpoint/2010/main" val="468039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C181B-5703-30B7-F86A-371E5E045DD1}"/>
              </a:ext>
            </a:extLst>
          </p:cNvPr>
          <p:cNvSpPr>
            <a:spLocks noGrp="1"/>
          </p:cNvSpPr>
          <p:nvPr>
            <p:ph type="title"/>
          </p:nvPr>
        </p:nvSpPr>
        <p:spPr/>
        <p:txBody>
          <a:bodyPr/>
          <a:lstStyle/>
          <a:p>
            <a:r>
              <a:rPr lang="nl-NL" dirty="0">
                <a:ea typeface="Adobe Gothic Std B"/>
              </a:rPr>
              <a:t>Subjectieve normen / Sociale beïnvloeding (1/3)</a:t>
            </a:r>
          </a:p>
        </p:txBody>
      </p:sp>
      <p:sp>
        <p:nvSpPr>
          <p:cNvPr id="3" name="Tijdelijke aanduiding voor inhoud 2">
            <a:extLst>
              <a:ext uri="{FF2B5EF4-FFF2-40B4-BE49-F238E27FC236}">
                <a16:creationId xmlns:a16="http://schemas.microsoft.com/office/drawing/2014/main" id="{E8683D77-02C0-EABF-6513-3C896058C1BB}"/>
              </a:ext>
            </a:extLst>
          </p:cNvPr>
          <p:cNvSpPr>
            <a:spLocks noGrp="1"/>
          </p:cNvSpPr>
          <p:nvPr>
            <p:ph idx="1"/>
          </p:nvPr>
        </p:nvSpPr>
        <p:spPr>
          <a:xfrm>
            <a:off x="5229541" y="1651065"/>
            <a:ext cx="6472066" cy="4865977"/>
          </a:xfrm>
        </p:spPr>
        <p:txBody>
          <a:bodyPr>
            <a:normAutofit/>
          </a:bodyPr>
          <a:lstStyle/>
          <a:p>
            <a:pPr marL="0" indent="0">
              <a:buNone/>
            </a:pPr>
            <a:r>
              <a:rPr lang="nl-NL" dirty="0"/>
              <a:t>Iemands sociale omgeving speelt een belangrijke rol in zijn gedrag, zoals blijkt uit de eerder gepresenteerde theorie. </a:t>
            </a:r>
          </a:p>
          <a:p>
            <a:pPr marL="0" indent="0">
              <a:buNone/>
            </a:pPr>
            <a:r>
              <a:rPr lang="nl-NL" dirty="0"/>
              <a:t>Kort gezegd bestaat de sociale omgeving van een persoon uit sociale relaties, fysieke omgeving en het culturele milieu waarin deze functioneert en interacteert.</a:t>
            </a:r>
          </a:p>
          <a:p>
            <a:pPr marL="0" indent="0">
              <a:buNone/>
            </a:pPr>
            <a:r>
              <a:rPr lang="nl-NL" dirty="0"/>
              <a:t>Het land waar iemand opgroeit maakt bijvoorbeeld deel uit van hun sociale omgeving, net als sociale groepen zoals familie, vrienden, school, leeftijdsgenoten en zelfs de online ruimtes die de persoon bezoekt.</a:t>
            </a:r>
          </a:p>
          <a:p>
            <a:pPr marL="0" indent="0" algn="just">
              <a:buNone/>
            </a:pPr>
            <a:endParaRPr lang="nl-NL" dirty="0"/>
          </a:p>
        </p:txBody>
      </p:sp>
      <p:sp>
        <p:nvSpPr>
          <p:cNvPr id="4" name="Tekstvak 3">
            <a:extLst>
              <a:ext uri="{FF2B5EF4-FFF2-40B4-BE49-F238E27FC236}">
                <a16:creationId xmlns:a16="http://schemas.microsoft.com/office/drawing/2014/main" id="{78AF2C22-BABD-D9A7-3437-7B42B71D760C}"/>
              </a:ext>
            </a:extLst>
          </p:cNvPr>
          <p:cNvSpPr txBox="1"/>
          <p:nvPr/>
        </p:nvSpPr>
        <p:spPr>
          <a:xfrm>
            <a:off x="8669490" y="6578750"/>
            <a:ext cx="3519949" cy="276999"/>
          </a:xfrm>
          <a:prstGeom prst="rect">
            <a:avLst/>
          </a:prstGeom>
        </p:spPr>
        <p:txBody>
          <a:bodyPr wrap="square" rtlCol="0">
            <a:spAutoFit/>
          </a:bodyPr>
          <a:lstStyle/>
          <a:p>
            <a:pPr algn="r"/>
            <a:r>
              <a:rPr lang="nl-NL" sz="1200" dirty="0">
                <a:hlinkClick r:id="rId3"/>
              </a:rPr>
              <a:t>Bron informatie</a:t>
            </a:r>
            <a:r>
              <a:rPr lang="nl-NL" sz="1200" dirty="0"/>
              <a:t> | </a:t>
            </a:r>
            <a:r>
              <a:rPr lang="nl-NL" sz="1200" dirty="0">
                <a:hlinkClick r:id="rId4"/>
              </a:rPr>
              <a:t>Afbeelding van Freepik</a:t>
            </a:r>
            <a:endParaRPr lang="nl-NL" sz="1200" dirty="0"/>
          </a:p>
        </p:txBody>
      </p:sp>
      <p:pic>
        <p:nvPicPr>
          <p:cNvPr id="7" name="Εικόνα 6" descr="Εικόνα που περιέχει χειροτεχνία, παιδική τέχνη, τέχνη, παιχνίδι&#10;&#10;Περιγραφή που δημιουργήθηκε αυτόματα">
            <a:extLst>
              <a:ext uri="{FF2B5EF4-FFF2-40B4-BE49-F238E27FC236}">
                <a16:creationId xmlns:a16="http://schemas.microsoft.com/office/drawing/2014/main" id="{6B416FB1-3FC9-738A-F593-1C53852184B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5274" y="1835085"/>
            <a:ext cx="4640855" cy="2632140"/>
          </a:xfrm>
          <a:prstGeom prst="rect">
            <a:avLst/>
          </a:prstGeom>
        </p:spPr>
      </p:pic>
    </p:spTree>
    <p:extLst>
      <p:ext uri="{BB962C8B-B14F-4D97-AF65-F5344CB8AC3E}">
        <p14:creationId xmlns:p14="http://schemas.microsoft.com/office/powerpoint/2010/main" val="317909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CD800-B7AA-10EA-12C4-D9C311BE4518}"/>
              </a:ext>
            </a:extLst>
          </p:cNvPr>
          <p:cNvSpPr>
            <a:spLocks noGrp="1"/>
          </p:cNvSpPr>
          <p:nvPr>
            <p:ph type="title"/>
          </p:nvPr>
        </p:nvSpPr>
        <p:spPr>
          <a:xfrm>
            <a:off x="557999" y="561404"/>
            <a:ext cx="11059692" cy="1293265"/>
          </a:xfrm>
        </p:spPr>
        <p:txBody>
          <a:bodyPr>
            <a:normAutofit/>
          </a:bodyPr>
          <a:lstStyle/>
          <a:p>
            <a:r>
              <a:rPr lang="nl-NL" dirty="0">
                <a:ea typeface="Adobe Gothic Std B"/>
              </a:rPr>
              <a:t>Subjectieve normen / </a:t>
            </a:r>
            <a:br>
              <a:rPr lang="nl-NL" dirty="0">
                <a:ea typeface="Adobe Gothic Std B"/>
              </a:rPr>
            </a:br>
            <a:r>
              <a:rPr lang="nl-NL" dirty="0">
                <a:ea typeface="Adobe Gothic Std B"/>
              </a:rPr>
              <a:t>Sociale beïnvloeding (2/3)</a:t>
            </a:r>
            <a:endParaRPr lang="nl-NL" dirty="0"/>
          </a:p>
        </p:txBody>
      </p:sp>
      <p:sp>
        <p:nvSpPr>
          <p:cNvPr id="3" name="Tijdelijke aanduiding voor inhoud 2">
            <a:extLst>
              <a:ext uri="{FF2B5EF4-FFF2-40B4-BE49-F238E27FC236}">
                <a16:creationId xmlns:a16="http://schemas.microsoft.com/office/drawing/2014/main" id="{FBC982DA-42C2-C6C3-8615-60D96E0A9328}"/>
              </a:ext>
            </a:extLst>
          </p:cNvPr>
          <p:cNvSpPr>
            <a:spLocks noGrp="1"/>
          </p:cNvSpPr>
          <p:nvPr>
            <p:ph idx="1"/>
          </p:nvPr>
        </p:nvSpPr>
        <p:spPr>
          <a:xfrm>
            <a:off x="587404" y="1602729"/>
            <a:ext cx="5852132" cy="4865977"/>
          </a:xfrm>
        </p:spPr>
        <p:txBody>
          <a:bodyPr/>
          <a:lstStyle/>
          <a:p>
            <a:pPr marL="0" indent="0">
              <a:buNone/>
            </a:pPr>
            <a:r>
              <a:rPr lang="nl-NL" dirty="0"/>
              <a:t>De meeste sociale groepen hebben hun eigen subjectieve idee over hoe ze zich correct moeten gedragen. Dit zijn </a:t>
            </a:r>
            <a:r>
              <a:rPr lang="nl-NL" b="1" dirty="0"/>
              <a:t>normen</a:t>
            </a:r>
            <a:r>
              <a:rPr lang="nl-NL" dirty="0"/>
              <a:t>, die een vitaal onderdeel vormen van de identiteit van de sociale groep.</a:t>
            </a:r>
          </a:p>
          <a:p>
            <a:pPr marL="0" indent="0">
              <a:buNone/>
            </a:pPr>
            <a:r>
              <a:rPr lang="nl-NL" dirty="0"/>
              <a:t>Deel uitmaken van de groep is zich houden aan deze subjectieve normen. Dit kan ertoe leiden dat mensen hun gedrag veranderen (bedoeld of onbedoeld) om zich aan deze normen te </a:t>
            </a:r>
            <a:r>
              <a:rPr lang="nl-NL" b="1" dirty="0"/>
              <a:t>conformeren</a:t>
            </a:r>
            <a:r>
              <a:rPr lang="nl-NL" dirty="0"/>
              <a:t>.</a:t>
            </a:r>
          </a:p>
          <a:p>
            <a:pPr marL="0" indent="0">
              <a:buNone/>
            </a:pPr>
            <a:r>
              <a:rPr lang="nl-NL" i="1" dirty="0"/>
              <a:t>Voorbeeld: een kledingvoorschrift volgen voor een baan.</a:t>
            </a:r>
            <a:endParaRPr lang="nl-NL" dirty="0"/>
          </a:p>
          <a:p>
            <a:pPr marL="0" indent="0" algn="just">
              <a:buNone/>
            </a:pPr>
            <a:endParaRPr lang="nl-NL" dirty="0"/>
          </a:p>
        </p:txBody>
      </p:sp>
      <p:sp>
        <p:nvSpPr>
          <p:cNvPr id="10" name="Tekstvak 9">
            <a:extLst>
              <a:ext uri="{FF2B5EF4-FFF2-40B4-BE49-F238E27FC236}">
                <a16:creationId xmlns:a16="http://schemas.microsoft.com/office/drawing/2014/main" id="{257A8C57-274A-EA61-8BAE-907FAF27FE99}"/>
              </a:ext>
            </a:extLst>
          </p:cNvPr>
          <p:cNvSpPr txBox="1"/>
          <p:nvPr/>
        </p:nvSpPr>
        <p:spPr>
          <a:xfrm>
            <a:off x="6808309" y="3303180"/>
            <a:ext cx="4970584" cy="3416320"/>
          </a:xfrm>
          <a:prstGeom prst="rect">
            <a:avLst/>
          </a:prstGeom>
        </p:spPr>
        <p:txBody>
          <a:bodyPr wrap="square" rtlCol="0">
            <a:spAutoFit/>
          </a:bodyPr>
          <a:lstStyle/>
          <a:p>
            <a:r>
              <a:rPr lang="nl-NL" sz="2400" dirty="0"/>
              <a:t>Als een deel van de identiteit van de groep bestaat uit het volgen van bepaalde </a:t>
            </a:r>
            <a:r>
              <a:rPr lang="nl-NL" sz="2400" b="1" dirty="0"/>
              <a:t>onbetrouwbare media-kanalen </a:t>
            </a:r>
            <a:r>
              <a:rPr lang="nl-NL" sz="2400" dirty="0"/>
              <a:t>of het geloven in bepaalde </a:t>
            </a:r>
            <a:r>
              <a:rPr lang="nl-NL" sz="2400" b="1" dirty="0"/>
              <a:t>onbewezen (</a:t>
            </a:r>
            <a:r>
              <a:rPr lang="nl-NL" sz="2400" b="1" dirty="0" err="1"/>
              <a:t>samenzwerings</a:t>
            </a:r>
            <a:r>
              <a:rPr lang="nl-NL" sz="2400" b="1" dirty="0"/>
              <a:t>)-theorieën</a:t>
            </a:r>
            <a:r>
              <a:rPr lang="nl-NL" sz="2400" dirty="0"/>
              <a:t>, wat het geval is bij veel </a:t>
            </a:r>
            <a:r>
              <a:rPr lang="nl-NL" sz="2400" b="1" dirty="0"/>
              <a:t>online gemeenschappen</a:t>
            </a:r>
            <a:r>
              <a:rPr lang="nl-NL" sz="2400" dirty="0"/>
              <a:t>, zullen nieuwe potentiële leden geneigd zijn zich te </a:t>
            </a:r>
            <a:r>
              <a:rPr lang="nl-NL" sz="2400" b="1" dirty="0"/>
              <a:t>conformeren</a:t>
            </a:r>
            <a:r>
              <a:rPr lang="nl-NL" sz="2400" dirty="0"/>
              <a:t>.</a:t>
            </a:r>
          </a:p>
        </p:txBody>
      </p:sp>
      <p:sp>
        <p:nvSpPr>
          <p:cNvPr id="11" name="Tekstvak 10">
            <a:extLst>
              <a:ext uri="{FF2B5EF4-FFF2-40B4-BE49-F238E27FC236}">
                <a16:creationId xmlns:a16="http://schemas.microsoft.com/office/drawing/2014/main" id="{73C19CA4-0B9C-CBB9-1E15-659702370893}"/>
              </a:ext>
            </a:extLst>
          </p:cNvPr>
          <p:cNvSpPr txBox="1"/>
          <p:nvPr/>
        </p:nvSpPr>
        <p:spPr>
          <a:xfrm>
            <a:off x="8514735" y="6581001"/>
            <a:ext cx="3677265" cy="276999"/>
          </a:xfrm>
          <a:prstGeom prst="rect">
            <a:avLst/>
          </a:prstGeom>
        </p:spPr>
        <p:txBody>
          <a:bodyPr wrap="square" rtlCol="0">
            <a:spAutoFit/>
          </a:bodyPr>
          <a:lstStyle/>
          <a:p>
            <a:pPr algn="r"/>
            <a:r>
              <a:rPr lang="nl-NL" sz="1200" dirty="0">
                <a:hlinkClick r:id="rId3"/>
              </a:rPr>
              <a:t>Afbeelding van </a:t>
            </a:r>
            <a:r>
              <a:rPr lang="nl-NL" sz="1200" dirty="0" err="1">
                <a:hlinkClick r:id="rId3"/>
              </a:rPr>
              <a:t>Freepik</a:t>
            </a:r>
            <a:endParaRPr lang="nl-NL" sz="1200" dirty="0"/>
          </a:p>
        </p:txBody>
      </p:sp>
      <p:pic>
        <p:nvPicPr>
          <p:cNvPr id="5" name="Εικόνα 4" descr="Εικόνα που περιέχει παπούτσια, ρουχισμός, φόρεμα, γυναίκα&#10;&#10;Περιγραφή που δημιουργήθηκε αυτόματα">
            <a:extLst>
              <a:ext uri="{FF2B5EF4-FFF2-40B4-BE49-F238E27FC236}">
                <a16:creationId xmlns:a16="http://schemas.microsoft.com/office/drawing/2014/main" id="{F33AA837-926A-0C67-0267-98A62DCB1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47677" y="424053"/>
            <a:ext cx="4291848" cy="2861232"/>
          </a:xfrm>
          <a:prstGeom prst="rect">
            <a:avLst/>
          </a:prstGeom>
        </p:spPr>
      </p:pic>
    </p:spTree>
    <p:extLst>
      <p:ext uri="{BB962C8B-B14F-4D97-AF65-F5344CB8AC3E}">
        <p14:creationId xmlns:p14="http://schemas.microsoft.com/office/powerpoint/2010/main" val="417750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6F2BE-5EBF-E7E3-2234-FA4DEFDFBEE4}"/>
              </a:ext>
            </a:extLst>
          </p:cNvPr>
          <p:cNvSpPr>
            <a:spLocks noGrp="1"/>
          </p:cNvSpPr>
          <p:nvPr>
            <p:ph type="title"/>
          </p:nvPr>
        </p:nvSpPr>
        <p:spPr/>
        <p:txBody>
          <a:bodyPr/>
          <a:lstStyle/>
          <a:p>
            <a:r>
              <a:rPr lang="nl-NL" dirty="0">
                <a:ea typeface="Adobe Gothic Std B"/>
              </a:rPr>
              <a:t>Subjectieve normen / Sociale beïnvloeding (3/3)</a:t>
            </a:r>
          </a:p>
        </p:txBody>
      </p:sp>
      <p:sp>
        <p:nvSpPr>
          <p:cNvPr id="3" name="Tijdelijke aanduiding voor inhoud 2">
            <a:extLst>
              <a:ext uri="{FF2B5EF4-FFF2-40B4-BE49-F238E27FC236}">
                <a16:creationId xmlns:a16="http://schemas.microsoft.com/office/drawing/2014/main" id="{B4AF6629-CCDC-1B96-D07D-B5F73630E000}"/>
              </a:ext>
            </a:extLst>
          </p:cNvPr>
          <p:cNvSpPr>
            <a:spLocks noGrp="1"/>
          </p:cNvSpPr>
          <p:nvPr>
            <p:ph idx="1"/>
          </p:nvPr>
        </p:nvSpPr>
        <p:spPr>
          <a:xfrm>
            <a:off x="557999" y="1799999"/>
            <a:ext cx="7484788" cy="4865977"/>
          </a:xfrm>
        </p:spPr>
        <p:txBody>
          <a:bodyPr vert="horz" lIns="91440" tIns="45720" rIns="91440" bIns="45720" rtlCol="0" anchor="t">
            <a:normAutofit/>
          </a:bodyPr>
          <a:lstStyle/>
          <a:p>
            <a:pPr marL="0" indent="0">
              <a:buNone/>
            </a:pPr>
            <a:r>
              <a:rPr lang="nl-NL" dirty="0"/>
              <a:t>Andere manieren waarop iemands omgeving het gedrag van geloven in foutieve informatie kan beïnvloeden: </a:t>
            </a:r>
          </a:p>
          <a:p>
            <a:r>
              <a:rPr lang="nl-NL" dirty="0"/>
              <a:t>Mensen hebben de neiging om minder moeite te doen of minder kritisch na te denken als ze in een groep zijn (</a:t>
            </a:r>
            <a:r>
              <a:rPr lang="nl-NL" b="1" dirty="0" err="1"/>
              <a:t>social</a:t>
            </a:r>
            <a:r>
              <a:rPr lang="nl-NL" b="1" dirty="0"/>
              <a:t> </a:t>
            </a:r>
            <a:r>
              <a:rPr lang="nl-NL" b="1" dirty="0" err="1"/>
              <a:t>loafing</a:t>
            </a:r>
            <a:r>
              <a:rPr lang="nl-NL" dirty="0"/>
              <a:t>).</a:t>
            </a:r>
          </a:p>
          <a:p>
            <a:r>
              <a:rPr lang="nl-NL" dirty="0"/>
              <a:t>Groepsleden kunnen iemands houding en opvattingen </a:t>
            </a:r>
            <a:r>
              <a:rPr lang="nl-NL" b="1" dirty="0"/>
              <a:t>overtuigen</a:t>
            </a:r>
            <a:r>
              <a:rPr lang="nl-NL" dirty="0"/>
              <a:t> door middel van communicatie en argumentatie.</a:t>
            </a:r>
          </a:p>
          <a:p>
            <a:r>
              <a:rPr lang="nl-NL" dirty="0"/>
              <a:t>Wanneer groepsleden vragen om een gedragsverandering, is een persoon eerder bereid om </a:t>
            </a:r>
            <a:r>
              <a:rPr lang="nl-NL" b="1" dirty="0"/>
              <a:t>hieraan te voldoen</a:t>
            </a:r>
            <a:r>
              <a:rPr lang="nl-NL" dirty="0"/>
              <a:t>.</a:t>
            </a:r>
          </a:p>
          <a:p>
            <a:pPr algn="just"/>
            <a:endParaRPr lang="nl-NL" dirty="0"/>
          </a:p>
          <a:p>
            <a:pPr marL="0" indent="0" algn="just">
              <a:buNone/>
            </a:pPr>
            <a:endParaRPr lang="nl-NL" dirty="0"/>
          </a:p>
        </p:txBody>
      </p:sp>
      <p:sp>
        <p:nvSpPr>
          <p:cNvPr id="4" name="Rechthoek: afgeronde hoeken 3">
            <a:extLst>
              <a:ext uri="{FF2B5EF4-FFF2-40B4-BE49-F238E27FC236}">
                <a16:creationId xmlns:a16="http://schemas.microsoft.com/office/drawing/2014/main" id="{64BCF647-9051-DC51-4AEA-ED19F55DD3E3}"/>
              </a:ext>
            </a:extLst>
          </p:cNvPr>
          <p:cNvSpPr/>
          <p:nvPr/>
        </p:nvSpPr>
        <p:spPr>
          <a:xfrm>
            <a:off x="8426245" y="1799999"/>
            <a:ext cx="2871020" cy="31161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691B802-FEDE-3927-3633-8069B4D9A9A8}"/>
              </a:ext>
            </a:extLst>
          </p:cNvPr>
          <p:cNvSpPr txBox="1"/>
          <p:nvPr/>
        </p:nvSpPr>
        <p:spPr>
          <a:xfrm>
            <a:off x="8603226" y="1926903"/>
            <a:ext cx="2517058" cy="2585323"/>
          </a:xfrm>
          <a:prstGeom prst="rect">
            <a:avLst/>
          </a:prstGeom>
        </p:spPr>
        <p:txBody>
          <a:bodyPr wrap="square" rtlCol="0">
            <a:spAutoFit/>
          </a:bodyPr>
          <a:lstStyle/>
          <a:p>
            <a:pPr algn="ctr"/>
            <a:r>
              <a:rPr lang="nl-NL" b="1" i="1" dirty="0">
                <a:solidFill>
                  <a:schemeClr val="bg1"/>
                </a:solidFill>
              </a:rPr>
              <a:t>Conclusie</a:t>
            </a:r>
          </a:p>
          <a:p>
            <a:pPr algn="ctr"/>
            <a:endParaRPr lang="nl-NL" b="1" i="1" dirty="0">
              <a:solidFill>
                <a:schemeClr val="bg1"/>
              </a:solidFill>
            </a:endParaRPr>
          </a:p>
          <a:p>
            <a:pPr algn="ctr"/>
            <a:r>
              <a:rPr lang="nl-NL" i="1" dirty="0">
                <a:solidFill>
                  <a:schemeClr val="bg1"/>
                </a:solidFill>
              </a:rPr>
              <a:t>Door deze factoren heeft een persoon een grotere kans om informatie als waarheid te accepteren als de meerderheid van zijn sociale groep in de informatie gelooft.</a:t>
            </a:r>
            <a:endParaRPr lang="nl-NL" dirty="0">
              <a:solidFill>
                <a:schemeClr val="bg1"/>
              </a:solidFill>
            </a:endParaRPr>
          </a:p>
        </p:txBody>
      </p:sp>
    </p:spTree>
    <p:extLst>
      <p:ext uri="{BB962C8B-B14F-4D97-AF65-F5344CB8AC3E}">
        <p14:creationId xmlns:p14="http://schemas.microsoft.com/office/powerpoint/2010/main" val="4274970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97364-7921-AF80-1258-2BA1E7D0B7A4}"/>
              </a:ext>
            </a:extLst>
          </p:cNvPr>
          <p:cNvSpPr>
            <a:spLocks noGrp="1"/>
          </p:cNvSpPr>
          <p:nvPr>
            <p:ph type="title"/>
          </p:nvPr>
        </p:nvSpPr>
        <p:spPr/>
        <p:txBody>
          <a:bodyPr/>
          <a:lstStyle/>
          <a:p>
            <a:r>
              <a:rPr lang="nl-NL" dirty="0">
                <a:ea typeface="Calibri"/>
                <a:cs typeface="Calibri"/>
              </a:rPr>
              <a:t>Perceptie van gedragscontrole (1/3)</a:t>
            </a:r>
            <a:endParaRPr lang="nl-NL" dirty="0"/>
          </a:p>
        </p:txBody>
      </p:sp>
      <p:sp>
        <p:nvSpPr>
          <p:cNvPr id="3" name="Tijdelijke aanduiding voor inhoud 2">
            <a:extLst>
              <a:ext uri="{FF2B5EF4-FFF2-40B4-BE49-F238E27FC236}">
                <a16:creationId xmlns:a16="http://schemas.microsoft.com/office/drawing/2014/main" id="{AF932DE1-0F83-ED97-A944-D9F2034B75FF}"/>
              </a:ext>
            </a:extLst>
          </p:cNvPr>
          <p:cNvSpPr>
            <a:spLocks noGrp="1"/>
          </p:cNvSpPr>
          <p:nvPr>
            <p:ph idx="1"/>
          </p:nvPr>
        </p:nvSpPr>
        <p:spPr/>
        <p:txBody>
          <a:bodyPr vert="horz" lIns="91440" tIns="45720" rIns="91440" bIns="45720" rtlCol="0" anchor="t">
            <a:normAutofit/>
          </a:bodyPr>
          <a:lstStyle/>
          <a:p>
            <a:pPr marL="0" indent="0">
              <a:buNone/>
            </a:pPr>
            <a:r>
              <a:rPr lang="nl-NL" dirty="0">
                <a:ea typeface="Calibri"/>
                <a:cs typeface="Calibri"/>
              </a:rPr>
              <a:t>Waargenomen gedragscontrole verwijst naar iemands perceptie van het gemak of de moeilijkheid om het gewenste gedrag uit te voeren.</a:t>
            </a:r>
          </a:p>
          <a:p>
            <a:pPr marL="0" indent="0">
              <a:buNone/>
            </a:pPr>
            <a:r>
              <a:rPr lang="nl-NL" dirty="0">
                <a:ea typeface="Calibri"/>
                <a:cs typeface="Calibri"/>
              </a:rPr>
              <a:t>Het is nauw verwant aan zelfredzaamheid, wat iemands geloof is in zijn vermogen om een doel te bereiken.</a:t>
            </a:r>
          </a:p>
          <a:p>
            <a:pPr marL="0" indent="0" algn="just">
              <a:buNone/>
            </a:pPr>
            <a:endParaRPr lang="nl-NL" dirty="0">
              <a:ea typeface="Calibri"/>
              <a:cs typeface="Calibri"/>
            </a:endParaRPr>
          </a:p>
          <a:p>
            <a:pPr marL="0" indent="0" algn="just">
              <a:buNone/>
            </a:pPr>
            <a:endParaRPr lang="nl-NL" dirty="0">
              <a:ea typeface="Calibri"/>
              <a:cs typeface="Calibri"/>
            </a:endParaRPr>
          </a:p>
          <a:p>
            <a:pPr marL="0" indent="0" algn="just">
              <a:buNone/>
            </a:pPr>
            <a:endParaRPr lang="nl-NL" dirty="0">
              <a:ea typeface="Calibri"/>
              <a:cs typeface="Calibri"/>
            </a:endParaRPr>
          </a:p>
          <a:p>
            <a:pPr marL="0" indent="0" algn="just">
              <a:buNone/>
            </a:pPr>
            <a:endParaRPr lang="nl-NL" dirty="0">
              <a:ea typeface="Calibri"/>
              <a:cs typeface="Calibri"/>
            </a:endParaRPr>
          </a:p>
        </p:txBody>
      </p:sp>
      <p:sp>
        <p:nvSpPr>
          <p:cNvPr id="4" name="Tekstvak 3">
            <a:extLst>
              <a:ext uri="{FF2B5EF4-FFF2-40B4-BE49-F238E27FC236}">
                <a16:creationId xmlns:a16="http://schemas.microsoft.com/office/drawing/2014/main" id="{3EBEEFAA-CF68-C0A2-15B7-B60545D40E3F}"/>
              </a:ext>
            </a:extLst>
          </p:cNvPr>
          <p:cNvSpPr txBox="1"/>
          <p:nvPr/>
        </p:nvSpPr>
        <p:spPr>
          <a:xfrm>
            <a:off x="9439140" y="6584323"/>
            <a:ext cx="27501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panose="020F0502020204030204"/>
                <a:cs typeface="Calibri" panose="020F0502020204030204"/>
                <a:hlinkClick r:id="rId3"/>
              </a:rPr>
              <a:t>Bron Informatie</a:t>
            </a:r>
            <a:r>
              <a:rPr lang="nl-NL" sz="1200" dirty="0">
                <a:ea typeface="Calibri" panose="020F0502020204030204"/>
                <a:cs typeface="Calibri" panose="020F0502020204030204"/>
              </a:rPr>
              <a:t> | </a:t>
            </a:r>
            <a:r>
              <a:rPr lang="nl-NL" sz="1200" dirty="0">
                <a:ea typeface="Calibri" panose="020F0502020204030204"/>
                <a:cs typeface="Calibri" panose="020F0502020204030204"/>
                <a:hlinkClick r:id="rId4"/>
              </a:rPr>
              <a:t>Afbeelding van Freepik</a:t>
            </a:r>
            <a:endParaRPr lang="nl-NL" sz="1200" dirty="0">
              <a:ea typeface="Calibri" panose="020F0502020204030204"/>
              <a:cs typeface="Calibri" panose="020F0502020204030204"/>
              <a:hlinkClick r:id="rId3"/>
            </a:endParaRPr>
          </a:p>
        </p:txBody>
      </p:sp>
      <p:sp>
        <p:nvSpPr>
          <p:cNvPr id="6" name="Tekstvak 5">
            <a:extLst>
              <a:ext uri="{FF2B5EF4-FFF2-40B4-BE49-F238E27FC236}">
                <a16:creationId xmlns:a16="http://schemas.microsoft.com/office/drawing/2014/main" id="{937B3D02-0229-0165-2D0F-CF12BE1E9F96}"/>
              </a:ext>
            </a:extLst>
          </p:cNvPr>
          <p:cNvSpPr txBox="1"/>
          <p:nvPr/>
        </p:nvSpPr>
        <p:spPr>
          <a:xfrm>
            <a:off x="7362423" y="4225880"/>
            <a:ext cx="383683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cs typeface="Calibri"/>
              </a:rPr>
              <a:t>In het geval van geloof in (foutieve) informatie kan deze perceptie van controle beïnvloed worden door de volgende concepten:</a:t>
            </a:r>
            <a:endParaRPr lang="nl-NL" dirty="0"/>
          </a:p>
        </p:txBody>
      </p:sp>
      <p:pic>
        <p:nvPicPr>
          <p:cNvPr id="6146" name="Picture 2">
            <a:extLst>
              <a:ext uri="{FF2B5EF4-FFF2-40B4-BE49-F238E27FC236}">
                <a16:creationId xmlns:a16="http://schemas.microsoft.com/office/drawing/2014/main" id="{18603A51-09AF-30E4-56B9-061A99792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950" y="1201338"/>
            <a:ext cx="4295775" cy="286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1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ρουχισμός, clipart, παπούτσια, σχεδίαση&#10;&#10;Περιγραφή που δημιουργήθηκε αυτόματα">
            <a:extLst>
              <a:ext uri="{FF2B5EF4-FFF2-40B4-BE49-F238E27FC236}">
                <a16:creationId xmlns:a16="http://schemas.microsoft.com/office/drawing/2014/main" id="{9413C850-D6F5-E7F1-1259-F08317FE2CE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044" t="10318" r="9204" b="8270"/>
          <a:stretch/>
        </p:blipFill>
        <p:spPr>
          <a:xfrm>
            <a:off x="8134664" y="885825"/>
            <a:ext cx="3962400" cy="3945901"/>
          </a:xfrm>
          <a:prstGeom prst="rect">
            <a:avLst/>
          </a:prstGeom>
        </p:spPr>
      </p:pic>
      <p:sp>
        <p:nvSpPr>
          <p:cNvPr id="2" name="Titel 1">
            <a:extLst>
              <a:ext uri="{FF2B5EF4-FFF2-40B4-BE49-F238E27FC236}">
                <a16:creationId xmlns:a16="http://schemas.microsoft.com/office/drawing/2014/main" id="{32909028-B103-10EB-7333-2D8C849DD373}"/>
              </a:ext>
            </a:extLst>
          </p:cNvPr>
          <p:cNvSpPr>
            <a:spLocks noGrp="1"/>
          </p:cNvSpPr>
          <p:nvPr>
            <p:ph type="title"/>
          </p:nvPr>
        </p:nvSpPr>
        <p:spPr/>
        <p:txBody>
          <a:bodyPr/>
          <a:lstStyle/>
          <a:p>
            <a:r>
              <a:rPr lang="nl-NL" dirty="0">
                <a:ea typeface="Calibri"/>
                <a:cs typeface="Calibri"/>
              </a:rPr>
              <a:t>Perceptie van gedragscontrole </a:t>
            </a:r>
            <a:r>
              <a:rPr lang="nl-NL" dirty="0">
                <a:ea typeface="Adobe Gothic Std B"/>
              </a:rPr>
              <a:t>(2/3)</a:t>
            </a:r>
            <a:endParaRPr lang="nl-NL" dirty="0"/>
          </a:p>
        </p:txBody>
      </p:sp>
      <p:sp>
        <p:nvSpPr>
          <p:cNvPr id="3" name="Tijdelijke aanduiding voor inhoud 2">
            <a:extLst>
              <a:ext uri="{FF2B5EF4-FFF2-40B4-BE49-F238E27FC236}">
                <a16:creationId xmlns:a16="http://schemas.microsoft.com/office/drawing/2014/main" id="{61B7F94B-89BA-2B30-792D-7DA58C8586D1}"/>
              </a:ext>
            </a:extLst>
          </p:cNvPr>
          <p:cNvSpPr>
            <a:spLocks noGrp="1"/>
          </p:cNvSpPr>
          <p:nvPr>
            <p:ph idx="1"/>
          </p:nvPr>
        </p:nvSpPr>
        <p:spPr>
          <a:xfrm>
            <a:off x="558000" y="1799999"/>
            <a:ext cx="8094388" cy="4865977"/>
          </a:xfrm>
        </p:spPr>
        <p:txBody>
          <a:bodyPr vert="horz" lIns="91440" tIns="45720" rIns="91440" bIns="45720" rtlCol="0" anchor="t">
            <a:normAutofit/>
          </a:bodyPr>
          <a:lstStyle/>
          <a:p>
            <a:r>
              <a:rPr lang="en-GB" sz="2200" b="1" i="0" dirty="0" err="1">
                <a:solidFill>
                  <a:srgbClr val="333333"/>
                </a:solidFill>
                <a:effectLst/>
              </a:rPr>
              <a:t>Gebrek</a:t>
            </a:r>
            <a:r>
              <a:rPr lang="en-GB" sz="2200" b="1" i="0" dirty="0">
                <a:solidFill>
                  <a:srgbClr val="333333"/>
                </a:solidFill>
                <a:effectLst/>
              </a:rPr>
              <a:t> </a:t>
            </a:r>
            <a:r>
              <a:rPr lang="en-GB" sz="2200" b="1" i="0" dirty="0" err="1">
                <a:solidFill>
                  <a:srgbClr val="333333"/>
                </a:solidFill>
                <a:effectLst/>
              </a:rPr>
              <a:t>aan</a:t>
            </a:r>
            <a:r>
              <a:rPr lang="en-GB" sz="2200" b="1" i="0" dirty="0">
                <a:solidFill>
                  <a:srgbClr val="333333"/>
                </a:solidFill>
                <a:effectLst/>
              </a:rPr>
              <a:t> </a:t>
            </a:r>
            <a:r>
              <a:rPr lang="en-GB" sz="2200" b="1" i="0" dirty="0" err="1">
                <a:solidFill>
                  <a:srgbClr val="333333"/>
                </a:solidFill>
                <a:effectLst/>
              </a:rPr>
              <a:t>geloofwaardige</a:t>
            </a:r>
            <a:r>
              <a:rPr lang="en-GB" sz="2200" b="1" i="0" dirty="0">
                <a:solidFill>
                  <a:srgbClr val="333333"/>
                </a:solidFill>
                <a:effectLst/>
              </a:rPr>
              <a:t> </a:t>
            </a:r>
            <a:r>
              <a:rPr lang="en-GB" sz="2200" b="1" i="0" dirty="0" err="1">
                <a:solidFill>
                  <a:srgbClr val="333333"/>
                </a:solidFill>
                <a:effectLst/>
              </a:rPr>
              <a:t>bronnen</a:t>
            </a:r>
            <a:r>
              <a:rPr lang="en-GB" sz="2200" b="1" i="0" dirty="0">
                <a:solidFill>
                  <a:srgbClr val="333333"/>
                </a:solidFill>
                <a:effectLst/>
              </a:rPr>
              <a:t>: </a:t>
            </a:r>
            <a:r>
              <a:rPr lang="nl-NL" sz="2200" i="0" dirty="0">
                <a:solidFill>
                  <a:srgbClr val="333333"/>
                </a:solidFill>
                <a:effectLst/>
              </a:rPr>
              <a:t>Als iemand alleen informatie uit onbetrouwbare bronnen haalt, is de kans groter dat hij foutieve informatie tegenkomt. Zonder tegengestelde informatie is de kans groter dat de foutieve informatie als waarheid wordt aangenomen;</a:t>
            </a:r>
          </a:p>
          <a:p>
            <a:r>
              <a:rPr lang="en-GB" sz="2200" b="1" i="0" dirty="0" err="1">
                <a:solidFill>
                  <a:srgbClr val="333333"/>
                </a:solidFill>
                <a:effectLst/>
              </a:rPr>
              <a:t>Beperkte</a:t>
            </a:r>
            <a:r>
              <a:rPr lang="en-GB" sz="2200" b="1" i="0" dirty="0">
                <a:solidFill>
                  <a:srgbClr val="333333"/>
                </a:solidFill>
                <a:effectLst/>
              </a:rPr>
              <a:t> </a:t>
            </a:r>
            <a:r>
              <a:rPr lang="en-GB" sz="2200" b="1" i="0" dirty="0" err="1">
                <a:solidFill>
                  <a:srgbClr val="333333"/>
                </a:solidFill>
                <a:effectLst/>
              </a:rPr>
              <a:t>kennis</a:t>
            </a:r>
            <a:r>
              <a:rPr lang="en-GB" sz="2200" b="1" i="0" dirty="0">
                <a:solidFill>
                  <a:srgbClr val="333333"/>
                </a:solidFill>
                <a:effectLst/>
              </a:rPr>
              <a:t> of expertise: </a:t>
            </a:r>
            <a:r>
              <a:rPr lang="nl-NL" sz="2200" i="0" dirty="0">
                <a:solidFill>
                  <a:srgbClr val="333333"/>
                </a:solidFill>
                <a:effectLst/>
              </a:rPr>
              <a:t>Zonder achtergrondinformatie wordt het gemakkelijker om foutieve informatie als waar te accepteren;</a:t>
            </a:r>
          </a:p>
          <a:p>
            <a:r>
              <a:rPr lang="en-GB" sz="2200" b="1" dirty="0" err="1">
                <a:solidFill>
                  <a:srgbClr val="333333"/>
                </a:solidFill>
              </a:rPr>
              <a:t>Gebrek</a:t>
            </a:r>
            <a:r>
              <a:rPr lang="en-GB" sz="2200" b="1" dirty="0">
                <a:solidFill>
                  <a:srgbClr val="333333"/>
                </a:solidFill>
              </a:rPr>
              <a:t> </a:t>
            </a:r>
            <a:r>
              <a:rPr lang="en-GB" sz="2200" b="1" dirty="0" err="1">
                <a:solidFill>
                  <a:srgbClr val="333333"/>
                </a:solidFill>
              </a:rPr>
              <a:t>aan</a:t>
            </a:r>
            <a:r>
              <a:rPr lang="en-GB" sz="2200" b="1" dirty="0">
                <a:solidFill>
                  <a:srgbClr val="333333"/>
                </a:solidFill>
              </a:rPr>
              <a:t> </a:t>
            </a:r>
            <a:r>
              <a:rPr lang="en-GB" sz="2200" b="1" dirty="0" err="1">
                <a:solidFill>
                  <a:srgbClr val="333333"/>
                </a:solidFill>
              </a:rPr>
              <a:t>mediageletterdheid</a:t>
            </a:r>
            <a:r>
              <a:rPr lang="en-GB" sz="2200" b="1" dirty="0">
                <a:solidFill>
                  <a:srgbClr val="333333"/>
                </a:solidFill>
              </a:rPr>
              <a:t>: </a:t>
            </a:r>
            <a:r>
              <a:rPr lang="nl-NL" sz="2200" dirty="0">
                <a:solidFill>
                  <a:srgbClr val="333333"/>
                </a:solidFill>
              </a:rPr>
              <a:t>onvoldoende inzicht in het kritisch beoordelen en evalueren van informatie;</a:t>
            </a:r>
          </a:p>
          <a:p>
            <a:r>
              <a:rPr lang="en-GB" sz="2200" b="1" dirty="0" err="1">
                <a:solidFill>
                  <a:srgbClr val="333333"/>
                </a:solidFill>
              </a:rPr>
              <a:t>Emotioneel</a:t>
            </a:r>
            <a:r>
              <a:rPr lang="en-GB" sz="2200" b="1" dirty="0">
                <a:solidFill>
                  <a:srgbClr val="333333"/>
                </a:solidFill>
              </a:rPr>
              <a:t> </a:t>
            </a:r>
            <a:r>
              <a:rPr lang="en-GB" sz="2200" b="1" dirty="0" err="1">
                <a:solidFill>
                  <a:srgbClr val="333333"/>
                </a:solidFill>
              </a:rPr>
              <a:t>redeneren</a:t>
            </a:r>
            <a:r>
              <a:rPr lang="en-GB" sz="2200" b="1" dirty="0">
                <a:solidFill>
                  <a:srgbClr val="333333"/>
                </a:solidFill>
              </a:rPr>
              <a:t>: </a:t>
            </a:r>
            <a:r>
              <a:rPr lang="nl-NL" sz="2200" dirty="0">
                <a:solidFill>
                  <a:srgbClr val="333333"/>
                </a:solidFill>
              </a:rPr>
              <a:t>emoties beïnvloeden het redeneren. Als iemand sterke emotionele banden heeft, kan deze meer geneigd zijn om informatie te accepteren die deze emotionele toestand ondersteunt, zelfs als deze onjuist is;</a:t>
            </a:r>
            <a:endParaRPr lang="en-GB" sz="2400" dirty="0">
              <a:solidFill>
                <a:srgbClr val="333333"/>
              </a:solidFill>
              <a:cs typeface="Calibri" panose="020F0502020204030204"/>
            </a:endParaRPr>
          </a:p>
          <a:p>
            <a:pPr algn="just"/>
            <a:endParaRPr lang="en-GB" sz="2400" b="0" i="0" dirty="0">
              <a:solidFill>
                <a:srgbClr val="333333"/>
              </a:solidFill>
              <a:effectLst/>
              <a:cs typeface="Calibri" panose="020F0502020204030204"/>
            </a:endParaRPr>
          </a:p>
          <a:p>
            <a:pPr algn="just"/>
            <a:endParaRPr lang="nl-NL" dirty="0">
              <a:cs typeface="Calibri" panose="020F0502020204030204"/>
            </a:endParaRPr>
          </a:p>
        </p:txBody>
      </p:sp>
      <p:sp>
        <p:nvSpPr>
          <p:cNvPr id="7" name="TextBox 6">
            <a:extLst>
              <a:ext uri="{FF2B5EF4-FFF2-40B4-BE49-F238E27FC236}">
                <a16:creationId xmlns:a16="http://schemas.microsoft.com/office/drawing/2014/main" id="{94100FCB-1E84-0187-4220-04402E0F054B}"/>
              </a:ext>
            </a:extLst>
          </p:cNvPr>
          <p:cNvSpPr txBox="1"/>
          <p:nvPr/>
        </p:nvSpPr>
        <p:spPr>
          <a:xfrm>
            <a:off x="5991540" y="6477673"/>
            <a:ext cx="6105524" cy="276999"/>
          </a:xfrm>
          <a:prstGeom prst="rect">
            <a:avLst/>
          </a:prstGeom>
          <a:noFill/>
        </p:spPr>
        <p:txBody>
          <a:bodyPr wrap="square">
            <a:spAutoFit/>
          </a:bodyPr>
          <a:lstStyle/>
          <a:p>
            <a:pPr algn="r"/>
            <a:r>
              <a:rPr lang="en-GB" sz="1200" dirty="0" err="1">
                <a:hlinkClick r:id="rId4"/>
              </a:rPr>
              <a:t>Afbeelding</a:t>
            </a:r>
            <a:r>
              <a:rPr lang="en-GB" sz="1200" dirty="0">
                <a:hlinkClick r:id="rId4"/>
              </a:rPr>
              <a:t> van </a:t>
            </a:r>
            <a:r>
              <a:rPr lang="en-GB" sz="1200" dirty="0" err="1">
                <a:hlinkClick r:id="rId4"/>
              </a:rPr>
              <a:t>vectorjuice</a:t>
            </a:r>
            <a:r>
              <a:rPr lang="en-GB" sz="1200" dirty="0">
                <a:hlinkClick r:id="rId4"/>
              </a:rPr>
              <a:t> op </a:t>
            </a:r>
            <a:r>
              <a:rPr lang="en-GB" sz="1200" dirty="0" err="1">
                <a:hlinkClick r:id="rId4"/>
              </a:rPr>
              <a:t>Freepik</a:t>
            </a:r>
            <a:r>
              <a:rPr lang="en-GB" sz="1200" dirty="0">
                <a:hlinkClick r:id="rId4"/>
              </a:rPr>
              <a:t>.</a:t>
            </a:r>
            <a:endParaRPr lang="en-GB" sz="1200" dirty="0"/>
          </a:p>
        </p:txBody>
      </p:sp>
    </p:spTree>
    <p:extLst>
      <p:ext uri="{BB962C8B-B14F-4D97-AF65-F5344CB8AC3E}">
        <p14:creationId xmlns:p14="http://schemas.microsoft.com/office/powerpoint/2010/main" val="455708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9B2A4-43C6-A3F0-0D9B-10410CDA7395}"/>
              </a:ext>
            </a:extLst>
          </p:cNvPr>
          <p:cNvSpPr>
            <a:spLocks noGrp="1"/>
          </p:cNvSpPr>
          <p:nvPr>
            <p:ph type="title"/>
          </p:nvPr>
        </p:nvSpPr>
        <p:spPr/>
        <p:txBody>
          <a:bodyPr/>
          <a:lstStyle/>
          <a:p>
            <a:r>
              <a:rPr lang="nl-NL" dirty="0" err="1"/>
              <a:t>Perceived</a:t>
            </a:r>
            <a:r>
              <a:rPr lang="nl-NL" dirty="0"/>
              <a:t> </a:t>
            </a:r>
            <a:r>
              <a:rPr lang="nl-NL" dirty="0" err="1"/>
              <a:t>behavioural</a:t>
            </a:r>
            <a:r>
              <a:rPr lang="nl-NL" dirty="0"/>
              <a:t> control (3/3)</a:t>
            </a:r>
          </a:p>
        </p:txBody>
      </p:sp>
      <p:sp>
        <p:nvSpPr>
          <p:cNvPr id="3" name="Tijdelijke aanduiding voor inhoud 2">
            <a:extLst>
              <a:ext uri="{FF2B5EF4-FFF2-40B4-BE49-F238E27FC236}">
                <a16:creationId xmlns:a16="http://schemas.microsoft.com/office/drawing/2014/main" id="{51A80522-EAC0-9104-0D09-A4AF506E7D9C}"/>
              </a:ext>
            </a:extLst>
          </p:cNvPr>
          <p:cNvSpPr>
            <a:spLocks noGrp="1"/>
          </p:cNvSpPr>
          <p:nvPr>
            <p:ph idx="1"/>
          </p:nvPr>
        </p:nvSpPr>
        <p:spPr>
          <a:xfrm>
            <a:off x="557998" y="1799999"/>
            <a:ext cx="6118105" cy="4865977"/>
          </a:xfrm>
        </p:spPr>
        <p:txBody>
          <a:bodyPr/>
          <a:lstStyle/>
          <a:p>
            <a:r>
              <a:rPr lang="en-GB" b="1" dirty="0" err="1">
                <a:solidFill>
                  <a:srgbClr val="333333"/>
                </a:solidFill>
              </a:rPr>
              <a:t>Bevestigingsbias</a:t>
            </a:r>
            <a:r>
              <a:rPr lang="en-GB" sz="2400" b="1" dirty="0">
                <a:solidFill>
                  <a:srgbClr val="333333"/>
                </a:solidFill>
              </a:rPr>
              <a:t>: </a:t>
            </a:r>
            <a:r>
              <a:rPr lang="nl-NL" sz="2400" dirty="0">
                <a:solidFill>
                  <a:srgbClr val="333333"/>
                </a:solidFill>
              </a:rPr>
              <a:t>de neiging om informatie die bestaande overtuigingen bevestigt sneller te accepteren dan andere informatie, zelfs als de informatie foutief is;</a:t>
            </a:r>
          </a:p>
          <a:p>
            <a:r>
              <a:rPr lang="en-GB" sz="2400" b="1" i="0" dirty="0" err="1">
                <a:solidFill>
                  <a:srgbClr val="333333"/>
                </a:solidFill>
                <a:effectLst/>
              </a:rPr>
              <a:t>Cognitieve</a:t>
            </a:r>
            <a:r>
              <a:rPr lang="en-GB" sz="2400" b="1" i="0" dirty="0">
                <a:solidFill>
                  <a:srgbClr val="333333"/>
                </a:solidFill>
                <a:effectLst/>
              </a:rPr>
              <a:t> </a:t>
            </a:r>
            <a:r>
              <a:rPr lang="en-GB" sz="2400" b="1" i="0" dirty="0" err="1">
                <a:solidFill>
                  <a:srgbClr val="333333"/>
                </a:solidFill>
                <a:effectLst/>
              </a:rPr>
              <a:t>snelkoppelingen</a:t>
            </a:r>
            <a:r>
              <a:rPr lang="en-GB" sz="2400" b="1" dirty="0">
                <a:solidFill>
                  <a:srgbClr val="333333"/>
                </a:solidFill>
              </a:rPr>
              <a:t>:</a:t>
            </a:r>
            <a:r>
              <a:rPr lang="en-GB" sz="2400" b="1" i="0" dirty="0">
                <a:solidFill>
                  <a:srgbClr val="333333"/>
                </a:solidFill>
                <a:effectLst/>
              </a:rPr>
              <a:t> </a:t>
            </a:r>
            <a:r>
              <a:rPr lang="nl-NL" sz="2400" i="0" dirty="0">
                <a:solidFill>
                  <a:srgbClr val="333333"/>
                </a:solidFill>
                <a:effectLst/>
              </a:rPr>
              <a:t>mensen denken niet overal kritisch over na: soms gebruiken mensen heuristieken of "snelkoppelingen". Iedereen doet dit, maar als het in het verkeerde scenario wordt gebruikt, kan het leiden tot de acceptatie van onjuiste informatie. Dit komt vooral voor wanneer het onderwerp niet als belangrijk wordt gezien.</a:t>
            </a:r>
            <a:endParaRPr lang="nl-NL" dirty="0"/>
          </a:p>
        </p:txBody>
      </p:sp>
      <p:sp>
        <p:nvSpPr>
          <p:cNvPr id="6" name="Tekstvak 5">
            <a:extLst>
              <a:ext uri="{FF2B5EF4-FFF2-40B4-BE49-F238E27FC236}">
                <a16:creationId xmlns:a16="http://schemas.microsoft.com/office/drawing/2014/main" id="{A6E866E4-9FAA-293F-F241-E8184149C430}"/>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3"/>
              </a:rPr>
              <a:t>Bron </a:t>
            </a:r>
            <a:r>
              <a:rPr lang="nl-NL" sz="1200" dirty="0"/>
              <a:t>|</a:t>
            </a:r>
            <a:r>
              <a:rPr lang="nl-NL" sz="1200" dirty="0">
                <a:hlinkClick r:id="rId4"/>
              </a:rPr>
              <a:t>Pixabay License</a:t>
            </a:r>
            <a:endParaRPr lang="nl-NL" sz="1200" dirty="0"/>
          </a:p>
        </p:txBody>
      </p:sp>
      <p:pic>
        <p:nvPicPr>
          <p:cNvPr id="7" name="Εικόνα 6" descr="Εικόνα που περιέχει μαύρο, σκοτάδι&#10;&#10;Περιγραφή που δημιουργήθηκε αυτόματα">
            <a:extLst>
              <a:ext uri="{FF2B5EF4-FFF2-40B4-BE49-F238E27FC236}">
                <a16:creationId xmlns:a16="http://schemas.microsoft.com/office/drawing/2014/main" id="{D64630E6-F586-5650-B1CB-3B46C40EF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438" y="1906938"/>
            <a:ext cx="3870257" cy="3301813"/>
          </a:xfrm>
          <a:prstGeom prst="rect">
            <a:avLst/>
          </a:prstGeom>
        </p:spPr>
      </p:pic>
      <p:sp>
        <p:nvSpPr>
          <p:cNvPr id="8" name="Βέλος: Δεξιό 7">
            <a:extLst>
              <a:ext uri="{FF2B5EF4-FFF2-40B4-BE49-F238E27FC236}">
                <a16:creationId xmlns:a16="http://schemas.microsoft.com/office/drawing/2014/main" id="{4AA233D0-46CA-1EA9-2D65-109634A2E065}"/>
              </a:ext>
            </a:extLst>
          </p:cNvPr>
          <p:cNvSpPr/>
          <p:nvPr/>
        </p:nvSpPr>
        <p:spPr>
          <a:xfrm>
            <a:off x="7070140" y="2968279"/>
            <a:ext cx="4718852" cy="49530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2477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μεγεθυντικός φακός/καθρεφτάκι, κουζινικά σκεύη&#10;&#10;Περιγραφή που δημιουργήθηκε αυτόματα">
            <a:extLst>
              <a:ext uri="{FF2B5EF4-FFF2-40B4-BE49-F238E27FC236}">
                <a16:creationId xmlns:a16="http://schemas.microsoft.com/office/drawing/2014/main" id="{778E93A8-A227-EF65-517B-DB25F2AA5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459" y="706215"/>
            <a:ext cx="6096000" cy="6096000"/>
          </a:xfrm>
          <a:prstGeom prst="rect">
            <a:avLst/>
          </a:prstGeom>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sk-SK" sz="3600" b="1" dirty="0">
              <a:solidFill>
                <a:schemeClr val="tx1"/>
              </a:solidFill>
              <a:effectLst/>
              <a:latin typeface="Calibri Light" panose="020F0302020204030204"/>
              <a:ea typeface="Verdana" panose="020B0604030504040204" pitchFamily="34" charset="0"/>
            </a:endParaRPr>
          </a:p>
        </p:txBody>
      </p:sp>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kstvak 3">
            <a:extLst>
              <a:ext uri="{FF2B5EF4-FFF2-40B4-BE49-F238E27FC236}">
                <a16:creationId xmlns:a16="http://schemas.microsoft.com/office/drawing/2014/main" id="{1CABC49D-C58D-2F3B-AC9B-F42DD1A5CC89}"/>
              </a:ext>
            </a:extLst>
          </p:cNvPr>
          <p:cNvSpPr txBox="1"/>
          <p:nvPr/>
        </p:nvSpPr>
        <p:spPr>
          <a:xfrm>
            <a:off x="350299" y="3174069"/>
            <a:ext cx="6795134" cy="2123658"/>
          </a:xfrm>
          <a:prstGeom prst="rect">
            <a:avLst/>
          </a:prstGeom>
        </p:spPr>
        <p:txBody>
          <a:bodyPr wrap="square" lIns="91440" tIns="45720" rIns="91440" bIns="45720" rtlCol="0" anchor="t">
            <a:spAutoFit/>
          </a:bodyPr>
          <a:lstStyle/>
          <a:p>
            <a:pPr algn="ctr"/>
            <a:r>
              <a:rPr lang="nl-NL" sz="4400" b="1" dirty="0"/>
              <a:t>Vaardigheden om geloof in desinformatie en desinformatie te herkennen</a:t>
            </a:r>
            <a:endParaRPr lang="nl-NL" sz="4400" b="1" dirty="0">
              <a:cs typeface="Calibri"/>
            </a:endParaRPr>
          </a:p>
        </p:txBody>
      </p:sp>
      <p:sp>
        <p:nvSpPr>
          <p:cNvPr id="6" name="Tekstvak 5">
            <a:extLst>
              <a:ext uri="{FF2B5EF4-FFF2-40B4-BE49-F238E27FC236}">
                <a16:creationId xmlns:a16="http://schemas.microsoft.com/office/drawing/2014/main" id="{98F2C01A-0BBF-EA35-7123-0845D4F8ED3C}"/>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Bron </a:t>
            </a:r>
            <a:r>
              <a:rPr lang="nl-NL" sz="1200" dirty="0"/>
              <a:t>|</a:t>
            </a:r>
            <a:r>
              <a:rPr lang="nl-NL" sz="1200" dirty="0">
                <a:hlinkClick r:id="rId5"/>
              </a:rPr>
              <a:t>Pixabay License</a:t>
            </a:r>
            <a:endParaRPr lang="nl-NL" sz="1200" dirty="0"/>
          </a:p>
        </p:txBody>
      </p:sp>
    </p:spTree>
    <p:extLst>
      <p:ext uri="{BB962C8B-B14F-4D97-AF65-F5344CB8AC3E}">
        <p14:creationId xmlns:p14="http://schemas.microsoft.com/office/powerpoint/2010/main" val="389451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CA893-9697-546E-E39D-125A620A4E2D}"/>
              </a:ext>
            </a:extLst>
          </p:cNvPr>
          <p:cNvSpPr>
            <a:spLocks noGrp="1"/>
          </p:cNvSpPr>
          <p:nvPr>
            <p:ph type="title"/>
          </p:nvPr>
        </p:nvSpPr>
        <p:spPr/>
        <p:txBody>
          <a:bodyPr/>
          <a:lstStyle/>
          <a:p>
            <a:r>
              <a:rPr lang="nl-NL" dirty="0">
                <a:ea typeface="Adobe Gothic Std B"/>
                <a:cs typeface="Calibri"/>
              </a:rPr>
              <a:t>Vaardigheden om geloof in desinformatie te herkennen (1/3)</a:t>
            </a:r>
            <a:endParaRPr lang="nl-NL" dirty="0"/>
          </a:p>
        </p:txBody>
      </p:sp>
      <p:sp>
        <p:nvSpPr>
          <p:cNvPr id="3" name="Tijdelijke aanduiding voor inhoud 2">
            <a:extLst>
              <a:ext uri="{FF2B5EF4-FFF2-40B4-BE49-F238E27FC236}">
                <a16:creationId xmlns:a16="http://schemas.microsoft.com/office/drawing/2014/main" id="{77BA1C72-A591-20BB-5C18-662221747968}"/>
              </a:ext>
            </a:extLst>
          </p:cNvPr>
          <p:cNvSpPr>
            <a:spLocks noGrp="1"/>
          </p:cNvSpPr>
          <p:nvPr>
            <p:ph idx="1"/>
          </p:nvPr>
        </p:nvSpPr>
        <p:spPr>
          <a:xfrm>
            <a:off x="5763210" y="1725862"/>
            <a:ext cx="5852132" cy="4931611"/>
          </a:xfrm>
        </p:spPr>
        <p:txBody>
          <a:bodyPr vert="horz" lIns="91440" tIns="45720" rIns="91440" bIns="45720" rtlCol="0" anchor="t">
            <a:normAutofit lnSpcReduction="10000"/>
          </a:bodyPr>
          <a:lstStyle/>
          <a:p>
            <a:r>
              <a:rPr lang="nl-NL" b="1" dirty="0">
                <a:cs typeface="Calibri"/>
              </a:rPr>
              <a:t>Blijf op de hoogte </a:t>
            </a:r>
            <a:r>
              <a:rPr lang="nl-NL" dirty="0">
                <a:cs typeface="Calibri"/>
              </a:rPr>
              <a:t>van populaire verhalen in de media, zodat je weet wat er gebeurt op het gebied van desinformatie.</a:t>
            </a:r>
            <a:endParaRPr lang="nl-NL" dirty="0">
              <a:ea typeface="Calibri"/>
              <a:cs typeface="Calibri"/>
            </a:endParaRPr>
          </a:p>
          <a:p>
            <a:r>
              <a:rPr lang="nl-NL" b="1" dirty="0">
                <a:ea typeface="Calibri"/>
                <a:cs typeface="Calibri"/>
              </a:rPr>
              <a:t>Wees waakzaam voor "rode vlag"-signalen. </a:t>
            </a:r>
            <a:r>
              <a:rPr lang="nl-NL" dirty="0">
                <a:ea typeface="Calibri"/>
                <a:cs typeface="Calibri"/>
              </a:rPr>
              <a:t>Dit zijn signalen die duiden op radicalisering, wat vaak het gevolg is van geloof in desinformatie. </a:t>
            </a:r>
          </a:p>
          <a:p>
            <a:r>
              <a:rPr lang="nl-NL" dirty="0">
                <a:ea typeface="Calibri"/>
                <a:cs typeface="Calibri"/>
              </a:rPr>
              <a:t>Als je een aantal verontrustende meningen, uitspraken of argumenten hebt waargenomen, </a:t>
            </a:r>
            <a:r>
              <a:rPr lang="nl-NL" b="1" dirty="0">
                <a:ea typeface="Calibri"/>
                <a:cs typeface="Calibri"/>
              </a:rPr>
              <a:t>probeer</a:t>
            </a:r>
            <a:r>
              <a:rPr lang="nl-NL" dirty="0">
                <a:ea typeface="Calibri"/>
                <a:cs typeface="Calibri"/>
              </a:rPr>
              <a:t> er dan </a:t>
            </a:r>
            <a:r>
              <a:rPr lang="nl-NL" b="1" dirty="0">
                <a:ea typeface="Calibri"/>
                <a:cs typeface="Calibri"/>
              </a:rPr>
              <a:t>een dialoog </a:t>
            </a:r>
            <a:r>
              <a:rPr lang="nl-NL" dirty="0">
                <a:ea typeface="Calibri"/>
                <a:cs typeface="Calibri"/>
              </a:rPr>
              <a:t>over </a:t>
            </a:r>
            <a:r>
              <a:rPr lang="nl-NL" b="1" dirty="0">
                <a:ea typeface="Calibri"/>
                <a:cs typeface="Calibri"/>
              </a:rPr>
              <a:t>te beginnen</a:t>
            </a:r>
            <a:r>
              <a:rPr lang="nl-NL" dirty="0">
                <a:ea typeface="Calibri"/>
                <a:cs typeface="Calibri"/>
              </a:rPr>
              <a:t>. Meer hierover kun je vinden in </a:t>
            </a:r>
            <a:r>
              <a:rPr lang="nl-NL" i="1" dirty="0">
                <a:ea typeface="Calibri"/>
                <a:cs typeface="Calibri"/>
              </a:rPr>
              <a:t>Module 4: Dialoog mogelijk maken</a:t>
            </a:r>
            <a:r>
              <a:rPr lang="nl-NL" dirty="0">
                <a:ea typeface="Calibri"/>
                <a:cs typeface="Calibri"/>
              </a:rPr>
              <a:t>.</a:t>
            </a:r>
          </a:p>
          <a:p>
            <a:pPr algn="just"/>
            <a:endParaRPr lang="nl-NL" dirty="0">
              <a:cs typeface="Calibri"/>
            </a:endParaRPr>
          </a:p>
        </p:txBody>
      </p:sp>
      <p:sp>
        <p:nvSpPr>
          <p:cNvPr id="5" name="Rechthoek: afgeronde hoeken 4">
            <a:extLst>
              <a:ext uri="{FF2B5EF4-FFF2-40B4-BE49-F238E27FC236}">
                <a16:creationId xmlns:a16="http://schemas.microsoft.com/office/drawing/2014/main" id="{7328029D-A91B-6DFC-FAAC-68F8DE9B53AC}"/>
              </a:ext>
            </a:extLst>
          </p:cNvPr>
          <p:cNvSpPr/>
          <p:nvPr/>
        </p:nvSpPr>
        <p:spPr>
          <a:xfrm>
            <a:off x="609011" y="2751658"/>
            <a:ext cx="3944259" cy="28800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579CAA1B-D350-905A-9042-45A1E794E0EA}"/>
              </a:ext>
            </a:extLst>
          </p:cNvPr>
          <p:cNvSpPr txBox="1"/>
          <p:nvPr/>
        </p:nvSpPr>
        <p:spPr>
          <a:xfrm>
            <a:off x="917619" y="2899005"/>
            <a:ext cx="332704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i="1" dirty="0">
                <a:solidFill>
                  <a:schemeClr val="bg1"/>
                </a:solidFill>
                <a:cs typeface="Calibri"/>
              </a:rPr>
              <a:t>Contextafhankelijk:</a:t>
            </a:r>
          </a:p>
          <a:p>
            <a:pPr algn="ctr"/>
            <a:r>
              <a:rPr lang="nl-NL" i="1" dirty="0">
                <a:solidFill>
                  <a:schemeClr val="bg1"/>
                </a:solidFill>
                <a:cs typeface="Calibri"/>
              </a:rPr>
              <a:t>Het geloof in (mis- en) desinformatie kan sterk variëren tussen verschillende individuen. Er is niet één echte oplossing of vaardigheid om het tegen te gaan. Er zijn echter enkele algemene vaardigheden die je in gedachten kunt houden.</a:t>
            </a:r>
          </a:p>
        </p:txBody>
      </p:sp>
    </p:spTree>
    <p:extLst>
      <p:ext uri="{BB962C8B-B14F-4D97-AF65-F5344CB8AC3E}">
        <p14:creationId xmlns:p14="http://schemas.microsoft.com/office/powerpoint/2010/main" val="426330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E1498-CCA1-D5A3-FE67-D37E2B9FDA31}"/>
              </a:ext>
            </a:extLst>
          </p:cNvPr>
          <p:cNvSpPr>
            <a:spLocks noGrp="1"/>
          </p:cNvSpPr>
          <p:nvPr>
            <p:ph type="title"/>
          </p:nvPr>
        </p:nvSpPr>
        <p:spPr/>
        <p:txBody>
          <a:bodyPr/>
          <a:lstStyle/>
          <a:p>
            <a:r>
              <a:rPr lang="nl-NL" dirty="0">
                <a:ea typeface="Adobe Gothic Std B"/>
                <a:cs typeface="Calibri"/>
              </a:rPr>
              <a:t>Rode vlag signalen (2/3)</a:t>
            </a:r>
            <a:endParaRPr lang="nl-NL" dirty="0"/>
          </a:p>
        </p:txBody>
      </p:sp>
      <p:sp>
        <p:nvSpPr>
          <p:cNvPr id="3" name="Tijdelijke aanduiding voor inhoud 2">
            <a:extLst>
              <a:ext uri="{FF2B5EF4-FFF2-40B4-BE49-F238E27FC236}">
                <a16:creationId xmlns:a16="http://schemas.microsoft.com/office/drawing/2014/main" id="{9EF80DB7-79E2-726F-3572-E74568430744}"/>
              </a:ext>
            </a:extLst>
          </p:cNvPr>
          <p:cNvSpPr>
            <a:spLocks noGrp="1"/>
          </p:cNvSpPr>
          <p:nvPr>
            <p:ph idx="1"/>
          </p:nvPr>
        </p:nvSpPr>
        <p:spPr>
          <a:xfrm>
            <a:off x="557999" y="1799999"/>
            <a:ext cx="5200963" cy="4865977"/>
          </a:xfrm>
        </p:spPr>
        <p:txBody>
          <a:bodyPr vert="horz" lIns="91440" tIns="45720" rIns="91440" bIns="45720" rtlCol="0" anchor="t">
            <a:normAutofit/>
          </a:bodyPr>
          <a:lstStyle/>
          <a:p>
            <a:pPr marL="0" indent="0">
              <a:buNone/>
            </a:pPr>
            <a:r>
              <a:rPr lang="nl-NL" sz="2100" dirty="0">
                <a:ea typeface="Calibri"/>
                <a:cs typeface="Calibri"/>
              </a:rPr>
              <a:t>Er bestaat geen uitputtende checklist met alle mogelijke signalen die kunnen duiden op radicalisering, omdat dit onderwerp te complex en contextafhankelijk is. Het proces van radicalisering verandert en evolueert voortdurend, en daarmee ook de indicatoren ervan.</a:t>
            </a:r>
          </a:p>
          <a:p>
            <a:pPr marL="0" indent="0">
              <a:buNone/>
            </a:pPr>
            <a:r>
              <a:rPr lang="nl-NL" sz="2100" dirty="0">
                <a:ea typeface="Calibri"/>
                <a:cs typeface="Calibri"/>
              </a:rPr>
              <a:t>Hier volgen echter enkele voorbeelden om te laten zien hoe deze signalen eruit kunnen zien:</a:t>
            </a:r>
            <a:endParaRPr lang="nl-NL" sz="2100" dirty="0"/>
          </a:p>
        </p:txBody>
      </p:sp>
      <p:pic>
        <p:nvPicPr>
          <p:cNvPr id="5" name="Εικόνα 4" descr="Εικόνα που περιέχει γραφικά, πορφυρό, κόκκινο, γραφιστική&#10;&#10;Περιγραφή που δημιουργήθηκε αυτόματα">
            <a:extLst>
              <a:ext uri="{FF2B5EF4-FFF2-40B4-BE49-F238E27FC236}">
                <a16:creationId xmlns:a16="http://schemas.microsoft.com/office/drawing/2014/main" id="{DE8D249C-04AA-B9D2-C7DF-F7EB1A5AB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587" y="257175"/>
            <a:ext cx="4124325" cy="6096000"/>
          </a:xfrm>
          <a:prstGeom prst="rect">
            <a:avLst/>
          </a:prstGeom>
        </p:spPr>
      </p:pic>
      <p:sp>
        <p:nvSpPr>
          <p:cNvPr id="6" name="Tekstvak 5">
            <a:extLst>
              <a:ext uri="{FF2B5EF4-FFF2-40B4-BE49-F238E27FC236}">
                <a16:creationId xmlns:a16="http://schemas.microsoft.com/office/drawing/2014/main" id="{9E6B3B3B-E4BD-51FB-E45A-2AAB92FADA86}"/>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Bron </a:t>
            </a:r>
            <a:r>
              <a:rPr lang="nl-NL" sz="1200" dirty="0"/>
              <a:t>|</a:t>
            </a:r>
            <a:r>
              <a:rPr lang="nl-NL" sz="1200" dirty="0">
                <a:hlinkClick r:id="rId5"/>
              </a:rPr>
              <a:t>Pixabay License</a:t>
            </a:r>
            <a:endParaRPr lang="nl-NL" sz="1200" dirty="0"/>
          </a:p>
        </p:txBody>
      </p:sp>
    </p:spTree>
    <p:extLst>
      <p:ext uri="{BB962C8B-B14F-4D97-AF65-F5344CB8AC3E}">
        <p14:creationId xmlns:p14="http://schemas.microsoft.com/office/powerpoint/2010/main" val="986676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B044C-DDDC-E640-E22C-808DF005D9FE}"/>
              </a:ext>
            </a:extLst>
          </p:cNvPr>
          <p:cNvSpPr>
            <a:spLocks noGrp="1"/>
          </p:cNvSpPr>
          <p:nvPr>
            <p:ph type="title"/>
          </p:nvPr>
        </p:nvSpPr>
        <p:spPr>
          <a:xfrm>
            <a:off x="172989" y="1012482"/>
            <a:ext cx="11059692" cy="605096"/>
          </a:xfrm>
        </p:spPr>
        <p:txBody>
          <a:bodyPr/>
          <a:lstStyle/>
          <a:p>
            <a:r>
              <a:rPr lang="nl-NL" dirty="0"/>
              <a:t>Voorbeelden van rode vlag signalen (3/3)</a:t>
            </a:r>
          </a:p>
        </p:txBody>
      </p:sp>
      <p:sp>
        <p:nvSpPr>
          <p:cNvPr id="3" name="Tijdelijke aanduiding voor inhoud 2">
            <a:extLst>
              <a:ext uri="{FF2B5EF4-FFF2-40B4-BE49-F238E27FC236}">
                <a16:creationId xmlns:a16="http://schemas.microsoft.com/office/drawing/2014/main" id="{407023E5-F645-252F-C2B5-02FE2C3A5A16}"/>
              </a:ext>
            </a:extLst>
          </p:cNvPr>
          <p:cNvSpPr>
            <a:spLocks noGrp="1"/>
          </p:cNvSpPr>
          <p:nvPr>
            <p:ph idx="1"/>
          </p:nvPr>
        </p:nvSpPr>
        <p:spPr>
          <a:xfrm>
            <a:off x="558000" y="1799999"/>
            <a:ext cx="5538000" cy="4865977"/>
          </a:xfrm>
        </p:spPr>
        <p:txBody>
          <a:bodyPr>
            <a:normAutofit fontScale="92500"/>
          </a:bodyPr>
          <a:lstStyle/>
          <a:p>
            <a:pPr marL="285750" indent="-285750">
              <a:buFont typeface="Arial,Sans-Serif"/>
              <a:buChar char="•"/>
            </a:pPr>
            <a:r>
              <a:rPr lang="nl-NL" sz="2400" dirty="0">
                <a:ea typeface="Calibri" panose="020F0502020204030204"/>
                <a:cs typeface="Calibri" panose="020F0502020204030204"/>
              </a:rPr>
              <a:t>Het gebruik van problematische uitspraken of taalgebruik waarvan bekend is dat het geassocieerd wordt met desinformatie of radicale groeperingen, bijvoorbeeld het benadrukken van wij-tegen-zij scheidingen gerelateerd aan etniciteit of religie.</a:t>
            </a:r>
          </a:p>
          <a:p>
            <a:pPr marL="285750" indent="-285750">
              <a:buFont typeface="Arial,Sans-Serif"/>
              <a:buChar char="•"/>
            </a:pPr>
            <a:r>
              <a:rPr lang="nl-NL" sz="2400" dirty="0">
                <a:ea typeface="Calibri" panose="020F0502020204030204"/>
                <a:cs typeface="Calibri" panose="020F0502020204030204"/>
              </a:rPr>
              <a:t>Een toenemend gevoel bij een bepaalde (politieke, religieuze, etnische) groep te horen, of juist het gevoel nergens bij te horen.</a:t>
            </a:r>
          </a:p>
          <a:p>
            <a:pPr marL="285750" indent="-285750">
              <a:buFont typeface="Arial,Sans-Serif"/>
              <a:buChar char="•"/>
            </a:pPr>
            <a:r>
              <a:rPr lang="nl-NL" sz="2400" dirty="0">
                <a:ea typeface="Calibri" panose="020F0502020204030204"/>
                <a:cs typeface="Calibri" panose="020F0502020204030204"/>
              </a:rPr>
              <a:t>Oude vriendschappen verbreken ten gunste van nieuwe vrienden uit een radicale groep.</a:t>
            </a:r>
            <a:endParaRPr lang="nl-NL" dirty="0"/>
          </a:p>
        </p:txBody>
      </p:sp>
      <p:sp>
        <p:nvSpPr>
          <p:cNvPr id="4" name="Tijdelijke aanduiding voor inhoud 2">
            <a:extLst>
              <a:ext uri="{FF2B5EF4-FFF2-40B4-BE49-F238E27FC236}">
                <a16:creationId xmlns:a16="http://schemas.microsoft.com/office/drawing/2014/main" id="{4BE85469-928F-8A34-0F4E-932B7701FC50}"/>
              </a:ext>
            </a:extLst>
          </p:cNvPr>
          <p:cNvSpPr txBox="1">
            <a:spLocks/>
          </p:cNvSpPr>
          <p:nvPr/>
        </p:nvSpPr>
        <p:spPr>
          <a:xfrm>
            <a:off x="6085268" y="1799999"/>
            <a:ext cx="5680414" cy="48659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nl-NL" dirty="0">
                <a:ea typeface="Calibri" panose="020F0502020204030204"/>
                <a:cs typeface="Calibri" panose="020F0502020204030204"/>
              </a:rPr>
              <a:t>Veranderingen in stemming en/of zichzelf afzonderen.</a:t>
            </a:r>
          </a:p>
          <a:p>
            <a:pPr marL="285750" indent="-285750">
              <a:buFont typeface="Arial"/>
              <a:buChar char="•"/>
            </a:pPr>
            <a:r>
              <a:rPr lang="nl-NL" dirty="0">
                <a:ea typeface="Calibri" panose="020F0502020204030204"/>
                <a:cs typeface="Calibri" panose="020F0502020204030204"/>
              </a:rPr>
              <a:t>Merkbare veranderingen in (school)prestaties of absenteïsme.</a:t>
            </a:r>
          </a:p>
          <a:p>
            <a:pPr marL="285750" indent="-285750">
              <a:buFont typeface="Arial"/>
              <a:buChar char="•"/>
            </a:pPr>
            <a:r>
              <a:rPr lang="nl-NL" dirty="0">
                <a:ea typeface="Calibri" panose="020F0502020204030204"/>
                <a:cs typeface="Calibri" panose="020F0502020204030204"/>
              </a:rPr>
              <a:t>Betrokkenheid bij andere vrijetijdsactiviteiten dan eerder.</a:t>
            </a:r>
          </a:p>
          <a:p>
            <a:pPr marL="285750" indent="-285750">
              <a:buFont typeface="Arial"/>
              <a:buChar char="•"/>
            </a:pPr>
            <a:r>
              <a:rPr lang="nl-NL" dirty="0">
                <a:ea typeface="Calibri" panose="020F0502020204030204"/>
                <a:cs typeface="Calibri" panose="020F0502020204030204"/>
              </a:rPr>
              <a:t>Deelnemen aan demonstraties.</a:t>
            </a:r>
          </a:p>
          <a:p>
            <a:pPr marL="285750" indent="-285750">
              <a:buFont typeface="Arial"/>
              <a:buChar char="•"/>
            </a:pPr>
            <a:r>
              <a:rPr lang="nl-NL" dirty="0">
                <a:ea typeface="Calibri" panose="020F0502020204030204"/>
                <a:cs typeface="Calibri" panose="020F0502020204030204"/>
              </a:rPr>
              <a:t>Afwijzende houding tegenover de maatschappij en autoriteiten.</a:t>
            </a:r>
          </a:p>
          <a:p>
            <a:pPr marL="285750" indent="-285750">
              <a:buFont typeface="Arial"/>
              <a:buChar char="•"/>
            </a:pPr>
            <a:r>
              <a:rPr lang="nl-NL" dirty="0">
                <a:ea typeface="Calibri" panose="020F0502020204030204"/>
                <a:cs typeface="Calibri" panose="020F0502020204030204"/>
              </a:rPr>
              <a:t>Radicale veranderingen in kleding of uiterlijk.</a:t>
            </a:r>
          </a:p>
          <a:p>
            <a:pPr marL="285750" indent="-285750">
              <a:buFont typeface="Arial"/>
              <a:buChar char="•"/>
            </a:pPr>
            <a:r>
              <a:rPr lang="nl-NL" dirty="0">
                <a:ea typeface="Calibri" panose="020F0502020204030204"/>
                <a:cs typeface="Calibri" panose="020F0502020204030204"/>
              </a:rPr>
              <a:t>Recente blootstelling aan een of meer uitlokkende factoren.</a:t>
            </a:r>
            <a:endParaRPr lang="nl-NL" dirty="0"/>
          </a:p>
        </p:txBody>
      </p:sp>
      <p:pic>
        <p:nvPicPr>
          <p:cNvPr id="10" name="Εικόνα 9" descr="Εικόνα που περιέχει σημαία, κόκκινο, πορφυρό&#10;&#10;Περιγραφή που δημιουργήθηκε αυτόματα">
            <a:extLst>
              <a:ext uri="{FF2B5EF4-FFF2-40B4-BE49-F238E27FC236}">
                <a16:creationId xmlns:a16="http://schemas.microsoft.com/office/drawing/2014/main" id="{0E2A1992-18DE-7217-B5BE-E85D459923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79567" y="192024"/>
            <a:ext cx="1678558" cy="1620857"/>
          </a:xfrm>
          <a:prstGeom prst="rect">
            <a:avLst/>
          </a:prstGeom>
        </p:spPr>
      </p:pic>
      <p:pic>
        <p:nvPicPr>
          <p:cNvPr id="11" name="Εικόνα 10" descr="Εικόνα που περιέχει σημαία, κόκκινο, πορφυρό&#10;&#10;Περιγραφή που δημιουργήθηκε αυτόματα">
            <a:extLst>
              <a:ext uri="{FF2B5EF4-FFF2-40B4-BE49-F238E27FC236}">
                <a16:creationId xmlns:a16="http://schemas.microsoft.com/office/drawing/2014/main" id="{418F50B9-96AE-3D6A-3481-461BC81BEA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33318" y="179142"/>
            <a:ext cx="1678558" cy="1620857"/>
          </a:xfrm>
          <a:prstGeom prst="rect">
            <a:avLst/>
          </a:prstGeom>
        </p:spPr>
      </p:pic>
      <p:pic>
        <p:nvPicPr>
          <p:cNvPr id="12" name="Εικόνα 11" descr="Εικόνα που περιέχει σημαία, κόκκινο, πορφυρό&#10;&#10;Περιγραφή που δημιουργήθηκε αυτόματα">
            <a:extLst>
              <a:ext uri="{FF2B5EF4-FFF2-40B4-BE49-F238E27FC236}">
                <a16:creationId xmlns:a16="http://schemas.microsoft.com/office/drawing/2014/main" id="{42BC52FF-B5C2-E15F-F360-0A47683F21F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6492" y="138215"/>
            <a:ext cx="1678558" cy="1620857"/>
          </a:xfrm>
          <a:prstGeom prst="rect">
            <a:avLst/>
          </a:prstGeom>
        </p:spPr>
      </p:pic>
      <p:sp>
        <p:nvSpPr>
          <p:cNvPr id="13" name="Tekstvak 5">
            <a:extLst>
              <a:ext uri="{FF2B5EF4-FFF2-40B4-BE49-F238E27FC236}">
                <a16:creationId xmlns:a16="http://schemas.microsoft.com/office/drawing/2014/main" id="{436AF8A4-E9CB-03BE-DBC2-CA6FBFE23E75}"/>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Bron </a:t>
            </a:r>
            <a:r>
              <a:rPr lang="nl-NL" sz="1200" dirty="0"/>
              <a:t>|</a:t>
            </a:r>
            <a:r>
              <a:rPr lang="nl-NL" sz="1200" dirty="0">
                <a:hlinkClick r:id="rId5"/>
              </a:rPr>
              <a:t>Pixabay License</a:t>
            </a:r>
            <a:endParaRPr lang="nl-NL" sz="1200" dirty="0"/>
          </a:p>
        </p:txBody>
      </p:sp>
    </p:spTree>
    <p:extLst>
      <p:ext uri="{BB962C8B-B14F-4D97-AF65-F5344CB8AC3E}">
        <p14:creationId xmlns:p14="http://schemas.microsoft.com/office/powerpoint/2010/main" val="147682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8000" y="715951"/>
            <a:ext cx="11059692" cy="605096"/>
          </a:xfrm>
        </p:spPr>
        <p:txBody>
          <a:bodyPr>
            <a:normAutofit/>
          </a:bodyPr>
          <a:lstStyle/>
          <a:p>
            <a:r>
              <a:rPr lang="en-GB" sz="2400" dirty="0" err="1">
                <a:ea typeface="Adobe Gothic Std B"/>
              </a:rPr>
              <a:t>Referenties</a:t>
            </a:r>
            <a:r>
              <a:rPr lang="en-GB" sz="2400" dirty="0">
                <a:ea typeface="Adobe Gothic Std B"/>
              </a:rPr>
              <a:t> </a:t>
            </a:r>
            <a:r>
              <a:rPr lang="en-GB" sz="2400" dirty="0" err="1">
                <a:ea typeface="Adobe Gothic Std B"/>
              </a:rPr>
              <a:t>en</a:t>
            </a:r>
            <a:r>
              <a:rPr lang="en-GB" sz="2400" dirty="0">
                <a:ea typeface="Adobe Gothic Std B"/>
              </a:rPr>
              <a:t> </a:t>
            </a:r>
            <a:r>
              <a:rPr lang="en-GB" sz="2400" dirty="0" err="1">
                <a:ea typeface="Adobe Gothic Std B"/>
              </a:rPr>
              <a:t>verdere</a:t>
            </a:r>
            <a:r>
              <a:rPr lang="en-GB" sz="2400" dirty="0">
                <a:ea typeface="Adobe Gothic Std B"/>
              </a:rPr>
              <a:t> </a:t>
            </a:r>
            <a:r>
              <a:rPr lang="en-GB" sz="2400" dirty="0" err="1">
                <a:ea typeface="Adobe Gothic Std B"/>
              </a:rPr>
              <a:t>lectuur</a:t>
            </a:r>
            <a:endParaRPr lang="en-GB" sz="2400"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274112"/>
            <a:ext cx="10816017" cy="4865977"/>
          </a:xfrm>
        </p:spPr>
        <p:txBody>
          <a:bodyPr vert="horz" lIns="91440" tIns="45720" rIns="91440" bIns="45720" rtlCol="0" anchor="t">
            <a:noAutofit/>
          </a:bodyPr>
          <a:lstStyle/>
          <a:p>
            <a:pPr>
              <a:lnSpc>
                <a:spcPct val="150000"/>
              </a:lnSpc>
            </a:pPr>
            <a:r>
              <a:rPr lang="nl-NL" sz="1700" b="1" dirty="0">
                <a:cs typeface="Times New Roman"/>
              </a:rPr>
              <a:t>De richtlijnen van het COSTAID-project op </a:t>
            </a:r>
            <a:r>
              <a:rPr lang="nl-NL" sz="1700" b="1" dirty="0">
                <a:cs typeface="Times New Roman"/>
                <a:hlinkClick r:id="rId3"/>
              </a:rPr>
              <a:t>costaid.eu</a:t>
            </a:r>
            <a:r>
              <a:rPr lang="nl-NL" sz="1700" b="1" dirty="0">
                <a:cs typeface="Times New Roman"/>
              </a:rPr>
              <a:t>, waarop deze dia's zijn gebaseerd.</a:t>
            </a:r>
          </a:p>
          <a:p>
            <a:pPr>
              <a:lnSpc>
                <a:spcPct val="150000"/>
              </a:lnSpc>
            </a:pPr>
            <a:r>
              <a:rPr lang="nl-NL" sz="1700" dirty="0" err="1">
                <a:cs typeface="Times New Roman"/>
              </a:rPr>
              <a:t>Ajzen</a:t>
            </a:r>
            <a:r>
              <a:rPr lang="nl-NL" sz="1700" dirty="0">
                <a:cs typeface="Times New Roman"/>
              </a:rPr>
              <a:t>, I. (1991). The </a:t>
            </a:r>
            <a:r>
              <a:rPr lang="nl-NL" sz="1700" dirty="0" err="1">
                <a:cs typeface="Times New Roman"/>
              </a:rPr>
              <a:t>theory</a:t>
            </a:r>
            <a:r>
              <a:rPr lang="nl-NL" sz="1700" dirty="0">
                <a:cs typeface="Times New Roman"/>
              </a:rPr>
              <a:t> of </a:t>
            </a:r>
            <a:r>
              <a:rPr lang="nl-NL" sz="1700" dirty="0" err="1">
                <a:cs typeface="Times New Roman"/>
              </a:rPr>
              <a:t>planned</a:t>
            </a:r>
            <a:r>
              <a:rPr lang="nl-NL" sz="1700" dirty="0">
                <a:cs typeface="Times New Roman"/>
              </a:rPr>
              <a:t> </a:t>
            </a:r>
            <a:r>
              <a:rPr lang="nl-NL" sz="1700" dirty="0" err="1">
                <a:cs typeface="Times New Roman"/>
              </a:rPr>
              <a:t>behavior</a:t>
            </a:r>
            <a:r>
              <a:rPr lang="nl-NL" sz="1700" dirty="0">
                <a:cs typeface="Times New Roman"/>
              </a:rPr>
              <a:t>. </a:t>
            </a:r>
            <a:r>
              <a:rPr lang="nl-NL" sz="1700" i="1" dirty="0" err="1">
                <a:cs typeface="Times New Roman"/>
              </a:rPr>
              <a:t>Organizational</a:t>
            </a:r>
            <a:r>
              <a:rPr lang="nl-NL" sz="1700" i="1" dirty="0">
                <a:cs typeface="Times New Roman"/>
              </a:rPr>
              <a:t> </a:t>
            </a:r>
            <a:r>
              <a:rPr lang="nl-NL" sz="1700" i="1" dirty="0" err="1">
                <a:cs typeface="Times New Roman"/>
              </a:rPr>
              <a:t>Behavior</a:t>
            </a:r>
            <a:r>
              <a:rPr lang="nl-NL" sz="1700" i="1" dirty="0">
                <a:cs typeface="Times New Roman"/>
              </a:rPr>
              <a:t> </a:t>
            </a:r>
            <a:r>
              <a:rPr lang="nl-NL" sz="1700" i="1" dirty="0" err="1">
                <a:cs typeface="Times New Roman"/>
              </a:rPr>
              <a:t>and</a:t>
            </a:r>
            <a:r>
              <a:rPr lang="nl-NL" sz="1700" i="1" dirty="0">
                <a:cs typeface="Times New Roman"/>
              </a:rPr>
              <a:t> Human </a:t>
            </a:r>
            <a:r>
              <a:rPr lang="nl-NL" sz="1700" i="1" dirty="0" err="1">
                <a:cs typeface="Times New Roman"/>
              </a:rPr>
              <a:t>Decision</a:t>
            </a:r>
            <a:r>
              <a:rPr lang="nl-NL" sz="1700" i="1" dirty="0">
                <a:cs typeface="Times New Roman"/>
              </a:rPr>
              <a:t> </a:t>
            </a:r>
            <a:r>
              <a:rPr lang="nl-NL" sz="1700" i="1" dirty="0" err="1">
                <a:cs typeface="Times New Roman"/>
              </a:rPr>
              <a:t>Processes</a:t>
            </a:r>
            <a:r>
              <a:rPr lang="nl-NL" sz="1700" dirty="0">
                <a:cs typeface="Times New Roman"/>
              </a:rPr>
              <a:t>, </a:t>
            </a:r>
            <a:r>
              <a:rPr lang="nl-NL" sz="1700" i="1" dirty="0">
                <a:cs typeface="Times New Roman"/>
              </a:rPr>
              <a:t>50</a:t>
            </a:r>
            <a:r>
              <a:rPr lang="nl-NL" sz="1700" dirty="0">
                <a:cs typeface="Times New Roman"/>
              </a:rPr>
              <a:t>(2), 179–211. </a:t>
            </a:r>
            <a:r>
              <a:rPr lang="nl-NL" sz="1700" dirty="0">
                <a:cs typeface="Times New Roman"/>
                <a:hlinkClick r:id="rId4"/>
              </a:rPr>
              <a:t>https://doi.org/10.1016/0749-5978(91)90020-t</a:t>
            </a:r>
            <a:endParaRPr lang="nl-NL" sz="1700" dirty="0">
              <a:cs typeface="Times New Roman"/>
            </a:endParaRPr>
          </a:p>
          <a:p>
            <a:pPr>
              <a:lnSpc>
                <a:spcPct val="150000"/>
              </a:lnSpc>
            </a:pPr>
            <a:r>
              <a:rPr lang="nl-NL" sz="1700" dirty="0">
                <a:cs typeface="Times New Roman"/>
              </a:rPr>
              <a:t>RAN </a:t>
            </a:r>
            <a:r>
              <a:rPr lang="nl-NL" sz="1700" dirty="0" err="1">
                <a:cs typeface="Times New Roman"/>
              </a:rPr>
              <a:t>Practitioners</a:t>
            </a:r>
            <a:r>
              <a:rPr lang="nl-NL" sz="1700" dirty="0">
                <a:cs typeface="Times New Roman"/>
              </a:rPr>
              <a:t>. (2023). </a:t>
            </a:r>
            <a:r>
              <a:rPr lang="nl-NL" sz="1700" i="1" dirty="0">
                <a:cs typeface="Times New Roman"/>
              </a:rPr>
              <a:t>How </a:t>
            </a:r>
            <a:r>
              <a:rPr lang="nl-NL" sz="1700" i="1" dirty="0" err="1">
                <a:cs typeface="Times New Roman"/>
              </a:rPr>
              <a:t>to</a:t>
            </a:r>
            <a:r>
              <a:rPr lang="nl-NL" sz="1700" i="1" dirty="0">
                <a:cs typeface="Times New Roman"/>
              </a:rPr>
              <a:t> </a:t>
            </a:r>
            <a:r>
              <a:rPr lang="nl-NL" sz="1700" i="1" dirty="0" err="1">
                <a:cs typeface="Times New Roman"/>
              </a:rPr>
              <a:t>respond</a:t>
            </a:r>
            <a:r>
              <a:rPr lang="nl-NL" sz="1700" i="1" dirty="0">
                <a:cs typeface="Times New Roman"/>
              </a:rPr>
              <a:t> </a:t>
            </a:r>
            <a:r>
              <a:rPr lang="nl-NL" sz="1700" i="1" dirty="0" err="1">
                <a:cs typeface="Times New Roman"/>
              </a:rPr>
              <a:t>to</a:t>
            </a:r>
            <a:r>
              <a:rPr lang="nl-NL" sz="1700" i="1" dirty="0">
                <a:cs typeface="Times New Roman"/>
              </a:rPr>
              <a:t> disinformation in public </a:t>
            </a:r>
            <a:r>
              <a:rPr lang="nl-NL" sz="1700" i="1" dirty="0" err="1">
                <a:cs typeface="Times New Roman"/>
              </a:rPr>
              <a:t>communications</a:t>
            </a:r>
            <a:r>
              <a:rPr lang="nl-NL" sz="1700" i="1" dirty="0">
                <a:cs typeface="Times New Roman"/>
              </a:rPr>
              <a:t> </a:t>
            </a:r>
            <a:r>
              <a:rPr lang="nl-NL" sz="1700" i="1" dirty="0" err="1">
                <a:cs typeface="Times New Roman"/>
              </a:rPr>
              <a:t>from</a:t>
            </a:r>
            <a:r>
              <a:rPr lang="nl-NL" sz="1700" i="1" dirty="0">
                <a:cs typeface="Times New Roman"/>
              </a:rPr>
              <a:t> </a:t>
            </a:r>
            <a:r>
              <a:rPr lang="nl-NL" sz="1700" i="1" dirty="0" err="1">
                <a:cs typeface="Times New Roman"/>
              </a:rPr>
              <a:t>the</a:t>
            </a:r>
            <a:r>
              <a:rPr lang="nl-NL" sz="1700" i="1" dirty="0">
                <a:cs typeface="Times New Roman"/>
              </a:rPr>
              <a:t> </a:t>
            </a:r>
            <a:r>
              <a:rPr lang="nl-NL" sz="1700" i="1" dirty="0" err="1">
                <a:cs typeface="Times New Roman"/>
              </a:rPr>
              <a:t>perspective</a:t>
            </a:r>
            <a:r>
              <a:rPr lang="nl-NL" sz="1700" i="1" dirty="0">
                <a:cs typeface="Times New Roman"/>
              </a:rPr>
              <a:t> of frontline </a:t>
            </a:r>
            <a:r>
              <a:rPr lang="nl-NL" sz="1700" i="1" dirty="0" err="1">
                <a:cs typeface="Times New Roman"/>
              </a:rPr>
              <a:t>practitioners</a:t>
            </a:r>
            <a:r>
              <a:rPr lang="nl-NL" sz="1700" dirty="0">
                <a:cs typeface="Times New Roman"/>
              </a:rPr>
              <a:t>. </a:t>
            </a:r>
            <a:r>
              <a:rPr lang="nl-NL" sz="1700" dirty="0" err="1">
                <a:cs typeface="Times New Roman"/>
              </a:rPr>
              <a:t>Radicalisation</a:t>
            </a:r>
            <a:r>
              <a:rPr lang="nl-NL" sz="1700" dirty="0">
                <a:cs typeface="Times New Roman"/>
              </a:rPr>
              <a:t> Awareness Network. </a:t>
            </a:r>
            <a:r>
              <a:rPr lang="nl-NL" sz="1700" dirty="0">
                <a:ea typeface="+mn-lt"/>
                <a:cs typeface="+mn-lt"/>
                <a:hlinkClick r:id="rId5"/>
              </a:rPr>
              <a:t>https://home-affairs.ec.europa.eu/system/files/2023-07/ran_cn_paper_how_to_respond_to_disinformation_in_public_communications_27-29032023_en.pdf</a:t>
            </a:r>
            <a:endParaRPr lang="nl-NL" sz="1700" dirty="0">
              <a:cs typeface="Times New Roman"/>
            </a:endParaRPr>
          </a:p>
          <a:p>
            <a:pPr>
              <a:lnSpc>
                <a:spcPct val="150000"/>
              </a:lnSpc>
            </a:pPr>
            <a:r>
              <a:rPr lang="nl-NL" sz="1700" dirty="0">
                <a:latin typeface="Calibri"/>
                <a:ea typeface="Calibri"/>
                <a:cs typeface="Times New Roman"/>
              </a:rPr>
              <a:t>Santos-</a:t>
            </a:r>
            <a:r>
              <a:rPr lang="nl-NL" sz="1700" dirty="0" err="1">
                <a:latin typeface="Calibri"/>
                <a:ea typeface="Calibri"/>
                <a:cs typeface="Times New Roman"/>
              </a:rPr>
              <a:t>d’Amorim</a:t>
            </a:r>
            <a:r>
              <a:rPr lang="nl-NL" sz="1700" dirty="0">
                <a:latin typeface="Calibri"/>
                <a:ea typeface="Calibri"/>
                <a:cs typeface="Times New Roman"/>
              </a:rPr>
              <a:t>, K., &amp; Miranda, M. (2021). </a:t>
            </a:r>
            <a:r>
              <a:rPr lang="nl-NL" sz="1700" dirty="0" err="1">
                <a:latin typeface="Calibri"/>
                <a:ea typeface="Calibri"/>
                <a:cs typeface="Times New Roman"/>
              </a:rPr>
              <a:t>Informação</a:t>
            </a:r>
            <a:r>
              <a:rPr lang="nl-NL" sz="1700" dirty="0">
                <a:latin typeface="Calibri"/>
                <a:ea typeface="Calibri"/>
                <a:cs typeface="Times New Roman"/>
              </a:rPr>
              <a:t> </a:t>
            </a:r>
            <a:r>
              <a:rPr lang="nl-NL" sz="1700" dirty="0" err="1">
                <a:latin typeface="Calibri"/>
                <a:ea typeface="Calibri"/>
                <a:cs typeface="Times New Roman"/>
              </a:rPr>
              <a:t>incorreta</a:t>
            </a:r>
            <a:r>
              <a:rPr lang="nl-NL" sz="1700" dirty="0">
                <a:latin typeface="Calibri"/>
                <a:ea typeface="Calibri"/>
                <a:cs typeface="Times New Roman"/>
              </a:rPr>
              <a:t>, </a:t>
            </a:r>
            <a:r>
              <a:rPr lang="nl-NL" sz="1700" dirty="0" err="1">
                <a:latin typeface="Calibri"/>
                <a:ea typeface="Calibri"/>
                <a:cs typeface="Times New Roman"/>
              </a:rPr>
              <a:t>desinformação</a:t>
            </a:r>
            <a:r>
              <a:rPr lang="nl-NL" sz="1700" dirty="0">
                <a:latin typeface="Calibri"/>
                <a:ea typeface="Calibri"/>
                <a:cs typeface="Times New Roman"/>
              </a:rPr>
              <a:t> e má </a:t>
            </a:r>
            <a:r>
              <a:rPr lang="nl-NL" sz="1700" dirty="0" err="1">
                <a:latin typeface="Calibri"/>
                <a:ea typeface="Calibri"/>
                <a:cs typeface="Times New Roman"/>
              </a:rPr>
              <a:t>informação</a:t>
            </a:r>
            <a:r>
              <a:rPr lang="nl-NL" sz="1700" dirty="0">
                <a:latin typeface="Calibri"/>
                <a:ea typeface="Calibri"/>
                <a:cs typeface="Times New Roman"/>
              </a:rPr>
              <a:t>: </a:t>
            </a:r>
            <a:r>
              <a:rPr lang="nl-NL" sz="1700" dirty="0" err="1">
                <a:latin typeface="Calibri"/>
                <a:ea typeface="Calibri"/>
                <a:cs typeface="Times New Roman"/>
              </a:rPr>
              <a:t>Esclarecendo</a:t>
            </a:r>
            <a:r>
              <a:rPr lang="nl-NL" sz="1700" dirty="0">
                <a:latin typeface="Calibri"/>
                <a:ea typeface="Calibri"/>
                <a:cs typeface="Times New Roman"/>
              </a:rPr>
              <a:t> </a:t>
            </a:r>
            <a:r>
              <a:rPr lang="nl-NL" sz="1700" dirty="0" err="1">
                <a:latin typeface="Calibri"/>
                <a:ea typeface="Calibri"/>
                <a:cs typeface="Times New Roman"/>
              </a:rPr>
              <a:t>definições</a:t>
            </a:r>
            <a:r>
              <a:rPr lang="nl-NL" sz="1700" dirty="0">
                <a:latin typeface="Calibri"/>
                <a:ea typeface="Calibri"/>
                <a:cs typeface="Times New Roman"/>
              </a:rPr>
              <a:t> e </a:t>
            </a:r>
            <a:r>
              <a:rPr lang="nl-NL" sz="1700" dirty="0" err="1">
                <a:latin typeface="Calibri"/>
                <a:ea typeface="Calibri"/>
                <a:cs typeface="Times New Roman"/>
              </a:rPr>
              <a:t>exemplos</a:t>
            </a:r>
            <a:r>
              <a:rPr lang="nl-NL" sz="1700" dirty="0">
                <a:latin typeface="Calibri"/>
                <a:ea typeface="Calibri"/>
                <a:cs typeface="Times New Roman"/>
              </a:rPr>
              <a:t> </a:t>
            </a:r>
            <a:r>
              <a:rPr lang="nl-NL" sz="1700" dirty="0" err="1">
                <a:latin typeface="Calibri"/>
                <a:ea typeface="Calibri"/>
                <a:cs typeface="Times New Roman"/>
              </a:rPr>
              <a:t>em</a:t>
            </a:r>
            <a:r>
              <a:rPr lang="nl-NL" sz="1700" dirty="0">
                <a:latin typeface="Calibri"/>
                <a:ea typeface="Calibri"/>
                <a:cs typeface="Times New Roman"/>
              </a:rPr>
              <a:t> </a:t>
            </a:r>
            <a:r>
              <a:rPr lang="nl-NL" sz="1700" dirty="0" err="1">
                <a:latin typeface="Calibri"/>
                <a:ea typeface="Calibri"/>
                <a:cs typeface="Times New Roman"/>
              </a:rPr>
              <a:t>tempos</a:t>
            </a:r>
            <a:r>
              <a:rPr lang="nl-NL" sz="1700" dirty="0">
                <a:latin typeface="Calibri"/>
                <a:ea typeface="Calibri"/>
                <a:cs typeface="Times New Roman"/>
              </a:rPr>
              <a:t> de </a:t>
            </a:r>
            <a:r>
              <a:rPr lang="nl-NL" sz="1700" dirty="0" err="1">
                <a:latin typeface="Calibri"/>
                <a:ea typeface="Calibri"/>
                <a:cs typeface="Times New Roman"/>
              </a:rPr>
              <a:t>desinfodemia</a:t>
            </a:r>
            <a:r>
              <a:rPr lang="nl-NL" sz="1700" dirty="0">
                <a:latin typeface="Calibri"/>
                <a:ea typeface="Calibri"/>
                <a:cs typeface="Times New Roman"/>
              </a:rPr>
              <a:t>. </a:t>
            </a:r>
            <a:r>
              <a:rPr lang="nl-NL" sz="1700" i="1" dirty="0" err="1">
                <a:latin typeface="Calibri"/>
                <a:ea typeface="Calibri"/>
                <a:cs typeface="Times New Roman"/>
              </a:rPr>
              <a:t>Encontros</a:t>
            </a:r>
            <a:r>
              <a:rPr lang="nl-NL" sz="1700" i="1" dirty="0">
                <a:latin typeface="Calibri"/>
                <a:ea typeface="Calibri"/>
                <a:cs typeface="Times New Roman"/>
              </a:rPr>
              <a:t> </a:t>
            </a:r>
            <a:r>
              <a:rPr lang="nl-NL" sz="1700" i="1" dirty="0" err="1">
                <a:latin typeface="Calibri"/>
                <a:ea typeface="Calibri"/>
                <a:cs typeface="Times New Roman"/>
              </a:rPr>
              <a:t>Bibli</a:t>
            </a:r>
            <a:r>
              <a:rPr lang="nl-NL" sz="1700" dirty="0">
                <a:latin typeface="Calibri"/>
                <a:ea typeface="Calibri"/>
                <a:cs typeface="Times New Roman"/>
              </a:rPr>
              <a:t>, </a:t>
            </a:r>
            <a:r>
              <a:rPr lang="nl-NL" sz="1700" i="1" dirty="0">
                <a:latin typeface="Calibri"/>
                <a:ea typeface="Calibri"/>
                <a:cs typeface="Times New Roman"/>
              </a:rPr>
              <a:t>26</a:t>
            </a:r>
            <a:r>
              <a:rPr lang="nl-NL" sz="1700" dirty="0">
                <a:latin typeface="Calibri"/>
                <a:ea typeface="Calibri"/>
                <a:cs typeface="Times New Roman"/>
              </a:rPr>
              <a:t>, 01–23. </a:t>
            </a:r>
            <a:r>
              <a:rPr lang="nl-NL" sz="1700" u="sng" dirty="0">
                <a:solidFill>
                  <a:srgbClr val="0070C0"/>
                </a:solidFill>
                <a:latin typeface="Calibri"/>
                <a:ea typeface="Calibri"/>
                <a:cs typeface="Times New Roman"/>
                <a:hlinkClick r:id="rId6">
                  <a:extLst>
                    <a:ext uri="{A12FA001-AC4F-418D-AE19-62706E023703}">
                      <ahyp:hlinkClr xmlns:ahyp="http://schemas.microsoft.com/office/drawing/2018/hyperlinkcolor" xmlns="" val="tx"/>
                    </a:ext>
                  </a:extLst>
                </a:hlinkClick>
              </a:rPr>
              <a:t>https://doi.org/10.5007/1518-2924.2021.e76900</a:t>
            </a:r>
            <a:endParaRPr lang="nl-NL" sz="1700" dirty="0">
              <a:solidFill>
                <a:srgbClr val="0070C0"/>
              </a:solidFill>
              <a:latin typeface="Calibri"/>
              <a:ea typeface="Calibri"/>
              <a:cs typeface="Calibri"/>
            </a:endParaRPr>
          </a:p>
          <a:p>
            <a:pPr marL="457200" indent="-457200">
              <a:lnSpc>
                <a:spcPct val="200000"/>
              </a:lnSpc>
            </a:pPr>
            <a:endParaRPr lang="nl-NL" sz="1700" dirty="0">
              <a:cs typeface="Times New Roman"/>
            </a:endParaRPr>
          </a:p>
          <a:p>
            <a:endParaRPr lang="en-GB" sz="1700" dirty="0"/>
          </a:p>
          <a:p>
            <a:endParaRPr lang="en-GB" sz="1700" dirty="0">
              <a:ea typeface="Calibri" panose="020F0502020204030204"/>
              <a:cs typeface="Calibri" panose="020F0502020204030204"/>
            </a:endParaRPr>
          </a:p>
          <a:p>
            <a:endParaRPr lang="en-GB" sz="1700" dirty="0">
              <a:ea typeface="Calibri" panose="020F0502020204030204"/>
              <a:cs typeface="Calibri" panose="020F0502020204030204"/>
            </a:endParaRP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kumimoji="0" lang="en-US" sz="3200" b="1" i="0" u="none" strike="noStrike" kern="1200" cap="none" spc="0" normalizeH="0" baseline="0" noProof="0" dirty="0">
                <a:ln>
                  <a:noFill/>
                </a:ln>
                <a:solidFill>
                  <a:prstClr val="white"/>
                </a:solidFill>
                <a:effectLst/>
                <a:uLnTx/>
                <a:uFillTx/>
                <a:latin typeface="Calibri Light" panose="020F0302020204030204"/>
                <a:ea typeface="+mn-ea"/>
                <a:cs typeface="+mn-cs"/>
              </a:rPr>
              <a:t>Gefeliciteerd!</a:t>
            </a:r>
            <a:r>
              <a:rPr lang="en-US" sz="2800" b="1" dirty="0">
                <a:solidFill>
                  <a:schemeClr val="bg1"/>
                </a:solidFill>
                <a:latin typeface="+mj-lt"/>
              </a:rPr>
              <a:t/>
            </a:r>
            <a:br>
              <a:rPr lang="en-US" sz="2800" b="1" dirty="0">
                <a:solidFill>
                  <a:schemeClr val="bg1"/>
                </a:solidFill>
                <a:latin typeface="+mj-lt"/>
              </a:rPr>
            </a:br>
            <a:r>
              <a:rPr lang="nl-NL" b="1" dirty="0">
                <a:solidFill>
                  <a:schemeClr val="bg1"/>
                </a:solidFill>
                <a:latin typeface="+mj-lt"/>
              </a:rPr>
              <a:t>U hebt dit deel voltooid</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793999" y="6258631"/>
            <a:ext cx="7788507" cy="632422"/>
          </a:xfrm>
          <a:prstGeom prst="rect">
            <a:avLst/>
          </a:prstGeom>
        </p:spPr>
        <p:txBody>
          <a:bodyPr vert="horz" lIns="91440" tIns="45720" rIns="91440" bIns="45720" rtlCol="0" anchor="ctr">
            <a:normAutofit/>
          </a:bodyPr>
          <a:lstStyle/>
          <a:p>
            <a:pPr algn="l" rtl="0" fontAlgn="base"/>
            <a:r>
              <a:rPr lang="nl-NL" sz="11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100" i="0" dirty="0">
                <a:solidFill>
                  <a:srgbClr val="808080"/>
                </a:solidFill>
                <a:effectLst/>
                <a:latin typeface="Calibri Light" panose="020F0302020204030204" pitchFamily="34" charset="0"/>
              </a:rPr>
              <a:t>​</a:t>
            </a:r>
            <a:endParaRPr lang="nl-NL" sz="800" i="0" dirty="0">
              <a:effectLs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a:t>Modules</a:t>
            </a:r>
            <a:endParaRPr lang="el-GR" sz="5400"/>
          </a:p>
        </p:txBody>
      </p:sp>
      <p:graphicFrame>
        <p:nvGraphicFramePr>
          <p:cNvPr id="10"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326609858"/>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1421205520"/>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t>Doelstellingen</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70032" y="2700774"/>
            <a:ext cx="7872768" cy="3101691"/>
          </a:xfrm>
        </p:spPr>
        <p:txBody>
          <a:bodyPr>
            <a:normAutofit/>
          </a:bodyPr>
          <a:lstStyle/>
          <a:p>
            <a:pPr>
              <a:buClr>
                <a:srgbClr val="95C11F"/>
              </a:buClr>
            </a:pPr>
            <a:r>
              <a:rPr lang="nl-NL" dirty="0"/>
              <a:t>Uitleggen wat informatiestoornis inhoudt.</a:t>
            </a:r>
          </a:p>
          <a:p>
            <a:pPr>
              <a:buClr>
                <a:srgbClr val="95C11F"/>
              </a:buClr>
            </a:pPr>
            <a:r>
              <a:rPr lang="nl-NL" dirty="0"/>
              <a:t>Bewustwording creëren over de oorzaken en andere invloeden met betrekking tot het geloof in informatiestoornis.</a:t>
            </a:r>
          </a:p>
          <a:p>
            <a:pPr>
              <a:buClr>
                <a:srgbClr val="95C11F"/>
              </a:buClr>
            </a:pPr>
            <a:r>
              <a:rPr lang="nl-NL" dirty="0"/>
              <a:t>Uitleggen hoe deze invloeden werken en invloed hebben op iemands perceptie.</a:t>
            </a:r>
          </a:p>
          <a:p>
            <a:pPr>
              <a:buClr>
                <a:srgbClr val="95C11F"/>
              </a:buClr>
            </a:pPr>
            <a:r>
              <a:rPr lang="nl-NL" dirty="0"/>
              <a:t>Vaardigheden ontwikkelen om informatiestoornis te herkennen en ermee om te gaan.</a:t>
            </a:r>
            <a:endParaRPr lang="en-GB" dirty="0"/>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987471-3247-4FA1-AF51-5C304F062638}"/>
              </a:ext>
            </a:extLst>
          </p:cNvPr>
          <p:cNvPicPr>
            <a:picLocks noChangeAspect="1"/>
          </p:cNvPicPr>
          <p:nvPr/>
        </p:nvPicPr>
        <p:blipFill>
          <a:blip r:embed="rId3"/>
          <a:stretch>
            <a:fillRect/>
          </a:stretch>
        </p:blipFill>
        <p:spPr>
          <a:xfrm>
            <a:off x="5850194" y="91366"/>
            <a:ext cx="6253799" cy="5441859"/>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Wat is </a:t>
            </a:r>
            <a:r>
              <a:rPr lang="en-GB" dirty="0" err="1"/>
              <a:t>informatiestoornis</a:t>
            </a:r>
            <a:r>
              <a:rPr lang="en-GB" dirty="0"/>
              <a:t>?</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lIns="91440" tIns="45720" rIns="91440" bIns="45720" anchor="t">
            <a:spAutoFit/>
          </a:bodyPr>
          <a:lstStyle/>
          <a:p>
            <a:pPr algn="r"/>
            <a:r>
              <a:rPr lang="en-US" sz="1200" dirty="0" err="1">
                <a:hlinkClick r:id="rId4"/>
              </a:rPr>
              <a:t>Bron</a:t>
            </a:r>
            <a:r>
              <a:rPr lang="en-US" sz="1200" dirty="0">
                <a:hlinkClick r:id="rId4"/>
              </a:rPr>
              <a:t> </a:t>
            </a:r>
            <a:r>
              <a:rPr lang="en-US" sz="1200" dirty="0" err="1">
                <a:hlinkClick r:id="rId4"/>
              </a:rPr>
              <a:t>afbeelding</a:t>
            </a:r>
            <a:r>
              <a:rPr lang="en-US" sz="1200" dirty="0">
                <a:hlinkClick r:id="rId4"/>
              </a:rPr>
              <a:t> (</a:t>
            </a:r>
            <a:r>
              <a:rPr lang="en-US" sz="1200" dirty="0" err="1">
                <a:hlinkClick r:id="rId4"/>
              </a:rPr>
              <a:t>aangepast</a:t>
            </a:r>
            <a:r>
              <a:rPr lang="en-US" sz="1200" dirty="0">
                <a:hlinkClick r:id="rId4"/>
              </a:rPr>
              <a:t>)</a:t>
            </a:r>
            <a:endParaRPr lang="en-US" sz="1200" dirty="0"/>
          </a:p>
        </p:txBody>
      </p:sp>
      <p:graphicFrame>
        <p:nvGraphicFramePr>
          <p:cNvPr id="15" name="Tijdelijke aanduiding voor inhoud 4">
            <a:extLst>
              <a:ext uri="{FF2B5EF4-FFF2-40B4-BE49-F238E27FC236}">
                <a16:creationId xmlns:a16="http://schemas.microsoft.com/office/drawing/2014/main" id="{913CC63E-F9F4-ED85-397C-8EF48AC86996}"/>
              </a:ext>
            </a:extLst>
          </p:cNvPr>
          <p:cNvGraphicFramePr>
            <a:graphicFrameLocks/>
          </p:cNvGraphicFramePr>
          <p:nvPr>
            <p:extLst>
              <p:ext uri="{D42A27DB-BD31-4B8C-83A1-F6EECF244321}">
                <p14:modId xmlns:p14="http://schemas.microsoft.com/office/powerpoint/2010/main" val="7990489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kstvak 7">
            <a:extLst>
              <a:ext uri="{FF2B5EF4-FFF2-40B4-BE49-F238E27FC236}">
                <a16:creationId xmlns:a16="http://schemas.microsoft.com/office/drawing/2014/main" id="{70687175-E4D1-56A5-31C7-77722205015B}"/>
              </a:ext>
            </a:extLst>
          </p:cNvPr>
          <p:cNvSpPr txBox="1"/>
          <p:nvPr/>
        </p:nvSpPr>
        <p:spPr>
          <a:xfrm>
            <a:off x="574308" y="1718146"/>
            <a:ext cx="5538000" cy="3216265"/>
          </a:xfrm>
          <a:prstGeom prst="rect">
            <a:avLst/>
          </a:prstGeom>
        </p:spPr>
        <p:txBody>
          <a:bodyPr wrap="square" rtlCol="0">
            <a:spAutoFit/>
          </a:bodyPr>
          <a:lstStyle/>
          <a:p>
            <a:pPr>
              <a:spcBef>
                <a:spcPts val="600"/>
              </a:spcBef>
              <a:spcAft>
                <a:spcPts val="600"/>
              </a:spcAft>
            </a:pPr>
            <a:r>
              <a:rPr lang="nl-NL" sz="2000" dirty="0"/>
              <a:t>Informatiestoornis is de overkoepelende term voor drie soorten misleidende en/of schadelijke informatie. Deze soorten zijn onderverdeeld in twee categorieën:</a:t>
            </a:r>
          </a:p>
          <a:p>
            <a:pPr marL="800100" lvl="1" indent="-342900">
              <a:spcBef>
                <a:spcPts val="600"/>
              </a:spcBef>
              <a:spcAft>
                <a:spcPts val="600"/>
              </a:spcAft>
              <a:buClr>
                <a:srgbClr val="95C11F"/>
              </a:buClr>
              <a:buFont typeface="Wingdings" panose="05000000000000000000" pitchFamily="2" charset="2"/>
              <a:buChar char="§"/>
            </a:pPr>
            <a:r>
              <a:rPr lang="nl-NL" sz="2000" dirty="0"/>
              <a:t>Of deze informatie foutief is of niet.</a:t>
            </a:r>
          </a:p>
          <a:p>
            <a:pPr marL="800100" lvl="1" indent="-342900">
              <a:spcBef>
                <a:spcPts val="600"/>
              </a:spcBef>
              <a:spcAft>
                <a:spcPts val="600"/>
              </a:spcAft>
              <a:buClr>
                <a:srgbClr val="95C11F"/>
              </a:buClr>
              <a:buFont typeface="Wingdings" panose="05000000000000000000" pitchFamily="2" charset="2"/>
              <a:buChar char="§"/>
            </a:pPr>
            <a:r>
              <a:rPr lang="nl-NL" sz="2000" dirty="0"/>
              <a:t>Of de informatie met kwade bedoelingen wordt verspreid om anderen schade te berokkenen of niet.</a:t>
            </a:r>
            <a:endParaRPr lang="nl-NL" dirty="0"/>
          </a:p>
          <a:p>
            <a:pPr marL="800100" lvl="1" indent="-342900" algn="just">
              <a:buAutoNum type="arabicPeriod"/>
            </a:pPr>
            <a:endParaRPr lang="nl-NL" dirty="0"/>
          </a:p>
        </p:txBody>
      </p:sp>
      <p:sp>
        <p:nvSpPr>
          <p:cNvPr id="10" name="Tekstvak 9">
            <a:extLst>
              <a:ext uri="{FF2B5EF4-FFF2-40B4-BE49-F238E27FC236}">
                <a16:creationId xmlns:a16="http://schemas.microsoft.com/office/drawing/2014/main" id="{E503F618-4C58-D605-01F2-65622570A838}"/>
              </a:ext>
            </a:extLst>
          </p:cNvPr>
          <p:cNvSpPr txBox="1"/>
          <p:nvPr/>
        </p:nvSpPr>
        <p:spPr>
          <a:xfrm>
            <a:off x="6330401" y="2106375"/>
            <a:ext cx="1678199"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Misinformatie</a:t>
            </a:r>
            <a:endParaRPr lang="nl-NL" sz="2000" dirty="0"/>
          </a:p>
          <a:p>
            <a:pPr algn="ctr"/>
            <a:r>
              <a:rPr lang="nl-NL" sz="1400" dirty="0">
                <a:solidFill>
                  <a:schemeClr val="bg1"/>
                </a:solidFill>
                <a:cs typeface="Calibri"/>
              </a:rPr>
              <a:t>Onware informatie die wordt verspreid zonder dat men weet dat het onwaar is, bijvoorbeeld door een fout of een verkeerde interpretatie.</a:t>
            </a:r>
          </a:p>
        </p:txBody>
      </p:sp>
      <p:sp>
        <p:nvSpPr>
          <p:cNvPr id="12" name="Tekstvak 11">
            <a:extLst>
              <a:ext uri="{FF2B5EF4-FFF2-40B4-BE49-F238E27FC236}">
                <a16:creationId xmlns:a16="http://schemas.microsoft.com/office/drawing/2014/main" id="{35DE4D07-7CFD-87FE-05A9-E9D22279C577}"/>
              </a:ext>
            </a:extLst>
          </p:cNvPr>
          <p:cNvSpPr txBox="1"/>
          <p:nvPr/>
        </p:nvSpPr>
        <p:spPr>
          <a:xfrm>
            <a:off x="8275298" y="1956199"/>
            <a:ext cx="153552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Desinformatie</a:t>
            </a:r>
            <a:endParaRPr lang="nl-NL" sz="2000" dirty="0"/>
          </a:p>
          <a:p>
            <a:pPr algn="ctr"/>
            <a:r>
              <a:rPr lang="nl-NL" sz="1400" dirty="0">
                <a:solidFill>
                  <a:schemeClr val="bg1"/>
                </a:solidFill>
                <a:cs typeface="Calibri"/>
              </a:rPr>
              <a:t>Onware informatie, verspreid met kwade bedoelingen om de ontvanger van de informatie te misleiden. Vaak gebruikt om specifieke morele of politieke perspectieven te promoten.</a:t>
            </a:r>
          </a:p>
        </p:txBody>
      </p:sp>
      <p:sp>
        <p:nvSpPr>
          <p:cNvPr id="13" name="Tekstvak 12">
            <a:extLst>
              <a:ext uri="{FF2B5EF4-FFF2-40B4-BE49-F238E27FC236}">
                <a16:creationId xmlns:a16="http://schemas.microsoft.com/office/drawing/2014/main" id="{A5EF350B-7F4E-3E19-8F54-B1103F01319D}"/>
              </a:ext>
            </a:extLst>
          </p:cNvPr>
          <p:cNvSpPr txBox="1"/>
          <p:nvPr/>
        </p:nvSpPr>
        <p:spPr>
          <a:xfrm>
            <a:off x="9901084" y="2074783"/>
            <a:ext cx="1950895"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Malinformatie</a:t>
            </a:r>
            <a:endParaRPr lang="nl-NL" sz="2000" dirty="0">
              <a:solidFill>
                <a:schemeClr val="bg1"/>
              </a:solidFill>
            </a:endParaRPr>
          </a:p>
          <a:p>
            <a:pPr algn="ctr"/>
            <a:r>
              <a:rPr lang="nl-NL" sz="1400" dirty="0">
                <a:solidFill>
                  <a:schemeClr val="bg1"/>
                </a:solidFill>
                <a:cs typeface="Calibri"/>
              </a:rPr>
              <a:t>Gebaseerd op feitelijke informatie, maar verspreid met de intentie om schade te berokkenen. Vaak gaat het om informatie die uit zijn verband is gerukt of is overdreven om een agenda te promoten, bijvoorbeeld </a:t>
            </a:r>
            <a:r>
              <a:rPr lang="nl-NL" sz="1400" dirty="0" err="1">
                <a:solidFill>
                  <a:schemeClr val="bg1"/>
                </a:solidFill>
                <a:cs typeface="Calibri"/>
              </a:rPr>
              <a:t>haatzaaiende</a:t>
            </a:r>
            <a:r>
              <a:rPr lang="nl-NL" sz="1400" dirty="0">
                <a:solidFill>
                  <a:schemeClr val="bg1"/>
                </a:solidFill>
                <a:cs typeface="Calibri"/>
              </a:rPr>
              <a:t> taal.</a:t>
            </a:r>
          </a:p>
        </p:txBody>
      </p:sp>
      <p:sp>
        <p:nvSpPr>
          <p:cNvPr id="2" name="Tekstvak 1">
            <a:extLst>
              <a:ext uri="{FF2B5EF4-FFF2-40B4-BE49-F238E27FC236}">
                <a16:creationId xmlns:a16="http://schemas.microsoft.com/office/drawing/2014/main" id="{44EDD563-2439-DE18-809E-FC4EA4C16664}"/>
              </a:ext>
            </a:extLst>
          </p:cNvPr>
          <p:cNvSpPr txBox="1"/>
          <p:nvPr/>
        </p:nvSpPr>
        <p:spPr>
          <a:xfrm>
            <a:off x="88007" y="4637747"/>
            <a:ext cx="6904685" cy="2139047"/>
          </a:xfrm>
          <a:prstGeom prst="rect">
            <a:avLst/>
          </a:prstGeom>
        </p:spPr>
        <p:txBody>
          <a:bodyPr wrap="square" rtlCol="0">
            <a:spAutoFit/>
          </a:bodyPr>
          <a:lstStyle/>
          <a:p>
            <a:pPr lvl="1">
              <a:spcBef>
                <a:spcPts val="600"/>
              </a:spcBef>
              <a:spcAft>
                <a:spcPts val="600"/>
              </a:spcAft>
              <a:buClr>
                <a:srgbClr val="95C11F"/>
              </a:buClr>
            </a:pPr>
            <a:r>
              <a:rPr lang="nl-NL" sz="2000" dirty="0"/>
              <a:t>De drie verschillende soorten:</a:t>
            </a:r>
          </a:p>
          <a:p>
            <a:pPr marL="1257300" lvl="2" indent="-342900">
              <a:spcBef>
                <a:spcPts val="600"/>
              </a:spcBef>
              <a:spcAft>
                <a:spcPts val="600"/>
              </a:spcAft>
              <a:buAutoNum type="arabicPeriod"/>
            </a:pPr>
            <a:r>
              <a:rPr lang="nl-NL" sz="2000" b="1" dirty="0"/>
              <a:t>Misinformatie:</a:t>
            </a:r>
            <a:r>
              <a:rPr lang="nl-NL" sz="2000" dirty="0"/>
              <a:t> foutief, zonder kwade bedoelingen</a:t>
            </a:r>
          </a:p>
          <a:p>
            <a:pPr marL="1257300" lvl="2" indent="-342900">
              <a:spcBef>
                <a:spcPts val="600"/>
              </a:spcBef>
              <a:spcAft>
                <a:spcPts val="600"/>
              </a:spcAft>
              <a:buAutoNum type="arabicPeriod"/>
            </a:pPr>
            <a:r>
              <a:rPr lang="nl-NL" sz="2000" b="1" dirty="0"/>
              <a:t>Desinformatie:</a:t>
            </a:r>
            <a:r>
              <a:rPr lang="nl-NL" sz="2000" dirty="0"/>
              <a:t> foutief, met kwade bedoelingen</a:t>
            </a:r>
          </a:p>
          <a:p>
            <a:pPr marL="1257300" lvl="2" indent="-342900">
              <a:spcBef>
                <a:spcPts val="600"/>
              </a:spcBef>
              <a:spcAft>
                <a:spcPts val="600"/>
              </a:spcAft>
              <a:buAutoNum type="arabicPeriod"/>
            </a:pPr>
            <a:r>
              <a:rPr lang="nl-NL" sz="2000" b="1" dirty="0"/>
              <a:t>Malinformatie:</a:t>
            </a:r>
            <a:r>
              <a:rPr lang="nl-NL" sz="2000" dirty="0"/>
              <a:t> waar, met kwade bedoelingen</a:t>
            </a:r>
          </a:p>
          <a:p>
            <a:pPr algn="l"/>
            <a:endParaRPr lang="nl-NL" dirty="0" err="1"/>
          </a:p>
        </p:txBody>
      </p:sp>
    </p:spTree>
    <p:extLst>
      <p:ext uri="{BB962C8B-B14F-4D97-AF65-F5344CB8AC3E}">
        <p14:creationId xmlns:p14="http://schemas.microsoft.com/office/powerpoint/2010/main" val="422322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cirkel, illustratie&#10;&#10;Automatisch gegenereerde beschrijving">
            <a:extLst>
              <a:ext uri="{FF2B5EF4-FFF2-40B4-BE49-F238E27FC236}">
                <a16:creationId xmlns:a16="http://schemas.microsoft.com/office/drawing/2014/main" id="{BA93D763-5B29-4B1D-45E2-567F10E60DD6}"/>
              </a:ext>
            </a:extLst>
          </p:cNvPr>
          <p:cNvPicPr>
            <a:picLocks noChangeAspect="1"/>
          </p:cNvPicPr>
          <p:nvPr/>
        </p:nvPicPr>
        <p:blipFill>
          <a:blip r:embed="rId3"/>
          <a:stretch>
            <a:fillRect/>
          </a:stretch>
        </p:blipFill>
        <p:spPr>
          <a:xfrm>
            <a:off x="6044484" y="1041208"/>
            <a:ext cx="6145368" cy="5548318"/>
          </a:xfrm>
          <a:prstGeom prst="rect">
            <a:avLst/>
          </a:prstGeom>
        </p:spPr>
      </p:pic>
      <p:sp>
        <p:nvSpPr>
          <p:cNvPr id="2" name="Titel 1">
            <a:extLst>
              <a:ext uri="{FF2B5EF4-FFF2-40B4-BE49-F238E27FC236}">
                <a16:creationId xmlns:a16="http://schemas.microsoft.com/office/drawing/2014/main" id="{673000D4-1451-DDDC-334E-603541B75898}"/>
              </a:ext>
            </a:extLst>
          </p:cNvPr>
          <p:cNvSpPr>
            <a:spLocks noGrp="1"/>
          </p:cNvSpPr>
          <p:nvPr>
            <p:ph type="title"/>
          </p:nvPr>
        </p:nvSpPr>
        <p:spPr>
          <a:xfrm>
            <a:off x="512490" y="895562"/>
            <a:ext cx="11059692" cy="605096"/>
          </a:xfrm>
        </p:spPr>
        <p:txBody>
          <a:bodyPr/>
          <a:lstStyle/>
          <a:p>
            <a:r>
              <a:rPr lang="nl-NL" dirty="0"/>
              <a:t>Voorbeelden van informatiestoornis</a:t>
            </a:r>
          </a:p>
        </p:txBody>
      </p:sp>
      <p:sp>
        <p:nvSpPr>
          <p:cNvPr id="12" name="Tekstvak 11">
            <a:extLst>
              <a:ext uri="{FF2B5EF4-FFF2-40B4-BE49-F238E27FC236}">
                <a16:creationId xmlns:a16="http://schemas.microsoft.com/office/drawing/2014/main" id="{55098885-1F76-15DE-F5F1-5448AE5B9C36}"/>
              </a:ext>
            </a:extLst>
          </p:cNvPr>
          <p:cNvSpPr txBox="1"/>
          <p:nvPr/>
        </p:nvSpPr>
        <p:spPr>
          <a:xfrm>
            <a:off x="5987846" y="6446305"/>
            <a:ext cx="6204154" cy="409984"/>
          </a:xfrm>
          <a:prstGeom prst="rect">
            <a:avLst/>
          </a:prstGeom>
          <a:noFill/>
        </p:spPr>
        <p:txBody>
          <a:bodyPr wrap="square" lIns="91440" tIns="45720" rIns="91440" bIns="45720" anchor="t">
            <a:spAutoFit/>
          </a:bodyPr>
          <a:lstStyle/>
          <a:p>
            <a:pPr marL="457200" indent="-457200" algn="r">
              <a:lnSpc>
                <a:spcPct val="200000"/>
              </a:lnSpc>
            </a:pPr>
            <a:r>
              <a:rPr lang="nl-NL" sz="1200" dirty="0">
                <a:latin typeface="Calibri"/>
                <a:cs typeface="Times New Roman"/>
                <a:hlinkClick r:id="rId4"/>
              </a:rPr>
              <a:t>Bron afbeelding (aangepast)</a:t>
            </a:r>
            <a:endParaRPr lang="nl-NL" sz="1200" dirty="0">
              <a:effectLst/>
              <a:latin typeface="Calibri"/>
            </a:endParaRPr>
          </a:p>
        </p:txBody>
      </p:sp>
      <p:sp>
        <p:nvSpPr>
          <p:cNvPr id="14" name="Tekstvak 13">
            <a:extLst>
              <a:ext uri="{FF2B5EF4-FFF2-40B4-BE49-F238E27FC236}">
                <a16:creationId xmlns:a16="http://schemas.microsoft.com/office/drawing/2014/main" id="{D22507A8-1D10-9AA1-954E-8CB757983358}"/>
              </a:ext>
            </a:extLst>
          </p:cNvPr>
          <p:cNvSpPr txBox="1"/>
          <p:nvPr/>
        </p:nvSpPr>
        <p:spPr>
          <a:xfrm>
            <a:off x="128460" y="1448542"/>
            <a:ext cx="6132887" cy="5078313"/>
          </a:xfrm>
          <a:prstGeom prst="rect">
            <a:avLst/>
          </a:prstGeom>
        </p:spPr>
        <p:txBody>
          <a:bodyPr wrap="square" rtlCol="0">
            <a:spAutoFit/>
          </a:bodyPr>
          <a:lstStyle/>
          <a:p>
            <a:r>
              <a:rPr lang="nl-NL" dirty="0"/>
              <a:t>Alle 3 vormen van informatiestoornis komen veel voor in de samenleving. </a:t>
            </a:r>
          </a:p>
          <a:p>
            <a:pPr marL="285750" indent="-285750">
              <a:buClr>
                <a:srgbClr val="95C11F"/>
              </a:buClr>
              <a:buFont typeface="Wingdings" panose="05000000000000000000" pitchFamily="2" charset="2"/>
              <a:buChar char="§"/>
            </a:pPr>
            <a:r>
              <a:rPr lang="nl-NL" b="1" dirty="0"/>
              <a:t>Misinformatie</a:t>
            </a:r>
            <a:r>
              <a:rPr lang="nl-NL" dirty="0"/>
              <a:t> is gebaseerd op onwetendheid en persoonlijke vooroordelen. Deze kunnen verkeerde interpretaties veroorzaken die, wanneer ze gedeeld worden, verkeerde informatie verspreiden.</a:t>
            </a:r>
          </a:p>
          <a:p>
            <a:pPr marL="285750" indent="-285750">
              <a:buClr>
                <a:srgbClr val="95C11F"/>
              </a:buClr>
              <a:buFont typeface="Wingdings" panose="05000000000000000000" pitchFamily="2" charset="2"/>
              <a:buChar char="§"/>
            </a:pPr>
            <a:r>
              <a:rPr lang="nl-NL" b="1" dirty="0"/>
              <a:t>Desinformatie </a:t>
            </a:r>
            <a:r>
              <a:rPr lang="nl-NL" dirty="0"/>
              <a:t>kan een heel groot probleem zijn, bijvoorbeeld het delen van "nepnieuws" door een mediakanaal. Desinformatie kan echter ook in kleinere gevallen voorkomen, bijvoorbeeld bij bedrijven die nepreviews achterlaten over hun eigen producten/diensten of artikelen die extravagante SCHOKKENDE titels gebruiken om mensen te misleiden zodat ze erop klikken.</a:t>
            </a:r>
          </a:p>
          <a:p>
            <a:pPr marL="285750" indent="-285750">
              <a:buClr>
                <a:srgbClr val="95C11F"/>
              </a:buClr>
              <a:buFont typeface="Wingdings" panose="05000000000000000000" pitchFamily="2" charset="2"/>
              <a:buChar char="§"/>
            </a:pPr>
            <a:r>
              <a:rPr lang="nl-NL" b="1" dirty="0"/>
              <a:t>Malinformatie</a:t>
            </a:r>
            <a:r>
              <a:rPr lang="nl-NL" dirty="0"/>
              <a:t> kan bijvoorbeeld het verzamelen van persoonlijke informatie via </a:t>
            </a:r>
            <a:r>
              <a:rPr lang="nl-NL" dirty="0" err="1"/>
              <a:t>phishing</a:t>
            </a:r>
            <a:r>
              <a:rPr lang="nl-NL" dirty="0"/>
              <a:t> zijn, maar ook het gebruik van deze persoonlijke informatie voor bijvoorbeeld </a:t>
            </a:r>
            <a:r>
              <a:rPr lang="nl-NL" dirty="0" err="1"/>
              <a:t>doxxing</a:t>
            </a:r>
            <a:r>
              <a:rPr lang="nl-NL" dirty="0"/>
              <a:t>, identiteitsdiefstal of het besmeuren van iemands reputatie.</a:t>
            </a:r>
          </a:p>
        </p:txBody>
      </p:sp>
      <p:sp>
        <p:nvSpPr>
          <p:cNvPr id="4" name="Tekstvak 3">
            <a:extLst>
              <a:ext uri="{FF2B5EF4-FFF2-40B4-BE49-F238E27FC236}">
                <a16:creationId xmlns:a16="http://schemas.microsoft.com/office/drawing/2014/main" id="{7E37BB88-26EA-C551-BC33-8796D6B10F2B}"/>
              </a:ext>
            </a:extLst>
          </p:cNvPr>
          <p:cNvSpPr txBox="1"/>
          <p:nvPr/>
        </p:nvSpPr>
        <p:spPr>
          <a:xfrm>
            <a:off x="8108323" y="2452351"/>
            <a:ext cx="2025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cs typeface="Calibri"/>
              </a:rPr>
              <a:t>Misinformatie</a:t>
            </a:r>
          </a:p>
        </p:txBody>
      </p:sp>
      <p:sp>
        <p:nvSpPr>
          <p:cNvPr id="5" name="Tekstvak 4">
            <a:extLst>
              <a:ext uri="{FF2B5EF4-FFF2-40B4-BE49-F238E27FC236}">
                <a16:creationId xmlns:a16="http://schemas.microsoft.com/office/drawing/2014/main" id="{B78F93A4-829A-1CA3-8AAE-DD5C31C8CDDF}"/>
              </a:ext>
            </a:extLst>
          </p:cNvPr>
          <p:cNvSpPr txBox="1"/>
          <p:nvPr/>
        </p:nvSpPr>
        <p:spPr>
          <a:xfrm>
            <a:off x="8856909" y="2827985"/>
            <a:ext cx="10249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Bias</a:t>
            </a:r>
            <a:endParaRPr lang="nl-NL" sz="1400" dirty="0" err="1"/>
          </a:p>
        </p:txBody>
      </p:sp>
      <p:sp>
        <p:nvSpPr>
          <p:cNvPr id="6" name="Tekstvak 5">
            <a:extLst>
              <a:ext uri="{FF2B5EF4-FFF2-40B4-BE49-F238E27FC236}">
                <a16:creationId xmlns:a16="http://schemas.microsoft.com/office/drawing/2014/main" id="{7DD5CF6C-68EF-9465-DD3B-AFD94BB31746}"/>
              </a:ext>
            </a:extLst>
          </p:cNvPr>
          <p:cNvSpPr txBox="1"/>
          <p:nvPr/>
        </p:nvSpPr>
        <p:spPr>
          <a:xfrm>
            <a:off x="10472133" y="4974464"/>
            <a:ext cx="15427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err="1">
                <a:cs typeface="Calibri"/>
              </a:rPr>
              <a:t>Phishing</a:t>
            </a:r>
            <a:endParaRPr lang="nl-NL" sz="1400" err="1"/>
          </a:p>
        </p:txBody>
      </p:sp>
      <p:sp>
        <p:nvSpPr>
          <p:cNvPr id="8" name="Tekstvak 7">
            <a:extLst>
              <a:ext uri="{FF2B5EF4-FFF2-40B4-BE49-F238E27FC236}">
                <a16:creationId xmlns:a16="http://schemas.microsoft.com/office/drawing/2014/main" id="{6014347E-47C9-9048-A98A-8DAF194C259A}"/>
              </a:ext>
            </a:extLst>
          </p:cNvPr>
          <p:cNvSpPr txBox="1"/>
          <p:nvPr/>
        </p:nvSpPr>
        <p:spPr>
          <a:xfrm>
            <a:off x="9836240" y="5714999"/>
            <a:ext cx="16957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400" dirty="0">
                <a:cs typeface="Calibri" panose="020F0502020204030204"/>
              </a:rPr>
              <a:t>Misbruik van vertrouwelijke info</a:t>
            </a:r>
          </a:p>
        </p:txBody>
      </p:sp>
      <p:sp>
        <p:nvSpPr>
          <p:cNvPr id="9" name="Tekstvak 8">
            <a:extLst>
              <a:ext uri="{FF2B5EF4-FFF2-40B4-BE49-F238E27FC236}">
                <a16:creationId xmlns:a16="http://schemas.microsoft.com/office/drawing/2014/main" id="{7338F1BC-51F1-67D1-3BA4-ADDE0AFA5C1D}"/>
              </a:ext>
            </a:extLst>
          </p:cNvPr>
          <p:cNvSpPr txBox="1"/>
          <p:nvPr/>
        </p:nvSpPr>
        <p:spPr>
          <a:xfrm>
            <a:off x="9444507" y="5285703"/>
            <a:ext cx="138179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400" dirty="0">
                <a:cs typeface="Calibri" panose="020F0502020204030204"/>
              </a:rPr>
              <a:t>Misbruik van persoonlijke info</a:t>
            </a:r>
          </a:p>
        </p:txBody>
      </p:sp>
      <p:sp>
        <p:nvSpPr>
          <p:cNvPr id="10" name="Tekstvak 9">
            <a:extLst>
              <a:ext uri="{FF2B5EF4-FFF2-40B4-BE49-F238E27FC236}">
                <a16:creationId xmlns:a16="http://schemas.microsoft.com/office/drawing/2014/main" id="{FE7BBD94-6972-5567-232A-4B482D201C7D}"/>
              </a:ext>
            </a:extLst>
          </p:cNvPr>
          <p:cNvSpPr txBox="1"/>
          <p:nvPr/>
        </p:nvSpPr>
        <p:spPr>
          <a:xfrm>
            <a:off x="6428704" y="4236612"/>
            <a:ext cx="8720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Satire</a:t>
            </a:r>
            <a:endParaRPr lang="nl-NL" sz="1400">
              <a:cs typeface="Calibri"/>
            </a:endParaRPr>
          </a:p>
        </p:txBody>
      </p:sp>
      <p:sp>
        <p:nvSpPr>
          <p:cNvPr id="11" name="Tekstvak 10">
            <a:extLst>
              <a:ext uri="{FF2B5EF4-FFF2-40B4-BE49-F238E27FC236}">
                <a16:creationId xmlns:a16="http://schemas.microsoft.com/office/drawing/2014/main" id="{873BD1F4-3D6D-F11B-B33F-22FF784839EF}"/>
              </a:ext>
            </a:extLst>
          </p:cNvPr>
          <p:cNvSpPr txBox="1"/>
          <p:nvPr/>
        </p:nvSpPr>
        <p:spPr>
          <a:xfrm>
            <a:off x="6227471" y="5175696"/>
            <a:ext cx="11805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nepnieuws</a:t>
            </a:r>
          </a:p>
        </p:txBody>
      </p:sp>
      <p:sp>
        <p:nvSpPr>
          <p:cNvPr id="13" name="Tekstvak 12">
            <a:extLst>
              <a:ext uri="{FF2B5EF4-FFF2-40B4-BE49-F238E27FC236}">
                <a16:creationId xmlns:a16="http://schemas.microsoft.com/office/drawing/2014/main" id="{562006D8-2C8F-CDCA-EA77-2F3CC03024B9}"/>
              </a:ext>
            </a:extLst>
          </p:cNvPr>
          <p:cNvSpPr txBox="1"/>
          <p:nvPr/>
        </p:nvSpPr>
        <p:spPr>
          <a:xfrm>
            <a:off x="6823119" y="5873302"/>
            <a:ext cx="13817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Clickbait</a:t>
            </a:r>
            <a:endParaRPr lang="nl-NL" sz="1400">
              <a:cs typeface="Calibri"/>
            </a:endParaRPr>
          </a:p>
        </p:txBody>
      </p:sp>
      <p:sp>
        <p:nvSpPr>
          <p:cNvPr id="15" name="Tekstvak 14">
            <a:extLst>
              <a:ext uri="{FF2B5EF4-FFF2-40B4-BE49-F238E27FC236}">
                <a16:creationId xmlns:a16="http://schemas.microsoft.com/office/drawing/2014/main" id="{419A9C42-7E7D-25E2-4A27-CA7C7C56C48F}"/>
              </a:ext>
            </a:extLst>
          </p:cNvPr>
          <p:cNvSpPr txBox="1"/>
          <p:nvPr/>
        </p:nvSpPr>
        <p:spPr>
          <a:xfrm>
            <a:off x="7633415" y="5658655"/>
            <a:ext cx="12610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neprecensies</a:t>
            </a:r>
          </a:p>
        </p:txBody>
      </p:sp>
      <p:sp>
        <p:nvSpPr>
          <p:cNvPr id="16" name="Tekstvak 15">
            <a:extLst>
              <a:ext uri="{FF2B5EF4-FFF2-40B4-BE49-F238E27FC236}">
                <a16:creationId xmlns:a16="http://schemas.microsoft.com/office/drawing/2014/main" id="{374F4211-3515-E417-FB0E-E373254113DE}"/>
              </a:ext>
            </a:extLst>
          </p:cNvPr>
          <p:cNvSpPr txBox="1"/>
          <p:nvPr/>
        </p:nvSpPr>
        <p:spPr>
          <a:xfrm>
            <a:off x="7362421" y="4174902"/>
            <a:ext cx="6976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Hoax</a:t>
            </a:r>
          </a:p>
        </p:txBody>
      </p:sp>
      <p:sp>
        <p:nvSpPr>
          <p:cNvPr id="17" name="Tekstvak 16">
            <a:extLst>
              <a:ext uri="{FF2B5EF4-FFF2-40B4-BE49-F238E27FC236}">
                <a16:creationId xmlns:a16="http://schemas.microsoft.com/office/drawing/2014/main" id="{8B6C2E36-33D5-5FCA-34B7-0D3B2817B720}"/>
              </a:ext>
            </a:extLst>
          </p:cNvPr>
          <p:cNvSpPr txBox="1"/>
          <p:nvPr/>
        </p:nvSpPr>
        <p:spPr>
          <a:xfrm>
            <a:off x="7362423" y="5245456"/>
            <a:ext cx="21384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Bedriegerswebsites</a:t>
            </a:r>
          </a:p>
        </p:txBody>
      </p:sp>
      <p:sp>
        <p:nvSpPr>
          <p:cNvPr id="18" name="Tekstvak 17">
            <a:extLst>
              <a:ext uri="{FF2B5EF4-FFF2-40B4-BE49-F238E27FC236}">
                <a16:creationId xmlns:a16="http://schemas.microsoft.com/office/drawing/2014/main" id="{3E3986BA-A533-4A51-5E3D-6B80778DF3DD}"/>
              </a:ext>
            </a:extLst>
          </p:cNvPr>
          <p:cNvSpPr txBox="1"/>
          <p:nvPr/>
        </p:nvSpPr>
        <p:spPr>
          <a:xfrm>
            <a:off x="8856907" y="4955684"/>
            <a:ext cx="9095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Filter-bellen</a:t>
            </a:r>
          </a:p>
        </p:txBody>
      </p:sp>
      <p:sp>
        <p:nvSpPr>
          <p:cNvPr id="19" name="Tekstvak 18">
            <a:extLst>
              <a:ext uri="{FF2B5EF4-FFF2-40B4-BE49-F238E27FC236}">
                <a16:creationId xmlns:a16="http://schemas.microsoft.com/office/drawing/2014/main" id="{92CA5D93-17BD-3792-2C05-33ADA12839A5}"/>
              </a:ext>
            </a:extLst>
          </p:cNvPr>
          <p:cNvSpPr txBox="1"/>
          <p:nvPr/>
        </p:nvSpPr>
        <p:spPr>
          <a:xfrm>
            <a:off x="8470543" y="4030013"/>
            <a:ext cx="11644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Ingetrokken papers</a:t>
            </a:r>
            <a:endParaRPr lang="nl-NL" sz="1400" dirty="0"/>
          </a:p>
        </p:txBody>
      </p:sp>
      <p:sp>
        <p:nvSpPr>
          <p:cNvPr id="20" name="Tekstvak 19">
            <a:extLst>
              <a:ext uri="{FF2B5EF4-FFF2-40B4-BE49-F238E27FC236}">
                <a16:creationId xmlns:a16="http://schemas.microsoft.com/office/drawing/2014/main" id="{078841FD-F19E-8A4D-9C54-3C7BE8B3CFA2}"/>
              </a:ext>
            </a:extLst>
          </p:cNvPr>
          <p:cNvSpPr txBox="1"/>
          <p:nvPr/>
        </p:nvSpPr>
        <p:spPr>
          <a:xfrm>
            <a:off x="7408034" y="3172714"/>
            <a:ext cx="18245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Misleidende afbeeldingen</a:t>
            </a:r>
          </a:p>
        </p:txBody>
      </p:sp>
      <p:sp>
        <p:nvSpPr>
          <p:cNvPr id="21" name="Tekstvak 20">
            <a:extLst>
              <a:ext uri="{FF2B5EF4-FFF2-40B4-BE49-F238E27FC236}">
                <a16:creationId xmlns:a16="http://schemas.microsoft.com/office/drawing/2014/main" id="{4522BEDE-9683-AF6E-BE40-5AD0714DBD09}"/>
              </a:ext>
            </a:extLst>
          </p:cNvPr>
          <p:cNvSpPr txBox="1"/>
          <p:nvPr/>
        </p:nvSpPr>
        <p:spPr>
          <a:xfrm>
            <a:off x="7365104" y="3614133"/>
            <a:ext cx="21357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Samenzweringstheorieën</a:t>
            </a:r>
            <a:endParaRPr lang="nl-NL" sz="1400" dirty="0"/>
          </a:p>
        </p:txBody>
      </p:sp>
      <p:sp>
        <p:nvSpPr>
          <p:cNvPr id="22" name="Tekstvak 21">
            <a:extLst>
              <a:ext uri="{FF2B5EF4-FFF2-40B4-BE49-F238E27FC236}">
                <a16:creationId xmlns:a16="http://schemas.microsoft.com/office/drawing/2014/main" id="{D21167A6-B393-2364-B891-8AE582228FEF}"/>
              </a:ext>
            </a:extLst>
          </p:cNvPr>
          <p:cNvSpPr txBox="1"/>
          <p:nvPr/>
        </p:nvSpPr>
        <p:spPr>
          <a:xfrm>
            <a:off x="8057344" y="3820732"/>
            <a:ext cx="20123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Propaganda</a:t>
            </a:r>
            <a:endParaRPr lang="nl-NL" sz="1400" dirty="0" err="1"/>
          </a:p>
        </p:txBody>
      </p:sp>
      <p:sp>
        <p:nvSpPr>
          <p:cNvPr id="23" name="Tekstvak 22">
            <a:extLst>
              <a:ext uri="{FF2B5EF4-FFF2-40B4-BE49-F238E27FC236}">
                <a16:creationId xmlns:a16="http://schemas.microsoft.com/office/drawing/2014/main" id="{7DA8C137-8399-37DA-03FA-4E7CFB748372}"/>
              </a:ext>
            </a:extLst>
          </p:cNvPr>
          <p:cNvSpPr txBox="1"/>
          <p:nvPr/>
        </p:nvSpPr>
        <p:spPr>
          <a:xfrm>
            <a:off x="9525000" y="4612246"/>
            <a:ext cx="23262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cs typeface="Calibri"/>
              </a:rPr>
              <a:t>Malinformatie</a:t>
            </a:r>
          </a:p>
        </p:txBody>
      </p:sp>
      <p:sp>
        <p:nvSpPr>
          <p:cNvPr id="24" name="Tekstvak 23">
            <a:extLst>
              <a:ext uri="{FF2B5EF4-FFF2-40B4-BE49-F238E27FC236}">
                <a16:creationId xmlns:a16="http://schemas.microsoft.com/office/drawing/2014/main" id="{AF8B0CC9-B64D-FF87-507A-C0478B6FCFE4}"/>
              </a:ext>
            </a:extLst>
          </p:cNvPr>
          <p:cNvSpPr txBox="1"/>
          <p:nvPr/>
        </p:nvSpPr>
        <p:spPr>
          <a:xfrm>
            <a:off x="6938493" y="4652492"/>
            <a:ext cx="21062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b="1" dirty="0">
                <a:cs typeface="Calibri"/>
              </a:rPr>
              <a:t>Desinformatie</a:t>
            </a:r>
            <a:endParaRPr lang="nl-NL" dirty="0"/>
          </a:p>
        </p:txBody>
      </p:sp>
    </p:spTree>
    <p:extLst>
      <p:ext uri="{BB962C8B-B14F-4D97-AF65-F5344CB8AC3E}">
        <p14:creationId xmlns:p14="http://schemas.microsoft.com/office/powerpoint/2010/main" val="213729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descr="Εικόνα που περιέχει κείμενο, γραφικά, clipart, καρτούν&#10;&#10;Περιγραφή που δημιουργήθηκε αυτόματα">
            <a:extLst>
              <a:ext uri="{FF2B5EF4-FFF2-40B4-BE49-F238E27FC236}">
                <a16:creationId xmlns:a16="http://schemas.microsoft.com/office/drawing/2014/main" id="{5B5354DB-79D5-4754-DF4F-6892EB25C989}"/>
              </a:ext>
            </a:extLst>
          </p:cNvPr>
          <p:cNvPicPr>
            <a:picLocks noChangeAspect="1"/>
          </p:cNvPicPr>
          <p:nvPr/>
        </p:nvPicPr>
        <p:blipFill rotWithShape="1">
          <a:blip r:embed="rId3">
            <a:extLst>
              <a:ext uri="{28A0092B-C50C-407E-A947-70E740481C1C}">
                <a14:useLocalDpi xmlns:a14="http://schemas.microsoft.com/office/drawing/2010/main" val="0"/>
              </a:ext>
            </a:extLst>
          </a:blip>
          <a:srcRect l="9559" t="10937" r="8948" b="11648"/>
          <a:stretch/>
        </p:blipFill>
        <p:spPr>
          <a:xfrm>
            <a:off x="4870278" y="904962"/>
            <a:ext cx="5919956" cy="5623783"/>
          </a:xfrm>
          <a:prstGeom prst="rect">
            <a:avLst/>
          </a:prstGeom>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sk-SK" sz="3600" b="1">
              <a:solidFill>
                <a:schemeClr val="tx1"/>
              </a:solidFill>
              <a:effectLst/>
              <a:latin typeface="Calibri Light" panose="020F0302020204030204"/>
              <a:ea typeface="Verdana" panose="020B0604030504040204" pitchFamily="34" charset="0"/>
            </a:endParaRPr>
          </a:p>
        </p:txBody>
      </p:sp>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kstvak 3">
            <a:extLst>
              <a:ext uri="{FF2B5EF4-FFF2-40B4-BE49-F238E27FC236}">
                <a16:creationId xmlns:a16="http://schemas.microsoft.com/office/drawing/2014/main" id="{1CABC49D-C58D-2F3B-AC9B-F42DD1A5CC89}"/>
              </a:ext>
            </a:extLst>
          </p:cNvPr>
          <p:cNvSpPr txBox="1"/>
          <p:nvPr/>
        </p:nvSpPr>
        <p:spPr>
          <a:xfrm>
            <a:off x="189426" y="2091566"/>
            <a:ext cx="4680852" cy="2800767"/>
          </a:xfrm>
          <a:prstGeom prst="rect">
            <a:avLst/>
          </a:prstGeom>
        </p:spPr>
        <p:txBody>
          <a:bodyPr wrap="square" lIns="91440" tIns="45720" rIns="91440" bIns="45720" rtlCol="0" anchor="t">
            <a:spAutoFit/>
          </a:bodyPr>
          <a:lstStyle/>
          <a:p>
            <a:pPr algn="ctr"/>
            <a:r>
              <a:rPr lang="nl-NL" sz="4400" b="1" dirty="0"/>
              <a:t>Geloof in </a:t>
            </a:r>
            <a:r>
              <a:rPr lang="nl-NL" sz="4400" b="1" dirty="0" err="1"/>
              <a:t>informatiestoornis:een</a:t>
            </a:r>
            <a:r>
              <a:rPr lang="nl-NL" sz="4400" b="1" dirty="0"/>
              <a:t> problematisch gedrag</a:t>
            </a:r>
          </a:p>
        </p:txBody>
      </p:sp>
      <p:sp>
        <p:nvSpPr>
          <p:cNvPr id="3" name="TextBox 2">
            <a:extLst>
              <a:ext uri="{FF2B5EF4-FFF2-40B4-BE49-F238E27FC236}">
                <a16:creationId xmlns:a16="http://schemas.microsoft.com/office/drawing/2014/main" id="{69811980-40E3-53D7-24FA-30A9FF1BFA90}"/>
              </a:ext>
            </a:extLst>
          </p:cNvPr>
          <p:cNvSpPr txBox="1"/>
          <p:nvPr/>
        </p:nvSpPr>
        <p:spPr>
          <a:xfrm>
            <a:off x="5895395" y="6488668"/>
            <a:ext cx="6105524" cy="276999"/>
          </a:xfrm>
          <a:prstGeom prst="rect">
            <a:avLst/>
          </a:prstGeom>
          <a:noFill/>
        </p:spPr>
        <p:txBody>
          <a:bodyPr wrap="square">
            <a:spAutoFit/>
          </a:bodyPr>
          <a:lstStyle/>
          <a:p>
            <a:pPr algn="r"/>
            <a:r>
              <a:rPr lang="en-GB" sz="1200" dirty="0" err="1">
                <a:hlinkClick r:id="rId4"/>
              </a:rPr>
              <a:t>Afbeelding</a:t>
            </a:r>
            <a:r>
              <a:rPr lang="en-GB" sz="1200" dirty="0">
                <a:hlinkClick r:id="rId4"/>
              </a:rPr>
              <a:t> van </a:t>
            </a:r>
            <a:r>
              <a:rPr lang="en-GB" sz="1200" dirty="0" err="1">
                <a:hlinkClick r:id="rId4"/>
              </a:rPr>
              <a:t>vectorjuice</a:t>
            </a:r>
            <a:r>
              <a:rPr lang="en-GB" sz="1200" dirty="0">
                <a:hlinkClick r:id="rId4"/>
              </a:rPr>
              <a:t> op </a:t>
            </a:r>
            <a:r>
              <a:rPr lang="en-GB" sz="1200" dirty="0" err="1">
                <a:hlinkClick r:id="rId4"/>
              </a:rPr>
              <a:t>Freepik</a:t>
            </a:r>
            <a:r>
              <a:rPr lang="en-GB" sz="1200" dirty="0">
                <a:hlinkClick r:id="rId4"/>
              </a:rPr>
              <a:t>.</a:t>
            </a:r>
            <a:endParaRPr lang="en-GB" sz="1200" dirty="0"/>
          </a:p>
        </p:txBody>
      </p:sp>
    </p:spTree>
    <p:extLst>
      <p:ext uri="{BB962C8B-B14F-4D97-AF65-F5344CB8AC3E}">
        <p14:creationId xmlns:p14="http://schemas.microsoft.com/office/powerpoint/2010/main" val="365182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diagram, lijn, cirkel, Elektrisch blauw&#10;&#10;Automatisch gegenereerde beschrijving">
            <a:extLst>
              <a:ext uri="{FF2B5EF4-FFF2-40B4-BE49-F238E27FC236}">
                <a16:creationId xmlns:a16="http://schemas.microsoft.com/office/drawing/2014/main" id="{624D5438-B479-A623-CB12-0CC689A26F78}"/>
              </a:ext>
            </a:extLst>
          </p:cNvPr>
          <p:cNvPicPr>
            <a:picLocks noChangeAspect="1"/>
          </p:cNvPicPr>
          <p:nvPr/>
        </p:nvPicPr>
        <p:blipFill>
          <a:blip r:embed="rId3"/>
          <a:stretch>
            <a:fillRect/>
          </a:stretch>
        </p:blipFill>
        <p:spPr>
          <a:xfrm>
            <a:off x="5722513" y="2209879"/>
            <a:ext cx="6467340" cy="3769059"/>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nl-NL" dirty="0"/>
              <a:t>De theorie van gepland gedrag</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060411" cy="4865977"/>
          </a:xfrm>
        </p:spPr>
        <p:txBody>
          <a:bodyPr vert="horz" lIns="91440" tIns="45720" rIns="91440" bIns="45720" rtlCol="0" anchor="t">
            <a:normAutofit/>
          </a:bodyPr>
          <a:lstStyle/>
          <a:p>
            <a:pPr marL="0" indent="0">
              <a:buNone/>
            </a:pPr>
            <a:r>
              <a:rPr lang="en-GB" sz="2200" b="0" i="0" dirty="0">
                <a:solidFill>
                  <a:srgbClr val="333333"/>
                </a:solidFill>
                <a:effectLst/>
              </a:rPr>
              <a:t>De </a:t>
            </a:r>
            <a:r>
              <a:rPr lang="en-GB" sz="2200" b="0" i="0" dirty="0" err="1">
                <a:solidFill>
                  <a:srgbClr val="333333"/>
                </a:solidFill>
                <a:effectLst/>
              </a:rPr>
              <a:t>theorie</a:t>
            </a:r>
            <a:r>
              <a:rPr lang="en-GB" sz="2200" b="0" i="0" dirty="0">
                <a:solidFill>
                  <a:srgbClr val="333333"/>
                </a:solidFill>
                <a:effectLst/>
              </a:rPr>
              <a:t> van </a:t>
            </a:r>
            <a:r>
              <a:rPr lang="en-GB" sz="2200" b="0" i="0" dirty="0" err="1">
                <a:solidFill>
                  <a:srgbClr val="333333"/>
                </a:solidFill>
                <a:effectLst/>
              </a:rPr>
              <a:t>gepland</a:t>
            </a:r>
            <a:r>
              <a:rPr lang="en-GB" sz="2200" b="0" i="0" dirty="0">
                <a:solidFill>
                  <a:srgbClr val="333333"/>
                </a:solidFill>
                <a:effectLst/>
              </a:rPr>
              <a:t> </a:t>
            </a:r>
            <a:r>
              <a:rPr lang="en-GB" sz="2200" b="0" i="0" dirty="0" err="1">
                <a:solidFill>
                  <a:srgbClr val="333333"/>
                </a:solidFill>
                <a:effectLst/>
              </a:rPr>
              <a:t>gedrag</a:t>
            </a:r>
            <a:r>
              <a:rPr lang="en-GB" sz="2200" b="0" i="0" dirty="0">
                <a:solidFill>
                  <a:srgbClr val="333333"/>
                </a:solidFill>
                <a:effectLst/>
              </a:rPr>
              <a:t> is </a:t>
            </a:r>
            <a:r>
              <a:rPr lang="en-GB" sz="2200" b="0" i="0" dirty="0" err="1">
                <a:solidFill>
                  <a:srgbClr val="333333"/>
                </a:solidFill>
                <a:effectLst/>
              </a:rPr>
              <a:t>een</a:t>
            </a:r>
            <a:r>
              <a:rPr lang="en-GB" sz="2200" b="0" i="0" dirty="0">
                <a:solidFill>
                  <a:srgbClr val="333333"/>
                </a:solidFill>
                <a:effectLst/>
              </a:rPr>
              <a:t> </a:t>
            </a:r>
            <a:r>
              <a:rPr lang="en-GB" sz="2200" b="0" i="0" dirty="0" err="1">
                <a:solidFill>
                  <a:srgbClr val="333333"/>
                </a:solidFill>
                <a:effectLst/>
              </a:rPr>
              <a:t>theorie</a:t>
            </a:r>
            <a:r>
              <a:rPr lang="en-GB" sz="2200" b="0" i="0" dirty="0">
                <a:solidFill>
                  <a:srgbClr val="333333"/>
                </a:solidFill>
                <a:effectLst/>
              </a:rPr>
              <a:t> die </a:t>
            </a:r>
            <a:r>
              <a:rPr lang="en-GB" sz="2200" b="0" i="0" dirty="0" err="1">
                <a:solidFill>
                  <a:srgbClr val="333333"/>
                </a:solidFill>
                <a:effectLst/>
              </a:rPr>
              <a:t>verklaart</a:t>
            </a:r>
            <a:r>
              <a:rPr lang="en-GB" sz="2200" b="0" i="0" dirty="0">
                <a:solidFill>
                  <a:srgbClr val="333333"/>
                </a:solidFill>
                <a:effectLst/>
              </a:rPr>
              <a:t> hoe </a:t>
            </a:r>
            <a:r>
              <a:rPr lang="en-GB" sz="2200" b="0" i="0" dirty="0" err="1">
                <a:solidFill>
                  <a:srgbClr val="333333"/>
                </a:solidFill>
                <a:effectLst/>
              </a:rPr>
              <a:t>mensen</a:t>
            </a:r>
            <a:r>
              <a:rPr lang="en-GB" sz="2200" b="0" i="0" dirty="0">
                <a:solidFill>
                  <a:srgbClr val="333333"/>
                </a:solidFill>
                <a:effectLst/>
              </a:rPr>
              <a:t> </a:t>
            </a:r>
            <a:r>
              <a:rPr lang="en-GB" sz="2200" b="0" i="0" dirty="0" err="1">
                <a:solidFill>
                  <a:srgbClr val="333333"/>
                </a:solidFill>
                <a:effectLst/>
              </a:rPr>
              <a:t>ertoe</a:t>
            </a:r>
            <a:r>
              <a:rPr lang="en-GB" sz="2200" b="0" i="0" dirty="0">
                <a:solidFill>
                  <a:srgbClr val="333333"/>
                </a:solidFill>
                <a:effectLst/>
              </a:rPr>
              <a:t> </a:t>
            </a:r>
            <a:r>
              <a:rPr lang="en-GB" sz="2200" b="0" i="0" dirty="0" err="1">
                <a:solidFill>
                  <a:srgbClr val="333333"/>
                </a:solidFill>
                <a:effectLst/>
              </a:rPr>
              <a:t>komen</a:t>
            </a:r>
            <a:r>
              <a:rPr lang="en-GB" sz="2200" b="0" i="0" dirty="0">
                <a:solidFill>
                  <a:srgbClr val="333333"/>
                </a:solidFill>
                <a:effectLst/>
              </a:rPr>
              <a:t> het </a:t>
            </a:r>
            <a:r>
              <a:rPr lang="en-GB" sz="2200" b="0" i="0" dirty="0" err="1">
                <a:solidFill>
                  <a:srgbClr val="333333"/>
                </a:solidFill>
                <a:effectLst/>
              </a:rPr>
              <a:t>gedrag</a:t>
            </a:r>
            <a:r>
              <a:rPr lang="en-GB" sz="2200" b="0" i="0" dirty="0">
                <a:solidFill>
                  <a:srgbClr val="333333"/>
                </a:solidFill>
                <a:effectLst/>
              </a:rPr>
              <a:t> </a:t>
            </a:r>
            <a:r>
              <a:rPr lang="en-GB" sz="2200" b="0" i="0" dirty="0" err="1">
                <a:solidFill>
                  <a:srgbClr val="333333"/>
                </a:solidFill>
                <a:effectLst/>
              </a:rPr>
              <a:t>te</a:t>
            </a:r>
            <a:r>
              <a:rPr lang="en-GB" sz="2200" b="0" i="0" dirty="0">
                <a:solidFill>
                  <a:srgbClr val="333333"/>
                </a:solidFill>
                <a:effectLst/>
              </a:rPr>
              <a:t> </a:t>
            </a:r>
            <a:r>
              <a:rPr lang="en-GB" sz="2200" b="0" i="0" dirty="0" err="1">
                <a:solidFill>
                  <a:srgbClr val="333333"/>
                </a:solidFill>
                <a:effectLst/>
              </a:rPr>
              <a:t>vertonen</a:t>
            </a:r>
            <a:r>
              <a:rPr lang="en-GB" sz="2200" b="0" i="0" dirty="0">
                <a:solidFill>
                  <a:srgbClr val="333333"/>
                </a:solidFill>
                <a:effectLst/>
              </a:rPr>
              <a:t> </a:t>
            </a:r>
            <a:r>
              <a:rPr lang="en-GB" sz="2200" b="0" i="0" dirty="0" err="1">
                <a:solidFill>
                  <a:srgbClr val="333333"/>
                </a:solidFill>
                <a:effectLst/>
              </a:rPr>
              <a:t>dat</a:t>
            </a:r>
            <a:r>
              <a:rPr lang="en-GB" sz="2200" b="0" i="0" dirty="0">
                <a:solidFill>
                  <a:srgbClr val="333333"/>
                </a:solidFill>
                <a:effectLst/>
              </a:rPr>
              <a:t> ze </a:t>
            </a:r>
            <a:r>
              <a:rPr lang="en-GB" sz="2200" b="0" i="0" dirty="0" err="1">
                <a:solidFill>
                  <a:srgbClr val="333333"/>
                </a:solidFill>
                <a:effectLst/>
              </a:rPr>
              <a:t>vertonen</a:t>
            </a:r>
            <a:r>
              <a:rPr lang="en-GB" sz="2200" b="0" i="0" dirty="0">
                <a:solidFill>
                  <a:srgbClr val="333333"/>
                </a:solidFill>
                <a:effectLst/>
              </a:rPr>
              <a:t>.</a:t>
            </a:r>
          </a:p>
          <a:p>
            <a:pPr marL="0" indent="0">
              <a:buNone/>
            </a:pPr>
            <a:r>
              <a:rPr lang="en-GB" sz="2200" dirty="0">
                <a:solidFill>
                  <a:srgbClr val="333333"/>
                </a:solidFill>
              </a:rPr>
              <a:t>In het model </a:t>
            </a:r>
            <a:r>
              <a:rPr lang="en-GB" sz="2200" dirty="0" err="1">
                <a:solidFill>
                  <a:srgbClr val="333333"/>
                </a:solidFill>
              </a:rPr>
              <a:t>kun</a:t>
            </a:r>
            <a:r>
              <a:rPr lang="en-GB" sz="2200" dirty="0">
                <a:solidFill>
                  <a:srgbClr val="333333"/>
                </a:solidFill>
              </a:rPr>
              <a:t> je </a:t>
            </a:r>
            <a:r>
              <a:rPr lang="en-GB" sz="2200" dirty="0" err="1">
                <a:solidFill>
                  <a:srgbClr val="333333"/>
                </a:solidFill>
              </a:rPr>
              <a:t>zien</a:t>
            </a:r>
            <a:r>
              <a:rPr lang="en-GB" sz="2200" dirty="0">
                <a:solidFill>
                  <a:srgbClr val="333333"/>
                </a:solidFill>
              </a:rPr>
              <a:t> </a:t>
            </a:r>
            <a:r>
              <a:rPr lang="en-GB" sz="2200" dirty="0" err="1">
                <a:solidFill>
                  <a:srgbClr val="333333"/>
                </a:solidFill>
              </a:rPr>
              <a:t>dat</a:t>
            </a:r>
            <a:r>
              <a:rPr lang="en-GB" sz="2200" dirty="0">
                <a:solidFill>
                  <a:srgbClr val="333333"/>
                </a:solidFill>
              </a:rPr>
              <a:t> om </a:t>
            </a:r>
            <a:r>
              <a:rPr lang="en-GB" sz="2200" dirty="0" err="1">
                <a:solidFill>
                  <a:srgbClr val="333333"/>
                </a:solidFill>
              </a:rPr>
              <a:t>gedrag</a:t>
            </a:r>
            <a:r>
              <a:rPr lang="en-GB" sz="2200" dirty="0">
                <a:solidFill>
                  <a:srgbClr val="333333"/>
                </a:solidFill>
              </a:rPr>
              <a:t> </a:t>
            </a:r>
            <a:r>
              <a:rPr lang="en-GB" sz="2200" dirty="0" err="1">
                <a:solidFill>
                  <a:srgbClr val="333333"/>
                </a:solidFill>
              </a:rPr>
              <a:t>uit</a:t>
            </a:r>
            <a:r>
              <a:rPr lang="en-GB" sz="2200" dirty="0">
                <a:solidFill>
                  <a:srgbClr val="333333"/>
                </a:solidFill>
              </a:rPr>
              <a:t> </a:t>
            </a:r>
            <a:r>
              <a:rPr lang="en-GB" sz="2200" dirty="0" err="1">
                <a:solidFill>
                  <a:srgbClr val="333333"/>
                </a:solidFill>
              </a:rPr>
              <a:t>te</a:t>
            </a:r>
            <a:r>
              <a:rPr lang="en-GB" sz="2200" dirty="0">
                <a:solidFill>
                  <a:srgbClr val="333333"/>
                </a:solidFill>
              </a:rPr>
              <a:t> </a:t>
            </a:r>
            <a:r>
              <a:rPr lang="en-GB" sz="2200" dirty="0" err="1">
                <a:solidFill>
                  <a:srgbClr val="333333"/>
                </a:solidFill>
              </a:rPr>
              <a:t>voeren</a:t>
            </a:r>
            <a:r>
              <a:rPr lang="en-GB" sz="2200" dirty="0">
                <a:solidFill>
                  <a:srgbClr val="333333"/>
                </a:solidFill>
              </a:rPr>
              <a:t>, </a:t>
            </a:r>
            <a:r>
              <a:rPr lang="en-GB" sz="2200" dirty="0" err="1">
                <a:solidFill>
                  <a:srgbClr val="333333"/>
                </a:solidFill>
              </a:rPr>
              <a:t>iemand</a:t>
            </a:r>
            <a:r>
              <a:rPr lang="en-GB" sz="2200" dirty="0">
                <a:solidFill>
                  <a:srgbClr val="333333"/>
                </a:solidFill>
              </a:rPr>
              <a:t> </a:t>
            </a:r>
            <a:r>
              <a:rPr lang="en-GB" sz="2200" dirty="0" err="1">
                <a:solidFill>
                  <a:srgbClr val="333333"/>
                </a:solidFill>
              </a:rPr>
              <a:t>intentie</a:t>
            </a:r>
            <a:r>
              <a:rPr lang="en-GB" sz="2200" dirty="0">
                <a:solidFill>
                  <a:srgbClr val="333333"/>
                </a:solidFill>
              </a:rPr>
              <a:t> </a:t>
            </a:r>
            <a:r>
              <a:rPr lang="en-GB" sz="2200" dirty="0" err="1">
                <a:solidFill>
                  <a:srgbClr val="333333"/>
                </a:solidFill>
              </a:rPr>
              <a:t>moet</a:t>
            </a:r>
            <a:r>
              <a:rPr lang="en-GB" sz="2200" dirty="0">
                <a:solidFill>
                  <a:srgbClr val="333333"/>
                </a:solidFill>
              </a:rPr>
              <a:t> </a:t>
            </a:r>
            <a:r>
              <a:rPr lang="en-GB" sz="2200" dirty="0" err="1">
                <a:solidFill>
                  <a:srgbClr val="333333"/>
                </a:solidFill>
              </a:rPr>
              <a:t>hebben</a:t>
            </a:r>
            <a:r>
              <a:rPr lang="en-GB" sz="2200" dirty="0">
                <a:solidFill>
                  <a:srgbClr val="333333"/>
                </a:solidFill>
              </a:rPr>
              <a:t>.</a:t>
            </a:r>
            <a:endParaRPr lang="en-GB" sz="2200" dirty="0">
              <a:solidFill>
                <a:srgbClr val="333333"/>
              </a:solidFill>
              <a:cs typeface="Calibri"/>
            </a:endParaRPr>
          </a:p>
          <a:p>
            <a:pPr marL="0" indent="0">
              <a:buNone/>
            </a:pPr>
            <a:r>
              <a:rPr lang="en-GB" sz="2200" b="0" i="0" dirty="0" err="1">
                <a:solidFill>
                  <a:srgbClr val="333333"/>
                </a:solidFill>
                <a:effectLst/>
              </a:rPr>
              <a:t>Intentie</a:t>
            </a:r>
            <a:r>
              <a:rPr lang="en-GB" sz="2200" b="0" i="0" dirty="0">
                <a:solidFill>
                  <a:srgbClr val="333333"/>
                </a:solidFill>
                <a:effectLst/>
              </a:rPr>
              <a:t> </a:t>
            </a:r>
            <a:r>
              <a:rPr lang="en-GB" sz="2200" b="0" i="0" dirty="0" err="1">
                <a:solidFill>
                  <a:srgbClr val="333333"/>
                </a:solidFill>
                <a:effectLst/>
              </a:rPr>
              <a:t>wordt</a:t>
            </a:r>
            <a:r>
              <a:rPr lang="en-GB" sz="2200" b="0" i="0" dirty="0">
                <a:solidFill>
                  <a:srgbClr val="333333"/>
                </a:solidFill>
                <a:effectLst/>
              </a:rPr>
              <a:t> </a:t>
            </a:r>
            <a:r>
              <a:rPr lang="en-GB" sz="2200" b="0" i="0" dirty="0" err="1">
                <a:solidFill>
                  <a:srgbClr val="333333"/>
                </a:solidFill>
                <a:effectLst/>
              </a:rPr>
              <a:t>gecreëerd</a:t>
            </a:r>
            <a:r>
              <a:rPr lang="en-GB" sz="2200" b="0" i="0" dirty="0">
                <a:solidFill>
                  <a:srgbClr val="333333"/>
                </a:solidFill>
                <a:effectLst/>
              </a:rPr>
              <a:t> door </a:t>
            </a:r>
            <a:r>
              <a:rPr lang="en-GB" sz="2200" b="0" i="0" dirty="0" err="1">
                <a:solidFill>
                  <a:srgbClr val="333333"/>
                </a:solidFill>
                <a:effectLst/>
              </a:rPr>
              <a:t>een</a:t>
            </a:r>
            <a:r>
              <a:rPr lang="en-GB" sz="2200" b="0" i="0" dirty="0">
                <a:solidFill>
                  <a:srgbClr val="333333"/>
                </a:solidFill>
                <a:effectLst/>
              </a:rPr>
              <a:t> </a:t>
            </a:r>
            <a:r>
              <a:rPr lang="en-GB" sz="2200" b="0" i="0" dirty="0" err="1">
                <a:solidFill>
                  <a:srgbClr val="333333"/>
                </a:solidFill>
                <a:effectLst/>
              </a:rPr>
              <a:t>combinatie</a:t>
            </a:r>
            <a:r>
              <a:rPr lang="en-GB" sz="2200" b="0" i="0" dirty="0">
                <a:solidFill>
                  <a:srgbClr val="333333"/>
                </a:solidFill>
                <a:effectLst/>
              </a:rPr>
              <a:t> van 3 </a:t>
            </a:r>
            <a:r>
              <a:rPr lang="en-GB" sz="2200" b="0" i="0" dirty="0" err="1">
                <a:solidFill>
                  <a:srgbClr val="333333"/>
                </a:solidFill>
                <a:effectLst/>
              </a:rPr>
              <a:t>factoren</a:t>
            </a:r>
            <a:r>
              <a:rPr lang="en-GB" sz="2200" b="0" i="0" dirty="0">
                <a:solidFill>
                  <a:srgbClr val="333333"/>
                </a:solidFill>
                <a:effectLst/>
              </a:rPr>
              <a:t>:</a:t>
            </a:r>
            <a:endParaRPr lang="en-GB" sz="2200" b="0" i="0" dirty="0">
              <a:solidFill>
                <a:srgbClr val="333333"/>
              </a:solidFill>
              <a:effectLst/>
              <a:cs typeface="Calibri"/>
            </a:endParaRPr>
          </a:p>
          <a:p>
            <a:r>
              <a:rPr lang="en-GB" sz="2200" dirty="0">
                <a:solidFill>
                  <a:srgbClr val="333333"/>
                </a:solidFill>
              </a:rPr>
              <a:t>Attitudes / </a:t>
            </a:r>
            <a:r>
              <a:rPr lang="en-GB" sz="2200" dirty="0" err="1">
                <a:solidFill>
                  <a:srgbClr val="333333"/>
                </a:solidFill>
              </a:rPr>
              <a:t>persoonlijke</a:t>
            </a:r>
            <a:r>
              <a:rPr lang="en-GB" sz="2200" dirty="0">
                <a:solidFill>
                  <a:srgbClr val="333333"/>
                </a:solidFill>
              </a:rPr>
              <a:t> </a:t>
            </a:r>
            <a:r>
              <a:rPr lang="en-GB" sz="2200" dirty="0" err="1">
                <a:solidFill>
                  <a:srgbClr val="333333"/>
                </a:solidFill>
              </a:rPr>
              <a:t>overtuigingen</a:t>
            </a:r>
            <a:endParaRPr lang="en-GB" sz="2200" dirty="0">
              <a:solidFill>
                <a:srgbClr val="333333"/>
              </a:solidFill>
            </a:endParaRPr>
          </a:p>
          <a:p>
            <a:r>
              <a:rPr lang="en-GB" sz="2200" b="0" i="0" dirty="0" err="1">
                <a:solidFill>
                  <a:srgbClr val="333333"/>
                </a:solidFill>
                <a:effectLst/>
              </a:rPr>
              <a:t>Subjectieve</a:t>
            </a:r>
            <a:r>
              <a:rPr lang="en-GB" sz="2200" b="0" i="0" dirty="0">
                <a:solidFill>
                  <a:srgbClr val="333333"/>
                </a:solidFill>
                <a:effectLst/>
              </a:rPr>
              <a:t> </a:t>
            </a:r>
            <a:r>
              <a:rPr lang="en-GB" sz="2200" b="0" i="0" dirty="0" err="1">
                <a:solidFill>
                  <a:srgbClr val="333333"/>
                </a:solidFill>
                <a:effectLst/>
              </a:rPr>
              <a:t>normen</a:t>
            </a:r>
            <a:endParaRPr lang="en-GB" sz="2200" b="0" i="0" dirty="0">
              <a:solidFill>
                <a:srgbClr val="333333"/>
              </a:solidFill>
              <a:effectLst/>
              <a:cs typeface="Calibri"/>
            </a:endParaRPr>
          </a:p>
          <a:p>
            <a:r>
              <a:rPr lang="en-GB" sz="2200" dirty="0" err="1">
                <a:solidFill>
                  <a:srgbClr val="333333"/>
                </a:solidFill>
              </a:rPr>
              <a:t>Perceptie</a:t>
            </a:r>
            <a:r>
              <a:rPr lang="en-GB" sz="2200" dirty="0">
                <a:solidFill>
                  <a:srgbClr val="333333"/>
                </a:solidFill>
              </a:rPr>
              <a:t> van </a:t>
            </a:r>
            <a:r>
              <a:rPr lang="en-GB" sz="2200" dirty="0" err="1">
                <a:solidFill>
                  <a:srgbClr val="333333"/>
                </a:solidFill>
              </a:rPr>
              <a:t>gedragscontrole</a:t>
            </a:r>
            <a:endParaRPr lang="en-GB" sz="2200" b="0" i="0" dirty="0">
              <a:solidFill>
                <a:srgbClr val="333333"/>
              </a:solidFill>
              <a:effectLst/>
            </a:endParaRPr>
          </a:p>
          <a:p>
            <a:pPr marL="457200" lvl="1" indent="0" algn="just">
              <a:buNone/>
            </a:pPr>
            <a:endParaRPr lang="en-GB" sz="2000" b="0" i="0" dirty="0">
              <a:solidFill>
                <a:srgbClr val="333333"/>
              </a:solidFill>
              <a:effectLst/>
            </a:endParaRPr>
          </a:p>
          <a:p>
            <a:pPr algn="just"/>
            <a:endParaRPr lang="en-GB" sz="2000" b="0" i="0" dirty="0">
              <a:solidFill>
                <a:srgbClr val="333333"/>
              </a:solidFill>
              <a:effectLst/>
            </a:endParaRPr>
          </a:p>
          <a:p>
            <a:pPr marL="457200" lvl="1" indent="0" algn="just">
              <a:buNone/>
            </a:pPr>
            <a:endParaRPr lang="en-GB" sz="20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lIns="91440" tIns="45720" rIns="91440" bIns="45720" anchor="t">
            <a:spAutoFit/>
          </a:bodyPr>
          <a:lstStyle/>
          <a:p>
            <a:pPr algn="r"/>
            <a:r>
              <a:rPr lang="en-US" sz="1200" dirty="0" err="1">
                <a:hlinkClick r:id="rId4"/>
              </a:rPr>
              <a:t>Bron</a:t>
            </a:r>
            <a:r>
              <a:rPr lang="en-US" sz="1200" dirty="0">
                <a:hlinkClick r:id="rId4"/>
              </a:rPr>
              <a:t> </a:t>
            </a:r>
            <a:r>
              <a:rPr lang="en-US" sz="1200" dirty="0" err="1">
                <a:hlinkClick r:id="rId4"/>
              </a:rPr>
              <a:t>informatie</a:t>
            </a:r>
            <a:r>
              <a:rPr lang="en-US" sz="1200" dirty="0">
                <a:hlinkClick r:id="rId4"/>
              </a:rPr>
              <a:t> &amp; </a:t>
            </a:r>
            <a:r>
              <a:rPr lang="en-US" sz="1200" dirty="0" err="1">
                <a:hlinkClick r:id="rId4"/>
              </a:rPr>
              <a:t>afbeelding</a:t>
            </a:r>
            <a:r>
              <a:rPr lang="en-US" sz="1200" dirty="0">
                <a:hlinkClick r:id="rId4"/>
              </a:rPr>
              <a:t> (</a:t>
            </a:r>
            <a:r>
              <a:rPr lang="en-US" sz="1200" dirty="0" err="1">
                <a:hlinkClick r:id="rId4"/>
              </a:rPr>
              <a:t>aagepast</a:t>
            </a:r>
            <a:r>
              <a:rPr lang="en-US" sz="1200" dirty="0"/>
              <a:t>)</a:t>
            </a:r>
            <a:endParaRPr lang="en-US" sz="1200" dirty="0">
              <a:cs typeface="Calibri"/>
            </a:endParaRPr>
          </a:p>
        </p:txBody>
      </p:sp>
      <p:sp>
        <p:nvSpPr>
          <p:cNvPr id="3" name="Tekstvak 2">
            <a:extLst>
              <a:ext uri="{FF2B5EF4-FFF2-40B4-BE49-F238E27FC236}">
                <a16:creationId xmlns:a16="http://schemas.microsoft.com/office/drawing/2014/main" id="{B05611A8-5F79-FB34-A147-53DDE3544EC6}"/>
              </a:ext>
            </a:extLst>
          </p:cNvPr>
          <p:cNvSpPr txBox="1"/>
          <p:nvPr/>
        </p:nvSpPr>
        <p:spPr>
          <a:xfrm>
            <a:off x="6758726" y="2583823"/>
            <a:ext cx="12664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solidFill>
                  <a:schemeClr val="bg1"/>
                </a:solidFill>
                <a:cs typeface="Calibri"/>
              </a:rPr>
              <a:t>Attitudes</a:t>
            </a:r>
            <a:endParaRPr lang="nl-NL" dirty="0" err="1">
              <a:solidFill>
                <a:schemeClr val="bg1"/>
              </a:solidFill>
              <a:cs typeface="Calibri" panose="020F0502020204030204"/>
            </a:endParaRPr>
          </a:p>
        </p:txBody>
      </p:sp>
      <p:sp>
        <p:nvSpPr>
          <p:cNvPr id="4" name="Tekstvak 3">
            <a:extLst>
              <a:ext uri="{FF2B5EF4-FFF2-40B4-BE49-F238E27FC236}">
                <a16:creationId xmlns:a16="http://schemas.microsoft.com/office/drawing/2014/main" id="{3BE385A3-8319-6EAB-9A35-B5EB9B9DBF0E}"/>
              </a:ext>
            </a:extLst>
          </p:cNvPr>
          <p:cNvSpPr txBox="1"/>
          <p:nvPr/>
        </p:nvSpPr>
        <p:spPr>
          <a:xfrm>
            <a:off x="6635302" y="3804633"/>
            <a:ext cx="15213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solidFill>
                  <a:schemeClr val="bg1"/>
                </a:solidFill>
                <a:cs typeface="Calibri"/>
              </a:rPr>
              <a:t>Subjectieve normen</a:t>
            </a:r>
          </a:p>
        </p:txBody>
      </p:sp>
      <p:sp>
        <p:nvSpPr>
          <p:cNvPr id="7" name="Tekstvak 6">
            <a:extLst>
              <a:ext uri="{FF2B5EF4-FFF2-40B4-BE49-F238E27FC236}">
                <a16:creationId xmlns:a16="http://schemas.microsoft.com/office/drawing/2014/main" id="{9BB26FE1-2133-C740-5317-2CE5EB975187}"/>
              </a:ext>
            </a:extLst>
          </p:cNvPr>
          <p:cNvSpPr txBox="1"/>
          <p:nvPr/>
        </p:nvSpPr>
        <p:spPr>
          <a:xfrm>
            <a:off x="6645215" y="5019682"/>
            <a:ext cx="16087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solidFill>
                  <a:schemeClr val="bg1"/>
                </a:solidFill>
                <a:cs typeface="Calibri"/>
              </a:rPr>
              <a:t>Perceptie van gedrags-controle</a:t>
            </a:r>
          </a:p>
        </p:txBody>
      </p:sp>
      <p:sp>
        <p:nvSpPr>
          <p:cNvPr id="9" name="Tekstvak 8">
            <a:extLst>
              <a:ext uri="{FF2B5EF4-FFF2-40B4-BE49-F238E27FC236}">
                <a16:creationId xmlns:a16="http://schemas.microsoft.com/office/drawing/2014/main" id="{E0458A9C-B69F-1CBE-2214-E869A0E0A2EC}"/>
              </a:ext>
            </a:extLst>
          </p:cNvPr>
          <p:cNvSpPr txBox="1"/>
          <p:nvPr/>
        </p:nvSpPr>
        <p:spPr>
          <a:xfrm>
            <a:off x="8961549" y="3944155"/>
            <a:ext cx="1059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solidFill>
                  <a:schemeClr val="bg1"/>
                </a:solidFill>
                <a:cs typeface="Calibri"/>
              </a:rPr>
              <a:t>Intentie</a:t>
            </a:r>
          </a:p>
        </p:txBody>
      </p:sp>
      <p:sp>
        <p:nvSpPr>
          <p:cNvPr id="10" name="Tekstvak 9">
            <a:extLst>
              <a:ext uri="{FF2B5EF4-FFF2-40B4-BE49-F238E27FC236}">
                <a16:creationId xmlns:a16="http://schemas.microsoft.com/office/drawing/2014/main" id="{D9902DE0-4F58-8FC1-EA3E-FAC760ECA0E5}"/>
              </a:ext>
            </a:extLst>
          </p:cNvPr>
          <p:cNvSpPr txBox="1"/>
          <p:nvPr/>
        </p:nvSpPr>
        <p:spPr>
          <a:xfrm>
            <a:off x="10716295" y="3941471"/>
            <a:ext cx="1287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solidFill>
                  <a:schemeClr val="bg1"/>
                </a:solidFill>
                <a:cs typeface="Calibri"/>
              </a:rPr>
              <a:t>Gedrag</a:t>
            </a:r>
          </a:p>
        </p:txBody>
      </p:sp>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diagram, ontwerp&#10;&#10;Automatisch gegenereerde beschrijving">
            <a:extLst>
              <a:ext uri="{FF2B5EF4-FFF2-40B4-BE49-F238E27FC236}">
                <a16:creationId xmlns:a16="http://schemas.microsoft.com/office/drawing/2014/main" id="{DA227BB4-D2D2-6E6A-EAC6-7089D2769D2F}"/>
              </a:ext>
            </a:extLst>
          </p:cNvPr>
          <p:cNvPicPr>
            <a:picLocks noChangeAspect="1"/>
          </p:cNvPicPr>
          <p:nvPr/>
        </p:nvPicPr>
        <p:blipFill>
          <a:blip r:embed="rId3"/>
          <a:stretch>
            <a:fillRect/>
          </a:stretch>
        </p:blipFill>
        <p:spPr>
          <a:xfrm>
            <a:off x="2146" y="2056461"/>
            <a:ext cx="8581622" cy="4805697"/>
          </a:xfrm>
          <a:prstGeom prst="rect">
            <a:avLst/>
          </a:prstGeom>
        </p:spPr>
      </p:pic>
      <p:sp>
        <p:nvSpPr>
          <p:cNvPr id="2" name="Titel 1">
            <a:extLst>
              <a:ext uri="{FF2B5EF4-FFF2-40B4-BE49-F238E27FC236}">
                <a16:creationId xmlns:a16="http://schemas.microsoft.com/office/drawing/2014/main" id="{EC3E3EDD-C34F-15DE-DFA0-A9F12C408098}"/>
              </a:ext>
            </a:extLst>
          </p:cNvPr>
          <p:cNvSpPr>
            <a:spLocks noGrp="1"/>
          </p:cNvSpPr>
          <p:nvPr>
            <p:ph type="title"/>
          </p:nvPr>
        </p:nvSpPr>
        <p:spPr/>
        <p:txBody>
          <a:bodyPr>
            <a:normAutofit/>
          </a:bodyPr>
          <a:lstStyle/>
          <a:p>
            <a:r>
              <a:rPr lang="nl-NL"/>
              <a:t>An </a:t>
            </a:r>
            <a:r>
              <a:rPr lang="nl-NL" err="1"/>
              <a:t>Example</a:t>
            </a:r>
            <a:r>
              <a:rPr lang="nl-NL"/>
              <a:t> of </a:t>
            </a:r>
            <a:r>
              <a:rPr lang="nl-NL" err="1"/>
              <a:t>This</a:t>
            </a:r>
            <a:r>
              <a:rPr lang="nl-NL"/>
              <a:t> </a:t>
            </a:r>
            <a:r>
              <a:rPr lang="nl-NL" err="1"/>
              <a:t>Theory</a:t>
            </a:r>
            <a:endParaRPr lang="nl-NL"/>
          </a:p>
        </p:txBody>
      </p:sp>
      <p:sp>
        <p:nvSpPr>
          <p:cNvPr id="6" name="Tekstvak 5">
            <a:extLst>
              <a:ext uri="{FF2B5EF4-FFF2-40B4-BE49-F238E27FC236}">
                <a16:creationId xmlns:a16="http://schemas.microsoft.com/office/drawing/2014/main" id="{1CD722DA-498A-F42A-87A6-7A4D0D7F054A}"/>
              </a:ext>
            </a:extLst>
          </p:cNvPr>
          <p:cNvSpPr txBox="1"/>
          <p:nvPr/>
        </p:nvSpPr>
        <p:spPr>
          <a:xfrm>
            <a:off x="7159405" y="1173192"/>
            <a:ext cx="3856506" cy="2585323"/>
          </a:xfrm>
          <a:prstGeom prst="rect">
            <a:avLst/>
          </a:prstGeom>
        </p:spPr>
        <p:txBody>
          <a:bodyPr wrap="square" rtlCol="0">
            <a:spAutoFit/>
          </a:bodyPr>
          <a:lstStyle/>
          <a:p>
            <a:pPr algn="l"/>
            <a:r>
              <a:rPr lang="nl-NL" dirty="0"/>
              <a:t>Dit is een voorbeeld van het gebruik van deze theorie. </a:t>
            </a:r>
          </a:p>
          <a:p>
            <a:pPr algn="l"/>
            <a:endParaRPr lang="nl-NL" dirty="0"/>
          </a:p>
          <a:p>
            <a:pPr algn="l"/>
            <a:r>
              <a:rPr lang="nl-NL" dirty="0"/>
              <a:t>De combinatie van hun persoonlijke overtuigingen, de invloed van hun sociale omgeving en de mate van controle die ze denken te hebben, leidt hen tot een bepaald gedrag: stoppen met roken.</a:t>
            </a:r>
          </a:p>
        </p:txBody>
      </p:sp>
      <p:sp>
        <p:nvSpPr>
          <p:cNvPr id="8" name="Tekstvak 7">
            <a:extLst>
              <a:ext uri="{FF2B5EF4-FFF2-40B4-BE49-F238E27FC236}">
                <a16:creationId xmlns:a16="http://schemas.microsoft.com/office/drawing/2014/main" id="{207BEDEA-7CE3-43E3-2A8B-6661B3D60F7A}"/>
              </a:ext>
            </a:extLst>
          </p:cNvPr>
          <p:cNvSpPr txBox="1"/>
          <p:nvPr/>
        </p:nvSpPr>
        <p:spPr>
          <a:xfrm>
            <a:off x="5985581" y="6585260"/>
            <a:ext cx="6204154" cy="276999"/>
          </a:xfrm>
          <a:prstGeom prst="rect">
            <a:avLst/>
          </a:prstGeom>
          <a:noFill/>
        </p:spPr>
        <p:txBody>
          <a:bodyPr wrap="square" lIns="91440" tIns="45720" rIns="91440" bIns="45720" anchor="t">
            <a:spAutoFit/>
          </a:bodyPr>
          <a:lstStyle/>
          <a:p>
            <a:pPr algn="r"/>
            <a:r>
              <a:rPr lang="en-US" sz="1200" dirty="0" err="1">
                <a:hlinkClick r:id="rId4"/>
              </a:rPr>
              <a:t>Bron</a:t>
            </a:r>
            <a:r>
              <a:rPr lang="en-US" sz="1200" dirty="0">
                <a:hlinkClick r:id="rId4"/>
              </a:rPr>
              <a:t> </a:t>
            </a:r>
            <a:r>
              <a:rPr lang="en-US" sz="1200" dirty="0" err="1">
                <a:hlinkClick r:id="rId4"/>
              </a:rPr>
              <a:t>afbeelding</a:t>
            </a:r>
            <a:r>
              <a:rPr lang="en-US" sz="1200" dirty="0">
                <a:hlinkClick r:id="rId4"/>
              </a:rPr>
              <a:t> (</a:t>
            </a:r>
            <a:r>
              <a:rPr lang="en-US" sz="1200" dirty="0" err="1">
                <a:hlinkClick r:id="rId4"/>
              </a:rPr>
              <a:t>aangepast</a:t>
            </a:r>
            <a:r>
              <a:rPr lang="en-US" sz="1200" dirty="0">
                <a:hlinkClick r:id="rId4"/>
              </a:rPr>
              <a:t>)</a:t>
            </a:r>
            <a:endParaRPr lang="nl-NL" dirty="0">
              <a:cs typeface="Calibri" panose="020F0502020204030204"/>
            </a:endParaRPr>
          </a:p>
        </p:txBody>
      </p:sp>
      <p:sp>
        <p:nvSpPr>
          <p:cNvPr id="9" name="Tekstvak 8">
            <a:extLst>
              <a:ext uri="{FF2B5EF4-FFF2-40B4-BE49-F238E27FC236}">
                <a16:creationId xmlns:a16="http://schemas.microsoft.com/office/drawing/2014/main" id="{D00C2A2C-39E2-71D0-5EB0-BC30BB58D0FB}"/>
              </a:ext>
            </a:extLst>
          </p:cNvPr>
          <p:cNvSpPr txBox="1"/>
          <p:nvPr/>
        </p:nvSpPr>
        <p:spPr>
          <a:xfrm>
            <a:off x="5312630" y="5288565"/>
            <a:ext cx="6836229" cy="1384995"/>
          </a:xfrm>
          <a:prstGeom prst="rect">
            <a:avLst/>
          </a:prstGeom>
        </p:spPr>
        <p:txBody>
          <a:bodyPr wrap="square" rtlCol="0">
            <a:spAutoFit/>
          </a:bodyPr>
          <a:lstStyle/>
          <a:p>
            <a:pPr algn="l"/>
            <a:endParaRPr lang="nl-NL" dirty="0"/>
          </a:p>
          <a:p>
            <a:pPr algn="l"/>
            <a:r>
              <a:rPr lang="nl-NL" sz="2400" b="1" dirty="0"/>
              <a:t>Laten we nu dit model gebruiken voor het geloof in informatiestoornis!</a:t>
            </a:r>
          </a:p>
          <a:p>
            <a:pPr algn="l"/>
            <a:endParaRPr lang="nl-NL" dirty="0"/>
          </a:p>
        </p:txBody>
      </p:sp>
      <p:sp>
        <p:nvSpPr>
          <p:cNvPr id="4" name="Tekstvak 3">
            <a:extLst>
              <a:ext uri="{FF2B5EF4-FFF2-40B4-BE49-F238E27FC236}">
                <a16:creationId xmlns:a16="http://schemas.microsoft.com/office/drawing/2014/main" id="{79CFB6C7-CA1B-32BA-60FF-E6654CCC2BB4}"/>
              </a:ext>
            </a:extLst>
          </p:cNvPr>
          <p:cNvSpPr txBox="1"/>
          <p:nvPr/>
        </p:nvSpPr>
        <p:spPr>
          <a:xfrm>
            <a:off x="1086654" y="2830669"/>
            <a:ext cx="22269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cs typeface="Calibri"/>
              </a:rPr>
              <a:t>Attitudes:</a:t>
            </a:r>
          </a:p>
          <a:p>
            <a:r>
              <a:rPr lang="nl-NL" sz="1300" dirty="0">
                <a:cs typeface="Calibri"/>
              </a:rPr>
              <a:t>Roken is ontspannend;</a:t>
            </a:r>
          </a:p>
          <a:p>
            <a:r>
              <a:rPr lang="nl-NL" sz="1300" dirty="0">
                <a:cs typeface="Calibri"/>
              </a:rPr>
              <a:t>Roken kost veel;</a:t>
            </a:r>
          </a:p>
          <a:p>
            <a:r>
              <a:rPr lang="nl-NL" sz="1300" dirty="0">
                <a:cs typeface="Calibri"/>
              </a:rPr>
              <a:t>Roken is slecht voor me</a:t>
            </a:r>
          </a:p>
        </p:txBody>
      </p:sp>
      <p:sp>
        <p:nvSpPr>
          <p:cNvPr id="7" name="Tekstvak 6">
            <a:extLst>
              <a:ext uri="{FF2B5EF4-FFF2-40B4-BE49-F238E27FC236}">
                <a16:creationId xmlns:a16="http://schemas.microsoft.com/office/drawing/2014/main" id="{647501C8-7383-C0C7-8762-6948AB968505}"/>
              </a:ext>
            </a:extLst>
          </p:cNvPr>
          <p:cNvSpPr txBox="1"/>
          <p:nvPr/>
        </p:nvSpPr>
        <p:spPr>
          <a:xfrm>
            <a:off x="1086654" y="3882444"/>
            <a:ext cx="22269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cs typeface="Calibri"/>
              </a:rPr>
              <a:t>Subjectieve normen:</a:t>
            </a:r>
          </a:p>
          <a:p>
            <a:r>
              <a:rPr lang="nl-NL" sz="1300" dirty="0">
                <a:cs typeface="Calibri"/>
              </a:rPr>
              <a:t>Mijn collega’s roken;</a:t>
            </a:r>
          </a:p>
          <a:p>
            <a:r>
              <a:rPr lang="nl-NL" sz="1300" dirty="0">
                <a:cs typeface="Calibri"/>
              </a:rPr>
              <a:t>Mijn vriendin vindt roken niet goed.</a:t>
            </a:r>
          </a:p>
        </p:txBody>
      </p:sp>
      <p:sp>
        <p:nvSpPr>
          <p:cNvPr id="10" name="Tekstvak 9">
            <a:extLst>
              <a:ext uri="{FF2B5EF4-FFF2-40B4-BE49-F238E27FC236}">
                <a16:creationId xmlns:a16="http://schemas.microsoft.com/office/drawing/2014/main" id="{F98A74BE-BDCF-FC24-A2D7-57B9ED2B6BC5}"/>
              </a:ext>
            </a:extLst>
          </p:cNvPr>
          <p:cNvSpPr txBox="1"/>
          <p:nvPr/>
        </p:nvSpPr>
        <p:spPr>
          <a:xfrm>
            <a:off x="946484" y="5052275"/>
            <a:ext cx="247446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err="1">
                <a:solidFill>
                  <a:srgbClr val="333333"/>
                </a:solidFill>
              </a:rPr>
              <a:t>Perceptie</a:t>
            </a:r>
            <a:r>
              <a:rPr lang="en-GB" sz="1400" b="1" dirty="0">
                <a:solidFill>
                  <a:srgbClr val="333333"/>
                </a:solidFill>
              </a:rPr>
              <a:t> van </a:t>
            </a:r>
            <a:r>
              <a:rPr lang="en-GB" sz="1400" b="1" dirty="0" err="1">
                <a:solidFill>
                  <a:srgbClr val="333333"/>
                </a:solidFill>
              </a:rPr>
              <a:t>gedragscontrole</a:t>
            </a:r>
            <a:r>
              <a:rPr lang="en-GB" sz="1400" b="1" dirty="0">
                <a:solidFill>
                  <a:srgbClr val="333333"/>
                </a:solidFill>
              </a:rPr>
              <a:t>:</a:t>
            </a:r>
            <a:endParaRPr lang="en-GB" sz="1400" b="1" i="0" dirty="0">
              <a:solidFill>
                <a:srgbClr val="333333"/>
              </a:solidFill>
              <a:effectLst/>
            </a:endParaRPr>
          </a:p>
          <a:p>
            <a:r>
              <a:rPr lang="nl-NL" sz="1300" dirty="0">
                <a:cs typeface="Calibri"/>
              </a:rPr>
              <a:t>Ik weet dat ik kan stoppen met een beetje hulp;</a:t>
            </a:r>
          </a:p>
          <a:p>
            <a:r>
              <a:rPr lang="nl-NL" sz="1300" dirty="0">
                <a:cs typeface="Calibri"/>
              </a:rPr>
              <a:t>Ik kan op mijn vriendin rekenen om me te helpen.</a:t>
            </a:r>
          </a:p>
        </p:txBody>
      </p:sp>
      <p:sp>
        <p:nvSpPr>
          <p:cNvPr id="12" name="Tekstvak 11">
            <a:extLst>
              <a:ext uri="{FF2B5EF4-FFF2-40B4-BE49-F238E27FC236}">
                <a16:creationId xmlns:a16="http://schemas.microsoft.com/office/drawing/2014/main" id="{63F43614-06C7-1EA2-B410-2F77A6D6C381}"/>
              </a:ext>
            </a:extLst>
          </p:cNvPr>
          <p:cNvSpPr txBox="1"/>
          <p:nvPr/>
        </p:nvSpPr>
        <p:spPr>
          <a:xfrm>
            <a:off x="4330672" y="3982471"/>
            <a:ext cx="1776211"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solidFill>
                  <a:schemeClr val="bg1"/>
                </a:solidFill>
                <a:cs typeface="Calibri"/>
              </a:rPr>
              <a:t>Intentie:</a:t>
            </a:r>
            <a:endParaRPr lang="nl-NL" sz="1300" dirty="0">
              <a:solidFill>
                <a:schemeClr val="bg1"/>
              </a:solidFill>
              <a:cs typeface="Calibri"/>
            </a:endParaRPr>
          </a:p>
          <a:p>
            <a:r>
              <a:rPr lang="nl-NL" sz="1300" dirty="0">
                <a:solidFill>
                  <a:schemeClr val="bg1"/>
                </a:solidFill>
                <a:cs typeface="Calibri"/>
              </a:rPr>
              <a:t>Ik ga stoppen met roken.</a:t>
            </a:r>
            <a:endParaRPr lang="nl-NL" sz="1300" b="1" dirty="0">
              <a:solidFill>
                <a:schemeClr val="bg1"/>
              </a:solidFill>
              <a:cs typeface="Calibri"/>
            </a:endParaRPr>
          </a:p>
        </p:txBody>
      </p:sp>
      <p:sp>
        <p:nvSpPr>
          <p:cNvPr id="13" name="Tekstvak 12">
            <a:extLst>
              <a:ext uri="{FF2B5EF4-FFF2-40B4-BE49-F238E27FC236}">
                <a16:creationId xmlns:a16="http://schemas.microsoft.com/office/drawing/2014/main" id="{97E9E04B-05C0-7AD3-71C3-344010014F5E}"/>
              </a:ext>
            </a:extLst>
          </p:cNvPr>
          <p:cNvSpPr txBox="1"/>
          <p:nvPr/>
        </p:nvSpPr>
        <p:spPr>
          <a:xfrm>
            <a:off x="6444533" y="4065314"/>
            <a:ext cx="177621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solidFill>
                  <a:schemeClr val="bg1"/>
                </a:solidFill>
                <a:cs typeface="Calibri"/>
              </a:rPr>
              <a:t>Gedrag:</a:t>
            </a:r>
            <a:endParaRPr lang="nl-NL" sz="1300" dirty="0">
              <a:solidFill>
                <a:schemeClr val="bg1"/>
              </a:solidFill>
              <a:cs typeface="Calibri"/>
            </a:endParaRPr>
          </a:p>
          <a:p>
            <a:r>
              <a:rPr lang="nl-NL" sz="1300" dirty="0">
                <a:solidFill>
                  <a:schemeClr val="bg1"/>
                </a:solidFill>
                <a:cs typeface="Calibri"/>
              </a:rPr>
              <a:t>Ik stop met roken</a:t>
            </a:r>
            <a:endParaRPr lang="nl-NL" sz="1300" b="1" dirty="0">
              <a:solidFill>
                <a:schemeClr val="bg1"/>
              </a:solidFill>
              <a:cs typeface="Calibri"/>
            </a:endParaRPr>
          </a:p>
        </p:txBody>
      </p:sp>
    </p:spTree>
    <p:extLst>
      <p:ext uri="{BB962C8B-B14F-4D97-AF65-F5344CB8AC3E}">
        <p14:creationId xmlns:p14="http://schemas.microsoft.com/office/powerpoint/2010/main" val="3809847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1_Awareness_NL_v1"/>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cdU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Nx1Q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3HV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Nx1Q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Nx1Q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Nx1Q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cdUFYFQaV5GsAAABvAAAAHAAAAHVuaXZlcnNhbC9sb2NhbF9zZXR0aW5ncy54bWwNyrEKwkAMANC9XxEySB3Uugn2rpujCK0fENogB7mk9ELRv/e2N7x++GaBnbeSTANezx0C62xL0k/A9/Q43RCKky4kphxQDWGITS82k4zsXmOBVejH28S5wvlJuc4XqbOkAu1B/B6PeInNH1BLAwQUAAIACADddUF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3XVBWOohDhNLAAAAbAAAABsAAAB1bml2ZXJzYWwvdW5pdmVyc2FsLnBuZy54bWyzsa/IzVEoSy0qzszPs1Uy1DNQsrfj5bIpKEoty0wtV6gAigEFIUBJoRLINUJwyzNTSjKAQiYmFgjBjNTM9IwSoKiBhRlcVB9oKABQSwECAAAUAAIACACpdlBPNmFYAkcDAADhCQAAFAAAAAAAAAABAAAAAAAAAAAAdW5pdmVyc2FsL3BsYXllci54bWxQSwECAAAUAAIACADcdUFYtTf0qBwFAADhEwAAHQAAAAAAAAABAAAAAAB5AwAAdW5pdmVyc2FsL2NvbW1vbl9tZXNzYWdlcy5sbmdQSwECAAAUAAIACADcdUFYFR5gG6MAAAB/AQAALgAAAAAAAAABAAAAAADQCAAAdW5pdmVyc2FsL3BsYXliYWNrX2FuZF9uYXZpZ2F0aW9uX3NldHRpbmdzLnhtbFBLAQIAABQAAgAIANx1QVh0STUfPAQAAAwVAAAnAAAAAAAAAAEAAAAAAL8JAAB1bml2ZXJzYWwvZmxhc2hfcHVibGlzaGluZ19zZXR0aW5ncy54bWxQSwECAAAUAAIACADcdUFYN4uHansDAACsDAAAIQAAAAAAAAABAAAAAABADgAAdW5pdmVyc2FsL2ZsYXNoX3NraW5fc2V0dGluZ3MueG1sUEsBAgAAFAACAAgA3HVBWKavViM2BAAAlhQAACYAAAAAAAAAAQAAAAAA+hEAAHVuaXZlcnNhbC9odG1sX3B1Ymxpc2hpbmdfc2V0dGluZ3MueG1sUEsBAgAAFAACAAgA3HVBWCYPfuiwAQAAbwYAAB8AAAAAAAAAAQAAAAAAdBYAAHVuaXZlcnNhbC9odG1sX3NraW5fc2V0dGluZ3MuanNQSwECAAAUAAIACADcdUFYFQaV5GsAAABvAAAAHAAAAAAAAAABAAAAAABhGAAAdW5pdmVyc2FsL2xvY2FsX3NldHRpbmdzLnhtbFBLAQIAABQAAgAIAN11QVjCG66ZaBIAAPdNAAAXAAAAAAAAAAAAAAAAAAYZAAB1bml2ZXJzYWwvdW5pdmVyc2FsLnBuZ1BLAQIAABQAAgAIAN11QVjqIQ4TSwAAAGwAAAAbAAAAAAAAAAEAAAAAAKMrAAB1bml2ZXJzYWwvdW5pdmVyc2FsLnBuZy54bWxQSwUGAAAAAAoACgAGAwAAJywAAAAA"/>
  <p:tag name="ISPRING_LMS_API_VERSION" val="SCORM 1.2"/>
  <p:tag name="ISPRING_ULTRA_SCORM_COURSE_ID" val="CD255A23-AA17-4696-B648-5E80C755E30C"/>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Dutch&quot;]]"/>
  <p:tag name="ISPRING_SCORM_RATE_QUIZZES" val="0"/>
  <p:tag name="ISPRING_PRESENTATION_TITLE" val="M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70bf8d-0d10-4a31-84ba-136298f3893f">
      <Terms xmlns="http://schemas.microsoft.com/office/infopath/2007/PartnerControls"/>
    </lcf76f155ced4ddcb4097134ff3c332f>
    <Status xmlns="A170BF8D-0D10-4A31-84BA-136298F3893F">Concept</Status>
    <TaxCatchAll xmlns="19efc745-f8ae-456e-98f3-7656c6b98e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8C5150E41E01409FE07977F0565001" ma:contentTypeVersion="13" ma:contentTypeDescription="Een nieuw document maken." ma:contentTypeScope="" ma:versionID="dceb514d459a965e66f62abcc4af67a4">
  <xsd:schema xmlns:xsd="http://www.w3.org/2001/XMLSchema" xmlns:xs="http://www.w3.org/2001/XMLSchema" xmlns:p="http://schemas.microsoft.com/office/2006/metadata/properties" xmlns:ns2="A170BF8D-0D10-4A31-84BA-136298F3893F" xmlns:ns3="a170bf8d-0d10-4a31-84ba-136298f3893f" xmlns:ns4="d55660b8-d104-43d9-a55a-6bf5ee589c5a" xmlns:ns5="19efc745-f8ae-456e-98f3-7656c6b98ef6" targetNamespace="http://schemas.microsoft.com/office/2006/metadata/properties" ma:root="true" ma:fieldsID="75dc8cc5d461a3b9574ae4e95c9ab0de" ns2:_="" ns3:_="" ns4:_="" ns5:_="">
    <xsd:import namespace="A170BF8D-0D10-4A31-84BA-136298F3893F"/>
    <xsd:import namespace="a170bf8d-0d10-4a31-84ba-136298f3893f"/>
    <xsd:import namespace="d55660b8-d104-43d9-a55a-6bf5ee589c5a"/>
    <xsd:import namespace="19efc745-f8ae-456e-98f3-7656c6b98ef6"/>
    <xsd:element name="properties">
      <xsd:complexType>
        <xsd:sequence>
          <xsd:element name="documentManagement">
            <xsd:complexType>
              <xsd:all>
                <xsd:element ref="ns2:Status"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5: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660b8-d104-43d9-a55a-6bf5ee589c5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745-f8ae-456e-98f3-7656c6b98e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5a5076-e039-4797-a14f-b162bae4ec1c}" ma:internalName="TaxCatchAll" ma:showField="CatchAllData" ma:web="19efc745-f8ae-456e-98f3-7656c6b98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3F6F9-419F-4DB3-BB9F-18447BDF5A54}">
  <ds:schemaRefs>
    <ds:schemaRef ds:uri="http://purl.org/dc/elements/1.1/"/>
    <ds:schemaRef ds:uri="http://purl.org/dc/dcmitype/"/>
    <ds:schemaRef ds:uri="http://schemas.openxmlformats.org/package/2006/metadata/core-properties"/>
    <ds:schemaRef ds:uri="http://schemas.microsoft.com/office/2006/metadata/properties"/>
    <ds:schemaRef ds:uri="19efc745-f8ae-456e-98f3-7656c6b98ef6"/>
    <ds:schemaRef ds:uri="http://purl.org/dc/terms/"/>
    <ds:schemaRef ds:uri="http://schemas.microsoft.com/office/2006/documentManagement/types"/>
    <ds:schemaRef ds:uri="http://schemas.microsoft.com/office/infopath/2007/PartnerControls"/>
    <ds:schemaRef ds:uri="http://www.w3.org/XML/1998/namespace"/>
    <ds:schemaRef ds:uri="d55660b8-d104-43d9-a55a-6bf5ee589c5a"/>
    <ds:schemaRef ds:uri="a170bf8d-0d10-4a31-84ba-136298f3893f"/>
    <ds:schemaRef ds:uri="A170BF8D-0D10-4A31-84BA-136298F3893F"/>
  </ds:schemaRefs>
</ds:datastoreItem>
</file>

<file path=customXml/itemProps2.xml><?xml version="1.0" encoding="utf-8"?>
<ds:datastoreItem xmlns:ds="http://schemas.openxmlformats.org/officeDocument/2006/customXml" ds:itemID="{29C8393C-A194-4EE1-80D6-C0DD4BCD74DF}">
  <ds:schemaRefs>
    <ds:schemaRef ds:uri="19efc745-f8ae-456e-98f3-7656c6b98ef6"/>
    <ds:schemaRef ds:uri="A170BF8D-0D10-4A31-84BA-136298F3893F"/>
    <ds:schemaRef ds:uri="a170bf8d-0d10-4a31-84ba-136298f3893f"/>
    <ds:schemaRef ds:uri="d55660b8-d104-43d9-a55a-6bf5ee589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C6D51F-9450-4ECE-9317-34C627A2A5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399</TotalTime>
  <Words>2190</Words>
  <Application>Microsoft Office PowerPoint</Application>
  <PresentationFormat>Ευρεία οθόνη</PresentationFormat>
  <Paragraphs>203</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Arial,Sans-Serif</vt:lpstr>
      <vt:lpstr>Calibri</vt:lpstr>
      <vt:lpstr>Calibri Light</vt:lpstr>
      <vt:lpstr>Courier New</vt:lpstr>
      <vt:lpstr>Impact</vt:lpstr>
      <vt:lpstr>Times New Roman</vt:lpstr>
      <vt:lpstr>Verdana</vt:lpstr>
      <vt:lpstr>Wingdings</vt:lpstr>
      <vt:lpstr>Θέμα του Office</vt:lpstr>
      <vt:lpstr>Παρουσίαση του PowerPoint</vt:lpstr>
      <vt:lpstr>Partners</vt:lpstr>
      <vt:lpstr>Modules</vt:lpstr>
      <vt:lpstr>Doelstellingen</vt:lpstr>
      <vt:lpstr>Wat is informatiestoornis?</vt:lpstr>
      <vt:lpstr>Voorbeelden van informatiestoornis</vt:lpstr>
      <vt:lpstr>Παρουσίαση του PowerPoint</vt:lpstr>
      <vt:lpstr>De theorie van gepland gedrag</vt:lpstr>
      <vt:lpstr>An Example of This Theory</vt:lpstr>
      <vt:lpstr>Persoonlijke overtuigingen (1/2)</vt:lpstr>
      <vt:lpstr>Persoonlijke overtuigingen (2/2)</vt:lpstr>
      <vt:lpstr>Subjectieve normen / Sociale beïnvloeding (1/3)</vt:lpstr>
      <vt:lpstr>Subjectieve normen /  Sociale beïnvloeding (2/3)</vt:lpstr>
      <vt:lpstr>Subjectieve normen / Sociale beïnvloeding (3/3)</vt:lpstr>
      <vt:lpstr>Perceptie van gedragscontrole (1/3)</vt:lpstr>
      <vt:lpstr>Perceptie van gedragscontrole (2/3)</vt:lpstr>
      <vt:lpstr>Perceived behavioural control (3/3)</vt:lpstr>
      <vt:lpstr>Παρουσίαση του PowerPoint</vt:lpstr>
      <vt:lpstr>Vaardigheden om geloof in desinformatie te herkennen (1/3)</vt:lpstr>
      <vt:lpstr>Rode vlag signalen (2/3)</vt:lpstr>
      <vt:lpstr>Voorbeelden van rode vlag signalen (3/3)</vt:lpstr>
      <vt:lpstr>Referenties en verdere lectuur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dc:title>
  <dc:creator>pantelis bbalaouras</dc:creator>
  <cp:lastModifiedBy>pantelis</cp:lastModifiedBy>
  <cp:revision>704</cp:revision>
  <dcterms:created xsi:type="dcterms:W3CDTF">2020-06-02T13:31:56Z</dcterms:created>
  <dcterms:modified xsi:type="dcterms:W3CDTF">2024-08-17T13:44:00Z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0x0101008B8C5150E41E01409FE07977F0565001</vt:lpwstr>
  </property>
  <property fmtid="{D5CDD505-2E9C-101B-9397-08002B2CF9AE}" pid="3" name="MediaServiceImageTags">
    <vt:lpwstr/>
  </property>
</Properties>
</file>