
<file path=[Content_Types].xml><?xml version="1.0" encoding="utf-8"?>
<Types xmlns="http://schemas.openxmlformats.org/package/2006/content-types">
  <Default Extension="png" ContentType="image/png"/>
  <Default Extension="svg" ContentType="image/svg+xml"/>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Override PartName="/ppt/changesInfos/changesInfo1.xml" ContentType="application/vnd.ms-powerpoint.changesinfo+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6"/>
  </p:notesMasterIdLst>
  <p:handoutMasterIdLst>
    <p:handoutMasterId r:id="rId27"/>
  </p:handoutMasterIdLst>
  <p:sldIdLst>
    <p:sldId id="512" r:id="rId2"/>
    <p:sldId id="444" r:id="rId3"/>
    <p:sldId id="509" r:id="rId4"/>
    <p:sldId id="420" r:id="rId5"/>
    <p:sldId id="514" r:id="rId6"/>
    <p:sldId id="544" r:id="rId7"/>
    <p:sldId id="545" r:id="rId8"/>
    <p:sldId id="546" r:id="rId9"/>
    <p:sldId id="537" r:id="rId10"/>
    <p:sldId id="538" r:id="rId11"/>
    <p:sldId id="539" r:id="rId12"/>
    <p:sldId id="549" r:id="rId13"/>
    <p:sldId id="553" r:id="rId14"/>
    <p:sldId id="554" r:id="rId15"/>
    <p:sldId id="557" r:id="rId16"/>
    <p:sldId id="555" r:id="rId17"/>
    <p:sldId id="558" r:id="rId18"/>
    <p:sldId id="525" r:id="rId19"/>
    <p:sldId id="550" r:id="rId20"/>
    <p:sldId id="559" r:id="rId21"/>
    <p:sldId id="536" r:id="rId22"/>
    <p:sldId id="560" r:id="rId23"/>
    <p:sldId id="325" r:id="rId24"/>
    <p:sldId id="442" r:id="rId25"/>
  </p:sldIdLst>
  <p:sldSz cx="12192000" cy="6858000"/>
  <p:notesSz cx="6858000" cy="9144000"/>
  <p:custDataLst>
    <p:tags r:id="rId28"/>
  </p:custDataLst>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leksandra Stevanović" initials="AS" lastIdx="9" clrIdx="0"/>
  <p:cmAuthor id="2" name="user" initials="u" lastIdx="1"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8134D"/>
    <a:srgbClr val="95C11F"/>
    <a:srgbClr val="1F9ED7"/>
    <a:srgbClr val="004899"/>
    <a:srgbClr val="E89704"/>
    <a:srgbClr val="38289E"/>
    <a:srgbClr val="E24231"/>
    <a:srgbClr val="D7124E"/>
    <a:srgbClr val="D71921"/>
    <a:srgbClr val="1C367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E45D0CEA-46A7-43A4-A823-21C68E4A08FC}" v="2" dt="2023-11-22T15:21:03.019"/>
  </p1510:revLst>
</p1510:revInfo>
</file>

<file path=ppt/tableStyles.xml><?xml version="1.0" encoding="utf-8"?>
<a:tblStyleLst xmlns:a="http://schemas.openxmlformats.org/drawingml/2006/main" def="{5C22544A-7EE6-4342-B048-85BDC9FD1C3A}">
  <a:tblStyle styleId="{5C22544A-7EE6-4342-B048-85BDC9FD1C3A}" styleName="Μεσαίο στυλ 2 - Έμφαση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104" autoAdjust="0"/>
    <p:restoredTop sz="94660"/>
  </p:normalViewPr>
  <p:slideViewPr>
    <p:cSldViewPr snapToGrid="0">
      <p:cViewPr varScale="1">
        <p:scale>
          <a:sx n="99" d="100"/>
          <a:sy n="99" d="100"/>
        </p:scale>
        <p:origin x="90" y="444"/>
      </p:cViewPr>
      <p:guideLst>
        <p:guide orient="horz" pos="2160"/>
        <p:guide pos="3840"/>
      </p:guideLst>
    </p:cSldViewPr>
  </p:slideViewPr>
  <p:notesTextViewPr>
    <p:cViewPr>
      <p:scale>
        <a:sx n="1" d="1"/>
        <a:sy n="1" d="1"/>
      </p:scale>
      <p:origin x="0" y="0"/>
    </p:cViewPr>
  </p:notesTextViewPr>
  <p:notesViewPr>
    <p:cSldViewPr snapToGrid="0">
      <p:cViewPr varScale="1">
        <p:scale>
          <a:sx n="84" d="100"/>
          <a:sy n="84" d="100"/>
        </p:scale>
        <p:origin x="3912" y="96"/>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34" Type="http://schemas.microsoft.com/office/2015/10/relationships/revisionInfo" Target="revisionInfo.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gs" Target="tags/tag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handoutMaster" Target="handoutMasters/handoutMaster1.xml"/><Relationship Id="rId30" Type="http://schemas.openxmlformats.org/officeDocument/2006/relationships/presProps" Target="presProps.xml"/><Relationship Id="rId35" Type="http://schemas.microsoft.com/office/2016/11/relationships/changesInfo" Target="changesInfos/changesInfo1.xml"/><Relationship Id="rId8" Type="http://schemas.openxmlformats.org/officeDocument/2006/relationships/slide" Target="slides/slide7.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Tim Paulusse" userId="1f5f41b363f6e14e" providerId="LiveId" clId="{E45D0CEA-46A7-43A4-A823-21C68E4A08FC}"/>
    <pc:docChg chg="modSld">
      <pc:chgData name="Tim Paulusse" userId="1f5f41b363f6e14e" providerId="LiveId" clId="{E45D0CEA-46A7-43A4-A823-21C68E4A08FC}" dt="2023-11-22T15:22:13.102" v="19" actId="20577"/>
      <pc:docMkLst>
        <pc:docMk/>
      </pc:docMkLst>
      <pc:sldChg chg="modSp">
        <pc:chgData name="Tim Paulusse" userId="1f5f41b363f6e14e" providerId="LiveId" clId="{E45D0CEA-46A7-43A4-A823-21C68E4A08FC}" dt="2023-11-22T15:21:03.019" v="3" actId="20577"/>
        <pc:sldMkLst>
          <pc:docMk/>
          <pc:sldMk cId="1041830205" sldId="509"/>
        </pc:sldMkLst>
        <pc:graphicFrameChg chg="mod">
          <ac:chgData name="Tim Paulusse" userId="1f5f41b363f6e14e" providerId="LiveId" clId="{E45D0CEA-46A7-43A4-A823-21C68E4A08FC}" dt="2023-11-22T15:21:03.019" v="3" actId="20577"/>
          <ac:graphicFrameMkLst>
            <pc:docMk/>
            <pc:sldMk cId="1041830205" sldId="509"/>
            <ac:graphicFrameMk id="2" creationId="{7D361485-CE38-EA41-077A-F3DC2155BDD3}"/>
          </ac:graphicFrameMkLst>
        </pc:graphicFrameChg>
      </pc:sldChg>
      <pc:sldChg chg="modSp mod">
        <pc:chgData name="Tim Paulusse" userId="1f5f41b363f6e14e" providerId="LiveId" clId="{E45D0CEA-46A7-43A4-A823-21C68E4A08FC}" dt="2023-11-22T15:21:28.596" v="5" actId="20577"/>
        <pc:sldMkLst>
          <pc:docMk/>
          <pc:sldMk cId="696515841" sldId="514"/>
        </pc:sldMkLst>
        <pc:spChg chg="mod">
          <ac:chgData name="Tim Paulusse" userId="1f5f41b363f6e14e" providerId="LiveId" clId="{E45D0CEA-46A7-43A4-A823-21C68E4A08FC}" dt="2023-11-22T15:21:28.596" v="5" actId="20577"/>
          <ac:spMkLst>
            <pc:docMk/>
            <pc:sldMk cId="696515841" sldId="514"/>
            <ac:spMk id="2" creationId="{00000000-0000-0000-0000-000000000000}"/>
          </ac:spMkLst>
        </pc:spChg>
      </pc:sldChg>
      <pc:sldChg chg="modSp mod">
        <pc:chgData name="Tim Paulusse" userId="1f5f41b363f6e14e" providerId="LiveId" clId="{E45D0CEA-46A7-43A4-A823-21C68E4A08FC}" dt="2023-11-22T15:22:02.334" v="15" actId="20577"/>
        <pc:sldMkLst>
          <pc:docMk/>
          <pc:sldMk cId="1007807482" sldId="536"/>
        </pc:sldMkLst>
        <pc:spChg chg="mod">
          <ac:chgData name="Tim Paulusse" userId="1f5f41b363f6e14e" providerId="LiveId" clId="{E45D0CEA-46A7-43A4-A823-21C68E4A08FC}" dt="2023-11-22T15:22:02.334" v="15" actId="20577"/>
          <ac:spMkLst>
            <pc:docMk/>
            <pc:sldMk cId="1007807482" sldId="536"/>
            <ac:spMk id="2" creationId="{00000000-0000-0000-0000-000000000000}"/>
          </ac:spMkLst>
        </pc:spChg>
      </pc:sldChg>
      <pc:sldChg chg="modSp mod">
        <pc:chgData name="Tim Paulusse" userId="1f5f41b363f6e14e" providerId="LiveId" clId="{E45D0CEA-46A7-43A4-A823-21C68E4A08FC}" dt="2023-11-22T15:21:39.369" v="7" actId="20577"/>
        <pc:sldMkLst>
          <pc:docMk/>
          <pc:sldMk cId="1283046245" sldId="539"/>
        </pc:sldMkLst>
        <pc:spChg chg="mod">
          <ac:chgData name="Tim Paulusse" userId="1f5f41b363f6e14e" providerId="LiveId" clId="{E45D0CEA-46A7-43A4-A823-21C68E4A08FC}" dt="2023-11-22T15:21:39.369" v="7" actId="20577"/>
          <ac:spMkLst>
            <pc:docMk/>
            <pc:sldMk cId="1283046245" sldId="539"/>
            <ac:spMk id="2" creationId="{00000000-0000-0000-0000-000000000000}"/>
          </ac:spMkLst>
        </pc:spChg>
      </pc:sldChg>
      <pc:sldChg chg="modSp mod">
        <pc:chgData name="Tim Paulusse" userId="1f5f41b363f6e14e" providerId="LiveId" clId="{E45D0CEA-46A7-43A4-A823-21C68E4A08FC}" dt="2023-11-22T15:21:56.296" v="13" actId="20577"/>
        <pc:sldMkLst>
          <pc:docMk/>
          <pc:sldMk cId="4168562694" sldId="550"/>
        </pc:sldMkLst>
        <pc:spChg chg="mod">
          <ac:chgData name="Tim Paulusse" userId="1f5f41b363f6e14e" providerId="LiveId" clId="{E45D0CEA-46A7-43A4-A823-21C68E4A08FC}" dt="2023-11-22T15:21:56.296" v="13" actId="20577"/>
          <ac:spMkLst>
            <pc:docMk/>
            <pc:sldMk cId="4168562694" sldId="550"/>
            <ac:spMk id="2" creationId="{00000000-0000-0000-0000-000000000000}"/>
          </ac:spMkLst>
        </pc:spChg>
      </pc:sldChg>
      <pc:sldChg chg="modSp mod">
        <pc:chgData name="Tim Paulusse" userId="1f5f41b363f6e14e" providerId="LiveId" clId="{E45D0CEA-46A7-43A4-A823-21C68E4A08FC}" dt="2023-11-22T15:21:44.407" v="9" actId="20577"/>
        <pc:sldMkLst>
          <pc:docMk/>
          <pc:sldMk cId="3163332029" sldId="554"/>
        </pc:sldMkLst>
        <pc:spChg chg="mod">
          <ac:chgData name="Tim Paulusse" userId="1f5f41b363f6e14e" providerId="LiveId" clId="{E45D0CEA-46A7-43A4-A823-21C68E4A08FC}" dt="2023-11-22T15:21:44.407" v="9" actId="20577"/>
          <ac:spMkLst>
            <pc:docMk/>
            <pc:sldMk cId="3163332029" sldId="554"/>
            <ac:spMk id="2" creationId="{00000000-0000-0000-0000-000000000000}"/>
          </ac:spMkLst>
        </pc:spChg>
      </pc:sldChg>
      <pc:sldChg chg="modSp mod">
        <pc:chgData name="Tim Paulusse" userId="1f5f41b363f6e14e" providerId="LiveId" clId="{E45D0CEA-46A7-43A4-A823-21C68E4A08FC}" dt="2023-11-22T15:21:50.294" v="11" actId="20577"/>
        <pc:sldMkLst>
          <pc:docMk/>
          <pc:sldMk cId="3234801304" sldId="557"/>
        </pc:sldMkLst>
        <pc:spChg chg="mod">
          <ac:chgData name="Tim Paulusse" userId="1f5f41b363f6e14e" providerId="LiveId" clId="{E45D0CEA-46A7-43A4-A823-21C68E4A08FC}" dt="2023-11-22T15:21:50.294" v="11" actId="20577"/>
          <ac:spMkLst>
            <pc:docMk/>
            <pc:sldMk cId="3234801304" sldId="557"/>
            <ac:spMk id="2" creationId="{00000000-0000-0000-0000-000000000000}"/>
          </ac:spMkLst>
        </pc:spChg>
      </pc:sldChg>
      <pc:sldChg chg="modSp mod">
        <pc:chgData name="Tim Paulusse" userId="1f5f41b363f6e14e" providerId="LiveId" clId="{E45D0CEA-46A7-43A4-A823-21C68E4A08FC}" dt="2023-11-22T15:22:13.102" v="19" actId="20577"/>
        <pc:sldMkLst>
          <pc:docMk/>
          <pc:sldMk cId="3487924746" sldId="560"/>
        </pc:sldMkLst>
        <pc:spChg chg="mod">
          <ac:chgData name="Tim Paulusse" userId="1f5f41b363f6e14e" providerId="LiveId" clId="{E45D0CEA-46A7-43A4-A823-21C68E4A08FC}" dt="2023-11-22T15:22:13.102" v="19" actId="20577"/>
          <ac:spMkLst>
            <pc:docMk/>
            <pc:sldMk cId="3487924746" sldId="560"/>
            <ac:spMk id="2" creationId="{00000000-0000-0000-0000-000000000000}"/>
          </ac:spMkLst>
        </pc:spChg>
      </pc:sldChg>
    </pc:docChg>
  </pc:docChgLst>
</pc:chgInfo>
</file>

<file path=ppt/diagrams/colors1.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4D5358F-2C12-40D3-A142-40CC932D99A4}" type="doc">
      <dgm:prSet loTypeId="urn:microsoft.com/office/officeart/2005/8/layout/vList2" loCatId="list" qsTypeId="urn:microsoft.com/office/officeart/2005/8/quickstyle/simple2" qsCatId="simple" csTypeId="urn:microsoft.com/office/officeart/2005/8/colors/accent0_3" csCatId="mainScheme" phldr="1"/>
      <dgm:spPr/>
      <dgm:t>
        <a:bodyPr/>
        <a:lstStyle/>
        <a:p>
          <a:endParaRPr lang="el-GR"/>
        </a:p>
      </dgm:t>
    </dgm:pt>
    <dgm:pt modelId="{EC327B3B-64E2-4867-8E05-4626CF7AA557}">
      <dgm:prSet phldrT="[Κείμενο]" custT="1"/>
      <dgm:spPr>
        <a:solidFill>
          <a:schemeClr val="bg1">
            <a:lumMod val="95000"/>
          </a:schemeClr>
        </a:solidFill>
        <a:ln>
          <a:solidFill>
            <a:srgbClr val="785832"/>
          </a:solidFill>
        </a:ln>
      </dgm:spPr>
      <dgm:t>
        <a:bodyPr/>
        <a:lstStyle/>
        <a:p>
          <a:r>
            <a:rPr lang="en-US" sz="3200" kern="1200" dirty="0">
              <a:solidFill>
                <a:schemeClr val="tx1"/>
              </a:solidFill>
              <a:effectLst/>
            </a:rPr>
            <a:t>1. </a:t>
          </a:r>
          <a:r>
            <a:rPr lang="en-US" sz="3200" kern="1200" dirty="0">
              <a:solidFill>
                <a:schemeClr val="tx1"/>
              </a:solidFill>
            </a:rPr>
            <a:t>Awareness </a:t>
          </a:r>
          <a:endParaRPr lang="el-GR" sz="3200" kern="1200" dirty="0">
            <a:solidFill>
              <a:schemeClr val="tx1"/>
            </a:solidFill>
            <a:effectLst/>
            <a:latin typeface="Calibri" panose="020F0502020204030204"/>
            <a:ea typeface="+mn-ea"/>
            <a:cs typeface="+mn-cs"/>
          </a:endParaRPr>
        </a:p>
      </dgm:t>
    </dgm:pt>
    <dgm:pt modelId="{DF29B433-28C4-4212-B73F-BBA2E55D71FD}" type="parTrans" cxnId="{013F4C26-68C0-4526-9DB3-5EB519553F3C}">
      <dgm:prSet/>
      <dgm:spPr/>
      <dgm:t>
        <a:bodyPr/>
        <a:lstStyle/>
        <a:p>
          <a:endParaRPr lang="el-GR" sz="1600">
            <a:solidFill>
              <a:schemeClr val="tx1"/>
            </a:solidFill>
            <a:effectLst/>
          </a:endParaRPr>
        </a:p>
      </dgm:t>
    </dgm:pt>
    <dgm:pt modelId="{E3EA5345-B843-40CC-AF3F-48429EEC6F62}" type="sibTrans" cxnId="{013F4C26-68C0-4526-9DB3-5EB519553F3C}">
      <dgm:prSet/>
      <dgm:spPr/>
      <dgm:t>
        <a:bodyPr/>
        <a:lstStyle/>
        <a:p>
          <a:endParaRPr lang="el-GR">
            <a:solidFill>
              <a:schemeClr val="tx1"/>
            </a:solidFill>
            <a:effectLst/>
          </a:endParaRPr>
        </a:p>
      </dgm:t>
    </dgm:pt>
    <dgm:pt modelId="{4E244519-B7AC-4B3B-BE5F-12059590F0D2}">
      <dgm:prSet phldrT="[Κείμενο]" custT="1"/>
      <dgm:spPr>
        <a:solidFill>
          <a:schemeClr val="bg1">
            <a:lumMod val="95000"/>
          </a:schemeClr>
        </a:solidFill>
        <a:ln w="19050" cap="flat" cmpd="sng" algn="ctr">
          <a:solidFill>
            <a:srgbClr val="785832"/>
          </a:solidFill>
          <a:prstDash val="solid"/>
          <a:miter lim="800000"/>
        </a:ln>
        <a:effectLst/>
      </dgm:spPr>
      <dgm:t>
        <a:bodyPr spcFirstLastPara="0" vert="horz" wrap="square" lIns="121920" tIns="121920" rIns="121920" bIns="121920" numCol="1" spcCol="1270" anchor="ctr" anchorCtr="0"/>
        <a:lstStyle/>
        <a:p>
          <a:pPr marL="0" lvl="0" indent="0" algn="l" defTabSz="1422400">
            <a:lnSpc>
              <a:spcPct val="90000"/>
            </a:lnSpc>
            <a:spcBef>
              <a:spcPct val="0"/>
            </a:spcBef>
            <a:spcAft>
              <a:spcPct val="35000"/>
            </a:spcAft>
            <a:buNone/>
          </a:pPr>
          <a:r>
            <a:rPr lang="en-US" sz="3200" b="0" kern="1200" dirty="0">
              <a:solidFill>
                <a:schemeClr val="tx1"/>
              </a:solidFill>
              <a:effectLst/>
              <a:latin typeface="Calibri" panose="020F0502020204030204"/>
              <a:ea typeface="+mn-ea"/>
              <a:cs typeface="+mn-cs"/>
            </a:rPr>
            <a:t>2. Critical thinking</a:t>
          </a:r>
          <a:endParaRPr lang="el-GR" sz="3200" b="0" kern="1200" dirty="0">
            <a:solidFill>
              <a:schemeClr val="tx1"/>
            </a:solidFill>
            <a:effectLst/>
            <a:latin typeface="Calibri" panose="020F0502020204030204"/>
            <a:ea typeface="+mn-ea"/>
            <a:cs typeface="+mn-cs"/>
          </a:endParaRPr>
        </a:p>
      </dgm:t>
    </dgm:pt>
    <dgm:pt modelId="{E30B4CE4-28F5-41D5-BDD7-379CEE7BFAA6}" type="parTrans" cxnId="{63EE376A-9BE3-42F8-986B-13F24A6B6A52}">
      <dgm:prSet/>
      <dgm:spPr/>
      <dgm:t>
        <a:bodyPr/>
        <a:lstStyle/>
        <a:p>
          <a:endParaRPr lang="el-GR" sz="1600">
            <a:solidFill>
              <a:schemeClr val="tx1"/>
            </a:solidFill>
            <a:effectLst/>
          </a:endParaRPr>
        </a:p>
      </dgm:t>
    </dgm:pt>
    <dgm:pt modelId="{67FEA77F-9792-4206-8836-885C74441292}" type="sibTrans" cxnId="{63EE376A-9BE3-42F8-986B-13F24A6B6A52}">
      <dgm:prSet/>
      <dgm:spPr/>
      <dgm:t>
        <a:bodyPr/>
        <a:lstStyle/>
        <a:p>
          <a:endParaRPr lang="el-GR">
            <a:solidFill>
              <a:schemeClr val="tx1"/>
            </a:solidFill>
            <a:effectLst/>
          </a:endParaRPr>
        </a:p>
      </dgm:t>
    </dgm:pt>
    <dgm:pt modelId="{B4C523CA-CB9B-45E6-9B42-ACDDF1BF7D65}">
      <dgm:prSet phldrT="[Κείμενο]" custT="1"/>
      <dgm:spPr>
        <a:solidFill>
          <a:prstClr val="white">
            <a:lumMod val="95000"/>
          </a:prstClr>
        </a:solidFill>
        <a:ln w="19050" cap="flat" cmpd="sng" algn="ctr">
          <a:solidFill>
            <a:srgbClr val="785832"/>
          </a:solidFill>
          <a:prstDash val="solid"/>
          <a:miter lim="800000"/>
        </a:ln>
        <a:effectLst/>
      </dgm:spPr>
      <dgm:t>
        <a:bodyPr spcFirstLastPara="0" vert="horz" wrap="square" lIns="121920" tIns="121920" rIns="121920" bIns="121920" numCol="1" spcCol="1270" anchor="ctr" anchorCtr="0"/>
        <a:lstStyle/>
        <a:p>
          <a:pPr marL="0" lvl="0" indent="0" algn="l" defTabSz="1422400">
            <a:lnSpc>
              <a:spcPct val="90000"/>
            </a:lnSpc>
            <a:spcBef>
              <a:spcPct val="0"/>
            </a:spcBef>
            <a:spcAft>
              <a:spcPct val="35000"/>
            </a:spcAft>
            <a:buNone/>
          </a:pPr>
          <a:r>
            <a:rPr lang="en-US" sz="3200" kern="1200" dirty="0">
              <a:solidFill>
                <a:prstClr val="black"/>
              </a:solidFill>
              <a:effectLst/>
              <a:latin typeface="Calibri" panose="020F0502020204030204"/>
              <a:ea typeface="+mn-ea"/>
              <a:cs typeface="+mn-cs"/>
            </a:rPr>
            <a:t>3. Conflict solving </a:t>
          </a:r>
          <a:endParaRPr lang="el-GR" sz="3200" kern="1200" dirty="0">
            <a:solidFill>
              <a:prstClr val="black"/>
            </a:solidFill>
            <a:effectLst/>
            <a:latin typeface="Calibri" panose="020F0502020204030204"/>
            <a:ea typeface="+mn-ea"/>
            <a:cs typeface="+mn-cs"/>
          </a:endParaRPr>
        </a:p>
      </dgm:t>
    </dgm:pt>
    <dgm:pt modelId="{0B61FFA1-954D-4769-9935-DC27A03FE46F}" type="parTrans" cxnId="{AB3B445A-D322-425F-BF83-71C16EDBCF6A}">
      <dgm:prSet/>
      <dgm:spPr/>
      <dgm:t>
        <a:bodyPr/>
        <a:lstStyle/>
        <a:p>
          <a:endParaRPr lang="el-GR" sz="1600">
            <a:solidFill>
              <a:schemeClr val="tx1"/>
            </a:solidFill>
            <a:effectLst/>
          </a:endParaRPr>
        </a:p>
      </dgm:t>
    </dgm:pt>
    <dgm:pt modelId="{2A74883B-AB36-4DBE-A90D-C134F37AC8DE}" type="sibTrans" cxnId="{AB3B445A-D322-425F-BF83-71C16EDBCF6A}">
      <dgm:prSet/>
      <dgm:spPr/>
      <dgm:t>
        <a:bodyPr/>
        <a:lstStyle/>
        <a:p>
          <a:endParaRPr lang="el-GR">
            <a:solidFill>
              <a:schemeClr val="tx1"/>
            </a:solidFill>
            <a:effectLst/>
          </a:endParaRPr>
        </a:p>
      </dgm:t>
    </dgm:pt>
    <dgm:pt modelId="{1E395D00-6435-47AF-BDD1-99EEEBD551EE}" type="pres">
      <dgm:prSet presAssocID="{C4D5358F-2C12-40D3-A142-40CC932D99A4}" presName="linear" presStyleCnt="0">
        <dgm:presLayoutVars>
          <dgm:animLvl val="lvl"/>
          <dgm:resizeHandles val="exact"/>
        </dgm:presLayoutVars>
      </dgm:prSet>
      <dgm:spPr/>
      <dgm:t>
        <a:bodyPr/>
        <a:lstStyle/>
        <a:p>
          <a:endParaRPr lang="el-GR"/>
        </a:p>
      </dgm:t>
    </dgm:pt>
    <dgm:pt modelId="{470C7429-9401-4802-AB33-313A76532508}" type="pres">
      <dgm:prSet presAssocID="{EC327B3B-64E2-4867-8E05-4626CF7AA557}" presName="parentText" presStyleLbl="node1" presStyleIdx="0" presStyleCnt="3" custLinFactY="-3398" custLinFactNeighborX="-192" custLinFactNeighborY="-100000">
        <dgm:presLayoutVars>
          <dgm:chMax val="0"/>
          <dgm:bulletEnabled val="1"/>
        </dgm:presLayoutVars>
      </dgm:prSet>
      <dgm:spPr/>
      <dgm:t>
        <a:bodyPr/>
        <a:lstStyle/>
        <a:p>
          <a:endParaRPr lang="el-GR"/>
        </a:p>
      </dgm:t>
    </dgm:pt>
    <dgm:pt modelId="{88D2178F-0747-469A-A1B7-4B4E6C3A520D}" type="pres">
      <dgm:prSet presAssocID="{E3EA5345-B843-40CC-AF3F-48429EEC6F62}" presName="spacer" presStyleCnt="0"/>
      <dgm:spPr/>
    </dgm:pt>
    <dgm:pt modelId="{288E5028-B57D-41A4-A329-2A81DBAE6A20}" type="pres">
      <dgm:prSet presAssocID="{4E244519-B7AC-4B3B-BE5F-12059590F0D2}" presName="parentText" presStyleLbl="node1" presStyleIdx="1" presStyleCnt="3" custLinFactNeighborY="-19892">
        <dgm:presLayoutVars>
          <dgm:chMax val="0"/>
          <dgm:bulletEnabled val="1"/>
        </dgm:presLayoutVars>
      </dgm:prSet>
      <dgm:spPr>
        <a:xfrm>
          <a:off x="0" y="1554120"/>
          <a:ext cx="4961817" cy="1216800"/>
        </a:xfrm>
        <a:prstGeom prst="roundRect">
          <a:avLst/>
        </a:prstGeom>
      </dgm:spPr>
      <dgm:t>
        <a:bodyPr/>
        <a:lstStyle/>
        <a:p>
          <a:endParaRPr lang="el-GR"/>
        </a:p>
      </dgm:t>
    </dgm:pt>
    <dgm:pt modelId="{F52AF388-6647-40C1-9B0C-4EACF0087302}" type="pres">
      <dgm:prSet presAssocID="{67FEA77F-9792-4206-8836-885C74441292}" presName="spacer" presStyleCnt="0"/>
      <dgm:spPr/>
    </dgm:pt>
    <dgm:pt modelId="{8CDB7BC7-8DB4-48B4-844D-150D6BC9A281}" type="pres">
      <dgm:prSet presAssocID="{B4C523CA-CB9B-45E6-9B42-ACDDF1BF7D65}" presName="parentText" presStyleLbl="node1" presStyleIdx="2" presStyleCnt="3">
        <dgm:presLayoutVars>
          <dgm:chMax val="0"/>
          <dgm:bulletEnabled val="1"/>
        </dgm:presLayoutVars>
      </dgm:prSet>
      <dgm:spPr>
        <a:xfrm>
          <a:off x="0" y="3062896"/>
          <a:ext cx="4961817" cy="1216800"/>
        </a:xfrm>
        <a:prstGeom prst="roundRect">
          <a:avLst/>
        </a:prstGeom>
      </dgm:spPr>
      <dgm:t>
        <a:bodyPr/>
        <a:lstStyle/>
        <a:p>
          <a:endParaRPr lang="el-GR"/>
        </a:p>
      </dgm:t>
    </dgm:pt>
  </dgm:ptLst>
  <dgm:cxnLst>
    <dgm:cxn modelId="{AB3B445A-D322-425F-BF83-71C16EDBCF6A}" srcId="{C4D5358F-2C12-40D3-A142-40CC932D99A4}" destId="{B4C523CA-CB9B-45E6-9B42-ACDDF1BF7D65}" srcOrd="2" destOrd="0" parTransId="{0B61FFA1-954D-4769-9935-DC27A03FE46F}" sibTransId="{2A74883B-AB36-4DBE-A90D-C134F37AC8DE}"/>
    <dgm:cxn modelId="{013F4C26-68C0-4526-9DB3-5EB519553F3C}" srcId="{C4D5358F-2C12-40D3-A142-40CC932D99A4}" destId="{EC327B3B-64E2-4867-8E05-4626CF7AA557}" srcOrd="0" destOrd="0" parTransId="{DF29B433-28C4-4212-B73F-BBA2E55D71FD}" sibTransId="{E3EA5345-B843-40CC-AF3F-48429EEC6F62}"/>
    <dgm:cxn modelId="{71170B66-801D-42B1-BD88-3067EF1E3D30}" type="presOf" srcId="{EC327B3B-64E2-4867-8E05-4626CF7AA557}" destId="{470C7429-9401-4802-AB33-313A76532508}" srcOrd="0" destOrd="0" presId="urn:microsoft.com/office/officeart/2005/8/layout/vList2"/>
    <dgm:cxn modelId="{63EE376A-9BE3-42F8-986B-13F24A6B6A52}" srcId="{C4D5358F-2C12-40D3-A142-40CC932D99A4}" destId="{4E244519-B7AC-4B3B-BE5F-12059590F0D2}" srcOrd="1" destOrd="0" parTransId="{E30B4CE4-28F5-41D5-BDD7-379CEE7BFAA6}" sibTransId="{67FEA77F-9792-4206-8836-885C74441292}"/>
    <dgm:cxn modelId="{7533573D-AE90-413F-8D5E-92E484CC53EE}" type="presOf" srcId="{C4D5358F-2C12-40D3-A142-40CC932D99A4}" destId="{1E395D00-6435-47AF-BDD1-99EEEBD551EE}" srcOrd="0" destOrd="0" presId="urn:microsoft.com/office/officeart/2005/8/layout/vList2"/>
    <dgm:cxn modelId="{E7D99F90-BD21-488E-8965-4FA3E6649457}" type="presOf" srcId="{4E244519-B7AC-4B3B-BE5F-12059590F0D2}" destId="{288E5028-B57D-41A4-A329-2A81DBAE6A20}" srcOrd="0" destOrd="0" presId="urn:microsoft.com/office/officeart/2005/8/layout/vList2"/>
    <dgm:cxn modelId="{0A308EED-F4BF-484E-9616-FC08E6DF7B71}" type="presOf" srcId="{B4C523CA-CB9B-45E6-9B42-ACDDF1BF7D65}" destId="{8CDB7BC7-8DB4-48B4-844D-150D6BC9A281}" srcOrd="0" destOrd="0" presId="urn:microsoft.com/office/officeart/2005/8/layout/vList2"/>
    <dgm:cxn modelId="{D194C380-2F5A-4D83-B19D-EDEBF138C04E}" type="presParOf" srcId="{1E395D00-6435-47AF-BDD1-99EEEBD551EE}" destId="{470C7429-9401-4802-AB33-313A76532508}" srcOrd="0" destOrd="0" presId="urn:microsoft.com/office/officeart/2005/8/layout/vList2"/>
    <dgm:cxn modelId="{1C593544-AEA6-4F32-B3EB-A05830DB3610}" type="presParOf" srcId="{1E395D00-6435-47AF-BDD1-99EEEBD551EE}" destId="{88D2178F-0747-469A-A1B7-4B4E6C3A520D}" srcOrd="1" destOrd="0" presId="urn:microsoft.com/office/officeart/2005/8/layout/vList2"/>
    <dgm:cxn modelId="{D77AAB75-3FBD-4EC6-89C1-F17940EE4199}" type="presParOf" srcId="{1E395D00-6435-47AF-BDD1-99EEEBD551EE}" destId="{288E5028-B57D-41A4-A329-2A81DBAE6A20}" srcOrd="2" destOrd="0" presId="urn:microsoft.com/office/officeart/2005/8/layout/vList2"/>
    <dgm:cxn modelId="{EF6FD183-5195-47C2-8292-3E15D1204EF4}" type="presParOf" srcId="{1E395D00-6435-47AF-BDD1-99EEEBD551EE}" destId="{F52AF388-6647-40C1-9B0C-4EACF0087302}" srcOrd="3" destOrd="0" presId="urn:microsoft.com/office/officeart/2005/8/layout/vList2"/>
    <dgm:cxn modelId="{93570274-80FF-4597-9140-78C6897D45C5}" type="presParOf" srcId="{1E395D00-6435-47AF-BDD1-99EEEBD551EE}" destId="{8CDB7BC7-8DB4-48B4-844D-150D6BC9A281}" srcOrd="4" destOrd="0" presId="urn:microsoft.com/office/officeart/2005/8/layout/vList2"/>
  </dgm:cxnLst>
  <dgm:bg>
    <a:noFill/>
  </dgm:bg>
  <dgm:whole>
    <a:ln>
      <a:noFill/>
    </a:ln>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C4D5358F-2C12-40D3-A142-40CC932D99A4}" type="doc">
      <dgm:prSet loTypeId="urn:microsoft.com/office/officeart/2005/8/layout/vList2" loCatId="list" qsTypeId="urn:microsoft.com/office/officeart/2005/8/quickstyle/simple2" qsCatId="simple" csTypeId="urn:microsoft.com/office/officeart/2005/8/colors/accent0_3" csCatId="mainScheme" phldr="1"/>
      <dgm:spPr/>
      <dgm:t>
        <a:bodyPr/>
        <a:lstStyle/>
        <a:p>
          <a:endParaRPr lang="el-GR"/>
        </a:p>
      </dgm:t>
    </dgm:pt>
    <dgm:pt modelId="{EC327B3B-64E2-4867-8E05-4626CF7AA557}">
      <dgm:prSet phldrT="[Κείμενο]" custT="1"/>
      <dgm:spPr>
        <a:solidFill>
          <a:schemeClr val="bg1">
            <a:lumMod val="95000"/>
          </a:schemeClr>
        </a:solidFill>
        <a:ln>
          <a:solidFill>
            <a:srgbClr val="785832"/>
          </a:solidFill>
        </a:ln>
      </dgm:spPr>
      <dgm:t>
        <a:bodyPr/>
        <a:lstStyle/>
        <a:p>
          <a:r>
            <a:rPr lang="en-US" sz="3200" kern="1200" dirty="0">
              <a:solidFill>
                <a:schemeClr val="tx1"/>
              </a:solidFill>
              <a:effectLst/>
            </a:rPr>
            <a:t>4. </a:t>
          </a:r>
          <a:r>
            <a:rPr lang="en-US" sz="3200" kern="1200" dirty="0">
              <a:solidFill>
                <a:prstClr val="black"/>
              </a:solidFill>
              <a:effectLst/>
              <a:latin typeface="Calibri" panose="020F0502020204030204"/>
              <a:ea typeface="+mn-ea"/>
              <a:cs typeface="+mn-cs"/>
            </a:rPr>
            <a:t>Enabling dialogue  </a:t>
          </a:r>
          <a:endParaRPr lang="el-GR" sz="3200" kern="1200" dirty="0">
            <a:solidFill>
              <a:prstClr val="black"/>
            </a:solidFill>
            <a:effectLst/>
            <a:latin typeface="Calibri" panose="020F0502020204030204"/>
            <a:ea typeface="+mn-ea"/>
            <a:cs typeface="+mn-cs"/>
          </a:endParaRPr>
        </a:p>
      </dgm:t>
    </dgm:pt>
    <dgm:pt modelId="{DF29B433-28C4-4212-B73F-BBA2E55D71FD}" type="parTrans" cxnId="{013F4C26-68C0-4526-9DB3-5EB519553F3C}">
      <dgm:prSet/>
      <dgm:spPr/>
      <dgm:t>
        <a:bodyPr/>
        <a:lstStyle/>
        <a:p>
          <a:endParaRPr lang="el-GR" sz="1600">
            <a:solidFill>
              <a:schemeClr val="tx1"/>
            </a:solidFill>
            <a:effectLst/>
          </a:endParaRPr>
        </a:p>
      </dgm:t>
    </dgm:pt>
    <dgm:pt modelId="{E3EA5345-B843-40CC-AF3F-48429EEC6F62}" type="sibTrans" cxnId="{013F4C26-68C0-4526-9DB3-5EB519553F3C}">
      <dgm:prSet/>
      <dgm:spPr/>
      <dgm:t>
        <a:bodyPr/>
        <a:lstStyle/>
        <a:p>
          <a:endParaRPr lang="el-GR">
            <a:solidFill>
              <a:schemeClr val="tx1"/>
            </a:solidFill>
            <a:effectLst/>
          </a:endParaRPr>
        </a:p>
      </dgm:t>
    </dgm:pt>
    <dgm:pt modelId="{4E244519-B7AC-4B3B-BE5F-12059590F0D2}">
      <dgm:prSet phldrT="[Κείμενο]" custT="1"/>
      <dgm:spPr>
        <a:solidFill>
          <a:prstClr val="white">
            <a:lumMod val="95000"/>
          </a:prstClr>
        </a:solidFill>
        <a:ln w="19050" cap="flat" cmpd="sng" algn="ctr">
          <a:solidFill>
            <a:srgbClr val="785832"/>
          </a:solidFill>
          <a:prstDash val="solid"/>
          <a:miter lim="800000"/>
        </a:ln>
        <a:effectLst/>
      </dgm:spPr>
      <dgm:t>
        <a:bodyPr spcFirstLastPara="0" vert="horz" wrap="square" lIns="121920" tIns="121920" rIns="121920" bIns="121920" numCol="1" spcCol="1270" anchor="ctr" anchorCtr="0"/>
        <a:lstStyle/>
        <a:p>
          <a:pPr marL="0" lvl="0" indent="0" algn="l" defTabSz="1422400">
            <a:lnSpc>
              <a:spcPct val="90000"/>
            </a:lnSpc>
            <a:spcBef>
              <a:spcPct val="0"/>
            </a:spcBef>
            <a:spcAft>
              <a:spcPct val="35000"/>
            </a:spcAft>
            <a:buNone/>
          </a:pPr>
          <a:r>
            <a:rPr lang="en-US" sz="3200" kern="1200">
              <a:solidFill>
                <a:prstClr val="black"/>
              </a:solidFill>
              <a:effectLst/>
              <a:latin typeface="Calibri" panose="020F0502020204030204"/>
              <a:ea typeface="+mn-ea"/>
              <a:cs typeface="+mn-cs"/>
            </a:rPr>
            <a:t>5. Ethics</a:t>
          </a:r>
          <a:endParaRPr lang="el-GR" sz="3200" kern="1200">
            <a:solidFill>
              <a:prstClr val="black"/>
            </a:solidFill>
            <a:effectLst/>
            <a:latin typeface="Calibri" panose="020F0502020204030204"/>
            <a:ea typeface="+mn-ea"/>
            <a:cs typeface="+mn-cs"/>
          </a:endParaRPr>
        </a:p>
      </dgm:t>
    </dgm:pt>
    <dgm:pt modelId="{E30B4CE4-28F5-41D5-BDD7-379CEE7BFAA6}" type="parTrans" cxnId="{63EE376A-9BE3-42F8-986B-13F24A6B6A52}">
      <dgm:prSet/>
      <dgm:spPr/>
      <dgm:t>
        <a:bodyPr/>
        <a:lstStyle/>
        <a:p>
          <a:endParaRPr lang="el-GR" sz="1600">
            <a:solidFill>
              <a:schemeClr val="tx1"/>
            </a:solidFill>
            <a:effectLst/>
          </a:endParaRPr>
        </a:p>
      </dgm:t>
    </dgm:pt>
    <dgm:pt modelId="{67FEA77F-9792-4206-8836-885C74441292}" type="sibTrans" cxnId="{63EE376A-9BE3-42F8-986B-13F24A6B6A52}">
      <dgm:prSet/>
      <dgm:spPr/>
      <dgm:t>
        <a:bodyPr/>
        <a:lstStyle/>
        <a:p>
          <a:endParaRPr lang="el-GR">
            <a:solidFill>
              <a:schemeClr val="tx1"/>
            </a:solidFill>
            <a:effectLst/>
          </a:endParaRPr>
        </a:p>
      </dgm:t>
    </dgm:pt>
    <dgm:pt modelId="{B4C523CA-CB9B-45E6-9B42-ACDDF1BF7D65}">
      <dgm:prSet phldrT="[Κείμενο]" custT="1"/>
      <dgm:spPr>
        <a:solidFill>
          <a:prstClr val="white">
            <a:lumMod val="95000"/>
          </a:prstClr>
        </a:solidFill>
        <a:ln w="19050" cap="flat" cmpd="sng" algn="ctr">
          <a:solidFill>
            <a:srgbClr val="785832"/>
          </a:solidFill>
          <a:prstDash val="solid"/>
          <a:miter lim="800000"/>
        </a:ln>
        <a:effectLst/>
      </dgm:spPr>
      <dgm:t>
        <a:bodyPr spcFirstLastPara="0" vert="horz" wrap="square" lIns="121920" tIns="121920" rIns="121920" bIns="121920" numCol="1" spcCol="1270" anchor="ctr" anchorCtr="0"/>
        <a:lstStyle/>
        <a:p>
          <a:pPr marL="0" lvl="0" indent="0" algn="l" defTabSz="1422400">
            <a:lnSpc>
              <a:spcPct val="90000"/>
            </a:lnSpc>
            <a:spcBef>
              <a:spcPct val="0"/>
            </a:spcBef>
            <a:spcAft>
              <a:spcPct val="35000"/>
            </a:spcAft>
            <a:buNone/>
          </a:pPr>
          <a:r>
            <a:rPr lang="en-US" sz="3200" kern="1200" dirty="0">
              <a:solidFill>
                <a:prstClr val="black"/>
              </a:solidFill>
              <a:effectLst/>
              <a:latin typeface="Calibri" panose="020F0502020204030204"/>
              <a:ea typeface="+mn-ea"/>
              <a:cs typeface="+mn-cs"/>
            </a:rPr>
            <a:t>6. Reflective skills </a:t>
          </a:r>
          <a:endParaRPr lang="el-GR" sz="3200" kern="1200" dirty="0">
            <a:solidFill>
              <a:prstClr val="black"/>
            </a:solidFill>
            <a:effectLst/>
            <a:latin typeface="Calibri" panose="020F0502020204030204"/>
            <a:ea typeface="+mn-ea"/>
            <a:cs typeface="+mn-cs"/>
          </a:endParaRPr>
        </a:p>
      </dgm:t>
    </dgm:pt>
    <dgm:pt modelId="{0B61FFA1-954D-4769-9935-DC27A03FE46F}" type="parTrans" cxnId="{AB3B445A-D322-425F-BF83-71C16EDBCF6A}">
      <dgm:prSet/>
      <dgm:spPr/>
      <dgm:t>
        <a:bodyPr/>
        <a:lstStyle/>
        <a:p>
          <a:endParaRPr lang="el-GR" sz="1600">
            <a:solidFill>
              <a:schemeClr val="tx1"/>
            </a:solidFill>
            <a:effectLst/>
          </a:endParaRPr>
        </a:p>
      </dgm:t>
    </dgm:pt>
    <dgm:pt modelId="{2A74883B-AB36-4DBE-A90D-C134F37AC8DE}" type="sibTrans" cxnId="{AB3B445A-D322-425F-BF83-71C16EDBCF6A}">
      <dgm:prSet/>
      <dgm:spPr/>
      <dgm:t>
        <a:bodyPr/>
        <a:lstStyle/>
        <a:p>
          <a:endParaRPr lang="el-GR">
            <a:solidFill>
              <a:schemeClr val="tx1"/>
            </a:solidFill>
            <a:effectLst/>
          </a:endParaRPr>
        </a:p>
      </dgm:t>
    </dgm:pt>
    <dgm:pt modelId="{B351AA1E-2C74-48BB-A521-23955E0A9ADD}">
      <dgm:prSet phldrT="[Κείμενο]" custT="1"/>
      <dgm:spPr>
        <a:solidFill>
          <a:srgbClr val="95C11F"/>
        </a:solidFill>
        <a:ln w="19050" cap="flat" cmpd="sng" algn="ctr">
          <a:solidFill>
            <a:srgbClr val="785832"/>
          </a:solidFill>
          <a:prstDash val="solid"/>
          <a:miter lim="800000"/>
        </a:ln>
        <a:effectLst/>
      </dgm:spPr>
      <dgm:t>
        <a:bodyPr spcFirstLastPara="0" vert="horz" wrap="square" lIns="121920" tIns="121920" rIns="121920" bIns="121920" numCol="1" spcCol="1270" anchor="ctr" anchorCtr="0"/>
        <a:lstStyle/>
        <a:p>
          <a:pPr>
            <a:buNone/>
          </a:pPr>
          <a:r>
            <a:rPr lang="en-US" sz="3200" b="1" dirty="0">
              <a:solidFill>
                <a:schemeClr val="bg1"/>
              </a:solidFill>
              <a:effectLst>
                <a:outerShdw blurRad="38100" dist="38100" dir="2700000" algn="tl">
                  <a:srgbClr val="000000">
                    <a:alpha val="43137"/>
                  </a:srgbClr>
                </a:outerShdw>
              </a:effectLst>
              <a:latin typeface="Calibri" panose="020F0502020204030204"/>
              <a:ea typeface="+mn-ea"/>
              <a:cs typeface="+mn-cs"/>
            </a:rPr>
            <a:t>7. Digital skills </a:t>
          </a:r>
          <a:endParaRPr lang="el-GR" sz="3200" b="1" dirty="0">
            <a:solidFill>
              <a:schemeClr val="bg1"/>
            </a:solidFill>
            <a:effectLst>
              <a:outerShdw blurRad="38100" dist="38100" dir="2700000" algn="tl">
                <a:srgbClr val="000000">
                  <a:alpha val="43137"/>
                </a:srgbClr>
              </a:outerShdw>
            </a:effectLst>
            <a:latin typeface="Calibri" panose="020F0502020204030204"/>
            <a:ea typeface="+mn-ea"/>
            <a:cs typeface="+mn-cs"/>
          </a:endParaRPr>
        </a:p>
      </dgm:t>
    </dgm:pt>
    <dgm:pt modelId="{950C36F4-EC07-4D02-9417-714879B96E39}" type="parTrans" cxnId="{456B206B-605A-471C-8046-281FC6C7E9B0}">
      <dgm:prSet/>
      <dgm:spPr/>
      <dgm:t>
        <a:bodyPr/>
        <a:lstStyle/>
        <a:p>
          <a:endParaRPr lang="en-GB"/>
        </a:p>
      </dgm:t>
    </dgm:pt>
    <dgm:pt modelId="{C163FAE4-3D42-43AA-8E6C-FEAC6FABA10A}" type="sibTrans" cxnId="{456B206B-605A-471C-8046-281FC6C7E9B0}">
      <dgm:prSet/>
      <dgm:spPr/>
      <dgm:t>
        <a:bodyPr/>
        <a:lstStyle/>
        <a:p>
          <a:endParaRPr lang="en-GB"/>
        </a:p>
      </dgm:t>
    </dgm:pt>
    <dgm:pt modelId="{1E395D00-6435-47AF-BDD1-99EEEBD551EE}" type="pres">
      <dgm:prSet presAssocID="{C4D5358F-2C12-40D3-A142-40CC932D99A4}" presName="linear" presStyleCnt="0">
        <dgm:presLayoutVars>
          <dgm:animLvl val="lvl"/>
          <dgm:resizeHandles val="exact"/>
        </dgm:presLayoutVars>
      </dgm:prSet>
      <dgm:spPr/>
      <dgm:t>
        <a:bodyPr/>
        <a:lstStyle/>
        <a:p>
          <a:endParaRPr lang="el-GR"/>
        </a:p>
      </dgm:t>
    </dgm:pt>
    <dgm:pt modelId="{470C7429-9401-4802-AB33-313A76532508}" type="pres">
      <dgm:prSet presAssocID="{EC327B3B-64E2-4867-8E05-4626CF7AA557}" presName="parentText" presStyleLbl="node1" presStyleIdx="0" presStyleCnt="4" custLinFactY="-22104" custLinFactNeighborX="-542" custLinFactNeighborY="-100000">
        <dgm:presLayoutVars>
          <dgm:chMax val="0"/>
          <dgm:bulletEnabled val="1"/>
        </dgm:presLayoutVars>
      </dgm:prSet>
      <dgm:spPr/>
      <dgm:t>
        <a:bodyPr/>
        <a:lstStyle/>
        <a:p>
          <a:endParaRPr lang="el-GR"/>
        </a:p>
      </dgm:t>
    </dgm:pt>
    <dgm:pt modelId="{88D2178F-0747-469A-A1B7-4B4E6C3A520D}" type="pres">
      <dgm:prSet presAssocID="{E3EA5345-B843-40CC-AF3F-48429EEC6F62}" presName="spacer" presStyleCnt="0"/>
      <dgm:spPr/>
    </dgm:pt>
    <dgm:pt modelId="{288E5028-B57D-41A4-A329-2A81DBAE6A20}" type="pres">
      <dgm:prSet presAssocID="{4E244519-B7AC-4B3B-BE5F-12059590F0D2}" presName="parentText" presStyleLbl="node1" presStyleIdx="1" presStyleCnt="4" custLinFactNeighborY="-19892">
        <dgm:presLayoutVars>
          <dgm:chMax val="0"/>
          <dgm:bulletEnabled val="1"/>
        </dgm:presLayoutVars>
      </dgm:prSet>
      <dgm:spPr>
        <a:xfrm>
          <a:off x="0" y="1175325"/>
          <a:ext cx="4961817" cy="1029600"/>
        </a:xfrm>
        <a:prstGeom prst="roundRect">
          <a:avLst/>
        </a:prstGeom>
      </dgm:spPr>
      <dgm:t>
        <a:bodyPr/>
        <a:lstStyle/>
        <a:p>
          <a:endParaRPr lang="el-GR"/>
        </a:p>
      </dgm:t>
    </dgm:pt>
    <dgm:pt modelId="{F52AF388-6647-40C1-9B0C-4EACF0087302}" type="pres">
      <dgm:prSet presAssocID="{67FEA77F-9792-4206-8836-885C74441292}" presName="spacer" presStyleCnt="0"/>
      <dgm:spPr/>
    </dgm:pt>
    <dgm:pt modelId="{8CDB7BC7-8DB4-48B4-844D-150D6BC9A281}" type="pres">
      <dgm:prSet presAssocID="{B4C523CA-CB9B-45E6-9B42-ACDDF1BF7D65}" presName="parentText" presStyleLbl="node1" presStyleIdx="2" presStyleCnt="4">
        <dgm:presLayoutVars>
          <dgm:chMax val="0"/>
          <dgm:bulletEnabled val="1"/>
        </dgm:presLayoutVars>
      </dgm:prSet>
      <dgm:spPr>
        <a:xfrm>
          <a:off x="0" y="3062896"/>
          <a:ext cx="4961817" cy="1216800"/>
        </a:xfrm>
        <a:prstGeom prst="roundRect">
          <a:avLst/>
        </a:prstGeom>
      </dgm:spPr>
      <dgm:t>
        <a:bodyPr/>
        <a:lstStyle/>
        <a:p>
          <a:endParaRPr lang="el-GR"/>
        </a:p>
      </dgm:t>
    </dgm:pt>
    <dgm:pt modelId="{E9615218-FA73-4A78-8218-0856620E7CB2}" type="pres">
      <dgm:prSet presAssocID="{2A74883B-AB36-4DBE-A90D-C134F37AC8DE}" presName="spacer" presStyleCnt="0"/>
      <dgm:spPr/>
    </dgm:pt>
    <dgm:pt modelId="{3352B6FF-4293-4555-897C-C1B04E62B888}" type="pres">
      <dgm:prSet presAssocID="{B351AA1E-2C74-48BB-A521-23955E0A9ADD}" presName="parentText" presStyleLbl="node1" presStyleIdx="3" presStyleCnt="4" custLinFactNeighborX="-41374" custLinFactNeighborY="-10782">
        <dgm:presLayoutVars>
          <dgm:chMax val="0"/>
          <dgm:bulletEnabled val="1"/>
        </dgm:presLayoutVars>
      </dgm:prSet>
      <dgm:spPr>
        <a:prstGeom prst="roundRect">
          <a:avLst/>
        </a:prstGeom>
      </dgm:spPr>
      <dgm:t>
        <a:bodyPr/>
        <a:lstStyle/>
        <a:p>
          <a:endParaRPr lang="el-GR"/>
        </a:p>
      </dgm:t>
    </dgm:pt>
  </dgm:ptLst>
  <dgm:cxnLst>
    <dgm:cxn modelId="{456B206B-605A-471C-8046-281FC6C7E9B0}" srcId="{C4D5358F-2C12-40D3-A142-40CC932D99A4}" destId="{B351AA1E-2C74-48BB-A521-23955E0A9ADD}" srcOrd="3" destOrd="0" parTransId="{950C36F4-EC07-4D02-9417-714879B96E39}" sibTransId="{C163FAE4-3D42-43AA-8E6C-FEAC6FABA10A}"/>
    <dgm:cxn modelId="{AB3B445A-D322-425F-BF83-71C16EDBCF6A}" srcId="{C4D5358F-2C12-40D3-A142-40CC932D99A4}" destId="{B4C523CA-CB9B-45E6-9B42-ACDDF1BF7D65}" srcOrd="2" destOrd="0" parTransId="{0B61FFA1-954D-4769-9935-DC27A03FE46F}" sibTransId="{2A74883B-AB36-4DBE-A90D-C134F37AC8DE}"/>
    <dgm:cxn modelId="{013F4C26-68C0-4526-9DB3-5EB519553F3C}" srcId="{C4D5358F-2C12-40D3-A142-40CC932D99A4}" destId="{EC327B3B-64E2-4867-8E05-4626CF7AA557}" srcOrd="0" destOrd="0" parTransId="{DF29B433-28C4-4212-B73F-BBA2E55D71FD}" sibTransId="{E3EA5345-B843-40CC-AF3F-48429EEC6F62}"/>
    <dgm:cxn modelId="{71170B66-801D-42B1-BD88-3067EF1E3D30}" type="presOf" srcId="{EC327B3B-64E2-4867-8E05-4626CF7AA557}" destId="{470C7429-9401-4802-AB33-313A76532508}" srcOrd="0" destOrd="0" presId="urn:microsoft.com/office/officeart/2005/8/layout/vList2"/>
    <dgm:cxn modelId="{64DB2D9C-5A7E-4EEA-89AA-D82CCCD49481}" type="presOf" srcId="{B351AA1E-2C74-48BB-A521-23955E0A9ADD}" destId="{3352B6FF-4293-4555-897C-C1B04E62B888}" srcOrd="0" destOrd="0" presId="urn:microsoft.com/office/officeart/2005/8/layout/vList2"/>
    <dgm:cxn modelId="{63EE376A-9BE3-42F8-986B-13F24A6B6A52}" srcId="{C4D5358F-2C12-40D3-A142-40CC932D99A4}" destId="{4E244519-B7AC-4B3B-BE5F-12059590F0D2}" srcOrd="1" destOrd="0" parTransId="{E30B4CE4-28F5-41D5-BDD7-379CEE7BFAA6}" sibTransId="{67FEA77F-9792-4206-8836-885C74441292}"/>
    <dgm:cxn modelId="{7533573D-AE90-413F-8D5E-92E484CC53EE}" type="presOf" srcId="{C4D5358F-2C12-40D3-A142-40CC932D99A4}" destId="{1E395D00-6435-47AF-BDD1-99EEEBD551EE}" srcOrd="0" destOrd="0" presId="urn:microsoft.com/office/officeart/2005/8/layout/vList2"/>
    <dgm:cxn modelId="{E7D99F90-BD21-488E-8965-4FA3E6649457}" type="presOf" srcId="{4E244519-B7AC-4B3B-BE5F-12059590F0D2}" destId="{288E5028-B57D-41A4-A329-2A81DBAE6A20}" srcOrd="0" destOrd="0" presId="urn:microsoft.com/office/officeart/2005/8/layout/vList2"/>
    <dgm:cxn modelId="{0A308EED-F4BF-484E-9616-FC08E6DF7B71}" type="presOf" srcId="{B4C523CA-CB9B-45E6-9B42-ACDDF1BF7D65}" destId="{8CDB7BC7-8DB4-48B4-844D-150D6BC9A281}" srcOrd="0" destOrd="0" presId="urn:microsoft.com/office/officeart/2005/8/layout/vList2"/>
    <dgm:cxn modelId="{D194C380-2F5A-4D83-B19D-EDEBF138C04E}" type="presParOf" srcId="{1E395D00-6435-47AF-BDD1-99EEEBD551EE}" destId="{470C7429-9401-4802-AB33-313A76532508}" srcOrd="0" destOrd="0" presId="urn:microsoft.com/office/officeart/2005/8/layout/vList2"/>
    <dgm:cxn modelId="{1C593544-AEA6-4F32-B3EB-A05830DB3610}" type="presParOf" srcId="{1E395D00-6435-47AF-BDD1-99EEEBD551EE}" destId="{88D2178F-0747-469A-A1B7-4B4E6C3A520D}" srcOrd="1" destOrd="0" presId="urn:microsoft.com/office/officeart/2005/8/layout/vList2"/>
    <dgm:cxn modelId="{D77AAB75-3FBD-4EC6-89C1-F17940EE4199}" type="presParOf" srcId="{1E395D00-6435-47AF-BDD1-99EEEBD551EE}" destId="{288E5028-B57D-41A4-A329-2A81DBAE6A20}" srcOrd="2" destOrd="0" presId="urn:microsoft.com/office/officeart/2005/8/layout/vList2"/>
    <dgm:cxn modelId="{EF6FD183-5195-47C2-8292-3E15D1204EF4}" type="presParOf" srcId="{1E395D00-6435-47AF-BDD1-99EEEBD551EE}" destId="{F52AF388-6647-40C1-9B0C-4EACF0087302}" srcOrd="3" destOrd="0" presId="urn:microsoft.com/office/officeart/2005/8/layout/vList2"/>
    <dgm:cxn modelId="{93570274-80FF-4597-9140-78C6897D45C5}" type="presParOf" srcId="{1E395D00-6435-47AF-BDD1-99EEEBD551EE}" destId="{8CDB7BC7-8DB4-48B4-844D-150D6BC9A281}" srcOrd="4" destOrd="0" presId="urn:microsoft.com/office/officeart/2005/8/layout/vList2"/>
    <dgm:cxn modelId="{1327D06E-9E36-45F8-9DBA-CA14A05E8429}" type="presParOf" srcId="{1E395D00-6435-47AF-BDD1-99EEEBD551EE}" destId="{E9615218-FA73-4A78-8218-0856620E7CB2}" srcOrd="5" destOrd="0" presId="urn:microsoft.com/office/officeart/2005/8/layout/vList2"/>
    <dgm:cxn modelId="{5D37EE8F-81F6-4192-B38E-2F624DE676EB}" type="presParOf" srcId="{1E395D00-6435-47AF-BDD1-99EEEBD551EE}" destId="{3352B6FF-4293-4555-897C-C1B04E62B888}" srcOrd="6" destOrd="0" presId="urn:microsoft.com/office/officeart/2005/8/layout/vList2"/>
  </dgm:cxnLst>
  <dgm:bg>
    <a:noFill/>
  </dgm:bg>
  <dgm:whole>
    <a:ln>
      <a:noFill/>
    </a:ln>
  </dgm:whole>
  <dgm:extLst>
    <a:ext uri="http://schemas.microsoft.com/office/drawing/2008/diagram">
      <dsp:dataModelExt xmlns:dsp="http://schemas.microsoft.com/office/drawing/2008/diagram" relId="rId15"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70C7429-9401-4802-AB33-313A76532508}">
      <dsp:nvSpPr>
        <dsp:cNvPr id="0" name=""/>
        <dsp:cNvSpPr/>
      </dsp:nvSpPr>
      <dsp:spPr>
        <a:xfrm>
          <a:off x="0" y="0"/>
          <a:ext cx="4961817" cy="1029600"/>
        </a:xfrm>
        <a:prstGeom prst="roundRect">
          <a:avLst/>
        </a:prstGeom>
        <a:solidFill>
          <a:schemeClr val="bg1">
            <a:lumMod val="95000"/>
          </a:schemeClr>
        </a:solidFill>
        <a:ln w="19050" cap="flat" cmpd="sng" algn="ctr">
          <a:solidFill>
            <a:srgbClr val="785832"/>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121920" tIns="121920" rIns="121920" bIns="121920" numCol="1" spcCol="1270" anchor="ctr" anchorCtr="0">
          <a:noAutofit/>
        </a:bodyPr>
        <a:lstStyle/>
        <a:p>
          <a:pPr lvl="0" algn="l" defTabSz="1422400">
            <a:lnSpc>
              <a:spcPct val="90000"/>
            </a:lnSpc>
            <a:spcBef>
              <a:spcPct val="0"/>
            </a:spcBef>
            <a:spcAft>
              <a:spcPct val="35000"/>
            </a:spcAft>
          </a:pPr>
          <a:r>
            <a:rPr lang="en-US" sz="3200" kern="1200" dirty="0">
              <a:solidFill>
                <a:schemeClr val="tx1"/>
              </a:solidFill>
              <a:effectLst/>
            </a:rPr>
            <a:t>1. </a:t>
          </a:r>
          <a:r>
            <a:rPr lang="en-US" sz="3200" kern="1200" dirty="0">
              <a:solidFill>
                <a:schemeClr val="tx1"/>
              </a:solidFill>
            </a:rPr>
            <a:t>Awareness </a:t>
          </a:r>
          <a:endParaRPr lang="el-GR" sz="3200" kern="1200" dirty="0">
            <a:solidFill>
              <a:schemeClr val="tx1"/>
            </a:solidFill>
            <a:effectLst/>
            <a:latin typeface="Calibri" panose="020F0502020204030204"/>
            <a:ea typeface="+mn-ea"/>
            <a:cs typeface="+mn-cs"/>
          </a:endParaRPr>
        </a:p>
      </dsp:txBody>
      <dsp:txXfrm>
        <a:off x="50261" y="50261"/>
        <a:ext cx="4861295" cy="929078"/>
      </dsp:txXfrm>
    </dsp:sp>
    <dsp:sp modelId="{288E5028-B57D-41A4-A329-2A81DBAE6A20}">
      <dsp:nvSpPr>
        <dsp:cNvPr id="0" name=""/>
        <dsp:cNvSpPr/>
      </dsp:nvSpPr>
      <dsp:spPr>
        <a:xfrm>
          <a:off x="0" y="1175325"/>
          <a:ext cx="4961817" cy="1029600"/>
        </a:xfrm>
        <a:prstGeom prst="roundRect">
          <a:avLst/>
        </a:prstGeom>
        <a:solidFill>
          <a:schemeClr val="bg1">
            <a:lumMod val="95000"/>
          </a:schemeClr>
        </a:solidFill>
        <a:ln w="19050" cap="flat" cmpd="sng" algn="ctr">
          <a:solidFill>
            <a:srgbClr val="785832"/>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l" defTabSz="1422400">
            <a:lnSpc>
              <a:spcPct val="90000"/>
            </a:lnSpc>
            <a:spcBef>
              <a:spcPct val="0"/>
            </a:spcBef>
            <a:spcAft>
              <a:spcPct val="35000"/>
            </a:spcAft>
            <a:buNone/>
          </a:pPr>
          <a:r>
            <a:rPr lang="en-US" sz="3200" b="0" kern="1200" dirty="0">
              <a:solidFill>
                <a:schemeClr val="tx1"/>
              </a:solidFill>
              <a:effectLst/>
              <a:latin typeface="Calibri" panose="020F0502020204030204"/>
              <a:ea typeface="+mn-ea"/>
              <a:cs typeface="+mn-cs"/>
            </a:rPr>
            <a:t>2. Critical thinking</a:t>
          </a:r>
          <a:endParaRPr lang="el-GR" sz="3200" b="0" kern="1200" dirty="0">
            <a:solidFill>
              <a:schemeClr val="tx1"/>
            </a:solidFill>
            <a:effectLst/>
            <a:latin typeface="Calibri" panose="020F0502020204030204"/>
            <a:ea typeface="+mn-ea"/>
            <a:cs typeface="+mn-cs"/>
          </a:endParaRPr>
        </a:p>
      </dsp:txBody>
      <dsp:txXfrm>
        <a:off x="50261" y="1225586"/>
        <a:ext cx="4861295" cy="929078"/>
      </dsp:txXfrm>
    </dsp:sp>
    <dsp:sp modelId="{8CDB7BC7-8DB4-48B4-844D-150D6BC9A281}">
      <dsp:nvSpPr>
        <dsp:cNvPr id="0" name=""/>
        <dsp:cNvSpPr/>
      </dsp:nvSpPr>
      <dsp:spPr>
        <a:xfrm>
          <a:off x="0" y="2394834"/>
          <a:ext cx="4961817" cy="1029600"/>
        </a:xfrm>
        <a:prstGeom prst="roundRect">
          <a:avLst/>
        </a:prstGeom>
        <a:solidFill>
          <a:prstClr val="white">
            <a:lumMod val="95000"/>
          </a:prstClr>
        </a:solidFill>
        <a:ln w="19050" cap="flat" cmpd="sng" algn="ctr">
          <a:solidFill>
            <a:srgbClr val="785832"/>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l" defTabSz="1422400">
            <a:lnSpc>
              <a:spcPct val="90000"/>
            </a:lnSpc>
            <a:spcBef>
              <a:spcPct val="0"/>
            </a:spcBef>
            <a:spcAft>
              <a:spcPct val="35000"/>
            </a:spcAft>
            <a:buNone/>
          </a:pPr>
          <a:r>
            <a:rPr lang="en-US" sz="3200" kern="1200" dirty="0">
              <a:solidFill>
                <a:prstClr val="black"/>
              </a:solidFill>
              <a:effectLst/>
              <a:latin typeface="Calibri" panose="020F0502020204030204"/>
              <a:ea typeface="+mn-ea"/>
              <a:cs typeface="+mn-cs"/>
            </a:rPr>
            <a:t>3. Conflict solving </a:t>
          </a:r>
          <a:endParaRPr lang="el-GR" sz="3200" kern="1200" dirty="0">
            <a:solidFill>
              <a:prstClr val="black"/>
            </a:solidFill>
            <a:effectLst/>
            <a:latin typeface="Calibri" panose="020F0502020204030204"/>
            <a:ea typeface="+mn-ea"/>
            <a:cs typeface="+mn-cs"/>
          </a:endParaRPr>
        </a:p>
      </dsp:txBody>
      <dsp:txXfrm>
        <a:off x="50261" y="2445095"/>
        <a:ext cx="4861295" cy="92907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70C7429-9401-4802-AB33-313A76532508}">
      <dsp:nvSpPr>
        <dsp:cNvPr id="0" name=""/>
        <dsp:cNvSpPr/>
      </dsp:nvSpPr>
      <dsp:spPr>
        <a:xfrm>
          <a:off x="0" y="0"/>
          <a:ext cx="4961817" cy="973440"/>
        </a:xfrm>
        <a:prstGeom prst="roundRect">
          <a:avLst/>
        </a:prstGeom>
        <a:solidFill>
          <a:schemeClr val="bg1">
            <a:lumMod val="95000"/>
          </a:schemeClr>
        </a:solidFill>
        <a:ln w="19050" cap="flat" cmpd="sng" algn="ctr">
          <a:solidFill>
            <a:srgbClr val="785832"/>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121920" tIns="121920" rIns="121920" bIns="121920" numCol="1" spcCol="1270" anchor="ctr" anchorCtr="0">
          <a:noAutofit/>
        </a:bodyPr>
        <a:lstStyle/>
        <a:p>
          <a:pPr lvl="0" algn="l" defTabSz="1422400">
            <a:lnSpc>
              <a:spcPct val="90000"/>
            </a:lnSpc>
            <a:spcBef>
              <a:spcPct val="0"/>
            </a:spcBef>
            <a:spcAft>
              <a:spcPct val="35000"/>
            </a:spcAft>
          </a:pPr>
          <a:r>
            <a:rPr lang="en-US" sz="3200" kern="1200" dirty="0">
              <a:solidFill>
                <a:schemeClr val="tx1"/>
              </a:solidFill>
              <a:effectLst/>
            </a:rPr>
            <a:t>4. </a:t>
          </a:r>
          <a:r>
            <a:rPr lang="en-US" sz="3200" kern="1200" dirty="0">
              <a:solidFill>
                <a:prstClr val="black"/>
              </a:solidFill>
              <a:effectLst/>
              <a:latin typeface="Calibri" panose="020F0502020204030204"/>
              <a:ea typeface="+mn-ea"/>
              <a:cs typeface="+mn-cs"/>
            </a:rPr>
            <a:t>Enabling dialogue  </a:t>
          </a:r>
          <a:endParaRPr lang="el-GR" sz="3200" kern="1200" dirty="0">
            <a:solidFill>
              <a:prstClr val="black"/>
            </a:solidFill>
            <a:effectLst/>
            <a:latin typeface="Calibri" panose="020F0502020204030204"/>
            <a:ea typeface="+mn-ea"/>
            <a:cs typeface="+mn-cs"/>
          </a:endParaRPr>
        </a:p>
      </dsp:txBody>
      <dsp:txXfrm>
        <a:off x="47519" y="47519"/>
        <a:ext cx="4866779" cy="878402"/>
      </dsp:txXfrm>
    </dsp:sp>
    <dsp:sp modelId="{288E5028-B57D-41A4-A329-2A81DBAE6A20}">
      <dsp:nvSpPr>
        <dsp:cNvPr id="0" name=""/>
        <dsp:cNvSpPr/>
      </dsp:nvSpPr>
      <dsp:spPr>
        <a:xfrm>
          <a:off x="0" y="1108717"/>
          <a:ext cx="4961817" cy="973440"/>
        </a:xfrm>
        <a:prstGeom prst="roundRect">
          <a:avLst/>
        </a:prstGeom>
        <a:solidFill>
          <a:prstClr val="white">
            <a:lumMod val="95000"/>
          </a:prstClr>
        </a:solidFill>
        <a:ln w="19050" cap="flat" cmpd="sng" algn="ctr">
          <a:solidFill>
            <a:srgbClr val="785832"/>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l" defTabSz="1422400">
            <a:lnSpc>
              <a:spcPct val="90000"/>
            </a:lnSpc>
            <a:spcBef>
              <a:spcPct val="0"/>
            </a:spcBef>
            <a:spcAft>
              <a:spcPct val="35000"/>
            </a:spcAft>
            <a:buNone/>
          </a:pPr>
          <a:r>
            <a:rPr lang="en-US" sz="3200" kern="1200">
              <a:solidFill>
                <a:prstClr val="black"/>
              </a:solidFill>
              <a:effectLst/>
              <a:latin typeface="Calibri" panose="020F0502020204030204"/>
              <a:ea typeface="+mn-ea"/>
              <a:cs typeface="+mn-cs"/>
            </a:rPr>
            <a:t>5. Ethics</a:t>
          </a:r>
          <a:endParaRPr lang="el-GR" sz="3200" kern="1200">
            <a:solidFill>
              <a:prstClr val="black"/>
            </a:solidFill>
            <a:effectLst/>
            <a:latin typeface="Calibri" panose="020F0502020204030204"/>
            <a:ea typeface="+mn-ea"/>
            <a:cs typeface="+mn-cs"/>
          </a:endParaRPr>
        </a:p>
      </dsp:txBody>
      <dsp:txXfrm>
        <a:off x="47519" y="1156236"/>
        <a:ext cx="4866779" cy="878402"/>
      </dsp:txXfrm>
    </dsp:sp>
    <dsp:sp modelId="{8CDB7BC7-8DB4-48B4-844D-150D6BC9A281}">
      <dsp:nvSpPr>
        <dsp:cNvPr id="0" name=""/>
        <dsp:cNvSpPr/>
      </dsp:nvSpPr>
      <dsp:spPr>
        <a:xfrm>
          <a:off x="0" y="2261708"/>
          <a:ext cx="4961817" cy="973440"/>
        </a:xfrm>
        <a:prstGeom prst="roundRect">
          <a:avLst/>
        </a:prstGeom>
        <a:solidFill>
          <a:prstClr val="white">
            <a:lumMod val="95000"/>
          </a:prstClr>
        </a:solidFill>
        <a:ln w="19050" cap="flat" cmpd="sng" algn="ctr">
          <a:solidFill>
            <a:srgbClr val="785832"/>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l" defTabSz="1422400">
            <a:lnSpc>
              <a:spcPct val="90000"/>
            </a:lnSpc>
            <a:spcBef>
              <a:spcPct val="0"/>
            </a:spcBef>
            <a:spcAft>
              <a:spcPct val="35000"/>
            </a:spcAft>
            <a:buNone/>
          </a:pPr>
          <a:r>
            <a:rPr lang="en-US" sz="3200" kern="1200" dirty="0">
              <a:solidFill>
                <a:prstClr val="black"/>
              </a:solidFill>
              <a:effectLst/>
              <a:latin typeface="Calibri" panose="020F0502020204030204"/>
              <a:ea typeface="+mn-ea"/>
              <a:cs typeface="+mn-cs"/>
            </a:rPr>
            <a:t>6. Reflective skills </a:t>
          </a:r>
          <a:endParaRPr lang="el-GR" sz="3200" kern="1200" dirty="0">
            <a:solidFill>
              <a:prstClr val="black"/>
            </a:solidFill>
            <a:effectLst/>
            <a:latin typeface="Calibri" panose="020F0502020204030204"/>
            <a:ea typeface="+mn-ea"/>
            <a:cs typeface="+mn-cs"/>
          </a:endParaRPr>
        </a:p>
      </dsp:txBody>
      <dsp:txXfrm>
        <a:off x="47519" y="2309227"/>
        <a:ext cx="4866779" cy="878402"/>
      </dsp:txXfrm>
    </dsp:sp>
    <dsp:sp modelId="{3352B6FF-4293-4555-897C-C1B04E62B888}">
      <dsp:nvSpPr>
        <dsp:cNvPr id="0" name=""/>
        <dsp:cNvSpPr/>
      </dsp:nvSpPr>
      <dsp:spPr>
        <a:xfrm>
          <a:off x="0" y="3368760"/>
          <a:ext cx="4961817" cy="973440"/>
        </a:xfrm>
        <a:prstGeom prst="roundRect">
          <a:avLst/>
        </a:prstGeom>
        <a:solidFill>
          <a:srgbClr val="95C11F"/>
        </a:solidFill>
        <a:ln w="19050" cap="flat" cmpd="sng" algn="ctr">
          <a:solidFill>
            <a:srgbClr val="785832"/>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121920" tIns="121920" rIns="121920" bIns="121920" numCol="1" spcCol="1270" anchor="ctr" anchorCtr="0">
          <a:noAutofit/>
        </a:bodyPr>
        <a:lstStyle/>
        <a:p>
          <a:pPr lvl="0" algn="l" defTabSz="1422400">
            <a:lnSpc>
              <a:spcPct val="90000"/>
            </a:lnSpc>
            <a:spcBef>
              <a:spcPct val="0"/>
            </a:spcBef>
            <a:spcAft>
              <a:spcPct val="35000"/>
            </a:spcAft>
            <a:buNone/>
          </a:pPr>
          <a:r>
            <a:rPr lang="en-US" sz="3200" b="1" kern="1200" dirty="0">
              <a:solidFill>
                <a:schemeClr val="bg1"/>
              </a:solidFill>
              <a:effectLst>
                <a:outerShdw blurRad="38100" dist="38100" dir="2700000" algn="tl">
                  <a:srgbClr val="000000">
                    <a:alpha val="43137"/>
                  </a:srgbClr>
                </a:outerShdw>
              </a:effectLst>
              <a:latin typeface="Calibri" panose="020F0502020204030204"/>
              <a:ea typeface="+mn-ea"/>
              <a:cs typeface="+mn-cs"/>
            </a:rPr>
            <a:t>7. Digital skills </a:t>
          </a:r>
          <a:endParaRPr lang="el-GR" sz="3200" b="1" kern="1200" dirty="0">
            <a:solidFill>
              <a:schemeClr val="bg1"/>
            </a:solidFill>
            <a:effectLst>
              <a:outerShdw blurRad="38100" dist="38100" dir="2700000" algn="tl">
                <a:srgbClr val="000000">
                  <a:alpha val="43137"/>
                </a:srgbClr>
              </a:outerShdw>
            </a:effectLst>
            <a:latin typeface="Calibri" panose="020F0502020204030204"/>
            <a:ea typeface="+mn-ea"/>
            <a:cs typeface="+mn-cs"/>
          </a:endParaRPr>
        </a:p>
      </dsp:txBody>
      <dsp:txXfrm>
        <a:off x="47519" y="3416279"/>
        <a:ext cx="4866779" cy="878402"/>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κεφαλίδας 1">
            <a:extLst>
              <a:ext uri="{FF2B5EF4-FFF2-40B4-BE49-F238E27FC236}">
                <a16:creationId xmlns:a16="http://schemas.microsoft.com/office/drawing/2014/main" id="{AE6F319F-557A-4033-9A7E-7B30C1709D8A}"/>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l-GR"/>
          </a:p>
        </p:txBody>
      </p:sp>
      <p:sp>
        <p:nvSpPr>
          <p:cNvPr id="3" name="Θέση ημερομηνίας 2">
            <a:extLst>
              <a:ext uri="{FF2B5EF4-FFF2-40B4-BE49-F238E27FC236}">
                <a16:creationId xmlns:a16="http://schemas.microsoft.com/office/drawing/2014/main" id="{FED24FFA-E381-4D15-9323-2E7F167B5D6A}"/>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2670361F-8793-4678-8399-75402180233D}" type="datetimeFigureOut">
              <a:rPr lang="el-GR" smtClean="0"/>
              <a:t>31/1/2024</a:t>
            </a:fld>
            <a:endParaRPr lang="el-GR"/>
          </a:p>
        </p:txBody>
      </p:sp>
      <p:sp>
        <p:nvSpPr>
          <p:cNvPr id="4" name="Θέση υποσέλιδου 3">
            <a:extLst>
              <a:ext uri="{FF2B5EF4-FFF2-40B4-BE49-F238E27FC236}">
                <a16:creationId xmlns:a16="http://schemas.microsoft.com/office/drawing/2014/main" id="{F7A14582-B00E-403A-B9F6-8137B447B5D7}"/>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l-GR"/>
          </a:p>
        </p:txBody>
      </p:sp>
      <p:sp>
        <p:nvSpPr>
          <p:cNvPr id="5" name="Θέση αριθμού διαφάνειας 4">
            <a:extLst>
              <a:ext uri="{FF2B5EF4-FFF2-40B4-BE49-F238E27FC236}">
                <a16:creationId xmlns:a16="http://schemas.microsoft.com/office/drawing/2014/main" id="{29BBD3CB-00AE-4B41-B6C8-39534586D0BC}"/>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F6D2EE3A-1E6C-47AF-A0C5-588F1B9CC394}" type="slidenum">
              <a:rPr lang="el-GR" smtClean="0"/>
              <a:t>‹#›</a:t>
            </a:fld>
            <a:endParaRPr lang="el-GR"/>
          </a:p>
        </p:txBody>
      </p:sp>
    </p:spTree>
    <p:extLst>
      <p:ext uri="{BB962C8B-B14F-4D97-AF65-F5344CB8AC3E}">
        <p14:creationId xmlns:p14="http://schemas.microsoft.com/office/powerpoint/2010/main" val="108306803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κεφαλίδας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l-GR"/>
          </a:p>
        </p:txBody>
      </p:sp>
      <p:sp>
        <p:nvSpPr>
          <p:cNvPr id="3" name="Θέση ημερομηνίας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DC42A8D-6A8A-4D0C-BE99-5FB2E4FC1A13}" type="datetimeFigureOut">
              <a:rPr lang="el-GR" smtClean="0"/>
              <a:t>31/1/2024</a:t>
            </a:fld>
            <a:endParaRPr lang="el-GR"/>
          </a:p>
        </p:txBody>
      </p:sp>
      <p:sp>
        <p:nvSpPr>
          <p:cNvPr id="4" name="Θέση εικόνας διαφάνειας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l-GR"/>
          </a:p>
        </p:txBody>
      </p:sp>
      <p:sp>
        <p:nvSpPr>
          <p:cNvPr id="5" name="Θέση σημειώσεων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l-GR"/>
              <a:t>Επεξεργασία 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6" name="Θέση υποσέλιδου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l-GR"/>
          </a:p>
        </p:txBody>
      </p:sp>
      <p:sp>
        <p:nvSpPr>
          <p:cNvPr id="7" name="Θέση αριθμού διαφάνειας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D890C62-02BA-4B64-96F1-99D7E3BEEE56}" type="slidenum">
              <a:rPr lang="el-GR" smtClean="0"/>
              <a:t>‹#›</a:t>
            </a:fld>
            <a:endParaRPr lang="el-GR"/>
          </a:p>
        </p:txBody>
      </p:sp>
    </p:spTree>
    <p:extLst>
      <p:ext uri="{BB962C8B-B14F-4D97-AF65-F5344CB8AC3E}">
        <p14:creationId xmlns:p14="http://schemas.microsoft.com/office/powerpoint/2010/main" val="64630214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5"/>
          </p:nvPr>
        </p:nvSpPr>
        <p:spPr/>
        <p:txBody>
          <a:bodyPr/>
          <a:lstStyle/>
          <a:p>
            <a:fld id="{FD890C62-02BA-4B64-96F1-99D7E3BEEE56}" type="slidenum">
              <a:rPr lang="el-GR" smtClean="0"/>
              <a:t>1</a:t>
            </a:fld>
            <a:endParaRPr lang="el-GR"/>
          </a:p>
        </p:txBody>
      </p:sp>
    </p:spTree>
    <p:extLst>
      <p:ext uri="{BB962C8B-B14F-4D97-AF65-F5344CB8AC3E}">
        <p14:creationId xmlns:p14="http://schemas.microsoft.com/office/powerpoint/2010/main" val="222385874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n-US"/>
          </a:p>
        </p:txBody>
      </p:sp>
      <p:sp>
        <p:nvSpPr>
          <p:cNvPr id="4" name="Θέση αριθμού διαφάνειας 3"/>
          <p:cNvSpPr>
            <a:spLocks noGrp="1"/>
          </p:cNvSpPr>
          <p:nvPr>
            <p:ph type="sldNum" sz="quarter" idx="10"/>
          </p:nvPr>
        </p:nvSpPr>
        <p:spPr/>
        <p:txBody>
          <a:bodyPr/>
          <a:lstStyle/>
          <a:p>
            <a:fld id="{FD890C62-02BA-4B64-96F1-99D7E3BEEE56}" type="slidenum">
              <a:rPr lang="el-GR" smtClean="0"/>
              <a:t>10</a:t>
            </a:fld>
            <a:endParaRPr lang="el-GR"/>
          </a:p>
        </p:txBody>
      </p:sp>
    </p:spTree>
    <p:extLst>
      <p:ext uri="{BB962C8B-B14F-4D97-AF65-F5344CB8AC3E}">
        <p14:creationId xmlns:p14="http://schemas.microsoft.com/office/powerpoint/2010/main" val="387804715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n-US"/>
          </a:p>
        </p:txBody>
      </p:sp>
      <p:sp>
        <p:nvSpPr>
          <p:cNvPr id="4" name="Θέση αριθμού διαφάνειας 3"/>
          <p:cNvSpPr>
            <a:spLocks noGrp="1"/>
          </p:cNvSpPr>
          <p:nvPr>
            <p:ph type="sldNum" sz="quarter" idx="10"/>
          </p:nvPr>
        </p:nvSpPr>
        <p:spPr/>
        <p:txBody>
          <a:bodyPr/>
          <a:lstStyle/>
          <a:p>
            <a:fld id="{FD890C62-02BA-4B64-96F1-99D7E3BEEE56}" type="slidenum">
              <a:rPr lang="el-GR" smtClean="0"/>
              <a:t>11</a:t>
            </a:fld>
            <a:endParaRPr lang="el-GR"/>
          </a:p>
        </p:txBody>
      </p:sp>
    </p:spTree>
    <p:extLst>
      <p:ext uri="{BB962C8B-B14F-4D97-AF65-F5344CB8AC3E}">
        <p14:creationId xmlns:p14="http://schemas.microsoft.com/office/powerpoint/2010/main" val="346140964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n-US"/>
          </a:p>
        </p:txBody>
      </p:sp>
      <p:sp>
        <p:nvSpPr>
          <p:cNvPr id="4" name="Θέση αριθμού διαφάνειας 3"/>
          <p:cNvSpPr>
            <a:spLocks noGrp="1"/>
          </p:cNvSpPr>
          <p:nvPr>
            <p:ph type="sldNum" sz="quarter" idx="10"/>
          </p:nvPr>
        </p:nvSpPr>
        <p:spPr/>
        <p:txBody>
          <a:bodyPr/>
          <a:lstStyle/>
          <a:p>
            <a:fld id="{FD890C62-02BA-4B64-96F1-99D7E3BEEE56}" type="slidenum">
              <a:rPr lang="el-GR" smtClean="0"/>
              <a:t>12</a:t>
            </a:fld>
            <a:endParaRPr lang="el-GR"/>
          </a:p>
        </p:txBody>
      </p:sp>
    </p:spTree>
    <p:extLst>
      <p:ext uri="{BB962C8B-B14F-4D97-AF65-F5344CB8AC3E}">
        <p14:creationId xmlns:p14="http://schemas.microsoft.com/office/powerpoint/2010/main" val="403601087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n-US"/>
          </a:p>
        </p:txBody>
      </p:sp>
      <p:sp>
        <p:nvSpPr>
          <p:cNvPr id="4" name="Θέση αριθμού διαφάνειας 3"/>
          <p:cNvSpPr>
            <a:spLocks noGrp="1"/>
          </p:cNvSpPr>
          <p:nvPr>
            <p:ph type="sldNum" sz="quarter" idx="10"/>
          </p:nvPr>
        </p:nvSpPr>
        <p:spPr/>
        <p:txBody>
          <a:bodyPr/>
          <a:lstStyle/>
          <a:p>
            <a:fld id="{FD890C62-02BA-4B64-96F1-99D7E3BEEE56}" type="slidenum">
              <a:rPr lang="el-GR" smtClean="0"/>
              <a:t>13</a:t>
            </a:fld>
            <a:endParaRPr lang="el-GR"/>
          </a:p>
        </p:txBody>
      </p:sp>
    </p:spTree>
    <p:extLst>
      <p:ext uri="{BB962C8B-B14F-4D97-AF65-F5344CB8AC3E}">
        <p14:creationId xmlns:p14="http://schemas.microsoft.com/office/powerpoint/2010/main" val="136213798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n-US"/>
          </a:p>
        </p:txBody>
      </p:sp>
      <p:sp>
        <p:nvSpPr>
          <p:cNvPr id="4" name="Θέση αριθμού διαφάνειας 3"/>
          <p:cNvSpPr>
            <a:spLocks noGrp="1"/>
          </p:cNvSpPr>
          <p:nvPr>
            <p:ph type="sldNum" sz="quarter" idx="10"/>
          </p:nvPr>
        </p:nvSpPr>
        <p:spPr/>
        <p:txBody>
          <a:bodyPr/>
          <a:lstStyle/>
          <a:p>
            <a:fld id="{FD890C62-02BA-4B64-96F1-99D7E3BEEE56}" type="slidenum">
              <a:rPr lang="el-GR" smtClean="0"/>
              <a:t>14</a:t>
            </a:fld>
            <a:endParaRPr lang="el-GR"/>
          </a:p>
        </p:txBody>
      </p:sp>
    </p:spTree>
    <p:extLst>
      <p:ext uri="{BB962C8B-B14F-4D97-AF65-F5344CB8AC3E}">
        <p14:creationId xmlns:p14="http://schemas.microsoft.com/office/powerpoint/2010/main" val="217394103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n-US"/>
          </a:p>
        </p:txBody>
      </p:sp>
      <p:sp>
        <p:nvSpPr>
          <p:cNvPr id="4" name="Θέση αριθμού διαφάνειας 3"/>
          <p:cNvSpPr>
            <a:spLocks noGrp="1"/>
          </p:cNvSpPr>
          <p:nvPr>
            <p:ph type="sldNum" sz="quarter" idx="10"/>
          </p:nvPr>
        </p:nvSpPr>
        <p:spPr/>
        <p:txBody>
          <a:bodyPr/>
          <a:lstStyle/>
          <a:p>
            <a:fld id="{FD890C62-02BA-4B64-96F1-99D7E3BEEE56}" type="slidenum">
              <a:rPr lang="el-GR" smtClean="0"/>
              <a:t>15</a:t>
            </a:fld>
            <a:endParaRPr lang="el-GR"/>
          </a:p>
        </p:txBody>
      </p:sp>
    </p:spTree>
    <p:extLst>
      <p:ext uri="{BB962C8B-B14F-4D97-AF65-F5344CB8AC3E}">
        <p14:creationId xmlns:p14="http://schemas.microsoft.com/office/powerpoint/2010/main" val="222438379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n-US"/>
          </a:p>
        </p:txBody>
      </p:sp>
      <p:sp>
        <p:nvSpPr>
          <p:cNvPr id="4" name="Θέση αριθμού διαφάνειας 3"/>
          <p:cNvSpPr>
            <a:spLocks noGrp="1"/>
          </p:cNvSpPr>
          <p:nvPr>
            <p:ph type="sldNum" sz="quarter" idx="10"/>
          </p:nvPr>
        </p:nvSpPr>
        <p:spPr/>
        <p:txBody>
          <a:bodyPr/>
          <a:lstStyle/>
          <a:p>
            <a:fld id="{FD890C62-02BA-4B64-96F1-99D7E3BEEE56}" type="slidenum">
              <a:rPr lang="el-GR" smtClean="0"/>
              <a:t>16</a:t>
            </a:fld>
            <a:endParaRPr lang="el-GR"/>
          </a:p>
        </p:txBody>
      </p:sp>
    </p:spTree>
    <p:extLst>
      <p:ext uri="{BB962C8B-B14F-4D97-AF65-F5344CB8AC3E}">
        <p14:creationId xmlns:p14="http://schemas.microsoft.com/office/powerpoint/2010/main" val="313541387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n-US"/>
          </a:p>
        </p:txBody>
      </p:sp>
      <p:sp>
        <p:nvSpPr>
          <p:cNvPr id="4" name="Θέση αριθμού διαφάνειας 3"/>
          <p:cNvSpPr>
            <a:spLocks noGrp="1"/>
          </p:cNvSpPr>
          <p:nvPr>
            <p:ph type="sldNum" sz="quarter" idx="10"/>
          </p:nvPr>
        </p:nvSpPr>
        <p:spPr/>
        <p:txBody>
          <a:bodyPr/>
          <a:lstStyle/>
          <a:p>
            <a:fld id="{FD890C62-02BA-4B64-96F1-99D7E3BEEE56}" type="slidenum">
              <a:rPr lang="el-GR" smtClean="0"/>
              <a:t>17</a:t>
            </a:fld>
            <a:endParaRPr lang="el-GR"/>
          </a:p>
        </p:txBody>
      </p:sp>
    </p:spTree>
    <p:extLst>
      <p:ext uri="{BB962C8B-B14F-4D97-AF65-F5344CB8AC3E}">
        <p14:creationId xmlns:p14="http://schemas.microsoft.com/office/powerpoint/2010/main" val="111273179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n-US"/>
          </a:p>
        </p:txBody>
      </p:sp>
      <p:sp>
        <p:nvSpPr>
          <p:cNvPr id="4" name="Θέση αριθμού διαφάνειας 3"/>
          <p:cNvSpPr>
            <a:spLocks noGrp="1"/>
          </p:cNvSpPr>
          <p:nvPr>
            <p:ph type="sldNum" sz="quarter" idx="10"/>
          </p:nvPr>
        </p:nvSpPr>
        <p:spPr/>
        <p:txBody>
          <a:bodyPr/>
          <a:lstStyle/>
          <a:p>
            <a:fld id="{FD890C62-02BA-4B64-96F1-99D7E3BEEE56}" type="slidenum">
              <a:rPr lang="el-GR" smtClean="0"/>
              <a:t>18</a:t>
            </a:fld>
            <a:endParaRPr lang="el-GR"/>
          </a:p>
        </p:txBody>
      </p:sp>
    </p:spTree>
    <p:extLst>
      <p:ext uri="{BB962C8B-B14F-4D97-AF65-F5344CB8AC3E}">
        <p14:creationId xmlns:p14="http://schemas.microsoft.com/office/powerpoint/2010/main" val="279972909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n-US"/>
          </a:p>
        </p:txBody>
      </p:sp>
      <p:sp>
        <p:nvSpPr>
          <p:cNvPr id="4" name="Θέση αριθμού διαφάνειας 3"/>
          <p:cNvSpPr>
            <a:spLocks noGrp="1"/>
          </p:cNvSpPr>
          <p:nvPr>
            <p:ph type="sldNum" sz="quarter" idx="10"/>
          </p:nvPr>
        </p:nvSpPr>
        <p:spPr/>
        <p:txBody>
          <a:bodyPr/>
          <a:lstStyle/>
          <a:p>
            <a:fld id="{FD890C62-02BA-4B64-96F1-99D7E3BEEE56}" type="slidenum">
              <a:rPr lang="el-GR" smtClean="0"/>
              <a:t>19</a:t>
            </a:fld>
            <a:endParaRPr lang="el-GR"/>
          </a:p>
        </p:txBody>
      </p:sp>
    </p:spTree>
    <p:extLst>
      <p:ext uri="{BB962C8B-B14F-4D97-AF65-F5344CB8AC3E}">
        <p14:creationId xmlns:p14="http://schemas.microsoft.com/office/powerpoint/2010/main" val="28494263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n-US"/>
          </a:p>
        </p:txBody>
      </p:sp>
      <p:sp>
        <p:nvSpPr>
          <p:cNvPr id="4" name="Θέση αριθμού διαφάνειας 3"/>
          <p:cNvSpPr>
            <a:spLocks noGrp="1"/>
          </p:cNvSpPr>
          <p:nvPr>
            <p:ph type="sldNum" sz="quarter" idx="10"/>
          </p:nvPr>
        </p:nvSpPr>
        <p:spPr/>
        <p:txBody>
          <a:bodyPr/>
          <a:lstStyle/>
          <a:p>
            <a:fld id="{FD890C62-02BA-4B64-96F1-99D7E3BEEE56}" type="slidenum">
              <a:rPr lang="el-GR" smtClean="0"/>
              <a:t>2</a:t>
            </a:fld>
            <a:endParaRPr lang="el-GR"/>
          </a:p>
        </p:txBody>
      </p:sp>
    </p:spTree>
    <p:extLst>
      <p:ext uri="{BB962C8B-B14F-4D97-AF65-F5344CB8AC3E}">
        <p14:creationId xmlns:p14="http://schemas.microsoft.com/office/powerpoint/2010/main" val="131652052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n-US"/>
          </a:p>
        </p:txBody>
      </p:sp>
      <p:sp>
        <p:nvSpPr>
          <p:cNvPr id="4" name="Θέση αριθμού διαφάνειας 3"/>
          <p:cNvSpPr>
            <a:spLocks noGrp="1"/>
          </p:cNvSpPr>
          <p:nvPr>
            <p:ph type="sldNum" sz="quarter" idx="10"/>
          </p:nvPr>
        </p:nvSpPr>
        <p:spPr/>
        <p:txBody>
          <a:bodyPr/>
          <a:lstStyle/>
          <a:p>
            <a:fld id="{FD890C62-02BA-4B64-96F1-99D7E3BEEE56}" type="slidenum">
              <a:rPr lang="el-GR" smtClean="0"/>
              <a:t>20</a:t>
            </a:fld>
            <a:endParaRPr lang="el-GR"/>
          </a:p>
        </p:txBody>
      </p:sp>
    </p:spTree>
    <p:extLst>
      <p:ext uri="{BB962C8B-B14F-4D97-AF65-F5344CB8AC3E}">
        <p14:creationId xmlns:p14="http://schemas.microsoft.com/office/powerpoint/2010/main" val="218431773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n-US"/>
          </a:p>
        </p:txBody>
      </p:sp>
      <p:sp>
        <p:nvSpPr>
          <p:cNvPr id="4" name="Θέση αριθμού διαφάνειας 3"/>
          <p:cNvSpPr>
            <a:spLocks noGrp="1"/>
          </p:cNvSpPr>
          <p:nvPr>
            <p:ph type="sldNum" sz="quarter" idx="10"/>
          </p:nvPr>
        </p:nvSpPr>
        <p:spPr/>
        <p:txBody>
          <a:bodyPr/>
          <a:lstStyle/>
          <a:p>
            <a:fld id="{FD890C62-02BA-4B64-96F1-99D7E3BEEE56}" type="slidenum">
              <a:rPr lang="el-GR" smtClean="0"/>
              <a:t>21</a:t>
            </a:fld>
            <a:endParaRPr lang="el-GR"/>
          </a:p>
        </p:txBody>
      </p:sp>
    </p:spTree>
    <p:extLst>
      <p:ext uri="{BB962C8B-B14F-4D97-AF65-F5344CB8AC3E}">
        <p14:creationId xmlns:p14="http://schemas.microsoft.com/office/powerpoint/2010/main" val="266674204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n-US"/>
          </a:p>
        </p:txBody>
      </p:sp>
      <p:sp>
        <p:nvSpPr>
          <p:cNvPr id="4" name="Θέση αριθμού διαφάνειας 3"/>
          <p:cNvSpPr>
            <a:spLocks noGrp="1"/>
          </p:cNvSpPr>
          <p:nvPr>
            <p:ph type="sldNum" sz="quarter" idx="10"/>
          </p:nvPr>
        </p:nvSpPr>
        <p:spPr/>
        <p:txBody>
          <a:bodyPr/>
          <a:lstStyle/>
          <a:p>
            <a:fld id="{FD890C62-02BA-4B64-96F1-99D7E3BEEE56}" type="slidenum">
              <a:rPr lang="el-GR" smtClean="0"/>
              <a:t>22</a:t>
            </a:fld>
            <a:endParaRPr lang="el-GR"/>
          </a:p>
        </p:txBody>
      </p:sp>
    </p:spTree>
    <p:extLst>
      <p:ext uri="{BB962C8B-B14F-4D97-AF65-F5344CB8AC3E}">
        <p14:creationId xmlns:p14="http://schemas.microsoft.com/office/powerpoint/2010/main" val="269148534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FD890C62-02BA-4B64-96F1-99D7E3BEEE56}" type="slidenum">
              <a:rPr lang="el-GR" smtClean="0"/>
              <a:t>23</a:t>
            </a:fld>
            <a:endParaRPr lang="el-GR"/>
          </a:p>
        </p:txBody>
      </p:sp>
    </p:spTree>
    <p:extLst>
      <p:ext uri="{BB962C8B-B14F-4D97-AF65-F5344CB8AC3E}">
        <p14:creationId xmlns:p14="http://schemas.microsoft.com/office/powerpoint/2010/main" val="151204634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FD890C62-02BA-4B64-96F1-99D7E3BEEE56}" type="slidenum">
              <a:rPr lang="el-GR" smtClean="0"/>
              <a:t>24</a:t>
            </a:fld>
            <a:endParaRPr lang="el-GR"/>
          </a:p>
        </p:txBody>
      </p:sp>
    </p:spTree>
    <p:extLst>
      <p:ext uri="{BB962C8B-B14F-4D97-AF65-F5344CB8AC3E}">
        <p14:creationId xmlns:p14="http://schemas.microsoft.com/office/powerpoint/2010/main" val="30714589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n-US"/>
          </a:p>
        </p:txBody>
      </p:sp>
      <p:sp>
        <p:nvSpPr>
          <p:cNvPr id="4" name="Θέση αριθμού διαφάνειας 3"/>
          <p:cNvSpPr>
            <a:spLocks noGrp="1"/>
          </p:cNvSpPr>
          <p:nvPr>
            <p:ph type="sldNum" sz="quarter" idx="10"/>
          </p:nvPr>
        </p:nvSpPr>
        <p:spPr/>
        <p:txBody>
          <a:bodyPr/>
          <a:lstStyle/>
          <a:p>
            <a:fld id="{FD890C62-02BA-4B64-96F1-99D7E3BEEE56}" type="slidenum">
              <a:rPr lang="el-GR" smtClean="0"/>
              <a:t>3</a:t>
            </a:fld>
            <a:endParaRPr lang="el-GR"/>
          </a:p>
        </p:txBody>
      </p:sp>
    </p:spTree>
    <p:extLst>
      <p:ext uri="{BB962C8B-B14F-4D97-AF65-F5344CB8AC3E}">
        <p14:creationId xmlns:p14="http://schemas.microsoft.com/office/powerpoint/2010/main" val="253292214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zervirano mjesto slike slajda 1"/>
          <p:cNvSpPr>
            <a:spLocks noGrp="1" noRot="1" noChangeAspect="1"/>
          </p:cNvSpPr>
          <p:nvPr>
            <p:ph type="sldImg"/>
          </p:nvPr>
        </p:nvSpPr>
        <p:spPr/>
      </p:sp>
      <p:sp>
        <p:nvSpPr>
          <p:cNvPr id="3" name="Rezervirano mjesto bilježaka 2"/>
          <p:cNvSpPr>
            <a:spLocks noGrp="1"/>
          </p:cNvSpPr>
          <p:nvPr>
            <p:ph type="body" idx="1"/>
          </p:nvPr>
        </p:nvSpPr>
        <p:spPr/>
        <p:txBody>
          <a:bodyPr/>
          <a:lstStyle/>
          <a:p>
            <a:endParaRPr lang="hr-HR"/>
          </a:p>
        </p:txBody>
      </p:sp>
      <p:sp>
        <p:nvSpPr>
          <p:cNvPr id="4" name="Rezervirano mjesto broja slajda 3"/>
          <p:cNvSpPr>
            <a:spLocks noGrp="1"/>
          </p:cNvSpPr>
          <p:nvPr>
            <p:ph type="sldNum" sz="quarter" idx="10"/>
          </p:nvPr>
        </p:nvSpPr>
        <p:spPr/>
        <p:txBody>
          <a:bodyPr/>
          <a:lstStyle/>
          <a:p>
            <a:fld id="{FD890C62-02BA-4B64-96F1-99D7E3BEEE56}" type="slidenum">
              <a:rPr lang="el-GR" smtClean="0"/>
              <a:t>4</a:t>
            </a:fld>
            <a:endParaRPr lang="el-GR"/>
          </a:p>
        </p:txBody>
      </p:sp>
    </p:spTree>
    <p:extLst>
      <p:ext uri="{BB962C8B-B14F-4D97-AF65-F5344CB8AC3E}">
        <p14:creationId xmlns:p14="http://schemas.microsoft.com/office/powerpoint/2010/main" val="11620571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n-US"/>
          </a:p>
        </p:txBody>
      </p:sp>
      <p:sp>
        <p:nvSpPr>
          <p:cNvPr id="4" name="Θέση αριθμού διαφάνειας 3"/>
          <p:cNvSpPr>
            <a:spLocks noGrp="1"/>
          </p:cNvSpPr>
          <p:nvPr>
            <p:ph type="sldNum" sz="quarter" idx="10"/>
          </p:nvPr>
        </p:nvSpPr>
        <p:spPr/>
        <p:txBody>
          <a:bodyPr/>
          <a:lstStyle/>
          <a:p>
            <a:fld id="{FD890C62-02BA-4B64-96F1-99D7E3BEEE56}" type="slidenum">
              <a:rPr lang="el-GR" smtClean="0"/>
              <a:t>5</a:t>
            </a:fld>
            <a:endParaRPr lang="el-GR"/>
          </a:p>
        </p:txBody>
      </p:sp>
    </p:spTree>
    <p:extLst>
      <p:ext uri="{BB962C8B-B14F-4D97-AF65-F5344CB8AC3E}">
        <p14:creationId xmlns:p14="http://schemas.microsoft.com/office/powerpoint/2010/main" val="308267772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n-US"/>
          </a:p>
        </p:txBody>
      </p:sp>
      <p:sp>
        <p:nvSpPr>
          <p:cNvPr id="4" name="Θέση αριθμού διαφάνειας 3"/>
          <p:cNvSpPr>
            <a:spLocks noGrp="1"/>
          </p:cNvSpPr>
          <p:nvPr>
            <p:ph type="sldNum" sz="quarter" idx="10"/>
          </p:nvPr>
        </p:nvSpPr>
        <p:spPr/>
        <p:txBody>
          <a:bodyPr/>
          <a:lstStyle/>
          <a:p>
            <a:fld id="{FD890C62-02BA-4B64-96F1-99D7E3BEEE56}" type="slidenum">
              <a:rPr lang="el-GR" smtClean="0"/>
              <a:t>6</a:t>
            </a:fld>
            <a:endParaRPr lang="el-GR"/>
          </a:p>
        </p:txBody>
      </p:sp>
    </p:spTree>
    <p:extLst>
      <p:ext uri="{BB962C8B-B14F-4D97-AF65-F5344CB8AC3E}">
        <p14:creationId xmlns:p14="http://schemas.microsoft.com/office/powerpoint/2010/main" val="75166563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n-US"/>
          </a:p>
        </p:txBody>
      </p:sp>
      <p:sp>
        <p:nvSpPr>
          <p:cNvPr id="4" name="Θέση αριθμού διαφάνειας 3"/>
          <p:cNvSpPr>
            <a:spLocks noGrp="1"/>
          </p:cNvSpPr>
          <p:nvPr>
            <p:ph type="sldNum" sz="quarter" idx="10"/>
          </p:nvPr>
        </p:nvSpPr>
        <p:spPr/>
        <p:txBody>
          <a:bodyPr/>
          <a:lstStyle/>
          <a:p>
            <a:fld id="{FD890C62-02BA-4B64-96F1-99D7E3BEEE56}" type="slidenum">
              <a:rPr lang="el-GR" smtClean="0"/>
              <a:t>7</a:t>
            </a:fld>
            <a:endParaRPr lang="el-GR"/>
          </a:p>
        </p:txBody>
      </p:sp>
    </p:spTree>
    <p:extLst>
      <p:ext uri="{BB962C8B-B14F-4D97-AF65-F5344CB8AC3E}">
        <p14:creationId xmlns:p14="http://schemas.microsoft.com/office/powerpoint/2010/main" val="405629929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n-US"/>
          </a:p>
        </p:txBody>
      </p:sp>
      <p:sp>
        <p:nvSpPr>
          <p:cNvPr id="4" name="Θέση αριθμού διαφάνειας 3"/>
          <p:cNvSpPr>
            <a:spLocks noGrp="1"/>
          </p:cNvSpPr>
          <p:nvPr>
            <p:ph type="sldNum" sz="quarter" idx="10"/>
          </p:nvPr>
        </p:nvSpPr>
        <p:spPr/>
        <p:txBody>
          <a:bodyPr/>
          <a:lstStyle/>
          <a:p>
            <a:fld id="{FD890C62-02BA-4B64-96F1-99D7E3BEEE56}" type="slidenum">
              <a:rPr lang="el-GR" smtClean="0"/>
              <a:t>8</a:t>
            </a:fld>
            <a:endParaRPr lang="el-GR"/>
          </a:p>
        </p:txBody>
      </p:sp>
    </p:spTree>
    <p:extLst>
      <p:ext uri="{BB962C8B-B14F-4D97-AF65-F5344CB8AC3E}">
        <p14:creationId xmlns:p14="http://schemas.microsoft.com/office/powerpoint/2010/main" val="110248261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n-US"/>
          </a:p>
        </p:txBody>
      </p:sp>
      <p:sp>
        <p:nvSpPr>
          <p:cNvPr id="4" name="Θέση αριθμού διαφάνειας 3"/>
          <p:cNvSpPr>
            <a:spLocks noGrp="1"/>
          </p:cNvSpPr>
          <p:nvPr>
            <p:ph type="sldNum" sz="quarter" idx="10"/>
          </p:nvPr>
        </p:nvSpPr>
        <p:spPr/>
        <p:txBody>
          <a:bodyPr/>
          <a:lstStyle/>
          <a:p>
            <a:fld id="{FD890C62-02BA-4B64-96F1-99D7E3BEEE56}" type="slidenum">
              <a:rPr lang="el-GR" smtClean="0"/>
              <a:t>9</a:t>
            </a:fld>
            <a:endParaRPr lang="el-GR"/>
          </a:p>
        </p:txBody>
      </p:sp>
    </p:spTree>
    <p:extLst>
      <p:ext uri="{BB962C8B-B14F-4D97-AF65-F5344CB8AC3E}">
        <p14:creationId xmlns:p14="http://schemas.microsoft.com/office/powerpoint/2010/main" val="398185332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2.png"/><Relationship Id="rId4" Type="http://schemas.openxmlformats.org/officeDocument/2006/relationships/image" Target="../media/image3.sv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3.sv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3.sv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Starting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107970671"/>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Submodule Intro">
    <p:spTree>
      <p:nvGrpSpPr>
        <p:cNvPr id="1" name=""/>
        <p:cNvGrpSpPr/>
        <p:nvPr/>
      </p:nvGrpSpPr>
      <p:grpSpPr>
        <a:xfrm>
          <a:off x="0" y="0"/>
          <a:ext cx="0" cy="0"/>
          <a:chOff x="0" y="0"/>
          <a:chExt cx="0" cy="0"/>
        </a:xfrm>
      </p:grpSpPr>
      <p:sp>
        <p:nvSpPr>
          <p:cNvPr id="11" name="Rectangle 1">
            <a:extLst>
              <a:ext uri="{FF2B5EF4-FFF2-40B4-BE49-F238E27FC236}">
                <a16:creationId xmlns:a16="http://schemas.microsoft.com/office/drawing/2014/main" id="{85AC0203-B144-4B95-B9C1-17443F665396}"/>
              </a:ext>
            </a:extLst>
          </p:cNvPr>
          <p:cNvSpPr/>
          <p:nvPr userDrawn="1"/>
        </p:nvSpPr>
        <p:spPr>
          <a:xfrm>
            <a:off x="0" y="2252352"/>
            <a:ext cx="12192001" cy="3787362"/>
          </a:xfrm>
          <a:prstGeom prst="rect">
            <a:avLst/>
          </a:prstGeom>
          <a:solidFill>
            <a:srgbClr val="004899"/>
          </a:solidFill>
          <a:ln w="9525">
            <a:noFill/>
            <a:miter lim="800000"/>
            <a:headEnd/>
            <a:tailEnd/>
          </a:ln>
          <a:effectLst>
            <a:outerShdw blurRad="40000" dist="23000" dir="5400000" rotWithShape="0">
              <a:srgbClr val="808080">
                <a:alpha val="34998"/>
              </a:srgbClr>
            </a:outerShdw>
          </a:effectLst>
        </p:spPr>
        <p:txBody>
          <a:bodyPr anchor="ctr"/>
          <a:lstStyle/>
          <a:p>
            <a:pPr marL="285750" lvl="0" indent="-285750" algn="ctr">
              <a:buFont typeface="Wingdings" panose="05000000000000000000" pitchFamily="2" charset="2"/>
              <a:buChar char="§"/>
            </a:pPr>
            <a:endParaRPr lang="el-GR"/>
          </a:p>
        </p:txBody>
      </p:sp>
      <p:sp>
        <p:nvSpPr>
          <p:cNvPr id="2" name="Τίτλος 1">
            <a:extLst>
              <a:ext uri="{FF2B5EF4-FFF2-40B4-BE49-F238E27FC236}">
                <a16:creationId xmlns:a16="http://schemas.microsoft.com/office/drawing/2014/main" id="{92E2F149-5B82-4AC0-9047-B6440DBA3BCD}"/>
              </a:ext>
            </a:extLst>
          </p:cNvPr>
          <p:cNvSpPr>
            <a:spLocks noGrp="1"/>
          </p:cNvSpPr>
          <p:nvPr>
            <p:ph type="title"/>
          </p:nvPr>
        </p:nvSpPr>
        <p:spPr>
          <a:xfrm>
            <a:off x="558000" y="1080000"/>
            <a:ext cx="10515600" cy="618346"/>
          </a:xfrm>
        </p:spPr>
        <p:txBody>
          <a:bodyPr>
            <a:noAutofit/>
          </a:bodyPr>
          <a:lstStyle>
            <a:lvl1pPr>
              <a:defRPr lang="el-GR" sz="2200" kern="1200" dirty="0">
                <a:solidFill>
                  <a:srgbClr val="D8134D"/>
                </a:solidFill>
                <a:latin typeface="+mn-lt"/>
                <a:ea typeface="+mj-ea"/>
                <a:cs typeface="+mj-cs"/>
              </a:defRPr>
            </a:lvl1pPr>
          </a:lstStyle>
          <a:p>
            <a:r>
              <a:rPr lang="el-GR"/>
              <a:t>Στυλ κύριου τίτλου</a:t>
            </a:r>
          </a:p>
        </p:txBody>
      </p:sp>
      <p:sp>
        <p:nvSpPr>
          <p:cNvPr id="3" name="Θέση περιεχομένου 2">
            <a:extLst>
              <a:ext uri="{FF2B5EF4-FFF2-40B4-BE49-F238E27FC236}">
                <a16:creationId xmlns:a16="http://schemas.microsoft.com/office/drawing/2014/main" id="{A4A2ACF4-3ABE-4CDD-AD36-30AD91F1B033}"/>
              </a:ext>
            </a:extLst>
          </p:cNvPr>
          <p:cNvSpPr>
            <a:spLocks noGrp="1"/>
          </p:cNvSpPr>
          <p:nvPr>
            <p:ph idx="1"/>
          </p:nvPr>
        </p:nvSpPr>
        <p:spPr>
          <a:xfrm>
            <a:off x="536451" y="2218305"/>
            <a:ext cx="7872768" cy="3787361"/>
          </a:xfrm>
        </p:spPr>
        <p:txBody>
          <a:bodyPr/>
          <a:lstStyle>
            <a:lvl1pPr marL="228600" indent="-228600">
              <a:buClr>
                <a:schemeClr val="bg1"/>
              </a:buClr>
              <a:buFont typeface="Wingdings" panose="05000000000000000000" pitchFamily="2" charset="2"/>
              <a:buChar char="ü"/>
              <a:defRPr>
                <a:solidFill>
                  <a:schemeClr val="bg1"/>
                </a:solidFill>
                <a:effectLst>
                  <a:outerShdw blurRad="38100" dist="38100" dir="2700000" algn="tl">
                    <a:srgbClr val="000000">
                      <a:alpha val="43137"/>
                    </a:srgbClr>
                  </a:outerShdw>
                </a:effectLst>
                <a:latin typeface="+mn-lt"/>
              </a:defRPr>
            </a:lvl1pPr>
            <a:lvl2pPr marL="685800" indent="-228600">
              <a:buClr>
                <a:schemeClr val="bg1"/>
              </a:buClr>
              <a:buFont typeface="Wingdings" panose="05000000000000000000" pitchFamily="2" charset="2"/>
              <a:buChar char="ü"/>
              <a:defRPr>
                <a:solidFill>
                  <a:schemeClr val="bg1"/>
                </a:solidFill>
                <a:effectLst>
                  <a:outerShdw blurRad="38100" dist="38100" dir="2700000" algn="tl">
                    <a:srgbClr val="000000">
                      <a:alpha val="43137"/>
                    </a:srgbClr>
                  </a:outerShdw>
                </a:effectLst>
                <a:latin typeface="+mn-lt"/>
              </a:defRPr>
            </a:lvl2pPr>
            <a:lvl3pPr marL="1143000" indent="-228600">
              <a:buClr>
                <a:schemeClr val="bg1"/>
              </a:buClr>
              <a:buFont typeface="Wingdings" panose="05000000000000000000" pitchFamily="2" charset="2"/>
              <a:buChar char="ü"/>
              <a:defRPr>
                <a:solidFill>
                  <a:schemeClr val="bg1"/>
                </a:solidFill>
                <a:effectLst>
                  <a:outerShdw blurRad="38100" dist="38100" dir="2700000" algn="tl">
                    <a:srgbClr val="000000">
                      <a:alpha val="43137"/>
                    </a:srgbClr>
                  </a:outerShdw>
                </a:effectLst>
                <a:latin typeface="+mn-lt"/>
              </a:defRPr>
            </a:lvl3pPr>
            <a:lvl4pPr marL="1600200" indent="-228600">
              <a:buClr>
                <a:schemeClr val="bg1"/>
              </a:buClr>
              <a:buFont typeface="Wingdings" panose="05000000000000000000" pitchFamily="2" charset="2"/>
              <a:buChar char="ü"/>
              <a:defRPr>
                <a:solidFill>
                  <a:schemeClr val="bg1"/>
                </a:solidFill>
                <a:effectLst>
                  <a:outerShdw blurRad="38100" dist="38100" dir="2700000" algn="tl">
                    <a:srgbClr val="000000">
                      <a:alpha val="43137"/>
                    </a:srgbClr>
                  </a:outerShdw>
                </a:effectLst>
                <a:latin typeface="+mn-lt"/>
              </a:defRPr>
            </a:lvl4pPr>
            <a:lvl5pPr marL="2057400" indent="-228600">
              <a:buClr>
                <a:schemeClr val="bg1"/>
              </a:buClr>
              <a:buFont typeface="Wingdings" panose="05000000000000000000" pitchFamily="2" charset="2"/>
              <a:buChar char="ü"/>
              <a:defRPr>
                <a:solidFill>
                  <a:schemeClr val="bg1"/>
                </a:solidFill>
                <a:effectLst>
                  <a:outerShdw blurRad="38100" dist="38100" dir="2700000" algn="tl">
                    <a:srgbClr val="000000">
                      <a:alpha val="43137"/>
                    </a:srgbClr>
                  </a:outerShdw>
                </a:effectLst>
                <a:latin typeface="+mn-lt"/>
              </a:defRPr>
            </a:lvl5pPr>
          </a:lstStyle>
          <a:p>
            <a:pPr lvl="0"/>
            <a:r>
              <a:rPr lang="el-GR" dirty="0"/>
              <a:t>Επεξεργασία στυλ υποδείγματος κειμένου</a:t>
            </a:r>
          </a:p>
          <a:p>
            <a:pPr lvl="1"/>
            <a:r>
              <a:rPr lang="el-GR" dirty="0"/>
              <a:t>Δεύτερου επιπέδου</a:t>
            </a:r>
          </a:p>
          <a:p>
            <a:pPr lvl="2"/>
            <a:r>
              <a:rPr lang="el-GR" dirty="0"/>
              <a:t>Τρίτου επιπέδου</a:t>
            </a:r>
          </a:p>
          <a:p>
            <a:pPr lvl="3"/>
            <a:r>
              <a:rPr lang="el-GR" dirty="0"/>
              <a:t>Τέταρτου επιπέδου</a:t>
            </a:r>
          </a:p>
          <a:p>
            <a:pPr lvl="4"/>
            <a:r>
              <a:rPr lang="el-GR" dirty="0"/>
              <a:t>Πέμπτου επιπέδου</a:t>
            </a:r>
          </a:p>
        </p:txBody>
      </p:sp>
      <p:sp>
        <p:nvSpPr>
          <p:cNvPr id="8" name="TextBox 80">
            <a:extLst>
              <a:ext uri="{FF2B5EF4-FFF2-40B4-BE49-F238E27FC236}">
                <a16:creationId xmlns:a16="http://schemas.microsoft.com/office/drawing/2014/main" id="{C2E476BC-8345-4D0D-3E80-740E90062EC8}"/>
              </a:ext>
            </a:extLst>
          </p:cNvPr>
          <p:cNvSpPr txBox="1">
            <a:spLocks noChangeArrowheads="1"/>
          </p:cNvSpPr>
          <p:nvPr userDrawn="1"/>
        </p:nvSpPr>
        <p:spPr bwMode="auto">
          <a:xfrm>
            <a:off x="-1009" y="1314"/>
            <a:ext cx="2553709" cy="533745"/>
          </a:xfrm>
          <a:prstGeom prst="rect">
            <a:avLst/>
          </a:prstGeom>
          <a:solidFill>
            <a:srgbClr val="004899"/>
          </a:solidFill>
          <a:ln w="9525">
            <a:noFill/>
            <a:miter lim="800000"/>
            <a:headEnd/>
            <a:tailEnd/>
          </a:ln>
          <a:effectLst>
            <a:outerShdw blurRad="40000" dist="23000" dir="5400000" rotWithShape="0">
              <a:srgbClr val="808080">
                <a:alpha val="34998"/>
              </a:srgbClr>
            </a:outerShdw>
          </a:effectLst>
        </p:spPr>
        <p:txBody>
          <a:bodyPr lIns="180000" anchor="ctr"/>
          <a:lstStyle>
            <a:defPPr>
              <a:defRPr lang="el-GR"/>
            </a:defPPr>
            <a:lvl1pPr algn="ctr" fontAlgn="auto">
              <a:spcBef>
                <a:spcPts val="0"/>
              </a:spcBef>
              <a:spcAft>
                <a:spcPts val="0"/>
              </a:spcAft>
              <a:defRPr>
                <a:solidFill>
                  <a:schemeClr val="lt1"/>
                </a:solidFill>
              </a:defRPr>
            </a:lvl1pPr>
            <a:lvl2pPr marL="742950" indent="-285750" eaLnBrk="0" hangingPunct="0">
              <a:defRPr sz="2400">
                <a:solidFill>
                  <a:schemeClr val="tx1"/>
                </a:solidFill>
                <a:latin typeface="Calibri" panose="020F0502020204030204" pitchFamily="34" charset="0"/>
                <a:ea typeface="MS PGothic" panose="020B0600070205080204" pitchFamily="34" charset="-128"/>
              </a:defRPr>
            </a:lvl2pPr>
            <a:lvl3pPr marL="1143000" indent="-228600" eaLnBrk="0" hangingPunct="0">
              <a:defRPr sz="2400">
                <a:solidFill>
                  <a:schemeClr val="tx1"/>
                </a:solidFill>
                <a:latin typeface="Calibri" panose="020F0502020204030204" pitchFamily="34" charset="0"/>
                <a:ea typeface="MS PGothic" panose="020B0600070205080204" pitchFamily="34" charset="-128"/>
              </a:defRPr>
            </a:lvl3pPr>
            <a:lvl4pPr marL="1600200" indent="-228600" eaLnBrk="0" hangingPunct="0">
              <a:defRPr sz="2400">
                <a:solidFill>
                  <a:schemeClr val="tx1"/>
                </a:solidFill>
                <a:latin typeface="Calibri" panose="020F0502020204030204" pitchFamily="34" charset="0"/>
                <a:ea typeface="MS PGothic" panose="020B0600070205080204" pitchFamily="34" charset="-128"/>
              </a:defRPr>
            </a:lvl4pPr>
            <a:lvl5pPr marL="2057400" indent="-228600" eaLnBrk="0" hangingPunct="0">
              <a:defRPr sz="24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lvl="0" algn="l"/>
            <a:r>
              <a:rPr lang="en-US" altLang="el-GR" sz="2400" dirty="0">
                <a:effectLst>
                  <a:outerShdw blurRad="38100" dist="38100" dir="2700000" algn="tl">
                    <a:srgbClr val="000000">
                      <a:alpha val="43137"/>
                    </a:srgbClr>
                  </a:outerShdw>
                </a:effectLst>
                <a:latin typeface="+mn-lt"/>
              </a:rPr>
              <a:t>Digital skills</a:t>
            </a:r>
          </a:p>
        </p:txBody>
      </p:sp>
      <p:sp>
        <p:nvSpPr>
          <p:cNvPr id="9" name="Oval 8">
            <a:extLst>
              <a:ext uri="{FF2B5EF4-FFF2-40B4-BE49-F238E27FC236}">
                <a16:creationId xmlns:a16="http://schemas.microsoft.com/office/drawing/2014/main" id="{FD00E564-24F8-EC0D-5724-7025327EDB99}"/>
              </a:ext>
            </a:extLst>
          </p:cNvPr>
          <p:cNvSpPr/>
          <p:nvPr userDrawn="1"/>
        </p:nvSpPr>
        <p:spPr bwMode="auto">
          <a:xfrm>
            <a:off x="2347827" y="59354"/>
            <a:ext cx="401430" cy="405819"/>
          </a:xfrm>
          <a:prstGeom prst="ellipse">
            <a:avLst/>
          </a:prstGeom>
          <a:solidFill>
            <a:srgbClr val="95C11F"/>
          </a:solidFill>
          <a:ln w="57150">
            <a:solidFill>
              <a:schemeClr val="bg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kern="0" dirty="0">
              <a:solidFill>
                <a:srgbClr val="D61920"/>
              </a:solidFill>
              <a:latin typeface="+mn-lt"/>
              <a:sym typeface="Arial"/>
              <a:rtl val="0"/>
            </a:endParaRPr>
          </a:p>
        </p:txBody>
      </p:sp>
      <p:sp>
        <p:nvSpPr>
          <p:cNvPr id="10" name="TextBox 9">
            <a:extLst>
              <a:ext uri="{FF2B5EF4-FFF2-40B4-BE49-F238E27FC236}">
                <a16:creationId xmlns:a16="http://schemas.microsoft.com/office/drawing/2014/main" id="{7F1C2C98-D9BC-6B3D-5C84-CBA4DF66EED5}"/>
              </a:ext>
            </a:extLst>
          </p:cNvPr>
          <p:cNvSpPr txBox="1">
            <a:spLocks noChangeArrowheads="1"/>
          </p:cNvSpPr>
          <p:nvPr userDrawn="1"/>
        </p:nvSpPr>
        <p:spPr bwMode="auto">
          <a:xfrm>
            <a:off x="2406386" y="-24282"/>
            <a:ext cx="324196" cy="4647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1400">
                <a:solidFill>
                  <a:srgbClr val="000000"/>
                </a:solidFill>
                <a:latin typeface="Arial" panose="020B0604020202020204" pitchFamily="34" charset="0"/>
                <a:ea typeface="MS PGothic" panose="020B0600070205080204" pitchFamily="34" charset="-128"/>
                <a:sym typeface="Arial" panose="020B0604020202020204" pitchFamily="34" charset="0"/>
              </a:defRPr>
            </a:lvl1pPr>
            <a:lvl2pPr marL="742950" indent="-285750" eaLnBrk="0" hangingPunct="0">
              <a:defRPr sz="1400">
                <a:solidFill>
                  <a:srgbClr val="000000"/>
                </a:solidFill>
                <a:latin typeface="Arial" panose="020B0604020202020204" pitchFamily="34" charset="0"/>
                <a:ea typeface="MS PGothic" panose="020B0600070205080204" pitchFamily="34" charset="-128"/>
                <a:sym typeface="Arial" panose="020B0604020202020204" pitchFamily="34" charset="0"/>
              </a:defRPr>
            </a:lvl2pPr>
            <a:lvl3pPr marL="1143000" indent="-228600" eaLnBrk="0" hangingPunct="0">
              <a:defRPr sz="1400">
                <a:solidFill>
                  <a:srgbClr val="000000"/>
                </a:solidFill>
                <a:latin typeface="Arial" panose="020B0604020202020204" pitchFamily="34" charset="0"/>
                <a:ea typeface="MS PGothic" panose="020B0600070205080204" pitchFamily="34" charset="-128"/>
                <a:sym typeface="Arial" panose="020B0604020202020204" pitchFamily="34" charset="0"/>
              </a:defRPr>
            </a:lvl3pPr>
            <a:lvl4pPr marL="1600200" indent="-228600" eaLnBrk="0" hangingPunct="0">
              <a:defRPr sz="1400">
                <a:solidFill>
                  <a:srgbClr val="000000"/>
                </a:solidFill>
                <a:latin typeface="Arial" panose="020B0604020202020204" pitchFamily="34" charset="0"/>
                <a:ea typeface="MS PGothic" panose="020B0600070205080204" pitchFamily="34" charset="-128"/>
                <a:sym typeface="Arial" panose="020B0604020202020204" pitchFamily="34" charset="0"/>
              </a:defRPr>
            </a:lvl4pPr>
            <a:lvl5pPr marL="2057400" indent="-228600" eaLnBrk="0" hangingPunct="0">
              <a:defRPr sz="1400">
                <a:solidFill>
                  <a:srgbClr val="000000"/>
                </a:solidFill>
                <a:latin typeface="Arial" panose="020B0604020202020204" pitchFamily="34" charset="0"/>
                <a:ea typeface="MS PGothic" panose="020B0600070205080204" pitchFamily="34" charset="-128"/>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ea typeface="MS PGothic" panose="020B0600070205080204" pitchFamily="34" charset="-128"/>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ea typeface="MS PGothic" panose="020B0600070205080204" pitchFamily="34" charset="-128"/>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ea typeface="MS PGothic" panose="020B0600070205080204" pitchFamily="34" charset="-128"/>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ea typeface="MS PGothic" panose="020B0600070205080204" pitchFamily="34" charset="-128"/>
                <a:sym typeface="Arial" panose="020B0604020202020204" pitchFamily="34" charset="0"/>
              </a:defRPr>
            </a:lvl9pPr>
          </a:lstStyle>
          <a:p>
            <a:pPr eaLnBrk="1" hangingPunct="1">
              <a:lnSpc>
                <a:spcPct val="150000"/>
              </a:lnSpc>
              <a:buClr>
                <a:schemeClr val="bg1"/>
              </a:buClr>
              <a:buSzPct val="140000"/>
            </a:pPr>
            <a:r>
              <a:rPr lang="en-US" altLang="el-GR" sz="1800" dirty="0">
                <a:solidFill>
                  <a:schemeClr val="bg1"/>
                </a:solidFill>
                <a:effectLst>
                  <a:outerShdw blurRad="38100" dist="38100" dir="2700000" algn="tl">
                    <a:srgbClr val="000000">
                      <a:alpha val="43137"/>
                    </a:srgbClr>
                  </a:outerShdw>
                </a:effectLst>
                <a:latin typeface="+mn-lt"/>
              </a:rPr>
              <a:t>7</a:t>
            </a:r>
          </a:p>
        </p:txBody>
      </p:sp>
      <p:pic>
        <p:nvPicPr>
          <p:cNvPr id="5" name="Γραφικό 6">
            <a:extLst>
              <a:ext uri="{FF2B5EF4-FFF2-40B4-BE49-F238E27FC236}">
                <a16:creationId xmlns:a16="http://schemas.microsoft.com/office/drawing/2014/main" id="{8A4885C2-F3BE-A850-204D-D04D6FD4E502}"/>
              </a:ext>
            </a:extLst>
          </p:cNvPr>
          <p:cNvPicPr>
            <a:picLocks noChangeAspect="1"/>
          </p:cNvPicPr>
          <p:nvPr userDrawn="1"/>
        </p:nvPicPr>
        <p:blipFill>
          <a:blip r:embed="rId2">
            <a:extLst>
              <a:ext uri="{96DAC541-7B7A-43D3-8B79-37D633B846F1}">
                <asvg:svgBlip xmlns="" xmlns:asvg="http://schemas.microsoft.com/office/drawing/2016/SVG/main" r:embed="rId4"/>
              </a:ext>
            </a:extLst>
          </a:blip>
          <a:stretch>
            <a:fillRect/>
          </a:stretch>
        </p:blipFill>
        <p:spPr>
          <a:xfrm>
            <a:off x="8788071" y="48972"/>
            <a:ext cx="3381627" cy="843380"/>
          </a:xfrm>
          <a:prstGeom prst="rect">
            <a:avLst/>
          </a:prstGeom>
        </p:spPr>
      </p:pic>
      <p:pic>
        <p:nvPicPr>
          <p:cNvPr id="12" name="Εικόνα 11" descr="Εικόνα που περιέχει στιγμιότυπο οθόνης, γραμματοσειρά, Μπελ ηλεκτρίκ, Μπλε Majorelle&#10;&#10;Περιγραφή που δημιουργήθηκε αυτόματα">
            <a:extLst>
              <a:ext uri="{FF2B5EF4-FFF2-40B4-BE49-F238E27FC236}">
                <a16:creationId xmlns:a16="http://schemas.microsoft.com/office/drawing/2014/main" id="{15FB9369-E021-89C3-8DC3-ED76B5DED45B}"/>
              </a:ext>
            </a:extLst>
          </p:cNvPr>
          <p:cNvPicPr>
            <a:picLocks noChangeAspect="1"/>
          </p:cNvPicPr>
          <p:nvPr userDrawn="1"/>
        </p:nvPicPr>
        <p:blipFill>
          <a:blip r:embed="rId5" cstate="hqprint">
            <a:extLst>
              <a:ext uri="{28A0092B-C50C-407E-A947-70E740481C1C}">
                <a14:useLocalDpi xmlns:a14="http://schemas.microsoft.com/office/drawing/2010/main" val="0"/>
              </a:ext>
            </a:extLst>
          </a:blip>
          <a:stretch>
            <a:fillRect/>
          </a:stretch>
        </p:blipFill>
        <p:spPr>
          <a:xfrm>
            <a:off x="0" y="6188579"/>
            <a:ext cx="3000375" cy="669421"/>
          </a:xfrm>
          <a:prstGeom prst="rect">
            <a:avLst/>
          </a:prstGeom>
        </p:spPr>
      </p:pic>
    </p:spTree>
    <p:extLst>
      <p:ext uri="{BB962C8B-B14F-4D97-AF65-F5344CB8AC3E}">
        <p14:creationId xmlns:p14="http://schemas.microsoft.com/office/powerpoint/2010/main" val="40206502"/>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Overall outline">
    <p:spTree>
      <p:nvGrpSpPr>
        <p:cNvPr id="1" name=""/>
        <p:cNvGrpSpPr/>
        <p:nvPr/>
      </p:nvGrpSpPr>
      <p:grpSpPr>
        <a:xfrm>
          <a:off x="0" y="0"/>
          <a:ext cx="0" cy="0"/>
          <a:chOff x="0" y="0"/>
          <a:chExt cx="0" cy="0"/>
        </a:xfrm>
      </p:grpSpPr>
      <p:sp>
        <p:nvSpPr>
          <p:cNvPr id="5" name="Τίτλος 4">
            <a:extLst>
              <a:ext uri="{FF2B5EF4-FFF2-40B4-BE49-F238E27FC236}">
                <a16:creationId xmlns:a16="http://schemas.microsoft.com/office/drawing/2014/main" id="{FC282D51-334C-492B-9A39-B63B0DF2D66D}"/>
              </a:ext>
            </a:extLst>
          </p:cNvPr>
          <p:cNvSpPr>
            <a:spLocks noGrp="1"/>
          </p:cNvSpPr>
          <p:nvPr>
            <p:ph type="title"/>
          </p:nvPr>
        </p:nvSpPr>
        <p:spPr>
          <a:xfrm>
            <a:off x="838200" y="332075"/>
            <a:ext cx="10515600" cy="1325563"/>
          </a:xfrm>
        </p:spPr>
        <p:txBody>
          <a:bodyPr>
            <a:normAutofit/>
          </a:bodyPr>
          <a:lstStyle>
            <a:lvl1pPr algn="ctr">
              <a:defRPr lang="el-GR" sz="4000" b="0" kern="1200" dirty="0" smtClean="0">
                <a:solidFill>
                  <a:srgbClr val="D8134D"/>
                </a:solidFill>
                <a:latin typeface="+mn-lt"/>
                <a:ea typeface="Adobe Gothic Std B" panose="020B0800000000000000" pitchFamily="34" charset="-128"/>
                <a:cs typeface="+mj-cs"/>
              </a:defRPr>
            </a:lvl1pPr>
          </a:lstStyle>
          <a:p>
            <a:r>
              <a:rPr lang="el-GR"/>
              <a:t>Στυλ κύριου τίτλου</a:t>
            </a:r>
          </a:p>
        </p:txBody>
      </p:sp>
      <p:sp>
        <p:nvSpPr>
          <p:cNvPr id="10" name="TextBox 80">
            <a:extLst>
              <a:ext uri="{FF2B5EF4-FFF2-40B4-BE49-F238E27FC236}">
                <a16:creationId xmlns:a16="http://schemas.microsoft.com/office/drawing/2014/main" id="{79C9303C-96F0-47F7-8FD2-205DF32B61F9}"/>
              </a:ext>
            </a:extLst>
          </p:cNvPr>
          <p:cNvSpPr txBox="1">
            <a:spLocks noChangeArrowheads="1"/>
          </p:cNvSpPr>
          <p:nvPr userDrawn="1"/>
        </p:nvSpPr>
        <p:spPr bwMode="auto">
          <a:xfrm>
            <a:off x="361999" y="5260932"/>
            <a:ext cx="256243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Calibri" panose="020F0502020204030204" pitchFamily="34" charset="0"/>
                <a:ea typeface="MS PGothic" panose="020B0600070205080204" pitchFamily="34" charset="-128"/>
              </a:defRPr>
            </a:lvl1pPr>
            <a:lvl2pPr marL="742950" indent="-285750" eaLnBrk="0" hangingPunct="0">
              <a:defRPr sz="2400">
                <a:solidFill>
                  <a:schemeClr val="tx1"/>
                </a:solidFill>
                <a:latin typeface="Calibri" panose="020F0502020204030204" pitchFamily="34" charset="0"/>
                <a:ea typeface="MS PGothic" panose="020B0600070205080204" pitchFamily="34" charset="-128"/>
              </a:defRPr>
            </a:lvl2pPr>
            <a:lvl3pPr marL="1143000" indent="-228600" eaLnBrk="0" hangingPunct="0">
              <a:defRPr sz="2400">
                <a:solidFill>
                  <a:schemeClr val="tx1"/>
                </a:solidFill>
                <a:latin typeface="Calibri" panose="020F0502020204030204" pitchFamily="34" charset="0"/>
                <a:ea typeface="MS PGothic" panose="020B0600070205080204" pitchFamily="34" charset="-128"/>
              </a:defRPr>
            </a:lvl3pPr>
            <a:lvl4pPr marL="1600200" indent="-228600" eaLnBrk="0" hangingPunct="0">
              <a:defRPr sz="2400">
                <a:solidFill>
                  <a:schemeClr val="tx1"/>
                </a:solidFill>
                <a:latin typeface="Calibri" panose="020F0502020204030204" pitchFamily="34" charset="0"/>
                <a:ea typeface="MS PGothic" panose="020B0600070205080204" pitchFamily="34" charset="-128"/>
              </a:defRPr>
            </a:lvl4pPr>
            <a:lvl5pPr marL="2057400" indent="-228600" eaLnBrk="0" hangingPunct="0">
              <a:defRPr sz="24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algn="ctr" eaLnBrk="1" hangingPunct="1"/>
            <a:r>
              <a:rPr lang="en-US" altLang="el-GR">
                <a:solidFill>
                  <a:srgbClr val="FFFFFF"/>
                </a:solidFill>
                <a:latin typeface="Impact" panose="020B0806030902050204" pitchFamily="34" charset="0"/>
              </a:rPr>
              <a:t>2. Empower</a:t>
            </a:r>
          </a:p>
        </p:txBody>
      </p:sp>
      <p:sp>
        <p:nvSpPr>
          <p:cNvPr id="11" name="TextBox 81">
            <a:extLst>
              <a:ext uri="{FF2B5EF4-FFF2-40B4-BE49-F238E27FC236}">
                <a16:creationId xmlns:a16="http://schemas.microsoft.com/office/drawing/2014/main" id="{DA09FF50-0927-454B-AFBE-BC816B37A0E3}"/>
              </a:ext>
            </a:extLst>
          </p:cNvPr>
          <p:cNvSpPr txBox="1">
            <a:spLocks noChangeArrowheads="1"/>
          </p:cNvSpPr>
          <p:nvPr userDrawn="1"/>
        </p:nvSpPr>
        <p:spPr bwMode="auto">
          <a:xfrm>
            <a:off x="6112132" y="5231422"/>
            <a:ext cx="2465863"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Calibri" panose="020F0502020204030204" pitchFamily="34" charset="0"/>
                <a:ea typeface="MS PGothic" panose="020B0600070205080204" pitchFamily="34" charset="-128"/>
              </a:defRPr>
            </a:lvl1pPr>
            <a:lvl2pPr marL="742950" indent="-285750" eaLnBrk="0" hangingPunct="0">
              <a:defRPr sz="2400">
                <a:solidFill>
                  <a:schemeClr val="tx1"/>
                </a:solidFill>
                <a:latin typeface="Calibri" panose="020F0502020204030204" pitchFamily="34" charset="0"/>
                <a:ea typeface="MS PGothic" panose="020B0600070205080204" pitchFamily="34" charset="-128"/>
              </a:defRPr>
            </a:lvl2pPr>
            <a:lvl3pPr marL="1143000" indent="-228600" eaLnBrk="0" hangingPunct="0">
              <a:defRPr sz="2400">
                <a:solidFill>
                  <a:schemeClr val="tx1"/>
                </a:solidFill>
                <a:latin typeface="Calibri" panose="020F0502020204030204" pitchFamily="34" charset="0"/>
                <a:ea typeface="MS PGothic" panose="020B0600070205080204" pitchFamily="34" charset="-128"/>
              </a:defRPr>
            </a:lvl3pPr>
            <a:lvl4pPr marL="1600200" indent="-228600" eaLnBrk="0" hangingPunct="0">
              <a:defRPr sz="2400">
                <a:solidFill>
                  <a:schemeClr val="tx1"/>
                </a:solidFill>
                <a:latin typeface="Calibri" panose="020F0502020204030204" pitchFamily="34" charset="0"/>
                <a:ea typeface="MS PGothic" panose="020B0600070205080204" pitchFamily="34" charset="-128"/>
              </a:defRPr>
            </a:lvl4pPr>
            <a:lvl5pPr marL="2057400" indent="-228600" eaLnBrk="0" hangingPunct="0">
              <a:defRPr sz="24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algn="ctr" eaLnBrk="1" hangingPunct="1"/>
            <a:r>
              <a:rPr lang="en-US" altLang="el-GR">
                <a:solidFill>
                  <a:srgbClr val="FFFFFF"/>
                </a:solidFill>
                <a:latin typeface="Impact" panose="020B0806030902050204" pitchFamily="34" charset="0"/>
              </a:rPr>
              <a:t>3. Participate</a:t>
            </a:r>
          </a:p>
        </p:txBody>
      </p:sp>
      <p:sp>
        <p:nvSpPr>
          <p:cNvPr id="13" name="TextBox 80">
            <a:extLst>
              <a:ext uri="{FF2B5EF4-FFF2-40B4-BE49-F238E27FC236}">
                <a16:creationId xmlns:a16="http://schemas.microsoft.com/office/drawing/2014/main" id="{D64053F3-B864-46DB-814C-6742DA12C851}"/>
              </a:ext>
            </a:extLst>
          </p:cNvPr>
          <p:cNvSpPr txBox="1">
            <a:spLocks noChangeArrowheads="1"/>
          </p:cNvSpPr>
          <p:nvPr userDrawn="1"/>
        </p:nvSpPr>
        <p:spPr bwMode="auto">
          <a:xfrm>
            <a:off x="381260" y="2409476"/>
            <a:ext cx="250962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Calibri" panose="020F0502020204030204" pitchFamily="34" charset="0"/>
                <a:ea typeface="MS PGothic" panose="020B0600070205080204" pitchFamily="34" charset="-128"/>
              </a:defRPr>
            </a:lvl1pPr>
            <a:lvl2pPr marL="742950" indent="-285750" eaLnBrk="0" hangingPunct="0">
              <a:defRPr sz="2400">
                <a:solidFill>
                  <a:schemeClr val="tx1"/>
                </a:solidFill>
                <a:latin typeface="Calibri" panose="020F0502020204030204" pitchFamily="34" charset="0"/>
                <a:ea typeface="MS PGothic" panose="020B0600070205080204" pitchFamily="34" charset="-128"/>
              </a:defRPr>
            </a:lvl2pPr>
            <a:lvl3pPr marL="1143000" indent="-228600" eaLnBrk="0" hangingPunct="0">
              <a:defRPr sz="2400">
                <a:solidFill>
                  <a:schemeClr val="tx1"/>
                </a:solidFill>
                <a:latin typeface="Calibri" panose="020F0502020204030204" pitchFamily="34" charset="0"/>
                <a:ea typeface="MS PGothic" panose="020B0600070205080204" pitchFamily="34" charset="-128"/>
              </a:defRPr>
            </a:lvl3pPr>
            <a:lvl4pPr marL="1600200" indent="-228600" eaLnBrk="0" hangingPunct="0">
              <a:defRPr sz="2400">
                <a:solidFill>
                  <a:schemeClr val="tx1"/>
                </a:solidFill>
                <a:latin typeface="Calibri" panose="020F0502020204030204" pitchFamily="34" charset="0"/>
                <a:ea typeface="MS PGothic" panose="020B0600070205080204" pitchFamily="34" charset="-128"/>
              </a:defRPr>
            </a:lvl4pPr>
            <a:lvl5pPr marL="2057400" indent="-228600" eaLnBrk="0" hangingPunct="0">
              <a:defRPr sz="24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algn="ctr" eaLnBrk="1" hangingPunct="1"/>
            <a:r>
              <a:rPr lang="en-US" altLang="el-GR" sz="2800">
                <a:solidFill>
                  <a:srgbClr val="FFFFFF"/>
                </a:solidFill>
                <a:latin typeface="Impact" panose="020B0806030902050204" pitchFamily="34" charset="0"/>
              </a:rPr>
              <a:t>1. Prevent</a:t>
            </a:r>
          </a:p>
        </p:txBody>
      </p:sp>
      <p:pic>
        <p:nvPicPr>
          <p:cNvPr id="12" name="Picture 13" descr="C:\Users\Georgia-Work\AppData\Roaming\Skype\georgia.aristidou\media_messaging\media_cache\^DD49E969C8C275A0BF0095F3F01442BBA23C6B6D6D2A977CE4^pimgpsh_fullsize_distr.jpg">
            <a:extLst>
              <a:ext uri="{FF2B5EF4-FFF2-40B4-BE49-F238E27FC236}">
                <a16:creationId xmlns:a16="http://schemas.microsoft.com/office/drawing/2014/main" id="{B6D1E8F0-8810-4EB0-8AB0-C8161F94E6F5}"/>
              </a:ext>
            </a:extLst>
          </p:cNvPr>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0" y="6371295"/>
            <a:ext cx="1684020" cy="495300"/>
          </a:xfrm>
          <a:prstGeom prst="rect">
            <a:avLst/>
          </a:prstGeom>
          <a:noFill/>
          <a:ln>
            <a:noFill/>
          </a:ln>
        </p:spPr>
      </p:pic>
      <p:pic>
        <p:nvPicPr>
          <p:cNvPr id="2" name="Γραφικό 6">
            <a:extLst>
              <a:ext uri="{FF2B5EF4-FFF2-40B4-BE49-F238E27FC236}">
                <a16:creationId xmlns:a16="http://schemas.microsoft.com/office/drawing/2014/main" id="{3BF07FCA-51F0-CD61-A16F-1DA69030B6E7}"/>
              </a:ext>
            </a:extLst>
          </p:cNvPr>
          <p:cNvPicPr>
            <a:picLocks noChangeAspect="1"/>
          </p:cNvPicPr>
          <p:nvPr userDrawn="1"/>
        </p:nvPicPr>
        <p:blipFill>
          <a:blip r:embed="rId3">
            <a:extLst>
              <a:ext uri="{96DAC541-7B7A-43D3-8B79-37D633B846F1}">
                <asvg:svgBlip xmlns="" xmlns:asvg="http://schemas.microsoft.com/office/drawing/2016/SVG/main" r:embed="rId4"/>
              </a:ext>
            </a:extLst>
          </a:blip>
          <a:stretch>
            <a:fillRect/>
          </a:stretch>
        </p:blipFill>
        <p:spPr>
          <a:xfrm>
            <a:off x="11275" y="32173"/>
            <a:ext cx="3381627" cy="843380"/>
          </a:xfrm>
          <a:prstGeom prst="rect">
            <a:avLst/>
          </a:prstGeom>
        </p:spPr>
      </p:pic>
    </p:spTree>
    <p:extLst>
      <p:ext uri="{BB962C8B-B14F-4D97-AF65-F5344CB8AC3E}">
        <p14:creationId xmlns:p14="http://schemas.microsoft.com/office/powerpoint/2010/main" val="207169922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Intro Unit">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D12B5C26-F28B-4AA9-BD2D-9793B5ACAA02}"/>
              </a:ext>
            </a:extLst>
          </p:cNvPr>
          <p:cNvSpPr>
            <a:spLocks noGrp="1"/>
          </p:cNvSpPr>
          <p:nvPr>
            <p:ph type="title" hasCustomPrompt="1"/>
          </p:nvPr>
        </p:nvSpPr>
        <p:spPr>
          <a:xfrm>
            <a:off x="558000" y="1079999"/>
            <a:ext cx="10515600" cy="893179"/>
          </a:xfrm>
        </p:spPr>
        <p:txBody>
          <a:bodyPr>
            <a:normAutofit/>
          </a:bodyPr>
          <a:lstStyle>
            <a:lvl1pPr>
              <a:defRPr lang="el-GR" sz="3600" b="1" kern="1200" dirty="0">
                <a:solidFill>
                  <a:srgbClr val="D8134D"/>
                </a:solidFill>
                <a:effectLst/>
                <a:latin typeface="+mn-lt"/>
                <a:ea typeface="Adobe Gothic Std B" panose="020B0800000000000000" pitchFamily="34" charset="-128"/>
                <a:cs typeface="+mj-cs"/>
              </a:defRPr>
            </a:lvl1pPr>
          </a:lstStyle>
          <a:p>
            <a:r>
              <a:rPr lang="en-US" dirty="0"/>
              <a:t>Unit 1</a:t>
            </a:r>
            <a:br>
              <a:rPr lang="en-US" dirty="0"/>
            </a:br>
            <a:r>
              <a:rPr lang="el-GR" dirty="0"/>
              <a:t>Στυλ κύριου τίτλου</a:t>
            </a:r>
          </a:p>
        </p:txBody>
      </p:sp>
      <p:sp>
        <p:nvSpPr>
          <p:cNvPr id="3" name="Θέση κειμένου 2">
            <a:extLst>
              <a:ext uri="{FF2B5EF4-FFF2-40B4-BE49-F238E27FC236}">
                <a16:creationId xmlns:a16="http://schemas.microsoft.com/office/drawing/2014/main" id="{C2867843-C85E-4F95-822E-2E2E06813F6C}"/>
              </a:ext>
            </a:extLst>
          </p:cNvPr>
          <p:cNvSpPr>
            <a:spLocks noGrp="1"/>
          </p:cNvSpPr>
          <p:nvPr>
            <p:ph type="body" idx="1"/>
          </p:nvPr>
        </p:nvSpPr>
        <p:spPr>
          <a:xfrm>
            <a:off x="558000" y="2160000"/>
            <a:ext cx="5157787" cy="503020"/>
          </a:xfrm>
        </p:spPr>
        <p:txBody>
          <a:bodyPr anchor="b">
            <a:normAutofit/>
          </a:bodyPr>
          <a:lstStyle>
            <a:lvl1pPr marL="0" indent="0">
              <a:buNone/>
              <a:defRPr lang="el-GR" sz="1800" b="1" kern="1200" dirty="0" smtClean="0">
                <a:solidFill>
                  <a:srgbClr val="000000"/>
                </a:solidFill>
                <a:latin typeface="Arial" panose="020B0604020202020204" pitchFamily="34" charset="0"/>
                <a:ea typeface="MS PGothic" panose="020B0600070205080204" pitchFamily="34" charset="-128"/>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Επεξεργασία στυλ υποδείγματος κειμένου</a:t>
            </a:r>
          </a:p>
        </p:txBody>
      </p:sp>
      <p:sp>
        <p:nvSpPr>
          <p:cNvPr id="4" name="Θέση περιεχομένου 3">
            <a:extLst>
              <a:ext uri="{FF2B5EF4-FFF2-40B4-BE49-F238E27FC236}">
                <a16:creationId xmlns:a16="http://schemas.microsoft.com/office/drawing/2014/main" id="{A8468A7D-D857-4528-93D4-75CB428F4675}"/>
              </a:ext>
            </a:extLst>
          </p:cNvPr>
          <p:cNvSpPr>
            <a:spLocks noGrp="1"/>
          </p:cNvSpPr>
          <p:nvPr>
            <p:ph sz="half" idx="2"/>
          </p:nvPr>
        </p:nvSpPr>
        <p:spPr>
          <a:xfrm>
            <a:off x="558000" y="2687950"/>
            <a:ext cx="10515600" cy="3684588"/>
          </a:xfrm>
        </p:spPr>
        <p:txBody>
          <a:bodyPr/>
          <a:lstStyle>
            <a:lvl1pPr>
              <a:lnSpc>
                <a:spcPct val="150000"/>
              </a:lnSpc>
              <a:buClr>
                <a:srgbClr val="95C11F"/>
              </a:buClr>
              <a:defRPr>
                <a:latin typeface="+mn-lt"/>
              </a:defRPr>
            </a:lvl1pPr>
            <a:lvl2pPr marL="685800" indent="-228600">
              <a:lnSpc>
                <a:spcPct val="150000"/>
              </a:lnSpc>
              <a:buClr>
                <a:srgbClr val="95C11F"/>
              </a:buClr>
              <a:buFont typeface="Arial" panose="020B0604020202020204" pitchFamily="34" charset="0"/>
              <a:buChar char="•"/>
              <a:defRPr>
                <a:latin typeface="+mn-lt"/>
              </a:defRPr>
            </a:lvl2pPr>
            <a:lvl3pPr marL="1143000" indent="-228600">
              <a:lnSpc>
                <a:spcPct val="150000"/>
              </a:lnSpc>
              <a:buClr>
                <a:srgbClr val="95C11F"/>
              </a:buClr>
              <a:buFont typeface="Courier New" panose="02070309020205020404" pitchFamily="49" charset="0"/>
              <a:buChar char="o"/>
              <a:defRPr>
                <a:latin typeface="+mn-lt"/>
              </a:defRPr>
            </a:lvl3pPr>
            <a:lvl4pPr>
              <a:lnSpc>
                <a:spcPct val="150000"/>
              </a:lnSpc>
              <a:buClr>
                <a:srgbClr val="95C11F"/>
              </a:buClr>
              <a:defRPr>
                <a:latin typeface="+mn-lt"/>
              </a:defRPr>
            </a:lvl4pPr>
            <a:lvl5pPr>
              <a:lnSpc>
                <a:spcPct val="150000"/>
              </a:lnSpc>
              <a:buClr>
                <a:srgbClr val="95C11F"/>
              </a:buClr>
              <a:defRPr>
                <a:latin typeface="+mn-lt"/>
              </a:defRPr>
            </a:lvl5pPr>
          </a:lstStyle>
          <a:p>
            <a:pPr lvl="0"/>
            <a:r>
              <a:rPr lang="el-GR" dirty="0"/>
              <a:t>Επεξεργασία στυλ υποδείγματος κειμένου</a:t>
            </a:r>
          </a:p>
          <a:p>
            <a:pPr lvl="1"/>
            <a:r>
              <a:rPr lang="el-GR" dirty="0"/>
              <a:t>Δεύτερου επιπέδου</a:t>
            </a:r>
          </a:p>
          <a:p>
            <a:pPr lvl="2"/>
            <a:r>
              <a:rPr lang="el-GR" dirty="0"/>
              <a:t>Τρίτου επιπέδου</a:t>
            </a:r>
          </a:p>
          <a:p>
            <a:pPr lvl="3"/>
            <a:r>
              <a:rPr lang="el-GR" dirty="0"/>
              <a:t>Τέταρτου επιπέδου</a:t>
            </a:r>
          </a:p>
          <a:p>
            <a:pPr lvl="4"/>
            <a:r>
              <a:rPr lang="el-GR" dirty="0"/>
              <a:t>Πέμπτου επιπέδου</a:t>
            </a:r>
          </a:p>
        </p:txBody>
      </p:sp>
      <p:pic>
        <p:nvPicPr>
          <p:cNvPr id="19" name="Picture 13" descr="C:\Users\Georgia-Work\AppData\Roaming\Skype\georgia.aristidou\media_messaging\media_cache\^DD49E969C8C275A0BF0095F3F01442BBA23C6B6D6D2A977CE4^pimgpsh_fullsize_distr.jpg">
            <a:extLst>
              <a:ext uri="{FF2B5EF4-FFF2-40B4-BE49-F238E27FC236}">
                <a16:creationId xmlns:a16="http://schemas.microsoft.com/office/drawing/2014/main" id="{B9911DEF-60F4-4A71-9614-3CF965F78B27}"/>
              </a:ext>
            </a:extLst>
          </p:cNvPr>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0507980" y="6356323"/>
            <a:ext cx="1684020" cy="495300"/>
          </a:xfrm>
          <a:prstGeom prst="rect">
            <a:avLst/>
          </a:prstGeom>
          <a:noFill/>
          <a:ln>
            <a:noFill/>
          </a:ln>
        </p:spPr>
      </p:pic>
      <p:pic>
        <p:nvPicPr>
          <p:cNvPr id="5" name="Γραφικό 6">
            <a:extLst>
              <a:ext uri="{FF2B5EF4-FFF2-40B4-BE49-F238E27FC236}">
                <a16:creationId xmlns:a16="http://schemas.microsoft.com/office/drawing/2014/main" id="{7429F7FF-8899-5BE5-E3F8-D6753BB3082B}"/>
              </a:ext>
            </a:extLst>
          </p:cNvPr>
          <p:cNvPicPr>
            <a:picLocks noChangeAspect="1"/>
          </p:cNvPicPr>
          <p:nvPr userDrawn="1"/>
        </p:nvPicPr>
        <p:blipFill>
          <a:blip r:embed="rId3">
            <a:extLst>
              <a:ext uri="{96DAC541-7B7A-43D3-8B79-37D633B846F1}">
                <asvg:svgBlip xmlns="" xmlns:asvg="http://schemas.microsoft.com/office/drawing/2016/SVG/main" r:embed="rId4"/>
              </a:ext>
            </a:extLst>
          </a:blip>
          <a:stretch>
            <a:fillRect/>
          </a:stretch>
        </p:blipFill>
        <p:spPr>
          <a:xfrm>
            <a:off x="9188605" y="48972"/>
            <a:ext cx="2981093" cy="743487"/>
          </a:xfrm>
          <a:prstGeom prst="rect">
            <a:avLst/>
          </a:prstGeom>
        </p:spPr>
      </p:pic>
    </p:spTree>
    <p:extLst>
      <p:ext uri="{BB962C8B-B14F-4D97-AF65-F5344CB8AC3E}">
        <p14:creationId xmlns:p14="http://schemas.microsoft.com/office/powerpoint/2010/main" val="57548568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Unit slide single column">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92E2F149-5B82-4AC0-9047-B6440DBA3BCD}"/>
              </a:ext>
            </a:extLst>
          </p:cNvPr>
          <p:cNvSpPr>
            <a:spLocks noGrp="1"/>
          </p:cNvSpPr>
          <p:nvPr>
            <p:ph type="title"/>
          </p:nvPr>
        </p:nvSpPr>
        <p:spPr>
          <a:xfrm>
            <a:off x="558000" y="1113050"/>
            <a:ext cx="11059692" cy="605096"/>
          </a:xfrm>
        </p:spPr>
        <p:txBody>
          <a:bodyPr>
            <a:normAutofit/>
          </a:bodyPr>
          <a:lstStyle>
            <a:lvl1pPr>
              <a:defRPr lang="el-GR" sz="2800" b="1" kern="1200" dirty="0">
                <a:solidFill>
                  <a:srgbClr val="D8134D"/>
                </a:solidFill>
                <a:effectLst/>
                <a:latin typeface="+mn-lt"/>
                <a:ea typeface="Adobe Gothic Std B" panose="020B0800000000000000" pitchFamily="34" charset="-128"/>
                <a:cs typeface="+mj-cs"/>
              </a:defRPr>
            </a:lvl1pPr>
          </a:lstStyle>
          <a:p>
            <a:r>
              <a:rPr lang="el-GR"/>
              <a:t>Στυλ κύριου τίτλου</a:t>
            </a:r>
          </a:p>
        </p:txBody>
      </p:sp>
      <p:sp>
        <p:nvSpPr>
          <p:cNvPr id="3" name="Θέση περιεχομένου 2">
            <a:extLst>
              <a:ext uri="{FF2B5EF4-FFF2-40B4-BE49-F238E27FC236}">
                <a16:creationId xmlns:a16="http://schemas.microsoft.com/office/drawing/2014/main" id="{A4A2ACF4-3ABE-4CDD-AD36-30AD91F1B033}"/>
              </a:ext>
            </a:extLst>
          </p:cNvPr>
          <p:cNvSpPr>
            <a:spLocks noGrp="1"/>
          </p:cNvSpPr>
          <p:nvPr>
            <p:ph idx="1"/>
          </p:nvPr>
        </p:nvSpPr>
        <p:spPr>
          <a:xfrm>
            <a:off x="557999" y="1799999"/>
            <a:ext cx="5852132" cy="4865977"/>
          </a:xfrm>
        </p:spPr>
        <p:txBody>
          <a:bodyPr/>
          <a:lstStyle>
            <a:lvl1pPr>
              <a:defRPr sz="2400"/>
            </a:lvl1pPr>
            <a:lvl2pPr marL="685800" indent="-228600">
              <a:buFont typeface="Arial" panose="020B0604020202020204" pitchFamily="34" charset="0"/>
              <a:buChar char="•"/>
              <a:defRPr/>
            </a:lvl2pPr>
            <a:lvl3pPr marL="1143000" indent="-228600">
              <a:buFont typeface="Courier New" panose="02070309020205020404" pitchFamily="49" charset="0"/>
              <a:buChar char="o"/>
              <a:defRPr/>
            </a:lvl3pPr>
            <a:lvl5pPr marL="2057400" indent="-228600">
              <a:buFont typeface="Arial" panose="020B0604020202020204" pitchFamily="34" charset="0"/>
              <a:buChar char="•"/>
              <a:defRPr/>
            </a:lvl5pPr>
          </a:lstStyle>
          <a:p>
            <a:pPr lvl="0"/>
            <a:r>
              <a:rPr lang="el-GR" dirty="0"/>
              <a:t>Επεξεργασία στυλ υποδείγματος κειμένου</a:t>
            </a:r>
          </a:p>
          <a:p>
            <a:pPr lvl="1"/>
            <a:r>
              <a:rPr lang="el-GR" dirty="0"/>
              <a:t>Δεύτερου επιπέδου</a:t>
            </a:r>
          </a:p>
          <a:p>
            <a:pPr lvl="2"/>
            <a:r>
              <a:rPr lang="el-GR" dirty="0"/>
              <a:t>Τρίτου επιπέδου</a:t>
            </a:r>
          </a:p>
          <a:p>
            <a:pPr lvl="3"/>
            <a:r>
              <a:rPr lang="el-GR" dirty="0"/>
              <a:t>Τέταρτου επιπέδου</a:t>
            </a:r>
          </a:p>
          <a:p>
            <a:pPr lvl="4"/>
            <a:r>
              <a:rPr lang="el-GR" dirty="0"/>
              <a:t>Πέμπτου επιπέδου</a:t>
            </a:r>
          </a:p>
        </p:txBody>
      </p:sp>
      <p:pic>
        <p:nvPicPr>
          <p:cNvPr id="4" name="Γραφικό 6">
            <a:extLst>
              <a:ext uri="{FF2B5EF4-FFF2-40B4-BE49-F238E27FC236}">
                <a16:creationId xmlns:a16="http://schemas.microsoft.com/office/drawing/2014/main" id="{111A1450-08EE-3E99-1407-C1C41B4AD560}"/>
              </a:ext>
            </a:extLst>
          </p:cNvPr>
          <p:cNvPicPr>
            <a:picLocks noChangeAspect="1"/>
          </p:cNvPicPr>
          <p:nvPr userDrawn="1"/>
        </p:nvPicPr>
        <p:blipFill>
          <a:blip r:embed="rId2">
            <a:extLst>
              <a:ext uri="{96DAC541-7B7A-43D3-8B79-37D633B846F1}">
                <asvg:svgBlip xmlns="" xmlns:asvg="http://schemas.microsoft.com/office/drawing/2016/SVG/main" r:embed="rId3"/>
              </a:ext>
            </a:extLst>
          </a:blip>
          <a:stretch>
            <a:fillRect/>
          </a:stretch>
        </p:blipFill>
        <p:spPr>
          <a:xfrm>
            <a:off x="-220168" y="6493068"/>
            <a:ext cx="1843147" cy="459682"/>
          </a:xfrm>
          <a:prstGeom prst="rect">
            <a:avLst/>
          </a:prstGeom>
        </p:spPr>
      </p:pic>
      <p:sp>
        <p:nvSpPr>
          <p:cNvPr id="8" name="TextBox 80">
            <a:extLst>
              <a:ext uri="{FF2B5EF4-FFF2-40B4-BE49-F238E27FC236}">
                <a16:creationId xmlns:a16="http://schemas.microsoft.com/office/drawing/2014/main" id="{C2D43A71-8DDC-1F3F-9E09-D0851475026D}"/>
              </a:ext>
            </a:extLst>
          </p:cNvPr>
          <p:cNvSpPr txBox="1">
            <a:spLocks noChangeArrowheads="1"/>
          </p:cNvSpPr>
          <p:nvPr userDrawn="1"/>
        </p:nvSpPr>
        <p:spPr bwMode="auto">
          <a:xfrm>
            <a:off x="15175" y="-47238"/>
            <a:ext cx="2553709" cy="533745"/>
          </a:xfrm>
          <a:prstGeom prst="rect">
            <a:avLst/>
          </a:prstGeom>
          <a:solidFill>
            <a:srgbClr val="004899"/>
          </a:solidFill>
          <a:ln w="9525">
            <a:noFill/>
            <a:miter lim="800000"/>
            <a:headEnd/>
            <a:tailEnd/>
          </a:ln>
          <a:effectLst>
            <a:outerShdw blurRad="40000" dist="23000" dir="5400000" rotWithShape="0">
              <a:srgbClr val="808080">
                <a:alpha val="34998"/>
              </a:srgbClr>
            </a:outerShdw>
          </a:effectLst>
        </p:spPr>
        <p:txBody>
          <a:bodyPr lIns="180000" anchor="ctr"/>
          <a:lstStyle>
            <a:defPPr>
              <a:defRPr lang="el-GR"/>
            </a:defPPr>
            <a:lvl1pPr algn="ctr" fontAlgn="auto">
              <a:spcBef>
                <a:spcPts val="0"/>
              </a:spcBef>
              <a:spcAft>
                <a:spcPts val="0"/>
              </a:spcAft>
              <a:defRPr>
                <a:solidFill>
                  <a:schemeClr val="lt1"/>
                </a:solidFill>
              </a:defRPr>
            </a:lvl1pPr>
            <a:lvl2pPr marL="742950" indent="-285750" eaLnBrk="0" hangingPunct="0">
              <a:defRPr sz="2400">
                <a:solidFill>
                  <a:schemeClr val="tx1"/>
                </a:solidFill>
                <a:latin typeface="Calibri" panose="020F0502020204030204" pitchFamily="34" charset="0"/>
                <a:ea typeface="MS PGothic" panose="020B0600070205080204" pitchFamily="34" charset="-128"/>
              </a:defRPr>
            </a:lvl2pPr>
            <a:lvl3pPr marL="1143000" indent="-228600" eaLnBrk="0" hangingPunct="0">
              <a:defRPr sz="2400">
                <a:solidFill>
                  <a:schemeClr val="tx1"/>
                </a:solidFill>
                <a:latin typeface="Calibri" panose="020F0502020204030204" pitchFamily="34" charset="0"/>
                <a:ea typeface="MS PGothic" panose="020B0600070205080204" pitchFamily="34" charset="-128"/>
              </a:defRPr>
            </a:lvl3pPr>
            <a:lvl4pPr marL="1600200" indent="-228600" eaLnBrk="0" hangingPunct="0">
              <a:defRPr sz="2400">
                <a:solidFill>
                  <a:schemeClr val="tx1"/>
                </a:solidFill>
                <a:latin typeface="Calibri" panose="020F0502020204030204" pitchFamily="34" charset="0"/>
                <a:ea typeface="MS PGothic" panose="020B0600070205080204" pitchFamily="34" charset="-128"/>
              </a:defRPr>
            </a:lvl4pPr>
            <a:lvl5pPr marL="2057400" indent="-228600" eaLnBrk="0" hangingPunct="0">
              <a:defRPr sz="24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lvl="0" algn="l"/>
            <a:r>
              <a:rPr lang="en-US" altLang="el-GR" sz="2400" dirty="0">
                <a:effectLst>
                  <a:outerShdw blurRad="38100" dist="38100" dir="2700000" algn="tl">
                    <a:srgbClr val="000000">
                      <a:alpha val="43137"/>
                    </a:srgbClr>
                  </a:outerShdw>
                </a:effectLst>
                <a:latin typeface="+mn-lt"/>
              </a:rPr>
              <a:t>Digital skills</a:t>
            </a:r>
          </a:p>
        </p:txBody>
      </p:sp>
      <p:sp>
        <p:nvSpPr>
          <p:cNvPr id="9" name="Oval 8">
            <a:extLst>
              <a:ext uri="{FF2B5EF4-FFF2-40B4-BE49-F238E27FC236}">
                <a16:creationId xmlns:a16="http://schemas.microsoft.com/office/drawing/2014/main" id="{3726F1A8-B94F-FCEA-B90B-FF2A185515EB}"/>
              </a:ext>
            </a:extLst>
          </p:cNvPr>
          <p:cNvSpPr/>
          <p:nvPr userDrawn="1"/>
        </p:nvSpPr>
        <p:spPr bwMode="auto">
          <a:xfrm>
            <a:off x="2347827" y="59354"/>
            <a:ext cx="401430" cy="405819"/>
          </a:xfrm>
          <a:prstGeom prst="ellipse">
            <a:avLst/>
          </a:prstGeom>
          <a:solidFill>
            <a:srgbClr val="95C11F"/>
          </a:solidFill>
          <a:ln w="57150">
            <a:solidFill>
              <a:schemeClr val="bg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kern="0" dirty="0">
              <a:solidFill>
                <a:srgbClr val="D61920"/>
              </a:solidFill>
              <a:latin typeface="+mn-lt"/>
              <a:sym typeface="Arial"/>
              <a:rtl val="0"/>
            </a:endParaRPr>
          </a:p>
        </p:txBody>
      </p:sp>
      <p:sp>
        <p:nvSpPr>
          <p:cNvPr id="10" name="TextBox 9">
            <a:extLst>
              <a:ext uri="{FF2B5EF4-FFF2-40B4-BE49-F238E27FC236}">
                <a16:creationId xmlns:a16="http://schemas.microsoft.com/office/drawing/2014/main" id="{7EBFFB98-0BB5-2AC3-20D2-958B62EEC751}"/>
              </a:ext>
            </a:extLst>
          </p:cNvPr>
          <p:cNvSpPr txBox="1">
            <a:spLocks noChangeArrowheads="1"/>
          </p:cNvSpPr>
          <p:nvPr userDrawn="1"/>
        </p:nvSpPr>
        <p:spPr bwMode="auto">
          <a:xfrm>
            <a:off x="2406386" y="-24282"/>
            <a:ext cx="324196" cy="4647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1400">
                <a:solidFill>
                  <a:srgbClr val="000000"/>
                </a:solidFill>
                <a:latin typeface="Arial" panose="020B0604020202020204" pitchFamily="34" charset="0"/>
                <a:ea typeface="MS PGothic" panose="020B0600070205080204" pitchFamily="34" charset="-128"/>
                <a:sym typeface="Arial" panose="020B0604020202020204" pitchFamily="34" charset="0"/>
              </a:defRPr>
            </a:lvl1pPr>
            <a:lvl2pPr marL="742950" indent="-285750" eaLnBrk="0" hangingPunct="0">
              <a:defRPr sz="1400">
                <a:solidFill>
                  <a:srgbClr val="000000"/>
                </a:solidFill>
                <a:latin typeface="Arial" panose="020B0604020202020204" pitchFamily="34" charset="0"/>
                <a:ea typeface="MS PGothic" panose="020B0600070205080204" pitchFamily="34" charset="-128"/>
                <a:sym typeface="Arial" panose="020B0604020202020204" pitchFamily="34" charset="0"/>
              </a:defRPr>
            </a:lvl2pPr>
            <a:lvl3pPr marL="1143000" indent="-228600" eaLnBrk="0" hangingPunct="0">
              <a:defRPr sz="1400">
                <a:solidFill>
                  <a:srgbClr val="000000"/>
                </a:solidFill>
                <a:latin typeface="Arial" panose="020B0604020202020204" pitchFamily="34" charset="0"/>
                <a:ea typeface="MS PGothic" panose="020B0600070205080204" pitchFamily="34" charset="-128"/>
                <a:sym typeface="Arial" panose="020B0604020202020204" pitchFamily="34" charset="0"/>
              </a:defRPr>
            </a:lvl3pPr>
            <a:lvl4pPr marL="1600200" indent="-228600" eaLnBrk="0" hangingPunct="0">
              <a:defRPr sz="1400">
                <a:solidFill>
                  <a:srgbClr val="000000"/>
                </a:solidFill>
                <a:latin typeface="Arial" panose="020B0604020202020204" pitchFamily="34" charset="0"/>
                <a:ea typeface="MS PGothic" panose="020B0600070205080204" pitchFamily="34" charset="-128"/>
                <a:sym typeface="Arial" panose="020B0604020202020204" pitchFamily="34" charset="0"/>
              </a:defRPr>
            </a:lvl4pPr>
            <a:lvl5pPr marL="2057400" indent="-228600" eaLnBrk="0" hangingPunct="0">
              <a:defRPr sz="1400">
                <a:solidFill>
                  <a:srgbClr val="000000"/>
                </a:solidFill>
                <a:latin typeface="Arial" panose="020B0604020202020204" pitchFamily="34" charset="0"/>
                <a:ea typeface="MS PGothic" panose="020B0600070205080204" pitchFamily="34" charset="-128"/>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ea typeface="MS PGothic" panose="020B0600070205080204" pitchFamily="34" charset="-128"/>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ea typeface="MS PGothic" panose="020B0600070205080204" pitchFamily="34" charset="-128"/>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ea typeface="MS PGothic" panose="020B0600070205080204" pitchFamily="34" charset="-128"/>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ea typeface="MS PGothic" panose="020B0600070205080204" pitchFamily="34" charset="-128"/>
                <a:sym typeface="Arial" panose="020B0604020202020204" pitchFamily="34" charset="0"/>
              </a:defRPr>
            </a:lvl9pPr>
          </a:lstStyle>
          <a:p>
            <a:pPr eaLnBrk="1" hangingPunct="1">
              <a:lnSpc>
                <a:spcPct val="150000"/>
              </a:lnSpc>
              <a:buClr>
                <a:schemeClr val="bg1"/>
              </a:buClr>
              <a:buSzPct val="140000"/>
            </a:pPr>
            <a:r>
              <a:rPr lang="en-US" altLang="el-GR" sz="1800" dirty="0">
                <a:solidFill>
                  <a:schemeClr val="bg1"/>
                </a:solidFill>
                <a:effectLst>
                  <a:outerShdw blurRad="38100" dist="38100" dir="2700000" algn="tl">
                    <a:srgbClr val="000000">
                      <a:alpha val="43137"/>
                    </a:srgbClr>
                  </a:outerShdw>
                </a:effectLst>
                <a:latin typeface="+mn-lt"/>
              </a:rPr>
              <a:t>7</a:t>
            </a:r>
          </a:p>
        </p:txBody>
      </p:sp>
    </p:spTree>
    <p:extLst>
      <p:ext uri="{BB962C8B-B14F-4D97-AF65-F5344CB8AC3E}">
        <p14:creationId xmlns:p14="http://schemas.microsoft.com/office/powerpoint/2010/main" val="2577986437"/>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Benutzerdefiniertes Layou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Titelmasterformat durch Klicken bearbeiten</a:t>
            </a:r>
            <a:endParaRPr lang="de-AT" dirty="0"/>
          </a:p>
        </p:txBody>
      </p:sp>
      <p:sp>
        <p:nvSpPr>
          <p:cNvPr id="3" name="Datumsplatzhalter 2"/>
          <p:cNvSpPr>
            <a:spLocks noGrp="1"/>
          </p:cNvSpPr>
          <p:nvPr>
            <p:ph type="dt" sz="half" idx="10"/>
          </p:nvPr>
        </p:nvSpPr>
        <p:spPr/>
        <p:txBody>
          <a:bodyPr/>
          <a:lstStyle/>
          <a:p>
            <a:fld id="{E3F040FA-9906-4CC1-BC45-485E7EF45242}" type="datetimeFigureOut">
              <a:rPr lang="el-GR" smtClean="0"/>
              <a:t>31/1/2024</a:t>
            </a:fld>
            <a:endParaRPr lang="el-GR"/>
          </a:p>
        </p:txBody>
      </p:sp>
      <p:sp>
        <p:nvSpPr>
          <p:cNvPr id="4" name="Fußzeilenplatzhalter 3"/>
          <p:cNvSpPr>
            <a:spLocks noGrp="1"/>
          </p:cNvSpPr>
          <p:nvPr>
            <p:ph type="ftr" sz="quarter" idx="11"/>
          </p:nvPr>
        </p:nvSpPr>
        <p:spPr/>
        <p:txBody>
          <a:bodyPr/>
          <a:lstStyle/>
          <a:p>
            <a:endParaRPr lang="el-GR"/>
          </a:p>
        </p:txBody>
      </p:sp>
      <p:sp>
        <p:nvSpPr>
          <p:cNvPr id="5" name="Foliennummernplatzhalter 4"/>
          <p:cNvSpPr>
            <a:spLocks noGrp="1"/>
          </p:cNvSpPr>
          <p:nvPr>
            <p:ph type="sldNum" sz="quarter" idx="12"/>
          </p:nvPr>
        </p:nvSpPr>
        <p:spPr/>
        <p:txBody>
          <a:bodyPr/>
          <a:lstStyle/>
          <a:p>
            <a:fld id="{0B1572DE-A66B-47C0-8B9C-780E58F2F0B4}" type="slidenum">
              <a:rPr lang="el-GR" smtClean="0"/>
              <a:t>‹#›</a:t>
            </a:fld>
            <a:endParaRPr lang="el-GR"/>
          </a:p>
        </p:txBody>
      </p:sp>
    </p:spTree>
    <p:extLst>
      <p:ext uri="{BB962C8B-B14F-4D97-AF65-F5344CB8AC3E}">
        <p14:creationId xmlns:p14="http://schemas.microsoft.com/office/powerpoint/2010/main" val="302762908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reserve="1">
  <p:cSld name="Unit slide with 2 columns">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0A508F4D-74CD-4DC9-8CC6-A32508E7E132}"/>
              </a:ext>
            </a:extLst>
          </p:cNvPr>
          <p:cNvSpPr>
            <a:spLocks noGrp="1"/>
          </p:cNvSpPr>
          <p:nvPr>
            <p:ph type="title"/>
          </p:nvPr>
        </p:nvSpPr>
        <p:spPr>
          <a:xfrm>
            <a:off x="558000" y="1080000"/>
            <a:ext cx="11396576" cy="599188"/>
          </a:xfrm>
        </p:spPr>
        <p:txBody>
          <a:bodyPr>
            <a:normAutofit/>
          </a:bodyPr>
          <a:lstStyle>
            <a:lvl1pPr>
              <a:defRPr lang="el-GR" sz="2800" b="1" kern="1200" dirty="0">
                <a:solidFill>
                  <a:srgbClr val="D8134D"/>
                </a:solidFill>
                <a:effectLst/>
                <a:latin typeface="+mn-lt"/>
                <a:ea typeface="Adobe Gothic Std B" panose="020B0800000000000000" pitchFamily="34" charset="-128"/>
                <a:cs typeface="+mj-cs"/>
              </a:defRPr>
            </a:lvl1pPr>
          </a:lstStyle>
          <a:p>
            <a:r>
              <a:rPr lang="el-GR"/>
              <a:t>Στυλ κύριου τίτλου</a:t>
            </a:r>
          </a:p>
        </p:txBody>
      </p:sp>
      <p:sp>
        <p:nvSpPr>
          <p:cNvPr id="3" name="Θέση περιεχομένου 2">
            <a:extLst>
              <a:ext uri="{FF2B5EF4-FFF2-40B4-BE49-F238E27FC236}">
                <a16:creationId xmlns:a16="http://schemas.microsoft.com/office/drawing/2014/main" id="{E983499B-D787-4204-9DCD-5D794F92BB3F}"/>
              </a:ext>
            </a:extLst>
          </p:cNvPr>
          <p:cNvSpPr>
            <a:spLocks noGrp="1"/>
          </p:cNvSpPr>
          <p:nvPr>
            <p:ph sz="half" idx="1"/>
          </p:nvPr>
        </p:nvSpPr>
        <p:spPr>
          <a:xfrm>
            <a:off x="557999" y="1800000"/>
            <a:ext cx="5409663" cy="4893408"/>
          </a:xfrm>
        </p:spPr>
        <p:txBody>
          <a:bodyPr/>
          <a:lstStyle>
            <a:lvl1pPr>
              <a:buClr>
                <a:srgbClr val="95C11F"/>
              </a:buClr>
              <a:defRPr/>
            </a:lvl1pPr>
            <a:lvl2pPr marL="685800" indent="-228600">
              <a:buClr>
                <a:srgbClr val="95C11F"/>
              </a:buClr>
              <a:buFont typeface="Arial" panose="020B0604020202020204" pitchFamily="34" charset="0"/>
              <a:buChar char="•"/>
              <a:defRPr/>
            </a:lvl2pPr>
            <a:lvl3pPr marL="1143000" indent="-228600">
              <a:buClr>
                <a:srgbClr val="95C11F"/>
              </a:buClr>
              <a:buFont typeface="Courier New" panose="02070309020205020404" pitchFamily="49" charset="0"/>
              <a:buChar char="o"/>
              <a:defRPr/>
            </a:lvl3pPr>
            <a:lvl4pPr>
              <a:buClr>
                <a:srgbClr val="95C11F"/>
              </a:buClr>
              <a:defRPr/>
            </a:lvl4pPr>
            <a:lvl5pPr marL="2057400" indent="-228600">
              <a:buClr>
                <a:srgbClr val="95C11F"/>
              </a:buClr>
              <a:buFont typeface="Arial" panose="020B0604020202020204" pitchFamily="34" charset="0"/>
              <a:buChar char="•"/>
              <a:defRPr/>
            </a:lvl5pPr>
          </a:lstStyle>
          <a:p>
            <a:pPr lvl="0"/>
            <a:r>
              <a:rPr lang="el-GR" dirty="0"/>
              <a:t>Επεξεργασία στυλ υποδείγματος κειμένου</a:t>
            </a:r>
          </a:p>
          <a:p>
            <a:pPr lvl="1"/>
            <a:r>
              <a:rPr lang="el-GR" dirty="0"/>
              <a:t>Δεύτερου επιπέδου</a:t>
            </a:r>
          </a:p>
          <a:p>
            <a:pPr lvl="2"/>
            <a:r>
              <a:rPr lang="el-GR" dirty="0"/>
              <a:t>Τρίτου επιπέδου</a:t>
            </a:r>
          </a:p>
          <a:p>
            <a:pPr lvl="3"/>
            <a:r>
              <a:rPr lang="el-GR" dirty="0"/>
              <a:t>Τέταρτου επιπέδου</a:t>
            </a:r>
          </a:p>
          <a:p>
            <a:pPr lvl="4"/>
            <a:r>
              <a:rPr lang="el-GR" dirty="0"/>
              <a:t>Πέμπτου επιπέδου</a:t>
            </a:r>
          </a:p>
        </p:txBody>
      </p:sp>
      <p:sp>
        <p:nvSpPr>
          <p:cNvPr id="4" name="Θέση περιεχομένου 3">
            <a:extLst>
              <a:ext uri="{FF2B5EF4-FFF2-40B4-BE49-F238E27FC236}">
                <a16:creationId xmlns:a16="http://schemas.microsoft.com/office/drawing/2014/main" id="{CCB6C04F-453F-4B55-9704-E13D0B2BC950}"/>
              </a:ext>
            </a:extLst>
          </p:cNvPr>
          <p:cNvSpPr>
            <a:spLocks noGrp="1"/>
          </p:cNvSpPr>
          <p:nvPr>
            <p:ph sz="half" idx="2"/>
          </p:nvPr>
        </p:nvSpPr>
        <p:spPr>
          <a:xfrm>
            <a:off x="6172199" y="1800000"/>
            <a:ext cx="5782377" cy="4893408"/>
          </a:xfrm>
        </p:spPr>
        <p:txBody>
          <a:bodyPr/>
          <a:lstStyle>
            <a:lvl1pPr>
              <a:buClr>
                <a:srgbClr val="95C11F"/>
              </a:buClr>
              <a:defRPr/>
            </a:lvl1pPr>
            <a:lvl2pPr marL="685800" indent="-228600">
              <a:buClr>
                <a:srgbClr val="95C11F"/>
              </a:buClr>
              <a:buFont typeface="Arial" panose="020B0604020202020204" pitchFamily="34" charset="0"/>
              <a:buChar char="•"/>
              <a:defRPr/>
            </a:lvl2pPr>
            <a:lvl3pPr marL="1143000" indent="-228600">
              <a:buClr>
                <a:srgbClr val="95C11F"/>
              </a:buClr>
              <a:buFont typeface="Courier New" panose="02070309020205020404" pitchFamily="49" charset="0"/>
              <a:buChar char="o"/>
              <a:defRPr/>
            </a:lvl3pPr>
            <a:lvl4pPr>
              <a:buClr>
                <a:srgbClr val="95C11F"/>
              </a:buClr>
              <a:defRPr/>
            </a:lvl4pPr>
            <a:lvl5pPr marL="2057400" indent="-228600">
              <a:buClr>
                <a:srgbClr val="95C11F"/>
              </a:buClr>
              <a:buFont typeface="Arial" panose="020B0604020202020204" pitchFamily="34" charset="0"/>
              <a:buChar char="•"/>
              <a:defRPr/>
            </a:lvl5pPr>
          </a:lstStyle>
          <a:p>
            <a:pPr lvl="0"/>
            <a:r>
              <a:rPr lang="el-GR" dirty="0"/>
              <a:t>Επεξεργασία στυλ υποδείγματος κειμένου</a:t>
            </a:r>
          </a:p>
          <a:p>
            <a:pPr lvl="1"/>
            <a:r>
              <a:rPr lang="el-GR" dirty="0"/>
              <a:t>Δεύτερου επιπέδου</a:t>
            </a:r>
          </a:p>
          <a:p>
            <a:pPr lvl="2"/>
            <a:r>
              <a:rPr lang="el-GR" dirty="0"/>
              <a:t>Τρίτου επιπέδου</a:t>
            </a:r>
          </a:p>
          <a:p>
            <a:pPr lvl="3"/>
            <a:r>
              <a:rPr lang="el-GR" dirty="0"/>
              <a:t>Τέταρτου επιπέδου</a:t>
            </a:r>
          </a:p>
          <a:p>
            <a:pPr lvl="4"/>
            <a:r>
              <a:rPr lang="el-GR" dirty="0"/>
              <a:t>Πέμπτου επιπέδου</a:t>
            </a:r>
          </a:p>
        </p:txBody>
      </p:sp>
      <p:pic>
        <p:nvPicPr>
          <p:cNvPr id="7" name="Γραφικό 6">
            <a:extLst>
              <a:ext uri="{FF2B5EF4-FFF2-40B4-BE49-F238E27FC236}">
                <a16:creationId xmlns:a16="http://schemas.microsoft.com/office/drawing/2014/main" id="{E1245988-DFAB-B6A7-48AF-2BB895902B3E}"/>
              </a:ext>
            </a:extLst>
          </p:cNvPr>
          <p:cNvPicPr>
            <a:picLocks noChangeAspect="1"/>
          </p:cNvPicPr>
          <p:nvPr userDrawn="1"/>
        </p:nvPicPr>
        <p:blipFill>
          <a:blip r:embed="rId2">
            <a:extLst>
              <a:ext uri="{96DAC541-7B7A-43D3-8B79-37D633B846F1}">
                <asvg:svgBlip xmlns="" xmlns:asvg="http://schemas.microsoft.com/office/drawing/2016/SVG/main" r:embed="rId3"/>
              </a:ext>
            </a:extLst>
          </a:blip>
          <a:stretch>
            <a:fillRect/>
          </a:stretch>
        </p:blipFill>
        <p:spPr>
          <a:xfrm>
            <a:off x="-220168" y="6493068"/>
            <a:ext cx="1843147" cy="459682"/>
          </a:xfrm>
          <a:prstGeom prst="rect">
            <a:avLst/>
          </a:prstGeom>
        </p:spPr>
      </p:pic>
      <p:sp>
        <p:nvSpPr>
          <p:cNvPr id="5" name="TextBox 80">
            <a:extLst>
              <a:ext uri="{FF2B5EF4-FFF2-40B4-BE49-F238E27FC236}">
                <a16:creationId xmlns:a16="http://schemas.microsoft.com/office/drawing/2014/main" id="{4B673773-7846-5C06-BF22-BAC38EE2D71A}"/>
              </a:ext>
            </a:extLst>
          </p:cNvPr>
          <p:cNvSpPr txBox="1">
            <a:spLocks noChangeArrowheads="1"/>
          </p:cNvSpPr>
          <p:nvPr userDrawn="1"/>
        </p:nvSpPr>
        <p:spPr bwMode="auto">
          <a:xfrm>
            <a:off x="-1009" y="1314"/>
            <a:ext cx="2553709" cy="533745"/>
          </a:xfrm>
          <a:prstGeom prst="rect">
            <a:avLst/>
          </a:prstGeom>
          <a:solidFill>
            <a:srgbClr val="004899"/>
          </a:solidFill>
          <a:ln w="9525">
            <a:noFill/>
            <a:miter lim="800000"/>
            <a:headEnd/>
            <a:tailEnd/>
          </a:ln>
          <a:effectLst>
            <a:outerShdw blurRad="40000" dist="23000" dir="5400000" rotWithShape="0">
              <a:srgbClr val="808080">
                <a:alpha val="34998"/>
              </a:srgbClr>
            </a:outerShdw>
          </a:effectLst>
        </p:spPr>
        <p:txBody>
          <a:bodyPr lIns="180000" anchor="ctr"/>
          <a:lstStyle>
            <a:defPPr>
              <a:defRPr lang="el-GR"/>
            </a:defPPr>
            <a:lvl1pPr algn="ctr" fontAlgn="auto">
              <a:spcBef>
                <a:spcPts val="0"/>
              </a:spcBef>
              <a:spcAft>
                <a:spcPts val="0"/>
              </a:spcAft>
              <a:defRPr>
                <a:solidFill>
                  <a:schemeClr val="lt1"/>
                </a:solidFill>
              </a:defRPr>
            </a:lvl1pPr>
            <a:lvl2pPr marL="742950" indent="-285750" eaLnBrk="0" hangingPunct="0">
              <a:defRPr sz="2400">
                <a:solidFill>
                  <a:schemeClr val="tx1"/>
                </a:solidFill>
                <a:latin typeface="Calibri" panose="020F0502020204030204" pitchFamily="34" charset="0"/>
                <a:ea typeface="MS PGothic" panose="020B0600070205080204" pitchFamily="34" charset="-128"/>
              </a:defRPr>
            </a:lvl2pPr>
            <a:lvl3pPr marL="1143000" indent="-228600" eaLnBrk="0" hangingPunct="0">
              <a:defRPr sz="2400">
                <a:solidFill>
                  <a:schemeClr val="tx1"/>
                </a:solidFill>
                <a:latin typeface="Calibri" panose="020F0502020204030204" pitchFamily="34" charset="0"/>
                <a:ea typeface="MS PGothic" panose="020B0600070205080204" pitchFamily="34" charset="-128"/>
              </a:defRPr>
            </a:lvl3pPr>
            <a:lvl4pPr marL="1600200" indent="-228600" eaLnBrk="0" hangingPunct="0">
              <a:defRPr sz="2400">
                <a:solidFill>
                  <a:schemeClr val="tx1"/>
                </a:solidFill>
                <a:latin typeface="Calibri" panose="020F0502020204030204" pitchFamily="34" charset="0"/>
                <a:ea typeface="MS PGothic" panose="020B0600070205080204" pitchFamily="34" charset="-128"/>
              </a:defRPr>
            </a:lvl4pPr>
            <a:lvl5pPr marL="2057400" indent="-228600" eaLnBrk="0" hangingPunct="0">
              <a:defRPr sz="24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lvl="0" algn="l"/>
            <a:r>
              <a:rPr lang="en-US" altLang="el-GR" sz="2400" dirty="0">
                <a:effectLst>
                  <a:outerShdw blurRad="38100" dist="38100" dir="2700000" algn="tl">
                    <a:srgbClr val="000000">
                      <a:alpha val="43137"/>
                    </a:srgbClr>
                  </a:outerShdw>
                </a:effectLst>
                <a:latin typeface="+mn-lt"/>
              </a:rPr>
              <a:t>Digital skills</a:t>
            </a:r>
          </a:p>
        </p:txBody>
      </p:sp>
      <p:sp>
        <p:nvSpPr>
          <p:cNvPr id="6" name="Oval 8">
            <a:extLst>
              <a:ext uri="{FF2B5EF4-FFF2-40B4-BE49-F238E27FC236}">
                <a16:creationId xmlns:a16="http://schemas.microsoft.com/office/drawing/2014/main" id="{CEA9D3C1-8B62-94A4-357D-784D83E0206C}"/>
              </a:ext>
            </a:extLst>
          </p:cNvPr>
          <p:cNvSpPr/>
          <p:nvPr userDrawn="1"/>
        </p:nvSpPr>
        <p:spPr bwMode="auto">
          <a:xfrm>
            <a:off x="2347827" y="59354"/>
            <a:ext cx="401430" cy="405819"/>
          </a:xfrm>
          <a:prstGeom prst="ellipse">
            <a:avLst/>
          </a:prstGeom>
          <a:solidFill>
            <a:srgbClr val="95C11F"/>
          </a:solidFill>
          <a:ln w="57150">
            <a:solidFill>
              <a:schemeClr val="bg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kern="0" dirty="0">
              <a:solidFill>
                <a:srgbClr val="D61920"/>
              </a:solidFill>
              <a:latin typeface="+mn-lt"/>
              <a:sym typeface="Arial"/>
              <a:rtl val="0"/>
            </a:endParaRPr>
          </a:p>
        </p:txBody>
      </p:sp>
      <p:sp>
        <p:nvSpPr>
          <p:cNvPr id="8" name="TextBox 7">
            <a:extLst>
              <a:ext uri="{FF2B5EF4-FFF2-40B4-BE49-F238E27FC236}">
                <a16:creationId xmlns:a16="http://schemas.microsoft.com/office/drawing/2014/main" id="{CD3F6AEE-D048-27A1-A4FD-777C5BCC18D0}"/>
              </a:ext>
            </a:extLst>
          </p:cNvPr>
          <p:cNvSpPr txBox="1">
            <a:spLocks noChangeArrowheads="1"/>
          </p:cNvSpPr>
          <p:nvPr userDrawn="1"/>
        </p:nvSpPr>
        <p:spPr bwMode="auto">
          <a:xfrm>
            <a:off x="2406386" y="-24282"/>
            <a:ext cx="324196" cy="4648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1400">
                <a:solidFill>
                  <a:srgbClr val="000000"/>
                </a:solidFill>
                <a:latin typeface="Arial" panose="020B0604020202020204" pitchFamily="34" charset="0"/>
                <a:ea typeface="MS PGothic" panose="020B0600070205080204" pitchFamily="34" charset="-128"/>
                <a:sym typeface="Arial" panose="020B0604020202020204" pitchFamily="34" charset="0"/>
              </a:defRPr>
            </a:lvl1pPr>
            <a:lvl2pPr marL="742950" indent="-285750" eaLnBrk="0" hangingPunct="0">
              <a:defRPr sz="1400">
                <a:solidFill>
                  <a:srgbClr val="000000"/>
                </a:solidFill>
                <a:latin typeface="Arial" panose="020B0604020202020204" pitchFamily="34" charset="0"/>
                <a:ea typeface="MS PGothic" panose="020B0600070205080204" pitchFamily="34" charset="-128"/>
                <a:sym typeface="Arial" panose="020B0604020202020204" pitchFamily="34" charset="0"/>
              </a:defRPr>
            </a:lvl2pPr>
            <a:lvl3pPr marL="1143000" indent="-228600" eaLnBrk="0" hangingPunct="0">
              <a:defRPr sz="1400">
                <a:solidFill>
                  <a:srgbClr val="000000"/>
                </a:solidFill>
                <a:latin typeface="Arial" panose="020B0604020202020204" pitchFamily="34" charset="0"/>
                <a:ea typeface="MS PGothic" panose="020B0600070205080204" pitchFamily="34" charset="-128"/>
                <a:sym typeface="Arial" panose="020B0604020202020204" pitchFamily="34" charset="0"/>
              </a:defRPr>
            </a:lvl3pPr>
            <a:lvl4pPr marL="1600200" indent="-228600" eaLnBrk="0" hangingPunct="0">
              <a:defRPr sz="1400">
                <a:solidFill>
                  <a:srgbClr val="000000"/>
                </a:solidFill>
                <a:latin typeface="Arial" panose="020B0604020202020204" pitchFamily="34" charset="0"/>
                <a:ea typeface="MS PGothic" panose="020B0600070205080204" pitchFamily="34" charset="-128"/>
                <a:sym typeface="Arial" panose="020B0604020202020204" pitchFamily="34" charset="0"/>
              </a:defRPr>
            </a:lvl4pPr>
            <a:lvl5pPr marL="2057400" indent="-228600" eaLnBrk="0" hangingPunct="0">
              <a:defRPr sz="1400">
                <a:solidFill>
                  <a:srgbClr val="000000"/>
                </a:solidFill>
                <a:latin typeface="Arial" panose="020B0604020202020204" pitchFamily="34" charset="0"/>
                <a:ea typeface="MS PGothic" panose="020B0600070205080204" pitchFamily="34" charset="-128"/>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ea typeface="MS PGothic" panose="020B0600070205080204" pitchFamily="34" charset="-128"/>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ea typeface="MS PGothic" panose="020B0600070205080204" pitchFamily="34" charset="-128"/>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ea typeface="MS PGothic" panose="020B0600070205080204" pitchFamily="34" charset="-128"/>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ea typeface="MS PGothic" panose="020B0600070205080204" pitchFamily="34" charset="-128"/>
                <a:sym typeface="Arial" panose="020B0604020202020204" pitchFamily="34" charset="0"/>
              </a:defRPr>
            </a:lvl9pPr>
          </a:lstStyle>
          <a:p>
            <a:pPr eaLnBrk="1" hangingPunct="1">
              <a:lnSpc>
                <a:spcPct val="150000"/>
              </a:lnSpc>
              <a:buClr>
                <a:schemeClr val="bg1"/>
              </a:buClr>
              <a:buSzPct val="140000"/>
            </a:pPr>
            <a:r>
              <a:rPr lang="en-US" altLang="el-GR" sz="1800" dirty="0">
                <a:solidFill>
                  <a:schemeClr val="bg1"/>
                </a:solidFill>
                <a:effectLst>
                  <a:outerShdw blurRad="38100" dist="38100" dir="2700000" algn="tl">
                    <a:srgbClr val="000000">
                      <a:alpha val="43137"/>
                    </a:srgbClr>
                  </a:outerShdw>
                </a:effectLst>
                <a:latin typeface="+mn-lt"/>
              </a:rPr>
              <a:t>7</a:t>
            </a:r>
          </a:p>
        </p:txBody>
      </p:sp>
    </p:spTree>
    <p:extLst>
      <p:ext uri="{BB962C8B-B14F-4D97-AF65-F5344CB8AC3E}">
        <p14:creationId xmlns:p14="http://schemas.microsoft.com/office/powerpoint/2010/main" val="251574197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Submodule other slide 1 column">
    <p:spTree>
      <p:nvGrpSpPr>
        <p:cNvPr id="1" name=""/>
        <p:cNvGrpSpPr/>
        <p:nvPr/>
      </p:nvGrpSpPr>
      <p:grpSpPr>
        <a:xfrm>
          <a:off x="0" y="0"/>
          <a:ext cx="0" cy="0"/>
          <a:chOff x="0" y="0"/>
          <a:chExt cx="0" cy="0"/>
        </a:xfrm>
      </p:grpSpPr>
      <p:sp>
        <p:nvSpPr>
          <p:cNvPr id="3" name="Θέση περιεχομένου 2">
            <a:extLst>
              <a:ext uri="{FF2B5EF4-FFF2-40B4-BE49-F238E27FC236}">
                <a16:creationId xmlns:a16="http://schemas.microsoft.com/office/drawing/2014/main" id="{A4A2ACF4-3ABE-4CDD-AD36-30AD91F1B033}"/>
              </a:ext>
            </a:extLst>
          </p:cNvPr>
          <p:cNvSpPr>
            <a:spLocks noGrp="1"/>
          </p:cNvSpPr>
          <p:nvPr>
            <p:ph idx="1"/>
          </p:nvPr>
        </p:nvSpPr>
        <p:spPr>
          <a:xfrm>
            <a:off x="557999" y="2027104"/>
            <a:ext cx="11059693" cy="4373958"/>
          </a:xfrm>
        </p:spPr>
        <p:txBody>
          <a:bodyPr/>
          <a:lstStyle>
            <a:lvl1pPr>
              <a:buClr>
                <a:srgbClr val="95C11F"/>
              </a:buClr>
              <a:defRPr/>
            </a:lvl1pPr>
            <a:lvl2pPr marL="685800" indent="-228600">
              <a:buClr>
                <a:srgbClr val="95C11F"/>
              </a:buClr>
              <a:buFont typeface="Arial" panose="020B0604020202020204" pitchFamily="34" charset="0"/>
              <a:buChar char="•"/>
              <a:defRPr/>
            </a:lvl2pPr>
            <a:lvl3pPr marL="1143000" indent="-228600">
              <a:buClr>
                <a:srgbClr val="95C11F"/>
              </a:buClr>
              <a:buFont typeface="Courier New" panose="02070309020205020404" pitchFamily="49" charset="0"/>
              <a:buChar char="o"/>
              <a:defRPr/>
            </a:lvl3pPr>
            <a:lvl4pPr>
              <a:buClr>
                <a:srgbClr val="95C11F"/>
              </a:buClr>
              <a:defRPr/>
            </a:lvl4pPr>
            <a:lvl5pPr marL="2057400" indent="-228600">
              <a:buClr>
                <a:srgbClr val="95C11F"/>
              </a:buClr>
              <a:buFont typeface="Arial" panose="020B0604020202020204" pitchFamily="34" charset="0"/>
              <a:buChar char="•"/>
              <a:defRPr/>
            </a:lvl5pPr>
          </a:lstStyle>
          <a:p>
            <a:pPr lvl="0"/>
            <a:r>
              <a:rPr lang="el-GR" dirty="0"/>
              <a:t>Επεξεργασία στυλ υποδείγματος κειμένου</a:t>
            </a:r>
          </a:p>
          <a:p>
            <a:pPr lvl="1"/>
            <a:r>
              <a:rPr lang="el-GR" dirty="0"/>
              <a:t>Δεύτερου επιπέδου</a:t>
            </a:r>
          </a:p>
          <a:p>
            <a:pPr lvl="2"/>
            <a:r>
              <a:rPr lang="el-GR" dirty="0"/>
              <a:t>Τρίτου επιπέδου</a:t>
            </a:r>
          </a:p>
          <a:p>
            <a:pPr lvl="3"/>
            <a:r>
              <a:rPr lang="el-GR" dirty="0"/>
              <a:t>Τέταρτου επιπέδου</a:t>
            </a:r>
          </a:p>
          <a:p>
            <a:pPr lvl="4"/>
            <a:r>
              <a:rPr lang="el-GR" dirty="0"/>
              <a:t>Πέμπτου επιπέδου</a:t>
            </a:r>
          </a:p>
        </p:txBody>
      </p:sp>
      <p:pic>
        <p:nvPicPr>
          <p:cNvPr id="5" name="Γραφικό 6">
            <a:extLst>
              <a:ext uri="{FF2B5EF4-FFF2-40B4-BE49-F238E27FC236}">
                <a16:creationId xmlns:a16="http://schemas.microsoft.com/office/drawing/2014/main" id="{A3C3443B-208A-293E-7BFA-27CB345B73E4}"/>
              </a:ext>
            </a:extLst>
          </p:cNvPr>
          <p:cNvPicPr>
            <a:picLocks noChangeAspect="1"/>
          </p:cNvPicPr>
          <p:nvPr userDrawn="1"/>
        </p:nvPicPr>
        <p:blipFill>
          <a:blip r:embed="rId2">
            <a:extLst>
              <a:ext uri="{96DAC541-7B7A-43D3-8B79-37D633B846F1}">
                <asvg:svgBlip xmlns="" xmlns:asvg="http://schemas.microsoft.com/office/drawing/2016/SVG/main" r:embed="rId3"/>
              </a:ext>
            </a:extLst>
          </a:blip>
          <a:stretch>
            <a:fillRect/>
          </a:stretch>
        </p:blipFill>
        <p:spPr>
          <a:xfrm>
            <a:off x="-220168" y="6493068"/>
            <a:ext cx="1843147" cy="459682"/>
          </a:xfrm>
          <a:prstGeom prst="rect">
            <a:avLst/>
          </a:prstGeom>
        </p:spPr>
      </p:pic>
      <p:sp>
        <p:nvSpPr>
          <p:cNvPr id="4" name="Τίτλος 1">
            <a:extLst>
              <a:ext uri="{FF2B5EF4-FFF2-40B4-BE49-F238E27FC236}">
                <a16:creationId xmlns:a16="http://schemas.microsoft.com/office/drawing/2014/main" id="{3CD20D06-4A7A-D49C-6CB2-F962BB88A8CF}"/>
              </a:ext>
            </a:extLst>
          </p:cNvPr>
          <p:cNvSpPr txBox="1">
            <a:spLocks/>
          </p:cNvSpPr>
          <p:nvPr userDrawn="1"/>
        </p:nvSpPr>
        <p:spPr>
          <a:xfrm>
            <a:off x="672658" y="1046949"/>
            <a:ext cx="11059692" cy="728162"/>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lang="el-GR" sz="2800" b="1" kern="1200" dirty="0">
                <a:solidFill>
                  <a:srgbClr val="D8134D"/>
                </a:solidFill>
                <a:effectLst/>
                <a:latin typeface="+mn-lt"/>
                <a:ea typeface="Adobe Gothic Std B" panose="020B0800000000000000" pitchFamily="34" charset="-128"/>
                <a:cs typeface="+mj-cs"/>
              </a:defRPr>
            </a:lvl1pPr>
          </a:lstStyle>
          <a:p>
            <a:r>
              <a:rPr lang="el-GR" dirty="0"/>
              <a:t>Στυλ κύριου τίτλου</a:t>
            </a:r>
          </a:p>
        </p:txBody>
      </p:sp>
      <p:sp>
        <p:nvSpPr>
          <p:cNvPr id="9" name="TextBox 80">
            <a:extLst>
              <a:ext uri="{FF2B5EF4-FFF2-40B4-BE49-F238E27FC236}">
                <a16:creationId xmlns:a16="http://schemas.microsoft.com/office/drawing/2014/main" id="{658FDC2B-DDF7-5E04-E729-E7AB491B9FA4}"/>
              </a:ext>
            </a:extLst>
          </p:cNvPr>
          <p:cNvSpPr txBox="1">
            <a:spLocks noChangeArrowheads="1"/>
          </p:cNvSpPr>
          <p:nvPr userDrawn="1"/>
        </p:nvSpPr>
        <p:spPr bwMode="auto">
          <a:xfrm>
            <a:off x="-1009" y="1314"/>
            <a:ext cx="2553709" cy="533745"/>
          </a:xfrm>
          <a:prstGeom prst="rect">
            <a:avLst/>
          </a:prstGeom>
          <a:solidFill>
            <a:srgbClr val="004899"/>
          </a:solidFill>
          <a:ln w="9525">
            <a:noFill/>
            <a:miter lim="800000"/>
            <a:headEnd/>
            <a:tailEnd/>
          </a:ln>
          <a:effectLst>
            <a:outerShdw blurRad="40000" dist="23000" dir="5400000" rotWithShape="0">
              <a:srgbClr val="808080">
                <a:alpha val="34998"/>
              </a:srgbClr>
            </a:outerShdw>
          </a:effectLst>
        </p:spPr>
        <p:txBody>
          <a:bodyPr lIns="180000" anchor="ctr"/>
          <a:lstStyle>
            <a:defPPr>
              <a:defRPr lang="el-GR"/>
            </a:defPPr>
            <a:lvl1pPr algn="ctr" fontAlgn="auto">
              <a:spcBef>
                <a:spcPts val="0"/>
              </a:spcBef>
              <a:spcAft>
                <a:spcPts val="0"/>
              </a:spcAft>
              <a:defRPr>
                <a:solidFill>
                  <a:schemeClr val="lt1"/>
                </a:solidFill>
              </a:defRPr>
            </a:lvl1pPr>
            <a:lvl2pPr marL="742950" indent="-285750" eaLnBrk="0" hangingPunct="0">
              <a:defRPr sz="2400">
                <a:solidFill>
                  <a:schemeClr val="tx1"/>
                </a:solidFill>
                <a:latin typeface="Calibri" panose="020F0502020204030204" pitchFamily="34" charset="0"/>
                <a:ea typeface="MS PGothic" panose="020B0600070205080204" pitchFamily="34" charset="-128"/>
              </a:defRPr>
            </a:lvl2pPr>
            <a:lvl3pPr marL="1143000" indent="-228600" eaLnBrk="0" hangingPunct="0">
              <a:defRPr sz="2400">
                <a:solidFill>
                  <a:schemeClr val="tx1"/>
                </a:solidFill>
                <a:latin typeface="Calibri" panose="020F0502020204030204" pitchFamily="34" charset="0"/>
                <a:ea typeface="MS PGothic" panose="020B0600070205080204" pitchFamily="34" charset="-128"/>
              </a:defRPr>
            </a:lvl3pPr>
            <a:lvl4pPr marL="1600200" indent="-228600" eaLnBrk="0" hangingPunct="0">
              <a:defRPr sz="2400">
                <a:solidFill>
                  <a:schemeClr val="tx1"/>
                </a:solidFill>
                <a:latin typeface="Calibri" panose="020F0502020204030204" pitchFamily="34" charset="0"/>
                <a:ea typeface="MS PGothic" panose="020B0600070205080204" pitchFamily="34" charset="-128"/>
              </a:defRPr>
            </a:lvl4pPr>
            <a:lvl5pPr marL="2057400" indent="-228600" eaLnBrk="0" hangingPunct="0">
              <a:defRPr sz="24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lvl="0" algn="l"/>
            <a:r>
              <a:rPr lang="en-US" altLang="el-GR" sz="2400" dirty="0">
                <a:effectLst>
                  <a:outerShdw blurRad="38100" dist="38100" dir="2700000" algn="tl">
                    <a:srgbClr val="000000">
                      <a:alpha val="43137"/>
                    </a:srgbClr>
                  </a:outerShdw>
                </a:effectLst>
                <a:latin typeface="+mn-lt"/>
              </a:rPr>
              <a:t>Digital</a:t>
            </a:r>
            <a:r>
              <a:rPr lang="en-US" altLang="el-GR" sz="2400" baseline="0" dirty="0">
                <a:effectLst>
                  <a:outerShdw blurRad="38100" dist="38100" dir="2700000" algn="tl">
                    <a:srgbClr val="000000">
                      <a:alpha val="43137"/>
                    </a:srgbClr>
                  </a:outerShdw>
                </a:effectLst>
                <a:latin typeface="+mn-lt"/>
              </a:rPr>
              <a:t> skills</a:t>
            </a:r>
            <a:endParaRPr lang="en-US" altLang="el-GR" sz="2400" dirty="0">
              <a:effectLst>
                <a:outerShdw blurRad="38100" dist="38100" dir="2700000" algn="tl">
                  <a:srgbClr val="000000">
                    <a:alpha val="43137"/>
                  </a:srgbClr>
                </a:outerShdw>
              </a:effectLst>
              <a:latin typeface="+mn-lt"/>
            </a:endParaRPr>
          </a:p>
        </p:txBody>
      </p:sp>
      <p:sp>
        <p:nvSpPr>
          <p:cNvPr id="10" name="Oval 8">
            <a:extLst>
              <a:ext uri="{FF2B5EF4-FFF2-40B4-BE49-F238E27FC236}">
                <a16:creationId xmlns:a16="http://schemas.microsoft.com/office/drawing/2014/main" id="{9D1B87FB-78DD-C185-42ED-AF904AA07618}"/>
              </a:ext>
            </a:extLst>
          </p:cNvPr>
          <p:cNvSpPr/>
          <p:nvPr userDrawn="1"/>
        </p:nvSpPr>
        <p:spPr bwMode="auto">
          <a:xfrm>
            <a:off x="2347827" y="59354"/>
            <a:ext cx="401430" cy="405819"/>
          </a:xfrm>
          <a:prstGeom prst="ellipse">
            <a:avLst/>
          </a:prstGeom>
          <a:solidFill>
            <a:srgbClr val="95C11F"/>
          </a:solidFill>
          <a:ln w="57150">
            <a:solidFill>
              <a:schemeClr val="bg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kern="0" dirty="0">
              <a:solidFill>
                <a:srgbClr val="D61920"/>
              </a:solidFill>
              <a:latin typeface="+mn-lt"/>
              <a:sym typeface="Arial"/>
              <a:rtl val="0"/>
            </a:endParaRPr>
          </a:p>
        </p:txBody>
      </p:sp>
      <p:sp>
        <p:nvSpPr>
          <p:cNvPr id="11" name="TextBox 10">
            <a:extLst>
              <a:ext uri="{FF2B5EF4-FFF2-40B4-BE49-F238E27FC236}">
                <a16:creationId xmlns:a16="http://schemas.microsoft.com/office/drawing/2014/main" id="{5A53BFEB-800B-BB45-ED5A-93E9A12E32F5}"/>
              </a:ext>
            </a:extLst>
          </p:cNvPr>
          <p:cNvSpPr txBox="1">
            <a:spLocks noChangeArrowheads="1"/>
          </p:cNvSpPr>
          <p:nvPr userDrawn="1"/>
        </p:nvSpPr>
        <p:spPr bwMode="auto">
          <a:xfrm>
            <a:off x="2406386" y="-24282"/>
            <a:ext cx="324196" cy="4647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1400">
                <a:solidFill>
                  <a:srgbClr val="000000"/>
                </a:solidFill>
                <a:latin typeface="Arial" panose="020B0604020202020204" pitchFamily="34" charset="0"/>
                <a:ea typeface="MS PGothic" panose="020B0600070205080204" pitchFamily="34" charset="-128"/>
                <a:sym typeface="Arial" panose="020B0604020202020204" pitchFamily="34" charset="0"/>
              </a:defRPr>
            </a:lvl1pPr>
            <a:lvl2pPr marL="742950" indent="-285750" eaLnBrk="0" hangingPunct="0">
              <a:defRPr sz="1400">
                <a:solidFill>
                  <a:srgbClr val="000000"/>
                </a:solidFill>
                <a:latin typeface="Arial" panose="020B0604020202020204" pitchFamily="34" charset="0"/>
                <a:ea typeface="MS PGothic" panose="020B0600070205080204" pitchFamily="34" charset="-128"/>
                <a:sym typeface="Arial" panose="020B0604020202020204" pitchFamily="34" charset="0"/>
              </a:defRPr>
            </a:lvl2pPr>
            <a:lvl3pPr marL="1143000" indent="-228600" eaLnBrk="0" hangingPunct="0">
              <a:defRPr sz="1400">
                <a:solidFill>
                  <a:srgbClr val="000000"/>
                </a:solidFill>
                <a:latin typeface="Arial" panose="020B0604020202020204" pitchFamily="34" charset="0"/>
                <a:ea typeface="MS PGothic" panose="020B0600070205080204" pitchFamily="34" charset="-128"/>
                <a:sym typeface="Arial" panose="020B0604020202020204" pitchFamily="34" charset="0"/>
              </a:defRPr>
            </a:lvl3pPr>
            <a:lvl4pPr marL="1600200" indent="-228600" eaLnBrk="0" hangingPunct="0">
              <a:defRPr sz="1400">
                <a:solidFill>
                  <a:srgbClr val="000000"/>
                </a:solidFill>
                <a:latin typeface="Arial" panose="020B0604020202020204" pitchFamily="34" charset="0"/>
                <a:ea typeface="MS PGothic" panose="020B0600070205080204" pitchFamily="34" charset="-128"/>
                <a:sym typeface="Arial" panose="020B0604020202020204" pitchFamily="34" charset="0"/>
              </a:defRPr>
            </a:lvl4pPr>
            <a:lvl5pPr marL="2057400" indent="-228600" eaLnBrk="0" hangingPunct="0">
              <a:defRPr sz="1400">
                <a:solidFill>
                  <a:srgbClr val="000000"/>
                </a:solidFill>
                <a:latin typeface="Arial" panose="020B0604020202020204" pitchFamily="34" charset="0"/>
                <a:ea typeface="MS PGothic" panose="020B0600070205080204" pitchFamily="34" charset="-128"/>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ea typeface="MS PGothic" panose="020B0600070205080204" pitchFamily="34" charset="-128"/>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ea typeface="MS PGothic" panose="020B0600070205080204" pitchFamily="34" charset="-128"/>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ea typeface="MS PGothic" panose="020B0600070205080204" pitchFamily="34" charset="-128"/>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ea typeface="MS PGothic" panose="020B0600070205080204" pitchFamily="34" charset="-128"/>
                <a:sym typeface="Arial" panose="020B0604020202020204" pitchFamily="34" charset="0"/>
              </a:defRPr>
            </a:lvl9pPr>
          </a:lstStyle>
          <a:p>
            <a:pPr eaLnBrk="1" hangingPunct="1">
              <a:lnSpc>
                <a:spcPct val="150000"/>
              </a:lnSpc>
              <a:buClr>
                <a:schemeClr val="bg1"/>
              </a:buClr>
              <a:buSzPct val="140000"/>
            </a:pPr>
            <a:r>
              <a:rPr lang="en-US" altLang="el-GR" sz="1800" dirty="0">
                <a:solidFill>
                  <a:schemeClr val="bg1"/>
                </a:solidFill>
                <a:effectLst>
                  <a:outerShdw blurRad="38100" dist="38100" dir="2700000" algn="tl">
                    <a:srgbClr val="000000">
                      <a:alpha val="43137"/>
                    </a:srgbClr>
                  </a:outerShdw>
                </a:effectLst>
                <a:latin typeface="+mn-lt"/>
              </a:rPr>
              <a:t>7</a:t>
            </a:r>
          </a:p>
        </p:txBody>
      </p:sp>
    </p:spTree>
    <p:extLst>
      <p:ext uri="{BB962C8B-B14F-4D97-AF65-F5344CB8AC3E}">
        <p14:creationId xmlns:p14="http://schemas.microsoft.com/office/powerpoint/2010/main" val="233686659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Submodule other slide 1 column">
    <p:spTree>
      <p:nvGrpSpPr>
        <p:cNvPr id="1" name=""/>
        <p:cNvGrpSpPr/>
        <p:nvPr/>
      </p:nvGrpSpPr>
      <p:grpSpPr>
        <a:xfrm>
          <a:off x="0" y="0"/>
          <a:ext cx="0" cy="0"/>
          <a:chOff x="0" y="0"/>
          <a:chExt cx="0" cy="0"/>
        </a:xfrm>
      </p:grpSpPr>
      <p:sp>
        <p:nvSpPr>
          <p:cNvPr id="3" name="Θέση περιεχομένου 2">
            <a:extLst>
              <a:ext uri="{FF2B5EF4-FFF2-40B4-BE49-F238E27FC236}">
                <a16:creationId xmlns:a16="http://schemas.microsoft.com/office/drawing/2014/main" id="{A4A2ACF4-3ABE-4CDD-AD36-30AD91F1B033}"/>
              </a:ext>
            </a:extLst>
          </p:cNvPr>
          <p:cNvSpPr>
            <a:spLocks noGrp="1"/>
          </p:cNvSpPr>
          <p:nvPr>
            <p:ph idx="1"/>
          </p:nvPr>
        </p:nvSpPr>
        <p:spPr>
          <a:xfrm>
            <a:off x="509447" y="1185532"/>
            <a:ext cx="11059693" cy="4373958"/>
          </a:xfrm>
        </p:spPr>
        <p:txBody>
          <a:bodyPr/>
          <a:lstStyle>
            <a:lvl1pPr marL="0" indent="0">
              <a:buClr>
                <a:srgbClr val="95C11F"/>
              </a:buClr>
              <a:buNone/>
              <a:defRPr/>
            </a:lvl1pPr>
            <a:lvl2pPr marL="685800" indent="-228600">
              <a:buClr>
                <a:srgbClr val="95C11F"/>
              </a:buClr>
              <a:buFont typeface="Arial" panose="020B0604020202020204" pitchFamily="34" charset="0"/>
              <a:buChar char="•"/>
              <a:defRPr/>
            </a:lvl2pPr>
            <a:lvl3pPr marL="1143000" indent="-228600">
              <a:buClr>
                <a:srgbClr val="95C11F"/>
              </a:buClr>
              <a:buFont typeface="Courier New" panose="02070309020205020404" pitchFamily="49" charset="0"/>
              <a:buChar char="o"/>
              <a:defRPr/>
            </a:lvl3pPr>
            <a:lvl4pPr>
              <a:buClr>
                <a:srgbClr val="95C11F"/>
              </a:buClr>
              <a:defRPr/>
            </a:lvl4pPr>
            <a:lvl5pPr marL="2057400" indent="-228600">
              <a:buClr>
                <a:srgbClr val="95C11F"/>
              </a:buClr>
              <a:buFont typeface="Arial" panose="020B0604020202020204" pitchFamily="34" charset="0"/>
              <a:buChar char="•"/>
              <a:defRPr/>
            </a:lvl5pPr>
          </a:lstStyle>
          <a:p>
            <a:pPr lvl="0"/>
            <a:r>
              <a:rPr lang="el-GR" dirty="0"/>
              <a:t>Επεξεργασία στυλ υποδείγματος κειμένου</a:t>
            </a:r>
          </a:p>
          <a:p>
            <a:pPr lvl="1"/>
            <a:r>
              <a:rPr lang="el-GR" dirty="0"/>
              <a:t>Δεύτερου επιπέδου</a:t>
            </a:r>
          </a:p>
          <a:p>
            <a:pPr lvl="2"/>
            <a:r>
              <a:rPr lang="el-GR" dirty="0"/>
              <a:t>Τρίτου επιπέδου</a:t>
            </a:r>
          </a:p>
          <a:p>
            <a:pPr lvl="3"/>
            <a:r>
              <a:rPr lang="el-GR" dirty="0"/>
              <a:t>Τέταρτου επιπέδου</a:t>
            </a:r>
          </a:p>
          <a:p>
            <a:pPr lvl="4"/>
            <a:r>
              <a:rPr lang="el-GR" dirty="0"/>
              <a:t>Πέμπτου επιπέδου</a:t>
            </a:r>
          </a:p>
        </p:txBody>
      </p:sp>
      <p:pic>
        <p:nvPicPr>
          <p:cNvPr id="5" name="Γραφικό 6">
            <a:extLst>
              <a:ext uri="{FF2B5EF4-FFF2-40B4-BE49-F238E27FC236}">
                <a16:creationId xmlns:a16="http://schemas.microsoft.com/office/drawing/2014/main" id="{A3C3443B-208A-293E-7BFA-27CB345B73E4}"/>
              </a:ext>
            </a:extLst>
          </p:cNvPr>
          <p:cNvPicPr>
            <a:picLocks noChangeAspect="1"/>
          </p:cNvPicPr>
          <p:nvPr userDrawn="1"/>
        </p:nvPicPr>
        <p:blipFill>
          <a:blip r:embed="rId2">
            <a:extLst>
              <a:ext uri="{96DAC541-7B7A-43D3-8B79-37D633B846F1}">
                <asvg:svgBlip xmlns="" xmlns:asvg="http://schemas.microsoft.com/office/drawing/2016/SVG/main" r:embed="rId3"/>
              </a:ext>
            </a:extLst>
          </a:blip>
          <a:stretch>
            <a:fillRect/>
          </a:stretch>
        </p:blipFill>
        <p:spPr>
          <a:xfrm>
            <a:off x="-220168" y="6493068"/>
            <a:ext cx="1843147" cy="459682"/>
          </a:xfrm>
          <a:prstGeom prst="rect">
            <a:avLst/>
          </a:prstGeom>
        </p:spPr>
      </p:pic>
      <p:sp>
        <p:nvSpPr>
          <p:cNvPr id="4" name="Τίτλος 1">
            <a:extLst>
              <a:ext uri="{FF2B5EF4-FFF2-40B4-BE49-F238E27FC236}">
                <a16:creationId xmlns:a16="http://schemas.microsoft.com/office/drawing/2014/main" id="{3CD20D06-4A7A-D49C-6CB2-F962BB88A8CF}"/>
              </a:ext>
            </a:extLst>
          </p:cNvPr>
          <p:cNvSpPr txBox="1">
            <a:spLocks/>
          </p:cNvSpPr>
          <p:nvPr userDrawn="1"/>
        </p:nvSpPr>
        <p:spPr>
          <a:xfrm>
            <a:off x="672658" y="1046949"/>
            <a:ext cx="11059692" cy="728162"/>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lang="el-GR" sz="2800" b="1" kern="1200" dirty="0">
                <a:solidFill>
                  <a:srgbClr val="D8134D"/>
                </a:solidFill>
                <a:effectLst/>
                <a:latin typeface="+mn-lt"/>
                <a:ea typeface="Adobe Gothic Std B" panose="020B0800000000000000" pitchFamily="34" charset="-128"/>
                <a:cs typeface="+mj-cs"/>
              </a:defRPr>
            </a:lvl1pPr>
          </a:lstStyle>
          <a:p>
            <a:endParaRPr lang="el-GR" dirty="0"/>
          </a:p>
        </p:txBody>
      </p:sp>
      <p:sp>
        <p:nvSpPr>
          <p:cNvPr id="9" name="TextBox 80">
            <a:extLst>
              <a:ext uri="{FF2B5EF4-FFF2-40B4-BE49-F238E27FC236}">
                <a16:creationId xmlns:a16="http://schemas.microsoft.com/office/drawing/2014/main" id="{658FDC2B-DDF7-5E04-E729-E7AB491B9FA4}"/>
              </a:ext>
            </a:extLst>
          </p:cNvPr>
          <p:cNvSpPr txBox="1">
            <a:spLocks noChangeArrowheads="1"/>
          </p:cNvSpPr>
          <p:nvPr userDrawn="1"/>
        </p:nvSpPr>
        <p:spPr bwMode="auto">
          <a:xfrm>
            <a:off x="-1009" y="1314"/>
            <a:ext cx="2553709" cy="533745"/>
          </a:xfrm>
          <a:prstGeom prst="rect">
            <a:avLst/>
          </a:prstGeom>
          <a:solidFill>
            <a:srgbClr val="004899"/>
          </a:solidFill>
          <a:ln w="9525">
            <a:noFill/>
            <a:miter lim="800000"/>
            <a:headEnd/>
            <a:tailEnd/>
          </a:ln>
          <a:effectLst>
            <a:outerShdw blurRad="40000" dist="23000" dir="5400000" rotWithShape="0">
              <a:srgbClr val="808080">
                <a:alpha val="34998"/>
              </a:srgbClr>
            </a:outerShdw>
          </a:effectLst>
        </p:spPr>
        <p:txBody>
          <a:bodyPr lIns="180000" anchor="ctr"/>
          <a:lstStyle>
            <a:defPPr>
              <a:defRPr lang="el-GR"/>
            </a:defPPr>
            <a:lvl1pPr algn="ctr" fontAlgn="auto">
              <a:spcBef>
                <a:spcPts val="0"/>
              </a:spcBef>
              <a:spcAft>
                <a:spcPts val="0"/>
              </a:spcAft>
              <a:defRPr>
                <a:solidFill>
                  <a:schemeClr val="lt1"/>
                </a:solidFill>
              </a:defRPr>
            </a:lvl1pPr>
            <a:lvl2pPr marL="742950" indent="-285750" eaLnBrk="0" hangingPunct="0">
              <a:defRPr sz="2400">
                <a:solidFill>
                  <a:schemeClr val="tx1"/>
                </a:solidFill>
                <a:latin typeface="Calibri" panose="020F0502020204030204" pitchFamily="34" charset="0"/>
                <a:ea typeface="MS PGothic" panose="020B0600070205080204" pitchFamily="34" charset="-128"/>
              </a:defRPr>
            </a:lvl2pPr>
            <a:lvl3pPr marL="1143000" indent="-228600" eaLnBrk="0" hangingPunct="0">
              <a:defRPr sz="2400">
                <a:solidFill>
                  <a:schemeClr val="tx1"/>
                </a:solidFill>
                <a:latin typeface="Calibri" panose="020F0502020204030204" pitchFamily="34" charset="0"/>
                <a:ea typeface="MS PGothic" panose="020B0600070205080204" pitchFamily="34" charset="-128"/>
              </a:defRPr>
            </a:lvl3pPr>
            <a:lvl4pPr marL="1600200" indent="-228600" eaLnBrk="0" hangingPunct="0">
              <a:defRPr sz="2400">
                <a:solidFill>
                  <a:schemeClr val="tx1"/>
                </a:solidFill>
                <a:latin typeface="Calibri" panose="020F0502020204030204" pitchFamily="34" charset="0"/>
                <a:ea typeface="MS PGothic" panose="020B0600070205080204" pitchFamily="34" charset="-128"/>
              </a:defRPr>
            </a:lvl4pPr>
            <a:lvl5pPr marL="2057400" indent="-228600" eaLnBrk="0" hangingPunct="0">
              <a:defRPr sz="24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0"/>
              </a:spcBef>
              <a:spcAft>
                <a:spcPct val="0"/>
              </a:spcAft>
              <a:defRPr sz="2400">
                <a:solidFill>
                  <a:schemeClr val="tx1"/>
                </a:solidFill>
                <a:latin typeface="Calibri" panose="020F0502020204030204" pitchFamily="34" charset="0"/>
                <a:ea typeface="MS PGothic" panose="020B0600070205080204" pitchFamily="34" charset="-128"/>
              </a:defRPr>
            </a:lvl9pPr>
          </a:lstStyle>
          <a:p>
            <a:pPr lvl="0" algn="l"/>
            <a:r>
              <a:rPr lang="en-US" altLang="el-GR" sz="2400" dirty="0">
                <a:effectLst>
                  <a:outerShdw blurRad="38100" dist="38100" dir="2700000" algn="tl">
                    <a:srgbClr val="000000">
                      <a:alpha val="43137"/>
                    </a:srgbClr>
                  </a:outerShdw>
                </a:effectLst>
                <a:latin typeface="+mn-lt"/>
              </a:rPr>
              <a:t>Digital</a:t>
            </a:r>
            <a:r>
              <a:rPr lang="en-US" altLang="el-GR" sz="2400" baseline="0" dirty="0">
                <a:effectLst>
                  <a:outerShdw blurRad="38100" dist="38100" dir="2700000" algn="tl">
                    <a:srgbClr val="000000">
                      <a:alpha val="43137"/>
                    </a:srgbClr>
                  </a:outerShdw>
                </a:effectLst>
                <a:latin typeface="+mn-lt"/>
              </a:rPr>
              <a:t> skills</a:t>
            </a:r>
            <a:endParaRPr lang="en-US" altLang="el-GR" sz="2400" dirty="0">
              <a:effectLst>
                <a:outerShdw blurRad="38100" dist="38100" dir="2700000" algn="tl">
                  <a:srgbClr val="000000">
                    <a:alpha val="43137"/>
                  </a:srgbClr>
                </a:outerShdw>
              </a:effectLst>
              <a:latin typeface="+mn-lt"/>
            </a:endParaRPr>
          </a:p>
        </p:txBody>
      </p:sp>
      <p:sp>
        <p:nvSpPr>
          <p:cNvPr id="10" name="Oval 8">
            <a:extLst>
              <a:ext uri="{FF2B5EF4-FFF2-40B4-BE49-F238E27FC236}">
                <a16:creationId xmlns:a16="http://schemas.microsoft.com/office/drawing/2014/main" id="{9D1B87FB-78DD-C185-42ED-AF904AA07618}"/>
              </a:ext>
            </a:extLst>
          </p:cNvPr>
          <p:cNvSpPr/>
          <p:nvPr userDrawn="1"/>
        </p:nvSpPr>
        <p:spPr bwMode="auto">
          <a:xfrm>
            <a:off x="2347827" y="59354"/>
            <a:ext cx="401430" cy="405819"/>
          </a:xfrm>
          <a:prstGeom prst="ellipse">
            <a:avLst/>
          </a:prstGeom>
          <a:solidFill>
            <a:srgbClr val="95C11F"/>
          </a:solidFill>
          <a:ln w="57150">
            <a:solidFill>
              <a:schemeClr val="bg1"/>
            </a:solid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kern="0" dirty="0">
              <a:solidFill>
                <a:srgbClr val="D61920"/>
              </a:solidFill>
              <a:latin typeface="+mn-lt"/>
              <a:sym typeface="Arial"/>
              <a:rtl val="0"/>
            </a:endParaRPr>
          </a:p>
        </p:txBody>
      </p:sp>
      <p:sp>
        <p:nvSpPr>
          <p:cNvPr id="11" name="TextBox 10">
            <a:extLst>
              <a:ext uri="{FF2B5EF4-FFF2-40B4-BE49-F238E27FC236}">
                <a16:creationId xmlns:a16="http://schemas.microsoft.com/office/drawing/2014/main" id="{5A53BFEB-800B-BB45-ED5A-93E9A12E32F5}"/>
              </a:ext>
            </a:extLst>
          </p:cNvPr>
          <p:cNvSpPr txBox="1">
            <a:spLocks noChangeArrowheads="1"/>
          </p:cNvSpPr>
          <p:nvPr userDrawn="1"/>
        </p:nvSpPr>
        <p:spPr bwMode="auto">
          <a:xfrm>
            <a:off x="2406386" y="-24282"/>
            <a:ext cx="324196" cy="4647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1400">
                <a:solidFill>
                  <a:srgbClr val="000000"/>
                </a:solidFill>
                <a:latin typeface="Arial" panose="020B0604020202020204" pitchFamily="34" charset="0"/>
                <a:ea typeface="MS PGothic" panose="020B0600070205080204" pitchFamily="34" charset="-128"/>
                <a:sym typeface="Arial" panose="020B0604020202020204" pitchFamily="34" charset="0"/>
              </a:defRPr>
            </a:lvl1pPr>
            <a:lvl2pPr marL="742950" indent="-285750" eaLnBrk="0" hangingPunct="0">
              <a:defRPr sz="1400">
                <a:solidFill>
                  <a:srgbClr val="000000"/>
                </a:solidFill>
                <a:latin typeface="Arial" panose="020B0604020202020204" pitchFamily="34" charset="0"/>
                <a:ea typeface="MS PGothic" panose="020B0600070205080204" pitchFamily="34" charset="-128"/>
                <a:sym typeface="Arial" panose="020B0604020202020204" pitchFamily="34" charset="0"/>
              </a:defRPr>
            </a:lvl2pPr>
            <a:lvl3pPr marL="1143000" indent="-228600" eaLnBrk="0" hangingPunct="0">
              <a:defRPr sz="1400">
                <a:solidFill>
                  <a:srgbClr val="000000"/>
                </a:solidFill>
                <a:latin typeface="Arial" panose="020B0604020202020204" pitchFamily="34" charset="0"/>
                <a:ea typeface="MS PGothic" panose="020B0600070205080204" pitchFamily="34" charset="-128"/>
                <a:sym typeface="Arial" panose="020B0604020202020204" pitchFamily="34" charset="0"/>
              </a:defRPr>
            </a:lvl3pPr>
            <a:lvl4pPr marL="1600200" indent="-228600" eaLnBrk="0" hangingPunct="0">
              <a:defRPr sz="1400">
                <a:solidFill>
                  <a:srgbClr val="000000"/>
                </a:solidFill>
                <a:latin typeface="Arial" panose="020B0604020202020204" pitchFamily="34" charset="0"/>
                <a:ea typeface="MS PGothic" panose="020B0600070205080204" pitchFamily="34" charset="-128"/>
                <a:sym typeface="Arial" panose="020B0604020202020204" pitchFamily="34" charset="0"/>
              </a:defRPr>
            </a:lvl4pPr>
            <a:lvl5pPr marL="2057400" indent="-228600" eaLnBrk="0" hangingPunct="0">
              <a:defRPr sz="1400">
                <a:solidFill>
                  <a:srgbClr val="000000"/>
                </a:solidFill>
                <a:latin typeface="Arial" panose="020B0604020202020204" pitchFamily="34" charset="0"/>
                <a:ea typeface="MS PGothic" panose="020B0600070205080204" pitchFamily="34" charset="-128"/>
                <a:sym typeface="Arial" panose="020B0604020202020204" pitchFamily="34" charset="0"/>
              </a:defRPr>
            </a:lvl5pPr>
            <a:lvl6pPr marL="2514600" indent="-228600" eaLnBrk="0" fontAlgn="base" hangingPunct="0">
              <a:spcBef>
                <a:spcPct val="0"/>
              </a:spcBef>
              <a:spcAft>
                <a:spcPct val="0"/>
              </a:spcAft>
              <a:defRPr sz="1400">
                <a:solidFill>
                  <a:srgbClr val="000000"/>
                </a:solidFill>
                <a:latin typeface="Arial" panose="020B0604020202020204" pitchFamily="34" charset="0"/>
                <a:ea typeface="MS PGothic" panose="020B0600070205080204" pitchFamily="34" charset="-128"/>
                <a:sym typeface="Arial" panose="020B0604020202020204" pitchFamily="34" charset="0"/>
              </a:defRPr>
            </a:lvl6pPr>
            <a:lvl7pPr marL="2971800" indent="-228600" eaLnBrk="0" fontAlgn="base" hangingPunct="0">
              <a:spcBef>
                <a:spcPct val="0"/>
              </a:spcBef>
              <a:spcAft>
                <a:spcPct val="0"/>
              </a:spcAft>
              <a:defRPr sz="1400">
                <a:solidFill>
                  <a:srgbClr val="000000"/>
                </a:solidFill>
                <a:latin typeface="Arial" panose="020B0604020202020204" pitchFamily="34" charset="0"/>
                <a:ea typeface="MS PGothic" panose="020B0600070205080204" pitchFamily="34" charset="-128"/>
                <a:sym typeface="Arial" panose="020B0604020202020204" pitchFamily="34" charset="0"/>
              </a:defRPr>
            </a:lvl7pPr>
            <a:lvl8pPr marL="3429000" indent="-228600" eaLnBrk="0" fontAlgn="base" hangingPunct="0">
              <a:spcBef>
                <a:spcPct val="0"/>
              </a:spcBef>
              <a:spcAft>
                <a:spcPct val="0"/>
              </a:spcAft>
              <a:defRPr sz="1400">
                <a:solidFill>
                  <a:srgbClr val="000000"/>
                </a:solidFill>
                <a:latin typeface="Arial" panose="020B0604020202020204" pitchFamily="34" charset="0"/>
                <a:ea typeface="MS PGothic" panose="020B0600070205080204" pitchFamily="34" charset="-128"/>
                <a:sym typeface="Arial" panose="020B0604020202020204" pitchFamily="34" charset="0"/>
              </a:defRPr>
            </a:lvl8pPr>
            <a:lvl9pPr marL="3886200" indent="-228600" eaLnBrk="0" fontAlgn="base" hangingPunct="0">
              <a:spcBef>
                <a:spcPct val="0"/>
              </a:spcBef>
              <a:spcAft>
                <a:spcPct val="0"/>
              </a:spcAft>
              <a:defRPr sz="1400">
                <a:solidFill>
                  <a:srgbClr val="000000"/>
                </a:solidFill>
                <a:latin typeface="Arial" panose="020B0604020202020204" pitchFamily="34" charset="0"/>
                <a:ea typeface="MS PGothic" panose="020B0600070205080204" pitchFamily="34" charset="-128"/>
                <a:sym typeface="Arial" panose="020B0604020202020204" pitchFamily="34" charset="0"/>
              </a:defRPr>
            </a:lvl9pPr>
          </a:lstStyle>
          <a:p>
            <a:pPr eaLnBrk="1" hangingPunct="1">
              <a:lnSpc>
                <a:spcPct val="150000"/>
              </a:lnSpc>
              <a:buClr>
                <a:schemeClr val="bg1"/>
              </a:buClr>
              <a:buSzPct val="140000"/>
            </a:pPr>
            <a:r>
              <a:rPr lang="en-US" altLang="el-GR" sz="1800" dirty="0">
                <a:solidFill>
                  <a:schemeClr val="bg1"/>
                </a:solidFill>
                <a:effectLst>
                  <a:outerShdw blurRad="38100" dist="38100" dir="2700000" algn="tl">
                    <a:srgbClr val="000000">
                      <a:alpha val="43137"/>
                    </a:srgbClr>
                  </a:outerShdw>
                </a:effectLst>
                <a:latin typeface="+mn-lt"/>
              </a:rPr>
              <a:t>7</a:t>
            </a:r>
          </a:p>
        </p:txBody>
      </p:sp>
    </p:spTree>
    <p:extLst>
      <p:ext uri="{BB962C8B-B14F-4D97-AF65-F5344CB8AC3E}">
        <p14:creationId xmlns:p14="http://schemas.microsoft.com/office/powerpoint/2010/main" val="3068826600"/>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τίτλου 1">
            <a:extLst>
              <a:ext uri="{FF2B5EF4-FFF2-40B4-BE49-F238E27FC236}">
                <a16:creationId xmlns:a16="http://schemas.microsoft.com/office/drawing/2014/main" id="{B46BB58A-A75B-4A0C-BE6F-D0731393F47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l-GR"/>
              <a:t>Στυλ κύριου τίτλου</a:t>
            </a:r>
          </a:p>
        </p:txBody>
      </p:sp>
      <p:sp>
        <p:nvSpPr>
          <p:cNvPr id="3" name="Θέση κειμένου 2">
            <a:extLst>
              <a:ext uri="{FF2B5EF4-FFF2-40B4-BE49-F238E27FC236}">
                <a16:creationId xmlns:a16="http://schemas.microsoft.com/office/drawing/2014/main" id="{25648635-3CA0-4F1E-817C-A6E98ACC2516}"/>
              </a:ext>
            </a:extLst>
          </p:cNvPr>
          <p:cNvSpPr>
            <a:spLocks noGrp="1"/>
          </p:cNvSpPr>
          <p:nvPr>
            <p:ph type="body" idx="1"/>
          </p:nvPr>
        </p:nvSpPr>
        <p:spPr>
          <a:xfrm>
            <a:off x="838200" y="1858674"/>
            <a:ext cx="10515600" cy="4530725"/>
          </a:xfrm>
          <a:prstGeom prst="rect">
            <a:avLst/>
          </a:prstGeom>
        </p:spPr>
        <p:txBody>
          <a:bodyPr vert="horz" lIns="91440" tIns="45720" rIns="91440" bIns="45720" rtlCol="0">
            <a:normAutofit/>
          </a:bodyPr>
          <a:lstStyle/>
          <a:p>
            <a:pPr lvl="0"/>
            <a:r>
              <a:rPr lang="el-GR" dirty="0"/>
              <a:t>Επεξεργασία στυλ υποδείγματος κειμένου</a:t>
            </a:r>
          </a:p>
          <a:p>
            <a:pPr lvl="1"/>
            <a:r>
              <a:rPr lang="el-GR" dirty="0"/>
              <a:t>Δεύτερου επιπέδου</a:t>
            </a:r>
          </a:p>
          <a:p>
            <a:pPr lvl="2"/>
            <a:r>
              <a:rPr lang="el-GR" dirty="0"/>
              <a:t>Τρίτου επιπέδου</a:t>
            </a:r>
          </a:p>
          <a:p>
            <a:pPr lvl="3"/>
            <a:r>
              <a:rPr lang="el-GR" dirty="0"/>
              <a:t>Τέταρτου επιπέδου</a:t>
            </a:r>
          </a:p>
          <a:p>
            <a:pPr lvl="4"/>
            <a:r>
              <a:rPr lang="el-GR" dirty="0"/>
              <a:t>Πέμπτου επιπέδου</a:t>
            </a:r>
          </a:p>
        </p:txBody>
      </p:sp>
      <p:sp>
        <p:nvSpPr>
          <p:cNvPr id="4" name="Θέση ημερομηνίας 3">
            <a:extLst>
              <a:ext uri="{FF2B5EF4-FFF2-40B4-BE49-F238E27FC236}">
                <a16:creationId xmlns:a16="http://schemas.microsoft.com/office/drawing/2014/main" id="{E95B5D2D-F1A2-4F99-B9AD-6FD2B8D1E76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3F040FA-9906-4CC1-BC45-485E7EF45242}" type="datetimeFigureOut">
              <a:rPr lang="el-GR" smtClean="0"/>
              <a:t>31/1/2024</a:t>
            </a:fld>
            <a:endParaRPr lang="el-GR"/>
          </a:p>
        </p:txBody>
      </p:sp>
      <p:sp>
        <p:nvSpPr>
          <p:cNvPr id="5" name="Θέση υποσέλιδου 4">
            <a:extLst>
              <a:ext uri="{FF2B5EF4-FFF2-40B4-BE49-F238E27FC236}">
                <a16:creationId xmlns:a16="http://schemas.microsoft.com/office/drawing/2014/main" id="{9903A71A-FD73-44B7-9409-E37DDE72B6A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l-GR"/>
          </a:p>
        </p:txBody>
      </p:sp>
      <p:sp>
        <p:nvSpPr>
          <p:cNvPr id="6" name="Θέση αριθμού διαφάνειας 5">
            <a:extLst>
              <a:ext uri="{FF2B5EF4-FFF2-40B4-BE49-F238E27FC236}">
                <a16:creationId xmlns:a16="http://schemas.microsoft.com/office/drawing/2014/main" id="{406CDE5E-65B0-4D9D-8085-7599318DCE3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B1572DE-A66B-47C0-8B9C-780E58F2F0B4}" type="slidenum">
              <a:rPr lang="el-GR" smtClean="0"/>
              <a:t>‹#›</a:t>
            </a:fld>
            <a:endParaRPr lang="el-GR"/>
          </a:p>
        </p:txBody>
      </p:sp>
    </p:spTree>
    <p:extLst>
      <p:ext uri="{BB962C8B-B14F-4D97-AF65-F5344CB8AC3E}">
        <p14:creationId xmlns:p14="http://schemas.microsoft.com/office/powerpoint/2010/main" val="146892305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60" r:id="rId3"/>
    <p:sldLayoutId id="2147483662" r:id="rId4"/>
    <p:sldLayoutId id="2147483661" r:id="rId5"/>
    <p:sldLayoutId id="2147483667" r:id="rId6"/>
    <p:sldLayoutId id="2147483665" r:id="rId7"/>
    <p:sldLayoutId id="2147483666" r:id="rId8"/>
    <p:sldLayoutId id="2147483668" r:id="rId9"/>
  </p:sldLayoutIdLst>
  <p:timing>
    <p:tnLst>
      <p:par>
        <p:cTn id="1" dur="indefinite" restart="never" nodeType="tmRoot"/>
      </p:par>
    </p:tnLst>
  </p:timing>
  <p:txStyles>
    <p:titleStyle>
      <a:lvl1pPr algn="l" defTabSz="914400" rtl="0" eaLnBrk="1" latinLnBrk="0" hangingPunct="1">
        <a:lnSpc>
          <a:spcPct val="90000"/>
        </a:lnSpc>
        <a:spcBef>
          <a:spcPct val="0"/>
        </a:spcBef>
        <a:buNone/>
        <a:defRPr sz="4400" b="1" kern="1200">
          <a:solidFill>
            <a:srgbClr val="D8134D"/>
          </a:solidFill>
          <a:effectLst/>
          <a:latin typeface="+mn-lt"/>
          <a:ea typeface="+mj-ea"/>
          <a:cs typeface="+mj-cs"/>
        </a:defRPr>
      </a:lvl1pPr>
    </p:titleStyle>
    <p:bodyStyle>
      <a:lvl1pPr marL="228600" indent="-228600" algn="l" defTabSz="914400" rtl="0" eaLnBrk="1" latinLnBrk="0" hangingPunct="1">
        <a:lnSpc>
          <a:spcPct val="100000"/>
        </a:lnSpc>
        <a:spcBef>
          <a:spcPts val="600"/>
        </a:spcBef>
        <a:spcAft>
          <a:spcPts val="600"/>
        </a:spcAft>
        <a:buClr>
          <a:srgbClr val="95C11F"/>
        </a:buClr>
        <a:buFont typeface="Wingdings" panose="05000000000000000000" pitchFamily="2" charset="2"/>
        <a:buChar char="§"/>
        <a:defRPr sz="2200" kern="1200">
          <a:solidFill>
            <a:schemeClr val="tx1"/>
          </a:solidFill>
          <a:latin typeface="+mn-lt"/>
          <a:ea typeface="+mn-ea"/>
          <a:cs typeface="+mn-cs"/>
        </a:defRPr>
      </a:lvl1pPr>
      <a:lvl2pPr marL="685800" indent="-228600" algn="l" defTabSz="914400" rtl="0" eaLnBrk="1" latinLnBrk="0" hangingPunct="1">
        <a:lnSpc>
          <a:spcPct val="100000"/>
        </a:lnSpc>
        <a:spcBef>
          <a:spcPts val="600"/>
        </a:spcBef>
        <a:spcAft>
          <a:spcPts val="600"/>
        </a:spcAft>
        <a:buClr>
          <a:srgbClr val="95C11F"/>
        </a:buClr>
        <a:buSzPct val="120000"/>
        <a:buFont typeface="Arial" panose="020B0604020202020204" pitchFamily="34" charset="0"/>
        <a:buChar char="•"/>
        <a:defRPr sz="2200" kern="1200">
          <a:solidFill>
            <a:schemeClr val="tx1"/>
          </a:solidFill>
          <a:latin typeface="+mn-lt"/>
          <a:ea typeface="+mn-ea"/>
          <a:cs typeface="+mn-cs"/>
        </a:defRPr>
      </a:lvl2pPr>
      <a:lvl3pPr marL="1143000" indent="-228600" algn="l" defTabSz="914400" rtl="0" eaLnBrk="1" latinLnBrk="0" hangingPunct="1">
        <a:lnSpc>
          <a:spcPct val="100000"/>
        </a:lnSpc>
        <a:spcBef>
          <a:spcPts val="600"/>
        </a:spcBef>
        <a:spcAft>
          <a:spcPts val="600"/>
        </a:spcAft>
        <a:buClr>
          <a:srgbClr val="95C11F"/>
        </a:buClr>
        <a:buFont typeface="Courier New" panose="02070309020205020404" pitchFamily="49" charset="0"/>
        <a:buChar char="o"/>
        <a:defRPr sz="2000" kern="1200">
          <a:solidFill>
            <a:schemeClr val="tx1"/>
          </a:solidFill>
          <a:latin typeface="+mn-lt"/>
          <a:ea typeface="+mn-ea"/>
          <a:cs typeface="+mn-cs"/>
        </a:defRPr>
      </a:lvl3pPr>
      <a:lvl4pPr marL="1600200" indent="-228600" algn="l" defTabSz="914400" rtl="0" eaLnBrk="1" latinLnBrk="0" hangingPunct="1">
        <a:lnSpc>
          <a:spcPct val="100000"/>
        </a:lnSpc>
        <a:spcBef>
          <a:spcPts val="600"/>
        </a:spcBef>
        <a:spcAft>
          <a:spcPts val="600"/>
        </a:spcAft>
        <a:buClr>
          <a:srgbClr val="95C11F"/>
        </a:buClr>
        <a:buFont typeface="Wingdings" panose="05000000000000000000" pitchFamily="2" charset="2"/>
        <a:buChar char="§"/>
        <a:defRPr sz="2000" kern="1200">
          <a:solidFill>
            <a:schemeClr val="tx1"/>
          </a:solidFill>
          <a:latin typeface="+mn-lt"/>
          <a:ea typeface="+mn-ea"/>
          <a:cs typeface="+mn-cs"/>
        </a:defRPr>
      </a:lvl4pPr>
      <a:lvl5pPr marL="2057400" indent="-228600" algn="l" defTabSz="914400" rtl="0" eaLnBrk="1" latinLnBrk="0" hangingPunct="1">
        <a:lnSpc>
          <a:spcPct val="100000"/>
        </a:lnSpc>
        <a:spcBef>
          <a:spcPts val="600"/>
        </a:spcBef>
        <a:spcAft>
          <a:spcPts val="600"/>
        </a:spcAft>
        <a:buClr>
          <a:srgbClr val="95C11F"/>
        </a:buClr>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2.png"/><Relationship Id="rId4" Type="http://schemas.openxmlformats.org/officeDocument/2006/relationships/image" Target="../media/image5.png"/></Relationships>
</file>

<file path=ppt/slides/_rels/slide1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0.xml"/><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1.xml"/><Relationship Id="rId1" Type="http://schemas.openxmlformats.org/officeDocument/2006/relationships/slideLayout" Target="../slideLayouts/slideLayout9.xml"/><Relationship Id="rId5" Type="http://schemas.openxmlformats.org/officeDocument/2006/relationships/hyperlink" Target="https://pixabay.com/service/license-summary/" TargetMode="External"/><Relationship Id="rId4" Type="http://schemas.openxmlformats.org/officeDocument/2006/relationships/hyperlink" Target="https://pixabay.com/photos/bbc-bbc-sign-bbc-london-4728618/" TargetMode="Externa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9.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9.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9.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9.xml"/></Relationships>
</file>

<file path=ppt/slides/_rels/slide16.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notesSlide" Target="../notesSlides/notesSlide16.xml"/><Relationship Id="rId1" Type="http://schemas.openxmlformats.org/officeDocument/2006/relationships/slideLayout" Target="../slideLayouts/slideLayout9.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9.xml"/></Relationships>
</file>

<file path=ppt/slides/_rels/slide18.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notesSlide" Target="../notesSlides/notesSlide18.xml"/><Relationship Id="rId1" Type="http://schemas.openxmlformats.org/officeDocument/2006/relationships/slideLayout" Target="../slideLayouts/slideLayout9.xml"/></Relationships>
</file>

<file path=ppt/slides/_rels/slide19.xml.rels><?xml version="1.0" encoding="UTF-8" standalone="yes"?>
<Relationships xmlns="http://schemas.openxmlformats.org/package/2006/relationships"><Relationship Id="rId3" Type="http://schemas.openxmlformats.org/officeDocument/2006/relationships/hyperlink" Target="https://29a.ch/photo-forensics/" TargetMode="External"/><Relationship Id="rId2" Type="http://schemas.openxmlformats.org/officeDocument/2006/relationships/notesSlide" Target="../notesSlides/notesSlide19.xml"/><Relationship Id="rId1" Type="http://schemas.openxmlformats.org/officeDocument/2006/relationships/slideLayout" Target="../slideLayouts/slideLayout9.xml"/><Relationship Id="rId4" Type="http://schemas.openxmlformats.org/officeDocument/2006/relationships/hyperlink" Target="https://tineye.com/" TargetMode="External"/></Relationships>
</file>

<file path=ppt/slides/_rels/slide2.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image" Target="../media/image6.jpeg"/><Relationship Id="rId7" Type="http://schemas.openxmlformats.org/officeDocument/2006/relationships/image" Target="../media/image10.pn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9.jpeg"/><Relationship Id="rId11" Type="http://schemas.openxmlformats.org/officeDocument/2006/relationships/image" Target="../media/image12.png"/><Relationship Id="rId5" Type="http://schemas.openxmlformats.org/officeDocument/2006/relationships/image" Target="../media/image8.jpeg"/><Relationship Id="rId10" Type="http://schemas.openxmlformats.org/officeDocument/2006/relationships/image" Target="../media/image11.png"/><Relationship Id="rId4" Type="http://schemas.openxmlformats.org/officeDocument/2006/relationships/image" Target="../media/image7.png"/><Relationship Id="rId9" Type="http://schemas.openxmlformats.org/officeDocument/2006/relationships/image" Target="../media/image3.svg"/></Relationships>
</file>

<file path=ppt/slides/_rels/slide20.xml.rels><?xml version="1.0" encoding="UTF-8" standalone="yes"?>
<Relationships xmlns="http://schemas.openxmlformats.org/package/2006/relationships"><Relationship Id="rId3" Type="http://schemas.openxmlformats.org/officeDocument/2006/relationships/hyperlink" Target="https://images.google.com/" TargetMode="External"/><Relationship Id="rId2" Type="http://schemas.openxmlformats.org/officeDocument/2006/relationships/notesSlide" Target="../notesSlides/notesSlide20.xml"/><Relationship Id="rId1" Type="http://schemas.openxmlformats.org/officeDocument/2006/relationships/slideLayout" Target="../slideLayouts/slideLayout9.xml"/><Relationship Id="rId4" Type="http://schemas.openxmlformats.org/officeDocument/2006/relationships/image" Target="../media/image23.png"/></Relationships>
</file>

<file path=ppt/slides/_rels/slide21.xml.rels><?xml version="1.0" encoding="UTF-8" standalone="yes"?>
<Relationships xmlns="http://schemas.openxmlformats.org/package/2006/relationships"><Relationship Id="rId3" Type="http://schemas.openxmlformats.org/officeDocument/2006/relationships/hyperlink" Target="https://jpegsnoop.updatestar.com/" TargetMode="External"/><Relationship Id="rId2" Type="http://schemas.openxmlformats.org/officeDocument/2006/relationships/notesSlide" Target="../notesSlides/notesSlide21.xml"/><Relationship Id="rId1" Type="http://schemas.openxmlformats.org/officeDocument/2006/relationships/slideLayout" Target="../slideLayouts/slideLayout9.xml"/><Relationship Id="rId4" Type="http://schemas.openxmlformats.org/officeDocument/2006/relationships/image" Target="../media/image24.png"/></Relationships>
</file>

<file path=ppt/slides/_rels/slide22.xml.rels><?xml version="1.0" encoding="UTF-8" standalone="yes"?>
<Relationships xmlns="http://schemas.openxmlformats.org/package/2006/relationships"><Relationship Id="rId3" Type="http://schemas.openxmlformats.org/officeDocument/2006/relationships/hyperlink" Target="https://www.getghiro.org/" TargetMode="External"/><Relationship Id="rId2" Type="http://schemas.openxmlformats.org/officeDocument/2006/relationships/notesSlide" Target="../notesSlides/notesSlide22.xml"/><Relationship Id="rId1" Type="http://schemas.openxmlformats.org/officeDocument/2006/relationships/slideLayout" Target="../slideLayouts/slideLayout9.xml"/><Relationship Id="rId4" Type="http://schemas.openxmlformats.org/officeDocument/2006/relationships/hyperlink" Target="https://ampedsoftware.com/authenticate" TargetMode="External"/></Relationships>
</file>

<file path=ppt/slides/_rels/slide23.xml.rels><?xml version="1.0" encoding="UTF-8" standalone="yes"?>
<Relationships xmlns="http://schemas.openxmlformats.org/package/2006/relationships"><Relationship Id="rId3" Type="http://schemas.openxmlformats.org/officeDocument/2006/relationships/hyperlink" Target="https://www.theinnovationmode.com/the-innovation-blog/misinformation-online-a-solution-powered-by-state-of-the-art-tech" TargetMode="External"/><Relationship Id="rId2" Type="http://schemas.openxmlformats.org/officeDocument/2006/relationships/notesSlide" Target="../notesSlides/notesSlide23.xml"/><Relationship Id="rId1" Type="http://schemas.openxmlformats.org/officeDocument/2006/relationships/slideLayout" Target="../slideLayouts/slideLayout5.xml"/><Relationship Id="rId6" Type="http://schemas.openxmlformats.org/officeDocument/2006/relationships/hyperlink" Target="https://www.cameraforensics.com/blog/2020/03/06/a-quick-guide-to-digital-image-forensics-in-2020/" TargetMode="External"/><Relationship Id="rId5" Type="http://schemas.openxmlformats.org/officeDocument/2006/relationships/hyperlink" Target="https://digital-strategy.ec.europa.eu/en/policies/online-disinformation" TargetMode="External"/><Relationship Id="rId4" Type="http://schemas.openxmlformats.org/officeDocument/2006/relationships/hyperlink" Target="https://www.coe.int/en/web/campaign-free-to-speak-safe-to-learn/dealing-with-propaganda-misinformation-and-fake-news" TargetMode="External"/></Relationships>
</file>

<file path=ppt/slides/_rels/slide24.xml.rels><?xml version="1.0" encoding="UTF-8" standalone="yes"?>
<Relationships xmlns="http://schemas.openxmlformats.org/package/2006/relationships"><Relationship Id="rId3" Type="http://schemas.openxmlformats.org/officeDocument/2006/relationships/image" Target="../media/image25.emf"/><Relationship Id="rId2" Type="http://schemas.openxmlformats.org/officeDocument/2006/relationships/notesSlide" Target="../notesSlides/notesSlide24.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8" Type="http://schemas.openxmlformats.org/officeDocument/2006/relationships/image" Target="../media/image1.png"/><Relationship Id="rId13" Type="http://schemas.openxmlformats.org/officeDocument/2006/relationships/diagramQuickStyle" Target="../diagrams/quickStyle2.xml"/><Relationship Id="rId3" Type="http://schemas.openxmlformats.org/officeDocument/2006/relationships/diagramData" Target="../diagrams/data1.xml"/><Relationship Id="rId7" Type="http://schemas.microsoft.com/office/2007/relationships/diagramDrawing" Target="../diagrams/drawing1.xml"/><Relationship Id="rId12" Type="http://schemas.openxmlformats.org/officeDocument/2006/relationships/diagramLayout" Target="../diagrams/layout2.xml"/><Relationship Id="rId2" Type="http://schemas.openxmlformats.org/officeDocument/2006/relationships/notesSlide" Target="../notesSlides/notesSlide3.xml"/><Relationship Id="rId16"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diagramColors" Target="../diagrams/colors1.xml"/><Relationship Id="rId11" Type="http://schemas.openxmlformats.org/officeDocument/2006/relationships/diagramData" Target="../diagrams/data2.xml"/><Relationship Id="rId5" Type="http://schemas.openxmlformats.org/officeDocument/2006/relationships/diagramQuickStyle" Target="../diagrams/quickStyle1.xml"/><Relationship Id="rId15" Type="http://schemas.microsoft.com/office/2007/relationships/diagramDrawing" Target="../diagrams/drawing2.xml"/><Relationship Id="rId10" Type="http://schemas.openxmlformats.org/officeDocument/2006/relationships/image" Target="../media/image3.svg"/><Relationship Id="rId4" Type="http://schemas.openxmlformats.org/officeDocument/2006/relationships/diagramLayout" Target="../diagrams/layout1.xml"/><Relationship Id="rId14" Type="http://schemas.openxmlformats.org/officeDocument/2006/relationships/diagramColors" Target="../diagrams/colors2.xml"/></Relationships>
</file>

<file path=ppt/slides/_rels/slide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16.svg"/></Relationships>
</file>

<file path=ppt/slides/_rels/slide5.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5.xml"/><Relationship Id="rId1" Type="http://schemas.openxmlformats.org/officeDocument/2006/relationships/slideLayout" Target="../slideLayouts/slideLayout9.xml"/><Relationship Id="rId5" Type="http://schemas.openxmlformats.org/officeDocument/2006/relationships/hyperlink" Target="https://unsplash.com/license" TargetMode="External"/><Relationship Id="rId4" Type="http://schemas.openxmlformats.org/officeDocument/2006/relationships/hyperlink" Target="https://unsplash.com/photos/person-typing-on-apple-cordless-keyboard-RYyr-k3Ysqg"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6.xml"/><Relationship Id="rId1" Type="http://schemas.openxmlformats.org/officeDocument/2006/relationships/slideLayout" Target="../slideLayouts/slideLayout9.xml"/><Relationship Id="rId5" Type="http://schemas.openxmlformats.org/officeDocument/2006/relationships/hyperlink" Target="https://unsplash.com/license" TargetMode="External"/><Relationship Id="rId4" Type="http://schemas.openxmlformats.org/officeDocument/2006/relationships/hyperlink" Target="https://images.unsplash.com/photo-1557992260-ec58e38d363c?ixlib=rb-1.2.1&amp;ixid=MXwxMjA3fDB8MHxzZWFyY2h8M3x8ZGFyayUyMHRoZW1lfGVufDB8fDB8&amp;w=1000&amp;q=80"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7.xml"/><Relationship Id="rId1" Type="http://schemas.openxmlformats.org/officeDocument/2006/relationships/slideLayout" Target="../slideLayouts/slideLayout9.xml"/><Relationship Id="rId5" Type="http://schemas.openxmlformats.org/officeDocument/2006/relationships/hyperlink" Target="https://unsplash.com/license" TargetMode="External"/><Relationship Id="rId4" Type="http://schemas.openxmlformats.org/officeDocument/2006/relationships/hyperlink" Target="https://unsplash.com/photos/person-holding-smartphone-0VGG7cqTwCo"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8.xml"/><Relationship Id="rId1" Type="http://schemas.openxmlformats.org/officeDocument/2006/relationships/slideLayout" Target="../slideLayouts/slideLayout9.xml"/><Relationship Id="rId5" Type="http://schemas.openxmlformats.org/officeDocument/2006/relationships/hyperlink" Target="https://unsplash.com/license" TargetMode="External"/><Relationship Id="rId4" Type="http://schemas.openxmlformats.org/officeDocument/2006/relationships/hyperlink" Target="https://unsplash.com/photos/people-in-green-and-black-jackets-standing-on-green-grass-field-during-daytime-3xhn3g2Oni0"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9.xml"/><Relationship Id="rId1" Type="http://schemas.openxmlformats.org/officeDocument/2006/relationships/slideLayout" Target="../slideLayouts/slideLayout9.xml"/><Relationship Id="rId5" Type="http://schemas.openxmlformats.org/officeDocument/2006/relationships/hyperlink" Target="https://unsplash.com/license" TargetMode="External"/><Relationship Id="rId4" Type="http://schemas.openxmlformats.org/officeDocument/2006/relationships/hyperlink" Target="https://unsplash.com/photos/selective-focus-photography-of-bubbles-Qa8Y_W4PORw"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a:extLst>
              <a:ext uri="{FF2B5EF4-FFF2-40B4-BE49-F238E27FC236}">
                <a16:creationId xmlns:a16="http://schemas.microsoft.com/office/drawing/2014/main" id="{3D84B434-219F-E34E-63CA-A604593D1DB9}"/>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718231" y="6316337"/>
            <a:ext cx="1406013" cy="492105"/>
          </a:xfrm>
          <a:prstGeom prst="rect">
            <a:avLst/>
          </a:prstGeom>
          <a:noFill/>
          <a:extLst>
            <a:ext uri="{909E8E84-426E-40DD-AFC4-6F175D3DCCD1}">
              <a14:hiddenFill xmlns:a14="http://schemas.microsoft.com/office/drawing/2010/main">
                <a:solidFill>
                  <a:srgbClr val="FFFFFF"/>
                </a:solidFill>
              </a14:hiddenFill>
            </a:ext>
          </a:extLst>
        </p:spPr>
      </p:pic>
      <p:sp>
        <p:nvSpPr>
          <p:cNvPr id="9" name="Τίτλος 3">
            <a:extLst>
              <a:ext uri="{FF2B5EF4-FFF2-40B4-BE49-F238E27FC236}">
                <a16:creationId xmlns:a16="http://schemas.microsoft.com/office/drawing/2014/main" id="{C4EB2F6A-8B72-1216-AA77-C3EF12FD00A4}"/>
              </a:ext>
            </a:extLst>
          </p:cNvPr>
          <p:cNvSpPr txBox="1">
            <a:spLocks/>
          </p:cNvSpPr>
          <p:nvPr/>
        </p:nvSpPr>
        <p:spPr>
          <a:xfrm>
            <a:off x="67756" y="3429000"/>
            <a:ext cx="12124244" cy="2197961"/>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rgbClr val="E3E98B"/>
                </a:solidFill>
                <a:effectLst>
                  <a:outerShdw blurRad="38100" dist="38100" dir="2700000" algn="tl">
                    <a:srgbClr val="000000">
                      <a:alpha val="43137"/>
                    </a:srgbClr>
                  </a:outerShdw>
                </a:effectLst>
                <a:latin typeface="Gill Sans MT" panose="020B0502020104020203" pitchFamily="34" charset="0"/>
                <a:ea typeface="+mj-ea"/>
                <a:cs typeface="+mj-cs"/>
              </a:defRPr>
            </a:lvl1pPr>
          </a:lstStyle>
          <a:p>
            <a:pPr marL="0" marR="0" lvl="0" indent="0" algn="ctr" defTabSz="914400" rtl="0" eaLnBrk="1" fontAlgn="auto" latinLnBrk="0" hangingPunct="1">
              <a:lnSpc>
                <a:spcPct val="90000"/>
              </a:lnSpc>
              <a:spcBef>
                <a:spcPct val="0"/>
              </a:spcBef>
              <a:spcAft>
                <a:spcPts val="600"/>
              </a:spcAft>
              <a:buClrTx/>
              <a:buSzTx/>
              <a:buFontTx/>
              <a:buNone/>
              <a:tabLst/>
              <a:defRPr/>
            </a:pPr>
            <a:r>
              <a:rPr kumimoji="0" lang="sk-SK" sz="3600" b="1" i="0" u="none" strike="noStrike" kern="1200" cap="none" spc="0" normalizeH="0" baseline="0" noProof="0" dirty="0">
                <a:ln>
                  <a:noFill/>
                </a:ln>
                <a:solidFill>
                  <a:srgbClr val="E24231"/>
                </a:solidFill>
                <a:effectLst/>
                <a:uLnTx/>
                <a:uFillTx/>
                <a:latin typeface="Calibri Light" panose="020F0302020204030204"/>
                <a:ea typeface="Verdana" panose="020B0604030504040204" pitchFamily="34" charset="0"/>
                <a:cs typeface="+mj-cs"/>
              </a:rPr>
              <a:t>         </a:t>
            </a:r>
            <a:r>
              <a:rPr kumimoji="0" lang="en-US" sz="6000" b="1" i="0" u="none" strike="noStrike" kern="1200" cap="none" spc="0" normalizeH="0" baseline="0" noProof="0" dirty="0">
                <a:ln>
                  <a:noFill/>
                </a:ln>
                <a:solidFill>
                  <a:srgbClr val="D7124E"/>
                </a:solidFill>
                <a:effectLst/>
                <a:uLnTx/>
                <a:uFillTx/>
                <a:latin typeface="Calibri Light" panose="020F0302020204030204"/>
                <a:ea typeface="Verdana" panose="020B0604030504040204" pitchFamily="34" charset="0"/>
                <a:cs typeface="+mj-cs"/>
              </a:rPr>
              <a:t>Module 7</a:t>
            </a:r>
            <a:r>
              <a:rPr kumimoji="0" lang="sk-SK" sz="6000" b="1" i="0" u="none" strike="noStrike" kern="1200" cap="none" spc="0" normalizeH="0" baseline="0" noProof="0" dirty="0">
                <a:ln>
                  <a:noFill/>
                </a:ln>
                <a:solidFill>
                  <a:srgbClr val="D7124E"/>
                </a:solidFill>
                <a:effectLst/>
                <a:uLnTx/>
                <a:uFillTx/>
                <a:latin typeface="Calibri Light" panose="020F0302020204030204"/>
                <a:ea typeface="Verdana" panose="020B0604030504040204" pitchFamily="34" charset="0"/>
                <a:cs typeface="+mj-cs"/>
              </a:rPr>
              <a:t>  </a:t>
            </a:r>
            <a:r>
              <a:rPr kumimoji="0" lang="en-US" sz="6000" b="1" i="0" u="none" strike="noStrike" kern="1200" cap="none" spc="0" normalizeH="0" baseline="0" noProof="0" dirty="0">
                <a:ln>
                  <a:noFill/>
                </a:ln>
                <a:solidFill>
                  <a:schemeClr val="tx1"/>
                </a:solidFill>
                <a:effectLst/>
                <a:uLnTx/>
                <a:uFillTx/>
                <a:latin typeface="Calibri Light" panose="020F0302020204030204"/>
                <a:ea typeface="Verdana" panose="020B0604030504040204" pitchFamily="34" charset="0"/>
                <a:cs typeface="+mj-cs"/>
              </a:rPr>
              <a:t>Digital skills</a:t>
            </a:r>
            <a:endParaRPr lang="sk-SK" sz="3600" b="1" dirty="0">
              <a:solidFill>
                <a:schemeClr val="tx1"/>
              </a:solidFill>
              <a:effectLst/>
              <a:latin typeface="Calibri Light" panose="020F0302020204030204"/>
              <a:ea typeface="Verdana" panose="020B0604030504040204" pitchFamily="34" charset="0"/>
            </a:endParaRPr>
          </a:p>
        </p:txBody>
      </p:sp>
      <p:sp>
        <p:nvSpPr>
          <p:cNvPr id="15" name="TextBox 14">
            <a:extLst>
              <a:ext uri="{FF2B5EF4-FFF2-40B4-BE49-F238E27FC236}">
                <a16:creationId xmlns:a16="http://schemas.microsoft.com/office/drawing/2014/main" id="{EE54B7E3-44B9-FA30-9DDA-EA2E3748379F}"/>
              </a:ext>
            </a:extLst>
          </p:cNvPr>
          <p:cNvSpPr txBox="1"/>
          <p:nvPr/>
        </p:nvSpPr>
        <p:spPr>
          <a:xfrm>
            <a:off x="8896144" y="778568"/>
            <a:ext cx="3271445" cy="338554"/>
          </a:xfrm>
          <a:prstGeom prst="rect">
            <a:avLst/>
          </a:prstGeom>
          <a:noFill/>
        </p:spPr>
        <p:txBody>
          <a:bodyPr wrap="square">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E89704"/>
                </a:solidFill>
                <a:effectLst/>
                <a:uLnTx/>
                <a:uFillTx/>
                <a:latin typeface="Calibri Light" panose="020F0302020204030204"/>
                <a:ea typeface="+mn-ea"/>
                <a:cs typeface="+mn-cs"/>
              </a:rPr>
              <a:t>https://www.</a:t>
            </a:r>
            <a:r>
              <a:rPr lang="en-US" sz="1600" b="1" dirty="0" err="1">
                <a:solidFill>
                  <a:srgbClr val="E89704"/>
                </a:solidFill>
                <a:latin typeface="Calibri Light" panose="020F0302020204030204"/>
              </a:rPr>
              <a:t>costaid</a:t>
            </a:r>
            <a:r>
              <a:rPr kumimoji="0" lang="en-US" sz="1600" b="1" i="0" u="none" strike="noStrike" kern="1200" cap="none" spc="0" normalizeH="0" baseline="0" noProof="0" dirty="0">
                <a:ln>
                  <a:noFill/>
                </a:ln>
                <a:solidFill>
                  <a:srgbClr val="E89704"/>
                </a:solidFill>
                <a:effectLst/>
                <a:uLnTx/>
                <a:uFillTx/>
                <a:latin typeface="Calibri Light" panose="020F0302020204030204"/>
                <a:ea typeface="+mn-ea"/>
                <a:cs typeface="+mn-cs"/>
              </a:rPr>
              <a:t>.eu</a:t>
            </a:r>
            <a:endParaRPr kumimoji="0" lang="el-GR" sz="1600" b="1" i="0" u="none" strike="noStrike" kern="1200" cap="none" spc="0" normalizeH="0" baseline="0" noProof="0" dirty="0">
              <a:ln>
                <a:noFill/>
              </a:ln>
              <a:solidFill>
                <a:srgbClr val="E89704"/>
              </a:solidFill>
              <a:effectLst/>
              <a:uLnTx/>
              <a:uFillTx/>
              <a:latin typeface="Calibri Light" panose="020F0302020204030204"/>
              <a:ea typeface="+mn-ea"/>
              <a:cs typeface="+mn-cs"/>
            </a:endParaRPr>
          </a:p>
        </p:txBody>
      </p:sp>
      <p:pic>
        <p:nvPicPr>
          <p:cNvPr id="7" name="Picture 6">
            <a:extLst>
              <a:ext uri="{FF2B5EF4-FFF2-40B4-BE49-F238E27FC236}">
                <a16:creationId xmlns:a16="http://schemas.microsoft.com/office/drawing/2014/main" id="{23EE87C0-9715-AEAE-857D-EEACC1F868EA}"/>
              </a:ext>
            </a:extLst>
          </p:cNvPr>
          <p:cNvPicPr>
            <a:picLocks noChangeAspect="1"/>
          </p:cNvPicPr>
          <p:nvPr/>
        </p:nvPicPr>
        <p:blipFill rotWithShape="1">
          <a:blip r:embed="rId4"/>
          <a:srcRect l="17333" r="19066"/>
          <a:stretch/>
        </p:blipFill>
        <p:spPr>
          <a:xfrm>
            <a:off x="-9348" y="765412"/>
            <a:ext cx="12201348" cy="2197961"/>
          </a:xfrm>
          <a:prstGeom prst="rect">
            <a:avLst/>
          </a:prstGeom>
          <a:solidFill>
            <a:srgbClr val="004899"/>
          </a:solidFill>
        </p:spPr>
      </p:pic>
      <p:sp>
        <p:nvSpPr>
          <p:cNvPr id="10" name="Rectangle 9">
            <a:extLst>
              <a:ext uri="{FF2B5EF4-FFF2-40B4-BE49-F238E27FC236}">
                <a16:creationId xmlns:a16="http://schemas.microsoft.com/office/drawing/2014/main" id="{13BF150D-79F1-8837-8727-52E6351AFF21}"/>
              </a:ext>
            </a:extLst>
          </p:cNvPr>
          <p:cNvSpPr/>
          <p:nvPr/>
        </p:nvSpPr>
        <p:spPr>
          <a:xfrm>
            <a:off x="-9348" y="-9438"/>
            <a:ext cx="12201348" cy="914400"/>
          </a:xfrm>
          <a:prstGeom prst="rect">
            <a:avLst/>
          </a:prstGeom>
          <a:solidFill>
            <a:srgbClr val="00489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3" name="Ορθογώνιο 5">
            <a:extLst>
              <a:ext uri="{FF2B5EF4-FFF2-40B4-BE49-F238E27FC236}">
                <a16:creationId xmlns:a16="http://schemas.microsoft.com/office/drawing/2014/main" id="{5D6EEF34-CE0B-CA08-B066-1CD814AE4DE3}"/>
              </a:ext>
            </a:extLst>
          </p:cNvPr>
          <p:cNvSpPr/>
          <p:nvPr/>
        </p:nvSpPr>
        <p:spPr>
          <a:xfrm>
            <a:off x="2900907" y="6258631"/>
            <a:ext cx="7681599" cy="632422"/>
          </a:xfrm>
          <a:prstGeom prst="rect">
            <a:avLst/>
          </a:prstGeom>
        </p:spPr>
        <p:txBody>
          <a:bodyPr vert="horz" lIns="91440" tIns="45720" rIns="91440" bIns="45720" rtlCol="0" anchor="ctr">
            <a:normAutofit/>
          </a:bodyPr>
          <a:lstStyle/>
          <a:p>
            <a:pPr>
              <a:lnSpc>
                <a:spcPct val="90000"/>
              </a:lnSpc>
              <a:spcAft>
                <a:spcPts val="600"/>
              </a:spcAft>
            </a:pPr>
            <a:r>
              <a:rPr lang="en-US" sz="1100" b="0" i="0" dirty="0">
                <a:latin typeface="+mj-lt"/>
              </a:rPr>
              <a:t>Funded by the European Union. Views and opinions expressed are however those of the author(s) only and do not necessarily reflect those of the European Union or the European Education and Culture Executive Agency (EACEA). Neither the European Union nor EACEA can be held responsible for them.</a:t>
            </a:r>
            <a:endParaRPr lang="en-US" sz="1100" dirty="0">
              <a:effectLst>
                <a:outerShdw blurRad="38100" dist="38100" dir="2700000" algn="tl">
                  <a:srgbClr val="000000">
                    <a:alpha val="43137"/>
                  </a:srgbClr>
                </a:outerShdw>
              </a:effectLst>
              <a:latin typeface="+mj-lt"/>
            </a:endParaRPr>
          </a:p>
        </p:txBody>
      </p:sp>
      <p:pic>
        <p:nvPicPr>
          <p:cNvPr id="11" name="Εικόνα 10" descr="Εικόνα που περιέχει στιγμιότυπο οθόνης, γραμματοσειρά, Μπελ ηλεκτρίκ, Μπλε Majorelle&#10;&#10;Περιγραφή που δημιουργήθηκε αυτόματα">
            <a:extLst>
              <a:ext uri="{FF2B5EF4-FFF2-40B4-BE49-F238E27FC236}">
                <a16:creationId xmlns:a16="http://schemas.microsoft.com/office/drawing/2014/main" id="{15FB9369-E021-89C3-8DC3-ED76B5DED45B}"/>
              </a:ext>
            </a:extLst>
          </p:cNvPr>
          <p:cNvPicPr>
            <a:picLocks noChangeAspect="1"/>
          </p:cNvPicPr>
          <p:nvPr/>
        </p:nvPicPr>
        <p:blipFill>
          <a:blip r:embed="rId5" cstate="hqprint">
            <a:extLst>
              <a:ext uri="{28A0092B-C50C-407E-A947-70E740481C1C}">
                <a14:useLocalDpi xmlns:a14="http://schemas.microsoft.com/office/drawing/2010/main" val="0"/>
              </a:ext>
            </a:extLst>
          </a:blip>
          <a:stretch>
            <a:fillRect/>
          </a:stretch>
        </p:blipFill>
        <p:spPr>
          <a:xfrm>
            <a:off x="0" y="6188579"/>
            <a:ext cx="3000375" cy="669421"/>
          </a:xfrm>
          <a:prstGeom prst="rect">
            <a:avLst/>
          </a:prstGeom>
        </p:spPr>
      </p:pic>
    </p:spTree>
    <p:extLst>
      <p:ext uri="{BB962C8B-B14F-4D97-AF65-F5344CB8AC3E}">
        <p14:creationId xmlns:p14="http://schemas.microsoft.com/office/powerpoint/2010/main" val="345271025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p:cNvSpPr>
            <a:spLocks noGrp="1"/>
          </p:cNvSpPr>
          <p:nvPr>
            <p:ph idx="1"/>
          </p:nvPr>
        </p:nvSpPr>
        <p:spPr>
          <a:xfrm>
            <a:off x="458647" y="846865"/>
            <a:ext cx="11059693" cy="2791063"/>
          </a:xfrm>
        </p:spPr>
        <p:txBody>
          <a:bodyPr>
            <a:normAutofit lnSpcReduction="10000"/>
          </a:bodyPr>
          <a:lstStyle/>
          <a:p>
            <a:r>
              <a:rPr lang="en-GB" sz="2800" b="1" dirty="0">
                <a:solidFill>
                  <a:srgbClr val="D8134D"/>
                </a:solidFill>
              </a:rPr>
              <a:t>Factors contributing to the rapid spread of fake news online</a:t>
            </a:r>
          </a:p>
          <a:p>
            <a:pPr lvl="0"/>
            <a:r>
              <a:rPr lang="en-GB" sz="2000" b="1" dirty="0"/>
              <a:t>Emotional Appeal:</a:t>
            </a:r>
            <a:r>
              <a:rPr lang="en-GB" sz="2000" dirty="0"/>
              <a:t> Fake news often employs emotional language or sensationalism, evoking strong reactions that encourage sharing.</a:t>
            </a:r>
            <a:endParaRPr lang="de-AT" sz="2000" dirty="0"/>
          </a:p>
          <a:p>
            <a:pPr lvl="0"/>
            <a:r>
              <a:rPr lang="en-GB" sz="2000" b="1" dirty="0"/>
              <a:t>Algorithmic Bias:</a:t>
            </a:r>
            <a:r>
              <a:rPr lang="en-GB" sz="2000" dirty="0"/>
              <a:t> Social media algorithms may prioritise engaging or controversial content, inadvertently promoting fake news to maximise user engagement.</a:t>
            </a:r>
            <a:endParaRPr lang="de-AT" sz="2000" dirty="0"/>
          </a:p>
          <a:p>
            <a:pPr lvl="0"/>
            <a:r>
              <a:rPr lang="en-GB" sz="2000" b="1" dirty="0"/>
              <a:t>Ease of Creation:</a:t>
            </a:r>
            <a:r>
              <a:rPr lang="en-GB" sz="2000" dirty="0"/>
              <a:t> Creating and sharing content online is simple, enabling anyone to produce and disseminate fake news.</a:t>
            </a:r>
            <a:endParaRPr lang="de-AT" sz="2000" dirty="0"/>
          </a:p>
          <a:p>
            <a:endParaRPr lang="de-AT" dirty="0"/>
          </a:p>
        </p:txBody>
      </p:sp>
      <p:pic>
        <p:nvPicPr>
          <p:cNvPr id="3" name="Grafik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36267" y="3317564"/>
            <a:ext cx="5410346" cy="3389405"/>
          </a:xfrm>
          <a:prstGeom prst="rect">
            <a:avLst/>
          </a:prstGeom>
        </p:spPr>
      </p:pic>
      <p:sp>
        <p:nvSpPr>
          <p:cNvPr id="5" name="Textfeld 4"/>
          <p:cNvSpPr txBox="1"/>
          <p:nvPr/>
        </p:nvSpPr>
        <p:spPr>
          <a:xfrm>
            <a:off x="524933" y="3442607"/>
            <a:ext cx="6011334" cy="2031325"/>
          </a:xfrm>
          <a:prstGeom prst="rect">
            <a:avLst/>
          </a:prstGeom>
        </p:spPr>
        <p:txBody>
          <a:bodyPr wrap="square" rtlCol="0">
            <a:spAutoFit/>
          </a:bodyPr>
          <a:lstStyle/>
          <a:p>
            <a:pPr lvl="0"/>
            <a:r>
              <a:rPr lang="en-GB" sz="2000" b="1" dirty="0"/>
              <a:t>Clickbait Headlines:</a:t>
            </a:r>
            <a:r>
              <a:rPr lang="en-GB" sz="2000" dirty="0"/>
              <a:t> Catchy, misleading headlines encourage clicks and shares, even if the content is false.</a:t>
            </a:r>
          </a:p>
          <a:p>
            <a:pPr lvl="0"/>
            <a:endParaRPr lang="de-AT" sz="800" dirty="0"/>
          </a:p>
          <a:p>
            <a:pPr lvl="0"/>
            <a:r>
              <a:rPr lang="en-GB" sz="2000" b="1" dirty="0"/>
              <a:t>Influence Campaigns:</a:t>
            </a:r>
            <a:r>
              <a:rPr lang="en-GB" sz="2000" dirty="0"/>
              <a:t> State and non-state actors may use coordinated efforts to spread fake news for political or ideological purposes.</a:t>
            </a:r>
            <a:endParaRPr lang="de-AT" sz="2000" dirty="0"/>
          </a:p>
          <a:p>
            <a:pPr algn="l"/>
            <a:endParaRPr lang="de-AT" dirty="0" err="1"/>
          </a:p>
        </p:txBody>
      </p:sp>
      <p:sp>
        <p:nvSpPr>
          <p:cNvPr id="6" name="Textfeld 5"/>
          <p:cNvSpPr txBox="1"/>
          <p:nvPr/>
        </p:nvSpPr>
        <p:spPr>
          <a:xfrm>
            <a:off x="2878667" y="6314367"/>
            <a:ext cx="3183466" cy="276999"/>
          </a:xfrm>
          <a:prstGeom prst="rect">
            <a:avLst/>
          </a:prstGeom>
        </p:spPr>
        <p:txBody>
          <a:bodyPr wrap="square" rtlCol="0">
            <a:spAutoFit/>
          </a:bodyPr>
          <a:lstStyle/>
          <a:p>
            <a:pPr algn="ctr"/>
            <a:r>
              <a:rPr lang="de-DE" sz="1200" dirty="0"/>
              <a:t>Picture </a:t>
            </a:r>
            <a:r>
              <a:rPr lang="de-DE" sz="1200" dirty="0" err="1"/>
              <a:t>source</a:t>
            </a:r>
            <a:r>
              <a:rPr lang="de-DE" sz="1200" dirty="0"/>
              <a:t>  thesun.co.uk</a:t>
            </a:r>
            <a:endParaRPr lang="de-AT" sz="1200" dirty="0" err="1"/>
          </a:p>
        </p:txBody>
      </p:sp>
    </p:spTree>
    <p:extLst>
      <p:ext uri="{BB962C8B-B14F-4D97-AF65-F5344CB8AC3E}">
        <p14:creationId xmlns:p14="http://schemas.microsoft.com/office/powerpoint/2010/main" val="141897511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p:cNvSpPr>
            <a:spLocks noGrp="1"/>
          </p:cNvSpPr>
          <p:nvPr>
            <p:ph idx="1"/>
          </p:nvPr>
        </p:nvSpPr>
        <p:spPr>
          <a:xfrm>
            <a:off x="509447" y="1185531"/>
            <a:ext cx="11072953" cy="4097669"/>
          </a:xfrm>
        </p:spPr>
        <p:txBody>
          <a:bodyPr>
            <a:normAutofit fontScale="92500" lnSpcReduction="10000"/>
          </a:bodyPr>
          <a:lstStyle/>
          <a:p>
            <a:r>
              <a:rPr lang="en-US" sz="3000" b="1" dirty="0">
                <a:solidFill>
                  <a:srgbClr val="D8134D"/>
                </a:solidFill>
              </a:rPr>
              <a:t>What can you do to assess the credibility of news sources? </a:t>
            </a:r>
          </a:p>
          <a:p>
            <a:r>
              <a:rPr lang="en-US" b="1" dirty="0"/>
              <a:t>Check the Source's Reputation:</a:t>
            </a:r>
            <a:endParaRPr lang="en-US" dirty="0"/>
          </a:p>
          <a:p>
            <a:r>
              <a:rPr lang="en-US" dirty="0"/>
              <a:t>Look for well-known, respected news </a:t>
            </a:r>
            <a:r>
              <a:rPr lang="en-US" dirty="0" err="1"/>
              <a:t>organisations</a:t>
            </a:r>
            <a:r>
              <a:rPr lang="en-US" dirty="0"/>
              <a:t> such as BBC, Reuters, The New York Times, or NPR. These sources often have established reputations for journalistic integrity.</a:t>
            </a:r>
          </a:p>
          <a:p>
            <a:r>
              <a:rPr lang="en-US" b="1" dirty="0"/>
              <a:t>Examine the About Page:</a:t>
            </a:r>
            <a:endParaRPr lang="en-US" dirty="0"/>
          </a:p>
          <a:p>
            <a:r>
              <a:rPr lang="en-US" dirty="0"/>
              <a:t>Visit the news source's "About" or "About Us" page. Legitimate news outlets provide information about their history, mission, and editorial standards.</a:t>
            </a:r>
          </a:p>
          <a:p>
            <a:r>
              <a:rPr lang="en-US" b="1" dirty="0"/>
              <a:t>Avoid Social Media as the Sole Source:</a:t>
            </a:r>
            <a:endParaRPr lang="en-US" dirty="0"/>
          </a:p>
          <a:p>
            <a:r>
              <a:rPr lang="en-US" dirty="0"/>
              <a:t>News shared on social media platforms can be unreliable. If you find a story on social media, try to trace it back to a credible news source for verification.</a:t>
            </a:r>
          </a:p>
          <a:p>
            <a:endParaRPr lang="en-US" dirty="0"/>
          </a:p>
          <a:p>
            <a:endParaRPr lang="en-US" sz="2400" dirty="0"/>
          </a:p>
        </p:txBody>
      </p:sp>
      <p:pic>
        <p:nvPicPr>
          <p:cNvPr id="3" name="Grafik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569199" y="4841998"/>
            <a:ext cx="4470401" cy="2016002"/>
          </a:xfrm>
          <a:prstGeom prst="rect">
            <a:avLst/>
          </a:prstGeom>
        </p:spPr>
      </p:pic>
      <p:sp>
        <p:nvSpPr>
          <p:cNvPr id="4" name="Textfeld 3"/>
          <p:cNvSpPr txBox="1"/>
          <p:nvPr/>
        </p:nvSpPr>
        <p:spPr>
          <a:xfrm>
            <a:off x="4064001" y="6452867"/>
            <a:ext cx="3183466" cy="276999"/>
          </a:xfrm>
          <a:prstGeom prst="rect">
            <a:avLst/>
          </a:prstGeom>
        </p:spPr>
        <p:txBody>
          <a:bodyPr wrap="square" rtlCol="0">
            <a:spAutoFit/>
          </a:bodyPr>
          <a:lstStyle/>
          <a:p>
            <a:pPr algn="ctr"/>
            <a:r>
              <a:rPr lang="de-DE" sz="1200" dirty="0">
                <a:hlinkClick r:id="rId4"/>
              </a:rPr>
              <a:t>Picture source</a:t>
            </a:r>
            <a:r>
              <a:rPr lang="de-DE" sz="1200" dirty="0"/>
              <a:t> | </a:t>
            </a:r>
            <a:r>
              <a:rPr lang="de-DE" sz="1200" dirty="0" err="1">
                <a:hlinkClick r:id="rId5"/>
              </a:rPr>
              <a:t>Pixabay</a:t>
            </a:r>
            <a:r>
              <a:rPr lang="de-DE" sz="1200" dirty="0">
                <a:hlinkClick r:id="rId5"/>
              </a:rPr>
              <a:t> License</a:t>
            </a:r>
            <a:endParaRPr lang="de-AT" sz="1200" dirty="0" err="1"/>
          </a:p>
        </p:txBody>
      </p:sp>
    </p:spTree>
    <p:extLst>
      <p:ext uri="{BB962C8B-B14F-4D97-AF65-F5344CB8AC3E}">
        <p14:creationId xmlns:p14="http://schemas.microsoft.com/office/powerpoint/2010/main" val="128304624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p:cNvSpPr>
            <a:spLocks noGrp="1"/>
          </p:cNvSpPr>
          <p:nvPr>
            <p:ph idx="1"/>
          </p:nvPr>
        </p:nvSpPr>
        <p:spPr/>
        <p:txBody>
          <a:bodyPr>
            <a:normAutofit fontScale="92500" lnSpcReduction="20000"/>
          </a:bodyPr>
          <a:lstStyle/>
          <a:p>
            <a:r>
              <a:rPr lang="en-GB" sz="2800" b="1" dirty="0">
                <a:solidFill>
                  <a:srgbClr val="D8134D"/>
                </a:solidFill>
              </a:rPr>
              <a:t>Credibility </a:t>
            </a:r>
            <a:r>
              <a:rPr lang="de-DE" sz="2800" b="1" dirty="0" err="1">
                <a:solidFill>
                  <a:srgbClr val="D8134D"/>
                </a:solidFill>
              </a:rPr>
              <a:t>checks</a:t>
            </a:r>
            <a:r>
              <a:rPr lang="de-DE" sz="2800" b="1" dirty="0">
                <a:solidFill>
                  <a:srgbClr val="D8134D"/>
                </a:solidFill>
              </a:rPr>
              <a:t>: The CRAAP </a:t>
            </a:r>
            <a:r>
              <a:rPr lang="de-DE" sz="2800" b="1" dirty="0" err="1">
                <a:solidFill>
                  <a:srgbClr val="D8134D"/>
                </a:solidFill>
              </a:rPr>
              <a:t>test</a:t>
            </a:r>
            <a:r>
              <a:rPr lang="de-DE" sz="2800" b="1" dirty="0">
                <a:solidFill>
                  <a:srgbClr val="D8134D"/>
                </a:solidFill>
              </a:rPr>
              <a:t> </a:t>
            </a:r>
            <a:endParaRPr lang="de-AT" sz="2800" b="1" dirty="0">
              <a:solidFill>
                <a:srgbClr val="D8134D"/>
              </a:solidFill>
            </a:endParaRPr>
          </a:p>
          <a:p>
            <a:r>
              <a:rPr lang="en-US" dirty="0"/>
              <a:t>This test is used to evaluate sources of information and determine their credibility. It benefits students and researchers who need to evaluate sources for academic purposes.</a:t>
            </a:r>
          </a:p>
          <a:p>
            <a:r>
              <a:rPr lang="en-US" dirty="0"/>
              <a:t/>
            </a:r>
            <a:br>
              <a:rPr lang="en-US" dirty="0"/>
            </a:br>
            <a:r>
              <a:rPr lang="en-US" b="1" dirty="0"/>
              <a:t>Currency:</a:t>
            </a:r>
            <a:r>
              <a:rPr lang="en-US" dirty="0"/>
              <a:t> Timeliness of the information and whether it is up-to-date and relevant to the topic at hand.</a:t>
            </a:r>
          </a:p>
          <a:p>
            <a:r>
              <a:rPr lang="en-US" b="1" dirty="0"/>
              <a:t>Relevance:</a:t>
            </a:r>
            <a:r>
              <a:rPr lang="en-US" dirty="0"/>
              <a:t> Refers to the degree to which the information is related to the research question or topic being investigated.</a:t>
            </a:r>
          </a:p>
          <a:p>
            <a:r>
              <a:rPr lang="en-US" b="1" dirty="0"/>
              <a:t>Authority: </a:t>
            </a:r>
            <a:r>
              <a:rPr lang="en-US" dirty="0"/>
              <a:t>Credibility of the source and whether it is a reliable source of information.</a:t>
            </a:r>
          </a:p>
          <a:p>
            <a:r>
              <a:rPr lang="en-US" b="1" dirty="0"/>
              <a:t>Accuracy:</a:t>
            </a:r>
            <a:r>
              <a:rPr lang="en-US" dirty="0"/>
              <a:t> The factual correctness of the information provided and whether it can be verified through other sources.</a:t>
            </a:r>
          </a:p>
          <a:p>
            <a:r>
              <a:rPr lang="en-US" b="1" dirty="0"/>
              <a:t>Purpose:</a:t>
            </a:r>
            <a:r>
              <a:rPr lang="en-US" dirty="0"/>
              <a:t> The reason the information exists and whether it is intended to inform, persuade, entertain, or deceive.</a:t>
            </a:r>
          </a:p>
          <a:p>
            <a:endParaRPr lang="en-GB" dirty="0"/>
          </a:p>
        </p:txBody>
      </p:sp>
    </p:spTree>
    <p:extLst>
      <p:ext uri="{BB962C8B-B14F-4D97-AF65-F5344CB8AC3E}">
        <p14:creationId xmlns:p14="http://schemas.microsoft.com/office/powerpoint/2010/main" val="354093168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p:cNvSpPr>
            <a:spLocks noGrp="1"/>
          </p:cNvSpPr>
          <p:nvPr>
            <p:ph idx="1"/>
          </p:nvPr>
        </p:nvSpPr>
        <p:spPr/>
        <p:txBody>
          <a:bodyPr>
            <a:normAutofit fontScale="92500" lnSpcReduction="10000"/>
          </a:bodyPr>
          <a:lstStyle/>
          <a:p>
            <a:r>
              <a:rPr lang="en-GB" sz="2800" b="1" dirty="0">
                <a:solidFill>
                  <a:srgbClr val="D8134D"/>
                </a:solidFill>
              </a:rPr>
              <a:t>Credibility </a:t>
            </a:r>
            <a:r>
              <a:rPr lang="de-DE" sz="2800" b="1" dirty="0" err="1">
                <a:solidFill>
                  <a:srgbClr val="D8134D"/>
                </a:solidFill>
              </a:rPr>
              <a:t>checks</a:t>
            </a:r>
            <a:r>
              <a:rPr lang="de-DE" sz="2800" b="1" dirty="0">
                <a:solidFill>
                  <a:srgbClr val="D8134D"/>
                </a:solidFill>
              </a:rPr>
              <a:t>: SMART Check </a:t>
            </a:r>
          </a:p>
          <a:p>
            <a:r>
              <a:rPr lang="en-US" dirty="0"/>
              <a:t>The SMART Check stands for Source, Motive, Authority, Review, and Two-Source Test. This test is particularly useful for evaluating online sources, such as news articles or social media posts.</a:t>
            </a:r>
          </a:p>
          <a:p>
            <a:r>
              <a:rPr lang="en-US" b="1" dirty="0"/>
              <a:t>Source:</a:t>
            </a:r>
            <a:r>
              <a:rPr lang="en-US" dirty="0"/>
              <a:t> Refers to the origin of the information, including who created it, and their affiliations and biases.</a:t>
            </a:r>
          </a:p>
          <a:p>
            <a:r>
              <a:rPr lang="en-US" b="1" dirty="0"/>
              <a:t>Motive:</a:t>
            </a:r>
            <a:r>
              <a:rPr lang="en-US" dirty="0"/>
              <a:t> The reason why the information was created and whether there is a specific agenda or bias behind it.</a:t>
            </a:r>
          </a:p>
          <a:p>
            <a:r>
              <a:rPr lang="en-US" b="1" dirty="0"/>
              <a:t>Authority:</a:t>
            </a:r>
            <a:r>
              <a:rPr lang="en-US" dirty="0"/>
              <a:t> The credibility of the source and whether it is a reputable source of information.</a:t>
            </a:r>
          </a:p>
          <a:p>
            <a:r>
              <a:rPr lang="en-US" b="1" dirty="0"/>
              <a:t>Review:</a:t>
            </a:r>
            <a:r>
              <a:rPr lang="en-US" dirty="0"/>
              <a:t> Refers to the quality of the information, including whether it has been reviewed by experts or fact-checkers.</a:t>
            </a:r>
          </a:p>
          <a:p>
            <a:r>
              <a:rPr lang="en-US" b="1" dirty="0"/>
              <a:t>Two-Source Test:</a:t>
            </a:r>
            <a:r>
              <a:rPr lang="en-US" dirty="0"/>
              <a:t> The practice of verifying information by cross-referencing it with at least two reputable sources.</a:t>
            </a:r>
          </a:p>
          <a:p>
            <a:endParaRPr lang="en-GB" dirty="0"/>
          </a:p>
        </p:txBody>
      </p:sp>
    </p:spTree>
    <p:extLst>
      <p:ext uri="{BB962C8B-B14F-4D97-AF65-F5344CB8AC3E}">
        <p14:creationId xmlns:p14="http://schemas.microsoft.com/office/powerpoint/2010/main" val="169682695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p:cNvSpPr>
            <a:spLocks noGrp="1"/>
          </p:cNvSpPr>
          <p:nvPr>
            <p:ph idx="1"/>
          </p:nvPr>
        </p:nvSpPr>
        <p:spPr/>
        <p:txBody>
          <a:bodyPr>
            <a:normAutofit/>
          </a:bodyPr>
          <a:lstStyle/>
          <a:p>
            <a:r>
              <a:rPr lang="en-GB" sz="2800" b="1" dirty="0">
                <a:solidFill>
                  <a:srgbClr val="D8134D"/>
                </a:solidFill>
              </a:rPr>
              <a:t>Credibility </a:t>
            </a:r>
            <a:r>
              <a:rPr lang="de-DE" sz="2800" b="1" dirty="0" err="1">
                <a:solidFill>
                  <a:srgbClr val="D8134D"/>
                </a:solidFill>
              </a:rPr>
              <a:t>checks</a:t>
            </a:r>
            <a:r>
              <a:rPr lang="de-DE" sz="2800" b="1" dirty="0">
                <a:solidFill>
                  <a:srgbClr val="D8134D"/>
                </a:solidFill>
              </a:rPr>
              <a:t>: </a:t>
            </a:r>
            <a:r>
              <a:rPr lang="en-US" sz="2800" b="1" dirty="0">
                <a:solidFill>
                  <a:srgbClr val="D8134D"/>
                </a:solidFill>
              </a:rPr>
              <a:t>The 5 “W” Questions (1/2) </a:t>
            </a:r>
          </a:p>
          <a:p>
            <a:r>
              <a:rPr lang="en-US" dirty="0"/>
              <a:t>The 5Ws test is a method of gathering information by asking five key questions: who, what, when, where, and why. These questions are typically used by journalists and investigators to get a complete picture of a situation and to ensure that all relevant information has been gathered. </a:t>
            </a:r>
          </a:p>
          <a:p>
            <a:r>
              <a:rPr lang="en-US" b="1" dirty="0"/>
              <a:t>Who is the author?</a:t>
            </a:r>
            <a:r>
              <a:rPr lang="en-US" dirty="0"/>
              <a:t> – The individual or </a:t>
            </a:r>
            <a:r>
              <a:rPr lang="en-US" dirty="0" err="1"/>
              <a:t>organisation</a:t>
            </a:r>
            <a:r>
              <a:rPr lang="en-US" dirty="0"/>
              <a:t> responsible for creating the content. Knowing the author can provide insight into their perspective and expertise, which can affect the credibility of the information.</a:t>
            </a:r>
          </a:p>
          <a:p>
            <a:r>
              <a:rPr lang="en-US" b="1" dirty="0"/>
              <a:t>What is the content’s purpose?</a:t>
            </a:r>
            <a:r>
              <a:rPr lang="en-US" dirty="0"/>
              <a:t> – The reason for creating the content, whether it is to inform, persuade, entertain, or something else. Understanding the purpose can help to determine the bias and relevance of the information.</a:t>
            </a:r>
          </a:p>
          <a:p>
            <a:endParaRPr lang="en-GB" dirty="0"/>
          </a:p>
        </p:txBody>
      </p:sp>
    </p:spTree>
    <p:extLst>
      <p:ext uri="{BB962C8B-B14F-4D97-AF65-F5344CB8AC3E}">
        <p14:creationId xmlns:p14="http://schemas.microsoft.com/office/powerpoint/2010/main" val="316333202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p:cNvSpPr>
            <a:spLocks noGrp="1"/>
          </p:cNvSpPr>
          <p:nvPr>
            <p:ph idx="1"/>
          </p:nvPr>
        </p:nvSpPr>
        <p:spPr/>
        <p:txBody>
          <a:bodyPr>
            <a:normAutofit/>
          </a:bodyPr>
          <a:lstStyle/>
          <a:p>
            <a:r>
              <a:rPr lang="en-GB" sz="2800" b="1" dirty="0">
                <a:solidFill>
                  <a:srgbClr val="D8134D"/>
                </a:solidFill>
              </a:rPr>
              <a:t>Credibility </a:t>
            </a:r>
            <a:r>
              <a:rPr lang="de-DE" sz="2800" b="1" dirty="0" err="1">
                <a:solidFill>
                  <a:srgbClr val="D8134D"/>
                </a:solidFill>
              </a:rPr>
              <a:t>checks</a:t>
            </a:r>
            <a:r>
              <a:rPr lang="de-DE" sz="2800" b="1" dirty="0">
                <a:solidFill>
                  <a:srgbClr val="D8134D"/>
                </a:solidFill>
              </a:rPr>
              <a:t>: </a:t>
            </a:r>
            <a:r>
              <a:rPr lang="en-US" sz="2800" b="1" dirty="0">
                <a:solidFill>
                  <a:srgbClr val="D8134D"/>
                </a:solidFill>
              </a:rPr>
              <a:t>The 5 “W” Questions (2/2)</a:t>
            </a:r>
          </a:p>
          <a:p>
            <a:r>
              <a:rPr lang="en-US" b="1" dirty="0"/>
              <a:t>When was it published? </a:t>
            </a:r>
            <a:r>
              <a:rPr lang="en-US" dirty="0"/>
              <a:t>– Refers to the date the content was released. Knowing the publication date can help to determine the timeliness and relevance of the information.</a:t>
            </a:r>
          </a:p>
          <a:p>
            <a:r>
              <a:rPr lang="en-US" b="1" dirty="0"/>
              <a:t>Where is the content from?</a:t>
            </a:r>
            <a:r>
              <a:rPr lang="en-US" dirty="0"/>
              <a:t> – The source of the content, whether it is a reputable news </a:t>
            </a:r>
            <a:r>
              <a:rPr lang="en-US" dirty="0" err="1"/>
              <a:t>organisation</a:t>
            </a:r>
            <a:r>
              <a:rPr lang="en-US" dirty="0"/>
              <a:t>, personal blog, or social media platform. Understanding the source can help to determine the credibility and bias of the information.</a:t>
            </a:r>
          </a:p>
          <a:p>
            <a:r>
              <a:rPr lang="en-US" b="1" dirty="0"/>
              <a:t>Why does the information exist?</a:t>
            </a:r>
            <a:r>
              <a:rPr lang="en-US" dirty="0"/>
              <a:t> – The reason why the information was created and published. Knowing the motivation behind the information can help to determine the bias and reliability of the content.</a:t>
            </a:r>
          </a:p>
          <a:p>
            <a:endParaRPr lang="en-GB" dirty="0"/>
          </a:p>
        </p:txBody>
      </p:sp>
    </p:spTree>
    <p:extLst>
      <p:ext uri="{BB962C8B-B14F-4D97-AF65-F5344CB8AC3E}">
        <p14:creationId xmlns:p14="http://schemas.microsoft.com/office/powerpoint/2010/main" val="323480130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p:cNvSpPr>
            <a:spLocks noGrp="1"/>
          </p:cNvSpPr>
          <p:nvPr>
            <p:ph idx="1"/>
          </p:nvPr>
        </p:nvSpPr>
        <p:spPr>
          <a:xfrm>
            <a:off x="509447" y="1185532"/>
            <a:ext cx="8482153" cy="4373958"/>
          </a:xfrm>
        </p:spPr>
        <p:txBody>
          <a:bodyPr>
            <a:normAutofit/>
          </a:bodyPr>
          <a:lstStyle/>
          <a:p>
            <a:r>
              <a:rPr lang="en-GB" sz="2800" b="1" dirty="0">
                <a:solidFill>
                  <a:srgbClr val="D8134D"/>
                </a:solidFill>
              </a:rPr>
              <a:t>Credibility </a:t>
            </a:r>
            <a:r>
              <a:rPr lang="de-DE" sz="2800" b="1" dirty="0" err="1">
                <a:solidFill>
                  <a:srgbClr val="D8134D"/>
                </a:solidFill>
              </a:rPr>
              <a:t>checks</a:t>
            </a:r>
            <a:r>
              <a:rPr lang="de-DE" sz="2800" b="1" dirty="0">
                <a:solidFill>
                  <a:srgbClr val="D8134D"/>
                </a:solidFill>
              </a:rPr>
              <a:t>: RADAR </a:t>
            </a:r>
            <a:r>
              <a:rPr lang="de-DE" sz="2800" b="1" dirty="0" err="1">
                <a:solidFill>
                  <a:srgbClr val="D8134D"/>
                </a:solidFill>
              </a:rPr>
              <a:t>Method</a:t>
            </a:r>
            <a:r>
              <a:rPr lang="de-DE" sz="2800" b="1" dirty="0">
                <a:solidFill>
                  <a:srgbClr val="D8134D"/>
                </a:solidFill>
              </a:rPr>
              <a:t>  (1/2)</a:t>
            </a:r>
          </a:p>
          <a:p>
            <a:r>
              <a:rPr lang="en-US" dirty="0"/>
              <a:t>The RADAR test is a method of evaluating information from online sources for reliability and credibility. It stands for Rationale, Authority, Date, Accuracy, and Relevance. </a:t>
            </a:r>
          </a:p>
          <a:p>
            <a:r>
              <a:rPr lang="en-US" b="1" dirty="0"/>
              <a:t>Rationale:</a:t>
            </a:r>
            <a:r>
              <a:rPr lang="en-US" dirty="0"/>
              <a:t> The reason why the information exists and the purpose of the content. Knowing the rationale behind the information can help to determine whether it is biased or objective.</a:t>
            </a:r>
          </a:p>
          <a:p>
            <a:r>
              <a:rPr lang="en-US" b="1" dirty="0"/>
              <a:t>Authority: </a:t>
            </a:r>
            <a:r>
              <a:rPr lang="en-US" dirty="0"/>
              <a:t>The credentials and expertise of the author or publisher of the information. Understanding the authority of the source can help to determine whether the information is trustworthy and reliable.</a:t>
            </a:r>
          </a:p>
          <a:p>
            <a:endParaRPr lang="en-GB" dirty="0"/>
          </a:p>
        </p:txBody>
      </p:sp>
      <p:pic>
        <p:nvPicPr>
          <p:cNvPr id="3" name="Grafik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235545" y="1390650"/>
            <a:ext cx="2390775" cy="4076700"/>
          </a:xfrm>
          <a:prstGeom prst="rect">
            <a:avLst/>
          </a:prstGeom>
        </p:spPr>
      </p:pic>
    </p:spTree>
    <p:extLst>
      <p:ext uri="{BB962C8B-B14F-4D97-AF65-F5344CB8AC3E}">
        <p14:creationId xmlns:p14="http://schemas.microsoft.com/office/powerpoint/2010/main" val="316333202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p:cNvSpPr>
            <a:spLocks noGrp="1"/>
          </p:cNvSpPr>
          <p:nvPr>
            <p:ph idx="1"/>
          </p:nvPr>
        </p:nvSpPr>
        <p:spPr/>
        <p:txBody>
          <a:bodyPr>
            <a:normAutofit/>
          </a:bodyPr>
          <a:lstStyle/>
          <a:p>
            <a:r>
              <a:rPr lang="en-GB" sz="2800" b="1" dirty="0">
                <a:solidFill>
                  <a:srgbClr val="D8134D"/>
                </a:solidFill>
              </a:rPr>
              <a:t>Credibility </a:t>
            </a:r>
            <a:r>
              <a:rPr lang="de-DE" sz="2800" b="1" dirty="0" err="1">
                <a:solidFill>
                  <a:srgbClr val="D8134D"/>
                </a:solidFill>
              </a:rPr>
              <a:t>checks</a:t>
            </a:r>
            <a:r>
              <a:rPr lang="de-DE" sz="2800" b="1" dirty="0">
                <a:solidFill>
                  <a:srgbClr val="D8134D"/>
                </a:solidFill>
              </a:rPr>
              <a:t>: RADAR </a:t>
            </a:r>
            <a:r>
              <a:rPr lang="de-DE" sz="2800" b="1" dirty="0" err="1">
                <a:solidFill>
                  <a:srgbClr val="D8134D"/>
                </a:solidFill>
              </a:rPr>
              <a:t>Method</a:t>
            </a:r>
            <a:r>
              <a:rPr lang="de-DE" sz="2800" b="1" dirty="0">
                <a:solidFill>
                  <a:srgbClr val="D8134D"/>
                </a:solidFill>
              </a:rPr>
              <a:t>  (2/2)</a:t>
            </a:r>
          </a:p>
          <a:p>
            <a:r>
              <a:rPr lang="en-US" b="1" dirty="0"/>
              <a:t>Date: </a:t>
            </a:r>
            <a:r>
              <a:rPr lang="en-US" dirty="0"/>
              <a:t>The time when the information was published or updated. Knowing the date can help to determine whether the information is still relevant and up-to-date.</a:t>
            </a:r>
          </a:p>
          <a:p>
            <a:r>
              <a:rPr lang="en-US" b="1" dirty="0"/>
              <a:t>Accuracy:</a:t>
            </a:r>
            <a:r>
              <a:rPr lang="en-US" dirty="0"/>
              <a:t> Refers to the truthfulness and correctness of the information. Checking for accuracy involves verifying the information with multiple sources and evaluating the evidence presented.</a:t>
            </a:r>
          </a:p>
          <a:p>
            <a:r>
              <a:rPr lang="en-US" b="1" dirty="0"/>
              <a:t>Relevance:</a:t>
            </a:r>
            <a:r>
              <a:rPr lang="en-US" dirty="0"/>
              <a:t> How well the information relates to the topic or question at hand. Evaluating relevance involves considering whether the information is useful and applicable to the specific situation.</a:t>
            </a:r>
          </a:p>
        </p:txBody>
      </p:sp>
    </p:spTree>
    <p:extLst>
      <p:ext uri="{BB962C8B-B14F-4D97-AF65-F5344CB8AC3E}">
        <p14:creationId xmlns:p14="http://schemas.microsoft.com/office/powerpoint/2010/main" val="195147431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p:cNvSpPr>
            <a:spLocks noGrp="1"/>
          </p:cNvSpPr>
          <p:nvPr>
            <p:ph idx="1"/>
          </p:nvPr>
        </p:nvSpPr>
        <p:spPr>
          <a:xfrm>
            <a:off x="492515" y="1795132"/>
            <a:ext cx="7381486" cy="5062868"/>
          </a:xfrm>
        </p:spPr>
        <p:txBody>
          <a:bodyPr>
            <a:normAutofit/>
          </a:bodyPr>
          <a:lstStyle/>
          <a:p>
            <a:pPr lvl="0"/>
            <a:r>
              <a:rPr lang="en-GB" sz="2000" b="1" dirty="0"/>
              <a:t>Source Cross-Checking:</a:t>
            </a:r>
            <a:r>
              <a:rPr lang="en-GB" sz="2000" dirty="0"/>
              <a:t> Verify the source by comparing the image or video with trusted sources or eyewitness accounts!</a:t>
            </a:r>
            <a:endParaRPr lang="de-AT" sz="2000" dirty="0"/>
          </a:p>
          <a:p>
            <a:pPr lvl="0"/>
            <a:r>
              <a:rPr lang="en-GB" sz="2000" b="1" dirty="0"/>
              <a:t>Image Forensics Software:</a:t>
            </a:r>
            <a:r>
              <a:rPr lang="en-GB" sz="2000" dirty="0"/>
              <a:t> Utilise image forensics tools to detect signs of manipulation, such as altered pixels or digital artefacts!</a:t>
            </a:r>
            <a:endParaRPr lang="de-AT" sz="2000" dirty="0"/>
          </a:p>
          <a:p>
            <a:pPr lvl="0"/>
            <a:r>
              <a:rPr lang="en-GB" sz="2000" b="1" dirty="0"/>
              <a:t>Contextual Clues:</a:t>
            </a:r>
            <a:r>
              <a:rPr lang="en-GB" sz="2000" dirty="0"/>
              <a:t> Investigate the context surrounding the image or video, including captions, timestamps, and related content!</a:t>
            </a:r>
            <a:endParaRPr lang="de-AT" sz="2000" dirty="0"/>
          </a:p>
          <a:p>
            <a:pPr lvl="0"/>
            <a:r>
              <a:rPr lang="en-GB" sz="2000" b="1" dirty="0"/>
              <a:t>Eyewitness Testimony:</a:t>
            </a:r>
            <a:r>
              <a:rPr lang="en-GB" sz="2000" dirty="0"/>
              <a:t> Seek out eyewitness accounts or statements from credible sources to confirm or debunk the content!</a:t>
            </a:r>
            <a:endParaRPr lang="de-AT" sz="2000" dirty="0"/>
          </a:p>
          <a:p>
            <a:endParaRPr lang="de-AT" dirty="0"/>
          </a:p>
        </p:txBody>
      </p:sp>
      <p:sp>
        <p:nvSpPr>
          <p:cNvPr id="3" name="Textfeld 2"/>
          <p:cNvSpPr txBox="1"/>
          <p:nvPr/>
        </p:nvSpPr>
        <p:spPr>
          <a:xfrm>
            <a:off x="492515" y="1062815"/>
            <a:ext cx="10972800" cy="492443"/>
          </a:xfrm>
          <a:prstGeom prst="rect">
            <a:avLst/>
          </a:prstGeom>
        </p:spPr>
        <p:txBody>
          <a:bodyPr wrap="square" rtlCol="0">
            <a:spAutoFit/>
          </a:bodyPr>
          <a:lstStyle/>
          <a:p>
            <a:r>
              <a:rPr lang="en-GB" sz="2600" b="1" dirty="0">
                <a:solidFill>
                  <a:srgbClr val="D8134D"/>
                </a:solidFill>
              </a:rPr>
              <a:t>How can you verify the authenticity of images and videos?</a:t>
            </a:r>
            <a:endParaRPr lang="de-AT" sz="2600" dirty="0">
              <a:solidFill>
                <a:srgbClr val="D8134D"/>
              </a:solidFill>
            </a:endParaRPr>
          </a:p>
        </p:txBody>
      </p:sp>
      <p:pic>
        <p:nvPicPr>
          <p:cNvPr id="4" name="Grafik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230129" y="1826153"/>
            <a:ext cx="3114675" cy="4695825"/>
          </a:xfrm>
          <a:prstGeom prst="rect">
            <a:avLst/>
          </a:prstGeom>
        </p:spPr>
      </p:pic>
      <p:sp>
        <p:nvSpPr>
          <p:cNvPr id="5" name="Textfeld 4"/>
          <p:cNvSpPr txBox="1"/>
          <p:nvPr/>
        </p:nvSpPr>
        <p:spPr>
          <a:xfrm>
            <a:off x="3962401" y="6244979"/>
            <a:ext cx="3183466" cy="276999"/>
          </a:xfrm>
          <a:prstGeom prst="rect">
            <a:avLst/>
          </a:prstGeom>
        </p:spPr>
        <p:txBody>
          <a:bodyPr wrap="square" rtlCol="0">
            <a:spAutoFit/>
          </a:bodyPr>
          <a:lstStyle/>
          <a:p>
            <a:pPr algn="ctr"/>
            <a:r>
              <a:rPr lang="de-DE" sz="1200" dirty="0"/>
              <a:t>Picture </a:t>
            </a:r>
            <a:r>
              <a:rPr lang="de-DE" sz="1200" dirty="0" err="1"/>
              <a:t>source</a:t>
            </a:r>
            <a:r>
              <a:rPr lang="de-DE" sz="1200" dirty="0"/>
              <a:t>: Forensics.map-base.info</a:t>
            </a:r>
            <a:endParaRPr lang="de-AT" sz="1200" dirty="0" err="1"/>
          </a:p>
        </p:txBody>
      </p:sp>
    </p:spTree>
    <p:extLst>
      <p:ext uri="{BB962C8B-B14F-4D97-AF65-F5344CB8AC3E}">
        <p14:creationId xmlns:p14="http://schemas.microsoft.com/office/powerpoint/2010/main" val="173085677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p:cNvSpPr>
            <a:spLocks noGrp="1"/>
          </p:cNvSpPr>
          <p:nvPr>
            <p:ph idx="1"/>
          </p:nvPr>
        </p:nvSpPr>
        <p:spPr>
          <a:xfrm>
            <a:off x="475582" y="812999"/>
            <a:ext cx="8075752" cy="5672468"/>
          </a:xfrm>
        </p:spPr>
        <p:txBody>
          <a:bodyPr>
            <a:normAutofit lnSpcReduction="10000"/>
          </a:bodyPr>
          <a:lstStyle/>
          <a:p>
            <a:r>
              <a:rPr lang="en-GB" sz="2800" b="1" dirty="0">
                <a:solidFill>
                  <a:srgbClr val="D8134D"/>
                </a:solidFill>
              </a:rPr>
              <a:t>Free image checking tools (picture upload)</a:t>
            </a:r>
            <a:endParaRPr lang="de-AT" sz="2800" b="1" dirty="0">
              <a:solidFill>
                <a:srgbClr val="D8134D"/>
              </a:solidFill>
            </a:endParaRPr>
          </a:p>
          <a:p>
            <a:pPr fontAlgn="base"/>
            <a:r>
              <a:rPr lang="en-GB" sz="2000" dirty="0"/>
              <a:t>Image </a:t>
            </a:r>
            <a:r>
              <a:rPr lang="de-AT" sz="2000" dirty="0" err="1"/>
              <a:t>forensics</a:t>
            </a:r>
            <a:r>
              <a:rPr lang="de-AT" sz="2000" dirty="0"/>
              <a:t> </a:t>
            </a:r>
            <a:r>
              <a:rPr lang="de-AT" sz="2000" dirty="0" err="1"/>
              <a:t>software</a:t>
            </a:r>
            <a:r>
              <a:rPr lang="de-AT" sz="2000" dirty="0"/>
              <a:t> </a:t>
            </a:r>
            <a:r>
              <a:rPr lang="de-AT" sz="2000" dirty="0" err="1"/>
              <a:t>are</a:t>
            </a:r>
            <a:r>
              <a:rPr lang="de-AT" sz="2000" dirty="0"/>
              <a:t> </a:t>
            </a:r>
            <a:r>
              <a:rPr lang="de-AT" sz="2000" dirty="0" err="1"/>
              <a:t>tools</a:t>
            </a:r>
            <a:r>
              <a:rPr lang="de-AT" sz="2000" dirty="0"/>
              <a:t> </a:t>
            </a:r>
            <a:r>
              <a:rPr lang="de-AT" sz="2000" dirty="0" err="1"/>
              <a:t>that</a:t>
            </a:r>
            <a:r>
              <a:rPr lang="de-AT" sz="2000" dirty="0"/>
              <a:t> </a:t>
            </a:r>
            <a:r>
              <a:rPr lang="de-AT" sz="2000" dirty="0" err="1"/>
              <a:t>can</a:t>
            </a:r>
            <a:r>
              <a:rPr lang="de-AT" sz="2000" dirty="0"/>
              <a:t> </a:t>
            </a:r>
            <a:r>
              <a:rPr lang="de-AT" sz="2000" dirty="0" err="1"/>
              <a:t>help</a:t>
            </a:r>
            <a:r>
              <a:rPr lang="de-AT" sz="2000" dirty="0"/>
              <a:t> </a:t>
            </a:r>
            <a:r>
              <a:rPr lang="de-AT" sz="2000" dirty="0" err="1"/>
              <a:t>you</a:t>
            </a:r>
            <a:r>
              <a:rPr lang="de-AT" sz="2000" dirty="0"/>
              <a:t> </a:t>
            </a:r>
            <a:r>
              <a:rPr lang="de-AT" sz="2000" dirty="0" err="1"/>
              <a:t>analyse</a:t>
            </a:r>
            <a:r>
              <a:rPr lang="de-AT" sz="2000" dirty="0"/>
              <a:t> and </a:t>
            </a:r>
            <a:r>
              <a:rPr lang="de-AT" sz="2000" dirty="0" err="1"/>
              <a:t>verify</a:t>
            </a:r>
            <a:r>
              <a:rPr lang="de-AT" sz="2000" dirty="0"/>
              <a:t> </a:t>
            </a:r>
            <a:r>
              <a:rPr lang="de-AT" sz="2000" dirty="0" err="1"/>
              <a:t>the</a:t>
            </a:r>
            <a:r>
              <a:rPr lang="de-AT" sz="2000" dirty="0"/>
              <a:t> </a:t>
            </a:r>
            <a:r>
              <a:rPr lang="de-AT" sz="2000" dirty="0" err="1"/>
              <a:t>authenticity</a:t>
            </a:r>
            <a:r>
              <a:rPr lang="de-AT" sz="2000" dirty="0"/>
              <a:t> and </a:t>
            </a:r>
            <a:r>
              <a:rPr lang="de-AT" sz="2000" dirty="0" err="1"/>
              <a:t>integrity</a:t>
            </a:r>
            <a:r>
              <a:rPr lang="de-AT" sz="2000" dirty="0"/>
              <a:t> </a:t>
            </a:r>
            <a:r>
              <a:rPr lang="de-AT" sz="2000" dirty="0" err="1"/>
              <a:t>of</a:t>
            </a:r>
            <a:r>
              <a:rPr lang="de-AT" sz="2000" dirty="0"/>
              <a:t> digital </a:t>
            </a:r>
            <a:r>
              <a:rPr lang="de-AT" sz="2000" dirty="0" err="1"/>
              <a:t>images</a:t>
            </a:r>
            <a:r>
              <a:rPr lang="de-AT" sz="2000" dirty="0"/>
              <a:t>. </a:t>
            </a:r>
            <a:r>
              <a:rPr lang="de-AT" sz="2000" dirty="0" err="1"/>
              <a:t>They</a:t>
            </a:r>
            <a:r>
              <a:rPr lang="de-AT" sz="2000" dirty="0"/>
              <a:t> </a:t>
            </a:r>
            <a:r>
              <a:rPr lang="de-AT" sz="2000" dirty="0" err="1"/>
              <a:t>can</a:t>
            </a:r>
            <a:r>
              <a:rPr lang="de-AT" sz="2000" dirty="0"/>
              <a:t> </a:t>
            </a:r>
            <a:r>
              <a:rPr lang="de-AT" sz="2000" dirty="0" err="1"/>
              <a:t>help</a:t>
            </a:r>
            <a:r>
              <a:rPr lang="de-AT" sz="2000" dirty="0"/>
              <a:t> </a:t>
            </a:r>
            <a:r>
              <a:rPr lang="de-AT" sz="2000" dirty="0" err="1"/>
              <a:t>you</a:t>
            </a:r>
            <a:r>
              <a:rPr lang="de-AT" sz="2000" dirty="0"/>
              <a:t> </a:t>
            </a:r>
            <a:r>
              <a:rPr lang="de-AT" sz="2000" dirty="0" err="1"/>
              <a:t>detect</a:t>
            </a:r>
            <a:r>
              <a:rPr lang="de-AT" sz="2000" dirty="0"/>
              <a:t> </a:t>
            </a:r>
            <a:r>
              <a:rPr lang="de-AT" sz="2000" dirty="0" err="1"/>
              <a:t>if</a:t>
            </a:r>
            <a:r>
              <a:rPr lang="de-AT" sz="2000" dirty="0"/>
              <a:t> an </a:t>
            </a:r>
            <a:r>
              <a:rPr lang="de-AT" sz="2000" dirty="0" err="1"/>
              <a:t>image</a:t>
            </a:r>
            <a:r>
              <a:rPr lang="de-AT" sz="2000" dirty="0"/>
              <a:t> </a:t>
            </a:r>
            <a:r>
              <a:rPr lang="de-AT" sz="2000" dirty="0" err="1"/>
              <a:t>has</a:t>
            </a:r>
            <a:r>
              <a:rPr lang="de-AT" sz="2000" dirty="0"/>
              <a:t> </a:t>
            </a:r>
            <a:r>
              <a:rPr lang="de-AT" sz="2000" dirty="0" err="1"/>
              <a:t>been</a:t>
            </a:r>
            <a:r>
              <a:rPr lang="de-AT" sz="2000" dirty="0"/>
              <a:t> </a:t>
            </a:r>
            <a:r>
              <a:rPr lang="de-AT" sz="2000" dirty="0" err="1"/>
              <a:t>edited</a:t>
            </a:r>
            <a:r>
              <a:rPr lang="de-AT" sz="2000" dirty="0"/>
              <a:t>, </a:t>
            </a:r>
            <a:r>
              <a:rPr lang="de-AT" sz="2000" dirty="0" err="1"/>
              <a:t>manipulated</a:t>
            </a:r>
            <a:r>
              <a:rPr lang="de-AT" sz="2000" dirty="0"/>
              <a:t>, </a:t>
            </a:r>
            <a:r>
              <a:rPr lang="de-AT" sz="2000" dirty="0" err="1"/>
              <a:t>or</a:t>
            </a:r>
            <a:r>
              <a:rPr lang="de-AT" sz="2000" dirty="0"/>
              <a:t> </a:t>
            </a:r>
            <a:r>
              <a:rPr lang="de-AT" sz="2000" dirty="0" err="1"/>
              <a:t>tampered</a:t>
            </a:r>
            <a:r>
              <a:rPr lang="de-AT" sz="2000" dirty="0"/>
              <a:t> </a:t>
            </a:r>
            <a:r>
              <a:rPr lang="de-AT" sz="2000" dirty="0" err="1"/>
              <a:t>with</a:t>
            </a:r>
            <a:r>
              <a:rPr lang="de-AT" sz="2000" dirty="0"/>
              <a:t>. </a:t>
            </a:r>
            <a:r>
              <a:rPr lang="de-AT" sz="2000" dirty="0" err="1"/>
              <a:t>Here</a:t>
            </a:r>
            <a:r>
              <a:rPr lang="de-AT" sz="2000" dirty="0"/>
              <a:t> </a:t>
            </a:r>
            <a:r>
              <a:rPr lang="de-AT" sz="2000" dirty="0" err="1"/>
              <a:t>are</a:t>
            </a:r>
            <a:r>
              <a:rPr lang="de-AT" sz="2000" dirty="0"/>
              <a:t> </a:t>
            </a:r>
            <a:r>
              <a:rPr lang="de-AT" sz="2000" dirty="0" err="1"/>
              <a:t>some</a:t>
            </a:r>
            <a:r>
              <a:rPr lang="de-AT" sz="2000" dirty="0"/>
              <a:t> </a:t>
            </a:r>
            <a:r>
              <a:rPr lang="de-AT" sz="2000" dirty="0" err="1"/>
              <a:t>free</a:t>
            </a:r>
            <a:r>
              <a:rPr lang="de-AT" sz="2000" dirty="0"/>
              <a:t> </a:t>
            </a:r>
            <a:r>
              <a:rPr lang="de-AT" sz="2000" dirty="0" err="1"/>
              <a:t>image</a:t>
            </a:r>
            <a:r>
              <a:rPr lang="de-AT" sz="2000" dirty="0"/>
              <a:t> </a:t>
            </a:r>
            <a:r>
              <a:rPr lang="de-AT" sz="2000" dirty="0" err="1"/>
              <a:t>forensics</a:t>
            </a:r>
            <a:r>
              <a:rPr lang="de-AT" sz="2000" dirty="0"/>
              <a:t> </a:t>
            </a:r>
            <a:r>
              <a:rPr lang="de-AT" sz="2000" dirty="0" err="1"/>
              <a:t>software</a:t>
            </a:r>
            <a:r>
              <a:rPr lang="de-AT" sz="2000" dirty="0"/>
              <a:t> </a:t>
            </a:r>
            <a:r>
              <a:rPr lang="de-AT" sz="2000" dirty="0" err="1"/>
              <a:t>that</a:t>
            </a:r>
            <a:r>
              <a:rPr lang="de-AT" sz="2000" dirty="0"/>
              <a:t> </a:t>
            </a:r>
            <a:r>
              <a:rPr lang="de-AT" sz="2000" dirty="0" err="1"/>
              <a:t>you</a:t>
            </a:r>
            <a:r>
              <a:rPr lang="de-AT" sz="2000" dirty="0"/>
              <a:t> </a:t>
            </a:r>
            <a:r>
              <a:rPr lang="de-AT" sz="2000" dirty="0" err="1"/>
              <a:t>can</a:t>
            </a:r>
            <a:r>
              <a:rPr lang="de-AT" sz="2000" dirty="0"/>
              <a:t> </a:t>
            </a:r>
            <a:r>
              <a:rPr lang="de-AT" sz="2000" dirty="0" err="1"/>
              <a:t>use</a:t>
            </a:r>
            <a:r>
              <a:rPr lang="de-AT" sz="2000" dirty="0"/>
              <a:t>:</a:t>
            </a:r>
            <a:r>
              <a:rPr lang="en-GB" sz="2000" dirty="0"/>
              <a:t> </a:t>
            </a:r>
            <a:endParaRPr lang="de-AT" sz="2000" dirty="0"/>
          </a:p>
          <a:p>
            <a:pPr lvl="0" fontAlgn="base"/>
            <a:r>
              <a:rPr lang="de-AT" sz="2000" b="1" dirty="0" err="1"/>
              <a:t>Forensically</a:t>
            </a:r>
            <a:r>
              <a:rPr lang="de-AT" sz="2000" b="1" dirty="0"/>
              <a:t>:</a:t>
            </a:r>
            <a:r>
              <a:rPr lang="de-AT" sz="2000" dirty="0"/>
              <a:t> This </a:t>
            </a:r>
            <a:r>
              <a:rPr lang="de-AT" sz="2000" dirty="0" err="1"/>
              <a:t>is</a:t>
            </a:r>
            <a:r>
              <a:rPr lang="de-AT" sz="2000" dirty="0"/>
              <a:t> a web-</a:t>
            </a:r>
            <a:r>
              <a:rPr lang="de-AT" sz="2000" dirty="0" err="1"/>
              <a:t>based</a:t>
            </a:r>
            <a:r>
              <a:rPr lang="de-AT" sz="2000" dirty="0"/>
              <a:t> </a:t>
            </a:r>
            <a:r>
              <a:rPr lang="de-AT" sz="2000" dirty="0" err="1"/>
              <a:t>tool</a:t>
            </a:r>
            <a:r>
              <a:rPr lang="de-AT" sz="2000" dirty="0"/>
              <a:t> </a:t>
            </a:r>
            <a:r>
              <a:rPr lang="de-AT" sz="2000" dirty="0" err="1"/>
              <a:t>that</a:t>
            </a:r>
            <a:r>
              <a:rPr lang="de-AT" sz="2000" dirty="0"/>
              <a:t> </a:t>
            </a:r>
            <a:r>
              <a:rPr lang="de-AT" sz="2000" dirty="0" err="1"/>
              <a:t>offers</a:t>
            </a:r>
            <a:r>
              <a:rPr lang="de-AT" sz="2000" dirty="0"/>
              <a:t> a </a:t>
            </a:r>
            <a:r>
              <a:rPr lang="de-AT" sz="2000" dirty="0" err="1"/>
              <a:t>set</a:t>
            </a:r>
            <a:r>
              <a:rPr lang="de-AT" sz="2000" dirty="0"/>
              <a:t> </a:t>
            </a:r>
            <a:r>
              <a:rPr lang="de-AT" sz="2000" dirty="0" err="1"/>
              <a:t>of</a:t>
            </a:r>
            <a:r>
              <a:rPr lang="de-AT" sz="2000" dirty="0"/>
              <a:t> </a:t>
            </a:r>
            <a:r>
              <a:rPr lang="de-AT" sz="2000" dirty="0" err="1"/>
              <a:t>features</a:t>
            </a:r>
            <a:r>
              <a:rPr lang="de-AT" sz="2000" dirty="0"/>
              <a:t> </a:t>
            </a:r>
            <a:r>
              <a:rPr lang="de-AT" sz="2000" dirty="0" err="1"/>
              <a:t>for</a:t>
            </a:r>
            <a:r>
              <a:rPr lang="de-AT" sz="2000" dirty="0"/>
              <a:t> digital </a:t>
            </a:r>
            <a:r>
              <a:rPr lang="de-AT" sz="2000" dirty="0" err="1"/>
              <a:t>image</a:t>
            </a:r>
            <a:r>
              <a:rPr lang="de-AT" sz="2000" dirty="0"/>
              <a:t> </a:t>
            </a:r>
            <a:r>
              <a:rPr lang="de-AT" sz="2000" dirty="0" err="1"/>
              <a:t>forensics</a:t>
            </a:r>
            <a:r>
              <a:rPr lang="de-AT" sz="2000" dirty="0"/>
              <a:t>, such </a:t>
            </a:r>
            <a:r>
              <a:rPr lang="de-AT" sz="2000" dirty="0" err="1"/>
              <a:t>as</a:t>
            </a:r>
            <a:r>
              <a:rPr lang="de-AT" sz="2000" dirty="0"/>
              <a:t> </a:t>
            </a:r>
            <a:r>
              <a:rPr lang="de-AT" sz="2000" dirty="0" err="1"/>
              <a:t>clone</a:t>
            </a:r>
            <a:r>
              <a:rPr lang="de-AT" sz="2000" dirty="0"/>
              <a:t> </a:t>
            </a:r>
            <a:r>
              <a:rPr lang="de-AT" sz="2000" dirty="0" err="1"/>
              <a:t>detection</a:t>
            </a:r>
            <a:r>
              <a:rPr lang="de-AT" sz="2000" dirty="0"/>
              <a:t>, </a:t>
            </a:r>
            <a:r>
              <a:rPr lang="de-AT" sz="2000" dirty="0" err="1"/>
              <a:t>error</a:t>
            </a:r>
            <a:r>
              <a:rPr lang="de-AT" sz="2000" dirty="0"/>
              <a:t> </a:t>
            </a:r>
            <a:r>
              <a:rPr lang="de-AT" sz="2000" dirty="0" err="1"/>
              <a:t>level</a:t>
            </a:r>
            <a:r>
              <a:rPr lang="de-AT" sz="2000" dirty="0"/>
              <a:t> </a:t>
            </a:r>
            <a:r>
              <a:rPr lang="de-AT" sz="2000" dirty="0" err="1"/>
              <a:t>analysis</a:t>
            </a:r>
            <a:r>
              <a:rPr lang="de-AT" sz="2000" dirty="0"/>
              <a:t>, </a:t>
            </a:r>
            <a:r>
              <a:rPr lang="de-AT" sz="2000" dirty="0" err="1"/>
              <a:t>noise</a:t>
            </a:r>
            <a:r>
              <a:rPr lang="de-AT" sz="2000" dirty="0"/>
              <a:t> </a:t>
            </a:r>
            <a:r>
              <a:rPr lang="de-AT" sz="2000" dirty="0" err="1"/>
              <a:t>analysis</a:t>
            </a:r>
            <a:r>
              <a:rPr lang="de-AT" sz="2000" dirty="0"/>
              <a:t>, </a:t>
            </a:r>
            <a:r>
              <a:rPr lang="de-AT" sz="2000" dirty="0" err="1"/>
              <a:t>metadata</a:t>
            </a:r>
            <a:r>
              <a:rPr lang="de-AT" sz="2000" dirty="0"/>
              <a:t> </a:t>
            </a:r>
            <a:r>
              <a:rPr lang="de-AT" sz="2000" dirty="0" err="1"/>
              <a:t>extraction</a:t>
            </a:r>
            <a:r>
              <a:rPr lang="de-AT" sz="2000" dirty="0"/>
              <a:t>, geotagging, </a:t>
            </a:r>
            <a:r>
              <a:rPr lang="de-AT" sz="2000" dirty="0" err="1"/>
              <a:t>thumbnail</a:t>
            </a:r>
            <a:r>
              <a:rPr lang="de-AT" sz="2000" dirty="0"/>
              <a:t> </a:t>
            </a:r>
            <a:r>
              <a:rPr lang="de-AT" sz="2000" dirty="0" err="1"/>
              <a:t>analysis</a:t>
            </a:r>
            <a:r>
              <a:rPr lang="de-AT" sz="2000" dirty="0"/>
              <a:t>, JPEG </a:t>
            </a:r>
            <a:r>
              <a:rPr lang="de-AT" sz="2000" dirty="0" err="1"/>
              <a:t>analysis</a:t>
            </a:r>
            <a:r>
              <a:rPr lang="de-AT" sz="2000" dirty="0"/>
              <a:t>, </a:t>
            </a:r>
            <a:r>
              <a:rPr lang="de-AT" sz="2000" dirty="0" err="1"/>
              <a:t>and</a:t>
            </a:r>
            <a:r>
              <a:rPr lang="de-AT" sz="2000" dirty="0"/>
              <a:t> </a:t>
            </a:r>
            <a:r>
              <a:rPr lang="de-AT" sz="2000" dirty="0" err="1"/>
              <a:t>more</a:t>
            </a:r>
            <a:r>
              <a:rPr lang="de-AT" sz="2000" dirty="0"/>
              <a:t>. </a:t>
            </a:r>
            <a:r>
              <a:rPr lang="de-AT" sz="2000" dirty="0" err="1"/>
              <a:t>It</a:t>
            </a:r>
            <a:r>
              <a:rPr lang="de-AT" sz="2000" dirty="0"/>
              <a:t> </a:t>
            </a:r>
            <a:r>
              <a:rPr lang="de-AT" sz="2000" dirty="0" err="1"/>
              <a:t>is</a:t>
            </a:r>
            <a:r>
              <a:rPr lang="de-AT" sz="2000" dirty="0"/>
              <a:t> </a:t>
            </a:r>
            <a:r>
              <a:rPr lang="de-AT" sz="2000" dirty="0" err="1"/>
              <a:t>possible</a:t>
            </a:r>
            <a:r>
              <a:rPr lang="de-AT" sz="2000" dirty="0"/>
              <a:t> </a:t>
            </a:r>
            <a:r>
              <a:rPr lang="de-AT" sz="2000" dirty="0" err="1"/>
              <a:t>to</a:t>
            </a:r>
            <a:r>
              <a:rPr lang="de-AT" sz="2000" dirty="0"/>
              <a:t> </a:t>
            </a:r>
            <a:r>
              <a:rPr lang="de-AT" sz="2000" dirty="0" err="1"/>
              <a:t>upload</a:t>
            </a:r>
            <a:r>
              <a:rPr lang="de-AT" sz="2000" dirty="0"/>
              <a:t> an </a:t>
            </a:r>
            <a:r>
              <a:rPr lang="de-AT" sz="2000" dirty="0" err="1"/>
              <a:t>image</a:t>
            </a:r>
            <a:r>
              <a:rPr lang="de-AT" sz="2000" dirty="0"/>
              <a:t> </a:t>
            </a:r>
            <a:r>
              <a:rPr lang="de-AT" sz="2000" dirty="0" err="1"/>
              <a:t>or</a:t>
            </a:r>
            <a:r>
              <a:rPr lang="de-AT" sz="2000" dirty="0"/>
              <a:t> </a:t>
            </a:r>
            <a:r>
              <a:rPr lang="de-AT" sz="2000" dirty="0" err="1"/>
              <a:t>paste</a:t>
            </a:r>
            <a:r>
              <a:rPr lang="de-AT" sz="2000" dirty="0"/>
              <a:t> an </a:t>
            </a:r>
            <a:r>
              <a:rPr lang="de-AT" sz="2000" dirty="0" err="1"/>
              <a:t>image</a:t>
            </a:r>
            <a:r>
              <a:rPr lang="de-AT" sz="2000" dirty="0"/>
              <a:t> URL </a:t>
            </a:r>
            <a:r>
              <a:rPr lang="de-AT" sz="2000" dirty="0" err="1"/>
              <a:t>to</a:t>
            </a:r>
            <a:r>
              <a:rPr lang="de-AT" sz="2000" dirty="0"/>
              <a:t> </a:t>
            </a:r>
            <a:r>
              <a:rPr lang="de-AT" sz="2000" dirty="0" err="1"/>
              <a:t>use</a:t>
            </a:r>
            <a:r>
              <a:rPr lang="de-AT" sz="2000" dirty="0"/>
              <a:t> </a:t>
            </a:r>
            <a:r>
              <a:rPr lang="de-AT" sz="2000" dirty="0" err="1"/>
              <a:t>this</a:t>
            </a:r>
            <a:r>
              <a:rPr lang="de-AT" sz="2000" dirty="0"/>
              <a:t> </a:t>
            </a:r>
            <a:r>
              <a:rPr lang="de-AT" sz="2000" dirty="0" err="1"/>
              <a:t>tool</a:t>
            </a:r>
            <a:r>
              <a:rPr lang="de-AT" sz="2000" dirty="0"/>
              <a:t>.</a:t>
            </a:r>
            <a:r>
              <a:rPr lang="en-GB" sz="2000" dirty="0"/>
              <a:t> It has an interesting tutorial to show  how to use the software.</a:t>
            </a:r>
          </a:p>
          <a:p>
            <a:pPr lvl="0" fontAlgn="base"/>
            <a:r>
              <a:rPr lang="en-GB" sz="2000" dirty="0">
                <a:hlinkClick r:id="rId3"/>
              </a:rPr>
              <a:t>https://29a.ch/photo-forensics/</a:t>
            </a:r>
            <a:endParaRPr lang="en-GB" sz="2000" dirty="0"/>
          </a:p>
          <a:p>
            <a:pPr lvl="0" fontAlgn="base"/>
            <a:r>
              <a:rPr lang="en-GB" sz="2000" b="1" dirty="0" err="1"/>
              <a:t>TinEye</a:t>
            </a:r>
            <a:r>
              <a:rPr lang="en-GB" sz="2000" b="1" dirty="0"/>
              <a:t>:</a:t>
            </a:r>
            <a:r>
              <a:rPr lang="en-GB" sz="2000" dirty="0"/>
              <a:t> This is a web-based tool that allows you to perform reverse image search. It can help you find out where an image came from, how it is used, if modified versions of it exist, or to find higher resolution versions. You can upload an image or paste an image URL to use this tool. </a:t>
            </a:r>
          </a:p>
          <a:p>
            <a:pPr lvl="0" fontAlgn="base"/>
            <a:r>
              <a:rPr lang="en-GB" sz="2000" dirty="0">
                <a:hlinkClick r:id="rId4"/>
              </a:rPr>
              <a:t>https://tineye.com/</a:t>
            </a:r>
            <a:endParaRPr lang="en-GB" sz="2000" dirty="0"/>
          </a:p>
          <a:p>
            <a:pPr lvl="0" fontAlgn="base"/>
            <a:endParaRPr lang="de-AT" dirty="0"/>
          </a:p>
        </p:txBody>
      </p:sp>
    </p:spTree>
    <p:extLst>
      <p:ext uri="{BB962C8B-B14F-4D97-AF65-F5344CB8AC3E}">
        <p14:creationId xmlns:p14="http://schemas.microsoft.com/office/powerpoint/2010/main" val="416856269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Ορθογώνιο 2">
            <a:extLst>
              <a:ext uri="{FF2B5EF4-FFF2-40B4-BE49-F238E27FC236}">
                <a16:creationId xmlns:a16="http://schemas.microsoft.com/office/drawing/2014/main" id="{4A136FFB-580F-2CEF-EB31-329B8282945E}"/>
              </a:ext>
            </a:extLst>
          </p:cNvPr>
          <p:cNvSpPr/>
          <p:nvPr/>
        </p:nvSpPr>
        <p:spPr>
          <a:xfrm>
            <a:off x="-9346" y="0"/>
            <a:ext cx="2983456" cy="6858000"/>
          </a:xfrm>
          <a:prstGeom prst="rect">
            <a:avLst/>
          </a:prstGeom>
          <a:solidFill>
            <a:srgbClr val="0048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dirty="0"/>
          </a:p>
        </p:txBody>
      </p:sp>
      <p:sp>
        <p:nvSpPr>
          <p:cNvPr id="4" name="Τίτλος 3">
            <a:extLst>
              <a:ext uri="{FF2B5EF4-FFF2-40B4-BE49-F238E27FC236}">
                <a16:creationId xmlns:a16="http://schemas.microsoft.com/office/drawing/2014/main" id="{0355FE7A-0D65-83AF-43BC-C964D7CF6D45}"/>
              </a:ext>
            </a:extLst>
          </p:cNvPr>
          <p:cNvSpPr>
            <a:spLocks noGrp="1"/>
          </p:cNvSpPr>
          <p:nvPr>
            <p:ph type="title" idx="4294967295"/>
          </p:nvPr>
        </p:nvSpPr>
        <p:spPr>
          <a:xfrm>
            <a:off x="0" y="1882766"/>
            <a:ext cx="2974110" cy="2387600"/>
          </a:xfrm>
        </p:spPr>
        <p:txBody>
          <a:bodyPr vert="horz" lIns="91440" tIns="45720" rIns="91440" bIns="45720" rtlCol="0" anchor="b">
            <a:normAutofit/>
          </a:bodyPr>
          <a:lstStyle/>
          <a:p>
            <a:pPr algn="ctr"/>
            <a:r>
              <a:rPr lang="en-US" sz="4800" kern="1200" dirty="0">
                <a:solidFill>
                  <a:srgbClr val="95C11F"/>
                </a:solidFill>
                <a:ea typeface="+mj-ea"/>
                <a:cs typeface="+mj-cs"/>
              </a:rPr>
              <a:t>Partners</a:t>
            </a:r>
          </a:p>
        </p:txBody>
      </p:sp>
      <p:pic>
        <p:nvPicPr>
          <p:cNvPr id="10" name="Εικόνα 9">
            <a:extLst>
              <a:ext uri="{FF2B5EF4-FFF2-40B4-BE49-F238E27FC236}">
                <a16:creationId xmlns:a16="http://schemas.microsoft.com/office/drawing/2014/main" id="{C0F28B5C-65D3-FEF9-9044-3978B94F611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096000" y="2757202"/>
            <a:ext cx="3244053" cy="2157295"/>
          </a:xfrm>
          <a:prstGeom prst="rect">
            <a:avLst/>
          </a:prstGeom>
        </p:spPr>
      </p:pic>
      <p:pic>
        <p:nvPicPr>
          <p:cNvPr id="16" name="Εικόνα 15">
            <a:extLst>
              <a:ext uri="{FF2B5EF4-FFF2-40B4-BE49-F238E27FC236}">
                <a16:creationId xmlns:a16="http://schemas.microsoft.com/office/drawing/2014/main" id="{5D782A21-BD9B-860F-8BAC-73C8044B9E41}"/>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592736" y="5405948"/>
            <a:ext cx="4360748" cy="872148"/>
          </a:xfrm>
          <a:prstGeom prst="rect">
            <a:avLst/>
          </a:prstGeom>
        </p:spPr>
      </p:pic>
      <p:sp>
        <p:nvSpPr>
          <p:cNvPr id="14" name="AutoShape 6">
            <a:extLst>
              <a:ext uri="{FF2B5EF4-FFF2-40B4-BE49-F238E27FC236}">
                <a16:creationId xmlns:a16="http://schemas.microsoft.com/office/drawing/2014/main" id="{3736C95B-3204-EAE4-E75B-F32B618B8EB3}"/>
              </a:ext>
            </a:extLst>
          </p:cNvPr>
          <p:cNvSpPr>
            <a:spLocks noChangeAspect="1" noChangeArrowheads="1"/>
          </p:cNvSpPr>
          <p:nvPr/>
        </p:nvSpPr>
        <p:spPr bwMode="auto">
          <a:xfrm>
            <a:off x="5250504" y="1832611"/>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1034" name="Picture 10" descr="KU Leuven | Universitas 21">
            <a:extLst>
              <a:ext uri="{FF2B5EF4-FFF2-40B4-BE49-F238E27FC236}">
                <a16:creationId xmlns:a16="http://schemas.microsoft.com/office/drawing/2014/main" id="{6E08D071-9448-2E87-BD3B-A6ED4C107764}"/>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t="30669" b="29601"/>
          <a:stretch/>
        </p:blipFill>
        <p:spPr bwMode="auto">
          <a:xfrm>
            <a:off x="8572783" y="1080426"/>
            <a:ext cx="2983456" cy="1185325"/>
          </a:xfrm>
          <a:prstGeom prst="rect">
            <a:avLst/>
          </a:prstGeom>
          <a:noFill/>
          <a:extLst>
            <a:ext uri="{909E8E84-426E-40DD-AFC4-6F175D3DCCD1}">
              <a14:hiddenFill xmlns:a14="http://schemas.microsoft.com/office/drawing/2010/main">
                <a:solidFill>
                  <a:srgbClr val="FFFFFF"/>
                </a:solidFill>
              </a14:hiddenFill>
            </a:ext>
          </a:extLst>
        </p:spPr>
      </p:pic>
      <p:pic>
        <p:nvPicPr>
          <p:cNvPr id="1038" name="Picture 14">
            <a:extLst>
              <a:ext uri="{FF2B5EF4-FFF2-40B4-BE49-F238E27FC236}">
                <a16:creationId xmlns:a16="http://schemas.microsoft.com/office/drawing/2014/main" id="{66148653-8419-7040-3E17-EBE2C3013C4F}"/>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145162" y="5149850"/>
            <a:ext cx="2820283" cy="1506538"/>
          </a:xfrm>
          <a:prstGeom prst="rect">
            <a:avLst/>
          </a:prstGeom>
          <a:noFill/>
          <a:extLst>
            <a:ext uri="{909E8E84-426E-40DD-AFC4-6F175D3DCCD1}">
              <a14:hiddenFill xmlns:a14="http://schemas.microsoft.com/office/drawing/2010/main">
                <a:solidFill>
                  <a:srgbClr val="FFFFFF"/>
                </a:solidFill>
              </a14:hiddenFill>
            </a:ext>
          </a:extLst>
        </p:spPr>
      </p:pic>
      <p:pic>
        <p:nvPicPr>
          <p:cNvPr id="1040" name="Picture 16">
            <a:extLst>
              <a:ext uri="{FF2B5EF4-FFF2-40B4-BE49-F238E27FC236}">
                <a16:creationId xmlns:a16="http://schemas.microsoft.com/office/drawing/2014/main" id="{4A2CB6C9-2D9B-64E6-4216-816560D1BF55}"/>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9622495" y="2765928"/>
            <a:ext cx="2295525" cy="1828800"/>
          </a:xfrm>
          <a:prstGeom prst="rect">
            <a:avLst/>
          </a:prstGeom>
          <a:noFill/>
          <a:extLst>
            <a:ext uri="{909E8E84-426E-40DD-AFC4-6F175D3DCCD1}">
              <a14:hiddenFill xmlns:a14="http://schemas.microsoft.com/office/drawing/2010/main">
                <a:solidFill>
                  <a:srgbClr val="FFFFFF"/>
                </a:solidFill>
              </a14:hiddenFill>
            </a:ext>
          </a:extLst>
        </p:spPr>
      </p:pic>
      <p:pic>
        <p:nvPicPr>
          <p:cNvPr id="9" name="Γραφικό 6">
            <a:extLst>
              <a:ext uri="{FF2B5EF4-FFF2-40B4-BE49-F238E27FC236}">
                <a16:creationId xmlns:a16="http://schemas.microsoft.com/office/drawing/2014/main" id="{F2772EE3-ADA2-2635-64F5-BA2D4C6217EC}"/>
              </a:ext>
            </a:extLst>
          </p:cNvPr>
          <p:cNvPicPr>
            <a:picLocks noChangeAspect="1"/>
          </p:cNvPicPr>
          <p:nvPr/>
        </p:nvPicPr>
        <p:blipFill>
          <a:blip r:embed="rId8">
            <a:extLst>
              <a:ext uri="{96DAC541-7B7A-43D3-8B79-37D633B846F1}">
                <asvg:svgBlip xmlns="" xmlns:asvg="http://schemas.microsoft.com/office/drawing/2016/SVG/main" r:embed="rId9"/>
              </a:ext>
            </a:extLst>
          </a:blip>
          <a:stretch>
            <a:fillRect/>
          </a:stretch>
        </p:blipFill>
        <p:spPr>
          <a:xfrm>
            <a:off x="350180" y="2692026"/>
            <a:ext cx="2288310" cy="570706"/>
          </a:xfrm>
          <a:prstGeom prst="rect">
            <a:avLst/>
          </a:prstGeom>
        </p:spPr>
      </p:pic>
      <p:pic>
        <p:nvPicPr>
          <p:cNvPr id="6" name="Picture 5" descr="A picture containing graphics, clipart, graphic design, design&#10;&#10;Description automatically generated">
            <a:extLst>
              <a:ext uri="{FF2B5EF4-FFF2-40B4-BE49-F238E27FC236}">
                <a16:creationId xmlns:a16="http://schemas.microsoft.com/office/drawing/2014/main" id="{021DED3E-70D8-7F7C-1DC8-57F0AD016EF0}"/>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3883711" y="2692026"/>
            <a:ext cx="1585130" cy="1818287"/>
          </a:xfrm>
          <a:prstGeom prst="rect">
            <a:avLst/>
          </a:prstGeom>
        </p:spPr>
      </p:pic>
      <p:pic>
        <p:nvPicPr>
          <p:cNvPr id="1028" name="Picture 4" descr="WijkWijzer - Verwey-Jonker Instituut">
            <a:extLst>
              <a:ext uri="{FF2B5EF4-FFF2-40B4-BE49-F238E27FC236}">
                <a16:creationId xmlns:a16="http://schemas.microsoft.com/office/drawing/2014/main" id="{21B5AC31-2966-4E59-9F99-C8EBE1FCD842}"/>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4107945" y="600375"/>
            <a:ext cx="2857500" cy="1600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1755565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p:cNvSpPr>
            <a:spLocks noGrp="1"/>
          </p:cNvSpPr>
          <p:nvPr>
            <p:ph idx="1"/>
          </p:nvPr>
        </p:nvSpPr>
        <p:spPr>
          <a:xfrm>
            <a:off x="509448" y="1185532"/>
            <a:ext cx="6532402" cy="5672468"/>
          </a:xfrm>
        </p:spPr>
        <p:txBody>
          <a:bodyPr>
            <a:normAutofit/>
          </a:bodyPr>
          <a:lstStyle/>
          <a:p>
            <a:r>
              <a:rPr lang="en-GB" sz="2800" b="1" dirty="0">
                <a:solidFill>
                  <a:srgbClr val="D8134D"/>
                </a:solidFill>
              </a:rPr>
              <a:t>Free image checking tools (picture upload)</a:t>
            </a:r>
            <a:endParaRPr lang="de-AT" sz="2800" b="1" dirty="0">
              <a:solidFill>
                <a:srgbClr val="D8134D"/>
              </a:solidFill>
            </a:endParaRPr>
          </a:p>
          <a:p>
            <a:pPr lvl="0" fontAlgn="base"/>
            <a:r>
              <a:rPr lang="en-US" sz="2000" b="1" dirty="0"/>
              <a:t>Google Reverse Image Search: </a:t>
            </a:r>
            <a:r>
              <a:rPr lang="en-US" sz="2000" dirty="0"/>
              <a:t>This feature allows you to search by image or perform a reverse image search. It can help you find out where an image came from, how it is used, if modified versions of it exist, or to find higher resolution versions.</a:t>
            </a:r>
            <a:endParaRPr lang="en-GB" sz="2000" dirty="0"/>
          </a:p>
          <a:p>
            <a:pPr lvl="0" fontAlgn="base"/>
            <a:r>
              <a:rPr lang="de-AT" sz="2000" dirty="0">
                <a:hlinkClick r:id="rId3"/>
              </a:rPr>
              <a:t>https://images.google.com</a:t>
            </a:r>
            <a:endParaRPr lang="de-AT" sz="2000" dirty="0"/>
          </a:p>
          <a:p>
            <a:pPr lvl="0" fontAlgn="base"/>
            <a:endParaRPr lang="de-AT" sz="2000" dirty="0"/>
          </a:p>
        </p:txBody>
      </p:sp>
      <p:pic>
        <p:nvPicPr>
          <p:cNvPr id="4" name="Grafik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099713" y="1566332"/>
            <a:ext cx="4823770" cy="3564467"/>
          </a:xfrm>
          <a:prstGeom prst="rect">
            <a:avLst/>
          </a:prstGeom>
        </p:spPr>
      </p:pic>
      <p:sp>
        <p:nvSpPr>
          <p:cNvPr id="5" name="Textfeld 4"/>
          <p:cNvSpPr txBox="1"/>
          <p:nvPr/>
        </p:nvSpPr>
        <p:spPr>
          <a:xfrm>
            <a:off x="8856134" y="6175868"/>
            <a:ext cx="3183466" cy="276999"/>
          </a:xfrm>
          <a:prstGeom prst="rect">
            <a:avLst/>
          </a:prstGeom>
        </p:spPr>
        <p:txBody>
          <a:bodyPr wrap="square" rtlCol="0">
            <a:spAutoFit/>
          </a:bodyPr>
          <a:lstStyle/>
          <a:p>
            <a:pPr algn="ctr"/>
            <a:r>
              <a:rPr lang="de-DE" sz="1200" dirty="0"/>
              <a:t>Picture </a:t>
            </a:r>
            <a:r>
              <a:rPr lang="de-DE" sz="1200" dirty="0" err="1"/>
              <a:t>source</a:t>
            </a:r>
            <a:r>
              <a:rPr lang="de-DE" sz="1200" dirty="0"/>
              <a:t>: tineye.com</a:t>
            </a:r>
            <a:endParaRPr lang="de-AT" sz="1200" dirty="0" err="1"/>
          </a:p>
        </p:txBody>
      </p:sp>
    </p:spTree>
    <p:extLst>
      <p:ext uri="{BB962C8B-B14F-4D97-AF65-F5344CB8AC3E}">
        <p14:creationId xmlns:p14="http://schemas.microsoft.com/office/powerpoint/2010/main" val="217020767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p:cNvSpPr>
            <a:spLocks noGrp="1"/>
          </p:cNvSpPr>
          <p:nvPr>
            <p:ph idx="1"/>
          </p:nvPr>
        </p:nvSpPr>
        <p:spPr>
          <a:xfrm>
            <a:off x="509447" y="1185531"/>
            <a:ext cx="11059693" cy="5450795"/>
          </a:xfrm>
        </p:spPr>
        <p:txBody>
          <a:bodyPr>
            <a:normAutofit/>
          </a:bodyPr>
          <a:lstStyle/>
          <a:p>
            <a:r>
              <a:rPr lang="en-GB" sz="2800" b="1" dirty="0">
                <a:solidFill>
                  <a:srgbClr val="D8134D"/>
                </a:solidFill>
              </a:rPr>
              <a:t>Free image checking tools (software download)</a:t>
            </a:r>
          </a:p>
          <a:p>
            <a:pPr lvl="0" fontAlgn="base"/>
            <a:r>
              <a:rPr lang="en-GB" sz="2000" dirty="0"/>
              <a:t>The Internet provides a great number of software tools for image checking. Some of them offer free versions.</a:t>
            </a:r>
          </a:p>
          <a:p>
            <a:pPr lvl="0" fontAlgn="base"/>
            <a:r>
              <a:rPr lang="en-GB" sz="2000" b="1" dirty="0" err="1"/>
              <a:t>JPEGsnoop</a:t>
            </a:r>
            <a:r>
              <a:rPr lang="en-GB" sz="2000" b="1" dirty="0"/>
              <a:t>: </a:t>
            </a:r>
            <a:r>
              <a:rPr lang="en-GB" sz="2000" dirty="0"/>
              <a:t>This is a Windows-based tool that can reveal hidden information in JPEG images, such as the camera make and model, quality settings, editing software used, EXIF data, quantisation tables, Huffman tables, and more. It can also detect if an image has been recompressed or modified by Photoshop. </a:t>
            </a:r>
          </a:p>
          <a:p>
            <a:pPr lvl="0" fontAlgn="base"/>
            <a:r>
              <a:rPr lang="en-GB" sz="2000" dirty="0">
                <a:hlinkClick r:id="rId3"/>
              </a:rPr>
              <a:t>https://jpegsnoop.updatestar.com/</a:t>
            </a:r>
            <a:endParaRPr lang="en-GB" sz="2000" dirty="0"/>
          </a:p>
          <a:p>
            <a:pPr lvl="0" fontAlgn="base"/>
            <a:endParaRPr lang="de-AT" dirty="0"/>
          </a:p>
        </p:txBody>
      </p:sp>
      <p:pic>
        <p:nvPicPr>
          <p:cNvPr id="1026" name="Picture 2" descr="D:\Users\0 - SIROKO 1 aktuelle Projekte\190 - COSTAID\WP3 Resource Pack\snopes.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372211" y="3950048"/>
            <a:ext cx="9228188" cy="290795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0780748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p:cNvSpPr>
            <a:spLocks noGrp="1"/>
          </p:cNvSpPr>
          <p:nvPr>
            <p:ph idx="1"/>
          </p:nvPr>
        </p:nvSpPr>
        <p:spPr>
          <a:xfrm>
            <a:off x="509447" y="1185531"/>
            <a:ext cx="11059693" cy="5450795"/>
          </a:xfrm>
        </p:spPr>
        <p:txBody>
          <a:bodyPr>
            <a:normAutofit/>
          </a:bodyPr>
          <a:lstStyle/>
          <a:p>
            <a:r>
              <a:rPr lang="en-GB" sz="2800" b="1" dirty="0">
                <a:solidFill>
                  <a:srgbClr val="D8134D"/>
                </a:solidFill>
              </a:rPr>
              <a:t>Free image checking tools (software download)</a:t>
            </a:r>
          </a:p>
          <a:p>
            <a:pPr lvl="0" fontAlgn="base"/>
            <a:r>
              <a:rPr lang="de-AT" sz="2000" b="1" dirty="0" err="1"/>
              <a:t>Ghiro</a:t>
            </a:r>
            <a:r>
              <a:rPr lang="de-AT" sz="2000" b="1" dirty="0"/>
              <a:t>:</a:t>
            </a:r>
            <a:r>
              <a:rPr lang="de-AT" sz="2000" dirty="0"/>
              <a:t> This </a:t>
            </a:r>
            <a:r>
              <a:rPr lang="de-AT" sz="2000" dirty="0" err="1"/>
              <a:t>is</a:t>
            </a:r>
            <a:r>
              <a:rPr lang="de-AT" sz="2000" dirty="0"/>
              <a:t> an open </a:t>
            </a:r>
            <a:r>
              <a:rPr lang="de-AT" sz="2000" dirty="0" err="1"/>
              <a:t>source</a:t>
            </a:r>
            <a:r>
              <a:rPr lang="de-AT" sz="2000" dirty="0"/>
              <a:t> </a:t>
            </a:r>
            <a:r>
              <a:rPr lang="de-AT" sz="2000" dirty="0" err="1"/>
              <a:t>tool</a:t>
            </a:r>
            <a:r>
              <a:rPr lang="de-AT" sz="2000" dirty="0"/>
              <a:t> </a:t>
            </a:r>
            <a:r>
              <a:rPr lang="de-AT" sz="2000" dirty="0" err="1"/>
              <a:t>that</a:t>
            </a:r>
            <a:r>
              <a:rPr lang="de-AT" sz="2000" dirty="0"/>
              <a:t> </a:t>
            </a:r>
            <a:r>
              <a:rPr lang="de-AT" sz="2000" dirty="0" err="1"/>
              <a:t>automates</a:t>
            </a:r>
            <a:r>
              <a:rPr lang="de-AT" sz="2000" dirty="0"/>
              <a:t> </a:t>
            </a:r>
            <a:r>
              <a:rPr lang="de-AT" sz="2000" dirty="0" err="1"/>
              <a:t>the</a:t>
            </a:r>
            <a:r>
              <a:rPr lang="de-AT" sz="2000" dirty="0"/>
              <a:t> </a:t>
            </a:r>
            <a:r>
              <a:rPr lang="de-AT" sz="2000" dirty="0" err="1"/>
              <a:t>process</a:t>
            </a:r>
            <a:r>
              <a:rPr lang="de-AT" sz="2000" dirty="0"/>
              <a:t> </a:t>
            </a:r>
            <a:r>
              <a:rPr lang="de-AT" sz="2000" dirty="0" err="1"/>
              <a:t>of</a:t>
            </a:r>
            <a:r>
              <a:rPr lang="de-AT" sz="2000" dirty="0"/>
              <a:t> digital </a:t>
            </a:r>
            <a:r>
              <a:rPr lang="de-AT" sz="2000" dirty="0" err="1"/>
              <a:t>image</a:t>
            </a:r>
            <a:r>
              <a:rPr lang="de-AT" sz="2000" dirty="0"/>
              <a:t> </a:t>
            </a:r>
            <a:r>
              <a:rPr lang="de-AT" sz="2000" dirty="0" err="1"/>
              <a:t>forensics</a:t>
            </a:r>
            <a:r>
              <a:rPr lang="de-AT" sz="2000" dirty="0"/>
              <a:t>. </a:t>
            </a:r>
            <a:r>
              <a:rPr lang="de-AT" sz="2000" dirty="0" err="1"/>
              <a:t>It</a:t>
            </a:r>
            <a:r>
              <a:rPr lang="de-AT" sz="2000" dirty="0"/>
              <a:t> </a:t>
            </a:r>
            <a:r>
              <a:rPr lang="de-AT" sz="2000" dirty="0" err="1"/>
              <a:t>can</a:t>
            </a:r>
            <a:r>
              <a:rPr lang="de-AT" sz="2000" dirty="0"/>
              <a:t> </a:t>
            </a:r>
            <a:r>
              <a:rPr lang="de-AT" sz="2000" dirty="0" err="1"/>
              <a:t>analyse</a:t>
            </a:r>
            <a:r>
              <a:rPr lang="de-AT" sz="2000" dirty="0"/>
              <a:t> a massive </a:t>
            </a:r>
            <a:r>
              <a:rPr lang="de-AT" sz="2000" dirty="0" err="1"/>
              <a:t>amount</a:t>
            </a:r>
            <a:r>
              <a:rPr lang="de-AT" sz="2000" dirty="0"/>
              <a:t> </a:t>
            </a:r>
            <a:r>
              <a:rPr lang="de-AT" sz="2000" dirty="0" err="1"/>
              <a:t>of</a:t>
            </a:r>
            <a:r>
              <a:rPr lang="de-AT" sz="2000" dirty="0"/>
              <a:t> </a:t>
            </a:r>
            <a:r>
              <a:rPr lang="de-AT" sz="2000" dirty="0" err="1"/>
              <a:t>images</a:t>
            </a:r>
            <a:r>
              <a:rPr lang="de-AT" sz="2000" dirty="0"/>
              <a:t> and </a:t>
            </a:r>
            <a:r>
              <a:rPr lang="de-AT" sz="2000" dirty="0" err="1"/>
              <a:t>provide</a:t>
            </a:r>
            <a:r>
              <a:rPr lang="de-AT" sz="2000" dirty="0"/>
              <a:t> </a:t>
            </a:r>
            <a:r>
              <a:rPr lang="de-AT" sz="2000" dirty="0" err="1"/>
              <a:t>reports</a:t>
            </a:r>
            <a:r>
              <a:rPr lang="de-AT" sz="2000" dirty="0"/>
              <a:t> on </a:t>
            </a:r>
            <a:r>
              <a:rPr lang="de-AT" sz="2000" dirty="0" err="1"/>
              <a:t>various</a:t>
            </a:r>
            <a:r>
              <a:rPr lang="de-AT" sz="2000" dirty="0"/>
              <a:t> </a:t>
            </a:r>
            <a:r>
              <a:rPr lang="de-AT" sz="2000" dirty="0" err="1"/>
              <a:t>aspects</a:t>
            </a:r>
            <a:r>
              <a:rPr lang="de-AT" sz="2000" dirty="0"/>
              <a:t>, such </a:t>
            </a:r>
            <a:r>
              <a:rPr lang="de-AT" sz="2000" dirty="0" err="1"/>
              <a:t>as</a:t>
            </a:r>
            <a:r>
              <a:rPr lang="de-AT" sz="2000" dirty="0"/>
              <a:t> </a:t>
            </a:r>
            <a:r>
              <a:rPr lang="de-AT" sz="2000" dirty="0" err="1"/>
              <a:t>metadata</a:t>
            </a:r>
            <a:r>
              <a:rPr lang="de-AT" sz="2000" dirty="0"/>
              <a:t>, GPS </a:t>
            </a:r>
            <a:r>
              <a:rPr lang="de-AT" sz="2000" dirty="0" err="1"/>
              <a:t>location</a:t>
            </a:r>
            <a:r>
              <a:rPr lang="de-AT" sz="2000" dirty="0"/>
              <a:t>, </a:t>
            </a:r>
            <a:r>
              <a:rPr lang="de-AT" sz="2000" dirty="0" err="1"/>
              <a:t>thumbnails</a:t>
            </a:r>
            <a:r>
              <a:rPr lang="de-AT" sz="2000" dirty="0"/>
              <a:t>, </a:t>
            </a:r>
            <a:r>
              <a:rPr lang="de-AT" sz="2000" dirty="0" err="1"/>
              <a:t>error</a:t>
            </a:r>
            <a:r>
              <a:rPr lang="de-AT" sz="2000" dirty="0"/>
              <a:t> </a:t>
            </a:r>
            <a:r>
              <a:rPr lang="de-AT" sz="2000" dirty="0" err="1"/>
              <a:t>level</a:t>
            </a:r>
            <a:r>
              <a:rPr lang="de-AT" sz="2000" dirty="0"/>
              <a:t> </a:t>
            </a:r>
            <a:r>
              <a:rPr lang="de-AT" sz="2000" dirty="0" err="1"/>
              <a:t>analysis</a:t>
            </a:r>
            <a:r>
              <a:rPr lang="de-AT" sz="2000" dirty="0"/>
              <a:t>, </a:t>
            </a:r>
            <a:r>
              <a:rPr lang="de-AT" sz="2000" dirty="0" err="1"/>
              <a:t>principal</a:t>
            </a:r>
            <a:r>
              <a:rPr lang="de-AT" sz="2000" dirty="0"/>
              <a:t> </a:t>
            </a:r>
            <a:r>
              <a:rPr lang="de-AT" sz="2000" dirty="0" err="1"/>
              <a:t>component</a:t>
            </a:r>
            <a:r>
              <a:rPr lang="de-AT" sz="2000" dirty="0"/>
              <a:t> </a:t>
            </a:r>
            <a:r>
              <a:rPr lang="de-AT" sz="2000" dirty="0" err="1"/>
              <a:t>analysis</a:t>
            </a:r>
            <a:r>
              <a:rPr lang="de-AT" sz="2000" dirty="0"/>
              <a:t>, </a:t>
            </a:r>
            <a:r>
              <a:rPr lang="de-AT" sz="2000" dirty="0" err="1"/>
              <a:t>string</a:t>
            </a:r>
            <a:r>
              <a:rPr lang="de-AT" sz="2000" dirty="0"/>
              <a:t> </a:t>
            </a:r>
            <a:r>
              <a:rPr lang="de-AT" sz="2000" dirty="0" err="1"/>
              <a:t>extraction</a:t>
            </a:r>
            <a:r>
              <a:rPr lang="de-AT" sz="2000" dirty="0"/>
              <a:t>, and </a:t>
            </a:r>
            <a:r>
              <a:rPr lang="de-AT" sz="2000" dirty="0" err="1"/>
              <a:t>more</a:t>
            </a:r>
            <a:r>
              <a:rPr lang="de-AT" sz="2000" dirty="0"/>
              <a:t>. 8</a:t>
            </a:r>
            <a:endParaRPr lang="en-GB" sz="2000" dirty="0"/>
          </a:p>
          <a:p>
            <a:pPr lvl="0" fontAlgn="base"/>
            <a:r>
              <a:rPr lang="en-GB" sz="2000" dirty="0">
                <a:hlinkClick r:id="rId3"/>
              </a:rPr>
              <a:t>https://www.getghiro.org/</a:t>
            </a:r>
            <a:endParaRPr lang="en-GB" sz="2000" dirty="0"/>
          </a:p>
          <a:p>
            <a:pPr lvl="0" fontAlgn="base"/>
            <a:r>
              <a:rPr lang="en-GB" sz="2000" b="1" dirty="0"/>
              <a:t>Amped Authenticate: </a:t>
            </a:r>
            <a:r>
              <a:rPr lang="en-GB" sz="2000" dirty="0"/>
              <a:t>This is a professional tool that can perform advanced image authentication and tamper detection. It </a:t>
            </a:r>
            <a:r>
              <a:rPr lang="en-GB" sz="2000"/>
              <a:t>can analyse </a:t>
            </a:r>
            <a:r>
              <a:rPr lang="en-GB" sz="2000" dirty="0"/>
              <a:t>various aspects of an image, such as format, metadata, source identification, content integrity, </a:t>
            </a:r>
            <a:r>
              <a:rPr lang="en-GB" sz="2000" dirty="0" err="1"/>
              <a:t>color</a:t>
            </a:r>
            <a:r>
              <a:rPr lang="en-GB" sz="2000" dirty="0"/>
              <a:t> filter array analysis, camera ballistics, and more. </a:t>
            </a:r>
            <a:r>
              <a:rPr lang="de-DE" sz="2000" dirty="0" err="1"/>
              <a:t>It</a:t>
            </a:r>
            <a:r>
              <a:rPr lang="de-DE" sz="2000" dirty="0"/>
              <a:t> </a:t>
            </a:r>
            <a:r>
              <a:rPr lang="de-DE" sz="2000" dirty="0" err="1"/>
              <a:t>offers</a:t>
            </a:r>
            <a:r>
              <a:rPr lang="de-DE" sz="2000" dirty="0"/>
              <a:t> a </a:t>
            </a:r>
            <a:r>
              <a:rPr lang="de-DE" sz="2000" dirty="0" err="1"/>
              <a:t>free</a:t>
            </a:r>
            <a:r>
              <a:rPr lang="de-DE" sz="2000" dirty="0"/>
              <a:t> </a:t>
            </a:r>
            <a:r>
              <a:rPr lang="de-DE" sz="2000" dirty="0" err="1"/>
              <a:t>trial</a:t>
            </a:r>
            <a:r>
              <a:rPr lang="de-DE" sz="2000" dirty="0"/>
              <a:t> </a:t>
            </a:r>
            <a:r>
              <a:rPr lang="de-DE" sz="2000" dirty="0" err="1"/>
              <a:t>version</a:t>
            </a:r>
            <a:r>
              <a:rPr lang="de-DE" sz="2000" dirty="0"/>
              <a:t> </a:t>
            </a:r>
            <a:r>
              <a:rPr lang="de-DE" sz="2000" dirty="0" err="1"/>
              <a:t>for</a:t>
            </a:r>
            <a:r>
              <a:rPr lang="de-DE" sz="2000" dirty="0"/>
              <a:t> </a:t>
            </a:r>
            <a:r>
              <a:rPr lang="de-DE" sz="2000" dirty="0" err="1"/>
              <a:t>evaluation</a:t>
            </a:r>
            <a:r>
              <a:rPr lang="de-DE" sz="2000" dirty="0"/>
              <a:t> </a:t>
            </a:r>
            <a:r>
              <a:rPr lang="de-DE" sz="2000" dirty="0" err="1"/>
              <a:t>purposes</a:t>
            </a:r>
            <a:r>
              <a:rPr lang="de-DE" sz="2000" dirty="0"/>
              <a:t>.</a:t>
            </a:r>
            <a:r>
              <a:rPr lang="de-AT" sz="2000" dirty="0"/>
              <a:t> </a:t>
            </a:r>
          </a:p>
          <a:p>
            <a:pPr lvl="0" fontAlgn="base"/>
            <a:r>
              <a:rPr lang="en-GB" sz="2000" dirty="0">
                <a:hlinkClick r:id="rId4"/>
              </a:rPr>
              <a:t>https://ampedsoftware.com/authenticate</a:t>
            </a:r>
            <a:endParaRPr lang="en-GB" sz="2000" dirty="0"/>
          </a:p>
          <a:p>
            <a:pPr lvl="0" fontAlgn="base"/>
            <a:endParaRPr lang="de-AT" dirty="0"/>
          </a:p>
        </p:txBody>
      </p:sp>
    </p:spTree>
    <p:extLst>
      <p:ext uri="{BB962C8B-B14F-4D97-AF65-F5344CB8AC3E}">
        <p14:creationId xmlns:p14="http://schemas.microsoft.com/office/powerpoint/2010/main" val="348792474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6E058616-C18C-4500-A384-B339255A4986}"/>
              </a:ext>
            </a:extLst>
          </p:cNvPr>
          <p:cNvSpPr>
            <a:spLocks noGrp="1"/>
          </p:cNvSpPr>
          <p:nvPr>
            <p:ph type="title"/>
          </p:nvPr>
        </p:nvSpPr>
        <p:spPr/>
        <p:txBody>
          <a:bodyPr>
            <a:normAutofit/>
          </a:bodyPr>
          <a:lstStyle/>
          <a:p>
            <a:r>
              <a:rPr lang="en-GB" sz="2400" dirty="0"/>
              <a:t>References and further reading</a:t>
            </a:r>
          </a:p>
        </p:txBody>
      </p:sp>
      <p:sp>
        <p:nvSpPr>
          <p:cNvPr id="3" name="Θέση περιεχομένου 2">
            <a:extLst>
              <a:ext uri="{FF2B5EF4-FFF2-40B4-BE49-F238E27FC236}">
                <a16:creationId xmlns:a16="http://schemas.microsoft.com/office/drawing/2014/main" id="{2C223045-2011-4DC7-8A60-9FA8F2015EF3}"/>
              </a:ext>
            </a:extLst>
          </p:cNvPr>
          <p:cNvSpPr>
            <a:spLocks noGrp="1"/>
          </p:cNvSpPr>
          <p:nvPr>
            <p:ph idx="1"/>
          </p:nvPr>
        </p:nvSpPr>
        <p:spPr>
          <a:xfrm>
            <a:off x="557999" y="1799999"/>
            <a:ext cx="10816017" cy="4865977"/>
          </a:xfrm>
        </p:spPr>
        <p:txBody>
          <a:bodyPr>
            <a:normAutofit/>
          </a:bodyPr>
          <a:lstStyle/>
          <a:p>
            <a:pPr marL="0" indent="0">
              <a:buNone/>
            </a:pPr>
            <a:r>
              <a:rPr lang="en-US" sz="2000" dirty="0"/>
              <a:t>Journalism, fake news &amp; disinformation: Handbook for journalism education and training. UNESCO 2018, </a:t>
            </a:r>
            <a:r>
              <a:rPr lang="de-AT" sz="2000"/>
              <a:t> ISBN: 978-92-3-100281-6</a:t>
            </a:r>
            <a:endParaRPr lang="de-AT" sz="2000" dirty="0"/>
          </a:p>
          <a:p>
            <a:pPr marL="0" indent="0">
              <a:buNone/>
            </a:pPr>
            <a:r>
              <a:rPr lang="en-US" sz="2000" dirty="0" err="1"/>
              <a:t>Gerorge</a:t>
            </a:r>
            <a:r>
              <a:rPr lang="en-US" sz="2000" dirty="0"/>
              <a:t> </a:t>
            </a:r>
            <a:r>
              <a:rPr lang="en-US" sz="2000" dirty="0" err="1"/>
              <a:t>Krasadakis</a:t>
            </a:r>
            <a:r>
              <a:rPr lang="en-US" sz="2000" dirty="0"/>
              <a:t>: Fake News and Misinformation: How digital tech can help. Retrieved from: </a:t>
            </a:r>
            <a:r>
              <a:rPr lang="en-US" sz="2000" dirty="0">
                <a:hlinkClick r:id="rId3"/>
              </a:rPr>
              <a:t>https://www.theinnovationmode.com/the-innovation-blog/misinformation-online-a-solution-powered-by-state-of-the-art-tech</a:t>
            </a:r>
            <a:endParaRPr lang="de-AT" sz="2000" dirty="0"/>
          </a:p>
          <a:p>
            <a:pPr marL="0" indent="0">
              <a:buNone/>
            </a:pPr>
            <a:r>
              <a:rPr lang="de-DE" sz="2000" dirty="0"/>
              <a:t>Council </a:t>
            </a:r>
            <a:r>
              <a:rPr lang="de-DE" sz="2000" dirty="0" err="1"/>
              <a:t>of</a:t>
            </a:r>
            <a:r>
              <a:rPr lang="de-DE" sz="2000" dirty="0"/>
              <a:t> Europe: </a:t>
            </a:r>
            <a:r>
              <a:rPr lang="en-US" sz="2000" dirty="0"/>
              <a:t>Dealing with propaganda, misinformation and fake news. Retrieved from: </a:t>
            </a:r>
            <a:r>
              <a:rPr lang="en-US" sz="2000" dirty="0">
                <a:hlinkClick r:id="rId4"/>
              </a:rPr>
              <a:t>https://www.coe.int/en/web/campaign-free-to-speak-safe-to-learn/dealing-with-propaganda-misinformation-and-fake-news</a:t>
            </a:r>
            <a:endParaRPr lang="en-US" sz="2000" dirty="0"/>
          </a:p>
          <a:p>
            <a:pPr marL="0" indent="0">
              <a:buNone/>
            </a:pPr>
            <a:r>
              <a:rPr lang="en-US" sz="2000" dirty="0"/>
              <a:t>European Commission: </a:t>
            </a:r>
            <a:r>
              <a:rPr lang="de-AT" sz="2000" dirty="0"/>
              <a:t>Tackling online </a:t>
            </a:r>
            <a:r>
              <a:rPr lang="de-AT" sz="2000" dirty="0" err="1"/>
              <a:t>disinformation</a:t>
            </a:r>
            <a:r>
              <a:rPr lang="de-AT" sz="2000" dirty="0"/>
              <a:t>. </a:t>
            </a:r>
            <a:r>
              <a:rPr lang="de-AT" sz="2000" dirty="0" err="1"/>
              <a:t>Retrieved</a:t>
            </a:r>
            <a:r>
              <a:rPr lang="de-AT" sz="2000" dirty="0"/>
              <a:t> </a:t>
            </a:r>
            <a:r>
              <a:rPr lang="de-AT" sz="2000" dirty="0" err="1"/>
              <a:t>from</a:t>
            </a:r>
            <a:r>
              <a:rPr lang="de-AT" sz="2000" dirty="0"/>
              <a:t> </a:t>
            </a:r>
            <a:r>
              <a:rPr lang="de-AT" sz="2000" dirty="0">
                <a:hlinkClick r:id="rId5"/>
              </a:rPr>
              <a:t>https://digital-strategy.ec.europa.eu/en/policies/online-disinformation</a:t>
            </a:r>
            <a:endParaRPr lang="de-AT" sz="2000" dirty="0"/>
          </a:p>
          <a:p>
            <a:pPr marL="0" indent="0">
              <a:buNone/>
            </a:pPr>
            <a:r>
              <a:rPr lang="de-DE" sz="2000" dirty="0"/>
              <a:t>Matt Burns: </a:t>
            </a:r>
            <a:r>
              <a:rPr lang="de-AT" sz="2000" dirty="0"/>
              <a:t>A quick </a:t>
            </a:r>
            <a:r>
              <a:rPr lang="de-AT" sz="2000" dirty="0" err="1"/>
              <a:t>guide</a:t>
            </a:r>
            <a:r>
              <a:rPr lang="de-AT" sz="2000" dirty="0"/>
              <a:t> </a:t>
            </a:r>
            <a:r>
              <a:rPr lang="de-AT" sz="2000" dirty="0" err="1"/>
              <a:t>to</a:t>
            </a:r>
            <a:r>
              <a:rPr lang="de-AT" sz="2000" dirty="0"/>
              <a:t> digital </a:t>
            </a:r>
            <a:r>
              <a:rPr lang="de-AT" sz="2000" dirty="0" err="1"/>
              <a:t>image</a:t>
            </a:r>
            <a:r>
              <a:rPr lang="de-AT" sz="2000" dirty="0"/>
              <a:t> </a:t>
            </a:r>
            <a:r>
              <a:rPr lang="de-AT" sz="2000" dirty="0" err="1"/>
              <a:t>forensics</a:t>
            </a:r>
            <a:r>
              <a:rPr lang="de-AT" sz="2000" dirty="0"/>
              <a:t>. </a:t>
            </a:r>
            <a:r>
              <a:rPr lang="de-AT" sz="2000" dirty="0" err="1"/>
              <a:t>Retrieved</a:t>
            </a:r>
            <a:r>
              <a:rPr lang="de-AT" sz="2000" dirty="0"/>
              <a:t> </a:t>
            </a:r>
            <a:r>
              <a:rPr lang="de-AT" sz="2000" dirty="0" err="1"/>
              <a:t>from</a:t>
            </a:r>
            <a:r>
              <a:rPr lang="de-AT" sz="2000" dirty="0"/>
              <a:t>: </a:t>
            </a:r>
            <a:r>
              <a:rPr lang="de-AT" sz="2000" dirty="0">
                <a:hlinkClick r:id="rId6"/>
              </a:rPr>
              <a:t>https://www.cameraforensics.com/blog/2020/03/06/a-quick-guide-to-digital-image-forensics-in-2020/</a:t>
            </a:r>
            <a:endParaRPr lang="de-AT" sz="2000" dirty="0"/>
          </a:p>
          <a:p>
            <a:pPr marL="0" indent="0">
              <a:buNone/>
            </a:pPr>
            <a:endParaRPr lang="de-AT" sz="1600" b="1" dirty="0"/>
          </a:p>
          <a:p>
            <a:pPr marL="0" indent="0">
              <a:buNone/>
            </a:pPr>
            <a:endParaRPr lang="en-US" sz="1600" b="1" dirty="0"/>
          </a:p>
          <a:p>
            <a:pPr marL="0" indent="0">
              <a:buNone/>
            </a:pPr>
            <a:endParaRPr lang="de-AT" sz="1600" dirty="0"/>
          </a:p>
          <a:p>
            <a:endParaRPr lang="en-US" sz="1800" dirty="0"/>
          </a:p>
          <a:p>
            <a:endParaRPr lang="en-GB" sz="1800" dirty="0"/>
          </a:p>
          <a:p>
            <a:endParaRPr lang="en-GB" sz="1800" dirty="0"/>
          </a:p>
          <a:p>
            <a:endParaRPr lang="en-GB" sz="1800" dirty="0"/>
          </a:p>
        </p:txBody>
      </p:sp>
    </p:spTree>
    <p:extLst>
      <p:ext uri="{BB962C8B-B14F-4D97-AF65-F5344CB8AC3E}">
        <p14:creationId xmlns:p14="http://schemas.microsoft.com/office/powerpoint/2010/main" val="3735810742"/>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Picture 5">
            <a:extLst>
              <a:ext uri="{FF2B5EF4-FFF2-40B4-BE49-F238E27FC236}">
                <a16:creationId xmlns:a16="http://schemas.microsoft.com/office/drawing/2014/main" id="{807C98D1-01AE-4DFA-9C42-DDBEB533C1BE}"/>
              </a:ext>
            </a:extLst>
          </p:cNvPr>
          <p:cNvPicPr>
            <a:picLocks noChangeAspect="1"/>
          </p:cNvPicPr>
          <p:nvPr/>
        </p:nvPicPr>
        <p:blipFill>
          <a:blip r:embed="rId3"/>
          <a:stretch>
            <a:fillRect/>
          </a:stretch>
        </p:blipFill>
        <p:spPr>
          <a:xfrm>
            <a:off x="4599736" y="2433105"/>
            <a:ext cx="2612304" cy="2612304"/>
          </a:xfrm>
          <a:prstGeom prst="rect">
            <a:avLst/>
          </a:prstGeom>
        </p:spPr>
      </p:pic>
      <p:sp>
        <p:nvSpPr>
          <p:cNvPr id="24" name="Τίτλος 6">
            <a:extLst>
              <a:ext uri="{FF2B5EF4-FFF2-40B4-BE49-F238E27FC236}">
                <a16:creationId xmlns:a16="http://schemas.microsoft.com/office/drawing/2014/main" id="{88F39797-8ECA-4CC0-ADFC-28793E1CA72E}"/>
              </a:ext>
            </a:extLst>
          </p:cNvPr>
          <p:cNvSpPr txBox="1">
            <a:spLocks/>
          </p:cNvSpPr>
          <p:nvPr/>
        </p:nvSpPr>
        <p:spPr>
          <a:xfrm>
            <a:off x="3210313" y="4867475"/>
            <a:ext cx="5391150" cy="1325563"/>
          </a:xfrm>
          <a:prstGeom prst="rect">
            <a:avLst/>
          </a:prstGeom>
        </p:spPr>
        <p:txBody>
          <a:bodyPr vert="horz" lIns="91440" tIns="45720" rIns="91440" bIns="45720" rtlCol="0" anchor="ctr">
            <a:normAutofit/>
          </a:bodyPr>
          <a:lstStyle>
            <a:lvl1pPr algn="ctr" defTabSz="914400" rtl="0" eaLnBrk="1" latinLnBrk="0" hangingPunct="1">
              <a:lnSpc>
                <a:spcPct val="90000"/>
              </a:lnSpc>
              <a:spcBef>
                <a:spcPct val="0"/>
              </a:spcBef>
              <a:buNone/>
              <a:defRPr lang="el-GR" sz="2000" kern="1200" dirty="0">
                <a:solidFill>
                  <a:srgbClr val="7030A0"/>
                </a:solidFill>
                <a:latin typeface="Gill Sans Ultra Bold" panose="020B0A02020104020203" pitchFamily="34" charset="0"/>
                <a:ea typeface="+mj-ea"/>
                <a:cs typeface="+mj-cs"/>
              </a:defRPr>
            </a:lvl1pPr>
          </a:lstStyle>
          <a:p>
            <a:pPr>
              <a:lnSpc>
                <a:spcPct val="100000"/>
              </a:lnSpc>
              <a:spcAft>
                <a:spcPts val="600"/>
              </a:spcAft>
            </a:pPr>
            <a:r>
              <a:rPr lang="en-US" sz="3200" b="1" dirty="0">
                <a:solidFill>
                  <a:schemeClr val="bg1"/>
                </a:solidFill>
                <a:latin typeface="+mj-lt"/>
              </a:rPr>
              <a:t>Congratulations!</a:t>
            </a:r>
            <a:r>
              <a:rPr lang="en-US" sz="2800" b="1" dirty="0">
                <a:solidFill>
                  <a:schemeClr val="bg1"/>
                </a:solidFill>
                <a:latin typeface="+mj-lt"/>
              </a:rPr>
              <a:t/>
            </a:r>
            <a:br>
              <a:rPr lang="en-US" sz="2800" b="1" dirty="0">
                <a:solidFill>
                  <a:schemeClr val="bg1"/>
                </a:solidFill>
                <a:latin typeface="+mj-lt"/>
              </a:rPr>
            </a:br>
            <a:r>
              <a:rPr lang="en-US" b="1" dirty="0">
                <a:solidFill>
                  <a:schemeClr val="bg1"/>
                </a:solidFill>
                <a:latin typeface="+mj-lt"/>
              </a:rPr>
              <a:t>You have completed this part</a:t>
            </a:r>
            <a:endParaRPr lang="en-US" sz="2800" b="1" dirty="0">
              <a:solidFill>
                <a:schemeClr val="bg1"/>
              </a:solidFill>
              <a:latin typeface="+mj-lt"/>
            </a:endParaRPr>
          </a:p>
        </p:txBody>
      </p:sp>
      <p:pic>
        <p:nvPicPr>
          <p:cNvPr id="5" name="Picture 2">
            <a:extLst>
              <a:ext uri="{FF2B5EF4-FFF2-40B4-BE49-F238E27FC236}">
                <a16:creationId xmlns:a16="http://schemas.microsoft.com/office/drawing/2014/main" id="{820CF07E-63BD-943B-4C02-57982ED82E1B}"/>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667373" y="6234021"/>
            <a:ext cx="1406013" cy="492105"/>
          </a:xfrm>
          <a:prstGeom prst="rect">
            <a:avLst/>
          </a:prstGeom>
          <a:noFill/>
          <a:extLst>
            <a:ext uri="{909E8E84-426E-40DD-AFC4-6F175D3DCCD1}">
              <a14:hiddenFill xmlns:a14="http://schemas.microsoft.com/office/drawing/2010/main">
                <a:solidFill>
                  <a:srgbClr val="FFFFFF"/>
                </a:solidFill>
              </a14:hiddenFill>
            </a:ext>
          </a:extLst>
        </p:spPr>
      </p:pic>
      <p:sp>
        <p:nvSpPr>
          <p:cNvPr id="12" name="Ορθογώνιο 5">
            <a:extLst>
              <a:ext uri="{FF2B5EF4-FFF2-40B4-BE49-F238E27FC236}">
                <a16:creationId xmlns:a16="http://schemas.microsoft.com/office/drawing/2014/main" id="{44116D37-2457-87B8-D92F-855339CFE361}"/>
              </a:ext>
            </a:extLst>
          </p:cNvPr>
          <p:cNvSpPr/>
          <p:nvPr/>
        </p:nvSpPr>
        <p:spPr>
          <a:xfrm>
            <a:off x="2887579" y="6258631"/>
            <a:ext cx="7694928" cy="632422"/>
          </a:xfrm>
          <a:prstGeom prst="rect">
            <a:avLst/>
          </a:prstGeom>
        </p:spPr>
        <p:txBody>
          <a:bodyPr vert="horz" lIns="91440" tIns="45720" rIns="91440" bIns="45720" rtlCol="0" anchor="ctr">
            <a:normAutofit/>
          </a:bodyPr>
          <a:lstStyle/>
          <a:p>
            <a:pPr>
              <a:lnSpc>
                <a:spcPct val="90000"/>
              </a:lnSpc>
              <a:spcAft>
                <a:spcPts val="600"/>
              </a:spcAft>
            </a:pPr>
            <a:r>
              <a:rPr lang="en-US" sz="1100" b="0" i="0" dirty="0">
                <a:latin typeface="+mj-lt"/>
              </a:rPr>
              <a:t>Funded by the European Union. Views and opinions expressed are however those of the author(s) only and do not necessarily reflect those of the European Union or the European Education and Culture Executive Agency (EACEA). Neither the European Union nor EACEA can be held responsible for them.</a:t>
            </a:r>
            <a:endParaRPr lang="en-US" sz="1100" dirty="0">
              <a:effectLst>
                <a:outerShdw blurRad="38100" dist="38100" dir="2700000" algn="tl">
                  <a:srgbClr val="000000">
                    <a:alpha val="43137"/>
                  </a:srgbClr>
                </a:outerShdw>
              </a:effectLst>
              <a:latin typeface="+mj-lt"/>
            </a:endParaRPr>
          </a:p>
        </p:txBody>
      </p:sp>
      <p:sp>
        <p:nvSpPr>
          <p:cNvPr id="4" name="Title 3">
            <a:extLst>
              <a:ext uri="{FF2B5EF4-FFF2-40B4-BE49-F238E27FC236}">
                <a16:creationId xmlns:a16="http://schemas.microsoft.com/office/drawing/2014/main" id="{A5830B8B-25B5-4DAD-5AA5-C563F5FA438F}"/>
              </a:ext>
            </a:extLst>
          </p:cNvPr>
          <p:cNvSpPr>
            <a:spLocks noGrp="1"/>
          </p:cNvSpPr>
          <p:nvPr>
            <p:ph type="title"/>
          </p:nvPr>
        </p:nvSpPr>
        <p:spPr/>
        <p:txBody>
          <a:bodyPr/>
          <a:lstStyle/>
          <a:p>
            <a:endParaRPr lang="el-GR"/>
          </a:p>
        </p:txBody>
      </p:sp>
    </p:spTree>
    <p:extLst>
      <p:ext uri="{BB962C8B-B14F-4D97-AF65-F5344CB8AC3E}">
        <p14:creationId xmlns:p14="http://schemas.microsoft.com/office/powerpoint/2010/main" val="324601905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Τίτλος 6">
            <a:extLst>
              <a:ext uri="{FF2B5EF4-FFF2-40B4-BE49-F238E27FC236}">
                <a16:creationId xmlns:a16="http://schemas.microsoft.com/office/drawing/2014/main" id="{E2D38E87-33DB-46E9-933D-FDECBD945692}"/>
              </a:ext>
            </a:extLst>
          </p:cNvPr>
          <p:cNvSpPr>
            <a:spLocks noGrp="1"/>
          </p:cNvSpPr>
          <p:nvPr>
            <p:ph type="title" idx="4294967295"/>
          </p:nvPr>
        </p:nvSpPr>
        <p:spPr>
          <a:xfrm>
            <a:off x="9193" y="-277185"/>
            <a:ext cx="11857935" cy="1782763"/>
          </a:xfrm>
        </p:spPr>
        <p:txBody>
          <a:bodyPr anchor="b">
            <a:normAutofit/>
          </a:bodyPr>
          <a:lstStyle/>
          <a:p>
            <a:pPr algn="ctr"/>
            <a:r>
              <a:rPr lang="en-US" sz="5400" dirty="0"/>
              <a:t>Modules</a:t>
            </a:r>
            <a:endParaRPr lang="el-GR" sz="5400" dirty="0"/>
          </a:p>
        </p:txBody>
      </p:sp>
      <p:graphicFrame>
        <p:nvGraphicFramePr>
          <p:cNvPr id="6" name="Διάγραμμα 5">
            <a:extLst>
              <a:ext uri="{FF2B5EF4-FFF2-40B4-BE49-F238E27FC236}">
                <a16:creationId xmlns:a16="http://schemas.microsoft.com/office/drawing/2014/main" id="{654CCD75-E89A-4C6C-BF75-D840AD726219}"/>
              </a:ext>
            </a:extLst>
          </p:cNvPr>
          <p:cNvGraphicFramePr/>
          <p:nvPr>
            <p:extLst>
              <p:ext uri="{D42A27DB-BD31-4B8C-83A1-F6EECF244321}">
                <p14:modId xmlns:p14="http://schemas.microsoft.com/office/powerpoint/2010/main" val="957757839"/>
              </p:ext>
            </p:extLst>
          </p:nvPr>
        </p:nvGraphicFramePr>
        <p:xfrm>
          <a:off x="791283" y="2162175"/>
          <a:ext cx="4961817" cy="344326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5" name="Γραφικό 6">
            <a:extLst>
              <a:ext uri="{FF2B5EF4-FFF2-40B4-BE49-F238E27FC236}">
                <a16:creationId xmlns:a16="http://schemas.microsoft.com/office/drawing/2014/main" id="{5E0860D2-CD37-7A1F-1396-B964A1B9D311}"/>
              </a:ext>
            </a:extLst>
          </p:cNvPr>
          <p:cNvPicPr>
            <a:picLocks noChangeAspect="1"/>
          </p:cNvPicPr>
          <p:nvPr/>
        </p:nvPicPr>
        <p:blipFill>
          <a:blip r:embed="rId8">
            <a:extLst>
              <a:ext uri="{96DAC541-7B7A-43D3-8B79-37D633B846F1}">
                <asvg:svgBlip xmlns="" xmlns:asvg="http://schemas.microsoft.com/office/drawing/2016/SVG/main" r:embed="rId10"/>
              </a:ext>
            </a:extLst>
          </a:blip>
          <a:stretch>
            <a:fillRect/>
          </a:stretch>
        </p:blipFill>
        <p:spPr>
          <a:xfrm>
            <a:off x="65504" y="46380"/>
            <a:ext cx="2839621" cy="708203"/>
          </a:xfrm>
          <a:prstGeom prst="rect">
            <a:avLst/>
          </a:prstGeom>
        </p:spPr>
      </p:pic>
      <p:graphicFrame>
        <p:nvGraphicFramePr>
          <p:cNvPr id="2" name="Διάγραμμα 5">
            <a:extLst>
              <a:ext uri="{FF2B5EF4-FFF2-40B4-BE49-F238E27FC236}">
                <a16:creationId xmlns:a16="http://schemas.microsoft.com/office/drawing/2014/main" id="{7D361485-CE38-EA41-077A-F3DC2155BDD3}"/>
              </a:ext>
            </a:extLst>
          </p:cNvPr>
          <p:cNvGraphicFramePr/>
          <p:nvPr>
            <p:extLst>
              <p:ext uri="{D42A27DB-BD31-4B8C-83A1-F6EECF244321}">
                <p14:modId xmlns:p14="http://schemas.microsoft.com/office/powerpoint/2010/main" val="3392373829"/>
              </p:ext>
            </p:extLst>
          </p:nvPr>
        </p:nvGraphicFramePr>
        <p:xfrm>
          <a:off x="6325308" y="1632696"/>
          <a:ext cx="4961817" cy="4373656"/>
        </p:xfrm>
        <a:graphic>
          <a:graphicData uri="http://schemas.openxmlformats.org/drawingml/2006/diagram">
            <dgm:relIds xmlns:dgm="http://schemas.openxmlformats.org/drawingml/2006/diagram" xmlns:r="http://schemas.openxmlformats.org/officeDocument/2006/relationships" r:dm="rId11" r:lo="rId12" r:qs="rId13" r:cs="rId14"/>
          </a:graphicData>
        </a:graphic>
      </p:graphicFrame>
      <p:pic>
        <p:nvPicPr>
          <p:cNvPr id="8" name="Εικόνα 7" descr="Εικόνα που περιέχει στιγμιότυπο οθόνης, γραμματοσειρά, Μπελ ηλεκτρίκ, Μπλε Majorelle&#10;&#10;Περιγραφή που δημιουργήθηκε αυτόματα">
            <a:extLst>
              <a:ext uri="{FF2B5EF4-FFF2-40B4-BE49-F238E27FC236}">
                <a16:creationId xmlns:a16="http://schemas.microsoft.com/office/drawing/2014/main" id="{15FB9369-E021-89C3-8DC3-ED76B5DED45B}"/>
              </a:ext>
            </a:extLst>
          </p:cNvPr>
          <p:cNvPicPr>
            <a:picLocks noChangeAspect="1"/>
          </p:cNvPicPr>
          <p:nvPr/>
        </p:nvPicPr>
        <p:blipFill>
          <a:blip r:embed="rId16" cstate="hqprint">
            <a:extLst>
              <a:ext uri="{28A0092B-C50C-407E-A947-70E740481C1C}">
                <a14:useLocalDpi xmlns:a14="http://schemas.microsoft.com/office/drawing/2010/main" val="0"/>
              </a:ext>
            </a:extLst>
          </a:blip>
          <a:stretch>
            <a:fillRect/>
          </a:stretch>
        </p:blipFill>
        <p:spPr>
          <a:xfrm>
            <a:off x="0" y="6188579"/>
            <a:ext cx="3000375" cy="669421"/>
          </a:xfrm>
          <a:prstGeom prst="rect">
            <a:avLst/>
          </a:prstGeom>
        </p:spPr>
      </p:pic>
    </p:spTree>
    <p:extLst>
      <p:ext uri="{BB962C8B-B14F-4D97-AF65-F5344CB8AC3E}">
        <p14:creationId xmlns:p14="http://schemas.microsoft.com/office/powerpoint/2010/main" val="104183020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Τίτλος 10">
            <a:extLst>
              <a:ext uri="{FF2B5EF4-FFF2-40B4-BE49-F238E27FC236}">
                <a16:creationId xmlns:a16="http://schemas.microsoft.com/office/drawing/2014/main" id="{70D46B22-84E1-43AA-85C7-DBAEC0E27492}"/>
              </a:ext>
            </a:extLst>
          </p:cNvPr>
          <p:cNvSpPr>
            <a:spLocks noGrp="1"/>
          </p:cNvSpPr>
          <p:nvPr>
            <p:ph type="title"/>
          </p:nvPr>
        </p:nvSpPr>
        <p:spPr>
          <a:xfrm>
            <a:off x="570032" y="1352412"/>
            <a:ext cx="10515600" cy="618346"/>
          </a:xfrm>
        </p:spPr>
        <p:txBody>
          <a:bodyPr/>
          <a:lstStyle/>
          <a:p>
            <a:r>
              <a:rPr lang="en-US" sz="2200" b="1" dirty="0"/>
              <a:t>Objectives</a:t>
            </a:r>
            <a:endParaRPr lang="el-GR" dirty="0"/>
          </a:p>
        </p:txBody>
      </p:sp>
      <p:pic>
        <p:nvPicPr>
          <p:cNvPr id="15" name="Γραφικό 14" descr="Στόχος με συμπαγές γέμισμα">
            <a:extLst>
              <a:ext uri="{FF2B5EF4-FFF2-40B4-BE49-F238E27FC236}">
                <a16:creationId xmlns:a16="http://schemas.microsoft.com/office/drawing/2014/main" id="{4313419D-52B3-4469-9529-313D9EB0AF33}"/>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 xmlns:asvg="http://schemas.microsoft.com/office/drawing/2016/SVG/main" r:embed="rId4"/>
              </a:ext>
            </a:extLst>
          </a:blip>
          <a:stretch>
            <a:fillRect/>
          </a:stretch>
        </p:blipFill>
        <p:spPr>
          <a:xfrm>
            <a:off x="8412367" y="2213810"/>
            <a:ext cx="3779633" cy="3779633"/>
          </a:xfrm>
          <a:prstGeom prst="rect">
            <a:avLst/>
          </a:prstGeom>
        </p:spPr>
      </p:pic>
      <p:sp>
        <p:nvSpPr>
          <p:cNvPr id="5" name="Θέση περιεχομένου 4">
            <a:extLst>
              <a:ext uri="{FF2B5EF4-FFF2-40B4-BE49-F238E27FC236}">
                <a16:creationId xmlns:a16="http://schemas.microsoft.com/office/drawing/2014/main" id="{A8A9FD9A-D149-4CB3-A9BB-556DD2E24D3A}"/>
              </a:ext>
            </a:extLst>
          </p:cNvPr>
          <p:cNvSpPr>
            <a:spLocks noGrp="1"/>
          </p:cNvSpPr>
          <p:nvPr>
            <p:ph idx="1"/>
          </p:nvPr>
        </p:nvSpPr>
        <p:spPr>
          <a:xfrm>
            <a:off x="558000" y="2903974"/>
            <a:ext cx="7872768" cy="3101691"/>
          </a:xfrm>
        </p:spPr>
        <p:txBody>
          <a:bodyPr>
            <a:normAutofit/>
          </a:bodyPr>
          <a:lstStyle/>
          <a:p>
            <a:pPr>
              <a:buClr>
                <a:srgbClr val="95C11F"/>
              </a:buClr>
            </a:pPr>
            <a:r>
              <a:rPr lang="en-GB" dirty="0">
                <a:effectLst/>
              </a:rPr>
              <a:t>Which digital skills are needed to identify fake news and hoaxes</a:t>
            </a:r>
            <a:endParaRPr lang="de-AT" dirty="0">
              <a:effectLst/>
            </a:endParaRPr>
          </a:p>
          <a:p>
            <a:pPr>
              <a:buClr>
                <a:srgbClr val="95C11F"/>
              </a:buClr>
            </a:pPr>
            <a:r>
              <a:rPr lang="en-GB" dirty="0">
                <a:effectLst/>
              </a:rPr>
              <a:t>The role of social media in the distribution of fake news</a:t>
            </a:r>
            <a:endParaRPr lang="de-AT" dirty="0">
              <a:effectLst/>
            </a:endParaRPr>
          </a:p>
          <a:p>
            <a:pPr>
              <a:buClr>
                <a:srgbClr val="95C11F"/>
              </a:buClr>
            </a:pPr>
            <a:r>
              <a:rPr lang="en-GB" dirty="0">
                <a:effectLst/>
              </a:rPr>
              <a:t>How one can assess the credibility of news sources</a:t>
            </a:r>
            <a:endParaRPr lang="de-AT" dirty="0">
              <a:effectLst/>
            </a:endParaRPr>
          </a:p>
          <a:p>
            <a:pPr>
              <a:buClr>
                <a:srgbClr val="95C11F"/>
              </a:buClr>
            </a:pPr>
            <a:r>
              <a:rPr lang="en-GB" dirty="0">
                <a:effectLst/>
              </a:rPr>
              <a:t>How one can verify the authenticity of images and videos</a:t>
            </a:r>
            <a:endParaRPr lang="de-AT" dirty="0">
              <a:effectLst/>
            </a:endParaRPr>
          </a:p>
        </p:txBody>
      </p:sp>
    </p:spTree>
    <p:extLst>
      <p:ext uri="{BB962C8B-B14F-4D97-AF65-F5344CB8AC3E}">
        <p14:creationId xmlns:p14="http://schemas.microsoft.com/office/powerpoint/2010/main" val="203309317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p:cNvSpPr>
            <a:spLocks noGrp="1"/>
          </p:cNvSpPr>
          <p:nvPr>
            <p:ph idx="1"/>
          </p:nvPr>
        </p:nvSpPr>
        <p:spPr>
          <a:xfrm>
            <a:off x="509447" y="897665"/>
            <a:ext cx="11394687" cy="4373958"/>
          </a:xfrm>
        </p:spPr>
        <p:txBody>
          <a:bodyPr/>
          <a:lstStyle/>
          <a:p>
            <a:r>
              <a:rPr lang="en-GB" sz="2800" b="1" dirty="0">
                <a:solidFill>
                  <a:srgbClr val="D8134D"/>
                </a:solidFill>
                <a:ea typeface="Adobe Gothic Std B" panose="020B0800000000000000" pitchFamily="34" charset="-128"/>
                <a:cs typeface="+mj-cs"/>
              </a:rPr>
              <a:t>Why are digital skills necessary?</a:t>
            </a:r>
            <a:endParaRPr lang="de-AT" sz="2800" b="1" dirty="0">
              <a:solidFill>
                <a:srgbClr val="D8134D"/>
              </a:solidFill>
              <a:ea typeface="Adobe Gothic Std B" panose="020B0800000000000000" pitchFamily="34" charset="-128"/>
              <a:cs typeface="+mj-cs"/>
            </a:endParaRPr>
          </a:p>
          <a:p>
            <a:r>
              <a:rPr lang="en-GB" sz="2000" dirty="0"/>
              <a:t>Media literacy and digital skills are important competencies for the 21st century. They help us to access, analyse, evaluate, create and communicate with various forms of media and technology.</a:t>
            </a:r>
            <a:endParaRPr lang="de-AT" sz="2000" dirty="0"/>
          </a:p>
          <a:p>
            <a:r>
              <a:rPr lang="en-GB" sz="2000" dirty="0"/>
              <a:t>Media literacy and digital skills equip us with the skills to navigate the information landscape effectively. In an era of fake news and hoaxes, being media literate means knowing how to discern credible sources, fact-check information, and critically analyse content. It empowers us to make informed decisions, promotes responsible digital citizenship, and safeguards against misinformation. Media literacy is a cornerstone of digital literacy, enabling us to engage with the digital world with confidence and discernment</a:t>
            </a:r>
            <a:endParaRPr lang="de-AT" sz="2000" dirty="0"/>
          </a:p>
        </p:txBody>
      </p:sp>
      <p:pic>
        <p:nvPicPr>
          <p:cNvPr id="5" name="Grafik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209364" y="3906790"/>
            <a:ext cx="5317067" cy="2729665"/>
          </a:xfrm>
          <a:prstGeom prst="rect">
            <a:avLst/>
          </a:prstGeom>
        </p:spPr>
      </p:pic>
      <p:sp>
        <p:nvSpPr>
          <p:cNvPr id="6" name="Textfeld 5"/>
          <p:cNvSpPr txBox="1"/>
          <p:nvPr/>
        </p:nvSpPr>
        <p:spPr>
          <a:xfrm>
            <a:off x="8856134" y="6175868"/>
            <a:ext cx="3183466" cy="276999"/>
          </a:xfrm>
          <a:prstGeom prst="rect">
            <a:avLst/>
          </a:prstGeom>
          <a:noFill/>
        </p:spPr>
        <p:txBody>
          <a:bodyPr wrap="square" rtlCol="0">
            <a:spAutoFit/>
          </a:bodyPr>
          <a:lstStyle/>
          <a:p>
            <a:pPr algn="ctr"/>
            <a:r>
              <a:rPr lang="de-DE" sz="1200" dirty="0">
                <a:hlinkClick r:id="rId4"/>
              </a:rPr>
              <a:t>Picture source</a:t>
            </a:r>
            <a:r>
              <a:rPr lang="de-DE" sz="1200" dirty="0"/>
              <a:t> | </a:t>
            </a:r>
            <a:r>
              <a:rPr lang="de-DE" sz="1200" dirty="0" err="1">
                <a:hlinkClick r:id="rId5"/>
              </a:rPr>
              <a:t>Unsplash</a:t>
            </a:r>
            <a:r>
              <a:rPr lang="de-DE" sz="1200" dirty="0">
                <a:hlinkClick r:id="rId5"/>
              </a:rPr>
              <a:t> </a:t>
            </a:r>
            <a:r>
              <a:rPr lang="de-DE" sz="1200" dirty="0" err="1">
                <a:hlinkClick r:id="rId5"/>
              </a:rPr>
              <a:t>license</a:t>
            </a:r>
            <a:endParaRPr lang="de-AT" sz="1200" dirty="0" err="1"/>
          </a:p>
        </p:txBody>
      </p:sp>
    </p:spTree>
    <p:extLst>
      <p:ext uri="{BB962C8B-B14F-4D97-AF65-F5344CB8AC3E}">
        <p14:creationId xmlns:p14="http://schemas.microsoft.com/office/powerpoint/2010/main" val="69651584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p:cNvSpPr>
            <a:spLocks noGrp="1"/>
          </p:cNvSpPr>
          <p:nvPr>
            <p:ph idx="1"/>
          </p:nvPr>
        </p:nvSpPr>
        <p:spPr>
          <a:xfrm>
            <a:off x="389467" y="1646829"/>
            <a:ext cx="8008019" cy="4373958"/>
          </a:xfrm>
        </p:spPr>
        <p:txBody>
          <a:bodyPr/>
          <a:lstStyle/>
          <a:p>
            <a:r>
              <a:rPr lang="en-GB" sz="2000" dirty="0"/>
              <a:t>Digital skills are the abilities to use digital devices, communication tools, and networks to access and manage information. They are essential for participating in the modern society, as we are constantly exposed to various sources of information online. However, not all information is reliable or trustworthy. Fake news and hoaxes are deliberate attempts to mislead, manipulate, or deceive people with false or inaccurate information. They can have negative impacts on individuals and society, such as spreading fear, hatred, or confusion, influencing opinions and behaviours, or undermining trust in institutions and democracy.</a:t>
            </a:r>
            <a:endParaRPr lang="de-AT" sz="2000" dirty="0"/>
          </a:p>
          <a:p>
            <a:r>
              <a:rPr lang="en-GB" sz="2000" dirty="0"/>
              <a:t>Therefore, digital skills are needed to identify fake news and hoaxes, and to protect ourselves from being influenced or harmed by them. </a:t>
            </a:r>
            <a:endParaRPr lang="de-AT" sz="2000" dirty="0"/>
          </a:p>
        </p:txBody>
      </p:sp>
      <p:sp>
        <p:nvSpPr>
          <p:cNvPr id="3" name="Textfeld 2"/>
          <p:cNvSpPr txBox="1"/>
          <p:nvPr/>
        </p:nvSpPr>
        <p:spPr>
          <a:xfrm>
            <a:off x="389467" y="931333"/>
            <a:ext cx="10803466" cy="523220"/>
          </a:xfrm>
          <a:prstGeom prst="rect">
            <a:avLst/>
          </a:prstGeom>
        </p:spPr>
        <p:txBody>
          <a:bodyPr wrap="square" rtlCol="0">
            <a:spAutoFit/>
          </a:bodyPr>
          <a:lstStyle/>
          <a:p>
            <a:r>
              <a:rPr lang="en-US" sz="2800" b="1" dirty="0">
                <a:solidFill>
                  <a:srgbClr val="D8134D"/>
                </a:solidFill>
              </a:rPr>
              <a:t>Why are digital skills needed to identify fake news and hoaxes? </a:t>
            </a:r>
          </a:p>
        </p:txBody>
      </p:sp>
      <p:pic>
        <p:nvPicPr>
          <p:cNvPr id="4" name="Grafik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526709" y="1693333"/>
            <a:ext cx="3275824" cy="4978400"/>
          </a:xfrm>
          <a:prstGeom prst="rect">
            <a:avLst/>
          </a:prstGeom>
        </p:spPr>
      </p:pic>
      <p:sp>
        <p:nvSpPr>
          <p:cNvPr id="6" name="Textfeld 5">
            <a:extLst>
              <a:ext uri="{FF2B5EF4-FFF2-40B4-BE49-F238E27FC236}">
                <a16:creationId xmlns:a16="http://schemas.microsoft.com/office/drawing/2014/main" id="{33CECE09-50E9-F426-DCED-421D4D836A57}"/>
              </a:ext>
            </a:extLst>
          </p:cNvPr>
          <p:cNvSpPr txBox="1"/>
          <p:nvPr/>
        </p:nvSpPr>
        <p:spPr>
          <a:xfrm>
            <a:off x="5655734" y="6394734"/>
            <a:ext cx="3183466" cy="276999"/>
          </a:xfrm>
          <a:prstGeom prst="rect">
            <a:avLst/>
          </a:prstGeom>
          <a:noFill/>
        </p:spPr>
        <p:txBody>
          <a:bodyPr wrap="square" rtlCol="0">
            <a:spAutoFit/>
          </a:bodyPr>
          <a:lstStyle/>
          <a:p>
            <a:pPr algn="ctr"/>
            <a:r>
              <a:rPr lang="de-DE" sz="1200" dirty="0">
                <a:hlinkClick r:id="rId4"/>
              </a:rPr>
              <a:t>Picture source </a:t>
            </a:r>
            <a:r>
              <a:rPr lang="de-DE" sz="1200" dirty="0"/>
              <a:t>| </a:t>
            </a:r>
            <a:r>
              <a:rPr lang="de-DE" sz="1200" dirty="0" err="1">
                <a:hlinkClick r:id="rId5"/>
              </a:rPr>
              <a:t>Unsplash</a:t>
            </a:r>
            <a:r>
              <a:rPr lang="de-DE" sz="1200" dirty="0">
                <a:hlinkClick r:id="rId5"/>
              </a:rPr>
              <a:t> </a:t>
            </a:r>
            <a:r>
              <a:rPr lang="de-DE" sz="1200" dirty="0" err="1">
                <a:hlinkClick r:id="rId5"/>
              </a:rPr>
              <a:t>license</a:t>
            </a:r>
            <a:endParaRPr lang="de-AT" sz="1200" dirty="0" err="1"/>
          </a:p>
        </p:txBody>
      </p:sp>
    </p:spTree>
    <p:extLst>
      <p:ext uri="{BB962C8B-B14F-4D97-AF65-F5344CB8AC3E}">
        <p14:creationId xmlns:p14="http://schemas.microsoft.com/office/powerpoint/2010/main" val="418693015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p:cNvSpPr>
            <a:spLocks noGrp="1"/>
          </p:cNvSpPr>
          <p:nvPr>
            <p:ph idx="1"/>
          </p:nvPr>
        </p:nvSpPr>
        <p:spPr>
          <a:xfrm>
            <a:off x="541867" y="1326809"/>
            <a:ext cx="8278953" cy="4938177"/>
          </a:xfrm>
        </p:spPr>
        <p:txBody>
          <a:bodyPr>
            <a:normAutofit/>
          </a:bodyPr>
          <a:lstStyle/>
          <a:p>
            <a:r>
              <a:rPr lang="en-GB" sz="2000" dirty="0"/>
              <a:t>Some of the digital skills that can help us are:</a:t>
            </a:r>
          </a:p>
          <a:p>
            <a:r>
              <a:rPr lang="en-GB" sz="2000" b="1" dirty="0"/>
              <a:t>Media literacy: </a:t>
            </a:r>
            <a:r>
              <a:rPr lang="en-GB" sz="2000" dirty="0"/>
              <a:t>This is the ability to understand and use different forms of media, such as texts, images, videos, or audio. Media literacy can help us interpret the messages and meanings of the media content we consume, and to identify the techniques and strategies used to create and distribute them.</a:t>
            </a:r>
            <a:endParaRPr lang="de-AT" sz="2000" dirty="0"/>
          </a:p>
          <a:p>
            <a:r>
              <a:rPr lang="en-GB" sz="2000" b="1" dirty="0"/>
              <a:t>Information literacy:</a:t>
            </a:r>
            <a:r>
              <a:rPr lang="en-GB" sz="2000" dirty="0"/>
              <a:t> This is the ability to find, select, use, and communicate information effectively and ethically. Information literacy can help us locate relevant and reliable sources of information, and to compare and contrast different perspectives and evidence.</a:t>
            </a:r>
            <a:endParaRPr lang="de-AT" sz="2000" dirty="0"/>
          </a:p>
          <a:p>
            <a:r>
              <a:rPr lang="en-GB" sz="2000" b="1" dirty="0"/>
              <a:t>Digital citizenship:</a:t>
            </a:r>
            <a:r>
              <a:rPr lang="en-GB" sz="2000" dirty="0"/>
              <a:t> This is the ability to behave responsibly, respectfully, and safely online. Digital citizenship can help us respect the rights and privacy of others, avoid cyberbullying and hate speech, and report or flag inappropriate or harmful content.</a:t>
            </a:r>
            <a:endParaRPr lang="de-AT" sz="2000" dirty="0"/>
          </a:p>
          <a:p>
            <a:endParaRPr lang="de-AT" dirty="0"/>
          </a:p>
        </p:txBody>
      </p:sp>
      <p:sp>
        <p:nvSpPr>
          <p:cNvPr id="3" name="Textfeld 2"/>
          <p:cNvSpPr txBox="1"/>
          <p:nvPr/>
        </p:nvSpPr>
        <p:spPr>
          <a:xfrm>
            <a:off x="541867" y="880533"/>
            <a:ext cx="10684933" cy="892552"/>
          </a:xfrm>
          <a:prstGeom prst="rect">
            <a:avLst/>
          </a:prstGeom>
        </p:spPr>
        <p:txBody>
          <a:bodyPr wrap="square" rtlCol="0">
            <a:spAutoFit/>
          </a:bodyPr>
          <a:lstStyle/>
          <a:p>
            <a:r>
              <a:rPr lang="en-US" sz="2600" b="1" dirty="0">
                <a:solidFill>
                  <a:srgbClr val="D8134D"/>
                </a:solidFill>
              </a:rPr>
              <a:t>Which digital skills are needed to identify fake news and hoaxes? </a:t>
            </a:r>
          </a:p>
          <a:p>
            <a:pPr algn="l"/>
            <a:endParaRPr lang="de-AT" sz="2600" dirty="0" err="1"/>
          </a:p>
        </p:txBody>
      </p:sp>
      <p:pic>
        <p:nvPicPr>
          <p:cNvPr id="5" name="Grafik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076266" y="1557867"/>
            <a:ext cx="2897255" cy="4555065"/>
          </a:xfrm>
          <a:prstGeom prst="rect">
            <a:avLst/>
          </a:prstGeom>
        </p:spPr>
      </p:pic>
      <p:sp>
        <p:nvSpPr>
          <p:cNvPr id="4" name="Textfeld 5">
            <a:extLst>
              <a:ext uri="{FF2B5EF4-FFF2-40B4-BE49-F238E27FC236}">
                <a16:creationId xmlns:a16="http://schemas.microsoft.com/office/drawing/2014/main" id="{E3108AED-3D03-20A8-B01F-34A3A14B5436}"/>
              </a:ext>
            </a:extLst>
          </p:cNvPr>
          <p:cNvSpPr txBox="1"/>
          <p:nvPr/>
        </p:nvSpPr>
        <p:spPr>
          <a:xfrm>
            <a:off x="9331263" y="6513267"/>
            <a:ext cx="3183466" cy="276999"/>
          </a:xfrm>
          <a:prstGeom prst="rect">
            <a:avLst/>
          </a:prstGeom>
          <a:noFill/>
        </p:spPr>
        <p:txBody>
          <a:bodyPr wrap="square" rtlCol="0">
            <a:spAutoFit/>
          </a:bodyPr>
          <a:lstStyle/>
          <a:p>
            <a:pPr algn="ctr"/>
            <a:r>
              <a:rPr lang="de-DE" sz="1200" dirty="0">
                <a:hlinkClick r:id="rId4"/>
              </a:rPr>
              <a:t>Picture source </a:t>
            </a:r>
            <a:r>
              <a:rPr lang="de-DE" sz="1200" dirty="0"/>
              <a:t>| </a:t>
            </a:r>
            <a:r>
              <a:rPr lang="de-DE" sz="1200" dirty="0" err="1">
                <a:hlinkClick r:id="rId5"/>
              </a:rPr>
              <a:t>Unsplash</a:t>
            </a:r>
            <a:r>
              <a:rPr lang="de-DE" sz="1200" dirty="0">
                <a:hlinkClick r:id="rId5"/>
              </a:rPr>
              <a:t> </a:t>
            </a:r>
            <a:r>
              <a:rPr lang="de-DE" sz="1200" dirty="0" err="1">
                <a:hlinkClick r:id="rId5"/>
              </a:rPr>
              <a:t>license</a:t>
            </a:r>
            <a:endParaRPr lang="de-AT" sz="1200" dirty="0" err="1"/>
          </a:p>
        </p:txBody>
      </p:sp>
    </p:spTree>
    <p:extLst>
      <p:ext uri="{BB962C8B-B14F-4D97-AF65-F5344CB8AC3E}">
        <p14:creationId xmlns:p14="http://schemas.microsoft.com/office/powerpoint/2010/main" val="47042916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p:cNvSpPr>
            <a:spLocks noGrp="1"/>
          </p:cNvSpPr>
          <p:nvPr>
            <p:ph idx="1"/>
          </p:nvPr>
        </p:nvSpPr>
        <p:spPr>
          <a:xfrm>
            <a:off x="509448" y="1185531"/>
            <a:ext cx="7573551" cy="4995135"/>
          </a:xfrm>
        </p:spPr>
        <p:txBody>
          <a:bodyPr>
            <a:normAutofit fontScale="92500" lnSpcReduction="20000"/>
          </a:bodyPr>
          <a:lstStyle/>
          <a:p>
            <a:r>
              <a:rPr lang="en-US" sz="2800" b="1" dirty="0">
                <a:solidFill>
                  <a:srgbClr val="D8134D"/>
                </a:solidFill>
              </a:rPr>
              <a:t>Social media and fake news </a:t>
            </a:r>
          </a:p>
          <a:p>
            <a:r>
              <a:rPr lang="en-GB" dirty="0"/>
              <a:t>Social media platforms, such as Facebook, Twitter, and Instagram, are often used as channels for disseminating fake news, as they allow users to easily share and access information from various sources.</a:t>
            </a:r>
            <a:endParaRPr lang="de-AT" dirty="0"/>
          </a:p>
          <a:p>
            <a:r>
              <a:rPr lang="en-GB" dirty="0"/>
              <a:t>An important factor that contributes to the role of social media in spreading fake news is the lack of regulation and verification of the information posted on these platforms. Unlike traditional media outlets, such as newspapers or television channels, which have editorial standards and fact-checking processes, social media platforms do not have the same level of accountability or responsibility for the content they host. </a:t>
            </a:r>
          </a:p>
          <a:p>
            <a:r>
              <a:rPr lang="en-GB" dirty="0"/>
              <a:t>This allows anyone to create and share fake news without being detected or punished. Moreover, some artificial intelligence techniques, such as machine learning and deep learning, can be used to generate and manipulate fake content, such as images, videos, or text, that can deceive people and make them believe that they are real.</a:t>
            </a:r>
            <a:endParaRPr lang="de-AT" dirty="0"/>
          </a:p>
          <a:p>
            <a:endParaRPr lang="de-AT" dirty="0"/>
          </a:p>
        </p:txBody>
      </p:sp>
      <p:pic>
        <p:nvPicPr>
          <p:cNvPr id="3" name="Grafik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082999" y="1066799"/>
            <a:ext cx="4109001" cy="4910667"/>
          </a:xfrm>
          <a:prstGeom prst="rect">
            <a:avLst/>
          </a:prstGeom>
        </p:spPr>
      </p:pic>
      <p:sp>
        <p:nvSpPr>
          <p:cNvPr id="5" name="Textfeld 5">
            <a:extLst>
              <a:ext uri="{FF2B5EF4-FFF2-40B4-BE49-F238E27FC236}">
                <a16:creationId xmlns:a16="http://schemas.microsoft.com/office/drawing/2014/main" id="{D2D02E51-8326-4615-5AB8-DA30901BC775}"/>
              </a:ext>
            </a:extLst>
          </p:cNvPr>
          <p:cNvSpPr txBox="1"/>
          <p:nvPr/>
        </p:nvSpPr>
        <p:spPr>
          <a:xfrm>
            <a:off x="9331263" y="6513267"/>
            <a:ext cx="3183466" cy="276999"/>
          </a:xfrm>
          <a:prstGeom prst="rect">
            <a:avLst/>
          </a:prstGeom>
          <a:noFill/>
        </p:spPr>
        <p:txBody>
          <a:bodyPr wrap="square" rtlCol="0">
            <a:spAutoFit/>
          </a:bodyPr>
          <a:lstStyle/>
          <a:p>
            <a:pPr algn="ctr"/>
            <a:r>
              <a:rPr lang="de-DE" sz="1200" dirty="0">
                <a:hlinkClick r:id="rId4"/>
              </a:rPr>
              <a:t>Picture source </a:t>
            </a:r>
            <a:r>
              <a:rPr lang="de-DE" sz="1200" dirty="0"/>
              <a:t>| </a:t>
            </a:r>
            <a:r>
              <a:rPr lang="de-DE" sz="1200" dirty="0" err="1">
                <a:hlinkClick r:id="rId5"/>
              </a:rPr>
              <a:t>Unsplash</a:t>
            </a:r>
            <a:r>
              <a:rPr lang="de-DE" sz="1200" dirty="0">
                <a:hlinkClick r:id="rId5"/>
              </a:rPr>
              <a:t> </a:t>
            </a:r>
            <a:r>
              <a:rPr lang="de-DE" sz="1200" dirty="0" err="1">
                <a:hlinkClick r:id="rId5"/>
              </a:rPr>
              <a:t>license</a:t>
            </a:r>
            <a:endParaRPr lang="de-AT" sz="1200" dirty="0" err="1"/>
          </a:p>
        </p:txBody>
      </p:sp>
    </p:spTree>
    <p:extLst>
      <p:ext uri="{BB962C8B-B14F-4D97-AF65-F5344CB8AC3E}">
        <p14:creationId xmlns:p14="http://schemas.microsoft.com/office/powerpoint/2010/main" val="326474268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nhaltsplatzhalter 1"/>
          <p:cNvSpPr>
            <a:spLocks noGrp="1"/>
          </p:cNvSpPr>
          <p:nvPr>
            <p:ph idx="1"/>
          </p:nvPr>
        </p:nvSpPr>
        <p:spPr>
          <a:xfrm>
            <a:off x="458648" y="1219397"/>
            <a:ext cx="8058819" cy="5350735"/>
          </a:xfrm>
        </p:spPr>
        <p:txBody>
          <a:bodyPr>
            <a:normAutofit/>
          </a:bodyPr>
          <a:lstStyle/>
          <a:p>
            <a:r>
              <a:rPr lang="en-GB" sz="2800" b="1" dirty="0">
                <a:solidFill>
                  <a:srgbClr val="D8134D"/>
                </a:solidFill>
              </a:rPr>
              <a:t>Factors contributing to the rapid spread of fake news online</a:t>
            </a:r>
          </a:p>
          <a:p>
            <a:pPr lvl="0"/>
            <a:r>
              <a:rPr lang="en-GB" sz="2000" b="1" dirty="0"/>
              <a:t>Social Media Platforms:</a:t>
            </a:r>
            <a:r>
              <a:rPr lang="en-GB" sz="2000" dirty="0"/>
              <a:t> The widespread use of social media allows fake news to be quickly shared, reaching a large audience within moments.</a:t>
            </a:r>
            <a:endParaRPr lang="de-AT" sz="2000" dirty="0"/>
          </a:p>
          <a:p>
            <a:pPr lvl="0"/>
            <a:r>
              <a:rPr lang="en-GB" sz="2000" b="1" dirty="0"/>
              <a:t>Confirmation Bias:</a:t>
            </a:r>
            <a:r>
              <a:rPr lang="en-GB" sz="2000" dirty="0"/>
              <a:t> People tend to believe and share information that aligns with their existing beliefs, making them susceptible to fake news that confirms their biases.</a:t>
            </a:r>
            <a:endParaRPr lang="de-AT" sz="2000" dirty="0"/>
          </a:p>
          <a:p>
            <a:pPr lvl="0"/>
            <a:r>
              <a:rPr lang="en-GB" sz="2000" b="1" dirty="0"/>
              <a:t>Echo Chambers:</a:t>
            </a:r>
            <a:r>
              <a:rPr lang="en-GB" sz="2000" dirty="0"/>
              <a:t> Online communities or echo chambers reinforce individuals' beliefs by exposing them to like-minded content, further promoting the spread of fake news within these closed circles.</a:t>
            </a:r>
            <a:endParaRPr lang="de-AT" sz="2000" dirty="0"/>
          </a:p>
          <a:p>
            <a:pPr lvl="0"/>
            <a:r>
              <a:rPr lang="en-GB" sz="2000" b="1" dirty="0"/>
              <a:t>Lack of Media Literacy:</a:t>
            </a:r>
            <a:r>
              <a:rPr lang="en-GB" sz="2000" dirty="0"/>
              <a:t> Many individuals lack the critical thinking skills needed to discern reliable sources from unreliable ones, making them more susceptible to fake news.</a:t>
            </a:r>
            <a:endParaRPr lang="de-AT" sz="2000" dirty="0"/>
          </a:p>
          <a:p>
            <a:endParaRPr lang="de-AT" dirty="0"/>
          </a:p>
        </p:txBody>
      </p:sp>
      <p:pic>
        <p:nvPicPr>
          <p:cNvPr id="4" name="Grafik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627120" y="1354666"/>
            <a:ext cx="3430721" cy="4741333"/>
          </a:xfrm>
          <a:prstGeom prst="rect">
            <a:avLst/>
          </a:prstGeom>
        </p:spPr>
      </p:pic>
      <p:sp>
        <p:nvSpPr>
          <p:cNvPr id="3" name="Textfeld 5">
            <a:extLst>
              <a:ext uri="{FF2B5EF4-FFF2-40B4-BE49-F238E27FC236}">
                <a16:creationId xmlns:a16="http://schemas.microsoft.com/office/drawing/2014/main" id="{A4A772DA-1F37-46CD-A2FA-B44CB32D3A3C}"/>
              </a:ext>
            </a:extLst>
          </p:cNvPr>
          <p:cNvSpPr txBox="1"/>
          <p:nvPr/>
        </p:nvSpPr>
        <p:spPr>
          <a:xfrm>
            <a:off x="9331263" y="6513267"/>
            <a:ext cx="3183466" cy="276999"/>
          </a:xfrm>
          <a:prstGeom prst="rect">
            <a:avLst/>
          </a:prstGeom>
          <a:noFill/>
        </p:spPr>
        <p:txBody>
          <a:bodyPr wrap="square" rtlCol="0">
            <a:spAutoFit/>
          </a:bodyPr>
          <a:lstStyle/>
          <a:p>
            <a:pPr algn="ctr"/>
            <a:r>
              <a:rPr lang="de-DE" sz="1200" dirty="0">
                <a:hlinkClick r:id="rId4"/>
              </a:rPr>
              <a:t>Picture source </a:t>
            </a:r>
            <a:r>
              <a:rPr lang="de-DE" sz="1200" dirty="0"/>
              <a:t>| </a:t>
            </a:r>
            <a:r>
              <a:rPr lang="de-DE" sz="1200" dirty="0" err="1">
                <a:hlinkClick r:id="rId5"/>
              </a:rPr>
              <a:t>Unsplash</a:t>
            </a:r>
            <a:r>
              <a:rPr lang="de-DE" sz="1200" dirty="0">
                <a:hlinkClick r:id="rId5"/>
              </a:rPr>
              <a:t> </a:t>
            </a:r>
            <a:r>
              <a:rPr lang="de-DE" sz="1200" dirty="0" err="1">
                <a:hlinkClick r:id="rId5"/>
              </a:rPr>
              <a:t>license</a:t>
            </a:r>
            <a:endParaRPr lang="de-AT" sz="1200" dirty="0" err="1"/>
          </a:p>
        </p:txBody>
      </p:sp>
    </p:spTree>
    <p:extLst>
      <p:ext uri="{BB962C8B-B14F-4D97-AF65-F5344CB8AC3E}">
        <p14:creationId xmlns:p14="http://schemas.microsoft.com/office/powerpoint/2010/main" val="778692525"/>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ISPRING_PRESENTATION_COURSE_TITLE" val="COSTAID_Module 7_Digital_Skills_EN"/>
  <p:tag name="ISPRING_PLAYERS_CUSTOMIZATION_2" val="UEsDBBQAAgAIAKl2UE82YVgCRwMAAOEJAAAUAAAAdW5pdmVyc2FsL3BsYXllci54bWytVl1P2zAUfS4S/yHyO3FLxwYoATEktIcxIXVse6vc5DbxmtiZ7RC6X78b5zukbEir1Cq5vuf4fhxf17t+ThPnCZTmUvhk4c6JAyKQIReRTx6/3p2ck+ur4yMvS9gelMNDn+SClwCWECcEHSieGQQ/MBP7pGdwkZk4meJScbP3yXKO3O1Oyzk5Ppqhi9A+iY3JLiktisLlGhEi0jLJSxLtBjKlmQINwoCiVRjEabCX5u9o/KZSULPPQPeQmXn7xjVJy/Gs+YCkWLpSRfR0Pl/QH/efV0EMKTvhQhsmAiAOVnJmS7lhwe5ehnkCurTNvCrIFRhTBmFtM89c8sW5cLQKfFI5rFPQmkWg3UREhLZ+DWdDUGEa65qJcC3YE49Ymdta1162RR2JjqUyQW5q9A72G8lUuG7tPX+PTkTsbROm45pPD3Kx/DteJ2P91uX7ZCw2o3yTcB3jUh/SWaeToMNdvdTW2Mr2sZHtXclEHAW/cq4gtK/f2hMwX5Bqw1bmNk5XFwEu4NMdC4xU+1uEoXRr2bitUtxKKa4FtRxuu/uqoyBNtltgJlfQlGrmPfEQ5BemlO3XlVE5eHRkrLF0CPZolXLdpK4hXmzS5OwfelP6jVrzU7/WGQv4H435hERtTbgI4fmOo4+BFGtqAItd2lyTJW65ZxeTzjdp7zANTN1JwKZgIo5hKgI8+yEzjHZ2eggKiml0CXI1wvYWDoJjHsUJfs0kw3j1IE3K1G6SobdwEJzIYDcBbc0HgRslC8xQ51mGA+Bl8V6utx2h45aMdNmK0aMT49ALcm1kyn9bpQ/mpLm0kn7l9B4fOYc+Degm4y3kw/w1xGgSDOJq5sL2NQKcC08citWA56S2uhkO8YlZXz6NBnxpeihnTDOdS8M6qyzjOQ4mzyqv5hzn2cgnhC3LE3PbT2h4eVjoKOHpe2OK6zueVVms+G9wCh6Wfw0WSyy1E0Opd5+8P1/2GFCLOBkH21vToR23UjR1cF1q36pf247mhqq1UsnskKS8uhcVppoHH1GOkZK5CEcCsA2r6XWC8/hGAXMS2GJGi1M8HjLzyTt8qHO+OLvoUv6wuGiwNq6HauMqljdcR3XAnfxofZDaRLx6ruHjH1BLAwQUAAIACADHgndXtTf0qBwFAADhEwAAHQAAAHVuaXZlcnNhbC9jb21tb25fbWVzc2FnZXMubG5nrVj/bts2EP6/QN+BEFBgA7q0HdBgGBIXtMTEQmTJleik2TAIjMTYRCjR1Q8n3l97mj3YnmRHSnbttoGkpIANmJLvuyP5fXdHnnx4yCRa86IUKj+13h29tRDPE5WKfHFqzenZL79ZqKxYnjKpcn5q5cpCH0YvX5xIli9qtuDw++ULhE4yXpYwLEd69GWMRHpqzcbxGNsXMQ1iPJvF4zmlgR97eEw8azRmyd3Jm/bvj1jbwXSG/evYC86DeOyeWyNbZSuWb5CnFuqnX4+PH969P/55EEw0xZ53CIQM0vu3PYB8GgZeDGjEi33yiVqjYTbBnHquT6xR+2OY9Swklz08zsOQ+DSOPNchsRvFfkDNGniEEscaXasaLdmao0qhteD3qFpy2P1KFByVUqTmRaLgQV7zLmdOMMWuH4ckoqFrUzfwrVGkimLz2sCyulqqAtyVKBUlu5E8NT6BZ+b9quAluGYV8BDBp1oK+KfKmMiPul1f+V6AHUOuKYkifA4LS3eTAqQD+HtRLeFdytVrcHGfS8VSdFtwAAwixFYrKZLmnyJaFTrCmWSbzihCfOX650DywIti4jvbJ9aI5ClyCqYnOxAlxBEJAaBgJS+eYBsbjhtzhKUchjBxzycefKkOYSIWSwnfamgcMwJMmPG8ywqYSkLgdxRdBaGjFw1cIYZWrCzvVZEesHR/P7uAXd8OQAg23QOnGmMLDPwQkPOKgidVNxhEiQ2/W13BVIGAMTVJQEsqq8sKZJOtJK+4iVboqbDEUOqG3yrQl+Rs3XAfvBuxddLcw3PfnsRjukudHqvzZNnTDsT5XX3sq6EGmuxzvjOmFi0eB58gu1gjPxhiEVxA/rsYYnFNIlhkEnXZ+PjSPcdmlyDvbZPSNuklTOcYuUEsScBOs2ktVF3CE70kkJrMjpRHw9xE5OMcWOxi75Hc2qACHcxoIdYc4ihSXnQ6goRvE0eL6uPc/SM+w65HnO9Qj21QrirE0jXLEw5kS5je0w28S0Vq3mnaG/+fa/E3YlWb6l+1VcJ3yKdXQ+M5KCyPKIJVFc9WVZdrvWBt+E+JQkv80RD6TP1p/iOb+Dh0gx+zM6XIatlUoGfvzy6yoXvUGcQzV6r/bv3oSKKm1BBoWHRxhB5D9reaaLdjN9AVMeX97Vz/DGxmTd2Cwubmt6q/tR+0AL5CT8WIJrDGJvIIWp0MqlB/20uY9UH4l7pg9Le/IuPIpVB1rvhNKapOz0bPveurkfPTC+tez3pQbKhLPQjZB8BF2w+WSIoM4k97YM6nZLsCTYk4mMmVqmVq5C/FnSkTsLZ1xr/thm8LlZmnkpVb+jdl6sNzomgmFzZOZwP6qZ2Ce+/PnoCfvksRwSG0MTb2bd372FrtsqcRyEcvhUejbesEOspYlSyhHN+qOk97AjXHL4ecYQBr59zT9KsAmqeoffr7IBDdy0H6JDuwP31V8fKvwSB6AjuMqDny8YeqE4ji8WEAZtDHqj3ubu06TVyg7w85U7KmqmUqg0dH3X5BHe1uY0qxPZmCgCKjF1UX0DUOQdjyxQ7mIZzJWunZAAQdABWV5Ig8MC2YIahTHF5AajWnLGs0ZcUd5GWqlBwUm9k5rYdq2Jy+XGDUlRT5oMifVxX1hKk7i7HjmJscWEk4sN81TUAKJ8akvdKRatEbzJ5gH9L+V3g8FdVQwJCQ3W2NvpUwNwCeYvpK7b9//u2yN5V2m1QhbzXjL1lr/W3h3Y1Kcxl38mbvbu5/UEsDBBQAAgAIAMeCd1cVHmAbowAAAH8BAAAuAAAAdW5pdmVyc2FsL3BsYXliYWNrX2FuZF9uYXZpZ2F0aW9uX3NldHRpbmdzLnhtbHWQQQqDMBBF957CGwhdh0DXpUWoFxhxlECSCZlR8PZNRG1p02Xe+z/DjGIUMX5iXdW1glnoKRBFS5xRNe93tgwLXr1xIIZ8woK850omNyxRaCMyetmUHsFyyv/wY3hrYT0/4iNeMOVCZxzqS6mwmVzysJhpY90aUI8R04AvmHPoobd4w7UniMPjDOwb/9W5mzabHd5pQB0iuSCq+UBVutdx9BdQSwMEFAACAAgAx4J3V3RJNR88BAAADBUAACcAAAB1bml2ZXJzYWwvZmxhc2hfcHVibGlzaGluZ19zZXR0aW5ncy54bWztWN1y2jgUvucpNN7pZTFpkk3KGDJZMBOmBFLs7jbT6WSELbA2suRaMpRe9Wn6YH2SPbLAgUBakw3T7WwvMsRH53zn6Ds/0sg5+xgzNCWppII3rINqzUKEByKkfNKw3vid56cWkgrzEDPBScPiwkJnzYqTZCNGZeQRpUBVIoDhsp6ohhUpldRtezabValMUr0qWKYAX1YDEdtJSiThiqR2wvAcftQ8IdJaIJQAgL9Y8IVZs1JByDFIlyLMGEE0hMg51ZvCrMOwjCzbqI1wcDtJRcbDlmAiRelk1LB+a7ntg/bhUsdAtWlMuOZENkGoxaqOw5DqKDDz6CeCIkInEYR7cmShGQ1V1LAOay80DKjbmzA5uNk71jAtASRwtcCPicIhVth8GoeKfFRyKTCicM5xTAMfVpAmoGG1/Ruv1227N/2B73o3F/5lz8Swg5HvvvV3MPK7fs/dRb8s/MX1lTvsdfuvbvzBoOd3r+6sgNE1Qhx7nTEHmBVZGpCCMEdFWTzimDIo0ns0SqKgzBlOJ8QXHQpZHGMmiYX+TsjkdYYZVXPohhp0wy0hyblMSKCGOm0NS6UZse7gDCAEBrksauL4ZVETJ6drW7eN97ttbY3SwUrhIILiAVkemmOvipZqVPcRDhSdQmWSe5scZ4x5WZKIVDV10LnvVWERwwMwzljwNeb0NxoJFhZ8kXhEwj6OyUrLebeUd0DzwEJjyDEDJgcJ4cjDHNqcKmA3KABkNpKKqry9Owvt85RihgAP5hBBl94G20GEU7mW1CKxureC5ru+UES+N2wb0YOqHqPgRZdWKf2/RMZCNBcZYvQW7ASCysti+C8iaLW/0TgVcS6FEaSQzN1MKZmR8KyMo2twEWdgCfMuYUQZDx8y+gmNyFikgEvwFKYjyKk0+NWdgBMs5R0oXsb4zHRtt9923z7TG8ThFPNgR3AoVxInai/4eI64UEs7oCPAmSR5UkIa5mtl9lZ9fBqKjoE8P1E21vAljTOGnxK+IGQFeo8p34+XXRL/3QhKu43wNG903bw5NLQ4hZQYTFgIYNpRvpiwJQADzJHgbI5wAAeW1GNjSkUmQWIGhIGWj4/Q2EOZ5l8TmMzgMQ1JWgqydvDi8Oj495PTl/Wq/fXzl+ffNFoc5VcMa3fmLG89eFcoZ3XvxvAdo2/cGzZsOyKNdaGGG06334VKmHf7vjs8b/ndP7v+9RaAnL3NM8ux9Xm6/XjNLxn/1dPVc8+HrQs0dL03Pd+rl6movoDmVUEENTnW9+9SNjofpTqgnFp/UEZr8KqM1tCc+Vcr532pEGCGT8xMginOaEyhkn6KjizVHI9q5p+jIf/1fdd09H4a8lHV8f8YhL9o/zHlvtcD6MmIX2fOcy+7fwx67V8T40cxaL6KJ561Nx3H3vp6pldiymkMtOpLb/Hk1jw+qjn29qVKBdDWXzCblX8AUEsDBBQAAgAIAMeCd1c3i4dqewMAAKwMAAAhAAAAdW5pdmVyc2FsL2ZsYXNoX3NraW5fc2V0dGluZ3MueG1slVdtb9s2EP6eX2F4wLB+iVcnnRtMEeDYHlA0a4MlyHfaOttEKFIgT07973cUKYm0pcqNECC8ex7yXh4ekcS8cTk6gDZcyfvxdJxejUbJptQaJL5AXgiGMJIsh/vxE5MIgpvRH78L/Dv9MJ44sBJKPwMilztjLbVtxLP78bpEVPJ6o4gr8VoqnTMxTn/7p/pJJhVyiKUowEs5W7aB9phP088Py4so/ozbh9lycddH2Ki8YPL4qHbqes02bzutSpnZ0G7s10fbHwvQgsu3wYiovPgFIY9iWn1cTVfTyyiFBmPAhnS3nE/nfw2yBFuDaLKf3X6+nV/IaY/6eWNOaAduOFa02XR2M7vtoxVsB3GRF6vlx+VNP17S7nFXfhqXIyD8wMHM6RocQf/S5qooi1/RSKHVzhb0hDOz3yBHKJbR9SPC8s5+gwSbkD1oUJBG8IzaoHTmpPin/frAfbX0f4ZDIrF3WyvxZJtwMj2sQtYCUtQlJJN65Xxmr96/l0iXCdItE4YAoakFPVGGT6w0Eaw1tsD/4J3LLER5Swt5VaLMYeEiDpGxoyUsFg/VaAmxjS2IUcPBG12uJ8YW+Y0qe4YMjC3y2TbsuxTHM/ipx3FqSTww38+gAT76qAPkBslomfmt61XttUc92ptugrO9ocbkKoO0ktYLz8F2LplUNhfT5CyoRLID3zGkV+pfi1sfq2xMMjlxeLV1aytBjgK6JLdRpTYUDLlf4+Q7PI7iHg8zx0fYYo2OjW1X7IsRiqFaXw0Wuz6kKZxbj5AelPtxzvQb6BelhBmPPI8uIRXdPc3nDDuy6UEF/UVuVcCpzu4jSYVgLgUrdxEvhTNEttnnFFNfCk1NXWu7O5j4Y7taK8t8DXpFiuBQSzK2Odye7/aCfvGVwztkMaHH6Zi4p+0k443iA4OXADC92df3wS2cJy8FcgEHEN4bGKqE+zJLDOm/K18rr1iUgeUiRfop1ColGqGRo4PwSnF1M5xneMYjW5sqs2im1CO+HSrR0K8HpRVreLozeClFO5O/q4TUrKierET1jEyjP7ld++TZAeaS59UMIgc2ounyOI5QqvBlqZx1wGf2NgT7dDWbNRl2ePoodtKm0y5K5Tkdsy90P9OtBghHbGW8Ch6Br3BcK6azbw0kehU63I5NOdLDWU1smvV5gckkMLnmNG2gv+m/lPR/UEsDBBQAAgAIAMeCd1emr1YjNgQAAJYUAAAmAAAAdW5pdmVyc2FsL2h0bWxfcHVibGlzaGluZ19zZXR0aW5ncy54bWztWN1u2kgUvucpRl71sjhp2k2KDFEWjIJKgGJ3t9FqFY3tAc9mPOP1jKH0ap+mD7ZPsmc84EAgqYlCV5H2IiI+Puc7Z77zN7Jz/iVhaEYySQVvWsf1IwsRHoqI8mnT+uR3X59ZSCrMI8wEJ02LCwudt2pOmgeMytgjSoGqRADDZSNVTStWKm3Y9nw+r1OZZvqtYLkCfFkPRWKnGZGEK5LZKcML+FGLlEhriVABAP4SwZdmrVoNIccgXYkoZwTRCCLnVB8Ks0uVMMs2WgEOb6eZyHnUFkxkKJsGTeuntts57pysdAxShyaEa0pkC4RarBo4iqgOAjOPfiUoJnQaQ7Snby00p5GKm9bJ0RsNA+r2NkwBbo6ONUxbAAdcLfETonCEFTaPxqEiX5RcCYwoWnCc0NCHN0ifv2l1/Buv3+u4N4Oh73o3l/5V38Swh5Hvfvb3MPJ7ft/dR78q/OX1yB33e4MPN/5w2Pd7ozsrYHSDEMfeZMwBZkWehaQkzFFxngQcUwY1eo9GSRRUOcPZlPiiSyGLE8wksdCfKZl+zDGjagHNcATNcEtIeiFTEqqxTlvTUllOrDs4AwiBQS7Lmnj3vqyJ07ONo9vG+92xdkbpYKVwGEPxgKwIzbHXRSs1qtsIh4rOoDLJvUNOcsa8PE1Fplo66ML3urCM4QEYZyL4BnP6GQWCRSVfJAlINMAJ5G/U5RaaQFIZUDdMCUce5tDWVAGdYWkh80Aqqop27i61LzKKGYKWhblD0JW3RW8Y40xuZLHMpG6msPX7QCgi/zD0GtGDqh6j4EXXUiX930TOIrQQOWL0FuwEglLLE/gvJmi9odEkE0khZVgqJAs3M0rmJDqv4ugaXCQ5WMJ8SxlRxsNfOf2KAjIRGeASPINpCHIqDX59L+AUS3kHilcxvjJt2ht03M+v9AFxNMM83BMc6pMkqToIPl4gLtTKDugIcS5JkZSIRsW7KmerPz0NZYtAnp8pGxv4kiY5w88JXxKyBn3AlB/Gyz6J/24Eld3GeFY0um7eAhpanEJKDCa8CGEQUr4cqRUAQ8yR4GyBcAgbSuqxMaMilyAxA8JAy6dHaOyhTIunKVx+wGMWkawS5NHxm5O3734+PXvfqNv//P3t9aNGy909Yli7M8u7/eDloJrVvSvCd4weuShs2XZFluhCjbac7r78VDDvDXx3fNH2e7/2/OsdAAV72zvLsfUC3b1Pi1vFvXUa/Hf71HMvxu1LNHa9T33fa1SpoYGAdlVhDFU40VfsSjY6A5VqvpraYFhFa/ihitbYbPnR2oavFAJM7amZQjC3GU0o1M6L6MFK7fCk9n0ZLbjzSksf7UHTtYdpwSfVwwsedv8z/aNqWu5aLMgjCdVGP2jDPBvpm6x57lXvl2G/c1D6aDX+XkTNPi995qn8RrPxUcaxd37+qoF881tiq/YvUEsDBBQAAgAIAMeCd1cmD37osAEAAG8GAAAfAAAAdW5pdmVyc2FsL2h0bWxfc2tpbl9zZXR0aW5ncy5qc42UwU/CMBTG7/wVZF4NkYEOvIHDxMSDidyMh248xkLX17QFRcP/7joUuu4NWS/0y4/v9b2t33enWz5BGnTvu9/V72r/Ut9XGljNqA1c13XeohdWDzTPFzDPC+C5gMBDthZZMq7hqO9PCOUciMo12b1aX+0YBng0c0RJiYrw1RS4JcAPCvykxK+/f3ecxg5NOaNONsag6KUoDAjTE6gKVjHB1WP1uD16MG5B/YMuWQo109twNI1byZPjcBrFD2OXS7GQTOyeMcNewtJ1pnAjFr/1B3a59GonQZUvfd1WlufaPBko/MKz/iyche2kVKA1/NYdx5NwckfCnCXA3Yai4Wg4OYPWjJsD9ehtrnPzR0dhNIiGLi1ZBo0pPczifjyoY6L0akyzUfzAGfg0bc1IznagLrFCuZEXvECpMLMTaaKRXSTKkS1ykR24eGwXydnDWtu2b6NKjV6CanH8Km7scpnGMGrXDL1rtiKuctGWL1Q2eJohL7f2qj5TucApUVAiEoXl2aCqncb4UWP3b2XfTK1BzRF5GaDdgBnD0lVRBkp5/Hc3GMiTphf35MX7vrP/AVBLAwQUAAIACADHgndXFQaV5GsAAABvAAAAHAAAAHVuaXZlcnNhbC9sb2NhbF9zZXR0aW5ncy54bWwNyrEKwkAMANC9XxEySB3Uugn2rpujCK0fENogB7mk9ELRv/e2N7x++GaBnbeSTANezx0C62xL0k/A9/Q43RCKky4kphxQDWGITS82k4zsXmOBVejH28S5wvlJuc4XqbOkAu1B/B6PeInNH1BLAwQUAAIACADIgndX9XSmfq0RAACrOQAAFwAAAHVuaXZlcnNhbC91bml2ZXJzYWwucG5n7VsLWJJn37e31dbK/NauzV4r2LXa9r3rLXNm5gFYa9OsNXdqVobUXFlaoENBEXhWLX13EFat2XTC3s4HgU4GgkCLJZUan5ZgcspQUREQER7OfA+KqXvffd91fYfr+65deOn13MD9//3/9+9/uP8Pj/dX77+XGv5s1LNhYWHhaeve/jAsbAY2LGz658/MhN4ZHvrwV+gyDf9h6lth7HsL+6EXT+Ws2bgmLOwyfbZnxwzo9az8dVvwYWFzJYG/aVLcuc/CwhLeTHt7zcfFWUZ1K51VitZafMS4jQ3/drw4+/6vC0ZuLvj02z3rN248ebzx+PaGoQOd2zNpUV8j3n5HebDnVNnzb9Fm1K069f60pTl5ET8/XvNyoo2bIOsvPysOL6XYiRGxV7M43TVbYg1b8nbZLT/uQlI2WyMgk6Ef3kdzuKMD4rddLwauj2gxqj8FBqqYsszA9YukxvzZgUG+dD52WmBgmi9ZFrjeWJTNmzEKkv37IJHhXGAkFViSdgT6HXkkeKAQ2euqOeSepfG4BktjC8bXg1nPH5bLDthid3j37kYnj0omf1ZpggMgESBae6KBkiTNOr5JLiuzxZ7YMarzGehj9pVjIy1bUYujRg39Ir/fd3lB7pK/5I2ZeaDrk7bC8FFL31yhWl/FDgqWZabdjxuz95f8pXv4ZaMmvzQf+8pGxYpR3U9JWKf6g6DbecdWoiWjBPzLHO6RM/+/wb/s77K3nkyNh/sdUlwWxdZeXYmhbmmbvqfmvkGVpXeYVLKg6hUIlWj47lI60yrzDcqwIlc7Zz3pJRaeVKM0LNTWuLcEzTpTrizaqcGOHB5ZsXWyPGR6YdrYMPO/MGafjSZ3zY43l2rdWCoUHiMsqkcKeHoPwj2P7A70pIknZRQTPl7rFmpLrTVaZ42S2ldO3e3m4SfmwKiG9cq4ZvZ+eyRgiYSLARV3prqo3cg3nwVcZ8VdBYIx0rg38pciPPLN7payhwsJGIgeY0zqZBit36v1O3bOG16vxOddolRdxIaPCW4n8Y6dCtL9bgTX8LUoGnA2HTG9z/QO5uB83em+z0ox9pVSFp5MNOUEXXcchoUjSNcWlS6huF0SlEdSTQc8unjApwdEQqDunrqo2fXjJYF/9yJuEnh1Ah2AmGgYk+p+DVVi7YoAHL0g4Ae5INC/AcN39qWiXI7jKO99lBqGv3bPoq5nBsNiB4mHloGNC3Dr+NnCkbYN8WLXRbGr+Cd0hgYGB4x1CizS8UsEUoSrozW5Zb+1VnGMIric2sblFm0y4rxynNpzM9pzkzvoNQN+nY4ou/obVd6DKMdBY8fifuy1e62RWcVdLKpRQTX2EqG8xVFNeqqpN4fam6MZQJhLZC2RYscto46op8qfxCrBW3BS7DOIfyiUuZpzkHjr8yjL8/EoezbKzisqpQySVYnSKQL2bLi7wx8/so4Pp7juM0XOw3DnYSlLKciWJ4imkAh33k7F+h6btSKXJV3l6d0gplh9ER5Xi9jdA6bxy1lWYo3UQM7S26Kwit/IRlP61sabS8wcVYMb4c9qm55bo+AAULhGiz3D9skp5BsGHO3GvsX9PlAZ7aeNIjxaBUGIh3BawSLyErVfvokbDDFovqkRlhbx2ijhN5ZBqc1fEhzzWF32VF9/0sgNpZeokBjaMzBqxpMkxOJ5FK9NYXuz1HIrkutX24ZII32t9knJ2P52mdKwh6hhTpSQ5/+M5ZxVlwAT1WPjZzwhg6D31j8pHHGHu+ykzhpQHwIKAf0fABUukxijRWAGVuPfj9FqiCYF1YrCoZDtrkS54qrAXHI9ySx7suVd/Kqzy16pAeE4X18ss3QgZgT0u/0851GZ2B7OonO4Le/zkX6TLj2XQtPhe43oJpNOW2tVHJUViDheBrNuqvIHc7h5hR4UlNm90T6fH8sgfEFu2/wwi8JP0amlzI9pddqBAeVO0IKTOw13zDYycyy/p8Wqck/s4nnTxd4uKS76zy8xCwf588D5HyiMcRdELi3SIu+oN2WaOTQpMAxQB3o5Yle7VFYPwycrWk0xBmOMiu22FsB9HHiJwVFUmmBKEjFOqo+JBBy9Y5vUygLpdBbXibMcplMHWXqtd8HGuqk0MHrisLLp3fGGNGmvVGHUeePY7DV49EOBBsMCFQUGe+Jypr5vD+woV7FCkKKIS+HQmeXKuJc4MfZitlrfok+6q7+tvFg0SGrmCxl4Cs3my6Usa3nhdvp9UwNqolF5ld/SRQi/YDC+znkXwchWI9m9aNZzRYjeYmjTEtMQANm2kn5HmbcandHce7mJJGCzEQBDJ9oL2roLSkrraAiRPu4Bsl/UPzVaWtGCx3Zyc8EMI/91W/GPB4qaE1fRm0Tt2cN2y7wZ0uyMpgKVZd4zW2ClC4k+h2WhfszWAgwSHCju/9s/oMGxdLlU8Td+SktR6SJB0vLSNggpap+Mc1SwUGpkaxBcN4mmX63N6gHrkzmVKau5U/l8FWpyigyk8weSe/vIgyadPlv+c8m3VQYjxuP117DdGfrK+atdu+hbZGIkg6tQNNASYGJTJg1UUKQvXDI4CRkSk4hBpvXwhonHtHrSj2VFh4YKtBaLvnUqn6Qfugjo81Vre7E3khPhArfDebyotOKnVOfWawa7q8OZ+/A1xC6KZ/UqHEduGIBJmZwbaCmMmVfkI6fqOTlqpClTMmhx2HyJuxBmvrDxEdlHVhUKrL5tT7rIqr4tZZlqTqjyhID+8ECq3vyL5cok3y2xygd1TXkT4jdH8t0M0DdMGDxc6M/UgxNpGOgiT/uHhwlD/+yTOgWsfuAT0hcsK6lGOymvoNug9hwUKI2P9rlwWCk8DeQUITlWElFkzg1qtEL3YWjif/ueMD9TYsR5GnF9+7luM9tQGwThJqhEPpeB9LPQ8fgbpd/EvzeZusydT/TmvixhXZlM9CdbJmrD7fyLtZPZ3CSfqE1vqF6fwv2xSQVyDvduSN1/rK6wRWLM4wgJ1q/SPRq7CF250H93KWcviqqYpBedqGJbhtFm18NqrthbDgdlGosMh7SdT99Hb5F/V5K8q46RTVTtI5A3CtyEHot24LJ/KMnXatcRhRNmfBCr8nUnAQOsi+lQy6Ex0RBbJSYiBQRVDSNt5bAIRrTIsV+KI0o1u2RvqKgXL+LCuenbRy2FJQZ2IXnl+uIqC36RleJ3MPeaM1lrQLXZp6BnnjRZLHEOEXgIQ/JY4ubCs80uR4FnwOHIRd8RpLQ3AEJABSRrW4+K7HF3YdKFMqbWwEdxorIwYIGHXyMxOg0lVUu/F6MnNytFPPTiHi7/MSG80vC1Mq6KYc6c3qekPnoajpJFpSiM2f+KXqznnyAKxYkzO+IYbLlU3idgJJmbpLXQvq8l+Yt9OpE6XyC6l2xy8KF2x9FAIQMl7xTM5Rq0ORUNUrwRqUefn3DFyF8lRv7nhRXf5X2nUjNZBfjw03mPth0cjLkGW2woUBVsGuALaQgk9VqZxtouMCTQCoooiLw3Eaam/UXh5/I+VqsrWdny/FJfMYzJVeiRjV0ns3kIXwUBVN+aFCjGfMHMO3G1vX2ulSwp67B1foriXD2Ww02V8vgLVhOz82hCg8hTNezAEbT1ugvKODsset93Ur3R40mVKkS0TP97ho6/0oUbJpFVBfUHywQpLQ0k2xG5jr4DX3G85NDe67QEdjNi6+IBZ26H7Y2nSm4ZjzY+tOrvuhkPYhrYSylWR4MwRUkWKjfN5eo54PLJHVwhD5GijPue/cHwbgq54oIghkghhzOlbsNxXc9cuZFcoSpSxcjZS/GyjCtsuR41swNqtdi6Cx1xZ9gc/WqCGjlTbtVvlQkXYBV4GEZi8UjBemisv1eJ2wz2tN80iHRujKzS/yKRNaknOy0xRqEU20tMvJeLQP41vbTWslLaFPcnvTfhc7bF7nCQGDZLEQBjZrSyl2Ks9QpjQxRBfU9aw/keXcP0F3s7yWyrla1PpKEw+wW0FnM2mGBeP5GYJ3Kcus9Ixf+7RaNqPlZrYzOFzl9fo+JKtQKtlwPnCtKJnH/MxQUawHIrQkUe+IhJMtiXchqG5ZQypXvTpL6sDfLtFjda60VoV9yGSYwDRpy/Syox8XFCAIZVSOWXBImNWeqaSatoyXdHiHVwYZyITWddts//VGufjiq2aiKp/RY3R2jvjJ/DNXjNbqm/m7WDqF6l0bAmS294pbZrlRZVprQaocgw1OVjSP1rcWquBmW6rz43qXZVQwmDQx8WaNjyF7hlSsFks6+XKxumLjlJxVZcRGhQEVwD/dgisCcfkqtMXQ1hXpxyd+UfXOT3sCqTN5v1+QLfioekWV/aLtvKmz/nobPNpEE+zhYgg31DmD0lAz6J4IY2lD+0OqiZGeiyDzdF4/wCQ+J4y7YvnHuEffaP9HV8CDwEHgIPgYfAQ+Ah8BB4CDwEHgIPgYfAQ+Ah8BB4CDwEHgIPgYfAQ+Ah8BD4Hwy88ZaENXruo22tyabAAPhZJYmCwylHrjS+M3aARLs7vm3dh8HHTskH1esWpwUfGA3NISyuWBJ8snQjtqNi5ZHvg9Cy7b8nxB1swjiV1UTxiKslKcvh0YncGC8nSWGpY3HwFGFFnhNJnEBVnUhHuQZaQKEhVvmchX1dpLEVYR5vFcl2TuDfWEbSu+H7UiUCjYsfXbBMq7+yYM/4CZNHLxobb7rbXiHQxdHo3MlCneGHwNMbBmEAhv8Ae+rwqdoCS74g65z7kNb5WBdpoiplANY93XREjq/Vb5U9FD2zOmBPpEBbYd5Q2YHwiQrPjy5Ld6LL3lrp660XXXKQTLaEwH+f/r3TiyRj+L+aLJAKY0pU2t2oyHCu2WVDKX1vVu+lzIUmFZ8jiGdrK5dfLvVQ+j8cp9xobei0756YEO/V5IiHe2M1ySJh0i4+ZC+qdR9ZW9k5SvbyKCwR1cxIDTjjfSM1QnQtwGu1zG4TvxNrid/NODMq4Mqy4rprgW/UBbK206M+q8iBYZndW7I+CYQK7ILa/EvliB2wirXkM5zSAJv0Uhj6U9BxXg7+JBffMfGuB5ch28mjyBU3oVD6ojwXLB16heJqzYCkqqszkM4MZTYjA+KGesUmhAfEjo+L6STG2WLrLWNB5VOQwoh2E/jo7D7vPcrm6Mj8BcA3rwogqo6yzAjMGzs+pa8OOiQGqWLDq2Qu1Adh4+ruj9Aikf7eWLKaBBBV1sF5Amk62ODbuLxu1OXfhnPhLqEfnJFs8HPggdD7WKA9yDyD029YsjCwHn2rtfjOl0GjFkuMlqrrBuMO76W90swg40+jNpqp/bZ4Zpch8l2hUY/iIkwlhK/UurOZ/pnOz2cZtLuJqtPBUCru7bJ7ym/Lm5bUQoYOH5k17ghqJ0MP7yZVBbxbKDO83j1OX7LKtPWg8WrDvWVPrLuudz5dP+aph1bP2n1B3zKa8gWGI/5ZT49PjO6vMQMjvbEU9VXf/qENgej6iGVOYAFH1QXjQtidPDTA2wu2zUp3AduCoQgj73E+fZPZg2ve1gklAnM3heOcBy3kU6Lq6ngQ10dwzcVdVhzSZfDfP5Rdi8Yp3HpdxkRgxWUhXW3aBue38fFwRwcTR682Bci/JlJIXPHFsJO2YGBl1j8meKddlUTlKdwG45Uk2HiA/SbZ8jgF1bp9nYtmj8fD1CTl1XURjgEWy6Wkub8HMOq9HEH2tPFVTk047hsq5J5raIJ0OpTta+vcCIeoEHIjlLxBqmyn5zFWjXpdY7cylb7lZEUmBnyF3ePeNraUb8qU5lJFznXUg1czmdNHzbBJBURxhNbGGEmVMruf1CHebp6wAs5viVgXOGgXDaP047A9N8/dkSsEItOGbU1g/eB4EZC5y6GyMi9wQu/oaG0LFEE7USeQuxIVCiXvBzN+HBLNUESoc5zTRqPKOFbUto2dvBvyjwGObQE5Q40LcHvLo9K2spjPjZdjR6dCdH1R3pI9ddSUlcGq3Ifz23E43wDHl5vUuY5/Ty770nb17zv/8wOC/xOnDP8SH++PfDZvb8aPxOaywDtp77z3Nvut7Qf+HVBLAwQUAAIACADIgndXOp3ncEsAAABrAAAAGwAAAHVuaXZlcnNhbC91bml2ZXJzYWwucG5nLnhtbLOxr8jNUShLLSrOzM+zVTLUM1Cyt+PlsikoSi3LTC1XqACKAQUhQEmhEsg1QnDLM1NKMoBCBhYWCMGM1Mz0jBJbJQtDM7igPtBMAFBLAQIAABQAAgAIAKl2UE82YVgCRwMAAOEJAAAUAAAAAAAAAAEAAAAAAAAAAAB1bml2ZXJzYWwvcGxheWVyLnhtbFBLAQIAABQAAgAIAMeCd1e1N/SoHAUAAOETAAAdAAAAAAAAAAEAAAAAAHkDAAB1bml2ZXJzYWwvY29tbW9uX21lc3NhZ2VzLmxuZ1BLAQIAABQAAgAIAMeCd1cVHmAbowAAAH8BAAAuAAAAAAAAAAEAAAAAANAIAAB1bml2ZXJzYWwvcGxheWJhY2tfYW5kX25hdmlnYXRpb25fc2V0dGluZ3MueG1sUEsBAgAAFAACAAgAx4J3V3RJNR88BAAADBUAACcAAAAAAAAAAQAAAAAAvwkAAHVuaXZlcnNhbC9mbGFzaF9wdWJsaXNoaW5nX3NldHRpbmdzLnhtbFBLAQIAABQAAgAIAMeCd1c3i4dqewMAAKwMAAAhAAAAAAAAAAEAAAAAAEAOAAB1bml2ZXJzYWwvZmxhc2hfc2tpbl9zZXR0aW5ncy54bWxQSwECAAAUAAIACADHgndXpq9WIzYEAACWFAAAJgAAAAAAAAABAAAAAAD6EQAAdW5pdmVyc2FsL2h0bWxfcHVibGlzaGluZ19zZXR0aW5ncy54bWxQSwECAAAUAAIACADHgndXJg9+6LABAABvBgAAHwAAAAAAAAABAAAAAAB0FgAAdW5pdmVyc2FsL2h0bWxfc2tpbl9zZXR0aW5ncy5qc1BLAQIAABQAAgAIAMeCd1cVBpXkawAAAG8AAAAcAAAAAAAAAAEAAAAAAGEYAAB1bml2ZXJzYWwvbG9jYWxfc2V0dGluZ3MueG1sUEsBAgAAFAACAAgAyIJ3V/V0pn6tEQAAqzkAABcAAAAAAAAAAAAAAAAABhkAAHVuaXZlcnNhbC91bml2ZXJzYWwucG5nUEsBAgAAFAACAAgAyIJ3Vzqd53BLAAAAawAAABsAAAAAAAAAAQAAAAAA6CoAAHVuaXZlcnNhbC91bml2ZXJzYWwucG5nLnhtbFBLBQYAAAAACgAKAAYDAABsKwAAAAA="/>
  <p:tag name="ISPRING_LMS_API_VERSION" val="SCORM 1.2"/>
  <p:tag name="ISPRING_ULTRA_SCORM_COURSE_ID" val="7B271024-FC1A-4AF0-A845-2EEA83ABEE12"/>
  <p:tag name="ISPRING_CMI5_LAUNCH_METHOD" val="any window"/>
  <p:tag name="ISPRINGCLOUDFOLDERID" val="1"/>
  <p:tag name="ISPRINGONLINEFOLDERID" val="1"/>
  <p:tag name="ISPRING_PUBLISH_SETTINGS" val="{&quot;commonSettings&quot;:{&quot;webSettings&quot;:{&quot;useMobileViewer&quot;:&quot;T_FALSE&quot;},&quot;lmsSettings&quot;:{&quot;useMobileViewer&quot;:&quot;T_FALSE&quot;},&quot;cloudSettings&quot;:{&quot;useMobileViewer&quot;:&quot;T_FALSE&quot;},&quot;ispringLmsSettings&quot;:{&quot;useMobileViewer&quot;:&quot;T_FALSE&quot;},&quot;playerId&quot;:&quot;universal&quot;},&quot;advancedSettings&quot;:{&quot;enableTextAllocation&quot;:&quot;T_TRUE&quot;,&quot;viewingFromLocalDrive&quot;:&quot;T_TRUE&quot;,&quot;contentScale&quot;:75,&quot;contentScaleMode&quot;:&quot;FIT_TO_WINDOW&quot;},&quot;accessibilitySettings&quot;:{&quot;enabled&quot;:&quot;T_FALSE&quot;},&quot;compressionSettings&quot;:{&quot;imageSettings&quot;:{&quot;jpegQuality&quot;:70,&quot;optimizeImageForResolution&quot;:&quot;T_FALSE&quot;},&quot;audioQuality&quot;:70,&quot;videoQuality&quot;:65},&quot;protectionSettings&quot;:{&quot;watermarkEnabled&quot;:&quot;T_FALSE&quot;,&quot;watermarkPosition&quot;:&quot;MIDDLE_CENTER&quot;,&quot;openWatermarkUrl&quot;:&quot;T_FALSE&quot;,&quot;openWatermarkWebPageInNewWindow&quot;:&quot;T_FALSE&quot;,&quot;displayAfterEnabled&quot;:&quot;T_FALSE&quot;,&quot;displayUntilEnabled&quot;:&quot;T_FALSE&quot;,&quot;domainRestrictionEnabled&quot;:&quot;T_FALSE&quot;,&quot;enablePassword&quot;:&quot;T_FALSE&quot;},&quot;videoSettings&quot;:{&quot;videoCompressionSettings&quot;:{&quot;audioQuality&quot;:70,&quot;videoQuality&quot;:75},&quot;secondsOnEachSlide&quot;:5,&quot;hostingSettings&quot;:{}},&quot;ispringOnlineSettings&quot;:{&quot;onlineDestinationFolderId&quot;:&quot;1&quot;},&quot;cloudSettings&quot;:{&quot;onlineDestinationFolderId&quot;:&quot;1&quot;},&quot;wordSettings&quot;:{&quot;printCopies&quot;:1}}"/>
  <p:tag name="ISPRING_SCORM_RATE_SLIDES" val="0"/>
  <p:tag name="ISPRING_SCORM_PASSING_SCORE" val="0.000000"/>
  <p:tag name="ISPRING_CURRENT_PLAYER_ID" val="universal"/>
  <p:tag name="ISPRING_PRESENTATION_TITLE" val="COSTAID_Module 7_Digital_Skills_EN"/>
  <p:tag name="ISPRING_FIRST_PUBLISH" val="1"/>
  <p:tag name="ISPRING_SCORM_ENDPOINT" val="&lt;endpoint&gt;&lt;enable&gt;0&lt;/enable&gt;&lt;lrs&gt;http://&lt;/lrs&gt;&lt;auth&gt;0&lt;/auth&gt;&lt;login&gt;&lt;/login&gt;&lt;password&gt;&lt;/password&gt;&lt;key&gt;&lt;/key&gt;&lt;name&gt;&lt;/name&gt;&lt;email&gt;&lt;/email&gt;&lt;/endpoint&gt;&#10;"/>
  <p:tag name="ISPRING_OUTPUT_FOLDER" val="[[&quot;\u007F\uFFFD\uFFFD{A396230D-9A3A-426D-B380-67D82CDE4863}&quot;,&quot;C:\\Users\\pantelis\\Documents\\COSTAID\\Toolbox introduction slides final&quot;]]"/>
  <p:tag name="ISPRING_SCORM_RATE_QUIZZES" val="0"/>
</p:tagLst>
</file>

<file path=ppt/theme/theme1.xml><?xml version="1.0" encoding="utf-8"?>
<a:theme xmlns:a="http://schemas.openxmlformats.org/drawingml/2006/main" name="Θέμα του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bodyPr wrap="square" rtlCol="0">
        <a:spAutoFit/>
      </a:bodyPr>
      <a:lstStyle>
        <a:defPPr algn="l">
          <a:defRPr dirty="0" err="1" smtClean="0"/>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Θέμα του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Θέμα του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33</TotalTime>
  <Words>2659</Words>
  <Application>Microsoft Office PowerPoint</Application>
  <PresentationFormat>Ευρεία οθόνη</PresentationFormat>
  <Paragraphs>150</Paragraphs>
  <Slides>24</Slides>
  <Notes>24</Notes>
  <HiddenSlides>0</HiddenSlides>
  <MMClips>0</MMClips>
  <ScaleCrop>false</ScaleCrop>
  <HeadingPairs>
    <vt:vector size="6" baseType="variant">
      <vt:variant>
        <vt:lpstr>Γραμματοσειρές που χρησιμοποιούνται</vt:lpstr>
      </vt:variant>
      <vt:variant>
        <vt:i4>9</vt:i4>
      </vt:variant>
      <vt:variant>
        <vt:lpstr>Θέμα</vt:lpstr>
      </vt:variant>
      <vt:variant>
        <vt:i4>1</vt:i4>
      </vt:variant>
      <vt:variant>
        <vt:lpstr>Τίτλοι διαφανειών</vt:lpstr>
      </vt:variant>
      <vt:variant>
        <vt:i4>24</vt:i4>
      </vt:variant>
    </vt:vector>
  </HeadingPairs>
  <TitlesOfParts>
    <vt:vector size="34" baseType="lpstr">
      <vt:lpstr>Adobe Gothic Std B</vt:lpstr>
      <vt:lpstr>MS PGothic</vt:lpstr>
      <vt:lpstr>Arial</vt:lpstr>
      <vt:lpstr>Calibri</vt:lpstr>
      <vt:lpstr>Calibri Light</vt:lpstr>
      <vt:lpstr>Courier New</vt:lpstr>
      <vt:lpstr>Impact</vt:lpstr>
      <vt:lpstr>Verdana</vt:lpstr>
      <vt:lpstr>Wingdings</vt:lpstr>
      <vt:lpstr>Θέμα του Office</vt:lpstr>
      <vt:lpstr>Παρουσίαση του PowerPoint</vt:lpstr>
      <vt:lpstr>Partners</vt:lpstr>
      <vt:lpstr>Modules</vt:lpstr>
      <vt:lpstr>Objectives</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References and further reading</vt:lpstr>
      <vt:lpstr>Παρουσίαση του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COSTAID_Module 7_Digital_Skills_EN</dc:title>
  <dc:creator>pantelis bbalaouras</dc:creator>
  <cp:lastModifiedBy>pantelis</cp:lastModifiedBy>
  <cp:revision>133</cp:revision>
  <dcterms:created xsi:type="dcterms:W3CDTF">2020-06-02T13:31:56Z</dcterms:created>
  <dcterms:modified xsi:type="dcterms:W3CDTF">2024-01-31T17:17:48Z</dcterms:modified>
</cp:coreProperties>
</file>