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512" r:id="rId5"/>
    <p:sldId id="444" r:id="rId6"/>
    <p:sldId id="509" r:id="rId7"/>
    <p:sldId id="420" r:id="rId8"/>
    <p:sldId id="445" r:id="rId9"/>
    <p:sldId id="513" r:id="rId10"/>
    <p:sldId id="514" r:id="rId11"/>
    <p:sldId id="515" r:id="rId12"/>
    <p:sldId id="519" r:id="rId13"/>
    <p:sldId id="522" r:id="rId14"/>
    <p:sldId id="523" r:id="rId15"/>
    <p:sldId id="524" r:id="rId16"/>
    <p:sldId id="518" r:id="rId17"/>
    <p:sldId id="525" r:id="rId18"/>
    <p:sldId id="516" r:id="rId19"/>
    <p:sldId id="517" r:id="rId20"/>
    <p:sldId id="528" r:id="rId21"/>
    <p:sldId id="526" r:id="rId22"/>
    <p:sldId id="532" r:id="rId23"/>
    <p:sldId id="527" r:id="rId24"/>
    <p:sldId id="533" r:id="rId25"/>
    <p:sldId id="534" r:id="rId26"/>
    <p:sldId id="537" r:id="rId27"/>
    <p:sldId id="520" r:id="rId28"/>
    <p:sldId id="530" r:id="rId29"/>
    <p:sldId id="535" r:id="rId30"/>
    <p:sldId id="531" r:id="rId31"/>
    <p:sldId id="325" r:id="rId32"/>
    <p:sldId id="536" r:id="rId33"/>
    <p:sldId id="442" r:id="rId34"/>
  </p:sldIdLst>
  <p:sldSz cx="12192000" cy="6858000"/>
  <p:notesSz cx="6858000" cy="9144000"/>
  <p:custDataLst>
    <p:tags r:id="rId3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837143-1840-EFFA-444B-2129619AEBF2}" name="Tim Paulusse" initials="TP" userId="S::tpaulusse@verwey-jonker.nl::4a3dabe2-b277-4d58-ac1a-c890ba4fe58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95C11F"/>
    <a:srgbClr val="004899"/>
    <a:srgbClr val="E89704"/>
    <a:srgbClr val="D8134D"/>
    <a:srgbClr val="38289E"/>
    <a:srgbClr val="E24231"/>
    <a:srgbClr val="D7124E"/>
    <a:srgbClr val="1F9ED7"/>
    <a:srgbClr val="D719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8" y="49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Paulusse" userId="1f5f41b363f6e14e" providerId="LiveId" clId="{7CB71CEA-9324-4D48-AAD3-78E75F8E8C92}"/>
    <pc:docChg chg="modSld">
      <pc:chgData name="Tim Paulusse" userId="1f5f41b363f6e14e" providerId="LiveId" clId="{7CB71CEA-9324-4D48-AAD3-78E75F8E8C92}" dt="2023-11-22T15:08:06.523" v="61" actId="6549"/>
      <pc:docMkLst>
        <pc:docMk/>
      </pc:docMkLst>
      <pc:sldChg chg="modSp mod">
        <pc:chgData name="Tim Paulusse" userId="1f5f41b363f6e14e" providerId="LiveId" clId="{7CB71CEA-9324-4D48-AAD3-78E75F8E8C92}" dt="2023-11-22T15:08:06.523" v="61" actId="6549"/>
        <pc:sldMkLst>
          <pc:docMk/>
          <pc:sldMk cId="3202248352" sldId="519"/>
        </pc:sldMkLst>
        <pc:spChg chg="mod">
          <ac:chgData name="Tim Paulusse" userId="1f5f41b363f6e14e" providerId="LiveId" clId="{7CB71CEA-9324-4D48-AAD3-78E75F8E8C92}" dt="2023-11-22T15:08:06.523" v="61" actId="6549"/>
          <ac:spMkLst>
            <pc:docMk/>
            <pc:sldMk cId="3202248352" sldId="519"/>
            <ac:spMk id="7" creationId="{12DA0FB4-5BCB-88F0-6CF6-DEC83D2BCA4F}"/>
          </ac:spMkLst>
        </pc:spChg>
        <pc:spChg chg="mod">
          <ac:chgData name="Tim Paulusse" userId="1f5f41b363f6e14e" providerId="LiveId" clId="{7CB71CEA-9324-4D48-AAD3-78E75F8E8C92}" dt="2023-11-22T15:07:37.716" v="0" actId="120"/>
          <ac:spMkLst>
            <pc:docMk/>
            <pc:sldMk cId="3202248352" sldId="519"/>
            <ac:spMk id="8" creationId="{EEFBA0E8-650A-F4D7-D476-AC946B1EB69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a:lstStyle/>
        <a:p>
          <a:r>
            <a:rPr lang="en-US" sz="3200" kern="1200">
              <a:solidFill>
                <a:schemeClr val="tx1"/>
              </a:solidFill>
              <a:effectLst/>
            </a:rPr>
            <a:t>1. </a:t>
          </a:r>
          <a:r>
            <a:rPr lang="en-US" sz="3200" kern="1200">
              <a:solidFill>
                <a:schemeClr val="tx1"/>
              </a:solidFill>
            </a:rPr>
            <a:t>Awareness </a:t>
          </a:r>
          <a:endParaRPr lang="el-GR" sz="3200" kern="1200">
            <a:solidFill>
              <a:schemeClr val="tx1"/>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srgbClr val="F2F2F2"/>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b="0" kern="1200">
              <a:solidFill>
                <a:schemeClr val="tx1"/>
              </a:solidFill>
              <a:effectLst/>
              <a:latin typeface="Calibri" panose="020F0502020204030204"/>
              <a:ea typeface="+mn-ea"/>
              <a:cs typeface="+mn-cs"/>
            </a:rPr>
            <a:t>2. Critical thinking</a:t>
          </a:r>
          <a:endParaRPr lang="el-GR" sz="3200" b="0" kern="1200">
            <a:solidFill>
              <a:schemeClr val="tx1"/>
            </a:solidFill>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3. Conflict solving </a:t>
          </a:r>
          <a:endParaRPr lang="el-GR" sz="3200" kern="120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3" custLinFactY="-3398" custLinFactNeighborX="-19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3" custLinFactNeighborY="-19892">
        <dgm:presLayoutVars>
          <dgm:chMax val="0"/>
          <dgm:bulletEnabled val="1"/>
        </dgm:presLayoutVars>
      </dgm:prSet>
      <dgm:spPr>
        <a:xfrm>
          <a:off x="0" y="1554120"/>
          <a:ext cx="4961817" cy="12168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3">
        <dgm:presLayoutVars>
          <dgm:chMax val="0"/>
          <dgm:bulletEnabled val="1"/>
        </dgm:presLayoutVars>
      </dgm:prSet>
      <dgm:spPr>
        <a:xfrm>
          <a:off x="0" y="3062896"/>
          <a:ext cx="4961817" cy="1216800"/>
        </a:xfrm>
        <a:prstGeom prst="roundRect">
          <a:avLst/>
        </a:prstGeom>
      </dgm:spPr>
      <dgm:t>
        <a:bodyPr/>
        <a:lstStyle/>
        <a:p>
          <a:endParaRPr lang="el-GR"/>
        </a:p>
      </dgm:t>
    </dgm:pt>
  </dgm:ptLst>
  <dgm:cxnLst>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rgbClr val="95C11F"/>
        </a:solidFill>
        <a:ln>
          <a:solidFill>
            <a:srgbClr val="785832"/>
          </a:solidFill>
        </a:ln>
      </dgm:spPr>
      <dgm:t>
        <a:bodyPr/>
        <a:lstStyle/>
        <a:p>
          <a:r>
            <a:rPr lang="en-US" sz="3200" b="1" kern="1200" dirty="0">
              <a:solidFill>
                <a:schemeClr val="bg1"/>
              </a:solidFill>
              <a:effectLst>
                <a:outerShdw blurRad="38100" dist="38100" dir="2700000" algn="tl">
                  <a:srgbClr val="000000">
                    <a:alpha val="43137"/>
                  </a:srgbClr>
                </a:outerShdw>
              </a:effectLst>
            </a:rPr>
            <a:t>4. </a:t>
          </a:r>
          <a:r>
            <a:rPr lang="en-US" sz="3200" b="1" kern="1200" dirty="0">
              <a:solidFill>
                <a:schemeClr val="bg1"/>
              </a:solidFill>
              <a:effectLst>
                <a:outerShdw blurRad="38100" dist="38100" dir="2700000" algn="tl">
                  <a:srgbClr val="000000">
                    <a:alpha val="43137"/>
                  </a:srgbClr>
                </a:outerShdw>
              </a:effectLst>
              <a:latin typeface="Calibri" panose="020F0502020204030204"/>
              <a:ea typeface="+mn-ea"/>
              <a:cs typeface="+mn-cs"/>
            </a:rPr>
            <a:t>Enabling dialogue</a:t>
          </a:r>
          <a:r>
            <a:rPr lang="en-US" sz="3200" kern="1200" dirty="0">
              <a:solidFill>
                <a:prstClr val="black"/>
              </a:solidFill>
              <a:effectLst/>
              <a:latin typeface="Calibri" panose="020F0502020204030204"/>
              <a:ea typeface="+mn-ea"/>
              <a:cs typeface="+mn-cs"/>
            </a:rPr>
            <a:t>  </a:t>
          </a:r>
          <a:endParaRPr lang="el-GR" sz="3200" kern="1200" dirty="0">
            <a:solidFill>
              <a:prstClr val="black"/>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5. Ethics</a:t>
          </a:r>
          <a:endParaRPr lang="el-GR" sz="3200" kern="1200">
            <a:solidFill>
              <a:prstClr val="black"/>
            </a:solidFill>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6. Reflective skills </a:t>
          </a:r>
          <a:endParaRPr lang="el-GR" sz="3200" kern="120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B404CC1D-7D31-4B64-A5C5-60498ADB70FF}">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a:buNone/>
          </a:pPr>
          <a:r>
            <a:rPr lang="en-US" sz="3200" dirty="0">
              <a:solidFill>
                <a:prstClr val="black"/>
              </a:solidFill>
              <a:effectLst/>
              <a:latin typeface="Calibri" panose="020F0502020204030204"/>
              <a:ea typeface="+mn-ea"/>
              <a:cs typeface="+mn-cs"/>
            </a:rPr>
            <a:t>7. Digital skills </a:t>
          </a:r>
          <a:endParaRPr lang="el-GR" sz="3200" dirty="0">
            <a:solidFill>
              <a:prstClr val="black"/>
            </a:solidFill>
            <a:effectLst/>
            <a:latin typeface="Calibri" panose="020F0502020204030204"/>
            <a:ea typeface="+mn-ea"/>
            <a:cs typeface="+mn-cs"/>
          </a:endParaRPr>
        </a:p>
      </dgm:t>
    </dgm:pt>
    <dgm:pt modelId="{815566CE-34FA-4B26-BE76-87701DAF9F50}" type="parTrans" cxnId="{32625709-F515-46AA-9E97-C1E5D73AB0F9}">
      <dgm:prSet/>
      <dgm:spPr/>
      <dgm:t>
        <a:bodyPr/>
        <a:lstStyle/>
        <a:p>
          <a:endParaRPr lang="en-GB"/>
        </a:p>
      </dgm:t>
    </dgm:pt>
    <dgm:pt modelId="{20B46757-2675-4149-85B1-C855B1C5BEC0}" type="sibTrans" cxnId="{32625709-F515-46AA-9E97-C1E5D73AB0F9}">
      <dgm:prSet/>
      <dgm:spPr/>
      <dgm:t>
        <a:bodyPr/>
        <a:lstStyle/>
        <a:p>
          <a:endParaRPr lang="en-GB"/>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4" custLinFactNeighborX="-45891" custLinFactNeighborY="-10476">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4" custLinFactNeighborY="-19892">
        <dgm:presLayoutVars>
          <dgm:chMax val="0"/>
          <dgm:bulletEnabled val="1"/>
        </dgm:presLayoutVars>
      </dgm:prSet>
      <dgm:spPr>
        <a:xfrm>
          <a:off x="0" y="1175325"/>
          <a:ext cx="4961817" cy="10296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4">
        <dgm:presLayoutVars>
          <dgm:chMax val="0"/>
          <dgm:bulletEnabled val="1"/>
        </dgm:presLayoutVars>
      </dgm:prSet>
      <dgm:spPr>
        <a:xfrm>
          <a:off x="0" y="3062896"/>
          <a:ext cx="4961817" cy="1216800"/>
        </a:xfrm>
        <a:prstGeom prst="roundRect">
          <a:avLst/>
        </a:prstGeom>
      </dgm:spPr>
      <dgm:t>
        <a:bodyPr/>
        <a:lstStyle/>
        <a:p>
          <a:endParaRPr lang="el-GR"/>
        </a:p>
      </dgm:t>
    </dgm:pt>
    <dgm:pt modelId="{2D4A43E5-0209-40D0-8BAC-E928B7A1AB22}" type="pres">
      <dgm:prSet presAssocID="{2A74883B-AB36-4DBE-A90D-C134F37AC8DE}" presName="spacer" presStyleCnt="0"/>
      <dgm:spPr/>
    </dgm:pt>
    <dgm:pt modelId="{94379526-F41C-4743-8DE3-718A904944E0}" type="pres">
      <dgm:prSet presAssocID="{B404CC1D-7D31-4B64-A5C5-60498ADB70FF}" presName="parentText" presStyleLbl="node1" presStyleIdx="3" presStyleCnt="4">
        <dgm:presLayoutVars>
          <dgm:chMax val="0"/>
          <dgm:bulletEnabled val="1"/>
        </dgm:presLayoutVars>
      </dgm:prSet>
      <dgm:spPr>
        <a:prstGeom prst="roundRect">
          <a:avLst/>
        </a:prstGeom>
      </dgm:spPr>
      <dgm:t>
        <a:bodyPr/>
        <a:lstStyle/>
        <a:p>
          <a:endParaRPr lang="el-GR"/>
        </a:p>
      </dgm:t>
    </dgm:pt>
  </dgm:ptLst>
  <dgm:cxnLst>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32625709-F515-46AA-9E97-C1E5D73AB0F9}" srcId="{C4D5358F-2C12-40D3-A142-40CC932D99A4}" destId="{B404CC1D-7D31-4B64-A5C5-60498ADB70FF}" srcOrd="3" destOrd="0" parTransId="{815566CE-34FA-4B26-BE76-87701DAF9F50}" sibTransId="{20B46757-2675-4149-85B1-C855B1C5BEC0}"/>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8D6DD0D9-5D33-4B6B-B83A-73677E400C15}" type="presOf" srcId="{B404CC1D-7D31-4B64-A5C5-60498ADB70FF}" destId="{94379526-F41C-4743-8DE3-718A904944E0}"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 modelId="{83AD646B-BCB4-4AC7-A94E-4648D1EC187B}" type="presParOf" srcId="{1E395D00-6435-47AF-BDD1-99EEEBD551EE}" destId="{2D4A43E5-0209-40D0-8BAC-E928B7A1AB22}" srcOrd="5" destOrd="0" presId="urn:microsoft.com/office/officeart/2005/8/layout/vList2"/>
    <dgm:cxn modelId="{C87F44C5-BF60-480E-AC63-E4CAEC7001A5}" type="presParOf" srcId="{1E395D00-6435-47AF-BDD1-99EEEBD551EE}" destId="{94379526-F41C-4743-8DE3-718A904944E0}"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2960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a:solidFill>
                <a:schemeClr val="tx1"/>
              </a:solidFill>
              <a:effectLst/>
            </a:rPr>
            <a:t>1. </a:t>
          </a:r>
          <a:r>
            <a:rPr lang="en-US" sz="3200" kern="1200">
              <a:solidFill>
                <a:schemeClr val="tx1"/>
              </a:solidFill>
            </a:rPr>
            <a:t>Awareness </a:t>
          </a:r>
          <a:endParaRPr lang="el-GR" sz="3200" kern="1200">
            <a:solidFill>
              <a:schemeClr val="tx1"/>
            </a:solidFill>
            <a:effectLst/>
            <a:latin typeface="Calibri" panose="020F0502020204030204"/>
            <a:ea typeface="+mn-ea"/>
            <a:cs typeface="+mn-cs"/>
          </a:endParaRPr>
        </a:p>
      </dsp:txBody>
      <dsp:txXfrm>
        <a:off x="50261" y="50261"/>
        <a:ext cx="4861295" cy="929078"/>
      </dsp:txXfrm>
    </dsp:sp>
    <dsp:sp modelId="{288E5028-B57D-41A4-A329-2A81DBAE6A20}">
      <dsp:nvSpPr>
        <dsp:cNvPr id="0" name=""/>
        <dsp:cNvSpPr/>
      </dsp:nvSpPr>
      <dsp:spPr>
        <a:xfrm>
          <a:off x="0" y="1175325"/>
          <a:ext cx="4961817" cy="1029600"/>
        </a:xfrm>
        <a:prstGeom prst="roundRect">
          <a:avLst/>
        </a:prstGeom>
        <a:solidFill>
          <a:srgbClr val="F2F2F2"/>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a:solidFill>
                <a:schemeClr val="tx1"/>
              </a:solidFill>
              <a:effectLst/>
              <a:latin typeface="Calibri" panose="020F0502020204030204"/>
              <a:ea typeface="+mn-ea"/>
              <a:cs typeface="+mn-cs"/>
            </a:rPr>
            <a:t>2. Critical thinking</a:t>
          </a:r>
          <a:endParaRPr lang="el-GR" sz="3200" b="0" kern="1200">
            <a:solidFill>
              <a:schemeClr val="tx1"/>
            </a:solidFill>
            <a:effectLst/>
            <a:latin typeface="Calibri" panose="020F0502020204030204"/>
            <a:ea typeface="+mn-ea"/>
            <a:cs typeface="+mn-cs"/>
          </a:endParaRPr>
        </a:p>
      </dsp:txBody>
      <dsp:txXfrm>
        <a:off x="50261" y="1225586"/>
        <a:ext cx="4861295" cy="929078"/>
      </dsp:txXfrm>
    </dsp:sp>
    <dsp:sp modelId="{8CDB7BC7-8DB4-48B4-844D-150D6BC9A281}">
      <dsp:nvSpPr>
        <dsp:cNvPr id="0" name=""/>
        <dsp:cNvSpPr/>
      </dsp:nvSpPr>
      <dsp:spPr>
        <a:xfrm>
          <a:off x="0" y="2394834"/>
          <a:ext cx="4961817" cy="102960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3. Conflict solving </a:t>
          </a:r>
          <a:endParaRPr lang="el-GR" sz="3200" kern="1200">
            <a:solidFill>
              <a:prstClr val="black"/>
            </a:solidFill>
            <a:effectLst/>
            <a:latin typeface="Calibri" panose="020F0502020204030204"/>
            <a:ea typeface="+mn-ea"/>
            <a:cs typeface="+mn-cs"/>
          </a:endParaRPr>
        </a:p>
      </dsp:txBody>
      <dsp:txXfrm>
        <a:off x="50261" y="2445095"/>
        <a:ext cx="4861295" cy="929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10880"/>
        </a:xfrm>
        <a:prstGeom prst="roundRect">
          <a:avLst/>
        </a:prstGeom>
        <a:solidFill>
          <a:srgbClr val="95C11F"/>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a:solidFill>
                <a:schemeClr val="bg1"/>
              </a:solidFill>
              <a:effectLst>
                <a:outerShdw blurRad="38100" dist="38100" dir="2700000" algn="tl">
                  <a:srgbClr val="000000">
                    <a:alpha val="43137"/>
                  </a:srgbClr>
                </a:outerShdw>
              </a:effectLst>
            </a:rPr>
            <a:t>4. </a:t>
          </a:r>
          <a:r>
            <a:rPr lang="en-US" sz="3200" b="1" kern="1200" dirty="0">
              <a:solidFill>
                <a:schemeClr val="bg1"/>
              </a:solidFill>
              <a:effectLst>
                <a:outerShdw blurRad="38100" dist="38100" dir="2700000" algn="tl">
                  <a:srgbClr val="000000">
                    <a:alpha val="43137"/>
                  </a:srgbClr>
                </a:outerShdw>
              </a:effectLst>
              <a:latin typeface="Calibri" panose="020F0502020204030204"/>
              <a:ea typeface="+mn-ea"/>
              <a:cs typeface="+mn-cs"/>
            </a:rPr>
            <a:t>Enabling dialogue</a:t>
          </a:r>
          <a:r>
            <a:rPr lang="en-US" sz="3200" kern="1200" dirty="0">
              <a:solidFill>
                <a:prstClr val="black"/>
              </a:solidFill>
              <a:effectLst/>
              <a:latin typeface="Calibri" panose="020F0502020204030204"/>
              <a:ea typeface="+mn-ea"/>
              <a:cs typeface="+mn-cs"/>
            </a:rPr>
            <a:t>  </a:t>
          </a:r>
          <a:endParaRPr lang="el-GR" sz="3200" kern="1200" dirty="0">
            <a:solidFill>
              <a:prstClr val="black"/>
            </a:solidFill>
            <a:effectLst/>
            <a:latin typeface="Calibri" panose="020F0502020204030204"/>
            <a:ea typeface="+mn-ea"/>
            <a:cs typeface="+mn-cs"/>
          </a:endParaRPr>
        </a:p>
      </dsp:txBody>
      <dsp:txXfrm>
        <a:off x="49347" y="49347"/>
        <a:ext cx="4863123" cy="912186"/>
      </dsp:txXfrm>
    </dsp:sp>
    <dsp:sp modelId="{288E5028-B57D-41A4-A329-2A81DBAE6A20}">
      <dsp:nvSpPr>
        <dsp:cNvPr id="0" name=""/>
        <dsp:cNvSpPr/>
      </dsp:nvSpPr>
      <dsp:spPr>
        <a:xfrm>
          <a:off x="0" y="1144011"/>
          <a:ext cx="4961817" cy="101088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5. Ethics</a:t>
          </a:r>
          <a:endParaRPr lang="el-GR" sz="3200" kern="1200">
            <a:solidFill>
              <a:prstClr val="black"/>
            </a:solidFill>
            <a:effectLst/>
            <a:latin typeface="Calibri" panose="020F0502020204030204"/>
            <a:ea typeface="+mn-ea"/>
            <a:cs typeface="+mn-cs"/>
          </a:endParaRPr>
        </a:p>
      </dsp:txBody>
      <dsp:txXfrm>
        <a:off x="49347" y="1193358"/>
        <a:ext cx="4863123" cy="912186"/>
      </dsp:txXfrm>
    </dsp:sp>
    <dsp:sp modelId="{8CDB7BC7-8DB4-48B4-844D-150D6BC9A281}">
      <dsp:nvSpPr>
        <dsp:cNvPr id="0" name=""/>
        <dsp:cNvSpPr/>
      </dsp:nvSpPr>
      <dsp:spPr>
        <a:xfrm>
          <a:off x="0" y="2341348"/>
          <a:ext cx="4961817" cy="101088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6. Reflective skills </a:t>
          </a:r>
          <a:endParaRPr lang="el-GR" sz="3200" kern="1200">
            <a:solidFill>
              <a:prstClr val="black"/>
            </a:solidFill>
            <a:effectLst/>
            <a:latin typeface="Calibri" panose="020F0502020204030204"/>
            <a:ea typeface="+mn-ea"/>
            <a:cs typeface="+mn-cs"/>
          </a:endParaRPr>
        </a:p>
      </dsp:txBody>
      <dsp:txXfrm>
        <a:off x="49347" y="2390695"/>
        <a:ext cx="4863123" cy="912186"/>
      </dsp:txXfrm>
    </dsp:sp>
    <dsp:sp modelId="{94379526-F41C-4743-8DE3-718A904944E0}">
      <dsp:nvSpPr>
        <dsp:cNvPr id="0" name=""/>
        <dsp:cNvSpPr/>
      </dsp:nvSpPr>
      <dsp:spPr>
        <a:xfrm>
          <a:off x="0" y="3507748"/>
          <a:ext cx="4961817" cy="101088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7. Digital skills </a:t>
          </a:r>
          <a:endParaRPr lang="el-GR" sz="3200" kern="1200" dirty="0">
            <a:solidFill>
              <a:prstClr val="black"/>
            </a:solidFill>
            <a:effectLst/>
            <a:latin typeface="Calibri" panose="020F0502020204030204"/>
            <a:ea typeface="+mn-ea"/>
            <a:cs typeface="+mn-cs"/>
          </a:endParaRPr>
        </a:p>
      </dsp:txBody>
      <dsp:txXfrm>
        <a:off x="49347" y="3557095"/>
        <a:ext cx="4863123" cy="9121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31/1/2024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31/1/2024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22385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355132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586723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2194079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3304659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1871940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2476791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1405450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1641979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3531176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1901535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2032845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346348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367738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2015113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2724514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1403799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33712200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2314695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3492429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29</a:t>
            </a:fld>
            <a:endParaRPr lang="el-GR"/>
          </a:p>
        </p:txBody>
      </p:sp>
    </p:spTree>
    <p:extLst>
      <p:ext uri="{BB962C8B-B14F-4D97-AF65-F5344CB8AC3E}">
        <p14:creationId xmlns:p14="http://schemas.microsoft.com/office/powerpoint/2010/main" val="2249414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1536384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30</a:t>
            </a:fld>
            <a:endParaRPr lang="el-GR"/>
          </a:p>
        </p:txBody>
      </p:sp>
    </p:spTree>
    <p:extLst>
      <p:ext uri="{BB962C8B-B14F-4D97-AF65-F5344CB8AC3E}">
        <p14:creationId xmlns:p14="http://schemas.microsoft.com/office/powerpoint/2010/main" val="307145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3377166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4256360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1499719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2321717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1249459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4" name="TextBox 80">
            <a:extLst>
              <a:ext uri="{FF2B5EF4-FFF2-40B4-BE49-F238E27FC236}">
                <a16:creationId xmlns:a16="http://schemas.microsoft.com/office/drawing/2014/main" id="{A8C2EB22-0C36-10FA-73AA-F5DD0B7C67F7}"/>
              </a:ext>
            </a:extLst>
          </p:cNvPr>
          <p:cNvSpPr txBox="1">
            <a:spLocks noChangeArrowheads="1"/>
          </p:cNvSpPr>
          <p:nvPr userDrawn="1"/>
        </p:nvSpPr>
        <p:spPr bwMode="auto">
          <a:xfrm>
            <a:off x="-1009" y="1314"/>
            <a:ext cx="2731591"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a:effectLst>
                  <a:outerShdw blurRad="38100" dist="38100" dir="2700000" algn="tl">
                    <a:srgbClr val="000000">
                      <a:alpha val="43137"/>
                    </a:srgbClr>
                  </a:outerShdw>
                </a:effectLst>
                <a:latin typeface="+mn-lt"/>
              </a:rPr>
              <a:t>Enabling dialogue</a:t>
            </a:r>
          </a:p>
        </p:txBody>
      </p:sp>
      <p:sp>
        <p:nvSpPr>
          <p:cNvPr id="11" name="Rectangle 1">
            <a:extLst>
              <a:ext uri="{FF2B5EF4-FFF2-40B4-BE49-F238E27FC236}">
                <a16:creationId xmlns:a16="http://schemas.microsoft.com/office/drawing/2014/main" id="{85AC0203-B144-4B95-B9C1-17443F665396}"/>
              </a:ext>
            </a:extLst>
          </p:cNvPr>
          <p:cNvSpPr/>
          <p:nvPr userDrawn="1"/>
        </p:nvSpPr>
        <p:spPr>
          <a:xfrm>
            <a:off x="0" y="2252352"/>
            <a:ext cx="12192001" cy="3787362"/>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D8134D"/>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36451" y="2218305"/>
            <a:ext cx="7872768" cy="3787361"/>
          </a:xfrm>
        </p:spPr>
        <p:txBody>
          <a:bodyPr/>
          <a:lstStyle>
            <a:lvl1pPr marL="2286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1pPr>
            <a:lvl2pPr marL="6858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2pPr>
            <a:lvl3pPr marL="11430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3pPr>
            <a:lvl4pPr marL="16002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4pPr>
            <a:lvl5pPr marL="20574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a:effectLst>
                  <a:outerShdw blurRad="38100" dist="38100" dir="2700000" algn="tl">
                    <a:srgbClr val="000000">
                      <a:alpha val="43137"/>
                    </a:srgbClr>
                  </a:outerShdw>
                </a:effectLst>
                <a:latin typeface="+mn-lt"/>
              </a:rPr>
              <a:t>Enabling dialogue</a:t>
            </a:r>
          </a:p>
        </p:txBody>
      </p:sp>
      <p:sp>
        <p:nvSpPr>
          <p:cNvPr id="9" name="Oval 8">
            <a:extLst>
              <a:ext uri="{FF2B5EF4-FFF2-40B4-BE49-F238E27FC236}">
                <a16:creationId xmlns:a16="http://schemas.microsoft.com/office/drawing/2014/main" id="{FD00E564-24F8-EC0D-5724-7025327EDB99}"/>
              </a:ext>
            </a:extLst>
          </p:cNvPr>
          <p:cNvSpPr/>
          <p:nvPr userDrawn="1"/>
        </p:nvSpPr>
        <p:spPr bwMode="auto">
          <a:xfrm>
            <a:off x="2529867" y="65276"/>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a:solidFill>
                <a:srgbClr val="D61920"/>
              </a:solidFill>
              <a:latin typeface="+mn-lt"/>
              <a:sym typeface="Arial"/>
              <a:rtl val="0"/>
            </a:endParaRPr>
          </a:p>
        </p:txBody>
      </p:sp>
      <p:sp>
        <p:nvSpPr>
          <p:cNvPr id="10" name="TextBox 9">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2584607" y="-8655"/>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4</a:t>
            </a:r>
          </a:p>
        </p:txBody>
      </p:sp>
      <p:pic>
        <p:nvPicPr>
          <p:cNvPr id="5" name="Γραφικό 6">
            <a:extLst>
              <a:ext uri="{FF2B5EF4-FFF2-40B4-BE49-F238E27FC236}">
                <a16:creationId xmlns:a16="http://schemas.microsoft.com/office/drawing/2014/main" id="{8A4885C2-F3BE-A850-204D-D04D6FD4E502}"/>
              </a:ext>
            </a:extLst>
          </p:cNvPr>
          <p:cNvPicPr>
            <a:picLocks noChangeAspect="1"/>
          </p:cNvPicPr>
          <p:nvPr userDrawn="1"/>
        </p:nvPicPr>
        <p:blipFill>
          <a:blip r:embed="rId2">
            <a:extLst>
              <a:ext uri="{96DAC541-7B7A-43D3-8B79-37D633B846F1}">
                <asvg:svgBlip xmlns="" xmlns:asvg="http://schemas.microsoft.com/office/drawing/2016/SVG/main" r:embed="rId4"/>
              </a:ext>
            </a:extLst>
          </a:blip>
          <a:stretch>
            <a:fillRect/>
          </a:stretch>
        </p:blipFill>
        <p:spPr>
          <a:xfrm>
            <a:off x="8788071" y="48972"/>
            <a:ext cx="3381627" cy="843380"/>
          </a:xfrm>
          <a:prstGeom prst="rect">
            <a:avLst/>
          </a:prstGeom>
        </p:spPr>
      </p:pic>
      <p:pic>
        <p:nvPicPr>
          <p:cNvPr id="12" name="Εικόνα 11"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15FB9369-E021-89C3-8DC3-ED76B5DED45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348" y="6202382"/>
            <a:ext cx="3000375" cy="669421"/>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a:xfrm>
            <a:off x="838200" y="332075"/>
            <a:ext cx="10515600" cy="1325563"/>
          </a:xfrm>
        </p:spPr>
        <p:txBody>
          <a:bodyPr>
            <a:normAutofit/>
          </a:bodyPr>
          <a:lstStyle>
            <a:lvl1pPr algn="ctr">
              <a:defRPr lang="el-GR" sz="4000" b="0" kern="1200" dirty="0" smtClean="0">
                <a:solidFill>
                  <a:srgbClr val="D8134D"/>
                </a:solidFill>
                <a:latin typeface="+mn-lt"/>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2" name="Γραφικό 6">
            <a:extLst>
              <a:ext uri="{FF2B5EF4-FFF2-40B4-BE49-F238E27FC236}">
                <a16:creationId xmlns:a16="http://schemas.microsoft.com/office/drawing/2014/main" id="{3BF07FCA-51F0-CD61-A16F-1DA69030B6E7}"/>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1275" y="32173"/>
            <a:ext cx="3381627" cy="843380"/>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D8134D"/>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95C11F"/>
              </a:buClr>
              <a:defRPr>
                <a:latin typeface="+mn-lt"/>
              </a:defRPr>
            </a:lvl1pPr>
            <a:lvl2pPr marL="685800" indent="-228600">
              <a:lnSpc>
                <a:spcPct val="150000"/>
              </a:lnSpc>
              <a:buClr>
                <a:srgbClr val="95C11F"/>
              </a:buClr>
              <a:buFont typeface="Arial" panose="020B0604020202020204" pitchFamily="34" charset="0"/>
              <a:buChar char="•"/>
              <a:defRPr>
                <a:latin typeface="+mn-lt"/>
              </a:defRPr>
            </a:lvl2pPr>
            <a:lvl3pPr marL="1143000" indent="-228600">
              <a:lnSpc>
                <a:spcPct val="150000"/>
              </a:lnSpc>
              <a:buClr>
                <a:srgbClr val="95C11F"/>
              </a:buClr>
              <a:buFont typeface="Courier New" panose="02070309020205020404" pitchFamily="49" charset="0"/>
              <a:buChar char="o"/>
              <a:defRPr>
                <a:latin typeface="+mn-lt"/>
              </a:defRPr>
            </a:lvl3pPr>
            <a:lvl4pPr>
              <a:lnSpc>
                <a:spcPct val="150000"/>
              </a:lnSpc>
              <a:buClr>
                <a:srgbClr val="95C11F"/>
              </a:buClr>
              <a:defRPr>
                <a:latin typeface="+mn-lt"/>
              </a:defRPr>
            </a:lvl4pPr>
            <a:lvl5pPr>
              <a:lnSpc>
                <a:spcPct val="150000"/>
              </a:lnSpc>
              <a:buClr>
                <a:srgbClr val="95C11F"/>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5" name="Γραφικό 6">
            <a:extLst>
              <a:ext uri="{FF2B5EF4-FFF2-40B4-BE49-F238E27FC236}">
                <a16:creationId xmlns:a16="http://schemas.microsoft.com/office/drawing/2014/main" id="{7429F7FF-8899-5BE5-E3F8-D6753BB3082B}"/>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9188605" y="48972"/>
            <a:ext cx="2981093" cy="743487"/>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113050"/>
            <a:ext cx="11059692" cy="605096"/>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vl2pPr marL="685800" indent="-228600">
              <a:buFont typeface="Arial" panose="020B0604020202020204" pitchFamily="34" charset="0"/>
              <a:buChar char="•"/>
              <a:defRPr/>
            </a:lvl2pPr>
            <a:lvl3pPr marL="1143000" indent="-228600">
              <a:buFont typeface="Courier New" panose="02070309020205020404" pitchFamily="49" charset="0"/>
              <a:buChar char="o"/>
              <a:defRPr/>
            </a:lvl3pPr>
            <a:lvl5pPr marL="2057400" indent="-228600">
              <a:buFont typeface="Arial" panose="020B0604020202020204" pitchFamily="34" charset="0"/>
              <a:buChar cha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4" name="Γραφικό 6">
            <a:extLst>
              <a:ext uri="{FF2B5EF4-FFF2-40B4-BE49-F238E27FC236}">
                <a16:creationId xmlns:a16="http://schemas.microsoft.com/office/drawing/2014/main" id="{111A1450-08EE-3E99-1407-C1C41B4AD56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20168" y="6493068"/>
            <a:ext cx="1843147" cy="459682"/>
          </a:xfrm>
          <a:prstGeom prst="rect">
            <a:avLst/>
          </a:prstGeom>
        </p:spPr>
      </p:pic>
      <p:sp>
        <p:nvSpPr>
          <p:cNvPr id="8" name="TextBox 80">
            <a:extLst>
              <a:ext uri="{FF2B5EF4-FFF2-40B4-BE49-F238E27FC236}">
                <a16:creationId xmlns:a16="http://schemas.microsoft.com/office/drawing/2014/main" id="{C2D43A71-8DDC-1F3F-9E09-D0851475026D}"/>
              </a:ext>
            </a:extLst>
          </p:cNvPr>
          <p:cNvSpPr txBox="1">
            <a:spLocks noChangeArrowheads="1"/>
          </p:cNvSpPr>
          <p:nvPr userDrawn="1"/>
        </p:nvSpPr>
        <p:spPr bwMode="auto">
          <a:xfrm>
            <a:off x="-1009" y="1314"/>
            <a:ext cx="2731591"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a:effectLst>
                  <a:outerShdw blurRad="38100" dist="38100" dir="2700000" algn="tl">
                    <a:srgbClr val="000000">
                      <a:alpha val="43137"/>
                    </a:srgbClr>
                  </a:outerShdw>
                </a:effectLst>
                <a:latin typeface="+mn-lt"/>
              </a:rPr>
              <a:t>Enabling dialogue</a:t>
            </a:r>
          </a:p>
        </p:txBody>
      </p:sp>
      <p:sp>
        <p:nvSpPr>
          <p:cNvPr id="9" name="Oval 8">
            <a:extLst>
              <a:ext uri="{FF2B5EF4-FFF2-40B4-BE49-F238E27FC236}">
                <a16:creationId xmlns:a16="http://schemas.microsoft.com/office/drawing/2014/main" id="{3726F1A8-B94F-FCEA-B90B-FF2A185515EB}"/>
              </a:ext>
            </a:extLst>
          </p:cNvPr>
          <p:cNvSpPr/>
          <p:nvPr userDrawn="1"/>
        </p:nvSpPr>
        <p:spPr bwMode="auto">
          <a:xfrm>
            <a:off x="2529867" y="60238"/>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a:solidFill>
                <a:srgbClr val="D61920"/>
              </a:solidFill>
              <a:latin typeface="+mn-lt"/>
              <a:sym typeface="Arial"/>
              <a:rtl val="0"/>
            </a:endParaRPr>
          </a:p>
        </p:txBody>
      </p:sp>
      <p:sp>
        <p:nvSpPr>
          <p:cNvPr id="10" name="TextBox 9">
            <a:extLst>
              <a:ext uri="{FF2B5EF4-FFF2-40B4-BE49-F238E27FC236}">
                <a16:creationId xmlns:a16="http://schemas.microsoft.com/office/drawing/2014/main" id="{7EBFFB98-0BB5-2AC3-20D2-958B62EEC751}"/>
              </a:ext>
            </a:extLst>
          </p:cNvPr>
          <p:cNvSpPr txBox="1">
            <a:spLocks noChangeArrowheads="1"/>
          </p:cNvSpPr>
          <p:nvPr userDrawn="1"/>
        </p:nvSpPr>
        <p:spPr bwMode="auto">
          <a:xfrm>
            <a:off x="2580647" y="-21615"/>
            <a:ext cx="299869"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4</a:t>
            </a:r>
          </a:p>
        </p:txBody>
      </p:sp>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9" name="TextBox 80">
            <a:extLst>
              <a:ext uri="{FF2B5EF4-FFF2-40B4-BE49-F238E27FC236}">
                <a16:creationId xmlns:a16="http://schemas.microsoft.com/office/drawing/2014/main" id="{01256772-7746-79CD-FC0C-3B8A876E9A40}"/>
              </a:ext>
            </a:extLst>
          </p:cNvPr>
          <p:cNvSpPr txBox="1">
            <a:spLocks noChangeArrowheads="1"/>
          </p:cNvSpPr>
          <p:nvPr userDrawn="1"/>
        </p:nvSpPr>
        <p:spPr bwMode="auto">
          <a:xfrm>
            <a:off x="-1009" y="1314"/>
            <a:ext cx="2731591"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a:effectLst>
                  <a:outerShdw blurRad="38100" dist="38100" dir="2700000" algn="tl">
                    <a:srgbClr val="000000">
                      <a:alpha val="43137"/>
                    </a:srgbClr>
                  </a:outerShdw>
                </a:effectLst>
                <a:latin typeface="+mn-lt"/>
              </a:rPr>
              <a:t>Enabling dialogue</a:t>
            </a:r>
          </a:p>
        </p:txBody>
      </p:sp>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7" name="Γραφικό 6">
            <a:extLst>
              <a:ext uri="{FF2B5EF4-FFF2-40B4-BE49-F238E27FC236}">
                <a16:creationId xmlns:a16="http://schemas.microsoft.com/office/drawing/2014/main" id="{E1245988-DFAB-B6A7-48AF-2BB895902B3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20168" y="6493068"/>
            <a:ext cx="1843147" cy="459682"/>
          </a:xfrm>
          <a:prstGeom prst="rect">
            <a:avLst/>
          </a:prstGeom>
        </p:spPr>
      </p:pic>
      <p:sp>
        <p:nvSpPr>
          <p:cNvPr id="5" name="TextBox 80">
            <a:extLst>
              <a:ext uri="{FF2B5EF4-FFF2-40B4-BE49-F238E27FC236}">
                <a16:creationId xmlns:a16="http://schemas.microsoft.com/office/drawing/2014/main" id="{4B673773-7846-5C06-BF22-BAC38EE2D71A}"/>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a:effectLst>
                  <a:outerShdw blurRad="38100" dist="38100" dir="2700000" algn="tl">
                    <a:srgbClr val="000000">
                      <a:alpha val="43137"/>
                    </a:srgbClr>
                  </a:outerShdw>
                </a:effectLst>
                <a:latin typeface="+mn-lt"/>
              </a:rPr>
              <a:t>Enabling dialogue</a:t>
            </a:r>
          </a:p>
        </p:txBody>
      </p:sp>
      <p:sp>
        <p:nvSpPr>
          <p:cNvPr id="6" name="Oval 8">
            <a:extLst>
              <a:ext uri="{FF2B5EF4-FFF2-40B4-BE49-F238E27FC236}">
                <a16:creationId xmlns:a16="http://schemas.microsoft.com/office/drawing/2014/main" id="{CEA9D3C1-8B62-94A4-357D-784D83E0206C}"/>
              </a:ext>
            </a:extLst>
          </p:cNvPr>
          <p:cNvSpPr/>
          <p:nvPr userDrawn="1"/>
        </p:nvSpPr>
        <p:spPr bwMode="auto">
          <a:xfrm>
            <a:off x="2529867" y="56002"/>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8" name="TextBox 7">
            <a:extLst>
              <a:ext uri="{FF2B5EF4-FFF2-40B4-BE49-F238E27FC236}">
                <a16:creationId xmlns:a16="http://schemas.microsoft.com/office/drawing/2014/main" id="{CD3F6AEE-D048-27A1-A4FD-777C5BCC18D0}"/>
              </a:ext>
            </a:extLst>
          </p:cNvPr>
          <p:cNvSpPr txBox="1">
            <a:spLocks noChangeArrowheads="1"/>
          </p:cNvSpPr>
          <p:nvPr userDrawn="1"/>
        </p:nvSpPr>
        <p:spPr bwMode="auto">
          <a:xfrm>
            <a:off x="2568484" y="-13707"/>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4</a:t>
            </a: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module other slide 1 column">
    <p:spTree>
      <p:nvGrpSpPr>
        <p:cNvPr id="1" name=""/>
        <p:cNvGrpSpPr/>
        <p:nvPr/>
      </p:nvGrpSpPr>
      <p:grpSpPr>
        <a:xfrm>
          <a:off x="0" y="0"/>
          <a:ext cx="0" cy="0"/>
          <a:chOff x="0" y="0"/>
          <a:chExt cx="0" cy="0"/>
        </a:xfrm>
      </p:grpSpPr>
      <p:sp>
        <p:nvSpPr>
          <p:cNvPr id="2" name="TextBox 80">
            <a:extLst>
              <a:ext uri="{FF2B5EF4-FFF2-40B4-BE49-F238E27FC236}">
                <a16:creationId xmlns:a16="http://schemas.microsoft.com/office/drawing/2014/main" id="{8693159A-D2DE-F536-8405-C9BE4425A772}"/>
              </a:ext>
            </a:extLst>
          </p:cNvPr>
          <p:cNvSpPr txBox="1">
            <a:spLocks noChangeArrowheads="1"/>
          </p:cNvSpPr>
          <p:nvPr userDrawn="1"/>
        </p:nvSpPr>
        <p:spPr bwMode="auto">
          <a:xfrm>
            <a:off x="-1009" y="1314"/>
            <a:ext cx="2731591"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a:effectLst>
                  <a:outerShdw blurRad="38100" dist="38100" dir="2700000" algn="tl">
                    <a:srgbClr val="000000">
                      <a:alpha val="43137"/>
                    </a:srgbClr>
                  </a:outerShdw>
                </a:effectLst>
                <a:latin typeface="+mn-lt"/>
              </a:rPr>
              <a:t>Enabling dialogue</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027104"/>
            <a:ext cx="11059693" cy="437395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Γραφικό 6">
            <a:extLst>
              <a:ext uri="{FF2B5EF4-FFF2-40B4-BE49-F238E27FC236}">
                <a16:creationId xmlns:a16="http://schemas.microsoft.com/office/drawing/2014/main" id="{A3C3443B-208A-293E-7BFA-27CB345B73E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20168" y="6493068"/>
            <a:ext cx="1843147" cy="459682"/>
          </a:xfrm>
          <a:prstGeom prst="rect">
            <a:avLst/>
          </a:prstGeom>
        </p:spPr>
      </p:pic>
      <p:sp>
        <p:nvSpPr>
          <p:cNvPr id="4" name="Τίτλος 1">
            <a:extLst>
              <a:ext uri="{FF2B5EF4-FFF2-40B4-BE49-F238E27FC236}">
                <a16:creationId xmlns:a16="http://schemas.microsoft.com/office/drawing/2014/main" id="{3CD20D06-4A7A-D49C-6CB2-F962BB88A8CF}"/>
              </a:ext>
            </a:extLst>
          </p:cNvPr>
          <p:cNvSpPr txBox="1">
            <a:spLocks/>
          </p:cNvSpPr>
          <p:nvPr userDrawn="1"/>
        </p:nvSpPr>
        <p:spPr>
          <a:xfrm>
            <a:off x="672658" y="1046949"/>
            <a:ext cx="11059692" cy="728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9" name="TextBox 80">
            <a:extLst>
              <a:ext uri="{FF2B5EF4-FFF2-40B4-BE49-F238E27FC236}">
                <a16:creationId xmlns:a16="http://schemas.microsoft.com/office/drawing/2014/main" id="{658FDC2B-DDF7-5E04-E729-E7AB491B9FA4}"/>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a:effectLst>
                  <a:outerShdw blurRad="38100" dist="38100" dir="2700000" algn="tl">
                    <a:srgbClr val="000000">
                      <a:alpha val="43137"/>
                    </a:srgbClr>
                  </a:outerShdw>
                </a:effectLst>
                <a:latin typeface="+mn-lt"/>
              </a:rPr>
              <a:t>Enabling dialogue</a:t>
            </a:r>
          </a:p>
        </p:txBody>
      </p:sp>
      <p:sp>
        <p:nvSpPr>
          <p:cNvPr id="10" name="Oval 8">
            <a:extLst>
              <a:ext uri="{FF2B5EF4-FFF2-40B4-BE49-F238E27FC236}">
                <a16:creationId xmlns:a16="http://schemas.microsoft.com/office/drawing/2014/main" id="{9D1B87FB-78DD-C185-42ED-AF904AA07618}"/>
              </a:ext>
            </a:extLst>
          </p:cNvPr>
          <p:cNvSpPr/>
          <p:nvPr userDrawn="1"/>
        </p:nvSpPr>
        <p:spPr bwMode="auto">
          <a:xfrm>
            <a:off x="2529867" y="65276"/>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a:solidFill>
                <a:srgbClr val="D61920"/>
              </a:solidFill>
              <a:latin typeface="+mn-lt"/>
              <a:sym typeface="Arial"/>
              <a:rtl val="0"/>
            </a:endParaRPr>
          </a:p>
        </p:txBody>
      </p:sp>
      <p:sp>
        <p:nvSpPr>
          <p:cNvPr id="11" name="TextBox 10">
            <a:extLst>
              <a:ext uri="{FF2B5EF4-FFF2-40B4-BE49-F238E27FC236}">
                <a16:creationId xmlns:a16="http://schemas.microsoft.com/office/drawing/2014/main" id="{5A53BFEB-800B-BB45-ED5A-93E9A12E32F5}"/>
              </a:ext>
            </a:extLst>
          </p:cNvPr>
          <p:cNvSpPr txBox="1">
            <a:spLocks noChangeArrowheads="1"/>
          </p:cNvSpPr>
          <p:nvPr userDrawn="1"/>
        </p:nvSpPr>
        <p:spPr bwMode="auto">
          <a:xfrm>
            <a:off x="2568484" y="-7805"/>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4</a:t>
            </a: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58674"/>
            <a:ext cx="10515600" cy="4530725"/>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31/1/2024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D8134D"/>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www.freepik.com/free-photo/trust-word-made-with-wooden-blocks_4351825.htm#query=trust&amp;position=3&amp;from_view=search&amp;track=sph&amp;uuid=2a27d5b0-3ca3-4acf-9dfa-9511140cbca9"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hyperlink" Target="https://ci.nii.ac.jp/ncid/BA6289036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search?client=firefox-b-d&amp;sca_esv=563084529&amp;sxsrf=AB5stBjRy33lWk50KHKkT3-B8lhxRO_JIw:1694013593696&amp;q=self-disclosure&amp;tbm=isch&amp;source=lnms&amp;sa=X&amp;ved=2ahUKEwjruPyzpJaBAxX6hv0HHR1ODMwQ0pQJegQIDhAB&amp;biw=1408&amp;bih=645&amp;dpr=1.36#imgrc=t7XoDOKqXqXitM"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177/16094069221074442"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hyperlink" Target="https://pixabay.com/illustrations/legal-scales-of-justice-judge-450202/" TargetMode="External"/><Relationship Id="rId4" Type="http://schemas.openxmlformats.org/officeDocument/2006/relationships/hyperlink" Target="https://www.inc.com/encyclopedia/interpersonal-communication.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54675/xrjk7971&#8203;"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hyperlink" Target="https://pixabay.com/illustrations/japanese-concierge-hotel-employee-118484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s://www.istockphoto.com/nl/search/2/image?mediatype=illustration&amp;phrase=aggression+icon" TargetMode="External"/><Relationship Id="rId4" Type="http://schemas.openxmlformats.org/officeDocument/2006/relationships/hyperlink" Target="https://doi.org/10.54675/xrjk7971&#8203;"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54675/xrjk7971&#8203;"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hyperlink" Target="https://www.freepik.com/free-vector/man-shouting-woman-working-laptop-cartoon-illustration_12699156.htm#query=aggression&amp;position=1&amp;from_view=search&amp;track=sph&amp;uuid=adef04ee-ada0-4019-bebb-45ca4da47015"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institute.global/insights/public-services/essentials-dialogue"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hyperlink" Target="https://pixabay.com/illustrations/ear-auricle-listen-listen-to-2973126/"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freepik.com/free-photo/woman-smiling-with-one-hand-her-ear_1023853.htm#query=active%20listening&amp;position=18&amp;from_view=search&amp;track=ais&amp;uuid=f71494e6-3946-45ac-8c16-48399c40f85e&quot;&gt;"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3.jpeg"/><Relationship Id="rId4" Type="http://schemas.openxmlformats.org/officeDocument/2006/relationships/hyperlink" Target="https://www.institute.global/insights/public-services/essentials-dialogu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hyperlink" Target="https://www.institute.global/insights/public-services/essentials-dialogue"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hyperlink" Target="https://www.freeimages.com/vector/subconscious-thought-process-vector-4733692"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institute.global/insights/public-services/essentials-dialogue"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25.jpg"/><Relationship Id="rId4" Type="http://schemas.openxmlformats.org/officeDocument/2006/relationships/hyperlink" Target="https://pixabay.com/illustrations/banner-header-question-mark-1090827/"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institute.global/insights/public-services/essentials-dialogue"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26.jpg"/><Relationship Id="rId4" Type="http://schemas.openxmlformats.org/officeDocument/2006/relationships/hyperlink" Target="https://www.freepik.com/free-vector/pack-flat-people-asking-questions_13404913.htm#query=reflection&amp;position=22&amp;from_view=search&amp;track=sph&amp;uuid=477ff390-bf39-41e8-b5e6-675450cfbb3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com/search?q=trust+symbol&amp;tbm=isch&amp;ved=2ahUKEwj8jJaEspOBAxUg_bsIHeskB-gQ2-cCegQIABAA&amp;oq=trust+sy&amp;gs_lcp=CgNpbWcQARgAMgUIABCABDIFCAAQgAQyBQgAEIAEMgQIABAeMgQIABAeMgQIABAeMgQIABAeMgQIABAeMgQIABAeMgQIABAeOgcIABATEIAEOggIABAFEB4QEzoICAAQCBAeEBM6BAgjECc6CAgAEIAEELEDOgcIABCKBRBDOgoIABCKBRCxAxBDOgsIABCABBCxAxCDAVCthgRYxqEEYPOnBGgHcAB4AIABSIgBlQaSAQIxM5gBAKABAaoBC2d3cy13aXotaW1nwAEB&amp;sclient=img&amp;ei=PBT3ZPz-E6D67_UP68mcwA4&amp;bih=842&amp;biw=1760&amp;client=firefox-b-d#imgrc=uejD3Xb2fsdzBM"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27.jpg"/><Relationship Id="rId4" Type="http://schemas.openxmlformats.org/officeDocument/2006/relationships/hyperlink" Target="https://www.freepik.com/free-vector/language-concept-with-speech-bubbles_2752261.htm#query=Intercultural%20communication&amp;position=1&amp;from_view=search&amp;track=ais&amp;uuid=f9ff5f90-115a-49b8-b365-750ba81ba1e1"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freepik.com/free-vector/illustration-with-young-people-talking_6296242.htm#query=Intercultural%20communication&amp;position=7&amp;from_view=search&amp;track=ais&amp;uuid=17c2d2d6-1029-4f14-ba72-f78b1cfcdf70"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hyperlink" Target="https://doi.org/10.13109/9783666403279"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brary.unimelb.edu.au/__data/assets/pdf_file/0003/1924095/Intercultural_Communication2.pdf"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library.unimelb.edu.au/__data/assets/pdf_file/0003/1924095/Intercultural_Communication2.pdf"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freepik.com/free-vector/angry-person-crowd-concept_6543309.htm#query=intercultural%20misinterpretations&amp;position=12&amp;from_view=search&amp;track=ais&amp;uuid=f8a96839-5d29-4fd5-bcb9-27e2636adb2f"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hyperlink" Target="http://www.costaid.eu/" TargetMode="External"/><Relationship Id="rId7" Type="http://schemas.openxmlformats.org/officeDocument/2006/relationships/hyperlink" Target="https://library.unimelb.edu.au/__data/assets/pdf_file/0003/1924095/Intercultural_Communication2.pdf"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hyperlink" Target="https://www.institute.global/insights/public-services/essentials-dialogue" TargetMode="External"/><Relationship Id="rId5" Type="http://schemas.openxmlformats.org/officeDocument/2006/relationships/hyperlink" Target="https://ci.nii.ac.jp/ncid/BA62890363" TargetMode="External"/><Relationship Id="rId4" Type="http://schemas.openxmlformats.org/officeDocument/2006/relationships/hyperlink" Target="https://doi.org/10.1177/0963662512460953"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1007/978-94-009-1952-5_10" TargetMode="External"/><Relationship Id="rId7" Type="http://schemas.openxmlformats.org/officeDocument/2006/relationships/hyperlink" Target="https://doi.org/10.1080/19462160903494576"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hyperlink" Target="https://doi.org/10.54675/xrjk7971" TargetMode="External"/><Relationship Id="rId5" Type="http://schemas.openxmlformats.org/officeDocument/2006/relationships/hyperlink" Target="https://doi.org/10.13109/9783666403279" TargetMode="External"/><Relationship Id="rId4" Type="http://schemas.openxmlformats.org/officeDocument/2006/relationships/hyperlink" Target="https://doi.org/10.1177/16094069221074442"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diagramQuickStyle" Target="../diagrams/quickStyle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Layout" Target="../diagrams/layout2.xml"/><Relationship Id="rId2" Type="http://schemas.openxmlformats.org/officeDocument/2006/relationships/notesSlide" Target="../notesSlides/notesSlide3.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Data" Target="../diagrams/data2.xml"/><Relationship Id="rId5" Type="http://schemas.openxmlformats.org/officeDocument/2006/relationships/diagramQuickStyle" Target="../diagrams/quickStyle1.xml"/><Relationship Id="rId15" Type="http://schemas.microsoft.com/office/2007/relationships/diagramDrawing" Target="../diagrams/drawing2.xml"/><Relationship Id="rId10" Type="http://schemas.openxmlformats.org/officeDocument/2006/relationships/image" Target="../media/image3.svg"/><Relationship Id="rId4" Type="http://schemas.openxmlformats.org/officeDocument/2006/relationships/diagramLayout" Target="../diagrams/layout1.xml"/><Relationship Id="rId14" Type="http://schemas.openxmlformats.org/officeDocument/2006/relationships/diagramColors" Target="../diagrams/colors2.xml"/></Relationships>
</file>

<file path=ppt/slides/_rels/slide3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www.istockphoto.com/nl/search/2/image?excludenudity=false&amp;phrase=fake%20fact" TargetMode="External"/><Relationship Id="rId5" Type="http://schemas.openxmlformats.org/officeDocument/2006/relationships/hyperlink" Target="https://www.tandfonline.com/doi/full/10.1080/19462160903494576" TargetMode="External"/><Relationship Id="rId4" Type="http://schemas.openxmlformats.org/officeDocument/2006/relationships/hyperlink" Target="https://languages.oup.com/google-dictionary-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www.flaticon.com/free-icon/dialogue_6347634"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search?q=respect&amp;tbm=isch&amp;ved=2ahUKEwigqdDGsJOBAxVhVeUKHRXHB2EQ2-cCegQIABAA&amp;oq=respect&amp;gs_lcp=CgNpbWcQAzIECCMQJzIICAAQgAQQsQMyCggAEIoFELEDEEMyBwgAEIoFEEMyBwgAEIoFEEMyBwgAEIoFEEMyBQgAEIAEMgUIABCABDIFCAAQgAQyBQgAEIAEOgQIABAeOggIABCxAxCDAVCfBVi4DWC2DmgAcAB4AIABS4gB7QOSAQE4mAEAoAEBqgELZ3dzLXdpei1pbWfAAQE&amp;sclient=img&amp;ei=rhL3ZKCaMuGqlQeVjp-IBg&amp;bih=842&amp;biw=1760&amp;client=firefox-b-d#imgrc=QU5Dk9R-v2poyM"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search?q=trust+symbol&amp;tbm=isch&amp;ved=2ahUKEwj8jJaEspOBAxUg_bsIHeskB-gQ2-cCegQIABAA&amp;oq=trust+sy&amp;gs_lcp=CgNpbWcQARgAMgUIABCABDIFCAAQgAQyBQgAEIAEMgQIABAeMgQIABAeMgQIABAeMgQIABAeMgQIABAeMgQIABAeMgQIABAeOgcIABATEIAEOggIABAFEB4QEzoICAAQCBAeEBM6BAgjECc6CAgAEIAEELEDOgcIABCKBRBDOgoIABCKBRCxAxBDOgsIABCABBCxAxCDAVCthgRYxqEEYPOnBGgHcAB4AIABSIgBlQaSAQIxM5gBAKABAaoBC2d3cy13aXotaW1nwAEB&amp;sclient=img&amp;ei=PBT3ZPz-E6D67_UP68mcwA4&amp;bih=842&amp;biw=1760&amp;client=firefox-b-d#imgrc=uejD3Xb2fsdzBM"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hyperlink" Target="https://www.freepik.com/free-vector/green-hand-drawn-partnership-clipart_16340030.htm#query=handshaking&amp;position=3&amp;from_view=search&amp;track=sph&amp;uuid=e202e4fe-04ba-457d-ac86-ae866f6345e4"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07/978-94-009-1952-5_10"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doi.org/10.1177/0963662512460953&#820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D84B434-219F-E34E-63CA-A604593D1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49485" y="3478939"/>
            <a:ext cx="12124244" cy="2197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sk-SK" sz="3600" b="1" i="0" u="none" strike="noStrike" kern="1200" cap="none" spc="0" normalizeH="0" baseline="0" noProof="0" dirty="0">
                <a:ln>
                  <a:noFill/>
                </a:ln>
                <a:solidFill>
                  <a:srgbClr val="E24231"/>
                </a:solidFill>
                <a:effectLst/>
                <a:uLnTx/>
                <a:uFillTx/>
                <a:latin typeface="Calibri Light" panose="020F0302020204030204"/>
                <a:ea typeface="Verdana" panose="020B0604030504040204" pitchFamily="34" charset="0"/>
                <a:cs typeface="+mj-cs"/>
              </a:rPr>
              <a:t>         </a:t>
            </a:r>
            <a:r>
              <a:rPr kumimoji="0" lang="en-US" sz="6000" b="1" i="0" u="none" strike="noStrike" kern="1200" cap="none" spc="0" normalizeH="0" baseline="0" noProof="0" dirty="0">
                <a:ln>
                  <a:noFill/>
                </a:ln>
                <a:solidFill>
                  <a:srgbClr val="D7124E"/>
                </a:solidFill>
                <a:effectLst/>
                <a:uLnTx/>
                <a:uFillTx/>
                <a:latin typeface="Calibri Light" panose="020F0302020204030204"/>
                <a:ea typeface="Verdana" panose="020B0604030504040204" pitchFamily="34" charset="0"/>
                <a:cs typeface="+mj-cs"/>
              </a:rPr>
              <a:t>Module </a:t>
            </a:r>
            <a:r>
              <a:rPr lang="en-US" sz="6000" b="1" dirty="0">
                <a:solidFill>
                  <a:srgbClr val="D7124E"/>
                </a:solidFill>
                <a:effectLst/>
                <a:latin typeface="Calibri Light" panose="020F0302020204030204"/>
                <a:ea typeface="Verdana" panose="020B0604030504040204" pitchFamily="34" charset="0"/>
              </a:rPr>
              <a:t>4</a:t>
            </a:r>
            <a:r>
              <a:rPr kumimoji="0" lang="sk-SK" sz="6000" b="1" i="0" u="none" strike="noStrike" kern="1200" cap="none" spc="0" normalizeH="0" baseline="0" noProof="0" dirty="0">
                <a:ln>
                  <a:noFill/>
                </a:ln>
                <a:solidFill>
                  <a:srgbClr val="D7124E"/>
                </a:solidFill>
                <a:effectLst/>
                <a:uLnTx/>
                <a:uFillTx/>
                <a:latin typeface="Calibri Light" panose="020F0302020204030204"/>
                <a:ea typeface="Verdana" panose="020B0604030504040204" pitchFamily="34" charset="0"/>
                <a:cs typeface="+mj-cs"/>
              </a:rPr>
              <a:t>  </a:t>
            </a:r>
            <a:r>
              <a:rPr lang="en-US" sz="6000" b="1" dirty="0">
                <a:solidFill>
                  <a:schemeClr val="tx1"/>
                </a:solidFill>
                <a:effectLst/>
                <a:latin typeface="Calibri Light" panose="020F0302020204030204"/>
                <a:ea typeface="Verdana" panose="020B0604030504040204" pitchFamily="34" charset="0"/>
              </a:rPr>
              <a:t>Enabling Dialogue</a:t>
            </a:r>
            <a:endParaRPr lang="sk-SK" sz="3600" b="1" dirty="0">
              <a:solidFill>
                <a:schemeClr val="tx1"/>
              </a:solidFill>
              <a:effectLst/>
              <a:latin typeface="Calibri Light" panose="020F0302020204030204"/>
              <a:ea typeface="Verdana" panose="020B0604030504040204" pitchFamily="34" charset="0"/>
            </a:endParaRPr>
          </a:p>
        </p:txBody>
      </p:sp>
      <p:sp>
        <p:nvSpPr>
          <p:cNvPr id="15" name="TextBox 14">
            <a:extLst>
              <a:ext uri="{FF2B5EF4-FFF2-40B4-BE49-F238E27FC236}">
                <a16:creationId xmlns:a16="http://schemas.microsoft.com/office/drawing/2014/main" id="{EE54B7E3-44B9-FA30-9DDA-EA2E3748379F}"/>
              </a:ext>
            </a:extLst>
          </p:cNvPr>
          <p:cNvSpPr txBox="1"/>
          <p:nvPr/>
        </p:nvSpPr>
        <p:spPr>
          <a:xfrm>
            <a:off x="8896144" y="778568"/>
            <a:ext cx="3271445"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89704"/>
                </a:solidFill>
                <a:effectLst/>
                <a:uLnTx/>
                <a:uFillTx/>
                <a:latin typeface="Calibri Light" panose="020F0302020204030204"/>
                <a:ea typeface="+mn-ea"/>
                <a:cs typeface="+mn-cs"/>
              </a:rPr>
              <a:t>https://www.</a:t>
            </a:r>
            <a:r>
              <a:rPr lang="en-US" sz="1600" b="1" err="1">
                <a:solidFill>
                  <a:srgbClr val="E89704"/>
                </a:solidFill>
                <a:latin typeface="Calibri Light" panose="020F0302020204030204"/>
              </a:rPr>
              <a:t>costaid</a:t>
            </a:r>
            <a:r>
              <a:rPr kumimoji="0" lang="en-US" sz="1600" b="1" i="0" u="none" strike="noStrike" kern="1200" cap="none" spc="0" normalizeH="0" baseline="0" noProof="0">
                <a:ln>
                  <a:noFill/>
                </a:ln>
                <a:solidFill>
                  <a:srgbClr val="E89704"/>
                </a:solidFill>
                <a:effectLst/>
                <a:uLnTx/>
                <a:uFillTx/>
                <a:latin typeface="Calibri Light" panose="020F0302020204030204"/>
                <a:ea typeface="+mn-ea"/>
                <a:cs typeface="+mn-cs"/>
              </a:rPr>
              <a:t>.eu</a:t>
            </a:r>
            <a:endParaRPr kumimoji="0" lang="el-GR" sz="1600" b="1" i="0" u="none" strike="noStrike" kern="1200" cap="none" spc="0" normalizeH="0" baseline="0" noProof="0">
              <a:ln>
                <a:noFill/>
              </a:ln>
              <a:solidFill>
                <a:srgbClr val="E89704"/>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23EE87C0-9715-AEAE-857D-EEACC1F868EA}"/>
              </a:ext>
            </a:extLst>
          </p:cNvPr>
          <p:cNvPicPr>
            <a:picLocks noChangeAspect="1"/>
          </p:cNvPicPr>
          <p:nvPr/>
        </p:nvPicPr>
        <p:blipFill rotWithShape="1">
          <a:blip r:embed="rId4"/>
          <a:srcRect l="17333" r="19066"/>
          <a:stretch/>
        </p:blipFill>
        <p:spPr>
          <a:xfrm>
            <a:off x="-9348" y="765412"/>
            <a:ext cx="12201348" cy="2197961"/>
          </a:xfrm>
          <a:prstGeom prst="rect">
            <a:avLst/>
          </a:prstGeom>
          <a:solidFill>
            <a:srgbClr val="004899"/>
          </a:solidFill>
        </p:spPr>
      </p:pic>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Ορθογώνιο 5">
            <a:extLst>
              <a:ext uri="{FF2B5EF4-FFF2-40B4-BE49-F238E27FC236}">
                <a16:creationId xmlns:a16="http://schemas.microsoft.com/office/drawing/2014/main" id="{5D6EEF34-CE0B-CA08-B066-1CD814AE4DE3}"/>
              </a:ext>
            </a:extLst>
          </p:cNvPr>
          <p:cNvSpPr/>
          <p:nvPr/>
        </p:nvSpPr>
        <p:spPr>
          <a:xfrm>
            <a:off x="2900907" y="6258631"/>
            <a:ext cx="7681599" cy="632422"/>
          </a:xfrm>
          <a:prstGeom prst="rect">
            <a:avLst/>
          </a:prstGeom>
        </p:spPr>
        <p:txBody>
          <a:bodyPr vert="horz" lIns="91440" tIns="45720" rIns="91440" bIns="45720" rtlCol="0" anchor="ctr">
            <a:normAutofit/>
          </a:bodyPr>
          <a:lstStyle/>
          <a:p>
            <a:pPr>
              <a:lnSpc>
                <a:spcPct val="90000"/>
              </a:lnSpc>
              <a:spcAft>
                <a:spcPts val="600"/>
              </a:spcAft>
            </a:pPr>
            <a:r>
              <a:rPr lang="en-US" sz="1100" b="0" i="0" dirty="0">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100" dirty="0">
              <a:effectLst>
                <a:outerShdw blurRad="38100" dist="38100" dir="2700000" algn="tl">
                  <a:srgbClr val="000000">
                    <a:alpha val="43137"/>
                  </a:srgbClr>
                </a:outerShdw>
              </a:effectLst>
              <a:latin typeface="+mj-lt"/>
            </a:endParaRPr>
          </a:p>
        </p:txBody>
      </p:sp>
      <p:pic>
        <p:nvPicPr>
          <p:cNvPr id="11" name="Εικόνα 10"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15FB9369-E021-89C3-8DC3-ED76B5DED45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348" y="6202382"/>
            <a:ext cx="3000375" cy="669421"/>
          </a:xfrm>
          <a:prstGeom prst="rect">
            <a:avLst/>
          </a:prstGeom>
        </p:spPr>
      </p:pic>
    </p:spTree>
    <p:extLst>
      <p:ext uri="{BB962C8B-B14F-4D97-AF65-F5344CB8AC3E}">
        <p14:creationId xmlns:p14="http://schemas.microsoft.com/office/powerpoint/2010/main" val="3452710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B2C717-DFBC-1543-44DD-FFCA07DB873E}"/>
              </a:ext>
            </a:extLst>
          </p:cNvPr>
          <p:cNvSpPr>
            <a:spLocks noGrp="1"/>
          </p:cNvSpPr>
          <p:nvPr>
            <p:ph type="title"/>
          </p:nvPr>
        </p:nvSpPr>
        <p:spPr/>
        <p:txBody>
          <a:bodyPr/>
          <a:lstStyle/>
          <a:p>
            <a:r>
              <a:rPr lang="nl-NL" dirty="0">
                <a:ea typeface="Adobe Gothic Std B"/>
                <a:cs typeface="Calibri"/>
              </a:rPr>
              <a:t>How </a:t>
            </a:r>
            <a:r>
              <a:rPr lang="nl-NL" dirty="0" err="1">
                <a:ea typeface="Adobe Gothic Std B"/>
                <a:cs typeface="Calibri"/>
              </a:rPr>
              <a:t>to</a:t>
            </a:r>
            <a:r>
              <a:rPr lang="nl-NL" dirty="0">
                <a:ea typeface="Adobe Gothic Std B"/>
                <a:cs typeface="Calibri"/>
              </a:rPr>
              <a:t> </a:t>
            </a:r>
            <a:r>
              <a:rPr lang="nl-NL" dirty="0" err="1">
                <a:ea typeface="Adobe Gothic Std B"/>
                <a:cs typeface="Calibri"/>
              </a:rPr>
              <a:t>achieve</a:t>
            </a:r>
            <a:r>
              <a:rPr lang="nl-NL" dirty="0">
                <a:ea typeface="Adobe Gothic Std B"/>
                <a:cs typeface="Calibri"/>
              </a:rPr>
              <a:t> trust</a:t>
            </a:r>
            <a:r>
              <a:rPr lang="nl-NL">
                <a:ea typeface="Adobe Gothic Std B"/>
                <a:cs typeface="Calibri"/>
              </a:rPr>
              <a:t> (2/4)</a:t>
            </a:r>
          </a:p>
        </p:txBody>
      </p:sp>
      <p:sp>
        <p:nvSpPr>
          <p:cNvPr id="3" name="Tijdelijke aanduiding voor inhoud 2">
            <a:extLst>
              <a:ext uri="{FF2B5EF4-FFF2-40B4-BE49-F238E27FC236}">
                <a16:creationId xmlns:a16="http://schemas.microsoft.com/office/drawing/2014/main" id="{8755382B-6E7D-54C3-43DC-198928508082}"/>
              </a:ext>
            </a:extLst>
          </p:cNvPr>
          <p:cNvSpPr>
            <a:spLocks noGrp="1"/>
          </p:cNvSpPr>
          <p:nvPr>
            <p:ph idx="1"/>
          </p:nvPr>
        </p:nvSpPr>
        <p:spPr>
          <a:xfrm>
            <a:off x="557999" y="1799999"/>
            <a:ext cx="4864752" cy="4876709"/>
          </a:xfrm>
        </p:spPr>
        <p:txBody>
          <a:bodyPr vert="horz" lIns="91440" tIns="45720" rIns="91440" bIns="45720" rtlCol="0" anchor="t">
            <a:normAutofit/>
          </a:bodyPr>
          <a:lstStyle/>
          <a:p>
            <a:pPr marL="0" indent="0">
              <a:buNone/>
            </a:pPr>
            <a:r>
              <a:rPr lang="nl-NL" sz="2000" dirty="0">
                <a:cs typeface="Calibri"/>
              </a:rPr>
              <a:t>Trust is not easily achieved, but mostly </a:t>
            </a:r>
            <a:r>
              <a:rPr lang="nl-NL" sz="2000" b="1" dirty="0">
                <a:cs typeface="Calibri"/>
              </a:rPr>
              <a:t>built up over time</a:t>
            </a:r>
            <a:r>
              <a:rPr lang="nl-NL" sz="2000" dirty="0">
                <a:cs typeface="Calibri"/>
              </a:rPr>
              <a:t>. Trust is built up by </a:t>
            </a:r>
            <a:r>
              <a:rPr lang="nl-NL" sz="2000" b="1" dirty="0">
                <a:cs typeface="Calibri"/>
              </a:rPr>
              <a:t>open and prompt communication</a:t>
            </a:r>
            <a:r>
              <a:rPr lang="nl-NL" sz="2000" dirty="0">
                <a:cs typeface="Calibri"/>
              </a:rPr>
              <a:t> amongst each other. In this communication, you will collect evidence of </a:t>
            </a:r>
            <a:r>
              <a:rPr lang="nl-NL" sz="2000" b="1" dirty="0">
                <a:cs typeface="Calibri"/>
              </a:rPr>
              <a:t>trustworthiness and credibility</a:t>
            </a:r>
            <a:r>
              <a:rPr lang="nl-NL" sz="2000" dirty="0">
                <a:cs typeface="Calibri"/>
              </a:rPr>
              <a:t>. Showing </a:t>
            </a:r>
            <a:r>
              <a:rPr lang="nl-NL" sz="2000" b="1" dirty="0">
                <a:cs typeface="Calibri"/>
              </a:rPr>
              <a:t>goodwill and intimacy</a:t>
            </a:r>
            <a:r>
              <a:rPr lang="nl-NL" sz="2000" dirty="0">
                <a:cs typeface="Calibri"/>
              </a:rPr>
              <a:t> often creates such a bond. </a:t>
            </a:r>
            <a:endParaRPr lang="nl-NL" dirty="0"/>
          </a:p>
          <a:p>
            <a:pPr marL="0" indent="0">
              <a:buNone/>
            </a:pPr>
            <a:r>
              <a:rPr lang="nl-NL" sz="2000" dirty="0" err="1">
                <a:cs typeface="Calibri"/>
              </a:rPr>
              <a:t>Whenever</a:t>
            </a:r>
            <a:r>
              <a:rPr lang="nl-NL" sz="2000" dirty="0">
                <a:cs typeface="Calibri"/>
              </a:rPr>
              <a:t> </a:t>
            </a:r>
            <a:r>
              <a:rPr lang="nl-NL" sz="2000" dirty="0" err="1">
                <a:cs typeface="Calibri"/>
              </a:rPr>
              <a:t>such</a:t>
            </a:r>
            <a:r>
              <a:rPr lang="nl-NL" sz="2000" dirty="0">
                <a:cs typeface="Calibri"/>
              </a:rPr>
              <a:t> a bond is </a:t>
            </a:r>
            <a:r>
              <a:rPr lang="nl-NL" sz="2000" dirty="0" err="1">
                <a:cs typeface="Calibri"/>
              </a:rPr>
              <a:t>not</a:t>
            </a:r>
            <a:r>
              <a:rPr lang="nl-NL" sz="2000" dirty="0">
                <a:cs typeface="Calibri"/>
              </a:rPr>
              <a:t> </a:t>
            </a:r>
            <a:r>
              <a:rPr lang="nl-NL" sz="2000" dirty="0" err="1">
                <a:cs typeface="Calibri"/>
              </a:rPr>
              <a:t>yet</a:t>
            </a:r>
            <a:r>
              <a:rPr lang="nl-NL" sz="2000" dirty="0">
                <a:cs typeface="Calibri"/>
              </a:rPr>
              <a:t> in </a:t>
            </a:r>
            <a:r>
              <a:rPr lang="nl-NL" sz="2000" dirty="0" err="1">
                <a:cs typeface="Calibri"/>
              </a:rPr>
              <a:t>place</a:t>
            </a:r>
            <a:r>
              <a:rPr lang="nl-NL" sz="2000" dirty="0">
                <a:cs typeface="Calibri"/>
              </a:rPr>
              <a:t> </a:t>
            </a:r>
            <a:r>
              <a:rPr lang="nl-NL" sz="2000" dirty="0" err="1">
                <a:cs typeface="Calibri"/>
              </a:rPr>
              <a:t>because</a:t>
            </a:r>
            <a:r>
              <a:rPr lang="nl-NL" sz="2000" dirty="0">
                <a:cs typeface="Calibri"/>
              </a:rPr>
              <a:t> </a:t>
            </a:r>
            <a:r>
              <a:rPr lang="nl-NL" sz="2000" dirty="0" err="1">
                <a:cs typeface="Calibri"/>
              </a:rPr>
              <a:t>the</a:t>
            </a:r>
            <a:r>
              <a:rPr lang="nl-NL" sz="2000" dirty="0">
                <a:cs typeface="Calibri"/>
              </a:rPr>
              <a:t> </a:t>
            </a:r>
            <a:r>
              <a:rPr lang="nl-NL" sz="2000" dirty="0" err="1">
                <a:cs typeface="Calibri"/>
              </a:rPr>
              <a:t>youth</a:t>
            </a:r>
            <a:r>
              <a:rPr lang="nl-NL" sz="2000" dirty="0">
                <a:cs typeface="Calibri"/>
              </a:rPr>
              <a:t> </a:t>
            </a:r>
            <a:r>
              <a:rPr lang="nl-NL" sz="2000" dirty="0" err="1">
                <a:cs typeface="Calibri"/>
              </a:rPr>
              <a:t>worker</a:t>
            </a:r>
            <a:r>
              <a:rPr lang="nl-NL" sz="2000" dirty="0">
                <a:cs typeface="Calibri"/>
              </a:rPr>
              <a:t>/teacher has </a:t>
            </a:r>
            <a:r>
              <a:rPr lang="nl-NL" sz="2000" dirty="0" err="1">
                <a:cs typeface="Calibri"/>
              </a:rPr>
              <a:t>not</a:t>
            </a:r>
            <a:r>
              <a:rPr lang="nl-NL" sz="2000" dirty="0">
                <a:cs typeface="Calibri"/>
              </a:rPr>
              <a:t> had </a:t>
            </a:r>
            <a:r>
              <a:rPr lang="nl-NL" sz="2000" dirty="0" err="1">
                <a:cs typeface="Calibri"/>
              </a:rPr>
              <a:t>much</a:t>
            </a:r>
            <a:r>
              <a:rPr lang="nl-NL" sz="2000" dirty="0">
                <a:cs typeface="Calibri"/>
              </a:rPr>
              <a:t> time </a:t>
            </a:r>
            <a:r>
              <a:rPr lang="nl-NL" sz="2000" dirty="0" err="1">
                <a:cs typeface="Calibri"/>
              </a:rPr>
              <a:t>with</a:t>
            </a:r>
            <a:r>
              <a:rPr lang="nl-NL" sz="2000" dirty="0">
                <a:cs typeface="Calibri"/>
              </a:rPr>
              <a:t> </a:t>
            </a:r>
            <a:r>
              <a:rPr lang="nl-NL" sz="2000" dirty="0" err="1">
                <a:cs typeface="Calibri"/>
              </a:rPr>
              <a:t>the</a:t>
            </a:r>
            <a:r>
              <a:rPr lang="nl-NL" sz="2000" dirty="0">
                <a:cs typeface="Calibri"/>
              </a:rPr>
              <a:t> adolescent, but </a:t>
            </a:r>
            <a:r>
              <a:rPr lang="nl-NL" sz="2000" dirty="0" err="1">
                <a:cs typeface="Calibri"/>
              </a:rPr>
              <a:t>an</a:t>
            </a:r>
            <a:r>
              <a:rPr lang="nl-NL" sz="2000" dirty="0">
                <a:cs typeface="Calibri"/>
              </a:rPr>
              <a:t> </a:t>
            </a:r>
            <a:r>
              <a:rPr lang="nl-NL" sz="2000" dirty="0" err="1">
                <a:cs typeface="Calibri"/>
              </a:rPr>
              <a:t>effective</a:t>
            </a:r>
            <a:r>
              <a:rPr lang="nl-NL" sz="2000" dirty="0">
                <a:cs typeface="Calibri"/>
              </a:rPr>
              <a:t> </a:t>
            </a:r>
            <a:r>
              <a:rPr lang="nl-NL" sz="2000" dirty="0" err="1">
                <a:cs typeface="Calibri"/>
              </a:rPr>
              <a:t>dialogue</a:t>
            </a:r>
            <a:r>
              <a:rPr lang="nl-NL" sz="2000" dirty="0">
                <a:cs typeface="Calibri"/>
              </a:rPr>
              <a:t> </a:t>
            </a:r>
            <a:r>
              <a:rPr lang="nl-NL" sz="2000" dirty="0" err="1">
                <a:cs typeface="Calibri"/>
              </a:rPr>
              <a:t>should</a:t>
            </a:r>
            <a:r>
              <a:rPr lang="nl-NL" sz="2000" dirty="0">
                <a:cs typeface="Calibri"/>
              </a:rPr>
              <a:t> </a:t>
            </a:r>
            <a:r>
              <a:rPr lang="nl-NL" sz="2000" dirty="0" err="1">
                <a:cs typeface="Calibri"/>
              </a:rPr>
              <a:t>be</a:t>
            </a:r>
            <a:r>
              <a:rPr lang="nl-NL" sz="2000" dirty="0">
                <a:cs typeface="Calibri"/>
              </a:rPr>
              <a:t> had </a:t>
            </a:r>
            <a:r>
              <a:rPr lang="nl-NL" sz="2000" dirty="0" err="1">
                <a:cs typeface="Calibri"/>
              </a:rPr>
              <a:t>anyway</a:t>
            </a:r>
            <a:r>
              <a:rPr lang="nl-NL" sz="2000" dirty="0">
                <a:cs typeface="Calibri"/>
              </a:rPr>
              <a:t>, </a:t>
            </a:r>
            <a:r>
              <a:rPr lang="nl-NL" sz="2000" dirty="0" err="1">
                <a:cs typeface="Calibri"/>
              </a:rPr>
              <a:t>there</a:t>
            </a:r>
            <a:r>
              <a:rPr lang="nl-NL" sz="2000" dirty="0">
                <a:cs typeface="Calibri"/>
              </a:rPr>
              <a:t> is </a:t>
            </a:r>
            <a:r>
              <a:rPr lang="nl-NL" sz="2000" dirty="0" err="1">
                <a:cs typeface="Calibri"/>
              </a:rPr>
              <a:t>an</a:t>
            </a:r>
            <a:r>
              <a:rPr lang="nl-NL" sz="2000" dirty="0">
                <a:cs typeface="Calibri"/>
              </a:rPr>
              <a:t> important </a:t>
            </a:r>
            <a:r>
              <a:rPr lang="nl-NL" sz="2000" dirty="0" err="1">
                <a:cs typeface="Calibri"/>
              </a:rPr>
              <a:t>skill</a:t>
            </a:r>
            <a:r>
              <a:rPr lang="nl-NL" sz="2000" dirty="0">
                <a:cs typeface="Calibri"/>
              </a:rPr>
              <a:t> </a:t>
            </a:r>
            <a:r>
              <a:rPr lang="nl-NL" sz="2000" dirty="0" err="1">
                <a:cs typeface="Calibri"/>
              </a:rPr>
              <a:t>that</a:t>
            </a:r>
            <a:r>
              <a:rPr lang="nl-NL" sz="2000" dirty="0">
                <a:cs typeface="Calibri"/>
              </a:rPr>
              <a:t> </a:t>
            </a:r>
            <a:r>
              <a:rPr lang="nl-NL" sz="2000" dirty="0" err="1">
                <a:cs typeface="Calibri"/>
              </a:rPr>
              <a:t>could</a:t>
            </a:r>
            <a:r>
              <a:rPr lang="nl-NL" sz="2000" dirty="0">
                <a:cs typeface="Calibri"/>
              </a:rPr>
              <a:t> </a:t>
            </a:r>
            <a:r>
              <a:rPr lang="nl-NL" sz="2000" dirty="0" err="1">
                <a:cs typeface="Calibri"/>
              </a:rPr>
              <a:t>be</a:t>
            </a:r>
            <a:r>
              <a:rPr lang="nl-NL" sz="2000" dirty="0">
                <a:cs typeface="Calibri"/>
              </a:rPr>
              <a:t> </a:t>
            </a:r>
            <a:r>
              <a:rPr lang="nl-NL" sz="2000" dirty="0" err="1">
                <a:cs typeface="Calibri"/>
              </a:rPr>
              <a:t>useful</a:t>
            </a:r>
            <a:r>
              <a:rPr lang="nl-NL" sz="2000" dirty="0">
                <a:cs typeface="Calibri"/>
              </a:rPr>
              <a:t>: </a:t>
            </a:r>
            <a:r>
              <a:rPr lang="nl-NL" sz="2000" b="1" dirty="0" err="1">
                <a:cs typeface="Calibri"/>
              </a:rPr>
              <a:t>Affective</a:t>
            </a:r>
            <a:r>
              <a:rPr lang="nl-NL" sz="2000" b="1" dirty="0">
                <a:cs typeface="Calibri"/>
              </a:rPr>
              <a:t> </a:t>
            </a:r>
            <a:r>
              <a:rPr lang="nl-NL" sz="2000" b="1" dirty="0" err="1">
                <a:cs typeface="Calibri"/>
              </a:rPr>
              <a:t>professionalism</a:t>
            </a:r>
            <a:r>
              <a:rPr lang="nl-NL" sz="2000" b="1" dirty="0">
                <a:cs typeface="Calibri"/>
              </a:rPr>
              <a:t>.</a:t>
            </a:r>
            <a:r>
              <a:rPr lang="nl-NL" sz="2100" b="1" dirty="0">
                <a:cs typeface="Calibri"/>
              </a:rPr>
              <a:t> </a:t>
            </a:r>
            <a:endParaRPr lang="nl-NL" dirty="0"/>
          </a:p>
          <a:p>
            <a:pPr marL="0" indent="0" algn="just">
              <a:buNone/>
            </a:pPr>
            <a:endParaRPr lang="nl-NL" sz="2100" dirty="0">
              <a:cs typeface="Calibri"/>
            </a:endParaRPr>
          </a:p>
          <a:p>
            <a:pPr marL="0" indent="0" algn="just">
              <a:buNone/>
            </a:pPr>
            <a:endParaRPr lang="nl-NL" sz="2100" b="1" dirty="0">
              <a:cs typeface="Calibri"/>
            </a:endParaRPr>
          </a:p>
          <a:p>
            <a:pPr algn="just"/>
            <a:endParaRPr lang="nl-NL" dirty="0">
              <a:cs typeface="Calibri"/>
            </a:endParaRPr>
          </a:p>
        </p:txBody>
      </p:sp>
      <p:sp>
        <p:nvSpPr>
          <p:cNvPr id="5" name="Tekstvak 4">
            <a:extLst>
              <a:ext uri="{FF2B5EF4-FFF2-40B4-BE49-F238E27FC236}">
                <a16:creationId xmlns:a16="http://schemas.microsoft.com/office/drawing/2014/main" id="{C2DFD935-772C-6ABC-42AD-F97831155D47}"/>
              </a:ext>
            </a:extLst>
          </p:cNvPr>
          <p:cNvSpPr txBox="1"/>
          <p:nvPr/>
        </p:nvSpPr>
        <p:spPr>
          <a:xfrm>
            <a:off x="5650606" y="6493098"/>
            <a:ext cx="65467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a:hlinkClick r:id="rId3"/>
              </a:rPr>
              <a:t>Image by Freepik</a:t>
            </a:r>
            <a:r>
              <a:rPr lang="nl-NL" dirty="0">
                <a:cs typeface="Calibri"/>
                <a:hlinkClick r:id="rId3"/>
              </a:rPr>
              <a:t> </a:t>
            </a:r>
            <a:r>
              <a:rPr lang="nl-NL" sz="1200" dirty="0">
                <a:cs typeface="Calibri"/>
              </a:rPr>
              <a:t>| </a:t>
            </a:r>
            <a:r>
              <a:rPr lang="nl-NL" sz="1200" dirty="0">
                <a:cs typeface="Calibri"/>
                <a:hlinkClick r:id="rId4"/>
              </a:rPr>
              <a:t>Source information</a:t>
            </a:r>
            <a:endParaRPr lang="nl-NL" sz="1200" dirty="0"/>
          </a:p>
        </p:txBody>
      </p:sp>
      <p:sp>
        <p:nvSpPr>
          <p:cNvPr id="8" name="Tekstvak 7">
            <a:extLst>
              <a:ext uri="{FF2B5EF4-FFF2-40B4-BE49-F238E27FC236}">
                <a16:creationId xmlns:a16="http://schemas.microsoft.com/office/drawing/2014/main" id="{BC874DD8-4090-6593-158E-C838ACC9F606}"/>
              </a:ext>
            </a:extLst>
          </p:cNvPr>
          <p:cNvSpPr txBox="1"/>
          <p:nvPr/>
        </p:nvSpPr>
        <p:spPr>
          <a:xfrm>
            <a:off x="5932332" y="3694626"/>
            <a:ext cx="578744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b="1" dirty="0">
                <a:cs typeface="Calibri"/>
              </a:rPr>
              <a:t>Affective professionalism</a:t>
            </a:r>
            <a:r>
              <a:rPr lang="nl-NL" sz="2000" dirty="0">
                <a:cs typeface="Calibri"/>
              </a:rPr>
              <a:t> </a:t>
            </a:r>
            <a:r>
              <a:rPr lang="en-US" sz="2000" dirty="0">
                <a:cs typeface="Calibri"/>
              </a:rPr>
              <a:t>means that as a professional, you do not primarily work based on authority and cognitive action but rather on </a:t>
            </a:r>
            <a:r>
              <a:rPr lang="en-US" sz="2000" b="1" dirty="0">
                <a:cs typeface="Calibri"/>
              </a:rPr>
              <a:t>establishing a connection and showing empathy/engagement</a:t>
            </a:r>
            <a:r>
              <a:rPr lang="en-US" sz="2000" dirty="0">
                <a:cs typeface="Calibri"/>
              </a:rPr>
              <a:t> in what concerns the young person. Love for young people, </a:t>
            </a:r>
            <a:r>
              <a:rPr lang="en-US" sz="2000" dirty="0" err="1">
                <a:cs typeface="Calibri"/>
              </a:rPr>
              <a:t>empathising</a:t>
            </a:r>
            <a:r>
              <a:rPr lang="en-US" sz="2000" dirty="0">
                <a:cs typeface="Calibri"/>
              </a:rPr>
              <a:t> with them, genuinely getting to know them, taking an interest in them, and paying attention to their positive aspects are crucial.</a:t>
            </a:r>
            <a:endParaRPr lang="nl-NL" sz="2000" dirty="0">
              <a:cs typeface="Calibri"/>
            </a:endParaRPr>
          </a:p>
        </p:txBody>
      </p:sp>
      <p:pic>
        <p:nvPicPr>
          <p:cNvPr id="7" name="Εικόνα 6" descr="Εικόνα που περιέχει εσωτερικός χώρος, ξύλινο, δάπεδο&#10;&#10;Περιγραφή που δημιουργήθηκε αυτόματα">
            <a:extLst>
              <a:ext uri="{FF2B5EF4-FFF2-40B4-BE49-F238E27FC236}">
                <a16:creationId xmlns:a16="http://schemas.microsoft.com/office/drawing/2014/main" id="{E3C18EB4-F558-B466-758E-B622CF8CC13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769251" y="533830"/>
            <a:ext cx="4282971" cy="2855314"/>
          </a:xfrm>
          <a:prstGeom prst="rect">
            <a:avLst/>
          </a:prstGeom>
        </p:spPr>
      </p:pic>
    </p:spTree>
    <p:extLst>
      <p:ext uri="{BB962C8B-B14F-4D97-AF65-F5344CB8AC3E}">
        <p14:creationId xmlns:p14="http://schemas.microsoft.com/office/powerpoint/2010/main" val="1219717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25728-8500-93E8-09AF-5A7E5C20A482}"/>
              </a:ext>
            </a:extLst>
          </p:cNvPr>
          <p:cNvSpPr>
            <a:spLocks noGrp="1"/>
          </p:cNvSpPr>
          <p:nvPr>
            <p:ph type="title"/>
          </p:nvPr>
        </p:nvSpPr>
        <p:spPr/>
        <p:txBody>
          <a:bodyPr/>
          <a:lstStyle/>
          <a:p>
            <a:r>
              <a:rPr lang="nl-NL" dirty="0">
                <a:ea typeface="Adobe Gothic Std B"/>
                <a:cs typeface="Calibri"/>
              </a:rPr>
              <a:t>An </a:t>
            </a:r>
            <a:r>
              <a:rPr lang="nl-NL" err="1">
                <a:ea typeface="Adobe Gothic Std B"/>
                <a:cs typeface="Calibri"/>
              </a:rPr>
              <a:t>effective</a:t>
            </a:r>
            <a:r>
              <a:rPr lang="nl-NL" dirty="0">
                <a:ea typeface="Adobe Gothic Std B"/>
                <a:cs typeface="Calibri"/>
              </a:rPr>
              <a:t> tool of </a:t>
            </a:r>
            <a:r>
              <a:rPr lang="nl-NL" err="1">
                <a:ea typeface="Adobe Gothic Std B"/>
                <a:cs typeface="Calibri"/>
              </a:rPr>
              <a:t>affective</a:t>
            </a:r>
            <a:r>
              <a:rPr lang="nl-NL" dirty="0">
                <a:ea typeface="Adobe Gothic Std B"/>
                <a:cs typeface="Calibri"/>
              </a:rPr>
              <a:t> </a:t>
            </a:r>
            <a:r>
              <a:rPr lang="nl-NL" err="1">
                <a:ea typeface="Adobe Gothic Std B"/>
                <a:cs typeface="Calibri"/>
              </a:rPr>
              <a:t>professionalism</a:t>
            </a:r>
            <a:r>
              <a:rPr lang="nl-NL">
                <a:ea typeface="Adobe Gothic Std B"/>
                <a:cs typeface="Calibri"/>
              </a:rPr>
              <a:t> (3/4)</a:t>
            </a:r>
            <a:endParaRPr lang="nl-NL">
              <a:cs typeface="Calibri"/>
            </a:endParaRPr>
          </a:p>
        </p:txBody>
      </p:sp>
      <p:sp>
        <p:nvSpPr>
          <p:cNvPr id="3" name="Tijdelijke aanduiding voor inhoud 2">
            <a:extLst>
              <a:ext uri="{FF2B5EF4-FFF2-40B4-BE49-F238E27FC236}">
                <a16:creationId xmlns:a16="http://schemas.microsoft.com/office/drawing/2014/main" id="{3DCBB55F-ECC8-FCD4-0BB1-9A3266D9F318}"/>
              </a:ext>
            </a:extLst>
          </p:cNvPr>
          <p:cNvSpPr>
            <a:spLocks noGrp="1"/>
          </p:cNvSpPr>
          <p:nvPr>
            <p:ph idx="1"/>
          </p:nvPr>
        </p:nvSpPr>
        <p:spPr/>
        <p:txBody>
          <a:bodyPr vert="horz" lIns="91440" tIns="45720" rIns="91440" bIns="45720" rtlCol="0" anchor="t">
            <a:normAutofit/>
          </a:bodyPr>
          <a:lstStyle/>
          <a:p>
            <a:pPr marL="0" indent="0">
              <a:buNone/>
            </a:pPr>
            <a:r>
              <a:rPr lang="nl-NL" sz="2100" dirty="0" err="1">
                <a:cs typeface="Calibri"/>
              </a:rPr>
              <a:t>One</a:t>
            </a:r>
            <a:r>
              <a:rPr lang="nl-NL" sz="2100" dirty="0">
                <a:cs typeface="Calibri"/>
              </a:rPr>
              <a:t> important </a:t>
            </a:r>
            <a:r>
              <a:rPr lang="nl-NL" sz="2100" dirty="0" err="1">
                <a:cs typeface="Calibri"/>
              </a:rPr>
              <a:t>and</a:t>
            </a:r>
            <a:r>
              <a:rPr lang="nl-NL" sz="2100" dirty="0">
                <a:cs typeface="Calibri"/>
              </a:rPr>
              <a:t> </a:t>
            </a:r>
            <a:r>
              <a:rPr lang="nl-NL" sz="2100" dirty="0" err="1">
                <a:cs typeface="Calibri"/>
              </a:rPr>
              <a:t>useful</a:t>
            </a:r>
            <a:r>
              <a:rPr lang="nl-NL" sz="2100" dirty="0">
                <a:cs typeface="Calibri"/>
              </a:rPr>
              <a:t> tool </a:t>
            </a:r>
            <a:r>
              <a:rPr lang="nl-NL" sz="2100" dirty="0" err="1">
                <a:cs typeface="Calibri"/>
              </a:rPr>
              <a:t>that</a:t>
            </a:r>
            <a:r>
              <a:rPr lang="nl-NL" sz="2100" dirty="0">
                <a:cs typeface="Calibri"/>
              </a:rPr>
              <a:t> </a:t>
            </a:r>
            <a:r>
              <a:rPr lang="nl-NL" sz="2100" dirty="0" err="1">
                <a:cs typeface="Calibri"/>
              </a:rPr>
              <a:t>can</a:t>
            </a:r>
            <a:r>
              <a:rPr lang="nl-NL" sz="2100" dirty="0">
                <a:cs typeface="Calibri"/>
              </a:rPr>
              <a:t> help </a:t>
            </a:r>
            <a:r>
              <a:rPr lang="nl-NL" sz="2100" dirty="0" err="1">
                <a:cs typeface="Calibri"/>
              </a:rPr>
              <a:t>with</a:t>
            </a:r>
            <a:r>
              <a:rPr lang="nl-NL" sz="2100" dirty="0">
                <a:cs typeface="Calibri"/>
              </a:rPr>
              <a:t> </a:t>
            </a:r>
            <a:r>
              <a:rPr lang="nl-NL" sz="2100" dirty="0" err="1">
                <a:cs typeface="Calibri"/>
              </a:rPr>
              <a:t>the</a:t>
            </a:r>
            <a:r>
              <a:rPr lang="nl-NL" sz="2100" dirty="0">
                <a:cs typeface="Calibri"/>
              </a:rPr>
              <a:t> </a:t>
            </a:r>
            <a:r>
              <a:rPr lang="nl-NL" sz="2100" dirty="0" err="1">
                <a:cs typeface="Calibri"/>
              </a:rPr>
              <a:t>affective</a:t>
            </a:r>
            <a:r>
              <a:rPr lang="nl-NL" sz="2100" dirty="0">
                <a:cs typeface="Calibri"/>
              </a:rPr>
              <a:t> </a:t>
            </a:r>
            <a:r>
              <a:rPr lang="nl-NL" sz="2100" dirty="0" err="1">
                <a:cs typeface="Calibri"/>
              </a:rPr>
              <a:t>professionalism</a:t>
            </a:r>
            <a:r>
              <a:rPr lang="nl-NL" sz="2100" dirty="0">
                <a:cs typeface="Calibri"/>
              </a:rPr>
              <a:t> </a:t>
            </a:r>
            <a:r>
              <a:rPr lang="nl-NL" sz="2100" dirty="0" err="1">
                <a:cs typeface="Calibri"/>
              </a:rPr>
              <a:t>skill</a:t>
            </a:r>
            <a:r>
              <a:rPr lang="nl-NL" sz="2100" dirty="0">
                <a:cs typeface="Calibri"/>
              </a:rPr>
              <a:t> is </a:t>
            </a:r>
            <a:r>
              <a:rPr lang="nl-NL" sz="2100" b="1" dirty="0" err="1">
                <a:cs typeface="Calibri"/>
              </a:rPr>
              <a:t>self-disclosure</a:t>
            </a:r>
            <a:r>
              <a:rPr lang="nl-NL" sz="2100" dirty="0">
                <a:cs typeface="Calibri"/>
              </a:rPr>
              <a:t>. </a:t>
            </a:r>
            <a:r>
              <a:rPr lang="en-US" sz="2100" dirty="0">
                <a:cs typeface="Calibri"/>
              </a:rPr>
              <a:t>Depending on the situation, it helps to share a bit about your own beliefs, values, ideals, disappointments, frustrations and anger.</a:t>
            </a:r>
            <a:r>
              <a:rPr lang="nl-NL" sz="2100" dirty="0">
                <a:cs typeface="Calibri"/>
              </a:rPr>
              <a:t> </a:t>
            </a:r>
            <a:endParaRPr lang="nl-NL" dirty="0">
              <a:cs typeface="Calibri" panose="020F0502020204030204"/>
            </a:endParaRPr>
          </a:p>
          <a:p>
            <a:pPr marL="0" indent="0">
              <a:buNone/>
            </a:pPr>
            <a:r>
              <a:rPr lang="nl-NL" sz="2100" dirty="0">
                <a:cs typeface="Calibri"/>
              </a:rPr>
              <a:t>The</a:t>
            </a:r>
            <a:r>
              <a:rPr lang="en-US" sz="2100" dirty="0">
                <a:cs typeface="Calibri"/>
              </a:rPr>
              <a:t> gradual revelation of feelings and personal experiences promotes both a </a:t>
            </a:r>
            <a:r>
              <a:rPr lang="en-US" sz="2100" b="1" dirty="0">
                <a:cs typeface="Calibri"/>
              </a:rPr>
              <a:t>sense of trust</a:t>
            </a:r>
            <a:r>
              <a:rPr lang="en-US" sz="2100" dirty="0">
                <a:cs typeface="Calibri"/>
              </a:rPr>
              <a:t> and the knowledge you have of someone else.</a:t>
            </a:r>
          </a:p>
          <a:p>
            <a:pPr marL="0" indent="0">
              <a:buNone/>
            </a:pPr>
            <a:r>
              <a:rPr lang="en-US" sz="2100" dirty="0">
                <a:cs typeface="Calibri"/>
              </a:rPr>
              <a:t>This happens verbally, non-verbally and contextually. So, for example, by literally saying something, by facial expressions, body posture and even by the brand and color of clothes you wear. </a:t>
            </a:r>
            <a:endParaRPr lang="en-US" dirty="0">
              <a:cs typeface="Calibri" panose="020F0502020204030204"/>
            </a:endParaRPr>
          </a:p>
        </p:txBody>
      </p:sp>
      <p:sp>
        <p:nvSpPr>
          <p:cNvPr id="4" name="Tekstvak 3">
            <a:extLst>
              <a:ext uri="{FF2B5EF4-FFF2-40B4-BE49-F238E27FC236}">
                <a16:creationId xmlns:a16="http://schemas.microsoft.com/office/drawing/2014/main" id="{DFF2B30C-2EA1-927F-772C-DAF8BE5890A4}"/>
              </a:ext>
            </a:extLst>
          </p:cNvPr>
          <p:cNvSpPr txBox="1"/>
          <p:nvPr/>
        </p:nvSpPr>
        <p:spPr>
          <a:xfrm>
            <a:off x="6632619" y="4019280"/>
            <a:ext cx="525619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100" dirty="0">
                <a:cs typeface="Calibri"/>
              </a:rPr>
              <a:t>Self-disclosure is mostly found to be beneficial, but </a:t>
            </a:r>
            <a:r>
              <a:rPr lang="nl-NL" sz="2100" b="1" dirty="0">
                <a:cs typeface="Calibri"/>
              </a:rPr>
              <a:t>should be reconsidered per context</a:t>
            </a:r>
            <a:r>
              <a:rPr lang="nl-NL" sz="2100" dirty="0">
                <a:cs typeface="Calibri"/>
              </a:rPr>
              <a:t>. Every person is complex and different and can react differently to similar situations. However, there are some general guidelines for applying self-disclosure:</a:t>
            </a:r>
            <a:endParaRPr lang="nl-NL" dirty="0"/>
          </a:p>
        </p:txBody>
      </p:sp>
      <p:sp>
        <p:nvSpPr>
          <p:cNvPr id="6" name="Tekstvak 5">
            <a:extLst>
              <a:ext uri="{FF2B5EF4-FFF2-40B4-BE49-F238E27FC236}">
                <a16:creationId xmlns:a16="http://schemas.microsoft.com/office/drawing/2014/main" id="{3B7F3617-F8DF-A04C-748C-ED7AC515C763}"/>
              </a:ext>
            </a:extLst>
          </p:cNvPr>
          <p:cNvSpPr txBox="1"/>
          <p:nvPr/>
        </p:nvSpPr>
        <p:spPr>
          <a:xfrm>
            <a:off x="7399986" y="6584324"/>
            <a:ext cx="478933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a:cs typeface="Calibri"/>
                <a:hlinkClick r:id="rId3"/>
              </a:rPr>
              <a:t>Source image</a:t>
            </a:r>
            <a:endParaRPr lang="nl-NL" sz="1200" err="1">
              <a:cs typeface="Calibri" panose="020F0502020204030204"/>
            </a:endParaRPr>
          </a:p>
        </p:txBody>
      </p:sp>
      <p:sp>
        <p:nvSpPr>
          <p:cNvPr id="7" name="Ορθογώνιο 6">
            <a:extLst>
              <a:ext uri="{FF2B5EF4-FFF2-40B4-BE49-F238E27FC236}">
                <a16:creationId xmlns:a16="http://schemas.microsoft.com/office/drawing/2014/main" id="{8DC4CE03-0F3E-CAF6-0DB1-73D0A97107BF}"/>
              </a:ext>
            </a:extLst>
          </p:cNvPr>
          <p:cNvSpPr/>
          <p:nvPr/>
        </p:nvSpPr>
        <p:spPr>
          <a:xfrm>
            <a:off x="6650730" y="2251865"/>
            <a:ext cx="4344716"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Self-disclosure</a:t>
            </a:r>
            <a:endParaRPr lang="el-G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4000251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CFAA1A-D28B-BEFB-DE73-AE104204416D}"/>
              </a:ext>
            </a:extLst>
          </p:cNvPr>
          <p:cNvSpPr>
            <a:spLocks noGrp="1"/>
          </p:cNvSpPr>
          <p:nvPr>
            <p:ph type="title"/>
          </p:nvPr>
        </p:nvSpPr>
        <p:spPr/>
        <p:txBody>
          <a:bodyPr/>
          <a:lstStyle/>
          <a:p>
            <a:r>
              <a:rPr lang="nl-NL" dirty="0" err="1">
                <a:ea typeface="Adobe Gothic Std B"/>
                <a:cs typeface="Calibri"/>
              </a:rPr>
              <a:t>Guidelines</a:t>
            </a:r>
            <a:r>
              <a:rPr lang="nl-NL" dirty="0">
                <a:ea typeface="Adobe Gothic Std B"/>
                <a:cs typeface="Calibri"/>
              </a:rPr>
              <a:t> </a:t>
            </a:r>
            <a:r>
              <a:rPr lang="nl-NL" dirty="0" err="1">
                <a:ea typeface="Adobe Gothic Std B"/>
                <a:cs typeface="Calibri"/>
              </a:rPr>
              <a:t>for</a:t>
            </a:r>
            <a:r>
              <a:rPr lang="nl-NL" dirty="0">
                <a:ea typeface="Adobe Gothic Std B"/>
                <a:cs typeface="Calibri"/>
              </a:rPr>
              <a:t> </a:t>
            </a:r>
            <a:r>
              <a:rPr lang="nl-NL" dirty="0" err="1">
                <a:ea typeface="Adobe Gothic Std B"/>
                <a:cs typeface="Calibri"/>
              </a:rPr>
              <a:t>self-disclosure</a:t>
            </a:r>
            <a:r>
              <a:rPr lang="nl-NL">
                <a:ea typeface="Adobe Gothic Std B"/>
                <a:cs typeface="Calibri"/>
              </a:rPr>
              <a:t> (4/4)</a:t>
            </a:r>
            <a:endParaRPr lang="nl-NL" err="1"/>
          </a:p>
        </p:txBody>
      </p:sp>
      <p:sp>
        <p:nvSpPr>
          <p:cNvPr id="3" name="Tijdelijke aanduiding voor inhoud 2">
            <a:extLst>
              <a:ext uri="{FF2B5EF4-FFF2-40B4-BE49-F238E27FC236}">
                <a16:creationId xmlns:a16="http://schemas.microsoft.com/office/drawing/2014/main" id="{EEE9B123-39C3-B000-AF6E-F4E39BEEAE71}"/>
              </a:ext>
            </a:extLst>
          </p:cNvPr>
          <p:cNvSpPr>
            <a:spLocks noGrp="1"/>
          </p:cNvSpPr>
          <p:nvPr>
            <p:ph idx="1"/>
          </p:nvPr>
        </p:nvSpPr>
        <p:spPr>
          <a:xfrm>
            <a:off x="557999" y="2443943"/>
            <a:ext cx="5540893" cy="4865977"/>
          </a:xfrm>
        </p:spPr>
        <p:txBody>
          <a:bodyPr vert="horz" lIns="91440" tIns="45720" rIns="91440" bIns="45720" rtlCol="0" anchor="t">
            <a:noAutofit/>
          </a:bodyPr>
          <a:lstStyle/>
          <a:p>
            <a:r>
              <a:rPr lang="en-US" sz="2100" b="1" dirty="0">
                <a:cs typeface="Calibri"/>
              </a:rPr>
              <a:t>Do self-disclosure infrequently</a:t>
            </a:r>
            <a:r>
              <a:rPr lang="en-US" sz="2100" dirty="0">
                <a:cs typeface="Calibri"/>
              </a:rPr>
              <a:t>. The power of self-disclosure comes precisely because it is not habitual.</a:t>
            </a:r>
            <a:endParaRPr lang="nl-NL" sz="2100" dirty="0">
              <a:solidFill>
                <a:srgbClr val="D13438"/>
              </a:solidFill>
              <a:cs typeface="Calibri"/>
            </a:endParaRPr>
          </a:p>
          <a:p>
            <a:r>
              <a:rPr lang="en-US" sz="2100" b="1" dirty="0">
                <a:cs typeface="Calibri"/>
              </a:rPr>
              <a:t>Do it thoughtfully and deliberately</a:t>
            </a:r>
            <a:r>
              <a:rPr lang="en-US" sz="2100" dirty="0">
                <a:cs typeface="Calibri"/>
              </a:rPr>
              <a:t>. Try to find out what the client is actually asking before answering a question that requires self-disclosure. One can then better discuss the client's underlying need.</a:t>
            </a:r>
            <a:endParaRPr lang="en-US" sz="2100" dirty="0">
              <a:solidFill>
                <a:srgbClr val="000000"/>
              </a:solidFill>
              <a:cs typeface="Calibri"/>
            </a:endParaRPr>
          </a:p>
          <a:p>
            <a:pPr lvl="1" algn="just">
              <a:buFont typeface="Arial" panose="05000000000000000000" pitchFamily="2" charset="2"/>
              <a:buChar char="•"/>
            </a:pPr>
            <a:endParaRPr lang="nl-NL" sz="1800" dirty="0">
              <a:solidFill>
                <a:srgbClr val="D13438"/>
              </a:solidFill>
              <a:cs typeface="Calibri"/>
            </a:endParaRPr>
          </a:p>
        </p:txBody>
      </p:sp>
      <p:sp>
        <p:nvSpPr>
          <p:cNvPr id="6" name="Tijdelijke aanduiding voor inhoud 2">
            <a:extLst>
              <a:ext uri="{FF2B5EF4-FFF2-40B4-BE49-F238E27FC236}">
                <a16:creationId xmlns:a16="http://schemas.microsoft.com/office/drawing/2014/main" id="{6442EEC8-133D-CA8E-D96A-988311B57FB5}"/>
              </a:ext>
            </a:extLst>
          </p:cNvPr>
          <p:cNvSpPr txBox="1">
            <a:spLocks/>
          </p:cNvSpPr>
          <p:nvPr/>
        </p:nvSpPr>
        <p:spPr>
          <a:xfrm>
            <a:off x="6098061" y="2446089"/>
            <a:ext cx="5852132" cy="4865977"/>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Sans-Serif" panose="05000000000000000000" pitchFamily="2" charset="2"/>
            </a:pPr>
            <a:r>
              <a:rPr lang="en-US" sz="2100" b="1" dirty="0">
                <a:cs typeface="Calibri"/>
              </a:rPr>
              <a:t>Choose words carefully</a:t>
            </a:r>
            <a:r>
              <a:rPr lang="en-US" sz="2100" dirty="0">
                <a:cs typeface="Calibri"/>
              </a:rPr>
              <a:t>: how empathetic or emotionally charged the telling is. The degree of intimacy should match the patient's need. Overly personal self-disclosure is relatively unfavorable, but some degree of intimacy is needed.</a:t>
            </a:r>
            <a:endParaRPr lang="nl-NL" sz="2100" dirty="0">
              <a:solidFill>
                <a:srgbClr val="000000"/>
              </a:solidFill>
              <a:cs typeface="Calibri"/>
            </a:endParaRPr>
          </a:p>
          <a:p>
            <a:pPr marL="342900" indent="-342900">
              <a:buFont typeface="Wingdings,Sans-Serif" panose="05000000000000000000" pitchFamily="2" charset="2"/>
            </a:pPr>
            <a:r>
              <a:rPr lang="en-US" sz="2100" b="1" dirty="0">
                <a:cs typeface="Calibri"/>
              </a:rPr>
              <a:t>Be responsive before, during and after self-disclosure</a:t>
            </a:r>
            <a:r>
              <a:rPr lang="en-US" sz="2100" dirty="0">
                <a:cs typeface="Calibri"/>
              </a:rPr>
              <a:t>. So be sure to get feedback back, through questions or observation, on how the client is taking it up so you can further tune in.</a:t>
            </a:r>
            <a:endParaRPr lang="nl-NL" sz="2100" dirty="0">
              <a:cs typeface="Calibri"/>
            </a:endParaRPr>
          </a:p>
          <a:p>
            <a:pPr algn="just"/>
            <a:endParaRPr lang="nl-NL" dirty="0">
              <a:cs typeface="Calibri"/>
            </a:endParaRPr>
          </a:p>
          <a:p>
            <a:pPr algn="just">
              <a:spcBef>
                <a:spcPts val="0"/>
              </a:spcBef>
              <a:spcAft>
                <a:spcPts val="0"/>
              </a:spcAft>
            </a:pPr>
            <a:endParaRPr lang="nl-NL" sz="1800" dirty="0">
              <a:solidFill>
                <a:srgbClr val="000000"/>
              </a:solidFill>
              <a:cs typeface="Calibri"/>
            </a:endParaRPr>
          </a:p>
          <a:p>
            <a:pPr algn="just"/>
            <a:endParaRPr lang="en-US" sz="2100" dirty="0">
              <a:solidFill>
                <a:srgbClr val="000000"/>
              </a:solidFill>
              <a:cs typeface="Calibri"/>
            </a:endParaRPr>
          </a:p>
        </p:txBody>
      </p:sp>
    </p:spTree>
    <p:extLst>
      <p:ext uri="{BB962C8B-B14F-4D97-AF65-F5344CB8AC3E}">
        <p14:creationId xmlns:p14="http://schemas.microsoft.com/office/powerpoint/2010/main" val="2184502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D97661-A447-34B8-5AF4-F1E4E0BB0B44}"/>
              </a:ext>
            </a:extLst>
          </p:cNvPr>
          <p:cNvSpPr>
            <a:spLocks noGrp="1"/>
          </p:cNvSpPr>
          <p:nvPr>
            <p:ph type="title"/>
          </p:nvPr>
        </p:nvSpPr>
        <p:spPr/>
        <p:txBody>
          <a:bodyPr/>
          <a:lstStyle/>
          <a:p>
            <a:r>
              <a:rPr lang="nl-NL" dirty="0">
                <a:ea typeface="Adobe Gothic Std B"/>
              </a:rPr>
              <a:t>2. An </a:t>
            </a:r>
            <a:r>
              <a:rPr lang="nl-NL" err="1">
                <a:ea typeface="Adobe Gothic Std B"/>
              </a:rPr>
              <a:t>egalitarian</a:t>
            </a:r>
            <a:r>
              <a:rPr lang="nl-NL" dirty="0">
                <a:ea typeface="Adobe Gothic Std B"/>
              </a:rPr>
              <a:t> </a:t>
            </a:r>
            <a:r>
              <a:rPr lang="nl-NL" err="1">
                <a:ea typeface="Adobe Gothic Std B"/>
              </a:rPr>
              <a:t>dialogue</a:t>
            </a:r>
            <a:r>
              <a:rPr lang="nl-NL">
                <a:ea typeface="Adobe Gothic Std B"/>
              </a:rPr>
              <a:t> (1/2)</a:t>
            </a:r>
            <a:endParaRPr lang="nl-NL" err="1">
              <a:cs typeface="Calibri"/>
            </a:endParaRPr>
          </a:p>
        </p:txBody>
      </p:sp>
      <p:sp>
        <p:nvSpPr>
          <p:cNvPr id="3" name="Tijdelijke aanduiding voor inhoud 2">
            <a:extLst>
              <a:ext uri="{FF2B5EF4-FFF2-40B4-BE49-F238E27FC236}">
                <a16:creationId xmlns:a16="http://schemas.microsoft.com/office/drawing/2014/main" id="{A22C1CC3-B2DC-9F60-8BB9-9D40B2C24D28}"/>
              </a:ext>
            </a:extLst>
          </p:cNvPr>
          <p:cNvSpPr>
            <a:spLocks noGrp="1"/>
          </p:cNvSpPr>
          <p:nvPr>
            <p:ph idx="1"/>
          </p:nvPr>
        </p:nvSpPr>
        <p:spPr>
          <a:xfrm>
            <a:off x="557999" y="2272224"/>
            <a:ext cx="5852132" cy="4865977"/>
          </a:xfrm>
        </p:spPr>
        <p:txBody>
          <a:bodyPr vert="horz" lIns="91440" tIns="45720" rIns="91440" bIns="45720" rtlCol="0" anchor="t">
            <a:normAutofit/>
          </a:bodyPr>
          <a:lstStyle/>
          <a:p>
            <a:pPr marL="0" indent="0">
              <a:buNone/>
            </a:pPr>
            <a:r>
              <a:rPr lang="nl-NL" dirty="0">
                <a:cs typeface="Calibri" panose="020F0502020204030204"/>
              </a:rPr>
              <a:t>An </a:t>
            </a:r>
            <a:r>
              <a:rPr lang="nl-NL" dirty="0" err="1">
                <a:cs typeface="Calibri" panose="020F0502020204030204"/>
              </a:rPr>
              <a:t>egalitarian</a:t>
            </a:r>
            <a:r>
              <a:rPr lang="nl-NL" dirty="0">
                <a:cs typeface="Calibri" panose="020F0502020204030204"/>
              </a:rPr>
              <a:t> </a:t>
            </a:r>
            <a:r>
              <a:rPr lang="nl-NL" dirty="0" err="1">
                <a:cs typeface="Calibri" panose="020F0502020204030204"/>
              </a:rPr>
              <a:t>dialogue</a:t>
            </a:r>
            <a:r>
              <a:rPr lang="nl-NL" dirty="0">
                <a:cs typeface="Calibri" panose="020F0502020204030204"/>
              </a:rPr>
              <a:t> is </a:t>
            </a:r>
            <a:r>
              <a:rPr lang="nl-NL" dirty="0" err="1">
                <a:cs typeface="Calibri" panose="020F0502020204030204"/>
              </a:rPr>
              <a:t>one</a:t>
            </a:r>
            <a:r>
              <a:rPr lang="nl-NL" dirty="0">
                <a:cs typeface="Calibri" panose="020F0502020204030204"/>
              </a:rPr>
              <a:t> </a:t>
            </a:r>
            <a:r>
              <a:rPr lang="nl-NL" dirty="0" err="1">
                <a:cs typeface="Calibri" panose="020F0502020204030204"/>
              </a:rPr>
              <a:t>where</a:t>
            </a:r>
            <a:r>
              <a:rPr lang="nl-NL" dirty="0">
                <a:cs typeface="Calibri" panose="020F0502020204030204"/>
              </a:rPr>
              <a:t> </a:t>
            </a:r>
            <a:r>
              <a:rPr lang="nl-NL" dirty="0" err="1">
                <a:cs typeface="Calibri" panose="020F0502020204030204"/>
              </a:rPr>
              <a:t>all</a:t>
            </a:r>
            <a:r>
              <a:rPr lang="nl-NL" dirty="0">
                <a:cs typeface="Calibri" panose="020F0502020204030204"/>
              </a:rPr>
              <a:t> </a:t>
            </a:r>
            <a:r>
              <a:rPr lang="nl-NL" dirty="0" err="1">
                <a:cs typeface="Calibri" panose="020F0502020204030204"/>
              </a:rPr>
              <a:t>participants</a:t>
            </a:r>
            <a:r>
              <a:rPr lang="nl-NL" dirty="0">
                <a:cs typeface="Calibri" panose="020F0502020204030204"/>
              </a:rPr>
              <a:t> are </a:t>
            </a:r>
            <a:r>
              <a:rPr lang="nl-NL" b="1" dirty="0" err="1">
                <a:cs typeface="Calibri" panose="020F0502020204030204"/>
              </a:rPr>
              <a:t>equal</a:t>
            </a:r>
            <a:r>
              <a:rPr lang="nl-NL" dirty="0">
                <a:cs typeface="Calibri" panose="020F0502020204030204"/>
              </a:rPr>
              <a:t>. </a:t>
            </a:r>
            <a:r>
              <a:rPr lang="nl-NL" dirty="0" err="1">
                <a:cs typeface="Calibri" panose="020F0502020204030204"/>
              </a:rPr>
              <a:t>Potential</a:t>
            </a:r>
            <a:r>
              <a:rPr lang="nl-NL" dirty="0">
                <a:cs typeface="Calibri" panose="020F0502020204030204"/>
              </a:rPr>
              <a:t> power </a:t>
            </a:r>
            <a:r>
              <a:rPr lang="nl-NL" dirty="0" err="1">
                <a:cs typeface="Calibri" panose="020F0502020204030204"/>
              </a:rPr>
              <a:t>imbalances</a:t>
            </a:r>
            <a:r>
              <a:rPr lang="nl-NL" dirty="0">
                <a:cs typeface="Calibri" panose="020F0502020204030204"/>
              </a:rPr>
              <a:t> </a:t>
            </a:r>
            <a:r>
              <a:rPr lang="nl-NL" dirty="0" err="1">
                <a:cs typeface="Calibri" panose="020F0502020204030204"/>
              </a:rPr>
              <a:t>between</a:t>
            </a:r>
            <a:r>
              <a:rPr lang="nl-NL" dirty="0">
                <a:cs typeface="Calibri" panose="020F0502020204030204"/>
              </a:rPr>
              <a:t> </a:t>
            </a:r>
            <a:r>
              <a:rPr lang="nl-NL" dirty="0" err="1">
                <a:cs typeface="Calibri" panose="020F0502020204030204"/>
              </a:rPr>
              <a:t>the</a:t>
            </a:r>
            <a:r>
              <a:rPr lang="nl-NL" dirty="0">
                <a:cs typeface="Calibri" panose="020F0502020204030204"/>
              </a:rPr>
              <a:t> </a:t>
            </a:r>
            <a:r>
              <a:rPr lang="nl-NL" dirty="0" err="1">
                <a:cs typeface="Calibri" panose="020F0502020204030204"/>
              </a:rPr>
              <a:t>participants</a:t>
            </a:r>
            <a:r>
              <a:rPr lang="nl-NL" dirty="0">
                <a:cs typeface="Calibri" panose="020F0502020204030204"/>
              </a:rPr>
              <a:t> (e.g. teacher </a:t>
            </a:r>
            <a:r>
              <a:rPr lang="nl-NL" dirty="0" err="1">
                <a:cs typeface="Calibri" panose="020F0502020204030204"/>
              </a:rPr>
              <a:t>and</a:t>
            </a:r>
            <a:r>
              <a:rPr lang="nl-NL" dirty="0">
                <a:cs typeface="Calibri" panose="020F0502020204030204"/>
              </a:rPr>
              <a:t> student) </a:t>
            </a:r>
            <a:r>
              <a:rPr lang="nl-NL" dirty="0" err="1">
                <a:cs typeface="Calibri" panose="020F0502020204030204"/>
              </a:rPr>
              <a:t>should</a:t>
            </a:r>
            <a:r>
              <a:rPr lang="nl-NL" dirty="0">
                <a:cs typeface="Calibri" panose="020F0502020204030204"/>
              </a:rPr>
              <a:t> </a:t>
            </a:r>
            <a:r>
              <a:rPr lang="nl-NL" dirty="0" err="1">
                <a:cs typeface="Calibri" panose="020F0502020204030204"/>
              </a:rPr>
              <a:t>not</a:t>
            </a:r>
            <a:r>
              <a:rPr lang="nl-NL" dirty="0">
                <a:cs typeface="Calibri" panose="020F0502020204030204"/>
              </a:rPr>
              <a:t> </a:t>
            </a:r>
            <a:r>
              <a:rPr lang="nl-NL" dirty="0" err="1">
                <a:cs typeface="Calibri" panose="020F0502020204030204"/>
              </a:rPr>
              <a:t>play</a:t>
            </a:r>
            <a:r>
              <a:rPr lang="nl-NL" dirty="0">
                <a:cs typeface="Calibri" panose="020F0502020204030204"/>
              </a:rPr>
              <a:t> a </a:t>
            </a:r>
            <a:r>
              <a:rPr lang="nl-NL" dirty="0" err="1">
                <a:cs typeface="Calibri" panose="020F0502020204030204"/>
              </a:rPr>
              <a:t>role</a:t>
            </a:r>
            <a:r>
              <a:rPr lang="nl-NL" dirty="0">
                <a:cs typeface="Calibri" panose="020F0502020204030204"/>
              </a:rPr>
              <a:t>. </a:t>
            </a:r>
            <a:r>
              <a:rPr lang="nl-NL" dirty="0" err="1">
                <a:cs typeface="Calibri" panose="020F0502020204030204"/>
              </a:rPr>
              <a:t>Instead</a:t>
            </a:r>
            <a:r>
              <a:rPr lang="nl-NL" dirty="0">
                <a:cs typeface="Calibri" panose="020F0502020204030204"/>
              </a:rPr>
              <a:t>, </a:t>
            </a:r>
            <a:r>
              <a:rPr lang="nl-NL" dirty="0" err="1">
                <a:cs typeface="Calibri" panose="020F0502020204030204"/>
              </a:rPr>
              <a:t>the</a:t>
            </a:r>
            <a:r>
              <a:rPr lang="nl-NL" dirty="0">
                <a:cs typeface="Calibri" panose="020F0502020204030204"/>
              </a:rPr>
              <a:t> </a:t>
            </a:r>
            <a:r>
              <a:rPr lang="nl-NL" dirty="0" err="1">
                <a:cs typeface="Calibri" panose="020F0502020204030204"/>
              </a:rPr>
              <a:t>communication</a:t>
            </a:r>
            <a:r>
              <a:rPr lang="nl-NL" dirty="0">
                <a:cs typeface="Calibri" panose="020F0502020204030204"/>
              </a:rPr>
              <a:t> </a:t>
            </a:r>
            <a:r>
              <a:rPr lang="nl-NL" dirty="0" err="1">
                <a:cs typeface="Calibri" panose="020F0502020204030204"/>
              </a:rPr>
              <a:t>should</a:t>
            </a:r>
            <a:r>
              <a:rPr lang="nl-NL" dirty="0">
                <a:cs typeface="Calibri" panose="020F0502020204030204"/>
              </a:rPr>
              <a:t> </a:t>
            </a:r>
            <a:r>
              <a:rPr lang="nl-NL" dirty="0" err="1">
                <a:cs typeface="Calibri" panose="020F0502020204030204"/>
              </a:rPr>
              <a:t>stimulate</a:t>
            </a:r>
            <a:r>
              <a:rPr lang="nl-NL" dirty="0">
                <a:cs typeface="Calibri" panose="020F0502020204030204"/>
              </a:rPr>
              <a:t> </a:t>
            </a:r>
            <a:r>
              <a:rPr lang="nl-NL" dirty="0" err="1">
                <a:cs typeface="Calibri" panose="020F0502020204030204"/>
              </a:rPr>
              <a:t>others</a:t>
            </a:r>
            <a:r>
              <a:rPr lang="nl-NL" dirty="0">
                <a:cs typeface="Calibri" panose="020F0502020204030204"/>
              </a:rPr>
              <a:t> </a:t>
            </a:r>
            <a:r>
              <a:rPr lang="nl-NL" dirty="0" err="1">
                <a:cs typeface="Calibri" panose="020F0502020204030204"/>
              </a:rPr>
              <a:t>to</a:t>
            </a:r>
            <a:r>
              <a:rPr lang="nl-NL" dirty="0">
                <a:cs typeface="Calibri" panose="020F0502020204030204"/>
              </a:rPr>
              <a:t> </a:t>
            </a:r>
            <a:r>
              <a:rPr lang="nl-NL" dirty="0" err="1">
                <a:cs typeface="Calibri" panose="020F0502020204030204"/>
              </a:rPr>
              <a:t>express</a:t>
            </a:r>
            <a:r>
              <a:rPr lang="nl-NL" dirty="0">
                <a:cs typeface="Calibri" panose="020F0502020204030204"/>
              </a:rPr>
              <a:t> </a:t>
            </a:r>
            <a:r>
              <a:rPr lang="nl-NL" dirty="0" err="1">
                <a:cs typeface="Calibri" panose="020F0502020204030204"/>
              </a:rPr>
              <a:t>their</a:t>
            </a:r>
            <a:r>
              <a:rPr lang="nl-NL" dirty="0">
                <a:cs typeface="Calibri" panose="020F0502020204030204"/>
              </a:rPr>
              <a:t> </a:t>
            </a:r>
            <a:r>
              <a:rPr lang="nl-NL" dirty="0" err="1">
                <a:cs typeface="Calibri" panose="020F0502020204030204"/>
              </a:rPr>
              <a:t>beliefs</a:t>
            </a:r>
            <a:r>
              <a:rPr lang="nl-NL" dirty="0">
                <a:cs typeface="Calibri" panose="020F0502020204030204"/>
              </a:rPr>
              <a:t>, attitudes </a:t>
            </a:r>
            <a:r>
              <a:rPr lang="nl-NL" dirty="0" err="1">
                <a:cs typeface="Calibri" panose="020F0502020204030204"/>
              </a:rPr>
              <a:t>and</a:t>
            </a:r>
            <a:r>
              <a:rPr lang="nl-NL" dirty="0">
                <a:cs typeface="Calibri" panose="020F0502020204030204"/>
              </a:rPr>
              <a:t> </a:t>
            </a:r>
            <a:r>
              <a:rPr lang="nl-NL" dirty="0" err="1">
                <a:cs typeface="Calibri" panose="020F0502020204030204"/>
              </a:rPr>
              <a:t>opinions</a:t>
            </a:r>
            <a:r>
              <a:rPr lang="nl-NL" dirty="0">
                <a:cs typeface="Calibri" panose="020F0502020204030204"/>
              </a:rPr>
              <a:t> in order </a:t>
            </a:r>
            <a:r>
              <a:rPr lang="nl-NL" dirty="0" err="1">
                <a:cs typeface="Calibri" panose="020F0502020204030204"/>
              </a:rPr>
              <a:t>to</a:t>
            </a:r>
            <a:r>
              <a:rPr lang="nl-NL" dirty="0">
                <a:cs typeface="Calibri" panose="020F0502020204030204"/>
              </a:rPr>
              <a:t> </a:t>
            </a:r>
            <a:r>
              <a:rPr lang="nl-NL" dirty="0" err="1">
                <a:cs typeface="Calibri" panose="020F0502020204030204"/>
              </a:rPr>
              <a:t>reach</a:t>
            </a:r>
            <a:r>
              <a:rPr lang="nl-NL" dirty="0">
                <a:cs typeface="Calibri" panose="020F0502020204030204"/>
              </a:rPr>
              <a:t> a </a:t>
            </a:r>
            <a:r>
              <a:rPr lang="nl-NL" dirty="0" err="1">
                <a:cs typeface="Calibri" panose="020F0502020204030204"/>
              </a:rPr>
              <a:t>mutual</a:t>
            </a:r>
            <a:r>
              <a:rPr lang="nl-NL" dirty="0">
                <a:cs typeface="Calibri" panose="020F0502020204030204"/>
              </a:rPr>
              <a:t> </a:t>
            </a:r>
            <a:r>
              <a:rPr lang="nl-NL" dirty="0" err="1">
                <a:cs typeface="Calibri" panose="020F0502020204030204"/>
              </a:rPr>
              <a:t>understanding</a:t>
            </a:r>
            <a:r>
              <a:rPr lang="nl-NL" dirty="0">
                <a:cs typeface="Calibri" panose="020F0502020204030204"/>
              </a:rPr>
              <a:t>. </a:t>
            </a:r>
            <a:endParaRPr lang="nl-NL" dirty="0"/>
          </a:p>
          <a:p>
            <a:pPr marL="0" indent="0" algn="just">
              <a:buNone/>
            </a:pPr>
            <a:endParaRPr lang="nl-NL" dirty="0">
              <a:cs typeface="Calibri" panose="020F0502020204030204"/>
            </a:endParaRPr>
          </a:p>
        </p:txBody>
      </p:sp>
      <p:sp>
        <p:nvSpPr>
          <p:cNvPr id="4" name="Tekstvak 3">
            <a:extLst>
              <a:ext uri="{FF2B5EF4-FFF2-40B4-BE49-F238E27FC236}">
                <a16:creationId xmlns:a16="http://schemas.microsoft.com/office/drawing/2014/main" id="{6FB8C545-FBA4-D62C-E0FC-F55C8466ED33}"/>
              </a:ext>
            </a:extLst>
          </p:cNvPr>
          <p:cNvSpPr txBox="1"/>
          <p:nvPr/>
        </p:nvSpPr>
        <p:spPr>
          <a:xfrm>
            <a:off x="6884830" y="6573591"/>
            <a:ext cx="558084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a:hlinkClick r:id="rId3"/>
              </a:rPr>
              <a:t>Source definition</a:t>
            </a:r>
            <a:r>
              <a:rPr lang="nl-NL" sz="1200" dirty="0">
                <a:cs typeface="Calibri"/>
              </a:rPr>
              <a:t> | </a:t>
            </a:r>
            <a:r>
              <a:rPr lang="nl-NL" sz="1200" dirty="0">
                <a:cs typeface="Calibri"/>
                <a:hlinkClick r:id="rId4"/>
              </a:rPr>
              <a:t>Source information</a:t>
            </a:r>
            <a:r>
              <a:rPr lang="nl-NL" sz="1200" dirty="0">
                <a:cs typeface="Calibri"/>
              </a:rPr>
              <a:t> | </a:t>
            </a:r>
            <a:r>
              <a:rPr lang="nl-NL" sz="1200" dirty="0">
                <a:cs typeface="Calibri"/>
                <a:hlinkClick r:id="rId5"/>
              </a:rPr>
              <a:t>Source image</a:t>
            </a:r>
            <a:endParaRPr lang="nl-NL" sz="1200" dirty="0">
              <a:cs typeface="Calibri" panose="020F0502020204030204"/>
            </a:endParaRPr>
          </a:p>
        </p:txBody>
      </p:sp>
      <p:pic>
        <p:nvPicPr>
          <p:cNvPr id="7" name="Εικόνα 6" descr="Εικόνα που περιέχει μαύρο, σκοτάδι&#10;&#10;Περιγραφή που δημιουργήθηκε αυτόματα">
            <a:extLst>
              <a:ext uri="{FF2B5EF4-FFF2-40B4-BE49-F238E27FC236}">
                <a16:creationId xmlns:a16="http://schemas.microsoft.com/office/drawing/2014/main" id="{95E9087A-6B83-58A3-57B1-15773D6396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4518" y="1231927"/>
            <a:ext cx="4394146" cy="4394146"/>
          </a:xfrm>
          <a:prstGeom prst="rect">
            <a:avLst/>
          </a:prstGeom>
        </p:spPr>
      </p:pic>
    </p:spTree>
    <p:extLst>
      <p:ext uri="{BB962C8B-B14F-4D97-AF65-F5344CB8AC3E}">
        <p14:creationId xmlns:p14="http://schemas.microsoft.com/office/powerpoint/2010/main" val="2308810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afgeronde hoeken 5">
            <a:extLst>
              <a:ext uri="{FF2B5EF4-FFF2-40B4-BE49-F238E27FC236}">
                <a16:creationId xmlns:a16="http://schemas.microsoft.com/office/drawing/2014/main" id="{17834B0E-0F33-FCBE-D962-15AC4128D5A5}"/>
              </a:ext>
            </a:extLst>
          </p:cNvPr>
          <p:cNvSpPr/>
          <p:nvPr/>
        </p:nvSpPr>
        <p:spPr>
          <a:xfrm>
            <a:off x="6966665" y="1831304"/>
            <a:ext cx="5012027" cy="452907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35439AA9-9945-BD32-D1CC-B446A4DAD894}"/>
              </a:ext>
            </a:extLst>
          </p:cNvPr>
          <p:cNvSpPr>
            <a:spLocks noGrp="1"/>
          </p:cNvSpPr>
          <p:nvPr>
            <p:ph type="title"/>
          </p:nvPr>
        </p:nvSpPr>
        <p:spPr/>
        <p:txBody>
          <a:bodyPr/>
          <a:lstStyle/>
          <a:p>
            <a:r>
              <a:rPr lang="nl-NL" dirty="0">
                <a:ea typeface="Adobe Gothic Std B"/>
                <a:cs typeface="Calibri"/>
              </a:rPr>
              <a:t>A level </a:t>
            </a:r>
            <a:r>
              <a:rPr lang="nl-NL" err="1">
                <a:ea typeface="Adobe Gothic Std B"/>
                <a:cs typeface="Calibri"/>
              </a:rPr>
              <a:t>playing</a:t>
            </a:r>
            <a:r>
              <a:rPr lang="nl-NL" dirty="0">
                <a:ea typeface="Adobe Gothic Std B"/>
                <a:cs typeface="Calibri"/>
              </a:rPr>
              <a:t> field </a:t>
            </a:r>
            <a:r>
              <a:rPr lang="nl-NL" err="1">
                <a:ea typeface="Adobe Gothic Std B"/>
                <a:cs typeface="Calibri"/>
              </a:rPr>
              <a:t>creates</a:t>
            </a:r>
            <a:r>
              <a:rPr lang="nl-NL" dirty="0">
                <a:ea typeface="Adobe Gothic Std B"/>
                <a:cs typeface="Calibri"/>
              </a:rPr>
              <a:t> </a:t>
            </a:r>
            <a:r>
              <a:rPr lang="nl-NL" err="1">
                <a:ea typeface="Adobe Gothic Std B"/>
                <a:cs typeface="Calibri"/>
              </a:rPr>
              <a:t>openness</a:t>
            </a:r>
            <a:r>
              <a:rPr lang="nl-NL">
                <a:ea typeface="Adobe Gothic Std B"/>
                <a:cs typeface="Calibri"/>
              </a:rPr>
              <a:t> (2/2)</a:t>
            </a:r>
            <a:endParaRPr lang="nl-NL" err="1">
              <a:cs typeface="Calibri"/>
            </a:endParaRPr>
          </a:p>
        </p:txBody>
      </p:sp>
      <p:sp>
        <p:nvSpPr>
          <p:cNvPr id="3" name="Tijdelijke aanduiding voor inhoud 2">
            <a:extLst>
              <a:ext uri="{FF2B5EF4-FFF2-40B4-BE49-F238E27FC236}">
                <a16:creationId xmlns:a16="http://schemas.microsoft.com/office/drawing/2014/main" id="{099D9457-CC2B-F4D5-38BF-B6810F8CDCB7}"/>
              </a:ext>
            </a:extLst>
          </p:cNvPr>
          <p:cNvSpPr>
            <a:spLocks noGrp="1"/>
          </p:cNvSpPr>
          <p:nvPr>
            <p:ph idx="1"/>
          </p:nvPr>
        </p:nvSpPr>
        <p:spPr/>
        <p:txBody>
          <a:bodyPr vert="horz" lIns="91440" tIns="45720" rIns="91440" bIns="45720" rtlCol="0" anchor="t">
            <a:normAutofit/>
          </a:bodyPr>
          <a:lstStyle/>
          <a:p>
            <a:pPr marL="0" indent="0">
              <a:buNone/>
            </a:pPr>
            <a:r>
              <a:rPr lang="nl-NL" dirty="0">
                <a:cs typeface="Calibri" panose="020F0502020204030204"/>
              </a:rPr>
              <a:t>An egalitarian dialogue is focused on sharing ideas on an equal level.</a:t>
            </a:r>
            <a:endParaRPr lang="nl-NL" dirty="0"/>
          </a:p>
          <a:p>
            <a:pPr marL="0" indent="0">
              <a:buNone/>
            </a:pPr>
            <a:r>
              <a:rPr lang="nl-NL" dirty="0" err="1">
                <a:cs typeface="Calibri" panose="020F0502020204030204"/>
              </a:rPr>
              <a:t>This</a:t>
            </a:r>
            <a:r>
              <a:rPr lang="nl-NL" dirty="0">
                <a:cs typeface="Calibri" panose="020F0502020204030204"/>
              </a:rPr>
              <a:t> </a:t>
            </a:r>
            <a:r>
              <a:rPr lang="nl-NL" dirty="0" err="1">
                <a:cs typeface="Calibri" panose="020F0502020204030204"/>
              </a:rPr>
              <a:t>equality</a:t>
            </a:r>
            <a:r>
              <a:rPr lang="nl-NL" dirty="0">
                <a:cs typeface="Calibri" panose="020F0502020204030204"/>
              </a:rPr>
              <a:t> puts </a:t>
            </a:r>
            <a:r>
              <a:rPr lang="nl-NL" dirty="0" err="1">
                <a:cs typeface="Calibri" panose="020F0502020204030204"/>
              </a:rPr>
              <a:t>the</a:t>
            </a:r>
            <a:r>
              <a:rPr lang="nl-NL" dirty="0">
                <a:cs typeface="Calibri" panose="020F0502020204030204"/>
              </a:rPr>
              <a:t> focus on </a:t>
            </a:r>
            <a:r>
              <a:rPr lang="nl-NL" dirty="0" err="1">
                <a:cs typeface="Calibri" panose="020F0502020204030204"/>
              </a:rPr>
              <a:t>the</a:t>
            </a:r>
            <a:r>
              <a:rPr lang="nl-NL" dirty="0">
                <a:cs typeface="Calibri" panose="020F0502020204030204"/>
              </a:rPr>
              <a:t> </a:t>
            </a:r>
            <a:r>
              <a:rPr lang="nl-NL" dirty="0" err="1">
                <a:cs typeface="Calibri" panose="020F0502020204030204"/>
              </a:rPr>
              <a:t>validity</a:t>
            </a:r>
            <a:r>
              <a:rPr lang="nl-NL" dirty="0">
                <a:cs typeface="Calibri" panose="020F0502020204030204"/>
              </a:rPr>
              <a:t> of </a:t>
            </a:r>
            <a:r>
              <a:rPr lang="nl-NL" dirty="0" err="1">
                <a:cs typeface="Calibri" panose="020F0502020204030204"/>
              </a:rPr>
              <a:t>the</a:t>
            </a:r>
            <a:r>
              <a:rPr lang="nl-NL" dirty="0">
                <a:cs typeface="Calibri" panose="020F0502020204030204"/>
              </a:rPr>
              <a:t> </a:t>
            </a:r>
            <a:r>
              <a:rPr lang="nl-NL" dirty="0" err="1">
                <a:cs typeface="Calibri" panose="020F0502020204030204"/>
              </a:rPr>
              <a:t>arguments</a:t>
            </a:r>
            <a:r>
              <a:rPr lang="nl-NL" dirty="0">
                <a:cs typeface="Calibri" panose="020F0502020204030204"/>
              </a:rPr>
              <a:t> </a:t>
            </a:r>
            <a:r>
              <a:rPr lang="nl-NL" dirty="0" err="1">
                <a:cs typeface="Calibri" panose="020F0502020204030204"/>
              </a:rPr>
              <a:t>and</a:t>
            </a:r>
            <a:r>
              <a:rPr lang="nl-NL" dirty="0">
                <a:cs typeface="Calibri" panose="020F0502020204030204"/>
              </a:rPr>
              <a:t> </a:t>
            </a:r>
            <a:r>
              <a:rPr lang="nl-NL" dirty="0" err="1">
                <a:cs typeface="Calibri" panose="020F0502020204030204"/>
              </a:rPr>
              <a:t>what</a:t>
            </a:r>
            <a:r>
              <a:rPr lang="nl-NL" dirty="0">
                <a:cs typeface="Calibri" panose="020F0502020204030204"/>
              </a:rPr>
              <a:t> is </a:t>
            </a:r>
            <a:r>
              <a:rPr lang="nl-NL" dirty="0" err="1">
                <a:cs typeface="Calibri" panose="020F0502020204030204"/>
              </a:rPr>
              <a:t>said</a:t>
            </a:r>
            <a:r>
              <a:rPr lang="nl-NL" dirty="0">
                <a:cs typeface="Calibri" panose="020F0502020204030204"/>
              </a:rPr>
              <a:t> in </a:t>
            </a:r>
            <a:r>
              <a:rPr lang="nl-NL" dirty="0" err="1">
                <a:cs typeface="Calibri" panose="020F0502020204030204"/>
              </a:rPr>
              <a:t>the</a:t>
            </a:r>
            <a:r>
              <a:rPr lang="nl-NL" dirty="0">
                <a:cs typeface="Calibri" panose="020F0502020204030204"/>
              </a:rPr>
              <a:t> </a:t>
            </a:r>
            <a:r>
              <a:rPr lang="nl-NL" dirty="0" err="1">
                <a:cs typeface="Calibri" panose="020F0502020204030204"/>
              </a:rPr>
              <a:t>conversation</a:t>
            </a:r>
            <a:r>
              <a:rPr lang="nl-NL" dirty="0">
                <a:cs typeface="Calibri" panose="020F0502020204030204"/>
              </a:rPr>
              <a:t>, </a:t>
            </a:r>
            <a:r>
              <a:rPr lang="nl-NL" dirty="0" err="1">
                <a:cs typeface="Calibri" panose="020F0502020204030204"/>
              </a:rPr>
              <a:t>instead</a:t>
            </a:r>
            <a:r>
              <a:rPr lang="nl-NL" dirty="0">
                <a:cs typeface="Calibri" panose="020F0502020204030204"/>
              </a:rPr>
              <a:t> of </a:t>
            </a:r>
            <a:r>
              <a:rPr lang="nl-NL" dirty="0" err="1">
                <a:cs typeface="Calibri" panose="020F0502020204030204"/>
              </a:rPr>
              <a:t>forcing</a:t>
            </a:r>
            <a:r>
              <a:rPr lang="nl-NL" dirty="0">
                <a:cs typeface="Calibri" panose="020F0502020204030204"/>
              </a:rPr>
              <a:t> a </a:t>
            </a:r>
            <a:r>
              <a:rPr lang="nl-NL" dirty="0" err="1">
                <a:cs typeface="Calibri" panose="020F0502020204030204"/>
              </a:rPr>
              <a:t>particular</a:t>
            </a:r>
            <a:r>
              <a:rPr lang="nl-NL" dirty="0">
                <a:cs typeface="Calibri" panose="020F0502020204030204"/>
              </a:rPr>
              <a:t> way of thinking on </a:t>
            </a:r>
            <a:r>
              <a:rPr lang="nl-NL" dirty="0" err="1">
                <a:cs typeface="Calibri" panose="020F0502020204030204"/>
              </a:rPr>
              <a:t>someone</a:t>
            </a:r>
            <a:r>
              <a:rPr lang="nl-NL" dirty="0">
                <a:cs typeface="Calibri" panose="020F0502020204030204"/>
              </a:rPr>
              <a:t>. </a:t>
            </a:r>
          </a:p>
          <a:p>
            <a:pPr marL="0" indent="0">
              <a:buNone/>
            </a:pPr>
            <a:r>
              <a:rPr lang="nl-NL" dirty="0">
                <a:cs typeface="Calibri" panose="020F0502020204030204"/>
              </a:rPr>
              <a:t>In </a:t>
            </a:r>
            <a:r>
              <a:rPr lang="nl-NL" dirty="0" err="1">
                <a:cs typeface="Calibri" panose="020F0502020204030204"/>
              </a:rPr>
              <a:t>this</a:t>
            </a:r>
            <a:r>
              <a:rPr lang="nl-NL" dirty="0">
                <a:cs typeface="Calibri" panose="020F0502020204030204"/>
              </a:rPr>
              <a:t> way, </a:t>
            </a:r>
            <a:r>
              <a:rPr lang="nl-NL" dirty="0" err="1">
                <a:cs typeface="Calibri" panose="020F0502020204030204"/>
              </a:rPr>
              <a:t>the</a:t>
            </a:r>
            <a:r>
              <a:rPr lang="nl-NL" dirty="0">
                <a:cs typeface="Calibri" panose="020F0502020204030204"/>
              </a:rPr>
              <a:t> form of </a:t>
            </a:r>
            <a:r>
              <a:rPr lang="nl-NL" dirty="0" err="1">
                <a:cs typeface="Calibri" panose="020F0502020204030204"/>
              </a:rPr>
              <a:t>egalitarian</a:t>
            </a:r>
            <a:r>
              <a:rPr lang="nl-NL" dirty="0">
                <a:cs typeface="Calibri" panose="020F0502020204030204"/>
              </a:rPr>
              <a:t> </a:t>
            </a:r>
            <a:r>
              <a:rPr lang="nl-NL" dirty="0" err="1">
                <a:cs typeface="Calibri" panose="020F0502020204030204"/>
              </a:rPr>
              <a:t>dialogue</a:t>
            </a:r>
            <a:r>
              <a:rPr lang="nl-NL" dirty="0">
                <a:cs typeface="Calibri" panose="020F0502020204030204"/>
              </a:rPr>
              <a:t> </a:t>
            </a:r>
            <a:r>
              <a:rPr lang="nl-NL" dirty="0" err="1">
                <a:cs typeface="Calibri" panose="020F0502020204030204"/>
              </a:rPr>
              <a:t>creates</a:t>
            </a:r>
            <a:r>
              <a:rPr lang="nl-NL" dirty="0">
                <a:cs typeface="Calibri" panose="020F0502020204030204"/>
              </a:rPr>
              <a:t> a level </a:t>
            </a:r>
            <a:r>
              <a:rPr lang="nl-NL" dirty="0" err="1">
                <a:cs typeface="Calibri" panose="020F0502020204030204"/>
              </a:rPr>
              <a:t>playing</a:t>
            </a:r>
            <a:r>
              <a:rPr lang="nl-NL" dirty="0">
                <a:cs typeface="Calibri" panose="020F0502020204030204"/>
              </a:rPr>
              <a:t> field, </a:t>
            </a:r>
            <a:r>
              <a:rPr lang="nl-NL" dirty="0" err="1">
                <a:cs typeface="Calibri" panose="020F0502020204030204"/>
              </a:rPr>
              <a:t>creating</a:t>
            </a:r>
            <a:r>
              <a:rPr lang="nl-NL" dirty="0">
                <a:cs typeface="Calibri" panose="020F0502020204030204"/>
              </a:rPr>
              <a:t> a environment of </a:t>
            </a:r>
            <a:r>
              <a:rPr lang="nl-NL" dirty="0" err="1">
                <a:cs typeface="Calibri" panose="020F0502020204030204"/>
              </a:rPr>
              <a:t>safety</a:t>
            </a:r>
            <a:r>
              <a:rPr lang="nl-NL" dirty="0">
                <a:cs typeface="Calibri" panose="020F0502020204030204"/>
              </a:rPr>
              <a:t> </a:t>
            </a:r>
            <a:r>
              <a:rPr lang="nl-NL" dirty="0" err="1">
                <a:cs typeface="Calibri" panose="020F0502020204030204"/>
              </a:rPr>
              <a:t>and</a:t>
            </a:r>
            <a:r>
              <a:rPr lang="nl-NL" dirty="0">
                <a:cs typeface="Calibri" panose="020F0502020204030204"/>
              </a:rPr>
              <a:t> </a:t>
            </a:r>
            <a:r>
              <a:rPr lang="nl-NL" dirty="0" err="1">
                <a:cs typeface="Calibri" panose="020F0502020204030204"/>
              </a:rPr>
              <a:t>openness</a:t>
            </a:r>
            <a:r>
              <a:rPr lang="nl-NL" dirty="0">
                <a:cs typeface="Calibri" panose="020F0502020204030204"/>
              </a:rPr>
              <a:t>.</a:t>
            </a:r>
          </a:p>
        </p:txBody>
      </p:sp>
      <p:sp>
        <p:nvSpPr>
          <p:cNvPr id="4" name="Tekstvak 3">
            <a:extLst>
              <a:ext uri="{FF2B5EF4-FFF2-40B4-BE49-F238E27FC236}">
                <a16:creationId xmlns:a16="http://schemas.microsoft.com/office/drawing/2014/main" id="{076FA987-AB78-19B2-EAD6-6F0E3C1C0B48}"/>
              </a:ext>
            </a:extLst>
          </p:cNvPr>
          <p:cNvSpPr txBox="1"/>
          <p:nvPr/>
        </p:nvSpPr>
        <p:spPr>
          <a:xfrm>
            <a:off x="7515357" y="2190722"/>
            <a:ext cx="3914641"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100" i="1" dirty="0" err="1">
                <a:solidFill>
                  <a:schemeClr val="bg1"/>
                </a:solidFill>
                <a:cs typeface="Calibri"/>
              </a:rPr>
              <a:t>When</a:t>
            </a:r>
            <a:r>
              <a:rPr lang="nl-NL" sz="2100" i="1" dirty="0">
                <a:solidFill>
                  <a:schemeClr val="bg1"/>
                </a:solidFill>
                <a:cs typeface="Calibri"/>
              </a:rPr>
              <a:t> a first </a:t>
            </a:r>
            <a:r>
              <a:rPr lang="nl-NL" sz="2100" i="1" dirty="0" err="1">
                <a:solidFill>
                  <a:schemeClr val="bg1"/>
                </a:solidFill>
                <a:cs typeface="Calibri"/>
              </a:rPr>
              <a:t>liner</a:t>
            </a:r>
            <a:r>
              <a:rPr lang="nl-NL" sz="2100" i="1" dirty="0">
                <a:solidFill>
                  <a:schemeClr val="bg1"/>
                </a:solidFill>
                <a:cs typeface="Calibri"/>
              </a:rPr>
              <a:t> want </a:t>
            </a:r>
            <a:r>
              <a:rPr lang="nl-NL" sz="2100" i="1" dirty="0" err="1">
                <a:solidFill>
                  <a:schemeClr val="bg1"/>
                </a:solidFill>
                <a:cs typeface="Calibri"/>
              </a:rPr>
              <a:t>to</a:t>
            </a:r>
            <a:r>
              <a:rPr lang="nl-NL" sz="2100" i="1" dirty="0">
                <a:solidFill>
                  <a:schemeClr val="bg1"/>
                </a:solidFill>
                <a:cs typeface="Calibri"/>
              </a:rPr>
              <a:t> have a </a:t>
            </a:r>
            <a:r>
              <a:rPr lang="nl-NL" sz="2100" i="1" dirty="0" err="1">
                <a:solidFill>
                  <a:schemeClr val="bg1"/>
                </a:solidFill>
                <a:cs typeface="Calibri"/>
              </a:rPr>
              <a:t>conversation</a:t>
            </a:r>
            <a:r>
              <a:rPr lang="nl-NL" sz="2100" i="1" dirty="0">
                <a:solidFill>
                  <a:schemeClr val="bg1"/>
                </a:solidFill>
                <a:cs typeface="Calibri"/>
              </a:rPr>
              <a:t> </a:t>
            </a:r>
            <a:r>
              <a:rPr lang="nl-NL" sz="2100" i="1" dirty="0" err="1">
                <a:solidFill>
                  <a:schemeClr val="bg1"/>
                </a:solidFill>
                <a:cs typeface="Calibri"/>
              </a:rPr>
              <a:t>with</a:t>
            </a:r>
            <a:r>
              <a:rPr lang="nl-NL" sz="2100" i="1" dirty="0">
                <a:solidFill>
                  <a:schemeClr val="bg1"/>
                </a:solidFill>
                <a:cs typeface="Calibri"/>
              </a:rPr>
              <a:t> </a:t>
            </a:r>
            <a:r>
              <a:rPr lang="nl-NL" sz="2100" i="1" dirty="0" err="1">
                <a:solidFill>
                  <a:schemeClr val="bg1"/>
                </a:solidFill>
                <a:cs typeface="Calibri"/>
              </a:rPr>
              <a:t>an</a:t>
            </a:r>
            <a:r>
              <a:rPr lang="nl-NL" sz="2100" i="1" dirty="0">
                <a:solidFill>
                  <a:schemeClr val="bg1"/>
                </a:solidFill>
                <a:cs typeface="Calibri"/>
              </a:rPr>
              <a:t> adolescent </a:t>
            </a:r>
            <a:r>
              <a:rPr lang="nl-NL" sz="2100" i="1" dirty="0" err="1">
                <a:solidFill>
                  <a:schemeClr val="bg1"/>
                </a:solidFill>
                <a:cs typeface="Calibri"/>
              </a:rPr>
              <a:t>who</a:t>
            </a:r>
            <a:r>
              <a:rPr lang="nl-NL" sz="2100" i="1" dirty="0">
                <a:solidFill>
                  <a:schemeClr val="bg1"/>
                </a:solidFill>
                <a:cs typeface="Calibri"/>
              </a:rPr>
              <a:t> shows </a:t>
            </a:r>
            <a:r>
              <a:rPr lang="nl-NL" sz="2100" i="1" dirty="0" err="1">
                <a:solidFill>
                  <a:schemeClr val="bg1"/>
                </a:solidFill>
                <a:cs typeface="Calibri"/>
              </a:rPr>
              <a:t>signs</a:t>
            </a:r>
            <a:r>
              <a:rPr lang="nl-NL" sz="2100" i="1" dirty="0">
                <a:solidFill>
                  <a:schemeClr val="bg1"/>
                </a:solidFill>
                <a:cs typeface="Calibri"/>
              </a:rPr>
              <a:t> of belief in information disorder, </a:t>
            </a:r>
            <a:r>
              <a:rPr lang="nl-NL" sz="2100" i="1" dirty="0" err="1">
                <a:solidFill>
                  <a:schemeClr val="bg1"/>
                </a:solidFill>
                <a:cs typeface="Calibri"/>
              </a:rPr>
              <a:t>it</a:t>
            </a:r>
            <a:r>
              <a:rPr lang="nl-NL" sz="2100" i="1" dirty="0">
                <a:solidFill>
                  <a:schemeClr val="bg1"/>
                </a:solidFill>
                <a:cs typeface="Calibri"/>
              </a:rPr>
              <a:t> is </a:t>
            </a:r>
            <a:r>
              <a:rPr lang="nl-NL" sz="2100" i="1" dirty="0" err="1">
                <a:solidFill>
                  <a:schemeClr val="bg1"/>
                </a:solidFill>
                <a:cs typeface="Calibri"/>
              </a:rPr>
              <a:t>crucial</a:t>
            </a:r>
            <a:r>
              <a:rPr lang="nl-NL" sz="2100" i="1" dirty="0">
                <a:solidFill>
                  <a:schemeClr val="bg1"/>
                </a:solidFill>
                <a:cs typeface="Calibri"/>
              </a:rPr>
              <a:t> </a:t>
            </a:r>
            <a:r>
              <a:rPr lang="nl-NL" sz="2100" i="1" dirty="0" err="1">
                <a:solidFill>
                  <a:schemeClr val="bg1"/>
                </a:solidFill>
                <a:cs typeface="Calibri"/>
              </a:rPr>
              <a:t>that</a:t>
            </a:r>
            <a:r>
              <a:rPr lang="nl-NL" sz="2100" i="1" dirty="0">
                <a:solidFill>
                  <a:schemeClr val="bg1"/>
                </a:solidFill>
                <a:cs typeface="Calibri"/>
              </a:rPr>
              <a:t> </a:t>
            </a:r>
            <a:r>
              <a:rPr lang="nl-NL" sz="2100" i="1" dirty="0" err="1">
                <a:solidFill>
                  <a:schemeClr val="bg1"/>
                </a:solidFill>
                <a:cs typeface="Calibri"/>
              </a:rPr>
              <a:t>the</a:t>
            </a:r>
            <a:r>
              <a:rPr lang="nl-NL" sz="2100" i="1" dirty="0">
                <a:solidFill>
                  <a:schemeClr val="bg1"/>
                </a:solidFill>
                <a:cs typeface="Calibri"/>
              </a:rPr>
              <a:t> first </a:t>
            </a:r>
            <a:r>
              <a:rPr lang="nl-NL" sz="2100" i="1" dirty="0" err="1">
                <a:solidFill>
                  <a:schemeClr val="bg1"/>
                </a:solidFill>
                <a:cs typeface="Calibri"/>
              </a:rPr>
              <a:t>liner</a:t>
            </a:r>
            <a:r>
              <a:rPr lang="nl-NL" sz="2100" i="1" dirty="0">
                <a:solidFill>
                  <a:schemeClr val="bg1"/>
                </a:solidFill>
                <a:cs typeface="Calibri"/>
              </a:rPr>
              <a:t> does </a:t>
            </a:r>
            <a:r>
              <a:rPr lang="nl-NL" sz="2100" i="1" dirty="0" err="1">
                <a:solidFill>
                  <a:schemeClr val="bg1"/>
                </a:solidFill>
                <a:cs typeface="Calibri"/>
              </a:rPr>
              <a:t>not</a:t>
            </a:r>
            <a:r>
              <a:rPr lang="nl-NL" sz="2100" i="1" dirty="0">
                <a:solidFill>
                  <a:schemeClr val="bg1"/>
                </a:solidFill>
                <a:cs typeface="Calibri"/>
              </a:rPr>
              <a:t> </a:t>
            </a:r>
            <a:r>
              <a:rPr lang="nl-NL" sz="2100" i="1" dirty="0" err="1">
                <a:solidFill>
                  <a:schemeClr val="bg1"/>
                </a:solidFill>
                <a:cs typeface="Calibri"/>
              </a:rPr>
              <a:t>condemn</a:t>
            </a:r>
            <a:r>
              <a:rPr lang="nl-NL" sz="2100" i="1" dirty="0">
                <a:solidFill>
                  <a:schemeClr val="bg1"/>
                </a:solidFill>
                <a:cs typeface="Calibri"/>
              </a:rPr>
              <a:t> </a:t>
            </a:r>
            <a:r>
              <a:rPr lang="nl-NL" sz="2100" i="1" dirty="0" err="1">
                <a:solidFill>
                  <a:schemeClr val="bg1"/>
                </a:solidFill>
                <a:cs typeface="Calibri"/>
              </a:rPr>
              <a:t>this</a:t>
            </a:r>
            <a:r>
              <a:rPr lang="nl-NL" sz="2100" i="1" dirty="0">
                <a:solidFill>
                  <a:schemeClr val="bg1"/>
                </a:solidFill>
                <a:cs typeface="Calibri"/>
              </a:rPr>
              <a:t> belief.</a:t>
            </a:r>
            <a:endParaRPr lang="nl-NL" i="1" dirty="0">
              <a:solidFill>
                <a:schemeClr val="bg1"/>
              </a:solidFill>
              <a:cs typeface="Calibri"/>
            </a:endParaRPr>
          </a:p>
          <a:p>
            <a:pPr algn="ctr"/>
            <a:r>
              <a:rPr lang="nl-NL" sz="2100" i="1" dirty="0" err="1">
                <a:solidFill>
                  <a:schemeClr val="bg1"/>
                </a:solidFill>
                <a:cs typeface="Calibri"/>
              </a:rPr>
              <a:t>Hear</a:t>
            </a:r>
            <a:r>
              <a:rPr lang="nl-NL" sz="2100" i="1" dirty="0">
                <a:solidFill>
                  <a:schemeClr val="bg1"/>
                </a:solidFill>
                <a:cs typeface="Calibri"/>
              </a:rPr>
              <a:t> </a:t>
            </a:r>
            <a:r>
              <a:rPr lang="nl-NL" sz="2100" i="1" dirty="0" err="1">
                <a:solidFill>
                  <a:schemeClr val="bg1"/>
                </a:solidFill>
                <a:cs typeface="Calibri"/>
              </a:rPr>
              <a:t>them</a:t>
            </a:r>
            <a:r>
              <a:rPr lang="nl-NL" sz="2100" i="1" dirty="0">
                <a:solidFill>
                  <a:schemeClr val="bg1"/>
                </a:solidFill>
                <a:cs typeface="Calibri"/>
              </a:rPr>
              <a:t> out, </a:t>
            </a:r>
            <a:r>
              <a:rPr lang="nl-NL" sz="2100" i="1" dirty="0" err="1">
                <a:solidFill>
                  <a:schemeClr val="bg1"/>
                </a:solidFill>
                <a:cs typeface="Calibri"/>
              </a:rPr>
              <a:t>try</a:t>
            </a:r>
            <a:r>
              <a:rPr lang="nl-NL" sz="2100" i="1" dirty="0">
                <a:solidFill>
                  <a:schemeClr val="bg1"/>
                </a:solidFill>
                <a:cs typeface="Calibri"/>
              </a:rPr>
              <a:t> </a:t>
            </a:r>
            <a:r>
              <a:rPr lang="nl-NL" sz="2100" i="1" dirty="0" err="1">
                <a:solidFill>
                  <a:schemeClr val="bg1"/>
                </a:solidFill>
                <a:cs typeface="Calibri"/>
              </a:rPr>
              <a:t>to</a:t>
            </a:r>
            <a:r>
              <a:rPr lang="nl-NL" sz="2100" i="1" dirty="0">
                <a:solidFill>
                  <a:schemeClr val="bg1"/>
                </a:solidFill>
                <a:cs typeface="Calibri"/>
              </a:rPr>
              <a:t> </a:t>
            </a:r>
            <a:r>
              <a:rPr lang="nl-NL" sz="2100" i="1" dirty="0" err="1">
                <a:solidFill>
                  <a:schemeClr val="bg1"/>
                </a:solidFill>
                <a:cs typeface="Calibri"/>
              </a:rPr>
              <a:t>understand</a:t>
            </a:r>
            <a:r>
              <a:rPr lang="nl-NL" sz="2100" i="1" dirty="0">
                <a:solidFill>
                  <a:schemeClr val="bg1"/>
                </a:solidFill>
                <a:cs typeface="Calibri"/>
              </a:rPr>
              <a:t> </a:t>
            </a:r>
            <a:r>
              <a:rPr lang="nl-NL" sz="2100" i="1" dirty="0" err="1">
                <a:solidFill>
                  <a:schemeClr val="bg1"/>
                </a:solidFill>
                <a:cs typeface="Calibri"/>
              </a:rPr>
              <a:t>where</a:t>
            </a:r>
            <a:r>
              <a:rPr lang="nl-NL" sz="2100" i="1" dirty="0">
                <a:solidFill>
                  <a:schemeClr val="bg1"/>
                </a:solidFill>
                <a:cs typeface="Calibri"/>
              </a:rPr>
              <a:t> </a:t>
            </a:r>
            <a:r>
              <a:rPr lang="nl-NL" sz="2100" i="1" dirty="0" err="1">
                <a:solidFill>
                  <a:schemeClr val="bg1"/>
                </a:solidFill>
                <a:cs typeface="Calibri"/>
              </a:rPr>
              <a:t>they</a:t>
            </a:r>
            <a:r>
              <a:rPr lang="nl-NL" sz="2100" i="1" dirty="0">
                <a:solidFill>
                  <a:schemeClr val="bg1"/>
                </a:solidFill>
                <a:cs typeface="Calibri"/>
              </a:rPr>
              <a:t> are </a:t>
            </a:r>
            <a:r>
              <a:rPr lang="nl-NL" sz="2100" i="1" dirty="0" err="1">
                <a:solidFill>
                  <a:schemeClr val="bg1"/>
                </a:solidFill>
                <a:cs typeface="Calibri"/>
              </a:rPr>
              <a:t>coming</a:t>
            </a:r>
            <a:r>
              <a:rPr lang="nl-NL" sz="2100" i="1" dirty="0">
                <a:solidFill>
                  <a:schemeClr val="bg1"/>
                </a:solidFill>
                <a:cs typeface="Calibri"/>
              </a:rPr>
              <a:t> </a:t>
            </a:r>
            <a:r>
              <a:rPr lang="nl-NL" sz="2100" i="1" dirty="0" err="1">
                <a:solidFill>
                  <a:schemeClr val="bg1"/>
                </a:solidFill>
                <a:cs typeface="Calibri"/>
              </a:rPr>
              <a:t>from</a:t>
            </a:r>
            <a:r>
              <a:rPr lang="nl-NL" sz="2100" i="1" dirty="0">
                <a:solidFill>
                  <a:schemeClr val="bg1"/>
                </a:solidFill>
                <a:cs typeface="Calibri"/>
              </a:rPr>
              <a:t>, </a:t>
            </a:r>
            <a:r>
              <a:rPr lang="nl-NL" sz="2100" i="1" dirty="0" err="1">
                <a:solidFill>
                  <a:schemeClr val="bg1"/>
                </a:solidFill>
                <a:cs typeface="Calibri"/>
              </a:rPr>
              <a:t>and</a:t>
            </a:r>
            <a:r>
              <a:rPr lang="nl-NL" sz="2100" i="1" dirty="0">
                <a:solidFill>
                  <a:schemeClr val="bg1"/>
                </a:solidFill>
                <a:cs typeface="Calibri"/>
              </a:rPr>
              <a:t> put up </a:t>
            </a:r>
            <a:r>
              <a:rPr lang="nl-NL" sz="2100" i="1" dirty="0" err="1">
                <a:solidFill>
                  <a:schemeClr val="bg1"/>
                </a:solidFill>
                <a:cs typeface="Calibri"/>
              </a:rPr>
              <a:t>your</a:t>
            </a:r>
            <a:r>
              <a:rPr lang="nl-NL" sz="2100" i="1" dirty="0">
                <a:solidFill>
                  <a:schemeClr val="bg1"/>
                </a:solidFill>
                <a:cs typeface="Calibri"/>
              </a:rPr>
              <a:t> </a:t>
            </a:r>
            <a:r>
              <a:rPr lang="nl-NL" sz="2100" i="1" dirty="0" err="1">
                <a:solidFill>
                  <a:schemeClr val="bg1"/>
                </a:solidFill>
                <a:cs typeface="Calibri"/>
              </a:rPr>
              <a:t>own</a:t>
            </a:r>
            <a:r>
              <a:rPr lang="nl-NL" sz="2100" i="1" dirty="0">
                <a:solidFill>
                  <a:schemeClr val="bg1"/>
                </a:solidFill>
                <a:cs typeface="Calibri"/>
              </a:rPr>
              <a:t> </a:t>
            </a:r>
            <a:r>
              <a:rPr lang="nl-NL" sz="2100" i="1" dirty="0" err="1">
                <a:solidFill>
                  <a:schemeClr val="bg1"/>
                </a:solidFill>
                <a:cs typeface="Calibri"/>
              </a:rPr>
              <a:t>arguments</a:t>
            </a:r>
            <a:r>
              <a:rPr lang="nl-NL" sz="2100" i="1" dirty="0">
                <a:solidFill>
                  <a:schemeClr val="bg1"/>
                </a:solidFill>
                <a:cs typeface="Calibri"/>
              </a:rPr>
              <a:t> without </a:t>
            </a:r>
            <a:r>
              <a:rPr lang="nl-NL" sz="2100" i="1" dirty="0" err="1">
                <a:solidFill>
                  <a:schemeClr val="bg1"/>
                </a:solidFill>
                <a:cs typeface="Calibri"/>
              </a:rPr>
              <a:t>belittling</a:t>
            </a:r>
            <a:r>
              <a:rPr lang="nl-NL" sz="2100" i="1" dirty="0">
                <a:solidFill>
                  <a:schemeClr val="bg1"/>
                </a:solidFill>
                <a:cs typeface="Calibri"/>
              </a:rPr>
              <a:t> </a:t>
            </a:r>
            <a:r>
              <a:rPr lang="nl-NL" sz="2100" i="1" dirty="0" err="1">
                <a:solidFill>
                  <a:schemeClr val="bg1"/>
                </a:solidFill>
                <a:cs typeface="Calibri"/>
              </a:rPr>
              <a:t>theirs</a:t>
            </a:r>
            <a:r>
              <a:rPr lang="nl-NL" sz="2100" i="1" dirty="0">
                <a:solidFill>
                  <a:schemeClr val="bg1"/>
                </a:solidFill>
                <a:cs typeface="Calibri"/>
              </a:rPr>
              <a:t>.</a:t>
            </a:r>
          </a:p>
          <a:p>
            <a:pPr algn="ctr"/>
            <a:r>
              <a:rPr lang="nl-NL" sz="2100" i="1" dirty="0" err="1">
                <a:solidFill>
                  <a:schemeClr val="bg1"/>
                </a:solidFill>
                <a:cs typeface="Calibri"/>
              </a:rPr>
              <a:t>This</a:t>
            </a:r>
            <a:r>
              <a:rPr lang="nl-NL" sz="2100" i="1" dirty="0">
                <a:solidFill>
                  <a:schemeClr val="bg1"/>
                </a:solidFill>
                <a:cs typeface="Calibri"/>
              </a:rPr>
              <a:t> way, </a:t>
            </a:r>
            <a:r>
              <a:rPr lang="nl-NL" sz="2100" i="1" dirty="0" err="1">
                <a:solidFill>
                  <a:schemeClr val="bg1"/>
                </a:solidFill>
                <a:cs typeface="Calibri"/>
              </a:rPr>
              <a:t>they</a:t>
            </a:r>
            <a:r>
              <a:rPr lang="nl-NL" sz="2100" i="1" dirty="0">
                <a:solidFill>
                  <a:schemeClr val="bg1"/>
                </a:solidFill>
                <a:cs typeface="Calibri"/>
              </a:rPr>
              <a:t> </a:t>
            </a:r>
            <a:r>
              <a:rPr lang="nl-NL" sz="2100" i="1" dirty="0" err="1">
                <a:solidFill>
                  <a:schemeClr val="bg1"/>
                </a:solidFill>
                <a:cs typeface="Calibri"/>
              </a:rPr>
              <a:t>will</a:t>
            </a:r>
            <a:r>
              <a:rPr lang="nl-NL" sz="2100" i="1" dirty="0">
                <a:solidFill>
                  <a:schemeClr val="bg1"/>
                </a:solidFill>
                <a:cs typeface="Calibri"/>
              </a:rPr>
              <a:t> </a:t>
            </a:r>
            <a:r>
              <a:rPr lang="nl-NL" sz="2100" i="1" dirty="0" err="1">
                <a:solidFill>
                  <a:schemeClr val="bg1"/>
                </a:solidFill>
                <a:cs typeface="Calibri"/>
              </a:rPr>
              <a:t>be</a:t>
            </a:r>
            <a:r>
              <a:rPr lang="nl-NL" sz="2100" i="1" dirty="0">
                <a:solidFill>
                  <a:schemeClr val="bg1"/>
                </a:solidFill>
                <a:cs typeface="Calibri"/>
              </a:rPr>
              <a:t> more open </a:t>
            </a:r>
            <a:r>
              <a:rPr lang="nl-NL" sz="2100" i="1" dirty="0" err="1">
                <a:solidFill>
                  <a:schemeClr val="bg1"/>
                </a:solidFill>
                <a:cs typeface="Calibri"/>
              </a:rPr>
              <a:t>towards</a:t>
            </a:r>
            <a:r>
              <a:rPr lang="nl-NL" sz="2100" i="1" dirty="0">
                <a:solidFill>
                  <a:schemeClr val="bg1"/>
                </a:solidFill>
                <a:cs typeface="Calibri"/>
              </a:rPr>
              <a:t> </a:t>
            </a:r>
            <a:r>
              <a:rPr lang="nl-NL" sz="2100" i="1" dirty="0" err="1">
                <a:solidFill>
                  <a:schemeClr val="bg1"/>
                </a:solidFill>
                <a:cs typeface="Calibri"/>
              </a:rPr>
              <a:t>your</a:t>
            </a:r>
            <a:r>
              <a:rPr lang="nl-NL" sz="2100" i="1" dirty="0">
                <a:solidFill>
                  <a:schemeClr val="bg1"/>
                </a:solidFill>
                <a:cs typeface="Calibri"/>
              </a:rPr>
              <a:t> </a:t>
            </a:r>
            <a:r>
              <a:rPr lang="nl-NL" sz="2100" i="1" dirty="0" err="1">
                <a:solidFill>
                  <a:schemeClr val="bg1"/>
                </a:solidFill>
                <a:cs typeface="Calibri"/>
              </a:rPr>
              <a:t>argumentation</a:t>
            </a:r>
            <a:r>
              <a:rPr lang="nl-NL" sz="2100" i="1" dirty="0">
                <a:solidFill>
                  <a:schemeClr val="bg1"/>
                </a:solidFill>
                <a:cs typeface="Calibri"/>
              </a:rPr>
              <a:t>.</a:t>
            </a:r>
          </a:p>
        </p:txBody>
      </p:sp>
    </p:spTree>
    <p:extLst>
      <p:ext uri="{BB962C8B-B14F-4D97-AF65-F5344CB8AC3E}">
        <p14:creationId xmlns:p14="http://schemas.microsoft.com/office/powerpoint/2010/main" val="1718013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9E6940-3436-DCB6-A027-4A933F853447}"/>
              </a:ext>
            </a:extLst>
          </p:cNvPr>
          <p:cNvSpPr>
            <a:spLocks noGrp="1"/>
          </p:cNvSpPr>
          <p:nvPr>
            <p:ph type="title"/>
          </p:nvPr>
        </p:nvSpPr>
        <p:spPr/>
        <p:txBody>
          <a:bodyPr/>
          <a:lstStyle/>
          <a:p>
            <a:r>
              <a:rPr lang="nl-NL">
                <a:ea typeface="Adobe Gothic Std B"/>
              </a:rPr>
              <a:t>3. Providing</a:t>
            </a:r>
            <a:r>
              <a:rPr lang="nl-NL" dirty="0">
                <a:ea typeface="Adobe Gothic Std B"/>
              </a:rPr>
              <a:t> </a:t>
            </a:r>
            <a:r>
              <a:rPr lang="nl-NL" err="1">
                <a:ea typeface="Adobe Gothic Std B"/>
              </a:rPr>
              <a:t>guidance</a:t>
            </a:r>
            <a:endParaRPr lang="nl-NL">
              <a:ea typeface="Adobe Gothic Std B"/>
            </a:endParaRPr>
          </a:p>
        </p:txBody>
      </p:sp>
      <p:sp>
        <p:nvSpPr>
          <p:cNvPr id="3" name="Tijdelijke aanduiding voor inhoud 2">
            <a:extLst>
              <a:ext uri="{FF2B5EF4-FFF2-40B4-BE49-F238E27FC236}">
                <a16:creationId xmlns:a16="http://schemas.microsoft.com/office/drawing/2014/main" id="{8C642BCA-E0A6-8481-C8B9-50B6179CA14F}"/>
              </a:ext>
            </a:extLst>
          </p:cNvPr>
          <p:cNvSpPr>
            <a:spLocks noGrp="1"/>
          </p:cNvSpPr>
          <p:nvPr>
            <p:ph idx="1"/>
          </p:nvPr>
        </p:nvSpPr>
        <p:spPr>
          <a:xfrm>
            <a:off x="557999" y="1799999"/>
            <a:ext cx="5549573" cy="4865977"/>
          </a:xfrm>
        </p:spPr>
        <p:txBody>
          <a:bodyPr vert="horz" lIns="91440" tIns="45720" rIns="91440" bIns="45720" rtlCol="0" anchor="t">
            <a:normAutofit/>
          </a:bodyPr>
          <a:lstStyle/>
          <a:p>
            <a:pPr marL="0" indent="0">
              <a:buNone/>
            </a:pPr>
            <a:r>
              <a:rPr lang="nl-NL" sz="2100" dirty="0">
                <a:cs typeface="Calibri"/>
              </a:rPr>
              <a:t>The </a:t>
            </a:r>
            <a:r>
              <a:rPr lang="nl-NL" sz="2100" dirty="0" err="1">
                <a:cs typeface="Calibri"/>
              </a:rPr>
              <a:t>role</a:t>
            </a:r>
            <a:r>
              <a:rPr lang="nl-NL" sz="2100" dirty="0">
                <a:cs typeface="Calibri"/>
              </a:rPr>
              <a:t> of </a:t>
            </a:r>
            <a:r>
              <a:rPr lang="nl-NL" sz="2100" dirty="0" err="1">
                <a:cs typeface="Calibri"/>
              </a:rPr>
              <a:t>the</a:t>
            </a:r>
            <a:r>
              <a:rPr lang="nl-NL" sz="2100" dirty="0">
                <a:cs typeface="Calibri"/>
              </a:rPr>
              <a:t> first </a:t>
            </a:r>
            <a:r>
              <a:rPr lang="nl-NL" sz="2100" dirty="0" err="1">
                <a:cs typeface="Calibri"/>
              </a:rPr>
              <a:t>liner</a:t>
            </a:r>
            <a:r>
              <a:rPr lang="nl-NL" sz="2100" dirty="0">
                <a:cs typeface="Calibri"/>
              </a:rPr>
              <a:t> is </a:t>
            </a:r>
            <a:r>
              <a:rPr lang="nl-NL" sz="2100" dirty="0" err="1">
                <a:cs typeface="Calibri"/>
              </a:rPr>
              <a:t>not</a:t>
            </a:r>
            <a:r>
              <a:rPr lang="nl-NL" sz="2100" dirty="0">
                <a:cs typeface="Calibri"/>
              </a:rPr>
              <a:t> </a:t>
            </a:r>
            <a:r>
              <a:rPr lang="nl-NL" sz="2100" dirty="0" err="1">
                <a:cs typeface="Calibri"/>
              </a:rPr>
              <a:t>only</a:t>
            </a:r>
            <a:r>
              <a:rPr lang="nl-NL" sz="2100" dirty="0">
                <a:cs typeface="Calibri"/>
              </a:rPr>
              <a:t> </a:t>
            </a:r>
            <a:r>
              <a:rPr lang="nl-NL" sz="2100" dirty="0" err="1">
                <a:cs typeface="Calibri"/>
              </a:rPr>
              <a:t>to</a:t>
            </a:r>
            <a:r>
              <a:rPr lang="nl-NL" sz="2100" dirty="0">
                <a:cs typeface="Calibri"/>
              </a:rPr>
              <a:t> </a:t>
            </a:r>
            <a:r>
              <a:rPr lang="nl-NL" sz="2100" dirty="0" err="1">
                <a:cs typeface="Calibri"/>
              </a:rPr>
              <a:t>provide</a:t>
            </a:r>
            <a:r>
              <a:rPr lang="nl-NL" sz="2100" dirty="0">
                <a:cs typeface="Calibri"/>
              </a:rPr>
              <a:t> a safe </a:t>
            </a:r>
            <a:r>
              <a:rPr lang="nl-NL" sz="2100" dirty="0" err="1">
                <a:cs typeface="Calibri"/>
              </a:rPr>
              <a:t>space</a:t>
            </a:r>
            <a:r>
              <a:rPr lang="nl-NL" sz="2100" dirty="0">
                <a:cs typeface="Calibri"/>
              </a:rPr>
              <a:t> for dialogue, but also to participate in the dialogue in order to try to counteract the belief in information disorder. In order to do this, there are </a:t>
            </a:r>
            <a:r>
              <a:rPr lang="nl-NL" sz="2100" dirty="0" err="1">
                <a:cs typeface="Calibri"/>
              </a:rPr>
              <a:t>some</a:t>
            </a:r>
            <a:r>
              <a:rPr lang="nl-NL" sz="2100" dirty="0">
                <a:cs typeface="Calibri"/>
              </a:rPr>
              <a:t> </a:t>
            </a:r>
            <a:r>
              <a:rPr lang="nl-NL" sz="2100" dirty="0" err="1">
                <a:cs typeface="Calibri"/>
              </a:rPr>
              <a:t>crucial</a:t>
            </a:r>
            <a:r>
              <a:rPr lang="nl-NL" sz="2100" dirty="0">
                <a:cs typeface="Calibri"/>
              </a:rPr>
              <a:t> point </a:t>
            </a:r>
            <a:r>
              <a:rPr lang="nl-NL" sz="2100" dirty="0" err="1">
                <a:cs typeface="Calibri"/>
              </a:rPr>
              <a:t>to</a:t>
            </a:r>
            <a:r>
              <a:rPr lang="nl-NL" sz="2100" dirty="0">
                <a:cs typeface="Calibri"/>
              </a:rPr>
              <a:t> keep in mind:</a:t>
            </a:r>
          </a:p>
          <a:p>
            <a:pPr algn="just"/>
            <a:endParaRPr lang="nl-NL" dirty="0">
              <a:cs typeface="Calibri"/>
            </a:endParaRPr>
          </a:p>
          <a:p>
            <a:pPr algn="just"/>
            <a:endParaRPr lang="nl-NL" dirty="0">
              <a:cs typeface="Calibri"/>
            </a:endParaRPr>
          </a:p>
          <a:p>
            <a:pPr algn="just"/>
            <a:endParaRPr lang="nl-NL" dirty="0">
              <a:cs typeface="Calibri"/>
            </a:endParaRPr>
          </a:p>
        </p:txBody>
      </p:sp>
      <p:sp>
        <p:nvSpPr>
          <p:cNvPr id="4" name="Tekstvak 3">
            <a:extLst>
              <a:ext uri="{FF2B5EF4-FFF2-40B4-BE49-F238E27FC236}">
                <a16:creationId xmlns:a16="http://schemas.microsoft.com/office/drawing/2014/main" id="{158FE784-4FF6-774C-E7F9-8715526CFB64}"/>
              </a:ext>
            </a:extLst>
          </p:cNvPr>
          <p:cNvSpPr txBox="1"/>
          <p:nvPr/>
        </p:nvSpPr>
        <p:spPr>
          <a:xfrm>
            <a:off x="6322919" y="708771"/>
            <a:ext cx="5384427"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nl-NL" sz="2100" b="1" dirty="0" err="1">
                <a:cs typeface="Calibri"/>
              </a:rPr>
              <a:t>Stay</a:t>
            </a:r>
            <a:r>
              <a:rPr lang="nl-NL" sz="2100" b="1" dirty="0">
                <a:cs typeface="Calibri"/>
              </a:rPr>
              <a:t> </a:t>
            </a:r>
            <a:r>
              <a:rPr lang="nl-NL" sz="2100" b="1" dirty="0" err="1">
                <a:cs typeface="Calibri"/>
              </a:rPr>
              <a:t>focused</a:t>
            </a:r>
            <a:r>
              <a:rPr lang="nl-NL" sz="2100" dirty="0">
                <a:cs typeface="Calibri"/>
              </a:rPr>
              <a:t>. </a:t>
            </a:r>
            <a:r>
              <a:rPr lang="nl-NL" sz="2100" dirty="0" err="1">
                <a:cs typeface="Calibri"/>
              </a:rPr>
              <a:t>While</a:t>
            </a:r>
            <a:r>
              <a:rPr lang="nl-NL" sz="2100" dirty="0">
                <a:cs typeface="Calibri"/>
              </a:rPr>
              <a:t> </a:t>
            </a:r>
            <a:r>
              <a:rPr lang="nl-NL" sz="2100" dirty="0" err="1">
                <a:cs typeface="Calibri"/>
              </a:rPr>
              <a:t>it</a:t>
            </a:r>
            <a:r>
              <a:rPr lang="nl-NL" sz="2100" dirty="0">
                <a:cs typeface="Calibri"/>
              </a:rPr>
              <a:t> is important </a:t>
            </a:r>
            <a:r>
              <a:rPr lang="nl-NL" sz="2100" dirty="0" err="1">
                <a:cs typeface="Calibri"/>
              </a:rPr>
              <a:t>to</a:t>
            </a:r>
            <a:r>
              <a:rPr lang="nl-NL" sz="2100" dirty="0">
                <a:cs typeface="Calibri"/>
              </a:rPr>
              <a:t> let </a:t>
            </a:r>
            <a:r>
              <a:rPr lang="nl-NL" sz="2100" dirty="0" err="1">
                <a:cs typeface="Calibri"/>
              </a:rPr>
              <a:t>the</a:t>
            </a:r>
            <a:r>
              <a:rPr lang="nl-NL" sz="2100" dirty="0">
                <a:cs typeface="Calibri"/>
              </a:rPr>
              <a:t> adolescent say </a:t>
            </a:r>
            <a:r>
              <a:rPr lang="nl-NL" sz="2100" dirty="0" err="1">
                <a:cs typeface="Calibri"/>
              </a:rPr>
              <a:t>what</a:t>
            </a:r>
            <a:r>
              <a:rPr lang="nl-NL" sz="2100" dirty="0">
                <a:cs typeface="Calibri"/>
              </a:rPr>
              <a:t> </a:t>
            </a:r>
            <a:r>
              <a:rPr lang="nl-NL" sz="2100" dirty="0" err="1">
                <a:cs typeface="Calibri"/>
              </a:rPr>
              <a:t>they</a:t>
            </a:r>
            <a:r>
              <a:rPr lang="nl-NL" sz="2100" dirty="0">
                <a:cs typeface="Calibri"/>
              </a:rPr>
              <a:t> </a:t>
            </a:r>
            <a:r>
              <a:rPr lang="nl-NL" sz="2100" dirty="0" err="1">
                <a:cs typeface="Calibri"/>
              </a:rPr>
              <a:t>need</a:t>
            </a:r>
            <a:r>
              <a:rPr lang="nl-NL" sz="2100" dirty="0">
                <a:cs typeface="Calibri"/>
              </a:rPr>
              <a:t> </a:t>
            </a:r>
            <a:r>
              <a:rPr lang="nl-NL" sz="2100" dirty="0" err="1">
                <a:cs typeface="Calibri"/>
              </a:rPr>
              <a:t>to</a:t>
            </a:r>
            <a:r>
              <a:rPr lang="nl-NL" sz="2100" dirty="0">
                <a:cs typeface="Calibri"/>
              </a:rPr>
              <a:t> say </a:t>
            </a:r>
            <a:r>
              <a:rPr lang="nl-NL" sz="2100" dirty="0" err="1">
                <a:cs typeface="Calibri"/>
              </a:rPr>
              <a:t>the</a:t>
            </a:r>
            <a:r>
              <a:rPr lang="nl-NL" sz="2100" dirty="0">
                <a:cs typeface="Calibri"/>
              </a:rPr>
              <a:t> point of </a:t>
            </a:r>
            <a:r>
              <a:rPr lang="nl-NL" sz="2100" dirty="0" err="1">
                <a:cs typeface="Calibri"/>
              </a:rPr>
              <a:t>the</a:t>
            </a:r>
            <a:r>
              <a:rPr lang="nl-NL" sz="2100" dirty="0">
                <a:cs typeface="Calibri"/>
              </a:rPr>
              <a:t> </a:t>
            </a:r>
            <a:r>
              <a:rPr lang="nl-NL" sz="2100" dirty="0" err="1">
                <a:cs typeface="Calibri"/>
              </a:rPr>
              <a:t>conversation</a:t>
            </a:r>
            <a:r>
              <a:rPr lang="nl-NL" sz="2100" dirty="0">
                <a:cs typeface="Calibri"/>
              </a:rPr>
              <a:t> </a:t>
            </a:r>
            <a:r>
              <a:rPr lang="nl-NL" sz="2100" dirty="0" err="1">
                <a:cs typeface="Calibri"/>
              </a:rPr>
              <a:t>should</a:t>
            </a:r>
            <a:r>
              <a:rPr lang="nl-NL" sz="2100" dirty="0">
                <a:cs typeface="Calibri"/>
              </a:rPr>
              <a:t> </a:t>
            </a:r>
            <a:r>
              <a:rPr lang="nl-NL" sz="2100" dirty="0" err="1">
                <a:cs typeface="Calibri"/>
              </a:rPr>
              <a:t>not</a:t>
            </a:r>
            <a:r>
              <a:rPr lang="nl-NL" sz="2100" dirty="0">
                <a:cs typeface="Calibri"/>
              </a:rPr>
              <a:t> </a:t>
            </a:r>
            <a:r>
              <a:rPr lang="nl-NL" sz="2100" dirty="0" err="1">
                <a:cs typeface="Calibri"/>
              </a:rPr>
              <a:t>be</a:t>
            </a:r>
            <a:r>
              <a:rPr lang="nl-NL" sz="2100" dirty="0">
                <a:cs typeface="Calibri"/>
              </a:rPr>
              <a:t> lost: </a:t>
            </a:r>
            <a:r>
              <a:rPr lang="nl-NL" sz="2100" dirty="0" err="1">
                <a:cs typeface="Calibri"/>
              </a:rPr>
              <a:t>you</a:t>
            </a:r>
            <a:r>
              <a:rPr lang="nl-NL" sz="2100" dirty="0">
                <a:cs typeface="Calibri"/>
              </a:rPr>
              <a:t> are </a:t>
            </a:r>
            <a:r>
              <a:rPr lang="nl-NL" sz="2100" dirty="0" err="1">
                <a:cs typeface="Calibri"/>
              </a:rPr>
              <a:t>there</a:t>
            </a:r>
            <a:r>
              <a:rPr lang="nl-NL" sz="2100" dirty="0">
                <a:cs typeface="Calibri"/>
              </a:rPr>
              <a:t> </a:t>
            </a:r>
            <a:r>
              <a:rPr lang="nl-NL" sz="2100" dirty="0" err="1">
                <a:cs typeface="Calibri"/>
              </a:rPr>
              <a:t>to</a:t>
            </a:r>
            <a:r>
              <a:rPr lang="nl-NL" sz="2100" dirty="0">
                <a:cs typeface="Calibri"/>
              </a:rPr>
              <a:t> </a:t>
            </a:r>
            <a:r>
              <a:rPr lang="nl-NL" sz="2100" dirty="0" err="1">
                <a:cs typeface="Calibri"/>
              </a:rPr>
              <a:t>understand</a:t>
            </a:r>
            <a:r>
              <a:rPr lang="nl-NL" sz="2100" dirty="0">
                <a:cs typeface="Calibri"/>
              </a:rPr>
              <a:t> </a:t>
            </a:r>
            <a:r>
              <a:rPr lang="nl-NL" sz="2100" dirty="0" err="1">
                <a:cs typeface="Calibri"/>
              </a:rPr>
              <a:t>and</a:t>
            </a:r>
            <a:r>
              <a:rPr lang="nl-NL" sz="2100" dirty="0">
                <a:cs typeface="Calibri"/>
              </a:rPr>
              <a:t> </a:t>
            </a:r>
            <a:r>
              <a:rPr lang="nl-NL" sz="2100" dirty="0" err="1">
                <a:cs typeface="Calibri"/>
              </a:rPr>
              <a:t>possibly</a:t>
            </a:r>
            <a:r>
              <a:rPr lang="nl-NL" sz="2100" dirty="0">
                <a:cs typeface="Calibri"/>
              </a:rPr>
              <a:t> </a:t>
            </a:r>
            <a:r>
              <a:rPr lang="nl-NL" sz="2100" dirty="0" err="1">
                <a:cs typeface="Calibri"/>
              </a:rPr>
              <a:t>counteract</a:t>
            </a:r>
            <a:r>
              <a:rPr lang="nl-NL" sz="2100" dirty="0">
                <a:cs typeface="Calibri"/>
              </a:rPr>
              <a:t> belief in information disorder.</a:t>
            </a:r>
            <a:endParaRPr lang="nl-NL" dirty="0"/>
          </a:p>
          <a:p>
            <a:pPr marL="342900" indent="-342900">
              <a:buFont typeface="Arial"/>
              <a:buChar char="•"/>
            </a:pPr>
            <a:endParaRPr lang="nl-NL" sz="2100" b="1" dirty="0">
              <a:cs typeface="Calibri"/>
            </a:endParaRPr>
          </a:p>
          <a:p>
            <a:pPr marL="342900" indent="-342900">
              <a:buFont typeface="Arial"/>
              <a:buChar char="•"/>
            </a:pPr>
            <a:r>
              <a:rPr lang="nl-NL" sz="2100" b="1" dirty="0" err="1">
                <a:cs typeface="Calibri"/>
              </a:rPr>
              <a:t>Provide</a:t>
            </a:r>
            <a:r>
              <a:rPr lang="nl-NL" sz="2100" b="1" dirty="0">
                <a:cs typeface="Calibri"/>
              </a:rPr>
              <a:t> </a:t>
            </a:r>
            <a:r>
              <a:rPr lang="nl-NL" sz="2100" b="1" dirty="0" err="1">
                <a:cs typeface="Calibri"/>
              </a:rPr>
              <a:t>sensible</a:t>
            </a:r>
            <a:r>
              <a:rPr lang="nl-NL" sz="2100" b="1" dirty="0">
                <a:cs typeface="Calibri"/>
              </a:rPr>
              <a:t> </a:t>
            </a:r>
            <a:r>
              <a:rPr lang="nl-NL" sz="2100" b="1" dirty="0" err="1">
                <a:cs typeface="Calibri"/>
              </a:rPr>
              <a:t>and</a:t>
            </a:r>
            <a:r>
              <a:rPr lang="nl-NL" sz="2100" b="1" dirty="0">
                <a:cs typeface="Calibri"/>
              </a:rPr>
              <a:t> </a:t>
            </a:r>
            <a:r>
              <a:rPr lang="nl-NL" sz="2100" b="1" dirty="0" err="1">
                <a:cs typeface="Calibri"/>
              </a:rPr>
              <a:t>respectful</a:t>
            </a:r>
            <a:r>
              <a:rPr lang="nl-NL" sz="2100" b="1" dirty="0">
                <a:cs typeface="Calibri"/>
              </a:rPr>
              <a:t> </a:t>
            </a:r>
            <a:r>
              <a:rPr lang="nl-NL" sz="2100" b="1" dirty="0" err="1">
                <a:cs typeface="Calibri"/>
              </a:rPr>
              <a:t>suggestions</a:t>
            </a:r>
            <a:r>
              <a:rPr lang="nl-NL" sz="2100" dirty="0">
                <a:cs typeface="Calibri"/>
              </a:rPr>
              <a:t> </a:t>
            </a:r>
            <a:r>
              <a:rPr lang="nl-NL" sz="2100" b="1" dirty="0">
                <a:cs typeface="Calibri"/>
              </a:rPr>
              <a:t>of issues </a:t>
            </a:r>
            <a:r>
              <a:rPr lang="nl-NL" sz="2100" b="1" dirty="0" err="1">
                <a:cs typeface="Calibri"/>
              </a:rPr>
              <a:t>to</a:t>
            </a:r>
            <a:r>
              <a:rPr lang="nl-NL" sz="2100" b="1" dirty="0">
                <a:cs typeface="Calibri"/>
              </a:rPr>
              <a:t> </a:t>
            </a:r>
            <a:r>
              <a:rPr lang="nl-NL" sz="2100" b="1" dirty="0" err="1">
                <a:cs typeface="Calibri"/>
              </a:rPr>
              <a:t>consider</a:t>
            </a:r>
            <a:r>
              <a:rPr lang="nl-NL" sz="2100" dirty="0">
                <a:cs typeface="Calibri"/>
              </a:rPr>
              <a:t>, </a:t>
            </a:r>
            <a:r>
              <a:rPr lang="nl-NL" sz="2100" dirty="0" err="1">
                <a:cs typeface="Calibri"/>
              </a:rPr>
              <a:t>including</a:t>
            </a:r>
            <a:r>
              <a:rPr lang="nl-NL" sz="2100" dirty="0">
                <a:cs typeface="Calibri"/>
              </a:rPr>
              <a:t> </a:t>
            </a:r>
            <a:r>
              <a:rPr lang="nl-NL" sz="2100" dirty="0" err="1">
                <a:cs typeface="Calibri"/>
              </a:rPr>
              <a:t>moral</a:t>
            </a:r>
            <a:r>
              <a:rPr lang="nl-NL" sz="2100" dirty="0">
                <a:cs typeface="Calibri"/>
              </a:rPr>
              <a:t> </a:t>
            </a:r>
            <a:r>
              <a:rPr lang="nl-NL" sz="2100" dirty="0" err="1">
                <a:cs typeface="Calibri"/>
              </a:rPr>
              <a:t>and</a:t>
            </a:r>
            <a:r>
              <a:rPr lang="nl-NL" sz="2100" dirty="0">
                <a:cs typeface="Calibri"/>
              </a:rPr>
              <a:t> </a:t>
            </a:r>
            <a:r>
              <a:rPr lang="nl-NL" sz="2100" dirty="0" err="1">
                <a:cs typeface="Calibri"/>
              </a:rPr>
              <a:t>ethical</a:t>
            </a:r>
            <a:r>
              <a:rPr lang="nl-NL" sz="2100" dirty="0">
                <a:cs typeface="Calibri"/>
              </a:rPr>
              <a:t> points. Keep in mind </a:t>
            </a:r>
            <a:r>
              <a:rPr lang="nl-NL" sz="2100" dirty="0" err="1">
                <a:cs typeface="Calibri"/>
              </a:rPr>
              <a:t>to</a:t>
            </a:r>
            <a:r>
              <a:rPr lang="nl-NL" sz="2100" dirty="0">
                <a:cs typeface="Calibri"/>
              </a:rPr>
              <a:t> </a:t>
            </a:r>
            <a:r>
              <a:rPr lang="nl-NL" sz="2100" b="1" dirty="0" err="1">
                <a:cs typeface="Calibri"/>
              </a:rPr>
              <a:t>not</a:t>
            </a:r>
            <a:r>
              <a:rPr lang="nl-NL" sz="2100" b="1" dirty="0">
                <a:cs typeface="Calibri"/>
              </a:rPr>
              <a:t> </a:t>
            </a:r>
            <a:r>
              <a:rPr lang="nl-NL" sz="2100" b="1" dirty="0" err="1">
                <a:cs typeface="Calibri"/>
              </a:rPr>
              <a:t>be</a:t>
            </a:r>
            <a:r>
              <a:rPr lang="nl-NL" sz="2100" b="1" dirty="0">
                <a:cs typeface="Calibri"/>
              </a:rPr>
              <a:t> </a:t>
            </a:r>
            <a:r>
              <a:rPr lang="nl-NL" sz="2100" b="1" dirty="0" err="1">
                <a:cs typeface="Calibri"/>
              </a:rPr>
              <a:t>condemning</a:t>
            </a:r>
            <a:r>
              <a:rPr lang="nl-NL" sz="2100" b="1" dirty="0">
                <a:cs typeface="Calibri"/>
              </a:rPr>
              <a:t> or </a:t>
            </a:r>
            <a:r>
              <a:rPr lang="nl-NL" sz="2100" b="1" dirty="0" err="1">
                <a:cs typeface="Calibri"/>
              </a:rPr>
              <a:t>judgemental</a:t>
            </a:r>
            <a:r>
              <a:rPr lang="nl-NL" sz="2100" dirty="0">
                <a:cs typeface="Calibri"/>
              </a:rPr>
              <a:t> </a:t>
            </a:r>
            <a:r>
              <a:rPr lang="nl-NL" sz="2100" dirty="0" err="1">
                <a:cs typeface="Calibri"/>
              </a:rPr>
              <a:t>that</a:t>
            </a:r>
            <a:r>
              <a:rPr lang="nl-NL" sz="2100" dirty="0">
                <a:cs typeface="Calibri"/>
              </a:rPr>
              <a:t> </a:t>
            </a:r>
            <a:r>
              <a:rPr lang="nl-NL" sz="2100" dirty="0" err="1">
                <a:cs typeface="Calibri"/>
              </a:rPr>
              <a:t>the</a:t>
            </a:r>
            <a:r>
              <a:rPr lang="nl-NL" sz="2100" dirty="0">
                <a:cs typeface="Calibri"/>
              </a:rPr>
              <a:t> </a:t>
            </a:r>
            <a:r>
              <a:rPr lang="nl-NL" sz="2100" dirty="0" err="1">
                <a:cs typeface="Calibri"/>
              </a:rPr>
              <a:t>dialogue</a:t>
            </a:r>
            <a:r>
              <a:rPr lang="nl-NL" sz="2100" dirty="0">
                <a:cs typeface="Calibri"/>
              </a:rPr>
              <a:t> </a:t>
            </a:r>
            <a:r>
              <a:rPr lang="nl-NL" sz="2100" b="1" dirty="0" err="1">
                <a:cs typeface="Calibri"/>
              </a:rPr>
              <a:t>should</a:t>
            </a:r>
            <a:r>
              <a:rPr lang="nl-NL" sz="2100" b="1" dirty="0">
                <a:cs typeface="Calibri"/>
              </a:rPr>
              <a:t> </a:t>
            </a:r>
            <a:r>
              <a:rPr lang="nl-NL" sz="2100" b="1" dirty="0" err="1">
                <a:cs typeface="Calibri"/>
              </a:rPr>
              <a:t>remain</a:t>
            </a:r>
            <a:r>
              <a:rPr lang="nl-NL" sz="2100" b="1" dirty="0">
                <a:cs typeface="Calibri"/>
              </a:rPr>
              <a:t> </a:t>
            </a:r>
            <a:r>
              <a:rPr lang="nl-NL" sz="2100" b="1" dirty="0" err="1">
                <a:cs typeface="Calibri"/>
              </a:rPr>
              <a:t>egalitarian</a:t>
            </a:r>
            <a:r>
              <a:rPr lang="nl-NL" sz="2100" dirty="0">
                <a:cs typeface="Calibri"/>
              </a:rPr>
              <a:t>, </a:t>
            </a:r>
            <a:r>
              <a:rPr lang="nl-NL" sz="2100" dirty="0" err="1">
                <a:cs typeface="Calibri"/>
              </a:rPr>
              <a:t>however</a:t>
            </a:r>
            <a:r>
              <a:rPr lang="nl-NL" sz="2100" dirty="0">
                <a:cs typeface="Calibri"/>
              </a:rPr>
              <a:t> </a:t>
            </a:r>
            <a:r>
              <a:rPr lang="nl-NL" sz="2100" dirty="0" err="1">
                <a:cs typeface="Calibri"/>
              </a:rPr>
              <a:t>this</a:t>
            </a:r>
            <a:r>
              <a:rPr lang="nl-NL" sz="2100" dirty="0">
                <a:cs typeface="Calibri"/>
              </a:rPr>
              <a:t> does </a:t>
            </a:r>
            <a:r>
              <a:rPr lang="nl-NL" sz="2100" dirty="0" err="1">
                <a:cs typeface="Calibri"/>
              </a:rPr>
              <a:t>not</a:t>
            </a:r>
            <a:r>
              <a:rPr lang="nl-NL" sz="2100" dirty="0">
                <a:cs typeface="Calibri"/>
              </a:rPr>
              <a:t> </a:t>
            </a:r>
            <a:r>
              <a:rPr lang="nl-NL" sz="2100" dirty="0" err="1">
                <a:cs typeface="Calibri"/>
              </a:rPr>
              <a:t>mean</a:t>
            </a:r>
            <a:r>
              <a:rPr lang="nl-NL" sz="2100" dirty="0">
                <a:cs typeface="Calibri"/>
              </a:rPr>
              <a:t> </a:t>
            </a:r>
            <a:r>
              <a:rPr lang="nl-NL" sz="2100" dirty="0" err="1">
                <a:cs typeface="Calibri"/>
              </a:rPr>
              <a:t>that</a:t>
            </a:r>
            <a:r>
              <a:rPr lang="nl-NL" sz="2100" dirty="0">
                <a:cs typeface="Calibri"/>
              </a:rPr>
              <a:t> </a:t>
            </a:r>
            <a:r>
              <a:rPr lang="nl-NL" sz="2100" dirty="0" err="1">
                <a:cs typeface="Calibri"/>
              </a:rPr>
              <a:t>one</a:t>
            </a:r>
            <a:r>
              <a:rPr lang="nl-NL" sz="2100" dirty="0">
                <a:cs typeface="Calibri"/>
              </a:rPr>
              <a:t> </a:t>
            </a:r>
            <a:r>
              <a:rPr lang="nl-NL" sz="2100" dirty="0" err="1">
                <a:cs typeface="Calibri"/>
              </a:rPr>
              <a:t>can</a:t>
            </a:r>
            <a:r>
              <a:rPr lang="nl-NL" sz="2100" dirty="0">
                <a:cs typeface="Calibri"/>
              </a:rPr>
              <a:t> </a:t>
            </a:r>
            <a:r>
              <a:rPr lang="nl-NL" sz="2100" dirty="0" err="1">
                <a:cs typeface="Calibri"/>
              </a:rPr>
              <a:t>not</a:t>
            </a:r>
            <a:r>
              <a:rPr lang="nl-NL" sz="2100" dirty="0">
                <a:cs typeface="Calibri"/>
              </a:rPr>
              <a:t> </a:t>
            </a:r>
            <a:r>
              <a:rPr lang="nl-NL" sz="2100" b="1" dirty="0" err="1">
                <a:cs typeface="Calibri"/>
              </a:rPr>
              <a:t>respectfully</a:t>
            </a:r>
            <a:r>
              <a:rPr lang="nl-NL" sz="2100" b="1" dirty="0">
                <a:cs typeface="Calibri"/>
              </a:rPr>
              <a:t> </a:t>
            </a:r>
            <a:r>
              <a:rPr lang="nl-NL" sz="2100" b="1" dirty="0" err="1">
                <a:cs typeface="Calibri"/>
              </a:rPr>
              <a:t>disagree</a:t>
            </a:r>
            <a:r>
              <a:rPr lang="nl-NL" sz="2100" dirty="0">
                <a:cs typeface="Calibri"/>
              </a:rPr>
              <a:t> </a:t>
            </a:r>
            <a:r>
              <a:rPr lang="nl-NL" sz="2100" dirty="0" err="1">
                <a:cs typeface="Calibri"/>
              </a:rPr>
              <a:t>and</a:t>
            </a:r>
            <a:r>
              <a:rPr lang="nl-NL" sz="2100" dirty="0">
                <a:cs typeface="Calibri"/>
              </a:rPr>
              <a:t> show </a:t>
            </a:r>
            <a:r>
              <a:rPr lang="nl-NL" sz="2100" dirty="0" err="1">
                <a:cs typeface="Calibri"/>
              </a:rPr>
              <a:t>alternative</a:t>
            </a:r>
            <a:r>
              <a:rPr lang="nl-NL" sz="2100" dirty="0">
                <a:cs typeface="Calibri"/>
              </a:rPr>
              <a:t> </a:t>
            </a:r>
            <a:r>
              <a:rPr lang="nl-NL" sz="2100" dirty="0" err="1">
                <a:cs typeface="Calibri"/>
              </a:rPr>
              <a:t>perspectives</a:t>
            </a:r>
            <a:r>
              <a:rPr lang="nl-NL" sz="2100" dirty="0">
                <a:cs typeface="Calibri"/>
              </a:rPr>
              <a:t>.</a:t>
            </a:r>
          </a:p>
          <a:p>
            <a:pPr marL="342900" indent="-342900">
              <a:buFont typeface="Arial"/>
              <a:buChar char="•"/>
            </a:pPr>
            <a:endParaRPr lang="nl-NL" sz="2100" b="1" dirty="0">
              <a:cs typeface="Calibri"/>
            </a:endParaRPr>
          </a:p>
          <a:p>
            <a:pPr marL="342900" indent="-342900">
              <a:buFont typeface="Arial"/>
              <a:buChar char="•"/>
            </a:pPr>
            <a:r>
              <a:rPr lang="nl-NL" sz="2100" b="1" dirty="0" err="1">
                <a:cs typeface="Calibri"/>
              </a:rPr>
              <a:t>Encourage</a:t>
            </a:r>
            <a:r>
              <a:rPr lang="nl-NL" sz="2100" b="1" dirty="0">
                <a:cs typeface="Calibri"/>
              </a:rPr>
              <a:t> </a:t>
            </a:r>
            <a:r>
              <a:rPr lang="nl-NL" sz="2100" b="1" dirty="0" err="1">
                <a:cs typeface="Calibri"/>
              </a:rPr>
              <a:t>and</a:t>
            </a:r>
            <a:r>
              <a:rPr lang="nl-NL" sz="2100" b="1" dirty="0">
                <a:cs typeface="Calibri"/>
              </a:rPr>
              <a:t> </a:t>
            </a:r>
            <a:r>
              <a:rPr lang="nl-NL" sz="2100" b="1" dirty="0" err="1">
                <a:cs typeface="Calibri"/>
              </a:rPr>
              <a:t>positively</a:t>
            </a:r>
            <a:r>
              <a:rPr lang="nl-NL" sz="2100" b="1" dirty="0">
                <a:cs typeface="Calibri"/>
              </a:rPr>
              <a:t> </a:t>
            </a:r>
            <a:r>
              <a:rPr lang="nl-NL" sz="2100" b="1" dirty="0" err="1">
                <a:cs typeface="Calibri"/>
              </a:rPr>
              <a:t>reinforce</a:t>
            </a:r>
            <a:r>
              <a:rPr lang="nl-NL" sz="2100" b="1" dirty="0">
                <a:cs typeface="Calibri"/>
              </a:rPr>
              <a:t> </a:t>
            </a:r>
            <a:r>
              <a:rPr lang="nl-NL" sz="2100" b="1" dirty="0" err="1">
                <a:cs typeface="Calibri"/>
              </a:rPr>
              <a:t>constructive</a:t>
            </a:r>
            <a:r>
              <a:rPr lang="nl-NL" sz="2100" b="1" dirty="0">
                <a:cs typeface="Calibri"/>
              </a:rPr>
              <a:t> engagement</a:t>
            </a:r>
            <a:r>
              <a:rPr lang="nl-NL" sz="2100" dirty="0">
                <a:cs typeface="Calibri"/>
              </a:rPr>
              <a:t> in </a:t>
            </a:r>
            <a:r>
              <a:rPr lang="nl-NL" sz="2100" dirty="0" err="1">
                <a:cs typeface="Calibri"/>
              </a:rPr>
              <a:t>the</a:t>
            </a:r>
            <a:r>
              <a:rPr lang="nl-NL" sz="2100" dirty="0">
                <a:cs typeface="Calibri"/>
              </a:rPr>
              <a:t> </a:t>
            </a:r>
            <a:r>
              <a:rPr lang="nl-NL" sz="2100" dirty="0" err="1">
                <a:cs typeface="Calibri"/>
              </a:rPr>
              <a:t>conversation</a:t>
            </a:r>
            <a:r>
              <a:rPr lang="nl-NL" sz="2100" dirty="0">
                <a:cs typeface="Calibri"/>
              </a:rPr>
              <a:t>.</a:t>
            </a:r>
          </a:p>
        </p:txBody>
      </p:sp>
      <p:sp>
        <p:nvSpPr>
          <p:cNvPr id="5" name="Tekstvak 4">
            <a:extLst>
              <a:ext uri="{FF2B5EF4-FFF2-40B4-BE49-F238E27FC236}">
                <a16:creationId xmlns:a16="http://schemas.microsoft.com/office/drawing/2014/main" id="{7563C6E0-E55F-9C4A-B8ED-DEE2AA0D51F5}"/>
              </a:ext>
            </a:extLst>
          </p:cNvPr>
          <p:cNvSpPr txBox="1"/>
          <p:nvPr/>
        </p:nvSpPr>
        <p:spPr>
          <a:xfrm>
            <a:off x="6096000" y="6580654"/>
            <a:ext cx="610720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a:hlinkClick r:id="rId3"/>
              </a:rPr>
              <a:t>Source information</a:t>
            </a:r>
            <a:r>
              <a:rPr lang="nl-NL" sz="1200" dirty="0">
                <a:cs typeface="Calibri"/>
              </a:rPr>
              <a:t> | </a:t>
            </a:r>
            <a:r>
              <a:rPr lang="nl-NL" sz="1200" dirty="0">
                <a:cs typeface="Calibri"/>
                <a:hlinkClick r:id="rId4"/>
              </a:rPr>
              <a:t>Source image</a:t>
            </a:r>
            <a:endParaRPr lang="nl-NL" sz="1200" dirty="0">
              <a:cs typeface="Calibri" panose="020F0502020204030204"/>
            </a:endParaRPr>
          </a:p>
        </p:txBody>
      </p:sp>
      <p:pic>
        <p:nvPicPr>
          <p:cNvPr id="8" name="Εικόνα 7" descr="Εικόνα που περιέχει ρουχισμός, clipart, ζωγραφιά, καρτούν&#10;&#10;Περιγραφή που δημιουργήθηκε αυτόματα">
            <a:extLst>
              <a:ext uri="{FF2B5EF4-FFF2-40B4-BE49-F238E27FC236}">
                <a16:creationId xmlns:a16="http://schemas.microsoft.com/office/drawing/2014/main" id="{E47E4A2E-CD18-A825-423F-5F9E59D22F9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766614" y="3523653"/>
            <a:ext cx="2466568" cy="3238161"/>
          </a:xfrm>
          <a:prstGeom prst="rect">
            <a:avLst/>
          </a:prstGeom>
        </p:spPr>
      </p:pic>
    </p:spTree>
    <p:extLst>
      <p:ext uri="{BB962C8B-B14F-4D97-AF65-F5344CB8AC3E}">
        <p14:creationId xmlns:p14="http://schemas.microsoft.com/office/powerpoint/2010/main" val="3728481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27,700+ Aggression Icon Illustrations, Royalty-Free Vector Graphics &amp; Clip  Art - iStock">
            <a:extLst>
              <a:ext uri="{FF2B5EF4-FFF2-40B4-BE49-F238E27FC236}">
                <a16:creationId xmlns:a16="http://schemas.microsoft.com/office/drawing/2014/main" id="{A1D7AE85-C3D3-8D57-1B2D-983739C584D0}"/>
              </a:ext>
            </a:extLst>
          </p:cNvPr>
          <p:cNvPicPr>
            <a:picLocks noChangeAspect="1"/>
          </p:cNvPicPr>
          <p:nvPr/>
        </p:nvPicPr>
        <p:blipFill>
          <a:blip r:embed="rId3"/>
          <a:stretch>
            <a:fillRect/>
          </a:stretch>
        </p:blipFill>
        <p:spPr>
          <a:xfrm>
            <a:off x="6363821" y="514350"/>
            <a:ext cx="5829300" cy="5829300"/>
          </a:xfrm>
          <a:prstGeom prst="rect">
            <a:avLst/>
          </a:prstGeom>
        </p:spPr>
      </p:pic>
      <p:sp>
        <p:nvSpPr>
          <p:cNvPr id="2" name="Titel 1">
            <a:extLst>
              <a:ext uri="{FF2B5EF4-FFF2-40B4-BE49-F238E27FC236}">
                <a16:creationId xmlns:a16="http://schemas.microsoft.com/office/drawing/2014/main" id="{3A81A135-96A4-27C5-6BD5-64D00FC96C69}"/>
              </a:ext>
            </a:extLst>
          </p:cNvPr>
          <p:cNvSpPr>
            <a:spLocks noGrp="1"/>
          </p:cNvSpPr>
          <p:nvPr>
            <p:ph type="title"/>
          </p:nvPr>
        </p:nvSpPr>
        <p:spPr/>
        <p:txBody>
          <a:bodyPr/>
          <a:lstStyle/>
          <a:p>
            <a:r>
              <a:rPr lang="nl-NL" dirty="0">
                <a:ea typeface="Adobe Gothic Std B"/>
              </a:rPr>
              <a:t>4. </a:t>
            </a:r>
            <a:r>
              <a:rPr lang="nl-NL" dirty="0" err="1">
                <a:ea typeface="Adobe Gothic Std B"/>
              </a:rPr>
              <a:t>Reject</a:t>
            </a:r>
            <a:r>
              <a:rPr lang="nl-NL" dirty="0">
                <a:ea typeface="Adobe Gothic Std B"/>
              </a:rPr>
              <a:t> </a:t>
            </a:r>
            <a:r>
              <a:rPr lang="nl-NL" dirty="0" err="1">
                <a:ea typeface="Adobe Gothic Std B"/>
              </a:rPr>
              <a:t>agression</a:t>
            </a:r>
            <a:r>
              <a:rPr lang="nl-NL" dirty="0">
                <a:ea typeface="Adobe Gothic Std B"/>
              </a:rPr>
              <a:t> (</a:t>
            </a:r>
            <a:r>
              <a:rPr lang="nl-NL">
                <a:ea typeface="Adobe Gothic Std B"/>
              </a:rPr>
              <a:t>1/4</a:t>
            </a:r>
            <a:r>
              <a:rPr lang="nl-NL" dirty="0">
                <a:ea typeface="Adobe Gothic Std B"/>
              </a:rPr>
              <a:t>)</a:t>
            </a:r>
            <a:endParaRPr lang="nl-NL" dirty="0"/>
          </a:p>
        </p:txBody>
      </p:sp>
      <p:sp>
        <p:nvSpPr>
          <p:cNvPr id="3" name="Tijdelijke aanduiding voor inhoud 2">
            <a:extLst>
              <a:ext uri="{FF2B5EF4-FFF2-40B4-BE49-F238E27FC236}">
                <a16:creationId xmlns:a16="http://schemas.microsoft.com/office/drawing/2014/main" id="{DC113169-952F-E814-B956-DCC33D975059}"/>
              </a:ext>
            </a:extLst>
          </p:cNvPr>
          <p:cNvSpPr>
            <a:spLocks noGrp="1"/>
          </p:cNvSpPr>
          <p:nvPr>
            <p:ph idx="1"/>
          </p:nvPr>
        </p:nvSpPr>
        <p:spPr>
          <a:xfrm>
            <a:off x="557999" y="1766383"/>
            <a:ext cx="6210721" cy="4899593"/>
          </a:xfrm>
        </p:spPr>
        <p:txBody>
          <a:bodyPr vert="horz" lIns="91440" tIns="45720" rIns="91440" bIns="45720" rtlCol="0" anchor="t">
            <a:normAutofit/>
          </a:bodyPr>
          <a:lstStyle/>
          <a:p>
            <a:pPr marL="0" indent="0">
              <a:buNone/>
            </a:pPr>
            <a:r>
              <a:rPr lang="nl-NL" dirty="0">
                <a:cs typeface="Calibri" panose="020F0502020204030204"/>
              </a:rPr>
              <a:t>As said before, </a:t>
            </a:r>
            <a:r>
              <a:rPr lang="nl-NL" b="1" dirty="0">
                <a:cs typeface="Calibri" panose="020F0502020204030204"/>
              </a:rPr>
              <a:t>agression in dialogue leads to close-mindedness and emotion</a:t>
            </a:r>
            <a:r>
              <a:rPr lang="nl-NL" dirty="0">
                <a:cs typeface="Calibri" panose="020F0502020204030204"/>
              </a:rPr>
              <a:t>, and without an open mind the conversation is doomed to fail from the start.</a:t>
            </a:r>
            <a:endParaRPr lang="nl-NL" dirty="0"/>
          </a:p>
          <a:p>
            <a:pPr marL="0" indent="0">
              <a:buNone/>
            </a:pPr>
            <a:r>
              <a:rPr lang="nl-NL" dirty="0">
                <a:cs typeface="Calibri" panose="020F0502020204030204"/>
              </a:rPr>
              <a:t>It can happen that</a:t>
            </a:r>
            <a:r>
              <a:rPr lang="nl-NL" b="1" dirty="0">
                <a:cs typeface="Calibri" panose="020F0502020204030204"/>
              </a:rPr>
              <a:t> the dialogue can invoke agressiveness</a:t>
            </a:r>
            <a:r>
              <a:rPr lang="nl-NL" dirty="0">
                <a:cs typeface="Calibri" panose="020F0502020204030204"/>
              </a:rPr>
              <a:t> in the adolescent, </a:t>
            </a:r>
            <a:r>
              <a:rPr lang="nl-NL" b="1" dirty="0">
                <a:cs typeface="Calibri" panose="020F0502020204030204"/>
              </a:rPr>
              <a:t>even though the dialogue is held respectfully</a:t>
            </a:r>
            <a:r>
              <a:rPr lang="nl-NL" dirty="0">
                <a:cs typeface="Calibri" panose="020F0502020204030204"/>
              </a:rPr>
              <a:t>. In this case, try to </a:t>
            </a:r>
            <a:r>
              <a:rPr lang="nl-NL" b="1" dirty="0">
                <a:cs typeface="Calibri" panose="020F0502020204030204"/>
              </a:rPr>
              <a:t>deescalate</a:t>
            </a:r>
            <a:r>
              <a:rPr lang="nl-NL" dirty="0">
                <a:cs typeface="Calibri" panose="020F0502020204030204"/>
              </a:rPr>
              <a:t> the situation how you see fit. If it persists, the dialogue should be continued another time.</a:t>
            </a:r>
          </a:p>
        </p:txBody>
      </p:sp>
      <p:sp>
        <p:nvSpPr>
          <p:cNvPr id="4" name="Tekstvak 3">
            <a:extLst>
              <a:ext uri="{FF2B5EF4-FFF2-40B4-BE49-F238E27FC236}">
                <a16:creationId xmlns:a16="http://schemas.microsoft.com/office/drawing/2014/main" id="{B2CBA40A-8172-FB5D-9AD2-DA36111647A7}"/>
              </a:ext>
            </a:extLst>
          </p:cNvPr>
          <p:cNvSpPr txBox="1"/>
          <p:nvPr/>
        </p:nvSpPr>
        <p:spPr>
          <a:xfrm>
            <a:off x="7423897" y="1400735"/>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l-NL" dirty="0" err="1"/>
          </a:p>
        </p:txBody>
      </p:sp>
      <p:sp>
        <p:nvSpPr>
          <p:cNvPr id="7" name="Tekstvak 6">
            <a:extLst>
              <a:ext uri="{FF2B5EF4-FFF2-40B4-BE49-F238E27FC236}">
                <a16:creationId xmlns:a16="http://schemas.microsoft.com/office/drawing/2014/main" id="{1DCD2A07-FF57-6028-555B-944CDEB59A82}"/>
              </a:ext>
            </a:extLst>
          </p:cNvPr>
          <p:cNvSpPr txBox="1"/>
          <p:nvPr/>
        </p:nvSpPr>
        <p:spPr>
          <a:xfrm>
            <a:off x="7086063" y="6581640"/>
            <a:ext cx="511130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a:hlinkClick r:id="rId4"/>
              </a:rPr>
              <a:t>Source information</a:t>
            </a:r>
            <a:r>
              <a:rPr lang="nl-NL" sz="1200" dirty="0">
                <a:cs typeface="Calibri"/>
              </a:rPr>
              <a:t> | </a:t>
            </a:r>
            <a:r>
              <a:rPr lang="nl-NL" sz="1200" dirty="0">
                <a:cs typeface="Calibri"/>
                <a:hlinkClick r:id="rId5"/>
              </a:rPr>
              <a:t>Source image</a:t>
            </a:r>
            <a:endParaRPr lang="nl-NL" sz="1200" dirty="0" err="1">
              <a:cs typeface="Calibri" panose="020F0502020204030204"/>
              <a:hlinkClick r:id="rId5"/>
            </a:endParaRPr>
          </a:p>
        </p:txBody>
      </p:sp>
    </p:spTree>
    <p:extLst>
      <p:ext uri="{BB962C8B-B14F-4D97-AF65-F5344CB8AC3E}">
        <p14:creationId xmlns:p14="http://schemas.microsoft.com/office/powerpoint/2010/main" val="122580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180394-DA5C-45AE-5FA2-9B31236DC89F}"/>
              </a:ext>
            </a:extLst>
          </p:cNvPr>
          <p:cNvSpPr>
            <a:spLocks noGrp="1"/>
          </p:cNvSpPr>
          <p:nvPr>
            <p:ph type="title"/>
          </p:nvPr>
        </p:nvSpPr>
        <p:spPr>
          <a:xfrm>
            <a:off x="761840" y="1138265"/>
            <a:ext cx="5844524" cy="739825"/>
          </a:xfrm>
        </p:spPr>
        <p:txBody>
          <a:bodyPr anchor="t">
            <a:normAutofit/>
          </a:bodyPr>
          <a:lstStyle/>
          <a:p>
            <a:r>
              <a:rPr lang="nl-NL" sz="3200" dirty="0">
                <a:ea typeface="Adobe Gothic Std B"/>
                <a:cs typeface="Calibri"/>
              </a:rPr>
              <a:t>How to reject aggression (2/4)</a:t>
            </a:r>
            <a:endParaRPr lang="nl-NL" sz="3200" dirty="0"/>
          </a:p>
        </p:txBody>
      </p:sp>
      <p:cxnSp>
        <p:nvCxnSpPr>
          <p:cNvPr id="18" name="Straight Connector 8">
            <a:extLst>
              <a:ext uri="{FF2B5EF4-FFF2-40B4-BE49-F238E27FC236}">
                <a16:creationId xmlns:a16="http://schemas.microsoft.com/office/drawing/2014/main" id="{FC23E3B9-5ABF-58B3-E2B0-E9A5DAA9003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BDAD84AA-7B1D-33F6-975D-FAB419224EF9}"/>
              </a:ext>
            </a:extLst>
          </p:cNvPr>
          <p:cNvSpPr>
            <a:spLocks noGrp="1"/>
          </p:cNvSpPr>
          <p:nvPr>
            <p:ph idx="1"/>
          </p:nvPr>
        </p:nvSpPr>
        <p:spPr>
          <a:xfrm>
            <a:off x="761839" y="2551176"/>
            <a:ext cx="4651205" cy="3602935"/>
          </a:xfrm>
        </p:spPr>
        <p:txBody>
          <a:bodyPr vert="horz" lIns="91440" tIns="45720" rIns="91440" bIns="45720" rtlCol="0" anchor="t">
            <a:normAutofit/>
          </a:bodyPr>
          <a:lstStyle/>
          <a:p>
            <a:pPr marL="0" indent="0">
              <a:buNone/>
            </a:pPr>
            <a:r>
              <a:rPr lang="nl-NL" sz="2000" dirty="0">
                <a:cs typeface="Calibri" panose="020F0502020204030204"/>
              </a:rPr>
              <a:t>In order to prevent aggression and keep a safe and openminded conversation, you should model civil and respectful behaviour through your own actions. </a:t>
            </a:r>
            <a:endParaRPr lang="nl-NL" dirty="0"/>
          </a:p>
          <a:p>
            <a:pPr marL="0" indent="0">
              <a:buNone/>
            </a:pPr>
            <a:r>
              <a:rPr lang="nl-NL" sz="2000" b="1" dirty="0" err="1">
                <a:cs typeface="Calibri" panose="020F0502020204030204"/>
              </a:rPr>
              <a:t>When</a:t>
            </a:r>
            <a:r>
              <a:rPr lang="nl-NL" sz="2000" b="1" dirty="0">
                <a:cs typeface="Calibri" panose="020F0502020204030204"/>
              </a:rPr>
              <a:t> </a:t>
            </a:r>
            <a:r>
              <a:rPr lang="nl-NL" sz="2000" b="1" dirty="0" err="1">
                <a:cs typeface="Calibri" panose="020F0502020204030204"/>
              </a:rPr>
              <a:t>the</a:t>
            </a:r>
            <a:r>
              <a:rPr lang="nl-NL" sz="2000" b="1" dirty="0">
                <a:cs typeface="Calibri" panose="020F0502020204030204"/>
              </a:rPr>
              <a:t> facilitator </a:t>
            </a:r>
            <a:r>
              <a:rPr lang="nl-NL" sz="2000" b="1" dirty="0" err="1">
                <a:cs typeface="Calibri" panose="020F0502020204030204"/>
              </a:rPr>
              <a:t>speaks</a:t>
            </a:r>
            <a:r>
              <a:rPr lang="nl-NL" sz="2000" b="1" dirty="0">
                <a:cs typeface="Calibri" panose="020F0502020204030204"/>
              </a:rPr>
              <a:t> </a:t>
            </a:r>
            <a:r>
              <a:rPr lang="nl-NL" sz="2000" b="1" dirty="0" err="1">
                <a:cs typeface="Calibri" panose="020F0502020204030204"/>
              </a:rPr>
              <a:t>with</a:t>
            </a:r>
            <a:r>
              <a:rPr lang="nl-NL" sz="2000" b="1" dirty="0">
                <a:cs typeface="Calibri" panose="020F0502020204030204"/>
              </a:rPr>
              <a:t> respect </a:t>
            </a:r>
            <a:r>
              <a:rPr lang="nl-NL" sz="2000" b="1" dirty="0" err="1">
                <a:cs typeface="Calibri" panose="020F0502020204030204"/>
              </a:rPr>
              <a:t>and</a:t>
            </a:r>
            <a:r>
              <a:rPr lang="nl-NL" sz="2000" b="1" dirty="0">
                <a:cs typeface="Calibri" panose="020F0502020204030204"/>
              </a:rPr>
              <a:t> care, </a:t>
            </a:r>
            <a:r>
              <a:rPr lang="nl-NL" sz="2000" b="1" dirty="0" err="1">
                <a:cs typeface="Calibri" panose="020F0502020204030204"/>
              </a:rPr>
              <a:t>the</a:t>
            </a:r>
            <a:r>
              <a:rPr lang="nl-NL" sz="2000" b="1" dirty="0">
                <a:cs typeface="Calibri" panose="020F0502020204030204"/>
              </a:rPr>
              <a:t> adolescent is more </a:t>
            </a:r>
            <a:r>
              <a:rPr lang="nl-NL" sz="2000" b="1" dirty="0" err="1">
                <a:cs typeface="Calibri" panose="020F0502020204030204"/>
              </a:rPr>
              <a:t>likely</a:t>
            </a:r>
            <a:r>
              <a:rPr lang="nl-NL" sz="2000" b="1" dirty="0">
                <a:cs typeface="Calibri" panose="020F0502020204030204"/>
              </a:rPr>
              <a:t> </a:t>
            </a:r>
            <a:r>
              <a:rPr lang="nl-NL" sz="2000" b="1" dirty="0" err="1">
                <a:cs typeface="Calibri" panose="020F0502020204030204"/>
              </a:rPr>
              <a:t>to</a:t>
            </a:r>
            <a:r>
              <a:rPr lang="nl-NL" sz="2000" b="1" dirty="0">
                <a:cs typeface="Calibri" panose="020F0502020204030204"/>
              </a:rPr>
              <a:t> </a:t>
            </a:r>
            <a:r>
              <a:rPr lang="nl-NL" sz="2000" b="1" dirty="0" err="1">
                <a:cs typeface="Calibri" panose="020F0502020204030204"/>
              </a:rPr>
              <a:t>emulate</a:t>
            </a:r>
            <a:r>
              <a:rPr lang="nl-NL" sz="2000" b="1" dirty="0">
                <a:cs typeface="Calibri" panose="020F0502020204030204"/>
              </a:rPr>
              <a:t> </a:t>
            </a:r>
            <a:r>
              <a:rPr lang="nl-NL" sz="2000" b="1" dirty="0" err="1">
                <a:cs typeface="Calibri" panose="020F0502020204030204"/>
              </a:rPr>
              <a:t>this</a:t>
            </a:r>
            <a:r>
              <a:rPr lang="nl-NL" sz="2000" b="1" dirty="0">
                <a:cs typeface="Calibri" panose="020F0502020204030204"/>
              </a:rPr>
              <a:t> </a:t>
            </a:r>
            <a:r>
              <a:rPr lang="nl-NL" sz="2000" b="1" dirty="0" err="1">
                <a:cs typeface="Calibri" panose="020F0502020204030204"/>
              </a:rPr>
              <a:t>behaviour</a:t>
            </a:r>
            <a:r>
              <a:rPr lang="nl-NL" sz="2000" b="1" dirty="0">
                <a:cs typeface="Calibri" panose="020F0502020204030204"/>
              </a:rPr>
              <a:t>. </a:t>
            </a:r>
          </a:p>
          <a:p>
            <a:pPr marL="0" indent="0">
              <a:buNone/>
            </a:pPr>
            <a:r>
              <a:rPr lang="nl-NL" sz="2000" dirty="0">
                <a:cs typeface="Calibri" panose="020F0502020204030204"/>
              </a:rPr>
              <a:t>In order </a:t>
            </a:r>
            <a:r>
              <a:rPr lang="nl-NL" sz="2000" dirty="0" err="1">
                <a:cs typeface="Calibri" panose="020F0502020204030204"/>
              </a:rPr>
              <a:t>to</a:t>
            </a:r>
            <a:r>
              <a:rPr lang="nl-NL" sz="2000" dirty="0">
                <a:cs typeface="Calibri" panose="020F0502020204030204"/>
              </a:rPr>
              <a:t> </a:t>
            </a:r>
            <a:r>
              <a:rPr lang="nl-NL" sz="2000" dirty="0" err="1">
                <a:cs typeface="Calibri" panose="020F0502020204030204"/>
              </a:rPr>
              <a:t>maintain</a:t>
            </a:r>
            <a:r>
              <a:rPr lang="nl-NL" sz="2000" dirty="0">
                <a:cs typeface="Calibri" panose="020F0502020204030204"/>
              </a:rPr>
              <a:t> </a:t>
            </a:r>
            <a:r>
              <a:rPr lang="nl-NL" sz="2000" dirty="0" err="1">
                <a:cs typeface="Calibri" panose="020F0502020204030204"/>
              </a:rPr>
              <a:t>this</a:t>
            </a:r>
            <a:r>
              <a:rPr lang="nl-NL" sz="2000" dirty="0">
                <a:cs typeface="Calibri" panose="020F0502020204030204"/>
              </a:rPr>
              <a:t> </a:t>
            </a:r>
            <a:r>
              <a:rPr lang="nl-NL" sz="2000" dirty="0" err="1">
                <a:cs typeface="Calibri" panose="020F0502020204030204"/>
              </a:rPr>
              <a:t>behaviour</a:t>
            </a:r>
            <a:r>
              <a:rPr lang="nl-NL" sz="2000" dirty="0">
                <a:cs typeface="Calibri" panose="020F0502020204030204"/>
              </a:rPr>
              <a:t>, </a:t>
            </a:r>
            <a:r>
              <a:rPr lang="nl-NL" sz="2000" b="1" dirty="0" err="1">
                <a:cs typeface="Calibri" panose="020F0502020204030204"/>
              </a:rPr>
              <a:t>active</a:t>
            </a:r>
            <a:r>
              <a:rPr lang="nl-NL" sz="2000" b="1" dirty="0">
                <a:cs typeface="Calibri" panose="020F0502020204030204"/>
              </a:rPr>
              <a:t> </a:t>
            </a:r>
            <a:r>
              <a:rPr lang="nl-NL" sz="2000" b="1" dirty="0" err="1">
                <a:cs typeface="Calibri" panose="020F0502020204030204"/>
              </a:rPr>
              <a:t>listening</a:t>
            </a:r>
            <a:r>
              <a:rPr lang="nl-NL" sz="2000" dirty="0">
                <a:cs typeface="Calibri" panose="020F0502020204030204"/>
              </a:rPr>
              <a:t> is a </a:t>
            </a:r>
            <a:r>
              <a:rPr lang="nl-NL" sz="2000" dirty="0" err="1">
                <a:cs typeface="Calibri" panose="020F0502020204030204"/>
              </a:rPr>
              <a:t>key</a:t>
            </a:r>
            <a:r>
              <a:rPr lang="nl-NL" sz="2000" dirty="0">
                <a:cs typeface="Calibri" panose="020F0502020204030204"/>
              </a:rPr>
              <a:t> </a:t>
            </a:r>
            <a:r>
              <a:rPr lang="nl-NL" sz="2000" dirty="0" err="1">
                <a:cs typeface="Calibri" panose="020F0502020204030204"/>
              </a:rPr>
              <a:t>skill</a:t>
            </a:r>
            <a:r>
              <a:rPr lang="nl-NL" sz="2000" dirty="0">
                <a:cs typeface="Calibri" panose="020F0502020204030204"/>
              </a:rPr>
              <a:t> </a:t>
            </a:r>
            <a:r>
              <a:rPr lang="nl-NL" sz="2000" dirty="0" err="1">
                <a:cs typeface="Calibri" panose="020F0502020204030204"/>
              </a:rPr>
              <a:t>to</a:t>
            </a:r>
            <a:r>
              <a:rPr lang="nl-NL" sz="2000" dirty="0">
                <a:cs typeface="Calibri" panose="020F0502020204030204"/>
              </a:rPr>
              <a:t> </a:t>
            </a:r>
            <a:r>
              <a:rPr lang="nl-NL" sz="2000" dirty="0" err="1">
                <a:cs typeface="Calibri" panose="020F0502020204030204"/>
              </a:rPr>
              <a:t>use</a:t>
            </a:r>
            <a:r>
              <a:rPr lang="nl-NL" sz="2000" dirty="0">
                <a:cs typeface="Calibri" panose="020F0502020204030204"/>
              </a:rPr>
              <a:t>:</a:t>
            </a:r>
          </a:p>
        </p:txBody>
      </p:sp>
      <p:sp>
        <p:nvSpPr>
          <p:cNvPr id="5" name="Tekstvak 4">
            <a:extLst>
              <a:ext uri="{FF2B5EF4-FFF2-40B4-BE49-F238E27FC236}">
                <a16:creationId xmlns:a16="http://schemas.microsoft.com/office/drawing/2014/main" id="{DC70DE2A-6590-C416-5B44-C4DCF1B5AC3B}"/>
              </a:ext>
            </a:extLst>
          </p:cNvPr>
          <p:cNvSpPr txBox="1"/>
          <p:nvPr/>
        </p:nvSpPr>
        <p:spPr>
          <a:xfrm>
            <a:off x="476249" y="714374"/>
            <a:ext cx="1442757" cy="35018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l-NL" dirty="0" err="1"/>
          </a:p>
        </p:txBody>
      </p:sp>
      <p:sp>
        <p:nvSpPr>
          <p:cNvPr id="6" name="Tekstvak 5">
            <a:extLst>
              <a:ext uri="{FF2B5EF4-FFF2-40B4-BE49-F238E27FC236}">
                <a16:creationId xmlns:a16="http://schemas.microsoft.com/office/drawing/2014/main" id="{B87E1163-AE4B-49C4-0686-400949139136}"/>
              </a:ext>
            </a:extLst>
          </p:cNvPr>
          <p:cNvSpPr txBox="1"/>
          <p:nvPr/>
        </p:nvSpPr>
        <p:spPr>
          <a:xfrm>
            <a:off x="7086063" y="6581640"/>
            <a:ext cx="511130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a:hlinkClick r:id="rId3"/>
              </a:rPr>
              <a:t>Source information</a:t>
            </a:r>
            <a:r>
              <a:rPr lang="nl-NL" sz="1200" dirty="0">
                <a:cs typeface="Calibri"/>
              </a:rPr>
              <a:t> | </a:t>
            </a:r>
            <a:r>
              <a:rPr lang="nl-NL" sz="1200" dirty="0">
                <a:cs typeface="Calibri"/>
                <a:hlinkClick r:id="rId4"/>
              </a:rPr>
              <a:t>Image by pch.vector on Freepik</a:t>
            </a:r>
            <a:endParaRPr lang="nl-NL" sz="1200" dirty="0">
              <a:cs typeface="Calibri" panose="020F0502020204030204"/>
            </a:endParaRPr>
          </a:p>
        </p:txBody>
      </p:sp>
      <p:pic>
        <p:nvPicPr>
          <p:cNvPr id="10" name="Εικόνα 9" descr="Εικόνα που περιέχει ρουχισμός, έπιπλα, φορητός υπολογιστής, υπολογιστής&#10;&#10;Περιγραφή που δημιουργήθηκε αυτόματα">
            <a:extLst>
              <a:ext uri="{FF2B5EF4-FFF2-40B4-BE49-F238E27FC236}">
                <a16:creationId xmlns:a16="http://schemas.microsoft.com/office/drawing/2014/main" id="{995601FC-FDB8-704A-B123-7242D37F959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708594" y="2381249"/>
            <a:ext cx="4563519" cy="3514725"/>
          </a:xfrm>
          <a:prstGeom prst="rect">
            <a:avLst/>
          </a:prstGeom>
        </p:spPr>
      </p:pic>
    </p:spTree>
    <p:extLst>
      <p:ext uri="{BB962C8B-B14F-4D97-AF65-F5344CB8AC3E}">
        <p14:creationId xmlns:p14="http://schemas.microsoft.com/office/powerpoint/2010/main" val="1620290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56D707-85B8-468A-0F55-56F8F789E5C7}"/>
              </a:ext>
            </a:extLst>
          </p:cNvPr>
          <p:cNvSpPr>
            <a:spLocks noGrp="1"/>
          </p:cNvSpPr>
          <p:nvPr>
            <p:ph type="title"/>
          </p:nvPr>
        </p:nvSpPr>
        <p:spPr/>
        <p:txBody>
          <a:bodyPr/>
          <a:lstStyle/>
          <a:p>
            <a:r>
              <a:rPr lang="nl-NL" dirty="0">
                <a:ea typeface="Adobe Gothic Std B"/>
                <a:cs typeface="Calibri"/>
              </a:rPr>
              <a:t>Active </a:t>
            </a:r>
            <a:r>
              <a:rPr lang="nl-NL" dirty="0" err="1">
                <a:ea typeface="Adobe Gothic Std B"/>
                <a:cs typeface="Calibri"/>
              </a:rPr>
              <a:t>listening</a:t>
            </a:r>
            <a:r>
              <a:rPr lang="nl-NL" dirty="0">
                <a:ea typeface="Adobe Gothic Std B"/>
                <a:cs typeface="Calibri"/>
              </a:rPr>
              <a:t> (</a:t>
            </a:r>
            <a:r>
              <a:rPr lang="nl-NL">
                <a:ea typeface="Adobe Gothic Std B"/>
                <a:cs typeface="Calibri"/>
              </a:rPr>
              <a:t>3/4</a:t>
            </a:r>
            <a:r>
              <a:rPr lang="nl-NL" dirty="0">
                <a:ea typeface="Adobe Gothic Std B"/>
                <a:cs typeface="Calibri"/>
              </a:rPr>
              <a:t>)</a:t>
            </a:r>
            <a:endParaRPr lang="nl-NL" dirty="0">
              <a:ea typeface="Adobe Gothic Std B"/>
            </a:endParaRPr>
          </a:p>
        </p:txBody>
      </p:sp>
      <p:sp>
        <p:nvSpPr>
          <p:cNvPr id="3" name="Tijdelijke aanduiding voor inhoud 2">
            <a:extLst>
              <a:ext uri="{FF2B5EF4-FFF2-40B4-BE49-F238E27FC236}">
                <a16:creationId xmlns:a16="http://schemas.microsoft.com/office/drawing/2014/main" id="{6E6DE732-2BE3-0CCD-7EEA-70836841A94B}"/>
              </a:ext>
            </a:extLst>
          </p:cNvPr>
          <p:cNvSpPr>
            <a:spLocks noGrp="1"/>
          </p:cNvSpPr>
          <p:nvPr>
            <p:ph idx="1"/>
          </p:nvPr>
        </p:nvSpPr>
        <p:spPr>
          <a:xfrm>
            <a:off x="6095914" y="1724872"/>
            <a:ext cx="5455034" cy="4865977"/>
          </a:xfrm>
        </p:spPr>
        <p:txBody>
          <a:bodyPr vert="horz" lIns="91440" tIns="45720" rIns="91440" bIns="45720" rtlCol="0" anchor="t">
            <a:normAutofit/>
          </a:bodyPr>
          <a:lstStyle/>
          <a:p>
            <a:pPr marL="0" indent="0">
              <a:buNone/>
            </a:pPr>
            <a:r>
              <a:rPr lang="nl-NL" sz="2100" b="1" dirty="0">
                <a:cs typeface="Calibri"/>
              </a:rPr>
              <a:t>Active </a:t>
            </a:r>
            <a:r>
              <a:rPr lang="nl-NL" sz="2100" b="1" dirty="0" err="1">
                <a:cs typeface="Calibri"/>
              </a:rPr>
              <a:t>listening</a:t>
            </a:r>
            <a:r>
              <a:rPr lang="nl-NL" sz="2100" dirty="0">
                <a:cs typeface="Calibri"/>
              </a:rPr>
              <a:t>: </a:t>
            </a:r>
            <a:r>
              <a:rPr lang="nl-NL" sz="2100" dirty="0" err="1">
                <a:cs typeface="Calibri"/>
              </a:rPr>
              <a:t>demonstrating</a:t>
            </a:r>
            <a:r>
              <a:rPr lang="nl-NL" sz="2100" dirty="0">
                <a:cs typeface="Calibri"/>
              </a:rPr>
              <a:t> </a:t>
            </a:r>
            <a:r>
              <a:rPr lang="nl-NL" sz="2100" dirty="0" err="1">
                <a:cs typeface="Calibri"/>
              </a:rPr>
              <a:t>to</a:t>
            </a:r>
            <a:r>
              <a:rPr lang="nl-NL" sz="2100" dirty="0">
                <a:cs typeface="Calibri"/>
              </a:rPr>
              <a:t> </a:t>
            </a:r>
            <a:r>
              <a:rPr lang="nl-NL" sz="2100" dirty="0" err="1">
                <a:cs typeface="Calibri"/>
              </a:rPr>
              <a:t>the</a:t>
            </a:r>
            <a:r>
              <a:rPr lang="nl-NL" sz="2100" dirty="0">
                <a:cs typeface="Calibri"/>
              </a:rPr>
              <a:t> </a:t>
            </a:r>
            <a:r>
              <a:rPr lang="nl-NL" sz="2100" dirty="0" err="1">
                <a:cs typeface="Calibri"/>
              </a:rPr>
              <a:t>other</a:t>
            </a:r>
            <a:r>
              <a:rPr lang="nl-NL" sz="2100" dirty="0">
                <a:cs typeface="Calibri"/>
              </a:rPr>
              <a:t> person </a:t>
            </a:r>
            <a:r>
              <a:rPr lang="nl-NL" sz="2100" dirty="0" err="1">
                <a:cs typeface="Calibri"/>
              </a:rPr>
              <a:t>that</a:t>
            </a:r>
            <a:r>
              <a:rPr lang="nl-NL" sz="2100" dirty="0">
                <a:cs typeface="Calibri"/>
              </a:rPr>
              <a:t> </a:t>
            </a:r>
            <a:r>
              <a:rPr lang="nl-NL" sz="2100" dirty="0" err="1">
                <a:cs typeface="Calibri"/>
              </a:rPr>
              <a:t>you</a:t>
            </a:r>
            <a:r>
              <a:rPr lang="nl-NL" sz="2100" dirty="0">
                <a:cs typeface="Calibri"/>
              </a:rPr>
              <a:t> are </a:t>
            </a:r>
            <a:r>
              <a:rPr lang="nl-NL" sz="2100" dirty="0" err="1">
                <a:cs typeface="Calibri"/>
              </a:rPr>
              <a:t>truely</a:t>
            </a:r>
            <a:r>
              <a:rPr lang="nl-NL" sz="2100" dirty="0">
                <a:cs typeface="Calibri"/>
              </a:rPr>
              <a:t> hearing </a:t>
            </a:r>
            <a:r>
              <a:rPr lang="nl-NL" sz="2100" dirty="0" err="1">
                <a:cs typeface="Calibri"/>
              </a:rPr>
              <a:t>them</a:t>
            </a:r>
            <a:r>
              <a:rPr lang="nl-NL" sz="2100" dirty="0">
                <a:cs typeface="Calibri"/>
              </a:rPr>
              <a:t>. </a:t>
            </a:r>
            <a:r>
              <a:rPr lang="nl-NL" sz="2100" dirty="0" err="1">
                <a:cs typeface="Calibri"/>
              </a:rPr>
              <a:t>This</a:t>
            </a:r>
            <a:r>
              <a:rPr lang="nl-NL" sz="2100" dirty="0">
                <a:cs typeface="Calibri"/>
              </a:rPr>
              <a:t> </a:t>
            </a:r>
            <a:r>
              <a:rPr lang="nl-NL" sz="2100" dirty="0" err="1">
                <a:cs typeface="Calibri"/>
              </a:rPr>
              <a:t>contributes</a:t>
            </a:r>
            <a:r>
              <a:rPr lang="nl-NL" sz="2100" dirty="0">
                <a:cs typeface="Calibri"/>
              </a:rPr>
              <a:t> </a:t>
            </a:r>
            <a:r>
              <a:rPr lang="nl-NL" sz="2100" dirty="0" err="1">
                <a:cs typeface="Calibri"/>
              </a:rPr>
              <a:t>to</a:t>
            </a:r>
            <a:r>
              <a:rPr lang="nl-NL" sz="2100" dirty="0">
                <a:cs typeface="Calibri"/>
              </a:rPr>
              <a:t> </a:t>
            </a:r>
            <a:r>
              <a:rPr lang="nl-NL" sz="2100" dirty="0" err="1">
                <a:cs typeface="Calibri"/>
              </a:rPr>
              <a:t>avoiding</a:t>
            </a:r>
            <a:r>
              <a:rPr lang="nl-NL" sz="2100" dirty="0">
                <a:cs typeface="Calibri"/>
              </a:rPr>
              <a:t> conflict in </a:t>
            </a:r>
            <a:r>
              <a:rPr lang="nl-NL" sz="2100" dirty="0" err="1">
                <a:cs typeface="Calibri"/>
              </a:rPr>
              <a:t>the</a:t>
            </a:r>
            <a:r>
              <a:rPr lang="nl-NL" sz="2100" dirty="0">
                <a:cs typeface="Calibri"/>
              </a:rPr>
              <a:t> </a:t>
            </a:r>
            <a:r>
              <a:rPr lang="nl-NL" sz="2100" dirty="0" err="1">
                <a:cs typeface="Calibri"/>
              </a:rPr>
              <a:t>dialogue</a:t>
            </a:r>
            <a:r>
              <a:rPr lang="nl-NL" sz="2100" dirty="0">
                <a:cs typeface="Calibri"/>
              </a:rPr>
              <a:t>.</a:t>
            </a:r>
            <a:endParaRPr lang="nl-NL" dirty="0">
              <a:cs typeface="Calibri" panose="020F0502020204030204"/>
            </a:endParaRPr>
          </a:p>
          <a:p>
            <a:pPr marL="0" indent="0">
              <a:buNone/>
            </a:pPr>
            <a:r>
              <a:rPr lang="nl-NL" sz="2100" dirty="0">
                <a:cs typeface="Calibri"/>
              </a:rPr>
              <a:t>Active listening can be done in many ways. It can be remembered by the mnemonic device "</a:t>
            </a:r>
            <a:r>
              <a:rPr lang="nl-NL" sz="2100" b="1" dirty="0">
                <a:cs typeface="Calibri"/>
              </a:rPr>
              <a:t>LISTEN"</a:t>
            </a:r>
            <a:r>
              <a:rPr lang="nl-NL" sz="2100" dirty="0">
                <a:cs typeface="Calibri"/>
              </a:rPr>
              <a:t>:</a:t>
            </a:r>
            <a:endParaRPr lang="nl-NL" sz="2100" dirty="0">
              <a:ea typeface="Calibri"/>
              <a:cs typeface="Calibri"/>
            </a:endParaRPr>
          </a:p>
          <a:p>
            <a:pPr marL="285750" indent="-285750">
              <a:spcBef>
                <a:spcPts val="0"/>
              </a:spcBef>
              <a:spcAft>
                <a:spcPts val="0"/>
              </a:spcAft>
              <a:buFont typeface="Arial,Sans-Serif"/>
              <a:buChar char="•"/>
            </a:pPr>
            <a:r>
              <a:rPr lang="nl-NL" sz="2100" b="1" dirty="0">
                <a:ea typeface="Calibri" panose="020F0502020204030204"/>
                <a:cs typeface="Calibri"/>
              </a:rPr>
              <a:t>Look </a:t>
            </a:r>
            <a:r>
              <a:rPr lang="nl-NL" sz="2100" dirty="0">
                <a:ea typeface="Calibri" panose="020F0502020204030204"/>
                <a:cs typeface="Calibri"/>
              </a:rPr>
              <a:t>interested, get interested.</a:t>
            </a:r>
          </a:p>
          <a:p>
            <a:pPr marL="285750" indent="-285750">
              <a:spcBef>
                <a:spcPts val="0"/>
              </a:spcBef>
              <a:spcAft>
                <a:spcPts val="0"/>
              </a:spcAft>
              <a:buFont typeface="Arial,Sans-Serif"/>
              <a:buChar char="•"/>
            </a:pPr>
            <a:r>
              <a:rPr lang="nl-NL" sz="2100" b="1" dirty="0">
                <a:ea typeface="Calibri" panose="020F0502020204030204"/>
                <a:cs typeface="Calibri"/>
              </a:rPr>
              <a:t>Involve</a:t>
            </a:r>
            <a:r>
              <a:rPr lang="nl-NL" sz="2100" dirty="0">
                <a:ea typeface="Calibri" panose="020F0502020204030204"/>
                <a:cs typeface="Calibri"/>
              </a:rPr>
              <a:t> yourself by responding.</a:t>
            </a:r>
            <a:endParaRPr lang="en-US" sz="2100" dirty="0">
              <a:ea typeface="Calibri" panose="020F0502020204030204"/>
              <a:cs typeface="Calibri"/>
            </a:endParaRPr>
          </a:p>
          <a:p>
            <a:pPr marL="285750" indent="-285750">
              <a:spcBef>
                <a:spcPts val="0"/>
              </a:spcBef>
              <a:spcAft>
                <a:spcPts val="0"/>
              </a:spcAft>
              <a:buFont typeface="Arial,Sans-Serif"/>
              <a:buChar char="•"/>
            </a:pPr>
            <a:r>
              <a:rPr lang="nl-NL" sz="2100" b="1" dirty="0">
                <a:ea typeface="Calibri" panose="020F0502020204030204"/>
                <a:cs typeface="Calibri"/>
              </a:rPr>
              <a:t>Stay</a:t>
            </a:r>
            <a:r>
              <a:rPr lang="nl-NL" sz="2100" dirty="0">
                <a:ea typeface="Calibri" panose="020F0502020204030204"/>
                <a:cs typeface="Calibri"/>
              </a:rPr>
              <a:t> on target.</a:t>
            </a:r>
            <a:endParaRPr lang="en-US" sz="2100" dirty="0">
              <a:ea typeface="Calibri" panose="020F0502020204030204"/>
              <a:cs typeface="Calibri"/>
            </a:endParaRPr>
          </a:p>
          <a:p>
            <a:pPr marL="285750" indent="-285750">
              <a:spcBef>
                <a:spcPts val="0"/>
              </a:spcBef>
              <a:spcAft>
                <a:spcPts val="0"/>
              </a:spcAft>
              <a:buFont typeface="Arial,Sans-Serif"/>
              <a:buChar char="•"/>
            </a:pPr>
            <a:r>
              <a:rPr lang="nl-NL" sz="2100" b="1" dirty="0">
                <a:ea typeface="Calibri" panose="020F0502020204030204"/>
                <a:cs typeface="Calibri"/>
              </a:rPr>
              <a:t>Test</a:t>
            </a:r>
            <a:r>
              <a:rPr lang="nl-NL" sz="2100" dirty="0">
                <a:ea typeface="Calibri" panose="020F0502020204030204"/>
                <a:cs typeface="Calibri"/>
              </a:rPr>
              <a:t> your understanding.</a:t>
            </a:r>
          </a:p>
          <a:p>
            <a:pPr marL="285750" indent="-285750">
              <a:spcBef>
                <a:spcPts val="0"/>
              </a:spcBef>
              <a:spcAft>
                <a:spcPts val="0"/>
              </a:spcAft>
              <a:buFont typeface="Arial,Sans-Serif"/>
              <a:buChar char="•"/>
            </a:pPr>
            <a:r>
              <a:rPr lang="nl-NL" sz="2100" b="1" dirty="0">
                <a:ea typeface="Calibri" panose="020F0502020204030204"/>
                <a:cs typeface="Calibri"/>
              </a:rPr>
              <a:t>Evaluate</a:t>
            </a:r>
            <a:r>
              <a:rPr lang="nl-NL" sz="2100" dirty="0">
                <a:ea typeface="Calibri" panose="020F0502020204030204"/>
                <a:cs typeface="Calibri"/>
              </a:rPr>
              <a:t> what you hear.</a:t>
            </a:r>
            <a:endParaRPr lang="en-US" sz="2100" dirty="0">
              <a:ea typeface="Calibri" panose="020F0502020204030204"/>
              <a:cs typeface="Calibri"/>
            </a:endParaRPr>
          </a:p>
          <a:p>
            <a:pPr marL="285750" indent="-285750">
              <a:spcBef>
                <a:spcPts val="0"/>
              </a:spcBef>
              <a:spcAft>
                <a:spcPts val="0"/>
              </a:spcAft>
              <a:buFont typeface="Arial,Sans-Serif"/>
              <a:buChar char="•"/>
            </a:pPr>
            <a:r>
              <a:rPr lang="nl-NL" sz="2100" b="1" dirty="0">
                <a:ea typeface="Calibri" panose="020F0502020204030204"/>
                <a:cs typeface="Calibri"/>
              </a:rPr>
              <a:t>Neutralise</a:t>
            </a:r>
            <a:r>
              <a:rPr lang="nl-NL" sz="2100" dirty="0">
                <a:ea typeface="Calibri" panose="020F0502020204030204"/>
                <a:cs typeface="Calibri"/>
              </a:rPr>
              <a:t> your feelings.</a:t>
            </a:r>
            <a:endParaRPr lang="nl-NL" sz="2100" dirty="0">
              <a:cs typeface="Calibri"/>
            </a:endParaRPr>
          </a:p>
          <a:p>
            <a:pPr algn="just"/>
            <a:endParaRPr lang="nl-NL" b="1" dirty="0">
              <a:ea typeface="Calibri" panose="020F0502020204030204"/>
              <a:cs typeface="Calibri"/>
            </a:endParaRPr>
          </a:p>
        </p:txBody>
      </p:sp>
      <p:sp>
        <p:nvSpPr>
          <p:cNvPr id="4" name="Tekstvak 3">
            <a:extLst>
              <a:ext uri="{FF2B5EF4-FFF2-40B4-BE49-F238E27FC236}">
                <a16:creationId xmlns:a16="http://schemas.microsoft.com/office/drawing/2014/main" id="{935A8E63-29ED-F628-4805-51D4A319047D}"/>
              </a:ext>
            </a:extLst>
          </p:cNvPr>
          <p:cNvSpPr txBox="1"/>
          <p:nvPr/>
        </p:nvSpPr>
        <p:spPr>
          <a:xfrm>
            <a:off x="6828959" y="6583061"/>
            <a:ext cx="536619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a:hlinkClick r:id="rId3"/>
              </a:rPr>
              <a:t>Source information</a:t>
            </a:r>
            <a:r>
              <a:rPr lang="nl-NL" sz="1200" dirty="0">
                <a:cs typeface="Calibri"/>
              </a:rPr>
              <a:t> | </a:t>
            </a:r>
            <a:r>
              <a:rPr lang="en-US" sz="1200" dirty="0">
                <a:cs typeface="Calibri"/>
                <a:hlinkClick r:id="rId4"/>
              </a:rPr>
              <a:t>Image source</a:t>
            </a:r>
            <a:endParaRPr lang="nl-NL" sz="1200" dirty="0">
              <a:cs typeface="Calibri" panose="020F0502020204030204"/>
              <a:hlinkClick r:id="rId3"/>
            </a:endParaRPr>
          </a:p>
        </p:txBody>
      </p:sp>
      <p:sp>
        <p:nvSpPr>
          <p:cNvPr id="5" name="Tekstvak 4">
            <a:extLst>
              <a:ext uri="{FF2B5EF4-FFF2-40B4-BE49-F238E27FC236}">
                <a16:creationId xmlns:a16="http://schemas.microsoft.com/office/drawing/2014/main" id="{ED857F4B-B7EF-2413-944A-94B09557958E}"/>
              </a:ext>
            </a:extLst>
          </p:cNvPr>
          <p:cNvSpPr txBox="1"/>
          <p:nvPr/>
        </p:nvSpPr>
        <p:spPr>
          <a:xfrm>
            <a:off x="6804772" y="736787"/>
            <a:ext cx="50146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nl-NL">
              <a:cs typeface="Calibri"/>
            </a:endParaRPr>
          </a:p>
        </p:txBody>
      </p:sp>
      <p:sp>
        <p:nvSpPr>
          <p:cNvPr id="7" name="Tekstvak 6">
            <a:extLst>
              <a:ext uri="{FF2B5EF4-FFF2-40B4-BE49-F238E27FC236}">
                <a16:creationId xmlns:a16="http://schemas.microsoft.com/office/drawing/2014/main" id="{2E3E8FB1-3B26-0A58-4050-6B8F47507C40}"/>
              </a:ext>
            </a:extLst>
          </p:cNvPr>
          <p:cNvSpPr txBox="1"/>
          <p:nvPr/>
        </p:nvSpPr>
        <p:spPr>
          <a:xfrm>
            <a:off x="6409764" y="2252658"/>
            <a:ext cx="5070661"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nl-NL" sz="2100">
              <a:cs typeface="Calibri"/>
            </a:endParaRPr>
          </a:p>
        </p:txBody>
      </p:sp>
      <p:pic>
        <p:nvPicPr>
          <p:cNvPr id="11" name="Εικόνα 10" descr="Εικόνα που περιέχει γραφικά, μαύρο, σκοτάδι, σύμβολο&#10;&#10;Περιγραφή που δημιουργήθηκε αυτόματα">
            <a:extLst>
              <a:ext uri="{FF2B5EF4-FFF2-40B4-BE49-F238E27FC236}">
                <a16:creationId xmlns:a16="http://schemas.microsoft.com/office/drawing/2014/main" id="{1140BD7D-3294-89EA-1C0A-32791B98F0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241" y="2028825"/>
            <a:ext cx="5636118" cy="3725122"/>
          </a:xfrm>
          <a:prstGeom prst="rect">
            <a:avLst/>
          </a:prstGeom>
        </p:spPr>
      </p:pic>
    </p:spTree>
    <p:extLst>
      <p:ext uri="{BB962C8B-B14F-4D97-AF65-F5344CB8AC3E}">
        <p14:creationId xmlns:p14="http://schemas.microsoft.com/office/powerpoint/2010/main" val="2213820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E6EF47-FD02-514A-2E74-E0513534DBD7}"/>
              </a:ext>
            </a:extLst>
          </p:cNvPr>
          <p:cNvSpPr>
            <a:spLocks noGrp="1"/>
          </p:cNvSpPr>
          <p:nvPr>
            <p:ph type="title"/>
          </p:nvPr>
        </p:nvSpPr>
        <p:spPr/>
        <p:txBody>
          <a:bodyPr/>
          <a:lstStyle/>
          <a:p>
            <a:r>
              <a:rPr lang="nl-NL" err="1">
                <a:ea typeface="Adobe Gothic Std B"/>
                <a:cs typeface="Calibri"/>
              </a:rPr>
              <a:t>Examples</a:t>
            </a:r>
            <a:r>
              <a:rPr lang="nl-NL">
                <a:ea typeface="Adobe Gothic Std B"/>
                <a:cs typeface="Calibri"/>
              </a:rPr>
              <a:t> of </a:t>
            </a:r>
            <a:r>
              <a:rPr lang="nl-NL" err="1">
                <a:ea typeface="Adobe Gothic Std B"/>
                <a:cs typeface="Calibri"/>
              </a:rPr>
              <a:t>active</a:t>
            </a:r>
            <a:r>
              <a:rPr lang="nl-NL">
                <a:ea typeface="Adobe Gothic Std B"/>
                <a:cs typeface="Calibri"/>
              </a:rPr>
              <a:t> </a:t>
            </a:r>
            <a:r>
              <a:rPr lang="nl-NL" err="1">
                <a:ea typeface="Adobe Gothic Std B"/>
                <a:cs typeface="Calibri"/>
              </a:rPr>
              <a:t>listening</a:t>
            </a:r>
            <a:r>
              <a:rPr lang="nl-NL">
                <a:ea typeface="Adobe Gothic Std B"/>
                <a:cs typeface="Calibri"/>
              </a:rPr>
              <a:t> (4/4)</a:t>
            </a:r>
            <a:endParaRPr lang="nl-NL"/>
          </a:p>
        </p:txBody>
      </p:sp>
      <p:sp>
        <p:nvSpPr>
          <p:cNvPr id="3" name="Tijdelijke aanduiding voor inhoud 2">
            <a:extLst>
              <a:ext uri="{FF2B5EF4-FFF2-40B4-BE49-F238E27FC236}">
                <a16:creationId xmlns:a16="http://schemas.microsoft.com/office/drawing/2014/main" id="{71AD3E2D-13D5-BA73-E795-0CF6E0536B1F}"/>
              </a:ext>
            </a:extLst>
          </p:cNvPr>
          <p:cNvSpPr>
            <a:spLocks noGrp="1"/>
          </p:cNvSpPr>
          <p:nvPr>
            <p:ph idx="1"/>
          </p:nvPr>
        </p:nvSpPr>
        <p:spPr>
          <a:xfrm>
            <a:off x="557999" y="2218562"/>
            <a:ext cx="5852132" cy="3846400"/>
          </a:xfrm>
        </p:spPr>
        <p:txBody>
          <a:bodyPr vert="horz" lIns="91440" tIns="45720" rIns="91440" bIns="45720" rtlCol="0" anchor="t">
            <a:normAutofit/>
          </a:bodyPr>
          <a:lstStyle/>
          <a:p>
            <a:pPr marL="285750" indent="-285750">
              <a:spcBef>
                <a:spcPts val="0"/>
              </a:spcBef>
              <a:spcAft>
                <a:spcPts val="0"/>
              </a:spcAft>
              <a:buFont typeface="Arial,Sans-Serif" panose="05000000000000000000" pitchFamily="2" charset="2"/>
              <a:buChar char="•"/>
            </a:pPr>
            <a:r>
              <a:rPr lang="nl-NL" sz="2100" b="1" dirty="0" err="1">
                <a:cs typeface="Calibri"/>
              </a:rPr>
              <a:t>Think</a:t>
            </a:r>
            <a:r>
              <a:rPr lang="nl-NL" sz="2100" b="1" dirty="0">
                <a:cs typeface="Calibri"/>
              </a:rPr>
              <a:t> </a:t>
            </a:r>
            <a:r>
              <a:rPr lang="nl-NL" sz="2100" b="1" dirty="0" err="1">
                <a:cs typeface="Calibri"/>
              </a:rPr>
              <a:t>about</a:t>
            </a:r>
            <a:r>
              <a:rPr lang="nl-NL" sz="2100" b="1" dirty="0">
                <a:cs typeface="Calibri"/>
              </a:rPr>
              <a:t> </a:t>
            </a:r>
            <a:r>
              <a:rPr lang="nl-NL" sz="2100" b="1" dirty="0" err="1">
                <a:cs typeface="Calibri"/>
              </a:rPr>
              <a:t>your</a:t>
            </a:r>
            <a:r>
              <a:rPr lang="nl-NL" sz="2100" b="1" dirty="0">
                <a:cs typeface="Calibri"/>
              </a:rPr>
              <a:t> body </a:t>
            </a:r>
            <a:r>
              <a:rPr lang="nl-NL" sz="2100" b="1" dirty="0" err="1">
                <a:cs typeface="Calibri"/>
              </a:rPr>
              <a:t>language</a:t>
            </a:r>
            <a:r>
              <a:rPr lang="nl-NL" sz="2100" dirty="0">
                <a:cs typeface="Calibri"/>
              </a:rPr>
              <a:t> </a:t>
            </a:r>
            <a:r>
              <a:rPr lang="nl-NL" sz="2100" dirty="0" err="1">
                <a:cs typeface="Calibri"/>
              </a:rPr>
              <a:t>and</a:t>
            </a:r>
            <a:r>
              <a:rPr lang="nl-NL" sz="2100" dirty="0">
                <a:cs typeface="Calibri"/>
              </a:rPr>
              <a:t> </a:t>
            </a:r>
            <a:r>
              <a:rPr lang="nl-NL" sz="2100" dirty="0" err="1">
                <a:cs typeface="Calibri"/>
              </a:rPr>
              <a:t>posture</a:t>
            </a:r>
            <a:r>
              <a:rPr lang="nl-NL" sz="2100" dirty="0">
                <a:cs typeface="Calibri"/>
              </a:rPr>
              <a:t> </a:t>
            </a:r>
            <a:r>
              <a:rPr lang="nl-NL" sz="2100" dirty="0" err="1">
                <a:cs typeface="Calibri"/>
              </a:rPr>
              <a:t>and</a:t>
            </a:r>
            <a:r>
              <a:rPr lang="nl-NL" sz="2100" dirty="0">
                <a:cs typeface="Calibri"/>
              </a:rPr>
              <a:t> </a:t>
            </a:r>
            <a:r>
              <a:rPr lang="nl-NL" sz="2100" dirty="0" err="1">
                <a:cs typeface="Calibri"/>
              </a:rPr>
              <a:t>how</a:t>
            </a:r>
            <a:r>
              <a:rPr lang="nl-NL" sz="2100" dirty="0">
                <a:cs typeface="Calibri"/>
              </a:rPr>
              <a:t> </a:t>
            </a:r>
            <a:r>
              <a:rPr lang="nl-NL" sz="2100" dirty="0" err="1">
                <a:cs typeface="Calibri"/>
              </a:rPr>
              <a:t>they</a:t>
            </a:r>
            <a:r>
              <a:rPr lang="nl-NL" sz="2100" dirty="0">
                <a:cs typeface="Calibri"/>
              </a:rPr>
              <a:t> look like </a:t>
            </a:r>
            <a:r>
              <a:rPr lang="nl-NL" sz="2100" dirty="0" err="1">
                <a:cs typeface="Calibri"/>
              </a:rPr>
              <a:t>to</a:t>
            </a:r>
            <a:r>
              <a:rPr lang="nl-NL" sz="2100" dirty="0">
                <a:cs typeface="Calibri"/>
              </a:rPr>
              <a:t> </a:t>
            </a:r>
            <a:r>
              <a:rPr lang="nl-NL" sz="2100" dirty="0" err="1">
                <a:cs typeface="Calibri"/>
              </a:rPr>
              <a:t>them</a:t>
            </a:r>
            <a:r>
              <a:rPr lang="nl-NL" sz="2100" dirty="0">
                <a:cs typeface="Calibri"/>
              </a:rPr>
              <a:t>;</a:t>
            </a:r>
            <a:endParaRPr lang="en-US" sz="2100" dirty="0">
              <a:cs typeface="Calibri"/>
            </a:endParaRPr>
          </a:p>
          <a:p>
            <a:pPr marL="285750" indent="-285750">
              <a:spcBef>
                <a:spcPts val="0"/>
              </a:spcBef>
              <a:spcAft>
                <a:spcPts val="0"/>
              </a:spcAft>
              <a:buFont typeface="Arial,Sans-Serif" panose="05000000000000000000" pitchFamily="2" charset="2"/>
              <a:buChar char="•"/>
            </a:pPr>
            <a:r>
              <a:rPr lang="nl-NL" sz="2100" b="1" dirty="0">
                <a:cs typeface="Calibri"/>
              </a:rPr>
              <a:t>Do </a:t>
            </a:r>
            <a:r>
              <a:rPr lang="nl-NL" sz="2100" b="1" dirty="0" err="1">
                <a:cs typeface="Calibri"/>
              </a:rPr>
              <a:t>not</a:t>
            </a:r>
            <a:r>
              <a:rPr lang="nl-NL" sz="2100" b="1" dirty="0">
                <a:cs typeface="Calibri"/>
              </a:rPr>
              <a:t> </a:t>
            </a:r>
            <a:r>
              <a:rPr lang="nl-NL" sz="2100" b="1" dirty="0" err="1">
                <a:cs typeface="Calibri"/>
              </a:rPr>
              <a:t>interrupt</a:t>
            </a:r>
            <a:r>
              <a:rPr lang="nl-NL" sz="2100" dirty="0">
                <a:cs typeface="Calibri"/>
              </a:rPr>
              <a:t>;</a:t>
            </a:r>
            <a:endParaRPr lang="en-US" sz="2100" dirty="0">
              <a:cs typeface="Calibri"/>
            </a:endParaRPr>
          </a:p>
          <a:p>
            <a:pPr marL="285750" indent="-285750">
              <a:spcBef>
                <a:spcPts val="0"/>
              </a:spcBef>
              <a:spcAft>
                <a:spcPts val="0"/>
              </a:spcAft>
              <a:buFont typeface="Arial,Sans-Serif" panose="05000000000000000000" pitchFamily="2" charset="2"/>
              <a:buChar char="•"/>
            </a:pPr>
            <a:r>
              <a:rPr lang="nl-NL" sz="2100" b="1" dirty="0" err="1">
                <a:cs typeface="Calibri"/>
              </a:rPr>
              <a:t>Use</a:t>
            </a:r>
            <a:r>
              <a:rPr lang="nl-NL" sz="2100" b="1" dirty="0">
                <a:cs typeface="Calibri"/>
              </a:rPr>
              <a:t> </a:t>
            </a:r>
            <a:r>
              <a:rPr lang="nl-NL" sz="2100" b="1" dirty="0" err="1">
                <a:cs typeface="Calibri"/>
              </a:rPr>
              <a:t>silence</a:t>
            </a:r>
            <a:r>
              <a:rPr lang="nl-NL" sz="2100" b="1" dirty="0">
                <a:cs typeface="Calibri"/>
              </a:rPr>
              <a:t> </a:t>
            </a:r>
            <a:r>
              <a:rPr lang="nl-NL" sz="2100" b="1" dirty="0" err="1">
                <a:cs typeface="Calibri"/>
              </a:rPr>
              <a:t>effectively</a:t>
            </a:r>
            <a:r>
              <a:rPr lang="nl-NL" sz="2100" dirty="0">
                <a:cs typeface="Calibri"/>
              </a:rPr>
              <a:t>, in order </a:t>
            </a:r>
            <a:r>
              <a:rPr lang="nl-NL" sz="2100" dirty="0" err="1">
                <a:cs typeface="Calibri"/>
              </a:rPr>
              <a:t>to</a:t>
            </a:r>
            <a:r>
              <a:rPr lang="nl-NL" sz="2100" dirty="0">
                <a:cs typeface="Calibri"/>
              </a:rPr>
              <a:t> </a:t>
            </a:r>
            <a:r>
              <a:rPr lang="nl-NL" sz="2100" dirty="0" err="1">
                <a:cs typeface="Calibri"/>
              </a:rPr>
              <a:t>wait</a:t>
            </a:r>
            <a:r>
              <a:rPr lang="nl-NL" sz="2100" dirty="0">
                <a:cs typeface="Calibri"/>
              </a:rPr>
              <a:t> </a:t>
            </a:r>
            <a:r>
              <a:rPr lang="nl-NL" sz="2100" dirty="0" err="1">
                <a:cs typeface="Calibri"/>
              </a:rPr>
              <a:t>for</a:t>
            </a:r>
            <a:r>
              <a:rPr lang="nl-NL" sz="2100" dirty="0">
                <a:cs typeface="Calibri"/>
              </a:rPr>
              <a:t> </a:t>
            </a:r>
            <a:r>
              <a:rPr lang="nl-NL" sz="2100" dirty="0" err="1">
                <a:cs typeface="Calibri"/>
              </a:rPr>
              <a:t>them</a:t>
            </a:r>
            <a:r>
              <a:rPr lang="nl-NL" sz="2100" dirty="0">
                <a:cs typeface="Calibri"/>
              </a:rPr>
              <a:t> </a:t>
            </a:r>
            <a:r>
              <a:rPr lang="nl-NL" sz="2100" dirty="0" err="1">
                <a:cs typeface="Calibri"/>
              </a:rPr>
              <a:t>to</a:t>
            </a:r>
            <a:r>
              <a:rPr lang="nl-NL" sz="2100" dirty="0">
                <a:cs typeface="Calibri"/>
              </a:rPr>
              <a:t> say </a:t>
            </a:r>
            <a:r>
              <a:rPr lang="nl-NL" sz="2100" dirty="0" err="1">
                <a:cs typeface="Calibri"/>
              </a:rPr>
              <a:t>what</a:t>
            </a:r>
            <a:r>
              <a:rPr lang="nl-NL" sz="2100" dirty="0">
                <a:cs typeface="Calibri"/>
              </a:rPr>
              <a:t> </a:t>
            </a:r>
            <a:r>
              <a:rPr lang="nl-NL" sz="2100" dirty="0" err="1">
                <a:cs typeface="Calibri"/>
              </a:rPr>
              <a:t>they</a:t>
            </a:r>
            <a:r>
              <a:rPr lang="nl-NL" sz="2100" dirty="0">
                <a:cs typeface="Calibri"/>
              </a:rPr>
              <a:t> </a:t>
            </a:r>
            <a:r>
              <a:rPr lang="nl-NL" sz="2100" dirty="0" err="1">
                <a:cs typeface="Calibri"/>
              </a:rPr>
              <a:t>need</a:t>
            </a:r>
            <a:r>
              <a:rPr lang="nl-NL" sz="2100" dirty="0">
                <a:cs typeface="Calibri"/>
              </a:rPr>
              <a:t> </a:t>
            </a:r>
            <a:r>
              <a:rPr lang="nl-NL" sz="2100" dirty="0" err="1">
                <a:cs typeface="Calibri"/>
              </a:rPr>
              <a:t>to</a:t>
            </a:r>
            <a:r>
              <a:rPr lang="nl-NL" sz="2100" dirty="0">
                <a:cs typeface="Calibri"/>
              </a:rPr>
              <a:t> say;</a:t>
            </a:r>
            <a:endParaRPr lang="en-US" sz="2100" dirty="0">
              <a:cs typeface="Calibri"/>
            </a:endParaRPr>
          </a:p>
          <a:p>
            <a:pPr marL="285750" indent="-285750">
              <a:spcBef>
                <a:spcPts val="0"/>
              </a:spcBef>
              <a:spcAft>
                <a:spcPts val="0"/>
              </a:spcAft>
              <a:buFont typeface="Arial,Sans-Serif" panose="05000000000000000000" pitchFamily="2" charset="2"/>
              <a:buChar char="•"/>
            </a:pPr>
            <a:r>
              <a:rPr lang="nl-NL" sz="2100" b="1" dirty="0" err="1">
                <a:cs typeface="Calibri"/>
              </a:rPr>
              <a:t>Summarise</a:t>
            </a:r>
            <a:r>
              <a:rPr lang="nl-NL" sz="2100" dirty="0">
                <a:cs typeface="Calibri"/>
              </a:rPr>
              <a:t> or </a:t>
            </a:r>
            <a:r>
              <a:rPr lang="nl-NL" sz="2100" b="1" dirty="0" err="1">
                <a:cs typeface="Calibri"/>
              </a:rPr>
              <a:t>paraphrase</a:t>
            </a:r>
            <a:r>
              <a:rPr lang="nl-NL" sz="2100" b="1" dirty="0">
                <a:cs typeface="Calibri"/>
              </a:rPr>
              <a:t> </a:t>
            </a:r>
            <a:r>
              <a:rPr lang="nl-NL" sz="2100" b="1" dirty="0" err="1">
                <a:cs typeface="Calibri"/>
              </a:rPr>
              <a:t>the</a:t>
            </a:r>
            <a:r>
              <a:rPr lang="nl-NL" sz="2100" b="1" dirty="0">
                <a:cs typeface="Calibri"/>
              </a:rPr>
              <a:t> </a:t>
            </a:r>
            <a:r>
              <a:rPr lang="nl-NL" sz="2100" b="1" dirty="0" err="1">
                <a:cs typeface="Calibri"/>
              </a:rPr>
              <a:t>emotion</a:t>
            </a:r>
            <a:r>
              <a:rPr lang="nl-NL" sz="2100" b="1" dirty="0">
                <a:cs typeface="Calibri"/>
              </a:rPr>
              <a:t> </a:t>
            </a:r>
            <a:r>
              <a:rPr lang="nl-NL" sz="2100" b="1" dirty="0" err="1">
                <a:cs typeface="Calibri"/>
              </a:rPr>
              <a:t>and</a:t>
            </a:r>
            <a:r>
              <a:rPr lang="nl-NL" sz="2100" b="1" dirty="0">
                <a:cs typeface="Calibri"/>
              </a:rPr>
              <a:t> content</a:t>
            </a:r>
            <a:r>
              <a:rPr lang="nl-NL" sz="2100" dirty="0">
                <a:cs typeface="Calibri"/>
              </a:rPr>
              <a:t> of </a:t>
            </a:r>
            <a:r>
              <a:rPr lang="nl-NL" sz="2100" dirty="0" err="1">
                <a:cs typeface="Calibri"/>
              </a:rPr>
              <a:t>what</a:t>
            </a:r>
            <a:r>
              <a:rPr lang="nl-NL" sz="2100" dirty="0">
                <a:cs typeface="Calibri"/>
              </a:rPr>
              <a:t> </a:t>
            </a:r>
            <a:r>
              <a:rPr lang="nl-NL" sz="2100" dirty="0" err="1">
                <a:cs typeface="Calibri"/>
              </a:rPr>
              <a:t>you</a:t>
            </a:r>
            <a:r>
              <a:rPr lang="nl-NL" sz="2100" dirty="0">
                <a:cs typeface="Calibri"/>
              </a:rPr>
              <a:t> </a:t>
            </a:r>
            <a:r>
              <a:rPr lang="nl-NL" sz="2100" dirty="0" err="1">
                <a:cs typeface="Calibri"/>
              </a:rPr>
              <a:t>interpret</a:t>
            </a:r>
            <a:r>
              <a:rPr lang="nl-NL" sz="2100" dirty="0">
                <a:cs typeface="Calibri"/>
              </a:rPr>
              <a:t> </a:t>
            </a:r>
            <a:r>
              <a:rPr lang="nl-NL" sz="2100" dirty="0" err="1">
                <a:cs typeface="Calibri"/>
              </a:rPr>
              <a:t>they</a:t>
            </a:r>
            <a:r>
              <a:rPr lang="nl-NL" sz="2100" dirty="0">
                <a:cs typeface="Calibri"/>
              </a:rPr>
              <a:t> are </a:t>
            </a:r>
            <a:r>
              <a:rPr lang="nl-NL" sz="2100" dirty="0" err="1">
                <a:cs typeface="Calibri"/>
              </a:rPr>
              <a:t>saying</a:t>
            </a:r>
            <a:r>
              <a:rPr lang="nl-NL" sz="2100" dirty="0">
                <a:cs typeface="Calibri"/>
              </a:rPr>
              <a:t>. </a:t>
            </a:r>
            <a:r>
              <a:rPr lang="nl-NL" sz="2100" dirty="0" err="1">
                <a:cs typeface="Calibri"/>
              </a:rPr>
              <a:t>You</a:t>
            </a:r>
            <a:r>
              <a:rPr lang="nl-NL" sz="2100" dirty="0">
                <a:cs typeface="Calibri"/>
              </a:rPr>
              <a:t> are </a:t>
            </a:r>
            <a:r>
              <a:rPr lang="nl-NL" sz="2100" dirty="0" err="1">
                <a:cs typeface="Calibri"/>
              </a:rPr>
              <a:t>not</a:t>
            </a:r>
            <a:r>
              <a:rPr lang="nl-NL" sz="2100" dirty="0">
                <a:cs typeface="Calibri"/>
              </a:rPr>
              <a:t> </a:t>
            </a:r>
            <a:r>
              <a:rPr lang="nl-NL" sz="2100" dirty="0" err="1">
                <a:cs typeface="Calibri"/>
              </a:rPr>
              <a:t>agreeing</a:t>
            </a:r>
            <a:r>
              <a:rPr lang="nl-NL" sz="2100" dirty="0">
                <a:cs typeface="Calibri"/>
              </a:rPr>
              <a:t> </a:t>
            </a:r>
            <a:r>
              <a:rPr lang="nl-NL" sz="2100" dirty="0" err="1">
                <a:cs typeface="Calibri"/>
              </a:rPr>
              <a:t>with</a:t>
            </a:r>
            <a:r>
              <a:rPr lang="nl-NL" sz="2100" dirty="0">
                <a:cs typeface="Calibri"/>
              </a:rPr>
              <a:t> </a:t>
            </a:r>
            <a:r>
              <a:rPr lang="nl-NL" sz="2100" dirty="0" err="1">
                <a:cs typeface="Calibri"/>
              </a:rPr>
              <a:t>the</a:t>
            </a:r>
            <a:r>
              <a:rPr lang="nl-NL" sz="2100" dirty="0">
                <a:cs typeface="Calibri"/>
              </a:rPr>
              <a:t> person, but </a:t>
            </a:r>
            <a:r>
              <a:rPr lang="nl-NL" sz="2100" dirty="0" err="1">
                <a:cs typeface="Calibri"/>
              </a:rPr>
              <a:t>just</a:t>
            </a:r>
            <a:r>
              <a:rPr lang="nl-NL" sz="2100" dirty="0">
                <a:cs typeface="Calibri"/>
              </a:rPr>
              <a:t> </a:t>
            </a:r>
            <a:r>
              <a:rPr lang="nl-NL" sz="2100" dirty="0" err="1">
                <a:cs typeface="Calibri"/>
              </a:rPr>
              <a:t>reiterating</a:t>
            </a:r>
            <a:r>
              <a:rPr lang="nl-NL" sz="2100" dirty="0">
                <a:cs typeface="Calibri"/>
              </a:rPr>
              <a:t> </a:t>
            </a:r>
            <a:r>
              <a:rPr lang="nl-NL" sz="2100" dirty="0" err="1">
                <a:cs typeface="Calibri"/>
              </a:rPr>
              <a:t>what</a:t>
            </a:r>
            <a:r>
              <a:rPr lang="nl-NL" sz="2100" dirty="0">
                <a:cs typeface="Calibri"/>
              </a:rPr>
              <a:t> </a:t>
            </a:r>
            <a:r>
              <a:rPr lang="nl-NL" sz="2100" dirty="0" err="1">
                <a:cs typeface="Calibri"/>
              </a:rPr>
              <a:t>they</a:t>
            </a:r>
            <a:r>
              <a:rPr lang="nl-NL" sz="2100" dirty="0">
                <a:cs typeface="Calibri"/>
              </a:rPr>
              <a:t> </a:t>
            </a:r>
            <a:r>
              <a:rPr lang="nl-NL" sz="2100" dirty="0" err="1">
                <a:cs typeface="Calibri"/>
              </a:rPr>
              <a:t>told</a:t>
            </a:r>
            <a:r>
              <a:rPr lang="nl-NL" sz="2100" dirty="0">
                <a:cs typeface="Calibri"/>
              </a:rPr>
              <a:t>;</a:t>
            </a:r>
            <a:endParaRPr lang="en-US" sz="2100" dirty="0">
              <a:cs typeface="Calibri"/>
            </a:endParaRPr>
          </a:p>
          <a:p>
            <a:pPr marL="285750" indent="-285750">
              <a:spcBef>
                <a:spcPts val="0"/>
              </a:spcBef>
              <a:spcAft>
                <a:spcPts val="0"/>
              </a:spcAft>
              <a:buFont typeface="Arial,Sans-Serif" panose="05000000000000000000" pitchFamily="2" charset="2"/>
              <a:buChar char="•"/>
            </a:pPr>
            <a:r>
              <a:rPr lang="nl-NL" sz="2100" b="1" dirty="0" err="1">
                <a:cs typeface="Calibri"/>
              </a:rPr>
              <a:t>Affirm</a:t>
            </a:r>
            <a:r>
              <a:rPr lang="nl-NL" sz="2100" b="1" dirty="0">
                <a:cs typeface="Calibri"/>
              </a:rPr>
              <a:t> </a:t>
            </a:r>
            <a:r>
              <a:rPr lang="nl-NL" sz="2100" b="1" dirty="0" err="1">
                <a:cs typeface="Calibri"/>
              </a:rPr>
              <a:t>them</a:t>
            </a:r>
            <a:r>
              <a:rPr lang="nl-NL" sz="2100" b="1" dirty="0">
                <a:cs typeface="Calibri"/>
              </a:rPr>
              <a:t> </a:t>
            </a:r>
            <a:r>
              <a:rPr lang="nl-NL" sz="2100" b="1" dirty="0" err="1">
                <a:cs typeface="Calibri"/>
              </a:rPr>
              <a:t>when</a:t>
            </a:r>
            <a:r>
              <a:rPr lang="nl-NL" sz="2100" b="1" dirty="0">
                <a:cs typeface="Calibri"/>
              </a:rPr>
              <a:t> </a:t>
            </a:r>
            <a:r>
              <a:rPr lang="nl-NL" sz="2100" b="1" dirty="0" err="1">
                <a:cs typeface="Calibri"/>
              </a:rPr>
              <a:t>you</a:t>
            </a:r>
            <a:r>
              <a:rPr lang="nl-NL" sz="2100" b="1" dirty="0">
                <a:cs typeface="Calibri"/>
              </a:rPr>
              <a:t> </a:t>
            </a:r>
            <a:r>
              <a:rPr lang="nl-NL" sz="2100" b="1" dirty="0" err="1">
                <a:cs typeface="Calibri"/>
              </a:rPr>
              <a:t>agree</a:t>
            </a:r>
            <a:r>
              <a:rPr lang="nl-NL" sz="2100" dirty="0">
                <a:cs typeface="Calibri"/>
              </a:rPr>
              <a:t> </a:t>
            </a:r>
            <a:r>
              <a:rPr lang="nl-NL" sz="2100" dirty="0" err="1">
                <a:cs typeface="Calibri"/>
              </a:rPr>
              <a:t>with</a:t>
            </a:r>
            <a:r>
              <a:rPr lang="nl-NL" sz="2100" dirty="0">
                <a:cs typeface="Calibri"/>
              </a:rPr>
              <a:t> </a:t>
            </a:r>
            <a:r>
              <a:rPr lang="nl-NL" sz="2100" dirty="0" err="1">
                <a:cs typeface="Calibri"/>
              </a:rPr>
              <a:t>what</a:t>
            </a:r>
            <a:r>
              <a:rPr lang="nl-NL" sz="2100" dirty="0">
                <a:cs typeface="Calibri"/>
              </a:rPr>
              <a:t> </a:t>
            </a:r>
            <a:r>
              <a:rPr lang="nl-NL" sz="2100" dirty="0" err="1">
                <a:cs typeface="Calibri"/>
              </a:rPr>
              <a:t>they</a:t>
            </a:r>
            <a:r>
              <a:rPr lang="nl-NL" sz="2100" dirty="0">
                <a:cs typeface="Calibri"/>
              </a:rPr>
              <a:t> are </a:t>
            </a:r>
            <a:r>
              <a:rPr lang="nl-NL" sz="2100" dirty="0" err="1">
                <a:cs typeface="Calibri"/>
              </a:rPr>
              <a:t>saying</a:t>
            </a:r>
            <a:r>
              <a:rPr lang="nl-NL" sz="2100" dirty="0">
                <a:cs typeface="Calibri"/>
              </a:rPr>
              <a:t>.</a:t>
            </a:r>
            <a:endParaRPr lang="en-US" sz="2100" dirty="0">
              <a:cs typeface="Calibri"/>
            </a:endParaRPr>
          </a:p>
          <a:p>
            <a:pPr marL="285750" indent="-285750" algn="just">
              <a:spcBef>
                <a:spcPts val="0"/>
              </a:spcBef>
              <a:spcAft>
                <a:spcPts val="0"/>
              </a:spcAft>
              <a:buFont typeface="Arial,Sans-Serif" panose="05000000000000000000" pitchFamily="2" charset="2"/>
              <a:buChar char="•"/>
            </a:pPr>
            <a:endParaRPr lang="nl-NL" sz="2100" dirty="0">
              <a:cs typeface="Calibri"/>
            </a:endParaRPr>
          </a:p>
          <a:p>
            <a:pPr algn="just">
              <a:spcBef>
                <a:spcPts val="0"/>
              </a:spcBef>
              <a:spcAft>
                <a:spcPts val="0"/>
              </a:spcAft>
            </a:pPr>
            <a:endParaRPr lang="nl-NL" sz="2100" dirty="0">
              <a:cs typeface="Calibri"/>
            </a:endParaRPr>
          </a:p>
          <a:p>
            <a:endParaRPr lang="nl-NL" dirty="0">
              <a:cs typeface="Calibri"/>
            </a:endParaRPr>
          </a:p>
        </p:txBody>
      </p:sp>
      <p:sp>
        <p:nvSpPr>
          <p:cNvPr id="4" name="Tijdelijke aanduiding voor inhoud 2">
            <a:extLst>
              <a:ext uri="{FF2B5EF4-FFF2-40B4-BE49-F238E27FC236}">
                <a16:creationId xmlns:a16="http://schemas.microsoft.com/office/drawing/2014/main" id="{EC99B72D-6F97-478C-D4FC-D637F09942B5}"/>
              </a:ext>
            </a:extLst>
          </p:cNvPr>
          <p:cNvSpPr txBox="1">
            <a:spLocks/>
          </p:cNvSpPr>
          <p:nvPr/>
        </p:nvSpPr>
        <p:spPr>
          <a:xfrm>
            <a:off x="6344905" y="2102652"/>
            <a:ext cx="5455034" cy="4865977"/>
          </a:xfrm>
          <a:prstGeom prst="rect">
            <a:avLst/>
          </a:prstGeom>
        </p:spPr>
        <p:txBody>
          <a:bodyPr vert="horz" lIns="91440" tIns="45720" rIns="91440" bIns="45720" rtlCol="0" anchor="t">
            <a:norm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just">
              <a:spcBef>
                <a:spcPts val="0"/>
              </a:spcBef>
              <a:spcAft>
                <a:spcPts val="0"/>
              </a:spcAft>
              <a:buNone/>
            </a:pPr>
            <a:endParaRPr lang="nl-NL" sz="2100" dirty="0">
              <a:ea typeface="Calibri" panose="020F0502020204030204"/>
              <a:cs typeface="Calibri"/>
            </a:endParaRPr>
          </a:p>
        </p:txBody>
      </p:sp>
      <p:sp>
        <p:nvSpPr>
          <p:cNvPr id="6" name="Tekstvak 5">
            <a:extLst>
              <a:ext uri="{FF2B5EF4-FFF2-40B4-BE49-F238E27FC236}">
                <a16:creationId xmlns:a16="http://schemas.microsoft.com/office/drawing/2014/main" id="{893113CA-44B4-B04B-9953-7880EC62AB2B}"/>
              </a:ext>
            </a:extLst>
          </p:cNvPr>
          <p:cNvSpPr txBox="1"/>
          <p:nvPr/>
        </p:nvSpPr>
        <p:spPr>
          <a:xfrm>
            <a:off x="7724775" y="6576275"/>
            <a:ext cx="446561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dirty="0">
                <a:cs typeface="Calibri"/>
                <a:hlinkClick r:id="rId3"/>
              </a:rPr>
              <a:t>Image by </a:t>
            </a:r>
            <a:r>
              <a:rPr lang="en-US" sz="1200" dirty="0" err="1">
                <a:cs typeface="Calibri"/>
                <a:hlinkClick r:id="rId3"/>
              </a:rPr>
              <a:t>asier_relampagoestudio</a:t>
            </a:r>
            <a:r>
              <a:rPr lang="en-US" sz="1200" dirty="0">
                <a:cs typeface="Calibri"/>
                <a:hlinkClick r:id="rId3"/>
              </a:rPr>
              <a:t> on </a:t>
            </a:r>
            <a:r>
              <a:rPr lang="en-US" sz="1200" dirty="0" err="1">
                <a:cs typeface="Calibri"/>
                <a:hlinkClick r:id="rId3"/>
              </a:rPr>
              <a:t>Freepik</a:t>
            </a:r>
            <a:r>
              <a:rPr lang="en-US" sz="1200" dirty="0">
                <a:cs typeface="Calibri"/>
                <a:hlinkClick r:id="rId3"/>
              </a:rPr>
              <a:t> </a:t>
            </a:r>
            <a:r>
              <a:rPr lang="nl-NL" sz="1200" dirty="0">
                <a:cs typeface="Calibri"/>
              </a:rPr>
              <a:t>| </a:t>
            </a:r>
            <a:r>
              <a:rPr lang="nl-NL" sz="1200" dirty="0">
                <a:cs typeface="Calibri"/>
                <a:hlinkClick r:id="rId4"/>
              </a:rPr>
              <a:t>Source information</a:t>
            </a:r>
            <a:endParaRPr lang="nl-NL" sz="1200" dirty="0">
              <a:cs typeface="Calibri" panose="020F0502020204030204"/>
            </a:endParaRPr>
          </a:p>
        </p:txBody>
      </p:sp>
      <p:pic>
        <p:nvPicPr>
          <p:cNvPr id="8" name="Εικόνα 7" descr="Εικόνα που περιέχει ανθρώπινο πρόσωπο, άτομο, ρουχισμός, χαμόγελο&#10;&#10;Περιγραφή που δημιουργήθηκε αυτόματα">
            <a:extLst>
              <a:ext uri="{FF2B5EF4-FFF2-40B4-BE49-F238E27FC236}">
                <a16:creationId xmlns:a16="http://schemas.microsoft.com/office/drawing/2014/main" id="{E68FE13A-90D9-0F05-4650-3A705063451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120249" y="2218562"/>
            <a:ext cx="4679690" cy="3743325"/>
          </a:xfrm>
          <a:prstGeom prst="rect">
            <a:avLst/>
          </a:prstGeom>
        </p:spPr>
      </p:pic>
    </p:spTree>
    <p:extLst>
      <p:ext uri="{BB962C8B-B14F-4D97-AF65-F5344CB8AC3E}">
        <p14:creationId xmlns:p14="http://schemas.microsoft.com/office/powerpoint/2010/main" val="1677292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4A136FFB-580F-2CEF-EB31-329B8282945E}"/>
              </a:ext>
            </a:extLst>
          </p:cNvPr>
          <p:cNvSpPr/>
          <p:nvPr/>
        </p:nvSpPr>
        <p:spPr>
          <a:xfrm>
            <a:off x="-9346" y="0"/>
            <a:ext cx="2983456" cy="6858000"/>
          </a:xfrm>
          <a:prstGeom prst="rect">
            <a:avLst/>
          </a:prstGeom>
          <a:solidFill>
            <a:srgbClr val="004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Τίτλος 3">
            <a:extLst>
              <a:ext uri="{FF2B5EF4-FFF2-40B4-BE49-F238E27FC236}">
                <a16:creationId xmlns:a16="http://schemas.microsoft.com/office/drawing/2014/main" id="{0355FE7A-0D65-83AF-43BC-C964D7CF6D45}"/>
              </a:ext>
            </a:extLst>
          </p:cNvPr>
          <p:cNvSpPr>
            <a:spLocks noGrp="1"/>
          </p:cNvSpPr>
          <p:nvPr>
            <p:ph type="title" idx="4294967295"/>
          </p:nvPr>
        </p:nvSpPr>
        <p:spPr>
          <a:xfrm>
            <a:off x="0" y="1882766"/>
            <a:ext cx="2974110" cy="2387600"/>
          </a:xfrm>
        </p:spPr>
        <p:txBody>
          <a:bodyPr vert="horz" lIns="91440" tIns="45720" rIns="91440" bIns="45720" rtlCol="0" anchor="b">
            <a:normAutofit/>
          </a:bodyPr>
          <a:lstStyle/>
          <a:p>
            <a:pPr algn="ctr"/>
            <a:r>
              <a:rPr lang="en-US" sz="4800" kern="1200">
                <a:solidFill>
                  <a:srgbClr val="95C11F"/>
                </a:solidFill>
                <a:ea typeface="+mj-ea"/>
                <a:cs typeface="+mj-cs"/>
              </a:rPr>
              <a:t>Partners</a:t>
            </a:r>
          </a:p>
        </p:txBody>
      </p:sp>
      <p:pic>
        <p:nvPicPr>
          <p:cNvPr id="10" name="Εικόνα 9">
            <a:extLst>
              <a:ext uri="{FF2B5EF4-FFF2-40B4-BE49-F238E27FC236}">
                <a16:creationId xmlns:a16="http://schemas.microsoft.com/office/drawing/2014/main" id="{C0F28B5C-65D3-FEF9-9044-3978B94F6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757202"/>
            <a:ext cx="3244053" cy="2157295"/>
          </a:xfrm>
          <a:prstGeom prst="rect">
            <a:avLst/>
          </a:prstGeom>
        </p:spPr>
      </p:pic>
      <p:pic>
        <p:nvPicPr>
          <p:cNvPr id="16" name="Εικόνα 15">
            <a:extLst>
              <a:ext uri="{FF2B5EF4-FFF2-40B4-BE49-F238E27FC236}">
                <a16:creationId xmlns:a16="http://schemas.microsoft.com/office/drawing/2014/main" id="{5D782A21-BD9B-860F-8BAC-73C8044B9E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736" y="5405948"/>
            <a:ext cx="4360748" cy="872148"/>
          </a:xfrm>
          <a:prstGeom prst="rect">
            <a:avLst/>
          </a:prstGeom>
        </p:spPr>
      </p:pic>
      <p:sp>
        <p:nvSpPr>
          <p:cNvPr id="14" name="AutoShape 6">
            <a:extLst>
              <a:ext uri="{FF2B5EF4-FFF2-40B4-BE49-F238E27FC236}">
                <a16:creationId xmlns:a16="http://schemas.microsoft.com/office/drawing/2014/main" id="{3736C95B-3204-EAE4-E75B-F32B618B8EB3}"/>
              </a:ext>
            </a:extLst>
          </p:cNvPr>
          <p:cNvSpPr>
            <a:spLocks noChangeAspect="1" noChangeArrowheads="1"/>
          </p:cNvSpPr>
          <p:nvPr/>
        </p:nvSpPr>
        <p:spPr bwMode="auto">
          <a:xfrm>
            <a:off x="5250504" y="18326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KU Leuven | Universitas 21">
            <a:extLst>
              <a:ext uri="{FF2B5EF4-FFF2-40B4-BE49-F238E27FC236}">
                <a16:creationId xmlns:a16="http://schemas.microsoft.com/office/drawing/2014/main" id="{6E08D071-9448-2E87-BD3B-A6ED4C1077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669" b="29601"/>
          <a:stretch/>
        </p:blipFill>
        <p:spPr bwMode="auto">
          <a:xfrm>
            <a:off x="8572783" y="1080426"/>
            <a:ext cx="2983456" cy="11853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6148653-8419-7040-3E17-EBE2C3013C4F}"/>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145162" y="5149850"/>
            <a:ext cx="2820283" cy="15065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A2CB6C9-2D9B-64E6-4216-816560D1BF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2495" y="2765928"/>
            <a:ext cx="22955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Γραφικό 6">
            <a:extLst>
              <a:ext uri="{FF2B5EF4-FFF2-40B4-BE49-F238E27FC236}">
                <a16:creationId xmlns:a16="http://schemas.microsoft.com/office/drawing/2014/main" id="{F2772EE3-ADA2-2635-64F5-BA2D4C6217EC}"/>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350180" y="2692026"/>
            <a:ext cx="2288310" cy="570706"/>
          </a:xfrm>
          <a:prstGeom prst="rect">
            <a:avLst/>
          </a:prstGeom>
        </p:spPr>
      </p:pic>
      <p:pic>
        <p:nvPicPr>
          <p:cNvPr id="6" name="Picture 5" descr="A picture containing graphics, clipart, graphic design, design&#10;&#10;Description automatically generated">
            <a:extLst>
              <a:ext uri="{FF2B5EF4-FFF2-40B4-BE49-F238E27FC236}">
                <a16:creationId xmlns:a16="http://schemas.microsoft.com/office/drawing/2014/main" id="{021DED3E-70D8-7F7C-1DC8-57F0AD016EF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883711" y="2692026"/>
            <a:ext cx="1585130" cy="1818287"/>
          </a:xfrm>
          <a:prstGeom prst="rect">
            <a:avLst/>
          </a:prstGeom>
        </p:spPr>
      </p:pic>
      <p:pic>
        <p:nvPicPr>
          <p:cNvPr id="1028" name="Picture 4" descr="WijkWijzer - Verwey-Jonker Instituut">
            <a:extLst>
              <a:ext uri="{FF2B5EF4-FFF2-40B4-BE49-F238E27FC236}">
                <a16:creationId xmlns:a16="http://schemas.microsoft.com/office/drawing/2014/main" id="{21B5AC31-2966-4E59-9F99-C8EBE1FCD8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7945" y="60037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55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7E9A24-D02B-C69B-9150-AD3DFD4ED14B}"/>
              </a:ext>
            </a:extLst>
          </p:cNvPr>
          <p:cNvSpPr>
            <a:spLocks noGrp="1"/>
          </p:cNvSpPr>
          <p:nvPr>
            <p:ph type="title"/>
          </p:nvPr>
        </p:nvSpPr>
        <p:spPr/>
        <p:txBody>
          <a:bodyPr/>
          <a:lstStyle/>
          <a:p>
            <a:r>
              <a:rPr lang="nl-NL" err="1">
                <a:ea typeface="Adobe Gothic Std B"/>
                <a:cs typeface="Calibri"/>
              </a:rPr>
              <a:t>Other</a:t>
            </a:r>
            <a:r>
              <a:rPr lang="nl-NL" dirty="0">
                <a:ea typeface="Adobe Gothic Std B"/>
                <a:cs typeface="Calibri"/>
              </a:rPr>
              <a:t> skills of </a:t>
            </a:r>
            <a:r>
              <a:rPr lang="nl-NL" err="1">
                <a:ea typeface="Adobe Gothic Std B"/>
                <a:cs typeface="Calibri"/>
              </a:rPr>
              <a:t>dialogue</a:t>
            </a:r>
            <a:r>
              <a:rPr lang="nl-NL">
                <a:ea typeface="Adobe Gothic Std B"/>
                <a:cs typeface="Calibri"/>
              </a:rPr>
              <a:t> (1/3)</a:t>
            </a:r>
            <a:endParaRPr lang="nl-NL" err="1"/>
          </a:p>
        </p:txBody>
      </p:sp>
      <p:sp>
        <p:nvSpPr>
          <p:cNvPr id="3" name="Tijdelijke aanduiding voor inhoud 2">
            <a:extLst>
              <a:ext uri="{FF2B5EF4-FFF2-40B4-BE49-F238E27FC236}">
                <a16:creationId xmlns:a16="http://schemas.microsoft.com/office/drawing/2014/main" id="{50735A39-E620-A37C-B150-7F83760D1924}"/>
              </a:ext>
            </a:extLst>
          </p:cNvPr>
          <p:cNvSpPr>
            <a:spLocks noGrp="1"/>
          </p:cNvSpPr>
          <p:nvPr>
            <p:ph idx="1"/>
          </p:nvPr>
        </p:nvSpPr>
        <p:spPr>
          <a:xfrm>
            <a:off x="6138844" y="1714140"/>
            <a:ext cx="5471448" cy="4865977"/>
          </a:xfrm>
        </p:spPr>
        <p:txBody>
          <a:bodyPr vert="horz" lIns="91440" tIns="45720" rIns="91440" bIns="45720" rtlCol="0" anchor="t">
            <a:normAutofit/>
          </a:bodyPr>
          <a:lstStyle/>
          <a:p>
            <a:pPr algn="just"/>
            <a:endParaRPr lang="nl-NL" sz="2100" b="1" dirty="0">
              <a:cs typeface="Calibri"/>
            </a:endParaRPr>
          </a:p>
          <a:p>
            <a:r>
              <a:rPr lang="nl-NL" sz="2100" b="1" dirty="0">
                <a:cs typeface="Calibri"/>
              </a:rPr>
              <a:t>Critical thinking</a:t>
            </a:r>
            <a:r>
              <a:rPr lang="en-US" sz="2100" dirty="0">
                <a:cs typeface="Calibri"/>
              </a:rPr>
              <a:t> helps to identify assumptions and biases, and to </a:t>
            </a:r>
            <a:r>
              <a:rPr lang="en-US" sz="2100" dirty="0" err="1">
                <a:cs typeface="Calibri"/>
              </a:rPr>
              <a:t>analyse</a:t>
            </a:r>
            <a:r>
              <a:rPr lang="en-US" sz="2100" dirty="0">
                <a:cs typeface="Calibri"/>
              </a:rPr>
              <a:t> information, to reflect upon its sources and to be able to make informed and rational judgements. Ask the adolescent to explain why they have reached their conclusions and support their points of view, in order to understand their journey. More on this can be found in </a:t>
            </a:r>
            <a:r>
              <a:rPr lang="en-US" sz="2100" i="1" dirty="0">
                <a:cs typeface="Calibri"/>
              </a:rPr>
              <a:t>Module 2: Critical thinking</a:t>
            </a:r>
            <a:r>
              <a:rPr lang="en-US" sz="2100" dirty="0">
                <a:cs typeface="Calibri"/>
              </a:rPr>
              <a:t>. </a:t>
            </a:r>
            <a:endParaRPr lang="en-US" dirty="0">
              <a:cs typeface="Calibri"/>
            </a:endParaRPr>
          </a:p>
          <a:p>
            <a:pPr algn="just"/>
            <a:endParaRPr lang="nl-NL" sz="2100" dirty="0">
              <a:ea typeface="Calibri"/>
              <a:cs typeface="Calibri"/>
            </a:endParaRPr>
          </a:p>
        </p:txBody>
      </p:sp>
      <p:sp>
        <p:nvSpPr>
          <p:cNvPr id="4" name="Tekstvak 3">
            <a:extLst>
              <a:ext uri="{FF2B5EF4-FFF2-40B4-BE49-F238E27FC236}">
                <a16:creationId xmlns:a16="http://schemas.microsoft.com/office/drawing/2014/main" id="{B6B0B6A5-44B6-AD9E-BB4C-C1F0943FB974}"/>
              </a:ext>
            </a:extLst>
          </p:cNvPr>
          <p:cNvSpPr txBox="1"/>
          <p:nvPr/>
        </p:nvSpPr>
        <p:spPr>
          <a:xfrm>
            <a:off x="6776757" y="6577852"/>
            <a:ext cx="542084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solidFill>
                  <a:srgbClr val="0563C1"/>
                </a:solidFill>
                <a:cs typeface="Calibri"/>
                <a:hlinkClick r:id="rId3"/>
              </a:rPr>
              <a:t>Source information</a:t>
            </a:r>
            <a:r>
              <a:rPr lang="nl-NL" sz="1200" dirty="0">
                <a:solidFill>
                  <a:srgbClr val="000000"/>
                </a:solidFill>
                <a:cs typeface="Calibri"/>
              </a:rPr>
              <a:t> | </a:t>
            </a:r>
            <a:r>
              <a:rPr lang="nl-NL" sz="1200" dirty="0">
                <a:solidFill>
                  <a:srgbClr val="000000"/>
                </a:solidFill>
                <a:cs typeface="Calibri"/>
                <a:hlinkClick r:id="rId4"/>
              </a:rPr>
              <a:t>Source image</a:t>
            </a:r>
            <a:endParaRPr lang="nl-NL" sz="1200" dirty="0"/>
          </a:p>
        </p:txBody>
      </p:sp>
      <p:pic>
        <p:nvPicPr>
          <p:cNvPr id="8" name="Εικόνα 7">
            <a:extLst>
              <a:ext uri="{FF2B5EF4-FFF2-40B4-BE49-F238E27FC236}">
                <a16:creationId xmlns:a16="http://schemas.microsoft.com/office/drawing/2014/main" id="{E1C08739-597A-7A7F-705B-A455A10356FA}"/>
              </a:ext>
            </a:extLst>
          </p:cNvPr>
          <p:cNvPicPr>
            <a:picLocks noChangeAspect="1"/>
          </p:cNvPicPr>
          <p:nvPr/>
        </p:nvPicPr>
        <p:blipFill>
          <a:blip r:embed="rId5"/>
          <a:stretch>
            <a:fillRect/>
          </a:stretch>
        </p:blipFill>
        <p:spPr>
          <a:xfrm>
            <a:off x="765143" y="2000249"/>
            <a:ext cx="3892154" cy="3895725"/>
          </a:xfrm>
          <a:prstGeom prst="rect">
            <a:avLst/>
          </a:prstGeom>
        </p:spPr>
      </p:pic>
    </p:spTree>
    <p:extLst>
      <p:ext uri="{BB962C8B-B14F-4D97-AF65-F5344CB8AC3E}">
        <p14:creationId xmlns:p14="http://schemas.microsoft.com/office/powerpoint/2010/main" val="3237797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4A0CB2-7300-280A-6F37-3DE9AEB5439B}"/>
              </a:ext>
            </a:extLst>
          </p:cNvPr>
          <p:cNvSpPr>
            <a:spLocks noGrp="1"/>
          </p:cNvSpPr>
          <p:nvPr>
            <p:ph type="title"/>
          </p:nvPr>
        </p:nvSpPr>
        <p:spPr/>
        <p:txBody>
          <a:bodyPr/>
          <a:lstStyle/>
          <a:p>
            <a:r>
              <a:rPr lang="nl-NL" err="1">
                <a:ea typeface="Adobe Gothic Std B"/>
                <a:cs typeface="Calibri"/>
              </a:rPr>
              <a:t>Other</a:t>
            </a:r>
            <a:r>
              <a:rPr lang="nl-NL">
                <a:ea typeface="Adobe Gothic Std B"/>
                <a:cs typeface="Calibri"/>
              </a:rPr>
              <a:t> skills of </a:t>
            </a:r>
            <a:r>
              <a:rPr lang="nl-NL" err="1">
                <a:ea typeface="Adobe Gothic Std B"/>
                <a:cs typeface="Calibri"/>
              </a:rPr>
              <a:t>dialogue</a:t>
            </a:r>
            <a:r>
              <a:rPr lang="nl-NL">
                <a:ea typeface="Adobe Gothic Std B"/>
                <a:cs typeface="Calibri"/>
              </a:rPr>
              <a:t> (2/3)</a:t>
            </a:r>
            <a:endParaRPr lang="nl-NL"/>
          </a:p>
        </p:txBody>
      </p:sp>
      <p:sp>
        <p:nvSpPr>
          <p:cNvPr id="3" name="Tijdelijke aanduiding voor inhoud 2">
            <a:extLst>
              <a:ext uri="{FF2B5EF4-FFF2-40B4-BE49-F238E27FC236}">
                <a16:creationId xmlns:a16="http://schemas.microsoft.com/office/drawing/2014/main" id="{6F1A90C7-8504-8AEC-8937-34B6A16826CE}"/>
              </a:ext>
            </a:extLst>
          </p:cNvPr>
          <p:cNvSpPr>
            <a:spLocks noGrp="1"/>
          </p:cNvSpPr>
          <p:nvPr>
            <p:ph idx="1"/>
          </p:nvPr>
        </p:nvSpPr>
        <p:spPr/>
        <p:txBody>
          <a:bodyPr vert="horz" lIns="91440" tIns="45720" rIns="91440" bIns="45720" rtlCol="0" anchor="t">
            <a:normAutofit/>
          </a:bodyPr>
          <a:lstStyle/>
          <a:p>
            <a:pPr algn="just"/>
            <a:endParaRPr lang="nl-NL" sz="2100" b="1" dirty="0">
              <a:cs typeface="Calibri"/>
            </a:endParaRPr>
          </a:p>
          <a:p>
            <a:r>
              <a:rPr lang="nl-NL" sz="2100" b="1" dirty="0" err="1">
                <a:cs typeface="Calibri"/>
              </a:rPr>
              <a:t>Questioning</a:t>
            </a:r>
            <a:r>
              <a:rPr lang="nl-NL" sz="2100" b="1" dirty="0">
                <a:cs typeface="Calibri"/>
              </a:rPr>
              <a:t> </a:t>
            </a:r>
            <a:r>
              <a:rPr lang="nl-NL" sz="2100" dirty="0">
                <a:cs typeface="Calibri"/>
              </a:rPr>
              <a:t>is </a:t>
            </a:r>
            <a:r>
              <a:rPr lang="nl-NL" sz="2100" dirty="0" err="1">
                <a:cs typeface="Calibri"/>
              </a:rPr>
              <a:t>invaluable</a:t>
            </a:r>
            <a:r>
              <a:rPr lang="nl-NL" sz="2100" dirty="0">
                <a:cs typeface="Calibri"/>
              </a:rPr>
              <a:t> in </a:t>
            </a:r>
            <a:r>
              <a:rPr lang="nl-NL" sz="2100" dirty="0" err="1">
                <a:cs typeface="Calibri"/>
              </a:rPr>
              <a:t>dialogue</a:t>
            </a:r>
            <a:r>
              <a:rPr lang="nl-NL" sz="2100" dirty="0">
                <a:cs typeface="Calibri"/>
              </a:rPr>
              <a:t>: </a:t>
            </a:r>
            <a:r>
              <a:rPr lang="nl-NL" sz="2100" dirty="0" err="1">
                <a:cs typeface="Calibri"/>
              </a:rPr>
              <a:t>it</a:t>
            </a:r>
            <a:r>
              <a:rPr lang="nl-NL" sz="2100" dirty="0">
                <a:cs typeface="Calibri"/>
              </a:rPr>
              <a:t> </a:t>
            </a:r>
            <a:r>
              <a:rPr lang="nl-NL" sz="2100" dirty="0" err="1">
                <a:cs typeface="Calibri"/>
              </a:rPr>
              <a:t>helps</a:t>
            </a:r>
            <a:r>
              <a:rPr lang="nl-NL" sz="2100" dirty="0">
                <a:cs typeface="Calibri"/>
              </a:rPr>
              <a:t> </a:t>
            </a:r>
            <a:r>
              <a:rPr lang="nl-NL" sz="2100" dirty="0" err="1">
                <a:cs typeface="Calibri"/>
              </a:rPr>
              <a:t>to</a:t>
            </a:r>
            <a:r>
              <a:rPr lang="nl-NL" sz="2100" dirty="0">
                <a:cs typeface="Calibri"/>
              </a:rPr>
              <a:t> </a:t>
            </a:r>
            <a:r>
              <a:rPr lang="nl-NL" sz="2100" dirty="0" err="1">
                <a:cs typeface="Calibri"/>
              </a:rPr>
              <a:t>enrich</a:t>
            </a:r>
            <a:r>
              <a:rPr lang="nl-NL" sz="2100" dirty="0">
                <a:cs typeface="Calibri"/>
              </a:rPr>
              <a:t> </a:t>
            </a:r>
            <a:r>
              <a:rPr lang="nl-NL" sz="2100" dirty="0" err="1">
                <a:cs typeface="Calibri"/>
              </a:rPr>
              <a:t>our</a:t>
            </a:r>
            <a:r>
              <a:rPr lang="nl-NL" sz="2100" dirty="0">
                <a:cs typeface="Calibri"/>
              </a:rPr>
              <a:t> </a:t>
            </a:r>
            <a:r>
              <a:rPr lang="nl-NL" sz="2100" dirty="0" err="1">
                <a:cs typeface="Calibri"/>
              </a:rPr>
              <a:t>understanding</a:t>
            </a:r>
            <a:r>
              <a:rPr lang="nl-NL" sz="2100" dirty="0">
                <a:cs typeface="Calibri"/>
              </a:rPr>
              <a:t>. </a:t>
            </a:r>
            <a:r>
              <a:rPr lang="nl-NL" sz="2100" dirty="0" err="1">
                <a:cs typeface="Calibri"/>
              </a:rPr>
              <a:t>Good</a:t>
            </a:r>
            <a:r>
              <a:rPr lang="nl-NL" sz="2100" dirty="0">
                <a:cs typeface="Calibri"/>
              </a:rPr>
              <a:t> </a:t>
            </a:r>
            <a:r>
              <a:rPr lang="nl-NL" sz="2100" dirty="0" err="1">
                <a:cs typeface="Calibri"/>
              </a:rPr>
              <a:t>questions</a:t>
            </a:r>
            <a:r>
              <a:rPr lang="nl-NL" sz="2100" dirty="0">
                <a:cs typeface="Calibri"/>
              </a:rPr>
              <a:t>, </a:t>
            </a:r>
            <a:r>
              <a:rPr lang="nl-NL" sz="2100" dirty="0" err="1">
                <a:cs typeface="Calibri"/>
              </a:rPr>
              <a:t>however</a:t>
            </a:r>
            <a:r>
              <a:rPr lang="nl-NL" sz="2100" dirty="0">
                <a:cs typeface="Calibri"/>
              </a:rPr>
              <a:t>, do </a:t>
            </a:r>
            <a:r>
              <a:rPr lang="nl-NL" sz="2100" dirty="0" err="1">
                <a:cs typeface="Calibri"/>
              </a:rPr>
              <a:t>not</a:t>
            </a:r>
            <a:r>
              <a:rPr lang="nl-NL" sz="2100" dirty="0">
                <a:cs typeface="Calibri"/>
              </a:rPr>
              <a:t> </a:t>
            </a:r>
            <a:r>
              <a:rPr lang="nl-NL" sz="2100" dirty="0" err="1">
                <a:cs typeface="Calibri"/>
              </a:rPr>
              <a:t>only</a:t>
            </a:r>
            <a:r>
              <a:rPr lang="nl-NL" sz="2100" dirty="0">
                <a:cs typeface="Calibri"/>
              </a:rPr>
              <a:t> </a:t>
            </a:r>
            <a:r>
              <a:rPr lang="nl-NL" sz="2100" dirty="0" err="1">
                <a:cs typeface="Calibri"/>
              </a:rPr>
              <a:t>give</a:t>
            </a:r>
            <a:r>
              <a:rPr lang="nl-NL" sz="2100" dirty="0">
                <a:cs typeface="Calibri"/>
              </a:rPr>
              <a:t> </a:t>
            </a:r>
            <a:r>
              <a:rPr lang="nl-NL" sz="2100" dirty="0" err="1">
                <a:cs typeface="Calibri"/>
              </a:rPr>
              <a:t>us</a:t>
            </a:r>
            <a:r>
              <a:rPr lang="nl-NL" sz="2100" dirty="0">
                <a:cs typeface="Calibri"/>
              </a:rPr>
              <a:t> more information, but </a:t>
            </a:r>
            <a:r>
              <a:rPr lang="nl-NL" sz="2100" dirty="0" err="1">
                <a:cs typeface="Calibri"/>
              </a:rPr>
              <a:t>enable</a:t>
            </a:r>
            <a:r>
              <a:rPr lang="nl-NL" sz="2100" dirty="0">
                <a:cs typeface="Calibri"/>
              </a:rPr>
              <a:t> </a:t>
            </a:r>
            <a:r>
              <a:rPr lang="nl-NL" sz="2100" dirty="0" err="1">
                <a:cs typeface="Calibri"/>
              </a:rPr>
              <a:t>you</a:t>
            </a:r>
            <a:r>
              <a:rPr lang="nl-NL" sz="2100" dirty="0">
                <a:cs typeface="Calibri"/>
              </a:rPr>
              <a:t> </a:t>
            </a:r>
            <a:r>
              <a:rPr lang="nl-NL" sz="2100" dirty="0" err="1">
                <a:cs typeface="Calibri"/>
              </a:rPr>
              <a:t>to</a:t>
            </a:r>
            <a:r>
              <a:rPr lang="nl-NL" sz="2100" dirty="0">
                <a:cs typeface="Calibri"/>
              </a:rPr>
              <a:t> </a:t>
            </a:r>
            <a:r>
              <a:rPr lang="nl-NL" sz="2100" dirty="0" err="1">
                <a:cs typeface="Calibri"/>
              </a:rPr>
              <a:t>create</a:t>
            </a:r>
            <a:r>
              <a:rPr lang="nl-NL" sz="2100" dirty="0">
                <a:cs typeface="Calibri"/>
              </a:rPr>
              <a:t> a </a:t>
            </a:r>
            <a:r>
              <a:rPr lang="nl-NL" sz="2100" dirty="0" err="1">
                <a:cs typeface="Calibri"/>
              </a:rPr>
              <a:t>deeper</a:t>
            </a:r>
            <a:r>
              <a:rPr lang="nl-NL" sz="2100" dirty="0">
                <a:cs typeface="Calibri"/>
              </a:rPr>
              <a:t> </a:t>
            </a:r>
            <a:r>
              <a:rPr lang="nl-NL" sz="2100" dirty="0" err="1">
                <a:cs typeface="Calibri"/>
              </a:rPr>
              <a:t>understanding</a:t>
            </a:r>
            <a:r>
              <a:rPr lang="nl-NL" sz="2100" dirty="0">
                <a:cs typeface="Calibri"/>
              </a:rPr>
              <a:t> of </a:t>
            </a:r>
            <a:r>
              <a:rPr lang="nl-NL" sz="2100" dirty="0" err="1">
                <a:cs typeface="Calibri"/>
              </a:rPr>
              <a:t>one's</a:t>
            </a:r>
            <a:r>
              <a:rPr lang="nl-NL" sz="2100" dirty="0">
                <a:cs typeface="Calibri"/>
              </a:rPr>
              <a:t> </a:t>
            </a:r>
            <a:r>
              <a:rPr lang="nl-NL" sz="2100" dirty="0" err="1">
                <a:cs typeface="Calibri"/>
              </a:rPr>
              <a:t>experiences</a:t>
            </a:r>
            <a:r>
              <a:rPr lang="nl-NL" sz="2100" dirty="0">
                <a:cs typeface="Calibri"/>
              </a:rPr>
              <a:t> </a:t>
            </a:r>
            <a:r>
              <a:rPr lang="nl-NL" sz="2100" dirty="0" err="1">
                <a:cs typeface="Calibri"/>
              </a:rPr>
              <a:t>and</a:t>
            </a:r>
            <a:r>
              <a:rPr lang="nl-NL" sz="2100" dirty="0">
                <a:cs typeface="Calibri"/>
              </a:rPr>
              <a:t> </a:t>
            </a:r>
            <a:r>
              <a:rPr lang="nl-NL" sz="2100" dirty="0" err="1">
                <a:cs typeface="Calibri"/>
              </a:rPr>
              <a:t>understand</a:t>
            </a:r>
            <a:r>
              <a:rPr lang="nl-NL" sz="2100" dirty="0">
                <a:cs typeface="Calibri"/>
              </a:rPr>
              <a:t> </a:t>
            </a:r>
            <a:r>
              <a:rPr lang="nl-NL" sz="2100" dirty="0" err="1">
                <a:cs typeface="Calibri"/>
              </a:rPr>
              <a:t>how</a:t>
            </a:r>
            <a:r>
              <a:rPr lang="nl-NL" sz="2100" dirty="0">
                <a:cs typeface="Calibri"/>
              </a:rPr>
              <a:t> </a:t>
            </a:r>
            <a:r>
              <a:rPr lang="nl-NL" sz="2100" dirty="0" err="1">
                <a:cs typeface="Calibri"/>
              </a:rPr>
              <a:t>and</a:t>
            </a:r>
            <a:r>
              <a:rPr lang="nl-NL" sz="2100" dirty="0">
                <a:cs typeface="Calibri"/>
              </a:rPr>
              <a:t> </a:t>
            </a:r>
            <a:r>
              <a:rPr lang="nl-NL" sz="2100" dirty="0" err="1">
                <a:cs typeface="Calibri"/>
              </a:rPr>
              <a:t>why</a:t>
            </a:r>
            <a:r>
              <a:rPr lang="nl-NL" sz="2100" dirty="0">
                <a:cs typeface="Calibri"/>
              </a:rPr>
              <a:t> </a:t>
            </a:r>
            <a:r>
              <a:rPr lang="nl-NL" sz="2100" dirty="0" err="1">
                <a:cs typeface="Calibri"/>
              </a:rPr>
              <a:t>they</a:t>
            </a:r>
            <a:r>
              <a:rPr lang="nl-NL" sz="2100" dirty="0">
                <a:cs typeface="Calibri"/>
              </a:rPr>
              <a:t> </a:t>
            </a:r>
            <a:r>
              <a:rPr lang="nl-NL" sz="2100" dirty="0" err="1">
                <a:cs typeface="Calibri"/>
              </a:rPr>
              <a:t>see</a:t>
            </a:r>
            <a:r>
              <a:rPr lang="nl-NL" sz="2100" dirty="0">
                <a:cs typeface="Calibri"/>
              </a:rPr>
              <a:t> </a:t>
            </a:r>
            <a:r>
              <a:rPr lang="nl-NL" sz="2100" dirty="0" err="1">
                <a:cs typeface="Calibri"/>
              </a:rPr>
              <a:t>the</a:t>
            </a:r>
            <a:r>
              <a:rPr lang="nl-NL" sz="2100" dirty="0">
                <a:cs typeface="Calibri"/>
              </a:rPr>
              <a:t> </a:t>
            </a:r>
            <a:r>
              <a:rPr lang="nl-NL" sz="2100" dirty="0" err="1">
                <a:cs typeface="Calibri"/>
              </a:rPr>
              <a:t>world</a:t>
            </a:r>
            <a:r>
              <a:rPr lang="nl-NL" sz="2100" dirty="0">
                <a:cs typeface="Calibri"/>
              </a:rPr>
              <a:t> as </a:t>
            </a:r>
            <a:r>
              <a:rPr lang="nl-NL" sz="2100" dirty="0" err="1">
                <a:cs typeface="Calibri"/>
              </a:rPr>
              <a:t>they</a:t>
            </a:r>
            <a:r>
              <a:rPr lang="nl-NL" sz="2100" dirty="0">
                <a:cs typeface="Calibri"/>
              </a:rPr>
              <a:t> do. </a:t>
            </a:r>
            <a:r>
              <a:rPr lang="nl-NL" sz="2100" dirty="0" err="1">
                <a:cs typeface="Calibri"/>
              </a:rPr>
              <a:t>Good</a:t>
            </a:r>
            <a:r>
              <a:rPr lang="nl-NL" sz="2100" dirty="0">
                <a:cs typeface="Calibri"/>
              </a:rPr>
              <a:t> </a:t>
            </a:r>
            <a:r>
              <a:rPr lang="nl-NL" sz="2100" dirty="0" err="1">
                <a:cs typeface="Calibri"/>
              </a:rPr>
              <a:t>questions</a:t>
            </a:r>
            <a:r>
              <a:rPr lang="nl-NL" sz="2100" dirty="0">
                <a:cs typeface="Calibri"/>
              </a:rPr>
              <a:t> are response </a:t>
            </a:r>
            <a:r>
              <a:rPr lang="nl-NL" sz="2100" dirty="0" err="1">
                <a:cs typeface="Calibri"/>
              </a:rPr>
              <a:t>questions</a:t>
            </a:r>
            <a:r>
              <a:rPr lang="nl-NL" sz="2100" dirty="0">
                <a:cs typeface="Calibri"/>
              </a:rPr>
              <a:t> (</a:t>
            </a:r>
            <a:r>
              <a:rPr lang="nl-NL" sz="2100" dirty="0" err="1">
                <a:cs typeface="Calibri"/>
              </a:rPr>
              <a:t>questions</a:t>
            </a:r>
            <a:r>
              <a:rPr lang="nl-NL" sz="2100" dirty="0">
                <a:cs typeface="Calibri"/>
              </a:rPr>
              <a:t> </a:t>
            </a:r>
            <a:r>
              <a:rPr lang="nl-NL" sz="2100" dirty="0" err="1">
                <a:cs typeface="Calibri"/>
              </a:rPr>
              <a:t>that</a:t>
            </a:r>
            <a:r>
              <a:rPr lang="nl-NL" sz="2100" dirty="0">
                <a:cs typeface="Calibri"/>
              </a:rPr>
              <a:t> are </a:t>
            </a:r>
            <a:r>
              <a:rPr lang="nl-NL" sz="2100" dirty="0" err="1">
                <a:cs typeface="Calibri"/>
              </a:rPr>
              <a:t>reactions</a:t>
            </a:r>
            <a:r>
              <a:rPr lang="nl-NL" sz="2100" dirty="0">
                <a:cs typeface="Calibri"/>
              </a:rPr>
              <a:t> on information </a:t>
            </a:r>
            <a:r>
              <a:rPr lang="nl-NL" sz="2100" dirty="0" err="1">
                <a:cs typeface="Calibri"/>
              </a:rPr>
              <a:t>from</a:t>
            </a:r>
            <a:r>
              <a:rPr lang="nl-NL" sz="2100" dirty="0">
                <a:cs typeface="Calibri"/>
              </a:rPr>
              <a:t> </a:t>
            </a:r>
            <a:r>
              <a:rPr lang="nl-NL" sz="2100" dirty="0" err="1">
                <a:cs typeface="Calibri"/>
              </a:rPr>
              <a:t>the</a:t>
            </a:r>
            <a:r>
              <a:rPr lang="nl-NL" sz="2100" dirty="0">
                <a:cs typeface="Calibri"/>
              </a:rPr>
              <a:t> </a:t>
            </a:r>
            <a:r>
              <a:rPr lang="nl-NL" sz="2100" dirty="0" err="1">
                <a:cs typeface="Calibri"/>
              </a:rPr>
              <a:t>dialogue</a:t>
            </a:r>
            <a:r>
              <a:rPr lang="nl-NL" sz="2100" dirty="0">
                <a:cs typeface="Calibri"/>
              </a:rPr>
              <a:t>); </a:t>
            </a:r>
            <a:r>
              <a:rPr lang="nl-NL" sz="2100" dirty="0" err="1">
                <a:cs typeface="Calibri"/>
              </a:rPr>
              <a:t>they</a:t>
            </a:r>
            <a:r>
              <a:rPr lang="nl-NL" sz="2100" dirty="0">
                <a:cs typeface="Calibri"/>
              </a:rPr>
              <a:t> help </a:t>
            </a:r>
            <a:r>
              <a:rPr lang="nl-NL" sz="2100" dirty="0" err="1">
                <a:cs typeface="Calibri"/>
              </a:rPr>
              <a:t>to</a:t>
            </a:r>
            <a:r>
              <a:rPr lang="nl-NL" sz="2100" dirty="0">
                <a:cs typeface="Calibri"/>
              </a:rPr>
              <a:t> </a:t>
            </a:r>
            <a:r>
              <a:rPr lang="nl-NL" sz="2100" dirty="0" err="1">
                <a:cs typeface="Calibri"/>
              </a:rPr>
              <a:t>deepen</a:t>
            </a:r>
            <a:r>
              <a:rPr lang="nl-NL" sz="2100" dirty="0">
                <a:cs typeface="Calibri"/>
              </a:rPr>
              <a:t> </a:t>
            </a:r>
            <a:r>
              <a:rPr lang="nl-NL" sz="2100" dirty="0" err="1">
                <a:cs typeface="Calibri"/>
              </a:rPr>
              <a:t>the</a:t>
            </a:r>
            <a:r>
              <a:rPr lang="nl-NL" sz="2100" dirty="0">
                <a:cs typeface="Calibri"/>
              </a:rPr>
              <a:t> </a:t>
            </a:r>
            <a:r>
              <a:rPr lang="nl-NL" sz="2100" dirty="0" err="1">
                <a:cs typeface="Calibri"/>
              </a:rPr>
              <a:t>understanding</a:t>
            </a:r>
            <a:r>
              <a:rPr lang="nl-NL" sz="2100" dirty="0">
                <a:cs typeface="Calibri"/>
              </a:rPr>
              <a:t>.</a:t>
            </a:r>
          </a:p>
          <a:p>
            <a:pPr algn="just"/>
            <a:endParaRPr lang="nl-NL" sz="2100" dirty="0">
              <a:cs typeface="Calibri"/>
            </a:endParaRPr>
          </a:p>
          <a:p>
            <a:endParaRPr lang="nl-NL" dirty="0">
              <a:cs typeface="Calibri"/>
            </a:endParaRPr>
          </a:p>
        </p:txBody>
      </p:sp>
      <p:sp>
        <p:nvSpPr>
          <p:cNvPr id="6" name="Tekstvak 5">
            <a:extLst>
              <a:ext uri="{FF2B5EF4-FFF2-40B4-BE49-F238E27FC236}">
                <a16:creationId xmlns:a16="http://schemas.microsoft.com/office/drawing/2014/main" id="{2C05026A-9B19-B43D-9FFC-E0B5FEA6445E}"/>
              </a:ext>
            </a:extLst>
          </p:cNvPr>
          <p:cNvSpPr txBox="1"/>
          <p:nvPr/>
        </p:nvSpPr>
        <p:spPr>
          <a:xfrm>
            <a:off x="7179971" y="6581640"/>
            <a:ext cx="501739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a:hlinkClick r:id="rId3"/>
              </a:rPr>
              <a:t>Source information</a:t>
            </a:r>
            <a:r>
              <a:rPr lang="nl-NL" sz="1200" dirty="0">
                <a:cs typeface="Calibri"/>
              </a:rPr>
              <a:t> | </a:t>
            </a:r>
            <a:r>
              <a:rPr lang="nl-NL" sz="1200" dirty="0">
                <a:cs typeface="Calibri"/>
                <a:hlinkClick r:id="rId4"/>
              </a:rPr>
              <a:t>Source image</a:t>
            </a:r>
            <a:endParaRPr lang="nl-NL" dirty="0"/>
          </a:p>
        </p:txBody>
      </p:sp>
      <p:pic>
        <p:nvPicPr>
          <p:cNvPr id="7" name="Εικόνα 6" descr="Εικόνα που περιέχει τέχνη, γκραφίτι, τοιχογραφία, Τέχνη του δρόμου&#10;&#10;Περιγραφή που δημιουργήθηκε αυτόματα">
            <a:extLst>
              <a:ext uri="{FF2B5EF4-FFF2-40B4-BE49-F238E27FC236}">
                <a16:creationId xmlns:a16="http://schemas.microsoft.com/office/drawing/2014/main" id="{E079DB57-4243-7DAD-84DF-0AFA0030F7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2725" y="2471737"/>
            <a:ext cx="5276850" cy="1657261"/>
          </a:xfrm>
          <a:prstGeom prst="rect">
            <a:avLst/>
          </a:prstGeom>
        </p:spPr>
      </p:pic>
    </p:spTree>
    <p:extLst>
      <p:ext uri="{BB962C8B-B14F-4D97-AF65-F5344CB8AC3E}">
        <p14:creationId xmlns:p14="http://schemas.microsoft.com/office/powerpoint/2010/main" val="2880943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39816A-9DB9-61B6-8250-F7DBE200E234}"/>
              </a:ext>
            </a:extLst>
          </p:cNvPr>
          <p:cNvSpPr>
            <a:spLocks noGrp="1"/>
          </p:cNvSpPr>
          <p:nvPr>
            <p:ph type="title"/>
          </p:nvPr>
        </p:nvSpPr>
        <p:spPr/>
        <p:txBody>
          <a:bodyPr/>
          <a:lstStyle/>
          <a:p>
            <a:r>
              <a:rPr lang="nl-NL" err="1">
                <a:ea typeface="Adobe Gothic Std B"/>
                <a:cs typeface="Calibri"/>
              </a:rPr>
              <a:t>Other</a:t>
            </a:r>
            <a:r>
              <a:rPr lang="nl-NL">
                <a:ea typeface="Adobe Gothic Std B"/>
                <a:cs typeface="Calibri"/>
              </a:rPr>
              <a:t> skills of </a:t>
            </a:r>
            <a:r>
              <a:rPr lang="nl-NL" err="1">
                <a:ea typeface="Adobe Gothic Std B"/>
                <a:cs typeface="Calibri"/>
              </a:rPr>
              <a:t>dialogue</a:t>
            </a:r>
            <a:r>
              <a:rPr lang="nl-NL">
                <a:ea typeface="Adobe Gothic Std B"/>
                <a:cs typeface="Calibri"/>
              </a:rPr>
              <a:t> (3/3)</a:t>
            </a:r>
            <a:endParaRPr lang="nl-NL"/>
          </a:p>
        </p:txBody>
      </p:sp>
      <p:sp>
        <p:nvSpPr>
          <p:cNvPr id="3" name="Tijdelijke aanduiding voor inhoud 2">
            <a:extLst>
              <a:ext uri="{FF2B5EF4-FFF2-40B4-BE49-F238E27FC236}">
                <a16:creationId xmlns:a16="http://schemas.microsoft.com/office/drawing/2014/main" id="{B0606F6D-35C7-6770-D5D9-8F095B3748C9}"/>
              </a:ext>
            </a:extLst>
          </p:cNvPr>
          <p:cNvSpPr>
            <a:spLocks noGrp="1"/>
          </p:cNvSpPr>
          <p:nvPr>
            <p:ph idx="1"/>
          </p:nvPr>
        </p:nvSpPr>
        <p:spPr>
          <a:xfrm>
            <a:off x="5505633" y="1714140"/>
            <a:ext cx="5852132" cy="4865977"/>
          </a:xfrm>
        </p:spPr>
        <p:txBody>
          <a:bodyPr vert="horz" lIns="91440" tIns="45720" rIns="91440" bIns="45720" rtlCol="0" anchor="t">
            <a:normAutofit/>
          </a:bodyPr>
          <a:lstStyle/>
          <a:p>
            <a:pPr algn="just"/>
            <a:endParaRPr lang="nl-NL" sz="2100" b="1" dirty="0">
              <a:cs typeface="Calibri"/>
            </a:endParaRPr>
          </a:p>
          <a:p>
            <a:r>
              <a:rPr lang="nl-NL" sz="2100" b="1" dirty="0" err="1">
                <a:cs typeface="Calibri"/>
              </a:rPr>
              <a:t>Reflection</a:t>
            </a:r>
            <a:r>
              <a:rPr lang="nl-NL" sz="2100" b="1" dirty="0">
                <a:cs typeface="Calibri"/>
              </a:rPr>
              <a:t> </a:t>
            </a:r>
            <a:r>
              <a:rPr lang="nl-NL" sz="2100" dirty="0" err="1">
                <a:cs typeface="Calibri"/>
              </a:rPr>
              <a:t>mostly</a:t>
            </a:r>
            <a:r>
              <a:rPr lang="nl-NL" sz="2100" dirty="0">
                <a:cs typeface="Calibri"/>
              </a:rPr>
              <a:t> </a:t>
            </a:r>
            <a:r>
              <a:rPr lang="nl-NL" sz="2100" dirty="0" err="1">
                <a:cs typeface="Calibri"/>
              </a:rPr>
              <a:t>happens</a:t>
            </a:r>
            <a:r>
              <a:rPr lang="nl-NL" sz="2100" dirty="0">
                <a:cs typeface="Calibri"/>
              </a:rPr>
              <a:t> </a:t>
            </a:r>
            <a:r>
              <a:rPr lang="nl-NL" sz="2100" dirty="0" err="1">
                <a:cs typeface="Calibri"/>
              </a:rPr>
              <a:t>after</a:t>
            </a:r>
            <a:r>
              <a:rPr lang="nl-NL" sz="2100" dirty="0">
                <a:cs typeface="Calibri"/>
              </a:rPr>
              <a:t> </a:t>
            </a:r>
            <a:r>
              <a:rPr lang="nl-NL" sz="2100" dirty="0" err="1">
                <a:cs typeface="Calibri"/>
              </a:rPr>
              <a:t>the</a:t>
            </a:r>
            <a:r>
              <a:rPr lang="nl-NL" sz="2100" dirty="0">
                <a:cs typeface="Calibri"/>
              </a:rPr>
              <a:t> </a:t>
            </a:r>
            <a:r>
              <a:rPr lang="nl-NL" sz="2100" dirty="0" err="1">
                <a:cs typeface="Calibri"/>
              </a:rPr>
              <a:t>dialogue</a:t>
            </a:r>
            <a:r>
              <a:rPr lang="nl-NL" sz="2100" dirty="0">
                <a:cs typeface="Calibri"/>
              </a:rPr>
              <a:t> has taken </a:t>
            </a:r>
            <a:r>
              <a:rPr lang="nl-NL" sz="2100" dirty="0" err="1">
                <a:cs typeface="Calibri"/>
              </a:rPr>
              <a:t>place</a:t>
            </a:r>
            <a:r>
              <a:rPr lang="nl-NL" sz="2100" dirty="0">
                <a:cs typeface="Calibri"/>
              </a:rPr>
              <a:t>, </a:t>
            </a:r>
            <a:r>
              <a:rPr lang="nl-NL" sz="2100" dirty="0" err="1">
                <a:cs typeface="Calibri"/>
              </a:rPr>
              <a:t>because</a:t>
            </a:r>
            <a:r>
              <a:rPr lang="nl-NL" sz="2100" dirty="0">
                <a:cs typeface="Calibri"/>
              </a:rPr>
              <a:t> </a:t>
            </a:r>
            <a:r>
              <a:rPr lang="nl-NL" sz="2100" dirty="0" err="1">
                <a:cs typeface="Calibri"/>
              </a:rPr>
              <a:t>it</a:t>
            </a:r>
            <a:r>
              <a:rPr lang="nl-NL" sz="2100" dirty="0">
                <a:cs typeface="Calibri"/>
              </a:rPr>
              <a:t> takes </a:t>
            </a:r>
            <a:r>
              <a:rPr lang="nl-NL" sz="2100" dirty="0" err="1">
                <a:cs typeface="Calibri"/>
              </a:rPr>
              <a:t>space</a:t>
            </a:r>
            <a:r>
              <a:rPr lang="nl-NL" sz="2100" dirty="0">
                <a:cs typeface="Calibri"/>
              </a:rPr>
              <a:t> </a:t>
            </a:r>
            <a:r>
              <a:rPr lang="nl-NL" sz="2100" dirty="0" err="1">
                <a:cs typeface="Calibri"/>
              </a:rPr>
              <a:t>and</a:t>
            </a:r>
            <a:r>
              <a:rPr lang="nl-NL" sz="2100" dirty="0">
                <a:cs typeface="Calibri"/>
              </a:rPr>
              <a:t> time in order </a:t>
            </a:r>
            <a:r>
              <a:rPr lang="nl-NL" sz="2100" dirty="0" err="1">
                <a:cs typeface="Calibri"/>
              </a:rPr>
              <a:t>to</a:t>
            </a:r>
            <a:r>
              <a:rPr lang="nl-NL" sz="2100" dirty="0">
                <a:cs typeface="Calibri"/>
              </a:rPr>
              <a:t> </a:t>
            </a:r>
            <a:r>
              <a:rPr lang="nl-NL" sz="2100" dirty="0" err="1">
                <a:cs typeface="Calibri"/>
              </a:rPr>
              <a:t>reflect</a:t>
            </a:r>
            <a:r>
              <a:rPr lang="nl-NL" sz="2100" dirty="0">
                <a:cs typeface="Calibri"/>
              </a:rPr>
              <a:t> on </a:t>
            </a:r>
            <a:r>
              <a:rPr lang="nl-NL" sz="2100" dirty="0" err="1">
                <a:cs typeface="Calibri"/>
              </a:rPr>
              <a:t>what</a:t>
            </a:r>
            <a:r>
              <a:rPr lang="nl-NL" sz="2100" dirty="0">
                <a:cs typeface="Calibri"/>
              </a:rPr>
              <a:t> has taken </a:t>
            </a:r>
            <a:r>
              <a:rPr lang="nl-NL" sz="2100" dirty="0" err="1">
                <a:cs typeface="Calibri"/>
              </a:rPr>
              <a:t>place</a:t>
            </a:r>
            <a:r>
              <a:rPr lang="nl-NL" sz="2100" dirty="0">
                <a:cs typeface="Calibri"/>
              </a:rPr>
              <a:t>. However, it is critical to reflect, in order to understand better what you have learned and how this could be improved in the future.</a:t>
            </a:r>
            <a:endParaRPr lang="nl-NL" dirty="0">
              <a:cs typeface="Calibri"/>
            </a:endParaRPr>
          </a:p>
        </p:txBody>
      </p:sp>
      <p:sp>
        <p:nvSpPr>
          <p:cNvPr id="4" name="Tekstvak 3">
            <a:extLst>
              <a:ext uri="{FF2B5EF4-FFF2-40B4-BE49-F238E27FC236}">
                <a16:creationId xmlns:a16="http://schemas.microsoft.com/office/drawing/2014/main" id="{B96E80CF-DD0D-4A08-6B01-194D7C9C58BE}"/>
              </a:ext>
            </a:extLst>
          </p:cNvPr>
          <p:cNvSpPr txBox="1"/>
          <p:nvPr/>
        </p:nvSpPr>
        <p:spPr>
          <a:xfrm>
            <a:off x="7579753" y="6576274"/>
            <a:ext cx="461492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a:hlinkClick r:id="rId3"/>
              </a:rPr>
              <a:t>Source information</a:t>
            </a:r>
            <a:r>
              <a:rPr lang="nl-NL" sz="1200" dirty="0">
                <a:cs typeface="Calibri"/>
              </a:rPr>
              <a:t> | </a:t>
            </a:r>
            <a:r>
              <a:rPr lang="nl-NL" sz="1200" dirty="0">
                <a:cs typeface="Calibri"/>
                <a:hlinkClick r:id="rId4"/>
              </a:rPr>
              <a:t>Image by Freepik</a:t>
            </a:r>
            <a:endParaRPr lang="nl-NL" dirty="0"/>
          </a:p>
        </p:txBody>
      </p:sp>
      <p:pic>
        <p:nvPicPr>
          <p:cNvPr id="7" name="Εικόνα 6" descr="Εικόνα που περιέχει ρουχισμός, παπούτσια, άτομο, ζωγραφιά&#10;&#10;Περιγραφή που δημιουργήθηκε αυτόματα">
            <a:extLst>
              <a:ext uri="{FF2B5EF4-FFF2-40B4-BE49-F238E27FC236}">
                <a16:creationId xmlns:a16="http://schemas.microsoft.com/office/drawing/2014/main" id="{2F3DFC22-D913-B4C9-E7EC-408EEEE8120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4308" y="1552574"/>
            <a:ext cx="4314825" cy="4314825"/>
          </a:xfrm>
          <a:prstGeom prst="rect">
            <a:avLst/>
          </a:prstGeom>
        </p:spPr>
      </p:pic>
    </p:spTree>
    <p:extLst>
      <p:ext uri="{BB962C8B-B14F-4D97-AF65-F5344CB8AC3E}">
        <p14:creationId xmlns:p14="http://schemas.microsoft.com/office/powerpoint/2010/main" val="32943161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E35867-FACD-3296-287F-8CE70C01BC08}"/>
              </a:ext>
            </a:extLst>
          </p:cNvPr>
          <p:cNvSpPr>
            <a:spLocks noGrp="1"/>
          </p:cNvSpPr>
          <p:nvPr>
            <p:ph type="title"/>
          </p:nvPr>
        </p:nvSpPr>
        <p:spPr>
          <a:xfrm>
            <a:off x="182366" y="3120008"/>
            <a:ext cx="5543242" cy="605096"/>
          </a:xfrm>
        </p:spPr>
        <p:txBody>
          <a:bodyPr vert="horz" lIns="91440" tIns="45720" rIns="91440" bIns="45720" rtlCol="0" anchor="ctr">
            <a:noAutofit/>
          </a:bodyPr>
          <a:lstStyle/>
          <a:p>
            <a:pPr algn="ctr"/>
            <a:r>
              <a:rPr lang="nl-NL" sz="4400" dirty="0">
                <a:ea typeface="Adobe Gothic Std B"/>
              </a:rPr>
              <a:t>Intercultural communication</a:t>
            </a:r>
            <a:endParaRPr lang="nl-NL" dirty="0"/>
          </a:p>
        </p:txBody>
      </p:sp>
      <p:sp>
        <p:nvSpPr>
          <p:cNvPr id="4" name="Tekstvak 3">
            <a:extLst>
              <a:ext uri="{FF2B5EF4-FFF2-40B4-BE49-F238E27FC236}">
                <a16:creationId xmlns:a16="http://schemas.microsoft.com/office/drawing/2014/main" id="{A1FB5E8F-1378-EB5A-11B0-988F0449CCB1}"/>
              </a:ext>
            </a:extLst>
          </p:cNvPr>
          <p:cNvSpPr txBox="1"/>
          <p:nvPr/>
        </p:nvSpPr>
        <p:spPr>
          <a:xfrm>
            <a:off x="6391274" y="6553200"/>
            <a:ext cx="580072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a:cs typeface="Calibri"/>
                <a:hlinkClick r:id="rId3"/>
              </a:rPr>
              <a:t>Source image</a:t>
            </a:r>
            <a:endParaRPr lang="nl-NL" sz="1200" err="1">
              <a:cs typeface="Calibri" panose="020F0502020204030204"/>
            </a:endParaRPr>
          </a:p>
        </p:txBody>
      </p:sp>
      <p:sp>
        <p:nvSpPr>
          <p:cNvPr id="5" name="Rectangle 9">
            <a:extLst>
              <a:ext uri="{FF2B5EF4-FFF2-40B4-BE49-F238E27FC236}">
                <a16:creationId xmlns:a16="http://schemas.microsoft.com/office/drawing/2014/main" id="{BAE84D08-0EC4-73E7-546C-C8E00FCD3B28}"/>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6" name="Rectangle 9">
            <a:extLst>
              <a:ext uri="{FF2B5EF4-FFF2-40B4-BE49-F238E27FC236}">
                <a16:creationId xmlns:a16="http://schemas.microsoft.com/office/drawing/2014/main" id="{BAE84D08-0EC4-73E7-546C-C8E00FCD3B28}"/>
              </a:ext>
            </a:extLst>
          </p:cNvPr>
          <p:cNvSpPr/>
          <p:nvPr/>
        </p:nvSpPr>
        <p:spPr>
          <a:xfrm>
            <a:off x="-5994" y="5939662"/>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8" name="Tekstvak 7">
            <a:extLst>
              <a:ext uri="{FF2B5EF4-FFF2-40B4-BE49-F238E27FC236}">
                <a16:creationId xmlns:a16="http://schemas.microsoft.com/office/drawing/2014/main" id="{7F12F8E8-1494-BCF6-C995-F311558367E2}"/>
              </a:ext>
            </a:extLst>
          </p:cNvPr>
          <p:cNvSpPr txBox="1"/>
          <p:nvPr/>
        </p:nvSpPr>
        <p:spPr>
          <a:xfrm>
            <a:off x="8411513" y="5661337"/>
            <a:ext cx="378316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a:hlinkClick r:id="rId4"/>
              </a:rPr>
              <a:t>Image by Freepik</a:t>
            </a:r>
            <a:endParaRPr lang="nl-NL" sz="1200" dirty="0">
              <a:cs typeface="Calibri" panose="020F0502020204030204"/>
            </a:endParaRPr>
          </a:p>
        </p:txBody>
      </p:sp>
      <p:pic>
        <p:nvPicPr>
          <p:cNvPr id="9" name="Εικόνα 8" descr="Εικόνα που περιέχει κείμενο, clipart, εικονογράφηση, ρουχισμός&#10;&#10;Περιγραφή που δημιουργήθηκε αυτόματα">
            <a:extLst>
              <a:ext uri="{FF2B5EF4-FFF2-40B4-BE49-F238E27FC236}">
                <a16:creationId xmlns:a16="http://schemas.microsoft.com/office/drawing/2014/main" id="{85DCDE41-6EA7-BA45-B9FB-2E773C842273}"/>
              </a:ext>
            </a:extLst>
          </p:cNvPr>
          <p:cNvPicPr>
            <a:picLocks noChangeAspect="1"/>
          </p:cNvPicPr>
          <p:nvPr/>
        </p:nvPicPr>
        <p:blipFill rotWithShape="1">
          <a:blip r:embed="rId5">
            <a:extLst>
              <a:ext uri="{28A0092B-C50C-407E-A947-70E740481C1C}">
                <a14:useLocalDpi xmlns:a14="http://schemas.microsoft.com/office/drawing/2010/main" val="0"/>
              </a:ext>
            </a:extLst>
          </a:blip>
          <a:srcRect t="13196" b="7639"/>
          <a:stretch/>
        </p:blipFill>
        <p:spPr>
          <a:xfrm>
            <a:off x="5064875" y="999998"/>
            <a:ext cx="6136525" cy="4858004"/>
          </a:xfrm>
          <a:prstGeom prst="rect">
            <a:avLst/>
          </a:prstGeom>
        </p:spPr>
      </p:pic>
    </p:spTree>
    <p:extLst>
      <p:ext uri="{BB962C8B-B14F-4D97-AF65-F5344CB8AC3E}">
        <p14:creationId xmlns:p14="http://schemas.microsoft.com/office/powerpoint/2010/main" val="245115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A1A150-7B7D-B680-4C41-7F234FA5F3BE}"/>
              </a:ext>
            </a:extLst>
          </p:cNvPr>
          <p:cNvSpPr>
            <a:spLocks noGrp="1"/>
          </p:cNvSpPr>
          <p:nvPr>
            <p:ph type="title"/>
          </p:nvPr>
        </p:nvSpPr>
        <p:spPr/>
        <p:txBody>
          <a:bodyPr/>
          <a:lstStyle/>
          <a:p>
            <a:r>
              <a:rPr lang="nl-NL" err="1">
                <a:ea typeface="Adobe Gothic Std B"/>
              </a:rPr>
              <a:t>Intercultural</a:t>
            </a:r>
            <a:r>
              <a:rPr lang="nl-NL" dirty="0">
                <a:ea typeface="Adobe Gothic Std B"/>
              </a:rPr>
              <a:t> </a:t>
            </a:r>
            <a:r>
              <a:rPr lang="nl-NL" err="1">
                <a:ea typeface="Adobe Gothic Std B"/>
              </a:rPr>
              <a:t>communication</a:t>
            </a:r>
            <a:r>
              <a:rPr lang="nl-NL">
                <a:ea typeface="Adobe Gothic Std B"/>
              </a:rPr>
              <a:t> (1/4)</a:t>
            </a:r>
            <a:endParaRPr lang="nl-NL"/>
          </a:p>
        </p:txBody>
      </p:sp>
      <p:sp>
        <p:nvSpPr>
          <p:cNvPr id="4" name="Tekstvak 3">
            <a:extLst>
              <a:ext uri="{FF2B5EF4-FFF2-40B4-BE49-F238E27FC236}">
                <a16:creationId xmlns:a16="http://schemas.microsoft.com/office/drawing/2014/main" id="{5CD23905-5FAB-FD84-DBEE-ABBA54AA5079}"/>
              </a:ext>
            </a:extLst>
          </p:cNvPr>
          <p:cNvSpPr txBox="1"/>
          <p:nvPr/>
        </p:nvSpPr>
        <p:spPr>
          <a:xfrm>
            <a:off x="509789" y="1878169"/>
            <a:ext cx="442711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100" dirty="0">
                <a:ea typeface="+mn-lt"/>
                <a:cs typeface="+mn-lt"/>
              </a:rPr>
              <a:t>It is important to recognise that, while communication is imperative to mankind, ways of communication are not entirely interchangeable across different cultures.</a:t>
            </a:r>
            <a:endParaRPr lang="nl-NL" sz="2100" dirty="0">
              <a:ea typeface="Calibri"/>
              <a:cs typeface="Calibri"/>
            </a:endParaRPr>
          </a:p>
          <a:p>
            <a:endParaRPr lang="nl-NL" sz="2100" dirty="0">
              <a:ea typeface="+mn-lt"/>
              <a:cs typeface="+mn-lt"/>
            </a:endParaRPr>
          </a:p>
          <a:p>
            <a:r>
              <a:rPr lang="nl-NL" sz="2100" dirty="0">
                <a:ea typeface="+mn-lt"/>
                <a:cs typeface="+mn-lt"/>
              </a:rPr>
              <a:t>Culture is an incredibly broad phenomenon, which can be found in everything in their environment: in institutions, in objects we use on a daily basis, in the way people behave, in ideas and in values. </a:t>
            </a:r>
          </a:p>
        </p:txBody>
      </p:sp>
      <p:sp>
        <p:nvSpPr>
          <p:cNvPr id="6" name="Tijdelijke aanduiding voor inhoud 5">
            <a:extLst>
              <a:ext uri="{FF2B5EF4-FFF2-40B4-BE49-F238E27FC236}">
                <a16:creationId xmlns:a16="http://schemas.microsoft.com/office/drawing/2014/main" id="{DA15EBE3-4FF7-7D75-0122-C1A904568935}"/>
              </a:ext>
            </a:extLst>
          </p:cNvPr>
          <p:cNvSpPr>
            <a:spLocks noGrp="1"/>
          </p:cNvSpPr>
          <p:nvPr>
            <p:ph idx="1"/>
          </p:nvPr>
        </p:nvSpPr>
        <p:spPr>
          <a:xfrm>
            <a:off x="5763211" y="2626392"/>
            <a:ext cx="5852132" cy="3223922"/>
          </a:xfrm>
        </p:spPr>
        <p:txBody>
          <a:bodyPr vert="horz" lIns="91440" tIns="45720" rIns="91440" bIns="45720" rtlCol="0" anchor="t">
            <a:normAutofit/>
          </a:bodyPr>
          <a:lstStyle/>
          <a:p>
            <a:pPr marL="0" indent="0">
              <a:spcBef>
                <a:spcPts val="0"/>
              </a:spcBef>
              <a:spcAft>
                <a:spcPts val="0"/>
              </a:spcAft>
              <a:buNone/>
            </a:pPr>
            <a:r>
              <a:rPr lang="nl-NL" sz="2100" dirty="0">
                <a:ea typeface="Calibri"/>
                <a:cs typeface="Calibri"/>
              </a:rPr>
              <a:t>Because of this, culture influences people's perceptions, thought patterns, judgements and actions. </a:t>
            </a:r>
          </a:p>
          <a:p>
            <a:pPr marL="0" indent="0">
              <a:buNone/>
            </a:pPr>
            <a:r>
              <a:rPr lang="nl-NL" sz="2100" dirty="0">
                <a:ea typeface="Calibri"/>
                <a:cs typeface="Calibri"/>
              </a:rPr>
              <a:t>In </a:t>
            </a:r>
            <a:r>
              <a:rPr lang="nl-NL" sz="2100" dirty="0" err="1">
                <a:ea typeface="Calibri"/>
                <a:cs typeface="Calibri"/>
              </a:rPr>
              <a:t>social</a:t>
            </a:r>
            <a:r>
              <a:rPr lang="nl-NL" sz="2100" dirty="0">
                <a:ea typeface="Calibri"/>
                <a:cs typeface="Calibri"/>
              </a:rPr>
              <a:t> </a:t>
            </a:r>
            <a:r>
              <a:rPr lang="nl-NL" sz="2100" dirty="0" err="1">
                <a:ea typeface="Calibri"/>
                <a:cs typeface="Calibri"/>
              </a:rPr>
              <a:t>interactions</a:t>
            </a:r>
            <a:r>
              <a:rPr lang="nl-NL" sz="2100" dirty="0">
                <a:ea typeface="Calibri"/>
                <a:cs typeface="Calibri"/>
              </a:rPr>
              <a:t>, </a:t>
            </a:r>
            <a:r>
              <a:rPr lang="nl-NL" sz="2100" dirty="0" err="1">
                <a:ea typeface="Calibri"/>
                <a:cs typeface="Calibri"/>
              </a:rPr>
              <a:t>the</a:t>
            </a:r>
            <a:r>
              <a:rPr lang="nl-NL" sz="2100" dirty="0">
                <a:ea typeface="Calibri"/>
                <a:cs typeface="Calibri"/>
              </a:rPr>
              <a:t> </a:t>
            </a:r>
            <a:r>
              <a:rPr lang="nl-NL" sz="2100" dirty="0" err="1">
                <a:ea typeface="Calibri"/>
                <a:cs typeface="Calibri"/>
              </a:rPr>
              <a:t>influence</a:t>
            </a:r>
            <a:r>
              <a:rPr lang="nl-NL" sz="2100" dirty="0">
                <a:ea typeface="Calibri"/>
                <a:cs typeface="Calibri"/>
              </a:rPr>
              <a:t> of culture </a:t>
            </a:r>
            <a:r>
              <a:rPr lang="nl-NL" sz="2100" dirty="0" err="1">
                <a:ea typeface="Calibri"/>
                <a:cs typeface="Calibri"/>
              </a:rPr>
              <a:t>can</a:t>
            </a:r>
            <a:r>
              <a:rPr lang="nl-NL" sz="2100" dirty="0">
                <a:ea typeface="Calibri"/>
                <a:cs typeface="Calibri"/>
              </a:rPr>
              <a:t> </a:t>
            </a:r>
            <a:r>
              <a:rPr lang="nl-NL" sz="2100" dirty="0" err="1">
                <a:ea typeface="Calibri"/>
                <a:cs typeface="Calibri"/>
              </a:rPr>
              <a:t>be</a:t>
            </a:r>
            <a:r>
              <a:rPr lang="nl-NL" sz="2100" dirty="0">
                <a:ea typeface="Calibri"/>
                <a:cs typeface="Calibri"/>
              </a:rPr>
              <a:t> </a:t>
            </a:r>
            <a:r>
              <a:rPr lang="nl-NL" sz="2100" dirty="0" err="1">
                <a:ea typeface="Calibri"/>
                <a:cs typeface="Calibri"/>
              </a:rPr>
              <a:t>seen</a:t>
            </a:r>
            <a:r>
              <a:rPr lang="nl-NL" sz="2100" dirty="0">
                <a:ea typeface="Calibri"/>
                <a:cs typeface="Calibri"/>
              </a:rPr>
              <a:t> in </a:t>
            </a:r>
            <a:r>
              <a:rPr lang="nl-NL" sz="2100" dirty="0" err="1">
                <a:ea typeface="Calibri"/>
                <a:cs typeface="Calibri"/>
              </a:rPr>
              <a:t>greeting</a:t>
            </a:r>
            <a:r>
              <a:rPr lang="nl-NL" sz="2100" dirty="0">
                <a:ea typeface="Calibri"/>
                <a:cs typeface="Calibri"/>
              </a:rPr>
              <a:t> </a:t>
            </a:r>
            <a:r>
              <a:rPr lang="nl-NL" sz="2100" dirty="0" err="1">
                <a:ea typeface="Calibri"/>
                <a:cs typeface="Calibri"/>
              </a:rPr>
              <a:t>rituals</a:t>
            </a:r>
            <a:r>
              <a:rPr lang="nl-NL" sz="2100" dirty="0">
                <a:ea typeface="Calibri"/>
                <a:cs typeface="Calibri"/>
              </a:rPr>
              <a:t>, </a:t>
            </a:r>
            <a:r>
              <a:rPr lang="nl-NL" sz="2100" dirty="0" err="1">
                <a:ea typeface="Calibri"/>
                <a:cs typeface="Calibri"/>
              </a:rPr>
              <a:t>clothing</a:t>
            </a:r>
            <a:r>
              <a:rPr lang="nl-NL" sz="2100" dirty="0">
                <a:ea typeface="Calibri"/>
                <a:cs typeface="Calibri"/>
              </a:rPr>
              <a:t>, mimicry, body </a:t>
            </a:r>
            <a:r>
              <a:rPr lang="nl-NL" sz="2100" dirty="0" err="1">
                <a:ea typeface="Calibri"/>
                <a:cs typeface="Calibri"/>
              </a:rPr>
              <a:t>language</a:t>
            </a:r>
            <a:r>
              <a:rPr lang="nl-NL" sz="2100" dirty="0">
                <a:ea typeface="Calibri"/>
                <a:cs typeface="Calibri"/>
              </a:rPr>
              <a:t> </a:t>
            </a:r>
            <a:r>
              <a:rPr lang="nl-NL" sz="2100" dirty="0" err="1">
                <a:ea typeface="Calibri"/>
                <a:cs typeface="Calibri"/>
              </a:rPr>
              <a:t>and</a:t>
            </a:r>
            <a:r>
              <a:rPr lang="nl-NL" sz="2100" dirty="0">
                <a:ea typeface="Calibri"/>
                <a:cs typeface="Calibri"/>
              </a:rPr>
              <a:t> </a:t>
            </a:r>
            <a:r>
              <a:rPr lang="nl-NL" sz="2100" dirty="0" err="1">
                <a:ea typeface="Calibri"/>
                <a:cs typeface="Calibri"/>
              </a:rPr>
              <a:t>use</a:t>
            </a:r>
            <a:r>
              <a:rPr lang="nl-NL" sz="2100" dirty="0">
                <a:ea typeface="Calibri"/>
                <a:cs typeface="Calibri"/>
              </a:rPr>
              <a:t> of </a:t>
            </a:r>
            <a:r>
              <a:rPr lang="nl-NL" sz="2100" dirty="0" err="1">
                <a:ea typeface="Calibri"/>
                <a:cs typeface="Calibri"/>
              </a:rPr>
              <a:t>language</a:t>
            </a:r>
            <a:r>
              <a:rPr lang="nl-NL" sz="2100" dirty="0">
                <a:ea typeface="Calibri"/>
                <a:cs typeface="Calibri"/>
              </a:rPr>
              <a:t>. A </a:t>
            </a:r>
            <a:r>
              <a:rPr lang="nl-NL" sz="2100" dirty="0" err="1">
                <a:ea typeface="Calibri"/>
                <a:cs typeface="Calibri"/>
              </a:rPr>
              <a:t>clear</a:t>
            </a:r>
            <a:r>
              <a:rPr lang="nl-NL" sz="2100" dirty="0">
                <a:ea typeface="Calibri"/>
                <a:cs typeface="Calibri"/>
              </a:rPr>
              <a:t> </a:t>
            </a:r>
            <a:r>
              <a:rPr lang="nl-NL" sz="2100" dirty="0" err="1">
                <a:ea typeface="Calibri"/>
                <a:cs typeface="Calibri"/>
              </a:rPr>
              <a:t>example</a:t>
            </a:r>
            <a:r>
              <a:rPr lang="nl-NL" sz="2100" dirty="0">
                <a:ea typeface="Calibri"/>
                <a:cs typeface="Calibri"/>
              </a:rPr>
              <a:t> of </a:t>
            </a:r>
            <a:r>
              <a:rPr lang="nl-NL" sz="2100" dirty="0" err="1">
                <a:ea typeface="Calibri"/>
                <a:cs typeface="Calibri"/>
              </a:rPr>
              <a:t>this</a:t>
            </a:r>
            <a:r>
              <a:rPr lang="nl-NL" sz="2100" dirty="0">
                <a:ea typeface="Calibri"/>
                <a:cs typeface="Calibri"/>
              </a:rPr>
              <a:t> is </a:t>
            </a:r>
            <a:r>
              <a:rPr lang="nl-NL" sz="2100" dirty="0" err="1">
                <a:ea typeface="Calibri"/>
                <a:cs typeface="Calibri"/>
              </a:rPr>
              <a:t>that</a:t>
            </a:r>
            <a:r>
              <a:rPr lang="nl-NL" sz="2100" dirty="0">
                <a:ea typeface="Calibri"/>
                <a:cs typeface="Calibri"/>
              </a:rPr>
              <a:t> </a:t>
            </a:r>
            <a:r>
              <a:rPr lang="nl-NL" sz="2100" dirty="0" err="1">
                <a:ea typeface="Calibri"/>
                <a:cs typeface="Calibri"/>
              </a:rPr>
              <a:t>some</a:t>
            </a:r>
            <a:r>
              <a:rPr lang="nl-NL" sz="2100" dirty="0">
                <a:ea typeface="Calibri"/>
                <a:cs typeface="Calibri"/>
              </a:rPr>
              <a:t> cultures are more direct in </a:t>
            </a:r>
            <a:r>
              <a:rPr lang="nl-NL" sz="2100" dirty="0" err="1">
                <a:ea typeface="Calibri"/>
                <a:cs typeface="Calibri"/>
              </a:rPr>
              <a:t>communicating</a:t>
            </a:r>
            <a:r>
              <a:rPr lang="nl-NL" sz="2100" dirty="0">
                <a:ea typeface="Calibri"/>
                <a:cs typeface="Calibri"/>
              </a:rPr>
              <a:t>, </a:t>
            </a:r>
            <a:r>
              <a:rPr lang="nl-NL" sz="2100" dirty="0" err="1">
                <a:ea typeface="Calibri"/>
                <a:cs typeface="Calibri"/>
              </a:rPr>
              <a:t>while</a:t>
            </a:r>
            <a:r>
              <a:rPr lang="nl-NL" sz="2100" dirty="0">
                <a:ea typeface="Calibri"/>
                <a:cs typeface="Calibri"/>
              </a:rPr>
              <a:t> </a:t>
            </a:r>
            <a:r>
              <a:rPr lang="nl-NL" sz="2100" dirty="0" err="1">
                <a:ea typeface="Calibri"/>
                <a:cs typeface="Calibri"/>
              </a:rPr>
              <a:t>others</a:t>
            </a:r>
            <a:r>
              <a:rPr lang="nl-NL" sz="2100" dirty="0">
                <a:ea typeface="Calibri"/>
                <a:cs typeface="Calibri"/>
              </a:rPr>
              <a:t> are more indirect </a:t>
            </a:r>
            <a:r>
              <a:rPr lang="nl-NL" sz="2100" dirty="0" err="1">
                <a:ea typeface="Calibri"/>
                <a:cs typeface="Calibri"/>
              </a:rPr>
              <a:t>and</a:t>
            </a:r>
            <a:r>
              <a:rPr lang="nl-NL" sz="2100" dirty="0">
                <a:ea typeface="Calibri"/>
                <a:cs typeface="Calibri"/>
              </a:rPr>
              <a:t> </a:t>
            </a:r>
            <a:r>
              <a:rPr lang="nl-NL" sz="2100" dirty="0" err="1">
                <a:ea typeface="Calibri"/>
                <a:cs typeface="Calibri"/>
              </a:rPr>
              <a:t>use</a:t>
            </a:r>
            <a:r>
              <a:rPr lang="nl-NL" sz="2100" dirty="0">
                <a:ea typeface="Calibri"/>
                <a:cs typeface="Calibri"/>
              </a:rPr>
              <a:t> </a:t>
            </a:r>
            <a:r>
              <a:rPr lang="nl-NL" sz="2100" dirty="0" err="1">
                <a:ea typeface="Calibri"/>
                <a:cs typeface="Calibri"/>
              </a:rPr>
              <a:t>tone</a:t>
            </a:r>
            <a:r>
              <a:rPr lang="nl-NL" sz="2100" dirty="0">
                <a:ea typeface="Calibri"/>
                <a:cs typeface="Calibri"/>
              </a:rPr>
              <a:t> </a:t>
            </a:r>
            <a:r>
              <a:rPr lang="nl-NL" sz="2100" dirty="0" err="1">
                <a:ea typeface="Calibri"/>
                <a:cs typeface="Calibri"/>
              </a:rPr>
              <a:t>and</a:t>
            </a:r>
            <a:r>
              <a:rPr lang="nl-NL" sz="2100" dirty="0">
                <a:ea typeface="Calibri"/>
                <a:cs typeface="Calibri"/>
              </a:rPr>
              <a:t> </a:t>
            </a:r>
            <a:r>
              <a:rPr lang="nl-NL" sz="2100" dirty="0" err="1">
                <a:ea typeface="Calibri"/>
                <a:cs typeface="Calibri"/>
              </a:rPr>
              <a:t>silences</a:t>
            </a:r>
            <a:r>
              <a:rPr lang="nl-NL" sz="2100" dirty="0">
                <a:ea typeface="Calibri"/>
                <a:cs typeface="Calibri"/>
              </a:rPr>
              <a:t> </a:t>
            </a:r>
            <a:r>
              <a:rPr lang="nl-NL" sz="2100" dirty="0" err="1">
                <a:ea typeface="Calibri"/>
                <a:cs typeface="Calibri"/>
              </a:rPr>
              <a:t>to</a:t>
            </a:r>
            <a:r>
              <a:rPr lang="nl-NL" sz="2100" dirty="0">
                <a:ea typeface="Calibri"/>
                <a:cs typeface="Calibri"/>
              </a:rPr>
              <a:t> </a:t>
            </a:r>
            <a:r>
              <a:rPr lang="nl-NL" sz="2100" dirty="0" err="1">
                <a:ea typeface="Calibri"/>
                <a:cs typeface="Calibri"/>
              </a:rPr>
              <a:t>insinuate</a:t>
            </a:r>
            <a:r>
              <a:rPr lang="nl-NL" sz="2100" dirty="0">
                <a:ea typeface="Calibri"/>
                <a:cs typeface="Calibri"/>
              </a:rPr>
              <a:t> </a:t>
            </a:r>
            <a:r>
              <a:rPr lang="nl-NL" sz="2100" dirty="0" err="1">
                <a:ea typeface="Calibri"/>
                <a:cs typeface="Calibri"/>
              </a:rPr>
              <a:t>the</a:t>
            </a:r>
            <a:r>
              <a:rPr lang="nl-NL" sz="2100" dirty="0">
                <a:ea typeface="Calibri"/>
                <a:cs typeface="Calibri"/>
              </a:rPr>
              <a:t> </a:t>
            </a:r>
            <a:r>
              <a:rPr lang="nl-NL" sz="2100" dirty="0" err="1">
                <a:ea typeface="Calibri"/>
                <a:cs typeface="Calibri"/>
              </a:rPr>
              <a:t>message</a:t>
            </a:r>
            <a:r>
              <a:rPr lang="nl-NL" sz="2100" dirty="0">
                <a:ea typeface="Calibri"/>
                <a:cs typeface="Calibri"/>
              </a:rPr>
              <a:t>.</a:t>
            </a:r>
          </a:p>
          <a:p>
            <a:pPr marL="0" indent="0" algn="just">
              <a:buNone/>
            </a:pPr>
            <a:endParaRPr lang="nl-NL" sz="1300" dirty="0">
              <a:ea typeface="Calibri"/>
              <a:cs typeface="Calibri"/>
            </a:endParaRPr>
          </a:p>
          <a:p>
            <a:pPr marL="0" indent="0" algn="just">
              <a:buNone/>
            </a:pPr>
            <a:endParaRPr lang="nl-NL" sz="1800" dirty="0">
              <a:ea typeface="Calibri"/>
              <a:cs typeface="Calibri"/>
            </a:endParaRPr>
          </a:p>
          <a:p>
            <a:pPr marL="0" indent="0" algn="just">
              <a:buNone/>
            </a:pPr>
            <a:endParaRPr lang="nl-NL" sz="1800" dirty="0">
              <a:ea typeface="Calibri"/>
              <a:cs typeface="Calibri"/>
            </a:endParaRPr>
          </a:p>
          <a:p>
            <a:pPr marL="0" indent="0" algn="just">
              <a:buNone/>
            </a:pPr>
            <a:endParaRPr lang="nl-NL" sz="1800" dirty="0">
              <a:ea typeface="Calibri"/>
              <a:cs typeface="Calibri"/>
            </a:endParaRPr>
          </a:p>
        </p:txBody>
      </p:sp>
      <p:sp>
        <p:nvSpPr>
          <p:cNvPr id="9" name="Tekstvak 8">
            <a:extLst>
              <a:ext uri="{FF2B5EF4-FFF2-40B4-BE49-F238E27FC236}">
                <a16:creationId xmlns:a16="http://schemas.microsoft.com/office/drawing/2014/main" id="{596FEC6D-DCC4-0774-980C-35DC4522EDCB}"/>
              </a:ext>
            </a:extLst>
          </p:cNvPr>
          <p:cNvSpPr txBox="1"/>
          <p:nvPr/>
        </p:nvSpPr>
        <p:spPr>
          <a:xfrm>
            <a:off x="4413697" y="6578958"/>
            <a:ext cx="778098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ea typeface="Calibri" panose="020F0502020204030204"/>
                <a:cs typeface="Calibri" panose="020F0502020204030204"/>
                <a:hlinkClick r:id="rId3"/>
              </a:rPr>
              <a:t>Image by pikisuperstar on Freepik</a:t>
            </a:r>
            <a:r>
              <a:rPr lang="nl-NL" sz="1200" dirty="0">
                <a:ea typeface="Calibri" panose="020F0502020204030204"/>
                <a:cs typeface="Calibri" panose="020F0502020204030204"/>
              </a:rPr>
              <a:t>| </a:t>
            </a:r>
            <a:r>
              <a:rPr lang="nl-NL" sz="1200" dirty="0">
                <a:ea typeface="Calibri" panose="020F0502020204030204"/>
                <a:cs typeface="Calibri" panose="020F0502020204030204"/>
                <a:hlinkClick r:id="rId4"/>
              </a:rPr>
              <a:t>Source information</a:t>
            </a:r>
            <a:endParaRPr lang="nl-NL" sz="1200" dirty="0">
              <a:ea typeface="Calibri" panose="020F0502020204030204"/>
              <a:cs typeface="Calibri" panose="020F0502020204030204"/>
            </a:endParaRPr>
          </a:p>
        </p:txBody>
      </p:sp>
      <p:pic>
        <p:nvPicPr>
          <p:cNvPr id="7" name="Εικόνα 6" descr="Εικόνα που περιέχει ρουχισμός, παπούτσια, άνδρας, τζιν παντελόνια&#10;&#10;Περιγραφή που δημιουργήθηκε αυτόματα">
            <a:extLst>
              <a:ext uri="{FF2B5EF4-FFF2-40B4-BE49-F238E27FC236}">
                <a16:creationId xmlns:a16="http://schemas.microsoft.com/office/drawing/2014/main" id="{9C5D925D-3F9E-88E3-D215-617FAD9F6B01}"/>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14693" b="10139"/>
          <a:stretch/>
        </p:blipFill>
        <p:spPr>
          <a:xfrm>
            <a:off x="6524625" y="246179"/>
            <a:ext cx="4667250" cy="2338838"/>
          </a:xfrm>
          <a:prstGeom prst="rect">
            <a:avLst/>
          </a:prstGeom>
        </p:spPr>
      </p:pic>
    </p:spTree>
    <p:extLst>
      <p:ext uri="{BB962C8B-B14F-4D97-AF65-F5344CB8AC3E}">
        <p14:creationId xmlns:p14="http://schemas.microsoft.com/office/powerpoint/2010/main" val="13564523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BDBB1C-F8E5-6F81-FBDD-4B3FC5CC792E}"/>
              </a:ext>
            </a:extLst>
          </p:cNvPr>
          <p:cNvSpPr>
            <a:spLocks noGrp="1"/>
          </p:cNvSpPr>
          <p:nvPr>
            <p:ph type="title"/>
          </p:nvPr>
        </p:nvSpPr>
        <p:spPr/>
        <p:txBody>
          <a:bodyPr/>
          <a:lstStyle/>
          <a:p>
            <a:r>
              <a:rPr lang="nl-NL" err="1">
                <a:ea typeface="Adobe Gothic Std B"/>
                <a:cs typeface="Calibri"/>
              </a:rPr>
              <a:t>Examples</a:t>
            </a:r>
            <a:r>
              <a:rPr lang="nl-NL" dirty="0">
                <a:ea typeface="Adobe Gothic Std B"/>
                <a:cs typeface="Calibri"/>
              </a:rPr>
              <a:t> of </a:t>
            </a:r>
            <a:r>
              <a:rPr lang="nl-NL" err="1">
                <a:ea typeface="Adobe Gothic Std B"/>
                <a:cs typeface="Calibri"/>
              </a:rPr>
              <a:t>misinterpretations</a:t>
            </a:r>
            <a:r>
              <a:rPr lang="nl-NL" dirty="0">
                <a:ea typeface="Adobe Gothic Std B"/>
                <a:cs typeface="Calibri"/>
              </a:rPr>
              <a:t> in </a:t>
            </a:r>
            <a:r>
              <a:rPr lang="nl-NL" err="1">
                <a:ea typeface="Adobe Gothic Std B"/>
                <a:cs typeface="Calibri"/>
              </a:rPr>
              <a:t>intercultural</a:t>
            </a:r>
            <a:r>
              <a:rPr lang="nl-NL">
                <a:ea typeface="Adobe Gothic Std B"/>
                <a:cs typeface="Calibri"/>
              </a:rPr>
              <a:t> </a:t>
            </a:r>
            <a:r>
              <a:rPr lang="nl-NL" err="1">
                <a:ea typeface="Adobe Gothic Std B"/>
                <a:cs typeface="Calibri"/>
              </a:rPr>
              <a:t>communication</a:t>
            </a:r>
            <a:r>
              <a:rPr lang="nl-NL">
                <a:ea typeface="Adobe Gothic Std B"/>
                <a:cs typeface="Calibri"/>
              </a:rPr>
              <a:t> (2/4)</a:t>
            </a:r>
            <a:endParaRPr lang="nl-NL" err="1"/>
          </a:p>
        </p:txBody>
      </p:sp>
      <p:sp>
        <p:nvSpPr>
          <p:cNvPr id="3" name="Tijdelijke aanduiding voor inhoud 2">
            <a:extLst>
              <a:ext uri="{FF2B5EF4-FFF2-40B4-BE49-F238E27FC236}">
                <a16:creationId xmlns:a16="http://schemas.microsoft.com/office/drawing/2014/main" id="{DA1C4A42-FFAF-3FE6-EECF-E2A334B295BF}"/>
              </a:ext>
            </a:extLst>
          </p:cNvPr>
          <p:cNvSpPr>
            <a:spLocks noGrp="1"/>
          </p:cNvSpPr>
          <p:nvPr>
            <p:ph idx="1"/>
          </p:nvPr>
        </p:nvSpPr>
        <p:spPr>
          <a:xfrm>
            <a:off x="557999" y="1799999"/>
            <a:ext cx="10764101" cy="4865977"/>
          </a:xfrm>
        </p:spPr>
        <p:txBody>
          <a:bodyPr vert="horz" lIns="91440" tIns="45720" rIns="91440" bIns="45720" rtlCol="0" anchor="t">
            <a:normAutofit/>
          </a:bodyPr>
          <a:lstStyle/>
          <a:p>
            <a:r>
              <a:rPr lang="nl-NL" dirty="0">
                <a:ea typeface="Calibri"/>
                <a:cs typeface="Calibri"/>
              </a:rPr>
              <a:t>The meaning of silence varies across cultures. In some, it may signify respect, for instance in China. Conversely, in Australia, silence is sometimes perceived as either shyness or a sign of disinterest.</a:t>
            </a:r>
            <a:endParaRPr lang="nl-NL" dirty="0"/>
          </a:p>
          <a:p>
            <a:r>
              <a:rPr lang="nl-NL" dirty="0">
                <a:ea typeface="Calibri"/>
                <a:cs typeface="Calibri"/>
              </a:rPr>
              <a:t>An English businessman has written a letter to a Japanese businessman, which has to be translated. He used the sentence </a:t>
            </a:r>
            <a:r>
              <a:rPr lang="nl-NL" i="1" dirty="0">
                <a:ea typeface="Calibri"/>
                <a:cs typeface="Calibri"/>
              </a:rPr>
              <a:t>"I wonder if you would prepare an agenda for our meeting"</a:t>
            </a:r>
            <a:r>
              <a:rPr lang="nl-NL" dirty="0">
                <a:ea typeface="Calibri"/>
                <a:cs typeface="Calibri"/>
              </a:rPr>
              <a:t>. The use of </a:t>
            </a:r>
            <a:r>
              <a:rPr lang="nl-NL" i="1" dirty="0">
                <a:ea typeface="Calibri"/>
                <a:cs typeface="Calibri"/>
              </a:rPr>
              <a:t>"wonder"</a:t>
            </a:r>
            <a:r>
              <a:rPr lang="nl-NL" dirty="0">
                <a:ea typeface="Calibri"/>
                <a:cs typeface="Calibri"/>
              </a:rPr>
              <a:t> in this sentence is to politely ask to do something. However, in Japanese </a:t>
            </a:r>
            <a:r>
              <a:rPr lang="nl-NL" i="1" dirty="0">
                <a:ea typeface="Calibri"/>
                <a:cs typeface="Calibri"/>
              </a:rPr>
              <a:t>"wonder"</a:t>
            </a:r>
            <a:r>
              <a:rPr lang="nl-NL" dirty="0">
                <a:ea typeface="Calibri"/>
                <a:cs typeface="Calibri"/>
              </a:rPr>
              <a:t> can be translated as </a:t>
            </a:r>
            <a:r>
              <a:rPr lang="nl-NL" i="1" dirty="0">
                <a:ea typeface="Calibri"/>
                <a:cs typeface="Calibri"/>
              </a:rPr>
              <a:t>"doubt". </a:t>
            </a:r>
            <a:r>
              <a:rPr lang="nl-NL" dirty="0">
                <a:ea typeface="Calibri"/>
                <a:cs typeface="Calibri"/>
              </a:rPr>
              <a:t>This would create the sentence </a:t>
            </a:r>
            <a:r>
              <a:rPr lang="nl-NL" i="1" dirty="0">
                <a:ea typeface="Calibri"/>
                <a:cs typeface="Calibri"/>
              </a:rPr>
              <a:t>"we doubt that you would prepare an agenda for our meeting". </a:t>
            </a:r>
            <a:r>
              <a:rPr lang="nl-NL" dirty="0">
                <a:ea typeface="Calibri"/>
                <a:cs typeface="Calibri"/>
              </a:rPr>
              <a:t>The well-intentioned sentence is transformed into one which could be considered rude. </a:t>
            </a:r>
            <a:endParaRPr lang="nl-NL" dirty="0">
              <a:cs typeface="Calibri"/>
            </a:endParaRPr>
          </a:p>
          <a:p>
            <a:pPr algn="just"/>
            <a:endParaRPr lang="nl-NL" dirty="0">
              <a:ea typeface="+mn-lt"/>
              <a:cs typeface="+mn-lt"/>
            </a:endParaRPr>
          </a:p>
        </p:txBody>
      </p:sp>
      <p:sp>
        <p:nvSpPr>
          <p:cNvPr id="5" name="Tekstvak 4">
            <a:extLst>
              <a:ext uri="{FF2B5EF4-FFF2-40B4-BE49-F238E27FC236}">
                <a16:creationId xmlns:a16="http://schemas.microsoft.com/office/drawing/2014/main" id="{EFB3D8C3-003F-A93A-29EF-58A70B493BB3}"/>
              </a:ext>
            </a:extLst>
          </p:cNvPr>
          <p:cNvSpPr txBox="1"/>
          <p:nvPr/>
        </p:nvSpPr>
        <p:spPr>
          <a:xfrm>
            <a:off x="4498730" y="6582507"/>
            <a:ext cx="769326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ea typeface="Calibri"/>
                <a:cs typeface="Calibri"/>
                <a:hlinkClick r:id="rId3"/>
              </a:rPr>
              <a:t>Source information</a:t>
            </a:r>
            <a:endParaRPr lang="nl-NL" sz="1200" err="1">
              <a:ea typeface="Calibri" panose="020F0502020204030204"/>
              <a:cs typeface="Calibri" panose="020F0502020204030204"/>
            </a:endParaRPr>
          </a:p>
        </p:txBody>
      </p:sp>
    </p:spTree>
    <p:extLst>
      <p:ext uri="{BB962C8B-B14F-4D97-AF65-F5344CB8AC3E}">
        <p14:creationId xmlns:p14="http://schemas.microsoft.com/office/powerpoint/2010/main" val="10755909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9EB2E-753A-9ACC-22BF-5C5C948E90EB}"/>
              </a:ext>
            </a:extLst>
          </p:cNvPr>
          <p:cNvSpPr>
            <a:spLocks noGrp="1"/>
          </p:cNvSpPr>
          <p:nvPr>
            <p:ph type="title"/>
          </p:nvPr>
        </p:nvSpPr>
        <p:spPr/>
        <p:txBody>
          <a:bodyPr/>
          <a:lstStyle/>
          <a:p>
            <a:r>
              <a:rPr lang="nl-NL" err="1">
                <a:ea typeface="Adobe Gothic Std B"/>
                <a:cs typeface="Calibri"/>
              </a:rPr>
              <a:t>Examples</a:t>
            </a:r>
            <a:r>
              <a:rPr lang="nl-NL">
                <a:ea typeface="Adobe Gothic Std B"/>
                <a:cs typeface="Calibri"/>
              </a:rPr>
              <a:t> of </a:t>
            </a:r>
            <a:r>
              <a:rPr lang="nl-NL" err="1">
                <a:ea typeface="Adobe Gothic Std B"/>
                <a:cs typeface="Calibri"/>
              </a:rPr>
              <a:t>misinterpretations</a:t>
            </a:r>
            <a:r>
              <a:rPr lang="nl-NL">
                <a:ea typeface="Adobe Gothic Std B"/>
                <a:cs typeface="Calibri"/>
              </a:rPr>
              <a:t> in </a:t>
            </a:r>
            <a:r>
              <a:rPr lang="nl-NL" err="1">
                <a:ea typeface="Adobe Gothic Std B"/>
                <a:cs typeface="Calibri"/>
              </a:rPr>
              <a:t>intercultural</a:t>
            </a:r>
            <a:r>
              <a:rPr lang="nl-NL">
                <a:ea typeface="Adobe Gothic Std B"/>
                <a:cs typeface="Calibri"/>
              </a:rPr>
              <a:t> </a:t>
            </a:r>
            <a:r>
              <a:rPr lang="nl-NL" err="1">
                <a:ea typeface="Adobe Gothic Std B"/>
                <a:cs typeface="Calibri"/>
              </a:rPr>
              <a:t>communication</a:t>
            </a:r>
            <a:r>
              <a:rPr lang="nl-NL">
                <a:ea typeface="Adobe Gothic Std B"/>
                <a:cs typeface="Calibri"/>
              </a:rPr>
              <a:t> (3/4)</a:t>
            </a:r>
            <a:endParaRPr lang="nl-NL" b="0">
              <a:ea typeface="Adobe Gothic Std B"/>
              <a:cs typeface="Calibri"/>
            </a:endParaRPr>
          </a:p>
          <a:p>
            <a:endParaRPr lang="nl-NL">
              <a:cs typeface="Calibri"/>
            </a:endParaRPr>
          </a:p>
        </p:txBody>
      </p:sp>
      <p:sp>
        <p:nvSpPr>
          <p:cNvPr id="3" name="Tijdelijke aanduiding voor inhoud 2">
            <a:extLst>
              <a:ext uri="{FF2B5EF4-FFF2-40B4-BE49-F238E27FC236}">
                <a16:creationId xmlns:a16="http://schemas.microsoft.com/office/drawing/2014/main" id="{D2A0ACC4-9B9F-F5F8-42F7-197FA900D1AE}"/>
              </a:ext>
            </a:extLst>
          </p:cNvPr>
          <p:cNvSpPr>
            <a:spLocks noGrp="1"/>
          </p:cNvSpPr>
          <p:nvPr>
            <p:ph idx="1"/>
          </p:nvPr>
        </p:nvSpPr>
        <p:spPr>
          <a:xfrm>
            <a:off x="557999" y="1799999"/>
            <a:ext cx="10037765" cy="4865977"/>
          </a:xfrm>
        </p:spPr>
        <p:txBody>
          <a:bodyPr vert="horz" lIns="91440" tIns="45720" rIns="91440" bIns="45720" rtlCol="0" anchor="t">
            <a:normAutofit/>
          </a:bodyPr>
          <a:lstStyle/>
          <a:p>
            <a:r>
              <a:rPr lang="nl-NL" dirty="0">
                <a:cs typeface="Calibri"/>
              </a:rPr>
              <a:t>The appropriate distance for conversing with a stranger differs from one culture to another, and when someone disregards these unspoken norms, it often makes us feel uneasy.</a:t>
            </a:r>
            <a:endParaRPr lang="en-US" dirty="0">
              <a:cs typeface="Calibri"/>
            </a:endParaRPr>
          </a:p>
          <a:p>
            <a:r>
              <a:rPr lang="nl-NL" dirty="0">
                <a:cs typeface="Calibri"/>
              </a:rPr>
              <a:t>Gestures and eye contact can convey powerful, yet differing messages across cultures. For example: Arabs, Latin Americans, and Southern Europeans maintain direct eye contact with their conversational partners, while Asians and Northern Europeans tend to employ a peripheral gaze or avoid eye contact altogether. If the eye contact is too prolonged, this may even be interpreted as sexual interest. </a:t>
            </a:r>
          </a:p>
        </p:txBody>
      </p:sp>
      <p:sp>
        <p:nvSpPr>
          <p:cNvPr id="4" name="Tekstvak 3">
            <a:extLst>
              <a:ext uri="{FF2B5EF4-FFF2-40B4-BE49-F238E27FC236}">
                <a16:creationId xmlns:a16="http://schemas.microsoft.com/office/drawing/2014/main" id="{54CAA205-4568-42D8-CE88-5106411AA69A}"/>
              </a:ext>
            </a:extLst>
          </p:cNvPr>
          <p:cNvSpPr txBox="1"/>
          <p:nvPr/>
        </p:nvSpPr>
        <p:spPr>
          <a:xfrm>
            <a:off x="9335022" y="6581119"/>
            <a:ext cx="28575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panose="020F0502020204030204"/>
                <a:hlinkClick r:id="rId3"/>
              </a:rPr>
              <a:t>Source information</a:t>
            </a:r>
            <a:endParaRPr lang="nl-NL" sz="1200">
              <a:cs typeface="Calibri" panose="020F0502020204030204"/>
            </a:endParaRPr>
          </a:p>
        </p:txBody>
      </p:sp>
    </p:spTree>
    <p:extLst>
      <p:ext uri="{BB962C8B-B14F-4D97-AF65-F5344CB8AC3E}">
        <p14:creationId xmlns:p14="http://schemas.microsoft.com/office/powerpoint/2010/main" val="16401678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782DFF-E609-0734-D708-115EC504207C}"/>
              </a:ext>
            </a:extLst>
          </p:cNvPr>
          <p:cNvSpPr>
            <a:spLocks noGrp="1"/>
          </p:cNvSpPr>
          <p:nvPr>
            <p:ph type="title"/>
          </p:nvPr>
        </p:nvSpPr>
        <p:spPr/>
        <p:txBody>
          <a:bodyPr/>
          <a:lstStyle/>
          <a:p>
            <a:r>
              <a:rPr lang="nl-NL" dirty="0">
                <a:ea typeface="Adobe Gothic Std B"/>
                <a:cs typeface="Calibri"/>
              </a:rPr>
              <a:t>How to avoid intercultural misinterpretations (4/4)</a:t>
            </a:r>
            <a:endParaRPr lang="nl-NL" dirty="0"/>
          </a:p>
        </p:txBody>
      </p:sp>
      <p:sp>
        <p:nvSpPr>
          <p:cNvPr id="3" name="Tijdelijke aanduiding voor inhoud 2">
            <a:extLst>
              <a:ext uri="{FF2B5EF4-FFF2-40B4-BE49-F238E27FC236}">
                <a16:creationId xmlns:a16="http://schemas.microsoft.com/office/drawing/2014/main" id="{421A6B41-BC90-6675-37EE-07E8C457AF53}"/>
              </a:ext>
            </a:extLst>
          </p:cNvPr>
          <p:cNvSpPr>
            <a:spLocks noGrp="1"/>
          </p:cNvSpPr>
          <p:nvPr>
            <p:ph idx="1"/>
          </p:nvPr>
        </p:nvSpPr>
        <p:spPr>
          <a:xfrm>
            <a:off x="557999" y="1799999"/>
            <a:ext cx="6538126" cy="4865977"/>
          </a:xfrm>
        </p:spPr>
        <p:txBody>
          <a:bodyPr vert="horz" lIns="91440" tIns="45720" rIns="91440" bIns="45720" rtlCol="0" anchor="t">
            <a:normAutofit lnSpcReduction="10000"/>
          </a:bodyPr>
          <a:lstStyle/>
          <a:p>
            <a:pPr marL="0" indent="0">
              <a:buNone/>
            </a:pPr>
            <a:r>
              <a:rPr lang="nl-NL" sz="2100" dirty="0">
                <a:ea typeface="Calibri" panose="020F0502020204030204"/>
                <a:cs typeface="Calibri" panose="020F0502020204030204"/>
              </a:rPr>
              <a:t>There is no clear-cut way to dismiss intercultural misinterpretations alltogether. The way people act and think is molded by their culture and it is hard to change this. </a:t>
            </a:r>
          </a:p>
          <a:p>
            <a:pPr marL="0" indent="0">
              <a:buNone/>
            </a:pPr>
            <a:r>
              <a:rPr lang="nl-NL" sz="2100" dirty="0">
                <a:ea typeface="Calibri" panose="020F0502020204030204"/>
                <a:cs typeface="Calibri" panose="020F0502020204030204"/>
              </a:rPr>
              <a:t>However, in order to try and avoid them as much as possible, there are two important steps to take:</a:t>
            </a:r>
          </a:p>
          <a:p>
            <a:r>
              <a:rPr lang="nl-NL" sz="2100" b="1" dirty="0">
                <a:ea typeface="Calibri" panose="020F0502020204030204"/>
                <a:cs typeface="Calibri" panose="020F0502020204030204"/>
              </a:rPr>
              <a:t>Increase your knowledge</a:t>
            </a:r>
            <a:r>
              <a:rPr lang="nl-NL" sz="2100" dirty="0">
                <a:ea typeface="Calibri" panose="020F0502020204030204"/>
                <a:cs typeface="Calibri" panose="020F0502020204030204"/>
              </a:rPr>
              <a:t> of other cultures and their habits in communication in order to understand them better.</a:t>
            </a:r>
            <a:endParaRPr lang="nl-NL" sz="1600" dirty="0"/>
          </a:p>
          <a:p>
            <a:r>
              <a:rPr lang="nl-NL" sz="2100" b="1" dirty="0">
                <a:ea typeface="Calibri" panose="020F0502020204030204"/>
                <a:cs typeface="Calibri" panose="020F0502020204030204"/>
              </a:rPr>
              <a:t>Talk about it</a:t>
            </a:r>
            <a:r>
              <a:rPr lang="nl-NL" sz="2100" dirty="0">
                <a:ea typeface="Calibri" panose="020F0502020204030204"/>
                <a:cs typeface="Calibri" panose="020F0502020204030204"/>
              </a:rPr>
              <a:t>. When you adress the fact that there could be problems with interpretation, you create the opportunity for them, as well as for yourself, to talk about it. For example: Ask if you understood them correctly, or repeat the message as you understood it.</a:t>
            </a:r>
          </a:p>
          <a:p>
            <a:pPr marL="0" indent="0">
              <a:buNone/>
            </a:pPr>
            <a:endParaRPr lang="nl-NL" sz="2100" dirty="0">
              <a:ea typeface="Calibri" panose="020F0502020204030204"/>
              <a:cs typeface="Calibri" panose="020F0502020204030204"/>
            </a:endParaRPr>
          </a:p>
        </p:txBody>
      </p:sp>
      <p:sp>
        <p:nvSpPr>
          <p:cNvPr id="6" name="Tekstvak 5">
            <a:extLst>
              <a:ext uri="{FF2B5EF4-FFF2-40B4-BE49-F238E27FC236}">
                <a16:creationId xmlns:a16="http://schemas.microsoft.com/office/drawing/2014/main" id="{3E39A1C2-5789-D3B7-5EAA-B92CD6FB5C8D}"/>
              </a:ext>
            </a:extLst>
          </p:cNvPr>
          <p:cNvSpPr txBox="1"/>
          <p:nvPr/>
        </p:nvSpPr>
        <p:spPr>
          <a:xfrm>
            <a:off x="6453553" y="6576645"/>
            <a:ext cx="574430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ea typeface="Calibri"/>
                <a:cs typeface="Calibri"/>
                <a:hlinkClick r:id="rId3"/>
              </a:rPr>
              <a:t>Image by Freepik</a:t>
            </a:r>
            <a:endParaRPr lang="nl-NL" sz="1200" dirty="0">
              <a:ea typeface="Calibri" panose="020F0502020204030204"/>
              <a:cs typeface="Calibri" panose="020F0502020204030204"/>
            </a:endParaRPr>
          </a:p>
        </p:txBody>
      </p:sp>
      <p:pic>
        <p:nvPicPr>
          <p:cNvPr id="8" name="Εικόνα 7" descr="Εικόνα που περιέχει clipart, Κινούμενα σχέδια, εικονογράφηση, καρτούν&#10;&#10;Περιγραφή που δημιουργήθηκε αυτόματα">
            <a:extLst>
              <a:ext uri="{FF2B5EF4-FFF2-40B4-BE49-F238E27FC236}">
                <a16:creationId xmlns:a16="http://schemas.microsoft.com/office/drawing/2014/main" id="{C47043F7-C502-6B84-4F39-7649F202913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677149" y="1799998"/>
            <a:ext cx="3944951" cy="3944951"/>
          </a:xfrm>
          <a:prstGeom prst="rect">
            <a:avLst/>
          </a:prstGeom>
        </p:spPr>
      </p:pic>
    </p:spTree>
    <p:extLst>
      <p:ext uri="{BB962C8B-B14F-4D97-AF65-F5344CB8AC3E}">
        <p14:creationId xmlns:p14="http://schemas.microsoft.com/office/powerpoint/2010/main" val="7763281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en-GB">
                <a:ea typeface="Adobe Gothic Std B"/>
              </a:rPr>
              <a:t>References and further reading (1/2)</a:t>
            </a: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a:bodyPr>
          <a:lstStyle/>
          <a:p>
            <a:endParaRPr lang="en-GB" sz="1800"/>
          </a:p>
          <a:p>
            <a:endParaRPr lang="en-GB" sz="1800"/>
          </a:p>
          <a:p>
            <a:endParaRPr lang="en-GB" sz="1800"/>
          </a:p>
        </p:txBody>
      </p:sp>
      <p:sp>
        <p:nvSpPr>
          <p:cNvPr id="4" name="Tekstvak 3">
            <a:extLst>
              <a:ext uri="{FF2B5EF4-FFF2-40B4-BE49-F238E27FC236}">
                <a16:creationId xmlns:a16="http://schemas.microsoft.com/office/drawing/2014/main" id="{55E73B31-6E64-1DF4-1D1E-62A5E923EE98}"/>
              </a:ext>
            </a:extLst>
          </p:cNvPr>
          <p:cNvSpPr txBox="1"/>
          <p:nvPr/>
        </p:nvSpPr>
        <p:spPr>
          <a:xfrm>
            <a:off x="557999" y="1799999"/>
            <a:ext cx="10051007" cy="353943"/>
          </a:xfrm>
          <a:prstGeom prst="rect">
            <a:avLst/>
          </a:prstGeom>
        </p:spPr>
        <p:txBody>
          <a:bodyPr wrap="square" lIns="91440" tIns="45720" rIns="91440" bIns="45720" rtlCol="0" anchor="t">
            <a:spAutoFit/>
          </a:bodyPr>
          <a:lstStyle/>
          <a:p>
            <a:endParaRPr lang="nl-NL" sz="1700" dirty="0">
              <a:cs typeface="Times New Roman"/>
            </a:endParaRPr>
          </a:p>
        </p:txBody>
      </p:sp>
      <p:sp>
        <p:nvSpPr>
          <p:cNvPr id="6" name="Tijdelijke aanduiding voor inhoud 2">
            <a:extLst>
              <a:ext uri="{FF2B5EF4-FFF2-40B4-BE49-F238E27FC236}">
                <a16:creationId xmlns:a16="http://schemas.microsoft.com/office/drawing/2014/main" id="{E09056AF-2F03-E93F-6110-18C85DBEBFD6}"/>
              </a:ext>
            </a:extLst>
          </p:cNvPr>
          <p:cNvSpPr txBox="1">
            <a:spLocks/>
          </p:cNvSpPr>
          <p:nvPr/>
        </p:nvSpPr>
        <p:spPr>
          <a:xfrm>
            <a:off x="557999" y="1714139"/>
            <a:ext cx="10960751" cy="4865977"/>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pPr>
            <a:r>
              <a:rPr lang="nl-NL" sz="1700" b="1" dirty="0">
                <a:latin typeface="Calibri"/>
                <a:cs typeface="Calibri"/>
              </a:rPr>
              <a:t>The </a:t>
            </a:r>
            <a:r>
              <a:rPr lang="nl-NL" sz="1700" b="1" err="1">
                <a:latin typeface="Calibri"/>
                <a:cs typeface="Calibri"/>
              </a:rPr>
              <a:t>guidelines</a:t>
            </a:r>
            <a:r>
              <a:rPr lang="nl-NL" sz="1700" b="1" dirty="0">
                <a:latin typeface="Calibri"/>
                <a:cs typeface="Calibri"/>
              </a:rPr>
              <a:t> of </a:t>
            </a:r>
            <a:r>
              <a:rPr lang="nl-NL" sz="1700" b="1" err="1">
                <a:latin typeface="Calibri"/>
                <a:cs typeface="Calibri"/>
              </a:rPr>
              <a:t>the</a:t>
            </a:r>
            <a:r>
              <a:rPr lang="nl-NL" sz="1700" b="1" dirty="0">
                <a:latin typeface="Calibri"/>
                <a:cs typeface="Calibri"/>
              </a:rPr>
              <a:t> COSTAID-project on </a:t>
            </a:r>
            <a:r>
              <a:rPr lang="nl-NL" sz="1700" b="1" u="sng" dirty="0">
                <a:solidFill>
                  <a:srgbClr val="0563C1"/>
                </a:solidFill>
                <a:latin typeface="Calibri"/>
                <a:cs typeface="Calibri"/>
                <a:hlinkClick r:id="rId3"/>
              </a:rPr>
              <a:t>costaid.eu</a:t>
            </a:r>
            <a:r>
              <a:rPr lang="nl-NL" sz="1700" b="1" dirty="0">
                <a:latin typeface="Calibri"/>
                <a:cs typeface="Calibri"/>
              </a:rPr>
              <a:t>, on </a:t>
            </a:r>
            <a:r>
              <a:rPr lang="nl-NL" sz="1700" b="1" err="1">
                <a:latin typeface="Calibri"/>
                <a:cs typeface="Calibri"/>
              </a:rPr>
              <a:t>which</a:t>
            </a:r>
            <a:r>
              <a:rPr lang="nl-NL" sz="1700" b="1" dirty="0">
                <a:latin typeface="Calibri"/>
                <a:cs typeface="Calibri"/>
              </a:rPr>
              <a:t> these slides are </a:t>
            </a:r>
            <a:r>
              <a:rPr lang="nl-NL" sz="1700" b="1" err="1">
                <a:latin typeface="Calibri"/>
                <a:cs typeface="Calibri"/>
              </a:rPr>
              <a:t>based</a:t>
            </a:r>
            <a:r>
              <a:rPr lang="nl-NL" sz="1700" b="1" dirty="0">
                <a:latin typeface="Calibri"/>
                <a:cs typeface="Calibri"/>
              </a:rPr>
              <a:t>.</a:t>
            </a:r>
          </a:p>
          <a:p>
            <a:pPr>
              <a:spcBef>
                <a:spcPts val="0"/>
              </a:spcBef>
              <a:spcAft>
                <a:spcPts val="0"/>
              </a:spcAft>
            </a:pPr>
            <a:endParaRPr lang="nl-NL" sz="1700" dirty="0">
              <a:latin typeface="Calibri"/>
              <a:cs typeface="Calibri"/>
            </a:endParaRPr>
          </a:p>
          <a:p>
            <a:pPr>
              <a:spcBef>
                <a:spcPts val="0"/>
              </a:spcBef>
              <a:spcAft>
                <a:spcPts val="0"/>
              </a:spcAft>
            </a:pPr>
            <a:r>
              <a:rPr lang="nl-NL" sz="1700" err="1">
                <a:latin typeface="Calibri"/>
                <a:cs typeface="Calibri"/>
              </a:rPr>
              <a:t>Engdahl</a:t>
            </a:r>
            <a:r>
              <a:rPr lang="nl-NL" sz="1700" dirty="0">
                <a:latin typeface="Calibri"/>
                <a:cs typeface="Calibri"/>
              </a:rPr>
              <a:t>, E., &amp; </a:t>
            </a:r>
            <a:r>
              <a:rPr lang="nl-NL" sz="1700" err="1">
                <a:latin typeface="Calibri"/>
                <a:cs typeface="Calibri"/>
              </a:rPr>
              <a:t>Lidskog</a:t>
            </a:r>
            <a:r>
              <a:rPr lang="nl-NL" sz="1700" dirty="0">
                <a:latin typeface="Calibri"/>
                <a:cs typeface="Calibri"/>
              </a:rPr>
              <a:t>, R. (2012). Risk, </a:t>
            </a:r>
            <a:r>
              <a:rPr lang="nl-NL" sz="1700" err="1">
                <a:latin typeface="Calibri"/>
                <a:cs typeface="Calibri"/>
              </a:rPr>
              <a:t>communication</a:t>
            </a:r>
            <a:r>
              <a:rPr lang="nl-NL" sz="1700" dirty="0">
                <a:latin typeface="Calibri"/>
                <a:cs typeface="Calibri"/>
              </a:rPr>
              <a:t> </a:t>
            </a:r>
            <a:r>
              <a:rPr lang="nl-NL" sz="1700" err="1">
                <a:latin typeface="Calibri"/>
                <a:cs typeface="Calibri"/>
              </a:rPr>
              <a:t>and</a:t>
            </a:r>
            <a:r>
              <a:rPr lang="nl-NL" sz="1700" dirty="0">
                <a:latin typeface="Calibri"/>
                <a:cs typeface="Calibri"/>
              </a:rPr>
              <a:t> trust: </a:t>
            </a:r>
            <a:r>
              <a:rPr lang="nl-NL" sz="1700" err="1">
                <a:latin typeface="Calibri"/>
                <a:cs typeface="Calibri"/>
              </a:rPr>
              <a:t>Towards</a:t>
            </a:r>
            <a:r>
              <a:rPr lang="nl-NL" sz="1700" dirty="0">
                <a:latin typeface="Calibri"/>
                <a:cs typeface="Calibri"/>
              </a:rPr>
              <a:t> </a:t>
            </a:r>
            <a:r>
              <a:rPr lang="nl-NL" sz="1700" err="1">
                <a:latin typeface="Calibri"/>
                <a:cs typeface="Calibri"/>
              </a:rPr>
              <a:t>an</a:t>
            </a:r>
            <a:r>
              <a:rPr lang="nl-NL" sz="1700" dirty="0">
                <a:latin typeface="Calibri"/>
                <a:cs typeface="Calibri"/>
              </a:rPr>
              <a:t> </a:t>
            </a:r>
            <a:r>
              <a:rPr lang="nl-NL" sz="1700" err="1">
                <a:latin typeface="Calibri"/>
                <a:cs typeface="Calibri"/>
              </a:rPr>
              <a:t>emotional</a:t>
            </a:r>
            <a:r>
              <a:rPr lang="nl-NL" sz="1700" dirty="0">
                <a:latin typeface="Calibri"/>
                <a:cs typeface="Calibri"/>
              </a:rPr>
              <a:t> </a:t>
            </a:r>
            <a:r>
              <a:rPr lang="nl-NL" sz="1700" err="1">
                <a:latin typeface="Calibri"/>
                <a:cs typeface="Calibri"/>
              </a:rPr>
              <a:t>understanding</a:t>
            </a:r>
            <a:r>
              <a:rPr lang="nl-NL" sz="1700" dirty="0">
                <a:latin typeface="Calibri"/>
                <a:cs typeface="Calibri"/>
              </a:rPr>
              <a:t> of trust. </a:t>
            </a:r>
            <a:r>
              <a:rPr lang="nl-NL" sz="1700" i="1" dirty="0">
                <a:latin typeface="Calibri"/>
                <a:cs typeface="Calibri"/>
              </a:rPr>
              <a:t>Public Understanding of </a:t>
            </a:r>
            <a:r>
              <a:rPr lang="nl-NL" sz="1700" i="1" err="1">
                <a:latin typeface="Calibri"/>
                <a:cs typeface="Calibri"/>
              </a:rPr>
              <a:t>Science</a:t>
            </a:r>
            <a:r>
              <a:rPr lang="nl-NL" sz="1700" dirty="0">
                <a:latin typeface="Calibri"/>
                <a:cs typeface="Calibri"/>
              </a:rPr>
              <a:t>, </a:t>
            </a:r>
            <a:r>
              <a:rPr lang="nl-NL" sz="1700" i="1" dirty="0">
                <a:latin typeface="Calibri"/>
                <a:cs typeface="Calibri"/>
              </a:rPr>
              <a:t>23</a:t>
            </a:r>
            <a:r>
              <a:rPr lang="nl-NL" sz="1700" dirty="0">
                <a:latin typeface="Calibri"/>
                <a:cs typeface="Calibri"/>
              </a:rPr>
              <a:t>(6), 703–717. </a:t>
            </a:r>
            <a:r>
              <a:rPr lang="nl-NL" sz="1700" dirty="0">
                <a:solidFill>
                  <a:srgbClr val="0563C1"/>
                </a:solidFill>
                <a:latin typeface="Calibri"/>
                <a:cs typeface="Calibri"/>
                <a:hlinkClick r:id="rId4"/>
              </a:rPr>
              <a:t>https://doi.org/10.1177/0963662512460953</a:t>
            </a:r>
            <a:endParaRPr lang="nl-NL" sz="1700">
              <a:solidFill>
                <a:srgbClr val="000000"/>
              </a:solidFill>
              <a:latin typeface="Calibri"/>
              <a:cs typeface="Calibri"/>
            </a:endParaRPr>
          </a:p>
          <a:p>
            <a:pPr>
              <a:spcBef>
                <a:spcPts val="0"/>
              </a:spcBef>
              <a:spcAft>
                <a:spcPts val="0"/>
              </a:spcAft>
            </a:pPr>
            <a:endParaRPr lang="nl-NL" sz="1700" dirty="0">
              <a:solidFill>
                <a:srgbClr val="000000"/>
              </a:solidFill>
              <a:latin typeface="Calibri"/>
              <a:cs typeface="Calibri"/>
            </a:endParaRPr>
          </a:p>
          <a:p>
            <a:pPr>
              <a:spcBef>
                <a:spcPts val="0"/>
              </a:spcBef>
              <a:spcAft>
                <a:spcPts val="0"/>
              </a:spcAft>
            </a:pPr>
            <a:r>
              <a:rPr lang="nl-NL" sz="1700" dirty="0">
                <a:solidFill>
                  <a:srgbClr val="000000"/>
                </a:solidFill>
                <a:latin typeface="Calibri"/>
                <a:cs typeface="Calibri"/>
              </a:rPr>
              <a:t>Gibson, C. B., &amp; Cohen, S. G. (2003). Virtual teams </a:t>
            </a:r>
            <a:r>
              <a:rPr lang="nl-NL" sz="1700" err="1">
                <a:solidFill>
                  <a:srgbClr val="000000"/>
                </a:solidFill>
                <a:latin typeface="Calibri"/>
                <a:cs typeface="Calibri"/>
              </a:rPr>
              <a:t>that</a:t>
            </a:r>
            <a:r>
              <a:rPr lang="nl-NL" sz="1700" dirty="0">
                <a:solidFill>
                  <a:srgbClr val="000000"/>
                </a:solidFill>
                <a:latin typeface="Calibri"/>
                <a:cs typeface="Calibri"/>
              </a:rPr>
              <a:t> </a:t>
            </a:r>
            <a:r>
              <a:rPr lang="nl-NL" sz="1700" err="1">
                <a:solidFill>
                  <a:srgbClr val="000000"/>
                </a:solidFill>
                <a:latin typeface="Calibri"/>
                <a:cs typeface="Calibri"/>
              </a:rPr>
              <a:t>work</a:t>
            </a:r>
            <a:r>
              <a:rPr lang="nl-NL" sz="1700" dirty="0">
                <a:solidFill>
                  <a:srgbClr val="000000"/>
                </a:solidFill>
                <a:latin typeface="Calibri"/>
                <a:cs typeface="Calibri"/>
              </a:rPr>
              <a:t> : </a:t>
            </a:r>
            <a:r>
              <a:rPr lang="nl-NL" sz="1700" err="1">
                <a:solidFill>
                  <a:srgbClr val="000000"/>
                </a:solidFill>
                <a:latin typeface="Calibri"/>
                <a:cs typeface="Calibri"/>
              </a:rPr>
              <a:t>creating</a:t>
            </a:r>
            <a:r>
              <a:rPr lang="nl-NL" sz="1700" dirty="0">
                <a:solidFill>
                  <a:srgbClr val="000000"/>
                </a:solidFill>
                <a:latin typeface="Calibri"/>
                <a:cs typeface="Calibri"/>
              </a:rPr>
              <a:t> </a:t>
            </a:r>
            <a:r>
              <a:rPr lang="nl-NL" sz="1700" err="1">
                <a:solidFill>
                  <a:srgbClr val="000000"/>
                </a:solidFill>
                <a:latin typeface="Calibri"/>
                <a:cs typeface="Calibri"/>
              </a:rPr>
              <a:t>conditions</a:t>
            </a:r>
            <a:r>
              <a:rPr lang="nl-NL" sz="1700" dirty="0">
                <a:solidFill>
                  <a:srgbClr val="000000"/>
                </a:solidFill>
                <a:latin typeface="Calibri"/>
                <a:cs typeface="Calibri"/>
              </a:rPr>
              <a:t> </a:t>
            </a:r>
            <a:r>
              <a:rPr lang="nl-NL" sz="1700" err="1">
                <a:solidFill>
                  <a:srgbClr val="000000"/>
                </a:solidFill>
                <a:latin typeface="Calibri"/>
                <a:cs typeface="Calibri"/>
              </a:rPr>
              <a:t>for</a:t>
            </a:r>
            <a:r>
              <a:rPr lang="nl-NL" sz="1700" dirty="0">
                <a:solidFill>
                  <a:srgbClr val="000000"/>
                </a:solidFill>
                <a:latin typeface="Calibri"/>
                <a:cs typeface="Calibri"/>
              </a:rPr>
              <a:t> virtual team </a:t>
            </a:r>
            <a:r>
              <a:rPr lang="nl-NL" sz="1700" err="1">
                <a:solidFill>
                  <a:srgbClr val="000000"/>
                </a:solidFill>
                <a:latin typeface="Calibri"/>
                <a:cs typeface="Calibri"/>
              </a:rPr>
              <a:t>effectiveness</a:t>
            </a:r>
            <a:r>
              <a:rPr lang="nl-NL" sz="1700" dirty="0">
                <a:solidFill>
                  <a:srgbClr val="000000"/>
                </a:solidFill>
                <a:latin typeface="Calibri"/>
                <a:cs typeface="Calibri"/>
              </a:rPr>
              <a:t>. In </a:t>
            </a:r>
            <a:r>
              <a:rPr lang="nl-NL" sz="1700" i="1" err="1">
                <a:solidFill>
                  <a:srgbClr val="000000"/>
                </a:solidFill>
                <a:latin typeface="Calibri"/>
                <a:cs typeface="Calibri"/>
              </a:rPr>
              <a:t>Jossey</a:t>
            </a:r>
            <a:r>
              <a:rPr lang="nl-NL" sz="1700" i="1" dirty="0">
                <a:solidFill>
                  <a:srgbClr val="000000"/>
                </a:solidFill>
                <a:latin typeface="Calibri"/>
                <a:cs typeface="Calibri"/>
              </a:rPr>
              <a:t>-Bass </a:t>
            </a:r>
            <a:r>
              <a:rPr lang="nl-NL" sz="1700" i="1" err="1">
                <a:solidFill>
                  <a:srgbClr val="000000"/>
                </a:solidFill>
                <a:latin typeface="Calibri"/>
                <a:cs typeface="Calibri"/>
              </a:rPr>
              <a:t>eBooks</a:t>
            </a:r>
            <a:r>
              <a:rPr lang="nl-NL" sz="1700" dirty="0">
                <a:solidFill>
                  <a:srgbClr val="000000"/>
                </a:solidFill>
                <a:latin typeface="Calibri"/>
                <a:cs typeface="Calibri"/>
              </a:rPr>
              <a:t>. </a:t>
            </a:r>
            <a:r>
              <a:rPr lang="nl-NL" sz="1700" dirty="0">
                <a:solidFill>
                  <a:srgbClr val="0563C1"/>
                </a:solidFill>
                <a:latin typeface="Calibri"/>
                <a:cs typeface="Calibri"/>
                <a:hlinkClick r:id="rId5"/>
              </a:rPr>
              <a:t>https://ci.nii.ac.jp/ncid/BA62890363</a:t>
            </a:r>
            <a:endParaRPr lang="nl-NL" sz="1700" dirty="0">
              <a:latin typeface="Calibri"/>
              <a:cs typeface="Calibri"/>
            </a:endParaRPr>
          </a:p>
          <a:p>
            <a:pPr>
              <a:spcBef>
                <a:spcPts val="0"/>
              </a:spcBef>
              <a:spcAft>
                <a:spcPts val="0"/>
              </a:spcAft>
            </a:pPr>
            <a:endParaRPr lang="nl-NL" sz="1700" dirty="0">
              <a:latin typeface="Calibri"/>
              <a:cs typeface="Calibri"/>
            </a:endParaRPr>
          </a:p>
          <a:p>
            <a:pPr>
              <a:spcBef>
                <a:spcPts val="0"/>
              </a:spcBef>
              <a:spcAft>
                <a:spcPts val="0"/>
              </a:spcAft>
            </a:pPr>
            <a:r>
              <a:rPr lang="nl-NL" sz="1700" err="1">
                <a:latin typeface="Calibri"/>
                <a:cs typeface="Calibri"/>
              </a:rPr>
              <a:t>Jamison</a:t>
            </a:r>
            <a:r>
              <a:rPr lang="nl-NL" sz="1700" dirty="0">
                <a:latin typeface="Calibri"/>
                <a:cs typeface="Calibri"/>
              </a:rPr>
              <a:t>, I. (2017). Essentials of </a:t>
            </a:r>
            <a:r>
              <a:rPr lang="nl-NL" sz="1700" err="1">
                <a:latin typeface="Calibri"/>
                <a:cs typeface="Calibri"/>
              </a:rPr>
              <a:t>Dialogue</a:t>
            </a:r>
            <a:r>
              <a:rPr lang="nl-NL" sz="1700" dirty="0">
                <a:latin typeface="Calibri"/>
                <a:cs typeface="Calibri"/>
              </a:rPr>
              <a:t>: </a:t>
            </a:r>
            <a:r>
              <a:rPr lang="nl-NL" sz="1700" err="1">
                <a:latin typeface="Calibri"/>
                <a:cs typeface="Calibri"/>
              </a:rPr>
              <a:t>Guidance</a:t>
            </a:r>
            <a:r>
              <a:rPr lang="nl-NL" sz="1700" dirty="0">
                <a:latin typeface="Calibri"/>
                <a:cs typeface="Calibri"/>
              </a:rPr>
              <a:t> </a:t>
            </a:r>
            <a:r>
              <a:rPr lang="nl-NL" sz="1700" err="1">
                <a:latin typeface="Calibri"/>
                <a:cs typeface="Calibri"/>
              </a:rPr>
              <a:t>and</a:t>
            </a:r>
            <a:r>
              <a:rPr lang="nl-NL" sz="1700" dirty="0">
                <a:latin typeface="Calibri"/>
                <a:cs typeface="Calibri"/>
              </a:rPr>
              <a:t> </a:t>
            </a:r>
            <a:r>
              <a:rPr lang="nl-NL" sz="1700" err="1">
                <a:latin typeface="Calibri"/>
                <a:cs typeface="Calibri"/>
              </a:rPr>
              <a:t>activities</a:t>
            </a:r>
            <a:r>
              <a:rPr lang="nl-NL" sz="1700" dirty="0">
                <a:latin typeface="Calibri"/>
                <a:cs typeface="Calibri"/>
              </a:rPr>
              <a:t> </a:t>
            </a:r>
            <a:r>
              <a:rPr lang="nl-NL" sz="1700" err="1">
                <a:latin typeface="Calibri"/>
                <a:cs typeface="Calibri"/>
              </a:rPr>
              <a:t>for</a:t>
            </a:r>
            <a:r>
              <a:rPr lang="nl-NL" sz="1700" dirty="0">
                <a:latin typeface="Calibri"/>
                <a:cs typeface="Calibri"/>
              </a:rPr>
              <a:t> teaching </a:t>
            </a:r>
            <a:r>
              <a:rPr lang="nl-NL" sz="1700" err="1">
                <a:latin typeface="Calibri"/>
                <a:cs typeface="Calibri"/>
              </a:rPr>
              <a:t>and</a:t>
            </a:r>
            <a:r>
              <a:rPr lang="nl-NL" sz="1700" dirty="0">
                <a:latin typeface="Calibri"/>
                <a:cs typeface="Calibri"/>
              </a:rPr>
              <a:t> </a:t>
            </a:r>
            <a:r>
              <a:rPr lang="nl-NL" sz="1700" err="1">
                <a:latin typeface="Calibri"/>
                <a:cs typeface="Calibri"/>
              </a:rPr>
              <a:t>practising</a:t>
            </a:r>
            <a:r>
              <a:rPr lang="nl-NL" sz="1700" dirty="0">
                <a:latin typeface="Calibri"/>
                <a:cs typeface="Calibri"/>
              </a:rPr>
              <a:t> </a:t>
            </a:r>
            <a:r>
              <a:rPr lang="nl-NL" sz="1700" err="1">
                <a:latin typeface="Calibri"/>
                <a:cs typeface="Calibri"/>
              </a:rPr>
              <a:t>dialogue</a:t>
            </a:r>
            <a:r>
              <a:rPr lang="nl-NL" sz="1700" dirty="0">
                <a:latin typeface="Calibri"/>
                <a:cs typeface="Calibri"/>
              </a:rPr>
              <a:t> </a:t>
            </a:r>
            <a:r>
              <a:rPr lang="nl-NL" sz="1700" err="1">
                <a:latin typeface="Calibri"/>
                <a:cs typeface="Calibri"/>
              </a:rPr>
              <a:t>with</a:t>
            </a:r>
            <a:r>
              <a:rPr lang="nl-NL" sz="1700" dirty="0">
                <a:latin typeface="Calibri"/>
                <a:cs typeface="Calibri"/>
              </a:rPr>
              <a:t> </a:t>
            </a:r>
            <a:r>
              <a:rPr lang="nl-NL" sz="1700" err="1">
                <a:latin typeface="Calibri"/>
                <a:cs typeface="Calibri"/>
              </a:rPr>
              <a:t>young</a:t>
            </a:r>
            <a:r>
              <a:rPr lang="nl-NL" sz="1700" dirty="0">
                <a:latin typeface="Calibri"/>
                <a:cs typeface="Calibri"/>
              </a:rPr>
              <a:t> </a:t>
            </a:r>
            <a:r>
              <a:rPr lang="nl-NL" sz="1700" err="1">
                <a:latin typeface="Calibri"/>
                <a:cs typeface="Calibri"/>
              </a:rPr>
              <a:t>people</a:t>
            </a:r>
            <a:r>
              <a:rPr lang="nl-NL" sz="1700" dirty="0">
                <a:latin typeface="Calibri"/>
                <a:cs typeface="Calibri"/>
              </a:rPr>
              <a:t>. In </a:t>
            </a:r>
            <a:r>
              <a:rPr lang="nl-NL" sz="1700" i="1" dirty="0">
                <a:latin typeface="Calibri"/>
                <a:cs typeface="Calibri"/>
              </a:rPr>
              <a:t>Tony Blair </a:t>
            </a:r>
            <a:r>
              <a:rPr lang="nl-NL" sz="1700" i="1" err="1">
                <a:latin typeface="Calibri"/>
                <a:cs typeface="Calibri"/>
              </a:rPr>
              <a:t>Institute</a:t>
            </a:r>
            <a:r>
              <a:rPr lang="nl-NL" sz="1700" i="1" dirty="0">
                <a:latin typeface="Calibri"/>
                <a:cs typeface="Calibri"/>
              </a:rPr>
              <a:t> </a:t>
            </a:r>
            <a:r>
              <a:rPr lang="nl-NL" sz="1700" i="1" err="1">
                <a:latin typeface="Calibri"/>
                <a:cs typeface="Calibri"/>
              </a:rPr>
              <a:t>for</a:t>
            </a:r>
            <a:r>
              <a:rPr lang="nl-NL" sz="1700" i="1" dirty="0">
                <a:latin typeface="Calibri"/>
                <a:cs typeface="Calibri"/>
              </a:rPr>
              <a:t> Global Change</a:t>
            </a:r>
            <a:r>
              <a:rPr lang="nl-NL" sz="1700" dirty="0">
                <a:latin typeface="Calibri"/>
                <a:cs typeface="Calibri"/>
              </a:rPr>
              <a:t>. Tony Blair </a:t>
            </a:r>
            <a:r>
              <a:rPr lang="nl-NL" sz="1700" err="1">
                <a:latin typeface="Calibri"/>
                <a:cs typeface="Calibri"/>
              </a:rPr>
              <a:t>Institute</a:t>
            </a:r>
            <a:r>
              <a:rPr lang="nl-NL" sz="1700" dirty="0">
                <a:latin typeface="Calibri"/>
                <a:cs typeface="Calibri"/>
              </a:rPr>
              <a:t> of Global Change. </a:t>
            </a:r>
            <a:r>
              <a:rPr lang="nl-NL" sz="1700" dirty="0">
                <a:solidFill>
                  <a:srgbClr val="0563C1"/>
                </a:solidFill>
                <a:latin typeface="Calibri"/>
                <a:cs typeface="Calibri"/>
                <a:hlinkClick r:id="rId6"/>
              </a:rPr>
              <a:t>https://www.institute.global/insights/public-services/essentials-dialogue</a:t>
            </a:r>
            <a:endParaRPr lang="nl-NL" sz="1700">
              <a:solidFill>
                <a:srgbClr val="0563C1"/>
              </a:solidFill>
              <a:latin typeface="Calibri"/>
              <a:cs typeface="Calibri"/>
            </a:endParaRPr>
          </a:p>
          <a:p>
            <a:pPr>
              <a:spcBef>
                <a:spcPts val="0"/>
              </a:spcBef>
              <a:spcAft>
                <a:spcPts val="0"/>
              </a:spcAft>
            </a:pPr>
            <a:endParaRPr lang="nl-NL" sz="1200" dirty="0">
              <a:solidFill>
                <a:srgbClr val="0563C1"/>
              </a:solidFill>
              <a:latin typeface="Times New Roman"/>
              <a:cs typeface="Times New Roman"/>
            </a:endParaRPr>
          </a:p>
          <a:p>
            <a:pPr>
              <a:spcBef>
                <a:spcPts val="0"/>
              </a:spcBef>
              <a:spcAft>
                <a:spcPts val="0"/>
              </a:spcAft>
            </a:pPr>
            <a:r>
              <a:rPr lang="nl-NL" sz="1700" dirty="0">
                <a:latin typeface="Calibri"/>
                <a:cs typeface="Times New Roman"/>
              </a:rPr>
              <a:t>Jones, A., &amp; </a:t>
            </a:r>
            <a:r>
              <a:rPr lang="nl-NL" sz="1700" err="1">
                <a:latin typeface="Calibri"/>
                <a:cs typeface="Times New Roman"/>
              </a:rPr>
              <a:t>Draper</a:t>
            </a:r>
            <a:r>
              <a:rPr lang="nl-NL" sz="1700" dirty="0">
                <a:latin typeface="Calibri"/>
                <a:cs typeface="Times New Roman"/>
              </a:rPr>
              <a:t>, S. (</a:t>
            </a:r>
            <a:r>
              <a:rPr lang="nl-NL" sz="1700" err="1">
                <a:latin typeface="Calibri"/>
                <a:cs typeface="Times New Roman"/>
              </a:rPr>
              <a:t>n.d</a:t>
            </a:r>
            <a:r>
              <a:rPr lang="nl-NL" sz="1700" dirty="0">
                <a:latin typeface="Calibri"/>
                <a:cs typeface="Times New Roman"/>
              </a:rPr>
              <a:t>.). </a:t>
            </a:r>
            <a:r>
              <a:rPr lang="nl-NL" sz="1700" i="1" dirty="0">
                <a:latin typeface="Calibri"/>
                <a:cs typeface="Times New Roman"/>
              </a:rPr>
              <a:t>Helpsheet </a:t>
            </a:r>
            <a:r>
              <a:rPr lang="nl-NL" sz="1700" i="1" err="1">
                <a:latin typeface="Calibri"/>
                <a:cs typeface="Times New Roman"/>
              </a:rPr>
              <a:t>Giblin</a:t>
            </a:r>
            <a:r>
              <a:rPr lang="nl-NL" sz="1700" i="1" dirty="0">
                <a:latin typeface="Calibri"/>
                <a:cs typeface="Times New Roman"/>
              </a:rPr>
              <a:t> </a:t>
            </a:r>
            <a:r>
              <a:rPr lang="nl-NL" sz="1700" i="1" err="1">
                <a:latin typeface="Calibri"/>
                <a:cs typeface="Times New Roman"/>
              </a:rPr>
              <a:t>Eunson</a:t>
            </a:r>
            <a:r>
              <a:rPr lang="nl-NL" sz="1700" i="1" dirty="0">
                <a:latin typeface="Calibri"/>
                <a:cs typeface="Times New Roman"/>
              </a:rPr>
              <a:t> Library: </a:t>
            </a:r>
            <a:r>
              <a:rPr lang="nl-NL" sz="1700" i="1" err="1">
                <a:latin typeface="Calibri"/>
                <a:cs typeface="Times New Roman"/>
              </a:rPr>
              <a:t>intercultural</a:t>
            </a:r>
            <a:r>
              <a:rPr lang="nl-NL" sz="1700" i="1" dirty="0">
                <a:latin typeface="Calibri"/>
                <a:cs typeface="Times New Roman"/>
              </a:rPr>
              <a:t> Communication 2 [Online forum post]</a:t>
            </a:r>
            <a:r>
              <a:rPr lang="nl-NL" sz="1700" dirty="0">
                <a:latin typeface="Calibri"/>
                <a:cs typeface="Times New Roman"/>
              </a:rPr>
              <a:t>. The University of Melbourne: </a:t>
            </a:r>
            <a:r>
              <a:rPr lang="nl-NL" sz="1700" err="1">
                <a:latin typeface="Calibri"/>
                <a:cs typeface="Times New Roman"/>
              </a:rPr>
              <a:t>Faculty</a:t>
            </a:r>
            <a:r>
              <a:rPr lang="nl-NL" sz="1700" dirty="0">
                <a:latin typeface="Calibri"/>
                <a:cs typeface="Times New Roman"/>
              </a:rPr>
              <a:t> of Business &amp; </a:t>
            </a:r>
            <a:r>
              <a:rPr lang="nl-NL" sz="1700" err="1">
                <a:latin typeface="Calibri"/>
                <a:cs typeface="Times New Roman"/>
              </a:rPr>
              <a:t>Economics</a:t>
            </a:r>
            <a:r>
              <a:rPr lang="nl-NL" sz="1700" dirty="0">
                <a:latin typeface="Calibri"/>
                <a:cs typeface="Times New Roman"/>
              </a:rPr>
              <a:t>. </a:t>
            </a:r>
            <a:r>
              <a:rPr lang="nl-NL" sz="1700" dirty="0">
                <a:solidFill>
                  <a:srgbClr val="0563C1"/>
                </a:solidFill>
                <a:latin typeface="Calibri"/>
                <a:cs typeface="Times New Roman"/>
                <a:hlinkClick r:id="rId7"/>
              </a:rPr>
              <a:t>https://library.unimelb.edu.au/__data/assets/pdf_file/0003/1924095/Intercultural_Communication2.pdf</a:t>
            </a:r>
            <a:endParaRPr lang="nl-NL" sz="1700">
              <a:solidFill>
                <a:srgbClr val="0563C1"/>
              </a:solidFill>
              <a:latin typeface="Calibri"/>
              <a:cs typeface="Calibri"/>
            </a:endParaRPr>
          </a:p>
          <a:p>
            <a:pPr>
              <a:spcBef>
                <a:spcPts val="0"/>
              </a:spcBef>
              <a:spcAft>
                <a:spcPts val="0"/>
              </a:spcAft>
            </a:pPr>
            <a:endParaRPr lang="nl-NL" sz="1700" dirty="0">
              <a:solidFill>
                <a:srgbClr val="0563C1"/>
              </a:solidFill>
              <a:latin typeface="Calibri"/>
              <a:cs typeface="Calibri"/>
            </a:endParaRPr>
          </a:p>
          <a:p>
            <a:pPr>
              <a:spcBef>
                <a:spcPts val="0"/>
              </a:spcBef>
              <a:spcAft>
                <a:spcPts val="0"/>
              </a:spcAft>
            </a:pPr>
            <a:endParaRPr lang="nl-NL" sz="1700" dirty="0">
              <a:latin typeface="Calibri"/>
              <a:cs typeface="Calibri"/>
            </a:endParaRPr>
          </a:p>
          <a:p>
            <a:pPr>
              <a:spcBef>
                <a:spcPts val="0"/>
              </a:spcBef>
              <a:spcAft>
                <a:spcPts val="0"/>
              </a:spcAft>
            </a:pPr>
            <a:endParaRPr lang="nl-NL" sz="1700" dirty="0">
              <a:solidFill>
                <a:srgbClr val="000000"/>
              </a:solidFill>
              <a:latin typeface="Calibri"/>
              <a:cs typeface="Calibri"/>
            </a:endParaRPr>
          </a:p>
          <a:p>
            <a:pPr>
              <a:spcBef>
                <a:spcPts val="0"/>
              </a:spcBef>
              <a:spcAft>
                <a:spcPts val="0"/>
              </a:spcAft>
            </a:pPr>
            <a:endParaRPr lang="nl-NL" sz="1700" dirty="0">
              <a:latin typeface="Calibri"/>
              <a:cs typeface="Calibri"/>
            </a:endParaRPr>
          </a:p>
          <a:p>
            <a:pPr>
              <a:spcBef>
                <a:spcPts val="0"/>
              </a:spcBef>
              <a:spcAft>
                <a:spcPts val="0"/>
              </a:spcAft>
            </a:pPr>
            <a:endParaRPr lang="nl-NL" sz="1700" dirty="0">
              <a:solidFill>
                <a:srgbClr val="0563C1"/>
              </a:solidFill>
              <a:latin typeface="Calibri"/>
              <a:cs typeface="Times New Roman"/>
            </a:endParaRPr>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FB71A2-9E47-9AAE-A891-497422DEDDC0}"/>
              </a:ext>
            </a:extLst>
          </p:cNvPr>
          <p:cNvSpPr>
            <a:spLocks noGrp="1"/>
          </p:cNvSpPr>
          <p:nvPr>
            <p:ph type="title"/>
          </p:nvPr>
        </p:nvSpPr>
        <p:spPr/>
        <p:txBody>
          <a:bodyPr/>
          <a:lstStyle/>
          <a:p>
            <a:r>
              <a:rPr lang="nl-NL" err="1">
                <a:ea typeface="Adobe Gothic Std B"/>
                <a:cs typeface="Calibri"/>
              </a:rPr>
              <a:t>References</a:t>
            </a:r>
            <a:r>
              <a:rPr lang="nl-NL">
                <a:ea typeface="Adobe Gothic Std B"/>
                <a:cs typeface="Calibri"/>
              </a:rPr>
              <a:t> </a:t>
            </a:r>
            <a:r>
              <a:rPr lang="nl-NL" err="1">
                <a:ea typeface="Adobe Gothic Std B"/>
                <a:cs typeface="Calibri"/>
              </a:rPr>
              <a:t>and</a:t>
            </a:r>
            <a:r>
              <a:rPr lang="nl-NL">
                <a:ea typeface="Adobe Gothic Std B"/>
                <a:cs typeface="Calibri"/>
              </a:rPr>
              <a:t> </a:t>
            </a:r>
            <a:r>
              <a:rPr lang="nl-NL" err="1">
                <a:ea typeface="Adobe Gothic Std B"/>
                <a:cs typeface="Calibri"/>
              </a:rPr>
              <a:t>further</a:t>
            </a:r>
            <a:r>
              <a:rPr lang="nl-NL">
                <a:ea typeface="Adobe Gothic Std B"/>
                <a:cs typeface="Calibri"/>
              </a:rPr>
              <a:t> reading (2/2)</a:t>
            </a:r>
            <a:endParaRPr lang="nl-NL"/>
          </a:p>
        </p:txBody>
      </p:sp>
      <p:sp>
        <p:nvSpPr>
          <p:cNvPr id="3" name="Tijdelijke aanduiding voor inhoud 2">
            <a:extLst>
              <a:ext uri="{FF2B5EF4-FFF2-40B4-BE49-F238E27FC236}">
                <a16:creationId xmlns:a16="http://schemas.microsoft.com/office/drawing/2014/main" id="{28D57666-4ECE-CAD6-C1E0-EA42B2C09B01}"/>
              </a:ext>
            </a:extLst>
          </p:cNvPr>
          <p:cNvSpPr>
            <a:spLocks noGrp="1"/>
          </p:cNvSpPr>
          <p:nvPr>
            <p:ph idx="1"/>
          </p:nvPr>
        </p:nvSpPr>
        <p:spPr>
          <a:xfrm>
            <a:off x="557999" y="1799999"/>
            <a:ext cx="10960751" cy="4865977"/>
          </a:xfrm>
        </p:spPr>
        <p:txBody>
          <a:bodyPr vert="horz" lIns="91440" tIns="45720" rIns="91440" bIns="45720" rtlCol="0" anchor="t">
            <a:normAutofit/>
          </a:bodyPr>
          <a:lstStyle/>
          <a:p>
            <a:pPr>
              <a:spcBef>
                <a:spcPts val="0"/>
              </a:spcBef>
              <a:spcAft>
                <a:spcPts val="0"/>
              </a:spcAft>
            </a:pPr>
            <a:r>
              <a:rPr lang="nl-NL" sz="1700" dirty="0" err="1">
                <a:latin typeface="Calibri"/>
                <a:cs typeface="Calibri"/>
              </a:rPr>
              <a:t>Renn</a:t>
            </a:r>
            <a:r>
              <a:rPr lang="nl-NL" sz="1700" dirty="0">
                <a:latin typeface="Calibri"/>
                <a:cs typeface="Calibri"/>
              </a:rPr>
              <a:t>, O., &amp; </a:t>
            </a:r>
            <a:r>
              <a:rPr lang="nl-NL" sz="1700" dirty="0" err="1">
                <a:latin typeface="Calibri"/>
                <a:cs typeface="Calibri"/>
              </a:rPr>
              <a:t>Levine</a:t>
            </a:r>
            <a:r>
              <a:rPr lang="nl-NL" sz="1700" dirty="0">
                <a:latin typeface="Calibri"/>
                <a:cs typeface="Calibri"/>
              </a:rPr>
              <a:t>, D. (1991). </a:t>
            </a:r>
            <a:r>
              <a:rPr lang="nl-NL" sz="1700" dirty="0" err="1">
                <a:latin typeface="Calibri"/>
                <a:cs typeface="Calibri"/>
              </a:rPr>
              <a:t>Credibility</a:t>
            </a:r>
            <a:r>
              <a:rPr lang="nl-NL" sz="1700" dirty="0">
                <a:latin typeface="Calibri"/>
                <a:cs typeface="Calibri"/>
              </a:rPr>
              <a:t> </a:t>
            </a:r>
            <a:r>
              <a:rPr lang="nl-NL" sz="1700" dirty="0" err="1">
                <a:latin typeface="Calibri"/>
                <a:cs typeface="Calibri"/>
              </a:rPr>
              <a:t>and</a:t>
            </a:r>
            <a:r>
              <a:rPr lang="nl-NL" sz="1700" dirty="0">
                <a:latin typeface="Calibri"/>
                <a:cs typeface="Calibri"/>
              </a:rPr>
              <a:t> trust in risk </a:t>
            </a:r>
            <a:r>
              <a:rPr lang="nl-NL" sz="1700" dirty="0" err="1">
                <a:latin typeface="Calibri"/>
                <a:cs typeface="Calibri"/>
              </a:rPr>
              <a:t>communication</a:t>
            </a:r>
            <a:r>
              <a:rPr lang="nl-NL" sz="1700" dirty="0">
                <a:latin typeface="Calibri"/>
                <a:cs typeface="Calibri"/>
              </a:rPr>
              <a:t>. In </a:t>
            </a:r>
            <a:r>
              <a:rPr lang="nl-NL" sz="1700" i="1" dirty="0">
                <a:latin typeface="Calibri"/>
                <a:cs typeface="Calibri"/>
              </a:rPr>
              <a:t>Springer </a:t>
            </a:r>
            <a:r>
              <a:rPr lang="nl-NL" sz="1700" i="1" dirty="0" err="1">
                <a:latin typeface="Calibri"/>
                <a:cs typeface="Calibri"/>
              </a:rPr>
              <a:t>eBooks</a:t>
            </a:r>
            <a:r>
              <a:rPr lang="nl-NL" sz="1700" dirty="0">
                <a:latin typeface="Calibri"/>
                <a:cs typeface="Calibri"/>
              </a:rPr>
              <a:t> (pp. 175–217). </a:t>
            </a:r>
            <a:r>
              <a:rPr lang="nl-NL" sz="1700" u="sng" dirty="0">
                <a:solidFill>
                  <a:srgbClr val="0563C1"/>
                </a:solidFill>
                <a:latin typeface="Calibri"/>
                <a:cs typeface="Calibri"/>
                <a:hlinkClick r:id="rId3"/>
              </a:rPr>
              <a:t>https://doi.org/10.1007/978-94-009-1952-5_10</a:t>
            </a:r>
            <a:endParaRPr lang="nl-NL" sz="1700">
              <a:latin typeface="Calibri"/>
              <a:cs typeface="Calibri"/>
            </a:endParaRPr>
          </a:p>
          <a:p>
            <a:pPr>
              <a:spcBef>
                <a:spcPts val="0"/>
              </a:spcBef>
              <a:spcAft>
                <a:spcPts val="0"/>
              </a:spcAft>
            </a:pPr>
            <a:endParaRPr lang="nl-NL" sz="1700" dirty="0">
              <a:latin typeface="Calibri"/>
              <a:cs typeface="Calibri"/>
            </a:endParaRPr>
          </a:p>
          <a:p>
            <a:pPr>
              <a:spcBef>
                <a:spcPts val="0"/>
              </a:spcBef>
              <a:spcAft>
                <a:spcPts val="0"/>
              </a:spcAft>
            </a:pPr>
            <a:r>
              <a:rPr lang="nl-NL" sz="1700" dirty="0" err="1">
                <a:latin typeface="Calibri"/>
                <a:cs typeface="Calibri"/>
              </a:rPr>
              <a:t>Roca</a:t>
            </a:r>
            <a:r>
              <a:rPr lang="nl-NL" sz="1700" dirty="0">
                <a:latin typeface="Calibri"/>
                <a:cs typeface="Calibri"/>
              </a:rPr>
              <a:t>, E., </a:t>
            </a:r>
            <a:r>
              <a:rPr lang="nl-NL" sz="1700" dirty="0" err="1">
                <a:latin typeface="Calibri"/>
                <a:cs typeface="Calibri"/>
              </a:rPr>
              <a:t>Meridio</a:t>
            </a:r>
            <a:r>
              <a:rPr lang="nl-NL" sz="1700" dirty="0">
                <a:latin typeface="Calibri"/>
                <a:cs typeface="Calibri"/>
              </a:rPr>
              <a:t>, G., Gómez, A., &amp; </a:t>
            </a:r>
            <a:r>
              <a:rPr lang="nl-NL" sz="1700" dirty="0" err="1">
                <a:latin typeface="Calibri"/>
                <a:cs typeface="Calibri"/>
              </a:rPr>
              <a:t>Rodríguez-Oramas</a:t>
            </a:r>
            <a:r>
              <a:rPr lang="nl-NL" sz="1700" dirty="0">
                <a:latin typeface="Calibri"/>
                <a:cs typeface="Calibri"/>
              </a:rPr>
              <a:t>, A. (2022). </a:t>
            </a:r>
            <a:r>
              <a:rPr lang="nl-NL" sz="1700" dirty="0" err="1">
                <a:latin typeface="Calibri"/>
                <a:cs typeface="Calibri"/>
              </a:rPr>
              <a:t>Egalitarian</a:t>
            </a:r>
            <a:r>
              <a:rPr lang="nl-NL" sz="1700" dirty="0">
                <a:latin typeface="Calibri"/>
                <a:cs typeface="Calibri"/>
              </a:rPr>
              <a:t> </a:t>
            </a:r>
            <a:r>
              <a:rPr lang="nl-NL" sz="1700" dirty="0" err="1">
                <a:latin typeface="Calibri"/>
                <a:cs typeface="Calibri"/>
              </a:rPr>
              <a:t>dialogue</a:t>
            </a:r>
            <a:r>
              <a:rPr lang="nl-NL" sz="1700" dirty="0">
                <a:latin typeface="Calibri"/>
                <a:cs typeface="Calibri"/>
              </a:rPr>
              <a:t> </a:t>
            </a:r>
            <a:r>
              <a:rPr lang="nl-NL" sz="1700" dirty="0" err="1">
                <a:latin typeface="Calibri"/>
                <a:cs typeface="Calibri"/>
              </a:rPr>
              <a:t>enriches</a:t>
            </a:r>
            <a:r>
              <a:rPr lang="nl-NL" sz="1700" dirty="0">
                <a:latin typeface="Calibri"/>
                <a:cs typeface="Calibri"/>
              </a:rPr>
              <a:t> </a:t>
            </a:r>
            <a:r>
              <a:rPr lang="nl-NL" sz="1700" dirty="0" err="1">
                <a:latin typeface="Calibri"/>
                <a:cs typeface="Calibri"/>
              </a:rPr>
              <a:t>both</a:t>
            </a:r>
            <a:r>
              <a:rPr lang="nl-NL" sz="1700" dirty="0">
                <a:latin typeface="Calibri"/>
                <a:cs typeface="Calibri"/>
              </a:rPr>
              <a:t> </a:t>
            </a:r>
            <a:r>
              <a:rPr lang="nl-NL" sz="1700" dirty="0" err="1">
                <a:latin typeface="Calibri"/>
                <a:cs typeface="Calibri"/>
              </a:rPr>
              <a:t>social</a:t>
            </a:r>
            <a:r>
              <a:rPr lang="nl-NL" sz="1700" dirty="0">
                <a:latin typeface="Calibri"/>
                <a:cs typeface="Calibri"/>
              </a:rPr>
              <a:t> impact </a:t>
            </a:r>
            <a:r>
              <a:rPr lang="nl-NL" sz="1700" dirty="0" err="1">
                <a:latin typeface="Calibri"/>
                <a:cs typeface="Calibri"/>
              </a:rPr>
              <a:t>and</a:t>
            </a:r>
            <a:r>
              <a:rPr lang="nl-NL" sz="1700" dirty="0">
                <a:latin typeface="Calibri"/>
                <a:cs typeface="Calibri"/>
              </a:rPr>
              <a:t> research </a:t>
            </a:r>
            <a:r>
              <a:rPr lang="nl-NL" sz="1700" dirty="0" err="1">
                <a:latin typeface="Calibri"/>
                <a:cs typeface="Calibri"/>
              </a:rPr>
              <a:t>methodologies</a:t>
            </a:r>
            <a:r>
              <a:rPr lang="nl-NL" sz="1700" dirty="0">
                <a:latin typeface="Calibri"/>
                <a:cs typeface="Calibri"/>
              </a:rPr>
              <a:t>. </a:t>
            </a:r>
            <a:r>
              <a:rPr lang="nl-NL" sz="1700" i="1" dirty="0">
                <a:latin typeface="Calibri"/>
                <a:cs typeface="Calibri"/>
              </a:rPr>
              <a:t>International Journal of </a:t>
            </a:r>
            <a:r>
              <a:rPr lang="nl-NL" sz="1700" i="1" dirty="0" err="1">
                <a:latin typeface="Calibri"/>
                <a:cs typeface="Calibri"/>
              </a:rPr>
              <a:t>Qualitative</a:t>
            </a:r>
            <a:r>
              <a:rPr lang="nl-NL" sz="1700" i="1" dirty="0">
                <a:latin typeface="Calibri"/>
                <a:cs typeface="Calibri"/>
              </a:rPr>
              <a:t> </a:t>
            </a:r>
            <a:r>
              <a:rPr lang="nl-NL" sz="1700" i="1" dirty="0" err="1">
                <a:latin typeface="Calibri"/>
                <a:cs typeface="Calibri"/>
              </a:rPr>
              <a:t>Methods</a:t>
            </a:r>
            <a:r>
              <a:rPr lang="nl-NL" sz="1700" dirty="0">
                <a:latin typeface="Calibri"/>
                <a:cs typeface="Calibri"/>
              </a:rPr>
              <a:t>, </a:t>
            </a:r>
            <a:r>
              <a:rPr lang="nl-NL" sz="1700" i="1" dirty="0">
                <a:latin typeface="Calibri"/>
                <a:cs typeface="Calibri"/>
              </a:rPr>
              <a:t>21</a:t>
            </a:r>
            <a:r>
              <a:rPr lang="nl-NL" sz="1700" dirty="0">
                <a:latin typeface="Calibri"/>
                <a:cs typeface="Calibri"/>
              </a:rPr>
              <a:t>, 160940692210744. </a:t>
            </a:r>
            <a:r>
              <a:rPr lang="nl-NL" sz="1700" u="sng" dirty="0">
                <a:solidFill>
                  <a:srgbClr val="0563C1"/>
                </a:solidFill>
                <a:latin typeface="Calibri"/>
                <a:cs typeface="Calibri"/>
                <a:hlinkClick r:id="rId4"/>
              </a:rPr>
              <a:t>https://doi.org/10.1177/16094069221074442</a:t>
            </a:r>
            <a:endParaRPr lang="nl-NL" sz="1700">
              <a:latin typeface="Calibri"/>
              <a:cs typeface="Times New Roman"/>
            </a:endParaRPr>
          </a:p>
          <a:p>
            <a:pPr>
              <a:spcBef>
                <a:spcPts val="0"/>
              </a:spcBef>
              <a:spcAft>
                <a:spcPts val="0"/>
              </a:spcAft>
            </a:pPr>
            <a:endParaRPr lang="nl-NL" sz="1700" dirty="0">
              <a:latin typeface="Calibri"/>
              <a:cs typeface="Times New Roman"/>
            </a:endParaRPr>
          </a:p>
          <a:p>
            <a:pPr>
              <a:spcBef>
                <a:spcPts val="0"/>
              </a:spcBef>
              <a:spcAft>
                <a:spcPts val="0"/>
              </a:spcAft>
            </a:pPr>
            <a:r>
              <a:rPr lang="nl-NL" sz="1700" dirty="0">
                <a:latin typeface="Calibri"/>
                <a:cs typeface="Times New Roman"/>
              </a:rPr>
              <a:t>Thomas, A., </a:t>
            </a:r>
            <a:r>
              <a:rPr lang="nl-NL" sz="1700" dirty="0" err="1">
                <a:latin typeface="Calibri"/>
                <a:cs typeface="Times New Roman"/>
              </a:rPr>
              <a:t>Kinast</a:t>
            </a:r>
            <a:r>
              <a:rPr lang="nl-NL" sz="1700" dirty="0">
                <a:latin typeface="Calibri"/>
                <a:cs typeface="Times New Roman"/>
              </a:rPr>
              <a:t>, E., &amp; </a:t>
            </a:r>
            <a:r>
              <a:rPr lang="nl-NL" sz="1700" dirty="0" err="1">
                <a:latin typeface="Calibri"/>
                <a:cs typeface="Times New Roman"/>
              </a:rPr>
              <a:t>Schroll-Machl</a:t>
            </a:r>
            <a:r>
              <a:rPr lang="nl-NL" sz="1700" dirty="0">
                <a:latin typeface="Calibri"/>
                <a:cs typeface="Times New Roman"/>
              </a:rPr>
              <a:t>, S. (2010). </a:t>
            </a:r>
            <a:r>
              <a:rPr lang="nl-NL" sz="1700" i="1" dirty="0" err="1">
                <a:latin typeface="Calibri"/>
                <a:cs typeface="Times New Roman"/>
              </a:rPr>
              <a:t>Handbook</a:t>
            </a:r>
            <a:r>
              <a:rPr lang="nl-NL" sz="1700" i="1" dirty="0">
                <a:latin typeface="Calibri"/>
                <a:cs typeface="Times New Roman"/>
              </a:rPr>
              <a:t> of </a:t>
            </a:r>
            <a:r>
              <a:rPr lang="nl-NL" sz="1700" i="1" dirty="0" err="1">
                <a:latin typeface="Calibri"/>
                <a:cs typeface="Times New Roman"/>
              </a:rPr>
              <a:t>Intercultural</a:t>
            </a:r>
            <a:r>
              <a:rPr lang="nl-NL" sz="1700" i="1" dirty="0">
                <a:latin typeface="Calibri"/>
                <a:cs typeface="Times New Roman"/>
              </a:rPr>
              <a:t> Communication </a:t>
            </a:r>
            <a:r>
              <a:rPr lang="nl-NL" sz="1700" i="1" dirty="0" err="1">
                <a:latin typeface="Calibri"/>
                <a:cs typeface="Times New Roman"/>
              </a:rPr>
              <a:t>and</a:t>
            </a:r>
            <a:r>
              <a:rPr lang="nl-NL" sz="1700" i="1" dirty="0">
                <a:latin typeface="Calibri"/>
                <a:cs typeface="Times New Roman"/>
              </a:rPr>
              <a:t> Cooperation</a:t>
            </a:r>
            <a:r>
              <a:rPr lang="nl-NL" sz="1700" dirty="0">
                <a:latin typeface="Calibri"/>
                <a:cs typeface="Times New Roman"/>
              </a:rPr>
              <a:t>. </a:t>
            </a:r>
            <a:r>
              <a:rPr lang="nl-NL" sz="1700" dirty="0">
                <a:solidFill>
                  <a:srgbClr val="0563C1"/>
                </a:solidFill>
                <a:latin typeface="Calibri"/>
                <a:cs typeface="Times New Roman"/>
                <a:hlinkClick r:id="rId5"/>
              </a:rPr>
              <a:t>https://doi.org/10.13109/9783666403279</a:t>
            </a:r>
            <a:endParaRPr lang="nl-NL" sz="1700">
              <a:latin typeface="Calibri"/>
              <a:cs typeface="Calibri"/>
            </a:endParaRPr>
          </a:p>
          <a:p>
            <a:pPr>
              <a:spcBef>
                <a:spcPts val="0"/>
              </a:spcBef>
              <a:spcAft>
                <a:spcPts val="0"/>
              </a:spcAft>
            </a:pPr>
            <a:endParaRPr lang="nl-NL" sz="1700" dirty="0">
              <a:latin typeface="Calibri"/>
              <a:cs typeface="Times New Roman"/>
            </a:endParaRPr>
          </a:p>
          <a:p>
            <a:pPr>
              <a:spcBef>
                <a:spcPts val="0"/>
              </a:spcBef>
              <a:spcAft>
                <a:spcPts val="0"/>
              </a:spcAft>
            </a:pPr>
            <a:r>
              <a:rPr lang="nl-NL" sz="1700" dirty="0">
                <a:latin typeface="Calibri"/>
                <a:cs typeface="Times New Roman"/>
              </a:rPr>
              <a:t>Unesco. (2016). </a:t>
            </a:r>
            <a:r>
              <a:rPr lang="nl-NL" sz="1700" i="1" dirty="0">
                <a:latin typeface="Calibri"/>
                <a:cs typeface="Times New Roman"/>
              </a:rPr>
              <a:t>A </a:t>
            </a:r>
            <a:r>
              <a:rPr lang="nl-NL" sz="1700" i="1" err="1">
                <a:latin typeface="Calibri"/>
                <a:cs typeface="Times New Roman"/>
              </a:rPr>
              <a:t>Teacher’s</a:t>
            </a:r>
            <a:r>
              <a:rPr lang="nl-NL" sz="1700" i="1" dirty="0">
                <a:latin typeface="Calibri"/>
                <a:cs typeface="Times New Roman"/>
              </a:rPr>
              <a:t> Guide on </a:t>
            </a:r>
            <a:r>
              <a:rPr lang="nl-NL" sz="1700" i="1" err="1">
                <a:latin typeface="Calibri"/>
                <a:cs typeface="Times New Roman"/>
              </a:rPr>
              <a:t>the</a:t>
            </a:r>
            <a:r>
              <a:rPr lang="nl-NL" sz="1700" i="1" dirty="0">
                <a:latin typeface="Calibri"/>
                <a:cs typeface="Times New Roman"/>
              </a:rPr>
              <a:t> Prevention of Violent </a:t>
            </a:r>
            <a:r>
              <a:rPr lang="nl-NL" sz="1700" i="1" err="1">
                <a:latin typeface="Calibri"/>
                <a:cs typeface="Times New Roman"/>
              </a:rPr>
              <a:t>Extremism</a:t>
            </a:r>
            <a:r>
              <a:rPr lang="nl-NL" sz="1700" dirty="0">
                <a:latin typeface="Calibri"/>
                <a:cs typeface="Times New Roman"/>
              </a:rPr>
              <a:t>. United Nations </a:t>
            </a:r>
            <a:r>
              <a:rPr lang="nl-NL" sz="1700" err="1">
                <a:latin typeface="Calibri"/>
                <a:cs typeface="Times New Roman"/>
              </a:rPr>
              <a:t>Educational</a:t>
            </a:r>
            <a:r>
              <a:rPr lang="nl-NL" sz="1700" dirty="0">
                <a:latin typeface="Calibri"/>
                <a:cs typeface="Times New Roman"/>
              </a:rPr>
              <a:t>, </a:t>
            </a:r>
            <a:r>
              <a:rPr lang="nl-NL" sz="1700" err="1">
                <a:latin typeface="Calibri"/>
                <a:cs typeface="Times New Roman"/>
              </a:rPr>
              <a:t>Scientific</a:t>
            </a:r>
            <a:r>
              <a:rPr lang="nl-NL" sz="1700" dirty="0">
                <a:latin typeface="Calibri"/>
                <a:cs typeface="Times New Roman"/>
              </a:rPr>
              <a:t> </a:t>
            </a:r>
            <a:r>
              <a:rPr lang="nl-NL" sz="1700" err="1">
                <a:latin typeface="Calibri"/>
                <a:cs typeface="Times New Roman"/>
              </a:rPr>
              <a:t>and</a:t>
            </a:r>
            <a:r>
              <a:rPr lang="nl-NL" sz="1700" dirty="0">
                <a:latin typeface="Calibri"/>
                <a:cs typeface="Times New Roman"/>
              </a:rPr>
              <a:t> </a:t>
            </a:r>
            <a:r>
              <a:rPr lang="nl-NL" sz="1700" err="1">
                <a:latin typeface="Calibri"/>
                <a:cs typeface="Times New Roman"/>
              </a:rPr>
              <a:t>Cultural</a:t>
            </a:r>
            <a:r>
              <a:rPr lang="nl-NL" sz="1700" dirty="0">
                <a:latin typeface="Calibri"/>
                <a:cs typeface="Times New Roman"/>
              </a:rPr>
              <a:t> </a:t>
            </a:r>
            <a:r>
              <a:rPr lang="nl-NL" sz="1700" err="1">
                <a:latin typeface="Calibri"/>
                <a:cs typeface="Times New Roman"/>
              </a:rPr>
              <a:t>Organization</a:t>
            </a:r>
            <a:r>
              <a:rPr lang="nl-NL" sz="1700" dirty="0">
                <a:latin typeface="Calibri"/>
                <a:cs typeface="Times New Roman"/>
              </a:rPr>
              <a:t>. </a:t>
            </a:r>
            <a:r>
              <a:rPr lang="nl-NL" sz="1700" dirty="0">
                <a:solidFill>
                  <a:srgbClr val="0563C1"/>
                </a:solidFill>
                <a:latin typeface="Calibri"/>
                <a:cs typeface="Times New Roman"/>
                <a:hlinkClick r:id="rId6"/>
              </a:rPr>
              <a:t>https://doi.org/10.54675/xrjk7971</a:t>
            </a:r>
            <a:endParaRPr lang="nl-NL" sz="1700">
              <a:latin typeface="Calibri"/>
              <a:cs typeface="Calibri"/>
            </a:endParaRPr>
          </a:p>
          <a:p>
            <a:pPr>
              <a:spcBef>
                <a:spcPts val="0"/>
              </a:spcBef>
              <a:spcAft>
                <a:spcPts val="0"/>
              </a:spcAft>
            </a:pPr>
            <a:endParaRPr lang="nl-NL" sz="1700" dirty="0">
              <a:latin typeface="Calibri"/>
              <a:cs typeface="Times New Roman"/>
            </a:endParaRPr>
          </a:p>
          <a:p>
            <a:pPr>
              <a:spcBef>
                <a:spcPts val="0"/>
              </a:spcBef>
              <a:spcAft>
                <a:spcPts val="0"/>
              </a:spcAft>
            </a:pPr>
            <a:r>
              <a:rPr lang="nl-NL" sz="1700" err="1">
                <a:latin typeface="Calibri"/>
                <a:cs typeface="Times New Roman"/>
              </a:rPr>
              <a:t>Walton</a:t>
            </a:r>
            <a:r>
              <a:rPr lang="nl-NL" sz="1700" dirty="0">
                <a:latin typeface="Calibri"/>
                <a:cs typeface="Times New Roman"/>
              </a:rPr>
              <a:t>, D. (2010). A </a:t>
            </a:r>
            <a:r>
              <a:rPr lang="nl-NL" sz="1700" err="1">
                <a:latin typeface="Calibri"/>
                <a:cs typeface="Times New Roman"/>
              </a:rPr>
              <a:t>dialogue</a:t>
            </a:r>
            <a:r>
              <a:rPr lang="nl-NL" sz="1700" dirty="0">
                <a:latin typeface="Calibri"/>
                <a:cs typeface="Times New Roman"/>
              </a:rPr>
              <a:t> model of belief. </a:t>
            </a:r>
            <a:r>
              <a:rPr lang="nl-NL" sz="1700" i="1" dirty="0">
                <a:latin typeface="Calibri"/>
                <a:cs typeface="Times New Roman"/>
              </a:rPr>
              <a:t>Argument &amp; </a:t>
            </a:r>
            <a:r>
              <a:rPr lang="nl-NL" sz="1700" i="1" err="1">
                <a:latin typeface="Calibri"/>
                <a:cs typeface="Times New Roman"/>
              </a:rPr>
              <a:t>Computation</a:t>
            </a:r>
            <a:r>
              <a:rPr lang="nl-NL" sz="1700" dirty="0">
                <a:latin typeface="Calibri"/>
                <a:cs typeface="Times New Roman"/>
              </a:rPr>
              <a:t>, </a:t>
            </a:r>
            <a:r>
              <a:rPr lang="nl-NL" sz="1700" i="1" dirty="0">
                <a:latin typeface="Calibri"/>
                <a:cs typeface="Times New Roman"/>
              </a:rPr>
              <a:t>1</a:t>
            </a:r>
            <a:r>
              <a:rPr lang="nl-NL" sz="1700" dirty="0">
                <a:latin typeface="Calibri"/>
                <a:cs typeface="Times New Roman"/>
              </a:rPr>
              <a:t>(1), 23–46. </a:t>
            </a:r>
            <a:r>
              <a:rPr lang="nl-NL" sz="1700" dirty="0">
                <a:latin typeface="Calibri"/>
                <a:cs typeface="Times New Roman"/>
                <a:hlinkClick r:id="rId7"/>
              </a:rPr>
              <a:t>https://doi.org/10.1080/19462160903494576</a:t>
            </a:r>
            <a:endParaRPr lang="nl-NL" sz="1700">
              <a:latin typeface="Calibri"/>
              <a:cs typeface="Calibri"/>
            </a:endParaRPr>
          </a:p>
        </p:txBody>
      </p:sp>
    </p:spTree>
    <p:extLst>
      <p:ext uri="{BB962C8B-B14F-4D97-AF65-F5344CB8AC3E}">
        <p14:creationId xmlns:p14="http://schemas.microsoft.com/office/powerpoint/2010/main" val="2391910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idx="4294967295"/>
          </p:nvPr>
        </p:nvSpPr>
        <p:spPr>
          <a:xfrm>
            <a:off x="9193" y="-277185"/>
            <a:ext cx="11857935" cy="1782763"/>
          </a:xfrm>
        </p:spPr>
        <p:txBody>
          <a:bodyPr anchor="b">
            <a:normAutofit/>
          </a:bodyPr>
          <a:lstStyle/>
          <a:p>
            <a:pPr algn="ctr"/>
            <a:r>
              <a:rPr lang="en-US" sz="5400"/>
              <a:t>Modules</a:t>
            </a:r>
            <a:endParaRPr lang="el-GR" sz="5400"/>
          </a:p>
        </p:txBody>
      </p:sp>
      <p:graphicFrame>
        <p:nvGraphicFramePr>
          <p:cNvPr id="6" name="Διάγραμμα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3197217640"/>
              </p:ext>
            </p:extLst>
          </p:nvPr>
        </p:nvGraphicFramePr>
        <p:xfrm>
          <a:off x="791283" y="2162175"/>
          <a:ext cx="4961817" cy="344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Γραφικό 6">
            <a:extLst>
              <a:ext uri="{FF2B5EF4-FFF2-40B4-BE49-F238E27FC236}">
                <a16:creationId xmlns:a16="http://schemas.microsoft.com/office/drawing/2014/main" id="{5E0860D2-CD37-7A1F-1396-B964A1B9D311}"/>
              </a:ext>
            </a:extLst>
          </p:cNvPr>
          <p:cNvPicPr>
            <a:picLocks noChangeAspect="1"/>
          </p:cNvPicPr>
          <p:nvPr/>
        </p:nvPicPr>
        <p:blipFill>
          <a:blip r:embed="rId8">
            <a:extLst>
              <a:ext uri="{96DAC541-7B7A-43D3-8B79-37D633B846F1}">
                <asvg:svgBlip xmlns="" xmlns:asvg="http://schemas.microsoft.com/office/drawing/2016/SVG/main" r:embed="rId10"/>
              </a:ext>
            </a:extLst>
          </a:blip>
          <a:stretch>
            <a:fillRect/>
          </a:stretch>
        </p:blipFill>
        <p:spPr>
          <a:xfrm>
            <a:off x="65504" y="46380"/>
            <a:ext cx="2839621" cy="708203"/>
          </a:xfrm>
          <a:prstGeom prst="rect">
            <a:avLst/>
          </a:prstGeom>
        </p:spPr>
      </p:pic>
      <p:graphicFrame>
        <p:nvGraphicFramePr>
          <p:cNvPr id="9" name="Διάγραμμα 5">
            <a:extLst>
              <a:ext uri="{FF2B5EF4-FFF2-40B4-BE49-F238E27FC236}">
                <a16:creationId xmlns:a16="http://schemas.microsoft.com/office/drawing/2014/main" id="{0F6221FA-CCBB-7318-4AB1-8EA358DD88C7}"/>
              </a:ext>
            </a:extLst>
          </p:cNvPr>
          <p:cNvGraphicFramePr/>
          <p:nvPr>
            <p:extLst>
              <p:ext uri="{D42A27DB-BD31-4B8C-83A1-F6EECF244321}">
                <p14:modId xmlns:p14="http://schemas.microsoft.com/office/powerpoint/2010/main" val="2823275767"/>
              </p:ext>
            </p:extLst>
          </p:nvPr>
        </p:nvGraphicFramePr>
        <p:xfrm>
          <a:off x="6334272" y="1667420"/>
          <a:ext cx="4961817" cy="452717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15FB9369-E021-89C3-8DC3-ED76B5DED45B}"/>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9348" y="6202382"/>
            <a:ext cx="3000375" cy="669421"/>
          </a:xfrm>
          <a:prstGeom prst="rect">
            <a:avLst/>
          </a:prstGeom>
        </p:spPr>
      </p:pic>
    </p:spTree>
    <p:extLst>
      <p:ext uri="{BB962C8B-B14F-4D97-AF65-F5344CB8AC3E}">
        <p14:creationId xmlns:p14="http://schemas.microsoft.com/office/powerpoint/2010/main" val="1041830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599736" y="2433105"/>
            <a:ext cx="2612304" cy="2612304"/>
          </a:xfrm>
          <a:prstGeom prst="rect">
            <a:avLst/>
          </a:prstGeom>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210313" y="4867475"/>
            <a:ext cx="53911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nSpc>
                <a:spcPct val="100000"/>
              </a:lnSpc>
              <a:spcAft>
                <a:spcPts val="600"/>
              </a:spcAft>
            </a:pPr>
            <a:r>
              <a:rPr lang="en-US" sz="3200" b="1">
                <a:solidFill>
                  <a:schemeClr val="bg1"/>
                </a:solidFill>
                <a:latin typeface="+mj-lt"/>
              </a:rPr>
              <a:t>Congratulations!</a:t>
            </a:r>
            <a:r>
              <a:rPr lang="en-US" sz="2800" b="1">
                <a:solidFill>
                  <a:schemeClr val="bg1"/>
                </a:solidFill>
                <a:latin typeface="+mj-lt"/>
              </a:rPr>
              <a:t/>
            </a:r>
            <a:br>
              <a:rPr lang="en-US" sz="2800" b="1">
                <a:solidFill>
                  <a:schemeClr val="bg1"/>
                </a:solidFill>
                <a:latin typeface="+mj-lt"/>
              </a:rPr>
            </a:br>
            <a:r>
              <a:rPr lang="en-US" b="1">
                <a:solidFill>
                  <a:schemeClr val="bg1"/>
                </a:solidFill>
                <a:latin typeface="+mj-lt"/>
              </a:rPr>
              <a:t>You have completed this part</a:t>
            </a:r>
            <a:endParaRPr lang="en-US" sz="2800" b="1">
              <a:solidFill>
                <a:schemeClr val="bg1"/>
              </a:solidFill>
              <a:latin typeface="+mj-lt"/>
            </a:endParaRPr>
          </a:p>
        </p:txBody>
      </p:sp>
      <p:pic>
        <p:nvPicPr>
          <p:cNvPr id="5" name="Picture 2">
            <a:extLst>
              <a:ext uri="{FF2B5EF4-FFF2-40B4-BE49-F238E27FC236}">
                <a16:creationId xmlns:a16="http://schemas.microsoft.com/office/drawing/2014/main" id="{820CF07E-63BD-943B-4C02-57982ED82E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7373" y="6234021"/>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2" name="Ορθογώνιο 5">
            <a:extLst>
              <a:ext uri="{FF2B5EF4-FFF2-40B4-BE49-F238E27FC236}">
                <a16:creationId xmlns:a16="http://schemas.microsoft.com/office/drawing/2014/main" id="{44116D37-2457-87B8-D92F-855339CFE361}"/>
              </a:ext>
            </a:extLst>
          </p:cNvPr>
          <p:cNvSpPr/>
          <p:nvPr/>
        </p:nvSpPr>
        <p:spPr>
          <a:xfrm>
            <a:off x="2954955" y="6258631"/>
            <a:ext cx="7627551" cy="632422"/>
          </a:xfrm>
          <a:prstGeom prst="rect">
            <a:avLst/>
          </a:prstGeom>
        </p:spPr>
        <p:txBody>
          <a:bodyPr vert="horz" lIns="91440" tIns="45720" rIns="91440" bIns="45720" rtlCol="0" anchor="ctr">
            <a:normAutofit/>
          </a:bodyPr>
          <a:lstStyle/>
          <a:p>
            <a:pPr>
              <a:lnSpc>
                <a:spcPct val="90000"/>
              </a:lnSpc>
              <a:spcAft>
                <a:spcPts val="600"/>
              </a:spcAft>
            </a:pPr>
            <a:r>
              <a:rPr lang="en-US" sz="1100" b="0" i="0" dirty="0">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100" dirty="0">
              <a:effectLst>
                <a:outerShdw blurRad="38100" dist="38100" dir="2700000" algn="tl">
                  <a:srgbClr val="000000">
                    <a:alpha val="43137"/>
                  </a:srgbClr>
                </a:outerShdw>
              </a:effectLst>
              <a:latin typeface="+mj-lt"/>
            </a:endParaRPr>
          </a:p>
        </p:txBody>
      </p:sp>
      <p:sp>
        <p:nvSpPr>
          <p:cNvPr id="4" name="Title 3">
            <a:extLst>
              <a:ext uri="{FF2B5EF4-FFF2-40B4-BE49-F238E27FC236}">
                <a16:creationId xmlns:a16="http://schemas.microsoft.com/office/drawing/2014/main" id="{A5830B8B-25B5-4DAD-5AA5-C563F5FA438F}"/>
              </a:ext>
            </a:extLst>
          </p:cNvPr>
          <p:cNvSpPr>
            <a:spLocks noGrp="1"/>
          </p:cNvSpPr>
          <p:nvPr>
            <p:ph type="title"/>
          </p:nvPr>
        </p:nvSpPr>
        <p:spPr/>
        <p:txBody>
          <a:bodyPr/>
          <a:lstStyle/>
          <a:p>
            <a:endParaRPr lang="el-GR"/>
          </a:p>
        </p:txBody>
      </p:sp>
    </p:spTree>
    <p:extLst>
      <p:ext uri="{BB962C8B-B14F-4D97-AF65-F5344CB8AC3E}">
        <p14:creationId xmlns:p14="http://schemas.microsoft.com/office/powerpoint/2010/main" val="3246019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p:txBody>
          <a:bodyPr/>
          <a:lstStyle/>
          <a:p>
            <a:r>
              <a:rPr lang="en-US" sz="2200" b="1"/>
              <a:t>Objectives</a:t>
            </a:r>
            <a:endParaRPr lang="el-GR"/>
          </a:p>
        </p:txBody>
      </p:sp>
      <p:sp>
        <p:nvSpPr>
          <p:cNvPr id="5" name="Θέση περιεχομένου 4">
            <a:extLst>
              <a:ext uri="{FF2B5EF4-FFF2-40B4-BE49-F238E27FC236}">
                <a16:creationId xmlns:a16="http://schemas.microsoft.com/office/drawing/2014/main" id="{A8A9FD9A-D149-4CB3-A9BB-556DD2E24D3A}"/>
              </a:ext>
            </a:extLst>
          </p:cNvPr>
          <p:cNvSpPr>
            <a:spLocks noGrp="1"/>
          </p:cNvSpPr>
          <p:nvPr>
            <p:ph idx="1"/>
          </p:nvPr>
        </p:nvSpPr>
        <p:spPr/>
        <p:txBody>
          <a:bodyPr vert="horz" lIns="91440" tIns="45720" rIns="91440" bIns="45720" rtlCol="0" anchor="t">
            <a:normAutofit/>
          </a:bodyPr>
          <a:lstStyle/>
          <a:p>
            <a:pPr marL="0" indent="0">
              <a:buClr>
                <a:srgbClr val="95C11F"/>
              </a:buClr>
              <a:buNone/>
            </a:pPr>
            <a:endParaRPr lang="en-GB" dirty="0"/>
          </a:p>
          <a:p>
            <a:pPr marL="0" indent="0">
              <a:buClr>
                <a:srgbClr val="95C11F"/>
              </a:buClr>
              <a:buNone/>
            </a:pPr>
            <a:endParaRPr lang="en-GB" dirty="0">
              <a:cs typeface="Calibri"/>
            </a:endParaRPr>
          </a:p>
          <a:p>
            <a:pPr>
              <a:buClr>
                <a:srgbClr val="95C11F"/>
              </a:buClr>
            </a:pPr>
            <a:r>
              <a:rPr lang="en-GB" dirty="0"/>
              <a:t>To create understanding why dialogue is important, both in general and in the context of dealing with misinformation</a:t>
            </a:r>
            <a:endParaRPr lang="en-GB" dirty="0">
              <a:ea typeface="Calibri"/>
              <a:cs typeface="Calibri"/>
            </a:endParaRPr>
          </a:p>
          <a:p>
            <a:pPr>
              <a:buClr>
                <a:srgbClr val="95C11F"/>
              </a:buClr>
            </a:pPr>
            <a:r>
              <a:rPr lang="en-GB" dirty="0"/>
              <a:t>To explain the important fundamentals of dialogue</a:t>
            </a:r>
            <a:endParaRPr lang="en-GB" dirty="0">
              <a:cs typeface="Calibri"/>
            </a:endParaRPr>
          </a:p>
          <a:p>
            <a:pPr>
              <a:buClr>
                <a:srgbClr val="95C11F"/>
              </a:buClr>
            </a:pPr>
            <a:r>
              <a:rPr lang="en-GB" dirty="0"/>
              <a:t>To build skills in creating an effective dialogue</a:t>
            </a:r>
          </a:p>
          <a:p>
            <a:pPr>
              <a:buClr>
                <a:srgbClr val="95C11F"/>
              </a:buClr>
            </a:pPr>
            <a:r>
              <a:rPr lang="en-GB" dirty="0"/>
              <a:t>To clear up difficulties in intercultural communication</a:t>
            </a:r>
            <a:endParaRPr lang="en-GB" dirty="0">
              <a:cs typeface="Calibri"/>
            </a:endParaRPr>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412367" y="2213810"/>
            <a:ext cx="3779633" cy="3779633"/>
          </a:xfrm>
          <a:prstGeom prst="rect">
            <a:avLst/>
          </a:prstGeom>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Wolk 16">
            <a:extLst>
              <a:ext uri="{FF2B5EF4-FFF2-40B4-BE49-F238E27FC236}">
                <a16:creationId xmlns:a16="http://schemas.microsoft.com/office/drawing/2014/main" id="{10901C1E-E356-FC6B-133D-D8F4EF32C221}"/>
              </a:ext>
            </a:extLst>
          </p:cNvPr>
          <p:cNvSpPr/>
          <p:nvPr/>
        </p:nvSpPr>
        <p:spPr>
          <a:xfrm>
            <a:off x="7721536" y="706812"/>
            <a:ext cx="4306372" cy="3156155"/>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descr="Afbeelding met tekst, Lettertype, Houten blok, Rechthoek&#10;&#10;Automatisch gegenereerde beschrijving">
            <a:extLst>
              <a:ext uri="{FF2B5EF4-FFF2-40B4-BE49-F238E27FC236}">
                <a16:creationId xmlns:a16="http://schemas.microsoft.com/office/drawing/2014/main" id="{EBC6C1D7-1DE0-BFBF-405F-CF0016C13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471" y="4142409"/>
            <a:ext cx="4599269" cy="2403489"/>
          </a:xfrm>
          <a:prstGeom prst="rect">
            <a:avLst/>
          </a:prstGeom>
        </p:spPr>
      </p:pic>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nl-NL" err="1"/>
              <a:t>Counteracting</a:t>
            </a:r>
            <a:r>
              <a:rPr lang="nl-NL"/>
              <a:t> belief in information disorder</a:t>
            </a:r>
            <a:endParaRPr lang="en-US"/>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1799999"/>
            <a:ext cx="6861753" cy="4865977"/>
          </a:xfrm>
        </p:spPr>
        <p:txBody>
          <a:bodyPr vert="horz" lIns="91440" tIns="45720" rIns="91440" bIns="45720" rtlCol="0" anchor="t">
            <a:normAutofit lnSpcReduction="10000"/>
          </a:bodyPr>
          <a:lstStyle/>
          <a:p>
            <a:pPr marL="0" indent="0">
              <a:lnSpc>
                <a:spcPct val="120000"/>
              </a:lnSpc>
              <a:buNone/>
            </a:pPr>
            <a:r>
              <a:rPr lang="en-GB" sz="2100" dirty="0">
                <a:solidFill>
                  <a:srgbClr val="333333"/>
                </a:solidFill>
              </a:rPr>
              <a:t>Counteracting belief in information disorder could prove challenging is some cases, because </a:t>
            </a:r>
            <a:r>
              <a:rPr lang="en-GB" sz="2100" b="1" dirty="0">
                <a:solidFill>
                  <a:srgbClr val="333333"/>
                </a:solidFill>
              </a:rPr>
              <a:t>beliefs</a:t>
            </a:r>
            <a:r>
              <a:rPr lang="en-GB" sz="2100" dirty="0">
                <a:solidFill>
                  <a:srgbClr val="333333"/>
                </a:solidFill>
              </a:rPr>
              <a:t> are by definition stable ideas that </a:t>
            </a:r>
            <a:r>
              <a:rPr lang="en-GB" sz="2100" b="1" dirty="0">
                <a:solidFill>
                  <a:srgbClr val="333333"/>
                </a:solidFill>
              </a:rPr>
              <a:t>do not get changed easily</a:t>
            </a:r>
            <a:r>
              <a:rPr lang="en-GB" sz="2100" dirty="0">
                <a:solidFill>
                  <a:srgbClr val="333333"/>
                </a:solidFill>
              </a:rPr>
              <a:t>. This can differ per person and per belief, depending on the strength of the belief. </a:t>
            </a:r>
            <a:endParaRPr lang="en-GB" sz="2100" dirty="0">
              <a:solidFill>
                <a:srgbClr val="333333"/>
              </a:solidFill>
              <a:cs typeface="Calibri" panose="020F0502020204030204"/>
            </a:endParaRPr>
          </a:p>
          <a:p>
            <a:pPr marL="0" indent="0">
              <a:lnSpc>
                <a:spcPct val="120000"/>
              </a:lnSpc>
              <a:buNone/>
            </a:pPr>
            <a:r>
              <a:rPr lang="en-GB" sz="2100" dirty="0">
                <a:solidFill>
                  <a:srgbClr val="333333"/>
                </a:solidFill>
              </a:rPr>
              <a:t>For example, some people are just misinformed and are openminded towards other perspectives. Some others, however, can have more radical, closeminded beliefs. This can happen when a person is part of an echo chamber for example. </a:t>
            </a:r>
            <a:endParaRPr lang="en-GB" sz="2100" dirty="0">
              <a:solidFill>
                <a:srgbClr val="333333"/>
              </a:solidFill>
              <a:cs typeface="Calibri"/>
            </a:endParaRPr>
          </a:p>
          <a:p>
            <a:pPr marL="0" indent="0">
              <a:lnSpc>
                <a:spcPct val="120000"/>
              </a:lnSpc>
              <a:buNone/>
            </a:pPr>
            <a:r>
              <a:rPr lang="en-GB" sz="2100" b="0" i="0" dirty="0">
                <a:solidFill>
                  <a:srgbClr val="333333"/>
                </a:solidFill>
                <a:effectLst/>
              </a:rPr>
              <a:t>In both cases, but especially the latter, it is </a:t>
            </a:r>
            <a:r>
              <a:rPr lang="en-GB" sz="2100" b="1" i="0" dirty="0">
                <a:solidFill>
                  <a:srgbClr val="333333"/>
                </a:solidFill>
                <a:effectLst/>
              </a:rPr>
              <a:t>crucial to engage in dialogue</a:t>
            </a:r>
            <a:r>
              <a:rPr lang="en-GB" sz="2100" b="0" i="0" dirty="0">
                <a:solidFill>
                  <a:srgbClr val="333333"/>
                </a:solidFill>
                <a:effectLst/>
              </a:rPr>
              <a:t>.</a:t>
            </a:r>
            <a:r>
              <a:rPr lang="en-GB" sz="2100" dirty="0">
                <a:solidFill>
                  <a:srgbClr val="333333"/>
                </a:solidFill>
              </a:rPr>
              <a:t> </a:t>
            </a:r>
            <a:endParaRPr lang="en-GB" sz="2100" b="0" i="0" dirty="0">
              <a:solidFill>
                <a:srgbClr val="333333"/>
              </a:solidFill>
              <a:effectLst/>
              <a:cs typeface="Calibri"/>
            </a:endParaRP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US" sz="1200">
                <a:hlinkClick r:id="rId4"/>
              </a:rPr>
              <a:t>Source echo chamber definition</a:t>
            </a:r>
            <a:r>
              <a:rPr lang="en-US" sz="1200"/>
              <a:t> | </a:t>
            </a:r>
            <a:r>
              <a:rPr lang="en-US" sz="1200">
                <a:hlinkClick r:id="rId5"/>
              </a:rPr>
              <a:t>Source belief definition</a:t>
            </a:r>
            <a:r>
              <a:rPr lang="en-US" sz="1200"/>
              <a:t> | </a:t>
            </a:r>
            <a:r>
              <a:rPr lang="en-US" sz="1200">
                <a:hlinkClick r:id="rId6"/>
              </a:rPr>
              <a:t>Source image</a:t>
            </a:r>
            <a:endParaRPr lang="en-US" sz="1200"/>
          </a:p>
        </p:txBody>
      </p:sp>
      <p:sp>
        <p:nvSpPr>
          <p:cNvPr id="8" name="Tekstvak 7">
            <a:extLst>
              <a:ext uri="{FF2B5EF4-FFF2-40B4-BE49-F238E27FC236}">
                <a16:creationId xmlns:a16="http://schemas.microsoft.com/office/drawing/2014/main" id="{71373DBC-E032-BBAE-19D9-564131D51EE5}"/>
              </a:ext>
            </a:extLst>
          </p:cNvPr>
          <p:cNvSpPr txBox="1"/>
          <p:nvPr/>
        </p:nvSpPr>
        <p:spPr>
          <a:xfrm>
            <a:off x="8428828" y="1238448"/>
            <a:ext cx="2891787" cy="2092881"/>
          </a:xfrm>
          <a:prstGeom prst="rect">
            <a:avLst/>
          </a:prstGeom>
        </p:spPr>
        <p:txBody>
          <a:bodyPr wrap="square" rtlCol="0">
            <a:spAutoFit/>
          </a:bodyPr>
          <a:lstStyle/>
          <a:p>
            <a:pPr algn="ctr"/>
            <a:r>
              <a:rPr lang="nl-NL" sz="1400" i="1">
                <a:solidFill>
                  <a:schemeClr val="bg1"/>
                </a:solidFill>
              </a:rPr>
              <a:t>Echo </a:t>
            </a:r>
            <a:r>
              <a:rPr lang="nl-NL" sz="1400" i="1" err="1">
                <a:solidFill>
                  <a:schemeClr val="bg1"/>
                </a:solidFill>
              </a:rPr>
              <a:t>chamber</a:t>
            </a:r>
            <a:endParaRPr lang="nl-NL" sz="1400" i="1">
              <a:solidFill>
                <a:schemeClr val="bg1"/>
              </a:solidFill>
            </a:endParaRPr>
          </a:p>
          <a:p>
            <a:pPr algn="ctr"/>
            <a:endParaRPr lang="nl-NL" sz="1400" i="1">
              <a:solidFill>
                <a:schemeClr val="bg1"/>
              </a:solidFill>
            </a:endParaRPr>
          </a:p>
          <a:p>
            <a:pPr algn="ctr"/>
            <a:r>
              <a:rPr lang="en-US" sz="1400">
                <a:solidFill>
                  <a:schemeClr val="bg1"/>
                </a:solidFill>
                <a:effectLst/>
              </a:rPr>
              <a:t>an environment in which a person encounters only beliefs or opinions that coincide with their own, so that their existing views are reinforced, and alternative ideas are not considered.</a:t>
            </a:r>
          </a:p>
          <a:p>
            <a:pPr algn="ctr"/>
            <a:endParaRPr lang="nl-NL" u="sng" err="1"/>
          </a:p>
        </p:txBody>
      </p:sp>
    </p:spTree>
    <p:extLst>
      <p:ext uri="{BB962C8B-B14F-4D97-AF65-F5344CB8AC3E}">
        <p14:creationId xmlns:p14="http://schemas.microsoft.com/office/powerpoint/2010/main" val="2817837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0E417-1500-F32F-863B-87B56E2016E7}"/>
              </a:ext>
            </a:extLst>
          </p:cNvPr>
          <p:cNvSpPr>
            <a:spLocks noGrp="1"/>
          </p:cNvSpPr>
          <p:nvPr>
            <p:ph type="title"/>
          </p:nvPr>
        </p:nvSpPr>
        <p:spPr/>
        <p:txBody>
          <a:bodyPr/>
          <a:lstStyle/>
          <a:p>
            <a:r>
              <a:rPr lang="nl-NL"/>
              <a:t>The </a:t>
            </a:r>
            <a:r>
              <a:rPr lang="nl-NL" err="1"/>
              <a:t>importance</a:t>
            </a:r>
            <a:r>
              <a:rPr lang="nl-NL"/>
              <a:t> of </a:t>
            </a:r>
            <a:r>
              <a:rPr lang="nl-NL" err="1"/>
              <a:t>dialogue</a:t>
            </a:r>
            <a:endParaRPr lang="nl-NL"/>
          </a:p>
        </p:txBody>
      </p:sp>
      <p:sp>
        <p:nvSpPr>
          <p:cNvPr id="3" name="Tijdelijke aanduiding voor inhoud 2">
            <a:extLst>
              <a:ext uri="{FF2B5EF4-FFF2-40B4-BE49-F238E27FC236}">
                <a16:creationId xmlns:a16="http://schemas.microsoft.com/office/drawing/2014/main" id="{41E1A4B8-F436-9C1B-D047-64A52FCC8793}"/>
              </a:ext>
            </a:extLst>
          </p:cNvPr>
          <p:cNvSpPr>
            <a:spLocks noGrp="1"/>
          </p:cNvSpPr>
          <p:nvPr>
            <p:ph idx="1"/>
          </p:nvPr>
        </p:nvSpPr>
        <p:spPr>
          <a:xfrm>
            <a:off x="6096000" y="1771469"/>
            <a:ext cx="5852132" cy="4865977"/>
          </a:xfrm>
        </p:spPr>
        <p:txBody>
          <a:bodyPr vert="horz" lIns="91440" tIns="45720" rIns="91440" bIns="45720" rtlCol="0" anchor="t">
            <a:normAutofit/>
          </a:bodyPr>
          <a:lstStyle/>
          <a:p>
            <a:pPr marL="0" indent="0">
              <a:buNone/>
            </a:pPr>
            <a:r>
              <a:rPr lang="nl-NL" sz="2200" dirty="0"/>
              <a:t>In order to “change someone’s mind” about certain beliefs or ideas, they have to </a:t>
            </a:r>
            <a:r>
              <a:rPr lang="nl-NL" sz="2200" b="1" dirty="0"/>
              <a:t>come into contact with other perspectives, facts, insights and attitudes</a:t>
            </a:r>
            <a:r>
              <a:rPr lang="nl-NL" sz="2200" dirty="0"/>
              <a:t>. Talking with them is a very good way to offer these perspectives. </a:t>
            </a:r>
            <a:endParaRPr lang="nl-NL" sz="2200" dirty="0">
              <a:cs typeface="Calibri" panose="020F0502020204030204"/>
            </a:endParaRPr>
          </a:p>
          <a:p>
            <a:pPr marL="0" indent="0">
              <a:buNone/>
            </a:pPr>
            <a:r>
              <a:rPr lang="nl-NL" sz="2200" dirty="0"/>
              <a:t>In the case of belief in information disorder, one can adress feelings, ideas and facts on a personal level through conversations, in order to hopefully counteract their attitudes based on falsehoods.</a:t>
            </a:r>
            <a:endParaRPr lang="nl-NL" sz="2200" dirty="0">
              <a:cs typeface="Calibri"/>
            </a:endParaRPr>
          </a:p>
          <a:p>
            <a:pPr marL="0" indent="0">
              <a:buNone/>
            </a:pPr>
            <a:endParaRPr lang="nl-NL" sz="2200" dirty="0">
              <a:cs typeface="Calibri"/>
            </a:endParaRPr>
          </a:p>
          <a:p>
            <a:pPr marL="0" indent="0">
              <a:buNone/>
            </a:pPr>
            <a:r>
              <a:rPr lang="nl-NL" sz="2200" dirty="0"/>
              <a:t>However, not all dialogue has the same effect…</a:t>
            </a:r>
            <a:endParaRPr lang="nl-NL" sz="2200" dirty="0">
              <a:cs typeface="Calibri"/>
            </a:endParaRPr>
          </a:p>
          <a:p>
            <a:pPr marL="0" indent="0" algn="just">
              <a:buNone/>
            </a:pPr>
            <a:endParaRPr lang="nl-NL" dirty="0">
              <a:cs typeface="Calibri" panose="020F0502020204030204"/>
            </a:endParaRPr>
          </a:p>
        </p:txBody>
      </p:sp>
      <p:pic>
        <p:nvPicPr>
          <p:cNvPr id="4" name="Afbeelding 3" descr="Afbeelding met tekenfilm, clipart, Tekenfilm, emoticon&#10;&#10;Automatisch gegenereerde beschrijving">
            <a:extLst>
              <a:ext uri="{FF2B5EF4-FFF2-40B4-BE49-F238E27FC236}">
                <a16:creationId xmlns:a16="http://schemas.microsoft.com/office/drawing/2014/main" id="{CEB49409-A33F-1C1B-992D-82BA47F3FE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00" y="1496509"/>
            <a:ext cx="4763831" cy="4763831"/>
          </a:xfrm>
          <a:prstGeom prst="rect">
            <a:avLst/>
          </a:prstGeom>
        </p:spPr>
      </p:pic>
      <p:sp>
        <p:nvSpPr>
          <p:cNvPr id="7" name="TextBox 6">
            <a:extLst>
              <a:ext uri="{FF2B5EF4-FFF2-40B4-BE49-F238E27FC236}">
                <a16:creationId xmlns:a16="http://schemas.microsoft.com/office/drawing/2014/main" id="{C14FF40C-B3FD-7278-B50A-37C1E2177553}"/>
              </a:ext>
            </a:extLst>
          </p:cNvPr>
          <p:cNvSpPr txBox="1"/>
          <p:nvPr/>
        </p:nvSpPr>
        <p:spPr>
          <a:xfrm>
            <a:off x="5740074" y="6452780"/>
            <a:ext cx="6208058" cy="276999"/>
          </a:xfrm>
          <a:prstGeom prst="rect">
            <a:avLst/>
          </a:prstGeom>
          <a:noFill/>
        </p:spPr>
        <p:txBody>
          <a:bodyPr wrap="square">
            <a:spAutoFit/>
          </a:bodyPr>
          <a:lstStyle/>
          <a:p>
            <a:pPr algn="r"/>
            <a:r>
              <a:rPr lang="en-GB" sz="1200" b="0" i="0" dirty="0">
                <a:solidFill>
                  <a:srgbClr val="5F7D95"/>
                </a:solidFill>
                <a:effectLst/>
                <a:latin typeface="Proxima Nova"/>
              </a:rPr>
              <a:t>image: Flaticon.com | </a:t>
            </a:r>
            <a:r>
              <a:rPr lang="en-GB" sz="1200" b="0" i="0" dirty="0">
                <a:solidFill>
                  <a:srgbClr val="5F7D95"/>
                </a:solidFill>
                <a:effectLst/>
                <a:latin typeface="Proxima Nova"/>
                <a:hlinkClick r:id="rId4"/>
              </a:rPr>
              <a:t>Source</a:t>
            </a:r>
            <a:endParaRPr lang="en-GB" sz="1200" dirty="0"/>
          </a:p>
        </p:txBody>
      </p:sp>
    </p:spTree>
    <p:extLst>
      <p:ext uri="{BB962C8B-B14F-4D97-AF65-F5344CB8AC3E}">
        <p14:creationId xmlns:p14="http://schemas.microsoft.com/office/powerpoint/2010/main" val="2461137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AEB37-7883-030C-7641-28D68F336EC1}"/>
              </a:ext>
            </a:extLst>
          </p:cNvPr>
          <p:cNvSpPr>
            <a:spLocks noGrp="1"/>
          </p:cNvSpPr>
          <p:nvPr>
            <p:ph type="title"/>
          </p:nvPr>
        </p:nvSpPr>
        <p:spPr/>
        <p:txBody>
          <a:bodyPr/>
          <a:lstStyle/>
          <a:p>
            <a:r>
              <a:rPr lang="nl-NL"/>
              <a:t>A safe environment</a:t>
            </a:r>
          </a:p>
        </p:txBody>
      </p:sp>
      <p:sp>
        <p:nvSpPr>
          <p:cNvPr id="3" name="Tijdelijke aanduiding voor inhoud 2">
            <a:extLst>
              <a:ext uri="{FF2B5EF4-FFF2-40B4-BE49-F238E27FC236}">
                <a16:creationId xmlns:a16="http://schemas.microsoft.com/office/drawing/2014/main" id="{034DEDC9-0B68-7FB8-5C3A-7F3C6FC3850D}"/>
              </a:ext>
            </a:extLst>
          </p:cNvPr>
          <p:cNvSpPr>
            <a:spLocks noGrp="1"/>
          </p:cNvSpPr>
          <p:nvPr>
            <p:ph idx="1"/>
          </p:nvPr>
        </p:nvSpPr>
        <p:spPr/>
        <p:txBody>
          <a:bodyPr vert="horz" lIns="91440" tIns="45720" rIns="91440" bIns="45720" rtlCol="0" anchor="t">
            <a:normAutofit/>
          </a:bodyPr>
          <a:lstStyle/>
          <a:p>
            <a:pPr marL="0" indent="0">
              <a:buNone/>
            </a:pPr>
            <a:r>
              <a:rPr lang="nl-NL" sz="2100" b="1" dirty="0" err="1"/>
              <a:t>Dialogue</a:t>
            </a:r>
            <a:r>
              <a:rPr lang="nl-NL" sz="2100" b="1" dirty="0"/>
              <a:t> </a:t>
            </a:r>
            <a:r>
              <a:rPr lang="nl-NL" sz="2100" b="1" dirty="0" err="1"/>
              <a:t>can</a:t>
            </a:r>
            <a:r>
              <a:rPr lang="nl-NL" sz="2100" b="1" dirty="0"/>
              <a:t> </a:t>
            </a:r>
            <a:r>
              <a:rPr lang="nl-NL" sz="2100" b="1" dirty="0" err="1"/>
              <a:t>differ</a:t>
            </a:r>
            <a:r>
              <a:rPr lang="nl-NL" sz="2100" dirty="0"/>
              <a:t> </a:t>
            </a:r>
            <a:r>
              <a:rPr lang="nl-NL" sz="2100" dirty="0" err="1"/>
              <a:t>extensively</a:t>
            </a:r>
            <a:r>
              <a:rPr lang="nl-NL" sz="2100" dirty="0"/>
              <a:t>: </a:t>
            </a:r>
            <a:r>
              <a:rPr lang="nl-NL" sz="2100" dirty="0" err="1"/>
              <a:t>some</a:t>
            </a:r>
            <a:r>
              <a:rPr lang="nl-NL" sz="2100" dirty="0"/>
              <a:t> </a:t>
            </a:r>
            <a:r>
              <a:rPr lang="nl-NL" sz="2100" dirty="0" err="1"/>
              <a:t>conversations</a:t>
            </a:r>
            <a:r>
              <a:rPr lang="nl-NL" sz="2100" dirty="0"/>
              <a:t> are </a:t>
            </a:r>
            <a:r>
              <a:rPr lang="nl-NL" sz="2100" b="1" dirty="0" err="1"/>
              <a:t>combative</a:t>
            </a:r>
            <a:r>
              <a:rPr lang="nl-NL" sz="2100" b="1" dirty="0"/>
              <a:t> </a:t>
            </a:r>
            <a:r>
              <a:rPr lang="nl-NL" sz="2100" dirty="0"/>
              <a:t>in nature, </a:t>
            </a:r>
            <a:r>
              <a:rPr lang="nl-NL" sz="2100" dirty="0" err="1"/>
              <a:t>while</a:t>
            </a:r>
            <a:r>
              <a:rPr lang="nl-NL" sz="2100" dirty="0"/>
              <a:t> </a:t>
            </a:r>
            <a:r>
              <a:rPr lang="nl-NL" sz="2100" dirty="0" err="1"/>
              <a:t>others</a:t>
            </a:r>
            <a:r>
              <a:rPr lang="nl-NL" sz="2100" dirty="0"/>
              <a:t> are </a:t>
            </a:r>
            <a:r>
              <a:rPr lang="nl-NL" sz="2100" b="1" dirty="0" err="1"/>
              <a:t>respectful</a:t>
            </a:r>
            <a:r>
              <a:rPr lang="nl-NL" sz="2100" dirty="0"/>
              <a:t>. As </a:t>
            </a:r>
            <a:r>
              <a:rPr lang="nl-NL" sz="2100" dirty="0" err="1"/>
              <a:t>you</a:t>
            </a:r>
            <a:r>
              <a:rPr lang="nl-NL" sz="2100" dirty="0"/>
              <a:t> </a:t>
            </a:r>
            <a:r>
              <a:rPr lang="nl-NL" sz="2100" dirty="0" err="1"/>
              <a:t>could</a:t>
            </a:r>
            <a:r>
              <a:rPr lang="nl-NL" sz="2100" dirty="0"/>
              <a:t> </a:t>
            </a:r>
            <a:r>
              <a:rPr lang="nl-NL" sz="2100" dirty="0" err="1"/>
              <a:t>expect</a:t>
            </a:r>
            <a:r>
              <a:rPr lang="nl-NL" sz="2100" dirty="0"/>
              <a:t>, </a:t>
            </a:r>
            <a:r>
              <a:rPr lang="nl-NL" sz="2100" dirty="0" err="1"/>
              <a:t>combative</a:t>
            </a:r>
            <a:r>
              <a:rPr lang="nl-NL" sz="2100" dirty="0"/>
              <a:t> </a:t>
            </a:r>
            <a:r>
              <a:rPr lang="nl-NL" sz="2100" dirty="0" err="1"/>
              <a:t>conversations</a:t>
            </a:r>
            <a:r>
              <a:rPr lang="nl-NL" sz="2100" dirty="0"/>
              <a:t> do </a:t>
            </a:r>
            <a:r>
              <a:rPr lang="nl-NL" sz="2100" dirty="0" err="1"/>
              <a:t>not</a:t>
            </a:r>
            <a:r>
              <a:rPr lang="nl-NL" sz="2100" dirty="0"/>
              <a:t> </a:t>
            </a:r>
            <a:r>
              <a:rPr lang="nl-NL" sz="2100" dirty="0" err="1"/>
              <a:t>amount</a:t>
            </a:r>
            <a:r>
              <a:rPr lang="nl-NL" sz="2100" dirty="0"/>
              <a:t> </a:t>
            </a:r>
            <a:r>
              <a:rPr lang="nl-NL" sz="2100" dirty="0" err="1"/>
              <a:t>to</a:t>
            </a:r>
            <a:r>
              <a:rPr lang="nl-NL" sz="2100" dirty="0"/>
              <a:t> </a:t>
            </a:r>
            <a:r>
              <a:rPr lang="nl-NL" sz="2100" dirty="0" err="1"/>
              <a:t>anything</a:t>
            </a:r>
            <a:r>
              <a:rPr lang="nl-NL" sz="2100" dirty="0"/>
              <a:t> </a:t>
            </a:r>
            <a:r>
              <a:rPr lang="nl-NL" sz="2100" dirty="0" err="1"/>
              <a:t>usually</a:t>
            </a:r>
            <a:r>
              <a:rPr lang="nl-NL" sz="2100" dirty="0"/>
              <a:t>. Due to the </a:t>
            </a:r>
            <a:r>
              <a:rPr lang="nl-NL" sz="2100" b="1" dirty="0"/>
              <a:t>agressive </a:t>
            </a:r>
            <a:r>
              <a:rPr lang="nl-NL" sz="2100" dirty="0"/>
              <a:t>nature of the dialogue it will end up in </a:t>
            </a:r>
            <a:r>
              <a:rPr lang="nl-NL" sz="2100" b="1" dirty="0"/>
              <a:t>emotional, close-minded</a:t>
            </a:r>
            <a:r>
              <a:rPr lang="nl-NL" sz="2100" dirty="0"/>
              <a:t> arguments.</a:t>
            </a:r>
            <a:endParaRPr lang="nl-NL" dirty="0"/>
          </a:p>
        </p:txBody>
      </p:sp>
      <p:sp>
        <p:nvSpPr>
          <p:cNvPr id="5" name="Tekstvak 4">
            <a:extLst>
              <a:ext uri="{FF2B5EF4-FFF2-40B4-BE49-F238E27FC236}">
                <a16:creationId xmlns:a16="http://schemas.microsoft.com/office/drawing/2014/main" id="{3680CB83-BAE0-86C8-D9AA-32AADB2EF352}"/>
              </a:ext>
            </a:extLst>
          </p:cNvPr>
          <p:cNvSpPr txBox="1"/>
          <p:nvPr/>
        </p:nvSpPr>
        <p:spPr>
          <a:xfrm>
            <a:off x="6607277" y="1799999"/>
            <a:ext cx="5026724" cy="4247317"/>
          </a:xfrm>
          <a:prstGeom prst="rect">
            <a:avLst/>
          </a:prstGeom>
        </p:spPr>
        <p:txBody>
          <a:bodyPr wrap="square" lIns="91440" tIns="45720" rIns="91440" bIns="45720" rtlCol="0" anchor="t">
            <a:spAutoFit/>
          </a:bodyPr>
          <a:lstStyle/>
          <a:p>
            <a:r>
              <a:rPr lang="nl-NL" sz="2100" dirty="0"/>
              <a:t>In order </a:t>
            </a:r>
            <a:r>
              <a:rPr lang="nl-NL" sz="2100" dirty="0" err="1"/>
              <a:t>for</a:t>
            </a:r>
            <a:r>
              <a:rPr lang="nl-NL" sz="2100" dirty="0"/>
              <a:t> </a:t>
            </a:r>
            <a:r>
              <a:rPr lang="nl-NL" sz="2100" dirty="0" err="1"/>
              <a:t>someone’s</a:t>
            </a:r>
            <a:r>
              <a:rPr lang="nl-NL" sz="2100" dirty="0"/>
              <a:t> mind </a:t>
            </a:r>
            <a:r>
              <a:rPr lang="nl-NL" sz="2100" dirty="0" err="1"/>
              <a:t>to</a:t>
            </a:r>
            <a:r>
              <a:rPr lang="nl-NL" sz="2100" dirty="0"/>
              <a:t> change on a subject, </a:t>
            </a:r>
            <a:r>
              <a:rPr lang="nl-NL" sz="2100" dirty="0" err="1"/>
              <a:t>it</a:t>
            </a:r>
            <a:r>
              <a:rPr lang="nl-NL" sz="2100" dirty="0"/>
              <a:t> is </a:t>
            </a:r>
            <a:r>
              <a:rPr lang="nl-NL" sz="2100" dirty="0" err="1"/>
              <a:t>crucial</a:t>
            </a:r>
            <a:r>
              <a:rPr lang="nl-NL" sz="2100" dirty="0"/>
              <a:t> </a:t>
            </a:r>
            <a:r>
              <a:rPr lang="nl-NL" sz="2100" dirty="0" err="1"/>
              <a:t>to</a:t>
            </a:r>
            <a:r>
              <a:rPr lang="nl-NL" sz="2100" dirty="0"/>
              <a:t> </a:t>
            </a:r>
            <a:r>
              <a:rPr lang="nl-NL" sz="2100" dirty="0" err="1"/>
              <a:t>stay</a:t>
            </a:r>
            <a:r>
              <a:rPr lang="nl-NL" sz="2100" dirty="0"/>
              <a:t> </a:t>
            </a:r>
            <a:r>
              <a:rPr lang="nl-NL" sz="2100" b="1" dirty="0" err="1"/>
              <a:t>respectful</a:t>
            </a:r>
            <a:r>
              <a:rPr lang="nl-NL" sz="2100" dirty="0"/>
              <a:t> </a:t>
            </a:r>
            <a:r>
              <a:rPr lang="nl-NL" sz="2100" dirty="0" err="1"/>
              <a:t>and</a:t>
            </a:r>
            <a:r>
              <a:rPr lang="nl-NL" sz="2100" dirty="0"/>
              <a:t> </a:t>
            </a:r>
            <a:r>
              <a:rPr lang="nl-NL" sz="2100" dirty="0" err="1"/>
              <a:t>foster</a:t>
            </a:r>
            <a:r>
              <a:rPr lang="nl-NL" sz="2100" dirty="0"/>
              <a:t> </a:t>
            </a:r>
            <a:r>
              <a:rPr lang="nl-NL" sz="2100" dirty="0" err="1"/>
              <a:t>an</a:t>
            </a:r>
            <a:r>
              <a:rPr lang="nl-NL" sz="2100" dirty="0"/>
              <a:t> </a:t>
            </a:r>
            <a:r>
              <a:rPr lang="nl-NL" sz="2100" b="1" dirty="0"/>
              <a:t>open </a:t>
            </a:r>
            <a:r>
              <a:rPr lang="nl-NL" sz="2100" b="1" dirty="0" err="1"/>
              <a:t>dialogue</a:t>
            </a:r>
            <a:r>
              <a:rPr lang="nl-NL" sz="2100" dirty="0"/>
              <a:t>. In order </a:t>
            </a:r>
            <a:r>
              <a:rPr lang="nl-NL" sz="2100" dirty="0" err="1"/>
              <a:t>to</a:t>
            </a:r>
            <a:r>
              <a:rPr lang="nl-NL" sz="2100" dirty="0"/>
              <a:t> have </a:t>
            </a:r>
            <a:r>
              <a:rPr lang="nl-NL" sz="2100" dirty="0" err="1"/>
              <a:t>an</a:t>
            </a:r>
            <a:r>
              <a:rPr lang="nl-NL" sz="2100" dirty="0"/>
              <a:t> </a:t>
            </a:r>
            <a:r>
              <a:rPr lang="nl-NL" sz="2100" dirty="0" err="1"/>
              <a:t>effective</a:t>
            </a:r>
            <a:r>
              <a:rPr lang="nl-NL" sz="2100" dirty="0"/>
              <a:t> </a:t>
            </a:r>
            <a:r>
              <a:rPr lang="nl-NL" sz="2100" dirty="0" err="1"/>
              <a:t>respectful</a:t>
            </a:r>
            <a:r>
              <a:rPr lang="nl-NL" sz="2100" dirty="0"/>
              <a:t> </a:t>
            </a:r>
            <a:r>
              <a:rPr lang="nl-NL" sz="2100" dirty="0" err="1"/>
              <a:t>dialogue</a:t>
            </a:r>
            <a:r>
              <a:rPr lang="nl-NL" sz="2100" dirty="0"/>
              <a:t>, </a:t>
            </a:r>
            <a:r>
              <a:rPr lang="nl-NL" sz="2100" dirty="0" err="1"/>
              <a:t>the</a:t>
            </a:r>
            <a:r>
              <a:rPr lang="nl-NL" sz="2100" dirty="0"/>
              <a:t> environment in </a:t>
            </a:r>
            <a:r>
              <a:rPr lang="nl-NL" sz="2100" dirty="0" err="1"/>
              <a:t>which</a:t>
            </a:r>
            <a:r>
              <a:rPr lang="nl-NL" sz="2100" dirty="0"/>
              <a:t> </a:t>
            </a:r>
            <a:r>
              <a:rPr lang="nl-NL" sz="2100" dirty="0" err="1"/>
              <a:t>it</a:t>
            </a:r>
            <a:r>
              <a:rPr lang="nl-NL" sz="2100" dirty="0"/>
              <a:t> takes </a:t>
            </a:r>
            <a:r>
              <a:rPr lang="nl-NL" sz="2100" dirty="0" err="1"/>
              <a:t>place</a:t>
            </a:r>
            <a:r>
              <a:rPr lang="nl-NL" sz="2100" dirty="0"/>
              <a:t> </a:t>
            </a:r>
            <a:r>
              <a:rPr lang="nl-NL" sz="2100" dirty="0" err="1"/>
              <a:t>should</a:t>
            </a:r>
            <a:r>
              <a:rPr lang="nl-NL" sz="2100" dirty="0"/>
              <a:t> </a:t>
            </a:r>
            <a:r>
              <a:rPr lang="nl-NL" sz="2100" dirty="0" err="1"/>
              <a:t>be</a:t>
            </a:r>
            <a:r>
              <a:rPr lang="nl-NL" sz="2100" dirty="0"/>
              <a:t>  </a:t>
            </a:r>
            <a:r>
              <a:rPr lang="nl-NL" sz="2100" b="1" dirty="0"/>
              <a:t>safe</a:t>
            </a:r>
            <a:r>
              <a:rPr lang="nl-NL" sz="2100" dirty="0"/>
              <a:t>. </a:t>
            </a:r>
            <a:r>
              <a:rPr lang="nl-NL" sz="2100" dirty="0" err="1"/>
              <a:t>This</a:t>
            </a:r>
            <a:r>
              <a:rPr lang="nl-NL" sz="2100" dirty="0"/>
              <a:t> </a:t>
            </a:r>
            <a:r>
              <a:rPr lang="nl-NL" sz="2100" dirty="0" err="1"/>
              <a:t>creates</a:t>
            </a:r>
            <a:r>
              <a:rPr lang="nl-NL" sz="2100" dirty="0"/>
              <a:t> </a:t>
            </a:r>
            <a:r>
              <a:rPr lang="nl-NL" sz="2100" dirty="0" err="1"/>
              <a:t>opportunities</a:t>
            </a:r>
            <a:r>
              <a:rPr lang="nl-NL" sz="2100" dirty="0"/>
              <a:t> </a:t>
            </a:r>
            <a:r>
              <a:rPr lang="nl-NL" sz="2100" dirty="0" err="1"/>
              <a:t>to</a:t>
            </a:r>
            <a:r>
              <a:rPr lang="nl-NL" sz="2100" dirty="0"/>
              <a:t> </a:t>
            </a:r>
            <a:r>
              <a:rPr lang="nl-NL" sz="2100" b="1" dirty="0" err="1"/>
              <a:t>challenge</a:t>
            </a:r>
            <a:r>
              <a:rPr lang="nl-NL" sz="2100" b="1" dirty="0"/>
              <a:t> </a:t>
            </a:r>
            <a:r>
              <a:rPr lang="nl-NL" sz="2100" b="1" dirty="0" err="1"/>
              <a:t>their</a:t>
            </a:r>
            <a:r>
              <a:rPr lang="nl-NL" sz="2100" b="1" dirty="0"/>
              <a:t> </a:t>
            </a:r>
            <a:r>
              <a:rPr lang="nl-NL" sz="2100" b="1" dirty="0" err="1"/>
              <a:t>own</a:t>
            </a:r>
            <a:r>
              <a:rPr lang="nl-NL" sz="2100" b="1" dirty="0"/>
              <a:t> </a:t>
            </a:r>
            <a:r>
              <a:rPr lang="nl-NL" sz="2100" b="1" dirty="0" err="1"/>
              <a:t>beliefs</a:t>
            </a:r>
            <a:r>
              <a:rPr lang="nl-NL" sz="2100" b="1" dirty="0"/>
              <a:t> </a:t>
            </a:r>
            <a:r>
              <a:rPr lang="nl-NL" sz="2100" dirty="0" err="1"/>
              <a:t>and</a:t>
            </a:r>
            <a:r>
              <a:rPr lang="nl-NL" sz="2100" dirty="0"/>
              <a:t> </a:t>
            </a:r>
            <a:r>
              <a:rPr lang="nl-NL" sz="2100" b="1" dirty="0" err="1"/>
              <a:t>engage</a:t>
            </a:r>
            <a:r>
              <a:rPr lang="nl-NL" sz="2100" b="1" dirty="0"/>
              <a:t> </a:t>
            </a:r>
            <a:r>
              <a:rPr lang="nl-NL" sz="2100" b="1" dirty="0" err="1"/>
              <a:t>with</a:t>
            </a:r>
            <a:r>
              <a:rPr lang="nl-NL" sz="2100" b="1" dirty="0"/>
              <a:t> different </a:t>
            </a:r>
            <a:r>
              <a:rPr lang="nl-NL" sz="2100" b="1" dirty="0" err="1"/>
              <a:t>perspectives</a:t>
            </a:r>
            <a:r>
              <a:rPr lang="nl-NL" sz="2100" b="1" dirty="0"/>
              <a:t> </a:t>
            </a:r>
            <a:r>
              <a:rPr lang="nl-NL" sz="2100" dirty="0"/>
              <a:t>without </a:t>
            </a:r>
            <a:r>
              <a:rPr lang="nl-NL" sz="2100" dirty="0" err="1"/>
              <a:t>judgement</a:t>
            </a:r>
            <a:r>
              <a:rPr lang="nl-NL" sz="2100" dirty="0"/>
              <a:t>.</a:t>
            </a:r>
            <a:endParaRPr lang="nl-NL" dirty="0"/>
          </a:p>
          <a:p>
            <a:endParaRPr lang="nl-NL" sz="2100" dirty="0">
              <a:cs typeface="Calibri" panose="020F0502020204030204"/>
            </a:endParaRPr>
          </a:p>
          <a:p>
            <a:r>
              <a:rPr lang="nl-NL" sz="2100" dirty="0"/>
              <a:t>In order </a:t>
            </a:r>
            <a:r>
              <a:rPr lang="nl-NL" sz="2100" dirty="0" err="1"/>
              <a:t>to</a:t>
            </a:r>
            <a:r>
              <a:rPr lang="nl-NL" sz="2100" dirty="0"/>
              <a:t> </a:t>
            </a:r>
            <a:r>
              <a:rPr lang="nl-NL" sz="2100" dirty="0" err="1"/>
              <a:t>create</a:t>
            </a:r>
            <a:r>
              <a:rPr lang="nl-NL" sz="2100" dirty="0"/>
              <a:t> </a:t>
            </a:r>
            <a:r>
              <a:rPr lang="nl-NL" sz="2100" dirty="0" err="1"/>
              <a:t>such</a:t>
            </a:r>
            <a:r>
              <a:rPr lang="nl-NL" sz="2100" dirty="0"/>
              <a:t> a safe environment, </a:t>
            </a:r>
            <a:r>
              <a:rPr lang="nl-NL" sz="2100" dirty="0" err="1"/>
              <a:t>there</a:t>
            </a:r>
            <a:r>
              <a:rPr lang="nl-NL" sz="2100" dirty="0"/>
              <a:t> are </a:t>
            </a:r>
            <a:r>
              <a:rPr lang="nl-NL" sz="2100" dirty="0" err="1"/>
              <a:t>four</a:t>
            </a:r>
            <a:r>
              <a:rPr lang="nl-NL" sz="2100" dirty="0"/>
              <a:t> </a:t>
            </a:r>
            <a:r>
              <a:rPr lang="nl-NL" sz="2100" dirty="0" err="1"/>
              <a:t>core</a:t>
            </a:r>
            <a:r>
              <a:rPr lang="nl-NL" sz="2100" dirty="0"/>
              <a:t> </a:t>
            </a:r>
            <a:r>
              <a:rPr lang="nl-NL" sz="2100" dirty="0" err="1"/>
              <a:t>elements</a:t>
            </a:r>
            <a:r>
              <a:rPr lang="nl-NL" sz="2100" dirty="0"/>
              <a:t>:</a:t>
            </a:r>
            <a:endParaRPr lang="nl-NL" sz="2100" dirty="0">
              <a:cs typeface="Calibri" panose="020F0502020204030204"/>
            </a:endParaRPr>
          </a:p>
          <a:p>
            <a:pPr algn="just"/>
            <a:endParaRPr lang="nl-NL" dirty="0">
              <a:cs typeface="Calibri" panose="020F0502020204030204"/>
            </a:endParaRPr>
          </a:p>
        </p:txBody>
      </p:sp>
      <p:sp>
        <p:nvSpPr>
          <p:cNvPr id="10" name="Tekstvak 9">
            <a:extLst>
              <a:ext uri="{FF2B5EF4-FFF2-40B4-BE49-F238E27FC236}">
                <a16:creationId xmlns:a16="http://schemas.microsoft.com/office/drawing/2014/main" id="{CF270ABC-A313-1EC8-FD66-8D97D650372E}"/>
              </a:ext>
            </a:extLst>
          </p:cNvPr>
          <p:cNvSpPr txBox="1"/>
          <p:nvPr/>
        </p:nvSpPr>
        <p:spPr>
          <a:xfrm>
            <a:off x="6918837" y="6597094"/>
            <a:ext cx="5270090" cy="276999"/>
          </a:xfrm>
          <a:prstGeom prst="rect">
            <a:avLst/>
          </a:prstGeom>
        </p:spPr>
        <p:txBody>
          <a:bodyPr wrap="square" rtlCol="0">
            <a:spAutoFit/>
          </a:bodyPr>
          <a:lstStyle/>
          <a:p>
            <a:pPr algn="r"/>
            <a:r>
              <a:rPr lang="nl-NL" sz="1200">
                <a:hlinkClick r:id="rId3"/>
              </a:rPr>
              <a:t>Source image</a:t>
            </a:r>
            <a:endParaRPr lang="nl-NL" sz="1200"/>
          </a:p>
        </p:txBody>
      </p:sp>
      <p:sp>
        <p:nvSpPr>
          <p:cNvPr id="4" name="Ορθογώνιο 3">
            <a:extLst>
              <a:ext uri="{FF2B5EF4-FFF2-40B4-BE49-F238E27FC236}">
                <a16:creationId xmlns:a16="http://schemas.microsoft.com/office/drawing/2014/main" id="{58865987-DD05-8E84-8A1C-19D48F2660C9}"/>
              </a:ext>
            </a:extLst>
          </p:cNvPr>
          <p:cNvSpPr/>
          <p:nvPr/>
        </p:nvSpPr>
        <p:spPr>
          <a:xfrm>
            <a:off x="1400091" y="3923657"/>
            <a:ext cx="3733971" cy="1754326"/>
          </a:xfrm>
          <a:prstGeom prst="rect">
            <a:avLst/>
          </a:prstGeom>
          <a:noFill/>
        </p:spPr>
        <p:txBody>
          <a:bodyPr wrap="none" lIns="91440" tIns="45720" rIns="91440" bIns="45720">
            <a:spAutoFit/>
          </a:bodyPr>
          <a:lstStyle/>
          <a:p>
            <a:pPr algn="ct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Give respect</a:t>
            </a:r>
          </a:p>
          <a:p>
            <a:pPr algn="ctr"/>
            <a:r>
              <a:rPr lang="en-US" sz="5400" b="1" dirty="0">
                <a:ln w="12700">
                  <a:solidFill>
                    <a:schemeClr val="accent5"/>
                  </a:solidFill>
                  <a:prstDash val="solid"/>
                </a:ln>
                <a:pattFill prst="ltDnDiag">
                  <a:fgClr>
                    <a:schemeClr val="accent5">
                      <a:lumMod val="60000"/>
                      <a:lumOff val="40000"/>
                    </a:schemeClr>
                  </a:fgClr>
                  <a:bgClr>
                    <a:schemeClr val="bg1"/>
                  </a:bgClr>
                </a:pattFill>
              </a:rPr>
              <a:t>Get respect</a:t>
            </a:r>
            <a:endParaRPr lang="el-GR"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3290906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E35867-FACD-3296-287F-8CE70C01BC08}"/>
              </a:ext>
            </a:extLst>
          </p:cNvPr>
          <p:cNvSpPr>
            <a:spLocks noGrp="1"/>
          </p:cNvSpPr>
          <p:nvPr>
            <p:ph type="title"/>
          </p:nvPr>
        </p:nvSpPr>
        <p:spPr>
          <a:xfrm>
            <a:off x="643859" y="1917980"/>
            <a:ext cx="5543242" cy="605096"/>
          </a:xfrm>
        </p:spPr>
        <p:txBody>
          <a:bodyPr vert="horz" lIns="91440" tIns="45720" rIns="91440" bIns="45720" rtlCol="0" anchor="ctr">
            <a:noAutofit/>
          </a:bodyPr>
          <a:lstStyle/>
          <a:p>
            <a:r>
              <a:rPr lang="nl-NL" sz="4400">
                <a:ea typeface="Adobe Gothic Std B"/>
              </a:rPr>
              <a:t>Fundamentals </a:t>
            </a:r>
            <a:r>
              <a:rPr lang="nl-NL" sz="4400" err="1">
                <a:ea typeface="Adobe Gothic Std B"/>
              </a:rPr>
              <a:t>for</a:t>
            </a:r>
            <a:r>
              <a:rPr lang="nl-NL" sz="4400">
                <a:ea typeface="Adobe Gothic Std B"/>
              </a:rPr>
              <a:t> </a:t>
            </a:r>
            <a:r>
              <a:rPr lang="nl-NL" sz="4400" err="1">
                <a:ea typeface="Adobe Gothic Std B"/>
              </a:rPr>
              <a:t>effective</a:t>
            </a:r>
            <a:r>
              <a:rPr lang="nl-NL" sz="4400">
                <a:ea typeface="Adobe Gothic Std B"/>
              </a:rPr>
              <a:t> </a:t>
            </a:r>
            <a:r>
              <a:rPr lang="nl-NL" sz="4400" err="1">
                <a:ea typeface="Adobe Gothic Std B"/>
              </a:rPr>
              <a:t>dialogue</a:t>
            </a:r>
            <a:endParaRPr lang="nl-NL" sz="4400">
              <a:ea typeface="Adobe Gothic Std B"/>
            </a:endParaRPr>
          </a:p>
        </p:txBody>
      </p:sp>
      <p:sp>
        <p:nvSpPr>
          <p:cNvPr id="3" name="Tijdelijke aanduiding voor inhoud 2">
            <a:extLst>
              <a:ext uri="{FF2B5EF4-FFF2-40B4-BE49-F238E27FC236}">
                <a16:creationId xmlns:a16="http://schemas.microsoft.com/office/drawing/2014/main" id="{22D35F0A-9D37-55BA-DFCC-9D4A6816F142}"/>
              </a:ext>
            </a:extLst>
          </p:cNvPr>
          <p:cNvSpPr>
            <a:spLocks noGrp="1"/>
          </p:cNvSpPr>
          <p:nvPr>
            <p:ph idx="1"/>
          </p:nvPr>
        </p:nvSpPr>
        <p:spPr>
          <a:xfrm>
            <a:off x="5961970" y="1691516"/>
            <a:ext cx="5852132" cy="4865977"/>
          </a:xfrm>
        </p:spPr>
        <p:txBody>
          <a:bodyPr vert="horz" lIns="91440" tIns="45720" rIns="91440" bIns="45720" rtlCol="0" anchor="t">
            <a:normAutofit/>
          </a:bodyPr>
          <a:lstStyle/>
          <a:p>
            <a:pPr marL="457200" indent="-457200" algn="just">
              <a:buAutoNum type="arabicPeriod"/>
            </a:pPr>
            <a:r>
              <a:rPr lang="nl-NL" dirty="0">
                <a:cs typeface="Calibri"/>
              </a:rPr>
              <a:t>Relationships should be based on trust so that adolescents and young adults feel comfortable expressing their doubts</a:t>
            </a:r>
          </a:p>
          <a:p>
            <a:pPr marL="457200" indent="-457200" algn="just">
              <a:buAutoNum type="arabicPeriod"/>
            </a:pPr>
            <a:r>
              <a:rPr lang="nl-NL" dirty="0">
                <a:cs typeface="Calibri"/>
              </a:rPr>
              <a:t>The dialogue should be egalitarian</a:t>
            </a:r>
          </a:p>
          <a:p>
            <a:pPr marL="457200" indent="-457200" algn="just">
              <a:buAutoNum type="arabicPeriod"/>
            </a:pPr>
            <a:r>
              <a:rPr lang="nl-NL" dirty="0" err="1">
                <a:cs typeface="Calibri"/>
              </a:rPr>
              <a:t>Provide</a:t>
            </a:r>
            <a:r>
              <a:rPr lang="nl-NL" dirty="0">
                <a:cs typeface="Calibri"/>
              </a:rPr>
              <a:t> </a:t>
            </a:r>
            <a:r>
              <a:rPr lang="nl-NL" dirty="0" err="1">
                <a:cs typeface="Calibri"/>
              </a:rPr>
              <a:t>guidance</a:t>
            </a:r>
            <a:r>
              <a:rPr lang="nl-NL" dirty="0">
                <a:cs typeface="Calibri"/>
              </a:rPr>
              <a:t> in </a:t>
            </a:r>
            <a:r>
              <a:rPr lang="nl-NL" dirty="0" err="1">
                <a:cs typeface="Calibri"/>
              </a:rPr>
              <a:t>the</a:t>
            </a:r>
            <a:r>
              <a:rPr lang="nl-NL" dirty="0">
                <a:cs typeface="Calibri"/>
              </a:rPr>
              <a:t> </a:t>
            </a:r>
            <a:r>
              <a:rPr lang="nl-NL" dirty="0" err="1">
                <a:cs typeface="Calibri"/>
              </a:rPr>
              <a:t>dialogue</a:t>
            </a:r>
          </a:p>
          <a:p>
            <a:pPr marL="457200" indent="-457200" algn="just">
              <a:buAutoNum type="arabicPeriod"/>
            </a:pPr>
            <a:r>
              <a:rPr lang="nl-NL" dirty="0" err="1">
                <a:cs typeface="Calibri"/>
              </a:rPr>
              <a:t>Reject</a:t>
            </a:r>
            <a:r>
              <a:rPr lang="nl-NL" dirty="0">
                <a:cs typeface="Calibri"/>
              </a:rPr>
              <a:t> </a:t>
            </a:r>
            <a:r>
              <a:rPr lang="nl-NL" dirty="0" err="1">
                <a:cs typeface="Calibri"/>
              </a:rPr>
              <a:t>agression</a:t>
            </a:r>
            <a:r>
              <a:rPr lang="nl-NL" dirty="0">
                <a:cs typeface="Calibri"/>
              </a:rPr>
              <a:t> </a:t>
            </a:r>
          </a:p>
        </p:txBody>
      </p:sp>
      <p:sp>
        <p:nvSpPr>
          <p:cNvPr id="4" name="Tekstvak 3">
            <a:extLst>
              <a:ext uri="{FF2B5EF4-FFF2-40B4-BE49-F238E27FC236}">
                <a16:creationId xmlns:a16="http://schemas.microsoft.com/office/drawing/2014/main" id="{A1FB5E8F-1378-EB5A-11B0-988F0449CCB1}"/>
              </a:ext>
            </a:extLst>
          </p:cNvPr>
          <p:cNvSpPr txBox="1"/>
          <p:nvPr/>
        </p:nvSpPr>
        <p:spPr>
          <a:xfrm>
            <a:off x="6391274" y="6553200"/>
            <a:ext cx="580072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a:cs typeface="Calibri"/>
                <a:hlinkClick r:id="rId3"/>
              </a:rPr>
              <a:t>Source image</a:t>
            </a:r>
            <a:endParaRPr lang="nl-NL" sz="1200" err="1">
              <a:cs typeface="Calibri" panose="020F0502020204030204"/>
            </a:endParaRPr>
          </a:p>
        </p:txBody>
      </p:sp>
      <p:sp>
        <p:nvSpPr>
          <p:cNvPr id="5" name="Rectangle 9">
            <a:extLst>
              <a:ext uri="{FF2B5EF4-FFF2-40B4-BE49-F238E27FC236}">
                <a16:creationId xmlns:a16="http://schemas.microsoft.com/office/drawing/2014/main" id="{BAE84D08-0EC4-73E7-546C-C8E00FCD3B28}"/>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6" name="Rectangle 9">
            <a:extLst>
              <a:ext uri="{FF2B5EF4-FFF2-40B4-BE49-F238E27FC236}">
                <a16:creationId xmlns:a16="http://schemas.microsoft.com/office/drawing/2014/main" id="{BAE84D08-0EC4-73E7-546C-C8E00FCD3B28}"/>
              </a:ext>
            </a:extLst>
          </p:cNvPr>
          <p:cNvSpPr/>
          <p:nvPr/>
        </p:nvSpPr>
        <p:spPr>
          <a:xfrm>
            <a:off x="-5994" y="5939662"/>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7" name="Tekstvak 6">
            <a:extLst>
              <a:ext uri="{FF2B5EF4-FFF2-40B4-BE49-F238E27FC236}">
                <a16:creationId xmlns:a16="http://schemas.microsoft.com/office/drawing/2014/main" id="{232C074E-E927-5AC5-2480-1C88CFFF5679}"/>
              </a:ext>
            </a:extLst>
          </p:cNvPr>
          <p:cNvSpPr txBox="1"/>
          <p:nvPr/>
        </p:nvSpPr>
        <p:spPr>
          <a:xfrm>
            <a:off x="5545335" y="5591408"/>
            <a:ext cx="63991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dirty="0">
                <a:cs typeface="Calibri"/>
                <a:hlinkClick r:id="rId4"/>
              </a:rPr>
              <a:t>Image by rawpixel.com on </a:t>
            </a:r>
            <a:r>
              <a:rPr lang="en-US" sz="1200" dirty="0" err="1">
                <a:cs typeface="Calibri"/>
                <a:hlinkClick r:id="rId4"/>
              </a:rPr>
              <a:t>Freepik</a:t>
            </a:r>
            <a:endParaRPr lang="nl-NL" sz="1200" dirty="0" err="1">
              <a:cs typeface="Calibri" panose="020F0502020204030204"/>
            </a:endParaRPr>
          </a:p>
        </p:txBody>
      </p:sp>
      <p:pic>
        <p:nvPicPr>
          <p:cNvPr id="10" name="Εικόνα 9" descr="Εικόνα που περιέχει ζωγραφιά, σκίτσο/σχέδιο, παιδική τέχνη, εικονογράφηση&#10;&#10;Περιγραφή που δημιουργήθηκε αυτόματα">
            <a:extLst>
              <a:ext uri="{FF2B5EF4-FFF2-40B4-BE49-F238E27FC236}">
                <a16:creationId xmlns:a16="http://schemas.microsoft.com/office/drawing/2014/main" id="{5EFDEC66-6CB8-D14D-8AF1-F945FA277970}"/>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25973" b="23674"/>
          <a:stretch/>
        </p:blipFill>
        <p:spPr>
          <a:xfrm>
            <a:off x="247475" y="3231240"/>
            <a:ext cx="5095875" cy="2565913"/>
          </a:xfrm>
          <a:prstGeom prst="rect">
            <a:avLst/>
          </a:prstGeom>
        </p:spPr>
      </p:pic>
    </p:spTree>
    <p:extLst>
      <p:ext uri="{BB962C8B-B14F-4D97-AF65-F5344CB8AC3E}">
        <p14:creationId xmlns:p14="http://schemas.microsoft.com/office/powerpoint/2010/main" val="1633978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afgeronde hoeken 5">
            <a:extLst>
              <a:ext uri="{FF2B5EF4-FFF2-40B4-BE49-F238E27FC236}">
                <a16:creationId xmlns:a16="http://schemas.microsoft.com/office/drawing/2014/main" id="{7A651057-1D6C-3AC9-8AB2-39C6219AA728}"/>
              </a:ext>
            </a:extLst>
          </p:cNvPr>
          <p:cNvSpPr/>
          <p:nvPr/>
        </p:nvSpPr>
        <p:spPr>
          <a:xfrm>
            <a:off x="209280" y="2036471"/>
            <a:ext cx="4303690" cy="4067577"/>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7B197E27-8D6C-4091-1A71-BEF323B42651}"/>
              </a:ext>
            </a:extLst>
          </p:cNvPr>
          <p:cNvSpPr>
            <a:spLocks noGrp="1"/>
          </p:cNvSpPr>
          <p:nvPr>
            <p:ph type="title"/>
          </p:nvPr>
        </p:nvSpPr>
        <p:spPr/>
        <p:txBody>
          <a:bodyPr/>
          <a:lstStyle/>
          <a:p>
            <a:pPr marL="514350" indent="-514350">
              <a:buAutoNum type="arabicPeriod"/>
            </a:pPr>
            <a:r>
              <a:rPr lang="nl-NL" dirty="0">
                <a:ea typeface="Adobe Gothic Std B"/>
              </a:rPr>
              <a:t>A </a:t>
            </a:r>
            <a:r>
              <a:rPr lang="nl-NL" err="1">
                <a:ea typeface="Adobe Gothic Std B"/>
              </a:rPr>
              <a:t>relationship</a:t>
            </a:r>
            <a:r>
              <a:rPr lang="nl-NL">
                <a:ea typeface="Adobe Gothic Std B"/>
              </a:rPr>
              <a:t> of trust (1/4)</a:t>
            </a:r>
            <a:endParaRPr lang="nl-NL"/>
          </a:p>
        </p:txBody>
      </p:sp>
      <p:sp>
        <p:nvSpPr>
          <p:cNvPr id="3" name="Tijdelijke aanduiding voor inhoud 2">
            <a:extLst>
              <a:ext uri="{FF2B5EF4-FFF2-40B4-BE49-F238E27FC236}">
                <a16:creationId xmlns:a16="http://schemas.microsoft.com/office/drawing/2014/main" id="{DCC89D24-B085-88E0-FDF0-06FC68394116}"/>
              </a:ext>
            </a:extLst>
          </p:cNvPr>
          <p:cNvSpPr>
            <a:spLocks noGrp="1"/>
          </p:cNvSpPr>
          <p:nvPr>
            <p:ph idx="1"/>
          </p:nvPr>
        </p:nvSpPr>
        <p:spPr>
          <a:xfrm>
            <a:off x="515070" y="2358084"/>
            <a:ext cx="3694921" cy="3610287"/>
          </a:xfrm>
        </p:spPr>
        <p:txBody>
          <a:bodyPr vert="horz" lIns="91440" tIns="45720" rIns="91440" bIns="45720" rtlCol="0" anchor="t">
            <a:normAutofit/>
          </a:bodyPr>
          <a:lstStyle/>
          <a:p>
            <a:pPr marL="0" indent="0" algn="ctr">
              <a:buNone/>
            </a:pPr>
            <a:r>
              <a:rPr lang="nl-NL" b="1" dirty="0">
                <a:solidFill>
                  <a:schemeClr val="bg1"/>
                </a:solidFill>
                <a:effectLst>
                  <a:outerShdw blurRad="38100" dist="38100" dir="2700000" algn="tl">
                    <a:srgbClr val="000000">
                      <a:alpha val="43137"/>
                    </a:srgbClr>
                  </a:outerShdw>
                </a:effectLst>
                <a:cs typeface="Calibri"/>
              </a:rPr>
              <a:t>trust in </a:t>
            </a:r>
            <a:r>
              <a:rPr lang="nl-NL" b="1" dirty="0" err="1">
                <a:solidFill>
                  <a:schemeClr val="bg1"/>
                </a:solidFill>
                <a:effectLst>
                  <a:outerShdw blurRad="38100" dist="38100" dir="2700000" algn="tl">
                    <a:srgbClr val="000000">
                      <a:alpha val="43137"/>
                    </a:srgbClr>
                  </a:outerShdw>
                </a:effectLst>
                <a:cs typeface="Calibri"/>
              </a:rPr>
              <a:t>communication</a:t>
            </a:r>
            <a:r>
              <a:rPr lang="nl-NL" dirty="0">
                <a:solidFill>
                  <a:schemeClr val="bg1"/>
                </a:solidFill>
                <a:effectLst>
                  <a:outerShdw blurRad="38100" dist="38100" dir="2700000" algn="tl">
                    <a:srgbClr val="000000">
                      <a:alpha val="43137"/>
                    </a:srgbClr>
                  </a:outerShdw>
                </a:effectLst>
                <a:cs typeface="Calibri"/>
              </a:rPr>
              <a:t> </a:t>
            </a:r>
            <a:r>
              <a:rPr lang="nl-NL" dirty="0" err="1">
                <a:solidFill>
                  <a:schemeClr val="bg1"/>
                </a:solidFill>
                <a:effectLst>
                  <a:outerShdw blurRad="38100" dist="38100" dir="2700000" algn="tl">
                    <a:srgbClr val="000000">
                      <a:alpha val="43137"/>
                    </a:srgbClr>
                  </a:outerShdw>
                </a:effectLst>
                <a:cs typeface="Calibri"/>
              </a:rPr>
              <a:t>refers</a:t>
            </a:r>
            <a:r>
              <a:rPr lang="nl-NL" dirty="0">
                <a:solidFill>
                  <a:schemeClr val="bg1"/>
                </a:solidFill>
                <a:effectLst>
                  <a:outerShdw blurRad="38100" dist="38100" dir="2700000" algn="tl">
                    <a:srgbClr val="000000">
                      <a:alpha val="43137"/>
                    </a:srgbClr>
                  </a:outerShdw>
                </a:effectLst>
                <a:cs typeface="Calibri"/>
              </a:rPr>
              <a:t> </a:t>
            </a:r>
            <a:r>
              <a:rPr lang="nl-NL" dirty="0" err="1">
                <a:solidFill>
                  <a:schemeClr val="bg1"/>
                </a:solidFill>
                <a:effectLst>
                  <a:outerShdw blurRad="38100" dist="38100" dir="2700000" algn="tl">
                    <a:srgbClr val="000000">
                      <a:alpha val="43137"/>
                    </a:srgbClr>
                  </a:outerShdw>
                </a:effectLst>
                <a:cs typeface="Calibri"/>
              </a:rPr>
              <a:t>to</a:t>
            </a:r>
            <a:r>
              <a:rPr lang="nl-NL" dirty="0">
                <a:solidFill>
                  <a:schemeClr val="bg1"/>
                </a:solidFill>
                <a:effectLst>
                  <a:outerShdw blurRad="38100" dist="38100" dir="2700000" algn="tl">
                    <a:srgbClr val="000000">
                      <a:alpha val="43137"/>
                    </a:srgbClr>
                  </a:outerShdw>
                </a:effectLst>
                <a:cs typeface="Calibri"/>
              </a:rPr>
              <a:t> </a:t>
            </a:r>
            <a:r>
              <a:rPr lang="nl-NL" dirty="0" err="1">
                <a:solidFill>
                  <a:schemeClr val="bg1"/>
                </a:solidFill>
                <a:effectLst>
                  <a:outerShdw blurRad="38100" dist="38100" dir="2700000" algn="tl">
                    <a:srgbClr val="000000">
                      <a:alpha val="43137"/>
                    </a:srgbClr>
                  </a:outerShdw>
                </a:effectLst>
                <a:cs typeface="Calibri"/>
              </a:rPr>
              <a:t>the</a:t>
            </a:r>
            <a:r>
              <a:rPr lang="nl-NL" dirty="0">
                <a:solidFill>
                  <a:schemeClr val="bg1"/>
                </a:solidFill>
                <a:effectLst>
                  <a:outerShdw blurRad="38100" dist="38100" dir="2700000" algn="tl">
                    <a:srgbClr val="000000">
                      <a:alpha val="43137"/>
                    </a:srgbClr>
                  </a:outerShdw>
                </a:effectLst>
                <a:cs typeface="Calibri"/>
              </a:rPr>
              <a:t> </a:t>
            </a:r>
            <a:r>
              <a:rPr lang="nl-NL" dirty="0" err="1">
                <a:solidFill>
                  <a:schemeClr val="bg1"/>
                </a:solidFill>
                <a:effectLst>
                  <a:outerShdw blurRad="38100" dist="38100" dir="2700000" algn="tl">
                    <a:srgbClr val="000000">
                      <a:alpha val="43137"/>
                    </a:srgbClr>
                  </a:outerShdw>
                </a:effectLst>
                <a:cs typeface="Calibri"/>
              </a:rPr>
              <a:t>generalised</a:t>
            </a:r>
            <a:r>
              <a:rPr lang="nl-NL" dirty="0">
                <a:solidFill>
                  <a:schemeClr val="bg1"/>
                </a:solidFill>
                <a:effectLst>
                  <a:outerShdw blurRad="38100" dist="38100" dir="2700000" algn="tl">
                    <a:srgbClr val="000000">
                      <a:alpha val="43137"/>
                    </a:srgbClr>
                  </a:outerShdw>
                </a:effectLst>
                <a:cs typeface="Calibri"/>
              </a:rPr>
              <a:t> </a:t>
            </a:r>
            <a:r>
              <a:rPr lang="nl-NL" b="1" dirty="0" err="1">
                <a:solidFill>
                  <a:schemeClr val="bg1"/>
                </a:solidFill>
                <a:effectLst>
                  <a:outerShdw blurRad="38100" dist="38100" dir="2700000" algn="tl">
                    <a:srgbClr val="000000">
                      <a:alpha val="43137"/>
                    </a:srgbClr>
                  </a:outerShdw>
                </a:effectLst>
                <a:cs typeface="Calibri"/>
              </a:rPr>
              <a:t>expectancy</a:t>
            </a:r>
            <a:r>
              <a:rPr lang="nl-NL" dirty="0">
                <a:solidFill>
                  <a:schemeClr val="bg1"/>
                </a:solidFill>
                <a:effectLst>
                  <a:outerShdw blurRad="38100" dist="38100" dir="2700000" algn="tl">
                    <a:srgbClr val="000000">
                      <a:alpha val="43137"/>
                    </a:srgbClr>
                  </a:outerShdw>
                </a:effectLst>
                <a:cs typeface="Calibri"/>
              </a:rPr>
              <a:t> </a:t>
            </a:r>
            <a:r>
              <a:rPr lang="nl-NL" dirty="0" err="1">
                <a:solidFill>
                  <a:schemeClr val="bg1"/>
                </a:solidFill>
                <a:effectLst>
                  <a:outerShdw blurRad="38100" dist="38100" dir="2700000" algn="tl">
                    <a:srgbClr val="000000">
                      <a:alpha val="43137"/>
                    </a:srgbClr>
                  </a:outerShdw>
                </a:effectLst>
                <a:cs typeface="Calibri"/>
              </a:rPr>
              <a:t>that</a:t>
            </a:r>
            <a:r>
              <a:rPr lang="nl-NL" dirty="0">
                <a:solidFill>
                  <a:schemeClr val="bg1"/>
                </a:solidFill>
                <a:effectLst>
                  <a:outerShdw blurRad="38100" dist="38100" dir="2700000" algn="tl">
                    <a:srgbClr val="000000">
                      <a:alpha val="43137"/>
                    </a:srgbClr>
                  </a:outerShdw>
                </a:effectLst>
                <a:cs typeface="Calibri"/>
              </a:rPr>
              <a:t> a </a:t>
            </a:r>
            <a:r>
              <a:rPr lang="nl-NL" dirty="0" err="1">
                <a:solidFill>
                  <a:schemeClr val="bg1"/>
                </a:solidFill>
                <a:effectLst>
                  <a:outerShdw blurRad="38100" dist="38100" dir="2700000" algn="tl">
                    <a:srgbClr val="000000">
                      <a:alpha val="43137"/>
                    </a:srgbClr>
                  </a:outerShdw>
                </a:effectLst>
                <a:cs typeface="Calibri"/>
              </a:rPr>
              <a:t>message</a:t>
            </a:r>
            <a:r>
              <a:rPr lang="nl-NL" dirty="0">
                <a:solidFill>
                  <a:schemeClr val="bg1"/>
                </a:solidFill>
                <a:effectLst>
                  <a:outerShdw blurRad="38100" dist="38100" dir="2700000" algn="tl">
                    <a:srgbClr val="000000">
                      <a:alpha val="43137"/>
                    </a:srgbClr>
                  </a:outerShdw>
                </a:effectLst>
                <a:cs typeface="Calibri"/>
              </a:rPr>
              <a:t> </a:t>
            </a:r>
            <a:r>
              <a:rPr lang="nl-NL" dirty="0" err="1">
                <a:solidFill>
                  <a:schemeClr val="bg1"/>
                </a:solidFill>
                <a:effectLst>
                  <a:outerShdw blurRad="38100" dist="38100" dir="2700000" algn="tl">
                    <a:srgbClr val="000000">
                      <a:alpha val="43137"/>
                    </a:srgbClr>
                  </a:outerShdw>
                </a:effectLst>
                <a:cs typeface="Calibri"/>
              </a:rPr>
              <a:t>received</a:t>
            </a:r>
            <a:r>
              <a:rPr lang="nl-NL" dirty="0">
                <a:solidFill>
                  <a:schemeClr val="bg1"/>
                </a:solidFill>
                <a:effectLst>
                  <a:outerShdw blurRad="38100" dist="38100" dir="2700000" algn="tl">
                    <a:srgbClr val="000000">
                      <a:alpha val="43137"/>
                    </a:srgbClr>
                  </a:outerShdw>
                </a:effectLst>
                <a:cs typeface="Calibri"/>
              </a:rPr>
              <a:t> is </a:t>
            </a:r>
            <a:r>
              <a:rPr lang="nl-NL" b="1" dirty="0" err="1">
                <a:solidFill>
                  <a:schemeClr val="bg1"/>
                </a:solidFill>
                <a:effectLst>
                  <a:outerShdw blurRad="38100" dist="38100" dir="2700000" algn="tl">
                    <a:srgbClr val="000000">
                      <a:alpha val="43137"/>
                    </a:srgbClr>
                  </a:outerShdw>
                </a:effectLst>
                <a:cs typeface="Calibri"/>
              </a:rPr>
              <a:t>true</a:t>
            </a:r>
            <a:r>
              <a:rPr lang="nl-NL" dirty="0">
                <a:solidFill>
                  <a:schemeClr val="bg1"/>
                </a:solidFill>
                <a:effectLst>
                  <a:outerShdw blurRad="38100" dist="38100" dir="2700000" algn="tl">
                    <a:srgbClr val="000000">
                      <a:alpha val="43137"/>
                    </a:srgbClr>
                  </a:outerShdw>
                </a:effectLst>
                <a:cs typeface="Calibri"/>
              </a:rPr>
              <a:t> </a:t>
            </a:r>
            <a:r>
              <a:rPr lang="nl-NL" dirty="0" err="1">
                <a:solidFill>
                  <a:schemeClr val="bg1"/>
                </a:solidFill>
                <a:effectLst>
                  <a:outerShdw blurRad="38100" dist="38100" dir="2700000" algn="tl">
                    <a:srgbClr val="000000">
                      <a:alpha val="43137"/>
                    </a:srgbClr>
                  </a:outerShdw>
                </a:effectLst>
                <a:cs typeface="Calibri"/>
              </a:rPr>
              <a:t>and</a:t>
            </a:r>
            <a:r>
              <a:rPr lang="nl-NL" dirty="0">
                <a:solidFill>
                  <a:schemeClr val="bg1"/>
                </a:solidFill>
                <a:effectLst>
                  <a:outerShdw blurRad="38100" dist="38100" dir="2700000" algn="tl">
                    <a:srgbClr val="000000">
                      <a:alpha val="43137"/>
                    </a:srgbClr>
                  </a:outerShdw>
                </a:effectLst>
                <a:cs typeface="Calibri"/>
              </a:rPr>
              <a:t> </a:t>
            </a:r>
            <a:r>
              <a:rPr lang="nl-NL" b="1" dirty="0" err="1">
                <a:solidFill>
                  <a:schemeClr val="bg1"/>
                </a:solidFill>
                <a:effectLst>
                  <a:outerShdw blurRad="38100" dist="38100" dir="2700000" algn="tl">
                    <a:srgbClr val="000000">
                      <a:alpha val="43137"/>
                    </a:srgbClr>
                  </a:outerShdw>
                </a:effectLst>
                <a:cs typeface="Calibri"/>
              </a:rPr>
              <a:t>reliable</a:t>
            </a:r>
            <a:r>
              <a:rPr lang="nl-NL" dirty="0">
                <a:solidFill>
                  <a:schemeClr val="bg1"/>
                </a:solidFill>
                <a:effectLst>
                  <a:outerShdw blurRad="38100" dist="38100" dir="2700000" algn="tl">
                    <a:srgbClr val="000000">
                      <a:alpha val="43137"/>
                    </a:srgbClr>
                  </a:outerShdw>
                </a:effectLst>
                <a:cs typeface="Calibri"/>
              </a:rPr>
              <a:t> </a:t>
            </a:r>
            <a:r>
              <a:rPr lang="nl-NL" dirty="0" err="1">
                <a:solidFill>
                  <a:schemeClr val="bg1"/>
                </a:solidFill>
                <a:effectLst>
                  <a:outerShdw blurRad="38100" dist="38100" dir="2700000" algn="tl">
                    <a:srgbClr val="000000">
                      <a:alpha val="43137"/>
                    </a:srgbClr>
                  </a:outerShdw>
                </a:effectLst>
                <a:cs typeface="Calibri"/>
              </a:rPr>
              <a:t>and</a:t>
            </a:r>
            <a:r>
              <a:rPr lang="nl-NL" dirty="0">
                <a:solidFill>
                  <a:schemeClr val="bg1"/>
                </a:solidFill>
                <a:effectLst>
                  <a:outerShdw blurRad="38100" dist="38100" dir="2700000" algn="tl">
                    <a:srgbClr val="000000">
                      <a:alpha val="43137"/>
                    </a:srgbClr>
                  </a:outerShdw>
                </a:effectLst>
                <a:cs typeface="Calibri"/>
              </a:rPr>
              <a:t> </a:t>
            </a:r>
            <a:r>
              <a:rPr lang="nl-NL" dirty="0" err="1">
                <a:solidFill>
                  <a:schemeClr val="bg1"/>
                </a:solidFill>
                <a:effectLst>
                  <a:outerShdw blurRad="38100" dist="38100" dir="2700000" algn="tl">
                    <a:srgbClr val="000000">
                      <a:alpha val="43137"/>
                    </a:srgbClr>
                  </a:outerShdw>
                </a:effectLst>
                <a:cs typeface="Calibri"/>
              </a:rPr>
              <a:t>that</a:t>
            </a:r>
            <a:r>
              <a:rPr lang="nl-NL" dirty="0">
                <a:solidFill>
                  <a:schemeClr val="bg1"/>
                </a:solidFill>
                <a:effectLst>
                  <a:outerShdw blurRad="38100" dist="38100" dir="2700000" algn="tl">
                    <a:srgbClr val="000000">
                      <a:alpha val="43137"/>
                    </a:srgbClr>
                  </a:outerShdw>
                </a:effectLst>
                <a:cs typeface="Calibri"/>
              </a:rPr>
              <a:t> </a:t>
            </a:r>
            <a:r>
              <a:rPr lang="nl-NL" dirty="0" err="1">
                <a:solidFill>
                  <a:schemeClr val="bg1"/>
                </a:solidFill>
                <a:effectLst>
                  <a:outerShdw blurRad="38100" dist="38100" dir="2700000" algn="tl">
                    <a:srgbClr val="000000">
                      <a:alpha val="43137"/>
                    </a:srgbClr>
                  </a:outerShdw>
                </a:effectLst>
                <a:cs typeface="Calibri"/>
              </a:rPr>
              <a:t>the</a:t>
            </a:r>
            <a:r>
              <a:rPr lang="nl-NL" dirty="0">
                <a:solidFill>
                  <a:schemeClr val="bg1"/>
                </a:solidFill>
                <a:effectLst>
                  <a:outerShdw blurRad="38100" dist="38100" dir="2700000" algn="tl">
                    <a:srgbClr val="000000">
                      <a:alpha val="43137"/>
                    </a:srgbClr>
                  </a:outerShdw>
                </a:effectLst>
                <a:cs typeface="Calibri"/>
              </a:rPr>
              <a:t> </a:t>
            </a:r>
            <a:r>
              <a:rPr lang="nl-NL" dirty="0" err="1">
                <a:solidFill>
                  <a:schemeClr val="bg1"/>
                </a:solidFill>
                <a:effectLst>
                  <a:outerShdw blurRad="38100" dist="38100" dir="2700000" algn="tl">
                    <a:srgbClr val="000000">
                      <a:alpha val="43137"/>
                    </a:srgbClr>
                  </a:outerShdw>
                </a:effectLst>
                <a:cs typeface="Calibri"/>
              </a:rPr>
              <a:t>communicator</a:t>
            </a:r>
            <a:r>
              <a:rPr lang="nl-NL" dirty="0">
                <a:solidFill>
                  <a:schemeClr val="bg1"/>
                </a:solidFill>
                <a:effectLst>
                  <a:outerShdw blurRad="38100" dist="38100" dir="2700000" algn="tl">
                    <a:srgbClr val="000000">
                      <a:alpha val="43137"/>
                    </a:srgbClr>
                  </a:outerShdw>
                </a:effectLst>
                <a:cs typeface="Calibri"/>
              </a:rPr>
              <a:t> </a:t>
            </a:r>
            <a:r>
              <a:rPr lang="nl-NL" dirty="0" err="1">
                <a:solidFill>
                  <a:schemeClr val="bg1"/>
                </a:solidFill>
                <a:effectLst>
                  <a:outerShdw blurRad="38100" dist="38100" dir="2700000" algn="tl">
                    <a:srgbClr val="000000">
                      <a:alpha val="43137"/>
                    </a:srgbClr>
                  </a:outerShdw>
                </a:effectLst>
                <a:cs typeface="Calibri"/>
              </a:rPr>
              <a:t>demonstrates</a:t>
            </a:r>
            <a:r>
              <a:rPr lang="nl-NL" dirty="0">
                <a:solidFill>
                  <a:schemeClr val="bg1"/>
                </a:solidFill>
                <a:effectLst>
                  <a:outerShdw blurRad="38100" dist="38100" dir="2700000" algn="tl">
                    <a:srgbClr val="000000">
                      <a:alpha val="43137"/>
                    </a:srgbClr>
                  </a:outerShdw>
                </a:effectLst>
                <a:cs typeface="Calibri"/>
              </a:rPr>
              <a:t> </a:t>
            </a:r>
            <a:r>
              <a:rPr lang="nl-NL" b="1" dirty="0" err="1">
                <a:solidFill>
                  <a:schemeClr val="bg1"/>
                </a:solidFill>
                <a:effectLst>
                  <a:outerShdw blurRad="38100" dist="38100" dir="2700000" algn="tl">
                    <a:srgbClr val="000000">
                      <a:alpha val="43137"/>
                    </a:srgbClr>
                  </a:outerShdw>
                </a:effectLst>
                <a:cs typeface="Calibri"/>
              </a:rPr>
              <a:t>competence</a:t>
            </a:r>
            <a:r>
              <a:rPr lang="nl-NL" dirty="0">
                <a:solidFill>
                  <a:schemeClr val="bg1"/>
                </a:solidFill>
                <a:effectLst>
                  <a:outerShdw blurRad="38100" dist="38100" dir="2700000" algn="tl">
                    <a:srgbClr val="000000">
                      <a:alpha val="43137"/>
                    </a:srgbClr>
                  </a:outerShdw>
                </a:effectLst>
                <a:cs typeface="Calibri"/>
              </a:rPr>
              <a:t> </a:t>
            </a:r>
            <a:r>
              <a:rPr lang="nl-NL" dirty="0" err="1">
                <a:solidFill>
                  <a:schemeClr val="bg1"/>
                </a:solidFill>
                <a:effectLst>
                  <a:outerShdw blurRad="38100" dist="38100" dir="2700000" algn="tl">
                    <a:srgbClr val="000000">
                      <a:alpha val="43137"/>
                    </a:srgbClr>
                  </a:outerShdw>
                </a:effectLst>
                <a:cs typeface="Calibri"/>
              </a:rPr>
              <a:t>and</a:t>
            </a:r>
            <a:r>
              <a:rPr lang="nl-NL" dirty="0">
                <a:solidFill>
                  <a:schemeClr val="bg1"/>
                </a:solidFill>
                <a:effectLst>
                  <a:outerShdw blurRad="38100" dist="38100" dir="2700000" algn="tl">
                    <a:srgbClr val="000000">
                      <a:alpha val="43137"/>
                    </a:srgbClr>
                  </a:outerShdw>
                </a:effectLst>
                <a:cs typeface="Calibri"/>
              </a:rPr>
              <a:t> </a:t>
            </a:r>
            <a:r>
              <a:rPr lang="nl-NL" b="1" dirty="0" err="1">
                <a:solidFill>
                  <a:schemeClr val="bg1"/>
                </a:solidFill>
                <a:effectLst>
                  <a:outerShdw blurRad="38100" dist="38100" dir="2700000" algn="tl">
                    <a:srgbClr val="000000">
                      <a:alpha val="43137"/>
                    </a:srgbClr>
                  </a:outerShdw>
                </a:effectLst>
                <a:cs typeface="Calibri"/>
              </a:rPr>
              <a:t>honesty</a:t>
            </a:r>
            <a:r>
              <a:rPr lang="nl-NL" dirty="0">
                <a:solidFill>
                  <a:schemeClr val="bg1"/>
                </a:solidFill>
                <a:effectLst>
                  <a:outerShdw blurRad="38100" dist="38100" dir="2700000" algn="tl">
                    <a:srgbClr val="000000">
                      <a:alpha val="43137"/>
                    </a:srgbClr>
                  </a:outerShdw>
                </a:effectLst>
                <a:cs typeface="Calibri"/>
              </a:rPr>
              <a:t> </a:t>
            </a:r>
            <a:r>
              <a:rPr lang="nl-NL" dirty="0" err="1">
                <a:solidFill>
                  <a:schemeClr val="bg1"/>
                </a:solidFill>
                <a:effectLst>
                  <a:outerShdw blurRad="38100" dist="38100" dir="2700000" algn="tl">
                    <a:srgbClr val="000000">
                      <a:alpha val="43137"/>
                    </a:srgbClr>
                  </a:outerShdw>
                </a:effectLst>
                <a:cs typeface="Calibri"/>
              </a:rPr>
              <a:t>by</a:t>
            </a:r>
            <a:r>
              <a:rPr lang="nl-NL" dirty="0">
                <a:solidFill>
                  <a:schemeClr val="bg1"/>
                </a:solidFill>
                <a:effectLst>
                  <a:outerShdw blurRad="38100" dist="38100" dir="2700000" algn="tl">
                    <a:srgbClr val="000000">
                      <a:alpha val="43137"/>
                    </a:srgbClr>
                  </a:outerShdw>
                </a:effectLst>
                <a:cs typeface="Calibri"/>
              </a:rPr>
              <a:t> </a:t>
            </a:r>
            <a:r>
              <a:rPr lang="nl-NL" dirty="0" err="1">
                <a:solidFill>
                  <a:schemeClr val="bg1"/>
                </a:solidFill>
                <a:effectLst>
                  <a:outerShdw blurRad="38100" dist="38100" dir="2700000" algn="tl">
                    <a:srgbClr val="000000">
                      <a:alpha val="43137"/>
                    </a:srgbClr>
                  </a:outerShdw>
                </a:effectLst>
                <a:cs typeface="Calibri"/>
              </a:rPr>
              <a:t>conveying</a:t>
            </a:r>
            <a:r>
              <a:rPr lang="nl-NL" dirty="0">
                <a:solidFill>
                  <a:schemeClr val="bg1"/>
                </a:solidFill>
                <a:effectLst>
                  <a:outerShdw blurRad="38100" dist="38100" dir="2700000" algn="tl">
                    <a:srgbClr val="000000">
                      <a:alpha val="43137"/>
                    </a:srgbClr>
                  </a:outerShdw>
                </a:effectLst>
                <a:cs typeface="Calibri"/>
              </a:rPr>
              <a:t> accurate </a:t>
            </a:r>
            <a:r>
              <a:rPr lang="nl-NL" dirty="0" err="1">
                <a:solidFill>
                  <a:schemeClr val="bg1"/>
                </a:solidFill>
                <a:effectLst>
                  <a:outerShdw blurRad="38100" dist="38100" dir="2700000" algn="tl">
                    <a:srgbClr val="000000">
                      <a:alpha val="43137"/>
                    </a:srgbClr>
                  </a:outerShdw>
                </a:effectLst>
                <a:cs typeface="Calibri"/>
              </a:rPr>
              <a:t>objective</a:t>
            </a:r>
            <a:r>
              <a:rPr lang="nl-NL" dirty="0">
                <a:solidFill>
                  <a:schemeClr val="bg1"/>
                </a:solidFill>
                <a:effectLst>
                  <a:outerShdw blurRad="38100" dist="38100" dir="2700000" algn="tl">
                    <a:srgbClr val="000000">
                      <a:alpha val="43137"/>
                    </a:srgbClr>
                  </a:outerShdw>
                </a:effectLst>
                <a:cs typeface="Calibri"/>
              </a:rPr>
              <a:t>, </a:t>
            </a:r>
            <a:r>
              <a:rPr lang="nl-NL" dirty="0" err="1">
                <a:solidFill>
                  <a:schemeClr val="bg1"/>
                </a:solidFill>
                <a:effectLst>
                  <a:outerShdw blurRad="38100" dist="38100" dir="2700000" algn="tl">
                    <a:srgbClr val="000000">
                      <a:alpha val="43137"/>
                    </a:srgbClr>
                  </a:outerShdw>
                </a:effectLst>
                <a:cs typeface="Calibri"/>
              </a:rPr>
              <a:t>and</a:t>
            </a:r>
            <a:r>
              <a:rPr lang="nl-NL" dirty="0">
                <a:solidFill>
                  <a:schemeClr val="bg1"/>
                </a:solidFill>
                <a:effectLst>
                  <a:outerShdw blurRad="38100" dist="38100" dir="2700000" algn="tl">
                    <a:srgbClr val="000000">
                      <a:alpha val="43137"/>
                    </a:srgbClr>
                  </a:outerShdw>
                </a:effectLst>
                <a:cs typeface="Calibri"/>
              </a:rPr>
              <a:t> complete information</a:t>
            </a:r>
            <a:r>
              <a:rPr lang="nl-NL" dirty="0">
                <a:solidFill>
                  <a:schemeClr val="bg1"/>
                </a:solidFill>
                <a:cs typeface="Calibri"/>
              </a:rPr>
              <a:t>.</a:t>
            </a:r>
          </a:p>
        </p:txBody>
      </p:sp>
      <p:sp>
        <p:nvSpPr>
          <p:cNvPr id="7" name="Tekstvak 6">
            <a:extLst>
              <a:ext uri="{FF2B5EF4-FFF2-40B4-BE49-F238E27FC236}">
                <a16:creationId xmlns:a16="http://schemas.microsoft.com/office/drawing/2014/main" id="{12DA0FB4-5BCB-88F0-6CF6-DEC83D2BCA4F}"/>
              </a:ext>
            </a:extLst>
          </p:cNvPr>
          <p:cNvSpPr txBox="1"/>
          <p:nvPr/>
        </p:nvSpPr>
        <p:spPr>
          <a:xfrm>
            <a:off x="4864458" y="6493098"/>
            <a:ext cx="73248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panose="020F0502020204030204"/>
                <a:hlinkClick r:id="rId3"/>
              </a:rPr>
              <a:t>Source 1</a:t>
            </a:r>
            <a:r>
              <a:rPr lang="nl-NL" dirty="0">
                <a:cs typeface="Calibri" panose="020F0502020204030204"/>
              </a:rPr>
              <a:t> </a:t>
            </a:r>
            <a:r>
              <a:rPr lang="nl-NL" sz="1200" dirty="0">
                <a:cs typeface="Calibri" panose="020F0502020204030204"/>
              </a:rPr>
              <a:t>| </a:t>
            </a:r>
            <a:r>
              <a:rPr lang="nl-NL" sz="1200" dirty="0">
                <a:cs typeface="Calibri" panose="020F0502020204030204"/>
                <a:hlinkClick r:id="rId4"/>
              </a:rPr>
              <a:t>Source 2 </a:t>
            </a:r>
            <a:r>
              <a:rPr lang="nl-NL" dirty="0">
                <a:cs typeface="Calibri" panose="020F0502020204030204"/>
              </a:rPr>
              <a:t> </a:t>
            </a:r>
            <a:endParaRPr lang="nl-NL" sz="1200" dirty="0">
              <a:cs typeface="Calibri" panose="020F0502020204030204"/>
            </a:endParaRPr>
          </a:p>
        </p:txBody>
      </p:sp>
      <p:sp>
        <p:nvSpPr>
          <p:cNvPr id="8" name="Tekstvak 7">
            <a:extLst>
              <a:ext uri="{FF2B5EF4-FFF2-40B4-BE49-F238E27FC236}">
                <a16:creationId xmlns:a16="http://schemas.microsoft.com/office/drawing/2014/main" id="{EEFBA0E8-650A-F4D7-D476-AC946B1EB694}"/>
              </a:ext>
            </a:extLst>
          </p:cNvPr>
          <p:cNvSpPr txBox="1"/>
          <p:nvPr/>
        </p:nvSpPr>
        <p:spPr>
          <a:xfrm>
            <a:off x="5564746" y="2463085"/>
            <a:ext cx="5916232" cy="36471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100" dirty="0">
                <a:cs typeface="Calibri"/>
              </a:rPr>
              <a:t>In order </a:t>
            </a:r>
            <a:r>
              <a:rPr lang="nl-NL" sz="2100" dirty="0" err="1">
                <a:cs typeface="Calibri"/>
              </a:rPr>
              <a:t>to</a:t>
            </a:r>
            <a:r>
              <a:rPr lang="nl-NL" sz="2100" dirty="0">
                <a:cs typeface="Calibri"/>
              </a:rPr>
              <a:t> have </a:t>
            </a:r>
            <a:r>
              <a:rPr lang="nl-NL" sz="2100" dirty="0" err="1">
                <a:cs typeface="Calibri"/>
              </a:rPr>
              <a:t>effective</a:t>
            </a:r>
            <a:r>
              <a:rPr lang="nl-NL" sz="2100" dirty="0">
                <a:cs typeface="Calibri"/>
              </a:rPr>
              <a:t> </a:t>
            </a:r>
            <a:r>
              <a:rPr lang="nl-NL" sz="2100" dirty="0" err="1">
                <a:cs typeface="Calibri"/>
              </a:rPr>
              <a:t>dialogue</a:t>
            </a:r>
            <a:r>
              <a:rPr lang="nl-NL" sz="2100" dirty="0">
                <a:cs typeface="Calibri"/>
              </a:rPr>
              <a:t> </a:t>
            </a:r>
            <a:r>
              <a:rPr lang="nl-NL" sz="2100" dirty="0" err="1">
                <a:cs typeface="Calibri"/>
              </a:rPr>
              <a:t>about</a:t>
            </a:r>
            <a:r>
              <a:rPr lang="nl-NL" sz="2100" dirty="0">
                <a:cs typeface="Calibri"/>
              </a:rPr>
              <a:t> hard subjects (e.g. information disorder), a </a:t>
            </a:r>
            <a:r>
              <a:rPr lang="nl-NL" sz="2100" dirty="0" err="1">
                <a:cs typeface="Calibri"/>
              </a:rPr>
              <a:t>relationship</a:t>
            </a:r>
            <a:r>
              <a:rPr lang="nl-NL" sz="2100" dirty="0">
                <a:cs typeface="Calibri"/>
              </a:rPr>
              <a:t> of trust </a:t>
            </a:r>
            <a:r>
              <a:rPr lang="nl-NL" sz="2100" dirty="0" err="1">
                <a:cs typeface="Calibri"/>
              </a:rPr>
              <a:t>should</a:t>
            </a:r>
            <a:r>
              <a:rPr lang="nl-NL" sz="2100" dirty="0">
                <a:cs typeface="Calibri"/>
              </a:rPr>
              <a:t> </a:t>
            </a:r>
            <a:r>
              <a:rPr lang="nl-NL" sz="2100" dirty="0" err="1">
                <a:cs typeface="Calibri"/>
              </a:rPr>
              <a:t>be</a:t>
            </a:r>
            <a:r>
              <a:rPr lang="nl-NL" sz="2100" dirty="0">
                <a:cs typeface="Calibri"/>
              </a:rPr>
              <a:t> </a:t>
            </a:r>
            <a:r>
              <a:rPr lang="nl-NL" sz="2100" dirty="0" err="1">
                <a:cs typeface="Calibri"/>
              </a:rPr>
              <a:t>achieved</a:t>
            </a:r>
            <a:r>
              <a:rPr lang="nl-NL" sz="2100" dirty="0">
                <a:cs typeface="Calibri"/>
              </a:rPr>
              <a:t>.</a:t>
            </a:r>
            <a:endParaRPr lang="nl-NL" dirty="0"/>
          </a:p>
          <a:p>
            <a:r>
              <a:rPr lang="nl-NL" sz="2100" dirty="0">
                <a:cs typeface="Calibri"/>
              </a:rPr>
              <a:t>Without trust </a:t>
            </a:r>
            <a:r>
              <a:rPr lang="nl-NL" sz="2100" dirty="0" err="1">
                <a:cs typeface="Calibri"/>
              </a:rPr>
              <a:t>there</a:t>
            </a:r>
            <a:r>
              <a:rPr lang="nl-NL" sz="2100" dirty="0">
                <a:cs typeface="Calibri"/>
              </a:rPr>
              <a:t> is no </a:t>
            </a:r>
            <a:r>
              <a:rPr lang="nl-NL" sz="2100" dirty="0" err="1">
                <a:cs typeface="Calibri"/>
              </a:rPr>
              <a:t>possibillity</a:t>
            </a:r>
            <a:r>
              <a:rPr lang="nl-NL" sz="2100" dirty="0">
                <a:cs typeface="Calibri"/>
              </a:rPr>
              <a:t> </a:t>
            </a:r>
            <a:r>
              <a:rPr lang="nl-NL" sz="2100" dirty="0" err="1">
                <a:cs typeface="Calibri"/>
              </a:rPr>
              <a:t>for</a:t>
            </a:r>
            <a:r>
              <a:rPr lang="nl-NL" sz="2100" dirty="0">
                <a:cs typeface="Calibri"/>
              </a:rPr>
              <a:t> a con-</a:t>
            </a:r>
            <a:r>
              <a:rPr lang="nl-NL" sz="2100" dirty="0" err="1">
                <a:cs typeface="Calibri"/>
              </a:rPr>
              <a:t>versation</a:t>
            </a:r>
            <a:r>
              <a:rPr lang="nl-NL" sz="2100" dirty="0">
                <a:cs typeface="Calibri"/>
              </a:rPr>
              <a:t> </a:t>
            </a:r>
            <a:r>
              <a:rPr lang="nl-NL" sz="2100" dirty="0" err="1">
                <a:cs typeface="Calibri"/>
              </a:rPr>
              <a:t>to</a:t>
            </a:r>
            <a:r>
              <a:rPr lang="nl-NL" sz="2100" dirty="0">
                <a:cs typeface="Calibri"/>
              </a:rPr>
              <a:t> </a:t>
            </a:r>
            <a:r>
              <a:rPr lang="nl-NL" sz="2100" dirty="0" err="1">
                <a:cs typeface="Calibri"/>
              </a:rPr>
              <a:t>be</a:t>
            </a:r>
            <a:r>
              <a:rPr lang="nl-NL" sz="2100" dirty="0">
                <a:cs typeface="Calibri"/>
              </a:rPr>
              <a:t> </a:t>
            </a:r>
            <a:r>
              <a:rPr lang="nl-NL" sz="2100" dirty="0" err="1">
                <a:cs typeface="Calibri"/>
              </a:rPr>
              <a:t>effective</a:t>
            </a:r>
            <a:r>
              <a:rPr lang="nl-NL" sz="2100" dirty="0">
                <a:cs typeface="Calibri"/>
              </a:rPr>
              <a:t>, </a:t>
            </a:r>
            <a:r>
              <a:rPr lang="nl-NL" sz="2100" dirty="0" err="1">
                <a:cs typeface="Calibri"/>
              </a:rPr>
              <a:t>because</a:t>
            </a:r>
            <a:r>
              <a:rPr lang="nl-NL" sz="2100" dirty="0">
                <a:cs typeface="Calibri"/>
              </a:rPr>
              <a:t> </a:t>
            </a:r>
            <a:r>
              <a:rPr lang="nl-NL" sz="2100" dirty="0" err="1">
                <a:cs typeface="Calibri"/>
              </a:rPr>
              <a:t>the</a:t>
            </a:r>
            <a:r>
              <a:rPr lang="nl-NL" sz="2100" dirty="0">
                <a:cs typeface="Calibri"/>
              </a:rPr>
              <a:t> person does </a:t>
            </a:r>
            <a:r>
              <a:rPr lang="nl-NL" sz="2100" dirty="0" err="1">
                <a:cs typeface="Calibri"/>
              </a:rPr>
              <a:t>not</a:t>
            </a:r>
            <a:r>
              <a:rPr lang="nl-NL" sz="2100" dirty="0">
                <a:cs typeface="Calibri"/>
              </a:rPr>
              <a:t> </a:t>
            </a:r>
            <a:r>
              <a:rPr lang="nl-NL" sz="2100" dirty="0" err="1">
                <a:cs typeface="Calibri"/>
              </a:rPr>
              <a:t>expect</a:t>
            </a:r>
            <a:r>
              <a:rPr lang="nl-NL" sz="2100" dirty="0">
                <a:cs typeface="Calibri"/>
              </a:rPr>
              <a:t> </a:t>
            </a:r>
            <a:r>
              <a:rPr lang="nl-NL" sz="2100" dirty="0" err="1">
                <a:cs typeface="Calibri"/>
              </a:rPr>
              <a:t>you</a:t>
            </a:r>
            <a:r>
              <a:rPr lang="nl-NL" sz="2100" dirty="0">
                <a:cs typeface="Calibri"/>
              </a:rPr>
              <a:t> or </a:t>
            </a:r>
            <a:r>
              <a:rPr lang="nl-NL" sz="2100" dirty="0" err="1">
                <a:cs typeface="Calibri"/>
              </a:rPr>
              <a:t>your</a:t>
            </a:r>
            <a:r>
              <a:rPr lang="nl-NL" sz="2100" dirty="0">
                <a:cs typeface="Calibri"/>
              </a:rPr>
              <a:t> </a:t>
            </a:r>
            <a:r>
              <a:rPr lang="nl-NL" sz="2100" dirty="0" err="1">
                <a:cs typeface="Calibri"/>
              </a:rPr>
              <a:t>words</a:t>
            </a:r>
            <a:r>
              <a:rPr lang="nl-NL" sz="2100" dirty="0">
                <a:cs typeface="Calibri"/>
              </a:rPr>
              <a:t> </a:t>
            </a:r>
            <a:r>
              <a:rPr lang="nl-NL" sz="2100" dirty="0" err="1">
                <a:cs typeface="Calibri"/>
              </a:rPr>
              <a:t>to</a:t>
            </a:r>
            <a:r>
              <a:rPr lang="nl-NL" sz="2100" dirty="0">
                <a:cs typeface="Calibri"/>
              </a:rPr>
              <a:t> </a:t>
            </a:r>
            <a:r>
              <a:rPr lang="nl-NL" sz="2100" dirty="0" err="1">
                <a:cs typeface="Calibri"/>
              </a:rPr>
              <a:t>be</a:t>
            </a:r>
            <a:r>
              <a:rPr lang="nl-NL" sz="2100" dirty="0">
                <a:cs typeface="Calibri"/>
              </a:rPr>
              <a:t> </a:t>
            </a:r>
            <a:r>
              <a:rPr lang="nl-NL" sz="2100" dirty="0" err="1">
                <a:cs typeface="Calibri"/>
              </a:rPr>
              <a:t>reliable</a:t>
            </a:r>
            <a:r>
              <a:rPr lang="nl-NL" sz="2100" dirty="0">
                <a:cs typeface="Calibri"/>
              </a:rPr>
              <a:t> or </a:t>
            </a:r>
            <a:r>
              <a:rPr lang="nl-NL" sz="2100" dirty="0" err="1">
                <a:cs typeface="Calibri"/>
              </a:rPr>
              <a:t>honest</a:t>
            </a:r>
            <a:r>
              <a:rPr lang="nl-NL" sz="2100" dirty="0">
                <a:cs typeface="Calibri"/>
              </a:rPr>
              <a:t>. </a:t>
            </a:r>
            <a:r>
              <a:rPr lang="nl-NL" sz="2100" dirty="0" err="1">
                <a:cs typeface="Calibri"/>
              </a:rPr>
              <a:t>Therefore</a:t>
            </a:r>
            <a:r>
              <a:rPr lang="nl-NL" sz="2100" dirty="0">
                <a:cs typeface="Calibri"/>
              </a:rPr>
              <a:t>, </a:t>
            </a:r>
            <a:r>
              <a:rPr lang="nl-NL" sz="2100" dirty="0" err="1">
                <a:cs typeface="Calibri"/>
              </a:rPr>
              <a:t>they</a:t>
            </a:r>
            <a:r>
              <a:rPr lang="nl-NL" sz="2100" dirty="0">
                <a:cs typeface="Calibri"/>
              </a:rPr>
              <a:t> </a:t>
            </a:r>
            <a:r>
              <a:rPr lang="nl-NL" sz="2100" dirty="0" err="1">
                <a:cs typeface="Calibri"/>
              </a:rPr>
              <a:t>will</a:t>
            </a:r>
            <a:r>
              <a:rPr lang="nl-NL" sz="2100" dirty="0">
                <a:cs typeface="Calibri"/>
              </a:rPr>
              <a:t> </a:t>
            </a:r>
            <a:r>
              <a:rPr lang="nl-NL" sz="2100" dirty="0" err="1">
                <a:cs typeface="Calibri"/>
              </a:rPr>
              <a:t>not</a:t>
            </a:r>
            <a:r>
              <a:rPr lang="nl-NL" sz="2100" dirty="0">
                <a:cs typeface="Calibri"/>
              </a:rPr>
              <a:t> </a:t>
            </a:r>
            <a:r>
              <a:rPr lang="nl-NL" sz="2100" dirty="0" err="1">
                <a:cs typeface="Calibri"/>
              </a:rPr>
              <a:t>engage</a:t>
            </a:r>
            <a:r>
              <a:rPr lang="nl-NL" sz="2100" dirty="0">
                <a:cs typeface="Calibri"/>
              </a:rPr>
              <a:t> in </a:t>
            </a:r>
            <a:r>
              <a:rPr lang="nl-NL" sz="2100" dirty="0" err="1">
                <a:cs typeface="Calibri"/>
              </a:rPr>
              <a:t>the</a:t>
            </a:r>
            <a:r>
              <a:rPr lang="nl-NL" sz="2100" dirty="0">
                <a:cs typeface="Calibri"/>
              </a:rPr>
              <a:t> </a:t>
            </a:r>
            <a:r>
              <a:rPr lang="nl-NL" sz="2100" dirty="0" err="1">
                <a:cs typeface="Calibri"/>
              </a:rPr>
              <a:t>dialogue</a:t>
            </a:r>
            <a:r>
              <a:rPr lang="nl-NL" sz="2100" dirty="0">
                <a:cs typeface="Calibri"/>
              </a:rPr>
              <a:t>. </a:t>
            </a:r>
            <a:endParaRPr lang="nl-NL" dirty="0">
              <a:cs typeface="Calibri"/>
            </a:endParaRPr>
          </a:p>
          <a:p>
            <a:r>
              <a:rPr lang="nl-NL" sz="2100" dirty="0" err="1">
                <a:cs typeface="Calibri"/>
              </a:rPr>
              <a:t>When</a:t>
            </a:r>
            <a:r>
              <a:rPr lang="nl-NL" sz="2100" dirty="0">
                <a:cs typeface="Calibri"/>
              </a:rPr>
              <a:t> </a:t>
            </a:r>
            <a:r>
              <a:rPr lang="nl-NL" sz="2100" dirty="0" err="1">
                <a:cs typeface="Calibri"/>
              </a:rPr>
              <a:t>there</a:t>
            </a:r>
            <a:r>
              <a:rPr lang="nl-NL" sz="2100" dirty="0">
                <a:cs typeface="Calibri"/>
              </a:rPr>
              <a:t> is a </a:t>
            </a:r>
            <a:r>
              <a:rPr lang="nl-NL" sz="2100" dirty="0" err="1">
                <a:cs typeface="Calibri"/>
              </a:rPr>
              <a:t>relationship</a:t>
            </a:r>
            <a:r>
              <a:rPr lang="nl-NL" sz="2100" dirty="0">
                <a:cs typeface="Calibri"/>
              </a:rPr>
              <a:t> of trust, </a:t>
            </a:r>
            <a:r>
              <a:rPr lang="nl-NL" sz="2100" dirty="0" err="1">
                <a:cs typeface="Calibri"/>
              </a:rPr>
              <a:t>the</a:t>
            </a:r>
            <a:r>
              <a:rPr lang="nl-NL" sz="2100" dirty="0">
                <a:cs typeface="Calibri"/>
              </a:rPr>
              <a:t> person is more </a:t>
            </a:r>
            <a:r>
              <a:rPr lang="nl-NL" sz="2100" dirty="0" err="1">
                <a:cs typeface="Calibri"/>
              </a:rPr>
              <a:t>motivated</a:t>
            </a:r>
            <a:r>
              <a:rPr lang="nl-NL" sz="2100" dirty="0">
                <a:cs typeface="Calibri"/>
              </a:rPr>
              <a:t> </a:t>
            </a:r>
            <a:r>
              <a:rPr lang="nl-NL" sz="2100" dirty="0" err="1">
                <a:cs typeface="Calibri"/>
              </a:rPr>
              <a:t>to</a:t>
            </a:r>
            <a:r>
              <a:rPr lang="nl-NL" sz="2100" dirty="0">
                <a:cs typeface="Calibri"/>
              </a:rPr>
              <a:t> </a:t>
            </a:r>
            <a:r>
              <a:rPr lang="nl-NL" sz="2100" dirty="0" err="1">
                <a:cs typeface="Calibri"/>
              </a:rPr>
              <a:t>cooperate</a:t>
            </a:r>
            <a:r>
              <a:rPr lang="nl-NL" sz="2100" dirty="0">
                <a:cs typeface="Calibri"/>
              </a:rPr>
              <a:t> in </a:t>
            </a:r>
            <a:r>
              <a:rPr lang="nl-NL" sz="2100" dirty="0" err="1">
                <a:cs typeface="Calibri"/>
              </a:rPr>
              <a:t>the</a:t>
            </a:r>
            <a:r>
              <a:rPr lang="nl-NL" sz="2100" dirty="0">
                <a:cs typeface="Calibri"/>
              </a:rPr>
              <a:t> </a:t>
            </a:r>
            <a:r>
              <a:rPr lang="nl-NL" sz="2100" dirty="0" err="1">
                <a:cs typeface="Calibri"/>
              </a:rPr>
              <a:t>conversation</a:t>
            </a:r>
            <a:r>
              <a:rPr lang="nl-NL" sz="2100" dirty="0">
                <a:cs typeface="Calibri"/>
              </a:rPr>
              <a:t> </a:t>
            </a:r>
            <a:r>
              <a:rPr lang="nl-NL" sz="2100" dirty="0" err="1">
                <a:cs typeface="Calibri"/>
              </a:rPr>
              <a:t>and</a:t>
            </a:r>
            <a:r>
              <a:rPr lang="nl-NL" sz="2100" dirty="0">
                <a:cs typeface="Calibri"/>
              </a:rPr>
              <a:t> </a:t>
            </a:r>
            <a:r>
              <a:rPr lang="nl-NL" sz="2100" dirty="0" err="1">
                <a:cs typeface="Calibri"/>
              </a:rPr>
              <a:t>be</a:t>
            </a:r>
            <a:r>
              <a:rPr lang="nl-NL" sz="2100" dirty="0">
                <a:cs typeface="Calibri"/>
              </a:rPr>
              <a:t> more </a:t>
            </a:r>
            <a:r>
              <a:rPr lang="nl-NL" sz="2100" dirty="0" err="1">
                <a:cs typeface="Calibri"/>
              </a:rPr>
              <a:t>comfortable</a:t>
            </a:r>
            <a:r>
              <a:rPr lang="nl-NL" sz="2100" dirty="0">
                <a:cs typeface="Calibri"/>
              </a:rPr>
              <a:t> </a:t>
            </a:r>
            <a:r>
              <a:rPr lang="nl-NL" sz="2100" dirty="0" err="1">
                <a:cs typeface="Calibri"/>
              </a:rPr>
              <a:t>to</a:t>
            </a:r>
            <a:r>
              <a:rPr lang="nl-NL" sz="2100" dirty="0">
                <a:cs typeface="Calibri"/>
              </a:rPr>
              <a:t> </a:t>
            </a:r>
            <a:r>
              <a:rPr lang="nl-NL" sz="2100" dirty="0" err="1">
                <a:cs typeface="Calibri"/>
              </a:rPr>
              <a:t>expressing</a:t>
            </a:r>
            <a:r>
              <a:rPr lang="nl-NL" sz="2100" dirty="0">
                <a:cs typeface="Calibri"/>
              </a:rPr>
              <a:t> </a:t>
            </a:r>
            <a:r>
              <a:rPr lang="nl-NL" sz="2100" dirty="0" err="1">
                <a:cs typeface="Calibri"/>
              </a:rPr>
              <a:t>themselves</a:t>
            </a:r>
            <a:r>
              <a:rPr lang="nl-NL" sz="2100" dirty="0">
                <a:cs typeface="Calibri"/>
              </a:rPr>
              <a:t>.</a:t>
            </a:r>
          </a:p>
        </p:txBody>
      </p:sp>
      <p:sp>
        <p:nvSpPr>
          <p:cNvPr id="4" name="Ορθογώνιο 3">
            <a:extLst>
              <a:ext uri="{FF2B5EF4-FFF2-40B4-BE49-F238E27FC236}">
                <a16:creationId xmlns:a16="http://schemas.microsoft.com/office/drawing/2014/main" id="{18D4B5F7-8D4E-0D09-B404-605A507DD969}"/>
              </a:ext>
            </a:extLst>
          </p:cNvPr>
          <p:cNvSpPr/>
          <p:nvPr/>
        </p:nvSpPr>
        <p:spPr>
          <a:xfrm>
            <a:off x="7141954" y="948215"/>
            <a:ext cx="2308645" cy="1323439"/>
          </a:xfrm>
          <a:prstGeom prst="rect">
            <a:avLst/>
          </a:prstGeom>
          <a:noFill/>
        </p:spPr>
        <p:txBody>
          <a:bodyPr wrap="none" lIns="91440" tIns="45720" rIns="91440" bIns="45720">
            <a:spAutoFit/>
          </a:bodyPr>
          <a:lstStyle/>
          <a:p>
            <a:pPr algn="ctr"/>
            <a:r>
              <a:rPr lang="en-US" sz="8000" b="1" dirty="0">
                <a:ln w="22225">
                  <a:solidFill>
                    <a:schemeClr val="accent2"/>
                  </a:solidFill>
                  <a:prstDash val="solid"/>
                </a:ln>
                <a:solidFill>
                  <a:schemeClr val="accent2">
                    <a:lumMod val="40000"/>
                    <a:lumOff val="60000"/>
                  </a:schemeClr>
                </a:solidFill>
              </a:rPr>
              <a:t>Trust</a:t>
            </a:r>
            <a:endParaRPr lang="el-GR" sz="8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2022483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COSTAID_Module 4_Enabling_Dialogue_EN"/>
  <p:tag name="ISPRING_PLAYERS_CUSTOMIZATION_2" val="UEsDBBQAAgAIAKl2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ogndX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GiCd1c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aIJ3V3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GiCd1c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GiCd1e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GiCd1c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ogndXFQaV5GsAAABvAAAAHAAAAHVuaXZlcnNhbC9sb2NhbF9zZXR0aW5ncy54bWwNyrEKwkAMANC9XxEySB3Uugn2rpujCK0fENogB7mk9ELRv/e2N7x++GaBnbeSTANezx0C62xL0k/A9/Q43RCKky4kphxQDWGITS82k4zsXmOBVejH28S5wvlJuc4XqbOkAu1B/B6PeInNH1BLAwQUAAIACABogndX9XSmfq0RAACrOQAAFwAAAHVuaXZlcnNhbC91bml2ZXJzYWwucG5n7VsLWJJn37e31dbK/NauzV4r2LXa9r3rLXNm5gFYa9OsNXdqVobUXFlaoENBEXhWLX13EFat2XTC3s4HgU4GgkCLJZUan5ZgcspQUREQER7OfA+KqXvffd91fYfr+65deOn13MD9//3/9+9/uP8Pj/dX77+XGv5s1LNhYWHhaeve/jAsbAY2LGz658/MhN4ZHvrwV+gyDf9h6lth7HsL+6EXT+Ws2bgmLOwyfbZnxwzo9az8dVvwYWFzJYG/aVLcuc/CwhLeTHt7zcfFWUZ1K51VitZafMS4jQ3/drw4+/6vC0ZuLvj02z3rN248ebzx+PaGoQOd2zNpUV8j3n5HebDnVNnzb9Fm1K069f60pTl5ET8/XvNyoo2bIOsvPysOL6XYiRGxV7M43TVbYg1b8nbZLT/uQlI2WyMgk6Ef3kdzuKMD4rddLwauj2gxqj8FBqqYsszA9YukxvzZgUG+dD52WmBgmi9ZFrjeWJTNmzEKkv37IJHhXGAkFViSdgT6HXkkeKAQ2euqOeSepfG4BktjC8bXg1nPH5bLDthid3j37kYnj0omf1ZpggMgESBae6KBkiTNOr5JLiuzxZ7YMarzGehj9pVjIy1bUYujRg39Ir/fd3lB7pK/5I2ZeaDrk7bC8FFL31yhWl/FDgqWZabdjxuz95f8pXv4ZaMmvzQf+8pGxYpR3U9JWKf6g6DbecdWoiWjBPzLHO6RM/+/wb/s77K3nkyNh/sdUlwWxdZeXYmhbmmbvqfmvkGVpXeYVLKg6hUIlWj47lI60yrzDcqwIlc7Zz3pJRaeVKM0LNTWuLcEzTpTrizaqcGOHB5ZsXWyPGR6YdrYMPO/MGafjSZ3zY43l2rdWCoUHiMsqkcKeHoPwj2P7A70pIknZRQTPl7rFmpLrTVaZ42S2ldO3e3m4SfmwKiG9cq4ZvZ+eyRgiYSLARV3prqo3cg3nwVcZ8VdBYIx0rg38pciPPLN7payhwsJGIgeY0zqZBit36v1O3bOG16vxOddolRdxIaPCW4n8Y6dCtL9bgTX8LUoGnA2HTG9z/QO5uB83em+z0ox9pVSFp5MNOUEXXcchoUjSNcWlS6huF0SlEdSTQc8unjApwdEQqDunrqo2fXjJYF/9yJuEnh1Ah2AmGgYk+p+DVVi7YoAHL0g4Ae5INC/AcN39qWiXI7jKO99lBqGv3bPoq5nBsNiB4mHloGNC3Dr+NnCkbYN8WLXRbGr+Cd0hgYGB4x1CizS8UsEUoSrozW5Zb+1VnGMIric2sblFm0y4rxynNpzM9pzkzvoNQN+nY4ou/obVd6DKMdBY8fifuy1e62RWcVdLKpRQTX2EqG8xVFNeqqpN4fam6MZQJhLZC2RYscto46op8qfxCrBW3BS7DOIfyiUuZpzkHjr8yjL8/EoezbKzisqpQySVYnSKQL2bLi7wx8/so4Pp7juM0XOw3DnYSlLKciWJ4imkAh33k7F+h6btSKXJV3l6d0gplh9ER5Xi9jdA6bxy1lWYo3UQM7S26Kwit/IRlP61sabS8wcVYMb4c9qm55bo+AAULhGiz3D9skp5BsGHO3GvsX9PlAZ7aeNIjxaBUGIh3BawSLyErVfvokbDDFovqkRlhbx2ijhN5ZBqc1fEhzzWF32VF9/0sgNpZeokBjaMzBqxpMkxOJ5FK9NYXuz1HIrkutX24ZII32t9knJ2P52mdKwh6hhTpSQ5/+M5ZxVlwAT1WPjZzwhg6D31j8pHHGHu+ykzhpQHwIKAf0fABUukxijRWAGVuPfj9FqiCYF1YrCoZDtrkS54qrAXHI9ySx7suVd/Kqzy16pAeE4X18ss3QgZgT0u/0851GZ2B7OonO4Le/zkX6TLj2XQtPhe43oJpNOW2tVHJUViDheBrNuqvIHc7h5hR4UlNm90T6fH8sgfEFu2/wwi8JP0amlzI9pddqBAeVO0IKTOw13zDYycyy/p8Wqck/s4nnTxd4uKS76zy8xCwf588D5HyiMcRdELi3SIu+oN2WaOTQpMAxQB3o5Yle7VFYPwycrWk0xBmOMiu22FsB9HHiJwVFUmmBKEjFOqo+JBBy9Y5vUygLpdBbXibMcplMHWXqtd8HGuqk0MHrisLLp3fGGNGmvVGHUeePY7DV49EOBBsMCFQUGe+Jypr5vD+woV7FCkKKIS+HQmeXKuJc4MfZitlrfok+6q7+tvFg0SGrmCxl4Cs3my6Usa3nhdvp9UwNqolF5ld/SRQi/YDC+znkXwchWI9m9aNZzRYjeYmjTEtMQANm2kn5HmbcandHce7mJJGCzEQBDJ9oL2roLSkrraAiRPu4Bsl/UPzVaWtGCx3Zyc8EMI/91W/GPB4qaE1fRm0Tt2cN2y7wZ0uyMpgKVZd4zW2ClC4k+h2WhfszWAgwSHCju/9s/oMGxdLlU8Td+SktR6SJB0vLSNggpap+Mc1SwUGpkaxBcN4mmX63N6gHrkzmVKau5U/l8FWpyigyk8weSe/vIgyadPlv+c8m3VQYjxuP117DdGfrK+atdu+hbZGIkg6tQNNASYGJTJg1UUKQvXDI4CRkSk4hBpvXwhonHtHrSj2VFh4YKtBaLvnUqn6Qfugjo81Vre7E3khPhArfDebyotOKnVOfWawa7q8OZ+/A1xC6KZ/UqHEduGIBJmZwbaCmMmVfkI6fqOTlqpClTMmhx2HyJuxBmvrDxEdlHVhUKrL5tT7rIqr4tZZlqTqjyhID+8ECq3vyL5cok3y2xygd1TXkT4jdH8t0M0DdMGDxc6M/UgxNpGOgiT/uHhwlD/+yTOgWsfuAT0hcsK6lGOymvoNug9hwUKI2P9rlwWCk8DeQUITlWElFkzg1qtEL3YWjif/ueMD9TYsR5GnF9+7luM9tQGwThJqhEPpeB9LPQ8fgbpd/EvzeZusydT/TmvixhXZlM9CdbJmrD7fyLtZPZ3CSfqE1vqF6fwv2xSQVyDvduSN1/rK6wRWLM4wgJ1q/SPRq7CF250H93KWcviqqYpBedqGJbhtFm18NqrthbDgdlGosMh7SdT99Hb5F/V5K8q46RTVTtI5A3CtyEHot24LJ/KMnXatcRhRNmfBCr8nUnAQOsi+lQy6Ex0RBbJSYiBQRVDSNt5bAIRrTIsV+KI0o1u2RvqKgXL+LCuenbRy2FJQZ2IXnl+uIqC36RleJ3MPeaM1lrQLXZp6BnnjRZLHEOEXgIQ/JY4ubCs80uR4FnwOHIRd8RpLQ3AEJABSRrW4+K7HF3YdKFMqbWwEdxorIwYIGHXyMxOg0lVUu/F6MnNytFPPTiHi7/MSG80vC1Mq6KYc6c3qekPnoajpJFpSiM2f+KXqznnyAKxYkzO+IYbLlU3idgJJmbpLXQvq8l+Yt9OpE6XyC6l2xy8KF2x9FAIQMl7xTM5Rq0ORUNUrwRqUefn3DFyF8lRv7nhRXf5X2nUjNZBfjw03mPth0cjLkGW2woUBVsGuALaQgk9VqZxtouMCTQCoooiLw3Eaam/UXh5/I+VqsrWdny/FJfMYzJVeiRjV0ns3kIXwUBVN+aFCjGfMHMO3G1vX2ulSwp67B1foriXD2Ww02V8vgLVhOz82hCg8hTNezAEbT1ugvKODsset93Ur3R40mVKkS0TP97ho6/0oUbJpFVBfUHywQpLQ0k2xG5jr4DX3G85NDe67QEdjNi6+IBZ26H7Y2nSm4ZjzY+tOrvuhkPYhrYSylWR4MwRUkWKjfN5eo54PLJHVwhD5GijPue/cHwbgq54oIghkghhzOlbsNxXc9cuZFcoSpSxcjZS/GyjCtsuR41swNqtdi6Cx1xZ9gc/WqCGjlTbtVvlQkXYBV4GEZi8UjBemisv1eJ2wz2tN80iHRujKzS/yKRNaknOy0xRqEU20tMvJeLQP41vbTWslLaFPcnvTfhc7bF7nCQGDZLEQBjZrSyl2Ks9QpjQxRBfU9aw/keXcP0F3s7yWyrla1PpKEw+wW0FnM2mGBeP5GYJ3Kcus9Ixf+7RaNqPlZrYzOFzl9fo+JKtQKtlwPnCtKJnH/MxQUawHIrQkUe+IhJMtiXchqG5ZQypXvTpL6sDfLtFjda60VoV9yGSYwDRpy/Syox8XFCAIZVSOWXBImNWeqaSatoyXdHiHVwYZyITWddts//VGufjiq2aiKp/RY3R2jvjJ/DNXjNbqm/m7WDqF6l0bAmS294pbZrlRZVprQaocgw1OVjSP1rcWquBmW6rz43qXZVQwmDQx8WaNjyF7hlSsFks6+XKxumLjlJxVZcRGhQEVwD/dgisCcfkqtMXQ1hXpxyd+UfXOT3sCqTN5v1+QLfioekWV/aLtvKmz/nobPNpEE+zhYgg31DmD0lAz6J4IY2lD+0OqiZGeiyDzdF4/wCQ+J4y7YvnHuEffaP9HV8CDwEHgIPgYfAQ+Ah8BB4CDwEHgIPgYfAQ+Ah8BB4CDwEHgIPgYfAQ+Ah8BD4Hwy88ZaENXruo22tyabAAPhZJYmCwylHrjS+M3aARLs7vm3dh8HHTskH1esWpwUfGA3NISyuWBJ8snQjtqNi5ZHvg9Cy7b8nxB1swjiV1UTxiKslKcvh0YncGC8nSWGpY3HwFGFFnhNJnEBVnUhHuQZaQKEhVvmchX1dpLEVYR5vFcl2TuDfWEbSu+H7UiUCjYsfXbBMq7+yYM/4CZNHLxobb7rbXiHQxdHo3MlCneGHwNMbBmEAhv8Ae+rwqdoCS74g65z7kNb5WBdpoiplANY93XREjq/Vb5U9FD2zOmBPpEBbYd5Q2YHwiQrPjy5Ld6LL3lrp660XXXKQTLaEwH+f/r3TiyRj+L+aLJAKY0pU2t2oyHCu2WVDKX1vVu+lzIUmFZ8jiGdrK5dfLvVQ+j8cp9xobei0756YEO/V5IiHe2M1ySJh0i4+ZC+qdR9ZW9k5SvbyKCwR1cxIDTjjfSM1QnQtwGu1zG4TvxNrid/NODMq4Mqy4rprgW/UBbK206M+q8iBYZndW7I+CYQK7ILa/EvliB2wirXkM5zSAJv0Uhj6U9BxXg7+JBffMfGuB5ch28mjyBU3oVD6ojwXLB16heJqzYCkqqszkM4MZTYjA+KGesUmhAfEjo+L6STG2WLrLWNB5VOQwoh2E/jo7D7vPcrm6Mj8BcA3rwogqo6yzAjMGzs+pa8OOiQGqWLDq2Qu1Adh4+ruj9Aikf7eWLKaBBBV1sF5Amk62ODbuLxu1OXfhnPhLqEfnJFs8HPggdD7WKA9yDyD029YsjCwHn2rtfjOl0GjFkuMlqrrBuMO76W90swg40+jNpqp/bZ4Zpch8l2hUY/iIkwlhK/UurOZ/pnOz2cZtLuJqtPBUCru7bJ7ym/Lm5bUQoYOH5k17ghqJ0MP7yZVBbxbKDO83j1OX7LKtPWg8WrDvWVPrLuudz5dP+aph1bP2n1B3zKa8gWGI/5ZT49PjO6vMQMjvbEU9VXf/qENgej6iGVOYAFH1QXjQtidPDTA2wu2zUp3AduCoQgj73E+fZPZg2ve1gklAnM3heOcBy3kU6Lq6ngQ10dwzcVdVhzSZfDfP5Rdi8Yp3HpdxkRgxWUhXW3aBue38fFwRwcTR682Bci/JlJIXPHFsJO2YGBl1j8meKddlUTlKdwG45Uk2HiA/SbZ8jgF1bp9nYtmj8fD1CTl1XURjgEWy6Wkub8HMOq9HEH2tPFVTk047hsq5J5raIJ0OpTta+vcCIeoEHIjlLxBqmyn5zFWjXpdY7cylb7lZEUmBnyF3ePeNraUb8qU5lJFznXUg1czmdNHzbBJBURxhNbGGEmVMruf1CHebp6wAs5viVgXOGgXDaP047A9N8/dkSsEItOGbU1g/eB4EZC5y6GyMi9wQu/oaG0LFEE7USeQuxIVCiXvBzN+HBLNUESoc5zTRqPKOFbUto2dvBvyjwGObQE5Q40LcHvLo9K2spjPjZdjR6dCdH1R3pI9ddSUlcGq3Ifz23E43wDHl5vUuY5/Ty770nb17zv/8wOC/xOnDP8SH++PfDZvb8aPxOaywDtp77z3Nvut7Qf+HVBLAwQUAAIACABogndXOp3ncEsAAABrAAAAGwAAAHVuaXZlcnNhbC91bml2ZXJzYWwucG5nLnhtbLOxr8jNUShLLSrOzM+zVTLUM1Cyt+PlsikoSi3LTC1XqACKAQUhQEmhEsg1QnDLM1NKMoBCBhYWCMGM1Mz0jBJbJQtDM7igPtBMAFBLAQIAABQAAgAIAKl2UE82YVgCRwMAAOEJAAAUAAAAAAAAAAEAAAAAAAAAAAB1bml2ZXJzYWwvcGxheWVyLnhtbFBLAQIAABQAAgAIAGiCd1e1N/SoHAUAAOETAAAdAAAAAAAAAAEAAAAAAHkDAAB1bml2ZXJzYWwvY29tbW9uX21lc3NhZ2VzLmxuZ1BLAQIAABQAAgAIAGiCd1cVHmAbowAAAH8BAAAuAAAAAAAAAAEAAAAAANAIAAB1bml2ZXJzYWwvcGxheWJhY2tfYW5kX25hdmlnYXRpb25fc2V0dGluZ3MueG1sUEsBAgAAFAACAAgAaIJ3V3RJNR88BAAADBUAACcAAAAAAAAAAQAAAAAAvwkAAHVuaXZlcnNhbC9mbGFzaF9wdWJsaXNoaW5nX3NldHRpbmdzLnhtbFBLAQIAABQAAgAIAGiCd1c3i4dqewMAAKwMAAAhAAAAAAAAAAEAAAAAAEAOAAB1bml2ZXJzYWwvZmxhc2hfc2tpbl9zZXR0aW5ncy54bWxQSwECAAAUAAIACABogndXpq9WIzYEAACWFAAAJgAAAAAAAAABAAAAAAD6EQAAdW5pdmVyc2FsL2h0bWxfcHVibGlzaGluZ19zZXR0aW5ncy54bWxQSwECAAAUAAIACABogndXJg9+6LABAABvBgAAHwAAAAAAAAABAAAAAAB0FgAAdW5pdmVyc2FsL2h0bWxfc2tpbl9zZXR0aW5ncy5qc1BLAQIAABQAAgAIAGiCd1cVBpXkawAAAG8AAAAcAAAAAAAAAAEAAAAAAGEYAAB1bml2ZXJzYWwvbG9jYWxfc2V0dGluZ3MueG1sUEsBAgAAFAACAAgAaIJ3V/V0pn6tEQAAqzkAABcAAAAAAAAAAAAAAAAABhkAAHVuaXZlcnNhbC91bml2ZXJzYWwucG5nUEsBAgAAFAACAAgAaIJ3Vzqd53BLAAAAawAAABsAAAAAAAAAAQAAAAAA6CoAAHVuaXZlcnNhbC91bml2ZXJzYWwucG5nLnhtbFBLBQYAAAAACgAKAAYDAABsKwAAAAA="/>
  <p:tag name="ISPRING_LMS_API_VERSION" val="SCORM 1.2"/>
  <p:tag name="ISPRING_ULTRA_SCORM_COURSE_ID" val="A27B5FDD-82AA-4FE2-8B4D-54AE741B1F38"/>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Toolbox introduction slides final&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COSTAID_Module 4_Enabling_Dialogue_EN"/>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8C5150E41E01409FE07977F0565001" ma:contentTypeVersion="13" ma:contentTypeDescription="Een nieuw document maken." ma:contentTypeScope="" ma:versionID="dceb514d459a965e66f62abcc4af67a4">
  <xsd:schema xmlns:xsd="http://www.w3.org/2001/XMLSchema" xmlns:xs="http://www.w3.org/2001/XMLSchema" xmlns:p="http://schemas.microsoft.com/office/2006/metadata/properties" xmlns:ns2="A170BF8D-0D10-4A31-84BA-136298F3893F" xmlns:ns3="a170bf8d-0d10-4a31-84ba-136298f3893f" xmlns:ns4="d55660b8-d104-43d9-a55a-6bf5ee589c5a" xmlns:ns5="19efc745-f8ae-456e-98f3-7656c6b98ef6" targetNamespace="http://schemas.microsoft.com/office/2006/metadata/properties" ma:root="true" ma:fieldsID="75dc8cc5d461a3b9574ae4e95c9ab0de" ns2:_="" ns3:_="" ns4:_="" ns5:_="">
    <xsd:import namespace="A170BF8D-0D10-4A31-84BA-136298F3893F"/>
    <xsd:import namespace="a170bf8d-0d10-4a31-84ba-136298f3893f"/>
    <xsd:import namespace="d55660b8-d104-43d9-a55a-6bf5ee589c5a"/>
    <xsd:import namespace="19efc745-f8ae-456e-98f3-7656c6b98ef6"/>
    <xsd:element name="properties">
      <xsd:complexType>
        <xsd:sequence>
          <xsd:element name="documentManagement">
            <xsd:complexType>
              <xsd:all>
                <xsd:element ref="ns2:Status" minOccurs="0"/>
                <xsd:element ref="ns3:MediaServiceMetadata" minOccurs="0"/>
                <xsd:element ref="ns3:MediaServiceFastMetadata" minOccurs="0"/>
                <xsd:element ref="ns4:SharedWithUsers" minOccurs="0"/>
                <xsd:element ref="ns4:SharedWithDetails" minOccurs="0"/>
                <xsd:element ref="ns3:lcf76f155ced4ddcb4097134ff3c332f" minOccurs="0"/>
                <xsd:element ref="ns5: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70BF8D-0D10-4A31-84BA-136298F3893F" elementFormDefault="qualified">
    <xsd:import namespace="http://schemas.microsoft.com/office/2006/documentManagement/types"/>
    <xsd:import namespace="http://schemas.microsoft.com/office/infopath/2007/PartnerControls"/>
    <xsd:element name="Status" ma:index="8" nillable="true" ma:displayName="Status" ma:default="Concept" ma:format="Dropdown" ma:internalName="Status">
      <xsd:simpleType>
        <xsd:restriction base="dms:Choice">
          <xsd:enumeration value="Concept"/>
          <xsd:enumeration value="Voltooid"/>
        </xsd:restriction>
      </xsd:simpleType>
    </xsd:element>
  </xsd:schema>
  <xsd:schema xmlns:xsd="http://www.w3.org/2001/XMLSchema" xmlns:xs="http://www.w3.org/2001/XMLSchema" xmlns:dms="http://schemas.microsoft.com/office/2006/documentManagement/types" xmlns:pc="http://schemas.microsoft.com/office/infopath/2007/PartnerControls" targetNamespace="a170bf8d-0d10-4a31-84ba-136298f3893f"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cfe27688-f39b-4ef9-a621-74b7e348dea1"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660b8-d104-43d9-a55a-6bf5ee589c5a"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efc745-f8ae-456e-98f3-7656c6b98ef6"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25a5076-e039-4797-a14f-b162bae4ec1c}" ma:internalName="TaxCatchAll" ma:showField="CatchAllData" ma:web="19efc745-f8ae-456e-98f3-7656c6b98e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170bf8d-0d10-4a31-84ba-136298f3893f">
      <Terms xmlns="http://schemas.microsoft.com/office/infopath/2007/PartnerControls"/>
    </lcf76f155ced4ddcb4097134ff3c332f>
    <Status xmlns="A170BF8D-0D10-4A31-84BA-136298F3893F">Concept</Status>
    <TaxCatchAll xmlns="19efc745-f8ae-456e-98f3-7656c6b98ef6" xsi:nil="true"/>
  </documentManagement>
</p:properties>
</file>

<file path=customXml/itemProps1.xml><?xml version="1.0" encoding="utf-8"?>
<ds:datastoreItem xmlns:ds="http://schemas.openxmlformats.org/officeDocument/2006/customXml" ds:itemID="{C70BA06F-1FDD-421C-AB26-28997D88498D}">
  <ds:schemaRefs>
    <ds:schemaRef ds:uri="19efc745-f8ae-456e-98f3-7656c6b98ef6"/>
    <ds:schemaRef ds:uri="A170BF8D-0D10-4A31-84BA-136298F3893F"/>
    <ds:schemaRef ds:uri="a170bf8d-0d10-4a31-84ba-136298f3893f"/>
    <ds:schemaRef ds:uri="d55660b8-d104-43d9-a55a-6bf5ee589c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5C6D51F-9450-4ECE-9317-34C627A2A581}">
  <ds:schemaRefs>
    <ds:schemaRef ds:uri="http://schemas.microsoft.com/sharepoint/v3/contenttype/forms"/>
  </ds:schemaRefs>
</ds:datastoreItem>
</file>

<file path=customXml/itemProps3.xml><?xml version="1.0" encoding="utf-8"?>
<ds:datastoreItem xmlns:ds="http://schemas.openxmlformats.org/officeDocument/2006/customXml" ds:itemID="{4D13F6F9-419F-4DB3-BB9F-18447BDF5A54}">
  <ds:schemaRefs>
    <ds:schemaRef ds:uri="19efc745-f8ae-456e-98f3-7656c6b98ef6"/>
    <ds:schemaRef ds:uri="A170BF8D-0D10-4A31-84BA-136298F3893F"/>
    <ds:schemaRef ds:uri="a170bf8d-0d10-4a31-84ba-136298f3893f"/>
    <ds:schemaRef ds:uri="d55660b8-d104-43d9-a55a-6bf5ee589c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85</TotalTime>
  <Words>3081</Words>
  <Application>Microsoft Office PowerPoint</Application>
  <PresentationFormat>Ευρεία οθόνη</PresentationFormat>
  <Paragraphs>214</Paragraphs>
  <Slides>30</Slides>
  <Notes>30</Notes>
  <HiddenSlides>0</HiddenSlides>
  <MMClips>0</MMClips>
  <ScaleCrop>false</ScaleCrop>
  <HeadingPairs>
    <vt:vector size="6" baseType="variant">
      <vt:variant>
        <vt:lpstr>Γραμματοσειρές που χρησιμοποιούνται</vt:lpstr>
      </vt:variant>
      <vt:variant>
        <vt:i4>13</vt:i4>
      </vt:variant>
      <vt:variant>
        <vt:lpstr>Θέμα</vt:lpstr>
      </vt:variant>
      <vt:variant>
        <vt:i4>1</vt:i4>
      </vt:variant>
      <vt:variant>
        <vt:lpstr>Τίτλοι διαφανειών</vt:lpstr>
      </vt:variant>
      <vt:variant>
        <vt:i4>30</vt:i4>
      </vt:variant>
    </vt:vector>
  </HeadingPairs>
  <TitlesOfParts>
    <vt:vector size="44" baseType="lpstr">
      <vt:lpstr>Adobe Gothic Std B</vt:lpstr>
      <vt:lpstr>MS PGothic</vt:lpstr>
      <vt:lpstr>Arial</vt:lpstr>
      <vt:lpstr>Arial,Sans-Serif</vt:lpstr>
      <vt:lpstr>Calibri</vt:lpstr>
      <vt:lpstr>Calibri Light</vt:lpstr>
      <vt:lpstr>Courier New</vt:lpstr>
      <vt:lpstr>Impact</vt:lpstr>
      <vt:lpstr>Proxima Nova</vt:lpstr>
      <vt:lpstr>Times New Roman</vt:lpstr>
      <vt:lpstr>Verdana</vt:lpstr>
      <vt:lpstr>Wingdings</vt:lpstr>
      <vt:lpstr>Wingdings,Sans-Serif</vt:lpstr>
      <vt:lpstr>Θέμα του Office</vt:lpstr>
      <vt:lpstr>Παρουσίαση του PowerPoint</vt:lpstr>
      <vt:lpstr>Partners</vt:lpstr>
      <vt:lpstr>Modules</vt:lpstr>
      <vt:lpstr>Objectives</vt:lpstr>
      <vt:lpstr>Counteracting belief in information disorder</vt:lpstr>
      <vt:lpstr>The importance of dialogue</vt:lpstr>
      <vt:lpstr>A safe environment</vt:lpstr>
      <vt:lpstr>Fundamentals for effective dialogue</vt:lpstr>
      <vt:lpstr>A relationship of trust (1/4)</vt:lpstr>
      <vt:lpstr>How to achieve trust (2/4)</vt:lpstr>
      <vt:lpstr>An effective tool of affective professionalism (3/4)</vt:lpstr>
      <vt:lpstr>Guidelines for self-disclosure (4/4)</vt:lpstr>
      <vt:lpstr>2. An egalitarian dialogue (1/2)</vt:lpstr>
      <vt:lpstr>A level playing field creates openness (2/2)</vt:lpstr>
      <vt:lpstr>3. Providing guidance</vt:lpstr>
      <vt:lpstr>4. Reject agression (1/4)</vt:lpstr>
      <vt:lpstr>How to reject aggression (2/4)</vt:lpstr>
      <vt:lpstr>Active listening (3/4)</vt:lpstr>
      <vt:lpstr>Examples of active listening (4/4)</vt:lpstr>
      <vt:lpstr>Other skills of dialogue (1/3)</vt:lpstr>
      <vt:lpstr>Other skills of dialogue (2/3)</vt:lpstr>
      <vt:lpstr>Other skills of dialogue (3/3)</vt:lpstr>
      <vt:lpstr>Intercultural communication</vt:lpstr>
      <vt:lpstr>Intercultural communication (1/4)</vt:lpstr>
      <vt:lpstr>Examples of misinterpretations in intercultural communication (2/4)</vt:lpstr>
      <vt:lpstr>Examples of misinterpretations in intercultural communication (3/4) </vt:lpstr>
      <vt:lpstr>How to avoid intercultural misinterpretations (4/4)</vt:lpstr>
      <vt:lpstr>References and further reading (1/2)</vt:lpstr>
      <vt:lpstr>References and further reading (2/2)</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COSTAID_Module 4_Enabling_Dialogue_EN</dc:title>
  <dc:creator>pantelis bbalaouras</dc:creator>
  <cp:lastModifiedBy>pantelis</cp:lastModifiedBy>
  <cp:revision>1306</cp:revision>
  <dcterms:created xsi:type="dcterms:W3CDTF">2020-06-02T13:31:56Z</dcterms:created>
  <dcterms:modified xsi:type="dcterms:W3CDTF">2024-01-31T17:12:20Z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0x0101008B8C5150E41E01409FE07977F0565001</vt:lpwstr>
  </property>
  <property fmtid="{D5CDD505-2E9C-101B-9397-08002B2CF9AE}" pid="3" name="MediaServiceImageTags">
    <vt:lpwstr/>
  </property>
</Properties>
</file>