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512" r:id="rId2"/>
    <p:sldId id="444" r:id="rId3"/>
    <p:sldId id="509" r:id="rId4"/>
    <p:sldId id="420" r:id="rId5"/>
    <p:sldId id="445" r:id="rId6"/>
    <p:sldId id="296" r:id="rId7"/>
    <p:sldId id="499" r:id="rId8"/>
    <p:sldId id="446" r:id="rId9"/>
    <p:sldId id="513" r:id="rId10"/>
    <p:sldId id="303" r:id="rId11"/>
    <p:sldId id="488" r:id="rId12"/>
    <p:sldId id="402" r:id="rId13"/>
    <p:sldId id="485" r:id="rId14"/>
    <p:sldId id="304" r:id="rId15"/>
    <p:sldId id="295" r:id="rId16"/>
    <p:sldId id="305" r:id="rId17"/>
    <p:sldId id="514" r:id="rId18"/>
    <p:sldId id="517" r:id="rId19"/>
    <p:sldId id="518" r:id="rId20"/>
    <p:sldId id="516" r:id="rId21"/>
    <p:sldId id="325" r:id="rId22"/>
    <p:sldId id="515" r:id="rId23"/>
    <p:sldId id="442" r:id="rId24"/>
  </p:sldIdLst>
  <p:sldSz cx="12192000" cy="6858000"/>
  <p:notesSz cx="6858000" cy="9144000"/>
  <p:custDataLst>
    <p:tags r:id="rId27"/>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ksandra Stevanović" initials="AS" lastIdx="9" clrIdx="0"/>
  <p:cmAuthor id="2" name="user" initials="u"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C11F"/>
    <a:srgbClr val="004899"/>
    <a:srgbClr val="E89704"/>
    <a:srgbClr val="D8134D"/>
    <a:srgbClr val="38289E"/>
    <a:srgbClr val="E24231"/>
    <a:srgbClr val="D7124E"/>
    <a:srgbClr val="1F9ED7"/>
    <a:srgbClr val="D71921"/>
    <a:srgbClr val="1C36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04" autoAdjust="0"/>
    <p:restoredTop sz="94660"/>
  </p:normalViewPr>
  <p:slideViewPr>
    <p:cSldViewPr snapToGrid="0">
      <p:cViewPr varScale="1">
        <p:scale>
          <a:sx n="74" d="100"/>
          <a:sy n="74" d="100"/>
        </p:scale>
        <p:origin x="60" y="600"/>
      </p:cViewPr>
      <p:guideLst>
        <p:guide orient="horz" pos="2160"/>
        <p:guide pos="3840"/>
      </p:guideLst>
    </p:cSldViewPr>
  </p:slideViewPr>
  <p:notesTextViewPr>
    <p:cViewPr>
      <p:scale>
        <a:sx n="1" d="1"/>
        <a:sy n="1" d="1"/>
      </p:scale>
      <p:origin x="0" y="0"/>
    </p:cViewPr>
  </p:notesTextViewPr>
  <p:notesViewPr>
    <p:cSldViewPr snapToGrid="0">
      <p:cViewPr varScale="1">
        <p:scale>
          <a:sx n="84" d="100"/>
          <a:sy n="84" d="100"/>
        </p:scale>
        <p:origin x="391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m Paulusse" userId="1f5f41b363f6e14e" providerId="LiveId" clId="{9CDA5F82-31E9-40DA-9222-A4B336803C8B}"/>
    <pc:docChg chg="modSld">
      <pc:chgData name="Tim Paulusse" userId="1f5f41b363f6e14e" providerId="LiveId" clId="{9CDA5F82-31E9-40DA-9222-A4B336803C8B}" dt="2023-11-22T15:17:56.267" v="16"/>
      <pc:docMkLst>
        <pc:docMk/>
      </pc:docMkLst>
      <pc:sldChg chg="modSp mod">
        <pc:chgData name="Tim Paulusse" userId="1f5f41b363f6e14e" providerId="LiveId" clId="{9CDA5F82-31E9-40DA-9222-A4B336803C8B}" dt="2023-11-22T15:17:06.765" v="12" actId="20577"/>
        <pc:sldMkLst>
          <pc:docMk/>
          <pc:sldMk cId="4236537347" sldId="295"/>
        </pc:sldMkLst>
        <pc:spChg chg="mod">
          <ac:chgData name="Tim Paulusse" userId="1f5f41b363f6e14e" providerId="LiveId" clId="{9CDA5F82-31E9-40DA-9222-A4B336803C8B}" dt="2023-11-22T15:16:51.907" v="6" actId="6549"/>
          <ac:spMkLst>
            <pc:docMk/>
            <pc:sldMk cId="4236537347" sldId="295"/>
            <ac:spMk id="5" creationId="{779F93A1-3BC4-4CAA-B56F-3375A7D00191}"/>
          </ac:spMkLst>
        </pc:spChg>
        <pc:spChg chg="mod">
          <ac:chgData name="Tim Paulusse" userId="1f5f41b363f6e14e" providerId="LiveId" clId="{9CDA5F82-31E9-40DA-9222-A4B336803C8B}" dt="2023-11-22T15:17:06.765" v="12" actId="20577"/>
          <ac:spMkLst>
            <pc:docMk/>
            <pc:sldMk cId="4236537347" sldId="295"/>
            <ac:spMk id="6" creationId="{13725DC3-E1D4-4E92-AF5A-F0DED3AA5B9A}"/>
          </ac:spMkLst>
        </pc:spChg>
      </pc:sldChg>
      <pc:sldChg chg="modSp mod">
        <pc:chgData name="Tim Paulusse" userId="1f5f41b363f6e14e" providerId="LiveId" clId="{9CDA5F82-31E9-40DA-9222-A4B336803C8B}" dt="2023-11-22T15:17:14.423" v="15" actId="20577"/>
        <pc:sldMkLst>
          <pc:docMk/>
          <pc:sldMk cId="2055772528" sldId="305"/>
        </pc:sldMkLst>
        <pc:spChg chg="mod">
          <ac:chgData name="Tim Paulusse" userId="1f5f41b363f6e14e" providerId="LiveId" clId="{9CDA5F82-31E9-40DA-9222-A4B336803C8B}" dt="2023-11-22T15:17:14.423" v="15" actId="20577"/>
          <ac:spMkLst>
            <pc:docMk/>
            <pc:sldMk cId="2055772528" sldId="305"/>
            <ac:spMk id="5" creationId="{FCC0DEC9-291B-4095-9896-1244D3052774}"/>
          </ac:spMkLst>
        </pc:spChg>
      </pc:sldChg>
      <pc:sldChg chg="modSp mod">
        <pc:chgData name="Tim Paulusse" userId="1f5f41b363f6e14e" providerId="LiveId" clId="{9CDA5F82-31E9-40DA-9222-A4B336803C8B}" dt="2023-11-22T15:17:56.267" v="16"/>
        <pc:sldMkLst>
          <pc:docMk/>
          <pc:sldMk cId="2033093179" sldId="420"/>
        </pc:sldMkLst>
        <pc:spChg chg="mod">
          <ac:chgData name="Tim Paulusse" userId="1f5f41b363f6e14e" providerId="LiveId" clId="{9CDA5F82-31E9-40DA-9222-A4B336803C8B}" dt="2023-11-22T15:17:56.267" v="16"/>
          <ac:spMkLst>
            <pc:docMk/>
            <pc:sldMk cId="2033093179" sldId="420"/>
            <ac:spMk id="5" creationId="{A8A9FD9A-D149-4CB3-A9BB-556DD2E24D3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D5358F-2C12-40D3-A142-40CC932D99A4}"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lang="el-GR"/>
        </a:p>
      </dgm:t>
    </dgm:pt>
    <dgm:pt modelId="{EC327B3B-64E2-4867-8E05-4626CF7AA557}">
      <dgm:prSet phldrT="[Κείμενο]" custT="1"/>
      <dgm:spPr>
        <a:solidFill>
          <a:schemeClr val="bg1">
            <a:lumMod val="95000"/>
          </a:schemeClr>
        </a:solidFill>
        <a:ln>
          <a:solidFill>
            <a:srgbClr val="785832"/>
          </a:solidFill>
        </a:ln>
      </dgm:spPr>
      <dgm:t>
        <a:bodyPr lIns="121920"/>
        <a:lstStyle/>
        <a:p>
          <a:r>
            <a:rPr lang="en-US" sz="3200" kern="1200" dirty="0">
              <a:solidFill>
                <a:schemeClr val="tx1"/>
              </a:solidFill>
              <a:effectLst/>
            </a:rPr>
            <a:t>1. </a:t>
          </a:r>
          <a:r>
            <a:rPr lang="sk-SK" sz="3200" kern="1200" dirty="0">
              <a:solidFill>
                <a:schemeClr val="tx1"/>
              </a:solidFill>
              <a:effectLst/>
            </a:rPr>
            <a:t>Povedomie</a:t>
          </a:r>
          <a:endParaRPr lang="el-GR" sz="3200" kern="1200" dirty="0">
            <a:solidFill>
              <a:schemeClr val="tx1"/>
            </a:solidFill>
            <a:effectLst/>
            <a:latin typeface="Calibri" panose="020F0502020204030204"/>
            <a:ea typeface="+mn-ea"/>
            <a:cs typeface="+mn-cs"/>
          </a:endParaRPr>
        </a:p>
      </dgm:t>
    </dgm:pt>
    <dgm:pt modelId="{DF29B433-28C4-4212-B73F-BBA2E55D71FD}" type="parTrans" cxnId="{013F4C26-68C0-4526-9DB3-5EB519553F3C}">
      <dgm:prSet/>
      <dgm:spPr/>
      <dgm:t>
        <a:bodyPr/>
        <a:lstStyle/>
        <a:p>
          <a:endParaRPr lang="el-GR" sz="1600">
            <a:solidFill>
              <a:schemeClr val="tx1"/>
            </a:solidFill>
            <a:effectLst/>
          </a:endParaRPr>
        </a:p>
      </dgm:t>
    </dgm:pt>
    <dgm:pt modelId="{E3EA5345-B843-40CC-AF3F-48429EEC6F62}" type="sibTrans" cxnId="{013F4C26-68C0-4526-9DB3-5EB519553F3C}">
      <dgm:prSet/>
      <dgm:spPr/>
      <dgm:t>
        <a:bodyPr/>
        <a:lstStyle/>
        <a:p>
          <a:endParaRPr lang="el-GR">
            <a:solidFill>
              <a:schemeClr val="tx1"/>
            </a:solidFill>
            <a:effectLst/>
          </a:endParaRPr>
        </a:p>
      </dgm:t>
    </dgm:pt>
    <dgm:pt modelId="{4E244519-B7AC-4B3B-BE5F-12059590F0D2}">
      <dgm:prSet phldrT="[Κείμενο]" custT="1"/>
      <dgm:spPr>
        <a:solidFill>
          <a:schemeClr val="bg1">
            <a:lumMod val="95000"/>
          </a:scheme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pPr>
          <a:r>
            <a:rPr lang="en-US" sz="3200" kern="1200" dirty="0">
              <a:solidFill>
                <a:prstClr val="black"/>
              </a:solidFill>
              <a:latin typeface="Calibri" panose="020F0502020204030204"/>
              <a:ea typeface="+mn-ea"/>
              <a:cs typeface="+mn-cs"/>
            </a:rPr>
            <a:t>2. Kritické myslenie</a:t>
          </a:r>
          <a:endParaRPr lang="el-GR" sz="3200" kern="1200" dirty="0">
            <a:solidFill>
              <a:prstClr val="black"/>
            </a:solidFill>
            <a:latin typeface="Calibri" panose="020F0502020204030204"/>
            <a:ea typeface="+mn-ea"/>
            <a:cs typeface="+mn-cs"/>
          </a:endParaRPr>
        </a:p>
      </dgm:t>
    </dgm:pt>
    <dgm:pt modelId="{E30B4CE4-28F5-41D5-BDD7-379CEE7BFAA6}" type="parTrans" cxnId="{63EE376A-9BE3-42F8-986B-13F24A6B6A52}">
      <dgm:prSet/>
      <dgm:spPr/>
      <dgm:t>
        <a:bodyPr/>
        <a:lstStyle/>
        <a:p>
          <a:endParaRPr lang="el-GR" sz="1600">
            <a:solidFill>
              <a:schemeClr val="tx1"/>
            </a:solidFill>
            <a:effectLst/>
          </a:endParaRPr>
        </a:p>
      </dgm:t>
    </dgm:pt>
    <dgm:pt modelId="{67FEA77F-9792-4206-8836-885C74441292}" type="sibTrans" cxnId="{63EE376A-9BE3-42F8-986B-13F24A6B6A52}">
      <dgm:prSet/>
      <dgm:spPr/>
      <dgm:t>
        <a:bodyPr/>
        <a:lstStyle/>
        <a:p>
          <a:endParaRPr lang="el-GR">
            <a:solidFill>
              <a:schemeClr val="tx1"/>
            </a:solidFill>
            <a:effectLst/>
          </a:endParaRPr>
        </a:p>
      </dgm:t>
    </dgm:pt>
    <dgm:pt modelId="{B4C523CA-CB9B-45E6-9B42-ACDDF1BF7D65}">
      <dgm:prSet phldrT="[Κείμενο]" custT="1"/>
      <dgm:spPr>
        <a:solidFill>
          <a:prstClr val="white">
            <a:lumMod val="95000"/>
          </a:prst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pPr>
          <a:r>
            <a:rPr lang="en-US" sz="3200" kern="1200" dirty="0">
              <a:solidFill>
                <a:prstClr val="black"/>
              </a:solidFill>
              <a:effectLst/>
              <a:latin typeface="Calibri" panose="020F0502020204030204"/>
              <a:ea typeface="+mn-ea"/>
              <a:cs typeface="+mn-cs"/>
            </a:rPr>
            <a:t>3. Riešenie konfliktov </a:t>
          </a:r>
          <a:endParaRPr lang="el-GR" sz="3200" kern="1200" dirty="0">
            <a:solidFill>
              <a:prstClr val="black"/>
            </a:solidFill>
            <a:effectLst/>
            <a:latin typeface="Calibri" panose="020F0502020204030204"/>
            <a:ea typeface="+mn-ea"/>
            <a:cs typeface="+mn-cs"/>
          </a:endParaRPr>
        </a:p>
      </dgm:t>
    </dgm:pt>
    <dgm:pt modelId="{0B61FFA1-954D-4769-9935-DC27A03FE46F}" type="parTrans" cxnId="{AB3B445A-D322-425F-BF83-71C16EDBCF6A}">
      <dgm:prSet/>
      <dgm:spPr/>
      <dgm:t>
        <a:bodyPr/>
        <a:lstStyle/>
        <a:p>
          <a:endParaRPr lang="el-GR" sz="1600">
            <a:solidFill>
              <a:schemeClr val="tx1"/>
            </a:solidFill>
            <a:effectLst/>
          </a:endParaRPr>
        </a:p>
      </dgm:t>
    </dgm:pt>
    <dgm:pt modelId="{2A74883B-AB36-4DBE-A90D-C134F37AC8DE}" type="sibTrans" cxnId="{AB3B445A-D322-425F-BF83-71C16EDBCF6A}">
      <dgm:prSet/>
      <dgm:spPr/>
      <dgm:t>
        <a:bodyPr/>
        <a:lstStyle/>
        <a:p>
          <a:endParaRPr lang="el-GR">
            <a:solidFill>
              <a:schemeClr val="tx1"/>
            </a:solidFill>
            <a:effectLst/>
          </a:endParaRPr>
        </a:p>
      </dgm:t>
    </dgm:pt>
    <dgm:pt modelId="{1E395D00-6435-47AF-BDD1-99EEEBD551EE}" type="pres">
      <dgm:prSet presAssocID="{C4D5358F-2C12-40D3-A142-40CC932D99A4}" presName="linear" presStyleCnt="0">
        <dgm:presLayoutVars>
          <dgm:animLvl val="lvl"/>
          <dgm:resizeHandles val="exact"/>
        </dgm:presLayoutVars>
      </dgm:prSet>
      <dgm:spPr/>
      <dgm:t>
        <a:bodyPr/>
        <a:lstStyle/>
        <a:p>
          <a:endParaRPr lang="el-GR"/>
        </a:p>
      </dgm:t>
    </dgm:pt>
    <dgm:pt modelId="{470C7429-9401-4802-AB33-313A76532508}" type="pres">
      <dgm:prSet presAssocID="{EC327B3B-64E2-4867-8E05-4626CF7AA557}" presName="parentText" presStyleLbl="node1" presStyleIdx="0" presStyleCnt="3" custLinFactY="-3398" custLinFactNeighborX="-192" custLinFactNeighborY="-100000">
        <dgm:presLayoutVars>
          <dgm:chMax val="0"/>
          <dgm:bulletEnabled val="1"/>
        </dgm:presLayoutVars>
      </dgm:prSet>
      <dgm:spPr/>
      <dgm:t>
        <a:bodyPr/>
        <a:lstStyle/>
        <a:p>
          <a:endParaRPr lang="el-GR"/>
        </a:p>
      </dgm:t>
    </dgm:pt>
    <dgm:pt modelId="{88D2178F-0747-469A-A1B7-4B4E6C3A520D}" type="pres">
      <dgm:prSet presAssocID="{E3EA5345-B843-40CC-AF3F-48429EEC6F62}" presName="spacer" presStyleCnt="0"/>
      <dgm:spPr/>
    </dgm:pt>
    <dgm:pt modelId="{288E5028-B57D-41A4-A329-2A81DBAE6A20}" type="pres">
      <dgm:prSet presAssocID="{4E244519-B7AC-4B3B-BE5F-12059590F0D2}" presName="parentText" presStyleLbl="node1" presStyleIdx="1" presStyleCnt="3" custLinFactNeighborY="-19892">
        <dgm:presLayoutVars>
          <dgm:chMax val="0"/>
          <dgm:bulletEnabled val="1"/>
        </dgm:presLayoutVars>
      </dgm:prSet>
      <dgm:spPr>
        <a:xfrm>
          <a:off x="0" y="1554120"/>
          <a:ext cx="4961817" cy="1216800"/>
        </a:xfrm>
        <a:prstGeom prst="roundRect">
          <a:avLst/>
        </a:prstGeom>
      </dgm:spPr>
      <dgm:t>
        <a:bodyPr/>
        <a:lstStyle/>
        <a:p>
          <a:endParaRPr lang="el-GR"/>
        </a:p>
      </dgm:t>
    </dgm:pt>
    <dgm:pt modelId="{F52AF388-6647-40C1-9B0C-4EACF0087302}" type="pres">
      <dgm:prSet presAssocID="{67FEA77F-9792-4206-8836-885C74441292}" presName="spacer" presStyleCnt="0"/>
      <dgm:spPr/>
    </dgm:pt>
    <dgm:pt modelId="{8CDB7BC7-8DB4-48B4-844D-150D6BC9A281}" type="pres">
      <dgm:prSet presAssocID="{B4C523CA-CB9B-45E6-9B42-ACDDF1BF7D65}" presName="parentText" presStyleLbl="node1" presStyleIdx="2" presStyleCnt="3">
        <dgm:presLayoutVars>
          <dgm:chMax val="0"/>
          <dgm:bulletEnabled val="1"/>
        </dgm:presLayoutVars>
      </dgm:prSet>
      <dgm:spPr>
        <a:xfrm>
          <a:off x="0" y="3062896"/>
          <a:ext cx="4961817" cy="1216800"/>
        </a:xfrm>
        <a:prstGeom prst="roundRect">
          <a:avLst/>
        </a:prstGeom>
      </dgm:spPr>
      <dgm:t>
        <a:bodyPr/>
        <a:lstStyle/>
        <a:p>
          <a:endParaRPr lang="el-GR"/>
        </a:p>
      </dgm:t>
    </dgm:pt>
  </dgm:ptLst>
  <dgm:cxnLst>
    <dgm:cxn modelId="{AB3B445A-D322-425F-BF83-71C16EDBCF6A}" srcId="{C4D5358F-2C12-40D3-A142-40CC932D99A4}" destId="{B4C523CA-CB9B-45E6-9B42-ACDDF1BF7D65}" srcOrd="2" destOrd="0" parTransId="{0B61FFA1-954D-4769-9935-DC27A03FE46F}" sibTransId="{2A74883B-AB36-4DBE-A90D-C134F37AC8DE}"/>
    <dgm:cxn modelId="{013F4C26-68C0-4526-9DB3-5EB519553F3C}" srcId="{C4D5358F-2C12-40D3-A142-40CC932D99A4}" destId="{EC327B3B-64E2-4867-8E05-4626CF7AA557}" srcOrd="0" destOrd="0" parTransId="{DF29B433-28C4-4212-B73F-BBA2E55D71FD}" sibTransId="{E3EA5345-B843-40CC-AF3F-48429EEC6F62}"/>
    <dgm:cxn modelId="{71170B66-801D-42B1-BD88-3067EF1E3D30}" type="presOf" srcId="{EC327B3B-64E2-4867-8E05-4626CF7AA557}" destId="{470C7429-9401-4802-AB33-313A76532508}" srcOrd="0" destOrd="0" presId="urn:microsoft.com/office/officeart/2005/8/layout/vList2"/>
    <dgm:cxn modelId="{63EE376A-9BE3-42F8-986B-13F24A6B6A52}" srcId="{C4D5358F-2C12-40D3-A142-40CC932D99A4}" destId="{4E244519-B7AC-4B3B-BE5F-12059590F0D2}" srcOrd="1" destOrd="0" parTransId="{E30B4CE4-28F5-41D5-BDD7-379CEE7BFAA6}" sibTransId="{67FEA77F-9792-4206-8836-885C74441292}"/>
    <dgm:cxn modelId="{7533573D-AE90-413F-8D5E-92E484CC53EE}" type="presOf" srcId="{C4D5358F-2C12-40D3-A142-40CC932D99A4}" destId="{1E395D00-6435-47AF-BDD1-99EEEBD551EE}" srcOrd="0" destOrd="0" presId="urn:microsoft.com/office/officeart/2005/8/layout/vList2"/>
    <dgm:cxn modelId="{E7D99F90-BD21-488E-8965-4FA3E6649457}" type="presOf" srcId="{4E244519-B7AC-4B3B-BE5F-12059590F0D2}" destId="{288E5028-B57D-41A4-A329-2A81DBAE6A20}" srcOrd="0" destOrd="0" presId="urn:microsoft.com/office/officeart/2005/8/layout/vList2"/>
    <dgm:cxn modelId="{0A308EED-F4BF-484E-9616-FC08E6DF7B71}" type="presOf" srcId="{B4C523CA-CB9B-45E6-9B42-ACDDF1BF7D65}" destId="{8CDB7BC7-8DB4-48B4-844D-150D6BC9A281}" srcOrd="0" destOrd="0" presId="urn:microsoft.com/office/officeart/2005/8/layout/vList2"/>
    <dgm:cxn modelId="{D194C380-2F5A-4D83-B19D-EDEBF138C04E}" type="presParOf" srcId="{1E395D00-6435-47AF-BDD1-99EEEBD551EE}" destId="{470C7429-9401-4802-AB33-313A76532508}" srcOrd="0" destOrd="0" presId="urn:microsoft.com/office/officeart/2005/8/layout/vList2"/>
    <dgm:cxn modelId="{1C593544-AEA6-4F32-B3EB-A05830DB3610}" type="presParOf" srcId="{1E395D00-6435-47AF-BDD1-99EEEBD551EE}" destId="{88D2178F-0747-469A-A1B7-4B4E6C3A520D}" srcOrd="1" destOrd="0" presId="urn:microsoft.com/office/officeart/2005/8/layout/vList2"/>
    <dgm:cxn modelId="{D77AAB75-3FBD-4EC6-89C1-F17940EE4199}" type="presParOf" srcId="{1E395D00-6435-47AF-BDD1-99EEEBD551EE}" destId="{288E5028-B57D-41A4-A329-2A81DBAE6A20}" srcOrd="2" destOrd="0" presId="urn:microsoft.com/office/officeart/2005/8/layout/vList2"/>
    <dgm:cxn modelId="{EF6FD183-5195-47C2-8292-3E15D1204EF4}" type="presParOf" srcId="{1E395D00-6435-47AF-BDD1-99EEEBD551EE}" destId="{F52AF388-6647-40C1-9B0C-4EACF0087302}" srcOrd="3" destOrd="0" presId="urn:microsoft.com/office/officeart/2005/8/layout/vList2"/>
    <dgm:cxn modelId="{93570274-80FF-4597-9140-78C6897D45C5}" type="presParOf" srcId="{1E395D00-6435-47AF-BDD1-99EEEBD551EE}" destId="{8CDB7BC7-8DB4-48B4-844D-150D6BC9A281}" srcOrd="4" destOrd="0" presId="urn:microsoft.com/office/officeart/2005/8/layout/vList2"/>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D5358F-2C12-40D3-A142-40CC932D99A4}"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lang="el-GR"/>
        </a:p>
      </dgm:t>
    </dgm:pt>
    <dgm:pt modelId="{EC327B3B-64E2-4867-8E05-4626CF7AA557}">
      <dgm:prSet phldrT="[Κείμενο]" custT="1"/>
      <dgm:spPr>
        <a:solidFill>
          <a:schemeClr val="bg1">
            <a:lumMod val="95000"/>
          </a:schemeClr>
        </a:solidFill>
        <a:ln>
          <a:solidFill>
            <a:srgbClr val="785832"/>
          </a:solidFill>
        </a:ln>
      </dgm:spPr>
      <dgm:t>
        <a:bodyPr/>
        <a:lstStyle/>
        <a:p>
          <a:r>
            <a:rPr lang="en-US" sz="3200" kern="1200" dirty="0">
              <a:solidFill>
                <a:schemeClr val="tx1"/>
              </a:solidFill>
              <a:effectLst/>
            </a:rPr>
            <a:t>4. </a:t>
          </a:r>
          <a:r>
            <a:rPr lang="en-US" sz="3200" kern="1200" dirty="0">
              <a:solidFill>
                <a:prstClr val="black"/>
              </a:solidFill>
              <a:effectLst/>
              <a:latin typeface="Calibri" panose="020F0502020204030204"/>
              <a:ea typeface="+mn-ea"/>
              <a:cs typeface="+mn-cs"/>
            </a:rPr>
            <a:t>Umožnenie dialógu  </a:t>
          </a:r>
          <a:endParaRPr lang="el-GR" sz="3200" kern="1200" dirty="0">
            <a:solidFill>
              <a:prstClr val="black"/>
            </a:solidFill>
            <a:effectLst/>
            <a:latin typeface="Calibri" panose="020F0502020204030204"/>
            <a:ea typeface="+mn-ea"/>
            <a:cs typeface="+mn-cs"/>
          </a:endParaRPr>
        </a:p>
      </dgm:t>
    </dgm:pt>
    <dgm:pt modelId="{DF29B433-28C4-4212-B73F-BBA2E55D71FD}" type="parTrans" cxnId="{013F4C26-68C0-4526-9DB3-5EB519553F3C}">
      <dgm:prSet/>
      <dgm:spPr/>
      <dgm:t>
        <a:bodyPr/>
        <a:lstStyle/>
        <a:p>
          <a:endParaRPr lang="el-GR" sz="1600">
            <a:solidFill>
              <a:schemeClr val="tx1"/>
            </a:solidFill>
            <a:effectLst/>
          </a:endParaRPr>
        </a:p>
      </dgm:t>
    </dgm:pt>
    <dgm:pt modelId="{E3EA5345-B843-40CC-AF3F-48429EEC6F62}" type="sibTrans" cxnId="{013F4C26-68C0-4526-9DB3-5EB519553F3C}">
      <dgm:prSet/>
      <dgm:spPr/>
      <dgm:t>
        <a:bodyPr/>
        <a:lstStyle/>
        <a:p>
          <a:endParaRPr lang="el-GR">
            <a:solidFill>
              <a:schemeClr val="tx1"/>
            </a:solidFill>
            <a:effectLst/>
          </a:endParaRPr>
        </a:p>
      </dgm:t>
    </dgm:pt>
    <dgm:pt modelId="{4E244519-B7AC-4B3B-BE5F-12059590F0D2}">
      <dgm:prSet phldrT="[Κείμενο]" custT="1"/>
      <dgm:spPr>
        <a:solidFill>
          <a:srgbClr val="95C11F"/>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pPr>
          <a:r>
            <a:rPr lang="en-US" sz="32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5. Etika</a:t>
          </a:r>
          <a:endParaRPr lang="el-GR" sz="3200" b="1"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gm:t>
    </dgm:pt>
    <dgm:pt modelId="{E30B4CE4-28F5-41D5-BDD7-379CEE7BFAA6}" type="parTrans" cxnId="{63EE376A-9BE3-42F8-986B-13F24A6B6A52}">
      <dgm:prSet/>
      <dgm:spPr/>
      <dgm:t>
        <a:bodyPr/>
        <a:lstStyle/>
        <a:p>
          <a:endParaRPr lang="el-GR" sz="1600">
            <a:solidFill>
              <a:schemeClr val="tx1"/>
            </a:solidFill>
            <a:effectLst/>
          </a:endParaRPr>
        </a:p>
      </dgm:t>
    </dgm:pt>
    <dgm:pt modelId="{67FEA77F-9792-4206-8836-885C74441292}" type="sibTrans" cxnId="{63EE376A-9BE3-42F8-986B-13F24A6B6A52}">
      <dgm:prSet/>
      <dgm:spPr/>
      <dgm:t>
        <a:bodyPr/>
        <a:lstStyle/>
        <a:p>
          <a:endParaRPr lang="el-GR">
            <a:solidFill>
              <a:schemeClr val="tx1"/>
            </a:solidFill>
            <a:effectLst/>
          </a:endParaRPr>
        </a:p>
      </dgm:t>
    </dgm:pt>
    <dgm:pt modelId="{B4C523CA-CB9B-45E6-9B42-ACDDF1BF7D65}">
      <dgm:prSet phldrT="[Κείμενο]" custT="1"/>
      <dgm:spPr>
        <a:solidFill>
          <a:prstClr val="white">
            <a:lumMod val="95000"/>
          </a:prst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pPr>
          <a:r>
            <a:rPr lang="en-US" sz="3200" kern="1200" dirty="0">
              <a:solidFill>
                <a:prstClr val="black"/>
              </a:solidFill>
              <a:effectLst/>
              <a:latin typeface="Calibri" panose="020F0502020204030204"/>
              <a:ea typeface="+mn-ea"/>
              <a:cs typeface="+mn-cs"/>
            </a:rPr>
            <a:t>6. Reflexívne zručnosti </a:t>
          </a:r>
          <a:endParaRPr lang="el-GR" sz="3200" kern="1200" dirty="0">
            <a:solidFill>
              <a:prstClr val="black"/>
            </a:solidFill>
            <a:effectLst/>
            <a:latin typeface="Calibri" panose="020F0502020204030204"/>
            <a:ea typeface="+mn-ea"/>
            <a:cs typeface="+mn-cs"/>
          </a:endParaRPr>
        </a:p>
      </dgm:t>
    </dgm:pt>
    <dgm:pt modelId="{0B61FFA1-954D-4769-9935-DC27A03FE46F}" type="parTrans" cxnId="{AB3B445A-D322-425F-BF83-71C16EDBCF6A}">
      <dgm:prSet/>
      <dgm:spPr/>
      <dgm:t>
        <a:bodyPr/>
        <a:lstStyle/>
        <a:p>
          <a:endParaRPr lang="el-GR" sz="1600">
            <a:solidFill>
              <a:schemeClr val="tx1"/>
            </a:solidFill>
            <a:effectLst/>
          </a:endParaRPr>
        </a:p>
      </dgm:t>
    </dgm:pt>
    <dgm:pt modelId="{2A74883B-AB36-4DBE-A90D-C134F37AC8DE}" type="sibTrans" cxnId="{AB3B445A-D322-425F-BF83-71C16EDBCF6A}">
      <dgm:prSet/>
      <dgm:spPr/>
      <dgm:t>
        <a:bodyPr/>
        <a:lstStyle/>
        <a:p>
          <a:endParaRPr lang="el-GR">
            <a:solidFill>
              <a:schemeClr val="tx1"/>
            </a:solidFill>
            <a:effectLst/>
          </a:endParaRPr>
        </a:p>
      </dgm:t>
    </dgm:pt>
    <dgm:pt modelId="{B4904893-3DB0-4F28-BF16-D297E40AD7DE}">
      <dgm:prSet phldrT="[Κείμενο]" custT="1"/>
      <dgm:spPr>
        <a:solidFill>
          <a:prstClr val="white">
            <a:lumMod val="95000"/>
          </a:prst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a:buNone/>
          </a:pPr>
          <a:r>
            <a:rPr lang="en-US" sz="3200" dirty="0">
              <a:solidFill>
                <a:prstClr val="black"/>
              </a:solidFill>
              <a:effectLst/>
              <a:latin typeface="Calibri" panose="020F0502020204030204"/>
              <a:ea typeface="+mn-ea"/>
              <a:cs typeface="+mn-cs"/>
            </a:rPr>
            <a:t>7. Digitálne zručnosti </a:t>
          </a:r>
          <a:endParaRPr lang="el-GR" sz="3200" dirty="0">
            <a:solidFill>
              <a:prstClr val="black"/>
            </a:solidFill>
            <a:effectLst/>
            <a:latin typeface="Calibri" panose="020F0502020204030204"/>
            <a:ea typeface="+mn-ea"/>
            <a:cs typeface="+mn-cs"/>
          </a:endParaRPr>
        </a:p>
      </dgm:t>
    </dgm:pt>
    <dgm:pt modelId="{ADA80D10-FA9D-40CB-9EA0-7088E81903EC}" type="parTrans" cxnId="{5FF7A210-7810-47AD-8B1A-9BF5A5698AEE}">
      <dgm:prSet/>
      <dgm:spPr/>
      <dgm:t>
        <a:bodyPr/>
        <a:lstStyle/>
        <a:p>
          <a:endParaRPr lang="en-GB"/>
        </a:p>
      </dgm:t>
    </dgm:pt>
    <dgm:pt modelId="{BE5D5224-6266-404A-A813-8AC6527EC8E6}" type="sibTrans" cxnId="{5FF7A210-7810-47AD-8B1A-9BF5A5698AEE}">
      <dgm:prSet/>
      <dgm:spPr/>
      <dgm:t>
        <a:bodyPr/>
        <a:lstStyle/>
        <a:p>
          <a:endParaRPr lang="en-GB"/>
        </a:p>
      </dgm:t>
    </dgm:pt>
    <dgm:pt modelId="{1E395D00-6435-47AF-BDD1-99EEEBD551EE}" type="pres">
      <dgm:prSet presAssocID="{C4D5358F-2C12-40D3-A142-40CC932D99A4}" presName="linear" presStyleCnt="0">
        <dgm:presLayoutVars>
          <dgm:animLvl val="lvl"/>
          <dgm:resizeHandles val="exact"/>
        </dgm:presLayoutVars>
      </dgm:prSet>
      <dgm:spPr/>
      <dgm:t>
        <a:bodyPr/>
        <a:lstStyle/>
        <a:p>
          <a:endParaRPr lang="el-GR"/>
        </a:p>
      </dgm:t>
    </dgm:pt>
    <dgm:pt modelId="{470C7429-9401-4802-AB33-313A76532508}" type="pres">
      <dgm:prSet presAssocID="{EC327B3B-64E2-4867-8E05-4626CF7AA557}" presName="parentText" presStyleLbl="node1" presStyleIdx="0" presStyleCnt="4" custLinFactY="-3398" custLinFactNeighborX="-192" custLinFactNeighborY="-100000">
        <dgm:presLayoutVars>
          <dgm:chMax val="0"/>
          <dgm:bulletEnabled val="1"/>
        </dgm:presLayoutVars>
      </dgm:prSet>
      <dgm:spPr/>
      <dgm:t>
        <a:bodyPr/>
        <a:lstStyle/>
        <a:p>
          <a:endParaRPr lang="el-GR"/>
        </a:p>
      </dgm:t>
    </dgm:pt>
    <dgm:pt modelId="{88D2178F-0747-469A-A1B7-4B4E6C3A520D}" type="pres">
      <dgm:prSet presAssocID="{E3EA5345-B843-40CC-AF3F-48429EEC6F62}" presName="spacer" presStyleCnt="0"/>
      <dgm:spPr/>
    </dgm:pt>
    <dgm:pt modelId="{288E5028-B57D-41A4-A329-2A81DBAE6A20}" type="pres">
      <dgm:prSet presAssocID="{4E244519-B7AC-4B3B-BE5F-12059590F0D2}" presName="parentText" presStyleLbl="node1" presStyleIdx="1" presStyleCnt="4" custLinFactNeighborY="-19892">
        <dgm:presLayoutVars>
          <dgm:chMax val="0"/>
          <dgm:bulletEnabled val="1"/>
        </dgm:presLayoutVars>
      </dgm:prSet>
      <dgm:spPr>
        <a:xfrm>
          <a:off x="0" y="1175325"/>
          <a:ext cx="4961817" cy="1029600"/>
        </a:xfrm>
        <a:prstGeom prst="roundRect">
          <a:avLst/>
        </a:prstGeom>
      </dgm:spPr>
      <dgm:t>
        <a:bodyPr/>
        <a:lstStyle/>
        <a:p>
          <a:endParaRPr lang="el-GR"/>
        </a:p>
      </dgm:t>
    </dgm:pt>
    <dgm:pt modelId="{F52AF388-6647-40C1-9B0C-4EACF0087302}" type="pres">
      <dgm:prSet presAssocID="{67FEA77F-9792-4206-8836-885C74441292}" presName="spacer" presStyleCnt="0"/>
      <dgm:spPr/>
    </dgm:pt>
    <dgm:pt modelId="{8CDB7BC7-8DB4-48B4-844D-150D6BC9A281}" type="pres">
      <dgm:prSet presAssocID="{B4C523CA-CB9B-45E6-9B42-ACDDF1BF7D65}" presName="parentText" presStyleLbl="node1" presStyleIdx="2" presStyleCnt="4">
        <dgm:presLayoutVars>
          <dgm:chMax val="0"/>
          <dgm:bulletEnabled val="1"/>
        </dgm:presLayoutVars>
      </dgm:prSet>
      <dgm:spPr>
        <a:xfrm>
          <a:off x="0" y="3062896"/>
          <a:ext cx="4961817" cy="1216800"/>
        </a:xfrm>
        <a:prstGeom prst="roundRect">
          <a:avLst/>
        </a:prstGeom>
      </dgm:spPr>
      <dgm:t>
        <a:bodyPr/>
        <a:lstStyle/>
        <a:p>
          <a:endParaRPr lang="el-GR"/>
        </a:p>
      </dgm:t>
    </dgm:pt>
    <dgm:pt modelId="{C9903624-DD84-4487-932F-8D5B52F5BDB2}" type="pres">
      <dgm:prSet presAssocID="{2A74883B-AB36-4DBE-A90D-C134F37AC8DE}" presName="spacer" presStyleCnt="0"/>
      <dgm:spPr/>
    </dgm:pt>
    <dgm:pt modelId="{0B91E79B-028B-4562-94CB-3B9D07A9B2CA}" type="pres">
      <dgm:prSet presAssocID="{B4904893-3DB0-4F28-BF16-D297E40AD7DE}" presName="parentText" presStyleLbl="node1" presStyleIdx="3" presStyleCnt="4">
        <dgm:presLayoutVars>
          <dgm:chMax val="0"/>
          <dgm:bulletEnabled val="1"/>
        </dgm:presLayoutVars>
      </dgm:prSet>
      <dgm:spPr>
        <a:prstGeom prst="roundRect">
          <a:avLst/>
        </a:prstGeom>
      </dgm:spPr>
      <dgm:t>
        <a:bodyPr/>
        <a:lstStyle/>
        <a:p>
          <a:endParaRPr lang="el-GR"/>
        </a:p>
      </dgm:t>
    </dgm:pt>
  </dgm:ptLst>
  <dgm:cxnLst>
    <dgm:cxn modelId="{5FF7A210-7810-47AD-8B1A-9BF5A5698AEE}" srcId="{C4D5358F-2C12-40D3-A142-40CC932D99A4}" destId="{B4904893-3DB0-4F28-BF16-D297E40AD7DE}" srcOrd="3" destOrd="0" parTransId="{ADA80D10-FA9D-40CB-9EA0-7088E81903EC}" sibTransId="{BE5D5224-6266-404A-A813-8AC6527EC8E6}"/>
    <dgm:cxn modelId="{AB3B445A-D322-425F-BF83-71C16EDBCF6A}" srcId="{C4D5358F-2C12-40D3-A142-40CC932D99A4}" destId="{B4C523CA-CB9B-45E6-9B42-ACDDF1BF7D65}" srcOrd="2" destOrd="0" parTransId="{0B61FFA1-954D-4769-9935-DC27A03FE46F}" sibTransId="{2A74883B-AB36-4DBE-A90D-C134F37AC8DE}"/>
    <dgm:cxn modelId="{013F4C26-68C0-4526-9DB3-5EB519553F3C}" srcId="{C4D5358F-2C12-40D3-A142-40CC932D99A4}" destId="{EC327B3B-64E2-4867-8E05-4626CF7AA557}" srcOrd="0" destOrd="0" parTransId="{DF29B433-28C4-4212-B73F-BBA2E55D71FD}" sibTransId="{E3EA5345-B843-40CC-AF3F-48429EEC6F62}"/>
    <dgm:cxn modelId="{71170B66-801D-42B1-BD88-3067EF1E3D30}" type="presOf" srcId="{EC327B3B-64E2-4867-8E05-4626CF7AA557}" destId="{470C7429-9401-4802-AB33-313A76532508}" srcOrd="0" destOrd="0" presId="urn:microsoft.com/office/officeart/2005/8/layout/vList2"/>
    <dgm:cxn modelId="{63EE376A-9BE3-42F8-986B-13F24A6B6A52}" srcId="{C4D5358F-2C12-40D3-A142-40CC932D99A4}" destId="{4E244519-B7AC-4B3B-BE5F-12059590F0D2}" srcOrd="1" destOrd="0" parTransId="{E30B4CE4-28F5-41D5-BDD7-379CEE7BFAA6}" sibTransId="{67FEA77F-9792-4206-8836-885C74441292}"/>
    <dgm:cxn modelId="{7533573D-AE90-413F-8D5E-92E484CC53EE}" type="presOf" srcId="{C4D5358F-2C12-40D3-A142-40CC932D99A4}" destId="{1E395D00-6435-47AF-BDD1-99EEEBD551EE}" srcOrd="0" destOrd="0" presId="urn:microsoft.com/office/officeart/2005/8/layout/vList2"/>
    <dgm:cxn modelId="{AD187608-2952-40DF-B01A-8C6E7C6DAD98}" type="presOf" srcId="{B4904893-3DB0-4F28-BF16-D297E40AD7DE}" destId="{0B91E79B-028B-4562-94CB-3B9D07A9B2CA}" srcOrd="0" destOrd="0" presId="urn:microsoft.com/office/officeart/2005/8/layout/vList2"/>
    <dgm:cxn modelId="{E7D99F90-BD21-488E-8965-4FA3E6649457}" type="presOf" srcId="{4E244519-B7AC-4B3B-BE5F-12059590F0D2}" destId="{288E5028-B57D-41A4-A329-2A81DBAE6A20}" srcOrd="0" destOrd="0" presId="urn:microsoft.com/office/officeart/2005/8/layout/vList2"/>
    <dgm:cxn modelId="{0A308EED-F4BF-484E-9616-FC08E6DF7B71}" type="presOf" srcId="{B4C523CA-CB9B-45E6-9B42-ACDDF1BF7D65}" destId="{8CDB7BC7-8DB4-48B4-844D-150D6BC9A281}" srcOrd="0" destOrd="0" presId="urn:microsoft.com/office/officeart/2005/8/layout/vList2"/>
    <dgm:cxn modelId="{D194C380-2F5A-4D83-B19D-EDEBF138C04E}" type="presParOf" srcId="{1E395D00-6435-47AF-BDD1-99EEEBD551EE}" destId="{470C7429-9401-4802-AB33-313A76532508}" srcOrd="0" destOrd="0" presId="urn:microsoft.com/office/officeart/2005/8/layout/vList2"/>
    <dgm:cxn modelId="{1C593544-AEA6-4F32-B3EB-A05830DB3610}" type="presParOf" srcId="{1E395D00-6435-47AF-BDD1-99EEEBD551EE}" destId="{88D2178F-0747-469A-A1B7-4B4E6C3A520D}" srcOrd="1" destOrd="0" presId="urn:microsoft.com/office/officeart/2005/8/layout/vList2"/>
    <dgm:cxn modelId="{D77AAB75-3FBD-4EC6-89C1-F17940EE4199}" type="presParOf" srcId="{1E395D00-6435-47AF-BDD1-99EEEBD551EE}" destId="{288E5028-B57D-41A4-A329-2A81DBAE6A20}" srcOrd="2" destOrd="0" presId="urn:microsoft.com/office/officeart/2005/8/layout/vList2"/>
    <dgm:cxn modelId="{EF6FD183-5195-47C2-8292-3E15D1204EF4}" type="presParOf" srcId="{1E395D00-6435-47AF-BDD1-99EEEBD551EE}" destId="{F52AF388-6647-40C1-9B0C-4EACF0087302}" srcOrd="3" destOrd="0" presId="urn:microsoft.com/office/officeart/2005/8/layout/vList2"/>
    <dgm:cxn modelId="{93570274-80FF-4597-9140-78C6897D45C5}" type="presParOf" srcId="{1E395D00-6435-47AF-BDD1-99EEEBD551EE}" destId="{8CDB7BC7-8DB4-48B4-844D-150D6BC9A281}" srcOrd="4" destOrd="0" presId="urn:microsoft.com/office/officeart/2005/8/layout/vList2"/>
    <dgm:cxn modelId="{4BE26807-2FA5-4BB6-BFAA-F1C5475026B5}" type="presParOf" srcId="{1E395D00-6435-47AF-BDD1-99EEEBD551EE}" destId="{C9903624-DD84-4487-932F-8D5B52F5BDB2}" srcOrd="5" destOrd="0" presId="urn:microsoft.com/office/officeart/2005/8/layout/vList2"/>
    <dgm:cxn modelId="{179CB63C-55E0-4C6C-ACC5-9DAF97E342EA}" type="presParOf" srcId="{1E395D00-6435-47AF-BDD1-99EEEBD551EE}" destId="{0B91E79B-028B-4562-94CB-3B9D07A9B2CA}" srcOrd="6" destOrd="0" presId="urn:microsoft.com/office/officeart/2005/8/layout/vList2"/>
  </dgm:cxnLst>
  <dgm:bg>
    <a:noFill/>
  </dgm:bg>
  <dgm:whole>
    <a:ln>
      <a:noFill/>
    </a:ln>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C7429-9401-4802-AB33-313A76532508}">
      <dsp:nvSpPr>
        <dsp:cNvPr id="0" name=""/>
        <dsp:cNvSpPr/>
      </dsp:nvSpPr>
      <dsp:spPr>
        <a:xfrm>
          <a:off x="0" y="0"/>
          <a:ext cx="4961817" cy="1029600"/>
        </a:xfrm>
        <a:prstGeom prst="roundRect">
          <a:avLst/>
        </a:prstGeom>
        <a:solidFill>
          <a:schemeClr val="bg1">
            <a:lumMod val="95000"/>
          </a:scheme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a:solidFill>
                <a:schemeClr val="tx1"/>
              </a:solidFill>
              <a:effectLst/>
            </a:rPr>
            <a:t>1. </a:t>
          </a:r>
          <a:r>
            <a:rPr lang="sk-SK" sz="3200" kern="1200" dirty="0">
              <a:solidFill>
                <a:schemeClr val="tx1"/>
              </a:solidFill>
              <a:effectLst/>
            </a:rPr>
            <a:t>Povedomie</a:t>
          </a:r>
          <a:endParaRPr lang="el-GR" sz="3200" kern="1200" dirty="0">
            <a:solidFill>
              <a:schemeClr val="tx1"/>
            </a:solidFill>
            <a:effectLst/>
            <a:latin typeface="Calibri" panose="020F0502020204030204"/>
            <a:ea typeface="+mn-ea"/>
            <a:cs typeface="+mn-cs"/>
          </a:endParaRPr>
        </a:p>
      </dsp:txBody>
      <dsp:txXfrm>
        <a:off x="50261" y="50261"/>
        <a:ext cx="4861295" cy="929078"/>
      </dsp:txXfrm>
    </dsp:sp>
    <dsp:sp modelId="{288E5028-B57D-41A4-A329-2A81DBAE6A20}">
      <dsp:nvSpPr>
        <dsp:cNvPr id="0" name=""/>
        <dsp:cNvSpPr/>
      </dsp:nvSpPr>
      <dsp:spPr>
        <a:xfrm>
          <a:off x="0" y="1175325"/>
          <a:ext cx="4961817" cy="1029600"/>
        </a:xfrm>
        <a:prstGeom prst="roundRect">
          <a:avLst/>
        </a:prstGeom>
        <a:solidFill>
          <a:schemeClr val="bg1">
            <a:lumMod val="95000"/>
          </a:scheme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prstClr val="black"/>
              </a:solidFill>
              <a:latin typeface="Calibri" panose="020F0502020204030204"/>
              <a:ea typeface="+mn-ea"/>
              <a:cs typeface="+mn-cs"/>
            </a:rPr>
            <a:t>2. Kritické myslenie</a:t>
          </a:r>
          <a:endParaRPr lang="el-GR" sz="3200" kern="1200" dirty="0">
            <a:solidFill>
              <a:prstClr val="black"/>
            </a:solidFill>
            <a:latin typeface="Calibri" panose="020F0502020204030204"/>
            <a:ea typeface="+mn-ea"/>
            <a:cs typeface="+mn-cs"/>
          </a:endParaRPr>
        </a:p>
      </dsp:txBody>
      <dsp:txXfrm>
        <a:off x="50261" y="1225586"/>
        <a:ext cx="4861295" cy="929078"/>
      </dsp:txXfrm>
    </dsp:sp>
    <dsp:sp modelId="{8CDB7BC7-8DB4-48B4-844D-150D6BC9A281}">
      <dsp:nvSpPr>
        <dsp:cNvPr id="0" name=""/>
        <dsp:cNvSpPr/>
      </dsp:nvSpPr>
      <dsp:spPr>
        <a:xfrm>
          <a:off x="0" y="2394834"/>
          <a:ext cx="4961817" cy="1029600"/>
        </a:xfrm>
        <a:prstGeom prst="roundRect">
          <a:avLst/>
        </a:prstGeom>
        <a:solidFill>
          <a:prstClr val="white">
            <a:lumMod val="95000"/>
          </a:prst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prstClr val="black"/>
              </a:solidFill>
              <a:effectLst/>
              <a:latin typeface="Calibri" panose="020F0502020204030204"/>
              <a:ea typeface="+mn-ea"/>
              <a:cs typeface="+mn-cs"/>
            </a:rPr>
            <a:t>3. Riešenie konfliktov </a:t>
          </a:r>
          <a:endParaRPr lang="el-GR" sz="3200" kern="1200" dirty="0">
            <a:solidFill>
              <a:prstClr val="black"/>
            </a:solidFill>
            <a:effectLst/>
            <a:latin typeface="Calibri" panose="020F0502020204030204"/>
            <a:ea typeface="+mn-ea"/>
            <a:cs typeface="+mn-cs"/>
          </a:endParaRPr>
        </a:p>
      </dsp:txBody>
      <dsp:txXfrm>
        <a:off x="50261" y="2445095"/>
        <a:ext cx="4861295" cy="9290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C7429-9401-4802-AB33-313A76532508}">
      <dsp:nvSpPr>
        <dsp:cNvPr id="0" name=""/>
        <dsp:cNvSpPr/>
      </dsp:nvSpPr>
      <dsp:spPr>
        <a:xfrm>
          <a:off x="0" y="0"/>
          <a:ext cx="4961817" cy="1010880"/>
        </a:xfrm>
        <a:prstGeom prst="roundRect">
          <a:avLst/>
        </a:prstGeom>
        <a:solidFill>
          <a:schemeClr val="bg1">
            <a:lumMod val="95000"/>
          </a:scheme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a:solidFill>
                <a:schemeClr val="tx1"/>
              </a:solidFill>
              <a:effectLst/>
            </a:rPr>
            <a:t>4. </a:t>
          </a:r>
          <a:r>
            <a:rPr lang="en-US" sz="3200" kern="1200" dirty="0">
              <a:solidFill>
                <a:prstClr val="black"/>
              </a:solidFill>
              <a:effectLst/>
              <a:latin typeface="Calibri" panose="020F0502020204030204"/>
              <a:ea typeface="+mn-ea"/>
              <a:cs typeface="+mn-cs"/>
            </a:rPr>
            <a:t>Umožnenie dialógu  </a:t>
          </a:r>
          <a:endParaRPr lang="el-GR" sz="3200" kern="1200" dirty="0">
            <a:solidFill>
              <a:prstClr val="black"/>
            </a:solidFill>
            <a:effectLst/>
            <a:latin typeface="Calibri" panose="020F0502020204030204"/>
            <a:ea typeface="+mn-ea"/>
            <a:cs typeface="+mn-cs"/>
          </a:endParaRPr>
        </a:p>
      </dsp:txBody>
      <dsp:txXfrm>
        <a:off x="49347" y="49347"/>
        <a:ext cx="4863123" cy="912186"/>
      </dsp:txXfrm>
    </dsp:sp>
    <dsp:sp modelId="{288E5028-B57D-41A4-A329-2A81DBAE6A20}">
      <dsp:nvSpPr>
        <dsp:cNvPr id="0" name=""/>
        <dsp:cNvSpPr/>
      </dsp:nvSpPr>
      <dsp:spPr>
        <a:xfrm>
          <a:off x="0" y="1170906"/>
          <a:ext cx="4961817" cy="1010880"/>
        </a:xfrm>
        <a:prstGeom prst="roundRect">
          <a:avLst/>
        </a:prstGeom>
        <a:solidFill>
          <a:srgbClr val="95C11F"/>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5. Etika</a:t>
          </a:r>
          <a:endParaRPr lang="el-GR" sz="3200" b="1"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sp:txBody>
      <dsp:txXfrm>
        <a:off x="49347" y="1220253"/>
        <a:ext cx="4863123" cy="912186"/>
      </dsp:txXfrm>
    </dsp:sp>
    <dsp:sp modelId="{8CDB7BC7-8DB4-48B4-844D-150D6BC9A281}">
      <dsp:nvSpPr>
        <dsp:cNvPr id="0" name=""/>
        <dsp:cNvSpPr/>
      </dsp:nvSpPr>
      <dsp:spPr>
        <a:xfrm>
          <a:off x="0" y="2368242"/>
          <a:ext cx="4961817" cy="1010880"/>
        </a:xfrm>
        <a:prstGeom prst="roundRect">
          <a:avLst/>
        </a:prstGeom>
        <a:solidFill>
          <a:prstClr val="white">
            <a:lumMod val="95000"/>
          </a:prst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prstClr val="black"/>
              </a:solidFill>
              <a:effectLst/>
              <a:latin typeface="Calibri" panose="020F0502020204030204"/>
              <a:ea typeface="+mn-ea"/>
              <a:cs typeface="+mn-cs"/>
            </a:rPr>
            <a:t>6. Reflexívne zručnosti </a:t>
          </a:r>
          <a:endParaRPr lang="el-GR" sz="3200" kern="1200" dirty="0">
            <a:solidFill>
              <a:prstClr val="black"/>
            </a:solidFill>
            <a:effectLst/>
            <a:latin typeface="Calibri" panose="020F0502020204030204"/>
            <a:ea typeface="+mn-ea"/>
            <a:cs typeface="+mn-cs"/>
          </a:endParaRPr>
        </a:p>
      </dsp:txBody>
      <dsp:txXfrm>
        <a:off x="49347" y="2417589"/>
        <a:ext cx="4863123" cy="912186"/>
      </dsp:txXfrm>
    </dsp:sp>
    <dsp:sp modelId="{0B91E79B-028B-4562-94CB-3B9D07A9B2CA}">
      <dsp:nvSpPr>
        <dsp:cNvPr id="0" name=""/>
        <dsp:cNvSpPr/>
      </dsp:nvSpPr>
      <dsp:spPr>
        <a:xfrm>
          <a:off x="0" y="3534642"/>
          <a:ext cx="4961817" cy="1010880"/>
        </a:xfrm>
        <a:prstGeom prst="roundRect">
          <a:avLst/>
        </a:prstGeom>
        <a:solidFill>
          <a:prstClr val="white">
            <a:lumMod val="95000"/>
          </a:prst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buNone/>
          </a:pPr>
          <a:r>
            <a:rPr lang="en-US" sz="3200" kern="1200" dirty="0">
              <a:solidFill>
                <a:prstClr val="black"/>
              </a:solidFill>
              <a:effectLst/>
              <a:latin typeface="Calibri" panose="020F0502020204030204"/>
              <a:ea typeface="+mn-ea"/>
              <a:cs typeface="+mn-cs"/>
            </a:rPr>
            <a:t>7. Digitálne zručnosti </a:t>
          </a:r>
          <a:endParaRPr lang="el-GR" sz="3200" kern="1200" dirty="0">
            <a:solidFill>
              <a:prstClr val="black"/>
            </a:solidFill>
            <a:effectLst/>
            <a:latin typeface="Calibri" panose="020F0502020204030204"/>
            <a:ea typeface="+mn-ea"/>
            <a:cs typeface="+mn-cs"/>
          </a:endParaRPr>
        </a:p>
      </dsp:txBody>
      <dsp:txXfrm>
        <a:off x="49347" y="3583989"/>
        <a:ext cx="4863123" cy="91218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AE6F319F-557A-4033-9A7E-7B30C1709D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FED24FFA-E381-4D15-9323-2E7F167B5D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70361F-8793-4678-8399-75402180233D}" type="datetimeFigureOut">
              <a:rPr lang="el-GR" smtClean="0"/>
              <a:t>17/8/2024</a:t>
            </a:fld>
            <a:endParaRPr lang="el-GR"/>
          </a:p>
        </p:txBody>
      </p:sp>
      <p:sp>
        <p:nvSpPr>
          <p:cNvPr id="4" name="Θέση υποσέλιδου 3">
            <a:extLst>
              <a:ext uri="{FF2B5EF4-FFF2-40B4-BE49-F238E27FC236}">
                <a16:creationId xmlns:a16="http://schemas.microsoft.com/office/drawing/2014/main" id="{F7A14582-B00E-403A-B9F6-8137B447B5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29BBD3CB-00AE-4B41-B6C8-39534586D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D2EE3A-1E6C-47AF-A0C5-588F1B9CC394}" type="slidenum">
              <a:rPr lang="el-GR" smtClean="0"/>
              <a:t>‹#›</a:t>
            </a:fld>
            <a:endParaRPr lang="el-GR"/>
          </a:p>
        </p:txBody>
      </p:sp>
    </p:spTree>
    <p:extLst>
      <p:ext uri="{BB962C8B-B14F-4D97-AF65-F5344CB8AC3E}">
        <p14:creationId xmlns:p14="http://schemas.microsoft.com/office/powerpoint/2010/main" val="1083068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C42A8D-6A8A-4D0C-BE99-5FB2E4FC1A13}" type="datetimeFigureOut">
              <a:rPr lang="el-GR" smtClean="0"/>
              <a:t>17/8/2024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890C62-02BA-4B64-96F1-99D7E3BEEE56}" type="slidenum">
              <a:rPr lang="el-GR" smtClean="0"/>
              <a:t>‹#›</a:t>
            </a:fld>
            <a:endParaRPr lang="el-GR"/>
          </a:p>
        </p:txBody>
      </p:sp>
    </p:spTree>
    <p:extLst>
      <p:ext uri="{BB962C8B-B14F-4D97-AF65-F5344CB8AC3E}">
        <p14:creationId xmlns:p14="http://schemas.microsoft.com/office/powerpoint/2010/main" val="646302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1</a:t>
            </a:fld>
            <a:endParaRPr lang="el-GR"/>
          </a:p>
        </p:txBody>
      </p:sp>
    </p:spTree>
    <p:extLst>
      <p:ext uri="{BB962C8B-B14F-4D97-AF65-F5344CB8AC3E}">
        <p14:creationId xmlns:p14="http://schemas.microsoft.com/office/powerpoint/2010/main" val="2223858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10</a:t>
            </a:fld>
            <a:endParaRPr lang="el-GR"/>
          </a:p>
        </p:txBody>
      </p:sp>
    </p:spTree>
    <p:extLst>
      <p:ext uri="{BB962C8B-B14F-4D97-AF65-F5344CB8AC3E}">
        <p14:creationId xmlns:p14="http://schemas.microsoft.com/office/powerpoint/2010/main" val="3880142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11</a:t>
            </a:fld>
            <a:endParaRPr lang="el-GR"/>
          </a:p>
        </p:txBody>
      </p:sp>
    </p:spTree>
    <p:extLst>
      <p:ext uri="{BB962C8B-B14F-4D97-AF65-F5344CB8AC3E}">
        <p14:creationId xmlns:p14="http://schemas.microsoft.com/office/powerpoint/2010/main" val="1895242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12</a:t>
            </a:fld>
            <a:endParaRPr lang="el-GR"/>
          </a:p>
        </p:txBody>
      </p:sp>
    </p:spTree>
    <p:extLst>
      <p:ext uri="{BB962C8B-B14F-4D97-AF65-F5344CB8AC3E}">
        <p14:creationId xmlns:p14="http://schemas.microsoft.com/office/powerpoint/2010/main" val="2050479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13</a:t>
            </a:fld>
            <a:endParaRPr lang="el-GR"/>
          </a:p>
        </p:txBody>
      </p:sp>
    </p:spTree>
    <p:extLst>
      <p:ext uri="{BB962C8B-B14F-4D97-AF65-F5344CB8AC3E}">
        <p14:creationId xmlns:p14="http://schemas.microsoft.com/office/powerpoint/2010/main" val="31787183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14</a:t>
            </a:fld>
            <a:endParaRPr lang="el-GR"/>
          </a:p>
        </p:txBody>
      </p:sp>
    </p:spTree>
    <p:extLst>
      <p:ext uri="{BB962C8B-B14F-4D97-AF65-F5344CB8AC3E}">
        <p14:creationId xmlns:p14="http://schemas.microsoft.com/office/powerpoint/2010/main" val="31364964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15</a:t>
            </a:fld>
            <a:endParaRPr lang="el-GR"/>
          </a:p>
        </p:txBody>
      </p:sp>
    </p:spTree>
    <p:extLst>
      <p:ext uri="{BB962C8B-B14F-4D97-AF65-F5344CB8AC3E}">
        <p14:creationId xmlns:p14="http://schemas.microsoft.com/office/powerpoint/2010/main" val="25136359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dirty="0"/>
          </a:p>
        </p:txBody>
      </p:sp>
      <p:sp>
        <p:nvSpPr>
          <p:cNvPr id="4" name="Zástupný objekt pre číslo snímky 3"/>
          <p:cNvSpPr>
            <a:spLocks noGrp="1"/>
          </p:cNvSpPr>
          <p:nvPr>
            <p:ph type="sldNum" sz="quarter" idx="5"/>
          </p:nvPr>
        </p:nvSpPr>
        <p:spPr/>
        <p:txBody>
          <a:bodyPr/>
          <a:lstStyle/>
          <a:p>
            <a:fld id="{FD890C62-02BA-4B64-96F1-99D7E3BEEE56}" type="slidenum">
              <a:rPr lang="el-GR" smtClean="0"/>
              <a:t>16</a:t>
            </a:fld>
            <a:endParaRPr lang="el-GR"/>
          </a:p>
        </p:txBody>
      </p:sp>
    </p:spTree>
    <p:extLst>
      <p:ext uri="{BB962C8B-B14F-4D97-AF65-F5344CB8AC3E}">
        <p14:creationId xmlns:p14="http://schemas.microsoft.com/office/powerpoint/2010/main" val="4204581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17</a:t>
            </a:fld>
            <a:endParaRPr lang="el-GR"/>
          </a:p>
        </p:txBody>
      </p:sp>
    </p:spTree>
    <p:extLst>
      <p:ext uri="{BB962C8B-B14F-4D97-AF65-F5344CB8AC3E}">
        <p14:creationId xmlns:p14="http://schemas.microsoft.com/office/powerpoint/2010/main" val="6319024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18</a:t>
            </a:fld>
            <a:endParaRPr lang="el-GR"/>
          </a:p>
        </p:txBody>
      </p:sp>
    </p:spTree>
    <p:extLst>
      <p:ext uri="{BB962C8B-B14F-4D97-AF65-F5344CB8AC3E}">
        <p14:creationId xmlns:p14="http://schemas.microsoft.com/office/powerpoint/2010/main" val="32869777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19</a:t>
            </a:fld>
            <a:endParaRPr lang="el-GR"/>
          </a:p>
        </p:txBody>
      </p:sp>
    </p:spTree>
    <p:extLst>
      <p:ext uri="{BB962C8B-B14F-4D97-AF65-F5344CB8AC3E}">
        <p14:creationId xmlns:p14="http://schemas.microsoft.com/office/powerpoint/2010/main" val="3151862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a:t>
            </a:fld>
            <a:endParaRPr lang="el-GR"/>
          </a:p>
        </p:txBody>
      </p:sp>
    </p:spTree>
    <p:extLst>
      <p:ext uri="{BB962C8B-B14F-4D97-AF65-F5344CB8AC3E}">
        <p14:creationId xmlns:p14="http://schemas.microsoft.com/office/powerpoint/2010/main" val="29511497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20</a:t>
            </a:fld>
            <a:endParaRPr lang="el-GR"/>
          </a:p>
        </p:txBody>
      </p:sp>
    </p:spTree>
    <p:extLst>
      <p:ext uri="{BB962C8B-B14F-4D97-AF65-F5344CB8AC3E}">
        <p14:creationId xmlns:p14="http://schemas.microsoft.com/office/powerpoint/2010/main" val="16849753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21</a:t>
            </a:fld>
            <a:endParaRPr lang="el-GR"/>
          </a:p>
        </p:txBody>
      </p:sp>
    </p:spTree>
    <p:extLst>
      <p:ext uri="{BB962C8B-B14F-4D97-AF65-F5344CB8AC3E}">
        <p14:creationId xmlns:p14="http://schemas.microsoft.com/office/powerpoint/2010/main" val="15120463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22</a:t>
            </a:fld>
            <a:endParaRPr lang="el-GR"/>
          </a:p>
        </p:txBody>
      </p:sp>
    </p:spTree>
    <p:extLst>
      <p:ext uri="{BB962C8B-B14F-4D97-AF65-F5344CB8AC3E}">
        <p14:creationId xmlns:p14="http://schemas.microsoft.com/office/powerpoint/2010/main" val="8995148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23</a:t>
            </a:fld>
            <a:endParaRPr lang="el-GR"/>
          </a:p>
        </p:txBody>
      </p:sp>
    </p:spTree>
    <p:extLst>
      <p:ext uri="{BB962C8B-B14F-4D97-AF65-F5344CB8AC3E}">
        <p14:creationId xmlns:p14="http://schemas.microsoft.com/office/powerpoint/2010/main" val="307145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a:t>
            </a:fld>
            <a:endParaRPr lang="el-GR"/>
          </a:p>
        </p:txBody>
      </p:sp>
    </p:spTree>
    <p:extLst>
      <p:ext uri="{BB962C8B-B14F-4D97-AF65-F5344CB8AC3E}">
        <p14:creationId xmlns:p14="http://schemas.microsoft.com/office/powerpoint/2010/main" val="2241086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fld id="{FD890C62-02BA-4B64-96F1-99D7E3BEEE56}" type="slidenum">
              <a:rPr lang="el-GR" smtClean="0"/>
              <a:t>4</a:t>
            </a:fld>
            <a:endParaRPr lang="el-GR"/>
          </a:p>
        </p:txBody>
      </p:sp>
    </p:spTree>
    <p:extLst>
      <p:ext uri="{BB962C8B-B14F-4D97-AF65-F5344CB8AC3E}">
        <p14:creationId xmlns:p14="http://schemas.microsoft.com/office/powerpoint/2010/main" val="116205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5</a:t>
            </a:fld>
            <a:endParaRPr lang="el-GR"/>
          </a:p>
        </p:txBody>
      </p:sp>
    </p:spTree>
    <p:extLst>
      <p:ext uri="{BB962C8B-B14F-4D97-AF65-F5344CB8AC3E}">
        <p14:creationId xmlns:p14="http://schemas.microsoft.com/office/powerpoint/2010/main" val="1631004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6</a:t>
            </a:fld>
            <a:endParaRPr lang="el-GR"/>
          </a:p>
        </p:txBody>
      </p:sp>
    </p:spTree>
    <p:extLst>
      <p:ext uri="{BB962C8B-B14F-4D97-AF65-F5344CB8AC3E}">
        <p14:creationId xmlns:p14="http://schemas.microsoft.com/office/powerpoint/2010/main" val="509532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7</a:t>
            </a:fld>
            <a:endParaRPr lang="el-GR"/>
          </a:p>
        </p:txBody>
      </p:sp>
    </p:spTree>
    <p:extLst>
      <p:ext uri="{BB962C8B-B14F-4D97-AF65-F5344CB8AC3E}">
        <p14:creationId xmlns:p14="http://schemas.microsoft.com/office/powerpoint/2010/main" val="3298234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dirty="0"/>
          </a:p>
        </p:txBody>
      </p:sp>
      <p:sp>
        <p:nvSpPr>
          <p:cNvPr id="4" name="Zástupný objekt pre číslo snímky 3"/>
          <p:cNvSpPr>
            <a:spLocks noGrp="1"/>
          </p:cNvSpPr>
          <p:nvPr>
            <p:ph type="sldNum" sz="quarter" idx="5"/>
          </p:nvPr>
        </p:nvSpPr>
        <p:spPr/>
        <p:txBody>
          <a:bodyPr/>
          <a:lstStyle/>
          <a:p>
            <a:fld id="{FD890C62-02BA-4B64-96F1-99D7E3BEEE56}" type="slidenum">
              <a:rPr lang="el-GR" smtClean="0"/>
              <a:t>8</a:t>
            </a:fld>
            <a:endParaRPr lang="el-GR"/>
          </a:p>
        </p:txBody>
      </p:sp>
    </p:spTree>
    <p:extLst>
      <p:ext uri="{BB962C8B-B14F-4D97-AF65-F5344CB8AC3E}">
        <p14:creationId xmlns:p14="http://schemas.microsoft.com/office/powerpoint/2010/main" val="2641890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9</a:t>
            </a:fld>
            <a:endParaRPr lang="el-GR"/>
          </a:p>
        </p:txBody>
      </p:sp>
    </p:spTree>
    <p:extLst>
      <p:ext uri="{BB962C8B-B14F-4D97-AF65-F5344CB8AC3E}">
        <p14:creationId xmlns:p14="http://schemas.microsoft.com/office/powerpoint/2010/main" val="3461201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ing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79706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ubmodule Intro">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85AC0203-B144-4B95-B9C1-17443F665396}"/>
              </a:ext>
            </a:extLst>
          </p:cNvPr>
          <p:cNvSpPr/>
          <p:nvPr userDrawn="1"/>
        </p:nvSpPr>
        <p:spPr>
          <a:xfrm>
            <a:off x="0" y="2252352"/>
            <a:ext cx="12192001" cy="3787362"/>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anchor="ctr"/>
          <a:lstStyle/>
          <a:p>
            <a:pPr marL="285750" lvl="0" indent="-285750" algn="ctr">
              <a:buFont typeface="Wingdings" panose="05000000000000000000" pitchFamily="2" charset="2"/>
              <a:buChar char="§"/>
            </a:pPr>
            <a:endParaRPr lang="el-GR"/>
          </a:p>
        </p:txBody>
      </p:sp>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0515600" cy="618346"/>
          </a:xfrm>
        </p:spPr>
        <p:txBody>
          <a:bodyPr>
            <a:noAutofit/>
          </a:bodyPr>
          <a:lstStyle>
            <a:lvl1pPr>
              <a:defRPr lang="el-GR" sz="2200" kern="1200" dirty="0">
                <a:solidFill>
                  <a:srgbClr val="D8134D"/>
                </a:solidFill>
                <a:latin typeface="+mn-lt"/>
                <a:ea typeface="+mj-ea"/>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36451" y="2218305"/>
            <a:ext cx="7872768" cy="3787361"/>
          </a:xfrm>
        </p:spPr>
        <p:txBody>
          <a:bodyPr/>
          <a:lstStyle>
            <a:lvl1pPr marL="2286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1pPr>
            <a:lvl2pPr marL="6858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2pPr>
            <a:lvl3pPr marL="11430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3pPr>
            <a:lvl4pPr marL="16002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4pPr>
            <a:lvl5pPr marL="20574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8" name="TextBox 80">
            <a:extLst>
              <a:ext uri="{FF2B5EF4-FFF2-40B4-BE49-F238E27FC236}">
                <a16:creationId xmlns:a16="http://schemas.microsoft.com/office/drawing/2014/main" id="{C2E476BC-8345-4D0D-3E80-740E90062EC8}"/>
              </a:ext>
            </a:extLst>
          </p:cNvPr>
          <p:cNvSpPr txBox="1">
            <a:spLocks noChangeArrowheads="1"/>
          </p:cNvSpPr>
          <p:nvPr userDrawn="1"/>
        </p:nvSpPr>
        <p:spPr bwMode="auto">
          <a:xfrm>
            <a:off x="-1009" y="1314"/>
            <a:ext cx="2553709"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r>
              <a:rPr lang="sk-SK" altLang="el-GR" sz="2400" noProof="0" dirty="0">
                <a:effectLst>
                  <a:outerShdw blurRad="38100" dist="38100" dir="2700000" algn="tl">
                    <a:srgbClr val="000000">
                      <a:alpha val="43137"/>
                    </a:srgbClr>
                  </a:outerShdw>
                </a:effectLst>
                <a:latin typeface="+mn-lt"/>
              </a:rPr>
              <a:t>Etika</a:t>
            </a:r>
            <a:endParaRPr lang="en-US" altLang="el-GR" sz="2400" noProof="0" dirty="0">
              <a:effectLst>
                <a:outerShdw blurRad="38100" dist="38100" dir="2700000" algn="tl">
                  <a:srgbClr val="000000">
                    <a:alpha val="43137"/>
                  </a:srgbClr>
                </a:outerShdw>
              </a:effectLst>
              <a:latin typeface="+mn-lt"/>
            </a:endParaRPr>
          </a:p>
        </p:txBody>
      </p:sp>
      <p:sp>
        <p:nvSpPr>
          <p:cNvPr id="9" name="Oval 8">
            <a:extLst>
              <a:ext uri="{FF2B5EF4-FFF2-40B4-BE49-F238E27FC236}">
                <a16:creationId xmlns:a16="http://schemas.microsoft.com/office/drawing/2014/main" id="{FD00E564-24F8-EC0D-5724-7025327EDB99}"/>
              </a:ext>
            </a:extLst>
          </p:cNvPr>
          <p:cNvSpPr/>
          <p:nvPr userDrawn="1"/>
        </p:nvSpPr>
        <p:spPr bwMode="auto">
          <a:xfrm>
            <a:off x="2347827" y="59354"/>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dirty="0">
              <a:solidFill>
                <a:srgbClr val="D61920"/>
              </a:solidFill>
              <a:latin typeface="+mn-lt"/>
              <a:sym typeface="Arial"/>
              <a:rtl val="0"/>
            </a:endParaRPr>
          </a:p>
        </p:txBody>
      </p:sp>
      <p:sp>
        <p:nvSpPr>
          <p:cNvPr id="10" name="TextBox 9">
            <a:extLst>
              <a:ext uri="{FF2B5EF4-FFF2-40B4-BE49-F238E27FC236}">
                <a16:creationId xmlns:a16="http://schemas.microsoft.com/office/drawing/2014/main" id="{7F1C2C98-D9BC-6B3D-5C84-CBA4DF66EED5}"/>
              </a:ext>
            </a:extLst>
          </p:cNvPr>
          <p:cNvSpPr txBox="1">
            <a:spLocks noChangeArrowheads="1"/>
          </p:cNvSpPr>
          <p:nvPr userDrawn="1"/>
        </p:nvSpPr>
        <p:spPr bwMode="auto">
          <a:xfrm>
            <a:off x="2406386" y="-24282"/>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pPr>
            <a:r>
              <a:rPr lang="sk-SK" altLang="el-GR" sz="1800" dirty="0">
                <a:solidFill>
                  <a:schemeClr val="bg1"/>
                </a:solidFill>
                <a:effectLst>
                  <a:outerShdw blurRad="38100" dist="38100" dir="2700000" algn="tl">
                    <a:srgbClr val="000000">
                      <a:alpha val="43137"/>
                    </a:srgbClr>
                  </a:outerShdw>
                </a:effectLst>
                <a:latin typeface="+mn-lt"/>
              </a:rPr>
              <a:t>5</a:t>
            </a:r>
            <a:endParaRPr lang="en-US" altLang="el-GR" sz="1800" dirty="0">
              <a:solidFill>
                <a:schemeClr val="bg1"/>
              </a:solidFill>
              <a:effectLst>
                <a:outerShdw blurRad="38100" dist="38100" dir="2700000" algn="tl">
                  <a:srgbClr val="000000">
                    <a:alpha val="43137"/>
                  </a:srgbClr>
                </a:outerShdw>
              </a:effectLst>
              <a:latin typeface="+mn-lt"/>
            </a:endParaRPr>
          </a:p>
        </p:txBody>
      </p:sp>
      <p:pic>
        <p:nvPicPr>
          <p:cNvPr id="5" name="Γραφικό 6">
            <a:extLst>
              <a:ext uri="{FF2B5EF4-FFF2-40B4-BE49-F238E27FC236}">
                <a16:creationId xmlns:a16="http://schemas.microsoft.com/office/drawing/2014/main" id="{8A4885C2-F3BE-A850-204D-D04D6FD4E502}"/>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8788071" y="48972"/>
            <a:ext cx="3381627" cy="843380"/>
          </a:xfrm>
          <a:prstGeom prst="rect">
            <a:avLst/>
          </a:prstGeom>
        </p:spPr>
      </p:pic>
      <p:pic>
        <p:nvPicPr>
          <p:cNvPr id="12" name="Obrázok 3" descr="Obrázok, na ktorom je snímka obrazovky, písmo, elektrická modrá, grafika&#10;&#10;Automaticky generovaný popis">
            <a:extLst>
              <a:ext uri="{FF2B5EF4-FFF2-40B4-BE49-F238E27FC236}">
                <a16:creationId xmlns:a16="http://schemas.microsoft.com/office/drawing/2014/main" id="{0AAF4937-F223-9612-16ED-C5290ACF616C}"/>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160" y="6185230"/>
            <a:ext cx="2866717" cy="675343"/>
          </a:xfrm>
          <a:prstGeom prst="rect">
            <a:avLst/>
          </a:prstGeom>
        </p:spPr>
      </p:pic>
    </p:spTree>
    <p:extLst>
      <p:ext uri="{BB962C8B-B14F-4D97-AF65-F5344CB8AC3E}">
        <p14:creationId xmlns:p14="http://schemas.microsoft.com/office/powerpoint/2010/main" val="402065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all outline">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C282D51-334C-492B-9A39-B63B0DF2D66D}"/>
              </a:ext>
            </a:extLst>
          </p:cNvPr>
          <p:cNvSpPr>
            <a:spLocks noGrp="1"/>
          </p:cNvSpPr>
          <p:nvPr>
            <p:ph type="title"/>
          </p:nvPr>
        </p:nvSpPr>
        <p:spPr>
          <a:xfrm>
            <a:off x="838200" y="332075"/>
            <a:ext cx="10515600" cy="1325563"/>
          </a:xfrm>
        </p:spPr>
        <p:txBody>
          <a:bodyPr>
            <a:normAutofit/>
          </a:bodyPr>
          <a:lstStyle>
            <a:lvl1pPr algn="ctr">
              <a:defRPr lang="el-GR" sz="4000" b="0" kern="1200" dirty="0" smtClean="0">
                <a:solidFill>
                  <a:srgbClr val="D8134D"/>
                </a:solidFill>
                <a:latin typeface="+mn-lt"/>
                <a:ea typeface="Adobe Gothic Std B" panose="020B0800000000000000" pitchFamily="34" charset="-128"/>
                <a:cs typeface="+mj-cs"/>
              </a:defRPr>
            </a:lvl1pPr>
          </a:lstStyle>
          <a:p>
            <a:r>
              <a:rPr lang="el-GR"/>
              <a:t>Στυλ κύριου τίτλου</a:t>
            </a:r>
          </a:p>
        </p:txBody>
      </p:sp>
      <p:sp>
        <p:nvSpPr>
          <p:cNvPr id="10" name="TextBox 80">
            <a:extLst>
              <a:ext uri="{FF2B5EF4-FFF2-40B4-BE49-F238E27FC236}">
                <a16:creationId xmlns:a16="http://schemas.microsoft.com/office/drawing/2014/main" id="{79C9303C-96F0-47F7-8FD2-205DF32B61F9}"/>
              </a:ext>
            </a:extLst>
          </p:cNvPr>
          <p:cNvSpPr txBox="1">
            <a:spLocks noChangeArrowheads="1"/>
          </p:cNvSpPr>
          <p:nvPr userDrawn="1"/>
        </p:nvSpPr>
        <p:spPr bwMode="auto">
          <a:xfrm>
            <a:off x="361999" y="5260932"/>
            <a:ext cx="2562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2. Empower</a:t>
            </a:r>
          </a:p>
        </p:txBody>
      </p:sp>
      <p:sp>
        <p:nvSpPr>
          <p:cNvPr id="11" name="TextBox 81">
            <a:extLst>
              <a:ext uri="{FF2B5EF4-FFF2-40B4-BE49-F238E27FC236}">
                <a16:creationId xmlns:a16="http://schemas.microsoft.com/office/drawing/2014/main" id="{DA09FF50-0927-454B-AFBE-BC816B37A0E3}"/>
              </a:ext>
            </a:extLst>
          </p:cNvPr>
          <p:cNvSpPr txBox="1">
            <a:spLocks noChangeArrowheads="1"/>
          </p:cNvSpPr>
          <p:nvPr userDrawn="1"/>
        </p:nvSpPr>
        <p:spPr bwMode="auto">
          <a:xfrm>
            <a:off x="6112132" y="5231422"/>
            <a:ext cx="2465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3. Participate</a:t>
            </a:r>
          </a:p>
        </p:txBody>
      </p:sp>
      <p:sp>
        <p:nvSpPr>
          <p:cNvPr id="13" name="TextBox 80">
            <a:extLst>
              <a:ext uri="{FF2B5EF4-FFF2-40B4-BE49-F238E27FC236}">
                <a16:creationId xmlns:a16="http://schemas.microsoft.com/office/drawing/2014/main" id="{D64053F3-B864-46DB-814C-6742DA12C851}"/>
              </a:ext>
            </a:extLst>
          </p:cNvPr>
          <p:cNvSpPr txBox="1">
            <a:spLocks noChangeArrowheads="1"/>
          </p:cNvSpPr>
          <p:nvPr userDrawn="1"/>
        </p:nvSpPr>
        <p:spPr bwMode="auto">
          <a:xfrm>
            <a:off x="381260" y="2409476"/>
            <a:ext cx="2509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sz="2800">
                <a:solidFill>
                  <a:srgbClr val="FFFFFF"/>
                </a:solidFill>
                <a:latin typeface="Impact" panose="020B0806030902050204" pitchFamily="34" charset="0"/>
              </a:rPr>
              <a:t>1. Prevent</a:t>
            </a:r>
          </a:p>
        </p:txBody>
      </p:sp>
      <p:pic>
        <p:nvPicPr>
          <p:cNvPr id="12"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B6D1E8F0-8810-4EB0-8AB0-C8161F94E6F5}"/>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371295"/>
            <a:ext cx="1684020" cy="495300"/>
          </a:xfrm>
          <a:prstGeom prst="rect">
            <a:avLst/>
          </a:prstGeom>
          <a:noFill/>
          <a:ln>
            <a:noFill/>
          </a:ln>
        </p:spPr>
      </p:pic>
      <p:pic>
        <p:nvPicPr>
          <p:cNvPr id="2" name="Γραφικό 6">
            <a:extLst>
              <a:ext uri="{FF2B5EF4-FFF2-40B4-BE49-F238E27FC236}">
                <a16:creationId xmlns:a16="http://schemas.microsoft.com/office/drawing/2014/main" id="{3BF07FCA-51F0-CD61-A16F-1DA69030B6E7}"/>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11275" y="32173"/>
            <a:ext cx="3381627" cy="843380"/>
          </a:xfrm>
          <a:prstGeom prst="rect">
            <a:avLst/>
          </a:prstGeom>
        </p:spPr>
      </p:pic>
    </p:spTree>
    <p:extLst>
      <p:ext uri="{BB962C8B-B14F-4D97-AF65-F5344CB8AC3E}">
        <p14:creationId xmlns:p14="http://schemas.microsoft.com/office/powerpoint/2010/main" val="2071699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D8134D"/>
                </a:solidFill>
                <a:effectLst/>
                <a:latin typeface="+mn-lt"/>
                <a:ea typeface="Adobe Gothic Std B" panose="020B0800000000000000" pitchFamily="34" charset="-128"/>
                <a:cs typeface="+mj-cs"/>
              </a:defRPr>
            </a:lvl1pPr>
          </a:lstStyle>
          <a:p>
            <a:r>
              <a:rPr lang="en-US" dirty="0"/>
              <a:t>Unit 1</a:t>
            </a:r>
            <a:br>
              <a:rPr lang="en-US" dirty="0"/>
            </a:br>
            <a:r>
              <a:rPr lang="el-GR" dirty="0"/>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95C11F"/>
              </a:buClr>
              <a:defRPr>
                <a:latin typeface="+mn-lt"/>
              </a:defRPr>
            </a:lvl1pPr>
            <a:lvl2pPr marL="685800" indent="-228600">
              <a:lnSpc>
                <a:spcPct val="150000"/>
              </a:lnSpc>
              <a:buClr>
                <a:srgbClr val="95C11F"/>
              </a:buClr>
              <a:buFont typeface="Arial" panose="020B0604020202020204" pitchFamily="34" charset="0"/>
              <a:buChar char="•"/>
              <a:defRPr>
                <a:latin typeface="+mn-lt"/>
              </a:defRPr>
            </a:lvl2pPr>
            <a:lvl3pPr marL="1143000" indent="-228600">
              <a:lnSpc>
                <a:spcPct val="150000"/>
              </a:lnSpc>
              <a:buClr>
                <a:srgbClr val="95C11F"/>
              </a:buClr>
              <a:buFont typeface="Courier New" panose="02070309020205020404" pitchFamily="49" charset="0"/>
              <a:buChar char="o"/>
              <a:defRPr>
                <a:latin typeface="+mn-lt"/>
              </a:defRPr>
            </a:lvl3pPr>
            <a:lvl4pPr>
              <a:lnSpc>
                <a:spcPct val="150000"/>
              </a:lnSpc>
              <a:buClr>
                <a:srgbClr val="95C11F"/>
              </a:buClr>
              <a:defRPr>
                <a:latin typeface="+mn-lt"/>
              </a:defRPr>
            </a:lvl4pPr>
            <a:lvl5pPr>
              <a:lnSpc>
                <a:spcPct val="150000"/>
              </a:lnSpc>
              <a:buClr>
                <a:srgbClr val="95C11F"/>
              </a:buClr>
              <a:defRPr>
                <a:latin typeface="+mn-lt"/>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19"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B9911DEF-60F4-4A71-9614-3CF965F78B27}"/>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507980" y="6356323"/>
            <a:ext cx="1684020" cy="495300"/>
          </a:xfrm>
          <a:prstGeom prst="rect">
            <a:avLst/>
          </a:prstGeom>
          <a:noFill/>
          <a:ln>
            <a:noFill/>
          </a:ln>
        </p:spPr>
      </p:pic>
      <p:pic>
        <p:nvPicPr>
          <p:cNvPr id="5" name="Γραφικό 6">
            <a:extLst>
              <a:ext uri="{FF2B5EF4-FFF2-40B4-BE49-F238E27FC236}">
                <a16:creationId xmlns:a16="http://schemas.microsoft.com/office/drawing/2014/main" id="{7429F7FF-8899-5BE5-E3F8-D6753BB3082B}"/>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9188605" y="48972"/>
            <a:ext cx="2981093" cy="743487"/>
          </a:xfrm>
          <a:prstGeom prst="rect">
            <a:avLst/>
          </a:prstGeom>
        </p:spPr>
      </p:pic>
    </p:spTree>
    <p:extLst>
      <p:ext uri="{BB962C8B-B14F-4D97-AF65-F5344CB8AC3E}">
        <p14:creationId xmlns:p14="http://schemas.microsoft.com/office/powerpoint/2010/main" val="575485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Unit slide single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113050"/>
            <a:ext cx="11059692" cy="605096"/>
          </a:xfrm>
        </p:spPr>
        <p:txBody>
          <a:bodyPr>
            <a:normAutofit/>
          </a:bodyPr>
          <a:lstStyle>
            <a:lvl1pPr>
              <a:defRPr lang="el-GR" sz="2800" b="1" kern="1200" dirty="0">
                <a:solidFill>
                  <a:srgbClr val="D8134D"/>
                </a:solidFill>
                <a:effectLst/>
                <a:latin typeface="+mn-lt"/>
                <a:ea typeface="Adobe Gothic Std B" panose="020B0800000000000000" pitchFamily="34" charset="-128"/>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1799999"/>
            <a:ext cx="5852132" cy="4865977"/>
          </a:xfrm>
        </p:spPr>
        <p:txBody>
          <a:bodyPr/>
          <a:lstStyle>
            <a:lvl1pPr>
              <a:defRPr sz="2400"/>
            </a:lvl1pPr>
            <a:lvl2pPr marL="685800" indent="-228600">
              <a:buFont typeface="Arial" panose="020B0604020202020204" pitchFamily="34" charset="0"/>
              <a:buChar char="•"/>
              <a:defRPr/>
            </a:lvl2pPr>
            <a:lvl3pPr marL="1143000" indent="-228600">
              <a:buFont typeface="Courier New" panose="02070309020205020404" pitchFamily="49" charset="0"/>
              <a:buChar char="o"/>
              <a:defRPr/>
            </a:lvl3pPr>
            <a:lvl5pPr marL="2057400" indent="-228600">
              <a:buFont typeface="Arial" panose="020B0604020202020204" pitchFamily="34" charset="0"/>
              <a:buChar char="•"/>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4" name="Γραφικό 6">
            <a:extLst>
              <a:ext uri="{FF2B5EF4-FFF2-40B4-BE49-F238E27FC236}">
                <a16:creationId xmlns:a16="http://schemas.microsoft.com/office/drawing/2014/main" id="{111A1450-08EE-3E99-1407-C1C41B4AD560}"/>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220168" y="6493068"/>
            <a:ext cx="1843147" cy="459682"/>
          </a:xfrm>
          <a:prstGeom prst="rect">
            <a:avLst/>
          </a:prstGeom>
        </p:spPr>
      </p:pic>
      <p:sp>
        <p:nvSpPr>
          <p:cNvPr id="8" name="TextBox 80">
            <a:extLst>
              <a:ext uri="{FF2B5EF4-FFF2-40B4-BE49-F238E27FC236}">
                <a16:creationId xmlns:a16="http://schemas.microsoft.com/office/drawing/2014/main" id="{C2D43A71-8DDC-1F3F-9E09-D0851475026D}"/>
              </a:ext>
            </a:extLst>
          </p:cNvPr>
          <p:cNvSpPr txBox="1">
            <a:spLocks noChangeArrowheads="1"/>
          </p:cNvSpPr>
          <p:nvPr userDrawn="1"/>
        </p:nvSpPr>
        <p:spPr bwMode="auto">
          <a:xfrm>
            <a:off x="-1009" y="1314"/>
            <a:ext cx="2553709"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r>
              <a:rPr lang="sk-SK" altLang="el-GR" sz="2400" noProof="0" dirty="0">
                <a:effectLst>
                  <a:outerShdw blurRad="38100" dist="38100" dir="2700000" algn="tl">
                    <a:srgbClr val="000000">
                      <a:alpha val="43137"/>
                    </a:srgbClr>
                  </a:outerShdw>
                </a:effectLst>
                <a:latin typeface="+mn-lt"/>
              </a:rPr>
              <a:t>Etika</a:t>
            </a:r>
            <a:endParaRPr lang="en-US" altLang="el-GR" sz="2400" noProof="0" dirty="0">
              <a:effectLst>
                <a:outerShdw blurRad="38100" dist="38100" dir="2700000" algn="tl">
                  <a:srgbClr val="000000">
                    <a:alpha val="43137"/>
                  </a:srgbClr>
                </a:outerShdw>
              </a:effectLst>
              <a:latin typeface="+mn-lt"/>
            </a:endParaRPr>
          </a:p>
        </p:txBody>
      </p:sp>
      <p:sp>
        <p:nvSpPr>
          <p:cNvPr id="9" name="Oval 8">
            <a:extLst>
              <a:ext uri="{FF2B5EF4-FFF2-40B4-BE49-F238E27FC236}">
                <a16:creationId xmlns:a16="http://schemas.microsoft.com/office/drawing/2014/main" id="{3726F1A8-B94F-FCEA-B90B-FF2A185515EB}"/>
              </a:ext>
            </a:extLst>
          </p:cNvPr>
          <p:cNvSpPr/>
          <p:nvPr userDrawn="1"/>
        </p:nvSpPr>
        <p:spPr bwMode="auto">
          <a:xfrm>
            <a:off x="2347827" y="59354"/>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dirty="0">
              <a:solidFill>
                <a:srgbClr val="D61920"/>
              </a:solidFill>
              <a:latin typeface="+mn-lt"/>
              <a:sym typeface="Arial"/>
              <a:rtl val="0"/>
            </a:endParaRPr>
          </a:p>
        </p:txBody>
      </p:sp>
      <p:sp>
        <p:nvSpPr>
          <p:cNvPr id="10" name="TextBox 9">
            <a:extLst>
              <a:ext uri="{FF2B5EF4-FFF2-40B4-BE49-F238E27FC236}">
                <a16:creationId xmlns:a16="http://schemas.microsoft.com/office/drawing/2014/main" id="{7EBFFB98-0BB5-2AC3-20D2-958B62EEC751}"/>
              </a:ext>
            </a:extLst>
          </p:cNvPr>
          <p:cNvSpPr txBox="1">
            <a:spLocks noChangeArrowheads="1"/>
          </p:cNvSpPr>
          <p:nvPr userDrawn="1"/>
        </p:nvSpPr>
        <p:spPr bwMode="auto">
          <a:xfrm>
            <a:off x="2406386" y="-24282"/>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pPr>
            <a:r>
              <a:rPr lang="sk-SK" altLang="el-GR" sz="1800" dirty="0">
                <a:solidFill>
                  <a:schemeClr val="bg1"/>
                </a:solidFill>
                <a:effectLst>
                  <a:outerShdw blurRad="38100" dist="38100" dir="2700000" algn="tl">
                    <a:srgbClr val="000000">
                      <a:alpha val="43137"/>
                    </a:srgbClr>
                  </a:outerShdw>
                </a:effectLst>
                <a:latin typeface="+mn-lt"/>
              </a:rPr>
              <a:t>5</a:t>
            </a:r>
            <a:endParaRPr lang="en-US" altLang="el-GR" sz="1800" dirty="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5779864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Unit slide with 2 columns">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508F4D-74CD-4DC9-8CC6-A32508E7E132}"/>
              </a:ext>
            </a:extLst>
          </p:cNvPr>
          <p:cNvSpPr>
            <a:spLocks noGrp="1"/>
          </p:cNvSpPr>
          <p:nvPr>
            <p:ph type="title"/>
          </p:nvPr>
        </p:nvSpPr>
        <p:spPr>
          <a:xfrm>
            <a:off x="558000" y="1080000"/>
            <a:ext cx="11396576" cy="599188"/>
          </a:xfrm>
        </p:spPr>
        <p:txBody>
          <a:bodyPr>
            <a:normAutofit/>
          </a:bodyPr>
          <a:lstStyle>
            <a:lvl1pPr>
              <a:defRPr lang="el-GR" sz="2800" b="1" kern="1200" dirty="0">
                <a:solidFill>
                  <a:srgbClr val="D8134D"/>
                </a:solidFill>
                <a:effectLst/>
                <a:latin typeface="+mn-lt"/>
                <a:ea typeface="Adobe Gothic Std B" panose="020B0800000000000000" pitchFamily="34" charset="-128"/>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E983499B-D787-4204-9DCD-5D794F92BB3F}"/>
              </a:ext>
            </a:extLst>
          </p:cNvPr>
          <p:cNvSpPr>
            <a:spLocks noGrp="1"/>
          </p:cNvSpPr>
          <p:nvPr>
            <p:ph sz="half" idx="1"/>
          </p:nvPr>
        </p:nvSpPr>
        <p:spPr>
          <a:xfrm>
            <a:off x="557999" y="1800000"/>
            <a:ext cx="5409663" cy="4893408"/>
          </a:xfrm>
        </p:spPr>
        <p:txBody>
          <a:bodyPr/>
          <a:lstStyle>
            <a:lvl1pPr>
              <a:buClr>
                <a:srgbClr val="95C11F"/>
              </a:buClr>
              <a:defRPr/>
            </a:lvl1pPr>
            <a:lvl2pPr marL="685800" indent="-228600">
              <a:buClr>
                <a:srgbClr val="95C11F"/>
              </a:buClr>
              <a:buFont typeface="Arial" panose="020B0604020202020204" pitchFamily="34" charset="0"/>
              <a:buChar char="•"/>
              <a:defRPr/>
            </a:lvl2pPr>
            <a:lvl3pPr marL="1143000" indent="-228600">
              <a:buClr>
                <a:srgbClr val="95C11F"/>
              </a:buClr>
              <a:buFont typeface="Courier New" panose="02070309020205020404" pitchFamily="49" charset="0"/>
              <a:buChar char="o"/>
              <a:defRPr/>
            </a:lvl3pPr>
            <a:lvl4pPr>
              <a:buClr>
                <a:srgbClr val="95C11F"/>
              </a:buClr>
              <a:defRPr/>
            </a:lvl4pPr>
            <a:lvl5pPr marL="2057400" indent="-228600">
              <a:buClr>
                <a:srgbClr val="95C11F"/>
              </a:buClr>
              <a:buFont typeface="Arial" panose="020B0604020202020204" pitchFamily="34" charset="0"/>
              <a:buChar char="•"/>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περιεχομένου 3">
            <a:extLst>
              <a:ext uri="{FF2B5EF4-FFF2-40B4-BE49-F238E27FC236}">
                <a16:creationId xmlns:a16="http://schemas.microsoft.com/office/drawing/2014/main" id="{CCB6C04F-453F-4B55-9704-E13D0B2BC950}"/>
              </a:ext>
            </a:extLst>
          </p:cNvPr>
          <p:cNvSpPr>
            <a:spLocks noGrp="1"/>
          </p:cNvSpPr>
          <p:nvPr>
            <p:ph sz="half" idx="2"/>
          </p:nvPr>
        </p:nvSpPr>
        <p:spPr>
          <a:xfrm>
            <a:off x="6172199" y="1800000"/>
            <a:ext cx="5782377" cy="4893408"/>
          </a:xfrm>
        </p:spPr>
        <p:txBody>
          <a:bodyPr/>
          <a:lstStyle>
            <a:lvl1pPr>
              <a:buClr>
                <a:srgbClr val="95C11F"/>
              </a:buClr>
              <a:defRPr/>
            </a:lvl1pPr>
            <a:lvl2pPr marL="685800" indent="-228600">
              <a:buClr>
                <a:srgbClr val="95C11F"/>
              </a:buClr>
              <a:buFont typeface="Arial" panose="020B0604020202020204" pitchFamily="34" charset="0"/>
              <a:buChar char="•"/>
              <a:defRPr/>
            </a:lvl2pPr>
            <a:lvl3pPr marL="1143000" indent="-228600">
              <a:buClr>
                <a:srgbClr val="95C11F"/>
              </a:buClr>
              <a:buFont typeface="Courier New" panose="02070309020205020404" pitchFamily="49" charset="0"/>
              <a:buChar char="o"/>
              <a:defRPr/>
            </a:lvl3pPr>
            <a:lvl4pPr>
              <a:buClr>
                <a:srgbClr val="95C11F"/>
              </a:buClr>
              <a:defRPr/>
            </a:lvl4pPr>
            <a:lvl5pPr marL="2057400" indent="-228600">
              <a:buClr>
                <a:srgbClr val="95C11F"/>
              </a:buClr>
              <a:buFont typeface="Arial" panose="020B0604020202020204" pitchFamily="34" charset="0"/>
              <a:buChar char="•"/>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7" name="Γραφικό 6">
            <a:extLst>
              <a:ext uri="{FF2B5EF4-FFF2-40B4-BE49-F238E27FC236}">
                <a16:creationId xmlns:a16="http://schemas.microsoft.com/office/drawing/2014/main" id="{E1245988-DFAB-B6A7-48AF-2BB895902B3E}"/>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220168" y="6493068"/>
            <a:ext cx="1843147" cy="459682"/>
          </a:xfrm>
          <a:prstGeom prst="rect">
            <a:avLst/>
          </a:prstGeom>
        </p:spPr>
      </p:pic>
      <p:sp>
        <p:nvSpPr>
          <p:cNvPr id="5" name="TextBox 80">
            <a:extLst>
              <a:ext uri="{FF2B5EF4-FFF2-40B4-BE49-F238E27FC236}">
                <a16:creationId xmlns:a16="http://schemas.microsoft.com/office/drawing/2014/main" id="{4B673773-7846-5C06-BF22-BAC38EE2D71A}"/>
              </a:ext>
            </a:extLst>
          </p:cNvPr>
          <p:cNvSpPr txBox="1">
            <a:spLocks noChangeArrowheads="1"/>
          </p:cNvSpPr>
          <p:nvPr userDrawn="1"/>
        </p:nvSpPr>
        <p:spPr bwMode="auto">
          <a:xfrm>
            <a:off x="-1009" y="1314"/>
            <a:ext cx="2553709"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r>
              <a:rPr lang="sk-SK" altLang="el-GR" sz="2400" noProof="0" dirty="0">
                <a:effectLst>
                  <a:outerShdw blurRad="38100" dist="38100" dir="2700000" algn="tl">
                    <a:srgbClr val="000000">
                      <a:alpha val="43137"/>
                    </a:srgbClr>
                  </a:outerShdw>
                </a:effectLst>
                <a:latin typeface="+mn-lt"/>
              </a:rPr>
              <a:t>Etika</a:t>
            </a:r>
            <a:endParaRPr lang="en-US" altLang="el-GR" sz="2400" noProof="0" dirty="0">
              <a:effectLst>
                <a:outerShdw blurRad="38100" dist="38100" dir="2700000" algn="tl">
                  <a:srgbClr val="000000">
                    <a:alpha val="43137"/>
                  </a:srgbClr>
                </a:outerShdw>
              </a:effectLst>
              <a:latin typeface="+mn-lt"/>
            </a:endParaRPr>
          </a:p>
        </p:txBody>
      </p:sp>
      <p:sp>
        <p:nvSpPr>
          <p:cNvPr id="6" name="Oval 8">
            <a:extLst>
              <a:ext uri="{FF2B5EF4-FFF2-40B4-BE49-F238E27FC236}">
                <a16:creationId xmlns:a16="http://schemas.microsoft.com/office/drawing/2014/main" id="{CEA9D3C1-8B62-94A4-357D-784D83E0206C}"/>
              </a:ext>
            </a:extLst>
          </p:cNvPr>
          <p:cNvSpPr/>
          <p:nvPr userDrawn="1"/>
        </p:nvSpPr>
        <p:spPr bwMode="auto">
          <a:xfrm>
            <a:off x="2347827" y="59354"/>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dirty="0">
              <a:solidFill>
                <a:srgbClr val="D61920"/>
              </a:solidFill>
              <a:latin typeface="+mn-lt"/>
              <a:sym typeface="Arial"/>
              <a:rtl val="0"/>
            </a:endParaRPr>
          </a:p>
        </p:txBody>
      </p:sp>
      <p:sp>
        <p:nvSpPr>
          <p:cNvPr id="8" name="TextBox 7">
            <a:extLst>
              <a:ext uri="{FF2B5EF4-FFF2-40B4-BE49-F238E27FC236}">
                <a16:creationId xmlns:a16="http://schemas.microsoft.com/office/drawing/2014/main" id="{CD3F6AEE-D048-27A1-A4FD-777C5BCC18D0}"/>
              </a:ext>
            </a:extLst>
          </p:cNvPr>
          <p:cNvSpPr txBox="1">
            <a:spLocks noChangeArrowheads="1"/>
          </p:cNvSpPr>
          <p:nvPr userDrawn="1"/>
        </p:nvSpPr>
        <p:spPr bwMode="auto">
          <a:xfrm>
            <a:off x="2406386" y="-24282"/>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pPr>
            <a:r>
              <a:rPr lang="sk-SK" altLang="el-GR" sz="1800" dirty="0">
                <a:solidFill>
                  <a:schemeClr val="bg1"/>
                </a:solidFill>
                <a:effectLst>
                  <a:outerShdw blurRad="38100" dist="38100" dir="2700000" algn="tl">
                    <a:srgbClr val="000000">
                      <a:alpha val="43137"/>
                    </a:srgbClr>
                  </a:outerShdw>
                </a:effectLst>
                <a:latin typeface="+mn-lt"/>
              </a:rPr>
              <a:t>5</a:t>
            </a:r>
            <a:endParaRPr lang="en-US" altLang="el-GR" sz="1800" dirty="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5157419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bmodule other slide 1 column">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2027104"/>
            <a:ext cx="11059693" cy="4373958"/>
          </a:xfrm>
        </p:spPr>
        <p:txBody>
          <a:bodyPr/>
          <a:lstStyle>
            <a:lvl1pPr>
              <a:buClr>
                <a:srgbClr val="95C11F"/>
              </a:buClr>
              <a:defRPr/>
            </a:lvl1pPr>
            <a:lvl2pPr marL="685800" indent="-228600">
              <a:buClr>
                <a:srgbClr val="95C11F"/>
              </a:buClr>
              <a:buFont typeface="Arial" panose="020B0604020202020204" pitchFamily="34" charset="0"/>
              <a:buChar char="•"/>
              <a:defRPr/>
            </a:lvl2pPr>
            <a:lvl3pPr marL="1143000" indent="-228600">
              <a:buClr>
                <a:srgbClr val="95C11F"/>
              </a:buClr>
              <a:buFont typeface="Courier New" panose="02070309020205020404" pitchFamily="49" charset="0"/>
              <a:buChar char="o"/>
              <a:defRPr/>
            </a:lvl3pPr>
            <a:lvl4pPr>
              <a:buClr>
                <a:srgbClr val="95C11F"/>
              </a:buClr>
              <a:defRPr/>
            </a:lvl4pPr>
            <a:lvl5pPr marL="2057400" indent="-228600">
              <a:buClr>
                <a:srgbClr val="95C11F"/>
              </a:buClr>
              <a:buFont typeface="Arial" panose="020B0604020202020204" pitchFamily="34" charset="0"/>
              <a:buChar char="•"/>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5" name="Γραφικό 6">
            <a:extLst>
              <a:ext uri="{FF2B5EF4-FFF2-40B4-BE49-F238E27FC236}">
                <a16:creationId xmlns:a16="http://schemas.microsoft.com/office/drawing/2014/main" id="{A3C3443B-208A-293E-7BFA-27CB345B73E4}"/>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220168" y="6493068"/>
            <a:ext cx="1843147" cy="459682"/>
          </a:xfrm>
          <a:prstGeom prst="rect">
            <a:avLst/>
          </a:prstGeom>
        </p:spPr>
      </p:pic>
      <p:sp>
        <p:nvSpPr>
          <p:cNvPr id="4" name="Τίτλος 1">
            <a:extLst>
              <a:ext uri="{FF2B5EF4-FFF2-40B4-BE49-F238E27FC236}">
                <a16:creationId xmlns:a16="http://schemas.microsoft.com/office/drawing/2014/main" id="{3CD20D06-4A7A-D49C-6CB2-F962BB88A8CF}"/>
              </a:ext>
            </a:extLst>
          </p:cNvPr>
          <p:cNvSpPr txBox="1">
            <a:spLocks/>
          </p:cNvSpPr>
          <p:nvPr userDrawn="1"/>
        </p:nvSpPr>
        <p:spPr>
          <a:xfrm>
            <a:off x="672658" y="1046949"/>
            <a:ext cx="11059692" cy="7281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l-GR" sz="2800" b="1" kern="1200" dirty="0">
                <a:solidFill>
                  <a:srgbClr val="D8134D"/>
                </a:solidFill>
                <a:effectLst/>
                <a:latin typeface="+mn-lt"/>
                <a:ea typeface="Adobe Gothic Std B" panose="020B0800000000000000" pitchFamily="34" charset="-128"/>
                <a:cs typeface="+mj-cs"/>
              </a:defRPr>
            </a:lvl1pPr>
          </a:lstStyle>
          <a:p>
            <a:r>
              <a:rPr lang="el-GR"/>
              <a:t>Στυλ κύριου τίτλου</a:t>
            </a:r>
          </a:p>
        </p:txBody>
      </p:sp>
      <p:sp>
        <p:nvSpPr>
          <p:cNvPr id="9" name="TextBox 80">
            <a:extLst>
              <a:ext uri="{FF2B5EF4-FFF2-40B4-BE49-F238E27FC236}">
                <a16:creationId xmlns:a16="http://schemas.microsoft.com/office/drawing/2014/main" id="{658FDC2B-DDF7-5E04-E729-E7AB491B9FA4}"/>
              </a:ext>
            </a:extLst>
          </p:cNvPr>
          <p:cNvSpPr txBox="1">
            <a:spLocks noChangeArrowheads="1"/>
          </p:cNvSpPr>
          <p:nvPr userDrawn="1"/>
        </p:nvSpPr>
        <p:spPr bwMode="auto">
          <a:xfrm>
            <a:off x="-1009" y="1314"/>
            <a:ext cx="2553709"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r>
              <a:rPr lang="sk-SK" altLang="el-GR" sz="2400" noProof="0" dirty="0">
                <a:effectLst>
                  <a:outerShdw blurRad="38100" dist="38100" dir="2700000" algn="tl">
                    <a:srgbClr val="000000">
                      <a:alpha val="43137"/>
                    </a:srgbClr>
                  </a:outerShdw>
                </a:effectLst>
                <a:latin typeface="+mn-lt"/>
              </a:rPr>
              <a:t>Etika</a:t>
            </a:r>
            <a:endParaRPr lang="en-US" altLang="el-GR" sz="2400" noProof="0" dirty="0">
              <a:effectLst>
                <a:outerShdw blurRad="38100" dist="38100" dir="2700000" algn="tl">
                  <a:srgbClr val="000000">
                    <a:alpha val="43137"/>
                  </a:srgbClr>
                </a:outerShdw>
              </a:effectLst>
              <a:latin typeface="+mn-lt"/>
            </a:endParaRPr>
          </a:p>
        </p:txBody>
      </p:sp>
      <p:sp>
        <p:nvSpPr>
          <p:cNvPr id="10" name="Oval 8">
            <a:extLst>
              <a:ext uri="{FF2B5EF4-FFF2-40B4-BE49-F238E27FC236}">
                <a16:creationId xmlns:a16="http://schemas.microsoft.com/office/drawing/2014/main" id="{9D1B87FB-78DD-C185-42ED-AF904AA07618}"/>
              </a:ext>
            </a:extLst>
          </p:cNvPr>
          <p:cNvSpPr/>
          <p:nvPr userDrawn="1"/>
        </p:nvSpPr>
        <p:spPr bwMode="auto">
          <a:xfrm>
            <a:off x="2347827" y="59354"/>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dirty="0">
              <a:solidFill>
                <a:srgbClr val="D61920"/>
              </a:solidFill>
              <a:latin typeface="+mn-lt"/>
              <a:sym typeface="Arial"/>
              <a:rtl val="0"/>
            </a:endParaRPr>
          </a:p>
        </p:txBody>
      </p:sp>
      <p:sp>
        <p:nvSpPr>
          <p:cNvPr id="11" name="TextBox 10">
            <a:extLst>
              <a:ext uri="{FF2B5EF4-FFF2-40B4-BE49-F238E27FC236}">
                <a16:creationId xmlns:a16="http://schemas.microsoft.com/office/drawing/2014/main" id="{5A53BFEB-800B-BB45-ED5A-93E9A12E32F5}"/>
              </a:ext>
            </a:extLst>
          </p:cNvPr>
          <p:cNvSpPr txBox="1">
            <a:spLocks noChangeArrowheads="1"/>
          </p:cNvSpPr>
          <p:nvPr userDrawn="1"/>
        </p:nvSpPr>
        <p:spPr bwMode="auto">
          <a:xfrm>
            <a:off x="2406386" y="-24282"/>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pPr>
            <a:r>
              <a:rPr lang="sk-SK" altLang="el-GR" sz="1800" dirty="0">
                <a:solidFill>
                  <a:schemeClr val="bg1"/>
                </a:solidFill>
                <a:effectLst>
                  <a:outerShdw blurRad="38100" dist="38100" dir="2700000" algn="tl">
                    <a:srgbClr val="000000">
                      <a:alpha val="43137"/>
                    </a:srgbClr>
                  </a:outerShdw>
                </a:effectLst>
                <a:latin typeface="+mn-lt"/>
              </a:rPr>
              <a:t>5</a:t>
            </a:r>
            <a:endParaRPr lang="en-US" altLang="el-GR" sz="1800" dirty="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336866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46BB58A-A75B-4A0C-BE6F-D0731393F4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a:extLst>
              <a:ext uri="{FF2B5EF4-FFF2-40B4-BE49-F238E27FC236}">
                <a16:creationId xmlns:a16="http://schemas.microsoft.com/office/drawing/2014/main" id="{25648635-3CA0-4F1E-817C-A6E98ACC2516}"/>
              </a:ext>
            </a:extLst>
          </p:cNvPr>
          <p:cNvSpPr>
            <a:spLocks noGrp="1"/>
          </p:cNvSpPr>
          <p:nvPr>
            <p:ph type="body" idx="1"/>
          </p:nvPr>
        </p:nvSpPr>
        <p:spPr>
          <a:xfrm>
            <a:off x="838200" y="1858674"/>
            <a:ext cx="10515600" cy="4530725"/>
          </a:xfrm>
          <a:prstGeom prst="rect">
            <a:avLst/>
          </a:prstGeom>
        </p:spPr>
        <p:txBody>
          <a:bodyPr vert="horz" lIns="91440" tIns="45720" rIns="91440" bIns="45720" rtlCol="0">
            <a:normAutofit/>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ημερομηνίας 3">
            <a:extLst>
              <a:ext uri="{FF2B5EF4-FFF2-40B4-BE49-F238E27FC236}">
                <a16:creationId xmlns:a16="http://schemas.microsoft.com/office/drawing/2014/main" id="{E95B5D2D-F1A2-4F99-B9AD-6FD2B8D1E7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F040FA-9906-4CC1-BC45-485E7EF45242}" type="datetimeFigureOut">
              <a:rPr lang="el-GR" smtClean="0"/>
              <a:t>17/8/2024</a:t>
            </a:fld>
            <a:endParaRPr lang="el-GR"/>
          </a:p>
        </p:txBody>
      </p:sp>
      <p:sp>
        <p:nvSpPr>
          <p:cNvPr id="5" name="Θέση υποσέλιδου 4">
            <a:extLst>
              <a:ext uri="{FF2B5EF4-FFF2-40B4-BE49-F238E27FC236}">
                <a16:creationId xmlns:a16="http://schemas.microsoft.com/office/drawing/2014/main" id="{9903A71A-FD73-44B7-9409-E37DDE72B6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406CDE5E-65B0-4D9D-8085-7599318DCE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572DE-A66B-47C0-8B9C-780E58F2F0B4}" type="slidenum">
              <a:rPr lang="el-GR" smtClean="0"/>
              <a:t>‹#›</a:t>
            </a:fld>
            <a:endParaRPr lang="el-GR"/>
          </a:p>
        </p:txBody>
      </p:sp>
    </p:spTree>
    <p:extLst>
      <p:ext uri="{BB962C8B-B14F-4D97-AF65-F5344CB8AC3E}">
        <p14:creationId xmlns:p14="http://schemas.microsoft.com/office/powerpoint/2010/main" val="1468923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61" r:id="rId5"/>
    <p:sldLayoutId id="2147483665" r:id="rId6"/>
    <p:sldLayoutId id="2147483666" r:id="rId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rgbClr val="D8134D"/>
          </a:solidFill>
          <a:effectLst/>
          <a:latin typeface="+mn-lt"/>
          <a:ea typeface="+mj-ea"/>
          <a:cs typeface="+mj-cs"/>
        </a:defRPr>
      </a:lvl1pPr>
    </p:titleStyle>
    <p:bodyStyle>
      <a:lvl1pPr marL="228600" indent="-228600" algn="l" defTabSz="914400" rtl="0" eaLnBrk="1" latinLnBrk="0" hangingPunct="1">
        <a:lnSpc>
          <a:spcPct val="100000"/>
        </a:lnSpc>
        <a:spcBef>
          <a:spcPts val="600"/>
        </a:spcBef>
        <a:spcAft>
          <a:spcPts val="600"/>
        </a:spcAft>
        <a:buClr>
          <a:srgbClr val="95C11F"/>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95C11F"/>
        </a:buClr>
        <a:buSzPct val="120000"/>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95C11F"/>
        </a:buClr>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95C11F"/>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95C11F"/>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hyperlink" Target="https://pixabay.com/sk/photos/dvere-vo%C4%BEby-vyber-si-rozhodnutie-1690423/"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8.jpg"/><Relationship Id="rId4" Type="http://schemas.openxmlformats.org/officeDocument/2006/relationships/hyperlink" Target="https://pixabay.com/service/licens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pixabay.com/sk/illustrations/ot%C3%A1znik-ot%C3%A1zka-zna%C4%8Dka-podp%C3%ADsa%C5%A5-1722865/"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hyperlink" Target="https://pixabay.com/service/license/"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pixabay.com/sk/photos/galaxia-hviezda-nekone%C4%8Dno-kozmu-3608029/"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20.jpg"/><Relationship Id="rId4" Type="http://schemas.openxmlformats.org/officeDocument/2006/relationships/hyperlink" Target="https://pixabay.com/service/license/"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pixabay.com/sk/photos/architekt%C3%BAra-kancel%C3%A1ria-podnikanie-3107302/"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21.jpg"/><Relationship Id="rId4" Type="http://schemas.openxmlformats.org/officeDocument/2006/relationships/hyperlink" Target="https://pixabay.com/service/license/"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pixabay.com/sk/illustrations/spr%c3%a1vne-zle-karikat%c3%bara-etika-7472518/"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hyperlink" Target="https://pixabay.com/service/license/"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pixabay.com/sk/illustrations/umel%C3%A1-inteligencia-ai-robot-android-2228610/"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23.jpg"/><Relationship Id="rId4" Type="http://schemas.openxmlformats.org/officeDocument/2006/relationships/hyperlink" Target="https://pixabay.com/service/license/"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pixabay.com/sk/illustrations/umel%C3%A1-inteligencia-mozgu-myslie%C5%A5-si-3382507/"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24.jpg"/><Relationship Id="rId4" Type="http://schemas.openxmlformats.org/officeDocument/2006/relationships/hyperlink" Target="https://pixabay.com/service/license/"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pixabay.com/sk/photos/u%C4%8Dite%C4%BE-nehnute%C4%BEnos%C5%A5-z%C3%A1vod-3765909/"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25.jpg"/><Relationship Id="rId4" Type="http://schemas.openxmlformats.org/officeDocument/2006/relationships/hyperlink" Target="https://pixabay.com/service/license/"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jpeg"/><Relationship Id="rId11" Type="http://schemas.openxmlformats.org/officeDocument/2006/relationships/image" Target="../media/image12.png"/><Relationship Id="rId5" Type="http://schemas.openxmlformats.org/officeDocument/2006/relationships/image" Target="../media/image8.jpe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2.svg"/></Relationships>
</file>

<file path=ppt/slides/_rels/slide20.xml.rels><?xml version="1.0" encoding="UTF-8" standalone="yes"?>
<Relationships xmlns="http://schemas.openxmlformats.org/package/2006/relationships"><Relationship Id="rId3" Type="http://schemas.openxmlformats.org/officeDocument/2006/relationships/hyperlink" Target="https://pixabay.com/sk/photos/predn%C3%A1%C5%A1ka-in%C5%A1truktor-3986809/"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26.jpg"/><Relationship Id="rId4" Type="http://schemas.openxmlformats.org/officeDocument/2006/relationships/hyperlink" Target="https://pixabay.com/service/license/"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www.iaa.govt.nz/for-advisers/adviser-tools/ethics-toolkit/personal-beliefs-values-attitudes-and-behaviour/" TargetMode="External"/><Relationship Id="rId3" Type="http://schemas.openxmlformats.org/officeDocument/2006/relationships/hyperlink" Target="https://corporatefinanceinstitute.com/resources/esg/ethical-dilemma/" TargetMode="External"/><Relationship Id="rId7" Type="http://schemas.openxmlformats.org/officeDocument/2006/relationships/hyperlink" Target="https://www.happierhuman.com/ethical-dilemma-examples/" TargetMode="External"/><Relationship Id="rId12" Type="http://schemas.openxmlformats.org/officeDocument/2006/relationships/hyperlink" Target="https://www.indeed.com/career-advice/career-development/business-ethics"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hyperlink" Target="https://www.careeraddict.com/ethics-professional-growth-career-development" TargetMode="External"/><Relationship Id="rId11" Type="http://schemas.openxmlformats.org/officeDocument/2006/relationships/hyperlink" Target="https://www.indeed.com/career-advice/career-development/why-ethics-is-important-in-the-workplace" TargetMode="External"/><Relationship Id="rId5" Type="http://schemas.openxmlformats.org/officeDocument/2006/relationships/hyperlink" Target="http://www.europarl.europa.eu/RegData/etudes/IDAN/2017/602004/IPOL_IDA(2017)602004_EN.pdf" TargetMode="External"/><Relationship Id="rId10" Type="http://schemas.openxmlformats.org/officeDocument/2006/relationships/hyperlink" Target="https://www.ff.umb.sk/app/cmsSiteAttachment.php?ID=7742" TargetMode="External"/><Relationship Id="rId4" Type="http://schemas.openxmlformats.org/officeDocument/2006/relationships/hyperlink" Target="https://www.cipd.org/uk/knowledge/factsheets/ethics-role-hr-factsheet/#the-role-of-people-professionals-" TargetMode="External"/><Relationship Id="rId9" Type="http://schemas.openxmlformats.org/officeDocument/2006/relationships/hyperlink" Target="https://www.nbcnews.com/better/lifestyle/what-self-awareness-how-can-you-cultivate-it-ncna1067721"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open.lib.umn.edu/publicspeaking/chapter/2-2-ethics-in-public-speaking/" TargetMode="External"/><Relationship Id="rId3" Type="http://schemas.openxmlformats.org/officeDocument/2006/relationships/hyperlink" Target="https://hai.stanford.edu/news/ai-will-transform-teaching-and-learning-lets-get-it-right" TargetMode="External"/><Relationship Id="rId7" Type="http://schemas.openxmlformats.org/officeDocument/2006/relationships/hyperlink" Target="https://www.unesco.org/en/artificial-intelligence/recommendation-ethics/cases"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hyperlink" Target="https://study.com/academy/lesson/being-an-ethical-speaker.html" TargetMode="External"/><Relationship Id="rId5" Type="http://schemas.openxmlformats.org/officeDocument/2006/relationships/hyperlink" Target="https://hbr.org/2020/10/a-practical-guide-to-building-ethical-ai" TargetMode="External"/><Relationship Id="rId4" Type="http://schemas.openxmlformats.org/officeDocument/2006/relationships/hyperlink" Target="https://www.intelligence.gov/principles-of-artificial-intelligence-ethics-for-the-intelligence-community"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diagramColors" Target="../diagrams/colors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QuickStyle" Target="../diagrams/quickStyle2.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Layout" Target="../diagrams/layout2.xml"/><Relationship Id="rId5" Type="http://schemas.openxmlformats.org/officeDocument/2006/relationships/diagramQuickStyle" Target="../diagrams/quickStyle1.xml"/><Relationship Id="rId15" Type="http://schemas.openxmlformats.org/officeDocument/2006/relationships/image" Target="../media/image2.png"/><Relationship Id="rId10" Type="http://schemas.openxmlformats.org/officeDocument/2006/relationships/diagramData" Target="../diagrams/data2.xml"/><Relationship Id="rId4" Type="http://schemas.openxmlformats.org/officeDocument/2006/relationships/diagramLayout" Target="../diagrams/layout1.xml"/><Relationship Id="rId9" Type="http://schemas.openxmlformats.org/officeDocument/2006/relationships/image" Target="../media/image2.svg"/><Relationship Id="rId14" Type="http://schemas.microsoft.com/office/2007/relationships/diagramDrawing" Target="../diagrams/drawing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5.xml.rels><?xml version="1.0" encoding="UTF-8" standalone="yes"?>
<Relationships xmlns="http://schemas.openxmlformats.org/package/2006/relationships"><Relationship Id="rId3" Type="http://schemas.openxmlformats.org/officeDocument/2006/relationships/hyperlink" Target="https://pixabay.com/sk/illustrations/ne%C4%8D%C3%ADslovan%C3%BD-chaos-3192273/"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hyperlink" Target="https://pixabay.com/service/licens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8.sv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hyperlink" Target="https://pixabay.com/service/license/" TargetMode="External"/><Relationship Id="rId4" Type="http://schemas.openxmlformats.org/officeDocument/2006/relationships/hyperlink" Target="https://pixabay.com/sk/photos/matka-syn-bubliny-f%C3%BAka%C5%A5-hra%C5%A5-2935723/"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8.svg"/></Relationships>
</file>

<file path=ppt/slides/_rels/slide9.xml.rels><?xml version="1.0" encoding="UTF-8" standalone="yes"?>
<Relationships xmlns="http://schemas.openxmlformats.org/package/2006/relationships"><Relationship Id="rId3" Type="http://schemas.openxmlformats.org/officeDocument/2006/relationships/hyperlink" Target="https://pixabay.com/sk/illustrations/%C4%BEud%C3%AD-silueta-grafick%C3%BD-dizajn-mu%C5%BE-7472523/"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hyperlink" Target="https://pixabay.com/service/licens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D84B434-219F-E34E-63CA-A604593D1DB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18231" y="6316337"/>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9" name="Τίτλος 3">
            <a:extLst>
              <a:ext uri="{FF2B5EF4-FFF2-40B4-BE49-F238E27FC236}">
                <a16:creationId xmlns:a16="http://schemas.microsoft.com/office/drawing/2014/main" id="{C4EB2F6A-8B72-1216-AA77-C3EF12FD00A4}"/>
              </a:ext>
            </a:extLst>
          </p:cNvPr>
          <p:cNvSpPr txBox="1">
            <a:spLocks/>
          </p:cNvSpPr>
          <p:nvPr/>
        </p:nvSpPr>
        <p:spPr>
          <a:xfrm>
            <a:off x="49485" y="3478939"/>
            <a:ext cx="12124244" cy="21979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E3E98B"/>
                </a:solidFill>
                <a:effectLst>
                  <a:outerShdw blurRad="38100" dist="38100" dir="2700000" algn="tl">
                    <a:srgbClr val="000000">
                      <a:alpha val="43137"/>
                    </a:srgbClr>
                  </a:outerShdw>
                </a:effectLst>
                <a:latin typeface="Gill Sans MT" panose="020B0502020104020203" pitchFamily="34" charset="0"/>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GB" sz="6000" b="1" i="0" u="none" strike="noStrike" kern="1200" cap="none" spc="0" normalizeH="0" baseline="0" noProof="0" dirty="0">
                <a:ln>
                  <a:noFill/>
                </a:ln>
                <a:solidFill>
                  <a:srgbClr val="D7124E"/>
                </a:solidFill>
                <a:effectLst/>
                <a:uLnTx/>
                <a:uFillTx/>
                <a:latin typeface="Calibri Light" panose="020F0302020204030204"/>
                <a:ea typeface="Verdana" panose="020B0604030504040204" pitchFamily="34" charset="0"/>
                <a:cs typeface="+mj-cs"/>
              </a:rPr>
              <a:t>Modul </a:t>
            </a:r>
            <a:r>
              <a:rPr lang="en-GB" sz="6000" b="1" dirty="0">
                <a:solidFill>
                  <a:srgbClr val="D7124E"/>
                </a:solidFill>
                <a:effectLst/>
                <a:latin typeface="Calibri Light" panose="020F0302020204030204"/>
                <a:ea typeface="Verdana" panose="020B0604030504040204" pitchFamily="34" charset="0"/>
              </a:rPr>
              <a:t>5 </a:t>
            </a:r>
            <a:r>
              <a:rPr kumimoji="0" lang="en-GB" sz="6000" b="1" i="0" u="none" strike="noStrike" kern="1200" cap="none" spc="0" normalizeH="0" baseline="0" noProof="0" dirty="0">
                <a:ln>
                  <a:noFill/>
                </a:ln>
                <a:solidFill>
                  <a:schemeClr val="tx1"/>
                </a:solidFill>
                <a:effectLst/>
                <a:uLnTx/>
                <a:uFillTx/>
                <a:latin typeface="Calibri Light" panose="020F0302020204030204"/>
                <a:ea typeface="Verdana" panose="020B0604030504040204" pitchFamily="34" charset="0"/>
                <a:cs typeface="+mj-cs"/>
              </a:rPr>
              <a:t>Etika</a:t>
            </a:r>
            <a:endParaRPr lang="en-GB" sz="3600" b="1" dirty="0">
              <a:solidFill>
                <a:schemeClr val="tx1"/>
              </a:solidFill>
              <a:effectLst/>
              <a:latin typeface="Calibri Light" panose="020F0302020204030204"/>
              <a:ea typeface="Verdana" panose="020B0604030504040204" pitchFamily="34" charset="0"/>
            </a:endParaRPr>
          </a:p>
        </p:txBody>
      </p:sp>
      <p:sp>
        <p:nvSpPr>
          <p:cNvPr id="15" name="TextBox 14">
            <a:extLst>
              <a:ext uri="{FF2B5EF4-FFF2-40B4-BE49-F238E27FC236}">
                <a16:creationId xmlns:a16="http://schemas.microsoft.com/office/drawing/2014/main" id="{EE54B7E3-44B9-FA30-9DDA-EA2E3748379F}"/>
              </a:ext>
            </a:extLst>
          </p:cNvPr>
          <p:cNvSpPr txBox="1"/>
          <p:nvPr/>
        </p:nvSpPr>
        <p:spPr>
          <a:xfrm>
            <a:off x="8896144" y="778568"/>
            <a:ext cx="3271445" cy="338554"/>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E89704"/>
                </a:solidFill>
                <a:effectLst/>
                <a:uLnTx/>
                <a:uFillTx/>
                <a:latin typeface="Calibri Light" panose="020F0302020204030204"/>
                <a:ea typeface="+mn-ea"/>
                <a:cs typeface="+mn-cs"/>
              </a:rPr>
              <a:t>https://www.costaid.eu</a:t>
            </a:r>
            <a:endParaRPr kumimoji="0" lang="el-GR" sz="1600" b="1" i="0" u="none" strike="noStrike" kern="1200" cap="none" spc="0" normalizeH="0" baseline="0" noProof="0" dirty="0">
              <a:ln>
                <a:noFill/>
              </a:ln>
              <a:solidFill>
                <a:srgbClr val="E89704"/>
              </a:solidFill>
              <a:effectLst/>
              <a:uLnTx/>
              <a:uFillTx/>
              <a:latin typeface="Calibri Light" panose="020F0302020204030204"/>
              <a:ea typeface="+mn-ea"/>
              <a:cs typeface="+mn-cs"/>
            </a:endParaRPr>
          </a:p>
        </p:txBody>
      </p:sp>
      <p:pic>
        <p:nvPicPr>
          <p:cNvPr id="7" name="Picture 6">
            <a:extLst>
              <a:ext uri="{FF2B5EF4-FFF2-40B4-BE49-F238E27FC236}">
                <a16:creationId xmlns:a16="http://schemas.microsoft.com/office/drawing/2014/main" id="{23EE87C0-9715-AEAE-857D-EEACC1F868EA}"/>
              </a:ext>
            </a:extLst>
          </p:cNvPr>
          <p:cNvPicPr>
            <a:picLocks noChangeAspect="1"/>
          </p:cNvPicPr>
          <p:nvPr/>
        </p:nvPicPr>
        <p:blipFill rotWithShape="1">
          <a:blip r:embed="rId4"/>
          <a:srcRect l="17333" r="19066"/>
          <a:stretch/>
        </p:blipFill>
        <p:spPr>
          <a:xfrm>
            <a:off x="-9348" y="765412"/>
            <a:ext cx="12201348" cy="2197961"/>
          </a:xfrm>
          <a:prstGeom prst="rect">
            <a:avLst/>
          </a:prstGeom>
          <a:solidFill>
            <a:srgbClr val="004899"/>
          </a:solidFill>
        </p:spPr>
      </p:pic>
      <p:sp>
        <p:nvSpPr>
          <p:cNvPr id="10" name="Rectangle 9">
            <a:extLst>
              <a:ext uri="{FF2B5EF4-FFF2-40B4-BE49-F238E27FC236}">
                <a16:creationId xmlns:a16="http://schemas.microsoft.com/office/drawing/2014/main" id="{13BF150D-79F1-8837-8727-52E6351AFF21}"/>
              </a:ext>
            </a:extLst>
          </p:cNvPr>
          <p:cNvSpPr/>
          <p:nvPr/>
        </p:nvSpPr>
        <p:spPr>
          <a:xfrm>
            <a:off x="-9348" y="-9438"/>
            <a:ext cx="12201348" cy="914400"/>
          </a:xfrm>
          <a:prstGeom prst="rect">
            <a:avLst/>
          </a:prstGeom>
          <a:solidFill>
            <a:srgbClr val="0048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Ορθογώνιο 5">
            <a:extLst>
              <a:ext uri="{FF2B5EF4-FFF2-40B4-BE49-F238E27FC236}">
                <a16:creationId xmlns:a16="http://schemas.microsoft.com/office/drawing/2014/main" id="{5D6EEF34-CE0B-CA08-B066-1CD814AE4DE3}"/>
              </a:ext>
            </a:extLst>
          </p:cNvPr>
          <p:cNvSpPr/>
          <p:nvPr/>
        </p:nvSpPr>
        <p:spPr>
          <a:xfrm>
            <a:off x="2900907" y="6258631"/>
            <a:ext cx="7681599" cy="632422"/>
          </a:xfrm>
          <a:prstGeom prst="rect">
            <a:avLst/>
          </a:prstGeom>
        </p:spPr>
        <p:txBody>
          <a:bodyPr vert="horz" lIns="91440" tIns="45720" rIns="91440" bIns="45720" rtlCol="0" anchor="ctr">
            <a:normAutofit/>
          </a:bodyPr>
          <a:lstStyle/>
          <a:p>
            <a:pPr>
              <a:lnSpc>
                <a:spcPct val="90000"/>
              </a:lnSpc>
              <a:spcAft>
                <a:spcPts val="600"/>
              </a:spcAft>
            </a:pPr>
            <a:r>
              <a:rPr lang="sk-SK" sz="1100" b="0" i="0" dirty="0">
                <a:latin typeface="+mj-lt"/>
              </a:rPr>
              <a:t>Financované Európskou úniou. Vyjadrené názory a postoje sú názormi a vyhláseniami autora(-</a:t>
            </a:r>
            <a:r>
              <a:rPr lang="sk-SK" sz="1100" b="0" i="0" dirty="0" err="1">
                <a:latin typeface="+mj-lt"/>
              </a:rPr>
              <a:t>ov</a:t>
            </a:r>
            <a:r>
              <a:rPr lang="sk-SK" sz="1100" b="0" i="0" dirty="0">
                <a:latin typeface="+mj-lt"/>
              </a:rPr>
              <a:t>) a nemusia nevyhnutne odrážať názory a stanoviská Európskej únie alebo Európskej výkonnej agentúry pre vzdelávanie a kultúru (EACEA). Európska únia ani EACEA za </a:t>
            </a:r>
            <a:r>
              <a:rPr lang="sk-SK" sz="1100" b="0" i="0" dirty="0" err="1">
                <a:latin typeface="+mj-lt"/>
              </a:rPr>
              <a:t>ne</a:t>
            </a:r>
            <a:r>
              <a:rPr lang="sk-SK" sz="1100" b="0" i="0">
                <a:latin typeface="+mj-lt"/>
              </a:rPr>
              <a:t> nepreberajú žiadnu zodpovednosť.</a:t>
            </a:r>
            <a:endParaRPr lang="sk-SK" sz="1100" dirty="0">
              <a:effectLst>
                <a:outerShdw blurRad="38100" dist="38100" dir="2700000" algn="tl">
                  <a:srgbClr val="000000">
                    <a:alpha val="43137"/>
                  </a:srgbClr>
                </a:outerShdw>
              </a:effectLst>
              <a:latin typeface="+mj-lt"/>
            </a:endParaRPr>
          </a:p>
        </p:txBody>
      </p:sp>
      <p:pic>
        <p:nvPicPr>
          <p:cNvPr id="11" name="Obrázok 3" descr="Obrázok, na ktorom je snímka obrazovky, písmo, elektrická modrá, grafika&#10;&#10;Automaticky generovaný popis">
            <a:extLst>
              <a:ext uri="{FF2B5EF4-FFF2-40B4-BE49-F238E27FC236}">
                <a16:creationId xmlns:a16="http://schemas.microsoft.com/office/drawing/2014/main" id="{0AAF4937-F223-9612-16ED-C5290ACF616C}"/>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160" y="6185230"/>
            <a:ext cx="2866717" cy="675343"/>
          </a:xfrm>
          <a:prstGeom prst="rect">
            <a:avLst/>
          </a:prstGeom>
        </p:spPr>
      </p:pic>
    </p:spTree>
    <p:extLst>
      <p:ext uri="{BB962C8B-B14F-4D97-AF65-F5344CB8AC3E}">
        <p14:creationId xmlns:p14="http://schemas.microsoft.com/office/powerpoint/2010/main" val="34527102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9C56DBA-3CDD-4F31-8203-CE1939C66906}"/>
              </a:ext>
            </a:extLst>
          </p:cNvPr>
          <p:cNvSpPr>
            <a:spLocks noGrp="1"/>
          </p:cNvSpPr>
          <p:nvPr>
            <p:ph type="title"/>
          </p:nvPr>
        </p:nvSpPr>
        <p:spPr/>
        <p:txBody>
          <a:bodyPr/>
          <a:lstStyle/>
          <a:p>
            <a:r>
              <a:rPr lang="sk-SK" dirty="0"/>
              <a:t>Etické dilemy</a:t>
            </a:r>
          </a:p>
        </p:txBody>
      </p:sp>
      <p:sp>
        <p:nvSpPr>
          <p:cNvPr id="5" name="Θέση περιεχομένου 4">
            <a:extLst>
              <a:ext uri="{FF2B5EF4-FFF2-40B4-BE49-F238E27FC236}">
                <a16:creationId xmlns:a16="http://schemas.microsoft.com/office/drawing/2014/main" id="{FCC0DEC9-291B-4095-9896-1244D3052774}"/>
              </a:ext>
            </a:extLst>
          </p:cNvPr>
          <p:cNvSpPr>
            <a:spLocks noGrp="1"/>
          </p:cNvSpPr>
          <p:nvPr>
            <p:ph sz="half" idx="1"/>
          </p:nvPr>
        </p:nvSpPr>
        <p:spPr>
          <a:xfrm>
            <a:off x="557998" y="1800000"/>
            <a:ext cx="6610897" cy="4893408"/>
          </a:xfrm>
        </p:spPr>
        <p:txBody>
          <a:bodyPr>
            <a:normAutofit fontScale="92500" lnSpcReduction="10000"/>
          </a:bodyPr>
          <a:lstStyle/>
          <a:p>
            <a:pPr marL="0" indent="0">
              <a:lnSpc>
                <a:spcPct val="120000"/>
              </a:lnSpc>
              <a:buNone/>
            </a:pPr>
            <a:r>
              <a:rPr lang="sk-SK" dirty="0"/>
              <a:t>V súvislosti s etikou sa objavuje aj otázka </a:t>
            </a:r>
            <a:r>
              <a:rPr lang="sk-SK" b="1" dirty="0"/>
              <a:t>etickej dilemy</a:t>
            </a:r>
            <a:r>
              <a:rPr lang="sk-SK" dirty="0"/>
              <a:t>. Etická dilema je proces rozhodovania medzi dvoma možnými spôsobmi konania, z ktorých oba sú určitým spôsobom eticky neprijateľné.</a:t>
            </a:r>
          </a:p>
          <a:p>
            <a:pPr>
              <a:lnSpc>
                <a:spcPct val="120000"/>
              </a:lnSpc>
            </a:pPr>
            <a:r>
              <a:rPr lang="sk-SK" dirty="0"/>
              <a:t>Každý človek sa počas svojho života stretáva s etickými dilemami, keď sú spochybnené morálne zásady. </a:t>
            </a:r>
          </a:p>
          <a:p>
            <a:pPr>
              <a:lnSpc>
                <a:spcPct val="120000"/>
              </a:lnSpc>
            </a:pPr>
            <a:r>
              <a:rPr lang="sk-SK" dirty="0"/>
              <a:t>Môže ísť o mimoriadne komplikovaný problém, alebo o problém s pomerne zložitým riešením.</a:t>
            </a:r>
          </a:p>
          <a:p>
            <a:pPr>
              <a:lnSpc>
                <a:spcPct val="120000"/>
              </a:lnSpc>
            </a:pPr>
            <a:r>
              <a:rPr lang="sk-SK" dirty="0"/>
              <a:t>Tento proces je podporovaný našimi schopnosťami kritického myslenia, alebo kultúrnym zázemím a možnosť, ktorú ste si vyberiete, vám môže pomôcť stať sa rešpektovaným človekom alebo odborníkom.</a:t>
            </a:r>
          </a:p>
        </p:txBody>
      </p:sp>
      <p:sp>
        <p:nvSpPr>
          <p:cNvPr id="2" name="Ορθογώνιο 1">
            <a:extLst>
              <a:ext uri="{FF2B5EF4-FFF2-40B4-BE49-F238E27FC236}">
                <a16:creationId xmlns:a16="http://schemas.microsoft.com/office/drawing/2014/main" id="{A9E7EC68-E202-C7CE-71F4-480265C322FC}"/>
              </a:ext>
            </a:extLst>
          </p:cNvPr>
          <p:cNvSpPr/>
          <p:nvPr/>
        </p:nvSpPr>
        <p:spPr>
          <a:xfrm>
            <a:off x="9415153" y="6416409"/>
            <a:ext cx="2411718" cy="276999"/>
          </a:xfrm>
          <a:prstGeom prst="rect">
            <a:avLst/>
          </a:prstGeom>
        </p:spPr>
        <p:txBody>
          <a:bodyPr wrap="square">
            <a:spAutoFit/>
          </a:bodyPr>
          <a:lstStyle/>
          <a:p>
            <a:pPr algn="r"/>
            <a:r>
              <a:rPr lang="sk-SK" sz="1200" dirty="0">
                <a:hlinkClick r:id="rId3"/>
              </a:rPr>
              <a:t>Zdroj </a:t>
            </a:r>
            <a:r>
              <a:rPr lang="sk-SK" sz="1200" dirty="0"/>
              <a:t>| </a:t>
            </a:r>
            <a:r>
              <a:rPr lang="sk-SK" sz="1200" dirty="0">
                <a:hlinkClick r:id="rId4"/>
              </a:rPr>
              <a:t>Licencia </a:t>
            </a:r>
            <a:r>
              <a:rPr lang="sk-SK" sz="1200" dirty="0" err="1">
                <a:hlinkClick r:id="rId4"/>
              </a:rPr>
              <a:t>Pixabay</a:t>
            </a:r>
            <a:endParaRPr lang="sk-SK" sz="1200" dirty="0"/>
          </a:p>
        </p:txBody>
      </p:sp>
      <p:pic>
        <p:nvPicPr>
          <p:cNvPr id="6" name="Obrázok 5" descr="Obrázok, na ktorom je podlahovina, umenie, snímka obrazovky, podlaha&#10;&#10;Automaticky generovaný popis">
            <a:extLst>
              <a:ext uri="{FF2B5EF4-FFF2-40B4-BE49-F238E27FC236}">
                <a16:creationId xmlns:a16="http://schemas.microsoft.com/office/drawing/2014/main" id="{3C3E5DE6-C69C-CD21-865A-3DBC141E91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52430" y="1950344"/>
            <a:ext cx="4474441" cy="2384038"/>
          </a:xfrm>
          <a:prstGeom prst="rect">
            <a:avLst/>
          </a:prstGeom>
        </p:spPr>
      </p:pic>
    </p:spTree>
    <p:extLst>
      <p:ext uri="{BB962C8B-B14F-4D97-AF65-F5344CB8AC3E}">
        <p14:creationId xmlns:p14="http://schemas.microsoft.com/office/powerpoint/2010/main" val="1814605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sk-SK" dirty="0"/>
              <a:t>Príklad etickej dilemy</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9" y="1799999"/>
            <a:ext cx="5938051" cy="4865977"/>
          </a:xfrm>
        </p:spPr>
        <p:txBody>
          <a:bodyPr>
            <a:normAutofit/>
          </a:bodyPr>
          <a:lstStyle/>
          <a:p>
            <a:pPr marL="0" indent="0">
              <a:lnSpc>
                <a:spcPct val="120000"/>
              </a:lnSpc>
              <a:buNone/>
            </a:pPr>
            <a:r>
              <a:rPr lang="sk-SK" sz="2200" dirty="0"/>
              <a:t>Medzi bežné etické dilemy patrí pokušenie </a:t>
            </a:r>
            <a:r>
              <a:rPr lang="sk-SK" sz="2200" b="1" dirty="0"/>
              <a:t>úmyselne nesprávne interpretovať údaje</a:t>
            </a:r>
            <a:r>
              <a:rPr lang="sk-SK" sz="2200" dirty="0"/>
              <a:t>. </a:t>
            </a:r>
          </a:p>
          <a:p>
            <a:pPr marL="0" indent="0">
              <a:lnSpc>
                <a:spcPct val="120000"/>
              </a:lnSpc>
              <a:buNone/>
            </a:pPr>
            <a:r>
              <a:rPr lang="sk-SK" sz="2200" dirty="0"/>
              <a:t>Niekto môže byť v pokušení, alebo povzbudzovaný, aby zdieľal údaje takým spôsobom, aby ovplyvnil, alebo zavádzal klientov, že ich voľba je najbezpečnejšia. </a:t>
            </a:r>
          </a:p>
          <a:p>
            <a:pPr marL="0" indent="0">
              <a:lnSpc>
                <a:spcPct val="120000"/>
              </a:lnSpc>
              <a:buNone/>
            </a:pPr>
            <a:r>
              <a:rPr lang="sk-SK" sz="2200" dirty="0"/>
              <a:t>Etická dilema by teda spočívala v tom, či sa osoba rozhodne nesprávne interpretovať údaje a zabezpečí si kariéru, alebo sa podelí o pravdu a riskuje stratu zamestnania.</a:t>
            </a:r>
          </a:p>
        </p:txBody>
      </p:sp>
      <p:sp>
        <p:nvSpPr>
          <p:cNvPr id="11" name="Ορθογώνιο 1">
            <a:extLst>
              <a:ext uri="{FF2B5EF4-FFF2-40B4-BE49-F238E27FC236}">
                <a16:creationId xmlns:a16="http://schemas.microsoft.com/office/drawing/2014/main" id="{E314B2E6-0586-408E-8D1A-41287EF3B8C4}"/>
              </a:ext>
            </a:extLst>
          </p:cNvPr>
          <p:cNvSpPr/>
          <p:nvPr/>
        </p:nvSpPr>
        <p:spPr>
          <a:xfrm>
            <a:off x="3418652" y="6566673"/>
            <a:ext cx="8772088" cy="276999"/>
          </a:xfrm>
          <a:prstGeom prst="rect">
            <a:avLst/>
          </a:prstGeom>
        </p:spPr>
        <p:txBody>
          <a:bodyPr wrap="square">
            <a:spAutoFit/>
          </a:bodyPr>
          <a:lstStyle/>
          <a:p>
            <a:pPr algn="r"/>
            <a:r>
              <a:rPr lang="sk-SK" sz="1200" dirty="0">
                <a:hlinkClick r:id="rId3"/>
              </a:rPr>
              <a:t>Zdroj </a:t>
            </a:r>
            <a:r>
              <a:rPr lang="sk-SK" sz="1200" dirty="0"/>
              <a:t>| </a:t>
            </a:r>
            <a:r>
              <a:rPr lang="sk-SK" sz="1200" dirty="0">
                <a:hlinkClick r:id="rId4"/>
              </a:rPr>
              <a:t>Licencia </a:t>
            </a:r>
            <a:r>
              <a:rPr lang="sk-SK" sz="1200" dirty="0" err="1">
                <a:hlinkClick r:id="rId4"/>
              </a:rPr>
              <a:t>Pixabay</a:t>
            </a:r>
            <a:endParaRPr lang="sk-SK" sz="1200" dirty="0"/>
          </a:p>
        </p:txBody>
      </p:sp>
      <p:pic>
        <p:nvPicPr>
          <p:cNvPr id="8" name="Obrázok 7" descr="Obrázok, na ktorom je kuchynské potreby, dizajn, formička na pečivo&#10;&#10;Automaticky generovaný popis">
            <a:extLst>
              <a:ext uri="{FF2B5EF4-FFF2-40B4-BE49-F238E27FC236}">
                <a16:creationId xmlns:a16="http://schemas.microsoft.com/office/drawing/2014/main" id="{B720EE16-E165-408B-C7E8-8A4ED667FD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05600" y="1958459"/>
            <a:ext cx="5067300" cy="2699921"/>
          </a:xfrm>
          <a:prstGeom prst="rect">
            <a:avLst/>
          </a:prstGeom>
        </p:spPr>
      </p:pic>
    </p:spTree>
    <p:extLst>
      <p:ext uri="{BB962C8B-B14F-4D97-AF65-F5344CB8AC3E}">
        <p14:creationId xmlns:p14="http://schemas.microsoft.com/office/powerpoint/2010/main" val="31935066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9C56DBA-3CDD-4F31-8203-CE1939C66906}"/>
              </a:ext>
            </a:extLst>
          </p:cNvPr>
          <p:cNvSpPr>
            <a:spLocks noGrp="1"/>
          </p:cNvSpPr>
          <p:nvPr>
            <p:ph type="title"/>
          </p:nvPr>
        </p:nvSpPr>
        <p:spPr/>
        <p:txBody>
          <a:bodyPr/>
          <a:lstStyle/>
          <a:p>
            <a:r>
              <a:rPr lang="sk-SK" dirty="0"/>
              <a:t>Ďalšie etické dilemy (profesionálne a osobné)</a:t>
            </a:r>
          </a:p>
        </p:txBody>
      </p:sp>
      <p:sp>
        <p:nvSpPr>
          <p:cNvPr id="5" name="Θέση περιεχομένου 4">
            <a:extLst>
              <a:ext uri="{FF2B5EF4-FFF2-40B4-BE49-F238E27FC236}">
                <a16:creationId xmlns:a16="http://schemas.microsoft.com/office/drawing/2014/main" id="{FCC0DEC9-291B-4095-9896-1244D3052774}"/>
              </a:ext>
            </a:extLst>
          </p:cNvPr>
          <p:cNvSpPr>
            <a:spLocks noGrp="1"/>
          </p:cNvSpPr>
          <p:nvPr>
            <p:ph sz="half" idx="1"/>
          </p:nvPr>
        </p:nvSpPr>
        <p:spPr>
          <a:xfrm>
            <a:off x="557999" y="1800000"/>
            <a:ext cx="5681436" cy="4893408"/>
          </a:xfrm>
        </p:spPr>
        <p:txBody>
          <a:bodyPr>
            <a:normAutofit lnSpcReduction="10000"/>
          </a:bodyPr>
          <a:lstStyle/>
          <a:p>
            <a:pPr>
              <a:lnSpc>
                <a:spcPct val="120000"/>
              </a:lnSpc>
            </a:pPr>
            <a:r>
              <a:rPr lang="sk-SK" sz="2100" dirty="0"/>
              <a:t>Monitorovanie sociálnych médií detí alebo dospievajúcich – Mali by ste ako rodičia z hľadiska bezpečnosti monitorovať online aktivity svojho dospievajúceho dieťaťa, alebo je už dostatočne staré na to, aby používalo sociálne médiá zodpovedne?</a:t>
            </a:r>
          </a:p>
          <a:p>
            <a:pPr>
              <a:lnSpc>
                <a:spcPct val="120000"/>
              </a:lnSpc>
            </a:pPr>
            <a:r>
              <a:rPr lang="sk-SK" sz="2100" dirty="0"/>
              <a:t>Predaj niečoho bez zverejnenia všetkých negatívnych údajov. </a:t>
            </a:r>
          </a:p>
          <a:p>
            <a:pPr>
              <a:lnSpc>
                <a:spcPct val="120000"/>
              </a:lnSpc>
            </a:pPr>
            <a:r>
              <a:rPr lang="sk-SK" sz="2100" dirty="0"/>
              <a:t>Nahlásenie nehody – Ak sa ponáhľate a prejdete okolo nehody, nahlásili by ste ju? Alebo si poviete, že tam bude iná osoba, ktorá by pravdepodobne zavolala 112?</a:t>
            </a:r>
          </a:p>
        </p:txBody>
      </p:sp>
      <p:sp>
        <p:nvSpPr>
          <p:cNvPr id="6" name="Θέση περιεχομένου 5">
            <a:extLst>
              <a:ext uri="{FF2B5EF4-FFF2-40B4-BE49-F238E27FC236}">
                <a16:creationId xmlns:a16="http://schemas.microsoft.com/office/drawing/2014/main" id="{4BD0C7CC-BAC5-4DAE-90C4-844464AC94A7}"/>
              </a:ext>
            </a:extLst>
          </p:cNvPr>
          <p:cNvSpPr>
            <a:spLocks noGrp="1"/>
          </p:cNvSpPr>
          <p:nvPr>
            <p:ph sz="half" idx="2"/>
          </p:nvPr>
        </p:nvSpPr>
        <p:spPr/>
        <p:txBody>
          <a:bodyPr>
            <a:normAutofit lnSpcReduction="10000"/>
          </a:bodyPr>
          <a:lstStyle/>
          <a:p>
            <a:pPr>
              <a:lnSpc>
                <a:spcPct val="120000"/>
              </a:lnSpc>
            </a:pPr>
            <a:r>
              <a:rPr lang="sk-SK" sz="2100" dirty="0"/>
              <a:t>Mám klamať svojmu šéfovi? – Možno zistíte, že súhlasíte s tým, že v určitých situáciách je v poriadku klamať svojmu šéfovi. Je však klamanie šéfovi na akejkoľvek úrovni v rozpore s vaším osobným morálnym presvedčením? Ak áno, vznikne vaša morálna dilema. </a:t>
            </a:r>
          </a:p>
          <a:p>
            <a:pPr>
              <a:lnSpc>
                <a:spcPct val="120000"/>
              </a:lnSpc>
            </a:pPr>
            <a:r>
              <a:rPr lang="sk-SK" sz="2100" dirty="0"/>
              <a:t>Je v poriadku vziať si zásoby z mojej kancelárie?</a:t>
            </a:r>
          </a:p>
          <a:p>
            <a:pPr>
              <a:lnSpc>
                <a:spcPct val="120000"/>
              </a:lnSpc>
            </a:pPr>
            <a:r>
              <a:rPr lang="sk-SK" sz="2100" dirty="0"/>
              <a:t>Potrat dieťaťa s </a:t>
            </a:r>
            <a:r>
              <a:rPr lang="sk-SK" sz="2100" dirty="0" err="1"/>
              <a:t>Downovým</a:t>
            </a:r>
            <a:r>
              <a:rPr lang="sk-SK" sz="2100" dirty="0"/>
              <a:t> syndrómom – Dilema sa v podstate zužuje na otázku: Ako interrupcia zapadá do vášho morálneho presvedčenia?</a:t>
            </a:r>
          </a:p>
          <a:p>
            <a:pPr marL="0" indent="0">
              <a:lnSpc>
                <a:spcPct val="120000"/>
              </a:lnSpc>
              <a:buNone/>
            </a:pPr>
            <a:endParaRPr lang="sk-SK" dirty="0"/>
          </a:p>
        </p:txBody>
      </p:sp>
    </p:spTree>
    <p:extLst>
      <p:ext uri="{BB962C8B-B14F-4D97-AF65-F5344CB8AC3E}">
        <p14:creationId xmlns:p14="http://schemas.microsoft.com/office/powerpoint/2010/main" val="20032245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sk-SK" dirty="0"/>
              <a:t>Najdôležitejšie...</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9" y="1799999"/>
            <a:ext cx="7326368" cy="4865977"/>
          </a:xfrm>
        </p:spPr>
        <p:txBody>
          <a:bodyPr>
            <a:normAutofit/>
          </a:bodyPr>
          <a:lstStyle/>
          <a:p>
            <a:pPr marL="0" indent="0">
              <a:lnSpc>
                <a:spcPct val="120000"/>
              </a:lnSpc>
              <a:buNone/>
            </a:pPr>
            <a:r>
              <a:rPr lang="sk-SK" sz="2200" b="1" dirty="0"/>
              <a:t>Pri riešení </a:t>
            </a:r>
            <a:r>
              <a:rPr lang="sk-SK" sz="2200" b="1" dirty="0" err="1"/>
              <a:t>dilém</a:t>
            </a:r>
            <a:r>
              <a:rPr lang="sk-SK" sz="2200" b="1" dirty="0"/>
              <a:t> </a:t>
            </a:r>
            <a:r>
              <a:rPr lang="sk-SK" sz="2200" dirty="0"/>
              <a:t>je najdôležitejšie:</a:t>
            </a:r>
          </a:p>
          <a:p>
            <a:pPr>
              <a:lnSpc>
                <a:spcPct val="120000"/>
              </a:lnSpc>
              <a:buFont typeface="Arial" panose="020B0604020202020204" pitchFamily="34" charset="0"/>
              <a:buChar char="•"/>
            </a:pPr>
            <a:r>
              <a:rPr lang="sk-SK" sz="2200" dirty="0"/>
              <a:t>zvážte všetky skutočnosti a potom zistite, či máte </a:t>
            </a:r>
            <a:r>
              <a:rPr lang="sk-SK" sz="2200" b="1" dirty="0"/>
              <a:t>dostatok kontroly </a:t>
            </a:r>
            <a:r>
              <a:rPr lang="sk-SK" sz="2200" dirty="0"/>
              <a:t>na to, aby ste mohli urobiť potrebné rozhodnutie, než budete pokračovať.</a:t>
            </a:r>
          </a:p>
          <a:p>
            <a:pPr>
              <a:lnSpc>
                <a:spcPct val="120000"/>
              </a:lnSpc>
              <a:buFont typeface="Arial" panose="020B0604020202020204" pitchFamily="34" charset="0"/>
              <a:buChar char="•"/>
            </a:pPr>
            <a:r>
              <a:rPr lang="sk-SK" sz="2200" dirty="0"/>
              <a:t>buďte k sebe </a:t>
            </a:r>
            <a:r>
              <a:rPr lang="sk-SK" sz="2200" b="1" dirty="0"/>
              <a:t>úprimní, </a:t>
            </a:r>
            <a:r>
              <a:rPr lang="sk-SK" sz="2200" dirty="0"/>
              <a:t>dbajte na svoju integritu a morálku.</a:t>
            </a:r>
          </a:p>
          <a:p>
            <a:pPr>
              <a:lnSpc>
                <a:spcPct val="120000"/>
              </a:lnSpc>
              <a:buFont typeface="Arial" panose="020B0604020202020204" pitchFamily="34" charset="0"/>
              <a:buChar char="•"/>
            </a:pPr>
            <a:r>
              <a:rPr lang="sk-SK" sz="2200" dirty="0"/>
              <a:t>ak to urobíte, po výbere budete mať pocit, že ste sa rozhodli múdro</a:t>
            </a:r>
            <a:r>
              <a:rPr lang="sk-SK" sz="2200" b="0" i="0" dirty="0">
                <a:solidFill>
                  <a:srgbClr val="222222"/>
                </a:solidFill>
                <a:effectLst/>
                <a:latin typeface="PT Sans" panose="020B0503020203020204" pitchFamily="34" charset="-18"/>
              </a:rPr>
              <a:t>.</a:t>
            </a:r>
          </a:p>
          <a:p>
            <a:pPr marL="0" indent="0">
              <a:lnSpc>
                <a:spcPct val="120000"/>
              </a:lnSpc>
              <a:buNone/>
            </a:pPr>
            <a:r>
              <a:rPr lang="sk-SK" sz="2200" dirty="0"/>
              <a:t>Je užitočné objektívne posúdiť každú voľbu a rozhodnúť sa pre väčšie dobro.</a:t>
            </a:r>
          </a:p>
        </p:txBody>
      </p:sp>
      <p:sp>
        <p:nvSpPr>
          <p:cNvPr id="11" name="Ορθογώνιο 1">
            <a:extLst>
              <a:ext uri="{FF2B5EF4-FFF2-40B4-BE49-F238E27FC236}">
                <a16:creationId xmlns:a16="http://schemas.microsoft.com/office/drawing/2014/main" id="{E314B2E6-0586-408E-8D1A-41287EF3B8C4}"/>
              </a:ext>
            </a:extLst>
          </p:cNvPr>
          <p:cNvSpPr/>
          <p:nvPr/>
        </p:nvSpPr>
        <p:spPr>
          <a:xfrm>
            <a:off x="3418652" y="6566673"/>
            <a:ext cx="8772088" cy="276999"/>
          </a:xfrm>
          <a:prstGeom prst="rect">
            <a:avLst/>
          </a:prstGeom>
        </p:spPr>
        <p:txBody>
          <a:bodyPr wrap="square">
            <a:spAutoFit/>
          </a:bodyPr>
          <a:lstStyle/>
          <a:p>
            <a:pPr algn="r"/>
            <a:r>
              <a:rPr lang="sk-SK" sz="1200" dirty="0">
                <a:hlinkClick r:id="rId3"/>
              </a:rPr>
              <a:t>Zdroj </a:t>
            </a:r>
            <a:r>
              <a:rPr lang="sk-SK" sz="1200" dirty="0"/>
              <a:t>| </a:t>
            </a:r>
            <a:r>
              <a:rPr lang="sk-SK" sz="1200" dirty="0">
                <a:hlinkClick r:id="rId4"/>
              </a:rPr>
              <a:t>Licencia </a:t>
            </a:r>
            <a:r>
              <a:rPr lang="sk-SK" sz="1200" dirty="0" err="1">
                <a:hlinkClick r:id="rId4"/>
              </a:rPr>
              <a:t>Pixabay</a:t>
            </a:r>
            <a:endParaRPr lang="sk-SK" sz="1200" dirty="0"/>
          </a:p>
        </p:txBody>
      </p:sp>
      <p:pic>
        <p:nvPicPr>
          <p:cNvPr id="3" name="Obrázok 2" descr="Obrázok, na ktorom je vonkajší vesmír, vesmír, astronomický objekt, astronómia&#10;&#10;Automaticky generovaný popis">
            <a:extLst>
              <a:ext uri="{FF2B5EF4-FFF2-40B4-BE49-F238E27FC236}">
                <a16:creationId xmlns:a16="http://schemas.microsoft.com/office/drawing/2014/main" id="{C1D59487-F34F-46A8-172B-E16E57C9F2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84367" y="1968031"/>
            <a:ext cx="4232515" cy="3042120"/>
          </a:xfrm>
          <a:prstGeom prst="rect">
            <a:avLst/>
          </a:prstGeom>
        </p:spPr>
      </p:pic>
    </p:spTree>
    <p:extLst>
      <p:ext uri="{BB962C8B-B14F-4D97-AF65-F5344CB8AC3E}">
        <p14:creationId xmlns:p14="http://schemas.microsoft.com/office/powerpoint/2010/main" val="14560460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en-GB" dirty="0"/>
              <a:t>Profesijná etika </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8" y="1799999"/>
            <a:ext cx="6782601" cy="4865977"/>
          </a:xfrm>
        </p:spPr>
        <p:txBody>
          <a:bodyPr>
            <a:normAutofit fontScale="92500"/>
          </a:bodyPr>
          <a:lstStyle/>
          <a:p>
            <a:pPr>
              <a:lnSpc>
                <a:spcPct val="120000"/>
              </a:lnSpc>
            </a:pPr>
            <a:r>
              <a:rPr lang="en-GB" dirty="0"/>
              <a:t>Profesionálnych dilem sme sa už dotkli v predchádzajúcej časti.</a:t>
            </a:r>
          </a:p>
          <a:p>
            <a:pPr>
              <a:lnSpc>
                <a:spcPct val="120000"/>
              </a:lnSpc>
            </a:pPr>
            <a:r>
              <a:rPr lang="en-GB" dirty="0"/>
              <a:t>Uplatňovanie etiky v profesionálnom prostredí je nevyhnutné na udržanie dôvery, integrity a rešpektu medzi kolegami, klientmi a zainteresovanými stranami. Môže zlepšiť povesť, dôveryhodnosť a výkonnosť, ako aj podporiť pozitívnu a produktívnu pracovnú kultúru.</a:t>
            </a:r>
          </a:p>
          <a:p>
            <a:pPr>
              <a:lnSpc>
                <a:spcPct val="120000"/>
              </a:lnSpc>
            </a:pPr>
            <a:r>
              <a:rPr lang="en-GB" dirty="0"/>
              <a:t>Pojem </a:t>
            </a:r>
            <a:r>
              <a:rPr lang="en-GB" b="1" dirty="0"/>
              <a:t>podnikateľská alebo profesijná etika označuje </a:t>
            </a:r>
            <a:r>
              <a:rPr lang="en-GB" dirty="0"/>
              <a:t>súbor morálnych zásad, ktorými sa riadi správanie spoločnosti. </a:t>
            </a:r>
          </a:p>
          <a:p>
            <a:pPr>
              <a:lnSpc>
                <a:spcPct val="120000"/>
              </a:lnSpc>
            </a:pPr>
            <a:endParaRPr lang="en-GB" dirty="0"/>
          </a:p>
        </p:txBody>
      </p:sp>
      <p:sp>
        <p:nvSpPr>
          <p:cNvPr id="9" name="Ορθογώνιο 1">
            <a:extLst>
              <a:ext uri="{FF2B5EF4-FFF2-40B4-BE49-F238E27FC236}">
                <a16:creationId xmlns:a16="http://schemas.microsoft.com/office/drawing/2014/main" id="{1457041E-C1B4-480C-8A7D-3A4B7D919DDE}"/>
              </a:ext>
            </a:extLst>
          </p:cNvPr>
          <p:cNvSpPr/>
          <p:nvPr/>
        </p:nvSpPr>
        <p:spPr>
          <a:xfrm>
            <a:off x="3419912" y="6503880"/>
            <a:ext cx="8772088" cy="276999"/>
          </a:xfrm>
          <a:prstGeom prst="rect">
            <a:avLst/>
          </a:prstGeom>
        </p:spPr>
        <p:txBody>
          <a:bodyPr wrap="square">
            <a:spAutoFit/>
          </a:bodyPr>
          <a:lstStyle/>
          <a:p>
            <a:pPr algn="r"/>
            <a:r>
              <a:rPr lang="en-US" sz="1200" dirty="0">
                <a:hlinkClick r:id="rId3"/>
              </a:rPr>
              <a:t>Zdroj </a:t>
            </a:r>
            <a:r>
              <a:rPr lang="en-US" sz="1200" dirty="0"/>
              <a:t>| </a:t>
            </a:r>
            <a:r>
              <a:rPr lang="en-US" sz="1200" dirty="0">
                <a:hlinkClick r:id="rId4"/>
              </a:rPr>
              <a:t>Licencia </a:t>
            </a:r>
            <a:r>
              <a:rPr lang="en-US" sz="1200" dirty="0" err="1">
                <a:hlinkClick r:id="rId4"/>
              </a:rPr>
              <a:t>Pixabay</a:t>
            </a:r>
            <a:endParaRPr lang="en-US" sz="1200" dirty="0"/>
          </a:p>
        </p:txBody>
      </p:sp>
      <p:pic>
        <p:nvPicPr>
          <p:cNvPr id="3" name="Obrázok 2" descr="Obrázok, na ktorom je budova, nebo, výšková budova, komerčná budova&#10;&#10;Automaticky generovaný popis">
            <a:extLst>
              <a:ext uri="{FF2B5EF4-FFF2-40B4-BE49-F238E27FC236}">
                <a16:creationId xmlns:a16="http://schemas.microsoft.com/office/drawing/2014/main" id="{CB961921-F56B-F3F2-E2CD-6AB7EE11CB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73102" y="1920301"/>
            <a:ext cx="3615070" cy="3400425"/>
          </a:xfrm>
          <a:prstGeom prst="rect">
            <a:avLst/>
          </a:prstGeom>
        </p:spPr>
      </p:pic>
    </p:spTree>
    <p:extLst>
      <p:ext uri="{BB962C8B-B14F-4D97-AF65-F5344CB8AC3E}">
        <p14:creationId xmlns:p14="http://schemas.microsoft.com/office/powerpoint/2010/main" val="14789588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en-GB" dirty="0"/>
              <a:t>Čo je to profesijná etika?</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9" y="1799999"/>
            <a:ext cx="7326368" cy="4865977"/>
          </a:xfrm>
        </p:spPr>
        <p:txBody>
          <a:bodyPr>
            <a:normAutofit/>
          </a:bodyPr>
          <a:lstStyle/>
          <a:p>
            <a:pPr>
              <a:lnSpc>
                <a:spcPct val="120000"/>
              </a:lnSpc>
            </a:pPr>
            <a:r>
              <a:rPr lang="en-GB" sz="2200" b="0" i="0" dirty="0">
                <a:solidFill>
                  <a:srgbClr val="333333"/>
                </a:solidFill>
                <a:effectLst/>
              </a:rPr>
              <a:t>Profesijná etika sú zásady, ktorými sa riadi správanie osoby alebo skupiny </a:t>
            </a:r>
            <a:r>
              <a:rPr lang="sk-SK" sz="2200" b="0" i="0" dirty="0">
                <a:solidFill>
                  <a:srgbClr val="333333"/>
                </a:solidFill>
                <a:effectLst/>
              </a:rPr>
              <a:t>v </a:t>
            </a:r>
            <a:r>
              <a:rPr lang="en-GB" sz="2200" b="0" i="0" dirty="0">
                <a:solidFill>
                  <a:srgbClr val="333333"/>
                </a:solidFill>
                <a:effectLst/>
              </a:rPr>
              <a:t>organizačnom prostredí. Podobne ako hodnoty, aj profesijná etika poskytuje pravidlá, ako by sa mal človek v takomto prostredí správať k iným ľuďom a organizáciám.</a:t>
            </a:r>
          </a:p>
          <a:p>
            <a:pPr>
              <a:lnSpc>
                <a:spcPct val="120000"/>
              </a:lnSpc>
            </a:pPr>
            <a:r>
              <a:rPr lang="en-GB" sz="2200" dirty="0"/>
              <a:t>Odborníci musia chápať </a:t>
            </a:r>
            <a:r>
              <a:rPr lang="en-GB" sz="2200" b="0" i="0" dirty="0">
                <a:solidFill>
                  <a:srgbClr val="333333"/>
                </a:solidFill>
                <a:effectLst/>
              </a:rPr>
              <a:t>rozdiel medzi osobnými hodnotami a etikou, </a:t>
            </a:r>
            <a:r>
              <a:rPr lang="en-GB" sz="2200" b="0" i="0" dirty="0" err="1">
                <a:solidFill>
                  <a:srgbClr val="333333"/>
                </a:solidFill>
                <a:effectLst/>
              </a:rPr>
              <a:t>ktor</a:t>
            </a:r>
            <a:r>
              <a:rPr lang="sk-SK" sz="2200" b="0" i="0" dirty="0">
                <a:solidFill>
                  <a:srgbClr val="333333"/>
                </a:solidFill>
                <a:effectLst/>
              </a:rPr>
              <a:t>ú</a:t>
            </a:r>
            <a:r>
              <a:rPr lang="en-GB" sz="2200" b="0" i="0" dirty="0">
                <a:solidFill>
                  <a:srgbClr val="333333"/>
                </a:solidFill>
                <a:effectLst/>
              </a:rPr>
              <a:t> vyznávajú </a:t>
            </a:r>
            <a:r>
              <a:rPr lang="en-GB" sz="2200" b="0" i="0" dirty="0" err="1">
                <a:solidFill>
                  <a:srgbClr val="333333"/>
                </a:solidFill>
                <a:effectLst/>
              </a:rPr>
              <a:t>ako</a:t>
            </a:r>
            <a:r>
              <a:rPr lang="en-GB" sz="2200" b="0" i="0" dirty="0">
                <a:solidFill>
                  <a:srgbClr val="333333"/>
                </a:solidFill>
                <a:effectLst/>
              </a:rPr>
              <a:t> </a:t>
            </a:r>
            <a:r>
              <a:rPr lang="en-GB" sz="2200" b="0" i="0" dirty="0" err="1">
                <a:solidFill>
                  <a:srgbClr val="333333"/>
                </a:solidFill>
                <a:effectLst/>
              </a:rPr>
              <a:t>jednotlivci</a:t>
            </a:r>
            <a:r>
              <a:rPr lang="en-GB" sz="2200" b="0" i="0" dirty="0">
                <a:solidFill>
                  <a:srgbClr val="333333"/>
                </a:solidFill>
                <a:effectLst/>
              </a:rPr>
              <a:t> a profesijnou etikou, ktorú musia dodržiavať ako členovia profesijnej organizácie.</a:t>
            </a:r>
          </a:p>
        </p:txBody>
      </p:sp>
      <p:sp>
        <p:nvSpPr>
          <p:cNvPr id="11" name="Ορθογώνιο 1">
            <a:extLst>
              <a:ext uri="{FF2B5EF4-FFF2-40B4-BE49-F238E27FC236}">
                <a16:creationId xmlns:a16="http://schemas.microsoft.com/office/drawing/2014/main" id="{E314B2E6-0586-408E-8D1A-41287EF3B8C4}"/>
              </a:ext>
            </a:extLst>
          </p:cNvPr>
          <p:cNvSpPr/>
          <p:nvPr/>
        </p:nvSpPr>
        <p:spPr>
          <a:xfrm>
            <a:off x="3418652" y="6566673"/>
            <a:ext cx="8772088" cy="276999"/>
          </a:xfrm>
          <a:prstGeom prst="rect">
            <a:avLst/>
          </a:prstGeom>
        </p:spPr>
        <p:txBody>
          <a:bodyPr wrap="square">
            <a:spAutoFit/>
          </a:bodyPr>
          <a:lstStyle/>
          <a:p>
            <a:pPr algn="r"/>
            <a:r>
              <a:rPr lang="en-US" sz="1200" dirty="0">
                <a:hlinkClick r:id="rId3"/>
              </a:rPr>
              <a:t>Zdroj </a:t>
            </a:r>
            <a:r>
              <a:rPr lang="en-US" sz="1200" dirty="0"/>
              <a:t>| </a:t>
            </a:r>
            <a:r>
              <a:rPr lang="en-US" sz="1200" dirty="0">
                <a:hlinkClick r:id="rId4"/>
              </a:rPr>
              <a:t>Licencia </a:t>
            </a:r>
            <a:r>
              <a:rPr lang="en-US" sz="1200" dirty="0" err="1">
                <a:hlinkClick r:id="rId4"/>
              </a:rPr>
              <a:t>Pixabay</a:t>
            </a:r>
            <a:endParaRPr lang="en-US" sz="1200" dirty="0"/>
          </a:p>
        </p:txBody>
      </p:sp>
      <p:pic>
        <p:nvPicPr>
          <p:cNvPr id="10" name="Obrázok 9" descr="Obrázok, na ktorom je anime, ošatenie, ľudská tvár, animák&#10;&#10;Automaticky generovaný popis">
            <a:extLst>
              <a:ext uri="{FF2B5EF4-FFF2-40B4-BE49-F238E27FC236}">
                <a16:creationId xmlns:a16="http://schemas.microsoft.com/office/drawing/2014/main" id="{99FA10FC-2F5A-641C-005A-823397462C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22662" y="2085283"/>
            <a:ext cx="4281064" cy="2852928"/>
          </a:xfrm>
          <a:prstGeom prst="rect">
            <a:avLst/>
          </a:prstGeom>
        </p:spPr>
      </p:pic>
    </p:spTree>
    <p:extLst>
      <p:ext uri="{BB962C8B-B14F-4D97-AF65-F5344CB8AC3E}">
        <p14:creationId xmlns:p14="http://schemas.microsoft.com/office/powerpoint/2010/main" val="42365373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9C56DBA-3CDD-4F31-8203-CE1939C66906}"/>
              </a:ext>
            </a:extLst>
          </p:cNvPr>
          <p:cNvSpPr>
            <a:spLocks noGrp="1"/>
          </p:cNvSpPr>
          <p:nvPr>
            <p:ph type="title"/>
          </p:nvPr>
        </p:nvSpPr>
        <p:spPr/>
        <p:txBody>
          <a:bodyPr/>
          <a:lstStyle/>
          <a:p>
            <a:r>
              <a:rPr lang="en-GB" dirty="0"/>
              <a:t>Prečo je profesijná etika dôležitá?</a:t>
            </a:r>
          </a:p>
        </p:txBody>
      </p:sp>
      <p:sp>
        <p:nvSpPr>
          <p:cNvPr id="5" name="Θέση περιεχομένου 4">
            <a:extLst>
              <a:ext uri="{FF2B5EF4-FFF2-40B4-BE49-F238E27FC236}">
                <a16:creationId xmlns:a16="http://schemas.microsoft.com/office/drawing/2014/main" id="{FCC0DEC9-291B-4095-9896-1244D3052774}"/>
              </a:ext>
            </a:extLst>
          </p:cNvPr>
          <p:cNvSpPr>
            <a:spLocks noGrp="1"/>
          </p:cNvSpPr>
          <p:nvPr>
            <p:ph sz="half" idx="1"/>
          </p:nvPr>
        </p:nvSpPr>
        <p:spPr/>
        <p:txBody>
          <a:bodyPr>
            <a:normAutofit lnSpcReduction="10000"/>
          </a:bodyPr>
          <a:lstStyle/>
          <a:p>
            <a:pPr>
              <a:lnSpc>
                <a:spcPct val="120000"/>
              </a:lnSpc>
            </a:pPr>
            <a:r>
              <a:rPr lang="en-GB" dirty="0"/>
              <a:t>Spoločnosti</a:t>
            </a:r>
            <a:r>
              <a:rPr lang="sk-SK" dirty="0"/>
              <a:t>, školy, </a:t>
            </a:r>
            <a:r>
              <a:rPr lang="en-GB" dirty="0"/>
              <a:t>alebo verejné orgány preukazujú svoju etiku dodržiavaním všetkých príslušných zákonov. To ich chráni pred právnymi problémami a buduje ich dobré meno medzi kolegami a zákazníkmi. </a:t>
            </a:r>
            <a:r>
              <a:rPr lang="en-GB" dirty="0" err="1"/>
              <a:t>Podnikateľská</a:t>
            </a:r>
            <a:r>
              <a:rPr lang="en-GB" dirty="0"/>
              <a:t> </a:t>
            </a:r>
            <a:r>
              <a:rPr lang="en-GB" dirty="0" err="1"/>
              <a:t>etika</a:t>
            </a:r>
            <a:r>
              <a:rPr lang="sk-SK" dirty="0"/>
              <a:t>,</a:t>
            </a:r>
            <a:r>
              <a:rPr lang="en-GB" dirty="0"/>
              <a:t> alebo etické </a:t>
            </a:r>
            <a:r>
              <a:rPr lang="en-GB" dirty="0" err="1"/>
              <a:t>kódexy</a:t>
            </a:r>
            <a:r>
              <a:rPr lang="en-GB" dirty="0"/>
              <a:t> </a:t>
            </a:r>
            <a:r>
              <a:rPr lang="en-GB" dirty="0" err="1"/>
              <a:t>spoločnosti</a:t>
            </a:r>
            <a:r>
              <a:rPr lang="sk-SK" dirty="0"/>
              <a:t>,</a:t>
            </a:r>
            <a:r>
              <a:rPr lang="en-GB" dirty="0"/>
              <a:t> pomáhajú spoločnostiam aj pri nábore kvalitných členov tímu. Organizácie, ktoré si vážia a rešpektujú členov svojho tímu podľa vysokých etických noriem, sú často atraktívne pre uchádzačov o zamestnanie.</a:t>
            </a:r>
          </a:p>
        </p:txBody>
      </p:sp>
      <p:sp>
        <p:nvSpPr>
          <p:cNvPr id="6" name="Θέση περιεχομένου 5">
            <a:extLst>
              <a:ext uri="{FF2B5EF4-FFF2-40B4-BE49-F238E27FC236}">
                <a16:creationId xmlns:a16="http://schemas.microsoft.com/office/drawing/2014/main" id="{4BD0C7CC-BAC5-4DAE-90C4-844464AC94A7}"/>
              </a:ext>
            </a:extLst>
          </p:cNvPr>
          <p:cNvSpPr>
            <a:spLocks noGrp="1"/>
          </p:cNvSpPr>
          <p:nvPr>
            <p:ph sz="half" idx="2"/>
          </p:nvPr>
        </p:nvSpPr>
        <p:spPr/>
        <p:txBody>
          <a:bodyPr>
            <a:normAutofit lnSpcReduction="10000"/>
          </a:bodyPr>
          <a:lstStyle/>
          <a:p>
            <a:pPr>
              <a:lnSpc>
                <a:spcPct val="120000"/>
              </a:lnSpc>
            </a:pPr>
            <a:r>
              <a:rPr lang="en-GB" dirty="0"/>
              <a:t>Profesijná etika má niekoľko častí: </a:t>
            </a:r>
          </a:p>
          <a:p>
            <a:pPr lvl="1">
              <a:lnSpc>
                <a:spcPct val="120000"/>
              </a:lnSpc>
            </a:pPr>
            <a:r>
              <a:rPr lang="en-GB" dirty="0"/>
              <a:t>Osobná zodpovednosť</a:t>
            </a:r>
          </a:p>
          <a:p>
            <a:pPr lvl="1">
              <a:lnSpc>
                <a:spcPct val="120000"/>
              </a:lnSpc>
            </a:pPr>
            <a:r>
              <a:rPr lang="en-GB" dirty="0"/>
              <a:t>Zodpovednosť podnikov</a:t>
            </a:r>
          </a:p>
          <a:p>
            <a:pPr lvl="1">
              <a:lnSpc>
                <a:spcPct val="120000"/>
              </a:lnSpc>
            </a:pPr>
            <a:r>
              <a:rPr lang="en-GB" dirty="0"/>
              <a:t>Lojalita</a:t>
            </a:r>
          </a:p>
          <a:p>
            <a:pPr lvl="1">
              <a:lnSpc>
                <a:spcPct val="120000"/>
              </a:lnSpc>
            </a:pPr>
            <a:r>
              <a:rPr lang="en-GB" dirty="0" err="1"/>
              <a:t>Rešpekt</a:t>
            </a:r>
            <a:endParaRPr lang="en-GB" dirty="0"/>
          </a:p>
          <a:p>
            <a:pPr lvl="1">
              <a:lnSpc>
                <a:spcPct val="120000"/>
              </a:lnSpc>
            </a:pPr>
            <a:r>
              <a:rPr lang="en-GB" dirty="0"/>
              <a:t>Dôveryhodnosť</a:t>
            </a:r>
          </a:p>
          <a:p>
            <a:pPr lvl="1">
              <a:lnSpc>
                <a:spcPct val="120000"/>
              </a:lnSpc>
            </a:pPr>
            <a:r>
              <a:rPr lang="en-GB" dirty="0"/>
              <a:t>Spravodlivosť</a:t>
            </a:r>
          </a:p>
          <a:p>
            <a:pPr lvl="1">
              <a:lnSpc>
                <a:spcPct val="120000"/>
              </a:lnSpc>
            </a:pPr>
            <a:r>
              <a:rPr lang="en-GB" dirty="0"/>
              <a:t>Sociálna a environmentálna zodpovednosť </a:t>
            </a:r>
          </a:p>
          <a:p>
            <a:pPr marL="0" indent="0">
              <a:lnSpc>
                <a:spcPct val="120000"/>
              </a:lnSpc>
              <a:buNone/>
            </a:pPr>
            <a:endParaRPr lang="en-GB" dirty="0"/>
          </a:p>
        </p:txBody>
      </p:sp>
    </p:spTree>
    <p:extLst>
      <p:ext uri="{BB962C8B-B14F-4D97-AF65-F5344CB8AC3E}">
        <p14:creationId xmlns:p14="http://schemas.microsoft.com/office/powerpoint/2010/main" val="20557725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sk-SK" dirty="0"/>
              <a:t>Etické zásady používania umelej inteligencie (AI)</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7" y="1799999"/>
            <a:ext cx="8245344" cy="4865977"/>
          </a:xfrm>
        </p:spPr>
        <p:txBody>
          <a:bodyPr>
            <a:noAutofit/>
          </a:bodyPr>
          <a:lstStyle/>
          <a:p>
            <a:pPr marL="0" indent="0">
              <a:buNone/>
            </a:pPr>
            <a:r>
              <a:rPr lang="sk-SK" sz="1800" dirty="0"/>
              <a:t>Vplyv využívania umelej inteligencie je možné vidieť takmer vo všetkých odvetviach hospodárstva a v každodennom živote ľudí.</a:t>
            </a:r>
          </a:p>
          <a:p>
            <a:pPr marL="0" indent="0">
              <a:buNone/>
            </a:pPr>
            <a:r>
              <a:rPr lang="sk-SK" sz="1800" dirty="0"/>
              <a:t>Uplatňovanie etiky pri používaní umelej inteligencie v pracovnom prostredí je každým dňom dôležitejšie. Rešpektovanie ľudskej dôstojnosti, práv a slobôd je základným pravidlom pri navrhovaní a vývoji AI.</a:t>
            </a:r>
          </a:p>
          <a:p>
            <a:pPr marL="0" indent="0">
              <a:buNone/>
            </a:pPr>
            <a:r>
              <a:rPr lang="sk-SK" sz="1800" dirty="0"/>
              <a:t>OECD vytvorila pracovnú skupinu, ktorá pracuje na "zásadách používania umelej inteligencie na pracovisku a to aj z hľadiska ľudských práv (predsudky, súkromie, zastupiteľnosť a dôstojnosť), transparentnosti a schopnosti vysvetľovať, najvyššej možnej bezpečnosti a ochrany, zodpovednosti a záväzkov".</a:t>
            </a:r>
          </a:p>
          <a:p>
            <a:pPr marL="0" indent="0">
              <a:buNone/>
            </a:pPr>
            <a:r>
              <a:rPr lang="sk-SK" sz="1800" dirty="0"/>
              <a:t>Vplyv umelej inteligencie na vzdelávanie má potenciál zlepšiť a transformovať tento proces, najmä v prípade </a:t>
            </a:r>
            <a:r>
              <a:rPr lang="sk-SK" sz="1800" dirty="0" err="1"/>
              <a:t>ChatGPT</a:t>
            </a:r>
            <a:r>
              <a:rPr lang="sk-SK" sz="1800" dirty="0"/>
              <a:t>, ale má aj rizikovú stránku. Je jasné, že bude potrebné prispôsobiť nové spôsoby výučby. </a:t>
            </a:r>
          </a:p>
          <a:p>
            <a:pPr marL="0" indent="0">
              <a:buNone/>
            </a:pPr>
            <a:r>
              <a:rPr lang="sk-SK" sz="1800" dirty="0"/>
              <a:t>Školitelia a učitelia budú čeliť mnohým výzvam a to tak z hľadiska získavania zručností, ako aj v rámci šírenia falošných správ, fotografií a videí generovaných umelou inteligenciou</a:t>
            </a:r>
            <a:r>
              <a:rPr lang="sk-SK" sz="1800" b="1" i="0" dirty="0">
                <a:solidFill>
                  <a:srgbClr val="000000"/>
                </a:solidFill>
                <a:effectLst/>
                <a:latin typeface="Roboto Condensed" panose="02000000000000000000" pitchFamily="2" charset="0"/>
              </a:rPr>
              <a:t>. </a:t>
            </a:r>
            <a:endParaRPr lang="sk-SK" sz="1800" dirty="0"/>
          </a:p>
        </p:txBody>
      </p:sp>
      <p:sp>
        <p:nvSpPr>
          <p:cNvPr id="9" name="Ορθογώνιο 1">
            <a:extLst>
              <a:ext uri="{FF2B5EF4-FFF2-40B4-BE49-F238E27FC236}">
                <a16:creationId xmlns:a16="http://schemas.microsoft.com/office/drawing/2014/main" id="{1457041E-C1B4-480C-8A7D-3A4B7D919DDE}"/>
              </a:ext>
            </a:extLst>
          </p:cNvPr>
          <p:cNvSpPr/>
          <p:nvPr/>
        </p:nvSpPr>
        <p:spPr>
          <a:xfrm>
            <a:off x="3419912" y="6503880"/>
            <a:ext cx="8772088" cy="276999"/>
          </a:xfrm>
          <a:prstGeom prst="rect">
            <a:avLst/>
          </a:prstGeom>
        </p:spPr>
        <p:txBody>
          <a:bodyPr wrap="square">
            <a:spAutoFit/>
          </a:bodyPr>
          <a:lstStyle/>
          <a:p>
            <a:pPr algn="r"/>
            <a:r>
              <a:rPr lang="sk-SK" sz="1200" dirty="0">
                <a:hlinkClick r:id="rId3"/>
              </a:rPr>
              <a:t>Zdroj </a:t>
            </a:r>
            <a:r>
              <a:rPr lang="sk-SK" sz="1200" dirty="0"/>
              <a:t>| </a:t>
            </a:r>
            <a:r>
              <a:rPr lang="sk-SK" sz="1200" dirty="0">
                <a:hlinkClick r:id="rId4"/>
              </a:rPr>
              <a:t>Licencia </a:t>
            </a:r>
            <a:r>
              <a:rPr lang="sk-SK" sz="1200" dirty="0" err="1">
                <a:hlinkClick r:id="rId4"/>
              </a:rPr>
              <a:t>Pixabay</a:t>
            </a:r>
            <a:endParaRPr lang="sk-SK" sz="1200" dirty="0"/>
          </a:p>
        </p:txBody>
      </p:sp>
      <p:pic>
        <p:nvPicPr>
          <p:cNvPr id="4" name="Obrázok 3" descr="Obrázok, na ktorom je kresba, náčrt, umenie, kresbičky&#10;&#10;Automaticky generovaný popis">
            <a:extLst>
              <a:ext uri="{FF2B5EF4-FFF2-40B4-BE49-F238E27FC236}">
                <a16:creationId xmlns:a16="http://schemas.microsoft.com/office/drawing/2014/main" id="{F7F53EAC-1CBD-1033-38F2-C591F116EA6E}"/>
              </a:ext>
            </a:extLst>
          </p:cNvPr>
          <p:cNvPicPr>
            <a:picLocks noChangeAspect="1"/>
          </p:cNvPicPr>
          <p:nvPr/>
        </p:nvPicPr>
        <p:blipFill rotWithShape="1">
          <a:blip r:embed="rId5">
            <a:extLst>
              <a:ext uri="{28A0092B-C50C-407E-A947-70E740481C1C}">
                <a14:useLocalDpi xmlns:a14="http://schemas.microsoft.com/office/drawing/2010/main" val="0"/>
              </a:ext>
            </a:extLst>
          </a:blip>
          <a:srcRect l="20781" r="20469"/>
          <a:stretch/>
        </p:blipFill>
        <p:spPr>
          <a:xfrm>
            <a:off x="8623778" y="1799999"/>
            <a:ext cx="3220840" cy="3426425"/>
          </a:xfrm>
          <a:prstGeom prst="rect">
            <a:avLst/>
          </a:prstGeom>
        </p:spPr>
      </p:pic>
    </p:spTree>
    <p:extLst>
      <p:ext uri="{BB962C8B-B14F-4D97-AF65-F5344CB8AC3E}">
        <p14:creationId xmlns:p14="http://schemas.microsoft.com/office/powerpoint/2010/main" val="879371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sk-SK" dirty="0"/>
              <a:t>Predsudky v rámci umelej inteligencie</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8" y="1799999"/>
            <a:ext cx="7012350" cy="4865977"/>
          </a:xfrm>
        </p:spPr>
        <p:txBody>
          <a:bodyPr>
            <a:normAutofit fontScale="92500" lnSpcReduction="10000"/>
          </a:bodyPr>
          <a:lstStyle/>
          <a:p>
            <a:pPr marL="0" indent="0">
              <a:lnSpc>
                <a:spcPct val="120000"/>
              </a:lnSpc>
              <a:buNone/>
            </a:pPr>
            <a:r>
              <a:rPr lang="sk-SK" dirty="0"/>
              <a:t>Systémy umelej inteligencie môžu byť nespravodlivé, ak ich používate napríklad na účely prieskumu. Využívajú veľké objemy údajov a vyhľadávače na zobrazenie výsledkov, na ktoré sa často kliká, ale tie závisia od toho, kto na </a:t>
            </a:r>
            <a:r>
              <a:rPr lang="sk-SK" dirty="0" err="1"/>
              <a:t>ne</a:t>
            </a:r>
            <a:r>
              <a:rPr lang="sk-SK" dirty="0"/>
              <a:t> kliká, čo sa mu páči a z ktorej krajiny pochádza. Preto môžu byť takéto výsledky nespravodlivé a neobjektívne. </a:t>
            </a:r>
            <a:r>
              <a:rPr lang="sk-SK" b="1" dirty="0"/>
              <a:t>Vyhľadávač</a:t>
            </a:r>
            <a:r>
              <a:rPr lang="sk-SK" dirty="0"/>
              <a:t> tak </a:t>
            </a:r>
            <a:r>
              <a:rPr lang="sk-SK" b="1" dirty="0"/>
              <a:t>môže kopírovať tie isté predsudky, ktoré existujú v reálnom svete </a:t>
            </a:r>
            <a:r>
              <a:rPr lang="sk-SK" dirty="0"/>
              <a:t>a posilňovať ich v online prostredí. </a:t>
            </a:r>
          </a:p>
          <a:p>
            <a:pPr marL="0" indent="0">
              <a:lnSpc>
                <a:spcPct val="120000"/>
              </a:lnSpc>
              <a:buNone/>
            </a:pPr>
            <a:r>
              <a:rPr lang="sk-SK" dirty="0"/>
              <a:t>Je dôležité si uvedomiť, že umelá inteligencia pracuje s tým, čo je k dispozícii a dostupný obsah mnohokrát zahŕňa neetické posolstvá, nespravodlivosť, predsudky, agresiu a pokusy o zahladzovanie pravdy.</a:t>
            </a:r>
          </a:p>
        </p:txBody>
      </p:sp>
      <p:sp>
        <p:nvSpPr>
          <p:cNvPr id="9" name="Ορθογώνιο 1">
            <a:extLst>
              <a:ext uri="{FF2B5EF4-FFF2-40B4-BE49-F238E27FC236}">
                <a16:creationId xmlns:a16="http://schemas.microsoft.com/office/drawing/2014/main" id="{1457041E-C1B4-480C-8A7D-3A4B7D919DDE}"/>
              </a:ext>
            </a:extLst>
          </p:cNvPr>
          <p:cNvSpPr/>
          <p:nvPr/>
        </p:nvSpPr>
        <p:spPr>
          <a:xfrm>
            <a:off x="3419912" y="6503880"/>
            <a:ext cx="8772088" cy="276999"/>
          </a:xfrm>
          <a:prstGeom prst="rect">
            <a:avLst/>
          </a:prstGeom>
        </p:spPr>
        <p:txBody>
          <a:bodyPr wrap="square">
            <a:spAutoFit/>
          </a:bodyPr>
          <a:lstStyle/>
          <a:p>
            <a:pPr algn="r"/>
            <a:r>
              <a:rPr lang="sk-SK" sz="1200" dirty="0">
                <a:hlinkClick r:id="rId3"/>
              </a:rPr>
              <a:t>Zdroj </a:t>
            </a:r>
            <a:r>
              <a:rPr lang="sk-SK" sz="1200" dirty="0"/>
              <a:t>| </a:t>
            </a:r>
            <a:r>
              <a:rPr lang="sk-SK" sz="1200" dirty="0">
                <a:hlinkClick r:id="rId4"/>
              </a:rPr>
              <a:t>Licencia </a:t>
            </a:r>
            <a:r>
              <a:rPr lang="sk-SK" sz="1200" dirty="0" err="1">
                <a:hlinkClick r:id="rId4"/>
              </a:rPr>
              <a:t>Pixabay</a:t>
            </a:r>
            <a:endParaRPr lang="sk-SK" sz="1200" dirty="0"/>
          </a:p>
        </p:txBody>
      </p:sp>
      <p:pic>
        <p:nvPicPr>
          <p:cNvPr id="4" name="Obrázok 3" descr="Obrázok, na ktorom je vesmír, snímka obrazovky&#10;&#10;Automaticky generovaný popis">
            <a:extLst>
              <a:ext uri="{FF2B5EF4-FFF2-40B4-BE49-F238E27FC236}">
                <a16:creationId xmlns:a16="http://schemas.microsoft.com/office/drawing/2014/main" id="{934ACA80-F39E-9AFF-0B5F-E4D491D71E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5662" y="2000477"/>
            <a:ext cx="4049990" cy="2695774"/>
          </a:xfrm>
          <a:prstGeom prst="rect">
            <a:avLst/>
          </a:prstGeom>
        </p:spPr>
      </p:pic>
    </p:spTree>
    <p:extLst>
      <p:ext uri="{BB962C8B-B14F-4D97-AF65-F5344CB8AC3E}">
        <p14:creationId xmlns:p14="http://schemas.microsoft.com/office/powerpoint/2010/main" val="19195930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sk-SK" dirty="0"/>
              <a:t>Etika na sociálnych médiách</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8" y="1799999"/>
            <a:ext cx="8165378" cy="4865977"/>
          </a:xfrm>
        </p:spPr>
        <p:txBody>
          <a:bodyPr>
            <a:noAutofit/>
          </a:bodyPr>
          <a:lstStyle/>
          <a:p>
            <a:pPr marL="0" indent="0">
              <a:lnSpc>
                <a:spcPct val="120000"/>
              </a:lnSpc>
              <a:buNone/>
            </a:pPr>
            <a:r>
              <a:rPr lang="sk-SK" sz="1800" dirty="0"/>
              <a:t>Sociálne médiá nás spájajú v každodennom živote a ovplyvňujú naše názory a postoje. Sú silným zdrojom informácií, ale na druhej strane sú aj zdrojom informačných hrozieb.</a:t>
            </a:r>
          </a:p>
          <a:p>
            <a:pPr marL="0" indent="0">
              <a:lnSpc>
                <a:spcPct val="120000"/>
              </a:lnSpc>
              <a:buNone/>
            </a:pPr>
            <a:r>
              <a:rPr lang="sk-SK" sz="1800" dirty="0"/>
              <a:t>Posolstvá násilia sa snažia byť presvedčivé a snažia sa zmeniť presvedčenie, alebo zámery jednotlivca. </a:t>
            </a:r>
          </a:p>
          <a:p>
            <a:pPr marL="0" indent="0">
              <a:lnSpc>
                <a:spcPct val="120000"/>
              </a:lnSpc>
              <a:buNone/>
            </a:pPr>
            <a:r>
              <a:rPr lang="sk-SK" sz="1800" dirty="0"/>
              <a:t>Nenávistné prejavy alebo mikroagresia online (alebo tvárou v tvár) predstavujú etickú dilemu. Na jednej strane je to sloboda prejavu, ale na druhej strane je tu právo iných na dôstojnosť a rešpekt. Je dôležité odsúdiť komunikáciu, ktorá ponižuje jednotlivcov, skupiny, alebo ľudstvo skresľovaním, zastrašovaním, nátlakom a násilím a vyjadrovaním neznášanlivosti a nenávisti.</a:t>
            </a:r>
          </a:p>
          <a:p>
            <a:pPr marL="0" indent="0">
              <a:lnSpc>
                <a:spcPct val="120000"/>
              </a:lnSpc>
              <a:buNone/>
            </a:pPr>
            <a:r>
              <a:rPr lang="sk-SK" sz="1800" dirty="0"/>
              <a:t>Nerešpektovanie základných etických zásad by mohlo viesť k problémom s rozlišovaním pravdy, k manipulácii a/alebo k nesprávnej interpretácii pravdy. </a:t>
            </a:r>
          </a:p>
        </p:txBody>
      </p:sp>
      <p:sp>
        <p:nvSpPr>
          <p:cNvPr id="9" name="Ορθογώνιο 1">
            <a:extLst>
              <a:ext uri="{FF2B5EF4-FFF2-40B4-BE49-F238E27FC236}">
                <a16:creationId xmlns:a16="http://schemas.microsoft.com/office/drawing/2014/main" id="{1457041E-C1B4-480C-8A7D-3A4B7D919DDE}"/>
              </a:ext>
            </a:extLst>
          </p:cNvPr>
          <p:cNvSpPr/>
          <p:nvPr/>
        </p:nvSpPr>
        <p:spPr>
          <a:xfrm>
            <a:off x="3419912" y="6503880"/>
            <a:ext cx="8772088" cy="276999"/>
          </a:xfrm>
          <a:prstGeom prst="rect">
            <a:avLst/>
          </a:prstGeom>
        </p:spPr>
        <p:txBody>
          <a:bodyPr wrap="square">
            <a:spAutoFit/>
          </a:bodyPr>
          <a:lstStyle/>
          <a:p>
            <a:pPr algn="r"/>
            <a:r>
              <a:rPr lang="sk-SK" sz="1200" dirty="0">
                <a:hlinkClick r:id="rId3"/>
              </a:rPr>
              <a:t>Zdroj </a:t>
            </a:r>
            <a:r>
              <a:rPr lang="sk-SK" sz="1200" dirty="0"/>
              <a:t>| </a:t>
            </a:r>
            <a:r>
              <a:rPr lang="sk-SK" sz="1200" dirty="0">
                <a:hlinkClick r:id="rId4"/>
              </a:rPr>
              <a:t>Licencia </a:t>
            </a:r>
            <a:r>
              <a:rPr lang="sk-SK" sz="1200" dirty="0" err="1">
                <a:hlinkClick r:id="rId4"/>
              </a:rPr>
              <a:t>Pixabay</a:t>
            </a:r>
            <a:endParaRPr lang="sk-SK" sz="1200" dirty="0"/>
          </a:p>
        </p:txBody>
      </p:sp>
      <p:pic>
        <p:nvPicPr>
          <p:cNvPr id="3" name="Obrázok 2" descr="Obrázok, na ktorom je vnútri, text, ošatenie, osoba&#10;&#10;Automaticky generovaný popis">
            <a:extLst>
              <a:ext uri="{FF2B5EF4-FFF2-40B4-BE49-F238E27FC236}">
                <a16:creationId xmlns:a16="http://schemas.microsoft.com/office/drawing/2014/main" id="{D80FAC2F-3F52-6312-D2AA-FDE1CCEB6A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91800" y="1888093"/>
            <a:ext cx="3331776" cy="2222919"/>
          </a:xfrm>
          <a:prstGeom prst="rect">
            <a:avLst/>
          </a:prstGeom>
        </p:spPr>
      </p:pic>
    </p:spTree>
    <p:extLst>
      <p:ext uri="{BB962C8B-B14F-4D97-AF65-F5344CB8AC3E}">
        <p14:creationId xmlns:p14="http://schemas.microsoft.com/office/powerpoint/2010/main" val="15063641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a:extLst>
              <a:ext uri="{FF2B5EF4-FFF2-40B4-BE49-F238E27FC236}">
                <a16:creationId xmlns:a16="http://schemas.microsoft.com/office/drawing/2014/main" id="{4A136FFB-580F-2CEF-EB31-329B8282945E}"/>
              </a:ext>
            </a:extLst>
          </p:cNvPr>
          <p:cNvSpPr/>
          <p:nvPr/>
        </p:nvSpPr>
        <p:spPr>
          <a:xfrm>
            <a:off x="-9346" y="0"/>
            <a:ext cx="2983456" cy="6858000"/>
          </a:xfrm>
          <a:prstGeom prst="rect">
            <a:avLst/>
          </a:prstGeom>
          <a:solidFill>
            <a:srgbClr val="0048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4" name="Τίτλος 3">
            <a:extLst>
              <a:ext uri="{FF2B5EF4-FFF2-40B4-BE49-F238E27FC236}">
                <a16:creationId xmlns:a16="http://schemas.microsoft.com/office/drawing/2014/main" id="{0355FE7A-0D65-83AF-43BC-C964D7CF6D45}"/>
              </a:ext>
            </a:extLst>
          </p:cNvPr>
          <p:cNvSpPr>
            <a:spLocks noGrp="1"/>
          </p:cNvSpPr>
          <p:nvPr>
            <p:ph type="title" idx="4294967295"/>
          </p:nvPr>
        </p:nvSpPr>
        <p:spPr>
          <a:xfrm>
            <a:off x="0" y="1882766"/>
            <a:ext cx="2974110" cy="2387600"/>
          </a:xfrm>
        </p:spPr>
        <p:txBody>
          <a:bodyPr vert="horz" lIns="91440" tIns="45720" rIns="91440" bIns="45720" rtlCol="0" anchor="b">
            <a:normAutofit/>
          </a:bodyPr>
          <a:lstStyle/>
          <a:p>
            <a:pPr algn="ctr"/>
            <a:r>
              <a:rPr lang="en-US" sz="4800" kern="1200" dirty="0">
                <a:solidFill>
                  <a:srgbClr val="95C11F"/>
                </a:solidFill>
                <a:ea typeface="+mj-ea"/>
                <a:cs typeface="+mj-cs"/>
              </a:rPr>
              <a:t>Partneri</a:t>
            </a:r>
          </a:p>
        </p:txBody>
      </p:sp>
      <p:pic>
        <p:nvPicPr>
          <p:cNvPr id="10" name="Εικόνα 9">
            <a:extLst>
              <a:ext uri="{FF2B5EF4-FFF2-40B4-BE49-F238E27FC236}">
                <a16:creationId xmlns:a16="http://schemas.microsoft.com/office/drawing/2014/main" id="{C0F28B5C-65D3-FEF9-9044-3978B94F61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2757202"/>
            <a:ext cx="3244053" cy="2157295"/>
          </a:xfrm>
          <a:prstGeom prst="rect">
            <a:avLst/>
          </a:prstGeom>
        </p:spPr>
      </p:pic>
      <p:pic>
        <p:nvPicPr>
          <p:cNvPr id="16" name="Εικόνα 15">
            <a:extLst>
              <a:ext uri="{FF2B5EF4-FFF2-40B4-BE49-F238E27FC236}">
                <a16:creationId xmlns:a16="http://schemas.microsoft.com/office/drawing/2014/main" id="{5D782A21-BD9B-860F-8BAC-73C8044B9E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2736" y="5405948"/>
            <a:ext cx="4360748" cy="872148"/>
          </a:xfrm>
          <a:prstGeom prst="rect">
            <a:avLst/>
          </a:prstGeom>
        </p:spPr>
      </p:pic>
      <p:sp>
        <p:nvSpPr>
          <p:cNvPr id="14" name="AutoShape 6">
            <a:extLst>
              <a:ext uri="{FF2B5EF4-FFF2-40B4-BE49-F238E27FC236}">
                <a16:creationId xmlns:a16="http://schemas.microsoft.com/office/drawing/2014/main" id="{3736C95B-3204-EAE4-E75B-F32B618B8EB3}"/>
              </a:ext>
            </a:extLst>
          </p:cNvPr>
          <p:cNvSpPr>
            <a:spLocks noChangeAspect="1" noChangeArrowheads="1"/>
          </p:cNvSpPr>
          <p:nvPr/>
        </p:nvSpPr>
        <p:spPr bwMode="auto">
          <a:xfrm>
            <a:off x="5250504" y="183261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4" name="Picture 10" descr="KU Leuven | Universitas 21">
            <a:extLst>
              <a:ext uri="{FF2B5EF4-FFF2-40B4-BE49-F238E27FC236}">
                <a16:creationId xmlns:a16="http://schemas.microsoft.com/office/drawing/2014/main" id="{6E08D071-9448-2E87-BD3B-A6ED4C10776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0669" b="29601"/>
          <a:stretch/>
        </p:blipFill>
        <p:spPr bwMode="auto">
          <a:xfrm>
            <a:off x="8572783" y="1080426"/>
            <a:ext cx="2983456" cy="11853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66148653-8419-7040-3E17-EBE2C3013C4F}"/>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4145162" y="5149850"/>
            <a:ext cx="2820283" cy="150653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4A2CB6C9-2D9B-64E6-4216-816560D1BF5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22495" y="2765928"/>
            <a:ext cx="2295525" cy="1828800"/>
          </a:xfrm>
          <a:prstGeom prst="rect">
            <a:avLst/>
          </a:prstGeom>
          <a:noFill/>
          <a:extLst>
            <a:ext uri="{909E8E84-426E-40DD-AFC4-6F175D3DCCD1}">
              <a14:hiddenFill xmlns:a14="http://schemas.microsoft.com/office/drawing/2010/main">
                <a:solidFill>
                  <a:srgbClr val="FFFFFF"/>
                </a:solidFill>
              </a14:hiddenFill>
            </a:ext>
          </a:extLst>
        </p:spPr>
      </p:pic>
      <p:pic>
        <p:nvPicPr>
          <p:cNvPr id="9" name="Γραφικό 6">
            <a:extLst>
              <a:ext uri="{FF2B5EF4-FFF2-40B4-BE49-F238E27FC236}">
                <a16:creationId xmlns:a16="http://schemas.microsoft.com/office/drawing/2014/main" id="{F2772EE3-ADA2-2635-64F5-BA2D4C6217EC}"/>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350180" y="2692026"/>
            <a:ext cx="2288310" cy="570706"/>
          </a:xfrm>
          <a:prstGeom prst="rect">
            <a:avLst/>
          </a:prstGeom>
        </p:spPr>
      </p:pic>
      <p:pic>
        <p:nvPicPr>
          <p:cNvPr id="6" name="Picture 5" descr="A picture containing graphics, clipart, graphic design, design&#10;&#10;Description automatically generated">
            <a:extLst>
              <a:ext uri="{FF2B5EF4-FFF2-40B4-BE49-F238E27FC236}">
                <a16:creationId xmlns:a16="http://schemas.microsoft.com/office/drawing/2014/main" id="{021DED3E-70D8-7F7C-1DC8-57F0AD016EF0}"/>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3883711" y="2692026"/>
            <a:ext cx="1585130" cy="1818287"/>
          </a:xfrm>
          <a:prstGeom prst="rect">
            <a:avLst/>
          </a:prstGeom>
        </p:spPr>
      </p:pic>
      <p:pic>
        <p:nvPicPr>
          <p:cNvPr id="1028" name="Picture 4" descr="WijkWijzer - Verwey-Jonker Instituut">
            <a:extLst>
              <a:ext uri="{FF2B5EF4-FFF2-40B4-BE49-F238E27FC236}">
                <a16:creationId xmlns:a16="http://schemas.microsoft.com/office/drawing/2014/main" id="{21B5AC31-2966-4E59-9F99-C8EBE1FCD84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07945" y="600375"/>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75556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en-GB" dirty="0"/>
              <a:t>Etika vo verejnom prejave</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8" y="1799999"/>
            <a:ext cx="8110514" cy="4865977"/>
          </a:xfrm>
        </p:spPr>
        <p:txBody>
          <a:bodyPr>
            <a:normAutofit fontScale="77500" lnSpcReduction="20000"/>
          </a:bodyPr>
          <a:lstStyle/>
          <a:p>
            <a:pPr marL="0" indent="0">
              <a:lnSpc>
                <a:spcPct val="120000"/>
              </a:lnSpc>
              <a:buNone/>
            </a:pPr>
            <a:r>
              <a:rPr lang="en-GB" dirty="0"/>
              <a:t>Verejný prejav </a:t>
            </a:r>
            <a:r>
              <a:rPr lang="en-GB" dirty="0" err="1"/>
              <a:t>má</a:t>
            </a:r>
            <a:r>
              <a:rPr lang="en-GB" dirty="0"/>
              <a:t> </a:t>
            </a:r>
            <a:r>
              <a:rPr lang="sk-SK" dirty="0"/>
              <a:t>tiež</a:t>
            </a:r>
            <a:r>
              <a:rPr lang="en-GB" dirty="0"/>
              <a:t> niekoľko etických zásad, ktoré sú základným kameňom, </a:t>
            </a:r>
            <a:r>
              <a:rPr lang="en-GB" dirty="0" err="1"/>
              <a:t>ktor</a:t>
            </a:r>
            <a:r>
              <a:rPr lang="sk-SK" dirty="0"/>
              <a:t>é</a:t>
            </a:r>
            <a:r>
              <a:rPr lang="en-GB" dirty="0"/>
              <a:t> by si mali všetci osvojiť:</a:t>
            </a:r>
          </a:p>
          <a:p>
            <a:pPr>
              <a:lnSpc>
                <a:spcPct val="120000"/>
              </a:lnSpc>
              <a:spcBef>
                <a:spcPts val="0"/>
              </a:spcBef>
            </a:pPr>
            <a:r>
              <a:rPr lang="en-GB" b="1" dirty="0"/>
              <a:t>Dôveryhodnosť</a:t>
            </a:r>
          </a:p>
          <a:p>
            <a:pPr>
              <a:lnSpc>
                <a:spcPct val="120000"/>
              </a:lnSpc>
              <a:spcBef>
                <a:spcPts val="0"/>
              </a:spcBef>
            </a:pPr>
            <a:r>
              <a:rPr lang="en-GB" b="1" dirty="0"/>
              <a:t>Integrita v predmete </a:t>
            </a:r>
          </a:p>
          <a:p>
            <a:pPr>
              <a:lnSpc>
                <a:spcPct val="120000"/>
              </a:lnSpc>
              <a:spcBef>
                <a:spcPts val="0"/>
              </a:spcBef>
            </a:pPr>
            <a:r>
              <a:rPr lang="en-GB" b="1" dirty="0"/>
              <a:t>Úcta k ostatným</a:t>
            </a:r>
          </a:p>
          <a:p>
            <a:pPr>
              <a:lnSpc>
                <a:spcPct val="120000"/>
              </a:lnSpc>
              <a:spcBef>
                <a:spcPts val="0"/>
              </a:spcBef>
            </a:pPr>
            <a:r>
              <a:rPr lang="en-GB" b="1" dirty="0"/>
              <a:t>Dôstojnosť v správaní</a:t>
            </a:r>
          </a:p>
          <a:p>
            <a:pPr>
              <a:lnSpc>
                <a:spcPct val="120000"/>
              </a:lnSpc>
              <a:spcBef>
                <a:spcPts val="0"/>
              </a:spcBef>
            </a:pPr>
            <a:r>
              <a:rPr lang="en-GB" b="1" dirty="0"/>
              <a:t>Pravdivosť posolstva</a:t>
            </a:r>
          </a:p>
          <a:p>
            <a:pPr marL="0" indent="0">
              <a:lnSpc>
                <a:spcPct val="120000"/>
              </a:lnSpc>
              <a:spcBef>
                <a:spcPts val="0"/>
              </a:spcBef>
              <a:buNone/>
            </a:pPr>
            <a:r>
              <a:rPr lang="en-GB" dirty="0"/>
              <a:t>Hlavnou zásadou je byť úprimný v poskytovaných informáciách. </a:t>
            </a:r>
          </a:p>
          <a:p>
            <a:pPr marL="0" indent="0">
              <a:lnSpc>
                <a:spcPct val="120000"/>
              </a:lnSpc>
              <a:spcBef>
                <a:spcPts val="0"/>
              </a:spcBef>
              <a:buNone/>
            </a:pPr>
            <a:r>
              <a:rPr lang="en-GB" dirty="0"/>
              <a:t>V dnešnej dobe si musíme dávať pozor na zdroj informácií, aj keď hovoríme na verejnosti. Rečníci často používajú zveličovanie, vynechávanie alebo skresľovanie informácií, aby boli presvedčivejší. Ak je to možné, je dôležité klásť rečníkovi otázky alebo sa priamo pýtať na zdroj jeho tvrdení. Schopnosť kriticky uvažovať a pýtať sa je potrebné rozvíjať u pedagógov a prostredníctvom nich u mladých ľudí a študentov.</a:t>
            </a:r>
          </a:p>
        </p:txBody>
      </p:sp>
      <p:sp>
        <p:nvSpPr>
          <p:cNvPr id="9" name="Ορθογώνιο 1">
            <a:extLst>
              <a:ext uri="{FF2B5EF4-FFF2-40B4-BE49-F238E27FC236}">
                <a16:creationId xmlns:a16="http://schemas.microsoft.com/office/drawing/2014/main" id="{1457041E-C1B4-480C-8A7D-3A4B7D919DDE}"/>
              </a:ext>
            </a:extLst>
          </p:cNvPr>
          <p:cNvSpPr/>
          <p:nvPr/>
        </p:nvSpPr>
        <p:spPr>
          <a:xfrm>
            <a:off x="3419912" y="6503880"/>
            <a:ext cx="8772088" cy="276999"/>
          </a:xfrm>
          <a:prstGeom prst="rect">
            <a:avLst/>
          </a:prstGeom>
        </p:spPr>
        <p:txBody>
          <a:bodyPr wrap="square">
            <a:spAutoFit/>
          </a:bodyPr>
          <a:lstStyle/>
          <a:p>
            <a:pPr algn="r"/>
            <a:r>
              <a:rPr lang="en-GB" sz="1200" dirty="0">
                <a:hlinkClick r:id="rId3"/>
              </a:rPr>
              <a:t>Zdroj </a:t>
            </a:r>
            <a:r>
              <a:rPr lang="en-GB" sz="1200" dirty="0"/>
              <a:t>| </a:t>
            </a:r>
            <a:r>
              <a:rPr lang="en-GB" sz="1200" dirty="0">
                <a:hlinkClick r:id="rId4"/>
              </a:rPr>
              <a:t>Licencia </a:t>
            </a:r>
            <a:r>
              <a:rPr lang="en-GB" sz="1200" dirty="0" err="1">
                <a:hlinkClick r:id="rId4"/>
              </a:rPr>
              <a:t>Pixabay</a:t>
            </a:r>
            <a:endParaRPr lang="en-GB" sz="1200" dirty="0"/>
          </a:p>
        </p:txBody>
      </p:sp>
      <p:pic>
        <p:nvPicPr>
          <p:cNvPr id="4" name="Obrázok 3" descr="Obrázok, na ktorom je ošatenie, vnútri, osoba, žena&#10;&#10;Automaticky generovaný popis">
            <a:extLst>
              <a:ext uri="{FF2B5EF4-FFF2-40B4-BE49-F238E27FC236}">
                <a16:creationId xmlns:a16="http://schemas.microsoft.com/office/drawing/2014/main" id="{97A25417-7476-01C2-09AD-408EDA028F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1651" y="1965227"/>
            <a:ext cx="3742934" cy="2497239"/>
          </a:xfrm>
          <a:prstGeom prst="rect">
            <a:avLst/>
          </a:prstGeom>
        </p:spPr>
      </p:pic>
    </p:spTree>
    <p:extLst>
      <p:ext uri="{BB962C8B-B14F-4D97-AF65-F5344CB8AC3E}">
        <p14:creationId xmlns:p14="http://schemas.microsoft.com/office/powerpoint/2010/main" val="6431934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058616-C18C-4500-A384-B339255A4986}"/>
              </a:ext>
            </a:extLst>
          </p:cNvPr>
          <p:cNvSpPr>
            <a:spLocks noGrp="1"/>
          </p:cNvSpPr>
          <p:nvPr>
            <p:ph type="title"/>
          </p:nvPr>
        </p:nvSpPr>
        <p:spPr/>
        <p:txBody>
          <a:bodyPr>
            <a:normAutofit/>
          </a:bodyPr>
          <a:lstStyle/>
          <a:p>
            <a:r>
              <a:rPr lang="sk-SK" sz="2400" dirty="0"/>
              <a:t>Referencie</a:t>
            </a:r>
            <a:r>
              <a:rPr lang="en-GB" sz="2400" dirty="0"/>
              <a:t> a ďalšia literatúra</a:t>
            </a:r>
          </a:p>
        </p:txBody>
      </p:sp>
      <p:sp>
        <p:nvSpPr>
          <p:cNvPr id="3" name="Θέση περιεχομένου 2">
            <a:extLst>
              <a:ext uri="{FF2B5EF4-FFF2-40B4-BE49-F238E27FC236}">
                <a16:creationId xmlns:a16="http://schemas.microsoft.com/office/drawing/2014/main" id="{2C223045-2011-4DC7-8A60-9FA8F2015EF3}"/>
              </a:ext>
            </a:extLst>
          </p:cNvPr>
          <p:cNvSpPr>
            <a:spLocks noGrp="1"/>
          </p:cNvSpPr>
          <p:nvPr>
            <p:ph idx="1"/>
          </p:nvPr>
        </p:nvSpPr>
        <p:spPr>
          <a:xfrm>
            <a:off x="557999" y="1799999"/>
            <a:ext cx="10816017" cy="4865977"/>
          </a:xfrm>
        </p:spPr>
        <p:txBody>
          <a:bodyPr>
            <a:normAutofit fontScale="70000" lnSpcReduction="20000"/>
          </a:bodyPr>
          <a:lstStyle/>
          <a:p>
            <a:r>
              <a:rPr lang="en-GB" sz="1800" dirty="0"/>
              <a:t>Belief. (2023) Merriam-Webster Dictionary. Retrieved from: https://www.merriam-webster.com/dictionary/belief</a:t>
            </a:r>
          </a:p>
          <a:p>
            <a:r>
              <a:rPr lang="en-GB" sz="1800" dirty="0"/>
              <a:t>CFI Team. (2020) Ethical Dilemma. Retrieved from: </a:t>
            </a:r>
            <a:r>
              <a:rPr lang="en-GB" sz="1800" dirty="0">
                <a:hlinkClick r:id="rId3"/>
              </a:rPr>
              <a:t>https://corporatefinanceinstitute.com/resources/esg/ethical-dilemma/</a:t>
            </a:r>
            <a:r>
              <a:rPr lang="en-GB" sz="1800" dirty="0"/>
              <a:t> </a:t>
            </a:r>
          </a:p>
          <a:p>
            <a:r>
              <a:rPr lang="en-GB" sz="1800" dirty="0"/>
              <a:t>Ethical practice and the role of people professionals. (2022) Retrieved from: </a:t>
            </a:r>
            <a:r>
              <a:rPr lang="en-GB" sz="1800" dirty="0">
                <a:hlinkClick r:id="rId4"/>
              </a:rPr>
              <a:t>https://www.cipd.org/uk/knowledge/factsheets/ethics-role-hr-factsheet/#the-role-of-people-professionals-</a:t>
            </a:r>
            <a:endParaRPr lang="en-GB" sz="1800" dirty="0"/>
          </a:p>
          <a:p>
            <a:r>
              <a:rPr lang="en-GB" sz="1800" dirty="0"/>
              <a:t>European Parliament, Directorate General for Internal Policy: Research for CULT–Committee. Why Cultural Work with Refugees (2017). Retrieved from: </a:t>
            </a:r>
            <a:r>
              <a:rPr lang="en-GB" sz="1800" dirty="0">
                <a:hlinkClick r:id="rId5"/>
              </a:rPr>
              <a:t>http://www.europarl.europa.eu/RegData/etudes/IDAN/2017/602004/IPOL_IDA(2017)602004_EN.pdf</a:t>
            </a:r>
            <a:endParaRPr lang="en-GB" sz="1800" dirty="0"/>
          </a:p>
          <a:p>
            <a:r>
              <a:rPr lang="en-GB" sz="1800" dirty="0"/>
              <a:t>Harris, Ema. (2021) The Importance of Ethics in Professional Development. Retrieved from: </a:t>
            </a:r>
            <a:r>
              <a:rPr lang="en-GB" sz="1800" dirty="0">
                <a:hlinkClick r:id="rId6"/>
              </a:rPr>
              <a:t>https://www.careeraddict.com/ethics-professional-growth-career-development</a:t>
            </a:r>
            <a:r>
              <a:rPr lang="en-GB" sz="1800" dirty="0"/>
              <a:t> </a:t>
            </a:r>
          </a:p>
          <a:p>
            <a:r>
              <a:rPr lang="en-GB" sz="1800" dirty="0" err="1"/>
              <a:t>Kristenson</a:t>
            </a:r>
            <a:r>
              <a:rPr lang="en-GB" sz="1800" dirty="0"/>
              <a:t>, Sarah. (2022) 15 Ethical Dilemma Examples You See in Real-World. Retrieved from: </a:t>
            </a:r>
            <a:r>
              <a:rPr lang="en-GB" sz="1800" dirty="0">
                <a:hlinkClick r:id="rId7"/>
              </a:rPr>
              <a:t>https://www.happierhuman.com/ethical-dilemma-examples/</a:t>
            </a:r>
            <a:r>
              <a:rPr lang="en-GB" sz="1800" dirty="0"/>
              <a:t> </a:t>
            </a:r>
          </a:p>
          <a:p>
            <a:r>
              <a:rPr lang="en-GB" sz="1800" dirty="0"/>
              <a:t>Personal beliefs, values, attitudes and behaviour. (2023) Ministry Of Business, Innovation and Employment. Retrieved from: </a:t>
            </a:r>
            <a:r>
              <a:rPr lang="en-GB" sz="1800" dirty="0">
                <a:hlinkClick r:id="rId8"/>
              </a:rPr>
              <a:t>https://www.iaa.govt.nz/for-advisers/adviser-tools/ethics-toolkit/personal-beliefs-values-attitudes-and-behaviour/</a:t>
            </a:r>
            <a:r>
              <a:rPr lang="en-GB" sz="1800" dirty="0"/>
              <a:t>  </a:t>
            </a:r>
          </a:p>
          <a:p>
            <a:r>
              <a:rPr lang="sk-SK" sz="1800" dirty="0" err="1"/>
              <a:t>Spector</a:t>
            </a:r>
            <a:r>
              <a:rPr lang="sk-SK" sz="1800" dirty="0"/>
              <a:t>, </a:t>
            </a:r>
            <a:r>
              <a:rPr lang="sk-SK" sz="1800" dirty="0" err="1"/>
              <a:t>Nicole</a:t>
            </a:r>
            <a:r>
              <a:rPr lang="sk-SK" sz="1800" dirty="0"/>
              <a:t>. (2019) </a:t>
            </a:r>
            <a:r>
              <a:rPr lang="sk-SK" sz="1800" dirty="0" err="1"/>
              <a:t>What</a:t>
            </a:r>
            <a:r>
              <a:rPr lang="sk-SK" sz="1800" dirty="0"/>
              <a:t> </a:t>
            </a:r>
            <a:r>
              <a:rPr lang="sk-SK" sz="1800" dirty="0" err="1"/>
              <a:t>is</a:t>
            </a:r>
            <a:r>
              <a:rPr lang="sk-SK" sz="1800" dirty="0"/>
              <a:t> </a:t>
            </a:r>
            <a:r>
              <a:rPr lang="sk-SK" sz="1800" dirty="0" err="1"/>
              <a:t>self-awareness</a:t>
            </a:r>
            <a:r>
              <a:rPr lang="sk-SK" sz="1800" dirty="0"/>
              <a:t>? And </a:t>
            </a:r>
            <a:r>
              <a:rPr lang="sk-SK" sz="1800" dirty="0" err="1"/>
              <a:t>how</a:t>
            </a:r>
            <a:r>
              <a:rPr lang="sk-SK" sz="1800" dirty="0"/>
              <a:t> </a:t>
            </a:r>
            <a:r>
              <a:rPr lang="sk-SK" sz="1800" dirty="0" err="1"/>
              <a:t>can</a:t>
            </a:r>
            <a:r>
              <a:rPr lang="sk-SK" sz="1800" dirty="0"/>
              <a:t> </a:t>
            </a:r>
            <a:r>
              <a:rPr lang="sk-SK" sz="1800" dirty="0" err="1"/>
              <a:t>you</a:t>
            </a:r>
            <a:r>
              <a:rPr lang="sk-SK" sz="1800" dirty="0"/>
              <a:t> </a:t>
            </a:r>
            <a:r>
              <a:rPr lang="sk-SK" sz="1800" dirty="0" err="1"/>
              <a:t>cultivate</a:t>
            </a:r>
            <a:r>
              <a:rPr lang="sk-SK" sz="1800" dirty="0"/>
              <a:t> </a:t>
            </a:r>
            <a:r>
              <a:rPr lang="sk-SK" sz="1800" dirty="0" err="1"/>
              <a:t>it</a:t>
            </a:r>
            <a:r>
              <a:rPr lang="sk-SK" sz="1800" dirty="0"/>
              <a:t>? </a:t>
            </a:r>
            <a:r>
              <a:rPr lang="sk-SK" sz="1800" dirty="0" err="1"/>
              <a:t>Retrieved</a:t>
            </a:r>
            <a:r>
              <a:rPr lang="sk-SK" sz="1800" dirty="0"/>
              <a:t> </a:t>
            </a:r>
            <a:r>
              <a:rPr lang="sk-SK" sz="1800" dirty="0" err="1"/>
              <a:t>from</a:t>
            </a:r>
            <a:r>
              <a:rPr lang="sk-SK" sz="1800" dirty="0"/>
              <a:t>: </a:t>
            </a:r>
            <a:r>
              <a:rPr lang="sk-SK" sz="1800" dirty="0">
                <a:hlinkClick r:id="rId9"/>
              </a:rPr>
              <a:t>https://www.nbcnews.com/better/lifestyle/what-self-awareness-how-can-you-cultivate-it-ncna1067721</a:t>
            </a:r>
            <a:r>
              <a:rPr lang="sk-SK" sz="1800" dirty="0"/>
              <a:t> </a:t>
            </a:r>
          </a:p>
          <a:p>
            <a:r>
              <a:rPr lang="sk-SK" sz="1800" dirty="0" err="1"/>
              <a:t>Pecníková</a:t>
            </a:r>
            <a:r>
              <a:rPr lang="sk-SK" sz="1800" dirty="0"/>
              <a:t>, Jana. (2020) Úvod do štúdia kultúr(y). Dali-BB, Banská </a:t>
            </a:r>
            <a:r>
              <a:rPr lang="sk-SK" sz="1800" dirty="0" err="1"/>
              <a:t>Bytrica</a:t>
            </a:r>
            <a:r>
              <a:rPr lang="sk-SK" sz="1800" dirty="0"/>
              <a:t>, 2020. </a:t>
            </a:r>
            <a:r>
              <a:rPr lang="sk-SK" sz="1800" dirty="0" err="1"/>
              <a:t>Retrieved</a:t>
            </a:r>
            <a:r>
              <a:rPr lang="sk-SK" sz="1800" dirty="0"/>
              <a:t> </a:t>
            </a:r>
            <a:r>
              <a:rPr lang="sk-SK" sz="1800" dirty="0" err="1"/>
              <a:t>from</a:t>
            </a:r>
            <a:r>
              <a:rPr lang="sk-SK" sz="1800" dirty="0"/>
              <a:t>: </a:t>
            </a:r>
            <a:r>
              <a:rPr lang="sk-SK" sz="1800" dirty="0">
                <a:hlinkClick r:id="rId10"/>
              </a:rPr>
              <a:t>https://www.ff.umb.sk/app/cmsSiteAttachment.php?ID=7742</a:t>
            </a:r>
            <a:r>
              <a:rPr lang="sk-SK" sz="1800" dirty="0"/>
              <a:t> </a:t>
            </a:r>
          </a:p>
          <a:p>
            <a:r>
              <a:rPr lang="en-GB" sz="1800" dirty="0"/>
              <a:t>The Importance of Ethics in the Workplace: 6 Significant Benefits. (2022) Indeed Editorial Team. Retrieved from: </a:t>
            </a:r>
            <a:r>
              <a:rPr lang="en-GB" sz="1800" dirty="0">
                <a:hlinkClick r:id="rId11"/>
              </a:rPr>
              <a:t>https://www.indeed.com/career-advice/career-development/why-ethics-is-important-in-the-workplace</a:t>
            </a:r>
            <a:r>
              <a:rPr lang="en-GB" sz="1800" dirty="0"/>
              <a:t> </a:t>
            </a:r>
          </a:p>
          <a:p>
            <a:r>
              <a:rPr lang="en-GB" sz="1800" dirty="0"/>
              <a:t>What Are Business Ethics? Definition, Types and Examples. (2023) Retrieved from: </a:t>
            </a:r>
            <a:r>
              <a:rPr lang="en-GB" sz="1800" dirty="0">
                <a:hlinkClick r:id="rId12"/>
              </a:rPr>
              <a:t>https://www.indeed.com/career-advice/career-development/business-ethics</a:t>
            </a:r>
            <a:r>
              <a:rPr lang="en-GB" sz="1800" dirty="0"/>
              <a:t> </a:t>
            </a:r>
          </a:p>
          <a:p>
            <a:endParaRPr lang="en-GB" sz="1800" dirty="0"/>
          </a:p>
          <a:p>
            <a:endParaRPr lang="en-GB" sz="1800" dirty="0"/>
          </a:p>
        </p:txBody>
      </p:sp>
    </p:spTree>
    <p:extLst>
      <p:ext uri="{BB962C8B-B14F-4D97-AF65-F5344CB8AC3E}">
        <p14:creationId xmlns:p14="http://schemas.microsoft.com/office/powerpoint/2010/main" val="37358107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058616-C18C-4500-A384-B339255A4986}"/>
              </a:ext>
            </a:extLst>
          </p:cNvPr>
          <p:cNvSpPr>
            <a:spLocks noGrp="1"/>
          </p:cNvSpPr>
          <p:nvPr>
            <p:ph type="title"/>
          </p:nvPr>
        </p:nvSpPr>
        <p:spPr/>
        <p:txBody>
          <a:bodyPr>
            <a:normAutofit/>
          </a:bodyPr>
          <a:lstStyle/>
          <a:p>
            <a:r>
              <a:rPr lang="sk-SK" sz="2400" dirty="0"/>
              <a:t>Referencie</a:t>
            </a:r>
            <a:r>
              <a:rPr lang="en-GB" sz="2400" dirty="0"/>
              <a:t> a ďalšia literatúra</a:t>
            </a:r>
          </a:p>
        </p:txBody>
      </p:sp>
      <p:sp>
        <p:nvSpPr>
          <p:cNvPr id="3" name="Θέση περιεχομένου 2">
            <a:extLst>
              <a:ext uri="{FF2B5EF4-FFF2-40B4-BE49-F238E27FC236}">
                <a16:creationId xmlns:a16="http://schemas.microsoft.com/office/drawing/2014/main" id="{2C223045-2011-4DC7-8A60-9FA8F2015EF3}"/>
              </a:ext>
            </a:extLst>
          </p:cNvPr>
          <p:cNvSpPr>
            <a:spLocks noGrp="1"/>
          </p:cNvSpPr>
          <p:nvPr>
            <p:ph idx="1"/>
          </p:nvPr>
        </p:nvSpPr>
        <p:spPr>
          <a:xfrm>
            <a:off x="557999" y="1799999"/>
            <a:ext cx="10816017" cy="4865977"/>
          </a:xfrm>
        </p:spPr>
        <p:txBody>
          <a:bodyPr>
            <a:normAutofit/>
          </a:bodyPr>
          <a:lstStyle/>
          <a:p>
            <a:r>
              <a:rPr lang="sk-SK" sz="1800" dirty="0" err="1"/>
              <a:t>Chen</a:t>
            </a:r>
            <a:r>
              <a:rPr lang="sk-SK" sz="1800" dirty="0"/>
              <a:t>, </a:t>
            </a:r>
            <a:r>
              <a:rPr lang="sk-SK" sz="1800" dirty="0" err="1"/>
              <a:t>Claire</a:t>
            </a:r>
            <a:r>
              <a:rPr lang="sk-SK" sz="1800" dirty="0"/>
              <a:t>. (2023). </a:t>
            </a:r>
            <a:r>
              <a:rPr lang="en-US" sz="1800" dirty="0"/>
              <a:t>AI Will Transform Teaching and Learning. Let’s Get it Right.</a:t>
            </a:r>
            <a:r>
              <a:rPr lang="sk-SK" sz="1800" dirty="0"/>
              <a:t> HAI </a:t>
            </a:r>
            <a:r>
              <a:rPr lang="sk-SK" sz="1800" dirty="0" err="1"/>
              <a:t>Standford</a:t>
            </a:r>
            <a:r>
              <a:rPr lang="sk-SK" sz="1800" dirty="0"/>
              <a:t> </a:t>
            </a:r>
            <a:r>
              <a:rPr lang="sk-SK" sz="1800" dirty="0" err="1"/>
              <a:t>University</a:t>
            </a:r>
            <a:r>
              <a:rPr lang="sk-SK" sz="1800" dirty="0"/>
              <a:t>. </a:t>
            </a:r>
            <a:r>
              <a:rPr lang="sk-SK" sz="1800" dirty="0" err="1"/>
              <a:t>Retrieved</a:t>
            </a:r>
            <a:r>
              <a:rPr lang="sk-SK" sz="1800" dirty="0"/>
              <a:t> </a:t>
            </a:r>
            <a:r>
              <a:rPr lang="sk-SK" sz="1800" dirty="0" err="1"/>
              <a:t>from</a:t>
            </a:r>
            <a:r>
              <a:rPr lang="sk-SK" sz="1800" dirty="0"/>
              <a:t>: </a:t>
            </a:r>
            <a:r>
              <a:rPr lang="sk-SK" sz="1800" dirty="0">
                <a:hlinkClick r:id="rId3"/>
              </a:rPr>
              <a:t>https://hai.stanford.edu/news/ai-will-transform-teaching-and-learning-lets-get-it-right</a:t>
            </a:r>
            <a:r>
              <a:rPr lang="sk-SK" sz="1800" dirty="0"/>
              <a:t> </a:t>
            </a:r>
          </a:p>
          <a:p>
            <a:r>
              <a:rPr lang="en-US" sz="1800" dirty="0"/>
              <a:t>The Principles of Artificial Intelligence Ethics for the Intelligence Community</a:t>
            </a:r>
            <a:r>
              <a:rPr lang="sk-SK" sz="1800" dirty="0"/>
              <a:t>. </a:t>
            </a:r>
            <a:r>
              <a:rPr lang="sk-SK" sz="1800" dirty="0" err="1"/>
              <a:t>Retrieved</a:t>
            </a:r>
            <a:r>
              <a:rPr lang="sk-SK" sz="1800" dirty="0"/>
              <a:t> </a:t>
            </a:r>
            <a:r>
              <a:rPr lang="sk-SK" sz="1800" dirty="0" err="1"/>
              <a:t>from</a:t>
            </a:r>
            <a:r>
              <a:rPr lang="sk-SK" sz="1800" dirty="0"/>
              <a:t>:  </a:t>
            </a:r>
            <a:r>
              <a:rPr lang="sk-SK" sz="1800" dirty="0">
                <a:hlinkClick r:id="rId4"/>
              </a:rPr>
              <a:t>https://www.intelligence.gov/principles-of-artificial-intelligence-ethics-for-the-intelligence-community</a:t>
            </a:r>
            <a:r>
              <a:rPr lang="sk-SK" sz="1800" dirty="0"/>
              <a:t> </a:t>
            </a:r>
            <a:endParaRPr lang="en-GB" sz="1800" dirty="0"/>
          </a:p>
          <a:p>
            <a:r>
              <a:rPr lang="sk-SK" sz="1800" dirty="0" err="1"/>
              <a:t>Blackman</a:t>
            </a:r>
            <a:r>
              <a:rPr lang="sk-SK" sz="1800" dirty="0"/>
              <a:t>, </a:t>
            </a:r>
            <a:r>
              <a:rPr lang="sk-SK" sz="1800" dirty="0" err="1"/>
              <a:t>Reid</a:t>
            </a:r>
            <a:r>
              <a:rPr lang="sk-SK" sz="1800" dirty="0"/>
              <a:t>. (2020). </a:t>
            </a:r>
            <a:r>
              <a:rPr lang="en-US" sz="1800" dirty="0"/>
              <a:t>A Practical Guide to Building Ethical AI</a:t>
            </a:r>
            <a:r>
              <a:rPr lang="sk-SK" sz="1800" dirty="0"/>
              <a:t>. </a:t>
            </a:r>
            <a:r>
              <a:rPr lang="sk-SK" sz="1800" dirty="0" err="1"/>
              <a:t>Harvard</a:t>
            </a:r>
            <a:r>
              <a:rPr lang="sk-SK" sz="1800" dirty="0"/>
              <a:t> Business </a:t>
            </a:r>
            <a:r>
              <a:rPr lang="sk-SK" sz="1800" dirty="0" err="1"/>
              <a:t>Review</a:t>
            </a:r>
            <a:r>
              <a:rPr lang="sk-SK" sz="1800" dirty="0"/>
              <a:t>. </a:t>
            </a:r>
            <a:r>
              <a:rPr lang="sk-SK" sz="1800" dirty="0" err="1"/>
              <a:t>Retrieved</a:t>
            </a:r>
            <a:r>
              <a:rPr lang="sk-SK" sz="1800" dirty="0"/>
              <a:t> </a:t>
            </a:r>
            <a:r>
              <a:rPr lang="sk-SK" sz="1800" dirty="0" err="1"/>
              <a:t>from</a:t>
            </a:r>
            <a:r>
              <a:rPr lang="sk-SK" sz="1800" dirty="0"/>
              <a:t>: </a:t>
            </a:r>
            <a:r>
              <a:rPr lang="en-GB" sz="1800" dirty="0">
                <a:hlinkClick r:id="rId5"/>
              </a:rPr>
              <a:t>https://hbr.org/2020/10/a-practical-guide-to-building-ethical-ai</a:t>
            </a:r>
            <a:r>
              <a:rPr lang="sk-SK" sz="1800" dirty="0"/>
              <a:t> </a:t>
            </a:r>
            <a:endParaRPr lang="en-GB" sz="1800" dirty="0"/>
          </a:p>
          <a:p>
            <a:r>
              <a:rPr lang="en-US" sz="1800" dirty="0"/>
              <a:t>Being an Ethical Speaker: Guidelines &amp; Issues</a:t>
            </a:r>
            <a:r>
              <a:rPr lang="sk-SK" sz="1800" dirty="0"/>
              <a:t>. © copyright 2003-2023 Study.com. </a:t>
            </a:r>
            <a:r>
              <a:rPr lang="sk-SK" sz="1800" dirty="0" err="1"/>
              <a:t>Retrieved</a:t>
            </a:r>
            <a:r>
              <a:rPr lang="sk-SK" sz="1800" dirty="0"/>
              <a:t> </a:t>
            </a:r>
            <a:r>
              <a:rPr lang="sk-SK" sz="1800" dirty="0" err="1"/>
              <a:t>from</a:t>
            </a:r>
            <a:r>
              <a:rPr lang="sk-SK" sz="1800" dirty="0"/>
              <a:t>: </a:t>
            </a:r>
            <a:r>
              <a:rPr lang="sk-SK" sz="1800" dirty="0">
                <a:hlinkClick r:id="rId6"/>
              </a:rPr>
              <a:t>https://study.com/academy/lesson/being-an-ethical-speaker.html</a:t>
            </a:r>
            <a:r>
              <a:rPr lang="sk-SK" sz="1800" dirty="0"/>
              <a:t> </a:t>
            </a:r>
          </a:p>
          <a:p>
            <a:r>
              <a:rPr lang="en-US" sz="1800" dirty="0"/>
              <a:t>Artificial Intelligence: examples of ethical dilemmas</a:t>
            </a:r>
            <a:r>
              <a:rPr lang="sk-SK" sz="1800" dirty="0"/>
              <a:t> (2023) UNESCO. </a:t>
            </a:r>
            <a:r>
              <a:rPr lang="sk-SK" sz="1800" dirty="0" err="1"/>
              <a:t>Retrieved</a:t>
            </a:r>
            <a:r>
              <a:rPr lang="sk-SK" sz="1800" dirty="0"/>
              <a:t> </a:t>
            </a:r>
            <a:r>
              <a:rPr lang="sk-SK" sz="1800" dirty="0" err="1"/>
              <a:t>from</a:t>
            </a:r>
            <a:r>
              <a:rPr lang="sk-SK" sz="1800" dirty="0"/>
              <a:t>: </a:t>
            </a:r>
            <a:r>
              <a:rPr lang="en-US" sz="1800" dirty="0">
                <a:hlinkClick r:id="rId7"/>
              </a:rPr>
              <a:t>https://www.unesco.org/en/artificial-intelligence/recommendation-ethics/cases</a:t>
            </a:r>
            <a:endParaRPr lang="sk-SK" sz="1800" dirty="0"/>
          </a:p>
          <a:p>
            <a:r>
              <a:rPr lang="sk-SK" sz="1800" dirty="0" err="1"/>
              <a:t>Ethics</a:t>
            </a:r>
            <a:r>
              <a:rPr lang="sk-SK" sz="1800" dirty="0"/>
              <a:t> in </a:t>
            </a:r>
            <a:r>
              <a:rPr lang="sk-SK" sz="1800" dirty="0" err="1"/>
              <a:t>public</a:t>
            </a:r>
            <a:r>
              <a:rPr lang="sk-SK" sz="1800" dirty="0"/>
              <a:t> </a:t>
            </a:r>
            <a:r>
              <a:rPr lang="sk-SK" sz="1800" dirty="0" err="1"/>
              <a:t>speaking</a:t>
            </a:r>
            <a:r>
              <a:rPr lang="sk-SK" sz="1800" dirty="0"/>
              <a:t>. </a:t>
            </a:r>
            <a:r>
              <a:rPr lang="sk-SK" sz="1800" dirty="0" err="1"/>
              <a:t>Retrieved</a:t>
            </a:r>
            <a:r>
              <a:rPr lang="sk-SK" sz="1800" dirty="0"/>
              <a:t> </a:t>
            </a:r>
            <a:r>
              <a:rPr lang="sk-SK" sz="1800" dirty="0" err="1"/>
              <a:t>from</a:t>
            </a:r>
            <a:r>
              <a:rPr lang="sk-SK" sz="1800" dirty="0"/>
              <a:t>: </a:t>
            </a:r>
            <a:r>
              <a:rPr lang="sk-SK" sz="1800" dirty="0">
                <a:hlinkClick r:id="rId8"/>
              </a:rPr>
              <a:t>https://open.lib.umn.edu/publicspeaking/chapter/2-2-ethics-in-public-speaking/</a:t>
            </a:r>
            <a:r>
              <a:rPr lang="sk-SK" sz="1800" dirty="0"/>
              <a:t> </a:t>
            </a:r>
            <a:endParaRPr lang="en-GB" sz="1800" dirty="0"/>
          </a:p>
          <a:p>
            <a:endParaRPr lang="en-GB" sz="1800" dirty="0"/>
          </a:p>
        </p:txBody>
      </p:sp>
    </p:spTree>
    <p:extLst>
      <p:ext uri="{BB962C8B-B14F-4D97-AF65-F5344CB8AC3E}">
        <p14:creationId xmlns:p14="http://schemas.microsoft.com/office/powerpoint/2010/main" val="24333115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5">
            <a:extLst>
              <a:ext uri="{FF2B5EF4-FFF2-40B4-BE49-F238E27FC236}">
                <a16:creationId xmlns:a16="http://schemas.microsoft.com/office/drawing/2014/main" id="{807C98D1-01AE-4DFA-9C42-DDBEB533C1BE}"/>
              </a:ext>
            </a:extLst>
          </p:cNvPr>
          <p:cNvPicPr>
            <a:picLocks noChangeAspect="1"/>
          </p:cNvPicPr>
          <p:nvPr/>
        </p:nvPicPr>
        <p:blipFill>
          <a:blip r:embed="rId3"/>
          <a:stretch>
            <a:fillRect/>
          </a:stretch>
        </p:blipFill>
        <p:spPr>
          <a:xfrm>
            <a:off x="4599736" y="2433105"/>
            <a:ext cx="2612304" cy="2612304"/>
          </a:xfrm>
          <a:prstGeom prst="rect">
            <a:avLst/>
          </a:prstGeom>
        </p:spPr>
      </p:pic>
      <p:sp>
        <p:nvSpPr>
          <p:cNvPr id="24" name="Τίτλος 6">
            <a:extLst>
              <a:ext uri="{FF2B5EF4-FFF2-40B4-BE49-F238E27FC236}">
                <a16:creationId xmlns:a16="http://schemas.microsoft.com/office/drawing/2014/main" id="{88F39797-8ECA-4CC0-ADFC-28793E1CA72E}"/>
              </a:ext>
            </a:extLst>
          </p:cNvPr>
          <p:cNvSpPr txBox="1">
            <a:spLocks/>
          </p:cNvSpPr>
          <p:nvPr/>
        </p:nvSpPr>
        <p:spPr>
          <a:xfrm>
            <a:off x="3210313" y="4867475"/>
            <a:ext cx="53911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l-GR" sz="2000" kern="1200" dirty="0">
                <a:solidFill>
                  <a:srgbClr val="7030A0"/>
                </a:solidFill>
                <a:latin typeface="Gill Sans Ultra Bold" panose="020B0A02020104020203" pitchFamily="34" charset="0"/>
                <a:ea typeface="+mj-ea"/>
                <a:cs typeface="+mj-cs"/>
              </a:defRPr>
            </a:lvl1pPr>
          </a:lstStyle>
          <a:p>
            <a:pPr>
              <a:lnSpc>
                <a:spcPct val="100000"/>
              </a:lnSpc>
              <a:spcAft>
                <a:spcPts val="600"/>
              </a:spcAft>
            </a:pPr>
            <a:r>
              <a:rPr lang="sk-SK" sz="3200" b="1" dirty="0">
                <a:solidFill>
                  <a:schemeClr val="bg1"/>
                </a:solidFill>
                <a:latin typeface="+mj-lt"/>
              </a:rPr>
              <a:t>Gratulujeme!</a:t>
            </a:r>
            <a:r>
              <a:rPr lang="sk-SK" sz="2800" b="1" dirty="0">
                <a:solidFill>
                  <a:schemeClr val="bg1"/>
                </a:solidFill>
                <a:latin typeface="+mj-lt"/>
              </a:rPr>
              <a:t/>
            </a:r>
            <a:br>
              <a:rPr lang="sk-SK" sz="2800" b="1" dirty="0">
                <a:solidFill>
                  <a:schemeClr val="bg1"/>
                </a:solidFill>
                <a:latin typeface="+mj-lt"/>
              </a:rPr>
            </a:br>
            <a:r>
              <a:rPr lang="sk-SK" sz="2800" b="1" dirty="0">
                <a:solidFill>
                  <a:schemeClr val="bg1"/>
                </a:solidFill>
                <a:latin typeface="+mj-lt"/>
              </a:rPr>
              <a:t>D</a:t>
            </a:r>
            <a:r>
              <a:rPr lang="sk-SK" b="1" dirty="0">
                <a:solidFill>
                  <a:schemeClr val="bg1"/>
                </a:solidFill>
                <a:latin typeface="+mj-lt"/>
              </a:rPr>
              <a:t>okončili ste túto časť.</a:t>
            </a:r>
            <a:endParaRPr lang="sk-SK" sz="2800" b="1" dirty="0">
              <a:solidFill>
                <a:schemeClr val="bg1"/>
              </a:solidFill>
              <a:latin typeface="+mj-lt"/>
            </a:endParaRPr>
          </a:p>
        </p:txBody>
      </p:sp>
      <p:pic>
        <p:nvPicPr>
          <p:cNvPr id="5" name="Picture 2">
            <a:extLst>
              <a:ext uri="{FF2B5EF4-FFF2-40B4-BE49-F238E27FC236}">
                <a16:creationId xmlns:a16="http://schemas.microsoft.com/office/drawing/2014/main" id="{820CF07E-63BD-943B-4C02-57982ED82E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7373" y="6234021"/>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12" name="Ορθογώνιο 5">
            <a:extLst>
              <a:ext uri="{FF2B5EF4-FFF2-40B4-BE49-F238E27FC236}">
                <a16:creationId xmlns:a16="http://schemas.microsoft.com/office/drawing/2014/main" id="{44116D37-2457-87B8-D92F-855339CFE361}"/>
              </a:ext>
            </a:extLst>
          </p:cNvPr>
          <p:cNvSpPr/>
          <p:nvPr/>
        </p:nvSpPr>
        <p:spPr>
          <a:xfrm>
            <a:off x="2794571" y="6258631"/>
            <a:ext cx="7787936" cy="632422"/>
          </a:xfrm>
          <a:prstGeom prst="rect">
            <a:avLst/>
          </a:prstGeom>
        </p:spPr>
        <p:txBody>
          <a:bodyPr vert="horz" lIns="91440" tIns="45720" rIns="91440" bIns="45720" rtlCol="0" anchor="ctr">
            <a:normAutofit/>
          </a:bodyPr>
          <a:lstStyle/>
          <a:p>
            <a:pPr>
              <a:lnSpc>
                <a:spcPct val="90000"/>
              </a:lnSpc>
              <a:spcAft>
                <a:spcPts val="600"/>
              </a:spcAft>
            </a:pPr>
            <a:r>
              <a:rPr lang="sk-SK" sz="1100" b="0" i="0" dirty="0">
                <a:latin typeface="+mj-lt"/>
              </a:rPr>
              <a:t>Financované Európskou úniou. Vyjadrené názory a postoje sú názormi a vyhláseniami autora(-</a:t>
            </a:r>
            <a:r>
              <a:rPr lang="sk-SK" sz="1100" b="0" i="0" dirty="0" err="1">
                <a:latin typeface="+mj-lt"/>
              </a:rPr>
              <a:t>ov</a:t>
            </a:r>
            <a:r>
              <a:rPr lang="sk-SK" sz="1100" b="0" i="0" dirty="0">
                <a:latin typeface="+mj-lt"/>
              </a:rPr>
              <a:t>) a nemusia nevyhnutne odrážať názory a stanoviská Európskej únie alebo Európskej výkonnej agentúry pre vzdelávanie a kultúru (EACEA). Európska únia ani EACEA za </a:t>
            </a:r>
            <a:r>
              <a:rPr lang="sk-SK" sz="1100" b="0" i="0" dirty="0" err="1">
                <a:latin typeface="+mj-lt"/>
              </a:rPr>
              <a:t>ne</a:t>
            </a:r>
            <a:r>
              <a:rPr lang="sk-SK" sz="1100" b="0" i="0" dirty="0">
                <a:latin typeface="+mj-lt"/>
              </a:rPr>
              <a:t> nepreberajú žiadnu zodpovednosť.</a:t>
            </a:r>
            <a:endParaRPr lang="sk-SK" sz="1100" dirty="0">
              <a:effectLst>
                <a:outerShdw blurRad="38100" dist="38100" dir="2700000" algn="tl">
                  <a:srgbClr val="000000">
                    <a:alpha val="43137"/>
                  </a:srgbClr>
                </a:outerShdw>
              </a:effectLst>
              <a:latin typeface="+mj-lt"/>
            </a:endParaRPr>
          </a:p>
        </p:txBody>
      </p:sp>
      <p:sp>
        <p:nvSpPr>
          <p:cNvPr id="4" name="Title 3">
            <a:extLst>
              <a:ext uri="{FF2B5EF4-FFF2-40B4-BE49-F238E27FC236}">
                <a16:creationId xmlns:a16="http://schemas.microsoft.com/office/drawing/2014/main" id="{A5830B8B-25B5-4DAD-5AA5-C563F5FA438F}"/>
              </a:ext>
            </a:extLst>
          </p:cNvPr>
          <p:cNvSpPr>
            <a:spLocks noGrp="1"/>
          </p:cNvSpPr>
          <p:nvPr>
            <p:ph type="title"/>
          </p:nvPr>
        </p:nvSpPr>
        <p:spPr/>
        <p:txBody>
          <a:bodyPr/>
          <a:lstStyle/>
          <a:p>
            <a:pPr algn="ctr"/>
            <a:r>
              <a:rPr lang="sk-SK" dirty="0"/>
              <a:t>ETIKA</a:t>
            </a:r>
          </a:p>
        </p:txBody>
      </p:sp>
    </p:spTree>
    <p:extLst>
      <p:ext uri="{BB962C8B-B14F-4D97-AF65-F5344CB8AC3E}">
        <p14:creationId xmlns:p14="http://schemas.microsoft.com/office/powerpoint/2010/main" val="32460190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a:extLst>
              <a:ext uri="{FF2B5EF4-FFF2-40B4-BE49-F238E27FC236}">
                <a16:creationId xmlns:a16="http://schemas.microsoft.com/office/drawing/2014/main" id="{E2D38E87-33DB-46E9-933D-FDECBD945692}"/>
              </a:ext>
            </a:extLst>
          </p:cNvPr>
          <p:cNvSpPr>
            <a:spLocks noGrp="1"/>
          </p:cNvSpPr>
          <p:nvPr>
            <p:ph type="title" idx="4294967295"/>
          </p:nvPr>
        </p:nvSpPr>
        <p:spPr>
          <a:xfrm>
            <a:off x="9193" y="-277185"/>
            <a:ext cx="11857935" cy="1782763"/>
          </a:xfrm>
        </p:spPr>
        <p:txBody>
          <a:bodyPr anchor="b">
            <a:normAutofit/>
          </a:bodyPr>
          <a:lstStyle/>
          <a:p>
            <a:pPr algn="ctr"/>
            <a:r>
              <a:rPr lang="en-US" sz="5400" dirty="0"/>
              <a:t>Moduly</a:t>
            </a:r>
            <a:endParaRPr lang="el-GR" sz="5400" dirty="0"/>
          </a:p>
        </p:txBody>
      </p:sp>
      <p:graphicFrame>
        <p:nvGraphicFramePr>
          <p:cNvPr id="10" name="Diagram 5">
            <a:extLst>
              <a:ext uri="{FF2B5EF4-FFF2-40B4-BE49-F238E27FC236}">
                <a16:creationId xmlns:a16="http://schemas.microsoft.com/office/drawing/2014/main" id="{654CCD75-E89A-4C6C-BF75-D840AD726219}"/>
              </a:ext>
            </a:extLst>
          </p:cNvPr>
          <p:cNvGraphicFramePr/>
          <p:nvPr>
            <p:extLst>
              <p:ext uri="{D42A27DB-BD31-4B8C-83A1-F6EECF244321}">
                <p14:modId xmlns:p14="http://schemas.microsoft.com/office/powerpoint/2010/main" val="1075486554"/>
              </p:ext>
            </p:extLst>
          </p:nvPr>
        </p:nvGraphicFramePr>
        <p:xfrm>
          <a:off x="791283" y="2162175"/>
          <a:ext cx="4961817" cy="34432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Γραφικό 6">
            <a:extLst>
              <a:ext uri="{FF2B5EF4-FFF2-40B4-BE49-F238E27FC236}">
                <a16:creationId xmlns:a16="http://schemas.microsoft.com/office/drawing/2014/main" id="{5E0860D2-CD37-7A1F-1396-B964A1B9D311}"/>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65504" y="46380"/>
            <a:ext cx="2839621" cy="708203"/>
          </a:xfrm>
          <a:prstGeom prst="rect">
            <a:avLst/>
          </a:prstGeom>
        </p:spPr>
      </p:pic>
      <p:graphicFrame>
        <p:nvGraphicFramePr>
          <p:cNvPr id="9" name="Διάγραμμα 5">
            <a:extLst>
              <a:ext uri="{FF2B5EF4-FFF2-40B4-BE49-F238E27FC236}">
                <a16:creationId xmlns:a16="http://schemas.microsoft.com/office/drawing/2014/main" id="{0F6221FA-CCBB-7318-4AB1-8EA358DD88C7}"/>
              </a:ext>
            </a:extLst>
          </p:cNvPr>
          <p:cNvGraphicFramePr/>
          <p:nvPr>
            <p:extLst>
              <p:ext uri="{D42A27DB-BD31-4B8C-83A1-F6EECF244321}">
                <p14:modId xmlns:p14="http://schemas.microsoft.com/office/powerpoint/2010/main" val="160917325"/>
              </p:ext>
            </p:extLst>
          </p:nvPr>
        </p:nvGraphicFramePr>
        <p:xfrm>
          <a:off x="6325308" y="1712259"/>
          <a:ext cx="4961817" cy="4580965"/>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8" name="Obrázok 3" descr="Obrázok, na ktorom je snímka obrazovky, písmo, elektrická modrá, grafika&#10;&#10;Automaticky generovaný popis">
            <a:extLst>
              <a:ext uri="{FF2B5EF4-FFF2-40B4-BE49-F238E27FC236}">
                <a16:creationId xmlns:a16="http://schemas.microsoft.com/office/drawing/2014/main" id="{0AAF4937-F223-9612-16ED-C5290ACF616C}"/>
              </a:ext>
            </a:extLst>
          </p:cNvPr>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10160" y="6185230"/>
            <a:ext cx="2866717" cy="675343"/>
          </a:xfrm>
          <a:prstGeom prst="rect">
            <a:avLst/>
          </a:prstGeom>
        </p:spPr>
      </p:pic>
    </p:spTree>
    <p:extLst>
      <p:ext uri="{BB962C8B-B14F-4D97-AF65-F5344CB8AC3E}">
        <p14:creationId xmlns:p14="http://schemas.microsoft.com/office/powerpoint/2010/main" val="10418302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2" y="1352412"/>
            <a:ext cx="10515600" cy="618346"/>
          </a:xfrm>
        </p:spPr>
        <p:txBody>
          <a:bodyPr/>
          <a:lstStyle/>
          <a:p>
            <a:r>
              <a:rPr lang="en-US" sz="2200" b="1" dirty="0"/>
              <a:t>Ciele</a:t>
            </a:r>
            <a:endParaRPr lang="el-GR" dirty="0"/>
          </a:p>
        </p:txBody>
      </p:sp>
      <p:pic>
        <p:nvPicPr>
          <p:cNvPr id="15" name="Γραφικό 14" descr="Στόχος με συμπαγές γέμισμα">
            <a:extLst>
              <a:ext uri="{FF2B5EF4-FFF2-40B4-BE49-F238E27FC236}">
                <a16:creationId xmlns:a16="http://schemas.microsoft.com/office/drawing/2014/main" id="{4313419D-52B3-4469-9529-313D9EB0AF3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412367" y="2213810"/>
            <a:ext cx="3779633" cy="3779633"/>
          </a:xfrm>
          <a:prstGeom prst="rect">
            <a:avLst/>
          </a:prstGeom>
        </p:spPr>
      </p:pic>
      <p:sp>
        <p:nvSpPr>
          <p:cNvPr id="5" name="Θέση περιεχομένου 4">
            <a:extLst>
              <a:ext uri="{FF2B5EF4-FFF2-40B4-BE49-F238E27FC236}">
                <a16:creationId xmlns:a16="http://schemas.microsoft.com/office/drawing/2014/main" id="{A8A9FD9A-D149-4CB3-A9BB-556DD2E24D3A}"/>
              </a:ext>
            </a:extLst>
          </p:cNvPr>
          <p:cNvSpPr>
            <a:spLocks noGrp="1"/>
          </p:cNvSpPr>
          <p:nvPr>
            <p:ph idx="1"/>
          </p:nvPr>
        </p:nvSpPr>
        <p:spPr>
          <a:xfrm>
            <a:off x="539599" y="2647120"/>
            <a:ext cx="7872768" cy="3101691"/>
          </a:xfrm>
        </p:spPr>
        <p:txBody>
          <a:bodyPr>
            <a:normAutofit lnSpcReduction="10000"/>
          </a:bodyPr>
          <a:lstStyle/>
          <a:p>
            <a:pPr>
              <a:buClr>
                <a:srgbClr val="95C11F"/>
              </a:buClr>
              <a:buFont typeface="Wingdings" panose="05000000000000000000" pitchFamily="2" charset="2"/>
              <a:buChar char="ü"/>
            </a:pPr>
            <a:r>
              <a:rPr lang="sk-SK" dirty="0"/>
              <a:t>Tento modul poskytuje informácie o etike a jej prepojení s presvedčením, hodnotami, postojmi a kultúrne založenými morálnymi zásadami.</a:t>
            </a:r>
          </a:p>
          <a:p>
            <a:pPr>
              <a:buClr>
                <a:srgbClr val="95C11F"/>
              </a:buClr>
            </a:pPr>
            <a:r>
              <a:rPr lang="sk-SK" dirty="0"/>
              <a:t>Vysvetľuje, ako riešiť etické dilemy.</a:t>
            </a:r>
          </a:p>
          <a:p>
            <a:pPr>
              <a:buClr>
                <a:srgbClr val="95C11F"/>
              </a:buClr>
            </a:pPr>
            <a:r>
              <a:rPr lang="sk-SK" dirty="0"/>
              <a:t>Vysvetľuje, čo je profesijná etika. </a:t>
            </a:r>
          </a:p>
          <a:p>
            <a:pPr>
              <a:buClr>
                <a:srgbClr val="95C11F"/>
              </a:buClr>
            </a:pPr>
            <a:r>
              <a:rPr lang="sk-SK" dirty="0"/>
              <a:t>Predstaví možnosti ako eticky používať umelú inteligenciu bez predsudkov a ako uplatňovať etiku pri verejnom vystupovaní, alebo na sociálnych médiách.</a:t>
            </a:r>
          </a:p>
        </p:txBody>
      </p:sp>
    </p:spTree>
    <p:extLst>
      <p:ext uri="{BB962C8B-B14F-4D97-AF65-F5344CB8AC3E}">
        <p14:creationId xmlns:p14="http://schemas.microsoft.com/office/powerpoint/2010/main" val="20330931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en-GB" dirty="0"/>
              <a:t>Etika</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9" y="1799999"/>
            <a:ext cx="6969472" cy="4865977"/>
          </a:xfrm>
        </p:spPr>
        <p:txBody>
          <a:bodyPr>
            <a:normAutofit/>
          </a:bodyPr>
          <a:lstStyle/>
          <a:p>
            <a:pPr marL="0" indent="0">
              <a:lnSpc>
                <a:spcPct val="120000"/>
              </a:lnSpc>
              <a:buNone/>
            </a:pPr>
            <a:r>
              <a:rPr lang="en-GB" sz="2200" b="0" i="0" dirty="0">
                <a:solidFill>
                  <a:srgbClr val="333333"/>
                </a:solidFill>
                <a:effectLst/>
              </a:rPr>
              <a:t>Vždy, keď si kladiete otázku "čo mám robiť?", "ako mám konať?" alebo "je to správne?", robíte etické rozhodnutie.</a:t>
            </a:r>
          </a:p>
          <a:p>
            <a:pPr marL="0" indent="0">
              <a:lnSpc>
                <a:spcPct val="120000"/>
              </a:lnSpc>
              <a:buNone/>
            </a:pPr>
            <a:r>
              <a:rPr lang="en-GB" sz="2200" dirty="0">
                <a:solidFill>
                  <a:srgbClr val="333333"/>
                </a:solidFill>
              </a:rPr>
              <a:t>Etika znamená súbor morálnych zásad, ktoré by mali mať všetky ľudské bytosti a ktoré odrážajú to, čo je správne.</a:t>
            </a:r>
            <a:endParaRPr lang="en-GB" sz="2200" dirty="0"/>
          </a:p>
          <a:p>
            <a:pPr algn="l"/>
            <a:r>
              <a:rPr lang="en-GB" sz="2200" b="0" i="0" dirty="0">
                <a:solidFill>
                  <a:srgbClr val="333333"/>
                </a:solidFill>
                <a:effectLst/>
              </a:rPr>
              <a:t>Osobná etika sa vzťahuje na etiku, s ktorou sa ako osoba stotožňujete (</a:t>
            </a:r>
            <a:r>
              <a:rPr lang="en-GB" sz="2200" b="1" i="0" dirty="0">
                <a:solidFill>
                  <a:srgbClr val="333333"/>
                </a:solidFill>
                <a:effectLst/>
              </a:rPr>
              <a:t>presvedčenie, hodnoty, postoje, kultúra) </a:t>
            </a:r>
            <a:r>
              <a:rPr lang="en-GB" sz="2200" i="0" dirty="0">
                <a:solidFill>
                  <a:srgbClr val="333333"/>
                </a:solidFill>
                <a:effectLst/>
              </a:rPr>
              <a:t>vo</a:t>
            </a:r>
            <a:r>
              <a:rPr lang="en-GB" sz="2200" b="1" i="0" dirty="0">
                <a:solidFill>
                  <a:srgbClr val="333333"/>
                </a:solidFill>
                <a:effectLst/>
              </a:rPr>
              <a:t> </a:t>
            </a:r>
            <a:r>
              <a:rPr lang="en-GB" sz="2200" b="0" i="0" dirty="0">
                <a:solidFill>
                  <a:srgbClr val="333333"/>
                </a:solidFill>
                <a:effectLst/>
              </a:rPr>
              <a:t>vzťahu k ľuďom a situáciám, s ktorými sa stretávate v každodennom živote.</a:t>
            </a:r>
          </a:p>
          <a:p>
            <a:pPr algn="l"/>
            <a:r>
              <a:rPr lang="en-GB" sz="2200" b="0" i="0" dirty="0">
                <a:solidFill>
                  <a:srgbClr val="333333"/>
                </a:solidFill>
                <a:effectLst/>
              </a:rPr>
              <a:t>Profesijná etika sa vzťahuje na etiku, ktorú musí človek dodržiavať v súvislosti so svojimi interakciami a vzťahmi v profesionálnom živote.</a:t>
            </a:r>
          </a:p>
        </p:txBody>
      </p:sp>
      <p:sp>
        <p:nvSpPr>
          <p:cNvPr id="11" name="Ορθογώνιο 1">
            <a:extLst>
              <a:ext uri="{FF2B5EF4-FFF2-40B4-BE49-F238E27FC236}">
                <a16:creationId xmlns:a16="http://schemas.microsoft.com/office/drawing/2014/main" id="{E314B2E6-0586-408E-8D1A-41287EF3B8C4}"/>
              </a:ext>
            </a:extLst>
          </p:cNvPr>
          <p:cNvSpPr/>
          <p:nvPr/>
        </p:nvSpPr>
        <p:spPr>
          <a:xfrm>
            <a:off x="3418652" y="6566673"/>
            <a:ext cx="8772088" cy="276999"/>
          </a:xfrm>
          <a:prstGeom prst="rect">
            <a:avLst/>
          </a:prstGeom>
        </p:spPr>
        <p:txBody>
          <a:bodyPr wrap="square">
            <a:spAutoFit/>
          </a:bodyPr>
          <a:lstStyle/>
          <a:p>
            <a:pPr algn="r"/>
            <a:r>
              <a:rPr lang="en-GB" sz="1200" dirty="0">
                <a:hlinkClick r:id="rId3"/>
              </a:rPr>
              <a:t>Zdroj </a:t>
            </a:r>
            <a:r>
              <a:rPr lang="en-GB" sz="1200" dirty="0"/>
              <a:t>| </a:t>
            </a:r>
            <a:r>
              <a:rPr lang="en-GB" sz="1200" dirty="0">
                <a:hlinkClick r:id="rId4"/>
              </a:rPr>
              <a:t>Licencia </a:t>
            </a:r>
            <a:r>
              <a:rPr lang="en-GB" sz="1200" dirty="0" err="1">
                <a:hlinkClick r:id="rId4"/>
              </a:rPr>
              <a:t>Pixabay</a:t>
            </a:r>
            <a:endParaRPr lang="en-GB" sz="1200" dirty="0"/>
          </a:p>
        </p:txBody>
      </p:sp>
      <p:pic>
        <p:nvPicPr>
          <p:cNvPr id="3" name="Obrázok 2" descr="Obrázok, na ktorom je umenie, grafika, animák, kreslený obrázok&#10;&#10;Automaticky generovaný popis">
            <a:extLst>
              <a:ext uri="{FF2B5EF4-FFF2-40B4-BE49-F238E27FC236}">
                <a16:creationId xmlns:a16="http://schemas.microsoft.com/office/drawing/2014/main" id="{9B0FCD26-1896-0F8C-DB5E-25CBCD9762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53400" y="2343150"/>
            <a:ext cx="3619500" cy="2895600"/>
          </a:xfrm>
          <a:prstGeom prst="rect">
            <a:avLst/>
          </a:prstGeom>
        </p:spPr>
      </p:pic>
    </p:spTree>
    <p:extLst>
      <p:ext uri="{BB962C8B-B14F-4D97-AF65-F5344CB8AC3E}">
        <p14:creationId xmlns:p14="http://schemas.microsoft.com/office/powerpoint/2010/main" val="28178376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περιεχομένου 5">
            <a:extLst>
              <a:ext uri="{FF2B5EF4-FFF2-40B4-BE49-F238E27FC236}">
                <a16:creationId xmlns:a16="http://schemas.microsoft.com/office/drawing/2014/main" id="{4BD0C7CC-BAC5-4DAE-90C4-844464AC94A7}"/>
              </a:ext>
            </a:extLst>
          </p:cNvPr>
          <p:cNvSpPr>
            <a:spLocks noGrp="1"/>
          </p:cNvSpPr>
          <p:nvPr>
            <p:ph sz="half" idx="2"/>
          </p:nvPr>
        </p:nvSpPr>
        <p:spPr/>
        <p:txBody>
          <a:bodyPr>
            <a:normAutofit/>
          </a:bodyPr>
          <a:lstStyle/>
          <a:p>
            <a:pPr>
              <a:lnSpc>
                <a:spcPct val="120000"/>
              </a:lnSpc>
            </a:pPr>
            <a:r>
              <a:rPr lang="sk-SK" dirty="0"/>
              <a:t>Možné presvedčenie zostáva s človekom dovtedy, kým ho neprijme ako pravdivé a nezačlení ho do svojho individuálneho systému presvedčení.</a:t>
            </a:r>
          </a:p>
          <a:p>
            <a:pPr>
              <a:lnSpc>
                <a:spcPct val="120000"/>
              </a:lnSpc>
            </a:pPr>
            <a:r>
              <a:rPr lang="sk-SK" dirty="0"/>
              <a:t>Každý človek posudzuje a hľadá pevné dôvody alebo dôkazy pre tieto možné presvedčenia vlastným spôsobom.</a:t>
            </a:r>
          </a:p>
          <a:p>
            <a:pPr>
              <a:lnSpc>
                <a:spcPct val="120000"/>
              </a:lnSpc>
            </a:pPr>
            <a:r>
              <a:rPr lang="sk-SK" dirty="0"/>
              <a:t>Keď človek uzná nejaké presvedčenie za pravdu, ktorú je ochotný obhajovať, možno povedať, že je súčasťou jeho systému viery.</a:t>
            </a:r>
          </a:p>
        </p:txBody>
      </p:sp>
      <p:sp>
        <p:nvSpPr>
          <p:cNvPr id="5" name="Θέση περιεχομένου 4">
            <a:extLst>
              <a:ext uri="{FF2B5EF4-FFF2-40B4-BE49-F238E27FC236}">
                <a16:creationId xmlns:a16="http://schemas.microsoft.com/office/drawing/2014/main" id="{FCC0DEC9-291B-4095-9896-1244D3052774}"/>
              </a:ext>
            </a:extLst>
          </p:cNvPr>
          <p:cNvSpPr>
            <a:spLocks noGrp="1"/>
          </p:cNvSpPr>
          <p:nvPr>
            <p:ph sz="half" idx="1"/>
          </p:nvPr>
        </p:nvSpPr>
        <p:spPr/>
        <p:txBody>
          <a:bodyPr>
            <a:normAutofit/>
          </a:bodyPr>
          <a:lstStyle/>
          <a:p>
            <a:pPr>
              <a:lnSpc>
                <a:spcPct val="120000"/>
              </a:lnSpc>
            </a:pPr>
            <a:r>
              <a:rPr lang="sk-SK" b="0" i="0" dirty="0">
                <a:solidFill>
                  <a:srgbClr val="333333"/>
                </a:solidFill>
                <a:effectLst/>
              </a:rPr>
              <a:t>Presvedčenie je myšlienka, ktorú človek považuje za pravdivú</a:t>
            </a:r>
            <a:r>
              <a:rPr lang="sk-SK" dirty="0"/>
              <a:t>. Presvedčenie môže pochádzať z rôznych zdrojov, ako </a:t>
            </a:r>
            <a:r>
              <a:rPr lang="sk-SK" dirty="0" err="1"/>
              <a:t>napr</a:t>
            </a:r>
            <a:r>
              <a:rPr lang="sk-SK" dirty="0"/>
              <a:t>:</a:t>
            </a:r>
          </a:p>
          <a:p>
            <a:pPr lvl="1">
              <a:lnSpc>
                <a:spcPct val="120000"/>
              </a:lnSpc>
            </a:pPr>
            <a:r>
              <a:rPr lang="sk-SK" dirty="0"/>
              <a:t>vlastné pozorovania alebo experimenty; </a:t>
            </a:r>
          </a:p>
          <a:p>
            <a:pPr lvl="1">
              <a:lnSpc>
                <a:spcPct val="120000"/>
              </a:lnSpc>
            </a:pPr>
            <a:r>
              <a:rPr lang="sk-SK" dirty="0"/>
              <a:t>prijatie kultúrnych a spoločenských noriem (napr. náboženstvo);</a:t>
            </a:r>
          </a:p>
          <a:p>
            <a:pPr lvl="1">
              <a:lnSpc>
                <a:spcPct val="120000"/>
              </a:lnSpc>
            </a:pPr>
            <a:r>
              <a:rPr lang="sk-SK" dirty="0"/>
              <a:t>čo mi hovoria iní (napr. vzdelávanie alebo </a:t>
            </a:r>
            <a:r>
              <a:rPr lang="sk-SK" dirty="0" err="1"/>
              <a:t>mentoring</a:t>
            </a:r>
            <a:r>
              <a:rPr lang="sk-SK" dirty="0"/>
              <a:t>).</a:t>
            </a:r>
          </a:p>
        </p:txBody>
      </p:sp>
      <p:sp>
        <p:nvSpPr>
          <p:cNvPr id="3" name="pop-up" descr="Click here for pop up information.">
            <a:extLst>
              <a:ext uri="{FF2B5EF4-FFF2-40B4-BE49-F238E27FC236}">
                <a16:creationId xmlns:a16="http://schemas.microsoft.com/office/drawing/2014/main" id="{C3A67301-39B7-99CC-D178-F4F617E8AAEA}"/>
              </a:ext>
            </a:extLst>
          </p:cNvPr>
          <p:cNvSpPr/>
          <p:nvPr/>
        </p:nvSpPr>
        <p:spPr>
          <a:xfrm>
            <a:off x="4680283" y="715369"/>
            <a:ext cx="914399" cy="510346"/>
          </a:xfrm>
          <a:prstGeom prst="borderCallout1">
            <a:avLst/>
          </a:prstGeom>
          <a:solidFill>
            <a:schemeClr val="bg1"/>
          </a:solidFill>
          <a:ln>
            <a:solidFill>
              <a:srgbClr val="D719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b="1" dirty="0">
                <a:solidFill>
                  <a:srgbClr val="D71921"/>
                </a:solidFill>
              </a:rPr>
              <a:t>kliknite na</a:t>
            </a:r>
          </a:p>
        </p:txBody>
      </p:sp>
      <p:pic>
        <p:nvPicPr>
          <p:cNvPr id="8" name="Θέση περιεχομένου 4" descr="Χειρονομία διπλού πατήματος περίγραμμα">
            <a:extLst>
              <a:ext uri="{FF2B5EF4-FFF2-40B4-BE49-F238E27FC236}">
                <a16:creationId xmlns:a16="http://schemas.microsoft.com/office/drawing/2014/main" id="{B4A9B177-F602-ED98-3133-35C627D7E0ED}"/>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388141" y="970542"/>
            <a:ext cx="914400" cy="914400"/>
          </a:xfrm>
          <a:prstGeom prst="rect">
            <a:avLst/>
          </a:prstGeom>
        </p:spPr>
      </p:pic>
      <p:sp>
        <p:nvSpPr>
          <p:cNvPr id="4" name="Τίτλος 3">
            <a:extLst>
              <a:ext uri="{FF2B5EF4-FFF2-40B4-BE49-F238E27FC236}">
                <a16:creationId xmlns:a16="http://schemas.microsoft.com/office/drawing/2014/main" id="{E9C56DBA-3CDD-4F31-8203-CE1939C66906}"/>
              </a:ext>
            </a:extLst>
          </p:cNvPr>
          <p:cNvSpPr>
            <a:spLocks noGrp="1"/>
          </p:cNvSpPr>
          <p:nvPr>
            <p:ph type="title"/>
          </p:nvPr>
        </p:nvSpPr>
        <p:spPr/>
        <p:txBody>
          <a:bodyPr/>
          <a:lstStyle/>
          <a:p>
            <a:r>
              <a:rPr lang="sk-SK" dirty="0"/>
              <a:t>Presvedčenia</a:t>
            </a:r>
          </a:p>
        </p:txBody>
      </p:sp>
      <p:sp>
        <p:nvSpPr>
          <p:cNvPr id="2" name="TextBox 1">
            <a:extLst>
              <a:ext uri="{FF2B5EF4-FFF2-40B4-BE49-F238E27FC236}">
                <a16:creationId xmlns:a16="http://schemas.microsoft.com/office/drawing/2014/main" id="{85D3F7F5-9A32-24F0-F5D0-A5F25A673897}"/>
              </a:ext>
            </a:extLst>
          </p:cNvPr>
          <p:cNvSpPr txBox="1"/>
          <p:nvPr/>
        </p:nvSpPr>
        <p:spPr>
          <a:xfrm>
            <a:off x="6393565" y="96387"/>
            <a:ext cx="5339644" cy="1077218"/>
          </a:xfrm>
          <a:prstGeom prst="rect">
            <a:avLst/>
          </a:prstGeom>
          <a:solidFill>
            <a:schemeClr val="bg1">
              <a:lumMod val="95000"/>
            </a:schemeClr>
          </a:solidFill>
          <a:ln>
            <a:solidFill>
              <a:srgbClr val="D71921"/>
            </a:solidFill>
          </a:ln>
        </p:spPr>
        <p:txBody>
          <a:bodyPr wrap="square">
            <a:spAutoFit/>
          </a:bodyPr>
          <a:lstStyle/>
          <a:p>
            <a:pPr>
              <a:spcBef>
                <a:spcPts val="600"/>
              </a:spcBef>
              <a:spcAft>
                <a:spcPts val="600"/>
              </a:spcAft>
            </a:pPr>
            <a:r>
              <a:rPr lang="sk-SK" b="1" dirty="0"/>
              <a:t>Presvedčenie</a:t>
            </a:r>
          </a:p>
          <a:p>
            <a:pPr>
              <a:spcBef>
                <a:spcPts val="600"/>
              </a:spcBef>
              <a:spcAft>
                <a:spcPts val="600"/>
              </a:spcAft>
            </a:pPr>
            <a:r>
              <a:rPr lang="sk-SK" dirty="0"/>
              <a:t>je stav alebo návyk mysle, v ktorom sa dôveruje nejakej osobe alebo veci.</a:t>
            </a:r>
          </a:p>
        </p:txBody>
      </p:sp>
    </p:spTree>
    <p:extLst>
      <p:ext uri="{BB962C8B-B14F-4D97-AF65-F5344CB8AC3E}">
        <p14:creationId xmlns:p14="http://schemas.microsoft.com/office/powerpoint/2010/main" val="75788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4">
            <a:extLst>
              <a:ext uri="{FF2B5EF4-FFF2-40B4-BE49-F238E27FC236}">
                <a16:creationId xmlns:a16="http://schemas.microsoft.com/office/drawing/2014/main" id="{FCC0DEC9-291B-4095-9896-1244D3052774}"/>
              </a:ext>
            </a:extLst>
          </p:cNvPr>
          <p:cNvSpPr>
            <a:spLocks noGrp="1"/>
          </p:cNvSpPr>
          <p:nvPr>
            <p:ph sz="half" idx="1"/>
          </p:nvPr>
        </p:nvSpPr>
        <p:spPr>
          <a:xfrm>
            <a:off x="557999" y="1800000"/>
            <a:ext cx="6107977" cy="4893408"/>
          </a:xfrm>
        </p:spPr>
        <p:txBody>
          <a:bodyPr>
            <a:normAutofit fontScale="92500" lnSpcReduction="20000"/>
          </a:bodyPr>
          <a:lstStyle/>
          <a:p>
            <a:pPr>
              <a:lnSpc>
                <a:spcPct val="120000"/>
              </a:lnSpc>
            </a:pPr>
            <a:r>
              <a:rPr lang="sk-SK" dirty="0"/>
              <a:t>Hodnoty sú stabilné a dlhodobé presvedčenia o tom, čo je pre človeka dôležité. Hodnota vzniká z presvedčenia v momente, keď sa mu človek začne viac venovať a považuje ho za významné.</a:t>
            </a:r>
          </a:p>
          <a:p>
            <a:pPr>
              <a:lnSpc>
                <a:spcPct val="120000"/>
              </a:lnSpc>
            </a:pPr>
            <a:r>
              <a:rPr lang="sk-SK" dirty="0"/>
              <a:t>Človek musí byť schopný jasne vyjadriť svoje hodnoty, aby mohol robiť jasné, rozumné, zodpovedné a konzistentné rozhodnutia.</a:t>
            </a:r>
          </a:p>
          <a:p>
            <a:pPr>
              <a:lnSpc>
                <a:spcPct val="120000"/>
              </a:lnSpc>
            </a:pPr>
            <a:r>
              <a:rPr lang="sk-SK" dirty="0"/>
              <a:t>Je možné rozdeliť presvedčenia na rôzne typy hodnôt. Tieto typy hodnôt sa týkajú alebo súvisia s:</a:t>
            </a:r>
          </a:p>
          <a:p>
            <a:pPr lvl="2">
              <a:lnSpc>
                <a:spcPct val="120000"/>
              </a:lnSpc>
              <a:spcBef>
                <a:spcPts val="0"/>
              </a:spcBef>
            </a:pPr>
            <a:r>
              <a:rPr lang="sk-SK" dirty="0"/>
              <a:t>šťastím,</a:t>
            </a:r>
          </a:p>
          <a:p>
            <a:pPr lvl="2">
              <a:lnSpc>
                <a:spcPct val="120000"/>
              </a:lnSpc>
              <a:spcBef>
                <a:spcPts val="0"/>
              </a:spcBef>
            </a:pPr>
            <a:r>
              <a:rPr lang="sk-SK" dirty="0"/>
              <a:t>bohatstvom,</a:t>
            </a:r>
          </a:p>
          <a:p>
            <a:pPr lvl="2">
              <a:lnSpc>
                <a:spcPct val="120000"/>
              </a:lnSpc>
              <a:spcBef>
                <a:spcPts val="0"/>
              </a:spcBef>
            </a:pPr>
            <a:r>
              <a:rPr lang="sk-SK" dirty="0"/>
              <a:t>kariérnym úspechom,</a:t>
            </a:r>
          </a:p>
          <a:p>
            <a:pPr lvl="2">
              <a:lnSpc>
                <a:spcPct val="120000"/>
              </a:lnSpc>
              <a:spcBef>
                <a:spcPts val="0"/>
              </a:spcBef>
            </a:pPr>
            <a:r>
              <a:rPr lang="sk-SK" dirty="0"/>
              <a:t>rodinou.</a:t>
            </a:r>
          </a:p>
          <a:p>
            <a:pPr>
              <a:lnSpc>
                <a:spcPct val="120000"/>
              </a:lnSpc>
            </a:pPr>
            <a:endParaRPr lang="sk-SK" dirty="0"/>
          </a:p>
        </p:txBody>
      </p:sp>
      <p:sp>
        <p:nvSpPr>
          <p:cNvPr id="4" name="Τίτλος 3">
            <a:extLst>
              <a:ext uri="{FF2B5EF4-FFF2-40B4-BE49-F238E27FC236}">
                <a16:creationId xmlns:a16="http://schemas.microsoft.com/office/drawing/2014/main" id="{E9C56DBA-3CDD-4F31-8203-CE1939C66906}"/>
              </a:ext>
            </a:extLst>
          </p:cNvPr>
          <p:cNvSpPr>
            <a:spLocks noGrp="1"/>
          </p:cNvSpPr>
          <p:nvPr>
            <p:ph type="title"/>
          </p:nvPr>
        </p:nvSpPr>
        <p:spPr/>
        <p:txBody>
          <a:bodyPr/>
          <a:lstStyle/>
          <a:p>
            <a:r>
              <a:rPr lang="en-GB" dirty="0"/>
              <a:t>Hodnoty</a:t>
            </a:r>
          </a:p>
        </p:txBody>
      </p:sp>
      <p:pic>
        <p:nvPicPr>
          <p:cNvPr id="3" name="Obrázok 2" descr="Obrázok, na ktorom je bublina, ľudská tvár, osoba, ošatenie&#10;&#10;Automaticky generovaný popis">
            <a:extLst>
              <a:ext uri="{FF2B5EF4-FFF2-40B4-BE49-F238E27FC236}">
                <a16:creationId xmlns:a16="http://schemas.microsoft.com/office/drawing/2014/main" id="{27A15A21-B222-CE4D-69D9-76323DAC153D}"/>
              </a:ext>
            </a:extLst>
          </p:cNvPr>
          <p:cNvPicPr>
            <a:picLocks noChangeAspect="1"/>
          </p:cNvPicPr>
          <p:nvPr/>
        </p:nvPicPr>
        <p:blipFill rotWithShape="1">
          <a:blip r:embed="rId3">
            <a:extLst>
              <a:ext uri="{28A0092B-C50C-407E-A947-70E740481C1C}">
                <a14:useLocalDpi xmlns:a14="http://schemas.microsoft.com/office/drawing/2010/main" val="0"/>
              </a:ext>
            </a:extLst>
          </a:blip>
          <a:srcRect l="12468"/>
          <a:stretch/>
        </p:blipFill>
        <p:spPr>
          <a:xfrm>
            <a:off x="6976872" y="1803474"/>
            <a:ext cx="5059064" cy="3251052"/>
          </a:xfrm>
          <a:prstGeom prst="rect">
            <a:avLst/>
          </a:prstGeom>
        </p:spPr>
      </p:pic>
      <p:sp>
        <p:nvSpPr>
          <p:cNvPr id="7" name="Ορθογώνιο 1">
            <a:extLst>
              <a:ext uri="{FF2B5EF4-FFF2-40B4-BE49-F238E27FC236}">
                <a16:creationId xmlns:a16="http://schemas.microsoft.com/office/drawing/2014/main" id="{10BE73AF-D3C1-9112-6D9E-B0CE830C3C48}"/>
              </a:ext>
            </a:extLst>
          </p:cNvPr>
          <p:cNvSpPr/>
          <p:nvPr/>
        </p:nvSpPr>
        <p:spPr>
          <a:xfrm>
            <a:off x="3418652" y="6566673"/>
            <a:ext cx="8772088" cy="276999"/>
          </a:xfrm>
          <a:prstGeom prst="rect">
            <a:avLst/>
          </a:prstGeom>
        </p:spPr>
        <p:txBody>
          <a:bodyPr wrap="square">
            <a:spAutoFit/>
          </a:bodyPr>
          <a:lstStyle/>
          <a:p>
            <a:pPr algn="r"/>
            <a:r>
              <a:rPr lang="en-GB" sz="1200" dirty="0">
                <a:hlinkClick r:id="rId4"/>
              </a:rPr>
              <a:t>Zdroj </a:t>
            </a:r>
            <a:r>
              <a:rPr lang="en-GB" sz="1200" dirty="0"/>
              <a:t>| </a:t>
            </a:r>
            <a:r>
              <a:rPr lang="en-GB" sz="1200" dirty="0">
                <a:hlinkClick r:id="rId5"/>
              </a:rPr>
              <a:t>Licencia </a:t>
            </a:r>
            <a:r>
              <a:rPr lang="en-GB" sz="1200" dirty="0" err="1">
                <a:hlinkClick r:id="rId5"/>
              </a:rPr>
              <a:t>Pixabay</a:t>
            </a:r>
            <a:endParaRPr lang="en-GB" sz="1200" dirty="0"/>
          </a:p>
        </p:txBody>
      </p:sp>
    </p:spTree>
    <p:extLst>
      <p:ext uri="{BB962C8B-B14F-4D97-AF65-F5344CB8AC3E}">
        <p14:creationId xmlns:p14="http://schemas.microsoft.com/office/powerpoint/2010/main" val="36945159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περιεχομένου 5">
            <a:extLst>
              <a:ext uri="{FF2B5EF4-FFF2-40B4-BE49-F238E27FC236}">
                <a16:creationId xmlns:a16="http://schemas.microsoft.com/office/drawing/2014/main" id="{4BD0C7CC-BAC5-4DAE-90C4-844464AC94A7}"/>
              </a:ext>
            </a:extLst>
          </p:cNvPr>
          <p:cNvSpPr>
            <a:spLocks noGrp="1"/>
          </p:cNvSpPr>
          <p:nvPr>
            <p:ph sz="half" idx="2"/>
          </p:nvPr>
        </p:nvSpPr>
        <p:spPr/>
        <p:txBody>
          <a:bodyPr>
            <a:normAutofit/>
          </a:bodyPr>
          <a:lstStyle/>
          <a:p>
            <a:pPr marL="0" indent="0">
              <a:lnSpc>
                <a:spcPct val="120000"/>
              </a:lnSpc>
              <a:buNone/>
            </a:pPr>
            <a:r>
              <a:rPr lang="sk-SK" dirty="0"/>
              <a:t>Nedostatok sebauvedomenia, kritického náhľadu, alebo existencia </a:t>
            </a:r>
            <a:r>
              <a:rPr lang="sk-SK" b="1" dirty="0"/>
              <a:t>ambivalentnosti či neistoty v hodnotách, </a:t>
            </a:r>
            <a:r>
              <a:rPr lang="sk-SK" dirty="0"/>
              <a:t>môže viesť k menej racionálnemu prístupu k voľbám a v dôsledku toho k nežiaducemu správaniu.</a:t>
            </a:r>
          </a:p>
          <a:p>
            <a:pPr marL="0" indent="0">
              <a:lnSpc>
                <a:spcPct val="120000"/>
              </a:lnSpc>
              <a:buNone/>
            </a:pPr>
            <a:r>
              <a:rPr lang="sk-SK" dirty="0"/>
              <a:t>Potenciál týchto vplyvov ovplyvniť postoje bude väčší, ak osoba nemá jasne premyslené svoje presvedčenie a hodnoty. Tento proces zahŕňa zváženie princípov, podľa ktorých by mohli zladiť,  alebo uprednostniť konkurenčné hodnoty.</a:t>
            </a:r>
          </a:p>
        </p:txBody>
      </p:sp>
      <p:sp>
        <p:nvSpPr>
          <p:cNvPr id="5" name="Θέση περιεχομένου 4">
            <a:extLst>
              <a:ext uri="{FF2B5EF4-FFF2-40B4-BE49-F238E27FC236}">
                <a16:creationId xmlns:a16="http://schemas.microsoft.com/office/drawing/2014/main" id="{FCC0DEC9-291B-4095-9896-1244D3052774}"/>
              </a:ext>
            </a:extLst>
          </p:cNvPr>
          <p:cNvSpPr>
            <a:spLocks noGrp="1"/>
          </p:cNvSpPr>
          <p:nvPr>
            <p:ph sz="half" idx="1"/>
          </p:nvPr>
        </p:nvSpPr>
        <p:spPr/>
        <p:txBody>
          <a:bodyPr>
            <a:normAutofit/>
          </a:bodyPr>
          <a:lstStyle/>
          <a:p>
            <a:pPr marL="0" indent="0">
              <a:lnSpc>
                <a:spcPct val="120000"/>
              </a:lnSpc>
              <a:buNone/>
            </a:pPr>
            <a:r>
              <a:rPr lang="sk-SK" b="1" dirty="0"/>
              <a:t>Postoje </a:t>
            </a:r>
            <a:r>
              <a:rPr lang="sk-SK" dirty="0"/>
              <a:t>sú duševné stavy, ktoré ovplyvňujú rozhodovanie a konanie ľudí v rôznych situáciách a voči iným ľuďom. </a:t>
            </a:r>
            <a:r>
              <a:rPr lang="sk-SK" b="1" dirty="0"/>
              <a:t>Formujú ich najmä hodnoty a presvedčenia ľudí</a:t>
            </a:r>
            <a:r>
              <a:rPr lang="sk-SK" dirty="0"/>
              <a:t>, ktoré sú ich základnými princípmi a presvedčeniami.</a:t>
            </a:r>
          </a:p>
          <a:p>
            <a:pPr marL="0" indent="0">
              <a:lnSpc>
                <a:spcPct val="120000"/>
              </a:lnSpc>
              <a:buNone/>
            </a:pPr>
            <a:r>
              <a:rPr lang="sk-SK" dirty="0"/>
              <a:t>Postoje ľudí v momente rozhodovania môžu ovplyvniť aj iné faktory, ktoré nie sú hlboko zakorenené v ich mysliach. </a:t>
            </a:r>
          </a:p>
          <a:p>
            <a:pPr marL="0" indent="0">
              <a:lnSpc>
                <a:spcPct val="120000"/>
              </a:lnSpc>
              <a:buNone/>
            </a:pPr>
            <a:r>
              <a:rPr lang="sk-SK" dirty="0"/>
              <a:t>Patria sem sociálne normy, konvencie, tlak rovesníkov či emocionálny stres.</a:t>
            </a:r>
          </a:p>
        </p:txBody>
      </p:sp>
      <p:sp>
        <p:nvSpPr>
          <p:cNvPr id="3" name="pop-up" descr="Click here for pop up information.">
            <a:extLst>
              <a:ext uri="{FF2B5EF4-FFF2-40B4-BE49-F238E27FC236}">
                <a16:creationId xmlns:a16="http://schemas.microsoft.com/office/drawing/2014/main" id="{C3A67301-39B7-99CC-D178-F4F617E8AAEA}"/>
              </a:ext>
            </a:extLst>
          </p:cNvPr>
          <p:cNvSpPr/>
          <p:nvPr/>
        </p:nvSpPr>
        <p:spPr>
          <a:xfrm>
            <a:off x="8316539" y="1342800"/>
            <a:ext cx="914399" cy="510346"/>
          </a:xfrm>
          <a:prstGeom prst="borderCallout1">
            <a:avLst/>
          </a:prstGeom>
          <a:solidFill>
            <a:schemeClr val="bg1"/>
          </a:solidFill>
          <a:ln>
            <a:solidFill>
              <a:srgbClr val="D719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k-SK" b="1" dirty="0">
                <a:solidFill>
                  <a:srgbClr val="D71921"/>
                </a:solidFill>
              </a:rPr>
              <a:t>kliknite na</a:t>
            </a:r>
          </a:p>
        </p:txBody>
      </p:sp>
      <p:pic>
        <p:nvPicPr>
          <p:cNvPr id="8" name="Θέση περιεχομένου 4" descr="Χειρονομία διπλού πατήματος περίγραμμα">
            <a:extLst>
              <a:ext uri="{FF2B5EF4-FFF2-40B4-BE49-F238E27FC236}">
                <a16:creationId xmlns:a16="http://schemas.microsoft.com/office/drawing/2014/main" id="{B4A9B177-F602-ED98-3133-35C627D7E0ED}"/>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9063387" y="938746"/>
            <a:ext cx="914400" cy="914400"/>
          </a:xfrm>
          <a:prstGeom prst="rect">
            <a:avLst/>
          </a:prstGeom>
        </p:spPr>
      </p:pic>
      <p:sp>
        <p:nvSpPr>
          <p:cNvPr id="4" name="Τίτλος 3">
            <a:extLst>
              <a:ext uri="{FF2B5EF4-FFF2-40B4-BE49-F238E27FC236}">
                <a16:creationId xmlns:a16="http://schemas.microsoft.com/office/drawing/2014/main" id="{E9C56DBA-3CDD-4F31-8203-CE1939C66906}"/>
              </a:ext>
            </a:extLst>
          </p:cNvPr>
          <p:cNvSpPr>
            <a:spLocks noGrp="1"/>
          </p:cNvSpPr>
          <p:nvPr>
            <p:ph type="title"/>
          </p:nvPr>
        </p:nvSpPr>
        <p:spPr/>
        <p:txBody>
          <a:bodyPr/>
          <a:lstStyle/>
          <a:p>
            <a:r>
              <a:rPr lang="sk-SK" dirty="0"/>
              <a:t>Postoje</a:t>
            </a:r>
          </a:p>
        </p:txBody>
      </p:sp>
      <p:sp>
        <p:nvSpPr>
          <p:cNvPr id="2" name="TextBox 1">
            <a:extLst>
              <a:ext uri="{FF2B5EF4-FFF2-40B4-BE49-F238E27FC236}">
                <a16:creationId xmlns:a16="http://schemas.microsoft.com/office/drawing/2014/main" id="{85D3F7F5-9A32-24F0-F5D0-A5F25A673897}"/>
              </a:ext>
            </a:extLst>
          </p:cNvPr>
          <p:cNvSpPr txBox="1"/>
          <p:nvPr/>
        </p:nvSpPr>
        <p:spPr>
          <a:xfrm>
            <a:off x="3870001" y="-297789"/>
            <a:ext cx="3633958" cy="3354765"/>
          </a:xfrm>
          <a:prstGeom prst="rect">
            <a:avLst/>
          </a:prstGeom>
          <a:solidFill>
            <a:schemeClr val="bg1">
              <a:lumMod val="95000"/>
            </a:schemeClr>
          </a:solidFill>
          <a:ln>
            <a:solidFill>
              <a:srgbClr val="D71921"/>
            </a:solidFill>
          </a:ln>
        </p:spPr>
        <p:txBody>
          <a:bodyPr wrap="square">
            <a:spAutoFit/>
          </a:bodyPr>
          <a:lstStyle/>
          <a:p>
            <a:pPr>
              <a:spcBef>
                <a:spcPts val="600"/>
              </a:spcBef>
              <a:spcAft>
                <a:spcPts val="600"/>
              </a:spcAft>
            </a:pPr>
            <a:r>
              <a:rPr lang="sk-SK" b="1" dirty="0"/>
              <a:t>Niekoľko tipov, ako rozvíjať svoje sebauvedomenie a tým aj svoje postoje:</a:t>
            </a:r>
          </a:p>
          <a:p>
            <a:pPr marL="285750" indent="-285750">
              <a:spcBef>
                <a:spcPts val="600"/>
              </a:spcBef>
              <a:spcAft>
                <a:spcPts val="600"/>
              </a:spcAft>
              <a:buFont typeface="Arial" panose="020B0604020202020204" pitchFamily="34" charset="0"/>
              <a:buChar char="•"/>
            </a:pPr>
            <a:r>
              <a:rPr lang="sk-SK" dirty="0"/>
              <a:t>Buďte zvedaví, kto ste</a:t>
            </a:r>
          </a:p>
          <a:p>
            <a:pPr marL="285750" indent="-285750">
              <a:spcBef>
                <a:spcPts val="600"/>
              </a:spcBef>
              <a:spcAft>
                <a:spcPts val="600"/>
              </a:spcAft>
              <a:buFont typeface="Arial" panose="020B0604020202020204" pitchFamily="34" charset="0"/>
              <a:buChar char="•"/>
            </a:pPr>
            <a:r>
              <a:rPr lang="sk-SK" dirty="0"/>
              <a:t>Pozrite sa za svoje hranice</a:t>
            </a:r>
          </a:p>
          <a:p>
            <a:pPr marL="285750" indent="-285750">
              <a:spcBef>
                <a:spcPts val="600"/>
              </a:spcBef>
              <a:spcAft>
                <a:spcPts val="600"/>
              </a:spcAft>
              <a:buFont typeface="Arial" panose="020B0604020202020204" pitchFamily="34" charset="0"/>
              <a:buChar char="•"/>
            </a:pPr>
            <a:r>
              <a:rPr lang="sk-SK" dirty="0"/>
              <a:t>Snažte sa vidieť jasne</a:t>
            </a:r>
          </a:p>
          <a:p>
            <a:pPr marL="285750" indent="-285750">
              <a:spcBef>
                <a:spcPts val="600"/>
              </a:spcBef>
              <a:spcAft>
                <a:spcPts val="600"/>
              </a:spcAft>
              <a:buFont typeface="Arial" panose="020B0604020202020204" pitchFamily="34" charset="0"/>
              <a:buChar char="•"/>
            </a:pPr>
            <a:r>
              <a:rPr lang="sk-SK" dirty="0"/>
              <a:t>Opýtajte sa ostatných, ako vás vidia</a:t>
            </a:r>
          </a:p>
          <a:p>
            <a:pPr marL="285750" indent="-285750">
              <a:spcBef>
                <a:spcPts val="600"/>
              </a:spcBef>
              <a:spcAft>
                <a:spcPts val="600"/>
              </a:spcAft>
              <a:buFont typeface="Arial" panose="020B0604020202020204" pitchFamily="34" charset="0"/>
              <a:buChar char="•"/>
            </a:pPr>
            <a:r>
              <a:rPr lang="sk-SK" dirty="0"/>
              <a:t>Píšte si denník</a:t>
            </a:r>
          </a:p>
        </p:txBody>
      </p:sp>
    </p:spTree>
    <p:extLst>
      <p:ext uri="{BB962C8B-B14F-4D97-AF65-F5344CB8AC3E}">
        <p14:creationId xmlns:p14="http://schemas.microsoft.com/office/powerpoint/2010/main" val="2601966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sk-SK" dirty="0"/>
              <a:t>Kódex morálky a kultúra</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9" y="1799999"/>
            <a:ext cx="9177672" cy="4865977"/>
          </a:xfrm>
        </p:spPr>
        <p:txBody>
          <a:bodyPr>
            <a:noAutofit/>
          </a:bodyPr>
          <a:lstStyle/>
          <a:p>
            <a:pPr marL="0" indent="0">
              <a:buNone/>
            </a:pPr>
            <a:r>
              <a:rPr lang="sk-SK" sz="1800" dirty="0"/>
              <a:t>Každá kultúra má svoj vlastný morálny kódex. Tradičné predstavy o morálke alebo hodnotovom systéme môžu byť úplne odlišné a kultúrne skupiny môžu mať úplne odlišný prístup k pravde a klamstvu. Existuje aj morálny kódex na osobnej úrovni, ktorý je ovplyvňovaný mäkkými zručnosťami, ako napr.: </a:t>
            </a:r>
          </a:p>
          <a:p>
            <a:pPr>
              <a:buFont typeface="Arial" panose="020B0604020202020204" pitchFamily="34" charset="0"/>
              <a:buChar char="•"/>
            </a:pPr>
            <a:r>
              <a:rPr lang="sk-SK" sz="1800" b="1" dirty="0"/>
              <a:t>Asertivita </a:t>
            </a:r>
            <a:r>
              <a:rPr lang="sk-SK" sz="1800" dirty="0"/>
              <a:t>- najmä v individualistických spoločnostiach je cenená, pretože vedie človeka k priamemu, sebavedomému konaniu, ktoré presadzuje jeho záujmy. To je problematické pre kultúry, ktoré nemajú asertívne konanie integrované do svojich sociálnych zložiek a preto môžu mať s takýmto konaním problémy.</a:t>
            </a:r>
          </a:p>
          <a:p>
            <a:pPr>
              <a:buFont typeface="Arial" panose="020B0604020202020204" pitchFamily="34" charset="0"/>
              <a:buChar char="•"/>
            </a:pPr>
            <a:r>
              <a:rPr lang="sk-SK" sz="1800" b="1" dirty="0"/>
              <a:t>Zlepšovanie seba samého </a:t>
            </a:r>
            <a:r>
              <a:rPr lang="sk-SK" sz="1800" dirty="0"/>
              <a:t>- tendencia vytvárať o sebe pozitívnejší obraz, ako je skutočnosť, tendencia zlepšovať požadované vlastnosti.</a:t>
            </a:r>
          </a:p>
          <a:p>
            <a:pPr>
              <a:buFont typeface="Arial" panose="020B0604020202020204" pitchFamily="34" charset="0"/>
              <a:buChar char="•"/>
            </a:pPr>
            <a:r>
              <a:rPr lang="sk-SK" sz="1800" b="1" dirty="0"/>
              <a:t>Sebakritika </a:t>
            </a:r>
            <a:r>
              <a:rPr lang="sk-SK" sz="1800" dirty="0"/>
              <a:t>- neschopnosť adekvátne zhodnotiť vlastný výkon, činnosť alebo úspechy. Podceňovanie vlastných schopností, ktoré nezodpovedá skutočnej realite</a:t>
            </a:r>
            <a:r>
              <a:rPr lang="sk-SK" sz="1800" b="0" i="0" dirty="0">
                <a:solidFill>
                  <a:srgbClr val="222222"/>
                </a:solidFill>
                <a:effectLst/>
                <a:latin typeface="PT Sans" panose="020B0503020203020204" pitchFamily="34" charset="-18"/>
              </a:rPr>
              <a:t>.</a:t>
            </a:r>
          </a:p>
          <a:p>
            <a:pPr marL="0" indent="0">
              <a:buNone/>
            </a:pPr>
            <a:r>
              <a:rPr lang="sk-SK" sz="1800" dirty="0"/>
              <a:t>Morálny kódex súvisí aj s nepravdivosťou v komunikácii na sociálnych sieťach a s prístupom k šíreniu nepravdivých správ alebo dezinformácií.</a:t>
            </a:r>
          </a:p>
        </p:txBody>
      </p:sp>
      <p:sp>
        <p:nvSpPr>
          <p:cNvPr id="11" name="Ορθογώνιο 1">
            <a:extLst>
              <a:ext uri="{FF2B5EF4-FFF2-40B4-BE49-F238E27FC236}">
                <a16:creationId xmlns:a16="http://schemas.microsoft.com/office/drawing/2014/main" id="{E314B2E6-0586-408E-8D1A-41287EF3B8C4}"/>
              </a:ext>
            </a:extLst>
          </p:cNvPr>
          <p:cNvSpPr/>
          <p:nvPr/>
        </p:nvSpPr>
        <p:spPr>
          <a:xfrm>
            <a:off x="3418652" y="6566673"/>
            <a:ext cx="8772088" cy="276999"/>
          </a:xfrm>
          <a:prstGeom prst="rect">
            <a:avLst/>
          </a:prstGeom>
        </p:spPr>
        <p:txBody>
          <a:bodyPr wrap="square">
            <a:spAutoFit/>
          </a:bodyPr>
          <a:lstStyle/>
          <a:p>
            <a:pPr algn="r"/>
            <a:r>
              <a:rPr lang="sk-SK" sz="1200" dirty="0">
                <a:hlinkClick r:id="rId3"/>
              </a:rPr>
              <a:t>Zdroj </a:t>
            </a:r>
            <a:r>
              <a:rPr lang="sk-SK" sz="1200" dirty="0"/>
              <a:t>| </a:t>
            </a:r>
            <a:r>
              <a:rPr lang="sk-SK" sz="1200" dirty="0">
                <a:hlinkClick r:id="rId4"/>
              </a:rPr>
              <a:t>Licencia </a:t>
            </a:r>
            <a:r>
              <a:rPr lang="sk-SK" sz="1200" dirty="0" err="1">
                <a:hlinkClick r:id="rId4"/>
              </a:rPr>
              <a:t>Pixabay</a:t>
            </a:r>
            <a:endParaRPr lang="sk-SK" sz="1200" dirty="0"/>
          </a:p>
        </p:txBody>
      </p:sp>
      <p:pic>
        <p:nvPicPr>
          <p:cNvPr id="4" name="Obrázok 3" descr="Obrázok, na ktorom je silueta&#10;&#10;Automaticky generovaný popis">
            <a:extLst>
              <a:ext uri="{FF2B5EF4-FFF2-40B4-BE49-F238E27FC236}">
                <a16:creationId xmlns:a16="http://schemas.microsoft.com/office/drawing/2014/main" id="{C48F9712-CB2A-BF08-6E6F-8103B43B3B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64496" y="1840340"/>
            <a:ext cx="2381130" cy="1588660"/>
          </a:xfrm>
          <a:prstGeom prst="rect">
            <a:avLst/>
          </a:prstGeom>
        </p:spPr>
      </p:pic>
    </p:spTree>
    <p:extLst>
      <p:ext uri="{BB962C8B-B14F-4D97-AF65-F5344CB8AC3E}">
        <p14:creationId xmlns:p14="http://schemas.microsoft.com/office/powerpoint/2010/main" val="16361956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COSTAID_Module 5_Ethics_a_sk"/>
  <p:tag name="ISPRING_PLAYERS_CUSTOMIZATION_2" val="UEsDBBQAAgAIAKl2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CwbEFY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LBsQVg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sGxBWH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LBsQVg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LBsQVi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LBsQVg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CwbEFYFQaV5GsAAABvAAAAHAAAAHVuaXZlcnNhbC9sb2NhbF9zZXR0aW5ncy54bWwNyrEKwkAMANC9XxEySB3Uugn2rpujCK0fENogB7mk9ELRv/e2N7x++GaBnbeSTANezx0C62xL0k/A9/Q43RCKky4kphxQDWGITS82k4zsXmOBVejH28S5wvlJuc4XqbOkAu1B/B6PeInNH1BLAwQUAAIACACwbEFYwhuumWgSAAD3TQAAFwAAAHVuaXZlcnNhbC91bml2ZXJzYWwucG5n7Zx7WFNXtsBxbHV81TrO1KKVtNXqtbXGikghkLQWsegoU20FH0nEF9W0oMYkQB6n33QKVq2paMUHIXdERQskWI0B8qpSjUpNqjwigeSoKRwgnESIJJycJGcOIViwnf/m3u+7t4cPPrJ39m/ttddae+21+Q758m8rl04YO3VsWFjYhKT3E1aFhY1qDAt75rM/jsJ7WIbsI/ivEexVSxeHyQwvdeCNZ9LfXfFuWNgF8Thf2rN4e8zO99eyw8Keq+n/GaHPPLclLGzFgaSEdz/MYnRZwFIYebcNQZzV2x8tnqTuOHvlpEP7KHHqoX9+Gh7e5Rg36RP1X8ft2vanT1+SjN2xZ1bsC5EvJtxaWc/9+stzk0pOHe57I2Hkwwja6DUXvmtbf/P8bPE3sxUMcha7kWFXmZpKvqVyLpC0qC+aHBb8+t60JXVk8NVnpo3/C68eFeUqQMwPFsxMyu//7ph2l9+rBFAlGfCbAH/PGbKwo1Ue6JTPjM+GsGchbAyETTjviSsbEdQWhTUiwOsMOJwMbd81MkPEpt9l8wLgzgDp0PyBMfOd+BAzfUe+dh2ETRpTMzU4s8tq95TItYfmJXleG88Kdv0YWZa0o2CQMlbMOk+/WjEqOE1czYnT3CfoeFa++fcDyePLhA62lI/Ul1B7exrXZ2rUSNvJfOrLkkihwR1jS0nHtP9ImxB0ZzacBh+W+n4u9fjqaP66AjKA1P77kS1Nu3tXZCeRDhjCdbHoMD/kkMMbg42sdblRSc7XQmom11bM6tCEIvT+9vDGmZqCEBX3Jr4eT35IfMnW1MNFJWTBg3FkWu9qWm+PBkQ1zscjaY9GkklYn54s190K2aFuQVmS8U46DW0qcPYddGYhRzORo7Vau0pr73FFRA5Y4dGl8ay7o3XsEnO4wfCZ20YL2ORUrYY7Ssk2mbPhPFF7nvahS7Zg2OjIs0LFgy5RFt9erpwnr9r6i9qnJ4pARAIinfp3rOB5973wegYkixpcZGl8WdKqQTep3RVcx17k4RTdf20/R/PV0ARI/+y1JgdfYn/KcKyJLCnaAs3ThZM7ppmcPoNTLehcLc1B9uv69teakqGuIpYBmyxj6Dgy1VMg8HgpsAe5nZUEVoo8PMDTmiJqTWGI7EqRvaeXhrloAKJgoooUk++m1HezNUr567khv/bxGXLSVPtkad8PtUbfj0b1VKNBwlJCoAiFC8SAzyZnUCR2BxPoKuwuvQgwhy3yQJV3m/p05ieQ7BLTd40pQC6Q0AvypmTscbKuOtAp/PWEOn+zTtiv8zRJpPeOWPRYInKnA+7WaJEtmiHCF/S4NQ/oywM7akiBR7VSf5OULgo0NOnIaQOu2Mjgp6LBsI4GXNH52pvez2l9nxeQfFdIAiTgxAIpEj1Upf8NM+sCdl0AQxNxfQ+KnB6Rs5WvhfgMTgSTzjb0PT1FA9PfUKDzoUzQW1/CFD2YrPP11JHQqgKsezaw7G50GuQrYgsMrhhTeiol3dfZBQ7bfQ8LRB2tNSTESCZ5H2EzO0bWx5ik2NUpDKvAdbt2uBndhzGXcYNoNeNuNKDztWHbQ0GXrchTkFASdTcyITsJ9ElUjYP7phy3fS9uQ1Lhb++kXtEEFugCRVLqfbqfbxotV1pz7D1DVHT6X2qkYojRPtI8LVO9C3HSSWqqp8pIL/Kjf8qNCspsC2+sv1HhjqNLUD3RR/T9nvra1+YqSNgNQIR0iP0trSyxv4vsyywwKmOZeiRHxkDzujpbaEd/OaTPJnZUuCfTenVqX4AkcCv034JeOWaqJWG0TGAJhLhYC7ZIQKwT4dl9EUrQFej+SN/gYpbr5VAgPoK5HPuRmZkCBS48OWtzo6KW5Soix/p1eNqoZQb8QLSc8rym+dgRq4aTqCmFwHL0LZhl0XA3xGMNOb4cB1YmlodO4PvCbamri7ekokwASWH4vYxRp3gqd8tN7rQqgy0yR9PLpPoNL3IYFJI0Q4qpME86I9BWyxT1FkHsDCfH3sk2yJVpsFqEZet6AF8nxSTV62FFs4lt71xZVSqH3HyL1SkQ8B2+HMz4MAWATWA2VgoklssM/s1DCpQdj3t901nikXdS7BaZBgjEaYWC6/LItyUUm0Ff4uqucsRRTRadsdyEFKL69LcpxffCxxld4hpzeJ8hlcuXl4KegD/DotP7bXVVboEhW2B1+SIgWx2yLp/SxygpZWOpQ6qjqRopjqoN8hKUospw7ooAHbkUySG7wADb1kNeNmxzlQxMdS+WV2hh8guZRst2sc4IK1CZtgi1O0hSg0JJc4XftcIK7tMeWafaDHefaJ7+MSSTNYvT4kyFLKdc5WQJDX5bs3ijWujoqKTz0EliDy5a5ehGmvlxVKqEZYRaGCrAWQcv3XxZFesRDymbzt/xVnDtcUCiLDIWP7nMpXYHX2msAgSJCr2uBMbFcTzNm1OYRjg+giR1YIV6Wr1YJPhV+N3Ga7PpXNGfbf4oZYRckxPoPhH5tiWxxGXvj50SqLfOJv6bureBCqmx7ECgGzlhjFIaafLpSrGRpaTcMKB0ywpub2+LTr9LxXbswaA4Wm5PSxqPD7t9tISnLeHNyVWwS0z+n/ZEzbfkqN2diJ6Fh9ZiSzWm+slgc7XYLNuc7hgIaVZ4xMmQk6OiY1mjm6vcbr4kAtCtFzON2QI+PD4d14EkZRnQIn16mQrAUCOLx3GQlr84EMjH0vE4lqen1kWnPK3BgrL4ZKKP6CP6fqPPCVWcnZgBekC/pwCz9l6xD00X/fVp3wxadvDm4JO4hEM3nCmikdqt02WHas5fvWkVoWzHusPUzyRsocHTUAXMHVI1U/wP0rH21q+k6Be1mYbl3jZ7IcSWyQ3oR0/OhMAr+OXQ+J+8BlvlaTAEBKDeEc5OUFV0cagR3IgRYJB+smbZvqoFnDmG4ef+WZRo/99ttx/PUyjxW2prnTRwu9YkyyGbgJ7DUrVApBm6N3LkeEVQIPp5KX4Bx+/IOlGDDtECaM9xo6Ctx4waftqDFtZli0vtVmMGs66BlWJhYgqqh+S3AbsRX87QYubIeBbmALE8nsMaKzZWcjlweaRaaFcK0drZ1O7l8lHno61990qZcpmQhuIHpJzjOZEG00O7py9xPn7am9Dil5nphbEmXx3gNpKZFMkV+D2SN1keW9wMI5E3hD8X07o7kUir5Xqlywd762Ckrmqy4wDDI5eKM+Wg1dmoEsLpC1V0Nh9DafZsf0CmcnFAGU3szFPg5STH8QhN/GZoacB0VnATT8s5enP4UcN0Vnp9jgAe/yH2kBkoTXGyc0tdfYu2SCZ1tkziUamWUd9FZkgM7PQjFKcQM/uhQrxMMyN97oDSJMtVuDhWJg+tNtqaez3iTECLUnoceQqXETqwU+mp9sanLHvq4KbwGJJD7eMTU+Qg73pJ5BbJiM7x25SvdC36u0WmsjRwIqSsTCMY+x5eL2RC8Rk2E5Jj+J7Dh0VhlJGmcI2MoXJuYOcq9JBTrgMEImdzFs++qMwSCKdrLg8r/M7gXj5geMSh7dOshFyGP3KmyQzteyKkzEzLdXnpiM4d41Ukm4HlYdb5e5mwQp/BK5e85XAXTwsKxlCwWghD1S5jxwY+6FcsH1qhfbCgTKK6jUsDPCZ+hyDwaVbsjDr/9G0eCSuDd9kSO8Nks2yB9HOt4AV3hq3J5uRgZhVn2nWDZLfHBNKoxWY/qORWkxojdNbWYRGseY6l/AAevzZ9YTWniFZsarjHLaLV1MM29m1YH1Ok9wBLm6sci85KKM0Rzmco+AVi0dd4Ncm3OF6nbMZNlWEq0itHdHV7Yp3CqDKJRy2coPTo/DFy3FN8EMu65TL7LVxI0SzF1KCftl/x9Ox4IH5+d7OSUi0LMC7pjTG2Rn/lnsRq1ORcei5SZimiOdlFNDnIBIAp5ip2V0BjtKGqmwYbauSr67oe9wWUOhoc0ESAHrUJ9uop9wwKD3CwFGSfGXaRwQ5GCecPrelm1Jxw/E+2i69XuGfQekj4PacDVAsGdlh1zgr+U3714yUnSfvQ1r9va9OpruO8iP4cIoCiaszRKcMuMow8BTvdrBQ1K4FrG7nTGleCfgvmbXjExW9RtOdYUFWkWpKxuZA7bAfgV7ClWJ9UHXlQAhmOcafdClzT+VLIJKQ9We3tg5VgYF8aLPAlY000ID2LIv6KtX6Yhj3FLxsruFj3p6l8gQCPIAN4zf1lsu8uRS7Bk8H24mGJjobvRHNVMezLieWVhTdeHqaJh5+qAp5af2yZREeG3d22Cvf1aSQ+pEDTcFjks8FR8LAMcrPCnal1glrXjOlGvafGvJTqnSwX/WDLdvTnXvmLjYYXeVSPmuttzES5vIqvnoLxUmSoKbek1gmJNtH+zbbVmLaC1BL8K+mwgk3DxIs+aM5gsVmUtmKVakj0J8FDUttMxZBccLh+HgEREAEREAEREAEREAEREAEREAEREAEREAEREAEREAEREAEREAEREAEREAEREAEREAEREAEREAEREAEREAH9f4HuYyznQfqZSmXYQUwsv6xMziSrHdwXFt9qXhtXESn5+lUJfeznh17ev+HxoXN7GYuQbN7NiTFtt2PQk9mRPBqp7+Hkbdclb7ZdiWmih60xblpxt/31uQNTpsbvj0oqLq0Izdk7t3HmV7KrmwY0bbiYenhh9dj9A6r+jsC7OJA/8LExRx2dnZ3zzxfNmnpq+Srmkh0Xgv/LEbb++Ql3XjsvH5Syfnbw7S+uDTwerFy5MKHgtHZQaobk473zkoR/eWHgofaW2DvP0/O9g+pVck69Uj2z96PUgYfRfa3iiSY0L1nm9sxjCjuYWGArZzpzPV8C964prBUmvrcnqXNwLQary6L3S/ZPeZCfXq4wNTN416ta0icPVe1tvocEXz1jMLPkFNsGx8Uvc9vz61PSBpZRqPn4+MVvFpxyKVetGarx/a4l+wvLj0yS6L75bkC501NYcN6rZKkW6ak5xCOpx5N2HjdHmRXmqFLa4jH9zM59H3OrhsraV7/pU4+7roz2SZPMEhiw02tLXLeGy32BNUXMzJt46ZACGHBP0p2y3W9sTYAyz5QNWO38NXOhdA2l8YmIi7eWGUX+nZUPA7XYwYPh9MQ9gb1HK51Phq97PP/kjNBY9q1PJko3TJddBrHuBzmA50rto8o7uHTxOQtLBRW7GQl6yaC+h6ewwN23TIl/6GfnzjmxepvXgYLPpVTvwu7Mi8s4iK9taYOjymQ93F65Y+2AD7etLZN4138SdOTyfW1Hjhc5qRGySyDW51I9OlZ1a6+BtFblKXYXJeg/rN0XtP1bggtc5PGKrA2znuh4XnG8/QM09gfKFPJVW9vrM2KBLbAVlf/jpbfI1KN/CbpzU9+m8viFyf69wU9T+j7/VEzrEQddG7vhQSLK39NS2L+mDJln5hvBQLxWcc080RgQjSgJpIQ/UW61FxA9+/OFA+2+mBO2N165OOCC8WvLpgOry/3Z9RFHG1qn/iI+glqFi28bObrf3+KTF3HujsLz31jsDXfEEv3W0HJ29WyCKz+kNGpHfYfrhyx7/5dV3e7uKPtr+B2k+KR9tSBksJWMsiWKL8xzdBeDEVhx+uOVMQr3bbp/9qV5Uu0Y8clSfJpDCj5th/PmHFr4Y84vhl6ylfqHCYPQ8Y5AseXBsuiVyP13L+PIBwq+Q+GZGStbF/LmkhdYtDg03rfjRqZfOm5wVVsvLxodv4OZ93ZP3Trsw/7IMWvczBFN1v3tlatvhRyEboKtraU1TdEkf/y8OrMUdjJJYDAqUlctLPmx8ehylVL6XEqLE3PVATW2xIJJEtoprnwpHH9s8/ljIX8dSi6jx4mElVdv7y73a/xNCfqRg3GVcQZXuPxIaOAFMNVewNK0pz4x3LAdMvdyKotOFbIr74KnbEFXHv3z7TnKVbjua0IKX7i3Ce47uYO5/+Czg0q2LMPtvn5OKBpe3a/IfLPhRHvWv5nC+9HXq4Papd61jCbXrG0dni0OrSuzVGVNotYnPtmE+NKmG94wMfiWcGi3dMWTDf9lXkbriFA+sDQn7xdUbNwC9142SXbN8zQlBHPX+282tona15C+Di6mJEeLVup4yOuFdFm5O7bZXv52AXpgcNoodvye5Ox3grZ/hzyQgnNCKZg1ZXgKhvyo58HL9Px1cPgHofz2fbkLcUE7j81LKncfOBdKmvfXVGu1Vh3fM++lb5fHGs2R/4yf9m0oF4dt/EMoZ4cd+35AcFjYrIrBzxQb8x8dhm3XYZMfzG4Y2xGzE+zvSVqyMkG2eOPf/wVQSwMEFAACAAgAsGxBWOohDhNLAAAAbAAAABsAAAB1bml2ZXJzYWwvdW5pdmVyc2FsLnBuZy54bWyzsa/IzVEoSy0qzszPs1Uy1DNQsrfj5bIpKEoty0wtV6gAigEFIUBJoRLINUJwyzNTSjKAQiYmFgjBjNTM9IwSoKiBhRlcVB9oKABQSwECAAAUAAIACACpdlBPNmFYAkcDAADhCQAAFAAAAAAAAAABAAAAAAAAAAAAdW5pdmVyc2FsL3BsYXllci54bWxQSwECAAAUAAIACACwbEFYtTf0qBwFAADhEwAAHQAAAAAAAAABAAAAAAB5AwAAdW5pdmVyc2FsL2NvbW1vbl9tZXNzYWdlcy5sbmdQSwECAAAUAAIACACwbEFYFR5gG6MAAAB/AQAALgAAAAAAAAABAAAAAADQCAAAdW5pdmVyc2FsL3BsYXliYWNrX2FuZF9uYXZpZ2F0aW9uX3NldHRpbmdzLnhtbFBLAQIAABQAAgAIALBsQVh0STUfPAQAAAwVAAAnAAAAAAAAAAEAAAAAAL8JAAB1bml2ZXJzYWwvZmxhc2hfcHVibGlzaGluZ19zZXR0aW5ncy54bWxQSwECAAAUAAIACACwbEFYN4uHansDAACsDAAAIQAAAAAAAAABAAAAAABADgAAdW5pdmVyc2FsL2ZsYXNoX3NraW5fc2V0dGluZ3MueG1sUEsBAgAAFAACAAgAsGxBWKavViM2BAAAlhQAACYAAAAAAAAAAQAAAAAA+hEAAHVuaXZlcnNhbC9odG1sX3B1Ymxpc2hpbmdfc2V0dGluZ3MueG1sUEsBAgAAFAACAAgAsGxBWCYPfuiwAQAAbwYAAB8AAAAAAAAAAQAAAAAAdBYAAHVuaXZlcnNhbC9odG1sX3NraW5fc2V0dGluZ3MuanNQSwECAAAUAAIACACwbEFYFQaV5GsAAABvAAAAHAAAAAAAAAABAAAAAABhGAAAdW5pdmVyc2FsL2xvY2FsX3NldHRpbmdzLnhtbFBLAQIAABQAAgAIALBsQVjCG66ZaBIAAPdNAAAXAAAAAAAAAAAAAAAAAAYZAAB1bml2ZXJzYWwvdW5pdmVyc2FsLnBuZ1BLAQIAABQAAgAIALBsQVjqIQ4TSwAAAGwAAAAbAAAAAAAAAAEAAAAAAKMrAAB1bml2ZXJzYWwvdW5pdmVyc2FsLnBuZy54bWxQSwUGAAAAAAoACgAGAwAAJywAAAAA"/>
  <p:tag name="ISPRING_LMS_API_VERSION" val="SCORM 1.2"/>
  <p:tag name="ISPRING_ULTRA_SCORM_COURSE_ID" val="8B340CB7-788A-4653-881D-1801D39804F2"/>
  <p:tag name="ISPRING_CMI5_LAUNCH_METHOD" val="any window"/>
  <p:tag name="ISPRINGCLOUDFOLDERID" val="1"/>
  <p:tag name="ISPRINGONLINEFOLDERID" val="1"/>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PASSING_SCORE" val="0.000000"/>
  <p:tag name="ISPRING_CURRENT_PLAYER_ID" val="universal"/>
  <p:tag name="ISPRING_PRESENTATION_TITLE" val="COSTAID_Module 5_Ethics_a_sk"/>
  <p:tag name="ISPRING_FIRST_PUBLISH" val="1"/>
  <p:tag name="ISPRING_SCORM_ENDPOINT" val="&lt;endpoint&gt;&lt;enable&gt;0&lt;/enable&gt;&lt;lrs&gt;http://&lt;/lrs&gt;&lt;auth&gt;0&lt;/auth&gt;&lt;login&gt;&lt;/login&gt;&lt;password&gt;&lt;/password&gt;&lt;key&gt;&lt;/key&gt;&lt;name&gt;&lt;/name&gt;&lt;email&gt;&lt;/email&gt;&lt;/endpoint&gt;&#10;"/>
  <p:tag name="ISPRING_OUTPUT_FOLDER" val="[[&quot;\u007F\uFFFD\uFFFD{A396230D-9A3A-426D-B380-67D82CDE4863}&quot;,&quot;C:\\Users\\pantelis\\Documents\\COSTAID\\Slovakian&quot;]]"/>
  <p:tag name="ISPRING_SCORM_RATE_QUIZZES" val="0"/>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9485</TotalTime>
  <Words>2464</Words>
  <Application>Microsoft Office PowerPoint</Application>
  <PresentationFormat>Ευρεία οθόνη</PresentationFormat>
  <Paragraphs>179</Paragraphs>
  <Slides>23</Slides>
  <Notes>23</Notes>
  <HiddenSlides>0</HiddenSlides>
  <MMClips>0</MMClips>
  <ScaleCrop>false</ScaleCrop>
  <HeadingPairs>
    <vt:vector size="6" baseType="variant">
      <vt:variant>
        <vt:lpstr>Γραμματοσειρές που χρησιμοποιούνται</vt:lpstr>
      </vt:variant>
      <vt:variant>
        <vt:i4>11</vt:i4>
      </vt:variant>
      <vt:variant>
        <vt:lpstr>Θέμα</vt:lpstr>
      </vt:variant>
      <vt:variant>
        <vt:i4>1</vt:i4>
      </vt:variant>
      <vt:variant>
        <vt:lpstr>Τίτλοι διαφανειών</vt:lpstr>
      </vt:variant>
      <vt:variant>
        <vt:i4>23</vt:i4>
      </vt:variant>
    </vt:vector>
  </HeadingPairs>
  <TitlesOfParts>
    <vt:vector size="35" baseType="lpstr">
      <vt:lpstr>Adobe Gothic Std B</vt:lpstr>
      <vt:lpstr>MS PGothic</vt:lpstr>
      <vt:lpstr>Arial</vt:lpstr>
      <vt:lpstr>Calibri</vt:lpstr>
      <vt:lpstr>Calibri Light</vt:lpstr>
      <vt:lpstr>Courier New</vt:lpstr>
      <vt:lpstr>Impact</vt:lpstr>
      <vt:lpstr>PT Sans</vt:lpstr>
      <vt:lpstr>Roboto Condensed</vt:lpstr>
      <vt:lpstr>Verdana</vt:lpstr>
      <vt:lpstr>Wingdings</vt:lpstr>
      <vt:lpstr>Θέμα του Office</vt:lpstr>
      <vt:lpstr>Παρουσίαση του PowerPoint</vt:lpstr>
      <vt:lpstr>Partneri</vt:lpstr>
      <vt:lpstr>Moduly</vt:lpstr>
      <vt:lpstr>Ciele</vt:lpstr>
      <vt:lpstr>Etika</vt:lpstr>
      <vt:lpstr>Presvedčenia</vt:lpstr>
      <vt:lpstr>Hodnoty</vt:lpstr>
      <vt:lpstr>Postoje</vt:lpstr>
      <vt:lpstr>Kódex morálky a kultúra</vt:lpstr>
      <vt:lpstr>Etické dilemy</vt:lpstr>
      <vt:lpstr>Príklad etickej dilemy</vt:lpstr>
      <vt:lpstr>Ďalšie etické dilemy (profesionálne a osobné)</vt:lpstr>
      <vt:lpstr>Najdôležitejšie...</vt:lpstr>
      <vt:lpstr>Profesijná etika </vt:lpstr>
      <vt:lpstr>Čo je to profesijná etika?</vt:lpstr>
      <vt:lpstr>Prečo je profesijná etika dôležitá?</vt:lpstr>
      <vt:lpstr>Etické zásady používania umelej inteligencie (AI)</vt:lpstr>
      <vt:lpstr>Predsudky v rámci umelej inteligencie</vt:lpstr>
      <vt:lpstr>Etika na sociálnych médiách</vt:lpstr>
      <vt:lpstr>Etika vo verejnom prejave</vt:lpstr>
      <vt:lpstr>Referencie a ďalšia literatúra</vt:lpstr>
      <vt:lpstr>Referencie a ďalšia literatúra</vt:lpstr>
      <vt:lpstr>ETIKA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COSTAID_Module 5_Ethics_a_sk</dc:title>
  <dc:creator>pantelis bbalaouras</dc:creator>
  <cp:keywords>, docId:4EA4F5D59DC469C1C4B930B17C870FA7</cp:keywords>
  <cp:lastModifiedBy>pantelis</cp:lastModifiedBy>
  <cp:revision>118</cp:revision>
  <dcterms:created xsi:type="dcterms:W3CDTF">2020-06-02T13:31:56Z</dcterms:created>
  <dcterms:modified xsi:type="dcterms:W3CDTF">2024-08-17T13:24:34Z</dcterms:modified>
</cp:coreProperties>
</file>