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512" r:id="rId5"/>
    <p:sldId id="444" r:id="rId6"/>
    <p:sldId id="509" r:id="rId7"/>
    <p:sldId id="420" r:id="rId8"/>
    <p:sldId id="513" r:id="rId9"/>
    <p:sldId id="514" r:id="rId10"/>
    <p:sldId id="520" r:id="rId11"/>
    <p:sldId id="445" r:id="rId12"/>
    <p:sldId id="517" r:id="rId13"/>
    <p:sldId id="296" r:id="rId14"/>
    <p:sldId id="521" r:id="rId15"/>
    <p:sldId id="522" r:id="rId16"/>
    <p:sldId id="523" r:id="rId17"/>
    <p:sldId id="518" r:id="rId18"/>
    <p:sldId id="524" r:id="rId19"/>
    <p:sldId id="516" r:id="rId20"/>
    <p:sldId id="527" r:id="rId21"/>
    <p:sldId id="529" r:id="rId22"/>
    <p:sldId id="525" r:id="rId23"/>
    <p:sldId id="526" r:id="rId24"/>
    <p:sldId id="528" r:id="rId25"/>
    <p:sldId id="325" r:id="rId26"/>
    <p:sldId id="442" r:id="rId27"/>
  </p:sldIdLst>
  <p:sldSz cx="12192000" cy="6858000"/>
  <p:notesSz cx="6858000" cy="9144000"/>
  <p:custDataLst>
    <p:tags r:id="rId30"/>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ksandra Stevanović" initials="AS" lastIdx="9" clrIdx="0"/>
  <p:cmAuthor id="2" name="user" initials="u"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C11F"/>
    <a:srgbClr val="004899"/>
    <a:srgbClr val="E89704"/>
    <a:srgbClr val="D8134D"/>
    <a:srgbClr val="38289E"/>
    <a:srgbClr val="E24231"/>
    <a:srgbClr val="D7124E"/>
    <a:srgbClr val="1F9ED7"/>
    <a:srgbClr val="D71921"/>
    <a:srgbClr val="1C36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C7B450-9E9D-41A8-8FD8-BADF4A47C152}" v="2" dt="2023-11-22T14:57:42.408"/>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102" y="60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ags" Target="tags/tag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m Paulusse" userId="S::tpaulusse@verwey-jonker.nl::4a3dabe2-b277-4d58-ac1a-c890ba4fe58f" providerId="AD" clId="Web-{7E75ABBE-A173-512A-77F6-0F94DF3C3D10}"/>
    <pc:docChg chg="modSld">
      <pc:chgData name="Tim Paulusse" userId="S::tpaulusse@verwey-jonker.nl::4a3dabe2-b277-4d58-ac1a-c890ba4fe58f" providerId="AD" clId="Web-{7E75ABBE-A173-512A-77F6-0F94DF3C3D10}" dt="2023-11-07T10:16:02.048" v="0" actId="14100"/>
      <pc:docMkLst>
        <pc:docMk/>
      </pc:docMkLst>
      <pc:sldChg chg="modSp">
        <pc:chgData name="Tim Paulusse" userId="S::tpaulusse@verwey-jonker.nl::4a3dabe2-b277-4d58-ac1a-c890ba4fe58f" providerId="AD" clId="Web-{7E75ABBE-A173-512A-77F6-0F94DF3C3D10}" dt="2023-11-07T10:16:02.048" v="0" actId="14100"/>
        <pc:sldMkLst>
          <pc:docMk/>
          <pc:sldMk cId="2137290610" sldId="514"/>
        </pc:sldMkLst>
        <pc:spChg chg="mod">
          <ac:chgData name="Tim Paulusse" userId="S::tpaulusse@verwey-jonker.nl::4a3dabe2-b277-4d58-ac1a-c890ba4fe58f" providerId="AD" clId="Web-{7E75ABBE-A173-512A-77F6-0F94DF3C3D10}" dt="2023-11-07T10:16:02.048" v="0" actId="14100"/>
          <ac:spMkLst>
            <pc:docMk/>
            <pc:sldMk cId="2137290610" sldId="514"/>
            <ac:spMk id="14" creationId="{D22507A8-1D10-9AA1-954E-8CB757983358}"/>
          </ac:spMkLst>
        </pc:spChg>
      </pc:sldChg>
    </pc:docChg>
  </pc:docChgLst>
  <pc:docChgLst>
    <pc:chgData name="Tim Paulusse" userId="S::tpaulusse@verwey-jonker.nl::4a3dabe2-b277-4d58-ac1a-c890ba4fe58f" providerId="AD" clId="Web-{0C5DC076-CF11-B98D-CA71-F4AD198DD326}"/>
    <pc:docChg chg="addSld delSld modSld sldOrd">
      <pc:chgData name="Tim Paulusse" userId="S::tpaulusse@verwey-jonker.nl::4a3dabe2-b277-4d58-ac1a-c890ba4fe58f" providerId="AD" clId="Web-{0C5DC076-CF11-B98D-CA71-F4AD198DD326}" dt="2023-10-31T11:01:12.695" v="93" actId="20577"/>
      <pc:docMkLst>
        <pc:docMk/>
      </pc:docMkLst>
      <pc:sldChg chg="modSp">
        <pc:chgData name="Tim Paulusse" userId="S::tpaulusse@verwey-jonker.nl::4a3dabe2-b277-4d58-ac1a-c890ba4fe58f" providerId="AD" clId="Web-{0C5DC076-CF11-B98D-CA71-F4AD198DD326}" dt="2023-10-31T10:57:14.123" v="87" actId="20577"/>
        <pc:sldMkLst>
          <pc:docMk/>
          <pc:sldMk cId="3735810742" sldId="325"/>
        </pc:sldMkLst>
        <pc:spChg chg="mod">
          <ac:chgData name="Tim Paulusse" userId="S::tpaulusse@verwey-jonker.nl::4a3dabe2-b277-4d58-ac1a-c890ba4fe58f" providerId="AD" clId="Web-{0C5DC076-CF11-B98D-CA71-F4AD198DD326}" dt="2023-10-31T10:57:14.123" v="87" actId="20577"/>
          <ac:spMkLst>
            <pc:docMk/>
            <pc:sldMk cId="3735810742" sldId="325"/>
            <ac:spMk id="3" creationId="{2C223045-2011-4DC7-8A60-9FA8F2015EF3}"/>
          </ac:spMkLst>
        </pc:spChg>
      </pc:sldChg>
      <pc:sldChg chg="modSp">
        <pc:chgData name="Tim Paulusse" userId="S::tpaulusse@verwey-jonker.nl::4a3dabe2-b277-4d58-ac1a-c890ba4fe58f" providerId="AD" clId="Web-{0C5DC076-CF11-B98D-CA71-F4AD198DD326}" dt="2023-10-31T10:53:50.413" v="77" actId="20577"/>
        <pc:sldMkLst>
          <pc:docMk/>
          <pc:sldMk cId="4223227512" sldId="513"/>
        </pc:sldMkLst>
        <pc:spChg chg="mod">
          <ac:chgData name="Tim Paulusse" userId="S::tpaulusse@verwey-jonker.nl::4a3dabe2-b277-4d58-ac1a-c890ba4fe58f" providerId="AD" clId="Web-{0C5DC076-CF11-B98D-CA71-F4AD198DD326}" dt="2023-10-31T10:53:50.413" v="77" actId="20577"/>
          <ac:spMkLst>
            <pc:docMk/>
            <pc:sldMk cId="4223227512" sldId="513"/>
            <ac:spMk id="11" creationId="{E314B2E6-0586-408E-8D1A-41287EF3B8C4}"/>
          </ac:spMkLst>
        </pc:spChg>
      </pc:sldChg>
      <pc:sldChg chg="modSp">
        <pc:chgData name="Tim Paulusse" userId="S::tpaulusse@verwey-jonker.nl::4a3dabe2-b277-4d58-ac1a-c890ba4fe58f" providerId="AD" clId="Web-{0C5DC076-CF11-B98D-CA71-F4AD198DD326}" dt="2023-10-31T11:01:12.695" v="93" actId="20577"/>
        <pc:sldMkLst>
          <pc:docMk/>
          <pc:sldMk cId="2137290610" sldId="514"/>
        </pc:sldMkLst>
        <pc:spChg chg="mod">
          <ac:chgData name="Tim Paulusse" userId="S::tpaulusse@verwey-jonker.nl::4a3dabe2-b277-4d58-ac1a-c890ba4fe58f" providerId="AD" clId="Web-{0C5DC076-CF11-B98D-CA71-F4AD198DD326}" dt="2023-10-31T11:01:12.695" v="93" actId="20577"/>
          <ac:spMkLst>
            <pc:docMk/>
            <pc:sldMk cId="2137290610" sldId="514"/>
            <ac:spMk id="12" creationId="{55098885-1F76-15DE-F5F1-5448AE5B9C36}"/>
          </ac:spMkLst>
        </pc:spChg>
        <pc:spChg chg="mod">
          <ac:chgData name="Tim Paulusse" userId="S::tpaulusse@verwey-jonker.nl::4a3dabe2-b277-4d58-ac1a-c890ba4fe58f" providerId="AD" clId="Web-{0C5DC076-CF11-B98D-CA71-F4AD198DD326}" dt="2023-10-31T10:51:23.563" v="57" actId="14100"/>
          <ac:spMkLst>
            <pc:docMk/>
            <pc:sldMk cId="2137290610" sldId="514"/>
            <ac:spMk id="14" creationId="{D22507A8-1D10-9AA1-954E-8CB757983358}"/>
          </ac:spMkLst>
        </pc:spChg>
      </pc:sldChg>
      <pc:sldChg chg="addSp delSp modSp add ord replId">
        <pc:chgData name="Tim Paulusse" userId="S::tpaulusse@verwey-jonker.nl::4a3dabe2-b277-4d58-ac1a-c890ba4fe58f" providerId="AD" clId="Web-{0C5DC076-CF11-B98D-CA71-F4AD198DD326}" dt="2023-10-31T10:50:49.765" v="56" actId="20577"/>
        <pc:sldMkLst>
          <pc:docMk/>
          <pc:sldMk cId="389451868" sldId="529"/>
        </pc:sldMkLst>
        <pc:spChg chg="mod">
          <ac:chgData name="Tim Paulusse" userId="S::tpaulusse@verwey-jonker.nl::4a3dabe2-b277-4d58-ac1a-c890ba4fe58f" providerId="AD" clId="Web-{0C5DC076-CF11-B98D-CA71-F4AD198DD326}" dt="2023-10-31T10:50:17.514" v="53" actId="1076"/>
          <ac:spMkLst>
            <pc:docMk/>
            <pc:sldMk cId="389451868" sldId="529"/>
            <ac:spMk id="4" creationId="{1CABC49D-C58D-2F3B-AC9B-F42DD1A5CC89}"/>
          </ac:spMkLst>
        </pc:spChg>
        <pc:spChg chg="mod">
          <ac:chgData name="Tim Paulusse" userId="S::tpaulusse@verwey-jonker.nl::4a3dabe2-b277-4d58-ac1a-c890ba4fe58f" providerId="AD" clId="Web-{0C5DC076-CF11-B98D-CA71-F4AD198DD326}" dt="2023-10-31T10:50:49.765" v="56" actId="20577"/>
          <ac:spMkLst>
            <pc:docMk/>
            <pc:sldMk cId="389451868" sldId="529"/>
            <ac:spMk id="8" creationId="{E0312923-7186-CF7B-808C-72E24EEE8820}"/>
          </ac:spMkLst>
        </pc:spChg>
        <pc:picChg chg="add mod">
          <ac:chgData name="Tim Paulusse" userId="S::tpaulusse@verwey-jonker.nl::4a3dabe2-b277-4d58-ac1a-c890ba4fe58f" providerId="AD" clId="Web-{0C5DC076-CF11-B98D-CA71-F4AD198DD326}" dt="2023-10-31T10:50:22.358" v="54" actId="1076"/>
          <ac:picMkLst>
            <pc:docMk/>
            <pc:sldMk cId="389451868" sldId="529"/>
            <ac:picMk id="2" creationId="{EA8859AC-9A2A-545B-7078-BEF16B69DFD7}"/>
          </ac:picMkLst>
        </pc:picChg>
        <pc:picChg chg="del">
          <ac:chgData name="Tim Paulusse" userId="S::tpaulusse@verwey-jonker.nl::4a3dabe2-b277-4d58-ac1a-c890ba4fe58f" providerId="AD" clId="Web-{0C5DC076-CF11-B98D-CA71-F4AD198DD326}" dt="2023-10-31T10:48:32.260" v="39"/>
          <ac:picMkLst>
            <pc:docMk/>
            <pc:sldMk cId="389451868" sldId="529"/>
            <ac:picMk id="6" creationId="{190A0A64-7760-004E-B294-8962B751CFCD}"/>
          </ac:picMkLst>
        </pc:picChg>
      </pc:sldChg>
      <pc:sldChg chg="new del">
        <pc:chgData name="Tim Paulusse" userId="S::tpaulusse@verwey-jonker.nl::4a3dabe2-b277-4d58-ac1a-c890ba4fe58f" providerId="AD" clId="Web-{0C5DC076-CF11-B98D-CA71-F4AD198DD326}" dt="2023-10-31T10:47:42.789" v="1"/>
        <pc:sldMkLst>
          <pc:docMk/>
          <pc:sldMk cId="923943017" sldId="529"/>
        </pc:sldMkLst>
      </pc:sldChg>
    </pc:docChg>
  </pc:docChgLst>
  <pc:docChgLst>
    <pc:chgData name="Tim Paulusse" userId="S::tpaulusse@verwey-jonker.nl::4a3dabe2-b277-4d58-ac1a-c890ba4fe58f" providerId="AD" clId="Web-{588DD090-BE84-8729-FF5A-48E0F78224AC}"/>
    <pc:docChg chg="modSld">
      <pc:chgData name="Tim Paulusse" userId="S::tpaulusse@verwey-jonker.nl::4a3dabe2-b277-4d58-ac1a-c890ba4fe58f" providerId="AD" clId="Web-{588DD090-BE84-8729-FF5A-48E0F78224AC}" dt="2023-10-24T10:22:24.911" v="2" actId="14100"/>
      <pc:docMkLst>
        <pc:docMk/>
      </pc:docMkLst>
      <pc:sldChg chg="modSp">
        <pc:chgData name="Tim Paulusse" userId="S::tpaulusse@verwey-jonker.nl::4a3dabe2-b277-4d58-ac1a-c890ba4fe58f" providerId="AD" clId="Web-{588DD090-BE84-8729-FF5A-48E0F78224AC}" dt="2023-10-24T10:22:05.567" v="1" actId="20577"/>
        <pc:sldMkLst>
          <pc:docMk/>
          <pc:sldMk cId="455708668" sldId="516"/>
        </pc:sldMkLst>
        <pc:spChg chg="mod">
          <ac:chgData name="Tim Paulusse" userId="S::tpaulusse@verwey-jonker.nl::4a3dabe2-b277-4d58-ac1a-c890ba4fe58f" providerId="AD" clId="Web-{588DD090-BE84-8729-FF5A-48E0F78224AC}" dt="2023-10-24T10:22:05.567" v="1" actId="20577"/>
          <ac:spMkLst>
            <pc:docMk/>
            <pc:sldMk cId="455708668" sldId="516"/>
            <ac:spMk id="3" creationId="{61B7F94B-89BA-2B30-792D-7DA58C8586D1}"/>
          </ac:spMkLst>
        </pc:spChg>
      </pc:sldChg>
      <pc:sldChg chg="modSp">
        <pc:chgData name="Tim Paulusse" userId="S::tpaulusse@verwey-jonker.nl::4a3dabe2-b277-4d58-ac1a-c890ba4fe58f" providerId="AD" clId="Web-{588DD090-BE84-8729-FF5A-48E0F78224AC}" dt="2023-10-24T10:21:51.785" v="0"/>
        <pc:sldMkLst>
          <pc:docMk/>
          <pc:sldMk cId="4177504046" sldId="523"/>
        </pc:sldMkLst>
        <pc:picChg chg="ord">
          <ac:chgData name="Tim Paulusse" userId="S::tpaulusse@verwey-jonker.nl::4a3dabe2-b277-4d58-ac1a-c890ba4fe58f" providerId="AD" clId="Web-{588DD090-BE84-8729-FF5A-48E0F78224AC}" dt="2023-10-24T10:21:51.785" v="0"/>
          <ac:picMkLst>
            <pc:docMk/>
            <pc:sldMk cId="4177504046" sldId="523"/>
            <ac:picMk id="8" creationId="{62D1D0F1-F258-7045-9B4E-90D951A5F7CE}"/>
          </ac:picMkLst>
        </pc:picChg>
      </pc:sldChg>
      <pc:sldChg chg="modSp">
        <pc:chgData name="Tim Paulusse" userId="S::tpaulusse@verwey-jonker.nl::4a3dabe2-b277-4d58-ac1a-c890ba4fe58f" providerId="AD" clId="Web-{588DD090-BE84-8729-FF5A-48E0F78224AC}" dt="2023-10-24T10:22:24.911" v="2" actId="14100"/>
        <pc:sldMkLst>
          <pc:docMk/>
          <pc:sldMk cId="1476825544" sldId="528"/>
        </pc:sldMkLst>
        <pc:spChg chg="mod">
          <ac:chgData name="Tim Paulusse" userId="S::tpaulusse@verwey-jonker.nl::4a3dabe2-b277-4d58-ac1a-c890ba4fe58f" providerId="AD" clId="Web-{588DD090-BE84-8729-FF5A-48E0F78224AC}" dt="2023-10-24T10:22:24.911" v="2" actId="14100"/>
          <ac:spMkLst>
            <pc:docMk/>
            <pc:sldMk cId="1476825544" sldId="528"/>
            <ac:spMk id="4" creationId="{4BE85469-928F-8A34-0F4E-932B7701FC50}"/>
          </ac:spMkLst>
        </pc:spChg>
      </pc:sldChg>
    </pc:docChg>
  </pc:docChgLst>
  <pc:docChgLst>
    <pc:chgData name="Tim Paulusse" userId="1f5f41b363f6e14e" providerId="LiveId" clId="{2EC7B450-9E9D-41A8-8FD8-BADF4A47C152}"/>
    <pc:docChg chg="modSld">
      <pc:chgData name="Tim Paulusse" userId="1f5f41b363f6e14e" providerId="LiveId" clId="{2EC7B450-9E9D-41A8-8FD8-BADF4A47C152}" dt="2023-11-22T14:57:42.408" v="1" actId="20577"/>
      <pc:docMkLst>
        <pc:docMk/>
      </pc:docMkLst>
      <pc:sldChg chg="modSp">
        <pc:chgData name="Tim Paulusse" userId="1f5f41b363f6e14e" providerId="LiveId" clId="{2EC7B450-9E9D-41A8-8FD8-BADF4A47C152}" dt="2023-11-22T14:57:42.408" v="1" actId="20577"/>
        <pc:sldMkLst>
          <pc:docMk/>
          <pc:sldMk cId="1041830205" sldId="509"/>
        </pc:sldMkLst>
        <pc:graphicFrameChg chg="mod">
          <ac:chgData name="Tim Paulusse" userId="1f5f41b363f6e14e" providerId="LiveId" clId="{2EC7B450-9E9D-41A8-8FD8-BADF4A47C152}" dt="2023-11-22T14:57:42.408" v="1" actId="20577"/>
          <ac:graphicFrameMkLst>
            <pc:docMk/>
            <pc:sldMk cId="1041830205" sldId="509"/>
            <ac:graphicFrameMk id="9" creationId="{0F6221FA-CCBB-7318-4AB1-8EA358DD88C7}"/>
          </ac:graphicFrameMkLst>
        </pc:graphicFrameChg>
      </pc:sldChg>
    </pc:docChg>
  </pc:docChgLst>
  <pc:docChgLst>
    <pc:chgData name="Tim Paulusse" userId="S::tpaulusse@verwey-jonker.nl::4a3dabe2-b277-4d58-ac1a-c890ba4fe58f" providerId="AD" clId="Web-{22BE63C4-DC35-6D0C-A70A-9819B19A7A7C}"/>
    <pc:docChg chg="modSld">
      <pc:chgData name="Tim Paulusse" userId="S::tpaulusse@verwey-jonker.nl::4a3dabe2-b277-4d58-ac1a-c890ba4fe58f" providerId="AD" clId="Web-{22BE63C4-DC35-6D0C-A70A-9819B19A7A7C}" dt="2023-10-31T11:13:34.241" v="123" actId="20577"/>
      <pc:docMkLst>
        <pc:docMk/>
      </pc:docMkLst>
      <pc:sldChg chg="modSp">
        <pc:chgData name="Tim Paulusse" userId="S::tpaulusse@verwey-jonker.nl::4a3dabe2-b277-4d58-ac1a-c890ba4fe58f" providerId="AD" clId="Web-{22BE63C4-DC35-6D0C-A70A-9819B19A7A7C}" dt="2023-10-31T11:13:34.241" v="123" actId="20577"/>
        <pc:sldMkLst>
          <pc:docMk/>
          <pc:sldMk cId="3735810742" sldId="325"/>
        </pc:sldMkLst>
        <pc:spChg chg="mod">
          <ac:chgData name="Tim Paulusse" userId="S::tpaulusse@verwey-jonker.nl::4a3dabe2-b277-4d58-ac1a-c890ba4fe58f" providerId="AD" clId="Web-{22BE63C4-DC35-6D0C-A70A-9819B19A7A7C}" dt="2023-10-31T11:09:30.810" v="114" actId="1076"/>
          <ac:spMkLst>
            <pc:docMk/>
            <pc:sldMk cId="3735810742" sldId="325"/>
            <ac:spMk id="2" creationId="{6E058616-C18C-4500-A384-B339255A4986}"/>
          </ac:spMkLst>
        </pc:spChg>
        <pc:spChg chg="mod">
          <ac:chgData name="Tim Paulusse" userId="S::tpaulusse@verwey-jonker.nl::4a3dabe2-b277-4d58-ac1a-c890ba4fe58f" providerId="AD" clId="Web-{22BE63C4-DC35-6D0C-A70A-9819B19A7A7C}" dt="2023-10-31T11:13:34.241" v="123" actId="20577"/>
          <ac:spMkLst>
            <pc:docMk/>
            <pc:sldMk cId="3735810742" sldId="325"/>
            <ac:spMk id="3" creationId="{2C223045-2011-4DC7-8A60-9FA8F2015EF3}"/>
          </ac:spMkLst>
        </pc:spChg>
      </pc:sldChg>
      <pc:sldChg chg="modSp">
        <pc:chgData name="Tim Paulusse" userId="S::tpaulusse@verwey-jonker.nl::4a3dabe2-b277-4d58-ac1a-c890ba4fe58f" providerId="AD" clId="Web-{22BE63C4-DC35-6D0C-A70A-9819B19A7A7C}" dt="2023-10-31T11:03:36.532" v="28" actId="20577"/>
        <pc:sldMkLst>
          <pc:docMk/>
          <pc:sldMk cId="2817837653" sldId="445"/>
        </pc:sldMkLst>
        <pc:spChg chg="mod">
          <ac:chgData name="Tim Paulusse" userId="S::tpaulusse@verwey-jonker.nl::4a3dabe2-b277-4d58-ac1a-c890ba4fe58f" providerId="AD" clId="Web-{22BE63C4-DC35-6D0C-A70A-9819B19A7A7C}" dt="2023-10-31T11:03:36.532" v="28" actId="20577"/>
          <ac:spMkLst>
            <pc:docMk/>
            <pc:sldMk cId="2817837653" sldId="445"/>
            <ac:spMk id="11" creationId="{E314B2E6-0586-408E-8D1A-41287EF3B8C4}"/>
          </ac:spMkLst>
        </pc:spChg>
      </pc:sldChg>
      <pc:sldChg chg="modSp">
        <pc:chgData name="Tim Paulusse" userId="S::tpaulusse@verwey-jonker.nl::4a3dabe2-b277-4d58-ac1a-c890ba4fe58f" providerId="AD" clId="Web-{22BE63C4-DC35-6D0C-A70A-9819B19A7A7C}" dt="2023-10-31T11:02:29.327" v="5" actId="1076"/>
        <pc:sldMkLst>
          <pc:docMk/>
          <pc:sldMk cId="2137290610" sldId="514"/>
        </pc:sldMkLst>
        <pc:spChg chg="mod">
          <ac:chgData name="Tim Paulusse" userId="S::tpaulusse@verwey-jonker.nl::4a3dabe2-b277-4d58-ac1a-c890ba4fe58f" providerId="AD" clId="Web-{22BE63C4-DC35-6D0C-A70A-9819B19A7A7C}" dt="2023-10-31T11:02:29.327" v="5" actId="1076"/>
          <ac:spMkLst>
            <pc:docMk/>
            <pc:sldMk cId="2137290610" sldId="514"/>
            <ac:spMk id="12" creationId="{55098885-1F76-15DE-F5F1-5448AE5B9C36}"/>
          </ac:spMkLst>
        </pc:spChg>
      </pc:sldChg>
      <pc:sldChg chg="modSp">
        <pc:chgData name="Tim Paulusse" userId="S::tpaulusse@verwey-jonker.nl::4a3dabe2-b277-4d58-ac1a-c890ba4fe58f" providerId="AD" clId="Web-{22BE63C4-DC35-6D0C-A70A-9819B19A7A7C}" dt="2023-10-31T11:04:55.129" v="52" actId="1076"/>
        <pc:sldMkLst>
          <pc:docMk/>
          <pc:sldMk cId="3809847226" sldId="517"/>
        </pc:sldMkLst>
        <pc:spChg chg="mod">
          <ac:chgData name="Tim Paulusse" userId="S::tpaulusse@verwey-jonker.nl::4a3dabe2-b277-4d58-ac1a-c890ba4fe58f" providerId="AD" clId="Web-{22BE63C4-DC35-6D0C-A70A-9819B19A7A7C}" dt="2023-10-31T11:04:55.129" v="52" actId="1076"/>
          <ac:spMkLst>
            <pc:docMk/>
            <pc:sldMk cId="3809847226" sldId="517"/>
            <ac:spMk id="8" creationId="{207BEDEA-7CE3-43E3-2A8B-6661B3D60F7A}"/>
          </ac:spMkLst>
        </pc:spChg>
      </pc:sldChg>
      <pc:sldChg chg="modSp">
        <pc:chgData name="Tim Paulusse" userId="S::tpaulusse@verwey-jonker.nl::4a3dabe2-b277-4d58-ac1a-c890ba4fe58f" providerId="AD" clId="Web-{22BE63C4-DC35-6D0C-A70A-9819B19A7A7C}" dt="2023-10-31T11:06:57.836" v="59" actId="20577"/>
        <pc:sldMkLst>
          <pc:docMk/>
          <pc:sldMk cId="4263308703" sldId="525"/>
        </pc:sldMkLst>
        <pc:spChg chg="mod">
          <ac:chgData name="Tim Paulusse" userId="S::tpaulusse@verwey-jonker.nl::4a3dabe2-b277-4d58-ac1a-c890ba4fe58f" providerId="AD" clId="Web-{22BE63C4-DC35-6D0C-A70A-9819B19A7A7C}" dt="2023-10-31T11:06:57.836" v="59" actId="20577"/>
          <ac:spMkLst>
            <pc:docMk/>
            <pc:sldMk cId="4263308703" sldId="525"/>
            <ac:spMk id="4" creationId="{96BE4525-0574-6C48-F46D-99E06C4B06B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D5358F-2C12-40D3-A142-40CC932D99A4}"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el-GR"/>
        </a:p>
      </dgm:t>
    </dgm:pt>
    <dgm:pt modelId="{EC327B3B-64E2-4867-8E05-4626CF7AA557}">
      <dgm:prSet phldrT="[Κείμενο]" custT="1"/>
      <dgm:spPr>
        <a:solidFill>
          <a:srgbClr val="95C11F"/>
        </a:solidFill>
        <a:ln>
          <a:solidFill>
            <a:srgbClr val="785832"/>
          </a:solidFill>
        </a:ln>
      </dgm:spPr>
      <dgm:t>
        <a:bodyPr/>
        <a:lstStyle/>
        <a:p>
          <a:r>
            <a:rPr lang="en-US" sz="3200" b="1" kern="1200" dirty="0">
              <a:solidFill>
                <a:schemeClr val="bg1"/>
              </a:solidFill>
              <a:effectLst>
                <a:outerShdw blurRad="38100" dist="38100" dir="2700000" algn="tl">
                  <a:srgbClr val="000000">
                    <a:alpha val="43137"/>
                  </a:srgbClr>
                </a:outerShdw>
              </a:effectLst>
            </a:rPr>
            <a:t>1. </a:t>
          </a:r>
          <a:r>
            <a:rPr lang="en-US" sz="3200" b="1" kern="1200" dirty="0" err="1">
              <a:solidFill>
                <a:schemeClr val="bg1"/>
              </a:solidFill>
              <a:effectLst>
                <a:outerShdw blurRad="38100" dist="38100" dir="2700000" algn="tl">
                  <a:srgbClr val="000000">
                    <a:alpha val="43137"/>
                  </a:srgbClr>
                </a:outerShdw>
              </a:effectLst>
            </a:rPr>
            <a:t>Ozaveščanje</a:t>
          </a:r>
          <a:r>
            <a:rPr lang="en-US" sz="3200" b="1" kern="1200" dirty="0">
              <a:solidFill>
                <a:schemeClr val="bg1"/>
              </a:solidFill>
              <a:effectLst>
                <a:outerShdw blurRad="38100" dist="38100" dir="2700000" algn="tl">
                  <a:srgbClr val="000000">
                    <a:alpha val="43137"/>
                  </a:srgbClr>
                </a:outerShdw>
              </a:effectLst>
            </a:rPr>
            <a:t> </a:t>
          </a:r>
          <a:endParaRPr lang="el-GR" sz="3200" b="1" kern="1200" dirty="0">
            <a:solidFill>
              <a:schemeClr val="bg1"/>
            </a:solidFill>
            <a:effectLst>
              <a:outerShdw blurRad="38100" dist="38100" dir="2700000" algn="tl">
                <a:srgbClr val="000000">
                  <a:alpha val="43137"/>
                </a:srgbClr>
              </a:outerShdw>
            </a:effectLst>
            <a:latin typeface="Calibri" panose="020F0502020204030204"/>
            <a:ea typeface="+mn-ea"/>
            <a:cs typeface="+mn-cs"/>
          </a:endParaRPr>
        </a:p>
      </dgm:t>
    </dgm:pt>
    <dgm:pt modelId="{DF29B433-28C4-4212-B73F-BBA2E55D71FD}" type="parTrans" cxnId="{013F4C26-68C0-4526-9DB3-5EB519553F3C}">
      <dgm:prSet/>
      <dgm:spPr/>
      <dgm:t>
        <a:bodyPr/>
        <a:lstStyle/>
        <a:p>
          <a:endParaRPr lang="el-GR" sz="1600">
            <a:solidFill>
              <a:schemeClr val="tx1"/>
            </a:solidFill>
            <a:effectLst/>
          </a:endParaRPr>
        </a:p>
      </dgm:t>
    </dgm:pt>
    <dgm:pt modelId="{E3EA5345-B843-40CC-AF3F-48429EEC6F62}" type="sibTrans" cxnId="{013F4C26-68C0-4526-9DB3-5EB519553F3C}">
      <dgm:prSet/>
      <dgm:spPr/>
      <dgm:t>
        <a:bodyPr/>
        <a:lstStyle/>
        <a:p>
          <a:endParaRPr lang="el-GR">
            <a:solidFill>
              <a:schemeClr val="tx1"/>
            </a:solidFill>
            <a:effectLst/>
          </a:endParaRPr>
        </a:p>
      </dgm:t>
    </dgm:pt>
    <dgm:pt modelId="{4E244519-B7AC-4B3B-BE5F-12059590F0D2}">
      <dgm:prSet phldrT="[Κείμενο]" custT="1"/>
      <dgm:spPr>
        <a:solidFill>
          <a:schemeClr val="bg1">
            <a:lumMod val="95000"/>
          </a:scheme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en-US" sz="3200" b="0" kern="1200" dirty="0">
              <a:solidFill>
                <a:schemeClr val="tx1"/>
              </a:solidFill>
              <a:effectLst/>
              <a:latin typeface="Calibri" panose="020F0502020204030204"/>
              <a:ea typeface="+mn-ea"/>
              <a:cs typeface="+mn-cs"/>
            </a:rPr>
            <a:t>2. Kritično razmišljanje</a:t>
          </a:r>
          <a:endParaRPr lang="el-GR" sz="3200" b="0" kern="1200" dirty="0">
            <a:solidFill>
              <a:schemeClr val="tx1"/>
            </a:solidFill>
            <a:effectLst/>
            <a:latin typeface="Calibri" panose="020F0502020204030204"/>
            <a:ea typeface="+mn-ea"/>
            <a:cs typeface="+mn-cs"/>
          </a:endParaRPr>
        </a:p>
      </dgm:t>
    </dgm:pt>
    <dgm:pt modelId="{E30B4CE4-28F5-41D5-BDD7-379CEE7BFAA6}" type="parTrans" cxnId="{63EE376A-9BE3-42F8-986B-13F24A6B6A52}">
      <dgm:prSet/>
      <dgm:spPr/>
      <dgm:t>
        <a:bodyPr/>
        <a:lstStyle/>
        <a:p>
          <a:endParaRPr lang="el-GR" sz="1600">
            <a:solidFill>
              <a:schemeClr val="tx1"/>
            </a:solidFill>
            <a:effectLst/>
          </a:endParaRPr>
        </a:p>
      </dgm:t>
    </dgm:pt>
    <dgm:pt modelId="{67FEA77F-9792-4206-8836-885C74441292}" type="sibTrans" cxnId="{63EE376A-9BE3-42F8-986B-13F24A6B6A52}">
      <dgm:prSet/>
      <dgm:spPr/>
      <dgm:t>
        <a:bodyPr/>
        <a:lstStyle/>
        <a:p>
          <a:endParaRPr lang="el-GR">
            <a:solidFill>
              <a:schemeClr val="tx1"/>
            </a:solidFill>
            <a:effectLst/>
          </a:endParaRPr>
        </a:p>
      </dgm:t>
    </dgm:pt>
    <dgm:pt modelId="{B4C523CA-CB9B-45E6-9B42-ACDDF1BF7D65}">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3. </a:t>
          </a:r>
          <a:r>
            <a:rPr lang="en-US" sz="3200" kern="1200" dirty="0" err="1">
              <a:solidFill>
                <a:prstClr val="black"/>
              </a:solidFill>
              <a:effectLst/>
              <a:latin typeface="Calibri" panose="020F0502020204030204"/>
              <a:ea typeface="+mn-ea"/>
              <a:cs typeface="+mn-cs"/>
            </a:rPr>
            <a:t>Reševanje</a:t>
          </a:r>
          <a:r>
            <a:rPr lang="en-US" sz="3200" kern="1200" dirty="0">
              <a:solidFill>
                <a:prstClr val="black"/>
              </a:solidFill>
              <a:effectLst/>
              <a:latin typeface="Calibri" panose="020F0502020204030204"/>
              <a:ea typeface="+mn-ea"/>
              <a:cs typeface="+mn-cs"/>
            </a:rPr>
            <a:t> </a:t>
          </a:r>
          <a:r>
            <a:rPr lang="en-US" sz="3200" kern="1200" dirty="0" err="1">
              <a:solidFill>
                <a:prstClr val="black"/>
              </a:solidFill>
              <a:effectLst/>
              <a:latin typeface="Calibri" panose="020F0502020204030204"/>
              <a:ea typeface="+mn-ea"/>
              <a:cs typeface="+mn-cs"/>
            </a:rPr>
            <a:t>konfliktov</a:t>
          </a:r>
          <a:r>
            <a:rPr lang="en-US" sz="3200" kern="1200" dirty="0">
              <a:solidFill>
                <a:prstClr val="black"/>
              </a:solidFill>
              <a:effectLst/>
              <a:latin typeface="Calibri" panose="020F0502020204030204"/>
              <a:ea typeface="+mn-ea"/>
              <a:cs typeface="+mn-cs"/>
            </a:rPr>
            <a:t> </a:t>
          </a:r>
          <a:endParaRPr lang="el-GR" sz="3200" kern="1200" dirty="0">
            <a:solidFill>
              <a:prstClr val="black"/>
            </a:solidFill>
            <a:effectLst/>
            <a:latin typeface="Calibri" panose="020F0502020204030204"/>
            <a:ea typeface="+mn-ea"/>
            <a:cs typeface="+mn-cs"/>
          </a:endParaRPr>
        </a:p>
      </dgm:t>
    </dgm:pt>
    <dgm:pt modelId="{0B61FFA1-954D-4769-9935-DC27A03FE46F}" type="parTrans" cxnId="{AB3B445A-D322-425F-BF83-71C16EDBCF6A}">
      <dgm:prSet/>
      <dgm:spPr/>
      <dgm:t>
        <a:bodyPr/>
        <a:lstStyle/>
        <a:p>
          <a:endParaRPr lang="el-GR" sz="1600">
            <a:solidFill>
              <a:schemeClr val="tx1"/>
            </a:solidFill>
            <a:effectLst/>
          </a:endParaRPr>
        </a:p>
      </dgm:t>
    </dgm:pt>
    <dgm:pt modelId="{2A74883B-AB36-4DBE-A90D-C134F37AC8DE}" type="sibTrans" cxnId="{AB3B445A-D322-425F-BF83-71C16EDBCF6A}">
      <dgm:prSet/>
      <dgm:spPr/>
      <dgm:t>
        <a:bodyPr/>
        <a:lstStyle/>
        <a:p>
          <a:endParaRPr lang="el-GR">
            <a:solidFill>
              <a:schemeClr val="tx1"/>
            </a:solidFill>
            <a:effectLst/>
          </a:endParaRPr>
        </a:p>
      </dgm:t>
    </dgm:pt>
    <dgm:pt modelId="{1E395D00-6435-47AF-BDD1-99EEEBD551EE}" type="pres">
      <dgm:prSet presAssocID="{C4D5358F-2C12-40D3-A142-40CC932D99A4}" presName="linear" presStyleCnt="0">
        <dgm:presLayoutVars>
          <dgm:animLvl val="lvl"/>
          <dgm:resizeHandles val="exact"/>
        </dgm:presLayoutVars>
      </dgm:prSet>
      <dgm:spPr/>
      <dgm:t>
        <a:bodyPr/>
        <a:lstStyle/>
        <a:p>
          <a:endParaRPr lang="el-GR"/>
        </a:p>
      </dgm:t>
    </dgm:pt>
    <dgm:pt modelId="{470C7429-9401-4802-AB33-313A76532508}" type="pres">
      <dgm:prSet presAssocID="{EC327B3B-64E2-4867-8E05-4626CF7AA557}" presName="parentText" presStyleLbl="node1" presStyleIdx="0" presStyleCnt="3" custLinFactNeighborX="-1229" custLinFactNeighborY="-18305">
        <dgm:presLayoutVars>
          <dgm:chMax val="0"/>
          <dgm:bulletEnabled val="1"/>
        </dgm:presLayoutVars>
      </dgm:prSet>
      <dgm:spPr/>
      <dgm:t>
        <a:bodyPr/>
        <a:lstStyle/>
        <a:p>
          <a:endParaRPr lang="el-GR"/>
        </a:p>
      </dgm:t>
    </dgm:pt>
    <dgm:pt modelId="{88D2178F-0747-469A-A1B7-4B4E6C3A520D}" type="pres">
      <dgm:prSet presAssocID="{E3EA5345-B843-40CC-AF3F-48429EEC6F62}" presName="spacer" presStyleCnt="0"/>
      <dgm:spPr/>
    </dgm:pt>
    <dgm:pt modelId="{288E5028-B57D-41A4-A329-2A81DBAE6A20}" type="pres">
      <dgm:prSet presAssocID="{4E244519-B7AC-4B3B-BE5F-12059590F0D2}" presName="parentText" presStyleLbl="node1" presStyleIdx="1" presStyleCnt="3" custLinFactNeighborY="-19892">
        <dgm:presLayoutVars>
          <dgm:chMax val="0"/>
          <dgm:bulletEnabled val="1"/>
        </dgm:presLayoutVars>
      </dgm:prSet>
      <dgm:spPr>
        <a:xfrm>
          <a:off x="0" y="1554120"/>
          <a:ext cx="4961817" cy="1216800"/>
        </a:xfrm>
        <a:prstGeom prst="roundRect">
          <a:avLst/>
        </a:prstGeom>
      </dgm:spPr>
      <dgm:t>
        <a:bodyPr/>
        <a:lstStyle/>
        <a:p>
          <a:endParaRPr lang="el-GR"/>
        </a:p>
      </dgm:t>
    </dgm:pt>
    <dgm:pt modelId="{F52AF388-6647-40C1-9B0C-4EACF0087302}" type="pres">
      <dgm:prSet presAssocID="{67FEA77F-9792-4206-8836-885C74441292}" presName="spacer" presStyleCnt="0"/>
      <dgm:spPr/>
    </dgm:pt>
    <dgm:pt modelId="{8CDB7BC7-8DB4-48B4-844D-150D6BC9A281}" type="pres">
      <dgm:prSet presAssocID="{B4C523CA-CB9B-45E6-9B42-ACDDF1BF7D65}" presName="parentText" presStyleLbl="node1" presStyleIdx="2" presStyleCnt="3">
        <dgm:presLayoutVars>
          <dgm:chMax val="0"/>
          <dgm:bulletEnabled val="1"/>
        </dgm:presLayoutVars>
      </dgm:prSet>
      <dgm:spPr>
        <a:xfrm>
          <a:off x="0" y="3062896"/>
          <a:ext cx="4961817" cy="1216800"/>
        </a:xfrm>
        <a:prstGeom prst="roundRect">
          <a:avLst/>
        </a:prstGeom>
      </dgm:spPr>
      <dgm:t>
        <a:bodyPr/>
        <a:lstStyle/>
        <a:p>
          <a:endParaRPr lang="el-GR"/>
        </a:p>
      </dgm:t>
    </dgm:pt>
  </dgm:ptLst>
  <dgm:cxnLst>
    <dgm:cxn modelId="{AB3B445A-D322-425F-BF83-71C16EDBCF6A}" srcId="{C4D5358F-2C12-40D3-A142-40CC932D99A4}" destId="{B4C523CA-CB9B-45E6-9B42-ACDDF1BF7D65}" srcOrd="2" destOrd="0" parTransId="{0B61FFA1-954D-4769-9935-DC27A03FE46F}" sibTransId="{2A74883B-AB36-4DBE-A90D-C134F37AC8DE}"/>
    <dgm:cxn modelId="{013F4C26-68C0-4526-9DB3-5EB519553F3C}" srcId="{C4D5358F-2C12-40D3-A142-40CC932D99A4}" destId="{EC327B3B-64E2-4867-8E05-4626CF7AA557}" srcOrd="0" destOrd="0" parTransId="{DF29B433-28C4-4212-B73F-BBA2E55D71FD}" sibTransId="{E3EA5345-B843-40CC-AF3F-48429EEC6F62}"/>
    <dgm:cxn modelId="{71170B66-801D-42B1-BD88-3067EF1E3D30}" type="presOf" srcId="{EC327B3B-64E2-4867-8E05-4626CF7AA557}" destId="{470C7429-9401-4802-AB33-313A76532508}" srcOrd="0" destOrd="0" presId="urn:microsoft.com/office/officeart/2005/8/layout/vList2"/>
    <dgm:cxn modelId="{63EE376A-9BE3-42F8-986B-13F24A6B6A52}" srcId="{C4D5358F-2C12-40D3-A142-40CC932D99A4}" destId="{4E244519-B7AC-4B3B-BE5F-12059590F0D2}" srcOrd="1" destOrd="0" parTransId="{E30B4CE4-28F5-41D5-BDD7-379CEE7BFAA6}" sibTransId="{67FEA77F-9792-4206-8836-885C74441292}"/>
    <dgm:cxn modelId="{7533573D-AE90-413F-8D5E-92E484CC53EE}" type="presOf" srcId="{C4D5358F-2C12-40D3-A142-40CC932D99A4}" destId="{1E395D00-6435-47AF-BDD1-99EEEBD551EE}" srcOrd="0" destOrd="0" presId="urn:microsoft.com/office/officeart/2005/8/layout/vList2"/>
    <dgm:cxn modelId="{E7D99F90-BD21-488E-8965-4FA3E6649457}" type="presOf" srcId="{4E244519-B7AC-4B3B-BE5F-12059590F0D2}" destId="{288E5028-B57D-41A4-A329-2A81DBAE6A20}" srcOrd="0" destOrd="0" presId="urn:microsoft.com/office/officeart/2005/8/layout/vList2"/>
    <dgm:cxn modelId="{0A308EED-F4BF-484E-9616-FC08E6DF7B71}" type="presOf" srcId="{B4C523CA-CB9B-45E6-9B42-ACDDF1BF7D65}" destId="{8CDB7BC7-8DB4-48B4-844D-150D6BC9A281}" srcOrd="0" destOrd="0" presId="urn:microsoft.com/office/officeart/2005/8/layout/vList2"/>
    <dgm:cxn modelId="{D194C380-2F5A-4D83-B19D-EDEBF138C04E}" type="presParOf" srcId="{1E395D00-6435-47AF-BDD1-99EEEBD551EE}" destId="{470C7429-9401-4802-AB33-313A76532508}" srcOrd="0" destOrd="0" presId="urn:microsoft.com/office/officeart/2005/8/layout/vList2"/>
    <dgm:cxn modelId="{1C593544-AEA6-4F32-B3EB-A05830DB3610}" type="presParOf" srcId="{1E395D00-6435-47AF-BDD1-99EEEBD551EE}" destId="{88D2178F-0747-469A-A1B7-4B4E6C3A520D}" srcOrd="1" destOrd="0" presId="urn:microsoft.com/office/officeart/2005/8/layout/vList2"/>
    <dgm:cxn modelId="{D77AAB75-3FBD-4EC6-89C1-F17940EE4199}" type="presParOf" srcId="{1E395D00-6435-47AF-BDD1-99EEEBD551EE}" destId="{288E5028-B57D-41A4-A329-2A81DBAE6A20}" srcOrd="2" destOrd="0" presId="urn:microsoft.com/office/officeart/2005/8/layout/vList2"/>
    <dgm:cxn modelId="{EF6FD183-5195-47C2-8292-3E15D1204EF4}" type="presParOf" srcId="{1E395D00-6435-47AF-BDD1-99EEEBD551EE}" destId="{F52AF388-6647-40C1-9B0C-4EACF0087302}" srcOrd="3" destOrd="0" presId="urn:microsoft.com/office/officeart/2005/8/layout/vList2"/>
    <dgm:cxn modelId="{93570274-80FF-4597-9140-78C6897D45C5}" type="presParOf" srcId="{1E395D00-6435-47AF-BDD1-99EEEBD551EE}" destId="{8CDB7BC7-8DB4-48B4-844D-150D6BC9A281}" srcOrd="4" destOrd="0" presId="urn:microsoft.com/office/officeart/2005/8/layout/vList2"/>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D5358F-2C12-40D3-A142-40CC932D99A4}"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el-GR"/>
        </a:p>
      </dgm:t>
    </dgm:pt>
    <dgm:pt modelId="{EC327B3B-64E2-4867-8E05-4626CF7AA557}">
      <dgm:prSet phldrT="[Κείμενο]" custT="1"/>
      <dgm:spPr>
        <a:solidFill>
          <a:schemeClr val="bg1">
            <a:lumMod val="95000"/>
          </a:schemeClr>
        </a:solidFill>
        <a:ln>
          <a:solidFill>
            <a:srgbClr val="785832"/>
          </a:solidFill>
        </a:ln>
      </dgm:spPr>
      <dgm:t>
        <a:bodyPr/>
        <a:lstStyle/>
        <a:p>
          <a:r>
            <a:rPr lang="en-US" sz="3200" kern="1200" dirty="0">
              <a:solidFill>
                <a:schemeClr val="tx1"/>
              </a:solidFill>
              <a:effectLst/>
            </a:rPr>
            <a:t>4. </a:t>
          </a:r>
          <a:r>
            <a:rPr lang="en-US" sz="3200" kern="1200" dirty="0" err="1">
              <a:solidFill>
                <a:prstClr val="black"/>
              </a:solidFill>
              <a:effectLst/>
              <a:latin typeface="Calibri" panose="020F0502020204030204"/>
              <a:ea typeface="+mn-ea"/>
              <a:cs typeface="+mn-cs"/>
            </a:rPr>
            <a:t>Omogočanje</a:t>
          </a:r>
          <a:r>
            <a:rPr lang="en-US" sz="3200" kern="1200" dirty="0">
              <a:solidFill>
                <a:prstClr val="black"/>
              </a:solidFill>
              <a:effectLst/>
              <a:latin typeface="Calibri" panose="020F0502020204030204"/>
              <a:ea typeface="+mn-ea"/>
              <a:cs typeface="+mn-cs"/>
            </a:rPr>
            <a:t> </a:t>
          </a:r>
          <a:r>
            <a:rPr lang="en-US" sz="3200" kern="1200" dirty="0" err="1">
              <a:solidFill>
                <a:prstClr val="black"/>
              </a:solidFill>
              <a:effectLst/>
              <a:latin typeface="Calibri" panose="020F0502020204030204"/>
              <a:ea typeface="+mn-ea"/>
              <a:cs typeface="+mn-cs"/>
            </a:rPr>
            <a:t>dialoga</a:t>
          </a:r>
          <a:r>
            <a:rPr lang="en-US" sz="3200" kern="1200" dirty="0">
              <a:solidFill>
                <a:prstClr val="black"/>
              </a:solidFill>
              <a:effectLst/>
              <a:latin typeface="Calibri" panose="020F0502020204030204"/>
              <a:ea typeface="+mn-ea"/>
              <a:cs typeface="+mn-cs"/>
            </a:rPr>
            <a:t>  </a:t>
          </a:r>
          <a:endParaRPr lang="el-GR" sz="3200" kern="1200" dirty="0">
            <a:solidFill>
              <a:prstClr val="black"/>
            </a:solidFill>
            <a:effectLst/>
            <a:latin typeface="Calibri" panose="020F0502020204030204"/>
            <a:ea typeface="+mn-ea"/>
            <a:cs typeface="+mn-cs"/>
          </a:endParaRPr>
        </a:p>
      </dgm:t>
    </dgm:pt>
    <dgm:pt modelId="{DF29B433-28C4-4212-B73F-BBA2E55D71FD}" type="parTrans" cxnId="{013F4C26-68C0-4526-9DB3-5EB519553F3C}">
      <dgm:prSet/>
      <dgm:spPr/>
      <dgm:t>
        <a:bodyPr/>
        <a:lstStyle/>
        <a:p>
          <a:endParaRPr lang="el-GR" sz="1600">
            <a:solidFill>
              <a:schemeClr val="tx1"/>
            </a:solidFill>
            <a:effectLst/>
          </a:endParaRPr>
        </a:p>
      </dgm:t>
    </dgm:pt>
    <dgm:pt modelId="{E3EA5345-B843-40CC-AF3F-48429EEC6F62}" type="sibTrans" cxnId="{013F4C26-68C0-4526-9DB3-5EB519553F3C}">
      <dgm:prSet/>
      <dgm:spPr/>
      <dgm:t>
        <a:bodyPr/>
        <a:lstStyle/>
        <a:p>
          <a:endParaRPr lang="el-GR">
            <a:solidFill>
              <a:schemeClr val="tx1"/>
            </a:solidFill>
            <a:effectLst/>
          </a:endParaRPr>
        </a:p>
      </dgm:t>
    </dgm:pt>
    <dgm:pt modelId="{4E244519-B7AC-4B3B-BE5F-12059590F0D2}">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5. </a:t>
          </a:r>
          <a:r>
            <a:rPr lang="en-US" sz="3200" kern="1200" dirty="0" err="1">
              <a:solidFill>
                <a:prstClr val="black"/>
              </a:solidFill>
              <a:effectLst/>
              <a:latin typeface="Calibri" panose="020F0502020204030204"/>
              <a:ea typeface="+mn-ea"/>
              <a:cs typeface="+mn-cs"/>
            </a:rPr>
            <a:t>Etika</a:t>
          </a:r>
          <a:endParaRPr lang="el-GR" sz="3200" kern="1200" dirty="0">
            <a:solidFill>
              <a:prstClr val="black"/>
            </a:solidFill>
            <a:effectLst/>
            <a:latin typeface="Calibri" panose="020F0502020204030204"/>
            <a:ea typeface="+mn-ea"/>
            <a:cs typeface="+mn-cs"/>
          </a:endParaRPr>
        </a:p>
      </dgm:t>
    </dgm:pt>
    <dgm:pt modelId="{E30B4CE4-28F5-41D5-BDD7-379CEE7BFAA6}" type="parTrans" cxnId="{63EE376A-9BE3-42F8-986B-13F24A6B6A52}">
      <dgm:prSet/>
      <dgm:spPr/>
      <dgm:t>
        <a:bodyPr/>
        <a:lstStyle/>
        <a:p>
          <a:endParaRPr lang="el-GR" sz="1600">
            <a:solidFill>
              <a:schemeClr val="tx1"/>
            </a:solidFill>
            <a:effectLst/>
          </a:endParaRPr>
        </a:p>
      </dgm:t>
    </dgm:pt>
    <dgm:pt modelId="{67FEA77F-9792-4206-8836-885C74441292}" type="sibTrans" cxnId="{63EE376A-9BE3-42F8-986B-13F24A6B6A52}">
      <dgm:prSet/>
      <dgm:spPr/>
      <dgm:t>
        <a:bodyPr/>
        <a:lstStyle/>
        <a:p>
          <a:endParaRPr lang="el-GR">
            <a:solidFill>
              <a:schemeClr val="tx1"/>
            </a:solidFill>
            <a:effectLst/>
          </a:endParaRPr>
        </a:p>
      </dgm:t>
    </dgm:pt>
    <dgm:pt modelId="{B4C523CA-CB9B-45E6-9B42-ACDDF1BF7D65}">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6. Spretnosti razmišljanja </a:t>
          </a:r>
          <a:endParaRPr lang="el-GR" sz="3200" kern="1200" dirty="0">
            <a:solidFill>
              <a:prstClr val="black"/>
            </a:solidFill>
            <a:effectLst/>
            <a:latin typeface="Calibri" panose="020F0502020204030204"/>
            <a:ea typeface="+mn-ea"/>
            <a:cs typeface="+mn-cs"/>
          </a:endParaRPr>
        </a:p>
      </dgm:t>
    </dgm:pt>
    <dgm:pt modelId="{0B61FFA1-954D-4769-9935-DC27A03FE46F}" type="parTrans" cxnId="{AB3B445A-D322-425F-BF83-71C16EDBCF6A}">
      <dgm:prSet/>
      <dgm:spPr/>
      <dgm:t>
        <a:bodyPr/>
        <a:lstStyle/>
        <a:p>
          <a:endParaRPr lang="el-GR" sz="1600">
            <a:solidFill>
              <a:schemeClr val="tx1"/>
            </a:solidFill>
            <a:effectLst/>
          </a:endParaRPr>
        </a:p>
      </dgm:t>
    </dgm:pt>
    <dgm:pt modelId="{2A74883B-AB36-4DBE-A90D-C134F37AC8DE}" type="sibTrans" cxnId="{AB3B445A-D322-425F-BF83-71C16EDBCF6A}">
      <dgm:prSet/>
      <dgm:spPr/>
      <dgm:t>
        <a:bodyPr/>
        <a:lstStyle/>
        <a:p>
          <a:endParaRPr lang="el-GR">
            <a:solidFill>
              <a:schemeClr val="tx1"/>
            </a:solidFill>
            <a:effectLst/>
          </a:endParaRPr>
        </a:p>
      </dgm:t>
    </dgm:pt>
    <dgm:pt modelId="{B351AA1E-2C74-48BB-A521-23955E0A9ADD}">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a:buNone/>
          </a:pPr>
          <a:r>
            <a:rPr lang="en-US" sz="3200" dirty="0">
              <a:solidFill>
                <a:prstClr val="black"/>
              </a:solidFill>
              <a:effectLst/>
              <a:latin typeface="Calibri" panose="020F0502020204030204"/>
              <a:ea typeface="+mn-ea"/>
              <a:cs typeface="+mn-cs"/>
            </a:rPr>
            <a:t>7. Digitalne spretnosti </a:t>
          </a:r>
          <a:endParaRPr lang="el-GR" sz="3200" dirty="0">
            <a:solidFill>
              <a:prstClr val="black"/>
            </a:solidFill>
            <a:effectLst/>
            <a:latin typeface="Calibri" panose="020F0502020204030204"/>
            <a:ea typeface="+mn-ea"/>
            <a:cs typeface="+mn-cs"/>
          </a:endParaRPr>
        </a:p>
      </dgm:t>
    </dgm:pt>
    <dgm:pt modelId="{950C36F4-EC07-4D02-9417-714879B96E39}" type="parTrans" cxnId="{456B206B-605A-471C-8046-281FC6C7E9B0}">
      <dgm:prSet/>
      <dgm:spPr/>
      <dgm:t>
        <a:bodyPr/>
        <a:lstStyle/>
        <a:p>
          <a:endParaRPr lang="en-GB"/>
        </a:p>
      </dgm:t>
    </dgm:pt>
    <dgm:pt modelId="{C163FAE4-3D42-43AA-8E6C-FEAC6FABA10A}" type="sibTrans" cxnId="{456B206B-605A-471C-8046-281FC6C7E9B0}">
      <dgm:prSet/>
      <dgm:spPr/>
      <dgm:t>
        <a:bodyPr/>
        <a:lstStyle/>
        <a:p>
          <a:endParaRPr lang="en-GB"/>
        </a:p>
      </dgm:t>
    </dgm:pt>
    <dgm:pt modelId="{1E395D00-6435-47AF-BDD1-99EEEBD551EE}" type="pres">
      <dgm:prSet presAssocID="{C4D5358F-2C12-40D3-A142-40CC932D99A4}" presName="linear" presStyleCnt="0">
        <dgm:presLayoutVars>
          <dgm:animLvl val="lvl"/>
          <dgm:resizeHandles val="exact"/>
        </dgm:presLayoutVars>
      </dgm:prSet>
      <dgm:spPr/>
      <dgm:t>
        <a:bodyPr/>
        <a:lstStyle/>
        <a:p>
          <a:endParaRPr lang="el-GR"/>
        </a:p>
      </dgm:t>
    </dgm:pt>
    <dgm:pt modelId="{470C7429-9401-4802-AB33-313A76532508}" type="pres">
      <dgm:prSet presAssocID="{EC327B3B-64E2-4867-8E05-4626CF7AA557}" presName="parentText" presStyleLbl="node1" presStyleIdx="0" presStyleCnt="4" custLinFactY="-22104" custLinFactNeighborX="-542" custLinFactNeighborY="-100000">
        <dgm:presLayoutVars>
          <dgm:chMax val="0"/>
          <dgm:bulletEnabled val="1"/>
        </dgm:presLayoutVars>
      </dgm:prSet>
      <dgm:spPr/>
      <dgm:t>
        <a:bodyPr/>
        <a:lstStyle/>
        <a:p>
          <a:endParaRPr lang="el-GR"/>
        </a:p>
      </dgm:t>
    </dgm:pt>
    <dgm:pt modelId="{88D2178F-0747-469A-A1B7-4B4E6C3A520D}" type="pres">
      <dgm:prSet presAssocID="{E3EA5345-B843-40CC-AF3F-48429EEC6F62}" presName="spacer" presStyleCnt="0"/>
      <dgm:spPr/>
    </dgm:pt>
    <dgm:pt modelId="{288E5028-B57D-41A4-A329-2A81DBAE6A20}" type="pres">
      <dgm:prSet presAssocID="{4E244519-B7AC-4B3B-BE5F-12059590F0D2}" presName="parentText" presStyleLbl="node1" presStyleIdx="1" presStyleCnt="4" custLinFactNeighborY="-19892">
        <dgm:presLayoutVars>
          <dgm:chMax val="0"/>
          <dgm:bulletEnabled val="1"/>
        </dgm:presLayoutVars>
      </dgm:prSet>
      <dgm:spPr>
        <a:xfrm>
          <a:off x="0" y="1175325"/>
          <a:ext cx="4961817" cy="1029600"/>
        </a:xfrm>
        <a:prstGeom prst="roundRect">
          <a:avLst/>
        </a:prstGeom>
      </dgm:spPr>
      <dgm:t>
        <a:bodyPr/>
        <a:lstStyle/>
        <a:p>
          <a:endParaRPr lang="el-GR"/>
        </a:p>
      </dgm:t>
    </dgm:pt>
    <dgm:pt modelId="{F52AF388-6647-40C1-9B0C-4EACF0087302}" type="pres">
      <dgm:prSet presAssocID="{67FEA77F-9792-4206-8836-885C74441292}" presName="spacer" presStyleCnt="0"/>
      <dgm:spPr/>
    </dgm:pt>
    <dgm:pt modelId="{8CDB7BC7-8DB4-48B4-844D-150D6BC9A281}" type="pres">
      <dgm:prSet presAssocID="{B4C523CA-CB9B-45E6-9B42-ACDDF1BF7D65}" presName="parentText" presStyleLbl="node1" presStyleIdx="2" presStyleCnt="4">
        <dgm:presLayoutVars>
          <dgm:chMax val="0"/>
          <dgm:bulletEnabled val="1"/>
        </dgm:presLayoutVars>
      </dgm:prSet>
      <dgm:spPr>
        <a:xfrm>
          <a:off x="0" y="3062896"/>
          <a:ext cx="4961817" cy="1216800"/>
        </a:xfrm>
        <a:prstGeom prst="roundRect">
          <a:avLst/>
        </a:prstGeom>
      </dgm:spPr>
      <dgm:t>
        <a:bodyPr/>
        <a:lstStyle/>
        <a:p>
          <a:endParaRPr lang="el-GR"/>
        </a:p>
      </dgm:t>
    </dgm:pt>
    <dgm:pt modelId="{E9615218-FA73-4A78-8218-0856620E7CB2}" type="pres">
      <dgm:prSet presAssocID="{2A74883B-AB36-4DBE-A90D-C134F37AC8DE}" presName="spacer" presStyleCnt="0"/>
      <dgm:spPr/>
    </dgm:pt>
    <dgm:pt modelId="{3352B6FF-4293-4555-897C-C1B04E62B888}" type="pres">
      <dgm:prSet presAssocID="{B351AA1E-2C74-48BB-A521-23955E0A9ADD}" presName="parentText" presStyleLbl="node1" presStyleIdx="3" presStyleCnt="4" custLinFactNeighborX="-41374" custLinFactNeighborY="-10782">
        <dgm:presLayoutVars>
          <dgm:chMax val="0"/>
          <dgm:bulletEnabled val="1"/>
        </dgm:presLayoutVars>
      </dgm:prSet>
      <dgm:spPr>
        <a:prstGeom prst="roundRect">
          <a:avLst/>
        </a:prstGeom>
      </dgm:spPr>
      <dgm:t>
        <a:bodyPr/>
        <a:lstStyle/>
        <a:p>
          <a:endParaRPr lang="el-GR"/>
        </a:p>
      </dgm:t>
    </dgm:pt>
  </dgm:ptLst>
  <dgm:cxnLst>
    <dgm:cxn modelId="{456B206B-605A-471C-8046-281FC6C7E9B0}" srcId="{C4D5358F-2C12-40D3-A142-40CC932D99A4}" destId="{B351AA1E-2C74-48BB-A521-23955E0A9ADD}" srcOrd="3" destOrd="0" parTransId="{950C36F4-EC07-4D02-9417-714879B96E39}" sibTransId="{C163FAE4-3D42-43AA-8E6C-FEAC6FABA10A}"/>
    <dgm:cxn modelId="{AB3B445A-D322-425F-BF83-71C16EDBCF6A}" srcId="{C4D5358F-2C12-40D3-A142-40CC932D99A4}" destId="{B4C523CA-CB9B-45E6-9B42-ACDDF1BF7D65}" srcOrd="2" destOrd="0" parTransId="{0B61FFA1-954D-4769-9935-DC27A03FE46F}" sibTransId="{2A74883B-AB36-4DBE-A90D-C134F37AC8DE}"/>
    <dgm:cxn modelId="{013F4C26-68C0-4526-9DB3-5EB519553F3C}" srcId="{C4D5358F-2C12-40D3-A142-40CC932D99A4}" destId="{EC327B3B-64E2-4867-8E05-4626CF7AA557}" srcOrd="0" destOrd="0" parTransId="{DF29B433-28C4-4212-B73F-BBA2E55D71FD}" sibTransId="{E3EA5345-B843-40CC-AF3F-48429EEC6F62}"/>
    <dgm:cxn modelId="{71170B66-801D-42B1-BD88-3067EF1E3D30}" type="presOf" srcId="{EC327B3B-64E2-4867-8E05-4626CF7AA557}" destId="{470C7429-9401-4802-AB33-313A76532508}" srcOrd="0" destOrd="0" presId="urn:microsoft.com/office/officeart/2005/8/layout/vList2"/>
    <dgm:cxn modelId="{64DB2D9C-5A7E-4EEA-89AA-D82CCCD49481}" type="presOf" srcId="{B351AA1E-2C74-48BB-A521-23955E0A9ADD}" destId="{3352B6FF-4293-4555-897C-C1B04E62B888}" srcOrd="0" destOrd="0" presId="urn:microsoft.com/office/officeart/2005/8/layout/vList2"/>
    <dgm:cxn modelId="{63EE376A-9BE3-42F8-986B-13F24A6B6A52}" srcId="{C4D5358F-2C12-40D3-A142-40CC932D99A4}" destId="{4E244519-B7AC-4B3B-BE5F-12059590F0D2}" srcOrd="1" destOrd="0" parTransId="{E30B4CE4-28F5-41D5-BDD7-379CEE7BFAA6}" sibTransId="{67FEA77F-9792-4206-8836-885C74441292}"/>
    <dgm:cxn modelId="{7533573D-AE90-413F-8D5E-92E484CC53EE}" type="presOf" srcId="{C4D5358F-2C12-40D3-A142-40CC932D99A4}" destId="{1E395D00-6435-47AF-BDD1-99EEEBD551EE}" srcOrd="0" destOrd="0" presId="urn:microsoft.com/office/officeart/2005/8/layout/vList2"/>
    <dgm:cxn modelId="{E7D99F90-BD21-488E-8965-4FA3E6649457}" type="presOf" srcId="{4E244519-B7AC-4B3B-BE5F-12059590F0D2}" destId="{288E5028-B57D-41A4-A329-2A81DBAE6A20}" srcOrd="0" destOrd="0" presId="urn:microsoft.com/office/officeart/2005/8/layout/vList2"/>
    <dgm:cxn modelId="{0A308EED-F4BF-484E-9616-FC08E6DF7B71}" type="presOf" srcId="{B4C523CA-CB9B-45E6-9B42-ACDDF1BF7D65}" destId="{8CDB7BC7-8DB4-48B4-844D-150D6BC9A281}" srcOrd="0" destOrd="0" presId="urn:microsoft.com/office/officeart/2005/8/layout/vList2"/>
    <dgm:cxn modelId="{D194C380-2F5A-4D83-B19D-EDEBF138C04E}" type="presParOf" srcId="{1E395D00-6435-47AF-BDD1-99EEEBD551EE}" destId="{470C7429-9401-4802-AB33-313A76532508}" srcOrd="0" destOrd="0" presId="urn:microsoft.com/office/officeart/2005/8/layout/vList2"/>
    <dgm:cxn modelId="{1C593544-AEA6-4F32-B3EB-A05830DB3610}" type="presParOf" srcId="{1E395D00-6435-47AF-BDD1-99EEEBD551EE}" destId="{88D2178F-0747-469A-A1B7-4B4E6C3A520D}" srcOrd="1" destOrd="0" presId="urn:microsoft.com/office/officeart/2005/8/layout/vList2"/>
    <dgm:cxn modelId="{D77AAB75-3FBD-4EC6-89C1-F17940EE4199}" type="presParOf" srcId="{1E395D00-6435-47AF-BDD1-99EEEBD551EE}" destId="{288E5028-B57D-41A4-A329-2A81DBAE6A20}" srcOrd="2" destOrd="0" presId="urn:microsoft.com/office/officeart/2005/8/layout/vList2"/>
    <dgm:cxn modelId="{EF6FD183-5195-47C2-8292-3E15D1204EF4}" type="presParOf" srcId="{1E395D00-6435-47AF-BDD1-99EEEBD551EE}" destId="{F52AF388-6647-40C1-9B0C-4EACF0087302}" srcOrd="3" destOrd="0" presId="urn:microsoft.com/office/officeart/2005/8/layout/vList2"/>
    <dgm:cxn modelId="{93570274-80FF-4597-9140-78C6897D45C5}" type="presParOf" srcId="{1E395D00-6435-47AF-BDD1-99EEEBD551EE}" destId="{8CDB7BC7-8DB4-48B4-844D-150D6BC9A281}" srcOrd="4" destOrd="0" presId="urn:microsoft.com/office/officeart/2005/8/layout/vList2"/>
    <dgm:cxn modelId="{1327D06E-9E36-45F8-9DBA-CA14A05E8429}" type="presParOf" srcId="{1E395D00-6435-47AF-BDD1-99EEEBD551EE}" destId="{E9615218-FA73-4A78-8218-0856620E7CB2}" srcOrd="5" destOrd="0" presId="urn:microsoft.com/office/officeart/2005/8/layout/vList2"/>
    <dgm:cxn modelId="{5D37EE8F-81F6-4192-B38E-2F624DE676EB}" type="presParOf" srcId="{1E395D00-6435-47AF-BDD1-99EEEBD551EE}" destId="{3352B6FF-4293-4555-897C-C1B04E62B888}" srcOrd="6" destOrd="0" presId="urn:microsoft.com/office/officeart/2005/8/layout/vList2"/>
  </dgm:cxnLst>
  <dgm:bg>
    <a:noFill/>
  </dgm:bg>
  <dgm:whole>
    <a:ln>
      <a:noFill/>
    </a:ln>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1C1952-61D3-48E2-91D2-718A77C46B5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nl-NL"/>
        </a:p>
      </dgm:t>
    </dgm:pt>
    <dgm:pt modelId="{D2950160-F4AB-4AEC-9E7E-1356804BC94D}" type="pres">
      <dgm:prSet presAssocID="{FF1C1952-61D3-48E2-91D2-718A77C46B5F}" presName="linear" presStyleCnt="0">
        <dgm:presLayoutVars>
          <dgm:dir/>
          <dgm:animLvl val="lvl"/>
          <dgm:resizeHandles val="exact"/>
        </dgm:presLayoutVars>
      </dgm:prSet>
      <dgm:spPr/>
      <dgm:t>
        <a:bodyPr/>
        <a:lstStyle/>
        <a:p>
          <a:endParaRPr lang="el-GR"/>
        </a:p>
      </dgm:t>
    </dgm:pt>
  </dgm:ptLst>
  <dgm:cxnLst>
    <dgm:cxn modelId="{97998B0C-3499-4E17-B8DB-EF2A0C89B7E3}" type="presOf" srcId="{FF1C1952-61D3-48E2-91D2-718A77C46B5F}" destId="{D2950160-F4AB-4AEC-9E7E-1356804BC94D}" srcOrd="0"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C7429-9401-4802-AB33-313A76532508}">
      <dsp:nvSpPr>
        <dsp:cNvPr id="0" name=""/>
        <dsp:cNvSpPr/>
      </dsp:nvSpPr>
      <dsp:spPr>
        <a:xfrm>
          <a:off x="0" y="0"/>
          <a:ext cx="4961817" cy="1029600"/>
        </a:xfrm>
        <a:prstGeom prst="roundRect">
          <a:avLst/>
        </a:prstGeom>
        <a:solidFill>
          <a:srgbClr val="95C11F"/>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b="1" kern="1200" dirty="0">
              <a:solidFill>
                <a:schemeClr val="bg1"/>
              </a:solidFill>
              <a:effectLst>
                <a:outerShdw blurRad="38100" dist="38100" dir="2700000" algn="tl">
                  <a:srgbClr val="000000">
                    <a:alpha val="43137"/>
                  </a:srgbClr>
                </a:outerShdw>
              </a:effectLst>
            </a:rPr>
            <a:t>1. </a:t>
          </a:r>
          <a:r>
            <a:rPr lang="en-US" sz="3200" b="1" kern="1200" dirty="0" err="1">
              <a:solidFill>
                <a:schemeClr val="bg1"/>
              </a:solidFill>
              <a:effectLst>
                <a:outerShdw blurRad="38100" dist="38100" dir="2700000" algn="tl">
                  <a:srgbClr val="000000">
                    <a:alpha val="43137"/>
                  </a:srgbClr>
                </a:outerShdw>
              </a:effectLst>
            </a:rPr>
            <a:t>Ozaveščanje</a:t>
          </a:r>
          <a:r>
            <a:rPr lang="en-US" sz="3200" b="1" kern="1200" dirty="0">
              <a:solidFill>
                <a:schemeClr val="bg1"/>
              </a:solidFill>
              <a:effectLst>
                <a:outerShdw blurRad="38100" dist="38100" dir="2700000" algn="tl">
                  <a:srgbClr val="000000">
                    <a:alpha val="43137"/>
                  </a:srgbClr>
                </a:outerShdw>
              </a:effectLst>
            </a:rPr>
            <a:t> </a:t>
          </a:r>
          <a:endParaRPr lang="el-GR" sz="3200" b="1" kern="1200" dirty="0">
            <a:solidFill>
              <a:schemeClr val="bg1"/>
            </a:solidFill>
            <a:effectLst>
              <a:outerShdw blurRad="38100" dist="38100" dir="2700000" algn="tl">
                <a:srgbClr val="000000">
                  <a:alpha val="43137"/>
                </a:srgbClr>
              </a:outerShdw>
            </a:effectLst>
            <a:latin typeface="Calibri" panose="020F0502020204030204"/>
            <a:ea typeface="+mn-ea"/>
            <a:cs typeface="+mn-cs"/>
          </a:endParaRPr>
        </a:p>
      </dsp:txBody>
      <dsp:txXfrm>
        <a:off x="50261" y="50261"/>
        <a:ext cx="4861295" cy="929078"/>
      </dsp:txXfrm>
    </dsp:sp>
    <dsp:sp modelId="{288E5028-B57D-41A4-A329-2A81DBAE6A20}">
      <dsp:nvSpPr>
        <dsp:cNvPr id="0" name=""/>
        <dsp:cNvSpPr/>
      </dsp:nvSpPr>
      <dsp:spPr>
        <a:xfrm>
          <a:off x="0" y="1175325"/>
          <a:ext cx="4961817" cy="1029600"/>
        </a:xfrm>
        <a:prstGeom prst="roundRect">
          <a:avLst/>
        </a:prstGeom>
        <a:solidFill>
          <a:schemeClr val="bg1">
            <a:lumMod val="95000"/>
          </a:scheme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0" kern="1200" dirty="0">
              <a:solidFill>
                <a:schemeClr val="tx1"/>
              </a:solidFill>
              <a:effectLst/>
              <a:latin typeface="Calibri" panose="020F0502020204030204"/>
              <a:ea typeface="+mn-ea"/>
              <a:cs typeface="+mn-cs"/>
            </a:rPr>
            <a:t>2. Kritično razmišljanje</a:t>
          </a:r>
          <a:endParaRPr lang="el-GR" sz="3200" b="0" kern="1200" dirty="0">
            <a:solidFill>
              <a:schemeClr val="tx1"/>
            </a:solidFill>
            <a:effectLst/>
            <a:latin typeface="Calibri" panose="020F0502020204030204"/>
            <a:ea typeface="+mn-ea"/>
            <a:cs typeface="+mn-cs"/>
          </a:endParaRPr>
        </a:p>
      </dsp:txBody>
      <dsp:txXfrm>
        <a:off x="50261" y="1225586"/>
        <a:ext cx="4861295" cy="929078"/>
      </dsp:txXfrm>
    </dsp:sp>
    <dsp:sp modelId="{8CDB7BC7-8DB4-48B4-844D-150D6BC9A281}">
      <dsp:nvSpPr>
        <dsp:cNvPr id="0" name=""/>
        <dsp:cNvSpPr/>
      </dsp:nvSpPr>
      <dsp:spPr>
        <a:xfrm>
          <a:off x="0" y="2394834"/>
          <a:ext cx="4961817" cy="102960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3. </a:t>
          </a:r>
          <a:r>
            <a:rPr lang="en-US" sz="3200" kern="1200" dirty="0" err="1">
              <a:solidFill>
                <a:prstClr val="black"/>
              </a:solidFill>
              <a:effectLst/>
              <a:latin typeface="Calibri" panose="020F0502020204030204"/>
              <a:ea typeface="+mn-ea"/>
              <a:cs typeface="+mn-cs"/>
            </a:rPr>
            <a:t>Reševanje</a:t>
          </a:r>
          <a:r>
            <a:rPr lang="en-US" sz="3200" kern="1200" dirty="0">
              <a:solidFill>
                <a:prstClr val="black"/>
              </a:solidFill>
              <a:effectLst/>
              <a:latin typeface="Calibri" panose="020F0502020204030204"/>
              <a:ea typeface="+mn-ea"/>
              <a:cs typeface="+mn-cs"/>
            </a:rPr>
            <a:t> </a:t>
          </a:r>
          <a:r>
            <a:rPr lang="en-US" sz="3200" kern="1200" dirty="0" err="1">
              <a:solidFill>
                <a:prstClr val="black"/>
              </a:solidFill>
              <a:effectLst/>
              <a:latin typeface="Calibri" panose="020F0502020204030204"/>
              <a:ea typeface="+mn-ea"/>
              <a:cs typeface="+mn-cs"/>
            </a:rPr>
            <a:t>konfliktov</a:t>
          </a:r>
          <a:r>
            <a:rPr lang="en-US" sz="3200" kern="1200" dirty="0">
              <a:solidFill>
                <a:prstClr val="black"/>
              </a:solidFill>
              <a:effectLst/>
              <a:latin typeface="Calibri" panose="020F0502020204030204"/>
              <a:ea typeface="+mn-ea"/>
              <a:cs typeface="+mn-cs"/>
            </a:rPr>
            <a:t> </a:t>
          </a:r>
          <a:endParaRPr lang="el-GR" sz="3200" kern="1200" dirty="0">
            <a:solidFill>
              <a:prstClr val="black"/>
            </a:solidFill>
            <a:effectLst/>
            <a:latin typeface="Calibri" panose="020F0502020204030204"/>
            <a:ea typeface="+mn-ea"/>
            <a:cs typeface="+mn-cs"/>
          </a:endParaRPr>
        </a:p>
      </dsp:txBody>
      <dsp:txXfrm>
        <a:off x="50261" y="2445095"/>
        <a:ext cx="4861295" cy="9290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C7429-9401-4802-AB33-313A76532508}">
      <dsp:nvSpPr>
        <dsp:cNvPr id="0" name=""/>
        <dsp:cNvSpPr/>
      </dsp:nvSpPr>
      <dsp:spPr>
        <a:xfrm>
          <a:off x="0" y="0"/>
          <a:ext cx="4961817" cy="973440"/>
        </a:xfrm>
        <a:prstGeom prst="roundRect">
          <a:avLst/>
        </a:prstGeom>
        <a:solidFill>
          <a:schemeClr val="bg1">
            <a:lumMod val="95000"/>
          </a:scheme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a:solidFill>
                <a:schemeClr val="tx1"/>
              </a:solidFill>
              <a:effectLst/>
            </a:rPr>
            <a:t>4. </a:t>
          </a:r>
          <a:r>
            <a:rPr lang="en-US" sz="3200" kern="1200" dirty="0" err="1">
              <a:solidFill>
                <a:prstClr val="black"/>
              </a:solidFill>
              <a:effectLst/>
              <a:latin typeface="Calibri" panose="020F0502020204030204"/>
              <a:ea typeface="+mn-ea"/>
              <a:cs typeface="+mn-cs"/>
            </a:rPr>
            <a:t>Omogočanje</a:t>
          </a:r>
          <a:r>
            <a:rPr lang="en-US" sz="3200" kern="1200" dirty="0">
              <a:solidFill>
                <a:prstClr val="black"/>
              </a:solidFill>
              <a:effectLst/>
              <a:latin typeface="Calibri" panose="020F0502020204030204"/>
              <a:ea typeface="+mn-ea"/>
              <a:cs typeface="+mn-cs"/>
            </a:rPr>
            <a:t> </a:t>
          </a:r>
          <a:r>
            <a:rPr lang="en-US" sz="3200" kern="1200" dirty="0" err="1">
              <a:solidFill>
                <a:prstClr val="black"/>
              </a:solidFill>
              <a:effectLst/>
              <a:latin typeface="Calibri" panose="020F0502020204030204"/>
              <a:ea typeface="+mn-ea"/>
              <a:cs typeface="+mn-cs"/>
            </a:rPr>
            <a:t>dialoga</a:t>
          </a:r>
          <a:r>
            <a:rPr lang="en-US" sz="3200" kern="1200" dirty="0">
              <a:solidFill>
                <a:prstClr val="black"/>
              </a:solidFill>
              <a:effectLst/>
              <a:latin typeface="Calibri" panose="020F0502020204030204"/>
              <a:ea typeface="+mn-ea"/>
              <a:cs typeface="+mn-cs"/>
            </a:rPr>
            <a:t>  </a:t>
          </a:r>
          <a:endParaRPr lang="el-GR" sz="3200" kern="1200" dirty="0">
            <a:solidFill>
              <a:prstClr val="black"/>
            </a:solidFill>
            <a:effectLst/>
            <a:latin typeface="Calibri" panose="020F0502020204030204"/>
            <a:ea typeface="+mn-ea"/>
            <a:cs typeface="+mn-cs"/>
          </a:endParaRPr>
        </a:p>
      </dsp:txBody>
      <dsp:txXfrm>
        <a:off x="47519" y="47519"/>
        <a:ext cx="4866779" cy="878402"/>
      </dsp:txXfrm>
    </dsp:sp>
    <dsp:sp modelId="{288E5028-B57D-41A4-A329-2A81DBAE6A20}">
      <dsp:nvSpPr>
        <dsp:cNvPr id="0" name=""/>
        <dsp:cNvSpPr/>
      </dsp:nvSpPr>
      <dsp:spPr>
        <a:xfrm>
          <a:off x="0" y="1108717"/>
          <a:ext cx="4961817" cy="97344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5. </a:t>
          </a:r>
          <a:r>
            <a:rPr lang="en-US" sz="3200" kern="1200" dirty="0" err="1">
              <a:solidFill>
                <a:prstClr val="black"/>
              </a:solidFill>
              <a:effectLst/>
              <a:latin typeface="Calibri" panose="020F0502020204030204"/>
              <a:ea typeface="+mn-ea"/>
              <a:cs typeface="+mn-cs"/>
            </a:rPr>
            <a:t>Etika</a:t>
          </a:r>
          <a:endParaRPr lang="el-GR" sz="3200" kern="1200" dirty="0">
            <a:solidFill>
              <a:prstClr val="black"/>
            </a:solidFill>
            <a:effectLst/>
            <a:latin typeface="Calibri" panose="020F0502020204030204"/>
            <a:ea typeface="+mn-ea"/>
            <a:cs typeface="+mn-cs"/>
          </a:endParaRPr>
        </a:p>
      </dsp:txBody>
      <dsp:txXfrm>
        <a:off x="47519" y="1156236"/>
        <a:ext cx="4866779" cy="878402"/>
      </dsp:txXfrm>
    </dsp:sp>
    <dsp:sp modelId="{8CDB7BC7-8DB4-48B4-844D-150D6BC9A281}">
      <dsp:nvSpPr>
        <dsp:cNvPr id="0" name=""/>
        <dsp:cNvSpPr/>
      </dsp:nvSpPr>
      <dsp:spPr>
        <a:xfrm>
          <a:off x="0" y="2261708"/>
          <a:ext cx="4961817" cy="97344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6. Spretnosti razmišljanja </a:t>
          </a:r>
          <a:endParaRPr lang="el-GR" sz="3200" kern="1200" dirty="0">
            <a:solidFill>
              <a:prstClr val="black"/>
            </a:solidFill>
            <a:effectLst/>
            <a:latin typeface="Calibri" panose="020F0502020204030204"/>
            <a:ea typeface="+mn-ea"/>
            <a:cs typeface="+mn-cs"/>
          </a:endParaRPr>
        </a:p>
      </dsp:txBody>
      <dsp:txXfrm>
        <a:off x="47519" y="2309227"/>
        <a:ext cx="4866779" cy="878402"/>
      </dsp:txXfrm>
    </dsp:sp>
    <dsp:sp modelId="{3352B6FF-4293-4555-897C-C1B04E62B888}">
      <dsp:nvSpPr>
        <dsp:cNvPr id="0" name=""/>
        <dsp:cNvSpPr/>
      </dsp:nvSpPr>
      <dsp:spPr>
        <a:xfrm>
          <a:off x="0" y="3368760"/>
          <a:ext cx="4961817" cy="97344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7. Digitalne spretnosti </a:t>
          </a:r>
          <a:endParaRPr lang="el-GR" sz="3200" kern="1200" dirty="0">
            <a:solidFill>
              <a:prstClr val="black"/>
            </a:solidFill>
            <a:effectLst/>
            <a:latin typeface="Calibri" panose="020F0502020204030204"/>
            <a:ea typeface="+mn-ea"/>
            <a:cs typeface="+mn-cs"/>
          </a:endParaRPr>
        </a:p>
      </dsp:txBody>
      <dsp:txXfrm>
        <a:off x="47519" y="3416279"/>
        <a:ext cx="4866779" cy="8784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AE6F319F-557A-4033-9A7E-7B30C1709D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FED24FFA-E381-4D15-9323-2E7F167B5D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70361F-8793-4678-8399-75402180233D}" type="datetimeFigureOut">
              <a:rPr lang="el-GR" smtClean="0"/>
              <a:t>2/2/2024</a:t>
            </a:fld>
            <a:endParaRPr lang="el-GR"/>
          </a:p>
        </p:txBody>
      </p:sp>
      <p:sp>
        <p:nvSpPr>
          <p:cNvPr id="4" name="Θέση υποσέλιδου 3">
            <a:extLst>
              <a:ext uri="{FF2B5EF4-FFF2-40B4-BE49-F238E27FC236}">
                <a16:creationId xmlns:a16="http://schemas.microsoft.com/office/drawing/2014/main" id="{F7A14582-B00E-403A-B9F6-8137B447B5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29BBD3CB-00AE-4B41-B6C8-39534586D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D2EE3A-1E6C-47AF-A0C5-588F1B9CC394}" type="slidenum">
              <a:rPr lang="el-GR" smtClean="0"/>
              <a:t>‹#›</a:t>
            </a:fld>
            <a:endParaRPr lang="el-GR"/>
          </a:p>
        </p:txBody>
      </p:sp>
    </p:spTree>
    <p:extLst>
      <p:ext uri="{BB962C8B-B14F-4D97-AF65-F5344CB8AC3E}">
        <p14:creationId xmlns:p14="http://schemas.microsoft.com/office/powerpoint/2010/main" val="1083068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C42A8D-6A8A-4D0C-BE99-5FB2E4FC1A13}" type="datetimeFigureOut">
              <a:rPr lang="el-GR" smtClean="0"/>
              <a:t>2/2/2024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90C62-02BA-4B64-96F1-99D7E3BEEE56}" type="slidenum">
              <a:rPr lang="el-GR" smtClean="0"/>
              <a:t>‹#›</a:t>
            </a:fld>
            <a:endParaRPr lang="el-GR"/>
          </a:p>
        </p:txBody>
      </p:sp>
    </p:spTree>
    <p:extLst>
      <p:ext uri="{BB962C8B-B14F-4D97-AF65-F5344CB8AC3E}">
        <p14:creationId xmlns:p14="http://schemas.microsoft.com/office/powerpoint/2010/main" val="64630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1</a:t>
            </a:fld>
            <a:endParaRPr lang="el-GR"/>
          </a:p>
        </p:txBody>
      </p:sp>
    </p:spTree>
    <p:extLst>
      <p:ext uri="{BB962C8B-B14F-4D97-AF65-F5344CB8AC3E}">
        <p14:creationId xmlns:p14="http://schemas.microsoft.com/office/powerpoint/2010/main" val="2223858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10</a:t>
            </a:fld>
            <a:endParaRPr lang="el-GR"/>
          </a:p>
        </p:txBody>
      </p:sp>
    </p:spTree>
    <p:extLst>
      <p:ext uri="{BB962C8B-B14F-4D97-AF65-F5344CB8AC3E}">
        <p14:creationId xmlns:p14="http://schemas.microsoft.com/office/powerpoint/2010/main" val="3473537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11</a:t>
            </a:fld>
            <a:endParaRPr lang="el-GR"/>
          </a:p>
        </p:txBody>
      </p:sp>
    </p:spTree>
    <p:extLst>
      <p:ext uri="{BB962C8B-B14F-4D97-AF65-F5344CB8AC3E}">
        <p14:creationId xmlns:p14="http://schemas.microsoft.com/office/powerpoint/2010/main" val="2866352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12</a:t>
            </a:fld>
            <a:endParaRPr lang="el-GR"/>
          </a:p>
        </p:txBody>
      </p:sp>
    </p:spTree>
    <p:extLst>
      <p:ext uri="{BB962C8B-B14F-4D97-AF65-F5344CB8AC3E}">
        <p14:creationId xmlns:p14="http://schemas.microsoft.com/office/powerpoint/2010/main" val="3347800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13</a:t>
            </a:fld>
            <a:endParaRPr lang="el-GR"/>
          </a:p>
        </p:txBody>
      </p:sp>
    </p:spTree>
    <p:extLst>
      <p:ext uri="{BB962C8B-B14F-4D97-AF65-F5344CB8AC3E}">
        <p14:creationId xmlns:p14="http://schemas.microsoft.com/office/powerpoint/2010/main" val="1600306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14</a:t>
            </a:fld>
            <a:endParaRPr lang="el-GR"/>
          </a:p>
        </p:txBody>
      </p:sp>
    </p:spTree>
    <p:extLst>
      <p:ext uri="{BB962C8B-B14F-4D97-AF65-F5344CB8AC3E}">
        <p14:creationId xmlns:p14="http://schemas.microsoft.com/office/powerpoint/2010/main" val="1481266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15</a:t>
            </a:fld>
            <a:endParaRPr lang="el-GR"/>
          </a:p>
        </p:txBody>
      </p:sp>
    </p:spTree>
    <p:extLst>
      <p:ext uri="{BB962C8B-B14F-4D97-AF65-F5344CB8AC3E}">
        <p14:creationId xmlns:p14="http://schemas.microsoft.com/office/powerpoint/2010/main" val="25648876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16</a:t>
            </a:fld>
            <a:endParaRPr lang="el-GR"/>
          </a:p>
        </p:txBody>
      </p:sp>
    </p:spTree>
    <p:extLst>
      <p:ext uri="{BB962C8B-B14F-4D97-AF65-F5344CB8AC3E}">
        <p14:creationId xmlns:p14="http://schemas.microsoft.com/office/powerpoint/2010/main" val="35952209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17</a:t>
            </a:fld>
            <a:endParaRPr lang="el-GR"/>
          </a:p>
        </p:txBody>
      </p:sp>
    </p:spTree>
    <p:extLst>
      <p:ext uri="{BB962C8B-B14F-4D97-AF65-F5344CB8AC3E}">
        <p14:creationId xmlns:p14="http://schemas.microsoft.com/office/powerpoint/2010/main" val="12832640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18</a:t>
            </a:fld>
            <a:endParaRPr lang="el-GR"/>
          </a:p>
        </p:txBody>
      </p:sp>
    </p:spTree>
    <p:extLst>
      <p:ext uri="{BB962C8B-B14F-4D97-AF65-F5344CB8AC3E}">
        <p14:creationId xmlns:p14="http://schemas.microsoft.com/office/powerpoint/2010/main" val="599025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19</a:t>
            </a:fld>
            <a:endParaRPr lang="el-GR"/>
          </a:p>
        </p:txBody>
      </p:sp>
    </p:spTree>
    <p:extLst>
      <p:ext uri="{BB962C8B-B14F-4D97-AF65-F5344CB8AC3E}">
        <p14:creationId xmlns:p14="http://schemas.microsoft.com/office/powerpoint/2010/main" val="2707351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a:t>
            </a:fld>
            <a:endParaRPr lang="el-GR"/>
          </a:p>
        </p:txBody>
      </p:sp>
    </p:spTree>
    <p:extLst>
      <p:ext uri="{BB962C8B-B14F-4D97-AF65-F5344CB8AC3E}">
        <p14:creationId xmlns:p14="http://schemas.microsoft.com/office/powerpoint/2010/main" val="25824517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20</a:t>
            </a:fld>
            <a:endParaRPr lang="el-GR"/>
          </a:p>
        </p:txBody>
      </p:sp>
    </p:spTree>
    <p:extLst>
      <p:ext uri="{BB962C8B-B14F-4D97-AF65-F5344CB8AC3E}">
        <p14:creationId xmlns:p14="http://schemas.microsoft.com/office/powerpoint/2010/main" val="34458787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21</a:t>
            </a:fld>
            <a:endParaRPr lang="el-GR"/>
          </a:p>
        </p:txBody>
      </p:sp>
    </p:spTree>
    <p:extLst>
      <p:ext uri="{BB962C8B-B14F-4D97-AF65-F5344CB8AC3E}">
        <p14:creationId xmlns:p14="http://schemas.microsoft.com/office/powerpoint/2010/main" val="10087735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22</a:t>
            </a:fld>
            <a:endParaRPr lang="el-GR"/>
          </a:p>
        </p:txBody>
      </p:sp>
    </p:spTree>
    <p:extLst>
      <p:ext uri="{BB962C8B-B14F-4D97-AF65-F5344CB8AC3E}">
        <p14:creationId xmlns:p14="http://schemas.microsoft.com/office/powerpoint/2010/main" val="15120463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23</a:t>
            </a:fld>
            <a:endParaRPr lang="el-GR"/>
          </a:p>
        </p:txBody>
      </p:sp>
    </p:spTree>
    <p:extLst>
      <p:ext uri="{BB962C8B-B14F-4D97-AF65-F5344CB8AC3E}">
        <p14:creationId xmlns:p14="http://schemas.microsoft.com/office/powerpoint/2010/main" val="307145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a:t>
            </a:fld>
            <a:endParaRPr lang="el-GR"/>
          </a:p>
        </p:txBody>
      </p:sp>
    </p:spTree>
    <p:extLst>
      <p:ext uri="{BB962C8B-B14F-4D97-AF65-F5344CB8AC3E}">
        <p14:creationId xmlns:p14="http://schemas.microsoft.com/office/powerpoint/2010/main" val="3871516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fld id="{FD890C62-02BA-4B64-96F1-99D7E3BEEE56}" type="slidenum">
              <a:rPr lang="el-GR" smtClean="0"/>
              <a:t>4</a:t>
            </a:fld>
            <a:endParaRPr lang="el-GR"/>
          </a:p>
        </p:txBody>
      </p:sp>
    </p:spTree>
    <p:extLst>
      <p:ext uri="{BB962C8B-B14F-4D97-AF65-F5344CB8AC3E}">
        <p14:creationId xmlns:p14="http://schemas.microsoft.com/office/powerpoint/2010/main" val="116205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5</a:t>
            </a:fld>
            <a:endParaRPr lang="el-GR"/>
          </a:p>
        </p:txBody>
      </p:sp>
    </p:spTree>
    <p:extLst>
      <p:ext uri="{BB962C8B-B14F-4D97-AF65-F5344CB8AC3E}">
        <p14:creationId xmlns:p14="http://schemas.microsoft.com/office/powerpoint/2010/main" val="2278320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6</a:t>
            </a:fld>
            <a:endParaRPr lang="el-GR"/>
          </a:p>
        </p:txBody>
      </p:sp>
    </p:spTree>
    <p:extLst>
      <p:ext uri="{BB962C8B-B14F-4D97-AF65-F5344CB8AC3E}">
        <p14:creationId xmlns:p14="http://schemas.microsoft.com/office/powerpoint/2010/main" val="1226823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7</a:t>
            </a:fld>
            <a:endParaRPr lang="el-GR"/>
          </a:p>
        </p:txBody>
      </p:sp>
    </p:spTree>
    <p:extLst>
      <p:ext uri="{BB962C8B-B14F-4D97-AF65-F5344CB8AC3E}">
        <p14:creationId xmlns:p14="http://schemas.microsoft.com/office/powerpoint/2010/main" val="1399761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8</a:t>
            </a:fld>
            <a:endParaRPr lang="el-GR"/>
          </a:p>
        </p:txBody>
      </p:sp>
    </p:spTree>
    <p:extLst>
      <p:ext uri="{BB962C8B-B14F-4D97-AF65-F5344CB8AC3E}">
        <p14:creationId xmlns:p14="http://schemas.microsoft.com/office/powerpoint/2010/main" val="4202460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9</a:t>
            </a:fld>
            <a:endParaRPr lang="el-GR"/>
          </a:p>
        </p:txBody>
      </p:sp>
    </p:spTree>
    <p:extLst>
      <p:ext uri="{BB962C8B-B14F-4D97-AF65-F5344CB8AC3E}">
        <p14:creationId xmlns:p14="http://schemas.microsoft.com/office/powerpoint/2010/main" val="2621156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79706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ubmodule Intro">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5AC0203-B144-4B95-B9C1-17443F665396}"/>
              </a:ext>
            </a:extLst>
          </p:cNvPr>
          <p:cNvSpPr/>
          <p:nvPr userDrawn="1"/>
        </p:nvSpPr>
        <p:spPr>
          <a:xfrm>
            <a:off x="0" y="2252352"/>
            <a:ext cx="12192001" cy="3787362"/>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anchor="ctr"/>
          <a:lstStyle/>
          <a:p>
            <a:pPr marL="285750" lvl="0" indent="-285750" algn="ctr">
              <a:buFont typeface="Wingdings" panose="05000000000000000000" pitchFamily="2" charset="2"/>
              <a:buChar char="§"/>
            </a:pPr>
            <a:endParaRPr lang="el-GR"/>
          </a:p>
        </p:txBody>
      </p:sp>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0515600" cy="618346"/>
          </a:xfrm>
        </p:spPr>
        <p:txBody>
          <a:bodyPr>
            <a:noAutofit/>
          </a:bodyPr>
          <a:lstStyle>
            <a:lvl1pPr>
              <a:defRPr lang="el-GR" sz="2200" kern="1200" dirty="0">
                <a:solidFill>
                  <a:srgbClr val="D8134D"/>
                </a:solidFill>
                <a:latin typeface="+mn-lt"/>
                <a:ea typeface="+mj-ea"/>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36451" y="2218305"/>
            <a:ext cx="7872768" cy="3787361"/>
          </a:xfrm>
        </p:spPr>
        <p:txBody>
          <a:bodyPr/>
          <a:lstStyle>
            <a:lvl1pPr marL="2286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1pPr>
            <a:lvl2pPr marL="6858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2pPr>
            <a:lvl3pPr marL="11430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3pPr>
            <a:lvl4pPr marL="16002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4pPr>
            <a:lvl5pPr marL="20574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8" name="TextBox 80">
            <a:extLst>
              <a:ext uri="{FF2B5EF4-FFF2-40B4-BE49-F238E27FC236}">
                <a16:creationId xmlns:a16="http://schemas.microsoft.com/office/drawing/2014/main" id="{C2E476BC-8345-4D0D-3E80-740E90062EC8}"/>
              </a:ext>
            </a:extLst>
          </p:cNvPr>
          <p:cNvSpPr txBox="1">
            <a:spLocks noChangeArrowheads="1"/>
          </p:cNvSpPr>
          <p:nvPr userDrawn="1"/>
        </p:nvSpPr>
        <p:spPr bwMode="auto">
          <a:xfrm>
            <a:off x="-1009" y="1314"/>
            <a:ext cx="2553709"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err="1" smtClean="0">
                <a:solidFill>
                  <a:schemeClr val="bg1"/>
                </a:solidFill>
                <a:effectLst>
                  <a:outerShdw blurRad="38100" dist="38100" dir="2700000" algn="tl">
                    <a:srgbClr val="000000">
                      <a:alpha val="43137"/>
                    </a:srgbClr>
                  </a:outerShdw>
                </a:effectLst>
              </a:rPr>
              <a:t>Ozaveščanje</a:t>
            </a:r>
            <a:endParaRPr lang="el-GR" sz="2400" b="0" dirty="0" smtClean="0"/>
          </a:p>
        </p:txBody>
      </p:sp>
      <p:sp>
        <p:nvSpPr>
          <p:cNvPr id="9" name="Oval 8">
            <a:extLst>
              <a:ext uri="{FF2B5EF4-FFF2-40B4-BE49-F238E27FC236}">
                <a16:creationId xmlns:a16="http://schemas.microsoft.com/office/drawing/2014/main" id="{FD00E564-24F8-EC0D-5724-7025327EDB99}"/>
              </a:ext>
            </a:extLst>
          </p:cNvPr>
          <p:cNvSpPr/>
          <p:nvPr userDrawn="1"/>
        </p:nvSpPr>
        <p:spPr bwMode="auto">
          <a:xfrm>
            <a:off x="2347827"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a:solidFill>
                <a:srgbClr val="D61920"/>
              </a:solidFill>
              <a:latin typeface="+mn-lt"/>
              <a:sym typeface="Arial"/>
              <a:rtl val="0"/>
            </a:endParaRPr>
          </a:p>
        </p:txBody>
      </p:sp>
      <p:sp>
        <p:nvSpPr>
          <p:cNvPr id="10" name="TextBox 9">
            <a:extLst>
              <a:ext uri="{FF2B5EF4-FFF2-40B4-BE49-F238E27FC236}">
                <a16:creationId xmlns:a16="http://schemas.microsoft.com/office/drawing/2014/main" id="{7F1C2C98-D9BC-6B3D-5C84-CBA4DF66EED5}"/>
              </a:ext>
            </a:extLst>
          </p:cNvPr>
          <p:cNvSpPr txBox="1">
            <a:spLocks noChangeArrowheads="1"/>
          </p:cNvSpPr>
          <p:nvPr userDrawn="1"/>
        </p:nvSpPr>
        <p:spPr bwMode="auto">
          <a:xfrm>
            <a:off x="2406386" y="-24282"/>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en-US" altLang="el-GR" sz="1800">
                <a:solidFill>
                  <a:schemeClr val="bg1"/>
                </a:solidFill>
                <a:effectLst>
                  <a:outerShdw blurRad="38100" dist="38100" dir="2700000" algn="tl">
                    <a:srgbClr val="000000">
                      <a:alpha val="43137"/>
                    </a:srgbClr>
                  </a:outerShdw>
                </a:effectLst>
                <a:latin typeface="+mn-lt"/>
              </a:rPr>
              <a:t>1</a:t>
            </a:r>
          </a:p>
        </p:txBody>
      </p:sp>
      <p:pic>
        <p:nvPicPr>
          <p:cNvPr id="5" name="Γραφικό 6">
            <a:extLst>
              <a:ext uri="{FF2B5EF4-FFF2-40B4-BE49-F238E27FC236}">
                <a16:creationId xmlns:a16="http://schemas.microsoft.com/office/drawing/2014/main" id="{8A4885C2-F3BE-A850-204D-D04D6FD4E502}"/>
              </a:ext>
            </a:extLst>
          </p:cNvPr>
          <p:cNvPicPr>
            <a:picLocks noChangeAspect="1"/>
          </p:cNvPicPr>
          <p:nvPr userDrawn="1"/>
        </p:nvPicPr>
        <p:blipFill>
          <a:blip r:embed="rId2">
            <a:extLst>
              <a:ext uri="{96DAC541-7B7A-43D3-8B79-37D633B846F1}">
                <asvg:svgBlip xmlns="" xmlns:asvg="http://schemas.microsoft.com/office/drawing/2016/SVG/main" r:embed="rId4"/>
              </a:ext>
            </a:extLst>
          </a:blip>
          <a:stretch>
            <a:fillRect/>
          </a:stretch>
        </p:blipFill>
        <p:spPr>
          <a:xfrm>
            <a:off x="8788071" y="48972"/>
            <a:ext cx="3381627" cy="843380"/>
          </a:xfrm>
          <a:prstGeom prst="rect">
            <a:avLst/>
          </a:prstGeom>
        </p:spPr>
      </p:pic>
      <p:pic>
        <p:nvPicPr>
          <p:cNvPr id="12" name="Εικόνα 11"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5E876A4C-1633-C043-8FF6-871D6AA042FC}"/>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0" y="6185446"/>
            <a:ext cx="2515320" cy="662723"/>
          </a:xfrm>
          <a:prstGeom prst="rect">
            <a:avLst/>
          </a:prstGeom>
        </p:spPr>
      </p:pic>
    </p:spTree>
    <p:extLst>
      <p:ext uri="{BB962C8B-B14F-4D97-AF65-F5344CB8AC3E}">
        <p14:creationId xmlns:p14="http://schemas.microsoft.com/office/powerpoint/2010/main" val="402065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a:xfrm>
            <a:off x="838200" y="332075"/>
            <a:ext cx="10515600" cy="1325563"/>
          </a:xfrm>
        </p:spPr>
        <p:txBody>
          <a:bodyPr>
            <a:normAutofit/>
          </a:bodyPr>
          <a:lstStyle>
            <a:lvl1pPr algn="ctr">
              <a:defRPr lang="el-GR" sz="4000" b="0" kern="1200" dirty="0" smtClean="0">
                <a:solidFill>
                  <a:srgbClr val="D8134D"/>
                </a:solidFill>
                <a:latin typeface="+mn-lt"/>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sz="2800">
                <a:solidFill>
                  <a:srgbClr val="FFFFFF"/>
                </a:solidFill>
                <a:latin typeface="Impact" panose="020B0806030902050204" pitchFamily="34" charset="0"/>
              </a:rPr>
              <a:t>1. Prevent</a:t>
            </a:r>
          </a:p>
        </p:txBody>
      </p:sp>
      <p:pic>
        <p:nvPicPr>
          <p:cNvPr id="12"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B6D1E8F0-8810-4EB0-8AB0-C8161F94E6F5}"/>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371295"/>
            <a:ext cx="1684020" cy="495300"/>
          </a:xfrm>
          <a:prstGeom prst="rect">
            <a:avLst/>
          </a:prstGeom>
          <a:noFill/>
          <a:ln>
            <a:noFill/>
          </a:ln>
        </p:spPr>
      </p:pic>
      <p:pic>
        <p:nvPicPr>
          <p:cNvPr id="2" name="Γραφικό 6">
            <a:extLst>
              <a:ext uri="{FF2B5EF4-FFF2-40B4-BE49-F238E27FC236}">
                <a16:creationId xmlns:a16="http://schemas.microsoft.com/office/drawing/2014/main" id="{3BF07FCA-51F0-CD61-A16F-1DA69030B6E7}"/>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11275" y="32173"/>
            <a:ext cx="3381627" cy="843380"/>
          </a:xfrm>
          <a:prstGeom prst="rect">
            <a:avLst/>
          </a:prstGeom>
        </p:spPr>
      </p:pic>
    </p:spTree>
    <p:extLst>
      <p:ext uri="{BB962C8B-B14F-4D97-AF65-F5344CB8AC3E}">
        <p14:creationId xmlns:p14="http://schemas.microsoft.com/office/powerpoint/2010/main" val="2071699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D8134D"/>
                </a:solidFill>
                <a:effectLst/>
                <a:latin typeface="+mn-lt"/>
                <a:ea typeface="Adobe Gothic Std B" panose="020B0800000000000000" pitchFamily="34" charset="-128"/>
                <a:cs typeface="+mj-cs"/>
              </a:defRPr>
            </a:lvl1pPr>
          </a:lstStyle>
          <a:p>
            <a:r>
              <a:rPr lang="en-US"/>
              <a:t>Unit 1</a:t>
            </a:r>
            <a:br>
              <a:rPr lang="en-US"/>
            </a:br>
            <a:r>
              <a:rPr lang="el-GR"/>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95C11F"/>
              </a:buClr>
              <a:defRPr>
                <a:latin typeface="+mn-lt"/>
              </a:defRPr>
            </a:lvl1pPr>
            <a:lvl2pPr marL="685800" indent="-228600">
              <a:lnSpc>
                <a:spcPct val="150000"/>
              </a:lnSpc>
              <a:buClr>
                <a:srgbClr val="95C11F"/>
              </a:buClr>
              <a:buFont typeface="Arial" panose="020B0604020202020204" pitchFamily="34" charset="0"/>
              <a:buChar char="•"/>
              <a:defRPr>
                <a:latin typeface="+mn-lt"/>
              </a:defRPr>
            </a:lvl2pPr>
            <a:lvl3pPr marL="1143000" indent="-228600">
              <a:lnSpc>
                <a:spcPct val="150000"/>
              </a:lnSpc>
              <a:buClr>
                <a:srgbClr val="95C11F"/>
              </a:buClr>
              <a:buFont typeface="Courier New" panose="02070309020205020404" pitchFamily="49" charset="0"/>
              <a:buChar char="o"/>
              <a:defRPr>
                <a:latin typeface="+mn-lt"/>
              </a:defRPr>
            </a:lvl3pPr>
            <a:lvl4pPr>
              <a:lnSpc>
                <a:spcPct val="150000"/>
              </a:lnSpc>
              <a:buClr>
                <a:srgbClr val="95C11F"/>
              </a:buClr>
              <a:defRPr>
                <a:latin typeface="+mn-lt"/>
              </a:defRPr>
            </a:lvl4pPr>
            <a:lvl5pPr>
              <a:lnSpc>
                <a:spcPct val="150000"/>
              </a:lnSpc>
              <a:buClr>
                <a:srgbClr val="95C11F"/>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19"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B9911DEF-60F4-4A71-9614-3CF965F78B27}"/>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07980" y="6356323"/>
            <a:ext cx="1684020" cy="495300"/>
          </a:xfrm>
          <a:prstGeom prst="rect">
            <a:avLst/>
          </a:prstGeom>
          <a:noFill/>
          <a:ln>
            <a:noFill/>
          </a:ln>
        </p:spPr>
      </p:pic>
      <p:pic>
        <p:nvPicPr>
          <p:cNvPr id="5" name="Γραφικό 6">
            <a:extLst>
              <a:ext uri="{FF2B5EF4-FFF2-40B4-BE49-F238E27FC236}">
                <a16:creationId xmlns:a16="http://schemas.microsoft.com/office/drawing/2014/main" id="{7429F7FF-8899-5BE5-E3F8-D6753BB3082B}"/>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9188605" y="48972"/>
            <a:ext cx="2981093" cy="743487"/>
          </a:xfrm>
          <a:prstGeom prst="rect">
            <a:avLst/>
          </a:prstGeom>
        </p:spPr>
      </p:pic>
    </p:spTree>
    <p:extLst>
      <p:ext uri="{BB962C8B-B14F-4D97-AF65-F5344CB8AC3E}">
        <p14:creationId xmlns:p14="http://schemas.microsoft.com/office/powerpoint/2010/main" val="575485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Unit slide single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113050"/>
            <a:ext cx="11059692" cy="605096"/>
          </a:xfrm>
        </p:spPr>
        <p:txBody>
          <a:bodyPr>
            <a:normAutofit/>
          </a:bodyPr>
          <a:lstStyle>
            <a:lvl1pPr>
              <a:defRPr lang="el-GR" sz="2800" b="1" kern="1200" dirty="0">
                <a:solidFill>
                  <a:srgbClr val="D8134D"/>
                </a:solidFill>
                <a:effectLst/>
                <a:latin typeface="+mn-lt"/>
                <a:ea typeface="Adobe Gothic Std B" panose="020B0800000000000000" pitchFamily="34" charset="-128"/>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1799999"/>
            <a:ext cx="5852132" cy="4865977"/>
          </a:xfrm>
        </p:spPr>
        <p:txBody>
          <a:bodyPr/>
          <a:lstStyle>
            <a:lvl1pPr>
              <a:defRPr sz="2400"/>
            </a:lvl1pPr>
            <a:lvl2pPr marL="685800" indent="-228600">
              <a:buFont typeface="Arial" panose="020B0604020202020204" pitchFamily="34" charset="0"/>
              <a:buChar char="•"/>
              <a:defRPr/>
            </a:lvl2pPr>
            <a:lvl3pPr marL="1143000" indent="-228600">
              <a:buFont typeface="Courier New" panose="02070309020205020404" pitchFamily="49" charset="0"/>
              <a:buChar char="o"/>
              <a:defRPr/>
            </a:lvl3pPr>
            <a:lvl5pPr marL="2057400" indent="-228600">
              <a:buFont typeface="Arial" panose="020B0604020202020204" pitchFamily="34" charset="0"/>
              <a:buChar char="•"/>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4" name="Γραφικό 6">
            <a:extLst>
              <a:ext uri="{FF2B5EF4-FFF2-40B4-BE49-F238E27FC236}">
                <a16:creationId xmlns:a16="http://schemas.microsoft.com/office/drawing/2014/main" id="{111A1450-08EE-3E99-1407-C1C41B4AD560}"/>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220168" y="6493068"/>
            <a:ext cx="1843147" cy="459682"/>
          </a:xfrm>
          <a:prstGeom prst="rect">
            <a:avLst/>
          </a:prstGeom>
        </p:spPr>
      </p:pic>
      <p:sp>
        <p:nvSpPr>
          <p:cNvPr id="11" name="TextBox 80">
            <a:extLst>
              <a:ext uri="{FF2B5EF4-FFF2-40B4-BE49-F238E27FC236}">
                <a16:creationId xmlns:a16="http://schemas.microsoft.com/office/drawing/2014/main" id="{C2E476BC-8345-4D0D-3E80-740E90062EC8}"/>
              </a:ext>
            </a:extLst>
          </p:cNvPr>
          <p:cNvSpPr txBox="1">
            <a:spLocks noChangeArrowheads="1"/>
          </p:cNvSpPr>
          <p:nvPr userDrawn="1"/>
        </p:nvSpPr>
        <p:spPr bwMode="auto">
          <a:xfrm>
            <a:off x="-1009" y="1314"/>
            <a:ext cx="2553709"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err="1" smtClean="0">
                <a:solidFill>
                  <a:schemeClr val="bg1"/>
                </a:solidFill>
                <a:effectLst>
                  <a:outerShdw blurRad="38100" dist="38100" dir="2700000" algn="tl">
                    <a:srgbClr val="000000">
                      <a:alpha val="43137"/>
                    </a:srgbClr>
                  </a:outerShdw>
                </a:effectLst>
              </a:rPr>
              <a:t>Ozaveščanje</a:t>
            </a:r>
            <a:endParaRPr lang="el-GR" sz="2400" b="0" dirty="0" smtClean="0"/>
          </a:p>
        </p:txBody>
      </p:sp>
      <p:sp>
        <p:nvSpPr>
          <p:cNvPr id="12" name="Oval 8">
            <a:extLst>
              <a:ext uri="{FF2B5EF4-FFF2-40B4-BE49-F238E27FC236}">
                <a16:creationId xmlns:a16="http://schemas.microsoft.com/office/drawing/2014/main" id="{FD00E564-24F8-EC0D-5724-7025327EDB99}"/>
              </a:ext>
            </a:extLst>
          </p:cNvPr>
          <p:cNvSpPr/>
          <p:nvPr userDrawn="1"/>
        </p:nvSpPr>
        <p:spPr bwMode="auto">
          <a:xfrm>
            <a:off x="2347827"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a:solidFill>
                <a:srgbClr val="D61920"/>
              </a:solidFill>
              <a:latin typeface="+mn-lt"/>
              <a:sym typeface="Arial"/>
              <a:rtl val="0"/>
            </a:endParaRPr>
          </a:p>
        </p:txBody>
      </p:sp>
      <p:sp>
        <p:nvSpPr>
          <p:cNvPr id="13" name="TextBox 12">
            <a:extLst>
              <a:ext uri="{FF2B5EF4-FFF2-40B4-BE49-F238E27FC236}">
                <a16:creationId xmlns:a16="http://schemas.microsoft.com/office/drawing/2014/main" id="{7F1C2C98-D9BC-6B3D-5C84-CBA4DF66EED5}"/>
              </a:ext>
            </a:extLst>
          </p:cNvPr>
          <p:cNvSpPr txBox="1">
            <a:spLocks noChangeArrowheads="1"/>
          </p:cNvSpPr>
          <p:nvPr userDrawn="1"/>
        </p:nvSpPr>
        <p:spPr bwMode="auto">
          <a:xfrm>
            <a:off x="2406386" y="-24282"/>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en-US" altLang="el-GR" sz="1800">
                <a:solidFill>
                  <a:schemeClr val="bg1"/>
                </a:solidFill>
                <a:effectLst>
                  <a:outerShdw blurRad="38100" dist="38100" dir="2700000" algn="tl">
                    <a:srgbClr val="000000">
                      <a:alpha val="43137"/>
                    </a:srgbClr>
                  </a:outerShdw>
                </a:effectLst>
                <a:latin typeface="+mn-lt"/>
              </a:rPr>
              <a:t>1</a:t>
            </a:r>
          </a:p>
        </p:txBody>
      </p:sp>
    </p:spTree>
    <p:extLst>
      <p:ext uri="{BB962C8B-B14F-4D97-AF65-F5344CB8AC3E}">
        <p14:creationId xmlns:p14="http://schemas.microsoft.com/office/powerpoint/2010/main" val="25779864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Unit slide with 2 columns">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508F4D-74CD-4DC9-8CC6-A32508E7E132}"/>
              </a:ext>
            </a:extLst>
          </p:cNvPr>
          <p:cNvSpPr>
            <a:spLocks noGrp="1"/>
          </p:cNvSpPr>
          <p:nvPr>
            <p:ph type="title"/>
          </p:nvPr>
        </p:nvSpPr>
        <p:spPr>
          <a:xfrm>
            <a:off x="558000" y="1080000"/>
            <a:ext cx="11396576" cy="599188"/>
          </a:xfrm>
        </p:spPr>
        <p:txBody>
          <a:bodyPr>
            <a:normAutofit/>
          </a:bodyPr>
          <a:lstStyle>
            <a:lvl1pPr>
              <a:defRPr lang="el-GR" sz="2800" b="1" kern="1200" dirty="0">
                <a:solidFill>
                  <a:srgbClr val="D8134D"/>
                </a:solidFill>
                <a:effectLst/>
                <a:latin typeface="+mn-lt"/>
                <a:ea typeface="Adobe Gothic Std B" panose="020B0800000000000000" pitchFamily="34" charset="-128"/>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E983499B-D787-4204-9DCD-5D794F92BB3F}"/>
              </a:ext>
            </a:extLst>
          </p:cNvPr>
          <p:cNvSpPr>
            <a:spLocks noGrp="1"/>
          </p:cNvSpPr>
          <p:nvPr>
            <p:ph sz="half" idx="1"/>
          </p:nvPr>
        </p:nvSpPr>
        <p:spPr>
          <a:xfrm>
            <a:off x="557999" y="1800000"/>
            <a:ext cx="5409663" cy="4893408"/>
          </a:xfrm>
        </p:spPr>
        <p:txBody>
          <a:bodyPr/>
          <a:lstStyle>
            <a:lvl1pPr>
              <a:buClr>
                <a:srgbClr val="95C11F"/>
              </a:buClr>
              <a:defRPr/>
            </a:lvl1pPr>
            <a:lvl2pPr marL="685800" indent="-228600">
              <a:buClr>
                <a:srgbClr val="95C11F"/>
              </a:buClr>
              <a:buFont typeface="Arial" panose="020B0604020202020204" pitchFamily="34" charset="0"/>
              <a:buChar char="•"/>
              <a:defRPr/>
            </a:lvl2pPr>
            <a:lvl3pPr marL="1143000" indent="-228600">
              <a:buClr>
                <a:srgbClr val="95C11F"/>
              </a:buClr>
              <a:buFont typeface="Courier New" panose="02070309020205020404" pitchFamily="49" charset="0"/>
              <a:buChar char="o"/>
              <a:defRPr/>
            </a:lvl3pPr>
            <a:lvl4pPr>
              <a:buClr>
                <a:srgbClr val="95C11F"/>
              </a:buClr>
              <a:defRPr/>
            </a:lvl4pPr>
            <a:lvl5pPr marL="2057400" indent="-228600">
              <a:buClr>
                <a:srgbClr val="95C11F"/>
              </a:buClr>
              <a:buFont typeface="Arial" panose="020B0604020202020204" pitchFamily="34" charset="0"/>
              <a:buChar char="•"/>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a:extLst>
              <a:ext uri="{FF2B5EF4-FFF2-40B4-BE49-F238E27FC236}">
                <a16:creationId xmlns:a16="http://schemas.microsoft.com/office/drawing/2014/main" id="{CCB6C04F-453F-4B55-9704-E13D0B2BC950}"/>
              </a:ext>
            </a:extLst>
          </p:cNvPr>
          <p:cNvSpPr>
            <a:spLocks noGrp="1"/>
          </p:cNvSpPr>
          <p:nvPr>
            <p:ph sz="half" idx="2"/>
          </p:nvPr>
        </p:nvSpPr>
        <p:spPr>
          <a:xfrm>
            <a:off x="6172199" y="1800000"/>
            <a:ext cx="5782377" cy="4893408"/>
          </a:xfrm>
        </p:spPr>
        <p:txBody>
          <a:bodyPr/>
          <a:lstStyle>
            <a:lvl1pPr>
              <a:buClr>
                <a:srgbClr val="95C11F"/>
              </a:buClr>
              <a:defRPr/>
            </a:lvl1pPr>
            <a:lvl2pPr marL="685800" indent="-228600">
              <a:buClr>
                <a:srgbClr val="95C11F"/>
              </a:buClr>
              <a:buFont typeface="Arial" panose="020B0604020202020204" pitchFamily="34" charset="0"/>
              <a:buChar char="•"/>
              <a:defRPr/>
            </a:lvl2pPr>
            <a:lvl3pPr marL="1143000" indent="-228600">
              <a:buClr>
                <a:srgbClr val="95C11F"/>
              </a:buClr>
              <a:buFont typeface="Courier New" panose="02070309020205020404" pitchFamily="49" charset="0"/>
              <a:buChar char="o"/>
              <a:defRPr/>
            </a:lvl3pPr>
            <a:lvl4pPr>
              <a:buClr>
                <a:srgbClr val="95C11F"/>
              </a:buClr>
              <a:defRPr/>
            </a:lvl4pPr>
            <a:lvl5pPr marL="2057400" indent="-228600">
              <a:buClr>
                <a:srgbClr val="95C11F"/>
              </a:buClr>
              <a:buFont typeface="Arial" panose="020B0604020202020204" pitchFamily="34" charset="0"/>
              <a:buChar char="•"/>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7" name="Γραφικό 6">
            <a:extLst>
              <a:ext uri="{FF2B5EF4-FFF2-40B4-BE49-F238E27FC236}">
                <a16:creationId xmlns:a16="http://schemas.microsoft.com/office/drawing/2014/main" id="{E1245988-DFAB-B6A7-48AF-2BB895902B3E}"/>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220168" y="6493068"/>
            <a:ext cx="1843147" cy="459682"/>
          </a:xfrm>
          <a:prstGeom prst="rect">
            <a:avLst/>
          </a:prstGeom>
        </p:spPr>
      </p:pic>
      <p:sp>
        <p:nvSpPr>
          <p:cNvPr id="9" name="TextBox 80">
            <a:extLst>
              <a:ext uri="{FF2B5EF4-FFF2-40B4-BE49-F238E27FC236}">
                <a16:creationId xmlns:a16="http://schemas.microsoft.com/office/drawing/2014/main" id="{C2E476BC-8345-4D0D-3E80-740E90062EC8}"/>
              </a:ext>
            </a:extLst>
          </p:cNvPr>
          <p:cNvSpPr txBox="1">
            <a:spLocks noChangeArrowheads="1"/>
          </p:cNvSpPr>
          <p:nvPr userDrawn="1"/>
        </p:nvSpPr>
        <p:spPr bwMode="auto">
          <a:xfrm>
            <a:off x="-1009" y="1314"/>
            <a:ext cx="2553709"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err="1" smtClean="0">
                <a:solidFill>
                  <a:schemeClr val="bg1"/>
                </a:solidFill>
                <a:effectLst>
                  <a:outerShdw blurRad="38100" dist="38100" dir="2700000" algn="tl">
                    <a:srgbClr val="000000">
                      <a:alpha val="43137"/>
                    </a:srgbClr>
                  </a:outerShdw>
                </a:effectLst>
              </a:rPr>
              <a:t>Ozaveščanje</a:t>
            </a:r>
            <a:endParaRPr lang="el-GR" sz="2400" b="0" dirty="0" smtClean="0"/>
          </a:p>
        </p:txBody>
      </p:sp>
      <p:sp>
        <p:nvSpPr>
          <p:cNvPr id="10" name="Oval 8">
            <a:extLst>
              <a:ext uri="{FF2B5EF4-FFF2-40B4-BE49-F238E27FC236}">
                <a16:creationId xmlns:a16="http://schemas.microsoft.com/office/drawing/2014/main" id="{FD00E564-24F8-EC0D-5724-7025327EDB99}"/>
              </a:ext>
            </a:extLst>
          </p:cNvPr>
          <p:cNvSpPr/>
          <p:nvPr userDrawn="1"/>
        </p:nvSpPr>
        <p:spPr bwMode="auto">
          <a:xfrm>
            <a:off x="2347827"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a:solidFill>
                <a:srgbClr val="D61920"/>
              </a:solidFill>
              <a:latin typeface="+mn-lt"/>
              <a:sym typeface="Arial"/>
              <a:rtl val="0"/>
            </a:endParaRPr>
          </a:p>
        </p:txBody>
      </p:sp>
      <p:sp>
        <p:nvSpPr>
          <p:cNvPr id="11" name="TextBox 10">
            <a:extLst>
              <a:ext uri="{FF2B5EF4-FFF2-40B4-BE49-F238E27FC236}">
                <a16:creationId xmlns:a16="http://schemas.microsoft.com/office/drawing/2014/main" id="{7F1C2C98-D9BC-6B3D-5C84-CBA4DF66EED5}"/>
              </a:ext>
            </a:extLst>
          </p:cNvPr>
          <p:cNvSpPr txBox="1">
            <a:spLocks noChangeArrowheads="1"/>
          </p:cNvSpPr>
          <p:nvPr userDrawn="1"/>
        </p:nvSpPr>
        <p:spPr bwMode="auto">
          <a:xfrm>
            <a:off x="2406386" y="-24282"/>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en-US" altLang="el-GR" sz="1800">
                <a:solidFill>
                  <a:schemeClr val="bg1"/>
                </a:solidFill>
                <a:effectLst>
                  <a:outerShdw blurRad="38100" dist="38100" dir="2700000" algn="tl">
                    <a:srgbClr val="000000">
                      <a:alpha val="43137"/>
                    </a:srgbClr>
                  </a:outerShdw>
                </a:effectLst>
                <a:latin typeface="+mn-lt"/>
              </a:rPr>
              <a:t>1</a:t>
            </a:r>
          </a:p>
        </p:txBody>
      </p:sp>
    </p:spTree>
    <p:extLst>
      <p:ext uri="{BB962C8B-B14F-4D97-AF65-F5344CB8AC3E}">
        <p14:creationId xmlns:p14="http://schemas.microsoft.com/office/powerpoint/2010/main" val="25157419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bmodule other slide 1 column">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2027104"/>
            <a:ext cx="11059693" cy="4373958"/>
          </a:xfrm>
        </p:spPr>
        <p:txBody>
          <a:bodyPr/>
          <a:lstStyle>
            <a:lvl1pPr>
              <a:buClr>
                <a:srgbClr val="95C11F"/>
              </a:buClr>
              <a:defRPr/>
            </a:lvl1pPr>
            <a:lvl2pPr marL="685800" indent="-228600">
              <a:buClr>
                <a:srgbClr val="95C11F"/>
              </a:buClr>
              <a:buFont typeface="Arial" panose="020B0604020202020204" pitchFamily="34" charset="0"/>
              <a:buChar char="•"/>
              <a:defRPr/>
            </a:lvl2pPr>
            <a:lvl3pPr marL="1143000" indent="-228600">
              <a:buClr>
                <a:srgbClr val="95C11F"/>
              </a:buClr>
              <a:buFont typeface="Courier New" panose="02070309020205020404" pitchFamily="49" charset="0"/>
              <a:buChar char="o"/>
              <a:defRPr/>
            </a:lvl3pPr>
            <a:lvl4pPr>
              <a:buClr>
                <a:srgbClr val="95C11F"/>
              </a:buClr>
              <a:defRPr/>
            </a:lvl4pPr>
            <a:lvl5pPr marL="2057400" indent="-228600">
              <a:buClr>
                <a:srgbClr val="95C11F"/>
              </a:buClr>
              <a:buFont typeface="Arial" panose="020B0604020202020204" pitchFamily="34" charset="0"/>
              <a:buChar char="•"/>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5" name="Γραφικό 6">
            <a:extLst>
              <a:ext uri="{FF2B5EF4-FFF2-40B4-BE49-F238E27FC236}">
                <a16:creationId xmlns:a16="http://schemas.microsoft.com/office/drawing/2014/main" id="{A3C3443B-208A-293E-7BFA-27CB345B73E4}"/>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220168" y="6493068"/>
            <a:ext cx="1843147" cy="459682"/>
          </a:xfrm>
          <a:prstGeom prst="rect">
            <a:avLst/>
          </a:prstGeom>
        </p:spPr>
      </p:pic>
      <p:sp>
        <p:nvSpPr>
          <p:cNvPr id="4" name="Τίτλος 1">
            <a:extLst>
              <a:ext uri="{FF2B5EF4-FFF2-40B4-BE49-F238E27FC236}">
                <a16:creationId xmlns:a16="http://schemas.microsoft.com/office/drawing/2014/main" id="{3CD20D06-4A7A-D49C-6CB2-F962BB88A8CF}"/>
              </a:ext>
            </a:extLst>
          </p:cNvPr>
          <p:cNvSpPr txBox="1">
            <a:spLocks/>
          </p:cNvSpPr>
          <p:nvPr userDrawn="1"/>
        </p:nvSpPr>
        <p:spPr>
          <a:xfrm>
            <a:off x="672658" y="1046949"/>
            <a:ext cx="11059692" cy="7281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l-GR" sz="2800" b="1" kern="1200" dirty="0">
                <a:solidFill>
                  <a:srgbClr val="D8134D"/>
                </a:solidFill>
                <a:effectLst/>
                <a:latin typeface="+mn-lt"/>
                <a:ea typeface="Adobe Gothic Std B" panose="020B0800000000000000" pitchFamily="34" charset="-128"/>
                <a:cs typeface="+mj-cs"/>
              </a:defRPr>
            </a:lvl1pPr>
          </a:lstStyle>
          <a:p>
            <a:r>
              <a:rPr lang="el-GR"/>
              <a:t>Στυλ κύριου τίτλου</a:t>
            </a:r>
          </a:p>
        </p:txBody>
      </p:sp>
      <p:sp>
        <p:nvSpPr>
          <p:cNvPr id="8" name="TextBox 80">
            <a:extLst>
              <a:ext uri="{FF2B5EF4-FFF2-40B4-BE49-F238E27FC236}">
                <a16:creationId xmlns:a16="http://schemas.microsoft.com/office/drawing/2014/main" id="{C2E476BC-8345-4D0D-3E80-740E90062EC8}"/>
              </a:ext>
            </a:extLst>
          </p:cNvPr>
          <p:cNvSpPr txBox="1">
            <a:spLocks noChangeArrowheads="1"/>
          </p:cNvSpPr>
          <p:nvPr userDrawn="1"/>
        </p:nvSpPr>
        <p:spPr bwMode="auto">
          <a:xfrm>
            <a:off x="-1009" y="1314"/>
            <a:ext cx="2553709"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err="1" smtClean="0">
                <a:solidFill>
                  <a:schemeClr val="bg1"/>
                </a:solidFill>
                <a:effectLst>
                  <a:outerShdw blurRad="38100" dist="38100" dir="2700000" algn="tl">
                    <a:srgbClr val="000000">
                      <a:alpha val="43137"/>
                    </a:srgbClr>
                  </a:outerShdw>
                </a:effectLst>
              </a:rPr>
              <a:t>Ozaveščanje</a:t>
            </a:r>
            <a:endParaRPr lang="el-GR" sz="2400" b="0" dirty="0" smtClean="0"/>
          </a:p>
        </p:txBody>
      </p:sp>
      <p:sp>
        <p:nvSpPr>
          <p:cNvPr id="12" name="Oval 8">
            <a:extLst>
              <a:ext uri="{FF2B5EF4-FFF2-40B4-BE49-F238E27FC236}">
                <a16:creationId xmlns:a16="http://schemas.microsoft.com/office/drawing/2014/main" id="{FD00E564-24F8-EC0D-5724-7025327EDB99}"/>
              </a:ext>
            </a:extLst>
          </p:cNvPr>
          <p:cNvSpPr/>
          <p:nvPr userDrawn="1"/>
        </p:nvSpPr>
        <p:spPr bwMode="auto">
          <a:xfrm>
            <a:off x="2347827"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a:solidFill>
                <a:srgbClr val="D61920"/>
              </a:solidFill>
              <a:latin typeface="+mn-lt"/>
              <a:sym typeface="Arial"/>
              <a:rtl val="0"/>
            </a:endParaRPr>
          </a:p>
        </p:txBody>
      </p:sp>
      <p:sp>
        <p:nvSpPr>
          <p:cNvPr id="13" name="TextBox 12">
            <a:extLst>
              <a:ext uri="{FF2B5EF4-FFF2-40B4-BE49-F238E27FC236}">
                <a16:creationId xmlns:a16="http://schemas.microsoft.com/office/drawing/2014/main" id="{7F1C2C98-D9BC-6B3D-5C84-CBA4DF66EED5}"/>
              </a:ext>
            </a:extLst>
          </p:cNvPr>
          <p:cNvSpPr txBox="1">
            <a:spLocks noChangeArrowheads="1"/>
          </p:cNvSpPr>
          <p:nvPr userDrawn="1"/>
        </p:nvSpPr>
        <p:spPr bwMode="auto">
          <a:xfrm>
            <a:off x="2406386" y="-24282"/>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en-US" altLang="el-GR" sz="1800">
                <a:solidFill>
                  <a:schemeClr val="bg1"/>
                </a:solidFill>
                <a:effectLst>
                  <a:outerShdw blurRad="38100" dist="38100" dir="2700000" algn="tl">
                    <a:srgbClr val="000000">
                      <a:alpha val="43137"/>
                    </a:srgbClr>
                  </a:outerShdw>
                </a:effectLst>
                <a:latin typeface="+mn-lt"/>
              </a:rPr>
              <a:t>1</a:t>
            </a:r>
          </a:p>
        </p:txBody>
      </p:sp>
    </p:spTree>
    <p:extLst>
      <p:ext uri="{BB962C8B-B14F-4D97-AF65-F5344CB8AC3E}">
        <p14:creationId xmlns:p14="http://schemas.microsoft.com/office/powerpoint/2010/main" val="2336866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46BB58A-A75B-4A0C-BE6F-D0731393F4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a:extLst>
              <a:ext uri="{FF2B5EF4-FFF2-40B4-BE49-F238E27FC236}">
                <a16:creationId xmlns:a16="http://schemas.microsoft.com/office/drawing/2014/main" id="{25648635-3CA0-4F1E-817C-A6E98ACC2516}"/>
              </a:ext>
            </a:extLst>
          </p:cNvPr>
          <p:cNvSpPr>
            <a:spLocks noGrp="1"/>
          </p:cNvSpPr>
          <p:nvPr>
            <p:ph type="body" idx="1"/>
          </p:nvPr>
        </p:nvSpPr>
        <p:spPr>
          <a:xfrm>
            <a:off x="838200" y="1858674"/>
            <a:ext cx="10515600" cy="4530725"/>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E95B5D2D-F1A2-4F99-B9AD-6FD2B8D1E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040FA-9906-4CC1-BC45-485E7EF45242}" type="datetimeFigureOut">
              <a:rPr lang="el-GR" smtClean="0"/>
              <a:t>2/2/2024</a:t>
            </a:fld>
            <a:endParaRPr lang="el-GR"/>
          </a:p>
        </p:txBody>
      </p:sp>
      <p:sp>
        <p:nvSpPr>
          <p:cNvPr id="5" name="Θέση υποσέλιδου 4">
            <a:extLst>
              <a:ext uri="{FF2B5EF4-FFF2-40B4-BE49-F238E27FC236}">
                <a16:creationId xmlns:a16="http://schemas.microsoft.com/office/drawing/2014/main" id="{9903A71A-FD73-44B7-9409-E37DDE72B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406CDE5E-65B0-4D9D-8085-7599318DC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572DE-A66B-47C0-8B9C-780E58F2F0B4}" type="slidenum">
              <a:rPr lang="el-GR" smtClean="0"/>
              <a:t>‹#›</a:t>
            </a:fld>
            <a:endParaRPr lang="el-GR"/>
          </a:p>
        </p:txBody>
      </p:sp>
    </p:spTree>
    <p:extLst>
      <p:ext uri="{BB962C8B-B14F-4D97-AF65-F5344CB8AC3E}">
        <p14:creationId xmlns:p14="http://schemas.microsoft.com/office/powerpoint/2010/main" val="1468923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1" r:id="rId5"/>
    <p:sldLayoutId id="2147483665" r:id="rId6"/>
    <p:sldLayoutId id="2147483666"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D8134D"/>
          </a:solidFill>
          <a:effectLst/>
          <a:latin typeface="+mn-lt"/>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95C11F"/>
        </a:buClr>
        <a:buSzPct val="120000"/>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95C11F"/>
        </a:buClr>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95C11F"/>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3.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www.lawinsider.com/dictionary/social-environment"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20.jpeg"/><Relationship Id="rId4" Type="http://schemas.openxmlformats.org/officeDocument/2006/relationships/hyperlink" Target="https://www.freepik.com/free-photo/chain-people-origami_9393871.htm#page=3&amp;query=quot%20social%20relationships%20quot&amp;position=3&amp;from_view=search&amp;track=ais&amp;uuid=fac74f52-ef37-4821-a471-7cafca19bdb4"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freepik.com/free-vector/hand-drawn-dress-code-illustration_31751731.htm#query=quot%20dress%20code%20quot&amp;position=3&amp;from_view=search&amp;track=ais&amp;uuid=f200f588-b974-4667-9236-42a2a9f29a7f"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www.sciencedirect.com/science/article/abs/pii/074959789190020T?via%3Dihub"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2.jpeg"/><Relationship Id="rId4" Type="http://schemas.openxmlformats.org/officeDocument/2006/relationships/hyperlink" Target="https://image.freepik.com/free-photo/female-hands-hold-paper-with-text-i-can-i-can-it-scissors-yellow-background_383883-93.jp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hyperlink" Target="https://www.freepik.com/free-vector/psychological-manipulation-abstract-concept-vector-illustration-mental-abuse-dark-psychology-emotional-blackmailing-social-engineering-gaslight-effect-brain-manipulation-abstract-metaphor_12469758.htm#query=Problematic%20Behaviour&amp;position=49&amp;from_view=search&amp;track=ais&amp;uuid=ac03c462-76af-4268-a43e-df18ddd4707b"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medium.com/@vivangandotra/term-of-the-day-heuristic-simplification-a3976928cb9f"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hyperlink" Target="https://pixabay.com/service/license-summary/"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hyperlink" Target="https://pixabay.com/service/license-summary/" TargetMode="External"/><Relationship Id="rId4" Type="http://schemas.openxmlformats.org/officeDocument/2006/relationships/hyperlink" Target="https://pixabay.com/illustrations/magnifying-glass-looking-for-find-1020142/"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jpeg"/><Relationship Id="rId11" Type="http://schemas.openxmlformats.org/officeDocument/2006/relationships/image" Target="../media/image12.png"/><Relationship Id="rId5" Type="http://schemas.openxmlformats.org/officeDocument/2006/relationships/image" Target="../media/image8.jpe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3.sv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hyperlink" Target="https://pixabay.com/service/license-summary/" TargetMode="External"/><Relationship Id="rId4" Type="http://schemas.openxmlformats.org/officeDocument/2006/relationships/hyperlink" Target="https://pixabay.com/illustrations/activist-expression-struggle-7167364/"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hyperlink" Target="https://pixabay.com/service/license-summary/" TargetMode="External"/><Relationship Id="rId4" Type="http://schemas.openxmlformats.org/officeDocument/2006/relationships/hyperlink" Target="https://pixabay.com/vectors/red-flag-capture-signal-sport-308663/"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costaid.eu/"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hyperlink" Target="https://doi.org/10.5007/1518-2924.2021.e76900" TargetMode="External"/><Relationship Id="rId5" Type="http://schemas.openxmlformats.org/officeDocument/2006/relationships/hyperlink" Target="https://home-affairs.ec.europa.eu/system/files/2023-07/ran_cn_paper_how_to_respond_to_disinformation_in_public_communications_27-29032023_en.pdf" TargetMode="External"/><Relationship Id="rId4" Type="http://schemas.openxmlformats.org/officeDocument/2006/relationships/hyperlink" Target="https://doi.org/10.1016/0749-5978(91)90020-t"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diagramColors" Target="../diagrams/colors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Layout" Target="../diagrams/layout2.xml"/><Relationship Id="rId5" Type="http://schemas.openxmlformats.org/officeDocument/2006/relationships/diagramQuickStyle" Target="../diagrams/quickStyle1.xml"/><Relationship Id="rId15" Type="http://schemas.openxmlformats.org/officeDocument/2006/relationships/image" Target="../media/image2.png"/><Relationship Id="rId10" Type="http://schemas.openxmlformats.org/officeDocument/2006/relationships/diagramData" Target="../diagrams/data2.xml"/><Relationship Id="rId4" Type="http://schemas.openxmlformats.org/officeDocument/2006/relationships/diagramLayout" Target="../diagrams/layout1.xml"/><Relationship Id="rId9" Type="http://schemas.openxmlformats.org/officeDocument/2006/relationships/image" Target="../media/image3.svg"/><Relationship Id="rId14" Type="http://schemas.microsoft.com/office/2007/relationships/diagramDrawing" Target="../diagrams/drawing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4.png"/><Relationship Id="rId7" Type="http://schemas.openxmlformats.org/officeDocument/2006/relationships/diagramQuickStyle" Target="../diagrams/quickStyle3.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hyperlink" Target="https://open.ocolearnok.org/okinfolit/chapter/information-disorder-truth-trust/" TargetMode="External"/><Relationship Id="rId9" Type="http://schemas.microsoft.com/office/2007/relationships/diagramDrawing" Target="../diagrams/drawing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hyperlink" Target="https://doi.org/10.5007/1518-2924.2021.e7690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s://www.freepik.com/free-vector/cognitive-dissonance-abstract-concept-vector-illustration-mental-discomfort-conflict-missing-out-psychological-abuse-emotional-state-decision-making-experience-abstract-metaphor_12469760.htm#query=quot%20Perceived%20behavioural%20control%20quot&amp;position=12&amp;from_view=search&amp;track=ais&amp;uuid=aafd79dd-a86c-47c8-ab45-cd8669232c7a"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https://grafisch-ontwerp.org/gedrag-beinvloeden-met-de-theory-of-planned-behaviou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https://www.simplypsychology.org/theory-of-planned-behavior.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D84B434-219F-E34E-63CA-A604593D1D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18231" y="6316337"/>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9" name="Τίτλος 3">
            <a:extLst>
              <a:ext uri="{FF2B5EF4-FFF2-40B4-BE49-F238E27FC236}">
                <a16:creationId xmlns:a16="http://schemas.microsoft.com/office/drawing/2014/main" id="{C4EB2F6A-8B72-1216-AA77-C3EF12FD00A4}"/>
              </a:ext>
            </a:extLst>
          </p:cNvPr>
          <p:cNvSpPr txBox="1">
            <a:spLocks/>
          </p:cNvSpPr>
          <p:nvPr/>
        </p:nvSpPr>
        <p:spPr>
          <a:xfrm>
            <a:off x="49485" y="3478939"/>
            <a:ext cx="12124244" cy="21979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3E98B"/>
                </a:solidFill>
                <a:effectLst>
                  <a:outerShdw blurRad="38100" dist="38100" dir="2700000" algn="tl">
                    <a:srgbClr val="000000">
                      <a:alpha val="43137"/>
                    </a:srgbClr>
                  </a:outerShdw>
                </a:effectLst>
                <a:latin typeface="Gill Sans MT" panose="020B0502020104020203" pitchFamily="34" charset="0"/>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6000" b="1" i="0" u="none" strike="noStrike" kern="1200" cap="none" spc="0" normalizeH="0" baseline="0" noProof="0" dirty="0" err="1" smtClean="0">
                <a:ln>
                  <a:noFill/>
                </a:ln>
                <a:solidFill>
                  <a:srgbClr val="D7124E"/>
                </a:solidFill>
                <a:effectLst/>
                <a:uLnTx/>
                <a:uFillTx/>
                <a:latin typeface="Calibri Light" panose="020F0302020204030204"/>
                <a:ea typeface="Verdana" panose="020B0604030504040204" pitchFamily="34" charset="0"/>
                <a:cs typeface="+mj-cs"/>
              </a:rPr>
              <a:t>Modul</a:t>
            </a:r>
            <a:r>
              <a:rPr kumimoji="0" lang="en-US" sz="6000" b="1" i="0" u="none" strike="noStrike" kern="1200" cap="none" spc="0" normalizeH="0" baseline="0" noProof="0" dirty="0" smtClean="0">
                <a:ln>
                  <a:noFill/>
                </a:ln>
                <a:solidFill>
                  <a:srgbClr val="D7124E"/>
                </a:solidFill>
                <a:effectLst/>
                <a:uLnTx/>
                <a:uFillTx/>
                <a:latin typeface="Calibri Light" panose="020F0302020204030204"/>
                <a:ea typeface="Verdana" panose="020B0604030504040204" pitchFamily="34" charset="0"/>
                <a:cs typeface="+mj-cs"/>
              </a:rPr>
              <a:t> </a:t>
            </a:r>
            <a:r>
              <a:rPr kumimoji="0" lang="en-US" sz="6000" b="1" i="0" u="none" strike="noStrike" kern="1200" cap="none" spc="0" normalizeH="0" baseline="0" noProof="0" dirty="0">
                <a:ln>
                  <a:noFill/>
                </a:ln>
                <a:solidFill>
                  <a:srgbClr val="D7124E"/>
                </a:solidFill>
                <a:effectLst/>
                <a:uLnTx/>
                <a:uFillTx/>
                <a:latin typeface="Calibri Light" panose="020F0302020204030204"/>
                <a:ea typeface="Verdana" panose="020B0604030504040204" pitchFamily="34" charset="0"/>
                <a:cs typeface="+mj-cs"/>
              </a:rPr>
              <a:t>1 </a:t>
            </a:r>
            <a:r>
              <a:rPr kumimoji="0" lang="en-US" sz="6000" b="1" i="0" u="none" strike="noStrike" kern="1200" cap="none" spc="0" normalizeH="0" baseline="0" noProof="0" dirty="0" err="1">
                <a:ln>
                  <a:noFill/>
                </a:ln>
                <a:solidFill>
                  <a:schemeClr val="tx1"/>
                </a:solidFill>
                <a:effectLst/>
                <a:uLnTx/>
                <a:uFillTx/>
                <a:latin typeface="Calibri Light" panose="020F0302020204030204"/>
                <a:ea typeface="Verdana" panose="020B0604030504040204" pitchFamily="34" charset="0"/>
                <a:cs typeface="+mj-cs"/>
              </a:rPr>
              <a:t>Ozaveščanje</a:t>
            </a:r>
            <a:endParaRPr lang="sk-SK" sz="3600" b="1" dirty="0">
              <a:solidFill>
                <a:schemeClr val="tx1"/>
              </a:solidFill>
              <a:effectLst/>
              <a:latin typeface="Calibri Light" panose="020F0302020204030204"/>
              <a:ea typeface="Verdana" panose="020B0604030504040204" pitchFamily="34" charset="0"/>
            </a:endParaRPr>
          </a:p>
        </p:txBody>
      </p:sp>
      <p:sp>
        <p:nvSpPr>
          <p:cNvPr id="15" name="TextBox 14">
            <a:extLst>
              <a:ext uri="{FF2B5EF4-FFF2-40B4-BE49-F238E27FC236}">
                <a16:creationId xmlns:a16="http://schemas.microsoft.com/office/drawing/2014/main" id="{EE54B7E3-44B9-FA30-9DDA-EA2E3748379F}"/>
              </a:ext>
            </a:extLst>
          </p:cNvPr>
          <p:cNvSpPr txBox="1"/>
          <p:nvPr/>
        </p:nvSpPr>
        <p:spPr>
          <a:xfrm>
            <a:off x="8896144" y="778568"/>
            <a:ext cx="3271445" cy="33855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89704"/>
                </a:solidFill>
                <a:effectLst/>
                <a:uLnTx/>
                <a:uFillTx/>
                <a:latin typeface="Calibri Light" panose="020F0302020204030204"/>
                <a:ea typeface="+mn-ea"/>
                <a:cs typeface="+mn-cs"/>
              </a:rPr>
              <a:t>https://www.costaid.eu</a:t>
            </a:r>
            <a:endParaRPr kumimoji="0" lang="el-GR" sz="1600" b="1" i="0" u="none" strike="noStrike" kern="1200" cap="none" spc="0" normalizeH="0" baseline="0" noProof="0">
              <a:ln>
                <a:noFill/>
              </a:ln>
              <a:solidFill>
                <a:srgbClr val="E89704"/>
              </a:solidFill>
              <a:effectLst/>
              <a:uLnTx/>
              <a:uFillTx/>
              <a:latin typeface="Calibri Light" panose="020F0302020204030204"/>
              <a:ea typeface="+mn-ea"/>
              <a:cs typeface="+mn-cs"/>
            </a:endParaRPr>
          </a:p>
        </p:txBody>
      </p:sp>
      <p:pic>
        <p:nvPicPr>
          <p:cNvPr id="7" name="Picture 6">
            <a:extLst>
              <a:ext uri="{FF2B5EF4-FFF2-40B4-BE49-F238E27FC236}">
                <a16:creationId xmlns:a16="http://schemas.microsoft.com/office/drawing/2014/main" id="{23EE87C0-9715-AEAE-857D-EEACC1F868EA}"/>
              </a:ext>
            </a:extLst>
          </p:cNvPr>
          <p:cNvPicPr>
            <a:picLocks noChangeAspect="1"/>
          </p:cNvPicPr>
          <p:nvPr/>
        </p:nvPicPr>
        <p:blipFill rotWithShape="1">
          <a:blip r:embed="rId4"/>
          <a:srcRect l="17333" r="19066"/>
          <a:stretch/>
        </p:blipFill>
        <p:spPr>
          <a:xfrm>
            <a:off x="-9348" y="765412"/>
            <a:ext cx="12201348" cy="2197961"/>
          </a:xfrm>
          <a:prstGeom prst="rect">
            <a:avLst/>
          </a:prstGeom>
          <a:solidFill>
            <a:srgbClr val="004899"/>
          </a:solidFill>
        </p:spPr>
      </p:pic>
      <p:sp>
        <p:nvSpPr>
          <p:cNvPr id="10" name="Rectangle 9">
            <a:extLst>
              <a:ext uri="{FF2B5EF4-FFF2-40B4-BE49-F238E27FC236}">
                <a16:creationId xmlns:a16="http://schemas.microsoft.com/office/drawing/2014/main" id="{13BF150D-79F1-8837-8727-52E6351AFF21}"/>
              </a:ext>
            </a:extLst>
          </p:cNvPr>
          <p:cNvSpPr/>
          <p:nvPr/>
        </p:nvSpPr>
        <p:spPr>
          <a:xfrm>
            <a:off x="-9348" y="-9438"/>
            <a:ext cx="12201348" cy="914400"/>
          </a:xfrm>
          <a:prstGeom prst="rect">
            <a:avLst/>
          </a:prstGeom>
          <a:solidFill>
            <a:srgbClr val="0048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Ορθογώνιο 5">
            <a:extLst>
              <a:ext uri="{FF2B5EF4-FFF2-40B4-BE49-F238E27FC236}">
                <a16:creationId xmlns:a16="http://schemas.microsoft.com/office/drawing/2014/main" id="{5D6EEF34-CE0B-CA08-B066-1CD814AE4DE3}"/>
              </a:ext>
            </a:extLst>
          </p:cNvPr>
          <p:cNvSpPr/>
          <p:nvPr/>
        </p:nvSpPr>
        <p:spPr>
          <a:xfrm>
            <a:off x="2900907" y="6258631"/>
            <a:ext cx="7681599" cy="632422"/>
          </a:xfrm>
          <a:prstGeom prst="rect">
            <a:avLst/>
          </a:prstGeom>
        </p:spPr>
        <p:txBody>
          <a:bodyPr vert="horz" lIns="91440" tIns="45720" rIns="91440" bIns="45720" rtlCol="0" anchor="ctr">
            <a:normAutofit/>
          </a:bodyPr>
          <a:lstStyle/>
          <a:p>
            <a:pPr>
              <a:lnSpc>
                <a:spcPct val="90000"/>
              </a:lnSpc>
              <a:spcAft>
                <a:spcPts val="600"/>
              </a:spcAft>
            </a:pPr>
            <a:r>
              <a:rPr lang="en-US" sz="1100" b="0" i="0" dirty="0">
                <a:latin typeface="+mj-lt"/>
              </a:rPr>
              <a:t>Financira Evropska unija. Izražena stališča in mnenja so izključno stališča in mnenja avtorjev in ne odražajo nujno stališč Evropske unije ali Izvajalske agencije za izobraževanje in kulturo (EACEA). Niti Evropska unija niti EACEA ne moreta biti odgovorna zanje.</a:t>
            </a:r>
            <a:endParaRPr lang="en-US" sz="1100" dirty="0">
              <a:effectLst>
                <a:outerShdw blurRad="38100" dist="38100" dir="2700000" algn="tl">
                  <a:srgbClr val="000000">
                    <a:alpha val="43137"/>
                  </a:srgbClr>
                </a:outerShdw>
              </a:effectLst>
              <a:latin typeface="+mj-lt"/>
            </a:endParaRPr>
          </a:p>
        </p:txBody>
      </p:sp>
      <p:pic>
        <p:nvPicPr>
          <p:cNvPr id="11" name="Εικόνα 10"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5E876A4C-1633-C043-8FF6-871D6AA042F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0" y="6185446"/>
            <a:ext cx="2515320" cy="662723"/>
          </a:xfrm>
          <a:prstGeom prst="rect">
            <a:avLst/>
          </a:prstGeom>
        </p:spPr>
      </p:pic>
    </p:spTree>
    <p:extLst>
      <p:ext uri="{BB962C8B-B14F-4D97-AF65-F5344CB8AC3E}">
        <p14:creationId xmlns:p14="http://schemas.microsoft.com/office/powerpoint/2010/main" val="34527102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περιεχομένου 5">
            <a:extLst>
              <a:ext uri="{FF2B5EF4-FFF2-40B4-BE49-F238E27FC236}">
                <a16:creationId xmlns:a16="http://schemas.microsoft.com/office/drawing/2014/main" id="{4BD0C7CC-BAC5-4DAE-90C4-844464AC94A7}"/>
              </a:ext>
            </a:extLst>
          </p:cNvPr>
          <p:cNvSpPr>
            <a:spLocks noGrp="1"/>
          </p:cNvSpPr>
          <p:nvPr>
            <p:ph sz="half" idx="2"/>
          </p:nvPr>
        </p:nvSpPr>
        <p:spPr/>
        <p:txBody>
          <a:bodyPr>
            <a:normAutofit/>
          </a:bodyPr>
          <a:lstStyle/>
          <a:p>
            <a:pPr>
              <a:lnSpc>
                <a:spcPct val="120000"/>
              </a:lnSpc>
            </a:pPr>
            <a:r>
              <a:rPr lang="en-GB" dirty="0"/>
              <a:t>Morebitno prepričanje ostane z osebo, dokler ga ne sprejme kot resničnega in ga vključi v svoj individualni sistem prepričanj.</a:t>
            </a:r>
          </a:p>
          <a:p>
            <a:pPr>
              <a:lnSpc>
                <a:spcPct val="120000"/>
              </a:lnSpc>
            </a:pPr>
            <a:r>
              <a:rPr lang="en-GB" dirty="0"/>
              <a:t>Vsaka oseba na svoj način ocenjuje in išče trdne razloge ali dokaze za ta morebitna prepričanja.</a:t>
            </a:r>
          </a:p>
          <a:p>
            <a:pPr>
              <a:lnSpc>
                <a:spcPct val="120000"/>
              </a:lnSpc>
            </a:pPr>
            <a:r>
              <a:rPr lang="en-GB" dirty="0"/>
              <a:t>Ko oseba neko prepričanje prizna kot resnico, ki jo je pripravljena zagovarjati, lahko rečemo, da je del njenega sistema prepričanj.</a:t>
            </a:r>
          </a:p>
        </p:txBody>
      </p:sp>
      <p:sp>
        <p:nvSpPr>
          <p:cNvPr id="5" name="Θέση περιεχομένου 4">
            <a:extLst>
              <a:ext uri="{FF2B5EF4-FFF2-40B4-BE49-F238E27FC236}">
                <a16:creationId xmlns:a16="http://schemas.microsoft.com/office/drawing/2014/main" id="{FCC0DEC9-291B-4095-9896-1244D3052774}"/>
              </a:ext>
            </a:extLst>
          </p:cNvPr>
          <p:cNvSpPr>
            <a:spLocks noGrp="1"/>
          </p:cNvSpPr>
          <p:nvPr>
            <p:ph sz="half" idx="1"/>
          </p:nvPr>
        </p:nvSpPr>
        <p:spPr/>
        <p:txBody>
          <a:bodyPr>
            <a:normAutofit/>
          </a:bodyPr>
          <a:lstStyle/>
          <a:p>
            <a:pPr>
              <a:lnSpc>
                <a:spcPct val="120000"/>
              </a:lnSpc>
            </a:pPr>
            <a:r>
              <a:rPr lang="en-GB" b="0" i="0" dirty="0">
                <a:solidFill>
                  <a:srgbClr val="333333"/>
                </a:solidFill>
                <a:effectLst/>
              </a:rPr>
              <a:t>Prepričanje je misel, ki jo ima oseba za resnično</a:t>
            </a:r>
            <a:r>
              <a:rPr lang="en-GB" dirty="0"/>
              <a:t>. Prepričanje lahko izvira iz različnih virov, kot so:</a:t>
            </a:r>
          </a:p>
          <a:p>
            <a:pPr lvl="1">
              <a:lnSpc>
                <a:spcPct val="120000"/>
              </a:lnSpc>
            </a:pPr>
            <a:r>
              <a:rPr lang="en-GB" dirty="0"/>
              <a:t>lastna opažanja ali poskusi; </a:t>
            </a:r>
          </a:p>
          <a:p>
            <a:pPr lvl="1">
              <a:lnSpc>
                <a:spcPct val="120000"/>
              </a:lnSpc>
            </a:pPr>
            <a:r>
              <a:rPr lang="en-GB" dirty="0"/>
              <a:t>sprejemanje kulturnih in družbenih standardov (npr. religije);</a:t>
            </a:r>
          </a:p>
          <a:p>
            <a:pPr lvl="1">
              <a:lnSpc>
                <a:spcPct val="120000"/>
              </a:lnSpc>
            </a:pPr>
            <a:r>
              <a:rPr lang="en-GB" dirty="0"/>
              <a:t>kar jim povedo drugi (npr. izobraževanje ali mentorstvo).</a:t>
            </a:r>
          </a:p>
        </p:txBody>
      </p:sp>
      <p:sp>
        <p:nvSpPr>
          <p:cNvPr id="3" name="pop-up" descr="Click here for pop up information.">
            <a:extLst>
              <a:ext uri="{FF2B5EF4-FFF2-40B4-BE49-F238E27FC236}">
                <a16:creationId xmlns:a16="http://schemas.microsoft.com/office/drawing/2014/main" id="{C3A67301-39B7-99CC-D178-F4F617E8AAEA}"/>
              </a:ext>
            </a:extLst>
          </p:cNvPr>
          <p:cNvSpPr/>
          <p:nvPr/>
        </p:nvSpPr>
        <p:spPr>
          <a:xfrm>
            <a:off x="4680283" y="715369"/>
            <a:ext cx="914399" cy="510346"/>
          </a:xfrm>
          <a:prstGeom prst="borderCallout1">
            <a:avLst/>
          </a:prstGeom>
          <a:solidFill>
            <a:schemeClr val="bg1"/>
          </a:solidFill>
          <a:ln>
            <a:solidFill>
              <a:srgbClr val="D719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D71921"/>
                </a:solidFill>
              </a:rPr>
              <a:t>kliknite</a:t>
            </a:r>
            <a:endParaRPr lang="el-GR" b="1">
              <a:solidFill>
                <a:srgbClr val="D71921"/>
              </a:solidFill>
            </a:endParaRPr>
          </a:p>
        </p:txBody>
      </p:sp>
      <p:pic>
        <p:nvPicPr>
          <p:cNvPr id="8" name="Θέση περιεχομένου 4" descr="Χειρονομία διπλού πατήματος περίγραμμα">
            <a:extLst>
              <a:ext uri="{FF2B5EF4-FFF2-40B4-BE49-F238E27FC236}">
                <a16:creationId xmlns:a16="http://schemas.microsoft.com/office/drawing/2014/main" id="{B4A9B177-F602-ED98-3133-35C627D7E0ED}"/>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4"/>
              </a:ext>
            </a:extLst>
          </a:blip>
          <a:stretch>
            <a:fillRect/>
          </a:stretch>
        </p:blipFill>
        <p:spPr>
          <a:xfrm>
            <a:off x="5388141" y="970542"/>
            <a:ext cx="914400" cy="914400"/>
          </a:xfrm>
          <a:prstGeom prst="rect">
            <a:avLst/>
          </a:prstGeom>
        </p:spPr>
      </p:pic>
      <p:sp>
        <p:nvSpPr>
          <p:cNvPr id="4" name="Τίτλος 3">
            <a:extLst>
              <a:ext uri="{FF2B5EF4-FFF2-40B4-BE49-F238E27FC236}">
                <a16:creationId xmlns:a16="http://schemas.microsoft.com/office/drawing/2014/main" id="{E9C56DBA-3CDD-4F31-8203-CE1939C66906}"/>
              </a:ext>
            </a:extLst>
          </p:cNvPr>
          <p:cNvSpPr>
            <a:spLocks noGrp="1"/>
          </p:cNvSpPr>
          <p:nvPr>
            <p:ph type="title"/>
          </p:nvPr>
        </p:nvSpPr>
        <p:spPr/>
        <p:txBody>
          <a:bodyPr/>
          <a:lstStyle/>
          <a:p>
            <a:r>
              <a:rPr lang="en-GB" dirty="0">
                <a:ea typeface="Adobe Gothic Std B"/>
              </a:rPr>
              <a:t>Odnos / osebna prepričanja (</a:t>
            </a:r>
            <a:r>
              <a:rPr lang="en-GB">
                <a:ea typeface="Adobe Gothic Std B"/>
              </a:rPr>
              <a:t>1/2)</a:t>
            </a:r>
            <a:endParaRPr lang="en-GB"/>
          </a:p>
        </p:txBody>
      </p:sp>
      <p:sp>
        <p:nvSpPr>
          <p:cNvPr id="2" name="TextBox 1">
            <a:extLst>
              <a:ext uri="{FF2B5EF4-FFF2-40B4-BE49-F238E27FC236}">
                <a16:creationId xmlns:a16="http://schemas.microsoft.com/office/drawing/2014/main" id="{85D3F7F5-9A32-24F0-F5D0-A5F25A673897}"/>
              </a:ext>
            </a:extLst>
          </p:cNvPr>
          <p:cNvSpPr txBox="1"/>
          <p:nvPr/>
        </p:nvSpPr>
        <p:spPr>
          <a:xfrm>
            <a:off x="6096000" y="104595"/>
            <a:ext cx="5339644" cy="1077218"/>
          </a:xfrm>
          <a:prstGeom prst="rect">
            <a:avLst/>
          </a:prstGeom>
          <a:solidFill>
            <a:schemeClr val="bg1">
              <a:lumMod val="95000"/>
            </a:schemeClr>
          </a:solidFill>
          <a:ln>
            <a:solidFill>
              <a:srgbClr val="D71921"/>
            </a:solidFill>
          </a:ln>
        </p:spPr>
        <p:txBody>
          <a:bodyPr wrap="square">
            <a:spAutoFit/>
          </a:bodyPr>
          <a:lstStyle/>
          <a:p>
            <a:pPr>
              <a:spcBef>
                <a:spcPts val="600"/>
              </a:spcBef>
              <a:spcAft>
                <a:spcPts val="600"/>
              </a:spcAft>
            </a:pPr>
            <a:r>
              <a:rPr lang="sk-SK" b="1" err="1"/>
              <a:t>Prepričanj</a:t>
            </a:r>
            <a:r>
              <a:rPr lang="sk-SK" b="1"/>
              <a:t>e </a:t>
            </a:r>
          </a:p>
          <a:p>
            <a:pPr>
              <a:spcBef>
                <a:spcPts val="600"/>
              </a:spcBef>
              <a:spcAft>
                <a:spcPts val="600"/>
              </a:spcAft>
            </a:pPr>
            <a:r>
              <a:rPr lang="sk-SK" err="1"/>
              <a:t>je </a:t>
            </a:r>
            <a:r>
              <a:rPr lang="sk-SK"/>
              <a:t>stanje ali navada </a:t>
            </a:r>
            <a:r>
              <a:rPr lang="sk-SK" err="1"/>
              <a:t>uma, v katerem se zaupa </a:t>
            </a:r>
            <a:r>
              <a:rPr lang="sk-SK"/>
              <a:t>v </a:t>
            </a:r>
            <a:r>
              <a:rPr lang="sk-SK" err="1"/>
              <a:t>neko osebo </a:t>
            </a:r>
            <a:r>
              <a:rPr lang="sk-SK"/>
              <a:t>ali </a:t>
            </a:r>
            <a:r>
              <a:rPr lang="sk-SK" err="1"/>
              <a:t>stvar</a:t>
            </a:r>
            <a:r>
              <a:rPr lang="sk-SK"/>
              <a:t>.</a:t>
            </a:r>
            <a:endParaRPr lang="en-US"/>
          </a:p>
        </p:txBody>
      </p:sp>
    </p:spTree>
    <p:extLst>
      <p:ext uri="{BB962C8B-B14F-4D97-AF65-F5344CB8AC3E}">
        <p14:creationId xmlns:p14="http://schemas.microsoft.com/office/powerpoint/2010/main" val="75788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61EB32-07F9-AFED-3952-FE1246C89BC9}"/>
              </a:ext>
            </a:extLst>
          </p:cNvPr>
          <p:cNvSpPr>
            <a:spLocks noGrp="1"/>
          </p:cNvSpPr>
          <p:nvPr>
            <p:ph type="title"/>
          </p:nvPr>
        </p:nvSpPr>
        <p:spPr/>
        <p:txBody>
          <a:bodyPr/>
          <a:lstStyle/>
          <a:p>
            <a:r>
              <a:rPr lang="en-GB" dirty="0">
                <a:ea typeface="Adobe Gothic Std B"/>
              </a:rPr>
              <a:t>Odnos / osebna prepričanja (</a:t>
            </a:r>
            <a:r>
              <a:rPr lang="en-GB">
                <a:ea typeface="Adobe Gothic Std B"/>
              </a:rPr>
              <a:t>2/2</a:t>
            </a:r>
            <a:r>
              <a:rPr lang="en-GB" dirty="0">
                <a:ea typeface="Adobe Gothic Std B"/>
              </a:rPr>
              <a:t>)</a:t>
            </a:r>
            <a:endParaRPr lang="nl-NL" dirty="0">
              <a:ea typeface="Adobe Gothic Std B"/>
            </a:endParaRPr>
          </a:p>
        </p:txBody>
      </p:sp>
      <p:sp>
        <p:nvSpPr>
          <p:cNvPr id="3" name="Tijdelijke aanduiding voor inhoud 2">
            <a:extLst>
              <a:ext uri="{FF2B5EF4-FFF2-40B4-BE49-F238E27FC236}">
                <a16:creationId xmlns:a16="http://schemas.microsoft.com/office/drawing/2014/main" id="{A73570B0-43E1-243F-CA41-707394A4C1B0}"/>
              </a:ext>
            </a:extLst>
          </p:cNvPr>
          <p:cNvSpPr>
            <a:spLocks noGrp="1"/>
          </p:cNvSpPr>
          <p:nvPr>
            <p:ph sz="half" idx="1"/>
          </p:nvPr>
        </p:nvSpPr>
        <p:spPr>
          <a:xfrm>
            <a:off x="655803" y="1800000"/>
            <a:ext cx="5214056" cy="4893408"/>
          </a:xfrm>
        </p:spPr>
        <p:txBody>
          <a:bodyPr/>
          <a:lstStyle/>
          <a:p>
            <a:pPr marL="0" indent="0">
              <a:buNone/>
            </a:pPr>
            <a:r>
              <a:rPr lang="nl-NL" dirty="0" err="1"/>
              <a:t>Zaključek</a:t>
            </a:r>
            <a:r>
              <a:rPr lang="nl-NL" dirty="0"/>
              <a:t>: </a:t>
            </a:r>
            <a:r>
              <a:rPr lang="nl-NL" dirty="0" err="1"/>
              <a:t>človekov </a:t>
            </a:r>
            <a:r>
              <a:rPr lang="nl-NL" dirty="0"/>
              <a:t>odnos </a:t>
            </a:r>
            <a:r>
              <a:rPr lang="nl-NL" dirty="0" err="1"/>
              <a:t>do nečesa se oblikuje </a:t>
            </a:r>
            <a:r>
              <a:rPr lang="nl-NL" dirty="0"/>
              <a:t>na </a:t>
            </a:r>
            <a:r>
              <a:rPr lang="nl-NL" dirty="0" err="1"/>
              <a:t>podlagi izkušenj in </a:t>
            </a:r>
            <a:r>
              <a:rPr lang="nl-NL" dirty="0"/>
              <a:t>(življenjskih) </a:t>
            </a:r>
            <a:r>
              <a:rPr lang="nl-NL" dirty="0" err="1"/>
              <a:t>lekcij, s katerimi se je srečal v svojem življenju</a:t>
            </a:r>
            <a:r>
              <a:rPr lang="nl-NL" dirty="0"/>
              <a:t>. </a:t>
            </a:r>
          </a:p>
          <a:p>
            <a:pPr marL="0" indent="0">
              <a:buNone/>
            </a:pPr>
            <a:r>
              <a:rPr lang="nl-NL" dirty="0"/>
              <a:t>V primeru verjetja v (napačne) informacije so ljudje bolj nagnjeni k temu, da verjamejo informacijam, če se ujemajo z njihovimi osebnimi stališči, ki so jih pridobili v življenju (</a:t>
            </a:r>
            <a:r>
              <a:rPr lang="nl-NL" b="1" dirty="0"/>
              <a:t>potrditvena pristranskost)</a:t>
            </a:r>
            <a:r>
              <a:rPr lang="nl-NL" dirty="0"/>
              <a:t>. </a:t>
            </a:r>
            <a:r>
              <a:rPr lang="nl-NL" dirty="0" err="1"/>
              <a:t>Vendar </a:t>
            </a:r>
            <a:r>
              <a:rPr lang="nl-NL" dirty="0"/>
              <a:t>te osebne </a:t>
            </a:r>
            <a:r>
              <a:rPr lang="nl-NL" dirty="0" err="1"/>
              <a:t>izkušnje ne odražajo vedno natančno sveta</a:t>
            </a:r>
            <a:r>
              <a:rPr lang="nl-NL" dirty="0"/>
              <a:t>.</a:t>
            </a:r>
          </a:p>
        </p:txBody>
      </p:sp>
      <p:sp>
        <p:nvSpPr>
          <p:cNvPr id="5" name="Rechthoek: afgeronde hoeken 4">
            <a:extLst>
              <a:ext uri="{FF2B5EF4-FFF2-40B4-BE49-F238E27FC236}">
                <a16:creationId xmlns:a16="http://schemas.microsoft.com/office/drawing/2014/main" id="{0FE74455-D314-AC1F-0BE6-D6ECFDE575B4}"/>
              </a:ext>
            </a:extLst>
          </p:cNvPr>
          <p:cNvSpPr/>
          <p:nvPr/>
        </p:nvSpPr>
        <p:spPr>
          <a:xfrm>
            <a:off x="7951065" y="140110"/>
            <a:ext cx="4103284" cy="375346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a:extLst>
              <a:ext uri="{FF2B5EF4-FFF2-40B4-BE49-F238E27FC236}">
                <a16:creationId xmlns:a16="http://schemas.microsoft.com/office/drawing/2014/main" id="{1C944E68-D650-84E3-CB27-E9BD0154BED4}"/>
              </a:ext>
            </a:extLst>
          </p:cNvPr>
          <p:cNvSpPr txBox="1"/>
          <p:nvPr/>
        </p:nvSpPr>
        <p:spPr>
          <a:xfrm>
            <a:off x="8249265" y="344826"/>
            <a:ext cx="3480620" cy="4247317"/>
          </a:xfrm>
          <a:prstGeom prst="rect">
            <a:avLst/>
          </a:prstGeom>
        </p:spPr>
        <p:txBody>
          <a:bodyPr wrap="square" rtlCol="0">
            <a:spAutoFit/>
          </a:bodyPr>
          <a:lstStyle/>
          <a:p>
            <a:pPr marL="0" indent="0" algn="ctr">
              <a:buNone/>
            </a:pPr>
            <a:r>
              <a:rPr lang="nl-NL" b="1" i="1" err="1">
                <a:solidFill>
                  <a:schemeClr val="bg1"/>
                </a:solidFill>
              </a:rPr>
              <a:t>Primer</a:t>
            </a:r>
            <a:endParaRPr lang="nl-NL" b="1" i="1">
              <a:solidFill>
                <a:schemeClr val="bg1"/>
              </a:solidFill>
            </a:endParaRPr>
          </a:p>
          <a:p>
            <a:pPr marL="0" indent="0" algn="ctr">
              <a:buNone/>
            </a:pPr>
            <a:endParaRPr lang="nl-NL" b="1" i="1">
              <a:solidFill>
                <a:schemeClr val="bg1"/>
              </a:solidFill>
            </a:endParaRPr>
          </a:p>
          <a:p>
            <a:pPr marL="0" indent="0" algn="ctr">
              <a:buNone/>
            </a:pPr>
            <a:r>
              <a:rPr lang="nl-NL" i="1">
                <a:solidFill>
                  <a:schemeClr val="bg1"/>
                </a:solidFill>
              </a:rPr>
              <a:t>Nekdo je dal </a:t>
            </a:r>
            <a:r>
              <a:rPr lang="nl-NL" i="1" err="1">
                <a:solidFill>
                  <a:schemeClr val="bg1"/>
                </a:solidFill>
              </a:rPr>
              <a:t>cepiti svojega otroka, pri katerem </a:t>
            </a:r>
            <a:r>
              <a:rPr lang="nl-NL" i="1">
                <a:solidFill>
                  <a:schemeClr val="bg1"/>
                </a:solidFill>
              </a:rPr>
              <a:t>so pozneje </a:t>
            </a:r>
            <a:r>
              <a:rPr lang="nl-NL" i="1" err="1">
                <a:solidFill>
                  <a:schemeClr val="bg1"/>
                </a:solidFill>
              </a:rPr>
              <a:t>diagnosticirali </a:t>
            </a:r>
            <a:r>
              <a:rPr lang="nl-NL" i="1">
                <a:solidFill>
                  <a:schemeClr val="bg1"/>
                </a:solidFill>
              </a:rPr>
              <a:t>motnjo </a:t>
            </a:r>
            <a:r>
              <a:rPr lang="nl-NL" i="1" err="1">
                <a:solidFill>
                  <a:schemeClr val="bg1"/>
                </a:solidFill>
              </a:rPr>
              <a:t>avtističnega </a:t>
            </a:r>
            <a:r>
              <a:rPr lang="nl-NL" i="1">
                <a:solidFill>
                  <a:schemeClr val="bg1"/>
                </a:solidFill>
              </a:rPr>
              <a:t>spektra.</a:t>
            </a:r>
          </a:p>
          <a:p>
            <a:pPr marL="0" indent="0" algn="ctr">
              <a:buNone/>
            </a:pPr>
            <a:r>
              <a:rPr lang="nl-NL" i="1" err="1">
                <a:solidFill>
                  <a:schemeClr val="bg1"/>
                </a:solidFill>
              </a:rPr>
              <a:t>Ta </a:t>
            </a:r>
            <a:r>
              <a:rPr lang="nl-NL" i="1">
                <a:solidFill>
                  <a:schemeClr val="bg1"/>
                </a:solidFill>
              </a:rPr>
              <a:t>oseba </a:t>
            </a:r>
            <a:r>
              <a:rPr lang="nl-NL" i="1" err="1">
                <a:solidFill>
                  <a:schemeClr val="bg1"/>
                </a:solidFill>
              </a:rPr>
              <a:t>je lahko </a:t>
            </a:r>
            <a:r>
              <a:rPr lang="nl-NL" i="1">
                <a:solidFill>
                  <a:schemeClr val="bg1"/>
                </a:solidFill>
              </a:rPr>
              <a:t>bolj </a:t>
            </a:r>
            <a:r>
              <a:rPr lang="nl-NL" i="1" err="1">
                <a:solidFill>
                  <a:schemeClr val="bg1"/>
                </a:solidFill>
              </a:rPr>
              <a:t>dovzetna za to, da verjame novicam </a:t>
            </a:r>
            <a:r>
              <a:rPr lang="nl-NL" i="1">
                <a:solidFill>
                  <a:schemeClr val="bg1"/>
                </a:solidFill>
              </a:rPr>
              <a:t>ali </a:t>
            </a:r>
            <a:r>
              <a:rPr lang="nl-NL" i="1" err="1">
                <a:solidFill>
                  <a:schemeClr val="bg1"/>
                </a:solidFill>
              </a:rPr>
              <a:t>objavam na družbenih </a:t>
            </a:r>
            <a:r>
              <a:rPr lang="nl-NL" i="1">
                <a:solidFill>
                  <a:schemeClr val="bg1"/>
                </a:solidFill>
              </a:rPr>
              <a:t>omrežjih, </a:t>
            </a:r>
            <a:r>
              <a:rPr lang="nl-NL" i="1" err="1">
                <a:solidFill>
                  <a:schemeClr val="bg1"/>
                </a:solidFill>
              </a:rPr>
              <a:t>da </a:t>
            </a:r>
            <a:r>
              <a:rPr lang="nl-NL" i="1">
                <a:solidFill>
                  <a:schemeClr val="bg1"/>
                </a:solidFill>
              </a:rPr>
              <a:t>cepiva </a:t>
            </a:r>
            <a:r>
              <a:rPr lang="nl-NL" i="1" err="1">
                <a:solidFill>
                  <a:schemeClr val="bg1"/>
                </a:solidFill>
              </a:rPr>
              <a:t>povzročajo avtizem, kot ljudje, ki nimajo te </a:t>
            </a:r>
            <a:r>
              <a:rPr lang="nl-NL" i="1">
                <a:solidFill>
                  <a:schemeClr val="bg1"/>
                </a:solidFill>
              </a:rPr>
              <a:t>osebne </a:t>
            </a:r>
            <a:r>
              <a:rPr lang="nl-NL" i="1" err="1">
                <a:solidFill>
                  <a:schemeClr val="bg1"/>
                </a:solidFill>
              </a:rPr>
              <a:t>izkušnje</a:t>
            </a:r>
            <a:r>
              <a:rPr lang="nl-NL" i="1">
                <a:solidFill>
                  <a:schemeClr val="bg1"/>
                </a:solidFill>
              </a:rPr>
              <a:t>. </a:t>
            </a:r>
          </a:p>
          <a:p>
            <a:pPr marL="0" indent="0">
              <a:buNone/>
            </a:pPr>
            <a:endParaRPr lang="nl-NL"/>
          </a:p>
          <a:p>
            <a:pPr marL="0" indent="0">
              <a:buNone/>
            </a:pPr>
            <a:endParaRPr lang="nl-NL"/>
          </a:p>
          <a:p>
            <a:pPr algn="l"/>
            <a:endParaRPr lang="nl-NL" err="1"/>
          </a:p>
        </p:txBody>
      </p:sp>
      <p:sp>
        <p:nvSpPr>
          <p:cNvPr id="7" name="Rechthoek: afgeronde hoeken 6">
            <a:extLst>
              <a:ext uri="{FF2B5EF4-FFF2-40B4-BE49-F238E27FC236}">
                <a16:creationId xmlns:a16="http://schemas.microsoft.com/office/drawing/2014/main" id="{FB05F375-1003-EF00-1732-8D37D4AE83B5}"/>
              </a:ext>
            </a:extLst>
          </p:cNvPr>
          <p:cNvSpPr/>
          <p:nvPr/>
        </p:nvSpPr>
        <p:spPr>
          <a:xfrm>
            <a:off x="5967662" y="3498646"/>
            <a:ext cx="3553118" cy="325020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DF57BBE6-D4D0-A2B8-734E-471F5CE4820E}"/>
              </a:ext>
            </a:extLst>
          </p:cNvPr>
          <p:cNvSpPr txBox="1"/>
          <p:nvPr/>
        </p:nvSpPr>
        <p:spPr>
          <a:xfrm>
            <a:off x="6283074" y="3551377"/>
            <a:ext cx="3008149" cy="3139321"/>
          </a:xfrm>
          <a:prstGeom prst="rect">
            <a:avLst/>
          </a:prstGeom>
        </p:spPr>
        <p:txBody>
          <a:bodyPr wrap="square" rtlCol="0">
            <a:spAutoFit/>
          </a:bodyPr>
          <a:lstStyle/>
          <a:p>
            <a:pPr marL="0" indent="0" algn="ctr">
              <a:buNone/>
            </a:pPr>
            <a:r>
              <a:rPr lang="nl-NL" b="1" i="1" err="1">
                <a:solidFill>
                  <a:schemeClr val="bg1"/>
                </a:solidFill>
              </a:rPr>
              <a:t>Primer</a:t>
            </a:r>
            <a:endParaRPr lang="nl-NL" b="1" i="1">
              <a:solidFill>
                <a:schemeClr val="bg1"/>
              </a:solidFill>
            </a:endParaRPr>
          </a:p>
          <a:p>
            <a:pPr marL="0" indent="0" algn="ctr">
              <a:buNone/>
            </a:pPr>
            <a:endParaRPr lang="nl-NL" b="1" i="1">
              <a:solidFill>
                <a:schemeClr val="bg1"/>
              </a:solidFill>
            </a:endParaRPr>
          </a:p>
          <a:p>
            <a:pPr marL="0" indent="0" algn="ctr">
              <a:buNone/>
            </a:pPr>
            <a:r>
              <a:rPr lang="nl-NL" i="1">
                <a:solidFill>
                  <a:schemeClr val="bg1"/>
                </a:solidFill>
              </a:rPr>
              <a:t>Oseba </a:t>
            </a:r>
            <a:r>
              <a:rPr lang="nl-NL" i="1" err="1">
                <a:solidFill>
                  <a:schemeClr val="bg1"/>
                </a:solidFill>
              </a:rPr>
              <a:t>se je okužila s </a:t>
            </a:r>
            <a:r>
              <a:rPr lang="nl-NL" i="1">
                <a:solidFill>
                  <a:schemeClr val="bg1"/>
                </a:solidFill>
              </a:rPr>
              <a:t>COVID-19 </a:t>
            </a:r>
            <a:r>
              <a:rPr lang="nl-NL" i="1" err="1">
                <a:solidFill>
                  <a:schemeClr val="bg1"/>
                </a:solidFill>
              </a:rPr>
              <a:t>in ni zelo </a:t>
            </a:r>
            <a:r>
              <a:rPr lang="nl-NL" i="1">
                <a:solidFill>
                  <a:schemeClr val="bg1"/>
                </a:solidFill>
              </a:rPr>
              <a:t>zbolela. </a:t>
            </a:r>
            <a:r>
              <a:rPr lang="nl-NL" i="1" err="1">
                <a:solidFill>
                  <a:schemeClr val="bg1"/>
                </a:solidFill>
              </a:rPr>
              <a:t>Prav tako ni zbolel nihče </a:t>
            </a:r>
            <a:r>
              <a:rPr lang="nl-NL" i="1">
                <a:solidFill>
                  <a:schemeClr val="bg1"/>
                </a:solidFill>
              </a:rPr>
              <a:t>v </a:t>
            </a:r>
            <a:r>
              <a:rPr lang="nl-NL" i="1" err="1">
                <a:solidFill>
                  <a:schemeClr val="bg1"/>
                </a:solidFill>
              </a:rPr>
              <a:t>njenem družbenem krogu</a:t>
            </a:r>
            <a:r>
              <a:rPr lang="nl-NL" i="1">
                <a:solidFill>
                  <a:schemeClr val="bg1"/>
                </a:solidFill>
              </a:rPr>
              <a:t>.</a:t>
            </a:r>
          </a:p>
          <a:p>
            <a:pPr algn="ctr"/>
            <a:r>
              <a:rPr lang="nl-NL" i="1" err="1">
                <a:solidFill>
                  <a:schemeClr val="bg1"/>
                </a:solidFill>
              </a:rPr>
              <a:t>Ta </a:t>
            </a:r>
            <a:r>
              <a:rPr lang="nl-NL" i="1">
                <a:solidFill>
                  <a:schemeClr val="bg1"/>
                </a:solidFill>
              </a:rPr>
              <a:t>oseba </a:t>
            </a:r>
            <a:r>
              <a:rPr lang="nl-NL" i="1" err="1">
                <a:solidFill>
                  <a:schemeClr val="bg1"/>
                </a:solidFill>
              </a:rPr>
              <a:t>bi lahko </a:t>
            </a:r>
            <a:r>
              <a:rPr lang="nl-NL" i="1">
                <a:solidFill>
                  <a:schemeClr val="bg1"/>
                </a:solidFill>
              </a:rPr>
              <a:t>bolj </a:t>
            </a:r>
            <a:r>
              <a:rPr lang="nl-NL" i="1" err="1">
                <a:solidFill>
                  <a:schemeClr val="bg1"/>
                </a:solidFill>
              </a:rPr>
              <a:t>verjela novicam </a:t>
            </a:r>
            <a:r>
              <a:rPr lang="nl-NL" i="1">
                <a:solidFill>
                  <a:schemeClr val="bg1"/>
                </a:solidFill>
              </a:rPr>
              <a:t>ali </a:t>
            </a:r>
            <a:r>
              <a:rPr lang="nl-NL" i="1" err="1">
                <a:solidFill>
                  <a:schemeClr val="bg1"/>
                </a:solidFill>
              </a:rPr>
              <a:t>objavam na družbenih </a:t>
            </a:r>
            <a:r>
              <a:rPr lang="nl-NL" i="1">
                <a:solidFill>
                  <a:schemeClr val="bg1"/>
                </a:solidFill>
              </a:rPr>
              <a:t>omrežjih, </a:t>
            </a:r>
            <a:r>
              <a:rPr lang="nl-NL" i="1" err="1">
                <a:solidFill>
                  <a:schemeClr val="bg1"/>
                </a:solidFill>
              </a:rPr>
              <a:t>da </a:t>
            </a:r>
            <a:r>
              <a:rPr lang="nl-NL" i="1">
                <a:solidFill>
                  <a:schemeClr val="bg1"/>
                </a:solidFill>
              </a:rPr>
              <a:t>je </a:t>
            </a:r>
            <a:r>
              <a:rPr lang="nl-NL" i="1" err="1">
                <a:solidFill>
                  <a:schemeClr val="bg1"/>
                </a:solidFill>
              </a:rPr>
              <a:t>pandemija </a:t>
            </a:r>
            <a:r>
              <a:rPr lang="nl-NL" i="1">
                <a:solidFill>
                  <a:schemeClr val="bg1"/>
                </a:solidFill>
              </a:rPr>
              <a:t>COVID-19 </a:t>
            </a:r>
            <a:r>
              <a:rPr lang="nl-NL" i="1" err="1">
                <a:solidFill>
                  <a:schemeClr val="bg1"/>
                </a:solidFill>
              </a:rPr>
              <a:t>pretirana</a:t>
            </a:r>
            <a:r>
              <a:rPr lang="nl-NL" i="1">
                <a:solidFill>
                  <a:schemeClr val="bg1"/>
                </a:solidFill>
              </a:rPr>
              <a:t>.</a:t>
            </a:r>
            <a:endParaRPr lang="nl-NL"/>
          </a:p>
        </p:txBody>
      </p:sp>
    </p:spTree>
    <p:extLst>
      <p:ext uri="{BB962C8B-B14F-4D97-AF65-F5344CB8AC3E}">
        <p14:creationId xmlns:p14="http://schemas.microsoft.com/office/powerpoint/2010/main" val="4680398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CC181B-5703-30B7-F86A-371E5E045DD1}"/>
              </a:ext>
            </a:extLst>
          </p:cNvPr>
          <p:cNvSpPr>
            <a:spLocks noGrp="1"/>
          </p:cNvSpPr>
          <p:nvPr>
            <p:ph type="title"/>
          </p:nvPr>
        </p:nvSpPr>
        <p:spPr/>
        <p:txBody>
          <a:bodyPr/>
          <a:lstStyle/>
          <a:p>
            <a:r>
              <a:rPr lang="nl-NL" dirty="0">
                <a:ea typeface="Adobe Gothic Std B"/>
              </a:rPr>
              <a:t>Subjektivne norme / družbeni vpliv (1/3)</a:t>
            </a:r>
          </a:p>
        </p:txBody>
      </p:sp>
      <p:sp>
        <p:nvSpPr>
          <p:cNvPr id="3" name="Tijdelijke aanduiding voor inhoud 2">
            <a:extLst>
              <a:ext uri="{FF2B5EF4-FFF2-40B4-BE49-F238E27FC236}">
                <a16:creationId xmlns:a16="http://schemas.microsoft.com/office/drawing/2014/main" id="{E8683D77-02C0-EABF-6513-3C896058C1BB}"/>
              </a:ext>
            </a:extLst>
          </p:cNvPr>
          <p:cNvSpPr>
            <a:spLocks noGrp="1"/>
          </p:cNvSpPr>
          <p:nvPr>
            <p:ph idx="1"/>
          </p:nvPr>
        </p:nvSpPr>
        <p:spPr>
          <a:xfrm>
            <a:off x="5229541" y="1651065"/>
            <a:ext cx="6472066" cy="4865977"/>
          </a:xfrm>
        </p:spPr>
        <p:txBody>
          <a:bodyPr>
            <a:normAutofit/>
          </a:bodyPr>
          <a:lstStyle/>
          <a:p>
            <a:pPr marL="0" indent="0">
              <a:buNone/>
            </a:pPr>
            <a:r>
              <a:rPr lang="nl-NL" dirty="0"/>
              <a:t>Kot je razvidno</a:t>
            </a:r>
            <a:r>
              <a:rPr lang="nl-NL" dirty="0" err="1"/>
              <a:t> iz prej predstavljene teorije, ima družbeno </a:t>
            </a:r>
            <a:r>
              <a:rPr lang="nl-NL" dirty="0"/>
              <a:t>okolje pomembno </a:t>
            </a:r>
            <a:r>
              <a:rPr lang="nl-NL" dirty="0" err="1"/>
              <a:t>vlogo </a:t>
            </a:r>
            <a:r>
              <a:rPr lang="nl-NL" dirty="0"/>
              <a:t>pri </a:t>
            </a:r>
            <a:r>
              <a:rPr lang="nl-NL" dirty="0" err="1"/>
              <a:t>vedenju posameznika</a:t>
            </a:r>
            <a:r>
              <a:rPr lang="nl-NL" dirty="0"/>
              <a:t>. </a:t>
            </a:r>
          </a:p>
          <a:p>
            <a:pPr marL="0" indent="0" algn="just">
              <a:buNone/>
            </a:pPr>
            <a:r>
              <a:rPr lang="nl-NL" dirty="0"/>
              <a:t>Skratka, </a:t>
            </a:r>
            <a:r>
              <a:rPr lang="nl-NL" dirty="0" err="1"/>
              <a:t>socialno </a:t>
            </a:r>
            <a:r>
              <a:rPr lang="nl-NL" dirty="0"/>
              <a:t>okolje osebe sestavljajo </a:t>
            </a:r>
            <a:r>
              <a:rPr lang="nl-NL" dirty="0" err="1"/>
              <a:t>njeni socialni odnosi</a:t>
            </a:r>
            <a:r>
              <a:rPr lang="nl-NL" dirty="0"/>
              <a:t>, </a:t>
            </a:r>
            <a:r>
              <a:rPr lang="nl-NL" dirty="0" err="1"/>
              <a:t>fizično okolje in kulturno </a:t>
            </a:r>
            <a:r>
              <a:rPr lang="nl-NL" dirty="0"/>
              <a:t>okolje, v </a:t>
            </a:r>
            <a:r>
              <a:rPr lang="nl-NL" dirty="0" err="1"/>
              <a:t>katerem deluje in sodeluje</a:t>
            </a:r>
            <a:r>
              <a:rPr lang="nl-NL" dirty="0"/>
              <a:t>.</a:t>
            </a:r>
          </a:p>
          <a:p>
            <a:pPr marL="0" indent="0">
              <a:buNone/>
            </a:pPr>
            <a:r>
              <a:rPr lang="nl-NL" dirty="0"/>
              <a:t>Država, v kateri </a:t>
            </a:r>
            <a:r>
              <a:rPr lang="nl-NL" dirty="0" err="1"/>
              <a:t>nekdo odrašča, </a:t>
            </a:r>
            <a:r>
              <a:rPr lang="nl-NL" dirty="0"/>
              <a:t>je na </a:t>
            </a:r>
            <a:r>
              <a:rPr lang="nl-NL" dirty="0" err="1"/>
              <a:t>primer </a:t>
            </a:r>
            <a:r>
              <a:rPr lang="nl-NL" dirty="0"/>
              <a:t>del </a:t>
            </a:r>
            <a:r>
              <a:rPr lang="nl-NL" dirty="0" err="1"/>
              <a:t>njegovega socialnega </a:t>
            </a:r>
            <a:r>
              <a:rPr lang="nl-NL" dirty="0"/>
              <a:t>okolja, </a:t>
            </a:r>
            <a:r>
              <a:rPr lang="nl-NL" dirty="0" err="1"/>
              <a:t>prav </a:t>
            </a:r>
            <a:r>
              <a:rPr lang="nl-NL" dirty="0"/>
              <a:t>tako kot </a:t>
            </a:r>
            <a:r>
              <a:rPr lang="nl-NL" dirty="0" err="1"/>
              <a:t>socialne skupine, </a:t>
            </a:r>
            <a:r>
              <a:rPr lang="nl-NL" dirty="0"/>
              <a:t>kot so družina, </a:t>
            </a:r>
            <a:r>
              <a:rPr lang="nl-NL" dirty="0" err="1"/>
              <a:t>prijatelji</a:t>
            </a:r>
            <a:r>
              <a:rPr lang="nl-NL" dirty="0"/>
              <a:t>, šola, vrstniška </a:t>
            </a:r>
            <a:r>
              <a:rPr lang="nl-NL" dirty="0" err="1"/>
              <a:t>skupina in </a:t>
            </a:r>
            <a:r>
              <a:rPr lang="nl-NL" dirty="0"/>
              <a:t>celo spletni </a:t>
            </a:r>
            <a:r>
              <a:rPr lang="nl-NL" dirty="0" err="1"/>
              <a:t>prostori, ki jih </a:t>
            </a:r>
            <a:r>
              <a:rPr lang="nl-NL" dirty="0"/>
              <a:t>obiskuje. </a:t>
            </a:r>
          </a:p>
          <a:p>
            <a:pPr marL="0" indent="0" algn="just">
              <a:buNone/>
            </a:pPr>
            <a:endParaRPr lang="nl-NL" dirty="0"/>
          </a:p>
          <a:p>
            <a:pPr marL="0" indent="0" algn="just">
              <a:buNone/>
            </a:pPr>
            <a:endParaRPr lang="nl-NL" dirty="0"/>
          </a:p>
        </p:txBody>
      </p:sp>
      <p:sp>
        <p:nvSpPr>
          <p:cNvPr id="4" name="Tekstvak 3">
            <a:extLst>
              <a:ext uri="{FF2B5EF4-FFF2-40B4-BE49-F238E27FC236}">
                <a16:creationId xmlns:a16="http://schemas.microsoft.com/office/drawing/2014/main" id="{78AF2C22-BABD-D9A7-3437-7B42B71D760C}"/>
              </a:ext>
            </a:extLst>
          </p:cNvPr>
          <p:cNvSpPr txBox="1"/>
          <p:nvPr/>
        </p:nvSpPr>
        <p:spPr>
          <a:xfrm>
            <a:off x="8669490" y="6578750"/>
            <a:ext cx="3519949" cy="276999"/>
          </a:xfrm>
          <a:prstGeom prst="rect">
            <a:avLst/>
          </a:prstGeom>
        </p:spPr>
        <p:txBody>
          <a:bodyPr wrap="square" rtlCol="0">
            <a:spAutoFit/>
          </a:bodyPr>
          <a:lstStyle/>
          <a:p>
            <a:pPr algn="r"/>
            <a:r>
              <a:rPr lang="nl-NL" sz="1200" dirty="0">
                <a:hlinkClick r:id="rId3"/>
              </a:rPr>
              <a:t>Opredelitev vira </a:t>
            </a:r>
            <a:r>
              <a:rPr lang="nl-NL" sz="1200" dirty="0"/>
              <a:t>| </a:t>
            </a:r>
            <a:r>
              <a:rPr lang="nl-NL" sz="1200" dirty="0">
                <a:hlinkClick r:id="rId4"/>
              </a:rPr>
              <a:t>Slika: Freepik</a:t>
            </a:r>
            <a:endParaRPr lang="nl-NL" sz="1200" dirty="0"/>
          </a:p>
        </p:txBody>
      </p:sp>
      <p:pic>
        <p:nvPicPr>
          <p:cNvPr id="7" name="Εικόνα 6" descr="Εικόνα που περιέχει χειροτεχνία, παιδική τέχνη, τέχνη, παιχνίδι&#10;&#10;Περιγραφή που δημιουργήθηκε αυτόματα">
            <a:extLst>
              <a:ext uri="{FF2B5EF4-FFF2-40B4-BE49-F238E27FC236}">
                <a16:creationId xmlns:a16="http://schemas.microsoft.com/office/drawing/2014/main" id="{6B416FB1-3FC9-738A-F593-1C53852184B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95274" y="1835085"/>
            <a:ext cx="4640855" cy="2632140"/>
          </a:xfrm>
          <a:prstGeom prst="rect">
            <a:avLst/>
          </a:prstGeom>
        </p:spPr>
      </p:pic>
    </p:spTree>
    <p:extLst>
      <p:ext uri="{BB962C8B-B14F-4D97-AF65-F5344CB8AC3E}">
        <p14:creationId xmlns:p14="http://schemas.microsoft.com/office/powerpoint/2010/main" val="31790905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8CD800-B7AA-10EA-12C4-D9C311BE4518}"/>
              </a:ext>
            </a:extLst>
          </p:cNvPr>
          <p:cNvSpPr>
            <a:spLocks noGrp="1"/>
          </p:cNvSpPr>
          <p:nvPr>
            <p:ph type="title"/>
          </p:nvPr>
        </p:nvSpPr>
        <p:spPr/>
        <p:txBody>
          <a:bodyPr/>
          <a:lstStyle/>
          <a:p>
            <a:r>
              <a:rPr lang="nl-NL" err="1">
                <a:ea typeface="Adobe Gothic Std B"/>
              </a:rPr>
              <a:t>Subjektivne norme </a:t>
            </a:r>
            <a:r>
              <a:rPr lang="nl-NL" dirty="0">
                <a:ea typeface="Adobe Gothic Std B"/>
              </a:rPr>
              <a:t>/ </a:t>
            </a:r>
            <a:r>
              <a:rPr lang="nl-NL" err="1">
                <a:ea typeface="Adobe Gothic Std B"/>
              </a:rPr>
              <a:t>družbeni vpliv </a:t>
            </a:r>
            <a:r>
              <a:rPr lang="nl-NL" dirty="0">
                <a:ea typeface="Adobe Gothic Std B"/>
              </a:rPr>
              <a:t>(</a:t>
            </a:r>
            <a:r>
              <a:rPr lang="nl-NL">
                <a:ea typeface="Adobe Gothic Std B"/>
              </a:rPr>
              <a:t>2/3)</a:t>
            </a:r>
            <a:endParaRPr lang="nl-NL"/>
          </a:p>
        </p:txBody>
      </p:sp>
      <p:sp>
        <p:nvSpPr>
          <p:cNvPr id="3" name="Tijdelijke aanduiding voor inhoud 2">
            <a:extLst>
              <a:ext uri="{FF2B5EF4-FFF2-40B4-BE49-F238E27FC236}">
                <a16:creationId xmlns:a16="http://schemas.microsoft.com/office/drawing/2014/main" id="{FBC982DA-42C2-C6C3-8615-60D96E0A9328}"/>
              </a:ext>
            </a:extLst>
          </p:cNvPr>
          <p:cNvSpPr>
            <a:spLocks noGrp="1"/>
          </p:cNvSpPr>
          <p:nvPr>
            <p:ph idx="1"/>
          </p:nvPr>
        </p:nvSpPr>
        <p:spPr/>
        <p:txBody>
          <a:bodyPr/>
          <a:lstStyle/>
          <a:p>
            <a:pPr marL="0" indent="0">
              <a:buNone/>
            </a:pPr>
            <a:r>
              <a:rPr lang="nl-NL" dirty="0"/>
              <a:t>Večina </a:t>
            </a:r>
            <a:r>
              <a:rPr lang="nl-NL" dirty="0" err="1"/>
              <a:t>družbenih skupin </a:t>
            </a:r>
            <a:r>
              <a:rPr lang="nl-NL" dirty="0"/>
              <a:t>ima </a:t>
            </a:r>
            <a:r>
              <a:rPr lang="nl-NL" dirty="0" err="1"/>
              <a:t>svojo subjektivno predstavo o </a:t>
            </a:r>
            <a:r>
              <a:rPr lang="nl-NL" dirty="0"/>
              <a:t>tem</a:t>
            </a:r>
            <a:r>
              <a:rPr lang="nl-NL" dirty="0" err="1"/>
              <a:t>, kako </a:t>
            </a:r>
            <a:r>
              <a:rPr lang="nl-NL" dirty="0"/>
              <a:t>se </a:t>
            </a:r>
            <a:r>
              <a:rPr lang="nl-NL" dirty="0" err="1"/>
              <a:t>primerno </a:t>
            </a:r>
            <a:r>
              <a:rPr lang="nl-NL" dirty="0"/>
              <a:t>obnašati. To so </a:t>
            </a:r>
            <a:r>
              <a:rPr lang="nl-NL" b="1" dirty="0" err="1"/>
              <a:t>norme</a:t>
            </a:r>
            <a:r>
              <a:rPr lang="nl-NL" dirty="0" err="1"/>
              <a:t>, ki </a:t>
            </a:r>
            <a:r>
              <a:rPr lang="nl-NL" dirty="0"/>
              <a:t>so </a:t>
            </a:r>
            <a:r>
              <a:rPr lang="nl-NL" dirty="0" err="1"/>
              <a:t>pomemben </a:t>
            </a:r>
            <a:r>
              <a:rPr lang="nl-NL" dirty="0"/>
              <a:t>del </a:t>
            </a:r>
            <a:r>
              <a:rPr lang="nl-NL" dirty="0" err="1"/>
              <a:t>identitete družbene skupine</a:t>
            </a:r>
            <a:r>
              <a:rPr lang="nl-NL" dirty="0"/>
              <a:t>. </a:t>
            </a:r>
          </a:p>
          <a:p>
            <a:pPr marL="0" indent="0">
              <a:buNone/>
            </a:pPr>
            <a:r>
              <a:rPr lang="nl-NL" dirty="0" err="1"/>
              <a:t>Biti </a:t>
            </a:r>
            <a:r>
              <a:rPr lang="nl-NL" dirty="0"/>
              <a:t>del </a:t>
            </a:r>
            <a:r>
              <a:rPr lang="nl-NL" dirty="0" err="1"/>
              <a:t>skupine </a:t>
            </a:r>
            <a:r>
              <a:rPr lang="nl-NL" dirty="0"/>
              <a:t>pomeni </a:t>
            </a:r>
            <a:r>
              <a:rPr lang="nl-NL" dirty="0" err="1"/>
              <a:t>upoštevati </a:t>
            </a:r>
            <a:r>
              <a:rPr lang="nl-NL" dirty="0"/>
              <a:t>te </a:t>
            </a:r>
            <a:r>
              <a:rPr lang="nl-NL" dirty="0" err="1"/>
              <a:t>subjektivne norme</a:t>
            </a:r>
            <a:r>
              <a:rPr lang="nl-NL" dirty="0"/>
              <a:t>. </a:t>
            </a:r>
            <a:r>
              <a:rPr lang="nl-NL" dirty="0" err="1"/>
              <a:t>Zaradi tega lahko ljudje </a:t>
            </a:r>
            <a:r>
              <a:rPr lang="nl-NL" dirty="0"/>
              <a:t>spremenijo </a:t>
            </a:r>
            <a:r>
              <a:rPr lang="nl-NL" dirty="0" err="1"/>
              <a:t>svoje vedenje </a:t>
            </a:r>
            <a:r>
              <a:rPr lang="nl-NL" dirty="0"/>
              <a:t>(</a:t>
            </a:r>
            <a:r>
              <a:rPr lang="nl-NL" dirty="0" err="1"/>
              <a:t>namerno </a:t>
            </a:r>
            <a:r>
              <a:rPr lang="nl-NL" dirty="0"/>
              <a:t>ali </a:t>
            </a:r>
            <a:r>
              <a:rPr lang="nl-NL" dirty="0" err="1"/>
              <a:t>nenamerno), da bi </a:t>
            </a:r>
            <a:r>
              <a:rPr lang="nl-NL" b="1" dirty="0"/>
              <a:t>se </a:t>
            </a:r>
            <a:r>
              <a:rPr lang="nl-NL" dirty="0" err="1"/>
              <a:t>prilagodili </a:t>
            </a:r>
            <a:r>
              <a:rPr lang="nl-NL" dirty="0"/>
              <a:t>tem </a:t>
            </a:r>
            <a:r>
              <a:rPr lang="nl-NL" dirty="0" err="1"/>
              <a:t>normam</a:t>
            </a:r>
            <a:r>
              <a:rPr lang="nl-NL" dirty="0"/>
              <a:t>. </a:t>
            </a:r>
          </a:p>
          <a:p>
            <a:pPr marL="0" indent="0">
              <a:buNone/>
            </a:pPr>
            <a:r>
              <a:rPr lang="nl-NL" i="1" dirty="0" err="1"/>
              <a:t>Primer</a:t>
            </a:r>
            <a:r>
              <a:rPr lang="nl-NL" i="1" dirty="0"/>
              <a:t>: </a:t>
            </a:r>
            <a:r>
              <a:rPr lang="nl-NL" i="1" dirty="0" err="1"/>
              <a:t>upoštevanje </a:t>
            </a:r>
            <a:r>
              <a:rPr lang="nl-NL" i="1" dirty="0"/>
              <a:t>kodeksa oblačenja </a:t>
            </a:r>
            <a:r>
              <a:rPr lang="nl-NL" i="1" dirty="0" err="1"/>
              <a:t>na </a:t>
            </a:r>
            <a:r>
              <a:rPr lang="nl-NL" i="1" dirty="0"/>
              <a:t>delovnem mestu.</a:t>
            </a:r>
          </a:p>
          <a:p>
            <a:pPr marL="0" indent="0" algn="just">
              <a:buNone/>
            </a:pPr>
            <a:endParaRPr lang="nl-NL" dirty="0"/>
          </a:p>
          <a:p>
            <a:pPr marL="0" indent="0" algn="just">
              <a:buNone/>
            </a:pPr>
            <a:endParaRPr lang="nl-NL" dirty="0"/>
          </a:p>
        </p:txBody>
      </p:sp>
      <p:sp>
        <p:nvSpPr>
          <p:cNvPr id="10" name="Tekstvak 9">
            <a:extLst>
              <a:ext uri="{FF2B5EF4-FFF2-40B4-BE49-F238E27FC236}">
                <a16:creationId xmlns:a16="http://schemas.microsoft.com/office/drawing/2014/main" id="{257A8C57-274A-EA61-8BAE-907FAF27FE99}"/>
              </a:ext>
            </a:extLst>
          </p:cNvPr>
          <p:cNvSpPr txBox="1"/>
          <p:nvPr/>
        </p:nvSpPr>
        <p:spPr>
          <a:xfrm>
            <a:off x="6647108" y="3572715"/>
            <a:ext cx="4970584" cy="3046988"/>
          </a:xfrm>
          <a:prstGeom prst="rect">
            <a:avLst/>
          </a:prstGeom>
        </p:spPr>
        <p:txBody>
          <a:bodyPr wrap="square" rtlCol="0">
            <a:spAutoFit/>
          </a:bodyPr>
          <a:lstStyle/>
          <a:p>
            <a:r>
              <a:rPr lang="nl-NL" sz="2400" dirty="0" err="1"/>
              <a:t>Če je </a:t>
            </a:r>
            <a:r>
              <a:rPr lang="nl-NL" sz="2400" dirty="0"/>
              <a:t>del </a:t>
            </a:r>
            <a:r>
              <a:rPr lang="nl-NL" sz="2400" dirty="0" err="1"/>
              <a:t>identitete skupine </a:t>
            </a:r>
            <a:r>
              <a:rPr lang="nl-NL" sz="2400" dirty="0"/>
              <a:t>sledenje </a:t>
            </a:r>
            <a:r>
              <a:rPr lang="nl-NL" sz="2400" dirty="0" err="1"/>
              <a:t>določenim </a:t>
            </a:r>
            <a:r>
              <a:rPr lang="nl-NL" sz="2400" b="1" dirty="0" err="1"/>
              <a:t>nezaupljivim </a:t>
            </a:r>
            <a:r>
              <a:rPr lang="nl-NL" sz="2400" b="1" dirty="0"/>
              <a:t>medijem </a:t>
            </a:r>
            <a:r>
              <a:rPr lang="nl-NL" sz="2400" dirty="0"/>
              <a:t>ali </a:t>
            </a:r>
            <a:r>
              <a:rPr lang="nl-NL" sz="2400" dirty="0" err="1"/>
              <a:t>verovanje v določene </a:t>
            </a:r>
            <a:r>
              <a:rPr lang="nl-NL" sz="2400" b="1" dirty="0" err="1"/>
              <a:t>nedokazane teorije </a:t>
            </a:r>
            <a:r>
              <a:rPr lang="nl-NL" sz="2400" b="1" dirty="0"/>
              <a:t>(</a:t>
            </a:r>
            <a:r>
              <a:rPr lang="nl-NL" sz="2400" b="1" dirty="0" err="1"/>
              <a:t>zarote</a:t>
            </a:r>
            <a:r>
              <a:rPr lang="nl-NL" sz="2400" b="1" dirty="0"/>
              <a:t>)</a:t>
            </a:r>
            <a:r>
              <a:rPr lang="nl-NL" sz="2400" dirty="0"/>
              <a:t>, </a:t>
            </a:r>
            <a:r>
              <a:rPr lang="nl-NL" sz="2400" dirty="0" err="1"/>
              <a:t>kar </a:t>
            </a:r>
            <a:r>
              <a:rPr lang="nl-NL" sz="2400" dirty="0"/>
              <a:t>velja </a:t>
            </a:r>
            <a:r>
              <a:rPr lang="nl-NL" sz="2400" dirty="0" err="1"/>
              <a:t>za številne </a:t>
            </a:r>
            <a:r>
              <a:rPr lang="nl-NL" sz="2400" b="1" dirty="0"/>
              <a:t>spletne </a:t>
            </a:r>
            <a:r>
              <a:rPr lang="nl-NL" sz="2400" b="1" dirty="0" err="1"/>
              <a:t>skupnosti, </a:t>
            </a:r>
            <a:r>
              <a:rPr lang="nl-NL" sz="2400" b="1" dirty="0"/>
              <a:t>se </a:t>
            </a:r>
            <a:r>
              <a:rPr lang="nl-NL" sz="2400" dirty="0" err="1"/>
              <a:t>bodo </a:t>
            </a:r>
            <a:r>
              <a:rPr lang="nl-NL" sz="2400" dirty="0"/>
              <a:t>novi </a:t>
            </a:r>
            <a:r>
              <a:rPr lang="nl-NL" sz="2400" dirty="0" err="1"/>
              <a:t>potencialni </a:t>
            </a:r>
            <a:r>
              <a:rPr lang="nl-NL" sz="2400" dirty="0"/>
              <a:t>člani </a:t>
            </a:r>
            <a:r>
              <a:rPr lang="nl-NL" sz="2400" dirty="0" err="1"/>
              <a:t>nagibali k </a:t>
            </a:r>
            <a:r>
              <a:rPr lang="nl-NL" sz="2400" b="1" dirty="0"/>
              <a:t>temu, da se prilagodijo</a:t>
            </a:r>
            <a:r>
              <a:rPr lang="nl-NL" sz="2400" dirty="0"/>
              <a:t>.</a:t>
            </a:r>
          </a:p>
        </p:txBody>
      </p:sp>
      <p:sp>
        <p:nvSpPr>
          <p:cNvPr id="11" name="Tekstvak 10">
            <a:extLst>
              <a:ext uri="{FF2B5EF4-FFF2-40B4-BE49-F238E27FC236}">
                <a16:creationId xmlns:a16="http://schemas.microsoft.com/office/drawing/2014/main" id="{73C19CA4-0B9C-CBB9-1E15-659702370893}"/>
              </a:ext>
            </a:extLst>
          </p:cNvPr>
          <p:cNvSpPr txBox="1"/>
          <p:nvPr/>
        </p:nvSpPr>
        <p:spPr>
          <a:xfrm>
            <a:off x="8514735" y="6581001"/>
            <a:ext cx="3677265" cy="276999"/>
          </a:xfrm>
          <a:prstGeom prst="rect">
            <a:avLst/>
          </a:prstGeom>
        </p:spPr>
        <p:txBody>
          <a:bodyPr wrap="square" rtlCol="0">
            <a:spAutoFit/>
          </a:bodyPr>
          <a:lstStyle/>
          <a:p>
            <a:pPr algn="r"/>
            <a:r>
              <a:rPr lang="nl-NL" sz="1200" dirty="0">
                <a:hlinkClick r:id="rId3"/>
              </a:rPr>
              <a:t>Slika: Freepik</a:t>
            </a:r>
            <a:endParaRPr lang="nl-NL" sz="1200" dirty="0"/>
          </a:p>
        </p:txBody>
      </p:sp>
      <p:pic>
        <p:nvPicPr>
          <p:cNvPr id="5" name="Εικόνα 4" descr="Εικόνα που περιέχει παπούτσια, ρουχισμός, φόρεμα, γυναίκα&#10;&#10;Περιγραφή που δημιουργήθηκε αυτόματα">
            <a:extLst>
              <a:ext uri="{FF2B5EF4-FFF2-40B4-BE49-F238E27FC236}">
                <a16:creationId xmlns:a16="http://schemas.microsoft.com/office/drawing/2014/main" id="{F33AA837-926A-0C67-0267-98A62DCB151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147677" y="424053"/>
            <a:ext cx="4291848" cy="2861232"/>
          </a:xfrm>
          <a:prstGeom prst="rect">
            <a:avLst/>
          </a:prstGeom>
        </p:spPr>
      </p:pic>
    </p:spTree>
    <p:extLst>
      <p:ext uri="{BB962C8B-B14F-4D97-AF65-F5344CB8AC3E}">
        <p14:creationId xmlns:p14="http://schemas.microsoft.com/office/powerpoint/2010/main" val="41775040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F6F2BE-5EBF-E7E3-2234-FA4DEFDFBEE4}"/>
              </a:ext>
            </a:extLst>
          </p:cNvPr>
          <p:cNvSpPr>
            <a:spLocks noGrp="1"/>
          </p:cNvSpPr>
          <p:nvPr>
            <p:ph type="title"/>
          </p:nvPr>
        </p:nvSpPr>
        <p:spPr/>
        <p:txBody>
          <a:bodyPr/>
          <a:lstStyle/>
          <a:p>
            <a:r>
              <a:rPr lang="nl-NL" dirty="0" err="1">
                <a:ea typeface="Adobe Gothic Std B"/>
              </a:rPr>
              <a:t>Subjektivne norme </a:t>
            </a:r>
            <a:r>
              <a:rPr lang="nl-NL" dirty="0">
                <a:ea typeface="Adobe Gothic Std B"/>
              </a:rPr>
              <a:t>/ </a:t>
            </a:r>
            <a:r>
              <a:rPr lang="nl-NL" dirty="0" err="1">
                <a:ea typeface="Adobe Gothic Std B"/>
              </a:rPr>
              <a:t>družbeni vpliv </a:t>
            </a:r>
            <a:r>
              <a:rPr lang="nl-NL" dirty="0">
                <a:ea typeface="Adobe Gothic Std B"/>
              </a:rPr>
              <a:t>(</a:t>
            </a:r>
            <a:r>
              <a:rPr lang="nl-NL">
                <a:ea typeface="Adobe Gothic Std B"/>
              </a:rPr>
              <a:t>3/3</a:t>
            </a:r>
            <a:r>
              <a:rPr lang="nl-NL" dirty="0">
                <a:ea typeface="Adobe Gothic Std B"/>
              </a:rPr>
              <a:t>)</a:t>
            </a:r>
          </a:p>
        </p:txBody>
      </p:sp>
      <p:sp>
        <p:nvSpPr>
          <p:cNvPr id="3" name="Tijdelijke aanduiding voor inhoud 2">
            <a:extLst>
              <a:ext uri="{FF2B5EF4-FFF2-40B4-BE49-F238E27FC236}">
                <a16:creationId xmlns:a16="http://schemas.microsoft.com/office/drawing/2014/main" id="{B4AF6629-CCDC-1B96-D07D-B5F73630E000}"/>
              </a:ext>
            </a:extLst>
          </p:cNvPr>
          <p:cNvSpPr>
            <a:spLocks noGrp="1"/>
          </p:cNvSpPr>
          <p:nvPr>
            <p:ph idx="1"/>
          </p:nvPr>
        </p:nvSpPr>
        <p:spPr>
          <a:xfrm>
            <a:off x="557999" y="1799999"/>
            <a:ext cx="7484788" cy="4865977"/>
          </a:xfrm>
        </p:spPr>
        <p:txBody>
          <a:bodyPr vert="horz" lIns="91440" tIns="45720" rIns="91440" bIns="45720" rtlCol="0" anchor="t">
            <a:normAutofit/>
          </a:bodyPr>
          <a:lstStyle/>
          <a:p>
            <a:pPr marL="0" indent="0">
              <a:buNone/>
            </a:pPr>
            <a:r>
              <a:rPr lang="nl-NL" dirty="0" err="1"/>
              <a:t>Drugi načini, kako lahko </a:t>
            </a:r>
            <a:r>
              <a:rPr lang="nl-NL" dirty="0"/>
              <a:t>okolje </a:t>
            </a:r>
            <a:r>
              <a:rPr lang="nl-NL" dirty="0" err="1"/>
              <a:t>vpliva na vedenje, da </a:t>
            </a:r>
            <a:r>
              <a:rPr lang="nl-NL" dirty="0"/>
              <a:t>nekdo verjame </a:t>
            </a:r>
            <a:r>
              <a:rPr lang="nl-NL" dirty="0" err="1"/>
              <a:t>lažnim </a:t>
            </a:r>
            <a:r>
              <a:rPr lang="nl-NL" dirty="0"/>
              <a:t>informacijam: </a:t>
            </a:r>
          </a:p>
          <a:p>
            <a:r>
              <a:rPr lang="nl-NL" dirty="0"/>
              <a:t>Ljudje </a:t>
            </a:r>
            <a:r>
              <a:rPr lang="nl-NL" dirty="0" err="1"/>
              <a:t>se </a:t>
            </a:r>
            <a:r>
              <a:rPr lang="nl-NL" dirty="0"/>
              <a:t>v </a:t>
            </a:r>
            <a:r>
              <a:rPr lang="nl-NL" dirty="0" err="1"/>
              <a:t>skupini manj </a:t>
            </a:r>
            <a:r>
              <a:rPr lang="nl-NL" dirty="0"/>
              <a:t>trudijo ali </a:t>
            </a:r>
            <a:r>
              <a:rPr lang="nl-NL" dirty="0" err="1"/>
              <a:t>manj kritično razmišljajo </a:t>
            </a:r>
            <a:r>
              <a:rPr lang="nl-NL" dirty="0"/>
              <a:t>(</a:t>
            </a:r>
            <a:r>
              <a:rPr lang="nl-NL" b="1" dirty="0" err="1"/>
              <a:t>social loafing)</a:t>
            </a:r>
            <a:r>
              <a:rPr lang="nl-NL" dirty="0"/>
              <a:t>.</a:t>
            </a:r>
            <a:endParaRPr lang="nl-NL" dirty="0">
              <a:cs typeface="Calibri"/>
            </a:endParaRPr>
          </a:p>
          <a:p>
            <a:r>
              <a:rPr lang="nl-NL" dirty="0"/>
              <a:t>Člani skupine </a:t>
            </a:r>
            <a:r>
              <a:rPr lang="nl-NL" dirty="0" err="1"/>
              <a:t>lahko s komuniciranjem in argumentiranjem </a:t>
            </a:r>
            <a:r>
              <a:rPr lang="nl-NL" b="1" dirty="0" err="1"/>
              <a:t>prepričujejo o </a:t>
            </a:r>
            <a:r>
              <a:rPr lang="nl-NL" dirty="0" err="1"/>
              <a:t>stališčih in prepričanjih posameznika</a:t>
            </a:r>
            <a:r>
              <a:rPr lang="nl-NL" dirty="0"/>
              <a:t>. </a:t>
            </a:r>
          </a:p>
          <a:p>
            <a:r>
              <a:rPr lang="nl-NL" dirty="0" err="1"/>
              <a:t>Ko </a:t>
            </a:r>
            <a:r>
              <a:rPr lang="nl-NL" dirty="0"/>
              <a:t>člani </a:t>
            </a:r>
            <a:r>
              <a:rPr lang="nl-NL" dirty="0" err="1"/>
              <a:t>skupine zahtevajo </a:t>
            </a:r>
            <a:r>
              <a:rPr lang="nl-NL" dirty="0"/>
              <a:t>spremembo </a:t>
            </a:r>
            <a:r>
              <a:rPr lang="nl-NL" dirty="0" err="1"/>
              <a:t>vedenja, je </a:t>
            </a:r>
            <a:r>
              <a:rPr lang="nl-NL" dirty="0"/>
              <a:t>oseba bolj </a:t>
            </a:r>
            <a:r>
              <a:rPr lang="nl-NL" dirty="0" err="1"/>
              <a:t>pripravljena </a:t>
            </a:r>
            <a:r>
              <a:rPr lang="nl-NL" b="1" dirty="0" err="1"/>
              <a:t>ravnati v skladu z njimi</a:t>
            </a:r>
            <a:r>
              <a:rPr lang="nl-NL" dirty="0"/>
              <a:t>. </a:t>
            </a:r>
          </a:p>
          <a:p>
            <a:pPr algn="just"/>
            <a:endParaRPr lang="nl-NL" dirty="0"/>
          </a:p>
          <a:p>
            <a:pPr algn="just"/>
            <a:endParaRPr lang="nl-NL" dirty="0"/>
          </a:p>
          <a:p>
            <a:pPr marL="0" indent="0" algn="just">
              <a:buNone/>
            </a:pPr>
            <a:endParaRPr lang="nl-NL" dirty="0"/>
          </a:p>
        </p:txBody>
      </p:sp>
      <p:sp>
        <p:nvSpPr>
          <p:cNvPr id="4" name="Rechthoek: afgeronde hoeken 3">
            <a:extLst>
              <a:ext uri="{FF2B5EF4-FFF2-40B4-BE49-F238E27FC236}">
                <a16:creationId xmlns:a16="http://schemas.microsoft.com/office/drawing/2014/main" id="{64BCF647-9051-DC51-4AEA-ED19F55DD3E3}"/>
              </a:ext>
            </a:extLst>
          </p:cNvPr>
          <p:cNvSpPr/>
          <p:nvPr/>
        </p:nvSpPr>
        <p:spPr>
          <a:xfrm>
            <a:off x="8426245" y="1799999"/>
            <a:ext cx="2871020" cy="311613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6691B802-FEDE-3927-3633-8069B4D9A9A8}"/>
              </a:ext>
            </a:extLst>
          </p:cNvPr>
          <p:cNvSpPr txBox="1"/>
          <p:nvPr/>
        </p:nvSpPr>
        <p:spPr>
          <a:xfrm>
            <a:off x="8603226" y="1926903"/>
            <a:ext cx="2517058" cy="2862322"/>
          </a:xfrm>
          <a:prstGeom prst="rect">
            <a:avLst/>
          </a:prstGeom>
        </p:spPr>
        <p:txBody>
          <a:bodyPr wrap="square" rtlCol="0">
            <a:spAutoFit/>
          </a:bodyPr>
          <a:lstStyle/>
          <a:p>
            <a:pPr algn="ctr"/>
            <a:r>
              <a:rPr lang="nl-NL" b="1" i="1" dirty="0" err="1">
                <a:solidFill>
                  <a:schemeClr val="bg1"/>
                </a:solidFill>
              </a:rPr>
              <a:t>Zaključek</a:t>
            </a:r>
            <a:endParaRPr lang="nl-NL" b="1" i="1" dirty="0">
              <a:solidFill>
                <a:schemeClr val="bg1"/>
              </a:solidFill>
            </a:endParaRPr>
          </a:p>
          <a:p>
            <a:pPr algn="ctr"/>
            <a:endParaRPr lang="nl-NL" b="1" i="1" dirty="0">
              <a:solidFill>
                <a:schemeClr val="bg1"/>
              </a:solidFill>
            </a:endParaRPr>
          </a:p>
          <a:p>
            <a:pPr algn="ctr"/>
            <a:r>
              <a:rPr lang="nl-NL" i="1" dirty="0" err="1">
                <a:solidFill>
                  <a:schemeClr val="bg1"/>
                </a:solidFill>
              </a:rPr>
              <a:t>Zaradi </a:t>
            </a:r>
            <a:r>
              <a:rPr lang="nl-NL" i="1" dirty="0">
                <a:solidFill>
                  <a:schemeClr val="bg1"/>
                </a:solidFill>
              </a:rPr>
              <a:t>teh dejavnikov ima oseba </a:t>
            </a:r>
            <a:r>
              <a:rPr lang="nl-NL" i="1" dirty="0" err="1">
                <a:solidFill>
                  <a:schemeClr val="bg1"/>
                </a:solidFill>
              </a:rPr>
              <a:t>več </a:t>
            </a:r>
            <a:r>
              <a:rPr lang="nl-NL" i="1" dirty="0">
                <a:solidFill>
                  <a:schemeClr val="bg1"/>
                </a:solidFill>
              </a:rPr>
              <a:t>možnosti, da </a:t>
            </a:r>
            <a:r>
              <a:rPr lang="nl-NL" i="1" dirty="0" err="1">
                <a:solidFill>
                  <a:schemeClr val="bg1"/>
                </a:solidFill>
              </a:rPr>
              <a:t>sprejme </a:t>
            </a:r>
            <a:r>
              <a:rPr lang="nl-NL" i="1" dirty="0">
                <a:solidFill>
                  <a:schemeClr val="bg1"/>
                </a:solidFill>
              </a:rPr>
              <a:t>informacijo kot </a:t>
            </a:r>
            <a:r>
              <a:rPr lang="nl-NL" i="1" dirty="0" err="1">
                <a:solidFill>
                  <a:schemeClr val="bg1"/>
                </a:solidFill>
              </a:rPr>
              <a:t>resnico, če </a:t>
            </a:r>
            <a:r>
              <a:rPr lang="nl-NL" i="1" dirty="0">
                <a:solidFill>
                  <a:schemeClr val="bg1"/>
                </a:solidFill>
              </a:rPr>
              <a:t>v </a:t>
            </a:r>
            <a:r>
              <a:rPr lang="nl-NL" i="1" dirty="0" err="1">
                <a:solidFill>
                  <a:schemeClr val="bg1"/>
                </a:solidFill>
              </a:rPr>
              <a:t>to verjame večina njene družbene skupine</a:t>
            </a:r>
            <a:r>
              <a:rPr lang="nl-NL" i="1" dirty="0">
                <a:solidFill>
                  <a:schemeClr val="bg1"/>
                </a:solidFill>
              </a:rPr>
              <a:t>.</a:t>
            </a:r>
            <a:endParaRPr lang="nl-NL" dirty="0">
              <a:solidFill>
                <a:schemeClr val="bg1"/>
              </a:solidFill>
            </a:endParaRPr>
          </a:p>
        </p:txBody>
      </p:sp>
    </p:spTree>
    <p:extLst>
      <p:ext uri="{BB962C8B-B14F-4D97-AF65-F5344CB8AC3E}">
        <p14:creationId xmlns:p14="http://schemas.microsoft.com/office/powerpoint/2010/main" val="42749709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297364-7921-AF80-1258-2BA1E7D0B7A4}"/>
              </a:ext>
            </a:extLst>
          </p:cNvPr>
          <p:cNvSpPr>
            <a:spLocks noGrp="1"/>
          </p:cNvSpPr>
          <p:nvPr>
            <p:ph type="title"/>
          </p:nvPr>
        </p:nvSpPr>
        <p:spPr/>
        <p:txBody>
          <a:bodyPr/>
          <a:lstStyle/>
          <a:p>
            <a:r>
              <a:rPr lang="nl-NL" dirty="0" err="1">
                <a:ea typeface="Calibri"/>
                <a:cs typeface="Calibri"/>
              </a:rPr>
              <a:t>Zaznani vedenjski </a:t>
            </a:r>
            <a:r>
              <a:rPr lang="nl-NL" dirty="0">
                <a:ea typeface="Calibri"/>
                <a:cs typeface="Calibri"/>
              </a:rPr>
              <a:t>nadzor (1/3)</a:t>
            </a:r>
            <a:endParaRPr lang="nl-NL" dirty="0"/>
          </a:p>
        </p:txBody>
      </p:sp>
      <p:sp>
        <p:nvSpPr>
          <p:cNvPr id="3" name="Tijdelijke aanduiding voor inhoud 2">
            <a:extLst>
              <a:ext uri="{FF2B5EF4-FFF2-40B4-BE49-F238E27FC236}">
                <a16:creationId xmlns:a16="http://schemas.microsoft.com/office/drawing/2014/main" id="{AF932DE1-0F83-ED97-A944-D9F2034B75FF}"/>
              </a:ext>
            </a:extLst>
          </p:cNvPr>
          <p:cNvSpPr>
            <a:spLocks noGrp="1"/>
          </p:cNvSpPr>
          <p:nvPr>
            <p:ph idx="1"/>
          </p:nvPr>
        </p:nvSpPr>
        <p:spPr/>
        <p:txBody>
          <a:bodyPr vert="horz" lIns="91440" tIns="45720" rIns="91440" bIns="45720" rtlCol="0" anchor="t">
            <a:normAutofit/>
          </a:bodyPr>
          <a:lstStyle/>
          <a:p>
            <a:pPr marL="0" indent="0">
              <a:buNone/>
            </a:pPr>
            <a:r>
              <a:rPr lang="nl-NL" dirty="0" err="1">
                <a:ea typeface="Calibri"/>
                <a:cs typeface="Calibri"/>
              </a:rPr>
              <a:t>Zaznani vedenjski </a:t>
            </a:r>
            <a:r>
              <a:rPr lang="nl-NL" dirty="0">
                <a:ea typeface="Calibri"/>
                <a:cs typeface="Calibri"/>
              </a:rPr>
              <a:t>nadzor </a:t>
            </a:r>
            <a:r>
              <a:rPr lang="nl-NL" dirty="0" err="1">
                <a:ea typeface="Calibri"/>
                <a:cs typeface="Calibri"/>
              </a:rPr>
              <a:t>se nanaša na zaznavanje osebe</a:t>
            </a:r>
            <a:r>
              <a:rPr lang="nl-NL" dirty="0">
                <a:ea typeface="Calibri"/>
                <a:cs typeface="Calibri"/>
              </a:rPr>
              <a:t>, kako </a:t>
            </a:r>
            <a:r>
              <a:rPr lang="nl-NL" dirty="0" err="1">
                <a:ea typeface="Calibri"/>
                <a:cs typeface="Calibri"/>
              </a:rPr>
              <a:t>enostavno </a:t>
            </a:r>
            <a:r>
              <a:rPr lang="nl-NL" dirty="0">
                <a:ea typeface="Calibri"/>
                <a:cs typeface="Calibri"/>
              </a:rPr>
              <a:t>ali </a:t>
            </a:r>
            <a:r>
              <a:rPr lang="nl-NL" dirty="0" err="1">
                <a:ea typeface="Calibri"/>
                <a:cs typeface="Calibri"/>
              </a:rPr>
              <a:t>težko </a:t>
            </a:r>
            <a:r>
              <a:rPr lang="nl-NL" dirty="0">
                <a:ea typeface="Calibri"/>
                <a:cs typeface="Calibri"/>
              </a:rPr>
              <a:t>je </a:t>
            </a:r>
            <a:r>
              <a:rPr lang="nl-NL" dirty="0" err="1">
                <a:ea typeface="Calibri"/>
                <a:cs typeface="Calibri"/>
              </a:rPr>
              <a:t>izvajati vedenje, ki jo </a:t>
            </a:r>
            <a:r>
              <a:rPr lang="nl-NL" dirty="0">
                <a:ea typeface="Calibri"/>
                <a:cs typeface="Calibri"/>
              </a:rPr>
              <a:t>zanima. </a:t>
            </a:r>
          </a:p>
          <a:p>
            <a:pPr marL="0" indent="0">
              <a:buNone/>
            </a:pPr>
            <a:endParaRPr lang="nl-NL" dirty="0">
              <a:ea typeface="Calibri"/>
              <a:cs typeface="Calibri"/>
            </a:endParaRPr>
          </a:p>
          <a:p>
            <a:pPr marL="0" indent="0">
              <a:buNone/>
            </a:pPr>
            <a:r>
              <a:rPr lang="nl-NL" dirty="0" err="1">
                <a:ea typeface="Calibri"/>
                <a:cs typeface="Calibri"/>
              </a:rPr>
              <a:t>Tesno </a:t>
            </a:r>
            <a:r>
              <a:rPr lang="nl-NL" dirty="0">
                <a:ea typeface="Calibri"/>
                <a:cs typeface="Calibri"/>
              </a:rPr>
              <a:t>je </a:t>
            </a:r>
            <a:r>
              <a:rPr lang="nl-NL" dirty="0" err="1">
                <a:ea typeface="Calibri"/>
                <a:cs typeface="Calibri"/>
              </a:rPr>
              <a:t>povezana s samoučinkovitostjo</a:t>
            </a:r>
            <a:r>
              <a:rPr lang="nl-NL" dirty="0">
                <a:ea typeface="Calibri"/>
                <a:cs typeface="Calibri"/>
              </a:rPr>
              <a:t>, </a:t>
            </a:r>
            <a:r>
              <a:rPr lang="nl-NL" dirty="0" err="1">
                <a:ea typeface="Calibri"/>
                <a:cs typeface="Calibri"/>
              </a:rPr>
              <a:t>ki </a:t>
            </a:r>
            <a:r>
              <a:rPr lang="nl-NL" dirty="0">
                <a:ea typeface="Calibri"/>
                <a:cs typeface="Calibri"/>
              </a:rPr>
              <a:t>je prepričanje </a:t>
            </a:r>
            <a:r>
              <a:rPr lang="nl-NL" dirty="0" err="1">
                <a:ea typeface="Calibri"/>
                <a:cs typeface="Calibri"/>
              </a:rPr>
              <a:t>posameznika, da je sposoben doseči </a:t>
            </a:r>
            <a:r>
              <a:rPr lang="nl-NL" dirty="0">
                <a:ea typeface="Calibri"/>
                <a:cs typeface="Calibri"/>
              </a:rPr>
              <a:t>cilj. </a:t>
            </a:r>
          </a:p>
          <a:p>
            <a:pPr marL="0" indent="0" algn="just">
              <a:buNone/>
            </a:pPr>
            <a:endParaRPr lang="nl-NL" dirty="0">
              <a:ea typeface="Calibri"/>
              <a:cs typeface="Calibri"/>
            </a:endParaRPr>
          </a:p>
          <a:p>
            <a:pPr marL="0" indent="0" algn="just">
              <a:buNone/>
            </a:pPr>
            <a:endParaRPr lang="nl-NL" dirty="0">
              <a:ea typeface="Calibri"/>
              <a:cs typeface="Calibri"/>
            </a:endParaRPr>
          </a:p>
          <a:p>
            <a:pPr marL="0" indent="0" algn="just">
              <a:buNone/>
            </a:pPr>
            <a:endParaRPr lang="nl-NL" dirty="0">
              <a:ea typeface="Calibri"/>
              <a:cs typeface="Calibri"/>
            </a:endParaRPr>
          </a:p>
          <a:p>
            <a:pPr marL="0" indent="0" algn="just">
              <a:buNone/>
            </a:pPr>
            <a:endParaRPr lang="nl-NL" dirty="0">
              <a:ea typeface="Calibri"/>
              <a:cs typeface="Calibri"/>
            </a:endParaRPr>
          </a:p>
          <a:p>
            <a:pPr marL="0" indent="0" algn="just">
              <a:buNone/>
            </a:pPr>
            <a:endParaRPr lang="nl-NL" dirty="0">
              <a:ea typeface="Calibri"/>
              <a:cs typeface="Calibri"/>
            </a:endParaRPr>
          </a:p>
        </p:txBody>
      </p:sp>
      <p:sp>
        <p:nvSpPr>
          <p:cNvPr id="4" name="Tekstvak 3">
            <a:extLst>
              <a:ext uri="{FF2B5EF4-FFF2-40B4-BE49-F238E27FC236}">
                <a16:creationId xmlns:a16="http://schemas.microsoft.com/office/drawing/2014/main" id="{3EBEEFAA-CF68-C0A2-15B7-B60545D40E3F}"/>
              </a:ext>
            </a:extLst>
          </p:cNvPr>
          <p:cNvSpPr txBox="1"/>
          <p:nvPr/>
        </p:nvSpPr>
        <p:spPr>
          <a:xfrm>
            <a:off x="9439140" y="6584323"/>
            <a:ext cx="275017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l-NL" sz="1200" dirty="0">
                <a:ea typeface="Calibri" panose="020F0502020204030204"/>
                <a:cs typeface="Calibri" panose="020F0502020204030204"/>
                <a:hlinkClick r:id="rId3"/>
              </a:rPr>
              <a:t>Opredelitev vira </a:t>
            </a:r>
            <a:r>
              <a:rPr lang="nl-NL" sz="1200" dirty="0">
                <a:ea typeface="Calibri" panose="020F0502020204030204"/>
                <a:cs typeface="Calibri" panose="020F0502020204030204"/>
              </a:rPr>
              <a:t>| </a:t>
            </a:r>
            <a:r>
              <a:rPr lang="nl-NL" sz="1200" dirty="0">
                <a:ea typeface="Calibri" panose="020F0502020204030204"/>
                <a:cs typeface="Calibri" panose="020F0502020204030204"/>
                <a:hlinkClick r:id="rId4"/>
              </a:rPr>
              <a:t>Slika: Freepik</a:t>
            </a:r>
            <a:endParaRPr lang="nl-NL" sz="1200" dirty="0">
              <a:ea typeface="Calibri" panose="020F0502020204030204"/>
              <a:cs typeface="Calibri" panose="020F0502020204030204"/>
              <a:hlinkClick r:id="rId3"/>
            </a:endParaRPr>
          </a:p>
        </p:txBody>
      </p:sp>
      <p:sp>
        <p:nvSpPr>
          <p:cNvPr id="6" name="Tekstvak 5">
            <a:extLst>
              <a:ext uri="{FF2B5EF4-FFF2-40B4-BE49-F238E27FC236}">
                <a16:creationId xmlns:a16="http://schemas.microsoft.com/office/drawing/2014/main" id="{937B3D02-0229-0165-2D0F-CF12BE1E9F96}"/>
              </a:ext>
            </a:extLst>
          </p:cNvPr>
          <p:cNvSpPr txBox="1"/>
          <p:nvPr/>
        </p:nvSpPr>
        <p:spPr>
          <a:xfrm>
            <a:off x="7362423" y="4225880"/>
            <a:ext cx="3836830"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400" dirty="0" err="1">
                <a:cs typeface="Calibri"/>
              </a:rPr>
              <a:t>V </a:t>
            </a:r>
            <a:r>
              <a:rPr lang="nl-NL" sz="2400" dirty="0">
                <a:cs typeface="Calibri"/>
              </a:rPr>
              <a:t>primeru prepričanja o (</a:t>
            </a:r>
            <a:r>
              <a:rPr lang="nl-NL" sz="2400" dirty="0" err="1">
                <a:cs typeface="Calibri"/>
              </a:rPr>
              <a:t>lažnih) </a:t>
            </a:r>
            <a:r>
              <a:rPr lang="nl-NL" sz="2400" dirty="0">
                <a:cs typeface="Calibri"/>
              </a:rPr>
              <a:t>informacijah </a:t>
            </a:r>
            <a:r>
              <a:rPr lang="nl-NL" sz="2400" dirty="0" err="1">
                <a:cs typeface="Calibri"/>
              </a:rPr>
              <a:t>lahko na to zaznavanje </a:t>
            </a:r>
            <a:r>
              <a:rPr lang="nl-NL" sz="2400" dirty="0">
                <a:cs typeface="Calibri"/>
              </a:rPr>
              <a:t>nadzora </a:t>
            </a:r>
            <a:r>
              <a:rPr lang="nl-NL" sz="2400" dirty="0" err="1">
                <a:cs typeface="Calibri"/>
              </a:rPr>
              <a:t>vplivajo naslednji koncepti</a:t>
            </a:r>
            <a:r>
              <a:rPr lang="nl-NL" sz="2400" dirty="0">
                <a:cs typeface="Calibri"/>
              </a:rPr>
              <a:t>:</a:t>
            </a:r>
            <a:endParaRPr lang="nl-NL" dirty="0"/>
          </a:p>
        </p:txBody>
      </p:sp>
      <p:pic>
        <p:nvPicPr>
          <p:cNvPr id="6146" name="Picture 2">
            <a:extLst>
              <a:ext uri="{FF2B5EF4-FFF2-40B4-BE49-F238E27FC236}">
                <a16:creationId xmlns:a16="http://schemas.microsoft.com/office/drawing/2014/main" id="{18603A51-09AF-30E4-56B9-061A99792D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2950" y="1201338"/>
            <a:ext cx="4295775" cy="2861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74150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descr="Εικόνα που περιέχει ρουχισμός, clipart, παπούτσια, σχεδίαση&#10;&#10;Περιγραφή που δημιουργήθηκε αυτόματα">
            <a:extLst>
              <a:ext uri="{FF2B5EF4-FFF2-40B4-BE49-F238E27FC236}">
                <a16:creationId xmlns:a16="http://schemas.microsoft.com/office/drawing/2014/main" id="{9413C850-D6F5-E7F1-1259-F08317FE2CE5}"/>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9044" t="10318" r="9204" b="8270"/>
          <a:stretch/>
        </p:blipFill>
        <p:spPr>
          <a:xfrm>
            <a:off x="8134664" y="885825"/>
            <a:ext cx="3962400" cy="3945901"/>
          </a:xfrm>
          <a:prstGeom prst="rect">
            <a:avLst/>
          </a:prstGeom>
        </p:spPr>
      </p:pic>
      <p:sp>
        <p:nvSpPr>
          <p:cNvPr id="2" name="Titel 1">
            <a:extLst>
              <a:ext uri="{FF2B5EF4-FFF2-40B4-BE49-F238E27FC236}">
                <a16:creationId xmlns:a16="http://schemas.microsoft.com/office/drawing/2014/main" id="{32909028-B103-10EB-7333-2D8C849DD373}"/>
              </a:ext>
            </a:extLst>
          </p:cNvPr>
          <p:cNvSpPr>
            <a:spLocks noGrp="1"/>
          </p:cNvSpPr>
          <p:nvPr>
            <p:ph type="title"/>
          </p:nvPr>
        </p:nvSpPr>
        <p:spPr/>
        <p:txBody>
          <a:bodyPr/>
          <a:lstStyle/>
          <a:p>
            <a:r>
              <a:rPr lang="nl-NL" dirty="0" err="1">
                <a:ea typeface="Adobe Gothic Std B"/>
              </a:rPr>
              <a:t>Zaznani vedenjski </a:t>
            </a:r>
            <a:r>
              <a:rPr lang="nl-NL" dirty="0">
                <a:ea typeface="Adobe Gothic Std B"/>
              </a:rPr>
              <a:t>nadzor (2/3)</a:t>
            </a:r>
            <a:endParaRPr lang="nl-NL" dirty="0"/>
          </a:p>
        </p:txBody>
      </p:sp>
      <p:sp>
        <p:nvSpPr>
          <p:cNvPr id="3" name="Tijdelijke aanduiding voor inhoud 2">
            <a:extLst>
              <a:ext uri="{FF2B5EF4-FFF2-40B4-BE49-F238E27FC236}">
                <a16:creationId xmlns:a16="http://schemas.microsoft.com/office/drawing/2014/main" id="{61B7F94B-89BA-2B30-792D-7DA58C8586D1}"/>
              </a:ext>
            </a:extLst>
          </p:cNvPr>
          <p:cNvSpPr>
            <a:spLocks noGrp="1"/>
          </p:cNvSpPr>
          <p:nvPr>
            <p:ph idx="1"/>
          </p:nvPr>
        </p:nvSpPr>
        <p:spPr>
          <a:xfrm>
            <a:off x="557999" y="1799999"/>
            <a:ext cx="8190663" cy="4865977"/>
          </a:xfrm>
        </p:spPr>
        <p:txBody>
          <a:bodyPr vert="horz" lIns="91440" tIns="45720" rIns="91440" bIns="45720" rtlCol="0" anchor="t">
            <a:normAutofit/>
          </a:bodyPr>
          <a:lstStyle/>
          <a:p>
            <a:r>
              <a:rPr lang="en-GB" sz="2200" b="1" i="0" dirty="0">
                <a:solidFill>
                  <a:srgbClr val="333333"/>
                </a:solidFill>
                <a:effectLst/>
              </a:rPr>
              <a:t>Pomanjkanje verodostojnih virov</a:t>
            </a:r>
            <a:r>
              <a:rPr lang="en-GB" sz="2200" b="1" dirty="0">
                <a:solidFill>
                  <a:srgbClr val="333333"/>
                </a:solidFill>
              </a:rPr>
              <a:t>: </a:t>
            </a:r>
            <a:r>
              <a:rPr lang="en-GB" sz="2200" i="0" dirty="0">
                <a:solidFill>
                  <a:srgbClr val="333333"/>
                </a:solidFill>
                <a:effectLst/>
              </a:rPr>
              <a:t>če nekdo pridobiva informacije samo iz nezanesljivih virov, je bolj verjetno, da bo naletel na napačne informacije. Brez nasprotnih informacij je večja verjetnost, da bodo lažne informacije sprejete kot </a:t>
            </a:r>
            <a:r>
              <a:rPr lang="en-GB" sz="2200" dirty="0">
                <a:solidFill>
                  <a:srgbClr val="333333"/>
                </a:solidFill>
              </a:rPr>
              <a:t>resnica;</a:t>
            </a:r>
            <a:endParaRPr lang="en-GB" sz="2200" dirty="0">
              <a:cs typeface="Calibri" panose="020F0502020204030204"/>
            </a:endParaRPr>
          </a:p>
          <a:p>
            <a:r>
              <a:rPr lang="en-GB" sz="2200" b="1" i="0" dirty="0">
                <a:solidFill>
                  <a:srgbClr val="333333"/>
                </a:solidFill>
                <a:effectLst/>
              </a:rPr>
              <a:t>Omejeno znanje ali strokovnost</a:t>
            </a:r>
            <a:r>
              <a:rPr lang="en-GB" sz="2200" b="1" dirty="0">
                <a:solidFill>
                  <a:srgbClr val="333333"/>
                </a:solidFill>
              </a:rPr>
              <a:t>: </a:t>
            </a:r>
            <a:r>
              <a:rPr lang="en-GB" sz="2200" i="0" dirty="0">
                <a:solidFill>
                  <a:srgbClr val="333333"/>
                </a:solidFill>
                <a:effectLst/>
              </a:rPr>
              <a:t>brez osnovnih informacij je lažje sprejeti napačne informacije kot resnične</a:t>
            </a:r>
            <a:r>
              <a:rPr lang="en-GB" sz="2200" dirty="0">
                <a:solidFill>
                  <a:srgbClr val="333333"/>
                </a:solidFill>
              </a:rPr>
              <a:t>;</a:t>
            </a:r>
            <a:endParaRPr lang="en-GB" sz="2200" i="0" dirty="0">
              <a:solidFill>
                <a:srgbClr val="333333"/>
              </a:solidFill>
              <a:effectLst/>
              <a:cs typeface="Calibri"/>
            </a:endParaRPr>
          </a:p>
          <a:p>
            <a:r>
              <a:rPr lang="en-GB" sz="2200" b="1" dirty="0">
                <a:solidFill>
                  <a:srgbClr val="333333"/>
                </a:solidFill>
              </a:rPr>
              <a:t>pomanjkanje medijske pismenosti: </a:t>
            </a:r>
            <a:r>
              <a:rPr lang="en-GB" sz="2200" dirty="0">
                <a:solidFill>
                  <a:srgbClr val="333333"/>
                </a:solidFill>
              </a:rPr>
              <a:t>nezadostno razumevanje kritične presoje in vrednotenja informacij;</a:t>
            </a:r>
            <a:endParaRPr lang="en-GB" sz="2200" dirty="0">
              <a:solidFill>
                <a:srgbClr val="333333"/>
              </a:solidFill>
              <a:cs typeface="Calibri"/>
            </a:endParaRPr>
          </a:p>
          <a:p>
            <a:r>
              <a:rPr lang="en-GB" sz="2200" b="1" dirty="0">
                <a:solidFill>
                  <a:srgbClr val="333333"/>
                </a:solidFill>
              </a:rPr>
              <a:t>Čustveno sklepanje: </a:t>
            </a:r>
            <a:r>
              <a:rPr lang="en-GB" sz="2200" dirty="0">
                <a:solidFill>
                  <a:srgbClr val="333333"/>
                </a:solidFill>
              </a:rPr>
              <a:t>čustva vplivajo na sklepanje. Kadar je oseba močno čustveno navezana, je lahko bolj nagnjena k sprejemanju informacij, ki podpirajo to čustveno stanje, tudi če so napačne;</a:t>
            </a:r>
            <a:endParaRPr lang="en-GB" sz="2200" dirty="0">
              <a:solidFill>
                <a:srgbClr val="333333"/>
              </a:solidFill>
              <a:cs typeface="Calibri"/>
            </a:endParaRPr>
          </a:p>
          <a:p>
            <a:pPr algn="just"/>
            <a:endParaRPr lang="en-GB" sz="2400" dirty="0">
              <a:solidFill>
                <a:srgbClr val="333333"/>
              </a:solidFill>
              <a:cs typeface="Calibri" panose="020F0502020204030204"/>
            </a:endParaRPr>
          </a:p>
          <a:p>
            <a:pPr algn="just"/>
            <a:endParaRPr lang="en-GB" sz="2400" b="0" i="0" dirty="0">
              <a:solidFill>
                <a:srgbClr val="333333"/>
              </a:solidFill>
              <a:effectLst/>
              <a:cs typeface="Calibri" panose="020F0502020204030204"/>
            </a:endParaRPr>
          </a:p>
          <a:p>
            <a:pPr algn="just"/>
            <a:endParaRPr lang="nl-NL" dirty="0">
              <a:cs typeface="Calibri" panose="020F0502020204030204"/>
            </a:endParaRPr>
          </a:p>
        </p:txBody>
      </p:sp>
      <p:sp>
        <p:nvSpPr>
          <p:cNvPr id="7" name="TextBox 6">
            <a:extLst>
              <a:ext uri="{FF2B5EF4-FFF2-40B4-BE49-F238E27FC236}">
                <a16:creationId xmlns:a16="http://schemas.microsoft.com/office/drawing/2014/main" id="{94100FCB-1E84-0187-4220-04402E0F054B}"/>
              </a:ext>
            </a:extLst>
          </p:cNvPr>
          <p:cNvSpPr txBox="1"/>
          <p:nvPr/>
        </p:nvSpPr>
        <p:spPr>
          <a:xfrm>
            <a:off x="5991540" y="6477673"/>
            <a:ext cx="6105524" cy="276999"/>
          </a:xfrm>
          <a:prstGeom prst="rect">
            <a:avLst/>
          </a:prstGeom>
          <a:noFill/>
        </p:spPr>
        <p:txBody>
          <a:bodyPr wrap="square">
            <a:spAutoFit/>
          </a:bodyPr>
          <a:lstStyle/>
          <a:p>
            <a:pPr algn="r"/>
            <a:r>
              <a:rPr lang="en-GB" sz="1200" dirty="0">
                <a:hlinkClick r:id="rId4"/>
              </a:rPr>
              <a:t>Slika, ki jo je </a:t>
            </a:r>
            <a:r>
              <a:rPr lang="en-GB" sz="1200" dirty="0" err="1">
                <a:hlinkClick r:id="rId4"/>
              </a:rPr>
              <a:t>vectorjuice </a:t>
            </a:r>
            <a:r>
              <a:rPr lang="en-GB" sz="1200" dirty="0">
                <a:hlinkClick r:id="rId4"/>
              </a:rPr>
              <a:t>na </a:t>
            </a:r>
            <a:r>
              <a:rPr lang="en-GB" sz="1200" dirty="0" err="1">
                <a:hlinkClick r:id="rId4"/>
              </a:rPr>
              <a:t>Freepik</a:t>
            </a:r>
            <a:r>
              <a:rPr lang="en-GB" sz="1200" dirty="0">
                <a:hlinkClick r:id="rId4"/>
              </a:rPr>
              <a:t>.</a:t>
            </a:r>
            <a:endParaRPr lang="en-GB" sz="1200" dirty="0"/>
          </a:p>
        </p:txBody>
      </p:sp>
    </p:spTree>
    <p:extLst>
      <p:ext uri="{BB962C8B-B14F-4D97-AF65-F5344CB8AC3E}">
        <p14:creationId xmlns:p14="http://schemas.microsoft.com/office/powerpoint/2010/main" val="4557086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69B2A4-43C6-A3F0-0D9B-10410CDA7395}"/>
              </a:ext>
            </a:extLst>
          </p:cNvPr>
          <p:cNvSpPr>
            <a:spLocks noGrp="1"/>
          </p:cNvSpPr>
          <p:nvPr>
            <p:ph type="title"/>
          </p:nvPr>
        </p:nvSpPr>
        <p:spPr/>
        <p:txBody>
          <a:bodyPr/>
          <a:lstStyle/>
          <a:p>
            <a:r>
              <a:rPr lang="nl-NL" dirty="0" err="1"/>
              <a:t>Zaznan </a:t>
            </a:r>
            <a:r>
              <a:rPr lang="nl-NL" dirty="0"/>
              <a:t>nadzor nad </a:t>
            </a:r>
            <a:r>
              <a:rPr lang="nl-NL" dirty="0" err="1"/>
              <a:t>vedenjem (</a:t>
            </a:r>
            <a:r>
              <a:rPr lang="nl-NL" dirty="0"/>
              <a:t>3/3)</a:t>
            </a:r>
          </a:p>
        </p:txBody>
      </p:sp>
      <p:sp>
        <p:nvSpPr>
          <p:cNvPr id="3" name="Tijdelijke aanduiding voor inhoud 2">
            <a:extLst>
              <a:ext uri="{FF2B5EF4-FFF2-40B4-BE49-F238E27FC236}">
                <a16:creationId xmlns:a16="http://schemas.microsoft.com/office/drawing/2014/main" id="{51A80522-EAC0-9104-0D09-A4AF506E7D9C}"/>
              </a:ext>
            </a:extLst>
          </p:cNvPr>
          <p:cNvSpPr>
            <a:spLocks noGrp="1"/>
          </p:cNvSpPr>
          <p:nvPr>
            <p:ph idx="1"/>
          </p:nvPr>
        </p:nvSpPr>
        <p:spPr>
          <a:xfrm>
            <a:off x="557998" y="1799999"/>
            <a:ext cx="6118105" cy="4865977"/>
          </a:xfrm>
        </p:spPr>
        <p:txBody>
          <a:bodyPr/>
          <a:lstStyle/>
          <a:p>
            <a:r>
              <a:rPr lang="en-GB" sz="2400" b="1" dirty="0">
                <a:solidFill>
                  <a:srgbClr val="333333"/>
                </a:solidFill>
              </a:rPr>
              <a:t>Potrditvena pristranskost: </a:t>
            </a:r>
            <a:r>
              <a:rPr lang="en-GB" sz="2400" dirty="0">
                <a:solidFill>
                  <a:srgbClr val="333333"/>
                </a:solidFill>
              </a:rPr>
              <a:t>nagnjenost k hitrejšemu sprejemanju informacij, ki potrjujejo že obstoječa prepričanja, kot drugih informacij, tudi če so te napačne;</a:t>
            </a:r>
            <a:endParaRPr lang="en-GB" sz="2400" dirty="0">
              <a:solidFill>
                <a:srgbClr val="333333"/>
              </a:solidFill>
              <a:cs typeface="Calibri"/>
            </a:endParaRPr>
          </a:p>
          <a:p>
            <a:r>
              <a:rPr lang="en-GB" sz="2400" b="1" i="0" dirty="0">
                <a:solidFill>
                  <a:srgbClr val="333333"/>
                </a:solidFill>
                <a:effectLst/>
              </a:rPr>
              <a:t>Kognitivne bližnjice</a:t>
            </a:r>
            <a:r>
              <a:rPr lang="en-GB" sz="2400" b="1" dirty="0">
                <a:solidFill>
                  <a:srgbClr val="333333"/>
                </a:solidFill>
              </a:rPr>
              <a:t>: </a:t>
            </a:r>
            <a:r>
              <a:rPr lang="en-GB" sz="2400" i="0" dirty="0">
                <a:solidFill>
                  <a:srgbClr val="333333"/>
                </a:solidFill>
                <a:effectLst/>
              </a:rPr>
              <a:t>ljudje ne razmišljajo kritično o </a:t>
            </a:r>
            <a:r>
              <a:rPr lang="en-GB" sz="2400" dirty="0">
                <a:solidFill>
                  <a:srgbClr val="333333"/>
                </a:solidFill>
              </a:rPr>
              <a:t>vsem</a:t>
            </a:r>
            <a:r>
              <a:rPr lang="en-GB" sz="2400" i="0" dirty="0">
                <a:solidFill>
                  <a:srgbClr val="333333"/>
                </a:solidFill>
                <a:effectLst/>
              </a:rPr>
              <a:t>: včasih uporabljajo hevristike ali "bližnjice". To počne vsakdo, </a:t>
            </a:r>
            <a:r>
              <a:rPr lang="en-GB" sz="2400" dirty="0">
                <a:solidFill>
                  <a:srgbClr val="333333"/>
                </a:solidFill>
              </a:rPr>
              <a:t>vendar lahko, kadar se uporablja v napačnem scenariju, povzroči sprejemanje napačnih informacij. To je še posebej razširjeno, kadar se tema ne zdi pomembna.</a:t>
            </a:r>
            <a:endParaRPr lang="en-GB" sz="2400" i="0" dirty="0">
              <a:solidFill>
                <a:srgbClr val="333333"/>
              </a:solidFill>
              <a:effectLst/>
              <a:cs typeface="Calibri"/>
            </a:endParaRPr>
          </a:p>
          <a:p>
            <a:pPr algn="just"/>
            <a:endParaRPr lang="nl-NL" dirty="0"/>
          </a:p>
        </p:txBody>
      </p:sp>
      <p:sp>
        <p:nvSpPr>
          <p:cNvPr id="6" name="Tekstvak 5">
            <a:extLst>
              <a:ext uri="{FF2B5EF4-FFF2-40B4-BE49-F238E27FC236}">
                <a16:creationId xmlns:a16="http://schemas.microsoft.com/office/drawing/2014/main" id="{A6E866E4-9FAA-293F-F241-E8184149C430}"/>
              </a:ext>
            </a:extLst>
          </p:cNvPr>
          <p:cNvSpPr txBox="1"/>
          <p:nvPr/>
        </p:nvSpPr>
        <p:spPr>
          <a:xfrm>
            <a:off x="8502316" y="6603467"/>
            <a:ext cx="3689684" cy="276999"/>
          </a:xfrm>
          <a:prstGeom prst="rect">
            <a:avLst/>
          </a:prstGeom>
        </p:spPr>
        <p:txBody>
          <a:bodyPr wrap="square" rtlCol="0">
            <a:spAutoFit/>
          </a:bodyPr>
          <a:lstStyle/>
          <a:p>
            <a:pPr algn="r"/>
            <a:r>
              <a:rPr lang="nl-NL" sz="1200" dirty="0">
                <a:hlinkClick r:id="rId3"/>
              </a:rPr>
              <a:t>Vir </a:t>
            </a:r>
            <a:r>
              <a:rPr lang="nl-NL" sz="1200" dirty="0"/>
              <a:t>|Pixabay </a:t>
            </a:r>
            <a:r>
              <a:rPr lang="nl-NL" sz="1200" dirty="0">
                <a:hlinkClick r:id="rId4"/>
              </a:rPr>
              <a:t>Licenca</a:t>
            </a:r>
            <a:endParaRPr lang="nl-NL" sz="1200" dirty="0"/>
          </a:p>
        </p:txBody>
      </p:sp>
      <p:pic>
        <p:nvPicPr>
          <p:cNvPr id="7" name="Εικόνα 6" descr="Εικόνα που περιέχει μαύρο, σκοτάδι&#10;&#10;Περιγραφή που δημιουργήθηκε αυτόματα">
            <a:extLst>
              <a:ext uri="{FF2B5EF4-FFF2-40B4-BE49-F238E27FC236}">
                <a16:creationId xmlns:a16="http://schemas.microsoft.com/office/drawing/2014/main" id="{D64630E6-F586-5650-B1CB-3B46C40EF7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4438" y="1906938"/>
            <a:ext cx="3870257" cy="3301813"/>
          </a:xfrm>
          <a:prstGeom prst="rect">
            <a:avLst/>
          </a:prstGeom>
        </p:spPr>
      </p:pic>
      <p:sp>
        <p:nvSpPr>
          <p:cNvPr id="8" name="Βέλος: Δεξιό 7">
            <a:extLst>
              <a:ext uri="{FF2B5EF4-FFF2-40B4-BE49-F238E27FC236}">
                <a16:creationId xmlns:a16="http://schemas.microsoft.com/office/drawing/2014/main" id="{4AA233D0-46CA-1EA9-2D65-109634A2E065}"/>
              </a:ext>
            </a:extLst>
          </p:cNvPr>
          <p:cNvSpPr/>
          <p:nvPr/>
        </p:nvSpPr>
        <p:spPr>
          <a:xfrm>
            <a:off x="7070140" y="2968279"/>
            <a:ext cx="4718852" cy="495300"/>
          </a:xfrm>
          <a:prstGeom prst="right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24770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descr="Εικόνα που περιέχει μεγεθυντικός φακός/καθρεφτάκι, κουζινικά σκεύη&#10;&#10;Περιγραφή που δημιουργήθηκε αυτόματα">
            <a:extLst>
              <a:ext uri="{FF2B5EF4-FFF2-40B4-BE49-F238E27FC236}">
                <a16:creationId xmlns:a16="http://schemas.microsoft.com/office/drawing/2014/main" id="{778E93A8-A227-EF65-517B-DB25F2AA58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6459" y="706215"/>
            <a:ext cx="6096000" cy="6096000"/>
          </a:xfrm>
          <a:prstGeom prst="rect">
            <a:avLst/>
          </a:prstGeom>
        </p:spPr>
      </p:pic>
      <p:sp>
        <p:nvSpPr>
          <p:cNvPr id="9" name="Τίτλος 3">
            <a:extLst>
              <a:ext uri="{FF2B5EF4-FFF2-40B4-BE49-F238E27FC236}">
                <a16:creationId xmlns:a16="http://schemas.microsoft.com/office/drawing/2014/main" id="{C4EB2F6A-8B72-1216-AA77-C3EF12FD00A4}"/>
              </a:ext>
            </a:extLst>
          </p:cNvPr>
          <p:cNvSpPr txBox="1">
            <a:spLocks/>
          </p:cNvSpPr>
          <p:nvPr/>
        </p:nvSpPr>
        <p:spPr>
          <a:xfrm>
            <a:off x="49485" y="3478939"/>
            <a:ext cx="12124244" cy="21979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3E98B"/>
                </a:solidFill>
                <a:effectLst>
                  <a:outerShdw blurRad="38100" dist="38100" dir="2700000" algn="tl">
                    <a:srgbClr val="000000">
                      <a:alpha val="43137"/>
                    </a:srgbClr>
                  </a:outerShdw>
                </a:effectLst>
                <a:latin typeface="Gill Sans MT" panose="020B0502020104020203" pitchFamily="34" charset="0"/>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endParaRPr lang="sk-SK" sz="3600" b="1" dirty="0">
              <a:solidFill>
                <a:schemeClr val="tx1"/>
              </a:solidFill>
              <a:effectLst/>
              <a:latin typeface="Calibri Light" panose="020F0302020204030204"/>
              <a:ea typeface="Verdana" panose="020B0604030504040204" pitchFamily="34" charset="0"/>
            </a:endParaRPr>
          </a:p>
        </p:txBody>
      </p:sp>
      <p:sp>
        <p:nvSpPr>
          <p:cNvPr id="10" name="Rectangle 9">
            <a:extLst>
              <a:ext uri="{FF2B5EF4-FFF2-40B4-BE49-F238E27FC236}">
                <a16:creationId xmlns:a16="http://schemas.microsoft.com/office/drawing/2014/main" id="{13BF150D-79F1-8837-8727-52E6351AFF21}"/>
              </a:ext>
            </a:extLst>
          </p:cNvPr>
          <p:cNvSpPr/>
          <p:nvPr/>
        </p:nvSpPr>
        <p:spPr>
          <a:xfrm>
            <a:off x="-9348" y="-9438"/>
            <a:ext cx="12201348" cy="914400"/>
          </a:xfrm>
          <a:prstGeom prst="rect">
            <a:avLst/>
          </a:prstGeom>
          <a:solidFill>
            <a:srgbClr val="0048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Tekstvak 3">
            <a:extLst>
              <a:ext uri="{FF2B5EF4-FFF2-40B4-BE49-F238E27FC236}">
                <a16:creationId xmlns:a16="http://schemas.microsoft.com/office/drawing/2014/main" id="{1CABC49D-C58D-2F3B-AC9B-F42DD1A5CC89}"/>
              </a:ext>
            </a:extLst>
          </p:cNvPr>
          <p:cNvSpPr txBox="1"/>
          <p:nvPr/>
        </p:nvSpPr>
        <p:spPr>
          <a:xfrm>
            <a:off x="318215" y="2756974"/>
            <a:ext cx="6795134" cy="1446550"/>
          </a:xfrm>
          <a:prstGeom prst="rect">
            <a:avLst/>
          </a:prstGeom>
        </p:spPr>
        <p:txBody>
          <a:bodyPr wrap="square" lIns="91440" tIns="45720" rIns="91440" bIns="45720" rtlCol="0" anchor="t">
            <a:spAutoFit/>
          </a:bodyPr>
          <a:lstStyle/>
          <a:p>
            <a:pPr algn="ctr"/>
            <a:r>
              <a:rPr lang="nl-NL" sz="4400" b="1" dirty="0"/>
              <a:t>Spretnosti </a:t>
            </a:r>
            <a:r>
              <a:rPr lang="nl-NL" sz="4400" b="1" dirty="0" err="1"/>
              <a:t>za prepoznavanje </a:t>
            </a:r>
            <a:r>
              <a:rPr lang="nl-NL" sz="4400" b="1" dirty="0"/>
              <a:t>prepričanja o napačnih </a:t>
            </a:r>
            <a:r>
              <a:rPr lang="nl-NL" sz="4400" b="1" dirty="0" err="1"/>
              <a:t>in </a:t>
            </a:r>
            <a:r>
              <a:rPr lang="nl-NL" sz="4400" b="1" dirty="0"/>
              <a:t>dezinformacijskih informacijah</a:t>
            </a:r>
            <a:endParaRPr lang="nl-NL" sz="4400" b="1" dirty="0">
              <a:cs typeface="Calibri"/>
            </a:endParaRPr>
          </a:p>
        </p:txBody>
      </p:sp>
      <p:sp>
        <p:nvSpPr>
          <p:cNvPr id="6" name="Tekstvak 5">
            <a:extLst>
              <a:ext uri="{FF2B5EF4-FFF2-40B4-BE49-F238E27FC236}">
                <a16:creationId xmlns:a16="http://schemas.microsoft.com/office/drawing/2014/main" id="{98F2C01A-0BBF-EA35-7123-0845D4F8ED3C}"/>
              </a:ext>
            </a:extLst>
          </p:cNvPr>
          <p:cNvSpPr txBox="1"/>
          <p:nvPr/>
        </p:nvSpPr>
        <p:spPr>
          <a:xfrm>
            <a:off x="8502316" y="6603467"/>
            <a:ext cx="3689684" cy="276999"/>
          </a:xfrm>
          <a:prstGeom prst="rect">
            <a:avLst/>
          </a:prstGeom>
        </p:spPr>
        <p:txBody>
          <a:bodyPr wrap="square" rtlCol="0">
            <a:spAutoFit/>
          </a:bodyPr>
          <a:lstStyle/>
          <a:p>
            <a:pPr algn="r"/>
            <a:r>
              <a:rPr lang="nl-NL" sz="1200" dirty="0">
                <a:hlinkClick r:id="rId4"/>
              </a:rPr>
              <a:t>Vir </a:t>
            </a:r>
            <a:r>
              <a:rPr lang="nl-NL" sz="1200" dirty="0"/>
              <a:t>|Pixabay </a:t>
            </a:r>
            <a:r>
              <a:rPr lang="nl-NL" sz="1200" dirty="0">
                <a:hlinkClick r:id="rId5"/>
              </a:rPr>
              <a:t>Licenca</a:t>
            </a:r>
            <a:endParaRPr lang="nl-NL" sz="1200" dirty="0"/>
          </a:p>
        </p:txBody>
      </p:sp>
    </p:spTree>
    <p:extLst>
      <p:ext uri="{BB962C8B-B14F-4D97-AF65-F5344CB8AC3E}">
        <p14:creationId xmlns:p14="http://schemas.microsoft.com/office/powerpoint/2010/main" val="3894518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DCA893-9697-546E-E39D-125A620A4E2D}"/>
              </a:ext>
            </a:extLst>
          </p:cNvPr>
          <p:cNvSpPr>
            <a:spLocks noGrp="1"/>
          </p:cNvSpPr>
          <p:nvPr>
            <p:ph type="title"/>
          </p:nvPr>
        </p:nvSpPr>
        <p:spPr/>
        <p:txBody>
          <a:bodyPr/>
          <a:lstStyle/>
          <a:p>
            <a:r>
              <a:rPr lang="nl-NL" dirty="0">
                <a:ea typeface="Adobe Gothic Std B"/>
                <a:cs typeface="Calibri"/>
              </a:rPr>
              <a:t>Spretnosti </a:t>
            </a:r>
            <a:r>
              <a:rPr lang="nl-NL" dirty="0" err="1">
                <a:ea typeface="Adobe Gothic Std B"/>
                <a:cs typeface="Calibri"/>
              </a:rPr>
              <a:t>za prepoznavanje </a:t>
            </a:r>
            <a:r>
              <a:rPr lang="nl-NL" dirty="0">
                <a:ea typeface="Adobe Gothic Std B"/>
                <a:cs typeface="Calibri"/>
              </a:rPr>
              <a:t>prepričanja o dezinformacijah (1/3)</a:t>
            </a:r>
            <a:endParaRPr lang="nl-NL" dirty="0"/>
          </a:p>
        </p:txBody>
      </p:sp>
      <p:sp>
        <p:nvSpPr>
          <p:cNvPr id="3" name="Tijdelijke aanduiding voor inhoud 2">
            <a:extLst>
              <a:ext uri="{FF2B5EF4-FFF2-40B4-BE49-F238E27FC236}">
                <a16:creationId xmlns:a16="http://schemas.microsoft.com/office/drawing/2014/main" id="{77BA1C72-A591-20BB-5C18-662221747968}"/>
              </a:ext>
            </a:extLst>
          </p:cNvPr>
          <p:cNvSpPr>
            <a:spLocks noGrp="1"/>
          </p:cNvSpPr>
          <p:nvPr>
            <p:ph idx="1"/>
          </p:nvPr>
        </p:nvSpPr>
        <p:spPr>
          <a:xfrm>
            <a:off x="5763210" y="1725863"/>
            <a:ext cx="5852132" cy="4256378"/>
          </a:xfrm>
        </p:spPr>
        <p:txBody>
          <a:bodyPr vert="horz" lIns="91440" tIns="45720" rIns="91440" bIns="45720" rtlCol="0" anchor="t">
            <a:normAutofit lnSpcReduction="10000"/>
          </a:bodyPr>
          <a:lstStyle/>
          <a:p>
            <a:r>
              <a:rPr lang="nl-NL" dirty="0" err="1">
                <a:cs typeface="Calibri"/>
              </a:rPr>
              <a:t>Spremljajte priljubljene pripovedi v </a:t>
            </a:r>
            <a:r>
              <a:rPr lang="nl-NL" dirty="0">
                <a:cs typeface="Calibri"/>
              </a:rPr>
              <a:t>medijih, </a:t>
            </a:r>
            <a:r>
              <a:rPr lang="nl-NL" dirty="0" err="1">
                <a:cs typeface="Calibri"/>
              </a:rPr>
              <a:t>da boste </a:t>
            </a:r>
            <a:r>
              <a:rPr lang="nl-NL" dirty="0">
                <a:cs typeface="Calibri"/>
              </a:rPr>
              <a:t>vedeli</a:t>
            </a:r>
            <a:r>
              <a:rPr lang="nl-NL" dirty="0" err="1">
                <a:cs typeface="Calibri"/>
              </a:rPr>
              <a:t>, kaj </a:t>
            </a:r>
            <a:r>
              <a:rPr lang="nl-NL" dirty="0">
                <a:cs typeface="Calibri"/>
              </a:rPr>
              <a:t>se dogaja na področju dezinformacij.</a:t>
            </a:r>
            <a:endParaRPr lang="nl-NL" dirty="0">
              <a:ea typeface="Calibri"/>
              <a:cs typeface="Calibri"/>
            </a:endParaRPr>
          </a:p>
          <a:p>
            <a:r>
              <a:rPr lang="nl-NL" b="1" dirty="0" err="1">
                <a:ea typeface="Calibri"/>
                <a:cs typeface="Calibri"/>
              </a:rPr>
              <a:t>Bodite</a:t>
            </a:r>
            <a:r>
              <a:rPr lang="nl-NL" b="1" dirty="0">
                <a:ea typeface="Calibri"/>
                <a:cs typeface="Calibri"/>
              </a:rPr>
              <a:t> pozorni na </a:t>
            </a:r>
            <a:r>
              <a:rPr lang="nl-NL" b="1" dirty="0" err="1">
                <a:ea typeface="Calibri"/>
                <a:cs typeface="Calibri"/>
              </a:rPr>
              <a:t>znake </a:t>
            </a:r>
            <a:r>
              <a:rPr lang="nl-NL" b="1" dirty="0">
                <a:ea typeface="Calibri"/>
                <a:cs typeface="Calibri"/>
              </a:rPr>
              <a:t>"rdeče </a:t>
            </a:r>
            <a:r>
              <a:rPr lang="nl-NL" b="1" dirty="0" err="1">
                <a:ea typeface="Calibri"/>
                <a:cs typeface="Calibri"/>
              </a:rPr>
              <a:t>zastave</a:t>
            </a:r>
            <a:r>
              <a:rPr lang="nl-NL" b="1" dirty="0">
                <a:ea typeface="Calibri"/>
                <a:cs typeface="Calibri"/>
              </a:rPr>
              <a:t>"</a:t>
            </a:r>
            <a:r>
              <a:rPr lang="nl-NL" dirty="0">
                <a:ea typeface="Calibri"/>
                <a:cs typeface="Calibri"/>
              </a:rPr>
              <a:t>. To so </a:t>
            </a:r>
            <a:r>
              <a:rPr lang="nl-NL" dirty="0" err="1">
                <a:ea typeface="Calibri"/>
                <a:cs typeface="Calibri"/>
              </a:rPr>
              <a:t>znaki, ki kažejo na radikalizacijo</a:t>
            </a:r>
            <a:r>
              <a:rPr lang="nl-NL" dirty="0">
                <a:ea typeface="Calibri"/>
                <a:cs typeface="Calibri"/>
              </a:rPr>
              <a:t>, </a:t>
            </a:r>
            <a:r>
              <a:rPr lang="nl-NL" dirty="0" err="1">
                <a:ea typeface="Calibri"/>
                <a:cs typeface="Calibri"/>
              </a:rPr>
              <a:t>ki </a:t>
            </a:r>
            <a:r>
              <a:rPr lang="nl-NL" dirty="0">
                <a:ea typeface="Calibri"/>
                <a:cs typeface="Calibri"/>
              </a:rPr>
              <a:t>je </a:t>
            </a:r>
            <a:r>
              <a:rPr lang="nl-NL" dirty="0" err="1">
                <a:ea typeface="Calibri"/>
                <a:cs typeface="Calibri"/>
              </a:rPr>
              <a:t>pogosto posledica </a:t>
            </a:r>
            <a:r>
              <a:rPr lang="nl-NL" dirty="0">
                <a:ea typeface="Calibri"/>
                <a:cs typeface="Calibri"/>
              </a:rPr>
              <a:t>prepričanja v dezinformacije. </a:t>
            </a:r>
          </a:p>
          <a:p>
            <a:r>
              <a:rPr lang="nl-NL" dirty="0" err="1">
                <a:ea typeface="Calibri"/>
                <a:cs typeface="Calibri"/>
              </a:rPr>
              <a:t>Ko opazite nekaj zaskrbljujočih mnenj</a:t>
            </a:r>
            <a:r>
              <a:rPr lang="nl-NL" dirty="0">
                <a:ea typeface="Calibri"/>
                <a:cs typeface="Calibri"/>
              </a:rPr>
              <a:t>, izjav ali </a:t>
            </a:r>
            <a:r>
              <a:rPr lang="nl-NL" dirty="0" err="1">
                <a:ea typeface="Calibri"/>
                <a:cs typeface="Calibri"/>
              </a:rPr>
              <a:t>argumentov, </a:t>
            </a:r>
            <a:r>
              <a:rPr lang="nl-NL" b="1" dirty="0" err="1">
                <a:ea typeface="Calibri"/>
                <a:cs typeface="Calibri"/>
              </a:rPr>
              <a:t>poskusite </a:t>
            </a:r>
            <a:r>
              <a:rPr lang="nl-NL" dirty="0" err="1">
                <a:ea typeface="Calibri"/>
                <a:cs typeface="Calibri"/>
              </a:rPr>
              <a:t>o tem </a:t>
            </a:r>
            <a:r>
              <a:rPr lang="nl-NL" b="1" dirty="0">
                <a:ea typeface="Calibri"/>
                <a:cs typeface="Calibri"/>
              </a:rPr>
              <a:t>začeti </a:t>
            </a:r>
            <a:r>
              <a:rPr lang="nl-NL" b="1" dirty="0" err="1">
                <a:ea typeface="Calibri"/>
                <a:cs typeface="Calibri"/>
              </a:rPr>
              <a:t>dialog</a:t>
            </a:r>
            <a:r>
              <a:rPr lang="nl-NL" dirty="0">
                <a:ea typeface="Calibri"/>
                <a:cs typeface="Calibri"/>
              </a:rPr>
              <a:t>. Več o </a:t>
            </a:r>
            <a:r>
              <a:rPr lang="nl-NL" dirty="0" err="1">
                <a:ea typeface="Calibri"/>
                <a:cs typeface="Calibri"/>
              </a:rPr>
              <a:t>tem si lahko preberete </a:t>
            </a:r>
            <a:r>
              <a:rPr lang="nl-NL" dirty="0">
                <a:ea typeface="Calibri"/>
                <a:cs typeface="Calibri"/>
              </a:rPr>
              <a:t>v </a:t>
            </a:r>
            <a:r>
              <a:rPr lang="nl-NL" i="1" dirty="0">
                <a:ea typeface="Calibri"/>
                <a:cs typeface="Calibri"/>
              </a:rPr>
              <a:t>modulu 4: </a:t>
            </a:r>
            <a:r>
              <a:rPr lang="nl-NL" i="1" dirty="0" err="1">
                <a:ea typeface="Calibri"/>
                <a:cs typeface="Calibri"/>
              </a:rPr>
              <a:t>Omogočanje dialoga</a:t>
            </a:r>
            <a:r>
              <a:rPr lang="nl-NL" dirty="0">
                <a:ea typeface="Calibri"/>
                <a:cs typeface="Calibri"/>
              </a:rPr>
              <a:t>.</a:t>
            </a:r>
            <a:endParaRPr lang="nl-NL" dirty="0">
              <a:cs typeface="Calibri"/>
            </a:endParaRPr>
          </a:p>
          <a:p>
            <a:pPr marL="0" indent="0" algn="just">
              <a:buNone/>
            </a:pPr>
            <a:endParaRPr lang="nl-NL" dirty="0">
              <a:ea typeface="Calibri" panose="020F0502020204030204"/>
              <a:cs typeface="Calibri"/>
            </a:endParaRPr>
          </a:p>
          <a:p>
            <a:pPr algn="just"/>
            <a:endParaRPr lang="nl-NL" dirty="0">
              <a:cs typeface="Calibri"/>
            </a:endParaRPr>
          </a:p>
        </p:txBody>
      </p:sp>
      <p:sp>
        <p:nvSpPr>
          <p:cNvPr id="5" name="Rechthoek: afgeronde hoeken 4">
            <a:extLst>
              <a:ext uri="{FF2B5EF4-FFF2-40B4-BE49-F238E27FC236}">
                <a16:creationId xmlns:a16="http://schemas.microsoft.com/office/drawing/2014/main" id="{7328029D-A91B-6DFC-FAAC-68F8DE9B53AC}"/>
              </a:ext>
            </a:extLst>
          </p:cNvPr>
          <p:cNvSpPr/>
          <p:nvPr/>
        </p:nvSpPr>
        <p:spPr>
          <a:xfrm>
            <a:off x="609011" y="2006551"/>
            <a:ext cx="3944259" cy="345486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a:extLst>
              <a:ext uri="{FF2B5EF4-FFF2-40B4-BE49-F238E27FC236}">
                <a16:creationId xmlns:a16="http://schemas.microsoft.com/office/drawing/2014/main" id="{579CAA1B-D350-905A-9042-45A1E794E0EA}"/>
              </a:ext>
            </a:extLst>
          </p:cNvPr>
          <p:cNvSpPr txBox="1"/>
          <p:nvPr/>
        </p:nvSpPr>
        <p:spPr>
          <a:xfrm>
            <a:off x="917619" y="2289495"/>
            <a:ext cx="3327042"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i="1" dirty="0">
                <a:solidFill>
                  <a:schemeClr val="bg1"/>
                </a:solidFill>
                <a:cs typeface="Calibri"/>
              </a:rPr>
              <a:t>Odvisno od konteksta:</a:t>
            </a:r>
          </a:p>
          <a:p>
            <a:pPr algn="ctr"/>
            <a:endParaRPr lang="nl-NL" i="1" dirty="0">
              <a:solidFill>
                <a:schemeClr val="bg1"/>
              </a:solidFill>
              <a:cs typeface="Calibri"/>
            </a:endParaRPr>
          </a:p>
          <a:p>
            <a:pPr algn="ctr"/>
            <a:r>
              <a:rPr lang="nl-NL" i="1" dirty="0">
                <a:solidFill>
                  <a:schemeClr val="bg1"/>
                </a:solidFill>
                <a:cs typeface="Calibri"/>
              </a:rPr>
              <a:t>Verovanje v (dezinformacije in) dezinformacije se lahko med posamezniki zelo razlikuje. Za to ni enega samega pravega ukrepa ali spretnosti, s katero bi se ji lahko zoperstavili. Vendar pa obstaja nekaj splošnih veščin, ki jih je treba imeti v mislih.</a:t>
            </a:r>
          </a:p>
        </p:txBody>
      </p:sp>
    </p:spTree>
    <p:extLst>
      <p:ext uri="{BB962C8B-B14F-4D97-AF65-F5344CB8AC3E}">
        <p14:creationId xmlns:p14="http://schemas.microsoft.com/office/powerpoint/2010/main" val="42633087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a:extLst>
              <a:ext uri="{FF2B5EF4-FFF2-40B4-BE49-F238E27FC236}">
                <a16:creationId xmlns:a16="http://schemas.microsoft.com/office/drawing/2014/main" id="{4A136FFB-580F-2CEF-EB31-329B8282945E}"/>
              </a:ext>
            </a:extLst>
          </p:cNvPr>
          <p:cNvSpPr/>
          <p:nvPr/>
        </p:nvSpPr>
        <p:spPr>
          <a:xfrm>
            <a:off x="-9346" y="0"/>
            <a:ext cx="2983456" cy="6858000"/>
          </a:xfrm>
          <a:prstGeom prst="rect">
            <a:avLst/>
          </a:prstGeom>
          <a:solidFill>
            <a:srgbClr val="004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Τίτλος 3">
            <a:extLst>
              <a:ext uri="{FF2B5EF4-FFF2-40B4-BE49-F238E27FC236}">
                <a16:creationId xmlns:a16="http://schemas.microsoft.com/office/drawing/2014/main" id="{0355FE7A-0D65-83AF-43BC-C964D7CF6D45}"/>
              </a:ext>
            </a:extLst>
          </p:cNvPr>
          <p:cNvSpPr>
            <a:spLocks noGrp="1"/>
          </p:cNvSpPr>
          <p:nvPr>
            <p:ph type="title" idx="4294967295"/>
          </p:nvPr>
        </p:nvSpPr>
        <p:spPr>
          <a:xfrm>
            <a:off x="0" y="1882766"/>
            <a:ext cx="2974110" cy="2387600"/>
          </a:xfrm>
        </p:spPr>
        <p:txBody>
          <a:bodyPr vert="horz" lIns="91440" tIns="45720" rIns="91440" bIns="45720" rtlCol="0" anchor="b">
            <a:normAutofit/>
          </a:bodyPr>
          <a:lstStyle/>
          <a:p>
            <a:pPr algn="ctr"/>
            <a:r>
              <a:rPr lang="en-US" sz="4800" kern="1200">
                <a:solidFill>
                  <a:srgbClr val="95C11F"/>
                </a:solidFill>
                <a:ea typeface="+mj-ea"/>
                <a:cs typeface="+mj-cs"/>
              </a:rPr>
              <a:t>Partnerji</a:t>
            </a:r>
          </a:p>
        </p:txBody>
      </p:sp>
      <p:pic>
        <p:nvPicPr>
          <p:cNvPr id="10" name="Εικόνα 9">
            <a:extLst>
              <a:ext uri="{FF2B5EF4-FFF2-40B4-BE49-F238E27FC236}">
                <a16:creationId xmlns:a16="http://schemas.microsoft.com/office/drawing/2014/main" id="{C0F28B5C-65D3-FEF9-9044-3978B94F61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2757202"/>
            <a:ext cx="3244053" cy="2157295"/>
          </a:xfrm>
          <a:prstGeom prst="rect">
            <a:avLst/>
          </a:prstGeom>
        </p:spPr>
      </p:pic>
      <p:pic>
        <p:nvPicPr>
          <p:cNvPr id="16" name="Εικόνα 15">
            <a:extLst>
              <a:ext uri="{FF2B5EF4-FFF2-40B4-BE49-F238E27FC236}">
                <a16:creationId xmlns:a16="http://schemas.microsoft.com/office/drawing/2014/main" id="{5D782A21-BD9B-860F-8BAC-73C8044B9E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2736" y="5405948"/>
            <a:ext cx="4360748" cy="872148"/>
          </a:xfrm>
          <a:prstGeom prst="rect">
            <a:avLst/>
          </a:prstGeom>
        </p:spPr>
      </p:pic>
      <p:sp>
        <p:nvSpPr>
          <p:cNvPr id="14" name="AutoShape 6">
            <a:extLst>
              <a:ext uri="{FF2B5EF4-FFF2-40B4-BE49-F238E27FC236}">
                <a16:creationId xmlns:a16="http://schemas.microsoft.com/office/drawing/2014/main" id="{3736C95B-3204-EAE4-E75B-F32B618B8EB3}"/>
              </a:ext>
            </a:extLst>
          </p:cNvPr>
          <p:cNvSpPr>
            <a:spLocks noChangeAspect="1" noChangeArrowheads="1"/>
          </p:cNvSpPr>
          <p:nvPr/>
        </p:nvSpPr>
        <p:spPr bwMode="auto">
          <a:xfrm>
            <a:off x="5250504" y="183261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4" name="Picture 10" descr="KU Leuven | Universitas 21">
            <a:extLst>
              <a:ext uri="{FF2B5EF4-FFF2-40B4-BE49-F238E27FC236}">
                <a16:creationId xmlns:a16="http://schemas.microsoft.com/office/drawing/2014/main" id="{6E08D071-9448-2E87-BD3B-A6ED4C10776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0669" b="29601"/>
          <a:stretch/>
        </p:blipFill>
        <p:spPr bwMode="auto">
          <a:xfrm>
            <a:off x="8572783" y="1080426"/>
            <a:ext cx="2983456" cy="11853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66148653-8419-7040-3E17-EBE2C3013C4F}"/>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4145162" y="5149850"/>
            <a:ext cx="2820283" cy="150653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4A2CB6C9-2D9B-64E6-4216-816560D1BF5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22495" y="2765928"/>
            <a:ext cx="229552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9" name="Γραφικό 6">
            <a:extLst>
              <a:ext uri="{FF2B5EF4-FFF2-40B4-BE49-F238E27FC236}">
                <a16:creationId xmlns:a16="http://schemas.microsoft.com/office/drawing/2014/main" id="{F2772EE3-ADA2-2635-64F5-BA2D4C6217EC}"/>
              </a:ext>
            </a:extLst>
          </p:cNvPr>
          <p:cNvPicPr>
            <a:picLocks noChangeAspect="1"/>
          </p:cNvPicPr>
          <p:nvPr/>
        </p:nvPicPr>
        <p:blipFill>
          <a:blip r:embed="rId8">
            <a:extLs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350180" y="2692026"/>
            <a:ext cx="2288310" cy="570706"/>
          </a:xfrm>
          <a:prstGeom prst="rect">
            <a:avLst/>
          </a:prstGeom>
        </p:spPr>
      </p:pic>
      <p:pic>
        <p:nvPicPr>
          <p:cNvPr id="6" name="Picture 5" descr="A picture containing graphics, clipart, graphic design, design&#10;&#10;Description automatically generated">
            <a:extLst>
              <a:ext uri="{FF2B5EF4-FFF2-40B4-BE49-F238E27FC236}">
                <a16:creationId xmlns:a16="http://schemas.microsoft.com/office/drawing/2014/main" id="{021DED3E-70D8-7F7C-1DC8-57F0AD016EF0}"/>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3883711" y="2692026"/>
            <a:ext cx="1585130" cy="1818287"/>
          </a:xfrm>
          <a:prstGeom prst="rect">
            <a:avLst/>
          </a:prstGeom>
        </p:spPr>
      </p:pic>
      <p:pic>
        <p:nvPicPr>
          <p:cNvPr id="1028" name="Picture 4" descr="WijkWijzer - Verwey-Jonker Instituut">
            <a:extLst>
              <a:ext uri="{FF2B5EF4-FFF2-40B4-BE49-F238E27FC236}">
                <a16:creationId xmlns:a16="http://schemas.microsoft.com/office/drawing/2014/main" id="{21B5AC31-2966-4E59-9F99-C8EBE1FCD84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07945" y="600375"/>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5556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6E1498-CCA1-D5A3-FE67-D37E2B9FDA31}"/>
              </a:ext>
            </a:extLst>
          </p:cNvPr>
          <p:cNvSpPr>
            <a:spLocks noGrp="1"/>
          </p:cNvSpPr>
          <p:nvPr>
            <p:ph type="title"/>
          </p:nvPr>
        </p:nvSpPr>
        <p:spPr/>
        <p:txBody>
          <a:bodyPr/>
          <a:lstStyle/>
          <a:p>
            <a:r>
              <a:rPr lang="nl-NL" dirty="0" err="1">
                <a:ea typeface="Adobe Gothic Std B"/>
                <a:cs typeface="Calibri"/>
              </a:rPr>
              <a:t>Signali z </a:t>
            </a:r>
            <a:r>
              <a:rPr lang="nl-NL" dirty="0">
                <a:ea typeface="Adobe Gothic Std B"/>
                <a:cs typeface="Calibri"/>
              </a:rPr>
              <a:t>rdečo </a:t>
            </a:r>
            <a:r>
              <a:rPr lang="nl-NL" dirty="0" err="1">
                <a:ea typeface="Adobe Gothic Std B"/>
                <a:cs typeface="Calibri"/>
              </a:rPr>
              <a:t>zastavo </a:t>
            </a:r>
            <a:r>
              <a:rPr lang="nl-NL" dirty="0">
                <a:ea typeface="Adobe Gothic Std B"/>
                <a:cs typeface="Calibri"/>
              </a:rPr>
              <a:t>(2/3)</a:t>
            </a:r>
            <a:endParaRPr lang="nl-NL" dirty="0"/>
          </a:p>
        </p:txBody>
      </p:sp>
      <p:sp>
        <p:nvSpPr>
          <p:cNvPr id="3" name="Tijdelijke aanduiding voor inhoud 2">
            <a:extLst>
              <a:ext uri="{FF2B5EF4-FFF2-40B4-BE49-F238E27FC236}">
                <a16:creationId xmlns:a16="http://schemas.microsoft.com/office/drawing/2014/main" id="{9EF80DB7-79E2-726F-3572-E74568430744}"/>
              </a:ext>
            </a:extLst>
          </p:cNvPr>
          <p:cNvSpPr>
            <a:spLocks noGrp="1"/>
          </p:cNvSpPr>
          <p:nvPr>
            <p:ph idx="1"/>
          </p:nvPr>
        </p:nvSpPr>
        <p:spPr>
          <a:xfrm>
            <a:off x="557999" y="1799999"/>
            <a:ext cx="5200963" cy="4865977"/>
          </a:xfrm>
        </p:spPr>
        <p:txBody>
          <a:bodyPr vert="horz" lIns="91440" tIns="45720" rIns="91440" bIns="45720" rtlCol="0" anchor="t">
            <a:normAutofit/>
          </a:bodyPr>
          <a:lstStyle/>
          <a:p>
            <a:pPr marL="0" indent="0">
              <a:buNone/>
            </a:pPr>
            <a:r>
              <a:rPr lang="nl-NL" sz="2100" dirty="0">
                <a:ea typeface="Calibri"/>
                <a:cs typeface="Calibri"/>
              </a:rPr>
              <a:t>Izčrpnega seznama, ki bi zajemal vse možne znake, ki bi lahko kazali na radikalizacijo, ni, saj je ta tema preveč zapletena </a:t>
            </a:r>
            <a:r>
              <a:rPr lang="nl-NL" sz="2100" dirty="0" err="1">
                <a:ea typeface="Calibri"/>
                <a:cs typeface="Calibri"/>
              </a:rPr>
              <a:t>in odvisna</a:t>
            </a:r>
            <a:r>
              <a:rPr lang="nl-NL" sz="2100" dirty="0">
                <a:ea typeface="Calibri"/>
                <a:cs typeface="Calibri"/>
              </a:rPr>
              <a:t> od konteksta. Proces </a:t>
            </a:r>
            <a:r>
              <a:rPr lang="nl-NL" sz="2100" dirty="0" err="1">
                <a:ea typeface="Calibri"/>
                <a:cs typeface="Calibri"/>
              </a:rPr>
              <a:t>radikalizacije se nenehno spreminja in razvija</a:t>
            </a:r>
            <a:r>
              <a:rPr lang="nl-NL" sz="2100" dirty="0">
                <a:ea typeface="Calibri"/>
                <a:cs typeface="Calibri"/>
              </a:rPr>
              <a:t>, s </a:t>
            </a:r>
            <a:r>
              <a:rPr lang="nl-NL" sz="2100" dirty="0" err="1">
                <a:ea typeface="Calibri"/>
                <a:cs typeface="Calibri"/>
              </a:rPr>
              <a:t>tem pa tudi njeni </a:t>
            </a:r>
            <a:r>
              <a:rPr lang="nl-NL" sz="2100" dirty="0">
                <a:ea typeface="Calibri"/>
                <a:cs typeface="Calibri"/>
              </a:rPr>
              <a:t>kazalniki.</a:t>
            </a:r>
          </a:p>
          <a:p>
            <a:pPr marL="0" indent="0">
              <a:buNone/>
            </a:pPr>
            <a:r>
              <a:rPr lang="nl-NL" sz="2100" dirty="0" err="1">
                <a:ea typeface="Calibri"/>
                <a:cs typeface="Calibri"/>
              </a:rPr>
              <a:t>Vendar pa je v </a:t>
            </a:r>
            <a:r>
              <a:rPr lang="nl-NL" sz="2100" dirty="0">
                <a:ea typeface="Calibri"/>
                <a:cs typeface="Calibri"/>
              </a:rPr>
              <a:t>nadaljevanju navedenih </a:t>
            </a:r>
            <a:r>
              <a:rPr lang="nl-NL" sz="2100" dirty="0" err="1">
                <a:ea typeface="Calibri"/>
                <a:cs typeface="Calibri"/>
              </a:rPr>
              <a:t>nekaj primerov, ki </a:t>
            </a:r>
            <a:r>
              <a:rPr lang="nl-NL" sz="2100" dirty="0">
                <a:ea typeface="Calibri"/>
                <a:cs typeface="Calibri"/>
              </a:rPr>
              <a:t>prikazujejo</a:t>
            </a:r>
            <a:r>
              <a:rPr lang="nl-NL" sz="2100" dirty="0" err="1">
                <a:ea typeface="Calibri"/>
                <a:cs typeface="Calibri"/>
              </a:rPr>
              <a:t>, kako so lahko </a:t>
            </a:r>
            <a:r>
              <a:rPr lang="nl-NL" sz="2100" dirty="0">
                <a:ea typeface="Calibri"/>
                <a:cs typeface="Calibri"/>
              </a:rPr>
              <a:t>ti </a:t>
            </a:r>
            <a:r>
              <a:rPr lang="nl-NL" sz="2100" dirty="0" err="1">
                <a:ea typeface="Calibri"/>
                <a:cs typeface="Calibri"/>
              </a:rPr>
              <a:t>signali </a:t>
            </a:r>
            <a:r>
              <a:rPr lang="nl-NL" sz="2100" dirty="0">
                <a:ea typeface="Calibri"/>
                <a:cs typeface="Calibri"/>
              </a:rPr>
              <a:t>videti:</a:t>
            </a:r>
            <a:endParaRPr lang="nl-NL" sz="2100" dirty="0"/>
          </a:p>
        </p:txBody>
      </p:sp>
      <p:pic>
        <p:nvPicPr>
          <p:cNvPr id="5" name="Εικόνα 4" descr="Εικόνα που περιέχει γραφικά, πορφυρό, κόκκινο, γραφιστική&#10;&#10;Περιγραφή που δημιουργήθηκε αυτόματα">
            <a:extLst>
              <a:ext uri="{FF2B5EF4-FFF2-40B4-BE49-F238E27FC236}">
                <a16:creationId xmlns:a16="http://schemas.microsoft.com/office/drawing/2014/main" id="{DE8D249C-04AA-B9D2-C7DF-F7EB1A5AB4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5587" y="257175"/>
            <a:ext cx="4124325" cy="6096000"/>
          </a:xfrm>
          <a:prstGeom prst="rect">
            <a:avLst/>
          </a:prstGeom>
        </p:spPr>
      </p:pic>
      <p:sp>
        <p:nvSpPr>
          <p:cNvPr id="6" name="Tekstvak 5">
            <a:extLst>
              <a:ext uri="{FF2B5EF4-FFF2-40B4-BE49-F238E27FC236}">
                <a16:creationId xmlns:a16="http://schemas.microsoft.com/office/drawing/2014/main" id="{9E6B3B3B-E4BD-51FB-E45A-2AAB92FADA86}"/>
              </a:ext>
            </a:extLst>
          </p:cNvPr>
          <p:cNvSpPr txBox="1"/>
          <p:nvPr/>
        </p:nvSpPr>
        <p:spPr>
          <a:xfrm>
            <a:off x="8502316" y="6603467"/>
            <a:ext cx="3689684" cy="276999"/>
          </a:xfrm>
          <a:prstGeom prst="rect">
            <a:avLst/>
          </a:prstGeom>
        </p:spPr>
        <p:txBody>
          <a:bodyPr wrap="square" rtlCol="0">
            <a:spAutoFit/>
          </a:bodyPr>
          <a:lstStyle/>
          <a:p>
            <a:pPr algn="r"/>
            <a:r>
              <a:rPr lang="nl-NL" sz="1200" dirty="0">
                <a:hlinkClick r:id="rId4"/>
              </a:rPr>
              <a:t>Vir </a:t>
            </a:r>
            <a:r>
              <a:rPr lang="nl-NL" sz="1200" dirty="0"/>
              <a:t>|Pixabay </a:t>
            </a:r>
            <a:r>
              <a:rPr lang="nl-NL" sz="1200" dirty="0">
                <a:hlinkClick r:id="rId5"/>
              </a:rPr>
              <a:t>Licenca</a:t>
            </a:r>
            <a:endParaRPr lang="nl-NL" sz="1200" dirty="0"/>
          </a:p>
        </p:txBody>
      </p:sp>
    </p:spTree>
    <p:extLst>
      <p:ext uri="{BB962C8B-B14F-4D97-AF65-F5344CB8AC3E}">
        <p14:creationId xmlns:p14="http://schemas.microsoft.com/office/powerpoint/2010/main" val="9866766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FB044C-DDDC-E640-E22C-808DF005D9FE}"/>
              </a:ext>
            </a:extLst>
          </p:cNvPr>
          <p:cNvSpPr>
            <a:spLocks noGrp="1"/>
          </p:cNvSpPr>
          <p:nvPr>
            <p:ph type="title"/>
          </p:nvPr>
        </p:nvSpPr>
        <p:spPr/>
        <p:txBody>
          <a:bodyPr/>
          <a:lstStyle/>
          <a:p>
            <a:r>
              <a:rPr lang="nl-NL" dirty="0" err="1"/>
              <a:t>Primeri signalov </a:t>
            </a:r>
            <a:r>
              <a:rPr lang="nl-NL" dirty="0"/>
              <a:t>rdeče </a:t>
            </a:r>
            <a:r>
              <a:rPr lang="nl-NL" dirty="0" err="1"/>
              <a:t>zastave </a:t>
            </a:r>
            <a:r>
              <a:rPr lang="nl-NL" dirty="0"/>
              <a:t>(3/3)</a:t>
            </a:r>
          </a:p>
        </p:txBody>
      </p:sp>
      <p:sp>
        <p:nvSpPr>
          <p:cNvPr id="3" name="Tijdelijke aanduiding voor inhoud 2">
            <a:extLst>
              <a:ext uri="{FF2B5EF4-FFF2-40B4-BE49-F238E27FC236}">
                <a16:creationId xmlns:a16="http://schemas.microsoft.com/office/drawing/2014/main" id="{407023E5-F645-252F-C2B5-02FE2C3A5A16}"/>
              </a:ext>
            </a:extLst>
          </p:cNvPr>
          <p:cNvSpPr>
            <a:spLocks noGrp="1"/>
          </p:cNvSpPr>
          <p:nvPr>
            <p:ph idx="1"/>
          </p:nvPr>
        </p:nvSpPr>
        <p:spPr>
          <a:xfrm>
            <a:off x="558000" y="1799999"/>
            <a:ext cx="5538000" cy="4865977"/>
          </a:xfrm>
        </p:spPr>
        <p:txBody>
          <a:bodyPr>
            <a:normAutofit/>
          </a:bodyPr>
          <a:lstStyle/>
          <a:p>
            <a:pPr marL="285750" indent="-285750">
              <a:buFont typeface="Arial,Sans-Serif"/>
              <a:buChar char="•"/>
            </a:pPr>
            <a:r>
              <a:rPr lang="nl-NL" sz="2400" dirty="0">
                <a:ea typeface="Calibri" panose="020F0502020204030204"/>
                <a:cs typeface="Calibri" panose="020F0502020204030204"/>
              </a:rPr>
              <a:t>uporaba </a:t>
            </a:r>
            <a:r>
              <a:rPr lang="nl-NL" sz="2400" dirty="0" err="1">
                <a:ea typeface="Calibri" panose="020F0502020204030204"/>
                <a:cs typeface="Calibri" panose="020F0502020204030204"/>
              </a:rPr>
              <a:t>problematičnih </a:t>
            </a:r>
            <a:r>
              <a:rPr lang="nl-NL" sz="2400" dirty="0">
                <a:ea typeface="Calibri" panose="020F0502020204030204"/>
                <a:cs typeface="Calibri" panose="020F0502020204030204"/>
              </a:rPr>
              <a:t>izjav ali </a:t>
            </a:r>
            <a:r>
              <a:rPr lang="nl-NL" sz="2400" dirty="0" err="1">
                <a:ea typeface="Calibri" panose="020F0502020204030204"/>
                <a:cs typeface="Calibri" panose="020F0502020204030204"/>
              </a:rPr>
              <a:t>jezika, za katerega je znano, da je povezan z </a:t>
            </a:r>
            <a:r>
              <a:rPr lang="nl-NL" sz="2400" dirty="0">
                <a:ea typeface="Calibri" panose="020F0502020204030204"/>
                <a:cs typeface="Calibri" panose="020F0502020204030204"/>
              </a:rPr>
              <a:t>dezinformacijskimi ali </a:t>
            </a:r>
            <a:r>
              <a:rPr lang="nl-NL" sz="2400" dirty="0" err="1">
                <a:ea typeface="Calibri" panose="020F0502020204030204"/>
                <a:cs typeface="Calibri" panose="020F0502020204030204"/>
              </a:rPr>
              <a:t>radikalnimi skupinami, </a:t>
            </a:r>
            <a:r>
              <a:rPr lang="nl-NL" sz="2400" dirty="0">
                <a:ea typeface="Calibri" panose="020F0502020204030204"/>
                <a:cs typeface="Calibri" panose="020F0502020204030204"/>
              </a:rPr>
              <a:t>na </a:t>
            </a:r>
            <a:r>
              <a:rPr lang="nl-NL" sz="2400" dirty="0" err="1">
                <a:ea typeface="Calibri" panose="020F0502020204030204"/>
                <a:cs typeface="Calibri" panose="020F0502020204030204"/>
              </a:rPr>
              <a:t>primer poudarjanje delitev na mi in oni, povezanih z etnično pripadnostjo </a:t>
            </a:r>
            <a:r>
              <a:rPr lang="nl-NL" sz="2400" dirty="0">
                <a:ea typeface="Calibri" panose="020F0502020204030204"/>
                <a:cs typeface="Calibri" panose="020F0502020204030204"/>
              </a:rPr>
              <a:t>ali </a:t>
            </a:r>
            <a:r>
              <a:rPr lang="nl-NL" sz="2400" dirty="0" err="1">
                <a:ea typeface="Calibri" panose="020F0502020204030204"/>
                <a:cs typeface="Calibri" panose="020F0502020204030204"/>
              </a:rPr>
              <a:t>vero</a:t>
            </a:r>
            <a:r>
              <a:rPr lang="nl-NL" sz="2400" dirty="0">
                <a:ea typeface="Calibri" panose="020F0502020204030204"/>
                <a:cs typeface="Calibri" panose="020F0502020204030204"/>
              </a:rPr>
              <a:t>. </a:t>
            </a:r>
          </a:p>
          <a:p>
            <a:pPr marL="285750" indent="-285750">
              <a:buFont typeface="Arial"/>
              <a:buChar char="•"/>
            </a:pPr>
            <a:r>
              <a:rPr lang="nl-NL" sz="2400" dirty="0" err="1">
                <a:ea typeface="Calibri" panose="020F0502020204030204"/>
                <a:cs typeface="Calibri" panose="020F0502020204030204"/>
              </a:rPr>
              <a:t>Vse večji </a:t>
            </a:r>
            <a:r>
              <a:rPr lang="nl-NL" sz="2400" dirty="0">
                <a:ea typeface="Calibri" panose="020F0502020204030204"/>
                <a:cs typeface="Calibri" panose="020F0502020204030204"/>
              </a:rPr>
              <a:t>občutek </a:t>
            </a:r>
            <a:r>
              <a:rPr lang="nl-NL" sz="2400" dirty="0" err="1">
                <a:ea typeface="Calibri" panose="020F0502020204030204"/>
                <a:cs typeface="Calibri" panose="020F0502020204030204"/>
              </a:rPr>
              <a:t>pripadnosti določeni </a:t>
            </a:r>
            <a:r>
              <a:rPr lang="nl-NL" sz="2400" dirty="0">
                <a:ea typeface="Calibri" panose="020F0502020204030204"/>
                <a:cs typeface="Calibri" panose="020F0502020204030204"/>
              </a:rPr>
              <a:t>(</a:t>
            </a:r>
            <a:r>
              <a:rPr lang="nl-NL" sz="2400" dirty="0" err="1">
                <a:ea typeface="Calibri" panose="020F0502020204030204"/>
                <a:cs typeface="Calibri" panose="020F0502020204030204"/>
              </a:rPr>
              <a:t>politični</a:t>
            </a:r>
            <a:r>
              <a:rPr lang="nl-NL" sz="2400" dirty="0">
                <a:ea typeface="Calibri" panose="020F0502020204030204"/>
                <a:cs typeface="Calibri" panose="020F0502020204030204"/>
              </a:rPr>
              <a:t>, </a:t>
            </a:r>
            <a:r>
              <a:rPr lang="nl-NL" sz="2400" dirty="0" err="1">
                <a:ea typeface="Calibri" panose="020F0502020204030204"/>
                <a:cs typeface="Calibri" panose="020F0502020204030204"/>
              </a:rPr>
              <a:t>verski</a:t>
            </a:r>
            <a:r>
              <a:rPr lang="nl-NL" sz="2400" dirty="0">
                <a:ea typeface="Calibri" panose="020F0502020204030204"/>
                <a:cs typeface="Calibri" panose="020F0502020204030204"/>
              </a:rPr>
              <a:t>, </a:t>
            </a:r>
            <a:r>
              <a:rPr lang="nl-NL" sz="2400" dirty="0" err="1">
                <a:ea typeface="Calibri" panose="020F0502020204030204"/>
                <a:cs typeface="Calibri" panose="020F0502020204030204"/>
              </a:rPr>
              <a:t>etnični</a:t>
            </a:r>
            <a:r>
              <a:rPr lang="nl-NL" sz="2400" dirty="0">
                <a:ea typeface="Calibri" panose="020F0502020204030204"/>
                <a:cs typeface="Calibri" panose="020F0502020204030204"/>
              </a:rPr>
              <a:t>) </a:t>
            </a:r>
            <a:r>
              <a:rPr lang="nl-NL" sz="2400" dirty="0" err="1">
                <a:ea typeface="Calibri" panose="020F0502020204030204"/>
                <a:cs typeface="Calibri" panose="020F0502020204030204"/>
              </a:rPr>
              <a:t>skupini </a:t>
            </a:r>
            <a:r>
              <a:rPr lang="nl-NL" sz="2400" dirty="0">
                <a:ea typeface="Calibri" panose="020F0502020204030204"/>
                <a:cs typeface="Calibri" panose="020F0502020204030204"/>
              </a:rPr>
              <a:t>ali </a:t>
            </a:r>
            <a:r>
              <a:rPr lang="nl-NL" sz="2400" dirty="0" err="1">
                <a:ea typeface="Calibri" panose="020F0502020204030204"/>
                <a:cs typeface="Calibri" panose="020F0502020204030204"/>
              </a:rPr>
              <a:t>nasprotno, </a:t>
            </a:r>
            <a:r>
              <a:rPr lang="nl-NL" sz="2400" dirty="0">
                <a:ea typeface="Calibri" panose="020F0502020204030204"/>
                <a:cs typeface="Calibri" panose="020F0502020204030204"/>
              </a:rPr>
              <a:t>občutek, da </a:t>
            </a:r>
            <a:r>
              <a:rPr lang="nl-NL" sz="2400" dirty="0" err="1">
                <a:ea typeface="Calibri" panose="020F0502020204030204"/>
                <a:cs typeface="Calibri" panose="020F0502020204030204"/>
              </a:rPr>
              <a:t>ne pripadajo nikamor</a:t>
            </a:r>
            <a:r>
              <a:rPr lang="nl-NL" sz="2400" dirty="0">
                <a:ea typeface="Calibri" panose="020F0502020204030204"/>
                <a:cs typeface="Calibri" panose="020F0502020204030204"/>
              </a:rPr>
              <a:t>.</a:t>
            </a:r>
          </a:p>
          <a:p>
            <a:pPr marL="285750" indent="-285750">
              <a:buFont typeface="Arial"/>
              <a:buChar char="•"/>
            </a:pPr>
            <a:r>
              <a:rPr lang="nl-NL" sz="2400" dirty="0">
                <a:ea typeface="Calibri" panose="020F0502020204030204"/>
                <a:cs typeface="Calibri" panose="020F0502020204030204"/>
              </a:rPr>
              <a:t>Prekinitev </a:t>
            </a:r>
            <a:r>
              <a:rPr lang="nl-NL" sz="2400" dirty="0" err="1">
                <a:ea typeface="Calibri" panose="020F0502020204030204"/>
                <a:cs typeface="Calibri" panose="020F0502020204030204"/>
              </a:rPr>
              <a:t>starih prijateljstev </a:t>
            </a:r>
            <a:r>
              <a:rPr lang="nl-NL" sz="2400" dirty="0">
                <a:ea typeface="Calibri" panose="020F0502020204030204"/>
                <a:cs typeface="Calibri" panose="020F0502020204030204"/>
              </a:rPr>
              <a:t>v </a:t>
            </a:r>
            <a:r>
              <a:rPr lang="nl-NL" sz="2400" dirty="0" err="1">
                <a:ea typeface="Calibri" panose="020F0502020204030204"/>
                <a:cs typeface="Calibri" panose="020F0502020204030204"/>
              </a:rPr>
              <a:t>korist </a:t>
            </a:r>
            <a:r>
              <a:rPr lang="nl-NL" sz="2400" dirty="0">
                <a:ea typeface="Calibri" panose="020F0502020204030204"/>
                <a:cs typeface="Calibri" panose="020F0502020204030204"/>
              </a:rPr>
              <a:t>novih </a:t>
            </a:r>
            <a:r>
              <a:rPr lang="nl-NL" sz="2400" dirty="0" err="1">
                <a:ea typeface="Calibri" panose="020F0502020204030204"/>
                <a:cs typeface="Calibri" panose="020F0502020204030204"/>
              </a:rPr>
              <a:t>prijateljev </a:t>
            </a:r>
            <a:r>
              <a:rPr lang="nl-NL" sz="2400" dirty="0">
                <a:ea typeface="Calibri" panose="020F0502020204030204"/>
                <a:cs typeface="Calibri" panose="020F0502020204030204"/>
              </a:rPr>
              <a:t>iz </a:t>
            </a:r>
            <a:r>
              <a:rPr lang="nl-NL" sz="2400" dirty="0" err="1">
                <a:ea typeface="Calibri" panose="020F0502020204030204"/>
                <a:cs typeface="Calibri" panose="020F0502020204030204"/>
              </a:rPr>
              <a:t>radikalne skupine</a:t>
            </a:r>
            <a:r>
              <a:rPr lang="nl-NL" sz="2400" dirty="0">
                <a:ea typeface="Calibri" panose="020F0502020204030204"/>
                <a:cs typeface="Calibri" panose="020F0502020204030204"/>
              </a:rPr>
              <a:t>.</a:t>
            </a:r>
          </a:p>
          <a:p>
            <a:pPr algn="just"/>
            <a:endParaRPr lang="nl-NL" dirty="0"/>
          </a:p>
        </p:txBody>
      </p:sp>
      <p:sp>
        <p:nvSpPr>
          <p:cNvPr id="4" name="Tijdelijke aanduiding voor inhoud 2">
            <a:extLst>
              <a:ext uri="{FF2B5EF4-FFF2-40B4-BE49-F238E27FC236}">
                <a16:creationId xmlns:a16="http://schemas.microsoft.com/office/drawing/2014/main" id="{4BE85469-928F-8A34-0F4E-932B7701FC50}"/>
              </a:ext>
            </a:extLst>
          </p:cNvPr>
          <p:cNvSpPr txBox="1">
            <a:spLocks/>
          </p:cNvSpPr>
          <p:nvPr/>
        </p:nvSpPr>
        <p:spPr>
          <a:xfrm>
            <a:off x="6085268" y="1799999"/>
            <a:ext cx="5680414" cy="486597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95C11F"/>
              </a:buClr>
              <a:buSzPct val="120000"/>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95C11F"/>
              </a:buClr>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95C11F"/>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a:buChar char="•"/>
            </a:pPr>
            <a:r>
              <a:rPr lang="nl-NL" dirty="0">
                <a:ea typeface="Calibri" panose="020F0502020204030204"/>
                <a:cs typeface="Calibri" panose="020F0502020204030204"/>
              </a:rPr>
              <a:t>Spremembe </a:t>
            </a:r>
            <a:r>
              <a:rPr lang="nl-NL" dirty="0" err="1">
                <a:ea typeface="Calibri" panose="020F0502020204030204"/>
                <a:cs typeface="Calibri" panose="020F0502020204030204"/>
              </a:rPr>
              <a:t>razpoloženja </a:t>
            </a:r>
            <a:r>
              <a:rPr lang="nl-NL" dirty="0">
                <a:ea typeface="Calibri" panose="020F0502020204030204"/>
                <a:cs typeface="Calibri" panose="020F0502020204030204"/>
              </a:rPr>
              <a:t>in/ali </a:t>
            </a:r>
            <a:r>
              <a:rPr lang="nl-NL" dirty="0" err="1">
                <a:ea typeface="Calibri" panose="020F0502020204030204"/>
                <a:cs typeface="Calibri" panose="020F0502020204030204"/>
              </a:rPr>
              <a:t>izoliranost</a:t>
            </a:r>
            <a:r>
              <a:rPr lang="nl-NL" dirty="0">
                <a:ea typeface="Calibri" panose="020F0502020204030204"/>
                <a:cs typeface="Calibri" panose="020F0502020204030204"/>
              </a:rPr>
              <a:t>.</a:t>
            </a:r>
          </a:p>
          <a:p>
            <a:pPr marL="285750" indent="-285750">
              <a:buFont typeface="Arial"/>
              <a:buChar char="•"/>
            </a:pPr>
            <a:r>
              <a:rPr lang="nl-NL" dirty="0" err="1">
                <a:ea typeface="Calibri" panose="020F0502020204030204"/>
                <a:cs typeface="Calibri" panose="020F0502020204030204"/>
              </a:rPr>
              <a:t>Opazne </a:t>
            </a:r>
            <a:r>
              <a:rPr lang="nl-NL" dirty="0">
                <a:ea typeface="Calibri" panose="020F0502020204030204"/>
                <a:cs typeface="Calibri" panose="020F0502020204030204"/>
              </a:rPr>
              <a:t>spremembe v (šolskem) uspehu ali </a:t>
            </a:r>
            <a:r>
              <a:rPr lang="nl-NL" dirty="0" err="1">
                <a:ea typeface="Calibri" panose="020F0502020204030204"/>
                <a:cs typeface="Calibri" panose="020F0502020204030204"/>
              </a:rPr>
              <a:t>izostajanju od pou</a:t>
            </a:r>
            <a:r>
              <a:rPr lang="nl-NL" dirty="0">
                <a:ea typeface="Calibri" panose="020F0502020204030204"/>
                <a:cs typeface="Calibri" panose="020F0502020204030204"/>
              </a:rPr>
              <a:t>ka.</a:t>
            </a:r>
          </a:p>
          <a:p>
            <a:pPr marL="285750" indent="-285750">
              <a:buFont typeface="Arial"/>
              <a:buChar char="•"/>
            </a:pPr>
            <a:r>
              <a:rPr lang="nl-NL" dirty="0">
                <a:ea typeface="Calibri" panose="020F0502020204030204"/>
                <a:cs typeface="Calibri" panose="020F0502020204030204"/>
              </a:rPr>
              <a:t>vključevanje v različne </a:t>
            </a:r>
            <a:r>
              <a:rPr lang="nl-NL" dirty="0" err="1">
                <a:ea typeface="Calibri" panose="020F0502020204030204"/>
                <a:cs typeface="Calibri" panose="020F0502020204030204"/>
              </a:rPr>
              <a:t>prostočasne dejavnosti</a:t>
            </a:r>
            <a:r>
              <a:rPr lang="nl-NL" dirty="0">
                <a:ea typeface="Calibri" panose="020F0502020204030204"/>
                <a:cs typeface="Calibri" panose="020F0502020204030204"/>
              </a:rPr>
              <a:t>.</a:t>
            </a:r>
          </a:p>
          <a:p>
            <a:pPr marL="285750" indent="-285750">
              <a:buFont typeface="Arial"/>
              <a:buChar char="•"/>
            </a:pPr>
            <a:r>
              <a:rPr lang="nl-NL" dirty="0" err="1">
                <a:ea typeface="Calibri" panose="020F0502020204030204"/>
                <a:cs typeface="Calibri" panose="020F0502020204030204"/>
              </a:rPr>
              <a:t>Sodelovanje </a:t>
            </a:r>
            <a:r>
              <a:rPr lang="nl-NL" dirty="0">
                <a:ea typeface="Calibri" panose="020F0502020204030204"/>
                <a:cs typeface="Calibri" panose="020F0502020204030204"/>
              </a:rPr>
              <a:t>v </a:t>
            </a:r>
            <a:r>
              <a:rPr lang="nl-NL" dirty="0" err="1">
                <a:ea typeface="Calibri" panose="020F0502020204030204"/>
                <a:cs typeface="Calibri" panose="020F0502020204030204"/>
              </a:rPr>
              <a:t>predstavitvah</a:t>
            </a:r>
            <a:r>
              <a:rPr lang="nl-NL" dirty="0">
                <a:ea typeface="Calibri" panose="020F0502020204030204"/>
                <a:cs typeface="Calibri" panose="020F0502020204030204"/>
              </a:rPr>
              <a:t>.</a:t>
            </a:r>
          </a:p>
          <a:p>
            <a:pPr marL="285750" indent="-285750">
              <a:buFont typeface="Arial"/>
              <a:buChar char="•"/>
            </a:pPr>
            <a:r>
              <a:rPr lang="nl-NL" dirty="0" err="1">
                <a:ea typeface="Calibri" panose="020F0502020204030204"/>
                <a:cs typeface="Calibri" panose="020F0502020204030204"/>
              </a:rPr>
              <a:t>Odklonilen </a:t>
            </a:r>
            <a:r>
              <a:rPr lang="nl-NL" dirty="0">
                <a:ea typeface="Calibri" panose="020F0502020204030204"/>
                <a:cs typeface="Calibri" panose="020F0502020204030204"/>
              </a:rPr>
              <a:t>odnos </a:t>
            </a:r>
            <a:r>
              <a:rPr lang="nl-NL" dirty="0" err="1">
                <a:ea typeface="Calibri" panose="020F0502020204030204"/>
                <a:cs typeface="Calibri" panose="020F0502020204030204"/>
              </a:rPr>
              <a:t>do </a:t>
            </a:r>
            <a:r>
              <a:rPr lang="nl-NL" dirty="0">
                <a:ea typeface="Calibri" panose="020F0502020204030204"/>
                <a:cs typeface="Calibri" panose="020F0502020204030204"/>
              </a:rPr>
              <a:t>družbe </a:t>
            </a:r>
            <a:r>
              <a:rPr lang="nl-NL" dirty="0" err="1">
                <a:ea typeface="Calibri" panose="020F0502020204030204"/>
                <a:cs typeface="Calibri" panose="020F0502020204030204"/>
              </a:rPr>
              <a:t>in oblasti</a:t>
            </a:r>
            <a:r>
              <a:rPr lang="nl-NL" dirty="0">
                <a:ea typeface="Calibri" panose="020F0502020204030204"/>
                <a:cs typeface="Calibri" panose="020F0502020204030204"/>
              </a:rPr>
              <a:t>.</a:t>
            </a:r>
          </a:p>
          <a:p>
            <a:pPr marL="285750" indent="-285750">
              <a:buFont typeface="Arial"/>
              <a:buChar char="•"/>
            </a:pPr>
            <a:r>
              <a:rPr lang="nl-NL" dirty="0">
                <a:ea typeface="Calibri" panose="020F0502020204030204"/>
                <a:cs typeface="Calibri" panose="020F0502020204030204"/>
              </a:rPr>
              <a:t>Radikalno spreminjanje oblačil ali videza.</a:t>
            </a:r>
          </a:p>
          <a:p>
            <a:pPr marL="285750" indent="-285750">
              <a:buFont typeface="Arial"/>
              <a:buChar char="•"/>
            </a:pPr>
            <a:r>
              <a:rPr lang="nl-NL" dirty="0">
                <a:ea typeface="Calibri" panose="020F0502020204030204"/>
                <a:cs typeface="Calibri" panose="020F0502020204030204"/>
              </a:rPr>
              <a:t>Nedavna izpostavljenost enemu ali več sprožilnim dejavnikom.</a:t>
            </a:r>
          </a:p>
          <a:p>
            <a:pPr algn="just"/>
            <a:endParaRPr lang="nl-NL" dirty="0"/>
          </a:p>
        </p:txBody>
      </p:sp>
      <p:pic>
        <p:nvPicPr>
          <p:cNvPr id="10" name="Εικόνα 9" descr="Εικόνα που περιέχει σημαία, κόκκινο, πορφυρό&#10;&#10;Περιγραφή που δημιουργήθηκε αυτόματα">
            <a:extLst>
              <a:ext uri="{FF2B5EF4-FFF2-40B4-BE49-F238E27FC236}">
                <a16:creationId xmlns:a16="http://schemas.microsoft.com/office/drawing/2014/main" id="{0E2A1992-18DE-7217-B5BE-E85D4599239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179567" y="192024"/>
            <a:ext cx="1678558" cy="1620857"/>
          </a:xfrm>
          <a:prstGeom prst="rect">
            <a:avLst/>
          </a:prstGeom>
        </p:spPr>
      </p:pic>
      <p:pic>
        <p:nvPicPr>
          <p:cNvPr id="11" name="Εικόνα 10" descr="Εικόνα που περιέχει σημαία, κόκκινο, πορφυρό&#10;&#10;Περιγραφή που δημιουργήθηκε αυτόματα">
            <a:extLst>
              <a:ext uri="{FF2B5EF4-FFF2-40B4-BE49-F238E27FC236}">
                <a16:creationId xmlns:a16="http://schemas.microsoft.com/office/drawing/2014/main" id="{418F50B9-96AE-3D6A-3481-461BC81BEA9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33318" y="179142"/>
            <a:ext cx="1678558" cy="1620857"/>
          </a:xfrm>
          <a:prstGeom prst="rect">
            <a:avLst/>
          </a:prstGeom>
        </p:spPr>
      </p:pic>
      <p:pic>
        <p:nvPicPr>
          <p:cNvPr id="12" name="Εικόνα 11" descr="Εικόνα που περιέχει σημαία, κόκκινο, πορφυρό&#10;&#10;Περιγραφή που δημιουργήθηκε αυτόματα">
            <a:extLst>
              <a:ext uri="{FF2B5EF4-FFF2-40B4-BE49-F238E27FC236}">
                <a16:creationId xmlns:a16="http://schemas.microsoft.com/office/drawing/2014/main" id="{42BC52FF-B5C2-E15F-F360-0A47683F21F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246492" y="138215"/>
            <a:ext cx="1678558" cy="1620857"/>
          </a:xfrm>
          <a:prstGeom prst="rect">
            <a:avLst/>
          </a:prstGeom>
        </p:spPr>
      </p:pic>
      <p:sp>
        <p:nvSpPr>
          <p:cNvPr id="13" name="Tekstvak 5">
            <a:extLst>
              <a:ext uri="{FF2B5EF4-FFF2-40B4-BE49-F238E27FC236}">
                <a16:creationId xmlns:a16="http://schemas.microsoft.com/office/drawing/2014/main" id="{436AF8A4-E9CB-03BE-DBC2-CA6FBFE23E75}"/>
              </a:ext>
            </a:extLst>
          </p:cNvPr>
          <p:cNvSpPr txBox="1"/>
          <p:nvPr/>
        </p:nvSpPr>
        <p:spPr>
          <a:xfrm>
            <a:off x="8502316" y="6603467"/>
            <a:ext cx="3689684" cy="276999"/>
          </a:xfrm>
          <a:prstGeom prst="rect">
            <a:avLst/>
          </a:prstGeom>
        </p:spPr>
        <p:txBody>
          <a:bodyPr wrap="square" rtlCol="0">
            <a:spAutoFit/>
          </a:bodyPr>
          <a:lstStyle/>
          <a:p>
            <a:pPr algn="r"/>
            <a:r>
              <a:rPr lang="nl-NL" sz="1200" dirty="0">
                <a:hlinkClick r:id="rId4"/>
              </a:rPr>
              <a:t>Vir </a:t>
            </a:r>
            <a:r>
              <a:rPr lang="nl-NL" sz="1200" dirty="0"/>
              <a:t>|Pixabay </a:t>
            </a:r>
            <a:r>
              <a:rPr lang="nl-NL" sz="1200" dirty="0">
                <a:hlinkClick r:id="rId5"/>
              </a:rPr>
              <a:t>Licenca</a:t>
            </a:r>
            <a:endParaRPr lang="nl-NL" sz="1200" dirty="0"/>
          </a:p>
        </p:txBody>
      </p:sp>
    </p:spTree>
    <p:extLst>
      <p:ext uri="{BB962C8B-B14F-4D97-AF65-F5344CB8AC3E}">
        <p14:creationId xmlns:p14="http://schemas.microsoft.com/office/powerpoint/2010/main" val="14768255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058616-C18C-4500-A384-B339255A4986}"/>
              </a:ext>
            </a:extLst>
          </p:cNvPr>
          <p:cNvSpPr>
            <a:spLocks noGrp="1"/>
          </p:cNvSpPr>
          <p:nvPr>
            <p:ph type="title"/>
          </p:nvPr>
        </p:nvSpPr>
        <p:spPr>
          <a:xfrm>
            <a:off x="558000" y="715951"/>
            <a:ext cx="11059692" cy="605096"/>
          </a:xfrm>
        </p:spPr>
        <p:txBody>
          <a:bodyPr>
            <a:normAutofit/>
          </a:bodyPr>
          <a:lstStyle/>
          <a:p>
            <a:r>
              <a:rPr lang="en-GB" sz="2400" dirty="0">
                <a:ea typeface="Adobe Gothic Std B"/>
              </a:rPr>
              <a:t>Reference in nadaljnje </a:t>
            </a:r>
            <a:r>
              <a:rPr lang="en-GB" sz="2400">
                <a:ea typeface="Adobe Gothic Std B"/>
              </a:rPr>
              <a:t>branje </a:t>
            </a:r>
            <a:endParaRPr lang="en-GB" sz="2400"/>
          </a:p>
        </p:txBody>
      </p:sp>
      <p:sp>
        <p:nvSpPr>
          <p:cNvPr id="3" name="Θέση περιεχομένου 2">
            <a:extLst>
              <a:ext uri="{FF2B5EF4-FFF2-40B4-BE49-F238E27FC236}">
                <a16:creationId xmlns:a16="http://schemas.microsoft.com/office/drawing/2014/main" id="{2C223045-2011-4DC7-8A60-9FA8F2015EF3}"/>
              </a:ext>
            </a:extLst>
          </p:cNvPr>
          <p:cNvSpPr>
            <a:spLocks noGrp="1"/>
          </p:cNvSpPr>
          <p:nvPr>
            <p:ph idx="1"/>
          </p:nvPr>
        </p:nvSpPr>
        <p:spPr>
          <a:xfrm>
            <a:off x="557999" y="1274112"/>
            <a:ext cx="10816017" cy="4865977"/>
          </a:xfrm>
        </p:spPr>
        <p:txBody>
          <a:bodyPr vert="horz" lIns="91440" tIns="45720" rIns="91440" bIns="45720" rtlCol="0" anchor="t">
            <a:noAutofit/>
          </a:bodyPr>
          <a:lstStyle/>
          <a:p>
            <a:pPr>
              <a:lnSpc>
                <a:spcPct val="150000"/>
              </a:lnSpc>
            </a:pPr>
            <a:r>
              <a:rPr lang="nl-NL" sz="1700" b="1" err="1">
                <a:cs typeface="Times New Roman"/>
              </a:rPr>
              <a:t>Smernice </a:t>
            </a:r>
            <a:r>
              <a:rPr lang="nl-NL" sz="1700" b="1" dirty="0">
                <a:cs typeface="Times New Roman"/>
              </a:rPr>
              <a:t>projekta COSTAID na spletni strani </a:t>
            </a:r>
            <a:r>
              <a:rPr lang="nl-NL" sz="1700" b="1" dirty="0">
                <a:cs typeface="Times New Roman"/>
                <a:hlinkClick r:id="rId3"/>
              </a:rPr>
              <a:t>costaid.eu, </a:t>
            </a:r>
            <a:r>
              <a:rPr lang="nl-NL" sz="1700" b="1" dirty="0">
                <a:cs typeface="Times New Roman"/>
              </a:rPr>
              <a:t>na </a:t>
            </a:r>
            <a:r>
              <a:rPr lang="nl-NL" sz="1700" b="1" err="1">
                <a:cs typeface="Times New Roman"/>
              </a:rPr>
              <a:t>katerih temeljijo </a:t>
            </a:r>
            <a:r>
              <a:rPr lang="nl-NL" sz="1700" b="1" dirty="0">
                <a:cs typeface="Times New Roman"/>
              </a:rPr>
              <a:t>ti diapozitivi.</a:t>
            </a:r>
            <a:endParaRPr lang="nl-NL"/>
          </a:p>
          <a:p>
            <a:pPr>
              <a:lnSpc>
                <a:spcPct val="150000"/>
              </a:lnSpc>
            </a:pPr>
            <a:r>
              <a:rPr lang="nl-NL" sz="1700" err="1">
                <a:cs typeface="Times New Roman"/>
              </a:rPr>
              <a:t>Ajzen</a:t>
            </a:r>
            <a:r>
              <a:rPr lang="nl-NL" sz="1700" dirty="0">
                <a:cs typeface="Times New Roman"/>
              </a:rPr>
              <a:t>, I. (1991). </a:t>
            </a:r>
            <a:r>
              <a:rPr lang="nl-NL" sz="1700" err="1">
                <a:cs typeface="Times New Roman"/>
              </a:rPr>
              <a:t>Teorija načrtovanega vedenja</a:t>
            </a:r>
            <a:r>
              <a:rPr lang="nl-NL" sz="1700" dirty="0">
                <a:cs typeface="Times New Roman"/>
              </a:rPr>
              <a:t>. </a:t>
            </a:r>
            <a:r>
              <a:rPr lang="nl-NL" sz="1700" i="1" err="1">
                <a:cs typeface="Times New Roman"/>
              </a:rPr>
              <a:t>Organizational Behavior and </a:t>
            </a:r>
            <a:r>
              <a:rPr lang="nl-NL" sz="1700" i="1" dirty="0">
                <a:cs typeface="Times New Roman"/>
              </a:rPr>
              <a:t>Human </a:t>
            </a:r>
            <a:r>
              <a:rPr lang="nl-NL" sz="1700" i="1" err="1">
                <a:cs typeface="Times New Roman"/>
              </a:rPr>
              <a:t>Decision Processes</a:t>
            </a:r>
            <a:r>
              <a:rPr lang="nl-NL" sz="1700" dirty="0">
                <a:cs typeface="Times New Roman"/>
              </a:rPr>
              <a:t>, </a:t>
            </a:r>
            <a:r>
              <a:rPr lang="nl-NL" sz="1700" i="1" dirty="0">
                <a:cs typeface="Times New Roman"/>
              </a:rPr>
              <a:t>50</a:t>
            </a:r>
            <a:r>
              <a:rPr lang="nl-NL" sz="1700" dirty="0">
                <a:cs typeface="Times New Roman"/>
              </a:rPr>
              <a:t>(2), 179-211. https://doi.</a:t>
            </a:r>
            <a:r>
              <a:rPr lang="nl-NL" sz="1700" dirty="0">
                <a:cs typeface="Times New Roman"/>
                <a:hlinkClick r:id="rId4"/>
              </a:rPr>
              <a:t>org/10.1016/0749-5978(91)90020-t</a:t>
            </a:r>
            <a:endParaRPr lang="nl-NL" sz="1700" dirty="0">
              <a:cs typeface="Times New Roman"/>
            </a:endParaRPr>
          </a:p>
          <a:p>
            <a:pPr>
              <a:lnSpc>
                <a:spcPct val="150000"/>
              </a:lnSpc>
            </a:pPr>
            <a:r>
              <a:rPr lang="nl-NL" sz="1700" err="1">
                <a:cs typeface="Times New Roman"/>
              </a:rPr>
              <a:t>Strokovnjaki </a:t>
            </a:r>
            <a:r>
              <a:rPr lang="nl-NL" sz="1700" dirty="0">
                <a:cs typeface="Times New Roman"/>
              </a:rPr>
              <a:t>RAN. (2023). </a:t>
            </a:r>
            <a:r>
              <a:rPr lang="nl-NL" sz="1700" i="1" err="1">
                <a:cs typeface="Times New Roman"/>
              </a:rPr>
              <a:t>Kako se odzvati na </a:t>
            </a:r>
            <a:r>
              <a:rPr lang="nl-NL" sz="1700" i="1" dirty="0">
                <a:cs typeface="Times New Roman"/>
              </a:rPr>
              <a:t>dezinformacije v javnem </a:t>
            </a:r>
            <a:r>
              <a:rPr lang="nl-NL" sz="1700" i="1" err="1">
                <a:cs typeface="Times New Roman"/>
              </a:rPr>
              <a:t>komuniciranju z vidika praktikov iz </a:t>
            </a:r>
            <a:r>
              <a:rPr lang="nl-NL" sz="1700" i="1" dirty="0">
                <a:cs typeface="Times New Roman"/>
              </a:rPr>
              <a:t>prve linije</a:t>
            </a:r>
            <a:r>
              <a:rPr lang="nl-NL" sz="1700" dirty="0">
                <a:cs typeface="Times New Roman"/>
              </a:rPr>
              <a:t>. Mreža za ozaveščanje o </a:t>
            </a:r>
            <a:r>
              <a:rPr lang="nl-NL" sz="1700" err="1">
                <a:cs typeface="Times New Roman"/>
              </a:rPr>
              <a:t>radikalizaciji (Radicalisation </a:t>
            </a:r>
            <a:r>
              <a:rPr lang="nl-NL" sz="1700" dirty="0">
                <a:cs typeface="Times New Roman"/>
              </a:rPr>
              <a:t>Awareness Network). </a:t>
            </a:r>
            <a:r>
              <a:rPr lang="nl-NL" sz="1700" dirty="0">
                <a:ea typeface="+mn-lt"/>
                <a:cs typeface="+mn-lt"/>
                <a:hlinkClick r:id="rId5"/>
              </a:rPr>
              <a:t>https://home-affairs.ec.europa.eu/system/files/2023-07/ran_cn_paper_how_to_respond_to_disinformation_in_public_communications_27-29032023_en.pdf</a:t>
            </a:r>
            <a:endParaRPr lang="nl-NL" sz="1700">
              <a:cs typeface="Times New Roman"/>
            </a:endParaRPr>
          </a:p>
          <a:p>
            <a:pPr>
              <a:lnSpc>
                <a:spcPct val="150000"/>
              </a:lnSpc>
            </a:pPr>
            <a:r>
              <a:rPr lang="nl-NL" sz="1700" dirty="0">
                <a:latin typeface="Calibri"/>
                <a:ea typeface="Calibri"/>
                <a:cs typeface="Times New Roman"/>
              </a:rPr>
              <a:t>Santos-d</a:t>
            </a:r>
            <a:r>
              <a:rPr lang="nl-NL" sz="1700" err="1">
                <a:latin typeface="Calibri"/>
                <a:ea typeface="Calibri"/>
                <a:cs typeface="Times New Roman"/>
              </a:rPr>
              <a:t>'Amorim</a:t>
            </a:r>
            <a:r>
              <a:rPr lang="nl-NL" sz="1700" dirty="0">
                <a:latin typeface="Calibri"/>
                <a:ea typeface="Calibri"/>
                <a:cs typeface="Times New Roman"/>
              </a:rPr>
              <a:t>, K., &amp; Miranda, M. (2021). </a:t>
            </a:r>
            <a:r>
              <a:rPr lang="nl-NL" sz="1700" err="1">
                <a:latin typeface="Calibri"/>
                <a:ea typeface="Calibri"/>
                <a:cs typeface="Times New Roman"/>
              </a:rPr>
              <a:t>Informação incorreta</a:t>
            </a:r>
            <a:r>
              <a:rPr lang="nl-NL" sz="1700" dirty="0">
                <a:latin typeface="Calibri"/>
                <a:ea typeface="Calibri"/>
                <a:cs typeface="Times New Roman"/>
              </a:rPr>
              <a:t>, </a:t>
            </a:r>
            <a:r>
              <a:rPr lang="nl-NL" sz="1700" err="1">
                <a:latin typeface="Calibri"/>
                <a:ea typeface="Calibri"/>
                <a:cs typeface="Times New Roman"/>
              </a:rPr>
              <a:t>desinformação </a:t>
            </a:r>
            <a:r>
              <a:rPr lang="nl-NL" sz="1700" dirty="0">
                <a:latin typeface="Calibri"/>
                <a:ea typeface="Calibri"/>
                <a:cs typeface="Times New Roman"/>
              </a:rPr>
              <a:t>e má </a:t>
            </a:r>
            <a:r>
              <a:rPr lang="nl-NL" sz="1700" err="1">
                <a:latin typeface="Calibri"/>
                <a:ea typeface="Calibri"/>
                <a:cs typeface="Times New Roman"/>
              </a:rPr>
              <a:t>informação</a:t>
            </a:r>
            <a:r>
              <a:rPr lang="nl-NL" sz="1700" dirty="0">
                <a:latin typeface="Calibri"/>
                <a:ea typeface="Calibri"/>
                <a:cs typeface="Times New Roman"/>
              </a:rPr>
              <a:t>: </a:t>
            </a:r>
            <a:r>
              <a:rPr lang="nl-NL" sz="1700" err="1">
                <a:latin typeface="Calibri"/>
                <a:ea typeface="Calibri"/>
                <a:cs typeface="Times New Roman"/>
              </a:rPr>
              <a:t>Esclarecendo definições </a:t>
            </a:r>
            <a:r>
              <a:rPr lang="nl-NL" sz="1700" dirty="0">
                <a:latin typeface="Calibri"/>
                <a:ea typeface="Calibri"/>
                <a:cs typeface="Times New Roman"/>
              </a:rPr>
              <a:t>e </a:t>
            </a:r>
            <a:r>
              <a:rPr lang="nl-NL" sz="1700" err="1">
                <a:latin typeface="Calibri"/>
                <a:ea typeface="Calibri"/>
                <a:cs typeface="Times New Roman"/>
              </a:rPr>
              <a:t>exemplos emplos tempos </a:t>
            </a:r>
            <a:r>
              <a:rPr lang="nl-NL" sz="1700" dirty="0">
                <a:latin typeface="Calibri"/>
                <a:ea typeface="Calibri"/>
                <a:cs typeface="Times New Roman"/>
              </a:rPr>
              <a:t>de </a:t>
            </a:r>
            <a:r>
              <a:rPr lang="nl-NL" sz="1700" err="1">
                <a:latin typeface="Calibri"/>
                <a:ea typeface="Calibri"/>
                <a:cs typeface="Times New Roman"/>
              </a:rPr>
              <a:t>desinfodemia</a:t>
            </a:r>
            <a:r>
              <a:rPr lang="nl-NL" sz="1700" dirty="0">
                <a:latin typeface="Calibri"/>
                <a:ea typeface="Calibri"/>
                <a:cs typeface="Times New Roman"/>
              </a:rPr>
              <a:t>. </a:t>
            </a:r>
            <a:r>
              <a:rPr lang="nl-NL" sz="1700" i="1" err="1">
                <a:latin typeface="Calibri"/>
                <a:ea typeface="Calibri"/>
                <a:cs typeface="Times New Roman"/>
              </a:rPr>
              <a:t>Encontros Bibli</a:t>
            </a:r>
            <a:r>
              <a:rPr lang="nl-NL" sz="1700" dirty="0">
                <a:latin typeface="Calibri"/>
                <a:ea typeface="Calibri"/>
                <a:cs typeface="Times New Roman"/>
              </a:rPr>
              <a:t>, </a:t>
            </a:r>
            <a:r>
              <a:rPr lang="nl-NL" sz="1700" i="1" dirty="0">
                <a:latin typeface="Calibri"/>
                <a:ea typeface="Calibri"/>
                <a:cs typeface="Times New Roman"/>
              </a:rPr>
              <a:t>26</a:t>
            </a:r>
            <a:r>
              <a:rPr lang="nl-NL" sz="1700" dirty="0">
                <a:latin typeface="Calibri"/>
                <a:ea typeface="Calibri"/>
                <a:cs typeface="Times New Roman"/>
              </a:rPr>
              <a:t>, 01-23. </a:t>
            </a:r>
            <a:r>
              <a:rPr lang="nl-NL" sz="1700" u="sng" dirty="0">
                <a:solidFill>
                  <a:srgbClr val="0070C0"/>
                </a:solidFill>
                <a:latin typeface="Calibri"/>
                <a:ea typeface="Calibri"/>
                <a:cs typeface="Times New Roman"/>
                <a:hlinkClick r:id="rId6">
                  <a:extLst>
                    <a:ext uri="{A12FA001-AC4F-418D-AE19-62706E023703}">
                      <ahyp:hlinkClr xmlns="" xmlns:a16="http://schemas.microsoft.com/office/drawing/2014/main" xmlns:p14="http://schemas.microsoft.com/office/powerpoint/2010/main" xmlns:ahyp="http://schemas.microsoft.com/office/drawing/2018/hyperlinkcolor" val="tx"/>
                    </a:ext>
                  </a:extLst>
                </a:hlinkClick>
              </a:rPr>
              <a:t>https://doi.org/10.5007/1518-2924.2021.e76900</a:t>
            </a:r>
            <a:endParaRPr lang="nl-NL" sz="1700" dirty="0">
              <a:solidFill>
                <a:srgbClr val="0070C0"/>
              </a:solidFill>
              <a:latin typeface="Calibri"/>
              <a:ea typeface="Calibri"/>
              <a:cs typeface="Calibri"/>
            </a:endParaRPr>
          </a:p>
          <a:p>
            <a:pPr marL="457200" indent="-457200">
              <a:lnSpc>
                <a:spcPct val="200000"/>
              </a:lnSpc>
            </a:pPr>
            <a:endParaRPr lang="nl-NL" sz="1700" dirty="0">
              <a:cs typeface="Times New Roman"/>
            </a:endParaRPr>
          </a:p>
          <a:p>
            <a:endParaRPr lang="en-GB" sz="1700" dirty="0"/>
          </a:p>
          <a:p>
            <a:endParaRPr lang="en-GB" sz="1700" dirty="0">
              <a:ea typeface="Calibri" panose="020F0502020204030204"/>
              <a:cs typeface="Calibri" panose="020F0502020204030204"/>
            </a:endParaRPr>
          </a:p>
          <a:p>
            <a:endParaRPr lang="en-GB" sz="1700" dirty="0">
              <a:ea typeface="Calibri" panose="020F0502020204030204"/>
              <a:cs typeface="Calibri" panose="020F0502020204030204"/>
            </a:endParaRPr>
          </a:p>
        </p:txBody>
      </p:sp>
    </p:spTree>
    <p:extLst>
      <p:ext uri="{BB962C8B-B14F-4D97-AF65-F5344CB8AC3E}">
        <p14:creationId xmlns:p14="http://schemas.microsoft.com/office/powerpoint/2010/main" val="37358107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5">
            <a:extLst>
              <a:ext uri="{FF2B5EF4-FFF2-40B4-BE49-F238E27FC236}">
                <a16:creationId xmlns:a16="http://schemas.microsoft.com/office/drawing/2014/main" id="{807C98D1-01AE-4DFA-9C42-DDBEB533C1BE}"/>
              </a:ext>
            </a:extLst>
          </p:cNvPr>
          <p:cNvPicPr>
            <a:picLocks noChangeAspect="1"/>
          </p:cNvPicPr>
          <p:nvPr/>
        </p:nvPicPr>
        <p:blipFill>
          <a:blip r:embed="rId3"/>
          <a:stretch>
            <a:fillRect/>
          </a:stretch>
        </p:blipFill>
        <p:spPr>
          <a:xfrm>
            <a:off x="4599736" y="2433105"/>
            <a:ext cx="2612304" cy="2612304"/>
          </a:xfrm>
          <a:prstGeom prst="rect">
            <a:avLst/>
          </a:prstGeom>
        </p:spPr>
      </p:pic>
      <p:sp>
        <p:nvSpPr>
          <p:cNvPr id="24" name="Τίτλος 6">
            <a:extLst>
              <a:ext uri="{FF2B5EF4-FFF2-40B4-BE49-F238E27FC236}">
                <a16:creationId xmlns:a16="http://schemas.microsoft.com/office/drawing/2014/main" id="{88F39797-8ECA-4CC0-ADFC-28793E1CA72E}"/>
              </a:ext>
            </a:extLst>
          </p:cNvPr>
          <p:cNvSpPr txBox="1">
            <a:spLocks/>
          </p:cNvSpPr>
          <p:nvPr/>
        </p:nvSpPr>
        <p:spPr>
          <a:xfrm>
            <a:off x="3210313" y="4867475"/>
            <a:ext cx="53911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l-GR" sz="2000" kern="1200" dirty="0">
                <a:solidFill>
                  <a:srgbClr val="7030A0"/>
                </a:solidFill>
                <a:latin typeface="Gill Sans Ultra Bold" panose="020B0A02020104020203" pitchFamily="34" charset="0"/>
                <a:ea typeface="+mj-ea"/>
                <a:cs typeface="+mj-cs"/>
              </a:defRPr>
            </a:lvl1pPr>
          </a:lstStyle>
          <a:p>
            <a:pPr>
              <a:lnSpc>
                <a:spcPct val="100000"/>
              </a:lnSpc>
              <a:spcAft>
                <a:spcPts val="600"/>
              </a:spcAft>
            </a:pPr>
            <a:r>
              <a:rPr lang="en-US" sz="3200" b="1">
                <a:solidFill>
                  <a:schemeClr val="bg1"/>
                </a:solidFill>
                <a:latin typeface="+mj-lt"/>
              </a:rPr>
              <a:t>Čestitamo!</a:t>
            </a:r>
            <a:r>
              <a:rPr lang="en-US" sz="2800" b="1">
                <a:solidFill>
                  <a:schemeClr val="bg1"/>
                </a:solidFill>
                <a:latin typeface="+mj-lt"/>
              </a:rPr>
              <a:t/>
            </a:r>
            <a:br>
              <a:rPr lang="en-US" sz="2800" b="1">
                <a:solidFill>
                  <a:schemeClr val="bg1"/>
                </a:solidFill>
                <a:latin typeface="+mj-lt"/>
              </a:rPr>
            </a:br>
            <a:r>
              <a:rPr lang="en-US" b="1">
                <a:solidFill>
                  <a:schemeClr val="bg1"/>
                </a:solidFill>
                <a:latin typeface="+mj-lt"/>
              </a:rPr>
              <a:t>Zaključili ste ta del</a:t>
            </a:r>
            <a:endParaRPr lang="en-US" sz="2800" b="1">
              <a:solidFill>
                <a:schemeClr val="bg1"/>
              </a:solidFill>
              <a:latin typeface="+mj-lt"/>
            </a:endParaRPr>
          </a:p>
        </p:txBody>
      </p:sp>
      <p:pic>
        <p:nvPicPr>
          <p:cNvPr id="5" name="Picture 2">
            <a:extLst>
              <a:ext uri="{FF2B5EF4-FFF2-40B4-BE49-F238E27FC236}">
                <a16:creationId xmlns:a16="http://schemas.microsoft.com/office/drawing/2014/main" id="{820CF07E-63BD-943B-4C02-57982ED82E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7373" y="6234021"/>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12" name="Ορθογώνιο 5">
            <a:extLst>
              <a:ext uri="{FF2B5EF4-FFF2-40B4-BE49-F238E27FC236}">
                <a16:creationId xmlns:a16="http://schemas.microsoft.com/office/drawing/2014/main" id="{44116D37-2457-87B8-D92F-855339CFE361}"/>
              </a:ext>
            </a:extLst>
          </p:cNvPr>
          <p:cNvSpPr/>
          <p:nvPr/>
        </p:nvSpPr>
        <p:spPr>
          <a:xfrm>
            <a:off x="2567709" y="6258631"/>
            <a:ext cx="8014798" cy="632422"/>
          </a:xfrm>
          <a:prstGeom prst="rect">
            <a:avLst/>
          </a:prstGeom>
        </p:spPr>
        <p:txBody>
          <a:bodyPr vert="horz" lIns="91440" tIns="45720" rIns="91440" bIns="45720" rtlCol="0" anchor="ctr">
            <a:normAutofit/>
          </a:bodyPr>
          <a:lstStyle/>
          <a:p>
            <a:pPr>
              <a:lnSpc>
                <a:spcPct val="90000"/>
              </a:lnSpc>
              <a:spcAft>
                <a:spcPts val="600"/>
              </a:spcAft>
            </a:pPr>
            <a:r>
              <a:rPr lang="en-US" sz="1100" b="0" i="0" dirty="0">
                <a:latin typeface="+mj-lt"/>
              </a:rPr>
              <a:t>Financira Evropska unija. Izražena stališča in mnenja so izključno stališča in mnenja avtorjev in ne odražajo nujno stališč in mnenj Evropske unije ali Izvajalske agencije za izobraževanje in kulturo (EACEA). Niti Evropska unija niti EACEA ne moreta biti odgovorna zanje.</a:t>
            </a:r>
            <a:endParaRPr lang="en-US" sz="1100" dirty="0">
              <a:effectLst>
                <a:outerShdw blurRad="38100" dist="38100" dir="2700000" algn="tl">
                  <a:srgbClr val="000000">
                    <a:alpha val="43137"/>
                  </a:srgbClr>
                </a:outerShdw>
              </a:effectLst>
              <a:latin typeface="+mj-lt"/>
            </a:endParaRPr>
          </a:p>
        </p:txBody>
      </p:sp>
      <p:sp>
        <p:nvSpPr>
          <p:cNvPr id="4" name="Title 3">
            <a:extLst>
              <a:ext uri="{FF2B5EF4-FFF2-40B4-BE49-F238E27FC236}">
                <a16:creationId xmlns:a16="http://schemas.microsoft.com/office/drawing/2014/main" id="{A5830B8B-25B5-4DAD-5AA5-C563F5FA438F}"/>
              </a:ext>
            </a:extLst>
          </p:cNvPr>
          <p:cNvSpPr>
            <a:spLocks noGrp="1"/>
          </p:cNvSpPr>
          <p:nvPr>
            <p:ph type="title"/>
          </p:nvPr>
        </p:nvSpPr>
        <p:spPr/>
        <p:txBody>
          <a:bodyPr/>
          <a:lstStyle/>
          <a:p>
            <a:endParaRPr lang="el-GR"/>
          </a:p>
        </p:txBody>
      </p:sp>
    </p:spTree>
    <p:extLst>
      <p:ext uri="{BB962C8B-B14F-4D97-AF65-F5344CB8AC3E}">
        <p14:creationId xmlns:p14="http://schemas.microsoft.com/office/powerpoint/2010/main" val="3246019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E2D38E87-33DB-46E9-933D-FDECBD945692}"/>
              </a:ext>
            </a:extLst>
          </p:cNvPr>
          <p:cNvSpPr>
            <a:spLocks noGrp="1"/>
          </p:cNvSpPr>
          <p:nvPr>
            <p:ph type="title" idx="4294967295"/>
          </p:nvPr>
        </p:nvSpPr>
        <p:spPr>
          <a:xfrm>
            <a:off x="9193" y="-277185"/>
            <a:ext cx="11857935" cy="1782763"/>
          </a:xfrm>
        </p:spPr>
        <p:txBody>
          <a:bodyPr anchor="b">
            <a:normAutofit/>
          </a:bodyPr>
          <a:lstStyle/>
          <a:p>
            <a:pPr algn="ctr"/>
            <a:r>
              <a:rPr lang="en-US" sz="5400"/>
              <a:t>Moduli</a:t>
            </a:r>
            <a:endParaRPr lang="el-GR" sz="5400"/>
          </a:p>
        </p:txBody>
      </p:sp>
      <p:graphicFrame>
        <p:nvGraphicFramePr>
          <p:cNvPr id="6" name="Διάγραμμα 5">
            <a:extLst>
              <a:ext uri="{FF2B5EF4-FFF2-40B4-BE49-F238E27FC236}">
                <a16:creationId xmlns:a16="http://schemas.microsoft.com/office/drawing/2014/main" id="{654CCD75-E89A-4C6C-BF75-D840AD726219}"/>
              </a:ext>
            </a:extLst>
          </p:cNvPr>
          <p:cNvGraphicFramePr/>
          <p:nvPr>
            <p:extLst>
              <p:ext uri="{D42A27DB-BD31-4B8C-83A1-F6EECF244321}">
                <p14:modId xmlns:p14="http://schemas.microsoft.com/office/powerpoint/2010/main" val="3608138234"/>
              </p:ext>
            </p:extLst>
          </p:nvPr>
        </p:nvGraphicFramePr>
        <p:xfrm>
          <a:off x="791283" y="2162175"/>
          <a:ext cx="4961817" cy="34432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Γραφικό 6">
            <a:extLst>
              <a:ext uri="{FF2B5EF4-FFF2-40B4-BE49-F238E27FC236}">
                <a16:creationId xmlns:a16="http://schemas.microsoft.com/office/drawing/2014/main" id="{5E0860D2-CD37-7A1F-1396-B964A1B9D311}"/>
              </a:ext>
            </a:extLst>
          </p:cNvPr>
          <p:cNvPicPr>
            <a:picLocks noChangeAspect="1"/>
          </p:cNvPicPr>
          <p:nvPr/>
        </p:nvPicPr>
        <p:blipFill>
          <a:blip r:embed="rId8">
            <a:extLst>
              <a:ext uri="{96DAC541-7B7A-43D3-8B79-37D633B846F1}">
                <asvg:svgBlip xmlns="" xmlns:a16="http://schemas.microsoft.com/office/drawing/2014/main" xmlns:p14="http://schemas.microsoft.com/office/powerpoint/2010/main" xmlns:dgm="http://schemas.openxmlformats.org/drawingml/2006/diagram" xmlns:a14="http://schemas.microsoft.com/office/drawing/2010/main" xmlns:asvg="http://schemas.microsoft.com/office/drawing/2016/SVG/main" r:embed="rId9"/>
              </a:ext>
            </a:extLst>
          </a:blip>
          <a:stretch>
            <a:fillRect/>
          </a:stretch>
        </p:blipFill>
        <p:spPr>
          <a:xfrm>
            <a:off x="65504" y="46380"/>
            <a:ext cx="2839621" cy="708203"/>
          </a:xfrm>
          <a:prstGeom prst="rect">
            <a:avLst/>
          </a:prstGeom>
        </p:spPr>
      </p:pic>
      <p:graphicFrame>
        <p:nvGraphicFramePr>
          <p:cNvPr id="9" name="Διάγραμμα 5">
            <a:extLst>
              <a:ext uri="{FF2B5EF4-FFF2-40B4-BE49-F238E27FC236}">
                <a16:creationId xmlns:a16="http://schemas.microsoft.com/office/drawing/2014/main" id="{0F6221FA-CCBB-7318-4AB1-8EA358DD88C7}"/>
              </a:ext>
            </a:extLst>
          </p:cNvPr>
          <p:cNvGraphicFramePr/>
          <p:nvPr>
            <p:extLst>
              <p:ext uri="{D42A27DB-BD31-4B8C-83A1-F6EECF244321}">
                <p14:modId xmlns:p14="http://schemas.microsoft.com/office/powerpoint/2010/main" val="3068723873"/>
              </p:ext>
            </p:extLst>
          </p:nvPr>
        </p:nvGraphicFramePr>
        <p:xfrm>
          <a:off x="6325308" y="1632696"/>
          <a:ext cx="4961817" cy="437365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8" name="Εικόνα 7"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5E876A4C-1633-C043-8FF6-871D6AA042FC}"/>
              </a:ext>
            </a:extLst>
          </p:cNvPr>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0" y="6185446"/>
            <a:ext cx="2515320" cy="662723"/>
          </a:xfrm>
          <a:prstGeom prst="rect">
            <a:avLst/>
          </a:prstGeom>
        </p:spPr>
      </p:pic>
    </p:spTree>
    <p:extLst>
      <p:ext uri="{BB962C8B-B14F-4D97-AF65-F5344CB8AC3E}">
        <p14:creationId xmlns:p14="http://schemas.microsoft.com/office/powerpoint/2010/main" val="10418302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n-US" sz="2200" b="1"/>
              <a:t>Cilji</a:t>
            </a:r>
            <a:endParaRPr lang="el-GR"/>
          </a:p>
        </p:txBody>
      </p:sp>
      <p:pic>
        <p:nvPicPr>
          <p:cNvPr id="15" name="Γραφικό 14" descr="Στόχος με συμπαγές γέμισμα">
            <a:extLst>
              <a:ext uri="{FF2B5EF4-FFF2-40B4-BE49-F238E27FC236}">
                <a16:creationId xmlns:a16="http://schemas.microsoft.com/office/drawing/2014/main" id="{4313419D-52B3-4469-9529-313D9EB0AF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4"/>
              </a:ext>
            </a:extLst>
          </a:blip>
          <a:stretch>
            <a:fillRect/>
          </a:stretch>
        </p:blipFill>
        <p:spPr>
          <a:xfrm>
            <a:off x="8412367" y="2213810"/>
            <a:ext cx="3779633" cy="3779633"/>
          </a:xfrm>
          <a:prstGeom prst="rect">
            <a:avLst/>
          </a:prstGeom>
        </p:spPr>
      </p:pic>
      <p:sp>
        <p:nvSpPr>
          <p:cNvPr id="5" name="Θέση περιεχομένου 4">
            <a:extLst>
              <a:ext uri="{FF2B5EF4-FFF2-40B4-BE49-F238E27FC236}">
                <a16:creationId xmlns:a16="http://schemas.microsoft.com/office/drawing/2014/main" id="{A8A9FD9A-D149-4CB3-A9BB-556DD2E24D3A}"/>
              </a:ext>
            </a:extLst>
          </p:cNvPr>
          <p:cNvSpPr>
            <a:spLocks noGrp="1"/>
          </p:cNvSpPr>
          <p:nvPr>
            <p:ph idx="1"/>
          </p:nvPr>
        </p:nvSpPr>
        <p:spPr>
          <a:xfrm>
            <a:off x="558000" y="2903974"/>
            <a:ext cx="7872768" cy="3101691"/>
          </a:xfrm>
        </p:spPr>
        <p:txBody>
          <a:bodyPr>
            <a:normAutofit/>
          </a:bodyPr>
          <a:lstStyle/>
          <a:p>
            <a:pPr>
              <a:buClr>
                <a:srgbClr val="95C11F"/>
              </a:buClr>
            </a:pPr>
            <a:r>
              <a:rPr lang="en-GB" dirty="0"/>
              <a:t>Pojasniti, kaj pomeni informacijska motnja.</a:t>
            </a:r>
          </a:p>
          <a:p>
            <a:pPr>
              <a:buClr>
                <a:srgbClr val="95C11F"/>
              </a:buClr>
              <a:buFont typeface="Wingdings" panose="05000000000000000000" pitchFamily="2" charset="2"/>
              <a:buChar char="ü"/>
            </a:pPr>
            <a:r>
              <a:rPr lang="en-GB" dirty="0"/>
              <a:t>ozaveščanje o vzrokih in drugih vplivih v zvezi s prepričanjem o informacijskih motnjah</a:t>
            </a:r>
          </a:p>
          <a:p>
            <a:pPr>
              <a:buClr>
                <a:srgbClr val="95C11F"/>
              </a:buClr>
            </a:pPr>
            <a:r>
              <a:rPr lang="en-GB" dirty="0"/>
              <a:t>pojasniti, kako ti vplivi delujejo in vplivajo na človekovo zaznavanje.</a:t>
            </a:r>
          </a:p>
          <a:p>
            <a:pPr>
              <a:buClr>
                <a:srgbClr val="95C11F"/>
              </a:buClr>
            </a:pPr>
            <a:r>
              <a:rPr lang="en-GB" dirty="0"/>
              <a:t>Pridobiti spretnosti za prepoznavanje in obvladovanje prepričanja v informacijsko motnjo. </a:t>
            </a:r>
          </a:p>
        </p:txBody>
      </p:sp>
    </p:spTree>
    <p:extLst>
      <p:ext uri="{BB962C8B-B14F-4D97-AF65-F5344CB8AC3E}">
        <p14:creationId xmlns:p14="http://schemas.microsoft.com/office/powerpoint/2010/main" val="20330931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schermopname, cirkel, Lettertype&#10;&#10;Automatisch gegenereerde beschrijving">
            <a:extLst>
              <a:ext uri="{FF2B5EF4-FFF2-40B4-BE49-F238E27FC236}">
                <a16:creationId xmlns:a16="http://schemas.microsoft.com/office/drawing/2014/main" id="{05521C1D-6E6E-8E77-2221-14FA13975F86}"/>
              </a:ext>
            </a:extLst>
          </p:cNvPr>
          <p:cNvPicPr>
            <a:picLocks noChangeAspect="1"/>
          </p:cNvPicPr>
          <p:nvPr/>
        </p:nvPicPr>
        <p:blipFill>
          <a:blip r:embed="rId3"/>
          <a:stretch>
            <a:fillRect/>
          </a:stretch>
        </p:blipFill>
        <p:spPr>
          <a:xfrm>
            <a:off x="5958625" y="237453"/>
            <a:ext cx="6145368" cy="5352785"/>
          </a:xfrm>
          <a:prstGeom prst="rect">
            <a:avLst/>
          </a:prstGeom>
        </p:spPr>
      </p:pic>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n-GB"/>
              <a:t>Kaj je informacijska motnja?</a:t>
            </a:r>
          </a:p>
        </p:txBody>
      </p:sp>
      <p:sp>
        <p:nvSpPr>
          <p:cNvPr id="11" name="Ορθογώνιο 1">
            <a:extLst>
              <a:ext uri="{FF2B5EF4-FFF2-40B4-BE49-F238E27FC236}">
                <a16:creationId xmlns:a16="http://schemas.microsoft.com/office/drawing/2014/main" id="{E314B2E6-0586-408E-8D1A-41287EF3B8C4}"/>
              </a:ext>
            </a:extLst>
          </p:cNvPr>
          <p:cNvSpPr/>
          <p:nvPr/>
        </p:nvSpPr>
        <p:spPr>
          <a:xfrm>
            <a:off x="3418652" y="6566673"/>
            <a:ext cx="8772088" cy="276999"/>
          </a:xfrm>
          <a:prstGeom prst="rect">
            <a:avLst/>
          </a:prstGeom>
        </p:spPr>
        <p:txBody>
          <a:bodyPr wrap="square" lIns="91440" tIns="45720" rIns="91440" bIns="45720" anchor="t">
            <a:spAutoFit/>
          </a:bodyPr>
          <a:lstStyle/>
          <a:p>
            <a:pPr algn="r"/>
            <a:r>
              <a:rPr lang="en-US" sz="1200" dirty="0">
                <a:hlinkClick r:id="rId4"/>
              </a:rPr>
              <a:t>Izvorna slika (spremenjena)</a:t>
            </a:r>
            <a:endParaRPr lang="en-US" sz="1200" dirty="0"/>
          </a:p>
        </p:txBody>
      </p:sp>
      <p:graphicFrame>
        <p:nvGraphicFramePr>
          <p:cNvPr id="14" name="Tijdelijke aanduiding voor inhoud 4">
            <a:extLst>
              <a:ext uri="{FF2B5EF4-FFF2-40B4-BE49-F238E27FC236}">
                <a16:creationId xmlns:a16="http://schemas.microsoft.com/office/drawing/2014/main" id="{913CC63E-F9F4-ED85-397C-8EF48AC86996}"/>
              </a:ext>
            </a:extLst>
          </p:cNvPr>
          <p:cNvGraphicFramePr>
            <a:graphicFrameLocks/>
          </p:cNvGraphicFramePr>
          <p:nvPr>
            <p:extLst>
              <p:ext uri="{D42A27DB-BD31-4B8C-83A1-F6EECF244321}">
                <p14:modId xmlns:p14="http://schemas.microsoft.com/office/powerpoint/2010/main" val="189050401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Tekstvak 7">
            <a:extLst>
              <a:ext uri="{FF2B5EF4-FFF2-40B4-BE49-F238E27FC236}">
                <a16:creationId xmlns:a16="http://schemas.microsoft.com/office/drawing/2014/main" id="{70687175-E4D1-56A5-31C7-77722205015B}"/>
              </a:ext>
            </a:extLst>
          </p:cNvPr>
          <p:cNvSpPr txBox="1"/>
          <p:nvPr/>
        </p:nvSpPr>
        <p:spPr>
          <a:xfrm>
            <a:off x="71699" y="1718146"/>
            <a:ext cx="6070332" cy="5493812"/>
          </a:xfrm>
          <a:prstGeom prst="rect">
            <a:avLst/>
          </a:prstGeom>
        </p:spPr>
        <p:txBody>
          <a:bodyPr wrap="square" rtlCol="0">
            <a:spAutoFit/>
          </a:bodyPr>
          <a:lstStyle/>
          <a:p>
            <a:pPr>
              <a:spcBef>
                <a:spcPts val="600"/>
              </a:spcBef>
              <a:spcAft>
                <a:spcPts val="600"/>
              </a:spcAft>
            </a:pPr>
            <a:r>
              <a:rPr lang="nl-NL" sz="2000" dirty="0"/>
              <a:t>Informacijska motnja je skupni izraz za tri vrste zavajajočih in/ali škodljivih informacij. </a:t>
            </a:r>
          </a:p>
          <a:p>
            <a:pPr>
              <a:spcBef>
                <a:spcPts val="600"/>
              </a:spcBef>
              <a:spcAft>
                <a:spcPts val="600"/>
              </a:spcAft>
            </a:pPr>
            <a:r>
              <a:rPr lang="nl-NL" sz="2000" dirty="0"/>
              <a:t>Te vrste se delijo v dve kategoriji: </a:t>
            </a:r>
          </a:p>
          <a:p>
            <a:pPr marL="800100" lvl="1" indent="-342900">
              <a:spcBef>
                <a:spcPts val="600"/>
              </a:spcBef>
              <a:spcAft>
                <a:spcPts val="600"/>
              </a:spcAft>
              <a:buClr>
                <a:srgbClr val="95C11F"/>
              </a:buClr>
              <a:buFont typeface="Wingdings" panose="05000000000000000000" pitchFamily="2" charset="2"/>
              <a:buChar char="§"/>
            </a:pPr>
            <a:r>
              <a:rPr lang="nl-NL" sz="2000" dirty="0" err="1"/>
              <a:t>Ne glede na to, ali so </a:t>
            </a:r>
            <a:r>
              <a:rPr lang="nl-NL" sz="2000" dirty="0"/>
              <a:t>informacije </a:t>
            </a:r>
            <a:r>
              <a:rPr lang="nl-NL" sz="2000" b="1" dirty="0" err="1"/>
              <a:t>napačne </a:t>
            </a:r>
            <a:r>
              <a:rPr lang="nl-NL" sz="2000" b="1" dirty="0"/>
              <a:t>ali </a:t>
            </a:r>
            <a:r>
              <a:rPr lang="nl-NL" sz="2000" b="1" dirty="0" err="1"/>
              <a:t>ne</a:t>
            </a:r>
            <a:r>
              <a:rPr lang="nl-NL" sz="2000" dirty="0"/>
              <a:t>.</a:t>
            </a:r>
          </a:p>
          <a:p>
            <a:pPr marL="800100" lvl="1" indent="-342900">
              <a:spcBef>
                <a:spcPts val="600"/>
              </a:spcBef>
              <a:spcAft>
                <a:spcPts val="600"/>
              </a:spcAft>
              <a:buClr>
                <a:srgbClr val="95C11F"/>
              </a:buClr>
              <a:buFont typeface="Wingdings" panose="05000000000000000000" pitchFamily="2" charset="2"/>
              <a:buChar char="§"/>
            </a:pPr>
            <a:r>
              <a:rPr lang="nl-NL" sz="2000" dirty="0"/>
              <a:t>Ali se informacije širijo z </a:t>
            </a:r>
            <a:r>
              <a:rPr lang="nl-NL" sz="2000" b="1" dirty="0"/>
              <a:t>zlonamernim namenom, da bi </a:t>
            </a:r>
            <a:r>
              <a:rPr lang="nl-NL" sz="2000" dirty="0"/>
              <a:t>škodile drugim. </a:t>
            </a:r>
          </a:p>
          <a:p>
            <a:pPr>
              <a:spcBef>
                <a:spcPts val="600"/>
              </a:spcBef>
              <a:spcAft>
                <a:spcPts val="600"/>
              </a:spcAft>
            </a:pPr>
            <a:r>
              <a:rPr lang="nl-NL" sz="2000" dirty="0"/>
              <a:t>Tri vrste:</a:t>
            </a:r>
          </a:p>
          <a:p>
            <a:pPr marL="1257300" lvl="2" indent="-342900">
              <a:spcBef>
                <a:spcPts val="600"/>
              </a:spcBef>
              <a:spcAft>
                <a:spcPts val="600"/>
              </a:spcAft>
              <a:buAutoNum type="arabicPeriod"/>
            </a:pPr>
            <a:r>
              <a:rPr lang="nl-NL" sz="2000" b="1" dirty="0"/>
              <a:t>Napačne informacije: </a:t>
            </a:r>
            <a:r>
              <a:rPr lang="nl-NL" sz="2000" dirty="0" err="1"/>
              <a:t>napačne, </a:t>
            </a:r>
            <a:r>
              <a:rPr lang="nl-NL" sz="2000" dirty="0"/>
              <a:t>brez </a:t>
            </a:r>
            <a:r>
              <a:rPr lang="nl-NL" sz="2000" dirty="0" err="1"/>
              <a:t>namena škodovati</a:t>
            </a:r>
            <a:endParaRPr lang="nl-NL" sz="2000" dirty="0"/>
          </a:p>
          <a:p>
            <a:pPr marL="1257300" lvl="2" indent="-342900">
              <a:spcBef>
                <a:spcPts val="600"/>
              </a:spcBef>
              <a:spcAft>
                <a:spcPts val="600"/>
              </a:spcAft>
              <a:buAutoNum type="arabicPeriod"/>
            </a:pPr>
            <a:r>
              <a:rPr lang="nl-NL" sz="2000" b="1" dirty="0"/>
              <a:t>Dezinformacije: </a:t>
            </a:r>
            <a:r>
              <a:rPr lang="nl-NL" sz="2000" dirty="0" err="1"/>
              <a:t>lažne</a:t>
            </a:r>
            <a:r>
              <a:rPr lang="nl-NL" sz="2000" dirty="0"/>
              <a:t>, </a:t>
            </a:r>
            <a:r>
              <a:rPr lang="nl-NL" sz="2000" dirty="0" err="1"/>
              <a:t>z namenom škodovati</a:t>
            </a:r>
            <a:endParaRPr lang="nl-NL" sz="2000" dirty="0"/>
          </a:p>
          <a:p>
            <a:pPr marL="1257300" lvl="2" indent="-342900">
              <a:spcBef>
                <a:spcPts val="600"/>
              </a:spcBef>
              <a:spcAft>
                <a:spcPts val="600"/>
              </a:spcAft>
              <a:buAutoNum type="arabicPeriod"/>
            </a:pPr>
            <a:r>
              <a:rPr lang="nl-NL" sz="2000" dirty="0" err="1"/>
              <a:t>Zlonamerne</a:t>
            </a:r>
            <a:r>
              <a:rPr lang="nl-NL" sz="2000" b="1" dirty="0"/>
              <a:t> informacije: </a:t>
            </a:r>
            <a:r>
              <a:rPr lang="nl-NL" sz="2000" dirty="0" err="1"/>
              <a:t>resnične</a:t>
            </a:r>
            <a:r>
              <a:rPr lang="nl-NL" sz="2000" dirty="0"/>
              <a:t>, </a:t>
            </a:r>
            <a:r>
              <a:rPr lang="nl-NL" sz="2000" dirty="0" err="1"/>
              <a:t>namen škodovati</a:t>
            </a:r>
            <a:endParaRPr lang="nl-NL" sz="2000" dirty="0"/>
          </a:p>
          <a:p>
            <a:pPr marL="800100" lvl="1" indent="-342900" algn="just">
              <a:buAutoNum type="arabicPeriod"/>
            </a:pPr>
            <a:endParaRPr lang="nl-NL" dirty="0"/>
          </a:p>
          <a:p>
            <a:pPr marL="800100" lvl="1" indent="-342900" algn="just">
              <a:buAutoNum type="arabicPeriod"/>
            </a:pPr>
            <a:endParaRPr lang="nl-NL" dirty="0"/>
          </a:p>
        </p:txBody>
      </p:sp>
      <p:sp>
        <p:nvSpPr>
          <p:cNvPr id="10" name="Tekstvak 9">
            <a:extLst>
              <a:ext uri="{FF2B5EF4-FFF2-40B4-BE49-F238E27FC236}">
                <a16:creationId xmlns:a16="http://schemas.microsoft.com/office/drawing/2014/main" id="{E503F618-4C58-D605-01F2-65622570A838}"/>
              </a:ext>
            </a:extLst>
          </p:cNvPr>
          <p:cNvSpPr txBox="1"/>
          <p:nvPr/>
        </p:nvSpPr>
        <p:spPr>
          <a:xfrm>
            <a:off x="6333207" y="2694581"/>
            <a:ext cx="1678199"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1600" b="1" dirty="0">
                <a:solidFill>
                  <a:schemeClr val="bg1"/>
                </a:solidFill>
                <a:cs typeface="Calibri"/>
              </a:rPr>
              <a:t>Napačne informacije</a:t>
            </a:r>
            <a:endParaRPr lang="nl-NL" sz="2000" dirty="0"/>
          </a:p>
          <a:p>
            <a:pPr algn="ctr"/>
            <a:r>
              <a:rPr lang="nl-NL" sz="1400" dirty="0">
                <a:solidFill>
                  <a:schemeClr val="bg1"/>
                </a:solidFill>
                <a:cs typeface="Calibri"/>
              </a:rPr>
              <a:t>Neresnične informacije, ki se širijo, ne da bi vedeli, da so neresnične, npr. zaradi napake ali napačne razlage.</a:t>
            </a:r>
          </a:p>
        </p:txBody>
      </p:sp>
      <p:sp>
        <p:nvSpPr>
          <p:cNvPr id="12" name="Tekstvak 11">
            <a:extLst>
              <a:ext uri="{FF2B5EF4-FFF2-40B4-BE49-F238E27FC236}">
                <a16:creationId xmlns:a16="http://schemas.microsoft.com/office/drawing/2014/main" id="{35DE4D07-7CFD-87FE-05A9-E9D22279C577}"/>
              </a:ext>
            </a:extLst>
          </p:cNvPr>
          <p:cNvSpPr txBox="1"/>
          <p:nvPr/>
        </p:nvSpPr>
        <p:spPr>
          <a:xfrm>
            <a:off x="8298628" y="2265557"/>
            <a:ext cx="1535521" cy="270843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1600" b="1" dirty="0">
                <a:solidFill>
                  <a:schemeClr val="bg1"/>
                </a:solidFill>
                <a:cs typeface="Calibri"/>
              </a:rPr>
              <a:t>Dezinformacije</a:t>
            </a:r>
            <a:endParaRPr lang="nl-NL" sz="2000" dirty="0"/>
          </a:p>
          <a:p>
            <a:pPr algn="ctr"/>
            <a:r>
              <a:rPr lang="nl-NL" sz="1400" dirty="0">
                <a:solidFill>
                  <a:schemeClr val="bg1"/>
                </a:solidFill>
                <a:cs typeface="Calibri"/>
              </a:rPr>
              <a:t>neresnične informacije, ki se širijo z zlonamernim namenom zavajanja prejemnika informacij. </a:t>
            </a:r>
          </a:p>
          <a:p>
            <a:pPr algn="ctr"/>
            <a:r>
              <a:rPr lang="nl-NL" sz="1400" dirty="0">
                <a:solidFill>
                  <a:schemeClr val="bg1"/>
                </a:solidFill>
                <a:cs typeface="Calibri"/>
              </a:rPr>
              <a:t>Pogosto se uporablja za spodbujanje določenih moralnih ali političnih stališč.</a:t>
            </a:r>
          </a:p>
        </p:txBody>
      </p:sp>
      <p:sp>
        <p:nvSpPr>
          <p:cNvPr id="13" name="Tekstvak 12">
            <a:extLst>
              <a:ext uri="{FF2B5EF4-FFF2-40B4-BE49-F238E27FC236}">
                <a16:creationId xmlns:a16="http://schemas.microsoft.com/office/drawing/2014/main" id="{A5EF350B-7F4E-3E19-8F54-B1103F01319D}"/>
              </a:ext>
            </a:extLst>
          </p:cNvPr>
          <p:cNvSpPr txBox="1"/>
          <p:nvPr/>
        </p:nvSpPr>
        <p:spPr>
          <a:xfrm>
            <a:off x="9995867" y="2371415"/>
            <a:ext cx="1997649" cy="22775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1600" b="1" dirty="0">
                <a:solidFill>
                  <a:schemeClr val="bg1"/>
                </a:solidFill>
                <a:cs typeface="Calibri"/>
              </a:rPr>
              <a:t>Zlonamerne informacije</a:t>
            </a:r>
            <a:endParaRPr lang="nl-NL" sz="2000" dirty="0">
              <a:solidFill>
                <a:schemeClr val="bg1"/>
              </a:solidFill>
            </a:endParaRPr>
          </a:p>
          <a:p>
            <a:pPr algn="ctr"/>
            <a:r>
              <a:rPr lang="nl-NL" sz="1400" dirty="0" err="1">
                <a:solidFill>
                  <a:schemeClr val="bg1"/>
                </a:solidFill>
                <a:cs typeface="Calibri"/>
              </a:rPr>
              <a:t>temelji </a:t>
            </a:r>
            <a:r>
              <a:rPr lang="nl-NL" sz="1400" dirty="0">
                <a:solidFill>
                  <a:schemeClr val="bg1"/>
                </a:solidFill>
                <a:cs typeface="Calibri"/>
              </a:rPr>
              <a:t>na </a:t>
            </a:r>
            <a:r>
              <a:rPr lang="nl-NL" sz="1400" dirty="0" err="1">
                <a:solidFill>
                  <a:schemeClr val="bg1"/>
                </a:solidFill>
                <a:cs typeface="Calibri"/>
              </a:rPr>
              <a:t>dejanskih </a:t>
            </a:r>
            <a:r>
              <a:rPr lang="nl-NL" sz="1400" dirty="0">
                <a:solidFill>
                  <a:schemeClr val="bg1"/>
                </a:solidFill>
                <a:cs typeface="Calibri"/>
              </a:rPr>
              <a:t>podatkih, vendar se širi </a:t>
            </a:r>
            <a:r>
              <a:rPr lang="nl-NL" sz="1400" dirty="0" err="1">
                <a:solidFill>
                  <a:schemeClr val="bg1"/>
                </a:solidFill>
                <a:cs typeface="Calibri"/>
              </a:rPr>
              <a:t>z namenom povzročiti škodo</a:t>
            </a:r>
            <a:r>
              <a:rPr lang="nl-NL" sz="1400" dirty="0">
                <a:solidFill>
                  <a:schemeClr val="bg1"/>
                </a:solidFill>
                <a:cs typeface="Calibri"/>
              </a:rPr>
              <a:t>. </a:t>
            </a:r>
            <a:r>
              <a:rPr lang="nl-NL" sz="1400" dirty="0" err="1">
                <a:solidFill>
                  <a:schemeClr val="bg1"/>
                </a:solidFill>
                <a:cs typeface="Calibri"/>
              </a:rPr>
              <a:t>Pogosto </a:t>
            </a:r>
            <a:r>
              <a:rPr lang="nl-NL" sz="1400" dirty="0">
                <a:solidFill>
                  <a:schemeClr val="bg1"/>
                </a:solidFill>
                <a:cs typeface="Calibri"/>
              </a:rPr>
              <a:t>gre za informacije, ki so vzete iz konteksta ali </a:t>
            </a:r>
            <a:r>
              <a:rPr lang="nl-NL" sz="1400" dirty="0" err="1">
                <a:solidFill>
                  <a:schemeClr val="bg1"/>
                </a:solidFill>
                <a:cs typeface="Calibri"/>
              </a:rPr>
              <a:t>pretirane, </a:t>
            </a:r>
            <a:r>
              <a:rPr lang="nl-NL" sz="1400" dirty="0">
                <a:solidFill>
                  <a:schemeClr val="bg1"/>
                </a:solidFill>
                <a:cs typeface="Calibri"/>
              </a:rPr>
              <a:t>da bi </a:t>
            </a:r>
            <a:r>
              <a:rPr lang="nl-NL" sz="1400" dirty="0" err="1">
                <a:solidFill>
                  <a:schemeClr val="bg1"/>
                </a:solidFill>
                <a:cs typeface="Calibri"/>
              </a:rPr>
              <a:t>se spodbudila določena </a:t>
            </a:r>
            <a:r>
              <a:rPr lang="nl-NL" sz="1400" dirty="0">
                <a:solidFill>
                  <a:schemeClr val="bg1"/>
                </a:solidFill>
                <a:cs typeface="Calibri"/>
              </a:rPr>
              <a:t>agenda, npr. </a:t>
            </a:r>
            <a:r>
              <a:rPr lang="nl-NL" sz="1400" dirty="0" err="1">
                <a:solidFill>
                  <a:schemeClr val="bg1"/>
                </a:solidFill>
                <a:cs typeface="Calibri"/>
              </a:rPr>
              <a:t>sovražni </a:t>
            </a:r>
            <a:r>
              <a:rPr lang="nl-NL" sz="1400" dirty="0">
                <a:solidFill>
                  <a:schemeClr val="bg1"/>
                </a:solidFill>
                <a:cs typeface="Calibri"/>
              </a:rPr>
              <a:t>govor.</a:t>
            </a:r>
          </a:p>
        </p:txBody>
      </p:sp>
    </p:spTree>
    <p:extLst>
      <p:ext uri="{BB962C8B-B14F-4D97-AF65-F5344CB8AC3E}">
        <p14:creationId xmlns:p14="http://schemas.microsoft.com/office/powerpoint/2010/main" val="42232275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cirkel, illustratie&#10;&#10;Automatisch gegenereerde beschrijving">
            <a:extLst>
              <a:ext uri="{FF2B5EF4-FFF2-40B4-BE49-F238E27FC236}">
                <a16:creationId xmlns:a16="http://schemas.microsoft.com/office/drawing/2014/main" id="{BA93D763-5B29-4B1D-45E2-567F10E60DD6}"/>
              </a:ext>
            </a:extLst>
          </p:cNvPr>
          <p:cNvPicPr>
            <a:picLocks noChangeAspect="1"/>
          </p:cNvPicPr>
          <p:nvPr/>
        </p:nvPicPr>
        <p:blipFill>
          <a:blip r:embed="rId3"/>
          <a:stretch>
            <a:fillRect/>
          </a:stretch>
        </p:blipFill>
        <p:spPr>
          <a:xfrm>
            <a:off x="6044484" y="1041208"/>
            <a:ext cx="6145368" cy="5548318"/>
          </a:xfrm>
          <a:prstGeom prst="rect">
            <a:avLst/>
          </a:prstGeom>
        </p:spPr>
      </p:pic>
      <p:sp>
        <p:nvSpPr>
          <p:cNvPr id="2" name="Titel 1">
            <a:extLst>
              <a:ext uri="{FF2B5EF4-FFF2-40B4-BE49-F238E27FC236}">
                <a16:creationId xmlns:a16="http://schemas.microsoft.com/office/drawing/2014/main" id="{673000D4-1451-DDDC-334E-603541B75898}"/>
              </a:ext>
            </a:extLst>
          </p:cNvPr>
          <p:cNvSpPr>
            <a:spLocks noGrp="1"/>
          </p:cNvSpPr>
          <p:nvPr>
            <p:ph type="title"/>
          </p:nvPr>
        </p:nvSpPr>
        <p:spPr/>
        <p:txBody>
          <a:bodyPr/>
          <a:lstStyle/>
          <a:p>
            <a:r>
              <a:rPr lang="nl-NL" err="1"/>
              <a:t>Primeri </a:t>
            </a:r>
            <a:r>
              <a:rPr lang="nl-NL"/>
              <a:t>informacijske motnje</a:t>
            </a:r>
          </a:p>
        </p:txBody>
      </p:sp>
      <p:sp>
        <p:nvSpPr>
          <p:cNvPr id="12" name="Tekstvak 11">
            <a:extLst>
              <a:ext uri="{FF2B5EF4-FFF2-40B4-BE49-F238E27FC236}">
                <a16:creationId xmlns:a16="http://schemas.microsoft.com/office/drawing/2014/main" id="{55098885-1F76-15DE-F5F1-5448AE5B9C36}"/>
              </a:ext>
            </a:extLst>
          </p:cNvPr>
          <p:cNvSpPr txBox="1"/>
          <p:nvPr/>
        </p:nvSpPr>
        <p:spPr>
          <a:xfrm>
            <a:off x="5987846" y="6446305"/>
            <a:ext cx="6204154" cy="409984"/>
          </a:xfrm>
          <a:prstGeom prst="rect">
            <a:avLst/>
          </a:prstGeom>
          <a:noFill/>
        </p:spPr>
        <p:txBody>
          <a:bodyPr wrap="square" lIns="91440" tIns="45720" rIns="91440" bIns="45720" anchor="t">
            <a:spAutoFit/>
          </a:bodyPr>
          <a:lstStyle/>
          <a:p>
            <a:pPr marL="457200" indent="-457200" algn="r">
              <a:lnSpc>
                <a:spcPct val="200000"/>
              </a:lnSpc>
            </a:pPr>
            <a:r>
              <a:rPr lang="nl-NL" sz="1200" dirty="0">
                <a:effectLst/>
                <a:latin typeface="Calibri"/>
                <a:cs typeface="Calibri"/>
                <a:hlinkClick r:id="rId4"/>
              </a:rPr>
              <a:t>Izvorna </a:t>
            </a:r>
            <a:r>
              <a:rPr lang="nl-NL" sz="1200" dirty="0">
                <a:latin typeface="Calibri"/>
                <a:cs typeface="Times New Roman"/>
                <a:hlinkClick r:id="rId4"/>
              </a:rPr>
              <a:t>slika (spremenjena)</a:t>
            </a:r>
            <a:endParaRPr lang="nl-NL" sz="1200">
              <a:effectLst/>
              <a:latin typeface="Calibri"/>
            </a:endParaRPr>
          </a:p>
        </p:txBody>
      </p:sp>
      <p:sp>
        <p:nvSpPr>
          <p:cNvPr id="14" name="Tekstvak 13">
            <a:extLst>
              <a:ext uri="{FF2B5EF4-FFF2-40B4-BE49-F238E27FC236}">
                <a16:creationId xmlns:a16="http://schemas.microsoft.com/office/drawing/2014/main" id="{D22507A8-1D10-9AA1-954E-8CB757983358}"/>
              </a:ext>
            </a:extLst>
          </p:cNvPr>
          <p:cNvSpPr txBox="1"/>
          <p:nvPr/>
        </p:nvSpPr>
        <p:spPr>
          <a:xfrm>
            <a:off x="558000" y="1976284"/>
            <a:ext cx="5484338" cy="4524315"/>
          </a:xfrm>
          <a:prstGeom prst="rect">
            <a:avLst/>
          </a:prstGeom>
        </p:spPr>
        <p:txBody>
          <a:bodyPr wrap="square" rtlCol="0">
            <a:spAutoFit/>
          </a:bodyPr>
          <a:lstStyle/>
          <a:p>
            <a:r>
              <a:rPr lang="nl-NL" dirty="0" err="1"/>
              <a:t>Vse </a:t>
            </a:r>
            <a:r>
              <a:rPr lang="nl-NL" dirty="0"/>
              <a:t>tri </a:t>
            </a:r>
            <a:r>
              <a:rPr lang="nl-NL" dirty="0" err="1"/>
              <a:t>oblike </a:t>
            </a:r>
            <a:r>
              <a:rPr lang="nl-NL" dirty="0"/>
              <a:t>informacijske motnje so v družbi razširjene. </a:t>
            </a:r>
          </a:p>
          <a:p>
            <a:pPr marL="285750" indent="-285750">
              <a:buClr>
                <a:srgbClr val="95C11F"/>
              </a:buClr>
              <a:buFont typeface="Wingdings" panose="05000000000000000000" pitchFamily="2" charset="2"/>
              <a:buChar char="§"/>
            </a:pPr>
            <a:r>
              <a:rPr lang="nl-NL" b="1" dirty="0"/>
              <a:t>Napačne informacije </a:t>
            </a:r>
            <a:r>
              <a:rPr lang="nl-NL" dirty="0" err="1"/>
              <a:t>večinoma temeljijo </a:t>
            </a:r>
            <a:r>
              <a:rPr lang="nl-NL" dirty="0"/>
              <a:t>na </a:t>
            </a:r>
            <a:r>
              <a:rPr lang="nl-NL" dirty="0" err="1"/>
              <a:t>nevednosti in </a:t>
            </a:r>
            <a:r>
              <a:rPr lang="nl-NL" dirty="0"/>
              <a:t>osebnih </a:t>
            </a:r>
            <a:r>
              <a:rPr lang="nl-NL" dirty="0" err="1"/>
              <a:t>predsodkih</a:t>
            </a:r>
            <a:r>
              <a:rPr lang="nl-NL" dirty="0"/>
              <a:t>. Te </a:t>
            </a:r>
            <a:r>
              <a:rPr lang="nl-NL" dirty="0" err="1"/>
              <a:t>lahko povzročijo napačne interpretacije, ki ob </a:t>
            </a:r>
            <a:r>
              <a:rPr lang="nl-NL" dirty="0"/>
              <a:t>deljenju </a:t>
            </a:r>
            <a:r>
              <a:rPr lang="nl-NL" dirty="0" err="1"/>
              <a:t>ustvarjajo </a:t>
            </a:r>
            <a:r>
              <a:rPr lang="nl-NL" dirty="0"/>
              <a:t>napačne informacije.</a:t>
            </a:r>
          </a:p>
          <a:p>
            <a:pPr marL="285750" indent="-285750">
              <a:buClr>
                <a:srgbClr val="95C11F"/>
              </a:buClr>
              <a:buFont typeface="Wingdings" panose="05000000000000000000" pitchFamily="2" charset="2"/>
              <a:buChar char="§"/>
            </a:pPr>
            <a:r>
              <a:rPr lang="nl-NL" b="1" dirty="0"/>
              <a:t>Dezinformacije </a:t>
            </a:r>
            <a:r>
              <a:rPr lang="nl-NL" dirty="0" err="1"/>
              <a:t>so lahko zelo </a:t>
            </a:r>
            <a:r>
              <a:rPr lang="nl-NL" dirty="0"/>
              <a:t>velik problem, na </a:t>
            </a:r>
            <a:r>
              <a:rPr lang="nl-NL" dirty="0" err="1"/>
              <a:t>primer deljenje "</a:t>
            </a:r>
            <a:r>
              <a:rPr lang="nl-NL" dirty="0"/>
              <a:t>lažnih </a:t>
            </a:r>
            <a:r>
              <a:rPr lang="nl-NL" dirty="0" err="1"/>
              <a:t>novic" v </a:t>
            </a:r>
            <a:r>
              <a:rPr lang="nl-NL" dirty="0"/>
              <a:t>medijih. Dezinformacije </a:t>
            </a:r>
            <a:r>
              <a:rPr lang="nl-NL" dirty="0" err="1"/>
              <a:t>pa se lahko pojavijo tudi </a:t>
            </a:r>
            <a:r>
              <a:rPr lang="nl-NL" dirty="0"/>
              <a:t>v manjših </a:t>
            </a:r>
            <a:r>
              <a:rPr lang="nl-NL" dirty="0" err="1"/>
              <a:t>primerih, na primer v </a:t>
            </a:r>
            <a:r>
              <a:rPr lang="nl-NL" dirty="0"/>
              <a:t>podjetjih, ki za </a:t>
            </a:r>
            <a:r>
              <a:rPr lang="nl-NL" dirty="0" err="1"/>
              <a:t>svoje izdelke/storitve puščajo </a:t>
            </a:r>
            <a:r>
              <a:rPr lang="nl-NL" dirty="0"/>
              <a:t>lažne ocene, ali v </a:t>
            </a:r>
            <a:r>
              <a:rPr lang="nl-NL" dirty="0" err="1"/>
              <a:t>člankih z </a:t>
            </a:r>
            <a:r>
              <a:rPr lang="nl-NL" dirty="0"/>
              <a:t>ekstravagantnimi ŠOKANTNIMI </a:t>
            </a:r>
            <a:r>
              <a:rPr lang="nl-NL" dirty="0" err="1"/>
              <a:t>naslovi, da bi ljudi zavedli in kliknili nanje</a:t>
            </a:r>
            <a:r>
              <a:rPr lang="nl-NL" dirty="0"/>
              <a:t>.</a:t>
            </a:r>
          </a:p>
          <a:p>
            <a:pPr marL="285750" indent="-285750">
              <a:buClr>
                <a:srgbClr val="95C11F"/>
              </a:buClr>
              <a:buFont typeface="Wingdings" panose="05000000000000000000" pitchFamily="2" charset="2"/>
              <a:buChar char="§"/>
            </a:pPr>
            <a:r>
              <a:rPr lang="nl-NL" dirty="0" err="1"/>
              <a:t>Zlonamerne</a:t>
            </a:r>
            <a:r>
              <a:rPr lang="nl-NL" b="1" dirty="0"/>
              <a:t> informacije so </a:t>
            </a:r>
            <a:r>
              <a:rPr lang="nl-NL" dirty="0" err="1"/>
              <a:t>lahko na primer zbiranje </a:t>
            </a:r>
            <a:r>
              <a:rPr lang="nl-NL" dirty="0"/>
              <a:t>osebnih podatkov </a:t>
            </a:r>
            <a:r>
              <a:rPr lang="nl-NL" dirty="0" err="1"/>
              <a:t>z ribarjenjem, </a:t>
            </a:r>
            <a:r>
              <a:rPr lang="nl-NL" dirty="0"/>
              <a:t>pa </a:t>
            </a:r>
            <a:r>
              <a:rPr lang="nl-NL" dirty="0" err="1"/>
              <a:t>tudi uporaba teh </a:t>
            </a:r>
            <a:r>
              <a:rPr lang="nl-NL" dirty="0"/>
              <a:t>osebnih podatkov, npr. </a:t>
            </a:r>
            <a:r>
              <a:rPr lang="nl-NL" dirty="0" err="1"/>
              <a:t>za doxxing</a:t>
            </a:r>
            <a:r>
              <a:rPr lang="nl-NL" dirty="0"/>
              <a:t>, </a:t>
            </a:r>
            <a:r>
              <a:rPr lang="nl-NL" dirty="0" err="1"/>
              <a:t>krajo identitete </a:t>
            </a:r>
            <a:r>
              <a:rPr lang="nl-NL" dirty="0"/>
              <a:t>ali </a:t>
            </a:r>
            <a:r>
              <a:rPr lang="nl-NL" dirty="0" err="1"/>
              <a:t>očrnitev ugleda nekoga</a:t>
            </a:r>
            <a:r>
              <a:rPr lang="nl-NL" dirty="0"/>
              <a:t>.</a:t>
            </a:r>
          </a:p>
        </p:txBody>
      </p:sp>
      <p:sp>
        <p:nvSpPr>
          <p:cNvPr id="4" name="Tekstvak 3">
            <a:extLst>
              <a:ext uri="{FF2B5EF4-FFF2-40B4-BE49-F238E27FC236}">
                <a16:creationId xmlns:a16="http://schemas.microsoft.com/office/drawing/2014/main" id="{7E37BB88-26EA-C551-BC33-8796D6B10F2B}"/>
              </a:ext>
            </a:extLst>
          </p:cNvPr>
          <p:cNvSpPr txBox="1"/>
          <p:nvPr/>
        </p:nvSpPr>
        <p:spPr>
          <a:xfrm>
            <a:off x="8108323" y="2452351"/>
            <a:ext cx="202573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b="1" dirty="0">
                <a:cs typeface="Calibri"/>
              </a:rPr>
              <a:t>Napačne informacije</a:t>
            </a:r>
            <a:endParaRPr lang="nl-NL" b="1" dirty="0" err="1">
              <a:cs typeface="Calibri" panose="020F0502020204030204"/>
            </a:endParaRPr>
          </a:p>
        </p:txBody>
      </p:sp>
      <p:sp>
        <p:nvSpPr>
          <p:cNvPr id="5" name="Tekstvak 4">
            <a:extLst>
              <a:ext uri="{FF2B5EF4-FFF2-40B4-BE49-F238E27FC236}">
                <a16:creationId xmlns:a16="http://schemas.microsoft.com/office/drawing/2014/main" id="{B78F93A4-829A-1CA3-8AAE-DD5C31C8CDDF}"/>
              </a:ext>
            </a:extLst>
          </p:cNvPr>
          <p:cNvSpPr txBox="1"/>
          <p:nvPr/>
        </p:nvSpPr>
        <p:spPr>
          <a:xfrm>
            <a:off x="8856909" y="2827985"/>
            <a:ext cx="102494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nl-NL" sz="1400" dirty="0">
                <a:cs typeface="Calibri"/>
              </a:rPr>
              <a:t>Predsodki</a:t>
            </a:r>
            <a:endParaRPr lang="nl-NL" sz="1400" dirty="0" err="1"/>
          </a:p>
        </p:txBody>
      </p:sp>
      <p:sp>
        <p:nvSpPr>
          <p:cNvPr id="6" name="Tekstvak 5">
            <a:extLst>
              <a:ext uri="{FF2B5EF4-FFF2-40B4-BE49-F238E27FC236}">
                <a16:creationId xmlns:a16="http://schemas.microsoft.com/office/drawing/2014/main" id="{7DD5CF6C-68EF-9465-DD3B-AFD94BB31746}"/>
              </a:ext>
            </a:extLst>
          </p:cNvPr>
          <p:cNvSpPr txBox="1"/>
          <p:nvPr/>
        </p:nvSpPr>
        <p:spPr>
          <a:xfrm>
            <a:off x="10472133" y="4974464"/>
            <a:ext cx="154278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nl-NL" sz="1400" err="1">
                <a:cs typeface="Calibri"/>
              </a:rPr>
              <a:t>Phishing</a:t>
            </a:r>
            <a:endParaRPr lang="nl-NL" sz="1400" err="1"/>
          </a:p>
        </p:txBody>
      </p:sp>
      <p:sp>
        <p:nvSpPr>
          <p:cNvPr id="8" name="Tekstvak 7">
            <a:extLst>
              <a:ext uri="{FF2B5EF4-FFF2-40B4-BE49-F238E27FC236}">
                <a16:creationId xmlns:a16="http://schemas.microsoft.com/office/drawing/2014/main" id="{6014347E-47C9-9048-A98A-8DAF194C259A}"/>
              </a:ext>
            </a:extLst>
          </p:cNvPr>
          <p:cNvSpPr txBox="1"/>
          <p:nvPr/>
        </p:nvSpPr>
        <p:spPr>
          <a:xfrm>
            <a:off x="9836240" y="5714999"/>
            <a:ext cx="169571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l-NL" sz="1400" dirty="0">
                <a:cs typeface="Calibri"/>
              </a:rPr>
              <a:t>Zloraba </a:t>
            </a:r>
            <a:r>
              <a:rPr lang="nl-NL" sz="1400" err="1">
                <a:cs typeface="Calibri"/>
              </a:rPr>
              <a:t>zaupnih </a:t>
            </a:r>
            <a:r>
              <a:rPr lang="nl-NL" sz="1400" dirty="0">
                <a:cs typeface="Calibri"/>
              </a:rPr>
              <a:t>informacij</a:t>
            </a:r>
            <a:endParaRPr lang="nl-NL" sz="1400" dirty="0" err="1">
              <a:cs typeface="Calibri" panose="020F0502020204030204"/>
            </a:endParaRPr>
          </a:p>
        </p:txBody>
      </p:sp>
      <p:sp>
        <p:nvSpPr>
          <p:cNvPr id="9" name="Tekstvak 8">
            <a:extLst>
              <a:ext uri="{FF2B5EF4-FFF2-40B4-BE49-F238E27FC236}">
                <a16:creationId xmlns:a16="http://schemas.microsoft.com/office/drawing/2014/main" id="{7338F1BC-51F1-67D1-3BA4-ADDE0AFA5C1D}"/>
              </a:ext>
            </a:extLst>
          </p:cNvPr>
          <p:cNvSpPr txBox="1"/>
          <p:nvPr/>
        </p:nvSpPr>
        <p:spPr>
          <a:xfrm>
            <a:off x="9444507" y="5285703"/>
            <a:ext cx="138179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1400" err="1">
                <a:cs typeface="Calibri"/>
              </a:rPr>
              <a:t>Zloraba </a:t>
            </a:r>
            <a:r>
              <a:rPr lang="nl-NL" sz="1400" dirty="0">
                <a:cs typeface="Calibri"/>
              </a:rPr>
              <a:t>osebnih podatkov</a:t>
            </a:r>
            <a:endParaRPr lang="nl-NL" sz="1400" dirty="0" err="1">
              <a:cs typeface="Calibri" panose="020F0502020204030204"/>
            </a:endParaRPr>
          </a:p>
        </p:txBody>
      </p:sp>
      <p:sp>
        <p:nvSpPr>
          <p:cNvPr id="10" name="Tekstvak 9">
            <a:extLst>
              <a:ext uri="{FF2B5EF4-FFF2-40B4-BE49-F238E27FC236}">
                <a16:creationId xmlns:a16="http://schemas.microsoft.com/office/drawing/2014/main" id="{FE7BBD94-6972-5567-232A-4B482D201C7D}"/>
              </a:ext>
            </a:extLst>
          </p:cNvPr>
          <p:cNvSpPr txBox="1"/>
          <p:nvPr/>
        </p:nvSpPr>
        <p:spPr>
          <a:xfrm>
            <a:off x="6428704" y="4236612"/>
            <a:ext cx="87200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nl-NL" sz="1400" dirty="0">
                <a:cs typeface="Calibri"/>
              </a:rPr>
              <a:t>Satira</a:t>
            </a:r>
            <a:endParaRPr lang="nl-NL" sz="1400">
              <a:cs typeface="Calibri"/>
            </a:endParaRPr>
          </a:p>
        </p:txBody>
      </p:sp>
      <p:sp>
        <p:nvSpPr>
          <p:cNvPr id="11" name="Tekstvak 10">
            <a:extLst>
              <a:ext uri="{FF2B5EF4-FFF2-40B4-BE49-F238E27FC236}">
                <a16:creationId xmlns:a16="http://schemas.microsoft.com/office/drawing/2014/main" id="{873BD1F4-3D6D-F11B-B33F-22FF784839EF}"/>
              </a:ext>
            </a:extLst>
          </p:cNvPr>
          <p:cNvSpPr txBox="1"/>
          <p:nvPr/>
        </p:nvSpPr>
        <p:spPr>
          <a:xfrm>
            <a:off x="6227471" y="5175696"/>
            <a:ext cx="118056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400" dirty="0">
                <a:cs typeface="Calibri"/>
              </a:rPr>
              <a:t>Lažne </a:t>
            </a:r>
            <a:r>
              <a:rPr lang="nl-NL" sz="1400" err="1">
                <a:cs typeface="Calibri"/>
              </a:rPr>
              <a:t>novice</a:t>
            </a:r>
            <a:endParaRPr lang="nl-NL" sz="1400">
              <a:cs typeface="Calibri"/>
            </a:endParaRPr>
          </a:p>
        </p:txBody>
      </p:sp>
      <p:sp>
        <p:nvSpPr>
          <p:cNvPr id="13" name="Tekstvak 12">
            <a:extLst>
              <a:ext uri="{FF2B5EF4-FFF2-40B4-BE49-F238E27FC236}">
                <a16:creationId xmlns:a16="http://schemas.microsoft.com/office/drawing/2014/main" id="{562006D8-2C8F-CDCA-EA77-2F3CC03024B9}"/>
              </a:ext>
            </a:extLst>
          </p:cNvPr>
          <p:cNvSpPr txBox="1"/>
          <p:nvPr/>
        </p:nvSpPr>
        <p:spPr>
          <a:xfrm>
            <a:off x="6823119" y="5873302"/>
            <a:ext cx="138179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400" err="1">
                <a:cs typeface="Calibri"/>
              </a:rPr>
              <a:t>Clickbait</a:t>
            </a:r>
            <a:endParaRPr lang="nl-NL" sz="1400">
              <a:cs typeface="Calibri"/>
            </a:endParaRPr>
          </a:p>
        </p:txBody>
      </p:sp>
      <p:sp>
        <p:nvSpPr>
          <p:cNvPr id="15" name="Tekstvak 14">
            <a:extLst>
              <a:ext uri="{FF2B5EF4-FFF2-40B4-BE49-F238E27FC236}">
                <a16:creationId xmlns:a16="http://schemas.microsoft.com/office/drawing/2014/main" id="{419A9C42-7E7D-25E2-4A27-CA7C7C56C48F}"/>
              </a:ext>
            </a:extLst>
          </p:cNvPr>
          <p:cNvSpPr txBox="1"/>
          <p:nvPr/>
        </p:nvSpPr>
        <p:spPr>
          <a:xfrm>
            <a:off x="7633415" y="5658655"/>
            <a:ext cx="126105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400" dirty="0">
                <a:cs typeface="Calibri"/>
              </a:rPr>
              <a:t>Ponarejeni pregledi</a:t>
            </a:r>
            <a:endParaRPr lang="nl-NL" sz="1400">
              <a:cs typeface="Calibri"/>
            </a:endParaRPr>
          </a:p>
        </p:txBody>
      </p:sp>
      <p:sp>
        <p:nvSpPr>
          <p:cNvPr id="16" name="Tekstvak 15">
            <a:extLst>
              <a:ext uri="{FF2B5EF4-FFF2-40B4-BE49-F238E27FC236}">
                <a16:creationId xmlns:a16="http://schemas.microsoft.com/office/drawing/2014/main" id="{374F4211-3515-E417-FB0E-E373254113DE}"/>
              </a:ext>
            </a:extLst>
          </p:cNvPr>
          <p:cNvSpPr txBox="1"/>
          <p:nvPr/>
        </p:nvSpPr>
        <p:spPr>
          <a:xfrm>
            <a:off x="7362421" y="4174902"/>
            <a:ext cx="69760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nl-NL" sz="1400" dirty="0">
                <a:cs typeface="Calibri"/>
              </a:rPr>
              <a:t>Hoax</a:t>
            </a:r>
            <a:endParaRPr lang="nl-NL" sz="1400">
              <a:cs typeface="Calibri"/>
            </a:endParaRPr>
          </a:p>
        </p:txBody>
      </p:sp>
      <p:sp>
        <p:nvSpPr>
          <p:cNvPr id="17" name="Tekstvak 16">
            <a:extLst>
              <a:ext uri="{FF2B5EF4-FFF2-40B4-BE49-F238E27FC236}">
                <a16:creationId xmlns:a16="http://schemas.microsoft.com/office/drawing/2014/main" id="{8B6C2E36-33D5-5FCA-34B7-0D3B2817B720}"/>
              </a:ext>
            </a:extLst>
          </p:cNvPr>
          <p:cNvSpPr txBox="1"/>
          <p:nvPr/>
        </p:nvSpPr>
        <p:spPr>
          <a:xfrm>
            <a:off x="7362423" y="5245456"/>
            <a:ext cx="213842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400" dirty="0">
                <a:cs typeface="Calibri"/>
              </a:rPr>
              <a:t>Spletne strani </a:t>
            </a:r>
            <a:r>
              <a:rPr lang="nl-NL" sz="1400" dirty="0" err="1">
                <a:cs typeface="Calibri"/>
              </a:rPr>
              <a:t>prevarantov</a:t>
            </a:r>
          </a:p>
        </p:txBody>
      </p:sp>
      <p:sp>
        <p:nvSpPr>
          <p:cNvPr id="18" name="Tekstvak 17">
            <a:extLst>
              <a:ext uri="{FF2B5EF4-FFF2-40B4-BE49-F238E27FC236}">
                <a16:creationId xmlns:a16="http://schemas.microsoft.com/office/drawing/2014/main" id="{3E3986BA-A533-4A51-5E3D-6B80778DF3DD}"/>
              </a:ext>
            </a:extLst>
          </p:cNvPr>
          <p:cNvSpPr txBox="1"/>
          <p:nvPr/>
        </p:nvSpPr>
        <p:spPr>
          <a:xfrm>
            <a:off x="8856907" y="4955684"/>
            <a:ext cx="90957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400" dirty="0">
                <a:cs typeface="Calibri"/>
              </a:rPr>
              <a:t>Filter bub-</a:t>
            </a:r>
          </a:p>
          <a:p>
            <a:r>
              <a:rPr lang="nl-NL" sz="1400" dirty="0">
                <a:cs typeface="Calibri"/>
              </a:rPr>
              <a:t>bles</a:t>
            </a:r>
          </a:p>
        </p:txBody>
      </p:sp>
      <p:sp>
        <p:nvSpPr>
          <p:cNvPr id="19" name="Tekstvak 18">
            <a:extLst>
              <a:ext uri="{FF2B5EF4-FFF2-40B4-BE49-F238E27FC236}">
                <a16:creationId xmlns:a16="http://schemas.microsoft.com/office/drawing/2014/main" id="{92CA5D93-17BD-3792-2C05-33ADA12839A5}"/>
              </a:ext>
            </a:extLst>
          </p:cNvPr>
          <p:cNvSpPr txBox="1"/>
          <p:nvPr/>
        </p:nvSpPr>
        <p:spPr>
          <a:xfrm>
            <a:off x="8470543" y="4030013"/>
            <a:ext cx="116446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400" err="1">
                <a:cs typeface="Calibri"/>
              </a:rPr>
              <a:t>Umaknjeni </a:t>
            </a:r>
            <a:r>
              <a:rPr lang="nl-NL" sz="1400" dirty="0">
                <a:cs typeface="Calibri"/>
              </a:rPr>
              <a:t>dokumenti</a:t>
            </a:r>
            <a:endParaRPr lang="nl-NL" sz="1400" dirty="0" err="1"/>
          </a:p>
        </p:txBody>
      </p:sp>
      <p:sp>
        <p:nvSpPr>
          <p:cNvPr id="20" name="Tekstvak 19">
            <a:extLst>
              <a:ext uri="{FF2B5EF4-FFF2-40B4-BE49-F238E27FC236}">
                <a16:creationId xmlns:a16="http://schemas.microsoft.com/office/drawing/2014/main" id="{078841FD-F19E-8A4D-9C54-3C7BE8B3CFA2}"/>
              </a:ext>
            </a:extLst>
          </p:cNvPr>
          <p:cNvSpPr txBox="1"/>
          <p:nvPr/>
        </p:nvSpPr>
        <p:spPr>
          <a:xfrm>
            <a:off x="7260463" y="3171421"/>
            <a:ext cx="182450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400" err="1">
                <a:cs typeface="Calibri"/>
              </a:rPr>
              <a:t>Zavajajoči zemljevidi</a:t>
            </a:r>
            <a:r>
              <a:rPr lang="nl-NL" sz="1400" dirty="0">
                <a:cs typeface="Calibri"/>
              </a:rPr>
              <a:t>, </a:t>
            </a:r>
            <a:r>
              <a:rPr lang="nl-NL" sz="1400" err="1">
                <a:cs typeface="Calibri"/>
              </a:rPr>
              <a:t>diagrami </a:t>
            </a:r>
            <a:r>
              <a:rPr lang="nl-NL" sz="1400" dirty="0">
                <a:cs typeface="Calibri"/>
              </a:rPr>
              <a:t>in </a:t>
            </a:r>
            <a:r>
              <a:rPr lang="nl-NL" sz="1400" err="1">
                <a:cs typeface="Calibri"/>
              </a:rPr>
              <a:t>grafikoni</a:t>
            </a:r>
            <a:endParaRPr lang="nl-NL" sz="1400">
              <a:cs typeface="Calibri"/>
            </a:endParaRPr>
          </a:p>
        </p:txBody>
      </p:sp>
      <p:sp>
        <p:nvSpPr>
          <p:cNvPr id="21" name="Tekstvak 20">
            <a:extLst>
              <a:ext uri="{FF2B5EF4-FFF2-40B4-BE49-F238E27FC236}">
                <a16:creationId xmlns:a16="http://schemas.microsoft.com/office/drawing/2014/main" id="{4522BEDE-9683-AF6E-BE40-5AD0714DBD09}"/>
              </a:ext>
            </a:extLst>
          </p:cNvPr>
          <p:cNvSpPr txBox="1"/>
          <p:nvPr/>
        </p:nvSpPr>
        <p:spPr>
          <a:xfrm>
            <a:off x="7365104" y="3614133"/>
            <a:ext cx="160985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400" err="1">
                <a:cs typeface="Calibri"/>
              </a:rPr>
              <a:t>Teorije zarote</a:t>
            </a:r>
            <a:endParaRPr lang="nl-NL" sz="1400" err="1"/>
          </a:p>
        </p:txBody>
      </p:sp>
      <p:sp>
        <p:nvSpPr>
          <p:cNvPr id="22" name="Tekstvak 21">
            <a:extLst>
              <a:ext uri="{FF2B5EF4-FFF2-40B4-BE49-F238E27FC236}">
                <a16:creationId xmlns:a16="http://schemas.microsoft.com/office/drawing/2014/main" id="{D21167A6-B393-2364-B891-8AE582228FEF}"/>
              </a:ext>
            </a:extLst>
          </p:cNvPr>
          <p:cNvSpPr txBox="1"/>
          <p:nvPr/>
        </p:nvSpPr>
        <p:spPr>
          <a:xfrm>
            <a:off x="8057344" y="3820732"/>
            <a:ext cx="201232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400" dirty="0">
                <a:cs typeface="Calibri"/>
              </a:rPr>
              <a:t>Propaganda</a:t>
            </a:r>
            <a:endParaRPr lang="nl-NL" sz="1400" dirty="0" err="1"/>
          </a:p>
        </p:txBody>
      </p:sp>
      <p:sp>
        <p:nvSpPr>
          <p:cNvPr id="23" name="Tekstvak 22">
            <a:extLst>
              <a:ext uri="{FF2B5EF4-FFF2-40B4-BE49-F238E27FC236}">
                <a16:creationId xmlns:a16="http://schemas.microsoft.com/office/drawing/2014/main" id="{7DA8C137-8399-37DA-03FA-4E7CFB748372}"/>
              </a:ext>
            </a:extLst>
          </p:cNvPr>
          <p:cNvSpPr txBox="1"/>
          <p:nvPr/>
        </p:nvSpPr>
        <p:spPr>
          <a:xfrm>
            <a:off x="9525000" y="4612246"/>
            <a:ext cx="232624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b="1" dirty="0">
                <a:cs typeface="Calibri"/>
              </a:rPr>
              <a:t>Zlonamerne informacije</a:t>
            </a:r>
            <a:endParaRPr lang="nl-NL" b="1" dirty="0" err="1">
              <a:cs typeface="Calibri" panose="020F0502020204030204"/>
            </a:endParaRPr>
          </a:p>
        </p:txBody>
      </p:sp>
      <p:sp>
        <p:nvSpPr>
          <p:cNvPr id="24" name="Tekstvak 23">
            <a:extLst>
              <a:ext uri="{FF2B5EF4-FFF2-40B4-BE49-F238E27FC236}">
                <a16:creationId xmlns:a16="http://schemas.microsoft.com/office/drawing/2014/main" id="{AF8B0CC9-B64D-FF87-507A-C0478B6FCFE4}"/>
              </a:ext>
            </a:extLst>
          </p:cNvPr>
          <p:cNvSpPr txBox="1"/>
          <p:nvPr/>
        </p:nvSpPr>
        <p:spPr>
          <a:xfrm>
            <a:off x="6938493" y="4652492"/>
            <a:ext cx="21062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nl-NL" b="1" dirty="0">
                <a:cs typeface="Calibri"/>
              </a:rPr>
              <a:t>Dezinformacije</a:t>
            </a:r>
            <a:endParaRPr lang="nl-NL" dirty="0" err="1"/>
          </a:p>
        </p:txBody>
      </p:sp>
    </p:spTree>
    <p:extLst>
      <p:ext uri="{BB962C8B-B14F-4D97-AF65-F5344CB8AC3E}">
        <p14:creationId xmlns:p14="http://schemas.microsoft.com/office/powerpoint/2010/main" val="21372906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Εικόνα 11" descr="Εικόνα που περιέχει κείμενο, γραφικά, clipart, καρτούν&#10;&#10;Περιγραφή που δημιουργήθηκε αυτόματα">
            <a:extLst>
              <a:ext uri="{FF2B5EF4-FFF2-40B4-BE49-F238E27FC236}">
                <a16:creationId xmlns:a16="http://schemas.microsoft.com/office/drawing/2014/main" id="{5B5354DB-79D5-4754-DF4F-6892EB25C989}"/>
              </a:ext>
            </a:extLst>
          </p:cNvPr>
          <p:cNvPicPr>
            <a:picLocks noChangeAspect="1"/>
          </p:cNvPicPr>
          <p:nvPr/>
        </p:nvPicPr>
        <p:blipFill rotWithShape="1">
          <a:blip r:embed="rId3">
            <a:extLst>
              <a:ext uri="{28A0092B-C50C-407E-A947-70E740481C1C}">
                <a14:useLocalDpi xmlns:a14="http://schemas.microsoft.com/office/drawing/2010/main" val="0"/>
              </a:ext>
            </a:extLst>
          </a:blip>
          <a:srcRect l="9559" t="10937" r="8948" b="11648"/>
          <a:stretch/>
        </p:blipFill>
        <p:spPr>
          <a:xfrm>
            <a:off x="4870278" y="904962"/>
            <a:ext cx="5919956" cy="5623783"/>
          </a:xfrm>
          <a:prstGeom prst="rect">
            <a:avLst/>
          </a:prstGeom>
        </p:spPr>
      </p:pic>
      <p:sp>
        <p:nvSpPr>
          <p:cNvPr id="9" name="Τίτλος 3">
            <a:extLst>
              <a:ext uri="{FF2B5EF4-FFF2-40B4-BE49-F238E27FC236}">
                <a16:creationId xmlns:a16="http://schemas.microsoft.com/office/drawing/2014/main" id="{C4EB2F6A-8B72-1216-AA77-C3EF12FD00A4}"/>
              </a:ext>
            </a:extLst>
          </p:cNvPr>
          <p:cNvSpPr txBox="1">
            <a:spLocks/>
          </p:cNvSpPr>
          <p:nvPr/>
        </p:nvSpPr>
        <p:spPr>
          <a:xfrm>
            <a:off x="49485" y="3478939"/>
            <a:ext cx="12124244" cy="21979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3E98B"/>
                </a:solidFill>
                <a:effectLst>
                  <a:outerShdw blurRad="38100" dist="38100" dir="2700000" algn="tl">
                    <a:srgbClr val="000000">
                      <a:alpha val="43137"/>
                    </a:srgbClr>
                  </a:outerShdw>
                </a:effectLst>
                <a:latin typeface="Gill Sans MT" panose="020B0502020104020203" pitchFamily="34" charset="0"/>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endParaRPr lang="sk-SK" sz="3600" b="1">
              <a:solidFill>
                <a:schemeClr val="tx1"/>
              </a:solidFill>
              <a:effectLst/>
              <a:latin typeface="Calibri Light" panose="020F0302020204030204"/>
              <a:ea typeface="Verdana" panose="020B0604030504040204" pitchFamily="34" charset="0"/>
            </a:endParaRPr>
          </a:p>
        </p:txBody>
      </p:sp>
      <p:sp>
        <p:nvSpPr>
          <p:cNvPr id="10" name="Rectangle 9">
            <a:extLst>
              <a:ext uri="{FF2B5EF4-FFF2-40B4-BE49-F238E27FC236}">
                <a16:creationId xmlns:a16="http://schemas.microsoft.com/office/drawing/2014/main" id="{13BF150D-79F1-8837-8727-52E6351AFF21}"/>
              </a:ext>
            </a:extLst>
          </p:cNvPr>
          <p:cNvSpPr/>
          <p:nvPr/>
        </p:nvSpPr>
        <p:spPr>
          <a:xfrm>
            <a:off x="-9348" y="-9438"/>
            <a:ext cx="12201348" cy="914400"/>
          </a:xfrm>
          <a:prstGeom prst="rect">
            <a:avLst/>
          </a:prstGeom>
          <a:solidFill>
            <a:srgbClr val="0048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Tekstvak 3">
            <a:extLst>
              <a:ext uri="{FF2B5EF4-FFF2-40B4-BE49-F238E27FC236}">
                <a16:creationId xmlns:a16="http://schemas.microsoft.com/office/drawing/2014/main" id="{1CABC49D-C58D-2F3B-AC9B-F42DD1A5CC89}"/>
              </a:ext>
            </a:extLst>
          </p:cNvPr>
          <p:cNvSpPr txBox="1"/>
          <p:nvPr/>
        </p:nvSpPr>
        <p:spPr>
          <a:xfrm>
            <a:off x="189426" y="2091566"/>
            <a:ext cx="4680852" cy="3477875"/>
          </a:xfrm>
          <a:prstGeom prst="rect">
            <a:avLst/>
          </a:prstGeom>
        </p:spPr>
        <p:txBody>
          <a:bodyPr wrap="square" lIns="91440" tIns="45720" rIns="91440" bIns="45720" rtlCol="0" anchor="t">
            <a:spAutoFit/>
          </a:bodyPr>
          <a:lstStyle/>
          <a:p>
            <a:pPr algn="ctr"/>
            <a:r>
              <a:rPr lang="nl-NL" sz="4400" b="1" dirty="0"/>
              <a:t>Vera v informacijsko motnjo:</a:t>
            </a:r>
          </a:p>
          <a:p>
            <a:pPr algn="ctr"/>
            <a:r>
              <a:rPr lang="nl-NL" sz="4400" b="1" dirty="0"/>
              <a:t>a Problematično vedenje</a:t>
            </a:r>
          </a:p>
        </p:txBody>
      </p:sp>
      <p:sp>
        <p:nvSpPr>
          <p:cNvPr id="3" name="TextBox 2">
            <a:extLst>
              <a:ext uri="{FF2B5EF4-FFF2-40B4-BE49-F238E27FC236}">
                <a16:creationId xmlns:a16="http://schemas.microsoft.com/office/drawing/2014/main" id="{69811980-40E3-53D7-24FA-30A9FF1BFA90}"/>
              </a:ext>
            </a:extLst>
          </p:cNvPr>
          <p:cNvSpPr txBox="1"/>
          <p:nvPr/>
        </p:nvSpPr>
        <p:spPr>
          <a:xfrm>
            <a:off x="5895395" y="6488668"/>
            <a:ext cx="6105524" cy="276999"/>
          </a:xfrm>
          <a:prstGeom prst="rect">
            <a:avLst/>
          </a:prstGeom>
          <a:noFill/>
        </p:spPr>
        <p:txBody>
          <a:bodyPr wrap="square">
            <a:spAutoFit/>
          </a:bodyPr>
          <a:lstStyle/>
          <a:p>
            <a:pPr algn="r"/>
            <a:r>
              <a:rPr lang="en-GB" sz="1200" dirty="0">
                <a:hlinkClick r:id="rId4"/>
              </a:rPr>
              <a:t>Slika, ki jo je </a:t>
            </a:r>
            <a:r>
              <a:rPr lang="en-GB" sz="1200" dirty="0" err="1">
                <a:hlinkClick r:id="rId4"/>
              </a:rPr>
              <a:t>vectorjuice </a:t>
            </a:r>
            <a:r>
              <a:rPr lang="en-GB" sz="1200" dirty="0">
                <a:hlinkClick r:id="rId4"/>
              </a:rPr>
              <a:t>na </a:t>
            </a:r>
            <a:r>
              <a:rPr lang="en-GB" sz="1200" dirty="0" err="1">
                <a:hlinkClick r:id="rId4"/>
              </a:rPr>
              <a:t>Freepik</a:t>
            </a:r>
            <a:r>
              <a:rPr lang="en-GB" sz="1200" dirty="0">
                <a:hlinkClick r:id="rId4"/>
              </a:rPr>
              <a:t>.</a:t>
            </a:r>
            <a:endParaRPr lang="en-GB" sz="1200" dirty="0"/>
          </a:p>
        </p:txBody>
      </p:sp>
    </p:spTree>
    <p:extLst>
      <p:ext uri="{BB962C8B-B14F-4D97-AF65-F5344CB8AC3E}">
        <p14:creationId xmlns:p14="http://schemas.microsoft.com/office/powerpoint/2010/main" val="36518247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Afbeelding met diagram, lijn, cirkel, Elektrisch blauw&#10;&#10;Automatisch gegenereerde beschrijving">
            <a:extLst>
              <a:ext uri="{FF2B5EF4-FFF2-40B4-BE49-F238E27FC236}">
                <a16:creationId xmlns:a16="http://schemas.microsoft.com/office/drawing/2014/main" id="{624D5438-B479-A623-CB12-0CC689A26F78}"/>
              </a:ext>
            </a:extLst>
          </p:cNvPr>
          <p:cNvPicPr>
            <a:picLocks noChangeAspect="1"/>
          </p:cNvPicPr>
          <p:nvPr/>
        </p:nvPicPr>
        <p:blipFill>
          <a:blip r:embed="rId3"/>
          <a:stretch>
            <a:fillRect/>
          </a:stretch>
        </p:blipFill>
        <p:spPr>
          <a:xfrm>
            <a:off x="5722513" y="2209879"/>
            <a:ext cx="6467340" cy="3769059"/>
          </a:xfrm>
          <a:prstGeom prst="rect">
            <a:avLst/>
          </a:prstGeom>
        </p:spPr>
      </p:pic>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normAutofit/>
          </a:bodyPr>
          <a:lstStyle/>
          <a:p>
            <a:r>
              <a:rPr lang="nl-NL" dirty="0" err="1"/>
              <a:t>Teorija načrtovanega vedenja</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99999"/>
            <a:ext cx="5060411" cy="4865977"/>
          </a:xfrm>
        </p:spPr>
        <p:txBody>
          <a:bodyPr vert="horz" lIns="91440" tIns="45720" rIns="91440" bIns="45720" rtlCol="0" anchor="t">
            <a:normAutofit/>
          </a:bodyPr>
          <a:lstStyle/>
          <a:p>
            <a:pPr marL="0" indent="0">
              <a:buNone/>
            </a:pPr>
            <a:r>
              <a:rPr lang="en-GB" sz="2200" b="0" i="0" dirty="0">
                <a:solidFill>
                  <a:srgbClr val="333333"/>
                </a:solidFill>
                <a:effectLst/>
              </a:rPr>
              <a:t>Teorija načrtovanega </a:t>
            </a:r>
            <a:r>
              <a:rPr lang="en-GB" sz="2200" dirty="0">
                <a:solidFill>
                  <a:srgbClr val="333333"/>
                </a:solidFill>
              </a:rPr>
              <a:t>vedenja </a:t>
            </a:r>
            <a:r>
              <a:rPr lang="en-GB" sz="2200" b="0" i="0" dirty="0">
                <a:solidFill>
                  <a:srgbClr val="333333"/>
                </a:solidFill>
                <a:effectLst/>
              </a:rPr>
              <a:t>je teorija, ki pojasnjuje, kako se ljudje </a:t>
            </a:r>
            <a:r>
              <a:rPr lang="en-GB" sz="2200" dirty="0">
                <a:solidFill>
                  <a:srgbClr val="333333"/>
                </a:solidFill>
              </a:rPr>
              <a:t>vedejo tako, kot se vedejo. </a:t>
            </a:r>
            <a:endParaRPr lang="en-GB" sz="2200" b="0" i="0" dirty="0">
              <a:solidFill>
                <a:srgbClr val="333333"/>
              </a:solidFill>
              <a:effectLst/>
            </a:endParaRPr>
          </a:p>
          <a:p>
            <a:pPr marL="0" indent="0">
              <a:buNone/>
            </a:pPr>
            <a:r>
              <a:rPr lang="en-GB" sz="2200" dirty="0">
                <a:solidFill>
                  <a:srgbClr val="333333"/>
                </a:solidFill>
              </a:rPr>
              <a:t>V modelu je razvidno, da je za izvedbo vedenja potreben namen. </a:t>
            </a:r>
            <a:endParaRPr lang="en-GB" sz="2200" dirty="0">
              <a:solidFill>
                <a:srgbClr val="333333"/>
              </a:solidFill>
              <a:cs typeface="Calibri"/>
            </a:endParaRPr>
          </a:p>
          <a:p>
            <a:pPr marL="0" indent="0">
              <a:buNone/>
            </a:pPr>
            <a:r>
              <a:rPr lang="en-GB" sz="2200" b="0" i="0" dirty="0">
                <a:solidFill>
                  <a:srgbClr val="333333"/>
                </a:solidFill>
                <a:effectLst/>
              </a:rPr>
              <a:t>Namero ustvarja kombinacija treh dejavnikov:</a:t>
            </a:r>
            <a:endParaRPr lang="en-GB" sz="2200" b="0" i="0" dirty="0">
              <a:solidFill>
                <a:srgbClr val="333333"/>
              </a:solidFill>
              <a:effectLst/>
              <a:cs typeface="Calibri"/>
            </a:endParaRPr>
          </a:p>
          <a:p>
            <a:r>
              <a:rPr lang="en-GB" sz="2200" dirty="0">
                <a:solidFill>
                  <a:srgbClr val="333333"/>
                </a:solidFill>
              </a:rPr>
              <a:t>Stališča / osebna prepričanja</a:t>
            </a:r>
            <a:endParaRPr lang="en-GB" sz="2200" dirty="0">
              <a:solidFill>
                <a:srgbClr val="333333"/>
              </a:solidFill>
              <a:cs typeface="Calibri"/>
            </a:endParaRPr>
          </a:p>
          <a:p>
            <a:r>
              <a:rPr lang="en-GB" sz="2200" b="0" i="0" dirty="0">
                <a:solidFill>
                  <a:srgbClr val="333333"/>
                </a:solidFill>
                <a:effectLst/>
              </a:rPr>
              <a:t>Subjektivne norme</a:t>
            </a:r>
            <a:endParaRPr lang="en-GB" sz="2200" b="0" i="0" dirty="0">
              <a:solidFill>
                <a:srgbClr val="333333"/>
              </a:solidFill>
              <a:effectLst/>
              <a:cs typeface="Calibri"/>
            </a:endParaRPr>
          </a:p>
          <a:p>
            <a:r>
              <a:rPr lang="en-GB" sz="2200" dirty="0">
                <a:solidFill>
                  <a:srgbClr val="333333"/>
                </a:solidFill>
              </a:rPr>
              <a:t>Zaznani vedenjski nadzor</a:t>
            </a:r>
            <a:endParaRPr lang="en-GB" sz="2200" dirty="0">
              <a:solidFill>
                <a:srgbClr val="333333"/>
              </a:solidFill>
              <a:cs typeface="Calibri"/>
            </a:endParaRPr>
          </a:p>
          <a:p>
            <a:pPr marL="0" indent="0" algn="just">
              <a:buNone/>
            </a:pPr>
            <a:endParaRPr lang="en-GB" sz="2200" b="0" i="0" dirty="0">
              <a:solidFill>
                <a:srgbClr val="333333"/>
              </a:solidFill>
              <a:effectLst/>
            </a:endParaRPr>
          </a:p>
          <a:p>
            <a:pPr marL="457200" lvl="1" indent="0" algn="just">
              <a:buNone/>
            </a:pPr>
            <a:endParaRPr lang="en-GB" sz="2000" b="0" i="0" dirty="0">
              <a:solidFill>
                <a:srgbClr val="333333"/>
              </a:solidFill>
              <a:effectLst/>
            </a:endParaRPr>
          </a:p>
          <a:p>
            <a:pPr algn="just"/>
            <a:endParaRPr lang="en-GB" sz="2000" b="0" i="0" dirty="0">
              <a:solidFill>
                <a:srgbClr val="333333"/>
              </a:solidFill>
              <a:effectLst/>
            </a:endParaRPr>
          </a:p>
          <a:p>
            <a:pPr marL="457200" lvl="1" indent="0" algn="just">
              <a:buNone/>
            </a:pPr>
            <a:endParaRPr lang="en-GB" sz="2000" b="0" i="0" dirty="0">
              <a:solidFill>
                <a:srgbClr val="333333"/>
              </a:solidFill>
              <a:effectLst/>
            </a:endParaRPr>
          </a:p>
        </p:txBody>
      </p:sp>
      <p:sp>
        <p:nvSpPr>
          <p:cNvPr id="11" name="Ορθογώνιο 1">
            <a:extLst>
              <a:ext uri="{FF2B5EF4-FFF2-40B4-BE49-F238E27FC236}">
                <a16:creationId xmlns:a16="http://schemas.microsoft.com/office/drawing/2014/main" id="{E314B2E6-0586-408E-8D1A-41287EF3B8C4}"/>
              </a:ext>
            </a:extLst>
          </p:cNvPr>
          <p:cNvSpPr/>
          <p:nvPr/>
        </p:nvSpPr>
        <p:spPr>
          <a:xfrm>
            <a:off x="3418652" y="6566673"/>
            <a:ext cx="8772088" cy="276999"/>
          </a:xfrm>
          <a:prstGeom prst="rect">
            <a:avLst/>
          </a:prstGeom>
        </p:spPr>
        <p:txBody>
          <a:bodyPr wrap="square" lIns="91440" tIns="45720" rIns="91440" bIns="45720" anchor="t">
            <a:spAutoFit/>
          </a:bodyPr>
          <a:lstStyle/>
          <a:p>
            <a:pPr algn="r"/>
            <a:r>
              <a:rPr lang="en-US" sz="1200" dirty="0">
                <a:hlinkClick r:id="rId4"/>
              </a:rPr>
              <a:t>Informacije o viru in slika (spremenjena</a:t>
            </a:r>
            <a:r>
              <a:rPr lang="en-US" sz="1200" dirty="0"/>
              <a:t>)</a:t>
            </a:r>
            <a:endParaRPr lang="en-US" sz="1200" dirty="0">
              <a:cs typeface="Calibri"/>
            </a:endParaRPr>
          </a:p>
        </p:txBody>
      </p:sp>
      <p:sp>
        <p:nvSpPr>
          <p:cNvPr id="3" name="Tekstvak 2">
            <a:extLst>
              <a:ext uri="{FF2B5EF4-FFF2-40B4-BE49-F238E27FC236}">
                <a16:creationId xmlns:a16="http://schemas.microsoft.com/office/drawing/2014/main" id="{B05611A8-5F79-FB34-A147-53DDE3544EC6}"/>
              </a:ext>
            </a:extLst>
          </p:cNvPr>
          <p:cNvSpPr txBox="1"/>
          <p:nvPr/>
        </p:nvSpPr>
        <p:spPr>
          <a:xfrm>
            <a:off x="6758726" y="2583823"/>
            <a:ext cx="126642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dirty="0">
                <a:solidFill>
                  <a:schemeClr val="bg1"/>
                </a:solidFill>
                <a:cs typeface="Calibri"/>
              </a:rPr>
              <a:t>Stališča</a:t>
            </a:r>
            <a:endParaRPr lang="nl-NL" dirty="0" err="1">
              <a:solidFill>
                <a:schemeClr val="bg1"/>
              </a:solidFill>
              <a:cs typeface="Calibri" panose="020F0502020204030204"/>
            </a:endParaRPr>
          </a:p>
        </p:txBody>
      </p:sp>
      <p:sp>
        <p:nvSpPr>
          <p:cNvPr id="4" name="Tekstvak 3">
            <a:extLst>
              <a:ext uri="{FF2B5EF4-FFF2-40B4-BE49-F238E27FC236}">
                <a16:creationId xmlns:a16="http://schemas.microsoft.com/office/drawing/2014/main" id="{3BE385A3-8319-6EAB-9A35-B5EB9B9DBF0E}"/>
              </a:ext>
            </a:extLst>
          </p:cNvPr>
          <p:cNvSpPr txBox="1"/>
          <p:nvPr/>
        </p:nvSpPr>
        <p:spPr>
          <a:xfrm>
            <a:off x="6635302" y="3804633"/>
            <a:ext cx="152131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dirty="0" err="1">
                <a:solidFill>
                  <a:schemeClr val="bg1"/>
                </a:solidFill>
                <a:cs typeface="Calibri"/>
              </a:rPr>
              <a:t>Subjektivne norme</a:t>
            </a:r>
          </a:p>
        </p:txBody>
      </p:sp>
      <p:sp>
        <p:nvSpPr>
          <p:cNvPr id="7" name="Tekstvak 6">
            <a:extLst>
              <a:ext uri="{FF2B5EF4-FFF2-40B4-BE49-F238E27FC236}">
                <a16:creationId xmlns:a16="http://schemas.microsoft.com/office/drawing/2014/main" id="{9BB26FE1-2133-C740-5317-2CE5EB975187}"/>
              </a:ext>
            </a:extLst>
          </p:cNvPr>
          <p:cNvSpPr txBox="1"/>
          <p:nvPr/>
        </p:nvSpPr>
        <p:spPr>
          <a:xfrm>
            <a:off x="6573591" y="5052274"/>
            <a:ext cx="163668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err="1">
                <a:solidFill>
                  <a:schemeClr val="bg1"/>
                </a:solidFill>
                <a:cs typeface="Calibri"/>
              </a:rPr>
              <a:t>Zaznani </a:t>
            </a:r>
            <a:r>
              <a:rPr lang="nl-NL" dirty="0">
                <a:solidFill>
                  <a:schemeClr val="bg1"/>
                </a:solidFill>
                <a:cs typeface="Calibri"/>
              </a:rPr>
              <a:t>nadzor </a:t>
            </a:r>
            <a:r>
              <a:rPr lang="nl-NL" err="1">
                <a:solidFill>
                  <a:schemeClr val="bg1"/>
                </a:solidFill>
                <a:cs typeface="Calibri"/>
              </a:rPr>
              <a:t>vedenja</a:t>
            </a:r>
            <a:endParaRPr lang="nl-NL" dirty="0" err="1">
              <a:solidFill>
                <a:schemeClr val="bg1"/>
              </a:solidFill>
              <a:cs typeface="Calibri" panose="020F0502020204030204"/>
            </a:endParaRPr>
          </a:p>
        </p:txBody>
      </p:sp>
      <p:sp>
        <p:nvSpPr>
          <p:cNvPr id="9" name="Tekstvak 8">
            <a:extLst>
              <a:ext uri="{FF2B5EF4-FFF2-40B4-BE49-F238E27FC236}">
                <a16:creationId xmlns:a16="http://schemas.microsoft.com/office/drawing/2014/main" id="{E0458A9C-B69F-1CBE-2214-E869A0E0A2EC}"/>
              </a:ext>
            </a:extLst>
          </p:cNvPr>
          <p:cNvSpPr txBox="1"/>
          <p:nvPr/>
        </p:nvSpPr>
        <p:spPr>
          <a:xfrm>
            <a:off x="8961549" y="3944155"/>
            <a:ext cx="105982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err="1">
                <a:solidFill>
                  <a:schemeClr val="bg1"/>
                </a:solidFill>
                <a:cs typeface="Calibri"/>
              </a:rPr>
              <a:t>Namen</a:t>
            </a:r>
            <a:endParaRPr lang="nl-NL">
              <a:solidFill>
                <a:schemeClr val="bg1"/>
              </a:solidFill>
              <a:cs typeface="Calibri"/>
            </a:endParaRPr>
          </a:p>
        </p:txBody>
      </p:sp>
      <p:sp>
        <p:nvSpPr>
          <p:cNvPr id="10" name="Tekstvak 9">
            <a:extLst>
              <a:ext uri="{FF2B5EF4-FFF2-40B4-BE49-F238E27FC236}">
                <a16:creationId xmlns:a16="http://schemas.microsoft.com/office/drawing/2014/main" id="{D9902DE0-4F58-8FC1-EA3E-FAC760ECA0E5}"/>
              </a:ext>
            </a:extLst>
          </p:cNvPr>
          <p:cNvSpPr txBox="1"/>
          <p:nvPr/>
        </p:nvSpPr>
        <p:spPr>
          <a:xfrm>
            <a:off x="10716295" y="3941471"/>
            <a:ext cx="128788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err="1">
                <a:solidFill>
                  <a:schemeClr val="bg1"/>
                </a:solidFill>
                <a:cs typeface="Calibri"/>
              </a:rPr>
              <a:t>Vedenje</a:t>
            </a:r>
            <a:endParaRPr lang="nl-NL">
              <a:solidFill>
                <a:schemeClr val="bg1"/>
              </a:solidFill>
              <a:cs typeface="Calibri"/>
            </a:endParaRPr>
          </a:p>
        </p:txBody>
      </p:sp>
    </p:spTree>
    <p:extLst>
      <p:ext uri="{BB962C8B-B14F-4D97-AF65-F5344CB8AC3E}">
        <p14:creationId xmlns:p14="http://schemas.microsoft.com/office/powerpoint/2010/main" val="28178376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tekst, schermopname, diagram, ontwerp&#10;&#10;Automatisch gegenereerde beschrijving">
            <a:extLst>
              <a:ext uri="{FF2B5EF4-FFF2-40B4-BE49-F238E27FC236}">
                <a16:creationId xmlns:a16="http://schemas.microsoft.com/office/drawing/2014/main" id="{DA227BB4-D2D2-6E6A-EAC6-7089D2769D2F}"/>
              </a:ext>
            </a:extLst>
          </p:cNvPr>
          <p:cNvPicPr>
            <a:picLocks noChangeAspect="1"/>
          </p:cNvPicPr>
          <p:nvPr/>
        </p:nvPicPr>
        <p:blipFill>
          <a:blip r:embed="rId3"/>
          <a:stretch>
            <a:fillRect/>
          </a:stretch>
        </p:blipFill>
        <p:spPr>
          <a:xfrm>
            <a:off x="2146" y="2056461"/>
            <a:ext cx="8581622" cy="4805697"/>
          </a:xfrm>
          <a:prstGeom prst="rect">
            <a:avLst/>
          </a:prstGeom>
        </p:spPr>
      </p:pic>
      <p:sp>
        <p:nvSpPr>
          <p:cNvPr id="2" name="Titel 1">
            <a:extLst>
              <a:ext uri="{FF2B5EF4-FFF2-40B4-BE49-F238E27FC236}">
                <a16:creationId xmlns:a16="http://schemas.microsoft.com/office/drawing/2014/main" id="{EC3E3EDD-C34F-15DE-DFA0-A9F12C408098}"/>
              </a:ext>
            </a:extLst>
          </p:cNvPr>
          <p:cNvSpPr>
            <a:spLocks noGrp="1"/>
          </p:cNvSpPr>
          <p:nvPr>
            <p:ph type="title"/>
          </p:nvPr>
        </p:nvSpPr>
        <p:spPr/>
        <p:txBody>
          <a:bodyPr>
            <a:normAutofit/>
          </a:bodyPr>
          <a:lstStyle/>
          <a:p>
            <a:r>
              <a:rPr lang="nl-NL" err="1"/>
              <a:t>Primer te teorije</a:t>
            </a:r>
            <a:endParaRPr lang="nl-NL"/>
          </a:p>
        </p:txBody>
      </p:sp>
      <p:sp>
        <p:nvSpPr>
          <p:cNvPr id="6" name="Tekstvak 5">
            <a:extLst>
              <a:ext uri="{FF2B5EF4-FFF2-40B4-BE49-F238E27FC236}">
                <a16:creationId xmlns:a16="http://schemas.microsoft.com/office/drawing/2014/main" id="{1CD722DA-498A-F42A-87A6-7A4D0D7F054A}"/>
              </a:ext>
            </a:extLst>
          </p:cNvPr>
          <p:cNvSpPr txBox="1"/>
          <p:nvPr/>
        </p:nvSpPr>
        <p:spPr>
          <a:xfrm>
            <a:off x="8041341" y="1860679"/>
            <a:ext cx="3856506" cy="2308324"/>
          </a:xfrm>
          <a:prstGeom prst="rect">
            <a:avLst/>
          </a:prstGeom>
        </p:spPr>
        <p:txBody>
          <a:bodyPr wrap="square" rtlCol="0">
            <a:spAutoFit/>
          </a:bodyPr>
          <a:lstStyle/>
          <a:p>
            <a:pPr algn="l"/>
            <a:r>
              <a:rPr lang="nl-NL" dirty="0" err="1"/>
              <a:t>To </a:t>
            </a:r>
            <a:r>
              <a:rPr lang="nl-NL" dirty="0"/>
              <a:t>je </a:t>
            </a:r>
            <a:r>
              <a:rPr lang="nl-NL" dirty="0" err="1"/>
              <a:t>primer uporabe te teorije</a:t>
            </a:r>
            <a:r>
              <a:rPr lang="nl-NL" dirty="0"/>
              <a:t>. </a:t>
            </a:r>
          </a:p>
          <a:p>
            <a:pPr algn="l"/>
            <a:endParaRPr lang="nl-NL" dirty="0"/>
          </a:p>
          <a:p>
            <a:pPr algn="l"/>
            <a:r>
              <a:rPr lang="nl-NL" dirty="0" err="1"/>
              <a:t>Njihova </a:t>
            </a:r>
            <a:r>
              <a:rPr lang="nl-NL" dirty="0"/>
              <a:t>osebna stališča, </a:t>
            </a:r>
            <a:r>
              <a:rPr lang="nl-NL" dirty="0" err="1"/>
              <a:t>vpliv socialnega </a:t>
            </a:r>
            <a:r>
              <a:rPr lang="nl-NL" dirty="0"/>
              <a:t>okolja </a:t>
            </a:r>
            <a:r>
              <a:rPr lang="nl-NL" dirty="0" err="1"/>
              <a:t>in </a:t>
            </a:r>
            <a:r>
              <a:rPr lang="nl-NL" dirty="0"/>
              <a:t>stopnja nadzora</a:t>
            </a:r>
            <a:r>
              <a:rPr lang="nl-NL" dirty="0" err="1"/>
              <a:t>, ki jo zaznavajo, jih </a:t>
            </a:r>
            <a:r>
              <a:rPr lang="nl-NL" dirty="0"/>
              <a:t>vodijo </a:t>
            </a:r>
            <a:r>
              <a:rPr lang="nl-NL" dirty="0" err="1"/>
              <a:t>k določenemu vedenju</a:t>
            </a:r>
            <a:r>
              <a:rPr lang="nl-NL" dirty="0"/>
              <a:t>: prenehanju kajenja.</a:t>
            </a:r>
          </a:p>
          <a:p>
            <a:pPr algn="l"/>
            <a:endParaRPr lang="nl-NL" dirty="0"/>
          </a:p>
        </p:txBody>
      </p:sp>
      <p:sp>
        <p:nvSpPr>
          <p:cNvPr id="8" name="Tekstvak 7">
            <a:extLst>
              <a:ext uri="{FF2B5EF4-FFF2-40B4-BE49-F238E27FC236}">
                <a16:creationId xmlns:a16="http://schemas.microsoft.com/office/drawing/2014/main" id="{207BEDEA-7CE3-43E3-2A8B-6661B3D60F7A}"/>
              </a:ext>
            </a:extLst>
          </p:cNvPr>
          <p:cNvSpPr txBox="1"/>
          <p:nvPr/>
        </p:nvSpPr>
        <p:spPr>
          <a:xfrm>
            <a:off x="5985581" y="6585260"/>
            <a:ext cx="6204154" cy="276999"/>
          </a:xfrm>
          <a:prstGeom prst="rect">
            <a:avLst/>
          </a:prstGeom>
          <a:noFill/>
        </p:spPr>
        <p:txBody>
          <a:bodyPr wrap="square" lIns="91440" tIns="45720" rIns="91440" bIns="45720" anchor="t">
            <a:spAutoFit/>
          </a:bodyPr>
          <a:lstStyle/>
          <a:p>
            <a:pPr algn="r"/>
            <a:r>
              <a:rPr lang="en-US" sz="1200" dirty="0">
                <a:hlinkClick r:id="rId4"/>
              </a:rPr>
              <a:t>Izvorna slika (spremenjena)</a:t>
            </a:r>
            <a:endParaRPr lang="nl-NL" dirty="0">
              <a:cs typeface="Calibri" panose="020F0502020204030204"/>
            </a:endParaRPr>
          </a:p>
        </p:txBody>
      </p:sp>
      <p:sp>
        <p:nvSpPr>
          <p:cNvPr id="9" name="Tekstvak 8">
            <a:extLst>
              <a:ext uri="{FF2B5EF4-FFF2-40B4-BE49-F238E27FC236}">
                <a16:creationId xmlns:a16="http://schemas.microsoft.com/office/drawing/2014/main" id="{D00C2A2C-39E2-71D0-5EB0-BC30BB58D0FB}"/>
              </a:ext>
            </a:extLst>
          </p:cNvPr>
          <p:cNvSpPr txBox="1"/>
          <p:nvPr/>
        </p:nvSpPr>
        <p:spPr>
          <a:xfrm>
            <a:off x="5312630" y="5288565"/>
            <a:ext cx="6836229" cy="1384995"/>
          </a:xfrm>
          <a:prstGeom prst="rect">
            <a:avLst/>
          </a:prstGeom>
        </p:spPr>
        <p:txBody>
          <a:bodyPr wrap="square" rtlCol="0">
            <a:spAutoFit/>
          </a:bodyPr>
          <a:lstStyle/>
          <a:p>
            <a:pPr algn="l"/>
            <a:endParaRPr lang="nl-NL"/>
          </a:p>
          <a:p>
            <a:pPr algn="l"/>
            <a:r>
              <a:rPr lang="nl-NL" sz="2400" b="1" err="1"/>
              <a:t>Zdaj pa ta </a:t>
            </a:r>
            <a:r>
              <a:rPr lang="nl-NL" sz="2400" b="1"/>
              <a:t>model </a:t>
            </a:r>
            <a:r>
              <a:rPr lang="nl-NL" sz="2400" b="1" err="1"/>
              <a:t>uporabimo za </a:t>
            </a:r>
            <a:r>
              <a:rPr lang="nl-NL" sz="2400" b="1"/>
              <a:t>prepričanje o informacijski motnji!</a:t>
            </a:r>
          </a:p>
          <a:p>
            <a:pPr algn="l"/>
            <a:endParaRPr lang="nl-NL" err="1"/>
          </a:p>
        </p:txBody>
      </p:sp>
      <p:sp>
        <p:nvSpPr>
          <p:cNvPr id="4" name="Tekstvak 3">
            <a:extLst>
              <a:ext uri="{FF2B5EF4-FFF2-40B4-BE49-F238E27FC236}">
                <a16:creationId xmlns:a16="http://schemas.microsoft.com/office/drawing/2014/main" id="{79CFB6C7-CA1B-32BA-60FF-E6654CCC2BB4}"/>
              </a:ext>
            </a:extLst>
          </p:cNvPr>
          <p:cNvSpPr txBox="1"/>
          <p:nvPr/>
        </p:nvSpPr>
        <p:spPr>
          <a:xfrm>
            <a:off x="1086654" y="2830669"/>
            <a:ext cx="2226971" cy="8925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b="1" dirty="0">
                <a:cs typeface="Calibri"/>
              </a:rPr>
              <a:t>Odnosi:</a:t>
            </a:r>
          </a:p>
          <a:p>
            <a:r>
              <a:rPr lang="nl-NL" sz="1300" dirty="0">
                <a:cs typeface="Calibri"/>
              </a:rPr>
              <a:t>Kajenje je </a:t>
            </a:r>
            <a:r>
              <a:rPr lang="nl-NL" sz="1300" dirty="0" err="1">
                <a:cs typeface="Calibri"/>
              </a:rPr>
              <a:t>sproščujoče</a:t>
            </a:r>
            <a:r>
              <a:rPr lang="nl-NL" sz="1300" dirty="0">
                <a:cs typeface="Calibri"/>
              </a:rPr>
              <a:t>;</a:t>
            </a:r>
          </a:p>
          <a:p>
            <a:r>
              <a:rPr lang="nl-NL" sz="1300" dirty="0">
                <a:cs typeface="Calibri"/>
              </a:rPr>
              <a:t>Kajenje veliko </a:t>
            </a:r>
            <a:r>
              <a:rPr lang="nl-NL" sz="1300" dirty="0" err="1">
                <a:cs typeface="Calibri"/>
              </a:rPr>
              <a:t>stane;</a:t>
            </a:r>
          </a:p>
          <a:p>
            <a:r>
              <a:rPr lang="nl-NL" sz="1300" dirty="0">
                <a:cs typeface="Calibri"/>
              </a:rPr>
              <a:t>Kajenje </a:t>
            </a:r>
            <a:r>
              <a:rPr lang="nl-NL" sz="1300" dirty="0" err="1">
                <a:cs typeface="Calibri"/>
              </a:rPr>
              <a:t>škoduje mojemu </a:t>
            </a:r>
            <a:r>
              <a:rPr lang="nl-NL" sz="1300" dirty="0">
                <a:cs typeface="Calibri"/>
              </a:rPr>
              <a:t>zdravju.</a:t>
            </a:r>
          </a:p>
        </p:txBody>
      </p:sp>
      <p:sp>
        <p:nvSpPr>
          <p:cNvPr id="7" name="Tekstvak 6">
            <a:extLst>
              <a:ext uri="{FF2B5EF4-FFF2-40B4-BE49-F238E27FC236}">
                <a16:creationId xmlns:a16="http://schemas.microsoft.com/office/drawing/2014/main" id="{647501C8-7383-C0C7-8762-6948AB968505}"/>
              </a:ext>
            </a:extLst>
          </p:cNvPr>
          <p:cNvSpPr txBox="1"/>
          <p:nvPr/>
        </p:nvSpPr>
        <p:spPr>
          <a:xfrm>
            <a:off x="1086654" y="3882444"/>
            <a:ext cx="2226971" cy="8925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b="1" dirty="0" err="1">
                <a:cs typeface="Calibri"/>
              </a:rPr>
              <a:t>Subjektivne norme</a:t>
            </a:r>
            <a:r>
              <a:rPr lang="nl-NL" sz="1300" b="1" dirty="0">
                <a:cs typeface="Calibri"/>
              </a:rPr>
              <a:t>:</a:t>
            </a:r>
          </a:p>
          <a:p>
            <a:r>
              <a:rPr lang="nl-NL" sz="1300" dirty="0">
                <a:cs typeface="Calibri"/>
              </a:rPr>
              <a:t>Moji </a:t>
            </a:r>
            <a:r>
              <a:rPr lang="nl-NL" sz="1300" err="1">
                <a:cs typeface="Calibri"/>
              </a:rPr>
              <a:t>sodelavci kadijo</a:t>
            </a:r>
            <a:r>
              <a:rPr lang="nl-NL" sz="1300">
                <a:cs typeface="Calibri"/>
              </a:rPr>
              <a:t>;</a:t>
            </a:r>
            <a:endParaRPr lang="nl-NL" sz="1300" dirty="0" err="1">
              <a:cs typeface="Calibri"/>
            </a:endParaRPr>
          </a:p>
          <a:p>
            <a:r>
              <a:rPr lang="nl-NL" sz="1300" dirty="0">
                <a:cs typeface="Calibri"/>
              </a:rPr>
              <a:t>Moje </a:t>
            </a:r>
            <a:r>
              <a:rPr lang="nl-NL" sz="1300" dirty="0" err="1">
                <a:cs typeface="Calibri"/>
              </a:rPr>
              <a:t>dekle ne odobrava </a:t>
            </a:r>
            <a:r>
              <a:rPr lang="nl-NL" sz="1300" dirty="0">
                <a:cs typeface="Calibri"/>
              </a:rPr>
              <a:t>kajenja.</a:t>
            </a:r>
          </a:p>
        </p:txBody>
      </p:sp>
      <p:sp>
        <p:nvSpPr>
          <p:cNvPr id="10" name="Tekstvak 9">
            <a:extLst>
              <a:ext uri="{FF2B5EF4-FFF2-40B4-BE49-F238E27FC236}">
                <a16:creationId xmlns:a16="http://schemas.microsoft.com/office/drawing/2014/main" id="{F98A74BE-BDCF-FC24-A2D7-57B9ED2B6BC5}"/>
              </a:ext>
            </a:extLst>
          </p:cNvPr>
          <p:cNvSpPr txBox="1"/>
          <p:nvPr/>
        </p:nvSpPr>
        <p:spPr>
          <a:xfrm>
            <a:off x="1086654" y="5052275"/>
            <a:ext cx="2334294" cy="10926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b="1" dirty="0" err="1">
                <a:cs typeface="Calibri"/>
              </a:rPr>
              <a:t>Zaznani vedenjski </a:t>
            </a:r>
            <a:r>
              <a:rPr lang="nl-NL" sz="1300" b="1" dirty="0">
                <a:cs typeface="Calibri"/>
              </a:rPr>
              <a:t>nadzor:</a:t>
            </a:r>
          </a:p>
          <a:p>
            <a:r>
              <a:rPr lang="nl-NL" sz="1300" dirty="0" err="1">
                <a:cs typeface="Calibri"/>
              </a:rPr>
              <a:t>Vem, da bi </a:t>
            </a:r>
            <a:r>
              <a:rPr lang="nl-NL" sz="1300" dirty="0">
                <a:cs typeface="Calibri"/>
              </a:rPr>
              <a:t>se </a:t>
            </a:r>
            <a:r>
              <a:rPr lang="nl-NL" sz="1300" dirty="0" err="1">
                <a:cs typeface="Calibri"/>
              </a:rPr>
              <a:t>z </a:t>
            </a:r>
            <a:r>
              <a:rPr lang="nl-NL" sz="1300" dirty="0">
                <a:cs typeface="Calibri"/>
              </a:rPr>
              <a:t>malo pomoči </a:t>
            </a:r>
            <a:r>
              <a:rPr lang="nl-NL" sz="1300" dirty="0" err="1">
                <a:cs typeface="Calibri"/>
              </a:rPr>
              <a:t>lahko </a:t>
            </a:r>
            <a:r>
              <a:rPr lang="nl-NL" sz="1300" dirty="0">
                <a:cs typeface="Calibri"/>
              </a:rPr>
              <a:t>ustavil;</a:t>
            </a:r>
            <a:endParaRPr lang="nl-NL" sz="1300" dirty="0" err="1">
              <a:cs typeface="Calibri"/>
            </a:endParaRPr>
          </a:p>
          <a:p>
            <a:r>
              <a:rPr lang="nl-NL" sz="1300" dirty="0" err="1">
                <a:cs typeface="Calibri"/>
              </a:rPr>
              <a:t>Pri </a:t>
            </a:r>
            <a:r>
              <a:rPr lang="nl-NL" sz="1300" dirty="0">
                <a:cs typeface="Calibri"/>
              </a:rPr>
              <a:t>tem </a:t>
            </a:r>
            <a:r>
              <a:rPr lang="nl-NL" sz="1300" dirty="0" err="1">
                <a:cs typeface="Calibri"/>
              </a:rPr>
              <a:t>se lahko zanesem </a:t>
            </a:r>
            <a:r>
              <a:rPr lang="nl-NL" sz="1300" dirty="0">
                <a:cs typeface="Calibri"/>
              </a:rPr>
              <a:t>na </a:t>
            </a:r>
            <a:r>
              <a:rPr lang="nl-NL" sz="1300" dirty="0" err="1">
                <a:cs typeface="Calibri"/>
              </a:rPr>
              <a:t>svoje dekle.</a:t>
            </a:r>
          </a:p>
        </p:txBody>
      </p:sp>
      <p:sp>
        <p:nvSpPr>
          <p:cNvPr id="12" name="Tekstvak 11">
            <a:extLst>
              <a:ext uri="{FF2B5EF4-FFF2-40B4-BE49-F238E27FC236}">
                <a16:creationId xmlns:a16="http://schemas.microsoft.com/office/drawing/2014/main" id="{63F43614-06C7-1EA2-B410-2F77A6D6C381}"/>
              </a:ext>
            </a:extLst>
          </p:cNvPr>
          <p:cNvSpPr txBox="1"/>
          <p:nvPr/>
        </p:nvSpPr>
        <p:spPr>
          <a:xfrm>
            <a:off x="4295640" y="4086359"/>
            <a:ext cx="1776211"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b="1" dirty="0" err="1">
                <a:solidFill>
                  <a:schemeClr val="bg1"/>
                </a:solidFill>
                <a:cs typeface="Calibri"/>
              </a:rPr>
              <a:t>Namen</a:t>
            </a:r>
            <a:r>
              <a:rPr lang="nl-NL" sz="1300" b="1" dirty="0">
                <a:solidFill>
                  <a:schemeClr val="bg1"/>
                </a:solidFill>
                <a:cs typeface="Calibri"/>
              </a:rPr>
              <a:t>:</a:t>
            </a:r>
            <a:endParaRPr lang="nl-NL" sz="1300" dirty="0">
              <a:solidFill>
                <a:schemeClr val="bg1"/>
              </a:solidFill>
              <a:cs typeface="Calibri"/>
            </a:endParaRPr>
          </a:p>
          <a:p>
            <a:r>
              <a:rPr lang="nl-NL" sz="1300" dirty="0">
                <a:solidFill>
                  <a:schemeClr val="bg1"/>
                </a:solidFill>
                <a:cs typeface="Calibri"/>
              </a:rPr>
              <a:t>Prenehal </a:t>
            </a:r>
            <a:r>
              <a:rPr lang="nl-NL" sz="1300" dirty="0" err="1">
                <a:solidFill>
                  <a:schemeClr val="bg1"/>
                </a:solidFill>
                <a:cs typeface="Calibri"/>
              </a:rPr>
              <a:t>bom </a:t>
            </a:r>
            <a:r>
              <a:rPr lang="nl-NL" sz="1300" dirty="0">
                <a:solidFill>
                  <a:schemeClr val="bg1"/>
                </a:solidFill>
                <a:cs typeface="Calibri"/>
              </a:rPr>
              <a:t>kaditi</a:t>
            </a:r>
            <a:endParaRPr lang="nl-NL" sz="1300" b="1" dirty="0">
              <a:solidFill>
                <a:schemeClr val="bg1"/>
              </a:solidFill>
              <a:cs typeface="Calibri"/>
            </a:endParaRPr>
          </a:p>
        </p:txBody>
      </p:sp>
      <p:sp>
        <p:nvSpPr>
          <p:cNvPr id="13" name="Tekstvak 12">
            <a:extLst>
              <a:ext uri="{FF2B5EF4-FFF2-40B4-BE49-F238E27FC236}">
                <a16:creationId xmlns:a16="http://schemas.microsoft.com/office/drawing/2014/main" id="{97E9E04B-05C0-7AD3-71C3-344010014F5E}"/>
              </a:ext>
            </a:extLst>
          </p:cNvPr>
          <p:cNvSpPr txBox="1"/>
          <p:nvPr/>
        </p:nvSpPr>
        <p:spPr>
          <a:xfrm>
            <a:off x="6710429" y="4086359"/>
            <a:ext cx="1776211"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b="1" dirty="0" err="1">
                <a:solidFill>
                  <a:schemeClr val="bg1"/>
                </a:solidFill>
                <a:cs typeface="Calibri"/>
              </a:rPr>
              <a:t>Obnašanje</a:t>
            </a:r>
            <a:r>
              <a:rPr lang="nl-NL" sz="1300" b="1" dirty="0">
                <a:solidFill>
                  <a:schemeClr val="bg1"/>
                </a:solidFill>
                <a:cs typeface="Calibri"/>
              </a:rPr>
              <a:t>:</a:t>
            </a:r>
            <a:endParaRPr lang="nl-NL" sz="1300" dirty="0">
              <a:solidFill>
                <a:schemeClr val="bg1"/>
              </a:solidFill>
              <a:cs typeface="Calibri"/>
            </a:endParaRPr>
          </a:p>
          <a:p>
            <a:r>
              <a:rPr lang="nl-NL" sz="1300" dirty="0">
                <a:solidFill>
                  <a:schemeClr val="bg1"/>
                </a:solidFill>
                <a:cs typeface="Calibri"/>
              </a:rPr>
              <a:t>Preneham kaditi</a:t>
            </a:r>
            <a:endParaRPr lang="nl-NL" sz="1300" b="1" dirty="0">
              <a:solidFill>
                <a:schemeClr val="bg1"/>
              </a:solidFill>
              <a:cs typeface="Calibri"/>
            </a:endParaRPr>
          </a:p>
        </p:txBody>
      </p:sp>
    </p:spTree>
    <p:extLst>
      <p:ext uri="{BB962C8B-B14F-4D97-AF65-F5344CB8AC3E}">
        <p14:creationId xmlns:p14="http://schemas.microsoft.com/office/powerpoint/2010/main" val="380984722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COSTAID_Module 1_Awareness_SI"/>
  <p:tag name="ISPRING_PLAYERS_CUSTOMIZATION_2" val="UEsDBBQAAgAIAKl2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DwhUJY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PCFQlg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8IVCWH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PCFQlg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PCFQli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PCFQlg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DwhUJYFQaV5GsAAABvAAAAHAAAAHVuaXZlcnNhbC9sb2NhbF9zZXR0aW5ncy54bWwNyrEKwkAMANC9XxEySB3Uugn2rpujCK0fENogB7mk9ELRv/e2N7x++GaBnbeSTANezx0C62xL0k/A9/Q43RCKky4kphxQDWGITS82k4zsXmOBVejH28S5wvlJuc4XqbOkAu1B/B6PeInNH1BLAwQUAAIACADwhUJYwhuumWgSAAD3TQAAFwAAAHVuaXZlcnNhbC91bml2ZXJzYWwucG5n7Zx7WFNXtsBxbHV81TrO1KKVtNXqtbXGikghkLQWsegoU20FH0nEF9W0oMYkQB6n33QKVq2paMUHIXdERQskWI0B8qpSjUpNqjwigeSoKRwgnESIJJycJGcOIViwnf/m3u+7t4cPPrJ39m/ttddae+21+Q758m8rl04YO3VsWFjYhKT3E1aFhY1qDAt75rM/jsJ7WIbsI/ivEexVSxeHyQwvdeCNZ9LfXfFuWNgF8Thf2rN4e8zO99eyw8Keq+n/GaHPPLclLGzFgaSEdz/MYnRZwFIYebcNQZzV2x8tnqTuOHvlpEP7KHHqoX9+Gh7e5Rg36RP1X8ft2vanT1+SjN2xZ1bsC5EvJtxaWc/9+stzk0pOHe57I2Hkwwja6DUXvmtbf/P8bPE3sxUMcha7kWFXmZpKvqVyLpC0qC+aHBb8+t60JXVk8NVnpo3/C68eFeUqQMwPFsxMyu//7ph2l9+rBFAlGfCbAH/PGbKwo1Ue6JTPjM+GsGchbAyETTjviSsbEdQWhTUiwOsMOJwMbd81MkPEpt9l8wLgzgDp0PyBMfOd+BAzfUe+dh2ETRpTMzU4s8tq95TItYfmJXleG88Kdv0YWZa0o2CQMlbMOk+/WjEqOE1czYnT3CfoeFa++fcDyePLhA62lI/Ul1B7exrXZ2rUSNvJfOrLkkihwR1jS0nHtP9ImxB0ZzacBh+W+n4u9fjqaP66AjKA1P77kS1Nu3tXZCeRDhjCdbHoMD/kkMMbg42sdblRSc7XQmom11bM6tCEIvT+9vDGmZqCEBX3Jr4eT35IfMnW1MNFJWTBg3FkWu9qWm+PBkQ1zscjaY9GkklYn54s190K2aFuQVmS8U46DW0qcPYddGYhRzORo7Vau0pr73FFRA5Y4dGl8ay7o3XsEnO4wfCZ20YL2ORUrYY7Ssk2mbPhPFF7nvahS7Zg2OjIs0LFgy5RFt9erpwnr9r6i9qnJ4pARAIinfp3rOB5973wegYkixpcZGl8WdKqQTep3RVcx17k4RTdf20/R/PV0ARI/+y1JgdfYn/KcKyJLCnaAs3ThZM7ppmcPoNTLehcLc1B9uv69teakqGuIpYBmyxj6Dgy1VMg8HgpsAe5nZUEVoo8PMDTmiJqTWGI7EqRvaeXhrloAKJgoooUk++m1HezNUr567khv/bxGXLSVPtkad8PtUbfj0b1VKNBwlJCoAiFC8SAzyZnUCR2BxPoKuwuvQgwhy3yQJV3m/p05ieQ7BLTd40pQC6Q0AvypmTscbKuOtAp/PWEOn+zTtiv8zRJpPeOWPRYInKnA+7WaJEtmiHCF/S4NQ/oywM7akiBR7VSf5OULgo0NOnIaQOu2Mjgp6LBsI4GXNH52pvez2l9nxeQfFdIAiTgxAIpEj1Upf8NM+sCdl0AQxNxfQ+KnB6Rs5WvhfgMTgSTzjb0PT1FA9PfUKDzoUzQW1/CFD2YrPP11JHQqgKsezaw7G50GuQrYgsMrhhTeiol3dfZBQ7bfQ8LRB2tNSTESCZ5H2EzO0bWx5ik2NUpDKvAdbt2uBndhzGXcYNoNeNuNKDztWHbQ0GXrchTkFASdTcyITsJ9ElUjYP7phy3fS9uQ1Lhb++kXtEEFugCRVLqfbqfbxotV1pz7D1DVHT6X2qkYojRPtI8LVO9C3HSSWqqp8pIL/Kjf8qNCspsC2+sv1HhjqNLUD3RR/T9nvra1+YqSNgNQIR0iP0trSyxv4vsyywwKmOZeiRHxkDzujpbaEd/OaTPJnZUuCfTenVqX4AkcCv034JeOWaqJWG0TGAJhLhYC7ZIQKwT4dl9EUrQFej+SN/gYpbr5VAgPoK5HPuRmZkCBS48OWtzo6KW5Soix/p1eNqoZQb8QLSc8rym+dgRq4aTqCmFwHL0LZhl0XA3xGMNOb4cB1YmlodO4PvCbamri7ekokwASWH4vYxRp3gqd8tN7rQqgy0yR9PLpPoNL3IYFJI0Q4qpME86I9BWyxT1FkHsDCfH3sk2yJVpsFqEZet6AF8nxSTV62FFs4lt71xZVSqH3HyL1SkQ8B2+HMz4MAWATWA2VgoklssM/s1DCpQdj3t901nikXdS7BaZBgjEaYWC6/LItyUUm0Ff4uqucsRRTRadsdyEFKL69LcpxffCxxld4hpzeJ8hlcuXl4KegD/DotP7bXVVboEhW2B1+SIgWx2yLp/SxygpZWOpQ6qjqRopjqoN8hKUospw7ooAHbkUySG7wADb1kNeNmxzlQxMdS+WV2hh8guZRst2sc4IK1CZtgi1O0hSg0JJc4XftcIK7tMeWafaDHefaJ7+MSSTNYvT4kyFLKdc5WQJDX5bs3ijWujoqKTz0EliDy5a5ehGmvlxVKqEZYRaGCrAWQcv3XxZFesRDymbzt/xVnDtcUCiLDIWP7nMpXYHX2msAgSJCr2uBMbFcTzNm1OYRjg+giR1YIV6Wr1YJPhV+N3Ga7PpXNGfbf4oZYRckxPoPhH5tiWxxGXvj50SqLfOJv6bureBCqmx7ECgGzlhjFIaafLpSrGRpaTcMKB0ywpub2+LTr9LxXbswaA4Wm5PSxqPD7t9tISnLeHNyVWwS0z+n/ZEzbfkqN2diJ6Fh9ZiSzWm+slgc7XYLNuc7hgIaVZ4xMmQk6OiY1mjm6vcbr4kAtCtFzON2QI+PD4d14EkZRnQIn16mQrAUCOLx3GQlr84EMjH0vE4lqen1kWnPK3BgrL4ZKKP6CP6fqPPCVWcnZgBekC/pwCz9l6xD00X/fVp3wxadvDm4JO4hEM3nCmikdqt02WHas5fvWkVoWzHusPUzyRsocHTUAXMHVI1U/wP0rH21q+k6Be1mYbl3jZ7IcSWyQ3oR0/OhMAr+OXQ+J+8BlvlaTAEBKDeEc5OUFV0cagR3IgRYJB+smbZvqoFnDmG4ef+WZRo/99ttx/PUyjxW2prnTRwu9YkyyGbgJ7DUrVApBm6N3LkeEVQIPp5KX4Bx+/IOlGDDtECaM9xo6Ctx4waftqDFtZli0vtVmMGs66BlWJhYgqqh+S3AbsRX87QYubIeBbmALE8nsMaKzZWcjlweaRaaFcK0drZ1O7l8lHno61990qZcpmQhuIHpJzjOZEG00O7py9xPn7am9Dil5nphbEmXx3gNpKZFMkV+D2SN1keW9wMI5E3hD8X07o7kUir5Xqlywd762Ckrmqy4wDDI5eKM+Wg1dmoEsLpC1V0Nh9DafZsf0CmcnFAGU3szFPg5STH8QhN/GZoacB0VnATT8s5enP4UcN0Vnp9jgAe/yH2kBkoTXGyc0tdfYu2SCZ1tkziUamWUd9FZkgM7PQjFKcQM/uhQrxMMyN97oDSJMtVuDhWJg+tNtqaez3iTECLUnoceQqXETqwU+mp9sanLHvq4KbwGJJD7eMTU+Qg73pJ5BbJiM7x25SvdC36u0WmsjRwIqSsTCMY+x5eL2RC8Rk2E5Jj+J7Dh0VhlJGmcI2MoXJuYOcq9JBTrgMEImdzFs++qMwSCKdrLg8r/M7gXj5geMSh7dOshFyGP3KmyQzteyKkzEzLdXnpiM4d41Ukm4HlYdb5e5mwQp/BK5e85XAXTwsKxlCwWghD1S5jxwY+6FcsH1qhfbCgTKK6jUsDPCZ+hyDwaVbsjDr/9G0eCSuDd9kSO8Nks2yB9HOt4AV3hq3J5uRgZhVn2nWDZLfHBNKoxWY/qORWkxojdNbWYRGseY6l/AAevzZ9YTWniFZsarjHLaLV1MM29m1YH1Ok9wBLm6sci85KKM0Rzmco+AVi0dd4Ncm3OF6nbMZNlWEq0itHdHV7Yp3CqDKJRy2coPTo/DFy3FN8EMu65TL7LVxI0SzF1KCftl/x9Ox4IH5+d7OSUi0LMC7pjTG2Rn/lnsRq1ORcei5SZimiOdlFNDnIBIAp5ip2V0BjtKGqmwYbauSr67oe9wWUOhoc0ESAHrUJ9uop9wwKD3CwFGSfGXaRwQ5GCecPrelm1Jxw/E+2i69XuGfQekj4PacDVAsGdlh1zgr+U3714yUnSfvQ1r9va9OpruO8iP4cIoCiaszRKcMuMow8BTvdrBQ1K4FrG7nTGleCfgvmbXjExW9RtOdYUFWkWpKxuZA7bAfgV7ClWJ9UHXlQAhmOcafdClzT+VLIJKQ9We3tg5VgYF8aLPAlY000ID2LIv6KtX6Yhj3FLxsruFj3p6l8gQCPIAN4zf1lsu8uRS7Bk8H24mGJjobvRHNVMezLieWVhTdeHqaJh5+qAp5af2yZREeG3d22Cvf1aSQ+pEDTcFjks8FR8LAMcrPCnal1glrXjOlGvafGvJTqnSwX/WDLdvTnXvmLjYYXeVSPmuttzES5vIqvnoLxUmSoKbek1gmJNtH+zbbVmLaC1BL8K+mwgk3DxIs+aM5gsVmUtmKVakj0J8FDUttMxZBccLh+HgEREAEREAEREAEREAEREAEREAEREAEREAEREAEREAEREAEREAEREAEREAEREAEREAEREAEREAEREAEREAH9f4HuYyznQfqZSmXYQUwsv6xMziSrHdwXFt9qXhtXESn5+lUJfeznh17ev+HxoXN7GYuQbN7NiTFtt2PQk9mRPBqp7+Hkbdclb7ZdiWmih60xblpxt/31uQNTpsbvj0oqLq0Izdk7t3HmV7KrmwY0bbiYenhh9dj9A6r+jsC7OJA/8LExRx2dnZ3zzxfNmnpq+Srmkh0Xgv/LEbb++Ql3XjsvH5Syfnbw7S+uDTwerFy5MKHgtHZQaobk473zkoR/eWHgofaW2DvP0/O9g+pVck69Uj2z96PUgYfRfa3iiSY0L1nm9sxjCjuYWGArZzpzPV8C964prBUmvrcnqXNwLQary6L3S/ZPeZCfXq4wNTN416ta0icPVe1tvocEXz1jMLPkFNsGx8Uvc9vz61PSBpZRqPn4+MVvFpxyKVetGarx/a4l+wvLj0yS6L75bkC501NYcN6rZKkW6ak5xCOpx5N2HjdHmRXmqFLa4jH9zM59H3OrhsraV7/pU4+7roz2SZPMEhiw02tLXLeGy32BNUXMzJt46ZACGHBP0p2y3W9sTYAyz5QNWO38NXOhdA2l8YmIi7eWGUX+nZUPA7XYwYPh9MQ9gb1HK51Phq97PP/kjNBY9q1PJko3TJddBrHuBzmA50rto8o7uHTxOQtLBRW7GQl6yaC+h6ewwN23TIl/6GfnzjmxepvXgYLPpVTvwu7Mi8s4iK9taYOjymQ93F65Y+2AD7etLZN4138SdOTyfW1Hjhc5qRGySyDW51I9OlZ1a6+BtFblKXYXJeg/rN0XtP1bggtc5PGKrA2znuh4XnG8/QM09gfKFPJVW9vrM2KBLbAVlf/jpbfI1KN/CbpzU9+m8viFyf69wU9T+j7/VEzrEQddG7vhQSLK39NS2L+mDJln5hvBQLxWcc080RgQjSgJpIQ/UW61FxA9+/OFA+2+mBO2N165OOCC8WvLpgOry/3Z9RFHG1qn/iI+glqFi28bObrf3+KTF3HujsLz31jsDXfEEv3W0HJ29WyCKz+kNGpHfYfrhyx7/5dV3e7uKPtr+B2k+KR9tSBksJWMsiWKL8xzdBeDEVhx+uOVMQr3bbp/9qV5Uu0Y8clSfJpDCj5th/PmHFr4Y84vhl6ylfqHCYPQ8Y5AseXBsuiVyP13L+PIBwq+Q+GZGStbF/LmkhdYtDg03rfjRqZfOm5wVVsvLxodv4OZ93ZP3Trsw/7IMWvczBFN1v3tlatvhRyEboKtraU1TdEkf/y8OrMUdjJJYDAqUlctLPmx8ehylVL6XEqLE3PVATW2xIJJEtoprnwpHH9s8/ljIX8dSi6jx4mElVdv7y73a/xNCfqRg3GVcQZXuPxIaOAFMNVewNK0pz4x3LAdMvdyKotOFbIr74KnbEFXHv3z7TnKVbjua0IKX7i3Ce47uYO5/+Czg0q2LMPtvn5OKBpe3a/IfLPhRHvWv5nC+9HXq4Papd61jCbXrG0dni0OrSuzVGVNotYnPtmE+NKmG94wMfiWcGi3dMWTDf9lXkbriFA+sDQn7xdUbNwC9142SXbN8zQlBHPX+282tona15C+Di6mJEeLVup4yOuFdFm5O7bZXv52AXpgcNoodvye5Ox3grZ/hzyQgnNCKZg1ZXgKhvyo58HL9Px1cPgHofz2fbkLcUE7j81LKncfOBdKmvfXVGu1Vh3fM++lb5fHGs2R/4yf9m0oF4dt/EMoZ4cd+35AcFjYrIrBzxQb8x8dhm3XYZMfzG4Y2xGzE+zvSVqyMkG2eOPf/wVQSwMEFAACAAgA8IVCWOohDhNLAAAAbAAAABsAAAB1bml2ZXJzYWwvdW5pdmVyc2FsLnBuZy54bWyzsa/IzVEoSy0qzszPs1Uy1DNQsrfj5bIpKEoty0wtV6gAigEFIUBJoRLINUJwyzNTSjKAQiYmFgjBjNTM9IwSoKiBhRlcVB9oKABQSwECAAAUAAIACACpdlBPNmFYAkcDAADhCQAAFAAAAAAAAAABAAAAAAAAAAAAdW5pdmVyc2FsL3BsYXllci54bWxQSwECAAAUAAIACADwhUJYtTf0qBwFAADhEwAAHQAAAAAAAAABAAAAAAB5AwAAdW5pdmVyc2FsL2NvbW1vbl9tZXNzYWdlcy5sbmdQSwECAAAUAAIACADwhUJYFR5gG6MAAAB/AQAALgAAAAAAAAABAAAAAADQCAAAdW5pdmVyc2FsL3BsYXliYWNrX2FuZF9uYXZpZ2F0aW9uX3NldHRpbmdzLnhtbFBLAQIAABQAAgAIAPCFQlh0STUfPAQAAAwVAAAnAAAAAAAAAAEAAAAAAL8JAAB1bml2ZXJzYWwvZmxhc2hfcHVibGlzaGluZ19zZXR0aW5ncy54bWxQSwECAAAUAAIACADwhUJYN4uHansDAACsDAAAIQAAAAAAAAABAAAAAABADgAAdW5pdmVyc2FsL2ZsYXNoX3NraW5fc2V0dGluZ3MueG1sUEsBAgAAFAACAAgA8IVCWKavViM2BAAAlhQAACYAAAAAAAAAAQAAAAAA+hEAAHVuaXZlcnNhbC9odG1sX3B1Ymxpc2hpbmdfc2V0dGluZ3MueG1sUEsBAgAAFAACAAgA8IVCWCYPfuiwAQAAbwYAAB8AAAAAAAAAAQAAAAAAdBYAAHVuaXZlcnNhbC9odG1sX3NraW5fc2V0dGluZ3MuanNQSwECAAAUAAIACADwhUJYFQaV5GsAAABvAAAAHAAAAAAAAAABAAAAAABhGAAAdW5pdmVyc2FsL2xvY2FsX3NldHRpbmdzLnhtbFBLAQIAABQAAgAIAPCFQljCG66ZaBIAAPdNAAAXAAAAAAAAAAAAAAAAAAYZAAB1bml2ZXJzYWwvdW5pdmVyc2FsLnBuZ1BLAQIAABQAAgAIAPCFQljqIQ4TSwAAAGwAAAAbAAAAAAAAAAEAAAAAAKMrAAB1bml2ZXJzYWwvdW5pdmVyc2FsLnBuZy54bWxQSwUGAAAAAAoACgAGAwAAJywAAAAA"/>
  <p:tag name="ISPRING_LMS_API_VERSION" val="SCORM 1.2"/>
  <p:tag name="ISPRING_ULTRA_SCORM_COURSE_ID" val="3D320360-6199-4ED3-9072-3F8726835978"/>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COSTAID\\SL\\SL&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COSTAID_Module 1_Awareness_SI"/>
  <p:tag name="ISPRING_FIRST_PUBLISH"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B8C5150E41E01409FE07977F0565001" ma:contentTypeVersion="13" ma:contentTypeDescription="Een nieuw document maken." ma:contentTypeScope="" ma:versionID="dceb514d459a965e66f62abcc4af67a4">
  <xsd:schema xmlns:xsd="http://www.w3.org/2001/XMLSchema" xmlns:xs="http://www.w3.org/2001/XMLSchema" xmlns:p="http://schemas.microsoft.com/office/2006/metadata/properties" xmlns:ns2="A170BF8D-0D10-4A31-84BA-136298F3893F" xmlns:ns3="a170bf8d-0d10-4a31-84ba-136298f3893f" xmlns:ns4="d55660b8-d104-43d9-a55a-6bf5ee589c5a" xmlns:ns5="19efc745-f8ae-456e-98f3-7656c6b98ef6" targetNamespace="http://schemas.microsoft.com/office/2006/metadata/properties" ma:root="true" ma:fieldsID="75dc8cc5d461a3b9574ae4e95c9ab0de" ns2:_="" ns3:_="" ns4:_="" ns5:_="">
    <xsd:import namespace="A170BF8D-0D10-4A31-84BA-136298F3893F"/>
    <xsd:import namespace="a170bf8d-0d10-4a31-84ba-136298f3893f"/>
    <xsd:import namespace="d55660b8-d104-43d9-a55a-6bf5ee589c5a"/>
    <xsd:import namespace="19efc745-f8ae-456e-98f3-7656c6b98ef6"/>
    <xsd:element name="properties">
      <xsd:complexType>
        <xsd:sequence>
          <xsd:element name="documentManagement">
            <xsd:complexType>
              <xsd:all>
                <xsd:element ref="ns2:Status" minOccurs="0"/>
                <xsd:element ref="ns3:MediaServiceMetadata" minOccurs="0"/>
                <xsd:element ref="ns3:MediaServiceFastMetadata" minOccurs="0"/>
                <xsd:element ref="ns4:SharedWithUsers" minOccurs="0"/>
                <xsd:element ref="ns4:SharedWithDetails" minOccurs="0"/>
                <xsd:element ref="ns3:lcf76f155ced4ddcb4097134ff3c332f" minOccurs="0"/>
                <xsd:element ref="ns5:TaxCatchAll"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70BF8D-0D10-4A31-84BA-136298F3893F" elementFormDefault="qualified">
    <xsd:import namespace="http://schemas.microsoft.com/office/2006/documentManagement/types"/>
    <xsd:import namespace="http://schemas.microsoft.com/office/infopath/2007/PartnerControls"/>
    <xsd:element name="Status" ma:index="8" nillable="true" ma:displayName="Status" ma:default="Concept" ma:format="Dropdown" ma:internalName="Status">
      <xsd:simpleType>
        <xsd:restriction base="dms:Choice">
          <xsd:enumeration value="Concept"/>
          <xsd:enumeration value="Voltooid"/>
        </xsd:restriction>
      </xsd:simpleType>
    </xsd:element>
  </xsd:schema>
  <xsd:schema xmlns:xsd="http://www.w3.org/2001/XMLSchema" xmlns:xs="http://www.w3.org/2001/XMLSchema" xmlns:dms="http://schemas.microsoft.com/office/2006/documentManagement/types" xmlns:pc="http://schemas.microsoft.com/office/infopath/2007/PartnerControls" targetNamespace="a170bf8d-0d10-4a31-84ba-136298f3893f"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cfe27688-f39b-4ef9-a621-74b7e348dea1"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5660b8-d104-43d9-a55a-6bf5ee589c5a" elementFormDefault="qualified">
    <xsd:import namespace="http://schemas.microsoft.com/office/2006/documentManagement/types"/>
    <xsd:import namespace="http://schemas.microsoft.com/office/infopath/2007/PartnerControls"/>
    <xsd:element name="SharedWithUsers" ma:index="11"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9efc745-f8ae-456e-98f3-7656c6b98ef6"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025a5076-e039-4797-a14f-b162bae4ec1c}" ma:internalName="TaxCatchAll" ma:showField="CatchAllData" ma:web="19efc745-f8ae-456e-98f3-7656c6b98e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170bf8d-0d10-4a31-84ba-136298f3893f">
      <Terms xmlns="http://schemas.microsoft.com/office/infopath/2007/PartnerControls"/>
    </lcf76f155ced4ddcb4097134ff3c332f>
    <Status xmlns="A170BF8D-0D10-4A31-84BA-136298F3893F">Concept</Status>
    <TaxCatchAll xmlns="19efc745-f8ae-456e-98f3-7656c6b98ef6" xsi:nil="true"/>
  </documentManagement>
</p:properties>
</file>

<file path=customXml/itemProps1.xml><?xml version="1.0" encoding="utf-8"?>
<ds:datastoreItem xmlns:ds="http://schemas.openxmlformats.org/officeDocument/2006/customXml" ds:itemID="{65C6D51F-9450-4ECE-9317-34C627A2A581}">
  <ds:schemaRefs>
    <ds:schemaRef ds:uri="http://schemas.microsoft.com/sharepoint/v3/contenttype/forms"/>
  </ds:schemaRefs>
</ds:datastoreItem>
</file>

<file path=customXml/itemProps2.xml><?xml version="1.0" encoding="utf-8"?>
<ds:datastoreItem xmlns:ds="http://schemas.openxmlformats.org/officeDocument/2006/customXml" ds:itemID="{29C8393C-A194-4EE1-80D6-C0DD4BCD74DF}">
  <ds:schemaRefs>
    <ds:schemaRef ds:uri="19efc745-f8ae-456e-98f3-7656c6b98ef6"/>
    <ds:schemaRef ds:uri="A170BF8D-0D10-4A31-84BA-136298F3893F"/>
    <ds:schemaRef ds:uri="a170bf8d-0d10-4a31-84ba-136298f3893f"/>
    <ds:schemaRef ds:uri="d55660b8-d104-43d9-a55a-6bf5ee589c5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D13F6F9-419F-4DB3-BB9F-18447BDF5A54}">
  <ds:schemaRefs>
    <ds:schemaRef ds:uri="19efc745-f8ae-456e-98f3-7656c6b98ef6"/>
    <ds:schemaRef ds:uri="A170BF8D-0D10-4A31-84BA-136298F3893F"/>
    <ds:schemaRef ds:uri="a170bf8d-0d10-4a31-84ba-136298f3893f"/>
    <ds:schemaRef ds:uri="d55660b8-d104-43d9-a55a-6bf5ee589c5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242</TotalTime>
  <Words>2060</Words>
  <Application>Microsoft Office PowerPoint</Application>
  <PresentationFormat>Ευρεία οθόνη</PresentationFormat>
  <Paragraphs>218</Paragraphs>
  <Slides>23</Slides>
  <Notes>23</Notes>
  <HiddenSlides>0</HiddenSlides>
  <MMClips>0</MMClips>
  <ScaleCrop>false</ScaleCrop>
  <HeadingPairs>
    <vt:vector size="6" baseType="variant">
      <vt:variant>
        <vt:lpstr>Γραμματοσειρές που χρησιμοποιούνται</vt:lpstr>
      </vt:variant>
      <vt:variant>
        <vt:i4>11</vt:i4>
      </vt:variant>
      <vt:variant>
        <vt:lpstr>Θέμα</vt:lpstr>
      </vt:variant>
      <vt:variant>
        <vt:i4>1</vt:i4>
      </vt:variant>
      <vt:variant>
        <vt:lpstr>Τίτλοι διαφανειών</vt:lpstr>
      </vt:variant>
      <vt:variant>
        <vt:i4>23</vt:i4>
      </vt:variant>
    </vt:vector>
  </HeadingPairs>
  <TitlesOfParts>
    <vt:vector size="35" baseType="lpstr">
      <vt:lpstr>Adobe Gothic Std B</vt:lpstr>
      <vt:lpstr>MS PGothic</vt:lpstr>
      <vt:lpstr>Arial</vt:lpstr>
      <vt:lpstr>Arial,Sans-Serif</vt:lpstr>
      <vt:lpstr>Calibri</vt:lpstr>
      <vt:lpstr>Calibri Light</vt:lpstr>
      <vt:lpstr>Courier New</vt:lpstr>
      <vt:lpstr>Impact</vt:lpstr>
      <vt:lpstr>Times New Roman</vt:lpstr>
      <vt:lpstr>Verdana</vt:lpstr>
      <vt:lpstr>Wingdings</vt:lpstr>
      <vt:lpstr>Θέμα του Office</vt:lpstr>
      <vt:lpstr>Παρουσίαση του PowerPoint</vt:lpstr>
      <vt:lpstr>Partnerji</vt:lpstr>
      <vt:lpstr>Moduli</vt:lpstr>
      <vt:lpstr>Cilji</vt:lpstr>
      <vt:lpstr>Kaj je informacijska motnja?</vt:lpstr>
      <vt:lpstr>Primeri informacijske motnje</vt:lpstr>
      <vt:lpstr>Παρουσίαση του PowerPoint</vt:lpstr>
      <vt:lpstr>Teorija načrtovanega vedenja</vt:lpstr>
      <vt:lpstr>Primer te teorije</vt:lpstr>
      <vt:lpstr>Odnos / osebna prepričanja (1/2)</vt:lpstr>
      <vt:lpstr>Odnos / osebna prepričanja (2/2)</vt:lpstr>
      <vt:lpstr>Subjektivne norme / družbeni vpliv (1/3)</vt:lpstr>
      <vt:lpstr>Subjektivne norme / družbeni vpliv (2/3)</vt:lpstr>
      <vt:lpstr>Subjektivne norme / družbeni vpliv (3/3)</vt:lpstr>
      <vt:lpstr>Zaznani vedenjski nadzor (1/3)</vt:lpstr>
      <vt:lpstr>Zaznani vedenjski nadzor (2/3)</vt:lpstr>
      <vt:lpstr>Zaznan nadzor nad vedenjem (3/3)</vt:lpstr>
      <vt:lpstr>Παρουσίαση του PowerPoint</vt:lpstr>
      <vt:lpstr>Spretnosti za prepoznavanje prepričanja o dezinformacijah (1/3)</vt:lpstr>
      <vt:lpstr>Signali z rdečo zastavo (2/3)</vt:lpstr>
      <vt:lpstr>Primeri signalov rdeče zastave (3/3)</vt:lpstr>
      <vt:lpstr>Reference in nadaljnje branje </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COSTAID_Module 1_Awareness_SI</dc:title>
  <dc:creator>pantelis bbalaouras</dc:creator>
  <cp:keywords>, docId:EBAED30374C89D32CA9605FC05A96330</cp:keywords>
  <cp:lastModifiedBy>pantelis</cp:lastModifiedBy>
  <cp:revision>700</cp:revision>
  <dcterms:created xsi:type="dcterms:W3CDTF">2020-06-02T13:31:56Z</dcterms:created>
  <dcterms:modified xsi:type="dcterms:W3CDTF">2024-02-02T16:08:31Z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0x0101008B8C5150E41E01409FE07977F0565001</vt:lpwstr>
  </property>
  <property fmtid="{D5CDD505-2E9C-101B-9397-08002B2CF9AE}" pid="3" name="MediaServiceImageTags">
    <vt:lpwstr/>
  </property>
</Properties>
</file>