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512" r:id="rId5"/>
    <p:sldId id="444" r:id="rId6"/>
    <p:sldId id="509" r:id="rId7"/>
    <p:sldId id="420" r:id="rId8"/>
    <p:sldId id="513" r:id="rId9"/>
    <p:sldId id="514" r:id="rId10"/>
    <p:sldId id="520" r:id="rId11"/>
    <p:sldId id="445" r:id="rId12"/>
    <p:sldId id="517" r:id="rId13"/>
    <p:sldId id="296" r:id="rId14"/>
    <p:sldId id="521" r:id="rId15"/>
    <p:sldId id="522" r:id="rId16"/>
    <p:sldId id="523" r:id="rId17"/>
    <p:sldId id="518" r:id="rId18"/>
    <p:sldId id="524" r:id="rId19"/>
    <p:sldId id="516" r:id="rId20"/>
    <p:sldId id="527" r:id="rId21"/>
    <p:sldId id="529" r:id="rId22"/>
    <p:sldId id="525" r:id="rId23"/>
    <p:sldId id="526" r:id="rId24"/>
    <p:sldId id="528" r:id="rId25"/>
    <p:sldId id="325" r:id="rId26"/>
    <p:sldId id="442" r:id="rId27"/>
  </p:sldIdLst>
  <p:sldSz cx="12192000" cy="6858000"/>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7B450-9E9D-41A8-8FD8-BADF4A47C152}" v="2" dt="2023-11-22T14:57:42.408"/>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49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S::tpaulusse@verwey-jonker.nl::4a3dabe2-b277-4d58-ac1a-c890ba4fe58f" providerId="AD" clId="Web-{7E75ABBE-A173-512A-77F6-0F94DF3C3D10}"/>
    <pc:docChg chg="modSld">
      <pc:chgData name="Tim Paulusse" userId="S::tpaulusse@verwey-jonker.nl::4a3dabe2-b277-4d58-ac1a-c890ba4fe58f" providerId="AD" clId="Web-{7E75ABBE-A173-512A-77F6-0F94DF3C3D10}" dt="2023-11-07T10:16:02.048" v="0" actId="14100"/>
      <pc:docMkLst>
        <pc:docMk/>
      </pc:docMkLst>
      <pc:sldChg chg="modSp">
        <pc:chgData name="Tim Paulusse" userId="S::tpaulusse@verwey-jonker.nl::4a3dabe2-b277-4d58-ac1a-c890ba4fe58f" providerId="AD" clId="Web-{7E75ABBE-A173-512A-77F6-0F94DF3C3D10}" dt="2023-11-07T10:16:02.048" v="0" actId="14100"/>
        <pc:sldMkLst>
          <pc:docMk/>
          <pc:sldMk cId="2137290610" sldId="514"/>
        </pc:sldMkLst>
        <pc:spChg chg="mod">
          <ac:chgData name="Tim Paulusse" userId="S::tpaulusse@verwey-jonker.nl::4a3dabe2-b277-4d58-ac1a-c890ba4fe58f" providerId="AD" clId="Web-{7E75ABBE-A173-512A-77F6-0F94DF3C3D10}" dt="2023-11-07T10:16:02.048" v="0" actId="14100"/>
          <ac:spMkLst>
            <pc:docMk/>
            <pc:sldMk cId="2137290610" sldId="514"/>
            <ac:spMk id="14" creationId="{D22507A8-1D10-9AA1-954E-8CB757983358}"/>
          </ac:spMkLst>
        </pc:spChg>
      </pc:sldChg>
    </pc:docChg>
  </pc:docChgLst>
  <pc:docChgLst>
    <pc:chgData name="Tim Paulusse" userId="S::tpaulusse@verwey-jonker.nl::4a3dabe2-b277-4d58-ac1a-c890ba4fe58f" providerId="AD" clId="Web-{0C5DC076-CF11-B98D-CA71-F4AD198DD326}"/>
    <pc:docChg chg="addSld delSld modSld sldOrd">
      <pc:chgData name="Tim Paulusse" userId="S::tpaulusse@verwey-jonker.nl::4a3dabe2-b277-4d58-ac1a-c890ba4fe58f" providerId="AD" clId="Web-{0C5DC076-CF11-B98D-CA71-F4AD198DD326}" dt="2023-10-31T11:01:12.695" v="93" actId="20577"/>
      <pc:docMkLst>
        <pc:docMk/>
      </pc:docMkLst>
      <pc:sldChg chg="modSp">
        <pc:chgData name="Tim Paulusse" userId="S::tpaulusse@verwey-jonker.nl::4a3dabe2-b277-4d58-ac1a-c890ba4fe58f" providerId="AD" clId="Web-{0C5DC076-CF11-B98D-CA71-F4AD198DD326}" dt="2023-10-31T10:57:14.123" v="87" actId="20577"/>
        <pc:sldMkLst>
          <pc:docMk/>
          <pc:sldMk cId="3735810742" sldId="325"/>
        </pc:sldMkLst>
        <pc:spChg chg="mod">
          <ac:chgData name="Tim Paulusse" userId="S::tpaulusse@verwey-jonker.nl::4a3dabe2-b277-4d58-ac1a-c890ba4fe58f" providerId="AD" clId="Web-{0C5DC076-CF11-B98D-CA71-F4AD198DD326}" dt="2023-10-31T10:57:14.123" v="87" actId="20577"/>
          <ac:spMkLst>
            <pc:docMk/>
            <pc:sldMk cId="3735810742" sldId="325"/>
            <ac:spMk id="3" creationId="{2C223045-2011-4DC7-8A60-9FA8F2015EF3}"/>
          </ac:spMkLst>
        </pc:spChg>
      </pc:sldChg>
      <pc:sldChg chg="modSp">
        <pc:chgData name="Tim Paulusse" userId="S::tpaulusse@verwey-jonker.nl::4a3dabe2-b277-4d58-ac1a-c890ba4fe58f" providerId="AD" clId="Web-{0C5DC076-CF11-B98D-CA71-F4AD198DD326}" dt="2023-10-31T10:53:50.413" v="77" actId="20577"/>
        <pc:sldMkLst>
          <pc:docMk/>
          <pc:sldMk cId="4223227512" sldId="513"/>
        </pc:sldMkLst>
        <pc:spChg chg="mod">
          <ac:chgData name="Tim Paulusse" userId="S::tpaulusse@verwey-jonker.nl::4a3dabe2-b277-4d58-ac1a-c890ba4fe58f" providerId="AD" clId="Web-{0C5DC076-CF11-B98D-CA71-F4AD198DD326}" dt="2023-10-31T10:53:50.413" v="77" actId="20577"/>
          <ac:spMkLst>
            <pc:docMk/>
            <pc:sldMk cId="4223227512" sldId="513"/>
            <ac:spMk id="11" creationId="{E314B2E6-0586-408E-8D1A-41287EF3B8C4}"/>
          </ac:spMkLst>
        </pc:spChg>
      </pc:sldChg>
      <pc:sldChg chg="modSp">
        <pc:chgData name="Tim Paulusse" userId="S::tpaulusse@verwey-jonker.nl::4a3dabe2-b277-4d58-ac1a-c890ba4fe58f" providerId="AD" clId="Web-{0C5DC076-CF11-B98D-CA71-F4AD198DD326}" dt="2023-10-31T11:01:12.695" v="93" actId="20577"/>
        <pc:sldMkLst>
          <pc:docMk/>
          <pc:sldMk cId="2137290610" sldId="514"/>
        </pc:sldMkLst>
        <pc:spChg chg="mod">
          <ac:chgData name="Tim Paulusse" userId="S::tpaulusse@verwey-jonker.nl::4a3dabe2-b277-4d58-ac1a-c890ba4fe58f" providerId="AD" clId="Web-{0C5DC076-CF11-B98D-CA71-F4AD198DD326}" dt="2023-10-31T11:01:12.695" v="93" actId="20577"/>
          <ac:spMkLst>
            <pc:docMk/>
            <pc:sldMk cId="2137290610" sldId="514"/>
            <ac:spMk id="12" creationId="{55098885-1F76-15DE-F5F1-5448AE5B9C36}"/>
          </ac:spMkLst>
        </pc:spChg>
        <pc:spChg chg="mod">
          <ac:chgData name="Tim Paulusse" userId="S::tpaulusse@verwey-jonker.nl::4a3dabe2-b277-4d58-ac1a-c890ba4fe58f" providerId="AD" clId="Web-{0C5DC076-CF11-B98D-CA71-F4AD198DD326}" dt="2023-10-31T10:51:23.563" v="57" actId="14100"/>
          <ac:spMkLst>
            <pc:docMk/>
            <pc:sldMk cId="2137290610" sldId="514"/>
            <ac:spMk id="14" creationId="{D22507A8-1D10-9AA1-954E-8CB757983358}"/>
          </ac:spMkLst>
        </pc:spChg>
      </pc:sldChg>
      <pc:sldChg chg="addSp delSp modSp add ord replId">
        <pc:chgData name="Tim Paulusse" userId="S::tpaulusse@verwey-jonker.nl::4a3dabe2-b277-4d58-ac1a-c890ba4fe58f" providerId="AD" clId="Web-{0C5DC076-CF11-B98D-CA71-F4AD198DD326}" dt="2023-10-31T10:50:49.765" v="56" actId="20577"/>
        <pc:sldMkLst>
          <pc:docMk/>
          <pc:sldMk cId="389451868" sldId="529"/>
        </pc:sldMkLst>
        <pc:spChg chg="mod">
          <ac:chgData name="Tim Paulusse" userId="S::tpaulusse@verwey-jonker.nl::4a3dabe2-b277-4d58-ac1a-c890ba4fe58f" providerId="AD" clId="Web-{0C5DC076-CF11-B98D-CA71-F4AD198DD326}" dt="2023-10-31T10:50:17.514" v="53" actId="1076"/>
          <ac:spMkLst>
            <pc:docMk/>
            <pc:sldMk cId="389451868" sldId="529"/>
            <ac:spMk id="4" creationId="{1CABC49D-C58D-2F3B-AC9B-F42DD1A5CC89}"/>
          </ac:spMkLst>
        </pc:spChg>
        <pc:spChg chg="mod">
          <ac:chgData name="Tim Paulusse" userId="S::tpaulusse@verwey-jonker.nl::4a3dabe2-b277-4d58-ac1a-c890ba4fe58f" providerId="AD" clId="Web-{0C5DC076-CF11-B98D-CA71-F4AD198DD326}" dt="2023-10-31T10:50:49.765" v="56" actId="20577"/>
          <ac:spMkLst>
            <pc:docMk/>
            <pc:sldMk cId="389451868" sldId="529"/>
            <ac:spMk id="8" creationId="{E0312923-7186-CF7B-808C-72E24EEE8820}"/>
          </ac:spMkLst>
        </pc:spChg>
        <pc:picChg chg="add mod">
          <ac:chgData name="Tim Paulusse" userId="S::tpaulusse@verwey-jonker.nl::4a3dabe2-b277-4d58-ac1a-c890ba4fe58f" providerId="AD" clId="Web-{0C5DC076-CF11-B98D-CA71-F4AD198DD326}" dt="2023-10-31T10:50:22.358" v="54" actId="1076"/>
          <ac:picMkLst>
            <pc:docMk/>
            <pc:sldMk cId="389451868" sldId="529"/>
            <ac:picMk id="2" creationId="{EA8859AC-9A2A-545B-7078-BEF16B69DFD7}"/>
          </ac:picMkLst>
        </pc:picChg>
        <pc:picChg chg="del">
          <ac:chgData name="Tim Paulusse" userId="S::tpaulusse@verwey-jonker.nl::4a3dabe2-b277-4d58-ac1a-c890ba4fe58f" providerId="AD" clId="Web-{0C5DC076-CF11-B98D-CA71-F4AD198DD326}" dt="2023-10-31T10:48:32.260" v="39"/>
          <ac:picMkLst>
            <pc:docMk/>
            <pc:sldMk cId="389451868" sldId="529"/>
            <ac:picMk id="6" creationId="{190A0A64-7760-004E-B294-8962B751CFCD}"/>
          </ac:picMkLst>
        </pc:picChg>
      </pc:sldChg>
      <pc:sldChg chg="new del">
        <pc:chgData name="Tim Paulusse" userId="S::tpaulusse@verwey-jonker.nl::4a3dabe2-b277-4d58-ac1a-c890ba4fe58f" providerId="AD" clId="Web-{0C5DC076-CF11-B98D-CA71-F4AD198DD326}" dt="2023-10-31T10:47:42.789" v="1"/>
        <pc:sldMkLst>
          <pc:docMk/>
          <pc:sldMk cId="923943017" sldId="529"/>
        </pc:sldMkLst>
      </pc:sldChg>
    </pc:docChg>
  </pc:docChgLst>
  <pc:docChgLst>
    <pc:chgData name="Tim Paulusse" userId="S::tpaulusse@verwey-jonker.nl::4a3dabe2-b277-4d58-ac1a-c890ba4fe58f" providerId="AD" clId="Web-{588DD090-BE84-8729-FF5A-48E0F78224AC}"/>
    <pc:docChg chg="modSld">
      <pc:chgData name="Tim Paulusse" userId="S::tpaulusse@verwey-jonker.nl::4a3dabe2-b277-4d58-ac1a-c890ba4fe58f" providerId="AD" clId="Web-{588DD090-BE84-8729-FF5A-48E0F78224AC}" dt="2023-10-24T10:22:24.911" v="2" actId="14100"/>
      <pc:docMkLst>
        <pc:docMk/>
      </pc:docMkLst>
      <pc:sldChg chg="modSp">
        <pc:chgData name="Tim Paulusse" userId="S::tpaulusse@verwey-jonker.nl::4a3dabe2-b277-4d58-ac1a-c890ba4fe58f" providerId="AD" clId="Web-{588DD090-BE84-8729-FF5A-48E0F78224AC}" dt="2023-10-24T10:22:05.567" v="1" actId="20577"/>
        <pc:sldMkLst>
          <pc:docMk/>
          <pc:sldMk cId="455708668" sldId="516"/>
        </pc:sldMkLst>
        <pc:spChg chg="mod">
          <ac:chgData name="Tim Paulusse" userId="S::tpaulusse@verwey-jonker.nl::4a3dabe2-b277-4d58-ac1a-c890ba4fe58f" providerId="AD" clId="Web-{588DD090-BE84-8729-FF5A-48E0F78224AC}" dt="2023-10-24T10:22:05.567" v="1" actId="20577"/>
          <ac:spMkLst>
            <pc:docMk/>
            <pc:sldMk cId="455708668" sldId="516"/>
            <ac:spMk id="3" creationId="{61B7F94B-89BA-2B30-792D-7DA58C8586D1}"/>
          </ac:spMkLst>
        </pc:spChg>
      </pc:sldChg>
      <pc:sldChg chg="modSp">
        <pc:chgData name="Tim Paulusse" userId="S::tpaulusse@verwey-jonker.nl::4a3dabe2-b277-4d58-ac1a-c890ba4fe58f" providerId="AD" clId="Web-{588DD090-BE84-8729-FF5A-48E0F78224AC}" dt="2023-10-24T10:21:51.785" v="0"/>
        <pc:sldMkLst>
          <pc:docMk/>
          <pc:sldMk cId="4177504046" sldId="523"/>
        </pc:sldMkLst>
        <pc:picChg chg="ord">
          <ac:chgData name="Tim Paulusse" userId="S::tpaulusse@verwey-jonker.nl::4a3dabe2-b277-4d58-ac1a-c890ba4fe58f" providerId="AD" clId="Web-{588DD090-BE84-8729-FF5A-48E0F78224AC}" dt="2023-10-24T10:21:51.785" v="0"/>
          <ac:picMkLst>
            <pc:docMk/>
            <pc:sldMk cId="4177504046" sldId="523"/>
            <ac:picMk id="8" creationId="{62D1D0F1-F258-7045-9B4E-90D951A5F7CE}"/>
          </ac:picMkLst>
        </pc:picChg>
      </pc:sldChg>
      <pc:sldChg chg="modSp">
        <pc:chgData name="Tim Paulusse" userId="S::tpaulusse@verwey-jonker.nl::4a3dabe2-b277-4d58-ac1a-c890ba4fe58f" providerId="AD" clId="Web-{588DD090-BE84-8729-FF5A-48E0F78224AC}" dt="2023-10-24T10:22:24.911" v="2" actId="14100"/>
        <pc:sldMkLst>
          <pc:docMk/>
          <pc:sldMk cId="1476825544" sldId="528"/>
        </pc:sldMkLst>
        <pc:spChg chg="mod">
          <ac:chgData name="Tim Paulusse" userId="S::tpaulusse@verwey-jonker.nl::4a3dabe2-b277-4d58-ac1a-c890ba4fe58f" providerId="AD" clId="Web-{588DD090-BE84-8729-FF5A-48E0F78224AC}" dt="2023-10-24T10:22:24.911" v="2" actId="14100"/>
          <ac:spMkLst>
            <pc:docMk/>
            <pc:sldMk cId="1476825544" sldId="528"/>
            <ac:spMk id="4" creationId="{4BE85469-928F-8A34-0F4E-932B7701FC50}"/>
          </ac:spMkLst>
        </pc:spChg>
      </pc:sldChg>
    </pc:docChg>
  </pc:docChgLst>
  <pc:docChgLst>
    <pc:chgData name="Tim Paulusse" userId="1f5f41b363f6e14e" providerId="LiveId" clId="{2EC7B450-9E9D-41A8-8FD8-BADF4A47C152}"/>
    <pc:docChg chg="modSld">
      <pc:chgData name="Tim Paulusse" userId="1f5f41b363f6e14e" providerId="LiveId" clId="{2EC7B450-9E9D-41A8-8FD8-BADF4A47C152}" dt="2023-11-22T14:57:42.408" v="1" actId="20577"/>
      <pc:docMkLst>
        <pc:docMk/>
      </pc:docMkLst>
      <pc:sldChg chg="modSp">
        <pc:chgData name="Tim Paulusse" userId="1f5f41b363f6e14e" providerId="LiveId" clId="{2EC7B450-9E9D-41A8-8FD8-BADF4A47C152}" dt="2023-11-22T14:57:42.408" v="1" actId="20577"/>
        <pc:sldMkLst>
          <pc:docMk/>
          <pc:sldMk cId="1041830205" sldId="509"/>
        </pc:sldMkLst>
        <pc:graphicFrameChg chg="mod">
          <ac:chgData name="Tim Paulusse" userId="1f5f41b363f6e14e" providerId="LiveId" clId="{2EC7B450-9E9D-41A8-8FD8-BADF4A47C152}" dt="2023-11-22T14:57:42.408" v="1" actId="20577"/>
          <ac:graphicFrameMkLst>
            <pc:docMk/>
            <pc:sldMk cId="1041830205" sldId="509"/>
            <ac:graphicFrameMk id="9" creationId="{0F6221FA-CCBB-7318-4AB1-8EA358DD88C7}"/>
          </ac:graphicFrameMkLst>
        </pc:graphicFrameChg>
      </pc:sldChg>
    </pc:docChg>
  </pc:docChgLst>
  <pc:docChgLst>
    <pc:chgData name="Tim Paulusse" userId="S::tpaulusse@verwey-jonker.nl::4a3dabe2-b277-4d58-ac1a-c890ba4fe58f" providerId="AD" clId="Web-{22BE63C4-DC35-6D0C-A70A-9819B19A7A7C}"/>
    <pc:docChg chg="modSld">
      <pc:chgData name="Tim Paulusse" userId="S::tpaulusse@verwey-jonker.nl::4a3dabe2-b277-4d58-ac1a-c890ba4fe58f" providerId="AD" clId="Web-{22BE63C4-DC35-6D0C-A70A-9819B19A7A7C}" dt="2023-10-31T11:13:34.241" v="123" actId="20577"/>
      <pc:docMkLst>
        <pc:docMk/>
      </pc:docMkLst>
      <pc:sldChg chg="modSp">
        <pc:chgData name="Tim Paulusse" userId="S::tpaulusse@verwey-jonker.nl::4a3dabe2-b277-4d58-ac1a-c890ba4fe58f" providerId="AD" clId="Web-{22BE63C4-DC35-6D0C-A70A-9819B19A7A7C}" dt="2023-10-31T11:13:34.241" v="123" actId="20577"/>
        <pc:sldMkLst>
          <pc:docMk/>
          <pc:sldMk cId="3735810742" sldId="325"/>
        </pc:sldMkLst>
        <pc:spChg chg="mod">
          <ac:chgData name="Tim Paulusse" userId="S::tpaulusse@verwey-jonker.nl::4a3dabe2-b277-4d58-ac1a-c890ba4fe58f" providerId="AD" clId="Web-{22BE63C4-DC35-6D0C-A70A-9819B19A7A7C}" dt="2023-10-31T11:09:30.810" v="114" actId="1076"/>
          <ac:spMkLst>
            <pc:docMk/>
            <pc:sldMk cId="3735810742" sldId="325"/>
            <ac:spMk id="2" creationId="{6E058616-C18C-4500-A384-B339255A4986}"/>
          </ac:spMkLst>
        </pc:spChg>
        <pc:spChg chg="mod">
          <ac:chgData name="Tim Paulusse" userId="S::tpaulusse@verwey-jonker.nl::4a3dabe2-b277-4d58-ac1a-c890ba4fe58f" providerId="AD" clId="Web-{22BE63C4-DC35-6D0C-A70A-9819B19A7A7C}" dt="2023-10-31T11:13:34.241" v="123" actId="20577"/>
          <ac:spMkLst>
            <pc:docMk/>
            <pc:sldMk cId="3735810742" sldId="325"/>
            <ac:spMk id="3" creationId="{2C223045-2011-4DC7-8A60-9FA8F2015EF3}"/>
          </ac:spMkLst>
        </pc:spChg>
      </pc:sldChg>
      <pc:sldChg chg="modSp">
        <pc:chgData name="Tim Paulusse" userId="S::tpaulusse@verwey-jonker.nl::4a3dabe2-b277-4d58-ac1a-c890ba4fe58f" providerId="AD" clId="Web-{22BE63C4-DC35-6D0C-A70A-9819B19A7A7C}" dt="2023-10-31T11:03:36.532" v="28" actId="20577"/>
        <pc:sldMkLst>
          <pc:docMk/>
          <pc:sldMk cId="2817837653" sldId="445"/>
        </pc:sldMkLst>
        <pc:spChg chg="mod">
          <ac:chgData name="Tim Paulusse" userId="S::tpaulusse@verwey-jonker.nl::4a3dabe2-b277-4d58-ac1a-c890ba4fe58f" providerId="AD" clId="Web-{22BE63C4-DC35-6D0C-A70A-9819B19A7A7C}" dt="2023-10-31T11:03:36.532" v="28" actId="20577"/>
          <ac:spMkLst>
            <pc:docMk/>
            <pc:sldMk cId="2817837653" sldId="445"/>
            <ac:spMk id="11" creationId="{E314B2E6-0586-408E-8D1A-41287EF3B8C4}"/>
          </ac:spMkLst>
        </pc:spChg>
      </pc:sldChg>
      <pc:sldChg chg="modSp">
        <pc:chgData name="Tim Paulusse" userId="S::tpaulusse@verwey-jonker.nl::4a3dabe2-b277-4d58-ac1a-c890ba4fe58f" providerId="AD" clId="Web-{22BE63C4-DC35-6D0C-A70A-9819B19A7A7C}" dt="2023-10-31T11:02:29.327" v="5" actId="1076"/>
        <pc:sldMkLst>
          <pc:docMk/>
          <pc:sldMk cId="2137290610" sldId="514"/>
        </pc:sldMkLst>
        <pc:spChg chg="mod">
          <ac:chgData name="Tim Paulusse" userId="S::tpaulusse@verwey-jonker.nl::4a3dabe2-b277-4d58-ac1a-c890ba4fe58f" providerId="AD" clId="Web-{22BE63C4-DC35-6D0C-A70A-9819B19A7A7C}" dt="2023-10-31T11:02:29.327" v="5" actId="1076"/>
          <ac:spMkLst>
            <pc:docMk/>
            <pc:sldMk cId="2137290610" sldId="514"/>
            <ac:spMk id="12" creationId="{55098885-1F76-15DE-F5F1-5448AE5B9C36}"/>
          </ac:spMkLst>
        </pc:spChg>
      </pc:sldChg>
      <pc:sldChg chg="modSp">
        <pc:chgData name="Tim Paulusse" userId="S::tpaulusse@verwey-jonker.nl::4a3dabe2-b277-4d58-ac1a-c890ba4fe58f" providerId="AD" clId="Web-{22BE63C4-DC35-6D0C-A70A-9819B19A7A7C}" dt="2023-10-31T11:04:55.129" v="52" actId="1076"/>
        <pc:sldMkLst>
          <pc:docMk/>
          <pc:sldMk cId="3809847226" sldId="517"/>
        </pc:sldMkLst>
        <pc:spChg chg="mod">
          <ac:chgData name="Tim Paulusse" userId="S::tpaulusse@verwey-jonker.nl::4a3dabe2-b277-4d58-ac1a-c890ba4fe58f" providerId="AD" clId="Web-{22BE63C4-DC35-6D0C-A70A-9819B19A7A7C}" dt="2023-10-31T11:04:55.129" v="52" actId="1076"/>
          <ac:spMkLst>
            <pc:docMk/>
            <pc:sldMk cId="3809847226" sldId="517"/>
            <ac:spMk id="8" creationId="{207BEDEA-7CE3-43E3-2A8B-6661B3D60F7A}"/>
          </ac:spMkLst>
        </pc:spChg>
      </pc:sldChg>
      <pc:sldChg chg="modSp">
        <pc:chgData name="Tim Paulusse" userId="S::tpaulusse@verwey-jonker.nl::4a3dabe2-b277-4d58-ac1a-c890ba4fe58f" providerId="AD" clId="Web-{22BE63C4-DC35-6D0C-A70A-9819B19A7A7C}" dt="2023-10-31T11:06:57.836" v="59" actId="20577"/>
        <pc:sldMkLst>
          <pc:docMk/>
          <pc:sldMk cId="4263308703" sldId="525"/>
        </pc:sldMkLst>
        <pc:spChg chg="mod">
          <ac:chgData name="Tim Paulusse" userId="S::tpaulusse@verwey-jonker.nl::4a3dabe2-b277-4d58-ac1a-c890ba4fe58f" providerId="AD" clId="Web-{22BE63C4-DC35-6D0C-A70A-9819B19A7A7C}" dt="2023-10-31T11:06:57.836" v="59" actId="20577"/>
          <ac:spMkLst>
            <pc:docMk/>
            <pc:sldMk cId="4263308703" sldId="525"/>
            <ac:spMk id="4" creationId="{96BE4525-0574-6C48-F46D-99E06C4B06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a:solidFill>
                <a:schemeClr val="bg1"/>
              </a:solidFill>
              <a:effectLst>
                <a:outerShdw blurRad="38100" dist="38100" dir="2700000" algn="tl">
                  <a:srgbClr val="000000">
                    <a:alpha val="43137"/>
                  </a:srgbClr>
                </a:outerShdw>
              </a:effectLst>
            </a:rPr>
            <a:t>1. Awareness </a:t>
          </a:r>
          <a:endParaRPr lang="el-GR" sz="3200" b="1" kern="120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Critical thinking</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Conflict solving </a:t>
          </a:r>
          <a:endParaRPr lang="el-GR" sz="3200" kern="120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 skills </a:t>
          </a:r>
          <a:endParaRPr lang="el-GR" sz="3200" dirty="0">
            <a:solidFill>
              <a:prstClr val="black"/>
            </a:solidFill>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1C1952-61D3-48E2-91D2-718A77C46B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NL"/>
        </a:p>
      </dgm:t>
    </dgm:pt>
    <dgm:pt modelId="{D2950160-F4AB-4AEC-9E7E-1356804BC94D}" type="pres">
      <dgm:prSet presAssocID="{FF1C1952-61D3-48E2-91D2-718A77C46B5F}" presName="linear" presStyleCnt="0">
        <dgm:presLayoutVars>
          <dgm:dir/>
          <dgm:animLvl val="lvl"/>
          <dgm:resizeHandles val="exact"/>
        </dgm:presLayoutVars>
      </dgm:prSet>
      <dgm:spPr/>
      <dgm:t>
        <a:bodyPr/>
        <a:lstStyle/>
        <a:p>
          <a:endParaRPr lang="el-GR"/>
        </a:p>
      </dgm:t>
    </dgm:pt>
  </dgm:ptLst>
  <dgm:cxnLst>
    <dgm:cxn modelId="{97998B0C-3499-4E17-B8DB-EF2A0C89B7E3}" type="presOf" srcId="{FF1C1952-61D3-48E2-91D2-718A77C46B5F}" destId="{D2950160-F4AB-4AEC-9E7E-1356804BC94D}" srcOrd="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a:solidFill>
                <a:schemeClr val="bg1"/>
              </a:solidFill>
              <a:effectLst>
                <a:outerShdw blurRad="38100" dist="38100" dir="2700000" algn="tl">
                  <a:srgbClr val="000000">
                    <a:alpha val="43137"/>
                  </a:srgbClr>
                </a:outerShdw>
              </a:effectLst>
            </a:rPr>
            <a:t>1. Awareness </a:t>
          </a:r>
          <a:endParaRPr lang="el-GR" sz="3200" b="1" kern="120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Critical thinking</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3. Conflict solving </a:t>
          </a:r>
          <a:endParaRPr lang="el-GR" sz="3200" kern="120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 skills </a:t>
          </a:r>
          <a:endParaRPr lang="el-GR" sz="3200" kern="1200" dirty="0">
            <a:solidFill>
              <a:prstClr val="black"/>
            </a:solidFill>
            <a:effectLst/>
            <a:latin typeface="Calibri" panose="020F0502020204030204"/>
            <a:ea typeface="+mn-ea"/>
            <a:cs typeface="+mn-cs"/>
          </a:endParaRPr>
        </a:p>
      </dsp:txBody>
      <dsp:txXfrm>
        <a:off x="47519" y="3416279"/>
        <a:ext cx="4866779" cy="878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987085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63157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1602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66317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240340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86670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1906694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98496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59902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108747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204048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18503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691224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02607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93552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114250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3997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377458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69199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a:effectLst>
                  <a:outerShdw blurRad="38100" dist="38100" dir="2700000" algn="tl">
                    <a:srgbClr val="000000">
                      <a:alpha val="43137"/>
                    </a:srgbClr>
                  </a:outerShdw>
                </a:effectLst>
                <a:latin typeface="+mn-lt"/>
              </a:rPr>
              <a:t>Awareness</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006" y="6195973"/>
            <a:ext cx="3000375" cy="66942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a:effectLst>
                  <a:outerShdw blurRad="38100" dist="38100" dir="2700000" algn="tl">
                    <a:srgbClr val="000000">
                      <a:alpha val="43137"/>
                    </a:srgbClr>
                  </a:outerShdw>
                </a:effectLst>
                <a:latin typeface="+mn-lt"/>
              </a:rPr>
              <a:t>Awareness</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a:effectLst>
                  <a:outerShdw blurRad="38100" dist="38100" dir="2700000" algn="tl">
                    <a:srgbClr val="000000">
                      <a:alpha val="43137"/>
                    </a:srgbClr>
                  </a:outerShdw>
                </a:effectLst>
                <a:latin typeface="+mn-lt"/>
              </a:rPr>
              <a:t>Awareness</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a:effectLst>
                  <a:outerShdw blurRad="38100" dist="38100" dir="2700000" algn="tl">
                    <a:srgbClr val="000000">
                      <a:alpha val="43137"/>
                    </a:srgbClr>
                  </a:outerShdw>
                </a:effectLst>
                <a:latin typeface="+mn-lt"/>
              </a:rPr>
              <a:t>Awareness</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a:solidFill>
                  <a:schemeClr val="bg1"/>
                </a:solidFill>
                <a:effectLst>
                  <a:outerShdw blurRad="38100" dist="38100" dir="2700000" algn="tl">
                    <a:srgbClr val="000000">
                      <a:alpha val="43137"/>
                    </a:srgbClr>
                  </a:outerShdw>
                </a:effectLst>
                <a:latin typeface="+mn-lt"/>
              </a:rPr>
              <a:t>1</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lawinsider.com/dictionary/social-environment"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hyperlink" Target="https://www.freepik.com/free-photo/chain-people-origami_9393871.htm#page=3&amp;query=quot%20social%20relationships%20quot&amp;position=3&amp;from_view=search&amp;track=ais&amp;uuid=fac74f52-ef37-4821-a471-7cafca19bdb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hand-drawn-dress-code-illustration_31751731.htm#query=quot%20dress%20code%20quot&amp;position=3&amp;from_view=search&amp;track=ais&amp;uuid=f200f588-b974-4667-9236-42a2a9f29a7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abs/pii/074959789190020T?via%3Dihu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hyperlink" Target="https://image.freepik.com/free-photo/female-hands-hold-paper-with-text-i-can-i-can-it-scissors-yellow-background_383883-93.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psychological-manipulation-abstract-concept-vector-illustration-mental-abuse-dark-psychology-emotional-blackmailing-social-engineering-gaslight-effect-brain-manipulation-abstract-metaphor_12469758.htm#query=Problematic%20Behaviour&amp;position=49&amp;from_view=search&amp;track=ais&amp;uuid=ac03c462-76af-4268-a43e-df18ddd4707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dium.com/@vivangandotra/term-of-the-day-heuristic-simplification-a3976928cb9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ixabay.com/service/license-summar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magnifying-glass-looking-for-find-102014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activist-expression-struggle-716736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https://pixabay.com/service/license-summary/" TargetMode="External"/><Relationship Id="rId4" Type="http://schemas.openxmlformats.org/officeDocument/2006/relationships/hyperlink" Target="https://pixabay.com/vectors/red-flag-capture-signal-sport-30866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costaid.eu/"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doi.org/10.5007/1518-2924.2021.e76900" TargetMode="External"/><Relationship Id="rId5" Type="http://schemas.openxmlformats.org/officeDocument/2006/relationships/hyperlink" Target="https://home-affairs.ec.europa.eu/system/files/2023-07/ran_cn_paper_how_to_respond_to_disinformation_in_public_communications_27-29032023_en.pdf" TargetMode="External"/><Relationship Id="rId4" Type="http://schemas.openxmlformats.org/officeDocument/2006/relationships/hyperlink" Target="https://doi.org/10.1016/0749-5978(91)90020-t"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3.svg"/><Relationship Id="rId4" Type="http://schemas.openxmlformats.org/officeDocument/2006/relationships/diagramLayout" Target="../diagrams/layout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open.ocolearnok.org/okinfolit/chapter/information-disorder-truth-trust/" TargetMode="External"/><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doi.org/10.5007/1518-2924.2021.e7690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freepik.com/free-vector/cognitive-dissonance-abstract-concept-vector-illustration-mental-discomfort-conflict-missing-out-psychological-abuse-emotional-state-decision-making-experience-abstract-metaphor_12469760.htm#query=quot%20Perceived%20behavioural%20control%20quot&amp;position=12&amp;from_view=search&amp;track=ais&amp;uuid=aafd79dd-a86c-47c8-ab45-cd8669232c7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grafisch-ontwerp.org/gedrag-beinvloeden-met-de-theory-of-planned-behavi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www.simplypsychology.org/theory-of-planned-behavior.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a:ln>
                  <a:noFill/>
                </a:ln>
                <a:solidFill>
                  <a:srgbClr val="D7124E"/>
                </a:solidFill>
                <a:effectLst/>
                <a:uLnTx/>
                <a:uFillTx/>
                <a:latin typeface="Calibri Light" panose="020F0302020204030204"/>
                <a:ea typeface="Verdana" panose="020B0604030504040204" pitchFamily="34" charset="0"/>
                <a:cs typeface="+mj-cs"/>
              </a:rPr>
              <a:t>Module 1</a:t>
            </a:r>
            <a:r>
              <a:rPr kumimoji="0" lang="sk-SK" sz="6000" b="1" i="0" u="none" strike="noStrike" kern="1200" cap="none" spc="0" normalizeH="0" baseline="0" noProof="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a:ln>
                  <a:noFill/>
                </a:ln>
                <a:solidFill>
                  <a:schemeClr val="tx1"/>
                </a:solidFill>
                <a:effectLst/>
                <a:uLnTx/>
                <a:uFillTx/>
                <a:latin typeface="Calibri Light" panose="020F0302020204030204"/>
                <a:ea typeface="Verdana" panose="020B0604030504040204" pitchFamily="34" charset="0"/>
                <a:cs typeface="+mj-cs"/>
              </a:rPr>
              <a:t>Awareness</a:t>
            </a:r>
            <a:endParaRPr lang="sk-SK" sz="3600" b="1">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a:t>
            </a:r>
            <a:r>
              <a:rPr lang="en-US" sz="1600" b="1" err="1">
                <a:solidFill>
                  <a:srgbClr val="E89704"/>
                </a:solidFill>
                <a:latin typeface="Calibri Light" panose="020F0302020204030204"/>
              </a:rPr>
              <a:t>costaid</a:t>
            </a: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06" y="6195973"/>
            <a:ext cx="3000375" cy="669421"/>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A possible belief stays with the person until they embrace it as true and incorporate it into their individual belief system.</a:t>
            </a:r>
          </a:p>
          <a:p>
            <a:pPr>
              <a:lnSpc>
                <a:spcPct val="120000"/>
              </a:lnSpc>
            </a:pPr>
            <a:r>
              <a:rPr lang="en-GB" dirty="0"/>
              <a:t>Each person assesses and seeks solid reasons or evidence for these possible beliefs in their own way.</a:t>
            </a:r>
          </a:p>
          <a:p>
            <a:pPr>
              <a:lnSpc>
                <a:spcPct val="120000"/>
              </a:lnSpc>
            </a:pPr>
            <a:r>
              <a:rPr lang="en-GB" dirty="0"/>
              <a:t>Once a person acknowledges a belief as </a:t>
            </a:r>
            <a:r>
              <a:rPr lang="sk-SK" dirty="0"/>
              <a:t>a</a:t>
            </a:r>
            <a:r>
              <a:rPr lang="en-GB" dirty="0"/>
              <a:t> truth, they are ready to defend, it can be said to constitute part of their belief system.</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b="0" i="0" dirty="0">
                <a:solidFill>
                  <a:srgbClr val="333333"/>
                </a:solidFill>
                <a:effectLst/>
              </a:rPr>
              <a:t>A belief is an idea that a person holds as being true</a:t>
            </a:r>
            <a:r>
              <a:rPr lang="en-GB" dirty="0"/>
              <a:t>. Belief can originate from various sources, such as:</a:t>
            </a:r>
          </a:p>
          <a:p>
            <a:pPr lvl="1">
              <a:lnSpc>
                <a:spcPct val="120000"/>
              </a:lnSpc>
            </a:pPr>
            <a:r>
              <a:rPr lang="en-GB" dirty="0"/>
              <a:t>a person’s own observations or experiments; </a:t>
            </a:r>
          </a:p>
          <a:p>
            <a:pPr lvl="1">
              <a:lnSpc>
                <a:spcPct val="120000"/>
              </a:lnSpc>
            </a:pPr>
            <a:r>
              <a:rPr lang="en-GB" dirty="0"/>
              <a:t>the adoption of cultural and societal standards (e.g. religion);</a:t>
            </a:r>
          </a:p>
          <a:p>
            <a:pPr lvl="1">
              <a:lnSpc>
                <a:spcPct val="120000"/>
              </a:lnSpc>
            </a:pPr>
            <a:r>
              <a:rPr lang="en-GB" dirty="0"/>
              <a:t>what others tell them (e.g. education or mentoring).</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D71921"/>
                </a:solidFill>
              </a:rPr>
              <a:t>click</a:t>
            </a:r>
            <a:endParaRPr lang="el-GR" b="1">
              <a:solidFill>
                <a:srgbClr val="D71921"/>
              </a:solidFill>
            </a:endParaRP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ea typeface="Adobe Gothic Std B"/>
              </a:rPr>
              <a:t>Attitude / Personal beliefs (</a:t>
            </a:r>
            <a:r>
              <a:rPr lang="en-GB">
                <a:ea typeface="Adobe Gothic Std B"/>
              </a:rPr>
              <a:t>1/2)</a:t>
            </a:r>
            <a:endParaRPr lang="en-GB"/>
          </a:p>
        </p:txBody>
      </p:sp>
      <p:sp>
        <p:nvSpPr>
          <p:cNvPr id="2" name="TextBox 1">
            <a:extLst>
              <a:ext uri="{FF2B5EF4-FFF2-40B4-BE49-F238E27FC236}">
                <a16:creationId xmlns:a16="http://schemas.microsoft.com/office/drawing/2014/main" id="{85D3F7F5-9A32-24F0-F5D0-A5F25A673897}"/>
              </a:ext>
            </a:extLst>
          </p:cNvPr>
          <p:cNvSpPr txBox="1"/>
          <p:nvPr/>
        </p:nvSpPr>
        <p:spPr>
          <a:xfrm>
            <a:off x="6096000" y="104595"/>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sk-SK" b="1" err="1"/>
              <a:t>Belief</a:t>
            </a:r>
            <a:r>
              <a:rPr lang="sk-SK" b="1"/>
              <a:t> </a:t>
            </a:r>
          </a:p>
          <a:p>
            <a:pPr>
              <a:spcBef>
                <a:spcPts val="600"/>
              </a:spcBef>
              <a:spcAft>
                <a:spcPts val="600"/>
              </a:spcAft>
            </a:pPr>
            <a:r>
              <a:rPr lang="sk-SK" err="1"/>
              <a:t>is</a:t>
            </a:r>
            <a:r>
              <a:rPr lang="sk-SK"/>
              <a:t> a state or habit of </a:t>
            </a:r>
            <a:r>
              <a:rPr lang="sk-SK" err="1"/>
              <a:t>mind</a:t>
            </a:r>
            <a:r>
              <a:rPr lang="sk-SK"/>
              <a:t> in </a:t>
            </a:r>
            <a:r>
              <a:rPr lang="sk-SK" err="1"/>
              <a:t>which</a:t>
            </a:r>
            <a:r>
              <a:rPr lang="sk-SK"/>
              <a:t> trust or </a:t>
            </a:r>
            <a:r>
              <a:rPr lang="sk-SK" err="1"/>
              <a:t>confidence</a:t>
            </a:r>
            <a:r>
              <a:rPr lang="sk-SK"/>
              <a:t> </a:t>
            </a:r>
            <a:r>
              <a:rPr lang="sk-SK" err="1"/>
              <a:t>is</a:t>
            </a:r>
            <a:r>
              <a:rPr lang="sk-SK"/>
              <a:t> </a:t>
            </a:r>
            <a:r>
              <a:rPr lang="sk-SK" err="1"/>
              <a:t>placed</a:t>
            </a:r>
            <a:r>
              <a:rPr lang="sk-SK"/>
              <a:t> in </a:t>
            </a:r>
            <a:r>
              <a:rPr lang="sk-SK" err="1"/>
              <a:t>some</a:t>
            </a:r>
            <a:r>
              <a:rPr lang="sk-SK"/>
              <a:t> </a:t>
            </a:r>
            <a:r>
              <a:rPr lang="sk-SK" err="1"/>
              <a:t>perons</a:t>
            </a:r>
            <a:r>
              <a:rPr lang="sk-SK"/>
              <a:t> or </a:t>
            </a:r>
            <a:r>
              <a:rPr lang="sk-SK" err="1"/>
              <a:t>thing</a:t>
            </a:r>
            <a:r>
              <a:rPr lang="sk-SK"/>
              <a:t>.</a:t>
            </a:r>
            <a:endParaRPr lang="en-US"/>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61EB32-07F9-AFED-3952-FE1246C89BC9}"/>
              </a:ext>
            </a:extLst>
          </p:cNvPr>
          <p:cNvSpPr>
            <a:spLocks noGrp="1"/>
          </p:cNvSpPr>
          <p:nvPr>
            <p:ph type="title"/>
          </p:nvPr>
        </p:nvSpPr>
        <p:spPr/>
        <p:txBody>
          <a:bodyPr/>
          <a:lstStyle/>
          <a:p>
            <a:r>
              <a:rPr lang="en-GB" dirty="0">
                <a:ea typeface="Adobe Gothic Std B"/>
              </a:rPr>
              <a:t>Attitude / Personal beliefs (</a:t>
            </a:r>
            <a:r>
              <a:rPr lang="en-GB">
                <a:ea typeface="Adobe Gothic Std B"/>
              </a:rPr>
              <a:t>2/2</a:t>
            </a:r>
            <a:r>
              <a:rPr lang="en-GB" dirty="0">
                <a:ea typeface="Adobe Gothic Std B"/>
              </a:rPr>
              <a:t>)</a:t>
            </a:r>
            <a:endParaRPr lang="nl-NL" dirty="0">
              <a:ea typeface="Adobe Gothic Std B"/>
            </a:endParaRPr>
          </a:p>
        </p:txBody>
      </p:sp>
      <p:sp>
        <p:nvSpPr>
          <p:cNvPr id="3" name="Tijdelijke aanduiding voor inhoud 2">
            <a:extLst>
              <a:ext uri="{FF2B5EF4-FFF2-40B4-BE49-F238E27FC236}">
                <a16:creationId xmlns:a16="http://schemas.microsoft.com/office/drawing/2014/main" id="{A73570B0-43E1-243F-CA41-707394A4C1B0}"/>
              </a:ext>
            </a:extLst>
          </p:cNvPr>
          <p:cNvSpPr>
            <a:spLocks noGrp="1"/>
          </p:cNvSpPr>
          <p:nvPr>
            <p:ph sz="half" idx="1"/>
          </p:nvPr>
        </p:nvSpPr>
        <p:spPr>
          <a:xfrm>
            <a:off x="655803" y="1800000"/>
            <a:ext cx="5214056" cy="4893408"/>
          </a:xfrm>
        </p:spPr>
        <p:txBody>
          <a:bodyPr/>
          <a:lstStyle/>
          <a:p>
            <a:pPr marL="0" indent="0">
              <a:buNone/>
            </a:pPr>
            <a:r>
              <a:rPr lang="nl-NL" dirty="0"/>
              <a:t>In </a:t>
            </a:r>
            <a:r>
              <a:rPr lang="nl-NL" dirty="0" err="1"/>
              <a:t>conclusion</a:t>
            </a:r>
            <a:r>
              <a:rPr lang="nl-NL" dirty="0"/>
              <a:t>: a </a:t>
            </a:r>
            <a:r>
              <a:rPr lang="nl-NL" dirty="0" err="1"/>
              <a:t>person’s</a:t>
            </a:r>
            <a:r>
              <a:rPr lang="nl-NL" dirty="0"/>
              <a:t> attitude </a:t>
            </a:r>
            <a:r>
              <a:rPr lang="nl-NL" dirty="0" err="1"/>
              <a:t>towards</a:t>
            </a:r>
            <a:r>
              <a:rPr lang="nl-NL" dirty="0"/>
              <a:t> </a:t>
            </a:r>
            <a:r>
              <a:rPr lang="nl-NL" dirty="0" err="1"/>
              <a:t>something</a:t>
            </a:r>
            <a:r>
              <a:rPr lang="nl-NL" dirty="0"/>
              <a:t> is </a:t>
            </a:r>
            <a:r>
              <a:rPr lang="nl-NL" dirty="0" err="1"/>
              <a:t>created</a:t>
            </a:r>
            <a:r>
              <a:rPr lang="nl-NL" dirty="0"/>
              <a:t> </a:t>
            </a:r>
            <a:r>
              <a:rPr lang="nl-NL" dirty="0" err="1"/>
              <a:t>by</a:t>
            </a:r>
            <a:r>
              <a:rPr lang="nl-NL" dirty="0"/>
              <a:t> </a:t>
            </a:r>
            <a:r>
              <a:rPr lang="nl-NL" dirty="0" err="1"/>
              <a:t>the</a:t>
            </a:r>
            <a:r>
              <a:rPr lang="nl-NL" dirty="0"/>
              <a:t> </a:t>
            </a:r>
            <a:r>
              <a:rPr lang="nl-NL" dirty="0" err="1"/>
              <a:t>experiences</a:t>
            </a:r>
            <a:r>
              <a:rPr lang="nl-NL" dirty="0"/>
              <a:t> </a:t>
            </a:r>
            <a:r>
              <a:rPr lang="nl-NL" dirty="0" err="1"/>
              <a:t>and</a:t>
            </a:r>
            <a:r>
              <a:rPr lang="nl-NL" dirty="0"/>
              <a:t> (life) </a:t>
            </a:r>
            <a:r>
              <a:rPr lang="nl-NL" dirty="0" err="1"/>
              <a:t>lessons</a:t>
            </a:r>
            <a:r>
              <a:rPr lang="nl-NL" dirty="0"/>
              <a:t> </a:t>
            </a:r>
            <a:r>
              <a:rPr lang="nl-NL" dirty="0" err="1"/>
              <a:t>they</a:t>
            </a:r>
            <a:r>
              <a:rPr lang="nl-NL" dirty="0"/>
              <a:t> have </a:t>
            </a:r>
            <a:r>
              <a:rPr lang="nl-NL" dirty="0" err="1"/>
              <a:t>encountered</a:t>
            </a:r>
            <a:r>
              <a:rPr lang="nl-NL" dirty="0"/>
              <a:t> </a:t>
            </a:r>
            <a:r>
              <a:rPr lang="nl-NL" dirty="0" err="1"/>
              <a:t>throughout</a:t>
            </a:r>
            <a:r>
              <a:rPr lang="nl-NL" dirty="0"/>
              <a:t> </a:t>
            </a:r>
            <a:r>
              <a:rPr lang="nl-NL" dirty="0" err="1"/>
              <a:t>their</a:t>
            </a:r>
            <a:r>
              <a:rPr lang="nl-NL" dirty="0"/>
              <a:t> </a:t>
            </a:r>
            <a:r>
              <a:rPr lang="nl-NL" dirty="0" err="1"/>
              <a:t>lifetime</a:t>
            </a:r>
            <a:r>
              <a:rPr lang="nl-NL" dirty="0"/>
              <a:t>. </a:t>
            </a:r>
          </a:p>
          <a:p>
            <a:pPr marL="0" indent="0">
              <a:buNone/>
            </a:pPr>
            <a:r>
              <a:rPr lang="nl-NL" dirty="0"/>
              <a:t>In the case of belief in (false) information, people are more prone to believe info when it alligns with the personal attitudes they have garnered in their life (</a:t>
            </a:r>
            <a:r>
              <a:rPr lang="nl-NL" b="1" dirty="0"/>
              <a:t>confirmation bias</a:t>
            </a:r>
            <a:r>
              <a:rPr lang="nl-NL" dirty="0"/>
              <a:t>). </a:t>
            </a:r>
            <a:r>
              <a:rPr lang="nl-NL" dirty="0" err="1"/>
              <a:t>However</a:t>
            </a:r>
            <a:r>
              <a:rPr lang="nl-NL" dirty="0"/>
              <a:t>, these personal </a:t>
            </a:r>
            <a:r>
              <a:rPr lang="nl-NL" dirty="0" err="1"/>
              <a:t>experiences</a:t>
            </a:r>
            <a:r>
              <a:rPr lang="nl-NL" dirty="0"/>
              <a:t> do </a:t>
            </a:r>
            <a:r>
              <a:rPr lang="nl-NL" dirty="0" err="1"/>
              <a:t>not</a:t>
            </a:r>
            <a:r>
              <a:rPr lang="nl-NL" dirty="0"/>
              <a:t> </a:t>
            </a:r>
            <a:r>
              <a:rPr lang="nl-NL" dirty="0" err="1"/>
              <a:t>always</a:t>
            </a:r>
            <a:r>
              <a:rPr lang="nl-NL" dirty="0"/>
              <a:t> </a:t>
            </a:r>
            <a:r>
              <a:rPr lang="nl-NL" dirty="0" err="1"/>
              <a:t>reflect</a:t>
            </a:r>
            <a:r>
              <a:rPr lang="nl-NL" dirty="0"/>
              <a:t> </a:t>
            </a:r>
            <a:r>
              <a:rPr lang="nl-NL" dirty="0" err="1"/>
              <a:t>the</a:t>
            </a:r>
            <a:r>
              <a:rPr lang="nl-NL" dirty="0"/>
              <a:t> </a:t>
            </a:r>
            <a:r>
              <a:rPr lang="nl-NL" dirty="0" err="1"/>
              <a:t>world</a:t>
            </a:r>
            <a:r>
              <a:rPr lang="nl-NL" dirty="0"/>
              <a:t> </a:t>
            </a:r>
            <a:r>
              <a:rPr lang="nl-NL" dirty="0" err="1"/>
              <a:t>accurately</a:t>
            </a:r>
            <a:r>
              <a:rPr lang="nl-NL" dirty="0"/>
              <a:t>.</a:t>
            </a:r>
          </a:p>
        </p:txBody>
      </p:sp>
      <p:sp>
        <p:nvSpPr>
          <p:cNvPr id="5" name="Rechthoek: afgeronde hoeken 4">
            <a:extLst>
              <a:ext uri="{FF2B5EF4-FFF2-40B4-BE49-F238E27FC236}">
                <a16:creationId xmlns:a16="http://schemas.microsoft.com/office/drawing/2014/main" id="{0FE74455-D314-AC1F-0BE6-D6ECFDE575B4}"/>
              </a:ext>
            </a:extLst>
          </p:cNvPr>
          <p:cNvSpPr/>
          <p:nvPr/>
        </p:nvSpPr>
        <p:spPr>
          <a:xfrm>
            <a:off x="7951065" y="140110"/>
            <a:ext cx="4103284" cy="375346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1C944E68-D650-84E3-CB27-E9BD0154BED4}"/>
              </a:ext>
            </a:extLst>
          </p:cNvPr>
          <p:cNvSpPr txBox="1"/>
          <p:nvPr/>
        </p:nvSpPr>
        <p:spPr>
          <a:xfrm>
            <a:off x="8249265" y="344826"/>
            <a:ext cx="3480620" cy="4247317"/>
          </a:xfrm>
          <a:prstGeom prst="rect">
            <a:avLst/>
          </a:prstGeom>
        </p:spPr>
        <p:txBody>
          <a:bodyPr wrap="square" rtlCol="0">
            <a:spAutoFit/>
          </a:bodyPr>
          <a:lstStyle/>
          <a:p>
            <a:pPr marL="0" indent="0" algn="ctr">
              <a:buNone/>
            </a:pPr>
            <a:r>
              <a:rPr lang="nl-NL" b="1" i="1" err="1">
                <a:solidFill>
                  <a:schemeClr val="bg1"/>
                </a:solidFill>
              </a:rPr>
              <a:t>Example</a:t>
            </a:r>
            <a:endParaRPr lang="nl-NL" b="1" i="1">
              <a:solidFill>
                <a:schemeClr val="bg1"/>
              </a:solidFill>
            </a:endParaRPr>
          </a:p>
          <a:p>
            <a:pPr marL="0" indent="0" algn="ctr">
              <a:buNone/>
            </a:pPr>
            <a:endParaRPr lang="nl-NL" b="1" i="1">
              <a:solidFill>
                <a:schemeClr val="bg1"/>
              </a:solidFill>
            </a:endParaRPr>
          </a:p>
          <a:p>
            <a:pPr marL="0" indent="0" algn="ctr">
              <a:buNone/>
            </a:pPr>
            <a:r>
              <a:rPr lang="nl-NL" i="1">
                <a:solidFill>
                  <a:schemeClr val="bg1"/>
                </a:solidFill>
              </a:rPr>
              <a:t>A person let </a:t>
            </a:r>
            <a:r>
              <a:rPr lang="nl-NL" i="1" err="1">
                <a:solidFill>
                  <a:schemeClr val="bg1"/>
                </a:solidFill>
              </a:rPr>
              <a:t>their</a:t>
            </a:r>
            <a:r>
              <a:rPr lang="nl-NL" i="1">
                <a:solidFill>
                  <a:schemeClr val="bg1"/>
                </a:solidFill>
              </a:rPr>
              <a:t> </a:t>
            </a:r>
            <a:r>
              <a:rPr lang="nl-NL" i="1" err="1">
                <a:solidFill>
                  <a:schemeClr val="bg1"/>
                </a:solidFill>
              </a:rPr>
              <a:t>child</a:t>
            </a:r>
            <a:r>
              <a:rPr lang="nl-NL" i="1">
                <a:solidFill>
                  <a:schemeClr val="bg1"/>
                </a:solidFill>
              </a:rPr>
              <a:t> </a:t>
            </a:r>
            <a:r>
              <a:rPr lang="nl-NL" i="1" err="1">
                <a:solidFill>
                  <a:schemeClr val="bg1"/>
                </a:solidFill>
              </a:rPr>
              <a:t>be</a:t>
            </a:r>
            <a:r>
              <a:rPr lang="nl-NL" i="1">
                <a:solidFill>
                  <a:schemeClr val="bg1"/>
                </a:solidFill>
              </a:rPr>
              <a:t> </a:t>
            </a:r>
            <a:r>
              <a:rPr lang="nl-NL" i="1" err="1">
                <a:solidFill>
                  <a:schemeClr val="bg1"/>
                </a:solidFill>
              </a:rPr>
              <a:t>vaccinated</a:t>
            </a:r>
            <a:r>
              <a:rPr lang="nl-NL" i="1">
                <a:solidFill>
                  <a:schemeClr val="bg1"/>
                </a:solidFill>
              </a:rPr>
              <a:t> </a:t>
            </a:r>
            <a:r>
              <a:rPr lang="nl-NL" i="1" err="1">
                <a:solidFill>
                  <a:schemeClr val="bg1"/>
                </a:solidFill>
              </a:rPr>
              <a:t>and</a:t>
            </a:r>
            <a:r>
              <a:rPr lang="nl-NL" i="1">
                <a:solidFill>
                  <a:schemeClr val="bg1"/>
                </a:solidFill>
              </a:rPr>
              <a:t> </a:t>
            </a:r>
            <a:r>
              <a:rPr lang="nl-NL" i="1" err="1">
                <a:solidFill>
                  <a:schemeClr val="bg1"/>
                </a:solidFill>
              </a:rPr>
              <a:t>the</a:t>
            </a:r>
            <a:r>
              <a:rPr lang="nl-NL" i="1">
                <a:solidFill>
                  <a:schemeClr val="bg1"/>
                </a:solidFill>
              </a:rPr>
              <a:t> </a:t>
            </a:r>
            <a:r>
              <a:rPr lang="nl-NL" i="1" err="1">
                <a:solidFill>
                  <a:schemeClr val="bg1"/>
                </a:solidFill>
              </a:rPr>
              <a:t>child</a:t>
            </a:r>
            <a:r>
              <a:rPr lang="nl-NL" i="1">
                <a:solidFill>
                  <a:schemeClr val="bg1"/>
                </a:solidFill>
              </a:rPr>
              <a:t> was later </a:t>
            </a:r>
            <a:r>
              <a:rPr lang="nl-NL" i="1" err="1">
                <a:solidFill>
                  <a:schemeClr val="bg1"/>
                </a:solidFill>
              </a:rPr>
              <a:t>diagnosed</a:t>
            </a:r>
            <a:r>
              <a:rPr lang="nl-NL" i="1">
                <a:solidFill>
                  <a:schemeClr val="bg1"/>
                </a:solidFill>
              </a:rPr>
              <a:t> </a:t>
            </a:r>
            <a:r>
              <a:rPr lang="nl-NL" i="1" err="1">
                <a:solidFill>
                  <a:schemeClr val="bg1"/>
                </a:solidFill>
              </a:rPr>
              <a:t>with</a:t>
            </a:r>
            <a:r>
              <a:rPr lang="nl-NL" i="1">
                <a:solidFill>
                  <a:schemeClr val="bg1"/>
                </a:solidFill>
              </a:rPr>
              <a:t> </a:t>
            </a:r>
            <a:r>
              <a:rPr lang="nl-NL" i="1" err="1">
                <a:solidFill>
                  <a:schemeClr val="bg1"/>
                </a:solidFill>
              </a:rPr>
              <a:t>autism</a:t>
            </a:r>
            <a:r>
              <a:rPr lang="nl-NL" i="1">
                <a:solidFill>
                  <a:schemeClr val="bg1"/>
                </a:solidFill>
              </a:rPr>
              <a:t> spectrum disorder.</a:t>
            </a:r>
          </a:p>
          <a:p>
            <a:pPr marL="0" indent="0" algn="ctr">
              <a:buNone/>
            </a:pPr>
            <a:r>
              <a:rPr lang="nl-NL" i="1" err="1">
                <a:solidFill>
                  <a:schemeClr val="bg1"/>
                </a:solidFill>
              </a:rPr>
              <a:t>This</a:t>
            </a:r>
            <a:r>
              <a:rPr lang="nl-NL" i="1">
                <a:solidFill>
                  <a:schemeClr val="bg1"/>
                </a:solidFill>
              </a:rPr>
              <a:t> person </a:t>
            </a:r>
            <a:r>
              <a:rPr lang="nl-NL" i="1" err="1">
                <a:solidFill>
                  <a:schemeClr val="bg1"/>
                </a:solidFill>
              </a:rPr>
              <a:t>could</a:t>
            </a:r>
            <a:r>
              <a:rPr lang="nl-NL" i="1">
                <a:solidFill>
                  <a:schemeClr val="bg1"/>
                </a:solidFill>
              </a:rPr>
              <a:t> </a:t>
            </a:r>
            <a:r>
              <a:rPr lang="nl-NL" i="1" err="1">
                <a:solidFill>
                  <a:schemeClr val="bg1"/>
                </a:solidFill>
              </a:rPr>
              <a:t>be</a:t>
            </a:r>
            <a:r>
              <a:rPr lang="nl-NL" i="1">
                <a:solidFill>
                  <a:schemeClr val="bg1"/>
                </a:solidFill>
              </a:rPr>
              <a:t> more </a:t>
            </a:r>
            <a:r>
              <a:rPr lang="nl-NL" i="1" err="1">
                <a:solidFill>
                  <a:schemeClr val="bg1"/>
                </a:solidFill>
              </a:rPr>
              <a:t>succeptible</a:t>
            </a:r>
            <a:r>
              <a:rPr lang="nl-NL" i="1">
                <a:solidFill>
                  <a:schemeClr val="bg1"/>
                </a:solidFill>
              </a:rPr>
              <a:t> </a:t>
            </a:r>
            <a:r>
              <a:rPr lang="nl-NL" i="1" err="1">
                <a:solidFill>
                  <a:schemeClr val="bg1"/>
                </a:solidFill>
              </a:rPr>
              <a:t>to</a:t>
            </a:r>
            <a:r>
              <a:rPr lang="nl-NL" i="1">
                <a:solidFill>
                  <a:schemeClr val="bg1"/>
                </a:solidFill>
              </a:rPr>
              <a:t> </a:t>
            </a:r>
            <a:r>
              <a:rPr lang="nl-NL" i="1" err="1">
                <a:solidFill>
                  <a:schemeClr val="bg1"/>
                </a:solidFill>
              </a:rPr>
              <a:t>believe</a:t>
            </a:r>
            <a:r>
              <a:rPr lang="nl-NL" i="1">
                <a:solidFill>
                  <a:schemeClr val="bg1"/>
                </a:solidFill>
              </a:rPr>
              <a:t> </a:t>
            </a:r>
            <a:r>
              <a:rPr lang="nl-NL" i="1" err="1">
                <a:solidFill>
                  <a:schemeClr val="bg1"/>
                </a:solidFill>
              </a:rPr>
              <a:t>news</a:t>
            </a:r>
            <a:r>
              <a:rPr lang="nl-NL" i="1">
                <a:solidFill>
                  <a:schemeClr val="bg1"/>
                </a:solidFill>
              </a:rPr>
              <a:t> </a:t>
            </a:r>
            <a:r>
              <a:rPr lang="nl-NL" i="1" err="1">
                <a:solidFill>
                  <a:schemeClr val="bg1"/>
                </a:solidFill>
              </a:rPr>
              <a:t>stories</a:t>
            </a:r>
            <a:r>
              <a:rPr lang="nl-NL" i="1">
                <a:solidFill>
                  <a:schemeClr val="bg1"/>
                </a:solidFill>
              </a:rPr>
              <a:t> or </a:t>
            </a:r>
            <a:r>
              <a:rPr lang="nl-NL" i="1" err="1">
                <a:solidFill>
                  <a:schemeClr val="bg1"/>
                </a:solidFill>
              </a:rPr>
              <a:t>social</a:t>
            </a:r>
            <a:r>
              <a:rPr lang="nl-NL" i="1">
                <a:solidFill>
                  <a:schemeClr val="bg1"/>
                </a:solidFill>
              </a:rPr>
              <a:t> media </a:t>
            </a:r>
            <a:r>
              <a:rPr lang="nl-NL" i="1" err="1">
                <a:solidFill>
                  <a:schemeClr val="bg1"/>
                </a:solidFill>
              </a:rPr>
              <a:t>posts</a:t>
            </a:r>
            <a:r>
              <a:rPr lang="nl-NL" i="1">
                <a:solidFill>
                  <a:schemeClr val="bg1"/>
                </a:solidFill>
              </a:rPr>
              <a:t> </a:t>
            </a:r>
            <a:r>
              <a:rPr lang="nl-NL" i="1" err="1">
                <a:solidFill>
                  <a:schemeClr val="bg1"/>
                </a:solidFill>
              </a:rPr>
              <a:t>saying</a:t>
            </a:r>
            <a:r>
              <a:rPr lang="nl-NL" i="1">
                <a:solidFill>
                  <a:schemeClr val="bg1"/>
                </a:solidFill>
              </a:rPr>
              <a:t> </a:t>
            </a:r>
            <a:r>
              <a:rPr lang="nl-NL" i="1" err="1">
                <a:solidFill>
                  <a:schemeClr val="bg1"/>
                </a:solidFill>
              </a:rPr>
              <a:t>that</a:t>
            </a:r>
            <a:r>
              <a:rPr lang="nl-NL" i="1">
                <a:solidFill>
                  <a:schemeClr val="bg1"/>
                </a:solidFill>
              </a:rPr>
              <a:t> vaccines </a:t>
            </a:r>
            <a:r>
              <a:rPr lang="nl-NL" i="1" err="1">
                <a:solidFill>
                  <a:schemeClr val="bg1"/>
                </a:solidFill>
              </a:rPr>
              <a:t>cause</a:t>
            </a:r>
            <a:r>
              <a:rPr lang="nl-NL" i="1">
                <a:solidFill>
                  <a:schemeClr val="bg1"/>
                </a:solidFill>
              </a:rPr>
              <a:t> </a:t>
            </a:r>
            <a:r>
              <a:rPr lang="nl-NL" i="1" err="1">
                <a:solidFill>
                  <a:schemeClr val="bg1"/>
                </a:solidFill>
              </a:rPr>
              <a:t>autism</a:t>
            </a:r>
            <a:r>
              <a:rPr lang="nl-NL" i="1">
                <a:solidFill>
                  <a:schemeClr val="bg1"/>
                </a:solidFill>
              </a:rPr>
              <a:t>, </a:t>
            </a:r>
            <a:r>
              <a:rPr lang="nl-NL" i="1" err="1">
                <a:solidFill>
                  <a:schemeClr val="bg1"/>
                </a:solidFill>
              </a:rPr>
              <a:t>than</a:t>
            </a:r>
            <a:r>
              <a:rPr lang="nl-NL" i="1">
                <a:solidFill>
                  <a:schemeClr val="bg1"/>
                </a:solidFill>
              </a:rPr>
              <a:t> </a:t>
            </a:r>
            <a:r>
              <a:rPr lang="nl-NL" i="1" err="1">
                <a:solidFill>
                  <a:schemeClr val="bg1"/>
                </a:solidFill>
              </a:rPr>
              <a:t>people</a:t>
            </a:r>
            <a:r>
              <a:rPr lang="nl-NL" i="1">
                <a:solidFill>
                  <a:schemeClr val="bg1"/>
                </a:solidFill>
              </a:rPr>
              <a:t> </a:t>
            </a:r>
            <a:r>
              <a:rPr lang="nl-NL" i="1" err="1">
                <a:solidFill>
                  <a:schemeClr val="bg1"/>
                </a:solidFill>
              </a:rPr>
              <a:t>who</a:t>
            </a:r>
            <a:r>
              <a:rPr lang="nl-NL" i="1">
                <a:solidFill>
                  <a:schemeClr val="bg1"/>
                </a:solidFill>
              </a:rPr>
              <a:t> have </a:t>
            </a:r>
            <a:r>
              <a:rPr lang="nl-NL" i="1" err="1">
                <a:solidFill>
                  <a:schemeClr val="bg1"/>
                </a:solidFill>
              </a:rPr>
              <a:t>not</a:t>
            </a:r>
            <a:r>
              <a:rPr lang="nl-NL" i="1">
                <a:solidFill>
                  <a:schemeClr val="bg1"/>
                </a:solidFill>
              </a:rPr>
              <a:t> had </a:t>
            </a:r>
            <a:r>
              <a:rPr lang="nl-NL" i="1" err="1">
                <a:solidFill>
                  <a:schemeClr val="bg1"/>
                </a:solidFill>
              </a:rPr>
              <a:t>this</a:t>
            </a:r>
            <a:r>
              <a:rPr lang="nl-NL" i="1">
                <a:solidFill>
                  <a:schemeClr val="bg1"/>
                </a:solidFill>
              </a:rPr>
              <a:t> personal </a:t>
            </a:r>
            <a:r>
              <a:rPr lang="nl-NL" i="1" err="1">
                <a:solidFill>
                  <a:schemeClr val="bg1"/>
                </a:solidFill>
              </a:rPr>
              <a:t>experience</a:t>
            </a:r>
            <a:r>
              <a:rPr lang="nl-NL" i="1">
                <a:solidFill>
                  <a:schemeClr val="bg1"/>
                </a:solidFill>
              </a:rPr>
              <a:t>. </a:t>
            </a:r>
          </a:p>
          <a:p>
            <a:pPr marL="0" indent="0">
              <a:buNone/>
            </a:pPr>
            <a:endParaRPr lang="nl-NL"/>
          </a:p>
          <a:p>
            <a:pPr marL="0" indent="0">
              <a:buNone/>
            </a:pPr>
            <a:endParaRPr lang="nl-NL"/>
          </a:p>
          <a:p>
            <a:pPr algn="l"/>
            <a:endParaRPr lang="nl-NL" err="1"/>
          </a:p>
        </p:txBody>
      </p:sp>
      <p:sp>
        <p:nvSpPr>
          <p:cNvPr id="7" name="Rechthoek: afgeronde hoeken 6">
            <a:extLst>
              <a:ext uri="{FF2B5EF4-FFF2-40B4-BE49-F238E27FC236}">
                <a16:creationId xmlns:a16="http://schemas.microsoft.com/office/drawing/2014/main" id="{FB05F375-1003-EF00-1732-8D37D4AE83B5}"/>
              </a:ext>
            </a:extLst>
          </p:cNvPr>
          <p:cNvSpPr/>
          <p:nvPr/>
        </p:nvSpPr>
        <p:spPr>
          <a:xfrm>
            <a:off x="5967662" y="3498646"/>
            <a:ext cx="3553118" cy="325020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F57BBE6-D4D0-A2B8-734E-471F5CE4820E}"/>
              </a:ext>
            </a:extLst>
          </p:cNvPr>
          <p:cNvSpPr txBox="1"/>
          <p:nvPr/>
        </p:nvSpPr>
        <p:spPr>
          <a:xfrm>
            <a:off x="6283074" y="3551377"/>
            <a:ext cx="3008149" cy="3139321"/>
          </a:xfrm>
          <a:prstGeom prst="rect">
            <a:avLst/>
          </a:prstGeom>
        </p:spPr>
        <p:txBody>
          <a:bodyPr wrap="square" rtlCol="0">
            <a:spAutoFit/>
          </a:bodyPr>
          <a:lstStyle/>
          <a:p>
            <a:pPr marL="0" indent="0" algn="ctr">
              <a:buNone/>
            </a:pPr>
            <a:r>
              <a:rPr lang="nl-NL" b="1" i="1" err="1">
                <a:solidFill>
                  <a:schemeClr val="bg1"/>
                </a:solidFill>
              </a:rPr>
              <a:t>Example</a:t>
            </a:r>
            <a:endParaRPr lang="nl-NL" b="1" i="1">
              <a:solidFill>
                <a:schemeClr val="bg1"/>
              </a:solidFill>
            </a:endParaRPr>
          </a:p>
          <a:p>
            <a:pPr marL="0" indent="0" algn="ctr">
              <a:buNone/>
            </a:pPr>
            <a:endParaRPr lang="nl-NL" b="1" i="1">
              <a:solidFill>
                <a:schemeClr val="bg1"/>
              </a:solidFill>
            </a:endParaRPr>
          </a:p>
          <a:p>
            <a:pPr marL="0" indent="0" algn="ctr">
              <a:buNone/>
            </a:pPr>
            <a:r>
              <a:rPr lang="nl-NL" i="1">
                <a:solidFill>
                  <a:schemeClr val="bg1"/>
                </a:solidFill>
              </a:rPr>
              <a:t>A person has </a:t>
            </a:r>
            <a:r>
              <a:rPr lang="nl-NL" i="1" err="1">
                <a:solidFill>
                  <a:schemeClr val="bg1"/>
                </a:solidFill>
              </a:rPr>
              <a:t>contracted</a:t>
            </a:r>
            <a:r>
              <a:rPr lang="nl-NL" i="1">
                <a:solidFill>
                  <a:schemeClr val="bg1"/>
                </a:solidFill>
              </a:rPr>
              <a:t> COVID-19 </a:t>
            </a:r>
            <a:r>
              <a:rPr lang="nl-NL" i="1" err="1">
                <a:solidFill>
                  <a:schemeClr val="bg1"/>
                </a:solidFill>
              </a:rPr>
              <a:t>and</a:t>
            </a:r>
            <a:r>
              <a:rPr lang="nl-NL" i="1">
                <a:solidFill>
                  <a:schemeClr val="bg1"/>
                </a:solidFill>
              </a:rPr>
              <a:t> </a:t>
            </a:r>
            <a:r>
              <a:rPr lang="nl-NL" i="1" err="1">
                <a:solidFill>
                  <a:schemeClr val="bg1"/>
                </a:solidFill>
              </a:rPr>
              <a:t>they</a:t>
            </a:r>
            <a:r>
              <a:rPr lang="nl-NL" i="1">
                <a:solidFill>
                  <a:schemeClr val="bg1"/>
                </a:solidFill>
              </a:rPr>
              <a:t> </a:t>
            </a:r>
            <a:r>
              <a:rPr lang="nl-NL" i="1" err="1">
                <a:solidFill>
                  <a:schemeClr val="bg1"/>
                </a:solidFill>
              </a:rPr>
              <a:t>did</a:t>
            </a:r>
            <a:r>
              <a:rPr lang="nl-NL" i="1">
                <a:solidFill>
                  <a:schemeClr val="bg1"/>
                </a:solidFill>
              </a:rPr>
              <a:t> </a:t>
            </a:r>
            <a:r>
              <a:rPr lang="nl-NL" i="1" err="1">
                <a:solidFill>
                  <a:schemeClr val="bg1"/>
                </a:solidFill>
              </a:rPr>
              <a:t>not</a:t>
            </a:r>
            <a:r>
              <a:rPr lang="nl-NL" i="1">
                <a:solidFill>
                  <a:schemeClr val="bg1"/>
                </a:solidFill>
              </a:rPr>
              <a:t> get </a:t>
            </a:r>
            <a:r>
              <a:rPr lang="nl-NL" i="1" err="1">
                <a:solidFill>
                  <a:schemeClr val="bg1"/>
                </a:solidFill>
              </a:rPr>
              <a:t>very</a:t>
            </a:r>
            <a:r>
              <a:rPr lang="nl-NL" i="1">
                <a:solidFill>
                  <a:schemeClr val="bg1"/>
                </a:solidFill>
              </a:rPr>
              <a:t> sick. </a:t>
            </a:r>
            <a:r>
              <a:rPr lang="nl-NL" i="1" err="1">
                <a:solidFill>
                  <a:schemeClr val="bg1"/>
                </a:solidFill>
              </a:rPr>
              <a:t>Neither</a:t>
            </a:r>
            <a:r>
              <a:rPr lang="nl-NL" i="1">
                <a:solidFill>
                  <a:schemeClr val="bg1"/>
                </a:solidFill>
              </a:rPr>
              <a:t> </a:t>
            </a:r>
            <a:r>
              <a:rPr lang="nl-NL" i="1" err="1">
                <a:solidFill>
                  <a:schemeClr val="bg1"/>
                </a:solidFill>
              </a:rPr>
              <a:t>did</a:t>
            </a:r>
            <a:r>
              <a:rPr lang="nl-NL" i="1">
                <a:solidFill>
                  <a:schemeClr val="bg1"/>
                </a:solidFill>
              </a:rPr>
              <a:t> </a:t>
            </a:r>
            <a:r>
              <a:rPr lang="nl-NL" i="1" err="1">
                <a:solidFill>
                  <a:schemeClr val="bg1"/>
                </a:solidFill>
              </a:rPr>
              <a:t>anyone</a:t>
            </a:r>
            <a:r>
              <a:rPr lang="nl-NL" i="1">
                <a:solidFill>
                  <a:schemeClr val="bg1"/>
                </a:solidFill>
              </a:rPr>
              <a:t> in </a:t>
            </a:r>
            <a:r>
              <a:rPr lang="nl-NL" i="1" err="1">
                <a:solidFill>
                  <a:schemeClr val="bg1"/>
                </a:solidFill>
              </a:rPr>
              <a:t>their</a:t>
            </a:r>
            <a:r>
              <a:rPr lang="nl-NL" i="1">
                <a:solidFill>
                  <a:schemeClr val="bg1"/>
                </a:solidFill>
              </a:rPr>
              <a:t> </a:t>
            </a:r>
            <a:r>
              <a:rPr lang="nl-NL" i="1" err="1">
                <a:solidFill>
                  <a:schemeClr val="bg1"/>
                </a:solidFill>
              </a:rPr>
              <a:t>social</a:t>
            </a:r>
            <a:r>
              <a:rPr lang="nl-NL" i="1">
                <a:solidFill>
                  <a:schemeClr val="bg1"/>
                </a:solidFill>
              </a:rPr>
              <a:t> </a:t>
            </a:r>
            <a:r>
              <a:rPr lang="nl-NL" i="1" err="1">
                <a:solidFill>
                  <a:schemeClr val="bg1"/>
                </a:solidFill>
              </a:rPr>
              <a:t>circle</a:t>
            </a:r>
            <a:r>
              <a:rPr lang="nl-NL" i="1">
                <a:solidFill>
                  <a:schemeClr val="bg1"/>
                </a:solidFill>
              </a:rPr>
              <a:t>.</a:t>
            </a:r>
          </a:p>
          <a:p>
            <a:pPr algn="ctr"/>
            <a:r>
              <a:rPr lang="nl-NL" i="1" err="1">
                <a:solidFill>
                  <a:schemeClr val="bg1"/>
                </a:solidFill>
              </a:rPr>
              <a:t>This</a:t>
            </a:r>
            <a:r>
              <a:rPr lang="nl-NL" i="1">
                <a:solidFill>
                  <a:schemeClr val="bg1"/>
                </a:solidFill>
              </a:rPr>
              <a:t> person </a:t>
            </a:r>
            <a:r>
              <a:rPr lang="nl-NL" i="1" err="1">
                <a:solidFill>
                  <a:schemeClr val="bg1"/>
                </a:solidFill>
              </a:rPr>
              <a:t>could</a:t>
            </a:r>
            <a:r>
              <a:rPr lang="nl-NL" i="1">
                <a:solidFill>
                  <a:schemeClr val="bg1"/>
                </a:solidFill>
              </a:rPr>
              <a:t> </a:t>
            </a:r>
            <a:r>
              <a:rPr lang="nl-NL" i="1" err="1">
                <a:solidFill>
                  <a:schemeClr val="bg1"/>
                </a:solidFill>
              </a:rPr>
              <a:t>be</a:t>
            </a:r>
            <a:r>
              <a:rPr lang="nl-NL" i="1">
                <a:solidFill>
                  <a:schemeClr val="bg1"/>
                </a:solidFill>
              </a:rPr>
              <a:t> more </a:t>
            </a:r>
            <a:r>
              <a:rPr lang="nl-NL" i="1" err="1">
                <a:solidFill>
                  <a:schemeClr val="bg1"/>
                </a:solidFill>
              </a:rPr>
              <a:t>succeptible</a:t>
            </a:r>
            <a:r>
              <a:rPr lang="nl-NL" i="1">
                <a:solidFill>
                  <a:schemeClr val="bg1"/>
                </a:solidFill>
              </a:rPr>
              <a:t> </a:t>
            </a:r>
            <a:r>
              <a:rPr lang="nl-NL" i="1" err="1">
                <a:solidFill>
                  <a:schemeClr val="bg1"/>
                </a:solidFill>
              </a:rPr>
              <a:t>to</a:t>
            </a:r>
            <a:r>
              <a:rPr lang="nl-NL" i="1">
                <a:solidFill>
                  <a:schemeClr val="bg1"/>
                </a:solidFill>
              </a:rPr>
              <a:t> </a:t>
            </a:r>
            <a:r>
              <a:rPr lang="nl-NL" i="1" err="1">
                <a:solidFill>
                  <a:schemeClr val="bg1"/>
                </a:solidFill>
              </a:rPr>
              <a:t>believe</a:t>
            </a:r>
            <a:r>
              <a:rPr lang="nl-NL" i="1">
                <a:solidFill>
                  <a:schemeClr val="bg1"/>
                </a:solidFill>
              </a:rPr>
              <a:t> </a:t>
            </a:r>
            <a:r>
              <a:rPr lang="nl-NL" i="1" err="1">
                <a:solidFill>
                  <a:schemeClr val="bg1"/>
                </a:solidFill>
              </a:rPr>
              <a:t>news</a:t>
            </a:r>
            <a:r>
              <a:rPr lang="nl-NL" i="1">
                <a:solidFill>
                  <a:schemeClr val="bg1"/>
                </a:solidFill>
              </a:rPr>
              <a:t> </a:t>
            </a:r>
            <a:r>
              <a:rPr lang="nl-NL" i="1" err="1">
                <a:solidFill>
                  <a:schemeClr val="bg1"/>
                </a:solidFill>
              </a:rPr>
              <a:t>stories</a:t>
            </a:r>
            <a:r>
              <a:rPr lang="nl-NL" i="1">
                <a:solidFill>
                  <a:schemeClr val="bg1"/>
                </a:solidFill>
              </a:rPr>
              <a:t> or </a:t>
            </a:r>
            <a:r>
              <a:rPr lang="nl-NL" i="1" err="1">
                <a:solidFill>
                  <a:schemeClr val="bg1"/>
                </a:solidFill>
              </a:rPr>
              <a:t>social</a:t>
            </a:r>
            <a:r>
              <a:rPr lang="nl-NL" i="1">
                <a:solidFill>
                  <a:schemeClr val="bg1"/>
                </a:solidFill>
              </a:rPr>
              <a:t> media </a:t>
            </a:r>
            <a:r>
              <a:rPr lang="nl-NL" i="1" err="1">
                <a:solidFill>
                  <a:schemeClr val="bg1"/>
                </a:solidFill>
              </a:rPr>
              <a:t>posts</a:t>
            </a:r>
            <a:r>
              <a:rPr lang="nl-NL" i="1">
                <a:solidFill>
                  <a:schemeClr val="bg1"/>
                </a:solidFill>
              </a:rPr>
              <a:t> </a:t>
            </a:r>
            <a:r>
              <a:rPr lang="nl-NL" i="1" err="1">
                <a:solidFill>
                  <a:schemeClr val="bg1"/>
                </a:solidFill>
              </a:rPr>
              <a:t>saying</a:t>
            </a:r>
            <a:r>
              <a:rPr lang="nl-NL" i="1">
                <a:solidFill>
                  <a:schemeClr val="bg1"/>
                </a:solidFill>
              </a:rPr>
              <a:t> </a:t>
            </a:r>
            <a:r>
              <a:rPr lang="nl-NL" i="1" err="1">
                <a:solidFill>
                  <a:schemeClr val="bg1"/>
                </a:solidFill>
              </a:rPr>
              <a:t>that</a:t>
            </a:r>
            <a:r>
              <a:rPr lang="nl-NL" i="1">
                <a:solidFill>
                  <a:schemeClr val="bg1"/>
                </a:solidFill>
              </a:rPr>
              <a:t> </a:t>
            </a:r>
            <a:r>
              <a:rPr lang="nl-NL" i="1" err="1">
                <a:solidFill>
                  <a:schemeClr val="bg1"/>
                </a:solidFill>
              </a:rPr>
              <a:t>the</a:t>
            </a:r>
            <a:r>
              <a:rPr lang="nl-NL" i="1">
                <a:solidFill>
                  <a:schemeClr val="bg1"/>
                </a:solidFill>
              </a:rPr>
              <a:t> COVID-19 </a:t>
            </a:r>
            <a:r>
              <a:rPr lang="nl-NL" i="1" err="1">
                <a:solidFill>
                  <a:schemeClr val="bg1"/>
                </a:solidFill>
              </a:rPr>
              <a:t>pandemic</a:t>
            </a:r>
            <a:r>
              <a:rPr lang="nl-NL" i="1">
                <a:solidFill>
                  <a:schemeClr val="bg1"/>
                </a:solidFill>
              </a:rPr>
              <a:t> is </a:t>
            </a:r>
            <a:r>
              <a:rPr lang="nl-NL" i="1" err="1">
                <a:solidFill>
                  <a:schemeClr val="bg1"/>
                </a:solidFill>
              </a:rPr>
              <a:t>overblown</a:t>
            </a:r>
            <a:r>
              <a:rPr lang="nl-NL" i="1">
                <a:solidFill>
                  <a:schemeClr val="bg1"/>
                </a:solidFill>
              </a:rPr>
              <a:t>.</a:t>
            </a:r>
            <a:endParaRPr lang="nl-NL"/>
          </a:p>
        </p:txBody>
      </p:sp>
    </p:spTree>
    <p:extLst>
      <p:ext uri="{BB962C8B-B14F-4D97-AF65-F5344CB8AC3E}">
        <p14:creationId xmlns:p14="http://schemas.microsoft.com/office/powerpoint/2010/main" val="468039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CC181B-5703-30B7-F86A-371E5E045DD1}"/>
              </a:ext>
            </a:extLst>
          </p:cNvPr>
          <p:cNvSpPr>
            <a:spLocks noGrp="1"/>
          </p:cNvSpPr>
          <p:nvPr>
            <p:ph type="title"/>
          </p:nvPr>
        </p:nvSpPr>
        <p:spPr/>
        <p:txBody>
          <a:bodyPr/>
          <a:lstStyle/>
          <a:p>
            <a:r>
              <a:rPr lang="nl-NL" dirty="0">
                <a:ea typeface="Adobe Gothic Std B"/>
              </a:rPr>
              <a:t>Subjective norms / Social influence (1/3)</a:t>
            </a:r>
          </a:p>
        </p:txBody>
      </p:sp>
      <p:sp>
        <p:nvSpPr>
          <p:cNvPr id="3" name="Tijdelijke aanduiding voor inhoud 2">
            <a:extLst>
              <a:ext uri="{FF2B5EF4-FFF2-40B4-BE49-F238E27FC236}">
                <a16:creationId xmlns:a16="http://schemas.microsoft.com/office/drawing/2014/main" id="{E8683D77-02C0-EABF-6513-3C896058C1BB}"/>
              </a:ext>
            </a:extLst>
          </p:cNvPr>
          <p:cNvSpPr>
            <a:spLocks noGrp="1"/>
          </p:cNvSpPr>
          <p:nvPr>
            <p:ph idx="1"/>
          </p:nvPr>
        </p:nvSpPr>
        <p:spPr>
          <a:xfrm>
            <a:off x="5229541" y="1651065"/>
            <a:ext cx="6472066" cy="4865977"/>
          </a:xfrm>
        </p:spPr>
        <p:txBody>
          <a:bodyPr>
            <a:normAutofit/>
          </a:bodyPr>
          <a:lstStyle/>
          <a:p>
            <a:pPr marL="0" indent="0">
              <a:buNone/>
            </a:pPr>
            <a:r>
              <a:rPr lang="nl-NL" dirty="0"/>
              <a:t>Someone’s </a:t>
            </a:r>
            <a:r>
              <a:rPr lang="nl-NL" dirty="0" err="1"/>
              <a:t>social</a:t>
            </a:r>
            <a:r>
              <a:rPr lang="nl-NL" dirty="0"/>
              <a:t> environment </a:t>
            </a:r>
            <a:r>
              <a:rPr lang="nl-NL" dirty="0" err="1"/>
              <a:t>plays</a:t>
            </a:r>
            <a:r>
              <a:rPr lang="nl-NL" dirty="0"/>
              <a:t> a significant </a:t>
            </a:r>
            <a:r>
              <a:rPr lang="nl-NL" dirty="0" err="1"/>
              <a:t>role</a:t>
            </a:r>
            <a:r>
              <a:rPr lang="nl-NL" dirty="0"/>
              <a:t> in </a:t>
            </a:r>
            <a:r>
              <a:rPr lang="nl-NL" dirty="0" err="1"/>
              <a:t>their</a:t>
            </a:r>
            <a:r>
              <a:rPr lang="nl-NL" dirty="0"/>
              <a:t> </a:t>
            </a:r>
            <a:r>
              <a:rPr lang="nl-NL" dirty="0" err="1"/>
              <a:t>behaviour</a:t>
            </a:r>
            <a:r>
              <a:rPr lang="nl-NL" dirty="0"/>
              <a:t>, as </a:t>
            </a:r>
            <a:r>
              <a:rPr lang="nl-NL" dirty="0" err="1"/>
              <a:t>seen</a:t>
            </a:r>
            <a:r>
              <a:rPr lang="nl-NL" dirty="0"/>
              <a:t> in </a:t>
            </a:r>
            <a:r>
              <a:rPr lang="nl-NL" dirty="0" err="1"/>
              <a:t>the</a:t>
            </a:r>
            <a:r>
              <a:rPr lang="nl-NL" dirty="0"/>
              <a:t> </a:t>
            </a:r>
            <a:r>
              <a:rPr lang="nl-NL" dirty="0" err="1"/>
              <a:t>theory</a:t>
            </a:r>
            <a:r>
              <a:rPr lang="nl-NL" dirty="0"/>
              <a:t> </a:t>
            </a:r>
            <a:r>
              <a:rPr lang="nl-NL" dirty="0" err="1"/>
              <a:t>earlier</a:t>
            </a:r>
            <a:r>
              <a:rPr lang="nl-NL" dirty="0"/>
              <a:t> </a:t>
            </a:r>
            <a:r>
              <a:rPr lang="nl-NL" dirty="0" err="1"/>
              <a:t>presented</a:t>
            </a:r>
            <a:r>
              <a:rPr lang="nl-NL" dirty="0"/>
              <a:t>. </a:t>
            </a:r>
          </a:p>
          <a:p>
            <a:pPr marL="0" indent="0" algn="just">
              <a:buNone/>
            </a:pPr>
            <a:r>
              <a:rPr lang="nl-NL" dirty="0"/>
              <a:t>In short, </a:t>
            </a:r>
            <a:r>
              <a:rPr lang="nl-NL" dirty="0" err="1"/>
              <a:t>the</a:t>
            </a:r>
            <a:r>
              <a:rPr lang="nl-NL" dirty="0"/>
              <a:t> </a:t>
            </a:r>
            <a:r>
              <a:rPr lang="nl-NL" dirty="0" err="1"/>
              <a:t>social</a:t>
            </a:r>
            <a:r>
              <a:rPr lang="nl-NL" dirty="0"/>
              <a:t> environment of a person </a:t>
            </a:r>
            <a:r>
              <a:rPr lang="nl-NL" dirty="0" err="1"/>
              <a:t>consists</a:t>
            </a:r>
            <a:r>
              <a:rPr lang="nl-NL" dirty="0"/>
              <a:t> of </a:t>
            </a:r>
            <a:r>
              <a:rPr lang="nl-NL" dirty="0" err="1"/>
              <a:t>their</a:t>
            </a:r>
            <a:r>
              <a:rPr lang="nl-NL" dirty="0"/>
              <a:t> </a:t>
            </a:r>
            <a:r>
              <a:rPr lang="nl-NL" dirty="0" err="1"/>
              <a:t>social</a:t>
            </a:r>
            <a:r>
              <a:rPr lang="nl-NL" dirty="0"/>
              <a:t> </a:t>
            </a:r>
            <a:r>
              <a:rPr lang="nl-NL" dirty="0" err="1"/>
              <a:t>relationships</a:t>
            </a:r>
            <a:r>
              <a:rPr lang="nl-NL" dirty="0"/>
              <a:t>, </a:t>
            </a:r>
            <a:r>
              <a:rPr lang="nl-NL" dirty="0" err="1"/>
              <a:t>their</a:t>
            </a:r>
            <a:r>
              <a:rPr lang="nl-NL" dirty="0"/>
              <a:t> </a:t>
            </a:r>
            <a:r>
              <a:rPr lang="nl-NL" dirty="0" err="1"/>
              <a:t>physical</a:t>
            </a:r>
            <a:r>
              <a:rPr lang="nl-NL" dirty="0"/>
              <a:t> </a:t>
            </a:r>
            <a:r>
              <a:rPr lang="nl-NL" dirty="0" err="1"/>
              <a:t>surroundings</a:t>
            </a:r>
            <a:r>
              <a:rPr lang="nl-NL" dirty="0"/>
              <a:t> </a:t>
            </a:r>
            <a:r>
              <a:rPr lang="nl-NL" dirty="0" err="1"/>
              <a:t>and</a:t>
            </a:r>
            <a:r>
              <a:rPr lang="nl-NL" dirty="0"/>
              <a:t> </a:t>
            </a:r>
            <a:r>
              <a:rPr lang="nl-NL" dirty="0" err="1"/>
              <a:t>the</a:t>
            </a:r>
            <a:r>
              <a:rPr lang="nl-NL" dirty="0"/>
              <a:t> </a:t>
            </a:r>
            <a:r>
              <a:rPr lang="nl-NL" dirty="0" err="1"/>
              <a:t>cultural</a:t>
            </a:r>
            <a:r>
              <a:rPr lang="nl-NL" dirty="0"/>
              <a:t> milieu in </a:t>
            </a:r>
            <a:r>
              <a:rPr lang="nl-NL" dirty="0" err="1"/>
              <a:t>which</a:t>
            </a:r>
            <a:r>
              <a:rPr lang="nl-NL" dirty="0"/>
              <a:t> </a:t>
            </a:r>
            <a:r>
              <a:rPr lang="nl-NL" dirty="0" err="1"/>
              <a:t>they</a:t>
            </a:r>
            <a:r>
              <a:rPr lang="nl-NL" dirty="0"/>
              <a:t> </a:t>
            </a:r>
            <a:r>
              <a:rPr lang="nl-NL" dirty="0" err="1"/>
              <a:t>function</a:t>
            </a:r>
            <a:r>
              <a:rPr lang="nl-NL" dirty="0"/>
              <a:t> </a:t>
            </a:r>
            <a:r>
              <a:rPr lang="nl-NL" dirty="0" err="1"/>
              <a:t>and</a:t>
            </a:r>
            <a:r>
              <a:rPr lang="nl-NL" dirty="0"/>
              <a:t> </a:t>
            </a:r>
            <a:r>
              <a:rPr lang="nl-NL" dirty="0" err="1"/>
              <a:t>interact</a:t>
            </a:r>
            <a:r>
              <a:rPr lang="nl-NL" dirty="0"/>
              <a:t>.</a:t>
            </a:r>
          </a:p>
          <a:p>
            <a:pPr marL="0" indent="0">
              <a:buNone/>
            </a:pPr>
            <a:r>
              <a:rPr lang="nl-NL" dirty="0"/>
              <a:t>For </a:t>
            </a:r>
            <a:r>
              <a:rPr lang="nl-NL" dirty="0" err="1"/>
              <a:t>example</a:t>
            </a:r>
            <a:r>
              <a:rPr lang="nl-NL" dirty="0"/>
              <a:t>, </a:t>
            </a:r>
            <a:r>
              <a:rPr lang="nl-NL" dirty="0" err="1"/>
              <a:t>the</a:t>
            </a:r>
            <a:r>
              <a:rPr lang="nl-NL" dirty="0"/>
              <a:t> country in </a:t>
            </a:r>
            <a:r>
              <a:rPr lang="nl-NL" dirty="0" err="1"/>
              <a:t>which</a:t>
            </a:r>
            <a:r>
              <a:rPr lang="nl-NL" dirty="0"/>
              <a:t> </a:t>
            </a:r>
            <a:r>
              <a:rPr lang="nl-NL" dirty="0" err="1"/>
              <a:t>someone</a:t>
            </a:r>
            <a:r>
              <a:rPr lang="nl-NL" dirty="0"/>
              <a:t> </a:t>
            </a:r>
            <a:r>
              <a:rPr lang="nl-NL" dirty="0" err="1"/>
              <a:t>grows</a:t>
            </a:r>
            <a:r>
              <a:rPr lang="nl-NL" dirty="0"/>
              <a:t> up in is part of </a:t>
            </a:r>
            <a:r>
              <a:rPr lang="nl-NL" dirty="0" err="1"/>
              <a:t>their</a:t>
            </a:r>
            <a:r>
              <a:rPr lang="nl-NL" dirty="0"/>
              <a:t> </a:t>
            </a:r>
            <a:r>
              <a:rPr lang="nl-NL" dirty="0" err="1"/>
              <a:t>social</a:t>
            </a:r>
            <a:r>
              <a:rPr lang="nl-NL" dirty="0"/>
              <a:t> environment, </a:t>
            </a:r>
            <a:r>
              <a:rPr lang="nl-NL" dirty="0" err="1"/>
              <a:t>just</a:t>
            </a:r>
            <a:r>
              <a:rPr lang="nl-NL" dirty="0"/>
              <a:t> as </a:t>
            </a:r>
            <a:r>
              <a:rPr lang="nl-NL" dirty="0" err="1"/>
              <a:t>social</a:t>
            </a:r>
            <a:r>
              <a:rPr lang="nl-NL" dirty="0"/>
              <a:t> </a:t>
            </a:r>
            <a:r>
              <a:rPr lang="nl-NL" dirty="0" err="1"/>
              <a:t>groups</a:t>
            </a:r>
            <a:r>
              <a:rPr lang="nl-NL" dirty="0"/>
              <a:t> like </a:t>
            </a:r>
            <a:r>
              <a:rPr lang="nl-NL" dirty="0" err="1"/>
              <a:t>their</a:t>
            </a:r>
            <a:r>
              <a:rPr lang="nl-NL" dirty="0"/>
              <a:t> family, </a:t>
            </a:r>
            <a:r>
              <a:rPr lang="nl-NL" dirty="0" err="1"/>
              <a:t>their</a:t>
            </a:r>
            <a:r>
              <a:rPr lang="nl-NL" dirty="0"/>
              <a:t> </a:t>
            </a:r>
            <a:r>
              <a:rPr lang="nl-NL" dirty="0" err="1"/>
              <a:t>friends</a:t>
            </a:r>
            <a:r>
              <a:rPr lang="nl-NL" dirty="0"/>
              <a:t>, </a:t>
            </a:r>
            <a:r>
              <a:rPr lang="nl-NL" dirty="0" err="1"/>
              <a:t>their</a:t>
            </a:r>
            <a:r>
              <a:rPr lang="nl-NL" dirty="0"/>
              <a:t> school, </a:t>
            </a:r>
            <a:r>
              <a:rPr lang="nl-NL" dirty="0" err="1"/>
              <a:t>their</a:t>
            </a:r>
            <a:r>
              <a:rPr lang="nl-NL" dirty="0"/>
              <a:t> peer </a:t>
            </a:r>
            <a:r>
              <a:rPr lang="nl-NL" dirty="0" err="1"/>
              <a:t>group</a:t>
            </a:r>
            <a:r>
              <a:rPr lang="nl-NL" dirty="0"/>
              <a:t>, </a:t>
            </a:r>
            <a:r>
              <a:rPr lang="nl-NL" dirty="0" err="1"/>
              <a:t>and</a:t>
            </a:r>
            <a:r>
              <a:rPr lang="nl-NL" dirty="0"/>
              <a:t> even </a:t>
            </a:r>
            <a:r>
              <a:rPr lang="nl-NL" dirty="0" err="1"/>
              <a:t>the</a:t>
            </a:r>
            <a:r>
              <a:rPr lang="nl-NL" dirty="0"/>
              <a:t> online </a:t>
            </a:r>
            <a:r>
              <a:rPr lang="nl-NL" dirty="0" err="1"/>
              <a:t>spaces</a:t>
            </a:r>
            <a:r>
              <a:rPr lang="nl-NL" dirty="0"/>
              <a:t> </a:t>
            </a:r>
            <a:r>
              <a:rPr lang="nl-NL" dirty="0" err="1"/>
              <a:t>they</a:t>
            </a:r>
            <a:r>
              <a:rPr lang="nl-NL" dirty="0"/>
              <a:t> frequent. </a:t>
            </a:r>
          </a:p>
          <a:p>
            <a:pPr marL="0" indent="0" algn="just">
              <a:buNone/>
            </a:pPr>
            <a:endParaRPr lang="nl-NL" dirty="0"/>
          </a:p>
          <a:p>
            <a:pPr marL="0" indent="0" algn="just">
              <a:buNone/>
            </a:pPr>
            <a:endParaRPr lang="nl-NL" dirty="0"/>
          </a:p>
        </p:txBody>
      </p:sp>
      <p:sp>
        <p:nvSpPr>
          <p:cNvPr id="4" name="Tekstvak 3">
            <a:extLst>
              <a:ext uri="{FF2B5EF4-FFF2-40B4-BE49-F238E27FC236}">
                <a16:creationId xmlns:a16="http://schemas.microsoft.com/office/drawing/2014/main" id="{78AF2C22-BABD-D9A7-3437-7B42B71D760C}"/>
              </a:ext>
            </a:extLst>
          </p:cNvPr>
          <p:cNvSpPr txBox="1"/>
          <p:nvPr/>
        </p:nvSpPr>
        <p:spPr>
          <a:xfrm>
            <a:off x="8669490" y="6578750"/>
            <a:ext cx="3519949" cy="276999"/>
          </a:xfrm>
          <a:prstGeom prst="rect">
            <a:avLst/>
          </a:prstGeom>
        </p:spPr>
        <p:txBody>
          <a:bodyPr wrap="square" rtlCol="0">
            <a:spAutoFit/>
          </a:bodyPr>
          <a:lstStyle/>
          <a:p>
            <a:pPr algn="r"/>
            <a:r>
              <a:rPr lang="nl-NL" sz="1200" dirty="0">
                <a:hlinkClick r:id="rId3"/>
              </a:rPr>
              <a:t>Source definition</a:t>
            </a:r>
            <a:r>
              <a:rPr lang="nl-NL" sz="1200" dirty="0"/>
              <a:t> | </a:t>
            </a:r>
            <a:r>
              <a:rPr lang="nl-NL" sz="1200" dirty="0">
                <a:hlinkClick r:id="rId4"/>
              </a:rPr>
              <a:t>Image by Freepik</a:t>
            </a:r>
            <a:endParaRPr lang="nl-NL" sz="1200" dirty="0"/>
          </a:p>
        </p:txBody>
      </p:sp>
      <p:pic>
        <p:nvPicPr>
          <p:cNvPr id="7" name="Εικόνα 6" descr="Εικόνα που περιέχει χειροτεχνία, παιδική τέχνη, τέχνη, παιχνίδι&#10;&#10;Περιγραφή που δημιουργήθηκε αυτόματα">
            <a:extLst>
              <a:ext uri="{FF2B5EF4-FFF2-40B4-BE49-F238E27FC236}">
                <a16:creationId xmlns:a16="http://schemas.microsoft.com/office/drawing/2014/main" id="{6B416FB1-3FC9-738A-F593-1C53852184B8}"/>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5274" y="1835085"/>
            <a:ext cx="4640855" cy="2632140"/>
          </a:xfrm>
          <a:prstGeom prst="rect">
            <a:avLst/>
          </a:prstGeom>
        </p:spPr>
      </p:pic>
    </p:spTree>
    <p:extLst>
      <p:ext uri="{BB962C8B-B14F-4D97-AF65-F5344CB8AC3E}">
        <p14:creationId xmlns:p14="http://schemas.microsoft.com/office/powerpoint/2010/main" val="317909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CD800-B7AA-10EA-12C4-D9C311BE4518}"/>
              </a:ext>
            </a:extLst>
          </p:cNvPr>
          <p:cNvSpPr>
            <a:spLocks noGrp="1"/>
          </p:cNvSpPr>
          <p:nvPr>
            <p:ph type="title"/>
          </p:nvPr>
        </p:nvSpPr>
        <p:spPr/>
        <p:txBody>
          <a:bodyPr/>
          <a:lstStyle/>
          <a:p>
            <a:r>
              <a:rPr lang="nl-NL" err="1">
                <a:ea typeface="Adobe Gothic Std B"/>
              </a:rPr>
              <a:t>Subjective</a:t>
            </a:r>
            <a:r>
              <a:rPr lang="nl-NL" dirty="0">
                <a:ea typeface="Adobe Gothic Std B"/>
              </a:rPr>
              <a:t> </a:t>
            </a:r>
            <a:r>
              <a:rPr lang="nl-NL" err="1">
                <a:ea typeface="Adobe Gothic Std B"/>
              </a:rPr>
              <a:t>norms</a:t>
            </a:r>
            <a:r>
              <a:rPr lang="nl-NL" dirty="0">
                <a:ea typeface="Adobe Gothic Std B"/>
              </a:rPr>
              <a:t> / </a:t>
            </a:r>
            <a:r>
              <a:rPr lang="nl-NL" err="1">
                <a:ea typeface="Adobe Gothic Std B"/>
              </a:rPr>
              <a:t>Social</a:t>
            </a:r>
            <a:r>
              <a:rPr lang="nl-NL" dirty="0">
                <a:ea typeface="Adobe Gothic Std B"/>
              </a:rPr>
              <a:t> </a:t>
            </a:r>
            <a:r>
              <a:rPr lang="nl-NL" err="1">
                <a:ea typeface="Adobe Gothic Std B"/>
              </a:rPr>
              <a:t>influence</a:t>
            </a:r>
            <a:r>
              <a:rPr lang="nl-NL" dirty="0">
                <a:ea typeface="Adobe Gothic Std B"/>
              </a:rPr>
              <a:t> (</a:t>
            </a:r>
            <a:r>
              <a:rPr lang="nl-NL">
                <a:ea typeface="Adobe Gothic Std B"/>
              </a:rPr>
              <a:t>2/3)</a:t>
            </a:r>
            <a:endParaRPr lang="nl-NL"/>
          </a:p>
        </p:txBody>
      </p:sp>
      <p:sp>
        <p:nvSpPr>
          <p:cNvPr id="3" name="Tijdelijke aanduiding voor inhoud 2">
            <a:extLst>
              <a:ext uri="{FF2B5EF4-FFF2-40B4-BE49-F238E27FC236}">
                <a16:creationId xmlns:a16="http://schemas.microsoft.com/office/drawing/2014/main" id="{FBC982DA-42C2-C6C3-8615-60D96E0A9328}"/>
              </a:ext>
            </a:extLst>
          </p:cNvPr>
          <p:cNvSpPr>
            <a:spLocks noGrp="1"/>
          </p:cNvSpPr>
          <p:nvPr>
            <p:ph idx="1"/>
          </p:nvPr>
        </p:nvSpPr>
        <p:spPr/>
        <p:txBody>
          <a:bodyPr/>
          <a:lstStyle/>
          <a:p>
            <a:pPr marL="0" indent="0">
              <a:buNone/>
            </a:pPr>
            <a:r>
              <a:rPr lang="nl-NL" dirty="0"/>
              <a:t>Most </a:t>
            </a:r>
            <a:r>
              <a:rPr lang="nl-NL" dirty="0" err="1"/>
              <a:t>social</a:t>
            </a:r>
            <a:r>
              <a:rPr lang="nl-NL" dirty="0"/>
              <a:t> </a:t>
            </a:r>
            <a:r>
              <a:rPr lang="nl-NL" dirty="0" err="1"/>
              <a:t>groups</a:t>
            </a:r>
            <a:r>
              <a:rPr lang="nl-NL" dirty="0"/>
              <a:t> have </a:t>
            </a:r>
            <a:r>
              <a:rPr lang="nl-NL" dirty="0" err="1"/>
              <a:t>their</a:t>
            </a:r>
            <a:r>
              <a:rPr lang="nl-NL" dirty="0"/>
              <a:t> </a:t>
            </a:r>
            <a:r>
              <a:rPr lang="nl-NL" dirty="0" err="1"/>
              <a:t>own</a:t>
            </a:r>
            <a:r>
              <a:rPr lang="nl-NL" dirty="0"/>
              <a:t> </a:t>
            </a:r>
            <a:r>
              <a:rPr lang="nl-NL" dirty="0" err="1"/>
              <a:t>subjective</a:t>
            </a:r>
            <a:r>
              <a:rPr lang="nl-NL" dirty="0"/>
              <a:t> </a:t>
            </a:r>
            <a:r>
              <a:rPr lang="nl-NL" dirty="0" err="1"/>
              <a:t>idea</a:t>
            </a:r>
            <a:r>
              <a:rPr lang="nl-NL" dirty="0"/>
              <a:t> of </a:t>
            </a:r>
            <a:r>
              <a:rPr lang="nl-NL" dirty="0" err="1"/>
              <a:t>how</a:t>
            </a:r>
            <a:r>
              <a:rPr lang="nl-NL" dirty="0"/>
              <a:t> </a:t>
            </a:r>
            <a:r>
              <a:rPr lang="nl-NL" dirty="0" err="1"/>
              <a:t>to</a:t>
            </a:r>
            <a:r>
              <a:rPr lang="nl-NL" dirty="0"/>
              <a:t> act </a:t>
            </a:r>
            <a:r>
              <a:rPr lang="nl-NL" dirty="0" err="1"/>
              <a:t>appropriately</a:t>
            </a:r>
            <a:r>
              <a:rPr lang="nl-NL" dirty="0"/>
              <a:t>. These are </a:t>
            </a:r>
            <a:r>
              <a:rPr lang="nl-NL" b="1" dirty="0" err="1"/>
              <a:t>norms</a:t>
            </a:r>
            <a:r>
              <a:rPr lang="nl-NL" dirty="0"/>
              <a:t>, </a:t>
            </a:r>
            <a:r>
              <a:rPr lang="nl-NL" dirty="0" err="1"/>
              <a:t>which</a:t>
            </a:r>
            <a:r>
              <a:rPr lang="nl-NL" dirty="0"/>
              <a:t> are a </a:t>
            </a:r>
            <a:r>
              <a:rPr lang="nl-NL" dirty="0" err="1"/>
              <a:t>vital</a:t>
            </a:r>
            <a:r>
              <a:rPr lang="nl-NL" dirty="0"/>
              <a:t> part of </a:t>
            </a:r>
            <a:r>
              <a:rPr lang="nl-NL" dirty="0" err="1"/>
              <a:t>the</a:t>
            </a:r>
            <a:r>
              <a:rPr lang="nl-NL" dirty="0"/>
              <a:t> </a:t>
            </a:r>
            <a:r>
              <a:rPr lang="nl-NL" dirty="0" err="1"/>
              <a:t>identity</a:t>
            </a:r>
            <a:r>
              <a:rPr lang="nl-NL" dirty="0"/>
              <a:t> of </a:t>
            </a:r>
            <a:r>
              <a:rPr lang="nl-NL" dirty="0" err="1"/>
              <a:t>the</a:t>
            </a:r>
            <a:r>
              <a:rPr lang="nl-NL" dirty="0"/>
              <a:t> </a:t>
            </a:r>
            <a:r>
              <a:rPr lang="nl-NL" dirty="0" err="1"/>
              <a:t>social</a:t>
            </a:r>
            <a:r>
              <a:rPr lang="nl-NL" dirty="0"/>
              <a:t> </a:t>
            </a:r>
            <a:r>
              <a:rPr lang="nl-NL" dirty="0" err="1"/>
              <a:t>group</a:t>
            </a:r>
            <a:r>
              <a:rPr lang="nl-NL" dirty="0"/>
              <a:t>. </a:t>
            </a:r>
          </a:p>
          <a:p>
            <a:pPr marL="0" indent="0">
              <a:buNone/>
            </a:pPr>
            <a:r>
              <a:rPr lang="nl-NL" dirty="0" err="1"/>
              <a:t>To</a:t>
            </a:r>
            <a:r>
              <a:rPr lang="nl-NL" dirty="0"/>
              <a:t> </a:t>
            </a:r>
            <a:r>
              <a:rPr lang="nl-NL" dirty="0" err="1"/>
              <a:t>be</a:t>
            </a:r>
            <a:r>
              <a:rPr lang="nl-NL" dirty="0"/>
              <a:t> a part of </a:t>
            </a:r>
            <a:r>
              <a:rPr lang="nl-NL" dirty="0" err="1"/>
              <a:t>the</a:t>
            </a:r>
            <a:r>
              <a:rPr lang="nl-NL" dirty="0"/>
              <a:t> </a:t>
            </a:r>
            <a:r>
              <a:rPr lang="nl-NL" dirty="0" err="1"/>
              <a:t>group</a:t>
            </a:r>
            <a:r>
              <a:rPr lang="nl-NL" dirty="0"/>
              <a:t> is </a:t>
            </a:r>
            <a:r>
              <a:rPr lang="nl-NL" dirty="0" err="1"/>
              <a:t>to</a:t>
            </a:r>
            <a:r>
              <a:rPr lang="nl-NL" dirty="0"/>
              <a:t> </a:t>
            </a:r>
            <a:r>
              <a:rPr lang="nl-NL" dirty="0" err="1"/>
              <a:t>adhere</a:t>
            </a:r>
            <a:r>
              <a:rPr lang="nl-NL" dirty="0"/>
              <a:t> </a:t>
            </a:r>
            <a:r>
              <a:rPr lang="nl-NL" dirty="0" err="1"/>
              <a:t>to</a:t>
            </a:r>
            <a:r>
              <a:rPr lang="nl-NL" dirty="0"/>
              <a:t> these </a:t>
            </a:r>
            <a:r>
              <a:rPr lang="nl-NL" dirty="0" err="1"/>
              <a:t>subjective</a:t>
            </a:r>
            <a:r>
              <a:rPr lang="nl-NL" dirty="0"/>
              <a:t> </a:t>
            </a:r>
            <a:r>
              <a:rPr lang="nl-NL" dirty="0" err="1"/>
              <a:t>norms</a:t>
            </a:r>
            <a:r>
              <a:rPr lang="nl-NL" dirty="0"/>
              <a:t>. </a:t>
            </a:r>
            <a:r>
              <a:rPr lang="nl-NL" dirty="0" err="1"/>
              <a:t>This</a:t>
            </a:r>
            <a:r>
              <a:rPr lang="nl-NL" dirty="0"/>
              <a:t> </a:t>
            </a:r>
            <a:r>
              <a:rPr lang="nl-NL" dirty="0" err="1"/>
              <a:t>can</a:t>
            </a:r>
            <a:r>
              <a:rPr lang="nl-NL" dirty="0"/>
              <a:t> </a:t>
            </a:r>
            <a:r>
              <a:rPr lang="nl-NL" dirty="0" err="1"/>
              <a:t>cause</a:t>
            </a:r>
            <a:r>
              <a:rPr lang="nl-NL" dirty="0"/>
              <a:t> </a:t>
            </a:r>
            <a:r>
              <a:rPr lang="nl-NL" dirty="0" err="1"/>
              <a:t>people</a:t>
            </a:r>
            <a:r>
              <a:rPr lang="nl-NL" dirty="0"/>
              <a:t> </a:t>
            </a:r>
            <a:r>
              <a:rPr lang="nl-NL" dirty="0" err="1"/>
              <a:t>to</a:t>
            </a:r>
            <a:r>
              <a:rPr lang="nl-NL" dirty="0"/>
              <a:t> change </a:t>
            </a:r>
            <a:r>
              <a:rPr lang="nl-NL" dirty="0" err="1"/>
              <a:t>their</a:t>
            </a:r>
            <a:r>
              <a:rPr lang="nl-NL" dirty="0"/>
              <a:t> </a:t>
            </a:r>
            <a:r>
              <a:rPr lang="nl-NL" dirty="0" err="1"/>
              <a:t>behaviour</a:t>
            </a:r>
            <a:r>
              <a:rPr lang="nl-NL" dirty="0"/>
              <a:t> (</a:t>
            </a:r>
            <a:r>
              <a:rPr lang="nl-NL" dirty="0" err="1"/>
              <a:t>intentionally</a:t>
            </a:r>
            <a:r>
              <a:rPr lang="nl-NL" dirty="0"/>
              <a:t> or </a:t>
            </a:r>
            <a:r>
              <a:rPr lang="nl-NL" dirty="0" err="1"/>
              <a:t>unintentionally</a:t>
            </a:r>
            <a:r>
              <a:rPr lang="nl-NL" dirty="0"/>
              <a:t>) in order </a:t>
            </a:r>
            <a:r>
              <a:rPr lang="nl-NL" dirty="0" err="1"/>
              <a:t>to</a:t>
            </a:r>
            <a:r>
              <a:rPr lang="nl-NL" dirty="0"/>
              <a:t> </a:t>
            </a:r>
            <a:r>
              <a:rPr lang="nl-NL" b="1" dirty="0"/>
              <a:t>conform</a:t>
            </a:r>
            <a:r>
              <a:rPr lang="nl-NL" dirty="0"/>
              <a:t> </a:t>
            </a:r>
            <a:r>
              <a:rPr lang="nl-NL" dirty="0" err="1"/>
              <a:t>to</a:t>
            </a:r>
            <a:r>
              <a:rPr lang="nl-NL" dirty="0"/>
              <a:t> these </a:t>
            </a:r>
            <a:r>
              <a:rPr lang="nl-NL" dirty="0" err="1"/>
              <a:t>norms</a:t>
            </a:r>
            <a:r>
              <a:rPr lang="nl-NL" dirty="0"/>
              <a:t>. </a:t>
            </a:r>
          </a:p>
          <a:p>
            <a:pPr marL="0" indent="0">
              <a:buNone/>
            </a:pPr>
            <a:r>
              <a:rPr lang="nl-NL" i="1" dirty="0" err="1"/>
              <a:t>Example</a:t>
            </a:r>
            <a:r>
              <a:rPr lang="nl-NL" i="1" dirty="0"/>
              <a:t>: </a:t>
            </a:r>
            <a:r>
              <a:rPr lang="nl-NL" i="1" dirty="0" err="1"/>
              <a:t>following</a:t>
            </a:r>
            <a:r>
              <a:rPr lang="nl-NL" i="1" dirty="0"/>
              <a:t> a dress code </a:t>
            </a:r>
            <a:r>
              <a:rPr lang="nl-NL" i="1" dirty="0" err="1"/>
              <a:t>for</a:t>
            </a:r>
            <a:r>
              <a:rPr lang="nl-NL" i="1" dirty="0"/>
              <a:t> a job.</a:t>
            </a:r>
          </a:p>
          <a:p>
            <a:pPr marL="0" indent="0" algn="just">
              <a:buNone/>
            </a:pPr>
            <a:endParaRPr lang="nl-NL" dirty="0"/>
          </a:p>
          <a:p>
            <a:pPr marL="0" indent="0" algn="just">
              <a:buNone/>
            </a:pPr>
            <a:endParaRPr lang="nl-NL" dirty="0"/>
          </a:p>
        </p:txBody>
      </p:sp>
      <p:sp>
        <p:nvSpPr>
          <p:cNvPr id="10" name="Tekstvak 9">
            <a:extLst>
              <a:ext uri="{FF2B5EF4-FFF2-40B4-BE49-F238E27FC236}">
                <a16:creationId xmlns:a16="http://schemas.microsoft.com/office/drawing/2014/main" id="{257A8C57-274A-EA61-8BAE-907FAF27FE99}"/>
              </a:ext>
            </a:extLst>
          </p:cNvPr>
          <p:cNvSpPr txBox="1"/>
          <p:nvPr/>
        </p:nvSpPr>
        <p:spPr>
          <a:xfrm>
            <a:off x="6647108" y="3572715"/>
            <a:ext cx="4970584" cy="3046988"/>
          </a:xfrm>
          <a:prstGeom prst="rect">
            <a:avLst/>
          </a:prstGeom>
        </p:spPr>
        <p:txBody>
          <a:bodyPr wrap="square" rtlCol="0">
            <a:spAutoFit/>
          </a:bodyPr>
          <a:lstStyle/>
          <a:p>
            <a:r>
              <a:rPr lang="nl-NL" sz="2400" dirty="0" err="1"/>
              <a:t>When</a:t>
            </a:r>
            <a:r>
              <a:rPr lang="nl-NL" sz="2400" dirty="0"/>
              <a:t> a part of </a:t>
            </a:r>
            <a:r>
              <a:rPr lang="nl-NL" sz="2400" dirty="0" err="1"/>
              <a:t>the</a:t>
            </a:r>
            <a:r>
              <a:rPr lang="nl-NL" sz="2400" dirty="0"/>
              <a:t> </a:t>
            </a:r>
            <a:r>
              <a:rPr lang="nl-NL" sz="2400" dirty="0" err="1"/>
              <a:t>identity</a:t>
            </a:r>
            <a:r>
              <a:rPr lang="nl-NL" sz="2400" dirty="0"/>
              <a:t> of </a:t>
            </a:r>
            <a:r>
              <a:rPr lang="nl-NL" sz="2400" dirty="0" err="1"/>
              <a:t>the</a:t>
            </a:r>
            <a:r>
              <a:rPr lang="nl-NL" sz="2400" dirty="0"/>
              <a:t> </a:t>
            </a:r>
            <a:r>
              <a:rPr lang="nl-NL" sz="2400" dirty="0" err="1"/>
              <a:t>group</a:t>
            </a:r>
            <a:r>
              <a:rPr lang="nl-NL" sz="2400" dirty="0"/>
              <a:t> is </a:t>
            </a:r>
            <a:r>
              <a:rPr lang="nl-NL" sz="2400" dirty="0" err="1"/>
              <a:t>to</a:t>
            </a:r>
            <a:r>
              <a:rPr lang="nl-NL" sz="2400" dirty="0"/>
              <a:t> follow </a:t>
            </a:r>
            <a:r>
              <a:rPr lang="nl-NL" sz="2400" dirty="0" err="1"/>
              <a:t>certain</a:t>
            </a:r>
            <a:r>
              <a:rPr lang="nl-NL" sz="2400" dirty="0"/>
              <a:t> </a:t>
            </a:r>
            <a:r>
              <a:rPr lang="nl-NL" sz="2400" b="1" dirty="0" err="1"/>
              <a:t>untrustworthy</a:t>
            </a:r>
            <a:r>
              <a:rPr lang="nl-NL" sz="2400" b="1" dirty="0"/>
              <a:t> media outlets </a:t>
            </a:r>
            <a:r>
              <a:rPr lang="nl-NL" sz="2400" dirty="0"/>
              <a:t>or </a:t>
            </a:r>
            <a:r>
              <a:rPr lang="nl-NL" sz="2400" dirty="0" err="1"/>
              <a:t>to</a:t>
            </a:r>
            <a:r>
              <a:rPr lang="nl-NL" sz="2400" dirty="0"/>
              <a:t> </a:t>
            </a:r>
            <a:r>
              <a:rPr lang="nl-NL" sz="2400" dirty="0" err="1"/>
              <a:t>believe</a:t>
            </a:r>
            <a:r>
              <a:rPr lang="nl-NL" sz="2400" dirty="0"/>
              <a:t> </a:t>
            </a:r>
            <a:r>
              <a:rPr lang="nl-NL" sz="2400" dirty="0" err="1"/>
              <a:t>certain</a:t>
            </a:r>
            <a:r>
              <a:rPr lang="nl-NL" sz="2400" dirty="0"/>
              <a:t> </a:t>
            </a:r>
            <a:r>
              <a:rPr lang="nl-NL" sz="2400" b="1" dirty="0" err="1"/>
              <a:t>unproven</a:t>
            </a:r>
            <a:r>
              <a:rPr lang="nl-NL" sz="2400" b="1" dirty="0"/>
              <a:t> (</a:t>
            </a:r>
            <a:r>
              <a:rPr lang="nl-NL" sz="2400" b="1" dirty="0" err="1"/>
              <a:t>conspiracy</a:t>
            </a:r>
            <a:r>
              <a:rPr lang="nl-NL" sz="2400" b="1" dirty="0"/>
              <a:t>) </a:t>
            </a:r>
            <a:r>
              <a:rPr lang="nl-NL" sz="2400" b="1" dirty="0" err="1"/>
              <a:t>theories</a:t>
            </a:r>
            <a:r>
              <a:rPr lang="nl-NL" sz="2400" dirty="0"/>
              <a:t> </a:t>
            </a:r>
            <a:r>
              <a:rPr lang="nl-NL" sz="2400" dirty="0" err="1"/>
              <a:t>for</a:t>
            </a:r>
            <a:r>
              <a:rPr lang="nl-NL" sz="2400" dirty="0"/>
              <a:t> </a:t>
            </a:r>
            <a:r>
              <a:rPr lang="nl-NL" sz="2400" dirty="0" err="1"/>
              <a:t>example</a:t>
            </a:r>
            <a:r>
              <a:rPr lang="nl-NL" sz="2400" dirty="0"/>
              <a:t>, </a:t>
            </a:r>
            <a:r>
              <a:rPr lang="nl-NL" sz="2400" dirty="0" err="1"/>
              <a:t>which</a:t>
            </a:r>
            <a:r>
              <a:rPr lang="nl-NL" sz="2400" dirty="0"/>
              <a:t> is </a:t>
            </a:r>
            <a:r>
              <a:rPr lang="nl-NL" sz="2400" dirty="0" err="1"/>
              <a:t>the</a:t>
            </a:r>
            <a:r>
              <a:rPr lang="nl-NL" sz="2400" dirty="0"/>
              <a:t> case </a:t>
            </a:r>
            <a:r>
              <a:rPr lang="nl-NL" sz="2400" dirty="0" err="1"/>
              <a:t>for</a:t>
            </a:r>
            <a:r>
              <a:rPr lang="nl-NL" sz="2400" dirty="0"/>
              <a:t> </a:t>
            </a:r>
            <a:r>
              <a:rPr lang="nl-NL" sz="2400" dirty="0" err="1"/>
              <a:t>many</a:t>
            </a:r>
            <a:r>
              <a:rPr lang="nl-NL" sz="2400" dirty="0"/>
              <a:t> </a:t>
            </a:r>
            <a:r>
              <a:rPr lang="nl-NL" sz="2400" b="1" dirty="0"/>
              <a:t>online </a:t>
            </a:r>
            <a:r>
              <a:rPr lang="nl-NL" sz="2400" b="1" dirty="0" err="1"/>
              <a:t>communities</a:t>
            </a:r>
            <a:r>
              <a:rPr lang="nl-NL" sz="2400" dirty="0"/>
              <a:t>, new </a:t>
            </a:r>
            <a:r>
              <a:rPr lang="nl-NL" sz="2400" dirty="0" err="1"/>
              <a:t>potential</a:t>
            </a:r>
            <a:r>
              <a:rPr lang="nl-NL" sz="2400" dirty="0"/>
              <a:t> members </a:t>
            </a:r>
            <a:r>
              <a:rPr lang="nl-NL" sz="2400" dirty="0" err="1"/>
              <a:t>would</a:t>
            </a:r>
            <a:r>
              <a:rPr lang="nl-NL" sz="2400" dirty="0"/>
              <a:t> </a:t>
            </a:r>
            <a:r>
              <a:rPr lang="nl-NL" sz="2400" dirty="0" err="1"/>
              <a:t>be</a:t>
            </a:r>
            <a:r>
              <a:rPr lang="nl-NL" sz="2400" dirty="0"/>
              <a:t> </a:t>
            </a:r>
            <a:r>
              <a:rPr lang="nl-NL" sz="2400" dirty="0" err="1"/>
              <a:t>prone</a:t>
            </a:r>
            <a:r>
              <a:rPr lang="nl-NL" sz="2400" dirty="0"/>
              <a:t> </a:t>
            </a:r>
            <a:r>
              <a:rPr lang="nl-NL" sz="2400" dirty="0" err="1"/>
              <a:t>to</a:t>
            </a:r>
            <a:r>
              <a:rPr lang="nl-NL" sz="2400" dirty="0"/>
              <a:t> </a:t>
            </a:r>
            <a:r>
              <a:rPr lang="nl-NL" sz="2400" b="1" dirty="0"/>
              <a:t>conform</a:t>
            </a:r>
            <a:r>
              <a:rPr lang="nl-NL" sz="2400" dirty="0"/>
              <a:t>.</a:t>
            </a:r>
          </a:p>
        </p:txBody>
      </p:sp>
      <p:sp>
        <p:nvSpPr>
          <p:cNvPr id="11" name="Tekstvak 10">
            <a:extLst>
              <a:ext uri="{FF2B5EF4-FFF2-40B4-BE49-F238E27FC236}">
                <a16:creationId xmlns:a16="http://schemas.microsoft.com/office/drawing/2014/main" id="{73C19CA4-0B9C-CBB9-1E15-659702370893}"/>
              </a:ext>
            </a:extLst>
          </p:cNvPr>
          <p:cNvSpPr txBox="1"/>
          <p:nvPr/>
        </p:nvSpPr>
        <p:spPr>
          <a:xfrm>
            <a:off x="8514735" y="6581001"/>
            <a:ext cx="3677265" cy="276999"/>
          </a:xfrm>
          <a:prstGeom prst="rect">
            <a:avLst/>
          </a:prstGeom>
        </p:spPr>
        <p:txBody>
          <a:bodyPr wrap="square" rtlCol="0">
            <a:spAutoFit/>
          </a:bodyPr>
          <a:lstStyle/>
          <a:p>
            <a:pPr algn="r"/>
            <a:r>
              <a:rPr lang="nl-NL" sz="1200" dirty="0">
                <a:hlinkClick r:id="rId3"/>
              </a:rPr>
              <a:t>Image by Freepik</a:t>
            </a:r>
            <a:endParaRPr lang="nl-NL" sz="1200" dirty="0"/>
          </a:p>
        </p:txBody>
      </p:sp>
      <p:pic>
        <p:nvPicPr>
          <p:cNvPr id="5" name="Εικόνα 4" descr="Εικόνα που περιέχει παπούτσια, ρουχισμός, φόρεμα, γυναίκα&#10;&#10;Περιγραφή που δημιουργήθηκε αυτόματα">
            <a:extLst>
              <a:ext uri="{FF2B5EF4-FFF2-40B4-BE49-F238E27FC236}">
                <a16:creationId xmlns:a16="http://schemas.microsoft.com/office/drawing/2014/main" id="{F33AA837-926A-0C67-0267-98A62DCB151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7677" y="424053"/>
            <a:ext cx="4291848" cy="2861232"/>
          </a:xfrm>
          <a:prstGeom prst="rect">
            <a:avLst/>
          </a:prstGeom>
        </p:spPr>
      </p:pic>
    </p:spTree>
    <p:extLst>
      <p:ext uri="{BB962C8B-B14F-4D97-AF65-F5344CB8AC3E}">
        <p14:creationId xmlns:p14="http://schemas.microsoft.com/office/powerpoint/2010/main" val="4177504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F6F2BE-5EBF-E7E3-2234-FA4DEFDFBEE4}"/>
              </a:ext>
            </a:extLst>
          </p:cNvPr>
          <p:cNvSpPr>
            <a:spLocks noGrp="1"/>
          </p:cNvSpPr>
          <p:nvPr>
            <p:ph type="title"/>
          </p:nvPr>
        </p:nvSpPr>
        <p:spPr/>
        <p:txBody>
          <a:bodyPr/>
          <a:lstStyle/>
          <a:p>
            <a:r>
              <a:rPr lang="nl-NL" dirty="0" err="1">
                <a:ea typeface="Adobe Gothic Std B"/>
              </a:rPr>
              <a:t>Subjective</a:t>
            </a:r>
            <a:r>
              <a:rPr lang="nl-NL" dirty="0">
                <a:ea typeface="Adobe Gothic Std B"/>
              </a:rPr>
              <a:t> </a:t>
            </a:r>
            <a:r>
              <a:rPr lang="nl-NL" dirty="0" err="1">
                <a:ea typeface="Adobe Gothic Std B"/>
              </a:rPr>
              <a:t>norms</a:t>
            </a:r>
            <a:r>
              <a:rPr lang="nl-NL" dirty="0">
                <a:ea typeface="Adobe Gothic Std B"/>
              </a:rPr>
              <a:t> / </a:t>
            </a:r>
            <a:r>
              <a:rPr lang="nl-NL" dirty="0" err="1">
                <a:ea typeface="Adobe Gothic Std B"/>
              </a:rPr>
              <a:t>Social</a:t>
            </a:r>
            <a:r>
              <a:rPr lang="nl-NL" dirty="0">
                <a:ea typeface="Adobe Gothic Std B"/>
              </a:rPr>
              <a:t> </a:t>
            </a:r>
            <a:r>
              <a:rPr lang="nl-NL" dirty="0" err="1">
                <a:ea typeface="Adobe Gothic Std B"/>
              </a:rPr>
              <a:t>influence</a:t>
            </a:r>
            <a:r>
              <a:rPr lang="nl-NL" dirty="0">
                <a:ea typeface="Adobe Gothic Std B"/>
              </a:rPr>
              <a:t> (</a:t>
            </a:r>
            <a:r>
              <a:rPr lang="nl-NL">
                <a:ea typeface="Adobe Gothic Std B"/>
              </a:rPr>
              <a:t>3/3</a:t>
            </a:r>
            <a:r>
              <a:rPr lang="nl-NL" dirty="0">
                <a:ea typeface="Adobe Gothic Std B"/>
              </a:rPr>
              <a:t>)</a:t>
            </a:r>
          </a:p>
        </p:txBody>
      </p:sp>
      <p:sp>
        <p:nvSpPr>
          <p:cNvPr id="3" name="Tijdelijke aanduiding voor inhoud 2">
            <a:extLst>
              <a:ext uri="{FF2B5EF4-FFF2-40B4-BE49-F238E27FC236}">
                <a16:creationId xmlns:a16="http://schemas.microsoft.com/office/drawing/2014/main" id="{B4AF6629-CCDC-1B96-D07D-B5F73630E000}"/>
              </a:ext>
            </a:extLst>
          </p:cNvPr>
          <p:cNvSpPr>
            <a:spLocks noGrp="1"/>
          </p:cNvSpPr>
          <p:nvPr>
            <p:ph idx="1"/>
          </p:nvPr>
        </p:nvSpPr>
        <p:spPr>
          <a:xfrm>
            <a:off x="557999" y="1799999"/>
            <a:ext cx="7484788" cy="4865977"/>
          </a:xfrm>
        </p:spPr>
        <p:txBody>
          <a:bodyPr vert="horz" lIns="91440" tIns="45720" rIns="91440" bIns="45720" rtlCol="0" anchor="t">
            <a:normAutofit/>
          </a:bodyPr>
          <a:lstStyle/>
          <a:p>
            <a:pPr marL="0" indent="0">
              <a:buNone/>
            </a:pPr>
            <a:r>
              <a:rPr lang="nl-NL" dirty="0" err="1"/>
              <a:t>Other</a:t>
            </a:r>
            <a:r>
              <a:rPr lang="nl-NL" dirty="0"/>
              <a:t> </a:t>
            </a:r>
            <a:r>
              <a:rPr lang="nl-NL" dirty="0" err="1"/>
              <a:t>ways</a:t>
            </a:r>
            <a:r>
              <a:rPr lang="nl-NL" dirty="0"/>
              <a:t> in </a:t>
            </a:r>
            <a:r>
              <a:rPr lang="nl-NL" dirty="0" err="1"/>
              <a:t>which</a:t>
            </a:r>
            <a:r>
              <a:rPr lang="nl-NL" dirty="0"/>
              <a:t> </a:t>
            </a:r>
            <a:r>
              <a:rPr lang="nl-NL" dirty="0" err="1"/>
              <a:t>someone’s</a:t>
            </a:r>
            <a:r>
              <a:rPr lang="nl-NL" dirty="0"/>
              <a:t> environment </a:t>
            </a:r>
            <a:r>
              <a:rPr lang="nl-NL" dirty="0" err="1"/>
              <a:t>can</a:t>
            </a:r>
            <a:r>
              <a:rPr lang="nl-NL" dirty="0"/>
              <a:t> </a:t>
            </a:r>
            <a:r>
              <a:rPr lang="nl-NL" dirty="0" err="1"/>
              <a:t>influence</a:t>
            </a:r>
            <a:r>
              <a:rPr lang="nl-NL" dirty="0"/>
              <a:t> </a:t>
            </a:r>
            <a:r>
              <a:rPr lang="nl-NL" dirty="0" err="1"/>
              <a:t>the</a:t>
            </a:r>
            <a:r>
              <a:rPr lang="nl-NL" dirty="0"/>
              <a:t> </a:t>
            </a:r>
            <a:r>
              <a:rPr lang="nl-NL" dirty="0" err="1"/>
              <a:t>behaviour</a:t>
            </a:r>
            <a:r>
              <a:rPr lang="nl-NL" dirty="0"/>
              <a:t> of </a:t>
            </a:r>
            <a:r>
              <a:rPr lang="nl-NL" dirty="0" err="1"/>
              <a:t>believing</a:t>
            </a:r>
            <a:r>
              <a:rPr lang="nl-NL" dirty="0"/>
              <a:t> in </a:t>
            </a:r>
            <a:r>
              <a:rPr lang="nl-NL" dirty="0" err="1"/>
              <a:t>false</a:t>
            </a:r>
            <a:r>
              <a:rPr lang="nl-NL" dirty="0"/>
              <a:t> information: </a:t>
            </a:r>
          </a:p>
          <a:p>
            <a:r>
              <a:rPr lang="nl-NL" dirty="0"/>
              <a:t>People </a:t>
            </a:r>
            <a:r>
              <a:rPr lang="nl-NL" dirty="0" err="1"/>
              <a:t>tend</a:t>
            </a:r>
            <a:r>
              <a:rPr lang="nl-NL" dirty="0"/>
              <a:t> </a:t>
            </a:r>
            <a:r>
              <a:rPr lang="nl-NL" dirty="0" err="1"/>
              <a:t>to</a:t>
            </a:r>
            <a:r>
              <a:rPr lang="nl-NL" dirty="0"/>
              <a:t> </a:t>
            </a:r>
            <a:r>
              <a:rPr lang="nl-NL" dirty="0" err="1"/>
              <a:t>exert</a:t>
            </a:r>
            <a:r>
              <a:rPr lang="nl-NL" dirty="0"/>
              <a:t> </a:t>
            </a:r>
            <a:r>
              <a:rPr lang="nl-NL" dirty="0" err="1"/>
              <a:t>less</a:t>
            </a:r>
            <a:r>
              <a:rPr lang="nl-NL" dirty="0"/>
              <a:t> effort or </a:t>
            </a:r>
            <a:r>
              <a:rPr lang="nl-NL" dirty="0" err="1"/>
              <a:t>think</a:t>
            </a:r>
            <a:r>
              <a:rPr lang="nl-NL" dirty="0"/>
              <a:t> </a:t>
            </a:r>
            <a:r>
              <a:rPr lang="nl-NL" dirty="0" err="1"/>
              <a:t>less</a:t>
            </a:r>
            <a:r>
              <a:rPr lang="nl-NL" dirty="0"/>
              <a:t> </a:t>
            </a:r>
            <a:r>
              <a:rPr lang="nl-NL" dirty="0" err="1"/>
              <a:t>critically</a:t>
            </a:r>
            <a:r>
              <a:rPr lang="nl-NL" dirty="0"/>
              <a:t> </a:t>
            </a:r>
            <a:r>
              <a:rPr lang="nl-NL" dirty="0" err="1"/>
              <a:t>when</a:t>
            </a:r>
            <a:r>
              <a:rPr lang="nl-NL" dirty="0"/>
              <a:t> in a </a:t>
            </a:r>
            <a:r>
              <a:rPr lang="nl-NL" dirty="0" err="1"/>
              <a:t>group</a:t>
            </a:r>
            <a:r>
              <a:rPr lang="nl-NL" dirty="0"/>
              <a:t> (</a:t>
            </a:r>
            <a:r>
              <a:rPr lang="nl-NL" b="1" dirty="0" err="1"/>
              <a:t>social</a:t>
            </a:r>
            <a:r>
              <a:rPr lang="nl-NL" b="1" dirty="0"/>
              <a:t> </a:t>
            </a:r>
            <a:r>
              <a:rPr lang="nl-NL" b="1" dirty="0" err="1"/>
              <a:t>loafing</a:t>
            </a:r>
            <a:r>
              <a:rPr lang="nl-NL" dirty="0"/>
              <a:t>).</a:t>
            </a:r>
            <a:endParaRPr lang="nl-NL" dirty="0">
              <a:cs typeface="Calibri"/>
            </a:endParaRPr>
          </a:p>
          <a:p>
            <a:r>
              <a:rPr lang="nl-NL" dirty="0"/>
              <a:t>Group members </a:t>
            </a:r>
            <a:r>
              <a:rPr lang="nl-NL" dirty="0" err="1"/>
              <a:t>can</a:t>
            </a:r>
            <a:r>
              <a:rPr lang="nl-NL" dirty="0"/>
              <a:t> </a:t>
            </a:r>
            <a:r>
              <a:rPr lang="nl-NL" b="1" dirty="0" err="1"/>
              <a:t>persuade</a:t>
            </a:r>
            <a:r>
              <a:rPr lang="nl-NL" b="1" dirty="0"/>
              <a:t> </a:t>
            </a:r>
            <a:r>
              <a:rPr lang="nl-NL" dirty="0"/>
              <a:t>a </a:t>
            </a:r>
            <a:r>
              <a:rPr lang="nl-NL" dirty="0" err="1"/>
              <a:t>person’s</a:t>
            </a:r>
            <a:r>
              <a:rPr lang="nl-NL" dirty="0"/>
              <a:t> attitudes </a:t>
            </a:r>
            <a:r>
              <a:rPr lang="nl-NL" dirty="0" err="1"/>
              <a:t>and</a:t>
            </a:r>
            <a:r>
              <a:rPr lang="nl-NL" dirty="0"/>
              <a:t> </a:t>
            </a:r>
            <a:r>
              <a:rPr lang="nl-NL" dirty="0" err="1"/>
              <a:t>beliefs</a:t>
            </a:r>
            <a:r>
              <a:rPr lang="nl-NL" dirty="0"/>
              <a:t> </a:t>
            </a:r>
            <a:r>
              <a:rPr lang="nl-NL" dirty="0" err="1"/>
              <a:t>through</a:t>
            </a:r>
            <a:r>
              <a:rPr lang="nl-NL" dirty="0"/>
              <a:t> </a:t>
            </a:r>
            <a:r>
              <a:rPr lang="nl-NL" dirty="0" err="1"/>
              <a:t>communication</a:t>
            </a:r>
            <a:r>
              <a:rPr lang="nl-NL" dirty="0"/>
              <a:t> </a:t>
            </a:r>
            <a:r>
              <a:rPr lang="nl-NL" dirty="0" err="1"/>
              <a:t>and</a:t>
            </a:r>
            <a:r>
              <a:rPr lang="nl-NL" dirty="0"/>
              <a:t> </a:t>
            </a:r>
            <a:r>
              <a:rPr lang="nl-NL" dirty="0" err="1"/>
              <a:t>argumentation</a:t>
            </a:r>
            <a:r>
              <a:rPr lang="nl-NL" dirty="0"/>
              <a:t>. </a:t>
            </a:r>
          </a:p>
          <a:p>
            <a:r>
              <a:rPr lang="nl-NL" dirty="0" err="1"/>
              <a:t>When</a:t>
            </a:r>
            <a:r>
              <a:rPr lang="nl-NL" dirty="0"/>
              <a:t> </a:t>
            </a:r>
            <a:r>
              <a:rPr lang="nl-NL" dirty="0" err="1"/>
              <a:t>group</a:t>
            </a:r>
            <a:r>
              <a:rPr lang="nl-NL" dirty="0"/>
              <a:t> members </a:t>
            </a:r>
            <a:r>
              <a:rPr lang="nl-NL" dirty="0" err="1"/>
              <a:t>ask</a:t>
            </a:r>
            <a:r>
              <a:rPr lang="nl-NL" dirty="0"/>
              <a:t> </a:t>
            </a:r>
            <a:r>
              <a:rPr lang="nl-NL" dirty="0" err="1"/>
              <a:t>for</a:t>
            </a:r>
            <a:r>
              <a:rPr lang="nl-NL" dirty="0"/>
              <a:t> a change in </a:t>
            </a:r>
            <a:r>
              <a:rPr lang="nl-NL" dirty="0" err="1"/>
              <a:t>behaviour</a:t>
            </a:r>
            <a:r>
              <a:rPr lang="nl-NL" dirty="0"/>
              <a:t>, a person is more </a:t>
            </a:r>
            <a:r>
              <a:rPr lang="nl-NL" dirty="0" err="1"/>
              <a:t>willing</a:t>
            </a:r>
            <a:r>
              <a:rPr lang="nl-NL" dirty="0"/>
              <a:t> </a:t>
            </a:r>
            <a:r>
              <a:rPr lang="nl-NL" dirty="0" err="1"/>
              <a:t>to</a:t>
            </a:r>
            <a:r>
              <a:rPr lang="nl-NL" dirty="0"/>
              <a:t> </a:t>
            </a:r>
            <a:r>
              <a:rPr lang="nl-NL" b="1" dirty="0" err="1"/>
              <a:t>comply</a:t>
            </a:r>
            <a:r>
              <a:rPr lang="nl-NL" dirty="0"/>
              <a:t>. </a:t>
            </a:r>
          </a:p>
          <a:p>
            <a:pPr algn="just"/>
            <a:endParaRPr lang="nl-NL" dirty="0"/>
          </a:p>
          <a:p>
            <a:pPr algn="just"/>
            <a:endParaRPr lang="nl-NL" dirty="0"/>
          </a:p>
          <a:p>
            <a:pPr marL="0" indent="0" algn="just">
              <a:buNone/>
            </a:pPr>
            <a:endParaRPr lang="nl-NL" dirty="0"/>
          </a:p>
        </p:txBody>
      </p:sp>
      <p:sp>
        <p:nvSpPr>
          <p:cNvPr id="4" name="Rechthoek: afgeronde hoeken 3">
            <a:extLst>
              <a:ext uri="{FF2B5EF4-FFF2-40B4-BE49-F238E27FC236}">
                <a16:creationId xmlns:a16="http://schemas.microsoft.com/office/drawing/2014/main" id="{64BCF647-9051-DC51-4AEA-ED19F55DD3E3}"/>
              </a:ext>
            </a:extLst>
          </p:cNvPr>
          <p:cNvSpPr/>
          <p:nvPr/>
        </p:nvSpPr>
        <p:spPr>
          <a:xfrm>
            <a:off x="8426245" y="1799999"/>
            <a:ext cx="2871020" cy="31161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691B802-FEDE-3927-3633-8069B4D9A9A8}"/>
              </a:ext>
            </a:extLst>
          </p:cNvPr>
          <p:cNvSpPr txBox="1"/>
          <p:nvPr/>
        </p:nvSpPr>
        <p:spPr>
          <a:xfrm>
            <a:off x="8603226" y="1926903"/>
            <a:ext cx="2517058" cy="2862322"/>
          </a:xfrm>
          <a:prstGeom prst="rect">
            <a:avLst/>
          </a:prstGeom>
        </p:spPr>
        <p:txBody>
          <a:bodyPr wrap="square" rtlCol="0">
            <a:spAutoFit/>
          </a:bodyPr>
          <a:lstStyle/>
          <a:p>
            <a:pPr algn="ctr"/>
            <a:r>
              <a:rPr lang="nl-NL" b="1" i="1" dirty="0" err="1">
                <a:solidFill>
                  <a:schemeClr val="bg1"/>
                </a:solidFill>
              </a:rPr>
              <a:t>Conclusion</a:t>
            </a:r>
            <a:endParaRPr lang="nl-NL" b="1" i="1" dirty="0">
              <a:solidFill>
                <a:schemeClr val="bg1"/>
              </a:solidFill>
            </a:endParaRPr>
          </a:p>
          <a:p>
            <a:pPr algn="ctr"/>
            <a:endParaRPr lang="nl-NL" b="1" i="1" dirty="0">
              <a:solidFill>
                <a:schemeClr val="bg1"/>
              </a:solidFill>
            </a:endParaRPr>
          </a:p>
          <a:p>
            <a:pPr algn="ctr"/>
            <a:r>
              <a:rPr lang="nl-NL" i="1" dirty="0" err="1">
                <a:solidFill>
                  <a:schemeClr val="bg1"/>
                </a:solidFill>
              </a:rPr>
              <a:t>Due</a:t>
            </a:r>
            <a:r>
              <a:rPr lang="nl-NL" i="1" dirty="0">
                <a:solidFill>
                  <a:schemeClr val="bg1"/>
                </a:solidFill>
              </a:rPr>
              <a:t> </a:t>
            </a:r>
            <a:r>
              <a:rPr lang="nl-NL" i="1" dirty="0" err="1">
                <a:solidFill>
                  <a:schemeClr val="bg1"/>
                </a:solidFill>
              </a:rPr>
              <a:t>to</a:t>
            </a:r>
            <a:r>
              <a:rPr lang="nl-NL" i="1" dirty="0">
                <a:solidFill>
                  <a:schemeClr val="bg1"/>
                </a:solidFill>
              </a:rPr>
              <a:t> these factors, a person has a </a:t>
            </a:r>
            <a:r>
              <a:rPr lang="nl-NL" i="1" dirty="0" err="1">
                <a:solidFill>
                  <a:schemeClr val="bg1"/>
                </a:solidFill>
              </a:rPr>
              <a:t>higher</a:t>
            </a:r>
            <a:r>
              <a:rPr lang="nl-NL" i="1" dirty="0">
                <a:solidFill>
                  <a:schemeClr val="bg1"/>
                </a:solidFill>
              </a:rPr>
              <a:t> chance of </a:t>
            </a:r>
            <a:r>
              <a:rPr lang="nl-NL" i="1" dirty="0" err="1">
                <a:solidFill>
                  <a:schemeClr val="bg1"/>
                </a:solidFill>
              </a:rPr>
              <a:t>accepting</a:t>
            </a:r>
            <a:r>
              <a:rPr lang="nl-NL" i="1" dirty="0">
                <a:solidFill>
                  <a:schemeClr val="bg1"/>
                </a:solidFill>
              </a:rPr>
              <a:t> information as </a:t>
            </a:r>
            <a:r>
              <a:rPr lang="nl-NL" i="1" dirty="0" err="1">
                <a:solidFill>
                  <a:schemeClr val="bg1"/>
                </a:solidFill>
              </a:rPr>
              <a:t>truth</a:t>
            </a:r>
            <a:r>
              <a:rPr lang="nl-NL" i="1" dirty="0">
                <a:solidFill>
                  <a:schemeClr val="bg1"/>
                </a:solidFill>
              </a:rPr>
              <a:t> </a:t>
            </a:r>
            <a:r>
              <a:rPr lang="nl-NL" i="1" dirty="0" err="1">
                <a:solidFill>
                  <a:schemeClr val="bg1"/>
                </a:solidFill>
              </a:rPr>
              <a:t>when</a:t>
            </a:r>
            <a:r>
              <a:rPr lang="nl-NL" i="1" dirty="0">
                <a:solidFill>
                  <a:schemeClr val="bg1"/>
                </a:solidFill>
              </a:rPr>
              <a:t> </a:t>
            </a:r>
            <a:r>
              <a:rPr lang="nl-NL" i="1" dirty="0" err="1">
                <a:solidFill>
                  <a:schemeClr val="bg1"/>
                </a:solidFill>
              </a:rPr>
              <a:t>the</a:t>
            </a:r>
            <a:r>
              <a:rPr lang="nl-NL" i="1" dirty="0">
                <a:solidFill>
                  <a:schemeClr val="bg1"/>
                </a:solidFill>
              </a:rPr>
              <a:t> </a:t>
            </a:r>
            <a:r>
              <a:rPr lang="nl-NL" i="1" dirty="0" err="1">
                <a:solidFill>
                  <a:schemeClr val="bg1"/>
                </a:solidFill>
              </a:rPr>
              <a:t>majority</a:t>
            </a:r>
            <a:r>
              <a:rPr lang="nl-NL" i="1" dirty="0">
                <a:solidFill>
                  <a:schemeClr val="bg1"/>
                </a:solidFill>
              </a:rPr>
              <a:t> of </a:t>
            </a:r>
            <a:r>
              <a:rPr lang="nl-NL" i="1" dirty="0" err="1">
                <a:solidFill>
                  <a:schemeClr val="bg1"/>
                </a:solidFill>
              </a:rPr>
              <a:t>their</a:t>
            </a:r>
            <a:r>
              <a:rPr lang="nl-NL" i="1" dirty="0">
                <a:solidFill>
                  <a:schemeClr val="bg1"/>
                </a:solidFill>
              </a:rPr>
              <a:t> </a:t>
            </a:r>
            <a:r>
              <a:rPr lang="nl-NL" i="1" dirty="0" err="1">
                <a:solidFill>
                  <a:schemeClr val="bg1"/>
                </a:solidFill>
              </a:rPr>
              <a:t>social</a:t>
            </a:r>
            <a:r>
              <a:rPr lang="nl-NL" i="1" dirty="0">
                <a:solidFill>
                  <a:schemeClr val="bg1"/>
                </a:solidFill>
              </a:rPr>
              <a:t> </a:t>
            </a:r>
            <a:r>
              <a:rPr lang="nl-NL" i="1" dirty="0" err="1">
                <a:solidFill>
                  <a:schemeClr val="bg1"/>
                </a:solidFill>
              </a:rPr>
              <a:t>group</a:t>
            </a:r>
            <a:r>
              <a:rPr lang="nl-NL" i="1" dirty="0">
                <a:solidFill>
                  <a:schemeClr val="bg1"/>
                </a:solidFill>
              </a:rPr>
              <a:t> </a:t>
            </a:r>
            <a:r>
              <a:rPr lang="nl-NL" i="1" dirty="0" err="1">
                <a:solidFill>
                  <a:schemeClr val="bg1"/>
                </a:solidFill>
              </a:rPr>
              <a:t>believes</a:t>
            </a:r>
            <a:r>
              <a:rPr lang="nl-NL" i="1" dirty="0">
                <a:solidFill>
                  <a:schemeClr val="bg1"/>
                </a:solidFill>
              </a:rPr>
              <a:t> in </a:t>
            </a:r>
            <a:r>
              <a:rPr lang="nl-NL" i="1" dirty="0" err="1">
                <a:solidFill>
                  <a:schemeClr val="bg1"/>
                </a:solidFill>
              </a:rPr>
              <a:t>the</a:t>
            </a:r>
            <a:r>
              <a:rPr lang="nl-NL" i="1" dirty="0">
                <a:solidFill>
                  <a:schemeClr val="bg1"/>
                </a:solidFill>
              </a:rPr>
              <a:t> information.</a:t>
            </a:r>
            <a:endParaRPr lang="nl-NL" dirty="0">
              <a:solidFill>
                <a:schemeClr val="bg1"/>
              </a:solidFill>
            </a:endParaRPr>
          </a:p>
        </p:txBody>
      </p:sp>
    </p:spTree>
    <p:extLst>
      <p:ext uri="{BB962C8B-B14F-4D97-AF65-F5344CB8AC3E}">
        <p14:creationId xmlns:p14="http://schemas.microsoft.com/office/powerpoint/2010/main" val="4274970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297364-7921-AF80-1258-2BA1E7D0B7A4}"/>
              </a:ext>
            </a:extLst>
          </p:cNvPr>
          <p:cNvSpPr>
            <a:spLocks noGrp="1"/>
          </p:cNvSpPr>
          <p:nvPr>
            <p:ph type="title"/>
          </p:nvPr>
        </p:nvSpPr>
        <p:spPr/>
        <p:txBody>
          <a:bodyPr/>
          <a:lstStyle/>
          <a:p>
            <a:r>
              <a:rPr lang="nl-NL" dirty="0" err="1">
                <a:ea typeface="Calibri"/>
                <a:cs typeface="Calibri"/>
              </a:rPr>
              <a:t>Perceived</a:t>
            </a:r>
            <a:r>
              <a:rPr lang="nl-NL" dirty="0">
                <a:ea typeface="Calibri"/>
                <a:cs typeface="Calibri"/>
              </a:rPr>
              <a:t> </a:t>
            </a:r>
            <a:r>
              <a:rPr lang="nl-NL" dirty="0" err="1">
                <a:ea typeface="Calibri"/>
                <a:cs typeface="Calibri"/>
              </a:rPr>
              <a:t>behavioural</a:t>
            </a:r>
            <a:r>
              <a:rPr lang="nl-NL" dirty="0">
                <a:ea typeface="Calibri"/>
                <a:cs typeface="Calibri"/>
              </a:rPr>
              <a:t> control (1/3)</a:t>
            </a:r>
            <a:endParaRPr lang="nl-NL" dirty="0"/>
          </a:p>
        </p:txBody>
      </p:sp>
      <p:sp>
        <p:nvSpPr>
          <p:cNvPr id="3" name="Tijdelijke aanduiding voor inhoud 2">
            <a:extLst>
              <a:ext uri="{FF2B5EF4-FFF2-40B4-BE49-F238E27FC236}">
                <a16:creationId xmlns:a16="http://schemas.microsoft.com/office/drawing/2014/main" id="{AF932DE1-0F83-ED97-A944-D9F2034B75FF}"/>
              </a:ext>
            </a:extLst>
          </p:cNvPr>
          <p:cNvSpPr>
            <a:spLocks noGrp="1"/>
          </p:cNvSpPr>
          <p:nvPr>
            <p:ph idx="1"/>
          </p:nvPr>
        </p:nvSpPr>
        <p:spPr/>
        <p:txBody>
          <a:bodyPr vert="horz" lIns="91440" tIns="45720" rIns="91440" bIns="45720" rtlCol="0" anchor="t">
            <a:normAutofit/>
          </a:bodyPr>
          <a:lstStyle/>
          <a:p>
            <a:pPr marL="0" indent="0">
              <a:buNone/>
            </a:pPr>
            <a:r>
              <a:rPr lang="nl-NL" dirty="0" err="1">
                <a:ea typeface="Calibri"/>
                <a:cs typeface="Calibri"/>
              </a:rPr>
              <a:t>Perceived</a:t>
            </a:r>
            <a:r>
              <a:rPr lang="nl-NL" dirty="0">
                <a:ea typeface="Calibri"/>
                <a:cs typeface="Calibri"/>
              </a:rPr>
              <a:t> </a:t>
            </a:r>
            <a:r>
              <a:rPr lang="nl-NL" dirty="0" err="1">
                <a:ea typeface="Calibri"/>
                <a:cs typeface="Calibri"/>
              </a:rPr>
              <a:t>behavioural</a:t>
            </a:r>
            <a:r>
              <a:rPr lang="nl-NL" dirty="0">
                <a:ea typeface="Calibri"/>
                <a:cs typeface="Calibri"/>
              </a:rPr>
              <a:t> control </a:t>
            </a:r>
            <a:r>
              <a:rPr lang="nl-NL" dirty="0" err="1">
                <a:ea typeface="Calibri"/>
                <a:cs typeface="Calibri"/>
              </a:rPr>
              <a:t>refers</a:t>
            </a:r>
            <a:r>
              <a:rPr lang="nl-NL" dirty="0">
                <a:ea typeface="Calibri"/>
                <a:cs typeface="Calibri"/>
              </a:rPr>
              <a:t> </a:t>
            </a:r>
            <a:r>
              <a:rPr lang="nl-NL" dirty="0" err="1">
                <a:ea typeface="Calibri"/>
                <a:cs typeface="Calibri"/>
              </a:rPr>
              <a:t>to</a:t>
            </a:r>
            <a:r>
              <a:rPr lang="nl-NL" dirty="0">
                <a:ea typeface="Calibri"/>
                <a:cs typeface="Calibri"/>
              </a:rPr>
              <a:t> a </a:t>
            </a:r>
            <a:r>
              <a:rPr lang="nl-NL" dirty="0" err="1">
                <a:ea typeface="Calibri"/>
                <a:cs typeface="Calibri"/>
              </a:rPr>
              <a:t>person's</a:t>
            </a:r>
            <a:r>
              <a:rPr lang="nl-NL" dirty="0">
                <a:ea typeface="Calibri"/>
                <a:cs typeface="Calibri"/>
              </a:rPr>
              <a:t> </a:t>
            </a:r>
            <a:r>
              <a:rPr lang="nl-NL" dirty="0" err="1">
                <a:ea typeface="Calibri"/>
                <a:cs typeface="Calibri"/>
              </a:rPr>
              <a:t>perception</a:t>
            </a:r>
            <a:r>
              <a:rPr lang="nl-NL" dirty="0">
                <a:ea typeface="Calibri"/>
                <a:cs typeface="Calibri"/>
              </a:rPr>
              <a:t> of </a:t>
            </a:r>
            <a:r>
              <a:rPr lang="nl-NL" dirty="0" err="1">
                <a:ea typeface="Calibri"/>
                <a:cs typeface="Calibri"/>
              </a:rPr>
              <a:t>the</a:t>
            </a:r>
            <a:r>
              <a:rPr lang="nl-NL" dirty="0">
                <a:ea typeface="Calibri"/>
                <a:cs typeface="Calibri"/>
              </a:rPr>
              <a:t> </a:t>
            </a:r>
            <a:r>
              <a:rPr lang="nl-NL" dirty="0" err="1">
                <a:ea typeface="Calibri"/>
                <a:cs typeface="Calibri"/>
              </a:rPr>
              <a:t>ease</a:t>
            </a:r>
            <a:r>
              <a:rPr lang="nl-NL" dirty="0">
                <a:ea typeface="Calibri"/>
                <a:cs typeface="Calibri"/>
              </a:rPr>
              <a:t> or </a:t>
            </a:r>
            <a:r>
              <a:rPr lang="nl-NL" dirty="0" err="1">
                <a:ea typeface="Calibri"/>
                <a:cs typeface="Calibri"/>
              </a:rPr>
              <a:t>difficulty</a:t>
            </a:r>
            <a:r>
              <a:rPr lang="nl-NL" dirty="0">
                <a:ea typeface="Calibri"/>
                <a:cs typeface="Calibri"/>
              </a:rPr>
              <a:t> of </a:t>
            </a:r>
            <a:r>
              <a:rPr lang="nl-NL" dirty="0" err="1">
                <a:ea typeface="Calibri"/>
                <a:cs typeface="Calibri"/>
              </a:rPr>
              <a:t>performing</a:t>
            </a:r>
            <a:r>
              <a:rPr lang="nl-NL" dirty="0">
                <a:ea typeface="Calibri"/>
                <a:cs typeface="Calibri"/>
              </a:rPr>
              <a:t> </a:t>
            </a:r>
            <a:r>
              <a:rPr lang="nl-NL" dirty="0" err="1">
                <a:ea typeface="Calibri"/>
                <a:cs typeface="Calibri"/>
              </a:rPr>
              <a:t>the</a:t>
            </a:r>
            <a:r>
              <a:rPr lang="nl-NL" dirty="0">
                <a:ea typeface="Calibri"/>
                <a:cs typeface="Calibri"/>
              </a:rPr>
              <a:t> </a:t>
            </a:r>
            <a:r>
              <a:rPr lang="nl-NL" dirty="0" err="1">
                <a:ea typeface="Calibri"/>
                <a:cs typeface="Calibri"/>
              </a:rPr>
              <a:t>behaviour</a:t>
            </a:r>
            <a:r>
              <a:rPr lang="nl-NL" dirty="0">
                <a:ea typeface="Calibri"/>
                <a:cs typeface="Calibri"/>
              </a:rPr>
              <a:t> of interest. </a:t>
            </a:r>
          </a:p>
          <a:p>
            <a:pPr marL="0" indent="0">
              <a:buNone/>
            </a:pPr>
            <a:endParaRPr lang="nl-NL" dirty="0">
              <a:ea typeface="Calibri"/>
              <a:cs typeface="Calibri"/>
            </a:endParaRPr>
          </a:p>
          <a:p>
            <a:pPr marL="0" indent="0">
              <a:buNone/>
            </a:pPr>
            <a:r>
              <a:rPr lang="nl-NL" dirty="0">
                <a:ea typeface="Calibri"/>
                <a:cs typeface="Calibri"/>
              </a:rPr>
              <a:t>It is </a:t>
            </a:r>
            <a:r>
              <a:rPr lang="nl-NL" dirty="0" err="1">
                <a:ea typeface="Calibri"/>
                <a:cs typeface="Calibri"/>
              </a:rPr>
              <a:t>closely</a:t>
            </a:r>
            <a:r>
              <a:rPr lang="nl-NL" dirty="0">
                <a:ea typeface="Calibri"/>
                <a:cs typeface="Calibri"/>
              </a:rPr>
              <a:t> </a:t>
            </a:r>
            <a:r>
              <a:rPr lang="nl-NL" dirty="0" err="1">
                <a:ea typeface="Calibri"/>
                <a:cs typeface="Calibri"/>
              </a:rPr>
              <a:t>related</a:t>
            </a:r>
            <a:r>
              <a:rPr lang="nl-NL" dirty="0">
                <a:ea typeface="Calibri"/>
                <a:cs typeface="Calibri"/>
              </a:rPr>
              <a:t> </a:t>
            </a:r>
            <a:r>
              <a:rPr lang="nl-NL" dirty="0" err="1">
                <a:ea typeface="Calibri"/>
                <a:cs typeface="Calibri"/>
              </a:rPr>
              <a:t>to</a:t>
            </a:r>
            <a:r>
              <a:rPr lang="nl-NL" dirty="0">
                <a:ea typeface="Calibri"/>
                <a:cs typeface="Calibri"/>
              </a:rPr>
              <a:t> </a:t>
            </a:r>
            <a:r>
              <a:rPr lang="nl-NL" dirty="0" err="1">
                <a:ea typeface="Calibri"/>
                <a:cs typeface="Calibri"/>
              </a:rPr>
              <a:t>self-efficacy</a:t>
            </a:r>
            <a:r>
              <a:rPr lang="nl-NL" dirty="0">
                <a:ea typeface="Calibri"/>
                <a:cs typeface="Calibri"/>
              </a:rPr>
              <a:t>, </a:t>
            </a:r>
            <a:r>
              <a:rPr lang="nl-NL" dirty="0" err="1">
                <a:ea typeface="Calibri"/>
                <a:cs typeface="Calibri"/>
              </a:rPr>
              <a:t>which</a:t>
            </a:r>
            <a:r>
              <a:rPr lang="nl-NL" dirty="0">
                <a:ea typeface="Calibri"/>
                <a:cs typeface="Calibri"/>
              </a:rPr>
              <a:t> is </a:t>
            </a:r>
            <a:r>
              <a:rPr lang="nl-NL" dirty="0" err="1">
                <a:ea typeface="Calibri"/>
                <a:cs typeface="Calibri"/>
              </a:rPr>
              <a:t>someone's</a:t>
            </a:r>
            <a:r>
              <a:rPr lang="nl-NL" dirty="0">
                <a:ea typeface="Calibri"/>
                <a:cs typeface="Calibri"/>
              </a:rPr>
              <a:t> belief in </a:t>
            </a:r>
            <a:r>
              <a:rPr lang="nl-NL" dirty="0" err="1">
                <a:ea typeface="Calibri"/>
                <a:cs typeface="Calibri"/>
              </a:rPr>
              <a:t>their</a:t>
            </a:r>
            <a:r>
              <a:rPr lang="nl-NL" dirty="0">
                <a:ea typeface="Calibri"/>
                <a:cs typeface="Calibri"/>
              </a:rPr>
              <a:t> </a:t>
            </a:r>
            <a:r>
              <a:rPr lang="nl-NL" dirty="0" err="1">
                <a:ea typeface="Calibri"/>
                <a:cs typeface="Calibri"/>
              </a:rPr>
              <a:t>ability</a:t>
            </a:r>
            <a:r>
              <a:rPr lang="nl-NL" dirty="0">
                <a:ea typeface="Calibri"/>
                <a:cs typeface="Calibri"/>
              </a:rPr>
              <a:t> </a:t>
            </a:r>
            <a:r>
              <a:rPr lang="nl-NL" dirty="0" err="1">
                <a:ea typeface="Calibri"/>
                <a:cs typeface="Calibri"/>
              </a:rPr>
              <a:t>to</a:t>
            </a:r>
            <a:r>
              <a:rPr lang="nl-NL" dirty="0">
                <a:ea typeface="Calibri"/>
                <a:cs typeface="Calibri"/>
              </a:rPr>
              <a:t> </a:t>
            </a:r>
            <a:r>
              <a:rPr lang="nl-NL" dirty="0" err="1">
                <a:ea typeface="Calibri"/>
                <a:cs typeface="Calibri"/>
              </a:rPr>
              <a:t>accomplish</a:t>
            </a:r>
            <a:r>
              <a:rPr lang="nl-NL" dirty="0">
                <a:ea typeface="Calibri"/>
                <a:cs typeface="Calibri"/>
              </a:rPr>
              <a:t> a goal. </a:t>
            </a: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a:p>
            <a:pPr marL="0" indent="0" algn="just">
              <a:buNone/>
            </a:pPr>
            <a:endParaRPr lang="nl-NL" dirty="0">
              <a:ea typeface="Calibri"/>
              <a:cs typeface="Calibri"/>
            </a:endParaRPr>
          </a:p>
        </p:txBody>
      </p:sp>
      <p:sp>
        <p:nvSpPr>
          <p:cNvPr id="4" name="Tekstvak 3">
            <a:extLst>
              <a:ext uri="{FF2B5EF4-FFF2-40B4-BE49-F238E27FC236}">
                <a16:creationId xmlns:a16="http://schemas.microsoft.com/office/drawing/2014/main" id="{3EBEEFAA-CF68-C0A2-15B7-B60545D40E3F}"/>
              </a:ext>
            </a:extLst>
          </p:cNvPr>
          <p:cNvSpPr txBox="1"/>
          <p:nvPr/>
        </p:nvSpPr>
        <p:spPr>
          <a:xfrm>
            <a:off x="9439140" y="6584323"/>
            <a:ext cx="275017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Source definition</a:t>
            </a:r>
            <a:r>
              <a:rPr lang="nl-NL" sz="1200" dirty="0">
                <a:ea typeface="Calibri" panose="020F0502020204030204"/>
                <a:cs typeface="Calibri" panose="020F0502020204030204"/>
              </a:rPr>
              <a:t> | </a:t>
            </a:r>
            <a:r>
              <a:rPr lang="nl-NL" sz="1200" dirty="0">
                <a:ea typeface="Calibri" panose="020F0502020204030204"/>
                <a:cs typeface="Calibri" panose="020F0502020204030204"/>
                <a:hlinkClick r:id="rId4"/>
              </a:rPr>
              <a:t>Image by Freepik</a:t>
            </a:r>
            <a:endParaRPr lang="nl-NL" sz="1200" dirty="0">
              <a:ea typeface="Calibri" panose="020F0502020204030204"/>
              <a:cs typeface="Calibri" panose="020F0502020204030204"/>
              <a:hlinkClick r:id="rId3"/>
            </a:endParaRPr>
          </a:p>
        </p:txBody>
      </p:sp>
      <p:sp>
        <p:nvSpPr>
          <p:cNvPr id="6" name="Tekstvak 5">
            <a:extLst>
              <a:ext uri="{FF2B5EF4-FFF2-40B4-BE49-F238E27FC236}">
                <a16:creationId xmlns:a16="http://schemas.microsoft.com/office/drawing/2014/main" id="{937B3D02-0229-0165-2D0F-CF12BE1E9F96}"/>
              </a:ext>
            </a:extLst>
          </p:cNvPr>
          <p:cNvSpPr txBox="1"/>
          <p:nvPr/>
        </p:nvSpPr>
        <p:spPr>
          <a:xfrm>
            <a:off x="7362423" y="4225880"/>
            <a:ext cx="38368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400" dirty="0">
                <a:cs typeface="Calibri"/>
              </a:rPr>
              <a:t>In </a:t>
            </a:r>
            <a:r>
              <a:rPr lang="nl-NL" sz="2400" dirty="0" err="1">
                <a:cs typeface="Calibri"/>
              </a:rPr>
              <a:t>the</a:t>
            </a:r>
            <a:r>
              <a:rPr lang="nl-NL" sz="2400" dirty="0">
                <a:cs typeface="Calibri"/>
              </a:rPr>
              <a:t> case of belief in (</a:t>
            </a:r>
            <a:r>
              <a:rPr lang="nl-NL" sz="2400" dirty="0" err="1">
                <a:cs typeface="Calibri"/>
              </a:rPr>
              <a:t>false</a:t>
            </a:r>
            <a:r>
              <a:rPr lang="nl-NL" sz="2400" dirty="0">
                <a:cs typeface="Calibri"/>
              </a:rPr>
              <a:t>) information, </a:t>
            </a:r>
            <a:r>
              <a:rPr lang="nl-NL" sz="2400" dirty="0" err="1">
                <a:cs typeface="Calibri"/>
              </a:rPr>
              <a:t>this</a:t>
            </a:r>
            <a:r>
              <a:rPr lang="nl-NL" sz="2400" dirty="0">
                <a:cs typeface="Calibri"/>
              </a:rPr>
              <a:t> </a:t>
            </a:r>
            <a:r>
              <a:rPr lang="nl-NL" sz="2400" dirty="0" err="1">
                <a:cs typeface="Calibri"/>
              </a:rPr>
              <a:t>perception</a:t>
            </a:r>
            <a:r>
              <a:rPr lang="nl-NL" sz="2400" dirty="0">
                <a:cs typeface="Calibri"/>
              </a:rPr>
              <a:t> of control </a:t>
            </a:r>
            <a:r>
              <a:rPr lang="nl-NL" sz="2400" dirty="0" err="1">
                <a:cs typeface="Calibri"/>
              </a:rPr>
              <a:t>can</a:t>
            </a:r>
            <a:r>
              <a:rPr lang="nl-NL" sz="2400" dirty="0">
                <a:cs typeface="Calibri"/>
              </a:rPr>
              <a:t> </a:t>
            </a:r>
            <a:r>
              <a:rPr lang="nl-NL" sz="2400" dirty="0" err="1">
                <a:cs typeface="Calibri"/>
              </a:rPr>
              <a:t>be</a:t>
            </a:r>
            <a:r>
              <a:rPr lang="nl-NL" sz="2400" dirty="0">
                <a:cs typeface="Calibri"/>
              </a:rPr>
              <a:t> </a:t>
            </a:r>
            <a:r>
              <a:rPr lang="nl-NL" sz="2400" dirty="0" err="1">
                <a:cs typeface="Calibri"/>
              </a:rPr>
              <a:t>influenced</a:t>
            </a:r>
            <a:r>
              <a:rPr lang="nl-NL" sz="2400" dirty="0">
                <a:cs typeface="Calibri"/>
              </a:rPr>
              <a:t> </a:t>
            </a:r>
            <a:r>
              <a:rPr lang="nl-NL" sz="2400" dirty="0" err="1">
                <a:cs typeface="Calibri"/>
              </a:rPr>
              <a:t>by</a:t>
            </a:r>
            <a:r>
              <a:rPr lang="nl-NL" sz="2400" dirty="0">
                <a:cs typeface="Calibri"/>
              </a:rPr>
              <a:t> </a:t>
            </a:r>
            <a:r>
              <a:rPr lang="nl-NL" sz="2400" dirty="0" err="1">
                <a:cs typeface="Calibri"/>
              </a:rPr>
              <a:t>the</a:t>
            </a:r>
            <a:r>
              <a:rPr lang="nl-NL" sz="2400" dirty="0">
                <a:cs typeface="Calibri"/>
              </a:rPr>
              <a:t> </a:t>
            </a:r>
            <a:r>
              <a:rPr lang="nl-NL" sz="2400" dirty="0" err="1">
                <a:cs typeface="Calibri"/>
              </a:rPr>
              <a:t>following</a:t>
            </a:r>
            <a:r>
              <a:rPr lang="nl-NL" sz="2400" dirty="0">
                <a:cs typeface="Calibri"/>
              </a:rPr>
              <a:t> </a:t>
            </a:r>
            <a:r>
              <a:rPr lang="nl-NL" sz="2400" dirty="0" err="1">
                <a:cs typeface="Calibri"/>
              </a:rPr>
              <a:t>concepts</a:t>
            </a:r>
            <a:r>
              <a:rPr lang="nl-NL" sz="2400" dirty="0">
                <a:cs typeface="Calibri"/>
              </a:rPr>
              <a:t>:</a:t>
            </a:r>
            <a:endParaRPr lang="nl-NL" dirty="0"/>
          </a:p>
        </p:txBody>
      </p:sp>
      <p:pic>
        <p:nvPicPr>
          <p:cNvPr id="6146" name="Picture 2">
            <a:extLst>
              <a:ext uri="{FF2B5EF4-FFF2-40B4-BE49-F238E27FC236}">
                <a16:creationId xmlns:a16="http://schemas.microsoft.com/office/drawing/2014/main" id="{18603A51-09AF-30E4-56B9-061A99792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950" y="1201338"/>
            <a:ext cx="4295775" cy="286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41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ρουχισμός, clipart, παπούτσια, σχεδίαση&#10;&#10;Περιγραφή που δημιουργήθηκε αυτόματα">
            <a:extLst>
              <a:ext uri="{FF2B5EF4-FFF2-40B4-BE49-F238E27FC236}">
                <a16:creationId xmlns:a16="http://schemas.microsoft.com/office/drawing/2014/main" id="{9413C850-D6F5-E7F1-1259-F08317FE2CE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9044" t="10318" r="9204" b="8270"/>
          <a:stretch/>
        </p:blipFill>
        <p:spPr>
          <a:xfrm>
            <a:off x="8134664" y="885825"/>
            <a:ext cx="3962400" cy="3945901"/>
          </a:xfrm>
          <a:prstGeom prst="rect">
            <a:avLst/>
          </a:prstGeom>
        </p:spPr>
      </p:pic>
      <p:sp>
        <p:nvSpPr>
          <p:cNvPr id="2" name="Titel 1">
            <a:extLst>
              <a:ext uri="{FF2B5EF4-FFF2-40B4-BE49-F238E27FC236}">
                <a16:creationId xmlns:a16="http://schemas.microsoft.com/office/drawing/2014/main" id="{32909028-B103-10EB-7333-2D8C849DD373}"/>
              </a:ext>
            </a:extLst>
          </p:cNvPr>
          <p:cNvSpPr>
            <a:spLocks noGrp="1"/>
          </p:cNvSpPr>
          <p:nvPr>
            <p:ph type="title"/>
          </p:nvPr>
        </p:nvSpPr>
        <p:spPr/>
        <p:txBody>
          <a:bodyPr/>
          <a:lstStyle/>
          <a:p>
            <a:r>
              <a:rPr lang="nl-NL" dirty="0" err="1">
                <a:ea typeface="Adobe Gothic Std B"/>
              </a:rPr>
              <a:t>Perceived</a:t>
            </a:r>
            <a:r>
              <a:rPr lang="nl-NL" dirty="0">
                <a:ea typeface="Adobe Gothic Std B"/>
              </a:rPr>
              <a:t> </a:t>
            </a:r>
            <a:r>
              <a:rPr lang="nl-NL" dirty="0" err="1">
                <a:ea typeface="Adobe Gothic Std B"/>
              </a:rPr>
              <a:t>behavioural</a:t>
            </a:r>
            <a:r>
              <a:rPr lang="nl-NL" dirty="0">
                <a:ea typeface="Adobe Gothic Std B"/>
              </a:rPr>
              <a:t> control (2/3)</a:t>
            </a:r>
            <a:endParaRPr lang="nl-NL" dirty="0"/>
          </a:p>
        </p:txBody>
      </p:sp>
      <p:sp>
        <p:nvSpPr>
          <p:cNvPr id="3" name="Tijdelijke aanduiding voor inhoud 2">
            <a:extLst>
              <a:ext uri="{FF2B5EF4-FFF2-40B4-BE49-F238E27FC236}">
                <a16:creationId xmlns:a16="http://schemas.microsoft.com/office/drawing/2014/main" id="{61B7F94B-89BA-2B30-792D-7DA58C8586D1}"/>
              </a:ext>
            </a:extLst>
          </p:cNvPr>
          <p:cNvSpPr>
            <a:spLocks noGrp="1"/>
          </p:cNvSpPr>
          <p:nvPr>
            <p:ph idx="1"/>
          </p:nvPr>
        </p:nvSpPr>
        <p:spPr>
          <a:xfrm>
            <a:off x="557999" y="1799999"/>
            <a:ext cx="8190663" cy="4865977"/>
          </a:xfrm>
        </p:spPr>
        <p:txBody>
          <a:bodyPr vert="horz" lIns="91440" tIns="45720" rIns="91440" bIns="45720" rtlCol="0" anchor="t">
            <a:normAutofit/>
          </a:bodyPr>
          <a:lstStyle/>
          <a:p>
            <a:r>
              <a:rPr lang="en-GB" sz="2200" b="1" i="0" dirty="0">
                <a:solidFill>
                  <a:srgbClr val="333333"/>
                </a:solidFill>
                <a:effectLst/>
              </a:rPr>
              <a:t>A lack of credible sources</a:t>
            </a:r>
            <a:r>
              <a:rPr lang="en-GB" sz="2200" b="1" dirty="0">
                <a:solidFill>
                  <a:srgbClr val="333333"/>
                </a:solidFill>
              </a:rPr>
              <a:t>: </a:t>
            </a:r>
            <a:r>
              <a:rPr lang="en-GB" sz="2200" i="0" dirty="0">
                <a:solidFill>
                  <a:srgbClr val="333333"/>
                </a:solidFill>
                <a:effectLst/>
              </a:rPr>
              <a:t>when someone only gets information from unreliable sources, they are more likely to run into false information. Without opposing information, the false information is more likely to be accepted as </a:t>
            </a:r>
            <a:r>
              <a:rPr lang="en-GB" sz="2200" dirty="0">
                <a:solidFill>
                  <a:srgbClr val="333333"/>
                </a:solidFill>
              </a:rPr>
              <a:t>truth;</a:t>
            </a:r>
            <a:endParaRPr lang="en-GB" sz="2200" dirty="0">
              <a:cs typeface="Calibri" panose="020F0502020204030204"/>
            </a:endParaRPr>
          </a:p>
          <a:p>
            <a:r>
              <a:rPr lang="en-GB" sz="2200" b="1" i="0" dirty="0">
                <a:solidFill>
                  <a:srgbClr val="333333"/>
                </a:solidFill>
                <a:effectLst/>
              </a:rPr>
              <a:t>Limited knowledge or expertise</a:t>
            </a:r>
            <a:r>
              <a:rPr lang="en-GB" sz="2200" b="1" dirty="0">
                <a:solidFill>
                  <a:srgbClr val="333333"/>
                </a:solidFill>
              </a:rPr>
              <a:t>:</a:t>
            </a:r>
            <a:r>
              <a:rPr lang="en-GB" sz="2200" b="1" i="0" dirty="0">
                <a:solidFill>
                  <a:srgbClr val="333333"/>
                </a:solidFill>
                <a:effectLst/>
              </a:rPr>
              <a:t> </a:t>
            </a:r>
            <a:r>
              <a:rPr lang="en-GB" sz="2200" i="0" dirty="0">
                <a:solidFill>
                  <a:srgbClr val="333333"/>
                </a:solidFill>
                <a:effectLst/>
              </a:rPr>
              <a:t>without background information, it becomes easier to accept false information as true</a:t>
            </a:r>
            <a:r>
              <a:rPr lang="en-GB" sz="2200" dirty="0">
                <a:solidFill>
                  <a:srgbClr val="333333"/>
                </a:solidFill>
              </a:rPr>
              <a:t>;</a:t>
            </a:r>
            <a:endParaRPr lang="en-GB" sz="2200" i="0" dirty="0">
              <a:solidFill>
                <a:srgbClr val="333333"/>
              </a:solidFill>
              <a:effectLst/>
              <a:cs typeface="Calibri"/>
            </a:endParaRPr>
          </a:p>
          <a:p>
            <a:r>
              <a:rPr lang="en-GB" sz="2200" b="1" dirty="0">
                <a:solidFill>
                  <a:srgbClr val="333333"/>
                </a:solidFill>
              </a:rPr>
              <a:t>Lack of media literacy: </a:t>
            </a:r>
            <a:r>
              <a:rPr lang="en-GB" sz="2200" dirty="0">
                <a:solidFill>
                  <a:srgbClr val="333333"/>
                </a:solidFill>
              </a:rPr>
              <a:t>insufficient understanding of how to critically assess and evaluate information;</a:t>
            </a:r>
            <a:endParaRPr lang="en-GB" sz="2200" dirty="0">
              <a:solidFill>
                <a:srgbClr val="333333"/>
              </a:solidFill>
              <a:cs typeface="Calibri"/>
            </a:endParaRPr>
          </a:p>
          <a:p>
            <a:r>
              <a:rPr lang="en-GB" sz="2200" b="1" dirty="0">
                <a:solidFill>
                  <a:srgbClr val="333333"/>
                </a:solidFill>
              </a:rPr>
              <a:t>Emotional reasoning: </a:t>
            </a:r>
            <a:r>
              <a:rPr lang="en-GB" sz="2200" dirty="0">
                <a:solidFill>
                  <a:srgbClr val="333333"/>
                </a:solidFill>
              </a:rPr>
              <a:t>emotions influence reasoning. When a person has strong emotional attachments, they may be more inclined to accept information which supports this emotional state, even when it is false;</a:t>
            </a:r>
            <a:endParaRPr lang="en-GB" sz="2200" dirty="0">
              <a:solidFill>
                <a:srgbClr val="333333"/>
              </a:solidFill>
              <a:cs typeface="Calibri"/>
            </a:endParaRPr>
          </a:p>
          <a:p>
            <a:pPr algn="just"/>
            <a:endParaRPr lang="en-GB" sz="2400" dirty="0">
              <a:solidFill>
                <a:srgbClr val="333333"/>
              </a:solidFill>
              <a:cs typeface="Calibri" panose="020F0502020204030204"/>
            </a:endParaRPr>
          </a:p>
          <a:p>
            <a:pPr algn="just"/>
            <a:endParaRPr lang="en-GB" sz="2400" b="0" i="0" dirty="0">
              <a:solidFill>
                <a:srgbClr val="333333"/>
              </a:solidFill>
              <a:effectLst/>
              <a:cs typeface="Calibri" panose="020F0502020204030204"/>
            </a:endParaRPr>
          </a:p>
          <a:p>
            <a:pPr algn="just"/>
            <a:endParaRPr lang="nl-NL" dirty="0">
              <a:cs typeface="Calibri" panose="020F0502020204030204"/>
            </a:endParaRPr>
          </a:p>
        </p:txBody>
      </p:sp>
      <p:sp>
        <p:nvSpPr>
          <p:cNvPr id="7" name="TextBox 6">
            <a:extLst>
              <a:ext uri="{FF2B5EF4-FFF2-40B4-BE49-F238E27FC236}">
                <a16:creationId xmlns:a16="http://schemas.microsoft.com/office/drawing/2014/main" id="{94100FCB-1E84-0187-4220-04402E0F054B}"/>
              </a:ext>
            </a:extLst>
          </p:cNvPr>
          <p:cNvSpPr txBox="1"/>
          <p:nvPr/>
        </p:nvSpPr>
        <p:spPr>
          <a:xfrm>
            <a:off x="5991540" y="6477673"/>
            <a:ext cx="6105524" cy="276999"/>
          </a:xfrm>
          <a:prstGeom prst="rect">
            <a:avLst/>
          </a:prstGeom>
          <a:noFill/>
        </p:spPr>
        <p:txBody>
          <a:bodyPr wrap="square">
            <a:spAutoFit/>
          </a:bodyPr>
          <a:lstStyle/>
          <a:p>
            <a:pPr algn="r"/>
            <a:r>
              <a:rPr lang="en-GB" sz="1200" dirty="0">
                <a:hlinkClick r:id="rId4"/>
              </a:rPr>
              <a:t>Image by </a:t>
            </a:r>
            <a:r>
              <a:rPr lang="en-GB" sz="1200" dirty="0" err="1">
                <a:hlinkClick r:id="rId4"/>
              </a:rPr>
              <a:t>vectorjuice</a:t>
            </a:r>
            <a:r>
              <a:rPr lang="en-GB" sz="1200" dirty="0">
                <a:hlinkClick r:id="rId4"/>
              </a:rPr>
              <a:t> on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45570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69B2A4-43C6-A3F0-0D9B-10410CDA7395}"/>
              </a:ext>
            </a:extLst>
          </p:cNvPr>
          <p:cNvSpPr>
            <a:spLocks noGrp="1"/>
          </p:cNvSpPr>
          <p:nvPr>
            <p:ph type="title"/>
          </p:nvPr>
        </p:nvSpPr>
        <p:spPr/>
        <p:txBody>
          <a:bodyPr/>
          <a:lstStyle/>
          <a:p>
            <a:r>
              <a:rPr lang="nl-NL" dirty="0" err="1"/>
              <a:t>Perceived</a:t>
            </a:r>
            <a:r>
              <a:rPr lang="nl-NL" dirty="0"/>
              <a:t> </a:t>
            </a:r>
            <a:r>
              <a:rPr lang="nl-NL" dirty="0" err="1"/>
              <a:t>behavioural</a:t>
            </a:r>
            <a:r>
              <a:rPr lang="nl-NL" dirty="0"/>
              <a:t> control (3/3)</a:t>
            </a:r>
          </a:p>
        </p:txBody>
      </p:sp>
      <p:sp>
        <p:nvSpPr>
          <p:cNvPr id="3" name="Tijdelijke aanduiding voor inhoud 2">
            <a:extLst>
              <a:ext uri="{FF2B5EF4-FFF2-40B4-BE49-F238E27FC236}">
                <a16:creationId xmlns:a16="http://schemas.microsoft.com/office/drawing/2014/main" id="{51A80522-EAC0-9104-0D09-A4AF506E7D9C}"/>
              </a:ext>
            </a:extLst>
          </p:cNvPr>
          <p:cNvSpPr>
            <a:spLocks noGrp="1"/>
          </p:cNvSpPr>
          <p:nvPr>
            <p:ph idx="1"/>
          </p:nvPr>
        </p:nvSpPr>
        <p:spPr>
          <a:xfrm>
            <a:off x="557998" y="1799999"/>
            <a:ext cx="6118105" cy="4865977"/>
          </a:xfrm>
        </p:spPr>
        <p:txBody>
          <a:bodyPr/>
          <a:lstStyle/>
          <a:p>
            <a:r>
              <a:rPr lang="en-GB" sz="2400" b="1" dirty="0">
                <a:solidFill>
                  <a:srgbClr val="333333"/>
                </a:solidFill>
              </a:rPr>
              <a:t>Confirmation bias: </a:t>
            </a:r>
            <a:r>
              <a:rPr lang="en-GB" sz="2400" dirty="0">
                <a:solidFill>
                  <a:srgbClr val="333333"/>
                </a:solidFill>
              </a:rPr>
              <a:t>the tendency to accept information which confirms pre-existing beliefs more quickly than other information, even if the information is false;</a:t>
            </a:r>
            <a:endParaRPr lang="en-GB" sz="2400" dirty="0">
              <a:solidFill>
                <a:srgbClr val="333333"/>
              </a:solidFill>
              <a:cs typeface="Calibri"/>
            </a:endParaRPr>
          </a:p>
          <a:p>
            <a:r>
              <a:rPr lang="en-GB" sz="2400" b="1" i="0" dirty="0">
                <a:solidFill>
                  <a:srgbClr val="333333"/>
                </a:solidFill>
                <a:effectLst/>
              </a:rPr>
              <a:t>Cognitive shortcuts</a:t>
            </a:r>
            <a:r>
              <a:rPr lang="en-GB" sz="2400" b="1" dirty="0">
                <a:solidFill>
                  <a:srgbClr val="333333"/>
                </a:solidFill>
              </a:rPr>
              <a:t>:</a:t>
            </a:r>
            <a:r>
              <a:rPr lang="en-GB" sz="2400" b="1" i="0" dirty="0">
                <a:solidFill>
                  <a:srgbClr val="333333"/>
                </a:solidFill>
                <a:effectLst/>
              </a:rPr>
              <a:t> </a:t>
            </a:r>
            <a:r>
              <a:rPr lang="en-GB" sz="2400" i="0" dirty="0">
                <a:solidFill>
                  <a:srgbClr val="333333"/>
                </a:solidFill>
                <a:effectLst/>
              </a:rPr>
              <a:t>people do not think critically about </a:t>
            </a:r>
            <a:r>
              <a:rPr lang="en-GB" sz="2400" dirty="0">
                <a:solidFill>
                  <a:srgbClr val="333333"/>
                </a:solidFill>
              </a:rPr>
              <a:t>everything</a:t>
            </a:r>
            <a:r>
              <a:rPr lang="en-GB" sz="2400" i="0" dirty="0">
                <a:solidFill>
                  <a:srgbClr val="333333"/>
                </a:solidFill>
                <a:effectLst/>
              </a:rPr>
              <a:t>: sometimes people use heuristics or “shortcuts”.</a:t>
            </a:r>
            <a:r>
              <a:rPr lang="en-GB" sz="2400" dirty="0">
                <a:solidFill>
                  <a:srgbClr val="333333"/>
                </a:solidFill>
              </a:rPr>
              <a:t> </a:t>
            </a:r>
            <a:r>
              <a:rPr lang="en-GB" sz="2400" i="0" dirty="0">
                <a:solidFill>
                  <a:srgbClr val="333333"/>
                </a:solidFill>
                <a:effectLst/>
              </a:rPr>
              <a:t>Everyone does this</a:t>
            </a:r>
            <a:r>
              <a:rPr lang="en-GB" sz="2400" dirty="0">
                <a:solidFill>
                  <a:srgbClr val="333333"/>
                </a:solidFill>
              </a:rPr>
              <a:t>, however, whenever used in the wrong scenario, it can cause acceptance of false information. This is especially prevalent when the subject is not seen as important.</a:t>
            </a:r>
            <a:endParaRPr lang="en-GB" sz="2400" i="0" dirty="0">
              <a:solidFill>
                <a:srgbClr val="333333"/>
              </a:solidFill>
              <a:effectLst/>
              <a:cs typeface="Calibri"/>
            </a:endParaRPr>
          </a:p>
          <a:p>
            <a:pPr algn="just"/>
            <a:endParaRPr lang="nl-NL" dirty="0"/>
          </a:p>
        </p:txBody>
      </p:sp>
      <p:sp>
        <p:nvSpPr>
          <p:cNvPr id="6" name="Tekstvak 5">
            <a:extLst>
              <a:ext uri="{FF2B5EF4-FFF2-40B4-BE49-F238E27FC236}">
                <a16:creationId xmlns:a16="http://schemas.microsoft.com/office/drawing/2014/main" id="{A6E866E4-9FAA-293F-F241-E8184149C430}"/>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3"/>
              </a:rPr>
              <a:t>Source </a:t>
            </a:r>
            <a:r>
              <a:rPr lang="nl-NL" sz="1200" dirty="0"/>
              <a:t>|</a:t>
            </a:r>
            <a:r>
              <a:rPr lang="nl-NL" sz="1200" dirty="0">
                <a:hlinkClick r:id="rId4"/>
              </a:rPr>
              <a:t>Pixabay License</a:t>
            </a:r>
            <a:endParaRPr lang="nl-NL" sz="1200" dirty="0"/>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D64630E6-F586-5650-B1CB-3B46C40EF7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438" y="1906938"/>
            <a:ext cx="3870257" cy="3301813"/>
          </a:xfrm>
          <a:prstGeom prst="rect">
            <a:avLst/>
          </a:prstGeom>
        </p:spPr>
      </p:pic>
      <p:sp>
        <p:nvSpPr>
          <p:cNvPr id="8" name="Βέλος: Δεξιό 7">
            <a:extLst>
              <a:ext uri="{FF2B5EF4-FFF2-40B4-BE49-F238E27FC236}">
                <a16:creationId xmlns:a16="http://schemas.microsoft.com/office/drawing/2014/main" id="{4AA233D0-46CA-1EA9-2D65-109634A2E065}"/>
              </a:ext>
            </a:extLst>
          </p:cNvPr>
          <p:cNvSpPr/>
          <p:nvPr/>
        </p:nvSpPr>
        <p:spPr>
          <a:xfrm>
            <a:off x="7070140" y="2968279"/>
            <a:ext cx="4718852" cy="495300"/>
          </a:xfrm>
          <a:prstGeom prs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2477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descr="Εικόνα που περιέχει μεγεθυντικός φακός/καθρεφτάκι, κουζινικά σκεύη&#10;&#10;Περιγραφή που δημιουργήθηκε αυτόματα">
            <a:extLst>
              <a:ext uri="{FF2B5EF4-FFF2-40B4-BE49-F238E27FC236}">
                <a16:creationId xmlns:a16="http://schemas.microsoft.com/office/drawing/2014/main" id="{778E93A8-A227-EF65-517B-DB25F2AA5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6459" y="706215"/>
            <a:ext cx="6096000" cy="6096000"/>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dirty="0">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318215" y="2756974"/>
            <a:ext cx="6795134" cy="1446550"/>
          </a:xfrm>
          <a:prstGeom prst="rect">
            <a:avLst/>
          </a:prstGeom>
        </p:spPr>
        <p:txBody>
          <a:bodyPr wrap="square" lIns="91440" tIns="45720" rIns="91440" bIns="45720" rtlCol="0" anchor="t">
            <a:spAutoFit/>
          </a:bodyPr>
          <a:lstStyle/>
          <a:p>
            <a:pPr algn="ctr"/>
            <a:r>
              <a:rPr lang="nl-NL" sz="4400" b="1" dirty="0"/>
              <a:t>Skills </a:t>
            </a:r>
            <a:r>
              <a:rPr lang="nl-NL" sz="4400" b="1" dirty="0" err="1"/>
              <a:t>to</a:t>
            </a:r>
            <a:r>
              <a:rPr lang="nl-NL" sz="4400" b="1" dirty="0"/>
              <a:t> </a:t>
            </a:r>
            <a:r>
              <a:rPr lang="nl-NL" sz="4400" b="1" dirty="0" err="1"/>
              <a:t>identify</a:t>
            </a:r>
            <a:r>
              <a:rPr lang="nl-NL" sz="4400" b="1" dirty="0"/>
              <a:t> belief in mis- </a:t>
            </a:r>
            <a:r>
              <a:rPr lang="nl-NL" sz="4400" b="1" dirty="0" err="1"/>
              <a:t>and</a:t>
            </a:r>
            <a:r>
              <a:rPr lang="nl-NL" sz="4400" b="1" dirty="0"/>
              <a:t> disinformation</a:t>
            </a:r>
            <a:endParaRPr lang="nl-NL" sz="4400" b="1" dirty="0">
              <a:cs typeface="Calibri"/>
            </a:endParaRPr>
          </a:p>
        </p:txBody>
      </p:sp>
      <p:sp>
        <p:nvSpPr>
          <p:cNvPr id="6" name="Tekstvak 5">
            <a:extLst>
              <a:ext uri="{FF2B5EF4-FFF2-40B4-BE49-F238E27FC236}">
                <a16:creationId xmlns:a16="http://schemas.microsoft.com/office/drawing/2014/main" id="{98F2C01A-0BBF-EA35-7123-0845D4F8ED3C}"/>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Source </a:t>
            </a:r>
            <a:r>
              <a:rPr lang="nl-NL" sz="1200" dirty="0"/>
              <a:t>|</a:t>
            </a:r>
            <a:r>
              <a:rPr lang="nl-NL" sz="1200" dirty="0">
                <a:hlinkClick r:id="rId5"/>
              </a:rPr>
              <a:t>Pixabay License</a:t>
            </a:r>
            <a:endParaRPr lang="nl-NL" sz="1200" dirty="0"/>
          </a:p>
        </p:txBody>
      </p:sp>
    </p:spTree>
    <p:extLst>
      <p:ext uri="{BB962C8B-B14F-4D97-AF65-F5344CB8AC3E}">
        <p14:creationId xmlns:p14="http://schemas.microsoft.com/office/powerpoint/2010/main" val="389451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CA893-9697-546E-E39D-125A620A4E2D}"/>
              </a:ext>
            </a:extLst>
          </p:cNvPr>
          <p:cNvSpPr>
            <a:spLocks noGrp="1"/>
          </p:cNvSpPr>
          <p:nvPr>
            <p:ph type="title"/>
          </p:nvPr>
        </p:nvSpPr>
        <p:spPr/>
        <p:txBody>
          <a:bodyPr/>
          <a:lstStyle/>
          <a:p>
            <a:r>
              <a:rPr lang="nl-NL" dirty="0">
                <a:ea typeface="Adobe Gothic Std B"/>
                <a:cs typeface="Calibri"/>
              </a:rPr>
              <a:t>Skills </a:t>
            </a:r>
            <a:r>
              <a:rPr lang="nl-NL" dirty="0" err="1">
                <a:ea typeface="Adobe Gothic Std B"/>
                <a:cs typeface="Calibri"/>
              </a:rPr>
              <a:t>to</a:t>
            </a:r>
            <a:r>
              <a:rPr lang="nl-NL" dirty="0">
                <a:ea typeface="Adobe Gothic Std B"/>
                <a:cs typeface="Calibri"/>
              </a:rPr>
              <a:t> </a:t>
            </a:r>
            <a:r>
              <a:rPr lang="nl-NL" dirty="0" err="1">
                <a:ea typeface="Adobe Gothic Std B"/>
                <a:cs typeface="Calibri"/>
              </a:rPr>
              <a:t>identify</a:t>
            </a:r>
            <a:r>
              <a:rPr lang="nl-NL" dirty="0">
                <a:ea typeface="Adobe Gothic Std B"/>
                <a:cs typeface="Calibri"/>
              </a:rPr>
              <a:t> belief in disinformation (1/3)</a:t>
            </a:r>
            <a:endParaRPr lang="nl-NL" dirty="0"/>
          </a:p>
        </p:txBody>
      </p:sp>
      <p:sp>
        <p:nvSpPr>
          <p:cNvPr id="3" name="Tijdelijke aanduiding voor inhoud 2">
            <a:extLst>
              <a:ext uri="{FF2B5EF4-FFF2-40B4-BE49-F238E27FC236}">
                <a16:creationId xmlns:a16="http://schemas.microsoft.com/office/drawing/2014/main" id="{77BA1C72-A591-20BB-5C18-662221747968}"/>
              </a:ext>
            </a:extLst>
          </p:cNvPr>
          <p:cNvSpPr>
            <a:spLocks noGrp="1"/>
          </p:cNvSpPr>
          <p:nvPr>
            <p:ph idx="1"/>
          </p:nvPr>
        </p:nvSpPr>
        <p:spPr>
          <a:xfrm>
            <a:off x="5763210" y="1725863"/>
            <a:ext cx="5852132" cy="4256378"/>
          </a:xfrm>
        </p:spPr>
        <p:txBody>
          <a:bodyPr vert="horz" lIns="91440" tIns="45720" rIns="91440" bIns="45720" rtlCol="0" anchor="t">
            <a:normAutofit/>
          </a:bodyPr>
          <a:lstStyle/>
          <a:p>
            <a:r>
              <a:rPr lang="nl-NL" b="1" dirty="0">
                <a:cs typeface="Calibri"/>
              </a:rPr>
              <a:t>Keep up </a:t>
            </a:r>
            <a:r>
              <a:rPr lang="nl-NL" b="1" dirty="0" err="1">
                <a:cs typeface="Calibri"/>
              </a:rPr>
              <a:t>to</a:t>
            </a:r>
            <a:r>
              <a:rPr lang="nl-NL" b="1" dirty="0">
                <a:cs typeface="Calibri"/>
              </a:rPr>
              <a:t> date</a:t>
            </a:r>
            <a:r>
              <a:rPr lang="nl-NL" dirty="0">
                <a:cs typeface="Calibri"/>
              </a:rPr>
              <a:t> </a:t>
            </a:r>
            <a:r>
              <a:rPr lang="nl-NL" dirty="0" err="1">
                <a:cs typeface="Calibri"/>
              </a:rPr>
              <a:t>with</a:t>
            </a:r>
            <a:r>
              <a:rPr lang="nl-NL" dirty="0">
                <a:cs typeface="Calibri"/>
              </a:rPr>
              <a:t> </a:t>
            </a:r>
            <a:r>
              <a:rPr lang="nl-NL" dirty="0" err="1">
                <a:cs typeface="Calibri"/>
              </a:rPr>
              <a:t>popular</a:t>
            </a:r>
            <a:r>
              <a:rPr lang="nl-NL" dirty="0">
                <a:cs typeface="Calibri"/>
              </a:rPr>
              <a:t> </a:t>
            </a:r>
            <a:r>
              <a:rPr lang="nl-NL" dirty="0" err="1">
                <a:cs typeface="Calibri"/>
              </a:rPr>
              <a:t>narratives</a:t>
            </a:r>
            <a:r>
              <a:rPr lang="nl-NL" dirty="0">
                <a:cs typeface="Calibri"/>
              </a:rPr>
              <a:t> in media, </a:t>
            </a:r>
            <a:r>
              <a:rPr lang="nl-NL" dirty="0" err="1">
                <a:cs typeface="Calibri"/>
              </a:rPr>
              <a:t>so</a:t>
            </a:r>
            <a:r>
              <a:rPr lang="nl-NL" dirty="0">
                <a:cs typeface="Calibri"/>
              </a:rPr>
              <a:t> </a:t>
            </a:r>
            <a:r>
              <a:rPr lang="nl-NL" dirty="0" err="1">
                <a:cs typeface="Calibri"/>
              </a:rPr>
              <a:t>that</a:t>
            </a:r>
            <a:r>
              <a:rPr lang="nl-NL" dirty="0">
                <a:cs typeface="Calibri"/>
              </a:rPr>
              <a:t> </a:t>
            </a:r>
            <a:r>
              <a:rPr lang="nl-NL" dirty="0" err="1">
                <a:cs typeface="Calibri"/>
              </a:rPr>
              <a:t>you</a:t>
            </a:r>
            <a:r>
              <a:rPr lang="nl-NL" dirty="0">
                <a:cs typeface="Calibri"/>
              </a:rPr>
              <a:t> are </a:t>
            </a:r>
            <a:r>
              <a:rPr lang="nl-NL" dirty="0" err="1">
                <a:cs typeface="Calibri"/>
              </a:rPr>
              <a:t>aware</a:t>
            </a:r>
            <a:r>
              <a:rPr lang="nl-NL" dirty="0">
                <a:cs typeface="Calibri"/>
              </a:rPr>
              <a:t> </a:t>
            </a:r>
            <a:r>
              <a:rPr lang="nl-NL" dirty="0" err="1">
                <a:cs typeface="Calibri"/>
              </a:rPr>
              <a:t>what</a:t>
            </a:r>
            <a:r>
              <a:rPr lang="nl-NL" dirty="0">
                <a:cs typeface="Calibri"/>
              </a:rPr>
              <a:t> is happening in disinformation.</a:t>
            </a:r>
            <a:endParaRPr lang="nl-NL" dirty="0">
              <a:ea typeface="Calibri"/>
              <a:cs typeface="Calibri"/>
            </a:endParaRPr>
          </a:p>
          <a:p>
            <a:r>
              <a:rPr lang="nl-NL" b="1" dirty="0">
                <a:ea typeface="Calibri"/>
                <a:cs typeface="Calibri"/>
              </a:rPr>
              <a:t>Be vigilant </a:t>
            </a:r>
            <a:r>
              <a:rPr lang="nl-NL" b="1" dirty="0" err="1">
                <a:ea typeface="Calibri"/>
                <a:cs typeface="Calibri"/>
              </a:rPr>
              <a:t>for</a:t>
            </a:r>
            <a:r>
              <a:rPr lang="nl-NL" b="1" dirty="0">
                <a:ea typeface="Calibri"/>
                <a:cs typeface="Calibri"/>
              </a:rPr>
              <a:t> "red </a:t>
            </a:r>
            <a:r>
              <a:rPr lang="nl-NL" b="1" dirty="0" err="1">
                <a:ea typeface="Calibri"/>
                <a:cs typeface="Calibri"/>
              </a:rPr>
              <a:t>flag</a:t>
            </a:r>
            <a:r>
              <a:rPr lang="nl-NL" b="1" dirty="0">
                <a:ea typeface="Calibri"/>
                <a:cs typeface="Calibri"/>
              </a:rPr>
              <a:t>" </a:t>
            </a:r>
            <a:r>
              <a:rPr lang="nl-NL" b="1" dirty="0" err="1">
                <a:ea typeface="Calibri"/>
                <a:cs typeface="Calibri"/>
              </a:rPr>
              <a:t>signals</a:t>
            </a:r>
            <a:r>
              <a:rPr lang="nl-NL" dirty="0">
                <a:ea typeface="Calibri"/>
                <a:cs typeface="Calibri"/>
              </a:rPr>
              <a:t>. These are </a:t>
            </a:r>
            <a:r>
              <a:rPr lang="nl-NL" dirty="0" err="1">
                <a:ea typeface="Calibri"/>
                <a:cs typeface="Calibri"/>
              </a:rPr>
              <a:t>signs</a:t>
            </a:r>
            <a:r>
              <a:rPr lang="nl-NL" dirty="0">
                <a:ea typeface="Calibri"/>
                <a:cs typeface="Calibri"/>
              </a:rPr>
              <a:t> </a:t>
            </a:r>
            <a:r>
              <a:rPr lang="nl-NL" dirty="0" err="1">
                <a:ea typeface="Calibri"/>
                <a:cs typeface="Calibri"/>
              </a:rPr>
              <a:t>that</a:t>
            </a:r>
            <a:r>
              <a:rPr lang="nl-NL" dirty="0">
                <a:ea typeface="Calibri"/>
                <a:cs typeface="Calibri"/>
              </a:rPr>
              <a:t> </a:t>
            </a:r>
            <a:r>
              <a:rPr lang="nl-NL" dirty="0" err="1">
                <a:ea typeface="Calibri"/>
                <a:cs typeface="Calibri"/>
              </a:rPr>
              <a:t>indicate</a:t>
            </a:r>
            <a:r>
              <a:rPr lang="nl-NL" dirty="0">
                <a:ea typeface="Calibri"/>
                <a:cs typeface="Calibri"/>
              </a:rPr>
              <a:t> </a:t>
            </a:r>
            <a:r>
              <a:rPr lang="nl-NL" dirty="0" err="1">
                <a:ea typeface="Calibri"/>
                <a:cs typeface="Calibri"/>
              </a:rPr>
              <a:t>radicalisation</a:t>
            </a:r>
            <a:r>
              <a:rPr lang="nl-NL" dirty="0">
                <a:ea typeface="Calibri"/>
                <a:cs typeface="Calibri"/>
              </a:rPr>
              <a:t>, </a:t>
            </a:r>
            <a:r>
              <a:rPr lang="nl-NL" dirty="0" err="1">
                <a:ea typeface="Calibri"/>
                <a:cs typeface="Calibri"/>
              </a:rPr>
              <a:t>which</a:t>
            </a:r>
            <a:r>
              <a:rPr lang="nl-NL" dirty="0">
                <a:ea typeface="Calibri"/>
                <a:cs typeface="Calibri"/>
              </a:rPr>
              <a:t> is </a:t>
            </a:r>
            <a:r>
              <a:rPr lang="nl-NL" dirty="0" err="1">
                <a:ea typeface="Calibri"/>
                <a:cs typeface="Calibri"/>
              </a:rPr>
              <a:t>often</a:t>
            </a:r>
            <a:r>
              <a:rPr lang="nl-NL" dirty="0">
                <a:ea typeface="Calibri"/>
                <a:cs typeface="Calibri"/>
              </a:rPr>
              <a:t> a product of belief in disinformation. </a:t>
            </a:r>
          </a:p>
          <a:p>
            <a:r>
              <a:rPr lang="nl-NL" dirty="0" err="1">
                <a:ea typeface="Calibri"/>
                <a:cs typeface="Calibri"/>
              </a:rPr>
              <a:t>When</a:t>
            </a:r>
            <a:r>
              <a:rPr lang="nl-NL" dirty="0">
                <a:ea typeface="Calibri"/>
                <a:cs typeface="Calibri"/>
              </a:rPr>
              <a:t> </a:t>
            </a:r>
            <a:r>
              <a:rPr lang="nl-NL" dirty="0" err="1">
                <a:ea typeface="Calibri"/>
                <a:cs typeface="Calibri"/>
              </a:rPr>
              <a:t>you</a:t>
            </a:r>
            <a:r>
              <a:rPr lang="nl-NL" dirty="0">
                <a:ea typeface="Calibri"/>
                <a:cs typeface="Calibri"/>
              </a:rPr>
              <a:t> have </a:t>
            </a:r>
            <a:r>
              <a:rPr lang="nl-NL" dirty="0" err="1">
                <a:ea typeface="Calibri"/>
                <a:cs typeface="Calibri"/>
              </a:rPr>
              <a:t>observed</a:t>
            </a:r>
            <a:r>
              <a:rPr lang="nl-NL" dirty="0">
                <a:ea typeface="Calibri"/>
                <a:cs typeface="Calibri"/>
              </a:rPr>
              <a:t> </a:t>
            </a:r>
            <a:r>
              <a:rPr lang="nl-NL" dirty="0" err="1">
                <a:ea typeface="Calibri"/>
                <a:cs typeface="Calibri"/>
              </a:rPr>
              <a:t>some</a:t>
            </a:r>
            <a:r>
              <a:rPr lang="nl-NL" dirty="0">
                <a:ea typeface="Calibri"/>
                <a:cs typeface="Calibri"/>
              </a:rPr>
              <a:t> </a:t>
            </a:r>
            <a:r>
              <a:rPr lang="nl-NL" dirty="0" err="1">
                <a:ea typeface="Calibri"/>
                <a:cs typeface="Calibri"/>
              </a:rPr>
              <a:t>troubling</a:t>
            </a:r>
            <a:r>
              <a:rPr lang="nl-NL" dirty="0">
                <a:ea typeface="Calibri"/>
                <a:cs typeface="Calibri"/>
              </a:rPr>
              <a:t> </a:t>
            </a:r>
            <a:r>
              <a:rPr lang="nl-NL" dirty="0" err="1">
                <a:ea typeface="Calibri"/>
                <a:cs typeface="Calibri"/>
              </a:rPr>
              <a:t>opinions</a:t>
            </a:r>
            <a:r>
              <a:rPr lang="nl-NL" dirty="0">
                <a:ea typeface="Calibri"/>
                <a:cs typeface="Calibri"/>
              </a:rPr>
              <a:t>, statements or </a:t>
            </a:r>
            <a:r>
              <a:rPr lang="nl-NL" dirty="0" err="1">
                <a:ea typeface="Calibri"/>
                <a:cs typeface="Calibri"/>
              </a:rPr>
              <a:t>arguments</a:t>
            </a:r>
            <a:r>
              <a:rPr lang="nl-NL" dirty="0">
                <a:ea typeface="Calibri"/>
                <a:cs typeface="Calibri"/>
              </a:rPr>
              <a:t>, </a:t>
            </a:r>
            <a:r>
              <a:rPr lang="nl-NL" b="1" dirty="0" err="1">
                <a:ea typeface="Calibri"/>
                <a:cs typeface="Calibri"/>
              </a:rPr>
              <a:t>try</a:t>
            </a:r>
            <a:r>
              <a:rPr lang="nl-NL" b="1" dirty="0">
                <a:ea typeface="Calibri"/>
                <a:cs typeface="Calibri"/>
              </a:rPr>
              <a:t> </a:t>
            </a:r>
            <a:r>
              <a:rPr lang="nl-NL" b="1" dirty="0" err="1">
                <a:ea typeface="Calibri"/>
                <a:cs typeface="Calibri"/>
              </a:rPr>
              <a:t>to</a:t>
            </a:r>
            <a:r>
              <a:rPr lang="nl-NL" b="1" dirty="0">
                <a:ea typeface="Calibri"/>
                <a:cs typeface="Calibri"/>
              </a:rPr>
              <a:t> start a </a:t>
            </a:r>
            <a:r>
              <a:rPr lang="nl-NL" b="1" dirty="0" err="1">
                <a:ea typeface="Calibri"/>
                <a:cs typeface="Calibri"/>
              </a:rPr>
              <a:t>dialogue</a:t>
            </a:r>
            <a:r>
              <a:rPr lang="nl-NL" dirty="0">
                <a:ea typeface="Calibri"/>
                <a:cs typeface="Calibri"/>
              </a:rPr>
              <a:t> </a:t>
            </a:r>
            <a:r>
              <a:rPr lang="nl-NL" dirty="0" err="1">
                <a:ea typeface="Calibri"/>
                <a:cs typeface="Calibri"/>
              </a:rPr>
              <a:t>about</a:t>
            </a:r>
            <a:r>
              <a:rPr lang="nl-NL" dirty="0">
                <a:ea typeface="Calibri"/>
                <a:cs typeface="Calibri"/>
              </a:rPr>
              <a:t> it. More on </a:t>
            </a:r>
            <a:r>
              <a:rPr lang="nl-NL" dirty="0" err="1">
                <a:ea typeface="Calibri"/>
                <a:cs typeface="Calibri"/>
              </a:rPr>
              <a:t>this</a:t>
            </a:r>
            <a:r>
              <a:rPr lang="nl-NL" dirty="0">
                <a:ea typeface="Calibri"/>
                <a:cs typeface="Calibri"/>
              </a:rPr>
              <a:t> </a:t>
            </a:r>
            <a:r>
              <a:rPr lang="nl-NL" dirty="0" err="1">
                <a:ea typeface="Calibri"/>
                <a:cs typeface="Calibri"/>
              </a:rPr>
              <a:t>can</a:t>
            </a:r>
            <a:r>
              <a:rPr lang="nl-NL" dirty="0">
                <a:ea typeface="Calibri"/>
                <a:cs typeface="Calibri"/>
              </a:rPr>
              <a:t> </a:t>
            </a:r>
            <a:r>
              <a:rPr lang="nl-NL" dirty="0" err="1">
                <a:ea typeface="Calibri"/>
                <a:cs typeface="Calibri"/>
              </a:rPr>
              <a:t>be</a:t>
            </a:r>
            <a:r>
              <a:rPr lang="nl-NL" dirty="0">
                <a:ea typeface="Calibri"/>
                <a:cs typeface="Calibri"/>
              </a:rPr>
              <a:t> found in </a:t>
            </a:r>
            <a:r>
              <a:rPr lang="nl-NL" i="1" dirty="0">
                <a:ea typeface="Calibri"/>
                <a:cs typeface="Calibri"/>
              </a:rPr>
              <a:t>Module 4: </a:t>
            </a:r>
            <a:r>
              <a:rPr lang="nl-NL" i="1" dirty="0" err="1">
                <a:ea typeface="Calibri"/>
                <a:cs typeface="Calibri"/>
              </a:rPr>
              <a:t>Enabling</a:t>
            </a:r>
            <a:r>
              <a:rPr lang="nl-NL" i="1" dirty="0">
                <a:ea typeface="Calibri"/>
                <a:cs typeface="Calibri"/>
              </a:rPr>
              <a:t> </a:t>
            </a:r>
            <a:r>
              <a:rPr lang="nl-NL" i="1" dirty="0" err="1">
                <a:ea typeface="Calibri"/>
                <a:cs typeface="Calibri"/>
              </a:rPr>
              <a:t>Dialogue</a:t>
            </a:r>
            <a:r>
              <a:rPr lang="nl-NL" dirty="0">
                <a:ea typeface="Calibri"/>
                <a:cs typeface="Calibri"/>
              </a:rPr>
              <a:t>.</a:t>
            </a:r>
            <a:endParaRPr lang="nl-NL" dirty="0">
              <a:cs typeface="Calibri"/>
            </a:endParaRPr>
          </a:p>
          <a:p>
            <a:pPr marL="0" indent="0" algn="just">
              <a:buNone/>
            </a:pPr>
            <a:endParaRPr lang="nl-NL" dirty="0">
              <a:ea typeface="Calibri" panose="020F0502020204030204"/>
              <a:cs typeface="Calibri"/>
            </a:endParaRPr>
          </a:p>
          <a:p>
            <a:pPr algn="just"/>
            <a:endParaRPr lang="nl-NL" dirty="0">
              <a:cs typeface="Calibri"/>
            </a:endParaRPr>
          </a:p>
        </p:txBody>
      </p:sp>
      <p:sp>
        <p:nvSpPr>
          <p:cNvPr id="5" name="Rechthoek: afgeronde hoeken 4">
            <a:extLst>
              <a:ext uri="{FF2B5EF4-FFF2-40B4-BE49-F238E27FC236}">
                <a16:creationId xmlns:a16="http://schemas.microsoft.com/office/drawing/2014/main" id="{7328029D-A91B-6DFC-FAAC-68F8DE9B53AC}"/>
              </a:ext>
            </a:extLst>
          </p:cNvPr>
          <p:cNvSpPr/>
          <p:nvPr/>
        </p:nvSpPr>
        <p:spPr>
          <a:xfrm>
            <a:off x="602330" y="2864652"/>
            <a:ext cx="3944259" cy="28800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579CAA1B-D350-905A-9042-45A1E794E0EA}"/>
              </a:ext>
            </a:extLst>
          </p:cNvPr>
          <p:cNvSpPr txBox="1"/>
          <p:nvPr/>
        </p:nvSpPr>
        <p:spPr>
          <a:xfrm>
            <a:off x="917620" y="3153095"/>
            <a:ext cx="332704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i="1">
                <a:solidFill>
                  <a:schemeClr val="bg1"/>
                </a:solidFill>
                <a:cs typeface="Calibri"/>
              </a:rPr>
              <a:t>Context-</a:t>
            </a:r>
            <a:r>
              <a:rPr lang="nl-NL" i="1" err="1">
                <a:solidFill>
                  <a:schemeClr val="bg1"/>
                </a:solidFill>
                <a:cs typeface="Calibri"/>
              </a:rPr>
              <a:t>dependent</a:t>
            </a:r>
            <a:r>
              <a:rPr lang="nl-NL" i="1">
                <a:solidFill>
                  <a:schemeClr val="bg1"/>
                </a:solidFill>
                <a:cs typeface="Calibri"/>
              </a:rPr>
              <a:t>:</a:t>
            </a:r>
            <a:endParaRPr lang="nl-NL" i="1" dirty="0">
              <a:solidFill>
                <a:schemeClr val="bg1"/>
              </a:solidFill>
              <a:cs typeface="Calibri"/>
            </a:endParaRPr>
          </a:p>
          <a:p>
            <a:pPr algn="ctr"/>
            <a:endParaRPr lang="nl-NL" i="1" dirty="0">
              <a:solidFill>
                <a:schemeClr val="bg1"/>
              </a:solidFill>
              <a:cs typeface="Calibri"/>
            </a:endParaRPr>
          </a:p>
          <a:p>
            <a:pPr algn="ctr"/>
            <a:r>
              <a:rPr lang="nl-NL" i="1" dirty="0">
                <a:solidFill>
                  <a:schemeClr val="bg1"/>
                </a:solidFill>
                <a:cs typeface="Calibri"/>
              </a:rPr>
              <a:t>Belief in (mis- </a:t>
            </a:r>
            <a:r>
              <a:rPr lang="nl-NL" i="1" err="1">
                <a:solidFill>
                  <a:schemeClr val="bg1"/>
                </a:solidFill>
                <a:cs typeface="Calibri"/>
              </a:rPr>
              <a:t>and</a:t>
            </a:r>
            <a:r>
              <a:rPr lang="nl-NL" i="1" dirty="0">
                <a:solidFill>
                  <a:schemeClr val="bg1"/>
                </a:solidFill>
                <a:cs typeface="Calibri"/>
              </a:rPr>
              <a:t>) disinformation </a:t>
            </a:r>
            <a:r>
              <a:rPr lang="nl-NL" i="1" err="1">
                <a:solidFill>
                  <a:schemeClr val="bg1"/>
                </a:solidFill>
                <a:cs typeface="Calibri"/>
              </a:rPr>
              <a:t>can</a:t>
            </a:r>
            <a:r>
              <a:rPr lang="nl-NL" i="1" dirty="0">
                <a:solidFill>
                  <a:schemeClr val="bg1"/>
                </a:solidFill>
                <a:cs typeface="Calibri"/>
              </a:rPr>
              <a:t> </a:t>
            </a:r>
            <a:r>
              <a:rPr lang="nl-NL" i="1" err="1">
                <a:solidFill>
                  <a:schemeClr val="bg1"/>
                </a:solidFill>
                <a:cs typeface="Calibri"/>
              </a:rPr>
              <a:t>vary</a:t>
            </a:r>
            <a:r>
              <a:rPr lang="nl-NL" i="1" dirty="0">
                <a:solidFill>
                  <a:schemeClr val="bg1"/>
                </a:solidFill>
                <a:cs typeface="Calibri"/>
              </a:rPr>
              <a:t> </a:t>
            </a:r>
            <a:r>
              <a:rPr lang="nl-NL" i="1" err="1">
                <a:solidFill>
                  <a:schemeClr val="bg1"/>
                </a:solidFill>
                <a:cs typeface="Calibri"/>
              </a:rPr>
              <a:t>extensively</a:t>
            </a:r>
            <a:r>
              <a:rPr lang="nl-NL" i="1" dirty="0">
                <a:solidFill>
                  <a:schemeClr val="bg1"/>
                </a:solidFill>
                <a:cs typeface="Calibri"/>
              </a:rPr>
              <a:t> </a:t>
            </a:r>
            <a:r>
              <a:rPr lang="nl-NL" i="1" err="1">
                <a:solidFill>
                  <a:schemeClr val="bg1"/>
                </a:solidFill>
                <a:cs typeface="Calibri"/>
              </a:rPr>
              <a:t>between</a:t>
            </a:r>
            <a:r>
              <a:rPr lang="nl-NL" i="1" dirty="0">
                <a:solidFill>
                  <a:schemeClr val="bg1"/>
                </a:solidFill>
                <a:cs typeface="Calibri"/>
              </a:rPr>
              <a:t> different </a:t>
            </a:r>
            <a:r>
              <a:rPr lang="nl-NL" i="1" err="1">
                <a:solidFill>
                  <a:schemeClr val="bg1"/>
                </a:solidFill>
                <a:cs typeface="Calibri"/>
              </a:rPr>
              <a:t>individuals</a:t>
            </a:r>
            <a:r>
              <a:rPr lang="nl-NL" i="1" dirty="0">
                <a:solidFill>
                  <a:schemeClr val="bg1"/>
                </a:solidFill>
                <a:cs typeface="Calibri"/>
              </a:rPr>
              <a:t>. </a:t>
            </a:r>
            <a:r>
              <a:rPr lang="nl-NL" i="1" err="1">
                <a:solidFill>
                  <a:schemeClr val="bg1"/>
                </a:solidFill>
                <a:cs typeface="Calibri"/>
              </a:rPr>
              <a:t>There</a:t>
            </a:r>
            <a:r>
              <a:rPr lang="nl-NL" i="1" dirty="0">
                <a:solidFill>
                  <a:schemeClr val="bg1"/>
                </a:solidFill>
                <a:cs typeface="Calibri"/>
              </a:rPr>
              <a:t> is </a:t>
            </a:r>
            <a:r>
              <a:rPr lang="nl-NL" i="1" err="1">
                <a:solidFill>
                  <a:schemeClr val="bg1"/>
                </a:solidFill>
                <a:cs typeface="Calibri"/>
              </a:rPr>
              <a:t>not</a:t>
            </a:r>
            <a:r>
              <a:rPr lang="nl-NL" i="1" dirty="0">
                <a:solidFill>
                  <a:schemeClr val="bg1"/>
                </a:solidFill>
                <a:cs typeface="Calibri"/>
              </a:rPr>
              <a:t> </a:t>
            </a:r>
            <a:r>
              <a:rPr lang="nl-NL" i="1" err="1">
                <a:solidFill>
                  <a:schemeClr val="bg1"/>
                </a:solidFill>
                <a:cs typeface="Calibri"/>
              </a:rPr>
              <a:t>one</a:t>
            </a:r>
            <a:r>
              <a:rPr lang="nl-NL" i="1" dirty="0">
                <a:solidFill>
                  <a:schemeClr val="bg1"/>
                </a:solidFill>
                <a:cs typeface="Calibri"/>
              </a:rPr>
              <a:t> </a:t>
            </a:r>
            <a:r>
              <a:rPr lang="nl-NL" i="1" err="1">
                <a:solidFill>
                  <a:schemeClr val="bg1"/>
                </a:solidFill>
                <a:cs typeface="Calibri"/>
              </a:rPr>
              <a:t>true</a:t>
            </a:r>
            <a:r>
              <a:rPr lang="nl-NL" i="1" dirty="0">
                <a:solidFill>
                  <a:schemeClr val="bg1"/>
                </a:solidFill>
                <a:cs typeface="Calibri"/>
              </a:rPr>
              <a:t> fix or </a:t>
            </a:r>
            <a:r>
              <a:rPr lang="nl-NL" i="1" err="1">
                <a:solidFill>
                  <a:schemeClr val="bg1"/>
                </a:solidFill>
                <a:cs typeface="Calibri"/>
              </a:rPr>
              <a:t>skill</a:t>
            </a:r>
            <a:r>
              <a:rPr lang="nl-NL" i="1" dirty="0">
                <a:solidFill>
                  <a:schemeClr val="bg1"/>
                </a:solidFill>
                <a:cs typeface="Calibri"/>
              </a:rPr>
              <a:t> </a:t>
            </a:r>
            <a:r>
              <a:rPr lang="nl-NL" i="1" err="1">
                <a:solidFill>
                  <a:schemeClr val="bg1"/>
                </a:solidFill>
                <a:cs typeface="Calibri"/>
              </a:rPr>
              <a:t>to</a:t>
            </a:r>
            <a:r>
              <a:rPr lang="nl-NL" i="1" dirty="0">
                <a:solidFill>
                  <a:schemeClr val="bg1"/>
                </a:solidFill>
                <a:cs typeface="Calibri"/>
              </a:rPr>
              <a:t> </a:t>
            </a:r>
            <a:r>
              <a:rPr lang="nl-NL" i="1" err="1">
                <a:solidFill>
                  <a:schemeClr val="bg1"/>
                </a:solidFill>
                <a:cs typeface="Calibri"/>
              </a:rPr>
              <a:t>counteract</a:t>
            </a:r>
            <a:r>
              <a:rPr lang="nl-NL" i="1" dirty="0">
                <a:solidFill>
                  <a:schemeClr val="bg1"/>
                </a:solidFill>
                <a:cs typeface="Calibri"/>
              </a:rPr>
              <a:t> it. </a:t>
            </a:r>
            <a:r>
              <a:rPr lang="nl-NL" i="1" err="1">
                <a:solidFill>
                  <a:schemeClr val="bg1"/>
                </a:solidFill>
                <a:cs typeface="Calibri"/>
              </a:rPr>
              <a:t>However</a:t>
            </a:r>
            <a:r>
              <a:rPr lang="nl-NL" i="1" dirty="0">
                <a:solidFill>
                  <a:schemeClr val="bg1"/>
                </a:solidFill>
                <a:cs typeface="Calibri"/>
              </a:rPr>
              <a:t>, </a:t>
            </a:r>
            <a:r>
              <a:rPr lang="nl-NL" i="1" err="1">
                <a:solidFill>
                  <a:schemeClr val="bg1"/>
                </a:solidFill>
                <a:cs typeface="Calibri"/>
              </a:rPr>
              <a:t>there</a:t>
            </a:r>
            <a:r>
              <a:rPr lang="nl-NL" i="1" dirty="0">
                <a:solidFill>
                  <a:schemeClr val="bg1"/>
                </a:solidFill>
                <a:cs typeface="Calibri"/>
              </a:rPr>
              <a:t> are </a:t>
            </a:r>
            <a:r>
              <a:rPr lang="nl-NL" i="1" err="1">
                <a:solidFill>
                  <a:schemeClr val="bg1"/>
                </a:solidFill>
                <a:cs typeface="Calibri"/>
              </a:rPr>
              <a:t>some</a:t>
            </a:r>
            <a:r>
              <a:rPr lang="nl-NL" i="1" dirty="0">
                <a:solidFill>
                  <a:schemeClr val="bg1"/>
                </a:solidFill>
                <a:cs typeface="Calibri"/>
              </a:rPr>
              <a:t> </a:t>
            </a:r>
            <a:r>
              <a:rPr lang="nl-NL" i="1" err="1">
                <a:solidFill>
                  <a:schemeClr val="bg1"/>
                </a:solidFill>
                <a:cs typeface="Calibri"/>
              </a:rPr>
              <a:t>general</a:t>
            </a:r>
            <a:r>
              <a:rPr lang="nl-NL" i="1" dirty="0">
                <a:solidFill>
                  <a:schemeClr val="bg1"/>
                </a:solidFill>
                <a:cs typeface="Calibri"/>
              </a:rPr>
              <a:t> skills </a:t>
            </a:r>
            <a:r>
              <a:rPr lang="nl-NL" i="1" err="1">
                <a:solidFill>
                  <a:schemeClr val="bg1"/>
                </a:solidFill>
                <a:cs typeface="Calibri"/>
              </a:rPr>
              <a:t>to</a:t>
            </a:r>
            <a:r>
              <a:rPr lang="nl-NL" i="1">
                <a:solidFill>
                  <a:schemeClr val="bg1"/>
                </a:solidFill>
                <a:cs typeface="Calibri"/>
              </a:rPr>
              <a:t> keep in mind.</a:t>
            </a:r>
            <a:endParaRPr lang="nl-NL" i="1" dirty="0">
              <a:solidFill>
                <a:schemeClr val="bg1"/>
              </a:solidFill>
              <a:cs typeface="Calibri"/>
            </a:endParaRPr>
          </a:p>
        </p:txBody>
      </p:sp>
    </p:spTree>
    <p:extLst>
      <p:ext uri="{BB962C8B-B14F-4D97-AF65-F5344CB8AC3E}">
        <p14:creationId xmlns:p14="http://schemas.microsoft.com/office/powerpoint/2010/main" val="426330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E1498-CCA1-D5A3-FE67-D37E2B9FDA31}"/>
              </a:ext>
            </a:extLst>
          </p:cNvPr>
          <p:cNvSpPr>
            <a:spLocks noGrp="1"/>
          </p:cNvSpPr>
          <p:nvPr>
            <p:ph type="title"/>
          </p:nvPr>
        </p:nvSpPr>
        <p:spPr/>
        <p:txBody>
          <a:bodyPr/>
          <a:lstStyle/>
          <a:p>
            <a:r>
              <a:rPr lang="nl-NL" dirty="0">
                <a:ea typeface="Adobe Gothic Std B"/>
                <a:cs typeface="Calibri"/>
              </a:rPr>
              <a:t>Red </a:t>
            </a:r>
            <a:r>
              <a:rPr lang="nl-NL" dirty="0" err="1">
                <a:ea typeface="Adobe Gothic Std B"/>
                <a:cs typeface="Calibri"/>
              </a:rPr>
              <a:t>flag</a:t>
            </a:r>
            <a:r>
              <a:rPr lang="nl-NL" dirty="0">
                <a:ea typeface="Adobe Gothic Std B"/>
                <a:cs typeface="Calibri"/>
              </a:rPr>
              <a:t> </a:t>
            </a:r>
            <a:r>
              <a:rPr lang="nl-NL" dirty="0" err="1">
                <a:ea typeface="Adobe Gothic Std B"/>
                <a:cs typeface="Calibri"/>
              </a:rPr>
              <a:t>signals</a:t>
            </a:r>
            <a:r>
              <a:rPr lang="nl-NL" dirty="0">
                <a:ea typeface="Adobe Gothic Std B"/>
                <a:cs typeface="Calibri"/>
              </a:rPr>
              <a:t> (2/3)</a:t>
            </a:r>
            <a:endParaRPr lang="nl-NL" dirty="0"/>
          </a:p>
        </p:txBody>
      </p:sp>
      <p:sp>
        <p:nvSpPr>
          <p:cNvPr id="3" name="Tijdelijke aanduiding voor inhoud 2">
            <a:extLst>
              <a:ext uri="{FF2B5EF4-FFF2-40B4-BE49-F238E27FC236}">
                <a16:creationId xmlns:a16="http://schemas.microsoft.com/office/drawing/2014/main" id="{9EF80DB7-79E2-726F-3572-E74568430744}"/>
              </a:ext>
            </a:extLst>
          </p:cNvPr>
          <p:cNvSpPr>
            <a:spLocks noGrp="1"/>
          </p:cNvSpPr>
          <p:nvPr>
            <p:ph idx="1"/>
          </p:nvPr>
        </p:nvSpPr>
        <p:spPr>
          <a:xfrm>
            <a:off x="557999" y="1799999"/>
            <a:ext cx="5200963" cy="4865977"/>
          </a:xfrm>
        </p:spPr>
        <p:txBody>
          <a:bodyPr vert="horz" lIns="91440" tIns="45720" rIns="91440" bIns="45720" rtlCol="0" anchor="t">
            <a:normAutofit/>
          </a:bodyPr>
          <a:lstStyle/>
          <a:p>
            <a:pPr marL="0" indent="0">
              <a:buNone/>
            </a:pPr>
            <a:r>
              <a:rPr lang="nl-NL" sz="2100" dirty="0">
                <a:ea typeface="Calibri"/>
                <a:cs typeface="Calibri"/>
              </a:rPr>
              <a:t>There is no exhaustive checklist covering all possible signals which could indicate radicalisation, because this subject is too complex </a:t>
            </a:r>
            <a:r>
              <a:rPr lang="nl-NL" sz="2100" dirty="0" err="1">
                <a:ea typeface="Calibri"/>
                <a:cs typeface="Calibri"/>
              </a:rPr>
              <a:t>and</a:t>
            </a:r>
            <a:r>
              <a:rPr lang="nl-NL" sz="2100" dirty="0">
                <a:ea typeface="Calibri"/>
                <a:cs typeface="Calibri"/>
              </a:rPr>
              <a:t> context-</a:t>
            </a:r>
            <a:r>
              <a:rPr lang="nl-NL" sz="2100" dirty="0" err="1">
                <a:ea typeface="Calibri"/>
                <a:cs typeface="Calibri"/>
              </a:rPr>
              <a:t>dependent</a:t>
            </a:r>
            <a:r>
              <a:rPr lang="nl-NL" sz="2100" dirty="0">
                <a:ea typeface="Calibri"/>
                <a:cs typeface="Calibri"/>
              </a:rPr>
              <a:t>. The </a:t>
            </a:r>
            <a:r>
              <a:rPr lang="nl-NL" sz="2100" dirty="0" err="1">
                <a:ea typeface="Calibri"/>
                <a:cs typeface="Calibri"/>
              </a:rPr>
              <a:t>process</a:t>
            </a:r>
            <a:r>
              <a:rPr lang="nl-NL" sz="2100" dirty="0">
                <a:ea typeface="Calibri"/>
                <a:cs typeface="Calibri"/>
              </a:rPr>
              <a:t> of </a:t>
            </a:r>
            <a:r>
              <a:rPr lang="nl-NL" sz="2100" dirty="0" err="1">
                <a:ea typeface="Calibri"/>
                <a:cs typeface="Calibri"/>
              </a:rPr>
              <a:t>radicalisation</a:t>
            </a:r>
            <a:r>
              <a:rPr lang="nl-NL" sz="2100" dirty="0">
                <a:ea typeface="Calibri"/>
                <a:cs typeface="Calibri"/>
              </a:rPr>
              <a:t> is </a:t>
            </a:r>
            <a:r>
              <a:rPr lang="nl-NL" sz="2100" dirty="0" err="1">
                <a:ea typeface="Calibri"/>
                <a:cs typeface="Calibri"/>
              </a:rPr>
              <a:t>constantly</a:t>
            </a:r>
            <a:r>
              <a:rPr lang="nl-NL" sz="2100" dirty="0">
                <a:ea typeface="Calibri"/>
                <a:cs typeface="Calibri"/>
              </a:rPr>
              <a:t> </a:t>
            </a:r>
            <a:r>
              <a:rPr lang="nl-NL" sz="2100" dirty="0" err="1">
                <a:ea typeface="Calibri"/>
                <a:cs typeface="Calibri"/>
              </a:rPr>
              <a:t>changing</a:t>
            </a:r>
            <a:r>
              <a:rPr lang="nl-NL" sz="2100" dirty="0">
                <a:ea typeface="Calibri"/>
                <a:cs typeface="Calibri"/>
              </a:rPr>
              <a:t> </a:t>
            </a:r>
            <a:r>
              <a:rPr lang="nl-NL" sz="2100" dirty="0" err="1">
                <a:ea typeface="Calibri"/>
                <a:cs typeface="Calibri"/>
              </a:rPr>
              <a:t>and</a:t>
            </a:r>
            <a:r>
              <a:rPr lang="nl-NL" sz="2100" dirty="0">
                <a:ea typeface="Calibri"/>
                <a:cs typeface="Calibri"/>
              </a:rPr>
              <a:t> </a:t>
            </a:r>
            <a:r>
              <a:rPr lang="nl-NL" sz="2100" dirty="0" err="1">
                <a:ea typeface="Calibri"/>
                <a:cs typeface="Calibri"/>
              </a:rPr>
              <a:t>evolving</a:t>
            </a:r>
            <a:r>
              <a:rPr lang="nl-NL" sz="2100" dirty="0">
                <a:ea typeface="Calibri"/>
                <a:cs typeface="Calibri"/>
              </a:rPr>
              <a:t>, </a:t>
            </a:r>
            <a:r>
              <a:rPr lang="nl-NL" sz="2100" dirty="0" err="1">
                <a:ea typeface="Calibri"/>
                <a:cs typeface="Calibri"/>
              </a:rPr>
              <a:t>and</a:t>
            </a:r>
            <a:r>
              <a:rPr lang="nl-NL" sz="2100" dirty="0">
                <a:ea typeface="Calibri"/>
                <a:cs typeface="Calibri"/>
              </a:rPr>
              <a:t> </a:t>
            </a:r>
            <a:r>
              <a:rPr lang="nl-NL" sz="2100" dirty="0" err="1">
                <a:ea typeface="Calibri"/>
                <a:cs typeface="Calibri"/>
              </a:rPr>
              <a:t>therefore</a:t>
            </a:r>
            <a:r>
              <a:rPr lang="nl-NL" sz="2100" dirty="0">
                <a:ea typeface="Calibri"/>
                <a:cs typeface="Calibri"/>
              </a:rPr>
              <a:t> </a:t>
            </a:r>
            <a:r>
              <a:rPr lang="nl-NL" sz="2100" dirty="0" err="1">
                <a:ea typeface="Calibri"/>
                <a:cs typeface="Calibri"/>
              </a:rPr>
              <a:t>the</a:t>
            </a:r>
            <a:r>
              <a:rPr lang="nl-NL" sz="2100" dirty="0">
                <a:ea typeface="Calibri"/>
                <a:cs typeface="Calibri"/>
              </a:rPr>
              <a:t> indicators of </a:t>
            </a:r>
            <a:r>
              <a:rPr lang="nl-NL" sz="2100" dirty="0" err="1">
                <a:ea typeface="Calibri"/>
                <a:cs typeface="Calibri"/>
              </a:rPr>
              <a:t>it</a:t>
            </a:r>
            <a:r>
              <a:rPr lang="nl-NL" sz="2100" dirty="0">
                <a:ea typeface="Calibri"/>
                <a:cs typeface="Calibri"/>
              </a:rPr>
              <a:t> as well.</a:t>
            </a:r>
          </a:p>
          <a:p>
            <a:pPr marL="0" indent="0">
              <a:buNone/>
            </a:pPr>
            <a:r>
              <a:rPr lang="nl-NL" sz="2100" dirty="0" err="1">
                <a:ea typeface="Calibri"/>
                <a:cs typeface="Calibri"/>
              </a:rPr>
              <a:t>However</a:t>
            </a:r>
            <a:r>
              <a:rPr lang="nl-NL" sz="2100" dirty="0">
                <a:ea typeface="Calibri"/>
                <a:cs typeface="Calibri"/>
              </a:rPr>
              <a:t>, here are </a:t>
            </a:r>
            <a:r>
              <a:rPr lang="nl-NL" sz="2100" dirty="0" err="1">
                <a:ea typeface="Calibri"/>
                <a:cs typeface="Calibri"/>
              </a:rPr>
              <a:t>some</a:t>
            </a:r>
            <a:r>
              <a:rPr lang="nl-NL" sz="2100" dirty="0">
                <a:ea typeface="Calibri"/>
                <a:cs typeface="Calibri"/>
              </a:rPr>
              <a:t> </a:t>
            </a:r>
            <a:r>
              <a:rPr lang="nl-NL" sz="2100" dirty="0" err="1">
                <a:ea typeface="Calibri"/>
                <a:cs typeface="Calibri"/>
              </a:rPr>
              <a:t>examples</a:t>
            </a:r>
            <a:r>
              <a:rPr lang="nl-NL" sz="2100" dirty="0">
                <a:ea typeface="Calibri"/>
                <a:cs typeface="Calibri"/>
              </a:rPr>
              <a:t> </a:t>
            </a:r>
            <a:r>
              <a:rPr lang="nl-NL" sz="2100" dirty="0" err="1">
                <a:ea typeface="Calibri"/>
                <a:cs typeface="Calibri"/>
              </a:rPr>
              <a:t>to</a:t>
            </a:r>
            <a:r>
              <a:rPr lang="nl-NL" sz="2100" dirty="0">
                <a:ea typeface="Calibri"/>
                <a:cs typeface="Calibri"/>
              </a:rPr>
              <a:t> show </a:t>
            </a:r>
            <a:r>
              <a:rPr lang="nl-NL" sz="2100" dirty="0" err="1">
                <a:ea typeface="Calibri"/>
                <a:cs typeface="Calibri"/>
              </a:rPr>
              <a:t>what</a:t>
            </a:r>
            <a:r>
              <a:rPr lang="nl-NL" sz="2100" dirty="0">
                <a:ea typeface="Calibri"/>
                <a:cs typeface="Calibri"/>
              </a:rPr>
              <a:t> these </a:t>
            </a:r>
            <a:r>
              <a:rPr lang="nl-NL" sz="2100" dirty="0" err="1">
                <a:ea typeface="Calibri"/>
                <a:cs typeface="Calibri"/>
              </a:rPr>
              <a:t>signals</a:t>
            </a:r>
            <a:r>
              <a:rPr lang="nl-NL" sz="2100" dirty="0">
                <a:ea typeface="Calibri"/>
                <a:cs typeface="Calibri"/>
              </a:rPr>
              <a:t> </a:t>
            </a:r>
            <a:r>
              <a:rPr lang="nl-NL" sz="2100" dirty="0" err="1">
                <a:ea typeface="Calibri"/>
                <a:cs typeface="Calibri"/>
              </a:rPr>
              <a:t>could</a:t>
            </a:r>
            <a:r>
              <a:rPr lang="nl-NL" sz="2100" dirty="0">
                <a:ea typeface="Calibri"/>
                <a:cs typeface="Calibri"/>
              </a:rPr>
              <a:t> look like:</a:t>
            </a:r>
            <a:endParaRPr lang="nl-NL" sz="2100" dirty="0"/>
          </a:p>
        </p:txBody>
      </p:sp>
      <p:pic>
        <p:nvPicPr>
          <p:cNvPr id="5" name="Εικόνα 4" descr="Εικόνα που περιέχει γραφικά, πορφυρό, κόκκινο, γραφιστική&#10;&#10;Περιγραφή που δημιουργήθηκε αυτόματα">
            <a:extLst>
              <a:ext uri="{FF2B5EF4-FFF2-40B4-BE49-F238E27FC236}">
                <a16:creationId xmlns:a16="http://schemas.microsoft.com/office/drawing/2014/main" id="{DE8D249C-04AA-B9D2-C7DF-F7EB1A5AB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587" y="257175"/>
            <a:ext cx="4124325" cy="6096000"/>
          </a:xfrm>
          <a:prstGeom prst="rect">
            <a:avLst/>
          </a:prstGeom>
        </p:spPr>
      </p:pic>
      <p:sp>
        <p:nvSpPr>
          <p:cNvPr id="6" name="Tekstvak 5">
            <a:extLst>
              <a:ext uri="{FF2B5EF4-FFF2-40B4-BE49-F238E27FC236}">
                <a16:creationId xmlns:a16="http://schemas.microsoft.com/office/drawing/2014/main" id="{9E6B3B3B-E4BD-51FB-E45A-2AAB92FADA86}"/>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Source </a:t>
            </a:r>
            <a:r>
              <a:rPr lang="nl-NL" sz="1200" dirty="0"/>
              <a:t>|</a:t>
            </a:r>
            <a:r>
              <a:rPr lang="nl-NL" sz="1200" dirty="0">
                <a:hlinkClick r:id="rId5"/>
              </a:rPr>
              <a:t>Pixabay License</a:t>
            </a:r>
            <a:endParaRPr lang="nl-NL" sz="1200" dirty="0"/>
          </a:p>
        </p:txBody>
      </p:sp>
    </p:spTree>
    <p:extLst>
      <p:ext uri="{BB962C8B-B14F-4D97-AF65-F5344CB8AC3E}">
        <p14:creationId xmlns:p14="http://schemas.microsoft.com/office/powerpoint/2010/main" val="9866766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B044C-DDDC-E640-E22C-808DF005D9FE}"/>
              </a:ext>
            </a:extLst>
          </p:cNvPr>
          <p:cNvSpPr>
            <a:spLocks noGrp="1"/>
          </p:cNvSpPr>
          <p:nvPr>
            <p:ph type="title"/>
          </p:nvPr>
        </p:nvSpPr>
        <p:spPr/>
        <p:txBody>
          <a:bodyPr/>
          <a:lstStyle/>
          <a:p>
            <a:r>
              <a:rPr lang="nl-NL" dirty="0" err="1"/>
              <a:t>Examples</a:t>
            </a:r>
            <a:r>
              <a:rPr lang="nl-NL" dirty="0"/>
              <a:t> of red </a:t>
            </a:r>
            <a:r>
              <a:rPr lang="nl-NL" dirty="0" err="1"/>
              <a:t>flag</a:t>
            </a:r>
            <a:r>
              <a:rPr lang="nl-NL" dirty="0"/>
              <a:t> </a:t>
            </a:r>
            <a:r>
              <a:rPr lang="nl-NL" dirty="0" err="1"/>
              <a:t>signals</a:t>
            </a:r>
            <a:r>
              <a:rPr lang="nl-NL" dirty="0"/>
              <a:t> (3/3)</a:t>
            </a:r>
          </a:p>
        </p:txBody>
      </p:sp>
      <p:sp>
        <p:nvSpPr>
          <p:cNvPr id="3" name="Tijdelijke aanduiding voor inhoud 2">
            <a:extLst>
              <a:ext uri="{FF2B5EF4-FFF2-40B4-BE49-F238E27FC236}">
                <a16:creationId xmlns:a16="http://schemas.microsoft.com/office/drawing/2014/main" id="{407023E5-F645-252F-C2B5-02FE2C3A5A16}"/>
              </a:ext>
            </a:extLst>
          </p:cNvPr>
          <p:cNvSpPr>
            <a:spLocks noGrp="1"/>
          </p:cNvSpPr>
          <p:nvPr>
            <p:ph idx="1"/>
          </p:nvPr>
        </p:nvSpPr>
        <p:spPr>
          <a:xfrm>
            <a:off x="558000" y="1799999"/>
            <a:ext cx="5538000" cy="4865977"/>
          </a:xfrm>
        </p:spPr>
        <p:txBody>
          <a:bodyPr>
            <a:normAutofit/>
          </a:bodyPr>
          <a:lstStyle/>
          <a:p>
            <a:pPr marL="285750" indent="-285750">
              <a:buFont typeface="Arial,Sans-Serif"/>
              <a:buChar char="•"/>
            </a:pPr>
            <a:r>
              <a:rPr lang="nl-NL" sz="2400" dirty="0">
                <a:ea typeface="Calibri" panose="020F0502020204030204"/>
                <a:cs typeface="Calibri" panose="020F0502020204030204"/>
              </a:rPr>
              <a:t>The </a:t>
            </a:r>
            <a:r>
              <a:rPr lang="nl-NL" sz="2400" dirty="0" err="1">
                <a:ea typeface="Calibri" panose="020F0502020204030204"/>
                <a:cs typeface="Calibri" panose="020F0502020204030204"/>
              </a:rPr>
              <a:t>use</a:t>
            </a:r>
            <a:r>
              <a:rPr lang="nl-NL" sz="2400" dirty="0">
                <a:ea typeface="Calibri" panose="020F0502020204030204"/>
                <a:cs typeface="Calibri" panose="020F0502020204030204"/>
              </a:rPr>
              <a:t> of </a:t>
            </a:r>
            <a:r>
              <a:rPr lang="nl-NL" sz="2400" dirty="0" err="1">
                <a:ea typeface="Calibri" panose="020F0502020204030204"/>
                <a:cs typeface="Calibri" panose="020F0502020204030204"/>
              </a:rPr>
              <a:t>problematic</a:t>
            </a:r>
            <a:r>
              <a:rPr lang="nl-NL" sz="2400" dirty="0">
                <a:ea typeface="Calibri" panose="020F0502020204030204"/>
                <a:cs typeface="Calibri" panose="020F0502020204030204"/>
              </a:rPr>
              <a:t> statements or </a:t>
            </a:r>
            <a:r>
              <a:rPr lang="nl-NL" sz="2400" dirty="0" err="1">
                <a:ea typeface="Calibri" panose="020F0502020204030204"/>
                <a:cs typeface="Calibri" panose="020F0502020204030204"/>
              </a:rPr>
              <a:t>language</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known</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to</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be</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affiliated</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with</a:t>
            </a:r>
            <a:r>
              <a:rPr lang="nl-NL" sz="2400" dirty="0">
                <a:ea typeface="Calibri" panose="020F0502020204030204"/>
                <a:cs typeface="Calibri" panose="020F0502020204030204"/>
              </a:rPr>
              <a:t> disinformation or </a:t>
            </a:r>
            <a:r>
              <a:rPr lang="nl-NL" sz="2400" dirty="0" err="1">
                <a:ea typeface="Calibri" panose="020F0502020204030204"/>
                <a:cs typeface="Calibri" panose="020F0502020204030204"/>
              </a:rPr>
              <a:t>radical</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groups</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for</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example</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emphasising</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us</a:t>
            </a:r>
            <a:r>
              <a:rPr lang="nl-NL" sz="2400" dirty="0">
                <a:ea typeface="Calibri" panose="020F0502020204030204"/>
                <a:cs typeface="Calibri" panose="020F0502020204030204"/>
              </a:rPr>
              <a:t>-versus-</a:t>
            </a:r>
            <a:r>
              <a:rPr lang="nl-NL" sz="2400" dirty="0" err="1">
                <a:ea typeface="Calibri" panose="020F0502020204030204"/>
                <a:cs typeface="Calibri" panose="020F0502020204030204"/>
              </a:rPr>
              <a:t>them</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divisions</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related</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to</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ethinicity</a:t>
            </a:r>
            <a:r>
              <a:rPr lang="nl-NL" sz="2400" dirty="0">
                <a:ea typeface="Calibri" panose="020F0502020204030204"/>
                <a:cs typeface="Calibri" panose="020F0502020204030204"/>
              </a:rPr>
              <a:t> or </a:t>
            </a:r>
            <a:r>
              <a:rPr lang="nl-NL" sz="2400" dirty="0" err="1">
                <a:ea typeface="Calibri" panose="020F0502020204030204"/>
                <a:cs typeface="Calibri" panose="020F0502020204030204"/>
              </a:rPr>
              <a:t>religion</a:t>
            </a:r>
            <a:r>
              <a:rPr lang="nl-NL" sz="2400" dirty="0">
                <a:ea typeface="Calibri" panose="020F0502020204030204"/>
                <a:cs typeface="Calibri" panose="020F0502020204030204"/>
              </a:rPr>
              <a:t>. </a:t>
            </a:r>
          </a:p>
          <a:p>
            <a:pPr marL="285750" indent="-285750">
              <a:buFont typeface="Arial"/>
              <a:buChar char="•"/>
            </a:pPr>
            <a:r>
              <a:rPr lang="nl-NL" sz="2400" dirty="0">
                <a:ea typeface="Calibri" panose="020F0502020204030204"/>
                <a:cs typeface="Calibri" panose="020F0502020204030204"/>
              </a:rPr>
              <a:t>An </a:t>
            </a:r>
            <a:r>
              <a:rPr lang="nl-NL" sz="2400" dirty="0" err="1">
                <a:ea typeface="Calibri" panose="020F0502020204030204"/>
                <a:cs typeface="Calibri" panose="020F0502020204030204"/>
              </a:rPr>
              <a:t>increasing</a:t>
            </a:r>
            <a:r>
              <a:rPr lang="nl-NL" sz="2400" dirty="0">
                <a:ea typeface="Calibri" panose="020F0502020204030204"/>
                <a:cs typeface="Calibri" panose="020F0502020204030204"/>
              </a:rPr>
              <a:t> sense of </a:t>
            </a:r>
            <a:r>
              <a:rPr lang="nl-NL" sz="2400" dirty="0" err="1">
                <a:ea typeface="Calibri" panose="020F0502020204030204"/>
                <a:cs typeface="Calibri" panose="020F0502020204030204"/>
              </a:rPr>
              <a:t>belonging</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to</a:t>
            </a:r>
            <a:r>
              <a:rPr lang="nl-NL" sz="2400" dirty="0">
                <a:ea typeface="Calibri" panose="020F0502020204030204"/>
                <a:cs typeface="Calibri" panose="020F0502020204030204"/>
              </a:rPr>
              <a:t> a </a:t>
            </a:r>
            <a:r>
              <a:rPr lang="nl-NL" sz="2400" dirty="0" err="1">
                <a:ea typeface="Calibri" panose="020F0502020204030204"/>
                <a:cs typeface="Calibri" panose="020F0502020204030204"/>
              </a:rPr>
              <a:t>particular</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political</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religious</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ethnic</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group</a:t>
            </a:r>
            <a:r>
              <a:rPr lang="nl-NL" sz="2400" dirty="0">
                <a:ea typeface="Calibri" panose="020F0502020204030204"/>
                <a:cs typeface="Calibri" panose="020F0502020204030204"/>
              </a:rPr>
              <a:t>, or </a:t>
            </a:r>
            <a:r>
              <a:rPr lang="nl-NL" sz="2400" dirty="0" err="1">
                <a:ea typeface="Calibri" panose="020F0502020204030204"/>
                <a:cs typeface="Calibri" panose="020F0502020204030204"/>
              </a:rPr>
              <a:t>contrarily</a:t>
            </a:r>
            <a:r>
              <a:rPr lang="nl-NL" sz="2400" dirty="0">
                <a:ea typeface="Calibri" panose="020F0502020204030204"/>
                <a:cs typeface="Calibri" panose="020F0502020204030204"/>
              </a:rPr>
              <a:t>, feeling like </a:t>
            </a:r>
            <a:r>
              <a:rPr lang="nl-NL" sz="2400" dirty="0" err="1">
                <a:ea typeface="Calibri" panose="020F0502020204030204"/>
                <a:cs typeface="Calibri" panose="020F0502020204030204"/>
              </a:rPr>
              <a:t>they</a:t>
            </a:r>
            <a:r>
              <a:rPr lang="nl-NL" sz="2400" dirty="0">
                <a:ea typeface="Calibri" panose="020F0502020204030204"/>
                <a:cs typeface="Calibri" panose="020F0502020204030204"/>
              </a:rPr>
              <a:t> do </a:t>
            </a:r>
            <a:r>
              <a:rPr lang="nl-NL" sz="2400" dirty="0" err="1">
                <a:ea typeface="Calibri" panose="020F0502020204030204"/>
                <a:cs typeface="Calibri" panose="020F0502020204030204"/>
              </a:rPr>
              <a:t>not</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belong</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anywhere</a:t>
            </a:r>
            <a:r>
              <a:rPr lang="nl-NL" sz="2400" dirty="0">
                <a:ea typeface="Calibri" panose="020F0502020204030204"/>
                <a:cs typeface="Calibri" panose="020F0502020204030204"/>
              </a:rPr>
              <a:t>.</a:t>
            </a:r>
          </a:p>
          <a:p>
            <a:pPr marL="285750" indent="-285750">
              <a:buFont typeface="Arial"/>
              <a:buChar char="•"/>
            </a:pPr>
            <a:r>
              <a:rPr lang="nl-NL" sz="2400" dirty="0" err="1">
                <a:ea typeface="Calibri" panose="020F0502020204030204"/>
                <a:cs typeface="Calibri" panose="020F0502020204030204"/>
              </a:rPr>
              <a:t>Breaking</a:t>
            </a:r>
            <a:r>
              <a:rPr lang="nl-NL" sz="2400" dirty="0">
                <a:ea typeface="Calibri" panose="020F0502020204030204"/>
                <a:cs typeface="Calibri" panose="020F0502020204030204"/>
              </a:rPr>
              <a:t> off </a:t>
            </a:r>
            <a:r>
              <a:rPr lang="nl-NL" sz="2400" dirty="0" err="1">
                <a:ea typeface="Calibri" panose="020F0502020204030204"/>
                <a:cs typeface="Calibri" panose="020F0502020204030204"/>
              </a:rPr>
              <a:t>old</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friendships</a:t>
            </a:r>
            <a:r>
              <a:rPr lang="nl-NL" sz="2400" dirty="0">
                <a:ea typeface="Calibri" panose="020F0502020204030204"/>
                <a:cs typeface="Calibri" panose="020F0502020204030204"/>
              </a:rPr>
              <a:t> in </a:t>
            </a:r>
            <a:r>
              <a:rPr lang="nl-NL" sz="2400" dirty="0" err="1">
                <a:ea typeface="Calibri" panose="020F0502020204030204"/>
                <a:cs typeface="Calibri" panose="020F0502020204030204"/>
              </a:rPr>
              <a:t>favor</a:t>
            </a:r>
            <a:r>
              <a:rPr lang="nl-NL" sz="2400" dirty="0">
                <a:ea typeface="Calibri" panose="020F0502020204030204"/>
                <a:cs typeface="Calibri" panose="020F0502020204030204"/>
              </a:rPr>
              <a:t> of new </a:t>
            </a:r>
            <a:r>
              <a:rPr lang="nl-NL" sz="2400" dirty="0" err="1">
                <a:ea typeface="Calibri" panose="020F0502020204030204"/>
                <a:cs typeface="Calibri" panose="020F0502020204030204"/>
              </a:rPr>
              <a:t>friends</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from</a:t>
            </a:r>
            <a:r>
              <a:rPr lang="nl-NL" sz="2400" dirty="0">
                <a:ea typeface="Calibri" panose="020F0502020204030204"/>
                <a:cs typeface="Calibri" panose="020F0502020204030204"/>
              </a:rPr>
              <a:t> a </a:t>
            </a:r>
            <a:r>
              <a:rPr lang="nl-NL" sz="2400" dirty="0" err="1">
                <a:ea typeface="Calibri" panose="020F0502020204030204"/>
                <a:cs typeface="Calibri" panose="020F0502020204030204"/>
              </a:rPr>
              <a:t>radical</a:t>
            </a:r>
            <a:r>
              <a:rPr lang="nl-NL" sz="2400" dirty="0">
                <a:ea typeface="Calibri" panose="020F0502020204030204"/>
                <a:cs typeface="Calibri" panose="020F0502020204030204"/>
              </a:rPr>
              <a:t> </a:t>
            </a:r>
            <a:r>
              <a:rPr lang="nl-NL" sz="2400" dirty="0" err="1">
                <a:ea typeface="Calibri" panose="020F0502020204030204"/>
                <a:cs typeface="Calibri" panose="020F0502020204030204"/>
              </a:rPr>
              <a:t>group</a:t>
            </a:r>
            <a:r>
              <a:rPr lang="nl-NL" sz="2400" dirty="0">
                <a:ea typeface="Calibri" panose="020F0502020204030204"/>
                <a:cs typeface="Calibri" panose="020F0502020204030204"/>
              </a:rPr>
              <a:t>.</a:t>
            </a:r>
          </a:p>
          <a:p>
            <a:pPr algn="just"/>
            <a:endParaRPr lang="nl-NL" dirty="0"/>
          </a:p>
        </p:txBody>
      </p:sp>
      <p:sp>
        <p:nvSpPr>
          <p:cNvPr id="4" name="Tijdelijke aanduiding voor inhoud 2">
            <a:extLst>
              <a:ext uri="{FF2B5EF4-FFF2-40B4-BE49-F238E27FC236}">
                <a16:creationId xmlns:a16="http://schemas.microsoft.com/office/drawing/2014/main" id="{4BE85469-928F-8A34-0F4E-932B7701FC50}"/>
              </a:ext>
            </a:extLst>
          </p:cNvPr>
          <p:cNvSpPr txBox="1">
            <a:spLocks/>
          </p:cNvSpPr>
          <p:nvPr/>
        </p:nvSpPr>
        <p:spPr>
          <a:xfrm>
            <a:off x="6085268" y="1799999"/>
            <a:ext cx="5680414" cy="48659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a:buChar char="•"/>
            </a:pPr>
            <a:r>
              <a:rPr lang="nl-NL" dirty="0">
                <a:ea typeface="Calibri" panose="020F0502020204030204"/>
                <a:cs typeface="Calibri" panose="020F0502020204030204"/>
              </a:rPr>
              <a:t>Changes in </a:t>
            </a:r>
            <a:r>
              <a:rPr lang="nl-NL" dirty="0" err="1">
                <a:ea typeface="Calibri" panose="020F0502020204030204"/>
                <a:cs typeface="Calibri" panose="020F0502020204030204"/>
              </a:rPr>
              <a:t>mood</a:t>
            </a:r>
            <a:r>
              <a:rPr lang="nl-NL" dirty="0">
                <a:ea typeface="Calibri" panose="020F0502020204030204"/>
                <a:cs typeface="Calibri" panose="020F0502020204030204"/>
              </a:rPr>
              <a:t> </a:t>
            </a:r>
            <a:r>
              <a:rPr lang="nl-NL" dirty="0" err="1">
                <a:ea typeface="Calibri" panose="020F0502020204030204"/>
                <a:cs typeface="Calibri" panose="020F0502020204030204"/>
              </a:rPr>
              <a:t>and</a:t>
            </a:r>
            <a:r>
              <a:rPr lang="nl-NL" dirty="0">
                <a:ea typeface="Calibri" panose="020F0502020204030204"/>
                <a:cs typeface="Calibri" panose="020F0502020204030204"/>
              </a:rPr>
              <a:t>/or </a:t>
            </a:r>
            <a:r>
              <a:rPr lang="nl-NL" dirty="0" err="1">
                <a:ea typeface="Calibri" panose="020F0502020204030204"/>
                <a:cs typeface="Calibri" panose="020F0502020204030204"/>
              </a:rPr>
              <a:t>isolating</a:t>
            </a:r>
            <a:r>
              <a:rPr lang="nl-NL" dirty="0">
                <a:ea typeface="Calibri" panose="020F0502020204030204"/>
                <a:cs typeface="Calibri" panose="020F0502020204030204"/>
              </a:rPr>
              <a:t> </a:t>
            </a:r>
            <a:r>
              <a:rPr lang="nl-NL" dirty="0" err="1">
                <a:ea typeface="Calibri" panose="020F0502020204030204"/>
                <a:cs typeface="Calibri" panose="020F0502020204030204"/>
              </a:rPr>
              <a:t>oneself</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Noticeable</a:t>
            </a:r>
            <a:r>
              <a:rPr lang="nl-NL" dirty="0">
                <a:ea typeface="Calibri" panose="020F0502020204030204"/>
                <a:cs typeface="Calibri" panose="020F0502020204030204"/>
              </a:rPr>
              <a:t> changes in (school) performance or </a:t>
            </a:r>
            <a:r>
              <a:rPr lang="nl-NL" dirty="0" err="1">
                <a:ea typeface="Calibri" panose="020F0502020204030204"/>
                <a:cs typeface="Calibri" panose="020F0502020204030204"/>
              </a:rPr>
              <a:t>absenteeism</a:t>
            </a:r>
            <a:r>
              <a:rPr lang="nl-NL" dirty="0">
                <a:ea typeface="Calibri" panose="020F0502020204030204"/>
                <a:cs typeface="Calibri" panose="020F0502020204030204"/>
              </a:rPr>
              <a:t>.</a:t>
            </a:r>
          </a:p>
          <a:p>
            <a:pPr marL="285750" indent="-285750">
              <a:buFont typeface="Arial"/>
              <a:buChar char="•"/>
            </a:pPr>
            <a:r>
              <a:rPr lang="nl-NL" dirty="0">
                <a:ea typeface="Calibri" panose="020F0502020204030204"/>
                <a:cs typeface="Calibri" panose="020F0502020204030204"/>
              </a:rPr>
              <a:t>Engagement in different </a:t>
            </a:r>
            <a:r>
              <a:rPr lang="nl-NL" dirty="0" err="1">
                <a:ea typeface="Calibri" panose="020F0502020204030204"/>
                <a:cs typeface="Calibri" panose="020F0502020204030204"/>
              </a:rPr>
              <a:t>leisure</a:t>
            </a:r>
            <a:r>
              <a:rPr lang="nl-NL" dirty="0">
                <a:ea typeface="Calibri" panose="020F0502020204030204"/>
                <a:cs typeface="Calibri" panose="020F0502020204030204"/>
              </a:rPr>
              <a:t> </a:t>
            </a:r>
            <a:r>
              <a:rPr lang="nl-NL" dirty="0" err="1">
                <a:ea typeface="Calibri" panose="020F0502020204030204"/>
                <a:cs typeface="Calibri" panose="020F0502020204030204"/>
              </a:rPr>
              <a:t>activities</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Participating</a:t>
            </a:r>
            <a:r>
              <a:rPr lang="nl-NL" dirty="0">
                <a:ea typeface="Calibri" panose="020F0502020204030204"/>
                <a:cs typeface="Calibri" panose="020F0502020204030204"/>
              </a:rPr>
              <a:t> in </a:t>
            </a:r>
            <a:r>
              <a:rPr lang="nl-NL" dirty="0" err="1">
                <a:ea typeface="Calibri" panose="020F0502020204030204"/>
                <a:cs typeface="Calibri" panose="020F0502020204030204"/>
              </a:rPr>
              <a:t>demonstrations</a:t>
            </a:r>
            <a:r>
              <a:rPr lang="nl-NL" dirty="0">
                <a:ea typeface="Calibri" panose="020F0502020204030204"/>
                <a:cs typeface="Calibri" panose="020F0502020204030204"/>
              </a:rPr>
              <a:t>.</a:t>
            </a:r>
          </a:p>
          <a:p>
            <a:pPr marL="285750" indent="-285750">
              <a:buFont typeface="Arial"/>
              <a:buChar char="•"/>
            </a:pPr>
            <a:r>
              <a:rPr lang="nl-NL" dirty="0" err="1">
                <a:ea typeface="Calibri" panose="020F0502020204030204"/>
                <a:cs typeface="Calibri" panose="020F0502020204030204"/>
              </a:rPr>
              <a:t>Rejecting</a:t>
            </a:r>
            <a:r>
              <a:rPr lang="nl-NL" dirty="0">
                <a:ea typeface="Calibri" panose="020F0502020204030204"/>
                <a:cs typeface="Calibri" panose="020F0502020204030204"/>
              </a:rPr>
              <a:t> attitude </a:t>
            </a:r>
            <a:r>
              <a:rPr lang="nl-NL" dirty="0" err="1">
                <a:ea typeface="Calibri" panose="020F0502020204030204"/>
                <a:cs typeface="Calibri" panose="020F0502020204030204"/>
              </a:rPr>
              <a:t>towards</a:t>
            </a:r>
            <a:r>
              <a:rPr lang="nl-NL" dirty="0">
                <a:ea typeface="Calibri" panose="020F0502020204030204"/>
                <a:cs typeface="Calibri" panose="020F0502020204030204"/>
              </a:rPr>
              <a:t> society </a:t>
            </a:r>
            <a:r>
              <a:rPr lang="nl-NL" dirty="0" err="1">
                <a:ea typeface="Calibri" panose="020F0502020204030204"/>
                <a:cs typeface="Calibri" panose="020F0502020204030204"/>
              </a:rPr>
              <a:t>and</a:t>
            </a:r>
            <a:r>
              <a:rPr lang="nl-NL" dirty="0">
                <a:ea typeface="Calibri" panose="020F0502020204030204"/>
                <a:cs typeface="Calibri" panose="020F0502020204030204"/>
              </a:rPr>
              <a:t> </a:t>
            </a:r>
            <a:r>
              <a:rPr lang="nl-NL" dirty="0" err="1">
                <a:ea typeface="Calibri" panose="020F0502020204030204"/>
                <a:cs typeface="Calibri" panose="020F0502020204030204"/>
              </a:rPr>
              <a:t>authorities</a:t>
            </a:r>
            <a:r>
              <a:rPr lang="nl-NL" dirty="0">
                <a:ea typeface="Calibri" panose="020F0502020204030204"/>
                <a:cs typeface="Calibri" panose="020F0502020204030204"/>
              </a:rPr>
              <a:t>.</a:t>
            </a:r>
          </a:p>
          <a:p>
            <a:pPr marL="285750" indent="-285750">
              <a:buFont typeface="Arial"/>
              <a:buChar char="•"/>
            </a:pPr>
            <a:r>
              <a:rPr lang="nl-NL" dirty="0">
                <a:ea typeface="Calibri" panose="020F0502020204030204"/>
                <a:cs typeface="Calibri" panose="020F0502020204030204"/>
              </a:rPr>
              <a:t>Radical changes in clothes or appearance.</a:t>
            </a:r>
          </a:p>
          <a:p>
            <a:pPr marL="285750" indent="-285750">
              <a:buFont typeface="Arial"/>
              <a:buChar char="•"/>
            </a:pPr>
            <a:r>
              <a:rPr lang="nl-NL" dirty="0">
                <a:ea typeface="Calibri" panose="020F0502020204030204"/>
                <a:cs typeface="Calibri" panose="020F0502020204030204"/>
              </a:rPr>
              <a:t>Recent exposure to one or more trigger factors.</a:t>
            </a:r>
          </a:p>
          <a:p>
            <a:pPr algn="just"/>
            <a:endParaRPr lang="nl-NL" dirty="0"/>
          </a:p>
        </p:txBody>
      </p:sp>
      <p:pic>
        <p:nvPicPr>
          <p:cNvPr id="10" name="Εικόνα 9" descr="Εικόνα που περιέχει σημαία, κόκκινο, πορφυρό&#10;&#10;Περιγραφή που δημιουργήθηκε αυτόματα">
            <a:extLst>
              <a:ext uri="{FF2B5EF4-FFF2-40B4-BE49-F238E27FC236}">
                <a16:creationId xmlns:a16="http://schemas.microsoft.com/office/drawing/2014/main" id="{0E2A1992-18DE-7217-B5BE-E85D4599239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79567" y="192024"/>
            <a:ext cx="1678558" cy="1620857"/>
          </a:xfrm>
          <a:prstGeom prst="rect">
            <a:avLst/>
          </a:prstGeom>
        </p:spPr>
      </p:pic>
      <p:pic>
        <p:nvPicPr>
          <p:cNvPr id="11" name="Εικόνα 10" descr="Εικόνα που περιέχει σημαία, κόκκινο, πορφυρό&#10;&#10;Περιγραφή που δημιουργήθηκε αυτόματα">
            <a:extLst>
              <a:ext uri="{FF2B5EF4-FFF2-40B4-BE49-F238E27FC236}">
                <a16:creationId xmlns:a16="http://schemas.microsoft.com/office/drawing/2014/main" id="{418F50B9-96AE-3D6A-3481-461BC81BEA9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33318" y="179142"/>
            <a:ext cx="1678558" cy="1620857"/>
          </a:xfrm>
          <a:prstGeom prst="rect">
            <a:avLst/>
          </a:prstGeom>
        </p:spPr>
      </p:pic>
      <p:pic>
        <p:nvPicPr>
          <p:cNvPr id="12" name="Εικόνα 11" descr="Εικόνα που περιέχει σημαία, κόκκινο, πορφυρό&#10;&#10;Περιγραφή που δημιουργήθηκε αυτόματα">
            <a:extLst>
              <a:ext uri="{FF2B5EF4-FFF2-40B4-BE49-F238E27FC236}">
                <a16:creationId xmlns:a16="http://schemas.microsoft.com/office/drawing/2014/main" id="{42BC52FF-B5C2-E15F-F360-0A47683F21F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6492" y="138215"/>
            <a:ext cx="1678558" cy="1620857"/>
          </a:xfrm>
          <a:prstGeom prst="rect">
            <a:avLst/>
          </a:prstGeom>
        </p:spPr>
      </p:pic>
      <p:sp>
        <p:nvSpPr>
          <p:cNvPr id="13" name="Tekstvak 5">
            <a:extLst>
              <a:ext uri="{FF2B5EF4-FFF2-40B4-BE49-F238E27FC236}">
                <a16:creationId xmlns:a16="http://schemas.microsoft.com/office/drawing/2014/main" id="{436AF8A4-E9CB-03BE-DBC2-CA6FBFE23E75}"/>
              </a:ext>
            </a:extLst>
          </p:cNvPr>
          <p:cNvSpPr txBox="1"/>
          <p:nvPr/>
        </p:nvSpPr>
        <p:spPr>
          <a:xfrm>
            <a:off x="8502316" y="6603467"/>
            <a:ext cx="3689684" cy="276999"/>
          </a:xfrm>
          <a:prstGeom prst="rect">
            <a:avLst/>
          </a:prstGeom>
        </p:spPr>
        <p:txBody>
          <a:bodyPr wrap="square" rtlCol="0">
            <a:spAutoFit/>
          </a:bodyPr>
          <a:lstStyle/>
          <a:p>
            <a:pPr algn="r"/>
            <a:r>
              <a:rPr lang="nl-NL" sz="1200" dirty="0">
                <a:hlinkClick r:id="rId4"/>
              </a:rPr>
              <a:t>Source </a:t>
            </a:r>
            <a:r>
              <a:rPr lang="nl-NL" sz="1200" dirty="0"/>
              <a:t>|</a:t>
            </a:r>
            <a:r>
              <a:rPr lang="nl-NL" sz="1200" dirty="0">
                <a:hlinkClick r:id="rId5"/>
              </a:rPr>
              <a:t>Pixabay License</a:t>
            </a:r>
            <a:endParaRPr lang="nl-NL" sz="1200" dirty="0"/>
          </a:p>
        </p:txBody>
      </p:sp>
    </p:spTree>
    <p:extLst>
      <p:ext uri="{BB962C8B-B14F-4D97-AF65-F5344CB8AC3E}">
        <p14:creationId xmlns:p14="http://schemas.microsoft.com/office/powerpoint/2010/main" val="1476825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a:xfrm>
            <a:off x="558000" y="715951"/>
            <a:ext cx="11059692" cy="605096"/>
          </a:xfrm>
        </p:spPr>
        <p:txBody>
          <a:bodyPr>
            <a:normAutofit/>
          </a:bodyPr>
          <a:lstStyle/>
          <a:p>
            <a:r>
              <a:rPr lang="en-GB" sz="2400" dirty="0">
                <a:ea typeface="Adobe Gothic Std B"/>
              </a:rPr>
              <a:t>References and further reading</a:t>
            </a:r>
            <a:r>
              <a:rPr lang="en-GB" sz="2400">
                <a:ea typeface="Adobe Gothic Std B"/>
              </a:rPr>
              <a:t> </a:t>
            </a:r>
            <a:endParaRPr lang="en-GB" sz="2400"/>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274112"/>
            <a:ext cx="10816017" cy="4865977"/>
          </a:xfrm>
        </p:spPr>
        <p:txBody>
          <a:bodyPr vert="horz" lIns="91440" tIns="45720" rIns="91440" bIns="45720" rtlCol="0" anchor="t">
            <a:noAutofit/>
          </a:bodyPr>
          <a:lstStyle/>
          <a:p>
            <a:pPr>
              <a:lnSpc>
                <a:spcPct val="150000"/>
              </a:lnSpc>
            </a:pPr>
            <a:r>
              <a:rPr lang="nl-NL" sz="1700" b="1" dirty="0">
                <a:cs typeface="Times New Roman"/>
              </a:rPr>
              <a:t>The </a:t>
            </a:r>
            <a:r>
              <a:rPr lang="nl-NL" sz="1700" b="1" err="1">
                <a:cs typeface="Times New Roman"/>
              </a:rPr>
              <a:t>guidelines</a:t>
            </a:r>
            <a:r>
              <a:rPr lang="nl-NL" sz="1700" b="1" dirty="0">
                <a:cs typeface="Times New Roman"/>
              </a:rPr>
              <a:t> of </a:t>
            </a:r>
            <a:r>
              <a:rPr lang="nl-NL" sz="1700" b="1" err="1">
                <a:cs typeface="Times New Roman"/>
              </a:rPr>
              <a:t>the</a:t>
            </a:r>
            <a:r>
              <a:rPr lang="nl-NL" sz="1700" b="1" dirty="0">
                <a:cs typeface="Times New Roman"/>
              </a:rPr>
              <a:t> COSTAID-project on </a:t>
            </a:r>
            <a:r>
              <a:rPr lang="nl-NL" sz="1700" b="1" dirty="0">
                <a:cs typeface="Times New Roman"/>
                <a:hlinkClick r:id="rId3"/>
              </a:rPr>
              <a:t>costaid.eu</a:t>
            </a:r>
            <a:r>
              <a:rPr lang="nl-NL" sz="1700" b="1" dirty="0">
                <a:cs typeface="Times New Roman"/>
              </a:rPr>
              <a:t>, on </a:t>
            </a:r>
            <a:r>
              <a:rPr lang="nl-NL" sz="1700" b="1" err="1">
                <a:cs typeface="Times New Roman"/>
              </a:rPr>
              <a:t>which</a:t>
            </a:r>
            <a:r>
              <a:rPr lang="nl-NL" sz="1700" b="1" dirty="0">
                <a:cs typeface="Times New Roman"/>
              </a:rPr>
              <a:t> these slides are </a:t>
            </a:r>
            <a:r>
              <a:rPr lang="nl-NL" sz="1700" b="1" err="1">
                <a:cs typeface="Times New Roman"/>
              </a:rPr>
              <a:t>based</a:t>
            </a:r>
            <a:r>
              <a:rPr lang="nl-NL" sz="1700" b="1" dirty="0">
                <a:cs typeface="Times New Roman"/>
              </a:rPr>
              <a:t>.</a:t>
            </a:r>
            <a:endParaRPr lang="nl-NL"/>
          </a:p>
          <a:p>
            <a:pPr>
              <a:lnSpc>
                <a:spcPct val="150000"/>
              </a:lnSpc>
            </a:pPr>
            <a:r>
              <a:rPr lang="nl-NL" sz="1700" err="1">
                <a:cs typeface="Times New Roman"/>
              </a:rPr>
              <a:t>Ajzen</a:t>
            </a:r>
            <a:r>
              <a:rPr lang="nl-NL" sz="1700" dirty="0">
                <a:cs typeface="Times New Roman"/>
              </a:rPr>
              <a:t>, I. (1991). The </a:t>
            </a:r>
            <a:r>
              <a:rPr lang="nl-NL" sz="1700" err="1">
                <a:cs typeface="Times New Roman"/>
              </a:rPr>
              <a:t>theory</a:t>
            </a:r>
            <a:r>
              <a:rPr lang="nl-NL" sz="1700" dirty="0">
                <a:cs typeface="Times New Roman"/>
              </a:rPr>
              <a:t> of </a:t>
            </a:r>
            <a:r>
              <a:rPr lang="nl-NL" sz="1700" err="1">
                <a:cs typeface="Times New Roman"/>
              </a:rPr>
              <a:t>planned</a:t>
            </a:r>
            <a:r>
              <a:rPr lang="nl-NL" sz="1700" dirty="0">
                <a:cs typeface="Times New Roman"/>
              </a:rPr>
              <a:t> </a:t>
            </a:r>
            <a:r>
              <a:rPr lang="nl-NL" sz="1700" err="1">
                <a:cs typeface="Times New Roman"/>
              </a:rPr>
              <a:t>behavior</a:t>
            </a:r>
            <a:r>
              <a:rPr lang="nl-NL" sz="1700" dirty="0">
                <a:cs typeface="Times New Roman"/>
              </a:rPr>
              <a:t>. </a:t>
            </a:r>
            <a:r>
              <a:rPr lang="nl-NL" sz="1700" i="1" err="1">
                <a:cs typeface="Times New Roman"/>
              </a:rPr>
              <a:t>Organizational</a:t>
            </a:r>
            <a:r>
              <a:rPr lang="nl-NL" sz="1700" i="1" dirty="0">
                <a:cs typeface="Times New Roman"/>
              </a:rPr>
              <a:t> </a:t>
            </a:r>
            <a:r>
              <a:rPr lang="nl-NL" sz="1700" i="1" err="1">
                <a:cs typeface="Times New Roman"/>
              </a:rPr>
              <a:t>Behavior</a:t>
            </a:r>
            <a:r>
              <a:rPr lang="nl-NL" sz="1700" i="1" dirty="0">
                <a:cs typeface="Times New Roman"/>
              </a:rPr>
              <a:t> </a:t>
            </a:r>
            <a:r>
              <a:rPr lang="nl-NL" sz="1700" i="1" err="1">
                <a:cs typeface="Times New Roman"/>
              </a:rPr>
              <a:t>and</a:t>
            </a:r>
            <a:r>
              <a:rPr lang="nl-NL" sz="1700" i="1" dirty="0">
                <a:cs typeface="Times New Roman"/>
              </a:rPr>
              <a:t> Human </a:t>
            </a:r>
            <a:r>
              <a:rPr lang="nl-NL" sz="1700" i="1" err="1">
                <a:cs typeface="Times New Roman"/>
              </a:rPr>
              <a:t>Decision</a:t>
            </a:r>
            <a:r>
              <a:rPr lang="nl-NL" sz="1700" i="1" dirty="0">
                <a:cs typeface="Times New Roman"/>
              </a:rPr>
              <a:t> </a:t>
            </a:r>
            <a:r>
              <a:rPr lang="nl-NL" sz="1700" i="1" err="1">
                <a:cs typeface="Times New Roman"/>
              </a:rPr>
              <a:t>Processes</a:t>
            </a:r>
            <a:r>
              <a:rPr lang="nl-NL" sz="1700" dirty="0">
                <a:cs typeface="Times New Roman"/>
              </a:rPr>
              <a:t>, </a:t>
            </a:r>
            <a:r>
              <a:rPr lang="nl-NL" sz="1700" i="1" dirty="0">
                <a:cs typeface="Times New Roman"/>
              </a:rPr>
              <a:t>50</a:t>
            </a:r>
            <a:r>
              <a:rPr lang="nl-NL" sz="1700" dirty="0">
                <a:cs typeface="Times New Roman"/>
              </a:rPr>
              <a:t>(2), 179–211. </a:t>
            </a:r>
            <a:r>
              <a:rPr lang="nl-NL" sz="1700" dirty="0">
                <a:cs typeface="Times New Roman"/>
                <a:hlinkClick r:id="rId4"/>
              </a:rPr>
              <a:t>https://doi.org/10.1016/0749-5978(91)90020-t</a:t>
            </a:r>
            <a:endParaRPr lang="nl-NL" sz="1700" dirty="0">
              <a:cs typeface="Times New Roman"/>
            </a:endParaRPr>
          </a:p>
          <a:p>
            <a:pPr>
              <a:lnSpc>
                <a:spcPct val="150000"/>
              </a:lnSpc>
            </a:pPr>
            <a:r>
              <a:rPr lang="nl-NL" sz="1700" dirty="0">
                <a:cs typeface="Times New Roman"/>
              </a:rPr>
              <a:t>RAN </a:t>
            </a:r>
            <a:r>
              <a:rPr lang="nl-NL" sz="1700" err="1">
                <a:cs typeface="Times New Roman"/>
              </a:rPr>
              <a:t>Practitioners</a:t>
            </a:r>
            <a:r>
              <a:rPr lang="nl-NL" sz="1700" dirty="0">
                <a:cs typeface="Times New Roman"/>
              </a:rPr>
              <a:t>. (2023). </a:t>
            </a:r>
            <a:r>
              <a:rPr lang="nl-NL" sz="1700" i="1" dirty="0">
                <a:cs typeface="Times New Roman"/>
              </a:rPr>
              <a:t>How </a:t>
            </a:r>
            <a:r>
              <a:rPr lang="nl-NL" sz="1700" i="1" err="1">
                <a:cs typeface="Times New Roman"/>
              </a:rPr>
              <a:t>to</a:t>
            </a:r>
            <a:r>
              <a:rPr lang="nl-NL" sz="1700" i="1" dirty="0">
                <a:cs typeface="Times New Roman"/>
              </a:rPr>
              <a:t> </a:t>
            </a:r>
            <a:r>
              <a:rPr lang="nl-NL" sz="1700" i="1" err="1">
                <a:cs typeface="Times New Roman"/>
              </a:rPr>
              <a:t>respond</a:t>
            </a:r>
            <a:r>
              <a:rPr lang="nl-NL" sz="1700" i="1" dirty="0">
                <a:cs typeface="Times New Roman"/>
              </a:rPr>
              <a:t> </a:t>
            </a:r>
            <a:r>
              <a:rPr lang="nl-NL" sz="1700" i="1" err="1">
                <a:cs typeface="Times New Roman"/>
              </a:rPr>
              <a:t>to</a:t>
            </a:r>
            <a:r>
              <a:rPr lang="nl-NL" sz="1700" i="1" dirty="0">
                <a:cs typeface="Times New Roman"/>
              </a:rPr>
              <a:t> disinformation in public </a:t>
            </a:r>
            <a:r>
              <a:rPr lang="nl-NL" sz="1700" i="1" err="1">
                <a:cs typeface="Times New Roman"/>
              </a:rPr>
              <a:t>communications</a:t>
            </a:r>
            <a:r>
              <a:rPr lang="nl-NL" sz="1700" i="1" dirty="0">
                <a:cs typeface="Times New Roman"/>
              </a:rPr>
              <a:t> </a:t>
            </a:r>
            <a:r>
              <a:rPr lang="nl-NL" sz="1700" i="1" err="1">
                <a:cs typeface="Times New Roman"/>
              </a:rPr>
              <a:t>from</a:t>
            </a:r>
            <a:r>
              <a:rPr lang="nl-NL" sz="1700" i="1" dirty="0">
                <a:cs typeface="Times New Roman"/>
              </a:rPr>
              <a:t> </a:t>
            </a:r>
            <a:r>
              <a:rPr lang="nl-NL" sz="1700" i="1" err="1">
                <a:cs typeface="Times New Roman"/>
              </a:rPr>
              <a:t>the</a:t>
            </a:r>
            <a:r>
              <a:rPr lang="nl-NL" sz="1700" i="1" dirty="0">
                <a:cs typeface="Times New Roman"/>
              </a:rPr>
              <a:t> </a:t>
            </a:r>
            <a:r>
              <a:rPr lang="nl-NL" sz="1700" i="1" err="1">
                <a:cs typeface="Times New Roman"/>
              </a:rPr>
              <a:t>perspective</a:t>
            </a:r>
            <a:r>
              <a:rPr lang="nl-NL" sz="1700" i="1" dirty="0">
                <a:cs typeface="Times New Roman"/>
              </a:rPr>
              <a:t> of frontline </a:t>
            </a:r>
            <a:r>
              <a:rPr lang="nl-NL" sz="1700" i="1" err="1">
                <a:cs typeface="Times New Roman"/>
              </a:rPr>
              <a:t>practitioners</a:t>
            </a:r>
            <a:r>
              <a:rPr lang="nl-NL" sz="1700" dirty="0">
                <a:cs typeface="Times New Roman"/>
              </a:rPr>
              <a:t>. </a:t>
            </a:r>
            <a:r>
              <a:rPr lang="nl-NL" sz="1700" err="1">
                <a:cs typeface="Times New Roman"/>
              </a:rPr>
              <a:t>Radicalisation</a:t>
            </a:r>
            <a:r>
              <a:rPr lang="nl-NL" sz="1700" dirty="0">
                <a:cs typeface="Times New Roman"/>
              </a:rPr>
              <a:t> Awareness Network. </a:t>
            </a:r>
            <a:r>
              <a:rPr lang="nl-NL" sz="1700" dirty="0">
                <a:ea typeface="+mn-lt"/>
                <a:cs typeface="+mn-lt"/>
                <a:hlinkClick r:id="rId5"/>
              </a:rPr>
              <a:t>https://home-affairs.ec.europa.eu/system/files/2023-07/ran_cn_paper_how_to_respond_to_disinformation_in_public_communications_27-29032023_en.pdf</a:t>
            </a:r>
            <a:endParaRPr lang="nl-NL" sz="1700">
              <a:cs typeface="Times New Roman"/>
            </a:endParaRPr>
          </a:p>
          <a:p>
            <a:pPr>
              <a:lnSpc>
                <a:spcPct val="150000"/>
              </a:lnSpc>
            </a:pPr>
            <a:r>
              <a:rPr lang="nl-NL" sz="1700" dirty="0">
                <a:latin typeface="Calibri"/>
                <a:ea typeface="Calibri"/>
                <a:cs typeface="Times New Roman"/>
              </a:rPr>
              <a:t>Santos-</a:t>
            </a:r>
            <a:r>
              <a:rPr lang="nl-NL" sz="1700" err="1">
                <a:latin typeface="Calibri"/>
                <a:ea typeface="Calibri"/>
                <a:cs typeface="Times New Roman"/>
              </a:rPr>
              <a:t>d’Amorim</a:t>
            </a:r>
            <a:r>
              <a:rPr lang="nl-NL" sz="1700" dirty="0">
                <a:latin typeface="Calibri"/>
                <a:ea typeface="Calibri"/>
                <a:cs typeface="Times New Roman"/>
              </a:rPr>
              <a:t>, K., &amp; Miranda, M. (2021). </a:t>
            </a:r>
            <a:r>
              <a:rPr lang="nl-NL" sz="1700" err="1">
                <a:latin typeface="Calibri"/>
                <a:ea typeface="Calibri"/>
                <a:cs typeface="Times New Roman"/>
              </a:rPr>
              <a:t>Informação</a:t>
            </a:r>
            <a:r>
              <a:rPr lang="nl-NL" sz="1700" dirty="0">
                <a:latin typeface="Calibri"/>
                <a:ea typeface="Calibri"/>
                <a:cs typeface="Times New Roman"/>
              </a:rPr>
              <a:t> </a:t>
            </a:r>
            <a:r>
              <a:rPr lang="nl-NL" sz="1700" err="1">
                <a:latin typeface="Calibri"/>
                <a:ea typeface="Calibri"/>
                <a:cs typeface="Times New Roman"/>
              </a:rPr>
              <a:t>incorreta</a:t>
            </a:r>
            <a:r>
              <a:rPr lang="nl-NL" sz="1700" dirty="0">
                <a:latin typeface="Calibri"/>
                <a:ea typeface="Calibri"/>
                <a:cs typeface="Times New Roman"/>
              </a:rPr>
              <a:t>, </a:t>
            </a:r>
            <a:r>
              <a:rPr lang="nl-NL" sz="1700" err="1">
                <a:latin typeface="Calibri"/>
                <a:ea typeface="Calibri"/>
                <a:cs typeface="Times New Roman"/>
              </a:rPr>
              <a:t>desinformação</a:t>
            </a:r>
            <a:r>
              <a:rPr lang="nl-NL" sz="1700" dirty="0">
                <a:latin typeface="Calibri"/>
                <a:ea typeface="Calibri"/>
                <a:cs typeface="Times New Roman"/>
              </a:rPr>
              <a:t> e má </a:t>
            </a:r>
            <a:r>
              <a:rPr lang="nl-NL" sz="1700" err="1">
                <a:latin typeface="Calibri"/>
                <a:ea typeface="Calibri"/>
                <a:cs typeface="Times New Roman"/>
              </a:rPr>
              <a:t>informação</a:t>
            </a:r>
            <a:r>
              <a:rPr lang="nl-NL" sz="1700" dirty="0">
                <a:latin typeface="Calibri"/>
                <a:ea typeface="Calibri"/>
                <a:cs typeface="Times New Roman"/>
              </a:rPr>
              <a:t>: </a:t>
            </a:r>
            <a:r>
              <a:rPr lang="nl-NL" sz="1700" err="1">
                <a:latin typeface="Calibri"/>
                <a:ea typeface="Calibri"/>
                <a:cs typeface="Times New Roman"/>
              </a:rPr>
              <a:t>Esclarecendo</a:t>
            </a:r>
            <a:r>
              <a:rPr lang="nl-NL" sz="1700" dirty="0">
                <a:latin typeface="Calibri"/>
                <a:ea typeface="Calibri"/>
                <a:cs typeface="Times New Roman"/>
              </a:rPr>
              <a:t> </a:t>
            </a:r>
            <a:r>
              <a:rPr lang="nl-NL" sz="1700" err="1">
                <a:latin typeface="Calibri"/>
                <a:ea typeface="Calibri"/>
                <a:cs typeface="Times New Roman"/>
              </a:rPr>
              <a:t>definições</a:t>
            </a:r>
            <a:r>
              <a:rPr lang="nl-NL" sz="1700" dirty="0">
                <a:latin typeface="Calibri"/>
                <a:ea typeface="Calibri"/>
                <a:cs typeface="Times New Roman"/>
              </a:rPr>
              <a:t> e </a:t>
            </a:r>
            <a:r>
              <a:rPr lang="nl-NL" sz="1700" err="1">
                <a:latin typeface="Calibri"/>
                <a:ea typeface="Calibri"/>
                <a:cs typeface="Times New Roman"/>
              </a:rPr>
              <a:t>exemplos</a:t>
            </a:r>
            <a:r>
              <a:rPr lang="nl-NL" sz="1700" dirty="0">
                <a:latin typeface="Calibri"/>
                <a:ea typeface="Calibri"/>
                <a:cs typeface="Times New Roman"/>
              </a:rPr>
              <a:t> </a:t>
            </a:r>
            <a:r>
              <a:rPr lang="nl-NL" sz="1700" err="1">
                <a:latin typeface="Calibri"/>
                <a:ea typeface="Calibri"/>
                <a:cs typeface="Times New Roman"/>
              </a:rPr>
              <a:t>em</a:t>
            </a:r>
            <a:r>
              <a:rPr lang="nl-NL" sz="1700" dirty="0">
                <a:latin typeface="Calibri"/>
                <a:ea typeface="Calibri"/>
                <a:cs typeface="Times New Roman"/>
              </a:rPr>
              <a:t> </a:t>
            </a:r>
            <a:r>
              <a:rPr lang="nl-NL" sz="1700" err="1">
                <a:latin typeface="Calibri"/>
                <a:ea typeface="Calibri"/>
                <a:cs typeface="Times New Roman"/>
              </a:rPr>
              <a:t>tempos</a:t>
            </a:r>
            <a:r>
              <a:rPr lang="nl-NL" sz="1700" dirty="0">
                <a:latin typeface="Calibri"/>
                <a:ea typeface="Calibri"/>
                <a:cs typeface="Times New Roman"/>
              </a:rPr>
              <a:t> de </a:t>
            </a:r>
            <a:r>
              <a:rPr lang="nl-NL" sz="1700" err="1">
                <a:latin typeface="Calibri"/>
                <a:ea typeface="Calibri"/>
                <a:cs typeface="Times New Roman"/>
              </a:rPr>
              <a:t>desinfodemia</a:t>
            </a:r>
            <a:r>
              <a:rPr lang="nl-NL" sz="1700" dirty="0">
                <a:latin typeface="Calibri"/>
                <a:ea typeface="Calibri"/>
                <a:cs typeface="Times New Roman"/>
              </a:rPr>
              <a:t>. </a:t>
            </a:r>
            <a:r>
              <a:rPr lang="nl-NL" sz="1700" i="1" err="1">
                <a:latin typeface="Calibri"/>
                <a:ea typeface="Calibri"/>
                <a:cs typeface="Times New Roman"/>
              </a:rPr>
              <a:t>Encontros</a:t>
            </a:r>
            <a:r>
              <a:rPr lang="nl-NL" sz="1700" i="1" dirty="0">
                <a:latin typeface="Calibri"/>
                <a:ea typeface="Calibri"/>
                <a:cs typeface="Times New Roman"/>
              </a:rPr>
              <a:t> </a:t>
            </a:r>
            <a:r>
              <a:rPr lang="nl-NL" sz="1700" i="1" err="1">
                <a:latin typeface="Calibri"/>
                <a:ea typeface="Calibri"/>
                <a:cs typeface="Times New Roman"/>
              </a:rPr>
              <a:t>Bibli</a:t>
            </a:r>
            <a:r>
              <a:rPr lang="nl-NL" sz="1700" dirty="0">
                <a:latin typeface="Calibri"/>
                <a:ea typeface="Calibri"/>
                <a:cs typeface="Times New Roman"/>
              </a:rPr>
              <a:t>, </a:t>
            </a:r>
            <a:r>
              <a:rPr lang="nl-NL" sz="1700" i="1" dirty="0">
                <a:latin typeface="Calibri"/>
                <a:ea typeface="Calibri"/>
                <a:cs typeface="Times New Roman"/>
              </a:rPr>
              <a:t>26</a:t>
            </a:r>
            <a:r>
              <a:rPr lang="nl-NL" sz="1700" dirty="0">
                <a:latin typeface="Calibri"/>
                <a:ea typeface="Calibri"/>
                <a:cs typeface="Times New Roman"/>
              </a:rPr>
              <a:t>, 01–23. </a:t>
            </a:r>
            <a:r>
              <a:rPr lang="nl-NL" sz="1700" u="sng" dirty="0">
                <a:solidFill>
                  <a:srgbClr val="0070C0"/>
                </a:solidFill>
                <a:latin typeface="Calibri"/>
                <a:ea typeface="Calibri"/>
                <a:cs typeface="Times New Roman"/>
                <a:hlinkClick r:id="rId6">
                  <a:extLst>
                    <a:ext uri="{A12FA001-AC4F-418D-AE19-62706E023703}">
                      <ahyp:hlinkClr xmlns="" xmlns:ahyp="http://schemas.microsoft.com/office/drawing/2018/hyperlinkcolor" val="tx"/>
                    </a:ext>
                  </a:extLst>
                </a:hlinkClick>
              </a:rPr>
              <a:t>https://doi.org/10.5007/1518-2924.2021.e76900</a:t>
            </a:r>
            <a:endParaRPr lang="nl-NL" sz="1700" dirty="0">
              <a:solidFill>
                <a:srgbClr val="0070C0"/>
              </a:solidFill>
              <a:latin typeface="Calibri"/>
              <a:ea typeface="Calibri"/>
              <a:cs typeface="Calibri"/>
            </a:endParaRPr>
          </a:p>
          <a:p>
            <a:pPr marL="457200" indent="-457200">
              <a:lnSpc>
                <a:spcPct val="200000"/>
              </a:lnSpc>
            </a:pPr>
            <a:endParaRPr lang="nl-NL" sz="1700" dirty="0">
              <a:cs typeface="Times New Roman"/>
            </a:endParaRPr>
          </a:p>
          <a:p>
            <a:endParaRPr lang="en-GB" sz="1700" dirty="0"/>
          </a:p>
          <a:p>
            <a:endParaRPr lang="en-GB" sz="1700" dirty="0">
              <a:ea typeface="Calibri" panose="020F0502020204030204"/>
              <a:cs typeface="Calibri" panose="020F0502020204030204"/>
            </a:endParaRPr>
          </a:p>
          <a:p>
            <a:endParaRPr lang="en-GB" sz="1700" dirty="0">
              <a:ea typeface="Calibri" panose="020F0502020204030204"/>
              <a:cs typeface="Calibri" panose="020F0502020204030204"/>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a:solidFill>
                  <a:schemeClr val="bg1"/>
                </a:solidFill>
                <a:latin typeface="+mj-lt"/>
              </a:rPr>
              <a:t>Congratulations!</a:t>
            </a:r>
            <a:r>
              <a:rPr lang="en-US" sz="2800" b="1">
                <a:solidFill>
                  <a:schemeClr val="bg1"/>
                </a:solidFill>
                <a:latin typeface="+mj-lt"/>
              </a:rPr>
              <a:t/>
            </a:r>
            <a:br>
              <a:rPr lang="en-US" sz="2800" b="1">
                <a:solidFill>
                  <a:schemeClr val="bg1"/>
                </a:solidFill>
                <a:latin typeface="+mj-lt"/>
              </a:rPr>
            </a:br>
            <a:r>
              <a:rPr lang="en-US" b="1">
                <a:solidFill>
                  <a:schemeClr val="bg1"/>
                </a:solidFill>
                <a:latin typeface="+mj-lt"/>
              </a:rPr>
              <a:t>You have completed this part</a:t>
            </a:r>
            <a:endParaRPr lang="en-US" sz="2800" b="1">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3051207" y="6258631"/>
            <a:ext cx="75312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Modules</a:t>
            </a:r>
            <a:endParaRPr lang="el-GR" sz="540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196860576"/>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svg="http://schemas.microsoft.com/office/drawing/2016/SVG/main" r:embed="rId10"/>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68457784"/>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006" y="6195973"/>
            <a:ext cx="3000375" cy="669421"/>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a:t>Objectives</a:t>
            </a:r>
            <a:endParaRPr lang="el-G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pPr>
            <a:r>
              <a:rPr lang="en-GB" dirty="0"/>
              <a:t>To explain what information disorder entails</a:t>
            </a:r>
          </a:p>
          <a:p>
            <a:pPr>
              <a:buClr>
                <a:srgbClr val="95C11F"/>
              </a:buClr>
              <a:buFont typeface="Wingdings" panose="05000000000000000000" pitchFamily="2" charset="2"/>
              <a:buChar char="ü"/>
            </a:pPr>
            <a:r>
              <a:rPr lang="en-GB" dirty="0"/>
              <a:t>To create awareness on the causes and other influences regarding belief in information disorder</a:t>
            </a:r>
          </a:p>
          <a:p>
            <a:pPr>
              <a:buClr>
                <a:srgbClr val="95C11F"/>
              </a:buClr>
            </a:pPr>
            <a:r>
              <a:rPr lang="en-GB" dirty="0"/>
              <a:t>To explain how these influences function and affect one’s perception</a:t>
            </a:r>
          </a:p>
          <a:p>
            <a:pPr>
              <a:buClr>
                <a:srgbClr val="95C11F"/>
              </a:buClr>
            </a:pPr>
            <a:r>
              <a:rPr lang="en-GB" dirty="0"/>
              <a:t>To build skills on how to identify and handle belief in information disorder </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cirkel, Lettertype&#10;&#10;Automatisch gegenereerde beschrijving">
            <a:extLst>
              <a:ext uri="{FF2B5EF4-FFF2-40B4-BE49-F238E27FC236}">
                <a16:creationId xmlns:a16="http://schemas.microsoft.com/office/drawing/2014/main" id="{05521C1D-6E6E-8E77-2221-14FA13975F86}"/>
              </a:ext>
            </a:extLst>
          </p:cNvPr>
          <p:cNvPicPr>
            <a:picLocks noChangeAspect="1"/>
          </p:cNvPicPr>
          <p:nvPr/>
        </p:nvPicPr>
        <p:blipFill>
          <a:blip r:embed="rId3"/>
          <a:stretch>
            <a:fillRect/>
          </a:stretch>
        </p:blipFill>
        <p:spPr>
          <a:xfrm>
            <a:off x="5958625" y="237453"/>
            <a:ext cx="6145368" cy="5352785"/>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a:t>What is Information Disorder?</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a:hlinkClick r:id="rId4"/>
              </a:rPr>
              <a:t>Source image (altered)</a:t>
            </a:r>
            <a:endParaRPr lang="en-US" sz="1200" dirty="0"/>
          </a:p>
        </p:txBody>
      </p:sp>
      <p:graphicFrame>
        <p:nvGraphicFramePr>
          <p:cNvPr id="15" name="Tijdelijke aanduiding voor inhoud 4">
            <a:extLst>
              <a:ext uri="{FF2B5EF4-FFF2-40B4-BE49-F238E27FC236}">
                <a16:creationId xmlns:a16="http://schemas.microsoft.com/office/drawing/2014/main" id="{913CC63E-F9F4-ED85-397C-8EF48AC86996}"/>
              </a:ext>
            </a:extLst>
          </p:cNvPr>
          <p:cNvGraphicFramePr>
            <a:graphicFrameLocks/>
          </p:cNvGraphicFramePr>
          <p:nvPr>
            <p:extLst>
              <p:ext uri="{D42A27DB-BD31-4B8C-83A1-F6EECF244321}">
                <p14:modId xmlns:p14="http://schemas.microsoft.com/office/powerpoint/2010/main" val="15559463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kstvak 7">
            <a:extLst>
              <a:ext uri="{FF2B5EF4-FFF2-40B4-BE49-F238E27FC236}">
                <a16:creationId xmlns:a16="http://schemas.microsoft.com/office/drawing/2014/main" id="{70687175-E4D1-56A5-31C7-77722205015B}"/>
              </a:ext>
            </a:extLst>
          </p:cNvPr>
          <p:cNvSpPr txBox="1"/>
          <p:nvPr/>
        </p:nvSpPr>
        <p:spPr>
          <a:xfrm>
            <a:off x="574308" y="1718146"/>
            <a:ext cx="5538000" cy="5493812"/>
          </a:xfrm>
          <a:prstGeom prst="rect">
            <a:avLst/>
          </a:prstGeom>
        </p:spPr>
        <p:txBody>
          <a:bodyPr wrap="square" rtlCol="0">
            <a:spAutoFit/>
          </a:bodyPr>
          <a:lstStyle/>
          <a:p>
            <a:pPr>
              <a:spcBef>
                <a:spcPts val="600"/>
              </a:spcBef>
              <a:spcAft>
                <a:spcPts val="600"/>
              </a:spcAft>
            </a:pPr>
            <a:r>
              <a:rPr lang="nl-NL" sz="2000" dirty="0"/>
              <a:t>Information disorder is the overarching term for three types of misleading and/or harmful information. </a:t>
            </a:r>
          </a:p>
          <a:p>
            <a:pPr>
              <a:spcBef>
                <a:spcPts val="600"/>
              </a:spcBef>
              <a:spcAft>
                <a:spcPts val="600"/>
              </a:spcAft>
            </a:pPr>
            <a:r>
              <a:rPr lang="nl-NL" sz="2000" dirty="0"/>
              <a:t>These types are divided in two categories: </a:t>
            </a:r>
          </a:p>
          <a:p>
            <a:pPr marL="800100" lvl="1" indent="-342900">
              <a:spcBef>
                <a:spcPts val="600"/>
              </a:spcBef>
              <a:spcAft>
                <a:spcPts val="600"/>
              </a:spcAft>
              <a:buClr>
                <a:srgbClr val="95C11F"/>
              </a:buClr>
              <a:buFont typeface="Wingdings" panose="05000000000000000000" pitchFamily="2" charset="2"/>
              <a:buChar char="§"/>
            </a:pPr>
            <a:r>
              <a:rPr lang="nl-NL" sz="2000" dirty="0" err="1"/>
              <a:t>Whether</a:t>
            </a:r>
            <a:r>
              <a:rPr lang="nl-NL" sz="2000" dirty="0"/>
              <a:t> </a:t>
            </a:r>
            <a:r>
              <a:rPr lang="nl-NL" sz="2000" dirty="0" err="1"/>
              <a:t>the</a:t>
            </a:r>
            <a:r>
              <a:rPr lang="nl-NL" sz="2000" dirty="0"/>
              <a:t> information is </a:t>
            </a:r>
            <a:r>
              <a:rPr lang="nl-NL" sz="2000" b="1" dirty="0" err="1"/>
              <a:t>false</a:t>
            </a:r>
            <a:r>
              <a:rPr lang="nl-NL" sz="2000" b="1" dirty="0"/>
              <a:t> or </a:t>
            </a:r>
            <a:r>
              <a:rPr lang="nl-NL" sz="2000" b="1" dirty="0" err="1"/>
              <a:t>not</a:t>
            </a:r>
            <a:r>
              <a:rPr lang="nl-NL" sz="2000" dirty="0"/>
              <a:t>.</a:t>
            </a:r>
          </a:p>
          <a:p>
            <a:pPr marL="800100" lvl="1" indent="-342900">
              <a:spcBef>
                <a:spcPts val="600"/>
              </a:spcBef>
              <a:spcAft>
                <a:spcPts val="600"/>
              </a:spcAft>
              <a:buClr>
                <a:srgbClr val="95C11F"/>
              </a:buClr>
              <a:buFont typeface="Wingdings" panose="05000000000000000000" pitchFamily="2" charset="2"/>
              <a:buChar char="§"/>
            </a:pPr>
            <a:r>
              <a:rPr lang="nl-NL" sz="2000" dirty="0"/>
              <a:t>Whether the information is spread with </a:t>
            </a:r>
            <a:r>
              <a:rPr lang="nl-NL" sz="2000" b="1" dirty="0"/>
              <a:t>malicious intent</a:t>
            </a:r>
            <a:r>
              <a:rPr lang="nl-NL" sz="2000" dirty="0"/>
              <a:t> in order to harm others. </a:t>
            </a:r>
          </a:p>
          <a:p>
            <a:pPr>
              <a:spcBef>
                <a:spcPts val="600"/>
              </a:spcBef>
              <a:spcAft>
                <a:spcPts val="600"/>
              </a:spcAft>
            </a:pPr>
            <a:r>
              <a:rPr lang="nl-NL" sz="2000" dirty="0"/>
              <a:t>The three types:</a:t>
            </a:r>
          </a:p>
          <a:p>
            <a:pPr marL="1257300" lvl="2" indent="-342900">
              <a:spcBef>
                <a:spcPts val="600"/>
              </a:spcBef>
              <a:spcAft>
                <a:spcPts val="600"/>
              </a:spcAft>
              <a:buAutoNum type="arabicPeriod"/>
            </a:pPr>
            <a:r>
              <a:rPr lang="nl-NL" sz="2000" b="1" dirty="0"/>
              <a:t>Misinformation:</a:t>
            </a:r>
            <a:r>
              <a:rPr lang="nl-NL" sz="2000" dirty="0"/>
              <a:t> </a:t>
            </a:r>
            <a:r>
              <a:rPr lang="nl-NL" sz="2000" dirty="0" err="1"/>
              <a:t>false</a:t>
            </a:r>
            <a:r>
              <a:rPr lang="nl-NL" sz="2000" dirty="0"/>
              <a:t>, no </a:t>
            </a:r>
            <a:r>
              <a:rPr lang="nl-NL" sz="2000" dirty="0" err="1"/>
              <a:t>intent</a:t>
            </a:r>
            <a:r>
              <a:rPr lang="nl-NL" sz="2000" dirty="0"/>
              <a:t> </a:t>
            </a:r>
            <a:r>
              <a:rPr lang="nl-NL" sz="2000" dirty="0" err="1"/>
              <a:t>to</a:t>
            </a:r>
            <a:r>
              <a:rPr lang="nl-NL" sz="2000" dirty="0"/>
              <a:t> </a:t>
            </a:r>
            <a:r>
              <a:rPr lang="nl-NL" sz="2000" dirty="0" err="1"/>
              <a:t>harm</a:t>
            </a:r>
            <a:endParaRPr lang="nl-NL" sz="2000" dirty="0"/>
          </a:p>
          <a:p>
            <a:pPr marL="1257300" lvl="2" indent="-342900">
              <a:spcBef>
                <a:spcPts val="600"/>
              </a:spcBef>
              <a:spcAft>
                <a:spcPts val="600"/>
              </a:spcAft>
              <a:buAutoNum type="arabicPeriod"/>
            </a:pPr>
            <a:r>
              <a:rPr lang="nl-NL" sz="2000" b="1" dirty="0"/>
              <a:t>Disinformation:</a:t>
            </a:r>
            <a:r>
              <a:rPr lang="nl-NL" sz="2000" dirty="0"/>
              <a:t> </a:t>
            </a:r>
            <a:r>
              <a:rPr lang="nl-NL" sz="2000" dirty="0" err="1"/>
              <a:t>false</a:t>
            </a:r>
            <a:r>
              <a:rPr lang="nl-NL" sz="2000" dirty="0"/>
              <a:t>, </a:t>
            </a:r>
            <a:r>
              <a:rPr lang="nl-NL" sz="2000" dirty="0" err="1"/>
              <a:t>intent</a:t>
            </a:r>
            <a:r>
              <a:rPr lang="nl-NL" sz="2000" dirty="0"/>
              <a:t> </a:t>
            </a:r>
            <a:r>
              <a:rPr lang="nl-NL" sz="2000" dirty="0" err="1"/>
              <a:t>to</a:t>
            </a:r>
            <a:r>
              <a:rPr lang="nl-NL" sz="2000" dirty="0"/>
              <a:t> </a:t>
            </a:r>
            <a:r>
              <a:rPr lang="nl-NL" sz="2000" dirty="0" err="1"/>
              <a:t>harm</a:t>
            </a:r>
            <a:endParaRPr lang="nl-NL" sz="2000" dirty="0"/>
          </a:p>
          <a:p>
            <a:pPr marL="1257300" lvl="2" indent="-342900">
              <a:spcBef>
                <a:spcPts val="600"/>
              </a:spcBef>
              <a:spcAft>
                <a:spcPts val="600"/>
              </a:spcAft>
              <a:buAutoNum type="arabicPeriod"/>
            </a:pPr>
            <a:r>
              <a:rPr lang="nl-NL" sz="2000" b="1" dirty="0"/>
              <a:t>Malinformation:</a:t>
            </a:r>
            <a:r>
              <a:rPr lang="nl-NL" sz="2000" dirty="0"/>
              <a:t> </a:t>
            </a:r>
            <a:r>
              <a:rPr lang="nl-NL" sz="2000" dirty="0" err="1"/>
              <a:t>true</a:t>
            </a:r>
            <a:r>
              <a:rPr lang="nl-NL" sz="2000" dirty="0"/>
              <a:t>, </a:t>
            </a:r>
            <a:r>
              <a:rPr lang="nl-NL" sz="2000" dirty="0" err="1"/>
              <a:t>intent</a:t>
            </a:r>
            <a:r>
              <a:rPr lang="nl-NL" sz="2000" dirty="0"/>
              <a:t> </a:t>
            </a:r>
            <a:r>
              <a:rPr lang="nl-NL" sz="2000" dirty="0" err="1"/>
              <a:t>to</a:t>
            </a:r>
            <a:r>
              <a:rPr lang="nl-NL" sz="2000" dirty="0"/>
              <a:t> </a:t>
            </a:r>
            <a:r>
              <a:rPr lang="nl-NL" sz="2000" dirty="0" err="1"/>
              <a:t>harm</a:t>
            </a:r>
            <a:endParaRPr lang="nl-NL" sz="2000" dirty="0"/>
          </a:p>
          <a:p>
            <a:pPr marL="800100" lvl="1" indent="-342900" algn="just">
              <a:buAutoNum type="arabicPeriod"/>
            </a:pPr>
            <a:endParaRPr lang="nl-NL" dirty="0"/>
          </a:p>
          <a:p>
            <a:pPr marL="800100" lvl="1" indent="-342900" algn="just">
              <a:buAutoNum type="arabicPeriod"/>
            </a:pPr>
            <a:endParaRPr lang="nl-NL" dirty="0"/>
          </a:p>
        </p:txBody>
      </p:sp>
      <p:sp>
        <p:nvSpPr>
          <p:cNvPr id="10" name="Tekstvak 9">
            <a:extLst>
              <a:ext uri="{FF2B5EF4-FFF2-40B4-BE49-F238E27FC236}">
                <a16:creationId xmlns:a16="http://schemas.microsoft.com/office/drawing/2014/main" id="{E503F618-4C58-D605-01F2-65622570A838}"/>
              </a:ext>
            </a:extLst>
          </p:cNvPr>
          <p:cNvSpPr txBox="1"/>
          <p:nvPr/>
        </p:nvSpPr>
        <p:spPr>
          <a:xfrm>
            <a:off x="6333207" y="2694581"/>
            <a:ext cx="167819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Misinformation</a:t>
            </a:r>
            <a:endParaRPr lang="nl-NL" sz="2000" dirty="0"/>
          </a:p>
          <a:p>
            <a:pPr algn="ctr"/>
            <a:r>
              <a:rPr lang="nl-NL" sz="1400" dirty="0">
                <a:solidFill>
                  <a:schemeClr val="bg1"/>
                </a:solidFill>
                <a:cs typeface="Calibri"/>
              </a:rPr>
              <a:t>Untrue information, spread without the knowledge that it is false, e.g. due to a mistake or a misinterpretation.</a:t>
            </a:r>
          </a:p>
        </p:txBody>
      </p:sp>
      <p:sp>
        <p:nvSpPr>
          <p:cNvPr id="12" name="Tekstvak 11">
            <a:extLst>
              <a:ext uri="{FF2B5EF4-FFF2-40B4-BE49-F238E27FC236}">
                <a16:creationId xmlns:a16="http://schemas.microsoft.com/office/drawing/2014/main" id="{35DE4D07-7CFD-87FE-05A9-E9D22279C577}"/>
              </a:ext>
            </a:extLst>
          </p:cNvPr>
          <p:cNvSpPr txBox="1"/>
          <p:nvPr/>
        </p:nvSpPr>
        <p:spPr>
          <a:xfrm>
            <a:off x="8298628" y="2265557"/>
            <a:ext cx="153552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Disinformation</a:t>
            </a:r>
            <a:endParaRPr lang="nl-NL" sz="2000" dirty="0"/>
          </a:p>
          <a:p>
            <a:pPr algn="ctr"/>
            <a:r>
              <a:rPr lang="nl-NL" sz="1400" dirty="0">
                <a:solidFill>
                  <a:schemeClr val="bg1"/>
                </a:solidFill>
                <a:cs typeface="Calibri"/>
              </a:rPr>
              <a:t>Untrue information, spread with malicious intent to mislead the receiver of the information. </a:t>
            </a:r>
          </a:p>
          <a:p>
            <a:pPr algn="ctr"/>
            <a:r>
              <a:rPr lang="nl-NL" sz="1400" dirty="0">
                <a:solidFill>
                  <a:schemeClr val="bg1"/>
                </a:solidFill>
                <a:cs typeface="Calibri"/>
              </a:rPr>
              <a:t>Often used to promote specific moral or political perspectives.</a:t>
            </a:r>
          </a:p>
        </p:txBody>
      </p:sp>
      <p:sp>
        <p:nvSpPr>
          <p:cNvPr id="13" name="Tekstvak 12">
            <a:extLst>
              <a:ext uri="{FF2B5EF4-FFF2-40B4-BE49-F238E27FC236}">
                <a16:creationId xmlns:a16="http://schemas.microsoft.com/office/drawing/2014/main" id="{A5EF350B-7F4E-3E19-8F54-B1103F01319D}"/>
              </a:ext>
            </a:extLst>
          </p:cNvPr>
          <p:cNvSpPr txBox="1"/>
          <p:nvPr/>
        </p:nvSpPr>
        <p:spPr>
          <a:xfrm>
            <a:off x="9995867" y="2371415"/>
            <a:ext cx="1997649" cy="22775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600" b="1" dirty="0">
                <a:solidFill>
                  <a:schemeClr val="bg1"/>
                </a:solidFill>
                <a:cs typeface="Calibri"/>
              </a:rPr>
              <a:t>Malinformation</a:t>
            </a:r>
            <a:endParaRPr lang="nl-NL" sz="2000" dirty="0">
              <a:solidFill>
                <a:schemeClr val="bg1"/>
              </a:solidFill>
            </a:endParaRPr>
          </a:p>
          <a:p>
            <a:pPr algn="ctr"/>
            <a:r>
              <a:rPr lang="nl-NL" sz="1400" dirty="0" err="1">
                <a:solidFill>
                  <a:schemeClr val="bg1"/>
                </a:solidFill>
                <a:cs typeface="Calibri"/>
              </a:rPr>
              <a:t>Based</a:t>
            </a:r>
            <a:r>
              <a:rPr lang="nl-NL" sz="1400" dirty="0">
                <a:solidFill>
                  <a:schemeClr val="bg1"/>
                </a:solidFill>
                <a:cs typeface="Calibri"/>
              </a:rPr>
              <a:t> on </a:t>
            </a:r>
            <a:r>
              <a:rPr lang="nl-NL" sz="1400" dirty="0" err="1">
                <a:solidFill>
                  <a:schemeClr val="bg1"/>
                </a:solidFill>
                <a:cs typeface="Calibri"/>
              </a:rPr>
              <a:t>factual</a:t>
            </a:r>
            <a:r>
              <a:rPr lang="nl-NL" sz="1400" dirty="0">
                <a:solidFill>
                  <a:schemeClr val="bg1"/>
                </a:solidFill>
                <a:cs typeface="Calibri"/>
              </a:rPr>
              <a:t> information, but is spread </a:t>
            </a:r>
            <a:r>
              <a:rPr lang="nl-NL" sz="1400" dirty="0" err="1">
                <a:solidFill>
                  <a:schemeClr val="bg1"/>
                </a:solidFill>
                <a:cs typeface="Calibri"/>
              </a:rPr>
              <a:t>with</a:t>
            </a:r>
            <a:r>
              <a:rPr lang="nl-NL" sz="1400" dirty="0">
                <a:solidFill>
                  <a:schemeClr val="bg1"/>
                </a:solidFill>
                <a:cs typeface="Calibri"/>
              </a:rPr>
              <a:t> </a:t>
            </a:r>
            <a:r>
              <a:rPr lang="nl-NL" sz="1400" dirty="0" err="1">
                <a:solidFill>
                  <a:schemeClr val="bg1"/>
                </a:solidFill>
                <a:cs typeface="Calibri"/>
              </a:rPr>
              <a:t>intent</a:t>
            </a:r>
            <a:r>
              <a:rPr lang="nl-NL" sz="1400" dirty="0">
                <a:solidFill>
                  <a:schemeClr val="bg1"/>
                </a:solidFill>
                <a:cs typeface="Calibri"/>
              </a:rPr>
              <a:t> </a:t>
            </a:r>
            <a:r>
              <a:rPr lang="nl-NL" sz="1400" dirty="0" err="1">
                <a:solidFill>
                  <a:schemeClr val="bg1"/>
                </a:solidFill>
                <a:cs typeface="Calibri"/>
              </a:rPr>
              <a:t>to</a:t>
            </a:r>
            <a:r>
              <a:rPr lang="nl-NL" sz="1400" dirty="0">
                <a:solidFill>
                  <a:schemeClr val="bg1"/>
                </a:solidFill>
                <a:cs typeface="Calibri"/>
              </a:rPr>
              <a:t> </a:t>
            </a:r>
            <a:r>
              <a:rPr lang="nl-NL" sz="1400" dirty="0" err="1">
                <a:solidFill>
                  <a:schemeClr val="bg1"/>
                </a:solidFill>
                <a:cs typeface="Calibri"/>
              </a:rPr>
              <a:t>cause</a:t>
            </a:r>
            <a:r>
              <a:rPr lang="nl-NL" sz="1400" dirty="0">
                <a:solidFill>
                  <a:schemeClr val="bg1"/>
                </a:solidFill>
                <a:cs typeface="Calibri"/>
              </a:rPr>
              <a:t> </a:t>
            </a:r>
            <a:r>
              <a:rPr lang="nl-NL" sz="1400" dirty="0" err="1">
                <a:solidFill>
                  <a:schemeClr val="bg1"/>
                </a:solidFill>
                <a:cs typeface="Calibri"/>
              </a:rPr>
              <a:t>harm</a:t>
            </a:r>
            <a:r>
              <a:rPr lang="nl-NL" sz="1400" dirty="0">
                <a:solidFill>
                  <a:schemeClr val="bg1"/>
                </a:solidFill>
                <a:cs typeface="Calibri"/>
              </a:rPr>
              <a:t>. </a:t>
            </a:r>
            <a:r>
              <a:rPr lang="nl-NL" sz="1400" dirty="0" err="1">
                <a:solidFill>
                  <a:schemeClr val="bg1"/>
                </a:solidFill>
                <a:cs typeface="Calibri"/>
              </a:rPr>
              <a:t>Often</a:t>
            </a:r>
            <a:r>
              <a:rPr lang="nl-NL" sz="1400" dirty="0">
                <a:solidFill>
                  <a:schemeClr val="bg1"/>
                </a:solidFill>
                <a:cs typeface="Calibri"/>
              </a:rPr>
              <a:t> </a:t>
            </a:r>
            <a:r>
              <a:rPr lang="nl-NL" sz="1400" dirty="0" err="1">
                <a:solidFill>
                  <a:schemeClr val="bg1"/>
                </a:solidFill>
                <a:cs typeface="Calibri"/>
              </a:rPr>
              <a:t>it</a:t>
            </a:r>
            <a:r>
              <a:rPr lang="nl-NL" sz="1400" dirty="0">
                <a:solidFill>
                  <a:schemeClr val="bg1"/>
                </a:solidFill>
                <a:cs typeface="Calibri"/>
              </a:rPr>
              <a:t> is information taken out of context or </a:t>
            </a:r>
            <a:r>
              <a:rPr lang="nl-NL" sz="1400" dirty="0" err="1">
                <a:solidFill>
                  <a:schemeClr val="bg1"/>
                </a:solidFill>
                <a:cs typeface="Calibri"/>
              </a:rPr>
              <a:t>exaggerated</a:t>
            </a:r>
            <a:r>
              <a:rPr lang="nl-NL" sz="1400" dirty="0">
                <a:solidFill>
                  <a:schemeClr val="bg1"/>
                </a:solidFill>
                <a:cs typeface="Calibri"/>
              </a:rPr>
              <a:t> in order </a:t>
            </a:r>
            <a:r>
              <a:rPr lang="nl-NL" sz="1400" dirty="0" err="1">
                <a:solidFill>
                  <a:schemeClr val="bg1"/>
                </a:solidFill>
                <a:cs typeface="Calibri"/>
              </a:rPr>
              <a:t>to</a:t>
            </a:r>
            <a:r>
              <a:rPr lang="nl-NL" sz="1400" dirty="0">
                <a:solidFill>
                  <a:schemeClr val="bg1"/>
                </a:solidFill>
                <a:cs typeface="Calibri"/>
              </a:rPr>
              <a:t> </a:t>
            </a:r>
            <a:r>
              <a:rPr lang="nl-NL" sz="1400" dirty="0" err="1">
                <a:solidFill>
                  <a:schemeClr val="bg1"/>
                </a:solidFill>
                <a:cs typeface="Calibri"/>
              </a:rPr>
              <a:t>promote</a:t>
            </a:r>
            <a:r>
              <a:rPr lang="nl-NL" sz="1400" dirty="0">
                <a:solidFill>
                  <a:schemeClr val="bg1"/>
                </a:solidFill>
                <a:cs typeface="Calibri"/>
              </a:rPr>
              <a:t> </a:t>
            </a:r>
            <a:r>
              <a:rPr lang="nl-NL" sz="1400" dirty="0" err="1">
                <a:solidFill>
                  <a:schemeClr val="bg1"/>
                </a:solidFill>
                <a:cs typeface="Calibri"/>
              </a:rPr>
              <a:t>an</a:t>
            </a:r>
            <a:r>
              <a:rPr lang="nl-NL" sz="1400" dirty="0">
                <a:solidFill>
                  <a:schemeClr val="bg1"/>
                </a:solidFill>
                <a:cs typeface="Calibri"/>
              </a:rPr>
              <a:t> agenda, e.g. </a:t>
            </a:r>
            <a:r>
              <a:rPr lang="nl-NL" sz="1400" dirty="0" err="1">
                <a:solidFill>
                  <a:schemeClr val="bg1"/>
                </a:solidFill>
                <a:cs typeface="Calibri"/>
              </a:rPr>
              <a:t>hate</a:t>
            </a:r>
            <a:r>
              <a:rPr lang="nl-NL" sz="1400" dirty="0">
                <a:solidFill>
                  <a:schemeClr val="bg1"/>
                </a:solidFill>
                <a:cs typeface="Calibri"/>
              </a:rPr>
              <a:t> speech.</a:t>
            </a:r>
          </a:p>
        </p:txBody>
      </p:sp>
    </p:spTree>
    <p:extLst>
      <p:ext uri="{BB962C8B-B14F-4D97-AF65-F5344CB8AC3E}">
        <p14:creationId xmlns:p14="http://schemas.microsoft.com/office/powerpoint/2010/main" val="422322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cirkel, illustratie&#10;&#10;Automatisch gegenereerde beschrijving">
            <a:extLst>
              <a:ext uri="{FF2B5EF4-FFF2-40B4-BE49-F238E27FC236}">
                <a16:creationId xmlns:a16="http://schemas.microsoft.com/office/drawing/2014/main" id="{BA93D763-5B29-4B1D-45E2-567F10E60DD6}"/>
              </a:ext>
            </a:extLst>
          </p:cNvPr>
          <p:cNvPicPr>
            <a:picLocks noChangeAspect="1"/>
          </p:cNvPicPr>
          <p:nvPr/>
        </p:nvPicPr>
        <p:blipFill>
          <a:blip r:embed="rId3"/>
          <a:stretch>
            <a:fillRect/>
          </a:stretch>
        </p:blipFill>
        <p:spPr>
          <a:xfrm>
            <a:off x="6044484" y="1041208"/>
            <a:ext cx="6145368" cy="5548318"/>
          </a:xfrm>
          <a:prstGeom prst="rect">
            <a:avLst/>
          </a:prstGeom>
        </p:spPr>
      </p:pic>
      <p:sp>
        <p:nvSpPr>
          <p:cNvPr id="2" name="Titel 1">
            <a:extLst>
              <a:ext uri="{FF2B5EF4-FFF2-40B4-BE49-F238E27FC236}">
                <a16:creationId xmlns:a16="http://schemas.microsoft.com/office/drawing/2014/main" id="{673000D4-1451-DDDC-334E-603541B75898}"/>
              </a:ext>
            </a:extLst>
          </p:cNvPr>
          <p:cNvSpPr>
            <a:spLocks noGrp="1"/>
          </p:cNvSpPr>
          <p:nvPr>
            <p:ph type="title"/>
          </p:nvPr>
        </p:nvSpPr>
        <p:spPr/>
        <p:txBody>
          <a:bodyPr/>
          <a:lstStyle/>
          <a:p>
            <a:r>
              <a:rPr lang="nl-NL" err="1"/>
              <a:t>Examples</a:t>
            </a:r>
            <a:r>
              <a:rPr lang="nl-NL"/>
              <a:t> of Information Disorder</a:t>
            </a:r>
          </a:p>
        </p:txBody>
      </p:sp>
      <p:sp>
        <p:nvSpPr>
          <p:cNvPr id="12" name="Tekstvak 11">
            <a:extLst>
              <a:ext uri="{FF2B5EF4-FFF2-40B4-BE49-F238E27FC236}">
                <a16:creationId xmlns:a16="http://schemas.microsoft.com/office/drawing/2014/main" id="{55098885-1F76-15DE-F5F1-5448AE5B9C36}"/>
              </a:ext>
            </a:extLst>
          </p:cNvPr>
          <p:cNvSpPr txBox="1"/>
          <p:nvPr/>
        </p:nvSpPr>
        <p:spPr>
          <a:xfrm>
            <a:off x="5987846" y="6446305"/>
            <a:ext cx="6204154" cy="409984"/>
          </a:xfrm>
          <a:prstGeom prst="rect">
            <a:avLst/>
          </a:prstGeom>
          <a:noFill/>
        </p:spPr>
        <p:txBody>
          <a:bodyPr wrap="square" lIns="91440" tIns="45720" rIns="91440" bIns="45720" anchor="t">
            <a:spAutoFit/>
          </a:bodyPr>
          <a:lstStyle/>
          <a:p>
            <a:pPr marL="457200" indent="-457200" algn="r">
              <a:lnSpc>
                <a:spcPct val="200000"/>
              </a:lnSpc>
            </a:pPr>
            <a:r>
              <a:rPr lang="nl-NL" sz="1200" dirty="0">
                <a:effectLst/>
                <a:latin typeface="Calibri"/>
                <a:cs typeface="Calibri"/>
                <a:hlinkClick r:id="rId4"/>
              </a:rPr>
              <a:t>Source</a:t>
            </a:r>
            <a:r>
              <a:rPr lang="nl-NL" sz="1200" dirty="0">
                <a:latin typeface="Calibri"/>
                <a:cs typeface="Times New Roman"/>
                <a:hlinkClick r:id="rId4"/>
              </a:rPr>
              <a:t> image (altered)</a:t>
            </a:r>
            <a:endParaRPr lang="nl-NL" sz="1200">
              <a:effectLst/>
              <a:latin typeface="Calibri"/>
            </a:endParaRPr>
          </a:p>
        </p:txBody>
      </p:sp>
      <p:sp>
        <p:nvSpPr>
          <p:cNvPr id="14" name="Tekstvak 13">
            <a:extLst>
              <a:ext uri="{FF2B5EF4-FFF2-40B4-BE49-F238E27FC236}">
                <a16:creationId xmlns:a16="http://schemas.microsoft.com/office/drawing/2014/main" id="{D22507A8-1D10-9AA1-954E-8CB757983358}"/>
              </a:ext>
            </a:extLst>
          </p:cNvPr>
          <p:cNvSpPr txBox="1"/>
          <p:nvPr/>
        </p:nvSpPr>
        <p:spPr>
          <a:xfrm>
            <a:off x="558000" y="1976284"/>
            <a:ext cx="5484338" cy="4524315"/>
          </a:xfrm>
          <a:prstGeom prst="rect">
            <a:avLst/>
          </a:prstGeom>
        </p:spPr>
        <p:txBody>
          <a:bodyPr wrap="square" rtlCol="0">
            <a:spAutoFit/>
          </a:bodyPr>
          <a:lstStyle/>
          <a:p>
            <a:r>
              <a:rPr lang="nl-NL" dirty="0" err="1"/>
              <a:t>All</a:t>
            </a:r>
            <a:r>
              <a:rPr lang="nl-NL" dirty="0"/>
              <a:t> 3 </a:t>
            </a:r>
            <a:r>
              <a:rPr lang="nl-NL" dirty="0" err="1"/>
              <a:t>forms</a:t>
            </a:r>
            <a:r>
              <a:rPr lang="nl-NL" dirty="0"/>
              <a:t> of information disorder are prevalent in society. </a:t>
            </a:r>
          </a:p>
          <a:p>
            <a:pPr marL="285750" indent="-285750">
              <a:buClr>
                <a:srgbClr val="95C11F"/>
              </a:buClr>
              <a:buFont typeface="Wingdings" panose="05000000000000000000" pitchFamily="2" charset="2"/>
              <a:buChar char="§"/>
            </a:pPr>
            <a:r>
              <a:rPr lang="nl-NL" b="1" dirty="0"/>
              <a:t>Misinformation</a:t>
            </a:r>
            <a:r>
              <a:rPr lang="nl-NL" dirty="0"/>
              <a:t> is </a:t>
            </a:r>
            <a:r>
              <a:rPr lang="nl-NL" dirty="0" err="1"/>
              <a:t>mostly</a:t>
            </a:r>
            <a:r>
              <a:rPr lang="nl-NL" dirty="0"/>
              <a:t> </a:t>
            </a:r>
            <a:r>
              <a:rPr lang="nl-NL" dirty="0" err="1"/>
              <a:t>based</a:t>
            </a:r>
            <a:r>
              <a:rPr lang="nl-NL" dirty="0"/>
              <a:t> on </a:t>
            </a:r>
            <a:r>
              <a:rPr lang="nl-NL" dirty="0" err="1"/>
              <a:t>ignorance</a:t>
            </a:r>
            <a:r>
              <a:rPr lang="nl-NL" dirty="0"/>
              <a:t> </a:t>
            </a:r>
            <a:r>
              <a:rPr lang="nl-NL" dirty="0" err="1"/>
              <a:t>and</a:t>
            </a:r>
            <a:r>
              <a:rPr lang="nl-NL" dirty="0"/>
              <a:t> personal </a:t>
            </a:r>
            <a:r>
              <a:rPr lang="nl-NL" dirty="0" err="1"/>
              <a:t>biases</a:t>
            </a:r>
            <a:r>
              <a:rPr lang="nl-NL" dirty="0"/>
              <a:t>. These </a:t>
            </a:r>
            <a:r>
              <a:rPr lang="nl-NL" dirty="0" err="1"/>
              <a:t>can</a:t>
            </a:r>
            <a:r>
              <a:rPr lang="nl-NL" dirty="0"/>
              <a:t> </a:t>
            </a:r>
            <a:r>
              <a:rPr lang="nl-NL" dirty="0" err="1"/>
              <a:t>cause</a:t>
            </a:r>
            <a:r>
              <a:rPr lang="nl-NL" dirty="0"/>
              <a:t> </a:t>
            </a:r>
            <a:r>
              <a:rPr lang="nl-NL" dirty="0" err="1"/>
              <a:t>misinterpretations</a:t>
            </a:r>
            <a:r>
              <a:rPr lang="nl-NL" dirty="0"/>
              <a:t> </a:t>
            </a:r>
            <a:r>
              <a:rPr lang="nl-NL" dirty="0" err="1"/>
              <a:t>which</a:t>
            </a:r>
            <a:r>
              <a:rPr lang="nl-NL" dirty="0"/>
              <a:t>, </a:t>
            </a:r>
            <a:r>
              <a:rPr lang="nl-NL" dirty="0" err="1"/>
              <a:t>when</a:t>
            </a:r>
            <a:r>
              <a:rPr lang="nl-NL" dirty="0"/>
              <a:t> shared, </a:t>
            </a:r>
            <a:r>
              <a:rPr lang="nl-NL" dirty="0" err="1"/>
              <a:t>create</a:t>
            </a:r>
            <a:r>
              <a:rPr lang="nl-NL" dirty="0"/>
              <a:t> misinformation.</a:t>
            </a:r>
          </a:p>
          <a:p>
            <a:pPr marL="285750" indent="-285750">
              <a:buClr>
                <a:srgbClr val="95C11F"/>
              </a:buClr>
              <a:buFont typeface="Wingdings" panose="05000000000000000000" pitchFamily="2" charset="2"/>
              <a:buChar char="§"/>
            </a:pPr>
            <a:r>
              <a:rPr lang="nl-NL" b="1" dirty="0"/>
              <a:t>Disinformation</a:t>
            </a:r>
            <a:r>
              <a:rPr lang="nl-NL" dirty="0"/>
              <a:t> </a:t>
            </a:r>
            <a:r>
              <a:rPr lang="nl-NL" dirty="0" err="1"/>
              <a:t>can</a:t>
            </a:r>
            <a:r>
              <a:rPr lang="nl-NL" dirty="0"/>
              <a:t> </a:t>
            </a:r>
            <a:r>
              <a:rPr lang="nl-NL" dirty="0" err="1"/>
              <a:t>be</a:t>
            </a:r>
            <a:r>
              <a:rPr lang="nl-NL" dirty="0"/>
              <a:t> a </a:t>
            </a:r>
            <a:r>
              <a:rPr lang="nl-NL" dirty="0" err="1"/>
              <a:t>very</a:t>
            </a:r>
            <a:r>
              <a:rPr lang="nl-NL" dirty="0"/>
              <a:t> large issue, </a:t>
            </a:r>
            <a:r>
              <a:rPr lang="nl-NL" dirty="0" err="1"/>
              <a:t>for</a:t>
            </a:r>
            <a:r>
              <a:rPr lang="nl-NL" dirty="0"/>
              <a:t> </a:t>
            </a:r>
            <a:r>
              <a:rPr lang="nl-NL" dirty="0" err="1"/>
              <a:t>example</a:t>
            </a:r>
            <a:r>
              <a:rPr lang="nl-NL" dirty="0"/>
              <a:t> </a:t>
            </a:r>
            <a:r>
              <a:rPr lang="nl-NL" dirty="0" err="1"/>
              <a:t>the</a:t>
            </a:r>
            <a:r>
              <a:rPr lang="nl-NL" dirty="0"/>
              <a:t> </a:t>
            </a:r>
            <a:r>
              <a:rPr lang="nl-NL" dirty="0" err="1"/>
              <a:t>sharing</a:t>
            </a:r>
            <a:r>
              <a:rPr lang="nl-NL" dirty="0"/>
              <a:t> of  “fake </a:t>
            </a:r>
            <a:r>
              <a:rPr lang="nl-NL" dirty="0" err="1"/>
              <a:t>news</a:t>
            </a:r>
            <a:r>
              <a:rPr lang="nl-NL" dirty="0"/>
              <a:t>” </a:t>
            </a:r>
            <a:r>
              <a:rPr lang="nl-NL" dirty="0" err="1"/>
              <a:t>by</a:t>
            </a:r>
            <a:r>
              <a:rPr lang="nl-NL" dirty="0"/>
              <a:t> a media outlet. </a:t>
            </a:r>
            <a:r>
              <a:rPr lang="nl-NL" dirty="0" err="1"/>
              <a:t>However</a:t>
            </a:r>
            <a:r>
              <a:rPr lang="nl-NL" dirty="0"/>
              <a:t>, disinformation </a:t>
            </a:r>
            <a:r>
              <a:rPr lang="nl-NL" dirty="0" err="1"/>
              <a:t>can</a:t>
            </a:r>
            <a:r>
              <a:rPr lang="nl-NL" dirty="0"/>
              <a:t> </a:t>
            </a:r>
            <a:r>
              <a:rPr lang="nl-NL" dirty="0" err="1"/>
              <a:t>also</a:t>
            </a:r>
            <a:r>
              <a:rPr lang="nl-NL" dirty="0"/>
              <a:t> </a:t>
            </a:r>
            <a:r>
              <a:rPr lang="nl-NL" dirty="0" err="1"/>
              <a:t>be</a:t>
            </a:r>
            <a:r>
              <a:rPr lang="nl-NL" dirty="0"/>
              <a:t> found in smaller </a:t>
            </a:r>
            <a:r>
              <a:rPr lang="nl-NL" dirty="0" err="1"/>
              <a:t>instances</a:t>
            </a:r>
            <a:r>
              <a:rPr lang="nl-NL" dirty="0"/>
              <a:t>, </a:t>
            </a:r>
            <a:r>
              <a:rPr lang="nl-NL" dirty="0" err="1"/>
              <a:t>for</a:t>
            </a:r>
            <a:r>
              <a:rPr lang="nl-NL" dirty="0"/>
              <a:t> </a:t>
            </a:r>
            <a:r>
              <a:rPr lang="nl-NL" dirty="0" err="1"/>
              <a:t>example</a:t>
            </a:r>
            <a:r>
              <a:rPr lang="nl-NL" dirty="0"/>
              <a:t> companies </a:t>
            </a:r>
            <a:r>
              <a:rPr lang="nl-NL" dirty="0" err="1"/>
              <a:t>which</a:t>
            </a:r>
            <a:r>
              <a:rPr lang="nl-NL" dirty="0"/>
              <a:t> </a:t>
            </a:r>
            <a:r>
              <a:rPr lang="nl-NL" dirty="0" err="1"/>
              <a:t>leave</a:t>
            </a:r>
            <a:r>
              <a:rPr lang="nl-NL" dirty="0"/>
              <a:t> fake reviews on </a:t>
            </a:r>
            <a:r>
              <a:rPr lang="nl-NL" dirty="0" err="1"/>
              <a:t>their</a:t>
            </a:r>
            <a:r>
              <a:rPr lang="nl-NL" dirty="0"/>
              <a:t> </a:t>
            </a:r>
            <a:r>
              <a:rPr lang="nl-NL" dirty="0" err="1"/>
              <a:t>own</a:t>
            </a:r>
            <a:r>
              <a:rPr lang="nl-NL" dirty="0"/>
              <a:t> </a:t>
            </a:r>
            <a:r>
              <a:rPr lang="nl-NL" dirty="0" err="1"/>
              <a:t>products</a:t>
            </a:r>
            <a:r>
              <a:rPr lang="nl-NL" dirty="0"/>
              <a:t>/services or </a:t>
            </a:r>
            <a:r>
              <a:rPr lang="nl-NL" dirty="0" err="1"/>
              <a:t>articles</a:t>
            </a:r>
            <a:r>
              <a:rPr lang="nl-NL" dirty="0"/>
              <a:t> </a:t>
            </a:r>
            <a:r>
              <a:rPr lang="nl-NL" dirty="0" err="1"/>
              <a:t>that</a:t>
            </a:r>
            <a:r>
              <a:rPr lang="nl-NL" dirty="0"/>
              <a:t> </a:t>
            </a:r>
            <a:r>
              <a:rPr lang="nl-NL" dirty="0" err="1"/>
              <a:t>use</a:t>
            </a:r>
            <a:r>
              <a:rPr lang="nl-NL" dirty="0"/>
              <a:t> extravagant SHOCKING </a:t>
            </a:r>
            <a:r>
              <a:rPr lang="nl-NL" dirty="0" err="1"/>
              <a:t>titles</a:t>
            </a:r>
            <a:r>
              <a:rPr lang="nl-NL" dirty="0"/>
              <a:t> in order </a:t>
            </a:r>
            <a:r>
              <a:rPr lang="nl-NL" dirty="0" err="1"/>
              <a:t>to</a:t>
            </a:r>
            <a:r>
              <a:rPr lang="nl-NL" dirty="0"/>
              <a:t> </a:t>
            </a:r>
            <a:r>
              <a:rPr lang="nl-NL" dirty="0" err="1"/>
              <a:t>mislead</a:t>
            </a:r>
            <a:r>
              <a:rPr lang="nl-NL" dirty="0"/>
              <a:t> </a:t>
            </a:r>
            <a:r>
              <a:rPr lang="nl-NL" dirty="0" err="1"/>
              <a:t>people</a:t>
            </a:r>
            <a:r>
              <a:rPr lang="nl-NL" dirty="0"/>
              <a:t> </a:t>
            </a:r>
            <a:r>
              <a:rPr lang="nl-NL" dirty="0" err="1"/>
              <a:t>into</a:t>
            </a:r>
            <a:r>
              <a:rPr lang="nl-NL" dirty="0"/>
              <a:t> </a:t>
            </a:r>
            <a:r>
              <a:rPr lang="nl-NL" dirty="0" err="1"/>
              <a:t>clicking</a:t>
            </a:r>
            <a:r>
              <a:rPr lang="nl-NL" dirty="0"/>
              <a:t> on </a:t>
            </a:r>
            <a:r>
              <a:rPr lang="nl-NL" dirty="0" err="1"/>
              <a:t>them</a:t>
            </a:r>
            <a:r>
              <a:rPr lang="nl-NL" dirty="0"/>
              <a:t>.</a:t>
            </a:r>
          </a:p>
          <a:p>
            <a:pPr marL="285750" indent="-285750">
              <a:buClr>
                <a:srgbClr val="95C11F"/>
              </a:buClr>
              <a:buFont typeface="Wingdings" panose="05000000000000000000" pitchFamily="2" charset="2"/>
              <a:buChar char="§"/>
            </a:pPr>
            <a:r>
              <a:rPr lang="nl-NL" b="1" dirty="0"/>
              <a:t>Malinformation</a:t>
            </a:r>
            <a:r>
              <a:rPr lang="nl-NL" dirty="0"/>
              <a:t> </a:t>
            </a:r>
            <a:r>
              <a:rPr lang="nl-NL" dirty="0" err="1"/>
              <a:t>for</a:t>
            </a:r>
            <a:r>
              <a:rPr lang="nl-NL" dirty="0"/>
              <a:t> </a:t>
            </a:r>
            <a:r>
              <a:rPr lang="nl-NL" dirty="0" err="1"/>
              <a:t>example</a:t>
            </a:r>
            <a:r>
              <a:rPr lang="nl-NL" dirty="0"/>
              <a:t> </a:t>
            </a:r>
            <a:r>
              <a:rPr lang="nl-NL" dirty="0" err="1"/>
              <a:t>can</a:t>
            </a:r>
            <a:r>
              <a:rPr lang="nl-NL" dirty="0"/>
              <a:t> </a:t>
            </a:r>
            <a:r>
              <a:rPr lang="nl-NL" dirty="0" err="1"/>
              <a:t>be</a:t>
            </a:r>
            <a:r>
              <a:rPr lang="nl-NL" dirty="0"/>
              <a:t> </a:t>
            </a:r>
            <a:r>
              <a:rPr lang="nl-NL" dirty="0" err="1"/>
              <a:t>the</a:t>
            </a:r>
            <a:r>
              <a:rPr lang="nl-NL" dirty="0"/>
              <a:t> </a:t>
            </a:r>
            <a:r>
              <a:rPr lang="nl-NL" dirty="0" err="1"/>
              <a:t>gathering</a:t>
            </a:r>
            <a:r>
              <a:rPr lang="nl-NL" dirty="0"/>
              <a:t> of personal information </a:t>
            </a:r>
            <a:r>
              <a:rPr lang="nl-NL" dirty="0" err="1"/>
              <a:t>through</a:t>
            </a:r>
            <a:r>
              <a:rPr lang="nl-NL" dirty="0"/>
              <a:t> </a:t>
            </a:r>
            <a:r>
              <a:rPr lang="nl-NL" dirty="0" err="1"/>
              <a:t>phishing</a:t>
            </a:r>
            <a:r>
              <a:rPr lang="nl-NL" dirty="0"/>
              <a:t>, but </a:t>
            </a:r>
            <a:r>
              <a:rPr lang="nl-NL" dirty="0" err="1"/>
              <a:t>also</a:t>
            </a:r>
            <a:r>
              <a:rPr lang="nl-NL" dirty="0"/>
              <a:t> </a:t>
            </a:r>
            <a:r>
              <a:rPr lang="nl-NL" dirty="0" err="1"/>
              <a:t>using</a:t>
            </a:r>
            <a:r>
              <a:rPr lang="nl-NL" dirty="0"/>
              <a:t> </a:t>
            </a:r>
            <a:r>
              <a:rPr lang="nl-NL" dirty="0" err="1"/>
              <a:t>this</a:t>
            </a:r>
            <a:r>
              <a:rPr lang="nl-NL" dirty="0"/>
              <a:t> personal information </a:t>
            </a:r>
            <a:r>
              <a:rPr lang="nl-NL" dirty="0" err="1"/>
              <a:t>for</a:t>
            </a:r>
            <a:r>
              <a:rPr lang="nl-NL" dirty="0"/>
              <a:t> e.g. </a:t>
            </a:r>
            <a:r>
              <a:rPr lang="nl-NL" dirty="0" err="1"/>
              <a:t>doxxing</a:t>
            </a:r>
            <a:r>
              <a:rPr lang="nl-NL" dirty="0"/>
              <a:t>, </a:t>
            </a:r>
            <a:r>
              <a:rPr lang="nl-NL" dirty="0" err="1"/>
              <a:t>indentity</a:t>
            </a:r>
            <a:r>
              <a:rPr lang="nl-NL" dirty="0"/>
              <a:t> </a:t>
            </a:r>
            <a:r>
              <a:rPr lang="nl-NL" dirty="0" err="1"/>
              <a:t>theft</a:t>
            </a:r>
            <a:r>
              <a:rPr lang="nl-NL" dirty="0"/>
              <a:t> or </a:t>
            </a:r>
            <a:r>
              <a:rPr lang="nl-NL" dirty="0" err="1"/>
              <a:t>besmirching</a:t>
            </a:r>
            <a:r>
              <a:rPr lang="nl-NL" dirty="0"/>
              <a:t> </a:t>
            </a:r>
            <a:r>
              <a:rPr lang="nl-NL" dirty="0" err="1"/>
              <a:t>someone’s</a:t>
            </a:r>
            <a:r>
              <a:rPr lang="nl-NL" dirty="0"/>
              <a:t> </a:t>
            </a:r>
            <a:r>
              <a:rPr lang="nl-NL" dirty="0" err="1"/>
              <a:t>reputation</a:t>
            </a:r>
            <a:r>
              <a:rPr lang="nl-NL" dirty="0"/>
              <a:t>.</a:t>
            </a:r>
          </a:p>
        </p:txBody>
      </p:sp>
      <p:sp>
        <p:nvSpPr>
          <p:cNvPr id="4" name="Tekstvak 3">
            <a:extLst>
              <a:ext uri="{FF2B5EF4-FFF2-40B4-BE49-F238E27FC236}">
                <a16:creationId xmlns:a16="http://schemas.microsoft.com/office/drawing/2014/main" id="{7E37BB88-26EA-C551-BC33-8796D6B10F2B}"/>
              </a:ext>
            </a:extLst>
          </p:cNvPr>
          <p:cNvSpPr txBox="1"/>
          <p:nvPr/>
        </p:nvSpPr>
        <p:spPr>
          <a:xfrm>
            <a:off x="8108323" y="2452351"/>
            <a:ext cx="2025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Misinformation</a:t>
            </a:r>
            <a:endParaRPr lang="nl-NL" b="1" dirty="0" err="1">
              <a:cs typeface="Calibri" panose="020F0502020204030204"/>
            </a:endParaRPr>
          </a:p>
        </p:txBody>
      </p:sp>
      <p:sp>
        <p:nvSpPr>
          <p:cNvPr id="5" name="Tekstvak 4">
            <a:extLst>
              <a:ext uri="{FF2B5EF4-FFF2-40B4-BE49-F238E27FC236}">
                <a16:creationId xmlns:a16="http://schemas.microsoft.com/office/drawing/2014/main" id="{B78F93A4-829A-1CA3-8AAE-DD5C31C8CDDF}"/>
              </a:ext>
            </a:extLst>
          </p:cNvPr>
          <p:cNvSpPr txBox="1"/>
          <p:nvPr/>
        </p:nvSpPr>
        <p:spPr>
          <a:xfrm>
            <a:off x="8856909" y="2827985"/>
            <a:ext cx="10249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Bias</a:t>
            </a:r>
            <a:endParaRPr lang="nl-NL" sz="1400" dirty="0" err="1"/>
          </a:p>
        </p:txBody>
      </p:sp>
      <p:sp>
        <p:nvSpPr>
          <p:cNvPr id="6" name="Tekstvak 5">
            <a:extLst>
              <a:ext uri="{FF2B5EF4-FFF2-40B4-BE49-F238E27FC236}">
                <a16:creationId xmlns:a16="http://schemas.microsoft.com/office/drawing/2014/main" id="{7DD5CF6C-68EF-9465-DD3B-AFD94BB31746}"/>
              </a:ext>
            </a:extLst>
          </p:cNvPr>
          <p:cNvSpPr txBox="1"/>
          <p:nvPr/>
        </p:nvSpPr>
        <p:spPr>
          <a:xfrm>
            <a:off x="10472133" y="4974464"/>
            <a:ext cx="15427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err="1">
                <a:cs typeface="Calibri"/>
              </a:rPr>
              <a:t>Phishing</a:t>
            </a:r>
            <a:endParaRPr lang="nl-NL" sz="1400" err="1"/>
          </a:p>
        </p:txBody>
      </p:sp>
      <p:sp>
        <p:nvSpPr>
          <p:cNvPr id="8" name="Tekstvak 7">
            <a:extLst>
              <a:ext uri="{FF2B5EF4-FFF2-40B4-BE49-F238E27FC236}">
                <a16:creationId xmlns:a16="http://schemas.microsoft.com/office/drawing/2014/main" id="{6014347E-47C9-9048-A98A-8DAF194C259A}"/>
              </a:ext>
            </a:extLst>
          </p:cNvPr>
          <p:cNvSpPr txBox="1"/>
          <p:nvPr/>
        </p:nvSpPr>
        <p:spPr>
          <a:xfrm>
            <a:off x="9836240" y="5714999"/>
            <a:ext cx="169571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400" err="1">
                <a:cs typeface="Calibri"/>
              </a:rPr>
              <a:t>Misuse</a:t>
            </a:r>
            <a:r>
              <a:rPr lang="nl-NL" sz="1400" dirty="0">
                <a:cs typeface="Calibri"/>
              </a:rPr>
              <a:t> of </a:t>
            </a:r>
            <a:r>
              <a:rPr lang="nl-NL" sz="1400" err="1">
                <a:cs typeface="Calibri"/>
              </a:rPr>
              <a:t>confidential</a:t>
            </a:r>
            <a:r>
              <a:rPr lang="nl-NL" sz="1400" dirty="0">
                <a:cs typeface="Calibri"/>
              </a:rPr>
              <a:t> info</a:t>
            </a:r>
            <a:endParaRPr lang="nl-NL" sz="1400" dirty="0" err="1">
              <a:cs typeface="Calibri" panose="020F0502020204030204"/>
            </a:endParaRPr>
          </a:p>
        </p:txBody>
      </p:sp>
      <p:sp>
        <p:nvSpPr>
          <p:cNvPr id="9" name="Tekstvak 8">
            <a:extLst>
              <a:ext uri="{FF2B5EF4-FFF2-40B4-BE49-F238E27FC236}">
                <a16:creationId xmlns:a16="http://schemas.microsoft.com/office/drawing/2014/main" id="{7338F1BC-51F1-67D1-3BA4-ADDE0AFA5C1D}"/>
              </a:ext>
            </a:extLst>
          </p:cNvPr>
          <p:cNvSpPr txBox="1"/>
          <p:nvPr/>
        </p:nvSpPr>
        <p:spPr>
          <a:xfrm>
            <a:off x="9444507" y="5285703"/>
            <a:ext cx="138179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1400" err="1">
                <a:cs typeface="Calibri"/>
              </a:rPr>
              <a:t>Misuse</a:t>
            </a:r>
            <a:r>
              <a:rPr lang="nl-NL" sz="1400" dirty="0">
                <a:cs typeface="Calibri"/>
              </a:rPr>
              <a:t> of personal info</a:t>
            </a:r>
            <a:endParaRPr lang="nl-NL" sz="1400" dirty="0" err="1">
              <a:cs typeface="Calibri" panose="020F0502020204030204"/>
            </a:endParaRPr>
          </a:p>
        </p:txBody>
      </p:sp>
      <p:sp>
        <p:nvSpPr>
          <p:cNvPr id="10" name="Tekstvak 9">
            <a:extLst>
              <a:ext uri="{FF2B5EF4-FFF2-40B4-BE49-F238E27FC236}">
                <a16:creationId xmlns:a16="http://schemas.microsoft.com/office/drawing/2014/main" id="{FE7BBD94-6972-5567-232A-4B482D201C7D}"/>
              </a:ext>
            </a:extLst>
          </p:cNvPr>
          <p:cNvSpPr txBox="1"/>
          <p:nvPr/>
        </p:nvSpPr>
        <p:spPr>
          <a:xfrm>
            <a:off x="6428704" y="4236612"/>
            <a:ext cx="87200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Satire</a:t>
            </a:r>
            <a:endParaRPr lang="nl-NL" sz="1400">
              <a:cs typeface="Calibri"/>
            </a:endParaRPr>
          </a:p>
        </p:txBody>
      </p:sp>
      <p:sp>
        <p:nvSpPr>
          <p:cNvPr id="11" name="Tekstvak 10">
            <a:extLst>
              <a:ext uri="{FF2B5EF4-FFF2-40B4-BE49-F238E27FC236}">
                <a16:creationId xmlns:a16="http://schemas.microsoft.com/office/drawing/2014/main" id="{873BD1F4-3D6D-F11B-B33F-22FF784839EF}"/>
              </a:ext>
            </a:extLst>
          </p:cNvPr>
          <p:cNvSpPr txBox="1"/>
          <p:nvPr/>
        </p:nvSpPr>
        <p:spPr>
          <a:xfrm>
            <a:off x="6227471" y="5175696"/>
            <a:ext cx="11805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Fake </a:t>
            </a:r>
            <a:r>
              <a:rPr lang="nl-NL" sz="1400" err="1">
                <a:cs typeface="Calibri"/>
              </a:rPr>
              <a:t>news</a:t>
            </a:r>
            <a:endParaRPr lang="nl-NL" sz="1400">
              <a:cs typeface="Calibri"/>
            </a:endParaRPr>
          </a:p>
        </p:txBody>
      </p:sp>
      <p:sp>
        <p:nvSpPr>
          <p:cNvPr id="13" name="Tekstvak 12">
            <a:extLst>
              <a:ext uri="{FF2B5EF4-FFF2-40B4-BE49-F238E27FC236}">
                <a16:creationId xmlns:a16="http://schemas.microsoft.com/office/drawing/2014/main" id="{562006D8-2C8F-CDCA-EA77-2F3CC03024B9}"/>
              </a:ext>
            </a:extLst>
          </p:cNvPr>
          <p:cNvSpPr txBox="1"/>
          <p:nvPr/>
        </p:nvSpPr>
        <p:spPr>
          <a:xfrm>
            <a:off x="6823119" y="5873302"/>
            <a:ext cx="138179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Clickbait</a:t>
            </a:r>
            <a:endParaRPr lang="nl-NL" sz="1400">
              <a:cs typeface="Calibri"/>
            </a:endParaRPr>
          </a:p>
        </p:txBody>
      </p:sp>
      <p:sp>
        <p:nvSpPr>
          <p:cNvPr id="15" name="Tekstvak 14">
            <a:extLst>
              <a:ext uri="{FF2B5EF4-FFF2-40B4-BE49-F238E27FC236}">
                <a16:creationId xmlns:a16="http://schemas.microsoft.com/office/drawing/2014/main" id="{419A9C42-7E7D-25E2-4A27-CA7C7C56C48F}"/>
              </a:ext>
            </a:extLst>
          </p:cNvPr>
          <p:cNvSpPr txBox="1"/>
          <p:nvPr/>
        </p:nvSpPr>
        <p:spPr>
          <a:xfrm>
            <a:off x="7633415" y="5658655"/>
            <a:ext cx="126105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Fake reviews</a:t>
            </a:r>
            <a:endParaRPr lang="nl-NL" sz="1400">
              <a:cs typeface="Calibri"/>
            </a:endParaRPr>
          </a:p>
        </p:txBody>
      </p:sp>
      <p:sp>
        <p:nvSpPr>
          <p:cNvPr id="16" name="Tekstvak 15">
            <a:extLst>
              <a:ext uri="{FF2B5EF4-FFF2-40B4-BE49-F238E27FC236}">
                <a16:creationId xmlns:a16="http://schemas.microsoft.com/office/drawing/2014/main" id="{374F4211-3515-E417-FB0E-E373254113DE}"/>
              </a:ext>
            </a:extLst>
          </p:cNvPr>
          <p:cNvSpPr txBox="1"/>
          <p:nvPr/>
        </p:nvSpPr>
        <p:spPr>
          <a:xfrm>
            <a:off x="7362421" y="4174902"/>
            <a:ext cx="6976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1400" dirty="0">
                <a:cs typeface="Calibri"/>
              </a:rPr>
              <a:t>Hoax</a:t>
            </a:r>
            <a:endParaRPr lang="nl-NL" sz="1400">
              <a:cs typeface="Calibri"/>
            </a:endParaRPr>
          </a:p>
        </p:txBody>
      </p:sp>
      <p:sp>
        <p:nvSpPr>
          <p:cNvPr id="17" name="Tekstvak 16">
            <a:extLst>
              <a:ext uri="{FF2B5EF4-FFF2-40B4-BE49-F238E27FC236}">
                <a16:creationId xmlns:a16="http://schemas.microsoft.com/office/drawing/2014/main" id="{8B6C2E36-33D5-5FCA-34B7-0D3B2817B720}"/>
              </a:ext>
            </a:extLst>
          </p:cNvPr>
          <p:cNvSpPr txBox="1"/>
          <p:nvPr/>
        </p:nvSpPr>
        <p:spPr>
          <a:xfrm>
            <a:off x="7362423" y="5245456"/>
            <a:ext cx="21384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err="1">
                <a:cs typeface="Calibri"/>
              </a:rPr>
              <a:t>Imposters</a:t>
            </a:r>
            <a:r>
              <a:rPr lang="nl-NL" sz="1400" dirty="0">
                <a:cs typeface="Calibri"/>
              </a:rPr>
              <a:t> websites</a:t>
            </a:r>
          </a:p>
        </p:txBody>
      </p:sp>
      <p:sp>
        <p:nvSpPr>
          <p:cNvPr id="18" name="Tekstvak 17">
            <a:extLst>
              <a:ext uri="{FF2B5EF4-FFF2-40B4-BE49-F238E27FC236}">
                <a16:creationId xmlns:a16="http://schemas.microsoft.com/office/drawing/2014/main" id="{3E3986BA-A533-4A51-5E3D-6B80778DF3DD}"/>
              </a:ext>
            </a:extLst>
          </p:cNvPr>
          <p:cNvSpPr txBox="1"/>
          <p:nvPr/>
        </p:nvSpPr>
        <p:spPr>
          <a:xfrm>
            <a:off x="8856907" y="4955684"/>
            <a:ext cx="9095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Filter </a:t>
            </a:r>
            <a:r>
              <a:rPr lang="nl-NL" sz="1400" dirty="0" err="1">
                <a:cs typeface="Calibri"/>
              </a:rPr>
              <a:t>bub</a:t>
            </a:r>
            <a:r>
              <a:rPr lang="nl-NL" sz="1400" dirty="0">
                <a:cs typeface="Calibri"/>
              </a:rPr>
              <a:t>-</a:t>
            </a:r>
          </a:p>
          <a:p>
            <a:r>
              <a:rPr lang="nl-NL" sz="1400" dirty="0">
                <a:cs typeface="Calibri"/>
              </a:rPr>
              <a:t>bles</a:t>
            </a:r>
          </a:p>
        </p:txBody>
      </p:sp>
      <p:sp>
        <p:nvSpPr>
          <p:cNvPr id="19" name="Tekstvak 18">
            <a:extLst>
              <a:ext uri="{FF2B5EF4-FFF2-40B4-BE49-F238E27FC236}">
                <a16:creationId xmlns:a16="http://schemas.microsoft.com/office/drawing/2014/main" id="{92CA5D93-17BD-3792-2C05-33ADA12839A5}"/>
              </a:ext>
            </a:extLst>
          </p:cNvPr>
          <p:cNvSpPr txBox="1"/>
          <p:nvPr/>
        </p:nvSpPr>
        <p:spPr>
          <a:xfrm>
            <a:off x="8470543" y="4030013"/>
            <a:ext cx="11644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Retracted</a:t>
            </a:r>
            <a:r>
              <a:rPr lang="nl-NL" sz="1400" dirty="0">
                <a:cs typeface="Calibri"/>
              </a:rPr>
              <a:t> papers</a:t>
            </a:r>
            <a:endParaRPr lang="nl-NL" sz="1400" dirty="0" err="1"/>
          </a:p>
        </p:txBody>
      </p:sp>
      <p:sp>
        <p:nvSpPr>
          <p:cNvPr id="20" name="Tekstvak 19">
            <a:extLst>
              <a:ext uri="{FF2B5EF4-FFF2-40B4-BE49-F238E27FC236}">
                <a16:creationId xmlns:a16="http://schemas.microsoft.com/office/drawing/2014/main" id="{078841FD-F19E-8A4D-9C54-3C7BE8B3CFA2}"/>
              </a:ext>
            </a:extLst>
          </p:cNvPr>
          <p:cNvSpPr txBox="1"/>
          <p:nvPr/>
        </p:nvSpPr>
        <p:spPr>
          <a:xfrm>
            <a:off x="7260463" y="3171421"/>
            <a:ext cx="18245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Misleading</a:t>
            </a:r>
            <a:r>
              <a:rPr lang="nl-NL" sz="1400" dirty="0">
                <a:cs typeface="Calibri"/>
              </a:rPr>
              <a:t> </a:t>
            </a:r>
            <a:r>
              <a:rPr lang="nl-NL" sz="1400" err="1">
                <a:cs typeface="Calibri"/>
              </a:rPr>
              <a:t>maps</a:t>
            </a:r>
            <a:r>
              <a:rPr lang="nl-NL" sz="1400" dirty="0">
                <a:cs typeface="Calibri"/>
              </a:rPr>
              <a:t>, </a:t>
            </a:r>
            <a:r>
              <a:rPr lang="nl-NL" sz="1400" err="1">
                <a:cs typeface="Calibri"/>
              </a:rPr>
              <a:t>charts</a:t>
            </a:r>
            <a:r>
              <a:rPr lang="nl-NL" sz="1400" dirty="0">
                <a:cs typeface="Calibri"/>
              </a:rPr>
              <a:t> &amp; </a:t>
            </a:r>
            <a:r>
              <a:rPr lang="nl-NL" sz="1400" err="1">
                <a:cs typeface="Calibri"/>
              </a:rPr>
              <a:t>graphics</a:t>
            </a:r>
            <a:endParaRPr lang="nl-NL" sz="1400">
              <a:cs typeface="Calibri"/>
            </a:endParaRPr>
          </a:p>
        </p:txBody>
      </p:sp>
      <p:sp>
        <p:nvSpPr>
          <p:cNvPr id="21" name="Tekstvak 20">
            <a:extLst>
              <a:ext uri="{FF2B5EF4-FFF2-40B4-BE49-F238E27FC236}">
                <a16:creationId xmlns:a16="http://schemas.microsoft.com/office/drawing/2014/main" id="{4522BEDE-9683-AF6E-BE40-5AD0714DBD09}"/>
              </a:ext>
            </a:extLst>
          </p:cNvPr>
          <p:cNvSpPr txBox="1"/>
          <p:nvPr/>
        </p:nvSpPr>
        <p:spPr>
          <a:xfrm>
            <a:off x="7365104" y="3614133"/>
            <a:ext cx="16098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err="1">
                <a:cs typeface="Calibri"/>
              </a:rPr>
              <a:t>Conspiracy</a:t>
            </a:r>
            <a:r>
              <a:rPr lang="nl-NL" sz="1400" dirty="0">
                <a:cs typeface="Calibri"/>
              </a:rPr>
              <a:t> </a:t>
            </a:r>
            <a:r>
              <a:rPr lang="nl-NL" sz="1400" err="1">
                <a:cs typeface="Calibri"/>
              </a:rPr>
              <a:t>theories</a:t>
            </a:r>
            <a:endParaRPr lang="nl-NL" sz="1400" err="1"/>
          </a:p>
        </p:txBody>
      </p:sp>
      <p:sp>
        <p:nvSpPr>
          <p:cNvPr id="22" name="Tekstvak 21">
            <a:extLst>
              <a:ext uri="{FF2B5EF4-FFF2-40B4-BE49-F238E27FC236}">
                <a16:creationId xmlns:a16="http://schemas.microsoft.com/office/drawing/2014/main" id="{D21167A6-B393-2364-B891-8AE582228FEF}"/>
              </a:ext>
            </a:extLst>
          </p:cNvPr>
          <p:cNvSpPr txBox="1"/>
          <p:nvPr/>
        </p:nvSpPr>
        <p:spPr>
          <a:xfrm>
            <a:off x="8057344" y="3820732"/>
            <a:ext cx="20123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400" dirty="0">
                <a:cs typeface="Calibri"/>
              </a:rPr>
              <a:t>Propaganda</a:t>
            </a:r>
            <a:endParaRPr lang="nl-NL" sz="1400" dirty="0" err="1"/>
          </a:p>
        </p:txBody>
      </p:sp>
      <p:sp>
        <p:nvSpPr>
          <p:cNvPr id="23" name="Tekstvak 22">
            <a:extLst>
              <a:ext uri="{FF2B5EF4-FFF2-40B4-BE49-F238E27FC236}">
                <a16:creationId xmlns:a16="http://schemas.microsoft.com/office/drawing/2014/main" id="{7DA8C137-8399-37DA-03FA-4E7CFB748372}"/>
              </a:ext>
            </a:extLst>
          </p:cNvPr>
          <p:cNvSpPr txBox="1"/>
          <p:nvPr/>
        </p:nvSpPr>
        <p:spPr>
          <a:xfrm>
            <a:off x="9525000" y="4612246"/>
            <a:ext cx="23262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dirty="0">
                <a:cs typeface="Calibri"/>
              </a:rPr>
              <a:t>Malinformation</a:t>
            </a:r>
            <a:endParaRPr lang="nl-NL" b="1" dirty="0" err="1">
              <a:cs typeface="Calibri" panose="020F0502020204030204"/>
            </a:endParaRPr>
          </a:p>
        </p:txBody>
      </p:sp>
      <p:sp>
        <p:nvSpPr>
          <p:cNvPr id="24" name="Tekstvak 23">
            <a:extLst>
              <a:ext uri="{FF2B5EF4-FFF2-40B4-BE49-F238E27FC236}">
                <a16:creationId xmlns:a16="http://schemas.microsoft.com/office/drawing/2014/main" id="{AF8B0CC9-B64D-FF87-507A-C0478B6FCFE4}"/>
              </a:ext>
            </a:extLst>
          </p:cNvPr>
          <p:cNvSpPr txBox="1"/>
          <p:nvPr/>
        </p:nvSpPr>
        <p:spPr>
          <a:xfrm>
            <a:off x="6938493" y="4652492"/>
            <a:ext cx="21062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b="1" dirty="0">
                <a:cs typeface="Calibri"/>
              </a:rPr>
              <a:t>Disinformation</a:t>
            </a:r>
            <a:endParaRPr lang="nl-NL" dirty="0" err="1"/>
          </a:p>
        </p:txBody>
      </p:sp>
    </p:spTree>
    <p:extLst>
      <p:ext uri="{BB962C8B-B14F-4D97-AF65-F5344CB8AC3E}">
        <p14:creationId xmlns:p14="http://schemas.microsoft.com/office/powerpoint/2010/main" val="2137290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Εικόνα 11" descr="Εικόνα που περιέχει κείμενο, γραφικά, clipart, καρτούν&#10;&#10;Περιγραφή που δημιουργήθηκε αυτόματα">
            <a:extLst>
              <a:ext uri="{FF2B5EF4-FFF2-40B4-BE49-F238E27FC236}">
                <a16:creationId xmlns:a16="http://schemas.microsoft.com/office/drawing/2014/main" id="{5B5354DB-79D5-4754-DF4F-6892EB25C989}"/>
              </a:ext>
            </a:extLst>
          </p:cNvPr>
          <p:cNvPicPr>
            <a:picLocks noChangeAspect="1"/>
          </p:cNvPicPr>
          <p:nvPr/>
        </p:nvPicPr>
        <p:blipFill rotWithShape="1">
          <a:blip r:embed="rId3">
            <a:extLst>
              <a:ext uri="{28A0092B-C50C-407E-A947-70E740481C1C}">
                <a14:useLocalDpi xmlns:a14="http://schemas.microsoft.com/office/drawing/2010/main" val="0"/>
              </a:ext>
            </a:extLst>
          </a:blip>
          <a:srcRect l="9559" t="10937" r="8948" b="11648"/>
          <a:stretch/>
        </p:blipFill>
        <p:spPr>
          <a:xfrm>
            <a:off x="4870278" y="904962"/>
            <a:ext cx="5919956" cy="5623783"/>
          </a:xfrm>
          <a:prstGeom prst="rect">
            <a:avLst/>
          </a:prstGeom>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sk-SK" sz="3600" b="1">
              <a:solidFill>
                <a:schemeClr val="tx1"/>
              </a:solidFill>
              <a:effectLst/>
              <a:latin typeface="Calibri Light" panose="020F0302020204030204"/>
              <a:ea typeface="Verdana" panose="020B0604030504040204" pitchFamily="34" charset="0"/>
            </a:endParaRPr>
          </a:p>
        </p:txBody>
      </p:sp>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kstvak 3">
            <a:extLst>
              <a:ext uri="{FF2B5EF4-FFF2-40B4-BE49-F238E27FC236}">
                <a16:creationId xmlns:a16="http://schemas.microsoft.com/office/drawing/2014/main" id="{1CABC49D-C58D-2F3B-AC9B-F42DD1A5CC89}"/>
              </a:ext>
            </a:extLst>
          </p:cNvPr>
          <p:cNvSpPr txBox="1"/>
          <p:nvPr/>
        </p:nvSpPr>
        <p:spPr>
          <a:xfrm>
            <a:off x="189426" y="2091566"/>
            <a:ext cx="4680852" cy="3477875"/>
          </a:xfrm>
          <a:prstGeom prst="rect">
            <a:avLst/>
          </a:prstGeom>
        </p:spPr>
        <p:txBody>
          <a:bodyPr wrap="square" lIns="91440" tIns="45720" rIns="91440" bIns="45720" rtlCol="0" anchor="t">
            <a:spAutoFit/>
          </a:bodyPr>
          <a:lstStyle/>
          <a:p>
            <a:pPr algn="ctr"/>
            <a:r>
              <a:rPr lang="nl-NL" sz="4400" b="1" dirty="0"/>
              <a:t>Belief in Information Disorder:</a:t>
            </a:r>
          </a:p>
          <a:p>
            <a:pPr algn="ctr"/>
            <a:r>
              <a:rPr lang="nl-NL" sz="4400" b="1" dirty="0"/>
              <a:t>a Problematic Behaviour</a:t>
            </a:r>
          </a:p>
        </p:txBody>
      </p:sp>
      <p:sp>
        <p:nvSpPr>
          <p:cNvPr id="3" name="TextBox 2">
            <a:extLst>
              <a:ext uri="{FF2B5EF4-FFF2-40B4-BE49-F238E27FC236}">
                <a16:creationId xmlns:a16="http://schemas.microsoft.com/office/drawing/2014/main" id="{69811980-40E3-53D7-24FA-30A9FF1BFA90}"/>
              </a:ext>
            </a:extLst>
          </p:cNvPr>
          <p:cNvSpPr txBox="1"/>
          <p:nvPr/>
        </p:nvSpPr>
        <p:spPr>
          <a:xfrm>
            <a:off x="5895395" y="6488668"/>
            <a:ext cx="6105524" cy="276999"/>
          </a:xfrm>
          <a:prstGeom prst="rect">
            <a:avLst/>
          </a:prstGeom>
          <a:noFill/>
        </p:spPr>
        <p:txBody>
          <a:bodyPr wrap="square">
            <a:spAutoFit/>
          </a:bodyPr>
          <a:lstStyle/>
          <a:p>
            <a:pPr algn="r"/>
            <a:r>
              <a:rPr lang="en-GB" sz="1200" dirty="0">
                <a:hlinkClick r:id="rId4"/>
              </a:rPr>
              <a:t>Image by </a:t>
            </a:r>
            <a:r>
              <a:rPr lang="en-GB" sz="1200" dirty="0" err="1">
                <a:hlinkClick r:id="rId4"/>
              </a:rPr>
              <a:t>vectorjuice</a:t>
            </a:r>
            <a:r>
              <a:rPr lang="en-GB" sz="1200" dirty="0">
                <a:hlinkClick r:id="rId4"/>
              </a:rPr>
              <a:t> on </a:t>
            </a:r>
            <a:r>
              <a:rPr lang="en-GB" sz="1200" dirty="0" err="1">
                <a:hlinkClick r:id="rId4"/>
              </a:rPr>
              <a:t>Freepik</a:t>
            </a:r>
            <a:r>
              <a:rPr lang="en-GB" sz="1200" dirty="0">
                <a:hlinkClick r:id="rId4"/>
              </a:rPr>
              <a:t>.</a:t>
            </a:r>
            <a:endParaRPr lang="en-GB" sz="1200" dirty="0"/>
          </a:p>
        </p:txBody>
      </p:sp>
    </p:spTree>
    <p:extLst>
      <p:ext uri="{BB962C8B-B14F-4D97-AF65-F5344CB8AC3E}">
        <p14:creationId xmlns:p14="http://schemas.microsoft.com/office/powerpoint/2010/main" val="365182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diagram, lijn, cirkel, Elektrisch blauw&#10;&#10;Automatisch gegenereerde beschrijving">
            <a:extLst>
              <a:ext uri="{FF2B5EF4-FFF2-40B4-BE49-F238E27FC236}">
                <a16:creationId xmlns:a16="http://schemas.microsoft.com/office/drawing/2014/main" id="{624D5438-B479-A623-CB12-0CC689A26F78}"/>
              </a:ext>
            </a:extLst>
          </p:cNvPr>
          <p:cNvPicPr>
            <a:picLocks noChangeAspect="1"/>
          </p:cNvPicPr>
          <p:nvPr/>
        </p:nvPicPr>
        <p:blipFill>
          <a:blip r:embed="rId3"/>
          <a:stretch>
            <a:fillRect/>
          </a:stretch>
        </p:blipFill>
        <p:spPr>
          <a:xfrm>
            <a:off x="5722513" y="2209879"/>
            <a:ext cx="6467340" cy="376905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nl-NL" dirty="0"/>
              <a:t>The </a:t>
            </a:r>
            <a:r>
              <a:rPr lang="nl-NL" dirty="0" err="1"/>
              <a:t>Theory</a:t>
            </a:r>
            <a:r>
              <a:rPr lang="nl-NL" dirty="0"/>
              <a:t> of </a:t>
            </a:r>
            <a:r>
              <a:rPr lang="nl-NL" dirty="0" err="1"/>
              <a:t>Planned</a:t>
            </a:r>
            <a:r>
              <a:rPr lang="nl-NL" dirty="0"/>
              <a:t> </a:t>
            </a:r>
            <a:r>
              <a:rPr lang="nl-NL" dirty="0" err="1"/>
              <a:t>Behaviour</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060411" cy="4865977"/>
          </a:xfrm>
        </p:spPr>
        <p:txBody>
          <a:bodyPr vert="horz" lIns="91440" tIns="45720" rIns="91440" bIns="45720" rtlCol="0" anchor="t">
            <a:normAutofit/>
          </a:bodyPr>
          <a:lstStyle/>
          <a:p>
            <a:pPr marL="0" indent="0">
              <a:buNone/>
            </a:pPr>
            <a:r>
              <a:rPr lang="en-GB" sz="2200" b="0" i="0" dirty="0">
                <a:solidFill>
                  <a:srgbClr val="333333"/>
                </a:solidFill>
                <a:effectLst/>
              </a:rPr>
              <a:t>The theory of planned </a:t>
            </a:r>
            <a:r>
              <a:rPr lang="en-GB" sz="2200" dirty="0">
                <a:solidFill>
                  <a:srgbClr val="333333"/>
                </a:solidFill>
              </a:rPr>
              <a:t>behaviour </a:t>
            </a:r>
            <a:r>
              <a:rPr lang="en-GB" sz="2200" b="0" i="0" dirty="0">
                <a:solidFill>
                  <a:srgbClr val="333333"/>
                </a:solidFill>
                <a:effectLst/>
              </a:rPr>
              <a:t>is a theory that explains how people come to perform the </a:t>
            </a:r>
            <a:r>
              <a:rPr lang="en-GB" sz="2200" dirty="0">
                <a:solidFill>
                  <a:srgbClr val="333333"/>
                </a:solidFill>
              </a:rPr>
              <a:t>behaviours</a:t>
            </a:r>
            <a:r>
              <a:rPr lang="en-GB" sz="2200" b="0" i="0" dirty="0">
                <a:solidFill>
                  <a:srgbClr val="333333"/>
                </a:solidFill>
                <a:effectLst/>
              </a:rPr>
              <a:t> they perform.</a:t>
            </a:r>
            <a:r>
              <a:rPr lang="en-GB" sz="2200" dirty="0">
                <a:solidFill>
                  <a:srgbClr val="333333"/>
                </a:solidFill>
              </a:rPr>
              <a:t> </a:t>
            </a:r>
            <a:endParaRPr lang="en-GB" sz="2200" b="0" i="0" dirty="0">
              <a:solidFill>
                <a:srgbClr val="333333"/>
              </a:solidFill>
              <a:effectLst/>
            </a:endParaRPr>
          </a:p>
          <a:p>
            <a:pPr marL="0" indent="0">
              <a:buNone/>
            </a:pPr>
            <a:r>
              <a:rPr lang="en-GB" sz="2200" dirty="0">
                <a:solidFill>
                  <a:srgbClr val="333333"/>
                </a:solidFill>
              </a:rPr>
              <a:t>In the model you can see that in order to perform behaviour, one should have intention. </a:t>
            </a:r>
            <a:endParaRPr lang="en-GB" sz="2200" dirty="0">
              <a:solidFill>
                <a:srgbClr val="333333"/>
              </a:solidFill>
              <a:cs typeface="Calibri"/>
            </a:endParaRPr>
          </a:p>
          <a:p>
            <a:pPr marL="0" indent="0">
              <a:buNone/>
            </a:pPr>
            <a:r>
              <a:rPr lang="en-GB" sz="2200" b="0" i="0" dirty="0">
                <a:solidFill>
                  <a:srgbClr val="333333"/>
                </a:solidFill>
                <a:effectLst/>
              </a:rPr>
              <a:t>Intention is created by a combination of 3 factors:</a:t>
            </a:r>
            <a:endParaRPr lang="en-GB" sz="2200" b="0" i="0" dirty="0">
              <a:solidFill>
                <a:srgbClr val="333333"/>
              </a:solidFill>
              <a:effectLst/>
              <a:cs typeface="Calibri"/>
            </a:endParaRPr>
          </a:p>
          <a:p>
            <a:r>
              <a:rPr lang="en-GB" sz="2200" dirty="0">
                <a:solidFill>
                  <a:srgbClr val="333333"/>
                </a:solidFill>
              </a:rPr>
              <a:t>Attitudes / personal beliefs</a:t>
            </a:r>
            <a:endParaRPr lang="en-GB" sz="2200" dirty="0">
              <a:solidFill>
                <a:srgbClr val="333333"/>
              </a:solidFill>
              <a:cs typeface="Calibri"/>
            </a:endParaRPr>
          </a:p>
          <a:p>
            <a:r>
              <a:rPr lang="en-GB" sz="2200" b="0" i="0" dirty="0">
                <a:solidFill>
                  <a:srgbClr val="333333"/>
                </a:solidFill>
                <a:effectLst/>
              </a:rPr>
              <a:t>Subjective norms</a:t>
            </a:r>
            <a:endParaRPr lang="en-GB" sz="2200" b="0" i="0" dirty="0">
              <a:solidFill>
                <a:srgbClr val="333333"/>
              </a:solidFill>
              <a:effectLst/>
              <a:cs typeface="Calibri"/>
            </a:endParaRPr>
          </a:p>
          <a:p>
            <a:r>
              <a:rPr lang="en-GB" sz="2200" dirty="0">
                <a:solidFill>
                  <a:srgbClr val="333333"/>
                </a:solidFill>
              </a:rPr>
              <a:t>Perceived behavioural control</a:t>
            </a:r>
            <a:endParaRPr lang="en-GB" sz="2200" dirty="0">
              <a:solidFill>
                <a:srgbClr val="333333"/>
              </a:solidFill>
              <a:cs typeface="Calibri"/>
            </a:endParaRPr>
          </a:p>
          <a:p>
            <a:pPr marL="0" indent="0" algn="just">
              <a:buNone/>
            </a:pPr>
            <a:endParaRPr lang="en-GB" sz="2200" b="0" i="0" dirty="0">
              <a:solidFill>
                <a:srgbClr val="333333"/>
              </a:solidFill>
              <a:effectLst/>
            </a:endParaRPr>
          </a:p>
          <a:p>
            <a:pPr marL="457200" lvl="1" indent="0" algn="just">
              <a:buNone/>
            </a:pPr>
            <a:endParaRPr lang="en-GB" sz="2000" b="0" i="0" dirty="0">
              <a:solidFill>
                <a:srgbClr val="333333"/>
              </a:solidFill>
              <a:effectLst/>
            </a:endParaRPr>
          </a:p>
          <a:p>
            <a:pPr algn="just"/>
            <a:endParaRPr lang="en-GB" sz="2000" b="0" i="0" dirty="0">
              <a:solidFill>
                <a:srgbClr val="333333"/>
              </a:solidFill>
              <a:effectLst/>
            </a:endParaRPr>
          </a:p>
          <a:p>
            <a:pPr marL="457200" lvl="1" indent="0" algn="just">
              <a:buNone/>
            </a:pPr>
            <a:endParaRPr lang="en-GB" sz="2000" b="0" i="0" dirty="0">
              <a:solidFill>
                <a:srgbClr val="333333"/>
              </a:solidFill>
              <a:effectLst/>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lIns="91440" tIns="45720" rIns="91440" bIns="45720" anchor="t">
            <a:spAutoFit/>
          </a:bodyPr>
          <a:lstStyle/>
          <a:p>
            <a:pPr algn="r"/>
            <a:r>
              <a:rPr lang="en-US" sz="1200" dirty="0">
                <a:hlinkClick r:id="rId4"/>
              </a:rPr>
              <a:t>Source information &amp; image (altered</a:t>
            </a:r>
            <a:r>
              <a:rPr lang="en-US" sz="1200" dirty="0"/>
              <a:t>)</a:t>
            </a:r>
            <a:endParaRPr lang="en-US" sz="1200" dirty="0">
              <a:cs typeface="Calibri"/>
            </a:endParaRPr>
          </a:p>
        </p:txBody>
      </p:sp>
      <p:sp>
        <p:nvSpPr>
          <p:cNvPr id="3" name="Tekstvak 2">
            <a:extLst>
              <a:ext uri="{FF2B5EF4-FFF2-40B4-BE49-F238E27FC236}">
                <a16:creationId xmlns:a16="http://schemas.microsoft.com/office/drawing/2014/main" id="{B05611A8-5F79-FB34-A147-53DDE3544EC6}"/>
              </a:ext>
            </a:extLst>
          </p:cNvPr>
          <p:cNvSpPr txBox="1"/>
          <p:nvPr/>
        </p:nvSpPr>
        <p:spPr>
          <a:xfrm>
            <a:off x="6758726" y="2583823"/>
            <a:ext cx="12664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a:solidFill>
                  <a:schemeClr val="bg1"/>
                </a:solidFill>
                <a:cs typeface="Calibri"/>
              </a:rPr>
              <a:t>Attitudes</a:t>
            </a:r>
            <a:endParaRPr lang="nl-NL" dirty="0" err="1">
              <a:solidFill>
                <a:schemeClr val="bg1"/>
              </a:solidFill>
              <a:cs typeface="Calibri" panose="020F0502020204030204"/>
            </a:endParaRPr>
          </a:p>
        </p:txBody>
      </p:sp>
      <p:sp>
        <p:nvSpPr>
          <p:cNvPr id="4" name="Tekstvak 3">
            <a:extLst>
              <a:ext uri="{FF2B5EF4-FFF2-40B4-BE49-F238E27FC236}">
                <a16:creationId xmlns:a16="http://schemas.microsoft.com/office/drawing/2014/main" id="{3BE385A3-8319-6EAB-9A35-B5EB9B9DBF0E}"/>
              </a:ext>
            </a:extLst>
          </p:cNvPr>
          <p:cNvSpPr txBox="1"/>
          <p:nvPr/>
        </p:nvSpPr>
        <p:spPr>
          <a:xfrm>
            <a:off x="6635302" y="3804633"/>
            <a:ext cx="15213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dirty="0" err="1">
                <a:solidFill>
                  <a:schemeClr val="bg1"/>
                </a:solidFill>
                <a:cs typeface="Calibri"/>
              </a:rPr>
              <a:t>Subjective</a:t>
            </a:r>
            <a:r>
              <a:rPr lang="nl-NL" dirty="0">
                <a:solidFill>
                  <a:schemeClr val="bg1"/>
                </a:solidFill>
                <a:cs typeface="Calibri"/>
              </a:rPr>
              <a:t> </a:t>
            </a:r>
            <a:r>
              <a:rPr lang="nl-NL" dirty="0" err="1">
                <a:solidFill>
                  <a:schemeClr val="bg1"/>
                </a:solidFill>
                <a:cs typeface="Calibri" panose="020F0502020204030204"/>
              </a:rPr>
              <a:t>norms</a:t>
            </a:r>
          </a:p>
        </p:txBody>
      </p:sp>
      <p:sp>
        <p:nvSpPr>
          <p:cNvPr id="7" name="Tekstvak 6">
            <a:extLst>
              <a:ext uri="{FF2B5EF4-FFF2-40B4-BE49-F238E27FC236}">
                <a16:creationId xmlns:a16="http://schemas.microsoft.com/office/drawing/2014/main" id="{9BB26FE1-2133-C740-5317-2CE5EB975187}"/>
              </a:ext>
            </a:extLst>
          </p:cNvPr>
          <p:cNvSpPr txBox="1"/>
          <p:nvPr/>
        </p:nvSpPr>
        <p:spPr>
          <a:xfrm>
            <a:off x="6573591" y="5052274"/>
            <a:ext cx="163668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Perceived</a:t>
            </a:r>
            <a:r>
              <a:rPr lang="nl-NL" dirty="0">
                <a:solidFill>
                  <a:schemeClr val="bg1"/>
                </a:solidFill>
                <a:cs typeface="Calibri"/>
              </a:rPr>
              <a:t> </a:t>
            </a:r>
            <a:r>
              <a:rPr lang="nl-NL" err="1">
                <a:solidFill>
                  <a:schemeClr val="bg1"/>
                </a:solidFill>
                <a:cs typeface="Calibri"/>
              </a:rPr>
              <a:t>Behavioural</a:t>
            </a:r>
            <a:r>
              <a:rPr lang="nl-NL" dirty="0">
                <a:solidFill>
                  <a:schemeClr val="bg1"/>
                </a:solidFill>
                <a:cs typeface="Calibri"/>
              </a:rPr>
              <a:t> control</a:t>
            </a:r>
            <a:endParaRPr lang="nl-NL" dirty="0" err="1">
              <a:solidFill>
                <a:schemeClr val="bg1"/>
              </a:solidFill>
              <a:cs typeface="Calibri" panose="020F0502020204030204"/>
            </a:endParaRPr>
          </a:p>
        </p:txBody>
      </p:sp>
      <p:sp>
        <p:nvSpPr>
          <p:cNvPr id="9" name="Tekstvak 8">
            <a:extLst>
              <a:ext uri="{FF2B5EF4-FFF2-40B4-BE49-F238E27FC236}">
                <a16:creationId xmlns:a16="http://schemas.microsoft.com/office/drawing/2014/main" id="{E0458A9C-B69F-1CBE-2214-E869A0E0A2EC}"/>
              </a:ext>
            </a:extLst>
          </p:cNvPr>
          <p:cNvSpPr txBox="1"/>
          <p:nvPr/>
        </p:nvSpPr>
        <p:spPr>
          <a:xfrm>
            <a:off x="8961549" y="3944155"/>
            <a:ext cx="1059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Intention</a:t>
            </a:r>
            <a:endParaRPr lang="nl-NL">
              <a:solidFill>
                <a:schemeClr val="bg1"/>
              </a:solidFill>
              <a:cs typeface="Calibri"/>
            </a:endParaRPr>
          </a:p>
        </p:txBody>
      </p:sp>
      <p:sp>
        <p:nvSpPr>
          <p:cNvPr id="10" name="Tekstvak 9">
            <a:extLst>
              <a:ext uri="{FF2B5EF4-FFF2-40B4-BE49-F238E27FC236}">
                <a16:creationId xmlns:a16="http://schemas.microsoft.com/office/drawing/2014/main" id="{D9902DE0-4F58-8FC1-EA3E-FAC760ECA0E5}"/>
              </a:ext>
            </a:extLst>
          </p:cNvPr>
          <p:cNvSpPr txBox="1"/>
          <p:nvPr/>
        </p:nvSpPr>
        <p:spPr>
          <a:xfrm>
            <a:off x="10716295" y="3941471"/>
            <a:ext cx="12878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err="1">
                <a:solidFill>
                  <a:schemeClr val="bg1"/>
                </a:solidFill>
                <a:cs typeface="Calibri"/>
              </a:rPr>
              <a:t>Behaviour</a:t>
            </a:r>
            <a:endParaRPr lang="nl-NL">
              <a:solidFill>
                <a:schemeClr val="bg1"/>
              </a:solidFill>
              <a:cs typeface="Calibri"/>
            </a:endParaRPr>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schermopname, diagram, ontwerp&#10;&#10;Automatisch gegenereerde beschrijving">
            <a:extLst>
              <a:ext uri="{FF2B5EF4-FFF2-40B4-BE49-F238E27FC236}">
                <a16:creationId xmlns:a16="http://schemas.microsoft.com/office/drawing/2014/main" id="{DA227BB4-D2D2-6E6A-EAC6-7089D2769D2F}"/>
              </a:ext>
            </a:extLst>
          </p:cNvPr>
          <p:cNvPicPr>
            <a:picLocks noChangeAspect="1"/>
          </p:cNvPicPr>
          <p:nvPr/>
        </p:nvPicPr>
        <p:blipFill>
          <a:blip r:embed="rId3"/>
          <a:stretch>
            <a:fillRect/>
          </a:stretch>
        </p:blipFill>
        <p:spPr>
          <a:xfrm>
            <a:off x="2146" y="2056461"/>
            <a:ext cx="8581622" cy="4805697"/>
          </a:xfrm>
          <a:prstGeom prst="rect">
            <a:avLst/>
          </a:prstGeom>
        </p:spPr>
      </p:pic>
      <p:sp>
        <p:nvSpPr>
          <p:cNvPr id="2" name="Titel 1">
            <a:extLst>
              <a:ext uri="{FF2B5EF4-FFF2-40B4-BE49-F238E27FC236}">
                <a16:creationId xmlns:a16="http://schemas.microsoft.com/office/drawing/2014/main" id="{EC3E3EDD-C34F-15DE-DFA0-A9F12C408098}"/>
              </a:ext>
            </a:extLst>
          </p:cNvPr>
          <p:cNvSpPr>
            <a:spLocks noGrp="1"/>
          </p:cNvSpPr>
          <p:nvPr>
            <p:ph type="title"/>
          </p:nvPr>
        </p:nvSpPr>
        <p:spPr/>
        <p:txBody>
          <a:bodyPr>
            <a:normAutofit/>
          </a:bodyPr>
          <a:lstStyle/>
          <a:p>
            <a:r>
              <a:rPr lang="nl-NL"/>
              <a:t>An </a:t>
            </a:r>
            <a:r>
              <a:rPr lang="nl-NL" err="1"/>
              <a:t>Example</a:t>
            </a:r>
            <a:r>
              <a:rPr lang="nl-NL"/>
              <a:t> of </a:t>
            </a:r>
            <a:r>
              <a:rPr lang="nl-NL" err="1"/>
              <a:t>This</a:t>
            </a:r>
            <a:r>
              <a:rPr lang="nl-NL"/>
              <a:t> </a:t>
            </a:r>
            <a:r>
              <a:rPr lang="nl-NL" err="1"/>
              <a:t>Theory</a:t>
            </a:r>
            <a:endParaRPr lang="nl-NL"/>
          </a:p>
        </p:txBody>
      </p:sp>
      <p:sp>
        <p:nvSpPr>
          <p:cNvPr id="6" name="Tekstvak 5">
            <a:extLst>
              <a:ext uri="{FF2B5EF4-FFF2-40B4-BE49-F238E27FC236}">
                <a16:creationId xmlns:a16="http://schemas.microsoft.com/office/drawing/2014/main" id="{1CD722DA-498A-F42A-87A6-7A4D0D7F054A}"/>
              </a:ext>
            </a:extLst>
          </p:cNvPr>
          <p:cNvSpPr txBox="1"/>
          <p:nvPr/>
        </p:nvSpPr>
        <p:spPr>
          <a:xfrm>
            <a:off x="8041341" y="1860679"/>
            <a:ext cx="3856506" cy="2308324"/>
          </a:xfrm>
          <a:prstGeom prst="rect">
            <a:avLst/>
          </a:prstGeom>
        </p:spPr>
        <p:txBody>
          <a:bodyPr wrap="square" rtlCol="0">
            <a:spAutoFit/>
          </a:bodyPr>
          <a:lstStyle/>
          <a:p>
            <a:pPr algn="l"/>
            <a:r>
              <a:rPr lang="nl-NL" dirty="0" err="1"/>
              <a:t>This</a:t>
            </a:r>
            <a:r>
              <a:rPr lang="nl-NL" dirty="0"/>
              <a:t> is </a:t>
            </a:r>
            <a:r>
              <a:rPr lang="nl-NL" dirty="0" err="1"/>
              <a:t>an</a:t>
            </a:r>
            <a:r>
              <a:rPr lang="nl-NL" dirty="0"/>
              <a:t> </a:t>
            </a:r>
            <a:r>
              <a:rPr lang="nl-NL" dirty="0" err="1"/>
              <a:t>example</a:t>
            </a:r>
            <a:r>
              <a:rPr lang="nl-NL" dirty="0"/>
              <a:t> of </a:t>
            </a:r>
            <a:r>
              <a:rPr lang="nl-NL" dirty="0" err="1"/>
              <a:t>this</a:t>
            </a:r>
            <a:r>
              <a:rPr lang="nl-NL" dirty="0"/>
              <a:t> </a:t>
            </a:r>
            <a:r>
              <a:rPr lang="nl-NL" dirty="0" err="1"/>
              <a:t>theory</a:t>
            </a:r>
            <a:r>
              <a:rPr lang="nl-NL" dirty="0"/>
              <a:t> in </a:t>
            </a:r>
            <a:r>
              <a:rPr lang="nl-NL" dirty="0" err="1"/>
              <a:t>use</a:t>
            </a:r>
            <a:r>
              <a:rPr lang="nl-NL" dirty="0"/>
              <a:t>. </a:t>
            </a:r>
          </a:p>
          <a:p>
            <a:pPr algn="l"/>
            <a:endParaRPr lang="nl-NL" dirty="0"/>
          </a:p>
          <a:p>
            <a:pPr algn="l"/>
            <a:r>
              <a:rPr lang="nl-NL" dirty="0" err="1"/>
              <a:t>Their</a:t>
            </a:r>
            <a:r>
              <a:rPr lang="nl-NL" dirty="0"/>
              <a:t> personal attitudes, </a:t>
            </a:r>
            <a:r>
              <a:rPr lang="nl-NL" dirty="0" err="1"/>
              <a:t>the</a:t>
            </a:r>
            <a:r>
              <a:rPr lang="nl-NL" dirty="0"/>
              <a:t> </a:t>
            </a:r>
            <a:r>
              <a:rPr lang="nl-NL" dirty="0" err="1"/>
              <a:t>influence</a:t>
            </a:r>
            <a:r>
              <a:rPr lang="nl-NL" dirty="0"/>
              <a:t> of </a:t>
            </a:r>
            <a:r>
              <a:rPr lang="nl-NL" dirty="0" err="1"/>
              <a:t>their</a:t>
            </a:r>
            <a:r>
              <a:rPr lang="nl-NL" dirty="0"/>
              <a:t> </a:t>
            </a:r>
            <a:r>
              <a:rPr lang="nl-NL" dirty="0" err="1"/>
              <a:t>social</a:t>
            </a:r>
            <a:r>
              <a:rPr lang="nl-NL" dirty="0"/>
              <a:t> environment </a:t>
            </a:r>
            <a:r>
              <a:rPr lang="nl-NL" dirty="0" err="1"/>
              <a:t>and</a:t>
            </a:r>
            <a:r>
              <a:rPr lang="nl-NL" dirty="0"/>
              <a:t> </a:t>
            </a:r>
            <a:r>
              <a:rPr lang="nl-NL" dirty="0" err="1"/>
              <a:t>the</a:t>
            </a:r>
            <a:r>
              <a:rPr lang="nl-NL" dirty="0"/>
              <a:t> level of control </a:t>
            </a:r>
            <a:r>
              <a:rPr lang="nl-NL" dirty="0" err="1"/>
              <a:t>they</a:t>
            </a:r>
            <a:r>
              <a:rPr lang="nl-NL" dirty="0"/>
              <a:t> </a:t>
            </a:r>
            <a:r>
              <a:rPr lang="nl-NL" dirty="0" err="1"/>
              <a:t>perceive</a:t>
            </a:r>
            <a:r>
              <a:rPr lang="nl-NL" dirty="0"/>
              <a:t> </a:t>
            </a:r>
            <a:r>
              <a:rPr lang="nl-NL" dirty="0" err="1"/>
              <a:t>to</a:t>
            </a:r>
            <a:r>
              <a:rPr lang="nl-NL" dirty="0"/>
              <a:t> have lead </a:t>
            </a:r>
            <a:r>
              <a:rPr lang="nl-NL" dirty="0" err="1"/>
              <a:t>them</a:t>
            </a:r>
            <a:r>
              <a:rPr lang="nl-NL" dirty="0"/>
              <a:t> </a:t>
            </a:r>
            <a:r>
              <a:rPr lang="nl-NL" dirty="0" err="1"/>
              <a:t>to</a:t>
            </a:r>
            <a:r>
              <a:rPr lang="nl-NL" dirty="0"/>
              <a:t> a </a:t>
            </a:r>
            <a:r>
              <a:rPr lang="nl-NL" dirty="0" err="1"/>
              <a:t>certain</a:t>
            </a:r>
            <a:r>
              <a:rPr lang="nl-NL" dirty="0"/>
              <a:t> </a:t>
            </a:r>
            <a:r>
              <a:rPr lang="nl-NL" dirty="0" err="1"/>
              <a:t>behaviour</a:t>
            </a:r>
            <a:r>
              <a:rPr lang="nl-NL" dirty="0"/>
              <a:t>: </a:t>
            </a:r>
            <a:r>
              <a:rPr lang="nl-NL" dirty="0" err="1"/>
              <a:t>to</a:t>
            </a:r>
            <a:r>
              <a:rPr lang="nl-NL" dirty="0"/>
              <a:t> stop smoking.</a:t>
            </a:r>
          </a:p>
          <a:p>
            <a:pPr algn="l"/>
            <a:endParaRPr lang="nl-NL" dirty="0"/>
          </a:p>
        </p:txBody>
      </p:sp>
      <p:sp>
        <p:nvSpPr>
          <p:cNvPr id="8" name="Tekstvak 7">
            <a:extLst>
              <a:ext uri="{FF2B5EF4-FFF2-40B4-BE49-F238E27FC236}">
                <a16:creationId xmlns:a16="http://schemas.microsoft.com/office/drawing/2014/main" id="{207BEDEA-7CE3-43E3-2A8B-6661B3D60F7A}"/>
              </a:ext>
            </a:extLst>
          </p:cNvPr>
          <p:cNvSpPr txBox="1"/>
          <p:nvPr/>
        </p:nvSpPr>
        <p:spPr>
          <a:xfrm>
            <a:off x="5985581" y="6585260"/>
            <a:ext cx="6204154" cy="276999"/>
          </a:xfrm>
          <a:prstGeom prst="rect">
            <a:avLst/>
          </a:prstGeom>
          <a:noFill/>
        </p:spPr>
        <p:txBody>
          <a:bodyPr wrap="square" lIns="91440" tIns="45720" rIns="91440" bIns="45720" anchor="t">
            <a:spAutoFit/>
          </a:bodyPr>
          <a:lstStyle/>
          <a:p>
            <a:pPr algn="r"/>
            <a:r>
              <a:rPr lang="en-US" sz="1200" dirty="0">
                <a:hlinkClick r:id="rId4"/>
              </a:rPr>
              <a:t>Source image (altered)</a:t>
            </a:r>
            <a:endParaRPr lang="nl-NL" dirty="0">
              <a:cs typeface="Calibri" panose="020F0502020204030204"/>
            </a:endParaRPr>
          </a:p>
        </p:txBody>
      </p:sp>
      <p:sp>
        <p:nvSpPr>
          <p:cNvPr id="9" name="Tekstvak 8">
            <a:extLst>
              <a:ext uri="{FF2B5EF4-FFF2-40B4-BE49-F238E27FC236}">
                <a16:creationId xmlns:a16="http://schemas.microsoft.com/office/drawing/2014/main" id="{D00C2A2C-39E2-71D0-5EB0-BC30BB58D0FB}"/>
              </a:ext>
            </a:extLst>
          </p:cNvPr>
          <p:cNvSpPr txBox="1"/>
          <p:nvPr/>
        </p:nvSpPr>
        <p:spPr>
          <a:xfrm>
            <a:off x="5312630" y="5288565"/>
            <a:ext cx="6836229" cy="1384995"/>
          </a:xfrm>
          <a:prstGeom prst="rect">
            <a:avLst/>
          </a:prstGeom>
        </p:spPr>
        <p:txBody>
          <a:bodyPr wrap="square" rtlCol="0">
            <a:spAutoFit/>
          </a:bodyPr>
          <a:lstStyle/>
          <a:p>
            <a:pPr algn="l"/>
            <a:endParaRPr lang="nl-NL"/>
          </a:p>
          <a:p>
            <a:pPr algn="l"/>
            <a:r>
              <a:rPr lang="nl-NL" sz="2400" b="1" err="1"/>
              <a:t>Now</a:t>
            </a:r>
            <a:r>
              <a:rPr lang="nl-NL" sz="2400" b="1"/>
              <a:t> </a:t>
            </a:r>
            <a:r>
              <a:rPr lang="nl-NL" sz="2400" b="1" err="1"/>
              <a:t>let’s</a:t>
            </a:r>
            <a:r>
              <a:rPr lang="nl-NL" sz="2400" b="1"/>
              <a:t> </a:t>
            </a:r>
            <a:r>
              <a:rPr lang="nl-NL" sz="2400" b="1" err="1"/>
              <a:t>use</a:t>
            </a:r>
            <a:r>
              <a:rPr lang="nl-NL" sz="2400" b="1"/>
              <a:t> </a:t>
            </a:r>
            <a:r>
              <a:rPr lang="nl-NL" sz="2400" b="1" err="1"/>
              <a:t>this</a:t>
            </a:r>
            <a:r>
              <a:rPr lang="nl-NL" sz="2400" b="1"/>
              <a:t> model </a:t>
            </a:r>
            <a:r>
              <a:rPr lang="nl-NL" sz="2400" b="1" err="1"/>
              <a:t>for</a:t>
            </a:r>
            <a:r>
              <a:rPr lang="nl-NL" sz="2400" b="1"/>
              <a:t> belief in information disorder!</a:t>
            </a:r>
          </a:p>
          <a:p>
            <a:pPr algn="l"/>
            <a:endParaRPr lang="nl-NL" err="1"/>
          </a:p>
        </p:txBody>
      </p:sp>
      <p:sp>
        <p:nvSpPr>
          <p:cNvPr id="4" name="Tekstvak 3">
            <a:extLst>
              <a:ext uri="{FF2B5EF4-FFF2-40B4-BE49-F238E27FC236}">
                <a16:creationId xmlns:a16="http://schemas.microsoft.com/office/drawing/2014/main" id="{79CFB6C7-CA1B-32BA-60FF-E6654CCC2BB4}"/>
              </a:ext>
            </a:extLst>
          </p:cNvPr>
          <p:cNvSpPr txBox="1"/>
          <p:nvPr/>
        </p:nvSpPr>
        <p:spPr>
          <a:xfrm>
            <a:off x="1086654" y="2830669"/>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a:cs typeface="Calibri"/>
              </a:rPr>
              <a:t>Attitudes:</a:t>
            </a:r>
          </a:p>
          <a:p>
            <a:r>
              <a:rPr lang="nl-NL" sz="1300" dirty="0">
                <a:cs typeface="Calibri"/>
              </a:rPr>
              <a:t>Smoking is </a:t>
            </a:r>
            <a:r>
              <a:rPr lang="nl-NL" sz="1300" dirty="0" err="1">
                <a:cs typeface="Calibri"/>
              </a:rPr>
              <a:t>relaxing</a:t>
            </a:r>
            <a:r>
              <a:rPr lang="nl-NL" sz="1300" dirty="0">
                <a:cs typeface="Calibri"/>
              </a:rPr>
              <a:t>;</a:t>
            </a:r>
          </a:p>
          <a:p>
            <a:r>
              <a:rPr lang="nl-NL" sz="1300" dirty="0">
                <a:cs typeface="Calibri"/>
              </a:rPr>
              <a:t>Smoking </a:t>
            </a:r>
            <a:r>
              <a:rPr lang="nl-NL" sz="1300" dirty="0" err="1">
                <a:cs typeface="Calibri"/>
              </a:rPr>
              <a:t>costs</a:t>
            </a:r>
            <a:r>
              <a:rPr lang="nl-NL" sz="1300" dirty="0">
                <a:cs typeface="Calibri"/>
              </a:rPr>
              <a:t> a lot;</a:t>
            </a:r>
          </a:p>
          <a:p>
            <a:r>
              <a:rPr lang="nl-NL" sz="1300" dirty="0">
                <a:cs typeface="Calibri"/>
              </a:rPr>
              <a:t>Smoking is bad </a:t>
            </a:r>
            <a:r>
              <a:rPr lang="nl-NL" sz="1300" dirty="0" err="1">
                <a:cs typeface="Calibri"/>
              </a:rPr>
              <a:t>for</a:t>
            </a:r>
            <a:r>
              <a:rPr lang="nl-NL" sz="1300" dirty="0">
                <a:cs typeface="Calibri"/>
              </a:rPr>
              <a:t> </a:t>
            </a:r>
            <a:r>
              <a:rPr lang="nl-NL" sz="1300" dirty="0" err="1">
                <a:cs typeface="Calibri"/>
              </a:rPr>
              <a:t>my</a:t>
            </a:r>
            <a:r>
              <a:rPr lang="nl-NL" sz="1300" dirty="0">
                <a:cs typeface="Calibri"/>
              </a:rPr>
              <a:t> health.</a:t>
            </a:r>
          </a:p>
        </p:txBody>
      </p:sp>
      <p:sp>
        <p:nvSpPr>
          <p:cNvPr id="7" name="Tekstvak 6">
            <a:extLst>
              <a:ext uri="{FF2B5EF4-FFF2-40B4-BE49-F238E27FC236}">
                <a16:creationId xmlns:a16="http://schemas.microsoft.com/office/drawing/2014/main" id="{647501C8-7383-C0C7-8762-6948AB968505}"/>
              </a:ext>
            </a:extLst>
          </p:cNvPr>
          <p:cNvSpPr txBox="1"/>
          <p:nvPr/>
        </p:nvSpPr>
        <p:spPr>
          <a:xfrm>
            <a:off x="1086654" y="3882444"/>
            <a:ext cx="22269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cs typeface="Calibri"/>
              </a:rPr>
              <a:t>Subjective</a:t>
            </a:r>
            <a:r>
              <a:rPr lang="nl-NL" sz="1300" b="1" dirty="0">
                <a:cs typeface="Calibri"/>
              </a:rPr>
              <a:t> </a:t>
            </a:r>
            <a:r>
              <a:rPr lang="nl-NL" sz="1300" b="1" dirty="0" err="1">
                <a:cs typeface="Calibri"/>
              </a:rPr>
              <a:t>norms</a:t>
            </a:r>
            <a:r>
              <a:rPr lang="nl-NL" sz="1300" b="1" dirty="0">
                <a:cs typeface="Calibri"/>
              </a:rPr>
              <a:t>:</a:t>
            </a:r>
          </a:p>
          <a:p>
            <a:r>
              <a:rPr lang="nl-NL" sz="1300" dirty="0">
                <a:cs typeface="Calibri"/>
              </a:rPr>
              <a:t>My </a:t>
            </a:r>
            <a:r>
              <a:rPr lang="nl-NL" sz="1300" err="1">
                <a:cs typeface="Calibri"/>
              </a:rPr>
              <a:t>colleagues</a:t>
            </a:r>
            <a:r>
              <a:rPr lang="nl-NL" sz="1300" dirty="0">
                <a:cs typeface="Calibri"/>
              </a:rPr>
              <a:t> </a:t>
            </a:r>
            <a:r>
              <a:rPr lang="nl-NL" sz="1300" err="1">
                <a:cs typeface="Calibri"/>
              </a:rPr>
              <a:t>smoke</a:t>
            </a:r>
            <a:r>
              <a:rPr lang="nl-NL" sz="1300">
                <a:cs typeface="Calibri"/>
              </a:rPr>
              <a:t>;</a:t>
            </a:r>
            <a:endParaRPr lang="nl-NL" sz="1300" dirty="0" err="1">
              <a:cs typeface="Calibri"/>
            </a:endParaRPr>
          </a:p>
          <a:p>
            <a:r>
              <a:rPr lang="nl-NL" sz="1300" dirty="0">
                <a:cs typeface="Calibri"/>
              </a:rPr>
              <a:t>My </a:t>
            </a:r>
            <a:r>
              <a:rPr lang="nl-NL" sz="1300" dirty="0" err="1">
                <a:cs typeface="Calibri"/>
              </a:rPr>
              <a:t>girlfriend</a:t>
            </a:r>
            <a:r>
              <a:rPr lang="nl-NL" sz="1300" dirty="0">
                <a:cs typeface="Calibri"/>
              </a:rPr>
              <a:t> does </a:t>
            </a:r>
            <a:r>
              <a:rPr lang="nl-NL" sz="1300" dirty="0" err="1">
                <a:cs typeface="Calibri"/>
              </a:rPr>
              <a:t>not</a:t>
            </a:r>
            <a:r>
              <a:rPr lang="nl-NL" sz="1300" dirty="0">
                <a:cs typeface="Calibri"/>
              </a:rPr>
              <a:t> </a:t>
            </a:r>
            <a:r>
              <a:rPr lang="nl-NL" sz="1300" dirty="0" err="1">
                <a:cs typeface="Calibri"/>
              </a:rPr>
              <a:t>approve</a:t>
            </a:r>
            <a:r>
              <a:rPr lang="nl-NL" sz="1300" dirty="0">
                <a:cs typeface="Calibri"/>
              </a:rPr>
              <a:t> of smoking.</a:t>
            </a:r>
          </a:p>
        </p:txBody>
      </p:sp>
      <p:sp>
        <p:nvSpPr>
          <p:cNvPr id="10" name="Tekstvak 9">
            <a:extLst>
              <a:ext uri="{FF2B5EF4-FFF2-40B4-BE49-F238E27FC236}">
                <a16:creationId xmlns:a16="http://schemas.microsoft.com/office/drawing/2014/main" id="{F98A74BE-BDCF-FC24-A2D7-57B9ED2B6BC5}"/>
              </a:ext>
            </a:extLst>
          </p:cNvPr>
          <p:cNvSpPr txBox="1"/>
          <p:nvPr/>
        </p:nvSpPr>
        <p:spPr>
          <a:xfrm>
            <a:off x="1086654" y="5052275"/>
            <a:ext cx="2334294" cy="10926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cs typeface="Calibri"/>
              </a:rPr>
              <a:t>Perceived</a:t>
            </a:r>
            <a:r>
              <a:rPr lang="nl-NL" sz="1300" b="1" dirty="0">
                <a:cs typeface="Calibri"/>
              </a:rPr>
              <a:t> </a:t>
            </a:r>
            <a:r>
              <a:rPr lang="nl-NL" sz="1300" b="1" dirty="0" err="1">
                <a:cs typeface="Calibri"/>
              </a:rPr>
              <a:t>behavioural</a:t>
            </a:r>
            <a:r>
              <a:rPr lang="nl-NL" sz="1300" b="1" dirty="0">
                <a:cs typeface="Calibri"/>
              </a:rPr>
              <a:t> control:</a:t>
            </a:r>
          </a:p>
          <a:p>
            <a:r>
              <a:rPr lang="nl-NL" sz="1300" dirty="0">
                <a:cs typeface="Calibri"/>
              </a:rPr>
              <a:t>I </a:t>
            </a:r>
            <a:r>
              <a:rPr lang="nl-NL" sz="1300" dirty="0" err="1">
                <a:cs typeface="Calibri"/>
              </a:rPr>
              <a:t>know</a:t>
            </a:r>
            <a:r>
              <a:rPr lang="nl-NL" sz="1300" dirty="0">
                <a:cs typeface="Calibri"/>
              </a:rPr>
              <a:t> I </a:t>
            </a:r>
            <a:r>
              <a:rPr lang="nl-NL" sz="1300" dirty="0" err="1">
                <a:cs typeface="Calibri"/>
              </a:rPr>
              <a:t>could</a:t>
            </a:r>
            <a:r>
              <a:rPr lang="nl-NL" sz="1300" dirty="0">
                <a:cs typeface="Calibri"/>
              </a:rPr>
              <a:t> stop </a:t>
            </a:r>
            <a:r>
              <a:rPr lang="nl-NL" sz="1300" dirty="0" err="1">
                <a:cs typeface="Calibri"/>
              </a:rPr>
              <a:t>with</a:t>
            </a:r>
            <a:r>
              <a:rPr lang="nl-NL" sz="1300" dirty="0">
                <a:cs typeface="Calibri"/>
              </a:rPr>
              <a:t> a bit of help;</a:t>
            </a:r>
            <a:endParaRPr lang="nl-NL" sz="1300" dirty="0" err="1">
              <a:cs typeface="Calibri"/>
            </a:endParaRPr>
          </a:p>
          <a:p>
            <a:r>
              <a:rPr lang="nl-NL" sz="1300" dirty="0">
                <a:cs typeface="Calibri"/>
              </a:rPr>
              <a:t>I </a:t>
            </a:r>
            <a:r>
              <a:rPr lang="nl-NL" sz="1300" dirty="0" err="1">
                <a:cs typeface="Calibri"/>
              </a:rPr>
              <a:t>can</a:t>
            </a:r>
            <a:r>
              <a:rPr lang="nl-NL" sz="1300" dirty="0">
                <a:cs typeface="Calibri"/>
              </a:rPr>
              <a:t> </a:t>
            </a:r>
            <a:r>
              <a:rPr lang="nl-NL" sz="1300" dirty="0" err="1">
                <a:cs typeface="Calibri"/>
              </a:rPr>
              <a:t>rely</a:t>
            </a:r>
            <a:r>
              <a:rPr lang="nl-NL" sz="1300" dirty="0">
                <a:cs typeface="Calibri"/>
              </a:rPr>
              <a:t> on </a:t>
            </a:r>
            <a:r>
              <a:rPr lang="nl-NL" sz="1300" dirty="0" err="1">
                <a:cs typeface="Calibri"/>
              </a:rPr>
              <a:t>my</a:t>
            </a:r>
            <a:r>
              <a:rPr lang="nl-NL" sz="1300" dirty="0">
                <a:cs typeface="Calibri"/>
              </a:rPr>
              <a:t> </a:t>
            </a:r>
            <a:r>
              <a:rPr lang="nl-NL" sz="1300" dirty="0" err="1">
                <a:cs typeface="Calibri"/>
              </a:rPr>
              <a:t>girlfriend</a:t>
            </a:r>
            <a:r>
              <a:rPr lang="nl-NL" sz="1300" dirty="0">
                <a:cs typeface="Calibri"/>
              </a:rPr>
              <a:t> </a:t>
            </a:r>
            <a:r>
              <a:rPr lang="nl-NL" sz="1300" dirty="0" err="1">
                <a:cs typeface="Calibri"/>
              </a:rPr>
              <a:t>to</a:t>
            </a:r>
            <a:r>
              <a:rPr lang="nl-NL" sz="1300" dirty="0">
                <a:cs typeface="Calibri"/>
              </a:rPr>
              <a:t> help me do it.</a:t>
            </a:r>
          </a:p>
        </p:txBody>
      </p:sp>
      <p:sp>
        <p:nvSpPr>
          <p:cNvPr id="12" name="Tekstvak 11">
            <a:extLst>
              <a:ext uri="{FF2B5EF4-FFF2-40B4-BE49-F238E27FC236}">
                <a16:creationId xmlns:a16="http://schemas.microsoft.com/office/drawing/2014/main" id="{63F43614-06C7-1EA2-B410-2F77A6D6C381}"/>
              </a:ext>
            </a:extLst>
          </p:cNvPr>
          <p:cNvSpPr txBox="1"/>
          <p:nvPr/>
        </p:nvSpPr>
        <p:spPr>
          <a:xfrm>
            <a:off x="4295640" y="4086359"/>
            <a:ext cx="177621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solidFill>
                  <a:schemeClr val="bg1"/>
                </a:solidFill>
                <a:cs typeface="Calibri"/>
              </a:rPr>
              <a:t>Intention</a:t>
            </a:r>
            <a:r>
              <a:rPr lang="nl-NL" sz="1300" b="1" dirty="0">
                <a:solidFill>
                  <a:schemeClr val="bg1"/>
                </a:solidFill>
                <a:cs typeface="Calibri"/>
              </a:rPr>
              <a:t>:</a:t>
            </a:r>
            <a:endParaRPr lang="nl-NL" sz="1300" dirty="0">
              <a:solidFill>
                <a:schemeClr val="bg1"/>
              </a:solidFill>
              <a:cs typeface="Calibri"/>
            </a:endParaRPr>
          </a:p>
          <a:p>
            <a:r>
              <a:rPr lang="nl-NL" sz="1300" dirty="0">
                <a:solidFill>
                  <a:schemeClr val="bg1"/>
                </a:solidFill>
                <a:cs typeface="Calibri"/>
              </a:rPr>
              <a:t>I </a:t>
            </a:r>
            <a:r>
              <a:rPr lang="nl-NL" sz="1300" dirty="0" err="1">
                <a:solidFill>
                  <a:schemeClr val="bg1"/>
                </a:solidFill>
                <a:cs typeface="Calibri"/>
              </a:rPr>
              <a:t>will</a:t>
            </a:r>
            <a:r>
              <a:rPr lang="nl-NL" sz="1300" dirty="0">
                <a:solidFill>
                  <a:schemeClr val="bg1"/>
                </a:solidFill>
                <a:cs typeface="Calibri"/>
              </a:rPr>
              <a:t> stop smoking</a:t>
            </a:r>
            <a:endParaRPr lang="nl-NL" sz="1300" b="1" dirty="0">
              <a:solidFill>
                <a:schemeClr val="bg1"/>
              </a:solidFill>
              <a:cs typeface="Calibri"/>
            </a:endParaRPr>
          </a:p>
        </p:txBody>
      </p:sp>
      <p:sp>
        <p:nvSpPr>
          <p:cNvPr id="13" name="Tekstvak 12">
            <a:extLst>
              <a:ext uri="{FF2B5EF4-FFF2-40B4-BE49-F238E27FC236}">
                <a16:creationId xmlns:a16="http://schemas.microsoft.com/office/drawing/2014/main" id="{97E9E04B-05C0-7AD3-71C3-344010014F5E}"/>
              </a:ext>
            </a:extLst>
          </p:cNvPr>
          <p:cNvSpPr txBox="1"/>
          <p:nvPr/>
        </p:nvSpPr>
        <p:spPr>
          <a:xfrm>
            <a:off x="6710429" y="4086359"/>
            <a:ext cx="1776211"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b="1" dirty="0" err="1">
                <a:solidFill>
                  <a:schemeClr val="bg1"/>
                </a:solidFill>
                <a:cs typeface="Calibri"/>
              </a:rPr>
              <a:t>Behaviour</a:t>
            </a:r>
            <a:r>
              <a:rPr lang="nl-NL" sz="1300" b="1" dirty="0">
                <a:solidFill>
                  <a:schemeClr val="bg1"/>
                </a:solidFill>
                <a:cs typeface="Calibri"/>
              </a:rPr>
              <a:t>:</a:t>
            </a:r>
            <a:endParaRPr lang="nl-NL" sz="1300" dirty="0">
              <a:solidFill>
                <a:schemeClr val="bg1"/>
              </a:solidFill>
              <a:cs typeface="Calibri"/>
            </a:endParaRPr>
          </a:p>
          <a:p>
            <a:r>
              <a:rPr lang="nl-NL" sz="1300" dirty="0">
                <a:solidFill>
                  <a:schemeClr val="bg1"/>
                </a:solidFill>
                <a:cs typeface="Calibri"/>
              </a:rPr>
              <a:t>I stop smoking</a:t>
            </a:r>
            <a:endParaRPr lang="nl-NL" sz="1300" b="1" dirty="0">
              <a:solidFill>
                <a:schemeClr val="bg1"/>
              </a:solidFill>
              <a:cs typeface="Calibri"/>
            </a:endParaRPr>
          </a:p>
        </p:txBody>
      </p:sp>
    </p:spTree>
    <p:extLst>
      <p:ext uri="{BB962C8B-B14F-4D97-AF65-F5344CB8AC3E}">
        <p14:creationId xmlns:p14="http://schemas.microsoft.com/office/powerpoint/2010/main" val="3809847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1_Awareness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PgHd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Ad1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D4B3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Ad1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Ad1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Ad1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PgHdXFQaV5GsAAABvAAAAHAAAAHVuaXZlcnNhbC9sb2NhbF9zZXR0aW5ncy54bWwNyrEKwkAMANC9XxEySB3Uugn2rpujCK0fENogB7mk9ELRv/e2N7x++GaBnbeSTANezx0C62xL0k/A9/Q43RCKky4kphxQDWGITS82k4zsXmOBVejH28S5wvlJuc4XqbOkAu1B/B6PeInNH1BLAwQUAAIACAAQgHdX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AQgHdXOp3ncEsAAABrAAAAGwAAAHVuaXZlcnNhbC91bml2ZXJzYWwucG5nLnhtbLOxr8jNUShLLSrOzM+zVTLUM1Cyt+PlsikoSi3LTC1XqACKAQUhQEmhEsg1QnDLM1NKMoBCBhYWCMGM1Mz0jBJbJQtDM7igPtBMAFBLAQIAABQAAgAIAKl2UE82YVgCRwMAAOEJAAAUAAAAAAAAAAEAAAAAAAAAAAB1bml2ZXJzYWwvcGxheWVyLnhtbFBLAQIAABQAAgAIAA+Ad1e1N/SoHAUAAOETAAAdAAAAAAAAAAEAAAAAAHkDAAB1bml2ZXJzYWwvY29tbW9uX21lc3NhZ2VzLmxuZ1BLAQIAABQAAgAIAA+Ad1cVHmAbowAAAH8BAAAuAAAAAAAAAAEAAAAAANAIAAB1bml2ZXJzYWwvcGxheWJhY2tfYW5kX25hdmlnYXRpb25fc2V0dGluZ3MueG1sUEsBAgAAFAACAAgAD4B3V3RJNR88BAAADBUAACcAAAAAAAAAAQAAAAAAvwkAAHVuaXZlcnNhbC9mbGFzaF9wdWJsaXNoaW5nX3NldHRpbmdzLnhtbFBLAQIAABQAAgAIAA+Ad1c3i4dqewMAAKwMAAAhAAAAAAAAAAEAAAAAAEAOAAB1bml2ZXJzYWwvZmxhc2hfc2tpbl9zZXR0aW5ncy54bWxQSwECAAAUAAIACAAPgHdXpq9WIzYEAACWFAAAJgAAAAAAAAABAAAAAAD6EQAAdW5pdmVyc2FsL2h0bWxfcHVibGlzaGluZ19zZXR0aW5ncy54bWxQSwECAAAUAAIACAAPgHdXJg9+6LABAABvBgAAHwAAAAAAAAABAAAAAAB0FgAAdW5pdmVyc2FsL2h0bWxfc2tpbl9zZXR0aW5ncy5qc1BLAQIAABQAAgAIAA+Ad1cVBpXkawAAAG8AAAAcAAAAAAAAAAEAAAAAAGEYAAB1bml2ZXJzYWwvbG9jYWxfc2V0dGluZ3MueG1sUEsBAgAAFAACAAgAEIB3V/V0pn6tEQAAqzkAABcAAAAAAAAAAAAAAAAABhkAAHVuaXZlcnNhbC91bml2ZXJzYWwucG5nUEsBAgAAFAACAAgAEIB3Vzqd53BLAAAAawAAABsAAAAAAAAAAQAAAAAA6CoAAHVuaXZlcnNhbC91bml2ZXJzYWwucG5nLnhtbFBLBQYAAAAACgAKAAYDAABsKwAAAAA="/>
  <p:tag name="ISPRING_LMS_API_VERSION" val="SCORM 1.2"/>
  <p:tag name="ISPRING_ULTRA_SCORM_COURSE_ID" val="FE12E389-6596-4719-A0D9-3DEE4E037EA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1_Awareness_E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Toolbox introduction slides final&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Props1.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2.xml><?xml version="1.0" encoding="utf-8"?>
<ds:datastoreItem xmlns:ds="http://schemas.openxmlformats.org/officeDocument/2006/customXml" ds:itemID="{29C8393C-A194-4EE1-80D6-C0DD4BCD74DF}">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13F6F9-419F-4DB3-BB9F-18447BDF5A54}">
  <ds:schemaRefs>
    <ds:schemaRef ds:uri="19efc745-f8ae-456e-98f3-7656c6b98ef6"/>
    <ds:schemaRef ds:uri="A170BF8D-0D10-4A31-84BA-136298F3893F"/>
    <ds:schemaRef ds:uri="a170bf8d-0d10-4a31-84ba-136298f3893f"/>
    <ds:schemaRef ds:uri="d55660b8-d104-43d9-a55a-6bf5ee589c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174</TotalTime>
  <Words>2187</Words>
  <Application>Microsoft Office PowerPoint</Application>
  <PresentationFormat>Ευρεία οθόνη</PresentationFormat>
  <Paragraphs>218</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Arial,Sans-Serif</vt:lpstr>
      <vt:lpstr>Calibri</vt:lpstr>
      <vt:lpstr>Calibri Light</vt:lpstr>
      <vt:lpstr>Courier New</vt:lpstr>
      <vt:lpstr>Impact</vt:lpstr>
      <vt:lpstr>Times New Roman</vt:lpstr>
      <vt:lpstr>Verdana</vt:lpstr>
      <vt:lpstr>Wingdings</vt:lpstr>
      <vt:lpstr>Θέμα του Office</vt:lpstr>
      <vt:lpstr>Παρουσίαση του PowerPoint</vt:lpstr>
      <vt:lpstr>Partners</vt:lpstr>
      <vt:lpstr>Modules</vt:lpstr>
      <vt:lpstr>Objectives</vt:lpstr>
      <vt:lpstr>What is Information Disorder?</vt:lpstr>
      <vt:lpstr>Examples of Information Disorder</vt:lpstr>
      <vt:lpstr>Παρουσίαση του PowerPoint</vt:lpstr>
      <vt:lpstr>The Theory of Planned Behaviour</vt:lpstr>
      <vt:lpstr>An Example of This Theory</vt:lpstr>
      <vt:lpstr>Attitude / Personal beliefs (1/2)</vt:lpstr>
      <vt:lpstr>Attitude / Personal beliefs (2/2)</vt:lpstr>
      <vt:lpstr>Subjective norms / Social influence (1/3)</vt:lpstr>
      <vt:lpstr>Subjective norms / Social influence (2/3)</vt:lpstr>
      <vt:lpstr>Subjective norms / Social influence (3/3)</vt:lpstr>
      <vt:lpstr>Perceived behavioural control (1/3)</vt:lpstr>
      <vt:lpstr>Perceived behavioural control (2/3)</vt:lpstr>
      <vt:lpstr>Perceived behavioural control (3/3)</vt:lpstr>
      <vt:lpstr>Παρουσίαση του PowerPoint</vt:lpstr>
      <vt:lpstr>Skills to identify belief in disinformation (1/3)</vt:lpstr>
      <vt:lpstr>Red flag signals (2/3)</vt:lpstr>
      <vt:lpstr>Examples of red flag signals (3/3)</vt:lpstr>
      <vt:lpstr>References and further reading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1_Awareness_EN</dc:title>
  <dc:creator>pantelis bbalaouras</dc:creator>
  <cp:lastModifiedBy>pantelis</cp:lastModifiedBy>
  <cp:revision>700</cp:revision>
  <dcterms:created xsi:type="dcterms:W3CDTF">2020-06-02T13:31:56Z</dcterms:created>
  <dcterms:modified xsi:type="dcterms:W3CDTF">2024-01-31T17:07:31Z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