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295" r:id="rId6"/>
    <p:sldId id="527" r:id="rId7"/>
    <p:sldId id="513" r:id="rId8"/>
    <p:sldId id="514" r:id="rId9"/>
    <p:sldId id="529" r:id="rId10"/>
    <p:sldId id="528" r:id="rId11"/>
    <p:sldId id="515" r:id="rId12"/>
    <p:sldId id="518" r:id="rId13"/>
    <p:sldId id="517" r:id="rId14"/>
    <p:sldId id="525" r:id="rId15"/>
    <p:sldId id="446" r:id="rId16"/>
    <p:sldId id="522" r:id="rId17"/>
    <p:sldId id="523" r:id="rId18"/>
    <p:sldId id="524" r:id="rId19"/>
    <p:sldId id="526" r:id="rId20"/>
    <p:sldId id="531" r:id="rId21"/>
    <p:sldId id="485" r:id="rId22"/>
    <p:sldId id="325" r:id="rId23"/>
    <p:sldId id="442" r:id="rId24"/>
  </p:sldIdLst>
  <p:sldSz cx="12192000" cy="6858000"/>
  <p:notesSz cx="6858000" cy="9144000"/>
  <p:custDataLst>
    <p:tags r:id="rId2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FFCC99"/>
    <a:srgbClr val="004899"/>
    <a:srgbClr val="95C11F"/>
    <a:srgbClr val="E89704"/>
    <a:srgbClr val="D8134D"/>
    <a:srgbClr val="38289E"/>
    <a:srgbClr val="E24231"/>
    <a:srgbClr val="D7124E"/>
    <a:srgbClr val="1F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78" y="816"/>
      </p:cViewPr>
      <p:guideLst>
        <p:guide orient="horz" pos="2137"/>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a:lstStyle/>
        <a:p>
          <a:pPr>
            <a:defRPr sz="3200" kern="1200">
              <a:solidFill>
                <a:schemeClr val="tx1"/>
              </a:solidFill>
            </a:defRPr>
          </a:pPr>
          <a:r>
            <a:rPr sz="3000">
              <a:effectLst/>
            </a:rPr>
            <a:t>1. </a:t>
          </a:r>
          <a:r>
            <a:rPr sz="3000"/>
            <a:t>Ευαισθητοποίηση </a:t>
          </a:r>
          <a:endParaRPr sz="3000" kern="120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b="1" kern="1200">
              <a:solidFill>
                <a:prstClr val="white"/>
              </a:solidFill>
              <a:effectLst>
                <a:outerShdw blurRad="38100" dist="38100" dir="2700000" algn="tl">
                  <a:srgbClr val="000000">
                    <a:alpha val="43137"/>
                  </a:srgbClr>
                </a:outerShdw>
              </a:effectLst>
              <a:latin typeface="Calibri" panose="020F0502020204030204"/>
              <a:ea typeface="+mn-ea"/>
              <a:cs typeface="+mn-cs"/>
            </a:defRPr>
          </a:pPr>
          <a:r>
            <a:rPr sz="3000"/>
            <a:t>3. Επίλυση συγκρούσεων</a:t>
          </a:r>
          <a:endParaRPr sz="3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2. Κριτική σκέψη </a:t>
          </a:r>
          <a:endParaRPr sz="30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Y="100000" custLinFactNeighborX="372" custLinFactNeighborY="111891">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custLinFactY="-95416" custLinFactNeighborX="186" custLinFactNeighborY="-100000">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4D62FD-C991-438A-901A-5ACED8E225EF}" type="doc">
      <dgm:prSet loTypeId="urn:microsoft.com/office/officeart/2005/8/layout/process1" loCatId="process" qsTypeId="urn:microsoft.com/office/officeart/2005/8/quickstyle/simple1" qsCatId="simple" csTypeId="urn:microsoft.com/office/officeart/2005/8/colors/colorful1" csCatId="colorful" phldr="1"/>
      <dgm:spPr/>
    </dgm:pt>
    <dgm:pt modelId="{39075757-DA64-4EBB-BD9B-4DD5BE85C15F}">
      <dgm:prSet phldrT="[Text]"/>
      <dgm:spPr/>
      <dgm:t>
        <a:bodyPr/>
        <a:lstStyle/>
        <a:p>
          <a:pPr>
            <a:defRPr b="1">
              <a:effectLst>
                <a:outerShdw blurRad="38100" dist="38100" dir="2700000" algn="tl">
                  <a:srgbClr val="000000">
                    <a:alpha val="43137"/>
                  </a:srgbClr>
                </a:outerShdw>
              </a:effectLst>
            </a:defRPr>
          </a:pPr>
          <a:r>
            <a:rPr lang="el-GR" noProof="0" dirty="0"/>
            <a:t>Στάδιο 1</a:t>
          </a:r>
        </a:p>
        <a:p>
          <a:pPr>
            <a:defRPr>
              <a:effectLst>
                <a:outerShdw blurRad="38100" dist="38100" dir="2700000" algn="tl">
                  <a:srgbClr val="000000">
                    <a:alpha val="43137"/>
                  </a:srgbClr>
                </a:outerShdw>
              </a:effectLst>
            </a:defRPr>
          </a:pPr>
          <a:r>
            <a:rPr lang="el-GR" noProof="0" dirty="0"/>
            <a:t>Πιθανή αντίθεση, ασυμβατότητα</a:t>
          </a:r>
        </a:p>
      </dgm:t>
    </dgm:pt>
    <dgm:pt modelId="{B20491FB-EF63-44D4-905A-B3550409D04E}" type="parTrans" cxnId="{EDA870EA-D78E-433D-8DDF-CA7ABD765AF7}">
      <dgm:prSet/>
      <dgm:spPr/>
      <dgm:t>
        <a:bodyPr/>
        <a:lstStyle/>
        <a:p>
          <a:endParaRPr/>
        </a:p>
      </dgm:t>
    </dgm:pt>
    <dgm:pt modelId="{CB315CDA-9E0E-4CBC-BFCC-7AC53F0EC2E9}" type="sibTrans" cxnId="{EDA870EA-D78E-433D-8DDF-CA7ABD765AF7}">
      <dgm:prSet/>
      <dgm:spPr/>
      <dgm:t>
        <a:bodyPr/>
        <a:lstStyle/>
        <a:p>
          <a:endParaRPr/>
        </a:p>
      </dgm:t>
    </dgm:pt>
    <dgm:pt modelId="{673D6434-0092-4DF0-8A15-A72477251C4B}">
      <dgm:prSet phldrT="[Text]"/>
      <dgm:spPr/>
      <dgm:t>
        <a:bodyPr/>
        <a:lstStyle/>
        <a:p>
          <a:pPr>
            <a:defRPr b="1">
              <a:effectLst>
                <a:outerShdw blurRad="38100" dist="38100" dir="2700000" algn="tl">
                  <a:srgbClr val="000000">
                    <a:alpha val="43137"/>
                  </a:srgbClr>
                </a:outerShdw>
              </a:effectLst>
            </a:defRPr>
          </a:pPr>
          <a:r>
            <a:rPr lang="el-GR" noProof="0" dirty="0"/>
            <a:t>Στάδιο 2</a:t>
          </a:r>
        </a:p>
        <a:p>
          <a:pPr>
            <a:defRPr>
              <a:effectLst>
                <a:outerShdw blurRad="38100" dist="38100" dir="2700000" algn="tl">
                  <a:srgbClr val="000000">
                    <a:alpha val="43137"/>
                  </a:srgbClr>
                </a:outerShdw>
              </a:effectLst>
            </a:defRPr>
          </a:pPr>
          <a:r>
            <a:rPr lang="el-GR" noProof="0" dirty="0"/>
            <a:t>Αναγνώριση</a:t>
          </a:r>
        </a:p>
      </dgm:t>
    </dgm:pt>
    <dgm:pt modelId="{20CC3337-9F2B-411B-ABFE-62DEBCB63C4B}" type="parTrans" cxnId="{1744537F-6073-4519-8A7D-426B4C42932E}">
      <dgm:prSet/>
      <dgm:spPr/>
      <dgm:t>
        <a:bodyPr/>
        <a:lstStyle/>
        <a:p>
          <a:endParaRPr/>
        </a:p>
      </dgm:t>
    </dgm:pt>
    <dgm:pt modelId="{A9CB8FC2-0B58-4D1C-AB38-682743181FEE}" type="sibTrans" cxnId="{1744537F-6073-4519-8A7D-426B4C42932E}">
      <dgm:prSet/>
      <dgm:spPr/>
      <dgm:t>
        <a:bodyPr/>
        <a:lstStyle/>
        <a:p>
          <a:endParaRPr/>
        </a:p>
      </dgm:t>
    </dgm:pt>
    <dgm:pt modelId="{959C588C-0547-415D-AD86-D22114673916}">
      <dgm:prSet phldrT="[Text]"/>
      <dgm:spPr/>
      <dgm:t>
        <a:bodyPr/>
        <a:lstStyle/>
        <a:p>
          <a:pPr>
            <a:defRPr b="1">
              <a:effectLst>
                <a:outerShdw blurRad="38100" dist="38100" dir="2700000" algn="tl">
                  <a:srgbClr val="000000">
                    <a:alpha val="43137"/>
                  </a:srgbClr>
                </a:outerShdw>
              </a:effectLst>
            </a:defRPr>
          </a:pPr>
          <a:r>
            <a:rPr lang="el-GR" noProof="0" dirty="0"/>
            <a:t>Στάδιο 3</a:t>
          </a:r>
        </a:p>
        <a:p>
          <a:pPr>
            <a:defRPr>
              <a:effectLst>
                <a:outerShdw blurRad="38100" dist="38100" dir="2700000" algn="tl">
                  <a:srgbClr val="000000">
                    <a:alpha val="43137"/>
                  </a:srgbClr>
                </a:outerShdw>
              </a:effectLst>
            </a:defRPr>
          </a:pPr>
          <a:r>
            <a:rPr lang="el-GR" noProof="0" dirty="0"/>
            <a:t>Πρόθεση/Στόχοι</a:t>
          </a:r>
        </a:p>
      </dgm:t>
    </dgm:pt>
    <dgm:pt modelId="{56A27D33-0907-441C-8311-303859434BE4}" type="parTrans" cxnId="{892524B2-EDB7-4BED-AC74-6D9A4C30BFF8}">
      <dgm:prSet/>
      <dgm:spPr/>
      <dgm:t>
        <a:bodyPr/>
        <a:lstStyle/>
        <a:p>
          <a:endParaRPr/>
        </a:p>
      </dgm:t>
    </dgm:pt>
    <dgm:pt modelId="{6E64DDC9-8C7C-426A-90AA-213B2B7046A8}" type="sibTrans" cxnId="{892524B2-EDB7-4BED-AC74-6D9A4C30BFF8}">
      <dgm:prSet/>
      <dgm:spPr/>
      <dgm:t>
        <a:bodyPr/>
        <a:lstStyle/>
        <a:p>
          <a:endParaRPr/>
        </a:p>
      </dgm:t>
    </dgm:pt>
    <dgm:pt modelId="{2B1D073F-EB97-459A-BC4F-453630E45A58}">
      <dgm:prSet/>
      <dgm:spPr/>
      <dgm:t>
        <a:bodyPr/>
        <a:lstStyle/>
        <a:p>
          <a:pPr>
            <a:defRPr b="1">
              <a:effectLst>
                <a:outerShdw blurRad="38100" dist="38100" dir="2700000" algn="tl">
                  <a:srgbClr val="000000">
                    <a:alpha val="43137"/>
                  </a:srgbClr>
                </a:outerShdw>
              </a:effectLst>
            </a:defRPr>
          </a:pPr>
          <a:r>
            <a:rPr lang="el-GR" noProof="0" dirty="0"/>
            <a:t>Στάδιο 4</a:t>
          </a:r>
        </a:p>
        <a:p>
          <a:pPr>
            <a:defRPr>
              <a:effectLst>
                <a:outerShdw blurRad="38100" dist="38100" dir="2700000" algn="tl">
                  <a:srgbClr val="000000">
                    <a:alpha val="43137"/>
                  </a:srgbClr>
                </a:outerShdw>
              </a:effectLst>
            </a:defRPr>
          </a:pPr>
          <a:r>
            <a:rPr lang="el-GR" noProof="0" dirty="0"/>
            <a:t>Συμπεριφορά</a:t>
          </a:r>
          <a:endParaRPr lang="el-GR" noProof="0" dirty="0">
            <a:effectLst>
              <a:outerShdw blurRad="38100" dist="38100" dir="2700000" algn="tl">
                <a:srgbClr val="000000">
                  <a:alpha val="43137"/>
                </a:srgbClr>
              </a:outerShdw>
            </a:effectLst>
          </a:endParaRPr>
        </a:p>
      </dgm:t>
    </dgm:pt>
    <dgm:pt modelId="{58AB3D79-7277-429A-A9F5-DB21564C21B3}" type="parTrans" cxnId="{B9EBB4D9-909F-42B0-80B8-99EBC67E3AA5}">
      <dgm:prSet/>
      <dgm:spPr/>
      <dgm:t>
        <a:bodyPr/>
        <a:lstStyle/>
        <a:p>
          <a:endParaRPr/>
        </a:p>
      </dgm:t>
    </dgm:pt>
    <dgm:pt modelId="{D12837BC-DB09-4081-BEB7-7CB5562E442B}" type="sibTrans" cxnId="{B9EBB4D9-909F-42B0-80B8-99EBC67E3AA5}">
      <dgm:prSet/>
      <dgm:spPr/>
      <dgm:t>
        <a:bodyPr/>
        <a:lstStyle/>
        <a:p>
          <a:endParaRPr/>
        </a:p>
      </dgm:t>
    </dgm:pt>
    <dgm:pt modelId="{5795821E-83FF-45D6-8432-E67AE639BE13}">
      <dgm:prSet/>
      <dgm:spPr/>
      <dgm:t>
        <a:bodyPr/>
        <a:lstStyle/>
        <a:p>
          <a:pPr>
            <a:defRPr b="1">
              <a:effectLst>
                <a:outerShdw blurRad="38100" dist="38100" dir="2700000" algn="tl">
                  <a:srgbClr val="000000">
                    <a:alpha val="43137"/>
                  </a:srgbClr>
                </a:outerShdw>
              </a:effectLst>
            </a:defRPr>
          </a:pPr>
          <a:r>
            <a:rPr lang="el-GR" noProof="0" dirty="0"/>
            <a:t>Στάδιο 5</a:t>
          </a:r>
        </a:p>
        <a:p>
          <a:pPr>
            <a:defRPr>
              <a:effectLst>
                <a:outerShdw blurRad="38100" dist="38100" dir="2700000" algn="tl">
                  <a:srgbClr val="000000">
                    <a:alpha val="43137"/>
                  </a:srgbClr>
                </a:outerShdw>
              </a:effectLst>
            </a:defRPr>
          </a:pPr>
          <a:r>
            <a:rPr lang="el-GR" noProof="0" dirty="0"/>
            <a:t>Συνέπειες</a:t>
          </a:r>
        </a:p>
      </dgm:t>
    </dgm:pt>
    <dgm:pt modelId="{EEE4E22A-D527-4AD0-A9CA-9ACD7CF851DA}" type="parTrans" cxnId="{C560B758-CBB1-4ADB-8502-580B34800F90}">
      <dgm:prSet/>
      <dgm:spPr/>
      <dgm:t>
        <a:bodyPr/>
        <a:lstStyle/>
        <a:p>
          <a:endParaRPr/>
        </a:p>
      </dgm:t>
    </dgm:pt>
    <dgm:pt modelId="{48638C65-3FB0-42C7-AFDC-63367F3B6067}" type="sibTrans" cxnId="{C560B758-CBB1-4ADB-8502-580B34800F90}">
      <dgm:prSet/>
      <dgm:spPr/>
      <dgm:t>
        <a:bodyPr/>
        <a:lstStyle/>
        <a:p>
          <a:endParaRPr/>
        </a:p>
      </dgm:t>
    </dgm:pt>
    <dgm:pt modelId="{3FBC548E-18FD-4BEA-B0A8-6045D8BAB7D6}" type="pres">
      <dgm:prSet presAssocID="{244D62FD-C991-438A-901A-5ACED8E225EF}" presName="Name0" presStyleCnt="0">
        <dgm:presLayoutVars>
          <dgm:dir/>
          <dgm:resizeHandles val="exact"/>
        </dgm:presLayoutVars>
      </dgm:prSet>
      <dgm:spPr/>
    </dgm:pt>
    <dgm:pt modelId="{51FBE15D-F99A-4F61-9A1B-033BED5CC3E5}" type="pres">
      <dgm:prSet presAssocID="{39075757-DA64-4EBB-BD9B-4DD5BE85C15F}" presName="node" presStyleLbl="node1" presStyleIdx="0" presStyleCnt="5">
        <dgm:presLayoutVars>
          <dgm:bulletEnabled val="1"/>
        </dgm:presLayoutVars>
      </dgm:prSet>
      <dgm:spPr/>
      <dgm:t>
        <a:bodyPr/>
        <a:lstStyle/>
        <a:p>
          <a:endParaRPr lang="el-GR"/>
        </a:p>
      </dgm:t>
    </dgm:pt>
    <dgm:pt modelId="{213CB544-0F44-4B7C-A871-5CB09F80C40A}" type="pres">
      <dgm:prSet presAssocID="{CB315CDA-9E0E-4CBC-BFCC-7AC53F0EC2E9}" presName="sibTrans" presStyleLbl="sibTrans2D1" presStyleIdx="0" presStyleCnt="4"/>
      <dgm:spPr/>
      <dgm:t>
        <a:bodyPr/>
        <a:lstStyle/>
        <a:p>
          <a:endParaRPr lang="el-GR"/>
        </a:p>
      </dgm:t>
    </dgm:pt>
    <dgm:pt modelId="{DB55F1A2-10B1-4652-929F-9EA74BB76FFA}" type="pres">
      <dgm:prSet presAssocID="{CB315CDA-9E0E-4CBC-BFCC-7AC53F0EC2E9}" presName="connectorText" presStyleLbl="sibTrans2D1" presStyleIdx="0" presStyleCnt="4"/>
      <dgm:spPr/>
      <dgm:t>
        <a:bodyPr/>
        <a:lstStyle/>
        <a:p>
          <a:endParaRPr lang="el-GR"/>
        </a:p>
      </dgm:t>
    </dgm:pt>
    <dgm:pt modelId="{DD5818A2-B7D5-454F-9F20-A53C3E544D33}" type="pres">
      <dgm:prSet presAssocID="{673D6434-0092-4DF0-8A15-A72477251C4B}" presName="node" presStyleLbl="node1" presStyleIdx="1" presStyleCnt="5">
        <dgm:presLayoutVars>
          <dgm:bulletEnabled val="1"/>
        </dgm:presLayoutVars>
      </dgm:prSet>
      <dgm:spPr/>
      <dgm:t>
        <a:bodyPr/>
        <a:lstStyle/>
        <a:p>
          <a:endParaRPr lang="el-GR"/>
        </a:p>
      </dgm:t>
    </dgm:pt>
    <dgm:pt modelId="{490CF30B-0E03-4B72-9678-7A94EA7239CF}" type="pres">
      <dgm:prSet presAssocID="{A9CB8FC2-0B58-4D1C-AB38-682743181FEE}" presName="sibTrans" presStyleLbl="sibTrans2D1" presStyleIdx="1" presStyleCnt="4"/>
      <dgm:spPr/>
      <dgm:t>
        <a:bodyPr/>
        <a:lstStyle/>
        <a:p>
          <a:endParaRPr lang="el-GR"/>
        </a:p>
      </dgm:t>
    </dgm:pt>
    <dgm:pt modelId="{AF259C64-07FF-4115-AC35-2704B9B0683B}" type="pres">
      <dgm:prSet presAssocID="{A9CB8FC2-0B58-4D1C-AB38-682743181FEE}" presName="connectorText" presStyleLbl="sibTrans2D1" presStyleIdx="1" presStyleCnt="4"/>
      <dgm:spPr/>
      <dgm:t>
        <a:bodyPr/>
        <a:lstStyle/>
        <a:p>
          <a:endParaRPr lang="el-GR"/>
        </a:p>
      </dgm:t>
    </dgm:pt>
    <dgm:pt modelId="{4F382BBF-F578-4CFD-908A-50A7A4B8DF66}" type="pres">
      <dgm:prSet presAssocID="{959C588C-0547-415D-AD86-D22114673916}" presName="node" presStyleLbl="node1" presStyleIdx="2" presStyleCnt="5">
        <dgm:presLayoutVars>
          <dgm:bulletEnabled val="1"/>
        </dgm:presLayoutVars>
      </dgm:prSet>
      <dgm:spPr/>
      <dgm:t>
        <a:bodyPr/>
        <a:lstStyle/>
        <a:p>
          <a:endParaRPr lang="el-GR"/>
        </a:p>
      </dgm:t>
    </dgm:pt>
    <dgm:pt modelId="{39E4A4E9-B21F-44FD-AFA9-CD5AEB97AE61}" type="pres">
      <dgm:prSet presAssocID="{6E64DDC9-8C7C-426A-90AA-213B2B7046A8}" presName="sibTrans" presStyleLbl="sibTrans2D1" presStyleIdx="2" presStyleCnt="4"/>
      <dgm:spPr/>
      <dgm:t>
        <a:bodyPr/>
        <a:lstStyle/>
        <a:p>
          <a:endParaRPr lang="el-GR"/>
        </a:p>
      </dgm:t>
    </dgm:pt>
    <dgm:pt modelId="{C551DF04-B6E2-4F1F-9D6D-1D8A70E7DFCD}" type="pres">
      <dgm:prSet presAssocID="{6E64DDC9-8C7C-426A-90AA-213B2B7046A8}" presName="connectorText" presStyleLbl="sibTrans2D1" presStyleIdx="2" presStyleCnt="4"/>
      <dgm:spPr/>
      <dgm:t>
        <a:bodyPr/>
        <a:lstStyle/>
        <a:p>
          <a:endParaRPr lang="el-GR"/>
        </a:p>
      </dgm:t>
    </dgm:pt>
    <dgm:pt modelId="{0E991DEF-7D0C-49C2-A618-CC68718B7AE0}" type="pres">
      <dgm:prSet presAssocID="{2B1D073F-EB97-459A-BC4F-453630E45A58}" presName="node" presStyleLbl="node1" presStyleIdx="3" presStyleCnt="5">
        <dgm:presLayoutVars>
          <dgm:bulletEnabled val="1"/>
        </dgm:presLayoutVars>
      </dgm:prSet>
      <dgm:spPr/>
      <dgm:t>
        <a:bodyPr/>
        <a:lstStyle/>
        <a:p>
          <a:endParaRPr lang="el-GR"/>
        </a:p>
      </dgm:t>
    </dgm:pt>
    <dgm:pt modelId="{D8BE11F1-AE5D-47D7-8F41-8E5C1F903894}" type="pres">
      <dgm:prSet presAssocID="{D12837BC-DB09-4081-BEB7-7CB5562E442B}" presName="sibTrans" presStyleLbl="sibTrans2D1" presStyleIdx="3" presStyleCnt="4"/>
      <dgm:spPr/>
      <dgm:t>
        <a:bodyPr/>
        <a:lstStyle/>
        <a:p>
          <a:endParaRPr lang="el-GR"/>
        </a:p>
      </dgm:t>
    </dgm:pt>
    <dgm:pt modelId="{AD7D4348-8E4C-4882-BF57-49FFE38B3F47}" type="pres">
      <dgm:prSet presAssocID="{D12837BC-DB09-4081-BEB7-7CB5562E442B}" presName="connectorText" presStyleLbl="sibTrans2D1" presStyleIdx="3" presStyleCnt="4"/>
      <dgm:spPr/>
      <dgm:t>
        <a:bodyPr/>
        <a:lstStyle/>
        <a:p>
          <a:endParaRPr lang="el-GR"/>
        </a:p>
      </dgm:t>
    </dgm:pt>
    <dgm:pt modelId="{3238DEEC-CE24-43F2-8AFC-08C4ABFCEA50}" type="pres">
      <dgm:prSet presAssocID="{5795821E-83FF-45D6-8432-E67AE639BE13}" presName="node" presStyleLbl="node1" presStyleIdx="4" presStyleCnt="5">
        <dgm:presLayoutVars>
          <dgm:bulletEnabled val="1"/>
        </dgm:presLayoutVars>
      </dgm:prSet>
      <dgm:spPr/>
      <dgm:t>
        <a:bodyPr/>
        <a:lstStyle/>
        <a:p>
          <a:endParaRPr lang="el-GR"/>
        </a:p>
      </dgm:t>
    </dgm:pt>
  </dgm:ptLst>
  <dgm:cxnLst>
    <dgm:cxn modelId="{7285941F-2ADF-4EF3-B7D3-E9E104625330}" type="presOf" srcId="{D12837BC-DB09-4081-BEB7-7CB5562E442B}" destId="{AD7D4348-8E4C-4882-BF57-49FFE38B3F47}" srcOrd="1" destOrd="0" presId="urn:microsoft.com/office/officeart/2005/8/layout/process1"/>
    <dgm:cxn modelId="{B9EBB4D9-909F-42B0-80B8-99EBC67E3AA5}" srcId="{244D62FD-C991-438A-901A-5ACED8E225EF}" destId="{2B1D073F-EB97-459A-BC4F-453630E45A58}" srcOrd="3" destOrd="0" parTransId="{58AB3D79-7277-429A-A9F5-DB21564C21B3}" sibTransId="{D12837BC-DB09-4081-BEB7-7CB5562E442B}"/>
    <dgm:cxn modelId="{1744537F-6073-4519-8A7D-426B4C42932E}" srcId="{244D62FD-C991-438A-901A-5ACED8E225EF}" destId="{673D6434-0092-4DF0-8A15-A72477251C4B}" srcOrd="1" destOrd="0" parTransId="{20CC3337-9F2B-411B-ABFE-62DEBCB63C4B}" sibTransId="{A9CB8FC2-0B58-4D1C-AB38-682743181FEE}"/>
    <dgm:cxn modelId="{F34719D6-4DDC-4669-84D4-C2E763CF5E9A}" type="presOf" srcId="{CB315CDA-9E0E-4CBC-BFCC-7AC53F0EC2E9}" destId="{213CB544-0F44-4B7C-A871-5CB09F80C40A}" srcOrd="0" destOrd="0" presId="urn:microsoft.com/office/officeart/2005/8/layout/process1"/>
    <dgm:cxn modelId="{F6D3C190-7007-46A2-B793-CEDE41756FB8}" type="presOf" srcId="{6E64DDC9-8C7C-426A-90AA-213B2B7046A8}" destId="{39E4A4E9-B21F-44FD-AFA9-CD5AEB97AE61}" srcOrd="0" destOrd="0" presId="urn:microsoft.com/office/officeart/2005/8/layout/process1"/>
    <dgm:cxn modelId="{B802B39C-EE60-4E6D-8ACC-B603DC7708C3}" type="presOf" srcId="{CB315CDA-9E0E-4CBC-BFCC-7AC53F0EC2E9}" destId="{DB55F1A2-10B1-4652-929F-9EA74BB76FFA}" srcOrd="1" destOrd="0" presId="urn:microsoft.com/office/officeart/2005/8/layout/process1"/>
    <dgm:cxn modelId="{DF283F2A-075B-48B2-B9B7-C481F83A70D6}" type="presOf" srcId="{5795821E-83FF-45D6-8432-E67AE639BE13}" destId="{3238DEEC-CE24-43F2-8AFC-08C4ABFCEA50}" srcOrd="0" destOrd="0" presId="urn:microsoft.com/office/officeart/2005/8/layout/process1"/>
    <dgm:cxn modelId="{8A0330A9-1DFB-43F6-969A-D4830AE31753}" type="presOf" srcId="{244D62FD-C991-438A-901A-5ACED8E225EF}" destId="{3FBC548E-18FD-4BEA-B0A8-6045D8BAB7D6}" srcOrd="0" destOrd="0" presId="urn:microsoft.com/office/officeart/2005/8/layout/process1"/>
    <dgm:cxn modelId="{8460D3F7-41BB-4B5D-8FC6-B714AF45368D}" type="presOf" srcId="{959C588C-0547-415D-AD86-D22114673916}" destId="{4F382BBF-F578-4CFD-908A-50A7A4B8DF66}" srcOrd="0" destOrd="0" presId="urn:microsoft.com/office/officeart/2005/8/layout/process1"/>
    <dgm:cxn modelId="{36FE9777-705F-4670-8ACB-7A338DD4150A}" type="presOf" srcId="{6E64DDC9-8C7C-426A-90AA-213B2B7046A8}" destId="{C551DF04-B6E2-4F1F-9D6D-1D8A70E7DFCD}" srcOrd="1" destOrd="0" presId="urn:microsoft.com/office/officeart/2005/8/layout/process1"/>
    <dgm:cxn modelId="{892524B2-EDB7-4BED-AC74-6D9A4C30BFF8}" srcId="{244D62FD-C991-438A-901A-5ACED8E225EF}" destId="{959C588C-0547-415D-AD86-D22114673916}" srcOrd="2" destOrd="0" parTransId="{56A27D33-0907-441C-8311-303859434BE4}" sibTransId="{6E64DDC9-8C7C-426A-90AA-213B2B7046A8}"/>
    <dgm:cxn modelId="{EDCC6CF5-EFE7-4B16-B032-9DC506B2F581}" type="presOf" srcId="{A9CB8FC2-0B58-4D1C-AB38-682743181FEE}" destId="{AF259C64-07FF-4115-AC35-2704B9B0683B}" srcOrd="1" destOrd="0" presId="urn:microsoft.com/office/officeart/2005/8/layout/process1"/>
    <dgm:cxn modelId="{71B02F3E-39A7-452A-9E3B-8E0A170161A1}" type="presOf" srcId="{39075757-DA64-4EBB-BD9B-4DD5BE85C15F}" destId="{51FBE15D-F99A-4F61-9A1B-033BED5CC3E5}" srcOrd="0" destOrd="0" presId="urn:microsoft.com/office/officeart/2005/8/layout/process1"/>
    <dgm:cxn modelId="{7681AEA3-3523-4772-9186-C9AB9690E58F}" type="presOf" srcId="{2B1D073F-EB97-459A-BC4F-453630E45A58}" destId="{0E991DEF-7D0C-49C2-A618-CC68718B7AE0}" srcOrd="0" destOrd="0" presId="urn:microsoft.com/office/officeart/2005/8/layout/process1"/>
    <dgm:cxn modelId="{EDA870EA-D78E-433D-8DDF-CA7ABD765AF7}" srcId="{244D62FD-C991-438A-901A-5ACED8E225EF}" destId="{39075757-DA64-4EBB-BD9B-4DD5BE85C15F}" srcOrd="0" destOrd="0" parTransId="{B20491FB-EF63-44D4-905A-B3550409D04E}" sibTransId="{CB315CDA-9E0E-4CBC-BFCC-7AC53F0EC2E9}"/>
    <dgm:cxn modelId="{AC778EBA-C937-4D3D-887D-02DA26FD707F}" type="presOf" srcId="{673D6434-0092-4DF0-8A15-A72477251C4B}" destId="{DD5818A2-B7D5-454F-9F20-A53C3E544D33}" srcOrd="0" destOrd="0" presId="urn:microsoft.com/office/officeart/2005/8/layout/process1"/>
    <dgm:cxn modelId="{C560B758-CBB1-4ADB-8502-580B34800F90}" srcId="{244D62FD-C991-438A-901A-5ACED8E225EF}" destId="{5795821E-83FF-45D6-8432-E67AE639BE13}" srcOrd="4" destOrd="0" parTransId="{EEE4E22A-D527-4AD0-A9CA-9ACD7CF851DA}" sibTransId="{48638C65-3FB0-42C7-AFDC-63367F3B6067}"/>
    <dgm:cxn modelId="{5668FE01-2919-42B0-A26F-B63DFB065AB3}" type="presOf" srcId="{D12837BC-DB09-4081-BEB7-7CB5562E442B}" destId="{D8BE11F1-AE5D-47D7-8F41-8E5C1F903894}" srcOrd="0" destOrd="0" presId="urn:microsoft.com/office/officeart/2005/8/layout/process1"/>
    <dgm:cxn modelId="{555D015E-AFAF-45FD-8C29-4E39E55DCBDD}" type="presOf" srcId="{A9CB8FC2-0B58-4D1C-AB38-682743181FEE}" destId="{490CF30B-0E03-4B72-9678-7A94EA7239CF}" srcOrd="0" destOrd="0" presId="urn:microsoft.com/office/officeart/2005/8/layout/process1"/>
    <dgm:cxn modelId="{55AE2914-2AD2-4CB6-96A4-45DE60DA467D}" type="presParOf" srcId="{3FBC548E-18FD-4BEA-B0A8-6045D8BAB7D6}" destId="{51FBE15D-F99A-4F61-9A1B-033BED5CC3E5}" srcOrd="0" destOrd="0" presId="urn:microsoft.com/office/officeart/2005/8/layout/process1"/>
    <dgm:cxn modelId="{57EB2FBF-1EAE-4F27-9711-026903B19824}" type="presParOf" srcId="{3FBC548E-18FD-4BEA-B0A8-6045D8BAB7D6}" destId="{213CB544-0F44-4B7C-A871-5CB09F80C40A}" srcOrd="1" destOrd="0" presId="urn:microsoft.com/office/officeart/2005/8/layout/process1"/>
    <dgm:cxn modelId="{5C423812-EEC7-4AAA-BB9C-2EA8705EBF3E}" type="presParOf" srcId="{213CB544-0F44-4B7C-A871-5CB09F80C40A}" destId="{DB55F1A2-10B1-4652-929F-9EA74BB76FFA}" srcOrd="0" destOrd="0" presId="urn:microsoft.com/office/officeart/2005/8/layout/process1"/>
    <dgm:cxn modelId="{0E8C112D-847F-4777-B11F-E9CD6D4E3072}" type="presParOf" srcId="{3FBC548E-18FD-4BEA-B0A8-6045D8BAB7D6}" destId="{DD5818A2-B7D5-454F-9F20-A53C3E544D33}" srcOrd="2" destOrd="0" presId="urn:microsoft.com/office/officeart/2005/8/layout/process1"/>
    <dgm:cxn modelId="{E949E277-9276-4812-8A40-6DB0CEF61B49}" type="presParOf" srcId="{3FBC548E-18FD-4BEA-B0A8-6045D8BAB7D6}" destId="{490CF30B-0E03-4B72-9678-7A94EA7239CF}" srcOrd="3" destOrd="0" presId="urn:microsoft.com/office/officeart/2005/8/layout/process1"/>
    <dgm:cxn modelId="{C8A741A2-3FCC-44AB-9451-536C3B5D7771}" type="presParOf" srcId="{490CF30B-0E03-4B72-9678-7A94EA7239CF}" destId="{AF259C64-07FF-4115-AC35-2704B9B0683B}" srcOrd="0" destOrd="0" presId="urn:microsoft.com/office/officeart/2005/8/layout/process1"/>
    <dgm:cxn modelId="{9E3B5C1A-5C6A-4645-A766-C230B8C74FD1}" type="presParOf" srcId="{3FBC548E-18FD-4BEA-B0A8-6045D8BAB7D6}" destId="{4F382BBF-F578-4CFD-908A-50A7A4B8DF66}" srcOrd="4" destOrd="0" presId="urn:microsoft.com/office/officeart/2005/8/layout/process1"/>
    <dgm:cxn modelId="{CAE57063-CDAA-464A-A5DE-44D1092D16CC}" type="presParOf" srcId="{3FBC548E-18FD-4BEA-B0A8-6045D8BAB7D6}" destId="{39E4A4E9-B21F-44FD-AFA9-CD5AEB97AE61}" srcOrd="5" destOrd="0" presId="urn:microsoft.com/office/officeart/2005/8/layout/process1"/>
    <dgm:cxn modelId="{63F8688F-DE02-4E90-98D6-F2117ACFACEB}" type="presParOf" srcId="{39E4A4E9-B21F-44FD-AFA9-CD5AEB97AE61}" destId="{C551DF04-B6E2-4F1F-9D6D-1D8A70E7DFCD}" srcOrd="0" destOrd="0" presId="urn:microsoft.com/office/officeart/2005/8/layout/process1"/>
    <dgm:cxn modelId="{4B03D40C-8AD2-462B-81E9-F0E5097C22A1}" type="presParOf" srcId="{3FBC548E-18FD-4BEA-B0A8-6045D8BAB7D6}" destId="{0E991DEF-7D0C-49C2-A618-CC68718B7AE0}" srcOrd="6" destOrd="0" presId="urn:microsoft.com/office/officeart/2005/8/layout/process1"/>
    <dgm:cxn modelId="{2F8F1ACA-CB73-4356-A7E0-F134784D7C12}" type="presParOf" srcId="{3FBC548E-18FD-4BEA-B0A8-6045D8BAB7D6}" destId="{D8BE11F1-AE5D-47D7-8F41-8E5C1F903894}" srcOrd="7" destOrd="0" presId="urn:microsoft.com/office/officeart/2005/8/layout/process1"/>
    <dgm:cxn modelId="{4CD58018-041B-4562-A84E-7A71C602510E}" type="presParOf" srcId="{D8BE11F1-AE5D-47D7-8F41-8E5C1F903894}" destId="{AD7D4348-8E4C-4882-BF57-49FFE38B3F47}" srcOrd="0" destOrd="0" presId="urn:microsoft.com/office/officeart/2005/8/layout/process1"/>
    <dgm:cxn modelId="{4F4F76A1-E67A-4A7B-BDED-33AF5D373910}" type="presParOf" srcId="{3FBC548E-18FD-4BEA-B0A8-6045D8BAB7D6}" destId="{3238DEEC-CE24-43F2-8AFC-08C4ABFCEA5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a:lstStyle/>
        <a:p>
          <a:pPr>
            <a:defRPr sz="3200" kern="1200">
              <a:effectLst/>
            </a:defRPr>
          </a:pPr>
          <a:r>
            <a:rPr sz="3000" dirty="0">
              <a:solidFill>
                <a:schemeClr val="tx1"/>
              </a:solidFill>
            </a:rPr>
            <a:t>4. </a:t>
          </a:r>
          <a:r>
            <a:rPr lang="el-GR" sz="3000">
              <a:solidFill>
                <a:prstClr val="black"/>
              </a:solidFill>
              <a:latin typeface="Calibri" panose="020F0502020204030204"/>
              <a:ea typeface="+mn-ea"/>
              <a:cs typeface="+mn-cs"/>
            </a:rPr>
            <a:t>Διευκόλυνση </a:t>
          </a:r>
          <a:r>
            <a:rPr lang="el-GR" sz="3000" dirty="0">
              <a:solidFill>
                <a:prstClr val="black"/>
              </a:solidFill>
              <a:latin typeface="Calibri" panose="020F0502020204030204"/>
              <a:ea typeface="+mn-ea"/>
              <a:cs typeface="+mn-cs"/>
            </a:rPr>
            <a:t>διαλόγου</a:t>
          </a:r>
          <a:endParaRPr sz="30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5. Δεοντολογία</a:t>
          </a:r>
          <a:endParaRPr sz="30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dirty="0"/>
            <a:t>6. </a:t>
          </a:r>
          <a:r>
            <a:rPr lang="el-GR" sz="3000" noProof="0"/>
            <a:t>Δεξιότητες Αναστοχασμού </a:t>
          </a:r>
          <a:endParaRPr sz="30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defRPr sz="3200">
              <a:solidFill>
                <a:prstClr val="black"/>
              </a:solidFill>
              <a:effectLst/>
              <a:latin typeface="Calibri" panose="020F0502020204030204"/>
              <a:ea typeface="+mn-ea"/>
              <a:cs typeface="+mn-cs"/>
            </a:defRPr>
          </a:pPr>
          <a:r>
            <a:rPr sz="3000"/>
            <a:t>7. Ψηφιακές δεξιότητες </a:t>
          </a:r>
          <a:endParaRPr sz="300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a:p>
      </dgm:t>
    </dgm:pt>
    <dgm:pt modelId="{C163FAE4-3D42-43AA-8E6C-FEAC6FABA10A}" type="sibTrans" cxnId="{456B206B-605A-471C-8046-281FC6C7E9B0}">
      <dgm:prSet/>
      <dgm:spPr/>
      <dgm:t>
        <a:bodyPr/>
        <a:lstStyle/>
        <a:p>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lIns="0" rIns="0"/>
        <a:lstStyle/>
        <a:p>
          <a:pPr>
            <a:defRPr sz="1100" b="1"/>
          </a:pPr>
          <a:r>
            <a:rPr lang="el-GR" sz="1000" noProof="0" dirty="0"/>
            <a:t>Διεθνή</a:t>
          </a:r>
        </a:p>
      </dgm:t>
    </dgm:pt>
    <dgm:pt modelId="{88D35EF2-9823-4310-B83A-49E685A9F4BE}" type="parTrans" cxnId="{6FDDF1CE-11FF-4543-8C2A-C02A4F6639B1}">
      <dgm:prSet/>
      <dgm:spPr/>
      <dgm:t>
        <a:bodyPr/>
        <a:lstStyle/>
        <a:p>
          <a:endParaRPr/>
        </a:p>
      </dgm:t>
    </dgm:pt>
    <dgm:pt modelId="{E538871C-71EE-446C-8D54-20B146F7F278}" type="sibTrans" cxnId="{6FDDF1CE-11FF-4543-8C2A-C02A4F6639B1}">
      <dgm:prSet/>
      <dgm:spPr/>
      <dgm:t>
        <a:bodyPr/>
        <a:lstStyle/>
        <a:p>
          <a:endParaRPr/>
        </a:p>
      </dgm:t>
    </dgm:pt>
    <dgm:pt modelId="{9E9580E9-33D2-4DBD-B6EA-61BF90D8537D}">
      <dgm:prSet phldrT="[Text]" custT="1"/>
      <dgm:spPr/>
      <dgm:t>
        <a:bodyPr lIns="0" rIns="0"/>
        <a:lstStyle/>
        <a:p>
          <a:pPr>
            <a:defRPr sz="1200" b="1"/>
          </a:pPr>
          <a:r>
            <a:rPr lang="el-GR" sz="1000" noProof="0" dirty="0" err="1"/>
            <a:t>Διακοινωνική</a:t>
          </a:r>
          <a:r>
            <a:rPr lang="el-GR" sz="1000" noProof="0" dirty="0"/>
            <a:t> </a:t>
          </a:r>
        </a:p>
      </dgm:t>
    </dgm:pt>
    <dgm:pt modelId="{1E76AB2C-F62F-4686-9268-B21E320EB4F6}" type="parTrans" cxnId="{A832AF2B-FB73-4732-A106-4F1E4A718DCD}">
      <dgm:prSet/>
      <dgm:spPr/>
      <dgm:t>
        <a:bodyPr/>
        <a:lstStyle/>
        <a:p>
          <a:endParaRPr/>
        </a:p>
      </dgm:t>
    </dgm:pt>
    <dgm:pt modelId="{CEA43D50-1C33-42D1-8D3C-678D30A6144A}" type="sibTrans" cxnId="{A832AF2B-FB73-4732-A106-4F1E4A718DCD}">
      <dgm:prSet/>
      <dgm:spPr/>
      <dgm:t>
        <a:bodyPr/>
        <a:lstStyle/>
        <a:p>
          <a:endParaRPr/>
        </a:p>
      </dgm:t>
    </dgm:pt>
    <dgm:pt modelId="{78315F5E-63DA-4762-8D9B-8F50B9E8AB0F}">
      <dgm:prSet phldrT="[Text]" custT="1"/>
      <dgm:spPr/>
      <dgm:t>
        <a:bodyPr lIns="0" rIns="0"/>
        <a:lstStyle/>
        <a:p>
          <a:pPr>
            <a:defRPr sz="1200" b="1"/>
          </a:pPr>
          <a:r>
            <a:rPr lang="el-GR" sz="1000" noProof="0" dirty="0" err="1"/>
            <a:t>Διαοομαδική</a:t>
          </a:r>
          <a:endParaRPr lang="el-GR" sz="1000" noProof="0" dirty="0"/>
        </a:p>
      </dgm:t>
    </dgm:pt>
    <dgm:pt modelId="{0312E434-47CA-4750-A3DF-5DDBD14353AE}" type="parTrans" cxnId="{004C9FE7-3716-46ED-8161-F15F7C3FBB0C}">
      <dgm:prSet/>
      <dgm:spPr/>
      <dgm:t>
        <a:bodyPr/>
        <a:lstStyle/>
        <a:p>
          <a:endParaRPr/>
        </a:p>
      </dgm:t>
    </dgm:pt>
    <dgm:pt modelId="{D65BB638-1D34-4A08-B577-567AF1023D1B}" type="sibTrans" cxnId="{004C9FE7-3716-46ED-8161-F15F7C3FBB0C}">
      <dgm:prSet/>
      <dgm:spPr/>
      <dgm:t>
        <a:bodyPr/>
        <a:lstStyle/>
        <a:p>
          <a:endParaRPr/>
        </a:p>
      </dgm:t>
    </dgm:pt>
    <dgm:pt modelId="{C19BE0FD-118B-41FF-B59A-36EA42AA410A}">
      <dgm:prSet custT="1"/>
      <dgm:spPr/>
      <dgm:t>
        <a:bodyPr lIns="0" rIns="0"/>
        <a:lstStyle/>
        <a:p>
          <a:pPr>
            <a:defRPr sz="1000" b="1"/>
          </a:pPr>
          <a:r>
            <a:rPr lang="el-GR" sz="1000" noProof="0" dirty="0" err="1"/>
            <a:t>Ενδοπροσωπική</a:t>
          </a:r>
          <a:endParaRPr lang="el-GR" sz="1000" noProof="0" dirty="0"/>
        </a:p>
      </dgm:t>
    </dgm:pt>
    <dgm:pt modelId="{2A332295-B0CD-4514-AB49-060CB8C08753}" type="parTrans" cxnId="{D02635AD-9E12-42E8-9937-19502261CF19}">
      <dgm:prSet/>
      <dgm:spPr/>
      <dgm:t>
        <a:bodyPr/>
        <a:lstStyle/>
        <a:p>
          <a:endParaRPr/>
        </a:p>
      </dgm:t>
    </dgm:pt>
    <dgm:pt modelId="{2023C022-761C-4207-A353-97A7653DFEAA}" type="sibTrans" cxnId="{D02635AD-9E12-42E8-9937-19502261CF19}">
      <dgm:prSet/>
      <dgm:spPr/>
      <dgm:t>
        <a:bodyPr/>
        <a:lstStyle/>
        <a:p>
          <a:endParaRPr/>
        </a:p>
      </dgm:t>
    </dgm:pt>
    <dgm:pt modelId="{49E6D0BB-FD31-4EAF-A6B8-695AE175C0DC}">
      <dgm:prSet custT="1"/>
      <dgm:spPr/>
      <dgm:t>
        <a:bodyPr lIns="0" rIns="0"/>
        <a:lstStyle/>
        <a:p>
          <a:pPr>
            <a:defRPr sz="1200" b="1"/>
          </a:pPr>
          <a:r>
            <a:rPr lang="el-GR" sz="1000" noProof="0" dirty="0" err="1"/>
            <a:t>Ενδοομαδική</a:t>
          </a:r>
          <a:endParaRPr lang="el-GR" sz="1000" noProof="0" dirty="0"/>
        </a:p>
      </dgm:t>
    </dgm:pt>
    <dgm:pt modelId="{A213728F-1D7A-4215-BEE7-9A1ABD880A71}" type="parTrans" cxnId="{FBC79B7C-C1B3-4353-A24D-9EB5A93D0B60}">
      <dgm:prSet/>
      <dgm:spPr/>
      <dgm:t>
        <a:bodyPr/>
        <a:lstStyle/>
        <a:p>
          <a:endParaRPr/>
        </a:p>
      </dgm:t>
    </dgm:pt>
    <dgm:pt modelId="{F89300F4-C2A6-4792-870E-F9FD97B902E5}" type="sibTrans" cxnId="{FBC79B7C-C1B3-4353-A24D-9EB5A93D0B60}">
      <dgm:prSet/>
      <dgm:spPr/>
      <dgm:t>
        <a:bodyPr/>
        <a:lstStyle/>
        <a:p>
          <a:endParaRPr/>
        </a:p>
      </dgm:t>
    </dgm:pt>
    <dgm:pt modelId="{A7F0F64C-FC05-4C63-A27E-FB39EDEA2EF9}">
      <dgm:prSet custT="1"/>
      <dgm:spPr/>
      <dgm:t>
        <a:bodyPr lIns="0" rIns="0"/>
        <a:lstStyle/>
        <a:p>
          <a:pPr>
            <a:defRPr sz="1100" b="1"/>
          </a:pPr>
          <a:r>
            <a:rPr lang="el-GR" sz="1000" noProof="0" dirty="0"/>
            <a:t>Διαπροσωπική</a:t>
          </a:r>
        </a:p>
      </dgm:t>
    </dgm:pt>
    <dgm:pt modelId="{826876DE-00E1-4665-89B4-4CE085ECA0E6}" type="parTrans" cxnId="{923A91D2-DABB-437E-B1CE-F99EC5B5CDBA}">
      <dgm:prSet/>
      <dgm:spPr/>
      <dgm:t>
        <a:bodyPr/>
        <a:lstStyle/>
        <a:p>
          <a:endParaRPr/>
        </a:p>
      </dgm:t>
    </dgm:pt>
    <dgm:pt modelId="{D63DD2D6-CD8A-4FAE-A40B-23078890F8CE}" type="sibTrans" cxnId="{923A91D2-DABB-437E-B1CE-F99EC5B5CDBA}">
      <dgm:prSet/>
      <dgm:spPr/>
      <dgm:t>
        <a:bodyPr/>
        <a:lstStyle/>
        <a:p>
          <a:endParaRPr/>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6"/>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6">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6"/>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6">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6"/>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6">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6"/>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6">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6"/>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6">
        <dgm:presLayoutVars>
          <dgm:chMax val="0"/>
          <dgm:chPref val="0"/>
          <dgm:bulletEnabled val="1"/>
        </dgm:presLayoutVars>
      </dgm:prSet>
      <dgm:spPr/>
      <dgm:t>
        <a:bodyPr/>
        <a:lstStyle/>
        <a:p>
          <a:endParaRPr lang="el-GR"/>
        </a:p>
      </dgm:t>
    </dgm:pt>
    <dgm:pt modelId="{20398911-E6BB-41D4-87B7-52C3D5F7A8D0}" type="pres">
      <dgm:prSet presAssocID="{86048833-B505-4A6A-B472-57838FBAEB7E}" presName="wedge6" presStyleLbl="node1" presStyleIdx="5" presStyleCnt="6"/>
      <dgm:spPr/>
      <dgm:t>
        <a:bodyPr/>
        <a:lstStyle/>
        <a:p>
          <a:endParaRPr lang="el-GR"/>
        </a:p>
      </dgm:t>
    </dgm:pt>
    <dgm:pt modelId="{2E66F6F5-32F1-4D8A-B95A-2A1C7B53EBE3}" type="pres">
      <dgm:prSet presAssocID="{86048833-B505-4A6A-B472-57838FBAEB7E}" presName="dummy6a" presStyleCnt="0"/>
      <dgm:spPr/>
    </dgm:pt>
    <dgm:pt modelId="{C2369E42-2AB4-42E6-AAFC-95DE0F7A4BB4}" type="pres">
      <dgm:prSet presAssocID="{86048833-B505-4A6A-B472-57838FBAEB7E}" presName="dummy6b" presStyleCnt="0"/>
      <dgm:spPr/>
    </dgm:pt>
    <dgm:pt modelId="{D49D24D7-C582-4839-BF08-A579B0CC2F36}" type="pres">
      <dgm:prSet presAssocID="{86048833-B505-4A6A-B472-57838FBAEB7E}" presName="wedge6Tx" presStyleLbl="node1" presStyleIdx="5" presStyleCnt="6">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6"/>
      <dgm:spPr/>
    </dgm:pt>
    <dgm:pt modelId="{FB178081-DCA2-40BF-8B6F-7652DD2274FC}" type="pres">
      <dgm:prSet presAssocID="{CEA43D50-1C33-42D1-8D3C-678D30A6144A}" presName="arrowWedge2" presStyleLbl="fgSibTrans2D1" presStyleIdx="1" presStyleCnt="6"/>
      <dgm:spPr/>
    </dgm:pt>
    <dgm:pt modelId="{8C2C6849-A8E3-4296-9FEE-9204A2E635CF}" type="pres">
      <dgm:prSet presAssocID="{D65BB638-1D34-4A08-B577-567AF1023D1B}" presName="arrowWedge3" presStyleLbl="fgSibTrans2D1" presStyleIdx="2" presStyleCnt="6"/>
      <dgm:spPr/>
    </dgm:pt>
    <dgm:pt modelId="{B23D538C-396C-4287-95E3-5757D9228A40}" type="pres">
      <dgm:prSet presAssocID="{F89300F4-C2A6-4792-870E-F9FD97B902E5}" presName="arrowWedge4" presStyleLbl="fgSibTrans2D1" presStyleIdx="3" presStyleCnt="6"/>
      <dgm:spPr/>
    </dgm:pt>
    <dgm:pt modelId="{4592AC79-9257-4324-9E8A-B945D3796295}" type="pres">
      <dgm:prSet presAssocID="{D63DD2D6-CD8A-4FAE-A40B-23078890F8CE}" presName="arrowWedge5" presStyleLbl="fgSibTrans2D1" presStyleIdx="4" presStyleCnt="6"/>
      <dgm:spPr/>
    </dgm:pt>
    <dgm:pt modelId="{5493F4A9-F911-470C-A41C-C919C79C1F4F}" type="pres">
      <dgm:prSet presAssocID="{2023C022-761C-4207-A353-97A7653DFEAA}" presName="arrowWedge6" presStyleLbl="fgSibTrans2D1" presStyleIdx="5" presStyleCnt="6"/>
      <dgm:spPr/>
    </dgm:pt>
  </dgm:ptLst>
  <dgm:cxnLst>
    <dgm:cxn modelId="{D02635AD-9E12-42E8-9937-19502261CF19}" srcId="{86048833-B505-4A6A-B472-57838FBAEB7E}" destId="{C19BE0FD-118B-41FF-B59A-36EA42AA410A}" srcOrd="5" destOrd="0" parTransId="{2A332295-B0CD-4514-AB49-060CB8C08753}" sibTransId="{2023C022-761C-4207-A353-97A7653DFEAA}"/>
    <dgm:cxn modelId="{FBC79B7C-C1B3-4353-A24D-9EB5A93D0B60}" srcId="{86048833-B505-4A6A-B472-57838FBAEB7E}" destId="{49E6D0BB-FD31-4EAF-A6B8-695AE175C0DC}" srcOrd="3" destOrd="0" parTransId="{A213728F-1D7A-4215-BEE7-9A1ABD880A71}" sibTransId="{F89300F4-C2A6-4792-870E-F9FD97B902E5}"/>
    <dgm:cxn modelId="{64A78271-4703-4B6C-9048-B02A6998E50D}" type="presOf" srcId="{9E9580E9-33D2-4DBD-B6EA-61BF90D8537D}" destId="{498CF961-935B-4951-BFBB-ACF16FD06D31}" srcOrd="1" destOrd="0" presId="urn:microsoft.com/office/officeart/2005/8/layout/cycle8"/>
    <dgm:cxn modelId="{747E7BFA-8C9D-430F-A8DD-8177B962B6DE}" type="presOf" srcId="{78315F5E-63DA-4762-8D9B-8F50B9E8AB0F}" destId="{BE55C81D-3B26-4575-9697-ED042D50A7E5}" srcOrd="1" destOrd="0" presId="urn:microsoft.com/office/officeart/2005/8/layout/cycle8"/>
    <dgm:cxn modelId="{95D9ACA0-6C7C-4AE2-9D26-E18C4749AF23}" type="presOf" srcId="{A7F0F64C-FC05-4C63-A27E-FB39EDEA2EF9}" destId="{DA39B8B1-FFFE-4BCD-8447-49245B924725}" srcOrd="1" destOrd="0" presId="urn:microsoft.com/office/officeart/2005/8/layout/cycle8"/>
    <dgm:cxn modelId="{C835E54A-8A43-4407-81D8-DD00760373B7}" type="presOf" srcId="{78315F5E-63DA-4762-8D9B-8F50B9E8AB0F}" destId="{3794A654-D833-4DD0-B28A-72FC65D7EA58}"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C4679726-482C-467A-9272-8576D53C51A5}" type="presOf" srcId="{49E6D0BB-FD31-4EAF-A6B8-695AE175C0DC}" destId="{C925D029-8BFF-45E6-9726-39470C0B4D44}" srcOrd="1" destOrd="0" presId="urn:microsoft.com/office/officeart/2005/8/layout/cycle8"/>
    <dgm:cxn modelId="{923A91D2-DABB-437E-B1CE-F99EC5B5CDBA}" srcId="{86048833-B505-4A6A-B472-57838FBAEB7E}" destId="{A7F0F64C-FC05-4C63-A27E-FB39EDEA2EF9}" srcOrd="4" destOrd="0" parTransId="{826876DE-00E1-4665-89B4-4CE085ECA0E6}" sibTransId="{D63DD2D6-CD8A-4FAE-A40B-23078890F8CE}"/>
    <dgm:cxn modelId="{E9C721C5-5FB5-4A26-A6B0-A932A68D0116}" type="presOf" srcId="{DE22CAE4-D920-4622-AD8C-CE5C46392EA7}" destId="{4F5852CD-181B-4DC0-93A2-3BE0F5718D98}" srcOrd="1" destOrd="0" presId="urn:microsoft.com/office/officeart/2005/8/layout/cycle8"/>
    <dgm:cxn modelId="{18328293-4C48-4A96-B545-4FA1D842C052}" type="presOf" srcId="{A7F0F64C-FC05-4C63-A27E-FB39EDEA2EF9}" destId="{BD655BB7-0A4A-4DFC-BE36-F18E396E12F4}"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004C9FE7-3716-46ED-8161-F15F7C3FBB0C}" srcId="{86048833-B505-4A6A-B472-57838FBAEB7E}" destId="{78315F5E-63DA-4762-8D9B-8F50B9E8AB0F}" srcOrd="2" destOrd="0" parTransId="{0312E434-47CA-4750-A3DF-5DDBD14353AE}" sibTransId="{D65BB638-1D34-4A08-B577-567AF1023D1B}"/>
    <dgm:cxn modelId="{F9BBB7BE-06BB-449F-97D4-4DAAC6CD2E16}" type="presOf" srcId="{C19BE0FD-118B-41FF-B59A-36EA42AA410A}" destId="{20398911-E6BB-41D4-87B7-52C3D5F7A8D0}" srcOrd="0" destOrd="0" presId="urn:microsoft.com/office/officeart/2005/8/layout/cycle8"/>
    <dgm:cxn modelId="{7D33F363-5DD5-4B84-8058-BDE6F310D134}" type="presOf" srcId="{49E6D0BB-FD31-4EAF-A6B8-695AE175C0DC}" destId="{AE73D72D-345B-479D-BF91-CDA02CB54440}" srcOrd="0" destOrd="0" presId="urn:microsoft.com/office/officeart/2005/8/layout/cycle8"/>
    <dgm:cxn modelId="{0C6154DA-382F-465E-B3E8-FF29B2083D39}" type="presOf" srcId="{C19BE0FD-118B-41FF-B59A-36EA42AA410A}" destId="{D49D24D7-C582-4839-BF08-A579B0CC2F36}"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2259E033-922C-4E80-8ED7-969D15222FEE}" type="presOf" srcId="{9E9580E9-33D2-4DBD-B6EA-61BF90D8537D}" destId="{53A0B85F-B0D9-4D43-B5AF-D969A0F91679}" srcOrd="0" destOrd="0" presId="urn:microsoft.com/office/officeart/2005/8/layout/cycle8"/>
    <dgm:cxn modelId="{A832AF2B-FB73-4732-A106-4F1E4A718DCD}" srcId="{86048833-B505-4A6A-B472-57838FBAEB7E}" destId="{9E9580E9-33D2-4DBD-B6EA-61BF90D8537D}" srcOrd="1" destOrd="0" parTransId="{1E76AB2C-F62F-4686-9268-B21E320EB4F6}" sibTransId="{CEA43D50-1C33-42D1-8D3C-678D30A6144A}"/>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A4597764-89BC-4AE2-9F51-D6CA8A330CBA}" type="presParOf" srcId="{5104F285-4B2A-442B-8BB9-A1E64C2551BE}" destId="{20398911-E6BB-41D4-87B7-52C3D5F7A8D0}" srcOrd="20" destOrd="0" presId="urn:microsoft.com/office/officeart/2005/8/layout/cycle8"/>
    <dgm:cxn modelId="{A5D8F6CE-2E02-4CE0-9A1E-B3D2DF623ED3}" type="presParOf" srcId="{5104F285-4B2A-442B-8BB9-A1E64C2551BE}" destId="{2E66F6F5-32F1-4D8A-B95A-2A1C7B53EBE3}" srcOrd="21" destOrd="0" presId="urn:microsoft.com/office/officeart/2005/8/layout/cycle8"/>
    <dgm:cxn modelId="{7BDE351C-2385-4452-820B-74935F43C664}" type="presParOf" srcId="{5104F285-4B2A-442B-8BB9-A1E64C2551BE}" destId="{C2369E42-2AB4-42E6-AAFC-95DE0F7A4BB4}" srcOrd="22" destOrd="0" presId="urn:microsoft.com/office/officeart/2005/8/layout/cycle8"/>
    <dgm:cxn modelId="{8B821558-0E45-4994-ADE9-A7146E678EB3}" type="presParOf" srcId="{5104F285-4B2A-442B-8BB9-A1E64C2551BE}" destId="{D49D24D7-C582-4839-BF08-A579B0CC2F36}" srcOrd="23" destOrd="0" presId="urn:microsoft.com/office/officeart/2005/8/layout/cycle8"/>
    <dgm:cxn modelId="{E3169CA1-A68A-4359-9275-378C5D441DBA}" type="presParOf" srcId="{5104F285-4B2A-442B-8BB9-A1E64C2551BE}" destId="{289D1D46-06B0-47FC-B141-E06DCBFC786A}" srcOrd="24" destOrd="0" presId="urn:microsoft.com/office/officeart/2005/8/layout/cycle8"/>
    <dgm:cxn modelId="{B2827A47-43B9-445A-82BF-CF7EF9B91390}" type="presParOf" srcId="{5104F285-4B2A-442B-8BB9-A1E64C2551BE}" destId="{FB178081-DCA2-40BF-8B6F-7652DD2274FC}" srcOrd="25" destOrd="0" presId="urn:microsoft.com/office/officeart/2005/8/layout/cycle8"/>
    <dgm:cxn modelId="{971E040E-B74A-4275-A2AA-B910FBCA0887}" type="presParOf" srcId="{5104F285-4B2A-442B-8BB9-A1E64C2551BE}" destId="{8C2C6849-A8E3-4296-9FEE-9204A2E635CF}" srcOrd="26" destOrd="0" presId="urn:microsoft.com/office/officeart/2005/8/layout/cycle8"/>
    <dgm:cxn modelId="{F84CB08D-BF9E-4C81-920F-80886D1D2E97}" type="presParOf" srcId="{5104F285-4B2A-442B-8BB9-A1E64C2551BE}" destId="{B23D538C-396C-4287-95E3-5757D9228A40}" srcOrd="27" destOrd="0" presId="urn:microsoft.com/office/officeart/2005/8/layout/cycle8"/>
    <dgm:cxn modelId="{4D6B2064-80D0-4859-89AC-F920D8DD980C}" type="presParOf" srcId="{5104F285-4B2A-442B-8BB9-A1E64C2551BE}" destId="{4592AC79-9257-4324-9E8A-B945D3796295}" srcOrd="28" destOrd="0" presId="urn:microsoft.com/office/officeart/2005/8/layout/cycle8"/>
    <dgm:cxn modelId="{F6A3EAE2-F60E-49BA-9DCA-28F8400752BB}" type="presParOf" srcId="{5104F285-4B2A-442B-8BB9-A1E64C2551BE}" destId="{5493F4A9-F911-470C-A41C-C919C79C1F4F}"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pPr>
            <a:defRPr b="1"/>
          </a:pPr>
          <a:r>
            <a:rPr lang="el-GR" sz="1000" noProof="0" dirty="0" err="1"/>
            <a:t>Οργανωσιακό</a:t>
          </a:r>
          <a:r>
            <a:rPr lang="el-GR" sz="1000" noProof="0" dirty="0"/>
            <a:t> </a:t>
          </a:r>
        </a:p>
      </dgm:t>
    </dgm:pt>
    <dgm:pt modelId="{88D35EF2-9823-4310-B83A-49E685A9F4BE}" type="parTrans" cxnId="{6FDDF1CE-11FF-4543-8C2A-C02A4F6639B1}">
      <dgm:prSet/>
      <dgm:spPr/>
      <dgm:t>
        <a:bodyPr/>
        <a:lstStyle/>
        <a:p>
          <a:endParaRPr/>
        </a:p>
      </dgm:t>
    </dgm:pt>
    <dgm:pt modelId="{E538871C-71EE-446C-8D54-20B146F7F278}" type="sibTrans" cxnId="{6FDDF1CE-11FF-4543-8C2A-C02A4F6639B1}">
      <dgm:prSet/>
      <dgm:spPr/>
      <dgm:t>
        <a:bodyPr/>
        <a:lstStyle/>
        <a:p>
          <a:endParaRPr/>
        </a:p>
      </dgm:t>
    </dgm:pt>
    <dgm:pt modelId="{78315F5E-63DA-4762-8D9B-8F50B9E8AB0F}">
      <dgm:prSet phldrT="[Text]" custT="1"/>
      <dgm:spPr/>
      <dgm:t>
        <a:bodyPr/>
        <a:lstStyle/>
        <a:p>
          <a:pPr>
            <a:defRPr b="1"/>
          </a:pPr>
          <a:r>
            <a:rPr lang="el-GR" sz="1000" noProof="0" dirty="0"/>
            <a:t>Οικονομικό</a:t>
          </a:r>
        </a:p>
      </dgm:t>
    </dgm:pt>
    <dgm:pt modelId="{0312E434-47CA-4750-A3DF-5DDBD14353AE}" type="parTrans" cxnId="{004C9FE7-3716-46ED-8161-F15F7C3FBB0C}">
      <dgm:prSet/>
      <dgm:spPr/>
      <dgm:t>
        <a:bodyPr/>
        <a:lstStyle/>
        <a:p>
          <a:endParaRPr/>
        </a:p>
      </dgm:t>
    </dgm:pt>
    <dgm:pt modelId="{D65BB638-1D34-4A08-B577-567AF1023D1B}" type="sibTrans" cxnId="{004C9FE7-3716-46ED-8161-F15F7C3FBB0C}">
      <dgm:prSet/>
      <dgm:spPr/>
      <dgm:t>
        <a:bodyPr/>
        <a:lstStyle/>
        <a:p>
          <a:endParaRPr/>
        </a:p>
      </dgm:t>
    </dgm:pt>
    <dgm:pt modelId="{C19BE0FD-118B-41FF-B59A-36EA42AA410A}">
      <dgm:prSet custT="1"/>
      <dgm:spPr/>
      <dgm:t>
        <a:bodyPr/>
        <a:lstStyle/>
        <a:p>
          <a:pPr>
            <a:defRPr b="1"/>
          </a:pPr>
          <a:r>
            <a:rPr lang="el-GR" sz="1000" noProof="0" dirty="0"/>
            <a:t>Πολιτικό</a:t>
          </a:r>
        </a:p>
      </dgm:t>
    </dgm:pt>
    <dgm:pt modelId="{2A332295-B0CD-4514-AB49-060CB8C08753}" type="parTrans" cxnId="{D02635AD-9E12-42E8-9937-19502261CF19}">
      <dgm:prSet/>
      <dgm:spPr/>
      <dgm:t>
        <a:bodyPr/>
        <a:lstStyle/>
        <a:p>
          <a:endParaRPr/>
        </a:p>
      </dgm:t>
    </dgm:pt>
    <dgm:pt modelId="{2023C022-761C-4207-A353-97A7653DFEAA}" type="sibTrans" cxnId="{D02635AD-9E12-42E8-9937-19502261CF19}">
      <dgm:prSet/>
      <dgm:spPr/>
      <dgm:t>
        <a:bodyPr/>
        <a:lstStyle/>
        <a:p>
          <a:endParaRPr/>
        </a:p>
      </dgm:t>
    </dgm:pt>
    <dgm:pt modelId="{49E6D0BB-FD31-4EAF-A6B8-695AE175C0DC}">
      <dgm:prSet custT="1"/>
      <dgm:spPr/>
      <dgm:t>
        <a:bodyPr/>
        <a:lstStyle/>
        <a:p>
          <a:pPr>
            <a:defRPr b="1"/>
          </a:pPr>
          <a:r>
            <a:rPr lang="el-GR" sz="1000" noProof="0" dirty="0"/>
            <a:t>Ιδεολογικό </a:t>
          </a:r>
        </a:p>
      </dgm:t>
    </dgm:pt>
    <dgm:pt modelId="{A213728F-1D7A-4215-BEE7-9A1ABD880A71}" type="parTrans" cxnId="{FBC79B7C-C1B3-4353-A24D-9EB5A93D0B60}">
      <dgm:prSet/>
      <dgm:spPr/>
      <dgm:t>
        <a:bodyPr/>
        <a:lstStyle/>
        <a:p>
          <a:endParaRPr/>
        </a:p>
      </dgm:t>
    </dgm:pt>
    <dgm:pt modelId="{F89300F4-C2A6-4792-870E-F9FD97B902E5}" type="sibTrans" cxnId="{FBC79B7C-C1B3-4353-A24D-9EB5A93D0B60}">
      <dgm:prSet/>
      <dgm:spPr/>
      <dgm:t>
        <a:bodyPr/>
        <a:lstStyle/>
        <a:p>
          <a:endParaRPr/>
        </a:p>
      </dgm:t>
    </dgm:pt>
    <dgm:pt modelId="{A7F0F64C-FC05-4C63-A27E-FB39EDEA2EF9}">
      <dgm:prSet custT="1"/>
      <dgm:spPr/>
      <dgm:t>
        <a:bodyPr/>
        <a:lstStyle/>
        <a:p>
          <a:pPr>
            <a:defRPr b="1"/>
          </a:pPr>
          <a:r>
            <a:rPr lang="el-GR" sz="1000" noProof="0" dirty="0"/>
            <a:t>Πολιτισμικό</a:t>
          </a:r>
        </a:p>
      </dgm:t>
    </dgm:pt>
    <dgm:pt modelId="{826876DE-00E1-4665-89B4-4CE085ECA0E6}" type="parTrans" cxnId="{923A91D2-DABB-437E-B1CE-F99EC5B5CDBA}">
      <dgm:prSet/>
      <dgm:spPr/>
      <dgm:t>
        <a:bodyPr/>
        <a:lstStyle/>
        <a:p>
          <a:endParaRPr/>
        </a:p>
      </dgm:t>
    </dgm:pt>
    <dgm:pt modelId="{D63DD2D6-CD8A-4FAE-A40B-23078890F8CE}" type="sibTrans" cxnId="{923A91D2-DABB-437E-B1CE-F99EC5B5CDBA}">
      <dgm:prSet/>
      <dgm:spPr/>
      <dgm:t>
        <a:bodyPr/>
        <a:lstStyle/>
        <a:p>
          <a:endParaRPr/>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5"/>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5">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5"/>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5">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5"/>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5">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5"/>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5">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5"/>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5">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5"/>
      <dgm:spPr/>
    </dgm:pt>
    <dgm:pt modelId="{4094BB0C-F564-457B-A58F-760216EE8D53}" type="pres">
      <dgm:prSet presAssocID="{D65BB638-1D34-4A08-B577-567AF1023D1B}" presName="arrowWedge2" presStyleLbl="fgSibTrans2D1" presStyleIdx="1" presStyleCnt="5"/>
      <dgm:spPr/>
    </dgm:pt>
    <dgm:pt modelId="{2B4972C9-F36B-4E1D-AE4B-F6E49A359C58}" type="pres">
      <dgm:prSet presAssocID="{F89300F4-C2A6-4792-870E-F9FD97B902E5}" presName="arrowWedge3" presStyleLbl="fgSibTrans2D1" presStyleIdx="2" presStyleCnt="5"/>
      <dgm:spPr/>
    </dgm:pt>
    <dgm:pt modelId="{448FFB36-FD58-4B57-B05F-8805614748BB}" type="pres">
      <dgm:prSet presAssocID="{D63DD2D6-CD8A-4FAE-A40B-23078890F8CE}" presName="arrowWedge4" presStyleLbl="fgSibTrans2D1" presStyleIdx="3" presStyleCnt="5"/>
      <dgm:spPr/>
    </dgm:pt>
    <dgm:pt modelId="{42048D56-9DDD-4905-8CA3-1DB3532FD14D}" type="pres">
      <dgm:prSet presAssocID="{2023C022-761C-4207-A353-97A7653DFEAA}" presName="arrowWedge5" presStyleLbl="fgSibTrans2D1" presStyleIdx="4" presStyleCnt="5"/>
      <dgm:spPr/>
    </dgm:pt>
  </dgm:ptLst>
  <dgm:cxnLst>
    <dgm:cxn modelId="{56759687-8757-4FCB-8892-1B8225C0F3DB}" type="presOf" srcId="{C19BE0FD-118B-41FF-B59A-36EA42AA410A}" destId="{DA39B8B1-FFFE-4BCD-8447-49245B924725}" srcOrd="1" destOrd="0" presId="urn:microsoft.com/office/officeart/2005/8/layout/cycle8"/>
    <dgm:cxn modelId="{004C9FE7-3716-46ED-8161-F15F7C3FBB0C}" srcId="{86048833-B505-4A6A-B472-57838FBAEB7E}" destId="{78315F5E-63DA-4762-8D9B-8F50B9E8AB0F}" srcOrd="1" destOrd="0" parTransId="{0312E434-47CA-4750-A3DF-5DDBD14353AE}" sibTransId="{D65BB638-1D34-4A08-B577-567AF1023D1B}"/>
    <dgm:cxn modelId="{E9C721C5-5FB5-4A26-A6B0-A932A68D0116}" type="presOf" srcId="{DE22CAE4-D920-4622-AD8C-CE5C46392EA7}" destId="{4F5852CD-181B-4DC0-93A2-3BE0F5718D98}" srcOrd="1" destOrd="0" presId="urn:microsoft.com/office/officeart/2005/8/layout/cycle8"/>
    <dgm:cxn modelId="{A72CC714-8A49-4CDF-B5BC-8E5B2806C280}" type="presOf" srcId="{C19BE0FD-118B-41FF-B59A-36EA42AA410A}" destId="{BD655BB7-0A4A-4DFC-BE36-F18E396E12F4}" srcOrd="0" destOrd="0" presId="urn:microsoft.com/office/officeart/2005/8/layout/cycle8"/>
    <dgm:cxn modelId="{8D87DB86-F88B-440B-AA11-5697B68BBAAC}" type="presOf" srcId="{78315F5E-63DA-4762-8D9B-8F50B9E8AB0F}" destId="{53A0B85F-B0D9-4D43-B5AF-D969A0F91679}" srcOrd="0" destOrd="0" presId="urn:microsoft.com/office/officeart/2005/8/layout/cycle8"/>
    <dgm:cxn modelId="{9E1F2976-60F0-42D6-9CBA-00FE7E017BBB}" type="presOf" srcId="{49E6D0BB-FD31-4EAF-A6B8-695AE175C0DC}" destId="{3794A654-D833-4DD0-B28A-72FC65D7EA58}" srcOrd="0" destOrd="0" presId="urn:microsoft.com/office/officeart/2005/8/layout/cycle8"/>
    <dgm:cxn modelId="{923A91D2-DABB-437E-B1CE-F99EC5B5CDBA}" srcId="{86048833-B505-4A6A-B472-57838FBAEB7E}" destId="{A7F0F64C-FC05-4C63-A27E-FB39EDEA2EF9}" srcOrd="3" destOrd="0" parTransId="{826876DE-00E1-4665-89B4-4CE085ECA0E6}" sibTransId="{D63DD2D6-CD8A-4FAE-A40B-23078890F8CE}"/>
    <dgm:cxn modelId="{D02635AD-9E12-42E8-9937-19502261CF19}" srcId="{86048833-B505-4A6A-B472-57838FBAEB7E}" destId="{C19BE0FD-118B-41FF-B59A-36EA42AA410A}" srcOrd="4" destOrd="0" parTransId="{2A332295-B0CD-4514-AB49-060CB8C08753}" sibTransId="{2023C022-761C-4207-A353-97A7653DFEAA}"/>
    <dgm:cxn modelId="{D51F1B3F-6159-43B6-8CB3-251D793F6221}" type="presOf" srcId="{49E6D0BB-FD31-4EAF-A6B8-695AE175C0DC}" destId="{BE55C81D-3B26-4575-9697-ED042D50A7E5}" srcOrd="1" destOrd="0" presId="urn:microsoft.com/office/officeart/2005/8/layout/cycle8"/>
    <dgm:cxn modelId="{91EE4EA9-DAF6-4576-9BA2-4CBDBE8503EE}" type="presOf" srcId="{A7F0F64C-FC05-4C63-A27E-FB39EDEA2EF9}" destId="{C925D029-8BFF-45E6-9726-39470C0B4D44}" srcOrd="1" destOrd="0" presId="urn:microsoft.com/office/officeart/2005/8/layout/cycle8"/>
    <dgm:cxn modelId="{FBC79B7C-C1B3-4353-A24D-9EB5A93D0B60}" srcId="{86048833-B505-4A6A-B472-57838FBAEB7E}" destId="{49E6D0BB-FD31-4EAF-A6B8-695AE175C0DC}" srcOrd="2" destOrd="0" parTransId="{A213728F-1D7A-4215-BEE7-9A1ABD880A71}" sibTransId="{F89300F4-C2A6-4792-870E-F9FD97B902E5}"/>
    <dgm:cxn modelId="{6FDDF1CE-11FF-4543-8C2A-C02A4F6639B1}" srcId="{86048833-B505-4A6A-B472-57838FBAEB7E}" destId="{DE22CAE4-D920-4622-AD8C-CE5C46392EA7}" srcOrd="0" destOrd="0" parTransId="{88D35EF2-9823-4310-B83A-49E685A9F4BE}" sibTransId="{E538871C-71EE-446C-8D54-20B146F7F278}"/>
    <dgm:cxn modelId="{73913BE0-0FBD-4DD2-B994-910B2E1B17B1}" type="presOf" srcId="{78315F5E-63DA-4762-8D9B-8F50B9E8AB0F}" destId="{498CF961-935B-4951-BFBB-ACF16FD06D31}" srcOrd="1" destOrd="0" presId="urn:microsoft.com/office/officeart/2005/8/layout/cycle8"/>
    <dgm:cxn modelId="{13FA1555-CA03-48A3-8C03-4B997CE2718C}" type="presOf" srcId="{A7F0F64C-FC05-4C63-A27E-FB39EDEA2EF9}" destId="{AE73D72D-345B-479D-BF91-CDA02CB54440}"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E3169CA1-A68A-4359-9275-378C5D441DBA}" type="presParOf" srcId="{5104F285-4B2A-442B-8BB9-A1E64C2551BE}" destId="{289D1D46-06B0-47FC-B141-E06DCBFC786A}" srcOrd="20" destOrd="0" presId="urn:microsoft.com/office/officeart/2005/8/layout/cycle8"/>
    <dgm:cxn modelId="{6C709C06-CB9C-40C4-BFF7-7BF5ED44F148}" type="presParOf" srcId="{5104F285-4B2A-442B-8BB9-A1E64C2551BE}" destId="{4094BB0C-F564-457B-A58F-760216EE8D53}" srcOrd="21" destOrd="0" presId="urn:microsoft.com/office/officeart/2005/8/layout/cycle8"/>
    <dgm:cxn modelId="{FF4ADCC9-F60F-44E5-9588-90169DD29ED3}" type="presParOf" srcId="{5104F285-4B2A-442B-8BB9-A1E64C2551BE}" destId="{2B4972C9-F36B-4E1D-AE4B-F6E49A359C58}" srcOrd="22" destOrd="0" presId="urn:microsoft.com/office/officeart/2005/8/layout/cycle8"/>
    <dgm:cxn modelId="{CD7B24B3-3BAA-4268-AFE2-6F6A1E10A623}" type="presParOf" srcId="{5104F285-4B2A-442B-8BB9-A1E64C2551BE}" destId="{448FFB36-FD58-4B57-B05F-8805614748BB}" srcOrd="23" destOrd="0" presId="urn:microsoft.com/office/officeart/2005/8/layout/cycle8"/>
    <dgm:cxn modelId="{DD696DB2-151F-4552-BDEC-2F591092F50D}" type="presParOf" srcId="{5104F285-4B2A-442B-8BB9-A1E64C2551BE}" destId="{42048D56-9DDD-4905-8CA3-1DB3532FD14D}" srcOrd="2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pPr>
            <a:defRPr sz="1100" b="1"/>
          </a:pPr>
          <a:r>
            <a:rPr lang="el-GR" sz="1000" noProof="0" dirty="0"/>
            <a:t>Πολιτισμικά</a:t>
          </a:r>
        </a:p>
        <a:p>
          <a:pPr>
            <a:defRPr sz="1100" b="1"/>
          </a:pPr>
          <a:r>
            <a:rPr lang="el-GR" sz="1000" noProof="0" dirty="0"/>
            <a:t>(Αξίες, ιδέες, αρχές) </a:t>
          </a:r>
        </a:p>
      </dgm:t>
    </dgm:pt>
    <dgm:pt modelId="{88D35EF2-9823-4310-B83A-49E685A9F4BE}" type="parTrans" cxnId="{6FDDF1CE-11FF-4543-8C2A-C02A4F6639B1}">
      <dgm:prSet/>
      <dgm:spPr/>
      <dgm:t>
        <a:bodyPr/>
        <a:lstStyle/>
        <a:p>
          <a:endParaRPr/>
        </a:p>
      </dgm:t>
    </dgm:pt>
    <dgm:pt modelId="{E538871C-71EE-446C-8D54-20B146F7F278}" type="sibTrans" cxnId="{6FDDF1CE-11FF-4543-8C2A-C02A4F6639B1}">
      <dgm:prSet/>
      <dgm:spPr/>
      <dgm:t>
        <a:bodyPr/>
        <a:lstStyle/>
        <a:p>
          <a:endParaRPr/>
        </a:p>
      </dgm:t>
    </dgm:pt>
    <dgm:pt modelId="{C19BE0FD-118B-41FF-B59A-36EA42AA410A}">
      <dgm:prSet custT="1"/>
      <dgm:spPr/>
      <dgm:t>
        <a:bodyPr/>
        <a:lstStyle/>
        <a:p>
          <a:pPr>
            <a:defRPr sz="1100" b="1"/>
          </a:pPr>
          <a:r>
            <a:rPr lang="el-GR" sz="1000" noProof="0" dirty="0"/>
            <a:t>Υλικά</a:t>
          </a:r>
        </a:p>
        <a:p>
          <a:pPr>
            <a:defRPr sz="1100" b="1"/>
          </a:pPr>
          <a:r>
            <a:rPr lang="el-GR" sz="1000" noProof="0" dirty="0"/>
            <a:t>(Πόροι)</a:t>
          </a:r>
        </a:p>
      </dgm:t>
    </dgm:pt>
    <dgm:pt modelId="{2A332295-B0CD-4514-AB49-060CB8C08753}" type="parTrans" cxnId="{D02635AD-9E12-42E8-9937-19502261CF19}">
      <dgm:prSet/>
      <dgm:spPr/>
      <dgm:t>
        <a:bodyPr/>
        <a:lstStyle/>
        <a:p>
          <a:endParaRPr/>
        </a:p>
      </dgm:t>
    </dgm:pt>
    <dgm:pt modelId="{2023C022-761C-4207-A353-97A7653DFEAA}" type="sibTrans" cxnId="{D02635AD-9E12-42E8-9937-19502261CF19}">
      <dgm:prSet/>
      <dgm:spPr/>
      <dgm:t>
        <a:bodyPr/>
        <a:lstStyle/>
        <a:p>
          <a:endParaRPr/>
        </a:p>
      </dgm:t>
    </dgm:pt>
    <dgm:pt modelId="{A7F0F64C-FC05-4C63-A27E-FB39EDEA2EF9}">
      <dgm:prSet custT="1"/>
      <dgm:spPr/>
      <dgm:t>
        <a:bodyPr/>
        <a:lstStyle/>
        <a:p>
          <a:pPr>
            <a:defRPr sz="1100" b="1"/>
          </a:pPr>
          <a:r>
            <a:rPr lang="el-GR" sz="1000" noProof="0" dirty="0"/>
            <a:t>Κοινωνικές Ανάγκες (Καθεστώς, Ρόλος, Εξουσία)</a:t>
          </a:r>
        </a:p>
      </dgm:t>
    </dgm:pt>
    <dgm:pt modelId="{826876DE-00E1-4665-89B4-4CE085ECA0E6}" type="parTrans" cxnId="{923A91D2-DABB-437E-B1CE-F99EC5B5CDBA}">
      <dgm:prSet/>
      <dgm:spPr/>
      <dgm:t>
        <a:bodyPr/>
        <a:lstStyle/>
        <a:p>
          <a:endParaRPr/>
        </a:p>
      </dgm:t>
    </dgm:pt>
    <dgm:pt modelId="{D63DD2D6-CD8A-4FAE-A40B-23078890F8CE}" type="sibTrans" cxnId="{923A91D2-DABB-437E-B1CE-F99EC5B5CDBA}">
      <dgm:prSet/>
      <dgm:spPr/>
      <dgm:t>
        <a:bodyPr/>
        <a:lstStyle/>
        <a:p>
          <a:endParaRPr/>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3"/>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3">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3"/>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3">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3"/>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3">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3" custLinFactNeighborX="-433" custLinFactNeighborY="-836"/>
      <dgm:spPr/>
    </dgm:pt>
    <dgm:pt modelId="{FCF78DBF-9157-4F3F-888E-4A72069B4D45}" type="pres">
      <dgm:prSet presAssocID="{D63DD2D6-CD8A-4FAE-A40B-23078890F8CE}" presName="arrowWedge2" presStyleLbl="fgSibTrans2D1" presStyleIdx="1" presStyleCnt="3"/>
      <dgm:spPr/>
    </dgm:pt>
    <dgm:pt modelId="{111F76D2-4D2A-4F25-BA8F-23E33E0D4707}" type="pres">
      <dgm:prSet presAssocID="{2023C022-761C-4207-A353-97A7653DFEAA}" presName="arrowWedge3" presStyleLbl="fgSibTrans2D1" presStyleIdx="2" presStyleCnt="3"/>
      <dgm:spPr/>
    </dgm:pt>
  </dgm:ptLst>
  <dgm:cxnLst>
    <dgm:cxn modelId="{0775B373-6E00-47EF-95CA-AEC8C610AE86}" type="presOf" srcId="{86048833-B505-4A6A-B472-57838FBAEB7E}" destId="{5104F285-4B2A-442B-8BB9-A1E64C2551BE}" srcOrd="0" destOrd="0" presId="urn:microsoft.com/office/officeart/2005/8/layout/cycle8"/>
    <dgm:cxn modelId="{D02635AD-9E12-42E8-9937-19502261CF19}" srcId="{86048833-B505-4A6A-B472-57838FBAEB7E}" destId="{C19BE0FD-118B-41FF-B59A-36EA42AA410A}" srcOrd="2" destOrd="0" parTransId="{2A332295-B0CD-4514-AB49-060CB8C08753}" sibTransId="{2023C022-761C-4207-A353-97A7653DFEAA}"/>
    <dgm:cxn modelId="{E9C721C5-5FB5-4A26-A6B0-A932A68D0116}" type="presOf" srcId="{DE22CAE4-D920-4622-AD8C-CE5C46392EA7}" destId="{4F5852CD-181B-4DC0-93A2-3BE0F5718D98}" srcOrd="1" destOrd="0" presId="urn:microsoft.com/office/officeart/2005/8/layout/cycle8"/>
    <dgm:cxn modelId="{5F33B363-408A-4278-872B-7F872369EE2E}" type="presOf" srcId="{A7F0F64C-FC05-4C63-A27E-FB39EDEA2EF9}" destId="{53A0B85F-B0D9-4D43-B5AF-D969A0F91679}"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F3B84630-539B-4CB6-AEF5-2469599FB4A0}" type="presOf" srcId="{C19BE0FD-118B-41FF-B59A-36EA42AA410A}" destId="{3794A654-D833-4DD0-B28A-72FC65D7EA58}"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8AE9A538-999E-49EA-9A90-A5F74A1AC2BF}" type="presOf" srcId="{C19BE0FD-118B-41FF-B59A-36EA42AA410A}" destId="{BE55C81D-3B26-4575-9697-ED042D50A7E5}" srcOrd="1"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3169CA1-A68A-4359-9275-378C5D441DBA}" type="presParOf" srcId="{5104F285-4B2A-442B-8BB9-A1E64C2551BE}" destId="{289D1D46-06B0-47FC-B141-E06DCBFC786A}" srcOrd="12" destOrd="0" presId="urn:microsoft.com/office/officeart/2005/8/layout/cycle8"/>
    <dgm:cxn modelId="{B5F8ED86-0FD4-47AE-8284-4DDF5A6E466D}" type="presParOf" srcId="{5104F285-4B2A-442B-8BB9-A1E64C2551BE}" destId="{FCF78DBF-9157-4F3F-888E-4A72069B4D45}" srcOrd="13" destOrd="0" presId="urn:microsoft.com/office/officeart/2005/8/layout/cycle8"/>
    <dgm:cxn modelId="{204716EC-0037-4E85-B7F4-AB5E309F2775}" type="presParOf" srcId="{5104F285-4B2A-442B-8BB9-A1E64C2551BE}" destId="{111F76D2-4D2A-4F25-BA8F-23E33E0D4707}" srcOrd="14" destOrd="0" presId="urn:microsoft.com/office/officeart/2005/8/layout/cycle8"/>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pPr>
            <a:defRPr b="1"/>
          </a:pPr>
          <a:r>
            <a:rPr lang="el-GR" noProof="0" dirty="0"/>
            <a:t>Με ελαφρύ οπλισμό</a:t>
          </a:r>
        </a:p>
      </dgm:t>
    </dgm:pt>
    <dgm:pt modelId="{88D35EF2-9823-4310-B83A-49E685A9F4BE}" type="parTrans" cxnId="{6FDDF1CE-11FF-4543-8C2A-C02A4F6639B1}">
      <dgm:prSet/>
      <dgm:spPr/>
      <dgm:t>
        <a:bodyPr/>
        <a:lstStyle/>
        <a:p>
          <a:endParaRPr/>
        </a:p>
      </dgm:t>
    </dgm:pt>
    <dgm:pt modelId="{E538871C-71EE-446C-8D54-20B146F7F278}" type="sibTrans" cxnId="{6FDDF1CE-11FF-4543-8C2A-C02A4F6639B1}">
      <dgm:prSet/>
      <dgm:spPr/>
      <dgm:t>
        <a:bodyPr/>
        <a:lstStyle/>
        <a:p>
          <a:endParaRPr/>
        </a:p>
      </dgm:t>
    </dgm:pt>
    <dgm:pt modelId="{C19BE0FD-118B-41FF-B59A-36EA42AA410A}">
      <dgm:prSet/>
      <dgm:spPr/>
      <dgm:t>
        <a:bodyPr/>
        <a:lstStyle/>
        <a:p>
          <a:pPr>
            <a:defRPr b="1"/>
          </a:pPr>
          <a:r>
            <a:rPr lang="el-GR" noProof="0" dirty="0"/>
            <a:t>Μη βίαιη</a:t>
          </a:r>
        </a:p>
      </dgm:t>
    </dgm:pt>
    <dgm:pt modelId="{2A332295-B0CD-4514-AB49-060CB8C08753}" type="parTrans" cxnId="{D02635AD-9E12-42E8-9937-19502261CF19}">
      <dgm:prSet/>
      <dgm:spPr/>
      <dgm:t>
        <a:bodyPr/>
        <a:lstStyle/>
        <a:p>
          <a:endParaRPr/>
        </a:p>
      </dgm:t>
    </dgm:pt>
    <dgm:pt modelId="{2023C022-761C-4207-A353-97A7653DFEAA}" type="sibTrans" cxnId="{D02635AD-9E12-42E8-9937-19502261CF19}">
      <dgm:prSet/>
      <dgm:spPr/>
      <dgm:t>
        <a:bodyPr/>
        <a:lstStyle/>
        <a:p>
          <a:endParaRPr/>
        </a:p>
      </dgm:t>
    </dgm:pt>
    <dgm:pt modelId="{A7F0F64C-FC05-4C63-A27E-FB39EDEA2EF9}">
      <dgm:prSet/>
      <dgm:spPr/>
      <dgm:t>
        <a:bodyPr/>
        <a:lstStyle/>
        <a:p>
          <a:pPr>
            <a:defRPr b="1"/>
          </a:pPr>
          <a:r>
            <a:rPr lang="el-GR" noProof="0" dirty="0"/>
            <a:t>Ένοπλη</a:t>
          </a:r>
        </a:p>
      </dgm:t>
    </dgm:pt>
    <dgm:pt modelId="{826876DE-00E1-4665-89B4-4CE085ECA0E6}" type="parTrans" cxnId="{923A91D2-DABB-437E-B1CE-F99EC5B5CDBA}">
      <dgm:prSet/>
      <dgm:spPr/>
      <dgm:t>
        <a:bodyPr/>
        <a:lstStyle/>
        <a:p>
          <a:endParaRPr/>
        </a:p>
      </dgm:t>
    </dgm:pt>
    <dgm:pt modelId="{D63DD2D6-CD8A-4FAE-A40B-23078890F8CE}" type="sibTrans" cxnId="{923A91D2-DABB-437E-B1CE-F99EC5B5CDBA}">
      <dgm:prSet/>
      <dgm:spPr/>
      <dgm:t>
        <a:bodyPr/>
        <a:lstStyle/>
        <a:p>
          <a:endParaRPr/>
        </a:p>
      </dgm:t>
    </dgm:pt>
    <dgm:pt modelId="{D4799FBB-359E-4898-B0CE-E90D73837288}">
      <dgm:prSet/>
      <dgm:spPr/>
      <dgm:t>
        <a:bodyPr/>
        <a:lstStyle/>
        <a:p>
          <a:pPr>
            <a:defRPr b="1"/>
          </a:pPr>
          <a:r>
            <a:rPr lang="el-GR" noProof="0" dirty="0"/>
            <a:t>Πόλεμος</a:t>
          </a:r>
        </a:p>
      </dgm:t>
    </dgm:pt>
    <dgm:pt modelId="{4C28630A-8965-4F70-A2B8-47420C15903A}" type="parTrans" cxnId="{C3E9A2F7-30CD-41FC-ABAE-12E0508B6250}">
      <dgm:prSet/>
      <dgm:spPr/>
      <dgm:t>
        <a:bodyPr/>
        <a:lstStyle/>
        <a:p>
          <a:endParaRPr/>
        </a:p>
      </dgm:t>
    </dgm:pt>
    <dgm:pt modelId="{E01A8009-6EE4-40D5-B7F7-2C2931CA22FE}" type="sibTrans" cxnId="{C3E9A2F7-30CD-41FC-ABAE-12E0508B6250}">
      <dgm:prSet/>
      <dgm:spPr/>
      <dgm:t>
        <a:bodyPr/>
        <a:lstStyle/>
        <a:p>
          <a:endParaRPr/>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4"/>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4">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4"/>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4">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4"/>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4">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4"/>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4">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4"/>
      <dgm:spPr/>
    </dgm:pt>
    <dgm:pt modelId="{FCF78DBF-9157-4F3F-888E-4A72069B4D45}" type="pres">
      <dgm:prSet presAssocID="{D63DD2D6-CD8A-4FAE-A40B-23078890F8CE}" presName="arrowWedge2" presStyleLbl="fgSibTrans2D1" presStyleIdx="1" presStyleCnt="4" custLinFactNeighborX="-893" custLinFactNeighborY="223"/>
      <dgm:spPr/>
    </dgm:pt>
    <dgm:pt modelId="{14308DA7-53CF-4FF5-B459-E95A1B147C72}" type="pres">
      <dgm:prSet presAssocID="{E01A8009-6EE4-40D5-B7F7-2C2931CA22FE}" presName="arrowWedge3" presStyleLbl="fgSibTrans2D1" presStyleIdx="2" presStyleCnt="4"/>
      <dgm:spPr/>
    </dgm:pt>
    <dgm:pt modelId="{03E18739-46CB-494B-8AC9-64488A809CAD}" type="pres">
      <dgm:prSet presAssocID="{2023C022-761C-4207-A353-97A7653DFEAA}" presName="arrowWedge4" presStyleLbl="fgSibTrans2D1" presStyleIdx="3" presStyleCnt="4"/>
      <dgm:spPr/>
    </dgm:pt>
  </dgm:ptLst>
  <dgm:cxnLst>
    <dgm:cxn modelId="{5F33B363-408A-4278-872B-7F872369EE2E}" type="presOf" srcId="{A7F0F64C-FC05-4C63-A27E-FB39EDEA2EF9}" destId="{53A0B85F-B0D9-4D43-B5AF-D969A0F91679}" srcOrd="0" destOrd="0" presId="urn:microsoft.com/office/officeart/2005/8/layout/cycle8"/>
    <dgm:cxn modelId="{2DFB4D4A-2953-4BE0-946C-A6CC62AC8A9C}" type="presOf" srcId="{D4799FBB-359E-4898-B0CE-E90D73837288}" destId="{3794A654-D833-4DD0-B28A-72FC65D7EA58}" srcOrd="0" destOrd="0" presId="urn:microsoft.com/office/officeart/2005/8/layout/cycle8"/>
    <dgm:cxn modelId="{0AD962EA-D0E8-4E06-B3A4-DA8E028DD805}" type="presOf" srcId="{C19BE0FD-118B-41FF-B59A-36EA42AA410A}" destId="{AE73D72D-345B-479D-BF91-CDA02CB54440}" srcOrd="0"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D02635AD-9E12-42E8-9937-19502261CF19}" srcId="{86048833-B505-4A6A-B472-57838FBAEB7E}" destId="{C19BE0FD-118B-41FF-B59A-36EA42AA410A}" srcOrd="3" destOrd="0" parTransId="{2A332295-B0CD-4514-AB49-060CB8C08753}" sibTransId="{2023C022-761C-4207-A353-97A7653DFEAA}"/>
    <dgm:cxn modelId="{6FDDF1CE-11FF-4543-8C2A-C02A4F6639B1}" srcId="{86048833-B505-4A6A-B472-57838FBAEB7E}" destId="{DE22CAE4-D920-4622-AD8C-CE5C46392EA7}" srcOrd="0" destOrd="0" parTransId="{88D35EF2-9823-4310-B83A-49E685A9F4BE}" sibTransId="{E538871C-71EE-446C-8D54-20B146F7F278}"/>
    <dgm:cxn modelId="{6366884F-92BE-49A5-849B-C8922C5842EA}" type="presOf" srcId="{C19BE0FD-118B-41FF-B59A-36EA42AA410A}" destId="{C925D029-8BFF-45E6-9726-39470C0B4D44}" srcOrd="1" destOrd="0" presId="urn:microsoft.com/office/officeart/2005/8/layout/cycle8"/>
    <dgm:cxn modelId="{C3E9A2F7-30CD-41FC-ABAE-12E0508B6250}" srcId="{86048833-B505-4A6A-B472-57838FBAEB7E}" destId="{D4799FBB-359E-4898-B0CE-E90D73837288}" srcOrd="2" destOrd="0" parTransId="{4C28630A-8965-4F70-A2B8-47420C15903A}" sibTransId="{E01A8009-6EE4-40D5-B7F7-2C2931CA22FE}"/>
    <dgm:cxn modelId="{25985E4E-51C5-4F29-AD82-E3F24CE63BE2}" type="presOf" srcId="{A7F0F64C-FC05-4C63-A27E-FB39EDEA2EF9}" destId="{498CF961-935B-4951-BFBB-ACF16FD06D31}" srcOrd="1" destOrd="0" presId="urn:microsoft.com/office/officeart/2005/8/layout/cycle8"/>
    <dgm:cxn modelId="{C019863E-27F1-447A-A641-7DA7D18CA271}" type="presOf" srcId="{D4799FBB-359E-4898-B0CE-E90D73837288}" destId="{BE55C81D-3B26-4575-9697-ED042D50A7E5}" srcOrd="1"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DAAD125-488F-4345-900E-3E15BA4EF80D}" type="presParOf" srcId="{5104F285-4B2A-442B-8BB9-A1E64C2551BE}" destId="{AE73D72D-345B-479D-BF91-CDA02CB54440}" srcOrd="12" destOrd="0" presId="urn:microsoft.com/office/officeart/2005/8/layout/cycle8"/>
    <dgm:cxn modelId="{26A925FC-D94F-4FBC-A7EE-110CF3968F37}" type="presParOf" srcId="{5104F285-4B2A-442B-8BB9-A1E64C2551BE}" destId="{B2CFC62E-7775-4532-936F-53DE4C119CCD}" srcOrd="13" destOrd="0" presId="urn:microsoft.com/office/officeart/2005/8/layout/cycle8"/>
    <dgm:cxn modelId="{379717C2-2C15-483D-9055-2CA94A983046}" type="presParOf" srcId="{5104F285-4B2A-442B-8BB9-A1E64C2551BE}" destId="{FB6247A3-21E7-4D45-8111-EC46C966BDE6}" srcOrd="14" destOrd="0" presId="urn:microsoft.com/office/officeart/2005/8/layout/cycle8"/>
    <dgm:cxn modelId="{125C2DB0-0C3D-4192-9499-7B29A11A8CC5}" type="presParOf" srcId="{5104F285-4B2A-442B-8BB9-A1E64C2551BE}" destId="{C925D029-8BFF-45E6-9726-39470C0B4D44}" srcOrd="15" destOrd="0" presId="urn:microsoft.com/office/officeart/2005/8/layout/cycle8"/>
    <dgm:cxn modelId="{E3169CA1-A68A-4359-9275-378C5D441DBA}" type="presParOf" srcId="{5104F285-4B2A-442B-8BB9-A1E64C2551BE}" destId="{289D1D46-06B0-47FC-B141-E06DCBFC786A}" srcOrd="16" destOrd="0" presId="urn:microsoft.com/office/officeart/2005/8/layout/cycle8"/>
    <dgm:cxn modelId="{B5F8ED86-0FD4-47AE-8284-4DDF5A6E466D}" type="presParOf" srcId="{5104F285-4B2A-442B-8BB9-A1E64C2551BE}" destId="{FCF78DBF-9157-4F3F-888E-4A72069B4D45}" srcOrd="17" destOrd="0" presId="urn:microsoft.com/office/officeart/2005/8/layout/cycle8"/>
    <dgm:cxn modelId="{29032351-2751-4073-93DE-001D5A10ED32}" type="presParOf" srcId="{5104F285-4B2A-442B-8BB9-A1E64C2551BE}" destId="{14308DA7-53CF-4FF5-B459-E95A1B147C72}" srcOrd="18" destOrd="0" presId="urn:microsoft.com/office/officeart/2005/8/layout/cycle8"/>
    <dgm:cxn modelId="{D8C780F1-2CE7-401E-97DF-1096993F0092}" type="presParOf" srcId="{5104F285-4B2A-442B-8BB9-A1E64C2551BE}" destId="{03E18739-46CB-494B-8AC9-64488A809CAD}" srcOrd="19" destOrd="0" presId="urn:microsoft.com/office/officeart/2005/8/layout/cycle8"/>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pPr>
            <a:defRPr b="1"/>
          </a:pPr>
          <a:r>
            <a:rPr lang="el-GR" sz="1000" noProof="0" dirty="0" err="1"/>
            <a:t>Κατα</a:t>
          </a:r>
          <a:r>
            <a:rPr lang="el-GR" sz="1000" noProof="0" dirty="0"/>
            <a:t>-στροφικές</a:t>
          </a:r>
          <a:endParaRPr lang="el-GR" sz="1000" b="1" noProof="0" dirty="0"/>
        </a:p>
      </dgm:t>
    </dgm:pt>
    <dgm:pt modelId="{88D35EF2-9823-4310-B83A-49E685A9F4BE}" type="parTrans" cxnId="{6FDDF1CE-11FF-4543-8C2A-C02A4F6639B1}">
      <dgm:prSet/>
      <dgm:spPr/>
      <dgm:t>
        <a:bodyPr/>
        <a:lstStyle/>
        <a:p>
          <a:endParaRPr/>
        </a:p>
      </dgm:t>
    </dgm:pt>
    <dgm:pt modelId="{E538871C-71EE-446C-8D54-20B146F7F278}" type="sibTrans" cxnId="{6FDDF1CE-11FF-4543-8C2A-C02A4F6639B1}">
      <dgm:prSet/>
      <dgm:spPr/>
      <dgm:t>
        <a:bodyPr/>
        <a:lstStyle/>
        <a:p>
          <a:endParaRPr/>
        </a:p>
      </dgm:t>
    </dgm:pt>
    <dgm:pt modelId="{A7F0F64C-FC05-4C63-A27E-FB39EDEA2EF9}">
      <dgm:prSet custT="1"/>
      <dgm:spPr/>
      <dgm:t>
        <a:bodyPr lIns="0" rIns="0"/>
        <a:lstStyle/>
        <a:p>
          <a:pPr>
            <a:defRPr sz="1100" b="1"/>
          </a:pPr>
          <a:r>
            <a:rPr lang="el-GR" sz="1000" noProof="0" dirty="0" err="1"/>
            <a:t>Εποικο-δομητικές</a:t>
          </a:r>
          <a:endParaRPr lang="el-GR" sz="1000" b="1" noProof="0" dirty="0"/>
        </a:p>
      </dgm:t>
    </dgm:pt>
    <dgm:pt modelId="{826876DE-00E1-4665-89B4-4CE085ECA0E6}" type="parTrans" cxnId="{923A91D2-DABB-437E-B1CE-F99EC5B5CDBA}">
      <dgm:prSet/>
      <dgm:spPr/>
      <dgm:t>
        <a:bodyPr/>
        <a:lstStyle/>
        <a:p>
          <a:endParaRPr/>
        </a:p>
      </dgm:t>
    </dgm:pt>
    <dgm:pt modelId="{D63DD2D6-CD8A-4FAE-A40B-23078890F8CE}" type="sibTrans" cxnId="{923A91D2-DABB-437E-B1CE-F99EC5B5CDBA}">
      <dgm:prSet/>
      <dgm:spPr/>
      <dgm:t>
        <a:bodyPr/>
        <a:lstStyle/>
        <a:p>
          <a:endParaRPr/>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pPr>
            <a:defRPr b="1"/>
          </a:pPr>
          <a:r>
            <a:rPr lang="el-GR" dirty="0"/>
            <a:t>Κρυμμένη</a:t>
          </a:r>
          <a:endParaRPr dirty="0"/>
        </a:p>
      </dgm:t>
    </dgm:pt>
    <dgm:pt modelId="{88D35EF2-9823-4310-B83A-49E685A9F4BE}" type="parTrans" cxnId="{6FDDF1CE-11FF-4543-8C2A-C02A4F6639B1}">
      <dgm:prSet/>
      <dgm:spPr/>
      <dgm:t>
        <a:bodyPr/>
        <a:lstStyle/>
        <a:p>
          <a:endParaRPr/>
        </a:p>
      </dgm:t>
    </dgm:pt>
    <dgm:pt modelId="{E538871C-71EE-446C-8D54-20B146F7F278}" type="sibTrans" cxnId="{6FDDF1CE-11FF-4543-8C2A-C02A4F6639B1}">
      <dgm:prSet/>
      <dgm:spPr/>
      <dgm:t>
        <a:bodyPr/>
        <a:lstStyle/>
        <a:p>
          <a:endParaRPr/>
        </a:p>
      </dgm:t>
    </dgm:pt>
    <dgm:pt modelId="{A7F0F64C-FC05-4C63-A27E-FB39EDEA2EF9}">
      <dgm:prSet/>
      <dgm:spPr/>
      <dgm:t>
        <a:bodyPr/>
        <a:lstStyle/>
        <a:p>
          <a:pPr>
            <a:defRPr b="1"/>
          </a:pPr>
          <a:r>
            <a:rPr lang="el-GR" dirty="0"/>
            <a:t>Προφανής</a:t>
          </a:r>
          <a:endParaRPr dirty="0"/>
        </a:p>
      </dgm:t>
    </dgm:pt>
    <dgm:pt modelId="{826876DE-00E1-4665-89B4-4CE085ECA0E6}" type="parTrans" cxnId="{923A91D2-DABB-437E-B1CE-F99EC5B5CDBA}">
      <dgm:prSet/>
      <dgm:spPr/>
      <dgm:t>
        <a:bodyPr/>
        <a:lstStyle/>
        <a:p>
          <a:endParaRPr/>
        </a:p>
      </dgm:t>
    </dgm:pt>
    <dgm:pt modelId="{D63DD2D6-CD8A-4FAE-A40B-23078890F8CE}" type="sibTrans" cxnId="{923A91D2-DABB-437E-B1CE-F99EC5B5CDBA}">
      <dgm:prSet/>
      <dgm:spPr/>
      <dgm:t>
        <a:bodyPr/>
        <a:lstStyle/>
        <a:p>
          <a:endParaRPr/>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DAE2CB-4894-4B85-BAC8-65303A8BDED6}"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a:p>
      </dgm:t>
    </dgm:pt>
    <dgm:pt modelId="{F4802D85-0683-43D1-BA8F-1508537C0D69}">
      <dgm:prSet phldrT="[Text]"/>
      <dgm:spPr/>
      <dgm:t>
        <a:bodyPr/>
        <a:lstStyle/>
        <a:p>
          <a:pPr>
            <a:defRPr b="1"/>
          </a:pPr>
          <a:r>
            <a:rPr lang="el-GR" noProof="0" dirty="0" err="1"/>
            <a:t>Ενδοπροσωπική</a:t>
          </a:r>
          <a:endParaRPr lang="el-GR" noProof="0" dirty="0"/>
        </a:p>
      </dgm:t>
    </dgm:pt>
    <dgm:pt modelId="{1A8CFE8D-C7C9-45B8-998B-D86F83E9F9FE}" type="parTrans" cxnId="{4201E369-9EC7-4995-A008-FD41B5B9E05E}">
      <dgm:prSet/>
      <dgm:spPr/>
      <dgm:t>
        <a:bodyPr/>
        <a:lstStyle/>
        <a:p>
          <a:endParaRPr/>
        </a:p>
      </dgm:t>
    </dgm:pt>
    <dgm:pt modelId="{0688B6DB-6BB1-4673-9D58-EEE3567DBDAB}" type="sibTrans" cxnId="{4201E369-9EC7-4995-A008-FD41B5B9E05E}">
      <dgm:prSet/>
      <dgm:spPr/>
      <dgm:t>
        <a:bodyPr/>
        <a:lstStyle/>
        <a:p>
          <a:endParaRPr/>
        </a:p>
      </dgm:t>
    </dgm:pt>
    <dgm:pt modelId="{6239729B-09DD-49A0-9879-AFEFE09BD01C}">
      <dgm:prSet phldrT="[Text]"/>
      <dgm:spPr/>
      <dgm:t>
        <a:bodyPr/>
        <a:lstStyle/>
        <a:p>
          <a:pPr>
            <a:defRPr b="1"/>
          </a:pPr>
          <a:r>
            <a:rPr lang="el-GR" noProof="0" dirty="0"/>
            <a:t>Διαπροσωπική</a:t>
          </a:r>
        </a:p>
      </dgm:t>
    </dgm:pt>
    <dgm:pt modelId="{3A669861-6AA0-45C1-B897-FC44F239CB88}" type="parTrans" cxnId="{74A1CFA2-B682-410E-82E2-400D61A257C0}">
      <dgm:prSet/>
      <dgm:spPr/>
      <dgm:t>
        <a:bodyPr/>
        <a:lstStyle/>
        <a:p>
          <a:endParaRPr/>
        </a:p>
      </dgm:t>
    </dgm:pt>
    <dgm:pt modelId="{0075A284-92A4-402C-9266-C03568468561}" type="sibTrans" cxnId="{74A1CFA2-B682-410E-82E2-400D61A257C0}">
      <dgm:prSet/>
      <dgm:spPr/>
      <dgm:t>
        <a:bodyPr/>
        <a:lstStyle/>
        <a:p>
          <a:endParaRPr/>
        </a:p>
      </dgm:t>
    </dgm:pt>
    <dgm:pt modelId="{DA37F6A5-61BE-4951-A909-6D6B5733FE43}">
      <dgm:prSet phldrT="[Text]"/>
      <dgm:spPr/>
      <dgm:t>
        <a:bodyPr/>
        <a:lstStyle/>
        <a:p>
          <a:pPr>
            <a:defRPr b="1"/>
          </a:pPr>
          <a:r>
            <a:rPr lang="el-GR" noProof="0" dirty="0" err="1"/>
            <a:t>Ενδοομαδική</a:t>
          </a:r>
          <a:endParaRPr lang="el-GR" noProof="0" dirty="0"/>
        </a:p>
      </dgm:t>
    </dgm:pt>
    <dgm:pt modelId="{E8EDAB10-7431-4024-A8E2-9A5F5A5C469E}" type="parTrans" cxnId="{6134537F-6574-46E8-BB8D-1E23D1FCA6B3}">
      <dgm:prSet/>
      <dgm:spPr/>
      <dgm:t>
        <a:bodyPr/>
        <a:lstStyle/>
        <a:p>
          <a:endParaRPr/>
        </a:p>
      </dgm:t>
    </dgm:pt>
    <dgm:pt modelId="{DDC1886C-2F2A-43A5-8A87-728EB637A3DA}" type="sibTrans" cxnId="{6134537F-6574-46E8-BB8D-1E23D1FCA6B3}">
      <dgm:prSet/>
      <dgm:spPr/>
      <dgm:t>
        <a:bodyPr/>
        <a:lstStyle/>
        <a:p>
          <a:endParaRPr/>
        </a:p>
      </dgm:t>
    </dgm:pt>
    <dgm:pt modelId="{FF481E30-06A0-4614-9A6A-2CF4426A6227}">
      <dgm:prSet/>
      <dgm:spPr/>
      <dgm:t>
        <a:bodyPr/>
        <a:lstStyle/>
        <a:p>
          <a:pPr>
            <a:defRPr b="1"/>
          </a:pPr>
          <a:r>
            <a:rPr lang="el-GR" noProof="0" dirty="0" err="1"/>
            <a:t>Διαομαδική</a:t>
          </a:r>
          <a:endParaRPr lang="el-GR" noProof="0" dirty="0"/>
        </a:p>
      </dgm:t>
    </dgm:pt>
    <dgm:pt modelId="{284C3B89-EEA3-4A5F-9C89-1516AE2FF7E4}" type="parTrans" cxnId="{FC4AD100-4AF8-4CA5-8209-D60D553A6F60}">
      <dgm:prSet/>
      <dgm:spPr/>
      <dgm:t>
        <a:bodyPr/>
        <a:lstStyle/>
        <a:p>
          <a:endParaRPr/>
        </a:p>
      </dgm:t>
    </dgm:pt>
    <dgm:pt modelId="{C7A1A03A-EDD4-4E51-89EC-1AFE3CA71AB2}" type="sibTrans" cxnId="{FC4AD100-4AF8-4CA5-8209-D60D553A6F60}">
      <dgm:prSet/>
      <dgm:spPr/>
      <dgm:t>
        <a:bodyPr/>
        <a:lstStyle/>
        <a:p>
          <a:endParaRPr/>
        </a:p>
      </dgm:t>
    </dgm:pt>
    <dgm:pt modelId="{EAA0660B-8956-4628-A669-5D287010D19D}" type="pres">
      <dgm:prSet presAssocID="{2FDAE2CB-4894-4B85-BAC8-65303A8BDED6}" presName="Name0" presStyleCnt="0">
        <dgm:presLayoutVars>
          <dgm:chMax val="7"/>
          <dgm:chPref val="7"/>
          <dgm:dir/>
          <dgm:animLvl val="lvl"/>
        </dgm:presLayoutVars>
      </dgm:prSet>
      <dgm:spPr/>
      <dgm:t>
        <a:bodyPr/>
        <a:lstStyle/>
        <a:p>
          <a:endParaRPr lang="el-GR"/>
        </a:p>
      </dgm:t>
    </dgm:pt>
    <dgm:pt modelId="{7B928FDE-FA18-45DB-B900-A425D14B25A3}" type="pres">
      <dgm:prSet presAssocID="{F4802D85-0683-43D1-BA8F-1508537C0D69}" presName="Accent1" presStyleCnt="0"/>
      <dgm:spPr/>
    </dgm:pt>
    <dgm:pt modelId="{FF216509-964F-4BC6-BFE4-58BF51628513}" type="pres">
      <dgm:prSet presAssocID="{F4802D85-0683-43D1-BA8F-1508537C0D69}" presName="Accent" presStyleLbl="node1" presStyleIdx="0" presStyleCnt="4" custLinFactNeighborX="-452" custLinFactNeighborY="-1136"/>
      <dgm:spPr/>
    </dgm:pt>
    <dgm:pt modelId="{355F38CF-6BCB-4CEC-9103-21102681BAD5}" type="pres">
      <dgm:prSet presAssocID="{F4802D85-0683-43D1-BA8F-1508537C0D69}" presName="Parent1" presStyleLbl="revTx" presStyleIdx="0" presStyleCnt="4" custScaleX="128308">
        <dgm:presLayoutVars>
          <dgm:chMax val="1"/>
          <dgm:chPref val="1"/>
          <dgm:bulletEnabled val="1"/>
        </dgm:presLayoutVars>
      </dgm:prSet>
      <dgm:spPr/>
      <dgm:t>
        <a:bodyPr/>
        <a:lstStyle/>
        <a:p>
          <a:endParaRPr lang="el-GR"/>
        </a:p>
      </dgm:t>
    </dgm:pt>
    <dgm:pt modelId="{49AA2036-B66B-44E3-AAC8-29EFF22045CB}" type="pres">
      <dgm:prSet presAssocID="{6239729B-09DD-49A0-9879-AFEFE09BD01C}" presName="Accent2" presStyleCnt="0"/>
      <dgm:spPr/>
    </dgm:pt>
    <dgm:pt modelId="{36FDC14C-34E9-460B-AC99-EC4704536E2D}" type="pres">
      <dgm:prSet presAssocID="{6239729B-09DD-49A0-9879-AFEFE09BD01C}" presName="Accent" presStyleLbl="node1" presStyleIdx="1" presStyleCnt="4"/>
      <dgm:spPr/>
    </dgm:pt>
    <dgm:pt modelId="{FAF39D49-58FC-4A83-976C-E918E51CAC18}" type="pres">
      <dgm:prSet presAssocID="{6239729B-09DD-49A0-9879-AFEFE09BD01C}" presName="Parent2" presStyleLbl="revTx" presStyleIdx="1" presStyleCnt="4">
        <dgm:presLayoutVars>
          <dgm:chMax val="1"/>
          <dgm:chPref val="1"/>
          <dgm:bulletEnabled val="1"/>
        </dgm:presLayoutVars>
      </dgm:prSet>
      <dgm:spPr/>
      <dgm:t>
        <a:bodyPr/>
        <a:lstStyle/>
        <a:p>
          <a:endParaRPr lang="el-GR"/>
        </a:p>
      </dgm:t>
    </dgm:pt>
    <dgm:pt modelId="{94A72C07-47B6-43E4-B6BF-EF1C2A5BE9A0}" type="pres">
      <dgm:prSet presAssocID="{DA37F6A5-61BE-4951-A909-6D6B5733FE43}" presName="Accent3" presStyleCnt="0"/>
      <dgm:spPr/>
    </dgm:pt>
    <dgm:pt modelId="{BC958770-94AD-4FA9-A52D-49B3F5A59247}" type="pres">
      <dgm:prSet presAssocID="{DA37F6A5-61BE-4951-A909-6D6B5733FE43}" presName="Accent" presStyleLbl="node1" presStyleIdx="2" presStyleCnt="4"/>
      <dgm:spPr/>
    </dgm:pt>
    <dgm:pt modelId="{51286F74-756E-4C8C-90C4-4D796632B795}" type="pres">
      <dgm:prSet presAssocID="{DA37F6A5-61BE-4951-A909-6D6B5733FE43}" presName="Parent3" presStyleLbl="revTx" presStyleIdx="2" presStyleCnt="4">
        <dgm:presLayoutVars>
          <dgm:chMax val="1"/>
          <dgm:chPref val="1"/>
          <dgm:bulletEnabled val="1"/>
        </dgm:presLayoutVars>
      </dgm:prSet>
      <dgm:spPr/>
      <dgm:t>
        <a:bodyPr/>
        <a:lstStyle/>
        <a:p>
          <a:endParaRPr lang="el-GR"/>
        </a:p>
      </dgm:t>
    </dgm:pt>
    <dgm:pt modelId="{51A3E95D-4616-498B-AB06-50530CED12E0}" type="pres">
      <dgm:prSet presAssocID="{FF481E30-06A0-4614-9A6A-2CF4426A6227}" presName="Accent4" presStyleCnt="0"/>
      <dgm:spPr/>
    </dgm:pt>
    <dgm:pt modelId="{B8E0D776-C212-4CFA-AD2A-0DA7B34BD5CC}" type="pres">
      <dgm:prSet presAssocID="{FF481E30-06A0-4614-9A6A-2CF4426A6227}" presName="Accent" presStyleLbl="node1" presStyleIdx="3" presStyleCnt="4"/>
      <dgm:spPr/>
    </dgm:pt>
    <dgm:pt modelId="{E5B84678-12F1-4FBD-A480-B5278EA90A81}" type="pres">
      <dgm:prSet presAssocID="{FF481E30-06A0-4614-9A6A-2CF4426A6227}" presName="Parent4" presStyleLbl="revTx" presStyleIdx="3" presStyleCnt="4">
        <dgm:presLayoutVars>
          <dgm:chMax val="1"/>
          <dgm:chPref val="1"/>
          <dgm:bulletEnabled val="1"/>
        </dgm:presLayoutVars>
      </dgm:prSet>
      <dgm:spPr/>
      <dgm:t>
        <a:bodyPr/>
        <a:lstStyle/>
        <a:p>
          <a:endParaRPr lang="el-GR"/>
        </a:p>
      </dgm:t>
    </dgm:pt>
  </dgm:ptLst>
  <dgm:cxnLst>
    <dgm:cxn modelId="{7837F378-F5FE-4CBA-8E2D-D73E7D96D528}" type="presOf" srcId="{DA37F6A5-61BE-4951-A909-6D6B5733FE43}" destId="{51286F74-756E-4C8C-90C4-4D796632B795}" srcOrd="0" destOrd="0" presId="urn:microsoft.com/office/officeart/2009/layout/CircleArrowProcess"/>
    <dgm:cxn modelId="{571F79C0-434C-41C8-9C5D-E8D589BEB8D4}" type="presOf" srcId="{F4802D85-0683-43D1-BA8F-1508537C0D69}" destId="{355F38CF-6BCB-4CEC-9103-21102681BAD5}" srcOrd="0" destOrd="0" presId="urn:microsoft.com/office/officeart/2009/layout/CircleArrowProcess"/>
    <dgm:cxn modelId="{9BE3CAA8-74E1-405F-B29A-1C098D0AFCAE}" type="presOf" srcId="{6239729B-09DD-49A0-9879-AFEFE09BD01C}" destId="{FAF39D49-58FC-4A83-976C-E918E51CAC18}" srcOrd="0" destOrd="0" presId="urn:microsoft.com/office/officeart/2009/layout/CircleArrowProcess"/>
    <dgm:cxn modelId="{FC4AD100-4AF8-4CA5-8209-D60D553A6F60}" srcId="{2FDAE2CB-4894-4B85-BAC8-65303A8BDED6}" destId="{FF481E30-06A0-4614-9A6A-2CF4426A6227}" srcOrd="3" destOrd="0" parTransId="{284C3B89-EEA3-4A5F-9C89-1516AE2FF7E4}" sibTransId="{C7A1A03A-EDD4-4E51-89EC-1AFE3CA71AB2}"/>
    <dgm:cxn modelId="{74A1CFA2-B682-410E-82E2-400D61A257C0}" srcId="{2FDAE2CB-4894-4B85-BAC8-65303A8BDED6}" destId="{6239729B-09DD-49A0-9879-AFEFE09BD01C}" srcOrd="1" destOrd="0" parTransId="{3A669861-6AA0-45C1-B897-FC44F239CB88}" sibTransId="{0075A284-92A4-402C-9266-C03568468561}"/>
    <dgm:cxn modelId="{DFFA4F01-6E22-496A-A655-C1CFC5A90E46}" type="presOf" srcId="{2FDAE2CB-4894-4B85-BAC8-65303A8BDED6}" destId="{EAA0660B-8956-4628-A669-5D287010D19D}" srcOrd="0" destOrd="0" presId="urn:microsoft.com/office/officeart/2009/layout/CircleArrowProcess"/>
    <dgm:cxn modelId="{C2FC265E-3744-4186-B866-B8B7767B5CCD}" type="presOf" srcId="{FF481E30-06A0-4614-9A6A-2CF4426A6227}" destId="{E5B84678-12F1-4FBD-A480-B5278EA90A81}" srcOrd="0" destOrd="0" presId="urn:microsoft.com/office/officeart/2009/layout/CircleArrowProcess"/>
    <dgm:cxn modelId="{6134537F-6574-46E8-BB8D-1E23D1FCA6B3}" srcId="{2FDAE2CB-4894-4B85-BAC8-65303A8BDED6}" destId="{DA37F6A5-61BE-4951-A909-6D6B5733FE43}" srcOrd="2" destOrd="0" parTransId="{E8EDAB10-7431-4024-A8E2-9A5F5A5C469E}" sibTransId="{DDC1886C-2F2A-43A5-8A87-728EB637A3DA}"/>
    <dgm:cxn modelId="{4201E369-9EC7-4995-A008-FD41B5B9E05E}" srcId="{2FDAE2CB-4894-4B85-BAC8-65303A8BDED6}" destId="{F4802D85-0683-43D1-BA8F-1508537C0D69}" srcOrd="0" destOrd="0" parTransId="{1A8CFE8D-C7C9-45B8-998B-D86F83E9F9FE}" sibTransId="{0688B6DB-6BB1-4673-9D58-EEE3567DBDAB}"/>
    <dgm:cxn modelId="{C44D517A-883A-4477-9538-E4E8B98207F8}" type="presParOf" srcId="{EAA0660B-8956-4628-A669-5D287010D19D}" destId="{7B928FDE-FA18-45DB-B900-A425D14B25A3}" srcOrd="0" destOrd="0" presId="urn:microsoft.com/office/officeart/2009/layout/CircleArrowProcess"/>
    <dgm:cxn modelId="{9EF23039-2545-4742-A9EF-F0BD1080A49F}" type="presParOf" srcId="{7B928FDE-FA18-45DB-B900-A425D14B25A3}" destId="{FF216509-964F-4BC6-BFE4-58BF51628513}" srcOrd="0" destOrd="0" presId="urn:microsoft.com/office/officeart/2009/layout/CircleArrowProcess"/>
    <dgm:cxn modelId="{664109CE-33E4-4282-A8DB-EFD0AEF28445}" type="presParOf" srcId="{EAA0660B-8956-4628-A669-5D287010D19D}" destId="{355F38CF-6BCB-4CEC-9103-21102681BAD5}" srcOrd="1" destOrd="0" presId="urn:microsoft.com/office/officeart/2009/layout/CircleArrowProcess"/>
    <dgm:cxn modelId="{CA7C5D89-AC15-42E4-B8BC-082933A56A0D}" type="presParOf" srcId="{EAA0660B-8956-4628-A669-5D287010D19D}" destId="{49AA2036-B66B-44E3-AAC8-29EFF22045CB}" srcOrd="2" destOrd="0" presId="urn:microsoft.com/office/officeart/2009/layout/CircleArrowProcess"/>
    <dgm:cxn modelId="{843D0A45-C241-4345-9220-CD481DA9F53E}" type="presParOf" srcId="{49AA2036-B66B-44E3-AAC8-29EFF22045CB}" destId="{36FDC14C-34E9-460B-AC99-EC4704536E2D}" srcOrd="0" destOrd="0" presId="urn:microsoft.com/office/officeart/2009/layout/CircleArrowProcess"/>
    <dgm:cxn modelId="{F9A2420F-BB59-44C8-9614-5F370D85E75F}" type="presParOf" srcId="{EAA0660B-8956-4628-A669-5D287010D19D}" destId="{FAF39D49-58FC-4A83-976C-E918E51CAC18}" srcOrd="3" destOrd="0" presId="urn:microsoft.com/office/officeart/2009/layout/CircleArrowProcess"/>
    <dgm:cxn modelId="{4759765A-DAA1-42A5-80C3-DC666FF26E5A}" type="presParOf" srcId="{EAA0660B-8956-4628-A669-5D287010D19D}" destId="{94A72C07-47B6-43E4-B6BF-EF1C2A5BE9A0}" srcOrd="4" destOrd="0" presId="urn:microsoft.com/office/officeart/2009/layout/CircleArrowProcess"/>
    <dgm:cxn modelId="{791CE6E6-9FA3-4BAA-BF86-B5E9BC9A1F21}" type="presParOf" srcId="{94A72C07-47B6-43E4-B6BF-EF1C2A5BE9A0}" destId="{BC958770-94AD-4FA9-A52D-49B3F5A59247}" srcOrd="0" destOrd="0" presId="urn:microsoft.com/office/officeart/2009/layout/CircleArrowProcess"/>
    <dgm:cxn modelId="{3C035723-8166-447A-B4E5-78BC55957BDD}" type="presParOf" srcId="{EAA0660B-8956-4628-A669-5D287010D19D}" destId="{51286F74-756E-4C8C-90C4-4D796632B795}" srcOrd="5" destOrd="0" presId="urn:microsoft.com/office/officeart/2009/layout/CircleArrowProcess"/>
    <dgm:cxn modelId="{7D27AF51-A592-48FD-931E-3DF375F6204C}" type="presParOf" srcId="{EAA0660B-8956-4628-A669-5D287010D19D}" destId="{51A3E95D-4616-498B-AB06-50530CED12E0}" srcOrd="6" destOrd="0" presId="urn:microsoft.com/office/officeart/2009/layout/CircleArrowProcess"/>
    <dgm:cxn modelId="{64BDE24C-8E1F-410E-AE19-3FD6E2089846}" type="presParOf" srcId="{51A3E95D-4616-498B-AB06-50530CED12E0}" destId="{B8E0D776-C212-4CFA-AD2A-0DA7B34BD5CC}" srcOrd="0" destOrd="0" presId="urn:microsoft.com/office/officeart/2009/layout/CircleArrowProcess"/>
    <dgm:cxn modelId="{25A1CBE9-A6D3-4350-86E1-86370900BC53}" type="presParOf" srcId="{EAA0660B-8956-4628-A669-5D287010D19D}" destId="{E5B84678-12F1-4FBD-A480-B5278EA90A81}"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solidFill>
                <a:schemeClr val="tx1"/>
              </a:solidFill>
            </a:defRPr>
          </a:pPr>
          <a:r>
            <a:rPr sz="3000">
              <a:effectLst/>
            </a:rPr>
            <a:t>1. </a:t>
          </a:r>
          <a:r>
            <a:rPr sz="3000"/>
            <a:t>Ευαισθητοποίηση </a:t>
          </a:r>
          <a:endParaRPr sz="3000" kern="120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2413669"/>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b="1" kern="1200">
              <a:solidFill>
                <a:prstClr val="white"/>
              </a:solidFill>
              <a:effectLst>
                <a:outerShdw blurRad="38100" dist="38100" dir="2700000" algn="tl">
                  <a:srgbClr val="000000">
                    <a:alpha val="43137"/>
                  </a:srgbClr>
                </a:outerShdw>
              </a:effectLst>
              <a:latin typeface="Calibri" panose="020F0502020204030204"/>
              <a:ea typeface="+mn-ea"/>
              <a:cs typeface="+mn-cs"/>
            </a:defRPr>
          </a:pPr>
          <a:r>
            <a:rPr sz="3000"/>
            <a:t>3. Επίλυση συγκρούσεων</a:t>
          </a:r>
          <a:endParaRPr sz="3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2463930"/>
        <a:ext cx="4861295" cy="929078"/>
      </dsp:txXfrm>
    </dsp:sp>
    <dsp:sp modelId="{8CDB7BC7-8DB4-48B4-844D-150D6BC9A281}">
      <dsp:nvSpPr>
        <dsp:cNvPr id="0" name=""/>
        <dsp:cNvSpPr/>
      </dsp:nvSpPr>
      <dsp:spPr>
        <a:xfrm>
          <a:off x="0" y="1254031"/>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2. Κριτική σκέψη </a:t>
          </a:r>
          <a:endParaRPr sz="3000" kern="1200">
            <a:solidFill>
              <a:prstClr val="black"/>
            </a:solidFill>
            <a:effectLst/>
            <a:latin typeface="Calibri" panose="020F0502020204030204"/>
            <a:ea typeface="+mn-ea"/>
            <a:cs typeface="+mn-cs"/>
          </a:endParaRPr>
        </a:p>
      </dsp:txBody>
      <dsp:txXfrm>
        <a:off x="50261" y="1304292"/>
        <a:ext cx="4861295" cy="929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E15D-F99A-4F61-9A1B-033BED5CC3E5}">
      <dsp:nvSpPr>
        <dsp:cNvPr id="0" name=""/>
        <dsp:cNvSpPr/>
      </dsp:nvSpPr>
      <dsp:spPr>
        <a:xfrm>
          <a:off x="5306" y="0"/>
          <a:ext cx="1644964" cy="796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defRPr b="1">
              <a:effectLst>
                <a:outerShdw blurRad="38100" dist="38100" dir="2700000" algn="tl">
                  <a:srgbClr val="000000">
                    <a:alpha val="43137"/>
                  </a:srgbClr>
                </a:outerShdw>
              </a:effectLst>
            </a:defRPr>
          </a:pPr>
          <a:r>
            <a:rPr lang="el-GR" sz="1300" kern="1200" noProof="0" dirty="0"/>
            <a:t>Στάδιο 1</a:t>
          </a:r>
        </a:p>
        <a:p>
          <a:pPr lvl="0" algn="ctr" defTabSz="577850">
            <a:lnSpc>
              <a:spcPct val="90000"/>
            </a:lnSpc>
            <a:spcBef>
              <a:spcPct val="0"/>
            </a:spcBef>
            <a:spcAft>
              <a:spcPct val="35000"/>
            </a:spcAft>
            <a:defRPr>
              <a:effectLst>
                <a:outerShdw blurRad="38100" dist="38100" dir="2700000" algn="tl">
                  <a:srgbClr val="000000">
                    <a:alpha val="43137"/>
                  </a:srgbClr>
                </a:outerShdw>
              </a:effectLst>
            </a:defRPr>
          </a:pPr>
          <a:r>
            <a:rPr lang="el-GR" sz="1300" kern="1200" noProof="0" dirty="0"/>
            <a:t>Πιθανή αντίθεση, ασυμβατότητα</a:t>
          </a:r>
        </a:p>
      </dsp:txBody>
      <dsp:txXfrm>
        <a:off x="28625" y="23319"/>
        <a:ext cx="1598326" cy="749520"/>
      </dsp:txXfrm>
    </dsp:sp>
    <dsp:sp modelId="{213CB544-0F44-4B7C-A871-5CB09F80C40A}">
      <dsp:nvSpPr>
        <dsp:cNvPr id="0" name=""/>
        <dsp:cNvSpPr/>
      </dsp:nvSpPr>
      <dsp:spPr>
        <a:xfrm>
          <a:off x="1814767" y="194103"/>
          <a:ext cx="348732" cy="4079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sz="1100" kern="1200"/>
        </a:p>
      </dsp:txBody>
      <dsp:txXfrm>
        <a:off x="1814767" y="275693"/>
        <a:ext cx="244112" cy="244771"/>
      </dsp:txXfrm>
    </dsp:sp>
    <dsp:sp modelId="{DD5818A2-B7D5-454F-9F20-A53C3E544D33}">
      <dsp:nvSpPr>
        <dsp:cNvPr id="0" name=""/>
        <dsp:cNvSpPr/>
      </dsp:nvSpPr>
      <dsp:spPr>
        <a:xfrm>
          <a:off x="2308257" y="0"/>
          <a:ext cx="1644964" cy="7961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defRPr b="1">
              <a:effectLst>
                <a:outerShdw blurRad="38100" dist="38100" dir="2700000" algn="tl">
                  <a:srgbClr val="000000">
                    <a:alpha val="43137"/>
                  </a:srgbClr>
                </a:outerShdw>
              </a:effectLst>
            </a:defRPr>
          </a:pPr>
          <a:r>
            <a:rPr lang="el-GR" sz="1300" kern="1200" noProof="0" dirty="0"/>
            <a:t>Στάδιο 2</a:t>
          </a:r>
        </a:p>
        <a:p>
          <a:pPr lvl="0" algn="ctr" defTabSz="577850">
            <a:lnSpc>
              <a:spcPct val="90000"/>
            </a:lnSpc>
            <a:spcBef>
              <a:spcPct val="0"/>
            </a:spcBef>
            <a:spcAft>
              <a:spcPct val="35000"/>
            </a:spcAft>
            <a:defRPr>
              <a:effectLst>
                <a:outerShdw blurRad="38100" dist="38100" dir="2700000" algn="tl">
                  <a:srgbClr val="000000">
                    <a:alpha val="43137"/>
                  </a:srgbClr>
                </a:outerShdw>
              </a:effectLst>
            </a:defRPr>
          </a:pPr>
          <a:r>
            <a:rPr lang="el-GR" sz="1300" kern="1200" noProof="0" dirty="0"/>
            <a:t>Αναγνώριση</a:t>
          </a:r>
        </a:p>
      </dsp:txBody>
      <dsp:txXfrm>
        <a:off x="2331576" y="23319"/>
        <a:ext cx="1598326" cy="749520"/>
      </dsp:txXfrm>
    </dsp:sp>
    <dsp:sp modelId="{490CF30B-0E03-4B72-9678-7A94EA7239CF}">
      <dsp:nvSpPr>
        <dsp:cNvPr id="0" name=""/>
        <dsp:cNvSpPr/>
      </dsp:nvSpPr>
      <dsp:spPr>
        <a:xfrm>
          <a:off x="4117718" y="194103"/>
          <a:ext cx="348732" cy="4079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sz="1100" kern="1200"/>
        </a:p>
      </dsp:txBody>
      <dsp:txXfrm>
        <a:off x="4117718" y="275693"/>
        <a:ext cx="244112" cy="244771"/>
      </dsp:txXfrm>
    </dsp:sp>
    <dsp:sp modelId="{4F382BBF-F578-4CFD-908A-50A7A4B8DF66}">
      <dsp:nvSpPr>
        <dsp:cNvPr id="0" name=""/>
        <dsp:cNvSpPr/>
      </dsp:nvSpPr>
      <dsp:spPr>
        <a:xfrm>
          <a:off x="4611208" y="0"/>
          <a:ext cx="1644964" cy="7961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defRPr b="1">
              <a:effectLst>
                <a:outerShdw blurRad="38100" dist="38100" dir="2700000" algn="tl">
                  <a:srgbClr val="000000">
                    <a:alpha val="43137"/>
                  </a:srgbClr>
                </a:outerShdw>
              </a:effectLst>
            </a:defRPr>
          </a:pPr>
          <a:r>
            <a:rPr lang="el-GR" sz="1300" kern="1200" noProof="0" dirty="0"/>
            <a:t>Στάδιο 3</a:t>
          </a:r>
        </a:p>
        <a:p>
          <a:pPr lvl="0" algn="ctr" defTabSz="577850">
            <a:lnSpc>
              <a:spcPct val="90000"/>
            </a:lnSpc>
            <a:spcBef>
              <a:spcPct val="0"/>
            </a:spcBef>
            <a:spcAft>
              <a:spcPct val="35000"/>
            </a:spcAft>
            <a:defRPr>
              <a:effectLst>
                <a:outerShdw blurRad="38100" dist="38100" dir="2700000" algn="tl">
                  <a:srgbClr val="000000">
                    <a:alpha val="43137"/>
                  </a:srgbClr>
                </a:outerShdw>
              </a:effectLst>
            </a:defRPr>
          </a:pPr>
          <a:r>
            <a:rPr lang="el-GR" sz="1300" kern="1200" noProof="0" dirty="0"/>
            <a:t>Πρόθεση/Στόχοι</a:t>
          </a:r>
        </a:p>
      </dsp:txBody>
      <dsp:txXfrm>
        <a:off x="4634527" y="23319"/>
        <a:ext cx="1598326" cy="749520"/>
      </dsp:txXfrm>
    </dsp:sp>
    <dsp:sp modelId="{39E4A4E9-B21F-44FD-AFA9-CD5AEB97AE61}">
      <dsp:nvSpPr>
        <dsp:cNvPr id="0" name=""/>
        <dsp:cNvSpPr/>
      </dsp:nvSpPr>
      <dsp:spPr>
        <a:xfrm>
          <a:off x="6420669" y="194103"/>
          <a:ext cx="348732" cy="4079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sz="1100" kern="1200"/>
        </a:p>
      </dsp:txBody>
      <dsp:txXfrm>
        <a:off x="6420669" y="275693"/>
        <a:ext cx="244112" cy="244771"/>
      </dsp:txXfrm>
    </dsp:sp>
    <dsp:sp modelId="{0E991DEF-7D0C-49C2-A618-CC68718B7AE0}">
      <dsp:nvSpPr>
        <dsp:cNvPr id="0" name=""/>
        <dsp:cNvSpPr/>
      </dsp:nvSpPr>
      <dsp:spPr>
        <a:xfrm>
          <a:off x="6914158" y="0"/>
          <a:ext cx="1644964" cy="7961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defRPr b="1">
              <a:effectLst>
                <a:outerShdw blurRad="38100" dist="38100" dir="2700000" algn="tl">
                  <a:srgbClr val="000000">
                    <a:alpha val="43137"/>
                  </a:srgbClr>
                </a:outerShdw>
              </a:effectLst>
            </a:defRPr>
          </a:pPr>
          <a:r>
            <a:rPr lang="el-GR" sz="1300" kern="1200" noProof="0" dirty="0"/>
            <a:t>Στάδιο 4</a:t>
          </a:r>
        </a:p>
        <a:p>
          <a:pPr lvl="0" algn="ctr" defTabSz="577850">
            <a:lnSpc>
              <a:spcPct val="90000"/>
            </a:lnSpc>
            <a:spcBef>
              <a:spcPct val="0"/>
            </a:spcBef>
            <a:spcAft>
              <a:spcPct val="35000"/>
            </a:spcAft>
            <a:defRPr>
              <a:effectLst>
                <a:outerShdw blurRad="38100" dist="38100" dir="2700000" algn="tl">
                  <a:srgbClr val="000000">
                    <a:alpha val="43137"/>
                  </a:srgbClr>
                </a:outerShdw>
              </a:effectLst>
            </a:defRPr>
          </a:pPr>
          <a:r>
            <a:rPr lang="el-GR" sz="1300" kern="1200" noProof="0" dirty="0"/>
            <a:t>Συμπεριφορά</a:t>
          </a:r>
          <a:endParaRPr lang="el-GR" sz="1300" kern="1200" noProof="0" dirty="0">
            <a:effectLst>
              <a:outerShdw blurRad="38100" dist="38100" dir="2700000" algn="tl">
                <a:srgbClr val="000000">
                  <a:alpha val="43137"/>
                </a:srgbClr>
              </a:outerShdw>
            </a:effectLst>
          </a:endParaRPr>
        </a:p>
      </dsp:txBody>
      <dsp:txXfrm>
        <a:off x="6937477" y="23319"/>
        <a:ext cx="1598326" cy="749520"/>
      </dsp:txXfrm>
    </dsp:sp>
    <dsp:sp modelId="{D8BE11F1-AE5D-47D7-8F41-8E5C1F903894}">
      <dsp:nvSpPr>
        <dsp:cNvPr id="0" name=""/>
        <dsp:cNvSpPr/>
      </dsp:nvSpPr>
      <dsp:spPr>
        <a:xfrm>
          <a:off x="8723620" y="194103"/>
          <a:ext cx="348732" cy="4079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sz="1100" kern="1200"/>
        </a:p>
      </dsp:txBody>
      <dsp:txXfrm>
        <a:off x="8723620" y="275693"/>
        <a:ext cx="244112" cy="244771"/>
      </dsp:txXfrm>
    </dsp:sp>
    <dsp:sp modelId="{3238DEEC-CE24-43F2-8AFC-08C4ABFCEA50}">
      <dsp:nvSpPr>
        <dsp:cNvPr id="0" name=""/>
        <dsp:cNvSpPr/>
      </dsp:nvSpPr>
      <dsp:spPr>
        <a:xfrm>
          <a:off x="9217109" y="0"/>
          <a:ext cx="1644964" cy="79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defRPr b="1">
              <a:effectLst>
                <a:outerShdw blurRad="38100" dist="38100" dir="2700000" algn="tl">
                  <a:srgbClr val="000000">
                    <a:alpha val="43137"/>
                  </a:srgbClr>
                </a:outerShdw>
              </a:effectLst>
            </a:defRPr>
          </a:pPr>
          <a:r>
            <a:rPr lang="el-GR" sz="1300" kern="1200" noProof="0" dirty="0"/>
            <a:t>Στάδιο 5</a:t>
          </a:r>
        </a:p>
        <a:p>
          <a:pPr lvl="0" algn="ctr" defTabSz="577850">
            <a:lnSpc>
              <a:spcPct val="90000"/>
            </a:lnSpc>
            <a:spcBef>
              <a:spcPct val="0"/>
            </a:spcBef>
            <a:spcAft>
              <a:spcPct val="35000"/>
            </a:spcAft>
            <a:defRPr>
              <a:effectLst>
                <a:outerShdw blurRad="38100" dist="38100" dir="2700000" algn="tl">
                  <a:srgbClr val="000000">
                    <a:alpha val="43137"/>
                  </a:srgbClr>
                </a:outerShdw>
              </a:effectLst>
            </a:defRPr>
          </a:pPr>
          <a:r>
            <a:rPr lang="el-GR" sz="1300" kern="1200" noProof="0" dirty="0"/>
            <a:t>Συνέπειες</a:t>
          </a:r>
        </a:p>
      </dsp:txBody>
      <dsp:txXfrm>
        <a:off x="9240428" y="23319"/>
        <a:ext cx="1598326" cy="749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effectLst/>
            </a:defRPr>
          </a:pPr>
          <a:r>
            <a:rPr sz="3000" dirty="0">
              <a:solidFill>
                <a:schemeClr val="tx1"/>
              </a:solidFill>
            </a:rPr>
            <a:t>4. </a:t>
          </a:r>
          <a:r>
            <a:rPr lang="el-GR" sz="3000">
              <a:solidFill>
                <a:prstClr val="black"/>
              </a:solidFill>
              <a:latin typeface="Calibri" panose="020F0502020204030204"/>
              <a:ea typeface="+mn-ea"/>
              <a:cs typeface="+mn-cs"/>
            </a:rPr>
            <a:t>Διευκόλυνση </a:t>
          </a:r>
          <a:r>
            <a:rPr lang="el-GR" sz="3000" dirty="0">
              <a:solidFill>
                <a:prstClr val="black"/>
              </a:solidFill>
              <a:latin typeface="Calibri" panose="020F0502020204030204"/>
              <a:ea typeface="+mn-ea"/>
              <a:cs typeface="+mn-cs"/>
            </a:rPr>
            <a:t>διαλόγου</a:t>
          </a:r>
          <a:endParaRPr sz="30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a:t>5. Δεοντολογία</a:t>
          </a:r>
          <a:endParaRPr sz="30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sz="3000" dirty="0"/>
            <a:t>6. </a:t>
          </a:r>
          <a:r>
            <a:rPr lang="el-GR" sz="3000" noProof="0"/>
            <a:t>Δεξιότητες Αναστοχασμού </a:t>
          </a:r>
          <a:endParaRPr sz="30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333500">
            <a:lnSpc>
              <a:spcPct val="90000"/>
            </a:lnSpc>
            <a:spcBef>
              <a:spcPct val="0"/>
            </a:spcBef>
            <a:spcAft>
              <a:spcPct val="35000"/>
            </a:spcAft>
            <a:buNone/>
            <a:defRPr sz="3200">
              <a:solidFill>
                <a:prstClr val="black"/>
              </a:solidFill>
              <a:effectLst/>
              <a:latin typeface="Calibri" panose="020F0502020204030204"/>
              <a:ea typeface="+mn-ea"/>
              <a:cs typeface="+mn-cs"/>
            </a:defRPr>
          </a:pPr>
          <a:r>
            <a:rPr sz="3000" kern="1200"/>
            <a:t>7. Ψηφιακές δεξιότητες </a:t>
          </a:r>
          <a:endParaRPr sz="3000" kern="120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347767" y="207262"/>
          <a:ext cx="3017873" cy="3017873"/>
        </a:xfrm>
        <a:prstGeom prst="pie">
          <a:avLst>
            <a:gd name="adj1" fmla="val 16200000"/>
            <a:gd name="adj2" fmla="val 19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defRPr sz="1100" b="1"/>
          </a:pPr>
          <a:r>
            <a:rPr lang="el-GR" sz="1000" kern="1200" noProof="0" dirty="0"/>
            <a:t>Διεθνή</a:t>
          </a:r>
        </a:p>
      </dsp:txBody>
      <dsp:txXfrm>
        <a:off x="1928558" y="592760"/>
        <a:ext cx="790395" cy="610760"/>
      </dsp:txXfrm>
    </dsp:sp>
    <dsp:sp modelId="{53A0B85F-B0D9-4D43-B5AF-D969A0F91679}">
      <dsp:nvSpPr>
        <dsp:cNvPr id="0" name=""/>
        <dsp:cNvSpPr/>
      </dsp:nvSpPr>
      <dsp:spPr>
        <a:xfrm>
          <a:off x="383694" y="269416"/>
          <a:ext cx="3017873" cy="3017873"/>
        </a:xfrm>
        <a:prstGeom prst="pie">
          <a:avLst>
            <a:gd name="adj1" fmla="val 19800000"/>
            <a:gd name="adj2" fmla="val 18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defRPr sz="1200" b="1"/>
          </a:pPr>
          <a:r>
            <a:rPr lang="el-GR" sz="1000" kern="1200" noProof="0" dirty="0" err="1"/>
            <a:t>Διακοινωνική</a:t>
          </a:r>
          <a:r>
            <a:rPr lang="el-GR" sz="1000" kern="1200" noProof="0" dirty="0"/>
            <a:t> </a:t>
          </a:r>
        </a:p>
      </dsp:txBody>
      <dsp:txXfrm>
        <a:off x="2431537" y="1490936"/>
        <a:ext cx="826322" cy="592796"/>
      </dsp:txXfrm>
    </dsp:sp>
    <dsp:sp modelId="{3794A654-D833-4DD0-B28A-72FC65D7EA58}">
      <dsp:nvSpPr>
        <dsp:cNvPr id="0" name=""/>
        <dsp:cNvSpPr/>
      </dsp:nvSpPr>
      <dsp:spPr>
        <a:xfrm>
          <a:off x="347767" y="331570"/>
          <a:ext cx="3017873" cy="3017873"/>
        </a:xfrm>
        <a:prstGeom prst="pie">
          <a:avLst>
            <a:gd name="adj1" fmla="val 1800000"/>
            <a:gd name="adj2" fmla="val 54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defRPr sz="1200" b="1"/>
          </a:pPr>
          <a:r>
            <a:rPr lang="el-GR" sz="1000" kern="1200" noProof="0" dirty="0" err="1"/>
            <a:t>Διαοομαδική</a:t>
          </a:r>
          <a:endParaRPr lang="el-GR" sz="1000" kern="1200" noProof="0" dirty="0"/>
        </a:p>
      </dsp:txBody>
      <dsp:txXfrm>
        <a:off x="1928558" y="2371150"/>
        <a:ext cx="790395" cy="610760"/>
      </dsp:txXfrm>
    </dsp:sp>
    <dsp:sp modelId="{AE73D72D-345B-479D-BF91-CDA02CB54440}">
      <dsp:nvSpPr>
        <dsp:cNvPr id="0" name=""/>
        <dsp:cNvSpPr/>
      </dsp:nvSpPr>
      <dsp:spPr>
        <a:xfrm>
          <a:off x="275913" y="331570"/>
          <a:ext cx="3017873" cy="3017873"/>
        </a:xfrm>
        <a:prstGeom prst="pie">
          <a:avLst>
            <a:gd name="adj1" fmla="val 5400000"/>
            <a:gd name="adj2" fmla="val 90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defRPr sz="1200" b="1"/>
          </a:pPr>
          <a:r>
            <a:rPr lang="el-GR" sz="1000" kern="1200" noProof="0" dirty="0" err="1"/>
            <a:t>Ενδοομαδική</a:t>
          </a:r>
          <a:endParaRPr lang="el-GR" sz="1000" kern="1200" noProof="0" dirty="0"/>
        </a:p>
      </dsp:txBody>
      <dsp:txXfrm>
        <a:off x="922600" y="2371150"/>
        <a:ext cx="790395" cy="610760"/>
      </dsp:txXfrm>
    </dsp:sp>
    <dsp:sp modelId="{BD655BB7-0A4A-4DFC-BE36-F18E396E12F4}">
      <dsp:nvSpPr>
        <dsp:cNvPr id="0" name=""/>
        <dsp:cNvSpPr/>
      </dsp:nvSpPr>
      <dsp:spPr>
        <a:xfrm>
          <a:off x="239986" y="269416"/>
          <a:ext cx="3017873" cy="3017873"/>
        </a:xfrm>
        <a:prstGeom prst="pie">
          <a:avLst>
            <a:gd name="adj1" fmla="val 9000000"/>
            <a:gd name="adj2" fmla="val 126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defRPr sz="1100" b="1"/>
          </a:pPr>
          <a:r>
            <a:rPr lang="el-GR" sz="1000" kern="1200" noProof="0" dirty="0"/>
            <a:t>Διαπροσωπική</a:t>
          </a:r>
        </a:p>
      </dsp:txBody>
      <dsp:txXfrm>
        <a:off x="383694" y="1490936"/>
        <a:ext cx="826322" cy="592796"/>
      </dsp:txXfrm>
    </dsp:sp>
    <dsp:sp modelId="{20398911-E6BB-41D4-87B7-52C3D5F7A8D0}">
      <dsp:nvSpPr>
        <dsp:cNvPr id="0" name=""/>
        <dsp:cNvSpPr/>
      </dsp:nvSpPr>
      <dsp:spPr>
        <a:xfrm>
          <a:off x="275913" y="207262"/>
          <a:ext cx="3017873" cy="3017873"/>
        </a:xfrm>
        <a:prstGeom prst="pie">
          <a:avLst>
            <a:gd name="adj1" fmla="val 126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defRPr sz="1000" b="1"/>
          </a:pPr>
          <a:r>
            <a:rPr lang="el-GR" sz="1000" kern="1200" noProof="0" dirty="0" err="1"/>
            <a:t>Ενδοπροσωπική</a:t>
          </a:r>
          <a:endParaRPr lang="el-GR" sz="1000" kern="1200" noProof="0" dirty="0"/>
        </a:p>
      </dsp:txBody>
      <dsp:txXfrm>
        <a:off x="922600" y="592760"/>
        <a:ext cx="790395" cy="610760"/>
      </dsp:txXfrm>
    </dsp:sp>
    <dsp:sp modelId="{289D1D46-06B0-47FC-B141-E06DCBFC786A}">
      <dsp:nvSpPr>
        <dsp:cNvPr id="0" name=""/>
        <dsp:cNvSpPr/>
      </dsp:nvSpPr>
      <dsp:spPr>
        <a:xfrm>
          <a:off x="160836" y="20441"/>
          <a:ext cx="3391515" cy="3391515"/>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78081-DCA2-40BF-8B6F-7652DD2274FC}">
      <dsp:nvSpPr>
        <dsp:cNvPr id="0" name=""/>
        <dsp:cNvSpPr/>
      </dsp:nvSpPr>
      <dsp:spPr>
        <a:xfrm>
          <a:off x="196763" y="82595"/>
          <a:ext cx="3391515" cy="3391515"/>
        </a:xfrm>
        <a:prstGeom prst="circularArrow">
          <a:avLst>
            <a:gd name="adj1" fmla="val 5085"/>
            <a:gd name="adj2" fmla="val 327528"/>
            <a:gd name="adj3" fmla="val 1472472"/>
            <a:gd name="adj4" fmla="val 19800000"/>
            <a:gd name="adj5" fmla="val 5932"/>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C6849-A8E3-4296-9FEE-9204A2E635CF}">
      <dsp:nvSpPr>
        <dsp:cNvPr id="0" name=""/>
        <dsp:cNvSpPr/>
      </dsp:nvSpPr>
      <dsp:spPr>
        <a:xfrm>
          <a:off x="160836" y="144749"/>
          <a:ext cx="3391515" cy="3391515"/>
        </a:xfrm>
        <a:prstGeom prst="circularArrow">
          <a:avLst>
            <a:gd name="adj1" fmla="val 5085"/>
            <a:gd name="adj2" fmla="val 327528"/>
            <a:gd name="adj3" fmla="val 5072221"/>
            <a:gd name="adj4" fmla="val 1800000"/>
            <a:gd name="adj5" fmla="val 5932"/>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D538C-396C-4287-95E3-5757D9228A40}">
      <dsp:nvSpPr>
        <dsp:cNvPr id="0" name=""/>
        <dsp:cNvSpPr/>
      </dsp:nvSpPr>
      <dsp:spPr>
        <a:xfrm>
          <a:off x="89202" y="144749"/>
          <a:ext cx="3391515" cy="3391515"/>
        </a:xfrm>
        <a:prstGeom prst="circularArrow">
          <a:avLst>
            <a:gd name="adj1" fmla="val 5085"/>
            <a:gd name="adj2" fmla="val 327528"/>
            <a:gd name="adj3" fmla="val 8672472"/>
            <a:gd name="adj4" fmla="val 5400251"/>
            <a:gd name="adj5" fmla="val 5932"/>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2AC79-9257-4324-9E8A-B945D3796295}">
      <dsp:nvSpPr>
        <dsp:cNvPr id="0" name=""/>
        <dsp:cNvSpPr/>
      </dsp:nvSpPr>
      <dsp:spPr>
        <a:xfrm>
          <a:off x="53275" y="82595"/>
          <a:ext cx="3391515" cy="3391515"/>
        </a:xfrm>
        <a:prstGeom prst="circularArrow">
          <a:avLst>
            <a:gd name="adj1" fmla="val 5085"/>
            <a:gd name="adj2" fmla="val 327528"/>
            <a:gd name="adj3" fmla="val 12272472"/>
            <a:gd name="adj4" fmla="val 9000000"/>
            <a:gd name="adj5" fmla="val 5932"/>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93F4A9-F911-470C-A41C-C919C79C1F4F}">
      <dsp:nvSpPr>
        <dsp:cNvPr id="0" name=""/>
        <dsp:cNvSpPr/>
      </dsp:nvSpPr>
      <dsp:spPr>
        <a:xfrm>
          <a:off x="89202" y="20441"/>
          <a:ext cx="3391515" cy="3391515"/>
        </a:xfrm>
        <a:prstGeom prst="circularArrow">
          <a:avLst>
            <a:gd name="adj1" fmla="val 5085"/>
            <a:gd name="adj2" fmla="val 327528"/>
            <a:gd name="adj3" fmla="val 15872221"/>
            <a:gd name="adj4" fmla="val 126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66001" y="205051"/>
          <a:ext cx="2434000" cy="2434000"/>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err="1"/>
            <a:t>Οργανωσιακό</a:t>
          </a:r>
          <a:r>
            <a:rPr lang="el-GR" sz="1000" kern="1200" noProof="0" dirty="0"/>
            <a:t> </a:t>
          </a:r>
        </a:p>
      </dsp:txBody>
      <dsp:txXfrm>
        <a:off x="1535738" y="614195"/>
        <a:ext cx="782357" cy="521571"/>
      </dsp:txXfrm>
    </dsp:sp>
    <dsp:sp modelId="{53A0B85F-B0D9-4D43-B5AF-D969A0F91679}">
      <dsp:nvSpPr>
        <dsp:cNvPr id="0" name=""/>
        <dsp:cNvSpPr/>
      </dsp:nvSpPr>
      <dsp:spPr>
        <a:xfrm>
          <a:off x="286864" y="269958"/>
          <a:ext cx="2434000" cy="2434000"/>
        </a:xfrm>
        <a:prstGeom prst="pie">
          <a:avLst>
            <a:gd name="adj1" fmla="val 20520000"/>
            <a:gd name="adj2" fmla="val 324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Οικονομικό</a:t>
          </a:r>
        </a:p>
      </dsp:txBody>
      <dsp:txXfrm>
        <a:off x="1854476" y="1382064"/>
        <a:ext cx="724405" cy="579524"/>
      </dsp:txXfrm>
    </dsp:sp>
    <dsp:sp modelId="{3794A654-D833-4DD0-B28A-72FC65D7EA58}">
      <dsp:nvSpPr>
        <dsp:cNvPr id="0" name=""/>
        <dsp:cNvSpPr/>
      </dsp:nvSpPr>
      <dsp:spPr>
        <a:xfrm>
          <a:off x="231809" y="309945"/>
          <a:ext cx="2434000" cy="2434000"/>
        </a:xfrm>
        <a:prstGeom prst="pie">
          <a:avLst>
            <a:gd name="adj1" fmla="val 3240000"/>
            <a:gd name="adj2" fmla="val 756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Ιδεολογικό </a:t>
          </a:r>
        </a:p>
      </dsp:txBody>
      <dsp:txXfrm>
        <a:off x="1101095" y="2019541"/>
        <a:ext cx="695428" cy="637476"/>
      </dsp:txXfrm>
    </dsp:sp>
    <dsp:sp modelId="{AE73D72D-345B-479D-BF91-CDA02CB54440}">
      <dsp:nvSpPr>
        <dsp:cNvPr id="0" name=""/>
        <dsp:cNvSpPr/>
      </dsp:nvSpPr>
      <dsp:spPr>
        <a:xfrm>
          <a:off x="176754" y="269958"/>
          <a:ext cx="2434000" cy="2434000"/>
        </a:xfrm>
        <a:prstGeom prst="pie">
          <a:avLst>
            <a:gd name="adj1" fmla="val 7560000"/>
            <a:gd name="adj2" fmla="val 1188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Πολιτισμικό</a:t>
          </a:r>
        </a:p>
      </dsp:txBody>
      <dsp:txXfrm>
        <a:off x="318738" y="1382064"/>
        <a:ext cx="724405" cy="579524"/>
      </dsp:txXfrm>
    </dsp:sp>
    <dsp:sp modelId="{BD655BB7-0A4A-4DFC-BE36-F18E396E12F4}">
      <dsp:nvSpPr>
        <dsp:cNvPr id="0" name=""/>
        <dsp:cNvSpPr/>
      </dsp:nvSpPr>
      <dsp:spPr>
        <a:xfrm>
          <a:off x="197617" y="205051"/>
          <a:ext cx="2434000" cy="2434000"/>
        </a:xfrm>
        <a:prstGeom prst="pie">
          <a:avLst>
            <a:gd name="adj1" fmla="val 1188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Πολιτικό</a:t>
          </a:r>
        </a:p>
      </dsp:txBody>
      <dsp:txXfrm>
        <a:off x="579523" y="614195"/>
        <a:ext cx="782357" cy="521571"/>
      </dsp:txXfrm>
    </dsp:sp>
    <dsp:sp modelId="{289D1D46-06B0-47FC-B141-E06DCBFC786A}">
      <dsp:nvSpPr>
        <dsp:cNvPr id="0" name=""/>
        <dsp:cNvSpPr/>
      </dsp:nvSpPr>
      <dsp:spPr>
        <a:xfrm>
          <a:off x="115210" y="54375"/>
          <a:ext cx="2735353" cy="2735353"/>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94BB0C-F564-457B-A58F-760216EE8D53}">
      <dsp:nvSpPr>
        <dsp:cNvPr id="0" name=""/>
        <dsp:cNvSpPr/>
      </dsp:nvSpPr>
      <dsp:spPr>
        <a:xfrm>
          <a:off x="136356" y="119260"/>
          <a:ext cx="2735353" cy="2735353"/>
        </a:xfrm>
        <a:prstGeom prst="circularArrow">
          <a:avLst>
            <a:gd name="adj1" fmla="val 5085"/>
            <a:gd name="adj2" fmla="val 327528"/>
            <a:gd name="adj3" fmla="val 2912753"/>
            <a:gd name="adj4" fmla="val 20519953"/>
            <a:gd name="adj5" fmla="val 5932"/>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972C9-F36B-4E1D-AE4B-F6E49A359C58}">
      <dsp:nvSpPr>
        <dsp:cNvPr id="0" name=""/>
        <dsp:cNvSpPr/>
      </dsp:nvSpPr>
      <dsp:spPr>
        <a:xfrm>
          <a:off x="81133" y="159370"/>
          <a:ext cx="2735353" cy="2735353"/>
        </a:xfrm>
        <a:prstGeom prst="circularArrow">
          <a:avLst>
            <a:gd name="adj1" fmla="val 5085"/>
            <a:gd name="adj2" fmla="val 327528"/>
            <a:gd name="adj3" fmla="val 7232777"/>
            <a:gd name="adj4" fmla="val 3239695"/>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FFB36-FD58-4B57-B05F-8805614748BB}">
      <dsp:nvSpPr>
        <dsp:cNvPr id="0" name=""/>
        <dsp:cNvSpPr/>
      </dsp:nvSpPr>
      <dsp:spPr>
        <a:xfrm>
          <a:off x="25910" y="119260"/>
          <a:ext cx="2735353" cy="2735353"/>
        </a:xfrm>
        <a:prstGeom prst="circularArrow">
          <a:avLst>
            <a:gd name="adj1" fmla="val 5085"/>
            <a:gd name="adj2" fmla="val 327528"/>
            <a:gd name="adj3" fmla="val 11552519"/>
            <a:gd name="adj4" fmla="val 7559718"/>
            <a:gd name="adj5" fmla="val 5932"/>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48D56-9DDD-4905-8CA3-1DB3532FD14D}">
      <dsp:nvSpPr>
        <dsp:cNvPr id="0" name=""/>
        <dsp:cNvSpPr/>
      </dsp:nvSpPr>
      <dsp:spPr>
        <a:xfrm>
          <a:off x="47056" y="54375"/>
          <a:ext cx="2735353" cy="2735353"/>
        </a:xfrm>
        <a:prstGeom prst="circularArrow">
          <a:avLst>
            <a:gd name="adj1" fmla="val 5085"/>
            <a:gd name="adj2" fmla="val 327528"/>
            <a:gd name="adj3" fmla="val 15872148"/>
            <a:gd name="adj4" fmla="val 11880111"/>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72979" y="250591"/>
          <a:ext cx="2356657" cy="2356657"/>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sz="1100" b="1"/>
          </a:pPr>
          <a:r>
            <a:rPr lang="el-GR" sz="1000" kern="1200" noProof="0" dirty="0"/>
            <a:t>Πολιτισμικά</a:t>
          </a:r>
        </a:p>
        <a:p>
          <a:pPr lvl="0" algn="ctr" defTabSz="444500">
            <a:lnSpc>
              <a:spcPct val="90000"/>
            </a:lnSpc>
            <a:spcBef>
              <a:spcPct val="0"/>
            </a:spcBef>
            <a:spcAft>
              <a:spcPct val="35000"/>
            </a:spcAft>
            <a:defRPr sz="1100" b="1"/>
          </a:pPr>
          <a:r>
            <a:rPr lang="el-GR" sz="1000" kern="1200" noProof="0" dirty="0"/>
            <a:t>(Αξίες, ιδέες, αρχές) </a:t>
          </a:r>
        </a:p>
      </dsp:txBody>
      <dsp:txXfrm>
        <a:off x="1514994" y="749978"/>
        <a:ext cx="841663" cy="701386"/>
      </dsp:txXfrm>
    </dsp:sp>
    <dsp:sp modelId="{53A0B85F-B0D9-4D43-B5AF-D969A0F91679}">
      <dsp:nvSpPr>
        <dsp:cNvPr id="0" name=""/>
        <dsp:cNvSpPr/>
      </dsp:nvSpPr>
      <dsp:spPr>
        <a:xfrm>
          <a:off x="224443" y="334757"/>
          <a:ext cx="2356657" cy="2356657"/>
        </a:xfrm>
        <a:prstGeom prst="pie">
          <a:avLst>
            <a:gd name="adj1" fmla="val 1800000"/>
            <a:gd name="adj2" fmla="val 90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sz="1100" b="1"/>
          </a:pPr>
          <a:r>
            <a:rPr lang="el-GR" sz="1000" kern="1200" noProof="0" dirty="0"/>
            <a:t>Κοινωνικές Ανάγκες (Καθεστώς, Ρόλος, Εξουσία)</a:t>
          </a:r>
        </a:p>
      </dsp:txBody>
      <dsp:txXfrm>
        <a:off x="785552" y="1863779"/>
        <a:ext cx="1262495" cy="617219"/>
      </dsp:txXfrm>
    </dsp:sp>
    <dsp:sp modelId="{3794A654-D833-4DD0-B28A-72FC65D7EA58}">
      <dsp:nvSpPr>
        <dsp:cNvPr id="0" name=""/>
        <dsp:cNvSpPr/>
      </dsp:nvSpPr>
      <dsp:spPr>
        <a:xfrm>
          <a:off x="175907" y="250591"/>
          <a:ext cx="2356657" cy="2356657"/>
        </a:xfrm>
        <a:prstGeom prst="pie">
          <a:avLst>
            <a:gd name="adj1" fmla="val 90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sz="1100" b="1"/>
          </a:pPr>
          <a:r>
            <a:rPr lang="el-GR" sz="1000" kern="1200" noProof="0" dirty="0"/>
            <a:t>Υλικά</a:t>
          </a:r>
        </a:p>
        <a:p>
          <a:pPr lvl="0" algn="ctr" defTabSz="444500">
            <a:lnSpc>
              <a:spcPct val="90000"/>
            </a:lnSpc>
            <a:spcBef>
              <a:spcPct val="0"/>
            </a:spcBef>
            <a:spcAft>
              <a:spcPct val="35000"/>
            </a:spcAft>
            <a:defRPr sz="1100" b="1"/>
          </a:pPr>
          <a:r>
            <a:rPr lang="el-GR" sz="1000" kern="1200" noProof="0" dirty="0"/>
            <a:t>(Πόροι)</a:t>
          </a:r>
        </a:p>
      </dsp:txBody>
      <dsp:txXfrm>
        <a:off x="448887" y="749978"/>
        <a:ext cx="841663" cy="701386"/>
      </dsp:txXfrm>
    </dsp:sp>
    <dsp:sp modelId="{289D1D46-06B0-47FC-B141-E06DCBFC786A}">
      <dsp:nvSpPr>
        <dsp:cNvPr id="0" name=""/>
        <dsp:cNvSpPr/>
      </dsp:nvSpPr>
      <dsp:spPr>
        <a:xfrm>
          <a:off x="115817" y="82562"/>
          <a:ext cx="2648434" cy="2648434"/>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78555" y="188720"/>
          <a:ext cx="2648434" cy="2648434"/>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1F76D2-4D2A-4F25-BA8F-23E33E0D4707}">
      <dsp:nvSpPr>
        <dsp:cNvPr id="0" name=""/>
        <dsp:cNvSpPr/>
      </dsp:nvSpPr>
      <dsp:spPr>
        <a:xfrm>
          <a:off x="29824" y="104703"/>
          <a:ext cx="2648434" cy="2648434"/>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180041" y="173692"/>
          <a:ext cx="1767854" cy="1767854"/>
        </a:xfrm>
        <a:prstGeom prst="pie">
          <a:avLst>
            <a:gd name="adj1" fmla="val 162000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Με ελαφρύ οπλισμό</a:t>
          </a:r>
        </a:p>
      </dsp:txBody>
      <dsp:txXfrm>
        <a:off x="1118478" y="540101"/>
        <a:ext cx="652422" cy="484055"/>
      </dsp:txXfrm>
    </dsp:sp>
    <dsp:sp modelId="{53A0B85F-B0D9-4D43-B5AF-D969A0F91679}">
      <dsp:nvSpPr>
        <dsp:cNvPr id="0" name=""/>
        <dsp:cNvSpPr/>
      </dsp:nvSpPr>
      <dsp:spPr>
        <a:xfrm>
          <a:off x="180041" y="233041"/>
          <a:ext cx="1767854" cy="1767854"/>
        </a:xfrm>
        <a:prstGeom prst="pie">
          <a:avLst>
            <a:gd name="adj1" fmla="val 0"/>
            <a:gd name="adj2" fmla="val 54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Ένοπλη</a:t>
          </a:r>
        </a:p>
      </dsp:txBody>
      <dsp:txXfrm>
        <a:off x="1118478" y="1150432"/>
        <a:ext cx="652422" cy="484055"/>
      </dsp:txXfrm>
    </dsp:sp>
    <dsp:sp modelId="{3794A654-D833-4DD0-B28A-72FC65D7EA58}">
      <dsp:nvSpPr>
        <dsp:cNvPr id="0" name=""/>
        <dsp:cNvSpPr/>
      </dsp:nvSpPr>
      <dsp:spPr>
        <a:xfrm>
          <a:off x="120692" y="233041"/>
          <a:ext cx="1767854" cy="1767854"/>
        </a:xfrm>
        <a:prstGeom prst="pie">
          <a:avLst>
            <a:gd name="adj1" fmla="val 5400000"/>
            <a:gd name="adj2" fmla="val 108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Πόλεμος</a:t>
          </a:r>
        </a:p>
      </dsp:txBody>
      <dsp:txXfrm>
        <a:off x="297688" y="1150432"/>
        <a:ext cx="652422" cy="484055"/>
      </dsp:txXfrm>
    </dsp:sp>
    <dsp:sp modelId="{AE73D72D-345B-479D-BF91-CDA02CB54440}">
      <dsp:nvSpPr>
        <dsp:cNvPr id="0" name=""/>
        <dsp:cNvSpPr/>
      </dsp:nvSpPr>
      <dsp:spPr>
        <a:xfrm>
          <a:off x="120692" y="173692"/>
          <a:ext cx="1767854" cy="1767854"/>
        </a:xfrm>
        <a:prstGeom prst="pie">
          <a:avLst>
            <a:gd name="adj1" fmla="val 108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a:t>Μη βίαιη</a:t>
          </a:r>
        </a:p>
      </dsp:txBody>
      <dsp:txXfrm>
        <a:off x="297688" y="540101"/>
        <a:ext cx="652422" cy="484055"/>
      </dsp:txXfrm>
    </dsp:sp>
    <dsp:sp modelId="{289D1D46-06B0-47FC-B141-E06DCBFC786A}">
      <dsp:nvSpPr>
        <dsp:cNvPr id="0" name=""/>
        <dsp:cNvSpPr/>
      </dsp:nvSpPr>
      <dsp:spPr>
        <a:xfrm>
          <a:off x="70603" y="64253"/>
          <a:ext cx="1986732" cy="1986732"/>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52861" y="128033"/>
          <a:ext cx="1986732" cy="1986732"/>
        </a:xfrm>
        <a:prstGeom prst="circularArrow">
          <a:avLst>
            <a:gd name="adj1" fmla="val 5085"/>
            <a:gd name="adj2" fmla="val 327528"/>
            <a:gd name="adj3" fmla="val 5072472"/>
            <a:gd name="adj4" fmla="val 0"/>
            <a:gd name="adj5" fmla="val 5932"/>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308DA7-53CF-4FF5-B459-E95A1B147C72}">
      <dsp:nvSpPr>
        <dsp:cNvPr id="0" name=""/>
        <dsp:cNvSpPr/>
      </dsp:nvSpPr>
      <dsp:spPr>
        <a:xfrm>
          <a:off x="11253" y="123603"/>
          <a:ext cx="1986732" cy="1986732"/>
        </a:xfrm>
        <a:prstGeom prst="circularArrow">
          <a:avLst>
            <a:gd name="adj1" fmla="val 5085"/>
            <a:gd name="adj2" fmla="val 327528"/>
            <a:gd name="adj3" fmla="val 10472472"/>
            <a:gd name="adj4" fmla="val 5400000"/>
            <a:gd name="adj5" fmla="val 5932"/>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18739-46CB-494B-8AC9-64488A809CAD}">
      <dsp:nvSpPr>
        <dsp:cNvPr id="0" name=""/>
        <dsp:cNvSpPr/>
      </dsp:nvSpPr>
      <dsp:spPr>
        <a:xfrm>
          <a:off x="11253" y="64253"/>
          <a:ext cx="1986732" cy="1986732"/>
        </a:xfrm>
        <a:prstGeom prst="circularArrow">
          <a:avLst>
            <a:gd name="adj1" fmla="val 5085"/>
            <a:gd name="adj2" fmla="val 327528"/>
            <a:gd name="adj3" fmla="val 15872472"/>
            <a:gd name="adj4" fmla="val 108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noProof="0" dirty="0" err="1"/>
            <a:t>Κατα</a:t>
          </a:r>
          <a:r>
            <a:rPr lang="el-GR" sz="1000" kern="1200" noProof="0" dirty="0"/>
            <a:t>-στροφικές</a:t>
          </a:r>
          <a:endParaRPr lang="el-GR" sz="1000" b="1" kern="1200" noProof="0" dirty="0"/>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defRPr sz="1100" b="1"/>
          </a:pPr>
          <a:r>
            <a:rPr lang="el-GR" sz="1000" kern="1200" noProof="0" dirty="0" err="1"/>
            <a:t>Εποικο-δομητικές</a:t>
          </a:r>
          <a:endParaRPr lang="el-GR" sz="1000" b="1" kern="1200" noProof="0" dirty="0"/>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dirty="0"/>
            <a:t>Κρυμμένη</a:t>
          </a:r>
          <a:endParaRPr sz="1000" kern="1200" dirty="0"/>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defRPr b="1"/>
          </a:pPr>
          <a:r>
            <a:rPr lang="el-GR" sz="1000" kern="1200" dirty="0"/>
            <a:t>Προφανής</a:t>
          </a:r>
          <a:endParaRPr sz="1000" kern="1200" dirty="0"/>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6509-964F-4BC6-BFE4-58BF51628513}">
      <dsp:nvSpPr>
        <dsp:cNvPr id="0" name=""/>
        <dsp:cNvSpPr/>
      </dsp:nvSpPr>
      <dsp:spPr>
        <a:xfrm>
          <a:off x="1820693" y="-23212"/>
          <a:ext cx="2043171" cy="2043379"/>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F38CF-6BCB-4CEC-9103-21102681BAD5}">
      <dsp:nvSpPr>
        <dsp:cNvPr id="0" name=""/>
        <dsp:cNvSpPr/>
      </dsp:nvSpPr>
      <dsp:spPr>
        <a:xfrm>
          <a:off x="2119644" y="739648"/>
          <a:ext cx="1462974"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defRPr b="1"/>
          </a:pPr>
          <a:r>
            <a:rPr lang="el-GR" sz="1400" kern="1200" noProof="0" dirty="0" err="1"/>
            <a:t>Ενδοπροσωπική</a:t>
          </a:r>
          <a:endParaRPr lang="el-GR" sz="1400" kern="1200" noProof="0" dirty="0"/>
        </a:p>
      </dsp:txBody>
      <dsp:txXfrm>
        <a:off x="2119644" y="739648"/>
        <a:ext cx="1462974" cy="570043"/>
      </dsp:txXfrm>
    </dsp:sp>
    <dsp:sp modelId="{36FDC14C-34E9-460B-AC99-EC4704536E2D}">
      <dsp:nvSpPr>
        <dsp:cNvPr id="0" name=""/>
        <dsp:cNvSpPr/>
      </dsp:nvSpPr>
      <dsp:spPr>
        <a:xfrm>
          <a:off x="1262317" y="1174225"/>
          <a:ext cx="2043171" cy="2043379"/>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39D49-58FC-4A83-976C-E918E51CAC18}">
      <dsp:nvSpPr>
        <dsp:cNvPr id="0" name=""/>
        <dsp:cNvSpPr/>
      </dsp:nvSpPr>
      <dsp:spPr>
        <a:xfrm>
          <a:off x="1711117"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defRPr b="1"/>
          </a:pPr>
          <a:r>
            <a:rPr lang="el-GR" sz="1400" kern="1200" noProof="0" dirty="0"/>
            <a:t>Διαπροσωπική</a:t>
          </a:r>
        </a:p>
      </dsp:txBody>
      <dsp:txXfrm>
        <a:off x="1711117" y="1916040"/>
        <a:ext cx="1140205" cy="570043"/>
      </dsp:txXfrm>
    </dsp:sp>
    <dsp:sp modelId="{BC958770-94AD-4FA9-A52D-49B3F5A59247}">
      <dsp:nvSpPr>
        <dsp:cNvPr id="0" name=""/>
        <dsp:cNvSpPr/>
      </dsp:nvSpPr>
      <dsp:spPr>
        <a:xfrm>
          <a:off x="1829929" y="2352785"/>
          <a:ext cx="2043171" cy="2043379"/>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86F74-756E-4C8C-90C4-4D796632B795}">
      <dsp:nvSpPr>
        <dsp:cNvPr id="0" name=""/>
        <dsp:cNvSpPr/>
      </dsp:nvSpPr>
      <dsp:spPr>
        <a:xfrm>
          <a:off x="2281028"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defRPr b="1"/>
          </a:pPr>
          <a:r>
            <a:rPr lang="el-GR" sz="1400" kern="1200" noProof="0" dirty="0" err="1"/>
            <a:t>Ενδοομαδική</a:t>
          </a:r>
          <a:endParaRPr lang="el-GR" sz="1400" kern="1200" noProof="0" dirty="0"/>
        </a:p>
      </dsp:txBody>
      <dsp:txXfrm>
        <a:off x="2281028" y="3092433"/>
        <a:ext cx="1140205" cy="570043"/>
      </dsp:txXfrm>
    </dsp:sp>
    <dsp:sp modelId="{B8E0D776-C212-4CFA-AD2A-0DA7B34BD5CC}">
      <dsp:nvSpPr>
        <dsp:cNvPr id="0" name=""/>
        <dsp:cNvSpPr/>
      </dsp:nvSpPr>
      <dsp:spPr>
        <a:xfrm>
          <a:off x="1407957" y="3662477"/>
          <a:ext cx="1755341" cy="1756189"/>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84678-12F1-4FBD-A480-B5278EA90A81}">
      <dsp:nvSpPr>
        <dsp:cNvPr id="0" name=""/>
        <dsp:cNvSpPr/>
      </dsp:nvSpPr>
      <dsp:spPr>
        <a:xfrm>
          <a:off x="1711117"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defRPr b="1"/>
          </a:pPr>
          <a:r>
            <a:rPr lang="el-GR" sz="1400" kern="1200" noProof="0" dirty="0" err="1"/>
            <a:t>Διαομαδική</a:t>
          </a:r>
          <a:endParaRPr lang="el-GR" sz="1400" kern="1200" noProof="0" dirty="0"/>
        </a:p>
      </dsp:txBody>
      <dsp:txXfrm>
        <a:off x="1711117" y="4268825"/>
        <a:ext cx="1140205" cy="5700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1877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20610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20016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40457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6177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7124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5394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48279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62802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18165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18292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264496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26010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85778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95126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18958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99116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59931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sz="2200" kern="1200">
                <a:solidFill>
                  <a:srgbClr val="D8134D"/>
                </a:solidFill>
                <a:latin typeface="+mn-lt"/>
                <a:ea typeface="+mj-ea"/>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sp>
        <p:nvSpPr>
          <p:cNvPr id="12" name="TextBox 80">
            <a:extLst>
              <a:ext uri="{FF2B5EF4-FFF2-40B4-BE49-F238E27FC236}">
                <a16:creationId xmlns:a16="http://schemas.microsoft.com/office/drawing/2014/main" id="{35F1C042-6055-BC42-BA38-3D42315D00AC}"/>
              </a:ext>
            </a:extLst>
          </p:cNvPr>
          <p:cNvSpPr txBox="1">
            <a:spLocks noChangeArrowheads="1"/>
          </p:cNvSpPr>
          <p:nvPr userDrawn="1"/>
        </p:nvSpPr>
        <p:spPr bwMode="auto">
          <a:xfrm>
            <a:off x="-1008" y="1314"/>
            <a:ext cx="346644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Επίλυση συγκρούσεων</a:t>
            </a:r>
          </a:p>
        </p:txBody>
      </p:sp>
      <p:sp>
        <p:nvSpPr>
          <p:cNvPr id="13" name="Oval 8">
            <a:extLst>
              <a:ext uri="{FF2B5EF4-FFF2-40B4-BE49-F238E27FC236}">
                <a16:creationId xmlns:a16="http://schemas.microsoft.com/office/drawing/2014/main" id="{8CB3EC9F-0589-9E9D-C1BB-92B4D18411E2}"/>
              </a:ext>
            </a:extLst>
          </p:cNvPr>
          <p:cNvSpPr/>
          <p:nvPr userDrawn="1"/>
        </p:nvSpPr>
        <p:spPr bwMode="auto">
          <a:xfrm>
            <a:off x="323453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4" name="TextBox 13">
            <a:extLst>
              <a:ext uri="{FF2B5EF4-FFF2-40B4-BE49-F238E27FC236}">
                <a16:creationId xmlns:a16="http://schemas.microsoft.com/office/drawing/2014/main" id="{FF2880DE-2C3C-6E51-D820-A3B3B73878D2}"/>
              </a:ext>
            </a:extLst>
          </p:cNvPr>
          <p:cNvSpPr txBox="1">
            <a:spLocks noChangeArrowheads="1"/>
          </p:cNvSpPr>
          <p:nvPr userDrawn="1"/>
        </p:nvSpPr>
        <p:spPr bwMode="auto">
          <a:xfrm>
            <a:off x="329309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dirty="0"/>
              <a:t>3</a:t>
            </a:r>
          </a:p>
        </p:txBody>
      </p:sp>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lvl2pPr>
            <a:lvl3pPr marL="1143000" indent="-228600">
              <a:buFont typeface="Courier New" panose="02070309020205020404" pitchFamily="49" charset="0"/>
              <a:buChar char="o"/>
            </a:lvl3pPr>
            <a:lvl5pPr marL="2057400" indent="-228600">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8" y="1314"/>
            <a:ext cx="346644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Επίλυση συγκρούσεων</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323453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329309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dirty="0"/>
              <a:t>3</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lvl1pPr>
            <a:lvl2pPr marL="685800" indent="-228600">
              <a:buClr>
                <a:srgbClr val="95C11F"/>
              </a:buClr>
              <a:buFont typeface="Arial" panose="020B0604020202020204" pitchFamily="34" charset="0"/>
              <a:buChar char="•"/>
            </a:lvl2pPr>
            <a:lvl3pPr marL="1143000" indent="-228600">
              <a:buClr>
                <a:srgbClr val="95C11F"/>
              </a:buClr>
              <a:buFont typeface="Courier New" panose="02070309020205020404" pitchFamily="49" charset="0"/>
              <a:buChar char="o"/>
            </a:lvl3pPr>
            <a:lvl4pPr>
              <a:buClr>
                <a:srgbClr val="95C11F"/>
              </a:buClr>
            </a:lvl4pPr>
            <a:lvl5pPr marL="2057400" indent="-228600">
              <a:buClr>
                <a:srgbClr val="95C11F"/>
              </a:buClr>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lvl1pPr>
            <a:lvl2pPr marL="685800" indent="-228600">
              <a:buClr>
                <a:srgbClr val="95C11F"/>
              </a:buClr>
              <a:buFont typeface="Arial" panose="020B0604020202020204" pitchFamily="34" charset="0"/>
              <a:buChar char="•"/>
            </a:lvl2pPr>
            <a:lvl3pPr marL="1143000" indent="-228600">
              <a:buClr>
                <a:srgbClr val="95C11F"/>
              </a:buClr>
              <a:buFont typeface="Courier New" panose="02070309020205020404" pitchFamily="49" charset="0"/>
              <a:buChar char="o"/>
            </a:lvl3pPr>
            <a:lvl4pPr>
              <a:buClr>
                <a:srgbClr val="95C11F"/>
              </a:buClr>
            </a:lvl4pPr>
            <a:lvl5pPr marL="2057400" indent="-228600">
              <a:buClr>
                <a:srgbClr val="95C11F"/>
              </a:buClr>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2" name="TextBox 80">
            <a:extLst>
              <a:ext uri="{FF2B5EF4-FFF2-40B4-BE49-F238E27FC236}">
                <a16:creationId xmlns:a16="http://schemas.microsoft.com/office/drawing/2014/main" id="{A723E17B-BB8D-33FB-3479-C16F66C0C0F3}"/>
              </a:ext>
            </a:extLst>
          </p:cNvPr>
          <p:cNvSpPr txBox="1">
            <a:spLocks noChangeArrowheads="1"/>
          </p:cNvSpPr>
          <p:nvPr userDrawn="1"/>
        </p:nvSpPr>
        <p:spPr bwMode="auto">
          <a:xfrm>
            <a:off x="-1008" y="1314"/>
            <a:ext cx="346644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Επίλυση συγκρούσεων</a:t>
            </a:r>
          </a:p>
        </p:txBody>
      </p:sp>
      <p:sp>
        <p:nvSpPr>
          <p:cNvPr id="13" name="Oval 8">
            <a:extLst>
              <a:ext uri="{FF2B5EF4-FFF2-40B4-BE49-F238E27FC236}">
                <a16:creationId xmlns:a16="http://schemas.microsoft.com/office/drawing/2014/main" id="{0F52CC13-9995-3FA6-2FE8-0158448664D3}"/>
              </a:ext>
            </a:extLst>
          </p:cNvPr>
          <p:cNvSpPr/>
          <p:nvPr userDrawn="1"/>
        </p:nvSpPr>
        <p:spPr bwMode="auto">
          <a:xfrm>
            <a:off x="323453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4" name="TextBox 13">
            <a:extLst>
              <a:ext uri="{FF2B5EF4-FFF2-40B4-BE49-F238E27FC236}">
                <a16:creationId xmlns:a16="http://schemas.microsoft.com/office/drawing/2014/main" id="{9E730730-C50C-F959-64CC-D6AAF6977667}"/>
              </a:ext>
            </a:extLst>
          </p:cNvPr>
          <p:cNvSpPr txBox="1">
            <a:spLocks noChangeArrowheads="1"/>
          </p:cNvSpPr>
          <p:nvPr userDrawn="1"/>
        </p:nvSpPr>
        <p:spPr bwMode="auto">
          <a:xfrm>
            <a:off x="329309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dirty="0"/>
              <a:t>3</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2" name="TextBox 80">
            <a:extLst>
              <a:ext uri="{FF2B5EF4-FFF2-40B4-BE49-F238E27FC236}">
                <a16:creationId xmlns:a16="http://schemas.microsoft.com/office/drawing/2014/main" id="{02D0C347-84D4-C502-E729-88B0E2ADFC27}"/>
              </a:ext>
            </a:extLst>
          </p:cNvPr>
          <p:cNvSpPr txBox="1">
            <a:spLocks noChangeArrowheads="1"/>
          </p:cNvSpPr>
          <p:nvPr userDrawn="1"/>
        </p:nvSpPr>
        <p:spPr bwMode="auto">
          <a:xfrm>
            <a:off x="-1008" y="1314"/>
            <a:ext cx="346644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Επίλυση συγκρούσεων</a:t>
            </a:r>
          </a:p>
        </p:txBody>
      </p:sp>
      <p:sp>
        <p:nvSpPr>
          <p:cNvPr id="6" name="Oval 8">
            <a:extLst>
              <a:ext uri="{FF2B5EF4-FFF2-40B4-BE49-F238E27FC236}">
                <a16:creationId xmlns:a16="http://schemas.microsoft.com/office/drawing/2014/main" id="{E3FCB2A4-6255-F729-AC84-7A4C99E5B669}"/>
              </a:ext>
            </a:extLst>
          </p:cNvPr>
          <p:cNvSpPr/>
          <p:nvPr userDrawn="1"/>
        </p:nvSpPr>
        <p:spPr bwMode="auto">
          <a:xfrm>
            <a:off x="323453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7" name="TextBox 6">
            <a:extLst>
              <a:ext uri="{FF2B5EF4-FFF2-40B4-BE49-F238E27FC236}">
                <a16:creationId xmlns:a16="http://schemas.microsoft.com/office/drawing/2014/main" id="{58D1133E-7E4B-04E1-A7CE-57CDB0CF4E32}"/>
              </a:ext>
            </a:extLst>
          </p:cNvPr>
          <p:cNvSpPr txBox="1">
            <a:spLocks noChangeArrowheads="1"/>
          </p:cNvSpPr>
          <p:nvPr userDrawn="1"/>
        </p:nvSpPr>
        <p:spPr bwMode="auto">
          <a:xfrm>
            <a:off x="329309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rPr dirty="0"/>
              <a:t>3</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Στυλώυ004</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a:normAutofit/>
          </a:body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sk/illustrations/ne%C4%8D%C3%ADslovan%C3%BD-chaos-3192273/"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theintacton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pixabay.com/service/licens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ixabay.com/vectors/people-silhouette-defense-battle-5584156/" TargetMode="External"/><Relationship Id="rId5" Type="http://schemas.openxmlformats.org/officeDocument/2006/relationships/image" Target="../media/image20.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s://www.indeed.com/career-advice/career-development/conflict-resolution-strategies" TargetMode="External"/><Relationship Id="rId4" Type="http://schemas.openxmlformats.org/officeDocument/2006/relationships/hyperlink" Target="https://pixabay.com/sk/illustrations/ne%C4%8D%C3%ADslovan%C3%BD-chaos-319227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photos/smiley-emoticon-anger-angry-297910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pixabay.com/pt/illustrations/gest%C3%A3o-trabalho-em-conjunto-encontro-216148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vectors/conflict-mind-map-1458409/"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3.amazonaws.com/ssrc-cdn1/crmuploads/new_publication_3/the-field-of-disinformation-democratic-processes-and-conflict-prevention-a-scan-of-the-literature.pdf" TargetMode="External"/><Relationship Id="rId3" Type="http://schemas.openxmlformats.org/officeDocument/2006/relationships/hyperlink" Target="https://pjp-eu.coe.int/en/web/youth-partnership/t-kit-12-youth-transforming-conflict" TargetMode="External"/><Relationship Id="rId7" Type="http://schemas.openxmlformats.org/officeDocument/2006/relationships/hyperlink" Target="https://www.sciencedirect.com/science/article/pii/S0147176705000702?via%3Dihub"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semanticscholar.org/paper/MANAGING-CONFLICTS-WITHIN-ORGANIZATIONAL-CULTURE-IN-Hener/9e186d8523a2c83197614590d78c937436ab3cab" TargetMode="External"/><Relationship Id="rId5" Type="http://schemas.openxmlformats.org/officeDocument/2006/relationships/hyperlink" Target="https://thebusinessprofessor.com/en_US/management-leadership-organizational-behavior/conflict-management-in-groups" TargetMode="External"/><Relationship Id="rId10" Type="http://schemas.openxmlformats.org/officeDocument/2006/relationships/hyperlink" Target="https://positivepsychology.com/conflict-resolution-in-the-workplace/?utm_content=cmp-true" TargetMode="External"/><Relationship Id="rId4" Type="http://schemas.openxmlformats.org/officeDocument/2006/relationships/hyperlink" Target="http://www.communicationcache.com/uploads/1/0/8/8/10887248/sources_of_conflict_and_methods_of_resolution.pdf" TargetMode="External"/><Relationship Id="rId9" Type="http://schemas.openxmlformats.org/officeDocument/2006/relationships/hyperlink" Target="https://www.semanticscholar.org/paper/SOURCES-OF-CONFLICTS-WITHIN-ORGANIZATIONS-AND-OF-Talmaciu-M%C4%83r%C4%83cine/0c2c95100714cceba34fbbc45c70c6492ec7564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photo/still-life-illustrating-ethics-concept_26407546.ht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photos/news-false-concept-information-51738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20.sv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hyperlink" Target="https://pixabay.com/service/license/" TargetMode="External"/><Relationship Id="rId10" Type="http://schemas.openxmlformats.org/officeDocument/2006/relationships/image" Target="../media/image18.png"/><Relationship Id="rId4" Type="http://schemas.openxmlformats.org/officeDocument/2006/relationships/hyperlink" Target="https://pixabay.com/illustrations/brain-think-throughts-psychology-4065092/" TargetMode="Externa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 Type="http://schemas.openxmlformats.org/officeDocument/2006/relationships/hyperlink" Target="https://pixabay.com/sk/illustrations/ne%C4%8D%C3%ADslovan%C3%BD-chaos-3192273/" TargetMode="External"/><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33" Type="http://schemas.microsoft.com/office/2007/relationships/diagramDrawing" Target="../diagrams/drawing8.xml"/><Relationship Id="rId2" Type="http://schemas.openxmlformats.org/officeDocument/2006/relationships/notesSlide" Target="../notesSlides/notesSlide8.xml"/><Relationship Id="rId16" Type="http://schemas.openxmlformats.org/officeDocument/2006/relationships/diagramQuickStyle" Target="../diagrams/quickStyle5.xml"/><Relationship Id="rId20" Type="http://schemas.openxmlformats.org/officeDocument/2006/relationships/diagramLayout" Target="../diagrams/layout6.xml"/><Relationship Id="rId29" Type="http://schemas.openxmlformats.org/officeDocument/2006/relationships/diagramData" Target="../diagrams/data8.xml"/><Relationship Id="rId1" Type="http://schemas.openxmlformats.org/officeDocument/2006/relationships/slideLayout" Target="../slideLayouts/slideLayout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diagramData" Target="../diagrams/data7.xml"/><Relationship Id="rId32" Type="http://schemas.openxmlformats.org/officeDocument/2006/relationships/diagramColors" Target="../diagrams/colors8.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10" Type="http://schemas.openxmlformats.org/officeDocument/2006/relationships/diagramLayout" Target="../diagrams/layout4.xml"/><Relationship Id="rId19" Type="http://schemas.openxmlformats.org/officeDocument/2006/relationships/diagramData" Target="../diagrams/data6.xml"/><Relationship Id="rId31" Type="http://schemas.openxmlformats.org/officeDocument/2006/relationships/diagramQuickStyle" Target="../diagrams/quickStyle8.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 Id="rId30" Type="http://schemas.openxmlformats.org/officeDocument/2006/relationships/diagramLayout" Target="../diagrams/layout8.xml"/><Relationship Id="rId8"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b="1">
                <a:effectLst/>
                <a:latin typeface="Calibri Light" panose="020F0302020204030204"/>
                <a:ea typeface="Verdana" panose="020B0604030504040204" pitchFamily="34" charset="0"/>
              </a:defRPr>
            </a:pPr>
            <a:r>
              <a:rPr sz="6000">
                <a:ln>
                  <a:noFill/>
                </a:ln>
                <a:solidFill>
                  <a:srgbClr val="D7124E"/>
                </a:solidFill>
                <a:uLnTx/>
                <a:uFillTx/>
              </a:rPr>
              <a:t>Ενότητα </a:t>
            </a:r>
            <a:r>
              <a:rPr sz="6000">
                <a:solidFill>
                  <a:srgbClr val="D7124E"/>
                </a:solidFill>
              </a:rPr>
              <a:t>3</a:t>
            </a:r>
            <a:r>
              <a:rPr sz="6000">
                <a:ln>
                  <a:noFill/>
                </a:ln>
                <a:solidFill>
                  <a:srgbClr val="D7124E"/>
                </a:solidFill>
                <a:uLnTx/>
                <a:uFillTx/>
              </a:rPr>
              <a:t> </a:t>
            </a:r>
            <a:r>
              <a:rPr sz="6000">
                <a:ln>
                  <a:noFill/>
                </a:ln>
                <a:solidFill>
                  <a:schemeClr val="tx1"/>
                </a:solidFill>
                <a:uLnTx/>
                <a:uFillTx/>
              </a:rPr>
              <a:t>Επίλυση συγκρούσεων</a:t>
            </a:r>
            <a:endParaRPr sz="3600" b="1">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600" b="1">
                <a:solidFill>
                  <a:srgbClr val="E89704"/>
                </a:solidFill>
                <a:latin typeface="Calibri Light" panose="020F0302020204030204"/>
              </a:defRPr>
            </a:pPr>
            <a:r>
              <a:rPr kern="1200">
                <a:ln>
                  <a:noFill/>
                </a:ln>
                <a:effectLst/>
                <a:uLnTx/>
                <a:uFillTx/>
                <a:ea typeface="+mn-ea"/>
                <a:cs typeface="+mn-cs"/>
              </a:rPr>
              <a:t>https://www.</a:t>
            </a:r>
            <a:r>
              <a:t>costaid</a:t>
            </a:r>
            <a:r>
              <a:rPr kern="1200">
                <a:ln>
                  <a:noFill/>
                </a:ln>
                <a:effectLst/>
                <a:uLnTx/>
                <a:uFillTx/>
                <a:ea typeface="+mn-ea"/>
                <a:cs typeface="+mn-cs"/>
              </a:rPr>
              <a:t>.eu</a:t>
            </a:r>
            <a:endParaRPr kumimoji="0" sz="1600" b="1" i="0" u="none" strike="noStrike" kern="1200" cap="none" normalizeH="0" baseline="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2"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13" name="Εικόνα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67236" y="2811879"/>
            <a:ext cx="10758456" cy="3803826"/>
          </a:xfrm>
        </p:spPr>
        <p:txBody>
          <a:bodyPr numCol="2">
            <a:noAutofit/>
          </a:bodyPr>
          <a:lstStyle/>
          <a:p>
            <a:pPr>
              <a:lnSpc>
                <a:spcPct val="90000"/>
              </a:lnSpc>
              <a:spcBef>
                <a:spcPts val="0"/>
              </a:spcBef>
              <a:defRPr sz="2000"/>
            </a:pPr>
            <a:r>
              <a:rPr lang="el-GR" b="1" dirty="0"/>
              <a:t>Προσωπικές διαφορές </a:t>
            </a:r>
            <a:r>
              <a:rPr lang="el-GR" dirty="0"/>
              <a:t>— τα προσωπικά χαρακτηριστικά και τα συναισθήματα είναι κοινές πηγές σύγκρουσης.</a:t>
            </a:r>
            <a:endParaRPr lang="el-GR" sz="2000" dirty="0"/>
          </a:p>
          <a:p>
            <a:pPr lvl="0">
              <a:lnSpc>
                <a:spcPct val="90000"/>
              </a:lnSpc>
              <a:spcBef>
                <a:spcPts val="0"/>
              </a:spcBef>
              <a:defRPr sz="2000"/>
            </a:pPr>
            <a:r>
              <a:rPr lang="el-GR" b="1" dirty="0"/>
              <a:t>Παρανόηση</a:t>
            </a:r>
            <a:r>
              <a:rPr lang="el-GR" dirty="0"/>
              <a:t> — όταν τα μέλη της ομάδας δεν κατανοούν τα καθήκοντα, τους ρόλους, τα δικαιώματα και τις ευθύνες τους μέσα σε μια ομάδα ή δεν ερμηνεύουν αντικειμενικά τις πληροφορίες.</a:t>
            </a:r>
            <a:endParaRPr lang="el-GR" sz="2000" dirty="0"/>
          </a:p>
          <a:p>
            <a:pPr>
              <a:lnSpc>
                <a:spcPct val="90000"/>
              </a:lnSpc>
              <a:spcBef>
                <a:spcPts val="0"/>
              </a:spcBef>
              <a:defRPr sz="2000"/>
            </a:pPr>
            <a:r>
              <a:rPr lang="el-GR" b="1" dirty="0"/>
              <a:t>Έλλειψη πληροφοριών</a:t>
            </a:r>
            <a:r>
              <a:rPr lang="el-GR" dirty="0"/>
              <a:t> — συνδέεται σε μεγάλο βαθμό με την παρεξήγηση. Η ανεπαρκής ανταλλαγή πληροφοριών ή τα ασαφή μηνύματα μπορεί να προκαλέσουν σύγχυση και απογοήτευση.</a:t>
            </a:r>
          </a:p>
          <a:p>
            <a:pPr>
              <a:lnSpc>
                <a:spcPct val="90000"/>
              </a:lnSpc>
              <a:spcBef>
                <a:spcPts val="0"/>
              </a:spcBef>
            </a:pPr>
            <a:endParaRPr lang="el-GR" sz="2000" dirty="0"/>
          </a:p>
          <a:p>
            <a:pPr>
              <a:lnSpc>
                <a:spcPct val="90000"/>
              </a:lnSpc>
              <a:spcBef>
                <a:spcPts val="0"/>
              </a:spcBef>
              <a:defRPr sz="2000"/>
            </a:pPr>
            <a:r>
              <a:rPr lang="el-GR" b="1" dirty="0"/>
              <a:t>Κακή επικοινωνία</a:t>
            </a:r>
            <a:r>
              <a:rPr lang="el-GR" dirty="0"/>
              <a:t> — Η ασάφεια, αοριστία των δηλώσεων, παράλειψη κρίσιμων σημείων μπορεί να οδηγήσει σε σύγχυση και σχηματισμό διαστρεβλωμένων απόψεων που οδηγούν σε σύγκρουση.</a:t>
            </a:r>
            <a:endParaRPr lang="el-GR" sz="2000" dirty="0"/>
          </a:p>
          <a:p>
            <a:pPr lvl="0">
              <a:lnSpc>
                <a:spcPct val="90000"/>
              </a:lnSpc>
              <a:spcBef>
                <a:spcPts val="0"/>
              </a:spcBef>
              <a:defRPr sz="2000"/>
            </a:pPr>
            <a:r>
              <a:rPr lang="el-GR" b="1" dirty="0"/>
              <a:t>Διαφορές στόχων</a:t>
            </a:r>
            <a:r>
              <a:rPr lang="el-GR" dirty="0"/>
              <a:t> — όταν τα μέλη της ομάδας έχουν διαφορετικές ιδέες σχετικά με το τι πρέπει να επιτύχει η ομάδα ή πώς πρέπει να δοθεί προτεραιότητα στους στόχους, μπορεί να προκύψουν συγκρούσεις σχετικά με την κατεύθυνση που πρέπει να ακολουθηθεί.</a:t>
            </a:r>
            <a:endParaRPr lang="el-GR" sz="2000"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67236" y="1008248"/>
            <a:ext cx="11396576" cy="599188"/>
          </a:xfrm>
        </p:spPr>
        <p:txBody>
          <a:bodyPr/>
          <a:lstStyle/>
          <a:p>
            <a:r>
              <a:t>Αιτίες συγκρούσεων </a:t>
            </a:r>
          </a:p>
        </p:txBody>
      </p:sp>
      <p:sp>
        <p:nvSpPr>
          <p:cNvPr id="3" name="Rectangle 2"/>
          <p:cNvSpPr/>
          <p:nvPr/>
        </p:nvSpPr>
        <p:spPr>
          <a:xfrm>
            <a:off x="567236" y="1607436"/>
            <a:ext cx="10876618" cy="1091068"/>
          </a:xfrm>
          <a:prstGeom prst="rect">
            <a:avLst/>
          </a:prstGeom>
        </p:spPr>
        <p:txBody>
          <a:bodyPr wrap="square">
            <a:spAutoFit/>
          </a:bodyPr>
          <a:lstStyle/>
          <a:p>
            <a:pPr>
              <a:lnSpc>
                <a:spcPct val="110000"/>
              </a:lnSpc>
              <a:defRPr sz="2000"/>
            </a:pPr>
            <a:r>
              <a:rPr lang="el-GR" dirty="0"/>
              <a:t>Οι συγκρούσεις σε μια ομάδα μπορεί να προκύψουν από διάφορες πηγές, συχνά λόγω διαφορών στις απόψεις, τα ενδιαφέροντα, τις αξίες και άλλους παράγοντες. Ακολουθούν ορισμένες κοινές αιτίες διενέξεων σε ένα ομαδικό περιβάλλον:</a:t>
            </a:r>
          </a:p>
        </p:txBody>
      </p:sp>
    </p:spTree>
    <p:extLst>
      <p:ext uri="{BB962C8B-B14F-4D97-AF65-F5344CB8AC3E}">
        <p14:creationId xmlns:p14="http://schemas.microsoft.com/office/powerpoint/2010/main" val="143581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0529"/>
            <a:ext cx="11059692" cy="605096"/>
          </a:xfrm>
        </p:spPr>
        <p:txBody>
          <a:bodyPr/>
          <a:lstStyle/>
          <a:p>
            <a:r>
              <a:rPr lang="el-GR" dirty="0"/>
              <a:t>Πώς να προσεγγίσετε τις συγκρούσεις σε μια ομάδα;</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67734242"/>
              </p:ext>
            </p:extLst>
          </p:nvPr>
        </p:nvGraphicFramePr>
        <p:xfrm>
          <a:off x="557999" y="1374547"/>
          <a:ext cx="11059692" cy="5095152"/>
        </p:xfrm>
        <a:graphic>
          <a:graphicData uri="http://schemas.openxmlformats.org/drawingml/2006/table">
            <a:tbl>
              <a:tblPr firstRow="1" bandRow="1">
                <a:tableStyleId>{5C22544A-7EE6-4342-B048-85BDC9FD1C3A}</a:tableStyleId>
              </a:tblPr>
              <a:tblGrid>
                <a:gridCol w="5529846">
                  <a:extLst>
                    <a:ext uri="{9D8B030D-6E8A-4147-A177-3AD203B41FA5}">
                      <a16:colId xmlns:a16="http://schemas.microsoft.com/office/drawing/2014/main" val="969419581"/>
                    </a:ext>
                  </a:extLst>
                </a:gridCol>
                <a:gridCol w="5529846">
                  <a:extLst>
                    <a:ext uri="{9D8B030D-6E8A-4147-A177-3AD203B41FA5}">
                      <a16:colId xmlns:a16="http://schemas.microsoft.com/office/drawing/2014/main" val="229844581"/>
                    </a:ext>
                  </a:extLst>
                </a:gridCol>
              </a:tblGrid>
              <a:tr h="456989">
                <a:tc>
                  <a:txBody>
                    <a:bodyPr/>
                    <a:lstStyle/>
                    <a:p>
                      <a:pPr>
                        <a:lnSpc>
                          <a:spcPct val="90000"/>
                        </a:lnSpc>
                      </a:pPr>
                      <a:r>
                        <a:rPr lang="el-GR" noProof="0" dirty="0"/>
                        <a:t>Παραδοσιακή προσέγγιση</a:t>
                      </a:r>
                    </a:p>
                  </a:txBody>
                  <a:tcPr/>
                </a:tc>
                <a:tc>
                  <a:txBody>
                    <a:bodyPr/>
                    <a:lstStyle/>
                    <a:p>
                      <a:pPr>
                        <a:lnSpc>
                          <a:spcPct val="90000"/>
                        </a:lnSpc>
                      </a:pPr>
                      <a:r>
                        <a:rPr lang="el-GR" noProof="0" dirty="0"/>
                        <a:t>Σύγχρονη προσέγγιση</a:t>
                      </a:r>
                    </a:p>
                  </a:txBody>
                  <a:tcPr/>
                </a:tc>
                <a:extLst>
                  <a:ext uri="{0D108BD9-81ED-4DB2-BD59-A6C34878D82A}">
                    <a16:rowId xmlns:a16="http://schemas.microsoft.com/office/drawing/2014/main" val="3971240801"/>
                  </a:ext>
                </a:extLst>
              </a:tr>
              <a:tr h="422566">
                <a:tc>
                  <a:txBody>
                    <a:bodyPr/>
                    <a:lstStyle/>
                    <a:p>
                      <a:pPr>
                        <a:lnSpc>
                          <a:spcPct val="90000"/>
                        </a:lnSpc>
                      </a:pPr>
                      <a:r>
                        <a:rPr lang="el-GR" noProof="0" dirty="0"/>
                        <a:t>Οι συγκρούσεις είναι κακές για την ομάδα</a:t>
                      </a:r>
                    </a:p>
                  </a:txBody>
                  <a:tcPr/>
                </a:tc>
                <a:tc>
                  <a:txBody>
                    <a:bodyPr/>
                    <a:lstStyle/>
                    <a:p>
                      <a:pPr>
                        <a:lnSpc>
                          <a:spcPct val="90000"/>
                        </a:lnSpc>
                      </a:pPr>
                      <a:r>
                        <a:rPr lang="el-GR" noProof="0" dirty="0"/>
                        <a:t>Η σύγκρουση μπορεί να επηρεάσει θετικά την ομάδα</a:t>
                      </a:r>
                    </a:p>
                  </a:txBody>
                  <a:tcPr/>
                </a:tc>
                <a:extLst>
                  <a:ext uri="{0D108BD9-81ED-4DB2-BD59-A6C34878D82A}">
                    <a16:rowId xmlns:a16="http://schemas.microsoft.com/office/drawing/2014/main" val="1617969843"/>
                  </a:ext>
                </a:extLst>
              </a:tr>
              <a:tr h="393405">
                <a:tc>
                  <a:txBody>
                    <a:bodyPr/>
                    <a:lstStyle/>
                    <a:p>
                      <a:pPr marL="0" marR="0" indent="0" algn="l" defTabSz="914400" rtl="0" eaLnBrk="1" fontAlgn="auto" latinLnBrk="0" hangingPunct="1">
                        <a:lnSpc>
                          <a:spcPct val="90000"/>
                        </a:lnSpc>
                        <a:spcBef>
                          <a:spcPts val="0"/>
                        </a:spcBef>
                        <a:spcAft>
                          <a:spcPts val="0"/>
                        </a:spcAft>
                        <a:buClrTx/>
                        <a:buSzTx/>
                        <a:buFontTx/>
                        <a:buNone/>
                        <a:tabLst/>
                      </a:pPr>
                      <a:r>
                        <a:rPr lang="el-GR" noProof="0" dirty="0"/>
                        <a:t>Η σύγκρουση μπορεί να αποφευχθεί</a:t>
                      </a:r>
                    </a:p>
                  </a:txBody>
                  <a:tcPr/>
                </a:tc>
                <a:tc>
                  <a:txBody>
                    <a:bodyPr/>
                    <a:lstStyle/>
                    <a:p>
                      <a:pPr>
                        <a:lnSpc>
                          <a:spcPct val="90000"/>
                        </a:lnSpc>
                      </a:pPr>
                      <a:r>
                        <a:rPr lang="el-GR" noProof="0" dirty="0"/>
                        <a:t>Η σύγκρουση είναι αναπόφευκτη</a:t>
                      </a:r>
                    </a:p>
                  </a:txBody>
                  <a:tcPr/>
                </a:tc>
                <a:extLst>
                  <a:ext uri="{0D108BD9-81ED-4DB2-BD59-A6C34878D82A}">
                    <a16:rowId xmlns:a16="http://schemas.microsoft.com/office/drawing/2014/main" val="618596326"/>
                  </a:ext>
                </a:extLst>
              </a:tr>
              <a:tr h="1138471">
                <a:tc>
                  <a:txBody>
                    <a:bodyPr/>
                    <a:lstStyle/>
                    <a:p>
                      <a:pPr>
                        <a:lnSpc>
                          <a:spcPct val="90000"/>
                        </a:lnSpc>
                      </a:pPr>
                      <a:r>
                        <a:rPr lang="el-GR" noProof="0" dirty="0"/>
                        <a:t>Η σύγκρουση οφείλεται σε κακή επικοινωνία, σε έλλειψη διαφάνειας, ειλικρίνειας και εμπιστοσύνης εντός της ομάδας και σε αδυναμία ανταπόκρισης στις ανάγκες των μελών της ομάδας.</a:t>
                      </a:r>
                    </a:p>
                  </a:txBody>
                  <a:tcPr/>
                </a:tc>
                <a:tc>
                  <a:txBody>
                    <a:bodyPr/>
                    <a:lstStyle/>
                    <a:p>
                      <a:pPr>
                        <a:lnSpc>
                          <a:spcPct val="90000"/>
                        </a:lnSpc>
                      </a:pPr>
                      <a:r>
                        <a:rPr lang="el-GR" noProof="0" dirty="0"/>
                        <a:t>Η σύγκρουση είναι ένα φυσικό φαινόμενο σε ομάδες, καθώς τα άτομα έρχονται με διαφορετικές αξίες, πεποιθήσεις, στόχους, αντιλήψεις. Μπορούν επίσης να προκύψουν από τη δομή της ομάδας, τα επίπεδα εξουσίας και ούτω καθεξής. </a:t>
                      </a:r>
                    </a:p>
                  </a:txBody>
                  <a:tcPr/>
                </a:tc>
                <a:extLst>
                  <a:ext uri="{0D108BD9-81ED-4DB2-BD59-A6C34878D82A}">
                    <a16:rowId xmlns:a16="http://schemas.microsoft.com/office/drawing/2014/main" val="2337308680"/>
                  </a:ext>
                </a:extLst>
              </a:tr>
              <a:tr h="1138471">
                <a:tc>
                  <a:txBody>
                    <a:bodyPr/>
                    <a:lstStyle/>
                    <a:p>
                      <a:pPr>
                        <a:lnSpc>
                          <a:spcPct val="90000"/>
                        </a:lnSpc>
                      </a:pPr>
                      <a:r>
                        <a:rPr lang="el-GR" noProof="0" dirty="0"/>
                        <a:t>Οι ηγέτες των ομάδων πρέπει να αποφεύγουν ή να καταστέλλουν τις συγκρούσεις εξαλείφοντας τις αιτίες.</a:t>
                      </a: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pPr>
                      <a:r>
                        <a:rPr lang="el-GR" noProof="0" dirty="0"/>
                        <a:t>Οι ηγέτες των ομάδων πρέπει να διαχειρίζονται τις συγκρούσεις: είτε να τις επιλύουν λαμβάνοντας υπόψη τα συμφέροντα όλων των μερών ή ακόμη και να υποκινούν λειτουργικές συγκρούσεις για να κρατήσουν την ομάδα βιώσιμη, με αυτοκριτική και δημιουργική.</a:t>
                      </a:r>
                    </a:p>
                  </a:txBody>
                  <a:tcPr/>
                </a:tc>
                <a:extLst>
                  <a:ext uri="{0D108BD9-81ED-4DB2-BD59-A6C34878D82A}">
                    <a16:rowId xmlns:a16="http://schemas.microsoft.com/office/drawing/2014/main" val="3506689755"/>
                  </a:ext>
                </a:extLst>
              </a:tr>
              <a:tr h="456989">
                <a:tc>
                  <a:txBody>
                    <a:bodyPr/>
                    <a:lstStyle/>
                    <a:p>
                      <a:pPr>
                        <a:lnSpc>
                          <a:spcPct val="90000"/>
                        </a:lnSpc>
                      </a:pPr>
                      <a:r>
                        <a:rPr lang="el-GR" noProof="0" dirty="0"/>
                        <a:t>Η βέλτιστη απόδοση της ομάδας δεν επιτρέπει  συγκρούσεις.</a:t>
                      </a:r>
                    </a:p>
                  </a:txBody>
                  <a:tcPr/>
                </a:tc>
                <a:tc>
                  <a:txBody>
                    <a:bodyPr/>
                    <a:lstStyle/>
                    <a:p>
                      <a:pPr>
                        <a:lnSpc>
                          <a:spcPct val="90000"/>
                        </a:lnSpc>
                      </a:pPr>
                      <a:r>
                        <a:rPr lang="el-GR" noProof="0" dirty="0"/>
                        <a:t>Το μέτριο επίπεδο συγκρούσεων ενισχύει την απόδοση της ομάδας.</a:t>
                      </a:r>
                    </a:p>
                  </a:txBody>
                  <a:tcPr/>
                </a:tc>
                <a:extLst>
                  <a:ext uri="{0D108BD9-81ED-4DB2-BD59-A6C34878D82A}">
                    <a16:rowId xmlns:a16="http://schemas.microsoft.com/office/drawing/2014/main" val="2056729876"/>
                  </a:ext>
                </a:extLst>
              </a:tr>
              <a:tr h="456989">
                <a:tc>
                  <a:txBody>
                    <a:bodyPr/>
                    <a:lstStyle/>
                    <a:p>
                      <a:pPr>
                        <a:lnSpc>
                          <a:spcPct val="90000"/>
                        </a:lnSpc>
                      </a:pPr>
                      <a:r>
                        <a:rPr lang="el-GR" noProof="0" dirty="0"/>
                        <a:t>Ο καλύτερος τρόπος αντιμετώπισης των συγκρούσεων είναι η αποφυγή τους.</a:t>
                      </a:r>
                    </a:p>
                  </a:txBody>
                  <a:tcPr/>
                </a:tc>
                <a:tc>
                  <a:txBody>
                    <a:bodyPr/>
                    <a:lstStyle/>
                    <a:p>
                      <a:pPr>
                        <a:lnSpc>
                          <a:spcPct val="90000"/>
                        </a:lnSpc>
                      </a:pPr>
                      <a:r>
                        <a:rPr lang="el-GR" noProof="0" dirty="0"/>
                        <a:t>Ο καλύτερος τρόπος αντιμετώπισης των συγκρούσεων είναι η διαχείριση και/ή η επίλυσή τους.</a:t>
                      </a:r>
                    </a:p>
                  </a:txBody>
                  <a:tcPr/>
                </a:tc>
                <a:extLst>
                  <a:ext uri="{0D108BD9-81ED-4DB2-BD59-A6C34878D82A}">
                    <a16:rowId xmlns:a16="http://schemas.microsoft.com/office/drawing/2014/main" val="1822347319"/>
                  </a:ext>
                </a:extLst>
              </a:tr>
            </a:tbl>
          </a:graphicData>
        </a:graphic>
      </p:graphicFrame>
    </p:spTree>
    <p:extLst>
      <p:ext uri="{BB962C8B-B14F-4D97-AF65-F5344CB8AC3E}">
        <p14:creationId xmlns:p14="http://schemas.microsoft.com/office/powerpoint/2010/main" val="425188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21055" y="867564"/>
            <a:ext cx="11396576" cy="599188"/>
          </a:xfrm>
        </p:spPr>
        <p:txBody>
          <a:bodyPr/>
          <a:lstStyle/>
          <a:p>
            <a:r>
              <a:rPr lang="el-GR" dirty="0"/>
              <a:t>Διαδικασία σύγκρουσης</a:t>
            </a:r>
          </a:p>
        </p:txBody>
      </p:sp>
      <p:graphicFrame>
        <p:nvGraphicFramePr>
          <p:cNvPr id="10" name="Diagram 9"/>
          <p:cNvGraphicFramePr/>
          <p:nvPr>
            <p:extLst>
              <p:ext uri="{D42A27DB-BD31-4B8C-83A1-F6EECF244321}">
                <p14:modId xmlns:p14="http://schemas.microsoft.com/office/powerpoint/2010/main" val="3792247502"/>
              </p:ext>
            </p:extLst>
          </p:nvPr>
        </p:nvGraphicFramePr>
        <p:xfrm>
          <a:off x="521055" y="1466752"/>
          <a:ext cx="10867381" cy="79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Alternate Process 10"/>
          <p:cNvSpPr/>
          <p:nvPr/>
        </p:nvSpPr>
        <p:spPr>
          <a:xfrm>
            <a:off x="521055" y="2666998"/>
            <a:ext cx="1975094" cy="3482109"/>
          </a:xfrm>
          <a:prstGeom prst="flowChartAlternateProcess">
            <a:avLst/>
          </a:prstGeom>
          <a:ln w="28575">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algn="ctr"/>
            <a:r>
              <a:rPr lang="el-GR" b="1" dirty="0"/>
              <a:t>Προηγούμενες συνθήκες</a:t>
            </a:r>
            <a:r>
              <a:rPr lang="el-GR" dirty="0"/>
              <a:t>: </a:t>
            </a:r>
          </a:p>
          <a:p>
            <a:endParaRPr lang="el-GR" dirty="0"/>
          </a:p>
          <a:p>
            <a:pPr marL="285750" indent="-285750">
              <a:buFontTx/>
              <a:buChar char="-"/>
            </a:pPr>
            <a:endParaRPr lang="el-GR" dirty="0"/>
          </a:p>
          <a:p>
            <a:pPr marL="285750" indent="-285750">
              <a:buFontTx/>
              <a:buChar char="-"/>
              <a:defRPr sz="1600"/>
            </a:pPr>
            <a:r>
              <a:rPr lang="el-GR" dirty="0"/>
              <a:t>Επικοινωνία</a:t>
            </a:r>
          </a:p>
          <a:p>
            <a:pPr marL="285750" indent="-285750">
              <a:buFontTx/>
              <a:buChar char="-"/>
              <a:defRPr sz="1600"/>
            </a:pPr>
            <a:r>
              <a:rPr lang="el-GR" dirty="0"/>
              <a:t>Δομή</a:t>
            </a:r>
          </a:p>
          <a:p>
            <a:pPr marL="285750" indent="-285750">
              <a:buFontTx/>
              <a:buChar char="-"/>
              <a:defRPr sz="1600"/>
            </a:pPr>
            <a:r>
              <a:rPr lang="el-GR" dirty="0"/>
              <a:t>Προσωπικές μεταβλητές</a:t>
            </a:r>
            <a:endParaRPr lang="el-GR" sz="1600" dirty="0"/>
          </a:p>
        </p:txBody>
      </p:sp>
      <p:sp>
        <p:nvSpPr>
          <p:cNvPr id="12" name="Flowchart: Alternate Process 11"/>
          <p:cNvSpPr/>
          <p:nvPr/>
        </p:nvSpPr>
        <p:spPr>
          <a:xfrm>
            <a:off x="2935390" y="3207325"/>
            <a:ext cx="1520752" cy="942109"/>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anchor="ctr"/>
          <a:lstStyle/>
          <a:p>
            <a:pPr algn="ctr">
              <a:defRPr b="1"/>
            </a:pPr>
            <a:r>
              <a:rPr lang="el-GR" dirty="0"/>
              <a:t>Διαφαινόμενη σύγκρουση</a:t>
            </a:r>
            <a:endParaRPr lang="el-GR" b="1" dirty="0"/>
          </a:p>
        </p:txBody>
      </p:sp>
      <p:sp>
        <p:nvSpPr>
          <p:cNvPr id="13" name="Flowchart: Alternate Process 12"/>
          <p:cNvSpPr/>
          <p:nvPr/>
        </p:nvSpPr>
        <p:spPr>
          <a:xfrm>
            <a:off x="2992994" y="4604319"/>
            <a:ext cx="1477406" cy="895927"/>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anchor="ctr"/>
          <a:lstStyle/>
          <a:p>
            <a:pPr algn="ctr">
              <a:defRPr b="1"/>
            </a:pPr>
            <a:r>
              <a:rPr lang="el-GR" dirty="0"/>
              <a:t>Αισθητή σύγκρουση</a:t>
            </a:r>
            <a:endParaRPr lang="el-GR" b="1" dirty="0"/>
          </a:p>
        </p:txBody>
      </p:sp>
      <p:sp>
        <p:nvSpPr>
          <p:cNvPr id="16" name="Flowchart: Alternate Process 15"/>
          <p:cNvSpPr/>
          <p:nvPr/>
        </p:nvSpPr>
        <p:spPr>
          <a:xfrm>
            <a:off x="5028465" y="2666999"/>
            <a:ext cx="1889571" cy="3634509"/>
          </a:xfrm>
          <a:prstGeom prst="flowChartAlternateProcess">
            <a:avLst/>
          </a:prstGeom>
          <a:ln w="28575">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a:r>
              <a:rPr lang="el-GR" b="1" dirty="0"/>
              <a:t>Προθέσεις προσέγγισης </a:t>
            </a:r>
            <a:r>
              <a:rPr lang="el-GR" dirty="0"/>
              <a:t>(Μέθοδοι επίλυσης συγκρούσεων): </a:t>
            </a:r>
          </a:p>
          <a:p>
            <a:pPr marL="285750" indent="-285750">
              <a:buFontTx/>
              <a:buChar char="-"/>
            </a:pPr>
            <a:endParaRPr lang="el-GR" dirty="0"/>
          </a:p>
          <a:p>
            <a:pPr marL="285750" indent="-285750">
              <a:buFontTx/>
              <a:buChar char="-"/>
              <a:defRPr sz="1600"/>
            </a:pPr>
            <a:r>
              <a:rPr lang="el-GR" dirty="0"/>
              <a:t>Αποφυγή </a:t>
            </a:r>
          </a:p>
          <a:p>
            <a:pPr marL="285750" indent="-285750">
              <a:buFontTx/>
              <a:buChar char="-"/>
              <a:defRPr sz="1600"/>
            </a:pPr>
            <a:r>
              <a:rPr lang="el-GR" dirty="0"/>
              <a:t>Συνεργασία</a:t>
            </a:r>
          </a:p>
          <a:p>
            <a:pPr marL="285750" indent="-285750">
              <a:buFontTx/>
              <a:buChar char="-"/>
              <a:defRPr sz="1600"/>
            </a:pPr>
            <a:r>
              <a:rPr lang="el-GR" dirty="0"/>
              <a:t>Ανταγωνισμός</a:t>
            </a:r>
          </a:p>
          <a:p>
            <a:pPr marL="285750" indent="-285750">
              <a:buFontTx/>
              <a:buChar char="-"/>
              <a:defRPr sz="1600"/>
            </a:pPr>
            <a:r>
              <a:rPr lang="el-GR" dirty="0"/>
              <a:t>Συμβιβασμός</a:t>
            </a:r>
          </a:p>
          <a:p>
            <a:pPr marL="285750" indent="-285750">
              <a:buFontTx/>
              <a:buChar char="-"/>
              <a:defRPr sz="1600"/>
            </a:pPr>
            <a:r>
              <a:rPr lang="el-GR" dirty="0"/>
              <a:t>Προσαρμογή</a:t>
            </a:r>
            <a:endParaRPr lang="el-GR" sz="1600" dirty="0"/>
          </a:p>
        </p:txBody>
      </p:sp>
      <p:sp>
        <p:nvSpPr>
          <p:cNvPr id="17" name="Flowchart: Alternate Process 16"/>
          <p:cNvSpPr/>
          <p:nvPr/>
        </p:nvSpPr>
        <p:spPr>
          <a:xfrm>
            <a:off x="7490359" y="2666998"/>
            <a:ext cx="1690586" cy="3634509"/>
          </a:xfrm>
          <a:prstGeom prst="flowChartAlternateProcess">
            <a:avLst/>
          </a:prstGeom>
          <a:ln w="28575"/>
        </p:spPr>
        <p:style>
          <a:lnRef idx="2">
            <a:schemeClr val="accent5"/>
          </a:lnRef>
          <a:fillRef idx="1">
            <a:schemeClr val="lt1"/>
          </a:fillRef>
          <a:effectRef idx="0">
            <a:schemeClr val="accent5"/>
          </a:effectRef>
          <a:fontRef idx="minor">
            <a:schemeClr val="dk1"/>
          </a:fontRef>
        </p:style>
        <p:txBody>
          <a:bodyPr anchor="ctr"/>
          <a:lstStyle/>
          <a:p>
            <a:pPr algn="ctr"/>
            <a:r>
              <a:rPr lang="el-GR" b="1" dirty="0"/>
              <a:t>Ανοικτή σύγκρουση</a:t>
            </a:r>
            <a:r>
              <a:rPr lang="el-GR" dirty="0"/>
              <a:t>:</a:t>
            </a:r>
          </a:p>
          <a:p>
            <a:pPr algn="ctr"/>
            <a:endParaRPr lang="el-GR" dirty="0"/>
          </a:p>
          <a:p>
            <a:pPr algn="ctr"/>
            <a:r>
              <a:rPr lang="el-GR" dirty="0"/>
              <a:t> </a:t>
            </a:r>
          </a:p>
          <a:p>
            <a:pPr marL="285750" indent="-285750">
              <a:buFontTx/>
              <a:buChar char="-"/>
              <a:defRPr sz="1600"/>
            </a:pPr>
            <a:r>
              <a:rPr lang="el-GR" dirty="0"/>
              <a:t>Η στάση των δύο μερών </a:t>
            </a:r>
          </a:p>
          <a:p>
            <a:pPr marL="285750" indent="-285750">
              <a:buFontTx/>
              <a:buChar char="-"/>
            </a:pPr>
            <a:endParaRPr lang="el-GR" sz="1600" dirty="0"/>
          </a:p>
          <a:p>
            <a:pPr marL="285750" indent="-285750">
              <a:buFontTx/>
              <a:buChar char="-"/>
              <a:defRPr sz="1600"/>
            </a:pPr>
            <a:r>
              <a:rPr lang="el-GR" dirty="0"/>
              <a:t>Οι αντιδράσεις του άλλου</a:t>
            </a:r>
            <a:endParaRPr lang="el-GR" sz="1600" dirty="0"/>
          </a:p>
        </p:txBody>
      </p:sp>
      <p:sp>
        <p:nvSpPr>
          <p:cNvPr id="18" name="Flowchart: Alternate Process 17"/>
          <p:cNvSpPr/>
          <p:nvPr/>
        </p:nvSpPr>
        <p:spPr>
          <a:xfrm>
            <a:off x="9794596" y="3073877"/>
            <a:ext cx="1521580" cy="942109"/>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anchor="ctr"/>
          <a:lstStyle/>
          <a:p>
            <a:pPr algn="ctr">
              <a:defRPr b="1"/>
            </a:pPr>
            <a:r>
              <a:rPr lang="el-GR" dirty="0"/>
              <a:t>Ανώτερη Απόδοση</a:t>
            </a:r>
            <a:endParaRPr lang="el-GR" b="1" dirty="0"/>
          </a:p>
        </p:txBody>
      </p:sp>
      <p:sp>
        <p:nvSpPr>
          <p:cNvPr id="19" name="Flowchart: Alternate Process 18"/>
          <p:cNvSpPr/>
          <p:nvPr/>
        </p:nvSpPr>
        <p:spPr>
          <a:xfrm>
            <a:off x="9856547" y="4615868"/>
            <a:ext cx="1459629" cy="773544"/>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anchor="ctr"/>
          <a:lstStyle/>
          <a:p>
            <a:pPr algn="ctr"/>
            <a:endParaRPr lang="el-GR" dirty="0"/>
          </a:p>
          <a:p>
            <a:pPr algn="ctr">
              <a:defRPr sz="1750" b="1"/>
            </a:pPr>
            <a:r>
              <a:rPr lang="el-GR" dirty="0"/>
              <a:t>Μειωμένη Απόδοση</a:t>
            </a:r>
          </a:p>
          <a:p>
            <a:pPr algn="ctr"/>
            <a:endParaRPr lang="el-GR" dirty="0"/>
          </a:p>
        </p:txBody>
      </p:sp>
      <p:sp>
        <p:nvSpPr>
          <p:cNvPr id="20"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8"/>
              </a:rPr>
              <a:t>Πηγή</a:t>
            </a:r>
            <a:r>
              <a:rPr lang="el-GR" dirty="0"/>
              <a:t> | Προσαρμογή: </a:t>
            </a:r>
            <a:r>
              <a:rPr lang="el-GR" dirty="0">
                <a:hlinkClick r:id="rId9"/>
              </a:rPr>
              <a:t>https://theintactone.com</a:t>
            </a:r>
            <a:r>
              <a:rPr lang="el-GR" dirty="0"/>
              <a:t> </a:t>
            </a:r>
          </a:p>
        </p:txBody>
      </p:sp>
      <p:cxnSp>
        <p:nvCxnSpPr>
          <p:cNvPr id="22" name="Straight Arrow Connector 21"/>
          <p:cNvCxnSpPr>
            <a:endCxn id="12" idx="1"/>
          </p:cNvCxnSpPr>
          <p:nvPr/>
        </p:nvCxnSpPr>
        <p:spPr>
          <a:xfrm flipV="1">
            <a:off x="2496149" y="3678380"/>
            <a:ext cx="439241" cy="22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1"/>
          </p:cNvCxnSpPr>
          <p:nvPr/>
        </p:nvCxnSpPr>
        <p:spPr>
          <a:xfrm>
            <a:off x="2496149" y="4839855"/>
            <a:ext cx="496845" cy="212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46732" y="3678379"/>
            <a:ext cx="58173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p:cNvCxnSpPr>
          <p:nvPr/>
        </p:nvCxnSpPr>
        <p:spPr>
          <a:xfrm>
            <a:off x="4470400" y="5052283"/>
            <a:ext cx="558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3"/>
          </p:cNvCxnSpPr>
          <p:nvPr/>
        </p:nvCxnSpPr>
        <p:spPr>
          <a:xfrm>
            <a:off x="6918036" y="4484254"/>
            <a:ext cx="572323" cy="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1"/>
          </p:cNvCxnSpPr>
          <p:nvPr/>
        </p:nvCxnSpPr>
        <p:spPr>
          <a:xfrm flipV="1">
            <a:off x="9180945" y="3544932"/>
            <a:ext cx="613651" cy="260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180945" y="4913745"/>
            <a:ext cx="675602" cy="180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1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descr="Εικόνα που περιέχει σιλουέτα  Περιγραφή που δημιουργήθηκε αυτόματα">
            <a:extLst>
              <a:ext uri="{FF2B5EF4-FFF2-40B4-BE49-F238E27FC236}">
                <a16:creationId xmlns:a16="http://schemas.microsoft.com/office/drawing/2014/main" id="{E3E5C361-AB84-FBB0-9F36-B750EBF4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876" y="4263239"/>
            <a:ext cx="3049645" cy="2549313"/>
          </a:xfrm>
          <a:prstGeom prst="rect">
            <a:avLst/>
          </a:prstGeom>
        </p:spPr>
      </p:pic>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096000" y="2358799"/>
            <a:ext cx="5782377" cy="3012145"/>
          </a:xfrm>
        </p:spPr>
        <p:txBody>
          <a:bodyPr>
            <a:normAutofit fontScale="92500" lnSpcReduction="10000"/>
          </a:bodyPr>
          <a:lstStyle/>
          <a:p>
            <a:pPr>
              <a:lnSpc>
                <a:spcPct val="120000"/>
              </a:lnSpc>
              <a:defRPr b="1"/>
            </a:pPr>
            <a:r>
              <a:rPr lang="el-GR" dirty="0"/>
              <a:t>Διαχείριση συγκρούσεων</a:t>
            </a:r>
          </a:p>
          <a:p>
            <a:pPr marL="0" indent="0">
              <a:lnSpc>
                <a:spcPct val="120000"/>
              </a:lnSpc>
              <a:buNone/>
            </a:pPr>
            <a:r>
              <a:rPr lang="el-GR" dirty="0"/>
              <a:t>Η διαχείριση συγκρούσεων αναφέρεται στη διαδικασία χειρισμού και ελέγχου των συγκρούσεων με τρόπο που ελαχιστοποιεί τις αρνητικές επιπτώσεις τους, προωθώντας παράλληλα την κατανόηση, τη συνεργασία και την αποτελεσματική επίλυση προβλημάτων. </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6333" y="2187053"/>
            <a:ext cx="5409663" cy="4129745"/>
          </a:xfrm>
        </p:spPr>
        <p:txBody>
          <a:bodyPr>
            <a:normAutofit fontScale="92500" lnSpcReduction="10000"/>
          </a:bodyPr>
          <a:lstStyle/>
          <a:p>
            <a:pPr>
              <a:lnSpc>
                <a:spcPct val="120000"/>
              </a:lnSpc>
              <a:defRPr b="1"/>
            </a:pPr>
            <a:r>
              <a:rPr lang="el-GR" dirty="0"/>
              <a:t>Επίλυση συγκρούσεων</a:t>
            </a:r>
          </a:p>
          <a:p>
            <a:pPr marL="0" indent="0">
              <a:lnSpc>
                <a:spcPct val="120000"/>
              </a:lnSpc>
              <a:buNone/>
            </a:pPr>
            <a:r>
              <a:rPr lang="el-GR" dirty="0"/>
              <a:t>Η επίλυση συγκρούσεων αναφέρεται στη διαδικασία αντιμετώπισης και επίλυσης διαφορών, διαφωνιών ή συγκρούσεων μεταξύ ατόμων, ομάδων ή οργανισμών με εποικοδομητικό και ειρηνικό τρόπο. Περιλαμβάνει την εξεύρεση λύσεων που ικανοποιούν τα συμφέροντα και τις ανάγκες όλων των εμπλεκομένων μερών, ελαχιστοποιώντας παράλληλα τα αρνητικά συναισθήματα και την πιθανή ζημιά στις σχέσεις.</a:t>
            </a:r>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920168"/>
            <a:ext cx="11396576" cy="599188"/>
          </a:xfrm>
        </p:spPr>
        <p:txBody>
          <a:bodyPr/>
          <a:lstStyle/>
          <a:p>
            <a:r>
              <a:rPr lang="el-GR" dirty="0"/>
              <a:t>Επίλυση συγκρούσεων έναντι διαχείρισης συγκρούσεων</a:t>
            </a:r>
          </a:p>
        </p:txBody>
      </p:sp>
      <p:sp>
        <p:nvSpPr>
          <p:cNvPr id="7" name="pop-up" descr="Click here for pop up information.">
            <a:extLst>
              <a:ext uri="{FF2B5EF4-FFF2-40B4-BE49-F238E27FC236}">
                <a16:creationId xmlns:a16="http://schemas.microsoft.com/office/drawing/2014/main" id="{C3A67301-39B7-99CC-D178-F4F617E8AAEA}"/>
              </a:ext>
            </a:extLst>
          </p:cNvPr>
          <p:cNvSpPr/>
          <p:nvPr/>
        </p:nvSpPr>
        <p:spPr>
          <a:xfrm>
            <a:off x="4264587" y="1800000"/>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b="1">
                <a:solidFill>
                  <a:srgbClr val="D71921"/>
                </a:solidFill>
              </a:defRPr>
            </a:pPr>
            <a:r>
              <a:rPr lang="el-GR" dirty="0"/>
              <a:t>κάντε κλικ</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53262" y="1354971"/>
            <a:ext cx="914400" cy="914400"/>
          </a:xfrm>
          <a:prstGeom prst="rect">
            <a:avLst/>
          </a:prstGeom>
        </p:spPr>
      </p:pic>
      <p:sp>
        <p:nvSpPr>
          <p:cNvPr id="10" name="pop-up" descr="Click here for pop up information.">
            <a:extLst>
              <a:ext uri="{FF2B5EF4-FFF2-40B4-BE49-F238E27FC236}">
                <a16:creationId xmlns:a16="http://schemas.microsoft.com/office/drawing/2014/main" id="{C3A67301-39B7-99CC-D178-F4F617E8AAEA}"/>
              </a:ext>
            </a:extLst>
          </p:cNvPr>
          <p:cNvSpPr/>
          <p:nvPr/>
        </p:nvSpPr>
        <p:spPr>
          <a:xfrm>
            <a:off x="10200273" y="1558303"/>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b="1">
                <a:solidFill>
                  <a:srgbClr val="D71921"/>
                </a:solidFill>
              </a:defRPr>
            </a:pPr>
            <a:r>
              <a:rPr lang="el-GR" dirty="0"/>
              <a:t>κάντε κλικ</a:t>
            </a:r>
          </a:p>
        </p:txBody>
      </p:sp>
      <p:pic>
        <p:nvPicPr>
          <p:cNvPr id="11"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14672" y="1202478"/>
            <a:ext cx="914400" cy="914400"/>
          </a:xfrm>
          <a:prstGeom prst="rect">
            <a:avLst/>
          </a:prstGeom>
        </p:spPr>
      </p:pic>
      <p:sp>
        <p:nvSpPr>
          <p:cNvPr id="13"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6"/>
              </a:rPr>
              <a:t>Πηγή</a:t>
            </a:r>
            <a:r>
              <a:rPr lang="el-GR" dirty="0"/>
              <a:t> | </a:t>
            </a:r>
            <a:r>
              <a:rPr lang="el-GR" dirty="0">
                <a:hlinkClick r:id="rId7"/>
              </a:rPr>
              <a:t>άδεια </a:t>
            </a:r>
            <a:r>
              <a:rPr lang="el-GR" dirty="0" err="1">
                <a:hlinkClick r:id="rId7"/>
              </a:rPr>
              <a:t>Pixabay</a:t>
            </a:r>
            <a:endParaRPr lang="el-GR" sz="1200" dirty="0"/>
          </a:p>
        </p:txBody>
      </p:sp>
      <p:sp>
        <p:nvSpPr>
          <p:cNvPr id="2" name="TextBox 1">
            <a:extLst>
              <a:ext uri="{FF2B5EF4-FFF2-40B4-BE49-F238E27FC236}">
                <a16:creationId xmlns:a16="http://schemas.microsoft.com/office/drawing/2014/main" id="{85D3F7F5-9A32-24F0-F5D0-A5F25A673897}"/>
              </a:ext>
            </a:extLst>
          </p:cNvPr>
          <p:cNvSpPr txBox="1"/>
          <p:nvPr/>
        </p:nvSpPr>
        <p:spPr>
          <a:xfrm>
            <a:off x="1120262" y="2361289"/>
            <a:ext cx="4058724" cy="2064540"/>
          </a:xfrm>
          <a:prstGeom prst="rect">
            <a:avLst/>
          </a:prstGeom>
          <a:solidFill>
            <a:schemeClr val="bg1">
              <a:lumMod val="95000"/>
            </a:schemeClr>
          </a:solidFill>
          <a:ln>
            <a:solidFill>
              <a:srgbClr val="D71921"/>
            </a:solidFill>
          </a:ln>
        </p:spPr>
        <p:txBody>
          <a:bodyPr wrap="square">
            <a:spAutoFit/>
          </a:bodyPr>
          <a:lstStyle/>
          <a:p>
            <a:pPr>
              <a:lnSpc>
                <a:spcPct val="120000"/>
              </a:lnSpc>
              <a:defRPr i="1"/>
            </a:pPr>
            <a:r>
              <a:rPr lang="el-GR" dirty="0"/>
              <a:t>Η αποτελεσματική επίλυση των συγκρούσεων αποσκοπεί στην πρόληψη της κλιμάκωσης της σύγκρουσης και, αντ’ αυτού, επιδιώκει την εξεύρεση κοινού εδάφους και αμοιβαία αποδεκτών λύσεων.</a:t>
            </a:r>
            <a:endParaRPr lang="el-GR" i="1" dirty="0"/>
          </a:p>
        </p:txBody>
      </p:sp>
      <p:sp>
        <p:nvSpPr>
          <p:cNvPr id="3" name="TextBox 2">
            <a:extLst>
              <a:ext uri="{FF2B5EF4-FFF2-40B4-BE49-F238E27FC236}">
                <a16:creationId xmlns:a16="http://schemas.microsoft.com/office/drawing/2014/main" id="{85D3F7F5-9A32-24F0-F5D0-A5F25A673897}"/>
              </a:ext>
            </a:extLst>
          </p:cNvPr>
          <p:cNvSpPr txBox="1"/>
          <p:nvPr/>
        </p:nvSpPr>
        <p:spPr>
          <a:xfrm>
            <a:off x="6224340" y="2187052"/>
            <a:ext cx="5409663" cy="2396938"/>
          </a:xfrm>
          <a:prstGeom prst="rect">
            <a:avLst/>
          </a:prstGeom>
          <a:solidFill>
            <a:schemeClr val="bg1">
              <a:lumMod val="95000"/>
            </a:schemeClr>
          </a:solidFill>
          <a:ln>
            <a:solidFill>
              <a:srgbClr val="D71921"/>
            </a:solidFill>
          </a:ln>
        </p:spPr>
        <p:txBody>
          <a:bodyPr wrap="square">
            <a:spAutoFit/>
          </a:bodyPr>
          <a:lstStyle/>
          <a:p>
            <a:pPr>
              <a:lnSpc>
                <a:spcPct val="120000"/>
              </a:lnSpc>
            </a:pPr>
            <a:r>
              <a:rPr lang="el-GR" dirty="0"/>
              <a:t>Σε αντίθεση με την επίλυση συγκρούσεων, η οποία στοχεύει στην εξεύρεση μιας ολοκληρωμένης και τελικής λύσης σε μια </a:t>
            </a:r>
            <a:r>
              <a:rPr lang="el-GR" i="1" dirty="0"/>
              <a:t>σύγκρουση, η διαχείριση των συγκρούσεων επικεντρώνεται στη συνεχή διαχείριση των συγκρούσεων, αναγνωρίζοντας ότι ορισμένες συγκρούσεις μπορεί να μην επιλυθούν πλήρως, αλλά μπορούν να διαχειρίζονται με παραγωγικό τρόπο.</a:t>
            </a:r>
          </a:p>
        </p:txBody>
      </p:sp>
    </p:spTree>
    <p:extLst>
      <p:ext uri="{BB962C8B-B14F-4D97-AF65-F5344CB8AC3E}">
        <p14:creationId xmlns:p14="http://schemas.microsoft.com/office/powerpoint/2010/main" val="2454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9239" y="1361523"/>
            <a:ext cx="5626500" cy="4391069"/>
          </a:xfrm>
          <a:prstGeom prst="rect">
            <a:avLst/>
          </a:prstGeom>
          <a:solidFill>
            <a:srgbClr val="FDF1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l-GR" dirty="0"/>
              <a:t>Μέθοδοι επίλυσης συγκρούσεων</a:t>
            </a:r>
          </a:p>
        </p:txBody>
      </p:sp>
      <p:sp>
        <p:nvSpPr>
          <p:cNvPr id="18" name="Rectangle 17"/>
          <p:cNvSpPr/>
          <p:nvPr/>
        </p:nvSpPr>
        <p:spPr>
          <a:xfrm>
            <a:off x="423688" y="2223426"/>
            <a:ext cx="4965345" cy="3061736"/>
          </a:xfrm>
          <a:prstGeom prst="rect">
            <a:avLst/>
          </a:prstGeom>
        </p:spPr>
        <p:txBody>
          <a:bodyPr wrap="square">
            <a:spAutoFit/>
          </a:bodyPr>
          <a:lstStyle/>
          <a:p>
            <a:pPr>
              <a:lnSpc>
                <a:spcPct val="120000"/>
              </a:lnSpc>
            </a:pPr>
            <a:r>
              <a:rPr lang="el-GR" dirty="0"/>
              <a:t>Από </a:t>
            </a:r>
            <a:r>
              <a:rPr lang="el-GR" i="1" dirty="0"/>
              <a:t>τη σκοπιά των εμπλεκόμενων παραγόντων στις συγκρούσεις</a:t>
            </a:r>
            <a:r>
              <a:rPr lang="el-GR" dirty="0"/>
              <a:t>, τα άτομα έχουν δύο πρωταρχικά κίνητρα σε μια σύγκρουση: την επιθυμία να επιτύχουν τους δικούς τους στόχους έναντι της επιθυμίας να διατηρήσουν τις διαπροσωπικές σχέσεις. </a:t>
            </a:r>
          </a:p>
          <a:p>
            <a:pPr>
              <a:lnSpc>
                <a:spcPct val="120000"/>
              </a:lnSpc>
            </a:pPr>
            <a:endParaRPr lang="el-GR" dirty="0"/>
          </a:p>
          <a:p>
            <a:pPr>
              <a:lnSpc>
                <a:spcPct val="120000"/>
              </a:lnSpc>
            </a:pPr>
            <a:r>
              <a:rPr lang="el-GR" dirty="0"/>
              <a:t>Με βάση αυτό, 5 </a:t>
            </a:r>
            <a:r>
              <a:rPr lang="el-GR" dirty="0" err="1"/>
              <a:t>μεθόδοι</a:t>
            </a:r>
            <a:r>
              <a:rPr lang="el-GR" dirty="0"/>
              <a:t> επίλυσης συγκρούσεων αναπτύσσονται:</a:t>
            </a:r>
          </a:p>
        </p:txBody>
      </p:sp>
      <p:pic>
        <p:nvPicPr>
          <p:cNvPr id="9" name="Picture 8"/>
          <p:cNvPicPr>
            <a:picLocks noChangeAspect="1"/>
          </p:cNvPicPr>
          <p:nvPr/>
        </p:nvPicPr>
        <p:blipFill rotWithShape="1">
          <a:blip r:embed="rId3"/>
          <a:srcRect l="67015" t="49963" r="6031" b="17366"/>
          <a:stretch/>
        </p:blipFill>
        <p:spPr>
          <a:xfrm>
            <a:off x="9636374" y="3876159"/>
            <a:ext cx="1571626" cy="1428750"/>
          </a:xfrm>
          <a:prstGeom prst="rect">
            <a:avLst/>
          </a:prstGeom>
        </p:spPr>
      </p:pic>
      <p:sp>
        <p:nvSpPr>
          <p:cNvPr id="10" name="Ορθογώνιο 1">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defRPr sz="1200"/>
            </a:pPr>
            <a:r>
              <a:rPr lang="el-GR" dirty="0">
                <a:hlinkClick r:id="rId4"/>
              </a:rPr>
              <a:t>Πηγή</a:t>
            </a:r>
            <a:r>
              <a:rPr lang="el-GR" dirty="0"/>
              <a:t> |</a:t>
            </a:r>
            <a:r>
              <a:rPr lang="el-GR" dirty="0">
                <a:hlinkClick r:id="rId5"/>
              </a:rPr>
              <a:t>https://www.indeed.com/career-advice/career-development/conflict-resolution-strategies</a:t>
            </a:r>
            <a:r>
              <a:rPr lang="el-GR" dirty="0"/>
              <a:t> </a:t>
            </a:r>
          </a:p>
        </p:txBody>
      </p:sp>
      <p:sp>
        <p:nvSpPr>
          <p:cNvPr id="2" name="Up Arrow 1"/>
          <p:cNvSpPr/>
          <p:nvPr/>
        </p:nvSpPr>
        <p:spPr>
          <a:xfrm>
            <a:off x="5608803" y="1357116"/>
            <a:ext cx="962025" cy="48170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el-GR" dirty="0"/>
          </a:p>
        </p:txBody>
      </p:sp>
      <p:sp>
        <p:nvSpPr>
          <p:cNvPr id="7" name="Up Arrow 6"/>
          <p:cNvSpPr/>
          <p:nvPr/>
        </p:nvSpPr>
        <p:spPr>
          <a:xfrm rot="5400000">
            <a:off x="8309174" y="2996853"/>
            <a:ext cx="962025" cy="586462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el-GR" dirty="0"/>
          </a:p>
        </p:txBody>
      </p:sp>
      <p:sp>
        <p:nvSpPr>
          <p:cNvPr id="5" name="TextBox 4"/>
          <p:cNvSpPr txBox="1"/>
          <p:nvPr/>
        </p:nvSpPr>
        <p:spPr>
          <a:xfrm>
            <a:off x="6609977" y="5767764"/>
            <a:ext cx="812227" cy="307777"/>
          </a:xfrm>
          <a:prstGeom prst="rect">
            <a:avLst/>
          </a:prstGeom>
        </p:spPr>
        <p:txBody>
          <a:bodyPr wrap="square">
            <a:spAutoFit/>
          </a:bodyPr>
          <a:lstStyle/>
          <a:p>
            <a:pPr algn="l">
              <a:defRPr sz="1400" b="1"/>
            </a:pPr>
            <a:r>
              <a:rPr lang="el-GR" dirty="0"/>
              <a:t>Χαμηλή</a:t>
            </a:r>
            <a:endParaRPr lang="el-GR" sz="1400" b="1" dirty="0"/>
          </a:p>
        </p:txBody>
      </p:sp>
      <p:sp>
        <p:nvSpPr>
          <p:cNvPr id="12" name="TextBox 11"/>
          <p:cNvSpPr txBox="1"/>
          <p:nvPr/>
        </p:nvSpPr>
        <p:spPr>
          <a:xfrm>
            <a:off x="8115372" y="5752592"/>
            <a:ext cx="2266950" cy="307777"/>
          </a:xfrm>
          <a:prstGeom prst="rect">
            <a:avLst/>
          </a:prstGeom>
        </p:spPr>
        <p:txBody>
          <a:bodyPr wrap="square">
            <a:spAutoFit/>
          </a:bodyPr>
          <a:lstStyle/>
          <a:p>
            <a:pPr algn="l">
              <a:defRPr sz="1400" b="1"/>
            </a:pPr>
            <a:r>
              <a:rPr lang="el-GR" dirty="0"/>
              <a:t>Η σημασία της σχέσης</a:t>
            </a:r>
            <a:endParaRPr lang="el-GR" sz="1400" b="1" dirty="0"/>
          </a:p>
        </p:txBody>
      </p:sp>
      <p:sp>
        <p:nvSpPr>
          <p:cNvPr id="13" name="TextBox 12"/>
          <p:cNvSpPr txBox="1"/>
          <p:nvPr/>
        </p:nvSpPr>
        <p:spPr>
          <a:xfrm rot="16200000">
            <a:off x="5702006" y="2036472"/>
            <a:ext cx="794392" cy="307777"/>
          </a:xfrm>
          <a:prstGeom prst="rect">
            <a:avLst/>
          </a:prstGeom>
        </p:spPr>
        <p:txBody>
          <a:bodyPr wrap="square">
            <a:spAutoFit/>
          </a:bodyPr>
          <a:lstStyle/>
          <a:p>
            <a:pPr>
              <a:defRPr sz="1400" b="1"/>
            </a:pPr>
            <a:r>
              <a:rPr lang="el-GR" dirty="0"/>
              <a:t>Υψηλή</a:t>
            </a:r>
            <a:endParaRPr lang="el-GR" sz="1400" b="1" dirty="0"/>
          </a:p>
        </p:txBody>
      </p:sp>
      <p:sp>
        <p:nvSpPr>
          <p:cNvPr id="14" name="TextBox 13"/>
          <p:cNvSpPr txBox="1"/>
          <p:nvPr/>
        </p:nvSpPr>
        <p:spPr>
          <a:xfrm>
            <a:off x="10536211" y="5752592"/>
            <a:ext cx="820977" cy="307777"/>
          </a:xfrm>
          <a:prstGeom prst="rect">
            <a:avLst/>
          </a:prstGeom>
        </p:spPr>
        <p:txBody>
          <a:bodyPr wrap="square">
            <a:spAutoFit/>
          </a:bodyPr>
          <a:lstStyle/>
          <a:p>
            <a:pPr>
              <a:defRPr sz="1400" b="1"/>
            </a:pPr>
            <a:r>
              <a:rPr lang="el-GR" dirty="0"/>
              <a:t>Υψηλή</a:t>
            </a:r>
            <a:endParaRPr lang="el-GR" sz="1400" b="1" dirty="0"/>
          </a:p>
        </p:txBody>
      </p:sp>
      <p:sp>
        <p:nvSpPr>
          <p:cNvPr id="15" name="TextBox 14"/>
          <p:cNvSpPr txBox="1"/>
          <p:nvPr/>
        </p:nvSpPr>
        <p:spPr>
          <a:xfrm rot="16200000">
            <a:off x="5694282" y="4981591"/>
            <a:ext cx="794394" cy="307777"/>
          </a:xfrm>
          <a:prstGeom prst="rect">
            <a:avLst/>
          </a:prstGeom>
        </p:spPr>
        <p:txBody>
          <a:bodyPr wrap="square">
            <a:spAutoFit/>
          </a:bodyPr>
          <a:lstStyle/>
          <a:p>
            <a:pPr algn="l">
              <a:defRPr sz="1400" b="1"/>
            </a:pPr>
            <a:r>
              <a:rPr lang="el-GR" dirty="0"/>
              <a:t>Χαμηλή</a:t>
            </a:r>
            <a:endParaRPr lang="el-GR" sz="1400" b="1" dirty="0"/>
          </a:p>
        </p:txBody>
      </p:sp>
      <p:sp>
        <p:nvSpPr>
          <p:cNvPr id="16" name="TextBox 15"/>
          <p:cNvSpPr txBox="1"/>
          <p:nvPr/>
        </p:nvSpPr>
        <p:spPr>
          <a:xfrm rot="16200000">
            <a:off x="4891348" y="3290769"/>
            <a:ext cx="2395784" cy="307777"/>
          </a:xfrm>
          <a:prstGeom prst="rect">
            <a:avLst/>
          </a:prstGeom>
        </p:spPr>
        <p:txBody>
          <a:bodyPr wrap="square">
            <a:spAutoFit/>
          </a:bodyPr>
          <a:lstStyle/>
          <a:p>
            <a:pPr algn="l">
              <a:defRPr sz="1400" b="1"/>
            </a:pPr>
            <a:r>
              <a:rPr lang="el-GR" dirty="0"/>
              <a:t>Η σημασία του στόχου</a:t>
            </a:r>
            <a:endParaRPr lang="el-GR" sz="1400" b="1" dirty="0"/>
          </a:p>
        </p:txBody>
      </p:sp>
      <p:sp>
        <p:nvSpPr>
          <p:cNvPr id="17" name="TextBox 16"/>
          <p:cNvSpPr txBox="1"/>
          <p:nvPr/>
        </p:nvSpPr>
        <p:spPr>
          <a:xfrm>
            <a:off x="6626750" y="2922251"/>
            <a:ext cx="1334740" cy="307777"/>
          </a:xfrm>
          <a:prstGeom prst="rect">
            <a:avLst/>
          </a:prstGeom>
        </p:spPr>
        <p:txBody>
          <a:bodyPr wrap="square">
            <a:spAutoFit/>
          </a:bodyPr>
          <a:lstStyle/>
          <a:p>
            <a:pPr algn="ctr">
              <a:defRPr sz="1400" b="1"/>
            </a:pPr>
            <a:r>
              <a:rPr lang="el-GR" dirty="0"/>
              <a:t>Ανταγωνισμός</a:t>
            </a:r>
            <a:endParaRPr lang="el-GR" sz="1400" b="1" dirty="0"/>
          </a:p>
        </p:txBody>
      </p:sp>
      <p:sp>
        <p:nvSpPr>
          <p:cNvPr id="20" name="TextBox 19"/>
          <p:cNvSpPr txBox="1"/>
          <p:nvPr/>
        </p:nvSpPr>
        <p:spPr>
          <a:xfrm>
            <a:off x="9651799" y="2918575"/>
            <a:ext cx="1680783" cy="307777"/>
          </a:xfrm>
          <a:prstGeom prst="rect">
            <a:avLst/>
          </a:prstGeom>
        </p:spPr>
        <p:txBody>
          <a:bodyPr wrap="square">
            <a:spAutoFit/>
          </a:bodyPr>
          <a:lstStyle/>
          <a:p>
            <a:pPr algn="ctr">
              <a:defRPr sz="1400" b="1"/>
            </a:pPr>
            <a:r>
              <a:rPr lang="el-GR" dirty="0"/>
              <a:t>Συνεργασία</a:t>
            </a:r>
            <a:endParaRPr lang="el-GR" sz="1400" b="1" dirty="0"/>
          </a:p>
        </p:txBody>
      </p:sp>
      <p:sp>
        <p:nvSpPr>
          <p:cNvPr id="21" name="TextBox 20"/>
          <p:cNvSpPr txBox="1"/>
          <p:nvPr/>
        </p:nvSpPr>
        <p:spPr>
          <a:xfrm>
            <a:off x="6722477" y="5279238"/>
            <a:ext cx="1390406" cy="307777"/>
          </a:xfrm>
          <a:prstGeom prst="rect">
            <a:avLst/>
          </a:prstGeom>
        </p:spPr>
        <p:txBody>
          <a:bodyPr wrap="square">
            <a:spAutoFit/>
          </a:bodyPr>
          <a:lstStyle/>
          <a:p>
            <a:pPr algn="ctr">
              <a:defRPr sz="1400" b="1"/>
            </a:pPr>
            <a:r>
              <a:rPr lang="el-GR" dirty="0"/>
              <a:t>Αποφυγή</a:t>
            </a:r>
            <a:endParaRPr lang="el-GR" sz="1400" b="1" dirty="0"/>
          </a:p>
        </p:txBody>
      </p:sp>
      <p:sp>
        <p:nvSpPr>
          <p:cNvPr id="22" name="TextBox 21"/>
          <p:cNvSpPr txBox="1"/>
          <p:nvPr/>
        </p:nvSpPr>
        <p:spPr>
          <a:xfrm>
            <a:off x="9710121" y="5281480"/>
            <a:ext cx="1424132" cy="307777"/>
          </a:xfrm>
          <a:prstGeom prst="rect">
            <a:avLst/>
          </a:prstGeom>
        </p:spPr>
        <p:txBody>
          <a:bodyPr wrap="square">
            <a:spAutoFit/>
          </a:bodyPr>
          <a:lstStyle/>
          <a:p>
            <a:pPr algn="ctr">
              <a:defRPr sz="1400" b="1"/>
            </a:pPr>
            <a:r>
              <a:rPr lang="el-GR" dirty="0"/>
              <a:t>Προσαρμογή</a:t>
            </a:r>
            <a:endParaRPr lang="el-GR" sz="1400" b="1" dirty="0"/>
          </a:p>
        </p:txBody>
      </p:sp>
      <p:sp>
        <p:nvSpPr>
          <p:cNvPr id="23" name="TextBox 22"/>
          <p:cNvSpPr txBox="1"/>
          <p:nvPr/>
        </p:nvSpPr>
        <p:spPr>
          <a:xfrm>
            <a:off x="8243920" y="4124444"/>
            <a:ext cx="1272220" cy="307777"/>
          </a:xfrm>
          <a:prstGeom prst="rect">
            <a:avLst/>
          </a:prstGeom>
        </p:spPr>
        <p:txBody>
          <a:bodyPr wrap="square">
            <a:spAutoFit/>
          </a:bodyPr>
          <a:lstStyle/>
          <a:p>
            <a:pPr algn="ctr">
              <a:defRPr sz="1400" b="1"/>
            </a:pPr>
            <a:r>
              <a:rPr lang="el-GR" dirty="0"/>
              <a:t>Συμβιβασμός</a:t>
            </a:r>
            <a:endParaRPr lang="el-GR" sz="1400" b="1" dirty="0"/>
          </a:p>
        </p:txBody>
      </p:sp>
      <p:pic>
        <p:nvPicPr>
          <p:cNvPr id="24" name="Picture 23"/>
          <p:cNvPicPr>
            <a:picLocks noChangeAspect="1"/>
          </p:cNvPicPr>
          <p:nvPr/>
        </p:nvPicPr>
        <p:blipFill rotWithShape="1">
          <a:blip r:embed="rId3"/>
          <a:srcRect l="11497" t="3675" r="58935" b="60604"/>
          <a:stretch/>
        </p:blipFill>
        <p:spPr>
          <a:xfrm>
            <a:off x="6472860" y="1509508"/>
            <a:ext cx="1627360" cy="1474514"/>
          </a:xfrm>
          <a:prstGeom prst="rect">
            <a:avLst/>
          </a:prstGeom>
        </p:spPr>
      </p:pic>
      <p:pic>
        <p:nvPicPr>
          <p:cNvPr id="25" name="Picture 24"/>
          <p:cNvPicPr>
            <a:picLocks noChangeAspect="1"/>
          </p:cNvPicPr>
          <p:nvPr/>
        </p:nvPicPr>
        <p:blipFill rotWithShape="1">
          <a:blip r:embed="rId3"/>
          <a:srcRect l="65461" t="3318" r="4088" b="60790"/>
          <a:stretch/>
        </p:blipFill>
        <p:spPr>
          <a:xfrm>
            <a:off x="9651799" y="1480538"/>
            <a:ext cx="1680784" cy="1485776"/>
          </a:xfrm>
          <a:prstGeom prst="rect">
            <a:avLst/>
          </a:prstGeom>
        </p:spPr>
      </p:pic>
      <p:pic>
        <p:nvPicPr>
          <p:cNvPr id="6" name="Picture 5"/>
          <p:cNvPicPr>
            <a:picLocks noChangeAspect="1"/>
          </p:cNvPicPr>
          <p:nvPr/>
        </p:nvPicPr>
        <p:blipFill rotWithShape="1">
          <a:blip r:embed="rId6"/>
          <a:srcRect l="40041" t="33463" r="34491" b="36726"/>
          <a:stretch/>
        </p:blipFill>
        <p:spPr>
          <a:xfrm>
            <a:off x="8112882" y="2873577"/>
            <a:ext cx="1512086" cy="1327922"/>
          </a:xfrm>
          <a:prstGeom prst="rect">
            <a:avLst/>
          </a:prstGeom>
        </p:spPr>
      </p:pic>
      <p:pic>
        <p:nvPicPr>
          <p:cNvPr id="26" name="Picture 25"/>
          <p:cNvPicPr>
            <a:picLocks noChangeAspect="1"/>
          </p:cNvPicPr>
          <p:nvPr/>
        </p:nvPicPr>
        <p:blipFill rotWithShape="1">
          <a:blip r:embed="rId3"/>
          <a:srcRect l="10983" t="48003" r="60592" b="17148"/>
          <a:stretch/>
        </p:blipFill>
        <p:spPr>
          <a:xfrm>
            <a:off x="6649737" y="3804546"/>
            <a:ext cx="1582776" cy="1423266"/>
          </a:xfrm>
          <a:prstGeom prst="rect">
            <a:avLst/>
          </a:prstGeom>
        </p:spPr>
      </p:pic>
    </p:spTree>
    <p:extLst>
      <p:ext uri="{BB962C8B-B14F-4D97-AF65-F5344CB8AC3E}">
        <p14:creationId xmlns:p14="http://schemas.microsoft.com/office/powerpoint/2010/main" val="17299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l-GR" dirty="0"/>
              <a:t>Μέθοδοι επίλυσης συγκρούσεων</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Προσαρμογή: </a:t>
            </a:r>
            <a:r>
              <a:rPr lang="el-GR" i="1" dirty="0" err="1"/>
              <a:t>Talmaciu</a:t>
            </a:r>
            <a:r>
              <a:rPr lang="el-GR" i="1" dirty="0"/>
              <a:t>, I., &amp; </a:t>
            </a:r>
            <a:r>
              <a:rPr lang="el-GR" i="1" dirty="0" err="1"/>
              <a:t>Mărăcine</a:t>
            </a:r>
            <a:r>
              <a:rPr lang="el-GR" i="1" dirty="0"/>
              <a:t>, M.S. (2010)</a:t>
            </a:r>
            <a:endParaRPr lang="el-GR"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096000" y="1579418"/>
            <a:ext cx="5674021" cy="4578819"/>
          </a:xfrm>
        </p:spPr>
        <p:txBody>
          <a:bodyPr>
            <a:normAutofit/>
          </a:bodyPr>
          <a:lstStyle/>
          <a:p>
            <a:pPr marL="0" indent="0">
              <a:lnSpc>
                <a:spcPct val="114000"/>
              </a:lnSpc>
              <a:buNone/>
              <a:defRPr sz="2000" b="1"/>
            </a:pPr>
            <a:r>
              <a:rPr lang="el-GR" dirty="0"/>
              <a:t>Συνεργασία (</a:t>
            </a:r>
            <a:r>
              <a:rPr lang="el-GR" dirty="0" err="1"/>
              <a:t>Win-Win</a:t>
            </a:r>
            <a:r>
              <a:rPr lang="el-GR" dirty="0"/>
              <a:t>)</a:t>
            </a:r>
          </a:p>
          <a:p>
            <a:pPr marL="0" indent="0">
              <a:lnSpc>
                <a:spcPct val="114000"/>
              </a:lnSpc>
              <a:buNone/>
              <a:defRPr sz="2000" i="1"/>
            </a:pPr>
            <a:r>
              <a:rPr lang="el-GR" dirty="0"/>
              <a:t>Χρησιμοποιείται όταν είναι απαραίτητο </a:t>
            </a:r>
          </a:p>
          <a:p>
            <a:pPr>
              <a:lnSpc>
                <a:spcPct val="114000"/>
              </a:lnSpc>
              <a:defRPr sz="2000"/>
            </a:pPr>
            <a:r>
              <a:rPr lang="el-GR" dirty="0"/>
              <a:t>Να βρεθούν ολοκληρωμένες λύσεων για συμφέροντα μεγάλης σημασίας</a:t>
            </a:r>
          </a:p>
          <a:p>
            <a:pPr>
              <a:lnSpc>
                <a:spcPct val="114000"/>
              </a:lnSpc>
              <a:defRPr sz="2000"/>
            </a:pPr>
            <a:r>
              <a:rPr lang="el-GR" dirty="0"/>
              <a:t>Να γίνει συνδυασμός αντιτιθέμενων απόψεων</a:t>
            </a:r>
          </a:p>
          <a:p>
            <a:pPr>
              <a:lnSpc>
                <a:spcPct val="114000"/>
              </a:lnSpc>
              <a:defRPr sz="2000"/>
            </a:pPr>
            <a:r>
              <a:rPr lang="el-GR" dirty="0"/>
              <a:t>Να τονώσει την αμοιβαία μάθηση </a:t>
            </a:r>
          </a:p>
          <a:p>
            <a:pPr>
              <a:lnSpc>
                <a:spcPct val="114000"/>
              </a:lnSpc>
              <a:defRPr sz="2000"/>
            </a:pPr>
            <a:r>
              <a:rPr lang="el-GR" dirty="0"/>
              <a:t>Να κερδίσουμε την προσήλωση όλων λαμβάνοντας υπόψη πολλαπλά συμφέροντα και επιτυγχάνοντας γενική συναίνεση</a:t>
            </a:r>
            <a:endParaRPr lang="el-GR" sz="2000" b="0" i="0" dirty="0">
              <a:solidFill>
                <a:srgbClr val="333333"/>
              </a:solidFill>
              <a:effectLst/>
            </a:endParaRPr>
          </a:p>
        </p:txBody>
      </p:sp>
      <p:sp>
        <p:nvSpPr>
          <p:cNvPr id="1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0291" y="1579418"/>
            <a:ext cx="5305473" cy="5172256"/>
          </a:xfrm>
        </p:spPr>
        <p:txBody>
          <a:bodyPr>
            <a:noAutofit/>
          </a:bodyPr>
          <a:lstStyle/>
          <a:p>
            <a:pPr marL="0" indent="0">
              <a:lnSpc>
                <a:spcPct val="114000"/>
              </a:lnSpc>
              <a:buNone/>
              <a:defRPr sz="2000" b="1"/>
            </a:pPr>
            <a:r>
              <a:rPr lang="el-GR" sz="2000" dirty="0"/>
              <a:t>Ανταγωνισμός (</a:t>
            </a:r>
            <a:r>
              <a:rPr lang="el-GR" sz="2000" dirty="0" err="1"/>
              <a:t>Win-Lose</a:t>
            </a:r>
            <a:r>
              <a:rPr lang="el-GR" sz="2000" dirty="0"/>
              <a:t>)</a:t>
            </a:r>
          </a:p>
          <a:p>
            <a:pPr marL="0" indent="0">
              <a:lnSpc>
                <a:spcPct val="114000"/>
              </a:lnSpc>
              <a:buNone/>
              <a:defRPr sz="2000" i="1"/>
            </a:pPr>
            <a:r>
              <a:rPr lang="el-GR" sz="2000" dirty="0"/>
              <a:t>Χρησιμοποιείται όταν</a:t>
            </a:r>
          </a:p>
          <a:p>
            <a:pPr>
              <a:lnSpc>
                <a:spcPct val="114000"/>
              </a:lnSpc>
              <a:defRPr sz="2000"/>
            </a:pPr>
            <a:r>
              <a:rPr lang="el-GR" sz="2000" dirty="0"/>
              <a:t>Η σταθερότητα στη λήψη αποφάσεων είναι ζωτικής σημασίας</a:t>
            </a:r>
          </a:p>
          <a:p>
            <a:pPr>
              <a:lnSpc>
                <a:spcPct val="114000"/>
              </a:lnSpc>
              <a:defRPr sz="2000"/>
            </a:pPr>
            <a:r>
              <a:rPr lang="el-GR" sz="2000" dirty="0"/>
              <a:t>Τα προβλήματα μπορούν να επιλυθούν μόνο με μη δημοφιλή μέσα που είναι πιθανό να καταπολεμηθούν από την πλειοψηφία των μελών της ομάδας.</a:t>
            </a:r>
          </a:p>
          <a:p>
            <a:pPr>
              <a:lnSpc>
                <a:spcPct val="114000"/>
              </a:lnSpc>
              <a:defRPr sz="2000"/>
            </a:pPr>
            <a:r>
              <a:rPr lang="el-GR" sz="2000" dirty="0"/>
              <a:t>Διακυβεύονται σημαντικά θέματα της ομάδας και οι ηγέτες των ομάδων είναι πεπεισμένοι ότι η άποψή τους είναι σωστή.</a:t>
            </a:r>
          </a:p>
          <a:p>
            <a:pPr>
              <a:lnSpc>
                <a:spcPct val="114000"/>
              </a:lnSpc>
              <a:defRPr sz="2000"/>
            </a:pPr>
            <a:r>
              <a:rPr lang="el-GR" sz="2000" dirty="0"/>
              <a:t>Ενάντια σε όσους κρατούν μια επιεική στάση</a:t>
            </a:r>
          </a:p>
          <a:p>
            <a:pPr>
              <a:lnSpc>
                <a:spcPct val="114000"/>
              </a:lnSpc>
            </a:pPr>
            <a:endParaRPr lang="el-GR" sz="2000" b="0" i="0" dirty="0">
              <a:solidFill>
                <a:srgbClr val="333333"/>
              </a:solidFill>
              <a:effectLst/>
            </a:endParaRP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Προσαρμογή: </a:t>
            </a:r>
            <a:r>
              <a:rPr lang="el-GR" i="1" dirty="0" err="1"/>
              <a:t>Talmaciu</a:t>
            </a:r>
            <a:r>
              <a:rPr lang="el-GR" i="1" dirty="0"/>
              <a:t>, I., &amp; </a:t>
            </a:r>
            <a:r>
              <a:rPr lang="el-GR" i="1" dirty="0" err="1"/>
              <a:t>Mărăcine</a:t>
            </a:r>
            <a:r>
              <a:rPr lang="el-GR" i="1" dirty="0"/>
              <a:t>, M.S. (2010)</a:t>
            </a:r>
            <a:endParaRPr lang="el-GR"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441894" y="1601796"/>
            <a:ext cx="5512681" cy="4815881"/>
          </a:xfrm>
        </p:spPr>
        <p:txBody>
          <a:bodyPr>
            <a:noAutofit/>
          </a:bodyPr>
          <a:lstStyle/>
          <a:p>
            <a:pPr marL="0" indent="0">
              <a:lnSpc>
                <a:spcPct val="106000"/>
              </a:lnSpc>
              <a:buNone/>
              <a:defRPr sz="2400" b="1"/>
            </a:pPr>
            <a:r>
              <a:rPr lang="el-GR" sz="2000" dirty="0"/>
              <a:t>Αποφυγή</a:t>
            </a:r>
            <a:endParaRPr lang="el-GR" sz="1900" dirty="0"/>
          </a:p>
          <a:p>
            <a:pPr marL="0" indent="0">
              <a:lnSpc>
                <a:spcPct val="106000"/>
              </a:lnSpc>
              <a:buNone/>
              <a:defRPr sz="2400" i="1"/>
            </a:pPr>
            <a:r>
              <a:rPr lang="el-GR" sz="1900" dirty="0"/>
              <a:t>Χρησιμοποιείται όταν</a:t>
            </a:r>
          </a:p>
          <a:p>
            <a:pPr>
              <a:lnSpc>
                <a:spcPct val="106000"/>
              </a:lnSpc>
              <a:defRPr sz="2400"/>
            </a:pPr>
            <a:r>
              <a:rPr lang="el-GR" sz="1900" dirty="0"/>
              <a:t>Το πρόβλημα είναι ασήμαντο ή αμελητέο σε σύγκριση με άλλα πιο πιεστικά ζητήματα</a:t>
            </a:r>
          </a:p>
          <a:p>
            <a:pPr>
              <a:lnSpc>
                <a:spcPct val="106000"/>
              </a:lnSpc>
              <a:defRPr sz="2400"/>
            </a:pPr>
            <a:r>
              <a:rPr lang="el-GR" sz="1900" dirty="0"/>
              <a:t>Δεν υπάρχει περίπτωση να ικανοποιηθούν οι ανάγκες σας</a:t>
            </a:r>
            <a:endParaRPr lang="en-US" sz="1900" dirty="0"/>
          </a:p>
          <a:p>
            <a:pPr>
              <a:lnSpc>
                <a:spcPct val="106000"/>
              </a:lnSpc>
              <a:defRPr sz="2400"/>
            </a:pPr>
            <a:r>
              <a:rPr lang="el-GR" sz="1900" dirty="0"/>
              <a:t>Το χρονοδιάγραμμα ή οι περιστάσεις δεν ευνοούν την επίλυση</a:t>
            </a:r>
          </a:p>
          <a:p>
            <a:pPr>
              <a:lnSpc>
                <a:spcPct val="106000"/>
              </a:lnSpc>
              <a:defRPr sz="2400"/>
            </a:pPr>
            <a:r>
              <a:rPr lang="el-GR" sz="1900" dirty="0"/>
              <a:t>Η πρόκληση μιας σύγκρουσης είναι πιο πιθανή από την επίλυση του προβλήματος.</a:t>
            </a:r>
          </a:p>
          <a:p>
            <a:pPr>
              <a:lnSpc>
                <a:spcPct val="106000"/>
              </a:lnSpc>
            </a:pPr>
            <a:r>
              <a:rPr lang="el-GR" sz="1900" dirty="0"/>
              <a:t>Είναι αναγκαίο να προβλεφθεί περίοδος εκτόνωσης και να επιτραπεί περαιτέρω προβληματισμός πριν την αντιμετώπιση της σύγκρουσης.</a:t>
            </a:r>
          </a:p>
        </p:txBody>
      </p:sp>
      <p:sp>
        <p:nvSpPr>
          <p:cNvPr id="3" name="Content Placeholder 2"/>
          <p:cNvSpPr>
            <a:spLocks noGrp="1"/>
          </p:cNvSpPr>
          <p:nvPr>
            <p:ph sz="half" idx="1"/>
          </p:nvPr>
        </p:nvSpPr>
        <p:spPr>
          <a:xfrm>
            <a:off x="558000" y="1594258"/>
            <a:ext cx="5251673" cy="4659918"/>
          </a:xfrm>
        </p:spPr>
        <p:txBody>
          <a:bodyPr>
            <a:noAutofit/>
          </a:bodyPr>
          <a:lstStyle/>
          <a:p>
            <a:pPr marL="0" indent="0">
              <a:lnSpc>
                <a:spcPct val="110000"/>
              </a:lnSpc>
              <a:buNone/>
              <a:defRPr sz="2400" b="1"/>
            </a:pPr>
            <a:r>
              <a:rPr lang="el-GR" sz="2000" dirty="0"/>
              <a:t>Συμβιβασμός</a:t>
            </a:r>
            <a:r>
              <a:rPr lang="el-GR" sz="1900" dirty="0"/>
              <a:t> </a:t>
            </a:r>
          </a:p>
          <a:p>
            <a:pPr marL="0" indent="0">
              <a:lnSpc>
                <a:spcPct val="110000"/>
              </a:lnSpc>
              <a:buNone/>
              <a:defRPr sz="2400" i="1"/>
            </a:pPr>
            <a:r>
              <a:rPr lang="el-GR" sz="1900" dirty="0"/>
              <a:t>Χρησιμοποιείται όταν </a:t>
            </a:r>
          </a:p>
          <a:p>
            <a:pPr>
              <a:lnSpc>
                <a:spcPct val="110000"/>
              </a:lnSpc>
            </a:pPr>
            <a:r>
              <a:rPr lang="el-GR" sz="1900" dirty="0"/>
              <a:t>Οι στόχοι είναι σημαντικοί, αλλά ο κίνδυνος πρόκλησης μιας σύγκρουσης είναι πολύ υψηλός</a:t>
            </a:r>
          </a:p>
          <a:p>
            <a:pPr>
              <a:lnSpc>
                <a:spcPct val="110000"/>
              </a:lnSpc>
              <a:defRPr sz="2400"/>
            </a:pPr>
            <a:r>
              <a:rPr lang="el-GR" sz="1900" dirty="0"/>
              <a:t>Οι αντίπαλοι έχουν την ίδια δύναμη και είναι αποφασισμένοι να υλοποιήσουν ιδέες που </a:t>
            </a:r>
            <a:r>
              <a:rPr lang="el-GR" sz="1900" dirty="0" err="1"/>
              <a:t>αλληλοαποκλείονται</a:t>
            </a:r>
            <a:r>
              <a:rPr lang="el-GR" sz="1900" dirty="0"/>
              <a:t>.</a:t>
            </a:r>
          </a:p>
          <a:p>
            <a:pPr>
              <a:lnSpc>
                <a:spcPct val="110000"/>
              </a:lnSpc>
              <a:defRPr sz="2400"/>
            </a:pPr>
            <a:r>
              <a:rPr lang="el-GR" sz="1900" dirty="0"/>
              <a:t>Πρέπει να επιτευχθεί ισορροπία</a:t>
            </a:r>
          </a:p>
          <a:p>
            <a:pPr>
              <a:lnSpc>
                <a:spcPct val="110000"/>
              </a:lnSpc>
              <a:defRPr sz="2400">
                <a:solidFill>
                  <a:srgbClr val="333333"/>
                </a:solidFill>
              </a:defRPr>
            </a:pPr>
            <a:r>
              <a:rPr lang="el-GR" sz="1900" dirty="0"/>
              <a:t>Μια ευκαιρία για έντιμη αποχώρηση πρέπει να παρέχεται όταν τόσο ο ανταγωνισμός όσο και η συνεργασία δεν μπορούν να οδηγήσουν σε θετικό αποτέλεσμα.</a:t>
            </a:r>
            <a:endParaRPr lang="el-GR" sz="1900" dirty="0">
              <a:solidFill>
                <a:srgbClr val="333333"/>
              </a:solidFill>
            </a:endParaRPr>
          </a:p>
          <a:p>
            <a:pPr>
              <a:lnSpc>
                <a:spcPct val="110000"/>
              </a:lnSpc>
            </a:pPr>
            <a:endParaRPr lang="el-GR" sz="1900" dirty="0">
              <a:solidFill>
                <a:srgbClr val="333333"/>
              </a:solidFill>
            </a:endParaRPr>
          </a:p>
        </p:txBody>
      </p:sp>
      <p:sp>
        <p:nvSpPr>
          <p:cNvPr id="6" name="Τίτλος 3">
            <a:extLst>
              <a:ext uri="{FF2B5EF4-FFF2-40B4-BE49-F238E27FC236}">
                <a16:creationId xmlns:a16="http://schemas.microsoft.com/office/drawing/2014/main" id="{336AD8DF-C06C-DE0F-3018-C7D037829DDD}"/>
              </a:ext>
            </a:extLst>
          </p:cNvPr>
          <p:cNvSpPr>
            <a:spLocks noGrp="1"/>
          </p:cNvSpPr>
          <p:nvPr>
            <p:ph type="title"/>
          </p:nvPr>
        </p:nvSpPr>
        <p:spPr>
          <a:xfrm>
            <a:off x="530291" y="775200"/>
            <a:ext cx="11396576" cy="599188"/>
          </a:xfrm>
        </p:spPr>
        <p:txBody>
          <a:bodyPr/>
          <a:lstStyle/>
          <a:p>
            <a:r>
              <a:rPr lang="el-GR" dirty="0"/>
              <a:t>Μέθοδοι επίλυσης συγκρούσεων</a:t>
            </a:r>
          </a:p>
        </p:txBody>
      </p:sp>
    </p:spTree>
    <p:extLst>
      <p:ext uri="{BB962C8B-B14F-4D97-AF65-F5344CB8AC3E}">
        <p14:creationId xmlns:p14="http://schemas.microsoft.com/office/powerpoint/2010/main" val="3188816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
            <a:hlinkClick r:id="rId3"/>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defRPr sz="1200"/>
            </a:pPr>
            <a:r>
              <a:rPr lang="el-GR" dirty="0">
                <a:hlinkClick r:id="rId3"/>
              </a:rPr>
              <a:t>Πηγή</a:t>
            </a:r>
            <a:r>
              <a:rPr lang="el-GR" dirty="0"/>
              <a:t> | Προσαρμογή: </a:t>
            </a:r>
            <a:r>
              <a:rPr lang="el-GR" i="1" dirty="0" err="1"/>
              <a:t>Talmaciu</a:t>
            </a:r>
            <a:r>
              <a:rPr lang="el-GR" i="1" dirty="0"/>
              <a:t>, I., &amp; </a:t>
            </a:r>
            <a:r>
              <a:rPr lang="el-GR" i="1" dirty="0" err="1"/>
              <a:t>Mărăcine</a:t>
            </a:r>
            <a:r>
              <a:rPr lang="el-GR" i="1" dirty="0"/>
              <a:t>, M.S. (2010)·</a:t>
            </a:r>
            <a:r>
              <a:rPr lang="el-GR" dirty="0">
                <a:hlinkClick r:id="rId4"/>
              </a:rPr>
              <a:t> Άδεια </a:t>
            </a:r>
            <a:r>
              <a:rPr lang="el-GR" dirty="0" err="1">
                <a:hlinkClick r:id="rId4"/>
              </a:rPr>
              <a:t>Pixabay</a:t>
            </a:r>
            <a:endParaRPr lang="el-GR" sz="1200" i="1" dirty="0"/>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3" y="1562986"/>
            <a:ext cx="5935269" cy="4837813"/>
          </a:xfrm>
        </p:spPr>
        <p:txBody>
          <a:bodyPr>
            <a:noAutofit/>
          </a:bodyPr>
          <a:lstStyle/>
          <a:p>
            <a:pPr marL="0" indent="0">
              <a:lnSpc>
                <a:spcPct val="114000"/>
              </a:lnSpc>
              <a:buNone/>
              <a:defRPr sz="2000" b="1"/>
            </a:pPr>
            <a:r>
              <a:rPr lang="el-GR" sz="1900" dirty="0"/>
              <a:t>Προσαρμογή (Διευθέτηση) </a:t>
            </a:r>
          </a:p>
          <a:p>
            <a:pPr marL="0" indent="0">
              <a:lnSpc>
                <a:spcPct val="114000"/>
              </a:lnSpc>
              <a:buNone/>
              <a:defRPr sz="2000" i="1"/>
            </a:pPr>
            <a:r>
              <a:rPr lang="el-GR" sz="1900" dirty="0"/>
              <a:t>Χρησιμοποιείται </a:t>
            </a:r>
          </a:p>
          <a:p>
            <a:pPr>
              <a:lnSpc>
                <a:spcPct val="114000"/>
              </a:lnSpc>
              <a:defRPr sz="2000"/>
            </a:pPr>
            <a:r>
              <a:rPr lang="el-GR" sz="1900" dirty="0"/>
              <a:t>Όταν κάποιος καταλήγει στο συμπέρασμα ότι οι αποφάσεις του δεν είναι σωστές</a:t>
            </a:r>
          </a:p>
          <a:p>
            <a:pPr>
              <a:lnSpc>
                <a:spcPct val="114000"/>
              </a:lnSpc>
              <a:defRPr sz="2000"/>
            </a:pPr>
            <a:r>
              <a:rPr lang="el-GR" sz="1900" dirty="0"/>
              <a:t>Προκειμένου να καταστεί δυνατή η εφαρμογή μιας άλλης καλύτερης επιλογής</a:t>
            </a:r>
          </a:p>
          <a:p>
            <a:pPr>
              <a:lnSpc>
                <a:spcPct val="114000"/>
              </a:lnSpc>
              <a:defRPr sz="2000"/>
            </a:pPr>
            <a:r>
              <a:rPr lang="el-GR" sz="1900" dirty="0"/>
              <a:t>Για την απόκτηση ενός κοινωνικού δανείου εν αναμονή μελλοντικών σημαντικότερων προβλημάτων</a:t>
            </a:r>
          </a:p>
          <a:p>
            <a:pPr>
              <a:lnSpc>
                <a:spcPct val="114000"/>
              </a:lnSpc>
              <a:defRPr sz="2000"/>
            </a:pPr>
            <a:r>
              <a:rPr lang="el-GR" sz="1900" dirty="0"/>
              <a:t>Για την ελαχιστοποίηση των απωλειών/ζημιών</a:t>
            </a:r>
          </a:p>
          <a:p>
            <a:pPr>
              <a:lnSpc>
                <a:spcPct val="114000"/>
              </a:lnSpc>
              <a:defRPr sz="2000"/>
            </a:pPr>
            <a:r>
              <a:rPr lang="el-GR" sz="1900" dirty="0"/>
              <a:t>Όταν η κατάσταση είναι εκτός ελέγχου</a:t>
            </a:r>
          </a:p>
          <a:p>
            <a:pPr>
              <a:lnSpc>
                <a:spcPct val="114000"/>
              </a:lnSpc>
              <a:defRPr sz="2000"/>
            </a:pPr>
            <a:r>
              <a:rPr lang="el-GR" sz="1900" dirty="0"/>
              <a:t>Όταν η αρμονία και η σταθερότητα είναι απαραίτητες.</a:t>
            </a:r>
          </a:p>
          <a:p>
            <a:pPr>
              <a:lnSpc>
                <a:spcPct val="114000"/>
              </a:lnSpc>
            </a:pPr>
            <a:endParaRPr lang="el-GR" sz="1900" b="0" i="0" dirty="0">
              <a:solidFill>
                <a:srgbClr val="333333"/>
              </a:solidFill>
              <a:effectLst/>
            </a:endParaRPr>
          </a:p>
        </p:txBody>
      </p:sp>
      <p:pic>
        <p:nvPicPr>
          <p:cNvPr id="2" name="Picture 7">
            <a:extLst>
              <a:ext uri="{FF2B5EF4-FFF2-40B4-BE49-F238E27FC236}">
                <a16:creationId xmlns:a16="http://schemas.microsoft.com/office/drawing/2014/main" id="{A2C7B515-454E-4885-F087-DB489DDEBF36}"/>
              </a:ext>
            </a:extLst>
          </p:cNvPr>
          <p:cNvPicPr>
            <a:picLocks noChangeAspect="1"/>
          </p:cNvPicPr>
          <p:nvPr/>
        </p:nvPicPr>
        <p:blipFill>
          <a:blip r:embed="rId5"/>
          <a:stretch>
            <a:fillRect/>
          </a:stretch>
        </p:blipFill>
        <p:spPr>
          <a:xfrm>
            <a:off x="6522930" y="2392218"/>
            <a:ext cx="4967106" cy="2793997"/>
          </a:xfrm>
          <a:prstGeom prst="rect">
            <a:avLst/>
          </a:prstGeom>
        </p:spPr>
      </p:pic>
      <p:sp>
        <p:nvSpPr>
          <p:cNvPr id="6" name="Τίτλος 3">
            <a:extLst>
              <a:ext uri="{FF2B5EF4-FFF2-40B4-BE49-F238E27FC236}">
                <a16:creationId xmlns:a16="http://schemas.microsoft.com/office/drawing/2014/main" id="{204C77C3-49C7-181A-C902-F1B0DDDD0E21}"/>
              </a:ext>
            </a:extLst>
          </p:cNvPr>
          <p:cNvSpPr>
            <a:spLocks noGrp="1"/>
          </p:cNvSpPr>
          <p:nvPr>
            <p:ph type="title"/>
          </p:nvPr>
        </p:nvSpPr>
        <p:spPr>
          <a:xfrm>
            <a:off x="530291" y="775200"/>
            <a:ext cx="11396576" cy="599188"/>
          </a:xfrm>
        </p:spPr>
        <p:txBody>
          <a:bodyPr/>
          <a:lstStyle/>
          <a:p>
            <a:r>
              <a:rPr lang="el-GR" dirty="0"/>
              <a:t>Μέθοδοι επίλυσης συγκρούσεων</a:t>
            </a:r>
          </a:p>
        </p:txBody>
      </p:sp>
    </p:spTree>
    <p:extLst>
      <p:ext uri="{BB962C8B-B14F-4D97-AF65-F5344CB8AC3E}">
        <p14:creationId xmlns:p14="http://schemas.microsoft.com/office/powerpoint/2010/main" val="240744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771649"/>
            <a:ext cx="11396576" cy="599188"/>
          </a:xfrm>
        </p:spPr>
        <p:txBody>
          <a:bodyPr/>
          <a:lstStyle/>
          <a:p>
            <a:r>
              <a:rPr lang="el-GR" dirty="0"/>
              <a:t>Τεχνικές επίλυσης συγκρούσεων </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9912" y="6408272"/>
            <a:ext cx="8772088" cy="461665"/>
          </a:xfrm>
          <a:prstGeom prst="rect">
            <a:avLst/>
          </a:prstGeom>
        </p:spPr>
        <p:txBody>
          <a:bodyPr wrap="square">
            <a:spAutoFit/>
          </a:bodyPr>
          <a:lstStyle/>
          <a:p>
            <a:pPr algn="r">
              <a:defRPr sz="1200"/>
            </a:pPr>
            <a:r>
              <a:rPr lang="el-GR" dirty="0">
                <a:hlinkClick r:id="rId3"/>
              </a:rPr>
              <a:t>Πηγή</a:t>
            </a:r>
            <a:r>
              <a:rPr lang="el-GR" dirty="0"/>
              <a:t> | Προσαρμογή: </a:t>
            </a:r>
            <a:r>
              <a:rPr lang="el-GR" i="1" dirty="0" err="1"/>
              <a:t>Talmaciu</a:t>
            </a:r>
            <a:r>
              <a:rPr lang="el-GR" i="1" dirty="0"/>
              <a:t>, I., &amp; </a:t>
            </a:r>
            <a:r>
              <a:rPr lang="el-GR" i="1" dirty="0" err="1"/>
              <a:t>Mărăcine</a:t>
            </a:r>
            <a:r>
              <a:rPr lang="el-GR" i="1" dirty="0"/>
              <a:t>, M.S. (2010)·</a:t>
            </a:r>
          </a:p>
          <a:p>
            <a:pPr algn="r">
              <a:defRPr sz="1200"/>
            </a:pPr>
            <a:r>
              <a:rPr lang="el-GR" dirty="0">
                <a:hlinkClick r:id="rId4"/>
              </a:rPr>
              <a:t>https://pixabay.com/pt/illustrations/gest%C3%A3o-trabalho-em-conjunto-encontro-2161487/</a:t>
            </a:r>
            <a:r>
              <a:rPr lang="el-GR" dirty="0"/>
              <a:t> </a:t>
            </a:r>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1" y="1562985"/>
            <a:ext cx="6105392" cy="5018567"/>
          </a:xfrm>
        </p:spPr>
        <p:txBody>
          <a:bodyPr>
            <a:noAutofit/>
          </a:bodyPr>
          <a:lstStyle/>
          <a:p>
            <a:pPr>
              <a:defRPr sz="2000" b="1"/>
            </a:pPr>
            <a:r>
              <a:rPr lang="el-GR" sz="1800" dirty="0"/>
              <a:t>Ορίστε το θέμα της διαφωνίας</a:t>
            </a:r>
          </a:p>
          <a:p>
            <a:pPr>
              <a:defRPr sz="2000" b="1"/>
            </a:pPr>
            <a:r>
              <a:rPr lang="el-GR" sz="1800" dirty="0"/>
              <a:t>Περιορίστε το πεδίο της διαμάχης</a:t>
            </a:r>
          </a:p>
          <a:p>
            <a:pPr>
              <a:defRPr sz="2000" b="1"/>
            </a:pPr>
            <a:r>
              <a:rPr lang="el-GR" sz="1800" dirty="0"/>
              <a:t>Διευρύνετε το πεδίο πιθανών λύσεων</a:t>
            </a:r>
          </a:p>
          <a:p>
            <a:pPr>
              <a:defRPr sz="2000"/>
            </a:pPr>
            <a:r>
              <a:rPr lang="el-GR" sz="1800" b="1" dirty="0"/>
              <a:t>Αναπτύξτε και προωθείστε δεξιότητες επίλυσης συγκρούσεων στα άτομα </a:t>
            </a:r>
            <a:r>
              <a:rPr lang="el-GR" sz="1800" dirty="0"/>
              <a:t>όπως η αυτογνωσία, ο αυτοέλεγχος, η επίλυση προβλημάτων, η συνεργασία, η ενσυναίσθηση, η ενεργητική ακρόαση, η σαφής έκφραση και η δυναμική επικοινωνία/ με αυτοπεποίθηση.</a:t>
            </a:r>
          </a:p>
          <a:p>
            <a:pPr>
              <a:defRPr sz="2000"/>
            </a:pPr>
            <a:r>
              <a:rPr lang="el-GR" sz="1800" b="1" dirty="0"/>
              <a:t>Βελτιώστε την επικοινωνία όπου </a:t>
            </a:r>
            <a:r>
              <a:rPr lang="el-GR" sz="1800" dirty="0"/>
              <a:t>τα μέρη διατηρούν αυτοσεβασμό, εκφράζουν προσωπικές ανάγκες και καταφέρνουν να υπερασπιστούν τα δικαιώματά τους χωρίς την κακομεταχείριση ή κυριαρχία σε άλλους.</a:t>
            </a:r>
          </a:p>
          <a:p>
            <a:pPr>
              <a:defRPr sz="2000"/>
            </a:pPr>
            <a:r>
              <a:rPr lang="el-GR" sz="1800" b="1" dirty="0"/>
              <a:t>Ζητήστε διαμεσολάβηση τρίτου μέρους </a:t>
            </a:r>
            <a:r>
              <a:rPr lang="el-GR" sz="1800" dirty="0"/>
              <a:t>— οι μεσολαβητές βοηθούν τα δύο μέρη να δουν ο ένας τις προοπτικές του άλλου και να εργαστούν προς μια αμοιβαία αποδεκτή λύση.</a:t>
            </a:r>
            <a:endParaRPr lang="el-GR" sz="1800" b="1" dirty="0"/>
          </a:p>
          <a:p>
            <a:endParaRPr lang="el-GR" sz="1800" b="1" dirty="0"/>
          </a:p>
          <a:p>
            <a:endParaRPr lang="el-GR" sz="1800" b="1" dirty="0"/>
          </a:p>
          <a:p>
            <a:pPr marL="0" indent="0">
              <a:buNone/>
            </a:pPr>
            <a:endParaRPr lang="el-GR" sz="1800" b="0" i="0" dirty="0">
              <a:solidFill>
                <a:srgbClr val="333333"/>
              </a:solidFill>
              <a:effectLst/>
            </a:endParaRPr>
          </a:p>
        </p:txBody>
      </p:sp>
      <p:pic>
        <p:nvPicPr>
          <p:cNvPr id="2" name="Picture 1">
            <a:extLst>
              <a:ext uri="{FF2B5EF4-FFF2-40B4-BE49-F238E27FC236}">
                <a16:creationId xmlns:a16="http://schemas.microsoft.com/office/drawing/2014/main" id="{5B429710-BDE7-A506-8477-C96CD8DD624C}"/>
              </a:ext>
            </a:extLst>
          </p:cNvPr>
          <p:cNvPicPr>
            <a:picLocks noChangeAspect="1"/>
          </p:cNvPicPr>
          <p:nvPr/>
        </p:nvPicPr>
        <p:blipFill>
          <a:blip r:embed="rId5"/>
          <a:stretch>
            <a:fillRect/>
          </a:stretch>
        </p:blipFill>
        <p:spPr>
          <a:xfrm>
            <a:off x="6464595" y="1945176"/>
            <a:ext cx="5178968" cy="3120504"/>
          </a:xfrm>
          <a:prstGeom prst="rect">
            <a:avLst/>
          </a:prstGeom>
        </p:spPr>
      </p:pic>
    </p:spTree>
    <p:extLst>
      <p:ext uri="{BB962C8B-B14F-4D97-AF65-F5344CB8AC3E}">
        <p14:creationId xmlns:p14="http://schemas.microsoft.com/office/powerpoint/2010/main" val="385021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782291"/>
            <a:ext cx="11396576" cy="599188"/>
          </a:xfrm>
        </p:spPr>
        <p:txBody>
          <a:bodyPr/>
          <a:lstStyle/>
          <a:p>
            <a:r>
              <a:rPr lang="el-GR" dirty="0"/>
              <a:t>Δεξιότητες Συμβίωσης</a:t>
            </a:r>
          </a:p>
        </p:txBody>
      </p:sp>
      <p:sp>
        <p:nvSpPr>
          <p:cNvPr id="3" name="Content Placeholder 2"/>
          <p:cNvSpPr>
            <a:spLocks noGrp="1"/>
          </p:cNvSpPr>
          <p:nvPr>
            <p:ph sz="half" idx="1"/>
          </p:nvPr>
        </p:nvSpPr>
        <p:spPr>
          <a:xfrm>
            <a:off x="446567" y="1562986"/>
            <a:ext cx="11637857" cy="5295014"/>
          </a:xfrm>
        </p:spPr>
        <p:txBody>
          <a:bodyPr numCol="2">
            <a:noAutofit/>
          </a:bodyPr>
          <a:lstStyle/>
          <a:p>
            <a:pPr marL="0" indent="0">
              <a:lnSpc>
                <a:spcPct val="80000"/>
              </a:lnSpc>
              <a:buNone/>
              <a:defRPr sz="2300"/>
            </a:pPr>
            <a:r>
              <a:rPr lang="el-GR" sz="1900" dirty="0"/>
              <a:t>Τελικά, η αρμονική συμβίωση και η επίλυση συγκρούσεων απαιτούν έναν συνδυασμό διαπροσωπικών δεξιοτήτων και συναισθηματικής νοημοσύνης όπως:  </a:t>
            </a:r>
          </a:p>
          <a:p>
            <a:pPr marL="628650" indent="-361950">
              <a:lnSpc>
                <a:spcPct val="80000"/>
              </a:lnSpc>
              <a:defRPr sz="2300"/>
            </a:pPr>
            <a:r>
              <a:rPr lang="el-GR" sz="1900" b="1" dirty="0"/>
              <a:t>Ενσυναίσθηση — </a:t>
            </a:r>
            <a:r>
              <a:rPr lang="el-GR" sz="1900" dirty="0"/>
              <a:t>να δείχνετε κατανόηση</a:t>
            </a:r>
            <a:r>
              <a:rPr lang="el-GR" sz="1900" b="1" dirty="0"/>
              <a:t> </a:t>
            </a:r>
            <a:r>
              <a:rPr lang="el-GR" sz="1900" dirty="0"/>
              <a:t>και να συμμερίζεστε τα συναισθήματα των άλλων, βάζοντας τον εαυτό σας στη θέση τους για να κατανοήσετε τη σκοπιά τους.</a:t>
            </a:r>
            <a:r>
              <a:rPr lang="el-GR" sz="1900" b="1" dirty="0"/>
              <a:t> </a:t>
            </a:r>
          </a:p>
          <a:p>
            <a:pPr marL="628650" indent="-361950">
              <a:lnSpc>
                <a:spcPct val="80000"/>
              </a:lnSpc>
              <a:defRPr sz="2300"/>
            </a:pPr>
            <a:r>
              <a:rPr lang="el-GR" sz="1900" b="1" dirty="0"/>
              <a:t>Σεβασμός και Ανεκτικότητα — </a:t>
            </a:r>
            <a:r>
              <a:rPr lang="el-GR" sz="1900" dirty="0"/>
              <a:t>εκτίμηση και σεβασμός των ατομικών διαφορών, συμπεριλαμβανομένων των πολιτιστικών, θρησκευτικών και προσωπικών πεποιθήσεων.</a:t>
            </a:r>
          </a:p>
          <a:p>
            <a:pPr marL="628650" indent="-361950">
              <a:lnSpc>
                <a:spcPct val="80000"/>
              </a:lnSpc>
              <a:defRPr sz="2300"/>
            </a:pPr>
            <a:r>
              <a:rPr lang="el-GR" sz="1900" b="1" dirty="0"/>
              <a:t>Ενεργή ακρόαση — </a:t>
            </a:r>
            <a:r>
              <a:rPr lang="el-GR" sz="1900" dirty="0"/>
              <a:t>να δίνετε πλήρη προσοχή όταν οι άλλοι μιλούν, και να δείχνετε ότι συμμετέχετε στη συζήτηση</a:t>
            </a:r>
          </a:p>
          <a:p>
            <a:pPr marL="628650" indent="-361950">
              <a:lnSpc>
                <a:spcPct val="80000"/>
              </a:lnSpc>
              <a:defRPr sz="2300"/>
            </a:pPr>
            <a:r>
              <a:rPr lang="el-GR" sz="1900" b="1" dirty="0"/>
              <a:t>Εκφράζοντας τον εαυτό σας — </a:t>
            </a:r>
            <a:r>
              <a:rPr lang="el-GR" sz="1900" dirty="0"/>
              <a:t>να διατυπώνετε με σαφήνεια τις σκέψεις, τα συναισθήματα και τις ανάγκες σας χωρίς επιθετικότητα ή κατηγορίες.</a:t>
            </a:r>
          </a:p>
          <a:p>
            <a:pPr marL="628650" indent="-361950">
              <a:lnSpc>
                <a:spcPct val="80000"/>
              </a:lnSpc>
              <a:defRPr sz="2300"/>
            </a:pPr>
            <a:endParaRPr lang="el-GR" sz="1900" dirty="0"/>
          </a:p>
          <a:p>
            <a:pPr marL="628650" indent="-361950">
              <a:lnSpc>
                <a:spcPct val="80000"/>
              </a:lnSpc>
              <a:defRPr sz="2300"/>
            </a:pPr>
            <a:r>
              <a:rPr lang="el-GR" sz="1900" b="1" dirty="0"/>
              <a:t>Διαπραγμάτευση — </a:t>
            </a:r>
            <a:r>
              <a:rPr lang="el-GR" sz="1900" dirty="0"/>
              <a:t>εξεύρεση</a:t>
            </a:r>
            <a:r>
              <a:rPr lang="el-GR" sz="1900" b="1" dirty="0"/>
              <a:t> </a:t>
            </a:r>
            <a:r>
              <a:rPr lang="el-GR" sz="1900" dirty="0"/>
              <a:t>συμβιβασμών που βολεύουν όλα τα μέρη που εμπλέκονται σε μια διαφωνία.</a:t>
            </a:r>
          </a:p>
          <a:p>
            <a:pPr marL="628650" indent="-361950">
              <a:lnSpc>
                <a:spcPct val="80000"/>
              </a:lnSpc>
              <a:defRPr sz="2300"/>
            </a:pPr>
            <a:r>
              <a:rPr lang="el-GR" sz="1900" b="1" dirty="0"/>
              <a:t>Διαχείριση θυμού — </a:t>
            </a:r>
            <a:r>
              <a:rPr lang="el-GR" sz="1900" dirty="0"/>
              <a:t>έλεγχος των συναισθημάτων κατά τη διάρκεια των συγκρούσεων, και αποφυγή παρορμητικών λόγων ή πράξεων.</a:t>
            </a:r>
          </a:p>
          <a:p>
            <a:pPr marL="628650" indent="-361950">
              <a:lnSpc>
                <a:spcPct val="80000"/>
              </a:lnSpc>
              <a:defRPr sz="2300"/>
            </a:pPr>
            <a:r>
              <a:rPr lang="el-GR" sz="1900" b="1" dirty="0"/>
              <a:t>Ομαδική εργασία και συνεργασία — </a:t>
            </a:r>
            <a:r>
              <a:rPr lang="el-GR" sz="1900" dirty="0"/>
              <a:t>συμπεριλαμβανομένης</a:t>
            </a:r>
            <a:r>
              <a:rPr lang="el-GR" sz="1900" b="1" dirty="0"/>
              <a:t> </a:t>
            </a:r>
            <a:r>
              <a:rPr lang="el-GR" sz="1900" dirty="0"/>
              <a:t>της δίκαιης κατανομής των οφελών και των ευθυνών για την αποφυγή συναισθημάτων ανισότητας ή δυσαρέσκειας.</a:t>
            </a:r>
          </a:p>
          <a:p>
            <a:pPr marL="628650" indent="-361950">
              <a:lnSpc>
                <a:spcPct val="80000"/>
              </a:lnSpc>
              <a:defRPr sz="2300" b="1"/>
            </a:pPr>
            <a:r>
              <a:rPr lang="el-GR" sz="1900" dirty="0"/>
              <a:t>Υπομονή και κατανόηση</a:t>
            </a:r>
          </a:p>
          <a:p>
            <a:pPr marL="628650" indent="-361950">
              <a:lnSpc>
                <a:spcPct val="80000"/>
              </a:lnSpc>
              <a:defRPr sz="2300"/>
            </a:pPr>
            <a:r>
              <a:rPr lang="el-GR" sz="1900" b="1" dirty="0"/>
              <a:t>Αυτογνωσία — </a:t>
            </a:r>
            <a:r>
              <a:rPr lang="el-GR" sz="1900" dirty="0"/>
              <a:t>αναγνώριση των συναισθημάτων και των προβληματισμών του εαυτού μας</a:t>
            </a:r>
          </a:p>
          <a:p>
            <a:pPr marL="628650" indent="-361950">
              <a:lnSpc>
                <a:spcPct val="80000"/>
              </a:lnSpc>
              <a:defRPr sz="2300"/>
            </a:pPr>
            <a:r>
              <a:rPr lang="el-GR" sz="1900" b="1" dirty="0"/>
              <a:t>Θετική στάση —</a:t>
            </a:r>
            <a:r>
              <a:rPr lang="el-GR" sz="1900" dirty="0"/>
              <a:t>διατήρηση μιας θετικής προοπτικής, εστιάζοντας στις καλές πτυχές της σχέσης και στους ανθρώπους που εμπλέκονται.</a:t>
            </a:r>
          </a:p>
          <a:p>
            <a:pPr marL="0" indent="0">
              <a:lnSpc>
                <a:spcPct val="80000"/>
              </a:lnSpc>
              <a:buNone/>
            </a:pPr>
            <a:endParaRPr lang="el-GR" sz="1900" dirty="0"/>
          </a:p>
        </p:txBody>
      </p:sp>
    </p:spTree>
    <p:extLst>
      <p:ext uri="{BB962C8B-B14F-4D97-AF65-F5344CB8AC3E}">
        <p14:creationId xmlns:p14="http://schemas.microsoft.com/office/powerpoint/2010/main" val="213026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anchor="b">
            <a:normAutofit/>
          </a:bodyPr>
          <a:lstStyle/>
          <a:p>
            <a:pPr algn="ctr">
              <a:defRPr sz="4800">
                <a:solidFill>
                  <a:srgbClr val="95C11F"/>
                </a:solidFill>
              </a:defRPr>
            </a:pPr>
            <a:r>
              <a:t>Εταίροι</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  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39DF1-213B-4676-3C87-0F9D43F27F48}"/>
              </a:ext>
            </a:extLst>
          </p:cNvPr>
          <p:cNvSpPr>
            <a:spLocks noGrp="1"/>
          </p:cNvSpPr>
          <p:nvPr>
            <p:ph type="title"/>
          </p:nvPr>
        </p:nvSpPr>
        <p:spPr>
          <a:xfrm>
            <a:off x="558000" y="792915"/>
            <a:ext cx="11396576" cy="599188"/>
          </a:xfrm>
        </p:spPr>
        <p:txBody>
          <a:bodyPr/>
          <a:lstStyle/>
          <a:p>
            <a:r>
              <a:rPr lang="el-GR" dirty="0"/>
              <a:t>Δεξιότητες Συμβίωσης και Συνεργασίας</a:t>
            </a:r>
          </a:p>
        </p:txBody>
      </p:sp>
      <p:sp>
        <p:nvSpPr>
          <p:cNvPr id="3" name="Θέση περιεχομένου 2">
            <a:extLst>
              <a:ext uri="{FF2B5EF4-FFF2-40B4-BE49-F238E27FC236}">
                <a16:creationId xmlns:a16="http://schemas.microsoft.com/office/drawing/2014/main" id="{4891C17C-4F24-E3AE-5628-3782A986BB4A}"/>
              </a:ext>
            </a:extLst>
          </p:cNvPr>
          <p:cNvSpPr>
            <a:spLocks noGrp="1"/>
          </p:cNvSpPr>
          <p:nvPr>
            <p:ph sz="half" idx="1"/>
          </p:nvPr>
        </p:nvSpPr>
        <p:spPr>
          <a:xfrm>
            <a:off x="558000" y="1566078"/>
            <a:ext cx="5356418" cy="4893408"/>
          </a:xfrm>
        </p:spPr>
        <p:txBody>
          <a:bodyPr>
            <a:noAutofit/>
          </a:bodyPr>
          <a:lstStyle/>
          <a:p>
            <a:pPr marL="0" indent="0" algn="just">
              <a:buNone/>
            </a:pPr>
            <a:r>
              <a:rPr lang="el-GR" sz="1700" dirty="0"/>
              <a:t>Ορισμένες από αυτές τις δεξιότητες έχουν κωδικοποιηθεί ως </a:t>
            </a:r>
            <a:r>
              <a:rPr lang="el-GR" sz="1700" i="1" dirty="0"/>
              <a:t>εγκάρσιες (προσωπικές) δεξιότητες </a:t>
            </a:r>
            <a:r>
              <a:rPr lang="el-GR" sz="1700" dirty="0"/>
              <a:t>στην πολύγλωσση ταξινόμηση των </a:t>
            </a:r>
            <a:r>
              <a:rPr lang="el-GR" sz="1700" i="1" dirty="0"/>
              <a:t>Ευρωπαϊκών Δεξιοτήτων, Ικανοτήτων και Επαγγελμάτων, ESCO v.1.1.1</a:t>
            </a:r>
            <a:r>
              <a:rPr lang="el-GR" sz="1700" dirty="0"/>
              <a:t>:</a:t>
            </a:r>
          </a:p>
          <a:p>
            <a:pPr marL="542925" indent="-266700">
              <a:defRPr b="1"/>
            </a:pPr>
            <a:r>
              <a:rPr lang="el-GR" sz="1700" dirty="0"/>
              <a:t>Τ2: Δεξιότητες και ικανότητες σκέψης</a:t>
            </a:r>
          </a:p>
          <a:p>
            <a:pPr marL="361950" indent="0">
              <a:buNone/>
            </a:pPr>
            <a:r>
              <a:rPr lang="el-GR" sz="1700" dirty="0"/>
              <a:t>Δεξιότητες και ικανότητες που σχετίζονται με την ικανότητα εφαρμογής των νοητικών διαδικασιών συλλογής, σύλληψης, ανάλυσης, σύνθεσης ή/και αξιολόγησης πληροφοριών που συλλέγονται ή δημιουργούνται από την παρατήρηση, την εμπειρία, τον προβληματισμό, τη συλλογιστική ή την επικοινωνία. Περιλαμβάνουν την ικανότητα αξιολόγησης και χρήσης πληροφοριών διαφόρων ειδών για τον προγραμματισμό δραστηριοτήτων, την επίτευξη στόχων, την επίλυση προβλημάτων, την αντιμετώπιση θεμάτων και την εκτέλεση σύνθετων εργασιών με συνήθεις και καινοτόμους τρόπους.</a:t>
            </a:r>
          </a:p>
          <a:p>
            <a:pPr marL="361950" indent="0">
              <a:buNone/>
            </a:pPr>
            <a:endParaRPr lang="el-GR" sz="1700" dirty="0"/>
          </a:p>
        </p:txBody>
      </p:sp>
      <p:sp>
        <p:nvSpPr>
          <p:cNvPr id="4" name="Θέση περιεχομένου 3">
            <a:extLst>
              <a:ext uri="{FF2B5EF4-FFF2-40B4-BE49-F238E27FC236}">
                <a16:creationId xmlns:a16="http://schemas.microsoft.com/office/drawing/2014/main" id="{A4969BDE-9AD7-F0E2-02FC-BF9C65E30662}"/>
              </a:ext>
            </a:extLst>
          </p:cNvPr>
          <p:cNvSpPr>
            <a:spLocks noGrp="1"/>
          </p:cNvSpPr>
          <p:nvPr>
            <p:ph sz="half" idx="2"/>
          </p:nvPr>
        </p:nvSpPr>
        <p:spPr>
          <a:xfrm>
            <a:off x="5671227" y="1572861"/>
            <a:ext cx="6283350" cy="5014220"/>
          </a:xfrm>
        </p:spPr>
        <p:txBody>
          <a:bodyPr>
            <a:noAutofit/>
          </a:bodyPr>
          <a:lstStyle/>
          <a:p>
            <a:pPr marL="542925" indent="-266700">
              <a:defRPr sz="3300" b="1"/>
            </a:pPr>
            <a:r>
              <a:rPr lang="el-GR" sz="1700" dirty="0"/>
              <a:t>Τ3: Δεξιότητες και ικανότητες αυτοδιαχείρισης</a:t>
            </a:r>
          </a:p>
          <a:p>
            <a:pPr marL="361950" indent="0">
              <a:buNone/>
              <a:defRPr sz="3300"/>
            </a:pPr>
            <a:r>
              <a:rPr lang="el-GR" sz="1700" dirty="0"/>
              <a:t>Δεξιότητες και ικανότητες που απαιτούν από τα άτομα να κατανοούν και να ελέγχουν τις δικές τους δυνατότητες και περιορισμούς και να χρησιμοποιούν αυτή την αυτογνωσία για τη διαχείριση δραστηριοτήτων σε ποικίλα πλαίσια. Περιλαμβάνουν την ικανότητα να ενεργούν στοχαστικά και υπεύθυνα, να δέχονται σχόλια, να προσαρμόζονται στην αλλαγή και να αναζητούν ευκαιρίες για προσωπική και επαγγελματική εξέλιξη.</a:t>
            </a:r>
          </a:p>
          <a:p>
            <a:pPr marL="542925" indent="-266700">
              <a:defRPr sz="3300" b="1"/>
            </a:pPr>
            <a:r>
              <a:rPr lang="el-GR" sz="1700" dirty="0"/>
              <a:t>Τ4: Κοινωνικές και επικοινωνιακές δεξιότητες και ικανότητες</a:t>
            </a:r>
          </a:p>
          <a:p>
            <a:pPr marL="361950" indent="0">
              <a:buNone/>
              <a:defRPr sz="3300"/>
            </a:pPr>
            <a:r>
              <a:rPr lang="el-GR" sz="1700" dirty="0"/>
              <a:t>Δεξιότητες και ικανότητες που σχετίζονται με την ικανότητα θετικής και παραγωγικής αλληλεπίδρασης με άλλους. Αυτό αποδεικνύεται με την αποτελεσματική και </a:t>
            </a:r>
            <a:r>
              <a:rPr lang="el-GR" sz="1700" dirty="0" err="1"/>
              <a:t>ενσυναίσθητη</a:t>
            </a:r>
            <a:r>
              <a:rPr lang="el-GR" sz="1700" dirty="0"/>
              <a:t> επικοινωνία ιδεών, τον συντονισμό των δικών του στόχων και των ενεργειών του με εκείνους των άλλων και την ανάληψη δράσης με τρόπους που είναι δομημένοι σύμφωνα με τις αξίες, διασφαλίζοντας την ευημερία και την πρόοδο των άλλων και προσφέροντας ηγετική θέση.</a:t>
            </a:r>
          </a:p>
        </p:txBody>
      </p:sp>
    </p:spTree>
    <p:extLst>
      <p:ext uri="{BB962C8B-B14F-4D97-AF65-F5344CB8AC3E}">
        <p14:creationId xmlns:p14="http://schemas.microsoft.com/office/powerpoint/2010/main" val="314999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10218" y="1048395"/>
            <a:ext cx="11059692" cy="605096"/>
          </a:xfrm>
        </p:spPr>
        <p:txBody>
          <a:bodyPr/>
          <a:lstStyle/>
          <a:p>
            <a:r>
              <a:rPr lang="el-GR" dirty="0"/>
              <a:t>Το πιο σημαντικό...</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10218" y="1790762"/>
            <a:ext cx="7326368" cy="5052909"/>
          </a:xfrm>
        </p:spPr>
        <p:txBody>
          <a:bodyPr>
            <a:normAutofit fontScale="70000" lnSpcReduction="20000"/>
          </a:bodyPr>
          <a:lstStyle/>
          <a:p>
            <a:pPr marL="0" indent="0">
              <a:lnSpc>
                <a:spcPct val="120000"/>
              </a:lnSpc>
              <a:buNone/>
              <a:defRPr sz="2200"/>
            </a:pPr>
            <a:r>
              <a:rPr lang="el-GR" sz="2700" dirty="0"/>
              <a:t>Λάβετε υπόψη ότι:</a:t>
            </a:r>
          </a:p>
          <a:p>
            <a:pPr lvl="1">
              <a:defRPr sz="2400"/>
            </a:pPr>
            <a:r>
              <a:rPr lang="el-GR" sz="2900" dirty="0"/>
              <a:t>Οι συγκρούσεις είναι </a:t>
            </a:r>
            <a:r>
              <a:rPr lang="el-GR" sz="2900" b="1" dirty="0"/>
              <a:t>εγγενές μέρος της δυναμικής της ομάδας</a:t>
            </a:r>
            <a:r>
              <a:rPr lang="el-GR" sz="2900" dirty="0"/>
              <a:t> — κάθε φορά που άτομα με διαφορετικά υπόβαθρα, προοπτικές και ενδιαφέροντα ενώνονται για να συνεργαστούν μπορεί να προκύψουν συγκρούσεις λόγω των διαφορετικών απόψεων και στόχων.</a:t>
            </a:r>
          </a:p>
          <a:p>
            <a:pPr lvl="1">
              <a:defRPr sz="2400" b="1"/>
            </a:pPr>
            <a:r>
              <a:rPr lang="el-GR" sz="2900" dirty="0"/>
              <a:t>Οι διαπολιτισμικές συγκρούσεις ή/και οι συγκρούσεις που βασίζονται σε αξίες σπάνια μπορούν να είναι παραγωγικές.</a:t>
            </a:r>
            <a:endParaRPr lang="el-GR" sz="2900" b="1" dirty="0"/>
          </a:p>
          <a:p>
            <a:pPr lvl="1">
              <a:defRPr sz="2400"/>
            </a:pPr>
            <a:r>
              <a:rPr lang="el-GR" sz="2900" dirty="0"/>
              <a:t>Είναι απαραίτητο </a:t>
            </a:r>
            <a:r>
              <a:rPr lang="el-GR" sz="2900" b="1" dirty="0"/>
              <a:t>να αναζητήσουμε λύσεις </a:t>
            </a:r>
            <a:r>
              <a:rPr lang="el-GR" sz="2900" b="1" dirty="0" err="1"/>
              <a:t>win-win</a:t>
            </a:r>
            <a:r>
              <a:rPr lang="el-GR" sz="2900" b="1" dirty="0"/>
              <a:t> </a:t>
            </a:r>
            <a:r>
              <a:rPr lang="el-GR" sz="2900" dirty="0"/>
              <a:t>και όχι λύσεις στις οποίες ο ένας κερδίζει και ο άλλος χάνει.</a:t>
            </a:r>
          </a:p>
          <a:p>
            <a:pPr lvl="1">
              <a:defRPr sz="2400"/>
            </a:pPr>
            <a:r>
              <a:rPr lang="el-GR" sz="2900" dirty="0"/>
              <a:t>Όταν προκύπτει μια σύγκρουση ή ένα πρόβλημα πρέπει να επιλυθεί, είναι σημαντικό ο καθένας </a:t>
            </a:r>
            <a:r>
              <a:rPr lang="el-GR" sz="2900" b="1" dirty="0"/>
              <a:t>να</a:t>
            </a:r>
            <a:r>
              <a:rPr lang="el-GR" sz="2900" dirty="0"/>
              <a:t> </a:t>
            </a:r>
            <a:r>
              <a:rPr lang="el-GR" sz="2900" b="1" dirty="0"/>
              <a:t>επικεντρωθεί στην επίλυση του προβλήματος </a:t>
            </a:r>
            <a:r>
              <a:rPr lang="el-GR" sz="2900" dirty="0"/>
              <a:t>και όχι στο να κατηγορήσει τους άλλους γι’ αυτό.</a:t>
            </a:r>
          </a:p>
          <a:p>
            <a:pPr lvl="1">
              <a:defRPr sz="2400"/>
            </a:pPr>
            <a:r>
              <a:rPr lang="el-GR" sz="2900" dirty="0"/>
              <a:t>Αξιολογήστε κάθε επιλογή αντικειμενικά και</a:t>
            </a:r>
            <a:r>
              <a:rPr lang="el-GR" sz="2900" b="1" dirty="0"/>
              <a:t> επιλέξτε το μεγαλύτερο καλό</a:t>
            </a:r>
            <a:r>
              <a:rPr lang="el-GR" sz="2900" dirty="0"/>
              <a:t>!</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2" name="Picture 1">
            <a:extLst>
              <a:ext uri="{FF2B5EF4-FFF2-40B4-BE49-F238E27FC236}">
                <a16:creationId xmlns:a16="http://schemas.microsoft.com/office/drawing/2014/main" id="{2A970F03-1B1B-1F95-FC10-A6C291EB4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318" y="1790763"/>
            <a:ext cx="4202755" cy="4078145"/>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pPr>
              <a:defRPr sz="2400"/>
            </a:pPr>
            <a:r>
              <a:rPr lang="el-GR" dirty="0"/>
              <a:t>Αναφορές και πρόσθετες πηγές</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8000" y="1718146"/>
            <a:ext cx="10816017" cy="4865977"/>
          </a:xfrm>
        </p:spPr>
        <p:txBody>
          <a:bodyPr>
            <a:normAutofit/>
          </a:bodyPr>
          <a:lstStyle/>
          <a:p>
            <a:pPr>
              <a:lnSpc>
                <a:spcPct val="80000"/>
              </a:lnSpc>
            </a:pPr>
            <a:r>
              <a:rPr lang="en-US" sz="1400" dirty="0"/>
              <a:t>Council of Europe (2012). T-KIT: Youth Transforming Conflict. </a:t>
            </a:r>
            <a:r>
              <a:rPr lang="el-GR" sz="1400" dirty="0"/>
              <a:t>Ανάκτηση από: </a:t>
            </a:r>
            <a:r>
              <a:rPr lang="en-US" sz="1400" dirty="0">
                <a:hlinkClick r:id="rId3"/>
              </a:rPr>
              <a:t>https://pjp-eu.coe.int/en/web/youth-partnership/t-kit-12-youth-transforming-conflict</a:t>
            </a:r>
            <a:endParaRPr lang="en-US" sz="1400" dirty="0"/>
          </a:p>
          <a:p>
            <a:pPr>
              <a:lnSpc>
                <a:spcPct val="80000"/>
              </a:lnSpc>
            </a:pPr>
            <a:r>
              <a:rPr lang="en-US" sz="1400" dirty="0"/>
              <a:t>Fisher, R. (2006). Sources of Conflict and Methods of Conflict Resolution. </a:t>
            </a:r>
            <a:r>
              <a:rPr lang="el-GR" sz="1400" dirty="0"/>
              <a:t>Ανάκτηση από: </a:t>
            </a:r>
            <a:r>
              <a:rPr lang="en-US" sz="1400" dirty="0"/>
              <a:t> </a:t>
            </a:r>
            <a:r>
              <a:rPr lang="en-US" sz="1400" dirty="0">
                <a:hlinkClick r:id="rId4"/>
              </a:rPr>
              <a:t>http://www.communicationcache.com/uploads/1/0/8/8/10887248/sources_of_conflict_and_methods_of_resolution.pdf</a:t>
            </a:r>
            <a:r>
              <a:rPr lang="en-US" sz="1400" dirty="0"/>
              <a:t> </a:t>
            </a:r>
            <a:r>
              <a:rPr lang="en-US" sz="1400" i="1" dirty="0"/>
              <a:t>.</a:t>
            </a:r>
            <a:endParaRPr lang="en-GB" sz="1400" dirty="0"/>
          </a:p>
          <a:p>
            <a:pPr>
              <a:lnSpc>
                <a:spcPct val="80000"/>
              </a:lnSpc>
            </a:pPr>
            <a:r>
              <a:rPr lang="en-GB" sz="1400" dirty="0"/>
              <a:t>Gordon, Jason (2022). Conflict Management in Groups - Explained. </a:t>
            </a:r>
            <a:r>
              <a:rPr lang="el-GR" sz="1400" dirty="0"/>
              <a:t>Ανάκτηση από:</a:t>
            </a:r>
            <a:r>
              <a:rPr lang="en-GB" sz="1400" dirty="0"/>
              <a:t> </a:t>
            </a:r>
            <a:r>
              <a:rPr lang="en-GB" sz="1400" dirty="0">
                <a:hlinkClick r:id="rId5"/>
              </a:rPr>
              <a:t>https://thebusinessprofessor.com/en_US/management-leadership-organizational-behavior/conflict-management-in-groups</a:t>
            </a:r>
            <a:endParaRPr lang="en-GB" sz="1400" dirty="0"/>
          </a:p>
          <a:p>
            <a:pPr>
              <a:lnSpc>
                <a:spcPct val="80000"/>
              </a:lnSpc>
            </a:pPr>
            <a:r>
              <a:rPr lang="en-US" sz="1400" dirty="0" err="1"/>
              <a:t>Hener</a:t>
            </a:r>
            <a:r>
              <a:rPr lang="en-US" sz="1400" dirty="0"/>
              <a:t>, G. (2013). Managing Conflicts within Organizational Culture in Local Public Structures. </a:t>
            </a:r>
            <a:r>
              <a:rPr lang="el-GR" sz="1400" dirty="0"/>
              <a:t>Ανάκτηση από: </a:t>
            </a:r>
            <a:r>
              <a:rPr lang="en-US" sz="1400" dirty="0">
                <a:hlinkClick r:id="rId6"/>
              </a:rPr>
              <a:t>https://www.semanticscholar.org/paper/MANAGING-CONFLICTS-WITHIN-ORGANIZATIONAL-CULTURE-IN-Hener/9e186d8523a2c83197614590d78c937436ab3cab</a:t>
            </a:r>
            <a:r>
              <a:rPr lang="en-US" sz="1400" dirty="0"/>
              <a:t> </a:t>
            </a:r>
          </a:p>
          <a:p>
            <a:pPr>
              <a:lnSpc>
                <a:spcPct val="80000"/>
              </a:lnSpc>
            </a:pPr>
            <a:r>
              <a:rPr lang="en-US" sz="1400" dirty="0"/>
              <a:t>Holt, J., &amp; DeVore, C.J. (2005). Culture, Gender, Organizational Role, and Styles of Conflict Resolution: A Meta-analysis. International Journal of Intercultural Relations, 29, 165-196. </a:t>
            </a:r>
            <a:r>
              <a:rPr lang="el-GR" sz="1400" dirty="0"/>
              <a:t>Ανάκτηση από: </a:t>
            </a:r>
            <a:r>
              <a:rPr lang="en-US" sz="1400" dirty="0">
                <a:hlinkClick r:id="rId7"/>
              </a:rPr>
              <a:t>https://www.sciencedirect.com/science/article/pii/S0147176705000702?via%3Dihub</a:t>
            </a:r>
            <a:r>
              <a:rPr lang="en-US" sz="1400" dirty="0"/>
              <a:t> </a:t>
            </a:r>
            <a:endParaRPr lang="en-GB" sz="1400" dirty="0"/>
          </a:p>
          <a:p>
            <a:pPr>
              <a:lnSpc>
                <a:spcPct val="80000"/>
              </a:lnSpc>
            </a:pPr>
            <a:r>
              <a:rPr lang="en-GB" sz="1400" dirty="0"/>
              <a:t>Udupa S., </a:t>
            </a:r>
            <a:r>
              <a:rPr lang="en-GB" sz="1400" dirty="0" err="1"/>
              <a:t>Gagliardone</a:t>
            </a:r>
            <a:r>
              <a:rPr lang="en-GB" sz="1400" dirty="0"/>
              <a:t> I., Deem A., &amp; </a:t>
            </a:r>
            <a:r>
              <a:rPr lang="en-GB" sz="1400" dirty="0" err="1"/>
              <a:t>Csuka</a:t>
            </a:r>
            <a:r>
              <a:rPr lang="en-GB" sz="1400" dirty="0"/>
              <a:t>, L. (2020). </a:t>
            </a:r>
            <a:r>
              <a:rPr lang="en-US" sz="1400" dirty="0"/>
              <a:t>Hate Speech, Information Disorder, and Conflict. Social Science Research Council (SSRC). </a:t>
            </a:r>
            <a:r>
              <a:rPr lang="el-GR" sz="1400" dirty="0"/>
              <a:t>Ανάκτηση από: </a:t>
            </a:r>
            <a:r>
              <a:rPr lang="en-GB" sz="1400" dirty="0">
                <a:hlinkClick r:id="rId8"/>
              </a:rPr>
              <a:t>https://s3.amazonaws.com/ssrc-cdn1/crmuploads/new_publication_3/the-field-of-disinformation-democratic-processes-and-conflict-prevention-a-scan-of-the-literature.pdf</a:t>
            </a:r>
            <a:r>
              <a:rPr lang="en-GB" sz="1400" dirty="0"/>
              <a:t> </a:t>
            </a:r>
          </a:p>
          <a:p>
            <a:pPr>
              <a:lnSpc>
                <a:spcPct val="80000"/>
              </a:lnSpc>
            </a:pPr>
            <a:r>
              <a:rPr lang="en-US" sz="1400" dirty="0" err="1"/>
              <a:t>Talmaciu</a:t>
            </a:r>
            <a:r>
              <a:rPr lang="en-US" sz="1400" dirty="0"/>
              <a:t>, I., &amp; </a:t>
            </a:r>
            <a:r>
              <a:rPr lang="en-US" sz="1400" dirty="0" err="1"/>
              <a:t>Mărăcine</a:t>
            </a:r>
            <a:r>
              <a:rPr lang="en-US" sz="1400" dirty="0"/>
              <a:t>, M.S. (2010). Sources of Conflicts within Organizations and Methods of Conflict Resolution. Management and Marketing, 123-132. </a:t>
            </a:r>
            <a:r>
              <a:rPr lang="el-GR" sz="1400" dirty="0"/>
              <a:t>Ανάκτηση από: </a:t>
            </a:r>
            <a:r>
              <a:rPr lang="en-US" sz="1400" dirty="0">
                <a:hlinkClick r:id="rId9"/>
              </a:rPr>
              <a:t>https://www.semanticscholar.org/paper/SOURCES-OF-CONFLICTS-WITHIN-ORGANIZATIONS-AND-OF-Talmaciu-M%C4%83r%C4%83cine/0c2c95100714cceba34fbbc45c70c6492ec7564b</a:t>
            </a:r>
            <a:endParaRPr lang="en-US" sz="1400" dirty="0"/>
          </a:p>
          <a:p>
            <a:pPr>
              <a:lnSpc>
                <a:spcPct val="80000"/>
              </a:lnSpc>
            </a:pPr>
            <a:r>
              <a:rPr lang="en-US" sz="1400" dirty="0"/>
              <a:t>Wilson, Ch. (2022). 14 Conflict Resolution Strategies for the Workplace. </a:t>
            </a:r>
            <a:r>
              <a:rPr lang="el-GR" sz="1400" dirty="0"/>
              <a:t>Ανάκτηση από: </a:t>
            </a:r>
            <a:r>
              <a:rPr lang="en-US" sz="1400" dirty="0">
                <a:hlinkClick r:id="rId10"/>
              </a:rPr>
              <a:t>https://positivepsychology.com/conflict-resolution-in-the-workplace/?utm_content=cmp-true</a:t>
            </a:r>
            <a:r>
              <a:rPr lang="en-US" sz="1400" dirty="0"/>
              <a:t> </a:t>
            </a:r>
            <a:endParaRPr sz="14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2765234" y="4867475"/>
            <a:ext cx="6279613" cy="1325563"/>
          </a:xfrm>
          <a:prstGeom prst="rect">
            <a:avLst/>
          </a:prstGeom>
        </p:spPr>
        <p:txBody>
          <a:bodyPr vert="horz" lIns="91440" tIns="45720" rIns="91440" bIns="45720" anchor="ctr">
            <a:normAutofit fontScale="85000" lnSpcReduction="10000"/>
          </a:bodyPr>
          <a:lstStyle>
            <a:lvl1pPr algn="ctr" defTabSz="914400" rtl="0" eaLnBrk="1" latinLnBrk="0" hangingPunct="1">
              <a:lnSpc>
                <a:spcPct val="90000"/>
              </a:lnSpc>
              <a:spcBef>
                <a:spcPct val="0"/>
              </a:spcBef>
              <a:buNone/>
              <a:defRPr sz="2000" kern="1200">
                <a:solidFill>
                  <a:srgbClr val="7030A0"/>
                </a:solidFill>
                <a:latin typeface="Gill Sans Ultra Bold" panose="020B0A02020104020203" pitchFamily="34" charset="0"/>
                <a:ea typeface="+mj-ea"/>
                <a:cs typeface="+mj-cs"/>
              </a:defRPr>
            </a:lvl1pPr>
          </a:lstStyle>
          <a:p>
            <a:pPr>
              <a:lnSpc>
                <a:spcPct val="100000"/>
              </a:lnSpc>
              <a:spcAft>
                <a:spcPts val="600"/>
              </a:spcAft>
              <a:defRPr b="1">
                <a:solidFill>
                  <a:schemeClr val="bg1"/>
                </a:solidFill>
                <a:latin typeface="+mj-lt"/>
              </a:defRPr>
            </a:pPr>
            <a:r>
              <a:rPr lang="el-GR" sz="4000" dirty="0"/>
              <a:t>Συγχαρητήρια!</a:t>
            </a:r>
          </a:p>
          <a:p>
            <a:pPr>
              <a:lnSpc>
                <a:spcPct val="100000"/>
              </a:lnSpc>
              <a:spcAft>
                <a:spcPts val="600"/>
              </a:spcAft>
              <a:defRPr b="1">
                <a:solidFill>
                  <a:schemeClr val="bg1"/>
                </a:solidFill>
                <a:latin typeface="+mj-lt"/>
              </a:defRPr>
            </a:pPr>
            <a:r>
              <a:rPr lang="el-GR" sz="3200" b="1" dirty="0">
                <a:solidFill>
                  <a:schemeClr val="bg1"/>
                </a:solidFill>
                <a:latin typeface="+mj-lt"/>
              </a:rPr>
              <a:t>Έχετε ολοκληρώσει την παρούσα ενότητα</a:t>
            </a:r>
            <a:r>
              <a:rPr sz="3200" dirty="0"/>
              <a:t>!</a:t>
            </a:r>
            <a:endParaRPr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a:p>
        </p:txBody>
      </p:sp>
      <p:sp>
        <p:nvSpPr>
          <p:cNvPr id="8"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9" name="Εικόνα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defRPr sz="5400"/>
            </a:pPr>
            <a:r>
              <a:t>Ενότητες</a:t>
            </a:r>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805030710"/>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36D3A082-9046-D340-3610-7C31BEF804C7}"/>
              </a:ext>
            </a:extLst>
          </p:cNvPr>
          <p:cNvGraphicFramePr/>
          <p:nvPr>
            <p:extLst>
              <p:ext uri="{D42A27DB-BD31-4B8C-83A1-F6EECF244321}">
                <p14:modId xmlns:p14="http://schemas.microsoft.com/office/powerpoint/2010/main" val="1415714885"/>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dirty="0"/>
              <a:t>Στόχοι Ενότητας</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373272" y="2849358"/>
            <a:ext cx="7872768" cy="2508535"/>
          </a:xfrm>
        </p:spPr>
        <p:txBody>
          <a:bodyPr>
            <a:normAutofit fontScale="92500" lnSpcReduction="20000"/>
          </a:bodyPr>
          <a:lstStyle/>
          <a:p>
            <a:pPr>
              <a:buClr>
                <a:srgbClr val="95C11F"/>
              </a:buClr>
            </a:pPr>
            <a:r>
              <a:rPr lang="el-GR" dirty="0"/>
              <a:t>Αύξηση της ευαισθητοποίησης σχετικά με τη σχέση μεταξύ της διαταραχής της πληροφόρησης και συγκρούσεων  </a:t>
            </a:r>
          </a:p>
          <a:p>
            <a:pPr>
              <a:buClr>
                <a:srgbClr val="95C11F"/>
              </a:buClr>
              <a:defRPr>
                <a:effectLst/>
              </a:defRPr>
            </a:pPr>
            <a:r>
              <a:rPr lang="el-GR" dirty="0"/>
              <a:t>Η ενίσχυση της κατανόησης της ουσίας και των αιτιών των συγκρούσεων</a:t>
            </a:r>
          </a:p>
          <a:p>
            <a:pPr>
              <a:buClr>
                <a:srgbClr val="95C11F"/>
              </a:buClr>
              <a:defRPr>
                <a:effectLst/>
              </a:defRPr>
            </a:pPr>
            <a:r>
              <a:rPr lang="el-GR" dirty="0"/>
              <a:t>Η εξήγηση των μεθόδων και των τεχνικών για την επίλυση συγκρούσεων</a:t>
            </a:r>
          </a:p>
          <a:p>
            <a:pPr>
              <a:buClr>
                <a:srgbClr val="95C11F"/>
              </a:buClr>
              <a:defRPr>
                <a:effectLst/>
              </a:defRPr>
            </a:pPr>
            <a:r>
              <a:rPr lang="el-GR" dirty="0"/>
              <a:t>Η οικοδόμηση δεξιοτήτων επίλυσης συγκρούσεων και συμβίωσης</a:t>
            </a:r>
            <a:endParaRPr lang="el-GR" dirty="0">
              <a:effectLst/>
            </a:endParaRPr>
          </a:p>
          <a:p>
            <a:pPr lvl="0">
              <a:buClr>
                <a:srgbClr val="95C11F"/>
              </a:buClr>
            </a:pPr>
            <a:endParaRPr lang="el-GR" dirty="0">
              <a:effectLst/>
            </a:endParaRPr>
          </a:p>
        </p:txBody>
      </p:sp>
      <p:pic>
        <p:nvPicPr>
          <p:cNvPr id="6" name="Εικόνα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24529"/>
            <a:ext cx="11059692" cy="605096"/>
          </a:xfrm>
        </p:spPr>
        <p:txBody>
          <a:bodyPr/>
          <a:lstStyle/>
          <a:p>
            <a:r>
              <a:rPr lang="el-GR" dirty="0"/>
              <a:t>Συμβίωση </a:t>
            </a:r>
            <a:r>
              <a:rPr dirty="0"/>
              <a:t>και επίλυση συγκρούσεων</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24205" y="1752652"/>
            <a:ext cx="8350616" cy="5091020"/>
          </a:xfrm>
        </p:spPr>
        <p:txBody>
          <a:bodyPr>
            <a:noAutofit/>
          </a:bodyPr>
          <a:lstStyle/>
          <a:p>
            <a:pPr>
              <a:defRPr sz="2000"/>
            </a:pPr>
            <a:r>
              <a:rPr lang="el-GR" dirty="0"/>
              <a:t>Η συμβίωση με άλλους σε κοινότητες και ομάδες περιλαμβάνει τη δημιουργία ενός περιβάλλοντος όπου τα άτομα μπορούν να εκφραστούν, να κατανοήσουν ο ένας τον άλλον, να διατηρήσουν τον σεβασμό, να αποτρέψουν μεγάλες διαφωνίες, να συνεργαστούν αποτελεσματικά και, τελικά, να ζήσουν μαζί αρμονικά. Αυτό επιτυγχάνεται μέσω της καλλιέργειας της ανοιχτής επικοινωνίας, του σεβασμού της διαφορετικότητας, της </a:t>
            </a:r>
            <a:r>
              <a:rPr lang="el-GR" dirty="0" err="1"/>
              <a:t>ενσυναίσθησης</a:t>
            </a:r>
            <a:r>
              <a:rPr lang="el-GR" dirty="0"/>
              <a:t>, της συλλογικής επίλυσης προβλημάτων, των κοινών ευθυνών, της αποτελεσματικής διαχείρισης των συγκρούσεων κ.λπ.</a:t>
            </a:r>
          </a:p>
          <a:p>
            <a:pPr>
              <a:defRPr sz="2000" b="1"/>
            </a:pPr>
            <a:r>
              <a:rPr lang="el-GR" dirty="0"/>
              <a:t>Οι δεξιότητες επίλυσης συγκρούσεων είναι ο ακρογωνιαίος λίθος της αρμονικής συνύπαρξης και της επιτυχημένης συμβίωσης.</a:t>
            </a:r>
          </a:p>
          <a:p>
            <a:pPr>
              <a:defRPr sz="2000"/>
            </a:pPr>
            <a:r>
              <a:rPr lang="el-GR" dirty="0"/>
              <a:t>Με την κατάκτηση αυτών των δεξιοτήτων, οι άνθρωποι μπορούν να περιηγηθούν στην πολυπλοκότητα των κοινών χώρων (διαβίωσης, εργασίας, εκπαίδευσης) και να οικοδομήσουν θετικές, υποστηρικτικές σχέσεις με τους συνομηλίκους τους, την οικογένεια, τους συναδέλφους τους κ.λπ.</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hlinkClick r:id="rId3"/>
              </a:defRPr>
            </a:pPr>
            <a:r>
              <a:t>Φωτογραφία: Freepik</a:t>
            </a:r>
            <a:endParaRPr sz="1200"/>
          </a:p>
        </p:txBody>
      </p:sp>
      <p:pic>
        <p:nvPicPr>
          <p:cNvPr id="2" name="Picture 2">
            <a:extLst>
              <a:ext uri="{FF2B5EF4-FFF2-40B4-BE49-F238E27FC236}">
                <a16:creationId xmlns:a16="http://schemas.microsoft.com/office/drawing/2014/main" id="{AAF1581A-F670-756B-F4FB-9A3D1D6809E9}"/>
              </a:ext>
            </a:extLst>
          </p:cNvPr>
          <p:cNvPicPr>
            <a:picLocks noChangeAspect="1"/>
          </p:cNvPicPr>
          <p:nvPr/>
        </p:nvPicPr>
        <p:blipFill>
          <a:blip r:embed="rId4"/>
          <a:stretch>
            <a:fillRect/>
          </a:stretch>
        </p:blipFill>
        <p:spPr>
          <a:xfrm>
            <a:off x="8674821" y="1907135"/>
            <a:ext cx="3426056" cy="2288347"/>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24529"/>
            <a:ext cx="11059692" cy="605096"/>
          </a:xfrm>
        </p:spPr>
        <p:txBody>
          <a:bodyPr/>
          <a:lstStyle/>
          <a:p>
            <a:r>
              <a:rPr dirty="0" err="1"/>
              <a:t>Δι</a:t>
            </a:r>
            <a:r>
              <a:rPr dirty="0"/>
              <a:t>αταραχή πληροφ</a:t>
            </a:r>
            <a:r>
              <a:rPr lang="el-GR" dirty="0" err="1"/>
              <a:t>όρησης</a:t>
            </a:r>
            <a:r>
              <a:rPr dirty="0"/>
              <a:t> και συγκρούσεις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1652131"/>
            <a:ext cx="7957833" cy="4903236"/>
          </a:xfrm>
        </p:spPr>
        <p:txBody>
          <a:bodyPr>
            <a:noAutofit/>
          </a:bodyPr>
          <a:lstStyle/>
          <a:p>
            <a:r>
              <a:rPr lang="el-GR" sz="1800" dirty="0"/>
              <a:t>Η διαταραχή της πληροφορίας, εξ ορισμού, εμποδίζει την αρμονική συνύπαρξη σε κοινότητες και ομάδες. </a:t>
            </a:r>
          </a:p>
          <a:p>
            <a:r>
              <a:rPr lang="el-GR" sz="1800" i="1" dirty="0"/>
              <a:t>Η διαταραχή της πληροφόρησης προκαλεί συγκρούσεις </a:t>
            </a:r>
            <a:r>
              <a:rPr lang="el-GR" sz="1800" dirty="0"/>
              <a:t>μεταξύ ατόμων και ομάδων. Επιτίθεται στη βάση της συνύπαρξης δημιουργώντας και ενισχύοντας συναισθήματα δυσπιστίας, φόβου, αποκλεισμού και εχθρότητας προς τους θεωρούμενους εξωτερικούς και εσωτερικούς αντιπάλους.</a:t>
            </a:r>
          </a:p>
          <a:p>
            <a:pPr>
              <a:defRPr b="1"/>
            </a:pPr>
            <a:r>
              <a:rPr lang="el-GR" sz="1800" dirty="0"/>
              <a:t>Η διαχείριση και η επίλυση των συγκρούσεων που προκαλούνται από τη διαταραχή της πληροφόρησης είναι το κύριο καθήκον για τις σύγχρονες κοινωνίες σε όλους τους τομείς της ζωής. </a:t>
            </a:r>
          </a:p>
          <a:p>
            <a:r>
              <a:rPr lang="el-GR" sz="1800" dirty="0"/>
              <a:t>Η προώθηση πληροφοριών ακριβείας, η ενθάρρυνση ισχυρών δεξιοτήτων επίλυσης συγκρούσεων και η καλλιέργεια μιας αίσθησης </a:t>
            </a:r>
            <a:r>
              <a:rPr lang="el-GR" sz="1800" dirty="0" err="1"/>
              <a:t>ενσυναίσθησης</a:t>
            </a:r>
            <a:r>
              <a:rPr lang="el-GR" sz="1800" dirty="0"/>
              <a:t> και κατανόησης είναι ζωτικής σημασίας συστατικά της αρμονικής συμβίωσης. Η αντιμετώπιση της διαταραχής της πληροφορίας είναι ζωτικής σημασίας για την προώθηση του εποικοδομητικού διαλόγου και της κατανόησης, τα οποία, με τη σειρά τους, μπορούν να συμβάλουν στην αποτελεσματικότερη επίλυση των συγκρούσεων και στην αρμονική διαβίωση. </a:t>
            </a:r>
          </a:p>
        </p:txBody>
      </p:sp>
      <p:sp>
        <p:nvSpPr>
          <p:cNvPr id="4" name="Rectangle 3"/>
          <p:cNvSpPr/>
          <p:nvPr/>
        </p:nvSpPr>
        <p:spPr>
          <a:xfrm>
            <a:off x="8523986" y="4247043"/>
            <a:ext cx="3295456" cy="2308324"/>
          </a:xfrm>
          <a:prstGeom prst="rect">
            <a:avLst/>
          </a:prstGeom>
        </p:spPr>
        <p:txBody>
          <a:bodyPr wrap="square">
            <a:spAutoFit/>
          </a:bodyPr>
          <a:lstStyle/>
          <a:p>
            <a:pPr marL="228600" indent="-228600">
              <a:spcBef>
                <a:spcPts val="600"/>
              </a:spcBef>
              <a:spcAft>
                <a:spcPts val="600"/>
              </a:spcAft>
              <a:buClr>
                <a:srgbClr val="95C11F"/>
              </a:buClr>
              <a:buFont typeface="Wingdings" panose="05000000000000000000" pitchFamily="2" charset="2"/>
              <a:buChar char="§"/>
            </a:pPr>
            <a:r>
              <a:rPr lang="el-GR" dirty="0"/>
              <a:t>Ωστόσο, όταν υπάρχει διαταραχή πληροφόρησης, η σωστή μελέτη και διαχείριση των συγκρούσεων μπορεί να αντισταθμίσει τις αρνητικές επιπτώσεις και να επαναφέρει την ισορροπία στη δυναμική της ομάδας.</a:t>
            </a:r>
          </a:p>
        </p:txBody>
      </p:sp>
      <p:sp>
        <p:nvSpPr>
          <p:cNvPr id="9" name="Ορθογώνιο 1">
            <a:extLst>
              <a:ext uri="{FF2B5EF4-FFF2-40B4-BE49-F238E27FC236}">
                <a16:creationId xmlns:a16="http://schemas.microsoft.com/office/drawing/2014/main" id="{E314B2E6-0586-408E-8D1A-41287EF3B8C4}"/>
              </a:ext>
            </a:extLst>
          </p:cNvPr>
          <p:cNvSpPr/>
          <p:nvPr/>
        </p:nvSpPr>
        <p:spPr>
          <a:xfrm>
            <a:off x="3380752" y="6500126"/>
            <a:ext cx="8772088" cy="276999"/>
          </a:xfrm>
          <a:prstGeom prst="rect">
            <a:avLst/>
          </a:prstGeom>
        </p:spPr>
        <p:txBody>
          <a:bodyPr wrap="square">
            <a:spAutoFit/>
          </a:bodyPr>
          <a:lstStyle/>
          <a:p>
            <a:pPr algn="r">
              <a:defRPr sz="1200"/>
            </a:pPr>
            <a:r>
              <a:rPr>
                <a:hlinkClick r:id="rId3"/>
              </a:rPr>
              <a:t>Πηγή</a:t>
            </a:r>
            <a:r>
              <a:t> | </a:t>
            </a:r>
            <a:r>
              <a:rPr>
                <a:hlinkClick r:id="rId4"/>
              </a:rPr>
              <a:t>άδεια Pixabay</a:t>
            </a:r>
            <a:endParaRPr sz="1200"/>
          </a:p>
        </p:txBody>
      </p:sp>
      <p:pic>
        <p:nvPicPr>
          <p:cNvPr id="2" name="Picture 6">
            <a:extLst>
              <a:ext uri="{FF2B5EF4-FFF2-40B4-BE49-F238E27FC236}">
                <a16:creationId xmlns:a16="http://schemas.microsoft.com/office/drawing/2014/main" id="{E3A41A07-0F00-3A34-FDA7-A345D6F4C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2162" y="309537"/>
            <a:ext cx="2877280" cy="3572181"/>
          </a:xfrm>
          <a:prstGeom prst="rect">
            <a:avLst/>
          </a:prstGeom>
        </p:spPr>
      </p:pic>
    </p:spTree>
    <p:extLst>
      <p:ext uri="{BB962C8B-B14F-4D97-AF65-F5344CB8AC3E}">
        <p14:creationId xmlns:p14="http://schemas.microsoft.com/office/powerpoint/2010/main" val="391748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70542"/>
            <a:ext cx="3727673" cy="605096"/>
          </a:xfrm>
        </p:spPr>
        <p:txBody>
          <a:bodyPr>
            <a:normAutofit fontScale="90000"/>
          </a:bodyPr>
          <a:lstStyle/>
          <a:p>
            <a:r>
              <a:t>Τι είναι μια σύγκρουση;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496110" cy="4865977"/>
          </a:xfrm>
        </p:spPr>
        <p:txBody>
          <a:bodyPr>
            <a:normAutofit fontScale="92500" lnSpcReduction="20000"/>
          </a:bodyPr>
          <a:lstStyle/>
          <a:p>
            <a:pPr marL="0" indent="0">
              <a:lnSpc>
                <a:spcPct val="120000"/>
              </a:lnSpc>
              <a:buNone/>
              <a:defRPr sz="2000"/>
            </a:pPr>
            <a:r>
              <a:rPr lang="el-GR" dirty="0"/>
              <a:t>Κάθε φορά που δύο ή περισσότεροι άνθρωποι έχουν διαφορετικά συμφέροντα, αξίες, στόχους και πεποιθήσεις προκύπτει μία σύγκρουση.</a:t>
            </a:r>
            <a:endParaRPr lang="el-GR" sz="2000" dirty="0"/>
          </a:p>
          <a:p>
            <a:pPr marL="0" indent="0">
              <a:lnSpc>
                <a:spcPct val="120000"/>
              </a:lnSpc>
              <a:buNone/>
              <a:defRPr sz="2000"/>
            </a:pPr>
            <a:r>
              <a:rPr lang="el-GR" b="1" dirty="0"/>
              <a:t>Μια σύγκρουση</a:t>
            </a:r>
            <a:r>
              <a:rPr lang="el-GR" dirty="0"/>
              <a:t>  </a:t>
            </a:r>
          </a:p>
          <a:p>
            <a:pPr>
              <a:lnSpc>
                <a:spcPct val="120000"/>
              </a:lnSpc>
              <a:defRPr sz="2000"/>
            </a:pPr>
            <a:r>
              <a:rPr lang="el-GR" dirty="0"/>
              <a:t>Αναφέρεται σε όλα τα είδη αντίδρασης/εναντίωσης ή ανταγωνιστικής αλληλεπίδρασης μεταξύ ατόμων ή ομάδων.</a:t>
            </a:r>
          </a:p>
          <a:p>
            <a:pPr>
              <a:lnSpc>
                <a:spcPct val="120000"/>
              </a:lnSpc>
              <a:defRPr sz="2000"/>
            </a:pPr>
            <a:r>
              <a:rPr lang="el-GR" dirty="0"/>
              <a:t>Προκύπτει από διαφορές στις αντιλήψεις, τις ερμηνείες και τις κρίσεις σχετικά με μια κατάσταση.</a:t>
            </a:r>
          </a:p>
          <a:p>
            <a:pPr>
              <a:lnSpc>
                <a:spcPct val="120000"/>
              </a:lnSpc>
              <a:defRPr sz="2000"/>
            </a:pPr>
            <a:r>
              <a:rPr lang="el-GR" dirty="0"/>
              <a:t>Προκύπτει από την αντίληψη ενός ατόμου ότι υπάρχουν ασυμβατότητες ή διαφορές μεταξύ των δικών του στόχων, αξιών ή πεποιθήσεων και εκείνων των άλλων.</a:t>
            </a:r>
          </a:p>
          <a:p>
            <a:pPr>
              <a:lnSpc>
                <a:spcPct val="120000"/>
              </a:lnSpc>
              <a:defRPr sz="2000"/>
            </a:pPr>
            <a:r>
              <a:rPr lang="el-GR" dirty="0"/>
              <a:t>Υπάρχει κάθε φορά που ένα μέρος αντιλαμβάνεται ότι ένα άλλο μέρος έχει παρεμποδίσει ή πρόκειται να παρεμποδίσει, την επίτευξη των στόχων.</a:t>
            </a:r>
          </a:p>
          <a:p>
            <a:pPr marL="0" indent="0">
              <a:lnSpc>
                <a:spcPct val="120000"/>
              </a:lnSpc>
              <a:buNone/>
            </a:pPr>
            <a:endParaRPr lang="el-GR" dirty="0"/>
          </a:p>
          <a:p>
            <a:pPr marL="0" indent="0">
              <a:lnSpc>
                <a:spcPct val="120000"/>
              </a:lnSpc>
              <a:buNone/>
            </a:pPr>
            <a:endParaRPr lang="el-GR" sz="2000" dirty="0"/>
          </a:p>
          <a:p>
            <a:pPr>
              <a:lnSpc>
                <a:spcPct val="120000"/>
              </a:lnSpc>
            </a:pPr>
            <a:endParaRPr lang="el-GR" sz="22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a:hlinkClick r:id="rId4"/>
              </a:rPr>
              <a:t>Πηγή</a:t>
            </a:r>
            <a:r>
              <a:t> | </a:t>
            </a:r>
            <a:r>
              <a:rPr>
                <a:hlinkClick r:id="rId5"/>
              </a:rPr>
              <a:t>άδεια Pixabay</a:t>
            </a:r>
            <a:endParaRPr sz="1200"/>
          </a:p>
        </p:txBody>
      </p:sp>
      <p:sp>
        <p:nvSpPr>
          <p:cNvPr id="8" name="pop-up" descr="Click here for pop up information.">
            <a:extLst>
              <a:ext uri="{FF2B5EF4-FFF2-40B4-BE49-F238E27FC236}">
                <a16:creationId xmlns:a16="http://schemas.microsoft.com/office/drawing/2014/main" id="{C3A67301-39B7-99CC-D178-F4F617E8AAEA}"/>
              </a:ext>
            </a:extLst>
          </p:cNvPr>
          <p:cNvSpPr/>
          <p:nvPr/>
        </p:nvSpPr>
        <p:spPr>
          <a:xfrm>
            <a:off x="4707992"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b="1">
                <a:solidFill>
                  <a:srgbClr val="D71921"/>
                </a:solidFill>
              </a:defRPr>
            </a:pPr>
            <a:r>
              <a:t>κάντε κλικ</a:t>
            </a:r>
            <a:endParaRPr b="1">
              <a:solidFill>
                <a:srgbClr val="D71921"/>
              </a:solidFill>
            </a:endParaRPr>
          </a:p>
        </p:txBody>
      </p:sp>
      <p:pic>
        <p:nvPicPr>
          <p:cNvPr id="9"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388141" y="970542"/>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096000" y="292842"/>
            <a:ext cx="5339644" cy="1785104"/>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defRPr b="1"/>
            </a:pPr>
            <a:r>
              <a:rPr lang="el-GR" dirty="0"/>
              <a:t>Σύγκρουση </a:t>
            </a:r>
          </a:p>
          <a:p>
            <a:pPr>
              <a:spcBef>
                <a:spcPts val="600"/>
              </a:spcBef>
              <a:spcAft>
                <a:spcPts val="600"/>
              </a:spcAft>
            </a:pPr>
            <a:r>
              <a:rPr lang="el-GR" dirty="0"/>
              <a:t>είναι μια σοβαρή διαφωνία σε κάτι σημαντικό για ένα άτομο ή μια ομάδα ατόμων.</a:t>
            </a:r>
          </a:p>
          <a:p>
            <a:pPr>
              <a:spcBef>
                <a:spcPts val="600"/>
              </a:spcBef>
              <a:spcAft>
                <a:spcPts val="600"/>
              </a:spcAft>
            </a:pPr>
            <a:r>
              <a:rPr lang="el-GR" dirty="0"/>
              <a:t>Ο όρος προέρχεται από τη λατινική λέξη </a:t>
            </a:r>
            <a:r>
              <a:rPr lang="el-GR" i="1" dirty="0" err="1"/>
              <a:t>conflictus</a:t>
            </a:r>
            <a:r>
              <a:rPr lang="el-GR" i="1" dirty="0"/>
              <a:t> </a:t>
            </a:r>
            <a:r>
              <a:rPr lang="el-GR" dirty="0"/>
              <a:t>που σημαίνει</a:t>
            </a:r>
            <a:r>
              <a:rPr lang="el-GR" i="1" dirty="0"/>
              <a:t> «αντιπαράθεση» ή «σύγκρουση»</a:t>
            </a:r>
            <a:r>
              <a:rPr lang="el-GR" dirty="0"/>
              <a:t>.</a:t>
            </a:r>
          </a:p>
        </p:txBody>
      </p:sp>
      <p:graphicFrame>
        <p:nvGraphicFramePr>
          <p:cNvPr id="2" name="Object 1"/>
          <p:cNvGraphicFramePr>
            <a:graphicFrameLocks noChangeAspect="1"/>
          </p:cNvGraphicFramePr>
          <p:nvPr>
            <p:extLst>
              <p:ext uri="{D42A27DB-BD31-4B8C-83A1-F6EECF244321}">
                <p14:modId xmlns:p14="http://schemas.microsoft.com/office/powerpoint/2010/main" val="4093290592"/>
              </p:ext>
            </p:extLst>
          </p:nvPr>
        </p:nvGraphicFramePr>
        <p:xfrm>
          <a:off x="92075" y="92075"/>
          <a:ext cx="1466850" cy="457200"/>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8" imgW="1466280" imgH="456480" progId="Package">
                  <p:embed/>
                </p:oleObj>
              </mc:Choice>
              <mc:Fallback>
                <p:oleObj name="Packager Shell Object" showAsIcon="1" r:id="rId8" imgW="1466280" imgH="456480" progId="Package">
                  <p:embed/>
                  <p:pic>
                    <p:nvPicPr>
                      <p:cNvPr id="2" name="Object 1"/>
                      <p:cNvPicPr/>
                      <p:nvPr/>
                    </p:nvPicPr>
                    <p:blipFill>
                      <a:blip r:embed="rId9"/>
                      <a:stretch>
                        <a:fillRect/>
                      </a:stretch>
                    </p:blipFill>
                    <p:spPr>
                      <a:xfrm>
                        <a:off x="92075" y="92075"/>
                        <a:ext cx="1466850" cy="457200"/>
                      </a:xfrm>
                      <a:prstGeom prst="rect">
                        <a:avLst/>
                      </a:prstGeom>
                    </p:spPr>
                  </p:pic>
                </p:oleObj>
              </mc:Fallback>
            </mc:AlternateContent>
          </a:graphicData>
        </a:graphic>
      </p:graphicFrame>
      <p:pic>
        <p:nvPicPr>
          <p:cNvPr id="3" name="Picture 2"/>
          <p:cNvPicPr>
            <a:picLocks noChangeAspect="1"/>
          </p:cNvPicPr>
          <p:nvPr/>
        </p:nvPicPr>
        <p:blipFill>
          <a:blip r:embed="rId10"/>
          <a:stretch>
            <a:fillRect/>
          </a:stretch>
        </p:blipFill>
        <p:spPr>
          <a:xfrm>
            <a:off x="8054109" y="3154285"/>
            <a:ext cx="3871952" cy="2580293"/>
          </a:xfrm>
          <a:prstGeom prst="rect">
            <a:avLst/>
          </a:prstGeom>
        </p:spPr>
      </p:pic>
    </p:spTree>
    <p:extLst>
      <p:ext uri="{BB962C8B-B14F-4D97-AF65-F5344CB8AC3E}">
        <p14:creationId xmlns:p14="http://schemas.microsoft.com/office/powerpoint/2010/main" val="37154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55998" y="693437"/>
            <a:ext cx="3727673" cy="605096"/>
          </a:xfrm>
        </p:spPr>
        <p:txBody>
          <a:bodyPr>
            <a:normAutofit/>
          </a:bodyPr>
          <a:lstStyle/>
          <a:p>
            <a:r>
              <a:rPr lang="el-GR" dirty="0"/>
              <a:t>Τύποι συγκρούσεων </a:t>
            </a:r>
          </a:p>
        </p:txBody>
      </p:sp>
      <p:sp>
        <p:nvSpPr>
          <p:cNvPr id="7"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a:t>
            </a:r>
            <a:r>
              <a:rPr lang="el-GR" i="1" dirty="0"/>
              <a:t>T-</a:t>
            </a:r>
            <a:r>
              <a:rPr lang="el-GR" i="1" dirty="0" err="1"/>
              <a:t>Kit</a:t>
            </a:r>
            <a:r>
              <a:rPr lang="el-GR" i="1" dirty="0"/>
              <a:t> 12: </a:t>
            </a:r>
            <a:r>
              <a:rPr lang="el-GR" i="1" dirty="0" err="1"/>
              <a:t>Youth</a:t>
            </a:r>
            <a:r>
              <a:rPr lang="el-GR" i="1" dirty="0"/>
              <a:t> </a:t>
            </a:r>
            <a:r>
              <a:rPr lang="el-GR" i="1" dirty="0" err="1"/>
              <a:t>transforming</a:t>
            </a:r>
            <a:r>
              <a:rPr lang="el-GR" i="1" dirty="0"/>
              <a:t> </a:t>
            </a:r>
            <a:r>
              <a:rPr lang="el-GR" i="1" dirty="0" err="1"/>
              <a:t>conflict</a:t>
            </a:r>
            <a:r>
              <a:rPr lang="el-GR" i="1" dirty="0"/>
              <a:t> (2012), Συμβούλιο της Ευρώπης</a:t>
            </a:r>
          </a:p>
        </p:txBody>
      </p:sp>
      <p:sp>
        <p:nvSpPr>
          <p:cNvPr id="3" name="Oval 2"/>
          <p:cNvSpPr/>
          <p:nvPr/>
        </p:nvSpPr>
        <p:spPr>
          <a:xfrm>
            <a:off x="4781189" y="369738"/>
            <a:ext cx="2221422" cy="125614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600" b="1">
                <a:solidFill>
                  <a:srgbClr val="004899"/>
                </a:solidFill>
              </a:defRPr>
            </a:pPr>
            <a:r>
              <a:rPr lang="el-GR" dirty="0"/>
              <a:t>Τύποι συγκρούσεων με βάση</a:t>
            </a:r>
            <a:endParaRPr lang="el-GR" sz="1600" b="1" dirty="0">
              <a:solidFill>
                <a:srgbClr val="004899"/>
              </a:solidFill>
            </a:endParaRPr>
          </a:p>
        </p:txBody>
      </p:sp>
      <p:graphicFrame>
        <p:nvGraphicFramePr>
          <p:cNvPr id="8" name="Diagram 7"/>
          <p:cNvGraphicFramePr/>
          <p:nvPr>
            <p:extLst>
              <p:ext uri="{D42A27DB-BD31-4B8C-83A1-F6EECF244321}">
                <p14:modId xmlns:p14="http://schemas.microsoft.com/office/powerpoint/2010/main" val="2820415521"/>
              </p:ext>
            </p:extLst>
          </p:nvPr>
        </p:nvGraphicFramePr>
        <p:xfrm>
          <a:off x="5084475" y="3139562"/>
          <a:ext cx="3641555" cy="3592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2535778401"/>
              </p:ext>
            </p:extLst>
          </p:nvPr>
        </p:nvGraphicFramePr>
        <p:xfrm>
          <a:off x="8807017" y="201770"/>
          <a:ext cx="2897620" cy="29489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2206396564"/>
              </p:ext>
            </p:extLst>
          </p:nvPr>
        </p:nvGraphicFramePr>
        <p:xfrm>
          <a:off x="8853055" y="3624665"/>
          <a:ext cx="2805545" cy="294200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p:cNvGraphicFramePr/>
          <p:nvPr>
            <p:extLst>
              <p:ext uri="{D42A27DB-BD31-4B8C-83A1-F6EECF244321}">
                <p14:modId xmlns:p14="http://schemas.microsoft.com/office/powerpoint/2010/main" val="3835422404"/>
              </p:ext>
            </p:extLst>
          </p:nvPr>
        </p:nvGraphicFramePr>
        <p:xfrm>
          <a:off x="777757" y="1262284"/>
          <a:ext cx="2104589" cy="221058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p:cNvGraphicFramePr/>
          <p:nvPr>
            <p:extLst>
              <p:ext uri="{D42A27DB-BD31-4B8C-83A1-F6EECF244321}">
                <p14:modId xmlns:p14="http://schemas.microsoft.com/office/powerpoint/2010/main" val="3128409065"/>
              </p:ext>
            </p:extLst>
          </p:nvPr>
        </p:nvGraphicFramePr>
        <p:xfrm>
          <a:off x="463962" y="3949943"/>
          <a:ext cx="2050271" cy="229145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3" name="Diagram 12"/>
          <p:cNvGraphicFramePr/>
          <p:nvPr>
            <p:extLst>
              <p:ext uri="{D42A27DB-BD31-4B8C-83A1-F6EECF244321}">
                <p14:modId xmlns:p14="http://schemas.microsoft.com/office/powerpoint/2010/main" val="306279517"/>
              </p:ext>
            </p:extLst>
          </p:nvPr>
        </p:nvGraphicFramePr>
        <p:xfrm>
          <a:off x="2712509" y="4386475"/>
          <a:ext cx="2050271" cy="229145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cxnSp>
        <p:nvCxnSpPr>
          <p:cNvPr id="15" name="Straight Arrow Connector 14"/>
          <p:cNvCxnSpPr/>
          <p:nvPr/>
        </p:nvCxnSpPr>
        <p:spPr>
          <a:xfrm flipH="1">
            <a:off x="2907751" y="1149530"/>
            <a:ext cx="1894762" cy="762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22908" y="1429422"/>
            <a:ext cx="2909264" cy="287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148384" y="1564866"/>
            <a:ext cx="1245200" cy="3000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4475" y="1625883"/>
            <a:ext cx="489104" cy="155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29389" y="959485"/>
            <a:ext cx="1923666" cy="30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72952" y="1358492"/>
            <a:ext cx="2873921" cy="250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297498">
            <a:off x="2952760" y="1173826"/>
            <a:ext cx="1611944" cy="369332"/>
          </a:xfrm>
          <a:prstGeom prst="rect">
            <a:avLst/>
          </a:prstGeom>
        </p:spPr>
        <p:txBody>
          <a:bodyPr wrap="square">
            <a:spAutoFit/>
          </a:bodyPr>
          <a:lstStyle/>
          <a:p>
            <a:pPr algn="l"/>
            <a:r>
              <a:rPr lang="el-GR" dirty="0"/>
              <a:t>Χρήση βίας</a:t>
            </a:r>
          </a:p>
        </p:txBody>
      </p:sp>
      <p:sp>
        <p:nvSpPr>
          <p:cNvPr id="32" name="TextBox 31"/>
          <p:cNvSpPr txBox="1"/>
          <p:nvPr/>
        </p:nvSpPr>
        <p:spPr>
          <a:xfrm rot="4299528">
            <a:off x="5142398" y="2372325"/>
            <a:ext cx="2020967" cy="646331"/>
          </a:xfrm>
          <a:prstGeom prst="rect">
            <a:avLst/>
          </a:prstGeom>
        </p:spPr>
        <p:txBody>
          <a:bodyPr wrap="square">
            <a:spAutoFit/>
          </a:bodyPr>
          <a:lstStyle/>
          <a:p>
            <a:pPr algn="l"/>
            <a:r>
              <a:rPr lang="el-GR" dirty="0"/>
              <a:t>Αντιμαχόμενα μέρη/πλευρές</a:t>
            </a:r>
          </a:p>
        </p:txBody>
      </p:sp>
      <p:sp>
        <p:nvSpPr>
          <p:cNvPr id="33" name="TextBox 32"/>
          <p:cNvSpPr txBox="1"/>
          <p:nvPr/>
        </p:nvSpPr>
        <p:spPr>
          <a:xfrm rot="17558940">
            <a:off x="3388880" y="3106078"/>
            <a:ext cx="2020967" cy="369332"/>
          </a:xfrm>
          <a:prstGeom prst="rect">
            <a:avLst/>
          </a:prstGeom>
        </p:spPr>
        <p:txBody>
          <a:bodyPr wrap="square">
            <a:spAutoFit/>
          </a:bodyPr>
          <a:lstStyle/>
          <a:p>
            <a:pPr algn="l"/>
            <a:r>
              <a:rPr lang="el-GR" dirty="0"/>
              <a:t>Επίδειξη</a:t>
            </a:r>
          </a:p>
        </p:txBody>
      </p:sp>
      <p:sp>
        <p:nvSpPr>
          <p:cNvPr id="35" name="TextBox 34"/>
          <p:cNvSpPr txBox="1"/>
          <p:nvPr/>
        </p:nvSpPr>
        <p:spPr>
          <a:xfrm rot="18888887">
            <a:off x="1871766" y="3076823"/>
            <a:ext cx="2020967" cy="369332"/>
          </a:xfrm>
          <a:prstGeom prst="rect">
            <a:avLst/>
          </a:prstGeom>
        </p:spPr>
        <p:txBody>
          <a:bodyPr wrap="square">
            <a:spAutoFit/>
          </a:bodyPr>
          <a:lstStyle/>
          <a:p>
            <a:pPr algn="l"/>
            <a:r>
              <a:rPr lang="el-GR" dirty="0"/>
              <a:t>Συνέπειες</a:t>
            </a:r>
          </a:p>
        </p:txBody>
      </p:sp>
      <p:sp>
        <p:nvSpPr>
          <p:cNvPr id="40" name="TextBox 39"/>
          <p:cNvSpPr txBox="1"/>
          <p:nvPr/>
        </p:nvSpPr>
        <p:spPr>
          <a:xfrm rot="2488857">
            <a:off x="7492702" y="3058334"/>
            <a:ext cx="2195194" cy="369332"/>
          </a:xfrm>
          <a:prstGeom prst="rect">
            <a:avLst/>
          </a:prstGeom>
        </p:spPr>
        <p:txBody>
          <a:bodyPr wrap="square">
            <a:spAutoFit/>
          </a:bodyPr>
          <a:lstStyle/>
          <a:p>
            <a:pPr algn="l"/>
            <a:r>
              <a:rPr lang="el-GR" dirty="0"/>
              <a:t>Κίνητρα/Ανάγκες</a:t>
            </a:r>
          </a:p>
        </p:txBody>
      </p:sp>
      <p:sp>
        <p:nvSpPr>
          <p:cNvPr id="43" name="TextBox 42"/>
          <p:cNvSpPr txBox="1"/>
          <p:nvPr/>
        </p:nvSpPr>
        <p:spPr>
          <a:xfrm rot="558909">
            <a:off x="7920887" y="1244756"/>
            <a:ext cx="989790" cy="369332"/>
          </a:xfrm>
          <a:prstGeom prst="rect">
            <a:avLst/>
          </a:prstGeom>
        </p:spPr>
        <p:txBody>
          <a:bodyPr wrap="square">
            <a:spAutoFit/>
          </a:bodyPr>
          <a:lstStyle/>
          <a:p>
            <a:pPr algn="l"/>
            <a:r>
              <a:rPr lang="el-GR" dirty="0"/>
              <a:t>Πλαίσιο</a:t>
            </a:r>
          </a:p>
        </p:txBody>
      </p:sp>
    </p:spTree>
    <p:extLst>
      <p:ext uri="{BB962C8B-B14F-4D97-AF65-F5344CB8AC3E}">
        <p14:creationId xmlns:p14="http://schemas.microsoft.com/office/powerpoint/2010/main" val="27199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32609861"/>
              </p:ext>
            </p:extLst>
          </p:nvPr>
        </p:nvGraphicFramePr>
        <p:xfrm>
          <a:off x="7296729" y="808512"/>
          <a:ext cx="513541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86906" y="952056"/>
            <a:ext cx="7451307" cy="605096"/>
          </a:xfrm>
        </p:spPr>
        <p:txBody>
          <a:bodyPr>
            <a:normAutofit/>
          </a:bodyPr>
          <a:lstStyle/>
          <a:p>
            <a:r>
              <a:rPr lang="el-GR" dirty="0"/>
              <a:t>Εμπλεκόμενοι παράγοντες σε μία σύγκρουση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86906" y="1700696"/>
            <a:ext cx="7902669" cy="4865977"/>
          </a:xfrm>
        </p:spPr>
        <p:txBody>
          <a:bodyPr>
            <a:normAutofit fontScale="85000" lnSpcReduction="10000"/>
          </a:bodyPr>
          <a:lstStyle/>
          <a:p>
            <a:pPr>
              <a:lnSpc>
                <a:spcPct val="120000"/>
              </a:lnSpc>
              <a:defRPr sz="2000"/>
            </a:pPr>
            <a:r>
              <a:rPr lang="el-GR" b="1" dirty="0" err="1"/>
              <a:t>Ενδοπροσωπική</a:t>
            </a:r>
            <a:r>
              <a:rPr lang="el-GR" b="1" dirty="0"/>
              <a:t> σύγκρουση:</a:t>
            </a:r>
            <a:r>
              <a:rPr lang="el-GR" dirty="0"/>
              <a:t> Εσωτερική σύγκρουση </a:t>
            </a:r>
            <a:r>
              <a:rPr lang="el-GR" i="1" dirty="0"/>
              <a:t>στις σκέψεις και τα συναισθήματα ενός ατόμου</a:t>
            </a:r>
            <a:r>
              <a:rPr lang="el-GR" dirty="0"/>
              <a:t>. Αυτή μπορεί να περιλαμβάνει εσωτερική πάλη για αποφάσεις, αξίες ή αντικρουόμενους στόχους.</a:t>
            </a:r>
            <a:endParaRPr lang="el-GR" sz="1400" dirty="0"/>
          </a:p>
          <a:p>
            <a:pPr>
              <a:lnSpc>
                <a:spcPct val="120000"/>
              </a:lnSpc>
              <a:defRPr sz="2000"/>
            </a:pPr>
            <a:r>
              <a:rPr lang="el-GR" b="1" dirty="0"/>
              <a:t>Διαπροσωπική σύγκρουση:</a:t>
            </a:r>
            <a:r>
              <a:rPr lang="el-GR" dirty="0"/>
              <a:t> Σύγκρουση </a:t>
            </a:r>
            <a:r>
              <a:rPr lang="el-GR" i="1" dirty="0"/>
              <a:t>μεταξύ ατόμων </a:t>
            </a:r>
            <a:r>
              <a:rPr lang="el-GR" dirty="0"/>
              <a:t>λόγω διαφορών στις προσωπικότητες, στα στυλ επικοινωνίας, στα ενδιαφέροντα ή στις αξίες. Αυτές οι συγκρούσεις συχνά προκύπτουν από παρεξηγήσεις ή αντιπαραθέσεις στις προσωπικές σχέσεις.</a:t>
            </a:r>
          </a:p>
          <a:p>
            <a:pPr>
              <a:lnSpc>
                <a:spcPct val="120000"/>
              </a:lnSpc>
              <a:defRPr sz="2000"/>
            </a:pPr>
            <a:r>
              <a:rPr lang="el-GR" b="1" dirty="0" err="1"/>
              <a:t>Ενδοομαδική</a:t>
            </a:r>
            <a:r>
              <a:rPr lang="el-GR" b="1" dirty="0"/>
              <a:t> σύγκρουση:</a:t>
            </a:r>
            <a:r>
              <a:rPr lang="el-GR" dirty="0"/>
              <a:t> Σύγκρουση που συμβαίνει </a:t>
            </a:r>
            <a:r>
              <a:rPr lang="el-GR" i="1" dirty="0"/>
              <a:t>μέσα σε μια παρέα ή ομάδα</a:t>
            </a:r>
            <a:r>
              <a:rPr lang="el-GR" dirty="0"/>
              <a:t>, όπως μεταξύ των μελών μιας οικογένειας, συμμαθητών στο σχολείο, συναδέλφων σε έναν χώρο εργασίας ή μελών ενός κοινοτικού οργανισμού.</a:t>
            </a:r>
          </a:p>
          <a:p>
            <a:pPr>
              <a:lnSpc>
                <a:spcPct val="120000"/>
              </a:lnSpc>
              <a:defRPr sz="2000"/>
            </a:pPr>
            <a:r>
              <a:rPr lang="el-GR" b="1" dirty="0" err="1"/>
              <a:t>Διαομαδική</a:t>
            </a:r>
            <a:r>
              <a:rPr lang="el-GR" b="1" dirty="0"/>
              <a:t> σύγκρουση:</a:t>
            </a:r>
            <a:r>
              <a:rPr lang="el-GR" dirty="0"/>
              <a:t> Σύγκρουση που προκύπτει </a:t>
            </a:r>
            <a:r>
              <a:rPr lang="el-GR" i="1" dirty="0"/>
              <a:t>μεταξύ διαφορετικών γκρουπ ή ομάδων</a:t>
            </a:r>
            <a:r>
              <a:rPr lang="el-GR" dirty="0"/>
              <a:t>, η οποία συχνά απορρέει από τον ανταγωνισμό για πόρους, δύναμη ή θέση. Αυτό θα μπορούσε να περιλαμβάνει συγκρούσεις μεταξύ </a:t>
            </a:r>
            <a:r>
              <a:rPr lang="el-GR" dirty="0" err="1"/>
              <a:t>εθνοτικών</a:t>
            </a:r>
            <a:r>
              <a:rPr lang="el-GR" dirty="0"/>
              <a:t>, θρησκευτικών ή κοινωνικών ομάδων.</a:t>
            </a:r>
            <a:endParaRPr lang="el-GR" sz="2000" dirty="0"/>
          </a:p>
          <a:p>
            <a:pPr marL="0" indent="0">
              <a:lnSpc>
                <a:spcPct val="120000"/>
              </a:lnSpc>
              <a:buNone/>
            </a:pPr>
            <a:endParaRPr lang="el-GR" sz="2000" dirty="0"/>
          </a:p>
          <a:p>
            <a:pPr>
              <a:lnSpc>
                <a:spcPct val="120000"/>
              </a:lnSpc>
            </a:pPr>
            <a:endParaRPr lang="el-GR" sz="2200" b="0" i="0" dirty="0">
              <a:solidFill>
                <a:srgbClr val="333333"/>
              </a:solidFill>
              <a:effectLst/>
            </a:endParaRPr>
          </a:p>
        </p:txBody>
      </p:sp>
    </p:spTree>
    <p:extLst>
      <p:ext uri="{BB962C8B-B14F-4D97-AF65-F5344CB8AC3E}">
        <p14:creationId xmlns:p14="http://schemas.microsoft.com/office/powerpoint/2010/main" val="1483375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3_Confilct_Solving_EL"/>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VjRF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WNEV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Y0R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WNEV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WNEV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WNEV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VjRFZFQaV5GsAAABvAAAAHAAAAHVuaXZlcnNhbC9sb2NhbF9zZXR0aW5ncy54bWwNyrEKwkAMANC9XxEySB3Uugn2rpujCK0fENogB7mk9ELRv/e2N7x++GaBnbeSTANezx0C62xL0k/A9/Q43RCKky4kphxQDWGITS82k4zsXmOBVejH28S5wvlJuc4XqbOkAu1B/B6PeInNH1BLAwQUAAIACABVjRFZ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VjRFZOp3ncEsAAABrAAAAGwAAAHVuaXZlcnNhbC91bml2ZXJzYWwucG5nLnhtbLOxr8jNUShLLSrOzM+zVTLUM1Cyt+PlsikoSi3LTC1XqACKAQUhQEmhEsg1QnDLM1NKMoBCBhYWCMGM1Mz0jBJbJQtDM7igPtBMAFBLAQIAABQAAgAIAKl+UE82YVgCRwMAAOEJAAAUAAAAAAAAAAEAAAAAAAAAAAB1bml2ZXJzYWwvcGxheWVyLnhtbFBLAQIAABQAAgAIAFWNEVm1N/SoHAUAAOETAAAdAAAAAAAAAAEAAAAAAHkDAAB1bml2ZXJzYWwvY29tbW9uX21lc3NhZ2VzLmxuZ1BLAQIAABQAAgAIAFWNEVkVHmAbowAAAH8BAAAuAAAAAAAAAAEAAAAAANAIAAB1bml2ZXJzYWwvcGxheWJhY2tfYW5kX25hdmlnYXRpb25fc2V0dGluZ3MueG1sUEsBAgAAFAACAAgAVY0RWXRJNR88BAAADBUAACcAAAAAAAAAAQAAAAAAvwkAAHVuaXZlcnNhbC9mbGFzaF9wdWJsaXNoaW5nX3NldHRpbmdzLnhtbFBLAQIAABQAAgAIAFWNEVk3i4dqewMAAKwMAAAhAAAAAAAAAAEAAAAAAEAOAAB1bml2ZXJzYWwvZmxhc2hfc2tpbl9zZXR0aW5ncy54bWxQSwECAAAUAAIACABVjRFZpq9WIzYEAACWFAAAJgAAAAAAAAABAAAAAAD6EQAAdW5pdmVyc2FsL2h0bWxfcHVibGlzaGluZ19zZXR0aW5ncy54bWxQSwECAAAUAAIACABVjRFZJg9+6LABAABvBgAAHwAAAAAAAAABAAAAAAB0FgAAdW5pdmVyc2FsL2h0bWxfc2tpbl9zZXR0aW5ncy5qc1BLAQIAABQAAgAIAFWNEVkVBpXkawAAAG8AAAAcAAAAAAAAAAEAAAAAAGEYAAB1bml2ZXJzYWwvbG9jYWxfc2V0dGluZ3MueG1sUEsBAgAAFAACAAgAVY0RWfV0pn6tEQAAqzkAABcAAAAAAAAAAAAAAAAABhkAAHVuaXZlcnNhbC91bml2ZXJzYWwucG5nUEsBAgAAFAACAAgAVY0RWTqd53BLAAAAawAAABsAAAAAAAAAAQAAAAAA6CoAAHVuaXZlcnNhbC91bml2ZXJzYWwucG5nLnhtbFBLBQYAAAAACgAKAAYDAABsKwAAAAA="/>
  <p:tag name="ISPRING_LMS_API_VERSION" val="SCORM 1.2"/>
  <p:tag name="ISPRING_ULTRA_SCORM_COURSE_ID" val="4C46389F-A95D-474D-A072-D73DFC346D3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Greek&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3_Confilct_Solving_EL"/>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8837</TotalTime>
  <Words>2909</Words>
  <Application>Microsoft Office PowerPoint</Application>
  <PresentationFormat>Ευρεία οθόνη</PresentationFormat>
  <Paragraphs>282</Paragraphs>
  <Slides>23</Slides>
  <Notes>23</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Packager Shell Object</vt:lpstr>
      <vt:lpstr>Παρουσίαση του PowerPoint</vt:lpstr>
      <vt:lpstr>Εταίροι</vt:lpstr>
      <vt:lpstr>Ενότητες</vt:lpstr>
      <vt:lpstr>Στόχοι Ενότητας</vt:lpstr>
      <vt:lpstr>Συμβίωση και επίλυση συγκρούσεων</vt:lpstr>
      <vt:lpstr>Διαταραχή πληροφόρησης και συγκρούσεις</vt:lpstr>
      <vt:lpstr>Τι είναι μια σύγκρουση; </vt:lpstr>
      <vt:lpstr>Τύποι συγκρούσεων </vt:lpstr>
      <vt:lpstr>Εμπλεκόμενοι παράγοντες σε μία σύγκρουση </vt:lpstr>
      <vt:lpstr>Αιτίες συγκρούσεων </vt:lpstr>
      <vt:lpstr>Πώς να προσεγγίσετε τις συγκρούσεις σε μια ομάδα;</vt:lpstr>
      <vt:lpstr>Διαδικασία σύγκρουσης</vt:lpstr>
      <vt:lpstr>Επίλυση συγκρούσεων έναντι διαχείρισης συγκρούσεων</vt:lpstr>
      <vt:lpstr>Μέθοδοι επίλυσης συγκρούσεων</vt:lpstr>
      <vt:lpstr>Μέθοδοι επίλυσης συγκρούσεων</vt:lpstr>
      <vt:lpstr>Μέθοδοι επίλυσης συγκρούσεων</vt:lpstr>
      <vt:lpstr>Μέθοδοι επίλυσης συγκρούσεων</vt:lpstr>
      <vt:lpstr>Τεχνικές επίλυσης συγκρούσεων </vt:lpstr>
      <vt:lpstr>Δεξιότητες Συμβίωσης</vt:lpstr>
      <vt:lpstr>Δεξιότητες Συμβίωσης και Συνεργασίας</vt:lpstr>
      <vt:lpstr>Το πιο σημαντικό...</vt:lpstr>
      <vt:lpstr>Αναφορές και πρόσθετες πηγές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3_Confilct_Solving_EL</dc:title>
  <dc:creator>pantelis bbalaouras</dc:creator>
  <cp:lastModifiedBy>pantelis</cp:lastModifiedBy>
  <cp:revision>212</cp:revision>
  <dcterms:created xsi:type="dcterms:W3CDTF">2020-06-02T13:31:56Z</dcterms:created>
  <dcterms:modified xsi:type="dcterms:W3CDTF">2024-08-17T14:45:38Z</dcterms:modified>
</cp:coreProperties>
</file>