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512" r:id="rId2"/>
    <p:sldId id="444" r:id="rId3"/>
    <p:sldId id="509" r:id="rId4"/>
    <p:sldId id="420" r:id="rId5"/>
    <p:sldId id="295" r:id="rId6"/>
    <p:sldId id="515" r:id="rId7"/>
    <p:sldId id="513" r:id="rId8"/>
    <p:sldId id="514" r:id="rId9"/>
    <p:sldId id="522" r:id="rId10"/>
    <p:sldId id="524" r:id="rId11"/>
    <p:sldId id="523" r:id="rId12"/>
    <p:sldId id="516" r:id="rId13"/>
    <p:sldId id="518" r:id="rId14"/>
    <p:sldId id="519" r:id="rId15"/>
    <p:sldId id="520" r:id="rId16"/>
    <p:sldId id="525" r:id="rId17"/>
    <p:sldId id="526" r:id="rId18"/>
    <p:sldId id="325" r:id="rId19"/>
    <p:sldId id="527" r:id="rId20"/>
    <p:sldId id="442" r:id="rId21"/>
  </p:sldIdLst>
  <p:sldSz cx="12192000" cy="6858000"/>
  <p:notesSz cx="6858000" cy="9144000"/>
  <p:custDataLst>
    <p:tags r:id="rId24"/>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4899"/>
    <a:srgbClr val="E89704"/>
    <a:srgbClr val="D8134D"/>
    <a:srgbClr val="38289E"/>
    <a:srgbClr val="E24231"/>
    <a:srgbClr val="D7124E"/>
    <a:srgbClr val="1F9ED7"/>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5" d="100"/>
          <a:sy n="115" d="100"/>
        </p:scale>
        <p:origin x="144" y="10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a:p>
      </dgm:t>
    </dgm:pt>
    <dgm:pt modelId="{EC327B3B-64E2-4867-8E05-4626CF7AA557}">
      <dgm:prSet phldrT="[Κείμενο]" custT="1"/>
      <dgm:spPr>
        <a:solidFill>
          <a:schemeClr val="bg1">
            <a:lumMod val="95000"/>
          </a:schemeClr>
        </a:solidFill>
        <a:ln>
          <a:solidFill>
            <a:srgbClr val="785832"/>
          </a:solidFill>
        </a:ln>
      </dgm:spPr>
      <dgm:t>
        <a:bodyPr lIns="114300"/>
        <a:lstStyle/>
        <a:p>
          <a:pPr>
            <a:defRPr sz="3200" kern="1200">
              <a:solidFill>
                <a:schemeClr val="tx1"/>
              </a:solidFill>
            </a:defRPr>
          </a:pPr>
          <a:r>
            <a:rPr sz="3000">
              <a:effectLst/>
            </a:rPr>
            <a:t>1. </a:t>
          </a:r>
          <a:r>
            <a:rPr sz="3000"/>
            <a:t>Ευαισθητοποίηση </a:t>
          </a:r>
          <a:endParaRPr sz="3000" kern="120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sz="1600">
            <a:solidFill>
              <a:schemeClr val="tx1"/>
            </a:solidFill>
            <a:effectLst/>
          </a:endParaRPr>
        </a:p>
      </dgm:t>
    </dgm:pt>
    <dgm:pt modelId="{E3EA5345-B843-40CC-AF3F-48429EEC6F62}" type="sibTrans" cxnId="{013F4C26-68C0-4526-9DB3-5EB519553F3C}">
      <dgm:prSet/>
      <dgm:spPr/>
      <dgm:t>
        <a:bodyPr/>
        <a:lstStyle/>
        <a:p>
          <a:endParaRPr>
            <a:solidFill>
              <a:schemeClr val="tx1"/>
            </a:solidFill>
            <a:effectLst/>
          </a:endParaRPr>
        </a:p>
      </dgm:t>
    </dgm:pt>
    <dgm:pt modelId="{4E244519-B7AC-4B3B-BE5F-12059590F0D2}">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b="1" kern="1200">
              <a:solidFill>
                <a:prstClr val="white"/>
              </a:solidFill>
              <a:effectLst>
                <a:outerShdw blurRad="38100" dist="38100" dir="2700000" algn="tl">
                  <a:srgbClr val="000000">
                    <a:alpha val="43137"/>
                  </a:srgbClr>
                </a:outerShdw>
              </a:effectLst>
              <a:latin typeface="Calibri" panose="020F0502020204030204"/>
              <a:ea typeface="+mn-ea"/>
              <a:cs typeface="+mn-cs"/>
            </a:defRPr>
          </a:pPr>
          <a:r>
            <a:rPr sz="3000"/>
            <a:t>2. Κριτική σκέψη</a:t>
          </a:r>
          <a:endParaRPr sz="3000" b="1" kern="120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sz="1600">
            <a:solidFill>
              <a:schemeClr val="tx1"/>
            </a:solidFill>
            <a:effectLst/>
          </a:endParaRPr>
        </a:p>
      </dgm:t>
    </dgm:pt>
    <dgm:pt modelId="{67FEA77F-9792-4206-8836-885C74441292}" type="sibTrans" cxnId="{63EE376A-9BE3-42F8-986B-13F24A6B6A52}">
      <dgm:prSet/>
      <dgm:spPr/>
      <dgm:t>
        <a:bodyPr/>
        <a:lstStyle/>
        <a:p>
          <a:endParaRP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sz="3000"/>
            <a:t>3. Επίλυση συγκρούσεων </a:t>
          </a:r>
          <a:endParaRPr sz="3000" kern="120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sz="1600">
            <a:solidFill>
              <a:schemeClr val="tx1"/>
            </a:solidFill>
            <a:effectLst/>
          </a:endParaRPr>
        </a:p>
      </dgm:t>
    </dgm:pt>
    <dgm:pt modelId="{2A74883B-AB36-4DBE-A90D-C134F37AC8DE}" type="sibTrans" cxnId="{AB3B445A-D322-425F-BF83-71C16EDBCF6A}">
      <dgm:prSet/>
      <dgm:spPr/>
      <dgm:t>
        <a:bodyPr/>
        <a:lstStyle/>
        <a:p>
          <a:endParaRP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a:p>
      </dgm:t>
    </dgm:pt>
    <dgm:pt modelId="{EC327B3B-64E2-4867-8E05-4626CF7AA557}">
      <dgm:prSet phldrT="[Κείμενο]" custT="1"/>
      <dgm:spPr>
        <a:solidFill>
          <a:schemeClr val="bg1">
            <a:lumMod val="95000"/>
          </a:schemeClr>
        </a:solidFill>
        <a:ln>
          <a:solidFill>
            <a:srgbClr val="785832"/>
          </a:solidFill>
        </a:ln>
      </dgm:spPr>
      <dgm:t>
        <a:bodyPr/>
        <a:lstStyle/>
        <a:p>
          <a:pPr>
            <a:defRPr sz="3200" kern="1200">
              <a:effectLst/>
            </a:defRPr>
          </a:pPr>
          <a:r>
            <a:rPr sz="3000" dirty="0">
              <a:solidFill>
                <a:schemeClr val="tx1"/>
              </a:solidFill>
            </a:rPr>
            <a:t>4. </a:t>
          </a:r>
          <a:r>
            <a:rPr lang="el-GR" sz="3000">
              <a:solidFill>
                <a:prstClr val="black"/>
              </a:solidFill>
              <a:latin typeface="Calibri" panose="020F0502020204030204"/>
              <a:ea typeface="+mn-ea"/>
              <a:cs typeface="+mn-cs"/>
            </a:rPr>
            <a:t>Διευκόλυνση διαλόγου</a:t>
          </a:r>
          <a:endParaRPr sz="30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sz="1600">
            <a:solidFill>
              <a:schemeClr val="tx1"/>
            </a:solidFill>
            <a:effectLst/>
          </a:endParaRPr>
        </a:p>
      </dgm:t>
    </dgm:pt>
    <dgm:pt modelId="{E3EA5345-B843-40CC-AF3F-48429EEC6F62}" type="sibTrans" cxnId="{013F4C26-68C0-4526-9DB3-5EB519553F3C}">
      <dgm:prSet/>
      <dgm:spPr/>
      <dgm:t>
        <a:bodyPr/>
        <a:lstStyle/>
        <a:p>
          <a:endParaRP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sz="3000"/>
            <a:t>5. Δεοντολογία</a:t>
          </a:r>
          <a:endParaRPr sz="3000" kern="120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sz="1600">
            <a:solidFill>
              <a:schemeClr val="tx1"/>
            </a:solidFill>
            <a:effectLst/>
          </a:endParaRPr>
        </a:p>
      </dgm:t>
    </dgm:pt>
    <dgm:pt modelId="{67FEA77F-9792-4206-8836-885C74441292}" type="sibTrans" cxnId="{63EE376A-9BE3-42F8-986B-13F24A6B6A52}">
      <dgm:prSet/>
      <dgm:spPr/>
      <dgm:t>
        <a:bodyPr/>
        <a:lstStyle/>
        <a:p>
          <a:endParaRP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sz="3000" dirty="0"/>
            <a:t>6. </a:t>
          </a:r>
          <a:r>
            <a:rPr lang="el-GR" sz="3000" noProof="0"/>
            <a:t>Δεξιότητες Αναστοχασμού </a:t>
          </a:r>
          <a:endParaRPr sz="30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sz="1600">
            <a:solidFill>
              <a:schemeClr val="tx1"/>
            </a:solidFill>
            <a:effectLst/>
          </a:endParaRPr>
        </a:p>
      </dgm:t>
    </dgm:pt>
    <dgm:pt modelId="{2A74883B-AB36-4DBE-A90D-C134F37AC8DE}" type="sibTrans" cxnId="{AB3B445A-D322-425F-BF83-71C16EDBCF6A}">
      <dgm:prSet/>
      <dgm:spPr/>
      <dgm:t>
        <a:bodyPr/>
        <a:lstStyle/>
        <a:p>
          <a:endParaRPr>
            <a:solidFill>
              <a:schemeClr val="tx1"/>
            </a:solidFill>
            <a:effectLst/>
          </a:endParaRPr>
        </a:p>
      </dgm:t>
    </dgm:pt>
    <dgm:pt modelId="{B351AA1E-2C74-48BB-A521-23955E0A9ADD}">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defRPr sz="3200">
              <a:solidFill>
                <a:prstClr val="black"/>
              </a:solidFill>
              <a:effectLst/>
              <a:latin typeface="Calibri" panose="020F0502020204030204"/>
              <a:ea typeface="+mn-ea"/>
              <a:cs typeface="+mn-cs"/>
            </a:defRPr>
          </a:pPr>
          <a:r>
            <a:rPr sz="3000"/>
            <a:t>7. Ψηφιακές δεξιότητες </a:t>
          </a:r>
          <a:endParaRPr sz="3000">
            <a:solidFill>
              <a:prstClr val="black"/>
            </a:solidFill>
            <a:effectLst/>
            <a:latin typeface="Calibri" panose="020F0502020204030204"/>
            <a:ea typeface="+mn-ea"/>
            <a:cs typeface="+mn-cs"/>
          </a:endParaRPr>
        </a:p>
      </dgm:t>
    </dgm:pt>
    <dgm:pt modelId="{950C36F4-EC07-4D02-9417-714879B96E39}" type="parTrans" cxnId="{456B206B-605A-471C-8046-281FC6C7E9B0}">
      <dgm:prSet/>
      <dgm:spPr/>
      <dgm:t>
        <a:bodyPr/>
        <a:lstStyle/>
        <a:p>
          <a:endParaRPr/>
        </a:p>
      </dgm:t>
    </dgm:pt>
    <dgm:pt modelId="{C163FAE4-3D42-43AA-8E6C-FEAC6FABA10A}" type="sibTrans" cxnId="{456B206B-605A-471C-8046-281FC6C7E9B0}">
      <dgm:prSet/>
      <dgm:spPr/>
      <dgm:t>
        <a:bodyPr/>
        <a:lstStyle/>
        <a:p>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el-GR"/>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defRPr sz="3200" kern="1200">
              <a:solidFill>
                <a:schemeClr val="tx1"/>
              </a:solidFill>
            </a:defRPr>
          </a:pPr>
          <a:r>
            <a:rPr sz="3000">
              <a:effectLst/>
            </a:rPr>
            <a:t>1. </a:t>
          </a:r>
          <a:r>
            <a:rPr sz="3000"/>
            <a:t>Ευαισθητοποίηση </a:t>
          </a:r>
          <a:endParaRPr sz="3000" kern="120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b="1" kern="1200">
              <a:solidFill>
                <a:prstClr val="white"/>
              </a:solidFill>
              <a:effectLst>
                <a:outerShdw blurRad="38100" dist="38100" dir="2700000" algn="tl">
                  <a:srgbClr val="000000">
                    <a:alpha val="43137"/>
                  </a:srgbClr>
                </a:outerShdw>
              </a:effectLst>
              <a:latin typeface="Calibri" panose="020F0502020204030204"/>
              <a:ea typeface="+mn-ea"/>
              <a:cs typeface="+mn-cs"/>
            </a:defRPr>
          </a:pPr>
          <a:r>
            <a:rPr sz="3000"/>
            <a:t>2. Κριτική σκέψη</a:t>
          </a:r>
          <a:endParaRPr sz="3000" b="1" kern="120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sz="3000"/>
            <a:t>3. Επίλυση συγκρούσεων </a:t>
          </a:r>
          <a:endParaRPr sz="3000" kern="120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defRPr sz="3200" kern="1200">
              <a:effectLst/>
            </a:defRPr>
          </a:pPr>
          <a:r>
            <a:rPr sz="3000" dirty="0">
              <a:solidFill>
                <a:schemeClr val="tx1"/>
              </a:solidFill>
            </a:rPr>
            <a:t>4. </a:t>
          </a:r>
          <a:r>
            <a:rPr lang="el-GR" sz="3000">
              <a:solidFill>
                <a:prstClr val="black"/>
              </a:solidFill>
              <a:latin typeface="Calibri" panose="020F0502020204030204"/>
              <a:ea typeface="+mn-ea"/>
              <a:cs typeface="+mn-cs"/>
            </a:rPr>
            <a:t>Διευκόλυνση διαλόγου</a:t>
          </a:r>
          <a:endParaRPr sz="30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sz="3000"/>
            <a:t>5. Δεοντολογία</a:t>
          </a:r>
          <a:endParaRPr sz="3000" kern="120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sz="3000" dirty="0"/>
            <a:t>6. </a:t>
          </a:r>
          <a:r>
            <a:rPr lang="el-GR" sz="3000" noProof="0"/>
            <a:t>Δεξιότητες Αναστοχασμού </a:t>
          </a:r>
          <a:endParaRPr sz="30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333500">
            <a:lnSpc>
              <a:spcPct val="90000"/>
            </a:lnSpc>
            <a:spcBef>
              <a:spcPct val="0"/>
            </a:spcBef>
            <a:spcAft>
              <a:spcPct val="35000"/>
            </a:spcAft>
            <a:buNone/>
            <a:defRPr sz="3200">
              <a:solidFill>
                <a:prstClr val="black"/>
              </a:solidFill>
              <a:effectLst/>
              <a:latin typeface="Calibri" panose="020F0502020204030204"/>
              <a:ea typeface="+mn-ea"/>
              <a:cs typeface="+mn-cs"/>
            </a:defRPr>
          </a:pPr>
          <a:r>
            <a:rPr sz="3000" kern="1200"/>
            <a:t>7. Ψηφιακές δεξιότητες </a:t>
          </a:r>
          <a:endParaRPr sz="3000" kern="1200">
            <a:solidFill>
              <a:prstClr val="black"/>
            </a:solidFill>
            <a:effectLst/>
            <a:latin typeface="Calibri" panose="020F0502020204030204"/>
            <a:ea typeface="+mn-ea"/>
            <a:cs typeface="+mn-cs"/>
          </a:endParaRPr>
        </a:p>
      </dsp:txBody>
      <dsp:txXfrm>
        <a:off x="47519" y="3416279"/>
        <a:ext cx="4866779" cy="878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17/8/2024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5DC42A8D-6A8A-4D0C-BE99-5FB2E4FC1A13}" type="datetimeFigureOut">
              <a:rPr lang="el-GR" smtClean="0"/>
              <a:t>17/8/2024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Μέριμναλ.</a:t>
            </a:r>
          </a:p>
          <a:p>
            <a:pPr lvl="1"/>
            <a:r>
              <a:t>Για τον ίδιο λόγο</a:t>
            </a:r>
          </a:p>
          <a:p>
            <a:pPr lvl="2"/>
            <a:r>
              <a:t>Τρίτου επιπέδου</a:t>
            </a:r>
          </a:p>
          <a:p>
            <a:pPr lvl="3"/>
            <a:r>
              <a:t>Τέταρτου αριθ.</a:t>
            </a:r>
          </a:p>
          <a:p>
            <a:pPr lvl="4"/>
            <a:r>
              <a:t>Π</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610657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397928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934723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81639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581776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616769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3157707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46729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384127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991482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150914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2431745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47575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07253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766114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47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sz="2200" kern="1200">
                <a:solidFill>
                  <a:srgbClr val="D8134D"/>
                </a:solidFill>
                <a:latin typeface="+mn-lt"/>
                <a:ea typeface="+mj-ea"/>
                <a:cs typeface="+mj-cs"/>
              </a:defRPr>
            </a:lvl1pPr>
          </a:lstStyle>
          <a:p>
            <a:r>
              <a:t>Στυλώυ004</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t>Μέριμναλ.</a:t>
            </a:r>
          </a:p>
          <a:p>
            <a:pPr lvl="1"/>
            <a:r>
              <a:t>Για τον ίδιο λόγο</a:t>
            </a:r>
          </a:p>
          <a:p>
            <a:pPr lvl="2"/>
            <a:r>
              <a:t>Τρίτου επιπέδου</a:t>
            </a:r>
          </a:p>
          <a:p>
            <a:pPr lvl="3"/>
            <a:r>
              <a:t>Τέταρτου αριθ.</a:t>
            </a:r>
          </a:p>
          <a:p>
            <a:pPr lvl="4"/>
            <a:r>
              <a:t>Π</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t>Κριτική σκέψη</a:t>
            </a: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t>2</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4"/>
              </a:ext>
            </a:extLst>
          </a:blip>
          <a:stretch>
            <a:fillRect/>
          </a:stretch>
        </p:blipFill>
        <p:spPr>
          <a:xfrm>
            <a:off x="8788071" y="48972"/>
            <a:ext cx="3381627" cy="843380"/>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sz="2800" b="1" kern="1200">
                <a:solidFill>
                  <a:srgbClr val="D8134D"/>
                </a:solidFill>
                <a:effectLst/>
                <a:latin typeface="+mn-lt"/>
                <a:ea typeface="Adobe Gothic Std B" panose="020B0800000000000000" pitchFamily="34" charset="-128"/>
                <a:cs typeface="+mj-cs"/>
              </a:defRPr>
            </a:lvl1pPr>
          </a:lstStyle>
          <a:p>
            <a:r>
              <a:t>Στυλώυ004</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lvl2pPr>
            <a:lvl3pPr marL="1143000" indent="-228600">
              <a:buFont typeface="Courier New" panose="02070309020205020404" pitchFamily="49" charset="0"/>
              <a:buChar char="o"/>
            </a:lvl3pPr>
            <a:lvl5pPr marL="2057400" indent="-228600">
              <a:buFont typeface="Arial" panose="020B0604020202020204" pitchFamily="34" charset="0"/>
              <a:buChar char="•"/>
            </a:lvl5pPr>
          </a:lstStyle>
          <a:p>
            <a:pPr lvl="0"/>
            <a:r>
              <a:t>Μέριμναλ.</a:t>
            </a:r>
          </a:p>
          <a:p>
            <a:pPr lvl="1"/>
            <a:r>
              <a:t>Για τον ίδιο λόγο</a:t>
            </a:r>
          </a:p>
          <a:p>
            <a:pPr lvl="2"/>
            <a:r>
              <a:t>Τρίτου επιπέδου</a:t>
            </a:r>
          </a:p>
          <a:p>
            <a:pPr lvl="3"/>
            <a:r>
              <a:t>Τέταρτου αριθ.</a:t>
            </a:r>
          </a:p>
          <a:p>
            <a:pPr lvl="4"/>
            <a:r>
              <a:t>Π</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8" name="TextBox 80">
            <a:extLst>
              <a:ext uri="{FF2B5EF4-FFF2-40B4-BE49-F238E27FC236}">
                <a16:creationId xmlns:a16="http://schemas.microsoft.com/office/drawing/2014/main" id="{C2D43A71-8DDC-1F3F-9E09-D0851475026D}"/>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t>Κριτική σκέψη</a:t>
            </a:r>
          </a:p>
        </p:txBody>
      </p:sp>
      <p:sp>
        <p:nvSpPr>
          <p:cNvPr id="9" name="Oval 8">
            <a:extLst>
              <a:ext uri="{FF2B5EF4-FFF2-40B4-BE49-F238E27FC236}">
                <a16:creationId xmlns:a16="http://schemas.microsoft.com/office/drawing/2014/main" id="{3726F1A8-B94F-FCEA-B90B-FF2A185515EB}"/>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t>2</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sz="2800" b="1" kern="1200">
                <a:solidFill>
                  <a:srgbClr val="D8134D"/>
                </a:solidFill>
                <a:effectLst/>
                <a:latin typeface="+mn-lt"/>
                <a:ea typeface="Adobe Gothic Std B" panose="020B0800000000000000" pitchFamily="34" charset="-128"/>
                <a:cs typeface="+mj-cs"/>
              </a:defRPr>
            </a:lvl1pPr>
          </a:lstStyle>
          <a:p>
            <a:r>
              <a:t>Στυλώυ004</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lvl1pPr>
            <a:lvl2pPr marL="685800" indent="-228600">
              <a:buClr>
                <a:srgbClr val="95C11F"/>
              </a:buClr>
              <a:buFont typeface="Arial" panose="020B0604020202020204" pitchFamily="34" charset="0"/>
              <a:buChar char="•"/>
            </a:lvl2pPr>
            <a:lvl3pPr marL="1143000" indent="-228600">
              <a:buClr>
                <a:srgbClr val="95C11F"/>
              </a:buClr>
              <a:buFont typeface="Courier New" panose="02070309020205020404" pitchFamily="49" charset="0"/>
              <a:buChar char="o"/>
            </a:lvl3pPr>
            <a:lvl4pPr>
              <a:buClr>
                <a:srgbClr val="95C11F"/>
              </a:buClr>
            </a:lvl4pPr>
            <a:lvl5pPr marL="2057400" indent="-228600">
              <a:buClr>
                <a:srgbClr val="95C11F"/>
              </a:buClr>
              <a:buFont typeface="Arial" panose="020B0604020202020204" pitchFamily="34" charset="0"/>
              <a:buChar char="•"/>
            </a:lvl5pPr>
          </a:lstStyle>
          <a:p>
            <a:pPr lvl="0"/>
            <a:r>
              <a:t>Μέριμναλ.</a:t>
            </a:r>
          </a:p>
          <a:p>
            <a:pPr lvl="1"/>
            <a:r>
              <a:t>Για τον ίδιο λόγο</a:t>
            </a:r>
          </a:p>
          <a:p>
            <a:pPr lvl="2"/>
            <a:r>
              <a:t>Τρίτου επιπέδου</a:t>
            </a:r>
          </a:p>
          <a:p>
            <a:pPr lvl="3"/>
            <a:r>
              <a:t>Τέταρτου αριθ.</a:t>
            </a:r>
          </a:p>
          <a:p>
            <a:pPr lvl="4"/>
            <a:r>
              <a:t>Π</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lvl1pPr>
            <a:lvl2pPr marL="685800" indent="-228600">
              <a:buClr>
                <a:srgbClr val="95C11F"/>
              </a:buClr>
              <a:buFont typeface="Arial" panose="020B0604020202020204" pitchFamily="34" charset="0"/>
              <a:buChar char="•"/>
            </a:lvl2pPr>
            <a:lvl3pPr marL="1143000" indent="-228600">
              <a:buClr>
                <a:srgbClr val="95C11F"/>
              </a:buClr>
              <a:buFont typeface="Courier New" panose="02070309020205020404" pitchFamily="49" charset="0"/>
              <a:buChar char="o"/>
            </a:lvl3pPr>
            <a:lvl4pPr>
              <a:buClr>
                <a:srgbClr val="95C11F"/>
              </a:buClr>
            </a:lvl4pPr>
            <a:lvl5pPr marL="2057400" indent="-228600">
              <a:buClr>
                <a:srgbClr val="95C11F"/>
              </a:buClr>
              <a:buFont typeface="Arial" panose="020B0604020202020204" pitchFamily="34" charset="0"/>
              <a:buChar char="•"/>
            </a:lvl5pPr>
          </a:lstStyle>
          <a:p>
            <a:pPr lvl="0"/>
            <a:r>
              <a:t>Μέριμναλ.</a:t>
            </a:r>
          </a:p>
          <a:p>
            <a:pPr lvl="1"/>
            <a:r>
              <a:t>Για τον ίδιο λόγο</a:t>
            </a:r>
          </a:p>
          <a:p>
            <a:pPr lvl="2"/>
            <a:r>
              <a:t>Τρίτου επιπέδου</a:t>
            </a:r>
          </a:p>
          <a:p>
            <a:pPr lvl="3"/>
            <a:r>
              <a:t>Τέταρτου αριθ.</a:t>
            </a:r>
          </a:p>
          <a:p>
            <a:pPr lvl="4"/>
            <a:r>
              <a:t>Π</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5"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t>Κριτική σκέψη</a:t>
            </a:r>
          </a:p>
        </p:txBody>
      </p:sp>
      <p:sp>
        <p:nvSpPr>
          <p:cNvPr id="6" name="Oval 8">
            <a:extLst>
              <a:ext uri="{FF2B5EF4-FFF2-40B4-BE49-F238E27FC236}">
                <a16:creationId xmlns:a16="http://schemas.microsoft.com/office/drawing/2014/main" id="{CEA9D3C1-8B62-94A4-357D-784D83E0206C}"/>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kern="0">
              <a:solidFill>
                <a:srgbClr val="D61920"/>
              </a:solidFill>
              <a:latin typeface="+mn-lt"/>
              <a:sym typeface="Arial"/>
              <a:rtl val="0"/>
            </a:endParaRPr>
          </a:p>
        </p:txBody>
      </p:sp>
      <p:sp>
        <p:nvSpPr>
          <p:cNvPr id="8" name="TextBox 7">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t>2</a:t>
            </a: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9" name="TextBox 80">
            <a:extLst>
              <a:ext uri="{FF2B5EF4-FFF2-40B4-BE49-F238E27FC236}">
                <a16:creationId xmlns:a16="http://schemas.microsoft.com/office/drawing/2014/main" id="{658FDC2B-DDF7-5E04-E729-E7AB491B9FA4}"/>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Critical thinking</a:t>
            </a: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2</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Στυλώυ004</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a:normAutofit/>
          </a:bodyPr>
          <a:lstStyle/>
          <a:p>
            <a:pPr lvl="0"/>
            <a:r>
              <a:t>Μέριμναλ.</a:t>
            </a:r>
          </a:p>
          <a:p>
            <a:pPr lvl="1"/>
            <a:r>
              <a:t>Για τον ίδιο λόγο</a:t>
            </a:r>
          </a:p>
          <a:p>
            <a:pPr lvl="2"/>
            <a:r>
              <a:t>Τρίτου επιπέδου</a:t>
            </a:r>
          </a:p>
          <a:p>
            <a:pPr lvl="3"/>
            <a:r>
              <a:t>Τέταρτου αριθ.</a:t>
            </a:r>
          </a:p>
          <a:p>
            <a:pPr lvl="4"/>
            <a:r>
              <a:t>Π</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anchor="ctr"/>
          <a:lstStyle>
            <a:lvl1pPr algn="l">
              <a:defRPr sz="1200">
                <a:solidFill>
                  <a:schemeClr val="tx1">
                    <a:tint val="75000"/>
                  </a:schemeClr>
                </a:solidFill>
              </a:defRPr>
            </a:lvl1pPr>
          </a:lstStyle>
          <a:p>
            <a:fld id="{E3F040FA-9906-4CC1-BC45-485E7EF45242}" type="datetimeFigureOut">
              <a:rPr lang="el-GR" smtClean="0"/>
              <a:t>17/8/2024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anchor="ctr"/>
          <a:lstStyle>
            <a:lvl1pPr algn="ctr">
              <a:defRPr sz="1200">
                <a:solidFill>
                  <a:schemeClr val="tx1">
                    <a:tint val="75000"/>
                  </a:schemeClr>
                </a:solidFill>
              </a:defRPr>
            </a:lvl1pPr>
          </a:lstStyle>
          <a:p>
            <a:endParaRP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americanpressinstitute.org/publications/six-critical-questions-can-use-evaluate-media-content/"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s://www.freepik.com/free-vector/business-idea-generation-plan-development-pensive-man-with-lightbulb-cartoon-character-technical-mindset-entrepreneurial-mind-brainstorming-process_11668582.htm#query=critical%20thinking&amp;position=29&amp;from_view=search&amp;track=ai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77/09637214221121570"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weforum.org/agenda/2023/02/critical-thinking-ignoring-brai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77/0963721422112157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hyperlink" Target="https://www.freepik.com/free-vector/creative-characters-putting-idea-bulbs-into-huge-head_18733439.htm#page=2&amp;query=critical%20thinking&amp;position=26&amp;from_view=search&amp;track=ais" TargetMode="External"/><Relationship Id="rId4" Type="http://schemas.openxmlformats.org/officeDocument/2006/relationships/hyperlink" Target="https://sheg.stanford.edu/upload/V3LessonPlans/Executive%20Summary%2011.21.16.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16/S0262-4079(16)32234-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hyperlink" Target="https://www.freepik.com/free-vector/curiosity-brain-concept-illustration_36242174.htm#page=3&amp;query=critical%20thinking&amp;position=31&amp;from_view=search&amp;track=ais" TargetMode="External"/><Relationship Id="rId4" Type="http://schemas.openxmlformats.org/officeDocument/2006/relationships/hyperlink" Target="https://doi.org/10.1080/10304312.2021.199235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16/j.cedpsych.2016.10.001"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hyperlink" Target="https://www.freepik.com/free-vector/team-crisis-managers-solving-businessman-problems-employees-with-lightbulb-unraveling-tangle-vector-illustration-teamwork-solution-management-concept_10613678.htm#page=5&amp;query=critical%20thinking&amp;position=15&amp;from_view=search&amp;track=ai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americanpressinstitute.org/publications/six-critical-questions-can-use-evaluate-media-content/" TargetMode="External"/><Relationship Id="rId3" Type="http://schemas.openxmlformats.org/officeDocument/2006/relationships/hyperlink" Target="https://doi.org/10.1177/2056305120984444" TargetMode="External"/><Relationship Id="rId7" Type="http://schemas.openxmlformats.org/officeDocument/2006/relationships/hyperlink" Target="https://doi.org/10.1002/asi.20672"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doi.org/10.1177/1529100612451018" TargetMode="External"/><Relationship Id="rId5" Type="http://schemas.openxmlformats.org/officeDocument/2006/relationships/hyperlink" Target="https://doi.org/10.1177/09637214221121570" TargetMode="External"/><Relationship Id="rId4" Type="http://schemas.openxmlformats.org/officeDocument/2006/relationships/hyperlink" Target="https://data.parliament.uk/writtenevidence/committeeevidence.svc/evidencedocument/culture-media-and-sport-%20committee/fake-news/written/48215.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heg.stanford.edu/upload/V3LessonPlans/Executive%20Summary%2011.21.16.pdf" TargetMode="External"/><Relationship Id="rId7" Type="http://schemas.openxmlformats.org/officeDocument/2006/relationships/hyperlink" Target="https://www.weforum.org/agenda/2023/02/critical-thinking-ignoring-brain/"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doi.org/10.1080/10304312.2021.1992352" TargetMode="External"/><Relationship Id="rId5" Type="http://schemas.openxmlformats.org/officeDocument/2006/relationships/hyperlink" Target="https://edoc.coe.int/en/media/7495-information-disorder-toward-an-interdisciplinary-framework-for-research-and-policy-making.html" TargetMode="External"/><Relationship Id="rId4" Type="http://schemas.openxmlformats.org/officeDocument/2006/relationships/hyperlink" Target="https://doi.org/10.1162/dmal.9780262562324.073"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5.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s://www.freepik.com/free-vector/innovative-ideas-generation-creative-thinking-cognitive-insight-inspiration-genius-inventive-mind-successful-problem-solution-search_11668593.htm#query=critical%20thinking&amp;position=2&amp;from_view=search&amp;track=ai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s://www.freepik.com/free-vector/design-structure-matrix-abstract-concept_12085239.htm#query=components&amp;position=13&amp;from_view=search&amp;track=sp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ata.parliament.uk/writtenevidence/committeeevidence.svc/evidencedocument/culture-media-and-sport-%20committee/fake-news/written/48215.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177/2056305120984444"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books.google.be/books/about/Thinking_Fast_and_Slow.html?id=AV9x8XakdV0C&amp;redir_esc=y" TargetMode="External"/><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freepik.com/free-vector/critical-thinking-concept-illustration_20863438.htm#query=critical%20thinking&amp;position=3&amp;from_view=search&amp;track=ais" TargetMode="External"/><Relationship Id="rId5" Type="http://schemas.openxmlformats.org/officeDocument/2006/relationships/hyperlink" Target="https://doi.org/10.1162/dmal.9780262562324.073" TargetMode="External"/><Relationship Id="rId4" Type="http://schemas.openxmlformats.org/officeDocument/2006/relationships/hyperlink" Target="https://doi.org/10.1002/asi.206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b="1">
                <a:effectLst/>
                <a:latin typeface="Calibri Light" panose="020F0302020204030204"/>
                <a:ea typeface="Verdana" panose="020B0604030504040204" pitchFamily="34" charset="0"/>
              </a:defRPr>
            </a:pPr>
            <a:r>
              <a:rPr lang="el-GR" sz="6000">
                <a:ln>
                  <a:noFill/>
                </a:ln>
                <a:solidFill>
                  <a:srgbClr val="D7124E"/>
                </a:solidFill>
                <a:uLnTx/>
                <a:uFillTx/>
              </a:rPr>
              <a:t>Ενότητα </a:t>
            </a:r>
            <a:r>
              <a:rPr lang="el-GR" sz="6000">
                <a:solidFill>
                  <a:srgbClr val="D7124E"/>
                </a:solidFill>
              </a:rPr>
              <a:t>2</a:t>
            </a:r>
            <a:r>
              <a:rPr lang="el-GR" sz="6000">
                <a:ln>
                  <a:noFill/>
                </a:ln>
                <a:solidFill>
                  <a:srgbClr val="D7124E"/>
                </a:solidFill>
                <a:uLnTx/>
                <a:uFillTx/>
              </a:rPr>
              <a:t> </a:t>
            </a:r>
            <a:r>
              <a:rPr lang="el-GR" sz="6000">
                <a:ln>
                  <a:noFill/>
                </a:ln>
                <a:solidFill>
                  <a:schemeClr val="tx1"/>
                </a:solidFill>
                <a:uLnTx/>
                <a:uFillTx/>
              </a:rPr>
              <a:t>Κριτική σκέψη</a:t>
            </a: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600" b="1">
                <a:solidFill>
                  <a:srgbClr val="E89704"/>
                </a:solidFill>
                <a:latin typeface="Calibri Light" panose="020F0302020204030204"/>
              </a:defRPr>
            </a:pPr>
            <a:r>
              <a:rPr lang="el-GR" kern="1200">
                <a:ln>
                  <a:noFill/>
                </a:ln>
                <a:effectLst/>
                <a:uLnTx/>
                <a:uFillTx/>
              </a:rPr>
              <a:t>https://www.</a:t>
            </a:r>
            <a:r>
              <a:rPr lang="el-GR"/>
              <a:t>costaid</a:t>
            </a:r>
            <a:r>
              <a:rPr lang="el-GR" kern="1200">
                <a:ln>
                  <a:noFill/>
                </a:ln>
                <a:effectLst/>
                <a:uLnTx/>
                <a:uFillTx/>
              </a:rPr>
              <a:t>.eu</a:t>
            </a:r>
            <a:endParaRPr kumimoji="0" lang="el-GR" sz="1600" b="1" i="0" u="none" strike="noStrike" kern="1200" cap="none" normalizeH="0" baseline="0">
              <a:ln>
                <a:noFill/>
              </a:ln>
              <a:solidFill>
                <a:srgbClr val="E89704"/>
              </a:solidFill>
              <a:effectLst/>
              <a:uLnTx/>
              <a:uFillTx/>
              <a:latin typeface="Calibri Light" panose="020F0302020204030204"/>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l-GR"/>
          </a:p>
        </p:txBody>
      </p:sp>
      <p:sp>
        <p:nvSpPr>
          <p:cNvPr id="11" name="Ορθογώνιο 5">
            <a:extLst>
              <a:ext uri="{FF2B5EF4-FFF2-40B4-BE49-F238E27FC236}">
                <a16:creationId xmlns:a16="http://schemas.microsoft.com/office/drawing/2014/main" id="{5D6EEF34-CE0B-CA08-B066-1CD814AE4DE3}"/>
              </a:ext>
            </a:extLst>
          </p:cNvPr>
          <p:cNvSpPr/>
          <p:nvPr/>
        </p:nvSpPr>
        <p:spPr>
          <a:xfrm>
            <a:off x="2900906" y="6246178"/>
            <a:ext cx="7681599" cy="632422"/>
          </a:xfrm>
          <a:prstGeom prst="rect">
            <a:avLst/>
          </a:prstGeom>
        </p:spPr>
        <p:txBody>
          <a:bodyPr vert="horz" lIns="91440" tIns="45720" rIns="91440" bIns="45720" anchor="ctr">
            <a:normAutofit lnSpcReduction="10000"/>
          </a:bodyPr>
          <a:lstStyle/>
          <a:p>
            <a:pPr>
              <a:lnSpc>
                <a:spcPct val="90000"/>
              </a:lnSpc>
              <a:spcAft>
                <a:spcPts val="600"/>
              </a:spcAft>
              <a:defRPr sz="1100">
                <a:latin typeface="+mj-lt"/>
              </a:defRPr>
            </a:pPr>
            <a:r>
              <a:rPr lang="el-GR" dirty="0"/>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dirty="0" err="1"/>
              <a:t>κατ'ανάγκη</a:t>
            </a:r>
            <a:r>
              <a:rPr lang="el-GR" dirty="0"/>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dirty="0">
              <a:effectLst>
                <a:outerShdw blurRad="38100" dist="38100" dir="2700000" algn="tl">
                  <a:srgbClr val="000000">
                    <a:alpha val="43137"/>
                  </a:srgbClr>
                </a:outerShdw>
              </a:effectLst>
              <a:latin typeface="+mj-lt"/>
            </a:endParaRPr>
          </a:p>
        </p:txBody>
      </p:sp>
      <p:pic>
        <p:nvPicPr>
          <p:cNvPr id="12" name="Εικόνα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85" y="6295707"/>
            <a:ext cx="2851422" cy="535333"/>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Δυσπιστία</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2758440"/>
            <a:ext cx="8281201" cy="3676650"/>
          </a:xfrm>
        </p:spPr>
        <p:txBody>
          <a:bodyPr>
            <a:normAutofit fontScale="92500"/>
          </a:bodyPr>
          <a:lstStyle/>
          <a:p>
            <a:pPr marL="457200" indent="-457200">
              <a:lnSpc>
                <a:spcPct val="120000"/>
              </a:lnSpc>
              <a:buFont typeface="+mj-lt"/>
              <a:buAutoNum type="arabicPeriod"/>
              <a:defRPr sz="2000">
                <a:solidFill>
                  <a:srgbClr val="333333"/>
                </a:solidFill>
              </a:defRPr>
            </a:pPr>
            <a:r>
              <a:rPr lang="el-GR" dirty="0"/>
              <a:t>Τύπος: Τι είδους περιεχόμενο είναι αυτό;</a:t>
            </a:r>
          </a:p>
          <a:p>
            <a:pPr marL="457200" indent="-457200">
              <a:lnSpc>
                <a:spcPct val="120000"/>
              </a:lnSpc>
              <a:buFont typeface="+mj-lt"/>
              <a:buAutoNum type="arabicPeriod"/>
              <a:defRPr sz="2000">
                <a:solidFill>
                  <a:srgbClr val="333333"/>
                </a:solidFill>
              </a:defRPr>
            </a:pPr>
            <a:r>
              <a:rPr lang="el-GR" dirty="0"/>
              <a:t>Πηγή: Ποιοι και ποιες είναι οι πηγές που αναφέρονται και γιατί να τις πιστέψω;</a:t>
            </a:r>
          </a:p>
          <a:p>
            <a:pPr marL="457200" indent="-457200">
              <a:lnSpc>
                <a:spcPct val="120000"/>
              </a:lnSpc>
              <a:buFont typeface="+mj-lt"/>
              <a:buAutoNum type="arabicPeriod"/>
              <a:defRPr sz="2000">
                <a:solidFill>
                  <a:srgbClr val="333333"/>
                </a:solidFill>
              </a:defRPr>
            </a:pPr>
            <a:r>
              <a:rPr lang="el-GR" dirty="0"/>
              <a:t>Στοιχεία: Ποια είναι τα αποδεικτικά στοιχεία και πώς ελέγχθηκαν;</a:t>
            </a:r>
          </a:p>
          <a:p>
            <a:pPr marL="457200" indent="-457200">
              <a:lnSpc>
                <a:spcPct val="120000"/>
              </a:lnSpc>
              <a:buFont typeface="+mj-lt"/>
              <a:buAutoNum type="arabicPeriod"/>
              <a:defRPr sz="2000">
                <a:solidFill>
                  <a:srgbClr val="333333"/>
                </a:solidFill>
              </a:defRPr>
            </a:pPr>
            <a:r>
              <a:rPr lang="el-GR" dirty="0"/>
              <a:t>Ερμηνεία: Η βασική ιδέα/ το βασικό σημείο αποδεικνύεται από τα στοιχεία;</a:t>
            </a:r>
          </a:p>
          <a:p>
            <a:pPr marL="457200" indent="-457200">
              <a:lnSpc>
                <a:spcPct val="120000"/>
              </a:lnSpc>
              <a:buFont typeface="+mj-lt"/>
              <a:buAutoNum type="arabicPeriod"/>
              <a:defRPr sz="2000">
                <a:solidFill>
                  <a:srgbClr val="333333"/>
                </a:solidFill>
              </a:defRPr>
            </a:pPr>
            <a:r>
              <a:rPr lang="el-GR" dirty="0"/>
              <a:t>Πληρότητα: Τι λείπει; Ποια θα μπορούσε να είναι μια εναλλακτική εξήγηση ή κατανόηση;</a:t>
            </a:r>
          </a:p>
          <a:p>
            <a:pPr marL="457200" indent="-457200">
              <a:lnSpc>
                <a:spcPct val="120000"/>
              </a:lnSpc>
              <a:buFont typeface="+mj-lt"/>
              <a:buAutoNum type="arabicPeriod"/>
              <a:defRPr sz="2000">
                <a:solidFill>
                  <a:srgbClr val="333333"/>
                </a:solidFill>
              </a:defRPr>
            </a:pPr>
            <a:r>
              <a:rPr lang="el-GR" dirty="0"/>
              <a:t>Γνώση: Μαθαίνω κάθε μέρα αυτό που χρειάζομαι;</a:t>
            </a:r>
            <a:endParaRPr lang="el-GR" sz="2000" b="0" i="0" dirty="0">
              <a:solidFill>
                <a:srgbClr val="333333"/>
              </a:solidFill>
              <a:effectLst/>
            </a:endParaRPr>
          </a:p>
        </p:txBody>
      </p:sp>
      <p:sp>
        <p:nvSpPr>
          <p:cNvPr id="2" name="TextBox 1"/>
          <p:cNvSpPr txBox="1"/>
          <p:nvPr/>
        </p:nvSpPr>
        <p:spPr>
          <a:xfrm>
            <a:off x="10315575" y="6429375"/>
            <a:ext cx="1876425" cy="307777"/>
          </a:xfrm>
          <a:prstGeom prst="rect">
            <a:avLst/>
          </a:prstGeom>
        </p:spPr>
        <p:txBody>
          <a:bodyPr wrap="square">
            <a:spAutoFit/>
          </a:bodyPr>
          <a:lstStyle/>
          <a:p>
            <a:pPr algn="l">
              <a:defRPr sz="1400"/>
            </a:pPr>
            <a:r>
              <a:rPr lang="el-GR" dirty="0">
                <a:hlinkClick r:id="rId3"/>
              </a:rPr>
              <a:t>Πηγή | Πηγή</a:t>
            </a:r>
            <a:r>
              <a:rPr lang="el-GR" dirty="0"/>
              <a:t> </a:t>
            </a:r>
            <a:r>
              <a:rPr lang="el-GR" dirty="0">
                <a:hlinkClick r:id="rId4"/>
              </a:rPr>
              <a:t>εικόνας</a:t>
            </a:r>
            <a:endParaRPr lang="el-GR" sz="1400" dirty="0"/>
          </a:p>
        </p:txBody>
      </p:sp>
      <p:sp>
        <p:nvSpPr>
          <p:cNvPr id="4" name="TextBox 3"/>
          <p:cNvSpPr txBox="1"/>
          <p:nvPr/>
        </p:nvSpPr>
        <p:spPr>
          <a:xfrm>
            <a:off x="631391" y="1718146"/>
            <a:ext cx="10986301" cy="1015663"/>
          </a:xfrm>
          <a:prstGeom prst="rect">
            <a:avLst/>
          </a:prstGeom>
        </p:spPr>
        <p:txBody>
          <a:bodyPr wrap="square">
            <a:spAutoFit/>
          </a:bodyPr>
          <a:lstStyle/>
          <a:p>
            <a:pPr>
              <a:defRPr sz="2000">
                <a:solidFill>
                  <a:srgbClr val="333333"/>
                </a:solidFill>
              </a:defRPr>
            </a:pPr>
            <a:r>
              <a:rPr lang="el-GR" dirty="0"/>
              <a:t>Στο έργο τους, οι δημοσιογράφοι και οι ελεγκτές γεγονότων συμμετέχουν σε συστηματική επεξεργασία και αξιολόγηση των πληροφοριών χρησιμοποιώντας τις ακόλουθες </a:t>
            </a:r>
            <a:r>
              <a:rPr lang="el-GR" b="1" dirty="0"/>
              <a:t>έξι ερωτήσεις</a:t>
            </a:r>
            <a:r>
              <a:rPr lang="el-GR" dirty="0"/>
              <a:t>, οι οποίες αποτελούν την αρχή της </a:t>
            </a:r>
            <a:r>
              <a:rPr lang="el-GR" b="1" dirty="0"/>
              <a:t>«δυσπιστίας /γνώσης με επιφυλάξεις»</a:t>
            </a:r>
            <a:r>
              <a:rPr lang="el-GR" dirty="0"/>
              <a:t>.</a:t>
            </a:r>
            <a:endParaRPr lang="el-GR" sz="2200" dirty="0"/>
          </a:p>
        </p:txBody>
      </p:sp>
      <p:pic>
        <p:nvPicPr>
          <p:cNvPr id="3074" name="Picture 2" descr="Free vector business idea generation. plan development. pensive man with lightbulb cartoon character. technical mindset, entrepreneurial mind, brainstorming proces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1133" y="2552700"/>
            <a:ext cx="3663217" cy="366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533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Κριτική αγνόηση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fontScale="92500" lnSpcReduction="10000"/>
          </a:bodyPr>
          <a:lstStyle/>
          <a:p>
            <a:pPr>
              <a:lnSpc>
                <a:spcPct val="120000"/>
              </a:lnSpc>
              <a:defRPr sz="2200">
                <a:solidFill>
                  <a:srgbClr val="333333"/>
                </a:solidFill>
              </a:defRPr>
            </a:pPr>
            <a:r>
              <a:rPr lang="el-GR" dirty="0"/>
              <a:t>Το σύνθετο ψηφιακό περιβάλλον που περιέχει σταθερά ερεθίσματα που ανταγωνίζονται για την προσοχή μας καθιστά δύσκολη, αν όχι αδύνατη, τη χρήση αυτών των έξι ερωτήσεων σε κάθε πληροφορία που συναντάμε. </a:t>
            </a:r>
          </a:p>
          <a:p>
            <a:pPr>
              <a:lnSpc>
                <a:spcPct val="120000"/>
              </a:lnSpc>
              <a:defRPr sz="2200">
                <a:solidFill>
                  <a:srgbClr val="333333"/>
                </a:solidFill>
              </a:defRPr>
            </a:pPr>
            <a:r>
              <a:rPr lang="el-GR" dirty="0"/>
              <a:t>Αντί να προωθούμε την κριτική σκέψη για οποιαδήποτε πληροφορία, είναι σημαντικό να γνωρίζουμε σε ποιες πληροφορίες μπορούμε να επενδύσουμε τις περιορισμένες γνωστικές/συντηρητικές ικανότητές μας και ποιες πληροφορίες είναι καλύτερο να αγνοήσουμε προκειμένου να μην εξαντλήσουμε τους πνευματικούς μας πόρους. </a:t>
            </a:r>
          </a:p>
          <a:p>
            <a:pPr>
              <a:lnSpc>
                <a:spcPct val="120000"/>
              </a:lnSpc>
              <a:defRPr sz="2200">
                <a:solidFill>
                  <a:srgbClr val="333333"/>
                </a:solidFill>
              </a:defRPr>
            </a:pPr>
            <a:r>
              <a:rPr lang="el-GR" dirty="0"/>
              <a:t>Αυτή η ισορροπία ανάμεσα στο να γνωρίζουμε τι να αγνοήσουμε στο διαδίκτυο και πού να επενδύσουμε χρόνο και προσπάθεια είναι γνωστή ως </a:t>
            </a:r>
            <a:r>
              <a:rPr lang="el-GR" b="1" dirty="0"/>
              <a:t>«κριτική αγνόηση»</a:t>
            </a:r>
            <a:r>
              <a:rPr lang="el-GR" dirty="0"/>
              <a:t>. Η κριτική αγνόηση αποτελεί μια αλλαγή παραδείγματος για τους εκπαιδευτές από την εστίαση στην ανάλυση της πληροφορίας στη δύναμη της αγνόησης της πληροφορίας. Η κριτική αγνόηση θεωρείται ως μια νέα κριτική σκέψη για την ψηφιακή εποχή.</a:t>
            </a:r>
          </a:p>
        </p:txBody>
      </p:sp>
      <p:sp>
        <p:nvSpPr>
          <p:cNvPr id="2" name="TextBox 1"/>
          <p:cNvSpPr txBox="1"/>
          <p:nvPr/>
        </p:nvSpPr>
        <p:spPr>
          <a:xfrm>
            <a:off x="10401300" y="6438900"/>
            <a:ext cx="2057400" cy="307777"/>
          </a:xfrm>
          <a:prstGeom prst="rect">
            <a:avLst/>
          </a:prstGeom>
        </p:spPr>
        <p:txBody>
          <a:bodyPr wrap="square">
            <a:spAutoFit/>
          </a:bodyPr>
          <a:lstStyle/>
          <a:p>
            <a:pPr algn="l">
              <a:defRPr sz="1400"/>
            </a:pPr>
            <a:r>
              <a:rPr lang="el-GR" dirty="0">
                <a:hlinkClick r:id="rId3"/>
              </a:rPr>
              <a:t>Πηγή 1 </a:t>
            </a:r>
            <a:r>
              <a:rPr lang="el-GR" dirty="0"/>
              <a:t>| </a:t>
            </a:r>
            <a:r>
              <a:rPr lang="el-GR" dirty="0">
                <a:hlinkClick r:id="rId4"/>
              </a:rPr>
              <a:t>Πηγή 2</a:t>
            </a:r>
            <a:endParaRPr lang="el-GR" sz="1400" dirty="0"/>
          </a:p>
        </p:txBody>
      </p:sp>
    </p:spTree>
    <p:extLst>
      <p:ext uri="{BB962C8B-B14F-4D97-AF65-F5344CB8AC3E}">
        <p14:creationId xmlns:p14="http://schemas.microsoft.com/office/powerpoint/2010/main" val="3833344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838822"/>
            <a:ext cx="11059692" cy="605096"/>
          </a:xfrm>
        </p:spPr>
        <p:txBody>
          <a:bodyPr/>
          <a:lstStyle/>
          <a:p>
            <a:r>
              <a:rPr lang="el-GR" dirty="0"/>
              <a:t>Τρία εργαλεία κριτικής σκέψης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37019" y="1443918"/>
            <a:ext cx="8768905" cy="2450895"/>
          </a:xfrm>
        </p:spPr>
        <p:txBody>
          <a:bodyPr>
            <a:noAutofit/>
          </a:bodyPr>
          <a:lstStyle/>
          <a:p>
            <a:pPr marL="457200" indent="-457200">
              <a:buFont typeface="+mj-lt"/>
              <a:buAutoNum type="arabicPeriod"/>
              <a:defRPr sz="2000">
                <a:solidFill>
                  <a:srgbClr val="333333"/>
                </a:solidFill>
              </a:defRPr>
            </a:pPr>
            <a:r>
              <a:rPr lang="el-GR" b="1" dirty="0">
                <a:effectLst/>
              </a:rPr>
              <a:t>Η αυτό-ώθηση </a:t>
            </a:r>
            <a:r>
              <a:rPr lang="el-GR" dirty="0">
                <a:effectLst/>
              </a:rPr>
              <a:t>περιλαμβάνει </a:t>
            </a:r>
            <a:r>
              <a:rPr lang="el-GR" dirty="0"/>
              <a:t>τη χρήση </a:t>
            </a:r>
            <a:r>
              <a:rPr lang="el-GR" dirty="0">
                <a:effectLst/>
              </a:rPr>
              <a:t>στρατηγικών ελέγχου </a:t>
            </a:r>
            <a:r>
              <a:rPr lang="el-GR" dirty="0"/>
              <a:t>των καταστάσεων για την αποτελεσματική διαχείριση της</a:t>
            </a:r>
            <a:r>
              <a:rPr lang="el-GR" dirty="0">
                <a:effectLst/>
              </a:rPr>
              <a:t> έκθεσης σε ερεθίσματα που αποσπούν την προσοχή και είναι δύσκολο να αντισταθείς</a:t>
            </a:r>
            <a:r>
              <a:rPr lang="el-GR" dirty="0"/>
              <a:t>. Αυτή η στρατηγική διατηρεί την αυτονομία και την ικανότητα αυτενέργειας και βοηθά στην ανάκτηση του ελέγχου του περιβάλλοντος πληροφοριών τους. </a:t>
            </a:r>
          </a:p>
          <a:p>
            <a:pPr lvl="1">
              <a:defRPr sz="2000">
                <a:solidFill>
                  <a:srgbClr val="333333"/>
                </a:solidFill>
                <a:effectLst/>
              </a:defRPr>
            </a:pPr>
            <a:r>
              <a:rPr lang="el-GR" dirty="0"/>
              <a:t>Για παράδειγμα, ο καθορισμός χρονικών ορίων στα μέσα κοινωνικής δικτύωσης, η ρύθμιση της οθόνης σε κλίμακα του γκρι.</a:t>
            </a:r>
          </a:p>
        </p:txBody>
      </p:sp>
      <p:sp>
        <p:nvSpPr>
          <p:cNvPr id="2" name="Rectangle 1"/>
          <p:cNvSpPr/>
          <p:nvPr/>
        </p:nvSpPr>
        <p:spPr>
          <a:xfrm>
            <a:off x="9305924" y="6406453"/>
            <a:ext cx="2558521" cy="307777"/>
          </a:xfrm>
          <a:prstGeom prst="rect">
            <a:avLst/>
          </a:prstGeom>
        </p:spPr>
        <p:txBody>
          <a:bodyPr wrap="none">
            <a:spAutoFit/>
          </a:bodyPr>
          <a:lstStyle/>
          <a:p>
            <a:pPr>
              <a:defRPr sz="1400"/>
            </a:pPr>
            <a:r>
              <a:rPr lang="el-GR" dirty="0">
                <a:hlinkClick r:id="rId3"/>
              </a:rPr>
              <a:t>Πηγή 1 </a:t>
            </a:r>
            <a:r>
              <a:rPr lang="el-GR" dirty="0"/>
              <a:t> | </a:t>
            </a:r>
            <a:r>
              <a:rPr lang="el-GR" dirty="0">
                <a:hlinkClick r:id="rId4"/>
              </a:rPr>
              <a:t>Πηγή 2</a:t>
            </a:r>
            <a:r>
              <a:rPr lang="el-GR" dirty="0"/>
              <a:t> | </a:t>
            </a:r>
            <a:r>
              <a:rPr lang="el-GR" dirty="0">
                <a:hlinkClick r:id="rId5"/>
              </a:rPr>
              <a:t>Πηγή εικόνας</a:t>
            </a:r>
            <a:endParaRPr lang="el-GR" sz="1400" dirty="0"/>
          </a:p>
        </p:txBody>
      </p:sp>
      <p:pic>
        <p:nvPicPr>
          <p:cNvPr id="5122" name="Picture 2" descr="Free vector creative characters putting idea bulbs into huge hea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9170" y="838822"/>
            <a:ext cx="2559050" cy="2559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8000" y="3894813"/>
            <a:ext cx="11186325" cy="2708434"/>
          </a:xfrm>
          <a:prstGeom prst="rect">
            <a:avLst/>
          </a:prstGeom>
        </p:spPr>
        <p:txBody>
          <a:bodyPr wrap="square">
            <a:spAutoFit/>
          </a:bodyPr>
          <a:lstStyle/>
          <a:p>
            <a:pPr marL="457200" indent="-457200">
              <a:spcBef>
                <a:spcPts val="600"/>
              </a:spcBef>
              <a:spcAft>
                <a:spcPts val="600"/>
              </a:spcAft>
              <a:buClr>
                <a:srgbClr val="95C11F"/>
              </a:buClr>
              <a:buFont typeface="+mj-lt"/>
              <a:buAutoNum type="arabicPeriod" startAt="2"/>
              <a:defRPr sz="2000">
                <a:solidFill>
                  <a:srgbClr val="333333"/>
                </a:solidFill>
              </a:defRPr>
            </a:pPr>
            <a:r>
              <a:rPr lang="el-GR" b="1" dirty="0"/>
              <a:t>Η πλευρική ανάγνωση </a:t>
            </a:r>
            <a:r>
              <a:rPr lang="el-GR" dirty="0"/>
              <a:t>αφορά τον έλεγχο των πληροφοριών κατά την έξοδο από την πηγή και την επαλήθευση των πληροφοριών χρησιμοποιώντας μια διαφορετική πηγή κάπου αλλού. </a:t>
            </a:r>
          </a:p>
          <a:p>
            <a:pPr marL="800100" lvl="1" indent="-342900">
              <a:spcBef>
                <a:spcPts val="600"/>
              </a:spcBef>
              <a:spcAft>
                <a:spcPts val="600"/>
              </a:spcAft>
              <a:buClr>
                <a:srgbClr val="95C11F"/>
              </a:buClr>
              <a:buFont typeface="Arial" panose="020B0604020202020204" pitchFamily="34" charset="0"/>
              <a:buChar char="•"/>
              <a:defRPr sz="2000">
                <a:solidFill>
                  <a:srgbClr val="333333"/>
                </a:solidFill>
              </a:defRPr>
            </a:pPr>
            <a:r>
              <a:rPr lang="el-GR" dirty="0"/>
              <a:t>Για παράδειγμα, έλεγχος πολλών ειδησεογραφικών </a:t>
            </a:r>
            <a:r>
              <a:rPr lang="el-GR" dirty="0" err="1"/>
              <a:t>ιστοτόπων</a:t>
            </a:r>
            <a:r>
              <a:rPr lang="el-GR" dirty="0"/>
              <a:t> σχετικά με το ίδιο αναφερόμενο συμβάν.</a:t>
            </a:r>
          </a:p>
          <a:p>
            <a:pPr marL="457200" indent="-457200">
              <a:spcBef>
                <a:spcPts val="600"/>
              </a:spcBef>
              <a:spcAft>
                <a:spcPts val="600"/>
              </a:spcAft>
              <a:buClr>
                <a:srgbClr val="95C11F"/>
              </a:buClr>
              <a:buFont typeface="+mj-lt"/>
              <a:buAutoNum type="arabicPeriod" startAt="2"/>
              <a:defRPr sz="2000">
                <a:solidFill>
                  <a:srgbClr val="333333"/>
                </a:solidFill>
              </a:defRPr>
            </a:pPr>
            <a:r>
              <a:rPr lang="el-GR" b="1" dirty="0"/>
              <a:t>«Μην ταΐζετε τα </a:t>
            </a:r>
            <a:r>
              <a:rPr lang="el-GR" b="1" dirty="0" err="1"/>
              <a:t>trolls</a:t>
            </a:r>
            <a:r>
              <a:rPr lang="el-GR" b="1" dirty="0"/>
              <a:t>» — </a:t>
            </a:r>
            <a:r>
              <a:rPr lang="el-GR" b="1" dirty="0" err="1"/>
              <a:t>ευρετικά</a:t>
            </a:r>
            <a:r>
              <a:rPr lang="el-GR" b="1" dirty="0"/>
              <a:t> μέσα</a:t>
            </a:r>
            <a:r>
              <a:rPr lang="el-GR" dirty="0"/>
              <a:t> που εξασφαλίζουν τη μη ενασχόληση και ανταμοιβής με προσοχή κακόβουλων διαδικτυακών παραγόντων</a:t>
            </a:r>
          </a:p>
          <a:p>
            <a:pPr marL="800100" lvl="1" indent="-342900">
              <a:spcBef>
                <a:spcPts val="600"/>
              </a:spcBef>
              <a:spcAft>
                <a:spcPts val="600"/>
              </a:spcAft>
              <a:buClr>
                <a:srgbClr val="95C11F"/>
              </a:buClr>
              <a:buFont typeface="Arial" panose="020B0604020202020204" pitchFamily="34" charset="0"/>
              <a:buChar char="•"/>
              <a:defRPr sz="2000">
                <a:solidFill>
                  <a:srgbClr val="333333"/>
                </a:solidFill>
              </a:defRPr>
            </a:pPr>
            <a:r>
              <a:rPr lang="el-GR" dirty="0"/>
              <a:t>Για παράδειγμα, με τον αποκλεισμό του και την αναφορά</a:t>
            </a:r>
          </a:p>
        </p:txBody>
      </p:sp>
    </p:spTree>
    <p:extLst>
      <p:ext uri="{BB962C8B-B14F-4D97-AF65-F5344CB8AC3E}">
        <p14:creationId xmlns:p14="http://schemas.microsoft.com/office/powerpoint/2010/main" val="4151550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fontScale="90000"/>
          </a:bodyPr>
          <a:lstStyle/>
          <a:p>
            <a:r>
              <a:rPr lang="el-GR" dirty="0"/>
              <a:t>Οικοδόμηση κριτικής σκέψης αποφεύγοντας τον σκεπτικισμό, τον κυνισμό και τη δυσπιστία</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fontScale="92500"/>
          </a:bodyPr>
          <a:lstStyle/>
          <a:p>
            <a:pPr>
              <a:lnSpc>
                <a:spcPct val="120000"/>
              </a:lnSpc>
              <a:defRPr sz="2200">
                <a:solidFill>
                  <a:srgbClr val="333333"/>
                </a:solidFill>
                <a:effectLst/>
              </a:defRPr>
            </a:pPr>
            <a:r>
              <a:rPr lang="el-GR" dirty="0"/>
              <a:t>Κατά τη διδασκαλία της κριτικής σκέψης σχετικά με τις πληροφορίες στους εκπαιδευόμενους, είναι σημαντικό να δοθεί προσοχή ώστε να μην τονωθεί ο υπερβολικός σκεπτικισμός, ο κυνισμός και η δυσπιστία/καχυποψία προς τα μέσα ενημέρωσης. </a:t>
            </a:r>
          </a:p>
          <a:p>
            <a:pPr>
              <a:lnSpc>
                <a:spcPct val="120000"/>
              </a:lnSpc>
              <a:defRPr sz="2200">
                <a:solidFill>
                  <a:srgbClr val="333333"/>
                </a:solidFill>
              </a:defRPr>
            </a:pPr>
            <a:r>
              <a:rPr lang="el-GR" dirty="0"/>
              <a:t>Υπάρχει μια </a:t>
            </a:r>
            <a:r>
              <a:rPr lang="el-GR" b="1" dirty="0"/>
              <a:t>λεπτή γραμμή μεταξύ του υγιούς σκεπτικισμού και της δυσπιστίας</a:t>
            </a:r>
            <a:r>
              <a:rPr lang="el-GR" dirty="0"/>
              <a:t>: παρά τις καλές προθέσεις της, η εκπαίδευση στον γραμματισμό στα μέσα επικοινωνίας θα μπορούσε να διδάξει στους εκπαιδευόμενους να μην εμπιστεύονται τις πληροφορίες στο διαδίκτυο χωρίς να τους εξοπλίσει με τις απαραίτητες δεξιότητες για να καθορίσουν οι ίδιοι αν ένα κομμάτι των πληροφοριών στο διαδίκτυο είναι αξιόπιστο. </a:t>
            </a:r>
          </a:p>
          <a:p>
            <a:pPr>
              <a:lnSpc>
                <a:spcPct val="120000"/>
              </a:lnSpc>
              <a:defRPr sz="2200">
                <a:solidFill>
                  <a:srgbClr val="333333"/>
                </a:solidFill>
              </a:defRPr>
            </a:pPr>
            <a:r>
              <a:rPr lang="el-GR" dirty="0">
                <a:effectLst/>
              </a:rPr>
              <a:t>Αυτή η εξέλιξη μπορεί να οδηγήσει σε μια γενική δυσπιστία προς τ</a:t>
            </a:r>
            <a:r>
              <a:rPr lang="el-GR" dirty="0"/>
              <a:t>α μέσα ενημέρωσης και σε κακές μεθόδους αξιολόγησης της αξιοπιστίας που περιλαμβάνουν επιλεκτική έρευνα που απλώς επιβεβαιώνει </a:t>
            </a:r>
            <a:r>
              <a:rPr lang="el-GR" dirty="0" err="1"/>
              <a:t>προϋπάρχουσες</a:t>
            </a:r>
            <a:r>
              <a:rPr lang="el-GR" dirty="0"/>
              <a:t> πεποιθήσεις. </a:t>
            </a:r>
            <a:endParaRPr lang="el-GR" sz="2200" b="0" i="0" dirty="0">
              <a:solidFill>
                <a:srgbClr val="333333"/>
              </a:solidFill>
              <a:effectLst/>
            </a:endParaRPr>
          </a:p>
        </p:txBody>
      </p:sp>
    </p:spTree>
    <p:extLst>
      <p:ext uri="{BB962C8B-B14F-4D97-AF65-F5344CB8AC3E}">
        <p14:creationId xmlns:p14="http://schemas.microsoft.com/office/powerpoint/2010/main" val="3372906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Επίγνωση των γνωστικών προκαταλήψεων</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9713053" cy="5058001"/>
          </a:xfrm>
        </p:spPr>
        <p:txBody>
          <a:bodyPr>
            <a:normAutofit/>
          </a:bodyPr>
          <a:lstStyle/>
          <a:p>
            <a:pPr>
              <a:lnSpc>
                <a:spcPct val="120000"/>
              </a:lnSpc>
              <a:defRPr sz="2000"/>
            </a:pPr>
            <a:r>
              <a:rPr lang="el-GR" sz="1800" dirty="0"/>
              <a:t>Για να αποφευχθεί ο υπερβολικός σκεπτικισμός, είναι σημαντικό οι εκπαιδευτές που διδάσκουν την κριτική σκέψη τις πληροφορίες στο διαδίκτυο να επικεντρώνονται όχι μόνο στα μέσα ενημέρωσης, αλλά και στα πιθανά ελαττώματα ή τις </a:t>
            </a:r>
            <a:r>
              <a:rPr lang="el-GR" sz="1800" b="1" dirty="0"/>
              <a:t>γνωστικές προκαταλήψεις</a:t>
            </a:r>
            <a:r>
              <a:rPr lang="el-GR" sz="1800" dirty="0"/>
              <a:t> των ατόμων. </a:t>
            </a:r>
          </a:p>
          <a:p>
            <a:pPr>
              <a:lnSpc>
                <a:spcPct val="120000"/>
              </a:lnSpc>
              <a:defRPr sz="2000"/>
            </a:pPr>
            <a:r>
              <a:rPr lang="el-GR" sz="1800" dirty="0"/>
              <a:t>Αυτό περιλαμβάνει τη διδασκαλία του τρόπου με τον οποίο οι θεμελιώδεις πεποιθήσεις των ανθρώπων έχουν αντίκτυπο στον τρόπο με τον οποίο σχετίζονται με πληροφορίες και ειδήσεις· και τι θα μπορούσε να γίνει για να τους βοηθήσει να γίνουν πιο συνετοί κατά την προσέγγισή τους στην πληροφορία. </a:t>
            </a:r>
            <a:endParaRPr lang="el-GR" sz="1800" dirty="0">
              <a:solidFill>
                <a:srgbClr val="333333"/>
              </a:solidFill>
            </a:endParaRPr>
          </a:p>
          <a:p>
            <a:pPr>
              <a:lnSpc>
                <a:spcPct val="120000"/>
              </a:lnSpc>
              <a:defRPr sz="2000">
                <a:solidFill>
                  <a:srgbClr val="333333"/>
                </a:solidFill>
              </a:defRPr>
            </a:pPr>
            <a:r>
              <a:rPr lang="el-GR" sz="1800" dirty="0">
                <a:effectLst/>
              </a:rPr>
              <a:t>Ένα παράδειγμα γνωστικής προκατάληψης είναι η </a:t>
            </a:r>
            <a:r>
              <a:rPr lang="el-GR" sz="1800" b="1" dirty="0">
                <a:effectLst/>
              </a:rPr>
              <a:t>προκατάληψη επιβεβαίωσης</a:t>
            </a:r>
            <a:r>
              <a:rPr lang="el-GR" sz="1800" dirty="0">
                <a:effectLst/>
              </a:rPr>
              <a:t>, η οποία συμβαίνει όταν τα άτομα έχουν την τάση να έλκονται προς την πληροφορία που επιβεβαιών</a:t>
            </a:r>
            <a:r>
              <a:rPr lang="el-GR" sz="1800" dirty="0"/>
              <a:t>ει</a:t>
            </a:r>
            <a:r>
              <a:rPr lang="el-GR" sz="1800" dirty="0">
                <a:effectLst/>
              </a:rPr>
              <a:t> την </a:t>
            </a:r>
            <a:r>
              <a:rPr lang="el-GR" sz="1800" dirty="0" err="1">
                <a:effectLst/>
              </a:rPr>
              <a:t>προϋπάρχουσα</a:t>
            </a:r>
            <a:r>
              <a:rPr lang="el-GR" sz="1800" dirty="0">
                <a:effectLst/>
              </a:rPr>
              <a:t> κοσμοθεωρία τους, αντί για πληροφορίες που αποκλίνουν από αυτήν. Η έρευνα </a:t>
            </a:r>
            <a:r>
              <a:rPr lang="el-GR" sz="1800" dirty="0"/>
              <a:t>δείχνει ότι τα άτομα με εσφαλμένη πληροφόρηση δεν αλλάζουν γνώμη αμέσως μόλις τους παρουσιάσουν γεγονότα που αμφισβητούν/αναθεωρούν τις πεποιθήσεις τους. Το πιο πιθανό είναι να προσκολληθούν ακόμη περισσότερο στις λανθασμένες πεποιθήσεις τους. </a:t>
            </a:r>
            <a:endParaRPr lang="el-GR" sz="1800" b="0" i="0" dirty="0">
              <a:solidFill>
                <a:srgbClr val="333333"/>
              </a:solidFill>
              <a:effectLst/>
            </a:endParaRPr>
          </a:p>
        </p:txBody>
      </p:sp>
      <p:sp>
        <p:nvSpPr>
          <p:cNvPr id="2" name="TextBox 1"/>
          <p:cNvSpPr txBox="1"/>
          <p:nvPr/>
        </p:nvSpPr>
        <p:spPr>
          <a:xfrm>
            <a:off x="9353550" y="6410325"/>
            <a:ext cx="3019425" cy="307777"/>
          </a:xfrm>
          <a:prstGeom prst="rect">
            <a:avLst/>
          </a:prstGeom>
        </p:spPr>
        <p:txBody>
          <a:bodyPr wrap="square">
            <a:spAutoFit/>
          </a:bodyPr>
          <a:lstStyle/>
          <a:p>
            <a:pPr algn="l">
              <a:defRPr sz="1400"/>
            </a:pPr>
            <a:r>
              <a:rPr lang="el-GR" dirty="0">
                <a:hlinkClick r:id="rId3"/>
              </a:rPr>
              <a:t>Πηγή 1 </a:t>
            </a:r>
            <a:r>
              <a:rPr lang="el-GR" dirty="0"/>
              <a:t>| </a:t>
            </a:r>
            <a:r>
              <a:rPr lang="el-GR" dirty="0">
                <a:hlinkClick r:id="rId4"/>
              </a:rPr>
              <a:t>Πηγή 2</a:t>
            </a:r>
            <a:r>
              <a:rPr lang="el-GR" dirty="0"/>
              <a:t> | </a:t>
            </a:r>
            <a:r>
              <a:rPr lang="el-GR" dirty="0">
                <a:hlinkClick r:id="rId5"/>
              </a:rPr>
              <a:t>Πηγή εικόνας</a:t>
            </a:r>
            <a:endParaRPr lang="el-GR" sz="1400" dirty="0"/>
          </a:p>
        </p:txBody>
      </p:sp>
      <p:pic>
        <p:nvPicPr>
          <p:cNvPr id="6146" name="Picture 2" descr="Free vector curiosity brain concept illustratio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18949" y="1619024"/>
            <a:ext cx="2554026" cy="255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906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Η δύναμη της περιέργειας για κριτική σκέψη</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fontScale="77500" lnSpcReduction="20000"/>
          </a:bodyPr>
          <a:lstStyle/>
          <a:p>
            <a:pPr>
              <a:lnSpc>
                <a:spcPct val="120000"/>
              </a:lnSpc>
            </a:pPr>
            <a:r>
              <a:rPr lang="el-GR" dirty="0"/>
              <a:t>Το να διδάσκουμε απλά τους ανθρώπους και να τους λέμε ότι κάνουν λάθος είναι μια αναποτελεσματική και ενδεχομένως αντιπαραγωγική προσέγγιση προκειμένου να αποφευχθεί η μεροληψία επιβεβαίωσης και να ενθαρρυνθεί το άνοιγμα σε διαφορετικές κοσμοθεωρίες που αμφισβητούν τις υπάρχουσες πεποιθήσεις.</a:t>
            </a:r>
          </a:p>
          <a:p>
            <a:pPr>
              <a:lnSpc>
                <a:spcPct val="120000"/>
              </a:lnSpc>
            </a:pPr>
            <a:r>
              <a:rPr lang="el-GR" dirty="0"/>
              <a:t>Αντ’ αυτού, οι ερευνητές πιστεύουν ότι η τόνωση της </a:t>
            </a:r>
            <a:r>
              <a:rPr lang="el-GR" b="1" dirty="0"/>
              <a:t>περιέργειας</a:t>
            </a:r>
            <a:r>
              <a:rPr lang="el-GR" dirty="0"/>
              <a:t> των ατόμων και η εύρεση αποτελεσματικών τρόπων για την ενεργοποίηση ενός</a:t>
            </a:r>
            <a:r>
              <a:rPr lang="el-GR" b="1" dirty="0"/>
              <a:t> πνεύματος διερεύνησης </a:t>
            </a:r>
            <a:r>
              <a:rPr lang="el-GR" dirty="0"/>
              <a:t>στο εκπαιδευτικό σύστημα και πέρα ​​από αυτό μπορεί να είναι το κλειδί για την τόνωση της κριτικής σκέψης, καθώς η περιέργεια έχει αποδειχθεί ότι δρα ενάντια στις μεροληπτικές πληροφορίες και προωθεί την ανοιχτή σκέψη. </a:t>
            </a:r>
          </a:p>
          <a:p>
            <a:pPr>
              <a:lnSpc>
                <a:spcPct val="120000"/>
              </a:lnSpc>
            </a:pPr>
            <a:r>
              <a:rPr lang="el-GR" dirty="0"/>
              <a:t>Συνιστάται στους εκπαιδευτές να επινοούν προσεγγίσεις διδασκαλίας και μάθησης που επιτρέπουν στους εκπαιδευόμενους να είναι πραγματικά περίεργοι για τον κόσμο, με τέτοιο τρόπο ώστε να είναι σε θέση να προβαίνουν σε κρίσεις σχετικά με τις πληροφορίες και να αποδέχονται στοιχεία που έρχονται σε αντίθεση με τις πεποιθήσεις τους και όχι απλώς να αναζητούν πληροφορίες που τις επιβεβαιώνουν.</a:t>
            </a:r>
          </a:p>
          <a:p>
            <a:pPr>
              <a:lnSpc>
                <a:spcPct val="120000"/>
              </a:lnSpc>
            </a:pPr>
            <a:endParaRPr lang="el-GR" dirty="0"/>
          </a:p>
          <a:p>
            <a:pPr>
              <a:lnSpc>
                <a:spcPct val="120000"/>
              </a:lnSpc>
            </a:pPr>
            <a:endParaRPr lang="el-GR" dirty="0"/>
          </a:p>
          <a:p>
            <a:pPr marL="0" indent="0">
              <a:lnSpc>
                <a:spcPct val="120000"/>
              </a:lnSpc>
              <a:buNone/>
            </a:pPr>
            <a:endParaRPr lang="el-GR" sz="2200" dirty="0">
              <a:solidFill>
                <a:srgbClr val="333333"/>
              </a:solidFill>
            </a:endParaRPr>
          </a:p>
        </p:txBody>
      </p:sp>
      <p:sp>
        <p:nvSpPr>
          <p:cNvPr id="2" name="TextBox 1"/>
          <p:cNvSpPr txBox="1"/>
          <p:nvPr/>
        </p:nvSpPr>
        <p:spPr>
          <a:xfrm flipH="1">
            <a:off x="11334750" y="6429374"/>
            <a:ext cx="781050" cy="307777"/>
          </a:xfrm>
          <a:prstGeom prst="rect">
            <a:avLst/>
          </a:prstGeom>
        </p:spPr>
        <p:txBody>
          <a:bodyPr wrap="square">
            <a:spAutoFit/>
          </a:bodyPr>
          <a:lstStyle/>
          <a:p>
            <a:pPr algn="l">
              <a:defRPr sz="1400">
                <a:hlinkClick r:id="rId3"/>
              </a:defRPr>
            </a:pPr>
            <a:r>
              <a:rPr lang="el-GR" dirty="0"/>
              <a:t>Πηγή</a:t>
            </a:r>
            <a:endParaRPr lang="el-GR" sz="1400" dirty="0"/>
          </a:p>
        </p:txBody>
      </p:sp>
    </p:spTree>
    <p:extLst>
      <p:ext uri="{BB962C8B-B14F-4D97-AF65-F5344CB8AC3E}">
        <p14:creationId xmlns:p14="http://schemas.microsoft.com/office/powerpoint/2010/main" val="1476311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Στρατηγικές για τη διδασκαλία της κριτικής σκέψης</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fontScale="92500" lnSpcReduction="20000"/>
          </a:bodyPr>
          <a:lstStyle/>
          <a:p>
            <a:pPr marL="0" indent="0">
              <a:lnSpc>
                <a:spcPct val="120000"/>
              </a:lnSpc>
              <a:buNone/>
              <a:defRPr sz="2000"/>
            </a:pPr>
            <a:r>
              <a:rPr lang="el-GR" dirty="0"/>
              <a:t>Οι ερευνητές προτείνουν </a:t>
            </a:r>
            <a:r>
              <a:rPr lang="el-GR" b="1" dirty="0"/>
              <a:t>τέσσερις τύπους διδασκαλίας </a:t>
            </a:r>
            <a:r>
              <a:rPr lang="el-GR" dirty="0"/>
              <a:t>για τη διδασκαλία της κριτικής σκέψης</a:t>
            </a:r>
          </a:p>
          <a:p>
            <a:pPr marL="457200" indent="-457200">
              <a:lnSpc>
                <a:spcPct val="120000"/>
              </a:lnSpc>
              <a:buFont typeface="+mj-lt"/>
              <a:buAutoNum type="arabicPeriod"/>
              <a:defRPr sz="2000"/>
            </a:pPr>
            <a:r>
              <a:rPr lang="el-GR" b="1" dirty="0"/>
              <a:t>Ρητές οδηγίες </a:t>
            </a:r>
            <a:r>
              <a:rPr lang="el-GR" dirty="0"/>
              <a:t>για την κριτική σκέψη, λαμβάνοντας επίσης υπόψη τη </a:t>
            </a:r>
            <a:r>
              <a:rPr lang="el-GR" dirty="0" err="1"/>
              <a:t>συμπεριφορική</a:t>
            </a:r>
            <a:r>
              <a:rPr lang="el-GR" dirty="0"/>
              <a:t>/συναισθηματική συνιστώσα της κριτικής σκέψης.</a:t>
            </a:r>
          </a:p>
          <a:p>
            <a:pPr marL="457200" indent="-457200">
              <a:lnSpc>
                <a:spcPct val="120000"/>
              </a:lnSpc>
              <a:buFont typeface="+mj-lt"/>
              <a:buAutoNum type="arabicPeriod"/>
              <a:defRPr sz="2000"/>
            </a:pPr>
            <a:r>
              <a:rPr lang="el-GR" b="1" dirty="0"/>
              <a:t>Συλλογική ή συνεργατική μάθηση</a:t>
            </a:r>
            <a:r>
              <a:rPr lang="el-GR" dirty="0"/>
              <a:t>, όπου οι κοινωνικές αλληλεπιδράσεις και οι σχέσεις είναι σημαντικές για την ανάπτυξη δεξιοτήτων κριτικής σκέψης. Οι συνεργασίες δημιουργούν ευκαιρίες για να βγουν στην επιφάνεια και να διορθωθούν διαφωνίες και παρανοήσεις. </a:t>
            </a:r>
          </a:p>
          <a:p>
            <a:pPr lvl="1">
              <a:lnSpc>
                <a:spcPct val="120000"/>
              </a:lnSpc>
            </a:pPr>
            <a:r>
              <a:rPr lang="el-GR" dirty="0"/>
              <a:t>Παρέχετε στους εκπαιδευόμενους κοινές γνώσεις για τη συνεργασίας τους</a:t>
            </a:r>
          </a:p>
          <a:p>
            <a:pPr lvl="1">
              <a:lnSpc>
                <a:spcPct val="120000"/>
              </a:lnSpc>
            </a:pPr>
            <a:r>
              <a:rPr lang="el-GR" dirty="0"/>
              <a:t>Παρέχετε στις ομάδες ερωτήσεις ή αναλυτικά πλαίσια που είναι πιο εξελιγμένα από ό,τι θα είχαν την τάση να χρησιμοποιούν μόνοι τους</a:t>
            </a:r>
          </a:p>
          <a:p>
            <a:pPr lvl="1">
              <a:lnSpc>
                <a:spcPct val="120000"/>
              </a:lnSpc>
            </a:pPr>
            <a:r>
              <a:rPr lang="el-GR" dirty="0"/>
              <a:t>Δομήστε τις δραστηριότητες αναθέτοντας συγκεκριμένους ρόλους εκπαιδευομένων και δημιουργώντας κίνητρα</a:t>
            </a:r>
          </a:p>
        </p:txBody>
      </p:sp>
      <p:sp>
        <p:nvSpPr>
          <p:cNvPr id="4" name="TextBox 3"/>
          <p:cNvSpPr txBox="1"/>
          <p:nvPr/>
        </p:nvSpPr>
        <p:spPr>
          <a:xfrm>
            <a:off x="10239375" y="6419850"/>
            <a:ext cx="1857376" cy="307777"/>
          </a:xfrm>
          <a:prstGeom prst="rect">
            <a:avLst/>
          </a:prstGeom>
        </p:spPr>
        <p:txBody>
          <a:bodyPr wrap="square">
            <a:spAutoFit/>
          </a:bodyPr>
          <a:lstStyle/>
          <a:p>
            <a:pPr algn="l">
              <a:defRPr sz="1400"/>
            </a:pPr>
            <a:r>
              <a:rPr lang="el-GR" dirty="0">
                <a:hlinkClick r:id="rId3"/>
              </a:rPr>
              <a:t>Πηγή | Πηγή</a:t>
            </a:r>
            <a:r>
              <a:rPr lang="el-GR" dirty="0"/>
              <a:t> </a:t>
            </a:r>
            <a:r>
              <a:rPr lang="el-GR" dirty="0">
                <a:hlinkClick r:id="rId4"/>
              </a:rPr>
              <a:t>εικόνας</a:t>
            </a:r>
            <a:endParaRPr lang="el-GR" sz="1400" dirty="0"/>
          </a:p>
        </p:txBody>
      </p:sp>
      <p:pic>
        <p:nvPicPr>
          <p:cNvPr id="7170" name="Picture 2" descr="Free vector team of crisis managers solving businessman problems. employees with lightbulb unraveling tangle. vector illustration for teamwork, solution, management concep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6101" y="-66676"/>
            <a:ext cx="3504899" cy="218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980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Στρατηγικές για τη διδασκαλία της κριτικής σκέψης</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marL="457200" indent="-457200">
              <a:lnSpc>
                <a:spcPct val="120000"/>
              </a:lnSpc>
              <a:buFont typeface="+mj-lt"/>
              <a:buAutoNum type="arabicPeriod" startAt="3"/>
              <a:defRPr sz="2000"/>
            </a:pPr>
            <a:r>
              <a:rPr lang="el-GR" b="1" dirty="0" err="1"/>
              <a:t>Μοντελοποίηση</a:t>
            </a:r>
            <a:r>
              <a:rPr lang="el-GR" dirty="0"/>
              <a:t>, όπου οι εκπαιδευτές δίνουν οι ίδιοι το παράδειγμα κριτικής σκέψης στη δική τους διδασκαλία, καθιστώντας τον συλλογισμό τους εμφανή/σαφή στους σπουδαστές</a:t>
            </a:r>
          </a:p>
          <a:p>
            <a:pPr lvl="1">
              <a:lnSpc>
                <a:spcPct val="120000"/>
              </a:lnSpc>
              <a:defRPr sz="2000"/>
            </a:pPr>
            <a:r>
              <a:rPr lang="el-GR" dirty="0"/>
              <a:t>Χρησιμοποιήστε «το σκέφτομαι φωναχτά», έτσι ώστε οι εκπαιδευόμενοι να μπορούν να παρακολουθήσουν τον εκπαιδευτή να χρησιμοποιεί αποδεικτικά στοιχεία και λογική για να υποστηρίξει επιχειρήματα και ισχυρισμούς</a:t>
            </a:r>
          </a:p>
          <a:p>
            <a:pPr lvl="1">
              <a:lnSpc>
                <a:spcPct val="120000"/>
              </a:lnSpc>
              <a:defRPr sz="2000"/>
            </a:pPr>
            <a:r>
              <a:rPr lang="el-GR" dirty="0"/>
              <a:t>Χρησιμοποιήστε απτά παραδείγματα που σχετίζονται με τη διδασκαλία αφηρημένων εννοιών, όπως «συγκρούσεις συμφερόντων» </a:t>
            </a:r>
          </a:p>
          <a:p>
            <a:pPr marL="457200" indent="-457200">
              <a:lnSpc>
                <a:spcPct val="120000"/>
              </a:lnSpc>
              <a:buFont typeface="+mj-lt"/>
              <a:buAutoNum type="arabicPeriod" startAt="3"/>
              <a:defRPr sz="2000"/>
            </a:pPr>
            <a:r>
              <a:rPr lang="el-GR" b="1" dirty="0" err="1"/>
              <a:t>Κονστρουκτιβιστικές</a:t>
            </a:r>
            <a:r>
              <a:rPr lang="el-GR" b="1" dirty="0"/>
              <a:t> τεχνικές</a:t>
            </a:r>
            <a:r>
              <a:rPr lang="el-GR" dirty="0"/>
              <a:t>, όπου οι εκπαιδευόμενοι αναλαμβάνουν την ηγεσία στη δική τους μάθηση και ο ρόλος του εκπαιδευτή υποβαθμίζεται. </a:t>
            </a:r>
          </a:p>
          <a:p>
            <a:pPr marL="457200" indent="-457200">
              <a:lnSpc>
                <a:spcPct val="120000"/>
              </a:lnSpc>
              <a:buFont typeface="+mj-lt"/>
              <a:buAutoNum type="arabicPeriod" startAt="3"/>
            </a:pPr>
            <a:endParaRPr lang="el-GR" dirty="0"/>
          </a:p>
        </p:txBody>
      </p:sp>
      <p:sp>
        <p:nvSpPr>
          <p:cNvPr id="4" name="TextBox 3"/>
          <p:cNvSpPr txBox="1"/>
          <p:nvPr/>
        </p:nvSpPr>
        <p:spPr>
          <a:xfrm>
            <a:off x="11296651" y="6419850"/>
            <a:ext cx="800100" cy="307777"/>
          </a:xfrm>
          <a:prstGeom prst="rect">
            <a:avLst/>
          </a:prstGeom>
        </p:spPr>
        <p:txBody>
          <a:bodyPr wrap="square">
            <a:spAutoFit/>
          </a:bodyPr>
          <a:lstStyle/>
          <a:p>
            <a:pPr algn="l">
              <a:defRPr sz="1400">
                <a:hlinkClick r:id="rId3"/>
              </a:defRPr>
            </a:pPr>
            <a:r>
              <a:rPr lang="el-GR" dirty="0"/>
              <a:t>Πηγή</a:t>
            </a:r>
            <a:endParaRPr lang="el-GR" sz="1400" dirty="0"/>
          </a:p>
        </p:txBody>
      </p:sp>
    </p:spTree>
    <p:extLst>
      <p:ext uri="{BB962C8B-B14F-4D97-AF65-F5344CB8AC3E}">
        <p14:creationId xmlns:p14="http://schemas.microsoft.com/office/powerpoint/2010/main" val="4291746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a:xfrm>
            <a:off x="557997" y="827300"/>
            <a:ext cx="11059692" cy="605096"/>
          </a:xfrm>
        </p:spPr>
        <p:txBody>
          <a:bodyPr>
            <a:normAutofit/>
          </a:bodyPr>
          <a:lstStyle/>
          <a:p>
            <a:pPr>
              <a:defRPr sz="2400"/>
            </a:pPr>
            <a:r>
              <a:rPr lang="el-GR" dirty="0"/>
              <a:t>Αναφορές και πρόσθετες πηγές</a:t>
            </a:r>
            <a:endParaRPr dirty="0"/>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7" y="1432396"/>
            <a:ext cx="11059693" cy="5061057"/>
          </a:xfrm>
        </p:spPr>
        <p:txBody>
          <a:bodyPr>
            <a:noAutofit/>
          </a:bodyPr>
          <a:lstStyle/>
          <a:p>
            <a:r>
              <a:rPr lang="nl-BE" sz="1400" dirty="0"/>
              <a:t>Damasceno, C. S. (2021). Multiliteracies for combating information disorder and fostering civic dialogue. </a:t>
            </a:r>
            <a:r>
              <a:rPr lang="nl-BE" sz="1400" i="1" dirty="0"/>
              <a:t>Social Media +</a:t>
            </a:r>
            <a:r>
              <a:rPr lang="nl-BE" sz="1400" dirty="0"/>
              <a:t>. </a:t>
            </a:r>
            <a:r>
              <a:rPr lang="nl-BE" sz="1400" dirty="0">
                <a:hlinkClick r:id="rId3"/>
              </a:rPr>
              <a:t>https://doi.org/10.1177/2056305120984444</a:t>
            </a:r>
            <a:r>
              <a:rPr lang="nl-BE" sz="1400" dirty="0"/>
              <a:t> </a:t>
            </a:r>
          </a:p>
          <a:p>
            <a:r>
              <a:rPr lang="en-GB" sz="1400" dirty="0"/>
              <a:t>Goldstein, S., Secker, J., Coonan, E., &amp; Walton, G. (2017). </a:t>
            </a:r>
            <a:r>
              <a:rPr lang="en-US" sz="1400" dirty="0"/>
              <a:t>Written evidence submitted by </a:t>
            </a:r>
            <a:r>
              <a:rPr lang="en-US" sz="1400" dirty="0" err="1"/>
              <a:t>InformAll</a:t>
            </a:r>
            <a:r>
              <a:rPr lang="en-US" sz="1400" dirty="0"/>
              <a:t> and the CILIP Information Literacy Group (FNW0079). Retrieved from: </a:t>
            </a:r>
            <a:r>
              <a:rPr lang="en-US" sz="1400" dirty="0">
                <a:hlinkClick r:id="rId4"/>
              </a:rPr>
              <a:t>https://data.parliament.uk/writtenevidence/committeeevidence.svc/evidencedocument/culture-media-and-sport-%20committee/fake-news/written/48215.html</a:t>
            </a:r>
            <a:r>
              <a:rPr lang="en-US" sz="1400" dirty="0"/>
              <a:t> </a:t>
            </a:r>
          </a:p>
          <a:p>
            <a:r>
              <a:rPr lang="en-US" sz="1400" dirty="0"/>
              <a:t>Jones, D. (2016). Seeing reason. Human brains skew facts. How can we change our minds? </a:t>
            </a:r>
            <a:r>
              <a:rPr lang="en-US" sz="1400" i="1" dirty="0"/>
              <a:t>New Scientist</a:t>
            </a:r>
            <a:r>
              <a:rPr lang="en-US" sz="1400" dirty="0"/>
              <a:t>, 232 (3102), pp.28-32.</a:t>
            </a:r>
          </a:p>
          <a:p>
            <a:r>
              <a:rPr lang="en-US" sz="1400" dirty="0"/>
              <a:t>Kahneman, D. (2011). </a:t>
            </a:r>
            <a:r>
              <a:rPr lang="en-US" sz="1400" i="1" dirty="0"/>
              <a:t>Thinking, fast and slow</a:t>
            </a:r>
            <a:r>
              <a:rPr lang="en-US" sz="1400" dirty="0"/>
              <a:t>. London: Penguin</a:t>
            </a:r>
          </a:p>
          <a:p>
            <a:r>
              <a:rPr lang="nl-BE" sz="1400" dirty="0"/>
              <a:t>Kozyreva, A., Wineburg, S., Lewandowsky, S., &amp; Hertwig, R. (2023). Critical ignoring as a core competence for digital citizens. </a:t>
            </a:r>
            <a:r>
              <a:rPr lang="nl-BE" sz="1400" i="1" dirty="0"/>
              <a:t>Current Directions in Psychological Science</a:t>
            </a:r>
            <a:r>
              <a:rPr lang="nl-BE" sz="1400" dirty="0"/>
              <a:t>, </a:t>
            </a:r>
            <a:r>
              <a:rPr lang="nl-BE" sz="1400" i="1" dirty="0"/>
              <a:t>32</a:t>
            </a:r>
            <a:r>
              <a:rPr lang="nl-BE" sz="1400" dirty="0"/>
              <a:t>(1), 81–88. </a:t>
            </a:r>
            <a:r>
              <a:rPr lang="nl-BE" sz="1400" dirty="0">
                <a:hlinkClick r:id="rId5"/>
              </a:rPr>
              <a:t>https://doi.org/10.1177/09637214221121570</a:t>
            </a:r>
            <a:r>
              <a:rPr lang="nl-BE" sz="1400" dirty="0"/>
              <a:t> </a:t>
            </a:r>
            <a:endParaRPr lang="en-US" sz="1400" dirty="0"/>
          </a:p>
          <a:p>
            <a:r>
              <a:rPr lang="en-US" sz="1400" dirty="0"/>
              <a:t>Lai, E. R. (2011). Critical thinking: A literature review. </a:t>
            </a:r>
            <a:r>
              <a:rPr lang="en-US" sz="1400" i="1" dirty="0"/>
              <a:t>Pearson’s Research Reports</a:t>
            </a:r>
            <a:r>
              <a:rPr lang="en-US" sz="1400" dirty="0"/>
              <a:t>, </a:t>
            </a:r>
            <a:r>
              <a:rPr lang="en-US" sz="1400" i="1" dirty="0"/>
              <a:t>6</a:t>
            </a:r>
            <a:r>
              <a:rPr lang="en-US" sz="1400" dirty="0"/>
              <a:t>(1).</a:t>
            </a:r>
          </a:p>
          <a:p>
            <a:r>
              <a:rPr lang="en-US" sz="1400" dirty="0"/>
              <a:t>Lewandowsky, S., Ecker, U. K. H., Seifert, C. M., Schwarz, N., &amp; Cook, J. (2012). Misinformation and its correction: Continued influence and successful debiasing. </a:t>
            </a:r>
            <a:r>
              <a:rPr lang="en-US" sz="1400" i="1" dirty="0"/>
              <a:t>Psychological Science in the Public Interest, 13</a:t>
            </a:r>
            <a:r>
              <a:rPr lang="en-US" sz="1400" dirty="0"/>
              <a:t>(3), 106–131. </a:t>
            </a:r>
            <a:r>
              <a:rPr lang="en-US" sz="1400" dirty="0">
                <a:hlinkClick r:id="rId6"/>
              </a:rPr>
              <a:t>https://doi.org/10.1177/1529100612451018</a:t>
            </a:r>
            <a:endParaRPr lang="en-US" sz="1400" dirty="0"/>
          </a:p>
          <a:p>
            <a:r>
              <a:rPr lang="en-US" sz="1400" dirty="0"/>
              <a:t>Metzger, M. J. (2007). Making sense of credibility on the Web: Models for evaluating online information and recommendations for future research. </a:t>
            </a:r>
            <a:r>
              <a:rPr lang="en-US" sz="1400" i="1" dirty="0"/>
              <a:t>Journal of the American Society for Information Science and Technology</a:t>
            </a:r>
            <a:r>
              <a:rPr lang="en-US" sz="1400" dirty="0"/>
              <a:t>, </a:t>
            </a:r>
            <a:r>
              <a:rPr lang="en-US" sz="1400" i="1" dirty="0"/>
              <a:t>58</a:t>
            </a:r>
            <a:r>
              <a:rPr lang="en-US" sz="1400" dirty="0"/>
              <a:t>(13), 2078–2091. </a:t>
            </a:r>
            <a:r>
              <a:rPr lang="en-US" sz="1400" dirty="0">
                <a:hlinkClick r:id="rId7"/>
              </a:rPr>
              <a:t>https://doi.org/10.1002/asi.20672</a:t>
            </a:r>
            <a:r>
              <a:rPr lang="el-GR" sz="1400" dirty="0"/>
              <a:t> </a:t>
            </a:r>
            <a:endParaRPr lang="en-US" sz="1400" dirty="0"/>
          </a:p>
          <a:p>
            <a:r>
              <a:rPr lang="en-US" sz="1400" dirty="0"/>
              <a:t>Rosenstiel, T. (2013). Six questions that will tell you what media to trust. </a:t>
            </a:r>
            <a:r>
              <a:rPr lang="en-US" sz="1400" i="1" dirty="0"/>
              <a:t>American Press Institute. </a:t>
            </a:r>
            <a:r>
              <a:rPr lang="el-GR" sz="1400" dirty="0"/>
              <a:t>Ανάκτηση από</a:t>
            </a:r>
            <a:r>
              <a:rPr lang="en-US" sz="1400" dirty="0"/>
              <a:t>: </a:t>
            </a:r>
            <a:r>
              <a:rPr lang="en-US" sz="1400" dirty="0">
                <a:hlinkClick r:id="rId8"/>
              </a:rPr>
              <a:t>https://americanpressinstitute.org/publications/six-critical-questions-can-use-evaluate-media-content/</a:t>
            </a:r>
            <a:r>
              <a:rPr dirty="0"/>
              <a:t> </a:t>
            </a:r>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a:xfrm>
            <a:off x="557997" y="817775"/>
            <a:ext cx="11059692" cy="605096"/>
          </a:xfrm>
        </p:spPr>
        <p:txBody>
          <a:bodyPr>
            <a:normAutofit/>
          </a:bodyPr>
          <a:lstStyle/>
          <a:p>
            <a:pPr>
              <a:defRPr sz="2400"/>
            </a:pPr>
            <a:r>
              <a:rPr lang="el-GR" dirty="0"/>
              <a:t>Αναφορές και πρόσθετες πηγές</a:t>
            </a:r>
            <a:endParaRPr dirty="0"/>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6" y="1422871"/>
            <a:ext cx="11059693" cy="5061057"/>
          </a:xfrm>
        </p:spPr>
        <p:txBody>
          <a:bodyPr>
            <a:noAutofit/>
          </a:bodyPr>
          <a:lstStyle/>
          <a:p>
            <a:r>
              <a:rPr lang="en-US" sz="1400" dirty="0"/>
              <a:t>Stanford History Education Group, (Nov. 22, 2016) Evaluation Information: The Cornerstone of Civic Online Reasoning. </a:t>
            </a:r>
            <a:r>
              <a:rPr lang="en-US" sz="1400" dirty="0">
                <a:hlinkClick r:id="rId3"/>
              </a:rPr>
              <a:t>https://sheg.stanford.edu/upload/V3LessonPlans/Executive%20Summary%2011.21.16.pdf</a:t>
            </a:r>
            <a:r>
              <a:rPr lang="en-US" sz="1400" dirty="0"/>
              <a:t> </a:t>
            </a:r>
          </a:p>
          <a:p>
            <a:r>
              <a:rPr lang="en-US" sz="1400" dirty="0"/>
              <a:t>Sundar, S. S. (2008). The MAIN model: A heuristic approach to understanding technology effects on credibility. In M. Metzger &amp; A. J. </a:t>
            </a:r>
            <a:r>
              <a:rPr lang="en-US" sz="1400" dirty="0" err="1"/>
              <a:t>Flanagin</a:t>
            </a:r>
            <a:r>
              <a:rPr lang="en-US" sz="1400" dirty="0"/>
              <a:t> (Eds.), </a:t>
            </a:r>
            <a:r>
              <a:rPr lang="en-US" sz="1400" i="1" dirty="0"/>
              <a:t>Digital media, youth, and credibility</a:t>
            </a:r>
            <a:r>
              <a:rPr lang="en-US" sz="1400" dirty="0"/>
              <a:t> (pp. 73–100). Cambridge, MA: The MIT Press. </a:t>
            </a:r>
            <a:r>
              <a:rPr lang="en-US" sz="1400" dirty="0">
                <a:hlinkClick r:id="rId4"/>
              </a:rPr>
              <a:t>https://doi.org/10.1162/dmal.9780262562324.073</a:t>
            </a:r>
            <a:r>
              <a:rPr lang="en-US" sz="1400" dirty="0"/>
              <a:t> </a:t>
            </a:r>
          </a:p>
          <a:p>
            <a:r>
              <a:rPr lang="en-US" sz="1400" dirty="0" err="1"/>
              <a:t>Trevors</a:t>
            </a:r>
            <a:r>
              <a:rPr lang="en-US" sz="1400" dirty="0"/>
              <a:t> et al. (2017). Exploring the relations between epistemic beliefs, emotions, and learning from texts. </a:t>
            </a:r>
            <a:r>
              <a:rPr lang="en-US" sz="1400" i="1" dirty="0"/>
              <a:t>Contemporary Educational Psychology</a:t>
            </a:r>
            <a:r>
              <a:rPr lang="en-US" sz="1400" dirty="0"/>
              <a:t>, </a:t>
            </a:r>
            <a:r>
              <a:rPr lang="en-US" sz="1400" i="1" dirty="0"/>
              <a:t>48</a:t>
            </a:r>
            <a:r>
              <a:rPr lang="en-US" sz="1400" dirty="0"/>
              <a:t>, 116–132. </a:t>
            </a:r>
          </a:p>
          <a:p>
            <a:r>
              <a:rPr lang="en-US" sz="1400" dirty="0"/>
              <a:t>Wardle, C., &amp; </a:t>
            </a:r>
            <a:r>
              <a:rPr lang="en-US" sz="1400" dirty="0" err="1"/>
              <a:t>Derakhshan</a:t>
            </a:r>
            <a:r>
              <a:rPr lang="en-US" sz="1400" dirty="0"/>
              <a:t>, H. (2017). </a:t>
            </a:r>
            <a:r>
              <a:rPr lang="en-US" sz="1400" i="1" dirty="0"/>
              <a:t>Information disorder: Toward an interdisciplinary framework for research and policy making</a:t>
            </a:r>
            <a:r>
              <a:rPr lang="en-US" sz="1400" dirty="0"/>
              <a:t>. Strasbourg. </a:t>
            </a:r>
            <a:r>
              <a:rPr lang="el-GR" sz="1400" dirty="0"/>
              <a:t>Ανάκτηση από</a:t>
            </a:r>
            <a:r>
              <a:rPr lang="en-US" sz="1400" dirty="0"/>
              <a:t>: </a:t>
            </a:r>
            <a:r>
              <a:rPr lang="en-US" sz="1400" dirty="0">
                <a:hlinkClick r:id="rId5"/>
              </a:rPr>
              <a:t>https://edoc.coe.int/en/media/7495-information-disorder-toward-an-interdisciplinary-framework-for-research-and-policy-making.html</a:t>
            </a:r>
            <a:r>
              <a:rPr lang="en-US" sz="1400" dirty="0"/>
              <a:t> </a:t>
            </a:r>
          </a:p>
          <a:p>
            <a:r>
              <a:rPr lang="en-US" sz="1400" dirty="0"/>
              <a:t>White, A. (2022). Overcoming ‘confirmation </a:t>
            </a:r>
            <a:r>
              <a:rPr lang="en-US" sz="1400" dirty="0" err="1"/>
              <a:t>bias’</a:t>
            </a:r>
            <a:r>
              <a:rPr lang="en-US" sz="1400" dirty="0"/>
              <a:t> and the persistence of conspiratorial types of thinking. </a:t>
            </a:r>
            <a:r>
              <a:rPr lang="en-US" sz="1400" i="1" dirty="0"/>
              <a:t>Continuum: Journal of Media &amp; Cultural Studies</a:t>
            </a:r>
            <a:r>
              <a:rPr lang="en-US" sz="1400" dirty="0"/>
              <a:t>, </a:t>
            </a:r>
            <a:r>
              <a:rPr lang="en-US" sz="1400" i="1" dirty="0"/>
              <a:t>36</a:t>
            </a:r>
            <a:r>
              <a:rPr lang="en-US" sz="1400" dirty="0"/>
              <a:t>(3), 364–376. </a:t>
            </a:r>
            <a:r>
              <a:rPr lang="en-US" sz="1400" dirty="0">
                <a:hlinkClick r:id="rId6"/>
              </a:rPr>
              <a:t>https://doi.org/10.1080/10304312.2021.1992352</a:t>
            </a:r>
            <a:r>
              <a:rPr lang="en-GB" sz="1400" dirty="0"/>
              <a:t> </a:t>
            </a:r>
          </a:p>
          <a:p>
            <a:r>
              <a:rPr lang="en-GB" sz="1400" dirty="0"/>
              <a:t>World Economic Forum (2023). </a:t>
            </a:r>
            <a:r>
              <a:rPr lang="en-US" sz="1400" dirty="0"/>
              <a:t>Critical thinking is great, but in a world full of information we need to learn 'critical ignoring‘. </a:t>
            </a:r>
            <a:r>
              <a:rPr lang="el-GR" sz="1400" dirty="0"/>
              <a:t>Ανάκτηση από</a:t>
            </a:r>
            <a:r>
              <a:rPr lang="en-US" sz="1400" dirty="0"/>
              <a:t>:</a:t>
            </a:r>
            <a:r>
              <a:rPr lang="el-GR" sz="1400" dirty="0"/>
              <a:t> </a:t>
            </a:r>
            <a:r>
              <a:rPr lang="en-US" sz="1400" dirty="0">
                <a:hlinkClick r:id="rId7"/>
              </a:rPr>
              <a:t>https://www.weforum.org/agenda/2023/02/critical-thinking-ignoring-brain/</a:t>
            </a:r>
            <a:r>
              <a:rPr dirty="0"/>
              <a:t> </a:t>
            </a:r>
          </a:p>
        </p:txBody>
      </p:sp>
    </p:spTree>
    <p:extLst>
      <p:ext uri="{BB962C8B-B14F-4D97-AF65-F5344CB8AC3E}">
        <p14:creationId xmlns:p14="http://schemas.microsoft.com/office/powerpoint/2010/main" val="2544073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anchor="b">
            <a:normAutofit/>
          </a:bodyPr>
          <a:lstStyle/>
          <a:p>
            <a:pPr algn="ctr">
              <a:defRPr sz="4800">
                <a:solidFill>
                  <a:srgbClr val="95C11F"/>
                </a:solidFill>
              </a:defRPr>
            </a:pPr>
            <a:r>
              <a:t>Εταίροι</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  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anchor="ctr">
            <a:normAutofit/>
          </a:bodyPr>
          <a:lstStyle>
            <a:lvl1pPr algn="ctr" defTabSz="914400" rtl="0" eaLnBrk="1" latinLnBrk="0" hangingPunct="1">
              <a:lnSpc>
                <a:spcPct val="90000"/>
              </a:lnSpc>
              <a:spcBef>
                <a:spcPct val="0"/>
              </a:spcBef>
              <a:buNone/>
              <a:defRPr sz="2000" kern="1200">
                <a:solidFill>
                  <a:srgbClr val="7030A0"/>
                </a:solidFill>
                <a:latin typeface="Gill Sans Ultra Bold" panose="020B0A02020104020203" pitchFamily="34" charset="0"/>
                <a:ea typeface="+mj-ea"/>
                <a:cs typeface="+mj-cs"/>
              </a:defRPr>
            </a:lvl1pPr>
          </a:lstStyle>
          <a:p>
            <a:pPr>
              <a:lnSpc>
                <a:spcPct val="100000"/>
              </a:lnSpc>
              <a:spcAft>
                <a:spcPts val="600"/>
              </a:spcAft>
              <a:defRPr b="1">
                <a:solidFill>
                  <a:schemeClr val="bg1"/>
                </a:solidFill>
                <a:latin typeface="+mj-lt"/>
              </a:defRPr>
            </a:pPr>
            <a:r>
              <a:rPr lang="el-GR" sz="3200" dirty="0"/>
              <a:t>Συγχαρητήρια!</a:t>
            </a:r>
          </a:p>
          <a:p>
            <a:pPr>
              <a:lnSpc>
                <a:spcPct val="100000"/>
              </a:lnSpc>
              <a:spcAft>
                <a:spcPts val="600"/>
              </a:spcAft>
              <a:defRPr b="1">
                <a:solidFill>
                  <a:schemeClr val="bg1"/>
                </a:solidFill>
                <a:latin typeface="+mj-lt"/>
              </a:defRPr>
            </a:pPr>
            <a:r>
              <a:rPr lang="el-GR" sz="2400" b="1" dirty="0">
                <a:solidFill>
                  <a:schemeClr val="bg1"/>
                </a:solidFill>
                <a:latin typeface="+mj-lt"/>
              </a:rPr>
              <a:t>Έχετε ολοκληρώσει την παρούσα ενότητα</a:t>
            </a:r>
            <a:endParaRPr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a:p>
        </p:txBody>
      </p:sp>
      <p:sp>
        <p:nvSpPr>
          <p:cNvPr id="8"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anchor="ctr">
            <a:normAutofit lnSpcReduction="10000"/>
          </a:bodyPr>
          <a:lstStyle/>
          <a:p>
            <a:pPr>
              <a:lnSpc>
                <a:spcPct val="90000"/>
              </a:lnSpc>
              <a:spcAft>
                <a:spcPts val="600"/>
              </a:spcAft>
              <a:defRPr sz="1100">
                <a:latin typeface="+mj-lt"/>
              </a:defRPr>
            </a:pPr>
            <a:r>
              <a:rPr lang="el-GR" dirty="0"/>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dirty="0" err="1"/>
              <a:t>κατ'ανάγκη</a:t>
            </a:r>
            <a:r>
              <a:rPr lang="el-GR" dirty="0"/>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dirty="0">
              <a:effectLst>
                <a:outerShdw blurRad="38100" dist="38100" dir="2700000" algn="tl">
                  <a:srgbClr val="000000">
                    <a:alpha val="43137"/>
                  </a:srgbClr>
                </a:outerShdw>
              </a:effectLst>
              <a:latin typeface="+mj-lt"/>
            </a:endParaRPr>
          </a:p>
        </p:txBody>
      </p:sp>
      <p:pic>
        <p:nvPicPr>
          <p:cNvPr id="9" name="Εικόνα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defRPr sz="5400"/>
            </a:pPr>
            <a:r>
              <a:t>Ενότητες</a:t>
            </a:r>
            <a:endParaRPr sz="5400"/>
          </a:p>
        </p:txBody>
      </p:sp>
      <p:graphicFrame>
        <p:nvGraphicFramePr>
          <p:cNvPr id="9" name="Diagram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4117343935"/>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5504" y="46380"/>
            <a:ext cx="2839621" cy="708203"/>
          </a:xfrm>
          <a:prstGeom prst="rect">
            <a:avLst/>
          </a:prstGeom>
        </p:spPr>
      </p:pic>
      <p:graphicFrame>
        <p:nvGraphicFramePr>
          <p:cNvPr id="2" name="Διάγραμμα 5">
            <a:extLst>
              <a:ext uri="{FF2B5EF4-FFF2-40B4-BE49-F238E27FC236}">
                <a16:creationId xmlns:a16="http://schemas.microsoft.com/office/drawing/2014/main" id="{75A844CB-C6DD-64D8-6F2A-DB8F426089B8}"/>
              </a:ext>
            </a:extLst>
          </p:cNvPr>
          <p:cNvGraphicFramePr/>
          <p:nvPr>
            <p:extLst>
              <p:ext uri="{D42A27DB-BD31-4B8C-83A1-F6EECF244321}">
                <p14:modId xmlns:p14="http://schemas.microsoft.com/office/powerpoint/2010/main" val="399862601"/>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l-GR" dirty="0"/>
              <a:t>Στόχοι</a:t>
            </a:r>
            <a:r>
              <a:rPr lang="en-US" dirty="0"/>
              <a:t> </a:t>
            </a:r>
            <a:r>
              <a:rPr lang="el-GR" dirty="0"/>
              <a:t>Ενότητας</a:t>
            </a: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57999" y="2903974"/>
            <a:ext cx="8328826" cy="3101691"/>
          </a:xfrm>
        </p:spPr>
        <p:txBody>
          <a:bodyPr>
            <a:normAutofit/>
          </a:bodyPr>
          <a:lstStyle/>
          <a:p>
            <a:pPr>
              <a:buClr>
                <a:srgbClr val="95C11F"/>
              </a:buClr>
              <a:buFont typeface="Wingdings" panose="05000000000000000000" pitchFamily="2" charset="2"/>
              <a:buChar char="ü"/>
            </a:pPr>
            <a:r>
              <a:rPr lang="el-GR" dirty="0"/>
              <a:t>Να δείξουμε πόσο σημαντική είναι η κριτική σκέψη για την αντιμετώπιση της διαταραχής της πληροφόρησης</a:t>
            </a:r>
          </a:p>
          <a:p>
            <a:pPr>
              <a:buClr>
                <a:srgbClr val="95C11F"/>
              </a:buClr>
            </a:pPr>
            <a:r>
              <a:rPr lang="el-GR" dirty="0"/>
              <a:t>Να εξηγήσουμε τι είναι η κριτική σκέψη και ποια είναι τα </a:t>
            </a:r>
            <a:br>
              <a:rPr lang="el-GR" dirty="0"/>
            </a:br>
            <a:r>
              <a:rPr lang="el-GR" dirty="0"/>
              <a:t>δομικά της στοιχεία</a:t>
            </a:r>
          </a:p>
          <a:p>
            <a:pPr>
              <a:buClr>
                <a:srgbClr val="95C11F"/>
              </a:buClr>
            </a:pPr>
            <a:r>
              <a:rPr lang="el-GR" dirty="0"/>
              <a:t>Να παρουσιάσουμε τα εργαλεία που μπορούν να χρησιμοποιήσουν τόσο τα άτομα όσο και οι εκπαιδευτικοί για την κριτική σκέψη και που βοηθούν στην ανάπτυξη δεξιοτήτων κριτικής σκέψης</a:t>
            </a:r>
          </a:p>
        </p:txBody>
      </p:sp>
      <p:pic>
        <p:nvPicPr>
          <p:cNvPr id="6" name="Εικόνα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Τι είναι η κριτική σκέψη;</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2016125"/>
            <a:ext cx="10957726" cy="4429351"/>
          </a:xfrm>
        </p:spPr>
        <p:txBody>
          <a:bodyPr>
            <a:normAutofit fontScale="92500" lnSpcReduction="20000"/>
          </a:bodyPr>
          <a:lstStyle/>
          <a:p>
            <a:pPr marL="0" indent="0">
              <a:lnSpc>
                <a:spcPct val="120000"/>
              </a:lnSpc>
              <a:buNone/>
              <a:defRPr sz="2200">
                <a:solidFill>
                  <a:srgbClr val="333333"/>
                </a:solidFill>
                <a:effectLst/>
              </a:defRPr>
            </a:pPr>
            <a:r>
              <a:rPr lang="el-GR" dirty="0"/>
              <a:t>Η κριτική σκέψη είναι μια έννοια που έχει τις ρίζες της σε τρεις ακαδημαϊκούς κλάδους: φιλοσοφία, (γνωστική) ψυχολογία και εκπαίδευση. </a:t>
            </a:r>
          </a:p>
          <a:p>
            <a:pPr marL="457200" indent="-457200">
              <a:lnSpc>
                <a:spcPct val="120000"/>
              </a:lnSpc>
              <a:buFont typeface="+mj-lt"/>
              <a:buAutoNum type="arabicPeriod"/>
              <a:defRPr sz="2200">
                <a:solidFill>
                  <a:srgbClr val="333333"/>
                </a:solidFill>
              </a:defRPr>
            </a:pPr>
            <a:r>
              <a:rPr lang="el-GR" dirty="0"/>
              <a:t>Η </a:t>
            </a:r>
            <a:r>
              <a:rPr lang="el-GR" b="1" dirty="0"/>
              <a:t>φιλοσοφική προσέγγιση </a:t>
            </a:r>
            <a:r>
              <a:rPr lang="el-GR" dirty="0"/>
              <a:t>επικεντρώνεται στον υποθετικό κριτικό στοχαστή και στις ιδιότητες και τα χαρακτηριστικά αυτού του ατόμου ως «ιδανικού τύπου» και όχι στις συμπεριφορές ή τις ενέργειες που μπορεί να εκτελέσει ο κριτικός στοχαστής.</a:t>
            </a:r>
          </a:p>
          <a:p>
            <a:pPr marL="457200" indent="-457200">
              <a:lnSpc>
                <a:spcPct val="120000"/>
              </a:lnSpc>
              <a:buFont typeface="+mj-lt"/>
              <a:buAutoNum type="arabicPeriod"/>
              <a:defRPr sz="2200">
                <a:solidFill>
                  <a:srgbClr val="333333"/>
                </a:solidFill>
              </a:defRPr>
            </a:pPr>
            <a:r>
              <a:rPr lang="el-GR" dirty="0">
                <a:effectLst/>
              </a:rPr>
              <a:t>Η </a:t>
            </a:r>
            <a:r>
              <a:rPr lang="el-GR" b="1" dirty="0">
                <a:effectLst/>
              </a:rPr>
              <a:t>ψυχολογική προσέγγιση </a:t>
            </a:r>
            <a:r>
              <a:rPr lang="el-GR" dirty="0">
                <a:effectLst/>
              </a:rPr>
              <a:t>επικεντρώνεται </a:t>
            </a:r>
            <a:r>
              <a:rPr lang="el-GR" dirty="0"/>
              <a:t>στο πώς σκέφτονται πραγματικά οι άνθρωποι σε σχέση με το πώς θα έπρεπε να σκέφτονται ιδανικά. Η κριτική σκέψη εδώ ορίζεται από ενέργειες ή συμπεριφορές που μπορούν να εκτελέσουν οι κριτικοί στοχαστές.</a:t>
            </a:r>
          </a:p>
          <a:p>
            <a:pPr marL="457200" indent="-457200">
              <a:lnSpc>
                <a:spcPct val="120000"/>
              </a:lnSpc>
              <a:buFont typeface="+mj-lt"/>
              <a:buAutoNum type="arabicPeriod"/>
              <a:defRPr sz="2200">
                <a:solidFill>
                  <a:srgbClr val="333333"/>
                </a:solidFill>
              </a:defRPr>
            </a:pPr>
            <a:r>
              <a:rPr lang="el-GR" dirty="0">
                <a:effectLst/>
              </a:rPr>
              <a:t>Η </a:t>
            </a:r>
            <a:r>
              <a:rPr lang="el-GR" b="1" dirty="0">
                <a:effectLst/>
              </a:rPr>
              <a:t>εκπαιδευτική προσέγγιση </a:t>
            </a:r>
            <a:r>
              <a:rPr lang="el-GR" dirty="0"/>
              <a:t>βασίζεται σε παρατηρήσεις της εκπαίδευσης των σπουδαστών και </a:t>
            </a:r>
            <a:r>
              <a:rPr lang="el-GR" dirty="0">
                <a:effectLst/>
              </a:rPr>
              <a:t>βλέπει την κριτική σκέψη μέσα σε μια ιεραρχική ταξινόμηση των δεξιοτήτων </a:t>
            </a:r>
            <a:r>
              <a:rPr lang="el-GR" dirty="0"/>
              <a:t>γνωστικής </a:t>
            </a:r>
            <a:r>
              <a:rPr lang="el-GR" dirty="0">
                <a:effectLst/>
              </a:rPr>
              <a:t>επεξεργασίας πληροφοριών, με την κατανόηση στη βάση και την αξιολόγηση στην κορυφή, και τα τρία κορυφαία επίπεδα (ανάλυση, σύνθεση, αξιολόγηση) να αντιπροσωπεύουν την κριτική σκέψη. </a:t>
            </a:r>
            <a:endParaRPr lang="el-GR" sz="2200" b="0" i="0" dirty="0">
              <a:solidFill>
                <a:srgbClr val="333333"/>
              </a:solidFill>
              <a:effectLst/>
            </a:endParaRPr>
          </a:p>
        </p:txBody>
      </p:sp>
      <p:sp>
        <p:nvSpPr>
          <p:cNvPr id="2" name="TextBox 1"/>
          <p:cNvSpPr txBox="1"/>
          <p:nvPr/>
        </p:nvSpPr>
        <p:spPr>
          <a:xfrm>
            <a:off x="10267950" y="6419850"/>
            <a:ext cx="1828801" cy="307777"/>
          </a:xfrm>
          <a:prstGeom prst="rect">
            <a:avLst/>
          </a:prstGeom>
        </p:spPr>
        <p:txBody>
          <a:bodyPr wrap="square">
            <a:spAutoFit/>
          </a:bodyPr>
          <a:lstStyle/>
          <a:p>
            <a:pPr algn="l">
              <a:defRPr sz="1400"/>
            </a:pPr>
            <a:r>
              <a:rPr lang="el-GR" dirty="0">
                <a:hlinkClick r:id="rId3"/>
              </a:rPr>
              <a:t>Πηγή | Πηγή</a:t>
            </a:r>
            <a:r>
              <a:rPr lang="el-GR" dirty="0"/>
              <a:t> </a:t>
            </a:r>
            <a:r>
              <a:rPr lang="el-GR" dirty="0">
                <a:hlinkClick r:id="rId4"/>
              </a:rPr>
              <a:t>εικόνας</a:t>
            </a:r>
            <a:endParaRPr lang="el-GR" sz="1400" dirty="0"/>
          </a:p>
        </p:txBody>
      </p:sp>
      <p:pic>
        <p:nvPicPr>
          <p:cNvPr id="1026" name="Picture 2" descr="Free vector innovative ideas generation. creative thinking, cognitive insight and inspiration, genius inventive mind. successful problem solution search."/>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91725" y="1"/>
            <a:ext cx="2105026"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537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984752"/>
            <a:ext cx="11396576" cy="599188"/>
          </a:xfrm>
        </p:spPr>
        <p:txBody>
          <a:bodyPr/>
          <a:lstStyle/>
          <a:p>
            <a:r>
              <a:rPr lang="el-GR" dirty="0"/>
              <a:t>Συστατικά της κριτικής σκέψης</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714276"/>
            <a:ext cx="5433226" cy="3133950"/>
          </a:xfrm>
          <a:prstGeom prst="roundRect">
            <a:avLst/>
          </a:prstGeom>
          <a:solidFill>
            <a:schemeClr val="accent1">
              <a:lumMod val="20000"/>
              <a:lumOff val="80000"/>
            </a:schemeClr>
          </a:solidFill>
        </p:spPr>
        <p:txBody>
          <a:bodyPr>
            <a:normAutofit/>
          </a:bodyPr>
          <a:lstStyle/>
          <a:p>
            <a:pPr marL="0" indent="0">
              <a:lnSpc>
                <a:spcPct val="120000"/>
              </a:lnSpc>
              <a:buNone/>
              <a:defRPr sz="2400" b="1">
                <a:solidFill>
                  <a:srgbClr val="333333"/>
                </a:solidFill>
                <a:effectLst/>
              </a:defRPr>
            </a:pPr>
            <a:r>
              <a:rPr lang="el-GR" sz="2000" dirty="0"/>
              <a:t>1. Ικανότητες (δεξιότητες)</a:t>
            </a:r>
          </a:p>
          <a:p>
            <a:pPr>
              <a:defRPr sz="1900">
                <a:solidFill>
                  <a:srgbClr val="333333"/>
                </a:solidFill>
              </a:defRPr>
            </a:pPr>
            <a:r>
              <a:rPr lang="el-GR" sz="1600" dirty="0"/>
              <a:t>Ανάλυση επιχειρημάτων, ισχυρισμών και αποδεικτικών στοιχείων</a:t>
            </a:r>
          </a:p>
          <a:p>
            <a:pPr>
              <a:defRPr sz="1900">
                <a:solidFill>
                  <a:srgbClr val="333333"/>
                </a:solidFill>
              </a:defRPr>
            </a:pPr>
            <a:r>
              <a:rPr lang="el-GR" sz="1600" dirty="0"/>
              <a:t>Εξαγωγή συμπερασμάτων με τη χρήση επαγωγικού ή αφαιρετικού συλλογισμού</a:t>
            </a:r>
          </a:p>
          <a:p>
            <a:pPr>
              <a:defRPr sz="1900">
                <a:solidFill>
                  <a:srgbClr val="333333"/>
                </a:solidFill>
              </a:defRPr>
            </a:pPr>
            <a:r>
              <a:rPr lang="el-GR" sz="1600" dirty="0"/>
              <a:t>Κρίση ή αξιολόγηση πληροφοριών</a:t>
            </a:r>
          </a:p>
          <a:p>
            <a:pPr>
              <a:defRPr sz="1900">
                <a:solidFill>
                  <a:srgbClr val="333333"/>
                </a:solidFill>
              </a:defRPr>
            </a:pPr>
            <a:r>
              <a:rPr lang="el-GR" sz="1600" dirty="0"/>
              <a:t>Λήψη αποφάσεων και επίλυση προβλημάτων </a:t>
            </a:r>
          </a:p>
        </p:txBody>
      </p:sp>
      <p:sp>
        <p:nvSpPr>
          <p:cNvPr id="3" name="Content Placeholder 2"/>
          <p:cNvSpPr>
            <a:spLocks noGrp="1"/>
          </p:cNvSpPr>
          <p:nvPr>
            <p:ph sz="half" idx="2"/>
          </p:nvPr>
        </p:nvSpPr>
        <p:spPr>
          <a:xfrm>
            <a:off x="557999" y="5064287"/>
            <a:ext cx="11062501" cy="1432206"/>
          </a:xfrm>
          <a:prstGeom prst="roundRect">
            <a:avLst/>
          </a:prstGeom>
          <a:solidFill>
            <a:schemeClr val="accent6">
              <a:lumMod val="20000"/>
              <a:lumOff val="80000"/>
            </a:schemeClr>
          </a:solidFill>
        </p:spPr>
        <p:txBody>
          <a:bodyPr>
            <a:noAutofit/>
          </a:bodyPr>
          <a:lstStyle/>
          <a:p>
            <a:pPr marL="0" indent="0">
              <a:buNone/>
              <a:defRPr sz="2400" b="1"/>
            </a:pPr>
            <a:r>
              <a:rPr lang="el-GR" sz="2000" dirty="0"/>
              <a:t>3. Σημασία του γνωστικού υπόβαθρου</a:t>
            </a:r>
          </a:p>
          <a:p>
            <a:pPr>
              <a:lnSpc>
                <a:spcPct val="80000"/>
              </a:lnSpc>
            </a:pPr>
            <a:r>
              <a:rPr lang="el-GR" sz="1800" dirty="0"/>
              <a:t>Οι ειδικές γνώσεις ανά τομέα είναι ζωτικής σημασίας, καθώς οι αξιολογήσεις και τα αποδεικτικά στοιχεία διαφέρουν σε μεγάλο βαθμό από τον ένα τομέα στον άλλο.</a:t>
            </a:r>
          </a:p>
          <a:p>
            <a:pPr>
              <a:lnSpc>
                <a:spcPct val="80000"/>
              </a:lnSpc>
            </a:pPr>
            <a:r>
              <a:rPr lang="el-GR" sz="1800" dirty="0"/>
              <a:t>Αν η κριτική σκέψη θεωρηθεί απλά ως ένας κατάλογος λογικών πράξεων η πραγματική της αξία χάνεται.</a:t>
            </a:r>
          </a:p>
        </p:txBody>
      </p:sp>
      <p:sp>
        <p:nvSpPr>
          <p:cNvPr id="7" name="Content Placeholder 2"/>
          <p:cNvSpPr txBox="1">
            <a:spLocks/>
          </p:cNvSpPr>
          <p:nvPr/>
        </p:nvSpPr>
        <p:spPr>
          <a:xfrm>
            <a:off x="6210301" y="1714276"/>
            <a:ext cx="5410200" cy="3133950"/>
          </a:xfrm>
          <a:prstGeom prst="roundRect">
            <a:avLst/>
          </a:prstGeom>
          <a:solidFill>
            <a:schemeClr val="accent2">
              <a:lumMod val="20000"/>
              <a:lumOff val="80000"/>
            </a:schemeClr>
          </a:solidFill>
        </p:spPr>
        <p:txBody>
          <a:bodyPr vert="horz" lIns="91440" tIns="45720" rIns="91440" bIns="45720">
            <a:noAutofit/>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sz="2900" b="1"/>
            </a:pPr>
            <a:r>
              <a:rPr lang="el-GR" sz="2000" dirty="0"/>
              <a:t>2. Διαθέσεις (στάσεις, συνήθειες του νου)</a:t>
            </a:r>
          </a:p>
          <a:p>
            <a:pPr>
              <a:lnSpc>
                <a:spcPct val="80000"/>
              </a:lnSpc>
              <a:defRPr sz="2300"/>
            </a:pPr>
            <a:r>
              <a:rPr lang="el-GR" sz="1600" dirty="0"/>
              <a:t>Ευρύτητα πνεύματος</a:t>
            </a:r>
          </a:p>
          <a:p>
            <a:pPr>
              <a:lnSpc>
                <a:spcPct val="80000"/>
              </a:lnSpc>
              <a:defRPr sz="2300"/>
            </a:pPr>
            <a:r>
              <a:rPr lang="el-GR" sz="1600" dirty="0"/>
              <a:t>Δικαιοσύνη/Αμεροληψία</a:t>
            </a:r>
          </a:p>
          <a:p>
            <a:pPr>
              <a:lnSpc>
                <a:spcPct val="80000"/>
              </a:lnSpc>
              <a:defRPr sz="2300"/>
            </a:pPr>
            <a:r>
              <a:rPr lang="el-GR" sz="1600" dirty="0"/>
              <a:t>Τάση αναζήτησης λογικής</a:t>
            </a:r>
          </a:p>
          <a:p>
            <a:pPr>
              <a:lnSpc>
                <a:spcPct val="80000"/>
              </a:lnSpc>
              <a:defRPr sz="2300"/>
            </a:pPr>
            <a:r>
              <a:rPr lang="el-GR" sz="1600" dirty="0"/>
              <a:t>Περιέργεια</a:t>
            </a:r>
          </a:p>
          <a:p>
            <a:pPr>
              <a:lnSpc>
                <a:spcPct val="80000"/>
              </a:lnSpc>
              <a:defRPr sz="2300"/>
            </a:pPr>
            <a:r>
              <a:rPr lang="el-GR" sz="1600" dirty="0"/>
              <a:t>Επιθυμία σωστής/ολοκληρωμένης  ενημέρωσης</a:t>
            </a:r>
          </a:p>
          <a:p>
            <a:pPr>
              <a:lnSpc>
                <a:spcPct val="80000"/>
              </a:lnSpc>
              <a:defRPr sz="2300"/>
            </a:pPr>
            <a:r>
              <a:rPr lang="el-GR" sz="1600" dirty="0"/>
              <a:t>Ευελιξία</a:t>
            </a:r>
          </a:p>
          <a:p>
            <a:pPr>
              <a:lnSpc>
                <a:spcPct val="80000"/>
              </a:lnSpc>
              <a:defRPr sz="2300"/>
            </a:pPr>
            <a:r>
              <a:rPr lang="el-GR" sz="1600" dirty="0"/>
              <a:t>Ενσυναίσθηση</a:t>
            </a:r>
          </a:p>
        </p:txBody>
      </p:sp>
      <p:sp>
        <p:nvSpPr>
          <p:cNvPr id="8" name="TextBox 7"/>
          <p:cNvSpPr txBox="1"/>
          <p:nvPr/>
        </p:nvSpPr>
        <p:spPr>
          <a:xfrm>
            <a:off x="10229850" y="6419850"/>
            <a:ext cx="1866901" cy="307777"/>
          </a:xfrm>
          <a:prstGeom prst="rect">
            <a:avLst/>
          </a:prstGeom>
        </p:spPr>
        <p:txBody>
          <a:bodyPr wrap="square">
            <a:spAutoFit/>
          </a:bodyPr>
          <a:lstStyle/>
          <a:p>
            <a:pPr algn="l">
              <a:defRPr sz="1400"/>
            </a:pPr>
            <a:r>
              <a:rPr lang="el-GR" dirty="0">
                <a:hlinkClick r:id="rId3"/>
              </a:rPr>
              <a:t>Πηγή | Πηγή</a:t>
            </a:r>
            <a:r>
              <a:rPr lang="el-GR" dirty="0"/>
              <a:t> </a:t>
            </a:r>
            <a:r>
              <a:rPr lang="el-GR" dirty="0">
                <a:hlinkClick r:id="rId4"/>
              </a:rPr>
              <a:t>εικόνας </a:t>
            </a:r>
            <a:endParaRPr lang="el-GR" sz="1400" dirty="0"/>
          </a:p>
        </p:txBody>
      </p:sp>
      <p:pic>
        <p:nvPicPr>
          <p:cNvPr id="2052" name="Picture 4" descr="Free vector design structure matrix abstract concep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53625" y="3649630"/>
            <a:ext cx="2000950" cy="200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740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a:bodyPr>
          <a:lstStyle/>
          <a:p>
            <a:r>
              <a:rPr lang="el-GR" dirty="0"/>
              <a:t>Κριτική σκέψη για την αντιμετώπιση της διαταραχής της πληροφόρησης</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fontScale="92500"/>
          </a:bodyPr>
          <a:lstStyle/>
          <a:p>
            <a:pPr>
              <a:lnSpc>
                <a:spcPct val="120000"/>
              </a:lnSpc>
              <a:defRPr sz="2200">
                <a:solidFill>
                  <a:srgbClr val="333333"/>
                </a:solidFill>
              </a:defRPr>
            </a:pPr>
            <a:r>
              <a:rPr lang="el-GR" dirty="0">
                <a:effectLst/>
              </a:rPr>
              <a:t>Η κριτική σκέψη για την αντιμετώπιση της διαταραχής </a:t>
            </a:r>
            <a:r>
              <a:rPr lang="el-GR" dirty="0"/>
              <a:t>της πληροφόρησης αφορά την ικανότητα αμφισβήτησης των πληροφοριών που βλέπουν τα άτομα και την ικανότητα διάκρισης μεταξύ περιεχομένου υψηλής ποιότητας και αναξιόπιστου περιεχομένου.</a:t>
            </a:r>
          </a:p>
          <a:p>
            <a:pPr>
              <a:lnSpc>
                <a:spcPct val="120000"/>
              </a:lnSpc>
              <a:defRPr sz="2200">
                <a:solidFill>
                  <a:srgbClr val="333333"/>
                </a:solidFill>
                <a:effectLst/>
              </a:defRPr>
            </a:pPr>
            <a:r>
              <a:rPr lang="el-GR" dirty="0"/>
              <a:t>Η έρευνα δείχνει ότι, γενικά, οι σπουδαστές συχνά δεν διαθέτουν τις απαραίτητες δεξιότητες για να περιηγηθούν αποτελεσματικά σε μια διαταραχή πληροφοριών.</a:t>
            </a:r>
          </a:p>
          <a:p>
            <a:pPr>
              <a:lnSpc>
                <a:spcPct val="120000"/>
              </a:lnSpc>
              <a:defRPr sz="2200">
                <a:solidFill>
                  <a:srgbClr val="333333"/>
                </a:solidFill>
              </a:defRPr>
            </a:pPr>
            <a:r>
              <a:rPr lang="el-GR" dirty="0"/>
              <a:t>Για την αντιμετώπιση αυτού του ζητήματος, είναι ζωτικής σημασίας η παροχή εκπαίδευσης σχετικά με τη διαταραχή της πληροφόρησης και η προώθηση πρωτοβουλιών που τονώνουν την κριτική σκέψη μεταξύ των σπουδαστών. Αυτά τα μέτρα είναι ζωτικής σημασίας για να μπορέσουν οι εκπαιδευόμενοι να κατασκευάσουν το δικό τους εσωτερικό γνωστικό «τείχος προστασίας» που μπορεί να τους προστατεύσει από τους κινδύνους της διαταραχής της πληροφορίας.</a:t>
            </a:r>
          </a:p>
        </p:txBody>
      </p:sp>
      <p:sp>
        <p:nvSpPr>
          <p:cNvPr id="2" name="TextBox 1"/>
          <p:cNvSpPr txBox="1"/>
          <p:nvPr/>
        </p:nvSpPr>
        <p:spPr>
          <a:xfrm>
            <a:off x="11315700" y="6410325"/>
            <a:ext cx="1095375" cy="307777"/>
          </a:xfrm>
          <a:prstGeom prst="rect">
            <a:avLst/>
          </a:prstGeom>
        </p:spPr>
        <p:txBody>
          <a:bodyPr wrap="square">
            <a:spAutoFit/>
          </a:bodyPr>
          <a:lstStyle/>
          <a:p>
            <a:pPr algn="l">
              <a:defRPr sz="1400">
                <a:hlinkClick r:id="rId3"/>
              </a:defRPr>
            </a:pPr>
            <a:r>
              <a:rPr lang="el-GR" dirty="0"/>
              <a:t>Πηγή</a:t>
            </a:r>
            <a:endParaRPr lang="el-GR" sz="1400" dirty="0"/>
          </a:p>
        </p:txBody>
      </p:sp>
    </p:spTree>
    <p:extLst>
      <p:ext uri="{BB962C8B-B14F-4D97-AF65-F5344CB8AC3E}">
        <p14:creationId xmlns:p14="http://schemas.microsoft.com/office/powerpoint/2010/main" val="2966030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1017800"/>
            <a:ext cx="11059692" cy="605096"/>
          </a:xfrm>
        </p:spPr>
        <p:txBody>
          <a:bodyPr/>
          <a:lstStyle/>
          <a:p>
            <a:r>
              <a:rPr lang="el-GR" dirty="0"/>
              <a:t>Ένα πλαίσιο </a:t>
            </a:r>
            <a:r>
              <a:rPr lang="el-GR" dirty="0" err="1"/>
              <a:t>πολυγραμματισμού</a:t>
            </a:r>
            <a:endParaRPr lang="el-GR"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622896"/>
            <a:ext cx="10957726" cy="3192250"/>
          </a:xfrm>
        </p:spPr>
        <p:txBody>
          <a:bodyPr>
            <a:noAutofit/>
          </a:bodyPr>
          <a:lstStyle/>
          <a:p>
            <a:pPr>
              <a:lnSpc>
                <a:spcPct val="120000"/>
              </a:lnSpc>
              <a:defRPr sz="2000">
                <a:solidFill>
                  <a:srgbClr val="333333"/>
                </a:solidFill>
                <a:effectLst/>
              </a:defRPr>
            </a:pPr>
            <a:r>
              <a:rPr lang="el-GR" dirty="0"/>
              <a:t>Οι ραγδαίες αλλαγές γύρω από τη διαταραχή της πληροφόρησης στην ψηφιακή εποχή απαιτούν ένα ευρύ φάσμα γνώσεων και δεξιοτήτων, προκειμένου τα άτομα να είναι σε θέση να αντιμετωπίσουν τη διαταραχή της πληροφορίας με αποτελεσματικό τρόπο. </a:t>
            </a:r>
          </a:p>
          <a:p>
            <a:pPr>
              <a:lnSpc>
                <a:spcPct val="120000"/>
              </a:lnSpc>
              <a:defRPr sz="2000">
                <a:solidFill>
                  <a:srgbClr val="333333"/>
                </a:solidFill>
              </a:defRPr>
            </a:pPr>
            <a:r>
              <a:rPr lang="el-GR" dirty="0"/>
              <a:t>Το </a:t>
            </a:r>
            <a:r>
              <a:rPr lang="el-GR" b="1" dirty="0"/>
              <a:t>πλαίσιο «</a:t>
            </a:r>
            <a:r>
              <a:rPr lang="el-GR" b="1" dirty="0" err="1"/>
              <a:t>πολυγραμματισμού</a:t>
            </a:r>
            <a:r>
              <a:rPr lang="el-GR" b="1" dirty="0"/>
              <a:t>» </a:t>
            </a:r>
            <a:r>
              <a:rPr lang="el-GR" dirty="0"/>
              <a:t>περιέχει δεξιότητες για την αντιμετώπιση της διαταραχής της πληροφορίας σε συνδυασμό με τη γνώση σχετικά με τους παράγοντες που συμβάλλουν στη διαταραχή της πληροφόρησης. Αυτό επιτρέπει ένα δυναμικό πλαίσιο δεξιοτήτων και γνώσεων που μπορούν να επεκταθούν καθώς το τοπίο της διαταραχής της πληροφόρησης μετατοπίζεται και αλλάζει στο μέλλον. Τα βασικά συστατικά περιλαμβάνουν:</a:t>
            </a:r>
          </a:p>
        </p:txBody>
      </p:sp>
      <p:sp>
        <p:nvSpPr>
          <p:cNvPr id="4" name="Θέση περιεχομένου 5">
            <a:extLst>
              <a:ext uri="{FF2B5EF4-FFF2-40B4-BE49-F238E27FC236}">
                <a16:creationId xmlns:a16="http://schemas.microsoft.com/office/drawing/2014/main" id="{13725DC3-E1D4-4E92-AF5A-F0DED3AA5B9A}"/>
              </a:ext>
            </a:extLst>
          </p:cNvPr>
          <p:cNvSpPr txBox="1">
            <a:spLocks/>
          </p:cNvSpPr>
          <p:nvPr/>
        </p:nvSpPr>
        <p:spPr>
          <a:xfrm>
            <a:off x="958049" y="4815146"/>
            <a:ext cx="9586125" cy="1977554"/>
          </a:xfrm>
          <a:prstGeom prst="rect">
            <a:avLst/>
          </a:prstGeom>
        </p:spPr>
        <p:txBody>
          <a:bodyPr vert="horz" lIns="91440" tIns="45720" rIns="91440" bIns="45720" numCol="2">
            <a:noAutofit/>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sz="2000">
                <a:solidFill>
                  <a:srgbClr val="333333"/>
                </a:solidFill>
              </a:defRPr>
            </a:pPr>
            <a:r>
              <a:rPr lang="el-GR" dirty="0"/>
              <a:t>(Κριτικός) γραμματισμός στα μέσα επικοινωνίας</a:t>
            </a:r>
          </a:p>
          <a:p>
            <a:pPr lvl="1">
              <a:defRPr sz="2000">
                <a:solidFill>
                  <a:srgbClr val="333333"/>
                </a:solidFill>
              </a:defRPr>
            </a:pPr>
            <a:r>
              <a:rPr lang="el-GR" dirty="0"/>
              <a:t>Πληροφοριακός γραμματισμός</a:t>
            </a:r>
          </a:p>
          <a:p>
            <a:pPr lvl="1">
              <a:defRPr sz="2000">
                <a:solidFill>
                  <a:srgbClr val="333333"/>
                </a:solidFill>
              </a:defRPr>
            </a:pPr>
            <a:r>
              <a:rPr lang="el-GR" dirty="0"/>
              <a:t>Ειδησεογραφικός γραμματισμός</a:t>
            </a:r>
          </a:p>
          <a:p>
            <a:pPr lvl="1">
              <a:defRPr sz="2000">
                <a:solidFill>
                  <a:srgbClr val="333333"/>
                </a:solidFill>
              </a:defRPr>
            </a:pPr>
            <a:r>
              <a:rPr lang="el-GR" dirty="0"/>
              <a:t>Αλγοριθμικός γραμματισμός</a:t>
            </a:r>
          </a:p>
          <a:p>
            <a:pPr lvl="1">
              <a:defRPr sz="2000">
                <a:solidFill>
                  <a:srgbClr val="333333"/>
                </a:solidFill>
              </a:defRPr>
            </a:pPr>
            <a:r>
              <a:rPr lang="el-GR" dirty="0"/>
              <a:t>Στατιστικός/ποσοτικός γραμματισμός/</a:t>
            </a:r>
            <a:r>
              <a:rPr lang="el-GR" dirty="0" err="1"/>
              <a:t>αριθμητισμός</a:t>
            </a:r>
            <a:endParaRPr lang="el-GR" dirty="0"/>
          </a:p>
          <a:p>
            <a:pPr lvl="1">
              <a:defRPr sz="2000">
                <a:solidFill>
                  <a:srgbClr val="333333"/>
                </a:solidFill>
              </a:defRPr>
            </a:pPr>
            <a:r>
              <a:rPr lang="el-GR" dirty="0"/>
              <a:t>Γνώση της δύναμης και των επιπτώσεων της τεχνητής νοημοσύνης</a:t>
            </a:r>
          </a:p>
        </p:txBody>
      </p:sp>
      <p:sp>
        <p:nvSpPr>
          <p:cNvPr id="2" name="TextBox 1"/>
          <p:cNvSpPr txBox="1"/>
          <p:nvPr/>
        </p:nvSpPr>
        <p:spPr>
          <a:xfrm>
            <a:off x="11410950" y="6448425"/>
            <a:ext cx="781050" cy="307777"/>
          </a:xfrm>
          <a:prstGeom prst="rect">
            <a:avLst/>
          </a:prstGeom>
        </p:spPr>
        <p:txBody>
          <a:bodyPr wrap="square">
            <a:spAutoFit/>
          </a:bodyPr>
          <a:lstStyle/>
          <a:p>
            <a:pPr algn="l">
              <a:defRPr sz="1400">
                <a:hlinkClick r:id="rId3"/>
              </a:defRPr>
            </a:pPr>
            <a:r>
              <a:rPr lang="el-GR" dirty="0"/>
              <a:t>Πηγή</a:t>
            </a:r>
            <a:endParaRPr lang="el-GR" sz="1400" dirty="0"/>
          </a:p>
        </p:txBody>
      </p:sp>
    </p:spTree>
    <p:extLst>
      <p:ext uri="{BB962C8B-B14F-4D97-AF65-F5344CB8AC3E}">
        <p14:creationId xmlns:p14="http://schemas.microsoft.com/office/powerpoint/2010/main" val="2774467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Σκέψη, αργή και γρήγορη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582868"/>
          </a:xfrm>
        </p:spPr>
        <p:txBody>
          <a:bodyPr>
            <a:normAutofit lnSpcReduction="10000"/>
          </a:bodyPr>
          <a:lstStyle/>
          <a:p>
            <a:pPr marL="0" indent="0">
              <a:buNone/>
              <a:defRPr sz="2200">
                <a:solidFill>
                  <a:srgbClr val="333333"/>
                </a:solidFill>
              </a:defRPr>
            </a:pPr>
            <a:r>
              <a:rPr lang="el-GR" dirty="0"/>
              <a:t>Όταν μια πληροφορία</a:t>
            </a:r>
            <a:r>
              <a:rPr lang="en-US" dirty="0"/>
              <a:t> </a:t>
            </a:r>
            <a:r>
              <a:rPr lang="el-GR" dirty="0"/>
              <a:t>παρουσιάζεται, τα άτομα μπορούν να εμπλακούν σε έναν από τους δύο τρόπους επεξεργασίας πληροφοριών: συστηματική επεξεργασία ή ευρετική επεξεργασία. </a:t>
            </a:r>
          </a:p>
          <a:p>
            <a:pPr marL="457200" indent="-457200">
              <a:buFont typeface="+mj-lt"/>
              <a:buAutoNum type="arabicPeriod"/>
              <a:defRPr sz="2200">
                <a:solidFill>
                  <a:srgbClr val="333333"/>
                </a:solidFill>
              </a:defRPr>
            </a:pPr>
            <a:r>
              <a:rPr lang="el-GR" b="1" dirty="0"/>
              <a:t>Η συστηματική επεξεργασία </a:t>
            </a:r>
            <a:r>
              <a:rPr lang="el-GR" dirty="0"/>
              <a:t>περιλαμβάνει προσεκτική και ενδελεχή ανάλυση των στοιχείων που υπάρχουν για την επίτευξη μιας καλά τεκμηριωμένης αξιολόγησης της αξιοπιστίας. Οι συστηματικές αξιολογήσεις απαιτούν σημαντική πνευματική προσπάθεια. </a:t>
            </a:r>
          </a:p>
          <a:p>
            <a:pPr marL="457200" indent="-457200">
              <a:buFont typeface="+mj-lt"/>
              <a:buAutoNum type="arabicPeriod"/>
              <a:defRPr sz="2200">
                <a:solidFill>
                  <a:srgbClr val="333333"/>
                </a:solidFill>
              </a:defRPr>
            </a:pPr>
            <a:r>
              <a:rPr lang="el-GR" b="1" dirty="0"/>
              <a:t>Η ευρετική επεξεργασία </a:t>
            </a:r>
            <a:r>
              <a:rPr lang="el-GR" dirty="0"/>
              <a:t>χαρακτηρίζεται από μια μάλλον διαισθητική χρήση της </a:t>
            </a:r>
            <a:r>
              <a:rPr lang="el-GR" dirty="0" err="1"/>
              <a:t>ευρετικής</a:t>
            </a:r>
            <a:r>
              <a:rPr lang="el-GR" dirty="0"/>
              <a:t> προσέγγισης ή εμπειρικών κανόνων που απαιτούν λίγη έως καθόλου γνωστική προσπάθεια, για να καταλήξουν σε μια γρήγορη απόφαση αξιοπιστίας. </a:t>
            </a:r>
          </a:p>
          <a:p>
            <a:pPr marL="0" indent="0">
              <a:buNone/>
              <a:defRPr sz="2200">
                <a:solidFill>
                  <a:srgbClr val="333333"/>
                </a:solidFill>
              </a:defRPr>
            </a:pPr>
            <a:r>
              <a:rPr lang="el-GR" dirty="0"/>
              <a:t>Η κριτική σκέψη αφορά το να αφιερώνουμε χρόνο για να εμπλακούμε σε πιο λεπτομερή και συγκεκριμένη επεξεργασία όταν ερχόμαστε αντιμέτωποι με ειδήσεις ή πληροφορίες, λαμβάνοντας υπόψη τον χρόνο που απαιτείται για να προβληματιστούμε σχετικά με την πηγή της πληροφορίας, την αξιοπιστία και την εγκυρότητά της, τις στρεβλώσεις της, τα πιθανά σχέδια που αποτελούν τη βάση της. </a:t>
            </a:r>
            <a:endParaRPr lang="el-GR" sz="2200" b="0" i="0" dirty="0">
              <a:solidFill>
                <a:srgbClr val="333333"/>
              </a:solidFill>
              <a:effectLst/>
            </a:endParaRPr>
          </a:p>
          <a:p>
            <a:endParaRPr lang="el-GR" sz="2200" dirty="0">
              <a:solidFill>
                <a:srgbClr val="333333"/>
              </a:solidFill>
            </a:endParaRPr>
          </a:p>
        </p:txBody>
      </p:sp>
      <p:sp>
        <p:nvSpPr>
          <p:cNvPr id="2" name="TextBox 1"/>
          <p:cNvSpPr txBox="1"/>
          <p:nvPr/>
        </p:nvSpPr>
        <p:spPr>
          <a:xfrm>
            <a:off x="9572625" y="6229350"/>
            <a:ext cx="2543175" cy="523220"/>
          </a:xfrm>
          <a:prstGeom prst="rect">
            <a:avLst/>
          </a:prstGeom>
        </p:spPr>
        <p:txBody>
          <a:bodyPr wrap="square">
            <a:spAutoFit/>
          </a:bodyPr>
          <a:lstStyle/>
          <a:p>
            <a:pPr algn="r">
              <a:defRPr sz="1400"/>
            </a:pPr>
            <a:r>
              <a:rPr lang="el-GR" dirty="0">
                <a:hlinkClick r:id="rId3"/>
              </a:rPr>
              <a:t>Πηγή 1 </a:t>
            </a:r>
            <a:r>
              <a:rPr lang="el-GR" dirty="0"/>
              <a:t>| </a:t>
            </a:r>
            <a:r>
              <a:rPr lang="el-GR" dirty="0">
                <a:hlinkClick r:id="rId4"/>
              </a:rPr>
              <a:t>Πηγή 2 </a:t>
            </a:r>
            <a:r>
              <a:rPr lang="el-GR" dirty="0"/>
              <a:t>| </a:t>
            </a:r>
            <a:r>
              <a:rPr lang="el-GR" dirty="0">
                <a:hlinkClick r:id="rId5"/>
              </a:rPr>
              <a:t>Πηγή 3</a:t>
            </a:r>
          </a:p>
          <a:p>
            <a:pPr algn="r">
              <a:defRPr sz="1400">
                <a:hlinkClick r:id="rId6"/>
              </a:defRPr>
            </a:pPr>
            <a:r>
              <a:rPr lang="el-GR" dirty="0"/>
              <a:t>Πηγή εικόνας </a:t>
            </a:r>
            <a:endParaRPr lang="el-GR" sz="1400" dirty="0"/>
          </a:p>
        </p:txBody>
      </p:sp>
      <p:pic>
        <p:nvPicPr>
          <p:cNvPr id="7" name="Picture 2" descr="Free vector critical thinking concept illustration"/>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233025" y="166688"/>
            <a:ext cx="170497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0829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2_Critical_Thinking_EL"/>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DjRF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AONEV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A40R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AONEV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AONEV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AONEV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DjRFZFQaV5GsAAABvAAAAHAAAAHVuaXZlcnNhbC9sb2NhbF9zZXR0aW5ncy54bWwNyrEKwkAMANC9XxEySB3Uugn2rpujCK0fENogB7mk9ELRv/e2N7x++GaBnbeSTANezx0C62xL0k/A9/Q43RCKky4kphxQDWGITS82k4zsXmOBVejH28S5wvlJuc4XqbOkAu1B/B6PeInNH1BLAwQUAAIACAAEjRFZ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AEjRFZOp3ncEsAAABrAAAAGwAAAHVuaXZlcnNhbC91bml2ZXJzYWwucG5nLnhtbLOxr8jNUShLLSrOzM+zVTLUM1Cyt+PlsikoSi3LTC1XqACKAQUhQEmhEsg1QnDLM1NKMoBCBhYWCMGM1Mz0jBJbJQtDM7igPtBMAFBLAQIAABQAAgAIAKl+UE82YVgCRwMAAOEJAAAUAAAAAAAAAAEAAAAAAAAAAAB1bml2ZXJzYWwvcGxheWVyLnhtbFBLAQIAABQAAgAIAAONEVm1N/SoHAUAAOETAAAdAAAAAAAAAAEAAAAAAHkDAAB1bml2ZXJzYWwvY29tbW9uX21lc3NhZ2VzLmxuZ1BLAQIAABQAAgAIAAONEVkVHmAbowAAAH8BAAAuAAAAAAAAAAEAAAAAANAIAAB1bml2ZXJzYWwvcGxheWJhY2tfYW5kX25hdmlnYXRpb25fc2V0dGluZ3MueG1sUEsBAgAAFAACAAgAA40RWXRJNR88BAAADBUAACcAAAAAAAAAAQAAAAAAvwkAAHVuaXZlcnNhbC9mbGFzaF9wdWJsaXNoaW5nX3NldHRpbmdzLnhtbFBLAQIAABQAAgAIAAONEVk3i4dqewMAAKwMAAAhAAAAAAAAAAEAAAAAAEAOAAB1bml2ZXJzYWwvZmxhc2hfc2tpbl9zZXR0aW5ncy54bWxQSwECAAAUAAIACAADjRFZpq9WIzYEAACWFAAAJgAAAAAAAAABAAAAAAD6EQAAdW5pdmVyc2FsL2h0bWxfcHVibGlzaGluZ19zZXR0aW5ncy54bWxQSwECAAAUAAIACAADjRFZJg9+6LABAABvBgAAHwAAAAAAAAABAAAAAAB0FgAAdW5pdmVyc2FsL2h0bWxfc2tpbl9zZXR0aW5ncy5qc1BLAQIAABQAAgAIAAONEVkVBpXkawAAAG8AAAAcAAAAAAAAAAEAAAAAAGEYAAB1bml2ZXJzYWwvbG9jYWxfc2V0dGluZ3MueG1sUEsBAgAAFAACAAgABI0RWfV0pn6tEQAAqzkAABcAAAAAAAAAAAAAAAAABhkAAHVuaXZlcnNhbC91bml2ZXJzYWwucG5nUEsBAgAAFAACAAgABI0RWTqd53BLAAAAawAAABsAAAAAAAAAAQAAAAAA6CoAAHVuaXZlcnNhbC91bml2ZXJzYWwucG5nLnhtbFBLBQYAAAAACgAKAAYDAABsKwAAAAA="/>
  <p:tag name="ISPRING_LMS_API_VERSION" val="SCORM 1.2"/>
  <p:tag name="ISPRING_ULTRA_SCORM_COURSE_ID" val="BFBD907A-3B35-4068-AC87-380144CA2AA3"/>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Greek&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2_Critical_Thinking_EL"/>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19073</TotalTime>
  <Words>2573</Words>
  <Application>Microsoft Office PowerPoint</Application>
  <PresentationFormat>Ευρεία οθόνη</PresentationFormat>
  <Paragraphs>153</Paragraphs>
  <Slides>20</Slides>
  <Notes>20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20</vt:i4>
      </vt:variant>
    </vt:vector>
  </HeadingPairs>
  <TitlesOfParts>
    <vt:vector size="30" baseType="lpstr">
      <vt:lpstr>Adobe Gothic Std B</vt:lpstr>
      <vt:lpstr>MS PGothic</vt:lpstr>
      <vt:lpstr>Arial</vt:lpstr>
      <vt:lpstr>Calibri</vt:lpstr>
      <vt:lpstr>Calibri Light</vt:lpstr>
      <vt:lpstr>Courier New</vt:lpstr>
      <vt:lpstr>Impact</vt:lpstr>
      <vt:lpstr>Verdana</vt:lpstr>
      <vt:lpstr>Wingdings</vt:lpstr>
      <vt:lpstr>Θέμα του Office</vt:lpstr>
      <vt:lpstr>Παρουσίαση του PowerPoint</vt:lpstr>
      <vt:lpstr>Εταίροι</vt:lpstr>
      <vt:lpstr>Ενότητες</vt:lpstr>
      <vt:lpstr>Στόχοι Ενότητας</vt:lpstr>
      <vt:lpstr>Τι είναι η κριτική σκέψη;</vt:lpstr>
      <vt:lpstr>Συστατικά της κριτικής σκέψης</vt:lpstr>
      <vt:lpstr>Κριτική σκέψη για την αντιμετώπιση της διαταραχής της πληροφόρησης</vt:lpstr>
      <vt:lpstr>Ένα πλαίσιο πολυγραμματισμού</vt:lpstr>
      <vt:lpstr>Σκέψη, αργή και γρήγορη </vt:lpstr>
      <vt:lpstr>Δυσπιστία</vt:lpstr>
      <vt:lpstr>Κριτική αγνόηση </vt:lpstr>
      <vt:lpstr>Τρία εργαλεία κριτικής σκέψης </vt:lpstr>
      <vt:lpstr>Οικοδόμηση κριτικής σκέψης αποφεύγοντας τον σκεπτικισμό, τον κυνισμό και τη δυσπιστία</vt:lpstr>
      <vt:lpstr>Επίγνωση των γνωστικών προκαταλήψεων</vt:lpstr>
      <vt:lpstr>Η δύναμη της περιέργειας για κριτική σκέψη</vt:lpstr>
      <vt:lpstr>Στρατηγικές για τη διδασκαλία της κριτικής σκέψης</vt:lpstr>
      <vt:lpstr>Στρατηγικές για τη διδασκαλία της κριτικής σκέψης</vt:lpstr>
      <vt:lpstr>Αναφορές και πρόσθετες πηγές</vt:lpstr>
      <vt:lpstr>Αναφορές και πρόσθετες πηγές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2_Critical_Thinking_EL</dc:title>
  <dc:creator>pantelis bbalaouras</dc:creator>
  <cp:lastModifiedBy>pantelis</cp:lastModifiedBy>
  <cp:revision>194</cp:revision>
  <dcterms:created xsi:type="dcterms:W3CDTF">2020-06-02T13:31:56Z</dcterms:created>
  <dcterms:modified xsi:type="dcterms:W3CDTF">2024-08-17T14:40:37Z</dcterms:modified>
</cp:coreProperties>
</file>