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12" r:id="rId2"/>
    <p:sldId id="444" r:id="rId3"/>
    <p:sldId id="509" r:id="rId4"/>
    <p:sldId id="420" r:id="rId5"/>
    <p:sldId id="514" r:id="rId6"/>
    <p:sldId id="544" r:id="rId7"/>
    <p:sldId id="545" r:id="rId8"/>
    <p:sldId id="546" r:id="rId9"/>
    <p:sldId id="537" r:id="rId10"/>
    <p:sldId id="538" r:id="rId11"/>
    <p:sldId id="539" r:id="rId12"/>
    <p:sldId id="549" r:id="rId13"/>
    <p:sldId id="553" r:id="rId14"/>
    <p:sldId id="554" r:id="rId15"/>
    <p:sldId id="557" r:id="rId16"/>
    <p:sldId id="555" r:id="rId17"/>
    <p:sldId id="558" r:id="rId18"/>
    <p:sldId id="525" r:id="rId19"/>
    <p:sldId id="550" r:id="rId20"/>
    <p:sldId id="559" r:id="rId21"/>
    <p:sldId id="536" r:id="rId22"/>
    <p:sldId id="560" r:id="rId23"/>
    <p:sldId id="325" r:id="rId24"/>
    <p:sldId id="442" r:id="rId25"/>
  </p:sldIdLst>
  <p:sldSz cx="12192000" cy="6858000"/>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34D"/>
    <a:srgbClr val="95C11F"/>
    <a:srgbClr val="1F9ED7"/>
    <a:srgbClr val="004899"/>
    <a:srgbClr val="E89704"/>
    <a:srgbClr val="38289E"/>
    <a:srgbClr val="E24231"/>
    <a:srgbClr val="D7124E"/>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D0CEA-46A7-43A4-A823-21C68E4A08FC}" v="2" dt="2023-11-22T15:21:03.01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3" d="100"/>
          <a:sy n="93" d="100"/>
        </p:scale>
        <p:origin x="114" y="63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E45D0CEA-46A7-43A4-A823-21C68E4A08FC}"/>
    <pc:docChg chg="modSld">
      <pc:chgData name="Tim Paulusse" userId="1f5f41b363f6e14e" providerId="LiveId" clId="{E45D0CEA-46A7-43A4-A823-21C68E4A08FC}" dt="2023-11-22T15:22:13.102" v="19" actId="20577"/>
      <pc:docMkLst>
        <pc:docMk/>
      </pc:docMkLst>
      <pc:sldChg chg="modSp">
        <pc:chgData name="Tim Paulusse" userId="1f5f41b363f6e14e" providerId="LiveId" clId="{E45D0CEA-46A7-43A4-A823-21C68E4A08FC}" dt="2023-11-22T15:21:03.019" v="3" actId="20577"/>
        <pc:sldMkLst>
          <pc:docMk/>
          <pc:sldMk cId="1041830205" sldId="509"/>
        </pc:sldMkLst>
        <pc:graphicFrameChg chg="mod">
          <ac:chgData name="Tim Paulusse" userId="1f5f41b363f6e14e" providerId="LiveId" clId="{E45D0CEA-46A7-43A4-A823-21C68E4A08FC}" dt="2023-11-22T15:21:03.019" v="3" actId="20577"/>
          <ac:graphicFrameMkLst>
            <pc:docMk/>
            <pc:sldMk cId="1041830205" sldId="509"/>
            <ac:graphicFrameMk id="2" creationId="{7D361485-CE38-EA41-077A-F3DC2155BDD3}"/>
          </ac:graphicFrameMkLst>
        </pc:graphicFrameChg>
      </pc:sldChg>
      <pc:sldChg chg="modSp mod">
        <pc:chgData name="Tim Paulusse" userId="1f5f41b363f6e14e" providerId="LiveId" clId="{E45D0CEA-46A7-43A4-A823-21C68E4A08FC}" dt="2023-11-22T15:21:28.596" v="5" actId="20577"/>
        <pc:sldMkLst>
          <pc:docMk/>
          <pc:sldMk cId="696515841" sldId="514"/>
        </pc:sldMkLst>
        <pc:spChg chg="mod">
          <ac:chgData name="Tim Paulusse" userId="1f5f41b363f6e14e" providerId="LiveId" clId="{E45D0CEA-46A7-43A4-A823-21C68E4A08FC}" dt="2023-11-22T15:21:28.596" v="5" actId="20577"/>
          <ac:spMkLst>
            <pc:docMk/>
            <pc:sldMk cId="696515841" sldId="514"/>
            <ac:spMk id="2" creationId="{00000000-0000-0000-0000-000000000000}"/>
          </ac:spMkLst>
        </pc:spChg>
      </pc:sldChg>
      <pc:sldChg chg="modSp mod">
        <pc:chgData name="Tim Paulusse" userId="1f5f41b363f6e14e" providerId="LiveId" clId="{E45D0CEA-46A7-43A4-A823-21C68E4A08FC}" dt="2023-11-22T15:22:02.334" v="15" actId="20577"/>
        <pc:sldMkLst>
          <pc:docMk/>
          <pc:sldMk cId="1007807482" sldId="536"/>
        </pc:sldMkLst>
        <pc:spChg chg="mod">
          <ac:chgData name="Tim Paulusse" userId="1f5f41b363f6e14e" providerId="LiveId" clId="{E45D0CEA-46A7-43A4-A823-21C68E4A08FC}" dt="2023-11-22T15:22:02.334" v="15" actId="20577"/>
          <ac:spMkLst>
            <pc:docMk/>
            <pc:sldMk cId="1007807482" sldId="536"/>
            <ac:spMk id="2" creationId="{00000000-0000-0000-0000-000000000000}"/>
          </ac:spMkLst>
        </pc:spChg>
      </pc:sldChg>
      <pc:sldChg chg="modSp mod">
        <pc:chgData name="Tim Paulusse" userId="1f5f41b363f6e14e" providerId="LiveId" clId="{E45D0CEA-46A7-43A4-A823-21C68E4A08FC}" dt="2023-11-22T15:21:39.369" v="7" actId="20577"/>
        <pc:sldMkLst>
          <pc:docMk/>
          <pc:sldMk cId="1283046245" sldId="539"/>
        </pc:sldMkLst>
        <pc:spChg chg="mod">
          <ac:chgData name="Tim Paulusse" userId="1f5f41b363f6e14e" providerId="LiveId" clId="{E45D0CEA-46A7-43A4-A823-21C68E4A08FC}" dt="2023-11-22T15:21:39.369" v="7" actId="20577"/>
          <ac:spMkLst>
            <pc:docMk/>
            <pc:sldMk cId="1283046245" sldId="539"/>
            <ac:spMk id="2" creationId="{00000000-0000-0000-0000-000000000000}"/>
          </ac:spMkLst>
        </pc:spChg>
      </pc:sldChg>
      <pc:sldChg chg="modSp mod">
        <pc:chgData name="Tim Paulusse" userId="1f5f41b363f6e14e" providerId="LiveId" clId="{E45D0CEA-46A7-43A4-A823-21C68E4A08FC}" dt="2023-11-22T15:21:56.296" v="13" actId="20577"/>
        <pc:sldMkLst>
          <pc:docMk/>
          <pc:sldMk cId="4168562694" sldId="550"/>
        </pc:sldMkLst>
        <pc:spChg chg="mod">
          <ac:chgData name="Tim Paulusse" userId="1f5f41b363f6e14e" providerId="LiveId" clId="{E45D0CEA-46A7-43A4-A823-21C68E4A08FC}" dt="2023-11-22T15:21:56.296" v="13" actId="20577"/>
          <ac:spMkLst>
            <pc:docMk/>
            <pc:sldMk cId="4168562694" sldId="550"/>
            <ac:spMk id="2" creationId="{00000000-0000-0000-0000-000000000000}"/>
          </ac:spMkLst>
        </pc:spChg>
      </pc:sldChg>
      <pc:sldChg chg="modSp mod">
        <pc:chgData name="Tim Paulusse" userId="1f5f41b363f6e14e" providerId="LiveId" clId="{E45D0CEA-46A7-43A4-A823-21C68E4A08FC}" dt="2023-11-22T15:21:44.407" v="9" actId="20577"/>
        <pc:sldMkLst>
          <pc:docMk/>
          <pc:sldMk cId="3163332029" sldId="554"/>
        </pc:sldMkLst>
        <pc:spChg chg="mod">
          <ac:chgData name="Tim Paulusse" userId="1f5f41b363f6e14e" providerId="LiveId" clId="{E45D0CEA-46A7-43A4-A823-21C68E4A08FC}" dt="2023-11-22T15:21:44.407" v="9" actId="20577"/>
          <ac:spMkLst>
            <pc:docMk/>
            <pc:sldMk cId="3163332029" sldId="554"/>
            <ac:spMk id="2" creationId="{00000000-0000-0000-0000-000000000000}"/>
          </ac:spMkLst>
        </pc:spChg>
      </pc:sldChg>
      <pc:sldChg chg="modSp mod">
        <pc:chgData name="Tim Paulusse" userId="1f5f41b363f6e14e" providerId="LiveId" clId="{E45D0CEA-46A7-43A4-A823-21C68E4A08FC}" dt="2023-11-22T15:21:50.294" v="11" actId="20577"/>
        <pc:sldMkLst>
          <pc:docMk/>
          <pc:sldMk cId="3234801304" sldId="557"/>
        </pc:sldMkLst>
        <pc:spChg chg="mod">
          <ac:chgData name="Tim Paulusse" userId="1f5f41b363f6e14e" providerId="LiveId" clId="{E45D0CEA-46A7-43A4-A823-21C68E4A08FC}" dt="2023-11-22T15:21:50.294" v="11" actId="20577"/>
          <ac:spMkLst>
            <pc:docMk/>
            <pc:sldMk cId="3234801304" sldId="557"/>
            <ac:spMk id="2" creationId="{00000000-0000-0000-0000-000000000000}"/>
          </ac:spMkLst>
        </pc:spChg>
      </pc:sldChg>
      <pc:sldChg chg="modSp mod">
        <pc:chgData name="Tim Paulusse" userId="1f5f41b363f6e14e" providerId="LiveId" clId="{E45D0CEA-46A7-43A4-A823-21C68E4A08FC}" dt="2023-11-22T15:22:13.102" v="19" actId="20577"/>
        <pc:sldMkLst>
          <pc:docMk/>
          <pc:sldMk cId="3487924746" sldId="560"/>
        </pc:sldMkLst>
        <pc:spChg chg="mod">
          <ac:chgData name="Tim Paulusse" userId="1f5f41b363f6e14e" providerId="LiveId" clId="{E45D0CEA-46A7-43A4-A823-21C68E4A08FC}" dt="2023-11-22T15:22:13.102" v="19" actId="20577"/>
          <ac:spMkLst>
            <pc:docMk/>
            <pc:sldMk cId="3487924746" sldId="560"/>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a:solidFill>
                <a:schemeClr val="tx1"/>
              </a:solidFill>
            </a:rPr>
            <a:t>Ozaveščanje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Kritično razmišljanje</a:t>
          </a:r>
          <a:endParaRPr lang="el-GR" sz="3200" b="0" kern="120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Reševanje konfliktov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Omogočanje dialoga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Etika</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b="1" dirty="0">
              <a:solidFill>
                <a:schemeClr val="bg1"/>
              </a:solidFill>
              <a:effectLst>
                <a:outerShdw blurRad="38100" dist="38100" dir="2700000" algn="tl">
                  <a:srgbClr val="000000">
                    <a:alpha val="43137"/>
                  </a:srgbClr>
                </a:outerShdw>
              </a:effectLst>
              <a:latin typeface="Calibri" panose="020F0502020204030204"/>
              <a:ea typeface="+mn-ea"/>
              <a:cs typeface="+mn-cs"/>
            </a:rPr>
            <a:t>7. Digitalne spretnosti </a:t>
          </a:r>
          <a:endParaRPr lang="el-GR" sz="3200" b="1" dirty="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a:solidFill>
                <a:schemeClr val="tx1"/>
              </a:solidFill>
            </a:rPr>
            <a:t>Ozaveščanje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Kritično razmišljanje</a:t>
          </a:r>
          <a:endParaRPr lang="el-GR" sz="3200" b="0" kern="120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Reševanje konfliktov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Omogočanje dialoga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Etika</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7. Digitalne spretnosti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2/2/2024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22111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401432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701876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423720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921779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3627430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065219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458884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159525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441645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60092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639665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817226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454154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112496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06316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022750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112542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1264411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147054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350384"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Digitalne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spretnosti</a:t>
            </a:r>
            <a:r>
              <a:rPr lang="en-US" altLang="el-GR" sz="2400" dirty="0" smtClean="0">
                <a:effectLst>
                  <a:outerShdw blurRad="38100" dist="38100" dir="2700000" algn="tl">
                    <a:srgbClr val="000000">
                      <a:alpha val="43137"/>
                    </a:srgbClr>
                  </a:outerShdw>
                </a:effectLst>
                <a:latin typeface="+mn-lt"/>
              </a:rPr>
              <a:t> </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3128663"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87222"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11"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350384"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Digitalne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spretnosti</a:t>
            </a:r>
            <a:r>
              <a:rPr lang="en-US" altLang="el-GR" sz="2400" dirty="0" smtClean="0">
                <a:effectLst>
                  <a:outerShdw blurRad="38100" dist="38100" dir="2700000" algn="tl">
                    <a:srgbClr val="000000">
                      <a:alpha val="43137"/>
                    </a:srgbClr>
                  </a:outerShdw>
                </a:effectLst>
                <a:latin typeface="+mn-lt"/>
              </a:rPr>
              <a:t> </a:t>
            </a: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3128663"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87222"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Datumsplatzhalter 2"/>
          <p:cNvSpPr>
            <a:spLocks noGrp="1"/>
          </p:cNvSpPr>
          <p:nvPr>
            <p:ph type="dt" sz="half" idx="10"/>
          </p:nvPr>
        </p:nvSpPr>
        <p:spPr/>
        <p:txBody>
          <a:bodyPr/>
          <a:lstStyle/>
          <a:p>
            <a:fld id="{E3F040FA-9906-4CC1-BC45-485E7EF45242}" type="datetimeFigureOut">
              <a:rPr lang="el-GR" smtClean="0"/>
              <a:t>2/2/2024</a:t>
            </a:fld>
            <a:endParaRPr lang="el-GR"/>
          </a:p>
        </p:txBody>
      </p:sp>
      <p:sp>
        <p:nvSpPr>
          <p:cNvPr id="4" name="Fußzeilenplatzhalter 3"/>
          <p:cNvSpPr>
            <a:spLocks noGrp="1"/>
          </p:cNvSpPr>
          <p:nvPr>
            <p:ph type="ftr" sz="quarter" idx="11"/>
          </p:nvPr>
        </p:nvSpPr>
        <p:spPr/>
        <p:txBody>
          <a:bodyPr/>
          <a:lstStyle/>
          <a:p>
            <a:endParaRPr lang="el-GR"/>
          </a:p>
        </p:txBody>
      </p:sp>
      <p:sp>
        <p:nvSpPr>
          <p:cNvPr id="5" name="Foliennummernplatzhalter 4"/>
          <p:cNvSpPr>
            <a:spLocks noGrp="1"/>
          </p:cNvSpPr>
          <p:nvPr>
            <p:ph type="sldNum" sz="quarter" idx="12"/>
          </p:nvPr>
        </p:nvSpPr>
        <p:spPr/>
        <p:txBody>
          <a:bodyPr/>
          <a:lstStyle/>
          <a:p>
            <a:fld id="{0B1572DE-A66B-47C0-8B9C-780E58F2F0B4}" type="slidenum">
              <a:rPr lang="el-GR" smtClean="0"/>
              <a:t>‹#›</a:t>
            </a:fld>
            <a:endParaRPr lang="el-GR"/>
          </a:p>
        </p:txBody>
      </p:sp>
    </p:spTree>
    <p:extLst>
      <p:ext uri="{BB962C8B-B14F-4D97-AF65-F5344CB8AC3E}">
        <p14:creationId xmlns:p14="http://schemas.microsoft.com/office/powerpoint/2010/main" val="302762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9"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350384"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Digitalne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spretnosti</a:t>
            </a:r>
            <a:r>
              <a:rPr lang="en-US" altLang="el-GR" sz="2400" dirty="0" smtClean="0">
                <a:effectLst>
                  <a:outerShdw blurRad="38100" dist="38100" dir="2700000" algn="tl">
                    <a:srgbClr val="000000">
                      <a:alpha val="43137"/>
                    </a:srgbClr>
                  </a:outerShdw>
                </a:effectLst>
                <a:latin typeface="+mn-lt"/>
              </a:rPr>
              <a:t> </a:t>
            </a:r>
          </a:p>
        </p:txBody>
      </p:sp>
      <p:sp>
        <p:nvSpPr>
          <p:cNvPr id="10" name="Oval 8">
            <a:extLst>
              <a:ext uri="{FF2B5EF4-FFF2-40B4-BE49-F238E27FC236}">
                <a16:creationId xmlns:a16="http://schemas.microsoft.com/office/drawing/2014/main" id="{FD00E564-24F8-EC0D-5724-7025327EDB99}"/>
              </a:ext>
            </a:extLst>
          </p:cNvPr>
          <p:cNvSpPr/>
          <p:nvPr userDrawn="1"/>
        </p:nvSpPr>
        <p:spPr bwMode="auto">
          <a:xfrm>
            <a:off x="3128663"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87222"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51574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dirty="0"/>
              <a:t>Στυλ κύριου τίτλου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350384"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Digitalne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spretnosti</a:t>
            </a:r>
            <a:r>
              <a:rPr lang="en-US" altLang="el-GR" sz="2400" dirty="0" smtClean="0">
                <a:effectLst>
                  <a:outerShdw blurRad="38100" dist="38100" dir="2700000" algn="tl">
                    <a:srgbClr val="000000">
                      <a:alpha val="43137"/>
                    </a:srgbClr>
                  </a:outerShdw>
                </a:effectLst>
                <a:latin typeface="+mn-lt"/>
              </a:rPr>
              <a:t> </a:t>
            </a: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3128663"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87222"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33686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09447" y="1185532"/>
            <a:ext cx="11059693" cy="4373958"/>
          </a:xfrm>
        </p:spPr>
        <p:txBody>
          <a:bodyPr/>
          <a:lstStyle>
            <a:lvl1pPr marL="0" indent="0">
              <a:buClr>
                <a:srgbClr val="95C11F"/>
              </a:buClr>
              <a:buNone/>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endParaRPr lang="el-GR" dirty="0"/>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350384"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smtClean="0">
                <a:effectLst>
                  <a:outerShdw blurRad="38100" dist="38100" dir="2700000" algn="tl">
                    <a:srgbClr val="000000">
                      <a:alpha val="43137"/>
                    </a:srgbClr>
                  </a:outerShdw>
                </a:effectLst>
                <a:latin typeface="+mn-lt"/>
              </a:rPr>
              <a:t>Digitalne</a:t>
            </a:r>
            <a:r>
              <a:rPr lang="en-US" altLang="el-GR" sz="2400" dirty="0" smtClean="0">
                <a:effectLst>
                  <a:outerShdw blurRad="38100" dist="38100" dir="2700000" algn="tl">
                    <a:srgbClr val="000000">
                      <a:alpha val="43137"/>
                    </a:srgbClr>
                  </a:outerShdw>
                </a:effectLst>
                <a:latin typeface="+mn-lt"/>
              </a:rPr>
              <a:t> </a:t>
            </a:r>
            <a:r>
              <a:rPr lang="en-US" altLang="el-GR" sz="2400" dirty="0" err="1" smtClean="0">
                <a:effectLst>
                  <a:outerShdw blurRad="38100" dist="38100" dir="2700000" algn="tl">
                    <a:srgbClr val="000000">
                      <a:alpha val="43137"/>
                    </a:srgbClr>
                  </a:outerShdw>
                </a:effectLst>
                <a:latin typeface="+mn-lt"/>
              </a:rPr>
              <a:t>spretnosti</a:t>
            </a:r>
            <a:r>
              <a:rPr lang="en-US" altLang="el-GR" sz="2400" dirty="0" smtClean="0">
                <a:effectLst>
                  <a:outerShdw blurRad="38100" dist="38100" dir="2700000" algn="tl">
                    <a:srgbClr val="000000">
                      <a:alpha val="43137"/>
                    </a:srgbClr>
                  </a:outerShdw>
                </a:effectLst>
                <a:latin typeface="+mn-lt"/>
              </a:rPr>
              <a:t> </a:t>
            </a:r>
          </a:p>
        </p:txBody>
      </p:sp>
      <p:sp>
        <p:nvSpPr>
          <p:cNvPr id="12" name="Oval 8">
            <a:extLst>
              <a:ext uri="{FF2B5EF4-FFF2-40B4-BE49-F238E27FC236}">
                <a16:creationId xmlns:a16="http://schemas.microsoft.com/office/drawing/2014/main" id="{FD00E564-24F8-EC0D-5724-7025327EDB99}"/>
              </a:ext>
            </a:extLst>
          </p:cNvPr>
          <p:cNvSpPr/>
          <p:nvPr userDrawn="1"/>
        </p:nvSpPr>
        <p:spPr bwMode="auto">
          <a:xfrm>
            <a:off x="3128663"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3" name="TextBox 12">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187222"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3068826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2/2/2024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7" r:id="rId6"/>
    <p:sldLayoutId id="2147483665" r:id="rId7"/>
    <p:sldLayoutId id="2147483666" r:id="rId8"/>
    <p:sldLayoutId id="214748366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pixabay.com/service/license-summary/" TargetMode="External"/><Relationship Id="rId4" Type="http://schemas.openxmlformats.org/officeDocument/2006/relationships/hyperlink" Target="https://pixabay.com/photos/bbc-bbc-sign-bbc-london-472861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29a.ch/photo-forensic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tiney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jpegsnoop.updatestar.co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www.getghiro.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ampedsoftware.com/authenticat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heinnovationmode.com/the-innovation-blog/misinformation-online-a-solution-powered-by-state-of-the-art-tech"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cameraforensics.com/blog/2020/03/06/a-quick-guide-to-digital-image-forensics-in-2020/" TargetMode="External"/><Relationship Id="rId5" Type="http://schemas.openxmlformats.org/officeDocument/2006/relationships/hyperlink" Target="https://digital-strategy.ec.europa.eu/en/policies/online-disinformation" TargetMode="External"/><Relationship Id="rId4" Type="http://schemas.openxmlformats.org/officeDocument/2006/relationships/hyperlink" Target="https://www.coe.int/en/web/campaign-free-to-speak-safe-to-learn/dealing-with-propaganda-misinformation-and-fake-new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typing-on-apple-cordless-keyboard-RYyr-k3Ysq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images.unsplash.com/photo-1557992260-ec58e38d363c?ixlib=rb-1.2.1&amp;ixid=MXwxMjA3fDB8MHxzZWFyY2h8M3x8ZGFyayUyMHRoZW1lfGVufDB8fDB8&amp;w=1000&amp;q=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holding-smartphone-0VGG7cqTw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ople-in-green-and-black-jackets-standing-on-green-grass-field-during-daytime-3xhn3g2Oni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selective-focus-photography-of-bubbles-Qa8Y_W4POR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67756" y="3429000"/>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Modul 7 </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Digitalne spretnosti</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7" y="846865"/>
            <a:ext cx="11059693" cy="2791063"/>
          </a:xfrm>
        </p:spPr>
        <p:txBody>
          <a:bodyPr>
            <a:normAutofit lnSpcReduction="10000"/>
          </a:bodyPr>
          <a:lstStyle/>
          <a:p>
            <a:r>
              <a:rPr lang="en-GB" sz="2800" b="1" dirty="0">
                <a:solidFill>
                  <a:srgbClr val="D8134D"/>
                </a:solidFill>
              </a:rPr>
              <a:t>Dejavniki, ki prispevajo k hitremu širjenju lažnih novic na spletu</a:t>
            </a:r>
          </a:p>
          <a:p>
            <a:pPr lvl="0"/>
            <a:r>
              <a:rPr lang="en-GB" sz="2000" b="1" dirty="0"/>
              <a:t>Čustvena privlačnost:</a:t>
            </a:r>
            <a:r>
              <a:rPr lang="en-GB" sz="2000" dirty="0"/>
              <a:t> Lažne novice pogosto uporabljajo čustven jezik ali senzacionalizem, kar sproži močne reakcije, ki spodbujajo deljenje.</a:t>
            </a:r>
            <a:endParaRPr lang="de-AT" sz="2000" dirty="0"/>
          </a:p>
          <a:p>
            <a:pPr lvl="0"/>
            <a:r>
              <a:rPr lang="en-GB" sz="2000" b="1" dirty="0"/>
              <a:t>Algoritemska pristranskost: </a:t>
            </a:r>
            <a:r>
              <a:rPr lang="en-GB" sz="2000" dirty="0"/>
              <a:t>Algoritmi družbenih medijev lahko dajejo prednost zanimivi ali sporni vsebini in tako nehote spodbujajo lažne novice, da bi povečali vključenost uporabnikov.</a:t>
            </a:r>
            <a:endParaRPr lang="de-AT" sz="2000" dirty="0"/>
          </a:p>
          <a:p>
            <a:pPr lvl="0"/>
            <a:r>
              <a:rPr lang="en-GB" sz="2000" b="1" dirty="0"/>
              <a:t>Enostavnost ustvarjanja:</a:t>
            </a:r>
            <a:r>
              <a:rPr lang="en-GB" sz="2000" dirty="0"/>
              <a:t> Ustvarjanje in deljenje vsebin na spletu je preprosto, kar omogoča, da lažne novice ustvarja in širi vsakdo.</a:t>
            </a:r>
            <a:endParaRPr lang="de-AT" sz="2000" dirty="0"/>
          </a:p>
          <a:p>
            <a:endParaRPr lang="de-AT"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267" y="3317564"/>
            <a:ext cx="5410346" cy="3389405"/>
          </a:xfrm>
          <a:prstGeom prst="rect">
            <a:avLst/>
          </a:prstGeom>
        </p:spPr>
      </p:pic>
      <p:sp>
        <p:nvSpPr>
          <p:cNvPr id="5" name="Textfeld 4"/>
          <p:cNvSpPr txBox="1"/>
          <p:nvPr/>
        </p:nvSpPr>
        <p:spPr>
          <a:xfrm>
            <a:off x="524933" y="3442607"/>
            <a:ext cx="6011334" cy="2031325"/>
          </a:xfrm>
          <a:prstGeom prst="rect">
            <a:avLst/>
          </a:prstGeom>
        </p:spPr>
        <p:txBody>
          <a:bodyPr wrap="square" rtlCol="0">
            <a:spAutoFit/>
          </a:bodyPr>
          <a:lstStyle/>
          <a:p>
            <a:pPr lvl="0"/>
            <a:r>
              <a:rPr lang="en-GB" sz="2000" b="1" dirty="0"/>
              <a:t>Clickbait Headlines:</a:t>
            </a:r>
            <a:r>
              <a:rPr lang="en-GB" sz="2000" dirty="0"/>
              <a:t> Privlačni, zavajajoči naslovi spodbujajo klike in delitve, tudi če je vsebina napačna.</a:t>
            </a:r>
          </a:p>
          <a:p>
            <a:pPr lvl="0"/>
            <a:endParaRPr lang="de-AT" sz="800" dirty="0"/>
          </a:p>
          <a:p>
            <a:pPr lvl="0"/>
            <a:r>
              <a:rPr lang="en-GB" sz="2000" b="1" dirty="0"/>
              <a:t>Kampanje za vpliv:</a:t>
            </a:r>
            <a:r>
              <a:rPr lang="en-GB" sz="2000" dirty="0"/>
              <a:t> Državni in nedržavni akterji lahko z usklajenimi prizadevanji širijo lažne novice v politične ali ideološke namene.</a:t>
            </a:r>
            <a:endParaRPr lang="de-AT" sz="2000" dirty="0"/>
          </a:p>
          <a:p>
            <a:pPr algn="l"/>
            <a:endParaRPr lang="de-AT" dirty="0" err="1"/>
          </a:p>
        </p:txBody>
      </p:sp>
      <p:sp>
        <p:nvSpPr>
          <p:cNvPr id="6" name="Textfeld 5"/>
          <p:cNvSpPr txBox="1"/>
          <p:nvPr/>
        </p:nvSpPr>
        <p:spPr>
          <a:xfrm>
            <a:off x="2878667" y="6314367"/>
            <a:ext cx="3183466" cy="276999"/>
          </a:xfrm>
          <a:prstGeom prst="rect">
            <a:avLst/>
          </a:prstGeom>
        </p:spPr>
        <p:txBody>
          <a:bodyPr wrap="square" rtlCol="0">
            <a:spAutoFit/>
          </a:bodyPr>
          <a:lstStyle/>
          <a:p>
            <a:pPr algn="ctr"/>
            <a:r>
              <a:rPr lang="de-DE" sz="1200" dirty="0" err="1"/>
              <a:t>Vir </a:t>
            </a:r>
            <a:r>
              <a:rPr lang="de-DE" sz="1200" dirty="0"/>
              <a:t>slike thesun.co.uk</a:t>
            </a:r>
            <a:endParaRPr lang="de-AT" sz="1200" dirty="0" err="1"/>
          </a:p>
        </p:txBody>
      </p:sp>
    </p:spTree>
    <p:extLst>
      <p:ext uri="{BB962C8B-B14F-4D97-AF65-F5344CB8AC3E}">
        <p14:creationId xmlns:p14="http://schemas.microsoft.com/office/powerpoint/2010/main" val="1418975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72953" cy="4097669"/>
          </a:xfrm>
        </p:spPr>
        <p:txBody>
          <a:bodyPr>
            <a:normAutofit fontScale="92500" lnSpcReduction="10000"/>
          </a:bodyPr>
          <a:lstStyle/>
          <a:p>
            <a:r>
              <a:rPr lang="en-US" sz="3000" b="1" dirty="0">
                <a:solidFill>
                  <a:srgbClr val="D8134D"/>
                </a:solidFill>
              </a:rPr>
              <a:t>Kako lahko ocenite verodostojnost virov novic? </a:t>
            </a:r>
          </a:p>
          <a:p>
            <a:r>
              <a:rPr lang="en-US" b="1" dirty="0"/>
              <a:t>Preverite ugled vira:</a:t>
            </a:r>
            <a:endParaRPr lang="en-US" dirty="0"/>
          </a:p>
          <a:p>
            <a:r>
              <a:rPr lang="en-US" dirty="0"/>
              <a:t>Poiščite znane in ugledne novičarske </a:t>
            </a:r>
            <a:r>
              <a:rPr lang="en-US" dirty="0" err="1"/>
              <a:t>organizacije, </a:t>
            </a:r>
            <a:r>
              <a:rPr lang="en-US" dirty="0"/>
              <a:t>kot so BBC, Reuters, The New York Times ali NPR. Ti viri imajo pogosto uveljavljen sloves novinarske integritete.</a:t>
            </a:r>
          </a:p>
          <a:p>
            <a:r>
              <a:rPr lang="en-US" b="1" dirty="0"/>
              <a:t>Preučite stran O podjetju:</a:t>
            </a:r>
            <a:endParaRPr lang="en-US" dirty="0"/>
          </a:p>
          <a:p>
            <a:r>
              <a:rPr lang="en-US" dirty="0"/>
              <a:t>Obiščite stran "O" ali "O nas" vira novic. Legitimne novice vsebujejo informacije o svoji zgodovini, poslanstvu in uredniških standardih.</a:t>
            </a:r>
          </a:p>
          <a:p>
            <a:r>
              <a:rPr lang="en-US" b="1" dirty="0"/>
              <a:t>Izogibajte se družbenim medijem kot edinemu viru:</a:t>
            </a:r>
            <a:endParaRPr lang="en-US" dirty="0"/>
          </a:p>
          <a:p>
            <a:r>
              <a:rPr lang="en-US" dirty="0"/>
              <a:t>Novice, ki se delijo na družabnih omrežjih, so lahko nezanesljive. Če v družabnih medijih najdete zgodbo, jo poskušajte preveriti pri verodostojnem viru novic.</a:t>
            </a:r>
          </a:p>
          <a:p>
            <a:endParaRPr lang="en-US" dirty="0"/>
          </a:p>
          <a:p>
            <a:endParaRPr lang="en-US" sz="24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199" y="4841998"/>
            <a:ext cx="4470401" cy="2016002"/>
          </a:xfrm>
          <a:prstGeom prst="rect">
            <a:avLst/>
          </a:prstGeom>
        </p:spPr>
      </p:pic>
      <p:sp>
        <p:nvSpPr>
          <p:cNvPr id="4" name="Textfeld 3"/>
          <p:cNvSpPr txBox="1"/>
          <p:nvPr/>
        </p:nvSpPr>
        <p:spPr>
          <a:xfrm>
            <a:off x="4064001" y="6452867"/>
            <a:ext cx="3183466" cy="276999"/>
          </a:xfrm>
          <a:prstGeom prst="rect">
            <a:avLst/>
          </a:prstGeom>
        </p:spPr>
        <p:txBody>
          <a:bodyPr wrap="square" rtlCol="0">
            <a:spAutoFit/>
          </a:bodyPr>
          <a:lstStyle/>
          <a:p>
            <a:pPr algn="ctr"/>
            <a:r>
              <a:rPr lang="de-DE" sz="1200" dirty="0">
                <a:hlinkClick r:id="rId4"/>
              </a:rPr>
              <a:t>Vir slike </a:t>
            </a:r>
            <a:r>
              <a:rPr lang="de-DE" sz="1200" dirty="0"/>
              <a:t>| </a:t>
            </a:r>
            <a:r>
              <a:rPr lang="de-DE" sz="1200" dirty="0">
                <a:hlinkClick r:id="rId5"/>
              </a:rPr>
              <a:t>Licenca </a:t>
            </a:r>
            <a:r>
              <a:rPr lang="de-DE" sz="1200" dirty="0" err="1">
                <a:hlinkClick r:id="rId5"/>
              </a:rPr>
              <a:t>Pixabay</a:t>
            </a:r>
            <a:endParaRPr lang="de-AT" sz="1200" dirty="0" err="1"/>
          </a:p>
        </p:txBody>
      </p:sp>
    </p:spTree>
    <p:extLst>
      <p:ext uri="{BB962C8B-B14F-4D97-AF65-F5344CB8AC3E}">
        <p14:creationId xmlns:p14="http://schemas.microsoft.com/office/powerpoint/2010/main" val="128304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r>
              <a:rPr lang="de-DE" sz="2800" b="1" dirty="0" err="1">
                <a:solidFill>
                  <a:srgbClr val="D8134D"/>
                </a:solidFill>
              </a:rPr>
              <a:t>Preverjanje </a:t>
            </a:r>
            <a:r>
              <a:rPr lang="en-GB" sz="2800" b="1" dirty="0">
                <a:solidFill>
                  <a:srgbClr val="D8134D"/>
                </a:solidFill>
              </a:rPr>
              <a:t>verodostojnosti</a:t>
            </a:r>
            <a:r>
              <a:rPr lang="de-DE" sz="2800" b="1" dirty="0">
                <a:solidFill>
                  <a:srgbClr val="D8134D"/>
                </a:solidFill>
              </a:rPr>
              <a:t>: Test CRAAP </a:t>
            </a:r>
            <a:endParaRPr lang="de-AT" sz="2800" b="1" dirty="0">
              <a:solidFill>
                <a:srgbClr val="D8134D"/>
              </a:solidFill>
            </a:endParaRPr>
          </a:p>
          <a:p>
            <a:r>
              <a:rPr lang="en-US" dirty="0"/>
              <a:t>Ta test se uporablja za ocenjevanje virov informacij in določanje njihove verodostojnosti. Uporaben je za študente in raziskovalce, ki morajo oceniti vire za akademske namene.</a:t>
            </a:r>
          </a:p>
          <a:p>
            <a:r>
              <a:rPr lang="en-US" dirty="0"/>
              <a:t/>
            </a:r>
            <a:br>
              <a:rPr lang="en-US" dirty="0"/>
            </a:br>
            <a:r>
              <a:rPr lang="en-US" b="1" dirty="0"/>
              <a:t>Valuta:</a:t>
            </a:r>
            <a:r>
              <a:rPr lang="en-US" dirty="0"/>
              <a:t> Vrednost: ažurnost informacij ter njihova aktualnost in ustreznost za obravnavano temo.</a:t>
            </a:r>
          </a:p>
          <a:p>
            <a:r>
              <a:rPr lang="en-US" b="1" dirty="0"/>
              <a:t>Pomembnost:</a:t>
            </a:r>
            <a:r>
              <a:rPr lang="en-US" dirty="0"/>
              <a:t> Pomembnost: nanaša se na stopnjo povezanosti informacij z raziskovalnim vprašanjem ali temo, ki se raziskuje.</a:t>
            </a:r>
          </a:p>
          <a:p>
            <a:r>
              <a:rPr lang="en-US" b="1" dirty="0"/>
              <a:t>Organ: </a:t>
            </a:r>
            <a:r>
              <a:rPr lang="en-US" dirty="0"/>
              <a:t>Avtoriteta: verodostojnost vira in ali je zanesljiv vir informacij.</a:t>
            </a:r>
          </a:p>
          <a:p>
            <a:r>
              <a:rPr lang="en-US" b="1" dirty="0"/>
              <a:t>Natančnost:</a:t>
            </a:r>
            <a:r>
              <a:rPr lang="en-US" dirty="0"/>
              <a:t> Pravilnost: dejanska pravilnost predloženih informacij in ali jih je mogoče preveriti v drugih virih.</a:t>
            </a:r>
          </a:p>
          <a:p>
            <a:r>
              <a:rPr lang="en-US" b="1" dirty="0"/>
              <a:t>Namen: </a:t>
            </a:r>
            <a:r>
              <a:rPr lang="en-US" dirty="0"/>
              <a:t>Razlog za obstoj informacije in ali je njen namen obveščanje, prepričevanje, zabava ali zavajanje.</a:t>
            </a:r>
          </a:p>
          <a:p>
            <a:endParaRPr lang="en-GB" dirty="0"/>
          </a:p>
        </p:txBody>
      </p:sp>
    </p:spTree>
    <p:extLst>
      <p:ext uri="{BB962C8B-B14F-4D97-AF65-F5344CB8AC3E}">
        <p14:creationId xmlns:p14="http://schemas.microsoft.com/office/powerpoint/2010/main" val="354093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de-DE" sz="2800" b="1" dirty="0" err="1">
                <a:solidFill>
                  <a:srgbClr val="D8134D"/>
                </a:solidFill>
              </a:rPr>
              <a:t>Preverjanje </a:t>
            </a:r>
            <a:r>
              <a:rPr lang="en-GB" sz="2800" b="1" dirty="0">
                <a:solidFill>
                  <a:srgbClr val="D8134D"/>
                </a:solidFill>
              </a:rPr>
              <a:t>verodostojnosti</a:t>
            </a:r>
            <a:r>
              <a:rPr lang="de-DE" sz="2800" b="1" dirty="0">
                <a:solidFill>
                  <a:srgbClr val="D8134D"/>
                </a:solidFill>
              </a:rPr>
              <a:t>: Preverjanje SMART </a:t>
            </a:r>
          </a:p>
          <a:p>
            <a:r>
              <a:rPr lang="en-US" dirty="0"/>
              <a:t>Preverjanje SMART je kratica za Source, Motive, Authority, Review in Two-Source Test. Ta test je še posebej uporaben za ocenjevanje spletnih virov, kot so novinarski članki ali objave v družabnih medijih.</a:t>
            </a:r>
          </a:p>
          <a:p>
            <a:r>
              <a:rPr lang="en-US" b="1" dirty="0"/>
              <a:t>Vir:</a:t>
            </a:r>
            <a:r>
              <a:rPr lang="en-US" dirty="0"/>
              <a:t> Izvor: nanaša se na izvor informacij, vključno s tem, kdo jih je ustvaril, ter njihove povezave in pristranskost.</a:t>
            </a:r>
          </a:p>
          <a:p>
            <a:r>
              <a:rPr lang="en-US" b="1" dirty="0"/>
              <a:t>Motiv:</a:t>
            </a:r>
            <a:r>
              <a:rPr lang="en-US" dirty="0"/>
              <a:t> Motiv: Razlog, zakaj je bila informacija ustvarjena in ali za njo stoji poseben namen ali pristranskost.</a:t>
            </a:r>
          </a:p>
          <a:p>
            <a:r>
              <a:rPr lang="en-US" b="1" dirty="0"/>
              <a:t>Organ:</a:t>
            </a:r>
            <a:r>
              <a:rPr lang="en-US" dirty="0"/>
              <a:t> Avtoriteta: verodostojnost vira in ali gre za ugleden vir informacij.</a:t>
            </a:r>
          </a:p>
          <a:p>
            <a:r>
              <a:rPr lang="en-US" b="1" dirty="0"/>
              <a:t>Pregled:</a:t>
            </a:r>
            <a:r>
              <a:rPr lang="en-US" dirty="0"/>
              <a:t> To se nanaša na kakovost informacij, vključno s tem, ali so jih pregledali strokovnjaki ali preveritelji dejstev.</a:t>
            </a:r>
          </a:p>
          <a:p>
            <a:r>
              <a:rPr lang="en-US" b="1" dirty="0"/>
              <a:t>Test dveh virov:</a:t>
            </a:r>
            <a:r>
              <a:rPr lang="en-US" dirty="0"/>
              <a:t> V tem primeru se informacije preverijo z navzkrižnim sklicevanjem na vsaj dva ugledna vira.</a:t>
            </a:r>
          </a:p>
          <a:p>
            <a:endParaRPr lang="en-GB" dirty="0"/>
          </a:p>
        </p:txBody>
      </p:sp>
    </p:spTree>
    <p:extLst>
      <p:ext uri="{BB962C8B-B14F-4D97-AF65-F5344CB8AC3E}">
        <p14:creationId xmlns:p14="http://schemas.microsoft.com/office/powerpoint/2010/main" val="169682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sz="2800" b="1" dirty="0" err="1">
                <a:solidFill>
                  <a:srgbClr val="D8134D"/>
                </a:solidFill>
              </a:rPr>
              <a:t>Preverjanje </a:t>
            </a:r>
            <a:r>
              <a:rPr lang="en-GB" sz="2800" b="1" dirty="0">
                <a:solidFill>
                  <a:srgbClr val="D8134D"/>
                </a:solidFill>
              </a:rPr>
              <a:t>verodostojnosti</a:t>
            </a:r>
            <a:r>
              <a:rPr lang="de-DE" sz="2800" b="1" dirty="0">
                <a:solidFill>
                  <a:srgbClr val="D8134D"/>
                </a:solidFill>
              </a:rPr>
              <a:t>: </a:t>
            </a:r>
            <a:r>
              <a:rPr lang="en-US" sz="2800" b="1" dirty="0">
                <a:solidFill>
                  <a:srgbClr val="D8134D"/>
                </a:solidFill>
              </a:rPr>
              <a:t>Vprašanja 5 "W" (1/2) </a:t>
            </a:r>
          </a:p>
          <a:p>
            <a:r>
              <a:rPr lang="en-US" dirty="0"/>
              <a:t>Test 5Ws je metoda zbiranja informacij z zastavljanjem petih ključnih vprašanj: kdo, kaj, kdaj, kje in zakaj. Ta vprašanja običajno uporabljajo novinarji in preiskovalci, da dobijo celovito sliko stanja in zagotovijo, da so bile zbrane vse pomembne informacije. </a:t>
            </a:r>
          </a:p>
          <a:p>
            <a:r>
              <a:rPr lang="en-US" b="1" dirty="0"/>
              <a:t>Kdo je avtor? - </a:t>
            </a:r>
            <a:r>
              <a:rPr lang="en-US" dirty="0"/>
              <a:t>Posameznik ali </a:t>
            </a:r>
            <a:r>
              <a:rPr lang="en-US" dirty="0" err="1"/>
              <a:t>organizacija, </a:t>
            </a:r>
            <a:r>
              <a:rPr lang="en-US" dirty="0"/>
              <a:t>odgovorna za ustvarjanje vsebine. Poznavanje avtorja lahko omogoči vpogled v njegov pogled in strokovno znanje, kar lahko vpliva na verodostojnost informacij.</a:t>
            </a:r>
          </a:p>
          <a:p>
            <a:r>
              <a:rPr lang="en-US" b="1" dirty="0"/>
              <a:t>Kakšen je namen vsebine?</a:t>
            </a:r>
            <a:r>
              <a:rPr lang="en-US" dirty="0"/>
              <a:t> - Razlog za ustvarjanje vsebine, ne glede na to, ali gre za informiranje, prepričevanje, zabavo ali kaj drugega. Razumevanje namena lahko pomaga določiti pristranskost in ustreznost informacij.</a:t>
            </a:r>
          </a:p>
          <a:p>
            <a:endParaRPr lang="en-GB" dirty="0"/>
          </a:p>
        </p:txBody>
      </p:sp>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sz="2800" b="1" dirty="0" err="1">
                <a:solidFill>
                  <a:srgbClr val="D8134D"/>
                </a:solidFill>
              </a:rPr>
              <a:t>Preverjanje </a:t>
            </a:r>
            <a:r>
              <a:rPr lang="en-GB" sz="2800" b="1" dirty="0">
                <a:solidFill>
                  <a:srgbClr val="D8134D"/>
                </a:solidFill>
              </a:rPr>
              <a:t>verodostojnosti</a:t>
            </a:r>
            <a:r>
              <a:rPr lang="de-DE" sz="2800" b="1" dirty="0">
                <a:solidFill>
                  <a:srgbClr val="D8134D"/>
                </a:solidFill>
              </a:rPr>
              <a:t>: </a:t>
            </a:r>
            <a:r>
              <a:rPr lang="en-US" sz="2800" b="1" dirty="0">
                <a:solidFill>
                  <a:srgbClr val="D8134D"/>
                </a:solidFill>
              </a:rPr>
              <a:t>5 vprašanj "W" (2/2)</a:t>
            </a:r>
          </a:p>
          <a:p>
            <a:r>
              <a:rPr lang="en-US" b="1" dirty="0"/>
              <a:t>Kdaj je bila objavljena? </a:t>
            </a:r>
            <a:r>
              <a:rPr lang="en-US" dirty="0"/>
              <a:t>- Nanaša se na datum objave vsebine. Če poznate datum objave, lahko določite aktualnost in ustreznost informacij.</a:t>
            </a:r>
          </a:p>
          <a:p>
            <a:r>
              <a:rPr lang="en-US" b="1" dirty="0"/>
              <a:t>Od kod prihaja vsebina? - </a:t>
            </a:r>
            <a:r>
              <a:rPr lang="en-US" dirty="0"/>
              <a:t>Vir vsebine: ugledna novičarska </a:t>
            </a:r>
            <a:r>
              <a:rPr lang="en-US" dirty="0" err="1"/>
              <a:t>organizacija, </a:t>
            </a:r>
            <a:r>
              <a:rPr lang="en-US" dirty="0"/>
              <a:t>osebni blog ali platforma družabnih medijev. Z razumevanjem vira lahko določite verodostojnost in pristranskost informacij.</a:t>
            </a:r>
          </a:p>
          <a:p>
            <a:r>
              <a:rPr lang="en-US" b="1" dirty="0"/>
              <a:t>Zakaj informacije obstajajo?</a:t>
            </a:r>
            <a:r>
              <a:rPr lang="en-US" dirty="0"/>
              <a:t> - Razlog, zakaj so bile informacije ustvarjene in objavljene. Poznavanje motivacije za informacijo lahko pomaga določiti pristranskost in zanesljivost vsebine.</a:t>
            </a:r>
          </a:p>
          <a:p>
            <a:endParaRPr lang="en-GB" dirty="0"/>
          </a:p>
        </p:txBody>
      </p:sp>
    </p:spTree>
    <p:extLst>
      <p:ext uri="{BB962C8B-B14F-4D97-AF65-F5344CB8AC3E}">
        <p14:creationId xmlns:p14="http://schemas.microsoft.com/office/powerpoint/2010/main" val="323480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2"/>
            <a:ext cx="8482153" cy="4373958"/>
          </a:xfrm>
        </p:spPr>
        <p:txBody>
          <a:bodyPr>
            <a:normAutofit/>
          </a:bodyPr>
          <a:lstStyle/>
          <a:p>
            <a:r>
              <a:rPr lang="de-DE" sz="2800" b="1" dirty="0" err="1">
                <a:solidFill>
                  <a:srgbClr val="D8134D"/>
                </a:solidFill>
              </a:rPr>
              <a:t>Preverjanje </a:t>
            </a:r>
            <a:r>
              <a:rPr lang="en-GB" sz="2800" b="1" dirty="0">
                <a:solidFill>
                  <a:srgbClr val="D8134D"/>
                </a:solidFill>
              </a:rPr>
              <a:t>verodostojnosti</a:t>
            </a:r>
            <a:r>
              <a:rPr lang="de-DE" sz="2800" b="1" dirty="0">
                <a:solidFill>
                  <a:srgbClr val="D8134D"/>
                </a:solidFill>
              </a:rPr>
              <a:t>: </a:t>
            </a:r>
            <a:r>
              <a:rPr lang="de-DE" sz="2800" b="1" dirty="0" err="1">
                <a:solidFill>
                  <a:srgbClr val="D8134D"/>
                </a:solidFill>
              </a:rPr>
              <a:t>Metoda </a:t>
            </a:r>
            <a:r>
              <a:rPr lang="de-DE" sz="2800" b="1" dirty="0">
                <a:solidFill>
                  <a:srgbClr val="D8134D"/>
                </a:solidFill>
              </a:rPr>
              <a:t>RADAR (1/2)</a:t>
            </a:r>
          </a:p>
          <a:p>
            <a:r>
              <a:rPr lang="en-US" dirty="0"/>
              <a:t>Test RADAR je metoda ocenjevanja zanesljivosti in verodostojnosti informacij iz spletnih virov. Pomeni utemeljitev, avtoriteto, datum, točnost in relevantnost. </a:t>
            </a:r>
          </a:p>
          <a:p>
            <a:r>
              <a:rPr lang="en-US" b="1" dirty="0"/>
              <a:t>Utemeljitev: </a:t>
            </a:r>
            <a:r>
              <a:rPr lang="en-US" dirty="0"/>
              <a:t>Razlog za obstoj informacij in namen vsebine. Poznavanje utemeljitve informacij lahko pomaga ugotoviti, ali so informacije pristranske ali objektivne.</a:t>
            </a:r>
          </a:p>
          <a:p>
            <a:r>
              <a:rPr lang="en-US" b="1" dirty="0"/>
              <a:t>Pristojni organ: </a:t>
            </a:r>
            <a:r>
              <a:rPr lang="en-US" dirty="0"/>
              <a:t>Avtor ali izdajatelj informacij je pooblaščen in strokovno usposobljen. Z razumevanjem avtoritete vira lahko določite, ali je informacija vredna zaupanja in zanesljiva.</a:t>
            </a:r>
          </a:p>
          <a:p>
            <a:endParaRPr lang="en-GB"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545" y="1390650"/>
            <a:ext cx="2390775" cy="4076700"/>
          </a:xfrm>
          <a:prstGeom prst="rect">
            <a:avLst/>
          </a:prstGeom>
        </p:spPr>
      </p:pic>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sz="2800" b="1" dirty="0" err="1">
                <a:solidFill>
                  <a:srgbClr val="D8134D"/>
                </a:solidFill>
              </a:rPr>
              <a:t>Preverjanje </a:t>
            </a:r>
            <a:r>
              <a:rPr lang="en-GB" sz="2800" b="1" dirty="0">
                <a:solidFill>
                  <a:srgbClr val="D8134D"/>
                </a:solidFill>
              </a:rPr>
              <a:t>verodostojnosti</a:t>
            </a:r>
            <a:r>
              <a:rPr lang="de-DE" sz="2800" b="1" dirty="0">
                <a:solidFill>
                  <a:srgbClr val="D8134D"/>
                </a:solidFill>
              </a:rPr>
              <a:t>: </a:t>
            </a:r>
            <a:r>
              <a:rPr lang="de-DE" sz="2800" b="1" dirty="0" err="1">
                <a:solidFill>
                  <a:srgbClr val="D8134D"/>
                </a:solidFill>
              </a:rPr>
              <a:t>Metoda </a:t>
            </a:r>
            <a:r>
              <a:rPr lang="de-DE" sz="2800" b="1" dirty="0">
                <a:solidFill>
                  <a:srgbClr val="D8134D"/>
                </a:solidFill>
              </a:rPr>
              <a:t>RADAR (2/2)</a:t>
            </a:r>
          </a:p>
          <a:p>
            <a:r>
              <a:rPr lang="en-US" b="1" dirty="0"/>
              <a:t>Datum: </a:t>
            </a:r>
            <a:r>
              <a:rPr lang="en-US" dirty="0"/>
              <a:t>Datum: Čas objave ali posodobitve informacij. Poznavanje datuma lahko pomaga ugotoviti, ali so informacije še vedno pomembne in posodobljene.</a:t>
            </a:r>
          </a:p>
          <a:p>
            <a:r>
              <a:rPr lang="en-US" b="1" dirty="0"/>
              <a:t>Natančnost:</a:t>
            </a:r>
            <a:r>
              <a:rPr lang="en-US" dirty="0"/>
              <a:t> To se nanaša na resničnost in pravilnost informacij. Preverjanje točnosti vključuje preverjanje informacij v več virih in ocenjevanje predloženih dokazov.</a:t>
            </a:r>
          </a:p>
          <a:p>
            <a:r>
              <a:rPr lang="en-US" b="1" dirty="0"/>
              <a:t>Pomembnost:</a:t>
            </a:r>
            <a:r>
              <a:rPr lang="en-US" dirty="0"/>
              <a:t> Kako dobro se informacije nanašajo na obravnavano temo ali vprašanje. Pri ocenjevanju ustreznosti je treba upoštevati, ali so informacije koristne in uporabne v določeni situaciji.</a:t>
            </a:r>
          </a:p>
        </p:txBody>
      </p:sp>
    </p:spTree>
    <p:extLst>
      <p:ext uri="{BB962C8B-B14F-4D97-AF65-F5344CB8AC3E}">
        <p14:creationId xmlns:p14="http://schemas.microsoft.com/office/powerpoint/2010/main" val="1951474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2515" y="1795132"/>
            <a:ext cx="7381486" cy="5062868"/>
          </a:xfrm>
        </p:spPr>
        <p:txBody>
          <a:bodyPr>
            <a:normAutofit/>
          </a:bodyPr>
          <a:lstStyle/>
          <a:p>
            <a:pPr lvl="0"/>
            <a:r>
              <a:rPr lang="en-GB" sz="2000" b="1" dirty="0"/>
              <a:t>Navzkrižno preverjanje virov:</a:t>
            </a:r>
            <a:r>
              <a:rPr lang="en-GB" sz="2000" dirty="0"/>
              <a:t> Preverite vir tako, da sliko ali videoposnetek primerjate z zanesljivimi viri ali pričevanji očividcev!</a:t>
            </a:r>
            <a:endParaRPr lang="de-AT" sz="2000" dirty="0"/>
          </a:p>
          <a:p>
            <a:pPr lvl="0"/>
            <a:r>
              <a:rPr lang="en-GB" sz="2000" b="1" dirty="0"/>
              <a:t>Programska oprema za forenziko slik:</a:t>
            </a:r>
            <a:r>
              <a:rPr lang="en-GB" sz="2000" dirty="0"/>
              <a:t> Uporabite orodja za forenziko slik za odkrivanje znakov manipulacije, kot so spremenjeni piksli ali digitalni artefakti!</a:t>
            </a:r>
            <a:endParaRPr lang="de-AT" sz="2000" dirty="0"/>
          </a:p>
          <a:p>
            <a:pPr lvl="0"/>
            <a:r>
              <a:rPr lang="en-GB" sz="2000" b="1" dirty="0"/>
              <a:t>Kontekstualni namigi:</a:t>
            </a:r>
            <a:r>
              <a:rPr lang="en-GB" sz="2000" dirty="0"/>
              <a:t> Preučite kontekst slike ali videoposnetka, vključno s podnapisi, časovnimi oznakami in povezano vsebino!</a:t>
            </a:r>
            <a:endParaRPr lang="de-AT" sz="2000" dirty="0"/>
          </a:p>
          <a:p>
            <a:pPr lvl="0"/>
            <a:r>
              <a:rPr lang="en-GB" sz="2000" b="1" dirty="0"/>
              <a:t>Pričevanja očividcev:</a:t>
            </a:r>
            <a:r>
              <a:rPr lang="en-GB" sz="2000" dirty="0"/>
              <a:t> Poiščite pričevanja očividcev ali izjave verodostojnih virov, da potrdite ali ovržete vsebino!</a:t>
            </a:r>
            <a:endParaRPr lang="de-AT" sz="2000" dirty="0"/>
          </a:p>
          <a:p>
            <a:endParaRPr lang="de-AT" dirty="0"/>
          </a:p>
        </p:txBody>
      </p:sp>
      <p:sp>
        <p:nvSpPr>
          <p:cNvPr id="3" name="Textfeld 2"/>
          <p:cNvSpPr txBox="1"/>
          <p:nvPr/>
        </p:nvSpPr>
        <p:spPr>
          <a:xfrm>
            <a:off x="492515" y="1062815"/>
            <a:ext cx="10972800" cy="492443"/>
          </a:xfrm>
          <a:prstGeom prst="rect">
            <a:avLst/>
          </a:prstGeom>
        </p:spPr>
        <p:txBody>
          <a:bodyPr wrap="square" rtlCol="0">
            <a:spAutoFit/>
          </a:bodyPr>
          <a:lstStyle/>
          <a:p>
            <a:r>
              <a:rPr lang="en-GB" sz="2600" b="1" dirty="0">
                <a:solidFill>
                  <a:srgbClr val="D8134D"/>
                </a:solidFill>
              </a:rPr>
              <a:t>Kako lahko preverite pristnost slik in videoposnetkov?</a:t>
            </a:r>
            <a:endParaRPr lang="de-AT" sz="2600" dirty="0">
              <a:solidFill>
                <a:srgbClr val="D8134D"/>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129" y="1826153"/>
            <a:ext cx="3114675" cy="4695825"/>
          </a:xfrm>
          <a:prstGeom prst="rect">
            <a:avLst/>
          </a:prstGeom>
        </p:spPr>
      </p:pic>
      <p:sp>
        <p:nvSpPr>
          <p:cNvPr id="5" name="Textfeld 4"/>
          <p:cNvSpPr txBox="1"/>
          <p:nvPr/>
        </p:nvSpPr>
        <p:spPr>
          <a:xfrm>
            <a:off x="3962401" y="6244979"/>
            <a:ext cx="3183466" cy="276999"/>
          </a:xfrm>
          <a:prstGeom prst="rect">
            <a:avLst/>
          </a:prstGeom>
        </p:spPr>
        <p:txBody>
          <a:bodyPr wrap="square" rtlCol="0">
            <a:spAutoFit/>
          </a:bodyPr>
          <a:lstStyle/>
          <a:p>
            <a:pPr algn="ctr"/>
            <a:r>
              <a:rPr lang="de-DE" sz="1200" dirty="0" err="1"/>
              <a:t>Vir </a:t>
            </a:r>
            <a:r>
              <a:rPr lang="de-DE" sz="1200" dirty="0"/>
              <a:t>slike: Vir: Forensics.map-base.info</a:t>
            </a:r>
            <a:endParaRPr lang="de-AT" sz="1200" dirty="0" err="1"/>
          </a:p>
        </p:txBody>
      </p:sp>
    </p:spTree>
    <p:extLst>
      <p:ext uri="{BB962C8B-B14F-4D97-AF65-F5344CB8AC3E}">
        <p14:creationId xmlns:p14="http://schemas.microsoft.com/office/powerpoint/2010/main" val="1730856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75582" y="812999"/>
            <a:ext cx="8075752" cy="5672468"/>
          </a:xfrm>
        </p:spPr>
        <p:txBody>
          <a:bodyPr>
            <a:normAutofit fontScale="92500" lnSpcReduction="10000"/>
          </a:bodyPr>
          <a:lstStyle/>
          <a:p>
            <a:r>
              <a:rPr lang="en-GB" sz="2800" b="1" dirty="0">
                <a:solidFill>
                  <a:srgbClr val="D8134D"/>
                </a:solidFill>
              </a:rPr>
              <a:t>Brezplačna orodja za preverjanje slik (nalaganje slik)</a:t>
            </a:r>
            <a:endParaRPr lang="de-AT" sz="2800" b="1" dirty="0">
              <a:solidFill>
                <a:srgbClr val="D8134D"/>
              </a:solidFill>
            </a:endParaRPr>
          </a:p>
          <a:p>
            <a:pPr fontAlgn="base"/>
            <a:r>
              <a:rPr lang="de-AT" sz="2000" dirty="0" err="1"/>
              <a:t>Programska oprema za forenziko </a:t>
            </a:r>
            <a:r>
              <a:rPr lang="en-GB" sz="2000" dirty="0"/>
              <a:t>slik </a:t>
            </a:r>
            <a:r>
              <a:rPr lang="de-AT" sz="2000" dirty="0" err="1"/>
              <a:t>so orodja, s katerimi lahko analizirate </a:t>
            </a:r>
            <a:r>
              <a:rPr lang="de-AT" sz="2000" dirty="0"/>
              <a:t>in </a:t>
            </a:r>
            <a:r>
              <a:rPr lang="de-AT" sz="2000" dirty="0" err="1"/>
              <a:t>preverite pristnost </a:t>
            </a:r>
            <a:r>
              <a:rPr lang="de-AT" sz="2000" dirty="0"/>
              <a:t>in </a:t>
            </a:r>
            <a:r>
              <a:rPr lang="de-AT" sz="2000" dirty="0" err="1"/>
              <a:t>celovitost </a:t>
            </a:r>
            <a:r>
              <a:rPr lang="de-AT" sz="2000" dirty="0"/>
              <a:t>digitalnih </a:t>
            </a:r>
            <a:r>
              <a:rPr lang="de-AT" sz="2000" dirty="0" err="1"/>
              <a:t>slik</a:t>
            </a:r>
            <a:r>
              <a:rPr lang="de-AT" sz="2000" dirty="0"/>
              <a:t>. </a:t>
            </a:r>
            <a:r>
              <a:rPr lang="de-AT" sz="2000" dirty="0" err="1"/>
              <a:t>Z njimi lahko odkrijete, ali je bila slika urejena</a:t>
            </a:r>
            <a:r>
              <a:rPr lang="de-AT" sz="2000" dirty="0"/>
              <a:t>, </a:t>
            </a:r>
            <a:r>
              <a:rPr lang="de-AT" sz="2000" dirty="0" err="1"/>
              <a:t>z njo je bilo manipulirano ali je bila prirejena</a:t>
            </a:r>
            <a:r>
              <a:rPr lang="de-AT" sz="2000" dirty="0"/>
              <a:t>. </a:t>
            </a:r>
            <a:r>
              <a:rPr lang="de-AT" sz="2000" dirty="0" err="1"/>
              <a:t>Tukaj je nekaj brezplačnih programov za forenziko slik, ki jih lahko </a:t>
            </a:r>
            <a:r>
              <a:rPr lang="de-AT" sz="2000" dirty="0"/>
              <a:t>uporabite</a:t>
            </a:r>
            <a:r>
              <a:rPr lang="en-GB" sz="2000" dirty="0"/>
              <a:t>: </a:t>
            </a:r>
            <a:endParaRPr lang="de-AT" sz="2000" dirty="0"/>
          </a:p>
          <a:p>
            <a:pPr lvl="0" fontAlgn="base"/>
            <a:r>
              <a:rPr lang="de-AT" sz="2000" b="1" dirty="0" err="1"/>
              <a:t>S forenzičnega vidika</a:t>
            </a:r>
            <a:r>
              <a:rPr lang="de-AT" sz="2000" b="1" dirty="0"/>
              <a:t>: </a:t>
            </a:r>
            <a:r>
              <a:rPr lang="de-AT" sz="2000" dirty="0"/>
              <a:t>To </a:t>
            </a:r>
            <a:r>
              <a:rPr lang="de-AT" sz="2000" dirty="0" err="1"/>
              <a:t>je spletno orodje, ki ponuja niz funkcij za forenziko </a:t>
            </a:r>
            <a:r>
              <a:rPr lang="de-AT" sz="2000" dirty="0"/>
              <a:t>digitalnih </a:t>
            </a:r>
            <a:r>
              <a:rPr lang="de-AT" sz="2000" dirty="0" err="1"/>
              <a:t>slik, kot </a:t>
            </a:r>
            <a:r>
              <a:rPr lang="de-AT" sz="2000" dirty="0"/>
              <a:t>so </a:t>
            </a:r>
            <a:r>
              <a:rPr lang="de-AT" sz="2000" dirty="0" err="1"/>
              <a:t>odkrivanje klonov</a:t>
            </a:r>
            <a:r>
              <a:rPr lang="de-AT" sz="2000" dirty="0"/>
              <a:t>, </a:t>
            </a:r>
            <a:r>
              <a:rPr lang="de-AT" sz="2000" dirty="0" err="1"/>
              <a:t>analiza ravni napak</a:t>
            </a:r>
            <a:r>
              <a:rPr lang="de-AT" sz="2000" dirty="0"/>
              <a:t>, </a:t>
            </a:r>
            <a:r>
              <a:rPr lang="de-AT" sz="2000" dirty="0" err="1"/>
              <a:t>analiza šuma</a:t>
            </a:r>
            <a:r>
              <a:rPr lang="de-AT" sz="2000" dirty="0"/>
              <a:t>, </a:t>
            </a:r>
            <a:r>
              <a:rPr lang="de-AT" sz="2000" dirty="0" err="1"/>
              <a:t>ekstrakcija metapodatkov</a:t>
            </a:r>
            <a:r>
              <a:rPr lang="de-AT" sz="2000" dirty="0"/>
              <a:t>, geografsko označevanje, </a:t>
            </a:r>
            <a:r>
              <a:rPr lang="de-AT" sz="2000" dirty="0" err="1"/>
              <a:t>analiza sličic, analiza </a:t>
            </a:r>
            <a:r>
              <a:rPr lang="de-AT" sz="2000" dirty="0"/>
              <a:t>JPEG </a:t>
            </a:r>
            <a:r>
              <a:rPr lang="de-AT" sz="2000" dirty="0" err="1"/>
              <a:t>in drugo</a:t>
            </a:r>
            <a:r>
              <a:rPr lang="de-AT" sz="2000" dirty="0"/>
              <a:t>. </a:t>
            </a:r>
            <a:r>
              <a:rPr lang="de-AT" sz="2000" dirty="0" err="1"/>
              <a:t>Za uporabo tega orodja je mogoče naložiti sliko ali prilepiti </a:t>
            </a:r>
            <a:r>
              <a:rPr lang="de-AT" sz="2000" dirty="0"/>
              <a:t>naslov URL </a:t>
            </a:r>
            <a:r>
              <a:rPr lang="de-AT" sz="2000" dirty="0" err="1"/>
              <a:t>slike</a:t>
            </a:r>
            <a:r>
              <a:rPr lang="de-AT" sz="2000" dirty="0"/>
              <a:t>.</a:t>
            </a:r>
            <a:r>
              <a:rPr lang="en-GB" sz="2000" dirty="0"/>
              <a:t> Na voljo je zanimiv vodič, ki prikazuje, kako uporabljati programsko opremo.</a:t>
            </a:r>
          </a:p>
          <a:p>
            <a:pPr lvl="0" fontAlgn="base"/>
            <a:r>
              <a:rPr lang="en-GB" sz="2000" dirty="0">
                <a:hlinkClick r:id="rId3"/>
              </a:rPr>
              <a:t>https://29a.ch/photo-forensics/</a:t>
            </a:r>
            <a:endParaRPr lang="en-GB" sz="2000" dirty="0"/>
          </a:p>
          <a:p>
            <a:pPr lvl="0" fontAlgn="base"/>
            <a:r>
              <a:rPr lang="en-GB" sz="2000" b="1" dirty="0" err="1"/>
              <a:t>TinEye</a:t>
            </a:r>
            <a:r>
              <a:rPr lang="en-GB" sz="2000" b="1" dirty="0"/>
              <a:t>: </a:t>
            </a:r>
            <a:r>
              <a:rPr lang="en-GB" sz="2000" dirty="0"/>
              <a:t>To je spletno orodje, ki omogoča povratno iskanje slik. Z njim lahko ugotovite, od kod slika izvira, kako se uporablja, ali obstajajo njene spremenjene različice ali pa poiščete različice višje ločljivosti. Če želite uporabiti to orodje, lahko naložite sliko ali prilepite naslov URL slike. </a:t>
            </a:r>
          </a:p>
          <a:p>
            <a:pPr lvl="0" fontAlgn="base"/>
            <a:r>
              <a:rPr lang="en-GB" sz="2000" dirty="0">
                <a:hlinkClick r:id="rId4"/>
              </a:rPr>
              <a:t>https://tineye.com/</a:t>
            </a:r>
            <a:endParaRPr lang="en-GB" sz="2000" dirty="0"/>
          </a:p>
          <a:p>
            <a:pPr lvl="0" fontAlgn="base"/>
            <a:endParaRPr lang="de-AT" dirty="0"/>
          </a:p>
        </p:txBody>
      </p:sp>
    </p:spTree>
    <p:extLst>
      <p:ext uri="{BB962C8B-B14F-4D97-AF65-F5344CB8AC3E}">
        <p14:creationId xmlns:p14="http://schemas.microsoft.com/office/powerpoint/2010/main" val="4168562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Partnerji</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8" y="1185532"/>
            <a:ext cx="6532402" cy="5672468"/>
          </a:xfrm>
        </p:spPr>
        <p:txBody>
          <a:bodyPr>
            <a:normAutofit/>
          </a:bodyPr>
          <a:lstStyle/>
          <a:p>
            <a:r>
              <a:rPr lang="en-GB" sz="2800" b="1" dirty="0">
                <a:solidFill>
                  <a:srgbClr val="D8134D"/>
                </a:solidFill>
              </a:rPr>
              <a:t>Brezplačna orodja za preverjanje slik (nalaganje slik)</a:t>
            </a:r>
            <a:endParaRPr lang="de-AT" sz="2800" b="1" dirty="0">
              <a:solidFill>
                <a:srgbClr val="D8134D"/>
              </a:solidFill>
            </a:endParaRPr>
          </a:p>
          <a:p>
            <a:pPr lvl="0" fontAlgn="base"/>
            <a:r>
              <a:rPr lang="en-US" sz="2000" b="1" dirty="0"/>
              <a:t>Povratno iskanje slik v Googlu: </a:t>
            </a:r>
            <a:r>
              <a:rPr lang="en-US" sz="2000" dirty="0"/>
              <a:t>Ta funkcija vam omogoča iskanje po sliki ali povratno iskanje po sliki. Z njo lahko ugotovite, od kod slika izvira, kako se uporablja, ali obstajajo njene spremenjene različice ali pa poiščete različice višje ločljivosti.</a:t>
            </a:r>
            <a:endParaRPr lang="en-GB" sz="2000" dirty="0"/>
          </a:p>
          <a:p>
            <a:pPr lvl="0" fontAlgn="base"/>
            <a:r>
              <a:rPr lang="de-AT" sz="2000" dirty="0">
                <a:hlinkClick r:id="rId3"/>
              </a:rPr>
              <a:t>https://images.google.com</a:t>
            </a:r>
            <a:endParaRPr lang="de-AT" sz="2000" dirty="0"/>
          </a:p>
          <a:p>
            <a:pPr lvl="0" fontAlgn="base"/>
            <a:endParaRPr lang="de-AT" sz="2000"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713" y="1566332"/>
            <a:ext cx="4823770" cy="3564467"/>
          </a:xfrm>
          <a:prstGeom prst="rect">
            <a:avLst/>
          </a:prstGeom>
        </p:spPr>
      </p:pic>
      <p:sp>
        <p:nvSpPr>
          <p:cNvPr id="5" name="Textfeld 4"/>
          <p:cNvSpPr txBox="1"/>
          <p:nvPr/>
        </p:nvSpPr>
        <p:spPr>
          <a:xfrm>
            <a:off x="8856134" y="6175868"/>
            <a:ext cx="3183466" cy="276999"/>
          </a:xfrm>
          <a:prstGeom prst="rect">
            <a:avLst/>
          </a:prstGeom>
        </p:spPr>
        <p:txBody>
          <a:bodyPr wrap="square" rtlCol="0">
            <a:spAutoFit/>
          </a:bodyPr>
          <a:lstStyle/>
          <a:p>
            <a:pPr algn="ctr"/>
            <a:r>
              <a:rPr lang="de-DE" sz="1200" dirty="0" err="1"/>
              <a:t>Vir </a:t>
            </a:r>
            <a:r>
              <a:rPr lang="de-DE" sz="1200" dirty="0"/>
              <a:t>slike: tineye.com</a:t>
            </a:r>
            <a:endParaRPr lang="de-AT" sz="1200" dirty="0" err="1"/>
          </a:p>
        </p:txBody>
      </p:sp>
    </p:spTree>
    <p:extLst>
      <p:ext uri="{BB962C8B-B14F-4D97-AF65-F5344CB8AC3E}">
        <p14:creationId xmlns:p14="http://schemas.microsoft.com/office/powerpoint/2010/main" val="2170207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59693" cy="5450795"/>
          </a:xfrm>
        </p:spPr>
        <p:txBody>
          <a:bodyPr>
            <a:normAutofit/>
          </a:bodyPr>
          <a:lstStyle/>
          <a:p>
            <a:r>
              <a:rPr lang="en-GB" sz="2800" b="1" dirty="0">
                <a:solidFill>
                  <a:srgbClr val="D8134D"/>
                </a:solidFill>
              </a:rPr>
              <a:t>Brezplačna orodja za preverjanje slik (prenos programske opreme)</a:t>
            </a:r>
          </a:p>
          <a:p>
            <a:pPr lvl="0" fontAlgn="base"/>
            <a:r>
              <a:rPr lang="en-GB" sz="2000" dirty="0"/>
              <a:t>Na internetu je na voljo veliko število programskih orodij za preverjanje slik. Nekatera od njih ponujajo brezplačne različice.</a:t>
            </a:r>
          </a:p>
          <a:p>
            <a:pPr lvl="0" fontAlgn="base"/>
            <a:r>
              <a:rPr lang="en-GB" sz="2000" b="1" dirty="0" err="1"/>
              <a:t>JPEGsnoop</a:t>
            </a:r>
            <a:r>
              <a:rPr lang="en-GB" sz="2000" b="1" dirty="0"/>
              <a:t>: </a:t>
            </a:r>
            <a:r>
              <a:rPr lang="en-GB" sz="2000" dirty="0"/>
              <a:t>To je orodje za Windows, ki lahko razkrije skrite informacije v slikah JPEG, kot so znamka in model fotoaparata, nastavitve kakovosti, uporabljena programska oprema za urejanje, podatki EXIF, kvantifikacijske tabele, Huffmanove tabele in drugo. Prav tako lahko zazna, ali je bila slika ponovno stisnjena ali spremenjena v programu Photoshop. </a:t>
            </a:r>
          </a:p>
          <a:p>
            <a:pPr lvl="0" fontAlgn="base"/>
            <a:r>
              <a:rPr lang="en-GB" sz="2000" dirty="0">
                <a:hlinkClick r:id="rId3"/>
              </a:rPr>
              <a:t>https://jpegsnoop.updatestar.com/</a:t>
            </a:r>
            <a:endParaRPr lang="en-GB" sz="2000" dirty="0"/>
          </a:p>
          <a:p>
            <a:pPr lvl="0" fontAlgn="base"/>
            <a:endParaRPr lang="de-AT" dirty="0"/>
          </a:p>
        </p:txBody>
      </p:sp>
      <p:pic>
        <p:nvPicPr>
          <p:cNvPr id="1026" name="Picture 2" descr="D:\Users\0 - SIROKO 1 aktuelle Projekte\190 - COSTAID\WP3 Resource Pack\snop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211" y="3950048"/>
            <a:ext cx="9228188" cy="290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07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59693" cy="5450795"/>
          </a:xfrm>
        </p:spPr>
        <p:txBody>
          <a:bodyPr>
            <a:normAutofit/>
          </a:bodyPr>
          <a:lstStyle/>
          <a:p>
            <a:r>
              <a:rPr lang="en-GB" sz="2800" b="1" dirty="0">
                <a:solidFill>
                  <a:srgbClr val="D8134D"/>
                </a:solidFill>
              </a:rPr>
              <a:t>Brezplačna orodja za preverjanje slik (prenos programske opreme)</a:t>
            </a:r>
          </a:p>
          <a:p>
            <a:pPr lvl="0" fontAlgn="base"/>
            <a:r>
              <a:rPr lang="de-AT" sz="2000" b="1" dirty="0" err="1"/>
              <a:t>Ghiro</a:t>
            </a:r>
            <a:r>
              <a:rPr lang="de-AT" sz="2000" b="1" dirty="0"/>
              <a:t>: </a:t>
            </a:r>
            <a:r>
              <a:rPr lang="de-AT" sz="2000" dirty="0"/>
              <a:t>To </a:t>
            </a:r>
            <a:r>
              <a:rPr lang="de-AT" sz="2000" dirty="0" err="1"/>
              <a:t>je odprtokodno orodje, ki avtomatizira postopek forenzike </a:t>
            </a:r>
            <a:r>
              <a:rPr lang="de-AT" sz="2000" dirty="0"/>
              <a:t>digitalnih </a:t>
            </a:r>
            <a:r>
              <a:rPr lang="de-AT" sz="2000" dirty="0" err="1"/>
              <a:t>slik</a:t>
            </a:r>
            <a:r>
              <a:rPr lang="de-AT" sz="2000" dirty="0"/>
              <a:t>. </a:t>
            </a:r>
            <a:r>
              <a:rPr lang="de-AT" sz="2000" dirty="0" err="1"/>
              <a:t>Analizira lahko </a:t>
            </a:r>
            <a:r>
              <a:rPr lang="de-AT" sz="2000" dirty="0"/>
              <a:t>ogromno </a:t>
            </a:r>
            <a:r>
              <a:rPr lang="de-AT" sz="2000" dirty="0" err="1"/>
              <a:t>količino slik </a:t>
            </a:r>
            <a:r>
              <a:rPr lang="de-AT" sz="2000" dirty="0"/>
              <a:t>in </a:t>
            </a:r>
            <a:r>
              <a:rPr lang="de-AT" sz="2000" dirty="0" err="1"/>
              <a:t>pripravi poročila o različnih vidikih, </a:t>
            </a:r>
            <a:r>
              <a:rPr lang="de-AT" sz="2000" dirty="0"/>
              <a:t>kot so </a:t>
            </a:r>
            <a:r>
              <a:rPr lang="de-AT" sz="2000" dirty="0" err="1"/>
              <a:t>metapodatki</a:t>
            </a:r>
            <a:r>
              <a:rPr lang="de-AT" sz="2000" dirty="0"/>
              <a:t>, </a:t>
            </a:r>
            <a:r>
              <a:rPr lang="de-AT" sz="2000" dirty="0" err="1"/>
              <a:t>lokacija </a:t>
            </a:r>
            <a:r>
              <a:rPr lang="de-AT" sz="2000" dirty="0"/>
              <a:t>GPS, </a:t>
            </a:r>
            <a:r>
              <a:rPr lang="de-AT" sz="2000" dirty="0" err="1"/>
              <a:t>sličice</a:t>
            </a:r>
            <a:r>
              <a:rPr lang="de-AT" sz="2000" dirty="0"/>
              <a:t>, </a:t>
            </a:r>
            <a:r>
              <a:rPr lang="de-AT" sz="2000" dirty="0" err="1"/>
              <a:t>analiza ravni napak</a:t>
            </a:r>
            <a:r>
              <a:rPr lang="de-AT" sz="2000" dirty="0"/>
              <a:t>, </a:t>
            </a:r>
            <a:r>
              <a:rPr lang="de-AT" sz="2000" dirty="0" err="1"/>
              <a:t>analiza glavnih komponent</a:t>
            </a:r>
            <a:r>
              <a:rPr lang="de-AT" sz="2000" dirty="0"/>
              <a:t>, </a:t>
            </a:r>
            <a:r>
              <a:rPr lang="de-AT" sz="2000" dirty="0" err="1"/>
              <a:t>ekstrakcija nizov </a:t>
            </a:r>
            <a:r>
              <a:rPr lang="de-AT" sz="2000" dirty="0"/>
              <a:t>in </a:t>
            </a:r>
            <a:r>
              <a:rPr lang="de-AT" sz="2000" dirty="0" err="1"/>
              <a:t>drugo</a:t>
            </a:r>
            <a:r>
              <a:rPr lang="de-AT" sz="2000" dirty="0"/>
              <a:t>. 8</a:t>
            </a:r>
            <a:endParaRPr lang="en-GB" sz="2000" dirty="0"/>
          </a:p>
          <a:p>
            <a:pPr lvl="0" fontAlgn="base"/>
            <a:r>
              <a:rPr lang="en-GB" sz="2000" dirty="0">
                <a:hlinkClick r:id="rId3"/>
              </a:rPr>
              <a:t>https://www.getghiro.org/</a:t>
            </a:r>
            <a:endParaRPr lang="en-GB" sz="2000" dirty="0"/>
          </a:p>
          <a:p>
            <a:pPr lvl="0" fontAlgn="base"/>
            <a:r>
              <a:rPr lang="en-GB" sz="2000" b="1" dirty="0"/>
              <a:t>Amped Authenticate: </a:t>
            </a:r>
            <a:r>
              <a:rPr lang="en-GB" sz="2000" dirty="0"/>
              <a:t>To je profesionalno orodje, ki lahko izvaja napredno preverjanje pristnosti slik in odkrivanje nedovoljenih posegov. </a:t>
            </a:r>
            <a:r>
              <a:rPr lang="en-GB" sz="2000"/>
              <a:t>Analizira lahko </a:t>
            </a:r>
            <a:r>
              <a:rPr lang="en-GB" sz="2000" dirty="0"/>
              <a:t>različne vidike slike, kot so format, metapodatki, identifikacija vira, celovitost vsebine, analiza polja </a:t>
            </a:r>
            <a:r>
              <a:rPr lang="en-GB" sz="2000" dirty="0" err="1"/>
              <a:t>barvnih </a:t>
            </a:r>
            <a:r>
              <a:rPr lang="en-GB" sz="2000" dirty="0"/>
              <a:t>filtrov, balistika fotoaparata in drugo. </a:t>
            </a:r>
            <a:r>
              <a:rPr lang="de-DE" sz="2000" dirty="0" err="1"/>
              <a:t>Na voljo je brezplačna preizkusna različica za namene ocenjevanja</a:t>
            </a:r>
            <a:r>
              <a:rPr lang="de-AT" sz="2000" dirty="0"/>
              <a:t>. </a:t>
            </a:r>
          </a:p>
          <a:p>
            <a:pPr lvl="0" fontAlgn="base"/>
            <a:r>
              <a:rPr lang="en-GB" sz="2000" dirty="0">
                <a:hlinkClick r:id="rId4"/>
              </a:rPr>
              <a:t>https://ampedsoftware.com/authenticate</a:t>
            </a:r>
            <a:endParaRPr lang="en-GB" sz="2000" dirty="0"/>
          </a:p>
          <a:p>
            <a:pPr lvl="0" fontAlgn="base"/>
            <a:endParaRPr lang="de-AT" dirty="0"/>
          </a:p>
        </p:txBody>
      </p:sp>
    </p:spTree>
    <p:extLst>
      <p:ext uri="{BB962C8B-B14F-4D97-AF65-F5344CB8AC3E}">
        <p14:creationId xmlns:p14="http://schemas.microsoft.com/office/powerpoint/2010/main" val="3487924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Reference in nadaljnje branje</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pPr marL="0" indent="0">
              <a:buNone/>
            </a:pPr>
            <a:r>
              <a:rPr lang="en-US" sz="2000" dirty="0"/>
              <a:t>Novinarstvo, lažne novice in dezinformacije: Priročnik za novinarsko izobraževanje in usposabljanje. UNESCO 2018, </a:t>
            </a:r>
            <a:r>
              <a:rPr lang="de-AT" sz="2000" dirty="0"/>
              <a:t>ISBN: 978-92-3-100281-6</a:t>
            </a:r>
          </a:p>
          <a:p>
            <a:pPr marL="0" indent="0">
              <a:buNone/>
            </a:pPr>
            <a:r>
              <a:rPr lang="en-US" sz="2000" dirty="0" err="1"/>
              <a:t>Gerorge Krasadakis</a:t>
            </a:r>
            <a:r>
              <a:rPr lang="en-US" sz="2000" dirty="0"/>
              <a:t>: G: Kako lahko digitalna tehnologija pomaga. Pridobljeno s: </a:t>
            </a:r>
            <a:r>
              <a:rPr lang="en-US" sz="2000" dirty="0">
                <a:hlinkClick r:id="rId3"/>
              </a:rPr>
              <a:t>https://</a:t>
            </a:r>
            <a:r>
              <a:rPr lang="en-US" sz="2000" dirty="0" smtClean="0">
                <a:hlinkClick r:id="rId3"/>
              </a:rPr>
              <a:t>www.theinnovationmode.com/the-innovation-blog/misinformation-online-a-solution-powered-by-state-of-the-art-tech</a:t>
            </a:r>
            <a:r>
              <a:rPr lang="en-US" sz="2000" dirty="0" smtClean="0"/>
              <a:t> </a:t>
            </a:r>
            <a:endParaRPr lang="de-AT" sz="2000" dirty="0"/>
          </a:p>
          <a:p>
            <a:pPr marL="0" indent="0">
              <a:buNone/>
            </a:pPr>
            <a:r>
              <a:rPr lang="de-DE" sz="2000" dirty="0"/>
              <a:t>Svet Evrope: </a:t>
            </a:r>
            <a:r>
              <a:rPr lang="en-US" sz="2000" dirty="0"/>
              <a:t>Obravnava propagande, dezinformacij in lažnih novic. Pridobljeno s: </a:t>
            </a:r>
            <a:r>
              <a:rPr lang="en-US" sz="2000" dirty="0">
                <a:hlinkClick r:id="rId4"/>
              </a:rPr>
              <a:t>https://</a:t>
            </a:r>
            <a:r>
              <a:rPr lang="en-US" sz="2000" dirty="0" smtClean="0">
                <a:hlinkClick r:id="rId4"/>
              </a:rPr>
              <a:t>www.coe.int/en/web/campaign-free-to-speak-safe-to-learn/dealing-with-propaganda-misinformation-and-fake-news</a:t>
            </a:r>
            <a:r>
              <a:rPr lang="en-US" sz="2000" dirty="0" smtClean="0"/>
              <a:t> </a:t>
            </a:r>
            <a:endParaRPr lang="en-US" sz="2000" dirty="0"/>
          </a:p>
          <a:p>
            <a:pPr marL="0" indent="0">
              <a:buNone/>
            </a:pPr>
            <a:r>
              <a:rPr lang="en-US" sz="2000" dirty="0"/>
              <a:t>Evropska komisija: </a:t>
            </a:r>
            <a:r>
              <a:rPr lang="de-AT" sz="2000" dirty="0"/>
              <a:t>Boj proti spletnim </a:t>
            </a:r>
            <a:r>
              <a:rPr lang="de-AT" sz="2000" dirty="0" err="1"/>
              <a:t>dezinformacijam</a:t>
            </a:r>
            <a:r>
              <a:rPr lang="de-AT" sz="2000" dirty="0"/>
              <a:t>. </a:t>
            </a:r>
            <a:r>
              <a:rPr lang="de-AT" sz="2000" dirty="0" err="1"/>
              <a:t>Pridobljeno</a:t>
            </a:r>
            <a:r>
              <a:rPr lang="de-AT" sz="2000" dirty="0"/>
              <a:t> s </a:t>
            </a:r>
            <a:r>
              <a:rPr lang="de-AT" sz="2000" dirty="0" err="1"/>
              <a:t>spletne</a:t>
            </a:r>
            <a:r>
              <a:rPr lang="de-AT" sz="2000" dirty="0"/>
              <a:t> </a:t>
            </a:r>
            <a:r>
              <a:rPr lang="de-AT" sz="2000" dirty="0" err="1"/>
              <a:t>strani</a:t>
            </a:r>
            <a:r>
              <a:rPr lang="de-AT" sz="2000" dirty="0"/>
              <a:t> </a:t>
            </a:r>
            <a:r>
              <a:rPr lang="de-AT" sz="2000" dirty="0">
                <a:hlinkClick r:id="rId5"/>
              </a:rPr>
              <a:t>https://</a:t>
            </a:r>
            <a:r>
              <a:rPr lang="de-AT" sz="2000" dirty="0" smtClean="0">
                <a:hlinkClick r:id="rId5"/>
              </a:rPr>
              <a:t>digital-strategy.ec.europa.eu/en/policies/online-disinformation</a:t>
            </a:r>
            <a:r>
              <a:rPr lang="de-AT" sz="2000" dirty="0" smtClean="0"/>
              <a:t>  </a:t>
            </a:r>
            <a:endParaRPr lang="de-AT" sz="2000" dirty="0"/>
          </a:p>
          <a:p>
            <a:pPr marL="0" indent="0">
              <a:buNone/>
            </a:pPr>
            <a:r>
              <a:rPr lang="de-DE" sz="2000" dirty="0"/>
              <a:t>Matt Burns: Burns: </a:t>
            </a:r>
            <a:r>
              <a:rPr lang="de-AT" sz="2000" dirty="0"/>
              <a:t>Kratek </a:t>
            </a:r>
            <a:r>
              <a:rPr lang="de-AT" sz="2000" dirty="0" err="1"/>
              <a:t>vodnik po </a:t>
            </a:r>
            <a:r>
              <a:rPr lang="de-AT" sz="2000" dirty="0"/>
              <a:t>digitalni </a:t>
            </a:r>
            <a:r>
              <a:rPr lang="de-AT" sz="2000" dirty="0" err="1"/>
              <a:t>slikovni forenziki</a:t>
            </a:r>
            <a:r>
              <a:rPr lang="de-AT" sz="2000" dirty="0"/>
              <a:t>. </a:t>
            </a:r>
            <a:r>
              <a:rPr lang="de-AT" sz="2000" dirty="0" err="1"/>
              <a:t>Pridobljeno</a:t>
            </a:r>
            <a:r>
              <a:rPr lang="de-AT" sz="2000" dirty="0"/>
              <a:t> s: </a:t>
            </a:r>
            <a:r>
              <a:rPr lang="de-AT" sz="2000" dirty="0">
                <a:hlinkClick r:id="rId6"/>
              </a:rPr>
              <a:t>https://www.cameraforensics.com/blog/2020/03/06/a-quick-guide-to-digital-image-forensics-in-2020</a:t>
            </a:r>
            <a:r>
              <a:rPr lang="de-AT" sz="2000" dirty="0" smtClean="0">
                <a:hlinkClick r:id="rId6"/>
              </a:rPr>
              <a:t>/</a:t>
            </a:r>
            <a:r>
              <a:rPr lang="de-AT" sz="2000" dirty="0" smtClean="0"/>
              <a:t> </a:t>
            </a:r>
            <a:endParaRPr lang="de-AT" sz="2000" dirty="0"/>
          </a:p>
          <a:p>
            <a:pPr marL="0" indent="0">
              <a:buNone/>
            </a:pPr>
            <a:endParaRPr lang="de-AT" sz="1600" b="1" dirty="0"/>
          </a:p>
          <a:p>
            <a:pPr marL="0" indent="0">
              <a:buNone/>
            </a:pPr>
            <a:endParaRPr lang="en-US" sz="1600" b="1" dirty="0"/>
          </a:p>
          <a:p>
            <a:pPr marL="0" indent="0">
              <a:buNone/>
            </a:pPr>
            <a:endParaRPr lang="de-AT" sz="1600" dirty="0"/>
          </a:p>
          <a:p>
            <a:endParaRPr lang="en-US"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Čestitamo!</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Zaključili ste ta del</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Moduli</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532984109"/>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a14="http://schemas.microsoft.com/office/drawing/2010/main" xmlns:dgm="http://schemas.openxmlformats.org/drawingml/2006/diagram" xmlns:p14="http://schemas.microsoft.com/office/powerpoint/2010/main" xmlns:a16="http://schemas.microsoft.com/office/drawing/2014/main" xmlns="" r:embed="rId9"/>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D361485-CE38-EA41-077A-F3DC2155BDD3}"/>
              </a:ext>
            </a:extLst>
          </p:cNvPr>
          <p:cNvGraphicFramePr/>
          <p:nvPr>
            <p:extLst>
              <p:ext uri="{D42A27DB-BD31-4B8C-83A1-F6EECF244321}">
                <p14:modId xmlns:p14="http://schemas.microsoft.com/office/powerpoint/2010/main" val="1152460728"/>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Cilji</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a:bodyPr>
          <a:lstStyle/>
          <a:p>
            <a:pPr>
              <a:buClr>
                <a:srgbClr val="95C11F"/>
              </a:buClr>
            </a:pPr>
            <a:r>
              <a:rPr lang="en-GB" dirty="0">
                <a:effectLst/>
              </a:rPr>
              <a:t>Katera digitalna znanja so potrebna za prepoznavanje lažnih novic in potegavščin</a:t>
            </a:r>
            <a:endParaRPr lang="de-AT" dirty="0">
              <a:effectLst/>
            </a:endParaRPr>
          </a:p>
          <a:p>
            <a:pPr>
              <a:buClr>
                <a:srgbClr val="95C11F"/>
              </a:buClr>
            </a:pPr>
            <a:r>
              <a:rPr lang="en-GB" dirty="0">
                <a:effectLst/>
              </a:rPr>
              <a:t>Vloga družbenih medijev pri širjenju lažnih novic</a:t>
            </a:r>
            <a:endParaRPr lang="de-AT" dirty="0">
              <a:effectLst/>
            </a:endParaRPr>
          </a:p>
          <a:p>
            <a:pPr>
              <a:buClr>
                <a:srgbClr val="95C11F"/>
              </a:buClr>
            </a:pPr>
            <a:r>
              <a:rPr lang="en-GB" dirty="0">
                <a:effectLst/>
              </a:rPr>
              <a:t>Kako oceniti verodostojnost virov novic</a:t>
            </a:r>
            <a:endParaRPr lang="de-AT" dirty="0">
              <a:effectLst/>
            </a:endParaRPr>
          </a:p>
          <a:p>
            <a:pPr>
              <a:buClr>
                <a:srgbClr val="95C11F"/>
              </a:buClr>
            </a:pPr>
            <a:r>
              <a:rPr lang="en-GB" dirty="0">
                <a:effectLst/>
              </a:rPr>
              <a:t>Kako lahko preverite pristnost slik in videoposnetkov</a:t>
            </a:r>
            <a:endParaRPr lang="de-AT" dirty="0">
              <a:effectLst/>
            </a:endParaRP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897665"/>
            <a:ext cx="11394687" cy="4373958"/>
          </a:xfrm>
        </p:spPr>
        <p:txBody>
          <a:bodyPr/>
          <a:lstStyle/>
          <a:p>
            <a:r>
              <a:rPr lang="en-GB" sz="2800" b="1" dirty="0">
                <a:solidFill>
                  <a:srgbClr val="D8134D"/>
                </a:solidFill>
                <a:ea typeface="Adobe Gothic Std B" panose="020B0800000000000000" pitchFamily="34" charset="-128"/>
                <a:cs typeface="+mj-cs"/>
              </a:rPr>
              <a:t>Zakaj so potrebna digitalna znanja in spretnosti?</a:t>
            </a:r>
            <a:endParaRPr lang="de-AT" sz="2800" b="1" dirty="0">
              <a:solidFill>
                <a:srgbClr val="D8134D"/>
              </a:solidFill>
              <a:ea typeface="Adobe Gothic Std B" panose="020B0800000000000000" pitchFamily="34" charset="-128"/>
              <a:cs typeface="+mj-cs"/>
            </a:endParaRPr>
          </a:p>
          <a:p>
            <a:r>
              <a:rPr lang="en-GB" sz="2000" dirty="0"/>
              <a:t>Medijska pismenost in digitalne spretnosti so pomembne kompetence za 21. stoletje. Pomagajo nam dostopati do različnih oblik medijev in tehnologije, jih analizirati, ocenjevati, ustvarjati in komunicirati z njimi.</a:t>
            </a:r>
            <a:endParaRPr lang="de-AT" sz="2000" dirty="0"/>
          </a:p>
          <a:p>
            <a:r>
              <a:rPr lang="en-GB" sz="2000" dirty="0"/>
              <a:t>Medijska pismenost in digitalne spretnosti nam omogočajo učinkovito krmarjenje po informacijskem prostoru. V dobi lažnih novic in potegavščin medijska pismenost pomeni, da znamo prepoznati verodostojne vire, preverjati dejstva in kritično analizirati vsebino. Omogoča nam sprejemanje informiranih odločitev, spodbuja odgovorno digitalno državljanstvo in varuje pred dezinformacijami. Medijska pismenost je temelj digitalne pismenosti, saj nam omogoča, da se samozavestno in razločno vključujemo v digitalni svet.</a:t>
            </a:r>
            <a:endParaRPr lang="de-AT" sz="20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364" y="3906790"/>
            <a:ext cx="5317067" cy="2729665"/>
          </a:xfrm>
          <a:prstGeom prst="rect">
            <a:avLst/>
          </a:prstGeom>
        </p:spPr>
      </p:pic>
      <p:sp>
        <p:nvSpPr>
          <p:cNvPr id="6" name="Textfeld 5"/>
          <p:cNvSpPr txBox="1"/>
          <p:nvPr/>
        </p:nvSpPr>
        <p:spPr>
          <a:xfrm>
            <a:off x="8856134" y="6175868"/>
            <a:ext cx="3183466" cy="276999"/>
          </a:xfrm>
          <a:prstGeom prst="rect">
            <a:avLst/>
          </a:prstGeom>
          <a:noFill/>
        </p:spPr>
        <p:txBody>
          <a:bodyPr wrap="square" rtlCol="0">
            <a:spAutoFit/>
          </a:bodyPr>
          <a:lstStyle/>
          <a:p>
            <a:pPr algn="ctr"/>
            <a:r>
              <a:rPr lang="de-DE" sz="1200" dirty="0">
                <a:hlinkClick r:id="rId4"/>
              </a:rPr>
              <a:t>Vir slike </a:t>
            </a:r>
            <a:r>
              <a:rPr lang="de-DE" sz="1200" dirty="0"/>
              <a:t>| </a:t>
            </a:r>
            <a:r>
              <a:rPr lang="de-DE" sz="1200" dirty="0" err="1">
                <a:hlinkClick r:id="rId5"/>
              </a:rPr>
              <a:t>Licenca Unsplash</a:t>
            </a:r>
            <a:endParaRPr lang="de-AT" sz="1200" dirty="0" err="1"/>
          </a:p>
        </p:txBody>
      </p:sp>
    </p:spTree>
    <p:extLst>
      <p:ext uri="{BB962C8B-B14F-4D97-AF65-F5344CB8AC3E}">
        <p14:creationId xmlns:p14="http://schemas.microsoft.com/office/powerpoint/2010/main" val="696515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9467" y="1927071"/>
            <a:ext cx="8008019" cy="4373958"/>
          </a:xfrm>
        </p:spPr>
        <p:txBody>
          <a:bodyPr/>
          <a:lstStyle/>
          <a:p>
            <a:r>
              <a:rPr lang="en-GB" sz="2000" dirty="0"/>
              <a:t>Digitalne spretnosti so sposobnosti uporabe digitalnih naprav, komunikacijskih orodij in omrežij za dostop do informacij in njihovo upravljanje. So bistvenega pomena za sodelovanje v sodobni družbi, saj smo nenehno izpostavljeni različnim spletnim virom informacij. Vendar pa vse informacije niso zanesljive ali vredne zaupanja. Lažne novice in potegavščine so namerni poskusi zavajanja, manipuliranja ali preslepitve ljudi z lažnimi ali netočnimi informacijami. Imajo lahko negativne učinke na posameznike in družbo, kot so širjenje strahu, sovraštva ali zmede, vplivanje na mnenja in vedenje ter spodkopavanje zaupanja v institucije in demokracijo.</a:t>
            </a:r>
            <a:endParaRPr lang="de-AT" sz="2000" dirty="0"/>
          </a:p>
          <a:p>
            <a:r>
              <a:rPr lang="en-GB" sz="2000" dirty="0"/>
              <a:t>Zato potrebujemo digitalne spretnosti za prepoznavanje lažnih novic in potegavščin ter za zaščito pred njihovim vplivom ali škodo. </a:t>
            </a:r>
            <a:endParaRPr lang="de-AT" sz="2000" dirty="0"/>
          </a:p>
        </p:txBody>
      </p:sp>
      <p:sp>
        <p:nvSpPr>
          <p:cNvPr id="3" name="Textfeld 2"/>
          <p:cNvSpPr txBox="1"/>
          <p:nvPr/>
        </p:nvSpPr>
        <p:spPr>
          <a:xfrm>
            <a:off x="389467" y="931333"/>
            <a:ext cx="10803466" cy="523220"/>
          </a:xfrm>
          <a:prstGeom prst="rect">
            <a:avLst/>
          </a:prstGeom>
        </p:spPr>
        <p:txBody>
          <a:bodyPr wrap="square" rtlCol="0">
            <a:spAutoFit/>
          </a:bodyPr>
          <a:lstStyle/>
          <a:p>
            <a:r>
              <a:rPr lang="en-US" sz="2800" b="1" dirty="0">
                <a:solidFill>
                  <a:srgbClr val="D8134D"/>
                </a:solidFill>
              </a:rPr>
              <a:t>Zakaj so za prepoznavanje lažnih novic in potegavščin potrebna digitalna znanja? </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0839" y="1881979"/>
            <a:ext cx="3151693" cy="4789753"/>
          </a:xfrm>
          <a:prstGeom prst="rect">
            <a:avLst/>
          </a:prstGeom>
        </p:spPr>
      </p:pic>
      <p:sp>
        <p:nvSpPr>
          <p:cNvPr id="6" name="Textfeld 5">
            <a:extLst>
              <a:ext uri="{FF2B5EF4-FFF2-40B4-BE49-F238E27FC236}">
                <a16:creationId xmlns:a16="http://schemas.microsoft.com/office/drawing/2014/main" id="{33CECE09-50E9-F426-DCED-421D4D836A57}"/>
              </a:ext>
            </a:extLst>
          </p:cNvPr>
          <p:cNvSpPr txBox="1"/>
          <p:nvPr/>
        </p:nvSpPr>
        <p:spPr>
          <a:xfrm>
            <a:off x="5655734" y="6394734"/>
            <a:ext cx="3183466" cy="276999"/>
          </a:xfrm>
          <a:prstGeom prst="rect">
            <a:avLst/>
          </a:prstGeom>
          <a:noFill/>
        </p:spPr>
        <p:txBody>
          <a:bodyPr wrap="square" rtlCol="0">
            <a:spAutoFit/>
          </a:bodyPr>
          <a:lstStyle/>
          <a:p>
            <a:pPr algn="ctr"/>
            <a:r>
              <a:rPr lang="de-DE" sz="1200" dirty="0">
                <a:hlinkClick r:id="rId4"/>
              </a:rPr>
              <a:t>Vir slike </a:t>
            </a:r>
            <a:r>
              <a:rPr lang="de-DE" sz="1200" dirty="0"/>
              <a:t>| </a:t>
            </a:r>
            <a:r>
              <a:rPr lang="de-DE" sz="1200" dirty="0" err="1">
                <a:hlinkClick r:id="rId5"/>
              </a:rPr>
              <a:t>Licenca Unsplash</a:t>
            </a:r>
            <a:endParaRPr lang="de-AT" sz="1200" dirty="0" err="1"/>
          </a:p>
        </p:txBody>
      </p:sp>
    </p:spTree>
    <p:extLst>
      <p:ext uri="{BB962C8B-B14F-4D97-AF65-F5344CB8AC3E}">
        <p14:creationId xmlns:p14="http://schemas.microsoft.com/office/powerpoint/2010/main" val="418693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41867" y="1919823"/>
            <a:ext cx="8278953" cy="4938177"/>
          </a:xfrm>
        </p:spPr>
        <p:txBody>
          <a:bodyPr>
            <a:normAutofit lnSpcReduction="10000"/>
          </a:bodyPr>
          <a:lstStyle/>
          <a:p>
            <a:r>
              <a:rPr lang="en-GB" sz="2000" dirty="0"/>
              <a:t>Nekatera digitalna znanja, ki so nam lahko v pomoč, so:</a:t>
            </a:r>
          </a:p>
          <a:p>
            <a:r>
              <a:rPr lang="en-GB" sz="2000" b="1" dirty="0"/>
              <a:t>Medijska pismenost: </a:t>
            </a:r>
            <a:r>
              <a:rPr lang="en-GB" sz="2000" dirty="0"/>
              <a:t>To je sposobnost razumevanja in uporabe različnih oblik medijev, kot so besedila, slike, videoposnetki ali zvočni posnetki. Medijska pismenost nam lahko pomaga razlagati sporočila in pomene medijskih vsebin, ki jih uživamo, ter prepoznati tehnike in strategije, ki se uporabljajo za njihovo ustvarjanje in razširjanje.</a:t>
            </a:r>
            <a:endParaRPr lang="de-AT" sz="2000" dirty="0"/>
          </a:p>
          <a:p>
            <a:r>
              <a:rPr lang="en-GB" sz="2000" b="1" dirty="0"/>
              <a:t>Informacijska pismenost:</a:t>
            </a:r>
            <a:r>
              <a:rPr lang="en-GB" sz="2000" dirty="0"/>
              <a:t> To je sposobnost učinkovitega in etičnega iskanja, izbire, uporabe ter posredovanja informacij. Informacijska pismenost nam lahko pomaga poiskati ustrezne in zanesljive vire informacij ter primerjati in primerjati različne perspektive in dokaze.</a:t>
            </a:r>
            <a:endParaRPr lang="de-AT" sz="2000" dirty="0"/>
          </a:p>
          <a:p>
            <a:r>
              <a:rPr lang="en-GB" sz="2000" b="1" dirty="0"/>
              <a:t>Digitalno državljanstvo:</a:t>
            </a:r>
            <a:r>
              <a:rPr lang="en-GB" sz="2000" dirty="0"/>
              <a:t> To je sposobnost odgovornega, spoštljivega in varnega vedenja na spletu. Digitalno državljanstvo nam lahko pomaga pri spoštovanju pravic in zasebnosti drugih, izogibanju spletnemu ustrahovanju in sovražnemu govoru ter prijavljanju ali označevanju neprimernih ali škodljivih vsebin.</a:t>
            </a:r>
            <a:endParaRPr lang="de-AT" sz="2000" dirty="0"/>
          </a:p>
          <a:p>
            <a:endParaRPr lang="de-AT" dirty="0"/>
          </a:p>
        </p:txBody>
      </p:sp>
      <p:sp>
        <p:nvSpPr>
          <p:cNvPr id="3" name="Textfeld 2"/>
          <p:cNvSpPr txBox="1"/>
          <p:nvPr/>
        </p:nvSpPr>
        <p:spPr>
          <a:xfrm>
            <a:off x="541867" y="880533"/>
            <a:ext cx="10684933" cy="892552"/>
          </a:xfrm>
          <a:prstGeom prst="rect">
            <a:avLst/>
          </a:prstGeom>
        </p:spPr>
        <p:txBody>
          <a:bodyPr wrap="square" rtlCol="0">
            <a:spAutoFit/>
          </a:bodyPr>
          <a:lstStyle/>
          <a:p>
            <a:r>
              <a:rPr lang="en-US" sz="2600" b="1" dirty="0">
                <a:solidFill>
                  <a:srgbClr val="D8134D"/>
                </a:solidFill>
              </a:rPr>
              <a:t>Katera digitalna znanja so potrebna za prepoznavanje lažnih novic in potegavščin? </a:t>
            </a:r>
          </a:p>
          <a:p>
            <a:pPr algn="l"/>
            <a:endParaRPr lang="de-AT" sz="2600" dirty="0" err="1"/>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6266" y="1557867"/>
            <a:ext cx="2897255" cy="4555065"/>
          </a:xfrm>
          <a:prstGeom prst="rect">
            <a:avLst/>
          </a:prstGeom>
        </p:spPr>
      </p:pic>
      <p:sp>
        <p:nvSpPr>
          <p:cNvPr id="4" name="Textfeld 5">
            <a:extLst>
              <a:ext uri="{FF2B5EF4-FFF2-40B4-BE49-F238E27FC236}">
                <a16:creationId xmlns:a16="http://schemas.microsoft.com/office/drawing/2014/main" id="{E3108AED-3D03-20A8-B01F-34A3A14B5436}"/>
              </a:ext>
            </a:extLst>
          </p:cNvPr>
          <p:cNvSpPr txBox="1"/>
          <p:nvPr/>
        </p:nvSpPr>
        <p:spPr>
          <a:xfrm>
            <a:off x="9331263" y="6513267"/>
            <a:ext cx="3183466" cy="276999"/>
          </a:xfrm>
          <a:prstGeom prst="rect">
            <a:avLst/>
          </a:prstGeom>
          <a:noFill/>
        </p:spPr>
        <p:txBody>
          <a:bodyPr wrap="square" rtlCol="0">
            <a:spAutoFit/>
          </a:bodyPr>
          <a:lstStyle/>
          <a:p>
            <a:pPr algn="ctr"/>
            <a:r>
              <a:rPr lang="de-DE" sz="1200" dirty="0">
                <a:hlinkClick r:id="rId4"/>
              </a:rPr>
              <a:t>Vir slike </a:t>
            </a:r>
            <a:r>
              <a:rPr lang="de-DE" sz="1200" dirty="0"/>
              <a:t>| </a:t>
            </a:r>
            <a:r>
              <a:rPr lang="de-DE" sz="1200" dirty="0" err="1">
                <a:hlinkClick r:id="rId5"/>
              </a:rPr>
              <a:t>Licenca Unsplash</a:t>
            </a:r>
            <a:endParaRPr lang="de-AT" sz="1200" dirty="0" err="1"/>
          </a:p>
        </p:txBody>
      </p:sp>
    </p:spTree>
    <p:extLst>
      <p:ext uri="{BB962C8B-B14F-4D97-AF65-F5344CB8AC3E}">
        <p14:creationId xmlns:p14="http://schemas.microsoft.com/office/powerpoint/2010/main" val="470429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8" y="1185531"/>
            <a:ext cx="7573551" cy="4995135"/>
          </a:xfrm>
        </p:spPr>
        <p:txBody>
          <a:bodyPr>
            <a:normAutofit fontScale="92500" lnSpcReduction="20000"/>
          </a:bodyPr>
          <a:lstStyle/>
          <a:p>
            <a:r>
              <a:rPr lang="en-US" sz="2800" b="1" dirty="0">
                <a:solidFill>
                  <a:srgbClr val="D8134D"/>
                </a:solidFill>
              </a:rPr>
              <a:t>Družbeni mediji in lažne novice </a:t>
            </a:r>
          </a:p>
          <a:p>
            <a:r>
              <a:rPr lang="en-GB" dirty="0"/>
              <a:t>Platforme družbenih medijev, kot so Facebook, Twitter in Instagram, se pogosto uporabljajo kot kanali za širjenje lažnih novic, saj uporabnikom omogočajo enostavno izmenjavo in dostop do informacij iz različnih virov.</a:t>
            </a:r>
            <a:endParaRPr lang="de-AT" dirty="0"/>
          </a:p>
          <a:p>
            <a:r>
              <a:rPr lang="en-GB" dirty="0"/>
              <a:t>Pomemben dejavnik, ki prispeva k vlogi družbenih medijev pri širjenju lažnih novic, je pomanjkanje regulacije in preverjanja informacij, objavljenih na teh platformah. Za razliko od tradicionalnih medijev, kot so časopisi ali televizijski kanali, ki imajo uredniške standarde in postopke preverjanja dejstev, platforme družbenih medijev nimajo enake ravni odgovornosti ali odgovornosti za vsebine, ki jih gostijo. </a:t>
            </a:r>
          </a:p>
          <a:p>
            <a:r>
              <a:rPr lang="en-GB" dirty="0"/>
              <a:t>Tako lahko vsakdo ustvarja in deli lažne novice, ne da bi ga kdo odkril ali kaznoval. Poleg tega je mogoče nekatere tehnike umetne inteligence, kot sta strojno učenje in globoko učenje, uporabiti za ustvarjanje in manipulacijo lažnih vsebin, kot so slike, videoposnetki ali besedila, s katerimi je mogoče zavajati ljudi in jih prepričati, da so resnične.</a:t>
            </a:r>
            <a:endParaRPr lang="de-AT" dirty="0"/>
          </a:p>
          <a:p>
            <a:endParaRPr lang="de-AT"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999" y="1066799"/>
            <a:ext cx="4109001" cy="4910667"/>
          </a:xfrm>
          <a:prstGeom prst="rect">
            <a:avLst/>
          </a:prstGeom>
        </p:spPr>
      </p:pic>
      <p:sp>
        <p:nvSpPr>
          <p:cNvPr id="5" name="Textfeld 5">
            <a:extLst>
              <a:ext uri="{FF2B5EF4-FFF2-40B4-BE49-F238E27FC236}">
                <a16:creationId xmlns:a16="http://schemas.microsoft.com/office/drawing/2014/main" id="{D2D02E51-8326-4615-5AB8-DA30901BC775}"/>
              </a:ext>
            </a:extLst>
          </p:cNvPr>
          <p:cNvSpPr txBox="1"/>
          <p:nvPr/>
        </p:nvSpPr>
        <p:spPr>
          <a:xfrm>
            <a:off x="9331263" y="6513267"/>
            <a:ext cx="3183466" cy="276999"/>
          </a:xfrm>
          <a:prstGeom prst="rect">
            <a:avLst/>
          </a:prstGeom>
          <a:noFill/>
        </p:spPr>
        <p:txBody>
          <a:bodyPr wrap="square" rtlCol="0">
            <a:spAutoFit/>
          </a:bodyPr>
          <a:lstStyle/>
          <a:p>
            <a:pPr algn="ctr"/>
            <a:r>
              <a:rPr lang="de-DE" sz="1200" dirty="0">
                <a:hlinkClick r:id="rId4"/>
              </a:rPr>
              <a:t>Vir slike </a:t>
            </a:r>
            <a:r>
              <a:rPr lang="de-DE" sz="1200" dirty="0"/>
              <a:t>| </a:t>
            </a:r>
            <a:r>
              <a:rPr lang="de-DE" sz="1200" dirty="0" err="1">
                <a:hlinkClick r:id="rId5"/>
              </a:rPr>
              <a:t>Licenca Unsplash</a:t>
            </a:r>
            <a:endParaRPr lang="de-AT" sz="1200" dirty="0" err="1"/>
          </a:p>
        </p:txBody>
      </p:sp>
    </p:spTree>
    <p:extLst>
      <p:ext uri="{BB962C8B-B14F-4D97-AF65-F5344CB8AC3E}">
        <p14:creationId xmlns:p14="http://schemas.microsoft.com/office/powerpoint/2010/main" val="326474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8" y="1219397"/>
            <a:ext cx="8058819" cy="5350735"/>
          </a:xfrm>
        </p:spPr>
        <p:txBody>
          <a:bodyPr>
            <a:normAutofit/>
          </a:bodyPr>
          <a:lstStyle/>
          <a:p>
            <a:r>
              <a:rPr lang="en-GB" sz="2800" b="1" dirty="0">
                <a:solidFill>
                  <a:srgbClr val="D8134D"/>
                </a:solidFill>
              </a:rPr>
              <a:t>Dejavniki, ki prispevajo k hitremu širjenju lažnih novic na spletu</a:t>
            </a:r>
          </a:p>
          <a:p>
            <a:pPr lvl="0"/>
            <a:r>
              <a:rPr lang="en-GB" sz="2000" b="1" dirty="0"/>
              <a:t>Platforme družabnih medijev:</a:t>
            </a:r>
            <a:r>
              <a:rPr lang="en-GB" sz="2000" dirty="0"/>
              <a:t> Razširjena uporaba družbenih medijev omogoča hitro izmenjavo lažnih novic, ki v nekaj trenutkih dosežejo veliko občinstvo.</a:t>
            </a:r>
            <a:endParaRPr lang="de-AT" sz="2000" dirty="0"/>
          </a:p>
          <a:p>
            <a:pPr lvl="0"/>
            <a:r>
              <a:rPr lang="en-GB" sz="2000" b="1" dirty="0"/>
              <a:t>Potrditvena pristranskost: </a:t>
            </a:r>
            <a:r>
              <a:rPr lang="en-GB" sz="2000" dirty="0"/>
              <a:t>Ljudje so nagnjeni k temu, da verjamejo in delijo informacije, ki so v skladu z njihovimi obstoječimi prepričanji, zato so dovzetni za lažne novice, ki potrjujejo njihove predsodke.</a:t>
            </a:r>
            <a:endParaRPr lang="de-AT" sz="2000" dirty="0"/>
          </a:p>
          <a:p>
            <a:pPr lvl="0"/>
            <a:r>
              <a:rPr lang="en-GB" sz="2000" b="1" dirty="0"/>
              <a:t>Odmevne komore:</a:t>
            </a:r>
            <a:r>
              <a:rPr lang="en-GB" sz="2000" dirty="0"/>
              <a:t> Spletne skupnosti ali zbornice odmevov krepijo prepričanja posameznikov, saj jih izpostavljajo podobno mislečim vsebinam, kar dodatno spodbuja širjenje lažnih novic v teh zaprtih krogih.</a:t>
            </a:r>
            <a:endParaRPr lang="de-AT" sz="2000" dirty="0"/>
          </a:p>
          <a:p>
            <a:pPr lvl="0"/>
            <a:r>
              <a:rPr lang="en-GB" sz="2000" b="1" dirty="0"/>
              <a:t>Pomanjkanje medijske pismenosti:</a:t>
            </a:r>
            <a:r>
              <a:rPr lang="en-GB" sz="2000" dirty="0"/>
              <a:t> Mnogi posamezniki nimajo sposobnosti kritičnega razmišljanja, ki so potrebne za razlikovanje med zanesljivimi in nezanesljivimi viri, zato so bolj dovzetni za lažne novice.</a:t>
            </a:r>
            <a:endParaRPr lang="de-AT" sz="2000" dirty="0"/>
          </a:p>
          <a:p>
            <a:endParaRPr lang="de-AT"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120" y="1354666"/>
            <a:ext cx="3430721" cy="4741333"/>
          </a:xfrm>
          <a:prstGeom prst="rect">
            <a:avLst/>
          </a:prstGeom>
        </p:spPr>
      </p:pic>
      <p:sp>
        <p:nvSpPr>
          <p:cNvPr id="3" name="Textfeld 5">
            <a:extLst>
              <a:ext uri="{FF2B5EF4-FFF2-40B4-BE49-F238E27FC236}">
                <a16:creationId xmlns:a16="http://schemas.microsoft.com/office/drawing/2014/main" id="{A4A772DA-1F37-46CD-A2FA-B44CB32D3A3C}"/>
              </a:ext>
            </a:extLst>
          </p:cNvPr>
          <p:cNvSpPr txBox="1"/>
          <p:nvPr/>
        </p:nvSpPr>
        <p:spPr>
          <a:xfrm>
            <a:off x="9331263" y="6513267"/>
            <a:ext cx="3183466" cy="276999"/>
          </a:xfrm>
          <a:prstGeom prst="rect">
            <a:avLst/>
          </a:prstGeom>
          <a:noFill/>
        </p:spPr>
        <p:txBody>
          <a:bodyPr wrap="square" rtlCol="0">
            <a:spAutoFit/>
          </a:bodyPr>
          <a:lstStyle/>
          <a:p>
            <a:pPr algn="ctr"/>
            <a:r>
              <a:rPr lang="de-DE" sz="1200" dirty="0">
                <a:hlinkClick r:id="rId4"/>
              </a:rPr>
              <a:t>Vir slike </a:t>
            </a:r>
            <a:r>
              <a:rPr lang="de-DE" sz="1200" dirty="0"/>
              <a:t>| </a:t>
            </a:r>
            <a:r>
              <a:rPr lang="de-DE" sz="1200" dirty="0" err="1">
                <a:hlinkClick r:id="rId5"/>
              </a:rPr>
              <a:t>Licenca Unsplash</a:t>
            </a:r>
            <a:endParaRPr lang="de-AT" sz="1200" dirty="0" err="1"/>
          </a:p>
        </p:txBody>
      </p:sp>
    </p:spTree>
    <p:extLst>
      <p:ext uri="{BB962C8B-B14F-4D97-AF65-F5344CB8AC3E}">
        <p14:creationId xmlns:p14="http://schemas.microsoft.com/office/powerpoint/2010/main" val="778692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7_Digital_Skills_SI"/>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okEJ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CiQQ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KJBC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CiQQ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CiQQ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CiQQ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okEJYFQaV5GsAAABvAAAAHAAAAHVuaXZlcnNhbC9sb2NhbF9zZXR0aW5ncy54bWwNyrEKwkAMANC9XxEySB3Uugn2rpujCK0fENogB7mk9ELRv/e2N7x++GaBnbeSTANezx0C62xL0k/A9/Q43RCKky4kphxQDWGITS82k4zsXmOBVejH28S5wvlJuc4XqbOkAu1B/B6PeInNH1BLAwQUAAIACAAokEJ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KJBCWOohDhNLAAAAbAAAABsAAAB1bml2ZXJzYWwvdW5pdmVyc2FsLnBuZy54bWyzsa/IzVEoSy0qzszPs1Uy1DNQsrfj5bIpKEoty0wtV6gAigEFIUBJoRLINUJwyzNTSjKAQiYmFgjBjNTM9IwSoKiBhRlcVB9oKABQSwECAAAUAAIACACpdlBPNmFYAkcDAADhCQAAFAAAAAAAAAABAAAAAAAAAAAAdW5pdmVyc2FsL3BsYXllci54bWxQSwECAAAUAAIACAAokEJYtTf0qBwFAADhEwAAHQAAAAAAAAABAAAAAAB5AwAAdW5pdmVyc2FsL2NvbW1vbl9tZXNzYWdlcy5sbmdQSwECAAAUAAIACAAokEJYFR5gG6MAAAB/AQAALgAAAAAAAAABAAAAAADQCAAAdW5pdmVyc2FsL3BsYXliYWNrX2FuZF9uYXZpZ2F0aW9uX3NldHRpbmdzLnhtbFBLAQIAABQAAgAIACiQQlh0STUfPAQAAAwVAAAnAAAAAAAAAAEAAAAAAL8JAAB1bml2ZXJzYWwvZmxhc2hfcHVibGlzaGluZ19zZXR0aW5ncy54bWxQSwECAAAUAAIACAAokEJYN4uHansDAACsDAAAIQAAAAAAAAABAAAAAABADgAAdW5pdmVyc2FsL2ZsYXNoX3NraW5fc2V0dGluZ3MueG1sUEsBAgAAFAACAAgAKJBCWKavViM2BAAAlhQAACYAAAAAAAAAAQAAAAAA+hEAAHVuaXZlcnNhbC9odG1sX3B1Ymxpc2hpbmdfc2V0dGluZ3MueG1sUEsBAgAAFAACAAgAKJBCWCYPfuiwAQAAbwYAAB8AAAAAAAAAAQAAAAAAdBYAAHVuaXZlcnNhbC9odG1sX3NraW5fc2V0dGluZ3MuanNQSwECAAAUAAIACAAokEJYFQaV5GsAAABvAAAAHAAAAAAAAAABAAAAAABhGAAAdW5pdmVyc2FsL2xvY2FsX3NldHRpbmdzLnhtbFBLAQIAABQAAgAIACiQQljCG66ZaBIAAPdNAAAXAAAAAAAAAAAAAAAAAAYZAAB1bml2ZXJzYWwvdW5pdmVyc2FsLnBuZ1BLAQIAABQAAgAIACiQQljqIQ4TSwAAAGwAAAAbAAAAAAAAAAEAAAAAAKMrAAB1bml2ZXJzYWwvdW5pdmVyc2FsLnBuZy54bWxQSwUGAAAAAAoACgAGAwAAJywAAAAA"/>
  <p:tag name="ISPRING_LMS_API_VERSION" val="SCORM 1.2"/>
  <p:tag name="ISPRING_ULTRA_SCORM_COURSE_ID" val="D856923D-1255-4000-B1FC-E18707FF5E1D"/>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SL\\SL&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7_Digital_Skills_SI"/>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2465</Words>
  <Application>Microsoft Office PowerPoint</Application>
  <PresentationFormat>Ευρεία οθόνη</PresentationFormat>
  <Paragraphs>150</Paragraphs>
  <Slides>24</Slides>
  <Notes>24</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24</vt:i4>
      </vt:variant>
    </vt:vector>
  </HeadingPairs>
  <TitlesOfParts>
    <vt:vector size="34"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Partnerji</vt:lpstr>
      <vt:lpstr>Moduli</vt:lpstr>
      <vt:lpstr>Cilji</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Reference in nadaljnje branje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7_Digital_Skills_SI</dc:title>
  <dc:creator>pantelis bbalaouras</dc:creator>
  <cp:keywords>, docId:C7095EF2050D5C7292B5513F7AB162F2</cp:keywords>
  <cp:lastModifiedBy>pantelis</cp:lastModifiedBy>
  <cp:revision>130</cp:revision>
  <dcterms:created xsi:type="dcterms:W3CDTF">2020-06-02T13:31:56Z</dcterms:created>
  <dcterms:modified xsi:type="dcterms:W3CDTF">2024-02-02T16:02:26Z</dcterms:modified>
</cp:coreProperties>
</file>