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12" r:id="rId2"/>
    <p:sldId id="444" r:id="rId3"/>
    <p:sldId id="509" r:id="rId4"/>
    <p:sldId id="420" r:id="rId5"/>
    <p:sldId id="295" r:id="rId6"/>
    <p:sldId id="515" r:id="rId7"/>
    <p:sldId id="513" r:id="rId8"/>
    <p:sldId id="514" r:id="rId9"/>
    <p:sldId id="522" r:id="rId10"/>
    <p:sldId id="524" r:id="rId11"/>
    <p:sldId id="523" r:id="rId12"/>
    <p:sldId id="516" r:id="rId13"/>
    <p:sldId id="518" r:id="rId14"/>
    <p:sldId id="519" r:id="rId15"/>
    <p:sldId id="520" r:id="rId16"/>
    <p:sldId id="525" r:id="rId17"/>
    <p:sldId id="526" r:id="rId18"/>
    <p:sldId id="325" r:id="rId19"/>
    <p:sldId id="527" r:id="rId20"/>
    <p:sldId id="442" r:id="rId21"/>
  </p:sldIdLst>
  <p:sldSz cx="12192000" cy="6858000"/>
  <p:notesSz cx="6858000" cy="9144000"/>
  <p:custDataLst>
    <p:tags r:id="rId2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1F"/>
    <a:srgbClr val="004899"/>
    <a:srgbClr val="E89704"/>
    <a:srgbClr val="D8134D"/>
    <a:srgbClr val="38289E"/>
    <a:srgbClr val="E24231"/>
    <a:srgbClr val="D7124E"/>
    <a:srgbClr val="1F9ED7"/>
    <a:srgbClr val="D71921"/>
    <a:srgbClr val="1C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52380-DD8B-49BC-ABE6-62F4A74EA217}" v="2" dt="2023-11-22T14:58:30.2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0436" autoAdjust="0"/>
  </p:normalViewPr>
  <p:slideViewPr>
    <p:cSldViewPr snapToGrid="0">
      <p:cViewPr varScale="1">
        <p:scale>
          <a:sx n="75" d="100"/>
          <a:sy n="75" d="100"/>
        </p:scale>
        <p:origin x="90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Paulusse" userId="1f5f41b363f6e14e" providerId="LiveId" clId="{15A52380-DD8B-49BC-ABE6-62F4A74EA217}"/>
    <pc:docChg chg="modSld">
      <pc:chgData name="Tim Paulusse" userId="1f5f41b363f6e14e" providerId="LiveId" clId="{15A52380-DD8B-49BC-ABE6-62F4A74EA217}" dt="2023-11-22T15:05:08.222" v="2" actId="20577"/>
      <pc:docMkLst>
        <pc:docMk/>
      </pc:docMkLst>
      <pc:sldChg chg="modSp">
        <pc:chgData name="Tim Paulusse" userId="1f5f41b363f6e14e" providerId="LiveId" clId="{15A52380-DD8B-49BC-ABE6-62F4A74EA217}" dt="2023-11-22T14:58:30.218" v="1" actId="20577"/>
        <pc:sldMkLst>
          <pc:docMk/>
          <pc:sldMk cId="1041830205" sldId="509"/>
        </pc:sldMkLst>
        <pc:graphicFrameChg chg="mod">
          <ac:chgData name="Tim Paulusse" userId="1f5f41b363f6e14e" providerId="LiveId" clId="{15A52380-DD8B-49BC-ABE6-62F4A74EA217}" dt="2023-11-22T14:58:30.218" v="1" actId="20577"/>
          <ac:graphicFrameMkLst>
            <pc:docMk/>
            <pc:sldMk cId="1041830205" sldId="509"/>
            <ac:graphicFrameMk id="2" creationId="{75A844CB-C6DD-64D8-6F2A-DB8F426089B8}"/>
          </ac:graphicFrameMkLst>
        </pc:graphicFrameChg>
      </pc:sldChg>
      <pc:sldChg chg="modSp mod">
        <pc:chgData name="Tim Paulusse" userId="1f5f41b363f6e14e" providerId="LiveId" clId="{15A52380-DD8B-49BC-ABE6-62F4A74EA217}" dt="2023-11-22T15:05:08.222" v="2" actId="20577"/>
        <pc:sldMkLst>
          <pc:docMk/>
          <pc:sldMk cId="2774467393" sldId="514"/>
        </pc:sldMkLst>
        <pc:spChg chg="mod">
          <ac:chgData name="Tim Paulusse" userId="1f5f41b363f6e14e" providerId="LiveId" clId="{15A52380-DD8B-49BC-ABE6-62F4A74EA217}" dt="2023-11-22T15:05:08.222" v="2" actId="20577"/>
          <ac:spMkLst>
            <pc:docMk/>
            <pc:sldMk cId="2774467393" sldId="514"/>
            <ac:spMk id="6" creationId="{13725DC3-E1D4-4E92-AF5A-F0DED3AA5B9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 lIns="121920"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1. </a:t>
          </a:r>
          <a:r>
            <a:rPr lang="sk-SK" sz="3200" kern="1200" dirty="0">
              <a:solidFill>
                <a:schemeClr val="tx1"/>
              </a:solidFill>
            </a:rPr>
            <a:t>Povedomie</a:t>
          </a:r>
          <a:r>
            <a:rPr lang="en-US" sz="3200" kern="1200" dirty="0">
              <a:solidFill>
                <a:schemeClr val="tx1"/>
              </a:solidFill>
            </a:rPr>
            <a:t> 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lang="el-GR"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 lang="el-GR"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</a:pPr>
          <a:r>
            <a:rPr lang="en-US" sz="3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 lang="en-GB"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 lang="en-GB"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22104" custLinFactNeighborX="-5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1. </a:t>
          </a:r>
          <a:r>
            <a:rPr lang="sk-SK" sz="3200" kern="1200" dirty="0">
              <a:solidFill>
                <a:schemeClr val="tx1"/>
              </a:solidFill>
            </a:rPr>
            <a:t>Povedomie</a:t>
          </a:r>
          <a:r>
            <a:rPr lang="en-US" sz="3200" kern="1200" dirty="0">
              <a:solidFill>
                <a:schemeClr val="tx1"/>
              </a:solidFill>
            </a:rPr>
            <a:t> </a:t>
          </a:r>
          <a:endParaRPr lang="el-GR" sz="3200" kern="120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50261"/>
        <a:ext cx="4861295" cy="929078"/>
      </dsp:txXfrm>
    </dsp:sp>
    <dsp:sp modelId="{288E5028-B57D-41A4-A329-2A81DBAE6A20}">
      <dsp:nvSpPr>
        <dsp:cNvPr id="0" name=""/>
        <dsp:cNvSpPr/>
      </dsp:nvSpPr>
      <dsp:spPr>
        <a:xfrm>
          <a:off x="0" y="1175325"/>
          <a:ext cx="4961817" cy="102960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2. Kritické myslenie</a:t>
          </a:r>
          <a:endParaRPr lang="el-GR" sz="3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0261" y="1225586"/>
        <a:ext cx="4861295" cy="929078"/>
      </dsp:txXfrm>
    </dsp:sp>
    <dsp:sp modelId="{8CDB7BC7-8DB4-48B4-844D-150D6BC9A281}">
      <dsp:nvSpPr>
        <dsp:cNvPr id="0" name=""/>
        <dsp:cNvSpPr/>
      </dsp:nvSpPr>
      <dsp:spPr>
        <a:xfrm>
          <a:off x="0" y="2394834"/>
          <a:ext cx="4961817" cy="102960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3. Riešenie konfliktov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2445095"/>
        <a:ext cx="4861295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effectLst/>
            </a:rPr>
            <a:t>4. </a:t>
          </a: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Umožnenie dialógu 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5. Etika</a:t>
          </a:r>
          <a:endParaRPr lang="el-GR" sz="3200" kern="120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6. Reflexívne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rPr>
            <a:t>7. Digitálne zručnosti </a:t>
          </a:r>
          <a:endParaRPr lang="el-GR" sz="3200" kern="120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14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10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97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070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500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61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193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865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27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256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55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300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44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1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55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87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Kritické myslenie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pic>
        <p:nvPicPr>
          <p:cNvPr id="12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66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 dirty="0"/>
              <a:t>Unit 1</a:t>
            </a:r>
            <a:br>
              <a:rPr lang="en-US" dirty="0"/>
            </a:br>
            <a:r>
              <a:rPr lang="el-GR" dirty="0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8" name="TextBox 80">
            <a:extLst>
              <a:ext uri="{FF2B5EF4-FFF2-40B4-BE49-F238E27FC236}">
                <a16:creationId xmlns:a16="http://schemas.microsoft.com/office/drawing/2014/main" id="{C2D43A71-8DDC-1F3F-9E09-D085147502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Kritické myslenie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26F1A8-B94F-FCEA-B90B-FF2A185515EB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FFB98-0BB5-2AC3-20D2-958B62EEC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:a16="http://schemas.microsoft.com/office/drawing/2014/main" id="{4B673773-7846-5C06-BF22-BAC38EE2D7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Kritické myslenie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CEA9D3C1-8B62-94A4-357D-784D83E0206C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F6AEE-D048-27A1-A4FD-777C5BCC18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9" name="TextBox 80">
            <a:extLst>
              <a:ext uri="{FF2B5EF4-FFF2-40B4-BE49-F238E27FC236}">
                <a16:creationId xmlns:a16="http://schemas.microsoft.com/office/drawing/2014/main" id="{658FDC2B-DDF7-5E04-E729-E7AB491B9F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defPPr>
              <a:defRPr lang="el-GR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/>
            <a:r>
              <a:rPr lang="sk-SK" alt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Kritické myslenie</a:t>
            </a:r>
            <a:endParaRPr lang="en-US" alt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9D1B87FB-78DD-C185-42ED-AF904AA07618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3BFEB-800B-BB45-ED5A-93E9A12E32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pressinstitute.org/publications/six-critical-questions-can-use-evaluate-media-conte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s://www.freepik.com/free-vector/business-idea-generation-plan-development-pensive-man-with-lightbulb-cartoon-character-technical-mindset-entrepreneurial-mind-brainstorming-process_11668582.htm#query=critical%20thinking&amp;position=29&amp;from_view=search&amp;track=a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963721422112157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eforum.org/agenda/2023/02/critical-thinking-ignoring-brai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963721422112157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hyperlink" Target="https://www.freepik.com/free-vector/creative-characters-putting-idea-bulbs-into-huge-head_18733439.htm#page=2&amp;query=critical%20thinking&amp;position=26&amp;from_view=search&amp;track=ais" TargetMode="External"/><Relationship Id="rId4" Type="http://schemas.openxmlformats.org/officeDocument/2006/relationships/hyperlink" Target="https://sheg.stanford.edu/upload/V3LessonPlans/Executive%20Summary%2011.21.16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262-4079(16)32234-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hyperlink" Target="https://www.freepik.com/free-vector/curiosity-brain-concept-illustration_36242174.htm#page=3&amp;query=critical%20thinking&amp;position=31&amp;from_view=search&amp;track=ais" TargetMode="External"/><Relationship Id="rId4" Type="http://schemas.openxmlformats.org/officeDocument/2006/relationships/hyperlink" Target="https://doi.org/10.1080/10304312.2021.199235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edpsych.2016.10.00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aluchja-zajecia.home.amu.edu.pl/seminarium_fakult/sem_f_krytyczne/Critical%20Thinking%20A%20Literature%20Review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hyperlink" Target="https://www.freepik.com/free-vector/team-crisis-managers-solving-businessman-problems-employees-with-lightbulb-unraveling-tangle-vector-illustration-teamwork-solution-management-concept_10613678.htm#page=5&amp;query=critical%20thinking&amp;position=15&amp;from_view=search&amp;track=ai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luchja-zajecia.home.amu.edu.pl/seminarium_fakult/sem_f_krytyczne/Critical%20Thinking%20A%20Literature%20Review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056305120984444" TargetMode="External"/><Relationship Id="rId7" Type="http://schemas.openxmlformats.org/officeDocument/2006/relationships/hyperlink" Target="https://americanpressinstitute.org/publications/six-critical-questions-can-use-evaluate-media-conte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177/1529100612451018" TargetMode="External"/><Relationship Id="rId5" Type="http://schemas.openxmlformats.org/officeDocument/2006/relationships/hyperlink" Target="https://doi.org/10.1177/09637214221121570" TargetMode="External"/><Relationship Id="rId4" Type="http://schemas.openxmlformats.org/officeDocument/2006/relationships/hyperlink" Target="https://data.parliament.uk/writtenevidence/committeeevidence.svc/evidencedocument/culture-media-and-sport-%20committee/fake-news/written/48215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heg.stanford.edu/upload/V3LessonPlans/Executive%20Summary%2011.21.16.pdf" TargetMode="External"/><Relationship Id="rId7" Type="http://schemas.openxmlformats.org/officeDocument/2006/relationships/hyperlink" Target="https://www.weforum.org/agenda/2023/02/critical-thinking-ignoring-brai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080/10304312.2021.1992352" TargetMode="External"/><Relationship Id="rId5" Type="http://schemas.openxmlformats.org/officeDocument/2006/relationships/hyperlink" Target="https://edoc.coe.int/en/media/7495-information-disorder-toward-an-interdisciplinary-framework-for-research-and-policy-making.html" TargetMode="External"/><Relationship Id="rId4" Type="http://schemas.openxmlformats.org/officeDocument/2006/relationships/hyperlink" Target="https://doi.org/10.1162/dmal.9780262562324.07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luchja-zajecia.home.amu.edu.pl/seminarium_fakult/sem_f_krytyczne/Critical%20Thinking%20A%20Literature%20Review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s://www.freepik.com/free-vector/innovative-ideas-generation-creative-thinking-cognitive-insight-inspiration-genius-inventive-mind-successful-problem-solution-search_11668593.htm#query=critical%20thinking&amp;position=2&amp;from_view=search&amp;track=a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luchja-zajecia.home.amu.edu.pl/seminarium_fakult/sem_f_krytyczne/Critical%20Thinking%20A%20Literature%20Review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s://www.freepik.com/free-vector/design-structure-matrix-abstract-concept_12085239.htm#query=components&amp;position=13&amp;from_view=search&amp;track=sp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parliament.uk/writtenevidence/committeeevidence.svc/evidencedocument/culture-media-and-sport-%20committee/fake-news/written/48215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205630512098444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be/books/about/Thinking_Fast_and_Slow.html?id=AV9x8XakdV0C&amp;redir_esc=y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reepik.com/free-vector/critical-thinking-concept-illustration_20863438.htm#query=critical%20thinking&amp;position=3&amp;from_view=search&amp;track=ais" TargetMode="External"/><Relationship Id="rId5" Type="http://schemas.openxmlformats.org/officeDocument/2006/relationships/hyperlink" Target="https://doi.org/10.1162/dmal.9780262562324.073" TargetMode="External"/><Relationship Id="rId4" Type="http://schemas.openxmlformats.org/officeDocument/2006/relationships/hyperlink" Target="https://doi.org/10.1002/asi.206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6000" b="1" i="0" u="none" strike="noStrike" kern="1200" cap="none" spc="0" normalizeH="0" baseline="0" dirty="0">
                <a:ln>
                  <a:noFill/>
                </a:ln>
                <a:solidFill>
                  <a:srgbClr val="D7124E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</a:rPr>
              <a:t>Modul </a:t>
            </a:r>
            <a:r>
              <a:rPr lang="sk-SK" sz="6000" b="1" dirty="0">
                <a:solidFill>
                  <a:srgbClr val="D7124E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2 </a:t>
            </a:r>
            <a:r>
              <a:rPr lang="sk-SK" sz="6000" b="1" dirty="0">
                <a:solidFill>
                  <a:schemeClr val="tx1"/>
                </a:solidFill>
                <a:effectLst/>
                <a:latin typeface="Calibri Light" panose="020F0302020204030204"/>
                <a:ea typeface="Verdana" panose="020B0604030504040204" pitchFamily="34" charset="0"/>
              </a:rPr>
              <a:t>Kritické myslenie</a:t>
            </a:r>
            <a:endParaRPr lang="sk-SK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dirty="0">
                <a:ln>
                  <a:noFill/>
                </a:ln>
                <a:solidFill>
                  <a:srgbClr val="E8970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https://www.costaid.eu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660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Skeptické poznanie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2552700"/>
            <a:ext cx="7915275" cy="36766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dirty="0">
                <a:solidFill>
                  <a:srgbClr val="333333"/>
                </a:solidFill>
              </a:rPr>
              <a:t>Typ: O aký druh obsahu ide?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dirty="0">
                <a:solidFill>
                  <a:srgbClr val="333333"/>
                </a:solidFill>
              </a:rPr>
              <a:t>Zdroj: Kto a aké sú citované zdroje a prečo by som im mal veriť?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dirty="0">
                <a:solidFill>
                  <a:srgbClr val="333333"/>
                </a:solidFill>
              </a:rPr>
              <a:t>Dôkazy: Aké sú dôkazy a ako boli overené?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dirty="0">
                <a:solidFill>
                  <a:srgbClr val="333333"/>
                </a:solidFill>
              </a:rPr>
              <a:t>Výklad: Je hlavná myšlienka diela dokázaná dôkazmi?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dirty="0">
                <a:solidFill>
                  <a:srgbClr val="333333"/>
                </a:solidFill>
              </a:rPr>
              <a:t>Úplnosť: Čo chýba? Aké by mohlo byť alternatívne vysvetlenie alebo pochopenie?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dirty="0">
                <a:solidFill>
                  <a:srgbClr val="333333"/>
                </a:solidFill>
              </a:rPr>
              <a:t>Znalosti: Učím sa každý deň to, čo potrebujem?</a:t>
            </a:r>
            <a:endParaRPr lang="sk-SK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15575" y="6429375"/>
            <a:ext cx="187642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dirty="0">
                <a:hlinkClick r:id="rId3"/>
              </a:rPr>
              <a:t>Zdroj </a:t>
            </a:r>
            <a:r>
              <a:rPr lang="sk-SK" sz="1400" dirty="0"/>
              <a:t>| </a:t>
            </a:r>
            <a:r>
              <a:rPr lang="sk-SK" sz="1400" dirty="0">
                <a:hlinkClick r:id="rId4"/>
              </a:rPr>
              <a:t>Zdroj obrázkov</a:t>
            </a:r>
            <a:endParaRPr lang="sk-SK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1391" y="1718146"/>
            <a:ext cx="10986301" cy="1046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333333"/>
                </a:solidFill>
              </a:rPr>
              <a:t>Novinári i overovatelia faktov pri svojej práci systematicky spracúvajú a hodnotia informácie pomocou nasledujúcich </a:t>
            </a:r>
            <a:r>
              <a:rPr lang="sk-SK" sz="2000" b="1" dirty="0">
                <a:solidFill>
                  <a:srgbClr val="333333"/>
                </a:solidFill>
              </a:rPr>
              <a:t>šiestich otázok, </a:t>
            </a:r>
            <a:r>
              <a:rPr lang="sk-SK" sz="2000" dirty="0">
                <a:solidFill>
                  <a:srgbClr val="333333"/>
                </a:solidFill>
              </a:rPr>
              <a:t>ktoré tvoria princíp </a:t>
            </a:r>
            <a:r>
              <a:rPr lang="sk-SK" sz="2000" b="1" dirty="0">
                <a:solidFill>
                  <a:srgbClr val="333333"/>
                </a:solidFill>
              </a:rPr>
              <a:t>"skeptického poznania"</a:t>
            </a:r>
            <a:r>
              <a:rPr lang="sk-SK" sz="2000" dirty="0">
                <a:solidFill>
                  <a:srgbClr val="333333"/>
                </a:solidFill>
              </a:rPr>
              <a:t>.</a:t>
            </a:r>
          </a:p>
          <a:p>
            <a:pPr algn="l"/>
            <a:endParaRPr lang="sk-SK" sz="2200" dirty="0"/>
          </a:p>
        </p:txBody>
      </p:sp>
      <p:pic>
        <p:nvPicPr>
          <p:cNvPr id="3074" name="Picture 2" descr="Free vector business idea generation. plan development. pensive man with lightbulb cartoon character. technical mindset, entrepreneurial mind, brainstorming process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33" y="2552700"/>
            <a:ext cx="3663217" cy="36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Kritické ignorovanie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4293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k-SK" sz="2200" dirty="0">
                <a:solidFill>
                  <a:srgbClr val="333333"/>
                </a:solidFill>
              </a:rPr>
              <a:t>Komplexné digitálne prostredie obsahujúce neustále podnety, ktoré sa uchádzajú o našu pozornosť, sťažuje, ak nie znemožňuje, používanie týchto šiestich otázok pri každej informácii, s ktorou sa stretneme. </a:t>
            </a:r>
          </a:p>
          <a:p>
            <a:pPr>
              <a:lnSpc>
                <a:spcPct val="120000"/>
              </a:lnSpc>
            </a:pPr>
            <a:r>
              <a:rPr lang="sk-SK" sz="2200" dirty="0">
                <a:solidFill>
                  <a:srgbClr val="333333"/>
                </a:solidFill>
              </a:rPr>
              <a:t>Namiesto podpory kritického myslenia o každej informácii je dôležité, aby sme vedeli, do ktorých informácií môžeme investovať svoje obmedzené kognitívne/</a:t>
            </a:r>
            <a:r>
              <a:rPr lang="sk-SK" sz="2200" dirty="0" err="1">
                <a:solidFill>
                  <a:srgbClr val="333333"/>
                </a:solidFill>
              </a:rPr>
              <a:t>pozornostné</a:t>
            </a:r>
            <a:r>
              <a:rPr lang="sk-SK" sz="2200" dirty="0">
                <a:solidFill>
                  <a:srgbClr val="333333"/>
                </a:solidFill>
              </a:rPr>
              <a:t> kapacity a ktoré informácie je lepšie ignorovať, aby sme nevyčerpali svoje mentálne zdroje. </a:t>
            </a:r>
          </a:p>
          <a:p>
            <a:pPr>
              <a:lnSpc>
                <a:spcPct val="120000"/>
              </a:lnSpc>
            </a:pPr>
            <a:r>
              <a:rPr lang="sk-SK" sz="2200" dirty="0">
                <a:solidFill>
                  <a:srgbClr val="333333"/>
                </a:solidFill>
              </a:rPr>
              <a:t>Táto rovnováha medzi tým, čo ignorovať online a do čoho investovať čas a úsilie, sa nazýva </a:t>
            </a:r>
            <a:r>
              <a:rPr lang="sk-SK" sz="2200" b="1" dirty="0">
                <a:solidFill>
                  <a:srgbClr val="333333"/>
                </a:solidFill>
              </a:rPr>
              <a:t>"kritické ignorovanie"</a:t>
            </a:r>
            <a:r>
              <a:rPr lang="sk-SK" sz="2200" dirty="0">
                <a:solidFill>
                  <a:srgbClr val="333333"/>
                </a:solidFill>
              </a:rPr>
              <a:t>. Kritické ignorovanie predstavuje pre pedagógov zmenu paradigmy od zamerania sa na analýzu informácií k sile ignorovania informácií. Kritické ignorovanie sa považuje za nové kritické myslenie pre digitálny vek.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01300" y="6438900"/>
            <a:ext cx="20574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dirty="0">
                <a:hlinkClick r:id="rId3"/>
              </a:rPr>
              <a:t>Zdroj 1 </a:t>
            </a:r>
            <a:r>
              <a:rPr lang="sk-SK" sz="1400" dirty="0"/>
              <a:t>| </a:t>
            </a:r>
            <a:r>
              <a:rPr lang="sk-SK" sz="1400" dirty="0">
                <a:hlinkClick r:id="rId4"/>
              </a:rPr>
              <a:t>Zdroj 2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8333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838822"/>
            <a:ext cx="11059692" cy="605096"/>
          </a:xfrm>
        </p:spPr>
        <p:txBody>
          <a:bodyPr/>
          <a:lstStyle/>
          <a:p>
            <a:r>
              <a:rPr lang="sk-SK" dirty="0"/>
              <a:t>Tri nástroje kritického myslenia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9" y="1443918"/>
            <a:ext cx="9121331" cy="4429351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b="1" i="0" dirty="0">
                <a:solidFill>
                  <a:srgbClr val="333333"/>
                </a:solidFill>
                <a:effectLst/>
              </a:rPr>
              <a:t>Sebaovládanie </a:t>
            </a:r>
            <a:r>
              <a:rPr lang="sk-SK" sz="2000" dirty="0">
                <a:solidFill>
                  <a:srgbClr val="333333"/>
                </a:solidFill>
              </a:rPr>
              <a:t>zahŕňa používanie </a:t>
            </a:r>
            <a:r>
              <a:rPr lang="sk-SK" sz="2000" b="0" i="0" dirty="0">
                <a:solidFill>
                  <a:srgbClr val="333333"/>
                </a:solidFill>
                <a:effectLst/>
              </a:rPr>
              <a:t>stratégií </a:t>
            </a:r>
            <a:r>
              <a:rPr lang="sk-SK" sz="2000" dirty="0">
                <a:solidFill>
                  <a:srgbClr val="333333"/>
                </a:solidFill>
              </a:rPr>
              <a:t>situačnej </a:t>
            </a:r>
            <a:r>
              <a:rPr lang="sk-SK" sz="2000" b="0" i="0" dirty="0">
                <a:solidFill>
                  <a:srgbClr val="333333"/>
                </a:solidFill>
                <a:effectLst/>
              </a:rPr>
              <a:t>kontroly na </a:t>
            </a:r>
            <a:r>
              <a:rPr lang="sk-SK" sz="2000" dirty="0">
                <a:solidFill>
                  <a:srgbClr val="333333"/>
                </a:solidFill>
              </a:rPr>
              <a:t>efektívne zvládnutie </a:t>
            </a:r>
            <a:r>
              <a:rPr lang="sk-SK" sz="2000" b="0" i="0" dirty="0">
                <a:solidFill>
                  <a:srgbClr val="333333"/>
                </a:solidFill>
                <a:effectLst/>
              </a:rPr>
              <a:t>vystavenia rušivým a </a:t>
            </a:r>
            <a:r>
              <a:rPr lang="sk-SK" sz="2000" dirty="0">
                <a:solidFill>
                  <a:srgbClr val="333333"/>
                </a:solidFill>
              </a:rPr>
              <a:t>ťažko odolateľným podnetom. Táto stratégia zachováva autonómiu používateľov a pomáha im získať kontrolu nad ich informačným prostredím. </a:t>
            </a:r>
          </a:p>
          <a:p>
            <a:pPr lvl="1">
              <a:lnSpc>
                <a:spcPct val="120000"/>
              </a:lnSpc>
            </a:pPr>
            <a:r>
              <a:rPr lang="sk-SK" sz="2000" b="0" i="0" dirty="0">
                <a:solidFill>
                  <a:srgbClr val="333333"/>
                </a:solidFill>
                <a:effectLst/>
              </a:rPr>
              <a:t>Napríklad nastavenie časových limitov na sociálnych sieťach, nastavenie obrazovky v odtieňoch sivej.</a:t>
            </a:r>
          </a:p>
        </p:txBody>
      </p:sp>
      <p:sp>
        <p:nvSpPr>
          <p:cNvPr id="2" name="Rectangle 1"/>
          <p:cNvSpPr/>
          <p:nvPr/>
        </p:nvSpPr>
        <p:spPr>
          <a:xfrm>
            <a:off x="9305924" y="6406453"/>
            <a:ext cx="2592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hlinkClick r:id="rId3"/>
              </a:rPr>
              <a:t>Zdroj 1 </a:t>
            </a:r>
            <a:r>
              <a:rPr lang="sk-SK" sz="1400" dirty="0"/>
              <a:t>| </a:t>
            </a:r>
            <a:r>
              <a:rPr lang="sk-SK" sz="1400" dirty="0">
                <a:hlinkClick r:id="rId4"/>
              </a:rPr>
              <a:t>Zdroj 2 </a:t>
            </a:r>
            <a:r>
              <a:rPr lang="sk-SK" sz="1400" dirty="0"/>
              <a:t>| </a:t>
            </a:r>
            <a:r>
              <a:rPr lang="sk-SK" sz="1400" dirty="0">
                <a:hlinkClick r:id="rId5"/>
              </a:rPr>
              <a:t>Zdroj obrázkov</a:t>
            </a:r>
            <a:endParaRPr lang="sk-SK" sz="1400" dirty="0"/>
          </a:p>
        </p:txBody>
      </p:sp>
      <p:pic>
        <p:nvPicPr>
          <p:cNvPr id="5122" name="Picture 2" descr="Free vector creative characters putting idea bulbs into huge hea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169" y="482537"/>
            <a:ext cx="2915335" cy="29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00" y="3754157"/>
            <a:ext cx="11186325" cy="3123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+mj-lt"/>
              <a:buAutoNum type="arabicPeriod" startAt="2"/>
            </a:pPr>
            <a:r>
              <a:rPr lang="sk-SK" sz="2000" b="1" dirty="0">
                <a:solidFill>
                  <a:srgbClr val="333333"/>
                </a:solidFill>
              </a:rPr>
              <a:t>Laterálne čítanie </a:t>
            </a:r>
            <a:r>
              <a:rPr lang="sk-SK" sz="2000" dirty="0">
                <a:solidFill>
                  <a:srgbClr val="333333"/>
                </a:solidFill>
              </a:rPr>
              <a:t>sa týka overovania informácií opustením zdroja a overením informácií pomocou iného zdroja na inom mieste.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333333"/>
                </a:solidFill>
              </a:rPr>
              <a:t>Napríklad kontrola viacerých spravodajských lokalít o tej istej nahlásenej udalosti.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+mj-lt"/>
              <a:buAutoNum type="arabicPeriod" startAt="2"/>
            </a:pPr>
            <a:r>
              <a:rPr lang="sk-SK" sz="2000" b="1" dirty="0">
                <a:solidFill>
                  <a:srgbClr val="333333"/>
                </a:solidFill>
              </a:rPr>
              <a:t>"Nekŕmte trollov" - heuristika </a:t>
            </a:r>
            <a:r>
              <a:rPr lang="sk-SK" sz="2000" dirty="0">
                <a:solidFill>
                  <a:srgbClr val="333333"/>
                </a:solidFill>
              </a:rPr>
              <a:t>sa týka uvedomenia si toho, že sa netreba zapájať a odmeňovať pozornosť škodlivých online aktérov. 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333333"/>
                </a:solidFill>
              </a:rPr>
              <a:t>Napríklad ich blokovaním a nahlasovaním.</a:t>
            </a:r>
          </a:p>
          <a:p>
            <a:pPr algn="l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15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Budovanie kritického myslenia a vyhýbanie sa skepticizmu, cynizmu a nedôvere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4293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200" b="0" i="0" dirty="0">
                <a:solidFill>
                  <a:srgbClr val="333333"/>
                </a:solidFill>
                <a:effectLst/>
              </a:rPr>
              <a:t>Pri výučbe kritického myslenia o informáciách u žiakov je dôležité dbať na to, aby sa nepodnietila prehnaná skepsa, cynizmus a nedôvera voči médiám. </a:t>
            </a:r>
          </a:p>
          <a:p>
            <a:pPr>
              <a:lnSpc>
                <a:spcPct val="120000"/>
              </a:lnSpc>
            </a:pPr>
            <a:r>
              <a:rPr lang="en-GB" sz="2200" b="1" dirty="0">
                <a:solidFill>
                  <a:srgbClr val="333333"/>
                </a:solidFill>
              </a:rPr>
              <a:t>Medzi zdravým skepticizmom a nedôverou je tenká hranica</a:t>
            </a:r>
            <a:r>
              <a:rPr lang="en-GB" sz="2200" dirty="0">
                <a:solidFill>
                  <a:srgbClr val="333333"/>
                </a:solidFill>
              </a:rPr>
              <a:t>: napriek dobrým úmyslom by mediálna výchova mohla naučiť študentov nedôverovať online informáciám bez toho, aby im poskytla potrebné zručnosti na to, aby sami vedeli určiť, či sú online informácie dôveryhodné. </a:t>
            </a:r>
          </a:p>
          <a:p>
            <a:pPr>
              <a:lnSpc>
                <a:spcPct val="120000"/>
              </a:lnSpc>
            </a:pPr>
            <a:r>
              <a:rPr lang="en-GB" sz="2200" b="0" i="0" dirty="0">
                <a:solidFill>
                  <a:srgbClr val="333333"/>
                </a:solidFill>
                <a:effectLst/>
              </a:rPr>
              <a:t>Výsledkom tohto vývoja môže byť všeobecná nedôvera voči </a:t>
            </a:r>
            <a:r>
              <a:rPr lang="en-GB" sz="2200" dirty="0">
                <a:solidFill>
                  <a:srgbClr val="333333"/>
                </a:solidFill>
              </a:rPr>
              <a:t>médiám a zlé metódy hodnotenia dôveryhodnosti, ktoré zahŕňajú selektívny výskum, ktorý len potvrdzuje už existujúce presvedčenia. </a:t>
            </a:r>
            <a:endParaRPr lang="en-GB" sz="22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29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Uvedomenie si kognitívnych predsudkov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9563154" cy="442935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Aby sa </a:t>
            </a:r>
            <a:r>
              <a:rPr lang="en-US" sz="2000" dirty="0" err="1"/>
              <a:t>predišlo</a:t>
            </a:r>
            <a:r>
              <a:rPr lang="en-US" sz="2000" dirty="0"/>
              <a:t> </a:t>
            </a:r>
            <a:r>
              <a:rPr lang="en-US" sz="2000" dirty="0" err="1"/>
              <a:t>prehnan</a:t>
            </a:r>
            <a:r>
              <a:rPr lang="sk-SK" sz="2000" dirty="0" err="1"/>
              <a:t>ému</a:t>
            </a:r>
            <a:r>
              <a:rPr lang="sk-SK" sz="2000" dirty="0"/>
              <a:t> skepticizmu</a:t>
            </a:r>
            <a:r>
              <a:rPr lang="en-US" sz="2000" dirty="0"/>
              <a:t>, je dôležité, aby sa pedagógovia vyučujúci kritické myslenie o online informáciách nezameriavali len na médiá, ale aj na potenciálne chyby alebo </a:t>
            </a:r>
            <a:r>
              <a:rPr lang="en-US" sz="2000" b="1" dirty="0"/>
              <a:t>kognitívne predsudky </a:t>
            </a:r>
            <a:r>
              <a:rPr lang="en-US" sz="2000" dirty="0"/>
              <a:t>jednotlivcov. 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To zahŕňa výučbu o tom, ako základné presvedčenia ľudí ovplyvňujú ich vzťah k informáciám a správam a čo by sa dalo urobiť, aby sa im pomohlo pristupovať k informáciám uvážlivejšie. </a:t>
            </a:r>
            <a:endParaRPr lang="en-US" sz="2000" dirty="0">
              <a:solidFill>
                <a:srgbClr val="333333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0" i="0" dirty="0">
                <a:solidFill>
                  <a:srgbClr val="333333"/>
                </a:solidFill>
                <a:effectLst/>
              </a:rPr>
              <a:t>Príkladom kognitívneho skreslenia je 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konfirmačné skreslenie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, ku </a:t>
            </a:r>
            <a:r>
              <a:rPr lang="en-US" sz="2000" b="0" i="0" dirty="0">
                <a:solidFill>
                  <a:srgbClr val="333333"/>
                </a:solidFill>
                <a:effectLst/>
              </a:rPr>
              <a:t>ktorému dochádza vtedy, keď majú jednotlivci tendenciu prikláňať sa k informáciám, ktoré potvrdzujú ich už existujúci svetonázor, a nie k informáciám, ktoré sa od neho odchyľujú. Výskum </a:t>
            </a:r>
            <a:r>
              <a:rPr lang="en-US" sz="2000" dirty="0">
                <a:solidFill>
                  <a:srgbClr val="333333"/>
                </a:solidFill>
              </a:rPr>
              <a:t>ukazuje, že ľudia s nesprávnymi informáciami nezmenia svoj názor, keď im boli predložené fakty, ktoré spochybňujú ich presvedčenie; skôr je pravdepodobné, že sa ešte viac pripútajú k svojmu mylnému presvedčeniu. </a:t>
            </a:r>
            <a:endParaRPr lang="en-GB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3550" y="6410325"/>
            <a:ext cx="301942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nl-BE" sz="1400" dirty="0">
                <a:hlinkClick r:id="rId3"/>
              </a:rPr>
              <a:t>Zdroj 1 </a:t>
            </a:r>
            <a:r>
              <a:rPr lang="nl-BE" sz="1400" dirty="0"/>
              <a:t>| </a:t>
            </a:r>
            <a:r>
              <a:rPr lang="nl-BE" sz="1400" dirty="0">
                <a:hlinkClick r:id="rId4"/>
              </a:rPr>
              <a:t>Zdroj 2 </a:t>
            </a:r>
            <a:r>
              <a:rPr lang="nl-BE" sz="1400" dirty="0"/>
              <a:t>| </a:t>
            </a:r>
            <a:r>
              <a:rPr lang="nl-BE" sz="1400" dirty="0">
                <a:hlinkClick r:id="rId5"/>
              </a:rPr>
              <a:t>Zdroj obrázkov</a:t>
            </a:r>
            <a:endParaRPr lang="nl-BE" sz="1400" dirty="0"/>
          </a:p>
        </p:txBody>
      </p:sp>
      <p:pic>
        <p:nvPicPr>
          <p:cNvPr id="6146" name="Picture 2" descr="Free vector curiosity brain concept illustrati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49" y="1619024"/>
            <a:ext cx="2554026" cy="255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Sila zvedavosti pre kritické myslenie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4293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Ak chcete </a:t>
            </a:r>
            <a:r>
              <a:rPr lang="en-US" dirty="0" err="1"/>
              <a:t>predísť</a:t>
            </a:r>
            <a:r>
              <a:rPr lang="en-US" dirty="0"/>
              <a:t> </a:t>
            </a:r>
            <a:r>
              <a:rPr lang="sk-SK" dirty="0"/>
              <a:t>konfirmačnému skresleniu </a:t>
            </a:r>
            <a:r>
              <a:rPr lang="en-US" dirty="0"/>
              <a:t>a podporiť otvorenosť voči rôznym pohľadom na svet, ktoré </a:t>
            </a:r>
            <a:r>
              <a:rPr lang="en-US" dirty="0" err="1"/>
              <a:t>spochybňujú</a:t>
            </a:r>
            <a:r>
              <a:rPr lang="en-US" dirty="0"/>
              <a:t> </a:t>
            </a:r>
            <a:r>
              <a:rPr lang="en-US" dirty="0" err="1"/>
              <a:t>existujúce</a:t>
            </a:r>
            <a:r>
              <a:rPr lang="en-US" dirty="0"/>
              <a:t> presvedčenia, jednoduché poučovanie ľudí a </a:t>
            </a:r>
            <a:r>
              <a:rPr lang="sk-SK" dirty="0"/>
              <a:t>tvrdenie</a:t>
            </a:r>
            <a:r>
              <a:rPr lang="en-US" dirty="0"/>
              <a:t>, že sa mýlia, je neúčinný a možno aj kontraproduktívny prístup.</a:t>
            </a:r>
          </a:p>
          <a:p>
            <a:pPr>
              <a:lnSpc>
                <a:spcPct val="120000"/>
              </a:lnSpc>
            </a:pPr>
            <a:r>
              <a:rPr lang="en-US" dirty="0"/>
              <a:t>Výskumníci sa naopak domnievajú, že kľúčom k stimulácii kritického myslenia môže byť stimulácia </a:t>
            </a:r>
            <a:r>
              <a:rPr lang="en-US" b="1" dirty="0"/>
              <a:t>zvedavosti </a:t>
            </a:r>
            <a:r>
              <a:rPr lang="en-US" dirty="0"/>
              <a:t>jednotlivcov a hľadanie účinných spôsobov, ako vo vzdelávacom systéme a mimo neho podnietiť </a:t>
            </a:r>
            <a:r>
              <a:rPr lang="en-US" b="1" dirty="0"/>
              <a:t>ducha skúmania, </a:t>
            </a:r>
            <a:r>
              <a:rPr lang="en-US" dirty="0"/>
              <a:t>keďže sa ukázalo, že zvedavosť pôsobí proti neobjektívnym informáciám a podporuje otvorenosť mysle. </a:t>
            </a:r>
          </a:p>
          <a:p>
            <a:pPr>
              <a:lnSpc>
                <a:spcPct val="120000"/>
              </a:lnSpc>
            </a:pPr>
            <a:r>
              <a:rPr lang="en-US" dirty="0"/>
              <a:t>Pedagógom sa odporúča, aby navrhli také prístupy k vyučovaniu a učeniu, ktoré umožnia študentom skutočne sa zaujímať o svet tak, aby boli schopní robiť si úsudky o informáciách a prijímať dôkazy, ktoré sú v rozpore s ich presvedčením, a nie len hľadať informácie, ktoré ich potvrdzujú.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sz="2200" dirty="0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1334750" y="6429374"/>
            <a:ext cx="7810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nl-BE" sz="1400" dirty="0">
                <a:hlinkClick r:id="rId3"/>
              </a:rPr>
              <a:t>Zdroj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4763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Stratégie vyučovania kritického myslenia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4293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000" dirty="0"/>
              <a:t>Výskumníci odporúčajú </a:t>
            </a:r>
            <a:r>
              <a:rPr lang="sk-SK" sz="2000" b="1" dirty="0"/>
              <a:t>štyri typy výučby </a:t>
            </a:r>
            <a:r>
              <a:rPr lang="sk-SK" sz="2000" dirty="0"/>
              <a:t>kritického myslenia: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b="1" dirty="0"/>
              <a:t>Explicitné inštrukcie </a:t>
            </a:r>
            <a:r>
              <a:rPr lang="sk-SK" sz="2000" dirty="0"/>
              <a:t>o</a:t>
            </a:r>
            <a:r>
              <a:rPr lang="sk-SK" sz="2000" b="1" dirty="0"/>
              <a:t> </a:t>
            </a:r>
            <a:r>
              <a:rPr lang="sk-SK" sz="2000" dirty="0"/>
              <a:t>kritickom myslení, ktoré zohľadňujú aj dispozičnú/afektívnu zložku kritického myslenia.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000" b="1" dirty="0" err="1"/>
              <a:t>Kolaboratívne</a:t>
            </a:r>
            <a:r>
              <a:rPr lang="sk-SK" sz="2000" b="1" dirty="0"/>
              <a:t> alebo kooperatívne učenie, </a:t>
            </a:r>
            <a:r>
              <a:rPr lang="sk-SK" sz="2000" dirty="0"/>
              <a:t>kde sú sociálne interakcie a vzťahy dôležité pre rozvoj zručností kritického myslenia. Spolupráca vytvára príležitosti na to, aby sa nezhody a nesprávne názory dostali na povrch a mohli byť upravené. </a:t>
            </a:r>
          </a:p>
          <a:p>
            <a:pPr lvl="1">
              <a:lnSpc>
                <a:spcPct val="120000"/>
              </a:lnSpc>
            </a:pPr>
            <a:r>
              <a:rPr lang="sk-SK" sz="1800" dirty="0"/>
              <a:t>Poskytnite študentom spoločné základné vedomosti, na základe ktorých môžu spolupracovať.</a:t>
            </a:r>
          </a:p>
          <a:p>
            <a:pPr lvl="1">
              <a:lnSpc>
                <a:spcPct val="120000"/>
              </a:lnSpc>
            </a:pPr>
            <a:r>
              <a:rPr lang="sk-SK" sz="1800" dirty="0"/>
              <a:t>Poskytnite skupinám otázky alebo analytické rámce, ktoré sú o niečo zložitejšie, než by mali tendenciu používať sami.</a:t>
            </a:r>
          </a:p>
          <a:p>
            <a:pPr lvl="1">
              <a:lnSpc>
                <a:spcPct val="120000"/>
              </a:lnSpc>
            </a:pPr>
            <a:r>
              <a:rPr lang="sk-SK" sz="1800" dirty="0"/>
              <a:t>Štruktúrovanie činností prostredníctvom prideľovania špecifických úloh študentom a vytvárania stimulov.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39375" y="6419850"/>
            <a:ext cx="18573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dirty="0">
                <a:hlinkClick r:id="rId3"/>
              </a:rPr>
              <a:t>Zdroj </a:t>
            </a:r>
            <a:r>
              <a:rPr lang="sk-SK" sz="1400" dirty="0"/>
              <a:t>| </a:t>
            </a:r>
            <a:r>
              <a:rPr lang="sk-SK" sz="1400" dirty="0">
                <a:hlinkClick r:id="rId4"/>
              </a:rPr>
              <a:t>Zdroj obrázkov</a:t>
            </a:r>
            <a:endParaRPr lang="sk-SK" sz="1400" dirty="0"/>
          </a:p>
        </p:txBody>
      </p:sp>
      <p:pic>
        <p:nvPicPr>
          <p:cNvPr id="7170" name="Picture 2" descr="Free vector team of crisis managers solving businessman problems. employees with lightbulb unraveling tangle. vector illustration for teamwork, solution, management concep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01" y="-66676"/>
            <a:ext cx="3504899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9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Stratégie vyučovania kritického myslenia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42935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sk-SK" sz="2000" b="1" dirty="0"/>
              <a:t>M</a:t>
            </a:r>
            <a:r>
              <a:rPr lang="en-US" sz="2000" b="1" dirty="0" err="1"/>
              <a:t>odelovanie</a:t>
            </a:r>
            <a:r>
              <a:rPr lang="en-US" sz="2000" dirty="0"/>
              <a:t>, pri ktorom učitelia modelujú kritické myslenie vo svojom vlastnom vyučovaní tým, že študentom zviditeľňujú/objasňujú argumentáciu.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Používajte "hlasné premýšľanie", aby žiaci mohli pozorovať, ako učiteľ používa dôkazy a logiku na podporu argumentov a tvrdení.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Používajte konkrétne príklady, ktoré sú relevantné pre výučbu abstraktných pojmov, ako je "konflikt záujmov".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r>
              <a:rPr lang="en-US" sz="2000" b="1" dirty="0"/>
              <a:t>Konštruktivistické techniky, </a:t>
            </a:r>
            <a:r>
              <a:rPr lang="en-US" sz="2000" dirty="0"/>
              <a:t>pri ktorých študenti preberajú vedúcu úlohu vo svojom vlastnom učení a úloha učiteľa je </a:t>
            </a:r>
            <a:r>
              <a:rPr lang="sk-SK" sz="2000" dirty="0"/>
              <a:t>vedľajšia</a:t>
            </a:r>
            <a:r>
              <a:rPr lang="en-US" sz="2000" dirty="0"/>
              <a:t>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96651" y="6419850"/>
            <a:ext cx="80010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nl-BE" sz="1400" dirty="0">
                <a:hlinkClick r:id="rId3"/>
              </a:rPr>
              <a:t>Zdroj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42917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7" y="827300"/>
            <a:ext cx="11059692" cy="605096"/>
          </a:xfrm>
        </p:spPr>
        <p:txBody>
          <a:bodyPr>
            <a:normAutofit/>
          </a:bodyPr>
          <a:lstStyle/>
          <a:p>
            <a:r>
              <a:rPr lang="sk-SK" sz="2400" dirty="0"/>
              <a:t>Referencie</a:t>
            </a:r>
            <a:r>
              <a:rPr lang="en-GB" sz="2400" dirty="0"/>
              <a:t> a ďalšia literatúra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7" y="1432396"/>
            <a:ext cx="11059693" cy="5061057"/>
          </a:xfrm>
        </p:spPr>
        <p:txBody>
          <a:bodyPr>
            <a:noAutofit/>
          </a:bodyPr>
          <a:lstStyle/>
          <a:p>
            <a:r>
              <a:rPr lang="nl-BE" sz="1400" dirty="0"/>
              <a:t>Damasceno, C. S. (2021). Multiliteracies for combating information disorder and fostering civic dialogue. </a:t>
            </a:r>
            <a:r>
              <a:rPr lang="nl-BE" sz="1400" i="1" dirty="0"/>
              <a:t>Social Media +</a:t>
            </a:r>
            <a:r>
              <a:rPr lang="nl-BE" sz="1400" dirty="0"/>
              <a:t>. </a:t>
            </a:r>
            <a:r>
              <a:rPr lang="nl-BE" sz="1400" dirty="0">
                <a:hlinkClick r:id="rId3"/>
              </a:rPr>
              <a:t>https://doi.org/10.1177/2056305120984444</a:t>
            </a:r>
            <a:r>
              <a:rPr lang="nl-BE" sz="1400" dirty="0"/>
              <a:t> </a:t>
            </a:r>
          </a:p>
          <a:p>
            <a:r>
              <a:rPr lang="en-GB" sz="1400" dirty="0"/>
              <a:t>Goldstein, S., Secker, J., Coonan, E., &amp; Walton, G. (2017). </a:t>
            </a:r>
            <a:r>
              <a:rPr lang="en-US" sz="1400" dirty="0"/>
              <a:t>Written evidence submitted by </a:t>
            </a:r>
            <a:r>
              <a:rPr lang="en-US" sz="1400" dirty="0" err="1"/>
              <a:t>InformAll</a:t>
            </a:r>
            <a:r>
              <a:rPr lang="en-US" sz="1400" dirty="0"/>
              <a:t> and the CILIP Information Literacy Group (FNW0079). Retrieved from: </a:t>
            </a:r>
            <a:r>
              <a:rPr lang="en-US" sz="1400" dirty="0">
                <a:hlinkClick r:id="rId4"/>
              </a:rPr>
              <a:t>https://data.parliament.uk/writtenevidence/committeeevidence.svc/evidencedocument/culture-media-and-sport-%20committee/fake-news/written/48215.html</a:t>
            </a:r>
            <a:r>
              <a:rPr lang="en-US" sz="1400" dirty="0"/>
              <a:t> </a:t>
            </a:r>
          </a:p>
          <a:p>
            <a:r>
              <a:rPr lang="en-US" sz="1400" dirty="0"/>
              <a:t>Jones, D. (2016). Seeing reason. Human brains skew facts. How can we change our minds? </a:t>
            </a:r>
            <a:r>
              <a:rPr lang="en-US" sz="1400" i="1" dirty="0"/>
              <a:t>New Scientist</a:t>
            </a:r>
            <a:r>
              <a:rPr lang="en-US" sz="1400" dirty="0"/>
              <a:t>, 232 (3102), pp.28-32.</a:t>
            </a:r>
          </a:p>
          <a:p>
            <a:r>
              <a:rPr lang="en-US" sz="1400" dirty="0"/>
              <a:t>Kahneman, D. (2011). </a:t>
            </a:r>
            <a:r>
              <a:rPr lang="en-US" sz="1400" i="1" dirty="0"/>
              <a:t>Thinking, fast and slow</a:t>
            </a:r>
            <a:r>
              <a:rPr lang="en-US" sz="1400" dirty="0"/>
              <a:t>. London: Penguin</a:t>
            </a:r>
          </a:p>
          <a:p>
            <a:r>
              <a:rPr lang="nl-BE" sz="1400" dirty="0"/>
              <a:t>Kozyreva, A., Wineburg, S., Lewandowsky, S., &amp; Hertwig, R. (2023). Critical ignoring as a core competence for digital citizens. </a:t>
            </a:r>
            <a:r>
              <a:rPr lang="nl-BE" sz="1400" i="1" dirty="0"/>
              <a:t>Current Directions in Psychological Science</a:t>
            </a:r>
            <a:r>
              <a:rPr lang="nl-BE" sz="1400" dirty="0"/>
              <a:t>, </a:t>
            </a:r>
            <a:r>
              <a:rPr lang="nl-BE" sz="1400" i="1" dirty="0"/>
              <a:t>32</a:t>
            </a:r>
            <a:r>
              <a:rPr lang="nl-BE" sz="1400" dirty="0"/>
              <a:t>(1), 81–88. </a:t>
            </a:r>
            <a:r>
              <a:rPr lang="nl-BE" sz="1400" dirty="0">
                <a:hlinkClick r:id="rId5"/>
              </a:rPr>
              <a:t>https://doi.org/10.1177/09637214221121570</a:t>
            </a:r>
            <a:r>
              <a:rPr lang="nl-BE" sz="1400" dirty="0"/>
              <a:t> </a:t>
            </a:r>
            <a:endParaRPr lang="en-US" sz="1400" dirty="0"/>
          </a:p>
          <a:p>
            <a:r>
              <a:rPr lang="en-US" sz="1400" dirty="0"/>
              <a:t>Lai, E. R. (2011). Critical thinking: A literature review. </a:t>
            </a:r>
            <a:r>
              <a:rPr lang="en-US" sz="1400" i="1" dirty="0"/>
              <a:t>Pearson’s Research Reports</a:t>
            </a:r>
            <a:r>
              <a:rPr lang="en-US" sz="1400" dirty="0"/>
              <a:t>, </a:t>
            </a:r>
            <a:r>
              <a:rPr lang="en-US" sz="1400" i="1" dirty="0"/>
              <a:t>6</a:t>
            </a:r>
            <a:r>
              <a:rPr lang="en-US" sz="1400" dirty="0"/>
              <a:t>(1).</a:t>
            </a:r>
          </a:p>
          <a:p>
            <a:r>
              <a:rPr lang="en-US" sz="1400" dirty="0"/>
              <a:t>Lewandowsky, S., Ecker, U. K. H., Seifert, C. M., Schwarz, N., &amp; Cook, J. (2012). Misinformation and its correction: Continued influence and successful debiasing. </a:t>
            </a:r>
            <a:r>
              <a:rPr lang="en-US" sz="1400" i="1" dirty="0"/>
              <a:t>Psychological Science in the Public Interest, 13</a:t>
            </a:r>
            <a:r>
              <a:rPr lang="en-US" sz="1400" dirty="0"/>
              <a:t>(3), 106–131. </a:t>
            </a:r>
            <a:r>
              <a:rPr lang="en-US" sz="1400" dirty="0">
                <a:hlinkClick r:id="rId6"/>
              </a:rPr>
              <a:t>https://doi.org/10.1177/1529100612451018</a:t>
            </a:r>
            <a:endParaRPr lang="en-US" sz="1400" dirty="0"/>
          </a:p>
          <a:p>
            <a:r>
              <a:rPr lang="en-US" sz="1400" dirty="0"/>
              <a:t>Metzger, M. J. (2007). Making sense of credibility on the Web: Models for evaluating online information and recommendations for future research. </a:t>
            </a:r>
            <a:r>
              <a:rPr lang="en-US" sz="1400" i="1" dirty="0"/>
              <a:t>Journal of the American Society for Information Science and Technology</a:t>
            </a:r>
            <a:r>
              <a:rPr lang="en-US" sz="1400" dirty="0"/>
              <a:t>, </a:t>
            </a:r>
            <a:r>
              <a:rPr lang="en-US" sz="1400" i="1" dirty="0"/>
              <a:t>58</a:t>
            </a:r>
            <a:r>
              <a:rPr lang="en-US" sz="1400" dirty="0"/>
              <a:t>(13), 2078–2091. https://doi.org/10.1002/asi.20672</a:t>
            </a:r>
          </a:p>
          <a:p>
            <a:r>
              <a:rPr lang="en-US" sz="1400" dirty="0"/>
              <a:t>Rosenstiel, T. (2013). Six questions that will tell you what media to trust. </a:t>
            </a:r>
            <a:r>
              <a:rPr lang="en-US" sz="1400" i="1" dirty="0"/>
              <a:t>American Press Institute. </a:t>
            </a:r>
            <a:r>
              <a:rPr lang="en-US" sz="1400" dirty="0"/>
              <a:t>Retrieved from: </a:t>
            </a:r>
            <a:r>
              <a:rPr lang="en-US" sz="1400" dirty="0">
                <a:hlinkClick r:id="rId7"/>
              </a:rPr>
              <a:t>https://americanpressinstitute.org/publications/six-critical-questions-can-use-evaluate-media-content/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7" y="817775"/>
            <a:ext cx="11059692" cy="605096"/>
          </a:xfrm>
        </p:spPr>
        <p:txBody>
          <a:bodyPr>
            <a:normAutofit/>
          </a:bodyPr>
          <a:lstStyle/>
          <a:p>
            <a:r>
              <a:rPr lang="en-GB" sz="2400" dirty="0"/>
              <a:t>Odkazy a ďalšia literatúra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6" y="1422871"/>
            <a:ext cx="11059693" cy="5061057"/>
          </a:xfrm>
        </p:spPr>
        <p:txBody>
          <a:bodyPr>
            <a:noAutofit/>
          </a:bodyPr>
          <a:lstStyle/>
          <a:p>
            <a:r>
              <a:rPr lang="en-US" sz="1400" dirty="0"/>
              <a:t>Stanford History Education Group, (Nov. 22, 2016) Evaluation Information: The Cornerstone of Civic Online Reasoning. </a:t>
            </a:r>
            <a:r>
              <a:rPr lang="en-US" sz="1400" dirty="0">
                <a:hlinkClick r:id="rId3"/>
              </a:rPr>
              <a:t>https://sheg.stanford.edu/upload/V3LessonPlans/Executive%20Summary%2011.21.16.pdf</a:t>
            </a:r>
            <a:r>
              <a:rPr lang="en-US" sz="1400" dirty="0"/>
              <a:t> </a:t>
            </a:r>
          </a:p>
          <a:p>
            <a:r>
              <a:rPr lang="en-US" sz="1400" dirty="0"/>
              <a:t>Sundar, S. S. (2008). The MAIN model: A heuristic approach to understanding technology effects on credibility. In M. Metzger &amp; A. J. </a:t>
            </a:r>
            <a:r>
              <a:rPr lang="en-US" sz="1400" dirty="0" err="1"/>
              <a:t>Flanagin</a:t>
            </a:r>
            <a:r>
              <a:rPr lang="en-US" sz="1400" dirty="0"/>
              <a:t> (Eds.), </a:t>
            </a:r>
            <a:r>
              <a:rPr lang="en-US" sz="1400" i="1" dirty="0"/>
              <a:t>Digital media, youth, and credibility</a:t>
            </a:r>
            <a:r>
              <a:rPr lang="en-US" sz="1400" dirty="0"/>
              <a:t> (pp. 73–100). Cambridge, MA: The MIT Press. </a:t>
            </a:r>
            <a:r>
              <a:rPr lang="en-US" sz="1400" dirty="0">
                <a:hlinkClick r:id="rId4"/>
              </a:rPr>
              <a:t>https://doi.org/10.1162/dmal.9780262562324.073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Trevors</a:t>
            </a:r>
            <a:r>
              <a:rPr lang="en-US" sz="1400" dirty="0"/>
              <a:t> et al. (2017). Exploring the relations between epistemic beliefs, emotions, and learning from texts. </a:t>
            </a:r>
            <a:r>
              <a:rPr lang="en-US" sz="1400" i="1" dirty="0"/>
              <a:t>Contemporary Educational Psychology</a:t>
            </a:r>
            <a:r>
              <a:rPr lang="en-US" sz="1400" dirty="0"/>
              <a:t>, </a:t>
            </a:r>
            <a:r>
              <a:rPr lang="en-US" sz="1400" i="1" dirty="0"/>
              <a:t>48</a:t>
            </a:r>
            <a:r>
              <a:rPr lang="en-US" sz="1400" dirty="0"/>
              <a:t>, 116–132. </a:t>
            </a:r>
          </a:p>
          <a:p>
            <a:r>
              <a:rPr lang="en-US" sz="1400" dirty="0"/>
              <a:t>Wardle, C., &amp; </a:t>
            </a:r>
            <a:r>
              <a:rPr lang="en-US" sz="1400" dirty="0" err="1"/>
              <a:t>Derakhshan</a:t>
            </a:r>
            <a:r>
              <a:rPr lang="en-US" sz="1400" dirty="0"/>
              <a:t>, H. (2017). </a:t>
            </a:r>
            <a:r>
              <a:rPr lang="en-US" sz="1400" i="1" dirty="0"/>
              <a:t>Information disorder: Toward an interdisciplinary framework for research and policy making</a:t>
            </a:r>
            <a:r>
              <a:rPr lang="en-US" sz="1400" dirty="0"/>
              <a:t>. Strasbourg. Retrieved from: </a:t>
            </a:r>
            <a:r>
              <a:rPr lang="en-US" sz="1400" dirty="0">
                <a:hlinkClick r:id="rId5"/>
              </a:rPr>
              <a:t>https://edoc.coe.int/en/media/7495-information-disorder-toward-an-interdisciplinary-framework-for-research-and-policy-making.html</a:t>
            </a:r>
            <a:r>
              <a:rPr lang="en-US" sz="1400" dirty="0"/>
              <a:t> </a:t>
            </a:r>
          </a:p>
          <a:p>
            <a:r>
              <a:rPr lang="en-US" sz="1400" dirty="0"/>
              <a:t>White, A. (2022). Overcoming ‘confirmation </a:t>
            </a:r>
            <a:r>
              <a:rPr lang="en-US" sz="1400" dirty="0" err="1"/>
              <a:t>bias’</a:t>
            </a:r>
            <a:r>
              <a:rPr lang="en-US" sz="1400" dirty="0"/>
              <a:t> and the persistence of conspiratorial types of thinking. </a:t>
            </a:r>
            <a:r>
              <a:rPr lang="en-US" sz="1400" i="1" dirty="0"/>
              <a:t>Continuum: Journal of Media &amp; Cultural Studies</a:t>
            </a:r>
            <a:r>
              <a:rPr lang="en-US" sz="1400" dirty="0"/>
              <a:t>, </a:t>
            </a:r>
            <a:r>
              <a:rPr lang="en-US" sz="1400" i="1" dirty="0"/>
              <a:t>36</a:t>
            </a:r>
            <a:r>
              <a:rPr lang="en-US" sz="1400" dirty="0"/>
              <a:t>(3), 364–376. </a:t>
            </a:r>
            <a:r>
              <a:rPr lang="en-US" sz="1400" dirty="0">
                <a:hlinkClick r:id="rId6"/>
              </a:rPr>
              <a:t>https://doi.org/10.1080/10304312.2021.1992352</a:t>
            </a:r>
            <a:r>
              <a:rPr lang="en-GB" sz="1400" dirty="0"/>
              <a:t> </a:t>
            </a:r>
          </a:p>
          <a:p>
            <a:r>
              <a:rPr lang="en-GB" sz="1400" dirty="0"/>
              <a:t>World Economic Forum (2023). </a:t>
            </a:r>
            <a:r>
              <a:rPr lang="en-US" sz="1400" dirty="0"/>
              <a:t>Critical thinking is great, but in a world full of information we need to learn 'critical ignoring‘. Retrieved from: </a:t>
            </a:r>
            <a:r>
              <a:rPr lang="en-US" sz="1400" dirty="0">
                <a:hlinkClick r:id="rId7"/>
              </a:rPr>
              <a:t>https://www.weforum.org/agenda/2023/02/critical-thinking-ignoring-brain/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0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95C11F"/>
                </a:solidFill>
                <a:ea typeface="+mj-ea"/>
                <a:cs typeface="+mj-cs"/>
              </a:rPr>
              <a:t>Partneri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&#10;&#10;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Gratulujeme!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b="1" dirty="0">
                <a:solidFill>
                  <a:schemeClr val="bg1"/>
                </a:solidFill>
                <a:latin typeface="+mj-lt"/>
              </a:rPr>
              <a:t>Túto časť ste dokončili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Ορθογώνιο 5">
            <a:extLst>
              <a:ext uri="{FF2B5EF4-FFF2-40B4-BE49-F238E27FC236}">
                <a16:creationId xmlns:a16="http://schemas.microsoft.com/office/drawing/2014/main" id="{44116D37-2457-87B8-D92F-855339CFE361}"/>
              </a:ext>
            </a:extLst>
          </p:cNvPr>
          <p:cNvSpPr/>
          <p:nvPr/>
        </p:nvSpPr>
        <p:spPr>
          <a:xfrm>
            <a:off x="2819399" y="6258631"/>
            <a:ext cx="7763107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k-SK" sz="1100" b="0" i="0" dirty="0">
                <a:latin typeface="+mj-lt"/>
              </a:rPr>
              <a:t>Financované Európskou úniou. Vyjadrené názory a postoje sú názormi a vyhláseniami autora(-</a:t>
            </a:r>
            <a:r>
              <a:rPr lang="sk-SK" sz="1100" b="0" i="0" dirty="0" err="1">
                <a:latin typeface="+mj-lt"/>
              </a:rPr>
              <a:t>ov</a:t>
            </a:r>
            <a:r>
              <a:rPr lang="sk-SK" sz="1100" b="0" i="0" dirty="0">
                <a:latin typeface="+mj-lt"/>
              </a:rPr>
              <a:t>) a nemusia nevyhnutne odrážať názory a stanoviská Európskej únie alebo Európskej výkonnej agentúry pre vzdelávanie a kultúru (EACEA). Európska únia ani EACEA za </a:t>
            </a:r>
            <a:r>
              <a:rPr lang="sk-SK" sz="1100" b="0" i="0" dirty="0" err="1">
                <a:latin typeface="+mj-lt"/>
              </a:rPr>
              <a:t>ne</a:t>
            </a:r>
            <a:r>
              <a:rPr lang="sk-SK" sz="1100" b="0" i="0" dirty="0">
                <a:latin typeface="+mj-lt"/>
              </a:rPr>
              <a:t> nepreberajú žiadnu zodpovednosť.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2400" dirty="0"/>
              <a:t>Kritické myslenie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Moduly</a:t>
            </a:r>
            <a:endParaRPr lang="el-GR" sz="5400" dirty="0"/>
          </a:p>
        </p:txBody>
      </p:sp>
      <p:graphicFrame>
        <p:nvGraphicFramePr>
          <p:cNvPr id="9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2572685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2" name="Διάγραμμα 5">
            <a:extLst>
              <a:ext uri="{FF2B5EF4-FFF2-40B4-BE49-F238E27FC236}">
                <a16:creationId xmlns:a16="http://schemas.microsoft.com/office/drawing/2014/main" id="{75A844CB-C6DD-64D8-6F2A-DB8F42608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333231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Obrázok 3" descr="Obrázok, na ktorom je snímka obrazovky, písmo, elektrická modrá, grafika&#10;&#10;Automaticky generovaný popis">
            <a:extLst>
              <a:ext uri="{FF2B5EF4-FFF2-40B4-BE49-F238E27FC236}">
                <a16:creationId xmlns:a16="http://schemas.microsoft.com/office/drawing/2014/main" id="{0AAF4937-F223-9612-16ED-C5290ACF616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7285"/>
            <a:ext cx="2866717" cy="6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sk-SK" sz="2200" b="1" dirty="0"/>
              <a:t>Ciele</a:t>
            </a:r>
            <a:endParaRPr lang="sk-SK" dirty="0"/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03974"/>
            <a:ext cx="7604925" cy="3101691"/>
          </a:xfrm>
        </p:spPr>
        <p:txBody>
          <a:bodyPr>
            <a:normAutofit/>
          </a:bodyPr>
          <a:lstStyle/>
          <a:p>
            <a:pPr>
              <a:buClr>
                <a:srgbClr val="95C11F"/>
              </a:buClr>
              <a:buFont typeface="Wingdings" panose="05000000000000000000" pitchFamily="2" charset="2"/>
              <a:buChar char="ü"/>
            </a:pPr>
            <a:r>
              <a:rPr lang="sk-SK" dirty="0"/>
              <a:t>Ukázať, ako je kritické myslenie dôležité pri riešení informačných hrozieb</a:t>
            </a:r>
          </a:p>
          <a:p>
            <a:pPr>
              <a:buClr>
                <a:srgbClr val="95C11F"/>
              </a:buClr>
            </a:pPr>
            <a:r>
              <a:rPr lang="sk-SK" dirty="0"/>
              <a:t>Vysvetliť, čo je kritické myslenie a aké sú jeho zložky.</a:t>
            </a:r>
          </a:p>
          <a:p>
            <a:pPr>
              <a:buClr>
                <a:srgbClr val="95C11F"/>
              </a:buClr>
            </a:pPr>
            <a:r>
              <a:rPr lang="sk-SK" dirty="0"/>
              <a:t>Ukázať nástroje, ktoré môžu jednotlivci aj pedagógovia používať pri kritickom myslení a ktoré pomáhajú budovať zručnosti kritického myslenia.</a:t>
            </a:r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kritické myslenie?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016125"/>
            <a:ext cx="10957726" cy="44293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k-SK" sz="2200" b="0" i="0" dirty="0">
                <a:solidFill>
                  <a:srgbClr val="333333"/>
                </a:solidFill>
                <a:effectLst/>
              </a:rPr>
              <a:t>Kritické myslenie je pojem, ktorý má svoje korene v troch vedných disciplínach: filozofii, (kognitívnej) psychológii a vzdelávaní.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200" b="1" dirty="0">
                <a:solidFill>
                  <a:srgbClr val="333333"/>
                </a:solidFill>
              </a:rPr>
              <a:t>Filozofický prístup </a:t>
            </a:r>
            <a:r>
              <a:rPr lang="sk-SK" sz="2200" dirty="0">
                <a:solidFill>
                  <a:srgbClr val="333333"/>
                </a:solidFill>
              </a:rPr>
              <a:t>sa zameriava na hypotetického kritického mysliteľa a na vlastnosti a charakteristiky tejto osoby ako "ideálneho typu", a nie na správanie alebo činnosti, ktoré môže kritický mysliteľ vykonávať.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200" b="1" dirty="0">
                <a:solidFill>
                  <a:srgbClr val="333333"/>
                </a:solidFill>
                <a:effectLst/>
              </a:rPr>
              <a:t>Psychologický prístup </a:t>
            </a:r>
            <a:r>
              <a:rPr lang="sk-SK" sz="2200" b="0" i="0" dirty="0">
                <a:solidFill>
                  <a:srgbClr val="333333"/>
                </a:solidFill>
                <a:effectLst/>
              </a:rPr>
              <a:t>sa zameriava na to</a:t>
            </a:r>
            <a:r>
              <a:rPr lang="sk-SK" sz="2200" dirty="0">
                <a:solidFill>
                  <a:srgbClr val="333333"/>
                </a:solidFill>
              </a:rPr>
              <a:t>, ako ľudia skutočne myslia, v porovnaní s tým, ako by mali myslieť v ideálnom prípade. Kritické myslenie je tu definované činnosťami alebo správaním, ktoré môžu kriticky mysliaci ľudia vykonávať.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sk-SK" sz="2200" b="1" dirty="0">
                <a:solidFill>
                  <a:srgbClr val="333333"/>
                </a:solidFill>
                <a:effectLst/>
              </a:rPr>
              <a:t>Vzdelávací prístup </a:t>
            </a:r>
            <a:r>
              <a:rPr lang="sk-SK" sz="2200" b="0" i="0" dirty="0">
                <a:solidFill>
                  <a:srgbClr val="333333"/>
                </a:solidFill>
                <a:effectLst/>
              </a:rPr>
              <a:t>vychádza z </a:t>
            </a:r>
            <a:r>
              <a:rPr lang="sk-SK" sz="2200" dirty="0">
                <a:solidFill>
                  <a:srgbClr val="333333"/>
                </a:solidFill>
              </a:rPr>
              <a:t>pozorovania učenia sa žiakov a </a:t>
            </a:r>
            <a:r>
              <a:rPr lang="sk-SK" sz="2200" b="0" i="0" dirty="0">
                <a:solidFill>
                  <a:srgbClr val="333333"/>
                </a:solidFill>
                <a:effectLst/>
              </a:rPr>
              <a:t>kritické myslenie vníma v rámci hierarchickej taxonómie kognitívnych zručností spracovania informácií, pričom na spodnej úrovni je porozumenie, na vrchnej hodnotenie</a:t>
            </a:r>
            <a:r>
              <a:rPr lang="sk-SK" sz="2200" dirty="0">
                <a:solidFill>
                  <a:srgbClr val="333333"/>
                </a:solidFill>
              </a:rPr>
              <a:t>, a teda </a:t>
            </a:r>
            <a:r>
              <a:rPr lang="sk-SK" sz="2200" b="0" i="0" dirty="0">
                <a:solidFill>
                  <a:srgbClr val="333333"/>
                </a:solidFill>
                <a:effectLst/>
              </a:rPr>
              <a:t>tri najvyššie úrovne (analýza, syntéza, hodnotenie) predstavujú kritické myslenie.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67950" y="6419850"/>
            <a:ext cx="18288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dirty="0">
                <a:hlinkClick r:id="rId3"/>
              </a:rPr>
              <a:t>Zdroj </a:t>
            </a:r>
            <a:r>
              <a:rPr lang="sk-SK" sz="1400" dirty="0"/>
              <a:t>| </a:t>
            </a:r>
            <a:r>
              <a:rPr lang="sk-SK" sz="1400" dirty="0">
                <a:hlinkClick r:id="rId4"/>
              </a:rPr>
              <a:t>Zdroj obrázkov</a:t>
            </a:r>
            <a:endParaRPr lang="sk-SK" sz="1400" dirty="0"/>
          </a:p>
        </p:txBody>
      </p:sp>
      <p:pic>
        <p:nvPicPr>
          <p:cNvPr id="1026" name="Picture 2" descr="Free vector innovative ideas generation. creative thinking, cognitive insight and inspiration, genius inventive mind. successful problem solution search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1"/>
            <a:ext cx="2105026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99" y="984752"/>
            <a:ext cx="11396576" cy="599188"/>
          </a:xfrm>
        </p:spPr>
        <p:txBody>
          <a:bodyPr/>
          <a:lstStyle/>
          <a:p>
            <a:r>
              <a:rPr lang="en-GB" dirty="0"/>
              <a:t>Zložky kritického myslenia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714276"/>
            <a:ext cx="5433226" cy="3133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b="1" i="0" dirty="0">
                <a:solidFill>
                  <a:srgbClr val="333333"/>
                </a:solidFill>
                <a:effectLst/>
              </a:rPr>
              <a:t>1. Schopnosti (zručnosti)</a:t>
            </a:r>
          </a:p>
          <a:p>
            <a:pPr>
              <a:lnSpc>
                <a:spcPct val="120000"/>
              </a:lnSpc>
            </a:pPr>
            <a:r>
              <a:rPr lang="en-GB" sz="2300" dirty="0">
                <a:solidFill>
                  <a:srgbClr val="333333"/>
                </a:solidFill>
              </a:rPr>
              <a:t>Analýza argumentov, tvrdení a dôkazov</a:t>
            </a:r>
          </a:p>
          <a:p>
            <a:pPr>
              <a:lnSpc>
                <a:spcPct val="120000"/>
              </a:lnSpc>
            </a:pPr>
            <a:r>
              <a:rPr lang="en-GB" sz="2300" dirty="0">
                <a:solidFill>
                  <a:srgbClr val="333333"/>
                </a:solidFill>
              </a:rPr>
              <a:t>Vyvodzovanie záverov pomocou induktívneho alebo deduktívneho uvažovania</a:t>
            </a:r>
          </a:p>
          <a:p>
            <a:pPr>
              <a:lnSpc>
                <a:spcPct val="120000"/>
              </a:lnSpc>
            </a:pPr>
            <a:r>
              <a:rPr lang="en-GB" sz="2300" dirty="0">
                <a:solidFill>
                  <a:srgbClr val="333333"/>
                </a:solidFill>
              </a:rPr>
              <a:t>Posudzovanie alebo vyhodnocovanie informácií</a:t>
            </a:r>
          </a:p>
          <a:p>
            <a:pPr>
              <a:lnSpc>
                <a:spcPct val="120000"/>
              </a:lnSpc>
            </a:pPr>
            <a:r>
              <a:rPr lang="en-GB" sz="2300" dirty="0">
                <a:solidFill>
                  <a:srgbClr val="333333"/>
                </a:solidFill>
              </a:rPr>
              <a:t>Rozhodovanie a riešenie </a:t>
            </a:r>
            <a:r>
              <a:rPr lang="en-GB" sz="2300" b="1" i="0" dirty="0">
                <a:solidFill>
                  <a:srgbClr val="333333"/>
                </a:solidFill>
                <a:effectLst/>
              </a:rPr>
              <a:t>problémov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7999" y="5064287"/>
            <a:ext cx="11062501" cy="12412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3. Význam základných znalostí</a:t>
            </a:r>
          </a:p>
          <a:p>
            <a:r>
              <a:rPr lang="en-US" dirty="0"/>
              <a:t>Znalosť konkrétnej oblasti je veľmi dôležitá, pretože hodnotenia a dôkazy sa v jednotlivých oblastiach veľmi líšia.</a:t>
            </a:r>
          </a:p>
          <a:p>
            <a:r>
              <a:rPr lang="en-US" dirty="0"/>
              <a:t>Príliš veľa hodnoty sa stráca, ak sa kritické myslenie chápe len ako zoznam logických operácií.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10301" y="1714276"/>
            <a:ext cx="5410200" cy="3133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/>
              <a:t>2. Dispozície (postoje, návyky mysle)</a:t>
            </a:r>
          </a:p>
          <a:p>
            <a:r>
              <a:rPr lang="en-US" sz="2300" dirty="0"/>
              <a:t>Otvorenosť</a:t>
            </a:r>
          </a:p>
          <a:p>
            <a:r>
              <a:rPr lang="en-US" sz="2300" dirty="0"/>
              <a:t>Spravodlivosť</a:t>
            </a:r>
          </a:p>
          <a:p>
            <a:r>
              <a:rPr lang="en-US" sz="2300" dirty="0"/>
              <a:t>Sklon k </a:t>
            </a:r>
            <a:r>
              <a:rPr lang="en-US" sz="2300" dirty="0" err="1"/>
              <a:t>hľadaniu</a:t>
            </a:r>
            <a:r>
              <a:rPr lang="en-US" sz="2300" dirty="0"/>
              <a:t> </a:t>
            </a:r>
            <a:r>
              <a:rPr lang="sk-SK" sz="2300" dirty="0"/>
              <a:t>dôvodov</a:t>
            </a:r>
            <a:endParaRPr lang="en-US" sz="2300" dirty="0"/>
          </a:p>
          <a:p>
            <a:r>
              <a:rPr lang="en-US" sz="2300" dirty="0"/>
              <a:t>Zvedavosť</a:t>
            </a:r>
          </a:p>
          <a:p>
            <a:r>
              <a:rPr lang="en-US" sz="2300" dirty="0"/>
              <a:t>Túžba byť dobre informovaný</a:t>
            </a:r>
          </a:p>
          <a:p>
            <a:r>
              <a:rPr lang="en-US" sz="2300" dirty="0"/>
              <a:t>Flexibilita</a:t>
            </a:r>
          </a:p>
          <a:p>
            <a:r>
              <a:rPr lang="en-US" sz="2300" dirty="0"/>
              <a:t>Empatia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229850" y="6419850"/>
            <a:ext cx="1866901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nl-BE" sz="1400" dirty="0">
                <a:hlinkClick r:id="rId3"/>
              </a:rPr>
              <a:t>Zdroj </a:t>
            </a:r>
            <a:r>
              <a:rPr lang="nl-BE" sz="1400" dirty="0"/>
              <a:t>| </a:t>
            </a:r>
            <a:r>
              <a:rPr lang="nl-BE" sz="1400" dirty="0">
                <a:hlinkClick r:id="rId4"/>
              </a:rPr>
              <a:t>Zdroj obrázkov </a:t>
            </a:r>
            <a:endParaRPr lang="nl-BE" sz="1400" dirty="0"/>
          </a:p>
        </p:txBody>
      </p:sp>
      <p:pic>
        <p:nvPicPr>
          <p:cNvPr id="2052" name="Picture 4" descr="Free vector design structure matrix abstract concep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3543300"/>
            <a:ext cx="2000950" cy="20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7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Kritické myslenie pri riešení </a:t>
            </a:r>
            <a:r>
              <a:rPr lang="en-GB" dirty="0" err="1"/>
              <a:t>informačnej</a:t>
            </a:r>
            <a:r>
              <a:rPr lang="en-GB" dirty="0"/>
              <a:t> </a:t>
            </a:r>
            <a:r>
              <a:rPr lang="sk-SK" dirty="0"/>
              <a:t>hrozby</a:t>
            </a:r>
            <a:endParaRPr lang="en-GB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4293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k-SK" sz="2200" b="0" i="0" dirty="0">
                <a:solidFill>
                  <a:srgbClr val="333333"/>
                </a:solidFill>
                <a:effectLst/>
              </a:rPr>
              <a:t>Kritické myslenie pri riešení informačných </a:t>
            </a:r>
            <a:r>
              <a:rPr lang="sk-SK" sz="2200" dirty="0">
                <a:solidFill>
                  <a:srgbClr val="333333"/>
                </a:solidFill>
              </a:rPr>
              <a:t>problémov sa týka schopnosti spochybňovať informácie, ktoré jednotlivci vidia a schopnosti rozlišovať medzi kvalitným a nespoľahlivým obsahom.</a:t>
            </a:r>
          </a:p>
          <a:p>
            <a:pPr>
              <a:lnSpc>
                <a:spcPct val="120000"/>
              </a:lnSpc>
            </a:pPr>
            <a:r>
              <a:rPr lang="sk-SK" sz="2200" b="0" i="0" dirty="0">
                <a:solidFill>
                  <a:srgbClr val="333333"/>
                </a:solidFill>
                <a:effectLst/>
              </a:rPr>
              <a:t>Z výskumu vyplýva, že študenti často nemajú dostatočné zručnosti na to, aby sa dokázali efektívne orientovať v informačnom zmätku.</a:t>
            </a:r>
          </a:p>
          <a:p>
            <a:pPr>
              <a:lnSpc>
                <a:spcPct val="120000"/>
              </a:lnSpc>
            </a:pPr>
            <a:r>
              <a:rPr lang="sk-SK" sz="2200" dirty="0">
                <a:solidFill>
                  <a:srgbClr val="333333"/>
                </a:solidFill>
              </a:rPr>
              <a:t>Na riešenie tohto problému je nevyhnutné poskytovať vzdelávanie o informačných hrozbách a podporovať iniciatívy, ktoré u študentov podnecujú kritické myslenie. Tieto opatrenia sú nevyhnutné na to, aby si študenti mohli vytvoriť vlastný vnútorný kognitívny "firewall", ktorý ich môže ochrániť pred nebezpečenstvom informačných hrozieb.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15700" y="6410325"/>
            <a:ext cx="109537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nl-BE" sz="1400" dirty="0">
                <a:hlinkClick r:id="rId3"/>
              </a:rPr>
              <a:t>Zdroj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9660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17800"/>
            <a:ext cx="11059692" cy="605096"/>
          </a:xfrm>
        </p:spPr>
        <p:txBody>
          <a:bodyPr/>
          <a:lstStyle/>
          <a:p>
            <a:r>
              <a:rPr lang="sk-SK" dirty="0"/>
              <a:t>Rámec </a:t>
            </a:r>
            <a:r>
              <a:rPr lang="sk-SK" dirty="0" err="1"/>
              <a:t>multiliterárnych</a:t>
            </a:r>
            <a:r>
              <a:rPr lang="sk-SK" dirty="0"/>
              <a:t> zručností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622895"/>
            <a:ext cx="10957726" cy="24168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k-SK" sz="2000" b="0" i="0" dirty="0">
                <a:solidFill>
                  <a:srgbClr val="333333"/>
                </a:solidFill>
                <a:effectLst/>
              </a:rPr>
              <a:t>Rýchle zmeny súvisiace s informačnými hrozbami v digitálnom veku si vyžadujú širokú škálu vedomostí a zručností, aby sa jednotlivci dokázali účinne vysporiadať s informačnými hrozbami. </a:t>
            </a:r>
          </a:p>
          <a:p>
            <a:pPr>
              <a:lnSpc>
                <a:spcPct val="120000"/>
              </a:lnSpc>
            </a:pPr>
            <a:r>
              <a:rPr lang="sk-SK" sz="2000" b="1" dirty="0">
                <a:solidFill>
                  <a:srgbClr val="333333"/>
                </a:solidFill>
              </a:rPr>
              <a:t>Rámec "</a:t>
            </a:r>
            <a:r>
              <a:rPr lang="sk-SK" sz="2000" b="1" dirty="0" err="1">
                <a:solidFill>
                  <a:srgbClr val="333333"/>
                </a:solidFill>
              </a:rPr>
              <a:t>multiliterárnych</a:t>
            </a:r>
            <a:r>
              <a:rPr lang="sk-SK" sz="2000" b="1" dirty="0">
                <a:solidFill>
                  <a:srgbClr val="333333"/>
                </a:solidFill>
              </a:rPr>
              <a:t> zručností</a:t>
            </a:r>
            <a:r>
              <a:rPr lang="sk-SK" sz="2000" dirty="0">
                <a:solidFill>
                  <a:srgbClr val="333333"/>
                </a:solidFill>
              </a:rPr>
              <a:t>" obsahuje zručnosti na zvládanie informačných hrozieb v kombinácii s poznatkami o faktoroch, ktoré k nim prispievajú. To umožňuje vytvoriť dynamický rámec zručností a vedomostí, ktorý sa môže v budúcnosti rozširovať, keď sa bude prostredie informačných hrozieb meniť. Kľúčové zložky zahŕňajú:</a:t>
            </a:r>
          </a:p>
        </p:txBody>
      </p:sp>
      <p:sp>
        <p:nvSpPr>
          <p:cNvPr id="4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 txBox="1">
            <a:spLocks/>
          </p:cNvSpPr>
          <p:nvPr/>
        </p:nvSpPr>
        <p:spPr>
          <a:xfrm>
            <a:off x="958050" y="4205546"/>
            <a:ext cx="9271800" cy="1977554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k-SK" sz="2000" dirty="0">
                <a:solidFill>
                  <a:srgbClr val="333333"/>
                </a:solidFill>
              </a:rPr>
              <a:t>(Kritická) mediálna gramotnosť</a:t>
            </a:r>
          </a:p>
          <a:p>
            <a:pPr lvl="1"/>
            <a:r>
              <a:rPr lang="sk-SK" sz="2000" dirty="0">
                <a:solidFill>
                  <a:srgbClr val="333333"/>
                </a:solidFill>
              </a:rPr>
              <a:t>Informačná gramotnosť</a:t>
            </a:r>
          </a:p>
          <a:p>
            <a:pPr lvl="1"/>
            <a:r>
              <a:rPr lang="sk-SK" sz="2000" dirty="0">
                <a:solidFill>
                  <a:srgbClr val="333333"/>
                </a:solidFill>
              </a:rPr>
              <a:t>Spravodajská gramotnosť</a:t>
            </a:r>
          </a:p>
          <a:p>
            <a:pPr lvl="1"/>
            <a:r>
              <a:rPr lang="sk-SK" sz="2000" dirty="0">
                <a:solidFill>
                  <a:srgbClr val="333333"/>
                </a:solidFill>
              </a:rPr>
              <a:t>Algoritmická gramotnosť</a:t>
            </a:r>
          </a:p>
          <a:p>
            <a:pPr lvl="1"/>
            <a:r>
              <a:rPr lang="sk-SK" sz="2000" dirty="0">
                <a:solidFill>
                  <a:srgbClr val="333333"/>
                </a:solidFill>
              </a:rPr>
              <a:t>Štatistická/kvantitatívna literárna/matematická gramotnosť</a:t>
            </a:r>
          </a:p>
          <a:p>
            <a:pPr lvl="1"/>
            <a:r>
              <a:rPr lang="sk-SK" sz="2000" dirty="0">
                <a:solidFill>
                  <a:srgbClr val="333333"/>
                </a:solidFill>
              </a:rPr>
              <a:t>Znalosti o sile a dôsledkoch umelej inteligencie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10950" y="6448425"/>
            <a:ext cx="78105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k-SK" sz="1400" dirty="0">
                <a:hlinkClick r:id="rId3"/>
              </a:rPr>
              <a:t>Zdroj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7744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Rýchle a pomalé myslenie 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10957726" cy="458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solidFill>
                  <a:srgbClr val="333333"/>
                </a:solidFill>
              </a:rPr>
              <a:t>Keď je jednotlivcovi predložená informácia, môže sa zapojiť do jedného z dvoch spôsobov spracovania informácií: </a:t>
            </a:r>
            <a:r>
              <a:rPr lang="en-GB" sz="2200" dirty="0" err="1">
                <a:solidFill>
                  <a:srgbClr val="333333"/>
                </a:solidFill>
              </a:rPr>
              <a:t>systematické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spracovanie</a:t>
            </a:r>
            <a:r>
              <a:rPr lang="sk-SK" sz="2200" dirty="0">
                <a:solidFill>
                  <a:srgbClr val="333333"/>
                </a:solidFill>
              </a:rPr>
              <a:t>,</a:t>
            </a:r>
            <a:r>
              <a:rPr lang="en-GB" sz="2200" dirty="0">
                <a:solidFill>
                  <a:srgbClr val="333333"/>
                </a:solidFill>
              </a:rPr>
              <a:t> alebo heuristické spracovanie.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>
                <a:solidFill>
                  <a:srgbClr val="333333"/>
                </a:solidFill>
              </a:rPr>
              <a:t>Systematické spracovanie </a:t>
            </a:r>
            <a:r>
              <a:rPr lang="en-GB" sz="2200" dirty="0">
                <a:solidFill>
                  <a:srgbClr val="333333"/>
                </a:solidFill>
              </a:rPr>
              <a:t>zahŕňa starostlivú a dôkladnú analýzu prítomných dôkazov s cieľom dospieť k dobre podloženému hodnoteniu dôveryhodnosti. Systematické hodnotenie si vyžaduje značné duševné úsilie.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b="1" dirty="0">
                <a:solidFill>
                  <a:srgbClr val="333333"/>
                </a:solidFill>
              </a:rPr>
              <a:t>Heuristické spracovanie </a:t>
            </a:r>
            <a:r>
              <a:rPr lang="en-GB" sz="2200" dirty="0">
                <a:solidFill>
                  <a:srgbClr val="333333"/>
                </a:solidFill>
              </a:rPr>
              <a:t>sa vyznačuje skôr intuitívnym </a:t>
            </a:r>
            <a:r>
              <a:rPr lang="en-GB" sz="2200" dirty="0" err="1">
                <a:solidFill>
                  <a:srgbClr val="333333"/>
                </a:solidFill>
              </a:rPr>
              <a:t>používaním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heuristík</a:t>
            </a:r>
            <a:r>
              <a:rPr lang="sk-SK" sz="2200" dirty="0">
                <a:solidFill>
                  <a:srgbClr val="333333"/>
                </a:solidFill>
              </a:rPr>
              <a:t>,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en-GB" sz="2200" dirty="0" err="1">
                <a:solidFill>
                  <a:srgbClr val="333333"/>
                </a:solidFill>
              </a:rPr>
              <a:t>alebo</a:t>
            </a:r>
            <a:r>
              <a:rPr lang="en-GB" sz="2200" dirty="0">
                <a:solidFill>
                  <a:srgbClr val="333333"/>
                </a:solidFill>
              </a:rPr>
              <a:t> </a:t>
            </a:r>
            <a:r>
              <a:rPr lang="sk-SK" sz="2200" dirty="0">
                <a:solidFill>
                  <a:srgbClr val="333333"/>
                </a:solidFill>
              </a:rPr>
              <a:t>meraní</a:t>
            </a:r>
            <a:r>
              <a:rPr lang="en-GB" sz="2200" dirty="0">
                <a:solidFill>
                  <a:srgbClr val="333333"/>
                </a:solidFill>
              </a:rPr>
              <a:t>, ktoré si vyžadujú len malé alebo žiadne kognitívne úsilie, aby sa dospelo k rýchlemu úsudku o dôveryhodnosti. 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33333"/>
                </a:solidFill>
              </a:rPr>
              <a:t>Kritické myslenie sa týka </a:t>
            </a:r>
            <a:r>
              <a:rPr lang="en-US" sz="2200" dirty="0">
                <a:solidFill>
                  <a:srgbClr val="333333"/>
                </a:solidFill>
              </a:rPr>
              <a:t>času, ktorý je potrebný na podrobnejšie a špecifickejšie spracovanie správy alebo informácie, a to tak, že sa zamyslíme nad zdrojom informácie, jej spoľahlivosťou a dôveryhodnosťou, </a:t>
            </a:r>
            <a:r>
              <a:rPr lang="sk-SK" sz="2200" dirty="0">
                <a:solidFill>
                  <a:srgbClr val="333333"/>
                </a:solidFill>
              </a:rPr>
              <a:t>jej </a:t>
            </a:r>
            <a:r>
              <a:rPr lang="en-US" sz="2200" dirty="0" err="1">
                <a:solidFill>
                  <a:srgbClr val="333333"/>
                </a:solidFill>
              </a:rPr>
              <a:t>zaujatosťou</a:t>
            </a:r>
            <a:r>
              <a:rPr lang="sk-SK" sz="2200" dirty="0">
                <a:solidFill>
                  <a:srgbClr val="333333"/>
                </a:solidFill>
              </a:rPr>
              <a:t> a</a:t>
            </a:r>
            <a:r>
              <a:rPr lang="en-US" sz="2200" dirty="0">
                <a:solidFill>
                  <a:srgbClr val="333333"/>
                </a:solidFill>
              </a:rPr>
              <a:t> možnou agendou, ktorá je jej základom. </a:t>
            </a:r>
            <a:endParaRPr lang="en-GB" sz="2200" b="0" i="0" dirty="0">
              <a:solidFill>
                <a:srgbClr val="333333"/>
              </a:solidFill>
              <a:effectLst/>
            </a:endParaRPr>
          </a:p>
          <a:p>
            <a:endParaRPr lang="en-GB" sz="2200" dirty="0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72625" y="6229350"/>
            <a:ext cx="254317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nl-BE" sz="1400" dirty="0">
                <a:hlinkClick r:id="rId3"/>
              </a:rPr>
              <a:t>Zdroj 1 </a:t>
            </a:r>
            <a:r>
              <a:rPr lang="nl-BE" sz="1400" dirty="0"/>
              <a:t>| </a:t>
            </a:r>
            <a:r>
              <a:rPr lang="nl-BE" sz="1400" dirty="0">
                <a:hlinkClick r:id="rId4"/>
              </a:rPr>
              <a:t>Zdroj 2 </a:t>
            </a:r>
            <a:r>
              <a:rPr lang="nl-BE" sz="1400" dirty="0"/>
              <a:t>| </a:t>
            </a:r>
            <a:r>
              <a:rPr lang="nl-BE" sz="1400" dirty="0">
                <a:hlinkClick r:id="rId5"/>
              </a:rPr>
              <a:t>Zdroj 3</a:t>
            </a:r>
          </a:p>
          <a:p>
            <a:pPr algn="r"/>
            <a:r>
              <a:rPr lang="nl-BE" sz="1400" dirty="0">
                <a:hlinkClick r:id="rId6"/>
              </a:rPr>
              <a:t>Zdroj obrázku </a:t>
            </a:r>
            <a:endParaRPr lang="nl-BE" sz="1400" dirty="0"/>
          </a:p>
        </p:txBody>
      </p:sp>
      <p:pic>
        <p:nvPicPr>
          <p:cNvPr id="7" name="Picture 2" descr="Free vector critical thinking concept illustration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025" y="166688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2_Critical_Thinking_a_sk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waUFY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HBpQ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cGlBWH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HBpQVg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HBpQVi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HBpQVg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BwaUFYFQaV5GsAAABvAAAAHAAAAHVuaXZlcnNhbC9sb2NhbF9zZXR0aW5ncy54bWwNyrEKwkAMANC9XxEySB3Uugn2rpujCK0fENogB7mk9ELRv/e2N7x++GaBnbeSTANezx0C62xL0k/A9/Q43RCKky4kphxQDWGITS82k4zsXmOBVejH28S5wvlJuc4XqbOkAu1B/B6PeInNH1BLAwQUAAIACABwaUFY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cGlBWOohDhNLAAAAbAAAABsAAAB1bml2ZXJzYWwvdW5pdmVyc2FsLnBuZy54bWyzsa/IzVEoSy0qzszPs1Uy1DNQsrfj5bIpKEoty0wtV6gAigEFIUBJoRLINUJwyzNTSjKAQiYmFgjBjNTM9IwSoKiBhRlcVB9oKABQSwECAAAUAAIACACpdlBPNmFYAkcDAADhCQAAFAAAAAAAAAABAAAAAAAAAAAAdW5pdmVyc2FsL3BsYXllci54bWxQSwECAAAUAAIACABwaUFYtTf0qBwFAADhEwAAHQAAAAAAAAABAAAAAAB5AwAAdW5pdmVyc2FsL2NvbW1vbl9tZXNzYWdlcy5sbmdQSwECAAAUAAIACABwaUFYFR5gG6MAAAB/AQAALgAAAAAAAAABAAAAAADQCAAAdW5pdmVyc2FsL3BsYXliYWNrX2FuZF9uYXZpZ2F0aW9uX3NldHRpbmdzLnhtbFBLAQIAABQAAgAIAHBpQVh0STUfPAQAAAwVAAAnAAAAAAAAAAEAAAAAAL8JAAB1bml2ZXJzYWwvZmxhc2hfcHVibGlzaGluZ19zZXR0aW5ncy54bWxQSwECAAAUAAIACABwaUFYN4uHansDAACsDAAAIQAAAAAAAAABAAAAAABADgAAdW5pdmVyc2FsL2ZsYXNoX3NraW5fc2V0dGluZ3MueG1sUEsBAgAAFAACAAgAcGlBWKavViM2BAAAlhQAACYAAAAAAAAAAQAAAAAA+hEAAHVuaXZlcnNhbC9odG1sX3B1Ymxpc2hpbmdfc2V0dGluZ3MueG1sUEsBAgAAFAACAAgAcGlBWCYPfuiwAQAAbwYAAB8AAAAAAAAAAQAAAAAAdBYAAHVuaXZlcnNhbC9odG1sX3NraW5fc2V0dGluZ3MuanNQSwECAAAUAAIACABwaUFYFQaV5GsAAABvAAAAHAAAAAAAAAABAAAAAABhGAAAdW5pdmVyc2FsL2xvY2FsX3NldHRpbmdzLnhtbFBLAQIAABQAAgAIAHBpQVjCG66ZaBIAAPdNAAAXAAAAAAAAAAAAAAAAAAYZAAB1bml2ZXJzYWwvdW5pdmVyc2FsLnBuZ1BLAQIAABQAAgAIAHBpQVjqIQ4TSwAAAGwAAAAbAAAAAAAAAAEAAAAAAKMrAAB1bml2ZXJzYWwvdW5pdmVyc2FsLnBuZy54bWxQSwUGAAAAAAoACgAGAwAAJywAAAAA"/>
  <p:tag name="ISPRING_LMS_API_VERSION" val="SCORM 1.2"/>
  <p:tag name="ISPRING_ULTRA_SCORM_COURSE_ID" val="C6EE3345-3803-4340-998F-A768BA6809A9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COSTAID_Module 2_Critical_Thinking_a_sk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COSTAID\\Slovak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11977</TotalTime>
  <Words>2271</Words>
  <Application>Microsoft Office PowerPoint</Application>
  <PresentationFormat>Ευρεία οθόνη</PresentationFormat>
  <Paragraphs>153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30" baseType="lpstr">
      <vt:lpstr>Adobe Gothic Std B</vt:lpstr>
      <vt:lpstr>MS PGothic</vt:lpstr>
      <vt:lpstr>Arial</vt:lpstr>
      <vt:lpstr>Calibri</vt:lpstr>
      <vt:lpstr>Calibri Light</vt:lpstr>
      <vt:lpstr>Courier New</vt:lpstr>
      <vt:lpstr>Impact</vt:lpstr>
      <vt:lpstr>Verdana</vt:lpstr>
      <vt:lpstr>Wingdings</vt:lpstr>
      <vt:lpstr>Θέμα του Office</vt:lpstr>
      <vt:lpstr>Παρουσίαση του PowerPoint</vt:lpstr>
      <vt:lpstr>Partneri</vt:lpstr>
      <vt:lpstr>Moduly</vt:lpstr>
      <vt:lpstr>Ciele</vt:lpstr>
      <vt:lpstr>Čo je to kritické myslenie?</vt:lpstr>
      <vt:lpstr>Zložky kritického myslenia</vt:lpstr>
      <vt:lpstr>Kritické myslenie pri riešení informačnej hrozby</vt:lpstr>
      <vt:lpstr>Rámec multiliterárnych zručností</vt:lpstr>
      <vt:lpstr>Rýchle a pomalé myslenie </vt:lpstr>
      <vt:lpstr>Skeptické poznanie</vt:lpstr>
      <vt:lpstr>Kritické ignorovanie </vt:lpstr>
      <vt:lpstr>Tri nástroje kritického myslenia </vt:lpstr>
      <vt:lpstr>Budovanie kritického myslenia a vyhýbanie sa skepticizmu, cynizmu a nedôvere</vt:lpstr>
      <vt:lpstr>Uvedomenie si kognitívnych predsudkov</vt:lpstr>
      <vt:lpstr>Sila zvedavosti pre kritické myslenie</vt:lpstr>
      <vt:lpstr>Stratégie vyučovania kritického myslenia</vt:lpstr>
      <vt:lpstr>Stratégie vyučovania kritického myslenia</vt:lpstr>
      <vt:lpstr>Referencie a ďalšia literatúra</vt:lpstr>
      <vt:lpstr>Odkazy a ďalšia literatúra</vt:lpstr>
      <vt:lpstr>Kritické myslenie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2_Critical_Thinking_a_sk</dc:title>
  <dc:creator>pantelis bbalaouras</dc:creator>
  <cp:keywords>, docId:871A550A04822E4CA9E51E703EA76A7E</cp:keywords>
  <cp:lastModifiedBy>pantelis</cp:lastModifiedBy>
  <cp:revision>189</cp:revision>
  <dcterms:created xsi:type="dcterms:W3CDTF">2020-06-02T13:31:56Z</dcterms:created>
  <dcterms:modified xsi:type="dcterms:W3CDTF">2024-08-17T13:13:01Z</dcterms:modified>
</cp:coreProperties>
</file>