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512" r:id="rId5"/>
    <p:sldId id="444" r:id="rId6"/>
    <p:sldId id="509" r:id="rId7"/>
    <p:sldId id="420" r:id="rId8"/>
    <p:sldId id="445" r:id="rId9"/>
    <p:sldId id="513" r:id="rId10"/>
    <p:sldId id="514" r:id="rId11"/>
    <p:sldId id="515" r:id="rId12"/>
    <p:sldId id="519" r:id="rId13"/>
    <p:sldId id="522" r:id="rId14"/>
    <p:sldId id="523" r:id="rId15"/>
    <p:sldId id="524" r:id="rId16"/>
    <p:sldId id="518" r:id="rId17"/>
    <p:sldId id="525" r:id="rId18"/>
    <p:sldId id="516" r:id="rId19"/>
    <p:sldId id="517" r:id="rId20"/>
    <p:sldId id="528" r:id="rId21"/>
    <p:sldId id="526" r:id="rId22"/>
    <p:sldId id="532" r:id="rId23"/>
    <p:sldId id="527" r:id="rId24"/>
    <p:sldId id="533" r:id="rId25"/>
    <p:sldId id="534" r:id="rId26"/>
    <p:sldId id="537" r:id="rId27"/>
    <p:sldId id="520" r:id="rId28"/>
    <p:sldId id="530" r:id="rId29"/>
    <p:sldId id="535" r:id="rId30"/>
    <p:sldId id="531" r:id="rId31"/>
    <p:sldId id="325" r:id="rId32"/>
    <p:sldId id="536" r:id="rId33"/>
    <p:sldId id="442" r:id="rId34"/>
  </p:sldIdLst>
  <p:sldSz cx="12192000" cy="6858000"/>
  <p:notesSz cx="6858000" cy="9144000"/>
  <p:custDataLst>
    <p:tags r:id="rId37"/>
  </p:custDataLst>
  <p:defaultTextStyle>
    <a:defPPr>
      <a:defRPr lang="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837143-1840-EFFA-444B-2129619AEBF2}" name="Tim Paulusse" initials="TP" userId="S::tpaulusse@verwey-jonker.nl::4a3dabe2-b277-4d58-ac1a-c890ba4fe58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Stevanović" initials="AS" lastIdx="9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95C11F"/>
    <a:srgbClr val="004899"/>
    <a:srgbClr val="E89704"/>
    <a:srgbClr val="D8134D"/>
    <a:srgbClr val="38289E"/>
    <a:srgbClr val="E24231"/>
    <a:srgbClr val="D7124E"/>
    <a:srgbClr val="1F9ED7"/>
    <a:srgbClr val="D71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02" y="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Paulusse" userId="1f5f41b363f6e14e" providerId="LiveId" clId="{7CB71CEA-9324-4D48-AAD3-78E75F8E8C92}"/>
    <pc:docChg chg="modSld">
      <pc:chgData name="Tim Paulusse" userId="1f5f41b363f6e14e" providerId="LiveId" clId="{7CB71CEA-9324-4D48-AAD3-78E75F8E8C92}" dt="2023-11-22T15:08:06.523" v="61" actId="6549"/>
      <pc:docMkLst>
        <pc:docMk/>
      </pc:docMkLst>
      <pc:sldChg chg="modSp mod">
        <pc:chgData name="Tim Paulusse" userId="1f5f41b363f6e14e" providerId="LiveId" clId="{7CB71CEA-9324-4D48-AAD3-78E75F8E8C92}" dt="2023-11-22T15:08:06.523" v="61" actId="6549"/>
        <pc:sldMkLst>
          <pc:docMk/>
          <pc:sldMk cId="3202248352" sldId="519"/>
        </pc:sldMkLst>
        <pc:spChg chg="mod">
          <ac:chgData name="Tim Paulusse" userId="1f5f41b363f6e14e" providerId="LiveId" clId="{7CB71CEA-9324-4D48-AAD3-78E75F8E8C92}" dt="2023-11-22T15:08:06.523" v="61" actId="6549"/>
          <ac:spMkLst>
            <pc:docMk/>
            <pc:sldMk cId="3202248352" sldId="519"/>
            <ac:spMk id="7" creationId="{12DA0FB4-5BCB-88F0-6CF6-DEC83D2BCA4F}"/>
          </ac:spMkLst>
        </pc:spChg>
        <pc:spChg chg="mod">
          <ac:chgData name="Tim Paulusse" userId="1f5f41b363f6e14e" providerId="LiveId" clId="{7CB71CEA-9324-4D48-AAD3-78E75F8E8C92}" dt="2023-11-22T15:07:37.716" v="0" actId="120"/>
          <ac:spMkLst>
            <pc:docMk/>
            <pc:sldMk cId="3202248352" sldId="519"/>
            <ac:spMk id="8" creationId="{EEFBA0E8-650A-F4D7-D476-AC946B1EB69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D5358F-2C12-40D3-A142-40CC932D99A4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EC327B3B-64E2-4867-8E05-4626CF7AA557}">
      <dgm:prSet phldrT="[Κείμενο]" custT="1"/>
      <dgm:spPr>
        <a:solidFill>
          <a:schemeClr val="bg1">
            <a:lumMod val="95000"/>
          </a:schemeClr>
        </a:solidFill>
        <a:ln>
          <a:solidFill>
            <a:srgbClr val="785832"/>
          </a:solidFill>
        </a:ln>
      </dgm:spPr>
      <dgm:t>
        <a:bodyPr lIns="121920"/>
        <a:lstStyle/>
        <a:p>
          <a:r>
            <a:rPr lang="bg" sz="3200" kern="1200">
              <a:solidFill>
                <a:schemeClr val="tx1"/>
              </a:solidFill>
              <a:effectLst/>
            </a:rPr>
            <a:t>1. </a:t>
          </a:r>
          <a:r>
            <a:rPr lang="bg" sz="3200" kern="1200">
              <a:solidFill>
                <a:schemeClr val="tx1"/>
              </a:solidFill>
            </a:rPr>
            <a:t>Осъзнатост</a:t>
          </a:r>
          <a:endParaRPr lang="el-GR" sz="3200" kern="1200">
            <a:solidFill>
              <a:schemeClr val="tx1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DF29B433-28C4-4212-B73F-BBA2E55D71FD}" type="parTrans" cxnId="{013F4C26-68C0-4526-9DB3-5EB519553F3C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E3EA5345-B843-40CC-AF3F-48429EEC6F62}" type="sibTrans" cxnId="{013F4C26-68C0-4526-9DB3-5EB519553F3C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4E244519-B7AC-4B3B-BE5F-12059590F0D2}">
      <dgm:prSet phldrT="[Κείμενο]" custT="1"/>
      <dgm:spPr>
        <a:solidFill>
          <a:srgbClr val="F2F2F2"/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" sz="3200" b="0" kern="1200">
              <a:solidFill>
                <a:schemeClr val="tx1"/>
              </a:solidFill>
              <a:effectLst/>
              <a:latin typeface="Calibri" panose="020F0502020204030204"/>
              <a:ea typeface="+mn-ea"/>
              <a:cs typeface="+mn-cs"/>
            </a:rPr>
            <a:t>2. Критично мислене</a:t>
          </a:r>
          <a:endParaRPr lang="el-GR" sz="3200" b="0" kern="1200">
            <a:solidFill>
              <a:schemeClr val="tx1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E30B4CE4-28F5-41D5-BDD7-379CEE7BFAA6}" type="parTrans" cxnId="{63EE376A-9BE3-42F8-986B-13F24A6B6A52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67FEA77F-9792-4206-8836-885C74441292}" type="sibTrans" cxnId="{63EE376A-9BE3-42F8-986B-13F24A6B6A52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B4C523CA-CB9B-45E6-9B42-ACDDF1BF7D65}">
      <dgm:prSet phldrT="[Κείμενο]" custT="1"/>
      <dgm:spPr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" sz="3200" kern="120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3. Разрешаване на конфликти</a:t>
          </a:r>
          <a:endParaRPr lang="el-GR" sz="3200" kern="120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0B61FFA1-954D-4769-9935-DC27A03FE46F}" type="parTrans" cxnId="{AB3B445A-D322-425F-BF83-71C16EDBCF6A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2A74883B-AB36-4DBE-A90D-C134F37AC8DE}" type="sibTrans" cxnId="{AB3B445A-D322-425F-BF83-71C16EDBCF6A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1E395D00-6435-47AF-BDD1-99EEEBD551EE}" type="pres">
      <dgm:prSet presAssocID="{C4D5358F-2C12-40D3-A142-40CC932D99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0C7429-9401-4802-AB33-313A76532508}" type="pres">
      <dgm:prSet presAssocID="{EC327B3B-64E2-4867-8E05-4626CF7AA557}" presName="parentText" presStyleLbl="node1" presStyleIdx="0" presStyleCnt="3" custLinFactY="-3398" custLinFactNeighborX="-1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2178F-0747-469A-A1B7-4B4E6C3A520D}" type="pres">
      <dgm:prSet presAssocID="{E3EA5345-B843-40CC-AF3F-48429EEC6F62}" presName="spacer" presStyleCnt="0"/>
      <dgm:spPr/>
    </dgm:pt>
    <dgm:pt modelId="{288E5028-B57D-41A4-A329-2A81DBAE6A20}" type="pres">
      <dgm:prSet presAssocID="{4E244519-B7AC-4B3B-BE5F-12059590F0D2}" presName="parentText" presStyleLbl="node1" presStyleIdx="1" presStyleCnt="3" custLinFactNeighborY="-19892">
        <dgm:presLayoutVars>
          <dgm:chMax val="0"/>
          <dgm:bulletEnabled val="1"/>
        </dgm:presLayoutVars>
      </dgm:prSet>
      <dgm:spPr>
        <a:xfrm>
          <a:off x="0" y="1554120"/>
          <a:ext cx="4961817" cy="1216800"/>
        </a:xfrm>
        <a:prstGeom prst="roundRect">
          <a:avLst/>
        </a:prstGeom>
      </dgm:spPr>
      <dgm:t>
        <a:bodyPr/>
        <a:lstStyle/>
        <a:p>
          <a:endParaRPr lang="en-US"/>
        </a:p>
      </dgm:t>
    </dgm:pt>
    <dgm:pt modelId="{F52AF388-6647-40C1-9B0C-4EACF0087302}" type="pres">
      <dgm:prSet presAssocID="{67FEA77F-9792-4206-8836-885C74441292}" presName="spacer" presStyleCnt="0"/>
      <dgm:spPr/>
    </dgm:pt>
    <dgm:pt modelId="{8CDB7BC7-8DB4-48B4-844D-150D6BC9A281}" type="pres">
      <dgm:prSet presAssocID="{B4C523CA-CB9B-45E6-9B42-ACDDF1BF7D65}" presName="parentText" presStyleLbl="node1" presStyleIdx="2" presStyleCnt="3">
        <dgm:presLayoutVars>
          <dgm:chMax val="0"/>
          <dgm:bulletEnabled val="1"/>
        </dgm:presLayoutVars>
      </dgm:prSet>
      <dgm:spPr>
        <a:xfrm>
          <a:off x="0" y="3062896"/>
          <a:ext cx="4961817" cy="1216800"/>
        </a:xfrm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AB3B445A-D322-425F-BF83-71C16EDBCF6A}" srcId="{C4D5358F-2C12-40D3-A142-40CC932D99A4}" destId="{B4C523CA-CB9B-45E6-9B42-ACDDF1BF7D65}" srcOrd="2" destOrd="0" parTransId="{0B61FFA1-954D-4769-9935-DC27A03FE46F}" sibTransId="{2A74883B-AB36-4DBE-A90D-C134F37AC8DE}"/>
    <dgm:cxn modelId="{013F4C26-68C0-4526-9DB3-5EB519553F3C}" srcId="{C4D5358F-2C12-40D3-A142-40CC932D99A4}" destId="{EC327B3B-64E2-4867-8E05-4626CF7AA557}" srcOrd="0" destOrd="0" parTransId="{DF29B433-28C4-4212-B73F-BBA2E55D71FD}" sibTransId="{E3EA5345-B843-40CC-AF3F-48429EEC6F62}"/>
    <dgm:cxn modelId="{71170B66-801D-42B1-BD88-3067EF1E3D30}" type="presOf" srcId="{EC327B3B-64E2-4867-8E05-4626CF7AA557}" destId="{470C7429-9401-4802-AB33-313A76532508}" srcOrd="0" destOrd="0" presId="urn:microsoft.com/office/officeart/2005/8/layout/vList2"/>
    <dgm:cxn modelId="{63EE376A-9BE3-42F8-986B-13F24A6B6A52}" srcId="{C4D5358F-2C12-40D3-A142-40CC932D99A4}" destId="{4E244519-B7AC-4B3B-BE5F-12059590F0D2}" srcOrd="1" destOrd="0" parTransId="{E30B4CE4-28F5-41D5-BDD7-379CEE7BFAA6}" sibTransId="{67FEA77F-9792-4206-8836-885C74441292}"/>
    <dgm:cxn modelId="{7533573D-AE90-413F-8D5E-92E484CC53EE}" type="presOf" srcId="{C4D5358F-2C12-40D3-A142-40CC932D99A4}" destId="{1E395D00-6435-47AF-BDD1-99EEEBD551EE}" srcOrd="0" destOrd="0" presId="urn:microsoft.com/office/officeart/2005/8/layout/vList2"/>
    <dgm:cxn modelId="{E7D99F90-BD21-488E-8965-4FA3E6649457}" type="presOf" srcId="{4E244519-B7AC-4B3B-BE5F-12059590F0D2}" destId="{288E5028-B57D-41A4-A329-2A81DBAE6A20}" srcOrd="0" destOrd="0" presId="urn:microsoft.com/office/officeart/2005/8/layout/vList2"/>
    <dgm:cxn modelId="{0A308EED-F4BF-484E-9616-FC08E6DF7B71}" type="presOf" srcId="{B4C523CA-CB9B-45E6-9B42-ACDDF1BF7D65}" destId="{8CDB7BC7-8DB4-48B4-844D-150D6BC9A281}" srcOrd="0" destOrd="0" presId="urn:microsoft.com/office/officeart/2005/8/layout/vList2"/>
    <dgm:cxn modelId="{D194C380-2F5A-4D83-B19D-EDEBF138C04E}" type="presParOf" srcId="{1E395D00-6435-47AF-BDD1-99EEEBD551EE}" destId="{470C7429-9401-4802-AB33-313A76532508}" srcOrd="0" destOrd="0" presId="urn:microsoft.com/office/officeart/2005/8/layout/vList2"/>
    <dgm:cxn modelId="{1C593544-AEA6-4F32-B3EB-A05830DB3610}" type="presParOf" srcId="{1E395D00-6435-47AF-BDD1-99EEEBD551EE}" destId="{88D2178F-0747-469A-A1B7-4B4E6C3A520D}" srcOrd="1" destOrd="0" presId="urn:microsoft.com/office/officeart/2005/8/layout/vList2"/>
    <dgm:cxn modelId="{D77AAB75-3FBD-4EC6-89C1-F17940EE4199}" type="presParOf" srcId="{1E395D00-6435-47AF-BDD1-99EEEBD551EE}" destId="{288E5028-B57D-41A4-A329-2A81DBAE6A20}" srcOrd="2" destOrd="0" presId="urn:microsoft.com/office/officeart/2005/8/layout/vList2"/>
    <dgm:cxn modelId="{EF6FD183-5195-47C2-8292-3E15D1204EF4}" type="presParOf" srcId="{1E395D00-6435-47AF-BDD1-99EEEBD551EE}" destId="{F52AF388-6647-40C1-9B0C-4EACF0087302}" srcOrd="3" destOrd="0" presId="urn:microsoft.com/office/officeart/2005/8/layout/vList2"/>
    <dgm:cxn modelId="{93570274-80FF-4597-9140-78C6897D45C5}" type="presParOf" srcId="{1E395D00-6435-47AF-BDD1-99EEEBD551EE}" destId="{8CDB7BC7-8DB4-48B4-844D-150D6BC9A281}" srcOrd="4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D5358F-2C12-40D3-A142-40CC932D99A4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EC327B3B-64E2-4867-8E05-4626CF7AA557}">
      <dgm:prSet phldrT="[Κείμενο]" custT="1"/>
      <dgm:spPr>
        <a:solidFill>
          <a:srgbClr val="95C11F"/>
        </a:solidFill>
        <a:ln>
          <a:solidFill>
            <a:srgbClr val="785832"/>
          </a:solidFill>
        </a:ln>
      </dgm:spPr>
      <dgm:t>
        <a:bodyPr/>
        <a:lstStyle/>
        <a:p>
          <a:r>
            <a:rPr lang="bg" sz="3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</a:t>
          </a:r>
          <a:r>
            <a:rPr lang="bg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</a:t>
          </a:r>
          <a:r>
            <a:rPr lang="bg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иалог</a:t>
          </a:r>
          <a:r>
            <a:rPr lang="bg" sz="3200" kern="1200" dirty="0" smtClean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  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DF29B433-28C4-4212-B73F-BBA2E55D71FD}" type="parTrans" cxnId="{013F4C26-68C0-4526-9DB3-5EB519553F3C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E3EA5345-B843-40CC-AF3F-48429EEC6F62}" type="sibTrans" cxnId="{013F4C26-68C0-4526-9DB3-5EB519553F3C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4E244519-B7AC-4B3B-BE5F-12059590F0D2}">
      <dgm:prSet phldrT="[Κείμενο]" custT="1"/>
      <dgm:spPr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" sz="3200" kern="120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5. Етика</a:t>
          </a:r>
          <a:endParaRPr lang="el-GR" sz="3200" kern="120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E30B4CE4-28F5-41D5-BDD7-379CEE7BFAA6}" type="parTrans" cxnId="{63EE376A-9BE3-42F8-986B-13F24A6B6A52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67FEA77F-9792-4206-8836-885C74441292}" type="sibTrans" cxnId="{63EE376A-9BE3-42F8-986B-13F24A6B6A52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B4C523CA-CB9B-45E6-9B42-ACDDF1BF7D65}">
      <dgm:prSet phldrT="[Κείμενο]" custT="1"/>
      <dgm:spPr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6. Рефлективни умения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0B61FFA1-954D-4769-9935-DC27A03FE46F}" type="parTrans" cxnId="{AB3B445A-D322-425F-BF83-71C16EDBCF6A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2A74883B-AB36-4DBE-A90D-C134F37AC8DE}" type="sibTrans" cxnId="{AB3B445A-D322-425F-BF83-71C16EDBCF6A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B404CC1D-7D31-4B64-A5C5-60498ADB70FF}">
      <dgm:prSet phldrT="[Κείμενο]" custT="1"/>
      <dgm:spPr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>
            <a:buNone/>
          </a:pPr>
          <a:r>
            <a:rPr lang="bg" sz="3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7. </a:t>
          </a:r>
          <a:r>
            <a:rPr lang="bg" sz="3200" smtClean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Цифови </a:t>
          </a:r>
          <a:r>
            <a:rPr lang="bg" sz="3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умения</a:t>
          </a:r>
          <a:endParaRPr lang="el-GR" sz="3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815566CE-34FA-4B26-BE76-87701DAF9F50}" type="parTrans" cxnId="{32625709-F515-46AA-9E97-C1E5D73AB0F9}">
      <dgm:prSet/>
      <dgm:spPr/>
      <dgm:t>
        <a:bodyPr/>
        <a:lstStyle/>
        <a:p>
          <a:endParaRPr lang="en-GB"/>
        </a:p>
      </dgm:t>
    </dgm:pt>
    <dgm:pt modelId="{20B46757-2675-4149-85B1-C855B1C5BEC0}" type="sibTrans" cxnId="{32625709-F515-46AA-9E97-C1E5D73AB0F9}">
      <dgm:prSet/>
      <dgm:spPr/>
      <dgm:t>
        <a:bodyPr/>
        <a:lstStyle/>
        <a:p>
          <a:endParaRPr lang="en-GB"/>
        </a:p>
      </dgm:t>
    </dgm:pt>
    <dgm:pt modelId="{1E395D00-6435-47AF-BDD1-99EEEBD551EE}" type="pres">
      <dgm:prSet presAssocID="{C4D5358F-2C12-40D3-A142-40CC932D99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0C7429-9401-4802-AB33-313A76532508}" type="pres">
      <dgm:prSet presAssocID="{EC327B3B-64E2-4867-8E05-4626CF7AA557}" presName="parentText" presStyleLbl="node1" presStyleIdx="0" presStyleCnt="4" custLinFactNeighborX="-45891" custLinFactNeighborY="-104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2178F-0747-469A-A1B7-4B4E6C3A520D}" type="pres">
      <dgm:prSet presAssocID="{E3EA5345-B843-40CC-AF3F-48429EEC6F62}" presName="spacer" presStyleCnt="0"/>
      <dgm:spPr/>
    </dgm:pt>
    <dgm:pt modelId="{288E5028-B57D-41A4-A329-2A81DBAE6A20}" type="pres">
      <dgm:prSet presAssocID="{4E244519-B7AC-4B3B-BE5F-12059590F0D2}" presName="parentText" presStyleLbl="node1" presStyleIdx="1" presStyleCnt="4" custLinFactNeighborY="-19892">
        <dgm:presLayoutVars>
          <dgm:chMax val="0"/>
          <dgm:bulletEnabled val="1"/>
        </dgm:presLayoutVars>
      </dgm:prSet>
      <dgm:spPr>
        <a:xfrm>
          <a:off x="0" y="1175325"/>
          <a:ext cx="4961817" cy="1029600"/>
        </a:xfrm>
        <a:prstGeom prst="roundRect">
          <a:avLst/>
        </a:prstGeom>
      </dgm:spPr>
      <dgm:t>
        <a:bodyPr/>
        <a:lstStyle/>
        <a:p>
          <a:endParaRPr lang="en-US"/>
        </a:p>
      </dgm:t>
    </dgm:pt>
    <dgm:pt modelId="{F52AF388-6647-40C1-9B0C-4EACF0087302}" type="pres">
      <dgm:prSet presAssocID="{67FEA77F-9792-4206-8836-885C74441292}" presName="spacer" presStyleCnt="0"/>
      <dgm:spPr/>
    </dgm:pt>
    <dgm:pt modelId="{8CDB7BC7-8DB4-48B4-844D-150D6BC9A281}" type="pres">
      <dgm:prSet presAssocID="{B4C523CA-CB9B-45E6-9B42-ACDDF1BF7D65}" presName="parentText" presStyleLbl="node1" presStyleIdx="2" presStyleCnt="4">
        <dgm:presLayoutVars>
          <dgm:chMax val="0"/>
          <dgm:bulletEnabled val="1"/>
        </dgm:presLayoutVars>
      </dgm:prSet>
      <dgm:spPr>
        <a:xfrm>
          <a:off x="0" y="3062896"/>
          <a:ext cx="4961817" cy="1216800"/>
        </a:xfrm>
        <a:prstGeom prst="roundRect">
          <a:avLst/>
        </a:prstGeom>
      </dgm:spPr>
      <dgm:t>
        <a:bodyPr/>
        <a:lstStyle/>
        <a:p>
          <a:endParaRPr lang="en-US"/>
        </a:p>
      </dgm:t>
    </dgm:pt>
    <dgm:pt modelId="{2D4A43E5-0209-40D0-8BAC-E928B7A1AB22}" type="pres">
      <dgm:prSet presAssocID="{2A74883B-AB36-4DBE-A90D-C134F37AC8DE}" presName="spacer" presStyleCnt="0"/>
      <dgm:spPr/>
    </dgm:pt>
    <dgm:pt modelId="{94379526-F41C-4743-8DE3-718A904944E0}" type="pres">
      <dgm:prSet presAssocID="{B404CC1D-7D31-4B64-A5C5-60498ADB70FF}" presName="parentText" presStyleLbl="node1" presStyleIdx="3" presStyleCnt="4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AB3B445A-D322-425F-BF83-71C16EDBCF6A}" srcId="{C4D5358F-2C12-40D3-A142-40CC932D99A4}" destId="{B4C523CA-CB9B-45E6-9B42-ACDDF1BF7D65}" srcOrd="2" destOrd="0" parTransId="{0B61FFA1-954D-4769-9935-DC27A03FE46F}" sibTransId="{2A74883B-AB36-4DBE-A90D-C134F37AC8DE}"/>
    <dgm:cxn modelId="{013F4C26-68C0-4526-9DB3-5EB519553F3C}" srcId="{C4D5358F-2C12-40D3-A142-40CC932D99A4}" destId="{EC327B3B-64E2-4867-8E05-4626CF7AA557}" srcOrd="0" destOrd="0" parTransId="{DF29B433-28C4-4212-B73F-BBA2E55D71FD}" sibTransId="{E3EA5345-B843-40CC-AF3F-48429EEC6F62}"/>
    <dgm:cxn modelId="{32625709-F515-46AA-9E97-C1E5D73AB0F9}" srcId="{C4D5358F-2C12-40D3-A142-40CC932D99A4}" destId="{B404CC1D-7D31-4B64-A5C5-60498ADB70FF}" srcOrd="3" destOrd="0" parTransId="{815566CE-34FA-4B26-BE76-87701DAF9F50}" sibTransId="{20B46757-2675-4149-85B1-C855B1C5BEC0}"/>
    <dgm:cxn modelId="{71170B66-801D-42B1-BD88-3067EF1E3D30}" type="presOf" srcId="{EC327B3B-64E2-4867-8E05-4626CF7AA557}" destId="{470C7429-9401-4802-AB33-313A76532508}" srcOrd="0" destOrd="0" presId="urn:microsoft.com/office/officeart/2005/8/layout/vList2"/>
    <dgm:cxn modelId="{63EE376A-9BE3-42F8-986B-13F24A6B6A52}" srcId="{C4D5358F-2C12-40D3-A142-40CC932D99A4}" destId="{4E244519-B7AC-4B3B-BE5F-12059590F0D2}" srcOrd="1" destOrd="0" parTransId="{E30B4CE4-28F5-41D5-BDD7-379CEE7BFAA6}" sibTransId="{67FEA77F-9792-4206-8836-885C74441292}"/>
    <dgm:cxn modelId="{7533573D-AE90-413F-8D5E-92E484CC53EE}" type="presOf" srcId="{C4D5358F-2C12-40D3-A142-40CC932D99A4}" destId="{1E395D00-6435-47AF-BDD1-99EEEBD551EE}" srcOrd="0" destOrd="0" presId="urn:microsoft.com/office/officeart/2005/8/layout/vList2"/>
    <dgm:cxn modelId="{8D6DD0D9-5D33-4B6B-B83A-73677E400C15}" type="presOf" srcId="{B404CC1D-7D31-4B64-A5C5-60498ADB70FF}" destId="{94379526-F41C-4743-8DE3-718A904944E0}" srcOrd="0" destOrd="0" presId="urn:microsoft.com/office/officeart/2005/8/layout/vList2"/>
    <dgm:cxn modelId="{E7D99F90-BD21-488E-8965-4FA3E6649457}" type="presOf" srcId="{4E244519-B7AC-4B3B-BE5F-12059590F0D2}" destId="{288E5028-B57D-41A4-A329-2A81DBAE6A20}" srcOrd="0" destOrd="0" presId="urn:microsoft.com/office/officeart/2005/8/layout/vList2"/>
    <dgm:cxn modelId="{0A308EED-F4BF-484E-9616-FC08E6DF7B71}" type="presOf" srcId="{B4C523CA-CB9B-45E6-9B42-ACDDF1BF7D65}" destId="{8CDB7BC7-8DB4-48B4-844D-150D6BC9A281}" srcOrd="0" destOrd="0" presId="urn:microsoft.com/office/officeart/2005/8/layout/vList2"/>
    <dgm:cxn modelId="{D194C380-2F5A-4D83-B19D-EDEBF138C04E}" type="presParOf" srcId="{1E395D00-6435-47AF-BDD1-99EEEBD551EE}" destId="{470C7429-9401-4802-AB33-313A76532508}" srcOrd="0" destOrd="0" presId="urn:microsoft.com/office/officeart/2005/8/layout/vList2"/>
    <dgm:cxn modelId="{1C593544-AEA6-4F32-B3EB-A05830DB3610}" type="presParOf" srcId="{1E395D00-6435-47AF-BDD1-99EEEBD551EE}" destId="{88D2178F-0747-469A-A1B7-4B4E6C3A520D}" srcOrd="1" destOrd="0" presId="urn:microsoft.com/office/officeart/2005/8/layout/vList2"/>
    <dgm:cxn modelId="{D77AAB75-3FBD-4EC6-89C1-F17940EE4199}" type="presParOf" srcId="{1E395D00-6435-47AF-BDD1-99EEEBD551EE}" destId="{288E5028-B57D-41A4-A329-2A81DBAE6A20}" srcOrd="2" destOrd="0" presId="urn:microsoft.com/office/officeart/2005/8/layout/vList2"/>
    <dgm:cxn modelId="{EF6FD183-5195-47C2-8292-3E15D1204EF4}" type="presParOf" srcId="{1E395D00-6435-47AF-BDD1-99EEEBD551EE}" destId="{F52AF388-6647-40C1-9B0C-4EACF0087302}" srcOrd="3" destOrd="0" presId="urn:microsoft.com/office/officeart/2005/8/layout/vList2"/>
    <dgm:cxn modelId="{93570274-80FF-4597-9140-78C6897D45C5}" type="presParOf" srcId="{1E395D00-6435-47AF-BDD1-99EEEBD551EE}" destId="{8CDB7BC7-8DB4-48B4-844D-150D6BC9A281}" srcOrd="4" destOrd="0" presId="urn:microsoft.com/office/officeart/2005/8/layout/vList2"/>
    <dgm:cxn modelId="{83AD646B-BCB4-4AC7-A94E-4648D1EC187B}" type="presParOf" srcId="{1E395D00-6435-47AF-BDD1-99EEEBD551EE}" destId="{2D4A43E5-0209-40D0-8BAC-E928B7A1AB22}" srcOrd="5" destOrd="0" presId="urn:microsoft.com/office/officeart/2005/8/layout/vList2"/>
    <dgm:cxn modelId="{C87F44C5-BF60-480E-AC63-E4CAEC7001A5}" type="presParOf" srcId="{1E395D00-6435-47AF-BDD1-99EEEBD551EE}" destId="{94379526-F41C-4743-8DE3-718A904944E0}" srcOrd="6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C7429-9401-4802-AB33-313A76532508}">
      <dsp:nvSpPr>
        <dsp:cNvPr id="0" name=""/>
        <dsp:cNvSpPr/>
      </dsp:nvSpPr>
      <dsp:spPr>
        <a:xfrm>
          <a:off x="0" y="0"/>
          <a:ext cx="4961817" cy="1139070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3200" kern="1200">
              <a:solidFill>
                <a:schemeClr val="tx1"/>
              </a:solidFill>
              <a:effectLst/>
            </a:rPr>
            <a:t>1. </a:t>
          </a:r>
          <a:r>
            <a:rPr lang="bg" sz="3200" kern="1200">
              <a:solidFill>
                <a:schemeClr val="tx1"/>
              </a:solidFill>
            </a:rPr>
            <a:t>Осъзнатост</a:t>
          </a:r>
          <a:endParaRPr lang="el-GR" sz="3200" kern="1200">
            <a:solidFill>
              <a:schemeClr val="tx1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55605" y="55605"/>
        <a:ext cx="4850607" cy="1027860"/>
      </dsp:txXfrm>
    </dsp:sp>
    <dsp:sp modelId="{288E5028-B57D-41A4-A329-2A81DBAE6A20}">
      <dsp:nvSpPr>
        <dsp:cNvPr id="0" name=""/>
        <dsp:cNvSpPr/>
      </dsp:nvSpPr>
      <dsp:spPr>
        <a:xfrm>
          <a:off x="0" y="1149548"/>
          <a:ext cx="4961817" cy="1139070"/>
        </a:xfrm>
        <a:prstGeom prst="roundRect">
          <a:avLst/>
        </a:prstGeom>
        <a:solidFill>
          <a:srgbClr val="F2F2F2"/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" sz="3200" b="0" kern="1200">
              <a:solidFill>
                <a:schemeClr val="tx1"/>
              </a:solidFill>
              <a:effectLst/>
              <a:latin typeface="Calibri" panose="020F0502020204030204"/>
              <a:ea typeface="+mn-ea"/>
              <a:cs typeface="+mn-cs"/>
            </a:rPr>
            <a:t>2. Критично мислене</a:t>
          </a:r>
          <a:endParaRPr lang="el-GR" sz="3200" b="0" kern="1200">
            <a:solidFill>
              <a:schemeClr val="tx1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55605" y="1205153"/>
        <a:ext cx="4850607" cy="1027860"/>
      </dsp:txXfrm>
    </dsp:sp>
    <dsp:sp modelId="{8CDB7BC7-8DB4-48B4-844D-150D6BC9A281}">
      <dsp:nvSpPr>
        <dsp:cNvPr id="0" name=""/>
        <dsp:cNvSpPr/>
      </dsp:nvSpPr>
      <dsp:spPr>
        <a:xfrm>
          <a:off x="0" y="2303994"/>
          <a:ext cx="4961817" cy="1139070"/>
        </a:xfrm>
        <a:prstGeom prst="roundRect">
          <a:avLst/>
        </a:prstGeom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" sz="3200" kern="120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3. Разрешаване на конфликти</a:t>
          </a:r>
          <a:endParaRPr lang="el-GR" sz="3200" kern="120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55605" y="2359599"/>
        <a:ext cx="4850607" cy="1027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C7429-9401-4802-AB33-313A76532508}">
      <dsp:nvSpPr>
        <dsp:cNvPr id="0" name=""/>
        <dsp:cNvSpPr/>
      </dsp:nvSpPr>
      <dsp:spPr>
        <a:xfrm>
          <a:off x="0" y="0"/>
          <a:ext cx="4961817" cy="1010880"/>
        </a:xfrm>
        <a:prstGeom prst="roundRect">
          <a:avLst/>
        </a:prstGeom>
        <a:solidFill>
          <a:srgbClr val="95C11F"/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3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</a:t>
          </a:r>
          <a:r>
            <a:rPr lang="bg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</a:t>
          </a:r>
          <a:r>
            <a:rPr lang="bg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иалог</a:t>
          </a:r>
          <a:r>
            <a:rPr lang="bg" sz="3200" kern="1200" dirty="0" smtClean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  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49347" y="49347"/>
        <a:ext cx="4863123" cy="912186"/>
      </dsp:txXfrm>
    </dsp:sp>
    <dsp:sp modelId="{288E5028-B57D-41A4-A329-2A81DBAE6A20}">
      <dsp:nvSpPr>
        <dsp:cNvPr id="0" name=""/>
        <dsp:cNvSpPr/>
      </dsp:nvSpPr>
      <dsp:spPr>
        <a:xfrm>
          <a:off x="0" y="1144011"/>
          <a:ext cx="4961817" cy="1010880"/>
        </a:xfrm>
        <a:prstGeom prst="roundRect">
          <a:avLst/>
        </a:prstGeom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" sz="3200" kern="120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5. Етика</a:t>
          </a:r>
          <a:endParaRPr lang="el-GR" sz="3200" kern="120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49347" y="1193358"/>
        <a:ext cx="4863123" cy="912186"/>
      </dsp:txXfrm>
    </dsp:sp>
    <dsp:sp modelId="{8CDB7BC7-8DB4-48B4-844D-150D6BC9A281}">
      <dsp:nvSpPr>
        <dsp:cNvPr id="0" name=""/>
        <dsp:cNvSpPr/>
      </dsp:nvSpPr>
      <dsp:spPr>
        <a:xfrm>
          <a:off x="0" y="2341348"/>
          <a:ext cx="4961817" cy="1010880"/>
        </a:xfrm>
        <a:prstGeom prst="roundRect">
          <a:avLst/>
        </a:prstGeom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6. Рефлективни умения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49347" y="2390695"/>
        <a:ext cx="4863123" cy="912186"/>
      </dsp:txXfrm>
    </dsp:sp>
    <dsp:sp modelId="{94379526-F41C-4743-8DE3-718A904944E0}">
      <dsp:nvSpPr>
        <dsp:cNvPr id="0" name=""/>
        <dsp:cNvSpPr/>
      </dsp:nvSpPr>
      <dsp:spPr>
        <a:xfrm>
          <a:off x="0" y="3507748"/>
          <a:ext cx="4961817" cy="1010880"/>
        </a:xfrm>
        <a:prstGeom prst="roundRect">
          <a:avLst/>
        </a:prstGeom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7. </a:t>
          </a:r>
          <a:r>
            <a:rPr lang="bg" sz="3200" kern="1200" smtClean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Цифови </a:t>
          </a:r>
          <a:r>
            <a:rPr lang="bg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умения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49347" y="3557095"/>
        <a:ext cx="4863123" cy="912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AE6F319F-557A-4033-9A7E-7B30C1709D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ED24FFA-E381-4D15-9323-2E7F167B5D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361F-8793-4678-8399-75402180233D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7A14582-B00E-403A-B9F6-8137B447B5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9BBD3CB-00AE-4B41-B6C8-39534586D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EE3A-1E6C-47AF-A0C5-588F1B9CC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068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42A8D-6A8A-4D0C-BE99-5FB2E4FC1A13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90C62-02BA-4B64-96F1-99D7E3BEEE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30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3858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026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8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9673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478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2472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2033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385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8710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1449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2970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1199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3144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1030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85152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45698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58699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79595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05949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75805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0463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9612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83596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145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05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2524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4729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3492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8889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3608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97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0">
            <a:extLst>
              <a:ext uri="{FF2B5EF4-FFF2-40B4-BE49-F238E27FC236}">
                <a16:creationId xmlns:a16="http://schemas.microsoft.com/office/drawing/2014/main" id="{A8C2EB22-0C36-10FA-73AA-F5DD0B7C67F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2731591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en-US" alt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Enabling dialogue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85AC0203-B144-4B95-B9C1-17443F665396}"/>
              </a:ext>
            </a:extLst>
          </p:cNvPr>
          <p:cNvSpPr/>
          <p:nvPr userDrawn="1"/>
        </p:nvSpPr>
        <p:spPr>
          <a:xfrm>
            <a:off x="0" y="2252352"/>
            <a:ext cx="12192001" cy="3787362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285750" lvl="0" indent="-285750" algn="ctr">
              <a:buFont typeface="Wingdings" panose="05000000000000000000" pitchFamily="2" charset="2"/>
              <a:buChar char="§"/>
            </a:pPr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</p:spPr>
        <p:txBody>
          <a:bodyPr>
            <a:noAutofit/>
          </a:bodyPr>
          <a:lstStyle>
            <a:lvl1pPr>
              <a:defRPr lang="el-GR" sz="2200" kern="1200" dirty="0">
                <a:solidFill>
                  <a:srgbClr val="D8134D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51" y="2218305"/>
            <a:ext cx="7872768" cy="3787361"/>
          </a:xfrm>
        </p:spPr>
        <p:txBody>
          <a:bodyPr/>
          <a:lstStyle>
            <a:lvl1pPr marL="2286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6858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 marL="11430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 marL="16002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 marL="20574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8" name="TextBox 80">
            <a:extLst>
              <a:ext uri="{FF2B5EF4-FFF2-40B4-BE49-F238E27FC236}">
                <a16:creationId xmlns:a16="http://schemas.microsoft.com/office/drawing/2014/main" id="{C2E476BC-8345-4D0D-3E80-740E90062E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2553709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az-Cyrl-AZ" alt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Диалог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00E564-24F8-EC0D-5724-7025327EDB99}"/>
              </a:ext>
            </a:extLst>
          </p:cNvPr>
          <p:cNvSpPr/>
          <p:nvPr userDrawn="1"/>
        </p:nvSpPr>
        <p:spPr bwMode="auto">
          <a:xfrm>
            <a:off x="2529867" y="65276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1C2C98-D9BC-6B3D-5C84-CBA4DF66EE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84607" y="-8655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</a:pPr>
            <a:r>
              <a:rPr lang="en-US" altLang="el-G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</a:p>
        </p:txBody>
      </p:sp>
      <p:pic>
        <p:nvPicPr>
          <p:cNvPr id="5" name="Γραφικό 6">
            <a:extLst>
              <a:ext uri="{FF2B5EF4-FFF2-40B4-BE49-F238E27FC236}">
                <a16:creationId xmlns:a16="http://schemas.microsoft.com/office/drawing/2014/main" id="{8A4885C2-F3BE-A850-204D-D04D6FD4E5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88071" y="48972"/>
            <a:ext cx="3381627" cy="84338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505"/>
            <a:ext cx="2798546" cy="61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all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C282D51-334C-492B-9A39-B63B0DF2D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075"/>
            <a:ext cx="10515600" cy="1325563"/>
          </a:xfrm>
        </p:spPr>
        <p:txBody>
          <a:bodyPr>
            <a:normAutofit/>
          </a:bodyPr>
          <a:lstStyle>
            <a:lvl1pPr algn="ctr">
              <a:defRPr lang="el-GR" sz="4000" b="0" kern="1200" dirty="0" smtClean="0">
                <a:solidFill>
                  <a:srgbClr val="D8134D"/>
                </a:solidFill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79C9303C-96F0-47F7-8FD2-205DF32B6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2. Empower</a:t>
            </a:r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DA09FF50-0927-454B-AFBE-BC816B37A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3. Participate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D64053F3-B864-46DB-814C-6742DA12C8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FFFFFF"/>
                </a:solidFill>
                <a:latin typeface="Impact" panose="020B0806030902050204" pitchFamily="34" charset="0"/>
              </a:rPr>
              <a:t>1. Prevent</a:t>
            </a:r>
          </a:p>
        </p:txBody>
      </p:sp>
      <p:pic>
        <p:nvPicPr>
          <p:cNvPr id="12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B6D1E8F0-8810-4EB0-8AB0-C8161F94E6F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Γραφικό 6">
            <a:extLst>
              <a:ext uri="{FF2B5EF4-FFF2-40B4-BE49-F238E27FC236}">
                <a16:creationId xmlns:a16="http://schemas.microsoft.com/office/drawing/2014/main" id="{3BF07FCA-51F0-CD61-A16F-1DA69030B6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75" y="32173"/>
            <a:ext cx="3381627" cy="84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D8134D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/>
              <a:t>Unit 1</a:t>
            </a:r>
            <a:br>
              <a:rPr lang="en-US"/>
            </a:br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95C11F"/>
              </a:buClr>
              <a:defRPr>
                <a:latin typeface="+mn-lt"/>
              </a:defRPr>
            </a:lvl1pPr>
            <a:lvl2pPr marL="685800" indent="-228600">
              <a:lnSpc>
                <a:spcPct val="150000"/>
              </a:lnSpc>
              <a:buClr>
                <a:srgbClr val="95C11F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143000" indent="-228600">
              <a:lnSpc>
                <a:spcPct val="150000"/>
              </a:lnSpc>
              <a:buClr>
                <a:srgbClr val="95C11F"/>
              </a:buClr>
              <a:buFont typeface="Courier New" panose="02070309020205020404" pitchFamily="49" charset="0"/>
              <a:buChar char="o"/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95C11F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95C11F"/>
              </a:buClr>
              <a:defRPr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19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B9911DEF-60F4-4A71-9614-3CF965F78B2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980" y="6356323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Γραφικό 6">
            <a:extLst>
              <a:ext uri="{FF2B5EF4-FFF2-40B4-BE49-F238E27FC236}">
                <a16:creationId xmlns:a16="http://schemas.microsoft.com/office/drawing/2014/main" id="{7429F7FF-8899-5BE5-E3F8-D6753BB30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88605" y="48972"/>
            <a:ext cx="2981093" cy="74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8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t slid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113050"/>
            <a:ext cx="11059692" cy="605096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D8134D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852132" cy="4865977"/>
          </a:xfrm>
        </p:spPr>
        <p:txBody>
          <a:bodyPr/>
          <a:lstStyle>
            <a:lvl1pPr>
              <a:defRPr sz="2400"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4" name="Γραφικό 6">
            <a:extLst>
              <a:ext uri="{FF2B5EF4-FFF2-40B4-BE49-F238E27FC236}">
                <a16:creationId xmlns:a16="http://schemas.microsoft.com/office/drawing/2014/main" id="{111A1450-08EE-3E99-1407-C1C41B4AD5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20168" y="6493068"/>
            <a:ext cx="1843147" cy="459682"/>
          </a:xfrm>
          <a:prstGeom prst="rect">
            <a:avLst/>
          </a:prstGeom>
        </p:spPr>
      </p:pic>
      <p:sp>
        <p:nvSpPr>
          <p:cNvPr id="8" name="TextBox 80">
            <a:extLst>
              <a:ext uri="{FF2B5EF4-FFF2-40B4-BE49-F238E27FC236}">
                <a16:creationId xmlns:a16="http://schemas.microsoft.com/office/drawing/2014/main" id="{C2D43A71-8DDC-1F3F-9E09-D0851475026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2731591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az-Cyrl-AZ" alt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Диалог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26F1A8-B94F-FCEA-B90B-FF2A185515EB}"/>
              </a:ext>
            </a:extLst>
          </p:cNvPr>
          <p:cNvSpPr/>
          <p:nvPr userDrawn="1"/>
        </p:nvSpPr>
        <p:spPr bwMode="auto">
          <a:xfrm>
            <a:off x="2529867" y="60238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BFFB98-0BB5-2AC3-20D2-958B62EEC7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80647" y="-21615"/>
            <a:ext cx="299869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</a:pPr>
            <a:r>
              <a:rPr lang="en-US" altLang="el-G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7798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ni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0">
            <a:extLst>
              <a:ext uri="{FF2B5EF4-FFF2-40B4-BE49-F238E27FC236}">
                <a16:creationId xmlns:a16="http://schemas.microsoft.com/office/drawing/2014/main" id="{01256772-7746-79CD-FC0C-3B8A876E9A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2731591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en-US" alt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Enabling dialogue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A508F4D-74CD-4DC9-8CC6-A32508E7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D8134D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83499B-D787-4204-9DCD-5D794F92B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5409663" cy="4893408"/>
          </a:xfrm>
        </p:spPr>
        <p:txBody>
          <a:bodyPr/>
          <a:lstStyle>
            <a:lvl1pPr>
              <a:buClr>
                <a:srgbClr val="95C11F"/>
              </a:buClr>
              <a:defRPr/>
            </a:lvl1pPr>
            <a:lvl2pPr marL="6858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95C11F"/>
              </a:buClr>
              <a:buFont typeface="Courier New" panose="02070309020205020404" pitchFamily="49" charset="0"/>
              <a:buChar char="o"/>
              <a:defRPr/>
            </a:lvl3pPr>
            <a:lvl4pPr>
              <a:buClr>
                <a:srgbClr val="95C11F"/>
              </a:buClr>
              <a:defRPr/>
            </a:lvl4pPr>
            <a:lvl5pPr marL="20574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B6C04F-453F-4B55-9704-E13D0B2BC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00000"/>
            <a:ext cx="5782377" cy="4893408"/>
          </a:xfrm>
        </p:spPr>
        <p:txBody>
          <a:bodyPr/>
          <a:lstStyle>
            <a:lvl1pPr>
              <a:buClr>
                <a:srgbClr val="95C11F"/>
              </a:buClr>
              <a:defRPr/>
            </a:lvl1pPr>
            <a:lvl2pPr marL="6858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95C11F"/>
              </a:buClr>
              <a:buFont typeface="Courier New" panose="02070309020205020404" pitchFamily="49" charset="0"/>
              <a:buChar char="o"/>
              <a:defRPr/>
            </a:lvl3pPr>
            <a:lvl4pPr>
              <a:buClr>
                <a:srgbClr val="95C11F"/>
              </a:buClr>
              <a:defRPr/>
            </a:lvl4pPr>
            <a:lvl5pPr marL="20574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7" name="Γραφικό 6">
            <a:extLst>
              <a:ext uri="{FF2B5EF4-FFF2-40B4-BE49-F238E27FC236}">
                <a16:creationId xmlns:a16="http://schemas.microsoft.com/office/drawing/2014/main" id="{E1245988-DFAB-B6A7-48AF-2BB895902B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20168" y="6493068"/>
            <a:ext cx="1843147" cy="459682"/>
          </a:xfrm>
          <a:prstGeom prst="rect">
            <a:avLst/>
          </a:prstGeom>
        </p:spPr>
      </p:pic>
      <p:sp>
        <p:nvSpPr>
          <p:cNvPr id="5" name="TextBox 80">
            <a:extLst>
              <a:ext uri="{FF2B5EF4-FFF2-40B4-BE49-F238E27FC236}">
                <a16:creationId xmlns:a16="http://schemas.microsoft.com/office/drawing/2014/main" id="{4B673773-7846-5C06-BF22-BAC38EE2D7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2553709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az-Cyrl-AZ" alt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Диалог</a:t>
            </a:r>
            <a:endParaRPr lang="az-Cyrl-AZ" alt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CEA9D3C1-8B62-94A4-357D-784D83E0206C}"/>
              </a:ext>
            </a:extLst>
          </p:cNvPr>
          <p:cNvSpPr/>
          <p:nvPr userDrawn="1"/>
        </p:nvSpPr>
        <p:spPr bwMode="auto">
          <a:xfrm>
            <a:off x="2529867" y="56002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3F6AEE-D048-27A1-A4FD-777C5BCC18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68484" y="-13707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</a:pPr>
            <a:r>
              <a:rPr lang="en-US" altLang="el-G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1574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module other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0">
            <a:extLst>
              <a:ext uri="{FF2B5EF4-FFF2-40B4-BE49-F238E27FC236}">
                <a16:creationId xmlns:a16="http://schemas.microsoft.com/office/drawing/2014/main" id="{8693159A-D2DE-F536-8405-C9BE4425A7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2731591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en-US" alt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Enabling dialogue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027104"/>
            <a:ext cx="11059693" cy="4373958"/>
          </a:xfrm>
        </p:spPr>
        <p:txBody>
          <a:bodyPr/>
          <a:lstStyle>
            <a:lvl1pPr>
              <a:buClr>
                <a:srgbClr val="95C11F"/>
              </a:buClr>
              <a:defRPr/>
            </a:lvl1pPr>
            <a:lvl2pPr marL="6858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95C11F"/>
              </a:buClr>
              <a:buFont typeface="Courier New" panose="02070309020205020404" pitchFamily="49" charset="0"/>
              <a:buChar char="o"/>
              <a:defRPr/>
            </a:lvl3pPr>
            <a:lvl4pPr>
              <a:buClr>
                <a:srgbClr val="95C11F"/>
              </a:buClr>
              <a:defRPr/>
            </a:lvl4pPr>
            <a:lvl5pPr marL="20574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5" name="Γραφικό 6">
            <a:extLst>
              <a:ext uri="{FF2B5EF4-FFF2-40B4-BE49-F238E27FC236}">
                <a16:creationId xmlns:a16="http://schemas.microsoft.com/office/drawing/2014/main" id="{A3C3443B-208A-293E-7BFA-27CB345B7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20168" y="6493068"/>
            <a:ext cx="1843147" cy="459682"/>
          </a:xfrm>
          <a:prstGeom prst="rect">
            <a:avLst/>
          </a:prstGeom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3CD20D06-4A7A-D49C-6CB2-F962BB88A8CF}"/>
              </a:ext>
            </a:extLst>
          </p:cNvPr>
          <p:cNvSpPr txBox="1">
            <a:spLocks/>
          </p:cNvSpPr>
          <p:nvPr userDrawn="1"/>
        </p:nvSpPr>
        <p:spPr>
          <a:xfrm>
            <a:off x="672658" y="1046949"/>
            <a:ext cx="11059692" cy="72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800" b="1" kern="1200" dirty="0">
                <a:solidFill>
                  <a:srgbClr val="D8134D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9" name="TextBox 80">
            <a:extLst>
              <a:ext uri="{FF2B5EF4-FFF2-40B4-BE49-F238E27FC236}">
                <a16:creationId xmlns:a16="http://schemas.microsoft.com/office/drawing/2014/main" id="{658FDC2B-DDF7-5E04-E729-E7AB491B9F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2553709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az-Cyrl-AZ" alt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Диалог</a:t>
            </a:r>
            <a:endParaRPr lang="az-Cyrl-AZ" alt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9D1B87FB-78DD-C185-42ED-AF904AA07618}"/>
              </a:ext>
            </a:extLst>
          </p:cNvPr>
          <p:cNvSpPr/>
          <p:nvPr userDrawn="1"/>
        </p:nvSpPr>
        <p:spPr bwMode="auto">
          <a:xfrm>
            <a:off x="2529867" y="65276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53BFEB-800B-BB45-ED5A-93E9A12E32F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68484" y="-7805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</a:pPr>
            <a:r>
              <a:rPr lang="en-US" altLang="el-G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3686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46BB58A-A75B-4A0C-BE6F-D0731393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648635-3CA0-4F1E-817C-A6E98ACC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5867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5B5D2D-F1A2-4F99-B9AD-6FD2B8D1E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40FA-9906-4CC1-BC45-485E7EF45242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03A71A-FD73-44B7-9409-E37DDE72B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6CDE5E-65B0-4D9D-8085-7599318D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72DE-A66B-47C0-8B9C-780E58F2F0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9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65" r:id="rId6"/>
    <p:sldLayoutId id="214748366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D8134D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/trust-word-made-with-wooden-blocks_4351825.htm#query=trust&amp;position=3&amp;from_view=search&amp;track=sph&amp;uuid=2a27d5b0-3ca3-4acf-9dfa-9511140cbca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hyperlink" Target="https://ci.nii.ac.jp/ncid/BA6289036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client=firefox-b-d&amp;sca_esv=563084529&amp;sxsrf=AB5stBjRy33lWk50KHKkT3-B8lhxRO_JIw:1694013593696&amp;q=self-disclosure&amp;tbm=isch&amp;source=lnms&amp;sa=X&amp;ved=2ahUKEwjruPyzpJaBAxX6hv0HHR1ODMwQ0pQJegQIDhAB&amp;biw=1408&amp;bih=645&amp;dpr=1.36#imgrc=t7XoDOKqXqXi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609406922107444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hyperlink" Target="https://pixabay.com/illustrations/legal-scales-of-justice-judge-450202/" TargetMode="External"/><Relationship Id="rId4" Type="http://schemas.openxmlformats.org/officeDocument/2006/relationships/hyperlink" Target="https://www.inc.com/encyclopedia/interpersonal-communication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4675/xrjk7971&#8203;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hyperlink" Target="https://pixabay.com/illustrations/japanese-concierge-hotel-employee-1184847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istockphoto.com/nl/search/2/image?mediatype=illustration&amp;phrase=aggression+icon" TargetMode="External"/><Relationship Id="rId4" Type="http://schemas.openxmlformats.org/officeDocument/2006/relationships/hyperlink" Target="https://doi.org/10.54675/xrjk7971&#8203;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4675/xrjk7971&#8203;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hyperlink" Target="https://www.freepik.com/free-vector/man-shouting-woman-working-laptop-cartoon-illustration_12699156.htm#query=aggression&amp;position=1&amp;from_view=search&amp;track=sph&amp;uuid=adef04ee-ada0-4019-bebb-45ca4da4701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itute.global/insights/public-services/essentials-dialogu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hyperlink" Target="https://pixabay.com/illustrations/ear-auricle-listen-listen-to-2973126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/woman-smiling-with-one-hand-her-ear_1023853.htm#query=active%20listening&amp;position=18&amp;from_view=search&amp;track=ais&amp;uuid=f71494e6-3946-45ac-8c16-48399c40f85e&quot;&gt;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hyperlink" Target="https://www.institute.global/insights/public-services/essentials-dialogu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2.png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itute.global/insights/public-services/essentials-dialogu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hyperlink" Target="https://www.freeimages.com/vector/subconscious-thought-process-vector-4733692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itute.global/insights/public-services/essentials-dialogu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hyperlink" Target="https://pixabay.com/illustrations/banner-header-question-mark-1090827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itute.global/insights/public-services/essentials-dialogu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g"/><Relationship Id="rId4" Type="http://schemas.openxmlformats.org/officeDocument/2006/relationships/hyperlink" Target="https://www.freepik.com/free-vector/pack-flat-people-asking-questions_13404913.htm#query=reflection&amp;position=22&amp;from_view=search&amp;track=sph&amp;uuid=477ff390-bf39-41e8-b5e6-675450cfbb3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trust+symbol&amp;tbm=isch&amp;ved=2ahUKEwj8jJaEspOBAxUg_bsIHeskB-gQ2-cCegQIABAA&amp;oq=trust+sy&amp;gs_lcp=CgNpbWcQARgAMgUIABCABDIFCAAQgAQyBQgAEIAEMgQIABAeMgQIABAeMgQIABAeMgQIABAeMgQIABAeMgQIABAeMgQIABAeOgcIABATEIAEOggIABAFEB4QEzoICAAQCBAeEBM6BAgjECc6CAgAEIAEELEDOgcIABCKBRBDOgoIABCKBRCxAxBDOgsIABCABBCxAxCDAVCthgRYxqEEYPOnBGgHcAB4AIABSIgBlQaSAQIxM5gBAKABAaoBC2d3cy13aXotaW1nwAEB&amp;sclient=img&amp;ei=PBT3ZPz-E6D67_UP68mcwA4&amp;bih=842&amp;biw=1760&amp;client=firefox-b-d#imgrc=uejD3Xb2fsdzB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g"/><Relationship Id="rId4" Type="http://schemas.openxmlformats.org/officeDocument/2006/relationships/hyperlink" Target="https://www.freepik.com/free-vector/language-concept-with-speech-bubbles_2752261.htm#query=Intercultural%20communication&amp;position=1&amp;from_view=search&amp;track=ais&amp;uuid=f9ff5f90-115a-49b8-b365-750ba81ba1e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illustration-with-young-people-talking_6296242.htm#query=Intercultural%20communication&amp;position=7&amp;from_view=search&amp;track=ais&amp;uuid=17c2d2d6-1029-4f14-ba72-f78b1cfcdf70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hyperlink" Target="https://doi.org/10.13109/9783666403279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unimelb.edu.au/__data/assets/pdf_file/0003/1924095/Intercultural_Communication2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unimelb.edu.au/__data/assets/pdf_file/0003/1924095/Intercultural_Communication2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angry-person-crowd-concept_6543309.htm#query=intercultural%20misinterpretations&amp;position=12&amp;from_view=search&amp;track=ais&amp;uuid=f8a96839-5d29-4fd5-bcb9-27e2636adb2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taid.eu/" TargetMode="External"/><Relationship Id="rId7" Type="http://schemas.openxmlformats.org/officeDocument/2006/relationships/hyperlink" Target="https://library.unimelb.edu.au/__data/assets/pdf_file/0003/1924095/Intercultural_Communication2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institute.global/insights/public-services/essentials-dialogue" TargetMode="External"/><Relationship Id="rId5" Type="http://schemas.openxmlformats.org/officeDocument/2006/relationships/hyperlink" Target="https://ci.nii.ac.jp/ncid/BA62890363" TargetMode="External"/><Relationship Id="rId4" Type="http://schemas.openxmlformats.org/officeDocument/2006/relationships/hyperlink" Target="https://doi.org/10.1177/0963662512460953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978-94-009-1952-5_10" TargetMode="External"/><Relationship Id="rId7" Type="http://schemas.openxmlformats.org/officeDocument/2006/relationships/hyperlink" Target="https://doi.org/10.1080/19462160903494576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i.org/10.54675/xrjk7971" TargetMode="External"/><Relationship Id="rId5" Type="http://schemas.openxmlformats.org/officeDocument/2006/relationships/hyperlink" Target="https://doi.org/10.13109/9783666403279" TargetMode="External"/><Relationship Id="rId4" Type="http://schemas.openxmlformats.org/officeDocument/2006/relationships/hyperlink" Target="https://doi.org/10.1177/16094069221074442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.png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svg"/><Relationship Id="rId14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istockphoto.com/nl/search/2/image?excludenudity=false&amp;phrase=fake%20fact" TargetMode="External"/><Relationship Id="rId5" Type="http://schemas.openxmlformats.org/officeDocument/2006/relationships/hyperlink" Target="https://www.tandfonline.com/doi/full/10.1080/19462160903494576" TargetMode="External"/><Relationship Id="rId4" Type="http://schemas.openxmlformats.org/officeDocument/2006/relationships/hyperlink" Target="https://languages.oup.com/google-dictionary-e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laticon.com/free-icon/dialogue_634763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respect&amp;tbm=isch&amp;ved=2ahUKEwigqdDGsJOBAxVhVeUKHRXHB2EQ2-cCegQIABAA&amp;oq=respect&amp;gs_lcp=CgNpbWcQAzIECCMQJzIICAAQgAQQsQMyCggAEIoFELEDEEMyBwgAEIoFEEMyBwgAEIoFEEMyBwgAEIoFEEMyBQgAEIAEMgUIABCABDIFCAAQgAQyBQgAEIAEOgQIABAeOggIABCxAxCDAVCfBVi4DWC2DmgAcAB4AIABS4gB7QOSAQE4mAEAoAEBqgELZ3dzLXdpei1pbWfAAQE&amp;sclient=img&amp;ei=rhL3ZKCaMuGqlQeVjp-IBg&amp;bih=842&amp;biw=1760&amp;client=firefox-b-d#imgrc=QU5Dk9R-v2poy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trust+symbol&amp;tbm=isch&amp;ved=2ahUKEwj8jJaEspOBAxUg_bsIHeskB-gQ2-cCegQIABAA&amp;oq=trust+sy&amp;gs_lcp=CgNpbWcQARgAMgUIABCABDIFCAAQgAQyBQgAEIAEMgQIABAeMgQIABAeMgQIABAeMgQIABAeMgQIABAeMgQIABAeMgQIABAeOgcIABATEIAEOggIABAFEB4QEzoICAAQCBAeEBM6BAgjECc6CAgAEIAEELEDOgcIABCKBRBDOgoIABCKBRCxAxBDOgsIABCABBCxAxCDAVCthgRYxqEEYPOnBGgHcAB4AIABSIgBlQaSAQIxM5gBAKABAaoBC2d3cy13aXotaW1nwAEB&amp;sclient=img&amp;ei=PBT3ZPz-E6D67_UP68mcwA4&amp;bih=842&amp;biw=1760&amp;client=firefox-b-d#imgrc=uejD3Xb2fsdzB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hyperlink" Target="https://www.freepik.com/free-vector/green-hand-drawn-partnership-clipart_16340030.htm#query=handshaking&amp;position=3&amp;from_view=search&amp;track=sph&amp;uuid=e202e4fe-04ba-457d-ac86-ae866f6345e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978-94-009-1952-5_1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oi.org/10.1177/0963662512460953&#8203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D84B434-219F-E34E-63CA-A604593D1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31" y="6316337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Τίτλος 3">
            <a:extLst>
              <a:ext uri="{FF2B5EF4-FFF2-40B4-BE49-F238E27FC236}">
                <a16:creationId xmlns:a16="http://schemas.microsoft.com/office/drawing/2014/main" id="{C4EB2F6A-8B72-1216-AA77-C3EF12FD00A4}"/>
              </a:ext>
            </a:extLst>
          </p:cNvPr>
          <p:cNvSpPr txBox="1">
            <a:spLocks/>
          </p:cNvSpPr>
          <p:nvPr/>
        </p:nvSpPr>
        <p:spPr>
          <a:xfrm>
            <a:off x="49485" y="3478939"/>
            <a:ext cx="11537464" cy="2197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bg" sz="3600" b="1" i="0" u="none" strike="noStrike" kern="1200" cap="none" spc="0" normalizeH="0" baseline="0" noProof="0" dirty="0">
                <a:ln>
                  <a:noFill/>
                </a:ln>
                <a:solidFill>
                  <a:srgbClr val="E24231"/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  <a:cs typeface="+mj-cs"/>
              </a:rPr>
              <a:t>         </a:t>
            </a:r>
            <a:r>
              <a:rPr kumimoji="0" lang="bg" sz="6000" b="1" i="0" u="none" strike="noStrike" kern="1200" cap="none" spc="0" normalizeH="0" baseline="0" noProof="0" dirty="0">
                <a:ln>
                  <a:noFill/>
                </a:ln>
                <a:solidFill>
                  <a:srgbClr val="D7124E"/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  <a:cs typeface="+mj-cs"/>
              </a:rPr>
              <a:t>Модул </a:t>
            </a:r>
            <a:r>
              <a:rPr lang="bg" sz="6000" b="1" dirty="0">
                <a:solidFill>
                  <a:srgbClr val="D7124E"/>
                </a:solidFill>
                <a:effectLst/>
                <a:latin typeface="Calibri Light" panose="020F0302020204030204"/>
                <a:ea typeface="Verdana" panose="020B0604030504040204" pitchFamily="34" charset="0"/>
              </a:rPr>
              <a:t>4</a:t>
            </a:r>
            <a:r>
              <a:rPr kumimoji="0" lang="bg" sz="6000" b="1" i="0" u="none" strike="noStrike" kern="1200" cap="none" spc="0" normalizeH="0" baseline="0" noProof="0" dirty="0">
                <a:ln>
                  <a:noFill/>
                </a:ln>
                <a:solidFill>
                  <a:srgbClr val="D7124E"/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  <a:cs typeface="+mj-cs"/>
              </a:rPr>
              <a:t>  </a:t>
            </a:r>
            <a:r>
              <a:rPr lang="bg-BG" sz="6000" b="1" noProof="0" dirty="0" smtClean="0">
                <a:solidFill>
                  <a:schemeClr val="tx1"/>
                </a:solidFill>
                <a:effectLst/>
                <a:latin typeface="Calibri Light" panose="020F0302020204030204"/>
                <a:ea typeface="Verdana" panose="020B0604030504040204" pitchFamily="34" charset="0"/>
              </a:rPr>
              <a:t>Създаване на условия за </a:t>
            </a:r>
            <a:r>
              <a:rPr lang="bg" sz="6000" b="1" dirty="0" smtClean="0">
                <a:solidFill>
                  <a:schemeClr val="tx1"/>
                </a:solidFill>
                <a:effectLst/>
                <a:latin typeface="Calibri Light" panose="020F0302020204030204"/>
                <a:ea typeface="Verdana" panose="020B0604030504040204" pitchFamily="34" charset="0"/>
              </a:rPr>
              <a:t>диалог</a:t>
            </a:r>
            <a:endParaRPr lang="sk-SK" sz="3600" b="1" dirty="0">
              <a:solidFill>
                <a:schemeClr val="tx1"/>
              </a:solidFill>
              <a:effectLst/>
              <a:latin typeface="Calibri Light" panose="020F0302020204030204"/>
              <a:ea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54B7E3-44B9-FA30-9DDA-EA2E3748379F}"/>
              </a:ext>
            </a:extLst>
          </p:cNvPr>
          <p:cNvSpPr txBox="1"/>
          <p:nvPr/>
        </p:nvSpPr>
        <p:spPr>
          <a:xfrm>
            <a:off x="8896144" y="778568"/>
            <a:ext cx="32714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" sz="1600" b="1" i="0" u="none" strike="noStrike" kern="1200" cap="none" spc="0" normalizeH="0" baseline="0" noProof="0">
                <a:ln>
                  <a:noFill/>
                </a:ln>
                <a:solidFill>
                  <a:srgbClr val="E8970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https://www. </a:t>
            </a:r>
            <a:r>
              <a:rPr lang="bg" sz="1600" b="1" err="1">
                <a:solidFill>
                  <a:srgbClr val="E89704"/>
                </a:solidFill>
                <a:latin typeface="Calibri Light" panose="020F0302020204030204"/>
              </a:rPr>
              <a:t>costaid </a:t>
            </a:r>
            <a:r>
              <a:rPr kumimoji="0" lang="bg" sz="1600" b="1" i="0" u="none" strike="noStrike" kern="1200" cap="none" spc="0" normalizeH="0" baseline="0" noProof="0">
                <a:ln>
                  <a:noFill/>
                </a:ln>
                <a:solidFill>
                  <a:srgbClr val="E8970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.eu</a:t>
            </a:r>
            <a:endParaRPr kumimoji="0" lang="el-GR" sz="1600" b="1" i="0" u="none" strike="noStrike" kern="1200" cap="none" spc="0" normalizeH="0" baseline="0" noProof="0">
              <a:ln>
                <a:noFill/>
              </a:ln>
              <a:solidFill>
                <a:srgbClr val="E89704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EE87C0-9715-AEAE-857D-EEACC1F868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33" r="19066"/>
          <a:stretch/>
        </p:blipFill>
        <p:spPr>
          <a:xfrm>
            <a:off x="-9348" y="765412"/>
            <a:ext cx="12201348" cy="2197961"/>
          </a:xfrm>
          <a:prstGeom prst="rect">
            <a:avLst/>
          </a:prstGeom>
          <a:solidFill>
            <a:srgbClr val="004899"/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BF150D-79F1-8837-8727-52E6351AFF21}"/>
              </a:ext>
            </a:extLst>
          </p:cNvPr>
          <p:cNvSpPr/>
          <p:nvPr/>
        </p:nvSpPr>
        <p:spPr>
          <a:xfrm>
            <a:off x="-9348" y="-9438"/>
            <a:ext cx="12201348" cy="9144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5">
            <a:extLst>
              <a:ext uri="{FF2B5EF4-FFF2-40B4-BE49-F238E27FC236}">
                <a16:creationId xmlns:a16="http://schemas.microsoft.com/office/drawing/2014/main" id="{5D6EEF34-CE0B-CA08-B066-1CD814AE4DE3}"/>
              </a:ext>
            </a:extLst>
          </p:cNvPr>
          <p:cNvSpPr/>
          <p:nvPr/>
        </p:nvSpPr>
        <p:spPr>
          <a:xfrm>
            <a:off x="2900907" y="6258631"/>
            <a:ext cx="7681599" cy="632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bg" sz="1100" b="0" i="0" dirty="0">
                <a:latin typeface="+mj-lt"/>
              </a:rPr>
              <a:t>Финансиран от Европейския съюз. Изразените възгледи и мнения обаче са само на автора(ите) и не отразяват непременно тези на Европейския съюз или Европейската изпълнителна агенция за образование и култура (EACEA). Нито Европейският съюз, нито EACEA могат да носят отговорност за тях.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505"/>
            <a:ext cx="2798546" cy="61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B2C717-DFBC-1543-44DD-FFCA07DB8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 dirty="0">
                <a:ea typeface="Adobe Gothic Std B"/>
                <a:cs typeface="Calibri"/>
              </a:rPr>
              <a:t>Как </a:t>
            </a:r>
            <a:r>
              <a:rPr lang="bg" dirty="0" err="1">
                <a:ea typeface="Adobe Gothic Std B"/>
                <a:cs typeface="Calibri"/>
              </a:rPr>
              <a:t>да</a:t>
            </a:r>
            <a:r>
              <a:rPr lang="bg" dirty="0">
                <a:ea typeface="Adobe Gothic Std B"/>
                <a:cs typeface="Calibri"/>
              </a:rPr>
              <a:t> </a:t>
            </a:r>
            <a:r>
              <a:rPr lang="bg" dirty="0" err="1">
                <a:ea typeface="Adobe Gothic Std B"/>
                <a:cs typeface="Calibri"/>
              </a:rPr>
              <a:t>постигне </a:t>
            </a:r>
            <a:r>
              <a:rPr lang="bg" dirty="0">
                <a:ea typeface="Adobe Gothic Std B"/>
                <a:cs typeface="Calibri"/>
              </a:rPr>
              <a:t>доверие </a:t>
            </a:r>
            <a:r>
              <a:rPr lang="bg">
                <a:ea typeface="Adobe Gothic Std B"/>
                <a:cs typeface="Calibri"/>
              </a:rPr>
              <a:t>(2/4)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55382B-6E7D-54C3-43DC-198928508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4864752" cy="487670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bg" sz="2000" dirty="0">
                <a:cs typeface="Calibri"/>
              </a:rPr>
              <a:t>Доверието не се постига лесно, но най-вече </a:t>
            </a:r>
            <a:r>
              <a:rPr lang="bg" sz="2000" b="1" dirty="0">
                <a:cs typeface="Calibri"/>
              </a:rPr>
              <a:t>се изгражда с времето </a:t>
            </a:r>
            <a:r>
              <a:rPr lang="bg" sz="2000" dirty="0">
                <a:cs typeface="Calibri"/>
              </a:rPr>
              <a:t>. Доверието се изгражда чрез </a:t>
            </a:r>
            <a:r>
              <a:rPr lang="bg" sz="2000" b="1" dirty="0">
                <a:cs typeface="Calibri"/>
              </a:rPr>
              <a:t>открита и бърза комуникация </a:t>
            </a:r>
            <a:r>
              <a:rPr lang="bg" sz="2000" dirty="0">
                <a:cs typeface="Calibri"/>
              </a:rPr>
              <a:t>помежду си. В тази комуникация ще съберете доказателства за </a:t>
            </a:r>
            <a:r>
              <a:rPr lang="bg" sz="2000" b="1" dirty="0">
                <a:cs typeface="Calibri"/>
              </a:rPr>
              <a:t>надеждност и достоверност </a:t>
            </a:r>
            <a:r>
              <a:rPr lang="bg" sz="2000" dirty="0">
                <a:cs typeface="Calibri"/>
              </a:rPr>
              <a:t>. Показването на </a:t>
            </a:r>
            <a:r>
              <a:rPr lang="bg" sz="2000" b="1" dirty="0">
                <a:cs typeface="Calibri"/>
              </a:rPr>
              <a:t>добра воля и интимност </a:t>
            </a:r>
            <a:r>
              <a:rPr lang="bg" sz="2000" dirty="0">
                <a:cs typeface="Calibri"/>
              </a:rPr>
              <a:t>често създава такава връзка.</a:t>
            </a:r>
            <a:endParaRPr lang="nl-NL" dirty="0"/>
          </a:p>
          <a:p>
            <a:pPr marL="0" indent="0">
              <a:buNone/>
            </a:pPr>
            <a:r>
              <a:rPr lang="bg" sz="2000" dirty="0" err="1">
                <a:cs typeface="Calibri"/>
              </a:rPr>
              <a:t>Когато и да е</a:t>
            </a:r>
            <a:r>
              <a:rPr lang="bg" sz="2000" dirty="0">
                <a:cs typeface="Calibri"/>
              </a:rPr>
              <a:t> </a:t>
            </a:r>
            <a:r>
              <a:rPr lang="bg" sz="2000" dirty="0" err="1">
                <a:cs typeface="Calibri"/>
              </a:rPr>
              <a:t>такава </a:t>
            </a:r>
            <a:r>
              <a:rPr lang="bg" sz="2000" dirty="0">
                <a:cs typeface="Calibri"/>
              </a:rPr>
              <a:t>връзка </a:t>
            </a:r>
            <a:r>
              <a:rPr lang="bg" sz="2000" dirty="0" err="1">
                <a:cs typeface="Calibri"/>
              </a:rPr>
              <a:t>не е така</a:t>
            </a:r>
            <a:r>
              <a:rPr lang="bg" sz="2000" dirty="0">
                <a:cs typeface="Calibri"/>
              </a:rPr>
              <a:t> </a:t>
            </a:r>
            <a:r>
              <a:rPr lang="bg" sz="2000" dirty="0" err="1">
                <a:cs typeface="Calibri"/>
              </a:rPr>
              <a:t>все още </a:t>
            </a:r>
            <a:r>
              <a:rPr lang="bg" sz="2000" dirty="0">
                <a:cs typeface="Calibri"/>
              </a:rPr>
              <a:t>на </a:t>
            </a:r>
            <a:r>
              <a:rPr lang="bg" sz="2000" dirty="0" err="1">
                <a:cs typeface="Calibri"/>
              </a:rPr>
              <a:t>място</a:t>
            </a:r>
            <a:r>
              <a:rPr lang="bg" sz="2000" dirty="0">
                <a:cs typeface="Calibri"/>
              </a:rPr>
              <a:t> </a:t>
            </a:r>
            <a:r>
              <a:rPr lang="bg" sz="2000" dirty="0" err="1">
                <a:cs typeface="Calibri"/>
              </a:rPr>
              <a:t>защото</a:t>
            </a:r>
            <a:r>
              <a:rPr lang="bg" sz="2000" dirty="0">
                <a:cs typeface="Calibri"/>
              </a:rPr>
              <a:t> </a:t>
            </a:r>
            <a:r>
              <a:rPr lang="bg" sz="2000" dirty="0" err="1">
                <a:cs typeface="Calibri"/>
              </a:rPr>
              <a:t>на</a:t>
            </a:r>
            <a:r>
              <a:rPr lang="bg" sz="2000" dirty="0">
                <a:cs typeface="Calibri"/>
              </a:rPr>
              <a:t> </a:t>
            </a:r>
            <a:r>
              <a:rPr lang="bg" sz="2000" dirty="0" err="1">
                <a:cs typeface="Calibri"/>
              </a:rPr>
              <a:t>младост</a:t>
            </a:r>
            <a:r>
              <a:rPr lang="bg" sz="2000" dirty="0">
                <a:cs typeface="Calibri"/>
              </a:rPr>
              <a:t> </a:t>
            </a:r>
            <a:r>
              <a:rPr lang="bg" sz="2000" dirty="0" err="1">
                <a:cs typeface="Calibri"/>
              </a:rPr>
              <a:t>работник </a:t>
            </a:r>
            <a:r>
              <a:rPr lang="bg" sz="2000" dirty="0">
                <a:cs typeface="Calibri"/>
              </a:rPr>
              <a:t>/учител </a:t>
            </a:r>
            <a:r>
              <a:rPr lang="bg" sz="2000" dirty="0" err="1">
                <a:cs typeface="Calibri"/>
              </a:rPr>
              <a:t>не е </a:t>
            </a:r>
            <a:r>
              <a:rPr lang="bg" sz="2000" dirty="0">
                <a:cs typeface="Calibri"/>
              </a:rPr>
              <a:t>имал </a:t>
            </a:r>
            <a:r>
              <a:rPr lang="bg" sz="2000" dirty="0" err="1">
                <a:cs typeface="Calibri"/>
              </a:rPr>
              <a:t>много </a:t>
            </a:r>
            <a:r>
              <a:rPr lang="bg" sz="2000" dirty="0">
                <a:cs typeface="Calibri"/>
              </a:rPr>
              <a:t>време </a:t>
            </a:r>
            <a:r>
              <a:rPr lang="bg" sz="2000" dirty="0" err="1">
                <a:cs typeface="Calibri"/>
              </a:rPr>
              <a:t>с</a:t>
            </a:r>
            <a:r>
              <a:rPr lang="bg" sz="2000" dirty="0">
                <a:cs typeface="Calibri"/>
              </a:rPr>
              <a:t> </a:t>
            </a:r>
            <a:r>
              <a:rPr lang="bg" sz="2000" dirty="0" err="1">
                <a:cs typeface="Calibri"/>
              </a:rPr>
              <a:t>юношата </a:t>
            </a:r>
            <a:r>
              <a:rPr lang="bg" sz="2000" dirty="0">
                <a:cs typeface="Calibri"/>
              </a:rPr>
              <a:t>, но </a:t>
            </a:r>
            <a:r>
              <a:rPr lang="bg" sz="2000" dirty="0" err="1">
                <a:cs typeface="Calibri"/>
              </a:rPr>
              <a:t>ан</a:t>
            </a:r>
            <a:r>
              <a:rPr lang="bg" sz="2000" dirty="0">
                <a:cs typeface="Calibri"/>
              </a:rPr>
              <a:t> </a:t>
            </a:r>
            <a:r>
              <a:rPr lang="bg" sz="2000" dirty="0" err="1">
                <a:cs typeface="Calibri"/>
              </a:rPr>
              <a:t>ефективен</a:t>
            </a:r>
            <a:r>
              <a:rPr lang="bg" sz="2000" dirty="0">
                <a:cs typeface="Calibri"/>
              </a:rPr>
              <a:t> </a:t>
            </a:r>
            <a:r>
              <a:rPr lang="bg" sz="2000" dirty="0" err="1">
                <a:cs typeface="Calibri"/>
              </a:rPr>
              <a:t>диалог</a:t>
            </a:r>
            <a:r>
              <a:rPr lang="bg" sz="2000" dirty="0">
                <a:cs typeface="Calibri"/>
              </a:rPr>
              <a:t> </a:t>
            </a:r>
            <a:r>
              <a:rPr lang="bg" sz="2000" dirty="0" err="1">
                <a:cs typeface="Calibri"/>
              </a:rPr>
              <a:t>Трябва</a:t>
            </a:r>
            <a:r>
              <a:rPr lang="bg" sz="2000" dirty="0">
                <a:cs typeface="Calibri"/>
              </a:rPr>
              <a:t> </a:t>
            </a:r>
            <a:r>
              <a:rPr lang="bg" sz="2000" dirty="0" err="1">
                <a:cs typeface="Calibri"/>
              </a:rPr>
              <a:t>да </a:t>
            </a:r>
            <a:r>
              <a:rPr lang="bg" sz="2000" dirty="0">
                <a:cs typeface="Calibri"/>
              </a:rPr>
              <a:t>го имаш така </a:t>
            </a:r>
            <a:r>
              <a:rPr lang="bg" sz="2000" dirty="0" err="1">
                <a:cs typeface="Calibri"/>
              </a:rPr>
              <a:t>или иначе </a:t>
            </a:r>
            <a:r>
              <a:rPr lang="bg" sz="2000" dirty="0">
                <a:cs typeface="Calibri"/>
              </a:rPr>
              <a:t>, </a:t>
            </a:r>
            <a:r>
              <a:rPr lang="bg" sz="2000" dirty="0" err="1">
                <a:cs typeface="Calibri"/>
              </a:rPr>
              <a:t>има важно </a:t>
            </a:r>
            <a:r>
              <a:rPr lang="bg" sz="2000" dirty="0">
                <a:cs typeface="Calibri"/>
              </a:rPr>
              <a:t>умение </a:t>
            </a:r>
            <a:r>
              <a:rPr lang="bg" sz="2000" dirty="0" err="1">
                <a:cs typeface="Calibri"/>
              </a:rPr>
              <a:t>че</a:t>
            </a:r>
            <a:r>
              <a:rPr lang="bg" sz="2000" dirty="0">
                <a:cs typeface="Calibri"/>
              </a:rPr>
              <a:t> </a:t>
            </a:r>
            <a:r>
              <a:rPr lang="bg" sz="2000" dirty="0" err="1">
                <a:cs typeface="Calibri"/>
              </a:rPr>
              <a:t>бих могъл</a:t>
            </a:r>
            <a:r>
              <a:rPr lang="bg" sz="2000" dirty="0">
                <a:cs typeface="Calibri"/>
              </a:rPr>
              <a:t> </a:t>
            </a:r>
            <a:r>
              <a:rPr lang="bg" sz="2000" dirty="0" err="1">
                <a:cs typeface="Calibri"/>
              </a:rPr>
              <a:t>бъда</a:t>
            </a:r>
            <a:r>
              <a:rPr lang="bg" sz="2000" dirty="0">
                <a:cs typeface="Calibri"/>
              </a:rPr>
              <a:t> </a:t>
            </a:r>
            <a:r>
              <a:rPr lang="bg" sz="2000" dirty="0" err="1">
                <a:cs typeface="Calibri"/>
              </a:rPr>
              <a:t>полезно </a:t>
            </a:r>
            <a:r>
              <a:rPr lang="bg" sz="2000" dirty="0">
                <a:cs typeface="Calibri"/>
              </a:rPr>
              <a:t>: </a:t>
            </a:r>
            <a:r>
              <a:rPr lang="bg" sz="2000" b="1" dirty="0" err="1">
                <a:cs typeface="Calibri"/>
              </a:rPr>
              <a:t>Афективно</a:t>
            </a:r>
            <a:r>
              <a:rPr lang="bg" sz="2000" b="1" dirty="0">
                <a:cs typeface="Calibri"/>
              </a:rPr>
              <a:t> </a:t>
            </a:r>
            <a:r>
              <a:rPr lang="bg" sz="2000" b="1" dirty="0" err="1">
                <a:cs typeface="Calibri"/>
              </a:rPr>
              <a:t>професионализъм </a:t>
            </a:r>
            <a:r>
              <a:rPr lang="bg" sz="2000" b="1" dirty="0">
                <a:cs typeface="Calibri"/>
              </a:rPr>
              <a:t>.</a:t>
            </a:r>
            <a:r>
              <a:rPr lang="bg" sz="2100" b="1" dirty="0">
                <a:cs typeface="Calibri"/>
              </a:rPr>
              <a:t> </a:t>
            </a:r>
            <a:endParaRPr lang="nl-NL" dirty="0"/>
          </a:p>
          <a:p>
            <a:pPr marL="0" indent="0" algn="just">
              <a:buNone/>
            </a:pPr>
            <a:endParaRPr lang="nl-NL" sz="2100" dirty="0">
              <a:cs typeface="Calibri"/>
            </a:endParaRPr>
          </a:p>
          <a:p>
            <a:pPr marL="0" indent="0" algn="just">
              <a:buNone/>
            </a:pPr>
            <a:endParaRPr lang="nl-NL" sz="2100" b="1" dirty="0">
              <a:cs typeface="Calibri"/>
            </a:endParaRPr>
          </a:p>
          <a:p>
            <a:pPr algn="just"/>
            <a:endParaRPr lang="nl-NL" dirty="0">
              <a:cs typeface="Calibri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2DFD935-772C-6ABC-42AD-F97831155D47}"/>
              </a:ext>
            </a:extLst>
          </p:cNvPr>
          <p:cNvSpPr txBox="1"/>
          <p:nvPr/>
        </p:nvSpPr>
        <p:spPr>
          <a:xfrm>
            <a:off x="5650606" y="6493098"/>
            <a:ext cx="65467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bg" sz="1200" dirty="0">
                <a:cs typeface="Calibri"/>
                <a:hlinkClick r:id="rId3"/>
              </a:rPr>
              <a:t>Изображение от Freepik</a:t>
            </a:r>
            <a:r>
              <a:rPr lang="bg" dirty="0">
                <a:cs typeface="Calibri"/>
                <a:hlinkClick r:id="rId3"/>
              </a:rPr>
              <a:t> </a:t>
            </a:r>
            <a:r>
              <a:rPr lang="bg" sz="1200" dirty="0">
                <a:cs typeface="Calibri"/>
              </a:rPr>
              <a:t>| </a:t>
            </a:r>
            <a:r>
              <a:rPr lang="bg" sz="1200" dirty="0">
                <a:cs typeface="Calibri"/>
                <a:hlinkClick r:id="rId4"/>
              </a:rPr>
              <a:t>Източник на информация</a:t>
            </a:r>
            <a:endParaRPr lang="nl-NL" sz="12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C874DD8-4090-6593-158E-C838ACC9F606}"/>
              </a:ext>
            </a:extLst>
          </p:cNvPr>
          <p:cNvSpPr txBox="1"/>
          <p:nvPr/>
        </p:nvSpPr>
        <p:spPr>
          <a:xfrm>
            <a:off x="5932332" y="3694626"/>
            <a:ext cx="5787442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g" sz="2000" b="1" dirty="0">
                <a:cs typeface="Calibri"/>
              </a:rPr>
              <a:t>Афективен професионализъм</a:t>
            </a:r>
            <a:r>
              <a:rPr lang="bg" sz="2000" dirty="0">
                <a:cs typeface="Calibri"/>
              </a:rPr>
              <a:t> означава, че като професионалист вие не работите основно въз основа на авторитет и когнитивно действие, а по-скоро върху </a:t>
            </a:r>
            <a:r>
              <a:rPr lang="bg" sz="2000" b="1" dirty="0">
                <a:cs typeface="Calibri"/>
              </a:rPr>
              <a:t>установяване на връзка и показване на съпричастност/ангажираност </a:t>
            </a:r>
            <a:r>
              <a:rPr lang="bg" sz="2000" dirty="0">
                <a:cs typeface="Calibri"/>
              </a:rPr>
              <a:t>към това, което засяга младия човек. Любовта към младите хора, </a:t>
            </a:r>
            <a:r>
              <a:rPr lang="bg" sz="2000" dirty="0" err="1">
                <a:cs typeface="Calibri"/>
              </a:rPr>
              <a:t>съчувствието </a:t>
            </a:r>
            <a:r>
              <a:rPr lang="bg" sz="2000" dirty="0">
                <a:cs typeface="Calibri"/>
              </a:rPr>
              <a:t>към тях, искреното опознаване, проявяването на интерес към тях и обръщането на внимание на положителните им аспекти са от решаващо значение.</a:t>
            </a:r>
            <a:endParaRPr lang="nl-NL" sz="2000" dirty="0">
              <a:cs typeface="Calibri"/>
            </a:endParaRPr>
          </a:p>
        </p:txBody>
      </p:sp>
      <p:pic>
        <p:nvPicPr>
          <p:cNvPr id="7" name="Εικόνα 6" descr="Εικόνα που περιέχει εσωτερικός χώρος, ξύλινο, δάπεδο&#10;&#10;Περιγραφή που δημιουργήθηκε αυτόματα">
            <a:extLst>
              <a:ext uri="{FF2B5EF4-FFF2-40B4-BE49-F238E27FC236}">
                <a16:creationId xmlns:a16="http://schemas.microsoft.com/office/drawing/2014/main" id="{E3C18EB4-F558-B466-758E-B622CF8CC13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51" y="533830"/>
            <a:ext cx="4282971" cy="285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825728-8500-93E8-09AF-5A7E5C20A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 dirty="0">
                <a:ea typeface="Adobe Gothic Std B"/>
                <a:cs typeface="Calibri"/>
              </a:rPr>
              <a:t>Ефективен </a:t>
            </a:r>
            <a:r>
              <a:rPr lang="bg" err="1">
                <a:ea typeface="Adobe Gothic Std B"/>
                <a:cs typeface="Calibri"/>
              </a:rPr>
              <a:t>инструмент </a:t>
            </a:r>
            <a:r>
              <a:rPr lang="bg" dirty="0">
                <a:ea typeface="Adobe Gothic Std B"/>
                <a:cs typeface="Calibri"/>
              </a:rPr>
              <a:t>за </a:t>
            </a:r>
            <a:r>
              <a:rPr lang="bg" err="1">
                <a:ea typeface="Adobe Gothic Std B"/>
                <a:cs typeface="Calibri"/>
              </a:rPr>
              <a:t>афективен</a:t>
            </a:r>
            <a:r>
              <a:rPr lang="bg" dirty="0">
                <a:ea typeface="Adobe Gothic Std B"/>
                <a:cs typeface="Calibri"/>
              </a:rPr>
              <a:t> </a:t>
            </a:r>
            <a:r>
              <a:rPr lang="bg" err="1">
                <a:ea typeface="Adobe Gothic Std B"/>
                <a:cs typeface="Calibri"/>
              </a:rPr>
              <a:t>професионализъм </a:t>
            </a:r>
            <a:r>
              <a:rPr lang="bg">
                <a:ea typeface="Adobe Gothic Std B"/>
                <a:cs typeface="Calibri"/>
              </a:rPr>
              <a:t>(3/4)</a:t>
            </a:r>
            <a:endParaRPr lang="nl-NL">
              <a:cs typeface="Calibri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CBB55F-ECC8-FCD4-0BB1-9A3266D9F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bg" sz="2100" dirty="0" err="1">
                <a:cs typeface="Calibri"/>
              </a:rPr>
              <a:t>Един </a:t>
            </a:r>
            <a:r>
              <a:rPr lang="bg" sz="2100" dirty="0">
                <a:cs typeface="Calibri"/>
              </a:rPr>
              <a:t>важен </a:t>
            </a:r>
            <a:r>
              <a:rPr lang="bg" sz="2100" dirty="0" err="1">
                <a:cs typeface="Calibri"/>
              </a:rPr>
              <a:t>и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полезен </a:t>
            </a:r>
            <a:r>
              <a:rPr lang="bg" sz="2100" dirty="0">
                <a:cs typeface="Calibri"/>
              </a:rPr>
              <a:t>инструмент, </a:t>
            </a:r>
            <a:r>
              <a:rPr lang="bg" sz="2100" dirty="0" err="1">
                <a:cs typeface="Calibri"/>
              </a:rPr>
              <a:t>който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може да </a:t>
            </a:r>
            <a:r>
              <a:rPr lang="bg" sz="2100" dirty="0">
                <a:cs typeface="Calibri"/>
              </a:rPr>
              <a:t>помогне </a:t>
            </a:r>
            <a:r>
              <a:rPr lang="bg" sz="2100" dirty="0" err="1">
                <a:cs typeface="Calibri"/>
              </a:rPr>
              <a:t>с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на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афективен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професионализъм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умението </a:t>
            </a:r>
            <a:r>
              <a:rPr lang="bg" sz="2100" dirty="0">
                <a:cs typeface="Calibri"/>
              </a:rPr>
              <a:t>е </a:t>
            </a:r>
            <a:r>
              <a:rPr lang="bg" sz="2100" b="1" dirty="0" err="1">
                <a:cs typeface="Calibri"/>
              </a:rPr>
              <a:t>саморазкриване </a:t>
            </a:r>
            <a:r>
              <a:rPr lang="bg" sz="2100" dirty="0">
                <a:cs typeface="Calibri"/>
              </a:rPr>
              <a:t>. В зависимост от ситуацията, помага да споделите малко за собствените си вярвания, ценности, идеали, разочарования, неудовлетвореност и гняв. </a:t>
            </a:r>
            <a:endParaRPr lang="nl-NL" dirty="0">
              <a:cs typeface="Calibri" panose="020F0502020204030204"/>
            </a:endParaRPr>
          </a:p>
          <a:p>
            <a:pPr marL="0" indent="0">
              <a:buNone/>
            </a:pPr>
            <a:r>
              <a:rPr lang="bg" sz="2100" dirty="0">
                <a:cs typeface="Calibri"/>
              </a:rPr>
              <a:t>Постепенното разкриване на чувства и лични преживявания насърчава както </a:t>
            </a:r>
            <a:r>
              <a:rPr lang="bg" sz="2100" b="1" dirty="0">
                <a:cs typeface="Calibri"/>
              </a:rPr>
              <a:t>чувството на доверие, </a:t>
            </a:r>
            <a:r>
              <a:rPr lang="bg" sz="2100" dirty="0">
                <a:cs typeface="Calibri"/>
              </a:rPr>
              <a:t>така и знанието, което имате за някой друг.</a:t>
            </a:r>
          </a:p>
          <a:p>
            <a:pPr marL="0" indent="0">
              <a:buNone/>
            </a:pPr>
            <a:r>
              <a:rPr lang="bg" sz="2100" dirty="0">
                <a:cs typeface="Calibri"/>
              </a:rPr>
              <a:t>Това се случва вербално, невербално и контекстуално. Така например, като буквално кажете нещо, от изражението на лицето, стойката на тялото и дори от марката и цвета на дрехите, които носите.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FF2B30C-2EA1-927F-772C-DAF8BE5890A4}"/>
              </a:ext>
            </a:extLst>
          </p:cNvPr>
          <p:cNvSpPr txBox="1"/>
          <p:nvPr/>
        </p:nvSpPr>
        <p:spPr>
          <a:xfrm>
            <a:off x="6632619" y="4019280"/>
            <a:ext cx="525619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g" sz="2100" dirty="0">
                <a:cs typeface="Calibri"/>
              </a:rPr>
              <a:t>Саморазкриването се счита най-вече за полезно, но </a:t>
            </a:r>
            <a:r>
              <a:rPr lang="bg" sz="2100" b="1" dirty="0">
                <a:cs typeface="Calibri"/>
              </a:rPr>
              <a:t>трябва да се преразгледа според контекста </a:t>
            </a:r>
            <a:r>
              <a:rPr lang="bg" sz="2100" dirty="0">
                <a:cs typeface="Calibri"/>
              </a:rPr>
              <a:t>. Всеки човек е сложен и различен и може да реагира различно на подобни ситуации. Има обаче някои общи насоки за прилагане на саморазкриване: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B7F3617-F8DF-A04C-748C-ED7AC515C763}"/>
              </a:ext>
            </a:extLst>
          </p:cNvPr>
          <p:cNvSpPr txBox="1"/>
          <p:nvPr/>
        </p:nvSpPr>
        <p:spPr>
          <a:xfrm>
            <a:off x="7399986" y="6584324"/>
            <a:ext cx="478933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bg" sz="1200">
                <a:cs typeface="Calibri"/>
                <a:hlinkClick r:id="rId3"/>
              </a:rPr>
              <a:t>Изходно изображение</a:t>
            </a:r>
            <a:endParaRPr lang="nl-NL" sz="1200" err="1">
              <a:cs typeface="Calibri" panose="020F0502020204030204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8DC4CE03-0F3E-CAF6-0DB1-73D0A97107BF}"/>
              </a:ext>
            </a:extLst>
          </p:cNvPr>
          <p:cNvSpPr/>
          <p:nvPr/>
        </p:nvSpPr>
        <p:spPr>
          <a:xfrm>
            <a:off x="6650730" y="2251865"/>
            <a:ext cx="4344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Саморазкриване</a:t>
            </a:r>
            <a:endParaRPr lang="el-GR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02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CFAA1A-D28B-BEFB-DE73-AE104204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 dirty="0">
                <a:ea typeface="Adobe Gothic Std B"/>
                <a:cs typeface="Calibri"/>
              </a:rPr>
              <a:t>Насоки за саморазкриване (4/4)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E9B123-39C3-B000-AF6E-F4E39BEEA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443943"/>
            <a:ext cx="5540893" cy="486597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bg" sz="2100" b="1" dirty="0">
                <a:cs typeface="Calibri"/>
              </a:rPr>
              <a:t>Саморазкривайте се рядко </a:t>
            </a:r>
            <a:r>
              <a:rPr lang="bg" sz="2100" dirty="0">
                <a:cs typeface="Calibri"/>
              </a:rPr>
              <a:t>. Силата на саморазкриването идва точно защото не е обичайна.</a:t>
            </a:r>
            <a:endParaRPr lang="nl-NL" sz="2100" dirty="0">
              <a:solidFill>
                <a:srgbClr val="D13438"/>
              </a:solidFill>
              <a:cs typeface="Calibri"/>
            </a:endParaRPr>
          </a:p>
          <a:p>
            <a:r>
              <a:rPr lang="bg" sz="2100" b="1" dirty="0">
                <a:cs typeface="Calibri"/>
              </a:rPr>
              <a:t>Направете го обмислено и съзнателно </a:t>
            </a:r>
            <a:r>
              <a:rPr lang="bg" sz="2100" dirty="0">
                <a:cs typeface="Calibri"/>
              </a:rPr>
              <a:t>. Опитайте се да разберете какво всъщност пита клиентът, преди да отговорите на въпрос, който изисква саморазкриване. Тогава човек може по-добре да обсъди основната нужда на клиента.</a:t>
            </a:r>
            <a:endParaRPr lang="en-US" sz="2100" dirty="0">
              <a:solidFill>
                <a:srgbClr val="000000"/>
              </a:solidFill>
              <a:cs typeface="Calibri"/>
            </a:endParaRPr>
          </a:p>
          <a:p>
            <a:pPr lvl="1" algn="just">
              <a:buFont typeface="Arial" panose="05000000000000000000" pitchFamily="2" charset="2"/>
              <a:buChar char="•"/>
            </a:pPr>
            <a:endParaRPr lang="nl-NL" sz="1800" dirty="0">
              <a:solidFill>
                <a:srgbClr val="D13438"/>
              </a:solidFill>
              <a:cs typeface="Calibri"/>
            </a:endParaRP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442EEC8-133D-CA8E-D96A-988311B57FB5}"/>
              </a:ext>
            </a:extLst>
          </p:cNvPr>
          <p:cNvSpPr txBox="1">
            <a:spLocks/>
          </p:cNvSpPr>
          <p:nvPr/>
        </p:nvSpPr>
        <p:spPr>
          <a:xfrm>
            <a:off x="6098061" y="2446089"/>
            <a:ext cx="5852132" cy="48659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" sz="2100" b="1" dirty="0">
                <a:cs typeface="Calibri"/>
              </a:rPr>
              <a:t>Подбирайте внимателно думите </a:t>
            </a:r>
            <a:r>
              <a:rPr lang="bg" sz="2100" dirty="0">
                <a:cs typeface="Calibri"/>
              </a:rPr>
              <a:t>: колко емпатичен или емоционално натоварен е разказът. Степента на интимност трябва да съответства на нуждите на пациента. Прекалено личното саморазкриване е сравнително неблагоприятно, но е необходима известна степен на интимност.</a:t>
            </a:r>
            <a:endParaRPr lang="nl-NL" sz="2100" dirty="0">
              <a:solidFill>
                <a:srgbClr val="000000"/>
              </a:solidFill>
              <a:cs typeface="Calibri"/>
            </a:endParaRPr>
          </a:p>
          <a:p>
            <a:r>
              <a:rPr lang="bg" sz="2100" b="1" dirty="0">
                <a:cs typeface="Calibri"/>
              </a:rPr>
              <a:t>Бъдете отзивчиви преди, по време и след саморазкриването </a:t>
            </a:r>
            <a:r>
              <a:rPr lang="bg" sz="2100" dirty="0">
                <a:cs typeface="Calibri"/>
              </a:rPr>
              <a:t>. Така че не забравяйте да получите обратна връзка, чрез въпроси или наблюдение, за това как клиентът го приема, за да можете да се настроите допълнително.</a:t>
            </a:r>
            <a:endParaRPr lang="nl-NL" sz="2100" dirty="0">
              <a:cs typeface="Calibri"/>
            </a:endParaRPr>
          </a:p>
          <a:p>
            <a:pPr algn="just"/>
            <a:endParaRPr lang="nl-NL" dirty="0">
              <a:cs typeface="Calibri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nl-NL" sz="1800" dirty="0">
              <a:solidFill>
                <a:srgbClr val="000000"/>
              </a:solidFill>
              <a:cs typeface="Calibri"/>
            </a:endParaRPr>
          </a:p>
          <a:p>
            <a:pPr algn="just"/>
            <a:endParaRPr lang="en-US" sz="21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450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D97661-A447-34B8-5AF4-F1E4E0BB0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 dirty="0">
                <a:ea typeface="Adobe Gothic Std B"/>
              </a:rPr>
              <a:t>2. </a:t>
            </a:r>
            <a:r>
              <a:rPr lang="bg" err="1">
                <a:ea typeface="Adobe Gothic Std B"/>
              </a:rPr>
              <a:t>Егалитарен</a:t>
            </a:r>
            <a:r>
              <a:rPr lang="bg" dirty="0">
                <a:ea typeface="Adobe Gothic Std B"/>
              </a:rPr>
              <a:t> </a:t>
            </a:r>
            <a:r>
              <a:rPr lang="bg" err="1">
                <a:ea typeface="Adobe Gothic Std B"/>
              </a:rPr>
              <a:t>диалог </a:t>
            </a:r>
            <a:r>
              <a:rPr lang="bg">
                <a:ea typeface="Adobe Gothic Std B"/>
              </a:rPr>
              <a:t>(1/2)</a:t>
            </a:r>
            <a:endParaRPr lang="nl-NL" err="1">
              <a:cs typeface="Calibri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2C1CC3-B2DC-9F60-8BB9-9D40B2C24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272224"/>
            <a:ext cx="5852132" cy="48659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bg" dirty="0">
                <a:cs typeface="Calibri" panose="020F0502020204030204"/>
              </a:rPr>
              <a:t>Егалитарен </a:t>
            </a:r>
            <a:r>
              <a:rPr lang="bg" dirty="0" err="1">
                <a:cs typeface="Calibri" panose="020F0502020204030204"/>
              </a:rPr>
              <a:t>_</a:t>
            </a:r>
            <a:r>
              <a:rPr lang="bg" dirty="0">
                <a:cs typeface="Calibri" panose="020F0502020204030204"/>
              </a:rPr>
              <a:t> </a:t>
            </a:r>
            <a:r>
              <a:rPr lang="bg" dirty="0" err="1">
                <a:cs typeface="Calibri" panose="020F0502020204030204"/>
              </a:rPr>
              <a:t>диалогът </a:t>
            </a:r>
            <a:r>
              <a:rPr lang="bg" dirty="0">
                <a:cs typeface="Calibri" panose="020F0502020204030204"/>
              </a:rPr>
              <a:t>е </a:t>
            </a:r>
            <a:r>
              <a:rPr lang="bg" dirty="0" err="1">
                <a:cs typeface="Calibri" panose="020F0502020204030204"/>
              </a:rPr>
              <a:t>един</a:t>
            </a:r>
            <a:r>
              <a:rPr lang="bg" dirty="0">
                <a:cs typeface="Calibri" panose="020F0502020204030204"/>
              </a:rPr>
              <a:t> </a:t>
            </a:r>
            <a:r>
              <a:rPr lang="bg" dirty="0" err="1">
                <a:cs typeface="Calibri" panose="020F0502020204030204"/>
              </a:rPr>
              <a:t>където</a:t>
            </a:r>
            <a:r>
              <a:rPr lang="bg" dirty="0">
                <a:cs typeface="Calibri" panose="020F0502020204030204"/>
              </a:rPr>
              <a:t> </a:t>
            </a:r>
            <a:r>
              <a:rPr lang="bg" dirty="0" err="1">
                <a:cs typeface="Calibri" panose="020F0502020204030204"/>
              </a:rPr>
              <a:t>всичко</a:t>
            </a:r>
            <a:r>
              <a:rPr lang="bg" dirty="0">
                <a:cs typeface="Calibri" panose="020F0502020204030204"/>
              </a:rPr>
              <a:t> </a:t>
            </a:r>
            <a:r>
              <a:rPr lang="bg" dirty="0" err="1">
                <a:cs typeface="Calibri" panose="020F0502020204030204"/>
              </a:rPr>
              <a:t>участниците </a:t>
            </a:r>
            <a:r>
              <a:rPr lang="bg" dirty="0">
                <a:cs typeface="Calibri" panose="020F0502020204030204"/>
              </a:rPr>
              <a:t>са </a:t>
            </a:r>
            <a:r>
              <a:rPr lang="bg" b="1" dirty="0" err="1">
                <a:cs typeface="Calibri" panose="020F0502020204030204"/>
              </a:rPr>
              <a:t>равни </a:t>
            </a:r>
            <a:r>
              <a:rPr lang="bg" dirty="0">
                <a:cs typeface="Calibri" panose="020F0502020204030204"/>
              </a:rPr>
              <a:t>. </a:t>
            </a:r>
            <a:r>
              <a:rPr lang="bg" dirty="0" err="1">
                <a:cs typeface="Calibri" panose="020F0502020204030204"/>
              </a:rPr>
              <a:t>Потенциален дисбаланс </a:t>
            </a:r>
            <a:r>
              <a:rPr lang="bg" dirty="0">
                <a:cs typeface="Calibri" panose="020F0502020204030204"/>
              </a:rPr>
              <a:t>на мощността </a:t>
            </a:r>
            <a:r>
              <a:rPr lang="bg" dirty="0" err="1">
                <a:cs typeface="Calibri" panose="020F0502020204030204"/>
              </a:rPr>
              <a:t>между</a:t>
            </a:r>
            <a:r>
              <a:rPr lang="bg" dirty="0">
                <a:cs typeface="Calibri" panose="020F0502020204030204"/>
              </a:rPr>
              <a:t> </a:t>
            </a:r>
            <a:r>
              <a:rPr lang="bg" dirty="0" err="1">
                <a:cs typeface="Calibri" panose="020F0502020204030204"/>
              </a:rPr>
              <a:t>на</a:t>
            </a:r>
            <a:r>
              <a:rPr lang="bg" dirty="0">
                <a:cs typeface="Calibri" panose="020F0502020204030204"/>
              </a:rPr>
              <a:t> </a:t>
            </a:r>
            <a:r>
              <a:rPr lang="bg" dirty="0" err="1">
                <a:cs typeface="Calibri" panose="020F0502020204030204"/>
              </a:rPr>
              <a:t>участниците </a:t>
            </a:r>
            <a:r>
              <a:rPr lang="bg" dirty="0">
                <a:cs typeface="Calibri" panose="020F0502020204030204"/>
              </a:rPr>
              <a:t>(напр. учител </a:t>
            </a:r>
            <a:r>
              <a:rPr lang="bg" dirty="0" err="1">
                <a:cs typeface="Calibri" panose="020F0502020204030204"/>
              </a:rPr>
              <a:t>и </a:t>
            </a:r>
            <a:r>
              <a:rPr lang="bg" dirty="0">
                <a:cs typeface="Calibri" panose="020F0502020204030204"/>
              </a:rPr>
              <a:t>ученик) </a:t>
            </a:r>
            <a:r>
              <a:rPr lang="bg" dirty="0" err="1">
                <a:cs typeface="Calibri" panose="020F0502020204030204"/>
              </a:rPr>
              <a:t>трябва</a:t>
            </a:r>
            <a:r>
              <a:rPr lang="bg" dirty="0">
                <a:cs typeface="Calibri" panose="020F0502020204030204"/>
              </a:rPr>
              <a:t> </a:t>
            </a:r>
            <a:r>
              <a:rPr lang="bg" dirty="0" err="1">
                <a:cs typeface="Calibri" panose="020F0502020204030204"/>
              </a:rPr>
              <a:t>не</a:t>
            </a:r>
            <a:r>
              <a:rPr lang="bg" dirty="0">
                <a:cs typeface="Calibri" panose="020F0502020204030204"/>
              </a:rPr>
              <a:t> </a:t>
            </a:r>
            <a:r>
              <a:rPr lang="bg" dirty="0" err="1">
                <a:cs typeface="Calibri" panose="020F0502020204030204"/>
              </a:rPr>
              <a:t>играе </a:t>
            </a:r>
            <a:r>
              <a:rPr lang="bg" dirty="0">
                <a:cs typeface="Calibri" panose="020F0502020204030204"/>
              </a:rPr>
              <a:t>роля . </a:t>
            </a:r>
            <a:r>
              <a:rPr lang="bg" dirty="0" err="1">
                <a:cs typeface="Calibri" panose="020F0502020204030204"/>
              </a:rPr>
              <a:t>_ Вместо това </a:t>
            </a:r>
            <a:r>
              <a:rPr lang="bg" dirty="0">
                <a:cs typeface="Calibri" panose="020F0502020204030204"/>
              </a:rPr>
              <a:t>, </a:t>
            </a:r>
            <a:r>
              <a:rPr lang="bg" dirty="0" err="1">
                <a:cs typeface="Calibri" panose="020F0502020204030204"/>
              </a:rPr>
              <a:t>комуникация</a:t>
            </a:r>
            <a:r>
              <a:rPr lang="bg" dirty="0">
                <a:cs typeface="Calibri" panose="020F0502020204030204"/>
              </a:rPr>
              <a:t> </a:t>
            </a:r>
            <a:r>
              <a:rPr lang="bg" dirty="0" err="1">
                <a:cs typeface="Calibri" panose="020F0502020204030204"/>
              </a:rPr>
              <a:t>Трябва</a:t>
            </a:r>
            <a:r>
              <a:rPr lang="bg" dirty="0">
                <a:cs typeface="Calibri" panose="020F0502020204030204"/>
              </a:rPr>
              <a:t> </a:t>
            </a:r>
            <a:r>
              <a:rPr lang="bg" dirty="0" err="1">
                <a:cs typeface="Calibri" panose="020F0502020204030204"/>
              </a:rPr>
              <a:t>стимулират</a:t>
            </a:r>
            <a:r>
              <a:rPr lang="bg" dirty="0">
                <a:cs typeface="Calibri" panose="020F0502020204030204"/>
              </a:rPr>
              <a:t> </a:t>
            </a:r>
            <a:r>
              <a:rPr lang="bg" dirty="0" err="1">
                <a:cs typeface="Calibri" panose="020F0502020204030204"/>
              </a:rPr>
              <a:t>други</a:t>
            </a:r>
            <a:r>
              <a:rPr lang="bg" dirty="0">
                <a:cs typeface="Calibri" panose="020F0502020204030204"/>
              </a:rPr>
              <a:t> </a:t>
            </a:r>
            <a:r>
              <a:rPr lang="bg" dirty="0" err="1">
                <a:cs typeface="Calibri" panose="020F0502020204030204"/>
              </a:rPr>
              <a:t>да се</a:t>
            </a:r>
            <a:r>
              <a:rPr lang="bg" dirty="0">
                <a:cs typeface="Calibri" panose="020F0502020204030204"/>
              </a:rPr>
              <a:t> </a:t>
            </a:r>
            <a:r>
              <a:rPr lang="bg" dirty="0" err="1">
                <a:cs typeface="Calibri" panose="020F0502020204030204"/>
              </a:rPr>
              <a:t>експресен</a:t>
            </a:r>
            <a:r>
              <a:rPr lang="bg" dirty="0">
                <a:cs typeface="Calibri" panose="020F0502020204030204"/>
              </a:rPr>
              <a:t> </a:t>
            </a:r>
            <a:r>
              <a:rPr lang="bg" dirty="0" err="1">
                <a:cs typeface="Calibri" panose="020F0502020204030204"/>
              </a:rPr>
              <a:t>техен</a:t>
            </a:r>
            <a:r>
              <a:rPr lang="bg" dirty="0">
                <a:cs typeface="Calibri" panose="020F0502020204030204"/>
              </a:rPr>
              <a:t> </a:t>
            </a:r>
            <a:r>
              <a:rPr lang="bg" dirty="0" err="1">
                <a:cs typeface="Calibri" panose="020F0502020204030204"/>
              </a:rPr>
              <a:t>вярвания </a:t>
            </a:r>
            <a:r>
              <a:rPr lang="bg" dirty="0">
                <a:cs typeface="Calibri" panose="020F0502020204030204"/>
              </a:rPr>
              <a:t>, нагласи </a:t>
            </a:r>
            <a:r>
              <a:rPr lang="bg" dirty="0" err="1">
                <a:cs typeface="Calibri" panose="020F0502020204030204"/>
              </a:rPr>
              <a:t>и</a:t>
            </a:r>
            <a:r>
              <a:rPr lang="bg" dirty="0">
                <a:cs typeface="Calibri" panose="020F0502020204030204"/>
              </a:rPr>
              <a:t> </a:t>
            </a:r>
            <a:r>
              <a:rPr lang="bg" dirty="0" err="1">
                <a:cs typeface="Calibri" panose="020F0502020204030204"/>
              </a:rPr>
              <a:t>мнения </a:t>
            </a:r>
            <a:r>
              <a:rPr lang="bg" dirty="0">
                <a:cs typeface="Calibri" panose="020F0502020204030204"/>
              </a:rPr>
              <a:t>, за </a:t>
            </a:r>
            <a:r>
              <a:rPr lang="bg" dirty="0" err="1">
                <a:cs typeface="Calibri" panose="020F0502020204030204"/>
              </a:rPr>
              <a:t>да</a:t>
            </a:r>
            <a:r>
              <a:rPr lang="bg" dirty="0">
                <a:cs typeface="Calibri" panose="020F0502020204030204"/>
              </a:rPr>
              <a:t> </a:t>
            </a:r>
            <a:r>
              <a:rPr lang="bg" dirty="0" err="1">
                <a:cs typeface="Calibri" panose="020F0502020204030204"/>
              </a:rPr>
              <a:t>постигат </a:t>
            </a:r>
            <a:r>
              <a:rPr lang="bg" dirty="0">
                <a:cs typeface="Calibri" panose="020F0502020204030204"/>
              </a:rPr>
              <a:t>взаимно </a:t>
            </a:r>
            <a:r>
              <a:rPr lang="bg" dirty="0" err="1">
                <a:cs typeface="Calibri" panose="020F0502020204030204"/>
              </a:rPr>
              <a:t>_</a:t>
            </a:r>
            <a:r>
              <a:rPr lang="bg" dirty="0">
                <a:cs typeface="Calibri" panose="020F0502020204030204"/>
              </a:rPr>
              <a:t> </a:t>
            </a:r>
            <a:r>
              <a:rPr lang="bg" dirty="0" err="1">
                <a:cs typeface="Calibri" panose="020F0502020204030204"/>
              </a:rPr>
              <a:t>разбиране </a:t>
            </a:r>
            <a:r>
              <a:rPr lang="bg" dirty="0">
                <a:cs typeface="Calibri" panose="020F0502020204030204"/>
              </a:rPr>
              <a:t>.</a:t>
            </a:r>
            <a:endParaRPr lang="nl-NL" dirty="0"/>
          </a:p>
          <a:p>
            <a:pPr marL="0" indent="0" algn="just">
              <a:buNone/>
            </a:pPr>
            <a:endParaRPr lang="nl-NL" dirty="0">
              <a:cs typeface="Calibri" panose="020F0502020204030204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FB8C545-FBA4-D62C-E0FC-F55C8466ED33}"/>
              </a:ext>
            </a:extLst>
          </p:cNvPr>
          <p:cNvSpPr txBox="1"/>
          <p:nvPr/>
        </p:nvSpPr>
        <p:spPr>
          <a:xfrm>
            <a:off x="6884830" y="6573591"/>
            <a:ext cx="558084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bg" sz="1200" dirty="0">
                <a:cs typeface="Calibri"/>
                <a:hlinkClick r:id="rId3"/>
              </a:rPr>
              <a:t>Определение на източника </a:t>
            </a:r>
            <a:r>
              <a:rPr lang="bg" sz="1200" dirty="0">
                <a:cs typeface="Calibri"/>
              </a:rPr>
              <a:t>| </a:t>
            </a:r>
            <a:r>
              <a:rPr lang="bg" sz="1200" dirty="0">
                <a:cs typeface="Calibri"/>
                <a:hlinkClick r:id="rId4"/>
              </a:rPr>
              <a:t>Източник на информация </a:t>
            </a:r>
            <a:r>
              <a:rPr lang="bg" sz="1200" dirty="0">
                <a:cs typeface="Calibri"/>
              </a:rPr>
              <a:t>| </a:t>
            </a:r>
            <a:r>
              <a:rPr lang="bg" sz="1200" dirty="0">
                <a:cs typeface="Calibri"/>
                <a:hlinkClick r:id="rId5"/>
              </a:rPr>
              <a:t>Изходно изображение</a:t>
            </a:r>
            <a:endParaRPr lang="nl-NL" sz="1200" dirty="0">
              <a:cs typeface="Calibri" panose="020F0502020204030204"/>
            </a:endParaRPr>
          </a:p>
        </p:txBody>
      </p:sp>
      <p:pic>
        <p:nvPicPr>
          <p:cNvPr id="7" name="Εικόνα 6" descr="Εικόνα που περιέχει μαύρο, σκοτάδι&#10;&#10;Περιγραφή που δημιουργήθηκε αυτόματα">
            <a:extLst>
              <a:ext uri="{FF2B5EF4-FFF2-40B4-BE49-F238E27FC236}">
                <a16:creationId xmlns:a16="http://schemas.microsoft.com/office/drawing/2014/main" id="{95E9087A-6B83-58A3-57B1-15773D639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518" y="1231927"/>
            <a:ext cx="4394146" cy="439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1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17834B0E-0F33-FCBE-D962-15AC4128D5A5}"/>
              </a:ext>
            </a:extLst>
          </p:cNvPr>
          <p:cNvSpPr/>
          <p:nvPr/>
        </p:nvSpPr>
        <p:spPr>
          <a:xfrm>
            <a:off x="6966665" y="1831304"/>
            <a:ext cx="5012027" cy="452907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39AA9-9945-BD32-D1CC-B446A4DAD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 dirty="0">
                <a:ea typeface="Adobe Gothic Std B"/>
                <a:cs typeface="Calibri"/>
              </a:rPr>
              <a:t>Създават </a:t>
            </a:r>
            <a:r>
              <a:rPr lang="bg" err="1">
                <a:ea typeface="Adobe Gothic Std B"/>
                <a:cs typeface="Calibri"/>
              </a:rPr>
              <a:t>се </a:t>
            </a:r>
            <a:r>
              <a:rPr lang="bg" dirty="0">
                <a:ea typeface="Adobe Gothic Std B"/>
                <a:cs typeface="Calibri"/>
              </a:rPr>
              <a:t>равни </a:t>
            </a:r>
            <a:r>
              <a:rPr lang="bg" err="1">
                <a:ea typeface="Adobe Gothic Std B"/>
                <a:cs typeface="Calibri"/>
              </a:rPr>
              <a:t>условия</a:t>
            </a:r>
            <a:r>
              <a:rPr lang="bg" dirty="0">
                <a:ea typeface="Adobe Gothic Std B"/>
                <a:cs typeface="Calibri"/>
              </a:rPr>
              <a:t> </a:t>
            </a:r>
            <a:r>
              <a:rPr lang="bg" err="1">
                <a:ea typeface="Adobe Gothic Std B"/>
                <a:cs typeface="Calibri"/>
              </a:rPr>
              <a:t>откритост </a:t>
            </a:r>
            <a:r>
              <a:rPr lang="bg">
                <a:ea typeface="Adobe Gothic Std B"/>
                <a:cs typeface="Calibri"/>
              </a:rPr>
              <a:t>(2/2)</a:t>
            </a:r>
            <a:endParaRPr lang="nl-NL" err="1">
              <a:cs typeface="Calibri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9D9457-CC2B-F4D5-38BF-B6810F8CD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bg" dirty="0">
                <a:cs typeface="Calibri" panose="020F0502020204030204"/>
              </a:rPr>
              <a:t>Егалитарният диалог е фокусиран върху споделянето на идеи на равно ниво.</a:t>
            </a:r>
            <a:endParaRPr lang="nl-NL" dirty="0"/>
          </a:p>
          <a:p>
            <a:pPr marL="0" indent="0">
              <a:buNone/>
            </a:pPr>
            <a:r>
              <a:rPr lang="bg" dirty="0" err="1">
                <a:cs typeface="Calibri" panose="020F0502020204030204"/>
              </a:rPr>
              <a:t>Това</a:t>
            </a:r>
            <a:r>
              <a:rPr lang="bg" dirty="0">
                <a:cs typeface="Calibri" panose="020F0502020204030204"/>
              </a:rPr>
              <a:t> </a:t>
            </a:r>
            <a:r>
              <a:rPr lang="bg" dirty="0" err="1">
                <a:cs typeface="Calibri" panose="020F0502020204030204"/>
              </a:rPr>
              <a:t>равенството </a:t>
            </a:r>
            <a:r>
              <a:rPr lang="bg" dirty="0">
                <a:cs typeface="Calibri" panose="020F0502020204030204"/>
              </a:rPr>
              <a:t>поставя </a:t>
            </a:r>
            <a:r>
              <a:rPr lang="bg" dirty="0" err="1">
                <a:cs typeface="Calibri" panose="020F0502020204030204"/>
              </a:rPr>
              <a:t>фокуса </a:t>
            </a:r>
            <a:r>
              <a:rPr lang="bg" dirty="0">
                <a:cs typeface="Calibri" panose="020F0502020204030204"/>
              </a:rPr>
              <a:t>върху </a:t>
            </a:r>
            <a:r>
              <a:rPr lang="bg" dirty="0" err="1">
                <a:cs typeface="Calibri" panose="020F0502020204030204"/>
              </a:rPr>
              <a:t>_</a:t>
            </a:r>
            <a:r>
              <a:rPr lang="bg" dirty="0">
                <a:cs typeface="Calibri" panose="020F0502020204030204"/>
              </a:rPr>
              <a:t> </a:t>
            </a:r>
            <a:r>
              <a:rPr lang="bg" dirty="0" err="1">
                <a:cs typeface="Calibri" panose="020F0502020204030204"/>
              </a:rPr>
              <a:t>валидност </a:t>
            </a:r>
            <a:r>
              <a:rPr lang="bg" dirty="0">
                <a:cs typeface="Calibri" panose="020F0502020204030204"/>
              </a:rPr>
              <a:t>на </a:t>
            </a:r>
            <a:r>
              <a:rPr lang="bg" dirty="0" err="1">
                <a:cs typeface="Calibri" panose="020F0502020204030204"/>
              </a:rPr>
              <a:t>_</a:t>
            </a:r>
            <a:r>
              <a:rPr lang="bg" dirty="0">
                <a:cs typeface="Calibri" panose="020F0502020204030204"/>
              </a:rPr>
              <a:t> </a:t>
            </a:r>
            <a:r>
              <a:rPr lang="bg" dirty="0" err="1">
                <a:cs typeface="Calibri" panose="020F0502020204030204"/>
              </a:rPr>
              <a:t>аргументи</a:t>
            </a:r>
            <a:r>
              <a:rPr lang="bg" dirty="0">
                <a:cs typeface="Calibri" panose="020F0502020204030204"/>
              </a:rPr>
              <a:t> </a:t>
            </a:r>
            <a:r>
              <a:rPr lang="bg" dirty="0" err="1">
                <a:cs typeface="Calibri" panose="020F0502020204030204"/>
              </a:rPr>
              <a:t>и</a:t>
            </a:r>
            <a:r>
              <a:rPr lang="bg" dirty="0">
                <a:cs typeface="Calibri" panose="020F0502020204030204"/>
              </a:rPr>
              <a:t> </a:t>
            </a:r>
            <a:r>
              <a:rPr lang="bg" dirty="0" err="1">
                <a:cs typeface="Calibri" panose="020F0502020204030204"/>
              </a:rPr>
              <a:t>какво </a:t>
            </a:r>
            <a:r>
              <a:rPr lang="bg" dirty="0">
                <a:cs typeface="Calibri" panose="020F0502020204030204"/>
              </a:rPr>
              <a:t>се </a:t>
            </a:r>
            <a:r>
              <a:rPr lang="bg" dirty="0" err="1">
                <a:cs typeface="Calibri" panose="020F0502020204030204"/>
              </a:rPr>
              <a:t>казва </a:t>
            </a:r>
            <a:r>
              <a:rPr lang="bg" dirty="0">
                <a:cs typeface="Calibri" panose="020F0502020204030204"/>
              </a:rPr>
              <a:t>в </a:t>
            </a:r>
            <a:r>
              <a:rPr lang="bg" dirty="0" err="1">
                <a:cs typeface="Calibri" panose="020F0502020204030204"/>
              </a:rPr>
              <a:t>_</a:t>
            </a:r>
            <a:r>
              <a:rPr lang="bg" dirty="0">
                <a:cs typeface="Calibri" panose="020F0502020204030204"/>
              </a:rPr>
              <a:t> </a:t>
            </a:r>
            <a:r>
              <a:rPr lang="bg" dirty="0" err="1">
                <a:cs typeface="Calibri" panose="020F0502020204030204"/>
              </a:rPr>
              <a:t>разговор </a:t>
            </a:r>
            <a:r>
              <a:rPr lang="bg" dirty="0">
                <a:cs typeface="Calibri" panose="020F0502020204030204"/>
              </a:rPr>
              <a:t>, </a:t>
            </a:r>
            <a:r>
              <a:rPr lang="bg" dirty="0" err="1">
                <a:cs typeface="Calibri" panose="020F0502020204030204"/>
              </a:rPr>
              <a:t>вместо </a:t>
            </a:r>
            <a:r>
              <a:rPr lang="bg" dirty="0">
                <a:cs typeface="Calibri" panose="020F0502020204030204"/>
              </a:rPr>
              <a:t>да </a:t>
            </a:r>
            <a:r>
              <a:rPr lang="bg" dirty="0" err="1">
                <a:cs typeface="Calibri" panose="020F0502020204030204"/>
              </a:rPr>
              <a:t>натрапвате </a:t>
            </a:r>
            <a:r>
              <a:rPr lang="bg" dirty="0">
                <a:cs typeface="Calibri" panose="020F0502020204030204"/>
              </a:rPr>
              <a:t>определен </a:t>
            </a:r>
            <a:r>
              <a:rPr lang="bg" dirty="0" err="1">
                <a:cs typeface="Calibri" panose="020F0502020204030204"/>
              </a:rPr>
              <a:t>начин </a:t>
            </a:r>
            <a:r>
              <a:rPr lang="bg" dirty="0">
                <a:cs typeface="Calibri" panose="020F0502020204030204"/>
              </a:rPr>
              <a:t>на мислене на </a:t>
            </a:r>
            <a:r>
              <a:rPr lang="bg" dirty="0" err="1">
                <a:cs typeface="Calibri" panose="020F0502020204030204"/>
              </a:rPr>
              <a:t>някого </a:t>
            </a:r>
            <a:r>
              <a:rPr lang="bg" dirty="0">
                <a:cs typeface="Calibri" panose="020F0502020204030204"/>
              </a:rPr>
              <a:t>.</a:t>
            </a:r>
          </a:p>
          <a:p>
            <a:pPr marL="0" indent="0">
              <a:buNone/>
            </a:pPr>
            <a:r>
              <a:rPr lang="bg" dirty="0">
                <a:cs typeface="Calibri" panose="020F0502020204030204"/>
              </a:rPr>
              <a:t>По </a:t>
            </a:r>
            <a:r>
              <a:rPr lang="bg" dirty="0" err="1">
                <a:cs typeface="Calibri" panose="020F0502020204030204"/>
              </a:rPr>
              <a:t>този </a:t>
            </a:r>
            <a:r>
              <a:rPr lang="bg" dirty="0">
                <a:cs typeface="Calibri" panose="020F0502020204030204"/>
              </a:rPr>
              <a:t>начин </a:t>
            </a:r>
            <a:r>
              <a:rPr lang="bg" dirty="0" err="1">
                <a:cs typeface="Calibri" panose="020F0502020204030204"/>
              </a:rPr>
              <a:t>формата </a:t>
            </a:r>
            <a:r>
              <a:rPr lang="bg" dirty="0">
                <a:cs typeface="Calibri" panose="020F0502020204030204"/>
              </a:rPr>
              <a:t>на </a:t>
            </a:r>
            <a:r>
              <a:rPr lang="bg" dirty="0" err="1">
                <a:cs typeface="Calibri" panose="020F0502020204030204"/>
              </a:rPr>
              <a:t>егалитарна</a:t>
            </a:r>
            <a:r>
              <a:rPr lang="bg" dirty="0">
                <a:cs typeface="Calibri" panose="020F0502020204030204"/>
              </a:rPr>
              <a:t> </a:t>
            </a:r>
            <a:r>
              <a:rPr lang="bg" dirty="0" err="1">
                <a:cs typeface="Calibri" panose="020F0502020204030204"/>
              </a:rPr>
              <a:t>диалог</a:t>
            </a:r>
            <a:r>
              <a:rPr lang="bg" dirty="0">
                <a:cs typeface="Calibri" panose="020F0502020204030204"/>
              </a:rPr>
              <a:t> </a:t>
            </a:r>
            <a:r>
              <a:rPr lang="bg" dirty="0" err="1">
                <a:cs typeface="Calibri" panose="020F0502020204030204"/>
              </a:rPr>
              <a:t>създава </a:t>
            </a:r>
            <a:r>
              <a:rPr lang="bg" dirty="0">
                <a:cs typeface="Calibri" panose="020F0502020204030204"/>
              </a:rPr>
              <a:t>равни </a:t>
            </a:r>
            <a:r>
              <a:rPr lang="bg" dirty="0" err="1">
                <a:cs typeface="Calibri" panose="020F0502020204030204"/>
              </a:rPr>
              <a:t>условия </a:t>
            </a:r>
            <a:r>
              <a:rPr lang="bg" dirty="0">
                <a:cs typeface="Calibri" panose="020F0502020204030204"/>
              </a:rPr>
              <a:t>, </a:t>
            </a:r>
            <a:r>
              <a:rPr lang="bg" dirty="0" err="1">
                <a:cs typeface="Calibri" panose="020F0502020204030204"/>
              </a:rPr>
              <a:t>създавайки </a:t>
            </a:r>
            <a:r>
              <a:rPr lang="bg" dirty="0">
                <a:cs typeface="Calibri" panose="020F0502020204030204"/>
              </a:rPr>
              <a:t>среда на </a:t>
            </a:r>
            <a:r>
              <a:rPr lang="bg" dirty="0" err="1">
                <a:cs typeface="Calibri" panose="020F0502020204030204"/>
              </a:rPr>
              <a:t>безопасност</a:t>
            </a:r>
            <a:r>
              <a:rPr lang="bg" dirty="0">
                <a:cs typeface="Calibri" panose="020F0502020204030204"/>
              </a:rPr>
              <a:t> </a:t>
            </a:r>
            <a:r>
              <a:rPr lang="bg" dirty="0" err="1">
                <a:cs typeface="Calibri" panose="020F0502020204030204"/>
              </a:rPr>
              <a:t>и</a:t>
            </a:r>
            <a:r>
              <a:rPr lang="bg" dirty="0">
                <a:cs typeface="Calibri" panose="020F0502020204030204"/>
              </a:rPr>
              <a:t> </a:t>
            </a:r>
            <a:r>
              <a:rPr lang="bg" dirty="0" err="1">
                <a:cs typeface="Calibri" panose="020F0502020204030204"/>
              </a:rPr>
              <a:t>откритост </a:t>
            </a:r>
            <a:r>
              <a:rPr lang="bg" dirty="0">
                <a:cs typeface="Calibri" panose="020F0502020204030204"/>
              </a:rPr>
              <a:t>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76FA987-AB78-19B2-EAD6-6F0E3C1C0B48}"/>
              </a:ext>
            </a:extLst>
          </p:cNvPr>
          <p:cNvSpPr txBox="1"/>
          <p:nvPr/>
        </p:nvSpPr>
        <p:spPr>
          <a:xfrm>
            <a:off x="7515357" y="2190722"/>
            <a:ext cx="3962410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g" i="1" dirty="0" err="1">
                <a:solidFill>
                  <a:schemeClr val="bg1"/>
                </a:solidFill>
                <a:cs typeface="Calibri"/>
              </a:rPr>
              <a:t>Когато </a:t>
            </a:r>
            <a:r>
              <a:rPr lang="bg" i="1" dirty="0">
                <a:solidFill>
                  <a:schemeClr val="bg1"/>
                </a:solidFill>
                <a:cs typeface="Calibri"/>
              </a:rPr>
              <a:t>първият </a:t>
            </a:r>
            <a:r>
              <a:rPr lang="bg" i="1" dirty="0" err="1">
                <a:solidFill>
                  <a:schemeClr val="bg1"/>
                </a:solidFill>
                <a:cs typeface="Calibri"/>
              </a:rPr>
              <a:t>човек </a:t>
            </a:r>
            <a:r>
              <a:rPr lang="bg" i="1" dirty="0">
                <a:solidFill>
                  <a:schemeClr val="bg1"/>
                </a:solidFill>
                <a:cs typeface="Calibri"/>
              </a:rPr>
              <a:t>иска </a:t>
            </a:r>
            <a:r>
              <a:rPr lang="bg" i="1" dirty="0" err="1">
                <a:solidFill>
                  <a:schemeClr val="bg1"/>
                </a:solidFill>
                <a:cs typeface="Calibri"/>
              </a:rPr>
              <a:t>да </a:t>
            </a:r>
            <a:r>
              <a:rPr lang="bg" i="1" dirty="0">
                <a:solidFill>
                  <a:schemeClr val="bg1"/>
                </a:solidFill>
                <a:cs typeface="Calibri"/>
              </a:rPr>
              <a:t>проведе </a:t>
            </a:r>
            <a:r>
              <a:rPr lang="bg" i="1" dirty="0" err="1">
                <a:solidFill>
                  <a:schemeClr val="bg1"/>
                </a:solidFill>
                <a:cs typeface="Calibri"/>
              </a:rPr>
              <a:t>разговор</a:t>
            </a:r>
            <a:r>
              <a:rPr lang="bg" i="1" dirty="0">
                <a:solidFill>
                  <a:schemeClr val="bg1"/>
                </a:solidFill>
                <a:cs typeface="Calibri"/>
              </a:rPr>
              <a:t> </a:t>
            </a:r>
            <a:r>
              <a:rPr lang="bg" i="1" dirty="0" err="1">
                <a:solidFill>
                  <a:schemeClr val="bg1"/>
                </a:solidFill>
                <a:cs typeface="Calibri"/>
              </a:rPr>
              <a:t>с</a:t>
            </a:r>
            <a:r>
              <a:rPr lang="bg" i="1" dirty="0">
                <a:solidFill>
                  <a:schemeClr val="bg1"/>
                </a:solidFill>
                <a:cs typeface="Calibri"/>
              </a:rPr>
              <a:t> </a:t>
            </a:r>
            <a:r>
              <a:rPr lang="bg" i="1" dirty="0" err="1">
                <a:solidFill>
                  <a:schemeClr val="bg1"/>
                </a:solidFill>
                <a:cs typeface="Calibri"/>
              </a:rPr>
              <a:t>юноша , който </a:t>
            </a:r>
            <a:r>
              <a:rPr lang="bg" i="1" dirty="0">
                <a:solidFill>
                  <a:schemeClr val="bg1"/>
                </a:solidFill>
                <a:cs typeface="Calibri"/>
              </a:rPr>
              <a:t>показва </a:t>
            </a:r>
            <a:r>
              <a:rPr lang="bg" i="1" dirty="0" err="1">
                <a:solidFill>
                  <a:schemeClr val="bg1"/>
                </a:solidFill>
                <a:cs typeface="Calibri"/>
              </a:rPr>
              <a:t>признаци </a:t>
            </a:r>
            <a:r>
              <a:rPr lang="bg" i="1" dirty="0">
                <a:solidFill>
                  <a:schemeClr val="bg1"/>
                </a:solidFill>
                <a:cs typeface="Calibri"/>
              </a:rPr>
              <a:t>на вяра в информационно разстройство, </a:t>
            </a:r>
            <a:r>
              <a:rPr lang="bg" i="1" dirty="0" err="1">
                <a:solidFill>
                  <a:schemeClr val="bg1"/>
                </a:solidFill>
                <a:cs typeface="Calibri"/>
              </a:rPr>
              <a:t>това </a:t>
            </a:r>
            <a:r>
              <a:rPr lang="bg" i="1" dirty="0">
                <a:solidFill>
                  <a:schemeClr val="bg1"/>
                </a:solidFill>
                <a:cs typeface="Calibri"/>
              </a:rPr>
              <a:t>е от </a:t>
            </a:r>
            <a:r>
              <a:rPr lang="bg" i="1" dirty="0" err="1">
                <a:solidFill>
                  <a:schemeClr val="bg1"/>
                </a:solidFill>
                <a:cs typeface="Calibri"/>
              </a:rPr>
              <a:t>решаващо значение</a:t>
            </a:r>
            <a:r>
              <a:rPr lang="bg" i="1" dirty="0">
                <a:solidFill>
                  <a:schemeClr val="bg1"/>
                </a:solidFill>
                <a:cs typeface="Calibri"/>
              </a:rPr>
              <a:t> </a:t>
            </a:r>
            <a:r>
              <a:rPr lang="bg" i="1" dirty="0" err="1">
                <a:solidFill>
                  <a:schemeClr val="bg1"/>
                </a:solidFill>
                <a:cs typeface="Calibri"/>
              </a:rPr>
              <a:t>че</a:t>
            </a:r>
            <a:r>
              <a:rPr lang="bg" i="1" dirty="0">
                <a:solidFill>
                  <a:schemeClr val="bg1"/>
                </a:solidFill>
                <a:cs typeface="Calibri"/>
              </a:rPr>
              <a:t> </a:t>
            </a:r>
            <a:r>
              <a:rPr lang="bg" i="1" dirty="0" err="1">
                <a:solidFill>
                  <a:schemeClr val="bg1"/>
                </a:solidFill>
                <a:cs typeface="Calibri"/>
              </a:rPr>
              <a:t>първата </a:t>
            </a:r>
            <a:r>
              <a:rPr lang="bg" i="1" dirty="0">
                <a:solidFill>
                  <a:schemeClr val="bg1"/>
                </a:solidFill>
                <a:cs typeface="Calibri"/>
              </a:rPr>
              <a:t>линия </a:t>
            </a:r>
            <a:r>
              <a:rPr lang="bg" i="1" dirty="0" err="1">
                <a:solidFill>
                  <a:schemeClr val="bg1"/>
                </a:solidFill>
                <a:cs typeface="Calibri"/>
              </a:rPr>
              <a:t>не </a:t>
            </a:r>
            <a:r>
              <a:rPr lang="bg" i="1" dirty="0">
                <a:solidFill>
                  <a:schemeClr val="bg1"/>
                </a:solidFill>
                <a:cs typeface="Calibri"/>
              </a:rPr>
              <a:t>го </a:t>
            </a:r>
            <a:r>
              <a:rPr lang="bg" i="1" dirty="0" err="1">
                <a:solidFill>
                  <a:schemeClr val="bg1"/>
                </a:solidFill>
                <a:cs typeface="Calibri"/>
              </a:rPr>
              <a:t>прави</a:t>
            </a:r>
            <a:r>
              <a:rPr lang="bg" i="1" dirty="0">
                <a:solidFill>
                  <a:schemeClr val="bg1"/>
                </a:solidFill>
                <a:cs typeface="Calibri"/>
              </a:rPr>
              <a:t> </a:t>
            </a:r>
            <a:r>
              <a:rPr lang="bg" i="1" dirty="0" err="1">
                <a:solidFill>
                  <a:schemeClr val="bg1"/>
                </a:solidFill>
                <a:cs typeface="Calibri"/>
              </a:rPr>
              <a:t>осъждам</a:t>
            </a:r>
            <a:r>
              <a:rPr lang="bg" i="1" dirty="0">
                <a:solidFill>
                  <a:schemeClr val="bg1"/>
                </a:solidFill>
                <a:cs typeface="Calibri"/>
              </a:rPr>
              <a:t> </a:t>
            </a:r>
            <a:r>
              <a:rPr lang="bg" i="1" dirty="0" err="1">
                <a:solidFill>
                  <a:schemeClr val="bg1"/>
                </a:solidFill>
                <a:cs typeface="Calibri"/>
              </a:rPr>
              <a:t>това </a:t>
            </a:r>
            <a:r>
              <a:rPr lang="bg" i="1" dirty="0">
                <a:solidFill>
                  <a:schemeClr val="bg1"/>
                </a:solidFill>
                <a:cs typeface="Calibri"/>
              </a:rPr>
              <a:t>вярване.</a:t>
            </a:r>
            <a:endParaRPr lang="nl-NL" i="1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bg" i="1" dirty="0" err="1">
                <a:solidFill>
                  <a:schemeClr val="bg1"/>
                </a:solidFill>
                <a:cs typeface="Calibri"/>
              </a:rPr>
              <a:t>Чувам</a:t>
            </a:r>
            <a:r>
              <a:rPr lang="bg" i="1" dirty="0">
                <a:solidFill>
                  <a:schemeClr val="bg1"/>
                </a:solidFill>
                <a:cs typeface="Calibri"/>
              </a:rPr>
              <a:t> </a:t>
            </a:r>
            <a:r>
              <a:rPr lang="bg" i="1" dirty="0" err="1">
                <a:solidFill>
                  <a:schemeClr val="bg1"/>
                </a:solidFill>
                <a:cs typeface="Calibri"/>
              </a:rPr>
              <a:t>ги </a:t>
            </a:r>
            <a:r>
              <a:rPr lang="bg" i="1" dirty="0">
                <a:solidFill>
                  <a:schemeClr val="bg1"/>
                </a:solidFill>
                <a:cs typeface="Calibri"/>
              </a:rPr>
              <a:t>вън, </a:t>
            </a:r>
            <a:r>
              <a:rPr lang="bg" i="1" dirty="0" err="1">
                <a:solidFill>
                  <a:schemeClr val="bg1"/>
                </a:solidFill>
                <a:cs typeface="Calibri"/>
              </a:rPr>
              <a:t>пробвай</a:t>
            </a:r>
            <a:r>
              <a:rPr lang="bg" i="1" dirty="0">
                <a:solidFill>
                  <a:schemeClr val="bg1"/>
                </a:solidFill>
                <a:cs typeface="Calibri"/>
              </a:rPr>
              <a:t> </a:t>
            </a:r>
            <a:r>
              <a:rPr lang="bg" i="1" dirty="0" err="1">
                <a:solidFill>
                  <a:schemeClr val="bg1"/>
                </a:solidFill>
                <a:cs typeface="Calibri"/>
              </a:rPr>
              <a:t>да се</a:t>
            </a:r>
            <a:r>
              <a:rPr lang="bg" i="1" dirty="0">
                <a:solidFill>
                  <a:schemeClr val="bg1"/>
                </a:solidFill>
                <a:cs typeface="Calibri"/>
              </a:rPr>
              <a:t> </a:t>
            </a:r>
            <a:r>
              <a:rPr lang="bg" i="1" dirty="0" err="1">
                <a:solidFill>
                  <a:schemeClr val="bg1"/>
                </a:solidFill>
                <a:cs typeface="Calibri"/>
              </a:rPr>
              <a:t>разбирам</a:t>
            </a:r>
            <a:r>
              <a:rPr lang="bg" i="1" dirty="0">
                <a:solidFill>
                  <a:schemeClr val="bg1"/>
                </a:solidFill>
                <a:cs typeface="Calibri"/>
              </a:rPr>
              <a:t> </a:t>
            </a:r>
            <a:r>
              <a:rPr lang="bg" i="1" dirty="0" err="1">
                <a:solidFill>
                  <a:schemeClr val="bg1"/>
                </a:solidFill>
                <a:cs typeface="Calibri"/>
              </a:rPr>
              <a:t>където</a:t>
            </a:r>
            <a:r>
              <a:rPr lang="bg" i="1" dirty="0">
                <a:solidFill>
                  <a:schemeClr val="bg1"/>
                </a:solidFill>
                <a:cs typeface="Calibri"/>
              </a:rPr>
              <a:t> </a:t>
            </a:r>
            <a:r>
              <a:rPr lang="bg" i="1" dirty="0" err="1">
                <a:solidFill>
                  <a:schemeClr val="bg1"/>
                </a:solidFill>
                <a:cs typeface="Calibri"/>
              </a:rPr>
              <a:t>те </a:t>
            </a:r>
            <a:r>
              <a:rPr lang="bg" i="1" dirty="0">
                <a:solidFill>
                  <a:schemeClr val="bg1"/>
                </a:solidFill>
                <a:cs typeface="Calibri"/>
              </a:rPr>
              <a:t>идват </a:t>
            </a:r>
            <a:r>
              <a:rPr lang="bg" i="1" dirty="0" err="1">
                <a:solidFill>
                  <a:schemeClr val="bg1"/>
                </a:solidFill>
                <a:cs typeface="Calibri"/>
              </a:rPr>
              <a:t>_</a:t>
            </a:r>
            <a:r>
              <a:rPr lang="bg" i="1" dirty="0">
                <a:solidFill>
                  <a:schemeClr val="bg1"/>
                </a:solidFill>
                <a:cs typeface="Calibri"/>
              </a:rPr>
              <a:t> </a:t>
            </a:r>
            <a:r>
              <a:rPr lang="bg" i="1" dirty="0" err="1">
                <a:solidFill>
                  <a:schemeClr val="bg1"/>
                </a:solidFill>
                <a:cs typeface="Calibri"/>
              </a:rPr>
              <a:t>от </a:t>
            </a:r>
            <a:r>
              <a:rPr lang="bg" i="1" dirty="0">
                <a:solidFill>
                  <a:schemeClr val="bg1"/>
                </a:solidFill>
                <a:cs typeface="Calibri"/>
              </a:rPr>
              <a:t>и поставете </a:t>
            </a:r>
            <a:r>
              <a:rPr lang="bg" i="1" dirty="0" err="1">
                <a:solidFill>
                  <a:schemeClr val="bg1"/>
                </a:solidFill>
                <a:cs typeface="Calibri"/>
              </a:rPr>
              <a:t>своя _</a:t>
            </a:r>
            <a:r>
              <a:rPr lang="bg" i="1" dirty="0">
                <a:solidFill>
                  <a:schemeClr val="bg1"/>
                </a:solidFill>
                <a:cs typeface="Calibri"/>
              </a:rPr>
              <a:t> </a:t>
            </a:r>
            <a:r>
              <a:rPr lang="bg" i="1" dirty="0" err="1">
                <a:solidFill>
                  <a:schemeClr val="bg1"/>
                </a:solidFill>
                <a:cs typeface="Calibri"/>
              </a:rPr>
              <a:t>собствен</a:t>
            </a:r>
            <a:r>
              <a:rPr lang="bg" i="1" dirty="0">
                <a:solidFill>
                  <a:schemeClr val="bg1"/>
                </a:solidFill>
                <a:cs typeface="Calibri"/>
              </a:rPr>
              <a:t> </a:t>
            </a:r>
            <a:r>
              <a:rPr lang="bg" i="1" dirty="0" err="1">
                <a:solidFill>
                  <a:schemeClr val="bg1"/>
                </a:solidFill>
                <a:cs typeface="Calibri"/>
              </a:rPr>
              <a:t>аргументи </a:t>
            </a:r>
            <a:r>
              <a:rPr lang="bg" i="1" dirty="0">
                <a:solidFill>
                  <a:schemeClr val="bg1"/>
                </a:solidFill>
                <a:cs typeface="Calibri"/>
              </a:rPr>
              <a:t>без </a:t>
            </a:r>
            <a:r>
              <a:rPr lang="bg" i="1" dirty="0" err="1">
                <a:solidFill>
                  <a:schemeClr val="bg1"/>
                </a:solidFill>
                <a:cs typeface="Calibri"/>
              </a:rPr>
              <a:t>омаловажаване</a:t>
            </a:r>
            <a:r>
              <a:rPr lang="bg" i="1" dirty="0">
                <a:solidFill>
                  <a:schemeClr val="bg1"/>
                </a:solidFill>
                <a:cs typeface="Calibri"/>
              </a:rPr>
              <a:t> </a:t>
            </a:r>
            <a:r>
              <a:rPr lang="bg" i="1" dirty="0" err="1">
                <a:solidFill>
                  <a:schemeClr val="bg1"/>
                </a:solidFill>
                <a:cs typeface="Calibri"/>
              </a:rPr>
              <a:t>техните </a:t>
            </a:r>
            <a:r>
              <a:rPr lang="bg" i="1" dirty="0">
                <a:solidFill>
                  <a:schemeClr val="bg1"/>
                </a:solidFill>
                <a:cs typeface="Calibri"/>
              </a:rPr>
              <a:t>.</a:t>
            </a:r>
          </a:p>
          <a:p>
            <a:pPr algn="ctr"/>
            <a:r>
              <a:rPr lang="bg" i="1" dirty="0" err="1">
                <a:solidFill>
                  <a:schemeClr val="bg1"/>
                </a:solidFill>
                <a:cs typeface="Calibri"/>
              </a:rPr>
              <a:t>този </a:t>
            </a:r>
            <a:r>
              <a:rPr lang="bg" i="1" dirty="0">
                <a:solidFill>
                  <a:schemeClr val="bg1"/>
                </a:solidFill>
                <a:cs typeface="Calibri"/>
              </a:rPr>
              <a:t>начин </a:t>
            </a:r>
            <a:r>
              <a:rPr lang="bg" i="1" dirty="0" err="1">
                <a:solidFill>
                  <a:schemeClr val="bg1"/>
                </a:solidFill>
                <a:cs typeface="Calibri"/>
              </a:rPr>
              <a:t>те</a:t>
            </a:r>
            <a:r>
              <a:rPr lang="bg" i="1" dirty="0">
                <a:solidFill>
                  <a:schemeClr val="bg1"/>
                </a:solidFill>
                <a:cs typeface="Calibri"/>
              </a:rPr>
              <a:t> </a:t>
            </a:r>
            <a:r>
              <a:rPr lang="bg" i="1" dirty="0" err="1">
                <a:solidFill>
                  <a:schemeClr val="bg1"/>
                </a:solidFill>
                <a:cs typeface="Calibri"/>
              </a:rPr>
              <a:t>ще</a:t>
            </a:r>
            <a:r>
              <a:rPr lang="bg" i="1" dirty="0">
                <a:solidFill>
                  <a:schemeClr val="bg1"/>
                </a:solidFill>
                <a:cs typeface="Calibri"/>
              </a:rPr>
              <a:t> </a:t>
            </a:r>
            <a:r>
              <a:rPr lang="bg" i="1" dirty="0" err="1">
                <a:solidFill>
                  <a:schemeClr val="bg1"/>
                </a:solidFill>
                <a:cs typeface="Calibri"/>
              </a:rPr>
              <a:t>бъдете </a:t>
            </a:r>
            <a:r>
              <a:rPr lang="bg" i="1" dirty="0">
                <a:solidFill>
                  <a:schemeClr val="bg1"/>
                </a:solidFill>
                <a:cs typeface="Calibri"/>
              </a:rPr>
              <a:t>по-отворени </a:t>
            </a:r>
            <a:r>
              <a:rPr lang="bg" i="1" dirty="0" err="1">
                <a:solidFill>
                  <a:schemeClr val="bg1"/>
                </a:solidFill>
                <a:cs typeface="Calibri"/>
              </a:rPr>
              <a:t>към</a:t>
            </a:r>
            <a:r>
              <a:rPr lang="bg" i="1" dirty="0">
                <a:solidFill>
                  <a:schemeClr val="bg1"/>
                </a:solidFill>
                <a:cs typeface="Calibri"/>
              </a:rPr>
              <a:t> </a:t>
            </a:r>
            <a:r>
              <a:rPr lang="bg" i="1" dirty="0" err="1">
                <a:solidFill>
                  <a:schemeClr val="bg1"/>
                </a:solidFill>
                <a:cs typeface="Calibri"/>
              </a:rPr>
              <a:t>Вашият</a:t>
            </a:r>
            <a:r>
              <a:rPr lang="bg" i="1" dirty="0">
                <a:solidFill>
                  <a:schemeClr val="bg1"/>
                </a:solidFill>
                <a:cs typeface="Calibri"/>
              </a:rPr>
              <a:t> </a:t>
            </a:r>
            <a:r>
              <a:rPr lang="bg" i="1" dirty="0" err="1">
                <a:solidFill>
                  <a:schemeClr val="bg1"/>
                </a:solidFill>
                <a:cs typeface="Calibri"/>
              </a:rPr>
              <a:t>аргументация </a:t>
            </a:r>
            <a:r>
              <a:rPr lang="bg" i="1" dirty="0">
                <a:solidFill>
                  <a:schemeClr val="bg1"/>
                </a:solidFill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801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E6940-3436-DCB6-A027-4A933F85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>
                <a:ea typeface="Adobe Gothic Std B"/>
              </a:rPr>
              <a:t>3. Осигуряване</a:t>
            </a:r>
            <a:r>
              <a:rPr lang="bg" dirty="0">
                <a:ea typeface="Adobe Gothic Std B"/>
              </a:rPr>
              <a:t> </a:t>
            </a:r>
            <a:r>
              <a:rPr lang="bg" err="1">
                <a:ea typeface="Adobe Gothic Std B"/>
              </a:rPr>
              <a:t>напътствие</a:t>
            </a:r>
            <a:endParaRPr lang="nl-NL">
              <a:ea typeface="Adobe Gothic Std B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642BCA-E0A6-8481-C8B9-50B6179CA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99" y="1718147"/>
            <a:ext cx="5793673" cy="49478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bg" sz="2100" dirty="0">
                <a:cs typeface="Calibri"/>
              </a:rPr>
              <a:t>Ролята на </a:t>
            </a:r>
            <a:r>
              <a:rPr lang="bg" sz="2100" dirty="0" smtClean="0">
                <a:cs typeface="Calibri"/>
              </a:rPr>
              <a:t>обучителя е не _ </a:t>
            </a:r>
            <a:r>
              <a:rPr lang="bg" sz="2100" dirty="0">
                <a:cs typeface="Calibri"/>
              </a:rPr>
              <a:t>_ само да </a:t>
            </a:r>
            <a:r>
              <a:rPr lang="bg" sz="2100" dirty="0" smtClean="0">
                <a:cs typeface="Calibri"/>
              </a:rPr>
              <a:t>осигури </a:t>
            </a:r>
            <a:r>
              <a:rPr lang="bg" sz="2100" dirty="0">
                <a:cs typeface="Calibri"/>
              </a:rPr>
              <a:t>безопасно пространство за диалог, но и да </a:t>
            </a:r>
            <a:r>
              <a:rPr lang="bg" sz="2100" dirty="0" smtClean="0">
                <a:cs typeface="Calibri"/>
              </a:rPr>
              <a:t>участва </a:t>
            </a:r>
            <a:r>
              <a:rPr lang="bg" sz="2100" dirty="0">
                <a:cs typeface="Calibri"/>
              </a:rPr>
              <a:t>в диалога, за да се </a:t>
            </a:r>
            <a:r>
              <a:rPr lang="bg" sz="2100" dirty="0" smtClean="0">
                <a:cs typeface="Calibri"/>
              </a:rPr>
              <a:t>опита </a:t>
            </a:r>
            <a:r>
              <a:rPr lang="bg" sz="2100" dirty="0">
                <a:cs typeface="Calibri"/>
              </a:rPr>
              <a:t>да </a:t>
            </a:r>
            <a:r>
              <a:rPr lang="bg" sz="2100" dirty="0" smtClean="0">
                <a:cs typeface="Calibri"/>
              </a:rPr>
              <a:t>противодейства </a:t>
            </a:r>
            <a:r>
              <a:rPr lang="bg" sz="2100" dirty="0">
                <a:cs typeface="Calibri"/>
              </a:rPr>
              <a:t>на вярата в информационния безпорядък. За да направите това, има някои </a:t>
            </a:r>
            <a:r>
              <a:rPr lang="bg" sz="2100" dirty="0" smtClean="0">
                <a:cs typeface="Calibri"/>
              </a:rPr>
              <a:t>важни моменти, </a:t>
            </a:r>
            <a:r>
              <a:rPr lang="bg" sz="2100" dirty="0">
                <a:cs typeface="Calibri"/>
              </a:rPr>
              <a:t>който </a:t>
            </a:r>
            <a:r>
              <a:rPr lang="bg" sz="2100" dirty="0" smtClean="0">
                <a:cs typeface="Calibri"/>
              </a:rPr>
              <a:t>да се имат </a:t>
            </a:r>
            <a:r>
              <a:rPr lang="bg" sz="2100" dirty="0">
                <a:cs typeface="Calibri"/>
              </a:rPr>
              <a:t>предвид:</a:t>
            </a:r>
          </a:p>
          <a:p>
            <a:pPr algn="just"/>
            <a:endParaRPr lang="nl-NL" dirty="0">
              <a:cs typeface="Calibri"/>
            </a:endParaRPr>
          </a:p>
          <a:p>
            <a:pPr algn="just"/>
            <a:endParaRPr lang="nl-NL" dirty="0">
              <a:cs typeface="Calibri"/>
            </a:endParaRPr>
          </a:p>
          <a:p>
            <a:pPr algn="just"/>
            <a:endParaRPr lang="nl-NL" dirty="0">
              <a:cs typeface="Calibri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58FE784-4FF6-774C-E7F9-8715526CFB64}"/>
              </a:ext>
            </a:extLst>
          </p:cNvPr>
          <p:cNvSpPr txBox="1"/>
          <p:nvPr/>
        </p:nvSpPr>
        <p:spPr>
          <a:xfrm>
            <a:off x="6322919" y="708771"/>
            <a:ext cx="5714406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bg" sz="2100" b="1" dirty="0" smtClean="0">
                <a:cs typeface="Calibri"/>
              </a:rPr>
              <a:t>Запазване на фокуса</a:t>
            </a:r>
            <a:r>
              <a:rPr lang="bg" sz="2100" dirty="0" smtClean="0">
                <a:cs typeface="Calibri"/>
              </a:rPr>
              <a:t>. </a:t>
            </a:r>
            <a:r>
              <a:rPr lang="bg" sz="2100" dirty="0">
                <a:cs typeface="Calibri"/>
              </a:rPr>
              <a:t>Докато важно е да оставите </a:t>
            </a:r>
            <a:r>
              <a:rPr lang="bg" sz="2100" dirty="0" smtClean="0">
                <a:cs typeface="Calibri"/>
              </a:rPr>
              <a:t>младия човек </a:t>
            </a:r>
            <a:r>
              <a:rPr lang="bg" sz="2100" dirty="0">
                <a:cs typeface="Calibri"/>
              </a:rPr>
              <a:t>да </a:t>
            </a:r>
            <a:r>
              <a:rPr lang="bg" sz="2100" dirty="0" smtClean="0">
                <a:cs typeface="Calibri"/>
              </a:rPr>
              <a:t>се изкаже  те </a:t>
            </a:r>
            <a:r>
              <a:rPr lang="bg" sz="2100" dirty="0">
                <a:cs typeface="Calibri"/>
              </a:rPr>
              <a:t>трябва да кажа смисъла на _ разговор Трябва не бъдете изгубени: вие сте там да се разбирам и евентуално противодейства на вярата в информационното разстройство.</a:t>
            </a:r>
            <a:endParaRPr lang="nl-NL" dirty="0"/>
          </a:p>
          <a:p>
            <a:pPr marL="342900" indent="-342900">
              <a:buFont typeface="Arial"/>
              <a:buChar char="•"/>
            </a:pPr>
            <a:endParaRPr lang="nl-NL" sz="2100" b="1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bg" sz="2100" b="1" dirty="0" err="1">
                <a:cs typeface="Calibri"/>
              </a:rPr>
              <a:t>Осигурете</a:t>
            </a:r>
            <a:r>
              <a:rPr lang="bg" sz="2100" b="1" dirty="0">
                <a:cs typeface="Calibri"/>
              </a:rPr>
              <a:t> </a:t>
            </a:r>
            <a:r>
              <a:rPr lang="bg" sz="2100" b="1" dirty="0" err="1">
                <a:cs typeface="Calibri"/>
              </a:rPr>
              <a:t>разумен</a:t>
            </a:r>
            <a:r>
              <a:rPr lang="bg" sz="2100" b="1" dirty="0">
                <a:cs typeface="Calibri"/>
              </a:rPr>
              <a:t> </a:t>
            </a:r>
            <a:r>
              <a:rPr lang="bg" sz="2100" b="1" dirty="0" err="1">
                <a:cs typeface="Calibri"/>
              </a:rPr>
              <a:t>и</a:t>
            </a:r>
            <a:r>
              <a:rPr lang="bg" sz="2100" b="1" dirty="0">
                <a:cs typeface="Calibri"/>
              </a:rPr>
              <a:t> </a:t>
            </a:r>
            <a:r>
              <a:rPr lang="bg" sz="2100" b="1" dirty="0" err="1">
                <a:cs typeface="Calibri"/>
              </a:rPr>
              <a:t>почтителен</a:t>
            </a:r>
            <a:r>
              <a:rPr lang="bg" sz="2100" b="1" dirty="0">
                <a:cs typeface="Calibri"/>
              </a:rPr>
              <a:t> </a:t>
            </a:r>
            <a:r>
              <a:rPr lang="bg" sz="2100" b="1" dirty="0" err="1">
                <a:cs typeface="Calibri"/>
              </a:rPr>
              <a:t>предложения</a:t>
            </a:r>
            <a:r>
              <a:rPr lang="bg" sz="2100" dirty="0">
                <a:cs typeface="Calibri"/>
              </a:rPr>
              <a:t> </a:t>
            </a:r>
            <a:r>
              <a:rPr lang="bg" sz="2100" b="1" dirty="0">
                <a:cs typeface="Calibri"/>
              </a:rPr>
              <a:t>на въпроси </a:t>
            </a:r>
            <a:r>
              <a:rPr lang="bg" sz="2100" b="1" dirty="0" err="1">
                <a:cs typeface="Calibri"/>
              </a:rPr>
              <a:t>към</a:t>
            </a:r>
            <a:r>
              <a:rPr lang="bg" sz="2100" b="1" dirty="0">
                <a:cs typeface="Calibri"/>
              </a:rPr>
              <a:t> </a:t>
            </a:r>
            <a:r>
              <a:rPr lang="bg" sz="2100" b="1" dirty="0" err="1">
                <a:cs typeface="Calibri"/>
              </a:rPr>
              <a:t>помислете </a:t>
            </a:r>
            <a:r>
              <a:rPr lang="bg" sz="2100" dirty="0">
                <a:cs typeface="Calibri"/>
              </a:rPr>
              <a:t>, </a:t>
            </a:r>
            <a:r>
              <a:rPr lang="bg" sz="2100" dirty="0" err="1">
                <a:cs typeface="Calibri"/>
              </a:rPr>
              <a:t>включително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морален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и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етични </a:t>
            </a:r>
            <a:r>
              <a:rPr lang="bg" sz="2100" dirty="0">
                <a:cs typeface="Calibri"/>
              </a:rPr>
              <a:t>точки. Имайте предвид </a:t>
            </a:r>
            <a:r>
              <a:rPr lang="bg" sz="2100" dirty="0" err="1">
                <a:cs typeface="Calibri"/>
              </a:rPr>
              <a:t>да</a:t>
            </a:r>
            <a:r>
              <a:rPr lang="bg" sz="2100" dirty="0">
                <a:cs typeface="Calibri"/>
              </a:rPr>
              <a:t> </a:t>
            </a:r>
            <a:r>
              <a:rPr lang="bg" sz="2100" b="1" dirty="0" err="1">
                <a:cs typeface="Calibri"/>
              </a:rPr>
              <a:t>не</a:t>
            </a:r>
            <a:r>
              <a:rPr lang="bg" sz="2100" b="1" dirty="0">
                <a:cs typeface="Calibri"/>
              </a:rPr>
              <a:t> </a:t>
            </a:r>
            <a:r>
              <a:rPr lang="bg" sz="2100" b="1" dirty="0" err="1">
                <a:cs typeface="Calibri"/>
              </a:rPr>
              <a:t>бъда</a:t>
            </a:r>
            <a:r>
              <a:rPr lang="bg" sz="2100" b="1" dirty="0">
                <a:cs typeface="Calibri"/>
              </a:rPr>
              <a:t> </a:t>
            </a:r>
            <a:r>
              <a:rPr lang="bg" sz="2100" b="1" dirty="0" err="1">
                <a:cs typeface="Calibri"/>
              </a:rPr>
              <a:t>осъждаща </a:t>
            </a:r>
            <a:r>
              <a:rPr lang="bg" sz="2100" b="1" dirty="0">
                <a:cs typeface="Calibri"/>
              </a:rPr>
              <a:t>или </a:t>
            </a:r>
            <a:r>
              <a:rPr lang="bg" sz="2100" b="1" dirty="0" err="1">
                <a:cs typeface="Calibri"/>
              </a:rPr>
              <a:t>осъждаща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че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на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диалог</a:t>
            </a:r>
            <a:r>
              <a:rPr lang="bg" sz="2100" dirty="0">
                <a:cs typeface="Calibri"/>
              </a:rPr>
              <a:t> </a:t>
            </a:r>
            <a:r>
              <a:rPr lang="bg" sz="2100" b="1" dirty="0" err="1">
                <a:cs typeface="Calibri"/>
              </a:rPr>
              <a:t>Трябва</a:t>
            </a:r>
            <a:r>
              <a:rPr lang="bg" sz="2100" b="1" dirty="0">
                <a:cs typeface="Calibri"/>
              </a:rPr>
              <a:t> </a:t>
            </a:r>
            <a:r>
              <a:rPr lang="bg" sz="2100" b="1" dirty="0" err="1">
                <a:cs typeface="Calibri"/>
              </a:rPr>
              <a:t>остават</a:t>
            </a:r>
            <a:r>
              <a:rPr lang="bg" sz="2100" b="1" dirty="0">
                <a:cs typeface="Calibri"/>
              </a:rPr>
              <a:t> </a:t>
            </a:r>
            <a:r>
              <a:rPr lang="bg" sz="2100" b="1" dirty="0" err="1">
                <a:cs typeface="Calibri"/>
              </a:rPr>
              <a:t>егалитарен </a:t>
            </a:r>
            <a:r>
              <a:rPr lang="bg" sz="2100" dirty="0">
                <a:cs typeface="Calibri"/>
              </a:rPr>
              <a:t>обаче </a:t>
            </a:r>
            <a:r>
              <a:rPr lang="bg" sz="2100" dirty="0" err="1">
                <a:cs typeface="Calibri"/>
              </a:rPr>
              <a:t>_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това не </a:t>
            </a:r>
            <a:r>
              <a:rPr lang="bg" sz="2100" dirty="0">
                <a:cs typeface="Calibri"/>
              </a:rPr>
              <a:t>става </a:t>
            </a:r>
            <a:r>
              <a:rPr lang="bg" sz="2100" dirty="0" err="1">
                <a:cs typeface="Calibri"/>
              </a:rPr>
              <a:t>означава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че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един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мога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не</a:t>
            </a:r>
            <a:r>
              <a:rPr lang="bg" sz="2100" dirty="0">
                <a:cs typeface="Calibri"/>
              </a:rPr>
              <a:t> </a:t>
            </a:r>
            <a:r>
              <a:rPr lang="bg" sz="2100" b="1" dirty="0" err="1">
                <a:cs typeface="Calibri"/>
              </a:rPr>
              <a:t>с уважение</a:t>
            </a:r>
            <a:r>
              <a:rPr lang="bg" sz="2100" b="1" dirty="0">
                <a:cs typeface="Calibri"/>
              </a:rPr>
              <a:t> </a:t>
            </a:r>
            <a:r>
              <a:rPr lang="bg" sz="2100" b="1" dirty="0" err="1">
                <a:cs typeface="Calibri"/>
              </a:rPr>
              <a:t>не съм съгласен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и </a:t>
            </a:r>
            <a:r>
              <a:rPr lang="bg" sz="2100" dirty="0">
                <a:cs typeface="Calibri"/>
              </a:rPr>
              <a:t>покажете </a:t>
            </a:r>
            <a:r>
              <a:rPr lang="bg" sz="2100" dirty="0" err="1">
                <a:cs typeface="Calibri"/>
              </a:rPr>
              <a:t>алтернатива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перспективи </a:t>
            </a:r>
            <a:r>
              <a:rPr lang="bg" sz="2100" dirty="0">
                <a:cs typeface="Calibri"/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nl-NL" sz="2100" b="1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bg" sz="2100" b="1" dirty="0" err="1">
                <a:cs typeface="Calibri"/>
              </a:rPr>
              <a:t>Насърчавайте</a:t>
            </a:r>
            <a:r>
              <a:rPr lang="bg" sz="2100" b="1" dirty="0">
                <a:cs typeface="Calibri"/>
              </a:rPr>
              <a:t> </a:t>
            </a:r>
            <a:r>
              <a:rPr lang="bg" sz="2100" b="1" dirty="0" err="1">
                <a:cs typeface="Calibri"/>
              </a:rPr>
              <a:t>и</a:t>
            </a:r>
            <a:r>
              <a:rPr lang="bg" sz="2100" b="1" dirty="0">
                <a:cs typeface="Calibri"/>
              </a:rPr>
              <a:t> </a:t>
            </a:r>
            <a:r>
              <a:rPr lang="bg" sz="2100" b="1" dirty="0" err="1">
                <a:cs typeface="Calibri"/>
              </a:rPr>
              <a:t>положително</a:t>
            </a:r>
            <a:r>
              <a:rPr lang="bg" sz="2100" b="1" dirty="0">
                <a:cs typeface="Calibri"/>
              </a:rPr>
              <a:t> </a:t>
            </a:r>
            <a:r>
              <a:rPr lang="bg" sz="2100" b="1" dirty="0" err="1">
                <a:cs typeface="Calibri"/>
              </a:rPr>
              <a:t>подсилвам</a:t>
            </a:r>
            <a:r>
              <a:rPr lang="bg" sz="2100" b="1" dirty="0">
                <a:cs typeface="Calibri"/>
              </a:rPr>
              <a:t> </a:t>
            </a:r>
            <a:r>
              <a:rPr lang="bg" sz="2100" b="1" dirty="0" err="1">
                <a:cs typeface="Calibri"/>
              </a:rPr>
              <a:t>градивно </a:t>
            </a:r>
            <a:r>
              <a:rPr lang="bg" sz="2100" b="1" dirty="0">
                <a:cs typeface="Calibri"/>
              </a:rPr>
              <a:t>ангажиране </a:t>
            </a:r>
            <a:r>
              <a:rPr lang="bg" sz="2100" dirty="0">
                <a:cs typeface="Calibri"/>
              </a:rPr>
              <a:t>в </a:t>
            </a:r>
            <a:r>
              <a:rPr lang="bg" sz="2100" dirty="0" err="1">
                <a:cs typeface="Calibri"/>
              </a:rPr>
              <a:t>_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разговор </a:t>
            </a:r>
            <a:r>
              <a:rPr lang="bg" sz="2100" dirty="0">
                <a:cs typeface="Calibri"/>
              </a:rPr>
              <a:t>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563C6E0-E55F-9C4A-B8ED-DEE2AA0D51F5}"/>
              </a:ext>
            </a:extLst>
          </p:cNvPr>
          <p:cNvSpPr txBox="1"/>
          <p:nvPr/>
        </p:nvSpPr>
        <p:spPr>
          <a:xfrm>
            <a:off x="6096000" y="6580654"/>
            <a:ext cx="610720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bg" sz="1200" dirty="0">
                <a:cs typeface="Calibri"/>
                <a:hlinkClick r:id="rId3"/>
              </a:rPr>
              <a:t>Източник на информация </a:t>
            </a:r>
            <a:r>
              <a:rPr lang="bg" sz="1200" dirty="0">
                <a:cs typeface="Calibri"/>
              </a:rPr>
              <a:t>| </a:t>
            </a:r>
            <a:r>
              <a:rPr lang="bg" sz="1200" dirty="0">
                <a:cs typeface="Calibri"/>
                <a:hlinkClick r:id="rId4"/>
              </a:rPr>
              <a:t>Изходно изображение</a:t>
            </a:r>
            <a:endParaRPr lang="nl-NL" sz="1200" dirty="0">
              <a:cs typeface="Calibri" panose="020F0502020204030204"/>
            </a:endParaRPr>
          </a:p>
        </p:txBody>
      </p:sp>
      <p:pic>
        <p:nvPicPr>
          <p:cNvPr id="8" name="Εικόνα 7" descr="Εικόνα που περιέχει ρουχισμός, clipart, ζωγραφιά, καρτούν&#10;&#10;Περιγραφή που δημιουργήθηκε αυτόματα">
            <a:extLst>
              <a:ext uri="{FF2B5EF4-FFF2-40B4-BE49-F238E27FC236}">
                <a16:creationId xmlns:a16="http://schemas.microsoft.com/office/drawing/2014/main" id="{E47E4A2E-CD18-A825-423F-5F9E59D22F9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80" y="4048344"/>
            <a:ext cx="2066901" cy="271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27,700+ Aggression Icon Illustrations, Royalty-Free Vector Graphics &amp; Clip  Art - iStock">
            <a:extLst>
              <a:ext uri="{FF2B5EF4-FFF2-40B4-BE49-F238E27FC236}">
                <a16:creationId xmlns:a16="http://schemas.microsoft.com/office/drawing/2014/main" id="{A1D7AE85-C3D3-8D57-1B2D-983739C58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821" y="514350"/>
            <a:ext cx="5829300" cy="58293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A81A135-96A4-27C5-6BD5-64D00FC96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 dirty="0">
                <a:ea typeface="Adobe Gothic Std B"/>
              </a:rPr>
              <a:t>4. </a:t>
            </a:r>
            <a:r>
              <a:rPr lang="bg" dirty="0" err="1">
                <a:ea typeface="Adobe Gothic Std B"/>
              </a:rPr>
              <a:t>Отхвърлете</a:t>
            </a:r>
            <a:r>
              <a:rPr lang="bg" dirty="0">
                <a:ea typeface="Adobe Gothic Std B"/>
              </a:rPr>
              <a:t> </a:t>
            </a:r>
            <a:r>
              <a:rPr lang="bg" dirty="0" err="1">
                <a:ea typeface="Adobe Gothic Std B"/>
              </a:rPr>
              <a:t>агресия </a:t>
            </a:r>
            <a:r>
              <a:rPr lang="bg" dirty="0">
                <a:ea typeface="Adobe Gothic Std B"/>
              </a:rPr>
              <a:t>( </a:t>
            </a:r>
            <a:r>
              <a:rPr lang="bg">
                <a:ea typeface="Adobe Gothic Std B"/>
              </a:rPr>
              <a:t>1/4 </a:t>
            </a:r>
            <a:r>
              <a:rPr lang="bg" dirty="0">
                <a:ea typeface="Adobe Gothic Std B"/>
              </a:rPr>
              <a:t>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113169-952F-E814-B956-DCC33D975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66383"/>
            <a:ext cx="6210721" cy="48995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bg" dirty="0">
                <a:cs typeface="Calibri" panose="020F0502020204030204"/>
              </a:rPr>
              <a:t>Както беше казано по-рано, </a:t>
            </a:r>
            <a:r>
              <a:rPr lang="bg" b="1" dirty="0">
                <a:cs typeface="Calibri" panose="020F0502020204030204"/>
              </a:rPr>
              <a:t>агресията в диалога води до затвореност и емоция </a:t>
            </a:r>
            <a:r>
              <a:rPr lang="bg" dirty="0">
                <a:cs typeface="Calibri" panose="020F0502020204030204"/>
              </a:rPr>
              <a:t>и без отворен ум разговорът е обречен на провал от самото начало.</a:t>
            </a:r>
            <a:endParaRPr lang="nl-NL" dirty="0"/>
          </a:p>
          <a:p>
            <a:pPr marL="0" indent="0">
              <a:buNone/>
            </a:pPr>
            <a:r>
              <a:rPr lang="bg" dirty="0">
                <a:cs typeface="Calibri" panose="020F0502020204030204"/>
              </a:rPr>
              <a:t>Може да се случи, че </a:t>
            </a:r>
            <a:r>
              <a:rPr lang="bg" b="1" dirty="0">
                <a:cs typeface="Calibri" panose="020F0502020204030204"/>
              </a:rPr>
              <a:t>диалогът може да предизвика агресивност </a:t>
            </a:r>
            <a:r>
              <a:rPr lang="bg" dirty="0">
                <a:cs typeface="Calibri" panose="020F0502020204030204"/>
              </a:rPr>
              <a:t>у юношата, </a:t>
            </a:r>
            <a:r>
              <a:rPr lang="bg" b="1" dirty="0">
                <a:cs typeface="Calibri" panose="020F0502020204030204"/>
              </a:rPr>
              <a:t>въпреки че диалогът се провежда с уважение </a:t>
            </a:r>
            <a:r>
              <a:rPr lang="bg" dirty="0">
                <a:cs typeface="Calibri" panose="020F0502020204030204"/>
              </a:rPr>
              <a:t>. В този случай се опитайте да </a:t>
            </a:r>
            <a:r>
              <a:rPr lang="bg" b="1" dirty="0">
                <a:cs typeface="Calibri" panose="020F0502020204030204"/>
              </a:rPr>
              <a:t>деескалирате </a:t>
            </a:r>
            <a:r>
              <a:rPr lang="bg" dirty="0">
                <a:cs typeface="Calibri" panose="020F0502020204030204"/>
              </a:rPr>
              <a:t>ситуацията, както сметнете за добре. Ако продължава, диалогът трябва да продължи друг път.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2CBA40A-8172-FB5D-9AD2-DA36111647A7}"/>
              </a:ext>
            </a:extLst>
          </p:cNvPr>
          <p:cNvSpPr txBox="1"/>
          <p:nvPr/>
        </p:nvSpPr>
        <p:spPr>
          <a:xfrm>
            <a:off x="7423897" y="1400735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l-NL" dirty="0" err="1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DCD2A07-FF57-6028-555B-944CDEB59A82}"/>
              </a:ext>
            </a:extLst>
          </p:cNvPr>
          <p:cNvSpPr txBox="1"/>
          <p:nvPr/>
        </p:nvSpPr>
        <p:spPr>
          <a:xfrm>
            <a:off x="7086063" y="6581640"/>
            <a:ext cx="511130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bg" sz="1200" dirty="0">
                <a:cs typeface="Calibri"/>
                <a:hlinkClick r:id="rId4"/>
              </a:rPr>
              <a:t>Източник на информация </a:t>
            </a:r>
            <a:r>
              <a:rPr lang="bg" sz="1200" dirty="0">
                <a:cs typeface="Calibri"/>
              </a:rPr>
              <a:t>| </a:t>
            </a:r>
            <a:r>
              <a:rPr lang="bg" sz="1200" dirty="0">
                <a:cs typeface="Calibri"/>
                <a:hlinkClick r:id="rId5"/>
              </a:rPr>
              <a:t>Изходно изображение</a:t>
            </a:r>
            <a:endParaRPr lang="nl-NL" sz="1200" dirty="0" err="1">
              <a:cs typeface="Calibri" panose="020F0502020204030204"/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1225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80394-DA5C-45AE-5FA2-9B31236D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5844524" cy="739825"/>
          </a:xfrm>
        </p:spPr>
        <p:txBody>
          <a:bodyPr anchor="t">
            <a:normAutofit fontScale="90000"/>
          </a:bodyPr>
          <a:lstStyle/>
          <a:p>
            <a:r>
              <a:rPr lang="bg" sz="3200" dirty="0">
                <a:ea typeface="Adobe Gothic Std B"/>
                <a:cs typeface="Calibri"/>
              </a:rPr>
              <a:t>Как да отхвърлим агресията (2/4)</a:t>
            </a:r>
            <a:endParaRPr lang="nl-NL" sz="3200" dirty="0"/>
          </a:p>
        </p:txBody>
      </p:sp>
      <p:cxnSp>
        <p:nvCxnSpPr>
          <p:cNvPr id="18" name="Straight Connector 8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AD84AA-7B1D-33F6-975D-FAB419224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39" y="2551176"/>
            <a:ext cx="4651205" cy="360293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bg" sz="2000" dirty="0">
                <a:cs typeface="Calibri" panose="020F0502020204030204"/>
              </a:rPr>
              <a:t>За да предотвратите агресия и да поддържате безопасен и непредубеден разговор, трябва да моделирате гражданско и уважително поведение чрез собствените си действия.</a:t>
            </a:r>
            <a:endParaRPr lang="nl-NL" dirty="0"/>
          </a:p>
          <a:p>
            <a:pPr marL="0" indent="0">
              <a:buNone/>
            </a:pPr>
            <a:r>
              <a:rPr lang="bg" sz="2000" b="1" dirty="0">
                <a:cs typeface="Calibri" panose="020F0502020204030204"/>
              </a:rPr>
              <a:t>Кога водещият говори _ с уважение и грижа, </a:t>
            </a:r>
            <a:r>
              <a:rPr lang="bg" sz="2000" b="1" dirty="0" smtClean="0">
                <a:cs typeface="Calibri" panose="020F0502020204030204"/>
              </a:rPr>
              <a:t>младият човек </a:t>
            </a:r>
            <a:r>
              <a:rPr lang="bg" sz="2000" b="1" dirty="0">
                <a:cs typeface="Calibri" panose="020F0502020204030204"/>
              </a:rPr>
              <a:t>е по- вероятно да се </a:t>
            </a:r>
            <a:r>
              <a:rPr lang="bg" sz="2000" b="1" dirty="0" smtClean="0">
                <a:cs typeface="Calibri" panose="020F0502020204030204"/>
              </a:rPr>
              <a:t>подражава </a:t>
            </a:r>
            <a:r>
              <a:rPr lang="bg" sz="2000" b="1" dirty="0">
                <a:cs typeface="Calibri" panose="020F0502020204030204"/>
              </a:rPr>
              <a:t>това поведение .</a:t>
            </a:r>
          </a:p>
          <a:p>
            <a:pPr marL="0" indent="0">
              <a:buNone/>
            </a:pPr>
            <a:r>
              <a:rPr lang="bg" sz="2000" dirty="0">
                <a:cs typeface="Calibri" panose="020F0502020204030204"/>
              </a:rPr>
              <a:t>За </a:t>
            </a:r>
            <a:r>
              <a:rPr lang="bg" sz="2000" dirty="0" err="1">
                <a:cs typeface="Calibri" panose="020F0502020204030204"/>
              </a:rPr>
              <a:t>да</a:t>
            </a:r>
            <a:r>
              <a:rPr lang="bg" sz="2000" dirty="0">
                <a:cs typeface="Calibri" panose="020F0502020204030204"/>
              </a:rPr>
              <a:t> </a:t>
            </a:r>
            <a:r>
              <a:rPr lang="bg" sz="2000" dirty="0" err="1">
                <a:cs typeface="Calibri" panose="020F0502020204030204"/>
              </a:rPr>
              <a:t>поддържам</a:t>
            </a:r>
            <a:r>
              <a:rPr lang="bg" sz="2000" dirty="0">
                <a:cs typeface="Calibri" panose="020F0502020204030204"/>
              </a:rPr>
              <a:t> </a:t>
            </a:r>
            <a:r>
              <a:rPr lang="bg" sz="2000" dirty="0" err="1">
                <a:cs typeface="Calibri" panose="020F0502020204030204"/>
              </a:rPr>
              <a:t>това</a:t>
            </a:r>
            <a:r>
              <a:rPr lang="bg" sz="2000" dirty="0">
                <a:cs typeface="Calibri" panose="020F0502020204030204"/>
              </a:rPr>
              <a:t> </a:t>
            </a:r>
            <a:r>
              <a:rPr lang="bg" sz="2000" dirty="0" err="1">
                <a:cs typeface="Calibri" panose="020F0502020204030204"/>
              </a:rPr>
              <a:t>поведение </a:t>
            </a:r>
            <a:r>
              <a:rPr lang="bg" sz="2000" dirty="0">
                <a:cs typeface="Calibri" panose="020F0502020204030204"/>
              </a:rPr>
              <a:t>, </a:t>
            </a:r>
            <a:r>
              <a:rPr lang="bg" sz="2000" b="1" dirty="0" err="1">
                <a:cs typeface="Calibri" panose="020F0502020204030204"/>
              </a:rPr>
              <a:t>активно</a:t>
            </a:r>
            <a:r>
              <a:rPr lang="bg" sz="2000" b="1" dirty="0">
                <a:cs typeface="Calibri" panose="020F0502020204030204"/>
              </a:rPr>
              <a:t> </a:t>
            </a:r>
            <a:r>
              <a:rPr lang="bg" sz="2000" b="1" dirty="0" err="1">
                <a:cs typeface="Calibri" panose="020F0502020204030204"/>
              </a:rPr>
              <a:t>слушането </a:t>
            </a:r>
            <a:r>
              <a:rPr lang="bg" sz="2000" dirty="0">
                <a:cs typeface="Calibri" panose="020F0502020204030204"/>
              </a:rPr>
              <a:t>е </a:t>
            </a:r>
            <a:r>
              <a:rPr lang="bg" sz="2000" dirty="0" err="1">
                <a:cs typeface="Calibri" panose="020F0502020204030204"/>
              </a:rPr>
              <a:t>ключ</a:t>
            </a:r>
            <a:r>
              <a:rPr lang="bg" sz="2000" dirty="0">
                <a:cs typeface="Calibri" panose="020F0502020204030204"/>
              </a:rPr>
              <a:t> </a:t>
            </a:r>
            <a:r>
              <a:rPr lang="bg" sz="2000" dirty="0" err="1">
                <a:cs typeface="Calibri" panose="020F0502020204030204"/>
              </a:rPr>
              <a:t>умение</a:t>
            </a:r>
            <a:r>
              <a:rPr lang="bg" sz="2000" dirty="0">
                <a:cs typeface="Calibri" panose="020F0502020204030204"/>
              </a:rPr>
              <a:t> </a:t>
            </a:r>
            <a:r>
              <a:rPr lang="bg" sz="2000" dirty="0" err="1">
                <a:cs typeface="Calibri" panose="020F0502020204030204"/>
              </a:rPr>
              <a:t>да се</a:t>
            </a:r>
            <a:r>
              <a:rPr lang="bg" sz="2000" dirty="0">
                <a:cs typeface="Calibri" panose="020F0502020204030204"/>
              </a:rPr>
              <a:t> </a:t>
            </a:r>
            <a:r>
              <a:rPr lang="bg" sz="2000" dirty="0" err="1">
                <a:cs typeface="Calibri" panose="020F0502020204030204"/>
              </a:rPr>
              <a:t>използвайте </a:t>
            </a:r>
            <a:r>
              <a:rPr lang="bg" sz="2000" dirty="0">
                <a:cs typeface="Calibri" panose="020F0502020204030204"/>
              </a:rPr>
              <a:t>: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C70DE2A-6590-C416-5B44-C4DCF1B5AC3B}"/>
              </a:ext>
            </a:extLst>
          </p:cNvPr>
          <p:cNvSpPr txBox="1"/>
          <p:nvPr/>
        </p:nvSpPr>
        <p:spPr>
          <a:xfrm>
            <a:off x="476249" y="714374"/>
            <a:ext cx="1442757" cy="350183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l-NL" dirty="0" err="1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87E1163-AE4B-49C4-0686-400949139136}"/>
              </a:ext>
            </a:extLst>
          </p:cNvPr>
          <p:cNvSpPr txBox="1"/>
          <p:nvPr/>
        </p:nvSpPr>
        <p:spPr>
          <a:xfrm>
            <a:off x="7086063" y="6581640"/>
            <a:ext cx="511130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bg" sz="1200" dirty="0">
                <a:cs typeface="Calibri"/>
                <a:hlinkClick r:id="rId3"/>
              </a:rPr>
              <a:t>Източник на информация </a:t>
            </a:r>
            <a:r>
              <a:rPr lang="bg" sz="1200" dirty="0">
                <a:cs typeface="Calibri"/>
              </a:rPr>
              <a:t>| </a:t>
            </a:r>
            <a:r>
              <a:rPr lang="bg" sz="1200" dirty="0">
                <a:cs typeface="Calibri"/>
                <a:hlinkClick r:id="rId4"/>
              </a:rPr>
              <a:t>Изображение от pch.vector на Freepik</a:t>
            </a:r>
            <a:endParaRPr lang="nl-NL" sz="1200" dirty="0">
              <a:cs typeface="Calibri" panose="020F0502020204030204"/>
            </a:endParaRPr>
          </a:p>
        </p:txBody>
      </p:sp>
      <p:pic>
        <p:nvPicPr>
          <p:cNvPr id="10" name="Εικόνα 9" descr="Εικόνα που περιέχει ρουχισμός, έπιπλα, φορητός υπολογιστής, υπολογιστής&#10;&#10;Περιγραφή που δημιουργήθηκε αυτόματα">
            <a:extLst>
              <a:ext uri="{FF2B5EF4-FFF2-40B4-BE49-F238E27FC236}">
                <a16:creationId xmlns:a16="http://schemas.microsoft.com/office/drawing/2014/main" id="{995601FC-FDB8-704A-B123-7242D37F959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94" y="2381249"/>
            <a:ext cx="4563519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9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56D707-85B8-468A-0F55-56F8F789E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 dirty="0">
                <a:ea typeface="Adobe Gothic Std B"/>
                <a:cs typeface="Calibri"/>
              </a:rPr>
              <a:t>Активно </a:t>
            </a:r>
            <a:r>
              <a:rPr lang="bg" dirty="0" err="1">
                <a:ea typeface="Adobe Gothic Std B"/>
                <a:cs typeface="Calibri"/>
              </a:rPr>
              <a:t>слушане </a:t>
            </a:r>
            <a:r>
              <a:rPr lang="bg" dirty="0">
                <a:ea typeface="Adobe Gothic Std B"/>
                <a:cs typeface="Calibri"/>
              </a:rPr>
              <a:t>( </a:t>
            </a:r>
            <a:r>
              <a:rPr lang="bg">
                <a:ea typeface="Adobe Gothic Std B"/>
                <a:cs typeface="Calibri"/>
              </a:rPr>
              <a:t>3/4 </a:t>
            </a:r>
            <a:r>
              <a:rPr lang="bg" dirty="0">
                <a:ea typeface="Adobe Gothic Std B"/>
                <a:cs typeface="Calibri"/>
              </a:rPr>
              <a:t>)</a:t>
            </a:r>
            <a:endParaRPr lang="nl-NL" dirty="0">
              <a:ea typeface="Adobe Gothic Std B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6DE732-2BE3-0CCD-7EEA-70836841A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14" y="1724872"/>
            <a:ext cx="5455034" cy="48659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bg" sz="2100" b="1" dirty="0">
                <a:cs typeface="Calibri"/>
              </a:rPr>
              <a:t>Активно </a:t>
            </a:r>
            <a:r>
              <a:rPr lang="bg" sz="2100" b="1" dirty="0" err="1">
                <a:cs typeface="Calibri"/>
              </a:rPr>
              <a:t>слушане </a:t>
            </a:r>
            <a:r>
              <a:rPr lang="bg" sz="2100" dirty="0">
                <a:cs typeface="Calibri"/>
              </a:rPr>
              <a:t>: </a:t>
            </a:r>
            <a:r>
              <a:rPr lang="bg" sz="2100" dirty="0" err="1">
                <a:cs typeface="Calibri"/>
              </a:rPr>
              <a:t>демонстриране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да се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на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друго </a:t>
            </a:r>
            <a:r>
              <a:rPr lang="bg" sz="2100" dirty="0">
                <a:cs typeface="Calibri"/>
              </a:rPr>
              <a:t>лице </a:t>
            </a:r>
            <a:r>
              <a:rPr lang="bg" sz="2100" dirty="0" err="1">
                <a:cs typeface="Calibri"/>
              </a:rPr>
              <a:t>, което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вие наистина ги </a:t>
            </a:r>
            <a:r>
              <a:rPr lang="bg" sz="2100" dirty="0">
                <a:cs typeface="Calibri"/>
              </a:rPr>
              <a:t>чувате . _ </a:t>
            </a:r>
            <a:r>
              <a:rPr lang="bg" sz="2100" dirty="0" err="1">
                <a:cs typeface="Calibri"/>
              </a:rPr>
              <a:t>Това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допринася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да се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избягване </a:t>
            </a:r>
            <a:r>
              <a:rPr lang="bg" sz="2100" dirty="0">
                <a:cs typeface="Calibri"/>
              </a:rPr>
              <a:t>на конфликт </a:t>
            </a:r>
            <a:r>
              <a:rPr lang="bg" sz="2100" dirty="0" err="1">
                <a:cs typeface="Calibri"/>
              </a:rPr>
              <a:t>в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диалог </a:t>
            </a:r>
            <a:r>
              <a:rPr lang="bg" sz="2100" dirty="0">
                <a:cs typeface="Calibri"/>
              </a:rPr>
              <a:t>.</a:t>
            </a:r>
            <a:endParaRPr lang="nl-NL" dirty="0">
              <a:cs typeface="Calibri" panose="020F0502020204030204"/>
            </a:endParaRPr>
          </a:p>
          <a:p>
            <a:pPr marL="0" indent="0">
              <a:buNone/>
            </a:pPr>
            <a:r>
              <a:rPr lang="bg" sz="2100" dirty="0">
                <a:cs typeface="Calibri"/>
              </a:rPr>
              <a:t>Активното слушане може да се извърши по много начини. Може да се запомни чрез мнемоничното устройство " </a:t>
            </a:r>
            <a:r>
              <a:rPr lang="bg" sz="2100" b="1" dirty="0">
                <a:cs typeface="Calibri"/>
              </a:rPr>
              <a:t>СЛУШАЙТЕ" </a:t>
            </a:r>
            <a:r>
              <a:rPr lang="bg" sz="2100" dirty="0">
                <a:cs typeface="Calibri"/>
              </a:rPr>
              <a:t>:</a:t>
            </a:r>
            <a:endParaRPr lang="nl-NL" sz="2100" dirty="0">
              <a:ea typeface="Calibri"/>
              <a:cs typeface="Calibri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bg" sz="2100" b="1" dirty="0">
                <a:ea typeface="Calibri" panose="020F0502020204030204"/>
                <a:cs typeface="Calibri"/>
              </a:rPr>
              <a:t>Изглеждайте </a:t>
            </a:r>
            <a:r>
              <a:rPr lang="bg" sz="2100" dirty="0">
                <a:ea typeface="Calibri" panose="020F0502020204030204"/>
                <a:cs typeface="Calibri"/>
              </a:rPr>
              <a:t>заинтересовани, интересувайте се.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bg" sz="2100" b="1" dirty="0">
                <a:ea typeface="Calibri" panose="020F0502020204030204"/>
                <a:cs typeface="Calibri"/>
              </a:rPr>
              <a:t>Включете </a:t>
            </a:r>
            <a:r>
              <a:rPr lang="bg" sz="2100" dirty="0">
                <a:ea typeface="Calibri" panose="020F0502020204030204"/>
                <a:cs typeface="Calibri"/>
              </a:rPr>
              <a:t>се, като отговорите.</a:t>
            </a:r>
            <a:endParaRPr lang="en-US" sz="2100" dirty="0">
              <a:ea typeface="Calibri" panose="020F0502020204030204"/>
              <a:cs typeface="Calibri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bg" sz="2100" b="1" dirty="0">
                <a:ea typeface="Calibri" panose="020F0502020204030204"/>
                <a:cs typeface="Calibri"/>
              </a:rPr>
              <a:t>Останете </a:t>
            </a:r>
            <a:r>
              <a:rPr lang="bg" sz="2100" dirty="0">
                <a:ea typeface="Calibri" panose="020F0502020204030204"/>
                <a:cs typeface="Calibri"/>
              </a:rPr>
              <a:t>на целта.</a:t>
            </a:r>
            <a:endParaRPr lang="en-US" sz="2100" dirty="0">
              <a:ea typeface="Calibri" panose="020F0502020204030204"/>
              <a:cs typeface="Calibri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bg" sz="2100" b="1" dirty="0">
                <a:ea typeface="Calibri" panose="020F0502020204030204"/>
                <a:cs typeface="Calibri"/>
              </a:rPr>
              <a:t>Тествайте </a:t>
            </a:r>
            <a:r>
              <a:rPr lang="bg" sz="2100" dirty="0">
                <a:ea typeface="Calibri" panose="020F0502020204030204"/>
                <a:cs typeface="Calibri"/>
              </a:rPr>
              <a:t>разбирането си.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bg" sz="2100" b="1" dirty="0">
                <a:ea typeface="Calibri" panose="020F0502020204030204"/>
                <a:cs typeface="Calibri"/>
              </a:rPr>
              <a:t>Оценявайте </a:t>
            </a:r>
            <a:r>
              <a:rPr lang="bg" sz="2100" dirty="0">
                <a:ea typeface="Calibri" panose="020F0502020204030204"/>
                <a:cs typeface="Calibri"/>
              </a:rPr>
              <a:t>това, което чувате.</a:t>
            </a:r>
            <a:endParaRPr lang="en-US" sz="2100" dirty="0">
              <a:ea typeface="Calibri" panose="020F0502020204030204"/>
              <a:cs typeface="Calibri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bg" sz="2100" b="1" dirty="0">
                <a:ea typeface="Calibri" panose="020F0502020204030204"/>
                <a:cs typeface="Calibri"/>
              </a:rPr>
              <a:t>Неутрализирайте </a:t>
            </a:r>
            <a:r>
              <a:rPr lang="bg" sz="2100" dirty="0">
                <a:ea typeface="Calibri" panose="020F0502020204030204"/>
                <a:cs typeface="Calibri"/>
              </a:rPr>
              <a:t>чувствата си.</a:t>
            </a:r>
            <a:endParaRPr lang="nl-NL" sz="2100" dirty="0">
              <a:cs typeface="Calibri"/>
            </a:endParaRPr>
          </a:p>
          <a:p>
            <a:pPr algn="just"/>
            <a:endParaRPr lang="nl-NL" b="1" dirty="0">
              <a:ea typeface="Calibri" panose="020F0502020204030204"/>
              <a:cs typeface="Calibri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35A8E63-29ED-F628-4805-51D4A319047D}"/>
              </a:ext>
            </a:extLst>
          </p:cNvPr>
          <p:cNvSpPr txBox="1"/>
          <p:nvPr/>
        </p:nvSpPr>
        <p:spPr>
          <a:xfrm>
            <a:off x="6828959" y="6583061"/>
            <a:ext cx="536619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bg" sz="1200" dirty="0">
                <a:cs typeface="Calibri"/>
                <a:hlinkClick r:id="rId3"/>
              </a:rPr>
              <a:t>Източник на информация </a:t>
            </a:r>
            <a:r>
              <a:rPr lang="bg" sz="1200" dirty="0">
                <a:cs typeface="Calibri"/>
              </a:rPr>
              <a:t>| </a:t>
            </a:r>
            <a:r>
              <a:rPr lang="bg" sz="1200" dirty="0">
                <a:cs typeface="Calibri"/>
                <a:hlinkClick r:id="rId4"/>
              </a:rPr>
              <a:t>Източник на изображението</a:t>
            </a:r>
            <a:endParaRPr lang="nl-NL" sz="1200" dirty="0">
              <a:cs typeface="Calibri" panose="020F0502020204030204"/>
              <a:hlinkClick r:id="rId3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D857F4B-B7EF-2413-944A-94B09557958E}"/>
              </a:ext>
            </a:extLst>
          </p:cNvPr>
          <p:cNvSpPr txBox="1"/>
          <p:nvPr/>
        </p:nvSpPr>
        <p:spPr>
          <a:xfrm>
            <a:off x="6804772" y="736787"/>
            <a:ext cx="50146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nl-NL">
              <a:cs typeface="Calibri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E3E8FB1-3B26-0A58-4050-6B8F47507C40}"/>
              </a:ext>
            </a:extLst>
          </p:cNvPr>
          <p:cNvSpPr txBox="1"/>
          <p:nvPr/>
        </p:nvSpPr>
        <p:spPr>
          <a:xfrm>
            <a:off x="6409764" y="2252658"/>
            <a:ext cx="5070661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nl-NL" sz="2100">
              <a:cs typeface="Calibri"/>
            </a:endParaRPr>
          </a:p>
        </p:txBody>
      </p:sp>
      <p:pic>
        <p:nvPicPr>
          <p:cNvPr id="11" name="Εικόνα 10" descr="Εικόνα που περιέχει γραφικά, μαύρο, σκοτάδι, σύμβολο&#10;&#10;Περιγραφή που δημιουργήθηκε αυτόματα">
            <a:extLst>
              <a:ext uri="{FF2B5EF4-FFF2-40B4-BE49-F238E27FC236}">
                <a16:creationId xmlns:a16="http://schemas.microsoft.com/office/drawing/2014/main" id="{1140BD7D-3294-89EA-1C0A-32791B98F0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41" y="2028825"/>
            <a:ext cx="5636118" cy="372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E6EF47-FD02-514A-2E74-E0513534D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 dirty="0">
                <a:ea typeface="Adobe Gothic Std B"/>
                <a:cs typeface="Calibri"/>
              </a:rPr>
              <a:t>Примери за активни слушам (4/4)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AD3E2D-13D5-BA73-E795-0CF6E0536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218562"/>
            <a:ext cx="5852132" cy="38464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bg" sz="2100" b="1" dirty="0" err="1">
                <a:cs typeface="Calibri"/>
              </a:rPr>
              <a:t>Мисля</a:t>
            </a:r>
            <a:r>
              <a:rPr lang="bg" sz="2100" b="1" dirty="0">
                <a:cs typeface="Calibri"/>
              </a:rPr>
              <a:t> </a:t>
            </a:r>
            <a:r>
              <a:rPr lang="bg" sz="2100" b="1" dirty="0" err="1">
                <a:cs typeface="Calibri"/>
              </a:rPr>
              <a:t>относно</a:t>
            </a:r>
            <a:r>
              <a:rPr lang="bg" sz="2100" b="1" dirty="0">
                <a:cs typeface="Calibri"/>
              </a:rPr>
              <a:t> </a:t>
            </a:r>
            <a:r>
              <a:rPr lang="bg" sz="2100" b="1" dirty="0" err="1">
                <a:cs typeface="Calibri"/>
              </a:rPr>
              <a:t>езика </a:t>
            </a:r>
            <a:r>
              <a:rPr lang="bg" sz="2100" b="1" dirty="0">
                <a:cs typeface="Calibri"/>
              </a:rPr>
              <a:t>на тялото </a:t>
            </a:r>
            <a:r>
              <a:rPr lang="bg" sz="2100" b="1" dirty="0" err="1">
                <a:cs typeface="Calibri"/>
              </a:rPr>
              <a:t>ви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и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поза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и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как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приличат на </a:t>
            </a:r>
            <a:r>
              <a:rPr lang="bg" sz="2100" dirty="0">
                <a:cs typeface="Calibri"/>
              </a:rPr>
              <a:t>_ </a:t>
            </a:r>
            <a:r>
              <a:rPr lang="bg" sz="2100" dirty="0" err="1">
                <a:cs typeface="Calibri"/>
              </a:rPr>
              <a:t>тях </a:t>
            </a:r>
            <a:r>
              <a:rPr lang="bg" sz="2100" dirty="0">
                <a:cs typeface="Calibri"/>
              </a:rPr>
              <a:t>;</a:t>
            </a:r>
            <a:endParaRPr lang="en-US" sz="2100" dirty="0"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bg" sz="2100" b="1" dirty="0">
                <a:cs typeface="Calibri"/>
              </a:rPr>
              <a:t>Недей </a:t>
            </a:r>
            <a:r>
              <a:rPr lang="bg" sz="2100" b="1" dirty="0" err="1">
                <a:cs typeface="Calibri"/>
              </a:rPr>
              <a:t>_</a:t>
            </a:r>
            <a:r>
              <a:rPr lang="bg" sz="2100" b="1" dirty="0">
                <a:cs typeface="Calibri"/>
              </a:rPr>
              <a:t> </a:t>
            </a:r>
            <a:r>
              <a:rPr lang="bg" sz="2100" b="1" dirty="0" err="1">
                <a:cs typeface="Calibri"/>
              </a:rPr>
              <a:t>прекъсвам </a:t>
            </a:r>
            <a:r>
              <a:rPr lang="bg" sz="2100" dirty="0">
                <a:cs typeface="Calibri"/>
              </a:rPr>
              <a:t>;</a:t>
            </a:r>
            <a:endParaRPr lang="en-US" sz="2100" dirty="0"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bg" sz="2100" b="1" dirty="0" err="1">
                <a:cs typeface="Calibri"/>
              </a:rPr>
              <a:t>Използвайте</a:t>
            </a:r>
            <a:r>
              <a:rPr lang="bg" sz="2100" b="1" dirty="0">
                <a:cs typeface="Calibri"/>
              </a:rPr>
              <a:t> </a:t>
            </a:r>
            <a:r>
              <a:rPr lang="bg" sz="2100" b="1" dirty="0" err="1">
                <a:cs typeface="Calibri"/>
              </a:rPr>
              <a:t>тишина</a:t>
            </a:r>
            <a:r>
              <a:rPr lang="bg" sz="2100" b="1" dirty="0">
                <a:cs typeface="Calibri"/>
              </a:rPr>
              <a:t> </a:t>
            </a:r>
            <a:r>
              <a:rPr lang="bg" sz="2100" b="1" dirty="0" err="1">
                <a:cs typeface="Calibri"/>
              </a:rPr>
              <a:t>ефективно </a:t>
            </a:r>
            <a:r>
              <a:rPr lang="bg" sz="2100" dirty="0">
                <a:cs typeface="Calibri"/>
              </a:rPr>
              <a:t>, за </a:t>
            </a:r>
            <a:r>
              <a:rPr lang="bg" sz="2100" dirty="0" err="1">
                <a:cs typeface="Calibri"/>
              </a:rPr>
              <a:t>да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изчакайте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за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тях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да </a:t>
            </a:r>
            <a:r>
              <a:rPr lang="bg" sz="2100" dirty="0">
                <a:cs typeface="Calibri"/>
              </a:rPr>
              <a:t>кажа </a:t>
            </a:r>
            <a:r>
              <a:rPr lang="bg" sz="2100" dirty="0" err="1">
                <a:cs typeface="Calibri"/>
              </a:rPr>
              <a:t>какво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те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трябва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да </a:t>
            </a:r>
            <a:r>
              <a:rPr lang="bg" sz="2100" dirty="0">
                <a:cs typeface="Calibri"/>
              </a:rPr>
              <a:t>кажа;</a:t>
            </a:r>
            <a:endParaRPr lang="en-US" sz="2100" dirty="0"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bg" sz="2100" b="1" dirty="0" err="1">
                <a:cs typeface="Calibri"/>
              </a:rPr>
              <a:t>Обобщете </a:t>
            </a:r>
            <a:r>
              <a:rPr lang="bg" sz="2100" dirty="0">
                <a:cs typeface="Calibri"/>
              </a:rPr>
              <a:t>или </a:t>
            </a:r>
            <a:r>
              <a:rPr lang="bg" sz="2100" b="1" dirty="0" err="1">
                <a:cs typeface="Calibri"/>
              </a:rPr>
              <a:t>перифразирайте</a:t>
            </a:r>
            <a:r>
              <a:rPr lang="bg" sz="2100" b="1" dirty="0">
                <a:cs typeface="Calibri"/>
              </a:rPr>
              <a:t> </a:t>
            </a:r>
            <a:r>
              <a:rPr lang="bg" sz="2100" b="1" dirty="0" err="1">
                <a:cs typeface="Calibri"/>
              </a:rPr>
              <a:t>на</a:t>
            </a:r>
            <a:r>
              <a:rPr lang="bg" sz="2100" b="1" dirty="0">
                <a:cs typeface="Calibri"/>
              </a:rPr>
              <a:t> </a:t>
            </a:r>
            <a:r>
              <a:rPr lang="bg" sz="2100" b="1" dirty="0" err="1">
                <a:cs typeface="Calibri"/>
              </a:rPr>
              <a:t>емоция</a:t>
            </a:r>
            <a:r>
              <a:rPr lang="bg" sz="2100" b="1" dirty="0">
                <a:cs typeface="Calibri"/>
              </a:rPr>
              <a:t> </a:t>
            </a:r>
            <a:r>
              <a:rPr lang="bg" sz="2100" b="1" dirty="0" err="1">
                <a:cs typeface="Calibri"/>
              </a:rPr>
              <a:t>и </a:t>
            </a:r>
            <a:r>
              <a:rPr lang="bg" sz="2100" b="1" dirty="0">
                <a:cs typeface="Calibri"/>
              </a:rPr>
              <a:t>съдържание </a:t>
            </a:r>
            <a:r>
              <a:rPr lang="bg" sz="2100" dirty="0">
                <a:cs typeface="Calibri"/>
              </a:rPr>
              <a:t>на </a:t>
            </a:r>
            <a:r>
              <a:rPr lang="bg" sz="2100" dirty="0" err="1">
                <a:cs typeface="Calibri"/>
              </a:rPr>
              <a:t>какво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Вие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тълкувам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те </a:t>
            </a:r>
            <a:r>
              <a:rPr lang="bg" sz="2100" dirty="0">
                <a:cs typeface="Calibri"/>
              </a:rPr>
              <a:t>казват . </a:t>
            </a:r>
            <a:r>
              <a:rPr lang="bg" sz="2100" dirty="0" err="1">
                <a:cs typeface="Calibri"/>
              </a:rPr>
              <a:t>_ Ти не </a:t>
            </a:r>
            <a:r>
              <a:rPr lang="bg" sz="2100" dirty="0">
                <a:cs typeface="Calibri"/>
              </a:rPr>
              <a:t>си </a:t>
            </a:r>
            <a:r>
              <a:rPr lang="bg" sz="2100" dirty="0" err="1">
                <a:cs typeface="Calibri"/>
              </a:rPr>
              <a:t>съгласен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с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човекът </a:t>
            </a:r>
            <a:r>
              <a:rPr lang="bg" sz="2100" dirty="0">
                <a:cs typeface="Calibri"/>
              </a:rPr>
              <a:t>, но </a:t>
            </a:r>
            <a:r>
              <a:rPr lang="bg" sz="2100" dirty="0" err="1">
                <a:cs typeface="Calibri"/>
              </a:rPr>
              <a:t>просто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повтаряйки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Какво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те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казах </a:t>
            </a:r>
            <a:r>
              <a:rPr lang="bg" sz="2100" dirty="0">
                <a:cs typeface="Calibri"/>
              </a:rPr>
              <a:t>;</a:t>
            </a:r>
            <a:endParaRPr lang="en-US" sz="2100" dirty="0"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bg" sz="2100" b="1" dirty="0" err="1">
                <a:cs typeface="Calibri"/>
              </a:rPr>
              <a:t>Потвърдете</a:t>
            </a:r>
            <a:r>
              <a:rPr lang="bg" sz="2100" b="1" dirty="0">
                <a:cs typeface="Calibri"/>
              </a:rPr>
              <a:t> </a:t>
            </a:r>
            <a:r>
              <a:rPr lang="bg" sz="2100" b="1" dirty="0" err="1">
                <a:cs typeface="Calibri"/>
              </a:rPr>
              <a:t>тях</a:t>
            </a:r>
            <a:r>
              <a:rPr lang="bg" sz="2100" b="1" dirty="0">
                <a:cs typeface="Calibri"/>
              </a:rPr>
              <a:t> </a:t>
            </a:r>
            <a:r>
              <a:rPr lang="bg" sz="2100" b="1" dirty="0" err="1">
                <a:cs typeface="Calibri"/>
              </a:rPr>
              <a:t>кога</a:t>
            </a:r>
            <a:r>
              <a:rPr lang="bg" sz="2100" b="1" dirty="0">
                <a:cs typeface="Calibri"/>
              </a:rPr>
              <a:t> </a:t>
            </a:r>
            <a:r>
              <a:rPr lang="bg" sz="2100" b="1" dirty="0" err="1">
                <a:cs typeface="Calibri"/>
              </a:rPr>
              <a:t>Вие</a:t>
            </a:r>
            <a:r>
              <a:rPr lang="bg" sz="2100" b="1" dirty="0">
                <a:cs typeface="Calibri"/>
              </a:rPr>
              <a:t> </a:t>
            </a:r>
            <a:r>
              <a:rPr lang="bg" sz="2100" b="1" dirty="0" err="1">
                <a:cs typeface="Calibri"/>
              </a:rPr>
              <a:t>Съгласен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с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Какво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те </a:t>
            </a:r>
            <a:r>
              <a:rPr lang="bg" sz="2100" dirty="0">
                <a:cs typeface="Calibri"/>
              </a:rPr>
              <a:t>казват . </a:t>
            </a:r>
            <a:endParaRPr lang="en-US" sz="2100" dirty="0">
              <a:cs typeface="Calibri"/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,Sans-Serif" panose="05000000000000000000" pitchFamily="2" charset="2"/>
              <a:buChar char="•"/>
            </a:pPr>
            <a:endParaRPr lang="nl-NL" sz="2100" dirty="0">
              <a:cs typeface="Calibri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nl-NL" sz="2100" dirty="0">
              <a:cs typeface="Calibri"/>
            </a:endParaRPr>
          </a:p>
          <a:p>
            <a:endParaRPr lang="nl-NL" dirty="0">
              <a:cs typeface="Calibri"/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C99B72D-6F97-478C-D4FC-D637F09942B5}"/>
              </a:ext>
            </a:extLst>
          </p:cNvPr>
          <p:cNvSpPr txBox="1">
            <a:spLocks/>
          </p:cNvSpPr>
          <p:nvPr/>
        </p:nvSpPr>
        <p:spPr>
          <a:xfrm>
            <a:off x="6344905" y="2102652"/>
            <a:ext cx="5455034" cy="48659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nl-NL" sz="2100" dirty="0">
              <a:ea typeface="Calibri" panose="020F0502020204030204"/>
              <a:cs typeface="Calibri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3113CA-44B4-B04B-9953-7880EC62AB2B}"/>
              </a:ext>
            </a:extLst>
          </p:cNvPr>
          <p:cNvSpPr txBox="1"/>
          <p:nvPr/>
        </p:nvSpPr>
        <p:spPr>
          <a:xfrm>
            <a:off x="7724775" y="6576275"/>
            <a:ext cx="446561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bg" sz="1200" dirty="0">
                <a:cs typeface="Calibri"/>
                <a:hlinkClick r:id="rId3"/>
              </a:rPr>
              <a:t>Изображение от </a:t>
            </a:r>
            <a:r>
              <a:rPr lang="bg" sz="1200" dirty="0" err="1">
                <a:cs typeface="Calibri"/>
                <a:hlinkClick r:id="rId3"/>
              </a:rPr>
              <a:t>asier_relampagoestudio </a:t>
            </a:r>
            <a:r>
              <a:rPr lang="bg" sz="1200" dirty="0">
                <a:cs typeface="Calibri"/>
                <a:hlinkClick r:id="rId3"/>
              </a:rPr>
              <a:t>на </a:t>
            </a:r>
            <a:r>
              <a:rPr lang="bg" sz="1200" dirty="0" err="1">
                <a:cs typeface="Calibri"/>
                <a:hlinkClick r:id="rId3"/>
              </a:rPr>
              <a:t>Freepik</a:t>
            </a:r>
            <a:r>
              <a:rPr lang="bg" sz="1200" dirty="0">
                <a:cs typeface="Calibri"/>
                <a:hlinkClick r:id="rId3"/>
              </a:rPr>
              <a:t> </a:t>
            </a:r>
            <a:r>
              <a:rPr lang="bg" sz="1200" dirty="0">
                <a:cs typeface="Calibri"/>
              </a:rPr>
              <a:t>| </a:t>
            </a:r>
            <a:r>
              <a:rPr lang="bg" sz="1200" dirty="0">
                <a:cs typeface="Calibri"/>
                <a:hlinkClick r:id="rId4"/>
              </a:rPr>
              <a:t>Източник на информация</a:t>
            </a:r>
            <a:endParaRPr lang="nl-NL" sz="1200" dirty="0">
              <a:cs typeface="Calibri" panose="020F0502020204030204"/>
            </a:endParaRPr>
          </a:p>
        </p:txBody>
      </p:sp>
      <p:pic>
        <p:nvPicPr>
          <p:cNvPr id="8" name="Εικόνα 7" descr="Εικόνα που περιέχει ανθρώπινο πρόσωπο, άτομο, ρουχισμός, χαμόγελο&#10;&#10;Περιγραφή που δημιουργήθηκε αυτόματα">
            <a:extLst>
              <a:ext uri="{FF2B5EF4-FFF2-40B4-BE49-F238E27FC236}">
                <a16:creationId xmlns:a16="http://schemas.microsoft.com/office/drawing/2014/main" id="{E68FE13A-90D9-0F05-4650-3A705063451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249" y="2218562"/>
            <a:ext cx="467969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4A136FFB-580F-2CEF-EB31-329B8282945E}"/>
              </a:ext>
            </a:extLst>
          </p:cNvPr>
          <p:cNvSpPr/>
          <p:nvPr/>
        </p:nvSpPr>
        <p:spPr>
          <a:xfrm>
            <a:off x="-9346" y="0"/>
            <a:ext cx="2983456" cy="68580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0355FE7A-0D65-83AF-43BC-C964D7CF6D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9346" y="2265751"/>
            <a:ext cx="297411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bg" kern="1200" dirty="0">
                <a:solidFill>
                  <a:srgbClr val="95C11F"/>
                </a:solidFill>
                <a:ea typeface="+mj-ea"/>
                <a:cs typeface="+mj-cs"/>
              </a:rPr>
              <a:t>Партньори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0F28B5C-65D3-FEF9-9044-3978B94F61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57202"/>
            <a:ext cx="3244053" cy="2157295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5D782A21-BD9B-860F-8BAC-73C8044B9E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36" y="5405948"/>
            <a:ext cx="4360748" cy="872148"/>
          </a:xfrm>
          <a:prstGeom prst="rect">
            <a:avLst/>
          </a:prstGeom>
        </p:spPr>
      </p:pic>
      <p:sp>
        <p:nvSpPr>
          <p:cNvPr id="14" name="AutoShape 6">
            <a:extLst>
              <a:ext uri="{FF2B5EF4-FFF2-40B4-BE49-F238E27FC236}">
                <a16:creationId xmlns:a16="http://schemas.microsoft.com/office/drawing/2014/main" id="{3736C95B-3204-EAE4-E75B-F32B618B8E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0504" y="183261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KU Leuven | Universitas 21">
            <a:extLst>
              <a:ext uri="{FF2B5EF4-FFF2-40B4-BE49-F238E27FC236}">
                <a16:creationId xmlns:a16="http://schemas.microsoft.com/office/drawing/2014/main" id="{6E08D071-9448-2E87-BD3B-A6ED4C107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9" b="29601"/>
          <a:stretch/>
        </p:blipFill>
        <p:spPr bwMode="auto">
          <a:xfrm>
            <a:off x="8572783" y="1080426"/>
            <a:ext cx="2983456" cy="118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66148653-8419-7040-3E17-EBE2C3013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162" y="5149850"/>
            <a:ext cx="2820283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4A2CB6C9-2D9B-64E6-4216-816560D1B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495" y="2765928"/>
            <a:ext cx="22955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Γραφικό 6">
            <a:extLst>
              <a:ext uri="{FF2B5EF4-FFF2-40B4-BE49-F238E27FC236}">
                <a16:creationId xmlns:a16="http://schemas.microsoft.com/office/drawing/2014/main" id="{F2772EE3-ADA2-2635-64F5-BA2D4C6217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50180" y="2692026"/>
            <a:ext cx="2288310" cy="570706"/>
          </a:xfrm>
          <a:prstGeom prst="rect">
            <a:avLst/>
          </a:prstGeom>
        </p:spPr>
      </p:pic>
      <p:pic>
        <p:nvPicPr>
          <p:cNvPr id="6" name="Picture 5" descr="A picture containing graphics, clipart, graphic design, design&#10;&#10;Description automatically generated">
            <a:extLst>
              <a:ext uri="{FF2B5EF4-FFF2-40B4-BE49-F238E27FC236}">
                <a16:creationId xmlns:a16="http://schemas.microsoft.com/office/drawing/2014/main" id="{021DED3E-70D8-7F7C-1DC8-57F0AD016EF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711" y="2692026"/>
            <a:ext cx="1585130" cy="1818287"/>
          </a:xfrm>
          <a:prstGeom prst="rect">
            <a:avLst/>
          </a:prstGeom>
        </p:spPr>
      </p:pic>
      <p:pic>
        <p:nvPicPr>
          <p:cNvPr id="1028" name="Picture 4" descr="WijkWijzer - Verwey-Jonker Instituut">
            <a:extLst>
              <a:ext uri="{FF2B5EF4-FFF2-40B4-BE49-F238E27FC236}">
                <a16:creationId xmlns:a16="http://schemas.microsoft.com/office/drawing/2014/main" id="{21B5AC31-2966-4E59-9F99-C8EBE1FCD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945" y="60037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55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E9A24-D02B-C69B-9150-AD3DFD4ED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 err="1">
                <a:ea typeface="Adobe Gothic Std B"/>
                <a:cs typeface="Calibri"/>
              </a:rPr>
              <a:t>Други </a:t>
            </a:r>
            <a:r>
              <a:rPr lang="bg" dirty="0">
                <a:ea typeface="Adobe Gothic Std B"/>
                <a:cs typeface="Calibri"/>
              </a:rPr>
              <a:t>умения за </a:t>
            </a:r>
            <a:r>
              <a:rPr lang="bg" err="1">
                <a:ea typeface="Adobe Gothic Std B"/>
                <a:cs typeface="Calibri"/>
              </a:rPr>
              <a:t>диалог </a:t>
            </a:r>
            <a:r>
              <a:rPr lang="bg">
                <a:ea typeface="Adobe Gothic Std B"/>
                <a:cs typeface="Calibri"/>
              </a:rPr>
              <a:t>(1/3)</a:t>
            </a:r>
            <a:endParaRPr lang="nl-NL" err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735A39-E620-A37C-B150-7F83760D1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8844" y="1714140"/>
            <a:ext cx="5471448" cy="48659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endParaRPr lang="nl-NL" sz="2100" b="1" dirty="0">
              <a:cs typeface="Calibri"/>
            </a:endParaRPr>
          </a:p>
          <a:p>
            <a:r>
              <a:rPr lang="bg" sz="2100" b="1" dirty="0">
                <a:cs typeface="Calibri"/>
              </a:rPr>
              <a:t>Критичното мислене </a:t>
            </a:r>
            <a:r>
              <a:rPr lang="bg" sz="2100" dirty="0">
                <a:cs typeface="Calibri"/>
              </a:rPr>
              <a:t>помага да се идентифицират предположения и пристрастия и да се </a:t>
            </a:r>
            <a:r>
              <a:rPr lang="bg" sz="2100" dirty="0" err="1">
                <a:cs typeface="Calibri"/>
              </a:rPr>
              <a:t>анализира </a:t>
            </a:r>
            <a:r>
              <a:rPr lang="bg" sz="2100" dirty="0">
                <a:cs typeface="Calibri"/>
              </a:rPr>
              <a:t>информацията, да се разсъждава върху нейните източници и да се правят информирани и рационални преценки. Помолете юношата да обясни защо е стигнал до заключенията си и да подкрепи своите гледни точки, за да разберете тяхното пътуване. Повече за това можете да намерите в </a:t>
            </a:r>
            <a:r>
              <a:rPr lang="bg" sz="2100" i="1" dirty="0">
                <a:cs typeface="Calibri"/>
              </a:rPr>
              <a:t>Модул 2: Критично мислене </a:t>
            </a:r>
            <a:r>
              <a:rPr lang="bg" sz="2100" dirty="0">
                <a:cs typeface="Calibri"/>
              </a:rPr>
              <a:t>.</a:t>
            </a:r>
            <a:endParaRPr lang="en-US" dirty="0">
              <a:cs typeface="Calibri"/>
            </a:endParaRPr>
          </a:p>
          <a:p>
            <a:pPr algn="just"/>
            <a:endParaRPr lang="nl-NL" sz="2100" dirty="0">
              <a:ea typeface="Calibri"/>
              <a:cs typeface="Calibri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6B0B6A5-44B6-AD9E-BB4C-C1F0943FB974}"/>
              </a:ext>
            </a:extLst>
          </p:cNvPr>
          <p:cNvSpPr txBox="1"/>
          <p:nvPr/>
        </p:nvSpPr>
        <p:spPr>
          <a:xfrm>
            <a:off x="6776757" y="6577852"/>
            <a:ext cx="542084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bg" sz="1200" dirty="0">
                <a:solidFill>
                  <a:srgbClr val="0563C1"/>
                </a:solidFill>
                <a:cs typeface="Calibri"/>
                <a:hlinkClick r:id="rId3"/>
              </a:rPr>
              <a:t>Източник на информация </a:t>
            </a:r>
            <a:r>
              <a:rPr lang="bg" sz="1200" dirty="0">
                <a:solidFill>
                  <a:srgbClr val="000000"/>
                </a:solidFill>
                <a:cs typeface="Calibri"/>
              </a:rPr>
              <a:t>| </a:t>
            </a:r>
            <a:r>
              <a:rPr lang="bg" sz="1200" dirty="0">
                <a:solidFill>
                  <a:srgbClr val="000000"/>
                </a:solidFill>
                <a:cs typeface="Calibri"/>
                <a:hlinkClick r:id="rId4"/>
              </a:rPr>
              <a:t>Изходно изображение</a:t>
            </a:r>
            <a:endParaRPr lang="nl-NL" sz="1200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E1C08739-597A-7A7F-705B-A455A1035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143" y="2000249"/>
            <a:ext cx="3892154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9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A0CB2-7300-280A-6F37-3DE9AEB54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 err="1">
                <a:ea typeface="Adobe Gothic Std B"/>
                <a:cs typeface="Calibri"/>
              </a:rPr>
              <a:t>Други </a:t>
            </a:r>
            <a:r>
              <a:rPr lang="bg">
                <a:ea typeface="Adobe Gothic Std B"/>
                <a:cs typeface="Calibri"/>
              </a:rPr>
              <a:t>умения за </a:t>
            </a:r>
            <a:r>
              <a:rPr lang="bg" err="1">
                <a:ea typeface="Adobe Gothic Std B"/>
                <a:cs typeface="Calibri"/>
              </a:rPr>
              <a:t>диалог </a:t>
            </a:r>
            <a:r>
              <a:rPr lang="bg">
                <a:ea typeface="Adobe Gothic Std B"/>
                <a:cs typeface="Calibri"/>
              </a:rPr>
              <a:t>(2/3)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1A90C7-8504-8AEC-8937-34B6A1682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endParaRPr lang="nl-NL" sz="2100" b="1" dirty="0">
              <a:cs typeface="Calibri"/>
            </a:endParaRPr>
          </a:p>
          <a:p>
            <a:r>
              <a:rPr lang="bg" sz="2100" b="1" dirty="0" err="1">
                <a:cs typeface="Calibri"/>
              </a:rPr>
              <a:t>Разпитване</a:t>
            </a:r>
            <a:r>
              <a:rPr lang="bg" sz="2100" b="1" dirty="0">
                <a:cs typeface="Calibri"/>
              </a:rPr>
              <a:t> </a:t>
            </a:r>
            <a:r>
              <a:rPr lang="bg" sz="2100" dirty="0">
                <a:cs typeface="Calibri"/>
              </a:rPr>
              <a:t>е </a:t>
            </a:r>
            <a:r>
              <a:rPr lang="bg" sz="2100" dirty="0" err="1">
                <a:cs typeface="Calibri"/>
              </a:rPr>
              <a:t>безценен </a:t>
            </a:r>
            <a:r>
              <a:rPr lang="bg" sz="2100" dirty="0">
                <a:cs typeface="Calibri"/>
              </a:rPr>
              <a:t>в </a:t>
            </a:r>
            <a:r>
              <a:rPr lang="bg" sz="2100" dirty="0" err="1">
                <a:cs typeface="Calibri"/>
              </a:rPr>
              <a:t>диалога </a:t>
            </a:r>
            <a:r>
              <a:rPr lang="bg" sz="2100" dirty="0">
                <a:cs typeface="Calibri"/>
              </a:rPr>
              <a:t>: </a:t>
            </a:r>
            <a:r>
              <a:rPr lang="bg" sz="2100" dirty="0" err="1">
                <a:cs typeface="Calibri"/>
              </a:rPr>
              <a:t>то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помага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да се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обогатяват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нашият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разбиране </a:t>
            </a:r>
            <a:r>
              <a:rPr lang="bg" sz="2100" dirty="0">
                <a:cs typeface="Calibri"/>
              </a:rPr>
              <a:t>. </a:t>
            </a:r>
            <a:r>
              <a:rPr lang="bg" sz="2100" dirty="0" err="1">
                <a:cs typeface="Calibri"/>
              </a:rPr>
              <a:t>добре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въпроси </a:t>
            </a:r>
            <a:r>
              <a:rPr lang="bg" sz="2100" dirty="0">
                <a:cs typeface="Calibri"/>
              </a:rPr>
              <a:t>, </a:t>
            </a:r>
            <a:r>
              <a:rPr lang="bg" sz="2100" dirty="0" err="1">
                <a:cs typeface="Calibri"/>
              </a:rPr>
              <a:t>обаче </a:t>
            </a:r>
            <a:r>
              <a:rPr lang="bg" sz="2100" dirty="0">
                <a:cs typeface="Calibri"/>
              </a:rPr>
              <a:t>, </a:t>
            </a:r>
            <a:r>
              <a:rPr lang="bg" sz="2100" dirty="0" err="1">
                <a:cs typeface="Calibri"/>
              </a:rPr>
              <a:t>не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само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дайте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ни </a:t>
            </a:r>
            <a:r>
              <a:rPr lang="bg" sz="2100" dirty="0">
                <a:cs typeface="Calibri"/>
              </a:rPr>
              <a:t>повече информация, но </a:t>
            </a:r>
            <a:r>
              <a:rPr lang="bg" sz="2100" dirty="0" err="1">
                <a:cs typeface="Calibri"/>
              </a:rPr>
              <a:t>активирайте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Вие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да се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създайте по </a:t>
            </a:r>
            <a:r>
              <a:rPr lang="bg" sz="2100" dirty="0">
                <a:cs typeface="Calibri"/>
              </a:rPr>
              <a:t>- </a:t>
            </a:r>
            <a:r>
              <a:rPr lang="bg" sz="2100" dirty="0" err="1">
                <a:cs typeface="Calibri"/>
              </a:rPr>
              <a:t>дълбоко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разбиране </a:t>
            </a:r>
            <a:r>
              <a:rPr lang="bg" sz="2100" dirty="0">
                <a:cs typeface="Calibri"/>
              </a:rPr>
              <a:t>на </a:t>
            </a:r>
            <a:r>
              <a:rPr lang="bg" sz="2100" dirty="0" err="1">
                <a:cs typeface="Calibri"/>
              </a:rPr>
              <a:t>един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преживявания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и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разбирам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как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и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защо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те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виж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на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свят </a:t>
            </a:r>
            <a:r>
              <a:rPr lang="bg" sz="2100" dirty="0">
                <a:cs typeface="Calibri"/>
              </a:rPr>
              <a:t>, както </a:t>
            </a:r>
            <a:r>
              <a:rPr lang="bg" sz="2100" dirty="0" err="1">
                <a:cs typeface="Calibri"/>
              </a:rPr>
              <a:t>го </a:t>
            </a:r>
            <a:r>
              <a:rPr lang="bg" sz="2100" dirty="0">
                <a:cs typeface="Calibri"/>
              </a:rPr>
              <a:t>правят. </a:t>
            </a:r>
            <a:r>
              <a:rPr lang="bg" sz="2100" dirty="0" err="1">
                <a:cs typeface="Calibri"/>
              </a:rPr>
              <a:t>добре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въпросите </a:t>
            </a:r>
            <a:r>
              <a:rPr lang="bg" sz="2100" dirty="0">
                <a:cs typeface="Calibri"/>
              </a:rPr>
              <a:t>са </a:t>
            </a:r>
            <a:r>
              <a:rPr lang="bg" sz="2100" dirty="0" err="1">
                <a:cs typeface="Calibri"/>
              </a:rPr>
              <a:t>въпроси за отговор </a:t>
            </a:r>
            <a:r>
              <a:rPr lang="bg" sz="2100" dirty="0">
                <a:cs typeface="Calibri"/>
              </a:rPr>
              <a:t>( </a:t>
            </a:r>
            <a:r>
              <a:rPr lang="bg" sz="2100" dirty="0" err="1">
                <a:cs typeface="Calibri"/>
              </a:rPr>
              <a:t>въпроси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това </a:t>
            </a:r>
            <a:r>
              <a:rPr lang="bg" sz="2100" dirty="0">
                <a:cs typeface="Calibri"/>
              </a:rPr>
              <a:t>са </a:t>
            </a:r>
            <a:r>
              <a:rPr lang="bg" sz="2100" dirty="0" err="1">
                <a:cs typeface="Calibri"/>
              </a:rPr>
              <a:t>реакции </a:t>
            </a:r>
            <a:r>
              <a:rPr lang="bg" sz="2100" dirty="0">
                <a:cs typeface="Calibri"/>
              </a:rPr>
              <a:t>на информация </a:t>
            </a:r>
            <a:r>
              <a:rPr lang="bg" sz="2100" dirty="0" err="1">
                <a:cs typeface="Calibri"/>
              </a:rPr>
              <a:t>от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на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диалог </a:t>
            </a:r>
            <a:r>
              <a:rPr lang="bg" sz="2100" dirty="0">
                <a:cs typeface="Calibri"/>
              </a:rPr>
              <a:t>); </a:t>
            </a:r>
            <a:r>
              <a:rPr lang="bg" sz="2100" dirty="0" err="1">
                <a:cs typeface="Calibri"/>
              </a:rPr>
              <a:t>помагат за </a:t>
            </a:r>
            <a:r>
              <a:rPr lang="bg" sz="2100" dirty="0">
                <a:cs typeface="Calibri"/>
              </a:rPr>
              <a:t>_ </a:t>
            </a:r>
            <a:r>
              <a:rPr lang="bg" sz="2100" dirty="0" err="1">
                <a:cs typeface="Calibri"/>
              </a:rPr>
              <a:t>задълбочават се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на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разбиране </a:t>
            </a:r>
            <a:r>
              <a:rPr lang="bg" sz="2100" dirty="0">
                <a:cs typeface="Calibri"/>
              </a:rPr>
              <a:t>.</a:t>
            </a:r>
          </a:p>
          <a:p>
            <a:pPr algn="just"/>
            <a:endParaRPr lang="nl-NL" sz="2100" dirty="0">
              <a:cs typeface="Calibri"/>
            </a:endParaRPr>
          </a:p>
          <a:p>
            <a:endParaRPr lang="nl-NL" dirty="0">
              <a:cs typeface="Calibri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C05026A-9B19-B43D-9FFC-E0B5FEA6445E}"/>
              </a:ext>
            </a:extLst>
          </p:cNvPr>
          <p:cNvSpPr txBox="1"/>
          <p:nvPr/>
        </p:nvSpPr>
        <p:spPr>
          <a:xfrm>
            <a:off x="7179971" y="6581640"/>
            <a:ext cx="501739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bg" sz="1200" dirty="0">
                <a:cs typeface="Calibri"/>
                <a:hlinkClick r:id="rId3"/>
              </a:rPr>
              <a:t>Източник на информация </a:t>
            </a:r>
            <a:r>
              <a:rPr lang="bg" sz="1200" dirty="0">
                <a:cs typeface="Calibri"/>
              </a:rPr>
              <a:t>| </a:t>
            </a:r>
            <a:r>
              <a:rPr lang="bg" sz="1200" dirty="0">
                <a:cs typeface="Calibri"/>
                <a:hlinkClick r:id="rId4"/>
              </a:rPr>
              <a:t>Изходно изображение</a:t>
            </a:r>
            <a:endParaRPr lang="nl-NL" dirty="0"/>
          </a:p>
        </p:txBody>
      </p:sp>
      <p:pic>
        <p:nvPicPr>
          <p:cNvPr id="7" name="Εικόνα 6" descr="Εικόνα που περιέχει τέχνη, γκραφίτι, τοιχογραφία, Τέχνη του δρόμου&#10;&#10;Περιγραφή που δημιουργήθηκε αυτόματα">
            <a:extLst>
              <a:ext uri="{FF2B5EF4-FFF2-40B4-BE49-F238E27FC236}">
                <a16:creationId xmlns:a16="http://schemas.microsoft.com/office/drawing/2014/main" id="{E079DB57-4243-7DAD-84DF-0AFA0030F7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25" y="2471737"/>
            <a:ext cx="5276850" cy="165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39816A-9DB9-61B6-8250-F7DBE200E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 err="1">
                <a:ea typeface="Adobe Gothic Std B"/>
                <a:cs typeface="Calibri"/>
              </a:rPr>
              <a:t>Други </a:t>
            </a:r>
            <a:r>
              <a:rPr lang="bg">
                <a:ea typeface="Adobe Gothic Std B"/>
                <a:cs typeface="Calibri"/>
              </a:rPr>
              <a:t>умения за </a:t>
            </a:r>
            <a:r>
              <a:rPr lang="bg" err="1">
                <a:ea typeface="Adobe Gothic Std B"/>
                <a:cs typeface="Calibri"/>
              </a:rPr>
              <a:t>диалог </a:t>
            </a:r>
            <a:r>
              <a:rPr lang="bg">
                <a:ea typeface="Adobe Gothic Std B"/>
                <a:cs typeface="Calibri"/>
              </a:rPr>
              <a:t>(3/3)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606F6D-35C7-6770-D5D9-8F095B374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633" y="1714140"/>
            <a:ext cx="5852132" cy="48659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endParaRPr lang="nl-NL" sz="2100" b="1" dirty="0">
              <a:cs typeface="Calibri"/>
            </a:endParaRPr>
          </a:p>
          <a:p>
            <a:r>
              <a:rPr lang="bg" sz="2100" b="1" dirty="0" err="1">
                <a:cs typeface="Calibri"/>
              </a:rPr>
              <a:t>Отражение</a:t>
            </a:r>
            <a:r>
              <a:rPr lang="bg" sz="2100" b="1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предимно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случва се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след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на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диалог </a:t>
            </a:r>
            <a:r>
              <a:rPr lang="bg" sz="2100" dirty="0">
                <a:cs typeface="Calibri"/>
              </a:rPr>
              <a:t>се </a:t>
            </a:r>
            <a:r>
              <a:rPr lang="bg" sz="2100" dirty="0" err="1">
                <a:cs typeface="Calibri"/>
              </a:rPr>
              <a:t>проведе </a:t>
            </a:r>
            <a:r>
              <a:rPr lang="bg" sz="2100" dirty="0">
                <a:cs typeface="Calibri"/>
              </a:rPr>
              <a:t>, </a:t>
            </a:r>
            <a:r>
              <a:rPr lang="bg" sz="2100" dirty="0" err="1">
                <a:cs typeface="Calibri"/>
              </a:rPr>
              <a:t>т.к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отнема място </a:t>
            </a:r>
            <a:r>
              <a:rPr lang="bg" sz="2100" dirty="0">
                <a:cs typeface="Calibri"/>
              </a:rPr>
              <a:t>_ </a:t>
            </a:r>
            <a:r>
              <a:rPr lang="bg" sz="2100" dirty="0" err="1">
                <a:cs typeface="Calibri"/>
              </a:rPr>
              <a:t>и </a:t>
            </a:r>
            <a:r>
              <a:rPr lang="bg" sz="2100" dirty="0">
                <a:cs typeface="Calibri"/>
              </a:rPr>
              <a:t>време, за </a:t>
            </a:r>
            <a:r>
              <a:rPr lang="bg" sz="2100" dirty="0" err="1">
                <a:cs typeface="Calibri"/>
              </a:rPr>
              <a:t>да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отразяват </a:t>
            </a:r>
            <a:r>
              <a:rPr lang="bg" sz="2100" dirty="0">
                <a:cs typeface="Calibri"/>
              </a:rPr>
              <a:t>случилото </a:t>
            </a:r>
            <a:r>
              <a:rPr lang="bg" sz="2100" dirty="0" err="1">
                <a:cs typeface="Calibri"/>
              </a:rPr>
              <a:t>се </a:t>
            </a:r>
            <a:r>
              <a:rPr lang="bg" sz="2100" dirty="0">
                <a:cs typeface="Calibri"/>
              </a:rPr>
              <a:t>. _ </a:t>
            </a:r>
            <a:r>
              <a:rPr lang="bg" sz="2100" dirty="0" err="1">
                <a:cs typeface="Calibri"/>
              </a:rPr>
              <a:t>_ </a:t>
            </a:r>
            <a:r>
              <a:rPr lang="bg" sz="2100" dirty="0">
                <a:cs typeface="Calibri"/>
              </a:rPr>
              <a:t>Въпреки това е изключително важно да се замислите, за да разберете по-добре какво сте научили и как това може да се подобри в бъдеще.</a:t>
            </a:r>
            <a:endParaRPr lang="nl-NL" dirty="0">
              <a:cs typeface="Calibri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96E80CF-DD0D-4A08-6B01-194D7C9C58BE}"/>
              </a:ext>
            </a:extLst>
          </p:cNvPr>
          <p:cNvSpPr txBox="1"/>
          <p:nvPr/>
        </p:nvSpPr>
        <p:spPr>
          <a:xfrm>
            <a:off x="7579753" y="6576274"/>
            <a:ext cx="461492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bg" sz="1200" dirty="0">
                <a:cs typeface="Calibri"/>
                <a:hlinkClick r:id="rId3"/>
              </a:rPr>
              <a:t>Източник на информация </a:t>
            </a:r>
            <a:r>
              <a:rPr lang="bg" sz="1200" dirty="0">
                <a:cs typeface="Calibri"/>
              </a:rPr>
              <a:t>| </a:t>
            </a:r>
            <a:r>
              <a:rPr lang="bg" sz="1200" dirty="0">
                <a:cs typeface="Calibri"/>
                <a:hlinkClick r:id="rId4"/>
              </a:rPr>
              <a:t>Изображение от Freepik</a:t>
            </a:r>
            <a:endParaRPr lang="nl-NL" dirty="0"/>
          </a:p>
        </p:txBody>
      </p:sp>
      <p:pic>
        <p:nvPicPr>
          <p:cNvPr id="7" name="Εικόνα 6" descr="Εικόνα που περιέχει ρουχισμός, παπούτσια, άτομο, ζωγραφιά&#10;&#10;Περιγραφή που δημιουργήθηκε αυτόματα">
            <a:extLst>
              <a:ext uri="{FF2B5EF4-FFF2-40B4-BE49-F238E27FC236}">
                <a16:creationId xmlns:a16="http://schemas.microsoft.com/office/drawing/2014/main" id="{2F3DFC22-D913-B4C9-E7EC-408EEEE8120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8" y="1552574"/>
            <a:ext cx="43148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1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35867-FACD-3296-287F-8CE70C01B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66" y="3120008"/>
            <a:ext cx="5543242" cy="60509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bg" sz="4400" dirty="0">
                <a:ea typeface="Adobe Gothic Std B"/>
              </a:rPr>
              <a:t>Междукултурна комуникация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1FB5E8F-1378-EB5A-11B0-988F0449CCB1}"/>
              </a:ext>
            </a:extLst>
          </p:cNvPr>
          <p:cNvSpPr txBox="1"/>
          <p:nvPr/>
        </p:nvSpPr>
        <p:spPr>
          <a:xfrm>
            <a:off x="6391274" y="6553200"/>
            <a:ext cx="580072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bg" sz="1200">
                <a:cs typeface="Calibri"/>
                <a:hlinkClick r:id="rId3"/>
              </a:rPr>
              <a:t>Изходно изображение</a:t>
            </a:r>
            <a:endParaRPr lang="nl-NL" sz="1200" err="1">
              <a:cs typeface="Calibri" panose="020F0502020204030204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AE84D08-0EC4-73E7-546C-C8E00FCD3B28}"/>
              </a:ext>
            </a:extLst>
          </p:cNvPr>
          <p:cNvSpPr/>
          <p:nvPr/>
        </p:nvSpPr>
        <p:spPr>
          <a:xfrm>
            <a:off x="-9348" y="-9438"/>
            <a:ext cx="12201348" cy="9144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AE84D08-0EC4-73E7-546C-C8E00FCD3B28}"/>
              </a:ext>
            </a:extLst>
          </p:cNvPr>
          <p:cNvSpPr/>
          <p:nvPr/>
        </p:nvSpPr>
        <p:spPr>
          <a:xfrm>
            <a:off x="-5994" y="5939662"/>
            <a:ext cx="12201348" cy="9144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F12F8E8-1494-BCF6-C995-F311558367E2}"/>
              </a:ext>
            </a:extLst>
          </p:cNvPr>
          <p:cNvSpPr txBox="1"/>
          <p:nvPr/>
        </p:nvSpPr>
        <p:spPr>
          <a:xfrm>
            <a:off x="8411513" y="5661337"/>
            <a:ext cx="378316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bg" sz="1200" dirty="0">
                <a:cs typeface="Calibri"/>
                <a:hlinkClick r:id="rId4"/>
              </a:rPr>
              <a:t>Изображение от Freepik</a:t>
            </a:r>
            <a:endParaRPr lang="nl-NL" sz="1200" dirty="0">
              <a:cs typeface="Calibri" panose="020F0502020204030204"/>
            </a:endParaRPr>
          </a:p>
        </p:txBody>
      </p:sp>
      <p:pic>
        <p:nvPicPr>
          <p:cNvPr id="9" name="Εικόνα 8" descr="Εικόνα που περιέχει κείμενο, clipart, εικονογράφηση, ρουχισ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85DCDE41-6EA7-BA45-B9FB-2E773C8422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6" b="7639"/>
          <a:stretch/>
        </p:blipFill>
        <p:spPr>
          <a:xfrm>
            <a:off x="5064875" y="999998"/>
            <a:ext cx="6136525" cy="48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1A150-7B7D-B680-4C41-7F234FA5F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 err="1">
                <a:ea typeface="Adobe Gothic Std B"/>
              </a:rPr>
              <a:t>Междукултурен</a:t>
            </a:r>
            <a:r>
              <a:rPr lang="bg" dirty="0">
                <a:ea typeface="Adobe Gothic Std B"/>
              </a:rPr>
              <a:t> </a:t>
            </a:r>
            <a:r>
              <a:rPr lang="bg" err="1">
                <a:ea typeface="Adobe Gothic Std B"/>
              </a:rPr>
              <a:t>комуникация </a:t>
            </a:r>
            <a:r>
              <a:rPr lang="bg">
                <a:ea typeface="Adobe Gothic Std B"/>
              </a:rPr>
              <a:t>(1/4)</a:t>
            </a:r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CD23905-5FAB-FD84-DBEE-ABBA54AA5079}"/>
              </a:ext>
            </a:extLst>
          </p:cNvPr>
          <p:cNvSpPr txBox="1"/>
          <p:nvPr/>
        </p:nvSpPr>
        <p:spPr>
          <a:xfrm>
            <a:off x="509789" y="1878169"/>
            <a:ext cx="4427112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g" sz="2100" dirty="0">
                <a:ea typeface="+mn-lt"/>
                <a:cs typeface="+mn-lt"/>
              </a:rPr>
              <a:t>Важно е да се признае, че докато комуникацията е наложителна за човечеството, начините на комуникация не са напълно взаимозаменяеми в различните култури.</a:t>
            </a:r>
            <a:endParaRPr lang="nl-NL" sz="2100" dirty="0">
              <a:ea typeface="Calibri"/>
              <a:cs typeface="Calibri"/>
            </a:endParaRPr>
          </a:p>
          <a:p>
            <a:endParaRPr lang="nl-NL" sz="2100" dirty="0">
              <a:ea typeface="+mn-lt"/>
              <a:cs typeface="+mn-lt"/>
            </a:endParaRPr>
          </a:p>
          <a:p>
            <a:r>
              <a:rPr lang="bg" sz="2100" dirty="0">
                <a:ea typeface="+mn-lt"/>
                <a:cs typeface="+mn-lt"/>
              </a:rPr>
              <a:t>Културата е невероятно широко явление, което може да се открие във всичко в тяхната среда: в институциите, в предметите, които използваме ежедневно, в начина, по който хората се държат, в идеите и ценностите.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A15EBE3-4FF7-7D75-0122-C1A904568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3211" y="2626392"/>
            <a:ext cx="5852132" cy="322392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2100" dirty="0">
                <a:ea typeface="Calibri"/>
                <a:cs typeface="Calibri"/>
              </a:rPr>
              <a:t>Поради това културата влияе върху възприятията, мисловните модели, преценките и действията на хората.</a:t>
            </a:r>
          </a:p>
          <a:p>
            <a:pPr marL="0" indent="0">
              <a:buNone/>
            </a:pPr>
            <a:r>
              <a:rPr lang="bg" sz="2100" dirty="0">
                <a:ea typeface="Calibri"/>
                <a:cs typeface="Calibri"/>
              </a:rPr>
              <a:t>В </a:t>
            </a:r>
            <a:r>
              <a:rPr lang="bg" sz="2100" dirty="0" err="1">
                <a:ea typeface="Calibri"/>
                <a:cs typeface="Calibri"/>
              </a:rPr>
              <a:t>социалните</a:t>
            </a:r>
            <a:r>
              <a:rPr lang="bg" sz="2100" dirty="0">
                <a:ea typeface="Calibri"/>
                <a:cs typeface="Calibri"/>
              </a:rPr>
              <a:t> </a:t>
            </a:r>
            <a:r>
              <a:rPr lang="bg" sz="2100" dirty="0" err="1">
                <a:ea typeface="Calibri"/>
                <a:cs typeface="Calibri"/>
              </a:rPr>
              <a:t>взаимодействия </a:t>
            </a:r>
            <a:r>
              <a:rPr lang="bg" sz="2100" dirty="0">
                <a:ea typeface="Calibri"/>
                <a:cs typeface="Calibri"/>
              </a:rPr>
              <a:t>, </a:t>
            </a:r>
            <a:r>
              <a:rPr lang="bg" sz="2100" dirty="0" err="1">
                <a:ea typeface="Calibri"/>
                <a:cs typeface="Calibri"/>
              </a:rPr>
              <a:t>на</a:t>
            </a:r>
            <a:r>
              <a:rPr lang="bg" sz="2100" dirty="0">
                <a:ea typeface="Calibri"/>
                <a:cs typeface="Calibri"/>
              </a:rPr>
              <a:t> </a:t>
            </a:r>
            <a:r>
              <a:rPr lang="bg" sz="2100" dirty="0" err="1">
                <a:ea typeface="Calibri"/>
                <a:cs typeface="Calibri"/>
              </a:rPr>
              <a:t>влиянието </a:t>
            </a:r>
            <a:r>
              <a:rPr lang="bg" sz="2100" dirty="0">
                <a:ea typeface="Calibri"/>
                <a:cs typeface="Calibri"/>
              </a:rPr>
              <a:t>на културата </a:t>
            </a:r>
            <a:r>
              <a:rPr lang="bg" sz="2100" dirty="0" err="1">
                <a:ea typeface="Calibri"/>
                <a:cs typeface="Calibri"/>
              </a:rPr>
              <a:t>може</a:t>
            </a:r>
            <a:r>
              <a:rPr lang="bg" sz="2100" dirty="0">
                <a:ea typeface="Calibri"/>
                <a:cs typeface="Calibri"/>
              </a:rPr>
              <a:t> </a:t>
            </a:r>
            <a:r>
              <a:rPr lang="bg" sz="2100" dirty="0" err="1">
                <a:ea typeface="Calibri"/>
                <a:cs typeface="Calibri"/>
              </a:rPr>
              <a:t>бъда</a:t>
            </a:r>
            <a:r>
              <a:rPr lang="bg" sz="2100" dirty="0">
                <a:ea typeface="Calibri"/>
                <a:cs typeface="Calibri"/>
              </a:rPr>
              <a:t> </a:t>
            </a:r>
            <a:r>
              <a:rPr lang="bg" sz="2100" dirty="0" err="1">
                <a:ea typeface="Calibri"/>
                <a:cs typeface="Calibri"/>
              </a:rPr>
              <a:t>вижда се </a:t>
            </a:r>
            <a:r>
              <a:rPr lang="bg" sz="2100" dirty="0">
                <a:ea typeface="Calibri"/>
                <a:cs typeface="Calibri"/>
              </a:rPr>
              <a:t>в </a:t>
            </a:r>
            <a:r>
              <a:rPr lang="bg" sz="2100" dirty="0" err="1">
                <a:ea typeface="Calibri"/>
                <a:cs typeface="Calibri"/>
              </a:rPr>
              <a:t>поздрав</a:t>
            </a:r>
            <a:r>
              <a:rPr lang="bg" sz="2100" dirty="0">
                <a:ea typeface="Calibri"/>
                <a:cs typeface="Calibri"/>
              </a:rPr>
              <a:t> </a:t>
            </a:r>
            <a:r>
              <a:rPr lang="bg" sz="2100" dirty="0" err="1">
                <a:ea typeface="Calibri"/>
                <a:cs typeface="Calibri"/>
              </a:rPr>
              <a:t>ритуали </a:t>
            </a:r>
            <a:r>
              <a:rPr lang="bg" sz="2100" dirty="0">
                <a:ea typeface="Calibri"/>
                <a:cs typeface="Calibri"/>
              </a:rPr>
              <a:t>, </a:t>
            </a:r>
            <a:r>
              <a:rPr lang="bg" sz="2100" dirty="0" err="1">
                <a:ea typeface="Calibri"/>
                <a:cs typeface="Calibri"/>
              </a:rPr>
              <a:t>облекло </a:t>
            </a:r>
            <a:r>
              <a:rPr lang="bg" sz="2100" dirty="0">
                <a:ea typeface="Calibri"/>
                <a:cs typeface="Calibri"/>
              </a:rPr>
              <a:t>, мимика, </a:t>
            </a:r>
            <a:r>
              <a:rPr lang="bg" sz="2100" dirty="0" err="1">
                <a:ea typeface="Calibri"/>
                <a:cs typeface="Calibri"/>
              </a:rPr>
              <a:t>език на тялото</a:t>
            </a:r>
            <a:r>
              <a:rPr lang="bg" sz="2100" dirty="0">
                <a:ea typeface="Calibri"/>
                <a:cs typeface="Calibri"/>
              </a:rPr>
              <a:t> </a:t>
            </a:r>
            <a:r>
              <a:rPr lang="bg" sz="2100" dirty="0" err="1">
                <a:ea typeface="Calibri"/>
                <a:cs typeface="Calibri"/>
              </a:rPr>
              <a:t>и</a:t>
            </a:r>
            <a:r>
              <a:rPr lang="bg" sz="2100" dirty="0">
                <a:ea typeface="Calibri"/>
                <a:cs typeface="Calibri"/>
              </a:rPr>
              <a:t> </a:t>
            </a:r>
            <a:r>
              <a:rPr lang="bg" sz="2100" dirty="0" err="1">
                <a:ea typeface="Calibri"/>
                <a:cs typeface="Calibri"/>
              </a:rPr>
              <a:t>използване </a:t>
            </a:r>
            <a:r>
              <a:rPr lang="bg" sz="2100" dirty="0">
                <a:ea typeface="Calibri"/>
                <a:cs typeface="Calibri"/>
              </a:rPr>
              <a:t>на </a:t>
            </a:r>
            <a:r>
              <a:rPr lang="bg" sz="2100" dirty="0" err="1">
                <a:ea typeface="Calibri"/>
                <a:cs typeface="Calibri"/>
              </a:rPr>
              <a:t>езика </a:t>
            </a:r>
            <a:r>
              <a:rPr lang="bg" sz="2100" dirty="0">
                <a:ea typeface="Calibri"/>
                <a:cs typeface="Calibri"/>
              </a:rPr>
              <a:t>. Чисто </a:t>
            </a:r>
            <a:r>
              <a:rPr lang="bg" sz="2100" dirty="0" err="1">
                <a:ea typeface="Calibri"/>
                <a:cs typeface="Calibri"/>
              </a:rPr>
              <a:t>_</a:t>
            </a:r>
            <a:r>
              <a:rPr lang="bg" sz="2100" dirty="0">
                <a:ea typeface="Calibri"/>
                <a:cs typeface="Calibri"/>
              </a:rPr>
              <a:t> </a:t>
            </a:r>
            <a:r>
              <a:rPr lang="bg" sz="2100" dirty="0" err="1">
                <a:ea typeface="Calibri"/>
                <a:cs typeface="Calibri"/>
              </a:rPr>
              <a:t>пример </a:t>
            </a:r>
            <a:r>
              <a:rPr lang="bg" sz="2100" dirty="0">
                <a:ea typeface="Calibri"/>
                <a:cs typeface="Calibri"/>
              </a:rPr>
              <a:t>за </a:t>
            </a:r>
            <a:r>
              <a:rPr lang="bg" sz="2100" dirty="0" err="1">
                <a:ea typeface="Calibri"/>
                <a:cs typeface="Calibri"/>
              </a:rPr>
              <a:t>това </a:t>
            </a:r>
            <a:r>
              <a:rPr lang="bg" sz="2100" dirty="0">
                <a:ea typeface="Calibri"/>
                <a:cs typeface="Calibri"/>
              </a:rPr>
              <a:t>е </a:t>
            </a:r>
            <a:r>
              <a:rPr lang="bg" sz="2100" dirty="0" err="1">
                <a:ea typeface="Calibri"/>
                <a:cs typeface="Calibri"/>
              </a:rPr>
              <a:t>това</a:t>
            </a:r>
            <a:r>
              <a:rPr lang="bg" sz="2100" dirty="0">
                <a:ea typeface="Calibri"/>
                <a:cs typeface="Calibri"/>
              </a:rPr>
              <a:t> </a:t>
            </a:r>
            <a:r>
              <a:rPr lang="bg" sz="2100" dirty="0" err="1">
                <a:ea typeface="Calibri"/>
                <a:cs typeface="Calibri"/>
              </a:rPr>
              <a:t>някои </a:t>
            </a:r>
            <a:r>
              <a:rPr lang="bg" sz="2100" dirty="0">
                <a:ea typeface="Calibri"/>
                <a:cs typeface="Calibri"/>
              </a:rPr>
              <a:t>култури са по-директни в </a:t>
            </a:r>
            <a:r>
              <a:rPr lang="bg" sz="2100" dirty="0" err="1">
                <a:ea typeface="Calibri"/>
                <a:cs typeface="Calibri"/>
              </a:rPr>
              <a:t>общуването </a:t>
            </a:r>
            <a:r>
              <a:rPr lang="bg" sz="2100" dirty="0">
                <a:ea typeface="Calibri"/>
                <a:cs typeface="Calibri"/>
              </a:rPr>
              <a:t>, </a:t>
            </a:r>
            <a:r>
              <a:rPr lang="bg" sz="2100" dirty="0" err="1">
                <a:ea typeface="Calibri"/>
                <a:cs typeface="Calibri"/>
              </a:rPr>
              <a:t>докато</a:t>
            </a:r>
            <a:r>
              <a:rPr lang="bg" sz="2100" dirty="0">
                <a:ea typeface="Calibri"/>
                <a:cs typeface="Calibri"/>
              </a:rPr>
              <a:t> </a:t>
            </a:r>
            <a:r>
              <a:rPr lang="bg" sz="2100" dirty="0" err="1">
                <a:ea typeface="Calibri"/>
                <a:cs typeface="Calibri"/>
              </a:rPr>
              <a:t>други </a:t>
            </a:r>
            <a:r>
              <a:rPr lang="bg" sz="2100" dirty="0">
                <a:ea typeface="Calibri"/>
                <a:cs typeface="Calibri"/>
              </a:rPr>
              <a:t>са по-индиректни </a:t>
            </a:r>
            <a:r>
              <a:rPr lang="bg" sz="2100" dirty="0" err="1">
                <a:ea typeface="Calibri"/>
                <a:cs typeface="Calibri"/>
              </a:rPr>
              <a:t>и</a:t>
            </a:r>
            <a:r>
              <a:rPr lang="bg" sz="2100" dirty="0">
                <a:ea typeface="Calibri"/>
                <a:cs typeface="Calibri"/>
              </a:rPr>
              <a:t> </a:t>
            </a:r>
            <a:r>
              <a:rPr lang="bg" sz="2100" dirty="0" err="1">
                <a:ea typeface="Calibri"/>
                <a:cs typeface="Calibri"/>
              </a:rPr>
              <a:t>използване</a:t>
            </a:r>
            <a:r>
              <a:rPr lang="bg" sz="2100" dirty="0">
                <a:ea typeface="Calibri"/>
                <a:cs typeface="Calibri"/>
              </a:rPr>
              <a:t> </a:t>
            </a:r>
            <a:r>
              <a:rPr lang="bg" sz="2100" dirty="0" err="1">
                <a:ea typeface="Calibri"/>
                <a:cs typeface="Calibri"/>
              </a:rPr>
              <a:t>тон</a:t>
            </a:r>
            <a:r>
              <a:rPr lang="bg" sz="2100" dirty="0">
                <a:ea typeface="Calibri"/>
                <a:cs typeface="Calibri"/>
              </a:rPr>
              <a:t> </a:t>
            </a:r>
            <a:r>
              <a:rPr lang="bg" sz="2100" dirty="0" err="1">
                <a:ea typeface="Calibri"/>
                <a:cs typeface="Calibri"/>
              </a:rPr>
              <a:t>и</a:t>
            </a:r>
            <a:r>
              <a:rPr lang="bg" sz="2100" dirty="0">
                <a:ea typeface="Calibri"/>
                <a:cs typeface="Calibri"/>
              </a:rPr>
              <a:t> </a:t>
            </a:r>
            <a:r>
              <a:rPr lang="bg" sz="2100" dirty="0" err="1">
                <a:ea typeface="Calibri"/>
                <a:cs typeface="Calibri"/>
              </a:rPr>
              <a:t>мълчания</a:t>
            </a:r>
            <a:r>
              <a:rPr lang="bg" sz="2100" dirty="0">
                <a:ea typeface="Calibri"/>
                <a:cs typeface="Calibri"/>
              </a:rPr>
              <a:t> </a:t>
            </a:r>
            <a:r>
              <a:rPr lang="bg" sz="2100" dirty="0" err="1">
                <a:ea typeface="Calibri"/>
                <a:cs typeface="Calibri"/>
              </a:rPr>
              <a:t>да се</a:t>
            </a:r>
            <a:r>
              <a:rPr lang="bg" sz="2100" dirty="0">
                <a:ea typeface="Calibri"/>
                <a:cs typeface="Calibri"/>
              </a:rPr>
              <a:t> </a:t>
            </a:r>
            <a:r>
              <a:rPr lang="bg" sz="2100" dirty="0" err="1">
                <a:ea typeface="Calibri"/>
                <a:cs typeface="Calibri"/>
              </a:rPr>
              <a:t>намеквам</a:t>
            </a:r>
            <a:r>
              <a:rPr lang="bg" sz="2100" dirty="0">
                <a:ea typeface="Calibri"/>
                <a:cs typeface="Calibri"/>
              </a:rPr>
              <a:t> </a:t>
            </a:r>
            <a:r>
              <a:rPr lang="bg" sz="2100" dirty="0" err="1">
                <a:ea typeface="Calibri"/>
                <a:cs typeface="Calibri"/>
              </a:rPr>
              <a:t>на</a:t>
            </a:r>
            <a:r>
              <a:rPr lang="bg" sz="2100" dirty="0">
                <a:ea typeface="Calibri"/>
                <a:cs typeface="Calibri"/>
              </a:rPr>
              <a:t> </a:t>
            </a:r>
            <a:r>
              <a:rPr lang="bg" sz="2100" dirty="0" err="1">
                <a:ea typeface="Calibri"/>
                <a:cs typeface="Calibri"/>
              </a:rPr>
              <a:t>съобщение </a:t>
            </a:r>
            <a:r>
              <a:rPr lang="bg" sz="2100" dirty="0">
                <a:ea typeface="Calibri"/>
                <a:cs typeface="Calibri"/>
              </a:rPr>
              <a:t>.</a:t>
            </a:r>
          </a:p>
          <a:p>
            <a:pPr marL="0" indent="0" algn="just">
              <a:buNone/>
            </a:pPr>
            <a:endParaRPr lang="nl-NL" sz="1300" dirty="0">
              <a:ea typeface="Calibri"/>
              <a:cs typeface="Calibri"/>
            </a:endParaRPr>
          </a:p>
          <a:p>
            <a:pPr marL="0" indent="0" algn="just">
              <a:buNone/>
            </a:pPr>
            <a:endParaRPr lang="nl-NL" sz="1800" dirty="0">
              <a:ea typeface="Calibri"/>
              <a:cs typeface="Calibri"/>
            </a:endParaRPr>
          </a:p>
          <a:p>
            <a:pPr marL="0" indent="0" algn="just">
              <a:buNone/>
            </a:pPr>
            <a:endParaRPr lang="nl-NL" sz="1800" dirty="0">
              <a:ea typeface="Calibri"/>
              <a:cs typeface="Calibri"/>
            </a:endParaRPr>
          </a:p>
          <a:p>
            <a:pPr marL="0" indent="0" algn="just">
              <a:buNone/>
            </a:pPr>
            <a:endParaRPr lang="nl-NL" sz="1800" dirty="0">
              <a:ea typeface="Calibri"/>
              <a:cs typeface="Calibri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96FEC6D-DCC4-0774-980C-35DC4522EDCB}"/>
              </a:ext>
            </a:extLst>
          </p:cNvPr>
          <p:cNvSpPr txBox="1"/>
          <p:nvPr/>
        </p:nvSpPr>
        <p:spPr>
          <a:xfrm>
            <a:off x="4413697" y="6578958"/>
            <a:ext cx="778098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bg" sz="1200" dirty="0">
                <a:ea typeface="Calibri" panose="020F0502020204030204"/>
                <a:cs typeface="Calibri" panose="020F0502020204030204"/>
                <a:hlinkClick r:id="rId3"/>
              </a:rPr>
              <a:t>Изображение от pikisuperstar на Freepik </a:t>
            </a:r>
            <a:r>
              <a:rPr lang="bg" sz="1200" dirty="0">
                <a:ea typeface="Calibri" panose="020F0502020204030204"/>
                <a:cs typeface="Calibri" panose="020F0502020204030204"/>
              </a:rPr>
              <a:t>| </a:t>
            </a:r>
            <a:r>
              <a:rPr lang="bg" sz="1200" dirty="0">
                <a:ea typeface="Calibri" panose="020F0502020204030204"/>
                <a:cs typeface="Calibri" panose="020F0502020204030204"/>
                <a:hlinkClick r:id="rId4"/>
              </a:rPr>
              <a:t>Източник на информация</a:t>
            </a:r>
            <a:endParaRPr lang="nl-NL" sz="12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7" name="Εικόνα 6" descr="Εικόνα που περιέχει ρουχισμός, παπούτσια, άνδρας, τζιν παντελόνια&#10;&#10;Περιγραφή που δημιουργήθηκε αυτόματα">
            <a:extLst>
              <a:ext uri="{FF2B5EF4-FFF2-40B4-BE49-F238E27FC236}">
                <a16:creationId xmlns:a16="http://schemas.microsoft.com/office/drawing/2014/main" id="{9C5D925D-3F9E-88E3-D215-617FAD9F6B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3" b="10139"/>
          <a:stretch/>
        </p:blipFill>
        <p:spPr>
          <a:xfrm>
            <a:off x="6524625" y="246179"/>
            <a:ext cx="4667250" cy="233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5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DBB1C-F8E5-6F81-FBDD-4B3FC5CC7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" err="1">
                <a:ea typeface="Adobe Gothic Std B"/>
                <a:cs typeface="Calibri"/>
              </a:rPr>
              <a:t>Примери </a:t>
            </a:r>
            <a:r>
              <a:rPr lang="bg" dirty="0">
                <a:ea typeface="Adobe Gothic Std B"/>
                <a:cs typeface="Calibri"/>
              </a:rPr>
              <a:t>за </a:t>
            </a:r>
            <a:r>
              <a:rPr lang="bg" err="1">
                <a:ea typeface="Adobe Gothic Std B"/>
                <a:cs typeface="Calibri"/>
              </a:rPr>
              <a:t>погрешни тълкувания </a:t>
            </a:r>
            <a:r>
              <a:rPr lang="bg" dirty="0">
                <a:ea typeface="Adobe Gothic Std B"/>
                <a:cs typeface="Calibri"/>
              </a:rPr>
              <a:t>в </a:t>
            </a:r>
            <a:r>
              <a:rPr lang="bg" err="1">
                <a:ea typeface="Adobe Gothic Std B"/>
                <a:cs typeface="Calibri"/>
              </a:rPr>
              <a:t>междукултурното пространство</a:t>
            </a:r>
            <a:r>
              <a:rPr lang="bg">
                <a:ea typeface="Adobe Gothic Std B"/>
                <a:cs typeface="Calibri"/>
              </a:rPr>
              <a:t> </a:t>
            </a:r>
            <a:r>
              <a:rPr lang="bg" err="1">
                <a:ea typeface="Adobe Gothic Std B"/>
                <a:cs typeface="Calibri"/>
              </a:rPr>
              <a:t>комуникация </a:t>
            </a:r>
            <a:r>
              <a:rPr lang="bg">
                <a:ea typeface="Adobe Gothic Std B"/>
                <a:cs typeface="Calibri"/>
              </a:rPr>
              <a:t>(2/4)</a:t>
            </a:r>
            <a:endParaRPr lang="nl-NL" err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1C4A42-FFAF-3FE6-EECF-E2A334B29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10764101" cy="48659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" dirty="0">
                <a:ea typeface="Calibri"/>
                <a:cs typeface="Calibri"/>
              </a:rPr>
              <a:t>Значението на мълчанието варира в различните култури. В някои може да означава уважение, например в Китай. Обратно, в Австралия мълчанието понякога се възприема или като срамежливост, или като знак на незаинтересованост.</a:t>
            </a:r>
            <a:endParaRPr lang="nl-NL" dirty="0"/>
          </a:p>
          <a:p>
            <a:r>
              <a:rPr lang="bg" dirty="0">
                <a:ea typeface="Calibri"/>
                <a:cs typeface="Calibri"/>
              </a:rPr>
              <a:t>Английски бизнесмен е написал писмо до японски бизнесмен, което трябва да бъде преведено. Той използва изречението </a:t>
            </a:r>
            <a:r>
              <a:rPr lang="bg" i="1" dirty="0">
                <a:ea typeface="Calibri"/>
                <a:cs typeface="Calibri"/>
              </a:rPr>
              <a:t>„Чудя се дали бихте подготвили дневен ред за нашата среща“ </a:t>
            </a:r>
            <a:r>
              <a:rPr lang="bg" dirty="0">
                <a:ea typeface="Calibri"/>
                <a:cs typeface="Calibri"/>
              </a:rPr>
              <a:t>. Използването на </a:t>
            </a:r>
            <a:r>
              <a:rPr lang="bg" i="1" dirty="0">
                <a:ea typeface="Calibri"/>
                <a:cs typeface="Calibri"/>
              </a:rPr>
              <a:t>„чудо“ </a:t>
            </a:r>
            <a:r>
              <a:rPr lang="bg" dirty="0">
                <a:ea typeface="Calibri"/>
                <a:cs typeface="Calibri"/>
              </a:rPr>
              <a:t>в това изречение е учтиво да помолите да направите нещо. Въпреки това на японски </a:t>
            </a:r>
            <a:r>
              <a:rPr lang="bg" i="1" dirty="0">
                <a:ea typeface="Calibri"/>
                <a:cs typeface="Calibri"/>
              </a:rPr>
              <a:t>„чудо“ </a:t>
            </a:r>
            <a:r>
              <a:rPr lang="bg" dirty="0">
                <a:ea typeface="Calibri"/>
                <a:cs typeface="Calibri"/>
              </a:rPr>
              <a:t>може да се преведе като </a:t>
            </a:r>
            <a:r>
              <a:rPr lang="bg" i="1" dirty="0">
                <a:ea typeface="Calibri"/>
                <a:cs typeface="Calibri"/>
              </a:rPr>
              <a:t>„съмнение“. </a:t>
            </a:r>
            <a:r>
              <a:rPr lang="bg" dirty="0">
                <a:ea typeface="Calibri"/>
                <a:cs typeface="Calibri"/>
              </a:rPr>
              <a:t>Това би създало изречението </a:t>
            </a:r>
            <a:r>
              <a:rPr lang="bg" i="1" dirty="0">
                <a:ea typeface="Calibri"/>
                <a:cs typeface="Calibri"/>
              </a:rPr>
              <a:t>„съмняваме се, че ще подготвите дневен ред за нашата среща“. </a:t>
            </a:r>
            <a:r>
              <a:rPr lang="bg" dirty="0">
                <a:ea typeface="Calibri"/>
                <a:cs typeface="Calibri"/>
              </a:rPr>
              <a:t>Добронамереното изречение се трансформира в такова, което може да се счита за грубо.</a:t>
            </a:r>
            <a:endParaRPr lang="nl-NL" dirty="0">
              <a:cs typeface="Calibri"/>
            </a:endParaRPr>
          </a:p>
          <a:p>
            <a:pPr algn="just"/>
            <a:endParaRPr lang="nl-NL" dirty="0">
              <a:ea typeface="+mn-lt"/>
              <a:cs typeface="+mn-lt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FB3D8C3-003F-A93A-29EF-58A70B493BB3}"/>
              </a:ext>
            </a:extLst>
          </p:cNvPr>
          <p:cNvSpPr txBox="1"/>
          <p:nvPr/>
        </p:nvSpPr>
        <p:spPr>
          <a:xfrm>
            <a:off x="4498730" y="6582507"/>
            <a:ext cx="769326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bg" sz="1200" dirty="0">
                <a:ea typeface="Calibri"/>
                <a:cs typeface="Calibri"/>
                <a:hlinkClick r:id="rId3"/>
              </a:rPr>
              <a:t>Източник на информация</a:t>
            </a:r>
            <a:endParaRPr lang="nl-NL" sz="1200" err="1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7559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9EB2E-753A-9ACC-22BF-5C5C948E9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" err="1">
                <a:ea typeface="Adobe Gothic Std B"/>
                <a:cs typeface="Calibri"/>
              </a:rPr>
              <a:t>Примери </a:t>
            </a:r>
            <a:r>
              <a:rPr lang="bg">
                <a:ea typeface="Adobe Gothic Std B"/>
                <a:cs typeface="Calibri"/>
              </a:rPr>
              <a:t>за </a:t>
            </a:r>
            <a:r>
              <a:rPr lang="bg" err="1">
                <a:ea typeface="Adobe Gothic Std B"/>
                <a:cs typeface="Calibri"/>
              </a:rPr>
              <a:t>погрешни тълкувания </a:t>
            </a:r>
            <a:r>
              <a:rPr lang="bg">
                <a:ea typeface="Adobe Gothic Std B"/>
                <a:cs typeface="Calibri"/>
              </a:rPr>
              <a:t>в </a:t>
            </a:r>
            <a:r>
              <a:rPr lang="bg" err="1">
                <a:ea typeface="Adobe Gothic Std B"/>
                <a:cs typeface="Calibri"/>
              </a:rPr>
              <a:t>междукултурното пространство</a:t>
            </a:r>
            <a:r>
              <a:rPr lang="bg">
                <a:ea typeface="Adobe Gothic Std B"/>
                <a:cs typeface="Calibri"/>
              </a:rPr>
              <a:t> </a:t>
            </a:r>
            <a:r>
              <a:rPr lang="bg" err="1">
                <a:ea typeface="Adobe Gothic Std B"/>
                <a:cs typeface="Calibri"/>
              </a:rPr>
              <a:t>комуникация </a:t>
            </a:r>
            <a:r>
              <a:rPr lang="bg">
                <a:ea typeface="Adobe Gothic Std B"/>
                <a:cs typeface="Calibri"/>
              </a:rPr>
              <a:t>(3/4)</a:t>
            </a:r>
            <a:endParaRPr lang="nl-NL" b="0">
              <a:ea typeface="Adobe Gothic Std B"/>
              <a:cs typeface="Calibri"/>
            </a:endParaRPr>
          </a:p>
          <a:p>
            <a:endParaRPr lang="nl-NL">
              <a:cs typeface="Calibri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A0ACC4-9B9F-F5F8-42F7-197FA900D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10037765" cy="48659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" dirty="0">
                <a:cs typeface="Calibri"/>
              </a:rPr>
              <a:t>Подходящото разстояние за разговор с непознат е различно в различните култури и когато някой пренебрегне тези негласни норми, това често ни кара да се чувстваме неспокойни.</a:t>
            </a:r>
            <a:endParaRPr lang="en-US" dirty="0">
              <a:cs typeface="Calibri"/>
            </a:endParaRPr>
          </a:p>
          <a:p>
            <a:r>
              <a:rPr lang="bg" dirty="0">
                <a:cs typeface="Calibri"/>
              </a:rPr>
              <a:t>Жестовете и зрителният контакт могат да предадат мощни, но различни послания в различните култури. Например: арабите, латиноамериканците и южноевропейците поддържат директен зрителен контакт със своите събеседници, докато азиатците и северноевропейците са склонни да използват периферен поглед или изобщо да избягват зрителния контакт. Ако зрителният контакт е твърде продължителен, това може дори да се тълкува като сексуален интерес.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4CAA205-4568-42D8-CE88-5106411AA69A}"/>
              </a:ext>
            </a:extLst>
          </p:cNvPr>
          <p:cNvSpPr txBox="1"/>
          <p:nvPr/>
        </p:nvSpPr>
        <p:spPr>
          <a:xfrm>
            <a:off x="9335022" y="6581119"/>
            <a:ext cx="28575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bg" sz="1200" dirty="0">
                <a:cs typeface="Calibri" panose="020F0502020204030204"/>
                <a:hlinkClick r:id="rId3"/>
              </a:rPr>
              <a:t>Източник на информация</a:t>
            </a:r>
            <a:endParaRPr lang="nl-NL" sz="12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4016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782DFF-E609-0734-D708-115EC504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 dirty="0">
                <a:ea typeface="Adobe Gothic Std B"/>
                <a:cs typeface="Calibri"/>
              </a:rPr>
              <a:t>Как да избегнем междукултурните погрешни тълкувания (4/4)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1A6B41-BC90-6675-37EE-07E8C457A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6538126" cy="486597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bg" sz="2100" dirty="0">
                <a:ea typeface="Calibri" panose="020F0502020204030204"/>
                <a:cs typeface="Calibri" panose="020F0502020204030204"/>
              </a:rPr>
              <a:t>Няма ясен начин да се отхвърлят напълно междукултурните погрешни тълкувания. Начинът, по който хората действат и мислят, се формира от тяхната култура и е трудно това да се промени.</a:t>
            </a:r>
          </a:p>
          <a:p>
            <a:pPr marL="0" indent="0">
              <a:buNone/>
            </a:pPr>
            <a:r>
              <a:rPr lang="bg" sz="2100" dirty="0">
                <a:ea typeface="Calibri" panose="020F0502020204030204"/>
                <a:cs typeface="Calibri" panose="020F0502020204030204"/>
              </a:rPr>
              <a:t>Въпреки това, за да се опитате да ги избегнете, доколкото е възможно, трябва да предприемете две важни стъпки:</a:t>
            </a:r>
          </a:p>
          <a:p>
            <a:r>
              <a:rPr lang="bg" sz="2100" b="1" dirty="0">
                <a:ea typeface="Calibri" panose="020F0502020204030204"/>
                <a:cs typeface="Calibri" panose="020F0502020204030204"/>
              </a:rPr>
              <a:t>Увеличете знанията си </a:t>
            </a:r>
            <a:r>
              <a:rPr lang="bg" sz="2100" dirty="0">
                <a:ea typeface="Calibri" panose="020F0502020204030204"/>
                <a:cs typeface="Calibri" panose="020F0502020204030204"/>
              </a:rPr>
              <a:t>за други култури и техните навици в общуването, за да ги разберете по-добре.</a:t>
            </a:r>
            <a:endParaRPr lang="nl-NL" sz="1600" dirty="0"/>
          </a:p>
          <a:p>
            <a:r>
              <a:rPr lang="bg" sz="2100" b="1" dirty="0">
                <a:ea typeface="Calibri" panose="020F0502020204030204"/>
                <a:cs typeface="Calibri" panose="020F0502020204030204"/>
              </a:rPr>
              <a:t>Говори за това </a:t>
            </a:r>
            <a:r>
              <a:rPr lang="bg" sz="2100" dirty="0">
                <a:ea typeface="Calibri" panose="020F0502020204030204"/>
                <a:cs typeface="Calibri" panose="020F0502020204030204"/>
              </a:rPr>
              <a:t>. Когато обърнете внимание на факта, че може да има проблеми с превода, вие създавате възможност за тях, както и за себе си, да говорите за това. Например: Попитайте дали сте ги разбрали правилно или повторете съобщението, както сте го разбрали.</a:t>
            </a:r>
          </a:p>
          <a:p>
            <a:pPr marL="0" indent="0">
              <a:buNone/>
            </a:pPr>
            <a:endParaRPr lang="nl-NL" sz="21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E39A1C2-5789-D3B7-5EAA-B92CD6FB5C8D}"/>
              </a:ext>
            </a:extLst>
          </p:cNvPr>
          <p:cNvSpPr txBox="1"/>
          <p:nvPr/>
        </p:nvSpPr>
        <p:spPr>
          <a:xfrm>
            <a:off x="6453553" y="6576645"/>
            <a:ext cx="574430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bg" sz="1200" dirty="0">
                <a:ea typeface="Calibri"/>
                <a:cs typeface="Calibri"/>
                <a:hlinkClick r:id="rId3"/>
              </a:rPr>
              <a:t>Изображение от Freepik</a:t>
            </a:r>
            <a:endParaRPr lang="nl-NL" sz="12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8" name="Εικόνα 7" descr="Εικόνα που περιέχει clipart, Κινούμενα σχέδια, εικονογράφηση, καρτούν&#10;&#10;Περιγραφή που δημιουργήθηκε αυτόματα">
            <a:extLst>
              <a:ext uri="{FF2B5EF4-FFF2-40B4-BE49-F238E27FC236}">
                <a16:creationId xmlns:a16="http://schemas.microsoft.com/office/drawing/2014/main" id="{C47043F7-C502-6B84-4F39-7649F20291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49" y="1799998"/>
            <a:ext cx="3944951" cy="394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058616-C18C-4500-A384-B339255A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">
                <a:ea typeface="Adobe Gothic Std B"/>
              </a:rPr>
              <a:t>Препратки и допълнителна литература (1/2)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223045-2011-4DC7-8A60-9FA8F2015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10816017" cy="4865977"/>
          </a:xfrm>
        </p:spPr>
        <p:txBody>
          <a:bodyPr>
            <a:normAutofit/>
          </a:bodyPr>
          <a:lstStyle/>
          <a:p>
            <a:endParaRPr lang="en-GB" sz="1800"/>
          </a:p>
          <a:p>
            <a:endParaRPr lang="en-GB" sz="1800"/>
          </a:p>
          <a:p>
            <a:endParaRPr lang="en-GB" sz="180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5E73B31-6E64-1DF4-1D1E-62A5E923EE98}"/>
              </a:ext>
            </a:extLst>
          </p:cNvPr>
          <p:cNvSpPr txBox="1"/>
          <p:nvPr/>
        </p:nvSpPr>
        <p:spPr>
          <a:xfrm>
            <a:off x="557999" y="1799999"/>
            <a:ext cx="10051007" cy="353943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endParaRPr lang="nl-NL" sz="1700" dirty="0">
              <a:cs typeface="Times New Roman"/>
            </a:endParaRP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E09056AF-2F03-E93F-6110-18C85DBEBFD6}"/>
              </a:ext>
            </a:extLst>
          </p:cNvPr>
          <p:cNvSpPr txBox="1">
            <a:spLocks/>
          </p:cNvSpPr>
          <p:nvPr/>
        </p:nvSpPr>
        <p:spPr>
          <a:xfrm>
            <a:off x="557999" y="1714139"/>
            <a:ext cx="10960751" cy="48659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bg" sz="1700" b="1" dirty="0">
                <a:latin typeface="Calibri"/>
                <a:cs typeface="Calibri"/>
              </a:rPr>
              <a:t>Насоките </a:t>
            </a:r>
            <a:r>
              <a:rPr lang="bg" sz="1700" b="1" err="1">
                <a:latin typeface="Calibri"/>
                <a:cs typeface="Calibri"/>
              </a:rPr>
              <a:t>на проекта </a:t>
            </a:r>
            <a:r>
              <a:rPr lang="bg" sz="1700" b="1" dirty="0">
                <a:latin typeface="Calibri"/>
                <a:cs typeface="Calibri"/>
              </a:rPr>
              <a:t>COSTAID на </a:t>
            </a:r>
            <a:r>
              <a:rPr lang="bg" sz="1700" b="1" u="sng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costaid.eu </a:t>
            </a:r>
            <a:r>
              <a:rPr lang="bg" sz="1700" b="1" dirty="0">
                <a:latin typeface="Calibri"/>
                <a:cs typeface="Calibri"/>
              </a:rPr>
              <a:t>, на които </a:t>
            </a:r>
            <a:r>
              <a:rPr lang="bg" sz="1700" b="1" err="1">
                <a:latin typeface="Calibri"/>
                <a:cs typeface="Calibri"/>
              </a:rPr>
              <a:t>се основават </a:t>
            </a:r>
            <a:r>
              <a:rPr lang="bg" sz="1700" b="1" dirty="0">
                <a:latin typeface="Calibri"/>
                <a:cs typeface="Calibri"/>
              </a:rPr>
              <a:t>тези слайдове 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sz="1700" dirty="0">
              <a:latin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bg" sz="1700" err="1">
                <a:latin typeface="Calibri"/>
                <a:cs typeface="Calibri"/>
              </a:rPr>
              <a:t>Engdahl </a:t>
            </a:r>
            <a:r>
              <a:rPr lang="bg" sz="1700" dirty="0">
                <a:latin typeface="Calibri"/>
                <a:cs typeface="Calibri"/>
              </a:rPr>
              <a:t>, E., &amp; </a:t>
            </a:r>
            <a:r>
              <a:rPr lang="bg" sz="1700" err="1">
                <a:latin typeface="Calibri"/>
                <a:cs typeface="Calibri"/>
              </a:rPr>
              <a:t>Lidskog </a:t>
            </a:r>
            <a:r>
              <a:rPr lang="bg" sz="1700" dirty="0">
                <a:latin typeface="Calibri"/>
                <a:cs typeface="Calibri"/>
              </a:rPr>
              <a:t>, R. (2012). Риск, </a:t>
            </a:r>
            <a:r>
              <a:rPr lang="bg" sz="1700" err="1">
                <a:latin typeface="Calibri"/>
                <a:cs typeface="Calibri"/>
              </a:rPr>
              <a:t>комуникация</a:t>
            </a:r>
            <a:r>
              <a:rPr lang="bg" sz="1700" dirty="0">
                <a:latin typeface="Calibri"/>
                <a:cs typeface="Calibri"/>
              </a:rPr>
              <a:t> </a:t>
            </a:r>
            <a:r>
              <a:rPr lang="bg" sz="1700" err="1">
                <a:latin typeface="Calibri"/>
                <a:cs typeface="Calibri"/>
              </a:rPr>
              <a:t>и </a:t>
            </a:r>
            <a:r>
              <a:rPr lang="bg" sz="1700" dirty="0">
                <a:latin typeface="Calibri"/>
                <a:cs typeface="Calibri"/>
              </a:rPr>
              <a:t>доверие: </a:t>
            </a:r>
            <a:r>
              <a:rPr lang="bg" sz="1700" err="1">
                <a:latin typeface="Calibri"/>
                <a:cs typeface="Calibri"/>
              </a:rPr>
              <a:t>Към</a:t>
            </a:r>
            <a:r>
              <a:rPr lang="bg" sz="1700" dirty="0">
                <a:latin typeface="Calibri"/>
                <a:cs typeface="Calibri"/>
              </a:rPr>
              <a:t> </a:t>
            </a:r>
            <a:r>
              <a:rPr lang="bg" sz="1700" err="1">
                <a:latin typeface="Calibri"/>
                <a:cs typeface="Calibri"/>
              </a:rPr>
              <a:t>ан</a:t>
            </a:r>
            <a:r>
              <a:rPr lang="bg" sz="1700" dirty="0">
                <a:latin typeface="Calibri"/>
                <a:cs typeface="Calibri"/>
              </a:rPr>
              <a:t> </a:t>
            </a:r>
            <a:r>
              <a:rPr lang="bg" sz="1700" err="1">
                <a:latin typeface="Calibri"/>
                <a:cs typeface="Calibri"/>
              </a:rPr>
              <a:t>емоционален</a:t>
            </a:r>
            <a:r>
              <a:rPr lang="bg" sz="1700" dirty="0">
                <a:latin typeface="Calibri"/>
                <a:cs typeface="Calibri"/>
              </a:rPr>
              <a:t> </a:t>
            </a:r>
            <a:r>
              <a:rPr lang="bg" sz="1700" err="1">
                <a:latin typeface="Calibri"/>
                <a:cs typeface="Calibri"/>
              </a:rPr>
              <a:t>разбиране </a:t>
            </a:r>
            <a:r>
              <a:rPr lang="bg" sz="1700" dirty="0">
                <a:latin typeface="Calibri"/>
                <a:cs typeface="Calibri"/>
              </a:rPr>
              <a:t>на доверието. </a:t>
            </a:r>
            <a:r>
              <a:rPr lang="bg" sz="1700" i="1" dirty="0">
                <a:latin typeface="Calibri"/>
                <a:cs typeface="Calibri"/>
              </a:rPr>
              <a:t>Обществено разбиране на </a:t>
            </a:r>
            <a:r>
              <a:rPr lang="bg" sz="1700" i="1" err="1">
                <a:latin typeface="Calibri"/>
                <a:cs typeface="Calibri"/>
              </a:rPr>
              <a:t>науката </a:t>
            </a:r>
            <a:r>
              <a:rPr lang="bg" sz="1700" dirty="0">
                <a:latin typeface="Calibri"/>
                <a:cs typeface="Calibri"/>
              </a:rPr>
              <a:t>, </a:t>
            </a:r>
            <a:r>
              <a:rPr lang="bg" sz="1700" i="1" dirty="0">
                <a:latin typeface="Calibri"/>
                <a:cs typeface="Calibri"/>
              </a:rPr>
              <a:t>23 </a:t>
            </a:r>
            <a:r>
              <a:rPr lang="bg" sz="1700" dirty="0">
                <a:latin typeface="Calibri"/>
                <a:cs typeface="Calibri"/>
              </a:rPr>
              <a:t>(6), 703–717. </a:t>
            </a:r>
            <a:r>
              <a:rPr lang="bg" sz="1700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https://doi.org/10.1177/0963662512460953</a:t>
            </a:r>
            <a:endParaRPr lang="nl-NL" sz="170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sz="17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bg" sz="1700" dirty="0">
                <a:solidFill>
                  <a:srgbClr val="000000"/>
                </a:solidFill>
                <a:latin typeface="Calibri"/>
                <a:cs typeface="Calibri"/>
              </a:rPr>
              <a:t>Gibson, CB, &amp; Cohen, SG (2003). Виртуални екипи, </a:t>
            </a:r>
            <a:r>
              <a:rPr lang="bg" sz="1700" err="1">
                <a:solidFill>
                  <a:srgbClr val="000000"/>
                </a:solidFill>
                <a:latin typeface="Calibri"/>
                <a:cs typeface="Calibri"/>
              </a:rPr>
              <a:t>които</a:t>
            </a:r>
            <a:r>
              <a:rPr lang="bg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bg" sz="1700" err="1">
                <a:solidFill>
                  <a:srgbClr val="000000"/>
                </a:solidFill>
                <a:latin typeface="Calibri"/>
                <a:cs typeface="Calibri"/>
              </a:rPr>
              <a:t>работа </a:t>
            </a:r>
            <a:r>
              <a:rPr lang="bg" sz="1700" dirty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  <a:r>
              <a:rPr lang="bg" sz="1700" err="1">
                <a:solidFill>
                  <a:srgbClr val="000000"/>
                </a:solidFill>
                <a:latin typeface="Calibri"/>
                <a:cs typeface="Calibri"/>
              </a:rPr>
              <a:t>създаване</a:t>
            </a:r>
            <a:r>
              <a:rPr lang="bg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bg" sz="1700" err="1">
                <a:solidFill>
                  <a:srgbClr val="000000"/>
                </a:solidFill>
                <a:latin typeface="Calibri"/>
                <a:cs typeface="Calibri"/>
              </a:rPr>
              <a:t>условия</a:t>
            </a:r>
            <a:r>
              <a:rPr lang="bg" sz="1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bg" sz="1700" err="1">
                <a:solidFill>
                  <a:srgbClr val="000000"/>
                </a:solidFill>
                <a:latin typeface="Calibri"/>
                <a:cs typeface="Calibri"/>
              </a:rPr>
              <a:t>за ефективност </a:t>
            </a:r>
            <a:r>
              <a:rPr lang="bg" sz="1700" dirty="0">
                <a:solidFill>
                  <a:srgbClr val="000000"/>
                </a:solidFill>
                <a:latin typeface="Calibri"/>
                <a:cs typeface="Calibri"/>
              </a:rPr>
              <a:t>на виртуалния екип . В </a:t>
            </a:r>
            <a:r>
              <a:rPr lang="bg" sz="1700" i="1" err="1">
                <a:solidFill>
                  <a:srgbClr val="000000"/>
                </a:solidFill>
                <a:latin typeface="Calibri"/>
                <a:cs typeface="Calibri"/>
              </a:rPr>
              <a:t>електронните книги на Jossey </a:t>
            </a:r>
            <a:r>
              <a:rPr lang="bg" sz="1700" i="1" dirty="0">
                <a:solidFill>
                  <a:srgbClr val="000000"/>
                </a:solidFill>
                <a:latin typeface="Calibri"/>
                <a:cs typeface="Calibri"/>
              </a:rPr>
              <a:t>-Bass </a:t>
            </a:r>
            <a:r>
              <a:rPr lang="bg" sz="1700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bg" sz="1700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https://ci.nii.ac.jp/ncid/BA62890363</a:t>
            </a:r>
            <a:endParaRPr lang="nl-NL" sz="1700" dirty="0">
              <a:latin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sz="1700" dirty="0">
              <a:latin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bg" sz="1700" err="1">
                <a:latin typeface="Calibri"/>
                <a:cs typeface="Calibri"/>
              </a:rPr>
              <a:t>Джеймисън </a:t>
            </a:r>
            <a:r>
              <a:rPr lang="bg" sz="1700" dirty="0">
                <a:latin typeface="Calibri"/>
                <a:cs typeface="Calibri"/>
              </a:rPr>
              <a:t>, И. (2017). Основните положения на </a:t>
            </a:r>
            <a:r>
              <a:rPr lang="bg" sz="1700" err="1">
                <a:latin typeface="Calibri"/>
                <a:cs typeface="Calibri"/>
              </a:rPr>
              <a:t>диалога </a:t>
            </a:r>
            <a:r>
              <a:rPr lang="bg" sz="1700" dirty="0">
                <a:latin typeface="Calibri"/>
                <a:cs typeface="Calibri"/>
              </a:rPr>
              <a:t>: </a:t>
            </a:r>
            <a:r>
              <a:rPr lang="bg" sz="1700" err="1">
                <a:latin typeface="Calibri"/>
                <a:cs typeface="Calibri"/>
              </a:rPr>
              <a:t>Насоки</a:t>
            </a:r>
            <a:r>
              <a:rPr lang="bg" sz="1700" dirty="0">
                <a:latin typeface="Calibri"/>
                <a:cs typeface="Calibri"/>
              </a:rPr>
              <a:t> </a:t>
            </a:r>
            <a:r>
              <a:rPr lang="bg" sz="1700" err="1">
                <a:latin typeface="Calibri"/>
                <a:cs typeface="Calibri"/>
              </a:rPr>
              <a:t>и</a:t>
            </a:r>
            <a:r>
              <a:rPr lang="bg" sz="1700" dirty="0">
                <a:latin typeface="Calibri"/>
                <a:cs typeface="Calibri"/>
              </a:rPr>
              <a:t> </a:t>
            </a:r>
            <a:r>
              <a:rPr lang="bg" sz="1700" err="1">
                <a:latin typeface="Calibri"/>
                <a:cs typeface="Calibri"/>
              </a:rPr>
              <a:t>дейности</a:t>
            </a:r>
            <a:r>
              <a:rPr lang="bg" sz="1700" dirty="0">
                <a:latin typeface="Calibri"/>
                <a:cs typeface="Calibri"/>
              </a:rPr>
              <a:t> </a:t>
            </a:r>
            <a:r>
              <a:rPr lang="bg" sz="1700" err="1">
                <a:latin typeface="Calibri"/>
                <a:cs typeface="Calibri"/>
              </a:rPr>
              <a:t>за </a:t>
            </a:r>
            <a:r>
              <a:rPr lang="bg" sz="1700" dirty="0">
                <a:latin typeface="Calibri"/>
                <a:cs typeface="Calibri"/>
              </a:rPr>
              <a:t>преподаване </a:t>
            </a:r>
            <a:r>
              <a:rPr lang="bg" sz="1700" err="1">
                <a:latin typeface="Calibri"/>
                <a:cs typeface="Calibri"/>
              </a:rPr>
              <a:t>и</a:t>
            </a:r>
            <a:r>
              <a:rPr lang="bg" sz="1700" dirty="0">
                <a:latin typeface="Calibri"/>
                <a:cs typeface="Calibri"/>
              </a:rPr>
              <a:t> </a:t>
            </a:r>
            <a:r>
              <a:rPr lang="bg" sz="1700" err="1">
                <a:latin typeface="Calibri"/>
                <a:cs typeface="Calibri"/>
              </a:rPr>
              <a:t>практикуване</a:t>
            </a:r>
            <a:r>
              <a:rPr lang="bg" sz="1700" dirty="0">
                <a:latin typeface="Calibri"/>
                <a:cs typeface="Calibri"/>
              </a:rPr>
              <a:t> </a:t>
            </a:r>
            <a:r>
              <a:rPr lang="bg" sz="1700" err="1">
                <a:latin typeface="Calibri"/>
                <a:cs typeface="Calibri"/>
              </a:rPr>
              <a:t>диалог</a:t>
            </a:r>
            <a:r>
              <a:rPr lang="bg" sz="1700" dirty="0">
                <a:latin typeface="Calibri"/>
                <a:cs typeface="Calibri"/>
              </a:rPr>
              <a:t> </a:t>
            </a:r>
            <a:r>
              <a:rPr lang="bg" sz="1700" err="1">
                <a:latin typeface="Calibri"/>
                <a:cs typeface="Calibri"/>
              </a:rPr>
              <a:t>с</a:t>
            </a:r>
            <a:r>
              <a:rPr lang="bg" sz="1700" dirty="0">
                <a:latin typeface="Calibri"/>
                <a:cs typeface="Calibri"/>
              </a:rPr>
              <a:t> </a:t>
            </a:r>
            <a:r>
              <a:rPr lang="bg" sz="1700" err="1">
                <a:latin typeface="Calibri"/>
                <a:cs typeface="Calibri"/>
              </a:rPr>
              <a:t>млад</a:t>
            </a:r>
            <a:r>
              <a:rPr lang="bg" sz="1700" dirty="0">
                <a:latin typeface="Calibri"/>
                <a:cs typeface="Calibri"/>
              </a:rPr>
              <a:t> </a:t>
            </a:r>
            <a:r>
              <a:rPr lang="bg" sz="1700" err="1">
                <a:latin typeface="Calibri"/>
                <a:cs typeface="Calibri"/>
              </a:rPr>
              <a:t>хора </a:t>
            </a:r>
            <a:r>
              <a:rPr lang="bg" sz="1700" dirty="0">
                <a:latin typeface="Calibri"/>
                <a:cs typeface="Calibri"/>
              </a:rPr>
              <a:t>. В </a:t>
            </a:r>
            <a:r>
              <a:rPr lang="bg" sz="1700" i="1" err="1">
                <a:latin typeface="Calibri"/>
                <a:cs typeface="Calibri"/>
              </a:rPr>
              <a:t>института </a:t>
            </a:r>
            <a:r>
              <a:rPr lang="bg" sz="1700" i="1" dirty="0">
                <a:latin typeface="Calibri"/>
                <a:cs typeface="Calibri"/>
              </a:rPr>
              <a:t>Тони Блеър </a:t>
            </a:r>
            <a:r>
              <a:rPr lang="bg" sz="1700" i="1" err="1">
                <a:latin typeface="Calibri"/>
                <a:cs typeface="Calibri"/>
              </a:rPr>
              <a:t>за </a:t>
            </a:r>
            <a:r>
              <a:rPr lang="bg" sz="1700" i="1" dirty="0">
                <a:latin typeface="Calibri"/>
                <a:cs typeface="Calibri"/>
              </a:rPr>
              <a:t>глобална промяна </a:t>
            </a:r>
            <a:r>
              <a:rPr lang="bg" sz="1700" dirty="0">
                <a:latin typeface="Calibri"/>
                <a:cs typeface="Calibri"/>
              </a:rPr>
              <a:t>. </a:t>
            </a:r>
            <a:r>
              <a:rPr lang="bg" sz="1700" err="1">
                <a:latin typeface="Calibri"/>
                <a:cs typeface="Calibri"/>
              </a:rPr>
              <a:t>Институт </a:t>
            </a:r>
            <a:r>
              <a:rPr lang="bg" sz="1700" dirty="0">
                <a:latin typeface="Calibri"/>
                <a:cs typeface="Calibri"/>
              </a:rPr>
              <a:t>за глобална промяна на Тони Блеър . </a:t>
            </a:r>
            <a:r>
              <a:rPr lang="bg" sz="1700" dirty="0">
                <a:solidFill>
                  <a:srgbClr val="0563C1"/>
                </a:solidFill>
                <a:latin typeface="Calibri"/>
                <a:cs typeface="Calibri"/>
                <a:hlinkClick r:id="rId6"/>
              </a:rPr>
              <a:t>https://www.institute.global/insights/public-services/essentials-dialogue</a:t>
            </a:r>
            <a:endParaRPr lang="nl-NL" sz="1700">
              <a:solidFill>
                <a:srgbClr val="0563C1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sz="1200" dirty="0">
              <a:solidFill>
                <a:srgbClr val="0563C1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bg" sz="1700" dirty="0">
                <a:latin typeface="Calibri"/>
                <a:cs typeface="Times New Roman"/>
              </a:rPr>
              <a:t>Jones, A., &amp; </a:t>
            </a:r>
            <a:r>
              <a:rPr lang="bg" sz="1700" err="1">
                <a:latin typeface="Calibri"/>
                <a:cs typeface="Times New Roman"/>
              </a:rPr>
              <a:t>Draper </a:t>
            </a:r>
            <a:r>
              <a:rPr lang="bg" sz="1700" dirty="0">
                <a:latin typeface="Calibri"/>
                <a:cs typeface="Times New Roman"/>
              </a:rPr>
              <a:t>, S. ( </a:t>
            </a:r>
            <a:r>
              <a:rPr lang="bg" sz="1700" err="1">
                <a:latin typeface="Calibri"/>
                <a:cs typeface="Times New Roman"/>
              </a:rPr>
              <a:t>nd </a:t>
            </a:r>
            <a:r>
              <a:rPr lang="bg" sz="1700" dirty="0">
                <a:latin typeface="Calibri"/>
                <a:cs typeface="Times New Roman"/>
              </a:rPr>
              <a:t>.). </a:t>
            </a:r>
            <a:r>
              <a:rPr lang="bg" sz="1700" i="1" dirty="0">
                <a:latin typeface="Calibri"/>
                <a:cs typeface="Times New Roman"/>
              </a:rPr>
              <a:t>Помощен лист </a:t>
            </a:r>
            <a:r>
              <a:rPr lang="bg" sz="1700" i="1" err="1">
                <a:latin typeface="Calibri"/>
                <a:cs typeface="Times New Roman"/>
              </a:rPr>
              <a:t>Giblin</a:t>
            </a:r>
            <a:r>
              <a:rPr lang="bg" sz="1700" i="1" dirty="0">
                <a:latin typeface="Calibri"/>
                <a:cs typeface="Times New Roman"/>
              </a:rPr>
              <a:t> Библиотека </a:t>
            </a:r>
            <a:r>
              <a:rPr lang="bg" sz="1700" i="1" err="1">
                <a:latin typeface="Calibri"/>
                <a:cs typeface="Times New Roman"/>
              </a:rPr>
              <a:t>Eunson : междукултурна </a:t>
            </a:r>
            <a:r>
              <a:rPr lang="bg" sz="1700" i="1" dirty="0">
                <a:latin typeface="Calibri"/>
                <a:cs typeface="Times New Roman"/>
              </a:rPr>
              <a:t>комуникация 2 [Публикация в онлайн форум] </a:t>
            </a:r>
            <a:r>
              <a:rPr lang="bg" sz="1700" dirty="0">
                <a:latin typeface="Calibri"/>
                <a:cs typeface="Times New Roman"/>
              </a:rPr>
              <a:t>. Университетът в Мелбърн: </a:t>
            </a:r>
            <a:r>
              <a:rPr lang="bg" sz="1700" err="1">
                <a:latin typeface="Calibri"/>
                <a:cs typeface="Times New Roman"/>
              </a:rPr>
              <a:t>Факултет </a:t>
            </a:r>
            <a:r>
              <a:rPr lang="bg" sz="1700" dirty="0">
                <a:latin typeface="Calibri"/>
                <a:cs typeface="Times New Roman"/>
              </a:rPr>
              <a:t>по бизнес и </a:t>
            </a:r>
            <a:r>
              <a:rPr lang="bg" sz="1700" err="1">
                <a:latin typeface="Calibri"/>
                <a:cs typeface="Times New Roman"/>
              </a:rPr>
              <a:t>икономика </a:t>
            </a:r>
            <a:r>
              <a:rPr lang="bg" sz="1700" dirty="0">
                <a:latin typeface="Calibri"/>
                <a:cs typeface="Times New Roman"/>
              </a:rPr>
              <a:t>. </a:t>
            </a:r>
            <a:r>
              <a:rPr lang="bg" sz="1700" dirty="0">
                <a:solidFill>
                  <a:srgbClr val="0563C1"/>
                </a:solidFill>
                <a:latin typeface="Calibri"/>
                <a:cs typeface="Times New Roman"/>
                <a:hlinkClick r:id="rId7"/>
              </a:rPr>
              <a:t>https://library.unimelb.edu.au/__data/assets/pdf_file/0003/1924095/Intercultural_Communication2.pdf</a:t>
            </a:r>
            <a:endParaRPr lang="nl-NL" sz="1700">
              <a:solidFill>
                <a:srgbClr val="0563C1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sz="1700" dirty="0">
              <a:solidFill>
                <a:srgbClr val="0563C1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sz="1700" dirty="0">
              <a:latin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sz="17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sz="1700" dirty="0">
              <a:latin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sz="1700" dirty="0">
              <a:solidFill>
                <a:srgbClr val="0563C1"/>
              </a:solidFill>
              <a:latin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58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FB71A2-9E47-9AAE-A891-497422DED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 err="1">
                <a:ea typeface="Adobe Gothic Std B"/>
                <a:cs typeface="Calibri"/>
              </a:rPr>
              <a:t>Препратки</a:t>
            </a:r>
            <a:r>
              <a:rPr lang="bg">
                <a:ea typeface="Adobe Gothic Std B"/>
                <a:cs typeface="Calibri"/>
              </a:rPr>
              <a:t> </a:t>
            </a:r>
            <a:r>
              <a:rPr lang="bg" err="1">
                <a:ea typeface="Adobe Gothic Std B"/>
                <a:cs typeface="Calibri"/>
              </a:rPr>
              <a:t>и</a:t>
            </a:r>
            <a:r>
              <a:rPr lang="bg">
                <a:ea typeface="Adobe Gothic Std B"/>
                <a:cs typeface="Calibri"/>
              </a:rPr>
              <a:t> </a:t>
            </a:r>
            <a:r>
              <a:rPr lang="bg" err="1">
                <a:ea typeface="Adobe Gothic Std B"/>
                <a:cs typeface="Calibri"/>
              </a:rPr>
              <a:t>допълнително </a:t>
            </a:r>
            <a:r>
              <a:rPr lang="bg">
                <a:ea typeface="Adobe Gothic Std B"/>
                <a:cs typeface="Calibri"/>
              </a:rPr>
              <a:t>четене (2/2)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D57666-4ECE-CAD6-C1E0-EA42B2C09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10960751" cy="486597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bg" sz="1700" dirty="0" err="1">
                <a:latin typeface="Calibri"/>
                <a:cs typeface="Calibri"/>
              </a:rPr>
              <a:t>Renn </a:t>
            </a:r>
            <a:r>
              <a:rPr lang="bg" sz="1700" dirty="0">
                <a:latin typeface="Calibri"/>
                <a:cs typeface="Calibri"/>
              </a:rPr>
              <a:t>, O., &amp; </a:t>
            </a:r>
            <a:r>
              <a:rPr lang="bg" sz="1700" dirty="0" err="1">
                <a:latin typeface="Calibri"/>
                <a:cs typeface="Calibri"/>
              </a:rPr>
              <a:t>Levine </a:t>
            </a:r>
            <a:r>
              <a:rPr lang="bg" sz="1700" dirty="0">
                <a:latin typeface="Calibri"/>
                <a:cs typeface="Calibri"/>
              </a:rPr>
              <a:t>, D. (1991). </a:t>
            </a:r>
            <a:r>
              <a:rPr lang="bg" sz="1700" dirty="0" err="1">
                <a:latin typeface="Calibri"/>
                <a:cs typeface="Calibri"/>
              </a:rPr>
              <a:t>Достоверност</a:t>
            </a:r>
            <a:r>
              <a:rPr lang="bg" sz="1700" dirty="0">
                <a:latin typeface="Calibri"/>
                <a:cs typeface="Calibri"/>
              </a:rPr>
              <a:t> </a:t>
            </a:r>
            <a:r>
              <a:rPr lang="bg" sz="1700" dirty="0" err="1">
                <a:latin typeface="Calibri"/>
                <a:cs typeface="Calibri"/>
              </a:rPr>
              <a:t>и </a:t>
            </a:r>
            <a:r>
              <a:rPr lang="bg" sz="1700" dirty="0">
                <a:latin typeface="Calibri"/>
                <a:cs typeface="Calibri"/>
              </a:rPr>
              <a:t>доверие в </a:t>
            </a:r>
            <a:r>
              <a:rPr lang="bg" sz="1700" dirty="0" err="1">
                <a:latin typeface="Calibri"/>
                <a:cs typeface="Calibri"/>
              </a:rPr>
              <a:t>комуникацията на риска </a:t>
            </a:r>
            <a:r>
              <a:rPr lang="bg" sz="1700" dirty="0">
                <a:latin typeface="Calibri"/>
                <a:cs typeface="Calibri"/>
              </a:rPr>
              <a:t>. В </a:t>
            </a:r>
            <a:r>
              <a:rPr lang="bg" sz="1700" i="1" dirty="0">
                <a:latin typeface="Calibri"/>
                <a:cs typeface="Calibri"/>
              </a:rPr>
              <a:t>Springer </a:t>
            </a:r>
            <a:r>
              <a:rPr lang="bg" sz="1700" i="1" dirty="0" err="1">
                <a:latin typeface="Calibri"/>
                <a:cs typeface="Calibri"/>
              </a:rPr>
              <a:t>eBooks </a:t>
            </a:r>
            <a:r>
              <a:rPr lang="bg" sz="1700" dirty="0">
                <a:latin typeface="Calibri"/>
                <a:cs typeface="Calibri"/>
              </a:rPr>
              <a:t>(стр. 175–217). </a:t>
            </a:r>
            <a:r>
              <a:rPr lang="bg" sz="1700" u="sng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https://doi.org/10.1007/978-94-009-1952-5_10</a:t>
            </a:r>
            <a:endParaRPr lang="nl-NL" sz="1700">
              <a:latin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sz="1700" dirty="0">
              <a:latin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bg" sz="1700" dirty="0" err="1">
                <a:latin typeface="Calibri"/>
                <a:cs typeface="Calibri"/>
              </a:rPr>
              <a:t>Roca </a:t>
            </a:r>
            <a:r>
              <a:rPr lang="bg" sz="1700" dirty="0">
                <a:latin typeface="Calibri"/>
                <a:cs typeface="Calibri"/>
              </a:rPr>
              <a:t>, E., </a:t>
            </a:r>
            <a:r>
              <a:rPr lang="bg" sz="1700" dirty="0" err="1">
                <a:latin typeface="Calibri"/>
                <a:cs typeface="Calibri"/>
              </a:rPr>
              <a:t>Meridio </a:t>
            </a:r>
            <a:r>
              <a:rPr lang="bg" sz="1700" dirty="0">
                <a:latin typeface="Calibri"/>
                <a:cs typeface="Calibri"/>
              </a:rPr>
              <a:t>, G., Gómez, A., &amp; </a:t>
            </a:r>
            <a:r>
              <a:rPr lang="bg" sz="1700" dirty="0" err="1">
                <a:latin typeface="Calibri"/>
                <a:cs typeface="Calibri"/>
              </a:rPr>
              <a:t>Rodríguez-Oramas </a:t>
            </a:r>
            <a:r>
              <a:rPr lang="bg" sz="1700" dirty="0">
                <a:latin typeface="Calibri"/>
                <a:cs typeface="Calibri"/>
              </a:rPr>
              <a:t>, A. (2022). </a:t>
            </a:r>
            <a:r>
              <a:rPr lang="bg" sz="1700" dirty="0" err="1">
                <a:latin typeface="Calibri"/>
                <a:cs typeface="Calibri"/>
              </a:rPr>
              <a:t>Егалитарен</a:t>
            </a:r>
            <a:r>
              <a:rPr lang="bg" sz="1700" dirty="0">
                <a:latin typeface="Calibri"/>
                <a:cs typeface="Calibri"/>
              </a:rPr>
              <a:t> </a:t>
            </a:r>
            <a:r>
              <a:rPr lang="bg" sz="1700" dirty="0" err="1">
                <a:latin typeface="Calibri"/>
                <a:cs typeface="Calibri"/>
              </a:rPr>
              <a:t>диалог</a:t>
            </a:r>
            <a:r>
              <a:rPr lang="bg" sz="1700" dirty="0">
                <a:latin typeface="Calibri"/>
                <a:cs typeface="Calibri"/>
              </a:rPr>
              <a:t> </a:t>
            </a:r>
            <a:r>
              <a:rPr lang="bg" sz="1700" dirty="0" err="1">
                <a:latin typeface="Calibri"/>
                <a:cs typeface="Calibri"/>
              </a:rPr>
              <a:t>обогатява</a:t>
            </a:r>
            <a:r>
              <a:rPr lang="bg" sz="1700" dirty="0">
                <a:latin typeface="Calibri"/>
                <a:cs typeface="Calibri"/>
              </a:rPr>
              <a:t> </a:t>
            </a:r>
            <a:r>
              <a:rPr lang="bg" sz="1700" dirty="0" err="1">
                <a:latin typeface="Calibri"/>
                <a:cs typeface="Calibri"/>
              </a:rPr>
              <a:t>и двете</a:t>
            </a:r>
            <a:r>
              <a:rPr lang="bg" sz="1700" dirty="0">
                <a:latin typeface="Calibri"/>
                <a:cs typeface="Calibri"/>
              </a:rPr>
              <a:t> </a:t>
            </a:r>
            <a:r>
              <a:rPr lang="bg" sz="1700" dirty="0" err="1">
                <a:latin typeface="Calibri"/>
                <a:cs typeface="Calibri"/>
              </a:rPr>
              <a:t>социално </a:t>
            </a:r>
            <a:r>
              <a:rPr lang="bg" sz="1700" dirty="0">
                <a:latin typeface="Calibri"/>
                <a:cs typeface="Calibri"/>
              </a:rPr>
              <a:t>въздействие </a:t>
            </a:r>
            <a:r>
              <a:rPr lang="bg" sz="1700" dirty="0" err="1">
                <a:latin typeface="Calibri"/>
                <a:cs typeface="Calibri"/>
              </a:rPr>
              <a:t>и </a:t>
            </a:r>
            <a:r>
              <a:rPr lang="bg" sz="1700" dirty="0">
                <a:latin typeface="Calibri"/>
                <a:cs typeface="Calibri"/>
              </a:rPr>
              <a:t>изследователски </a:t>
            </a:r>
            <a:r>
              <a:rPr lang="bg" sz="1700" dirty="0" err="1">
                <a:latin typeface="Calibri"/>
                <a:cs typeface="Calibri"/>
              </a:rPr>
              <a:t>методологии </a:t>
            </a:r>
            <a:r>
              <a:rPr lang="bg" sz="1700" dirty="0">
                <a:latin typeface="Calibri"/>
                <a:cs typeface="Calibri"/>
              </a:rPr>
              <a:t>. </a:t>
            </a:r>
            <a:r>
              <a:rPr lang="bg" sz="1700" i="1" dirty="0">
                <a:latin typeface="Calibri"/>
                <a:cs typeface="Calibri"/>
              </a:rPr>
              <a:t>Международен журнал за </a:t>
            </a:r>
            <a:r>
              <a:rPr lang="bg" sz="1700" i="1" dirty="0" err="1">
                <a:latin typeface="Calibri"/>
                <a:cs typeface="Calibri"/>
              </a:rPr>
              <a:t>качество</a:t>
            </a:r>
            <a:r>
              <a:rPr lang="bg" sz="1700" i="1" dirty="0">
                <a:latin typeface="Calibri"/>
                <a:cs typeface="Calibri"/>
              </a:rPr>
              <a:t> </a:t>
            </a:r>
            <a:r>
              <a:rPr lang="bg" sz="1700" i="1" dirty="0" err="1">
                <a:latin typeface="Calibri"/>
                <a:cs typeface="Calibri"/>
              </a:rPr>
              <a:t>Методи </a:t>
            </a:r>
            <a:r>
              <a:rPr lang="bg" sz="1700" dirty="0">
                <a:latin typeface="Calibri"/>
                <a:cs typeface="Calibri"/>
              </a:rPr>
              <a:t>, </a:t>
            </a:r>
            <a:r>
              <a:rPr lang="bg" sz="1700" i="1" dirty="0">
                <a:latin typeface="Calibri"/>
                <a:cs typeface="Calibri"/>
              </a:rPr>
              <a:t>21 </a:t>
            </a:r>
            <a:r>
              <a:rPr lang="bg" sz="1700" dirty="0">
                <a:latin typeface="Calibri"/>
                <a:cs typeface="Calibri"/>
              </a:rPr>
              <a:t>, 160940692210744. </a:t>
            </a:r>
            <a:r>
              <a:rPr lang="bg" sz="1700" u="sng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https://doi.org/10.1177/16094069221074442</a:t>
            </a:r>
            <a:endParaRPr lang="nl-NL" sz="1700">
              <a:latin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sz="1700" dirty="0">
              <a:latin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bg" sz="1700" dirty="0">
                <a:latin typeface="Calibri"/>
                <a:cs typeface="Times New Roman"/>
              </a:rPr>
              <a:t>Томас, А., </a:t>
            </a:r>
            <a:r>
              <a:rPr lang="bg" sz="1700" dirty="0" err="1">
                <a:latin typeface="Calibri"/>
                <a:cs typeface="Times New Roman"/>
              </a:rPr>
              <a:t>Кинаст </a:t>
            </a:r>
            <a:r>
              <a:rPr lang="bg" sz="1700" dirty="0">
                <a:latin typeface="Calibri"/>
                <a:cs typeface="Times New Roman"/>
              </a:rPr>
              <a:t>, Е. и </a:t>
            </a:r>
            <a:r>
              <a:rPr lang="bg" sz="1700" dirty="0" err="1">
                <a:latin typeface="Calibri"/>
                <a:cs typeface="Times New Roman"/>
              </a:rPr>
              <a:t>Шрол-Махл </a:t>
            </a:r>
            <a:r>
              <a:rPr lang="bg" sz="1700" dirty="0">
                <a:latin typeface="Calibri"/>
                <a:cs typeface="Times New Roman"/>
              </a:rPr>
              <a:t>, С. (2010). </a:t>
            </a:r>
            <a:r>
              <a:rPr lang="bg" sz="1700" i="1" dirty="0" err="1">
                <a:latin typeface="Calibri"/>
                <a:cs typeface="Times New Roman"/>
              </a:rPr>
              <a:t>Наръчник </a:t>
            </a:r>
            <a:r>
              <a:rPr lang="bg" sz="1700" i="1" dirty="0">
                <a:latin typeface="Calibri"/>
                <a:cs typeface="Times New Roman"/>
              </a:rPr>
              <a:t>по </a:t>
            </a:r>
            <a:r>
              <a:rPr lang="bg" sz="1700" i="1" dirty="0" err="1">
                <a:latin typeface="Calibri"/>
                <a:cs typeface="Times New Roman"/>
              </a:rPr>
              <a:t>междукултурна </a:t>
            </a:r>
            <a:r>
              <a:rPr lang="bg" sz="1700" i="1" dirty="0">
                <a:latin typeface="Calibri"/>
                <a:cs typeface="Times New Roman"/>
              </a:rPr>
              <a:t>комуникация </a:t>
            </a:r>
            <a:r>
              <a:rPr lang="bg" sz="1700" i="1" dirty="0" err="1">
                <a:latin typeface="Calibri"/>
                <a:cs typeface="Times New Roman"/>
              </a:rPr>
              <a:t>и </a:t>
            </a:r>
            <a:r>
              <a:rPr lang="bg" sz="1700" i="1" dirty="0">
                <a:latin typeface="Calibri"/>
                <a:cs typeface="Times New Roman"/>
              </a:rPr>
              <a:t>сътрудничество </a:t>
            </a:r>
            <a:r>
              <a:rPr lang="bg" sz="1700" dirty="0">
                <a:latin typeface="Calibri"/>
                <a:cs typeface="Times New Roman"/>
              </a:rPr>
              <a:t>. </a:t>
            </a:r>
            <a:r>
              <a:rPr lang="bg" sz="1700" dirty="0">
                <a:solidFill>
                  <a:srgbClr val="0563C1"/>
                </a:solidFill>
                <a:latin typeface="Calibri"/>
                <a:cs typeface="Times New Roman"/>
                <a:hlinkClick r:id="rId5"/>
              </a:rPr>
              <a:t>https://doi.org/10.13109/9783666403279</a:t>
            </a:r>
            <a:endParaRPr lang="nl-NL" sz="1700">
              <a:latin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sz="1700" dirty="0">
              <a:latin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bg" sz="1700" dirty="0">
                <a:latin typeface="Calibri"/>
                <a:cs typeface="Times New Roman"/>
              </a:rPr>
              <a:t>ЮНЕСКО. (2016). </a:t>
            </a:r>
            <a:r>
              <a:rPr lang="bg" sz="1700" i="1" dirty="0">
                <a:latin typeface="Calibri"/>
                <a:cs typeface="Times New Roman"/>
              </a:rPr>
              <a:t>Ръководство </a:t>
            </a:r>
            <a:r>
              <a:rPr lang="bg" sz="1700" i="1" err="1">
                <a:latin typeface="Calibri"/>
                <a:cs typeface="Times New Roman"/>
              </a:rPr>
              <a:t>за учители </a:t>
            </a:r>
            <a:r>
              <a:rPr lang="bg" sz="1700" i="1" dirty="0">
                <a:latin typeface="Calibri"/>
                <a:cs typeface="Times New Roman"/>
              </a:rPr>
              <a:t>относно </a:t>
            </a:r>
            <a:r>
              <a:rPr lang="bg" sz="1700" i="1" err="1">
                <a:latin typeface="Calibri"/>
                <a:cs typeface="Times New Roman"/>
              </a:rPr>
              <a:t>превенцията </a:t>
            </a:r>
            <a:r>
              <a:rPr lang="bg" sz="1700" i="1" dirty="0">
                <a:latin typeface="Calibri"/>
                <a:cs typeface="Times New Roman"/>
              </a:rPr>
              <a:t>на насилствения </a:t>
            </a:r>
            <a:r>
              <a:rPr lang="bg" sz="1700" i="1" err="1">
                <a:latin typeface="Calibri"/>
                <a:cs typeface="Times New Roman"/>
              </a:rPr>
              <a:t>екстремизъм </a:t>
            </a:r>
            <a:r>
              <a:rPr lang="bg" sz="1700" dirty="0">
                <a:latin typeface="Calibri"/>
                <a:cs typeface="Times New Roman"/>
              </a:rPr>
              <a:t>. Организация на обединените нации </a:t>
            </a:r>
            <a:r>
              <a:rPr lang="bg" sz="1700" err="1">
                <a:latin typeface="Calibri"/>
                <a:cs typeface="Times New Roman"/>
              </a:rPr>
              <a:t>за образование </a:t>
            </a:r>
            <a:r>
              <a:rPr lang="bg" sz="1700" dirty="0">
                <a:latin typeface="Calibri"/>
                <a:cs typeface="Times New Roman"/>
              </a:rPr>
              <a:t>, </a:t>
            </a:r>
            <a:r>
              <a:rPr lang="bg" sz="1700" err="1">
                <a:latin typeface="Calibri"/>
                <a:cs typeface="Times New Roman"/>
              </a:rPr>
              <a:t>наука</a:t>
            </a:r>
            <a:r>
              <a:rPr lang="bg" sz="1700" dirty="0">
                <a:latin typeface="Calibri"/>
                <a:cs typeface="Times New Roman"/>
              </a:rPr>
              <a:t> </a:t>
            </a:r>
            <a:r>
              <a:rPr lang="bg" sz="1700" err="1">
                <a:latin typeface="Calibri"/>
                <a:cs typeface="Times New Roman"/>
              </a:rPr>
              <a:t>и</a:t>
            </a:r>
            <a:r>
              <a:rPr lang="bg" sz="1700" dirty="0">
                <a:latin typeface="Calibri"/>
                <a:cs typeface="Times New Roman"/>
              </a:rPr>
              <a:t> </a:t>
            </a:r>
            <a:r>
              <a:rPr lang="bg" sz="1700" err="1">
                <a:latin typeface="Calibri"/>
                <a:cs typeface="Times New Roman"/>
              </a:rPr>
              <a:t>Културен</a:t>
            </a:r>
            <a:r>
              <a:rPr lang="bg" sz="1700" dirty="0">
                <a:latin typeface="Calibri"/>
                <a:cs typeface="Times New Roman"/>
              </a:rPr>
              <a:t> </a:t>
            </a:r>
            <a:r>
              <a:rPr lang="bg" sz="1700" err="1">
                <a:latin typeface="Calibri"/>
                <a:cs typeface="Times New Roman"/>
              </a:rPr>
              <a:t>организация </a:t>
            </a:r>
            <a:r>
              <a:rPr lang="bg" sz="1700" dirty="0">
                <a:latin typeface="Calibri"/>
                <a:cs typeface="Times New Roman"/>
              </a:rPr>
              <a:t>. </a:t>
            </a:r>
            <a:r>
              <a:rPr lang="bg" sz="1700" dirty="0">
                <a:solidFill>
                  <a:srgbClr val="0563C1"/>
                </a:solidFill>
                <a:latin typeface="Calibri"/>
                <a:cs typeface="Times New Roman"/>
                <a:hlinkClick r:id="rId6"/>
              </a:rPr>
              <a:t>https://doi.org/10.54675/xrjk7971</a:t>
            </a:r>
            <a:endParaRPr lang="nl-NL" sz="1700">
              <a:latin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sz="1700" dirty="0">
              <a:latin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bg" sz="1700" err="1">
                <a:latin typeface="Calibri"/>
                <a:cs typeface="Times New Roman"/>
              </a:rPr>
              <a:t>Уолтън </a:t>
            </a:r>
            <a:r>
              <a:rPr lang="bg" sz="1700" dirty="0">
                <a:latin typeface="Calibri"/>
                <a:cs typeface="Times New Roman"/>
              </a:rPr>
              <a:t>, Д. (2010). Диалогичен модел </a:t>
            </a:r>
            <a:r>
              <a:rPr lang="bg" sz="1700" err="1">
                <a:latin typeface="Calibri"/>
                <a:cs typeface="Times New Roman"/>
              </a:rPr>
              <a:t>на </a:t>
            </a:r>
            <a:r>
              <a:rPr lang="bg" sz="1700" dirty="0">
                <a:latin typeface="Calibri"/>
                <a:cs typeface="Times New Roman"/>
              </a:rPr>
              <a:t>вярата. </a:t>
            </a:r>
            <a:r>
              <a:rPr lang="bg" sz="1700" i="1" dirty="0">
                <a:latin typeface="Calibri"/>
                <a:cs typeface="Times New Roman"/>
              </a:rPr>
              <a:t>Аргумент и </a:t>
            </a:r>
            <a:r>
              <a:rPr lang="bg" sz="1700" i="1" err="1">
                <a:latin typeface="Calibri"/>
                <a:cs typeface="Times New Roman"/>
              </a:rPr>
              <a:t>изчисление </a:t>
            </a:r>
            <a:r>
              <a:rPr lang="bg" sz="1700" dirty="0">
                <a:latin typeface="Calibri"/>
                <a:cs typeface="Times New Roman"/>
              </a:rPr>
              <a:t>, </a:t>
            </a:r>
            <a:r>
              <a:rPr lang="bg" sz="1700" i="1" dirty="0">
                <a:latin typeface="Calibri"/>
                <a:cs typeface="Times New Roman"/>
              </a:rPr>
              <a:t>1 </a:t>
            </a:r>
            <a:r>
              <a:rPr lang="bg" sz="1700" dirty="0">
                <a:latin typeface="Calibri"/>
                <a:cs typeface="Times New Roman"/>
              </a:rPr>
              <a:t>(1), 23–46. </a:t>
            </a:r>
            <a:r>
              <a:rPr lang="bg" sz="1700" dirty="0">
                <a:latin typeface="Calibri"/>
                <a:cs typeface="Times New Roman"/>
                <a:hlinkClick r:id="rId7"/>
              </a:rPr>
              <a:t>https://doi.org/10.1080/19462160903494576</a:t>
            </a:r>
            <a:endParaRPr lang="nl-NL" sz="17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191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E2D38E87-33DB-46E9-933D-FDECBD9456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93" y="-277185"/>
            <a:ext cx="11857935" cy="1782763"/>
          </a:xfrm>
        </p:spPr>
        <p:txBody>
          <a:bodyPr anchor="b">
            <a:normAutofit/>
          </a:bodyPr>
          <a:lstStyle/>
          <a:p>
            <a:pPr algn="ctr"/>
            <a:r>
              <a:rPr lang="bg" sz="5400"/>
              <a:t>Модули</a:t>
            </a:r>
            <a:endParaRPr lang="el-GR" sz="5400"/>
          </a:p>
        </p:txBody>
      </p:sp>
      <p:graphicFrame>
        <p:nvGraphicFramePr>
          <p:cNvPr id="8" name="Diagram 5">
            <a:extLst>
              <a:ext uri="{FF2B5EF4-FFF2-40B4-BE49-F238E27FC236}">
                <a16:creationId xmlns:a16="http://schemas.microsoft.com/office/drawing/2014/main" id="{654CCD75-E89A-4C6C-BF75-D840AD7262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9122941"/>
              </p:ext>
            </p:extLst>
          </p:nvPr>
        </p:nvGraphicFramePr>
        <p:xfrm>
          <a:off x="791283" y="2162175"/>
          <a:ext cx="4961817" cy="3443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Γραφικό 6">
            <a:extLst>
              <a:ext uri="{FF2B5EF4-FFF2-40B4-BE49-F238E27FC236}">
                <a16:creationId xmlns:a16="http://schemas.microsoft.com/office/drawing/2014/main" id="{5E0860D2-CD37-7A1F-1396-B964A1B9D3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5504" y="46380"/>
            <a:ext cx="2839621" cy="708203"/>
          </a:xfrm>
          <a:prstGeom prst="rect">
            <a:avLst/>
          </a:prstGeom>
        </p:spPr>
      </p:pic>
      <p:graphicFrame>
        <p:nvGraphicFramePr>
          <p:cNvPr id="9" name="Διάγραμμα 5">
            <a:extLst>
              <a:ext uri="{FF2B5EF4-FFF2-40B4-BE49-F238E27FC236}">
                <a16:creationId xmlns:a16="http://schemas.microsoft.com/office/drawing/2014/main" id="{0F6221FA-CCBB-7318-4AB1-8EA358DD8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2793049"/>
              </p:ext>
            </p:extLst>
          </p:nvPr>
        </p:nvGraphicFramePr>
        <p:xfrm>
          <a:off x="6334272" y="1667420"/>
          <a:ext cx="4961817" cy="4527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0" name="Εικόνα 19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505"/>
            <a:ext cx="2798546" cy="61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>
            <a:extLst>
              <a:ext uri="{FF2B5EF4-FFF2-40B4-BE49-F238E27FC236}">
                <a16:creationId xmlns:a16="http://schemas.microsoft.com/office/drawing/2014/main" id="{807C98D1-01AE-4DFA-9C42-DDBEB533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736" y="2433105"/>
            <a:ext cx="2612304" cy="2612304"/>
          </a:xfrm>
          <a:prstGeom prst="rect">
            <a:avLst/>
          </a:prstGeom>
        </p:spPr>
      </p:pic>
      <p:sp>
        <p:nvSpPr>
          <p:cNvPr id="24" name="Τίτλος 6">
            <a:extLst>
              <a:ext uri="{FF2B5EF4-FFF2-40B4-BE49-F238E27FC236}">
                <a16:creationId xmlns:a16="http://schemas.microsoft.com/office/drawing/2014/main" id="{88F39797-8ECA-4CC0-ADFC-28793E1CA72E}"/>
              </a:ext>
            </a:extLst>
          </p:cNvPr>
          <p:cNvSpPr txBox="1">
            <a:spLocks/>
          </p:cNvSpPr>
          <p:nvPr/>
        </p:nvSpPr>
        <p:spPr>
          <a:xfrm>
            <a:off x="3210313" y="4867475"/>
            <a:ext cx="5391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000" kern="1200" dirty="0">
                <a:solidFill>
                  <a:srgbClr val="7030A0"/>
                </a:solidFill>
                <a:latin typeface="Gill Sans Ultra Bold" panose="020B0A02020104020203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bg" sz="3200" b="1">
                <a:solidFill>
                  <a:schemeClr val="bg1"/>
                </a:solidFill>
                <a:latin typeface="+mj-lt"/>
              </a:rPr>
              <a:t>Честито! </a:t>
            </a:r>
            <a:r>
              <a:rPr lang="en-US" sz="2800" b="1">
                <a:solidFill>
                  <a:schemeClr val="bg1"/>
                </a:solidFill>
                <a:latin typeface="+mj-lt"/>
              </a:rPr>
              <a:t/>
            </a:r>
            <a:br>
              <a:rPr lang="en-US" sz="2800" b="1">
                <a:solidFill>
                  <a:schemeClr val="bg1"/>
                </a:solidFill>
                <a:latin typeface="+mj-lt"/>
              </a:rPr>
            </a:br>
            <a:r>
              <a:rPr lang="bg" b="1">
                <a:solidFill>
                  <a:schemeClr val="bg1"/>
                </a:solidFill>
                <a:latin typeface="+mj-lt"/>
              </a:rPr>
              <a:t>Завършихте тази част</a:t>
            </a:r>
            <a:endParaRPr lang="en-US" sz="2800" b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20CF07E-63BD-943B-4C02-57982ED82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373" y="6234021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Ορθογώνιο 5">
            <a:extLst>
              <a:ext uri="{FF2B5EF4-FFF2-40B4-BE49-F238E27FC236}">
                <a16:creationId xmlns:a16="http://schemas.microsoft.com/office/drawing/2014/main" id="{44116D37-2457-87B8-D92F-855339CFE361}"/>
              </a:ext>
            </a:extLst>
          </p:cNvPr>
          <p:cNvSpPr/>
          <p:nvPr/>
        </p:nvSpPr>
        <p:spPr>
          <a:xfrm>
            <a:off x="2733039" y="6258631"/>
            <a:ext cx="7849467" cy="632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bg" sz="1100" b="0" i="0" dirty="0">
                <a:latin typeface="+mj-lt"/>
              </a:rPr>
              <a:t>Финансиран от Европейския съюз. Изразените възгледи и мнения обаче са само на автора(ите) и не отразяват непременно тези на Европейския съюз или Европейската изпълнителна агенция за образование и култура (EACEA). Нито Европейският съюз, нито EACEA могат да носят отговорност за тях.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830B8B-25B5-4DAD-5AA5-C563F5FA4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0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 sz="2200" b="1"/>
              <a:t>Цели</a:t>
            </a:r>
            <a:endParaRPr lang="el-GR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A8A9FD9A-D149-4CB3-A9BB-556DD2E24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rgbClr val="95C11F"/>
              </a:buClr>
              <a:buNone/>
            </a:pPr>
            <a:endParaRPr lang="en-GB" dirty="0"/>
          </a:p>
          <a:p>
            <a:pPr marL="0" indent="0">
              <a:buClr>
                <a:srgbClr val="95C11F"/>
              </a:buClr>
              <a:buNone/>
            </a:pPr>
            <a:endParaRPr lang="en-GB" dirty="0">
              <a:cs typeface="Calibri"/>
            </a:endParaRPr>
          </a:p>
          <a:p>
            <a:pPr>
              <a:buClr>
                <a:srgbClr val="95C11F"/>
              </a:buClr>
            </a:pPr>
            <a:r>
              <a:rPr lang="bg" dirty="0"/>
              <a:t>Да се създаде разбиране защо диалогът е важен, както като цяло, така и в контекста на справянето с дезинформацията</a:t>
            </a:r>
            <a:endParaRPr lang="en-GB" dirty="0">
              <a:ea typeface="Calibri"/>
              <a:cs typeface="Calibri"/>
            </a:endParaRPr>
          </a:p>
          <a:p>
            <a:pPr>
              <a:buClr>
                <a:srgbClr val="95C11F"/>
              </a:buClr>
            </a:pPr>
            <a:r>
              <a:rPr lang="bg" dirty="0"/>
              <a:t>Да обясни важните основи на диалога</a:t>
            </a:r>
            <a:endParaRPr lang="en-GB" dirty="0">
              <a:cs typeface="Calibri"/>
            </a:endParaRPr>
          </a:p>
          <a:p>
            <a:pPr>
              <a:buClr>
                <a:srgbClr val="95C11F"/>
              </a:buClr>
            </a:pPr>
            <a:r>
              <a:rPr lang="bg" dirty="0"/>
              <a:t>Да се изградят умения за създаване на ефективен диалог</a:t>
            </a:r>
          </a:p>
          <a:p>
            <a:pPr>
              <a:buClr>
                <a:srgbClr val="95C11F"/>
              </a:buClr>
            </a:pPr>
            <a:r>
              <a:rPr lang="bg" dirty="0"/>
              <a:t>Да се изчистят трудностите в междукултурната комуникация</a:t>
            </a:r>
            <a:endParaRPr lang="en-GB" dirty="0">
              <a:cs typeface="Calibri"/>
            </a:endParaRPr>
          </a:p>
        </p:txBody>
      </p:sp>
      <p:pic>
        <p:nvPicPr>
          <p:cNvPr id="15" name="Γραφικό 14" descr="Στόχος με συμπαγές γέμισμα">
            <a:extLst>
              <a:ext uri="{FF2B5EF4-FFF2-40B4-BE49-F238E27FC236}">
                <a16:creationId xmlns:a16="http://schemas.microsoft.com/office/drawing/2014/main" id="{4313419D-52B3-4469-9529-313D9EB0A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412367" y="2213810"/>
            <a:ext cx="3779633" cy="377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Wolk 16">
            <a:extLst>
              <a:ext uri="{FF2B5EF4-FFF2-40B4-BE49-F238E27FC236}">
                <a16:creationId xmlns:a16="http://schemas.microsoft.com/office/drawing/2014/main" id="{10901C1E-E356-FC6B-133D-D8F4EF32C221}"/>
              </a:ext>
            </a:extLst>
          </p:cNvPr>
          <p:cNvSpPr/>
          <p:nvPr/>
        </p:nvSpPr>
        <p:spPr>
          <a:xfrm>
            <a:off x="7540636" y="1512387"/>
            <a:ext cx="4306372" cy="3156155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Afbeelding met tekst, Lettertype, Houten blok, Rechthoek&#10;&#10;Automatisch gegenereerde beschrijving">
            <a:extLst>
              <a:ext uri="{FF2B5EF4-FFF2-40B4-BE49-F238E27FC236}">
                <a16:creationId xmlns:a16="http://schemas.microsoft.com/office/drawing/2014/main" id="{EBC6C1D7-1DE0-BFBF-405F-CF0016C13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36" y="4668279"/>
            <a:ext cx="4599269" cy="2403489"/>
          </a:xfrm>
          <a:prstGeom prst="rect">
            <a:avLst/>
          </a:prstGeom>
        </p:spPr>
      </p:pic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 err="1"/>
              <a:t>Противодействие на </a:t>
            </a:r>
            <a:r>
              <a:rPr lang="bg"/>
              <a:t>вярата в информационното разстройство</a:t>
            </a:r>
            <a:endParaRPr lang="en-US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1799999"/>
            <a:ext cx="6861753" cy="486597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" sz="2100" dirty="0">
                <a:solidFill>
                  <a:srgbClr val="333333"/>
                </a:solidFill>
              </a:rPr>
              <a:t>Противодействието на вярата в информационното разстройство може да се окаже предизвикателство в някои случаи, тъй като </a:t>
            </a:r>
            <a:r>
              <a:rPr lang="bg" sz="2100" b="1" dirty="0">
                <a:solidFill>
                  <a:srgbClr val="333333"/>
                </a:solidFill>
              </a:rPr>
              <a:t>вярванията </a:t>
            </a:r>
            <a:r>
              <a:rPr lang="bg" sz="2100" dirty="0">
                <a:solidFill>
                  <a:srgbClr val="333333"/>
                </a:solidFill>
              </a:rPr>
              <a:t>по дефиниция са стабилни идеи, които </a:t>
            </a:r>
            <a:r>
              <a:rPr lang="bg" sz="2100" b="1" dirty="0">
                <a:solidFill>
                  <a:srgbClr val="333333"/>
                </a:solidFill>
              </a:rPr>
              <a:t>не се променят лесно </a:t>
            </a:r>
            <a:r>
              <a:rPr lang="bg" sz="2100" dirty="0">
                <a:solidFill>
                  <a:srgbClr val="333333"/>
                </a:solidFill>
              </a:rPr>
              <a:t>. Това може да се различава за всеки човек и за вяра, в зависимост от силата на вярата.</a:t>
            </a:r>
            <a:endParaRPr lang="en-GB" sz="2100" dirty="0">
              <a:solidFill>
                <a:srgbClr val="333333"/>
              </a:solidFill>
              <a:cs typeface="Calibri" panose="020F0502020204030204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bg" sz="2100" dirty="0">
                <a:solidFill>
                  <a:srgbClr val="333333"/>
                </a:solidFill>
              </a:rPr>
              <a:t>Например, някои хора просто са дезинформирани и са отворени към други гледни точки. Някои други обаче могат да имат по-радикални, затворени вярвания. Това може да се случи, когато човек е част от ехокамера например.</a:t>
            </a:r>
            <a:endParaRPr lang="en-GB" sz="2100" dirty="0">
              <a:solidFill>
                <a:srgbClr val="333333"/>
              </a:solidFill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bg" sz="2100" b="0" i="0" dirty="0">
                <a:solidFill>
                  <a:srgbClr val="333333"/>
                </a:solidFill>
                <a:effectLst/>
              </a:rPr>
              <a:t>И в двата случая, но особено в последния, е </a:t>
            </a:r>
            <a:r>
              <a:rPr lang="bg" sz="2100" b="1" i="0" dirty="0">
                <a:solidFill>
                  <a:srgbClr val="333333"/>
                </a:solidFill>
                <a:effectLst/>
              </a:rPr>
              <a:t>от решаващо значение да се участва в диалог </a:t>
            </a:r>
            <a:r>
              <a:rPr lang="bg" sz="2100" b="0" i="0" dirty="0">
                <a:solidFill>
                  <a:srgbClr val="333333"/>
                </a:solidFill>
                <a:effectLst/>
              </a:rPr>
              <a:t>.</a:t>
            </a:r>
            <a:r>
              <a:rPr lang="bg" sz="2100" dirty="0">
                <a:solidFill>
                  <a:srgbClr val="333333"/>
                </a:solidFill>
              </a:rPr>
              <a:t> </a:t>
            </a:r>
            <a:endParaRPr lang="en-GB" sz="2100" b="0" i="0" dirty="0">
              <a:solidFill>
                <a:srgbClr val="333333"/>
              </a:solidFill>
              <a:effectLst/>
              <a:cs typeface="Calibri"/>
            </a:endParaRPr>
          </a:p>
        </p:txBody>
      </p:sp>
      <p:sp>
        <p:nvSpPr>
          <p:cNvPr id="11" name="Ορθογώνιο 1">
            <a:extLst>
              <a:ext uri="{FF2B5EF4-FFF2-40B4-BE49-F238E27FC236}">
                <a16:creationId xmlns:a16="http://schemas.microsoft.com/office/drawing/2014/main" id="{E314B2E6-0586-408E-8D1A-41287EF3B8C4}"/>
              </a:ext>
            </a:extLst>
          </p:cNvPr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" sz="1200">
                <a:hlinkClick r:id="rId4"/>
              </a:rPr>
              <a:t>Дефиниция на ехокамерата на източника </a:t>
            </a:r>
            <a:r>
              <a:rPr lang="bg" sz="1200"/>
              <a:t>| </a:t>
            </a:r>
            <a:r>
              <a:rPr lang="bg" sz="1200">
                <a:hlinkClick r:id="rId5"/>
              </a:rPr>
              <a:t>Определение на убеждението на източника </a:t>
            </a:r>
            <a:r>
              <a:rPr lang="bg" sz="1200"/>
              <a:t>| </a:t>
            </a:r>
            <a:r>
              <a:rPr lang="bg" sz="1200">
                <a:hlinkClick r:id="rId6"/>
              </a:rPr>
              <a:t>Изходно изображение</a:t>
            </a:r>
            <a:endParaRPr lang="en-US" sz="120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1373DBC-E032-BBAE-19D9-564131D51EE5}"/>
              </a:ext>
            </a:extLst>
          </p:cNvPr>
          <p:cNvSpPr txBox="1"/>
          <p:nvPr/>
        </p:nvSpPr>
        <p:spPr>
          <a:xfrm>
            <a:off x="8394376" y="1961986"/>
            <a:ext cx="2891787" cy="209288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bg" sz="1400" i="1" dirty="0">
                <a:solidFill>
                  <a:schemeClr val="bg1"/>
                </a:solidFill>
              </a:rPr>
              <a:t>Ехо камера</a:t>
            </a:r>
            <a:endParaRPr lang="nl-NL" sz="1400" i="1" dirty="0">
              <a:solidFill>
                <a:schemeClr val="bg1"/>
              </a:solidFill>
            </a:endParaRPr>
          </a:p>
          <a:p>
            <a:pPr algn="ctr"/>
            <a:endParaRPr lang="nl-NL" sz="1400" i="1" dirty="0">
              <a:solidFill>
                <a:schemeClr val="bg1"/>
              </a:solidFill>
            </a:endParaRPr>
          </a:p>
          <a:p>
            <a:pPr algn="ctr"/>
            <a:r>
              <a:rPr lang="bg" sz="1400" dirty="0">
                <a:solidFill>
                  <a:schemeClr val="bg1"/>
                </a:solidFill>
                <a:effectLst/>
              </a:rPr>
              <a:t>среда, в която човек се сблъсква само с вярвания или мнения, които съвпадат с неговите собствени, така че съществуващите му възгледи се затвърждават и не се разглеждат алтернативни идеи.</a:t>
            </a:r>
          </a:p>
          <a:p>
            <a:pPr algn="ctr"/>
            <a:endParaRPr lang="nl-NL" u="sng" dirty="0"/>
          </a:p>
        </p:txBody>
      </p:sp>
    </p:spTree>
    <p:extLst>
      <p:ext uri="{BB962C8B-B14F-4D97-AF65-F5344CB8AC3E}">
        <p14:creationId xmlns:p14="http://schemas.microsoft.com/office/powerpoint/2010/main" val="281783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0E417-1500-F32F-863B-87B56E201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/>
              <a:t>Значението на </a:t>
            </a:r>
            <a:r>
              <a:rPr lang="bg" err="1"/>
              <a:t>диалога 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E1A4B8-F436-9C1B-D047-64A52FCC8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71469"/>
            <a:ext cx="5852132" cy="486597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bg" sz="2200" dirty="0"/>
              <a:t>За да „променят нечие мнение“ относно определени вярвания или идеи, те трябва да </a:t>
            </a:r>
            <a:r>
              <a:rPr lang="bg" sz="2200" b="1" dirty="0"/>
              <a:t>влязат в контакт с други гледни точки, факти, прозрения и нагласи </a:t>
            </a:r>
            <a:r>
              <a:rPr lang="bg" sz="2200" dirty="0"/>
              <a:t>. Разговорът с тях е много добър начин да предложите тези перспективи.</a:t>
            </a:r>
            <a:endParaRPr lang="nl-NL" sz="2200" dirty="0">
              <a:cs typeface="Calibri" panose="020F0502020204030204"/>
            </a:endParaRPr>
          </a:p>
          <a:p>
            <a:pPr marL="0" indent="0">
              <a:buNone/>
            </a:pPr>
            <a:r>
              <a:rPr lang="bg" sz="2200" dirty="0"/>
              <a:t>В случай на вяра в информационно разстройство, човек може да се обърне към чувства, идеи и факти на лично ниво чрез разговори, за да се надяваме да противодейства на техните нагласи, основани на лъжи.</a:t>
            </a:r>
            <a:endParaRPr lang="nl-NL" sz="2200" dirty="0">
              <a:cs typeface="Calibri"/>
            </a:endParaRPr>
          </a:p>
          <a:p>
            <a:pPr marL="0" indent="0">
              <a:buNone/>
            </a:pPr>
            <a:endParaRPr lang="nl-NL" sz="2200" dirty="0">
              <a:cs typeface="Calibri"/>
            </a:endParaRPr>
          </a:p>
          <a:p>
            <a:pPr marL="0" indent="0">
              <a:buNone/>
            </a:pPr>
            <a:r>
              <a:rPr lang="bg" sz="2200" dirty="0"/>
              <a:t>Не всеки диалог обаче има същия ефект...</a:t>
            </a:r>
            <a:endParaRPr lang="nl-NL" sz="2200" dirty="0">
              <a:cs typeface="Calibri"/>
            </a:endParaRPr>
          </a:p>
          <a:p>
            <a:pPr marL="0" indent="0" algn="just">
              <a:buNone/>
            </a:pPr>
            <a:endParaRPr lang="nl-NL" dirty="0">
              <a:cs typeface="Calibri" panose="020F0502020204030204"/>
            </a:endParaRPr>
          </a:p>
        </p:txBody>
      </p:sp>
      <p:pic>
        <p:nvPicPr>
          <p:cNvPr id="4" name="Afbeelding 3" descr="Afbeelding met tekenfilm, clipart, Tekenfilm, emoticon&#10;&#10;Automatisch gegenereerde beschrijving">
            <a:extLst>
              <a:ext uri="{FF2B5EF4-FFF2-40B4-BE49-F238E27FC236}">
                <a16:creationId xmlns:a16="http://schemas.microsoft.com/office/drawing/2014/main" id="{CEB49409-A33F-1C1B-992D-82BA47F3F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00" y="1496509"/>
            <a:ext cx="4763831" cy="47638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4FF40C-B3FD-7278-B50A-37C1E2177553}"/>
              </a:ext>
            </a:extLst>
          </p:cNvPr>
          <p:cNvSpPr txBox="1"/>
          <p:nvPr/>
        </p:nvSpPr>
        <p:spPr>
          <a:xfrm>
            <a:off x="5740074" y="6452780"/>
            <a:ext cx="62080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bg" sz="1200" b="0" i="0" dirty="0">
                <a:solidFill>
                  <a:srgbClr val="5F7D95"/>
                </a:solidFill>
                <a:effectLst/>
                <a:latin typeface="Proxima Nova"/>
              </a:rPr>
              <a:t>изображение: Flaticon.com | </a:t>
            </a:r>
            <a:r>
              <a:rPr lang="bg" sz="1200" b="0" i="0" dirty="0">
                <a:solidFill>
                  <a:srgbClr val="5F7D95"/>
                </a:solidFill>
                <a:effectLst/>
                <a:latin typeface="Proxima Nova"/>
                <a:hlinkClick r:id="rId4"/>
              </a:rPr>
              <a:t>Източник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611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0AEB37-7883-030C-7641-28D68F336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/>
              <a:t>Безопасна среда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4DEDC9-0B68-7FB8-5C3A-7F3C6FC38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bg" sz="2100" b="1" dirty="0" err="1"/>
              <a:t>Диалог</a:t>
            </a:r>
            <a:r>
              <a:rPr lang="bg" sz="2100" b="1" dirty="0"/>
              <a:t> </a:t>
            </a:r>
            <a:r>
              <a:rPr lang="bg" sz="2100" b="1" dirty="0" err="1"/>
              <a:t>мога</a:t>
            </a:r>
            <a:r>
              <a:rPr lang="bg" sz="2100" b="1" dirty="0"/>
              <a:t> </a:t>
            </a:r>
            <a:r>
              <a:rPr lang="bg" sz="2100" b="1" dirty="0" err="1"/>
              <a:t>различават</a:t>
            </a:r>
            <a:r>
              <a:rPr lang="bg" sz="2100" dirty="0"/>
              <a:t> </a:t>
            </a:r>
            <a:r>
              <a:rPr lang="bg" sz="2100" dirty="0" err="1"/>
              <a:t>широко </a:t>
            </a:r>
            <a:r>
              <a:rPr lang="bg" sz="2100" dirty="0"/>
              <a:t>: </a:t>
            </a:r>
            <a:r>
              <a:rPr lang="bg" sz="2100" dirty="0" err="1"/>
              <a:t>някои</a:t>
            </a:r>
            <a:r>
              <a:rPr lang="bg" sz="2100" dirty="0"/>
              <a:t> </a:t>
            </a:r>
            <a:r>
              <a:rPr lang="bg" sz="2100" dirty="0" err="1"/>
              <a:t>разговорите </a:t>
            </a:r>
            <a:r>
              <a:rPr lang="bg" sz="2100" dirty="0"/>
              <a:t>са </a:t>
            </a:r>
            <a:r>
              <a:rPr lang="bg" sz="2100" b="1" dirty="0" err="1"/>
              <a:t>бойни</a:t>
            </a:r>
            <a:r>
              <a:rPr lang="bg" sz="2100" b="1" dirty="0"/>
              <a:t> </a:t>
            </a:r>
            <a:r>
              <a:rPr lang="bg" sz="2100" dirty="0"/>
              <a:t>в природата, </a:t>
            </a:r>
            <a:r>
              <a:rPr lang="bg" sz="2100" dirty="0" err="1"/>
              <a:t>докато</a:t>
            </a:r>
            <a:r>
              <a:rPr lang="bg" sz="2100" dirty="0"/>
              <a:t> </a:t>
            </a:r>
            <a:r>
              <a:rPr lang="bg" sz="2100" dirty="0" err="1"/>
              <a:t>други </a:t>
            </a:r>
            <a:r>
              <a:rPr lang="bg" sz="2100" dirty="0"/>
              <a:t>са </a:t>
            </a:r>
            <a:r>
              <a:rPr lang="bg" sz="2100" b="1" dirty="0" err="1"/>
              <a:t>уважителни </a:t>
            </a:r>
            <a:r>
              <a:rPr lang="bg" sz="2100" dirty="0"/>
              <a:t>. Като </a:t>
            </a:r>
            <a:r>
              <a:rPr lang="bg" sz="2100" dirty="0" err="1"/>
              <a:t>вас</a:t>
            </a:r>
            <a:r>
              <a:rPr lang="bg" sz="2100" dirty="0"/>
              <a:t> </a:t>
            </a:r>
            <a:r>
              <a:rPr lang="bg" sz="2100" dirty="0" err="1"/>
              <a:t>бих могъл</a:t>
            </a:r>
            <a:r>
              <a:rPr lang="bg" sz="2100" dirty="0"/>
              <a:t> </a:t>
            </a:r>
            <a:r>
              <a:rPr lang="bg" sz="2100" dirty="0" err="1"/>
              <a:t>очаквам </a:t>
            </a:r>
            <a:r>
              <a:rPr lang="bg" sz="2100" dirty="0"/>
              <a:t>, </a:t>
            </a:r>
            <a:r>
              <a:rPr lang="bg" sz="2100" dirty="0" err="1"/>
              <a:t>борбен</a:t>
            </a:r>
            <a:r>
              <a:rPr lang="bg" sz="2100" dirty="0"/>
              <a:t> </a:t>
            </a:r>
            <a:r>
              <a:rPr lang="bg" sz="2100" dirty="0" err="1"/>
              <a:t>разговорите не го </a:t>
            </a:r>
            <a:r>
              <a:rPr lang="bg" sz="2100" dirty="0"/>
              <a:t>правят </a:t>
            </a:r>
            <a:r>
              <a:rPr lang="bg" sz="2100" dirty="0" err="1"/>
              <a:t>количество</a:t>
            </a:r>
            <a:r>
              <a:rPr lang="bg" sz="2100" dirty="0"/>
              <a:t> </a:t>
            </a:r>
            <a:r>
              <a:rPr lang="bg" sz="2100" dirty="0" err="1"/>
              <a:t>да се</a:t>
            </a:r>
            <a:r>
              <a:rPr lang="bg" sz="2100" dirty="0"/>
              <a:t> </a:t>
            </a:r>
            <a:r>
              <a:rPr lang="bg" sz="2100" dirty="0" err="1"/>
              <a:t>нещо</a:t>
            </a:r>
            <a:r>
              <a:rPr lang="bg" sz="2100" dirty="0"/>
              <a:t> </a:t>
            </a:r>
            <a:r>
              <a:rPr lang="bg" sz="2100" dirty="0" err="1"/>
              <a:t>обикновено </a:t>
            </a:r>
            <a:r>
              <a:rPr lang="bg" sz="2100" dirty="0"/>
              <a:t>. Поради </a:t>
            </a:r>
            <a:r>
              <a:rPr lang="bg" sz="2100" b="1" dirty="0"/>
              <a:t>агресивния </a:t>
            </a:r>
            <a:r>
              <a:rPr lang="bg" sz="2100" dirty="0"/>
              <a:t>характер на диалога, той ще завърши с </a:t>
            </a:r>
            <a:r>
              <a:rPr lang="bg" sz="2100" b="1" dirty="0"/>
              <a:t>емоционални, затворени </a:t>
            </a:r>
            <a:r>
              <a:rPr lang="bg" sz="2100" dirty="0"/>
              <a:t>спорове.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680CB83-BAE0-86C8-D9AA-32AADB2EF352}"/>
              </a:ext>
            </a:extLst>
          </p:cNvPr>
          <p:cNvSpPr txBox="1"/>
          <p:nvPr/>
        </p:nvSpPr>
        <p:spPr>
          <a:xfrm>
            <a:off x="6607277" y="1799999"/>
            <a:ext cx="5026724" cy="4570482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bg" sz="2100" dirty="0"/>
              <a:t>За </a:t>
            </a:r>
            <a:r>
              <a:rPr lang="bg" sz="2100" dirty="0" err="1"/>
              <a:t>да се</a:t>
            </a:r>
            <a:r>
              <a:rPr lang="bg" sz="2100" dirty="0"/>
              <a:t> </a:t>
            </a:r>
            <a:r>
              <a:rPr lang="bg" sz="2100" dirty="0" err="1"/>
              <a:t>нечие </a:t>
            </a:r>
            <a:r>
              <a:rPr lang="bg" sz="2100" dirty="0"/>
              <a:t>мнение </a:t>
            </a:r>
            <a:r>
              <a:rPr lang="bg" sz="2100" dirty="0" err="1"/>
              <a:t>да </a:t>
            </a:r>
            <a:r>
              <a:rPr lang="bg" sz="2100" dirty="0"/>
              <a:t>промени темата, </a:t>
            </a:r>
            <a:r>
              <a:rPr lang="bg" sz="2100" dirty="0" err="1"/>
              <a:t>това </a:t>
            </a:r>
            <a:r>
              <a:rPr lang="bg" sz="2100" dirty="0"/>
              <a:t>е </a:t>
            </a:r>
            <a:r>
              <a:rPr lang="bg" sz="2100" dirty="0" err="1"/>
              <a:t>от решаващо значение</a:t>
            </a:r>
            <a:r>
              <a:rPr lang="bg" sz="2100" dirty="0"/>
              <a:t> </a:t>
            </a:r>
            <a:r>
              <a:rPr lang="bg" sz="2100" dirty="0" err="1"/>
              <a:t>да се</a:t>
            </a:r>
            <a:r>
              <a:rPr lang="bg" sz="2100" dirty="0"/>
              <a:t> </a:t>
            </a:r>
            <a:r>
              <a:rPr lang="bg" sz="2100" dirty="0" err="1"/>
              <a:t>престой</a:t>
            </a:r>
            <a:r>
              <a:rPr lang="bg" sz="2100" dirty="0"/>
              <a:t> </a:t>
            </a:r>
            <a:r>
              <a:rPr lang="bg" sz="2100" b="1" dirty="0" err="1"/>
              <a:t>почтителен</a:t>
            </a:r>
            <a:r>
              <a:rPr lang="bg" sz="2100" dirty="0"/>
              <a:t> </a:t>
            </a:r>
            <a:r>
              <a:rPr lang="bg" sz="2100" dirty="0" err="1"/>
              <a:t>и</a:t>
            </a:r>
            <a:r>
              <a:rPr lang="bg" sz="2100" dirty="0"/>
              <a:t> </a:t>
            </a:r>
            <a:r>
              <a:rPr lang="bg" sz="2100" dirty="0" err="1"/>
              <a:t>приемен</a:t>
            </a:r>
            <a:r>
              <a:rPr lang="bg" sz="2100" dirty="0"/>
              <a:t> </a:t>
            </a:r>
            <a:r>
              <a:rPr lang="bg" sz="2100" dirty="0" err="1"/>
              <a:t>ан</a:t>
            </a:r>
            <a:r>
              <a:rPr lang="bg" sz="2100" dirty="0"/>
              <a:t> </a:t>
            </a:r>
            <a:r>
              <a:rPr lang="bg" sz="2100" b="1" dirty="0"/>
              <a:t>открит </a:t>
            </a:r>
            <a:r>
              <a:rPr lang="bg" sz="2100" b="1" dirty="0" err="1"/>
              <a:t>диалог </a:t>
            </a:r>
            <a:r>
              <a:rPr lang="bg" sz="2100" dirty="0"/>
              <a:t>. За да имате _ ефективен почтителен диалог , средата , в която то се провежда Трябва </a:t>
            </a:r>
            <a:r>
              <a:rPr lang="bg" sz="2100" dirty="0" smtClean="0"/>
              <a:t>бъде</a:t>
            </a:r>
            <a:r>
              <a:rPr lang="bg" sz="2100" dirty="0"/>
              <a:t>  </a:t>
            </a:r>
            <a:r>
              <a:rPr lang="bg" sz="2100" b="1" dirty="0"/>
              <a:t>безопасно </a:t>
            </a:r>
            <a:r>
              <a:rPr lang="bg" sz="2100" dirty="0"/>
              <a:t>. </a:t>
            </a:r>
            <a:r>
              <a:rPr lang="bg" sz="2100" dirty="0" err="1"/>
              <a:t>Това</a:t>
            </a:r>
            <a:r>
              <a:rPr lang="bg" sz="2100" dirty="0"/>
              <a:t> </a:t>
            </a:r>
            <a:r>
              <a:rPr lang="bg" sz="2100" dirty="0" err="1"/>
              <a:t>създава</a:t>
            </a:r>
            <a:r>
              <a:rPr lang="bg" sz="2100" dirty="0"/>
              <a:t> </a:t>
            </a:r>
            <a:r>
              <a:rPr lang="bg" sz="2100" dirty="0" err="1"/>
              <a:t>възможности</a:t>
            </a:r>
            <a:r>
              <a:rPr lang="bg" sz="2100" dirty="0"/>
              <a:t> </a:t>
            </a:r>
            <a:r>
              <a:rPr lang="bg" sz="2100" dirty="0" err="1"/>
              <a:t>да се</a:t>
            </a:r>
            <a:r>
              <a:rPr lang="bg" sz="2100" dirty="0"/>
              <a:t> </a:t>
            </a:r>
            <a:r>
              <a:rPr lang="bg" sz="2100" b="1" dirty="0" err="1"/>
              <a:t>предизвикателство</a:t>
            </a:r>
            <a:r>
              <a:rPr lang="bg" sz="2100" b="1" dirty="0"/>
              <a:t> </a:t>
            </a:r>
            <a:r>
              <a:rPr lang="bg" sz="2100" b="1" dirty="0" err="1"/>
              <a:t>техен</a:t>
            </a:r>
            <a:r>
              <a:rPr lang="bg" sz="2100" b="1" dirty="0"/>
              <a:t> </a:t>
            </a:r>
            <a:r>
              <a:rPr lang="bg" sz="2100" b="1" dirty="0" err="1"/>
              <a:t>собствен</a:t>
            </a:r>
            <a:r>
              <a:rPr lang="bg" sz="2100" b="1" dirty="0"/>
              <a:t> </a:t>
            </a:r>
            <a:r>
              <a:rPr lang="bg" sz="2100" b="1" dirty="0" err="1"/>
              <a:t>вярвания</a:t>
            </a:r>
            <a:r>
              <a:rPr lang="bg" sz="2100" b="1" dirty="0"/>
              <a:t> </a:t>
            </a:r>
            <a:r>
              <a:rPr lang="bg" sz="2100" dirty="0" err="1"/>
              <a:t>и</a:t>
            </a:r>
            <a:r>
              <a:rPr lang="bg" sz="2100" dirty="0"/>
              <a:t> </a:t>
            </a:r>
            <a:r>
              <a:rPr lang="bg" sz="2100" b="1" dirty="0" err="1"/>
              <a:t>ангажирам се</a:t>
            </a:r>
            <a:r>
              <a:rPr lang="bg" sz="2100" b="1" dirty="0"/>
              <a:t> </a:t>
            </a:r>
            <a:r>
              <a:rPr lang="bg" sz="2100" b="1" dirty="0" err="1"/>
              <a:t>с </a:t>
            </a:r>
            <a:r>
              <a:rPr lang="bg" sz="2100" b="1" dirty="0"/>
              <a:t>различни </a:t>
            </a:r>
            <a:r>
              <a:rPr lang="bg" sz="2100" b="1" dirty="0" err="1"/>
              <a:t>гледни точки</a:t>
            </a:r>
            <a:r>
              <a:rPr lang="bg" sz="2100" b="1" dirty="0"/>
              <a:t> </a:t>
            </a:r>
            <a:r>
              <a:rPr lang="bg" sz="2100" dirty="0"/>
              <a:t>без </a:t>
            </a:r>
            <a:r>
              <a:rPr lang="bg" sz="2100" dirty="0" err="1"/>
              <a:t>осъждане </a:t>
            </a:r>
            <a:r>
              <a:rPr lang="bg" sz="2100" dirty="0"/>
              <a:t>.</a:t>
            </a:r>
            <a:endParaRPr lang="nl-NL" dirty="0"/>
          </a:p>
          <a:p>
            <a:endParaRPr lang="nl-NL" sz="2100" dirty="0">
              <a:cs typeface="Calibri" panose="020F0502020204030204"/>
            </a:endParaRPr>
          </a:p>
          <a:p>
            <a:r>
              <a:rPr lang="bg" sz="2100" dirty="0"/>
              <a:t>За да </a:t>
            </a:r>
            <a:r>
              <a:rPr lang="bg" sz="2100" dirty="0" smtClean="0"/>
              <a:t>създадем </a:t>
            </a:r>
            <a:r>
              <a:rPr lang="bg" sz="2100" dirty="0"/>
              <a:t>такава безопасна среда , има четири </a:t>
            </a:r>
            <a:r>
              <a:rPr lang="bg" sz="2100" dirty="0" smtClean="0"/>
              <a:t>основни елемента:</a:t>
            </a:r>
            <a:endParaRPr lang="nl-NL" sz="2100" dirty="0">
              <a:cs typeface="Calibri" panose="020F0502020204030204"/>
            </a:endParaRPr>
          </a:p>
          <a:p>
            <a:pPr algn="just"/>
            <a:endParaRPr lang="nl-NL" dirty="0">
              <a:cs typeface="Calibri" panose="020F0502020204030204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F270ABC-A313-1EC8-FD66-8D97D650372E}"/>
              </a:ext>
            </a:extLst>
          </p:cNvPr>
          <p:cNvSpPr txBox="1"/>
          <p:nvPr/>
        </p:nvSpPr>
        <p:spPr>
          <a:xfrm>
            <a:off x="6918837" y="6597094"/>
            <a:ext cx="527009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bg" sz="1200">
                <a:hlinkClick r:id="rId3"/>
              </a:rPr>
              <a:t>Изходно изображение</a:t>
            </a:r>
            <a:endParaRPr lang="nl-NL" sz="120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8865987-DD05-8E84-8A1C-19D48F2660C9}"/>
              </a:ext>
            </a:extLst>
          </p:cNvPr>
          <p:cNvSpPr/>
          <p:nvPr/>
        </p:nvSpPr>
        <p:spPr>
          <a:xfrm>
            <a:off x="465313" y="4232987"/>
            <a:ext cx="55216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Дай </a:t>
            </a:r>
            <a:r>
              <a:rPr lang="bg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уважение</a:t>
            </a:r>
          </a:p>
          <a:p>
            <a:pPr algn="ctr"/>
            <a:r>
              <a:rPr lang="bg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Получи уважение</a:t>
            </a:r>
            <a:endParaRPr lang="el-GR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090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35867-FACD-3296-287F-8CE70C01B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9" y="1917980"/>
            <a:ext cx="5543242" cy="60509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bg" sz="4400">
                <a:ea typeface="Adobe Gothic Std B"/>
              </a:rPr>
              <a:t>Основи </a:t>
            </a:r>
            <a:r>
              <a:rPr lang="bg" sz="4400" err="1">
                <a:ea typeface="Adobe Gothic Std B"/>
              </a:rPr>
              <a:t>за</a:t>
            </a:r>
            <a:r>
              <a:rPr lang="bg" sz="4400">
                <a:ea typeface="Adobe Gothic Std B"/>
              </a:rPr>
              <a:t> </a:t>
            </a:r>
            <a:r>
              <a:rPr lang="bg" sz="4400" err="1">
                <a:ea typeface="Adobe Gothic Std B"/>
              </a:rPr>
              <a:t>ефективен</a:t>
            </a:r>
            <a:r>
              <a:rPr lang="bg" sz="4400">
                <a:ea typeface="Adobe Gothic Std B"/>
              </a:rPr>
              <a:t> </a:t>
            </a:r>
            <a:r>
              <a:rPr lang="bg" sz="4400" err="1">
                <a:ea typeface="Adobe Gothic Std B"/>
              </a:rPr>
              <a:t>диалог</a:t>
            </a:r>
            <a:endParaRPr lang="nl-NL" sz="4400">
              <a:ea typeface="Adobe Gothic Std B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D35F0A-9D37-55BA-DFCC-9D4A6816F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970" y="1691516"/>
            <a:ext cx="5852132" cy="48659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just">
              <a:buAutoNum type="arabicPeriod"/>
            </a:pPr>
            <a:r>
              <a:rPr lang="bg" dirty="0">
                <a:cs typeface="Calibri"/>
              </a:rPr>
              <a:t>Взаимоотношенията трябва да се основават на доверие, така че </a:t>
            </a:r>
            <a:r>
              <a:rPr lang="bg" dirty="0" smtClean="0">
                <a:cs typeface="Calibri"/>
              </a:rPr>
              <a:t>младите хора да </a:t>
            </a:r>
            <a:r>
              <a:rPr lang="bg" dirty="0">
                <a:cs typeface="Calibri"/>
              </a:rPr>
              <a:t>се чувстват комфортно да изразяват своите съмнения</a:t>
            </a:r>
          </a:p>
          <a:p>
            <a:pPr marL="457200" indent="-457200" algn="just">
              <a:buAutoNum type="arabicPeriod"/>
            </a:pPr>
            <a:r>
              <a:rPr lang="bg" dirty="0">
                <a:cs typeface="Calibri"/>
              </a:rPr>
              <a:t>Диалогът трябва да е егалитарен</a:t>
            </a:r>
          </a:p>
          <a:p>
            <a:pPr marL="457200" indent="-457200" algn="just">
              <a:buAutoNum type="arabicPeriod"/>
            </a:pPr>
            <a:r>
              <a:rPr lang="bg" dirty="0" err="1">
                <a:cs typeface="Calibri"/>
              </a:rPr>
              <a:t>Осигурете</a:t>
            </a:r>
            <a:r>
              <a:rPr lang="bg" dirty="0">
                <a:cs typeface="Calibri"/>
              </a:rPr>
              <a:t> </a:t>
            </a:r>
            <a:r>
              <a:rPr lang="bg" dirty="0" err="1">
                <a:cs typeface="Calibri"/>
              </a:rPr>
              <a:t>насоки </a:t>
            </a:r>
            <a:r>
              <a:rPr lang="bg" dirty="0">
                <a:cs typeface="Calibri"/>
              </a:rPr>
              <a:t>в </a:t>
            </a:r>
            <a:r>
              <a:rPr lang="bg" dirty="0" err="1">
                <a:cs typeface="Calibri"/>
              </a:rPr>
              <a:t>_</a:t>
            </a:r>
            <a:r>
              <a:rPr lang="bg" dirty="0">
                <a:cs typeface="Calibri"/>
              </a:rPr>
              <a:t> </a:t>
            </a:r>
            <a:r>
              <a:rPr lang="bg" dirty="0" err="1">
                <a:cs typeface="Calibri"/>
              </a:rPr>
              <a:t>диалог</a:t>
            </a:r>
          </a:p>
          <a:p>
            <a:pPr marL="457200" indent="-457200" algn="just">
              <a:buAutoNum type="arabicPeriod"/>
            </a:pPr>
            <a:r>
              <a:rPr lang="bg" dirty="0" err="1">
                <a:cs typeface="Calibri"/>
              </a:rPr>
              <a:t>Отхвърляне</a:t>
            </a:r>
            <a:r>
              <a:rPr lang="bg" dirty="0">
                <a:cs typeface="Calibri"/>
              </a:rPr>
              <a:t> </a:t>
            </a:r>
            <a:r>
              <a:rPr lang="bg" dirty="0" err="1">
                <a:cs typeface="Calibri"/>
              </a:rPr>
              <a:t>агресия</a:t>
            </a:r>
            <a:r>
              <a:rPr lang="bg" dirty="0">
                <a:cs typeface="Calibri"/>
              </a:rPr>
              <a:t> 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1FB5E8F-1378-EB5A-11B0-988F0449CCB1}"/>
              </a:ext>
            </a:extLst>
          </p:cNvPr>
          <p:cNvSpPr txBox="1"/>
          <p:nvPr/>
        </p:nvSpPr>
        <p:spPr>
          <a:xfrm>
            <a:off x="6391274" y="6553200"/>
            <a:ext cx="580072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bg" sz="1200">
                <a:cs typeface="Calibri"/>
                <a:hlinkClick r:id="rId3"/>
              </a:rPr>
              <a:t>Изходно изображение</a:t>
            </a:r>
            <a:endParaRPr lang="nl-NL" sz="1200" err="1">
              <a:cs typeface="Calibri" panose="020F0502020204030204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AE84D08-0EC4-73E7-546C-C8E00FCD3B28}"/>
              </a:ext>
            </a:extLst>
          </p:cNvPr>
          <p:cNvSpPr/>
          <p:nvPr/>
        </p:nvSpPr>
        <p:spPr>
          <a:xfrm>
            <a:off x="-9348" y="-9438"/>
            <a:ext cx="12201348" cy="9144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AE84D08-0EC4-73E7-546C-C8E00FCD3B28}"/>
              </a:ext>
            </a:extLst>
          </p:cNvPr>
          <p:cNvSpPr/>
          <p:nvPr/>
        </p:nvSpPr>
        <p:spPr>
          <a:xfrm>
            <a:off x="-5994" y="5939662"/>
            <a:ext cx="12201348" cy="9144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32C074E-E927-5AC5-2480-1C88CFFF5679}"/>
              </a:ext>
            </a:extLst>
          </p:cNvPr>
          <p:cNvSpPr txBox="1"/>
          <p:nvPr/>
        </p:nvSpPr>
        <p:spPr>
          <a:xfrm>
            <a:off x="5545335" y="5591408"/>
            <a:ext cx="639919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bg" sz="1200" dirty="0">
                <a:cs typeface="Calibri"/>
                <a:hlinkClick r:id="rId4"/>
              </a:rPr>
              <a:t>Изображение от rawpixel.com на </a:t>
            </a:r>
            <a:r>
              <a:rPr lang="bg" sz="1200" dirty="0" err="1">
                <a:cs typeface="Calibri"/>
                <a:hlinkClick r:id="rId4"/>
              </a:rPr>
              <a:t>Freepik</a:t>
            </a:r>
            <a:endParaRPr lang="nl-NL" sz="1200" dirty="0" err="1">
              <a:cs typeface="Calibri" panose="020F0502020204030204"/>
            </a:endParaRPr>
          </a:p>
        </p:txBody>
      </p:sp>
      <p:pic>
        <p:nvPicPr>
          <p:cNvPr id="10" name="Εικόνα 9" descr="Εικόνα που περιέχει ζωγραφιά, σκίτσο/σχέδιο, παιδική τέχνη, εικονογράφηση&#10;&#10;Περιγραφή που δημιουργήθηκε αυτόματα">
            <a:extLst>
              <a:ext uri="{FF2B5EF4-FFF2-40B4-BE49-F238E27FC236}">
                <a16:creationId xmlns:a16="http://schemas.microsoft.com/office/drawing/2014/main" id="{5EFDEC66-6CB8-D14D-8AF1-F945FA2779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23674"/>
          <a:stretch/>
        </p:blipFill>
        <p:spPr>
          <a:xfrm>
            <a:off x="247475" y="3231240"/>
            <a:ext cx="5095875" cy="25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7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7A651057-1D6C-3AC9-8AB2-39C6219AA728}"/>
              </a:ext>
            </a:extLst>
          </p:cNvPr>
          <p:cNvSpPr/>
          <p:nvPr/>
        </p:nvSpPr>
        <p:spPr>
          <a:xfrm>
            <a:off x="209280" y="2036471"/>
            <a:ext cx="4303690" cy="40675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197E27-8D6C-4091-1A71-BEF323B42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bg" dirty="0">
                <a:ea typeface="Adobe Gothic Std B"/>
              </a:rPr>
              <a:t>Връзка на </a:t>
            </a:r>
            <a:r>
              <a:rPr lang="bg" err="1">
                <a:ea typeface="Adobe Gothic Std B"/>
              </a:rPr>
              <a:t>доверие </a:t>
            </a:r>
            <a:r>
              <a:rPr lang="bg">
                <a:ea typeface="Adobe Gothic Std B"/>
              </a:rPr>
              <a:t>(1/4)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C89D24-B085-88E0-FDF0-06FC68394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70" y="2358084"/>
            <a:ext cx="3694921" cy="361028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algn="ctr">
              <a:buNone/>
            </a:pPr>
            <a:r>
              <a:rPr lang="bg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Доверие </a:t>
            </a:r>
            <a:r>
              <a:rPr lang="bg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в комуникацията</a:t>
            </a:r>
            <a:r>
              <a:rPr lang="b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се отнася да се на генерализиран </a:t>
            </a:r>
            <a:r>
              <a:rPr lang="bg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очакване</a:t>
            </a:r>
            <a:r>
              <a:rPr lang="b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че съобщение _ полученото е </a:t>
            </a:r>
            <a:r>
              <a:rPr lang="bg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вярно</a:t>
            </a:r>
            <a:r>
              <a:rPr lang="b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и </a:t>
            </a:r>
            <a:r>
              <a:rPr lang="bg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надежден</a:t>
            </a:r>
            <a:r>
              <a:rPr lang="b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и че на комуникатор демонстрира </a:t>
            </a:r>
            <a:r>
              <a:rPr lang="bg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компетентност</a:t>
            </a:r>
            <a:r>
              <a:rPr lang="b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и </a:t>
            </a:r>
            <a:r>
              <a:rPr lang="bg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честност</a:t>
            </a:r>
            <a:r>
              <a:rPr lang="b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от предаване на точна обективна и пълна информация </a:t>
            </a:r>
            <a:r>
              <a:rPr lang="bg" dirty="0">
                <a:solidFill>
                  <a:schemeClr val="bg1"/>
                </a:solidFill>
                <a:cs typeface="Calibri"/>
              </a:rPr>
              <a:t>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2DA0FB4-5BCB-88F0-6CF6-DEC83D2BCA4F}"/>
              </a:ext>
            </a:extLst>
          </p:cNvPr>
          <p:cNvSpPr txBox="1"/>
          <p:nvPr/>
        </p:nvSpPr>
        <p:spPr>
          <a:xfrm>
            <a:off x="4864458" y="6493098"/>
            <a:ext cx="73248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bg" sz="1200" dirty="0">
                <a:cs typeface="Calibri" panose="020F0502020204030204"/>
                <a:hlinkClick r:id="rId3"/>
              </a:rPr>
              <a:t>Източник 1</a:t>
            </a:r>
            <a:r>
              <a:rPr lang="bg" dirty="0">
                <a:cs typeface="Calibri" panose="020F0502020204030204"/>
              </a:rPr>
              <a:t> </a:t>
            </a:r>
            <a:r>
              <a:rPr lang="bg" sz="1200" dirty="0">
                <a:cs typeface="Calibri" panose="020F0502020204030204"/>
              </a:rPr>
              <a:t>| </a:t>
            </a:r>
            <a:r>
              <a:rPr lang="bg" sz="1200" dirty="0">
                <a:cs typeface="Calibri" panose="020F0502020204030204"/>
                <a:hlinkClick r:id="rId4"/>
              </a:rPr>
              <a:t>Източник 2</a:t>
            </a:r>
            <a:r>
              <a:rPr lang="bg" dirty="0">
                <a:cs typeface="Calibri" panose="020F0502020204030204"/>
              </a:rPr>
              <a:t> </a:t>
            </a:r>
            <a:endParaRPr lang="nl-NL" sz="1200" dirty="0">
              <a:cs typeface="Calibri" panose="020F0502020204030204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EFBA0E8-650A-F4D7-D476-AC946B1EB694}"/>
              </a:ext>
            </a:extLst>
          </p:cNvPr>
          <p:cNvSpPr txBox="1"/>
          <p:nvPr/>
        </p:nvSpPr>
        <p:spPr>
          <a:xfrm>
            <a:off x="5564746" y="2463085"/>
            <a:ext cx="5916232" cy="36471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g" sz="2100" dirty="0">
                <a:cs typeface="Calibri"/>
              </a:rPr>
              <a:t>За </a:t>
            </a:r>
            <a:r>
              <a:rPr lang="bg" sz="2100" dirty="0" err="1">
                <a:cs typeface="Calibri"/>
              </a:rPr>
              <a:t>да </a:t>
            </a:r>
            <a:r>
              <a:rPr lang="bg" sz="2100" dirty="0">
                <a:cs typeface="Calibri"/>
              </a:rPr>
              <a:t>има </a:t>
            </a:r>
            <a:r>
              <a:rPr lang="bg" sz="2100" dirty="0" err="1">
                <a:cs typeface="Calibri"/>
              </a:rPr>
              <a:t>ефективен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диалог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относно </a:t>
            </a:r>
            <a:r>
              <a:rPr lang="bg" sz="2100" dirty="0">
                <a:cs typeface="Calibri"/>
              </a:rPr>
              <a:t>трудни теми (напр. информационно разстройство), </a:t>
            </a:r>
            <a:r>
              <a:rPr lang="bg" sz="2100" dirty="0" err="1">
                <a:cs typeface="Calibri"/>
              </a:rPr>
              <a:t>трябва да има отношения </a:t>
            </a:r>
            <a:r>
              <a:rPr lang="bg" sz="2100" dirty="0">
                <a:cs typeface="Calibri"/>
              </a:rPr>
              <a:t>на доверие </a:t>
            </a:r>
            <a:r>
              <a:rPr lang="bg" sz="2100" dirty="0" err="1">
                <a:cs typeface="Calibri"/>
              </a:rPr>
              <a:t>бъда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постигнати </a:t>
            </a:r>
            <a:r>
              <a:rPr lang="bg" sz="2100" dirty="0">
                <a:cs typeface="Calibri"/>
              </a:rPr>
              <a:t>.</a:t>
            </a:r>
            <a:endParaRPr lang="nl-NL" dirty="0"/>
          </a:p>
          <a:p>
            <a:r>
              <a:rPr lang="bg" sz="2100" dirty="0">
                <a:cs typeface="Calibri"/>
              </a:rPr>
              <a:t>Без </a:t>
            </a:r>
            <a:r>
              <a:rPr lang="bg" sz="2100" dirty="0" err="1">
                <a:cs typeface="Calibri"/>
              </a:rPr>
              <a:t>доверие няма </a:t>
            </a:r>
            <a:r>
              <a:rPr lang="bg" sz="2100" dirty="0">
                <a:cs typeface="Calibri"/>
              </a:rPr>
              <a:t>възможност </a:t>
            </a:r>
            <a:r>
              <a:rPr lang="bg" sz="2100" dirty="0" err="1">
                <a:cs typeface="Calibri"/>
              </a:rPr>
              <a:t>за </a:t>
            </a:r>
            <a:r>
              <a:rPr lang="bg" sz="2100" dirty="0">
                <a:cs typeface="Calibri"/>
              </a:rPr>
              <a:t>разговор </a:t>
            </a:r>
            <a:r>
              <a:rPr lang="bg" sz="2100" dirty="0" err="1">
                <a:cs typeface="Calibri"/>
              </a:rPr>
              <a:t>_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да се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бъда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ефективен </a:t>
            </a:r>
            <a:r>
              <a:rPr lang="bg" sz="2100" dirty="0">
                <a:cs typeface="Calibri"/>
              </a:rPr>
              <a:t>, </a:t>
            </a:r>
            <a:r>
              <a:rPr lang="bg" sz="2100" dirty="0" err="1">
                <a:cs typeface="Calibri"/>
              </a:rPr>
              <a:t>тъй като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лицето не го </a:t>
            </a:r>
            <a:r>
              <a:rPr lang="bg" sz="2100" dirty="0">
                <a:cs typeface="Calibri"/>
              </a:rPr>
              <a:t>прави </a:t>
            </a:r>
            <a:r>
              <a:rPr lang="bg" sz="2100" dirty="0" err="1">
                <a:cs typeface="Calibri"/>
              </a:rPr>
              <a:t>очаквам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ти </a:t>
            </a:r>
            <a:r>
              <a:rPr lang="bg" sz="2100" dirty="0">
                <a:cs typeface="Calibri"/>
              </a:rPr>
              <a:t>или </a:t>
            </a:r>
            <a:r>
              <a:rPr lang="bg" sz="2100" dirty="0" err="1">
                <a:cs typeface="Calibri"/>
              </a:rPr>
              <a:t>твоя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думи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да се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бъда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надежден </a:t>
            </a:r>
            <a:r>
              <a:rPr lang="bg" sz="2100" dirty="0">
                <a:cs typeface="Calibri"/>
              </a:rPr>
              <a:t>или </a:t>
            </a:r>
            <a:r>
              <a:rPr lang="bg" sz="2100" dirty="0" err="1">
                <a:cs typeface="Calibri"/>
              </a:rPr>
              <a:t>честен </a:t>
            </a:r>
            <a:r>
              <a:rPr lang="bg" sz="2100" dirty="0">
                <a:cs typeface="Calibri"/>
              </a:rPr>
              <a:t>. </a:t>
            </a:r>
            <a:r>
              <a:rPr lang="bg" sz="2100" dirty="0" err="1">
                <a:cs typeface="Calibri"/>
              </a:rPr>
              <a:t>Следователно </a:t>
            </a:r>
            <a:r>
              <a:rPr lang="bg" sz="2100" dirty="0">
                <a:cs typeface="Calibri"/>
              </a:rPr>
              <a:t>, </a:t>
            </a:r>
            <a:r>
              <a:rPr lang="bg" sz="2100" dirty="0" err="1">
                <a:cs typeface="Calibri"/>
              </a:rPr>
              <a:t>те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ще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не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участват </a:t>
            </a:r>
            <a:r>
              <a:rPr lang="bg" sz="2100" dirty="0">
                <a:cs typeface="Calibri"/>
              </a:rPr>
              <a:t>в </a:t>
            </a:r>
            <a:r>
              <a:rPr lang="bg" sz="2100" dirty="0" err="1">
                <a:cs typeface="Calibri"/>
              </a:rPr>
              <a:t>_</a:t>
            </a:r>
            <a:r>
              <a:rPr lang="bg" sz="2100" dirty="0">
                <a:cs typeface="Calibri"/>
              </a:rPr>
              <a:t> </a:t>
            </a:r>
            <a:r>
              <a:rPr lang="bg" sz="2100" dirty="0" err="1">
                <a:cs typeface="Calibri"/>
              </a:rPr>
              <a:t>диалог </a:t>
            </a:r>
            <a:r>
              <a:rPr lang="bg" sz="2100" dirty="0">
                <a:cs typeface="Calibri"/>
              </a:rPr>
              <a:t>.</a:t>
            </a:r>
            <a:endParaRPr lang="nl-NL" dirty="0">
              <a:cs typeface="Calibri"/>
            </a:endParaRPr>
          </a:p>
          <a:p>
            <a:r>
              <a:rPr lang="bg" sz="2100" dirty="0">
                <a:cs typeface="Calibri"/>
              </a:rPr>
              <a:t>Кога има отношения на доверие, човекът е по- мотивиран да </a:t>
            </a:r>
            <a:r>
              <a:rPr lang="bg" sz="2100" dirty="0" smtClean="0">
                <a:cs typeface="Calibri"/>
              </a:rPr>
              <a:t>сътрудничи </a:t>
            </a:r>
            <a:r>
              <a:rPr lang="bg" sz="2100" dirty="0">
                <a:cs typeface="Calibri"/>
              </a:rPr>
              <a:t>в _ разговор и бъдете по- удобни да се изразяване себе си .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8D4B5F7-8D4E-0D09-B404-605A507DD969}"/>
              </a:ext>
            </a:extLst>
          </p:cNvPr>
          <p:cNvSpPr/>
          <p:nvPr/>
        </p:nvSpPr>
        <p:spPr>
          <a:xfrm>
            <a:off x="7141954" y="948215"/>
            <a:ext cx="23086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Доверие</a:t>
            </a:r>
            <a:endParaRPr lang="el-GR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4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COSTAID_Module 4_Enabling_Dialogue_BG"/>
  <p:tag name="ISPRING_PLAYERS_CUSTOMIZATION_2" val="UEsDBBQAAgAIAKl2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0fUFY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LR9QVg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tH1BWH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LR9QVg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LR9QVi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LR9QVg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C0fUFYFQaV5GsAAABvAAAAHAAAAHVuaXZlcnNhbC9sb2NhbF9zZXR0aW5ncy54bWwNyrEKwkAMANC9XxEySB3Uugn2rpujCK0fENogB7mk9ELRv/e2N7x++GaBnbeSTANezx0C62xL0k/A9/Q43RCKky4kphxQDWGITS82k4zsXmOBVejH28S5wvlJuc4XqbOkAu1B/B6PeInNH1BLAwQUAAIACAC1fUFYwhuumWgSAAD3TQAAFwAAAHVuaXZlcnNhbC91bml2ZXJzYWwucG5n7Zx7WFNXtsBxbHV81TrO1KKVtNXqtbXGikghkLQWsegoU20FH0nEF9W0oMYkQB6n33QKVq2paMUHIXdERQskWI0B8qpSjUpNqjwigeSoKRwgnESIJJycJGcOIViwnf/m3u+7t4cPPrJ39m/ttddae+21+Q758m8rl04YO3VsWFjYhKT3E1aFhY1qDAt75rM/jsJ7WIbsI/ivEexVSxeHyQwvdeCNZ9LfXfFuWNgF8Thf2rN4e8zO99eyw8Keq+n/GaHPPLclLGzFgaSEdz/MYnRZwFIYebcNQZzV2x8tnqTuOHvlpEP7KHHqoX9+Gh7e5Rg36RP1X8ft2vanT1+SjN2xZ1bsC5EvJtxaWc/9+stzk0pOHe57I2Hkwwja6DUXvmtbf/P8bPE3sxUMcha7kWFXmZpKvqVyLpC0qC+aHBb8+t60JXVk8NVnpo3/C68eFeUqQMwPFsxMyu//7ph2l9+rBFAlGfCbAH/PGbKwo1Ue6JTPjM+GsGchbAyETTjviSsbEdQWhTUiwOsMOJwMbd81MkPEpt9l8wLgzgDp0PyBMfOd+BAzfUe+dh2ETRpTMzU4s8tq95TItYfmJXleG88Kdv0YWZa0o2CQMlbMOk+/WjEqOE1czYnT3CfoeFa++fcDyePLhA62lI/Ul1B7exrXZ2rUSNvJfOrLkkihwR1jS0nHtP9ImxB0ZzacBh+W+n4u9fjqaP66AjKA1P77kS1Nu3tXZCeRDhjCdbHoMD/kkMMbg42sdblRSc7XQmom11bM6tCEIvT+9vDGmZqCEBX3Jr4eT35IfMnW1MNFJWTBg3FkWu9qWm+PBkQ1zscjaY9GkklYn54s190K2aFuQVmS8U46DW0qcPYddGYhRzORo7Vau0pr73FFRA5Y4dGl8ay7o3XsEnO4wfCZ20YL2ORUrYY7Ssk2mbPhPFF7nvahS7Zg2OjIs0LFgy5RFt9erpwnr9r6i9qnJ4pARAIinfp3rOB5973wegYkixpcZGl8WdKqQTep3RVcx17k4RTdf20/R/PV0ARI/+y1JgdfYn/KcKyJLCnaAs3ThZM7ppmcPoNTLehcLc1B9uv69teakqGuIpYBmyxj6Dgy1VMg8HgpsAe5nZUEVoo8PMDTmiJqTWGI7EqRvaeXhrloAKJgoooUk++m1HezNUr567khv/bxGXLSVPtkad8PtUbfj0b1VKNBwlJCoAiFC8SAzyZnUCR2BxPoKuwuvQgwhy3yQJV3m/p05ieQ7BLTd40pQC6Q0AvypmTscbKuOtAp/PWEOn+zTtiv8zRJpPeOWPRYInKnA+7WaJEtmiHCF/S4NQ/oywM7akiBR7VSf5OULgo0NOnIaQOu2Mjgp6LBsI4GXNH52pvez2l9nxeQfFdIAiTgxAIpEj1Upf8NM+sCdl0AQxNxfQ+KnB6Rs5WvhfgMTgSTzjb0PT1FA9PfUKDzoUzQW1/CFD2YrPP11JHQqgKsezaw7G50GuQrYgsMrhhTeiol3dfZBQ7bfQ8LRB2tNSTESCZ5H2EzO0bWx5ik2NUpDKvAdbt2uBndhzGXcYNoNeNuNKDztWHbQ0GXrchTkFASdTcyITsJ9ElUjYP7phy3fS9uQ1Lhb++kXtEEFugCRVLqfbqfbxotV1pz7D1DVHT6X2qkYojRPtI8LVO9C3HSSWqqp8pIL/Kjf8qNCspsC2+sv1HhjqNLUD3RR/T9nvra1+YqSNgNQIR0iP0trSyxv4vsyywwKmOZeiRHxkDzujpbaEd/OaTPJnZUuCfTenVqX4AkcCv034JeOWaqJWG0TGAJhLhYC7ZIQKwT4dl9EUrQFej+SN/gYpbr5VAgPoK5HPuRmZkCBS48OWtzo6KW5Soix/p1eNqoZQb8QLSc8rym+dgRq4aTqCmFwHL0LZhl0XA3xGMNOb4cB1YmlodO4PvCbamri7ekokwASWH4vYxRp3gqd8tN7rQqgy0yR9PLpPoNL3IYFJI0Q4qpME86I9BWyxT1FkHsDCfH3sk2yJVpsFqEZet6AF8nxSTV62FFs4lt71xZVSqH3HyL1SkQ8B2+HMz4MAWATWA2VgoklssM/s1DCpQdj3t901nikXdS7BaZBgjEaYWC6/LItyUUm0Ff4uqucsRRTRadsdyEFKL69LcpxffCxxld4hpzeJ8hlcuXl4KegD/DotP7bXVVboEhW2B1+SIgWx2yLp/SxygpZWOpQ6qjqRopjqoN8hKUospw7ooAHbkUySG7wADb1kNeNmxzlQxMdS+WV2hh8guZRst2sc4IK1CZtgi1O0hSg0JJc4XftcIK7tMeWafaDHefaJ7+MSSTNYvT4kyFLKdc5WQJDX5bs3ijWujoqKTz0EliDy5a5ehGmvlxVKqEZYRaGCrAWQcv3XxZFesRDymbzt/xVnDtcUCiLDIWP7nMpXYHX2msAgSJCr2uBMbFcTzNm1OYRjg+giR1YIV6Wr1YJPhV+N3Ga7PpXNGfbf4oZYRckxPoPhH5tiWxxGXvj50SqLfOJv6bureBCqmx7ECgGzlhjFIaafLpSrGRpaTcMKB0ywpub2+LTr9LxXbswaA4Wm5PSxqPD7t9tISnLeHNyVWwS0z+n/ZEzbfkqN2diJ6Fh9ZiSzWm+slgc7XYLNuc7hgIaVZ4xMmQk6OiY1mjm6vcbr4kAtCtFzON2QI+PD4d14EkZRnQIn16mQrAUCOLx3GQlr84EMjH0vE4lqen1kWnPK3BgrL4ZKKP6CP6fqPPCVWcnZgBekC/pwCz9l6xD00X/fVp3wxadvDm4JO4hEM3nCmikdqt02WHas5fvWkVoWzHusPUzyRsocHTUAXMHVI1U/wP0rH21q+k6Be1mYbl3jZ7IcSWyQ3oR0/OhMAr+OXQ+J+8BlvlaTAEBKDeEc5OUFV0cagR3IgRYJB+smbZvqoFnDmG4ef+WZRo/99ttx/PUyjxW2prnTRwu9YkyyGbgJ7DUrVApBm6N3LkeEVQIPp5KX4Bx+/IOlGDDtECaM9xo6Ctx4waftqDFtZli0vtVmMGs66BlWJhYgqqh+S3AbsRX87QYubIeBbmALE8nsMaKzZWcjlweaRaaFcK0drZ1O7l8lHno61990qZcpmQhuIHpJzjOZEG00O7py9xPn7am9Dil5nphbEmXx3gNpKZFMkV+D2SN1keW9wMI5E3hD8X07o7kUir5Xqlywd762Ckrmqy4wDDI5eKM+Wg1dmoEsLpC1V0Nh9DafZsf0CmcnFAGU3szFPg5STH8QhN/GZoacB0VnATT8s5enP4UcN0Vnp9jgAe/yH2kBkoTXGyc0tdfYu2SCZ1tkziUamWUd9FZkgM7PQjFKcQM/uhQrxMMyN97oDSJMtVuDhWJg+tNtqaez3iTECLUnoceQqXETqwU+mp9sanLHvq4KbwGJJD7eMTU+Qg73pJ5BbJiM7x25SvdC36u0WmsjRwIqSsTCMY+x5eL2RC8Rk2E5Jj+J7Dh0VhlJGmcI2MoXJuYOcq9JBTrgMEImdzFs++qMwSCKdrLg8r/M7gXj5geMSh7dOshFyGP3KmyQzteyKkzEzLdXnpiM4d41Ukm4HlYdb5e5mwQp/BK5e85XAXTwsKxlCwWghD1S5jxwY+6FcsH1qhfbCgTKK6jUsDPCZ+hyDwaVbsjDr/9G0eCSuDd9kSO8Nks2yB9HOt4AV3hq3J5uRgZhVn2nWDZLfHBNKoxWY/qORWkxojdNbWYRGseY6l/AAevzZ9YTWniFZsarjHLaLV1MM29m1YH1Ok9wBLm6sci85KKM0Rzmco+AVi0dd4Ncm3OF6nbMZNlWEq0itHdHV7Yp3CqDKJRy2coPTo/DFy3FN8EMu65TL7LVxI0SzF1KCftl/x9Ox4IH5+d7OSUi0LMC7pjTG2Rn/lnsRq1ORcei5SZimiOdlFNDnIBIAp5ip2V0BjtKGqmwYbauSr67oe9wWUOhoc0ESAHrUJ9uop9wwKD3CwFGSfGXaRwQ5GCecPrelm1Jxw/E+2i69XuGfQekj4PacDVAsGdlh1zgr+U3714yUnSfvQ1r9va9OpruO8iP4cIoCiaszRKcMuMow8BTvdrBQ1K4FrG7nTGleCfgvmbXjExW9RtOdYUFWkWpKxuZA7bAfgV7ClWJ9UHXlQAhmOcafdClzT+VLIJKQ9We3tg5VgYF8aLPAlY000ID2LIv6KtX6Yhj3FLxsruFj3p6l8gQCPIAN4zf1lsu8uRS7Bk8H24mGJjobvRHNVMezLieWVhTdeHqaJh5+qAp5af2yZREeG3d22Cvf1aSQ+pEDTcFjks8FR8LAMcrPCnal1glrXjOlGvafGvJTqnSwX/WDLdvTnXvmLjYYXeVSPmuttzES5vIqvnoLxUmSoKbek1gmJNtH+zbbVmLaC1BL8K+mwgk3DxIs+aM5gsVmUtmKVakj0J8FDUttMxZBccLh+HgEREAEREAEREAEREAEREAEREAEREAEREAEREAEREAEREAEREAEREAEREAEREAEREAEREAEREAEREAEREAH9f4HuYyznQfqZSmXYQUwsv6xMziSrHdwXFt9qXhtXESn5+lUJfeznh17ev+HxoXN7GYuQbN7NiTFtt2PQk9mRPBqp7+Hkbdclb7ZdiWmih60xblpxt/31uQNTpsbvj0oqLq0Izdk7t3HmV7KrmwY0bbiYenhh9dj9A6r+jsC7OJA/8LExRx2dnZ3zzxfNmnpq+Srmkh0Xgv/LEbb++Ql3XjsvH5Syfnbw7S+uDTwerFy5MKHgtHZQaobk473zkoR/eWHgofaW2DvP0/O9g+pVck69Uj2z96PUgYfRfa3iiSY0L1nm9sxjCjuYWGArZzpzPV8C964prBUmvrcnqXNwLQary6L3S/ZPeZCfXq4wNTN416ta0icPVe1tvocEXz1jMLPkFNsGx8Uvc9vz61PSBpZRqPn4+MVvFpxyKVetGarx/a4l+wvLj0yS6L75bkC501NYcN6rZKkW6ak5xCOpx5N2HjdHmRXmqFLa4jH9zM59H3OrhsraV7/pU4+7roz2SZPMEhiw02tLXLeGy32BNUXMzJt46ZACGHBP0p2y3W9sTYAyz5QNWO38NXOhdA2l8YmIi7eWGUX+nZUPA7XYwYPh9MQ9gb1HK51Phq97PP/kjNBY9q1PJko3TJddBrHuBzmA50rto8o7uHTxOQtLBRW7GQl6yaC+h6ewwN23TIl/6GfnzjmxepvXgYLPpVTvwu7Mi8s4iK9taYOjymQ93F65Y+2AD7etLZN4138SdOTyfW1Hjhc5qRGySyDW51I9OlZ1a6+BtFblKXYXJeg/rN0XtP1bggtc5PGKrA2znuh4XnG8/QM09gfKFPJVW9vrM2KBLbAVlf/jpbfI1KN/CbpzU9+m8viFyf69wU9T+j7/VEzrEQddG7vhQSLK39NS2L+mDJln5hvBQLxWcc080RgQjSgJpIQ/UW61FxA9+/OFA+2+mBO2N165OOCC8WvLpgOry/3Z9RFHG1qn/iI+glqFi28bObrf3+KTF3HujsLz31jsDXfEEv3W0HJ29WyCKz+kNGpHfYfrhyx7/5dV3e7uKPtr+B2k+KR9tSBksJWMsiWKL8xzdBeDEVhx+uOVMQr3bbp/9qV5Uu0Y8clSfJpDCj5th/PmHFr4Y84vhl6ylfqHCYPQ8Y5AseXBsuiVyP13L+PIBwq+Q+GZGStbF/LmkhdYtDg03rfjRqZfOm5wVVsvLxodv4OZ93ZP3Trsw/7IMWvczBFN1v3tlatvhRyEboKtraU1TdEkf/y8OrMUdjJJYDAqUlctLPmx8ehylVL6XEqLE3PVATW2xIJJEtoprnwpHH9s8/ljIX8dSi6jx4mElVdv7y73a/xNCfqRg3GVcQZXuPxIaOAFMNVewNK0pz4x3LAdMvdyKotOFbIr74KnbEFXHv3z7TnKVbjua0IKX7i3Ce47uYO5/+Czg0q2LMPtvn5OKBpe3a/IfLPhRHvWv5nC+9HXq4Papd61jCbXrG0dni0OrSuzVGVNotYnPtmE+NKmG94wMfiWcGi3dMWTDf9lXkbriFA+sDQn7xdUbNwC9142SXbN8zQlBHPX+282tona15C+Di6mJEeLVup4yOuFdFm5O7bZXv52AXpgcNoodvye5Ox3grZ/hzyQgnNCKZg1ZXgKhvyo58HL9Px1cPgHofz2fbkLcUE7j81LKncfOBdKmvfXVGu1Vh3fM++lb5fHGs2R/4yf9m0oF4dt/EMoZ4cd+35AcFjYrIrBzxQb8x8dhm3XYZMfzG4Y2xGzE+zvSVqyMkG2eOPf/wVQSwMEFAACAAgAtX1BWOohDhNLAAAAbAAAABsAAAB1bml2ZXJzYWwvdW5pdmVyc2FsLnBuZy54bWyzsa/IzVEoSy0qzszPs1Uy1DNQsrfj5bIpKEoty0wtV6gAigEFIUBJoRLINUJwyzNTSjKAQiYmFgjBjNTM9IwSoKiBhRlcVB9oKABQSwECAAAUAAIACACpdlBPNmFYAkcDAADhCQAAFAAAAAAAAAABAAAAAAAAAAAAdW5pdmVyc2FsL3BsYXllci54bWxQSwECAAAUAAIACAC0fUFYtTf0qBwFAADhEwAAHQAAAAAAAAABAAAAAAB5AwAAdW5pdmVyc2FsL2NvbW1vbl9tZXNzYWdlcy5sbmdQSwECAAAUAAIACAC0fUFYFR5gG6MAAAB/AQAALgAAAAAAAAABAAAAAADQCAAAdW5pdmVyc2FsL3BsYXliYWNrX2FuZF9uYXZpZ2F0aW9uX3NldHRpbmdzLnhtbFBLAQIAABQAAgAIALR9QVh0STUfPAQAAAwVAAAnAAAAAAAAAAEAAAAAAL8JAAB1bml2ZXJzYWwvZmxhc2hfcHVibGlzaGluZ19zZXR0aW5ncy54bWxQSwECAAAUAAIACAC0fUFYN4uHansDAACsDAAAIQAAAAAAAAABAAAAAABADgAAdW5pdmVyc2FsL2ZsYXNoX3NraW5fc2V0dGluZ3MueG1sUEsBAgAAFAACAAgAtH1BWKavViM2BAAAlhQAACYAAAAAAAAAAQAAAAAA+hEAAHVuaXZlcnNhbC9odG1sX3B1Ymxpc2hpbmdfc2V0dGluZ3MueG1sUEsBAgAAFAACAAgAtH1BWCYPfuiwAQAAbwYAAB8AAAAAAAAAAQAAAAAAdBYAAHVuaXZlcnNhbC9odG1sX3NraW5fc2V0dGluZ3MuanNQSwECAAAUAAIACAC0fUFYFQaV5GsAAABvAAAAHAAAAAAAAAABAAAAAABhGAAAdW5pdmVyc2FsL2xvY2FsX3NldHRpbmdzLnhtbFBLAQIAABQAAgAIALV9QVjCG66ZaBIAAPdNAAAXAAAAAAAAAAAAAAAAAAYZAAB1bml2ZXJzYWwvdW5pdmVyc2FsLnBuZ1BLAQIAABQAAgAIALV9QVjqIQ4TSwAAAGwAAAAbAAAAAAAAAAEAAAAAAKMrAAB1bml2ZXJzYWwvdW5pdmVyc2FsLnBuZy54bWxQSwUGAAAAAAoACgAGAwAAJywAAAAA"/>
  <p:tag name="ISPRING_LMS_API_VERSION" val="SCORM 1.2"/>
  <p:tag name="ISPRING_ULTRA_SCORM_COURSE_ID" val="FFF55352-DBA2-4FBB-BED9-9125E8453DEC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COSTAID\\Bulgarian\\Bulgaria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PASSING_SCORE" val="0.000000"/>
  <p:tag name="ISPRING_CURRENT_PLAYER_ID" val="universal"/>
  <p:tag name="ISPRING_PRESENTATION_TITLE" val="COSTAID_Module 4_Enabling_Dialogue_BG"/>
  <p:tag name="ISPRING_FIRST_PUBLISH" val="1"/>
  <p:tag name="ISPRING_SCORM_RATE_QUIZZES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8C5150E41E01409FE07977F0565001" ma:contentTypeVersion="13" ma:contentTypeDescription="Een nieuw document maken." ma:contentTypeScope="" ma:versionID="dceb514d459a965e66f62abcc4af67a4">
  <xsd:schema xmlns:xsd="http://www.w3.org/2001/XMLSchema" xmlns:xs="http://www.w3.org/2001/XMLSchema" xmlns:p="http://schemas.microsoft.com/office/2006/metadata/properties" xmlns:ns2="A170BF8D-0D10-4A31-84BA-136298F3893F" xmlns:ns3="a170bf8d-0d10-4a31-84ba-136298f3893f" xmlns:ns4="d55660b8-d104-43d9-a55a-6bf5ee589c5a" xmlns:ns5="19efc745-f8ae-456e-98f3-7656c6b98ef6" targetNamespace="http://schemas.microsoft.com/office/2006/metadata/properties" ma:root="true" ma:fieldsID="75dc8cc5d461a3b9574ae4e95c9ab0de" ns2:_="" ns3:_="" ns4:_="" ns5:_="">
    <xsd:import namespace="A170BF8D-0D10-4A31-84BA-136298F3893F"/>
    <xsd:import namespace="a170bf8d-0d10-4a31-84ba-136298f3893f"/>
    <xsd:import namespace="d55660b8-d104-43d9-a55a-6bf5ee589c5a"/>
    <xsd:import namespace="19efc745-f8ae-456e-98f3-7656c6b98ef6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5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70BF8D-0D10-4A31-84BA-136298F3893F" elementFormDefault="qualified">
    <xsd:import namespace="http://schemas.microsoft.com/office/2006/documentManagement/types"/>
    <xsd:import namespace="http://schemas.microsoft.com/office/infopath/2007/PartnerControls"/>
    <xsd:element name="Status" ma:index="8" nillable="true" ma:displayName="Status" ma:default="Concept" ma:format="Dropdown" ma:internalName="Status">
      <xsd:simpleType>
        <xsd:restriction base="dms:Choice">
          <xsd:enumeration value="Concept"/>
          <xsd:enumeration value="Voltooi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70bf8d-0d10-4a31-84ba-136298f389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cfe27688-f39b-4ef9-a621-74b7e348de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5660b8-d104-43d9-a55a-6bf5ee589c5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efc745-f8ae-456e-98f3-7656c6b98ef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025a5076-e039-4797-a14f-b162bae4ec1c}" ma:internalName="TaxCatchAll" ma:showField="CatchAllData" ma:web="19efc745-f8ae-456e-98f3-7656c6b98e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170bf8d-0d10-4a31-84ba-136298f3893f">
      <Terms xmlns="http://schemas.microsoft.com/office/infopath/2007/PartnerControls"/>
    </lcf76f155ced4ddcb4097134ff3c332f>
    <Status xmlns="A170BF8D-0D10-4A31-84BA-136298F3893F">Concept</Status>
    <TaxCatchAll xmlns="19efc745-f8ae-456e-98f3-7656c6b98ef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0BA06F-1FDD-421C-AB26-28997D88498D}">
  <ds:schemaRefs>
    <ds:schemaRef ds:uri="19efc745-f8ae-456e-98f3-7656c6b98ef6"/>
    <ds:schemaRef ds:uri="A170BF8D-0D10-4A31-84BA-136298F3893F"/>
    <ds:schemaRef ds:uri="a170bf8d-0d10-4a31-84ba-136298f3893f"/>
    <ds:schemaRef ds:uri="d55660b8-d104-43d9-a55a-6bf5ee589c5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D13F6F9-419F-4DB3-BB9F-18447BDF5A54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A170BF8D-0D10-4A31-84BA-136298F3893F"/>
    <ds:schemaRef ds:uri="http://schemas.openxmlformats.org/package/2006/metadata/core-properties"/>
    <ds:schemaRef ds:uri="19efc745-f8ae-456e-98f3-7656c6b98ef6"/>
    <ds:schemaRef ds:uri="http://purl.org/dc/terms/"/>
    <ds:schemaRef ds:uri="d55660b8-d104-43d9-a55a-6bf5ee589c5a"/>
    <ds:schemaRef ds:uri="a170bf8d-0d10-4a31-84ba-136298f3893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5C6D51F-9450-4ECE-9317-34C627A2A5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3094</Words>
  <Application>Microsoft Office PowerPoint</Application>
  <PresentationFormat>Ευρεία οθόνη</PresentationFormat>
  <Paragraphs>214</Paragraphs>
  <Slides>30</Slides>
  <Notes>30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43" baseType="lpstr">
      <vt:lpstr>Adobe Gothic Std B</vt:lpstr>
      <vt:lpstr>MS PGothic</vt:lpstr>
      <vt:lpstr>Arial</vt:lpstr>
      <vt:lpstr>Arial,Sans-Serif</vt:lpstr>
      <vt:lpstr>Calibri</vt:lpstr>
      <vt:lpstr>Calibri Light</vt:lpstr>
      <vt:lpstr>Courier New</vt:lpstr>
      <vt:lpstr>Impact</vt:lpstr>
      <vt:lpstr>Proxima Nova</vt:lpstr>
      <vt:lpstr>Times New Roman</vt:lpstr>
      <vt:lpstr>Verdana</vt:lpstr>
      <vt:lpstr>Wingdings</vt:lpstr>
      <vt:lpstr>Θέμα του Office</vt:lpstr>
      <vt:lpstr>Παρουσίαση του PowerPoint</vt:lpstr>
      <vt:lpstr>Партньори</vt:lpstr>
      <vt:lpstr>Модули</vt:lpstr>
      <vt:lpstr>Цели</vt:lpstr>
      <vt:lpstr>Противодействие на вярата в информационното разстройство</vt:lpstr>
      <vt:lpstr>Значението на диалога </vt:lpstr>
      <vt:lpstr>Безопасна среда</vt:lpstr>
      <vt:lpstr>Основи за ефективен диалог</vt:lpstr>
      <vt:lpstr>Връзка на доверие (1/4)</vt:lpstr>
      <vt:lpstr>Как да постигне доверие (2/4)</vt:lpstr>
      <vt:lpstr>Ефективен инструмент за афективен професионализъм (3/4)</vt:lpstr>
      <vt:lpstr>Насоки за саморазкриване (4/4)</vt:lpstr>
      <vt:lpstr>2. Егалитарен диалог (1/2)</vt:lpstr>
      <vt:lpstr>Създават се равни условия откритост (2/2)</vt:lpstr>
      <vt:lpstr>3. Осигуряване напътствие</vt:lpstr>
      <vt:lpstr>4. Отхвърлете агресия ( 1/4 )</vt:lpstr>
      <vt:lpstr>Как да отхвърлим агресията (2/4)</vt:lpstr>
      <vt:lpstr>Активно слушане ( 3/4 )</vt:lpstr>
      <vt:lpstr>Примери за активни слушам (4/4)</vt:lpstr>
      <vt:lpstr>Други умения за диалог (1/3)</vt:lpstr>
      <vt:lpstr>Други умения за диалог (2/3)</vt:lpstr>
      <vt:lpstr>Други умения за диалог (3/3)</vt:lpstr>
      <vt:lpstr>Междукултурна комуникация</vt:lpstr>
      <vt:lpstr>Междукултурен комуникация (1/4)</vt:lpstr>
      <vt:lpstr>Примери за погрешни тълкувания в междукултурното пространство комуникация (2/4)</vt:lpstr>
      <vt:lpstr>Примери за погрешни тълкувания в междукултурното пространство комуникация (3/4) </vt:lpstr>
      <vt:lpstr>Как да избегнем междукултурните погрешни тълкувания (4/4)</vt:lpstr>
      <vt:lpstr>Препратки и допълнителна литература (1/2)</vt:lpstr>
      <vt:lpstr>Препратки и допълнително четене (2/2)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COSTAID_Module 4_Enabling_Dialogue_BG</dc:title>
  <dc:creator>pantelis bbalaouras</dc:creator>
  <cp:lastModifiedBy>pantelis</cp:lastModifiedBy>
  <cp:revision>1312</cp:revision>
  <dcterms:created xsi:type="dcterms:W3CDTF">2020-06-02T13:31:56Z</dcterms:created>
  <dcterms:modified xsi:type="dcterms:W3CDTF">2024-02-01T13:58:17Z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0x0101008B8C5150E41E01409FE07977F0565001</vt:lpwstr>
  </property>
  <property fmtid="{D5CDD505-2E9C-101B-9397-08002B2CF9AE}" pid="3" name="MediaServiceImageTags">
    <vt:lpwstr/>
  </property>
</Properties>
</file>