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512" r:id="rId5"/>
    <p:sldId id="444" r:id="rId6"/>
    <p:sldId id="509" r:id="rId7"/>
    <p:sldId id="420" r:id="rId8"/>
    <p:sldId id="445" r:id="rId9"/>
    <p:sldId id="513" r:id="rId10"/>
    <p:sldId id="514" r:id="rId11"/>
    <p:sldId id="515" r:id="rId12"/>
    <p:sldId id="519" r:id="rId13"/>
    <p:sldId id="522" r:id="rId14"/>
    <p:sldId id="523" r:id="rId15"/>
    <p:sldId id="524" r:id="rId16"/>
    <p:sldId id="518" r:id="rId17"/>
    <p:sldId id="525" r:id="rId18"/>
    <p:sldId id="516" r:id="rId19"/>
    <p:sldId id="517" r:id="rId20"/>
    <p:sldId id="528" r:id="rId21"/>
    <p:sldId id="526" r:id="rId22"/>
    <p:sldId id="532" r:id="rId23"/>
    <p:sldId id="527" r:id="rId24"/>
    <p:sldId id="533" r:id="rId25"/>
    <p:sldId id="534" r:id="rId26"/>
    <p:sldId id="537" r:id="rId27"/>
    <p:sldId id="520" r:id="rId28"/>
    <p:sldId id="530" r:id="rId29"/>
    <p:sldId id="535" r:id="rId30"/>
    <p:sldId id="531" r:id="rId31"/>
    <p:sldId id="325" r:id="rId32"/>
    <p:sldId id="536" r:id="rId33"/>
    <p:sldId id="442" r:id="rId34"/>
  </p:sldIdLst>
  <p:sldSz cx="12192000" cy="6858000"/>
  <p:notesSz cx="6858000" cy="9144000"/>
  <p:custDataLst>
    <p:tags r:id="rId3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837143-1840-EFFA-444B-2129619AEBF2}" name="Tim Paulusse" initials="TP" userId="S::tpaulusse@verwey-jonker.nl::4a3dabe2-b277-4d58-ac1a-c890ba4fe58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95C11F"/>
    <a:srgbClr val="004899"/>
    <a:srgbClr val="E89704"/>
    <a:srgbClr val="D8134D"/>
    <a:srgbClr val="38289E"/>
    <a:srgbClr val="E24231"/>
    <a:srgbClr val="D7124E"/>
    <a:srgbClr val="1F9ED7"/>
    <a:srgbClr val="D719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49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aulusse" userId="1f5f41b363f6e14e" providerId="LiveId" clId="{7CB71CEA-9324-4D48-AAD3-78E75F8E8C92}"/>
    <pc:docChg chg="modSld">
      <pc:chgData name="Tim Paulusse" userId="1f5f41b363f6e14e" providerId="LiveId" clId="{7CB71CEA-9324-4D48-AAD3-78E75F8E8C92}" dt="2023-11-22T15:08:06.523" v="61" actId="6549"/>
      <pc:docMkLst>
        <pc:docMk/>
      </pc:docMkLst>
      <pc:sldChg chg="modSp mod">
        <pc:chgData name="Tim Paulusse" userId="1f5f41b363f6e14e" providerId="LiveId" clId="{7CB71CEA-9324-4D48-AAD3-78E75F8E8C92}" dt="2023-11-22T15:08:06.523" v="61" actId="6549"/>
        <pc:sldMkLst>
          <pc:docMk/>
          <pc:sldMk cId="3202248352" sldId="519"/>
        </pc:sldMkLst>
        <pc:spChg chg="mod">
          <ac:chgData name="Tim Paulusse" userId="1f5f41b363f6e14e" providerId="LiveId" clId="{7CB71CEA-9324-4D48-AAD3-78E75F8E8C92}" dt="2023-11-22T15:08:06.523" v="61" actId="6549"/>
          <ac:spMkLst>
            <pc:docMk/>
            <pc:sldMk cId="3202248352" sldId="519"/>
            <ac:spMk id="7" creationId="{12DA0FB4-5BCB-88F0-6CF6-DEC83D2BCA4F}"/>
          </ac:spMkLst>
        </pc:spChg>
        <pc:spChg chg="mod">
          <ac:chgData name="Tim Paulusse" userId="1f5f41b363f6e14e" providerId="LiveId" clId="{7CB71CEA-9324-4D48-AAD3-78E75F8E8C92}" dt="2023-11-22T15:07:37.716" v="0" actId="120"/>
          <ac:spMkLst>
            <pc:docMk/>
            <pc:sldMk cId="3202248352" sldId="519"/>
            <ac:spMk id="8" creationId="{EEFBA0E8-650A-F4D7-D476-AC946B1EB69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1. </a:t>
          </a:r>
          <a:r>
            <a:rPr lang="en-US" sz="3200" kern="1200" dirty="0" err="1" smtClean="0">
              <a:solidFill>
                <a:schemeClr val="tx1"/>
              </a:solidFill>
            </a:rPr>
            <a:t>Sensibilisierung</a:t>
          </a:r>
          <a:endParaRPr lang="el-GR" sz="3200" kern="1200" dirty="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rgbClr val="F2F2F2"/>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b="0" kern="1200">
              <a:solidFill>
                <a:schemeClr val="tx1"/>
              </a:solidFill>
              <a:effectLst/>
              <a:latin typeface="Calibri" panose="020F0502020204030204"/>
              <a:ea typeface="+mn-ea"/>
              <a:cs typeface="+mn-cs"/>
            </a:rPr>
            <a:t>2. Kritisches Denken</a:t>
          </a:r>
          <a:endParaRPr lang="el-GR" sz="3200" b="0" kern="1200">
            <a:solidFill>
              <a:schemeClr val="tx1"/>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3. Konfliktlösung </a:t>
          </a:r>
          <a:endParaRPr lang="el-GR" sz="3200" kern="120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de-AT"/>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de-AT"/>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de-AT"/>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de-AT"/>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rgbClr val="95C11F"/>
        </a:solidFill>
        <a:ln>
          <a:solidFill>
            <a:srgbClr val="785832"/>
          </a:solidFill>
        </a:ln>
      </dgm:spPr>
      <dgm:t>
        <a:bodyPr/>
        <a:lstStyle/>
        <a:p>
          <a:r>
            <a:rPr lang="en-US" sz="3200" b="1" kern="1200" dirty="0">
              <a:solidFill>
                <a:schemeClr val="bg1"/>
              </a:solidFill>
              <a:effectLst>
                <a:outerShdw blurRad="38100" dist="38100" dir="2700000" algn="tl">
                  <a:srgbClr val="000000">
                    <a:alpha val="43137"/>
                  </a:srgbClr>
                </a:outerShdw>
              </a:effectLst>
            </a:rPr>
            <a:t>4. </a:t>
          </a:r>
          <a:r>
            <a:rPr lang="en-US" sz="3200" b="1" kern="1200" dirty="0" smtClean="0">
              <a:solidFill>
                <a:schemeClr val="bg1"/>
              </a:solidFill>
              <a:effectLst>
                <a:outerShdw blurRad="38100" dist="38100" dir="2700000" algn="tl">
                  <a:srgbClr val="000000">
                    <a:alpha val="43137"/>
                  </a:srgbClr>
                </a:outerShdw>
              </a:effectLst>
            </a:rPr>
            <a:t>Dialog </a:t>
          </a:r>
          <a:r>
            <a:rPr lang="en-US" sz="3200" b="1" kern="1200" dirty="0" err="1" smtClean="0">
              <a:solidFill>
                <a:schemeClr val="bg1"/>
              </a:solidFill>
              <a:effectLst>
                <a:outerShdw blurRad="38100" dist="38100" dir="2700000" algn="tl">
                  <a:srgbClr val="000000">
                    <a:alpha val="43137"/>
                  </a:srgbClr>
                </a:outerShdw>
              </a:effectLst>
            </a:rPr>
            <a:t>e</a:t>
          </a:r>
          <a:r>
            <a:rPr lang="en-US" sz="3200" b="1" kern="1200" dirty="0" err="1" smtClean="0">
              <a:solidFill>
                <a:schemeClr val="bg1"/>
              </a:solidFill>
              <a:effectLst>
                <a:outerShdw blurRad="38100" dist="38100" dir="2700000" algn="tl">
                  <a:srgbClr val="000000">
                    <a:alpha val="43137"/>
                  </a:srgbClr>
                </a:outerShdw>
              </a:effectLst>
              <a:latin typeface="Calibri" panose="020F0502020204030204"/>
              <a:ea typeface="+mn-ea"/>
              <a:cs typeface="+mn-cs"/>
            </a:rPr>
            <a:t>rmöglichen</a:t>
          </a:r>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Ethik</a:t>
          </a:r>
          <a:endParaRPr lang="el-GR" sz="3200" kern="1200">
            <a:solidFill>
              <a:prstClr val="black"/>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a:t>
          </a:r>
          <a:r>
            <a:rPr lang="en-US" sz="3200" kern="1200" dirty="0" err="1" smtClean="0">
              <a:solidFill>
                <a:prstClr val="black"/>
              </a:solidFill>
              <a:effectLst/>
              <a:latin typeface="Calibri" panose="020F0502020204030204"/>
              <a:ea typeface="+mn-ea"/>
              <a:cs typeface="+mn-cs"/>
            </a:rPr>
            <a:t>Reflektieren</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404CC1D-7D31-4B64-A5C5-60498ADB70FF}">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en-US" sz="3200" dirty="0">
              <a:solidFill>
                <a:prstClr val="black"/>
              </a:solidFill>
              <a:effectLst/>
              <a:latin typeface="Calibri" panose="020F0502020204030204"/>
              <a:ea typeface="+mn-ea"/>
              <a:cs typeface="+mn-cs"/>
            </a:rPr>
            <a:t>7. Digitale Kompetenzen </a:t>
          </a:r>
          <a:endParaRPr lang="el-GR" sz="3200" dirty="0">
            <a:solidFill>
              <a:prstClr val="black"/>
            </a:solidFill>
            <a:effectLst/>
            <a:latin typeface="Calibri" panose="020F0502020204030204"/>
            <a:ea typeface="+mn-ea"/>
            <a:cs typeface="+mn-cs"/>
          </a:endParaRPr>
        </a:p>
      </dgm:t>
    </dgm:pt>
    <dgm:pt modelId="{815566CE-34FA-4B26-BE76-87701DAF9F50}" type="parTrans" cxnId="{32625709-F515-46AA-9E97-C1E5D73AB0F9}">
      <dgm:prSet/>
      <dgm:spPr/>
      <dgm:t>
        <a:bodyPr/>
        <a:lstStyle/>
        <a:p>
          <a:endParaRPr lang="en-GB"/>
        </a:p>
      </dgm:t>
    </dgm:pt>
    <dgm:pt modelId="{20B46757-2675-4149-85B1-C855B1C5BEC0}" type="sibTrans" cxnId="{32625709-F515-46AA-9E97-C1E5D73AB0F9}">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de-AT"/>
        </a:p>
      </dgm:t>
    </dgm:pt>
    <dgm:pt modelId="{470C7429-9401-4802-AB33-313A76532508}" type="pres">
      <dgm:prSet presAssocID="{EC327B3B-64E2-4867-8E05-4626CF7AA557}" presName="parentText" presStyleLbl="node1" presStyleIdx="0" presStyleCnt="4" custLinFactNeighborX="-45891" custLinFactNeighborY="-10476">
        <dgm:presLayoutVars>
          <dgm:chMax val="0"/>
          <dgm:bulletEnabled val="1"/>
        </dgm:presLayoutVars>
      </dgm:prSet>
      <dgm:spPr/>
      <dgm:t>
        <a:bodyPr/>
        <a:lstStyle/>
        <a:p>
          <a:endParaRPr lang="de-AT"/>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de-AT"/>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de-AT"/>
        </a:p>
      </dgm:t>
    </dgm:pt>
    <dgm:pt modelId="{2D4A43E5-0209-40D0-8BAC-E928B7A1AB22}" type="pres">
      <dgm:prSet presAssocID="{2A74883B-AB36-4DBE-A90D-C134F37AC8DE}" presName="spacer" presStyleCnt="0"/>
      <dgm:spPr/>
    </dgm:pt>
    <dgm:pt modelId="{94379526-F41C-4743-8DE3-718A904944E0}" type="pres">
      <dgm:prSet presAssocID="{B404CC1D-7D31-4B64-A5C5-60498ADB70FF}" presName="parentText" presStyleLbl="node1" presStyleIdx="3" presStyleCnt="4">
        <dgm:presLayoutVars>
          <dgm:chMax val="0"/>
          <dgm:bulletEnabled val="1"/>
        </dgm:presLayoutVars>
      </dgm:prSet>
      <dgm:spPr>
        <a:prstGeom prst="roundRect">
          <a:avLst/>
        </a:prstGeom>
      </dgm:spPr>
      <dgm:t>
        <a:bodyPr/>
        <a:lstStyle/>
        <a:p>
          <a:endParaRPr lang="de-AT"/>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32625709-F515-46AA-9E97-C1E5D73AB0F9}" srcId="{C4D5358F-2C12-40D3-A142-40CC932D99A4}" destId="{B404CC1D-7D31-4B64-A5C5-60498ADB70FF}" srcOrd="3" destOrd="0" parTransId="{815566CE-34FA-4B26-BE76-87701DAF9F50}" sibTransId="{20B46757-2675-4149-85B1-C855B1C5BEC0}"/>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8D6DD0D9-5D33-4B6B-B83A-73677E400C15}" type="presOf" srcId="{B404CC1D-7D31-4B64-A5C5-60498ADB70FF}" destId="{94379526-F41C-4743-8DE3-718A904944E0}"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83AD646B-BCB4-4AC7-A94E-4648D1EC187B}" type="presParOf" srcId="{1E395D00-6435-47AF-BDD1-99EEEBD551EE}" destId="{2D4A43E5-0209-40D0-8BAC-E928B7A1AB22}" srcOrd="5" destOrd="0" presId="urn:microsoft.com/office/officeart/2005/8/layout/vList2"/>
    <dgm:cxn modelId="{C87F44C5-BF60-480E-AC63-E4CAEC7001A5}" type="presParOf" srcId="{1E395D00-6435-47AF-BDD1-99EEEBD551EE}" destId="{94379526-F41C-4743-8DE3-718A904944E0}"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1. </a:t>
          </a:r>
          <a:r>
            <a:rPr lang="en-US" sz="3200" kern="1200" dirty="0" err="1" smtClean="0">
              <a:solidFill>
                <a:schemeClr val="tx1"/>
              </a:solidFill>
            </a:rPr>
            <a:t>Sensibilisierung</a:t>
          </a:r>
          <a:endParaRPr lang="el-GR" sz="3200" kern="1200" dirty="0">
            <a:solidFill>
              <a:schemeClr val="tx1"/>
            </a:solidFill>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1175325"/>
          <a:ext cx="4961817" cy="1029600"/>
        </a:xfrm>
        <a:prstGeom prst="roundRect">
          <a:avLst/>
        </a:prstGeom>
        <a:solidFill>
          <a:srgbClr val="F2F2F2"/>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a:solidFill>
                <a:schemeClr val="tx1"/>
              </a:solidFill>
              <a:effectLst/>
              <a:latin typeface="Calibri" panose="020F0502020204030204"/>
              <a:ea typeface="+mn-ea"/>
              <a:cs typeface="+mn-cs"/>
            </a:rPr>
            <a:t>2. Kritisches Denken</a:t>
          </a:r>
          <a:endParaRPr lang="el-GR" sz="3200" b="0" kern="1200">
            <a:solidFill>
              <a:schemeClr val="tx1"/>
            </a:solidFill>
            <a:effectLst/>
            <a:latin typeface="Calibri" panose="020F0502020204030204"/>
            <a:ea typeface="+mn-ea"/>
            <a:cs typeface="+mn-cs"/>
          </a:endParaRPr>
        </a:p>
      </dsp:txBody>
      <dsp:txXfrm>
        <a:off x="50261" y="1225586"/>
        <a:ext cx="4861295" cy="929078"/>
      </dsp:txXfrm>
    </dsp:sp>
    <dsp:sp modelId="{8CDB7BC7-8DB4-48B4-844D-150D6BC9A281}">
      <dsp:nvSpPr>
        <dsp:cNvPr id="0" name=""/>
        <dsp:cNvSpPr/>
      </dsp:nvSpPr>
      <dsp:spPr>
        <a:xfrm>
          <a:off x="0" y="2394834"/>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3. Konfliktlösung </a:t>
          </a:r>
          <a:endParaRPr lang="el-GR" sz="3200" kern="1200">
            <a:solidFill>
              <a:prstClr val="black"/>
            </a:solidFill>
            <a:effectLst/>
            <a:latin typeface="Calibri" panose="020F0502020204030204"/>
            <a:ea typeface="+mn-ea"/>
            <a:cs typeface="+mn-cs"/>
          </a:endParaRPr>
        </a:p>
      </dsp:txBody>
      <dsp:txXfrm>
        <a:off x="50261" y="2445095"/>
        <a:ext cx="486129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1088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a:solidFill>
                <a:schemeClr val="bg1"/>
              </a:solidFill>
              <a:effectLst>
                <a:outerShdw blurRad="38100" dist="38100" dir="2700000" algn="tl">
                  <a:srgbClr val="000000">
                    <a:alpha val="43137"/>
                  </a:srgbClr>
                </a:outerShdw>
              </a:effectLst>
            </a:rPr>
            <a:t>4. </a:t>
          </a:r>
          <a:r>
            <a:rPr lang="en-US" sz="3200" b="1" kern="1200" dirty="0" smtClean="0">
              <a:solidFill>
                <a:schemeClr val="bg1"/>
              </a:solidFill>
              <a:effectLst>
                <a:outerShdw blurRad="38100" dist="38100" dir="2700000" algn="tl">
                  <a:srgbClr val="000000">
                    <a:alpha val="43137"/>
                  </a:srgbClr>
                </a:outerShdw>
              </a:effectLst>
            </a:rPr>
            <a:t>Dialog </a:t>
          </a:r>
          <a:r>
            <a:rPr lang="en-US" sz="3200" b="1" kern="1200" dirty="0" err="1" smtClean="0">
              <a:solidFill>
                <a:schemeClr val="bg1"/>
              </a:solidFill>
              <a:effectLst>
                <a:outerShdw blurRad="38100" dist="38100" dir="2700000" algn="tl">
                  <a:srgbClr val="000000">
                    <a:alpha val="43137"/>
                  </a:srgbClr>
                </a:outerShdw>
              </a:effectLst>
            </a:rPr>
            <a:t>e</a:t>
          </a:r>
          <a:r>
            <a:rPr lang="en-US" sz="3200" b="1" kern="1200" dirty="0" err="1" smtClean="0">
              <a:solidFill>
                <a:schemeClr val="bg1"/>
              </a:solidFill>
              <a:effectLst>
                <a:outerShdw blurRad="38100" dist="38100" dir="2700000" algn="tl">
                  <a:srgbClr val="000000">
                    <a:alpha val="43137"/>
                  </a:srgbClr>
                </a:outerShdw>
              </a:effectLst>
              <a:latin typeface="Calibri" panose="020F0502020204030204"/>
              <a:ea typeface="+mn-ea"/>
              <a:cs typeface="+mn-cs"/>
            </a:rPr>
            <a:t>rmöglichen</a:t>
          </a:r>
          <a:endParaRPr lang="el-GR" sz="3200" kern="1200" dirty="0">
            <a:solidFill>
              <a:prstClr val="black"/>
            </a:solidFill>
            <a:effectLst/>
            <a:latin typeface="Calibri" panose="020F0502020204030204"/>
            <a:ea typeface="+mn-ea"/>
            <a:cs typeface="+mn-cs"/>
          </a:endParaRPr>
        </a:p>
      </dsp:txBody>
      <dsp:txXfrm>
        <a:off x="49347" y="49347"/>
        <a:ext cx="4863123" cy="912186"/>
      </dsp:txXfrm>
    </dsp:sp>
    <dsp:sp modelId="{288E5028-B57D-41A4-A329-2A81DBAE6A20}">
      <dsp:nvSpPr>
        <dsp:cNvPr id="0" name=""/>
        <dsp:cNvSpPr/>
      </dsp:nvSpPr>
      <dsp:spPr>
        <a:xfrm>
          <a:off x="0" y="1144011"/>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Ethik</a:t>
          </a:r>
          <a:endParaRPr lang="el-GR" sz="3200" kern="1200">
            <a:solidFill>
              <a:prstClr val="black"/>
            </a:solidFill>
            <a:effectLst/>
            <a:latin typeface="Calibri" panose="020F0502020204030204"/>
            <a:ea typeface="+mn-ea"/>
            <a:cs typeface="+mn-cs"/>
          </a:endParaRPr>
        </a:p>
      </dsp:txBody>
      <dsp:txXfrm>
        <a:off x="49347" y="1193358"/>
        <a:ext cx="4863123" cy="912186"/>
      </dsp:txXfrm>
    </dsp:sp>
    <dsp:sp modelId="{8CDB7BC7-8DB4-48B4-844D-150D6BC9A281}">
      <dsp:nvSpPr>
        <dsp:cNvPr id="0" name=""/>
        <dsp:cNvSpPr/>
      </dsp:nvSpPr>
      <dsp:spPr>
        <a:xfrm>
          <a:off x="0" y="2341348"/>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a:t>
          </a:r>
          <a:r>
            <a:rPr lang="en-US" sz="3200" kern="1200" dirty="0" err="1" smtClean="0">
              <a:solidFill>
                <a:prstClr val="black"/>
              </a:solidFill>
              <a:effectLst/>
              <a:latin typeface="Calibri" panose="020F0502020204030204"/>
              <a:ea typeface="+mn-ea"/>
              <a:cs typeface="+mn-cs"/>
            </a:rPr>
            <a:t>Reflektieren</a:t>
          </a:r>
          <a:endParaRPr lang="el-GR" sz="3200" kern="1200" dirty="0">
            <a:solidFill>
              <a:prstClr val="black"/>
            </a:solidFill>
            <a:effectLst/>
            <a:latin typeface="Calibri" panose="020F0502020204030204"/>
            <a:ea typeface="+mn-ea"/>
            <a:cs typeface="+mn-cs"/>
          </a:endParaRPr>
        </a:p>
      </dsp:txBody>
      <dsp:txXfrm>
        <a:off x="49347" y="2390695"/>
        <a:ext cx="4863123" cy="912186"/>
      </dsp:txXfrm>
    </dsp:sp>
    <dsp:sp modelId="{94379526-F41C-4743-8DE3-718A904944E0}">
      <dsp:nvSpPr>
        <dsp:cNvPr id="0" name=""/>
        <dsp:cNvSpPr/>
      </dsp:nvSpPr>
      <dsp:spPr>
        <a:xfrm>
          <a:off x="0" y="3507748"/>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7. Digitale Kompetenzen </a:t>
          </a:r>
          <a:endParaRPr lang="el-GR" sz="3200" kern="1200" dirty="0">
            <a:solidFill>
              <a:prstClr val="black"/>
            </a:solidFill>
            <a:effectLst/>
            <a:latin typeface="Calibri" panose="020F0502020204030204"/>
            <a:ea typeface="+mn-ea"/>
            <a:cs typeface="+mn-cs"/>
          </a:endParaRPr>
        </a:p>
      </dsp:txBody>
      <dsp:txXfrm>
        <a:off x="49347" y="3557095"/>
        <a:ext cx="4863123" cy="9121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31/1/2024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31/1/2024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206639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717462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674400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2855899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515529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167857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446558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1814688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1740891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26159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2367783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2107876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2320989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516796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1258970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4074317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2633487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2546163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4054205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1182568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1084942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85172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181301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2421468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04521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1903687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 xmlns:asvg="http://schemas.microsoft.com/office/drawing/2016/SVG/main" r:embed="rId4"/>
              </a:ext>
            </a:extLst>
          </a:blip>
          <a:stretch>
            <a:fillRect/>
          </a:stretch>
        </p:blipFill>
        <p:spPr>
          <a:xfrm>
            <a:off x="8788071" y="48972"/>
            <a:ext cx="3381627" cy="843380"/>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6AABEEDA-D02E-DCCC-6FA4-75457C343B64}"/>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181" y="6258631"/>
            <a:ext cx="2669683" cy="586246"/>
          </a:xfrm>
          <a:prstGeom prst="rect">
            <a:avLst/>
          </a:prstGeom>
        </p:spPr>
      </p:pic>
      <p:sp>
        <p:nvSpPr>
          <p:cNvPr id="13" name="TextBox 80">
            <a:extLst>
              <a:ext uri="{FF2B5EF4-FFF2-40B4-BE49-F238E27FC236}">
                <a16:creationId xmlns:a16="http://schemas.microsoft.com/office/drawing/2014/main" id="{01256772-7746-79CD-FC0C-3B8A876E9A40}"/>
              </a:ext>
            </a:extLst>
          </p:cNvPr>
          <p:cNvSpPr txBox="1">
            <a:spLocks noChangeArrowheads="1"/>
          </p:cNvSpPr>
          <p:nvPr userDrawn="1"/>
        </p:nvSpPr>
        <p:spPr bwMode="auto">
          <a:xfrm>
            <a:off x="-1009" y="1314"/>
            <a:ext cx="2731591"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Enabling dialogue</a:t>
            </a:r>
          </a:p>
        </p:txBody>
      </p:sp>
      <p:sp>
        <p:nvSpPr>
          <p:cNvPr id="14" name="TextBox 80">
            <a:extLst>
              <a:ext uri="{FF2B5EF4-FFF2-40B4-BE49-F238E27FC236}">
                <a16:creationId xmlns:a16="http://schemas.microsoft.com/office/drawing/2014/main" id="{4B673773-7846-5C06-BF22-BAC38EE2D71A}"/>
              </a:ext>
            </a:extLst>
          </p:cNvPr>
          <p:cNvSpPr txBox="1">
            <a:spLocks noChangeArrowheads="1"/>
          </p:cNvSpPr>
          <p:nvPr userDrawn="1"/>
        </p:nvSpPr>
        <p:spPr bwMode="auto">
          <a:xfrm>
            <a:off x="-1009" y="1314"/>
            <a:ext cx="3021288"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smtClean="0">
                <a:effectLst>
                  <a:outerShdw blurRad="38100" dist="38100" dir="2700000" algn="tl">
                    <a:srgbClr val="000000">
                      <a:alpha val="43137"/>
                    </a:srgbClr>
                  </a:outerShdw>
                </a:effectLst>
                <a:latin typeface="+mn-lt"/>
              </a:rPr>
              <a:t>Dialog </a:t>
            </a:r>
            <a:r>
              <a:rPr lang="en-US" altLang="el-GR" sz="2400" dirty="0" err="1" smtClean="0">
                <a:effectLst>
                  <a:outerShdw blurRad="38100" dist="38100" dir="2700000" algn="tl">
                    <a:srgbClr val="000000">
                      <a:alpha val="43137"/>
                    </a:srgbClr>
                  </a:outerShdw>
                </a:effectLst>
                <a:latin typeface="+mn-lt"/>
              </a:rPr>
              <a:t>ermöglichen</a:t>
            </a:r>
            <a:endParaRPr lang="en-US" altLang="el-GR" sz="2400" dirty="0">
              <a:effectLst>
                <a:outerShdw blurRad="38100" dist="38100" dir="2700000" algn="tl">
                  <a:srgbClr val="000000">
                    <a:alpha val="43137"/>
                  </a:srgbClr>
                </a:outerShdw>
              </a:effectLst>
              <a:latin typeface="+mn-lt"/>
            </a:endParaRPr>
          </a:p>
        </p:txBody>
      </p:sp>
      <p:sp>
        <p:nvSpPr>
          <p:cNvPr id="15" name="Oval 8">
            <a:extLst>
              <a:ext uri="{FF2B5EF4-FFF2-40B4-BE49-F238E27FC236}">
                <a16:creationId xmlns:a16="http://schemas.microsoft.com/office/drawing/2014/main" id="{CEA9D3C1-8B62-94A4-357D-784D83E0206C}"/>
              </a:ext>
            </a:extLst>
          </p:cNvPr>
          <p:cNvSpPr/>
          <p:nvPr userDrawn="1"/>
        </p:nvSpPr>
        <p:spPr bwMode="auto">
          <a:xfrm>
            <a:off x="2819564" y="66213"/>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6" name="TextBox 15">
            <a:extLst>
              <a:ext uri="{FF2B5EF4-FFF2-40B4-BE49-F238E27FC236}">
                <a16:creationId xmlns:a16="http://schemas.microsoft.com/office/drawing/2014/main" id="{CD3F6AEE-D048-27A1-A4FD-777C5BCC18D0}"/>
              </a:ext>
            </a:extLst>
          </p:cNvPr>
          <p:cNvSpPr txBox="1">
            <a:spLocks noChangeArrowheads="1"/>
          </p:cNvSpPr>
          <p:nvPr userDrawn="1"/>
        </p:nvSpPr>
        <p:spPr bwMode="auto">
          <a:xfrm>
            <a:off x="2858181" y="-2336"/>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4</a:t>
            </a:r>
          </a:p>
        </p:txBody>
      </p:sp>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11" name="TextBox 80">
            <a:extLst>
              <a:ext uri="{FF2B5EF4-FFF2-40B4-BE49-F238E27FC236}">
                <a16:creationId xmlns:a16="http://schemas.microsoft.com/office/drawing/2014/main" id="{01256772-7746-79CD-FC0C-3B8A876E9A40}"/>
              </a:ext>
            </a:extLst>
          </p:cNvPr>
          <p:cNvSpPr txBox="1">
            <a:spLocks noChangeArrowheads="1"/>
          </p:cNvSpPr>
          <p:nvPr userDrawn="1"/>
        </p:nvSpPr>
        <p:spPr bwMode="auto">
          <a:xfrm>
            <a:off x="-1009" y="1314"/>
            <a:ext cx="2731591"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Enabling dialogue</a:t>
            </a:r>
          </a:p>
        </p:txBody>
      </p:sp>
      <p:sp>
        <p:nvSpPr>
          <p:cNvPr id="12" name="TextBox 80">
            <a:extLst>
              <a:ext uri="{FF2B5EF4-FFF2-40B4-BE49-F238E27FC236}">
                <a16:creationId xmlns:a16="http://schemas.microsoft.com/office/drawing/2014/main" id="{4B673773-7846-5C06-BF22-BAC38EE2D71A}"/>
              </a:ext>
            </a:extLst>
          </p:cNvPr>
          <p:cNvSpPr txBox="1">
            <a:spLocks noChangeArrowheads="1"/>
          </p:cNvSpPr>
          <p:nvPr userDrawn="1"/>
        </p:nvSpPr>
        <p:spPr bwMode="auto">
          <a:xfrm>
            <a:off x="-1009" y="1314"/>
            <a:ext cx="3021288"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smtClean="0">
                <a:effectLst>
                  <a:outerShdw blurRad="38100" dist="38100" dir="2700000" algn="tl">
                    <a:srgbClr val="000000">
                      <a:alpha val="43137"/>
                    </a:srgbClr>
                  </a:outerShdw>
                </a:effectLst>
                <a:latin typeface="+mn-lt"/>
              </a:rPr>
              <a:t>Dialog </a:t>
            </a:r>
            <a:r>
              <a:rPr lang="en-US" altLang="el-GR" sz="2400" dirty="0" err="1" smtClean="0">
                <a:effectLst>
                  <a:outerShdw blurRad="38100" dist="38100" dir="2700000" algn="tl">
                    <a:srgbClr val="000000">
                      <a:alpha val="43137"/>
                    </a:srgbClr>
                  </a:outerShdw>
                </a:effectLst>
                <a:latin typeface="+mn-lt"/>
              </a:rPr>
              <a:t>ermöglichen</a:t>
            </a:r>
            <a:endParaRPr lang="en-US" altLang="el-GR" sz="2400" dirty="0">
              <a:effectLst>
                <a:outerShdw blurRad="38100" dist="38100" dir="2700000" algn="tl">
                  <a:srgbClr val="000000">
                    <a:alpha val="43137"/>
                  </a:srgbClr>
                </a:outerShdw>
              </a:effectLst>
              <a:latin typeface="+mn-lt"/>
            </a:endParaRPr>
          </a:p>
        </p:txBody>
      </p:sp>
      <p:sp>
        <p:nvSpPr>
          <p:cNvPr id="13" name="Oval 8">
            <a:extLst>
              <a:ext uri="{FF2B5EF4-FFF2-40B4-BE49-F238E27FC236}">
                <a16:creationId xmlns:a16="http://schemas.microsoft.com/office/drawing/2014/main" id="{CEA9D3C1-8B62-94A4-357D-784D83E0206C}"/>
              </a:ext>
            </a:extLst>
          </p:cNvPr>
          <p:cNvSpPr/>
          <p:nvPr userDrawn="1"/>
        </p:nvSpPr>
        <p:spPr bwMode="auto">
          <a:xfrm>
            <a:off x="2819564" y="66213"/>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4" name="TextBox 13">
            <a:extLst>
              <a:ext uri="{FF2B5EF4-FFF2-40B4-BE49-F238E27FC236}">
                <a16:creationId xmlns:a16="http://schemas.microsoft.com/office/drawing/2014/main" id="{CD3F6AEE-D048-27A1-A4FD-777C5BCC18D0}"/>
              </a:ext>
            </a:extLst>
          </p:cNvPr>
          <p:cNvSpPr txBox="1">
            <a:spLocks noChangeArrowheads="1"/>
          </p:cNvSpPr>
          <p:nvPr userDrawn="1"/>
        </p:nvSpPr>
        <p:spPr bwMode="auto">
          <a:xfrm>
            <a:off x="2858181" y="-2336"/>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4</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10" name="TextBox 80">
            <a:extLst>
              <a:ext uri="{FF2B5EF4-FFF2-40B4-BE49-F238E27FC236}">
                <a16:creationId xmlns:a16="http://schemas.microsoft.com/office/drawing/2014/main" id="{01256772-7746-79CD-FC0C-3B8A876E9A40}"/>
              </a:ext>
            </a:extLst>
          </p:cNvPr>
          <p:cNvSpPr txBox="1">
            <a:spLocks noChangeArrowheads="1"/>
          </p:cNvSpPr>
          <p:nvPr userDrawn="1"/>
        </p:nvSpPr>
        <p:spPr bwMode="auto">
          <a:xfrm>
            <a:off x="-1009" y="1314"/>
            <a:ext cx="2731591"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Enabling dialogue</a:t>
            </a:r>
          </a:p>
        </p:txBody>
      </p:sp>
      <p:sp>
        <p:nvSpPr>
          <p:cNvPr id="11" name="TextBox 80">
            <a:extLst>
              <a:ext uri="{FF2B5EF4-FFF2-40B4-BE49-F238E27FC236}">
                <a16:creationId xmlns:a16="http://schemas.microsoft.com/office/drawing/2014/main" id="{4B673773-7846-5C06-BF22-BAC38EE2D71A}"/>
              </a:ext>
            </a:extLst>
          </p:cNvPr>
          <p:cNvSpPr txBox="1">
            <a:spLocks noChangeArrowheads="1"/>
          </p:cNvSpPr>
          <p:nvPr userDrawn="1"/>
        </p:nvSpPr>
        <p:spPr bwMode="auto">
          <a:xfrm>
            <a:off x="-1009" y="1314"/>
            <a:ext cx="3021288"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smtClean="0">
                <a:effectLst>
                  <a:outerShdw blurRad="38100" dist="38100" dir="2700000" algn="tl">
                    <a:srgbClr val="000000">
                      <a:alpha val="43137"/>
                    </a:srgbClr>
                  </a:outerShdw>
                </a:effectLst>
                <a:latin typeface="+mn-lt"/>
              </a:rPr>
              <a:t>Dialog </a:t>
            </a:r>
            <a:r>
              <a:rPr lang="en-US" altLang="el-GR" sz="2400" dirty="0" err="1" smtClean="0">
                <a:effectLst>
                  <a:outerShdw blurRad="38100" dist="38100" dir="2700000" algn="tl">
                    <a:srgbClr val="000000">
                      <a:alpha val="43137"/>
                    </a:srgbClr>
                  </a:outerShdw>
                </a:effectLst>
                <a:latin typeface="+mn-lt"/>
              </a:rPr>
              <a:t>ermöglichen</a:t>
            </a:r>
            <a:endParaRPr lang="en-US" altLang="el-GR" sz="2400" dirty="0">
              <a:effectLst>
                <a:outerShdw blurRad="38100" dist="38100" dir="2700000" algn="tl">
                  <a:srgbClr val="000000">
                    <a:alpha val="43137"/>
                  </a:srgbClr>
                </a:outerShdw>
              </a:effectLst>
              <a:latin typeface="+mn-lt"/>
            </a:endParaRPr>
          </a:p>
        </p:txBody>
      </p:sp>
      <p:sp>
        <p:nvSpPr>
          <p:cNvPr id="12" name="Oval 8">
            <a:extLst>
              <a:ext uri="{FF2B5EF4-FFF2-40B4-BE49-F238E27FC236}">
                <a16:creationId xmlns:a16="http://schemas.microsoft.com/office/drawing/2014/main" id="{CEA9D3C1-8B62-94A4-357D-784D83E0206C}"/>
              </a:ext>
            </a:extLst>
          </p:cNvPr>
          <p:cNvSpPr/>
          <p:nvPr userDrawn="1"/>
        </p:nvSpPr>
        <p:spPr bwMode="auto">
          <a:xfrm>
            <a:off x="2819564" y="66213"/>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3" name="TextBox 12">
            <a:extLst>
              <a:ext uri="{FF2B5EF4-FFF2-40B4-BE49-F238E27FC236}">
                <a16:creationId xmlns:a16="http://schemas.microsoft.com/office/drawing/2014/main" id="{CD3F6AEE-D048-27A1-A4FD-777C5BCC18D0}"/>
              </a:ext>
            </a:extLst>
          </p:cNvPr>
          <p:cNvSpPr txBox="1">
            <a:spLocks noChangeArrowheads="1"/>
          </p:cNvSpPr>
          <p:nvPr userDrawn="1"/>
        </p:nvSpPr>
        <p:spPr bwMode="auto">
          <a:xfrm>
            <a:off x="2858181" y="-2336"/>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4</a:t>
            </a: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12" name="TextBox 80">
            <a:extLst>
              <a:ext uri="{FF2B5EF4-FFF2-40B4-BE49-F238E27FC236}">
                <a16:creationId xmlns:a16="http://schemas.microsoft.com/office/drawing/2014/main" id="{01256772-7746-79CD-FC0C-3B8A876E9A40}"/>
              </a:ext>
            </a:extLst>
          </p:cNvPr>
          <p:cNvSpPr txBox="1">
            <a:spLocks noChangeArrowheads="1"/>
          </p:cNvSpPr>
          <p:nvPr userDrawn="1"/>
        </p:nvSpPr>
        <p:spPr bwMode="auto">
          <a:xfrm>
            <a:off x="-1009" y="1314"/>
            <a:ext cx="2731591"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Enabling dialogue</a:t>
            </a:r>
          </a:p>
        </p:txBody>
      </p:sp>
      <p:sp>
        <p:nvSpPr>
          <p:cNvPr id="13" name="TextBox 80">
            <a:extLst>
              <a:ext uri="{FF2B5EF4-FFF2-40B4-BE49-F238E27FC236}">
                <a16:creationId xmlns:a16="http://schemas.microsoft.com/office/drawing/2014/main" id="{4B673773-7846-5C06-BF22-BAC38EE2D71A}"/>
              </a:ext>
            </a:extLst>
          </p:cNvPr>
          <p:cNvSpPr txBox="1">
            <a:spLocks noChangeArrowheads="1"/>
          </p:cNvSpPr>
          <p:nvPr userDrawn="1"/>
        </p:nvSpPr>
        <p:spPr bwMode="auto">
          <a:xfrm>
            <a:off x="-1009" y="1314"/>
            <a:ext cx="3021288"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smtClean="0">
                <a:effectLst>
                  <a:outerShdw blurRad="38100" dist="38100" dir="2700000" algn="tl">
                    <a:srgbClr val="000000">
                      <a:alpha val="43137"/>
                    </a:srgbClr>
                  </a:outerShdw>
                </a:effectLst>
                <a:latin typeface="+mn-lt"/>
              </a:rPr>
              <a:t>Dialog </a:t>
            </a:r>
            <a:r>
              <a:rPr lang="en-US" altLang="el-GR" sz="2400" dirty="0" err="1" smtClean="0">
                <a:effectLst>
                  <a:outerShdw blurRad="38100" dist="38100" dir="2700000" algn="tl">
                    <a:srgbClr val="000000">
                      <a:alpha val="43137"/>
                    </a:srgbClr>
                  </a:outerShdw>
                </a:effectLst>
                <a:latin typeface="+mn-lt"/>
              </a:rPr>
              <a:t>ermöglichen</a:t>
            </a:r>
            <a:endParaRPr lang="en-US" altLang="el-GR" sz="2400" dirty="0">
              <a:effectLst>
                <a:outerShdw blurRad="38100" dist="38100" dir="2700000" algn="tl">
                  <a:srgbClr val="000000">
                    <a:alpha val="43137"/>
                  </a:srgbClr>
                </a:outerShdw>
              </a:effectLst>
              <a:latin typeface="+mn-lt"/>
            </a:endParaRPr>
          </a:p>
        </p:txBody>
      </p:sp>
      <p:sp>
        <p:nvSpPr>
          <p:cNvPr id="14" name="Oval 8">
            <a:extLst>
              <a:ext uri="{FF2B5EF4-FFF2-40B4-BE49-F238E27FC236}">
                <a16:creationId xmlns:a16="http://schemas.microsoft.com/office/drawing/2014/main" id="{CEA9D3C1-8B62-94A4-357D-784D83E0206C}"/>
              </a:ext>
            </a:extLst>
          </p:cNvPr>
          <p:cNvSpPr/>
          <p:nvPr userDrawn="1"/>
        </p:nvSpPr>
        <p:spPr bwMode="auto">
          <a:xfrm>
            <a:off x="2819564" y="66213"/>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5" name="TextBox 14">
            <a:extLst>
              <a:ext uri="{FF2B5EF4-FFF2-40B4-BE49-F238E27FC236}">
                <a16:creationId xmlns:a16="http://schemas.microsoft.com/office/drawing/2014/main" id="{CD3F6AEE-D048-27A1-A4FD-777C5BCC18D0}"/>
              </a:ext>
            </a:extLst>
          </p:cNvPr>
          <p:cNvSpPr txBox="1">
            <a:spLocks noChangeArrowheads="1"/>
          </p:cNvSpPr>
          <p:nvPr userDrawn="1"/>
        </p:nvSpPr>
        <p:spPr bwMode="auto">
          <a:xfrm>
            <a:off x="2858181" y="-2336"/>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4</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31/1/2024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freepik.com/free-photo/trust-word-made-with-wooden-blocks_4351825.htm#query=trust&amp;position=3&amp;from_view=search&amp;track=sph&amp;uuid=2a27d5b0-3ca3-4acf-9dfa-9511140cbca9"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hyperlink" Target="https://ci.nii.ac.jp/ncid/BA6289036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search?client=firefox-b-d&amp;sca_esv=563084529&amp;sxsrf=AB5stBjRy33lWk50KHKkT3-B8lhxRO_JIw:1694013593696&amp;q=self-disclosure&amp;tbm=isch&amp;source=lnms&amp;sa=X&amp;ved=2ahUKEwjruPyzpJaBAxX6hv0HHR1ODMwQ0pQJegQIDhAB&amp;biw=1408&amp;bih=645&amp;dpr=1.36#imgrc=t7XoDOKqXqXitM"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177/16094069221074442"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hyperlink" Target="https://pixabay.com/illustrations/legal-scales-of-justice-judge-450202/" TargetMode="External"/><Relationship Id="rId4" Type="http://schemas.openxmlformats.org/officeDocument/2006/relationships/hyperlink" Target="https://www.inc.com/encyclopedia/interpersonal-communication.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54675/xrjk7971&#8203;"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pixabay.com/illustrations/japanese-concierge-hotel-employee-118484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www.istockphoto.com/nl/search/2/image?mediatype=illustration&amp;phrase=aggression+icon" TargetMode="External"/><Relationship Id="rId4" Type="http://schemas.openxmlformats.org/officeDocument/2006/relationships/hyperlink" Target="https://doi.org/10.54675/xrjk7971&#8203;"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54675/xrjk7971&#8203;"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hyperlink" Target="https://www.freepik.com/free-vector/man-shouting-woman-working-laptop-cartoon-illustration_12699156.htm#query=aggression&amp;position=1&amp;from_view=search&amp;track=sph&amp;uuid=adef04ee-ada0-4019-bebb-45ca4da47015"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institute.global/insights/public-services/essentials-dialogue"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pixabay.com/illustrations/ear-auricle-listen-listen-to-2973126/"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reepik.com/free-photo/woman-smiling-with-one-hand-her-ear_1023853.htm#query=active%20listening&amp;position=18&amp;from_view=search&amp;track=ais&amp;uuid=f71494e6-3946-45ac-8c16-48399c40f85e&quot;&gt;"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hyperlink" Target="https://www.institute.global/insights/public-services/essentials-dialogu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hyperlink" Target="https://www.institute.global/insights/public-services/essentials-dialogue"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www.freeimages.com/vector/subconscious-thought-process-vector-473369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institute.global/insights/public-services/essentials-dialogue"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hyperlink" Target="https://pixabay.com/illustrations/banner-header-question-mark-1090827/"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institute.global/insights/public-services/essentials-dialogue"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hyperlink" Target="https://www.freepik.com/free-vector/pack-flat-people-asking-questions_13404913.htm#query=reflection&amp;position=22&amp;from_view=search&amp;track=sph&amp;uuid=477ff390-bf39-41e8-b5e6-675450cfbb3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search?q=trust+symbol&amp;tbm=isch&amp;ved=2ahUKEwj8jJaEspOBAxUg_bsIHeskB-gQ2-cCegQIABAA&amp;oq=trust+sy&amp;gs_lcp=CgNpbWcQARgAMgUIABCABDIFCAAQgAQyBQgAEIAEMgQIABAeMgQIABAeMgQIABAeMgQIABAeMgQIABAeMgQIABAeMgQIABAeOgcIABATEIAEOggIABAFEB4QEzoICAAQCBAeEBM6BAgjECc6CAgAEIAEELEDOgcIABCKBRBDOgoIABCKBRCxAxBDOgsIABCABBCxAxCDAVCthgRYxqEEYPOnBGgHcAB4AIABSIgBlQaSAQIxM5gBAKABAaoBC2d3cy13aXotaW1nwAEB&amp;sclient=img&amp;ei=PBT3ZPz-E6D67_UP68mcwA4&amp;bih=842&amp;biw=1760&amp;client=firefox-b-d#imgrc=uejD3Xb2fsdzBM"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hyperlink" Target="https://www.freepik.com/free-vector/language-concept-with-speech-bubbles_2752261.htm#query=Intercultural%20communication&amp;position=1&amp;from_view=search&amp;track=ais&amp;uuid=f9ff5f90-115a-49b8-b365-750ba81ba1e1"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reepik.com/free-vector/illustration-with-young-people-talking_6296242.htm#query=Intercultural%20communication&amp;position=7&amp;from_view=search&amp;track=ais&amp;uuid=17c2d2d6-1029-4f14-ba72-f78b1cfcdf70"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hyperlink" Target="https://doi.org/10.13109/9783666403279"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brary.unimelb.edu.au/__data/assets/pdf_file/0003/1924095/Intercultural_Communication2.pdf"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library.unimelb.edu.au/__data/assets/pdf_file/0003/1924095/Intercultural_Communication2.pdf"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freepik.com/free-vector/angry-person-crowd-concept_6543309.htm#query=intercultural%20misinterpretations&amp;position=12&amp;from_view=search&amp;track=ais&amp;uuid=f8a96839-5d29-4fd5-bcb9-27e2636adb2f"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hyperlink" Target="http://www.costaid.eu/" TargetMode="External"/><Relationship Id="rId7" Type="http://schemas.openxmlformats.org/officeDocument/2006/relationships/hyperlink" Target="https://library.unimelb.edu.au/__data/assets/pdf_file/0003/1924095/Intercultural_Communication2.pdf"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hyperlink" Target="https://www.institute.global/insights/public-services/essentials-dialogue" TargetMode="External"/><Relationship Id="rId5" Type="http://schemas.openxmlformats.org/officeDocument/2006/relationships/hyperlink" Target="https://ci.nii.ac.jp/ncid/BA62890363" TargetMode="External"/><Relationship Id="rId4" Type="http://schemas.openxmlformats.org/officeDocument/2006/relationships/hyperlink" Target="https://doi.org/10.1177/0963662512460953"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07/978-94-009-1952-5_10" TargetMode="External"/><Relationship Id="rId7" Type="http://schemas.openxmlformats.org/officeDocument/2006/relationships/hyperlink" Target="https://doi.org/10.1080/19462160903494576"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s://doi.org/10.54675/xrjk7971" TargetMode="External"/><Relationship Id="rId5" Type="http://schemas.openxmlformats.org/officeDocument/2006/relationships/hyperlink" Target="https://doi.org/10.13109/9783666403279" TargetMode="External"/><Relationship Id="rId4" Type="http://schemas.openxmlformats.org/officeDocument/2006/relationships/hyperlink" Target="https://doi.org/10.1177/16094069221074442"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3.svg"/><Relationship Id="rId14" Type="http://schemas.microsoft.com/office/2007/relationships/diagramDrawing" Target="../diagrams/drawing2.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istockphoto.com/nl/search/2/image?excludenudity=false&amp;phrase=fake%20fact" TargetMode="External"/><Relationship Id="rId5" Type="http://schemas.openxmlformats.org/officeDocument/2006/relationships/hyperlink" Target="https://www.tandfonline.com/doi/full/10.1080/19462160903494576" TargetMode="External"/><Relationship Id="rId4" Type="http://schemas.openxmlformats.org/officeDocument/2006/relationships/hyperlink" Target="https://languages.oup.com/google-dictionary-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flaticon.com/free-icon/dialogue_634763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search?q=respect&amp;tbm=isch&amp;ved=2ahUKEwigqdDGsJOBAxVhVeUKHRXHB2EQ2-cCegQIABAA&amp;oq=respect&amp;gs_lcp=CgNpbWcQAzIECCMQJzIICAAQgAQQsQMyCggAEIoFELEDEEMyBwgAEIoFEEMyBwgAEIoFEEMyBwgAEIoFEEMyBQgAEIAEMgUIABCABDIFCAAQgAQyBQgAEIAEOgQIABAeOggIABCxAxCDAVCfBVi4DWC2DmgAcAB4AIABS4gB7QOSAQE4mAEAoAEBqgELZ3dzLXdpei1pbWfAAQE&amp;sclient=img&amp;ei=rhL3ZKCaMuGqlQeVjp-IBg&amp;bih=842&amp;biw=1760&amp;client=firefox-b-d#imgrc=QU5Dk9R-v2poy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search?q=trust+symbol&amp;tbm=isch&amp;ved=2ahUKEwj8jJaEspOBAxUg_bsIHeskB-gQ2-cCegQIABAA&amp;oq=trust+sy&amp;gs_lcp=CgNpbWcQARgAMgUIABCABDIFCAAQgAQyBQgAEIAEMgQIABAeMgQIABAeMgQIABAeMgQIABAeMgQIABAeMgQIABAeMgQIABAeOgcIABATEIAEOggIABAFEB4QEzoICAAQCBAeEBM6BAgjECc6CAgAEIAEELEDOgcIABCKBRBDOgoIABCKBRCxAxBDOgsIABCABBCxAxCDAVCthgRYxqEEYPOnBGgHcAB4AIABSIgBlQaSAQIxM5gBAKABAaoBC2d3cy13aXotaW1nwAEB&amp;sclient=img&amp;ei=PBT3ZPz-E6D67_UP68mcwA4&amp;bih=842&amp;biw=1760&amp;client=firefox-b-d#imgrc=uejD3Xb2fsdzBM"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hyperlink" Target="https://www.freepik.com/free-vector/green-hand-drawn-partnership-clipart_16340030.htm#query=handshaking&amp;position=3&amp;from_view=search&amp;track=sph&amp;uuid=e202e4fe-04ba-457d-ac86-ae866f6345e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07/978-94-009-1952-5_10"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doi.org/10.1177/0963662512460953&#82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0" normalizeH="0" baseline="0" noProof="0" dirty="0" err="1" smtClean="0">
                <a:ln>
                  <a:noFill/>
                </a:ln>
                <a:solidFill>
                  <a:srgbClr val="D7124E"/>
                </a:solidFill>
                <a:effectLst/>
                <a:uLnTx/>
                <a:uFillTx/>
                <a:latin typeface="Calibri Light" panose="020F0302020204030204"/>
                <a:ea typeface="Verdana" panose="020B0604030504040204" pitchFamily="34" charset="0"/>
                <a:cs typeface="+mj-cs"/>
              </a:rPr>
              <a:t>Modul</a:t>
            </a:r>
            <a:r>
              <a:rPr kumimoji="0" lang="en-US" sz="6000" b="1" i="0" u="none" strike="noStrike" kern="1200" cap="none" spc="0" normalizeH="0" baseline="0" noProof="0" dirty="0" smtClean="0">
                <a:ln>
                  <a:noFill/>
                </a:ln>
                <a:solidFill>
                  <a:srgbClr val="D7124E"/>
                </a:solidFill>
                <a:effectLst/>
                <a:uLnTx/>
                <a:uFillTx/>
                <a:latin typeface="Calibri Light" panose="020F0302020204030204"/>
                <a:ea typeface="Verdana" panose="020B0604030504040204" pitchFamily="34" charset="0"/>
                <a:cs typeface="+mj-cs"/>
              </a:rPr>
              <a:t> </a:t>
            </a:r>
            <a:r>
              <a:rPr lang="en-US" sz="6000" b="1" dirty="0">
                <a:solidFill>
                  <a:srgbClr val="D7124E"/>
                </a:solidFill>
                <a:effectLst/>
                <a:latin typeface="Calibri Light" panose="020F0302020204030204"/>
                <a:ea typeface="Verdana" panose="020B0604030504040204" pitchFamily="34" charset="0"/>
              </a:rPr>
              <a:t>4 </a:t>
            </a:r>
            <a:r>
              <a:rPr lang="en-US" sz="6000" b="1" dirty="0" smtClean="0">
                <a:solidFill>
                  <a:schemeClr val="tx1"/>
                </a:solidFill>
                <a:effectLst/>
                <a:latin typeface="Calibri Light" panose="020F0302020204030204"/>
                <a:ea typeface="Verdana" panose="020B0604030504040204" pitchFamily="34" charset="0"/>
              </a:rPr>
              <a:t>Dialog </a:t>
            </a:r>
            <a:r>
              <a:rPr lang="en-US" sz="6000" b="1" dirty="0" err="1" smtClean="0">
                <a:solidFill>
                  <a:schemeClr val="tx1"/>
                </a:solidFill>
                <a:effectLst/>
                <a:latin typeface="Calibri Light" panose="020F0302020204030204"/>
                <a:ea typeface="Verdana" panose="020B0604030504040204" pitchFamily="34" charset="0"/>
              </a:rPr>
              <a:t>emöglichen</a:t>
            </a:r>
            <a:endParaRPr lang="sk-SK"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89704"/>
                </a:solidFill>
                <a:effectLst/>
                <a:uLnTx/>
                <a:uFillTx/>
                <a:latin typeface="Calibri Light" panose="020F0302020204030204"/>
                <a:ea typeface="+mn-ea"/>
                <a:cs typeface="+mn-cs"/>
              </a:rPr>
              <a:t>https://www.costaid.eu</a:t>
            </a:r>
            <a:endParaRPr kumimoji="0" lang="el-GR" sz="1600" b="1" i="0" u="none" strike="noStrike" kern="1200" cap="none" spc="0" normalizeH="0" baseline="0" noProof="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lang="en-US" sz="1100" dirty="0">
              <a:effectLst>
                <a:outerShdw blurRad="38100" dist="38100" dir="2700000" algn="tl">
                  <a:srgbClr val="000000">
                    <a:alpha val="43137"/>
                  </a:srgbClr>
                </a:outerShdw>
              </a:effectLst>
              <a:latin typeface="+mj-lt"/>
            </a:endParaRPr>
          </a:p>
        </p:txBody>
      </p:sp>
      <p:pic>
        <p:nvPicPr>
          <p:cNvPr id="11" name="Εικόνα 10"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6AABEEDA-D02E-DCCC-6FA4-75457C343B6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81" y="6258631"/>
            <a:ext cx="2669683" cy="586246"/>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B2C717-DFBC-1543-44DD-FFCA07DB873E}"/>
              </a:ext>
            </a:extLst>
          </p:cNvPr>
          <p:cNvSpPr>
            <a:spLocks noGrp="1"/>
          </p:cNvSpPr>
          <p:nvPr>
            <p:ph type="title"/>
          </p:nvPr>
        </p:nvSpPr>
        <p:spPr/>
        <p:txBody>
          <a:bodyPr/>
          <a:lstStyle/>
          <a:p>
            <a:r>
              <a:rPr lang="nl-NL" dirty="0">
                <a:ea typeface="Adobe Gothic Std B"/>
                <a:cs typeface="Calibri"/>
              </a:rPr>
              <a:t>Wie </a:t>
            </a:r>
            <a:r>
              <a:rPr lang="nl-NL" dirty="0" err="1">
                <a:ea typeface="Adobe Gothic Std B"/>
                <a:cs typeface="Calibri"/>
              </a:rPr>
              <a:t>man </a:t>
            </a:r>
            <a:r>
              <a:rPr lang="nl-NL" dirty="0">
                <a:ea typeface="Adobe Gothic Std B"/>
                <a:cs typeface="Calibri"/>
              </a:rPr>
              <a:t>Vertrauen </a:t>
            </a:r>
            <a:r>
              <a:rPr lang="nl-NL" dirty="0" err="1">
                <a:ea typeface="Adobe Gothic Std B"/>
                <a:cs typeface="Calibri"/>
              </a:rPr>
              <a:t>schafft </a:t>
            </a:r>
            <a:r>
              <a:rPr lang="nl-NL">
                <a:ea typeface="Adobe Gothic Std B"/>
                <a:cs typeface="Calibri"/>
              </a:rPr>
              <a:t>(2/4)</a:t>
            </a:r>
          </a:p>
        </p:txBody>
      </p:sp>
      <p:sp>
        <p:nvSpPr>
          <p:cNvPr id="3" name="Tijdelijke aanduiding voor inhoud 2">
            <a:extLst>
              <a:ext uri="{FF2B5EF4-FFF2-40B4-BE49-F238E27FC236}">
                <a16:creationId xmlns:a16="http://schemas.microsoft.com/office/drawing/2014/main" id="{8755382B-6E7D-54C3-43DC-198928508082}"/>
              </a:ext>
            </a:extLst>
          </p:cNvPr>
          <p:cNvSpPr>
            <a:spLocks noGrp="1"/>
          </p:cNvSpPr>
          <p:nvPr>
            <p:ph idx="1"/>
          </p:nvPr>
        </p:nvSpPr>
        <p:spPr>
          <a:xfrm>
            <a:off x="557999" y="1799999"/>
            <a:ext cx="4864752" cy="4876709"/>
          </a:xfrm>
        </p:spPr>
        <p:txBody>
          <a:bodyPr vert="horz" lIns="91440" tIns="45720" rIns="91440" bIns="45720" rtlCol="0" anchor="t">
            <a:normAutofit lnSpcReduction="10000"/>
          </a:bodyPr>
          <a:lstStyle/>
          <a:p>
            <a:pPr marL="0" indent="0">
              <a:buNone/>
            </a:pPr>
            <a:r>
              <a:rPr lang="nl-NL" sz="2000" dirty="0">
                <a:cs typeface="Calibri"/>
              </a:rPr>
              <a:t>Vertrauen ist nicht leicht zu erreichen, sondern wird meist </a:t>
            </a:r>
            <a:r>
              <a:rPr lang="nl-NL" sz="2000" b="1" dirty="0">
                <a:cs typeface="Calibri"/>
              </a:rPr>
              <a:t>im Laufe der Zeit aufgebaut</a:t>
            </a:r>
            <a:r>
              <a:rPr lang="nl-NL" sz="2000" dirty="0">
                <a:cs typeface="Calibri"/>
              </a:rPr>
              <a:t>. Vertrauen wird durch </a:t>
            </a:r>
            <a:r>
              <a:rPr lang="nl-NL" sz="2000" b="1" dirty="0">
                <a:cs typeface="Calibri"/>
              </a:rPr>
              <a:t>offene und zeitnahe Kommunikation </a:t>
            </a:r>
            <a:r>
              <a:rPr lang="nl-NL" sz="2000" dirty="0">
                <a:cs typeface="Calibri"/>
              </a:rPr>
              <a:t>untereinander aufgebaut. In dieser Kommunikation werden Sie Beweise für </a:t>
            </a:r>
            <a:r>
              <a:rPr lang="nl-NL" sz="2000" b="1" dirty="0">
                <a:cs typeface="Calibri"/>
              </a:rPr>
              <a:t>Vertrauenswürdigkeit und Glaubwürdigkeit </a:t>
            </a:r>
            <a:r>
              <a:rPr lang="nl-NL" sz="2000" dirty="0">
                <a:cs typeface="Calibri"/>
              </a:rPr>
              <a:t>sammeln. Durch das Zeigen von </a:t>
            </a:r>
            <a:r>
              <a:rPr lang="nl-NL" sz="2000" b="1" dirty="0">
                <a:cs typeface="Calibri"/>
              </a:rPr>
              <a:t>Wohlwollen und Vertrautheit </a:t>
            </a:r>
            <a:r>
              <a:rPr lang="nl-NL" sz="2000" dirty="0">
                <a:cs typeface="Calibri"/>
              </a:rPr>
              <a:t>wird oft eine solche Bindung geschaffen. </a:t>
            </a:r>
            <a:endParaRPr lang="nl-NL" dirty="0"/>
          </a:p>
          <a:p>
            <a:pPr marL="0" indent="0">
              <a:buNone/>
            </a:pPr>
            <a:r>
              <a:rPr lang="nl-NL" sz="2000" dirty="0" err="1">
                <a:cs typeface="Calibri"/>
              </a:rPr>
              <a:t>Wenn eine solche </a:t>
            </a:r>
            <a:r>
              <a:rPr lang="nl-NL" sz="2000" dirty="0">
                <a:cs typeface="Calibri"/>
              </a:rPr>
              <a:t>Bindung </a:t>
            </a:r>
            <a:r>
              <a:rPr lang="nl-NL" sz="2000" dirty="0" err="1">
                <a:cs typeface="Calibri"/>
              </a:rPr>
              <a:t>noch nicht vorhanden ist, weil der Jugendbetreuer/Lehrer noch nicht viel </a:t>
            </a:r>
            <a:r>
              <a:rPr lang="nl-NL" sz="2000" dirty="0">
                <a:cs typeface="Calibri"/>
              </a:rPr>
              <a:t>Zeit </a:t>
            </a:r>
            <a:r>
              <a:rPr lang="nl-NL" sz="2000" dirty="0" err="1">
                <a:cs typeface="Calibri"/>
              </a:rPr>
              <a:t>mit dem </a:t>
            </a:r>
            <a:r>
              <a:rPr lang="nl-NL" sz="2000" dirty="0">
                <a:cs typeface="Calibri"/>
              </a:rPr>
              <a:t>Jugendlichen verbracht hat, aber </a:t>
            </a:r>
            <a:r>
              <a:rPr lang="nl-NL" sz="2000" dirty="0" err="1">
                <a:cs typeface="Calibri"/>
              </a:rPr>
              <a:t>dennoch ein effektiver Dialog </a:t>
            </a:r>
            <a:r>
              <a:rPr lang="nl-NL" sz="2000" dirty="0">
                <a:cs typeface="Calibri"/>
              </a:rPr>
              <a:t>geführt werden </a:t>
            </a:r>
            <a:r>
              <a:rPr lang="nl-NL" sz="2000" dirty="0" err="1">
                <a:cs typeface="Calibri"/>
              </a:rPr>
              <a:t>soll</a:t>
            </a:r>
            <a:r>
              <a:rPr lang="nl-NL" sz="2000" dirty="0">
                <a:cs typeface="Calibri"/>
              </a:rPr>
              <a:t>, </a:t>
            </a:r>
            <a:r>
              <a:rPr lang="nl-NL" sz="2000" dirty="0" err="1">
                <a:cs typeface="Calibri"/>
              </a:rPr>
              <a:t>kann eine </a:t>
            </a:r>
            <a:r>
              <a:rPr lang="nl-NL" sz="2000" dirty="0">
                <a:cs typeface="Calibri"/>
              </a:rPr>
              <a:t>wichtige </a:t>
            </a:r>
            <a:r>
              <a:rPr lang="nl-NL" sz="2000" dirty="0" err="1">
                <a:cs typeface="Calibri"/>
              </a:rPr>
              <a:t>Fähigkeit nützlich sein</a:t>
            </a:r>
            <a:r>
              <a:rPr lang="nl-NL" sz="2000" dirty="0">
                <a:cs typeface="Calibri"/>
              </a:rPr>
              <a:t>: </a:t>
            </a:r>
            <a:r>
              <a:rPr lang="nl-NL" sz="2000" b="1" dirty="0" err="1">
                <a:cs typeface="Calibri"/>
              </a:rPr>
              <a:t>Affektive Professionalität</a:t>
            </a:r>
            <a:r>
              <a:rPr lang="nl-NL" sz="2100" b="1" dirty="0">
                <a:cs typeface="Calibri"/>
              </a:rPr>
              <a:t>. </a:t>
            </a:r>
            <a:endParaRPr lang="nl-NL" dirty="0"/>
          </a:p>
          <a:p>
            <a:pPr marL="0" indent="0" algn="just">
              <a:buNone/>
            </a:pPr>
            <a:endParaRPr lang="nl-NL" sz="2100" dirty="0">
              <a:cs typeface="Calibri"/>
            </a:endParaRPr>
          </a:p>
          <a:p>
            <a:pPr marL="0" indent="0" algn="just">
              <a:buNone/>
            </a:pPr>
            <a:endParaRPr lang="nl-NL" sz="2100" b="1" dirty="0">
              <a:cs typeface="Calibri"/>
            </a:endParaRPr>
          </a:p>
          <a:p>
            <a:pPr algn="just"/>
            <a:endParaRPr lang="nl-NL" dirty="0">
              <a:cs typeface="Calibri"/>
            </a:endParaRPr>
          </a:p>
        </p:txBody>
      </p:sp>
      <p:sp>
        <p:nvSpPr>
          <p:cNvPr id="5" name="Tekstvak 4">
            <a:extLst>
              <a:ext uri="{FF2B5EF4-FFF2-40B4-BE49-F238E27FC236}">
                <a16:creationId xmlns:a16="http://schemas.microsoft.com/office/drawing/2014/main" id="{C2DFD935-772C-6ABC-42AD-F97831155D47}"/>
              </a:ext>
            </a:extLst>
          </p:cNvPr>
          <p:cNvSpPr txBox="1"/>
          <p:nvPr/>
        </p:nvSpPr>
        <p:spPr>
          <a:xfrm>
            <a:off x="5650606" y="6493098"/>
            <a:ext cx="65467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Bild von Freepik </a:t>
            </a:r>
            <a:r>
              <a:rPr lang="nl-NL" sz="1200" dirty="0">
                <a:cs typeface="Calibri"/>
              </a:rPr>
              <a:t>| </a:t>
            </a:r>
            <a:r>
              <a:rPr lang="nl-NL" sz="1200" dirty="0">
                <a:cs typeface="Calibri"/>
                <a:hlinkClick r:id="rId4"/>
              </a:rPr>
              <a:t>Quellenangaben</a:t>
            </a:r>
            <a:endParaRPr lang="nl-NL" sz="1200" dirty="0"/>
          </a:p>
        </p:txBody>
      </p:sp>
      <p:sp>
        <p:nvSpPr>
          <p:cNvPr id="8" name="Tekstvak 7">
            <a:extLst>
              <a:ext uri="{FF2B5EF4-FFF2-40B4-BE49-F238E27FC236}">
                <a16:creationId xmlns:a16="http://schemas.microsoft.com/office/drawing/2014/main" id="{BC874DD8-4090-6593-158E-C838ACC9F606}"/>
              </a:ext>
            </a:extLst>
          </p:cNvPr>
          <p:cNvSpPr txBox="1"/>
          <p:nvPr/>
        </p:nvSpPr>
        <p:spPr>
          <a:xfrm>
            <a:off x="5932332" y="3694626"/>
            <a:ext cx="578744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b="1" dirty="0">
                <a:cs typeface="Calibri"/>
              </a:rPr>
              <a:t>Affektive Professionalität </a:t>
            </a:r>
            <a:r>
              <a:rPr lang="en-US" sz="2000" dirty="0">
                <a:cs typeface="Calibri"/>
              </a:rPr>
              <a:t>bedeutet, dass Sie als Fachkraft nicht in erster Linie auf der Grundlage von Autorität und kognitivem Handeln arbeiten, sondern vielmehr </a:t>
            </a:r>
            <a:r>
              <a:rPr lang="en-US" sz="2000" b="1" dirty="0">
                <a:cs typeface="Calibri"/>
              </a:rPr>
              <a:t>eine Verbindung herstellen und Einfühlungsvermögen/Engagement </a:t>
            </a:r>
            <a:r>
              <a:rPr lang="en-US" sz="2000" dirty="0">
                <a:cs typeface="Calibri"/>
              </a:rPr>
              <a:t>für die Belange des jungen Menschen </a:t>
            </a:r>
            <a:r>
              <a:rPr lang="en-US" sz="2000" b="1" dirty="0">
                <a:cs typeface="Calibri"/>
              </a:rPr>
              <a:t>zeigen</a:t>
            </a:r>
            <a:r>
              <a:rPr lang="en-US" sz="2000" dirty="0">
                <a:cs typeface="Calibri"/>
              </a:rPr>
              <a:t>. Die Liebe zu den Jugendlichen, das </a:t>
            </a:r>
            <a:r>
              <a:rPr lang="en-US" sz="2000" dirty="0" err="1">
                <a:cs typeface="Calibri"/>
              </a:rPr>
              <a:t>Einfühlen </a:t>
            </a:r>
            <a:r>
              <a:rPr lang="en-US" sz="2000" dirty="0">
                <a:cs typeface="Calibri"/>
              </a:rPr>
              <a:t>in sie, das echte Kennenlernen, das Interesse an ihnen und die Aufmerksamkeit für ihre positiven Aspekte sind entscheidend.</a:t>
            </a:r>
            <a:endParaRPr lang="nl-NL" sz="2000" dirty="0">
              <a:cs typeface="Calibri"/>
            </a:endParaRPr>
          </a:p>
        </p:txBody>
      </p:sp>
      <p:pic>
        <p:nvPicPr>
          <p:cNvPr id="7" name="Εικόνα 6" descr="Εικόνα που περιέχει εσωτερικός χώρος, ξύλινο, δάπεδο&#10;&#10;Περιγραφή που δημιουργήθηκε αυτόματα">
            <a:extLst>
              <a:ext uri="{FF2B5EF4-FFF2-40B4-BE49-F238E27FC236}">
                <a16:creationId xmlns:a16="http://schemas.microsoft.com/office/drawing/2014/main" id="{E3C18EB4-F558-B466-758E-B622CF8CC1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9251" y="533830"/>
            <a:ext cx="4282971" cy="2855314"/>
          </a:xfrm>
          <a:prstGeom prst="rect">
            <a:avLst/>
          </a:prstGeom>
        </p:spPr>
      </p:pic>
    </p:spTree>
    <p:extLst>
      <p:ext uri="{BB962C8B-B14F-4D97-AF65-F5344CB8AC3E}">
        <p14:creationId xmlns:p14="http://schemas.microsoft.com/office/powerpoint/2010/main" val="1219717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25728-8500-93E8-09AF-5A7E5C20A482}"/>
              </a:ext>
            </a:extLst>
          </p:cNvPr>
          <p:cNvSpPr>
            <a:spLocks noGrp="1"/>
          </p:cNvSpPr>
          <p:nvPr>
            <p:ph type="title"/>
          </p:nvPr>
        </p:nvSpPr>
        <p:spPr/>
        <p:txBody>
          <a:bodyPr/>
          <a:lstStyle/>
          <a:p>
            <a:r>
              <a:rPr lang="nl-NL" dirty="0">
                <a:ea typeface="Adobe Gothic Std B"/>
                <a:cs typeface="Calibri"/>
              </a:rPr>
              <a:t>Ein </a:t>
            </a:r>
            <a:r>
              <a:rPr lang="nl-NL" err="1">
                <a:ea typeface="Adobe Gothic Std B"/>
                <a:cs typeface="Calibri"/>
              </a:rPr>
              <a:t>wirksames </a:t>
            </a:r>
            <a:r>
              <a:rPr lang="nl-NL" dirty="0">
                <a:ea typeface="Adobe Gothic Std B"/>
                <a:cs typeface="Calibri"/>
              </a:rPr>
              <a:t>Instrument der </a:t>
            </a:r>
            <a:r>
              <a:rPr lang="nl-NL" err="1">
                <a:ea typeface="Adobe Gothic Std B"/>
                <a:cs typeface="Calibri"/>
              </a:rPr>
              <a:t>affektiven Professionalität </a:t>
            </a:r>
            <a:r>
              <a:rPr lang="nl-NL">
                <a:ea typeface="Adobe Gothic Std B"/>
                <a:cs typeface="Calibri"/>
              </a:rPr>
              <a:t>(3/4)</a:t>
            </a:r>
            <a:endParaRPr lang="nl-NL">
              <a:cs typeface="Calibri"/>
            </a:endParaRPr>
          </a:p>
        </p:txBody>
      </p:sp>
      <p:sp>
        <p:nvSpPr>
          <p:cNvPr id="3" name="Tijdelijke aanduiding voor inhoud 2">
            <a:extLst>
              <a:ext uri="{FF2B5EF4-FFF2-40B4-BE49-F238E27FC236}">
                <a16:creationId xmlns:a16="http://schemas.microsoft.com/office/drawing/2014/main" id="{3DCBB55F-ECC8-FCD4-0BB1-9A3266D9F318}"/>
              </a:ext>
            </a:extLst>
          </p:cNvPr>
          <p:cNvSpPr>
            <a:spLocks noGrp="1"/>
          </p:cNvSpPr>
          <p:nvPr>
            <p:ph idx="1"/>
          </p:nvPr>
        </p:nvSpPr>
        <p:spPr/>
        <p:txBody>
          <a:bodyPr vert="horz" lIns="91440" tIns="45720" rIns="91440" bIns="45720" rtlCol="0" anchor="t">
            <a:normAutofit lnSpcReduction="10000"/>
          </a:bodyPr>
          <a:lstStyle/>
          <a:p>
            <a:pPr marL="0" indent="0">
              <a:buNone/>
            </a:pPr>
            <a:r>
              <a:rPr lang="nl-NL" sz="2100" dirty="0" err="1">
                <a:cs typeface="Calibri"/>
              </a:rPr>
              <a:t>Ein </a:t>
            </a:r>
            <a:r>
              <a:rPr lang="nl-NL" sz="2100" dirty="0">
                <a:cs typeface="Calibri"/>
              </a:rPr>
              <a:t>wichtiges </a:t>
            </a:r>
            <a:r>
              <a:rPr lang="nl-NL" sz="2100" dirty="0" err="1">
                <a:cs typeface="Calibri"/>
              </a:rPr>
              <a:t>und nützliches </a:t>
            </a:r>
            <a:r>
              <a:rPr lang="nl-NL" sz="2100" dirty="0">
                <a:cs typeface="Calibri"/>
              </a:rPr>
              <a:t>Instrument</a:t>
            </a:r>
            <a:r>
              <a:rPr lang="nl-NL" sz="2100" dirty="0" err="1">
                <a:cs typeface="Calibri"/>
              </a:rPr>
              <a:t>, das bei der affektiven Professionalität </a:t>
            </a:r>
            <a:r>
              <a:rPr lang="nl-NL" sz="2100" dirty="0">
                <a:cs typeface="Calibri"/>
              </a:rPr>
              <a:t>helfen </a:t>
            </a:r>
            <a:r>
              <a:rPr lang="nl-NL" sz="2100" dirty="0" err="1">
                <a:cs typeface="Calibri"/>
              </a:rPr>
              <a:t>kann</a:t>
            </a:r>
            <a:r>
              <a:rPr lang="nl-NL" sz="2100" dirty="0">
                <a:cs typeface="Calibri"/>
              </a:rPr>
              <a:t>, ist die </a:t>
            </a:r>
            <a:r>
              <a:rPr lang="nl-NL" sz="2100" b="1" dirty="0" err="1">
                <a:cs typeface="Calibri"/>
              </a:rPr>
              <a:t>Selbstoffenbarung</a:t>
            </a:r>
            <a:r>
              <a:rPr lang="nl-NL" sz="2100" dirty="0">
                <a:cs typeface="Calibri"/>
              </a:rPr>
              <a:t>. </a:t>
            </a:r>
            <a:r>
              <a:rPr lang="en-US" sz="2100" dirty="0">
                <a:cs typeface="Calibri"/>
              </a:rPr>
              <a:t>Je nach Situation ist es hilfreich, ein wenig über die eigenen Überzeugungen, Werte, Ideale, Enttäuschungen, Frustrationen und Ärger zu sprechen</a:t>
            </a:r>
            <a:r>
              <a:rPr lang="nl-NL" sz="2100" dirty="0">
                <a:cs typeface="Calibri"/>
              </a:rPr>
              <a:t>. </a:t>
            </a:r>
            <a:endParaRPr lang="nl-NL" dirty="0">
              <a:cs typeface="Calibri" panose="020F0502020204030204"/>
            </a:endParaRPr>
          </a:p>
          <a:p>
            <a:pPr marL="0" indent="0">
              <a:buNone/>
            </a:pPr>
            <a:r>
              <a:rPr lang="nl-NL" sz="2100" dirty="0">
                <a:cs typeface="Calibri"/>
              </a:rPr>
              <a:t>Die </a:t>
            </a:r>
            <a:r>
              <a:rPr lang="en-US" sz="2100" dirty="0">
                <a:cs typeface="Calibri"/>
              </a:rPr>
              <a:t>schrittweise Offenlegung von Gefühlen und persönlichen Erfahrungen fördert sowohl das </a:t>
            </a:r>
            <a:r>
              <a:rPr lang="en-US" sz="2100" b="1" dirty="0">
                <a:cs typeface="Calibri"/>
              </a:rPr>
              <a:t>Vertrauen </a:t>
            </a:r>
            <a:r>
              <a:rPr lang="en-US" sz="2100" dirty="0">
                <a:cs typeface="Calibri"/>
              </a:rPr>
              <a:t>als auch das Wissen, das man über den anderen hat.</a:t>
            </a:r>
          </a:p>
          <a:p>
            <a:pPr marL="0" indent="0">
              <a:buNone/>
            </a:pPr>
            <a:r>
              <a:rPr lang="en-US" sz="2100" dirty="0">
                <a:cs typeface="Calibri"/>
              </a:rPr>
              <a:t>Dies geschieht verbal, nonverbal und kontextuell. Zum Beispiel, indem man wortwörtlich etwas sagt, durch Gesichtsausdruck, Körperhaltung und sogar durch die Marke und Farbe der Kleidung, die man trägt. </a:t>
            </a:r>
            <a:endParaRPr lang="en-US" dirty="0">
              <a:cs typeface="Calibri" panose="020F0502020204030204"/>
            </a:endParaRPr>
          </a:p>
        </p:txBody>
      </p:sp>
      <p:sp>
        <p:nvSpPr>
          <p:cNvPr id="4" name="Tekstvak 3">
            <a:extLst>
              <a:ext uri="{FF2B5EF4-FFF2-40B4-BE49-F238E27FC236}">
                <a16:creationId xmlns:a16="http://schemas.microsoft.com/office/drawing/2014/main" id="{DFF2B30C-2EA1-927F-772C-DAF8BE5890A4}"/>
              </a:ext>
            </a:extLst>
          </p:cNvPr>
          <p:cNvSpPr txBox="1"/>
          <p:nvPr/>
        </p:nvSpPr>
        <p:spPr>
          <a:xfrm>
            <a:off x="6650730" y="3566893"/>
            <a:ext cx="525619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100" dirty="0">
                <a:cs typeface="Calibri"/>
              </a:rPr>
              <a:t>Die Selbstauskunft hat sich in den meisten Fällen als vorteilhaft erwiesen, </a:t>
            </a:r>
            <a:r>
              <a:rPr lang="nl-NL" sz="2100" b="1" dirty="0">
                <a:cs typeface="Calibri"/>
              </a:rPr>
              <a:t>sollte </a:t>
            </a:r>
            <a:r>
              <a:rPr lang="nl-NL" sz="2100" dirty="0">
                <a:cs typeface="Calibri"/>
              </a:rPr>
              <a:t>aber </a:t>
            </a:r>
            <a:r>
              <a:rPr lang="nl-NL" sz="2100" b="1" dirty="0">
                <a:cs typeface="Calibri"/>
              </a:rPr>
              <a:t>je nach Kontext neu überdacht werden</a:t>
            </a:r>
            <a:r>
              <a:rPr lang="nl-NL" sz="2100" dirty="0">
                <a:cs typeface="Calibri"/>
              </a:rPr>
              <a:t>. Jeder Mensch ist komplex und anders und kann auf ähnliche Situationen unterschiedlich reagieren. Es gibt jedoch einige allgemeine Leitlinien für die Anwendung der Selbstauskunft:</a:t>
            </a:r>
            <a:endParaRPr lang="nl-NL" dirty="0"/>
          </a:p>
        </p:txBody>
      </p:sp>
      <p:sp>
        <p:nvSpPr>
          <p:cNvPr id="6" name="Tekstvak 5">
            <a:extLst>
              <a:ext uri="{FF2B5EF4-FFF2-40B4-BE49-F238E27FC236}">
                <a16:creationId xmlns:a16="http://schemas.microsoft.com/office/drawing/2014/main" id="{3B7F3617-F8DF-A04C-748C-ED7AC515C763}"/>
              </a:ext>
            </a:extLst>
          </p:cNvPr>
          <p:cNvSpPr txBox="1"/>
          <p:nvPr/>
        </p:nvSpPr>
        <p:spPr>
          <a:xfrm>
            <a:off x="7399986" y="6584324"/>
            <a:ext cx="478933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a:cs typeface="Calibri"/>
                <a:hlinkClick r:id="rId3"/>
              </a:rPr>
              <a:t>Quelle: Bild</a:t>
            </a:r>
            <a:endParaRPr lang="nl-NL" sz="1200" err="1">
              <a:cs typeface="Calibri" panose="020F0502020204030204"/>
            </a:endParaRPr>
          </a:p>
        </p:txBody>
      </p:sp>
      <p:sp>
        <p:nvSpPr>
          <p:cNvPr id="7" name="Ορθογώνιο 6">
            <a:extLst>
              <a:ext uri="{FF2B5EF4-FFF2-40B4-BE49-F238E27FC236}">
                <a16:creationId xmlns:a16="http://schemas.microsoft.com/office/drawing/2014/main" id="{8DC4CE03-0F3E-CAF6-0DB1-73D0A97107BF}"/>
              </a:ext>
            </a:extLst>
          </p:cNvPr>
          <p:cNvSpPr/>
          <p:nvPr/>
        </p:nvSpPr>
        <p:spPr>
          <a:xfrm>
            <a:off x="6650730" y="2251865"/>
            <a:ext cx="4344716"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Selbstauskunft</a:t>
            </a:r>
            <a:endParaRPr lang="el-G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000251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FAA1A-D28B-BEFB-DE73-AE104204416D}"/>
              </a:ext>
            </a:extLst>
          </p:cNvPr>
          <p:cNvSpPr>
            <a:spLocks noGrp="1"/>
          </p:cNvSpPr>
          <p:nvPr>
            <p:ph type="title"/>
          </p:nvPr>
        </p:nvSpPr>
        <p:spPr/>
        <p:txBody>
          <a:bodyPr/>
          <a:lstStyle/>
          <a:p>
            <a:r>
              <a:rPr lang="nl-NL" dirty="0" err="1">
                <a:ea typeface="Adobe Gothic Std B"/>
                <a:cs typeface="Calibri"/>
              </a:rPr>
              <a:t>Leitlinien für die Selbstauskunft </a:t>
            </a:r>
            <a:r>
              <a:rPr lang="nl-NL">
                <a:ea typeface="Adobe Gothic Std B"/>
                <a:cs typeface="Calibri"/>
              </a:rPr>
              <a:t>(4/4)</a:t>
            </a:r>
            <a:endParaRPr lang="nl-NL" err="1"/>
          </a:p>
        </p:txBody>
      </p:sp>
      <p:sp>
        <p:nvSpPr>
          <p:cNvPr id="3" name="Tijdelijke aanduiding voor inhoud 2">
            <a:extLst>
              <a:ext uri="{FF2B5EF4-FFF2-40B4-BE49-F238E27FC236}">
                <a16:creationId xmlns:a16="http://schemas.microsoft.com/office/drawing/2014/main" id="{EEE9B123-39C3-B000-AF6E-F4E39BEEAE71}"/>
              </a:ext>
            </a:extLst>
          </p:cNvPr>
          <p:cNvSpPr>
            <a:spLocks noGrp="1"/>
          </p:cNvSpPr>
          <p:nvPr>
            <p:ph idx="1"/>
          </p:nvPr>
        </p:nvSpPr>
        <p:spPr>
          <a:xfrm>
            <a:off x="557999" y="2443943"/>
            <a:ext cx="5540893" cy="4865977"/>
          </a:xfrm>
        </p:spPr>
        <p:txBody>
          <a:bodyPr vert="horz" lIns="91440" tIns="45720" rIns="91440" bIns="45720" rtlCol="0" anchor="t">
            <a:noAutofit/>
          </a:bodyPr>
          <a:lstStyle/>
          <a:p>
            <a:r>
              <a:rPr lang="en-US" sz="2100" b="1" dirty="0">
                <a:cs typeface="Calibri"/>
              </a:rPr>
              <a:t>Machen Sie die Selbstauskunft nur selten</a:t>
            </a:r>
            <a:r>
              <a:rPr lang="en-US" sz="2100" dirty="0">
                <a:cs typeface="Calibri"/>
              </a:rPr>
              <a:t>. Die Kraft der Selbstoffenbarung entsteht gerade dadurch, dass sie nicht zur Gewohnheit wird.</a:t>
            </a:r>
            <a:endParaRPr lang="nl-NL" sz="2100" dirty="0">
              <a:solidFill>
                <a:srgbClr val="D13438"/>
              </a:solidFill>
              <a:cs typeface="Calibri"/>
            </a:endParaRPr>
          </a:p>
          <a:p>
            <a:r>
              <a:rPr lang="en-US" sz="2100" b="1" dirty="0">
                <a:cs typeface="Calibri"/>
              </a:rPr>
              <a:t>Tun Sie es mit Bedacht und Überlegung</a:t>
            </a:r>
            <a:r>
              <a:rPr lang="en-US" sz="2100" dirty="0">
                <a:cs typeface="Calibri"/>
              </a:rPr>
              <a:t>. Versuchen Sie herauszufinden, was der Klient eigentlich will, bevor Sie eine Frage beantworten, die eine Selbstauskunft erfordert. Dann kann man das zugrunde liegende Bedürfnis des Klienten besser erörtern.</a:t>
            </a:r>
            <a:endParaRPr lang="en-US" sz="2100" dirty="0">
              <a:solidFill>
                <a:srgbClr val="000000"/>
              </a:solidFill>
              <a:cs typeface="Calibri"/>
            </a:endParaRPr>
          </a:p>
          <a:p>
            <a:pPr lvl="1" algn="just">
              <a:buFont typeface="Arial" panose="05000000000000000000" pitchFamily="2" charset="2"/>
              <a:buChar char="•"/>
            </a:pPr>
            <a:endParaRPr lang="nl-NL" sz="1800" dirty="0">
              <a:solidFill>
                <a:srgbClr val="D13438"/>
              </a:solidFill>
              <a:cs typeface="Calibri"/>
            </a:endParaRPr>
          </a:p>
        </p:txBody>
      </p:sp>
      <p:sp>
        <p:nvSpPr>
          <p:cNvPr id="6" name="Tijdelijke aanduiding voor inhoud 2">
            <a:extLst>
              <a:ext uri="{FF2B5EF4-FFF2-40B4-BE49-F238E27FC236}">
                <a16:creationId xmlns:a16="http://schemas.microsoft.com/office/drawing/2014/main" id="{6442EEC8-133D-CA8E-D96A-988311B57FB5}"/>
              </a:ext>
            </a:extLst>
          </p:cNvPr>
          <p:cNvSpPr txBox="1">
            <a:spLocks/>
          </p:cNvSpPr>
          <p:nvPr/>
        </p:nvSpPr>
        <p:spPr>
          <a:xfrm>
            <a:off x="6098061" y="2446089"/>
            <a:ext cx="5852132" cy="4865977"/>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b="1" dirty="0">
                <a:cs typeface="Calibri"/>
              </a:rPr>
              <a:t>Wählen Sie die Worte mit Bedacht</a:t>
            </a:r>
            <a:r>
              <a:rPr lang="en-US" sz="2100" dirty="0">
                <a:cs typeface="Calibri"/>
              </a:rPr>
              <a:t>: Wie einfühlsam oder gefühlsbetont ist die Erzählung? Der Grad der Intimität sollte dem Bedürfnis des Patienten entsprechen. Eine allzu persönliche Selbstauskunft ist relativ ungünstig, aber ein gewisses Maß an Intimität ist notwendig.</a:t>
            </a:r>
            <a:endParaRPr lang="nl-NL" sz="2100" dirty="0">
              <a:solidFill>
                <a:srgbClr val="000000"/>
              </a:solidFill>
              <a:cs typeface="Calibri"/>
            </a:endParaRPr>
          </a:p>
          <a:p>
            <a:r>
              <a:rPr lang="en-US" sz="2100" b="1" dirty="0">
                <a:cs typeface="Calibri"/>
              </a:rPr>
              <a:t>Seien Sie vor, während und nach der Selbstauskunft ansprechbar</a:t>
            </a:r>
            <a:r>
              <a:rPr lang="en-US" sz="2100" dirty="0">
                <a:cs typeface="Calibri"/>
              </a:rPr>
              <a:t>. Achten Sie also darauf, durch Fragen oder Beobachtung Rückmeldung darüber zu erhalten, wie der Klient es aufnimmt, damit Sie sich weiter darauf einstellen können.</a:t>
            </a:r>
            <a:endParaRPr lang="nl-NL" sz="2100" dirty="0">
              <a:cs typeface="Calibri"/>
            </a:endParaRPr>
          </a:p>
          <a:p>
            <a:pPr algn="just"/>
            <a:endParaRPr lang="nl-NL" dirty="0">
              <a:cs typeface="Calibri"/>
            </a:endParaRPr>
          </a:p>
          <a:p>
            <a:pPr algn="just">
              <a:spcBef>
                <a:spcPts val="0"/>
              </a:spcBef>
              <a:spcAft>
                <a:spcPts val="0"/>
              </a:spcAft>
            </a:pPr>
            <a:endParaRPr lang="nl-NL" sz="1800" dirty="0">
              <a:solidFill>
                <a:srgbClr val="000000"/>
              </a:solidFill>
              <a:cs typeface="Calibri"/>
            </a:endParaRPr>
          </a:p>
          <a:p>
            <a:pPr algn="just"/>
            <a:endParaRPr lang="en-US" sz="2100" dirty="0">
              <a:solidFill>
                <a:srgbClr val="000000"/>
              </a:solidFill>
              <a:cs typeface="Calibri"/>
            </a:endParaRPr>
          </a:p>
        </p:txBody>
      </p:sp>
    </p:spTree>
    <p:extLst>
      <p:ext uri="{BB962C8B-B14F-4D97-AF65-F5344CB8AC3E}">
        <p14:creationId xmlns:p14="http://schemas.microsoft.com/office/powerpoint/2010/main" val="2184502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97661-A447-34B8-5AF4-F1E4E0BB0B44}"/>
              </a:ext>
            </a:extLst>
          </p:cNvPr>
          <p:cNvSpPr>
            <a:spLocks noGrp="1"/>
          </p:cNvSpPr>
          <p:nvPr>
            <p:ph type="title"/>
          </p:nvPr>
        </p:nvSpPr>
        <p:spPr/>
        <p:txBody>
          <a:bodyPr/>
          <a:lstStyle/>
          <a:p>
            <a:r>
              <a:rPr lang="nl-NL" dirty="0">
                <a:ea typeface="Adobe Gothic Std B"/>
              </a:rPr>
              <a:t>2. Ein </a:t>
            </a:r>
            <a:r>
              <a:rPr lang="nl-NL" err="1">
                <a:ea typeface="Adobe Gothic Std B"/>
              </a:rPr>
              <a:t>gleichberechtigter Dialog </a:t>
            </a:r>
            <a:r>
              <a:rPr lang="nl-NL">
                <a:ea typeface="Adobe Gothic Std B"/>
              </a:rPr>
              <a:t>(1/2)</a:t>
            </a:r>
            <a:endParaRPr lang="nl-NL" err="1">
              <a:cs typeface="Calibri"/>
            </a:endParaRPr>
          </a:p>
        </p:txBody>
      </p:sp>
      <p:sp>
        <p:nvSpPr>
          <p:cNvPr id="3" name="Tijdelijke aanduiding voor inhoud 2">
            <a:extLst>
              <a:ext uri="{FF2B5EF4-FFF2-40B4-BE49-F238E27FC236}">
                <a16:creationId xmlns:a16="http://schemas.microsoft.com/office/drawing/2014/main" id="{A22C1CC3-B2DC-9F60-8BB9-9D40B2C24D28}"/>
              </a:ext>
            </a:extLst>
          </p:cNvPr>
          <p:cNvSpPr>
            <a:spLocks noGrp="1"/>
          </p:cNvSpPr>
          <p:nvPr>
            <p:ph idx="1"/>
          </p:nvPr>
        </p:nvSpPr>
        <p:spPr>
          <a:xfrm>
            <a:off x="557999" y="2272224"/>
            <a:ext cx="5852132" cy="4865977"/>
          </a:xfrm>
        </p:spPr>
        <p:txBody>
          <a:bodyPr vert="horz" lIns="91440" tIns="45720" rIns="91440" bIns="45720" rtlCol="0" anchor="t">
            <a:normAutofit/>
          </a:bodyPr>
          <a:lstStyle/>
          <a:p>
            <a:pPr marL="0" indent="0">
              <a:buNone/>
            </a:pPr>
            <a:r>
              <a:rPr lang="nl-NL" dirty="0">
                <a:cs typeface="Calibri" panose="020F0502020204030204"/>
              </a:rPr>
              <a:t>Ein </a:t>
            </a:r>
            <a:r>
              <a:rPr lang="nl-NL" dirty="0" err="1">
                <a:cs typeface="Calibri" panose="020F0502020204030204"/>
              </a:rPr>
              <a:t>egalitärer Dialog </a:t>
            </a:r>
            <a:r>
              <a:rPr lang="nl-NL" dirty="0">
                <a:cs typeface="Calibri" panose="020F0502020204030204"/>
              </a:rPr>
              <a:t>ist </a:t>
            </a:r>
            <a:r>
              <a:rPr lang="nl-NL" dirty="0" err="1">
                <a:cs typeface="Calibri" panose="020F0502020204030204"/>
              </a:rPr>
              <a:t>ein Dialog, bei dem alle Teilnehmer </a:t>
            </a:r>
            <a:r>
              <a:rPr lang="nl-NL" b="1" dirty="0" err="1">
                <a:cs typeface="Calibri" panose="020F0502020204030204"/>
              </a:rPr>
              <a:t>gleichberechtigt </a:t>
            </a:r>
            <a:r>
              <a:rPr lang="nl-NL" dirty="0">
                <a:cs typeface="Calibri" panose="020F0502020204030204"/>
              </a:rPr>
              <a:t>sind. </a:t>
            </a:r>
            <a:r>
              <a:rPr lang="nl-NL" dirty="0" err="1">
                <a:cs typeface="Calibri" panose="020F0502020204030204"/>
              </a:rPr>
              <a:t>Mögliche Machtungleichgewichte zwischen den Teilnehmern </a:t>
            </a:r>
            <a:r>
              <a:rPr lang="nl-NL" dirty="0">
                <a:cs typeface="Calibri" panose="020F0502020204030204"/>
              </a:rPr>
              <a:t>(z. B. Lehrer </a:t>
            </a:r>
            <a:r>
              <a:rPr lang="nl-NL" dirty="0" err="1">
                <a:cs typeface="Calibri" panose="020F0502020204030204"/>
              </a:rPr>
              <a:t>und </a:t>
            </a:r>
            <a:r>
              <a:rPr lang="nl-NL" dirty="0">
                <a:cs typeface="Calibri" panose="020F0502020204030204"/>
              </a:rPr>
              <a:t>Schüler) </a:t>
            </a:r>
            <a:r>
              <a:rPr lang="nl-NL" dirty="0" err="1">
                <a:cs typeface="Calibri" panose="020F0502020204030204"/>
              </a:rPr>
              <a:t>sollten keine Rolle </a:t>
            </a:r>
            <a:r>
              <a:rPr lang="nl-NL" dirty="0">
                <a:cs typeface="Calibri" panose="020F0502020204030204"/>
              </a:rPr>
              <a:t>spielen. </a:t>
            </a:r>
            <a:r>
              <a:rPr lang="nl-NL" dirty="0" err="1">
                <a:cs typeface="Calibri" panose="020F0502020204030204"/>
              </a:rPr>
              <a:t>Stattdessen sollte die Kommunikation andere dazu anregen, ihre Überzeugungen</a:t>
            </a:r>
            <a:r>
              <a:rPr lang="nl-NL" dirty="0">
                <a:cs typeface="Calibri" panose="020F0502020204030204"/>
              </a:rPr>
              <a:t>, Einstellungen </a:t>
            </a:r>
            <a:r>
              <a:rPr lang="nl-NL" dirty="0" err="1">
                <a:cs typeface="Calibri" panose="020F0502020204030204"/>
              </a:rPr>
              <a:t>und Meinungen zum Ausdruck zu bringen, um </a:t>
            </a:r>
            <a:r>
              <a:rPr lang="nl-NL" dirty="0">
                <a:cs typeface="Calibri" panose="020F0502020204030204"/>
              </a:rPr>
              <a:t>ein </a:t>
            </a:r>
            <a:r>
              <a:rPr lang="nl-NL" dirty="0" err="1">
                <a:cs typeface="Calibri" panose="020F0502020204030204"/>
              </a:rPr>
              <a:t>gegenseitiges Verständnis zu erreichen</a:t>
            </a:r>
            <a:r>
              <a:rPr lang="nl-NL" dirty="0">
                <a:cs typeface="Calibri" panose="020F0502020204030204"/>
              </a:rPr>
              <a:t>. </a:t>
            </a:r>
            <a:endParaRPr lang="nl-NL" dirty="0"/>
          </a:p>
          <a:p>
            <a:pPr marL="0" indent="0" algn="just">
              <a:buNone/>
            </a:pPr>
            <a:endParaRPr lang="nl-NL" dirty="0">
              <a:cs typeface="Calibri" panose="020F0502020204030204"/>
            </a:endParaRPr>
          </a:p>
        </p:txBody>
      </p:sp>
      <p:sp>
        <p:nvSpPr>
          <p:cNvPr id="4" name="Tekstvak 3">
            <a:extLst>
              <a:ext uri="{FF2B5EF4-FFF2-40B4-BE49-F238E27FC236}">
                <a16:creationId xmlns:a16="http://schemas.microsoft.com/office/drawing/2014/main" id="{6FB8C545-FBA4-D62C-E0FC-F55C8466ED33}"/>
              </a:ext>
            </a:extLst>
          </p:cNvPr>
          <p:cNvSpPr txBox="1"/>
          <p:nvPr/>
        </p:nvSpPr>
        <p:spPr>
          <a:xfrm>
            <a:off x="6884830" y="6573591"/>
            <a:ext cx="558084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Quellendefinition </a:t>
            </a:r>
            <a:r>
              <a:rPr lang="nl-NL" sz="1200" dirty="0">
                <a:cs typeface="Calibri"/>
              </a:rPr>
              <a:t>| </a:t>
            </a:r>
            <a:r>
              <a:rPr lang="nl-NL" sz="1200" dirty="0">
                <a:cs typeface="Calibri"/>
                <a:hlinkClick r:id="rId4"/>
              </a:rPr>
              <a:t>Quellinformation </a:t>
            </a:r>
            <a:r>
              <a:rPr lang="nl-NL" sz="1200" dirty="0">
                <a:cs typeface="Calibri"/>
              </a:rPr>
              <a:t>| </a:t>
            </a:r>
            <a:r>
              <a:rPr lang="nl-NL" sz="1200" dirty="0">
                <a:cs typeface="Calibri"/>
                <a:hlinkClick r:id="rId5"/>
              </a:rPr>
              <a:t>Quellbild</a:t>
            </a:r>
            <a:endParaRPr lang="nl-NL" sz="1200" dirty="0">
              <a:cs typeface="Calibri" panose="020F0502020204030204"/>
            </a:endParaRPr>
          </a:p>
        </p:txBody>
      </p:sp>
      <p:pic>
        <p:nvPicPr>
          <p:cNvPr id="7" name="Εικόνα 6" descr="Εικόνα που περιέχει μαύρο, σκοτάδι&#10;&#10;Περιγραφή που δημιουργήθηκε αυτόματα">
            <a:extLst>
              <a:ext uri="{FF2B5EF4-FFF2-40B4-BE49-F238E27FC236}">
                <a16:creationId xmlns:a16="http://schemas.microsoft.com/office/drawing/2014/main" id="{95E9087A-6B83-58A3-57B1-15773D6396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4518" y="1231927"/>
            <a:ext cx="4394146" cy="4394146"/>
          </a:xfrm>
          <a:prstGeom prst="rect">
            <a:avLst/>
          </a:prstGeom>
        </p:spPr>
      </p:pic>
    </p:spTree>
    <p:extLst>
      <p:ext uri="{BB962C8B-B14F-4D97-AF65-F5344CB8AC3E}">
        <p14:creationId xmlns:p14="http://schemas.microsoft.com/office/powerpoint/2010/main" val="2308810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17834B0E-0F33-FCBE-D962-15AC4128D5A5}"/>
              </a:ext>
            </a:extLst>
          </p:cNvPr>
          <p:cNvSpPr/>
          <p:nvPr/>
        </p:nvSpPr>
        <p:spPr>
          <a:xfrm>
            <a:off x="6966665" y="1831304"/>
            <a:ext cx="5012027" cy="45290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effectLst>
                <a:outerShdw blurRad="38100" dist="38100" dir="2700000" algn="tl">
                  <a:srgbClr val="000000">
                    <a:alpha val="43137"/>
                  </a:srgbClr>
                </a:outerShdw>
              </a:effectLst>
            </a:endParaRPr>
          </a:p>
        </p:txBody>
      </p:sp>
      <p:sp>
        <p:nvSpPr>
          <p:cNvPr id="2" name="Titel 1">
            <a:extLst>
              <a:ext uri="{FF2B5EF4-FFF2-40B4-BE49-F238E27FC236}">
                <a16:creationId xmlns:a16="http://schemas.microsoft.com/office/drawing/2014/main" id="{35439AA9-9945-BD32-D1CC-B446A4DAD894}"/>
              </a:ext>
            </a:extLst>
          </p:cNvPr>
          <p:cNvSpPr>
            <a:spLocks noGrp="1"/>
          </p:cNvSpPr>
          <p:nvPr>
            <p:ph type="title"/>
          </p:nvPr>
        </p:nvSpPr>
        <p:spPr/>
        <p:txBody>
          <a:bodyPr/>
          <a:lstStyle/>
          <a:p>
            <a:r>
              <a:rPr lang="nl-NL" dirty="0">
                <a:ea typeface="Adobe Gothic Std B"/>
                <a:cs typeface="Calibri"/>
              </a:rPr>
              <a:t>Gleiche Ausgangsbedingungen </a:t>
            </a:r>
            <a:r>
              <a:rPr lang="nl-NL" err="1">
                <a:ea typeface="Adobe Gothic Std B"/>
                <a:cs typeface="Calibri"/>
              </a:rPr>
              <a:t>schaffen Offenheit </a:t>
            </a:r>
            <a:r>
              <a:rPr lang="nl-NL">
                <a:ea typeface="Adobe Gothic Std B"/>
                <a:cs typeface="Calibri"/>
              </a:rPr>
              <a:t>(2/2)</a:t>
            </a:r>
            <a:endParaRPr lang="nl-NL" err="1">
              <a:cs typeface="Calibri"/>
            </a:endParaRPr>
          </a:p>
        </p:txBody>
      </p:sp>
      <p:sp>
        <p:nvSpPr>
          <p:cNvPr id="3" name="Tijdelijke aanduiding voor inhoud 2">
            <a:extLst>
              <a:ext uri="{FF2B5EF4-FFF2-40B4-BE49-F238E27FC236}">
                <a16:creationId xmlns:a16="http://schemas.microsoft.com/office/drawing/2014/main" id="{099D9457-CC2B-F4D5-38BF-B6810F8CDCB7}"/>
              </a:ext>
            </a:extLst>
          </p:cNvPr>
          <p:cNvSpPr>
            <a:spLocks noGrp="1"/>
          </p:cNvSpPr>
          <p:nvPr>
            <p:ph idx="1"/>
          </p:nvPr>
        </p:nvSpPr>
        <p:spPr/>
        <p:txBody>
          <a:bodyPr vert="horz" lIns="91440" tIns="45720" rIns="91440" bIns="45720" rtlCol="0" anchor="t">
            <a:normAutofit/>
          </a:bodyPr>
          <a:lstStyle/>
          <a:p>
            <a:pPr marL="0" indent="0">
              <a:buNone/>
            </a:pPr>
            <a:r>
              <a:rPr lang="nl-NL" dirty="0">
                <a:cs typeface="Calibri" panose="020F0502020204030204"/>
              </a:rPr>
              <a:t>Ein egalitärer Dialog konzentriert sich auf den Austausch von Ideen auf gleicher Ebene.</a:t>
            </a:r>
            <a:endParaRPr lang="nl-NL" dirty="0"/>
          </a:p>
          <a:p>
            <a:pPr marL="0" indent="0">
              <a:buNone/>
            </a:pPr>
            <a:r>
              <a:rPr lang="nl-NL" dirty="0" err="1">
                <a:cs typeface="Calibri" panose="020F0502020204030204"/>
              </a:rPr>
              <a:t>Diese Gleichberechtigung </a:t>
            </a:r>
            <a:r>
              <a:rPr lang="nl-NL" dirty="0">
                <a:cs typeface="Calibri" panose="020F0502020204030204"/>
              </a:rPr>
              <a:t>legt </a:t>
            </a:r>
            <a:r>
              <a:rPr lang="nl-NL" dirty="0" err="1">
                <a:cs typeface="Calibri" panose="020F0502020204030204"/>
              </a:rPr>
              <a:t>den </a:t>
            </a:r>
            <a:r>
              <a:rPr lang="nl-NL" dirty="0">
                <a:cs typeface="Calibri" panose="020F0502020204030204"/>
              </a:rPr>
              <a:t>Schwerpunkt auf </a:t>
            </a:r>
            <a:r>
              <a:rPr lang="nl-NL" dirty="0" err="1">
                <a:cs typeface="Calibri" panose="020F0502020204030204"/>
              </a:rPr>
              <a:t>die Stichhaltigkeit der Argumente und das, was </a:t>
            </a:r>
            <a:r>
              <a:rPr lang="nl-NL" dirty="0">
                <a:cs typeface="Calibri" panose="020F0502020204030204"/>
              </a:rPr>
              <a:t>im </a:t>
            </a:r>
            <a:r>
              <a:rPr lang="nl-NL" dirty="0" err="1">
                <a:cs typeface="Calibri" panose="020F0502020204030204"/>
              </a:rPr>
              <a:t>Gespräch gesagt </a:t>
            </a:r>
            <a:r>
              <a:rPr lang="nl-NL" dirty="0">
                <a:cs typeface="Calibri" panose="020F0502020204030204"/>
              </a:rPr>
              <a:t>wird, anstatt </a:t>
            </a:r>
            <a:r>
              <a:rPr lang="nl-NL" dirty="0" err="1">
                <a:cs typeface="Calibri" panose="020F0502020204030204"/>
              </a:rPr>
              <a:t>jemandem </a:t>
            </a:r>
            <a:r>
              <a:rPr lang="nl-NL" dirty="0">
                <a:cs typeface="Calibri" panose="020F0502020204030204"/>
              </a:rPr>
              <a:t>eine </a:t>
            </a:r>
            <a:r>
              <a:rPr lang="nl-NL" dirty="0" err="1">
                <a:cs typeface="Calibri" panose="020F0502020204030204"/>
              </a:rPr>
              <a:t>bestimmte </a:t>
            </a:r>
            <a:r>
              <a:rPr lang="nl-NL" dirty="0">
                <a:cs typeface="Calibri" panose="020F0502020204030204"/>
              </a:rPr>
              <a:t>Denkweise </a:t>
            </a:r>
            <a:r>
              <a:rPr lang="nl-NL" dirty="0" err="1">
                <a:cs typeface="Calibri" panose="020F0502020204030204"/>
              </a:rPr>
              <a:t>aufzuzwingen</a:t>
            </a:r>
            <a:r>
              <a:rPr lang="nl-NL" dirty="0">
                <a:cs typeface="Calibri" panose="020F0502020204030204"/>
              </a:rPr>
              <a:t>. </a:t>
            </a:r>
          </a:p>
          <a:p>
            <a:pPr marL="0" indent="0">
              <a:buNone/>
            </a:pPr>
            <a:r>
              <a:rPr lang="nl-NL" dirty="0">
                <a:cs typeface="Calibri" panose="020F0502020204030204"/>
              </a:rPr>
              <a:t>Auf </a:t>
            </a:r>
            <a:r>
              <a:rPr lang="nl-NL" dirty="0" err="1">
                <a:cs typeface="Calibri" panose="020F0502020204030204"/>
              </a:rPr>
              <a:t>diese </a:t>
            </a:r>
            <a:r>
              <a:rPr lang="nl-NL" dirty="0">
                <a:cs typeface="Calibri" panose="020F0502020204030204"/>
              </a:rPr>
              <a:t>Weise </a:t>
            </a:r>
            <a:r>
              <a:rPr lang="nl-NL" dirty="0" err="1">
                <a:cs typeface="Calibri" panose="020F0502020204030204"/>
              </a:rPr>
              <a:t>schafft die </a:t>
            </a:r>
            <a:r>
              <a:rPr lang="nl-NL" dirty="0">
                <a:cs typeface="Calibri" panose="020F0502020204030204"/>
              </a:rPr>
              <a:t>Form des </a:t>
            </a:r>
            <a:r>
              <a:rPr lang="nl-NL" dirty="0" err="1">
                <a:cs typeface="Calibri" panose="020F0502020204030204"/>
              </a:rPr>
              <a:t>egalitären Dialogs </a:t>
            </a:r>
            <a:r>
              <a:rPr lang="nl-NL" dirty="0">
                <a:cs typeface="Calibri" panose="020F0502020204030204"/>
              </a:rPr>
              <a:t>gleiche </a:t>
            </a:r>
            <a:r>
              <a:rPr lang="nl-NL" dirty="0" err="1">
                <a:cs typeface="Calibri" panose="020F0502020204030204"/>
              </a:rPr>
              <a:t>Ausgangsbedingungen </a:t>
            </a:r>
            <a:r>
              <a:rPr lang="nl-NL" dirty="0">
                <a:cs typeface="Calibri" panose="020F0502020204030204"/>
              </a:rPr>
              <a:t>und </a:t>
            </a:r>
            <a:r>
              <a:rPr lang="nl-NL" dirty="0" err="1">
                <a:cs typeface="Calibri" panose="020F0502020204030204"/>
              </a:rPr>
              <a:t>damit </a:t>
            </a:r>
            <a:r>
              <a:rPr lang="nl-NL" dirty="0">
                <a:cs typeface="Calibri" panose="020F0502020204030204"/>
              </a:rPr>
              <a:t>ein Umfeld der </a:t>
            </a:r>
            <a:r>
              <a:rPr lang="nl-NL" dirty="0" err="1">
                <a:cs typeface="Calibri" panose="020F0502020204030204"/>
              </a:rPr>
              <a:t>Sicherheit und Offenheit</a:t>
            </a:r>
            <a:r>
              <a:rPr lang="nl-NL" dirty="0">
                <a:cs typeface="Calibri" panose="020F0502020204030204"/>
              </a:rPr>
              <a:t>.</a:t>
            </a:r>
          </a:p>
        </p:txBody>
      </p:sp>
      <p:sp>
        <p:nvSpPr>
          <p:cNvPr id="4" name="Tekstvak 3">
            <a:extLst>
              <a:ext uri="{FF2B5EF4-FFF2-40B4-BE49-F238E27FC236}">
                <a16:creationId xmlns:a16="http://schemas.microsoft.com/office/drawing/2014/main" id="{076FA987-AB78-19B2-EAD6-6F0E3C1C0B48}"/>
              </a:ext>
            </a:extLst>
          </p:cNvPr>
          <p:cNvSpPr txBox="1"/>
          <p:nvPr/>
        </p:nvSpPr>
        <p:spPr>
          <a:xfrm>
            <a:off x="7515357" y="1871493"/>
            <a:ext cx="3914641"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100" i="1" dirty="0">
                <a:solidFill>
                  <a:schemeClr val="bg1"/>
                </a:solidFill>
                <a:effectLst>
                  <a:outerShdw blurRad="38100" dist="38100" dir="2700000" algn="tl">
                    <a:srgbClr val="000000">
                      <a:alpha val="43137"/>
                    </a:srgbClr>
                  </a:outerShdw>
                </a:effectLst>
                <a:cs typeface="Calibri"/>
              </a:rPr>
              <a:t>Wenn ein </a:t>
            </a:r>
            <a:r>
              <a:rPr lang="nl-NL" sz="2100" i="1" dirty="0" smtClean="0">
                <a:solidFill>
                  <a:schemeClr val="bg1"/>
                </a:solidFill>
                <a:effectLst>
                  <a:outerShdw blurRad="38100" dist="38100" dir="2700000" algn="tl">
                    <a:srgbClr val="000000">
                      <a:alpha val="43137"/>
                    </a:srgbClr>
                  </a:outerShdw>
                </a:effectLst>
                <a:cs typeface="Calibri"/>
              </a:rPr>
              <a:t>Frontliner </a:t>
            </a:r>
            <a:r>
              <a:rPr lang="nl-NL" sz="2100" i="1" dirty="0">
                <a:solidFill>
                  <a:schemeClr val="bg1"/>
                </a:solidFill>
                <a:effectLst>
                  <a:outerShdw blurRad="38100" dist="38100" dir="2700000" algn="tl">
                    <a:srgbClr val="000000">
                      <a:alpha val="43137"/>
                    </a:srgbClr>
                  </a:outerShdw>
                </a:effectLst>
                <a:cs typeface="Calibri"/>
              </a:rPr>
              <a:t>ein Gespräch mit einem Jugendlichen führen möchte, der Anzeichen für eine Informationsstörung zeigt, ist es wichtig, dass der Firstliner diesen Glauben nicht verurteilt.</a:t>
            </a:r>
            <a:endParaRPr lang="nl-NL" i="1" dirty="0">
              <a:solidFill>
                <a:schemeClr val="bg1"/>
              </a:solidFill>
              <a:effectLst>
                <a:outerShdw blurRad="38100" dist="38100" dir="2700000" algn="tl">
                  <a:srgbClr val="000000">
                    <a:alpha val="43137"/>
                  </a:srgbClr>
                </a:outerShdw>
              </a:effectLst>
              <a:cs typeface="Calibri"/>
            </a:endParaRPr>
          </a:p>
          <a:p>
            <a:pPr algn="ctr"/>
            <a:r>
              <a:rPr lang="nl-NL" sz="2100" i="1" dirty="0" err="1">
                <a:solidFill>
                  <a:schemeClr val="bg1"/>
                </a:solidFill>
                <a:effectLst>
                  <a:outerShdw blurRad="38100" dist="38100" dir="2700000" algn="tl">
                    <a:srgbClr val="000000">
                      <a:alpha val="43137"/>
                    </a:srgbClr>
                  </a:outerShdw>
                </a:effectLst>
                <a:cs typeface="Calibri"/>
              </a:rPr>
              <a:t>Hören Sie ihnen </a:t>
            </a:r>
            <a:r>
              <a:rPr lang="nl-NL" sz="2100" i="1" dirty="0">
                <a:solidFill>
                  <a:schemeClr val="bg1"/>
                </a:solidFill>
                <a:effectLst>
                  <a:outerShdw blurRad="38100" dist="38100" dir="2700000" algn="tl">
                    <a:srgbClr val="000000">
                      <a:alpha val="43137"/>
                    </a:srgbClr>
                  </a:outerShdw>
                </a:effectLst>
                <a:cs typeface="Calibri"/>
              </a:rPr>
              <a:t>zu, </a:t>
            </a:r>
            <a:r>
              <a:rPr lang="nl-NL" sz="2100" i="1" dirty="0" err="1">
                <a:solidFill>
                  <a:schemeClr val="bg1"/>
                </a:solidFill>
                <a:effectLst>
                  <a:outerShdw blurRad="38100" dist="38100" dir="2700000" algn="tl">
                    <a:srgbClr val="000000">
                      <a:alpha val="43137"/>
                    </a:srgbClr>
                  </a:outerShdw>
                </a:effectLst>
                <a:cs typeface="Calibri"/>
              </a:rPr>
              <a:t>versuchen Sie zu verstehen, woher sie kommen</a:t>
            </a:r>
            <a:r>
              <a:rPr lang="nl-NL" sz="2100" i="1" dirty="0">
                <a:solidFill>
                  <a:schemeClr val="bg1"/>
                </a:solidFill>
                <a:effectLst>
                  <a:outerShdw blurRad="38100" dist="38100" dir="2700000" algn="tl">
                    <a:srgbClr val="000000">
                      <a:alpha val="43137"/>
                    </a:srgbClr>
                  </a:outerShdw>
                </a:effectLst>
                <a:cs typeface="Calibri"/>
              </a:rPr>
              <a:t>, </a:t>
            </a:r>
            <a:r>
              <a:rPr lang="nl-NL" sz="2100" i="1" dirty="0" err="1">
                <a:solidFill>
                  <a:schemeClr val="bg1"/>
                </a:solidFill>
                <a:effectLst>
                  <a:outerShdw blurRad="38100" dist="38100" dir="2700000" algn="tl">
                    <a:srgbClr val="000000">
                      <a:alpha val="43137"/>
                    </a:srgbClr>
                  </a:outerShdw>
                </a:effectLst>
                <a:cs typeface="Calibri"/>
              </a:rPr>
              <a:t>und </a:t>
            </a:r>
            <a:r>
              <a:rPr lang="nl-NL" sz="2100" i="1" dirty="0">
                <a:solidFill>
                  <a:schemeClr val="bg1"/>
                </a:solidFill>
                <a:effectLst>
                  <a:outerShdw blurRad="38100" dist="38100" dir="2700000" algn="tl">
                    <a:srgbClr val="000000">
                      <a:alpha val="43137"/>
                    </a:srgbClr>
                  </a:outerShdw>
                </a:effectLst>
                <a:cs typeface="Calibri"/>
              </a:rPr>
              <a:t>bringen Sie </a:t>
            </a:r>
            <a:r>
              <a:rPr lang="nl-NL" sz="2100" i="1" dirty="0" err="1">
                <a:solidFill>
                  <a:schemeClr val="bg1"/>
                </a:solidFill>
                <a:effectLst>
                  <a:outerShdw blurRad="38100" dist="38100" dir="2700000" algn="tl">
                    <a:srgbClr val="000000">
                      <a:alpha val="43137"/>
                    </a:srgbClr>
                  </a:outerShdw>
                </a:effectLst>
                <a:cs typeface="Calibri"/>
              </a:rPr>
              <a:t>Ihre eigenen Argumente vor</a:t>
            </a:r>
            <a:r>
              <a:rPr lang="nl-NL" sz="2100" i="1" dirty="0">
                <a:solidFill>
                  <a:schemeClr val="bg1"/>
                </a:solidFill>
                <a:effectLst>
                  <a:outerShdw blurRad="38100" dist="38100" dir="2700000" algn="tl">
                    <a:srgbClr val="000000">
                      <a:alpha val="43137"/>
                    </a:srgbClr>
                  </a:outerShdw>
                </a:effectLst>
                <a:cs typeface="Calibri"/>
              </a:rPr>
              <a:t>, ohne </a:t>
            </a:r>
            <a:r>
              <a:rPr lang="nl-NL" sz="2100" i="1" dirty="0" err="1">
                <a:solidFill>
                  <a:schemeClr val="bg1"/>
                </a:solidFill>
                <a:effectLst>
                  <a:outerShdw blurRad="38100" dist="38100" dir="2700000" algn="tl">
                    <a:srgbClr val="000000">
                      <a:alpha val="43137"/>
                    </a:srgbClr>
                  </a:outerShdw>
                </a:effectLst>
                <a:cs typeface="Calibri"/>
              </a:rPr>
              <a:t>die der anderen herabzusetzen</a:t>
            </a:r>
            <a:r>
              <a:rPr lang="nl-NL" sz="2100" i="1" dirty="0">
                <a:solidFill>
                  <a:schemeClr val="bg1"/>
                </a:solidFill>
                <a:effectLst>
                  <a:outerShdw blurRad="38100" dist="38100" dir="2700000" algn="tl">
                    <a:srgbClr val="000000">
                      <a:alpha val="43137"/>
                    </a:srgbClr>
                  </a:outerShdw>
                </a:effectLst>
                <a:cs typeface="Calibri"/>
              </a:rPr>
              <a:t>.</a:t>
            </a:r>
          </a:p>
          <a:p>
            <a:pPr algn="ctr"/>
            <a:r>
              <a:rPr lang="nl-NL" sz="2100" i="1" dirty="0" err="1">
                <a:solidFill>
                  <a:schemeClr val="bg1"/>
                </a:solidFill>
                <a:effectLst>
                  <a:outerShdw blurRad="38100" dist="38100" dir="2700000" algn="tl">
                    <a:srgbClr val="000000">
                      <a:alpha val="43137"/>
                    </a:srgbClr>
                  </a:outerShdw>
                </a:effectLst>
                <a:cs typeface="Calibri"/>
              </a:rPr>
              <a:t>Auf diese </a:t>
            </a:r>
            <a:r>
              <a:rPr lang="nl-NL" sz="2100" i="1" dirty="0">
                <a:solidFill>
                  <a:schemeClr val="bg1"/>
                </a:solidFill>
                <a:effectLst>
                  <a:outerShdw blurRad="38100" dist="38100" dir="2700000" algn="tl">
                    <a:srgbClr val="000000">
                      <a:alpha val="43137"/>
                    </a:srgbClr>
                  </a:outerShdw>
                </a:effectLst>
                <a:cs typeface="Calibri"/>
              </a:rPr>
              <a:t>Weise </a:t>
            </a:r>
            <a:r>
              <a:rPr lang="nl-NL" sz="2100" i="1" dirty="0" err="1">
                <a:solidFill>
                  <a:schemeClr val="bg1"/>
                </a:solidFill>
                <a:effectLst>
                  <a:outerShdw blurRad="38100" dist="38100" dir="2700000" algn="tl">
                    <a:srgbClr val="000000">
                      <a:alpha val="43137"/>
                    </a:srgbClr>
                  </a:outerShdw>
                </a:effectLst>
                <a:cs typeface="Calibri"/>
              </a:rPr>
              <a:t>werden sie Ihrer Argumentation gegenüber </a:t>
            </a:r>
            <a:r>
              <a:rPr lang="nl-NL" sz="2100" i="1" dirty="0">
                <a:solidFill>
                  <a:schemeClr val="bg1"/>
                </a:solidFill>
                <a:effectLst>
                  <a:outerShdw blurRad="38100" dist="38100" dir="2700000" algn="tl">
                    <a:srgbClr val="000000">
                      <a:alpha val="43137"/>
                    </a:srgbClr>
                  </a:outerShdw>
                </a:effectLst>
                <a:cs typeface="Calibri"/>
              </a:rPr>
              <a:t>aufgeschlossener </a:t>
            </a:r>
            <a:r>
              <a:rPr lang="nl-NL" sz="2100" i="1" dirty="0" err="1">
                <a:solidFill>
                  <a:schemeClr val="bg1"/>
                </a:solidFill>
                <a:effectLst>
                  <a:outerShdw blurRad="38100" dist="38100" dir="2700000" algn="tl">
                    <a:srgbClr val="000000">
                      <a:alpha val="43137"/>
                    </a:srgbClr>
                  </a:outerShdw>
                </a:effectLst>
                <a:cs typeface="Calibri"/>
              </a:rPr>
              <a:t>sein</a:t>
            </a:r>
            <a:r>
              <a:rPr lang="nl-NL" sz="2100" i="1" dirty="0">
                <a:solidFill>
                  <a:schemeClr val="bg1"/>
                </a:solidFill>
                <a:effectLst>
                  <a:outerShdw blurRad="38100" dist="38100" dir="2700000" algn="tl">
                    <a:srgbClr val="000000">
                      <a:alpha val="43137"/>
                    </a:srgbClr>
                  </a:outerShdw>
                </a:effectLst>
                <a:cs typeface="Calibri"/>
              </a:rPr>
              <a:t>.</a:t>
            </a:r>
          </a:p>
        </p:txBody>
      </p:sp>
    </p:spTree>
    <p:extLst>
      <p:ext uri="{BB962C8B-B14F-4D97-AF65-F5344CB8AC3E}">
        <p14:creationId xmlns:p14="http://schemas.microsoft.com/office/powerpoint/2010/main" val="1718013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9E6940-3436-DCB6-A027-4A933F853447}"/>
              </a:ext>
            </a:extLst>
          </p:cNvPr>
          <p:cNvSpPr>
            <a:spLocks noGrp="1"/>
          </p:cNvSpPr>
          <p:nvPr>
            <p:ph type="title"/>
          </p:nvPr>
        </p:nvSpPr>
        <p:spPr/>
        <p:txBody>
          <a:bodyPr/>
          <a:lstStyle/>
          <a:p>
            <a:r>
              <a:rPr lang="nl-NL">
                <a:ea typeface="Adobe Gothic Std B"/>
              </a:rPr>
              <a:t>3. </a:t>
            </a:r>
            <a:r>
              <a:rPr lang="nl-NL" err="1">
                <a:ea typeface="Adobe Gothic Std B"/>
              </a:rPr>
              <a:t>Anleitung </a:t>
            </a:r>
            <a:r>
              <a:rPr lang="nl-NL">
                <a:ea typeface="Adobe Gothic Std B"/>
              </a:rPr>
              <a:t>geben</a:t>
            </a:r>
          </a:p>
        </p:txBody>
      </p:sp>
      <p:sp>
        <p:nvSpPr>
          <p:cNvPr id="3" name="Tijdelijke aanduiding voor inhoud 2">
            <a:extLst>
              <a:ext uri="{FF2B5EF4-FFF2-40B4-BE49-F238E27FC236}">
                <a16:creationId xmlns:a16="http://schemas.microsoft.com/office/drawing/2014/main" id="{8C642BCA-E0A6-8481-C8B9-50B6179CA14F}"/>
              </a:ext>
            </a:extLst>
          </p:cNvPr>
          <p:cNvSpPr>
            <a:spLocks noGrp="1"/>
          </p:cNvSpPr>
          <p:nvPr>
            <p:ph idx="1"/>
          </p:nvPr>
        </p:nvSpPr>
        <p:spPr>
          <a:xfrm>
            <a:off x="558000" y="1799999"/>
            <a:ext cx="3272855" cy="4865977"/>
          </a:xfrm>
        </p:spPr>
        <p:txBody>
          <a:bodyPr vert="horz" lIns="91440" tIns="45720" rIns="91440" bIns="45720" rtlCol="0" anchor="t">
            <a:normAutofit/>
          </a:bodyPr>
          <a:lstStyle/>
          <a:p>
            <a:pPr marL="0" indent="0">
              <a:buNone/>
            </a:pPr>
            <a:r>
              <a:rPr lang="nl-NL" sz="2100" dirty="0">
                <a:cs typeface="Calibri"/>
              </a:rPr>
              <a:t>Die </a:t>
            </a:r>
            <a:r>
              <a:rPr lang="nl-NL" sz="2100" dirty="0" err="1">
                <a:cs typeface="Calibri"/>
              </a:rPr>
              <a:t>Rolle des Firstliners </a:t>
            </a:r>
            <a:r>
              <a:rPr lang="nl-NL" sz="2100" dirty="0">
                <a:cs typeface="Calibri"/>
              </a:rPr>
              <a:t>besteht </a:t>
            </a:r>
            <a:r>
              <a:rPr lang="nl-NL" sz="2100" dirty="0" err="1">
                <a:cs typeface="Calibri"/>
              </a:rPr>
              <a:t>nicht nur </a:t>
            </a:r>
            <a:r>
              <a:rPr lang="nl-NL" sz="2100" dirty="0">
                <a:cs typeface="Calibri"/>
              </a:rPr>
              <a:t>darin</a:t>
            </a:r>
            <a:r>
              <a:rPr lang="nl-NL" sz="2100" dirty="0" err="1">
                <a:cs typeface="Calibri"/>
              </a:rPr>
              <a:t>, </a:t>
            </a:r>
            <a:r>
              <a:rPr lang="nl-NL" sz="2100" dirty="0">
                <a:cs typeface="Calibri"/>
              </a:rPr>
              <a:t>einen sicheren </a:t>
            </a:r>
            <a:r>
              <a:rPr lang="nl-NL" sz="2100" dirty="0" err="1">
                <a:cs typeface="Calibri"/>
              </a:rPr>
              <a:t>Raum </a:t>
            </a:r>
            <a:r>
              <a:rPr lang="nl-NL" sz="2100" dirty="0">
                <a:cs typeface="Calibri"/>
              </a:rPr>
              <a:t>für den Dialog zu </a:t>
            </a:r>
            <a:r>
              <a:rPr lang="nl-NL" sz="2100" dirty="0" err="1">
                <a:cs typeface="Calibri"/>
              </a:rPr>
              <a:t>bieten</a:t>
            </a:r>
            <a:r>
              <a:rPr lang="nl-NL" sz="2100" dirty="0">
                <a:cs typeface="Calibri"/>
              </a:rPr>
              <a:t>, sondern auch am Dialog teilzunehmen, um zu versuchen, dem Glauben an eine Informationsstörung entgegenzuwirken. Um dies zu erreichen, gibt es </a:t>
            </a:r>
            <a:r>
              <a:rPr lang="nl-NL" sz="2100" dirty="0" err="1">
                <a:cs typeface="Calibri"/>
              </a:rPr>
              <a:t>einige wichtige </a:t>
            </a:r>
            <a:r>
              <a:rPr lang="nl-NL" sz="2100" dirty="0">
                <a:cs typeface="Calibri"/>
              </a:rPr>
              <a:t>Punkte </a:t>
            </a:r>
            <a:r>
              <a:rPr lang="nl-NL" sz="2100" dirty="0" err="1">
                <a:cs typeface="Calibri"/>
              </a:rPr>
              <a:t>zu </a:t>
            </a:r>
            <a:r>
              <a:rPr lang="nl-NL" sz="2100" dirty="0">
                <a:cs typeface="Calibri"/>
              </a:rPr>
              <a:t>beachten:</a:t>
            </a:r>
          </a:p>
          <a:p>
            <a:pPr algn="just"/>
            <a:endParaRPr lang="nl-NL" dirty="0">
              <a:cs typeface="Calibri"/>
            </a:endParaRPr>
          </a:p>
          <a:p>
            <a:pPr algn="just"/>
            <a:endParaRPr lang="nl-NL" dirty="0">
              <a:cs typeface="Calibri"/>
            </a:endParaRPr>
          </a:p>
          <a:p>
            <a:pPr algn="just"/>
            <a:endParaRPr lang="nl-NL" dirty="0">
              <a:cs typeface="Calibri"/>
            </a:endParaRPr>
          </a:p>
        </p:txBody>
      </p:sp>
      <p:sp>
        <p:nvSpPr>
          <p:cNvPr id="4" name="Tekstvak 3">
            <a:extLst>
              <a:ext uri="{FF2B5EF4-FFF2-40B4-BE49-F238E27FC236}">
                <a16:creationId xmlns:a16="http://schemas.microsoft.com/office/drawing/2014/main" id="{158FE784-4FF6-774C-E7F9-8715526CFB64}"/>
              </a:ext>
            </a:extLst>
          </p:cNvPr>
          <p:cNvSpPr txBox="1"/>
          <p:nvPr/>
        </p:nvSpPr>
        <p:spPr>
          <a:xfrm>
            <a:off x="5679140" y="1090510"/>
            <a:ext cx="6420050"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rgbClr val="95C11F"/>
              </a:buClr>
              <a:buFont typeface="Wingdings" panose="05000000000000000000" pitchFamily="2" charset="2"/>
              <a:buChar char="§"/>
            </a:pPr>
            <a:r>
              <a:rPr lang="nl-NL" sz="2100" b="1" dirty="0" err="1">
                <a:cs typeface="Calibri"/>
              </a:rPr>
              <a:t>Konzentrieren Sie sich</a:t>
            </a:r>
            <a:r>
              <a:rPr lang="nl-NL" sz="2100" dirty="0">
                <a:cs typeface="Calibri"/>
              </a:rPr>
              <a:t>. </a:t>
            </a:r>
            <a:r>
              <a:rPr lang="nl-NL" sz="2100" dirty="0" err="1">
                <a:cs typeface="Calibri"/>
              </a:rPr>
              <a:t>Auch wenn es </a:t>
            </a:r>
            <a:r>
              <a:rPr lang="nl-NL" sz="2100" dirty="0">
                <a:cs typeface="Calibri"/>
              </a:rPr>
              <a:t>wichtig ist</a:t>
            </a:r>
            <a:r>
              <a:rPr lang="nl-NL" sz="2100" dirty="0" err="1">
                <a:cs typeface="Calibri"/>
              </a:rPr>
              <a:t>, den </a:t>
            </a:r>
            <a:r>
              <a:rPr lang="nl-NL" sz="2100" dirty="0">
                <a:cs typeface="Calibri"/>
              </a:rPr>
              <a:t>Jugendlichen sagen zu lassen</a:t>
            </a:r>
            <a:r>
              <a:rPr lang="nl-NL" sz="2100" dirty="0" err="1">
                <a:cs typeface="Calibri"/>
              </a:rPr>
              <a:t>, was er zu </a:t>
            </a:r>
            <a:r>
              <a:rPr lang="nl-NL" sz="2100" dirty="0">
                <a:cs typeface="Calibri"/>
              </a:rPr>
              <a:t>sagen </a:t>
            </a:r>
            <a:r>
              <a:rPr lang="nl-NL" sz="2100" dirty="0" err="1">
                <a:cs typeface="Calibri"/>
              </a:rPr>
              <a:t>hat, sollte das </a:t>
            </a:r>
            <a:r>
              <a:rPr lang="nl-NL" sz="2100" dirty="0">
                <a:cs typeface="Calibri"/>
              </a:rPr>
              <a:t>Ziel </a:t>
            </a:r>
            <a:r>
              <a:rPr lang="nl-NL" sz="2100" dirty="0" err="1">
                <a:cs typeface="Calibri"/>
              </a:rPr>
              <a:t>des Gesprächs nicht </a:t>
            </a:r>
            <a:r>
              <a:rPr lang="nl-NL" sz="2100" dirty="0">
                <a:cs typeface="Calibri"/>
              </a:rPr>
              <a:t>aus den Augen verloren werden: </a:t>
            </a:r>
            <a:r>
              <a:rPr lang="nl-NL" sz="2100" dirty="0" err="1">
                <a:cs typeface="Calibri"/>
              </a:rPr>
              <a:t>Sie </a:t>
            </a:r>
            <a:r>
              <a:rPr lang="nl-NL" sz="2100" dirty="0">
                <a:cs typeface="Calibri"/>
              </a:rPr>
              <a:t>sind </a:t>
            </a:r>
            <a:r>
              <a:rPr lang="nl-NL" sz="2100" dirty="0" err="1">
                <a:cs typeface="Calibri"/>
              </a:rPr>
              <a:t>da, um zu verstehen und möglicherweise dem </a:t>
            </a:r>
            <a:r>
              <a:rPr lang="nl-NL" sz="2100" dirty="0">
                <a:cs typeface="Calibri"/>
              </a:rPr>
              <a:t>Glauben an eine Informationsstörung </a:t>
            </a:r>
            <a:r>
              <a:rPr lang="nl-NL" sz="2100" dirty="0" err="1">
                <a:cs typeface="Calibri"/>
              </a:rPr>
              <a:t>entgegenzuwirken</a:t>
            </a:r>
            <a:r>
              <a:rPr lang="nl-NL" sz="2100" dirty="0">
                <a:cs typeface="Calibri"/>
              </a:rPr>
              <a:t>.</a:t>
            </a:r>
            <a:endParaRPr lang="nl-NL" dirty="0"/>
          </a:p>
          <a:p>
            <a:pPr marL="342900" indent="-342900">
              <a:buClr>
                <a:srgbClr val="95C11F"/>
              </a:buClr>
              <a:buFont typeface="Wingdings" panose="05000000000000000000" pitchFamily="2" charset="2"/>
              <a:buChar char="§"/>
            </a:pPr>
            <a:r>
              <a:rPr lang="nl-NL" sz="2100" b="1" dirty="0" smtClean="0">
                <a:cs typeface="Calibri"/>
              </a:rPr>
              <a:t>Machen </a:t>
            </a:r>
            <a:r>
              <a:rPr lang="nl-NL" sz="2100" b="1" dirty="0">
                <a:cs typeface="Calibri"/>
              </a:rPr>
              <a:t>Sie vernünftige und respektvolle Vorschläge für Themen, die zu berücksichtigen sind</a:t>
            </a:r>
            <a:r>
              <a:rPr lang="nl-NL" sz="2100" dirty="0">
                <a:cs typeface="Calibri"/>
              </a:rPr>
              <a:t>, einschließlich moralischer und ethischer Aspekte. Denken Sie daran</a:t>
            </a:r>
            <a:r>
              <a:rPr lang="nl-NL" sz="2100" dirty="0" err="1">
                <a:cs typeface="Calibri"/>
              </a:rPr>
              <a:t>, dass der Dialog </a:t>
            </a:r>
            <a:r>
              <a:rPr lang="nl-NL" sz="2100" b="1" dirty="0" err="1">
                <a:cs typeface="Calibri"/>
              </a:rPr>
              <a:t>nicht verurteilend </a:t>
            </a:r>
            <a:r>
              <a:rPr lang="nl-NL" sz="2100" b="1" dirty="0">
                <a:cs typeface="Calibri"/>
              </a:rPr>
              <a:t>oder </a:t>
            </a:r>
            <a:r>
              <a:rPr lang="nl-NL" sz="2100" b="1" dirty="0" err="1">
                <a:cs typeface="Calibri"/>
              </a:rPr>
              <a:t>wertend sein sollte</a:t>
            </a:r>
            <a:r>
              <a:rPr lang="nl-NL" sz="2100" dirty="0" err="1">
                <a:cs typeface="Calibri"/>
              </a:rPr>
              <a:t>, dass er </a:t>
            </a:r>
            <a:r>
              <a:rPr lang="nl-NL" sz="2100" b="1" dirty="0" err="1">
                <a:cs typeface="Calibri"/>
              </a:rPr>
              <a:t>gleichberechtigt bleiben sollte</a:t>
            </a:r>
            <a:r>
              <a:rPr lang="nl-NL" sz="2100" dirty="0">
                <a:cs typeface="Calibri"/>
              </a:rPr>
              <a:t>, was </a:t>
            </a:r>
            <a:r>
              <a:rPr lang="nl-NL" sz="2100" dirty="0" err="1">
                <a:cs typeface="Calibri"/>
              </a:rPr>
              <a:t>jedoch nicht bedeutet, dass man nicht </a:t>
            </a:r>
            <a:r>
              <a:rPr lang="nl-NL" sz="2100" b="1" dirty="0" err="1">
                <a:cs typeface="Calibri"/>
              </a:rPr>
              <a:t>respektvoll widersprechen </a:t>
            </a:r>
            <a:r>
              <a:rPr lang="nl-NL" sz="2100" dirty="0" err="1">
                <a:cs typeface="Calibri"/>
              </a:rPr>
              <a:t>und alternative Perspektiven </a:t>
            </a:r>
            <a:r>
              <a:rPr lang="nl-NL" sz="2100" dirty="0">
                <a:cs typeface="Calibri"/>
              </a:rPr>
              <a:t>aufzeigen </a:t>
            </a:r>
            <a:r>
              <a:rPr lang="nl-NL" sz="2100" dirty="0" err="1">
                <a:cs typeface="Calibri"/>
              </a:rPr>
              <a:t>kann</a:t>
            </a:r>
            <a:r>
              <a:rPr lang="nl-NL" sz="2100" dirty="0">
                <a:cs typeface="Calibri"/>
              </a:rPr>
              <a:t>.</a:t>
            </a:r>
          </a:p>
          <a:p>
            <a:pPr marL="342900" indent="-342900">
              <a:buClr>
                <a:srgbClr val="95C11F"/>
              </a:buClr>
              <a:buFont typeface="Wingdings" panose="05000000000000000000" pitchFamily="2" charset="2"/>
              <a:buChar char="§"/>
            </a:pPr>
            <a:r>
              <a:rPr lang="nl-NL" sz="2100" b="1" dirty="0" smtClean="0">
                <a:cs typeface="Calibri"/>
              </a:rPr>
              <a:t>Ermutigen </a:t>
            </a:r>
            <a:r>
              <a:rPr lang="nl-NL" sz="2100" b="1" dirty="0">
                <a:cs typeface="Calibri"/>
              </a:rPr>
              <a:t>Sie zu konstruktivem Engagement </a:t>
            </a:r>
            <a:r>
              <a:rPr lang="nl-NL" sz="2100" dirty="0">
                <a:cs typeface="Calibri"/>
              </a:rPr>
              <a:t>im Gespräch </a:t>
            </a:r>
            <a:r>
              <a:rPr lang="nl-NL" sz="2100" b="1" dirty="0">
                <a:cs typeface="Calibri"/>
              </a:rPr>
              <a:t>und unterstützen Sie es</a:t>
            </a:r>
            <a:r>
              <a:rPr lang="nl-NL" sz="2100" dirty="0">
                <a:cs typeface="Calibri"/>
              </a:rPr>
              <a:t>.</a:t>
            </a:r>
          </a:p>
        </p:txBody>
      </p:sp>
      <p:sp>
        <p:nvSpPr>
          <p:cNvPr id="5" name="Tekstvak 4">
            <a:extLst>
              <a:ext uri="{FF2B5EF4-FFF2-40B4-BE49-F238E27FC236}">
                <a16:creationId xmlns:a16="http://schemas.microsoft.com/office/drawing/2014/main" id="{7563C6E0-E55F-9C4A-B8ED-DEE2AA0D51F5}"/>
              </a:ext>
            </a:extLst>
          </p:cNvPr>
          <p:cNvSpPr txBox="1"/>
          <p:nvPr/>
        </p:nvSpPr>
        <p:spPr>
          <a:xfrm>
            <a:off x="6096000" y="6580654"/>
            <a:ext cx="610720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Quellenangaben </a:t>
            </a:r>
            <a:r>
              <a:rPr lang="nl-NL" sz="1200" dirty="0">
                <a:cs typeface="Calibri"/>
              </a:rPr>
              <a:t>| </a:t>
            </a:r>
            <a:r>
              <a:rPr lang="nl-NL" sz="1200" dirty="0">
                <a:cs typeface="Calibri"/>
                <a:hlinkClick r:id="rId4"/>
              </a:rPr>
              <a:t>Bildquelle</a:t>
            </a:r>
            <a:endParaRPr lang="nl-NL" sz="1200" dirty="0">
              <a:cs typeface="Calibri" panose="020F0502020204030204"/>
            </a:endParaRPr>
          </a:p>
        </p:txBody>
      </p:sp>
      <p:pic>
        <p:nvPicPr>
          <p:cNvPr id="8" name="Εικόνα 7" descr="Εικόνα που περιέχει ρουχισμός, clipart, ζωγραφιά, καρτούν&#10;&#10;Περιγραφή που δημιουργήθηκε αυτόματα">
            <a:extLst>
              <a:ext uri="{FF2B5EF4-FFF2-40B4-BE49-F238E27FC236}">
                <a16:creationId xmlns:a16="http://schemas.microsoft.com/office/drawing/2014/main" id="{E47E4A2E-CD18-A825-423F-5F9E59D22F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0432" y="3565126"/>
            <a:ext cx="1925991" cy="2528481"/>
          </a:xfrm>
          <a:prstGeom prst="rect">
            <a:avLst/>
          </a:prstGeom>
        </p:spPr>
      </p:pic>
    </p:spTree>
    <p:extLst>
      <p:ext uri="{BB962C8B-B14F-4D97-AF65-F5344CB8AC3E}">
        <p14:creationId xmlns:p14="http://schemas.microsoft.com/office/powerpoint/2010/main" val="3728481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27,700+ Aggression Icon Illustrations, Royalty-Free Vector Graphics &amp; Clip  Art - iStock">
            <a:extLst>
              <a:ext uri="{FF2B5EF4-FFF2-40B4-BE49-F238E27FC236}">
                <a16:creationId xmlns:a16="http://schemas.microsoft.com/office/drawing/2014/main" id="{A1D7AE85-C3D3-8D57-1B2D-983739C584D0}"/>
              </a:ext>
            </a:extLst>
          </p:cNvPr>
          <p:cNvPicPr>
            <a:picLocks noChangeAspect="1"/>
          </p:cNvPicPr>
          <p:nvPr/>
        </p:nvPicPr>
        <p:blipFill>
          <a:blip r:embed="rId3"/>
          <a:stretch>
            <a:fillRect/>
          </a:stretch>
        </p:blipFill>
        <p:spPr>
          <a:xfrm>
            <a:off x="6363821" y="514350"/>
            <a:ext cx="5829300" cy="5829300"/>
          </a:xfrm>
          <a:prstGeom prst="rect">
            <a:avLst/>
          </a:prstGeom>
        </p:spPr>
      </p:pic>
      <p:sp>
        <p:nvSpPr>
          <p:cNvPr id="2" name="Titel 1">
            <a:extLst>
              <a:ext uri="{FF2B5EF4-FFF2-40B4-BE49-F238E27FC236}">
                <a16:creationId xmlns:a16="http://schemas.microsoft.com/office/drawing/2014/main" id="{3A81A135-96A4-27C5-6BD5-64D00FC96C69}"/>
              </a:ext>
            </a:extLst>
          </p:cNvPr>
          <p:cNvSpPr>
            <a:spLocks noGrp="1"/>
          </p:cNvSpPr>
          <p:nvPr>
            <p:ph type="title"/>
          </p:nvPr>
        </p:nvSpPr>
        <p:spPr/>
        <p:txBody>
          <a:bodyPr/>
          <a:lstStyle/>
          <a:p>
            <a:r>
              <a:rPr lang="nl-NL" dirty="0">
                <a:ea typeface="Adobe Gothic Std B"/>
              </a:rPr>
              <a:t>4. </a:t>
            </a:r>
            <a:r>
              <a:rPr lang="nl-NL" dirty="0" err="1">
                <a:ea typeface="Adobe Gothic Std B"/>
              </a:rPr>
              <a:t>Aggression zurückweisen </a:t>
            </a:r>
            <a:r>
              <a:rPr lang="nl-NL" dirty="0">
                <a:ea typeface="Adobe Gothic Std B"/>
              </a:rPr>
              <a:t>(</a:t>
            </a:r>
            <a:r>
              <a:rPr lang="nl-NL">
                <a:ea typeface="Adobe Gothic Std B"/>
              </a:rPr>
              <a:t>1/4</a:t>
            </a:r>
            <a:r>
              <a:rPr lang="nl-NL" dirty="0">
                <a:ea typeface="Adobe Gothic Std B"/>
              </a:rPr>
              <a:t>)</a:t>
            </a:r>
            <a:endParaRPr lang="nl-NL" dirty="0"/>
          </a:p>
        </p:txBody>
      </p:sp>
      <p:sp>
        <p:nvSpPr>
          <p:cNvPr id="3" name="Tijdelijke aanduiding voor inhoud 2">
            <a:extLst>
              <a:ext uri="{FF2B5EF4-FFF2-40B4-BE49-F238E27FC236}">
                <a16:creationId xmlns:a16="http://schemas.microsoft.com/office/drawing/2014/main" id="{DC113169-952F-E814-B956-DCC33D975059}"/>
              </a:ext>
            </a:extLst>
          </p:cNvPr>
          <p:cNvSpPr>
            <a:spLocks noGrp="1"/>
          </p:cNvSpPr>
          <p:nvPr>
            <p:ph idx="1"/>
          </p:nvPr>
        </p:nvSpPr>
        <p:spPr>
          <a:xfrm>
            <a:off x="557999" y="1766383"/>
            <a:ext cx="6210721" cy="4899593"/>
          </a:xfrm>
        </p:spPr>
        <p:txBody>
          <a:bodyPr vert="horz" lIns="91440" tIns="45720" rIns="91440" bIns="45720" rtlCol="0" anchor="t">
            <a:normAutofit/>
          </a:bodyPr>
          <a:lstStyle/>
          <a:p>
            <a:pPr marL="0" indent="0">
              <a:buNone/>
            </a:pPr>
            <a:r>
              <a:rPr lang="nl-NL" dirty="0">
                <a:cs typeface="Calibri" panose="020F0502020204030204"/>
              </a:rPr>
              <a:t>Wie bereits gesagt, </a:t>
            </a:r>
            <a:r>
              <a:rPr lang="nl-NL" b="1" dirty="0">
                <a:cs typeface="Calibri" panose="020F0502020204030204"/>
              </a:rPr>
              <a:t>führt Aggression im Dialog zu Engstirnigkeit und Emotionen</a:t>
            </a:r>
            <a:r>
              <a:rPr lang="nl-NL" dirty="0">
                <a:cs typeface="Calibri" panose="020F0502020204030204"/>
              </a:rPr>
              <a:t>, und ohne einen offenen Geist ist das Gespräch von vornherein zum Scheitern verurteilt.</a:t>
            </a:r>
            <a:endParaRPr lang="nl-NL" dirty="0"/>
          </a:p>
          <a:p>
            <a:pPr marL="0" indent="0">
              <a:buNone/>
            </a:pPr>
            <a:r>
              <a:rPr lang="nl-NL" dirty="0">
                <a:cs typeface="Calibri" panose="020F0502020204030204"/>
              </a:rPr>
              <a:t>Es kann vorkommen, dass </a:t>
            </a:r>
            <a:r>
              <a:rPr lang="nl-NL" b="1" dirty="0">
                <a:cs typeface="Calibri" panose="020F0502020204030204"/>
              </a:rPr>
              <a:t>das Gespräch </a:t>
            </a:r>
            <a:r>
              <a:rPr lang="nl-NL" dirty="0">
                <a:cs typeface="Calibri" panose="020F0502020204030204"/>
              </a:rPr>
              <a:t>bei dem Jugendlichen </a:t>
            </a:r>
            <a:r>
              <a:rPr lang="nl-NL" b="1" dirty="0">
                <a:cs typeface="Calibri" panose="020F0502020204030204"/>
              </a:rPr>
              <a:t>Aggressivität hervorruft</a:t>
            </a:r>
            <a:r>
              <a:rPr lang="nl-NL" dirty="0">
                <a:cs typeface="Calibri" panose="020F0502020204030204"/>
              </a:rPr>
              <a:t>, </a:t>
            </a:r>
            <a:r>
              <a:rPr lang="nl-NL" b="1" dirty="0">
                <a:cs typeface="Calibri" panose="020F0502020204030204"/>
              </a:rPr>
              <a:t>auch wenn das Gespräch respektvoll geführt wird</a:t>
            </a:r>
            <a:r>
              <a:rPr lang="nl-NL" dirty="0">
                <a:cs typeface="Calibri" panose="020F0502020204030204"/>
              </a:rPr>
              <a:t>. Versuchen Sie in diesem Fall, die Situation zu </a:t>
            </a:r>
            <a:r>
              <a:rPr lang="nl-NL" b="1" dirty="0">
                <a:cs typeface="Calibri" panose="020F0502020204030204"/>
              </a:rPr>
              <a:t>deeskalieren</a:t>
            </a:r>
            <a:r>
              <a:rPr lang="nl-NL" dirty="0">
                <a:cs typeface="Calibri" panose="020F0502020204030204"/>
              </a:rPr>
              <a:t>, wie Sie es für richtig halten. Bleibt sie bestehen, sollte das Gespräch ein anderes Mal fortgesetzt werden.</a:t>
            </a:r>
          </a:p>
        </p:txBody>
      </p:sp>
      <p:sp>
        <p:nvSpPr>
          <p:cNvPr id="4" name="Tekstvak 3">
            <a:extLst>
              <a:ext uri="{FF2B5EF4-FFF2-40B4-BE49-F238E27FC236}">
                <a16:creationId xmlns:a16="http://schemas.microsoft.com/office/drawing/2014/main" id="{B2CBA40A-8172-FB5D-9AD2-DA36111647A7}"/>
              </a:ext>
            </a:extLst>
          </p:cNvPr>
          <p:cNvSpPr txBox="1"/>
          <p:nvPr/>
        </p:nvSpPr>
        <p:spPr>
          <a:xfrm>
            <a:off x="7423897" y="1400735"/>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dirty="0" err="1"/>
          </a:p>
        </p:txBody>
      </p:sp>
      <p:sp>
        <p:nvSpPr>
          <p:cNvPr id="7" name="Tekstvak 6">
            <a:extLst>
              <a:ext uri="{FF2B5EF4-FFF2-40B4-BE49-F238E27FC236}">
                <a16:creationId xmlns:a16="http://schemas.microsoft.com/office/drawing/2014/main" id="{1DCD2A07-FF57-6028-555B-944CDEB59A82}"/>
              </a:ext>
            </a:extLst>
          </p:cNvPr>
          <p:cNvSpPr txBox="1"/>
          <p:nvPr/>
        </p:nvSpPr>
        <p:spPr>
          <a:xfrm>
            <a:off x="7086063" y="6581640"/>
            <a:ext cx="511130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4"/>
              </a:rPr>
              <a:t>Quellenangaben </a:t>
            </a:r>
            <a:r>
              <a:rPr lang="nl-NL" sz="1200" dirty="0">
                <a:cs typeface="Calibri"/>
              </a:rPr>
              <a:t>| </a:t>
            </a:r>
            <a:r>
              <a:rPr lang="nl-NL" sz="1200" dirty="0">
                <a:cs typeface="Calibri"/>
                <a:hlinkClick r:id="rId5"/>
              </a:rPr>
              <a:t>Bildquelle</a:t>
            </a:r>
            <a:endParaRPr lang="nl-NL" sz="1200" dirty="0" err="1">
              <a:cs typeface="Calibri" panose="020F0502020204030204"/>
              <a:hlinkClick r:id="rId5"/>
            </a:endParaRPr>
          </a:p>
        </p:txBody>
      </p:sp>
    </p:spTree>
    <p:extLst>
      <p:ext uri="{BB962C8B-B14F-4D97-AF65-F5344CB8AC3E}">
        <p14:creationId xmlns:p14="http://schemas.microsoft.com/office/powerpoint/2010/main" val="122580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180394-DA5C-45AE-5FA2-9B31236DC89F}"/>
              </a:ext>
            </a:extLst>
          </p:cNvPr>
          <p:cNvSpPr>
            <a:spLocks noGrp="1"/>
          </p:cNvSpPr>
          <p:nvPr>
            <p:ph type="title"/>
          </p:nvPr>
        </p:nvSpPr>
        <p:spPr>
          <a:xfrm>
            <a:off x="761840" y="1138265"/>
            <a:ext cx="5844524" cy="739825"/>
          </a:xfrm>
        </p:spPr>
        <p:txBody>
          <a:bodyPr anchor="t">
            <a:normAutofit fontScale="90000"/>
          </a:bodyPr>
          <a:lstStyle/>
          <a:p>
            <a:r>
              <a:rPr lang="nl-NL" sz="3200" dirty="0">
                <a:ea typeface="Adobe Gothic Std B"/>
                <a:cs typeface="Calibri"/>
              </a:rPr>
              <a:t>Wie man Aggressionen zurückweist (2/4)</a:t>
            </a:r>
            <a:endParaRPr lang="nl-NL" sz="3200" dirty="0"/>
          </a:p>
        </p:txBody>
      </p:sp>
      <p:cxnSp>
        <p:nvCxnSpPr>
          <p:cNvPr id="18" name="Straight Connector 8">
            <a:extLst>
              <a:ext uri="{FF2B5EF4-FFF2-40B4-BE49-F238E27FC236}">
                <a16:creationId xmlns:a16="http://schemas.microsoft.com/office/drawing/2014/main" id="{FC23E3B9-5ABF-58B3-E2B0-E9A5DAA90037}"/>
              </a:ext>
              <a:ext uri="{C183D7F6-B498-43B3-948B-1728B52AA6E4}">
                <adec:decorative xmlns="" xmlns:a16="http://schemas.microsoft.com/office/drawing/2014/main" xmlns:p16="http://schemas.microsoft.com/office/powerpoint/2015/main" xmlns:a14="http://schemas.microsoft.com/office/drawing/2010/main" xmlns:p14="http://schemas.microsoft.com/office/powerpoint/2010/main"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BDAD84AA-7B1D-33F6-975D-FAB419224EF9}"/>
              </a:ext>
            </a:extLst>
          </p:cNvPr>
          <p:cNvSpPr>
            <a:spLocks noGrp="1"/>
          </p:cNvSpPr>
          <p:nvPr>
            <p:ph idx="1"/>
          </p:nvPr>
        </p:nvSpPr>
        <p:spPr>
          <a:xfrm>
            <a:off x="761839" y="2551176"/>
            <a:ext cx="4651205" cy="3602935"/>
          </a:xfrm>
        </p:spPr>
        <p:txBody>
          <a:bodyPr vert="horz" lIns="91440" tIns="45720" rIns="91440" bIns="45720" rtlCol="0" anchor="t">
            <a:normAutofit fontScale="92500"/>
          </a:bodyPr>
          <a:lstStyle/>
          <a:p>
            <a:pPr marL="0" indent="0">
              <a:buNone/>
            </a:pPr>
            <a:r>
              <a:rPr lang="nl-NL" sz="2000" dirty="0">
                <a:cs typeface="Calibri" panose="020F0502020204030204"/>
              </a:rPr>
              <a:t>Um Aggressionen vorzubeugen und ein sicheres und aufgeschlossenes Gespräch zu führen, sollten Sie durch Ihr eigenes Verhalten ein Vorbild für ziviles und respektvolles Verhalten sein. </a:t>
            </a:r>
            <a:endParaRPr lang="nl-NL" dirty="0"/>
          </a:p>
          <a:p>
            <a:pPr marL="0" indent="0">
              <a:buNone/>
            </a:pPr>
            <a:r>
              <a:rPr lang="nl-NL" sz="2000" b="1" dirty="0" err="1">
                <a:cs typeface="Calibri" panose="020F0502020204030204"/>
              </a:rPr>
              <a:t>Wenn der </a:t>
            </a:r>
            <a:r>
              <a:rPr lang="nl-NL" sz="2000" b="1" dirty="0">
                <a:cs typeface="Calibri" panose="020F0502020204030204"/>
              </a:rPr>
              <a:t>Vermittler </a:t>
            </a:r>
            <a:r>
              <a:rPr lang="nl-NL" sz="2000" b="1" dirty="0" err="1">
                <a:cs typeface="Calibri" panose="020F0502020204030204"/>
              </a:rPr>
              <a:t>mit </a:t>
            </a:r>
            <a:r>
              <a:rPr lang="nl-NL" sz="2000" b="1" dirty="0">
                <a:cs typeface="Calibri" panose="020F0502020204030204"/>
              </a:rPr>
              <a:t>Respekt </a:t>
            </a:r>
            <a:r>
              <a:rPr lang="nl-NL" sz="2000" b="1" dirty="0" err="1">
                <a:cs typeface="Calibri" panose="020F0502020204030204"/>
              </a:rPr>
              <a:t>und </a:t>
            </a:r>
            <a:r>
              <a:rPr lang="nl-NL" sz="2000" b="1" dirty="0">
                <a:cs typeface="Calibri" panose="020F0502020204030204"/>
              </a:rPr>
              <a:t>Sorgfalt </a:t>
            </a:r>
            <a:r>
              <a:rPr lang="nl-NL" sz="2000" b="1" dirty="0" err="1">
                <a:cs typeface="Calibri" panose="020F0502020204030204"/>
              </a:rPr>
              <a:t>spricht</a:t>
            </a:r>
            <a:r>
              <a:rPr lang="nl-NL" sz="2000" b="1" dirty="0">
                <a:cs typeface="Calibri" panose="020F0502020204030204"/>
              </a:rPr>
              <a:t>, ist es </a:t>
            </a:r>
            <a:r>
              <a:rPr lang="nl-NL" sz="2000" b="1" dirty="0" err="1">
                <a:cs typeface="Calibri" panose="020F0502020204030204"/>
              </a:rPr>
              <a:t>wahrscheinlicher, dass der </a:t>
            </a:r>
            <a:r>
              <a:rPr lang="nl-NL" sz="2000" b="1" dirty="0">
                <a:cs typeface="Calibri" panose="020F0502020204030204"/>
              </a:rPr>
              <a:t>Jugendliche </a:t>
            </a:r>
            <a:r>
              <a:rPr lang="nl-NL" sz="2000" b="1" dirty="0" err="1">
                <a:cs typeface="Calibri" panose="020F0502020204030204"/>
              </a:rPr>
              <a:t>dieses Verhalten nachahmt</a:t>
            </a:r>
            <a:r>
              <a:rPr lang="nl-NL" sz="2000" b="1" dirty="0">
                <a:cs typeface="Calibri" panose="020F0502020204030204"/>
              </a:rPr>
              <a:t>. </a:t>
            </a:r>
          </a:p>
          <a:p>
            <a:pPr marL="0" indent="0">
              <a:buNone/>
            </a:pPr>
            <a:r>
              <a:rPr lang="nl-NL" sz="2000" dirty="0" err="1">
                <a:cs typeface="Calibri" panose="020F0502020204030204"/>
              </a:rPr>
              <a:t>Um dieses Verhalten aufrechtzuerhalten</a:t>
            </a:r>
            <a:r>
              <a:rPr lang="nl-NL" sz="2000" dirty="0">
                <a:cs typeface="Calibri" panose="020F0502020204030204"/>
              </a:rPr>
              <a:t>, ist </a:t>
            </a:r>
            <a:r>
              <a:rPr lang="nl-NL" sz="2000" b="1" dirty="0" err="1">
                <a:cs typeface="Calibri" panose="020F0502020204030204"/>
              </a:rPr>
              <a:t>aktives Zuhören eine </a:t>
            </a:r>
            <a:r>
              <a:rPr lang="nl-NL" sz="2000" dirty="0" err="1">
                <a:cs typeface="Calibri" panose="020F0502020204030204"/>
              </a:rPr>
              <a:t>wichtige Fähigkeit, die es zu nutzen gilt</a:t>
            </a:r>
            <a:r>
              <a:rPr lang="nl-NL" sz="2000" dirty="0">
                <a:cs typeface="Calibri" panose="020F0502020204030204"/>
              </a:rPr>
              <a:t>:</a:t>
            </a:r>
          </a:p>
        </p:txBody>
      </p:sp>
      <p:sp>
        <p:nvSpPr>
          <p:cNvPr id="5" name="Tekstvak 4">
            <a:extLst>
              <a:ext uri="{FF2B5EF4-FFF2-40B4-BE49-F238E27FC236}">
                <a16:creationId xmlns:a16="http://schemas.microsoft.com/office/drawing/2014/main" id="{DC70DE2A-6590-C416-5B44-C4DCF1B5AC3B}"/>
              </a:ext>
            </a:extLst>
          </p:cNvPr>
          <p:cNvSpPr txBox="1"/>
          <p:nvPr/>
        </p:nvSpPr>
        <p:spPr>
          <a:xfrm>
            <a:off x="476249" y="714374"/>
            <a:ext cx="1442757" cy="35018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dirty="0" err="1"/>
          </a:p>
        </p:txBody>
      </p:sp>
      <p:sp>
        <p:nvSpPr>
          <p:cNvPr id="6" name="Tekstvak 5">
            <a:extLst>
              <a:ext uri="{FF2B5EF4-FFF2-40B4-BE49-F238E27FC236}">
                <a16:creationId xmlns:a16="http://schemas.microsoft.com/office/drawing/2014/main" id="{B87E1163-AE4B-49C4-0686-400949139136}"/>
              </a:ext>
            </a:extLst>
          </p:cNvPr>
          <p:cNvSpPr txBox="1"/>
          <p:nvPr/>
        </p:nvSpPr>
        <p:spPr>
          <a:xfrm>
            <a:off x="7086063" y="6581640"/>
            <a:ext cx="511130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Quelle Information </a:t>
            </a:r>
            <a:r>
              <a:rPr lang="nl-NL" sz="1200" dirty="0">
                <a:cs typeface="Calibri"/>
              </a:rPr>
              <a:t>| </a:t>
            </a:r>
            <a:r>
              <a:rPr lang="nl-NL" sz="1200" dirty="0">
                <a:cs typeface="Calibri"/>
                <a:hlinkClick r:id="rId4"/>
              </a:rPr>
              <a:t>Bild von pch.vector auf Freepik</a:t>
            </a:r>
            <a:endParaRPr lang="nl-NL" sz="1200" dirty="0">
              <a:cs typeface="Calibri" panose="020F0502020204030204"/>
            </a:endParaRPr>
          </a:p>
        </p:txBody>
      </p:sp>
      <p:pic>
        <p:nvPicPr>
          <p:cNvPr id="10" name="Εικόνα 9" descr="Εικόνα που περιέχει ρουχισμός, έπιπλα, φορητός υπολογιστής, υπολογιστής&#10;&#10;Περιγραφή που δημιουργήθηκε αυτόματα">
            <a:extLst>
              <a:ext uri="{FF2B5EF4-FFF2-40B4-BE49-F238E27FC236}">
                <a16:creationId xmlns:a16="http://schemas.microsoft.com/office/drawing/2014/main" id="{995601FC-FDB8-704A-B123-7242D37F95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8594" y="2381249"/>
            <a:ext cx="4563519" cy="3514725"/>
          </a:xfrm>
          <a:prstGeom prst="rect">
            <a:avLst/>
          </a:prstGeom>
        </p:spPr>
      </p:pic>
    </p:spTree>
    <p:extLst>
      <p:ext uri="{BB962C8B-B14F-4D97-AF65-F5344CB8AC3E}">
        <p14:creationId xmlns:p14="http://schemas.microsoft.com/office/powerpoint/2010/main" val="1620290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56D707-85B8-468A-0F55-56F8F789E5C7}"/>
              </a:ext>
            </a:extLst>
          </p:cNvPr>
          <p:cNvSpPr>
            <a:spLocks noGrp="1"/>
          </p:cNvSpPr>
          <p:nvPr>
            <p:ph type="title"/>
          </p:nvPr>
        </p:nvSpPr>
        <p:spPr/>
        <p:txBody>
          <a:bodyPr/>
          <a:lstStyle/>
          <a:p>
            <a:r>
              <a:rPr lang="nl-NL" dirty="0">
                <a:ea typeface="Adobe Gothic Std B"/>
                <a:cs typeface="Calibri"/>
              </a:rPr>
              <a:t>Aktives </a:t>
            </a:r>
            <a:r>
              <a:rPr lang="nl-NL" dirty="0" err="1">
                <a:ea typeface="Adobe Gothic Std B"/>
                <a:cs typeface="Calibri"/>
              </a:rPr>
              <a:t>Zuhören </a:t>
            </a:r>
            <a:r>
              <a:rPr lang="nl-NL" dirty="0">
                <a:ea typeface="Adobe Gothic Std B"/>
                <a:cs typeface="Calibri"/>
              </a:rPr>
              <a:t>(</a:t>
            </a:r>
            <a:r>
              <a:rPr lang="nl-NL">
                <a:ea typeface="Adobe Gothic Std B"/>
                <a:cs typeface="Calibri"/>
              </a:rPr>
              <a:t>3/4</a:t>
            </a:r>
            <a:r>
              <a:rPr lang="nl-NL" dirty="0">
                <a:ea typeface="Adobe Gothic Std B"/>
                <a:cs typeface="Calibri"/>
              </a:rPr>
              <a:t>)</a:t>
            </a:r>
            <a:endParaRPr lang="nl-NL" dirty="0">
              <a:ea typeface="Adobe Gothic Std B"/>
            </a:endParaRPr>
          </a:p>
        </p:txBody>
      </p:sp>
      <p:sp>
        <p:nvSpPr>
          <p:cNvPr id="3" name="Tijdelijke aanduiding voor inhoud 2">
            <a:extLst>
              <a:ext uri="{FF2B5EF4-FFF2-40B4-BE49-F238E27FC236}">
                <a16:creationId xmlns:a16="http://schemas.microsoft.com/office/drawing/2014/main" id="{6E6DE732-2BE3-0CCD-7EEA-70836841A94B}"/>
              </a:ext>
            </a:extLst>
          </p:cNvPr>
          <p:cNvSpPr>
            <a:spLocks noGrp="1"/>
          </p:cNvSpPr>
          <p:nvPr>
            <p:ph idx="1"/>
          </p:nvPr>
        </p:nvSpPr>
        <p:spPr>
          <a:xfrm>
            <a:off x="6095914" y="1724872"/>
            <a:ext cx="5455034" cy="4865977"/>
          </a:xfrm>
        </p:spPr>
        <p:txBody>
          <a:bodyPr vert="horz" lIns="91440" tIns="45720" rIns="91440" bIns="45720" rtlCol="0" anchor="t">
            <a:normAutofit/>
          </a:bodyPr>
          <a:lstStyle/>
          <a:p>
            <a:pPr marL="0" indent="0">
              <a:buNone/>
            </a:pPr>
            <a:r>
              <a:rPr lang="nl-NL" sz="2100" b="1" dirty="0">
                <a:cs typeface="Calibri"/>
              </a:rPr>
              <a:t>Aktives </a:t>
            </a:r>
            <a:r>
              <a:rPr lang="nl-NL" sz="2100" b="1" dirty="0" err="1">
                <a:cs typeface="Calibri"/>
              </a:rPr>
              <a:t>Zuhören</a:t>
            </a:r>
            <a:r>
              <a:rPr lang="nl-NL" sz="2100" dirty="0">
                <a:cs typeface="Calibri"/>
              </a:rPr>
              <a:t>: </a:t>
            </a:r>
            <a:r>
              <a:rPr lang="nl-NL" sz="2100" dirty="0" err="1">
                <a:cs typeface="Calibri"/>
              </a:rPr>
              <a:t>der anderen </a:t>
            </a:r>
            <a:r>
              <a:rPr lang="nl-NL" sz="2100" dirty="0">
                <a:cs typeface="Calibri"/>
              </a:rPr>
              <a:t>Person </a:t>
            </a:r>
            <a:r>
              <a:rPr lang="nl-NL" sz="2100" dirty="0" err="1">
                <a:cs typeface="Calibri"/>
              </a:rPr>
              <a:t>zeigen, dass </a:t>
            </a:r>
            <a:r>
              <a:rPr lang="nl-NL" sz="2100" dirty="0">
                <a:cs typeface="Calibri"/>
              </a:rPr>
              <a:t>man </a:t>
            </a:r>
            <a:r>
              <a:rPr lang="nl-NL" sz="2100" dirty="0" err="1">
                <a:cs typeface="Calibri"/>
              </a:rPr>
              <a:t>ihr wirklich </a:t>
            </a:r>
            <a:r>
              <a:rPr lang="nl-NL" sz="2100" dirty="0">
                <a:cs typeface="Calibri"/>
              </a:rPr>
              <a:t>zuhört. </a:t>
            </a:r>
            <a:r>
              <a:rPr lang="nl-NL" sz="2100" dirty="0" err="1">
                <a:cs typeface="Calibri"/>
              </a:rPr>
              <a:t>Dies trägt dazu bei, </a:t>
            </a:r>
            <a:r>
              <a:rPr lang="nl-NL" sz="2100" dirty="0">
                <a:cs typeface="Calibri"/>
              </a:rPr>
              <a:t>Konflikte im </a:t>
            </a:r>
            <a:r>
              <a:rPr lang="nl-NL" sz="2100" dirty="0" err="1">
                <a:cs typeface="Calibri"/>
              </a:rPr>
              <a:t>Dialog zu vermeiden</a:t>
            </a:r>
            <a:r>
              <a:rPr lang="nl-NL" sz="2100" dirty="0">
                <a:cs typeface="Calibri"/>
              </a:rPr>
              <a:t>.</a:t>
            </a:r>
            <a:endParaRPr lang="nl-NL" dirty="0">
              <a:cs typeface="Calibri" panose="020F0502020204030204"/>
            </a:endParaRPr>
          </a:p>
          <a:p>
            <a:pPr marL="0" indent="0">
              <a:buNone/>
            </a:pPr>
            <a:r>
              <a:rPr lang="nl-NL" sz="2100" dirty="0">
                <a:cs typeface="Calibri"/>
              </a:rPr>
              <a:t>Aktives Zuhören kann auf viele Arten </a:t>
            </a:r>
            <a:r>
              <a:rPr lang="nl-NL" sz="2100" dirty="0" smtClean="0">
                <a:cs typeface="Calibri"/>
              </a:rPr>
              <a:t>erfolgen:</a:t>
            </a:r>
            <a:endParaRPr lang="nl-NL" sz="2100" dirty="0">
              <a:ea typeface="Calibri"/>
              <a:cs typeface="Calibri"/>
            </a:endParaRPr>
          </a:p>
          <a:p>
            <a:pPr marL="285750" indent="-285750">
              <a:spcBef>
                <a:spcPts val="0"/>
              </a:spcBef>
              <a:spcAft>
                <a:spcPts val="0"/>
              </a:spcAft>
              <a:buFont typeface="Arial,Sans-Serif"/>
              <a:buChar char="•"/>
            </a:pPr>
            <a:r>
              <a:rPr lang="nl-NL" sz="2100" dirty="0">
                <a:ea typeface="Calibri"/>
                <a:cs typeface="Calibri"/>
              </a:rPr>
              <a:t>Interessiert </a:t>
            </a:r>
            <a:r>
              <a:rPr lang="nl-NL" sz="2100" b="1" dirty="0">
                <a:ea typeface="Calibri" panose="020F0502020204030204"/>
                <a:cs typeface="Calibri"/>
              </a:rPr>
              <a:t>aussehen</a:t>
            </a:r>
            <a:r>
              <a:rPr lang="nl-NL" sz="2100" dirty="0">
                <a:ea typeface="Calibri" panose="020F0502020204030204"/>
                <a:cs typeface="Calibri"/>
              </a:rPr>
              <a:t>, interessiert werden.</a:t>
            </a:r>
          </a:p>
          <a:p>
            <a:pPr marL="285750" indent="-285750">
              <a:spcBef>
                <a:spcPts val="0"/>
              </a:spcBef>
              <a:spcAft>
                <a:spcPts val="0"/>
              </a:spcAft>
              <a:buFont typeface="Arial,Sans-Serif"/>
              <a:buChar char="•"/>
            </a:pPr>
            <a:r>
              <a:rPr lang="nl-NL" sz="2100" b="1" dirty="0">
                <a:ea typeface="Calibri" panose="020F0502020204030204"/>
                <a:cs typeface="Calibri"/>
              </a:rPr>
              <a:t>Beteiligen </a:t>
            </a:r>
            <a:r>
              <a:rPr lang="nl-NL" sz="2100" dirty="0">
                <a:ea typeface="Calibri" panose="020F0502020204030204"/>
                <a:cs typeface="Calibri"/>
              </a:rPr>
              <a:t>Sie sich, indem Sie antworten.</a:t>
            </a:r>
            <a:endParaRPr lang="en-US" sz="2100" dirty="0">
              <a:ea typeface="Calibri" panose="020F0502020204030204"/>
              <a:cs typeface="Calibri"/>
            </a:endParaRPr>
          </a:p>
          <a:p>
            <a:pPr marL="285750" indent="-285750">
              <a:spcBef>
                <a:spcPts val="0"/>
              </a:spcBef>
              <a:spcAft>
                <a:spcPts val="0"/>
              </a:spcAft>
              <a:buFont typeface="Arial,Sans-Serif"/>
              <a:buChar char="•"/>
            </a:pPr>
            <a:r>
              <a:rPr lang="nl-NL" sz="2100" b="1" dirty="0">
                <a:ea typeface="Calibri" panose="020F0502020204030204"/>
                <a:cs typeface="Calibri"/>
              </a:rPr>
              <a:t>Bleiben Sie </a:t>
            </a:r>
            <a:r>
              <a:rPr lang="nl-NL" sz="2100" dirty="0">
                <a:ea typeface="Calibri" panose="020F0502020204030204"/>
                <a:cs typeface="Calibri"/>
              </a:rPr>
              <a:t>am Ball.</a:t>
            </a:r>
            <a:endParaRPr lang="en-US" sz="2100" dirty="0">
              <a:ea typeface="Calibri" panose="020F0502020204030204"/>
              <a:cs typeface="Calibri"/>
            </a:endParaRPr>
          </a:p>
          <a:p>
            <a:pPr marL="285750" indent="-285750">
              <a:spcBef>
                <a:spcPts val="0"/>
              </a:spcBef>
              <a:spcAft>
                <a:spcPts val="0"/>
              </a:spcAft>
              <a:buFont typeface="Arial,Sans-Serif"/>
              <a:buChar char="•"/>
            </a:pPr>
            <a:r>
              <a:rPr lang="nl-NL" sz="2100" b="1" dirty="0">
                <a:ea typeface="Calibri" panose="020F0502020204030204"/>
                <a:cs typeface="Calibri"/>
              </a:rPr>
              <a:t>Testen Sie </a:t>
            </a:r>
            <a:r>
              <a:rPr lang="nl-NL" sz="2100" dirty="0">
                <a:ea typeface="Calibri" panose="020F0502020204030204"/>
                <a:cs typeface="Calibri"/>
              </a:rPr>
              <a:t>Ihr Verständnis.</a:t>
            </a:r>
          </a:p>
          <a:p>
            <a:pPr marL="285750" indent="-285750">
              <a:spcBef>
                <a:spcPts val="0"/>
              </a:spcBef>
              <a:spcAft>
                <a:spcPts val="0"/>
              </a:spcAft>
              <a:buFont typeface="Arial,Sans-Serif"/>
              <a:buChar char="•"/>
            </a:pPr>
            <a:r>
              <a:rPr lang="nl-NL" sz="2100" b="1" dirty="0">
                <a:ea typeface="Calibri" panose="020F0502020204030204"/>
                <a:cs typeface="Calibri"/>
              </a:rPr>
              <a:t>Bewerten Sie</a:t>
            </a:r>
            <a:r>
              <a:rPr lang="nl-NL" sz="2100" dirty="0">
                <a:ea typeface="Calibri" panose="020F0502020204030204"/>
                <a:cs typeface="Calibri"/>
              </a:rPr>
              <a:t>, was Sie hören.</a:t>
            </a:r>
            <a:endParaRPr lang="en-US" sz="2100" dirty="0">
              <a:ea typeface="Calibri" panose="020F0502020204030204"/>
              <a:cs typeface="Calibri"/>
            </a:endParaRPr>
          </a:p>
          <a:p>
            <a:pPr marL="285750" indent="-285750">
              <a:spcBef>
                <a:spcPts val="0"/>
              </a:spcBef>
              <a:spcAft>
                <a:spcPts val="0"/>
              </a:spcAft>
              <a:buFont typeface="Arial,Sans-Serif"/>
              <a:buChar char="•"/>
            </a:pPr>
            <a:r>
              <a:rPr lang="nl-NL" sz="2100" b="1" dirty="0">
                <a:ea typeface="Calibri" panose="020F0502020204030204"/>
                <a:cs typeface="Calibri"/>
              </a:rPr>
              <a:t>Neutralisieren Sie </a:t>
            </a:r>
            <a:r>
              <a:rPr lang="nl-NL" sz="2100" dirty="0">
                <a:ea typeface="Calibri" panose="020F0502020204030204"/>
                <a:cs typeface="Calibri"/>
              </a:rPr>
              <a:t>Ihre Gefühle.</a:t>
            </a:r>
            <a:endParaRPr lang="nl-NL" sz="2100" dirty="0">
              <a:cs typeface="Calibri"/>
            </a:endParaRPr>
          </a:p>
          <a:p>
            <a:pPr algn="just"/>
            <a:endParaRPr lang="nl-NL" b="1" dirty="0">
              <a:ea typeface="Calibri" panose="020F0502020204030204"/>
              <a:cs typeface="Calibri"/>
            </a:endParaRPr>
          </a:p>
        </p:txBody>
      </p:sp>
      <p:sp>
        <p:nvSpPr>
          <p:cNvPr id="4" name="Tekstvak 3">
            <a:extLst>
              <a:ext uri="{FF2B5EF4-FFF2-40B4-BE49-F238E27FC236}">
                <a16:creationId xmlns:a16="http://schemas.microsoft.com/office/drawing/2014/main" id="{935A8E63-29ED-F628-4805-51D4A319047D}"/>
              </a:ext>
            </a:extLst>
          </p:cNvPr>
          <p:cNvSpPr txBox="1"/>
          <p:nvPr/>
        </p:nvSpPr>
        <p:spPr>
          <a:xfrm>
            <a:off x="6828959" y="6583061"/>
            <a:ext cx="536619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Quellenangaben </a:t>
            </a:r>
            <a:r>
              <a:rPr lang="nl-NL" sz="1200" dirty="0">
                <a:cs typeface="Calibri"/>
              </a:rPr>
              <a:t>| </a:t>
            </a:r>
            <a:r>
              <a:rPr lang="en-US" sz="1200" dirty="0">
                <a:cs typeface="Calibri"/>
                <a:hlinkClick r:id="rId4"/>
              </a:rPr>
              <a:t>Bildquelle</a:t>
            </a:r>
            <a:endParaRPr lang="nl-NL" sz="1200" dirty="0">
              <a:cs typeface="Calibri" panose="020F0502020204030204"/>
              <a:hlinkClick r:id="rId3"/>
            </a:endParaRPr>
          </a:p>
        </p:txBody>
      </p:sp>
      <p:sp>
        <p:nvSpPr>
          <p:cNvPr id="5" name="Tekstvak 4">
            <a:extLst>
              <a:ext uri="{FF2B5EF4-FFF2-40B4-BE49-F238E27FC236}">
                <a16:creationId xmlns:a16="http://schemas.microsoft.com/office/drawing/2014/main" id="{ED857F4B-B7EF-2413-944A-94B09557958E}"/>
              </a:ext>
            </a:extLst>
          </p:cNvPr>
          <p:cNvSpPr txBox="1"/>
          <p:nvPr/>
        </p:nvSpPr>
        <p:spPr>
          <a:xfrm>
            <a:off x="6804772" y="736787"/>
            <a:ext cx="50146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nl-NL">
              <a:cs typeface="Calibri"/>
            </a:endParaRPr>
          </a:p>
        </p:txBody>
      </p:sp>
      <p:sp>
        <p:nvSpPr>
          <p:cNvPr id="7" name="Tekstvak 6">
            <a:extLst>
              <a:ext uri="{FF2B5EF4-FFF2-40B4-BE49-F238E27FC236}">
                <a16:creationId xmlns:a16="http://schemas.microsoft.com/office/drawing/2014/main" id="{2E3E8FB1-3B26-0A58-4050-6B8F47507C40}"/>
              </a:ext>
            </a:extLst>
          </p:cNvPr>
          <p:cNvSpPr txBox="1"/>
          <p:nvPr/>
        </p:nvSpPr>
        <p:spPr>
          <a:xfrm>
            <a:off x="6409764" y="2252658"/>
            <a:ext cx="5070661"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nl-NL" sz="2100">
              <a:cs typeface="Calibri"/>
            </a:endParaRPr>
          </a:p>
        </p:txBody>
      </p:sp>
      <p:pic>
        <p:nvPicPr>
          <p:cNvPr id="11" name="Εικόνα 10" descr="Εικόνα που περιέχει γραφικά, μαύρο, σκοτάδι, σύμβολο&#10;&#10;Περιγραφή που δημιουργήθηκε αυτόματα">
            <a:extLst>
              <a:ext uri="{FF2B5EF4-FFF2-40B4-BE49-F238E27FC236}">
                <a16:creationId xmlns:a16="http://schemas.microsoft.com/office/drawing/2014/main" id="{1140BD7D-3294-89EA-1C0A-32791B98F0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241" y="2028825"/>
            <a:ext cx="5636118" cy="3725122"/>
          </a:xfrm>
          <a:prstGeom prst="rect">
            <a:avLst/>
          </a:prstGeom>
        </p:spPr>
      </p:pic>
    </p:spTree>
    <p:extLst>
      <p:ext uri="{BB962C8B-B14F-4D97-AF65-F5344CB8AC3E}">
        <p14:creationId xmlns:p14="http://schemas.microsoft.com/office/powerpoint/2010/main" val="2213820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E6EF47-FD02-514A-2E74-E0513534DBD7}"/>
              </a:ext>
            </a:extLst>
          </p:cNvPr>
          <p:cNvSpPr>
            <a:spLocks noGrp="1"/>
          </p:cNvSpPr>
          <p:nvPr>
            <p:ph type="title"/>
          </p:nvPr>
        </p:nvSpPr>
        <p:spPr/>
        <p:txBody>
          <a:bodyPr/>
          <a:lstStyle/>
          <a:p>
            <a:r>
              <a:rPr lang="nl-NL" err="1">
                <a:ea typeface="Adobe Gothic Std B"/>
                <a:cs typeface="Calibri"/>
              </a:rPr>
              <a:t>Beispiele </a:t>
            </a:r>
            <a:r>
              <a:rPr lang="nl-NL">
                <a:ea typeface="Adobe Gothic Std B"/>
                <a:cs typeface="Calibri"/>
              </a:rPr>
              <a:t>für </a:t>
            </a:r>
            <a:r>
              <a:rPr lang="nl-NL" err="1">
                <a:ea typeface="Adobe Gothic Std B"/>
                <a:cs typeface="Calibri"/>
              </a:rPr>
              <a:t>aktives Zuhören </a:t>
            </a:r>
            <a:r>
              <a:rPr lang="nl-NL">
                <a:ea typeface="Adobe Gothic Std B"/>
                <a:cs typeface="Calibri"/>
              </a:rPr>
              <a:t>(4/4)</a:t>
            </a:r>
            <a:endParaRPr lang="nl-NL"/>
          </a:p>
        </p:txBody>
      </p:sp>
      <p:sp>
        <p:nvSpPr>
          <p:cNvPr id="3" name="Tijdelijke aanduiding voor inhoud 2">
            <a:extLst>
              <a:ext uri="{FF2B5EF4-FFF2-40B4-BE49-F238E27FC236}">
                <a16:creationId xmlns:a16="http://schemas.microsoft.com/office/drawing/2014/main" id="{71AD3E2D-13D5-BA73-E795-0CF6E0536B1F}"/>
              </a:ext>
            </a:extLst>
          </p:cNvPr>
          <p:cNvSpPr>
            <a:spLocks noGrp="1"/>
          </p:cNvSpPr>
          <p:nvPr>
            <p:ph idx="1"/>
          </p:nvPr>
        </p:nvSpPr>
        <p:spPr>
          <a:xfrm>
            <a:off x="557999" y="2218562"/>
            <a:ext cx="5852132" cy="3846400"/>
          </a:xfrm>
        </p:spPr>
        <p:txBody>
          <a:bodyPr vert="horz" lIns="91440" tIns="45720" rIns="91440" bIns="45720" rtlCol="0" anchor="t">
            <a:normAutofit lnSpcReduction="10000"/>
          </a:bodyPr>
          <a:lstStyle/>
          <a:p>
            <a:pPr>
              <a:spcBef>
                <a:spcPts val="0"/>
              </a:spcBef>
              <a:spcAft>
                <a:spcPts val="0"/>
              </a:spcAft>
            </a:pPr>
            <a:r>
              <a:rPr lang="nl-NL" sz="2100" b="1" dirty="0" err="1">
                <a:cs typeface="Calibri"/>
              </a:rPr>
              <a:t>Denken Sie über Ihre Körpersprache </a:t>
            </a:r>
            <a:r>
              <a:rPr lang="nl-NL" sz="2100" dirty="0" err="1">
                <a:cs typeface="Calibri"/>
              </a:rPr>
              <a:t>und Haltung nach und wie sie auf sie </a:t>
            </a:r>
            <a:r>
              <a:rPr lang="nl-NL" sz="2100" dirty="0">
                <a:cs typeface="Calibri"/>
              </a:rPr>
              <a:t>wirken;</a:t>
            </a:r>
            <a:endParaRPr lang="en-US" sz="2100" dirty="0">
              <a:cs typeface="Calibri"/>
            </a:endParaRPr>
          </a:p>
          <a:p>
            <a:pPr>
              <a:spcBef>
                <a:spcPts val="0"/>
              </a:spcBef>
              <a:spcAft>
                <a:spcPts val="0"/>
              </a:spcAft>
            </a:pPr>
            <a:r>
              <a:rPr lang="nl-NL" sz="2100" b="1" dirty="0" err="1">
                <a:cs typeface="Calibri"/>
              </a:rPr>
              <a:t>Nicht unterbrechen</a:t>
            </a:r>
            <a:r>
              <a:rPr lang="nl-NL" sz="2100" dirty="0">
                <a:cs typeface="Calibri"/>
              </a:rPr>
              <a:t>;</a:t>
            </a:r>
            <a:endParaRPr lang="en-US" sz="2100" dirty="0">
              <a:cs typeface="Calibri"/>
            </a:endParaRPr>
          </a:p>
          <a:p>
            <a:pPr>
              <a:spcBef>
                <a:spcPts val="0"/>
              </a:spcBef>
              <a:spcAft>
                <a:spcPts val="0"/>
              </a:spcAft>
            </a:pPr>
            <a:r>
              <a:rPr lang="nl-NL" sz="2100" b="1" dirty="0" err="1">
                <a:cs typeface="Calibri"/>
              </a:rPr>
              <a:t>Nutzen Sie die Stille effektiv</a:t>
            </a:r>
            <a:r>
              <a:rPr lang="nl-NL" sz="2100" dirty="0">
                <a:cs typeface="Calibri"/>
              </a:rPr>
              <a:t>, </a:t>
            </a:r>
            <a:r>
              <a:rPr lang="nl-NL" sz="2100" dirty="0" err="1">
                <a:cs typeface="Calibri"/>
              </a:rPr>
              <a:t>um darauf zu warten, dass sie </a:t>
            </a:r>
            <a:r>
              <a:rPr lang="nl-NL" sz="2100" dirty="0">
                <a:cs typeface="Calibri"/>
              </a:rPr>
              <a:t>sagen</a:t>
            </a:r>
            <a:r>
              <a:rPr lang="nl-NL" sz="2100" dirty="0" err="1">
                <a:cs typeface="Calibri"/>
              </a:rPr>
              <a:t>, was sie zu </a:t>
            </a:r>
            <a:r>
              <a:rPr lang="nl-NL" sz="2100" dirty="0">
                <a:cs typeface="Calibri"/>
              </a:rPr>
              <a:t>sagen haben;</a:t>
            </a:r>
            <a:endParaRPr lang="en-US" sz="2100" dirty="0">
              <a:cs typeface="Calibri"/>
            </a:endParaRPr>
          </a:p>
          <a:p>
            <a:pPr>
              <a:spcBef>
                <a:spcPts val="0"/>
              </a:spcBef>
              <a:spcAft>
                <a:spcPts val="0"/>
              </a:spcAft>
            </a:pPr>
            <a:r>
              <a:rPr lang="nl-NL" sz="2100" b="1" dirty="0" err="1">
                <a:cs typeface="Calibri"/>
              </a:rPr>
              <a:t>Fassen Sie die Emotionen und den </a:t>
            </a:r>
            <a:r>
              <a:rPr lang="nl-NL" sz="2100" b="1" dirty="0">
                <a:cs typeface="Calibri"/>
              </a:rPr>
              <a:t>Inhalt </a:t>
            </a:r>
            <a:r>
              <a:rPr lang="nl-NL" sz="2100" dirty="0">
                <a:cs typeface="Calibri"/>
              </a:rPr>
              <a:t>dessen</a:t>
            </a:r>
            <a:r>
              <a:rPr lang="nl-NL" sz="2100" dirty="0" err="1">
                <a:cs typeface="Calibri"/>
              </a:rPr>
              <a:t>, was Sie interpretieren, </a:t>
            </a:r>
            <a:r>
              <a:rPr lang="nl-NL" sz="2100" b="1" dirty="0" err="1">
                <a:cs typeface="Calibri"/>
              </a:rPr>
              <a:t>zusammen </a:t>
            </a:r>
            <a:r>
              <a:rPr lang="nl-NL" sz="2100" dirty="0">
                <a:cs typeface="Calibri"/>
              </a:rPr>
              <a:t>oder </a:t>
            </a:r>
            <a:r>
              <a:rPr lang="nl-NL" sz="2100" b="1" dirty="0" err="1">
                <a:cs typeface="Calibri"/>
              </a:rPr>
              <a:t>paraphrasieren Sie es</a:t>
            </a:r>
            <a:r>
              <a:rPr lang="nl-NL" sz="2100" dirty="0">
                <a:cs typeface="Calibri"/>
              </a:rPr>
              <a:t>. Sie </a:t>
            </a:r>
            <a:r>
              <a:rPr lang="nl-NL" sz="2100" dirty="0" err="1">
                <a:cs typeface="Calibri"/>
              </a:rPr>
              <a:t>stimmen nicht mit der </a:t>
            </a:r>
            <a:r>
              <a:rPr lang="nl-NL" sz="2100" dirty="0">
                <a:cs typeface="Calibri"/>
              </a:rPr>
              <a:t>Person </a:t>
            </a:r>
            <a:r>
              <a:rPr lang="nl-NL" sz="2100" dirty="0" err="1">
                <a:cs typeface="Calibri"/>
              </a:rPr>
              <a:t>überein</a:t>
            </a:r>
            <a:r>
              <a:rPr lang="nl-NL" sz="2100" dirty="0">
                <a:cs typeface="Calibri"/>
              </a:rPr>
              <a:t>, sondern </a:t>
            </a:r>
            <a:r>
              <a:rPr lang="nl-NL" sz="2100" dirty="0" err="1">
                <a:cs typeface="Calibri"/>
              </a:rPr>
              <a:t>wiederholen nur, was sie gesagt hat</a:t>
            </a:r>
            <a:r>
              <a:rPr lang="nl-NL" sz="2100" dirty="0">
                <a:cs typeface="Calibri"/>
              </a:rPr>
              <a:t>;</a:t>
            </a:r>
            <a:endParaRPr lang="en-US" sz="2100" dirty="0">
              <a:cs typeface="Calibri"/>
            </a:endParaRPr>
          </a:p>
          <a:p>
            <a:pPr>
              <a:spcBef>
                <a:spcPts val="0"/>
              </a:spcBef>
              <a:spcAft>
                <a:spcPts val="0"/>
              </a:spcAft>
            </a:pPr>
            <a:r>
              <a:rPr lang="nl-NL" sz="2100" b="1" dirty="0" err="1">
                <a:cs typeface="Calibri"/>
              </a:rPr>
              <a:t>Bestätigen Sie sie, wenn Sie </a:t>
            </a:r>
            <a:r>
              <a:rPr lang="nl-NL" sz="2100" dirty="0" err="1">
                <a:cs typeface="Calibri"/>
              </a:rPr>
              <a:t>mit dem, was sie sagen</a:t>
            </a:r>
            <a:r>
              <a:rPr lang="nl-NL" sz="2100" dirty="0">
                <a:cs typeface="Calibri"/>
              </a:rPr>
              <a:t>, </a:t>
            </a:r>
            <a:r>
              <a:rPr lang="nl-NL" sz="2100" b="1" dirty="0" err="1">
                <a:cs typeface="Calibri"/>
              </a:rPr>
              <a:t>einverstanden sind</a:t>
            </a:r>
            <a:r>
              <a:rPr lang="nl-NL" sz="2100" dirty="0">
                <a:cs typeface="Calibri"/>
              </a:rPr>
              <a:t>.</a:t>
            </a:r>
            <a:endParaRPr lang="en-US" sz="2100" dirty="0">
              <a:cs typeface="Calibri"/>
            </a:endParaRPr>
          </a:p>
          <a:p>
            <a:pPr marL="285750" indent="-285750" algn="just">
              <a:spcBef>
                <a:spcPts val="0"/>
              </a:spcBef>
              <a:spcAft>
                <a:spcPts val="0"/>
              </a:spcAft>
              <a:buFont typeface="Arial,Sans-Serif" panose="05000000000000000000" pitchFamily="2" charset="2"/>
              <a:buChar char="•"/>
            </a:pPr>
            <a:endParaRPr lang="nl-NL" sz="2100" dirty="0">
              <a:cs typeface="Calibri"/>
            </a:endParaRPr>
          </a:p>
          <a:p>
            <a:pPr algn="just">
              <a:spcBef>
                <a:spcPts val="0"/>
              </a:spcBef>
              <a:spcAft>
                <a:spcPts val="0"/>
              </a:spcAft>
            </a:pPr>
            <a:endParaRPr lang="nl-NL" sz="2100" dirty="0">
              <a:cs typeface="Calibri"/>
            </a:endParaRPr>
          </a:p>
          <a:p>
            <a:endParaRPr lang="nl-NL" dirty="0">
              <a:cs typeface="Calibri"/>
            </a:endParaRPr>
          </a:p>
        </p:txBody>
      </p:sp>
      <p:sp>
        <p:nvSpPr>
          <p:cNvPr id="4" name="Tijdelijke aanduiding voor inhoud 2">
            <a:extLst>
              <a:ext uri="{FF2B5EF4-FFF2-40B4-BE49-F238E27FC236}">
                <a16:creationId xmlns:a16="http://schemas.microsoft.com/office/drawing/2014/main" id="{EC99B72D-6F97-478C-D4FC-D637F09942B5}"/>
              </a:ext>
            </a:extLst>
          </p:cNvPr>
          <p:cNvSpPr txBox="1">
            <a:spLocks/>
          </p:cNvSpPr>
          <p:nvPr/>
        </p:nvSpPr>
        <p:spPr>
          <a:xfrm>
            <a:off x="6344905" y="2102652"/>
            <a:ext cx="5455034" cy="4865977"/>
          </a:xfrm>
          <a:prstGeom prst="rect">
            <a:avLst/>
          </a:prstGeom>
        </p:spPr>
        <p:txBody>
          <a:bodyPr vert="horz" lIns="91440" tIns="45720" rIns="91440" bIns="45720" rtlCol="0" anchor="t">
            <a:norm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spcBef>
                <a:spcPts val="0"/>
              </a:spcBef>
              <a:spcAft>
                <a:spcPts val="0"/>
              </a:spcAft>
              <a:buNone/>
            </a:pPr>
            <a:endParaRPr lang="nl-NL" sz="2100" dirty="0">
              <a:ea typeface="Calibri" panose="020F0502020204030204"/>
              <a:cs typeface="Calibri"/>
            </a:endParaRPr>
          </a:p>
        </p:txBody>
      </p:sp>
      <p:sp>
        <p:nvSpPr>
          <p:cNvPr id="6" name="Tekstvak 5">
            <a:extLst>
              <a:ext uri="{FF2B5EF4-FFF2-40B4-BE49-F238E27FC236}">
                <a16:creationId xmlns:a16="http://schemas.microsoft.com/office/drawing/2014/main" id="{893113CA-44B4-B04B-9953-7880EC62AB2B}"/>
              </a:ext>
            </a:extLst>
          </p:cNvPr>
          <p:cNvSpPr txBox="1"/>
          <p:nvPr/>
        </p:nvSpPr>
        <p:spPr>
          <a:xfrm>
            <a:off x="7724775" y="6576275"/>
            <a:ext cx="446561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cs typeface="Calibri"/>
                <a:hlinkClick r:id="rId3"/>
              </a:rPr>
              <a:t>Bild von </a:t>
            </a:r>
            <a:r>
              <a:rPr lang="en-US" sz="1200" dirty="0" err="1">
                <a:cs typeface="Calibri"/>
                <a:hlinkClick r:id="rId3"/>
              </a:rPr>
              <a:t>asier_relampagoestudio </a:t>
            </a:r>
            <a:r>
              <a:rPr lang="en-US" sz="1200" dirty="0">
                <a:cs typeface="Calibri"/>
                <a:hlinkClick r:id="rId3"/>
              </a:rPr>
              <a:t>auf </a:t>
            </a:r>
            <a:r>
              <a:rPr lang="en-US" sz="1200" dirty="0" err="1">
                <a:cs typeface="Calibri"/>
                <a:hlinkClick r:id="rId3"/>
              </a:rPr>
              <a:t>Freepik </a:t>
            </a:r>
            <a:r>
              <a:rPr lang="nl-NL" sz="1200" dirty="0">
                <a:cs typeface="Calibri"/>
              </a:rPr>
              <a:t>| </a:t>
            </a:r>
            <a:r>
              <a:rPr lang="nl-NL" sz="1200" dirty="0">
                <a:cs typeface="Calibri"/>
                <a:hlinkClick r:id="rId4"/>
              </a:rPr>
              <a:t>Quellenangaben</a:t>
            </a:r>
            <a:endParaRPr lang="nl-NL" sz="1200" dirty="0">
              <a:cs typeface="Calibri" panose="020F0502020204030204"/>
            </a:endParaRPr>
          </a:p>
        </p:txBody>
      </p:sp>
      <p:pic>
        <p:nvPicPr>
          <p:cNvPr id="8" name="Εικόνα 7" descr="Εικόνα που περιέχει ανθρώπινο πρόσωπο, άτομο, ρουχισμός, χαμόγελο&#10;&#10;Περιγραφή που δημιουργήθηκε αυτόματα">
            <a:extLst>
              <a:ext uri="{FF2B5EF4-FFF2-40B4-BE49-F238E27FC236}">
                <a16:creationId xmlns:a16="http://schemas.microsoft.com/office/drawing/2014/main" id="{E68FE13A-90D9-0F05-4650-3A70506345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0249" y="2218562"/>
            <a:ext cx="4679690" cy="3743325"/>
          </a:xfrm>
          <a:prstGeom prst="rect">
            <a:avLst/>
          </a:prstGeom>
        </p:spPr>
      </p:pic>
    </p:spTree>
    <p:extLst>
      <p:ext uri="{BB962C8B-B14F-4D97-AF65-F5344CB8AC3E}">
        <p14:creationId xmlns:p14="http://schemas.microsoft.com/office/powerpoint/2010/main" val="1677292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en-US" sz="4800" kern="1200">
                <a:solidFill>
                  <a:srgbClr val="95C11F"/>
                </a:solidFill>
                <a:ea typeface="+mj-ea"/>
                <a:cs typeface="+mj-cs"/>
              </a:rPr>
              <a:t>Partner</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7E9A24-D02B-C69B-9150-AD3DFD4ED14B}"/>
              </a:ext>
            </a:extLst>
          </p:cNvPr>
          <p:cNvSpPr>
            <a:spLocks noGrp="1"/>
          </p:cNvSpPr>
          <p:nvPr>
            <p:ph type="title"/>
          </p:nvPr>
        </p:nvSpPr>
        <p:spPr/>
        <p:txBody>
          <a:bodyPr/>
          <a:lstStyle/>
          <a:p>
            <a:r>
              <a:rPr lang="nl-NL" err="1">
                <a:ea typeface="Adobe Gothic Std B"/>
                <a:cs typeface="Calibri"/>
              </a:rPr>
              <a:t>Andere </a:t>
            </a:r>
            <a:r>
              <a:rPr lang="nl-NL" dirty="0">
                <a:ea typeface="Adobe Gothic Std B"/>
                <a:cs typeface="Calibri"/>
              </a:rPr>
              <a:t>Fähigkeiten des </a:t>
            </a:r>
            <a:r>
              <a:rPr lang="nl-NL" err="1">
                <a:ea typeface="Adobe Gothic Std B"/>
                <a:cs typeface="Calibri"/>
              </a:rPr>
              <a:t>Dialogs </a:t>
            </a:r>
            <a:r>
              <a:rPr lang="nl-NL">
                <a:ea typeface="Adobe Gothic Std B"/>
                <a:cs typeface="Calibri"/>
              </a:rPr>
              <a:t>(1/3)</a:t>
            </a:r>
            <a:endParaRPr lang="nl-NL" err="1"/>
          </a:p>
        </p:txBody>
      </p:sp>
      <p:sp>
        <p:nvSpPr>
          <p:cNvPr id="3" name="Tijdelijke aanduiding voor inhoud 2">
            <a:extLst>
              <a:ext uri="{FF2B5EF4-FFF2-40B4-BE49-F238E27FC236}">
                <a16:creationId xmlns:a16="http://schemas.microsoft.com/office/drawing/2014/main" id="{50735A39-E620-A37C-B150-7F83760D1924}"/>
              </a:ext>
            </a:extLst>
          </p:cNvPr>
          <p:cNvSpPr>
            <a:spLocks noGrp="1"/>
          </p:cNvSpPr>
          <p:nvPr>
            <p:ph idx="1"/>
          </p:nvPr>
        </p:nvSpPr>
        <p:spPr>
          <a:xfrm>
            <a:off x="6138844" y="1714140"/>
            <a:ext cx="5471448" cy="4865977"/>
          </a:xfrm>
        </p:spPr>
        <p:txBody>
          <a:bodyPr vert="horz" lIns="91440" tIns="45720" rIns="91440" bIns="45720" rtlCol="0" anchor="t">
            <a:normAutofit/>
          </a:bodyPr>
          <a:lstStyle/>
          <a:p>
            <a:pPr algn="just"/>
            <a:endParaRPr lang="nl-NL" sz="2100" b="1" dirty="0">
              <a:cs typeface="Calibri"/>
            </a:endParaRPr>
          </a:p>
          <a:p>
            <a:r>
              <a:rPr lang="nl-NL" sz="2100" b="1" dirty="0">
                <a:cs typeface="Calibri"/>
              </a:rPr>
              <a:t>Kritisches Denken </a:t>
            </a:r>
            <a:r>
              <a:rPr lang="en-US" sz="2100" dirty="0">
                <a:cs typeface="Calibri"/>
              </a:rPr>
              <a:t>hilft dabei, Annahmen und Voreingenommenheiten zu erkennen, Informationen </a:t>
            </a:r>
            <a:r>
              <a:rPr lang="en-US" sz="2100" dirty="0" err="1">
                <a:cs typeface="Calibri"/>
              </a:rPr>
              <a:t>zu analysieren</a:t>
            </a:r>
            <a:r>
              <a:rPr lang="en-US" sz="2100" dirty="0">
                <a:cs typeface="Calibri"/>
              </a:rPr>
              <a:t>, über ihre Quellen nachzudenken und in der Lage zu sein, fundierte und rationale Urteile zu fällen. Bitten Sie die Jugendlichen zu erklären, warum sie zu ihren Schlussfolgerungen gekommen sind, und ihre Standpunkte zu untermauern, um ihren Weg zu verstehen. Mehr dazu finden Sie in </a:t>
            </a:r>
            <a:r>
              <a:rPr lang="en-US" sz="2100" i="1" dirty="0">
                <a:cs typeface="Calibri"/>
              </a:rPr>
              <a:t>Modul 2: Kritisches Denken</a:t>
            </a:r>
            <a:r>
              <a:rPr lang="en-US" sz="2100" dirty="0">
                <a:cs typeface="Calibri"/>
              </a:rPr>
              <a:t>. </a:t>
            </a:r>
            <a:endParaRPr lang="en-US" dirty="0">
              <a:cs typeface="Calibri"/>
            </a:endParaRPr>
          </a:p>
          <a:p>
            <a:pPr algn="just"/>
            <a:endParaRPr lang="nl-NL" sz="2100" dirty="0">
              <a:ea typeface="Calibri"/>
              <a:cs typeface="Calibri"/>
            </a:endParaRPr>
          </a:p>
        </p:txBody>
      </p:sp>
      <p:sp>
        <p:nvSpPr>
          <p:cNvPr id="4" name="Tekstvak 3">
            <a:extLst>
              <a:ext uri="{FF2B5EF4-FFF2-40B4-BE49-F238E27FC236}">
                <a16:creationId xmlns:a16="http://schemas.microsoft.com/office/drawing/2014/main" id="{B6B0B6A5-44B6-AD9E-BB4C-C1F0943FB974}"/>
              </a:ext>
            </a:extLst>
          </p:cNvPr>
          <p:cNvSpPr txBox="1"/>
          <p:nvPr/>
        </p:nvSpPr>
        <p:spPr>
          <a:xfrm>
            <a:off x="6776757" y="6577852"/>
            <a:ext cx="542084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solidFill>
                  <a:srgbClr val="0563C1"/>
                </a:solidFill>
                <a:cs typeface="Calibri"/>
                <a:hlinkClick r:id="rId3"/>
              </a:rPr>
              <a:t>Quellenangaben </a:t>
            </a:r>
            <a:r>
              <a:rPr lang="nl-NL" sz="1200" dirty="0">
                <a:solidFill>
                  <a:srgbClr val="000000"/>
                </a:solidFill>
                <a:cs typeface="Calibri"/>
              </a:rPr>
              <a:t>| </a:t>
            </a:r>
            <a:r>
              <a:rPr lang="nl-NL" sz="1200" dirty="0">
                <a:solidFill>
                  <a:srgbClr val="000000"/>
                </a:solidFill>
                <a:cs typeface="Calibri"/>
                <a:hlinkClick r:id="rId4"/>
              </a:rPr>
              <a:t>Bildquelle</a:t>
            </a:r>
            <a:endParaRPr lang="nl-NL" sz="1200" dirty="0"/>
          </a:p>
        </p:txBody>
      </p:sp>
      <p:pic>
        <p:nvPicPr>
          <p:cNvPr id="8" name="Εικόνα 7">
            <a:extLst>
              <a:ext uri="{FF2B5EF4-FFF2-40B4-BE49-F238E27FC236}">
                <a16:creationId xmlns:a16="http://schemas.microsoft.com/office/drawing/2014/main" id="{E1C08739-597A-7A7F-705B-A455A10356FA}"/>
              </a:ext>
            </a:extLst>
          </p:cNvPr>
          <p:cNvPicPr>
            <a:picLocks noChangeAspect="1"/>
          </p:cNvPicPr>
          <p:nvPr/>
        </p:nvPicPr>
        <p:blipFill>
          <a:blip r:embed="rId5"/>
          <a:stretch>
            <a:fillRect/>
          </a:stretch>
        </p:blipFill>
        <p:spPr>
          <a:xfrm>
            <a:off x="765143" y="2000249"/>
            <a:ext cx="3892154" cy="3895725"/>
          </a:xfrm>
          <a:prstGeom prst="rect">
            <a:avLst/>
          </a:prstGeom>
        </p:spPr>
      </p:pic>
    </p:spTree>
    <p:extLst>
      <p:ext uri="{BB962C8B-B14F-4D97-AF65-F5344CB8AC3E}">
        <p14:creationId xmlns:p14="http://schemas.microsoft.com/office/powerpoint/2010/main" val="3237797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A0CB2-7300-280A-6F37-3DE9AEB5439B}"/>
              </a:ext>
            </a:extLst>
          </p:cNvPr>
          <p:cNvSpPr>
            <a:spLocks noGrp="1"/>
          </p:cNvSpPr>
          <p:nvPr>
            <p:ph type="title"/>
          </p:nvPr>
        </p:nvSpPr>
        <p:spPr/>
        <p:txBody>
          <a:bodyPr/>
          <a:lstStyle/>
          <a:p>
            <a:r>
              <a:rPr lang="nl-NL" err="1">
                <a:ea typeface="Adobe Gothic Std B"/>
                <a:cs typeface="Calibri"/>
              </a:rPr>
              <a:t>Andere </a:t>
            </a:r>
            <a:r>
              <a:rPr lang="nl-NL">
                <a:ea typeface="Adobe Gothic Std B"/>
                <a:cs typeface="Calibri"/>
              </a:rPr>
              <a:t>Fähigkeiten des </a:t>
            </a:r>
            <a:r>
              <a:rPr lang="nl-NL" err="1">
                <a:ea typeface="Adobe Gothic Std B"/>
                <a:cs typeface="Calibri"/>
              </a:rPr>
              <a:t>Dialogs </a:t>
            </a:r>
            <a:r>
              <a:rPr lang="nl-NL">
                <a:ea typeface="Adobe Gothic Std B"/>
                <a:cs typeface="Calibri"/>
              </a:rPr>
              <a:t>(2/3)</a:t>
            </a:r>
            <a:endParaRPr lang="nl-NL"/>
          </a:p>
        </p:txBody>
      </p:sp>
      <p:sp>
        <p:nvSpPr>
          <p:cNvPr id="3" name="Tijdelijke aanduiding voor inhoud 2">
            <a:extLst>
              <a:ext uri="{FF2B5EF4-FFF2-40B4-BE49-F238E27FC236}">
                <a16:creationId xmlns:a16="http://schemas.microsoft.com/office/drawing/2014/main" id="{6F1A90C7-8504-8AEC-8937-34B6A16826CE}"/>
              </a:ext>
            </a:extLst>
          </p:cNvPr>
          <p:cNvSpPr>
            <a:spLocks noGrp="1"/>
          </p:cNvSpPr>
          <p:nvPr>
            <p:ph idx="1"/>
          </p:nvPr>
        </p:nvSpPr>
        <p:spPr/>
        <p:txBody>
          <a:bodyPr vert="horz" lIns="91440" tIns="45720" rIns="91440" bIns="45720" rtlCol="0" anchor="t">
            <a:normAutofit/>
          </a:bodyPr>
          <a:lstStyle/>
          <a:p>
            <a:pPr algn="just"/>
            <a:endParaRPr lang="nl-NL" sz="2100" b="1" dirty="0">
              <a:cs typeface="Calibri"/>
            </a:endParaRPr>
          </a:p>
          <a:p>
            <a:r>
              <a:rPr lang="nl-NL" sz="2100" b="1" dirty="0" err="1">
                <a:cs typeface="Calibri"/>
              </a:rPr>
              <a:t>Fragen </a:t>
            </a:r>
            <a:r>
              <a:rPr lang="nl-NL" sz="2100" dirty="0">
                <a:cs typeface="Calibri"/>
              </a:rPr>
              <a:t>sind im </a:t>
            </a:r>
            <a:r>
              <a:rPr lang="nl-NL" sz="2100" dirty="0" err="1">
                <a:cs typeface="Calibri"/>
              </a:rPr>
              <a:t>Dialog von unschätzbarem Wert</a:t>
            </a:r>
            <a:r>
              <a:rPr lang="nl-NL" sz="2100" dirty="0">
                <a:cs typeface="Calibri"/>
              </a:rPr>
              <a:t>: </a:t>
            </a:r>
            <a:r>
              <a:rPr lang="nl-NL" sz="2100" dirty="0" err="1">
                <a:cs typeface="Calibri"/>
              </a:rPr>
              <a:t>Sie tragen dazu bei, unser Verständnis zu bereichern</a:t>
            </a:r>
            <a:r>
              <a:rPr lang="nl-NL" sz="2100" dirty="0">
                <a:cs typeface="Calibri"/>
              </a:rPr>
              <a:t>. </a:t>
            </a:r>
            <a:r>
              <a:rPr lang="nl-NL" sz="2100" dirty="0" err="1">
                <a:cs typeface="Calibri"/>
              </a:rPr>
              <a:t>Gute Fragen geben uns jedoch nicht nur </a:t>
            </a:r>
            <a:r>
              <a:rPr lang="nl-NL" sz="2100" dirty="0">
                <a:cs typeface="Calibri"/>
              </a:rPr>
              <a:t>mehr Informationen, sondern </a:t>
            </a:r>
            <a:r>
              <a:rPr lang="nl-NL" sz="2100" dirty="0" err="1">
                <a:cs typeface="Calibri"/>
              </a:rPr>
              <a:t>ermöglichen es Ihnen, </a:t>
            </a:r>
            <a:r>
              <a:rPr lang="nl-NL" sz="2100" dirty="0">
                <a:cs typeface="Calibri"/>
              </a:rPr>
              <a:t>ein </a:t>
            </a:r>
            <a:r>
              <a:rPr lang="nl-NL" sz="2100" dirty="0" err="1">
                <a:cs typeface="Calibri"/>
              </a:rPr>
              <a:t>tieferes Verständnis </a:t>
            </a:r>
            <a:r>
              <a:rPr lang="nl-NL" sz="2100" dirty="0">
                <a:cs typeface="Calibri"/>
              </a:rPr>
              <a:t>für die </a:t>
            </a:r>
            <a:r>
              <a:rPr lang="nl-NL" sz="2100" dirty="0" err="1">
                <a:cs typeface="Calibri"/>
              </a:rPr>
              <a:t>Erfahrungen des anderen zu entwickeln und zu verstehen, wie und warum er die Welt </a:t>
            </a:r>
            <a:r>
              <a:rPr lang="nl-NL" sz="2100" dirty="0">
                <a:cs typeface="Calibri"/>
              </a:rPr>
              <a:t>so </a:t>
            </a:r>
            <a:r>
              <a:rPr lang="nl-NL" sz="2100" dirty="0" err="1">
                <a:cs typeface="Calibri"/>
              </a:rPr>
              <a:t>sieht</a:t>
            </a:r>
            <a:r>
              <a:rPr lang="nl-NL" sz="2100" dirty="0">
                <a:cs typeface="Calibri"/>
              </a:rPr>
              <a:t>, wie </a:t>
            </a:r>
            <a:r>
              <a:rPr lang="nl-NL" sz="2100" dirty="0" err="1">
                <a:cs typeface="Calibri"/>
              </a:rPr>
              <a:t>er sie </a:t>
            </a:r>
            <a:r>
              <a:rPr lang="nl-NL" sz="2100" dirty="0">
                <a:cs typeface="Calibri"/>
              </a:rPr>
              <a:t>sieht. </a:t>
            </a:r>
            <a:r>
              <a:rPr lang="nl-NL" sz="2100" dirty="0" err="1">
                <a:cs typeface="Calibri"/>
              </a:rPr>
              <a:t>Gute Fragen </a:t>
            </a:r>
            <a:r>
              <a:rPr lang="nl-NL" sz="2100" dirty="0">
                <a:cs typeface="Calibri"/>
              </a:rPr>
              <a:t>sind </a:t>
            </a:r>
            <a:r>
              <a:rPr lang="nl-NL" sz="2100" dirty="0" err="1">
                <a:cs typeface="Calibri"/>
              </a:rPr>
              <a:t>Antwortfragen </a:t>
            </a:r>
            <a:r>
              <a:rPr lang="nl-NL" sz="2100" dirty="0">
                <a:cs typeface="Calibri"/>
              </a:rPr>
              <a:t>(</a:t>
            </a:r>
            <a:r>
              <a:rPr lang="nl-NL" sz="2100" dirty="0" err="1">
                <a:cs typeface="Calibri"/>
              </a:rPr>
              <a:t>Fragen, die </a:t>
            </a:r>
            <a:r>
              <a:rPr lang="nl-NL" sz="2100" dirty="0">
                <a:cs typeface="Calibri"/>
              </a:rPr>
              <a:t>auf Informationen </a:t>
            </a:r>
            <a:r>
              <a:rPr lang="nl-NL" sz="2100" dirty="0" err="1">
                <a:cs typeface="Calibri"/>
              </a:rPr>
              <a:t>aus dem Dialog reagieren</a:t>
            </a:r>
            <a:r>
              <a:rPr lang="nl-NL" sz="2100" dirty="0">
                <a:cs typeface="Calibri"/>
              </a:rPr>
              <a:t>); </a:t>
            </a:r>
            <a:r>
              <a:rPr lang="nl-NL" sz="2100" dirty="0" err="1">
                <a:cs typeface="Calibri"/>
              </a:rPr>
              <a:t>sie </a:t>
            </a:r>
            <a:r>
              <a:rPr lang="nl-NL" sz="2100" dirty="0">
                <a:cs typeface="Calibri"/>
              </a:rPr>
              <a:t>helfen</a:t>
            </a:r>
            <a:r>
              <a:rPr lang="nl-NL" sz="2100" dirty="0" err="1">
                <a:cs typeface="Calibri"/>
              </a:rPr>
              <a:t>, das Verständnis zu vertiefen</a:t>
            </a:r>
            <a:r>
              <a:rPr lang="nl-NL" sz="2100" dirty="0">
                <a:cs typeface="Calibri"/>
              </a:rPr>
              <a:t>.</a:t>
            </a:r>
          </a:p>
          <a:p>
            <a:pPr algn="just"/>
            <a:endParaRPr lang="nl-NL" sz="2100" dirty="0">
              <a:cs typeface="Calibri"/>
            </a:endParaRPr>
          </a:p>
          <a:p>
            <a:endParaRPr lang="nl-NL" dirty="0">
              <a:cs typeface="Calibri"/>
            </a:endParaRPr>
          </a:p>
        </p:txBody>
      </p:sp>
      <p:sp>
        <p:nvSpPr>
          <p:cNvPr id="6" name="Tekstvak 5">
            <a:extLst>
              <a:ext uri="{FF2B5EF4-FFF2-40B4-BE49-F238E27FC236}">
                <a16:creationId xmlns:a16="http://schemas.microsoft.com/office/drawing/2014/main" id="{2C05026A-9B19-B43D-9FFC-E0B5FEA6445E}"/>
              </a:ext>
            </a:extLst>
          </p:cNvPr>
          <p:cNvSpPr txBox="1"/>
          <p:nvPr/>
        </p:nvSpPr>
        <p:spPr>
          <a:xfrm>
            <a:off x="7179971" y="6581640"/>
            <a:ext cx="501739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Quellenangaben </a:t>
            </a:r>
            <a:r>
              <a:rPr lang="nl-NL" sz="1200" dirty="0">
                <a:cs typeface="Calibri"/>
              </a:rPr>
              <a:t>| </a:t>
            </a:r>
            <a:r>
              <a:rPr lang="nl-NL" sz="1200" dirty="0">
                <a:cs typeface="Calibri"/>
                <a:hlinkClick r:id="rId4"/>
              </a:rPr>
              <a:t>Bildquelle</a:t>
            </a:r>
            <a:endParaRPr lang="nl-NL" dirty="0"/>
          </a:p>
        </p:txBody>
      </p:sp>
      <p:pic>
        <p:nvPicPr>
          <p:cNvPr id="7" name="Εικόνα 6" descr="Εικόνα που περιέχει τέχνη, γκραφίτι, τοιχογραφία, Τέχνη του δρόμου&#10;&#10;Περιγραφή που δημιουργήθηκε αυτόματα">
            <a:extLst>
              <a:ext uri="{FF2B5EF4-FFF2-40B4-BE49-F238E27FC236}">
                <a16:creationId xmlns:a16="http://schemas.microsoft.com/office/drawing/2014/main" id="{E079DB57-4243-7DAD-84DF-0AFA0030F7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2725" y="2471737"/>
            <a:ext cx="5276850" cy="1657261"/>
          </a:xfrm>
          <a:prstGeom prst="rect">
            <a:avLst/>
          </a:prstGeom>
        </p:spPr>
      </p:pic>
    </p:spTree>
    <p:extLst>
      <p:ext uri="{BB962C8B-B14F-4D97-AF65-F5344CB8AC3E}">
        <p14:creationId xmlns:p14="http://schemas.microsoft.com/office/powerpoint/2010/main" val="2880943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39816A-9DB9-61B6-8250-F7DBE200E234}"/>
              </a:ext>
            </a:extLst>
          </p:cNvPr>
          <p:cNvSpPr>
            <a:spLocks noGrp="1"/>
          </p:cNvSpPr>
          <p:nvPr>
            <p:ph type="title"/>
          </p:nvPr>
        </p:nvSpPr>
        <p:spPr/>
        <p:txBody>
          <a:bodyPr/>
          <a:lstStyle/>
          <a:p>
            <a:r>
              <a:rPr lang="nl-NL" err="1">
                <a:ea typeface="Adobe Gothic Std B"/>
                <a:cs typeface="Calibri"/>
              </a:rPr>
              <a:t>Andere </a:t>
            </a:r>
            <a:r>
              <a:rPr lang="nl-NL">
                <a:ea typeface="Adobe Gothic Std B"/>
                <a:cs typeface="Calibri"/>
              </a:rPr>
              <a:t>Fähigkeiten des </a:t>
            </a:r>
            <a:r>
              <a:rPr lang="nl-NL" err="1">
                <a:ea typeface="Adobe Gothic Std B"/>
                <a:cs typeface="Calibri"/>
              </a:rPr>
              <a:t>Dialogs </a:t>
            </a:r>
            <a:r>
              <a:rPr lang="nl-NL">
                <a:ea typeface="Adobe Gothic Std B"/>
                <a:cs typeface="Calibri"/>
              </a:rPr>
              <a:t>(3/3)</a:t>
            </a:r>
            <a:endParaRPr lang="nl-NL"/>
          </a:p>
        </p:txBody>
      </p:sp>
      <p:sp>
        <p:nvSpPr>
          <p:cNvPr id="3" name="Tijdelijke aanduiding voor inhoud 2">
            <a:extLst>
              <a:ext uri="{FF2B5EF4-FFF2-40B4-BE49-F238E27FC236}">
                <a16:creationId xmlns:a16="http://schemas.microsoft.com/office/drawing/2014/main" id="{B0606F6D-35C7-6770-D5D9-8F095B3748C9}"/>
              </a:ext>
            </a:extLst>
          </p:cNvPr>
          <p:cNvSpPr>
            <a:spLocks noGrp="1"/>
          </p:cNvSpPr>
          <p:nvPr>
            <p:ph idx="1"/>
          </p:nvPr>
        </p:nvSpPr>
        <p:spPr>
          <a:xfrm>
            <a:off x="5505633" y="1714140"/>
            <a:ext cx="5852132" cy="4865977"/>
          </a:xfrm>
        </p:spPr>
        <p:txBody>
          <a:bodyPr vert="horz" lIns="91440" tIns="45720" rIns="91440" bIns="45720" rtlCol="0" anchor="t">
            <a:normAutofit/>
          </a:bodyPr>
          <a:lstStyle/>
          <a:p>
            <a:pPr algn="just"/>
            <a:endParaRPr lang="nl-NL" sz="2100" b="1" dirty="0">
              <a:cs typeface="Calibri"/>
            </a:endParaRPr>
          </a:p>
          <a:p>
            <a:r>
              <a:rPr lang="nl-NL" sz="2100" b="1" dirty="0" err="1">
                <a:cs typeface="Calibri"/>
              </a:rPr>
              <a:t>Die Reflexion </a:t>
            </a:r>
            <a:r>
              <a:rPr lang="nl-NL" sz="2100" dirty="0" err="1">
                <a:cs typeface="Calibri"/>
              </a:rPr>
              <a:t>findet meist nach dem Dialog statt</a:t>
            </a:r>
            <a:r>
              <a:rPr lang="nl-NL" sz="2100" dirty="0">
                <a:cs typeface="Calibri"/>
              </a:rPr>
              <a:t>, </a:t>
            </a:r>
            <a:r>
              <a:rPr lang="nl-NL" sz="2100" dirty="0" err="1">
                <a:cs typeface="Calibri"/>
              </a:rPr>
              <a:t>denn es </a:t>
            </a:r>
            <a:r>
              <a:rPr lang="nl-NL" sz="2100" dirty="0">
                <a:cs typeface="Calibri"/>
              </a:rPr>
              <a:t>braucht </a:t>
            </a:r>
            <a:r>
              <a:rPr lang="nl-NL" sz="2100" dirty="0" err="1">
                <a:cs typeface="Calibri"/>
              </a:rPr>
              <a:t>Raum und </a:t>
            </a:r>
            <a:r>
              <a:rPr lang="nl-NL" sz="2100" dirty="0">
                <a:cs typeface="Calibri"/>
              </a:rPr>
              <a:t>Zeit, </a:t>
            </a:r>
            <a:r>
              <a:rPr lang="nl-NL" sz="2100" dirty="0" err="1">
                <a:cs typeface="Calibri"/>
              </a:rPr>
              <a:t>um </a:t>
            </a:r>
            <a:r>
              <a:rPr lang="nl-NL" sz="2100" dirty="0">
                <a:cs typeface="Calibri"/>
              </a:rPr>
              <a:t>über </a:t>
            </a:r>
            <a:r>
              <a:rPr lang="nl-NL" sz="2100" dirty="0" err="1">
                <a:cs typeface="Calibri"/>
              </a:rPr>
              <a:t>das Geschehene nachzudenken</a:t>
            </a:r>
            <a:r>
              <a:rPr lang="nl-NL" sz="2100" dirty="0">
                <a:cs typeface="Calibri"/>
              </a:rPr>
              <a:t>. Es ist jedoch wichtig, zu reflektieren, um besser zu verstehen, was man gelernt hat und wie man es in Zukunft verbessern könnte.</a:t>
            </a:r>
            <a:endParaRPr lang="nl-NL" dirty="0">
              <a:cs typeface="Calibri"/>
            </a:endParaRPr>
          </a:p>
        </p:txBody>
      </p:sp>
      <p:sp>
        <p:nvSpPr>
          <p:cNvPr id="4" name="Tekstvak 3">
            <a:extLst>
              <a:ext uri="{FF2B5EF4-FFF2-40B4-BE49-F238E27FC236}">
                <a16:creationId xmlns:a16="http://schemas.microsoft.com/office/drawing/2014/main" id="{B96E80CF-DD0D-4A08-6B01-194D7C9C58BE}"/>
              </a:ext>
            </a:extLst>
          </p:cNvPr>
          <p:cNvSpPr txBox="1"/>
          <p:nvPr/>
        </p:nvSpPr>
        <p:spPr>
          <a:xfrm>
            <a:off x="7579753" y="6576274"/>
            <a:ext cx="461492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Quellenangaben </a:t>
            </a:r>
            <a:r>
              <a:rPr lang="nl-NL" sz="1200" dirty="0">
                <a:cs typeface="Calibri"/>
              </a:rPr>
              <a:t>| </a:t>
            </a:r>
            <a:r>
              <a:rPr lang="nl-NL" sz="1200" dirty="0">
                <a:cs typeface="Calibri"/>
                <a:hlinkClick r:id="rId4"/>
              </a:rPr>
              <a:t>Bild von Freepik</a:t>
            </a:r>
            <a:endParaRPr lang="nl-NL" dirty="0"/>
          </a:p>
        </p:txBody>
      </p:sp>
      <p:pic>
        <p:nvPicPr>
          <p:cNvPr id="7" name="Εικόνα 6" descr="Εικόνα που περιέχει ρουχισμός, παπούτσια, άτομο, ζωγραφιά&#10;&#10;Περιγραφή που δημιουργήθηκε αυτόματα">
            <a:extLst>
              <a:ext uri="{FF2B5EF4-FFF2-40B4-BE49-F238E27FC236}">
                <a16:creationId xmlns:a16="http://schemas.microsoft.com/office/drawing/2014/main" id="{2F3DFC22-D913-B4C9-E7EC-408EEEE812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308" y="1552574"/>
            <a:ext cx="4314825" cy="4314825"/>
          </a:xfrm>
          <a:prstGeom prst="rect">
            <a:avLst/>
          </a:prstGeom>
        </p:spPr>
      </p:pic>
    </p:spTree>
    <p:extLst>
      <p:ext uri="{BB962C8B-B14F-4D97-AF65-F5344CB8AC3E}">
        <p14:creationId xmlns:p14="http://schemas.microsoft.com/office/powerpoint/2010/main" val="3294316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35867-FACD-3296-287F-8CE70C01BC08}"/>
              </a:ext>
            </a:extLst>
          </p:cNvPr>
          <p:cNvSpPr>
            <a:spLocks noGrp="1"/>
          </p:cNvSpPr>
          <p:nvPr>
            <p:ph type="title"/>
          </p:nvPr>
        </p:nvSpPr>
        <p:spPr>
          <a:xfrm>
            <a:off x="182366" y="3120008"/>
            <a:ext cx="5543242" cy="605096"/>
          </a:xfrm>
        </p:spPr>
        <p:txBody>
          <a:bodyPr vert="horz" lIns="91440" tIns="45720" rIns="91440" bIns="45720" rtlCol="0" anchor="ctr">
            <a:noAutofit/>
          </a:bodyPr>
          <a:lstStyle/>
          <a:p>
            <a:pPr algn="ctr"/>
            <a:r>
              <a:rPr lang="nl-NL" sz="4400" dirty="0">
                <a:ea typeface="Adobe Gothic Std B"/>
              </a:rPr>
              <a:t>Interkulturelle Kommunikation</a:t>
            </a:r>
            <a:endParaRPr lang="nl-NL" dirty="0"/>
          </a:p>
        </p:txBody>
      </p:sp>
      <p:sp>
        <p:nvSpPr>
          <p:cNvPr id="4" name="Tekstvak 3">
            <a:extLst>
              <a:ext uri="{FF2B5EF4-FFF2-40B4-BE49-F238E27FC236}">
                <a16:creationId xmlns:a16="http://schemas.microsoft.com/office/drawing/2014/main" id="{A1FB5E8F-1378-EB5A-11B0-988F0449CCB1}"/>
              </a:ext>
            </a:extLst>
          </p:cNvPr>
          <p:cNvSpPr txBox="1"/>
          <p:nvPr/>
        </p:nvSpPr>
        <p:spPr>
          <a:xfrm>
            <a:off x="6391274" y="6553200"/>
            <a:ext cx="58007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a:cs typeface="Calibri"/>
                <a:hlinkClick r:id="rId3"/>
              </a:rPr>
              <a:t>Quelle: Bild</a:t>
            </a:r>
            <a:endParaRPr lang="nl-NL" sz="1200" err="1">
              <a:cs typeface="Calibri" panose="020F0502020204030204"/>
            </a:endParaRPr>
          </a:p>
        </p:txBody>
      </p:sp>
      <p:sp>
        <p:nvSpPr>
          <p:cNvPr id="5" name="Rectangle 9">
            <a:extLst>
              <a:ext uri="{FF2B5EF4-FFF2-40B4-BE49-F238E27FC236}">
                <a16:creationId xmlns:a16="http://schemas.microsoft.com/office/drawing/2014/main" id="{BAE84D08-0EC4-73E7-546C-C8E00FCD3B28}"/>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6" name="Rectangle 9">
            <a:extLst>
              <a:ext uri="{FF2B5EF4-FFF2-40B4-BE49-F238E27FC236}">
                <a16:creationId xmlns:a16="http://schemas.microsoft.com/office/drawing/2014/main" id="{BAE84D08-0EC4-73E7-546C-C8E00FCD3B28}"/>
              </a:ext>
            </a:extLst>
          </p:cNvPr>
          <p:cNvSpPr/>
          <p:nvPr/>
        </p:nvSpPr>
        <p:spPr>
          <a:xfrm>
            <a:off x="-5994" y="5939662"/>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8" name="Tekstvak 7">
            <a:extLst>
              <a:ext uri="{FF2B5EF4-FFF2-40B4-BE49-F238E27FC236}">
                <a16:creationId xmlns:a16="http://schemas.microsoft.com/office/drawing/2014/main" id="{7F12F8E8-1494-BCF6-C995-F311558367E2}"/>
              </a:ext>
            </a:extLst>
          </p:cNvPr>
          <p:cNvSpPr txBox="1"/>
          <p:nvPr/>
        </p:nvSpPr>
        <p:spPr>
          <a:xfrm>
            <a:off x="8411513" y="5661337"/>
            <a:ext cx="378316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4"/>
              </a:rPr>
              <a:t>Bild von Freepik</a:t>
            </a:r>
            <a:endParaRPr lang="nl-NL" sz="1200" dirty="0">
              <a:cs typeface="Calibri" panose="020F0502020204030204"/>
            </a:endParaRPr>
          </a:p>
        </p:txBody>
      </p:sp>
      <p:pic>
        <p:nvPicPr>
          <p:cNvPr id="9" name="Εικόνα 8" descr="Εικόνα που περιέχει κείμενο, clipart, εικονογράφηση, ρουχισμός&#10;&#10;Περιγραφή που δημιουργήθηκε αυτόματα">
            <a:extLst>
              <a:ext uri="{FF2B5EF4-FFF2-40B4-BE49-F238E27FC236}">
                <a16:creationId xmlns:a16="http://schemas.microsoft.com/office/drawing/2014/main" id="{85DCDE41-6EA7-BA45-B9FB-2E773C84227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196" b="7639"/>
          <a:stretch/>
        </p:blipFill>
        <p:spPr>
          <a:xfrm>
            <a:off x="5064875" y="999998"/>
            <a:ext cx="6136525" cy="4858004"/>
          </a:xfrm>
          <a:prstGeom prst="rect">
            <a:avLst/>
          </a:prstGeom>
        </p:spPr>
      </p:pic>
    </p:spTree>
    <p:extLst>
      <p:ext uri="{BB962C8B-B14F-4D97-AF65-F5344CB8AC3E}">
        <p14:creationId xmlns:p14="http://schemas.microsoft.com/office/powerpoint/2010/main" val="245115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A1A150-7B7D-B680-4C41-7F234FA5F3BE}"/>
              </a:ext>
            </a:extLst>
          </p:cNvPr>
          <p:cNvSpPr>
            <a:spLocks noGrp="1"/>
          </p:cNvSpPr>
          <p:nvPr>
            <p:ph type="title"/>
          </p:nvPr>
        </p:nvSpPr>
        <p:spPr/>
        <p:txBody>
          <a:bodyPr/>
          <a:lstStyle/>
          <a:p>
            <a:r>
              <a:rPr lang="nl-NL" err="1">
                <a:ea typeface="Adobe Gothic Std B"/>
              </a:rPr>
              <a:t>Interkulturelle Kommunikation </a:t>
            </a:r>
            <a:r>
              <a:rPr lang="nl-NL">
                <a:ea typeface="Adobe Gothic Std B"/>
              </a:rPr>
              <a:t>(1/4)</a:t>
            </a:r>
            <a:endParaRPr lang="nl-NL"/>
          </a:p>
        </p:txBody>
      </p:sp>
      <p:sp>
        <p:nvSpPr>
          <p:cNvPr id="4" name="Tekstvak 3">
            <a:extLst>
              <a:ext uri="{FF2B5EF4-FFF2-40B4-BE49-F238E27FC236}">
                <a16:creationId xmlns:a16="http://schemas.microsoft.com/office/drawing/2014/main" id="{5CD23905-5FAB-FD84-DBEE-ABBA54AA5079}"/>
              </a:ext>
            </a:extLst>
          </p:cNvPr>
          <p:cNvSpPr txBox="1"/>
          <p:nvPr/>
        </p:nvSpPr>
        <p:spPr>
          <a:xfrm>
            <a:off x="509789" y="1878169"/>
            <a:ext cx="480727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100" dirty="0">
                <a:ea typeface="+mn-lt"/>
                <a:cs typeface="+mn-lt"/>
              </a:rPr>
              <a:t>Es ist wichtig zu erkennen, dass Kommunikation für die Menschheit zwar unerlässlich ist, dass aber die Arten der Kommunikation in den verschiedenen Kulturen nicht völlig austauschbar sind.</a:t>
            </a:r>
            <a:endParaRPr lang="nl-NL" sz="2100" dirty="0">
              <a:ea typeface="Calibri"/>
              <a:cs typeface="Calibri"/>
            </a:endParaRPr>
          </a:p>
          <a:p>
            <a:endParaRPr lang="nl-NL" sz="2100" dirty="0">
              <a:ea typeface="+mn-lt"/>
              <a:cs typeface="+mn-lt"/>
            </a:endParaRPr>
          </a:p>
          <a:p>
            <a:r>
              <a:rPr lang="nl-NL" sz="2100" dirty="0">
                <a:ea typeface="+mn-lt"/>
                <a:cs typeface="+mn-lt"/>
              </a:rPr>
              <a:t>Kultur ist ein unglaublich breit gefächertes Phänomen, das sich in allen Bereichen der Umwelt wiederfindet: in Institutionen, in Gegenständen, die wir täglich benutzen, in der Art und Weise, wie sich Menschen verhalten, in Ideen und in Werten. </a:t>
            </a:r>
          </a:p>
        </p:txBody>
      </p:sp>
      <p:sp>
        <p:nvSpPr>
          <p:cNvPr id="6" name="Tijdelijke aanduiding voor inhoud 5">
            <a:extLst>
              <a:ext uri="{FF2B5EF4-FFF2-40B4-BE49-F238E27FC236}">
                <a16:creationId xmlns:a16="http://schemas.microsoft.com/office/drawing/2014/main" id="{DA15EBE3-4FF7-7D75-0122-C1A904568935}"/>
              </a:ext>
            </a:extLst>
          </p:cNvPr>
          <p:cNvSpPr>
            <a:spLocks noGrp="1"/>
          </p:cNvSpPr>
          <p:nvPr>
            <p:ph idx="1"/>
          </p:nvPr>
        </p:nvSpPr>
        <p:spPr>
          <a:xfrm>
            <a:off x="5932184" y="2846525"/>
            <a:ext cx="5852132" cy="3223922"/>
          </a:xfrm>
        </p:spPr>
        <p:txBody>
          <a:bodyPr vert="horz" lIns="91440" tIns="45720" rIns="91440" bIns="45720" rtlCol="0" anchor="t">
            <a:normAutofit lnSpcReduction="10000"/>
          </a:bodyPr>
          <a:lstStyle/>
          <a:p>
            <a:pPr marL="0" indent="0">
              <a:spcBef>
                <a:spcPts val="0"/>
              </a:spcBef>
              <a:spcAft>
                <a:spcPts val="0"/>
              </a:spcAft>
              <a:buNone/>
            </a:pPr>
            <a:r>
              <a:rPr lang="nl-NL" sz="2100" dirty="0">
                <a:ea typeface="Calibri"/>
                <a:cs typeface="Calibri"/>
              </a:rPr>
              <a:t>Aus diesem Grund beeinflusst die Kultur die Wahrnehmungen, Denkmuster, Urteile und Handlungen der Menschen. </a:t>
            </a:r>
          </a:p>
          <a:p>
            <a:pPr marL="0" indent="0">
              <a:buNone/>
            </a:pPr>
            <a:r>
              <a:rPr lang="nl-NL" sz="2100" dirty="0">
                <a:ea typeface="Calibri"/>
                <a:cs typeface="Calibri"/>
              </a:rPr>
              <a:t>Bei </a:t>
            </a:r>
            <a:r>
              <a:rPr lang="nl-NL" sz="2100" dirty="0" err="1">
                <a:ea typeface="Calibri"/>
                <a:cs typeface="Calibri"/>
              </a:rPr>
              <a:t>sozialen Interaktionen zeigt sich der Einfluss </a:t>
            </a:r>
            <a:r>
              <a:rPr lang="nl-NL" sz="2100" dirty="0">
                <a:ea typeface="Calibri"/>
                <a:cs typeface="Calibri"/>
              </a:rPr>
              <a:t>der Kultur in </a:t>
            </a:r>
            <a:r>
              <a:rPr lang="nl-NL" sz="2100" dirty="0" err="1">
                <a:ea typeface="Calibri"/>
                <a:cs typeface="Calibri"/>
              </a:rPr>
              <a:t>Begrüßungsritualen</a:t>
            </a:r>
            <a:r>
              <a:rPr lang="nl-NL" sz="2100" dirty="0">
                <a:ea typeface="Calibri"/>
                <a:cs typeface="Calibri"/>
              </a:rPr>
              <a:t>, </a:t>
            </a:r>
            <a:r>
              <a:rPr lang="nl-NL" sz="2100" dirty="0" err="1">
                <a:ea typeface="Calibri"/>
                <a:cs typeface="Calibri"/>
              </a:rPr>
              <a:t>Kleidung</a:t>
            </a:r>
            <a:r>
              <a:rPr lang="nl-NL" sz="2100" dirty="0">
                <a:ea typeface="Calibri"/>
                <a:cs typeface="Calibri"/>
              </a:rPr>
              <a:t>, Mimik, </a:t>
            </a:r>
            <a:r>
              <a:rPr lang="nl-NL" sz="2100" dirty="0" err="1">
                <a:ea typeface="Calibri"/>
                <a:cs typeface="Calibri"/>
              </a:rPr>
              <a:t>Körpersprache und Sprachgebrauch</a:t>
            </a:r>
            <a:r>
              <a:rPr lang="nl-NL" sz="2100" dirty="0">
                <a:ea typeface="Calibri"/>
                <a:cs typeface="Calibri"/>
              </a:rPr>
              <a:t>. Ein </a:t>
            </a:r>
            <a:r>
              <a:rPr lang="nl-NL" sz="2100" dirty="0" err="1">
                <a:ea typeface="Calibri"/>
                <a:cs typeface="Calibri"/>
              </a:rPr>
              <a:t>klares Beispiel dafür </a:t>
            </a:r>
            <a:r>
              <a:rPr lang="nl-NL" sz="2100" dirty="0">
                <a:ea typeface="Calibri"/>
                <a:cs typeface="Calibri"/>
              </a:rPr>
              <a:t>ist, </a:t>
            </a:r>
            <a:r>
              <a:rPr lang="nl-NL" sz="2100" dirty="0" err="1">
                <a:ea typeface="Calibri"/>
                <a:cs typeface="Calibri"/>
              </a:rPr>
              <a:t>dass einige </a:t>
            </a:r>
            <a:r>
              <a:rPr lang="nl-NL" sz="2100" dirty="0">
                <a:ea typeface="Calibri"/>
                <a:cs typeface="Calibri"/>
              </a:rPr>
              <a:t>Kulturen direkter </a:t>
            </a:r>
            <a:r>
              <a:rPr lang="nl-NL" sz="2100" dirty="0" err="1">
                <a:ea typeface="Calibri"/>
                <a:cs typeface="Calibri"/>
              </a:rPr>
              <a:t>kommunizieren</a:t>
            </a:r>
            <a:r>
              <a:rPr lang="nl-NL" sz="2100" dirty="0">
                <a:ea typeface="Calibri"/>
                <a:cs typeface="Calibri"/>
              </a:rPr>
              <a:t>, </a:t>
            </a:r>
            <a:r>
              <a:rPr lang="nl-NL" sz="2100" dirty="0" err="1">
                <a:ea typeface="Calibri"/>
                <a:cs typeface="Calibri"/>
              </a:rPr>
              <a:t>während andere </a:t>
            </a:r>
            <a:r>
              <a:rPr lang="nl-NL" sz="2100" dirty="0">
                <a:ea typeface="Calibri"/>
                <a:cs typeface="Calibri"/>
              </a:rPr>
              <a:t>eher indirekt sind </a:t>
            </a:r>
            <a:r>
              <a:rPr lang="nl-NL" sz="2100" dirty="0" err="1">
                <a:ea typeface="Calibri"/>
                <a:cs typeface="Calibri"/>
              </a:rPr>
              <a:t>und den Tonfall und das Schweigen nutzen, um die Botschaft zu vermitteln</a:t>
            </a:r>
            <a:r>
              <a:rPr lang="nl-NL" sz="2100" dirty="0">
                <a:ea typeface="Calibri"/>
                <a:cs typeface="Calibri"/>
              </a:rPr>
              <a:t>.</a:t>
            </a:r>
          </a:p>
          <a:p>
            <a:pPr marL="0" indent="0" algn="just">
              <a:buNone/>
            </a:pPr>
            <a:endParaRPr lang="nl-NL" sz="1300" dirty="0">
              <a:ea typeface="Calibri"/>
              <a:cs typeface="Calibri"/>
            </a:endParaRPr>
          </a:p>
          <a:p>
            <a:pPr marL="0" indent="0" algn="just">
              <a:buNone/>
            </a:pPr>
            <a:endParaRPr lang="nl-NL" sz="1800" dirty="0">
              <a:ea typeface="Calibri"/>
              <a:cs typeface="Calibri"/>
            </a:endParaRPr>
          </a:p>
          <a:p>
            <a:pPr marL="0" indent="0" algn="just">
              <a:buNone/>
            </a:pPr>
            <a:endParaRPr lang="nl-NL" sz="1800" dirty="0">
              <a:ea typeface="Calibri"/>
              <a:cs typeface="Calibri"/>
            </a:endParaRPr>
          </a:p>
          <a:p>
            <a:pPr marL="0" indent="0" algn="just">
              <a:buNone/>
            </a:pPr>
            <a:endParaRPr lang="nl-NL" sz="1800" dirty="0">
              <a:ea typeface="Calibri"/>
              <a:cs typeface="Calibri"/>
            </a:endParaRPr>
          </a:p>
        </p:txBody>
      </p:sp>
      <p:sp>
        <p:nvSpPr>
          <p:cNvPr id="9" name="Tekstvak 8">
            <a:extLst>
              <a:ext uri="{FF2B5EF4-FFF2-40B4-BE49-F238E27FC236}">
                <a16:creationId xmlns:a16="http://schemas.microsoft.com/office/drawing/2014/main" id="{596FEC6D-DCC4-0774-980C-35DC4522EDCB}"/>
              </a:ext>
            </a:extLst>
          </p:cNvPr>
          <p:cNvSpPr txBox="1"/>
          <p:nvPr/>
        </p:nvSpPr>
        <p:spPr>
          <a:xfrm>
            <a:off x="4413697" y="6578958"/>
            <a:ext cx="778098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ea typeface="Calibri" panose="020F0502020204030204"/>
                <a:cs typeface="Calibri" panose="020F0502020204030204"/>
                <a:hlinkClick r:id="rId3"/>
              </a:rPr>
              <a:t>Bild von pikisuperstar auf Freepik| </a:t>
            </a:r>
            <a:r>
              <a:rPr lang="nl-NL" sz="1200" dirty="0">
                <a:ea typeface="Calibri" panose="020F0502020204030204"/>
                <a:cs typeface="Calibri" panose="020F0502020204030204"/>
                <a:hlinkClick r:id="rId4"/>
              </a:rPr>
              <a:t>Quelle Informationen</a:t>
            </a:r>
            <a:endParaRPr lang="nl-NL" sz="1200" dirty="0">
              <a:ea typeface="Calibri" panose="020F0502020204030204"/>
              <a:cs typeface="Calibri" panose="020F0502020204030204"/>
            </a:endParaRPr>
          </a:p>
        </p:txBody>
      </p:sp>
      <p:pic>
        <p:nvPicPr>
          <p:cNvPr id="7" name="Εικόνα 6" descr="Εικόνα που περιέχει ρουχισμός, παπούτσια, άνδρας, τζιν παντελόνια&#10;&#10;Περιγραφή που δημιουργήθηκε αυτόματα">
            <a:extLst>
              <a:ext uri="{FF2B5EF4-FFF2-40B4-BE49-F238E27FC236}">
                <a16:creationId xmlns:a16="http://schemas.microsoft.com/office/drawing/2014/main" id="{9C5D925D-3F9E-88E3-D215-617FAD9F6B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4693" b="10139"/>
          <a:stretch/>
        </p:blipFill>
        <p:spPr>
          <a:xfrm>
            <a:off x="6524625" y="246179"/>
            <a:ext cx="4667250" cy="2338838"/>
          </a:xfrm>
          <a:prstGeom prst="rect">
            <a:avLst/>
          </a:prstGeom>
        </p:spPr>
      </p:pic>
    </p:spTree>
    <p:extLst>
      <p:ext uri="{BB962C8B-B14F-4D97-AF65-F5344CB8AC3E}">
        <p14:creationId xmlns:p14="http://schemas.microsoft.com/office/powerpoint/2010/main" val="1356452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DBB1C-F8E5-6F81-FBDD-4B3FC5CC792E}"/>
              </a:ext>
            </a:extLst>
          </p:cNvPr>
          <p:cNvSpPr>
            <a:spLocks noGrp="1"/>
          </p:cNvSpPr>
          <p:nvPr>
            <p:ph type="title"/>
          </p:nvPr>
        </p:nvSpPr>
        <p:spPr/>
        <p:txBody>
          <a:bodyPr>
            <a:normAutofit fontScale="90000"/>
          </a:bodyPr>
          <a:lstStyle/>
          <a:p>
            <a:r>
              <a:rPr lang="nl-NL" err="1">
                <a:ea typeface="Adobe Gothic Std B"/>
                <a:cs typeface="Calibri"/>
              </a:rPr>
              <a:t>Beispiele </a:t>
            </a:r>
            <a:r>
              <a:rPr lang="nl-NL" dirty="0">
                <a:ea typeface="Adobe Gothic Std B"/>
                <a:cs typeface="Calibri"/>
              </a:rPr>
              <a:t>für </a:t>
            </a:r>
            <a:r>
              <a:rPr lang="nl-NL" err="1">
                <a:ea typeface="Adobe Gothic Std B"/>
                <a:cs typeface="Calibri"/>
              </a:rPr>
              <a:t>Fehlinterpretationen </a:t>
            </a:r>
            <a:r>
              <a:rPr lang="nl-NL" dirty="0">
                <a:ea typeface="Adobe Gothic Std B"/>
                <a:cs typeface="Calibri"/>
              </a:rPr>
              <a:t>in der </a:t>
            </a:r>
            <a:r>
              <a:rPr lang="nl-NL" err="1">
                <a:ea typeface="Adobe Gothic Std B"/>
                <a:cs typeface="Calibri"/>
              </a:rPr>
              <a:t>interkulturellen Kommunikation </a:t>
            </a:r>
            <a:r>
              <a:rPr lang="nl-NL">
                <a:ea typeface="Adobe Gothic Std B"/>
                <a:cs typeface="Calibri"/>
              </a:rPr>
              <a:t>(2/4)</a:t>
            </a:r>
            <a:endParaRPr lang="nl-NL" err="1"/>
          </a:p>
        </p:txBody>
      </p:sp>
      <p:sp>
        <p:nvSpPr>
          <p:cNvPr id="3" name="Tijdelijke aanduiding voor inhoud 2">
            <a:extLst>
              <a:ext uri="{FF2B5EF4-FFF2-40B4-BE49-F238E27FC236}">
                <a16:creationId xmlns:a16="http://schemas.microsoft.com/office/drawing/2014/main" id="{DA1C4A42-FFAF-3FE6-EECF-E2A334B295BF}"/>
              </a:ext>
            </a:extLst>
          </p:cNvPr>
          <p:cNvSpPr>
            <a:spLocks noGrp="1"/>
          </p:cNvSpPr>
          <p:nvPr>
            <p:ph idx="1"/>
          </p:nvPr>
        </p:nvSpPr>
        <p:spPr>
          <a:xfrm>
            <a:off x="557999" y="1799999"/>
            <a:ext cx="10764101" cy="4865977"/>
          </a:xfrm>
        </p:spPr>
        <p:txBody>
          <a:bodyPr vert="horz" lIns="91440" tIns="45720" rIns="91440" bIns="45720" rtlCol="0" anchor="t">
            <a:normAutofit/>
          </a:bodyPr>
          <a:lstStyle/>
          <a:p>
            <a:r>
              <a:rPr lang="nl-NL" dirty="0">
                <a:ea typeface="Calibri"/>
                <a:cs typeface="Calibri"/>
              </a:rPr>
              <a:t>Die Bedeutung des Schweigens ist von Kultur zu Kultur unterschiedlich. In einigen kann es ein Zeichen von Respekt sein, zum Beispiel in China. In Australien hingegen wird Schweigen manchmal als Schüchternheit oder als Zeichen von Desinteresse empfunden.</a:t>
            </a:r>
            <a:endParaRPr lang="nl-NL" dirty="0"/>
          </a:p>
          <a:p>
            <a:r>
              <a:rPr lang="nl-NL" dirty="0">
                <a:ea typeface="Calibri"/>
                <a:cs typeface="Calibri"/>
              </a:rPr>
              <a:t>Ein englischer Geschäftsmann hat einen Brief an einen japanischen Geschäftsmann geschrieben, der übersetzt werden soll. Er verwendet den Satz </a:t>
            </a:r>
            <a:r>
              <a:rPr lang="nl-NL" i="1" dirty="0">
                <a:ea typeface="Calibri"/>
                <a:cs typeface="Calibri"/>
              </a:rPr>
              <a:t>"Ich frage mich, ob Sie eine Tagesordnung für unser Treffen vorbereiten würden"</a:t>
            </a:r>
            <a:r>
              <a:rPr lang="nl-NL" dirty="0">
                <a:ea typeface="Calibri"/>
                <a:cs typeface="Calibri"/>
              </a:rPr>
              <a:t>. Die Verwendung von </a:t>
            </a:r>
            <a:r>
              <a:rPr lang="nl-NL" i="1" dirty="0">
                <a:ea typeface="Calibri"/>
                <a:cs typeface="Calibri"/>
              </a:rPr>
              <a:t>"wonder" </a:t>
            </a:r>
            <a:r>
              <a:rPr lang="nl-NL" dirty="0">
                <a:ea typeface="Calibri"/>
                <a:cs typeface="Calibri"/>
              </a:rPr>
              <a:t>in diesem Satz bedeutet, dass man höflich darum bittet, etwas zu tun. Im Japanischen kann </a:t>
            </a:r>
            <a:r>
              <a:rPr lang="nl-NL" i="1" dirty="0">
                <a:ea typeface="Calibri"/>
                <a:cs typeface="Calibri"/>
              </a:rPr>
              <a:t>"wonder" </a:t>
            </a:r>
            <a:r>
              <a:rPr lang="nl-NL" dirty="0">
                <a:ea typeface="Calibri"/>
                <a:cs typeface="Calibri"/>
              </a:rPr>
              <a:t>jedoch mit </a:t>
            </a:r>
            <a:r>
              <a:rPr lang="nl-NL" i="1" dirty="0">
                <a:ea typeface="Calibri"/>
                <a:cs typeface="Calibri"/>
              </a:rPr>
              <a:t>"Zweifel" </a:t>
            </a:r>
            <a:r>
              <a:rPr lang="nl-NL" dirty="0">
                <a:ea typeface="Calibri"/>
                <a:cs typeface="Calibri"/>
              </a:rPr>
              <a:t>übersetzt werden</a:t>
            </a:r>
            <a:r>
              <a:rPr lang="nl-NL" i="1" dirty="0">
                <a:ea typeface="Calibri"/>
                <a:cs typeface="Calibri"/>
              </a:rPr>
              <a:t>. Dann würde der </a:t>
            </a:r>
            <a:r>
              <a:rPr lang="nl-NL" dirty="0">
                <a:ea typeface="Calibri"/>
                <a:cs typeface="Calibri"/>
              </a:rPr>
              <a:t>Satz </a:t>
            </a:r>
            <a:r>
              <a:rPr lang="nl-NL" i="1" dirty="0">
                <a:ea typeface="Calibri"/>
                <a:cs typeface="Calibri"/>
              </a:rPr>
              <a:t>"Wir bezweifeln, dass Sie eine Tagesordnung für unser Treffen vorbereiten würden" entstehen. </a:t>
            </a:r>
            <a:r>
              <a:rPr lang="nl-NL" dirty="0">
                <a:ea typeface="Calibri"/>
                <a:cs typeface="Calibri"/>
              </a:rPr>
              <a:t>Der gut gemeinte Satz verwandelt sich in einen Satz, der als unhöflich angesehen werden könnte. </a:t>
            </a:r>
            <a:endParaRPr lang="nl-NL" dirty="0">
              <a:cs typeface="Calibri"/>
            </a:endParaRPr>
          </a:p>
          <a:p>
            <a:pPr algn="just"/>
            <a:endParaRPr lang="nl-NL" dirty="0">
              <a:ea typeface="+mn-lt"/>
              <a:cs typeface="+mn-lt"/>
            </a:endParaRPr>
          </a:p>
        </p:txBody>
      </p:sp>
      <p:sp>
        <p:nvSpPr>
          <p:cNvPr id="5" name="Tekstvak 4">
            <a:extLst>
              <a:ext uri="{FF2B5EF4-FFF2-40B4-BE49-F238E27FC236}">
                <a16:creationId xmlns:a16="http://schemas.microsoft.com/office/drawing/2014/main" id="{EFB3D8C3-003F-A93A-29EF-58A70B493BB3}"/>
              </a:ext>
            </a:extLst>
          </p:cNvPr>
          <p:cNvSpPr txBox="1"/>
          <p:nvPr/>
        </p:nvSpPr>
        <p:spPr>
          <a:xfrm>
            <a:off x="4498730" y="6582507"/>
            <a:ext cx="769326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ea typeface="Calibri"/>
                <a:cs typeface="Calibri"/>
                <a:hlinkClick r:id="rId3"/>
              </a:rPr>
              <a:t>Informationen zur Quelle</a:t>
            </a:r>
            <a:endParaRPr lang="nl-NL" sz="1200" err="1">
              <a:ea typeface="Calibri" panose="020F0502020204030204"/>
              <a:cs typeface="Calibri" panose="020F0502020204030204"/>
            </a:endParaRPr>
          </a:p>
        </p:txBody>
      </p:sp>
    </p:spTree>
    <p:extLst>
      <p:ext uri="{BB962C8B-B14F-4D97-AF65-F5344CB8AC3E}">
        <p14:creationId xmlns:p14="http://schemas.microsoft.com/office/powerpoint/2010/main" val="1075590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9EB2E-753A-9ACC-22BF-5C5C948E90EB}"/>
              </a:ext>
            </a:extLst>
          </p:cNvPr>
          <p:cNvSpPr>
            <a:spLocks noGrp="1"/>
          </p:cNvSpPr>
          <p:nvPr>
            <p:ph type="title"/>
          </p:nvPr>
        </p:nvSpPr>
        <p:spPr/>
        <p:txBody>
          <a:bodyPr>
            <a:normAutofit fontScale="90000"/>
          </a:bodyPr>
          <a:lstStyle/>
          <a:p>
            <a:r>
              <a:rPr lang="nl-NL" err="1">
                <a:ea typeface="Adobe Gothic Std B"/>
                <a:cs typeface="Calibri"/>
              </a:rPr>
              <a:t>Beispiele </a:t>
            </a:r>
            <a:r>
              <a:rPr lang="nl-NL">
                <a:ea typeface="Adobe Gothic Std B"/>
                <a:cs typeface="Calibri"/>
              </a:rPr>
              <a:t>für </a:t>
            </a:r>
            <a:r>
              <a:rPr lang="nl-NL" err="1">
                <a:ea typeface="Adobe Gothic Std B"/>
                <a:cs typeface="Calibri"/>
              </a:rPr>
              <a:t>Fehlinterpretationen </a:t>
            </a:r>
            <a:r>
              <a:rPr lang="nl-NL">
                <a:ea typeface="Adobe Gothic Std B"/>
                <a:cs typeface="Calibri"/>
              </a:rPr>
              <a:t>in der </a:t>
            </a:r>
            <a:r>
              <a:rPr lang="nl-NL" err="1">
                <a:ea typeface="Adobe Gothic Std B"/>
                <a:cs typeface="Calibri"/>
              </a:rPr>
              <a:t>interkulturellen Kommunikation </a:t>
            </a:r>
            <a:r>
              <a:rPr lang="nl-NL">
                <a:ea typeface="Adobe Gothic Std B"/>
                <a:cs typeface="Calibri"/>
              </a:rPr>
              <a:t>(3/4)</a:t>
            </a:r>
            <a:endParaRPr lang="nl-NL" b="0">
              <a:ea typeface="Adobe Gothic Std B"/>
              <a:cs typeface="Calibri"/>
            </a:endParaRPr>
          </a:p>
          <a:p>
            <a:endParaRPr lang="nl-NL">
              <a:cs typeface="Calibri"/>
            </a:endParaRPr>
          </a:p>
        </p:txBody>
      </p:sp>
      <p:sp>
        <p:nvSpPr>
          <p:cNvPr id="3" name="Tijdelijke aanduiding voor inhoud 2">
            <a:extLst>
              <a:ext uri="{FF2B5EF4-FFF2-40B4-BE49-F238E27FC236}">
                <a16:creationId xmlns:a16="http://schemas.microsoft.com/office/drawing/2014/main" id="{D2A0ACC4-9B9F-F5F8-42F7-197FA900D1AE}"/>
              </a:ext>
            </a:extLst>
          </p:cNvPr>
          <p:cNvSpPr>
            <a:spLocks noGrp="1"/>
          </p:cNvSpPr>
          <p:nvPr>
            <p:ph idx="1"/>
          </p:nvPr>
        </p:nvSpPr>
        <p:spPr>
          <a:xfrm>
            <a:off x="557999" y="1799999"/>
            <a:ext cx="10037765" cy="4865977"/>
          </a:xfrm>
        </p:spPr>
        <p:txBody>
          <a:bodyPr vert="horz" lIns="91440" tIns="45720" rIns="91440" bIns="45720" rtlCol="0" anchor="t">
            <a:normAutofit/>
          </a:bodyPr>
          <a:lstStyle/>
          <a:p>
            <a:r>
              <a:rPr lang="nl-NL" dirty="0">
                <a:cs typeface="Calibri"/>
              </a:rPr>
              <a:t>Der angemessene Abstand für ein Gespräch mit einem Fremden unterscheidet sich von Kultur zu Kultur, und wenn jemand diese unausgesprochenen Normen missachtet, fühlen wir uns oft unwohl.</a:t>
            </a:r>
            <a:endParaRPr lang="en-US" dirty="0">
              <a:cs typeface="Calibri"/>
            </a:endParaRPr>
          </a:p>
          <a:p>
            <a:r>
              <a:rPr lang="nl-NL" dirty="0">
                <a:cs typeface="Calibri"/>
              </a:rPr>
              <a:t>Gesten und Blickkontakt können aussagekräftige, aber von Kultur zu Kultur unterschiedliche Botschaften vermitteln. Zum Beispiel: Araber, Lateinamerikaner und Südeuropäer halten direkten Augenkontakt mit ihren Gesprächspartnern, während Asiaten und Nordeuropäer dazu neigen, den Blick in die Ferne schweifen zu lassen oder den Augenkontakt gänzlich zu vermeiden. Wird der Blickkontakt zu lange gehalten, kann dies sogar als sexuelles Interesse interpretiert werden. </a:t>
            </a:r>
          </a:p>
        </p:txBody>
      </p:sp>
      <p:sp>
        <p:nvSpPr>
          <p:cNvPr id="4" name="Tekstvak 3">
            <a:extLst>
              <a:ext uri="{FF2B5EF4-FFF2-40B4-BE49-F238E27FC236}">
                <a16:creationId xmlns:a16="http://schemas.microsoft.com/office/drawing/2014/main" id="{54CAA205-4568-42D8-CE88-5106411AA69A}"/>
              </a:ext>
            </a:extLst>
          </p:cNvPr>
          <p:cNvSpPr txBox="1"/>
          <p:nvPr/>
        </p:nvSpPr>
        <p:spPr>
          <a:xfrm>
            <a:off x="9335022" y="6581119"/>
            <a:ext cx="28575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panose="020F0502020204030204"/>
                <a:hlinkClick r:id="rId3"/>
              </a:rPr>
              <a:t>Informationen zur Quelle</a:t>
            </a:r>
            <a:endParaRPr lang="nl-NL" sz="1200">
              <a:cs typeface="Calibri" panose="020F0502020204030204"/>
            </a:endParaRPr>
          </a:p>
        </p:txBody>
      </p:sp>
    </p:spTree>
    <p:extLst>
      <p:ext uri="{BB962C8B-B14F-4D97-AF65-F5344CB8AC3E}">
        <p14:creationId xmlns:p14="http://schemas.microsoft.com/office/powerpoint/2010/main" val="1640167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82DFF-E609-0734-D708-115EC504207C}"/>
              </a:ext>
            </a:extLst>
          </p:cNvPr>
          <p:cNvSpPr>
            <a:spLocks noGrp="1"/>
          </p:cNvSpPr>
          <p:nvPr>
            <p:ph type="title"/>
          </p:nvPr>
        </p:nvSpPr>
        <p:spPr/>
        <p:txBody>
          <a:bodyPr/>
          <a:lstStyle/>
          <a:p>
            <a:r>
              <a:rPr lang="nl-NL" dirty="0">
                <a:ea typeface="Adobe Gothic Std B"/>
                <a:cs typeface="Calibri"/>
              </a:rPr>
              <a:t>Wie man interkulturelle Fehlinterpretationen vermeidet (4/4)</a:t>
            </a:r>
            <a:endParaRPr lang="nl-NL" dirty="0"/>
          </a:p>
        </p:txBody>
      </p:sp>
      <p:sp>
        <p:nvSpPr>
          <p:cNvPr id="3" name="Tijdelijke aanduiding voor inhoud 2">
            <a:extLst>
              <a:ext uri="{FF2B5EF4-FFF2-40B4-BE49-F238E27FC236}">
                <a16:creationId xmlns:a16="http://schemas.microsoft.com/office/drawing/2014/main" id="{421A6B41-BC90-6675-37EE-07E8C457AF53}"/>
              </a:ext>
            </a:extLst>
          </p:cNvPr>
          <p:cNvSpPr>
            <a:spLocks noGrp="1"/>
          </p:cNvSpPr>
          <p:nvPr>
            <p:ph idx="1"/>
          </p:nvPr>
        </p:nvSpPr>
        <p:spPr>
          <a:xfrm>
            <a:off x="557999" y="1799999"/>
            <a:ext cx="6538126" cy="4865977"/>
          </a:xfrm>
        </p:spPr>
        <p:txBody>
          <a:bodyPr vert="horz" lIns="91440" tIns="45720" rIns="91440" bIns="45720" rtlCol="0" anchor="t">
            <a:normAutofit fontScale="92500"/>
          </a:bodyPr>
          <a:lstStyle/>
          <a:p>
            <a:pPr marL="0" indent="0">
              <a:buNone/>
            </a:pPr>
            <a:r>
              <a:rPr lang="nl-NL" sz="2100" dirty="0">
                <a:ea typeface="Calibri" panose="020F0502020204030204"/>
                <a:cs typeface="Calibri" panose="020F0502020204030204"/>
              </a:rPr>
              <a:t>Es gibt keine eindeutige Möglichkeit, interkulturelle Fehlinterpretationen gänzlich auszuschließen. Die Art und Weise, wie Menschen handeln und denken, ist durch ihre Kultur geprägt, und das lässt sich nur schwer ändern. </a:t>
            </a:r>
          </a:p>
          <a:p>
            <a:pPr marL="0" indent="0">
              <a:buNone/>
            </a:pPr>
            <a:r>
              <a:rPr lang="nl-NL" sz="2100" dirty="0">
                <a:ea typeface="Calibri" panose="020F0502020204030204"/>
                <a:cs typeface="Calibri" panose="020F0502020204030204"/>
              </a:rPr>
              <a:t>Um sie jedoch so weit wie möglich zu vermeiden, gibt es zwei wichtige Schritte, die zu unternehmen sind:</a:t>
            </a:r>
          </a:p>
          <a:p>
            <a:r>
              <a:rPr lang="nl-NL" sz="2100" b="1" dirty="0">
                <a:ea typeface="Calibri" panose="020F0502020204030204"/>
                <a:cs typeface="Calibri" panose="020F0502020204030204"/>
              </a:rPr>
              <a:t>Vertiefen Sie Ihr Wissen </a:t>
            </a:r>
            <a:r>
              <a:rPr lang="nl-NL" sz="2100" dirty="0">
                <a:ea typeface="Calibri" panose="020F0502020204030204"/>
                <a:cs typeface="Calibri" panose="020F0502020204030204"/>
              </a:rPr>
              <a:t>über andere Kulturen und deren Kommunikationsgewohnheiten, um sie besser zu verstehen.</a:t>
            </a:r>
            <a:endParaRPr lang="nl-NL" sz="1600" dirty="0"/>
          </a:p>
          <a:p>
            <a:r>
              <a:rPr lang="nl-NL" sz="2100" b="1" dirty="0">
                <a:ea typeface="Calibri" panose="020F0502020204030204"/>
                <a:cs typeface="Calibri" panose="020F0502020204030204"/>
              </a:rPr>
              <a:t>Sprechen Sie darüber</a:t>
            </a:r>
            <a:r>
              <a:rPr lang="nl-NL" sz="2100" dirty="0">
                <a:ea typeface="Calibri" panose="020F0502020204030204"/>
                <a:cs typeface="Calibri" panose="020F0502020204030204"/>
              </a:rPr>
              <a:t>. Wenn Sie die Tatsache ansprechen, dass es Probleme beim Dolmetschen geben könnte, schaffen Sie für sie und auch für Sie selbst die Möglichkeit, darüber zu sprechen. Zum Beispiel: Fragen Sie, ob Sie sie richtig verstanden haben, oder wiederholen Sie die Nachricht so, wie Sie sie verstanden haben.</a:t>
            </a:r>
          </a:p>
          <a:p>
            <a:pPr marL="0" indent="0">
              <a:buNone/>
            </a:pPr>
            <a:endParaRPr lang="nl-NL" sz="2100" dirty="0">
              <a:ea typeface="Calibri" panose="020F0502020204030204"/>
              <a:cs typeface="Calibri" panose="020F0502020204030204"/>
            </a:endParaRPr>
          </a:p>
        </p:txBody>
      </p:sp>
      <p:sp>
        <p:nvSpPr>
          <p:cNvPr id="6" name="Tekstvak 5">
            <a:extLst>
              <a:ext uri="{FF2B5EF4-FFF2-40B4-BE49-F238E27FC236}">
                <a16:creationId xmlns:a16="http://schemas.microsoft.com/office/drawing/2014/main" id="{3E39A1C2-5789-D3B7-5EAA-B92CD6FB5C8D}"/>
              </a:ext>
            </a:extLst>
          </p:cNvPr>
          <p:cNvSpPr txBox="1"/>
          <p:nvPr/>
        </p:nvSpPr>
        <p:spPr>
          <a:xfrm>
            <a:off x="6453553" y="6576645"/>
            <a:ext cx="574430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ea typeface="Calibri"/>
                <a:cs typeface="Calibri"/>
                <a:hlinkClick r:id="rId3"/>
              </a:rPr>
              <a:t>Bild von Freepik</a:t>
            </a:r>
            <a:endParaRPr lang="nl-NL" sz="1200" dirty="0">
              <a:ea typeface="Calibri" panose="020F0502020204030204"/>
              <a:cs typeface="Calibri" panose="020F0502020204030204"/>
            </a:endParaRPr>
          </a:p>
        </p:txBody>
      </p:sp>
      <p:pic>
        <p:nvPicPr>
          <p:cNvPr id="8" name="Εικόνα 7" descr="Εικόνα που περιέχει clipart, Κινούμενα σχέδια, εικονογράφηση, καρτούν&#10;&#10;Περιγραφή που δημιουργήθηκε αυτόματα">
            <a:extLst>
              <a:ext uri="{FF2B5EF4-FFF2-40B4-BE49-F238E27FC236}">
                <a16:creationId xmlns:a16="http://schemas.microsoft.com/office/drawing/2014/main" id="{C47043F7-C502-6B84-4F39-7649F20291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149" y="1799998"/>
            <a:ext cx="3944951" cy="3944951"/>
          </a:xfrm>
          <a:prstGeom prst="rect">
            <a:avLst/>
          </a:prstGeom>
        </p:spPr>
      </p:pic>
    </p:spTree>
    <p:extLst>
      <p:ext uri="{BB962C8B-B14F-4D97-AF65-F5344CB8AC3E}">
        <p14:creationId xmlns:p14="http://schemas.microsoft.com/office/powerpoint/2010/main" val="776328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en-GB">
                <a:ea typeface="Adobe Gothic Std B"/>
              </a:rPr>
              <a:t>Referenzen und weiterführende Literatur (1/2)</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endParaRPr lang="en-GB" sz="1800"/>
          </a:p>
          <a:p>
            <a:endParaRPr lang="en-GB" sz="1800"/>
          </a:p>
          <a:p>
            <a:endParaRPr lang="en-GB" sz="1800"/>
          </a:p>
        </p:txBody>
      </p:sp>
      <p:sp>
        <p:nvSpPr>
          <p:cNvPr id="4" name="Tekstvak 3">
            <a:extLst>
              <a:ext uri="{FF2B5EF4-FFF2-40B4-BE49-F238E27FC236}">
                <a16:creationId xmlns:a16="http://schemas.microsoft.com/office/drawing/2014/main" id="{55E73B31-6E64-1DF4-1D1E-62A5E923EE98}"/>
              </a:ext>
            </a:extLst>
          </p:cNvPr>
          <p:cNvSpPr txBox="1"/>
          <p:nvPr/>
        </p:nvSpPr>
        <p:spPr>
          <a:xfrm>
            <a:off x="557999" y="1799999"/>
            <a:ext cx="10051007" cy="353943"/>
          </a:xfrm>
          <a:prstGeom prst="rect">
            <a:avLst/>
          </a:prstGeom>
        </p:spPr>
        <p:txBody>
          <a:bodyPr wrap="square" lIns="91440" tIns="45720" rIns="91440" bIns="45720" rtlCol="0" anchor="t">
            <a:spAutoFit/>
          </a:bodyPr>
          <a:lstStyle/>
          <a:p>
            <a:endParaRPr lang="nl-NL" sz="1700" dirty="0">
              <a:cs typeface="Times New Roman"/>
            </a:endParaRPr>
          </a:p>
        </p:txBody>
      </p:sp>
      <p:sp>
        <p:nvSpPr>
          <p:cNvPr id="6" name="Tijdelijke aanduiding voor inhoud 2">
            <a:extLst>
              <a:ext uri="{FF2B5EF4-FFF2-40B4-BE49-F238E27FC236}">
                <a16:creationId xmlns:a16="http://schemas.microsoft.com/office/drawing/2014/main" id="{E09056AF-2F03-E93F-6110-18C85DBEBFD6}"/>
              </a:ext>
            </a:extLst>
          </p:cNvPr>
          <p:cNvSpPr txBox="1">
            <a:spLocks/>
          </p:cNvSpPr>
          <p:nvPr/>
        </p:nvSpPr>
        <p:spPr>
          <a:xfrm>
            <a:off x="557999" y="1714139"/>
            <a:ext cx="10960751" cy="4865977"/>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nl-NL" sz="1700" b="1" dirty="0">
                <a:latin typeface="Calibri"/>
                <a:cs typeface="Calibri"/>
              </a:rPr>
              <a:t>Die Leitlinien des COSTAID-Projekts auf </a:t>
            </a:r>
            <a:r>
              <a:rPr lang="nl-NL" sz="1700" b="1" u="sng" dirty="0">
                <a:solidFill>
                  <a:srgbClr val="0563C1"/>
                </a:solidFill>
                <a:latin typeface="Calibri"/>
                <a:cs typeface="Calibri"/>
                <a:hlinkClick r:id="rId3"/>
              </a:rPr>
              <a:t>costaid.eu</a:t>
            </a:r>
            <a:r>
              <a:rPr lang="nl-NL" sz="1700" b="1" dirty="0">
                <a:latin typeface="Calibri"/>
                <a:cs typeface="Calibri"/>
              </a:rPr>
              <a:t>, auf denen diese Folien beruhen.</a:t>
            </a:r>
          </a:p>
          <a:p>
            <a:pPr>
              <a:spcBef>
                <a:spcPts val="0"/>
              </a:spcBef>
              <a:spcAft>
                <a:spcPts val="0"/>
              </a:spcAft>
            </a:pPr>
            <a:endParaRPr lang="nl-NL" sz="1700" dirty="0">
              <a:latin typeface="Calibri"/>
              <a:cs typeface="Calibri"/>
            </a:endParaRPr>
          </a:p>
          <a:p>
            <a:pPr>
              <a:spcBef>
                <a:spcPts val="0"/>
              </a:spcBef>
              <a:spcAft>
                <a:spcPts val="0"/>
              </a:spcAft>
            </a:pPr>
            <a:r>
              <a:rPr lang="nl-NL" sz="1700" dirty="0">
                <a:cs typeface="Calibri"/>
              </a:rPr>
              <a:t>Engdahl, E., &amp; Lidskog, R. (2012). Risk, communication and trust: Towards an emotional understanding of trust. </a:t>
            </a:r>
            <a:r>
              <a:rPr lang="nl-NL" sz="1700" i="1" dirty="0">
                <a:cs typeface="Calibri"/>
              </a:rPr>
              <a:t>Public Understanding of Science</a:t>
            </a:r>
            <a:r>
              <a:rPr lang="nl-NL" sz="1700" dirty="0">
                <a:cs typeface="Calibri"/>
              </a:rPr>
              <a:t>, </a:t>
            </a:r>
            <a:r>
              <a:rPr lang="nl-NL" sz="1700" i="1" dirty="0">
                <a:cs typeface="Calibri"/>
              </a:rPr>
              <a:t>23</a:t>
            </a:r>
            <a:r>
              <a:rPr lang="nl-NL" sz="1700" dirty="0">
                <a:cs typeface="Calibri"/>
              </a:rPr>
              <a:t>(6), 703–717. </a:t>
            </a:r>
            <a:r>
              <a:rPr lang="nl-NL" sz="1700" dirty="0">
                <a:solidFill>
                  <a:srgbClr val="0563C1"/>
                </a:solidFill>
                <a:cs typeface="Calibri"/>
                <a:hlinkClick r:id="rId4"/>
              </a:rPr>
              <a:t>https://doi.org/10.1177/0963662512460953</a:t>
            </a:r>
            <a:endParaRPr lang="nl-NL" sz="1700" dirty="0">
              <a:solidFill>
                <a:srgbClr val="000000"/>
              </a:solidFill>
              <a:cs typeface="Calibri"/>
            </a:endParaRPr>
          </a:p>
          <a:p>
            <a:pPr>
              <a:spcBef>
                <a:spcPts val="0"/>
              </a:spcBef>
              <a:spcAft>
                <a:spcPts val="0"/>
              </a:spcAft>
            </a:pPr>
            <a:endParaRPr lang="nl-NL" sz="1700" dirty="0">
              <a:solidFill>
                <a:srgbClr val="000000"/>
              </a:solidFill>
              <a:cs typeface="Calibri"/>
            </a:endParaRPr>
          </a:p>
          <a:p>
            <a:pPr>
              <a:spcBef>
                <a:spcPts val="0"/>
              </a:spcBef>
              <a:spcAft>
                <a:spcPts val="0"/>
              </a:spcAft>
            </a:pPr>
            <a:r>
              <a:rPr lang="nl-NL" sz="1700" dirty="0">
                <a:solidFill>
                  <a:srgbClr val="000000"/>
                </a:solidFill>
                <a:cs typeface="Calibri"/>
              </a:rPr>
              <a:t>Gibson, C. B., &amp; Cohen, S. G. (2003). Virtual teams that work : creating conditions for virtual team effectiveness. In </a:t>
            </a:r>
            <a:r>
              <a:rPr lang="nl-NL" sz="1700" i="1" dirty="0">
                <a:solidFill>
                  <a:srgbClr val="000000"/>
                </a:solidFill>
                <a:cs typeface="Calibri"/>
              </a:rPr>
              <a:t>Jossey-Bass eBooks</a:t>
            </a:r>
            <a:r>
              <a:rPr lang="nl-NL" sz="1700" dirty="0">
                <a:solidFill>
                  <a:srgbClr val="000000"/>
                </a:solidFill>
                <a:cs typeface="Calibri"/>
              </a:rPr>
              <a:t>. </a:t>
            </a:r>
            <a:r>
              <a:rPr lang="nl-NL" sz="1700" dirty="0">
                <a:solidFill>
                  <a:srgbClr val="0563C1"/>
                </a:solidFill>
                <a:cs typeface="Calibri"/>
                <a:hlinkClick r:id="rId5"/>
              </a:rPr>
              <a:t>https://ci.nii.ac.jp/ncid/BA62890363</a:t>
            </a:r>
            <a:endParaRPr lang="nl-NL" sz="1700" dirty="0">
              <a:cs typeface="Calibri"/>
            </a:endParaRPr>
          </a:p>
          <a:p>
            <a:pPr>
              <a:spcBef>
                <a:spcPts val="0"/>
              </a:spcBef>
              <a:spcAft>
                <a:spcPts val="0"/>
              </a:spcAft>
            </a:pPr>
            <a:endParaRPr lang="nl-NL" sz="1700" dirty="0">
              <a:cs typeface="Calibri"/>
            </a:endParaRPr>
          </a:p>
          <a:p>
            <a:pPr>
              <a:spcBef>
                <a:spcPts val="0"/>
              </a:spcBef>
              <a:spcAft>
                <a:spcPts val="0"/>
              </a:spcAft>
            </a:pPr>
            <a:r>
              <a:rPr lang="nl-NL" sz="1700" dirty="0">
                <a:cs typeface="Calibri"/>
              </a:rPr>
              <a:t>Jamison, I. (2017). Essentials of Dialogue: Guidance and activities for teaching and practising dialogue with young people. In </a:t>
            </a:r>
            <a:r>
              <a:rPr lang="nl-NL" sz="1700" i="1" dirty="0">
                <a:cs typeface="Calibri"/>
              </a:rPr>
              <a:t>Tony Blair Institute for Global Change</a:t>
            </a:r>
            <a:r>
              <a:rPr lang="nl-NL" sz="1700" dirty="0">
                <a:cs typeface="Calibri"/>
              </a:rPr>
              <a:t>. Tony Blair Institute of Global Change. </a:t>
            </a:r>
            <a:r>
              <a:rPr lang="nl-NL" sz="1700" dirty="0">
                <a:solidFill>
                  <a:srgbClr val="0563C1"/>
                </a:solidFill>
                <a:cs typeface="Calibri"/>
                <a:hlinkClick r:id="rId6"/>
              </a:rPr>
              <a:t>https://www.institute.global/insights/public-services/essentials-dialogue</a:t>
            </a:r>
            <a:endParaRPr lang="nl-NL" sz="1700" dirty="0">
              <a:solidFill>
                <a:srgbClr val="0563C1"/>
              </a:solidFill>
              <a:cs typeface="Calibri"/>
            </a:endParaRPr>
          </a:p>
          <a:p>
            <a:pPr>
              <a:spcBef>
                <a:spcPts val="0"/>
              </a:spcBef>
              <a:spcAft>
                <a:spcPts val="0"/>
              </a:spcAft>
            </a:pPr>
            <a:endParaRPr lang="nl-NL" sz="1200" dirty="0">
              <a:solidFill>
                <a:srgbClr val="0563C1"/>
              </a:solidFill>
              <a:latin typeface="Times New Roman"/>
              <a:cs typeface="Times New Roman"/>
            </a:endParaRPr>
          </a:p>
          <a:p>
            <a:pPr>
              <a:spcBef>
                <a:spcPts val="0"/>
              </a:spcBef>
              <a:spcAft>
                <a:spcPts val="0"/>
              </a:spcAft>
            </a:pPr>
            <a:r>
              <a:rPr lang="nl-NL" sz="1700" dirty="0">
                <a:cs typeface="Times New Roman"/>
              </a:rPr>
              <a:t>Jones, A., &amp; Draper, S. (n.d.). </a:t>
            </a:r>
            <a:r>
              <a:rPr lang="nl-NL" sz="1700" i="1" dirty="0">
                <a:cs typeface="Times New Roman"/>
              </a:rPr>
              <a:t>Helpsheet Giblin Eunson Library: intercultural Communication 2 [Online forum post]</a:t>
            </a:r>
            <a:r>
              <a:rPr lang="nl-NL" sz="1700" dirty="0">
                <a:cs typeface="Times New Roman"/>
              </a:rPr>
              <a:t>. The University of Melbourne: Faculty of Business &amp; Economics. </a:t>
            </a:r>
            <a:r>
              <a:rPr lang="nl-NL" sz="1700" dirty="0">
                <a:solidFill>
                  <a:srgbClr val="0563C1"/>
                </a:solidFill>
                <a:cs typeface="Times New Roman"/>
                <a:hlinkClick r:id="rId7"/>
              </a:rPr>
              <a:t>https://library.unimelb.edu.au/__data/assets/pdf_file/0003/1924095/Intercultural_Communication2.pdf</a:t>
            </a:r>
            <a:endParaRPr lang="nl-NL" sz="1700" dirty="0">
              <a:solidFill>
                <a:srgbClr val="0563C1"/>
              </a:solidFill>
              <a:cs typeface="Calibri"/>
            </a:endParaRPr>
          </a:p>
          <a:p>
            <a:pPr>
              <a:spcBef>
                <a:spcPts val="0"/>
              </a:spcBef>
              <a:spcAft>
                <a:spcPts val="0"/>
              </a:spcAft>
            </a:pPr>
            <a:endParaRPr lang="nl-NL" sz="1700" dirty="0">
              <a:solidFill>
                <a:srgbClr val="0563C1"/>
              </a:solidFill>
              <a:cs typeface="Calibri"/>
            </a:endParaRPr>
          </a:p>
          <a:p>
            <a:pPr>
              <a:spcBef>
                <a:spcPts val="0"/>
              </a:spcBef>
              <a:spcAft>
                <a:spcPts val="0"/>
              </a:spcAft>
            </a:pPr>
            <a:endParaRPr lang="nl-NL" sz="1700" dirty="0">
              <a:cs typeface="Calibri"/>
            </a:endParaRPr>
          </a:p>
          <a:p>
            <a:pPr>
              <a:spcBef>
                <a:spcPts val="0"/>
              </a:spcBef>
              <a:spcAft>
                <a:spcPts val="0"/>
              </a:spcAft>
            </a:pPr>
            <a:endParaRPr lang="nl-NL" sz="1700" dirty="0">
              <a:solidFill>
                <a:srgbClr val="000000"/>
              </a:solidFill>
              <a:cs typeface="Calibri"/>
            </a:endParaRPr>
          </a:p>
          <a:p>
            <a:pPr>
              <a:spcBef>
                <a:spcPts val="0"/>
              </a:spcBef>
              <a:spcAft>
                <a:spcPts val="0"/>
              </a:spcAft>
            </a:pPr>
            <a:endParaRPr lang="nl-NL" sz="1700" dirty="0">
              <a:latin typeface="Calibri"/>
              <a:cs typeface="Calibri"/>
            </a:endParaRPr>
          </a:p>
          <a:p>
            <a:pPr>
              <a:spcBef>
                <a:spcPts val="0"/>
              </a:spcBef>
              <a:spcAft>
                <a:spcPts val="0"/>
              </a:spcAft>
            </a:pPr>
            <a:endParaRPr lang="nl-NL" sz="1700" dirty="0">
              <a:solidFill>
                <a:srgbClr val="000000"/>
              </a:solidFill>
              <a:latin typeface="Calibri"/>
              <a:cs typeface="Calibri"/>
            </a:endParaRPr>
          </a:p>
          <a:p>
            <a:pPr>
              <a:spcBef>
                <a:spcPts val="0"/>
              </a:spcBef>
              <a:spcAft>
                <a:spcPts val="0"/>
              </a:spcAft>
            </a:pPr>
            <a:endParaRPr lang="nl-NL" sz="1700" dirty="0">
              <a:latin typeface="Calibri"/>
              <a:cs typeface="Calibri"/>
            </a:endParaRPr>
          </a:p>
          <a:p>
            <a:pPr>
              <a:spcBef>
                <a:spcPts val="0"/>
              </a:spcBef>
              <a:spcAft>
                <a:spcPts val="0"/>
              </a:spcAft>
            </a:pPr>
            <a:endParaRPr lang="nl-NL" sz="1700" dirty="0">
              <a:solidFill>
                <a:srgbClr val="0563C1"/>
              </a:solidFill>
              <a:latin typeface="Calibri"/>
              <a:cs typeface="Times New Roman"/>
            </a:endParaRPr>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B71A2-9E47-9AAE-A891-497422DEDDC0}"/>
              </a:ext>
            </a:extLst>
          </p:cNvPr>
          <p:cNvSpPr>
            <a:spLocks noGrp="1"/>
          </p:cNvSpPr>
          <p:nvPr>
            <p:ph type="title"/>
          </p:nvPr>
        </p:nvSpPr>
        <p:spPr/>
        <p:txBody>
          <a:bodyPr/>
          <a:lstStyle/>
          <a:p>
            <a:r>
              <a:rPr lang="nl-NL" err="1">
                <a:ea typeface="Adobe Gothic Std B"/>
                <a:cs typeface="Calibri"/>
              </a:rPr>
              <a:t>Referenzen und weiterführende </a:t>
            </a:r>
            <a:r>
              <a:rPr lang="nl-NL">
                <a:ea typeface="Adobe Gothic Std B"/>
                <a:cs typeface="Calibri"/>
              </a:rPr>
              <a:t>Literatur (2/2)</a:t>
            </a:r>
            <a:endParaRPr lang="nl-NL"/>
          </a:p>
        </p:txBody>
      </p:sp>
      <p:sp>
        <p:nvSpPr>
          <p:cNvPr id="3" name="Tijdelijke aanduiding voor inhoud 2">
            <a:extLst>
              <a:ext uri="{FF2B5EF4-FFF2-40B4-BE49-F238E27FC236}">
                <a16:creationId xmlns:a16="http://schemas.microsoft.com/office/drawing/2014/main" id="{28D57666-4ECE-CAD6-C1E0-EA42B2C09B01}"/>
              </a:ext>
            </a:extLst>
          </p:cNvPr>
          <p:cNvSpPr>
            <a:spLocks noGrp="1"/>
          </p:cNvSpPr>
          <p:nvPr>
            <p:ph idx="1"/>
          </p:nvPr>
        </p:nvSpPr>
        <p:spPr>
          <a:xfrm>
            <a:off x="557999" y="1799999"/>
            <a:ext cx="10960751" cy="4865977"/>
          </a:xfrm>
        </p:spPr>
        <p:txBody>
          <a:bodyPr vert="horz" lIns="91440" tIns="45720" rIns="91440" bIns="45720" rtlCol="0" anchor="t">
            <a:normAutofit/>
          </a:bodyPr>
          <a:lstStyle/>
          <a:p>
            <a:pPr>
              <a:spcBef>
                <a:spcPts val="0"/>
              </a:spcBef>
              <a:spcAft>
                <a:spcPts val="0"/>
              </a:spcAft>
            </a:pPr>
            <a:r>
              <a:rPr lang="nl-NL" sz="1700" dirty="0">
                <a:cs typeface="Calibri"/>
              </a:rPr>
              <a:t>Renn, O., &amp; Levine, D. (1991). Credibility and trust in risk communication. In </a:t>
            </a:r>
            <a:r>
              <a:rPr lang="nl-NL" sz="1700" i="1" dirty="0">
                <a:cs typeface="Calibri"/>
              </a:rPr>
              <a:t>Springer eBooks</a:t>
            </a:r>
            <a:r>
              <a:rPr lang="nl-NL" sz="1700" dirty="0">
                <a:cs typeface="Calibri"/>
              </a:rPr>
              <a:t> (pp. 175–217). </a:t>
            </a:r>
            <a:r>
              <a:rPr lang="nl-NL" sz="1700" u="sng" dirty="0">
                <a:solidFill>
                  <a:srgbClr val="0563C1"/>
                </a:solidFill>
                <a:cs typeface="Calibri"/>
                <a:hlinkClick r:id="rId3"/>
              </a:rPr>
              <a:t>https://doi.org/10.1007/978-94-009-1952-5_10</a:t>
            </a:r>
            <a:endParaRPr lang="nl-NL" sz="1700" dirty="0">
              <a:cs typeface="Calibri"/>
            </a:endParaRPr>
          </a:p>
          <a:p>
            <a:pPr>
              <a:spcBef>
                <a:spcPts val="0"/>
              </a:spcBef>
              <a:spcAft>
                <a:spcPts val="0"/>
              </a:spcAft>
            </a:pPr>
            <a:endParaRPr lang="nl-NL" sz="1700" dirty="0">
              <a:cs typeface="Calibri"/>
            </a:endParaRPr>
          </a:p>
          <a:p>
            <a:pPr>
              <a:spcBef>
                <a:spcPts val="0"/>
              </a:spcBef>
              <a:spcAft>
                <a:spcPts val="0"/>
              </a:spcAft>
            </a:pPr>
            <a:r>
              <a:rPr lang="nl-NL" sz="1700" dirty="0">
                <a:cs typeface="Calibri"/>
              </a:rPr>
              <a:t>Roca, E., Meridio, G., Gómez, A., &amp; Rodríguez-Oramas, A. (2022). Egalitarian dialogue enriches both social impact and research methodologies. </a:t>
            </a:r>
            <a:r>
              <a:rPr lang="nl-NL" sz="1700" i="1" dirty="0">
                <a:cs typeface="Calibri"/>
              </a:rPr>
              <a:t>International Journal of Qualitative Methods</a:t>
            </a:r>
            <a:r>
              <a:rPr lang="nl-NL" sz="1700" dirty="0">
                <a:cs typeface="Calibri"/>
              </a:rPr>
              <a:t>, </a:t>
            </a:r>
            <a:r>
              <a:rPr lang="nl-NL" sz="1700" i="1" dirty="0">
                <a:cs typeface="Calibri"/>
              </a:rPr>
              <a:t>21</a:t>
            </a:r>
            <a:r>
              <a:rPr lang="nl-NL" sz="1700" dirty="0">
                <a:cs typeface="Calibri"/>
              </a:rPr>
              <a:t>, 160940692210744. </a:t>
            </a:r>
            <a:r>
              <a:rPr lang="nl-NL" sz="1700" u="sng" dirty="0">
                <a:solidFill>
                  <a:srgbClr val="0563C1"/>
                </a:solidFill>
                <a:cs typeface="Calibri"/>
                <a:hlinkClick r:id="rId4"/>
              </a:rPr>
              <a:t>https://doi.org/10.1177/16094069221074442</a:t>
            </a:r>
            <a:endParaRPr lang="nl-NL" sz="1700" dirty="0">
              <a:cs typeface="Times New Roman"/>
            </a:endParaRPr>
          </a:p>
          <a:p>
            <a:pPr>
              <a:spcBef>
                <a:spcPts val="0"/>
              </a:spcBef>
              <a:spcAft>
                <a:spcPts val="0"/>
              </a:spcAft>
            </a:pPr>
            <a:endParaRPr lang="nl-NL" sz="1700" dirty="0">
              <a:cs typeface="Times New Roman"/>
            </a:endParaRPr>
          </a:p>
          <a:p>
            <a:pPr>
              <a:spcBef>
                <a:spcPts val="0"/>
              </a:spcBef>
              <a:spcAft>
                <a:spcPts val="0"/>
              </a:spcAft>
            </a:pPr>
            <a:r>
              <a:rPr lang="nl-NL" sz="1700" dirty="0">
                <a:cs typeface="Times New Roman"/>
              </a:rPr>
              <a:t>Thomas, A., Kinast, E., &amp; Schroll-Machl, S. (2010). </a:t>
            </a:r>
            <a:r>
              <a:rPr lang="nl-NL" sz="1700" i="1" dirty="0">
                <a:cs typeface="Times New Roman"/>
              </a:rPr>
              <a:t>Handbook of Intercultural Communication and Cooperation</a:t>
            </a:r>
            <a:r>
              <a:rPr lang="nl-NL" sz="1700" dirty="0">
                <a:cs typeface="Times New Roman"/>
              </a:rPr>
              <a:t>. </a:t>
            </a:r>
            <a:r>
              <a:rPr lang="nl-NL" sz="1700" dirty="0">
                <a:solidFill>
                  <a:srgbClr val="0563C1"/>
                </a:solidFill>
                <a:cs typeface="Times New Roman"/>
                <a:hlinkClick r:id="rId5"/>
              </a:rPr>
              <a:t>https://doi.org/10.13109/9783666403279</a:t>
            </a:r>
            <a:endParaRPr lang="nl-NL" sz="1700" dirty="0">
              <a:cs typeface="Calibri"/>
            </a:endParaRPr>
          </a:p>
          <a:p>
            <a:pPr>
              <a:spcBef>
                <a:spcPts val="0"/>
              </a:spcBef>
              <a:spcAft>
                <a:spcPts val="0"/>
              </a:spcAft>
            </a:pPr>
            <a:endParaRPr lang="nl-NL" sz="1700" dirty="0">
              <a:cs typeface="Times New Roman"/>
            </a:endParaRPr>
          </a:p>
          <a:p>
            <a:pPr>
              <a:spcBef>
                <a:spcPts val="0"/>
              </a:spcBef>
              <a:spcAft>
                <a:spcPts val="0"/>
              </a:spcAft>
            </a:pPr>
            <a:r>
              <a:rPr lang="nl-NL" sz="1700" dirty="0">
                <a:cs typeface="Times New Roman"/>
              </a:rPr>
              <a:t>Unesco. (2016). </a:t>
            </a:r>
            <a:r>
              <a:rPr lang="nl-NL" sz="1700" i="1" dirty="0">
                <a:cs typeface="Times New Roman"/>
              </a:rPr>
              <a:t>A Teacher’s Guide on the Prevention of Violent Extremism</a:t>
            </a:r>
            <a:r>
              <a:rPr lang="nl-NL" sz="1700" dirty="0">
                <a:cs typeface="Times New Roman"/>
              </a:rPr>
              <a:t>. United Nations Educational, Scientific and Cultural Organization. </a:t>
            </a:r>
            <a:r>
              <a:rPr lang="nl-NL" sz="1700" dirty="0">
                <a:solidFill>
                  <a:srgbClr val="0563C1"/>
                </a:solidFill>
                <a:cs typeface="Times New Roman"/>
                <a:hlinkClick r:id="rId6"/>
              </a:rPr>
              <a:t>https://doi.org/10.54675/xrjk7971</a:t>
            </a:r>
            <a:endParaRPr lang="nl-NL" sz="1700" dirty="0">
              <a:cs typeface="Calibri"/>
            </a:endParaRPr>
          </a:p>
          <a:p>
            <a:pPr>
              <a:spcBef>
                <a:spcPts val="0"/>
              </a:spcBef>
              <a:spcAft>
                <a:spcPts val="0"/>
              </a:spcAft>
            </a:pPr>
            <a:endParaRPr lang="nl-NL" sz="1700" dirty="0">
              <a:cs typeface="Times New Roman"/>
            </a:endParaRPr>
          </a:p>
          <a:p>
            <a:pPr>
              <a:spcBef>
                <a:spcPts val="0"/>
              </a:spcBef>
              <a:spcAft>
                <a:spcPts val="0"/>
              </a:spcAft>
            </a:pPr>
            <a:r>
              <a:rPr lang="nl-NL" sz="1700" dirty="0">
                <a:cs typeface="Times New Roman"/>
              </a:rPr>
              <a:t>Walton, D. (2010). A dialogue model of belief. </a:t>
            </a:r>
            <a:r>
              <a:rPr lang="nl-NL" sz="1700" i="1" dirty="0">
                <a:cs typeface="Times New Roman"/>
              </a:rPr>
              <a:t>Argument &amp; Computation</a:t>
            </a:r>
            <a:r>
              <a:rPr lang="nl-NL" sz="1700" dirty="0">
                <a:cs typeface="Times New Roman"/>
              </a:rPr>
              <a:t>, </a:t>
            </a:r>
            <a:r>
              <a:rPr lang="nl-NL" sz="1700" i="1" dirty="0">
                <a:cs typeface="Times New Roman"/>
              </a:rPr>
              <a:t>1</a:t>
            </a:r>
            <a:r>
              <a:rPr lang="nl-NL" sz="1700" dirty="0">
                <a:cs typeface="Times New Roman"/>
              </a:rPr>
              <a:t>(1), 23–46. </a:t>
            </a:r>
            <a:r>
              <a:rPr lang="nl-NL" sz="1700">
                <a:cs typeface="Times New Roman"/>
                <a:hlinkClick r:id="rId7"/>
              </a:rPr>
              <a:t>https://doi.org/10.1080/19462160903494576</a:t>
            </a:r>
            <a:endParaRPr lang="nl-NL" sz="1700">
              <a:cs typeface="Calibri"/>
            </a:endParaRPr>
          </a:p>
        </p:txBody>
      </p:sp>
    </p:spTree>
    <p:extLst>
      <p:ext uri="{BB962C8B-B14F-4D97-AF65-F5344CB8AC3E}">
        <p14:creationId xmlns:p14="http://schemas.microsoft.com/office/powerpoint/2010/main" val="2391910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en-US" sz="5400"/>
              <a:t>Module</a:t>
            </a:r>
            <a:endParaRPr lang="el-GR" sz="5400"/>
          </a:p>
        </p:txBody>
      </p:sp>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3048549"/>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 xmlns:a16="http://schemas.microsoft.com/office/drawing/2014/main" xmlns:p14="http://schemas.microsoft.com/office/powerpoint/2010/main" xmlns:dgm="http://schemas.openxmlformats.org/drawingml/2006/diagram" xmlns:a14="http://schemas.microsoft.com/office/drawing/2010/main" xmlns:asvg="http://schemas.microsoft.com/office/drawing/2016/SVG/main" r:embed="rId9"/>
              </a:ext>
            </a:extLst>
          </a:blip>
          <a:stretch>
            <a:fillRect/>
          </a:stretch>
        </p:blipFill>
        <p:spPr>
          <a:xfrm>
            <a:off x="65504" y="46380"/>
            <a:ext cx="2839621" cy="708203"/>
          </a:xfrm>
          <a:prstGeom prst="rect">
            <a:avLst/>
          </a:prstGeom>
        </p:spPr>
      </p:pic>
      <p:graphicFrame>
        <p:nvGraphicFramePr>
          <p:cNvPr id="9" name="Διάγραμμα 5">
            <a:extLst>
              <a:ext uri="{FF2B5EF4-FFF2-40B4-BE49-F238E27FC236}">
                <a16:creationId xmlns:a16="http://schemas.microsoft.com/office/drawing/2014/main" id="{0F6221FA-CCBB-7318-4AB1-8EA358DD88C7}"/>
              </a:ext>
            </a:extLst>
          </p:cNvPr>
          <p:cNvGraphicFramePr/>
          <p:nvPr>
            <p:extLst>
              <p:ext uri="{D42A27DB-BD31-4B8C-83A1-F6EECF244321}">
                <p14:modId xmlns:p14="http://schemas.microsoft.com/office/powerpoint/2010/main" val="1798784978"/>
              </p:ext>
            </p:extLst>
          </p:nvPr>
        </p:nvGraphicFramePr>
        <p:xfrm>
          <a:off x="6334272" y="1667420"/>
          <a:ext cx="4961817" cy="452717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6AABEEDA-D02E-DCCC-6FA4-75457C343B64}"/>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1181" y="6258631"/>
            <a:ext cx="2669683" cy="586246"/>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nSpc>
                <a:spcPct val="100000"/>
              </a:lnSpc>
              <a:spcAft>
                <a:spcPts val="600"/>
              </a:spcAft>
            </a:pPr>
            <a:r>
              <a:rPr lang="en-US" sz="3200" b="1">
                <a:solidFill>
                  <a:schemeClr val="bg1"/>
                </a:solidFill>
                <a:latin typeface="+mj-lt"/>
              </a:rPr>
              <a:t>Herzlichen Glückwunsch!</a:t>
            </a:r>
            <a:r>
              <a:rPr lang="en-US" sz="2800" b="1">
                <a:solidFill>
                  <a:schemeClr val="bg1"/>
                </a:solidFill>
                <a:latin typeface="+mj-lt"/>
              </a:rPr>
              <a:t/>
            </a:r>
            <a:br>
              <a:rPr lang="en-US" sz="2800" b="1">
                <a:solidFill>
                  <a:schemeClr val="bg1"/>
                </a:solidFill>
                <a:latin typeface="+mj-lt"/>
              </a:rPr>
            </a:br>
            <a:r>
              <a:rPr lang="en-US" b="1">
                <a:solidFill>
                  <a:schemeClr val="bg1"/>
                </a:solidFill>
                <a:latin typeface="+mj-lt"/>
              </a:rPr>
              <a:t>Sie haben diesen Teil abgeschlossen</a:t>
            </a:r>
            <a:endParaRPr lang="en-US" sz="2800" b="1">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2567709" y="6258631"/>
            <a:ext cx="8014798"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Finanziert von der Europäischen Union. Die geäußerten Ansichten und Meinungen sind jedoch ausschließlich die des Autors/der Autoren und spiegeln nicht unbedingt die der Europäischen Union oder der Europäischen Exekutivagentur für Bildung und Kultur (EACEA) wider. </a:t>
            </a:r>
            <a:r>
              <a:rPr lang="en-US" sz="1100" b="0" i="0">
                <a:latin typeface="+mj-lt"/>
              </a:rPr>
              <a:t>Weder die Europäische Union noch die EACEA können für diese verantwortlich gemacht werden.</a:t>
            </a:r>
            <a:endParaRPr lang="en-US" sz="1100">
              <a:effectLst>
                <a:outerShdw blurRad="38100" dist="38100" dir="2700000" algn="tl">
                  <a:srgbClr val="000000">
                    <a:alpha val="43137"/>
                  </a:srgbClr>
                </a:outerShdw>
              </a:effectLst>
              <a:latin typeface="+mj-l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p:txBody>
          <a:bodyPr/>
          <a:lstStyle/>
          <a:p>
            <a:r>
              <a:rPr lang="en-US" sz="2200" b="1"/>
              <a:t>Zielsetzungen</a:t>
            </a:r>
            <a:endParaRPr lang="el-GR"/>
          </a:p>
        </p:txBody>
      </p:sp>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p:txBody>
          <a:bodyPr vert="horz" lIns="91440" tIns="45720" rIns="91440" bIns="45720" rtlCol="0" anchor="t">
            <a:normAutofit/>
          </a:bodyPr>
          <a:lstStyle/>
          <a:p>
            <a:pPr marL="0" indent="0">
              <a:buClr>
                <a:srgbClr val="95C11F"/>
              </a:buClr>
              <a:buNone/>
            </a:pPr>
            <a:endParaRPr lang="en-GB" dirty="0" smtClean="0">
              <a:cs typeface="Calibri"/>
            </a:endParaRPr>
          </a:p>
          <a:p>
            <a:pPr>
              <a:buClr>
                <a:srgbClr val="95C11F"/>
              </a:buClr>
            </a:pPr>
            <a:r>
              <a:rPr lang="en-GB" dirty="0" err="1" smtClean="0"/>
              <a:t>Verständnis</a:t>
            </a:r>
            <a:r>
              <a:rPr lang="en-GB" dirty="0" smtClean="0"/>
              <a:t> </a:t>
            </a:r>
            <a:r>
              <a:rPr lang="en-GB" dirty="0"/>
              <a:t>dafür schaffen, warum der Dialog wichtig ist, sowohl im Allgemeinen als auch im Zusammenhang mit dem Umgang mit Fehlinformationen</a:t>
            </a:r>
            <a:endParaRPr lang="en-GB" dirty="0">
              <a:ea typeface="Calibri"/>
              <a:cs typeface="Calibri"/>
            </a:endParaRPr>
          </a:p>
          <a:p>
            <a:pPr>
              <a:buClr>
                <a:srgbClr val="95C11F"/>
              </a:buClr>
            </a:pPr>
            <a:r>
              <a:rPr lang="en-GB" dirty="0"/>
              <a:t>Die wichtigen Grundlagen des Dialogs erklären</a:t>
            </a:r>
            <a:endParaRPr lang="en-GB" dirty="0">
              <a:cs typeface="Calibri"/>
            </a:endParaRPr>
          </a:p>
          <a:p>
            <a:pPr>
              <a:buClr>
                <a:srgbClr val="95C11F"/>
              </a:buClr>
            </a:pPr>
            <a:r>
              <a:rPr lang="en-GB" dirty="0"/>
              <a:t>Aufbau von Fähigkeiten zur Gestaltung eines effektiven Dialogs</a:t>
            </a:r>
          </a:p>
          <a:p>
            <a:pPr>
              <a:buClr>
                <a:srgbClr val="95C11F"/>
              </a:buClr>
            </a:pPr>
            <a:r>
              <a:rPr lang="en-GB" dirty="0"/>
              <a:t>Schwierigkeiten in der interkulturellen Kommunikation ausräumen</a:t>
            </a:r>
            <a:endParaRPr lang="en-GB" dirty="0">
              <a:cs typeface="Calibri"/>
            </a:endParaRP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4"/>
              </a:ext>
            </a:extLst>
          </a:blip>
          <a:stretch>
            <a:fillRect/>
          </a:stretch>
        </p:blipFill>
        <p:spPr>
          <a:xfrm>
            <a:off x="8412367" y="2213810"/>
            <a:ext cx="3779633" cy="3779633"/>
          </a:xfrm>
          <a:prstGeom prst="rect">
            <a:avLst/>
          </a:prstGeom>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Wolk 16">
            <a:extLst>
              <a:ext uri="{FF2B5EF4-FFF2-40B4-BE49-F238E27FC236}">
                <a16:creationId xmlns:a16="http://schemas.microsoft.com/office/drawing/2014/main" id="{10901C1E-E356-FC6B-133D-D8F4EF32C221}"/>
              </a:ext>
            </a:extLst>
          </p:cNvPr>
          <p:cNvSpPr/>
          <p:nvPr/>
        </p:nvSpPr>
        <p:spPr>
          <a:xfrm>
            <a:off x="7721536" y="706812"/>
            <a:ext cx="4306372" cy="315615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descr="Afbeelding met tekst, Lettertype, Houten blok, Rechthoek&#10;&#10;Automatisch gegenereerde beschrijving">
            <a:extLst>
              <a:ext uri="{FF2B5EF4-FFF2-40B4-BE49-F238E27FC236}">
                <a16:creationId xmlns:a16="http://schemas.microsoft.com/office/drawing/2014/main" id="{EBC6C1D7-1DE0-BFBF-405F-CF0016C13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471" y="4142409"/>
            <a:ext cx="4599269" cy="2403489"/>
          </a:xfrm>
          <a:prstGeom prst="rect">
            <a:avLst/>
          </a:prstGeom>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0" y="935900"/>
            <a:ext cx="7246696" cy="605096"/>
          </a:xfrm>
        </p:spPr>
        <p:txBody>
          <a:bodyPr>
            <a:normAutofit fontScale="90000"/>
          </a:bodyPr>
          <a:lstStyle/>
          <a:p>
            <a:r>
              <a:rPr lang="nl-NL" dirty="0"/>
              <a:t>Dem Glauben an eine Informationsstörung entgegenwirken</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799999"/>
            <a:ext cx="6861753" cy="4865977"/>
          </a:xfrm>
        </p:spPr>
        <p:txBody>
          <a:bodyPr vert="horz" lIns="91440" tIns="45720" rIns="91440" bIns="45720" rtlCol="0" anchor="t">
            <a:normAutofit fontScale="92500" lnSpcReduction="10000"/>
          </a:bodyPr>
          <a:lstStyle/>
          <a:p>
            <a:pPr marL="0" indent="0">
              <a:lnSpc>
                <a:spcPct val="120000"/>
              </a:lnSpc>
              <a:buNone/>
            </a:pPr>
            <a:r>
              <a:rPr lang="en-GB" sz="2100" dirty="0">
                <a:solidFill>
                  <a:srgbClr val="333333"/>
                </a:solidFill>
              </a:rPr>
              <a:t>Die Bekämpfung des Glaubens an eine Informationsstörung könnte sich in einigen Fällen als schwierig erweisen, da </a:t>
            </a:r>
            <a:r>
              <a:rPr lang="en-GB" sz="2100" b="1" dirty="0">
                <a:solidFill>
                  <a:srgbClr val="333333"/>
                </a:solidFill>
              </a:rPr>
              <a:t>Überzeugungen </a:t>
            </a:r>
            <a:r>
              <a:rPr lang="en-GB" sz="2100" dirty="0">
                <a:solidFill>
                  <a:srgbClr val="333333"/>
                </a:solidFill>
              </a:rPr>
              <a:t>per definitionem stabile Vorstellungen sind, die </a:t>
            </a:r>
            <a:r>
              <a:rPr lang="en-GB" sz="2100" b="1" dirty="0">
                <a:solidFill>
                  <a:srgbClr val="333333"/>
                </a:solidFill>
              </a:rPr>
              <a:t>sich nicht leicht ändern lassen</a:t>
            </a:r>
            <a:r>
              <a:rPr lang="en-GB" sz="2100" dirty="0">
                <a:solidFill>
                  <a:srgbClr val="333333"/>
                </a:solidFill>
              </a:rPr>
              <a:t>. Dies kann von Person zu Person und von Überzeugung zu Überzeugung unterschiedlich sein, je nachdem, wie stark die Überzeugung ist. </a:t>
            </a:r>
            <a:endParaRPr lang="en-GB" sz="2100" dirty="0">
              <a:solidFill>
                <a:srgbClr val="333333"/>
              </a:solidFill>
              <a:cs typeface="Calibri" panose="020F0502020204030204"/>
            </a:endParaRPr>
          </a:p>
          <a:p>
            <a:pPr marL="0" indent="0">
              <a:lnSpc>
                <a:spcPct val="120000"/>
              </a:lnSpc>
              <a:buNone/>
            </a:pPr>
            <a:r>
              <a:rPr lang="en-GB" sz="2100" dirty="0">
                <a:solidFill>
                  <a:srgbClr val="333333"/>
                </a:solidFill>
              </a:rPr>
              <a:t>Manche Menschen sind zum Beispiel einfach nur falsch informiert und stehen anderen Sichtweisen aufgeschlossen gegenüber. Andere wiederum können radikalere, engstirnige Überzeugungen haben. Das kann zum Beispiel passieren, wenn eine Person Teil einer Echokammer ist. </a:t>
            </a:r>
            <a:endParaRPr lang="en-GB" sz="2100" dirty="0">
              <a:solidFill>
                <a:srgbClr val="333333"/>
              </a:solidFill>
              <a:cs typeface="Calibri"/>
            </a:endParaRPr>
          </a:p>
          <a:p>
            <a:pPr marL="0" indent="0">
              <a:lnSpc>
                <a:spcPct val="120000"/>
              </a:lnSpc>
              <a:buNone/>
            </a:pPr>
            <a:r>
              <a:rPr lang="en-GB" sz="2100" b="0" i="0" dirty="0">
                <a:solidFill>
                  <a:srgbClr val="333333"/>
                </a:solidFill>
                <a:effectLst/>
              </a:rPr>
              <a:t>In beiden Fällen, vor allem aber im letzteren, ist es </a:t>
            </a:r>
            <a:r>
              <a:rPr lang="en-GB" sz="2100" b="1" i="0" dirty="0">
                <a:solidFill>
                  <a:srgbClr val="333333"/>
                </a:solidFill>
                <a:effectLst/>
              </a:rPr>
              <a:t>wichtig, einen Dialog zu führen</a:t>
            </a:r>
            <a:r>
              <a:rPr lang="en-GB" sz="2100" dirty="0">
                <a:solidFill>
                  <a:srgbClr val="333333"/>
                </a:solidFill>
              </a:rPr>
              <a:t>. </a:t>
            </a:r>
            <a:endParaRPr lang="en-GB" sz="2100" b="0" i="0" dirty="0">
              <a:solidFill>
                <a:srgbClr val="333333"/>
              </a:solidFill>
              <a:effectLst/>
              <a:cs typeface="Calibri"/>
            </a:endParaRP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a:hlinkClick r:id="rId4"/>
              </a:rPr>
              <a:t>Quelle: Echokammerdefinition </a:t>
            </a:r>
            <a:r>
              <a:rPr lang="en-US" sz="1200"/>
              <a:t>| </a:t>
            </a:r>
            <a:r>
              <a:rPr lang="en-US" sz="1200">
                <a:hlinkClick r:id="rId5"/>
              </a:rPr>
              <a:t>Quelle: Glaubensdefinition </a:t>
            </a:r>
            <a:r>
              <a:rPr lang="en-US" sz="1200"/>
              <a:t>| </a:t>
            </a:r>
            <a:r>
              <a:rPr lang="en-US" sz="1200">
                <a:hlinkClick r:id="rId6"/>
              </a:rPr>
              <a:t>Quelle: Bild</a:t>
            </a:r>
            <a:endParaRPr lang="en-US" sz="1200"/>
          </a:p>
        </p:txBody>
      </p:sp>
      <p:sp>
        <p:nvSpPr>
          <p:cNvPr id="8" name="Tekstvak 7">
            <a:extLst>
              <a:ext uri="{FF2B5EF4-FFF2-40B4-BE49-F238E27FC236}">
                <a16:creationId xmlns:a16="http://schemas.microsoft.com/office/drawing/2014/main" id="{71373DBC-E032-BBAE-19D9-564131D51EE5}"/>
              </a:ext>
            </a:extLst>
          </p:cNvPr>
          <p:cNvSpPr txBox="1"/>
          <p:nvPr/>
        </p:nvSpPr>
        <p:spPr>
          <a:xfrm>
            <a:off x="8013238" y="807561"/>
            <a:ext cx="3722968" cy="2954655"/>
          </a:xfrm>
          <a:prstGeom prst="rect">
            <a:avLst/>
          </a:prstGeom>
        </p:spPr>
        <p:txBody>
          <a:bodyPr wrap="square" rtlCol="0">
            <a:spAutoFit/>
          </a:bodyPr>
          <a:lstStyle/>
          <a:p>
            <a:pPr algn="ctr"/>
            <a:r>
              <a:rPr lang="nl-NL" i="1" dirty="0">
                <a:solidFill>
                  <a:schemeClr val="bg1"/>
                </a:solidFill>
                <a:effectLst>
                  <a:outerShdw blurRad="38100" dist="38100" dir="2700000" algn="tl">
                    <a:srgbClr val="000000">
                      <a:alpha val="43137"/>
                    </a:srgbClr>
                  </a:outerShdw>
                </a:effectLst>
              </a:rPr>
              <a:t>Echokammer</a:t>
            </a:r>
          </a:p>
          <a:p>
            <a:pPr algn="ctr"/>
            <a:endParaRPr lang="nl-NL" i="1" dirty="0">
              <a:solidFill>
                <a:schemeClr val="bg1"/>
              </a:solidFill>
              <a:effectLst>
                <a:outerShdw blurRad="38100" dist="38100" dir="2700000" algn="tl">
                  <a:srgbClr val="000000">
                    <a:alpha val="43137"/>
                  </a:srgbClr>
                </a:outerShdw>
              </a:effectLst>
            </a:endParaRPr>
          </a:p>
          <a:p>
            <a:pPr algn="ctr"/>
            <a:r>
              <a:rPr lang="en-US" dirty="0" err="1">
                <a:solidFill>
                  <a:schemeClr val="bg1"/>
                </a:solidFill>
                <a:effectLst>
                  <a:outerShdw blurRad="38100" dist="38100" dir="2700000" algn="tl">
                    <a:srgbClr val="000000">
                      <a:alpha val="43137"/>
                    </a:srgbClr>
                  </a:outerShdw>
                </a:effectLst>
              </a:rPr>
              <a:t>ein</a:t>
            </a:r>
            <a:r>
              <a:rPr lang="en-US" dirty="0">
                <a:solidFill>
                  <a:schemeClr val="bg1"/>
                </a:solidFill>
                <a:effectLst>
                  <a:outerShdw blurRad="38100" dist="38100" dir="2700000" algn="tl">
                    <a:srgbClr val="000000">
                      <a:alpha val="43137"/>
                    </a:srgbClr>
                  </a:outerShdw>
                </a:effectLst>
              </a:rPr>
              <a:t> </a:t>
            </a:r>
            <a:r>
              <a:rPr lang="en-US" dirty="0" err="1">
                <a:solidFill>
                  <a:schemeClr val="bg1"/>
                </a:solidFill>
                <a:effectLst>
                  <a:outerShdw blurRad="38100" dist="38100" dir="2700000" algn="tl">
                    <a:srgbClr val="000000">
                      <a:alpha val="43137"/>
                    </a:srgbClr>
                  </a:outerShdw>
                </a:effectLst>
              </a:rPr>
              <a:t>Umfeld</a:t>
            </a:r>
            <a:r>
              <a:rPr lang="en-US" dirty="0">
                <a:solidFill>
                  <a:schemeClr val="bg1"/>
                </a:solidFill>
                <a:effectLst>
                  <a:outerShdw blurRad="38100" dist="38100" dir="2700000" algn="tl">
                    <a:srgbClr val="000000">
                      <a:alpha val="43137"/>
                    </a:srgbClr>
                  </a:outerShdw>
                </a:effectLst>
              </a:rPr>
              <a:t>, in </a:t>
            </a:r>
            <a:r>
              <a:rPr lang="en-US" dirty="0" err="1">
                <a:solidFill>
                  <a:schemeClr val="bg1"/>
                </a:solidFill>
                <a:effectLst>
                  <a:outerShdw blurRad="38100" dist="38100" dir="2700000" algn="tl">
                    <a:srgbClr val="000000">
                      <a:alpha val="43137"/>
                    </a:srgbClr>
                  </a:outerShdw>
                </a:effectLst>
              </a:rPr>
              <a:t>dem</a:t>
            </a:r>
            <a:r>
              <a:rPr lang="en-US" dirty="0">
                <a:solidFill>
                  <a:schemeClr val="bg1"/>
                </a:solidFill>
                <a:effectLst>
                  <a:outerShdw blurRad="38100" dist="38100" dir="2700000" algn="tl">
                    <a:srgbClr val="000000">
                      <a:alpha val="43137"/>
                    </a:srgbClr>
                  </a:outerShdw>
                </a:effectLst>
              </a:rPr>
              <a:t> </a:t>
            </a:r>
            <a:r>
              <a:rPr lang="en-US" dirty="0" err="1">
                <a:solidFill>
                  <a:schemeClr val="bg1"/>
                </a:solidFill>
                <a:effectLst>
                  <a:outerShdw blurRad="38100" dist="38100" dir="2700000" algn="tl">
                    <a:srgbClr val="000000">
                      <a:alpha val="43137"/>
                    </a:srgbClr>
                  </a:outerShdw>
                </a:effectLst>
              </a:rPr>
              <a:t>eine</a:t>
            </a:r>
            <a:r>
              <a:rPr lang="en-US" dirty="0">
                <a:solidFill>
                  <a:schemeClr val="bg1"/>
                </a:solidFill>
                <a:effectLst>
                  <a:outerShdw blurRad="38100" dist="38100" dir="2700000" algn="tl">
                    <a:srgbClr val="000000">
                      <a:alpha val="43137"/>
                    </a:srgbClr>
                  </a:outerShdw>
                </a:effectLst>
              </a:rPr>
              <a:t> Person </a:t>
            </a:r>
            <a:r>
              <a:rPr lang="en-US" dirty="0" err="1">
                <a:solidFill>
                  <a:schemeClr val="bg1"/>
                </a:solidFill>
                <a:effectLst>
                  <a:outerShdw blurRad="38100" dist="38100" dir="2700000" algn="tl">
                    <a:srgbClr val="000000">
                      <a:alpha val="43137"/>
                    </a:srgbClr>
                  </a:outerShdw>
                </a:effectLst>
              </a:rPr>
              <a:t>nur</a:t>
            </a:r>
            <a:r>
              <a:rPr lang="en-US" dirty="0">
                <a:solidFill>
                  <a:schemeClr val="bg1"/>
                </a:solidFill>
                <a:effectLst>
                  <a:outerShdw blurRad="38100" dist="38100" dir="2700000" algn="tl">
                    <a:srgbClr val="000000">
                      <a:alpha val="43137"/>
                    </a:srgbClr>
                  </a:outerShdw>
                </a:effectLst>
              </a:rPr>
              <a:t> auf </a:t>
            </a:r>
            <a:r>
              <a:rPr lang="en-US" dirty="0" err="1">
                <a:solidFill>
                  <a:schemeClr val="bg1"/>
                </a:solidFill>
                <a:effectLst>
                  <a:outerShdw blurRad="38100" dist="38100" dir="2700000" algn="tl">
                    <a:srgbClr val="000000">
                      <a:alpha val="43137"/>
                    </a:srgbClr>
                  </a:outerShdw>
                </a:effectLst>
              </a:rPr>
              <a:t>Überzeugungen</a:t>
            </a:r>
            <a:r>
              <a:rPr lang="en-US" dirty="0">
                <a:solidFill>
                  <a:schemeClr val="bg1"/>
                </a:solidFill>
                <a:effectLst>
                  <a:outerShdw blurRad="38100" dist="38100" dir="2700000" algn="tl">
                    <a:srgbClr val="000000">
                      <a:alpha val="43137"/>
                    </a:srgbClr>
                  </a:outerShdw>
                </a:effectLst>
              </a:rPr>
              <a:t> </a:t>
            </a:r>
            <a:r>
              <a:rPr lang="en-US" dirty="0" err="1">
                <a:solidFill>
                  <a:schemeClr val="bg1"/>
                </a:solidFill>
                <a:effectLst>
                  <a:outerShdw blurRad="38100" dist="38100" dir="2700000" algn="tl">
                    <a:srgbClr val="000000">
                      <a:alpha val="43137"/>
                    </a:srgbClr>
                  </a:outerShdw>
                </a:effectLst>
              </a:rPr>
              <a:t>oder</a:t>
            </a:r>
            <a:r>
              <a:rPr lang="en-US" dirty="0">
                <a:solidFill>
                  <a:schemeClr val="bg1"/>
                </a:solidFill>
                <a:effectLst>
                  <a:outerShdw blurRad="38100" dist="38100" dir="2700000" algn="tl">
                    <a:srgbClr val="000000">
                      <a:alpha val="43137"/>
                    </a:srgbClr>
                  </a:outerShdw>
                </a:effectLst>
              </a:rPr>
              <a:t> </a:t>
            </a:r>
            <a:r>
              <a:rPr lang="en-US" dirty="0" err="1">
                <a:solidFill>
                  <a:schemeClr val="bg1"/>
                </a:solidFill>
                <a:effectLst>
                  <a:outerShdw blurRad="38100" dist="38100" dir="2700000" algn="tl">
                    <a:srgbClr val="000000">
                      <a:alpha val="43137"/>
                    </a:srgbClr>
                  </a:outerShdw>
                </a:effectLst>
              </a:rPr>
              <a:t>Meinungen</a:t>
            </a:r>
            <a:r>
              <a:rPr lang="en-US" dirty="0">
                <a:solidFill>
                  <a:schemeClr val="bg1"/>
                </a:solidFill>
                <a:effectLst>
                  <a:outerShdw blurRad="38100" dist="38100" dir="2700000" algn="tl">
                    <a:srgbClr val="000000">
                      <a:alpha val="43137"/>
                    </a:srgbClr>
                  </a:outerShdw>
                </a:effectLst>
              </a:rPr>
              <a:t> </a:t>
            </a:r>
            <a:r>
              <a:rPr lang="en-US" dirty="0" err="1">
                <a:solidFill>
                  <a:schemeClr val="bg1"/>
                </a:solidFill>
                <a:effectLst>
                  <a:outerShdw blurRad="38100" dist="38100" dir="2700000" algn="tl">
                    <a:srgbClr val="000000">
                      <a:alpha val="43137"/>
                    </a:srgbClr>
                  </a:outerShdw>
                </a:effectLst>
              </a:rPr>
              <a:t>trifft</a:t>
            </a:r>
            <a:r>
              <a:rPr lang="en-US" dirty="0">
                <a:solidFill>
                  <a:schemeClr val="bg1"/>
                </a:solidFill>
                <a:effectLst>
                  <a:outerShdw blurRad="38100" dist="38100" dir="2700000" algn="tl">
                    <a:srgbClr val="000000">
                      <a:alpha val="43137"/>
                    </a:srgbClr>
                  </a:outerShdw>
                </a:effectLst>
              </a:rPr>
              <a:t>, die </a:t>
            </a:r>
            <a:r>
              <a:rPr lang="en-US" dirty="0" err="1">
                <a:solidFill>
                  <a:schemeClr val="bg1"/>
                </a:solidFill>
                <a:effectLst>
                  <a:outerShdw blurRad="38100" dist="38100" dir="2700000" algn="tl">
                    <a:srgbClr val="000000">
                      <a:alpha val="43137"/>
                    </a:srgbClr>
                  </a:outerShdw>
                </a:effectLst>
              </a:rPr>
              <a:t>mit</a:t>
            </a:r>
            <a:r>
              <a:rPr lang="en-US" dirty="0">
                <a:solidFill>
                  <a:schemeClr val="bg1"/>
                </a:solidFill>
                <a:effectLst>
                  <a:outerShdw blurRad="38100" dist="38100" dir="2700000" algn="tl">
                    <a:srgbClr val="000000">
                      <a:alpha val="43137"/>
                    </a:srgbClr>
                  </a:outerShdw>
                </a:effectLst>
              </a:rPr>
              <a:t> </a:t>
            </a:r>
            <a:r>
              <a:rPr lang="en-US" dirty="0" err="1">
                <a:solidFill>
                  <a:schemeClr val="bg1"/>
                </a:solidFill>
                <a:effectLst>
                  <a:outerShdw blurRad="38100" dist="38100" dir="2700000" algn="tl">
                    <a:srgbClr val="000000">
                      <a:alpha val="43137"/>
                    </a:srgbClr>
                  </a:outerShdw>
                </a:effectLst>
              </a:rPr>
              <a:t>ihren</a:t>
            </a:r>
            <a:r>
              <a:rPr lang="en-US" dirty="0">
                <a:solidFill>
                  <a:schemeClr val="bg1"/>
                </a:solidFill>
                <a:effectLst>
                  <a:outerShdw blurRad="38100" dist="38100" dir="2700000" algn="tl">
                    <a:srgbClr val="000000">
                      <a:alpha val="43137"/>
                    </a:srgbClr>
                  </a:outerShdw>
                </a:effectLst>
              </a:rPr>
              <a:t> </a:t>
            </a:r>
            <a:r>
              <a:rPr lang="en-US" dirty="0" err="1">
                <a:solidFill>
                  <a:schemeClr val="bg1"/>
                </a:solidFill>
                <a:effectLst>
                  <a:outerShdw blurRad="38100" dist="38100" dir="2700000" algn="tl">
                    <a:srgbClr val="000000">
                      <a:alpha val="43137"/>
                    </a:srgbClr>
                  </a:outerShdw>
                </a:effectLst>
              </a:rPr>
              <a:t>eigenen</a:t>
            </a:r>
            <a:r>
              <a:rPr lang="en-US" dirty="0">
                <a:solidFill>
                  <a:schemeClr val="bg1"/>
                </a:solidFill>
                <a:effectLst>
                  <a:outerShdw blurRad="38100" dist="38100" dir="2700000" algn="tl">
                    <a:srgbClr val="000000">
                      <a:alpha val="43137"/>
                    </a:srgbClr>
                  </a:outerShdw>
                </a:effectLst>
              </a:rPr>
              <a:t> </a:t>
            </a:r>
            <a:r>
              <a:rPr lang="en-US" dirty="0" err="1">
                <a:solidFill>
                  <a:schemeClr val="bg1"/>
                </a:solidFill>
                <a:effectLst>
                  <a:outerShdw blurRad="38100" dist="38100" dir="2700000" algn="tl">
                    <a:srgbClr val="000000">
                      <a:alpha val="43137"/>
                    </a:srgbClr>
                  </a:outerShdw>
                </a:effectLst>
              </a:rPr>
              <a:t>übereinstimmen</a:t>
            </a:r>
            <a:r>
              <a:rPr lang="en-US" dirty="0">
                <a:solidFill>
                  <a:schemeClr val="bg1"/>
                </a:solidFill>
                <a:effectLst>
                  <a:outerShdw blurRad="38100" dist="38100" dir="2700000" algn="tl">
                    <a:srgbClr val="000000">
                      <a:alpha val="43137"/>
                    </a:srgbClr>
                  </a:outerShdw>
                </a:effectLst>
              </a:rPr>
              <a:t>, so </a:t>
            </a:r>
            <a:r>
              <a:rPr lang="en-US" dirty="0" err="1">
                <a:solidFill>
                  <a:schemeClr val="bg1"/>
                </a:solidFill>
                <a:effectLst>
                  <a:outerShdw blurRad="38100" dist="38100" dir="2700000" algn="tl">
                    <a:srgbClr val="000000">
                      <a:alpha val="43137"/>
                    </a:srgbClr>
                  </a:outerShdw>
                </a:effectLst>
              </a:rPr>
              <a:t>dass</a:t>
            </a:r>
            <a:r>
              <a:rPr lang="en-US" dirty="0">
                <a:solidFill>
                  <a:schemeClr val="bg1"/>
                </a:solidFill>
                <a:effectLst>
                  <a:outerShdw blurRad="38100" dist="38100" dir="2700000" algn="tl">
                    <a:srgbClr val="000000">
                      <a:alpha val="43137"/>
                    </a:srgbClr>
                  </a:outerShdw>
                </a:effectLst>
              </a:rPr>
              <a:t> </a:t>
            </a:r>
            <a:r>
              <a:rPr lang="en-US" dirty="0" err="1">
                <a:solidFill>
                  <a:schemeClr val="bg1"/>
                </a:solidFill>
                <a:effectLst>
                  <a:outerShdw blurRad="38100" dist="38100" dir="2700000" algn="tl">
                    <a:srgbClr val="000000">
                      <a:alpha val="43137"/>
                    </a:srgbClr>
                  </a:outerShdw>
                </a:effectLst>
              </a:rPr>
              <a:t>ihre</a:t>
            </a:r>
            <a:r>
              <a:rPr lang="en-US" dirty="0">
                <a:solidFill>
                  <a:schemeClr val="bg1"/>
                </a:solidFill>
                <a:effectLst>
                  <a:outerShdw blurRad="38100" dist="38100" dir="2700000" algn="tl">
                    <a:srgbClr val="000000">
                      <a:alpha val="43137"/>
                    </a:srgbClr>
                  </a:outerShdw>
                </a:effectLst>
              </a:rPr>
              <a:t> </a:t>
            </a:r>
            <a:r>
              <a:rPr lang="en-US" dirty="0" err="1">
                <a:solidFill>
                  <a:schemeClr val="bg1"/>
                </a:solidFill>
                <a:effectLst>
                  <a:outerShdw blurRad="38100" dist="38100" dir="2700000" algn="tl">
                    <a:srgbClr val="000000">
                      <a:alpha val="43137"/>
                    </a:srgbClr>
                  </a:outerShdw>
                </a:effectLst>
              </a:rPr>
              <a:t>bestehenden</a:t>
            </a:r>
            <a:r>
              <a:rPr lang="en-US" dirty="0">
                <a:solidFill>
                  <a:schemeClr val="bg1"/>
                </a:solidFill>
                <a:effectLst>
                  <a:outerShdw blurRad="38100" dist="38100" dir="2700000" algn="tl">
                    <a:srgbClr val="000000">
                      <a:alpha val="43137"/>
                    </a:srgbClr>
                  </a:outerShdw>
                </a:effectLst>
              </a:rPr>
              <a:t> </a:t>
            </a:r>
            <a:r>
              <a:rPr lang="en-US" dirty="0" err="1">
                <a:solidFill>
                  <a:schemeClr val="bg1"/>
                </a:solidFill>
                <a:effectLst>
                  <a:outerShdw blurRad="38100" dist="38100" dir="2700000" algn="tl">
                    <a:srgbClr val="000000">
                      <a:alpha val="43137"/>
                    </a:srgbClr>
                  </a:outerShdw>
                </a:effectLst>
              </a:rPr>
              <a:t>Ansichten</a:t>
            </a:r>
            <a:r>
              <a:rPr lang="en-US" dirty="0">
                <a:solidFill>
                  <a:schemeClr val="bg1"/>
                </a:solidFill>
                <a:effectLst>
                  <a:outerShdw blurRad="38100" dist="38100" dir="2700000" algn="tl">
                    <a:srgbClr val="000000">
                      <a:alpha val="43137"/>
                    </a:srgbClr>
                  </a:outerShdw>
                </a:effectLst>
              </a:rPr>
              <a:t> </a:t>
            </a:r>
            <a:r>
              <a:rPr lang="en-US" dirty="0" err="1">
                <a:solidFill>
                  <a:schemeClr val="bg1"/>
                </a:solidFill>
                <a:effectLst>
                  <a:outerShdw blurRad="38100" dist="38100" dir="2700000" algn="tl">
                    <a:srgbClr val="000000">
                      <a:alpha val="43137"/>
                    </a:srgbClr>
                  </a:outerShdw>
                </a:effectLst>
              </a:rPr>
              <a:t>verstärkt</a:t>
            </a:r>
            <a:r>
              <a:rPr lang="en-US" dirty="0">
                <a:solidFill>
                  <a:schemeClr val="bg1"/>
                </a:solidFill>
                <a:effectLst>
                  <a:outerShdw blurRad="38100" dist="38100" dir="2700000" algn="tl">
                    <a:srgbClr val="000000">
                      <a:alpha val="43137"/>
                    </a:srgbClr>
                  </a:outerShdw>
                </a:effectLst>
              </a:rPr>
              <a:t> und alternative </a:t>
            </a:r>
            <a:r>
              <a:rPr lang="en-US" dirty="0" err="1">
                <a:solidFill>
                  <a:schemeClr val="bg1"/>
                </a:solidFill>
                <a:effectLst>
                  <a:outerShdw blurRad="38100" dist="38100" dir="2700000" algn="tl">
                    <a:srgbClr val="000000">
                      <a:alpha val="43137"/>
                    </a:srgbClr>
                  </a:outerShdw>
                </a:effectLst>
              </a:rPr>
              <a:t>Ideen</a:t>
            </a:r>
            <a:r>
              <a:rPr lang="en-US" dirty="0">
                <a:solidFill>
                  <a:schemeClr val="bg1"/>
                </a:solidFill>
                <a:effectLst>
                  <a:outerShdw blurRad="38100" dist="38100" dir="2700000" algn="tl">
                    <a:srgbClr val="000000">
                      <a:alpha val="43137"/>
                    </a:srgbClr>
                  </a:outerShdw>
                </a:effectLst>
              </a:rPr>
              <a:t> </a:t>
            </a:r>
            <a:r>
              <a:rPr lang="en-US" dirty="0" err="1">
                <a:solidFill>
                  <a:schemeClr val="bg1"/>
                </a:solidFill>
                <a:effectLst>
                  <a:outerShdw blurRad="38100" dist="38100" dir="2700000" algn="tl">
                    <a:srgbClr val="000000">
                      <a:alpha val="43137"/>
                    </a:srgbClr>
                  </a:outerShdw>
                </a:effectLst>
              </a:rPr>
              <a:t>nicht</a:t>
            </a:r>
            <a:r>
              <a:rPr lang="en-US" dirty="0">
                <a:solidFill>
                  <a:schemeClr val="bg1"/>
                </a:solidFill>
                <a:effectLst>
                  <a:outerShdw blurRad="38100" dist="38100" dir="2700000" algn="tl">
                    <a:srgbClr val="000000">
                      <a:alpha val="43137"/>
                    </a:srgbClr>
                  </a:outerShdw>
                </a:effectLst>
              </a:rPr>
              <a:t> in </a:t>
            </a:r>
            <a:r>
              <a:rPr lang="en-US" dirty="0" err="1">
                <a:solidFill>
                  <a:schemeClr val="bg1"/>
                </a:solidFill>
                <a:effectLst>
                  <a:outerShdw blurRad="38100" dist="38100" dir="2700000" algn="tl">
                    <a:srgbClr val="000000">
                      <a:alpha val="43137"/>
                    </a:srgbClr>
                  </a:outerShdw>
                </a:effectLst>
              </a:rPr>
              <a:t>Betracht</a:t>
            </a:r>
            <a:r>
              <a:rPr lang="en-US" dirty="0">
                <a:solidFill>
                  <a:schemeClr val="bg1"/>
                </a:solidFill>
                <a:effectLst>
                  <a:outerShdw blurRad="38100" dist="38100" dir="2700000" algn="tl">
                    <a:srgbClr val="000000">
                      <a:alpha val="43137"/>
                    </a:srgbClr>
                  </a:outerShdw>
                </a:effectLst>
              </a:rPr>
              <a:t> </a:t>
            </a:r>
            <a:r>
              <a:rPr lang="en-US" dirty="0" err="1">
                <a:solidFill>
                  <a:schemeClr val="bg1"/>
                </a:solidFill>
                <a:effectLst>
                  <a:outerShdw blurRad="38100" dist="38100" dir="2700000" algn="tl">
                    <a:srgbClr val="000000">
                      <a:alpha val="43137"/>
                    </a:srgbClr>
                  </a:outerShdw>
                </a:effectLst>
              </a:rPr>
              <a:t>gezogen</a:t>
            </a:r>
            <a:r>
              <a:rPr lang="en-US" dirty="0">
                <a:solidFill>
                  <a:schemeClr val="bg1"/>
                </a:solidFill>
                <a:effectLst>
                  <a:outerShdw blurRad="38100" dist="38100" dir="2700000" algn="tl">
                    <a:srgbClr val="000000">
                      <a:alpha val="43137"/>
                    </a:srgbClr>
                  </a:outerShdw>
                </a:effectLst>
              </a:rPr>
              <a:t> </a:t>
            </a:r>
            <a:r>
              <a:rPr lang="en-US" dirty="0" err="1">
                <a:solidFill>
                  <a:schemeClr val="bg1"/>
                </a:solidFill>
                <a:effectLst>
                  <a:outerShdw blurRad="38100" dist="38100" dir="2700000" algn="tl">
                    <a:srgbClr val="000000">
                      <a:alpha val="43137"/>
                    </a:srgbClr>
                  </a:outerShdw>
                </a:effectLst>
              </a:rPr>
              <a:t>werden</a:t>
            </a:r>
            <a:r>
              <a:rPr lang="en-US" dirty="0">
                <a:solidFill>
                  <a:schemeClr val="bg1"/>
                </a:solidFill>
                <a:effectLst>
                  <a:outerShdw blurRad="38100" dist="38100" dir="2700000" algn="tl">
                    <a:srgbClr val="000000">
                      <a:alpha val="43137"/>
                    </a:srgbClr>
                  </a:outerShdw>
                </a:effectLst>
              </a:rPr>
              <a:t>.</a:t>
            </a:r>
          </a:p>
          <a:p>
            <a:pPr algn="ctr"/>
            <a:endParaRPr lang="nl-NL" sz="24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7837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0E417-1500-F32F-863B-87B56E2016E7}"/>
              </a:ext>
            </a:extLst>
          </p:cNvPr>
          <p:cNvSpPr>
            <a:spLocks noGrp="1"/>
          </p:cNvSpPr>
          <p:nvPr>
            <p:ph type="title"/>
          </p:nvPr>
        </p:nvSpPr>
        <p:spPr/>
        <p:txBody>
          <a:bodyPr/>
          <a:lstStyle/>
          <a:p>
            <a:r>
              <a:rPr lang="nl-NL"/>
              <a:t>Die </a:t>
            </a:r>
            <a:r>
              <a:rPr lang="nl-NL" err="1"/>
              <a:t>Bedeutung </a:t>
            </a:r>
            <a:r>
              <a:rPr lang="nl-NL"/>
              <a:t>des </a:t>
            </a:r>
            <a:r>
              <a:rPr lang="nl-NL" err="1"/>
              <a:t>Dialogs</a:t>
            </a:r>
            <a:endParaRPr lang="nl-NL"/>
          </a:p>
        </p:txBody>
      </p:sp>
      <p:sp>
        <p:nvSpPr>
          <p:cNvPr id="3" name="Tijdelijke aanduiding voor inhoud 2">
            <a:extLst>
              <a:ext uri="{FF2B5EF4-FFF2-40B4-BE49-F238E27FC236}">
                <a16:creationId xmlns:a16="http://schemas.microsoft.com/office/drawing/2014/main" id="{41E1A4B8-F436-9C1B-D047-64A52FCC8793}"/>
              </a:ext>
            </a:extLst>
          </p:cNvPr>
          <p:cNvSpPr>
            <a:spLocks noGrp="1"/>
          </p:cNvSpPr>
          <p:nvPr>
            <p:ph idx="1"/>
          </p:nvPr>
        </p:nvSpPr>
        <p:spPr>
          <a:xfrm>
            <a:off x="6096000" y="1771469"/>
            <a:ext cx="5852132" cy="4865977"/>
          </a:xfrm>
        </p:spPr>
        <p:txBody>
          <a:bodyPr vert="horz" lIns="91440" tIns="45720" rIns="91440" bIns="45720" rtlCol="0" anchor="t">
            <a:normAutofit lnSpcReduction="10000"/>
          </a:bodyPr>
          <a:lstStyle/>
          <a:p>
            <a:pPr marL="0" indent="0">
              <a:buNone/>
            </a:pPr>
            <a:r>
              <a:rPr lang="nl-NL" sz="2200" dirty="0"/>
              <a:t>Um jemanden in Bezug auf bestimmte Überzeugungen oder Ideen "umzustimmen", muss er </a:t>
            </a:r>
            <a:r>
              <a:rPr lang="nl-NL" sz="2200" b="1" dirty="0"/>
              <a:t>mit anderen Perspektiven, Fakten, Erkenntnissen und Einstellungen in Berührung kommen</a:t>
            </a:r>
            <a:r>
              <a:rPr lang="nl-NL" sz="2200" dirty="0"/>
              <a:t>. Das Gespräch mit ihnen ist eine sehr gute Möglichkeit, diese Perspektiven zu vermitteln. </a:t>
            </a:r>
            <a:endParaRPr lang="nl-NL" sz="2200" dirty="0">
              <a:cs typeface="Calibri" panose="020F0502020204030204"/>
            </a:endParaRPr>
          </a:p>
          <a:p>
            <a:pPr marL="0" indent="0">
              <a:buNone/>
            </a:pPr>
            <a:r>
              <a:rPr lang="nl-NL" sz="2200" dirty="0"/>
              <a:t>Wenn man an eine Informationsstörung glaubt, kann man Gefühle, Ideen und Fakten auf einer persönlichen Ebene in Gesprächen ansprechen, um hoffentlich deren auf Unwahrheiten beruhenden Einstellungen entgegenzuwirken.</a:t>
            </a:r>
            <a:endParaRPr lang="nl-NL" sz="2200" dirty="0">
              <a:cs typeface="Calibri"/>
            </a:endParaRPr>
          </a:p>
          <a:p>
            <a:pPr marL="0" indent="0">
              <a:buNone/>
            </a:pPr>
            <a:endParaRPr lang="nl-NL" sz="2200" dirty="0">
              <a:cs typeface="Calibri"/>
            </a:endParaRPr>
          </a:p>
          <a:p>
            <a:pPr marL="0" indent="0">
              <a:buNone/>
            </a:pPr>
            <a:r>
              <a:rPr lang="nl-NL" sz="2200" dirty="0"/>
              <a:t>Aber nicht jeder Dialog hat die gleiche Wirkung...</a:t>
            </a:r>
            <a:endParaRPr lang="nl-NL" sz="2200" dirty="0">
              <a:cs typeface="Calibri"/>
            </a:endParaRPr>
          </a:p>
          <a:p>
            <a:pPr marL="0" indent="0" algn="just">
              <a:buNone/>
            </a:pPr>
            <a:endParaRPr lang="nl-NL" dirty="0">
              <a:cs typeface="Calibri" panose="020F0502020204030204"/>
            </a:endParaRPr>
          </a:p>
        </p:txBody>
      </p:sp>
      <p:pic>
        <p:nvPicPr>
          <p:cNvPr id="4" name="Afbeelding 3" descr="Afbeelding met tekenfilm, clipart, Tekenfilm, emoticon&#10;&#10;Automatisch gegenereerde beschrijving">
            <a:extLst>
              <a:ext uri="{FF2B5EF4-FFF2-40B4-BE49-F238E27FC236}">
                <a16:creationId xmlns:a16="http://schemas.microsoft.com/office/drawing/2014/main" id="{CEB49409-A33F-1C1B-992D-82BA47F3F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00" y="1496509"/>
            <a:ext cx="4763831" cy="4763831"/>
          </a:xfrm>
          <a:prstGeom prst="rect">
            <a:avLst/>
          </a:prstGeom>
        </p:spPr>
      </p:pic>
      <p:sp>
        <p:nvSpPr>
          <p:cNvPr id="7" name="TextBox 6">
            <a:extLst>
              <a:ext uri="{FF2B5EF4-FFF2-40B4-BE49-F238E27FC236}">
                <a16:creationId xmlns:a16="http://schemas.microsoft.com/office/drawing/2014/main" id="{C14FF40C-B3FD-7278-B50A-37C1E2177553}"/>
              </a:ext>
            </a:extLst>
          </p:cNvPr>
          <p:cNvSpPr txBox="1"/>
          <p:nvPr/>
        </p:nvSpPr>
        <p:spPr>
          <a:xfrm>
            <a:off x="5740074" y="6452780"/>
            <a:ext cx="6208058" cy="276999"/>
          </a:xfrm>
          <a:prstGeom prst="rect">
            <a:avLst/>
          </a:prstGeom>
          <a:noFill/>
        </p:spPr>
        <p:txBody>
          <a:bodyPr wrap="square">
            <a:spAutoFit/>
          </a:bodyPr>
          <a:lstStyle/>
          <a:p>
            <a:pPr algn="r"/>
            <a:r>
              <a:rPr lang="en-GB" sz="1200" b="0" i="0" dirty="0">
                <a:solidFill>
                  <a:srgbClr val="5F7D95"/>
                </a:solidFill>
                <a:effectLst/>
                <a:latin typeface="Proxima Nova"/>
              </a:rPr>
              <a:t>Bild: Flaticon.com | </a:t>
            </a:r>
            <a:r>
              <a:rPr lang="en-GB" sz="1200" b="0" i="0" dirty="0">
                <a:solidFill>
                  <a:srgbClr val="5F7D95"/>
                </a:solidFill>
                <a:effectLst/>
                <a:latin typeface="Proxima Nova"/>
                <a:hlinkClick r:id="rId4"/>
              </a:rPr>
              <a:t>Quelle</a:t>
            </a:r>
            <a:endParaRPr lang="en-GB" sz="1200" dirty="0"/>
          </a:p>
        </p:txBody>
      </p:sp>
    </p:spTree>
    <p:extLst>
      <p:ext uri="{BB962C8B-B14F-4D97-AF65-F5344CB8AC3E}">
        <p14:creationId xmlns:p14="http://schemas.microsoft.com/office/powerpoint/2010/main" val="2461137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AEB37-7883-030C-7641-28D68F336EC1}"/>
              </a:ext>
            </a:extLst>
          </p:cNvPr>
          <p:cNvSpPr>
            <a:spLocks noGrp="1"/>
          </p:cNvSpPr>
          <p:nvPr>
            <p:ph type="title"/>
          </p:nvPr>
        </p:nvSpPr>
        <p:spPr/>
        <p:txBody>
          <a:bodyPr/>
          <a:lstStyle/>
          <a:p>
            <a:r>
              <a:rPr lang="nl-NL"/>
              <a:t>Eine sichere Umgebung</a:t>
            </a:r>
          </a:p>
        </p:txBody>
      </p:sp>
      <p:sp>
        <p:nvSpPr>
          <p:cNvPr id="3" name="Tijdelijke aanduiding voor inhoud 2">
            <a:extLst>
              <a:ext uri="{FF2B5EF4-FFF2-40B4-BE49-F238E27FC236}">
                <a16:creationId xmlns:a16="http://schemas.microsoft.com/office/drawing/2014/main" id="{034DEDC9-0B68-7FB8-5C3A-7F3C6FC3850D}"/>
              </a:ext>
            </a:extLst>
          </p:cNvPr>
          <p:cNvSpPr>
            <a:spLocks noGrp="1"/>
          </p:cNvSpPr>
          <p:nvPr>
            <p:ph idx="1"/>
          </p:nvPr>
        </p:nvSpPr>
        <p:spPr/>
        <p:txBody>
          <a:bodyPr vert="horz" lIns="91440" tIns="45720" rIns="91440" bIns="45720" rtlCol="0" anchor="t">
            <a:normAutofit/>
          </a:bodyPr>
          <a:lstStyle/>
          <a:p>
            <a:pPr marL="0" indent="0">
              <a:buNone/>
            </a:pPr>
            <a:r>
              <a:rPr lang="nl-NL" sz="2100" b="1" dirty="0" err="1"/>
              <a:t>Der Dialog kann </a:t>
            </a:r>
            <a:r>
              <a:rPr lang="nl-NL" sz="2100" dirty="0" err="1"/>
              <a:t>sehr </a:t>
            </a:r>
            <a:r>
              <a:rPr lang="nl-NL" sz="2100" b="1" dirty="0" err="1"/>
              <a:t>unterschiedlich sein</a:t>
            </a:r>
            <a:r>
              <a:rPr lang="nl-NL" sz="2100" dirty="0"/>
              <a:t>: </a:t>
            </a:r>
            <a:r>
              <a:rPr lang="nl-NL" sz="2100" dirty="0" err="1"/>
              <a:t>Manche Gespräche </a:t>
            </a:r>
            <a:r>
              <a:rPr lang="nl-NL" sz="2100" b="1" dirty="0"/>
              <a:t>sind </a:t>
            </a:r>
            <a:r>
              <a:rPr lang="nl-NL" sz="2100" b="1" dirty="0" err="1"/>
              <a:t>kämpferisch</a:t>
            </a:r>
            <a:r>
              <a:rPr lang="nl-NL" sz="2100" dirty="0"/>
              <a:t>, </a:t>
            </a:r>
            <a:r>
              <a:rPr lang="nl-NL" sz="2100" dirty="0" err="1"/>
              <a:t>andere </a:t>
            </a:r>
            <a:r>
              <a:rPr lang="nl-NL" sz="2100" b="1" dirty="0" err="1"/>
              <a:t>respektvoll</a:t>
            </a:r>
            <a:r>
              <a:rPr lang="nl-NL" sz="2100" dirty="0"/>
              <a:t>. Wie </a:t>
            </a:r>
            <a:r>
              <a:rPr lang="nl-NL" sz="2100" dirty="0" err="1"/>
              <a:t>zu erwarten</a:t>
            </a:r>
            <a:r>
              <a:rPr lang="nl-NL" sz="2100" dirty="0"/>
              <a:t>, </a:t>
            </a:r>
            <a:r>
              <a:rPr lang="nl-NL" sz="2100" dirty="0" err="1"/>
              <a:t>führen kämpferische Gespräche in der Regel zu nichts</a:t>
            </a:r>
            <a:r>
              <a:rPr lang="nl-NL" sz="2100" dirty="0"/>
              <a:t>. Aufgrund der </a:t>
            </a:r>
            <a:r>
              <a:rPr lang="nl-NL" sz="2100" b="1" dirty="0"/>
              <a:t>aggressiven </a:t>
            </a:r>
            <a:r>
              <a:rPr lang="nl-NL" sz="2100" dirty="0"/>
              <a:t>Natur des Dialogs enden sie in </a:t>
            </a:r>
            <a:r>
              <a:rPr lang="nl-NL" sz="2100" b="1" dirty="0"/>
              <a:t>emotionalen, engstirnigen </a:t>
            </a:r>
            <a:r>
              <a:rPr lang="nl-NL" sz="2100" dirty="0"/>
              <a:t>Argumenten.</a:t>
            </a:r>
            <a:endParaRPr lang="nl-NL" dirty="0"/>
          </a:p>
        </p:txBody>
      </p:sp>
      <p:sp>
        <p:nvSpPr>
          <p:cNvPr id="5" name="Tekstvak 4">
            <a:extLst>
              <a:ext uri="{FF2B5EF4-FFF2-40B4-BE49-F238E27FC236}">
                <a16:creationId xmlns:a16="http://schemas.microsoft.com/office/drawing/2014/main" id="{3680CB83-BAE0-86C8-D9AA-32AADB2EF352}"/>
              </a:ext>
            </a:extLst>
          </p:cNvPr>
          <p:cNvSpPr txBox="1"/>
          <p:nvPr/>
        </p:nvSpPr>
        <p:spPr>
          <a:xfrm>
            <a:off x="6607277" y="1799999"/>
            <a:ext cx="5026724" cy="4247317"/>
          </a:xfrm>
          <a:prstGeom prst="rect">
            <a:avLst/>
          </a:prstGeom>
        </p:spPr>
        <p:txBody>
          <a:bodyPr wrap="square" lIns="91440" tIns="45720" rIns="91440" bIns="45720" rtlCol="0" anchor="t">
            <a:spAutoFit/>
          </a:bodyPr>
          <a:lstStyle/>
          <a:p>
            <a:r>
              <a:rPr lang="nl-NL" sz="2100" dirty="0" err="1"/>
              <a:t>Damit jemand seine </a:t>
            </a:r>
            <a:r>
              <a:rPr lang="nl-NL" sz="2100" dirty="0"/>
              <a:t>Meinung zu einem Thema ändern kann, ist </a:t>
            </a:r>
            <a:r>
              <a:rPr lang="nl-NL" sz="2100" dirty="0" err="1"/>
              <a:t>es entscheidend, </a:t>
            </a:r>
            <a:r>
              <a:rPr lang="nl-NL" sz="2100" b="1" dirty="0" err="1"/>
              <a:t>respektvoll </a:t>
            </a:r>
            <a:r>
              <a:rPr lang="nl-NL" sz="2100" dirty="0" err="1"/>
              <a:t>zu bleiben und einen </a:t>
            </a:r>
            <a:r>
              <a:rPr lang="nl-NL" sz="2100" b="1" dirty="0"/>
              <a:t>offenen </a:t>
            </a:r>
            <a:r>
              <a:rPr lang="nl-NL" sz="2100" b="1" dirty="0" err="1"/>
              <a:t>Dialog zu </a:t>
            </a:r>
            <a:r>
              <a:rPr lang="nl-NL" sz="2100" dirty="0" err="1"/>
              <a:t>führen</a:t>
            </a:r>
            <a:r>
              <a:rPr lang="nl-NL" sz="2100" dirty="0"/>
              <a:t>. Um </a:t>
            </a:r>
            <a:r>
              <a:rPr lang="nl-NL" sz="2100" dirty="0" err="1"/>
              <a:t>einen effektiven respektvollen Dialog </a:t>
            </a:r>
            <a:r>
              <a:rPr lang="nl-NL" sz="2100" dirty="0"/>
              <a:t>führen zu </a:t>
            </a:r>
            <a:r>
              <a:rPr lang="nl-NL" sz="2100" dirty="0" err="1"/>
              <a:t>können</a:t>
            </a:r>
            <a:r>
              <a:rPr lang="nl-NL" sz="2100" dirty="0"/>
              <a:t>, </a:t>
            </a:r>
            <a:r>
              <a:rPr lang="nl-NL" sz="2100" dirty="0" err="1"/>
              <a:t>sollte das </a:t>
            </a:r>
            <a:r>
              <a:rPr lang="nl-NL" sz="2100" dirty="0"/>
              <a:t>Umfeld</a:t>
            </a:r>
            <a:r>
              <a:rPr lang="nl-NL" sz="2100" dirty="0" err="1"/>
              <a:t>,</a:t>
            </a:r>
            <a:r>
              <a:rPr lang="nl-NL" sz="2100" dirty="0"/>
              <a:t> in dem </a:t>
            </a:r>
            <a:r>
              <a:rPr lang="nl-NL" sz="2100" dirty="0" err="1"/>
              <a:t>er stattfindet, </a:t>
            </a:r>
            <a:r>
              <a:rPr lang="nl-NL" sz="2100" b="1" dirty="0"/>
              <a:t>sicher </a:t>
            </a:r>
            <a:r>
              <a:rPr lang="nl-NL" sz="2100" dirty="0" err="1"/>
              <a:t>sein</a:t>
            </a:r>
            <a:r>
              <a:rPr lang="nl-NL" sz="2100" dirty="0"/>
              <a:t>. </a:t>
            </a:r>
            <a:r>
              <a:rPr lang="nl-NL" sz="2100" dirty="0" err="1"/>
              <a:t>Dies schafft Möglichkeiten, die </a:t>
            </a:r>
            <a:r>
              <a:rPr lang="nl-NL" sz="2100" b="1" dirty="0" err="1"/>
              <a:t>eigenen Überzeugungen zu hinterfragen </a:t>
            </a:r>
            <a:r>
              <a:rPr lang="nl-NL" sz="2100" dirty="0" err="1"/>
              <a:t>und sich </a:t>
            </a:r>
            <a:r>
              <a:rPr lang="nl-NL" sz="2100" b="1" dirty="0" err="1"/>
              <a:t>mit </a:t>
            </a:r>
            <a:r>
              <a:rPr lang="nl-NL" sz="2100" b="1" dirty="0"/>
              <a:t>anderen </a:t>
            </a:r>
            <a:r>
              <a:rPr lang="nl-NL" sz="2100" b="1" dirty="0" err="1"/>
              <a:t>Perspektiven auseinanderzusetzen</a:t>
            </a:r>
            <a:r>
              <a:rPr lang="nl-NL" sz="2100" dirty="0"/>
              <a:t>, ohne zu </a:t>
            </a:r>
            <a:r>
              <a:rPr lang="nl-NL" sz="2100" dirty="0" err="1"/>
              <a:t>urteilen</a:t>
            </a:r>
            <a:r>
              <a:rPr lang="nl-NL" sz="2100" dirty="0"/>
              <a:t>.</a:t>
            </a:r>
            <a:endParaRPr lang="nl-NL" dirty="0"/>
          </a:p>
          <a:p>
            <a:endParaRPr lang="nl-NL" sz="2100" dirty="0">
              <a:cs typeface="Calibri" panose="020F0502020204030204"/>
            </a:endParaRPr>
          </a:p>
          <a:p>
            <a:r>
              <a:rPr lang="nl-NL" sz="2100" dirty="0" err="1"/>
              <a:t>Um ein solches </a:t>
            </a:r>
            <a:r>
              <a:rPr lang="nl-NL" sz="2100" dirty="0"/>
              <a:t>sicheres Umfeld </a:t>
            </a:r>
            <a:r>
              <a:rPr lang="nl-NL" sz="2100" dirty="0" err="1"/>
              <a:t>zu schaffen</a:t>
            </a:r>
            <a:r>
              <a:rPr lang="nl-NL" sz="2100" dirty="0"/>
              <a:t>, gibt </a:t>
            </a:r>
            <a:r>
              <a:rPr lang="nl-NL" sz="2100" dirty="0" err="1"/>
              <a:t>es vier Kernelemente</a:t>
            </a:r>
            <a:r>
              <a:rPr lang="nl-NL" sz="2100" dirty="0"/>
              <a:t>:</a:t>
            </a:r>
            <a:endParaRPr lang="nl-NL" sz="2100" dirty="0">
              <a:cs typeface="Calibri" panose="020F0502020204030204"/>
            </a:endParaRPr>
          </a:p>
          <a:p>
            <a:pPr algn="just"/>
            <a:endParaRPr lang="nl-NL" dirty="0">
              <a:cs typeface="Calibri" panose="020F0502020204030204"/>
            </a:endParaRPr>
          </a:p>
        </p:txBody>
      </p:sp>
      <p:sp>
        <p:nvSpPr>
          <p:cNvPr id="10" name="Tekstvak 9">
            <a:extLst>
              <a:ext uri="{FF2B5EF4-FFF2-40B4-BE49-F238E27FC236}">
                <a16:creationId xmlns:a16="http://schemas.microsoft.com/office/drawing/2014/main" id="{CF270ABC-A313-1EC8-FD66-8D97D650372E}"/>
              </a:ext>
            </a:extLst>
          </p:cNvPr>
          <p:cNvSpPr txBox="1"/>
          <p:nvPr/>
        </p:nvSpPr>
        <p:spPr>
          <a:xfrm>
            <a:off x="6918837" y="6597094"/>
            <a:ext cx="5270090" cy="276999"/>
          </a:xfrm>
          <a:prstGeom prst="rect">
            <a:avLst/>
          </a:prstGeom>
        </p:spPr>
        <p:txBody>
          <a:bodyPr wrap="square" rtlCol="0">
            <a:spAutoFit/>
          </a:bodyPr>
          <a:lstStyle/>
          <a:p>
            <a:pPr algn="r"/>
            <a:r>
              <a:rPr lang="nl-NL" sz="1200">
                <a:hlinkClick r:id="rId3"/>
              </a:rPr>
              <a:t>Quelle: Bild</a:t>
            </a:r>
            <a:endParaRPr lang="nl-NL" sz="1200"/>
          </a:p>
        </p:txBody>
      </p:sp>
      <p:sp>
        <p:nvSpPr>
          <p:cNvPr id="4" name="Ορθογώνιο 3">
            <a:extLst>
              <a:ext uri="{FF2B5EF4-FFF2-40B4-BE49-F238E27FC236}">
                <a16:creationId xmlns:a16="http://schemas.microsoft.com/office/drawing/2014/main" id="{58865987-DD05-8E84-8A1C-19D48F2660C9}"/>
              </a:ext>
            </a:extLst>
          </p:cNvPr>
          <p:cNvSpPr/>
          <p:nvPr/>
        </p:nvSpPr>
        <p:spPr>
          <a:xfrm>
            <a:off x="1400091" y="3923657"/>
            <a:ext cx="3733971" cy="1754326"/>
          </a:xfrm>
          <a:prstGeom prst="rect">
            <a:avLst/>
          </a:prstGeom>
          <a:noFill/>
        </p:spPr>
        <p:txBody>
          <a:bodyPr wrap="non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Respekt zollen</a:t>
            </a:r>
          </a:p>
          <a:p>
            <a:pPr algn="ctr"/>
            <a:r>
              <a:rPr lang="en-US" sz="5400" b="1" dirty="0">
                <a:ln w="12700">
                  <a:solidFill>
                    <a:schemeClr val="accent5"/>
                  </a:solidFill>
                  <a:prstDash val="solid"/>
                </a:ln>
                <a:pattFill prst="ltDnDiag">
                  <a:fgClr>
                    <a:schemeClr val="accent5">
                      <a:lumMod val="60000"/>
                      <a:lumOff val="40000"/>
                    </a:schemeClr>
                  </a:fgClr>
                  <a:bgClr>
                    <a:schemeClr val="bg1"/>
                  </a:bgClr>
                </a:pattFill>
              </a:rPr>
              <a:t>Respekt erhalten</a:t>
            </a:r>
            <a:endParaRPr lang="el-GR"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3290906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35867-FACD-3296-287F-8CE70C01BC08}"/>
              </a:ext>
            </a:extLst>
          </p:cNvPr>
          <p:cNvSpPr>
            <a:spLocks noGrp="1"/>
          </p:cNvSpPr>
          <p:nvPr>
            <p:ph type="title"/>
          </p:nvPr>
        </p:nvSpPr>
        <p:spPr>
          <a:xfrm>
            <a:off x="643859" y="1917980"/>
            <a:ext cx="5543242" cy="605096"/>
          </a:xfrm>
        </p:spPr>
        <p:txBody>
          <a:bodyPr vert="horz" lIns="91440" tIns="45720" rIns="91440" bIns="45720" rtlCol="0" anchor="ctr">
            <a:noAutofit/>
          </a:bodyPr>
          <a:lstStyle/>
          <a:p>
            <a:r>
              <a:rPr lang="nl-NL" sz="4400">
                <a:ea typeface="Adobe Gothic Std B"/>
              </a:rPr>
              <a:t>Grundlagen </a:t>
            </a:r>
            <a:r>
              <a:rPr lang="nl-NL" sz="4400" err="1">
                <a:ea typeface="Adobe Gothic Std B"/>
              </a:rPr>
              <a:t>für einen wirksamen Dialog</a:t>
            </a:r>
            <a:endParaRPr lang="nl-NL" sz="4400">
              <a:ea typeface="Adobe Gothic Std B"/>
            </a:endParaRPr>
          </a:p>
        </p:txBody>
      </p:sp>
      <p:sp>
        <p:nvSpPr>
          <p:cNvPr id="3" name="Tijdelijke aanduiding voor inhoud 2">
            <a:extLst>
              <a:ext uri="{FF2B5EF4-FFF2-40B4-BE49-F238E27FC236}">
                <a16:creationId xmlns:a16="http://schemas.microsoft.com/office/drawing/2014/main" id="{22D35F0A-9D37-55BA-DFCC-9D4A6816F142}"/>
              </a:ext>
            </a:extLst>
          </p:cNvPr>
          <p:cNvSpPr>
            <a:spLocks noGrp="1"/>
          </p:cNvSpPr>
          <p:nvPr>
            <p:ph idx="1"/>
          </p:nvPr>
        </p:nvSpPr>
        <p:spPr>
          <a:xfrm>
            <a:off x="5961970" y="1691516"/>
            <a:ext cx="5852132" cy="4865977"/>
          </a:xfrm>
        </p:spPr>
        <p:txBody>
          <a:bodyPr vert="horz" lIns="91440" tIns="45720" rIns="91440" bIns="45720" rtlCol="0" anchor="t">
            <a:normAutofit/>
          </a:bodyPr>
          <a:lstStyle/>
          <a:p>
            <a:pPr marL="457200" indent="-457200" algn="just">
              <a:buAutoNum type="arabicPeriod"/>
            </a:pPr>
            <a:r>
              <a:rPr lang="nl-NL" dirty="0">
                <a:cs typeface="Calibri"/>
              </a:rPr>
              <a:t>Die Beziehungen sollten auf Vertrauen beruhen, damit die Jugendlichen und jungen Erwachsenen sich wohl fühlen, wenn sie ihre Zweifel äußern.</a:t>
            </a:r>
          </a:p>
          <a:p>
            <a:pPr marL="457200" indent="-457200" algn="just">
              <a:buAutoNum type="arabicPeriod"/>
            </a:pPr>
            <a:r>
              <a:rPr lang="nl-NL" dirty="0">
                <a:cs typeface="Calibri"/>
              </a:rPr>
              <a:t>Der Dialog sollte gleichberechtigt sein</a:t>
            </a:r>
          </a:p>
          <a:p>
            <a:pPr marL="457200" indent="-457200" algn="just">
              <a:buAutoNum type="arabicPeriod"/>
            </a:pPr>
            <a:r>
              <a:rPr lang="nl-NL" dirty="0" err="1">
                <a:cs typeface="Calibri"/>
              </a:rPr>
              <a:t>Orientierung im Dialog geben</a:t>
            </a:r>
          </a:p>
          <a:p>
            <a:pPr marL="457200" indent="-457200" algn="just">
              <a:buAutoNum type="arabicPeriod"/>
            </a:pPr>
            <a:r>
              <a:rPr lang="nl-NL" dirty="0">
                <a:cs typeface="Calibri"/>
              </a:rPr>
              <a:t>Aggression </a:t>
            </a:r>
            <a:r>
              <a:rPr lang="nl-NL" dirty="0" err="1">
                <a:cs typeface="Calibri"/>
              </a:rPr>
              <a:t>zurückweisen </a:t>
            </a:r>
          </a:p>
        </p:txBody>
      </p:sp>
      <p:sp>
        <p:nvSpPr>
          <p:cNvPr id="4" name="Tekstvak 3">
            <a:extLst>
              <a:ext uri="{FF2B5EF4-FFF2-40B4-BE49-F238E27FC236}">
                <a16:creationId xmlns:a16="http://schemas.microsoft.com/office/drawing/2014/main" id="{A1FB5E8F-1378-EB5A-11B0-988F0449CCB1}"/>
              </a:ext>
            </a:extLst>
          </p:cNvPr>
          <p:cNvSpPr txBox="1"/>
          <p:nvPr/>
        </p:nvSpPr>
        <p:spPr>
          <a:xfrm>
            <a:off x="6391274" y="6553200"/>
            <a:ext cx="58007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a:cs typeface="Calibri"/>
                <a:hlinkClick r:id="rId3"/>
              </a:rPr>
              <a:t>Quelle: Bild</a:t>
            </a:r>
            <a:endParaRPr lang="nl-NL" sz="1200" err="1">
              <a:cs typeface="Calibri" panose="020F0502020204030204"/>
            </a:endParaRPr>
          </a:p>
        </p:txBody>
      </p:sp>
      <p:sp>
        <p:nvSpPr>
          <p:cNvPr id="5" name="Rectangle 9">
            <a:extLst>
              <a:ext uri="{FF2B5EF4-FFF2-40B4-BE49-F238E27FC236}">
                <a16:creationId xmlns:a16="http://schemas.microsoft.com/office/drawing/2014/main" id="{BAE84D08-0EC4-73E7-546C-C8E00FCD3B28}"/>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6" name="Rectangle 9">
            <a:extLst>
              <a:ext uri="{FF2B5EF4-FFF2-40B4-BE49-F238E27FC236}">
                <a16:creationId xmlns:a16="http://schemas.microsoft.com/office/drawing/2014/main" id="{BAE84D08-0EC4-73E7-546C-C8E00FCD3B28}"/>
              </a:ext>
            </a:extLst>
          </p:cNvPr>
          <p:cNvSpPr/>
          <p:nvPr/>
        </p:nvSpPr>
        <p:spPr>
          <a:xfrm>
            <a:off x="-5994" y="5939662"/>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7" name="Tekstvak 6">
            <a:extLst>
              <a:ext uri="{FF2B5EF4-FFF2-40B4-BE49-F238E27FC236}">
                <a16:creationId xmlns:a16="http://schemas.microsoft.com/office/drawing/2014/main" id="{232C074E-E927-5AC5-2480-1C88CFFF5679}"/>
              </a:ext>
            </a:extLst>
          </p:cNvPr>
          <p:cNvSpPr txBox="1"/>
          <p:nvPr/>
        </p:nvSpPr>
        <p:spPr>
          <a:xfrm>
            <a:off x="5545335" y="5591408"/>
            <a:ext cx="63991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cs typeface="Calibri"/>
                <a:hlinkClick r:id="rId4"/>
              </a:rPr>
              <a:t>Bild von rawpixel.com auf </a:t>
            </a:r>
            <a:r>
              <a:rPr lang="en-US" sz="1200" dirty="0" err="1">
                <a:cs typeface="Calibri"/>
                <a:hlinkClick r:id="rId4"/>
              </a:rPr>
              <a:t>Freepik</a:t>
            </a:r>
            <a:endParaRPr lang="nl-NL" sz="1200" dirty="0" err="1">
              <a:cs typeface="Calibri" panose="020F0502020204030204"/>
            </a:endParaRPr>
          </a:p>
        </p:txBody>
      </p:sp>
      <p:pic>
        <p:nvPicPr>
          <p:cNvPr id="10" name="Εικόνα 9" descr="Εικόνα που περιέχει ζωγραφιά, σκίτσο/σχέδιο, παιδική τέχνη, εικονογράφηση&#10;&#10;Περιγραφή που δημιουργήθηκε αυτόματα">
            <a:extLst>
              <a:ext uri="{FF2B5EF4-FFF2-40B4-BE49-F238E27FC236}">
                <a16:creationId xmlns:a16="http://schemas.microsoft.com/office/drawing/2014/main" id="{5EFDEC66-6CB8-D14D-8AF1-F945FA27797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5973" b="23674"/>
          <a:stretch/>
        </p:blipFill>
        <p:spPr>
          <a:xfrm>
            <a:off x="247475" y="3231240"/>
            <a:ext cx="5095875" cy="2565913"/>
          </a:xfrm>
          <a:prstGeom prst="rect">
            <a:avLst/>
          </a:prstGeom>
        </p:spPr>
      </p:pic>
    </p:spTree>
    <p:extLst>
      <p:ext uri="{BB962C8B-B14F-4D97-AF65-F5344CB8AC3E}">
        <p14:creationId xmlns:p14="http://schemas.microsoft.com/office/powerpoint/2010/main" val="1633978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7A651057-1D6C-3AC9-8AB2-39C6219AA728}"/>
              </a:ext>
            </a:extLst>
          </p:cNvPr>
          <p:cNvSpPr/>
          <p:nvPr/>
        </p:nvSpPr>
        <p:spPr>
          <a:xfrm>
            <a:off x="209280" y="2036471"/>
            <a:ext cx="4303690" cy="4067577"/>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7B197E27-8D6C-4091-1A71-BEF323B42651}"/>
              </a:ext>
            </a:extLst>
          </p:cNvPr>
          <p:cNvSpPr>
            <a:spLocks noGrp="1"/>
          </p:cNvSpPr>
          <p:nvPr>
            <p:ph type="title"/>
          </p:nvPr>
        </p:nvSpPr>
        <p:spPr/>
        <p:txBody>
          <a:bodyPr/>
          <a:lstStyle/>
          <a:p>
            <a:pPr marL="514350" indent="-514350">
              <a:buAutoNum type="arabicPeriod"/>
            </a:pPr>
            <a:r>
              <a:rPr lang="nl-NL" dirty="0">
                <a:ea typeface="Adobe Gothic Std B"/>
              </a:rPr>
              <a:t>Eine </a:t>
            </a:r>
            <a:r>
              <a:rPr lang="nl-NL" err="1">
                <a:ea typeface="Adobe Gothic Std B"/>
              </a:rPr>
              <a:t>Beziehung </a:t>
            </a:r>
            <a:r>
              <a:rPr lang="nl-NL">
                <a:ea typeface="Adobe Gothic Std B"/>
              </a:rPr>
              <a:t>des Vertrauens (1/4)</a:t>
            </a:r>
            <a:endParaRPr lang="nl-NL"/>
          </a:p>
        </p:txBody>
      </p:sp>
      <p:sp>
        <p:nvSpPr>
          <p:cNvPr id="3" name="Tijdelijke aanduiding voor inhoud 2">
            <a:extLst>
              <a:ext uri="{FF2B5EF4-FFF2-40B4-BE49-F238E27FC236}">
                <a16:creationId xmlns:a16="http://schemas.microsoft.com/office/drawing/2014/main" id="{DCC89D24-B085-88E0-FDF0-06FC68394116}"/>
              </a:ext>
            </a:extLst>
          </p:cNvPr>
          <p:cNvSpPr>
            <a:spLocks noGrp="1"/>
          </p:cNvSpPr>
          <p:nvPr>
            <p:ph idx="1"/>
          </p:nvPr>
        </p:nvSpPr>
        <p:spPr>
          <a:xfrm>
            <a:off x="515070" y="2358084"/>
            <a:ext cx="3694921" cy="3610287"/>
          </a:xfrm>
        </p:spPr>
        <p:txBody>
          <a:bodyPr vert="horz" lIns="91440" tIns="45720" rIns="91440" bIns="45720" rtlCol="0" anchor="t">
            <a:normAutofit fontScale="92500" lnSpcReduction="10000"/>
          </a:bodyPr>
          <a:lstStyle/>
          <a:p>
            <a:pPr marL="0" indent="0" algn="ctr">
              <a:buNone/>
            </a:pPr>
            <a:r>
              <a:rPr lang="nl-NL" b="1" dirty="0">
                <a:solidFill>
                  <a:schemeClr val="bg1"/>
                </a:solidFill>
                <a:effectLst>
                  <a:outerShdw blurRad="38100" dist="38100" dir="2700000" algn="tl">
                    <a:srgbClr val="000000">
                      <a:alpha val="43137"/>
                    </a:srgbClr>
                  </a:outerShdw>
                </a:effectLst>
                <a:cs typeface="Calibri"/>
              </a:rPr>
              <a:t>Vertrauen in die </a:t>
            </a:r>
            <a:r>
              <a:rPr lang="nl-NL" b="1" dirty="0" err="1">
                <a:solidFill>
                  <a:schemeClr val="bg1"/>
                </a:solidFill>
                <a:effectLst>
                  <a:outerShdw blurRad="38100" dist="38100" dir="2700000" algn="tl">
                    <a:srgbClr val="000000">
                      <a:alpha val="43137"/>
                    </a:srgbClr>
                  </a:outerShdw>
                </a:effectLst>
                <a:cs typeface="Calibri"/>
              </a:rPr>
              <a:t>Kommunikation </a:t>
            </a:r>
            <a:r>
              <a:rPr lang="nl-NL" dirty="0" err="1">
                <a:solidFill>
                  <a:schemeClr val="bg1"/>
                </a:solidFill>
                <a:effectLst>
                  <a:outerShdw blurRad="38100" dist="38100" dir="2700000" algn="tl">
                    <a:srgbClr val="000000">
                      <a:alpha val="43137"/>
                    </a:srgbClr>
                  </a:outerShdw>
                </a:effectLst>
                <a:cs typeface="Calibri"/>
              </a:rPr>
              <a:t>bezieht sich auf die allgemeine </a:t>
            </a:r>
            <a:r>
              <a:rPr lang="nl-NL" b="1" dirty="0" err="1">
                <a:solidFill>
                  <a:schemeClr val="bg1"/>
                </a:solidFill>
                <a:effectLst>
                  <a:outerShdw blurRad="38100" dist="38100" dir="2700000" algn="tl">
                    <a:srgbClr val="000000">
                      <a:alpha val="43137"/>
                    </a:srgbClr>
                  </a:outerShdw>
                </a:effectLst>
                <a:cs typeface="Calibri"/>
              </a:rPr>
              <a:t>Erwartung</a:t>
            </a:r>
            <a:r>
              <a:rPr lang="nl-NL" dirty="0" err="1">
                <a:solidFill>
                  <a:schemeClr val="bg1"/>
                </a:solidFill>
                <a:effectLst>
                  <a:outerShdw blurRad="38100" dist="38100" dir="2700000" algn="tl">
                    <a:srgbClr val="000000">
                      <a:alpha val="43137"/>
                    </a:srgbClr>
                  </a:outerShdw>
                </a:effectLst>
                <a:cs typeface="Calibri"/>
              </a:rPr>
              <a:t>, dass </a:t>
            </a:r>
            <a:r>
              <a:rPr lang="nl-NL" dirty="0">
                <a:solidFill>
                  <a:schemeClr val="bg1"/>
                </a:solidFill>
                <a:effectLst>
                  <a:outerShdw blurRad="38100" dist="38100" dir="2700000" algn="tl">
                    <a:srgbClr val="000000">
                      <a:alpha val="43137"/>
                    </a:srgbClr>
                  </a:outerShdw>
                </a:effectLst>
                <a:cs typeface="Calibri"/>
              </a:rPr>
              <a:t>eine </a:t>
            </a:r>
            <a:r>
              <a:rPr lang="nl-NL" dirty="0" err="1">
                <a:solidFill>
                  <a:schemeClr val="bg1"/>
                </a:solidFill>
                <a:effectLst>
                  <a:outerShdw blurRad="38100" dist="38100" dir="2700000" algn="tl">
                    <a:srgbClr val="000000">
                      <a:alpha val="43137"/>
                    </a:srgbClr>
                  </a:outerShdw>
                </a:effectLst>
                <a:cs typeface="Calibri"/>
              </a:rPr>
              <a:t>empfangene Nachricht </a:t>
            </a:r>
            <a:r>
              <a:rPr lang="nl-NL" b="1" dirty="0" err="1">
                <a:solidFill>
                  <a:schemeClr val="bg1"/>
                </a:solidFill>
                <a:effectLst>
                  <a:outerShdw blurRad="38100" dist="38100" dir="2700000" algn="tl">
                    <a:srgbClr val="000000">
                      <a:alpha val="43137"/>
                    </a:srgbClr>
                  </a:outerShdw>
                </a:effectLst>
                <a:cs typeface="Calibri"/>
              </a:rPr>
              <a:t>wahr </a:t>
            </a:r>
            <a:r>
              <a:rPr lang="nl-NL" dirty="0" err="1">
                <a:solidFill>
                  <a:schemeClr val="bg1"/>
                </a:solidFill>
                <a:effectLst>
                  <a:outerShdw blurRad="38100" dist="38100" dir="2700000" algn="tl">
                    <a:srgbClr val="000000">
                      <a:alpha val="43137"/>
                    </a:srgbClr>
                  </a:outerShdw>
                </a:effectLst>
                <a:cs typeface="Calibri"/>
              </a:rPr>
              <a:t>und </a:t>
            </a:r>
            <a:r>
              <a:rPr lang="nl-NL" b="1" dirty="0" err="1">
                <a:solidFill>
                  <a:schemeClr val="bg1"/>
                </a:solidFill>
                <a:effectLst>
                  <a:outerShdw blurRad="38100" dist="38100" dir="2700000" algn="tl">
                    <a:srgbClr val="000000">
                      <a:alpha val="43137"/>
                    </a:srgbClr>
                  </a:outerShdw>
                </a:effectLst>
                <a:cs typeface="Calibri"/>
              </a:rPr>
              <a:t>zuverlässig </a:t>
            </a:r>
            <a:r>
              <a:rPr lang="nl-NL" dirty="0">
                <a:solidFill>
                  <a:schemeClr val="bg1"/>
                </a:solidFill>
                <a:effectLst>
                  <a:outerShdw blurRad="38100" dist="38100" dir="2700000" algn="tl">
                    <a:srgbClr val="000000">
                      <a:alpha val="43137"/>
                    </a:srgbClr>
                  </a:outerShdw>
                </a:effectLst>
                <a:cs typeface="Calibri"/>
              </a:rPr>
              <a:t>ist </a:t>
            </a:r>
            <a:r>
              <a:rPr lang="nl-NL" dirty="0" err="1">
                <a:solidFill>
                  <a:schemeClr val="bg1"/>
                </a:solidFill>
                <a:effectLst>
                  <a:outerShdw blurRad="38100" dist="38100" dir="2700000" algn="tl">
                    <a:srgbClr val="000000">
                      <a:alpha val="43137"/>
                    </a:srgbClr>
                  </a:outerShdw>
                </a:effectLst>
                <a:cs typeface="Calibri"/>
              </a:rPr>
              <a:t>und dass der Kommunikator </a:t>
            </a:r>
            <a:r>
              <a:rPr lang="nl-NL" b="1" dirty="0" err="1">
                <a:solidFill>
                  <a:schemeClr val="bg1"/>
                </a:solidFill>
                <a:effectLst>
                  <a:outerShdw blurRad="38100" dist="38100" dir="2700000" algn="tl">
                    <a:srgbClr val="000000">
                      <a:alpha val="43137"/>
                    </a:srgbClr>
                  </a:outerShdw>
                </a:effectLst>
                <a:cs typeface="Calibri"/>
              </a:rPr>
              <a:t>Kompetenz </a:t>
            </a:r>
            <a:r>
              <a:rPr lang="nl-NL" dirty="0" err="1">
                <a:solidFill>
                  <a:schemeClr val="bg1"/>
                </a:solidFill>
                <a:effectLst>
                  <a:outerShdw blurRad="38100" dist="38100" dir="2700000" algn="tl">
                    <a:srgbClr val="000000">
                      <a:alpha val="43137"/>
                    </a:srgbClr>
                  </a:outerShdw>
                </a:effectLst>
                <a:cs typeface="Calibri"/>
              </a:rPr>
              <a:t>und </a:t>
            </a:r>
            <a:r>
              <a:rPr lang="nl-NL" b="1" dirty="0" err="1">
                <a:solidFill>
                  <a:schemeClr val="bg1"/>
                </a:solidFill>
                <a:effectLst>
                  <a:outerShdw blurRad="38100" dist="38100" dir="2700000" algn="tl">
                    <a:srgbClr val="000000">
                      <a:alpha val="43137"/>
                    </a:srgbClr>
                  </a:outerShdw>
                </a:effectLst>
                <a:cs typeface="Calibri"/>
              </a:rPr>
              <a:t>Ehrlichkeit </a:t>
            </a:r>
            <a:r>
              <a:rPr lang="nl-NL" dirty="0" err="1">
                <a:solidFill>
                  <a:schemeClr val="bg1"/>
                </a:solidFill>
                <a:effectLst>
                  <a:outerShdw blurRad="38100" dist="38100" dir="2700000" algn="tl">
                    <a:srgbClr val="000000">
                      <a:alpha val="43137"/>
                    </a:srgbClr>
                  </a:outerShdw>
                </a:effectLst>
                <a:cs typeface="Calibri"/>
              </a:rPr>
              <a:t>beweist, indem er </a:t>
            </a:r>
            <a:r>
              <a:rPr lang="nl-NL" dirty="0">
                <a:solidFill>
                  <a:schemeClr val="bg1"/>
                </a:solidFill>
                <a:effectLst>
                  <a:outerShdw blurRad="38100" dist="38100" dir="2700000" algn="tl">
                    <a:srgbClr val="000000">
                      <a:alpha val="43137"/>
                    </a:srgbClr>
                  </a:outerShdw>
                </a:effectLst>
                <a:cs typeface="Calibri"/>
              </a:rPr>
              <a:t>genaue,</a:t>
            </a:r>
            <a:r>
              <a:rPr lang="nl-NL" dirty="0" err="1">
                <a:solidFill>
                  <a:schemeClr val="bg1"/>
                </a:solidFill>
                <a:effectLst>
                  <a:outerShdw blurRad="38100" dist="38100" dir="2700000" algn="tl">
                    <a:srgbClr val="000000">
                      <a:alpha val="43137"/>
                    </a:srgbClr>
                  </a:outerShdw>
                </a:effectLst>
                <a:cs typeface="Calibri"/>
              </a:rPr>
              <a:t> objektive und </a:t>
            </a:r>
            <a:r>
              <a:rPr lang="nl-NL" dirty="0">
                <a:solidFill>
                  <a:schemeClr val="bg1"/>
                </a:solidFill>
                <a:effectLst>
                  <a:outerShdw blurRad="38100" dist="38100" dir="2700000" algn="tl">
                    <a:srgbClr val="000000">
                      <a:alpha val="43137"/>
                    </a:srgbClr>
                  </a:outerShdw>
                </a:effectLst>
                <a:cs typeface="Calibri"/>
              </a:rPr>
              <a:t>vollständige Informationen </a:t>
            </a:r>
            <a:r>
              <a:rPr lang="nl-NL" dirty="0" err="1">
                <a:solidFill>
                  <a:schemeClr val="bg1"/>
                </a:solidFill>
                <a:effectLst>
                  <a:outerShdw blurRad="38100" dist="38100" dir="2700000" algn="tl">
                    <a:srgbClr val="000000">
                      <a:alpha val="43137"/>
                    </a:srgbClr>
                  </a:outerShdw>
                </a:effectLst>
                <a:cs typeface="Calibri"/>
              </a:rPr>
              <a:t>übermittelt</a:t>
            </a:r>
            <a:r>
              <a:rPr lang="nl-NL" dirty="0">
                <a:solidFill>
                  <a:schemeClr val="bg1"/>
                </a:solidFill>
                <a:cs typeface="Calibri"/>
              </a:rPr>
              <a:t>.</a:t>
            </a:r>
          </a:p>
        </p:txBody>
      </p:sp>
      <p:sp>
        <p:nvSpPr>
          <p:cNvPr id="7" name="Tekstvak 6">
            <a:extLst>
              <a:ext uri="{FF2B5EF4-FFF2-40B4-BE49-F238E27FC236}">
                <a16:creationId xmlns:a16="http://schemas.microsoft.com/office/drawing/2014/main" id="{12DA0FB4-5BCB-88F0-6CF6-DEC83D2BCA4F}"/>
              </a:ext>
            </a:extLst>
          </p:cNvPr>
          <p:cNvSpPr txBox="1"/>
          <p:nvPr/>
        </p:nvSpPr>
        <p:spPr>
          <a:xfrm>
            <a:off x="4864458" y="6493098"/>
            <a:ext cx="7324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panose="020F0502020204030204"/>
                <a:hlinkClick r:id="rId3"/>
              </a:rPr>
              <a:t>Quelle 1 </a:t>
            </a:r>
            <a:r>
              <a:rPr lang="nl-NL" sz="1200" dirty="0">
                <a:cs typeface="Calibri" panose="020F0502020204030204"/>
              </a:rPr>
              <a:t>| </a:t>
            </a:r>
            <a:r>
              <a:rPr lang="nl-NL" sz="1200" dirty="0">
                <a:cs typeface="Calibri" panose="020F0502020204030204"/>
                <a:hlinkClick r:id="rId4"/>
              </a:rPr>
              <a:t>Quelle </a:t>
            </a:r>
            <a:r>
              <a:rPr lang="nl-NL" dirty="0">
                <a:cs typeface="Calibri" panose="020F0502020204030204"/>
              </a:rPr>
              <a:t>2 </a:t>
            </a:r>
            <a:endParaRPr lang="nl-NL" sz="1200" dirty="0">
              <a:cs typeface="Calibri" panose="020F0502020204030204"/>
            </a:endParaRPr>
          </a:p>
        </p:txBody>
      </p:sp>
      <p:sp>
        <p:nvSpPr>
          <p:cNvPr id="8" name="Tekstvak 7">
            <a:extLst>
              <a:ext uri="{FF2B5EF4-FFF2-40B4-BE49-F238E27FC236}">
                <a16:creationId xmlns:a16="http://schemas.microsoft.com/office/drawing/2014/main" id="{EEFBA0E8-650A-F4D7-D476-AC946B1EB694}"/>
              </a:ext>
            </a:extLst>
          </p:cNvPr>
          <p:cNvSpPr txBox="1"/>
          <p:nvPr/>
        </p:nvSpPr>
        <p:spPr>
          <a:xfrm>
            <a:off x="5564746" y="2463085"/>
            <a:ext cx="5916232" cy="36471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100" dirty="0" err="1">
                <a:cs typeface="Calibri"/>
              </a:rPr>
              <a:t>Um einen effektiven Dialog über </a:t>
            </a:r>
            <a:r>
              <a:rPr lang="nl-NL" sz="2100" dirty="0">
                <a:cs typeface="Calibri"/>
              </a:rPr>
              <a:t>schwierige Themen (z. B. Informationsstörungen) zu führen, </a:t>
            </a:r>
            <a:r>
              <a:rPr lang="nl-NL" sz="2100" dirty="0" err="1">
                <a:cs typeface="Calibri"/>
              </a:rPr>
              <a:t>sollte ein </a:t>
            </a:r>
            <a:r>
              <a:rPr lang="nl-NL" sz="2100" dirty="0">
                <a:cs typeface="Calibri"/>
              </a:rPr>
              <a:t>Vertrauensverhältnis </a:t>
            </a:r>
            <a:r>
              <a:rPr lang="nl-NL" sz="2100" dirty="0" err="1">
                <a:cs typeface="Calibri"/>
              </a:rPr>
              <a:t>aufgebaut werden</a:t>
            </a:r>
            <a:r>
              <a:rPr lang="nl-NL" sz="2100" dirty="0">
                <a:cs typeface="Calibri"/>
              </a:rPr>
              <a:t>.</a:t>
            </a:r>
            <a:endParaRPr lang="nl-NL" dirty="0"/>
          </a:p>
          <a:p>
            <a:r>
              <a:rPr lang="nl-NL" sz="2100" dirty="0">
                <a:cs typeface="Calibri"/>
              </a:rPr>
              <a:t>Ohne Vertrauen </a:t>
            </a:r>
            <a:r>
              <a:rPr lang="nl-NL" sz="2100" dirty="0" err="1">
                <a:cs typeface="Calibri"/>
              </a:rPr>
              <a:t>ist ein Gespräch </a:t>
            </a:r>
            <a:r>
              <a:rPr lang="nl-NL" sz="2100" dirty="0">
                <a:cs typeface="Calibri"/>
              </a:rPr>
              <a:t>nicht </a:t>
            </a:r>
            <a:r>
              <a:rPr lang="nl-NL" sz="2100" dirty="0" err="1">
                <a:cs typeface="Calibri"/>
              </a:rPr>
              <a:t>möglich, weil die </a:t>
            </a:r>
            <a:r>
              <a:rPr lang="nl-NL" sz="2100" dirty="0">
                <a:cs typeface="Calibri"/>
              </a:rPr>
              <a:t>Person </a:t>
            </a:r>
            <a:r>
              <a:rPr lang="nl-NL" sz="2100" dirty="0" err="1">
                <a:cs typeface="Calibri"/>
              </a:rPr>
              <a:t>nicht erwartet, dass Sie </a:t>
            </a:r>
            <a:r>
              <a:rPr lang="nl-NL" sz="2100" dirty="0">
                <a:cs typeface="Calibri"/>
              </a:rPr>
              <a:t>oder </a:t>
            </a:r>
            <a:r>
              <a:rPr lang="nl-NL" sz="2100" dirty="0" err="1">
                <a:cs typeface="Calibri"/>
              </a:rPr>
              <a:t>Ihre Worte zuverlässig </a:t>
            </a:r>
            <a:r>
              <a:rPr lang="nl-NL" sz="2100" dirty="0">
                <a:cs typeface="Calibri"/>
              </a:rPr>
              <a:t>oder </a:t>
            </a:r>
            <a:r>
              <a:rPr lang="nl-NL" sz="2100" dirty="0" err="1">
                <a:cs typeface="Calibri"/>
              </a:rPr>
              <a:t>ehrlich sind</a:t>
            </a:r>
            <a:r>
              <a:rPr lang="nl-NL" sz="2100" dirty="0">
                <a:cs typeface="Calibri"/>
              </a:rPr>
              <a:t>. </a:t>
            </a:r>
            <a:r>
              <a:rPr lang="nl-NL" sz="2100" dirty="0" err="1">
                <a:cs typeface="Calibri"/>
              </a:rPr>
              <a:t>Daher wird sie sich nicht </a:t>
            </a:r>
            <a:r>
              <a:rPr lang="nl-NL" sz="2100" dirty="0">
                <a:cs typeface="Calibri"/>
              </a:rPr>
              <a:t>auf </a:t>
            </a:r>
            <a:r>
              <a:rPr lang="nl-NL" sz="2100" dirty="0" err="1">
                <a:cs typeface="Calibri"/>
              </a:rPr>
              <a:t>den Dialog einlassen</a:t>
            </a:r>
            <a:r>
              <a:rPr lang="nl-NL" sz="2100" dirty="0">
                <a:cs typeface="Calibri"/>
              </a:rPr>
              <a:t>. </a:t>
            </a:r>
            <a:endParaRPr lang="nl-NL" dirty="0">
              <a:cs typeface="Calibri"/>
            </a:endParaRPr>
          </a:p>
          <a:p>
            <a:r>
              <a:rPr lang="nl-NL" sz="2100" dirty="0" err="1">
                <a:cs typeface="Calibri"/>
              </a:rPr>
              <a:t>Wenn </a:t>
            </a:r>
            <a:r>
              <a:rPr lang="nl-NL" sz="2100" dirty="0">
                <a:cs typeface="Calibri"/>
              </a:rPr>
              <a:t>ein Vertrauensverhältnis </a:t>
            </a:r>
            <a:r>
              <a:rPr lang="nl-NL" sz="2100" dirty="0" err="1">
                <a:cs typeface="Calibri"/>
              </a:rPr>
              <a:t>besteht</a:t>
            </a:r>
            <a:r>
              <a:rPr lang="nl-NL" sz="2100" dirty="0">
                <a:cs typeface="Calibri"/>
              </a:rPr>
              <a:t>, ist </a:t>
            </a:r>
            <a:r>
              <a:rPr lang="nl-NL" sz="2100" dirty="0" err="1">
                <a:cs typeface="Calibri"/>
              </a:rPr>
              <a:t>die </a:t>
            </a:r>
            <a:r>
              <a:rPr lang="nl-NL" sz="2100" dirty="0">
                <a:cs typeface="Calibri"/>
              </a:rPr>
              <a:t>Person eher </a:t>
            </a:r>
            <a:r>
              <a:rPr lang="nl-NL" sz="2100" dirty="0" err="1">
                <a:cs typeface="Calibri"/>
              </a:rPr>
              <a:t>motiviert, </a:t>
            </a:r>
            <a:r>
              <a:rPr lang="nl-NL" sz="2100" dirty="0">
                <a:cs typeface="Calibri"/>
              </a:rPr>
              <a:t>an </a:t>
            </a:r>
            <a:r>
              <a:rPr lang="nl-NL" sz="2100" dirty="0" err="1">
                <a:cs typeface="Calibri"/>
              </a:rPr>
              <a:t>dem Gespräch mitzuwirken, und es </a:t>
            </a:r>
            <a:r>
              <a:rPr lang="nl-NL" sz="2100" dirty="0">
                <a:cs typeface="Calibri"/>
              </a:rPr>
              <a:t>fällt ihr </a:t>
            </a:r>
            <a:r>
              <a:rPr lang="nl-NL" sz="2100" dirty="0" err="1">
                <a:cs typeface="Calibri"/>
              </a:rPr>
              <a:t>leichter, sich zu äußern</a:t>
            </a:r>
            <a:r>
              <a:rPr lang="nl-NL" sz="2100" dirty="0">
                <a:cs typeface="Calibri"/>
              </a:rPr>
              <a:t>.</a:t>
            </a:r>
          </a:p>
        </p:txBody>
      </p:sp>
      <p:sp>
        <p:nvSpPr>
          <p:cNvPr id="4" name="Ορθογώνιο 3">
            <a:extLst>
              <a:ext uri="{FF2B5EF4-FFF2-40B4-BE49-F238E27FC236}">
                <a16:creationId xmlns:a16="http://schemas.microsoft.com/office/drawing/2014/main" id="{18D4B5F7-8D4E-0D09-B404-605A507DD969}"/>
              </a:ext>
            </a:extLst>
          </p:cNvPr>
          <p:cNvSpPr/>
          <p:nvPr/>
        </p:nvSpPr>
        <p:spPr>
          <a:xfrm>
            <a:off x="7853154" y="948214"/>
            <a:ext cx="2308645" cy="1323439"/>
          </a:xfrm>
          <a:prstGeom prst="rect">
            <a:avLst/>
          </a:prstGeom>
          <a:noFill/>
        </p:spPr>
        <p:txBody>
          <a:bodyPr wrap="none" lIns="91440" tIns="45720" rIns="91440" bIns="45720">
            <a:spAutoFit/>
          </a:bodyPr>
          <a:lstStyle/>
          <a:p>
            <a:pPr algn="ctr"/>
            <a:r>
              <a:rPr lang="en-US" sz="8000" b="1" dirty="0">
                <a:ln w="22225">
                  <a:solidFill>
                    <a:schemeClr val="accent2"/>
                  </a:solidFill>
                  <a:prstDash val="solid"/>
                </a:ln>
                <a:solidFill>
                  <a:schemeClr val="accent2">
                    <a:lumMod val="40000"/>
                    <a:lumOff val="60000"/>
                  </a:schemeClr>
                </a:solidFill>
              </a:rPr>
              <a:t>Vertrauen</a:t>
            </a:r>
            <a:endParaRPr lang="el-GR" sz="8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2022483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1.2"/>
  <p:tag name="ISPRING_ULTRA_SCORM_COURSE_ID" val="B574E04B-D332-40F8-BC18-2D3EC8605BBA"/>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COSTAID\\DE&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COSTAID_Module 4_Enabling_Dialogue_DE"/>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8C5150E41E01409FE07977F0565001" ma:contentTypeVersion="13" ma:contentTypeDescription="Een nieuw document maken." ma:contentTypeScope="" ma:versionID="dceb514d459a965e66f62abcc4af67a4">
  <xsd:schema xmlns:xsd="http://www.w3.org/2001/XMLSchema" xmlns:xs="http://www.w3.org/2001/XMLSchema" xmlns:p="http://schemas.microsoft.com/office/2006/metadata/properties" xmlns:ns2="A170BF8D-0D10-4A31-84BA-136298F3893F" xmlns:ns3="a170bf8d-0d10-4a31-84ba-136298f3893f" xmlns:ns4="d55660b8-d104-43d9-a55a-6bf5ee589c5a" xmlns:ns5="19efc745-f8ae-456e-98f3-7656c6b98ef6" targetNamespace="http://schemas.microsoft.com/office/2006/metadata/properties" ma:root="true" ma:fieldsID="75dc8cc5d461a3b9574ae4e95c9ab0de" ns2:_="" ns3:_="" ns4:_="" ns5:_="">
    <xsd:import namespace="A170BF8D-0D10-4A31-84BA-136298F3893F"/>
    <xsd:import namespace="a170bf8d-0d10-4a31-84ba-136298f3893f"/>
    <xsd:import namespace="d55660b8-d104-43d9-a55a-6bf5ee589c5a"/>
    <xsd:import namespace="19efc745-f8ae-456e-98f3-7656c6b98ef6"/>
    <xsd:element name="properties">
      <xsd:complexType>
        <xsd:sequence>
          <xsd:element name="documentManagement">
            <xsd:complexType>
              <xsd:all>
                <xsd:element ref="ns2:Status" minOccurs="0"/>
                <xsd:element ref="ns3:MediaServiceMetadata" minOccurs="0"/>
                <xsd:element ref="ns3:MediaServiceFastMetadata" minOccurs="0"/>
                <xsd:element ref="ns4:SharedWithUsers" minOccurs="0"/>
                <xsd:element ref="ns4:SharedWithDetails" minOccurs="0"/>
                <xsd:element ref="ns3:lcf76f155ced4ddcb4097134ff3c332f" minOccurs="0"/>
                <xsd:element ref="ns5: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70BF8D-0D10-4A31-84BA-136298F3893F" elementFormDefault="qualified">
    <xsd:import namespace="http://schemas.microsoft.com/office/2006/documentManagement/types"/>
    <xsd:import namespace="http://schemas.microsoft.com/office/infopath/2007/PartnerControls"/>
    <xsd:element name="Status" ma:index="8" nillable="true" ma:displayName="Status" ma:default="Concept" ma:format="Dropdown" ma:internalName="Status">
      <xsd:simpleType>
        <xsd:restriction base="dms:Choice">
          <xsd:enumeration value="Concept"/>
          <xsd:enumeration value="Voltooid"/>
        </xsd:restriction>
      </xsd:simpleType>
    </xsd:element>
  </xsd:schema>
  <xsd:schema xmlns:xsd="http://www.w3.org/2001/XMLSchema" xmlns:xs="http://www.w3.org/2001/XMLSchema" xmlns:dms="http://schemas.microsoft.com/office/2006/documentManagement/types" xmlns:pc="http://schemas.microsoft.com/office/infopath/2007/PartnerControls" targetNamespace="a170bf8d-0d10-4a31-84ba-136298f3893f"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cfe27688-f39b-4ef9-a621-74b7e348dea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660b8-d104-43d9-a55a-6bf5ee589c5a"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efc745-f8ae-456e-98f3-7656c6b98ef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25a5076-e039-4797-a14f-b162bae4ec1c}" ma:internalName="TaxCatchAll" ma:showField="CatchAllData" ma:web="19efc745-f8ae-456e-98f3-7656c6b98e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170bf8d-0d10-4a31-84ba-136298f3893f">
      <Terms xmlns="http://schemas.microsoft.com/office/infopath/2007/PartnerControls"/>
    </lcf76f155ced4ddcb4097134ff3c332f>
    <Status xmlns="A170BF8D-0D10-4A31-84BA-136298F3893F">Concept</Status>
    <TaxCatchAll xmlns="19efc745-f8ae-456e-98f3-7656c6b98ef6" xsi:nil="true"/>
  </documentManagement>
</p:properties>
</file>

<file path=customXml/itemProps1.xml><?xml version="1.0" encoding="utf-8"?>
<ds:datastoreItem xmlns:ds="http://schemas.openxmlformats.org/officeDocument/2006/customXml" ds:itemID="{C70BA06F-1FDD-421C-AB26-28997D88498D}">
  <ds:schemaRefs>
    <ds:schemaRef ds:uri="19efc745-f8ae-456e-98f3-7656c6b98ef6"/>
    <ds:schemaRef ds:uri="A170BF8D-0D10-4A31-84BA-136298F3893F"/>
    <ds:schemaRef ds:uri="a170bf8d-0d10-4a31-84ba-136298f3893f"/>
    <ds:schemaRef ds:uri="d55660b8-d104-43d9-a55a-6bf5ee589c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5C6D51F-9450-4ECE-9317-34C627A2A581}">
  <ds:schemaRefs>
    <ds:schemaRef ds:uri="http://schemas.microsoft.com/sharepoint/v3/contenttype/forms"/>
  </ds:schemaRefs>
</ds:datastoreItem>
</file>

<file path=customXml/itemProps3.xml><?xml version="1.0" encoding="utf-8"?>
<ds:datastoreItem xmlns:ds="http://schemas.openxmlformats.org/officeDocument/2006/customXml" ds:itemID="{4D13F6F9-419F-4DB3-BB9F-18447BDF5A54}">
  <ds:schemaRefs>
    <ds:schemaRef ds:uri="19efc745-f8ae-456e-98f3-7656c6b98ef6"/>
    <ds:schemaRef ds:uri="A170BF8D-0D10-4A31-84BA-136298F3893F"/>
    <ds:schemaRef ds:uri="a170bf8d-0d10-4a31-84ba-136298f3893f"/>
    <ds:schemaRef ds:uri="d55660b8-d104-43d9-a55a-6bf5ee589c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TotalTime>
  <Words>3155</Words>
  <Application>Microsoft Office PowerPoint</Application>
  <PresentationFormat>Ευρεία οθόνη</PresentationFormat>
  <Paragraphs>213</Paragraphs>
  <Slides>30</Slides>
  <Notes>30</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30</vt:i4>
      </vt:variant>
    </vt:vector>
  </HeadingPairs>
  <TitlesOfParts>
    <vt:vector size="43" baseType="lpstr">
      <vt:lpstr>Adobe Gothic Std B</vt:lpstr>
      <vt:lpstr>MS PGothic</vt:lpstr>
      <vt:lpstr>Arial</vt:lpstr>
      <vt:lpstr>Arial,Sans-Serif</vt:lpstr>
      <vt:lpstr>Calibri</vt:lpstr>
      <vt:lpstr>Calibri Light</vt:lpstr>
      <vt:lpstr>Courier New</vt:lpstr>
      <vt:lpstr>Impact</vt:lpstr>
      <vt:lpstr>Proxima Nova</vt:lpstr>
      <vt:lpstr>Times New Roman</vt:lpstr>
      <vt:lpstr>Verdana</vt:lpstr>
      <vt:lpstr>Wingdings</vt:lpstr>
      <vt:lpstr>Θέμα του Office</vt:lpstr>
      <vt:lpstr>Παρουσίαση του PowerPoint</vt:lpstr>
      <vt:lpstr>Partner</vt:lpstr>
      <vt:lpstr>Module</vt:lpstr>
      <vt:lpstr>Zielsetzungen</vt:lpstr>
      <vt:lpstr>Dem Glauben an eine Informationsstörung entgegenwirken</vt:lpstr>
      <vt:lpstr>Die Bedeutung des Dialogs</vt:lpstr>
      <vt:lpstr>Eine sichere Umgebung</vt:lpstr>
      <vt:lpstr>Grundlagen für einen wirksamen Dialog</vt:lpstr>
      <vt:lpstr>Eine Beziehung des Vertrauens (1/4)</vt:lpstr>
      <vt:lpstr>Wie man Vertrauen schafft (2/4)</vt:lpstr>
      <vt:lpstr>Ein wirksames Instrument der affektiven Professionalität (3/4)</vt:lpstr>
      <vt:lpstr>Leitlinien für die Selbstauskunft (4/4)</vt:lpstr>
      <vt:lpstr>2. Ein gleichberechtigter Dialog (1/2)</vt:lpstr>
      <vt:lpstr>Gleiche Ausgangsbedingungen schaffen Offenheit (2/2)</vt:lpstr>
      <vt:lpstr>3. Anleitung geben</vt:lpstr>
      <vt:lpstr>4. Aggression zurückweisen (1/4)</vt:lpstr>
      <vt:lpstr>Wie man Aggressionen zurückweist (2/4)</vt:lpstr>
      <vt:lpstr>Aktives Zuhören (3/4)</vt:lpstr>
      <vt:lpstr>Beispiele für aktives Zuhören (4/4)</vt:lpstr>
      <vt:lpstr>Andere Fähigkeiten des Dialogs (1/3)</vt:lpstr>
      <vt:lpstr>Andere Fähigkeiten des Dialogs (2/3)</vt:lpstr>
      <vt:lpstr>Andere Fähigkeiten des Dialogs (3/3)</vt:lpstr>
      <vt:lpstr>Interkulturelle Kommunikation</vt:lpstr>
      <vt:lpstr>Interkulturelle Kommunikation (1/4)</vt:lpstr>
      <vt:lpstr>Beispiele für Fehlinterpretationen in der interkulturellen Kommunikation (2/4)</vt:lpstr>
      <vt:lpstr>Beispiele für Fehlinterpretationen in der interkulturellen Kommunikation (3/4) </vt:lpstr>
      <vt:lpstr>Wie man interkulturelle Fehlinterpretationen vermeidet (4/4)</vt:lpstr>
      <vt:lpstr>Referenzen und weiterführende Literatur (1/2)</vt:lpstr>
      <vt:lpstr>Referenzen und weiterführende Literatur (2/2)</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4_Enabling_Dialogue_DE</dc:title>
  <dc:creator>pantelis bbalaouras</dc:creator>
  <cp:keywords>, docId:E7BE6CBABAB0207810D8872370AFFA78</cp:keywords>
  <cp:lastModifiedBy>pantelis</cp:lastModifiedBy>
  <cp:revision>1310</cp:revision>
  <dcterms:created xsi:type="dcterms:W3CDTF">2020-06-02T13:31:56Z</dcterms:created>
  <dcterms:modified xsi:type="dcterms:W3CDTF">2024-01-31T18:58:44Z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0x0101008B8C5150E41E01409FE07977F0565001</vt:lpwstr>
  </property>
  <property fmtid="{D5CDD505-2E9C-101B-9397-08002B2CF9AE}" pid="3" name="MediaServiceImageTags">
    <vt:lpwstr/>
  </property>
</Properties>
</file>