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12" r:id="rId5"/>
    <p:sldId id="444" r:id="rId6"/>
    <p:sldId id="509" r:id="rId7"/>
    <p:sldId id="420" r:id="rId8"/>
    <p:sldId id="445" r:id="rId9"/>
    <p:sldId id="513" r:id="rId10"/>
    <p:sldId id="514" r:id="rId11"/>
    <p:sldId id="515" r:id="rId12"/>
    <p:sldId id="519" r:id="rId13"/>
    <p:sldId id="522" r:id="rId14"/>
    <p:sldId id="523" r:id="rId15"/>
    <p:sldId id="524" r:id="rId16"/>
    <p:sldId id="518" r:id="rId17"/>
    <p:sldId id="525" r:id="rId18"/>
    <p:sldId id="516" r:id="rId19"/>
    <p:sldId id="517" r:id="rId20"/>
    <p:sldId id="528" r:id="rId21"/>
    <p:sldId id="526" r:id="rId22"/>
    <p:sldId id="532" r:id="rId23"/>
    <p:sldId id="527" r:id="rId24"/>
    <p:sldId id="533" r:id="rId25"/>
    <p:sldId id="534" r:id="rId26"/>
    <p:sldId id="537" r:id="rId27"/>
    <p:sldId id="520" r:id="rId28"/>
    <p:sldId id="530" r:id="rId29"/>
    <p:sldId id="535" r:id="rId30"/>
    <p:sldId id="531" r:id="rId31"/>
    <p:sldId id="325" r:id="rId32"/>
    <p:sldId id="536" r:id="rId33"/>
    <p:sldId id="442" r:id="rId34"/>
  </p:sldIdLst>
  <p:sldSz cx="12192000" cy="685800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37143-1840-EFFA-444B-2129619AEBF2}" name="Tim Paulusse" initials="TP" userId="S::tpaulusse@verwey-jonker.nl::4a3dabe2-b277-4d58-ac1a-c890ba4f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5C11F"/>
    <a:srgbClr val="004899"/>
    <a:srgbClr val="E89704"/>
    <a:srgbClr val="D8134D"/>
    <a:srgbClr val="38289E"/>
    <a:srgbClr val="E24231"/>
    <a:srgbClr val="D7124E"/>
    <a:srgbClr val="1F9ED7"/>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32" y="60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7CB71CEA-9324-4D48-AAD3-78E75F8E8C92}"/>
    <pc:docChg chg="modSld">
      <pc:chgData name="Tim Paulusse" userId="1f5f41b363f6e14e" providerId="LiveId" clId="{7CB71CEA-9324-4D48-AAD3-78E75F8E8C92}" dt="2023-11-22T15:08:06.523" v="61" actId="6549"/>
      <pc:docMkLst>
        <pc:docMk/>
      </pc:docMkLst>
      <pc:sldChg chg="modSp mod">
        <pc:chgData name="Tim Paulusse" userId="1f5f41b363f6e14e" providerId="LiveId" clId="{7CB71CEA-9324-4D48-AAD3-78E75F8E8C92}" dt="2023-11-22T15:08:06.523" v="61" actId="6549"/>
        <pc:sldMkLst>
          <pc:docMk/>
          <pc:sldMk cId="3202248352" sldId="519"/>
        </pc:sldMkLst>
        <pc:spChg chg="mod">
          <ac:chgData name="Tim Paulusse" userId="1f5f41b363f6e14e" providerId="LiveId" clId="{7CB71CEA-9324-4D48-AAD3-78E75F8E8C92}" dt="2023-11-22T15:08:06.523" v="61" actId="6549"/>
          <ac:spMkLst>
            <pc:docMk/>
            <pc:sldMk cId="3202248352" sldId="519"/>
            <ac:spMk id="7" creationId="{12DA0FB4-5BCB-88F0-6CF6-DEC83D2BCA4F}"/>
          </ac:spMkLst>
        </pc:spChg>
        <pc:spChg chg="mod">
          <ac:chgData name="Tim Paulusse" userId="1f5f41b363f6e14e" providerId="LiveId" clId="{7CB71CEA-9324-4D48-AAD3-78E75F8E8C92}" dt="2023-11-22T15:07:37.716" v="0" actId="120"/>
          <ac:spMkLst>
            <pc:docMk/>
            <pc:sldMk cId="3202248352" sldId="519"/>
            <ac:spMk id="8" creationId="{EEFBA0E8-650A-F4D7-D476-AC946B1EB6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a:solidFill>
                <a:schemeClr val="tx1"/>
              </a:solidFill>
              <a:effectLst/>
            </a:rPr>
            <a:t>1. </a:t>
          </a:r>
          <a:r>
            <a:rPr lang="en-US" sz="3200" kern="1200">
              <a:solidFill>
                <a:schemeClr val="tx1"/>
              </a:solidFill>
            </a:rPr>
            <a:t>Ozaveščanje </a:t>
          </a:r>
          <a:endParaRPr lang="el-GR" sz="3200" kern="120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F2F2F2"/>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Kritično razmišljanje</a:t>
          </a:r>
          <a:endParaRPr lang="el-GR" sz="3200" b="0" kern="120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Reševanje konfliktov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4. </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Omogočanje dialoga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6. Spretnosti razmišljanja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04CC1D-7D31-4B64-A5C5-60498ADB70FF}">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Digitalne spretnosti </a:t>
          </a:r>
          <a:endParaRPr lang="el-GR" sz="3200" dirty="0">
            <a:solidFill>
              <a:prstClr val="black"/>
            </a:solidFill>
            <a:effectLst/>
            <a:latin typeface="Calibri" panose="020F0502020204030204"/>
            <a:ea typeface="+mn-ea"/>
            <a:cs typeface="+mn-cs"/>
          </a:endParaRPr>
        </a:p>
      </dgm:t>
    </dgm:pt>
    <dgm:pt modelId="{815566CE-34FA-4B26-BE76-87701DAF9F50}" type="parTrans" cxnId="{32625709-F515-46AA-9E97-C1E5D73AB0F9}">
      <dgm:prSet/>
      <dgm:spPr/>
      <dgm:t>
        <a:bodyPr/>
        <a:lstStyle/>
        <a:p>
          <a:endParaRPr lang="en-GB"/>
        </a:p>
      </dgm:t>
    </dgm:pt>
    <dgm:pt modelId="{20B46757-2675-4149-85B1-C855B1C5BEC0}" type="sibTrans" cxnId="{32625709-F515-46AA-9E97-C1E5D73AB0F9}">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NeighborX="-45891" custLinFactNeighborY="-10476">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2D4A43E5-0209-40D0-8BAC-E928B7A1AB22}" type="pres">
      <dgm:prSet presAssocID="{2A74883B-AB36-4DBE-A90D-C134F37AC8DE}" presName="spacer" presStyleCnt="0"/>
      <dgm:spPr/>
    </dgm:pt>
    <dgm:pt modelId="{94379526-F41C-4743-8DE3-718A904944E0}" type="pres">
      <dgm:prSet presAssocID="{B404CC1D-7D31-4B64-A5C5-60498ADB70FF}"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32625709-F515-46AA-9E97-C1E5D73AB0F9}" srcId="{C4D5358F-2C12-40D3-A142-40CC932D99A4}" destId="{B404CC1D-7D31-4B64-A5C5-60498ADB70FF}" srcOrd="3" destOrd="0" parTransId="{815566CE-34FA-4B26-BE76-87701DAF9F50}" sibTransId="{20B46757-2675-4149-85B1-C855B1C5BEC0}"/>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8D6DD0D9-5D33-4B6B-B83A-73677E400C15}" type="presOf" srcId="{B404CC1D-7D31-4B64-A5C5-60498ADB70FF}" destId="{94379526-F41C-4743-8DE3-718A904944E0}"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83AD646B-BCB4-4AC7-A94E-4648D1EC187B}" type="presParOf" srcId="{1E395D00-6435-47AF-BDD1-99EEEBD551EE}" destId="{2D4A43E5-0209-40D0-8BAC-E928B7A1AB22}" srcOrd="5" destOrd="0" presId="urn:microsoft.com/office/officeart/2005/8/layout/vList2"/>
    <dgm:cxn modelId="{C87F44C5-BF60-480E-AC63-E4CAEC7001A5}" type="presParOf" srcId="{1E395D00-6435-47AF-BDD1-99EEEBD551EE}" destId="{94379526-F41C-4743-8DE3-718A904944E0}"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solidFill>
                <a:schemeClr val="tx1"/>
              </a:solidFill>
              <a:effectLst/>
            </a:rPr>
            <a:t>1. </a:t>
          </a:r>
          <a:r>
            <a:rPr lang="en-US" sz="3200" kern="1200">
              <a:solidFill>
                <a:schemeClr val="tx1"/>
              </a:solidFill>
            </a:rPr>
            <a:t>Ozaveščanje </a:t>
          </a:r>
          <a:endParaRPr lang="el-GR" sz="3200" kern="120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F2F2F2"/>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Kritično razmišljanje</a:t>
          </a:r>
          <a:endParaRPr lang="el-GR" sz="3200" b="0" kern="120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Reševanje konfliktov </a:t>
          </a:r>
          <a:endParaRPr lang="el-GR" sz="32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4. </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Omogočanje dialoga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44011"/>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sp:txBody>
      <dsp:txXfrm>
        <a:off x="49347" y="1193358"/>
        <a:ext cx="4863123" cy="912186"/>
      </dsp:txXfrm>
    </dsp:sp>
    <dsp:sp modelId="{8CDB7BC7-8DB4-48B4-844D-150D6BC9A281}">
      <dsp:nvSpPr>
        <dsp:cNvPr id="0" name=""/>
        <dsp:cNvSpPr/>
      </dsp:nvSpPr>
      <dsp:spPr>
        <a:xfrm>
          <a:off x="0" y="23413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6. Spretnosti razmišljanja </a:t>
          </a:r>
          <a:endParaRPr lang="el-GR" sz="3200" kern="1200">
            <a:solidFill>
              <a:prstClr val="black"/>
            </a:solidFill>
            <a:effectLst/>
            <a:latin typeface="Calibri" panose="020F0502020204030204"/>
            <a:ea typeface="+mn-ea"/>
            <a:cs typeface="+mn-cs"/>
          </a:endParaRPr>
        </a:p>
      </dsp:txBody>
      <dsp:txXfrm>
        <a:off x="49347" y="2390695"/>
        <a:ext cx="4863123" cy="912186"/>
      </dsp:txXfrm>
    </dsp:sp>
    <dsp:sp modelId="{94379526-F41C-4743-8DE3-718A904944E0}">
      <dsp:nvSpPr>
        <dsp:cNvPr id="0" name=""/>
        <dsp:cNvSpPr/>
      </dsp:nvSpPr>
      <dsp:spPr>
        <a:xfrm>
          <a:off x="0" y="35077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Digitalne spretnosti </a:t>
          </a:r>
          <a:endParaRPr lang="el-GR" sz="3200" kern="1200" dirty="0">
            <a:solidFill>
              <a:prstClr val="black"/>
            </a:solidFill>
            <a:effectLst/>
            <a:latin typeface="Calibri" panose="020F0502020204030204"/>
            <a:ea typeface="+mn-ea"/>
            <a:cs typeface="+mn-cs"/>
          </a:endParaRPr>
        </a:p>
      </dsp:txBody>
      <dsp:txXfrm>
        <a:off x="49347" y="3557095"/>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8330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29536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7914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649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4563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2691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7527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95848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13362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24606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46787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0183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85030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048659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805664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197025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976933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243492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80352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0812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605588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4953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20023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6893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8775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46252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4"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332332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998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Omogočanje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dialoga</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09882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53567"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332332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2"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998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Omogočanje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dialoga</a:t>
            </a:r>
            <a:endParaRPr lang="en-US" altLang="el-GR" sz="2400" dirty="0">
              <a:effectLst>
                <a:outerShdw blurRad="38100" dist="38100" dir="2700000" algn="tl">
                  <a:srgbClr val="000000">
                    <a:alpha val="43137"/>
                  </a:srgbClr>
                </a:outerShdw>
              </a:effectLst>
              <a:latin typeface="+mn-lt"/>
            </a:endParaRPr>
          </a:p>
        </p:txBody>
      </p:sp>
      <p:sp>
        <p:nvSpPr>
          <p:cNvPr id="13" name="Oval 8">
            <a:extLst>
              <a:ext uri="{FF2B5EF4-FFF2-40B4-BE49-F238E27FC236}">
                <a16:creationId xmlns:a16="http://schemas.microsoft.com/office/drawing/2014/main" id="{FD00E564-24F8-EC0D-5724-7025327EDB99}"/>
              </a:ext>
            </a:extLst>
          </p:cNvPr>
          <p:cNvSpPr/>
          <p:nvPr userDrawn="1"/>
        </p:nvSpPr>
        <p:spPr bwMode="auto">
          <a:xfrm>
            <a:off x="309882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4" name="TextBox 13">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53567"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0"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332332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998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Omogočanje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dialoga</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09882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53567"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12"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332332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3"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998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Omogočanje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dialoga</a:t>
            </a:r>
            <a:endParaRPr lang="en-US" altLang="el-GR" sz="2400" dirty="0">
              <a:effectLst>
                <a:outerShdw blurRad="38100" dist="38100" dir="2700000" algn="tl">
                  <a:srgbClr val="000000">
                    <a:alpha val="43137"/>
                  </a:srgbClr>
                </a:outerShdw>
              </a:effectLst>
              <a:latin typeface="+mn-lt"/>
            </a:endParaRPr>
          </a:p>
        </p:txBody>
      </p:sp>
      <p:sp>
        <p:nvSpPr>
          <p:cNvPr id="14" name="Oval 8">
            <a:extLst>
              <a:ext uri="{FF2B5EF4-FFF2-40B4-BE49-F238E27FC236}">
                <a16:creationId xmlns:a16="http://schemas.microsoft.com/office/drawing/2014/main" id="{FD00E564-24F8-EC0D-5724-7025327EDB99}"/>
              </a:ext>
            </a:extLst>
          </p:cNvPr>
          <p:cNvSpPr/>
          <p:nvPr userDrawn="1"/>
        </p:nvSpPr>
        <p:spPr bwMode="auto">
          <a:xfrm>
            <a:off x="309882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5" name="TextBox 14">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53567"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trust-word-made-with-wooden-blocks_4351825.htm#query=trust&amp;position=3&amp;from_view=search&amp;track=sph&amp;uuid=2a27d5b0-3ca3-4acf-9dfa-9511140cbca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ci.nii.ac.jp/ncid/BA628903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client=firefox-b-d&amp;sca_esv=563084529&amp;sxsrf=AB5stBjRy33lWk50KHKkT3-B8lhxRO_JIw:1694013593696&amp;q=self-disclosure&amp;tbm=isch&amp;source=lnms&amp;sa=X&amp;ved=2ahUKEwjruPyzpJaBAxX6hv0HHR1ODMwQ0pQJegQIDhAB&amp;biw=1408&amp;bih=645&amp;dpr=1.36#imgrc=t7XoDOKqXqXi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1609406922107444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pixabay.com/illustrations/legal-scales-of-justice-judge-450202/" TargetMode="External"/><Relationship Id="rId4" Type="http://schemas.openxmlformats.org/officeDocument/2006/relationships/hyperlink" Target="https://www.inc.com/encyclopedia/interpersonal-communica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illustrations/japanese-concierge-hotel-employee-11848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istockphoto.com/nl/search/2/image?mediatype=illustration&amp;phrase=aggression+icon" TargetMode="External"/><Relationship Id="rId4" Type="http://schemas.openxmlformats.org/officeDocument/2006/relationships/hyperlink" Target="https://doi.org/10.54675/xrjk7971&#82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freepik.com/free-vector/man-shouting-woman-working-laptop-cartoon-illustration_12699156.htm#query=aggression&amp;position=1&amp;from_view=search&amp;track=sph&amp;uuid=adef04ee-ada0-4019-bebb-45ca4da470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illustrations/ear-auricle-listen-listen-to-297312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woman-smiling-with-one-hand-her-ear_1023853.htm#query=active%20listening&amp;position=18&amp;from_view=search&amp;track=ais&amp;uuid=f71494e6-3946-45ac-8c16-48399c40f85e&quot;&g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hyperlink" Target="https://www.institute.global/insights/public-services/essentials-dialog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freeimages.com/vector/subconscious-thought-process-vector-473369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illustrations/banner-header-question-mark-109082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www.freepik.com/free-vector/pack-flat-people-asking-questions_13404913.htm#query=reflection&amp;position=22&amp;from_view=search&amp;track=sph&amp;uuid=477ff390-bf39-41e8-b5e6-675450cfbb3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hyperlink" Target="https://www.freepik.com/free-vector/language-concept-with-speech-bubbles_2752261.htm#query=Intercultural%20communication&amp;position=1&amp;from_view=search&amp;track=ais&amp;uuid=f9ff5f90-115a-49b8-b365-750ba81ba1e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illustration-with-young-people-talking_6296242.htm#query=Intercultural%20communication&amp;position=7&amp;from_view=search&amp;track=ais&amp;uuid=17c2d2d6-1029-4f14-ba72-f78b1cfcdf70"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doi.org/10.13109/978366640327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angry-person-crowd-concept_6543309.htm#query=intercultural%20misinterpretations&amp;position=12&amp;from_view=search&amp;track=ais&amp;uuid=f8a96839-5d29-4fd5-bcb9-27e2636adb2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www.costaid.eu/" TargetMode="External"/><Relationship Id="rId7"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institute.global/insights/public-services/essentials-dialogue" TargetMode="External"/><Relationship Id="rId5" Type="http://schemas.openxmlformats.org/officeDocument/2006/relationships/hyperlink" Target="https://ci.nii.ac.jp/ncid/BA62890363" TargetMode="External"/><Relationship Id="rId4" Type="http://schemas.openxmlformats.org/officeDocument/2006/relationships/hyperlink" Target="https://doi.org/10.1177/09636625124609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7" Type="http://schemas.openxmlformats.org/officeDocument/2006/relationships/hyperlink" Target="https://doi.org/10.1080/19462160903494576"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oi.org/10.54675/xrjk7971" TargetMode="External"/><Relationship Id="rId5" Type="http://schemas.openxmlformats.org/officeDocument/2006/relationships/hyperlink" Target="https://doi.org/10.13109/9783666403279" TargetMode="External"/><Relationship Id="rId4" Type="http://schemas.openxmlformats.org/officeDocument/2006/relationships/hyperlink" Target="https://doi.org/10.1177/16094069221074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tockphoto.com/nl/search/2/image?excludenudity=false&amp;phrase=fake%20fact" TargetMode="External"/><Relationship Id="rId5" Type="http://schemas.openxmlformats.org/officeDocument/2006/relationships/hyperlink" Target="https://www.tandfonline.com/doi/full/10.1080/19462160903494576" TargetMode="External"/><Relationship Id="rId4" Type="http://schemas.openxmlformats.org/officeDocument/2006/relationships/hyperlink" Target="https://languages.oup.com/google-dictionary-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laticon.com/free-icon/dialogue_634763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respect&amp;tbm=isch&amp;ved=2ahUKEwigqdDGsJOBAxVhVeUKHRXHB2EQ2-cCegQIABAA&amp;oq=respect&amp;gs_lcp=CgNpbWcQAzIECCMQJzIICAAQgAQQsQMyCggAEIoFELEDEEMyBwgAEIoFEEMyBwgAEIoFEEMyBwgAEIoFEEMyBQgAEIAEMgUIABCABDIFCAAQgAQyBQgAEIAEOgQIABAeOggIABCxAxCDAVCfBVi4DWC2DmgAcAB4AIABS4gB7QOSAQE4mAEAoAEBqgELZ3dzLXdpei1pbWfAAQE&amp;sclient=img&amp;ei=rhL3ZKCaMuGqlQeVjp-IBg&amp;bih=842&amp;biw=1760&amp;client=firefox-b-d#imgrc=QU5Dk9R-v2poy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www.freepik.com/free-vector/green-hand-drawn-partnership-clipart_16340030.htm#query=handshaking&amp;position=3&amp;from_view=search&amp;track=sph&amp;uuid=e202e4fe-04ba-457d-ac86-ae866f6345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963662512460953&#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Modul </a:t>
            </a:r>
            <a:r>
              <a:rPr lang="en-US" sz="6000" b="1" dirty="0">
                <a:solidFill>
                  <a:srgbClr val="D7124E"/>
                </a:solidFill>
                <a:effectLst/>
                <a:latin typeface="Calibri Light" panose="020F0302020204030204"/>
                <a:ea typeface="Verdana" panose="020B0604030504040204" pitchFamily="34" charset="0"/>
              </a:rPr>
              <a:t>4 </a:t>
            </a:r>
            <a:r>
              <a:rPr lang="en-US" sz="6000" b="1" dirty="0">
                <a:solidFill>
                  <a:schemeClr val="tx1"/>
                </a:solidFill>
                <a:effectLst/>
                <a:latin typeface="Calibri Light" panose="020F0302020204030204"/>
                <a:ea typeface="Verdana" panose="020B0604030504040204" pitchFamily="34" charset="0"/>
              </a:rPr>
              <a:t>Omogočanje dialoga</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pic>
        <p:nvPicPr>
          <p:cNvPr id="16" name="Εικόνα 15"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C717-DFBC-1543-44DD-FFCA07DB873E}"/>
              </a:ext>
            </a:extLst>
          </p:cNvPr>
          <p:cNvSpPr>
            <a:spLocks noGrp="1"/>
          </p:cNvSpPr>
          <p:nvPr>
            <p:ph type="title"/>
          </p:nvPr>
        </p:nvSpPr>
        <p:spPr/>
        <p:txBody>
          <a:bodyPr/>
          <a:lstStyle/>
          <a:p>
            <a:r>
              <a:rPr lang="nl-NL" dirty="0">
                <a:ea typeface="Adobe Gothic Std B"/>
                <a:cs typeface="Calibri"/>
              </a:rPr>
              <a:t>Kako </a:t>
            </a:r>
            <a:r>
              <a:rPr lang="nl-NL" dirty="0" err="1">
                <a:ea typeface="Adobe Gothic Std B"/>
                <a:cs typeface="Calibri"/>
              </a:rPr>
              <a:t>doseči </a:t>
            </a:r>
            <a:r>
              <a:rPr lang="nl-NL" dirty="0">
                <a:ea typeface="Adobe Gothic Std B"/>
                <a:cs typeface="Calibri"/>
              </a:rPr>
              <a:t>zaupanje </a:t>
            </a:r>
            <a:r>
              <a:rPr lang="nl-NL">
                <a:ea typeface="Adobe Gothic Std B"/>
                <a:cs typeface="Calibri"/>
              </a:rPr>
              <a:t>(2/4)</a:t>
            </a:r>
          </a:p>
        </p:txBody>
      </p:sp>
      <p:sp>
        <p:nvSpPr>
          <p:cNvPr id="3" name="Tijdelijke aanduiding voor inhoud 2">
            <a:extLst>
              <a:ext uri="{FF2B5EF4-FFF2-40B4-BE49-F238E27FC236}">
                <a16:creationId xmlns:a16="http://schemas.microsoft.com/office/drawing/2014/main" id="{8755382B-6E7D-54C3-43DC-198928508082}"/>
              </a:ext>
            </a:extLst>
          </p:cNvPr>
          <p:cNvSpPr>
            <a:spLocks noGrp="1"/>
          </p:cNvSpPr>
          <p:nvPr>
            <p:ph idx="1"/>
          </p:nvPr>
        </p:nvSpPr>
        <p:spPr>
          <a:xfrm>
            <a:off x="557999" y="1799999"/>
            <a:ext cx="4864752" cy="4876709"/>
          </a:xfrm>
        </p:spPr>
        <p:txBody>
          <a:bodyPr vert="horz" lIns="91440" tIns="45720" rIns="91440" bIns="45720" rtlCol="0" anchor="t">
            <a:normAutofit/>
          </a:bodyPr>
          <a:lstStyle/>
          <a:p>
            <a:pPr marL="0" indent="0">
              <a:buNone/>
            </a:pPr>
            <a:r>
              <a:rPr lang="nl-NL" sz="2000" dirty="0">
                <a:cs typeface="Calibri"/>
              </a:rPr>
              <a:t>Zaupanja ni lahko doseči, temveč se večinoma </a:t>
            </a:r>
            <a:r>
              <a:rPr lang="nl-NL" sz="2000" b="1" dirty="0">
                <a:cs typeface="Calibri"/>
              </a:rPr>
              <a:t>gradi sčasoma</a:t>
            </a:r>
            <a:r>
              <a:rPr lang="nl-NL" sz="2000" dirty="0">
                <a:cs typeface="Calibri"/>
              </a:rPr>
              <a:t>. Zaupanje se gradi z </a:t>
            </a:r>
            <a:r>
              <a:rPr lang="nl-NL" sz="2000" b="1" dirty="0">
                <a:cs typeface="Calibri"/>
              </a:rPr>
              <a:t>odprto in hitro </a:t>
            </a:r>
            <a:r>
              <a:rPr lang="nl-NL" sz="2000" dirty="0">
                <a:cs typeface="Calibri"/>
              </a:rPr>
              <a:t>medsebojno </a:t>
            </a:r>
            <a:r>
              <a:rPr lang="nl-NL" sz="2000" b="1" dirty="0">
                <a:cs typeface="Calibri"/>
              </a:rPr>
              <a:t>komunikacijo. </a:t>
            </a:r>
            <a:r>
              <a:rPr lang="nl-NL" sz="2000" dirty="0">
                <a:cs typeface="Calibri"/>
              </a:rPr>
              <a:t>V tej komunikaciji boste zbirali dokaze o </a:t>
            </a:r>
            <a:r>
              <a:rPr lang="nl-NL" sz="2000" b="1" dirty="0">
                <a:cs typeface="Calibri"/>
              </a:rPr>
              <a:t>zanesljivosti in verodostojnosti</a:t>
            </a:r>
            <a:r>
              <a:rPr lang="nl-NL" sz="2000" dirty="0">
                <a:cs typeface="Calibri"/>
              </a:rPr>
              <a:t>. Z izkazovanjem </a:t>
            </a:r>
            <a:r>
              <a:rPr lang="nl-NL" sz="2000" b="1" dirty="0">
                <a:cs typeface="Calibri"/>
              </a:rPr>
              <a:t>dobre volje in intimnosti </a:t>
            </a:r>
            <a:r>
              <a:rPr lang="nl-NL" sz="2000" dirty="0">
                <a:cs typeface="Calibri"/>
              </a:rPr>
              <a:t>pogosto ustvarite takšno vez. </a:t>
            </a:r>
            <a:endParaRPr lang="nl-NL" dirty="0"/>
          </a:p>
          <a:p>
            <a:pPr marL="0" indent="0">
              <a:buNone/>
            </a:pPr>
            <a:r>
              <a:rPr lang="nl-NL" sz="2000" dirty="0" err="1">
                <a:cs typeface="Calibri"/>
              </a:rPr>
              <a:t>Kadar taka </a:t>
            </a:r>
            <a:r>
              <a:rPr lang="nl-NL" sz="2000" dirty="0">
                <a:cs typeface="Calibri"/>
              </a:rPr>
              <a:t>vez </a:t>
            </a:r>
            <a:r>
              <a:rPr lang="nl-NL" sz="2000" dirty="0" err="1">
                <a:cs typeface="Calibri"/>
              </a:rPr>
              <a:t>še ni vzpostavljena, ker mladinski delavec/učitelj z </a:t>
            </a:r>
            <a:r>
              <a:rPr lang="nl-NL" sz="2000" dirty="0">
                <a:cs typeface="Calibri"/>
              </a:rPr>
              <a:t>mladostnikom še </a:t>
            </a:r>
            <a:r>
              <a:rPr lang="nl-NL" sz="2000" dirty="0" err="1">
                <a:cs typeface="Calibri"/>
              </a:rPr>
              <a:t>ni imel veliko </a:t>
            </a:r>
            <a:r>
              <a:rPr lang="nl-NL" sz="2000" dirty="0">
                <a:cs typeface="Calibri"/>
              </a:rPr>
              <a:t>časa, a </a:t>
            </a:r>
            <a:r>
              <a:rPr lang="nl-NL" sz="2000" dirty="0" err="1">
                <a:cs typeface="Calibri"/>
              </a:rPr>
              <a:t>bi bilo vseeno treba </a:t>
            </a:r>
            <a:r>
              <a:rPr lang="nl-NL" sz="2000" dirty="0">
                <a:cs typeface="Calibri"/>
              </a:rPr>
              <a:t>vzpostaviti </a:t>
            </a:r>
            <a:r>
              <a:rPr lang="nl-NL" sz="2000" dirty="0" err="1">
                <a:cs typeface="Calibri"/>
              </a:rPr>
              <a:t>učinkovit dialog</a:t>
            </a:r>
            <a:r>
              <a:rPr lang="nl-NL" sz="2000" dirty="0">
                <a:cs typeface="Calibri"/>
              </a:rPr>
              <a:t>, je pomembna </a:t>
            </a:r>
            <a:r>
              <a:rPr lang="nl-NL" sz="2000" dirty="0" err="1">
                <a:cs typeface="Calibri"/>
              </a:rPr>
              <a:t>veščina, ki bi lahko bila koristna</a:t>
            </a:r>
            <a:r>
              <a:rPr lang="nl-NL" sz="2000" dirty="0">
                <a:cs typeface="Calibri"/>
              </a:rPr>
              <a:t>: </a:t>
            </a:r>
            <a:r>
              <a:rPr lang="nl-NL" sz="2000" b="1" dirty="0" err="1">
                <a:cs typeface="Calibri"/>
              </a:rPr>
              <a:t>Afektna strokovnost</a:t>
            </a:r>
            <a:r>
              <a:rPr lang="nl-NL" sz="2100" b="1" dirty="0">
                <a:cs typeface="Calibri"/>
              </a:rPr>
              <a:t>. </a:t>
            </a:r>
            <a:endParaRPr lang="nl-NL" dirty="0"/>
          </a:p>
          <a:p>
            <a:pPr marL="0" indent="0" algn="just">
              <a:buNone/>
            </a:pPr>
            <a:endParaRPr lang="nl-NL" sz="2100" dirty="0">
              <a:cs typeface="Calibri"/>
            </a:endParaRPr>
          </a:p>
          <a:p>
            <a:pPr marL="0" indent="0" algn="just">
              <a:buNone/>
            </a:pPr>
            <a:endParaRPr lang="nl-NL" sz="2100" b="1" dirty="0">
              <a:cs typeface="Calibri"/>
            </a:endParaRPr>
          </a:p>
          <a:p>
            <a:pPr algn="just"/>
            <a:endParaRPr lang="nl-NL" dirty="0">
              <a:cs typeface="Calibri"/>
            </a:endParaRPr>
          </a:p>
        </p:txBody>
      </p:sp>
      <p:sp>
        <p:nvSpPr>
          <p:cNvPr id="5" name="Tekstvak 4">
            <a:extLst>
              <a:ext uri="{FF2B5EF4-FFF2-40B4-BE49-F238E27FC236}">
                <a16:creationId xmlns:a16="http://schemas.microsoft.com/office/drawing/2014/main" id="{C2DFD935-772C-6ABC-42AD-F97831155D47}"/>
              </a:ext>
            </a:extLst>
          </p:cNvPr>
          <p:cNvSpPr txBox="1"/>
          <p:nvPr/>
        </p:nvSpPr>
        <p:spPr>
          <a:xfrm>
            <a:off x="5650606" y="6493098"/>
            <a:ext cx="6546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Slika: Freepik </a:t>
            </a:r>
            <a:r>
              <a:rPr lang="nl-NL" sz="1200" dirty="0">
                <a:cs typeface="Calibri"/>
              </a:rPr>
              <a:t>| </a:t>
            </a:r>
            <a:r>
              <a:rPr lang="nl-NL" sz="1200" dirty="0">
                <a:cs typeface="Calibri"/>
                <a:hlinkClick r:id="rId4"/>
              </a:rPr>
              <a:t>Vir informacij</a:t>
            </a:r>
            <a:endParaRPr lang="nl-NL" sz="1200" dirty="0"/>
          </a:p>
        </p:txBody>
      </p:sp>
      <p:sp>
        <p:nvSpPr>
          <p:cNvPr id="8" name="Tekstvak 7">
            <a:extLst>
              <a:ext uri="{FF2B5EF4-FFF2-40B4-BE49-F238E27FC236}">
                <a16:creationId xmlns:a16="http://schemas.microsoft.com/office/drawing/2014/main" id="{BC874DD8-4090-6593-158E-C838ACC9F606}"/>
              </a:ext>
            </a:extLst>
          </p:cNvPr>
          <p:cNvSpPr txBox="1"/>
          <p:nvPr/>
        </p:nvSpPr>
        <p:spPr>
          <a:xfrm>
            <a:off x="5932332" y="3694626"/>
            <a:ext cx="57874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1" dirty="0">
                <a:cs typeface="Calibri"/>
              </a:rPr>
              <a:t>Afektivni profesionalizem </a:t>
            </a:r>
            <a:r>
              <a:rPr lang="en-US" sz="2000" dirty="0">
                <a:cs typeface="Calibri"/>
              </a:rPr>
              <a:t>pomeni, da kot strokovnjak ne delate predvsem na podlagi avtoritete in kognitivnega delovanja, temveč na podlagi </a:t>
            </a:r>
            <a:r>
              <a:rPr lang="en-US" sz="2000" b="1" dirty="0">
                <a:cs typeface="Calibri"/>
              </a:rPr>
              <a:t>vzpostavljanja stika in izkazovanja empatije/angažiranosti </a:t>
            </a:r>
            <a:r>
              <a:rPr lang="en-US" sz="2000" dirty="0">
                <a:cs typeface="Calibri"/>
              </a:rPr>
              <a:t>glede tega, kar zadeva mladega človeka. Ključnega pomena so ljubezen do mladih, </a:t>
            </a:r>
            <a:r>
              <a:rPr lang="en-US" sz="2000" dirty="0" err="1">
                <a:cs typeface="Calibri"/>
              </a:rPr>
              <a:t>sočustvovanje </a:t>
            </a:r>
            <a:r>
              <a:rPr lang="en-US" sz="2000" dirty="0">
                <a:cs typeface="Calibri"/>
              </a:rPr>
              <a:t>z njimi, njihovo pristno spoznavanje, zanimanje zanje in posvečanje pozornosti njihovim pozitivnim vidikom.</a:t>
            </a:r>
            <a:endParaRPr lang="nl-NL" sz="2000" dirty="0">
              <a:cs typeface="Calibri"/>
            </a:endParaRPr>
          </a:p>
        </p:txBody>
      </p:sp>
      <p:pic>
        <p:nvPicPr>
          <p:cNvPr id="7" name="Εικόνα 6" descr="Εικόνα που περιέχει εσωτερικός χώρος, ξύλινο, δάπεδο&#10;&#10;Περιγραφή που δημιουργήθηκε αυτόματα">
            <a:extLst>
              <a:ext uri="{FF2B5EF4-FFF2-40B4-BE49-F238E27FC236}">
                <a16:creationId xmlns:a16="http://schemas.microsoft.com/office/drawing/2014/main" id="{E3C18EB4-F558-B466-758E-B622CF8CC1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69251" y="533830"/>
            <a:ext cx="4282971" cy="2855314"/>
          </a:xfrm>
          <a:prstGeom prst="rect">
            <a:avLst/>
          </a:prstGeom>
        </p:spPr>
      </p:pic>
    </p:spTree>
    <p:extLst>
      <p:ext uri="{BB962C8B-B14F-4D97-AF65-F5344CB8AC3E}">
        <p14:creationId xmlns:p14="http://schemas.microsoft.com/office/powerpoint/2010/main" val="12197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5728-8500-93E8-09AF-5A7E5C20A482}"/>
              </a:ext>
            </a:extLst>
          </p:cNvPr>
          <p:cNvSpPr>
            <a:spLocks noGrp="1"/>
          </p:cNvSpPr>
          <p:nvPr>
            <p:ph type="title"/>
          </p:nvPr>
        </p:nvSpPr>
        <p:spPr/>
        <p:txBody>
          <a:bodyPr/>
          <a:lstStyle/>
          <a:p>
            <a:r>
              <a:rPr lang="nl-NL" err="1">
                <a:ea typeface="Adobe Gothic Std B"/>
                <a:cs typeface="Calibri"/>
              </a:rPr>
              <a:t>Učinkovito </a:t>
            </a:r>
            <a:r>
              <a:rPr lang="nl-NL" dirty="0">
                <a:ea typeface="Adobe Gothic Std B"/>
                <a:cs typeface="Calibri"/>
              </a:rPr>
              <a:t>orodje </a:t>
            </a:r>
            <a:r>
              <a:rPr lang="nl-NL" err="1">
                <a:ea typeface="Adobe Gothic Std B"/>
                <a:cs typeface="Calibri"/>
              </a:rPr>
              <a:t>afektivnega profesionalizma (</a:t>
            </a:r>
            <a:r>
              <a:rPr lang="nl-NL">
                <a:ea typeface="Adobe Gothic Std B"/>
                <a:cs typeface="Calibri"/>
              </a:rPr>
              <a:t>3/4)</a:t>
            </a:r>
            <a:endParaRPr lang="nl-NL">
              <a:cs typeface="Calibri"/>
            </a:endParaRPr>
          </a:p>
        </p:txBody>
      </p:sp>
      <p:sp>
        <p:nvSpPr>
          <p:cNvPr id="3" name="Tijdelijke aanduiding voor inhoud 2">
            <a:extLst>
              <a:ext uri="{FF2B5EF4-FFF2-40B4-BE49-F238E27FC236}">
                <a16:creationId xmlns:a16="http://schemas.microsoft.com/office/drawing/2014/main" id="{3DCBB55F-ECC8-FCD4-0BB1-9A3266D9F318}"/>
              </a:ext>
            </a:extLst>
          </p:cNvPr>
          <p:cNvSpPr>
            <a:spLocks noGrp="1"/>
          </p:cNvSpPr>
          <p:nvPr>
            <p:ph idx="1"/>
          </p:nvPr>
        </p:nvSpPr>
        <p:spPr/>
        <p:txBody>
          <a:bodyPr vert="horz" lIns="91440" tIns="45720" rIns="91440" bIns="45720" rtlCol="0" anchor="t">
            <a:normAutofit/>
          </a:bodyPr>
          <a:lstStyle/>
          <a:p>
            <a:pPr marL="0" indent="0">
              <a:buNone/>
            </a:pPr>
            <a:r>
              <a:rPr lang="nl-NL" sz="2100" dirty="0">
                <a:cs typeface="Calibri"/>
              </a:rPr>
              <a:t>Pomembno </a:t>
            </a:r>
            <a:r>
              <a:rPr lang="nl-NL" sz="2100" dirty="0" err="1">
                <a:cs typeface="Calibri"/>
              </a:rPr>
              <a:t>in uporabno </a:t>
            </a:r>
            <a:r>
              <a:rPr lang="nl-NL" sz="2100" dirty="0">
                <a:cs typeface="Calibri"/>
              </a:rPr>
              <a:t>orodje, </a:t>
            </a:r>
            <a:r>
              <a:rPr lang="nl-NL" sz="2100" dirty="0" err="1">
                <a:cs typeface="Calibri"/>
              </a:rPr>
              <a:t>ki lahko </a:t>
            </a:r>
            <a:r>
              <a:rPr lang="nl-NL" sz="2100" dirty="0">
                <a:cs typeface="Calibri"/>
              </a:rPr>
              <a:t>pomaga </a:t>
            </a:r>
            <a:r>
              <a:rPr lang="nl-NL" sz="2100" dirty="0" err="1">
                <a:cs typeface="Calibri"/>
              </a:rPr>
              <a:t>pri spretnosti afektivnega profesionalizma, </a:t>
            </a:r>
            <a:r>
              <a:rPr lang="nl-NL" sz="2100" dirty="0">
                <a:cs typeface="Calibri"/>
              </a:rPr>
              <a:t>je </a:t>
            </a:r>
            <a:r>
              <a:rPr lang="nl-NL" sz="2100" b="1" dirty="0" err="1">
                <a:cs typeface="Calibri"/>
              </a:rPr>
              <a:t>samorazkrivanje</a:t>
            </a:r>
            <a:r>
              <a:rPr lang="nl-NL" sz="2100" dirty="0">
                <a:cs typeface="Calibri"/>
              </a:rPr>
              <a:t>. </a:t>
            </a:r>
            <a:r>
              <a:rPr lang="en-US" sz="2100" dirty="0">
                <a:cs typeface="Calibri"/>
              </a:rPr>
              <a:t>Odvisno od situacije pomaga, če nekaj malega poveste o svojih prepričanjih, vrednotah, idealih, razočaranjih, frustracijah in jezi</a:t>
            </a:r>
            <a:r>
              <a:rPr lang="nl-NL" sz="2100" dirty="0">
                <a:cs typeface="Calibri"/>
              </a:rPr>
              <a:t>. </a:t>
            </a:r>
            <a:endParaRPr lang="nl-NL" dirty="0">
              <a:cs typeface="Calibri" panose="020F0502020204030204"/>
            </a:endParaRPr>
          </a:p>
          <a:p>
            <a:pPr marL="0" indent="0">
              <a:buNone/>
            </a:pPr>
            <a:r>
              <a:rPr lang="en-US" sz="2100" dirty="0">
                <a:cs typeface="Calibri"/>
              </a:rPr>
              <a:t>Postopno razkrivanje čustev in osebnih izkušenj spodbuja </a:t>
            </a:r>
            <a:r>
              <a:rPr lang="en-US" sz="2100" b="1" dirty="0">
                <a:cs typeface="Calibri"/>
              </a:rPr>
              <a:t>občutek zaupanja </a:t>
            </a:r>
            <a:r>
              <a:rPr lang="en-US" sz="2100" dirty="0">
                <a:cs typeface="Calibri"/>
              </a:rPr>
              <a:t>in znanja, ki ga imate o drugi osebi.</a:t>
            </a:r>
          </a:p>
          <a:p>
            <a:pPr marL="0" indent="0">
              <a:buNone/>
            </a:pPr>
            <a:r>
              <a:rPr lang="en-US" sz="2100" dirty="0">
                <a:cs typeface="Calibri"/>
              </a:rPr>
              <a:t>To se dogaja verbalno, neverbalno in kontekstualno. Tako na primer z dobesednim izrekanjem, obrazno mimiko, telesno držo in celo znamko in barvo oblačil, ki jih nosite. </a:t>
            </a:r>
            <a:endParaRPr lang="en-US" dirty="0">
              <a:cs typeface="Calibri" panose="020F0502020204030204"/>
            </a:endParaRPr>
          </a:p>
        </p:txBody>
      </p:sp>
      <p:sp>
        <p:nvSpPr>
          <p:cNvPr id="4" name="Tekstvak 3">
            <a:extLst>
              <a:ext uri="{FF2B5EF4-FFF2-40B4-BE49-F238E27FC236}">
                <a16:creationId xmlns:a16="http://schemas.microsoft.com/office/drawing/2014/main" id="{DFF2B30C-2EA1-927F-772C-DAF8BE5890A4}"/>
              </a:ext>
            </a:extLst>
          </p:cNvPr>
          <p:cNvSpPr txBox="1"/>
          <p:nvPr/>
        </p:nvSpPr>
        <p:spPr>
          <a:xfrm>
            <a:off x="6632619" y="4019280"/>
            <a:ext cx="52561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Razkritje samega sebe je večinoma koristno, vendar ga </a:t>
            </a:r>
            <a:r>
              <a:rPr lang="nl-NL" sz="2100" b="1" dirty="0">
                <a:cs typeface="Calibri"/>
              </a:rPr>
              <a:t>je treba ponovno preučiti glede na okoliščine</a:t>
            </a:r>
            <a:r>
              <a:rPr lang="nl-NL" sz="2100" dirty="0">
                <a:cs typeface="Calibri"/>
              </a:rPr>
              <a:t>. Vsaka oseba je zapletena in drugačna ter se lahko na podobne situacije odziva različno. Kljub temu obstajajo nekatere splošne smernice za uporabo samorazkrivanja:</a:t>
            </a:r>
            <a:endParaRPr lang="nl-NL" dirty="0"/>
          </a:p>
        </p:txBody>
      </p:sp>
      <p:sp>
        <p:nvSpPr>
          <p:cNvPr id="6" name="Tekstvak 5">
            <a:extLst>
              <a:ext uri="{FF2B5EF4-FFF2-40B4-BE49-F238E27FC236}">
                <a16:creationId xmlns:a16="http://schemas.microsoft.com/office/drawing/2014/main" id="{3B7F3617-F8DF-A04C-748C-ED7AC515C763}"/>
              </a:ext>
            </a:extLst>
          </p:cNvPr>
          <p:cNvSpPr txBox="1"/>
          <p:nvPr/>
        </p:nvSpPr>
        <p:spPr>
          <a:xfrm>
            <a:off x="7399986" y="6584324"/>
            <a:ext cx="47893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Vir slike</a:t>
            </a:r>
            <a:endParaRPr lang="nl-NL" sz="1200" err="1">
              <a:cs typeface="Calibri" panose="020F0502020204030204"/>
            </a:endParaRPr>
          </a:p>
        </p:txBody>
      </p:sp>
      <p:sp>
        <p:nvSpPr>
          <p:cNvPr id="7" name="Ορθογώνιο 6">
            <a:extLst>
              <a:ext uri="{FF2B5EF4-FFF2-40B4-BE49-F238E27FC236}">
                <a16:creationId xmlns:a16="http://schemas.microsoft.com/office/drawing/2014/main" id="{8DC4CE03-0F3E-CAF6-0DB1-73D0A97107BF}"/>
              </a:ext>
            </a:extLst>
          </p:cNvPr>
          <p:cNvSpPr/>
          <p:nvPr/>
        </p:nvSpPr>
        <p:spPr>
          <a:xfrm>
            <a:off x="7131462" y="1906425"/>
            <a:ext cx="3870931" cy="1754326"/>
          </a:xfrm>
          <a:prstGeom prst="rect">
            <a:avLst/>
          </a:prstGeom>
          <a:noFill/>
        </p:spPr>
        <p:txBody>
          <a:bodyPr wrap="none" lIns="91440" tIns="45720" rIns="91440" bIns="45720">
            <a:spAutoFit/>
          </a:bodyPr>
          <a:lstStyle/>
          <a:p>
            <a:pPr algn="ctr"/>
            <a:r>
              <a:rPr lang="en-US" sz="5400" b="1" cap="none" spc="0" dirty="0" err="1">
                <a:ln w="6600">
                  <a:solidFill>
                    <a:schemeClr val="accent2"/>
                  </a:solidFill>
                  <a:prstDash val="solid"/>
                </a:ln>
                <a:solidFill>
                  <a:srgbClr val="FFFFFF"/>
                </a:solidFill>
                <a:effectLst>
                  <a:outerShdw dist="38100" dir="2700000" algn="tl" rotWithShape="0">
                    <a:schemeClr val="accent2"/>
                  </a:outerShdw>
                </a:effectLst>
              </a:rPr>
              <a:t>Razkritje</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 </a:t>
            </a:r>
            <a:endPar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en-US" sz="5400" b="1" cap="none" spc="0" dirty="0" err="1" smtClean="0">
                <a:ln w="6600">
                  <a:solidFill>
                    <a:schemeClr val="accent2"/>
                  </a:solidFill>
                  <a:prstDash val="solid"/>
                </a:ln>
                <a:solidFill>
                  <a:srgbClr val="FFFFFF"/>
                </a:solidFill>
                <a:effectLst>
                  <a:outerShdw dist="38100" dir="2700000" algn="tl" rotWithShape="0">
                    <a:schemeClr val="accent2"/>
                  </a:outerShdw>
                </a:effectLst>
              </a:rPr>
              <a:t>samega</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sebe</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002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AA1A-D28B-BEFB-DE73-AE104204416D}"/>
              </a:ext>
            </a:extLst>
          </p:cNvPr>
          <p:cNvSpPr>
            <a:spLocks noGrp="1"/>
          </p:cNvSpPr>
          <p:nvPr>
            <p:ph type="title"/>
          </p:nvPr>
        </p:nvSpPr>
        <p:spPr/>
        <p:txBody>
          <a:bodyPr/>
          <a:lstStyle/>
          <a:p>
            <a:r>
              <a:rPr lang="nl-NL" dirty="0" err="1">
                <a:ea typeface="Adobe Gothic Std B"/>
                <a:cs typeface="Calibri"/>
              </a:rPr>
              <a:t>Smernice za samorazkrivanje </a:t>
            </a:r>
            <a:r>
              <a:rPr lang="nl-NL">
                <a:ea typeface="Adobe Gothic Std B"/>
                <a:cs typeface="Calibri"/>
              </a:rPr>
              <a:t>(4/4)</a:t>
            </a:r>
            <a:endParaRPr lang="nl-NL" err="1"/>
          </a:p>
        </p:txBody>
      </p:sp>
      <p:sp>
        <p:nvSpPr>
          <p:cNvPr id="3" name="Tijdelijke aanduiding voor inhoud 2">
            <a:extLst>
              <a:ext uri="{FF2B5EF4-FFF2-40B4-BE49-F238E27FC236}">
                <a16:creationId xmlns:a16="http://schemas.microsoft.com/office/drawing/2014/main" id="{EEE9B123-39C3-B000-AF6E-F4E39BEEAE71}"/>
              </a:ext>
            </a:extLst>
          </p:cNvPr>
          <p:cNvSpPr>
            <a:spLocks noGrp="1"/>
          </p:cNvSpPr>
          <p:nvPr>
            <p:ph idx="1"/>
          </p:nvPr>
        </p:nvSpPr>
        <p:spPr>
          <a:xfrm>
            <a:off x="557999" y="2443943"/>
            <a:ext cx="5540893" cy="4865977"/>
          </a:xfrm>
        </p:spPr>
        <p:txBody>
          <a:bodyPr vert="horz" lIns="91440" tIns="45720" rIns="91440" bIns="45720" rtlCol="0" anchor="t">
            <a:noAutofit/>
          </a:bodyPr>
          <a:lstStyle/>
          <a:p>
            <a:r>
              <a:rPr lang="en-US" sz="2100" b="1" dirty="0">
                <a:cs typeface="Calibri"/>
              </a:rPr>
              <a:t>Razkrivanje sebe izvajajte redko</a:t>
            </a:r>
            <a:r>
              <a:rPr lang="en-US" sz="2100" dirty="0">
                <a:cs typeface="Calibri"/>
              </a:rPr>
              <a:t>. Moč samorazkrivanja je prav v tem, da ni običajno.</a:t>
            </a:r>
            <a:endParaRPr lang="nl-NL" sz="2100" dirty="0">
              <a:solidFill>
                <a:srgbClr val="D13438"/>
              </a:solidFill>
              <a:cs typeface="Calibri"/>
            </a:endParaRPr>
          </a:p>
          <a:p>
            <a:r>
              <a:rPr lang="en-US" sz="2100" b="1" dirty="0">
                <a:cs typeface="Calibri"/>
              </a:rPr>
              <a:t>To storite premišljeno in zavestno</a:t>
            </a:r>
            <a:r>
              <a:rPr lang="en-US" sz="2100" dirty="0">
                <a:cs typeface="Calibri"/>
              </a:rPr>
              <a:t>. Preden odgovorite na vprašanje, ki zahteva samorazkritje, poskušajte ugotoviti, kaj stranka dejansko sprašuje. Tako se lahko bolje pogovorite o strankini temeljni potrebi.</a:t>
            </a:r>
            <a:endParaRPr lang="en-US" sz="2100" dirty="0">
              <a:solidFill>
                <a:srgbClr val="000000"/>
              </a:solidFill>
              <a:cs typeface="Calibri"/>
            </a:endParaRPr>
          </a:p>
          <a:p>
            <a:pPr lvl="1" algn="just">
              <a:buFont typeface="Arial" panose="05000000000000000000" pitchFamily="2" charset="2"/>
              <a:buChar char="•"/>
            </a:pPr>
            <a:endParaRPr lang="nl-NL" sz="1800" dirty="0">
              <a:solidFill>
                <a:srgbClr val="D13438"/>
              </a:solidFill>
              <a:cs typeface="Calibri"/>
            </a:endParaRPr>
          </a:p>
        </p:txBody>
      </p:sp>
      <p:sp>
        <p:nvSpPr>
          <p:cNvPr id="6" name="Tijdelijke aanduiding voor inhoud 2">
            <a:extLst>
              <a:ext uri="{FF2B5EF4-FFF2-40B4-BE49-F238E27FC236}">
                <a16:creationId xmlns:a16="http://schemas.microsoft.com/office/drawing/2014/main" id="{6442EEC8-133D-CA8E-D96A-988311B57FB5}"/>
              </a:ext>
            </a:extLst>
          </p:cNvPr>
          <p:cNvSpPr txBox="1">
            <a:spLocks/>
          </p:cNvSpPr>
          <p:nvPr/>
        </p:nvSpPr>
        <p:spPr>
          <a:xfrm>
            <a:off x="6098061" y="2446089"/>
            <a:ext cx="5852132" cy="486597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a:cs typeface="Calibri"/>
              </a:rPr>
              <a:t>Pazljivo izbirajte besede</a:t>
            </a:r>
            <a:r>
              <a:rPr lang="en-US" sz="2100" dirty="0">
                <a:cs typeface="Calibri"/>
              </a:rPr>
              <a:t>: kako empatično ali čustveno obarvano je pripovedovanje. Stopnja intimnosti mora ustrezati bolnikovim potrebam. Pretirano osebno samorazkrivanje je razmeroma neugodno, vendar je potrebna določena stopnja intimnosti.</a:t>
            </a:r>
            <a:endParaRPr lang="nl-NL" sz="2100" dirty="0">
              <a:solidFill>
                <a:srgbClr val="000000"/>
              </a:solidFill>
              <a:cs typeface="Calibri"/>
            </a:endParaRPr>
          </a:p>
          <a:p>
            <a:r>
              <a:rPr lang="en-US" sz="2100" b="1" dirty="0">
                <a:cs typeface="Calibri"/>
              </a:rPr>
              <a:t>Bodite odzivni pred, med in po samorazkritju</a:t>
            </a:r>
            <a:r>
              <a:rPr lang="en-US" sz="2100" dirty="0">
                <a:cs typeface="Calibri"/>
              </a:rPr>
              <a:t>. Z vprašanji ali opazovanjem pridobite povratne informacije o tem, kako jih stranka sprejema, da se boste lahko še bolj prilagodili.</a:t>
            </a:r>
            <a:endParaRPr lang="nl-NL" sz="2100" dirty="0">
              <a:cs typeface="Calibri"/>
            </a:endParaRPr>
          </a:p>
          <a:p>
            <a:pPr algn="just"/>
            <a:endParaRPr lang="nl-NL" dirty="0">
              <a:cs typeface="Calibri"/>
            </a:endParaRPr>
          </a:p>
          <a:p>
            <a:pPr algn="just">
              <a:spcBef>
                <a:spcPts val="0"/>
              </a:spcBef>
              <a:spcAft>
                <a:spcPts val="0"/>
              </a:spcAft>
            </a:pPr>
            <a:endParaRPr lang="nl-NL" sz="1800" dirty="0">
              <a:solidFill>
                <a:srgbClr val="000000"/>
              </a:solidFill>
              <a:cs typeface="Calibri"/>
            </a:endParaRPr>
          </a:p>
          <a:p>
            <a:pPr algn="just"/>
            <a:endParaRPr lang="en-US" sz="2100" dirty="0">
              <a:solidFill>
                <a:srgbClr val="000000"/>
              </a:solidFill>
              <a:cs typeface="Calibri"/>
            </a:endParaRPr>
          </a:p>
        </p:txBody>
      </p:sp>
    </p:spTree>
    <p:extLst>
      <p:ext uri="{BB962C8B-B14F-4D97-AF65-F5344CB8AC3E}">
        <p14:creationId xmlns:p14="http://schemas.microsoft.com/office/powerpoint/2010/main" val="21845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7661-A447-34B8-5AF4-F1E4E0BB0B44}"/>
              </a:ext>
            </a:extLst>
          </p:cNvPr>
          <p:cNvSpPr>
            <a:spLocks noGrp="1"/>
          </p:cNvSpPr>
          <p:nvPr>
            <p:ph type="title"/>
          </p:nvPr>
        </p:nvSpPr>
        <p:spPr/>
        <p:txBody>
          <a:bodyPr/>
          <a:lstStyle/>
          <a:p>
            <a:r>
              <a:rPr lang="nl-NL" dirty="0">
                <a:ea typeface="Adobe Gothic Std B"/>
              </a:rPr>
              <a:t>2. </a:t>
            </a:r>
            <a:r>
              <a:rPr lang="nl-NL" err="1">
                <a:ea typeface="Adobe Gothic Std B"/>
              </a:rPr>
              <a:t>Egalitarni dialog </a:t>
            </a:r>
            <a:r>
              <a:rPr lang="nl-NL">
                <a:ea typeface="Adobe Gothic Std B"/>
              </a:rPr>
              <a:t>(1/2)</a:t>
            </a:r>
            <a:endParaRPr lang="nl-NL" err="1">
              <a:cs typeface="Calibri"/>
            </a:endParaRPr>
          </a:p>
        </p:txBody>
      </p:sp>
      <p:sp>
        <p:nvSpPr>
          <p:cNvPr id="3" name="Tijdelijke aanduiding voor inhoud 2">
            <a:extLst>
              <a:ext uri="{FF2B5EF4-FFF2-40B4-BE49-F238E27FC236}">
                <a16:creationId xmlns:a16="http://schemas.microsoft.com/office/drawing/2014/main" id="{A22C1CC3-B2DC-9F60-8BB9-9D40B2C24D28}"/>
              </a:ext>
            </a:extLst>
          </p:cNvPr>
          <p:cNvSpPr>
            <a:spLocks noGrp="1"/>
          </p:cNvSpPr>
          <p:nvPr>
            <p:ph idx="1"/>
          </p:nvPr>
        </p:nvSpPr>
        <p:spPr>
          <a:xfrm>
            <a:off x="557999" y="2272224"/>
            <a:ext cx="5852132" cy="4865977"/>
          </a:xfrm>
        </p:spPr>
        <p:txBody>
          <a:bodyPr vert="horz" lIns="91440" tIns="45720" rIns="91440" bIns="45720" rtlCol="0" anchor="t">
            <a:normAutofit/>
          </a:bodyPr>
          <a:lstStyle/>
          <a:p>
            <a:pPr marL="0" indent="0">
              <a:buNone/>
            </a:pPr>
            <a:r>
              <a:rPr lang="nl-NL" dirty="0" err="1">
                <a:cs typeface="Calibri" panose="020F0502020204030204"/>
              </a:rPr>
              <a:t>Egalitarni dialog </a:t>
            </a:r>
            <a:r>
              <a:rPr lang="nl-NL" dirty="0">
                <a:cs typeface="Calibri" panose="020F0502020204030204"/>
              </a:rPr>
              <a:t>je </a:t>
            </a:r>
            <a:r>
              <a:rPr lang="nl-NL" dirty="0" err="1">
                <a:cs typeface="Calibri" panose="020F0502020204030204"/>
              </a:rPr>
              <a:t>dialog, v katerem </a:t>
            </a:r>
            <a:r>
              <a:rPr lang="nl-NL" dirty="0">
                <a:cs typeface="Calibri" panose="020F0502020204030204"/>
              </a:rPr>
              <a:t>so </a:t>
            </a:r>
            <a:r>
              <a:rPr lang="nl-NL" dirty="0" err="1">
                <a:cs typeface="Calibri" panose="020F0502020204030204"/>
              </a:rPr>
              <a:t>vsi udeleženci </a:t>
            </a:r>
            <a:r>
              <a:rPr lang="nl-NL" b="1" dirty="0" err="1">
                <a:cs typeface="Calibri" panose="020F0502020204030204"/>
              </a:rPr>
              <a:t>enakopravni</a:t>
            </a:r>
            <a:r>
              <a:rPr lang="nl-NL" dirty="0">
                <a:cs typeface="Calibri" panose="020F0502020204030204"/>
              </a:rPr>
              <a:t>. </a:t>
            </a:r>
            <a:r>
              <a:rPr lang="nl-NL" dirty="0" err="1">
                <a:cs typeface="Calibri" panose="020F0502020204030204"/>
              </a:rPr>
              <a:t>Morebitno neravnovesje </a:t>
            </a:r>
            <a:r>
              <a:rPr lang="nl-NL" dirty="0">
                <a:cs typeface="Calibri" panose="020F0502020204030204"/>
              </a:rPr>
              <a:t>moči </a:t>
            </a:r>
            <a:r>
              <a:rPr lang="nl-NL" dirty="0" err="1">
                <a:cs typeface="Calibri" panose="020F0502020204030204"/>
              </a:rPr>
              <a:t>med udeleženci (npr. med </a:t>
            </a:r>
            <a:r>
              <a:rPr lang="nl-NL" dirty="0">
                <a:cs typeface="Calibri" panose="020F0502020204030204"/>
              </a:rPr>
              <a:t>učiteljem </a:t>
            </a:r>
            <a:r>
              <a:rPr lang="nl-NL" dirty="0" err="1">
                <a:cs typeface="Calibri" panose="020F0502020204030204"/>
              </a:rPr>
              <a:t>in </a:t>
            </a:r>
            <a:r>
              <a:rPr lang="nl-NL" dirty="0">
                <a:cs typeface="Calibri" panose="020F0502020204030204"/>
              </a:rPr>
              <a:t>učencem) </a:t>
            </a:r>
            <a:r>
              <a:rPr lang="nl-NL" dirty="0" err="1">
                <a:cs typeface="Calibri" panose="020F0502020204030204"/>
              </a:rPr>
              <a:t>ne sme igrati vloge</a:t>
            </a:r>
            <a:r>
              <a:rPr lang="nl-NL" dirty="0">
                <a:cs typeface="Calibri" panose="020F0502020204030204"/>
              </a:rPr>
              <a:t>. Namesto</a:t>
            </a:r>
            <a:r>
              <a:rPr lang="nl-NL" dirty="0" err="1">
                <a:cs typeface="Calibri" panose="020F0502020204030204"/>
              </a:rPr>
              <a:t> tega naj bi komunikacija spodbujala druge, da izrazijo svoja prepričanja</a:t>
            </a:r>
            <a:r>
              <a:rPr lang="nl-NL" dirty="0">
                <a:cs typeface="Calibri" panose="020F0502020204030204"/>
              </a:rPr>
              <a:t>, stališča </a:t>
            </a:r>
            <a:r>
              <a:rPr lang="nl-NL" dirty="0" err="1">
                <a:cs typeface="Calibri" panose="020F0502020204030204"/>
              </a:rPr>
              <a:t>in mnenja, da bi </a:t>
            </a:r>
            <a:r>
              <a:rPr lang="nl-NL" dirty="0">
                <a:cs typeface="Calibri" panose="020F0502020204030204"/>
              </a:rPr>
              <a:t>dosegli </a:t>
            </a:r>
            <a:r>
              <a:rPr lang="nl-NL" dirty="0" err="1">
                <a:cs typeface="Calibri" panose="020F0502020204030204"/>
              </a:rPr>
              <a:t>medsebojno razumevanje</a:t>
            </a:r>
            <a:r>
              <a:rPr lang="nl-NL" dirty="0">
                <a:cs typeface="Calibri" panose="020F0502020204030204"/>
              </a:rPr>
              <a:t>. </a:t>
            </a:r>
            <a:endParaRPr lang="nl-NL" dirty="0"/>
          </a:p>
          <a:p>
            <a:pPr marL="0" indent="0" algn="just">
              <a:buNone/>
            </a:pPr>
            <a:endParaRPr lang="nl-NL" dirty="0">
              <a:cs typeface="Calibri" panose="020F0502020204030204"/>
            </a:endParaRPr>
          </a:p>
        </p:txBody>
      </p:sp>
      <p:sp>
        <p:nvSpPr>
          <p:cNvPr id="4" name="Tekstvak 3">
            <a:extLst>
              <a:ext uri="{FF2B5EF4-FFF2-40B4-BE49-F238E27FC236}">
                <a16:creationId xmlns:a16="http://schemas.microsoft.com/office/drawing/2014/main" id="{6FB8C545-FBA4-D62C-E0FC-F55C8466ED33}"/>
              </a:ext>
            </a:extLst>
          </p:cNvPr>
          <p:cNvSpPr txBox="1"/>
          <p:nvPr/>
        </p:nvSpPr>
        <p:spPr>
          <a:xfrm>
            <a:off x="6884830" y="6573591"/>
            <a:ext cx="558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Opredelitev vira </a:t>
            </a:r>
            <a:r>
              <a:rPr lang="nl-NL" sz="1200" dirty="0">
                <a:cs typeface="Calibri"/>
              </a:rPr>
              <a:t>| </a:t>
            </a:r>
            <a:r>
              <a:rPr lang="nl-NL" sz="1200" dirty="0">
                <a:cs typeface="Calibri"/>
                <a:hlinkClick r:id="rId4"/>
              </a:rPr>
              <a:t>Informacije o viru </a:t>
            </a:r>
            <a:r>
              <a:rPr lang="nl-NL" sz="1200" dirty="0">
                <a:cs typeface="Calibri"/>
              </a:rPr>
              <a:t>| </a:t>
            </a:r>
            <a:r>
              <a:rPr lang="nl-NL" sz="1200" dirty="0">
                <a:cs typeface="Calibri"/>
                <a:hlinkClick r:id="rId5"/>
              </a:rPr>
              <a:t>Slika vira</a:t>
            </a:r>
            <a:endParaRPr lang="nl-NL" sz="1200" dirty="0">
              <a:cs typeface="Calibri" panose="020F0502020204030204"/>
            </a:endParaRPr>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95E9087A-6B83-58A3-57B1-15773D639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518" y="1231927"/>
            <a:ext cx="4394146" cy="4394146"/>
          </a:xfrm>
          <a:prstGeom prst="rect">
            <a:avLst/>
          </a:prstGeom>
        </p:spPr>
      </p:pic>
    </p:spTree>
    <p:extLst>
      <p:ext uri="{BB962C8B-B14F-4D97-AF65-F5344CB8AC3E}">
        <p14:creationId xmlns:p14="http://schemas.microsoft.com/office/powerpoint/2010/main" val="230881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17834B0E-0F33-FCBE-D962-15AC4128D5A5}"/>
              </a:ext>
            </a:extLst>
          </p:cNvPr>
          <p:cNvSpPr/>
          <p:nvPr/>
        </p:nvSpPr>
        <p:spPr>
          <a:xfrm>
            <a:off x="6966665" y="1831304"/>
            <a:ext cx="5012027" cy="4529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5439AA9-9945-BD32-D1CC-B446A4DAD894}"/>
              </a:ext>
            </a:extLst>
          </p:cNvPr>
          <p:cNvSpPr>
            <a:spLocks noGrp="1"/>
          </p:cNvSpPr>
          <p:nvPr>
            <p:ph type="title"/>
          </p:nvPr>
        </p:nvSpPr>
        <p:spPr/>
        <p:txBody>
          <a:bodyPr/>
          <a:lstStyle/>
          <a:p>
            <a:r>
              <a:rPr lang="nl-NL" dirty="0">
                <a:ea typeface="Adobe Gothic Std B"/>
                <a:cs typeface="Calibri"/>
              </a:rPr>
              <a:t>Enaki </a:t>
            </a:r>
            <a:r>
              <a:rPr lang="nl-NL" err="1">
                <a:ea typeface="Adobe Gothic Std B"/>
                <a:cs typeface="Calibri"/>
              </a:rPr>
              <a:t>konkurenčni </a:t>
            </a:r>
            <a:r>
              <a:rPr lang="nl-NL" dirty="0">
                <a:ea typeface="Adobe Gothic Std B"/>
                <a:cs typeface="Calibri"/>
              </a:rPr>
              <a:t>pogoji </a:t>
            </a:r>
            <a:r>
              <a:rPr lang="nl-NL" err="1">
                <a:ea typeface="Adobe Gothic Std B"/>
                <a:cs typeface="Calibri"/>
              </a:rPr>
              <a:t>ustvarjajo odprtost (</a:t>
            </a:r>
            <a:r>
              <a:rPr lang="nl-NL">
                <a:ea typeface="Adobe Gothic Std B"/>
                <a:cs typeface="Calibri"/>
              </a:rPr>
              <a:t>2/2)</a:t>
            </a:r>
            <a:endParaRPr lang="nl-NL" err="1">
              <a:cs typeface="Calibri"/>
            </a:endParaRPr>
          </a:p>
        </p:txBody>
      </p:sp>
      <p:sp>
        <p:nvSpPr>
          <p:cNvPr id="3" name="Tijdelijke aanduiding voor inhoud 2">
            <a:extLst>
              <a:ext uri="{FF2B5EF4-FFF2-40B4-BE49-F238E27FC236}">
                <a16:creationId xmlns:a16="http://schemas.microsoft.com/office/drawing/2014/main" id="{099D9457-CC2B-F4D5-38BF-B6810F8CDCB7}"/>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panose="020F0502020204030204"/>
              </a:rPr>
              <a:t>Egalitarni dialog se osredotoča na enakovredno izmenjavo idej.</a:t>
            </a:r>
            <a:endParaRPr lang="nl-NL" dirty="0"/>
          </a:p>
          <a:p>
            <a:pPr marL="0" indent="0">
              <a:buNone/>
            </a:pPr>
            <a:r>
              <a:rPr lang="nl-NL" dirty="0" err="1">
                <a:cs typeface="Calibri" panose="020F0502020204030204"/>
              </a:rPr>
              <a:t>Ta enakopravnost </a:t>
            </a:r>
            <a:r>
              <a:rPr lang="nl-NL" dirty="0">
                <a:cs typeface="Calibri" panose="020F0502020204030204"/>
              </a:rPr>
              <a:t>se osredotoča </a:t>
            </a:r>
            <a:r>
              <a:rPr lang="nl-NL" dirty="0" err="1">
                <a:cs typeface="Calibri" panose="020F0502020204030204"/>
              </a:rPr>
              <a:t>na veljavnost argumentov in tega, kar je </a:t>
            </a:r>
            <a:r>
              <a:rPr lang="nl-NL" dirty="0">
                <a:cs typeface="Calibri" panose="020F0502020204030204"/>
              </a:rPr>
              <a:t>bilo </a:t>
            </a:r>
            <a:r>
              <a:rPr lang="nl-NL" dirty="0" err="1">
                <a:cs typeface="Calibri" panose="020F0502020204030204"/>
              </a:rPr>
              <a:t>povedano </a:t>
            </a:r>
            <a:r>
              <a:rPr lang="nl-NL" dirty="0">
                <a:cs typeface="Calibri" panose="020F0502020204030204"/>
              </a:rPr>
              <a:t>v </a:t>
            </a:r>
            <a:r>
              <a:rPr lang="nl-NL" dirty="0" err="1">
                <a:cs typeface="Calibri" panose="020F0502020204030204"/>
              </a:rPr>
              <a:t>pogovoru, namesto da </a:t>
            </a:r>
            <a:r>
              <a:rPr lang="nl-NL" dirty="0">
                <a:cs typeface="Calibri" panose="020F0502020204030204"/>
              </a:rPr>
              <a:t>bi </a:t>
            </a:r>
            <a:r>
              <a:rPr lang="nl-NL" dirty="0" err="1">
                <a:cs typeface="Calibri" panose="020F0502020204030204"/>
              </a:rPr>
              <a:t>nekomu vsiljevala določen </a:t>
            </a:r>
            <a:r>
              <a:rPr lang="nl-NL" dirty="0">
                <a:cs typeface="Calibri" panose="020F0502020204030204"/>
              </a:rPr>
              <a:t>način razmišljanja. </a:t>
            </a:r>
          </a:p>
          <a:p>
            <a:pPr marL="0" indent="0">
              <a:buNone/>
            </a:pPr>
            <a:r>
              <a:rPr lang="nl-NL" dirty="0">
                <a:cs typeface="Calibri" panose="020F0502020204030204"/>
              </a:rPr>
              <a:t>Na </a:t>
            </a:r>
            <a:r>
              <a:rPr lang="nl-NL" dirty="0" err="1">
                <a:cs typeface="Calibri" panose="020F0502020204030204"/>
              </a:rPr>
              <a:t>ta </a:t>
            </a:r>
            <a:r>
              <a:rPr lang="nl-NL" dirty="0">
                <a:cs typeface="Calibri" panose="020F0502020204030204"/>
              </a:rPr>
              <a:t>način oblika </a:t>
            </a:r>
            <a:r>
              <a:rPr lang="nl-NL" dirty="0" err="1">
                <a:cs typeface="Calibri" panose="020F0502020204030204"/>
              </a:rPr>
              <a:t>egalitarnega dialoga ustvarja </a:t>
            </a:r>
            <a:r>
              <a:rPr lang="nl-NL" dirty="0">
                <a:cs typeface="Calibri" panose="020F0502020204030204"/>
              </a:rPr>
              <a:t>enake </a:t>
            </a:r>
            <a:r>
              <a:rPr lang="nl-NL" dirty="0" err="1">
                <a:cs typeface="Calibri" panose="020F0502020204030204"/>
              </a:rPr>
              <a:t>konkurenčne </a:t>
            </a:r>
            <a:r>
              <a:rPr lang="nl-NL" dirty="0">
                <a:cs typeface="Calibri" panose="020F0502020204030204"/>
              </a:rPr>
              <a:t>pogoje ter okolje </a:t>
            </a:r>
            <a:r>
              <a:rPr lang="nl-NL" dirty="0" err="1">
                <a:cs typeface="Calibri" panose="020F0502020204030204"/>
              </a:rPr>
              <a:t>varnosti in odprtosti</a:t>
            </a:r>
            <a:r>
              <a:rPr lang="nl-NL" dirty="0">
                <a:cs typeface="Calibri" panose="020F0502020204030204"/>
              </a:rPr>
              <a:t>.</a:t>
            </a:r>
          </a:p>
        </p:txBody>
      </p:sp>
      <p:sp>
        <p:nvSpPr>
          <p:cNvPr id="4" name="Tekstvak 3">
            <a:extLst>
              <a:ext uri="{FF2B5EF4-FFF2-40B4-BE49-F238E27FC236}">
                <a16:creationId xmlns:a16="http://schemas.microsoft.com/office/drawing/2014/main" id="{076FA987-AB78-19B2-EAD6-6F0E3C1C0B48}"/>
              </a:ext>
            </a:extLst>
          </p:cNvPr>
          <p:cNvSpPr txBox="1"/>
          <p:nvPr/>
        </p:nvSpPr>
        <p:spPr>
          <a:xfrm>
            <a:off x="7515357" y="2190722"/>
            <a:ext cx="39146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i="1" dirty="0" err="1">
                <a:solidFill>
                  <a:schemeClr val="bg1"/>
                </a:solidFill>
                <a:cs typeface="Calibri"/>
              </a:rPr>
              <a:t>Kadar se </a:t>
            </a:r>
            <a:r>
              <a:rPr lang="nl-NL" sz="2100" i="1" dirty="0">
                <a:solidFill>
                  <a:schemeClr val="bg1"/>
                </a:solidFill>
                <a:cs typeface="Calibri"/>
              </a:rPr>
              <a:t>prvi </a:t>
            </a:r>
            <a:r>
              <a:rPr lang="nl-NL" sz="2100" i="1" dirty="0" err="1">
                <a:solidFill>
                  <a:schemeClr val="bg1"/>
                </a:solidFill>
                <a:cs typeface="Calibri"/>
              </a:rPr>
              <a:t>posrednik želi </a:t>
            </a:r>
            <a:r>
              <a:rPr lang="nl-NL" sz="2100" i="1" dirty="0">
                <a:solidFill>
                  <a:schemeClr val="bg1"/>
                </a:solidFill>
                <a:cs typeface="Calibri"/>
              </a:rPr>
              <a:t>pogovoriti </a:t>
            </a:r>
            <a:r>
              <a:rPr lang="nl-NL" sz="2100" i="1" dirty="0" err="1">
                <a:solidFill>
                  <a:schemeClr val="bg1"/>
                </a:solidFill>
                <a:cs typeface="Calibri"/>
              </a:rPr>
              <a:t>z </a:t>
            </a:r>
            <a:r>
              <a:rPr lang="nl-NL" sz="2100" i="1" dirty="0">
                <a:solidFill>
                  <a:schemeClr val="bg1"/>
                </a:solidFill>
                <a:cs typeface="Calibri"/>
              </a:rPr>
              <a:t>mladostnikom</a:t>
            </a:r>
            <a:r>
              <a:rPr lang="nl-NL" sz="2100" i="1" dirty="0" err="1">
                <a:solidFill>
                  <a:schemeClr val="bg1"/>
                </a:solidFill>
                <a:cs typeface="Calibri"/>
              </a:rPr>
              <a:t>, ki </a:t>
            </a:r>
            <a:r>
              <a:rPr lang="nl-NL" sz="2100" i="1" dirty="0">
                <a:solidFill>
                  <a:schemeClr val="bg1"/>
                </a:solidFill>
                <a:cs typeface="Calibri"/>
              </a:rPr>
              <a:t>kaže </a:t>
            </a:r>
            <a:r>
              <a:rPr lang="nl-NL" sz="2100" i="1" dirty="0" err="1">
                <a:solidFill>
                  <a:schemeClr val="bg1"/>
                </a:solidFill>
                <a:cs typeface="Calibri"/>
              </a:rPr>
              <a:t>znake </a:t>
            </a:r>
            <a:r>
              <a:rPr lang="nl-NL" sz="2100" i="1" dirty="0">
                <a:solidFill>
                  <a:schemeClr val="bg1"/>
                </a:solidFill>
                <a:cs typeface="Calibri"/>
              </a:rPr>
              <a:t>prepričanja o informacijski motnji, je </a:t>
            </a:r>
            <a:r>
              <a:rPr lang="nl-NL" sz="2100" i="1" dirty="0" err="1">
                <a:solidFill>
                  <a:schemeClr val="bg1"/>
                </a:solidFill>
                <a:cs typeface="Calibri"/>
              </a:rPr>
              <a:t>ključnega pomena, da tega </a:t>
            </a:r>
            <a:r>
              <a:rPr lang="nl-NL" sz="2100" i="1" dirty="0">
                <a:solidFill>
                  <a:schemeClr val="bg1"/>
                </a:solidFill>
                <a:cs typeface="Calibri"/>
              </a:rPr>
              <a:t>prepričanja </a:t>
            </a:r>
            <a:r>
              <a:rPr lang="nl-NL" sz="2100" i="1" dirty="0" err="1">
                <a:solidFill>
                  <a:schemeClr val="bg1"/>
                </a:solidFill>
                <a:cs typeface="Calibri"/>
              </a:rPr>
              <a:t>ne obsodi</a:t>
            </a:r>
            <a:r>
              <a:rPr lang="nl-NL" sz="2100" i="1" dirty="0">
                <a:solidFill>
                  <a:schemeClr val="bg1"/>
                </a:solidFill>
                <a:cs typeface="Calibri"/>
              </a:rPr>
              <a:t>.</a:t>
            </a:r>
            <a:endParaRPr lang="nl-NL" i="1" dirty="0">
              <a:solidFill>
                <a:schemeClr val="bg1"/>
              </a:solidFill>
              <a:cs typeface="Calibri"/>
            </a:endParaRPr>
          </a:p>
          <a:p>
            <a:pPr algn="ctr"/>
            <a:r>
              <a:rPr lang="nl-NL" sz="2100" i="1" dirty="0" err="1">
                <a:solidFill>
                  <a:schemeClr val="bg1"/>
                </a:solidFill>
                <a:cs typeface="Calibri"/>
              </a:rPr>
              <a:t>Poslušajte jih</a:t>
            </a:r>
            <a:r>
              <a:rPr lang="nl-NL" sz="2100" i="1" dirty="0">
                <a:solidFill>
                  <a:schemeClr val="bg1"/>
                </a:solidFill>
                <a:cs typeface="Calibri"/>
              </a:rPr>
              <a:t>, </a:t>
            </a:r>
            <a:r>
              <a:rPr lang="nl-NL" sz="2100" i="1" dirty="0" err="1">
                <a:solidFill>
                  <a:schemeClr val="bg1"/>
                </a:solidFill>
                <a:cs typeface="Calibri"/>
              </a:rPr>
              <a:t>poskušajte razumeti, od kod prihajajo, in </a:t>
            </a:r>
            <a:r>
              <a:rPr lang="nl-NL" sz="2100" i="1" dirty="0">
                <a:solidFill>
                  <a:schemeClr val="bg1"/>
                </a:solidFill>
                <a:cs typeface="Calibri"/>
              </a:rPr>
              <a:t>predložite </a:t>
            </a:r>
            <a:r>
              <a:rPr lang="nl-NL" sz="2100" i="1" dirty="0" err="1">
                <a:solidFill>
                  <a:schemeClr val="bg1"/>
                </a:solidFill>
                <a:cs typeface="Calibri"/>
              </a:rPr>
              <a:t>svoje argumente, </a:t>
            </a:r>
            <a:r>
              <a:rPr lang="nl-NL" sz="2100" i="1" dirty="0">
                <a:solidFill>
                  <a:schemeClr val="bg1"/>
                </a:solidFill>
                <a:cs typeface="Calibri"/>
              </a:rPr>
              <a:t>ne da bi </a:t>
            </a:r>
            <a:r>
              <a:rPr lang="nl-NL" sz="2100" i="1" dirty="0" err="1">
                <a:solidFill>
                  <a:schemeClr val="bg1"/>
                </a:solidFill>
                <a:cs typeface="Calibri"/>
              </a:rPr>
              <a:t>jih omalovaževali</a:t>
            </a:r>
            <a:r>
              <a:rPr lang="nl-NL" sz="2100" i="1" dirty="0">
                <a:solidFill>
                  <a:schemeClr val="bg1"/>
                </a:solidFill>
                <a:cs typeface="Calibri"/>
              </a:rPr>
              <a:t>.</a:t>
            </a:r>
          </a:p>
          <a:p>
            <a:pPr algn="ctr"/>
            <a:r>
              <a:rPr lang="nl-NL" sz="2100" i="1" dirty="0">
                <a:solidFill>
                  <a:schemeClr val="bg1"/>
                </a:solidFill>
                <a:cs typeface="Calibri"/>
              </a:rPr>
              <a:t>Tako </a:t>
            </a:r>
            <a:r>
              <a:rPr lang="nl-NL" sz="2100" i="1" dirty="0" err="1">
                <a:solidFill>
                  <a:schemeClr val="bg1"/>
                </a:solidFill>
                <a:cs typeface="Calibri"/>
              </a:rPr>
              <a:t>bodo </a:t>
            </a:r>
            <a:r>
              <a:rPr lang="nl-NL" sz="2100" i="1" dirty="0">
                <a:solidFill>
                  <a:schemeClr val="bg1"/>
                </a:solidFill>
                <a:cs typeface="Calibri"/>
              </a:rPr>
              <a:t>bolj odprti </a:t>
            </a:r>
            <a:r>
              <a:rPr lang="nl-NL" sz="2100" i="1" dirty="0" err="1">
                <a:solidFill>
                  <a:schemeClr val="bg1"/>
                </a:solidFill>
                <a:cs typeface="Calibri"/>
              </a:rPr>
              <a:t>za vaše argumente</a:t>
            </a:r>
            <a:r>
              <a:rPr lang="nl-NL" sz="2100" i="1" dirty="0">
                <a:solidFill>
                  <a:schemeClr val="bg1"/>
                </a:solidFill>
                <a:cs typeface="Calibri"/>
              </a:rPr>
              <a:t>.</a:t>
            </a:r>
          </a:p>
        </p:txBody>
      </p:sp>
    </p:spTree>
    <p:extLst>
      <p:ext uri="{BB962C8B-B14F-4D97-AF65-F5344CB8AC3E}">
        <p14:creationId xmlns:p14="http://schemas.microsoft.com/office/powerpoint/2010/main" val="171801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E6940-3436-DCB6-A027-4A933F853447}"/>
              </a:ext>
            </a:extLst>
          </p:cNvPr>
          <p:cNvSpPr>
            <a:spLocks noGrp="1"/>
          </p:cNvSpPr>
          <p:nvPr>
            <p:ph type="title"/>
          </p:nvPr>
        </p:nvSpPr>
        <p:spPr/>
        <p:txBody>
          <a:bodyPr/>
          <a:lstStyle/>
          <a:p>
            <a:r>
              <a:rPr lang="nl-NL">
                <a:ea typeface="Adobe Gothic Std B"/>
              </a:rPr>
              <a:t>3. Zagotavljanje </a:t>
            </a:r>
            <a:r>
              <a:rPr lang="nl-NL" err="1">
                <a:ea typeface="Adobe Gothic Std B"/>
              </a:rPr>
              <a:t>smernic</a:t>
            </a:r>
            <a:endParaRPr lang="nl-NL">
              <a:ea typeface="Adobe Gothic Std B"/>
            </a:endParaRPr>
          </a:p>
        </p:txBody>
      </p:sp>
      <p:sp>
        <p:nvSpPr>
          <p:cNvPr id="3" name="Tijdelijke aanduiding voor inhoud 2">
            <a:extLst>
              <a:ext uri="{FF2B5EF4-FFF2-40B4-BE49-F238E27FC236}">
                <a16:creationId xmlns:a16="http://schemas.microsoft.com/office/drawing/2014/main" id="{8C642BCA-E0A6-8481-C8B9-50B6179CA14F}"/>
              </a:ext>
            </a:extLst>
          </p:cNvPr>
          <p:cNvSpPr>
            <a:spLocks noGrp="1"/>
          </p:cNvSpPr>
          <p:nvPr>
            <p:ph idx="1"/>
          </p:nvPr>
        </p:nvSpPr>
        <p:spPr>
          <a:xfrm>
            <a:off x="557999" y="1799999"/>
            <a:ext cx="5549573" cy="4865977"/>
          </a:xfrm>
        </p:spPr>
        <p:txBody>
          <a:bodyPr vert="horz" lIns="91440" tIns="45720" rIns="91440" bIns="45720" rtlCol="0" anchor="t">
            <a:normAutofit/>
          </a:bodyPr>
          <a:lstStyle/>
          <a:p>
            <a:pPr marL="0" indent="0">
              <a:buNone/>
            </a:pPr>
            <a:r>
              <a:rPr lang="nl-NL" sz="2100" dirty="0">
                <a:cs typeface="Calibri"/>
              </a:rPr>
              <a:t>Vloga prvega </a:t>
            </a:r>
            <a:r>
              <a:rPr lang="nl-NL" sz="2100" dirty="0" err="1">
                <a:cs typeface="Calibri"/>
              </a:rPr>
              <a:t>posrednika ni le zagotavljanje </a:t>
            </a:r>
            <a:r>
              <a:rPr lang="nl-NL" sz="2100" dirty="0">
                <a:cs typeface="Calibri"/>
              </a:rPr>
              <a:t>varnega </a:t>
            </a:r>
            <a:r>
              <a:rPr lang="nl-NL" sz="2100" dirty="0" err="1">
                <a:cs typeface="Calibri"/>
              </a:rPr>
              <a:t>prostora za </a:t>
            </a:r>
            <a:r>
              <a:rPr lang="nl-NL" sz="2100" dirty="0">
                <a:cs typeface="Calibri"/>
              </a:rPr>
              <a:t>dialog, temveč tudi sodelovanje v dialogu, da bi poskušal preprečiti prepričanje o informacijski zmedi. Da bi to dosegli, </a:t>
            </a:r>
            <a:r>
              <a:rPr lang="nl-NL" sz="2100" dirty="0" err="1">
                <a:cs typeface="Calibri"/>
              </a:rPr>
              <a:t>je treba </a:t>
            </a:r>
            <a:r>
              <a:rPr lang="nl-NL" sz="2100" dirty="0">
                <a:cs typeface="Calibri"/>
              </a:rPr>
              <a:t>upoštevati </a:t>
            </a:r>
            <a:r>
              <a:rPr lang="nl-NL" sz="2100" dirty="0" err="1">
                <a:cs typeface="Calibri"/>
              </a:rPr>
              <a:t>nekaj ključnih </a:t>
            </a:r>
            <a:r>
              <a:rPr lang="nl-NL" sz="2100" dirty="0">
                <a:cs typeface="Calibri"/>
              </a:rPr>
              <a:t>točk:</a:t>
            </a:r>
          </a:p>
          <a:p>
            <a:pPr algn="just"/>
            <a:endParaRPr lang="nl-NL" dirty="0">
              <a:cs typeface="Calibri"/>
            </a:endParaRPr>
          </a:p>
          <a:p>
            <a:pPr algn="just"/>
            <a:endParaRPr lang="nl-NL" dirty="0">
              <a:cs typeface="Calibri"/>
            </a:endParaRPr>
          </a:p>
          <a:p>
            <a:pPr algn="just"/>
            <a:endParaRPr lang="nl-NL" dirty="0">
              <a:cs typeface="Calibri"/>
            </a:endParaRPr>
          </a:p>
        </p:txBody>
      </p:sp>
      <p:sp>
        <p:nvSpPr>
          <p:cNvPr id="4" name="Tekstvak 3">
            <a:extLst>
              <a:ext uri="{FF2B5EF4-FFF2-40B4-BE49-F238E27FC236}">
                <a16:creationId xmlns:a16="http://schemas.microsoft.com/office/drawing/2014/main" id="{158FE784-4FF6-774C-E7F9-8715526CFB64}"/>
              </a:ext>
            </a:extLst>
          </p:cNvPr>
          <p:cNvSpPr txBox="1"/>
          <p:nvPr/>
        </p:nvSpPr>
        <p:spPr>
          <a:xfrm>
            <a:off x="6322919" y="708771"/>
            <a:ext cx="538442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nl-NL" sz="2100" b="1" dirty="0" err="1">
                <a:cs typeface="Calibri"/>
              </a:rPr>
              <a:t>Bodite osredotočeni</a:t>
            </a:r>
            <a:r>
              <a:rPr lang="nl-NL" sz="2100" dirty="0">
                <a:cs typeface="Calibri"/>
              </a:rPr>
              <a:t>. </a:t>
            </a:r>
            <a:r>
              <a:rPr lang="nl-NL" sz="2100" dirty="0" err="1">
                <a:cs typeface="Calibri"/>
              </a:rPr>
              <a:t>Čeprav </a:t>
            </a:r>
            <a:r>
              <a:rPr lang="nl-NL" sz="2100" dirty="0">
                <a:cs typeface="Calibri"/>
              </a:rPr>
              <a:t>je pomembno, </a:t>
            </a:r>
            <a:r>
              <a:rPr lang="nl-NL" sz="2100" dirty="0" err="1">
                <a:cs typeface="Calibri"/>
              </a:rPr>
              <a:t>da </a:t>
            </a:r>
            <a:r>
              <a:rPr lang="nl-NL" sz="2100" dirty="0">
                <a:cs typeface="Calibri"/>
              </a:rPr>
              <a:t>mladostniku dovolite, da pove, </a:t>
            </a:r>
            <a:r>
              <a:rPr lang="nl-NL" sz="2100" dirty="0" err="1">
                <a:cs typeface="Calibri"/>
              </a:rPr>
              <a:t>kar mora</a:t>
            </a:r>
            <a:r>
              <a:rPr lang="nl-NL" sz="2100" dirty="0">
                <a:cs typeface="Calibri"/>
              </a:rPr>
              <a:t>, </a:t>
            </a:r>
            <a:r>
              <a:rPr lang="nl-NL" sz="2100" dirty="0" err="1">
                <a:cs typeface="Calibri"/>
              </a:rPr>
              <a:t>ne smete </a:t>
            </a:r>
            <a:r>
              <a:rPr lang="nl-NL" sz="2100" dirty="0">
                <a:cs typeface="Calibri"/>
              </a:rPr>
              <a:t>izgubiti bistva </a:t>
            </a:r>
            <a:r>
              <a:rPr lang="nl-NL" sz="2100" dirty="0" err="1">
                <a:cs typeface="Calibri"/>
              </a:rPr>
              <a:t>pogovora</a:t>
            </a:r>
            <a:r>
              <a:rPr lang="nl-NL" sz="2100" dirty="0">
                <a:cs typeface="Calibri"/>
              </a:rPr>
              <a:t>: </a:t>
            </a:r>
            <a:r>
              <a:rPr lang="nl-NL" sz="2100" dirty="0" err="1">
                <a:cs typeface="Calibri"/>
              </a:rPr>
              <a:t>tam ste zato, da bi razumeli in po možnosti preprečili </a:t>
            </a:r>
            <a:r>
              <a:rPr lang="nl-NL" sz="2100" dirty="0">
                <a:cs typeface="Calibri"/>
              </a:rPr>
              <a:t>prepričanje o informacijski motnji.</a:t>
            </a:r>
            <a:endParaRPr lang="nl-NL" dirty="0"/>
          </a:p>
          <a:p>
            <a:pPr marL="342900" indent="-342900">
              <a:buFont typeface="Arial"/>
              <a:buChar char="•"/>
            </a:pPr>
            <a:endParaRPr lang="nl-NL" sz="2100" b="1" dirty="0">
              <a:cs typeface="Calibri"/>
            </a:endParaRPr>
          </a:p>
          <a:p>
            <a:pPr marL="342900" indent="-342900">
              <a:buFont typeface="Arial"/>
              <a:buChar char="•"/>
            </a:pPr>
            <a:r>
              <a:rPr lang="nl-NL" sz="2100" b="1" dirty="0" err="1">
                <a:cs typeface="Calibri"/>
              </a:rPr>
              <a:t>Zagotovite smiselne in spoštljive predloge </a:t>
            </a:r>
            <a:r>
              <a:rPr lang="nl-NL" sz="2100" dirty="0">
                <a:cs typeface="Calibri"/>
              </a:rPr>
              <a:t>o </a:t>
            </a:r>
            <a:r>
              <a:rPr lang="nl-NL" sz="2100" b="1" dirty="0">
                <a:cs typeface="Calibri"/>
              </a:rPr>
              <a:t>vprašanjih, ki jih </a:t>
            </a:r>
            <a:r>
              <a:rPr lang="nl-NL" sz="2100" b="1" dirty="0" err="1">
                <a:cs typeface="Calibri"/>
              </a:rPr>
              <a:t>je treba upoštevati, </a:t>
            </a:r>
            <a:r>
              <a:rPr lang="nl-NL" sz="2100" dirty="0" err="1">
                <a:cs typeface="Calibri"/>
              </a:rPr>
              <a:t>vključno z moralnimi in etičnimi </a:t>
            </a:r>
            <a:r>
              <a:rPr lang="nl-NL" sz="2100" dirty="0">
                <a:cs typeface="Calibri"/>
              </a:rPr>
              <a:t>vidiki. Ne pozabite, </a:t>
            </a:r>
            <a:r>
              <a:rPr lang="nl-NL" sz="2100" dirty="0" err="1">
                <a:cs typeface="Calibri"/>
              </a:rPr>
              <a:t>da </a:t>
            </a:r>
            <a:r>
              <a:rPr lang="nl-NL" sz="2100" b="1" dirty="0" err="1">
                <a:cs typeface="Calibri"/>
              </a:rPr>
              <a:t>ne smete obsojati </a:t>
            </a:r>
            <a:r>
              <a:rPr lang="nl-NL" sz="2100" b="1" dirty="0">
                <a:cs typeface="Calibri"/>
              </a:rPr>
              <a:t>ali </a:t>
            </a:r>
            <a:r>
              <a:rPr lang="nl-NL" sz="2100" b="1" dirty="0" err="1">
                <a:cs typeface="Calibri"/>
              </a:rPr>
              <a:t>soditi, </a:t>
            </a:r>
            <a:r>
              <a:rPr lang="nl-NL" sz="2100" dirty="0" err="1">
                <a:cs typeface="Calibri"/>
              </a:rPr>
              <a:t>da </a:t>
            </a:r>
            <a:r>
              <a:rPr lang="nl-NL" sz="2100" b="1" dirty="0" err="1">
                <a:cs typeface="Calibri"/>
              </a:rPr>
              <a:t>mora </a:t>
            </a:r>
            <a:r>
              <a:rPr lang="nl-NL" sz="2100" dirty="0" err="1">
                <a:cs typeface="Calibri"/>
              </a:rPr>
              <a:t>dialog </a:t>
            </a:r>
            <a:r>
              <a:rPr lang="nl-NL" sz="2100" b="1" dirty="0" err="1">
                <a:cs typeface="Calibri"/>
              </a:rPr>
              <a:t>ostati enakopraven</a:t>
            </a:r>
            <a:r>
              <a:rPr lang="nl-NL" sz="2100" dirty="0">
                <a:cs typeface="Calibri"/>
              </a:rPr>
              <a:t>, </a:t>
            </a:r>
            <a:r>
              <a:rPr lang="nl-NL" sz="2100" dirty="0" err="1">
                <a:cs typeface="Calibri"/>
              </a:rPr>
              <a:t>vendar to ne pomeni, da </a:t>
            </a:r>
            <a:r>
              <a:rPr lang="nl-NL" sz="2100" b="1" dirty="0" err="1">
                <a:cs typeface="Calibri"/>
              </a:rPr>
              <a:t>se </a:t>
            </a:r>
            <a:r>
              <a:rPr lang="nl-NL" sz="2100" dirty="0" err="1">
                <a:cs typeface="Calibri"/>
              </a:rPr>
              <a:t>ne morete </a:t>
            </a:r>
            <a:r>
              <a:rPr lang="nl-NL" sz="2100" b="1" dirty="0" err="1">
                <a:cs typeface="Calibri"/>
              </a:rPr>
              <a:t>spoštljivo ne strinjati </a:t>
            </a:r>
            <a:r>
              <a:rPr lang="nl-NL" sz="2100" dirty="0" err="1">
                <a:cs typeface="Calibri"/>
              </a:rPr>
              <a:t>in </a:t>
            </a:r>
            <a:r>
              <a:rPr lang="nl-NL" sz="2100" dirty="0">
                <a:cs typeface="Calibri"/>
              </a:rPr>
              <a:t>pokazati </a:t>
            </a:r>
            <a:r>
              <a:rPr lang="nl-NL" sz="2100" dirty="0" err="1">
                <a:cs typeface="Calibri"/>
              </a:rPr>
              <a:t>alternativnih pogledov</a:t>
            </a:r>
            <a:r>
              <a:rPr lang="nl-NL" sz="2100" dirty="0">
                <a:cs typeface="Calibri"/>
              </a:rPr>
              <a:t>.</a:t>
            </a:r>
          </a:p>
          <a:p>
            <a:pPr marL="342900" indent="-342900">
              <a:buFont typeface="Arial"/>
              <a:buChar char="•"/>
            </a:pPr>
            <a:endParaRPr lang="nl-NL" sz="2100" b="1" dirty="0">
              <a:cs typeface="Calibri"/>
            </a:endParaRPr>
          </a:p>
          <a:p>
            <a:pPr marL="342900" indent="-342900">
              <a:buFont typeface="Arial"/>
              <a:buChar char="•"/>
            </a:pPr>
            <a:r>
              <a:rPr lang="nl-NL" sz="2100" b="1" dirty="0" err="1">
                <a:cs typeface="Calibri"/>
              </a:rPr>
              <a:t>Spodbujajte in pozitivno krepite konstruktivno </a:t>
            </a:r>
            <a:r>
              <a:rPr lang="nl-NL" sz="2100" b="1" dirty="0">
                <a:cs typeface="Calibri"/>
              </a:rPr>
              <a:t>sodelovanje </a:t>
            </a:r>
            <a:r>
              <a:rPr lang="nl-NL" sz="2100" dirty="0">
                <a:cs typeface="Calibri"/>
              </a:rPr>
              <a:t>v </a:t>
            </a:r>
            <a:r>
              <a:rPr lang="nl-NL" sz="2100" dirty="0" err="1">
                <a:cs typeface="Calibri"/>
              </a:rPr>
              <a:t>pogovoru</a:t>
            </a:r>
            <a:r>
              <a:rPr lang="nl-NL" sz="2100" dirty="0">
                <a:cs typeface="Calibri"/>
              </a:rPr>
              <a:t>.</a:t>
            </a:r>
          </a:p>
        </p:txBody>
      </p:sp>
      <p:sp>
        <p:nvSpPr>
          <p:cNvPr id="5" name="Tekstvak 4">
            <a:extLst>
              <a:ext uri="{FF2B5EF4-FFF2-40B4-BE49-F238E27FC236}">
                <a16:creationId xmlns:a16="http://schemas.microsoft.com/office/drawing/2014/main" id="{7563C6E0-E55F-9C4A-B8ED-DEE2AA0D51F5}"/>
              </a:ext>
            </a:extLst>
          </p:cNvPr>
          <p:cNvSpPr txBox="1"/>
          <p:nvPr/>
        </p:nvSpPr>
        <p:spPr>
          <a:xfrm>
            <a:off x="6096000" y="6580654"/>
            <a:ext cx="61072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Vir informacij </a:t>
            </a:r>
            <a:r>
              <a:rPr lang="nl-NL" sz="1200" dirty="0">
                <a:cs typeface="Calibri"/>
              </a:rPr>
              <a:t>| </a:t>
            </a:r>
            <a:r>
              <a:rPr lang="nl-NL" sz="1200" dirty="0">
                <a:cs typeface="Calibri"/>
                <a:hlinkClick r:id="rId4"/>
              </a:rPr>
              <a:t>Vir slike</a:t>
            </a:r>
            <a:endParaRPr lang="nl-NL" sz="1200" dirty="0">
              <a:cs typeface="Calibri" panose="020F0502020204030204"/>
            </a:endParaRPr>
          </a:p>
        </p:txBody>
      </p:sp>
      <p:pic>
        <p:nvPicPr>
          <p:cNvPr id="8" name="Εικόνα 7" descr="Εικόνα που περιέχει ρουχισμός, clipart, ζωγραφιά, καρτούν&#10;&#10;Περιγραφή που δημιουργήθηκε αυτόματα">
            <a:extLst>
              <a:ext uri="{FF2B5EF4-FFF2-40B4-BE49-F238E27FC236}">
                <a16:creationId xmlns:a16="http://schemas.microsoft.com/office/drawing/2014/main" id="{E47E4A2E-CD18-A825-423F-5F9E59D22F9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66614" y="3523653"/>
            <a:ext cx="2466568" cy="3238161"/>
          </a:xfrm>
          <a:prstGeom prst="rect">
            <a:avLst/>
          </a:prstGeom>
        </p:spPr>
      </p:pic>
    </p:spTree>
    <p:extLst>
      <p:ext uri="{BB962C8B-B14F-4D97-AF65-F5344CB8AC3E}">
        <p14:creationId xmlns:p14="http://schemas.microsoft.com/office/powerpoint/2010/main" val="372848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27,700+ Aggression Icon Illustrations, Royalty-Free Vector Graphics &amp; Clip  Art - iStock">
            <a:extLst>
              <a:ext uri="{FF2B5EF4-FFF2-40B4-BE49-F238E27FC236}">
                <a16:creationId xmlns:a16="http://schemas.microsoft.com/office/drawing/2014/main" id="{A1D7AE85-C3D3-8D57-1B2D-983739C584D0}"/>
              </a:ext>
            </a:extLst>
          </p:cNvPr>
          <p:cNvPicPr>
            <a:picLocks noChangeAspect="1"/>
          </p:cNvPicPr>
          <p:nvPr/>
        </p:nvPicPr>
        <p:blipFill>
          <a:blip r:embed="rId3"/>
          <a:stretch>
            <a:fillRect/>
          </a:stretch>
        </p:blipFill>
        <p:spPr>
          <a:xfrm>
            <a:off x="6363821" y="514350"/>
            <a:ext cx="5829300" cy="5829300"/>
          </a:xfrm>
          <a:prstGeom prst="rect">
            <a:avLst/>
          </a:prstGeom>
        </p:spPr>
      </p:pic>
      <p:sp>
        <p:nvSpPr>
          <p:cNvPr id="2" name="Titel 1">
            <a:extLst>
              <a:ext uri="{FF2B5EF4-FFF2-40B4-BE49-F238E27FC236}">
                <a16:creationId xmlns:a16="http://schemas.microsoft.com/office/drawing/2014/main" id="{3A81A135-96A4-27C5-6BD5-64D00FC96C69}"/>
              </a:ext>
            </a:extLst>
          </p:cNvPr>
          <p:cNvSpPr>
            <a:spLocks noGrp="1"/>
          </p:cNvSpPr>
          <p:nvPr>
            <p:ph type="title"/>
          </p:nvPr>
        </p:nvSpPr>
        <p:spPr/>
        <p:txBody>
          <a:bodyPr/>
          <a:lstStyle/>
          <a:p>
            <a:r>
              <a:rPr lang="nl-NL" dirty="0">
                <a:ea typeface="Adobe Gothic Std B"/>
              </a:rPr>
              <a:t>4. </a:t>
            </a:r>
            <a:r>
              <a:rPr lang="nl-NL" dirty="0" err="1">
                <a:ea typeface="Adobe Gothic Std B"/>
              </a:rPr>
              <a:t>Zavračanje agresije </a:t>
            </a:r>
            <a:r>
              <a:rPr lang="nl-NL" dirty="0">
                <a:ea typeface="Adobe Gothic Std B"/>
              </a:rPr>
              <a:t>(</a:t>
            </a:r>
            <a:r>
              <a:rPr lang="nl-NL">
                <a:ea typeface="Adobe Gothic Std B"/>
              </a:rPr>
              <a:t>1/4</a:t>
            </a:r>
            <a:r>
              <a:rPr lang="nl-NL" dirty="0">
                <a:ea typeface="Adobe Gothic Std B"/>
              </a:rPr>
              <a:t>)</a:t>
            </a:r>
            <a:endParaRPr lang="nl-NL" dirty="0"/>
          </a:p>
        </p:txBody>
      </p:sp>
      <p:sp>
        <p:nvSpPr>
          <p:cNvPr id="3" name="Tijdelijke aanduiding voor inhoud 2">
            <a:extLst>
              <a:ext uri="{FF2B5EF4-FFF2-40B4-BE49-F238E27FC236}">
                <a16:creationId xmlns:a16="http://schemas.microsoft.com/office/drawing/2014/main" id="{DC113169-952F-E814-B956-DCC33D975059}"/>
              </a:ext>
            </a:extLst>
          </p:cNvPr>
          <p:cNvSpPr>
            <a:spLocks noGrp="1"/>
          </p:cNvSpPr>
          <p:nvPr>
            <p:ph idx="1"/>
          </p:nvPr>
        </p:nvSpPr>
        <p:spPr>
          <a:xfrm>
            <a:off x="557999" y="1766383"/>
            <a:ext cx="6210721" cy="4899593"/>
          </a:xfrm>
        </p:spPr>
        <p:txBody>
          <a:bodyPr vert="horz" lIns="91440" tIns="45720" rIns="91440" bIns="45720" rtlCol="0" anchor="t">
            <a:normAutofit/>
          </a:bodyPr>
          <a:lstStyle/>
          <a:p>
            <a:pPr marL="0" indent="0">
              <a:buNone/>
            </a:pPr>
            <a:r>
              <a:rPr lang="nl-NL" dirty="0">
                <a:cs typeface="Calibri" panose="020F0502020204030204"/>
              </a:rPr>
              <a:t>Kot že rečeno, </a:t>
            </a:r>
            <a:r>
              <a:rPr lang="nl-NL" b="1" dirty="0">
                <a:cs typeface="Calibri" panose="020F0502020204030204"/>
              </a:rPr>
              <a:t>agresivnost v dialogu vodi v zaprtost in čustva, </a:t>
            </a:r>
            <a:r>
              <a:rPr lang="nl-NL" dirty="0">
                <a:cs typeface="Calibri" panose="020F0502020204030204"/>
              </a:rPr>
              <a:t>brez odprtega uma pa je pogovor že na začetku obsojen na neuspeh.</a:t>
            </a:r>
            <a:endParaRPr lang="nl-NL" dirty="0"/>
          </a:p>
          <a:p>
            <a:pPr marL="0" indent="0">
              <a:buNone/>
            </a:pPr>
            <a:r>
              <a:rPr lang="nl-NL" dirty="0">
                <a:cs typeface="Calibri" panose="020F0502020204030204"/>
              </a:rPr>
              <a:t>Lahko se zgodi, da </a:t>
            </a:r>
            <a:r>
              <a:rPr lang="nl-NL" b="1" dirty="0">
                <a:cs typeface="Calibri" panose="020F0502020204030204"/>
              </a:rPr>
              <a:t>dialog v </a:t>
            </a:r>
            <a:r>
              <a:rPr lang="nl-NL" dirty="0">
                <a:cs typeface="Calibri" panose="020F0502020204030204"/>
              </a:rPr>
              <a:t>mladostniku </a:t>
            </a:r>
            <a:r>
              <a:rPr lang="nl-NL" b="1" dirty="0">
                <a:cs typeface="Calibri" panose="020F0502020204030204"/>
              </a:rPr>
              <a:t>vzbudi agresivnost, čeprav poteka spoštljivo</a:t>
            </a:r>
            <a:r>
              <a:rPr lang="nl-NL" dirty="0">
                <a:cs typeface="Calibri" panose="020F0502020204030204"/>
              </a:rPr>
              <a:t>. V tem primeru poskusite situacijo </a:t>
            </a:r>
            <a:r>
              <a:rPr lang="nl-NL" b="1" dirty="0">
                <a:cs typeface="Calibri" panose="020F0502020204030204"/>
              </a:rPr>
              <a:t>deeskaliirati, </a:t>
            </a:r>
            <a:r>
              <a:rPr lang="nl-NL" dirty="0">
                <a:cs typeface="Calibri" panose="020F0502020204030204"/>
              </a:rPr>
              <a:t>kot se vam zdi primerno. Če se ta nadaljuje, je treba dialog nadaljevati drugič.</a:t>
            </a:r>
          </a:p>
        </p:txBody>
      </p:sp>
      <p:sp>
        <p:nvSpPr>
          <p:cNvPr id="4" name="Tekstvak 3">
            <a:extLst>
              <a:ext uri="{FF2B5EF4-FFF2-40B4-BE49-F238E27FC236}">
                <a16:creationId xmlns:a16="http://schemas.microsoft.com/office/drawing/2014/main" id="{B2CBA40A-8172-FB5D-9AD2-DA36111647A7}"/>
              </a:ext>
            </a:extLst>
          </p:cNvPr>
          <p:cNvSpPr txBox="1"/>
          <p:nvPr/>
        </p:nvSpPr>
        <p:spPr>
          <a:xfrm>
            <a:off x="7423897" y="140073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7" name="Tekstvak 6">
            <a:extLst>
              <a:ext uri="{FF2B5EF4-FFF2-40B4-BE49-F238E27FC236}">
                <a16:creationId xmlns:a16="http://schemas.microsoft.com/office/drawing/2014/main" id="{1DCD2A07-FF57-6028-555B-944CDEB59A82}"/>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Vir informacij </a:t>
            </a:r>
            <a:r>
              <a:rPr lang="nl-NL" sz="1200" dirty="0">
                <a:cs typeface="Calibri"/>
              </a:rPr>
              <a:t>| </a:t>
            </a:r>
            <a:r>
              <a:rPr lang="nl-NL" sz="1200" dirty="0">
                <a:cs typeface="Calibri"/>
                <a:hlinkClick r:id="rId5"/>
              </a:rPr>
              <a:t>Vir slike</a:t>
            </a:r>
            <a:endParaRPr lang="nl-NL" sz="1200" dirty="0" err="1">
              <a:cs typeface="Calibri" panose="020F0502020204030204"/>
              <a:hlinkClick r:id="rId5"/>
            </a:endParaRPr>
          </a:p>
        </p:txBody>
      </p:sp>
    </p:spTree>
    <p:extLst>
      <p:ext uri="{BB962C8B-B14F-4D97-AF65-F5344CB8AC3E}">
        <p14:creationId xmlns:p14="http://schemas.microsoft.com/office/powerpoint/2010/main" val="12258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0394-DA5C-45AE-5FA2-9B31236DC89F}"/>
              </a:ext>
            </a:extLst>
          </p:cNvPr>
          <p:cNvSpPr>
            <a:spLocks noGrp="1"/>
          </p:cNvSpPr>
          <p:nvPr>
            <p:ph type="title"/>
          </p:nvPr>
        </p:nvSpPr>
        <p:spPr>
          <a:xfrm>
            <a:off x="761840" y="1138265"/>
            <a:ext cx="5844524" cy="739825"/>
          </a:xfrm>
        </p:spPr>
        <p:txBody>
          <a:bodyPr anchor="t">
            <a:normAutofit/>
          </a:bodyPr>
          <a:lstStyle/>
          <a:p>
            <a:r>
              <a:rPr lang="nl-NL" sz="3200" dirty="0">
                <a:ea typeface="Adobe Gothic Std B"/>
                <a:cs typeface="Calibri"/>
              </a:rPr>
              <a:t>Kako zavrniti agresijo (2/4)</a:t>
            </a:r>
            <a:endParaRPr lang="nl-NL" sz="3200" dirty="0"/>
          </a:p>
        </p:txBody>
      </p:sp>
      <p:cxnSp>
        <p:nvCxnSpPr>
          <p:cNvPr id="18"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DAD84AA-7B1D-33F6-975D-FAB419224EF9}"/>
              </a:ext>
            </a:extLst>
          </p:cNvPr>
          <p:cNvSpPr>
            <a:spLocks noGrp="1"/>
          </p:cNvSpPr>
          <p:nvPr>
            <p:ph idx="1"/>
          </p:nvPr>
        </p:nvSpPr>
        <p:spPr>
          <a:xfrm>
            <a:off x="761839" y="2551176"/>
            <a:ext cx="4651205" cy="3602935"/>
          </a:xfrm>
        </p:spPr>
        <p:txBody>
          <a:bodyPr vert="horz" lIns="91440" tIns="45720" rIns="91440" bIns="45720" rtlCol="0" anchor="t">
            <a:normAutofit/>
          </a:bodyPr>
          <a:lstStyle/>
          <a:p>
            <a:pPr marL="0" indent="0">
              <a:buNone/>
            </a:pPr>
            <a:r>
              <a:rPr lang="nl-NL" sz="2000" dirty="0">
                <a:cs typeface="Calibri" panose="020F0502020204030204"/>
              </a:rPr>
              <a:t>Da bi preprečili agresijo ter ohranili varen in odprt pogovor, morate s svojimi dejanji pokazati, kako se obnašati vljudno in spoštljivo. </a:t>
            </a:r>
            <a:endParaRPr lang="nl-NL" dirty="0"/>
          </a:p>
          <a:p>
            <a:pPr marL="0" indent="0">
              <a:buNone/>
            </a:pPr>
            <a:r>
              <a:rPr lang="nl-NL" sz="2000" b="1" dirty="0" err="1">
                <a:cs typeface="Calibri" panose="020F0502020204030204"/>
              </a:rPr>
              <a:t>Kadar </a:t>
            </a:r>
            <a:r>
              <a:rPr lang="nl-NL" sz="2000" b="1" dirty="0">
                <a:cs typeface="Calibri" panose="020F0502020204030204"/>
              </a:rPr>
              <a:t>moderator </a:t>
            </a:r>
            <a:r>
              <a:rPr lang="nl-NL" sz="2000" b="1" dirty="0" err="1">
                <a:cs typeface="Calibri" panose="020F0502020204030204"/>
              </a:rPr>
              <a:t>govori s </a:t>
            </a:r>
            <a:r>
              <a:rPr lang="nl-NL" sz="2000" b="1" dirty="0">
                <a:cs typeface="Calibri" panose="020F0502020204030204"/>
              </a:rPr>
              <a:t>spoštovanjem </a:t>
            </a:r>
            <a:r>
              <a:rPr lang="nl-NL" sz="2000" b="1" dirty="0" err="1">
                <a:cs typeface="Calibri" panose="020F0502020204030204"/>
              </a:rPr>
              <a:t>in </a:t>
            </a:r>
            <a:r>
              <a:rPr lang="nl-NL" sz="2000" b="1" dirty="0">
                <a:cs typeface="Calibri" panose="020F0502020204030204"/>
              </a:rPr>
              <a:t>skrbnostjo</a:t>
            </a:r>
            <a:r>
              <a:rPr lang="nl-NL" sz="2000" b="1" dirty="0" err="1">
                <a:cs typeface="Calibri" panose="020F0502020204030204"/>
              </a:rPr>
              <a:t>, je </a:t>
            </a:r>
            <a:r>
              <a:rPr lang="nl-NL" sz="2000" b="1" dirty="0">
                <a:cs typeface="Calibri" panose="020F0502020204030204"/>
              </a:rPr>
              <a:t>bolj </a:t>
            </a:r>
            <a:r>
              <a:rPr lang="nl-NL" sz="2000" b="1" dirty="0" err="1">
                <a:cs typeface="Calibri" panose="020F0502020204030204"/>
              </a:rPr>
              <a:t>verjetno, da bo </a:t>
            </a:r>
            <a:r>
              <a:rPr lang="nl-NL" sz="2000" b="1" dirty="0">
                <a:cs typeface="Calibri" panose="020F0502020204030204"/>
              </a:rPr>
              <a:t>mladostnik </a:t>
            </a:r>
            <a:r>
              <a:rPr lang="nl-NL" sz="2000" b="1" dirty="0" err="1">
                <a:cs typeface="Calibri" panose="020F0502020204030204"/>
              </a:rPr>
              <a:t>posnemal njegovo vedenje</a:t>
            </a:r>
            <a:r>
              <a:rPr lang="nl-NL" sz="2000" b="1" dirty="0">
                <a:cs typeface="Calibri" panose="020F0502020204030204"/>
              </a:rPr>
              <a:t>. </a:t>
            </a:r>
          </a:p>
          <a:p>
            <a:pPr marL="0" indent="0">
              <a:buNone/>
            </a:pPr>
            <a:r>
              <a:rPr lang="nl-NL" sz="2000" dirty="0">
                <a:cs typeface="Calibri" panose="020F0502020204030204"/>
              </a:rPr>
              <a:t>Da </a:t>
            </a:r>
            <a:r>
              <a:rPr lang="nl-NL" sz="2000" dirty="0" err="1">
                <a:cs typeface="Calibri" panose="020F0502020204030204"/>
              </a:rPr>
              <a:t>bi ohranili to vedenje, </a:t>
            </a:r>
            <a:r>
              <a:rPr lang="nl-NL" sz="2000" dirty="0">
                <a:cs typeface="Calibri" panose="020F0502020204030204"/>
              </a:rPr>
              <a:t>je </a:t>
            </a:r>
            <a:r>
              <a:rPr lang="nl-NL" sz="2000" dirty="0" err="1">
                <a:cs typeface="Calibri" panose="020F0502020204030204"/>
              </a:rPr>
              <a:t>ključna spretnost </a:t>
            </a:r>
            <a:r>
              <a:rPr lang="nl-NL" sz="2000" b="1" dirty="0" err="1">
                <a:cs typeface="Calibri" panose="020F0502020204030204"/>
              </a:rPr>
              <a:t>aktivno poslušanje</a:t>
            </a:r>
            <a:r>
              <a:rPr lang="nl-NL" sz="2000" dirty="0">
                <a:cs typeface="Calibri" panose="020F0502020204030204"/>
              </a:rPr>
              <a:t>:</a:t>
            </a:r>
          </a:p>
        </p:txBody>
      </p:sp>
      <p:sp>
        <p:nvSpPr>
          <p:cNvPr id="5" name="Tekstvak 4">
            <a:extLst>
              <a:ext uri="{FF2B5EF4-FFF2-40B4-BE49-F238E27FC236}">
                <a16:creationId xmlns:a16="http://schemas.microsoft.com/office/drawing/2014/main" id="{DC70DE2A-6590-C416-5B44-C4DCF1B5AC3B}"/>
              </a:ext>
            </a:extLst>
          </p:cNvPr>
          <p:cNvSpPr txBox="1"/>
          <p:nvPr/>
        </p:nvSpPr>
        <p:spPr>
          <a:xfrm>
            <a:off x="476249" y="714374"/>
            <a:ext cx="1442757" cy="3501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6" name="Tekstvak 5">
            <a:extLst>
              <a:ext uri="{FF2B5EF4-FFF2-40B4-BE49-F238E27FC236}">
                <a16:creationId xmlns:a16="http://schemas.microsoft.com/office/drawing/2014/main" id="{B87E1163-AE4B-49C4-0686-400949139136}"/>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Informacije o viru </a:t>
            </a:r>
            <a:r>
              <a:rPr lang="nl-NL" sz="1200" dirty="0">
                <a:cs typeface="Calibri"/>
              </a:rPr>
              <a:t>| </a:t>
            </a:r>
            <a:r>
              <a:rPr lang="nl-NL" sz="1200" dirty="0">
                <a:cs typeface="Calibri"/>
                <a:hlinkClick r:id="rId4"/>
              </a:rPr>
              <a:t>Slika, ki jo pch.vector na Freepik</a:t>
            </a:r>
            <a:endParaRPr lang="nl-NL" sz="1200" dirty="0">
              <a:cs typeface="Calibri" panose="020F0502020204030204"/>
            </a:endParaRPr>
          </a:p>
        </p:txBody>
      </p:sp>
      <p:pic>
        <p:nvPicPr>
          <p:cNvPr id="10" name="Εικόνα 9" descr="Εικόνα που περιέχει ρουχισμός, έπιπλα, φορητός υπολογιστής, υπολογιστής&#10;&#10;Περιγραφή που δημιουργήθηκε αυτόματα">
            <a:extLst>
              <a:ext uri="{FF2B5EF4-FFF2-40B4-BE49-F238E27FC236}">
                <a16:creationId xmlns:a16="http://schemas.microsoft.com/office/drawing/2014/main" id="{995601FC-FDB8-704A-B123-7242D37F959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8594" y="2381249"/>
            <a:ext cx="4563519" cy="3514725"/>
          </a:xfrm>
          <a:prstGeom prst="rect">
            <a:avLst/>
          </a:prstGeom>
        </p:spPr>
      </p:pic>
    </p:spTree>
    <p:extLst>
      <p:ext uri="{BB962C8B-B14F-4D97-AF65-F5344CB8AC3E}">
        <p14:creationId xmlns:p14="http://schemas.microsoft.com/office/powerpoint/2010/main" val="162029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6D707-85B8-468A-0F55-56F8F789E5C7}"/>
              </a:ext>
            </a:extLst>
          </p:cNvPr>
          <p:cNvSpPr>
            <a:spLocks noGrp="1"/>
          </p:cNvSpPr>
          <p:nvPr>
            <p:ph type="title"/>
          </p:nvPr>
        </p:nvSpPr>
        <p:spPr/>
        <p:txBody>
          <a:bodyPr/>
          <a:lstStyle/>
          <a:p>
            <a:r>
              <a:rPr lang="nl-NL" dirty="0">
                <a:ea typeface="Adobe Gothic Std B"/>
                <a:cs typeface="Calibri"/>
              </a:rPr>
              <a:t>Aktivno </a:t>
            </a:r>
            <a:r>
              <a:rPr lang="nl-NL" dirty="0" err="1">
                <a:ea typeface="Adobe Gothic Std B"/>
                <a:cs typeface="Calibri"/>
              </a:rPr>
              <a:t>poslušanje </a:t>
            </a:r>
            <a:r>
              <a:rPr lang="nl-NL" dirty="0">
                <a:ea typeface="Adobe Gothic Std B"/>
                <a:cs typeface="Calibri"/>
              </a:rPr>
              <a:t>(</a:t>
            </a:r>
            <a:r>
              <a:rPr lang="nl-NL">
                <a:ea typeface="Adobe Gothic Std B"/>
                <a:cs typeface="Calibri"/>
              </a:rPr>
              <a:t>3/4</a:t>
            </a:r>
            <a:r>
              <a:rPr lang="nl-NL" dirty="0">
                <a:ea typeface="Adobe Gothic Std B"/>
                <a:cs typeface="Calibri"/>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6E6DE732-2BE3-0CCD-7EEA-70836841A94B}"/>
              </a:ext>
            </a:extLst>
          </p:cNvPr>
          <p:cNvSpPr>
            <a:spLocks noGrp="1"/>
          </p:cNvSpPr>
          <p:nvPr>
            <p:ph idx="1"/>
          </p:nvPr>
        </p:nvSpPr>
        <p:spPr>
          <a:xfrm>
            <a:off x="6095914" y="1724872"/>
            <a:ext cx="5455034" cy="4865977"/>
          </a:xfrm>
        </p:spPr>
        <p:txBody>
          <a:bodyPr vert="horz" lIns="91440" tIns="45720" rIns="91440" bIns="45720" rtlCol="0" anchor="t">
            <a:normAutofit/>
          </a:bodyPr>
          <a:lstStyle/>
          <a:p>
            <a:pPr marL="0" indent="0">
              <a:buNone/>
            </a:pPr>
            <a:r>
              <a:rPr lang="nl-NL" sz="2100" b="1" dirty="0">
                <a:cs typeface="Calibri"/>
              </a:rPr>
              <a:t>Aktivno </a:t>
            </a:r>
            <a:r>
              <a:rPr lang="nl-NL" sz="2100" b="1" dirty="0" err="1">
                <a:cs typeface="Calibri"/>
              </a:rPr>
              <a:t>poslušanje</a:t>
            </a:r>
            <a:r>
              <a:rPr lang="nl-NL" sz="2100" dirty="0">
                <a:cs typeface="Calibri"/>
              </a:rPr>
              <a:t>: </a:t>
            </a:r>
            <a:r>
              <a:rPr lang="nl-NL" sz="2100" dirty="0" err="1">
                <a:cs typeface="Calibri"/>
              </a:rPr>
              <a:t>pokažite drugi </a:t>
            </a:r>
            <a:r>
              <a:rPr lang="nl-NL" sz="2100" dirty="0">
                <a:cs typeface="Calibri"/>
              </a:rPr>
              <a:t>osebi</a:t>
            </a:r>
            <a:r>
              <a:rPr lang="nl-NL" sz="2100" dirty="0" err="1">
                <a:cs typeface="Calibri"/>
              </a:rPr>
              <a:t>, da jo resnično </a:t>
            </a:r>
            <a:r>
              <a:rPr lang="nl-NL" sz="2100" dirty="0">
                <a:cs typeface="Calibri"/>
              </a:rPr>
              <a:t>slišite. </a:t>
            </a:r>
            <a:r>
              <a:rPr lang="nl-NL" sz="2100" dirty="0" err="1">
                <a:cs typeface="Calibri"/>
              </a:rPr>
              <a:t>To prispeva k izogibanju </a:t>
            </a:r>
            <a:r>
              <a:rPr lang="nl-NL" sz="2100" dirty="0">
                <a:cs typeface="Calibri"/>
              </a:rPr>
              <a:t>konfliktov v </a:t>
            </a:r>
            <a:r>
              <a:rPr lang="nl-NL" sz="2100" dirty="0" err="1">
                <a:cs typeface="Calibri"/>
              </a:rPr>
              <a:t>dialogu</a:t>
            </a:r>
            <a:r>
              <a:rPr lang="nl-NL" sz="2100" dirty="0">
                <a:cs typeface="Calibri"/>
              </a:rPr>
              <a:t>.</a:t>
            </a:r>
            <a:endParaRPr lang="nl-NL" dirty="0">
              <a:cs typeface="Calibri" panose="020F0502020204030204"/>
            </a:endParaRPr>
          </a:p>
          <a:p>
            <a:pPr marL="0" indent="0">
              <a:buNone/>
            </a:pPr>
            <a:r>
              <a:rPr lang="nl-NL" sz="2100" dirty="0">
                <a:cs typeface="Calibri"/>
              </a:rPr>
              <a:t>Aktivno poslušanje je mogoče izvajati na več načinov. Zapomnimo si ga lahko z mnemotehničnim pripomočkom "</a:t>
            </a:r>
            <a:r>
              <a:rPr lang="nl-NL" sz="2100" b="1" dirty="0">
                <a:cs typeface="Calibri"/>
              </a:rPr>
              <a:t>POSLUŠAM"</a:t>
            </a:r>
            <a:r>
              <a:rPr lang="nl-NL" sz="2100" dirty="0">
                <a:cs typeface="Calibri"/>
              </a:rPr>
              <a:t>:</a:t>
            </a:r>
            <a:endParaRPr lang="nl-NL" sz="2100" dirty="0">
              <a:ea typeface="Calibri"/>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Bodite videti </a:t>
            </a:r>
            <a:r>
              <a:rPr lang="nl-NL" sz="2100" dirty="0">
                <a:ea typeface="Calibri" panose="020F0502020204030204"/>
                <a:cs typeface="Calibri"/>
              </a:rPr>
              <a:t>zanimivi, bodite zanimivi.</a:t>
            </a:r>
          </a:p>
          <a:p>
            <a:pPr marL="285750" indent="-285750">
              <a:spcBef>
                <a:spcPts val="0"/>
              </a:spcBef>
              <a:spcAft>
                <a:spcPts val="0"/>
              </a:spcAft>
              <a:buFont typeface="Arial,Sans-Serif"/>
              <a:buChar char="•"/>
            </a:pPr>
            <a:r>
              <a:rPr lang="nl-NL" sz="2100" b="1" dirty="0">
                <a:ea typeface="Calibri" panose="020F0502020204030204"/>
                <a:cs typeface="Calibri"/>
              </a:rPr>
              <a:t>Vključite se z </a:t>
            </a:r>
            <a:r>
              <a:rPr lang="nl-NL" sz="2100" dirty="0">
                <a:ea typeface="Calibri" panose="020F0502020204030204"/>
                <a:cs typeface="Calibri"/>
              </a:rPr>
              <a:t>odzivanjem.</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Držite se </a:t>
            </a:r>
            <a:r>
              <a:rPr lang="nl-NL" sz="2100" dirty="0">
                <a:ea typeface="Calibri" panose="020F0502020204030204"/>
                <a:cs typeface="Calibri"/>
              </a:rPr>
              <a:t>cilja.</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Preverite </a:t>
            </a:r>
            <a:r>
              <a:rPr lang="nl-NL" sz="2100" dirty="0">
                <a:ea typeface="Calibri" panose="020F0502020204030204"/>
                <a:cs typeface="Calibri"/>
              </a:rPr>
              <a:t>svoje razumevanje.</a:t>
            </a:r>
          </a:p>
          <a:p>
            <a:pPr marL="285750" indent="-285750">
              <a:spcBef>
                <a:spcPts val="0"/>
              </a:spcBef>
              <a:spcAft>
                <a:spcPts val="0"/>
              </a:spcAft>
              <a:buFont typeface="Arial,Sans-Serif"/>
              <a:buChar char="•"/>
            </a:pPr>
            <a:r>
              <a:rPr lang="nl-NL" sz="2100" b="1" dirty="0">
                <a:ea typeface="Calibri" panose="020F0502020204030204"/>
                <a:cs typeface="Calibri"/>
              </a:rPr>
              <a:t>Ocenite, </a:t>
            </a:r>
            <a:r>
              <a:rPr lang="nl-NL" sz="2100" dirty="0">
                <a:ea typeface="Calibri" panose="020F0502020204030204"/>
                <a:cs typeface="Calibri"/>
              </a:rPr>
              <a:t>kaj ste slišali.</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Nevtralizirajte </a:t>
            </a:r>
            <a:r>
              <a:rPr lang="nl-NL" sz="2100" dirty="0">
                <a:ea typeface="Calibri" panose="020F0502020204030204"/>
                <a:cs typeface="Calibri"/>
              </a:rPr>
              <a:t>svoje občutke.</a:t>
            </a:r>
            <a:endParaRPr lang="nl-NL" sz="2100" dirty="0">
              <a:cs typeface="Calibri"/>
            </a:endParaRPr>
          </a:p>
          <a:p>
            <a:pPr algn="just"/>
            <a:endParaRPr lang="nl-NL" b="1" dirty="0">
              <a:ea typeface="Calibri" panose="020F0502020204030204"/>
              <a:cs typeface="Calibri"/>
            </a:endParaRPr>
          </a:p>
        </p:txBody>
      </p:sp>
      <p:sp>
        <p:nvSpPr>
          <p:cNvPr id="4" name="Tekstvak 3">
            <a:extLst>
              <a:ext uri="{FF2B5EF4-FFF2-40B4-BE49-F238E27FC236}">
                <a16:creationId xmlns:a16="http://schemas.microsoft.com/office/drawing/2014/main" id="{935A8E63-29ED-F628-4805-51D4A319047D}"/>
              </a:ext>
            </a:extLst>
          </p:cNvPr>
          <p:cNvSpPr txBox="1"/>
          <p:nvPr/>
        </p:nvSpPr>
        <p:spPr>
          <a:xfrm>
            <a:off x="6828959" y="6583061"/>
            <a:ext cx="53661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Informacije o viru </a:t>
            </a:r>
            <a:r>
              <a:rPr lang="nl-NL" sz="1200" dirty="0">
                <a:cs typeface="Calibri"/>
              </a:rPr>
              <a:t>| </a:t>
            </a:r>
            <a:r>
              <a:rPr lang="en-US" sz="1200" dirty="0">
                <a:cs typeface="Calibri"/>
                <a:hlinkClick r:id="rId4"/>
              </a:rPr>
              <a:t>Vir slike</a:t>
            </a:r>
            <a:endParaRPr lang="nl-NL" sz="1200" dirty="0">
              <a:cs typeface="Calibri" panose="020F0502020204030204"/>
              <a:hlinkClick r:id="rId3"/>
            </a:endParaRPr>
          </a:p>
        </p:txBody>
      </p:sp>
      <p:sp>
        <p:nvSpPr>
          <p:cNvPr id="5" name="Tekstvak 4">
            <a:extLst>
              <a:ext uri="{FF2B5EF4-FFF2-40B4-BE49-F238E27FC236}">
                <a16:creationId xmlns:a16="http://schemas.microsoft.com/office/drawing/2014/main" id="{ED857F4B-B7EF-2413-944A-94B09557958E}"/>
              </a:ext>
            </a:extLst>
          </p:cNvPr>
          <p:cNvSpPr txBox="1"/>
          <p:nvPr/>
        </p:nvSpPr>
        <p:spPr>
          <a:xfrm>
            <a:off x="6804772" y="736787"/>
            <a:ext cx="5014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a:cs typeface="Calibri"/>
            </a:endParaRPr>
          </a:p>
        </p:txBody>
      </p:sp>
      <p:sp>
        <p:nvSpPr>
          <p:cNvPr id="7" name="Tekstvak 6">
            <a:extLst>
              <a:ext uri="{FF2B5EF4-FFF2-40B4-BE49-F238E27FC236}">
                <a16:creationId xmlns:a16="http://schemas.microsoft.com/office/drawing/2014/main" id="{2E3E8FB1-3B26-0A58-4050-6B8F47507C40}"/>
              </a:ext>
            </a:extLst>
          </p:cNvPr>
          <p:cNvSpPr txBox="1"/>
          <p:nvPr/>
        </p:nvSpPr>
        <p:spPr>
          <a:xfrm>
            <a:off x="6409764" y="2252658"/>
            <a:ext cx="507066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nl-NL" sz="2100">
              <a:cs typeface="Calibri"/>
            </a:endParaRPr>
          </a:p>
        </p:txBody>
      </p:sp>
      <p:pic>
        <p:nvPicPr>
          <p:cNvPr id="11" name="Εικόνα 10" descr="Εικόνα που περιέχει γραφικά, μαύρο, σκοτάδι, σύμβολο&#10;&#10;Περιγραφή που δημιουργήθηκε αυτόματα">
            <a:extLst>
              <a:ext uri="{FF2B5EF4-FFF2-40B4-BE49-F238E27FC236}">
                <a16:creationId xmlns:a16="http://schemas.microsoft.com/office/drawing/2014/main" id="{1140BD7D-3294-89EA-1C0A-32791B98F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41" y="2028825"/>
            <a:ext cx="5636118" cy="3725122"/>
          </a:xfrm>
          <a:prstGeom prst="rect">
            <a:avLst/>
          </a:prstGeom>
        </p:spPr>
      </p:pic>
    </p:spTree>
    <p:extLst>
      <p:ext uri="{BB962C8B-B14F-4D97-AF65-F5344CB8AC3E}">
        <p14:creationId xmlns:p14="http://schemas.microsoft.com/office/powerpoint/2010/main" val="22138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6EF47-FD02-514A-2E74-E0513534DBD7}"/>
              </a:ext>
            </a:extLst>
          </p:cNvPr>
          <p:cNvSpPr>
            <a:spLocks noGrp="1"/>
          </p:cNvSpPr>
          <p:nvPr>
            <p:ph type="title"/>
          </p:nvPr>
        </p:nvSpPr>
        <p:spPr/>
        <p:txBody>
          <a:bodyPr/>
          <a:lstStyle/>
          <a:p>
            <a:r>
              <a:rPr lang="nl-NL" err="1">
                <a:ea typeface="Adobe Gothic Std B"/>
                <a:cs typeface="Calibri"/>
              </a:rPr>
              <a:t>Primeri aktivnega poslušanja </a:t>
            </a:r>
            <a:r>
              <a:rPr lang="nl-NL">
                <a:ea typeface="Adobe Gothic Std B"/>
                <a:cs typeface="Calibri"/>
              </a:rPr>
              <a:t>(4/4)</a:t>
            </a:r>
            <a:endParaRPr lang="nl-NL"/>
          </a:p>
        </p:txBody>
      </p:sp>
      <p:sp>
        <p:nvSpPr>
          <p:cNvPr id="3" name="Tijdelijke aanduiding voor inhoud 2">
            <a:extLst>
              <a:ext uri="{FF2B5EF4-FFF2-40B4-BE49-F238E27FC236}">
                <a16:creationId xmlns:a16="http://schemas.microsoft.com/office/drawing/2014/main" id="{71AD3E2D-13D5-BA73-E795-0CF6E0536B1F}"/>
              </a:ext>
            </a:extLst>
          </p:cNvPr>
          <p:cNvSpPr>
            <a:spLocks noGrp="1"/>
          </p:cNvSpPr>
          <p:nvPr>
            <p:ph idx="1"/>
          </p:nvPr>
        </p:nvSpPr>
        <p:spPr>
          <a:xfrm>
            <a:off x="557999" y="2218562"/>
            <a:ext cx="5852132" cy="3846400"/>
          </a:xfrm>
        </p:spPr>
        <p:txBody>
          <a:bodyPr vert="horz" lIns="91440" tIns="45720" rIns="91440" bIns="45720" rtlCol="0" anchor="t">
            <a:normAutofit/>
          </a:bodyPr>
          <a:lstStyle/>
          <a:p>
            <a:pPr>
              <a:spcBef>
                <a:spcPts val="0"/>
              </a:spcBef>
              <a:spcAft>
                <a:spcPts val="0"/>
              </a:spcAft>
            </a:pPr>
            <a:r>
              <a:rPr lang="nl-NL" sz="2100" b="1" dirty="0" err="1">
                <a:cs typeface="Calibri"/>
              </a:rPr>
              <a:t>Razmislite o svoji govorici </a:t>
            </a:r>
            <a:r>
              <a:rPr lang="nl-NL" sz="2100" b="1" dirty="0">
                <a:cs typeface="Calibri"/>
              </a:rPr>
              <a:t>telesa </a:t>
            </a:r>
            <a:r>
              <a:rPr lang="nl-NL" sz="2100" dirty="0" err="1">
                <a:cs typeface="Calibri"/>
              </a:rPr>
              <a:t>in drži ter o tem, kako se jim zdijo </a:t>
            </a:r>
            <a:r>
              <a:rPr lang="nl-NL" sz="2100" dirty="0">
                <a:cs typeface="Calibri"/>
              </a:rPr>
              <a:t>videti;</a:t>
            </a:r>
            <a:endParaRPr lang="en-US" sz="2100" dirty="0">
              <a:cs typeface="Calibri"/>
            </a:endParaRPr>
          </a:p>
          <a:p>
            <a:pPr>
              <a:spcBef>
                <a:spcPts val="0"/>
              </a:spcBef>
              <a:spcAft>
                <a:spcPts val="0"/>
              </a:spcAft>
            </a:pPr>
            <a:r>
              <a:rPr lang="nl-NL" sz="2100" b="1" dirty="0" err="1">
                <a:cs typeface="Calibri"/>
              </a:rPr>
              <a:t>Ne prekinjajte</a:t>
            </a:r>
            <a:r>
              <a:rPr lang="nl-NL" sz="2100" dirty="0">
                <a:cs typeface="Calibri"/>
              </a:rPr>
              <a:t>;</a:t>
            </a:r>
            <a:endParaRPr lang="en-US" sz="2100" dirty="0">
              <a:cs typeface="Calibri"/>
            </a:endParaRPr>
          </a:p>
          <a:p>
            <a:pPr>
              <a:spcBef>
                <a:spcPts val="0"/>
              </a:spcBef>
              <a:spcAft>
                <a:spcPts val="0"/>
              </a:spcAft>
            </a:pPr>
            <a:r>
              <a:rPr lang="nl-NL" sz="2100" b="1" dirty="0" err="1">
                <a:cs typeface="Calibri"/>
              </a:rPr>
              <a:t>Učinkovito izkoristite tišino </a:t>
            </a:r>
            <a:r>
              <a:rPr lang="nl-NL" sz="2100" dirty="0" err="1">
                <a:cs typeface="Calibri"/>
              </a:rPr>
              <a:t>in počakajte, da </a:t>
            </a:r>
            <a:r>
              <a:rPr lang="nl-NL" sz="2100" dirty="0">
                <a:cs typeface="Calibri"/>
              </a:rPr>
              <a:t>povedo, </a:t>
            </a:r>
            <a:r>
              <a:rPr lang="nl-NL" sz="2100" dirty="0" err="1">
                <a:cs typeface="Calibri"/>
              </a:rPr>
              <a:t>kar želijo </a:t>
            </a:r>
            <a:r>
              <a:rPr lang="nl-NL" sz="2100" dirty="0">
                <a:cs typeface="Calibri"/>
              </a:rPr>
              <a:t>povedati</a:t>
            </a:r>
            <a:r>
              <a:rPr lang="nl-NL" sz="2100" dirty="0" err="1">
                <a:cs typeface="Calibri"/>
              </a:rPr>
              <a:t>;</a:t>
            </a:r>
            <a:endParaRPr lang="en-US" sz="2100" dirty="0">
              <a:cs typeface="Calibri"/>
            </a:endParaRPr>
          </a:p>
          <a:p>
            <a:pPr>
              <a:spcBef>
                <a:spcPts val="0"/>
              </a:spcBef>
              <a:spcAft>
                <a:spcPts val="0"/>
              </a:spcAft>
            </a:pPr>
            <a:r>
              <a:rPr lang="nl-NL" sz="2100" b="1" dirty="0" err="1">
                <a:cs typeface="Calibri"/>
              </a:rPr>
              <a:t>Povzemite </a:t>
            </a:r>
            <a:r>
              <a:rPr lang="nl-NL" sz="2100" dirty="0">
                <a:cs typeface="Calibri"/>
              </a:rPr>
              <a:t>ali </a:t>
            </a:r>
            <a:r>
              <a:rPr lang="nl-NL" sz="2100" b="1" dirty="0" err="1">
                <a:cs typeface="Calibri"/>
              </a:rPr>
              <a:t>parafrazirajte čustva in </a:t>
            </a:r>
            <a:r>
              <a:rPr lang="nl-NL" sz="2100" b="1" dirty="0">
                <a:cs typeface="Calibri"/>
              </a:rPr>
              <a:t>vsebino </a:t>
            </a:r>
            <a:r>
              <a:rPr lang="nl-NL" sz="2100" dirty="0" err="1">
                <a:cs typeface="Calibri"/>
              </a:rPr>
              <a:t>tega, kar po vašem mnenju govorijo</a:t>
            </a:r>
            <a:r>
              <a:rPr lang="nl-NL" sz="2100" dirty="0">
                <a:cs typeface="Calibri"/>
              </a:rPr>
              <a:t>. </a:t>
            </a:r>
            <a:r>
              <a:rPr lang="nl-NL" sz="2100" dirty="0" err="1">
                <a:cs typeface="Calibri"/>
              </a:rPr>
              <a:t>Ne strinjate se z </a:t>
            </a:r>
            <a:r>
              <a:rPr lang="nl-NL" sz="2100" dirty="0">
                <a:cs typeface="Calibri"/>
              </a:rPr>
              <a:t>osebo, ampak </a:t>
            </a:r>
            <a:r>
              <a:rPr lang="nl-NL" sz="2100" dirty="0" err="1">
                <a:cs typeface="Calibri"/>
              </a:rPr>
              <a:t>samo ponovite, kar je povedala</a:t>
            </a:r>
            <a:r>
              <a:rPr lang="nl-NL" sz="2100" dirty="0">
                <a:cs typeface="Calibri"/>
              </a:rPr>
              <a:t>;</a:t>
            </a:r>
            <a:endParaRPr lang="en-US" sz="2100" dirty="0">
              <a:cs typeface="Calibri"/>
            </a:endParaRPr>
          </a:p>
          <a:p>
            <a:pPr>
              <a:spcBef>
                <a:spcPts val="0"/>
              </a:spcBef>
              <a:spcAft>
                <a:spcPts val="0"/>
              </a:spcAft>
            </a:pPr>
            <a:r>
              <a:rPr lang="nl-NL" sz="2100" b="1" dirty="0" err="1">
                <a:cs typeface="Calibri"/>
              </a:rPr>
              <a:t>Ko se strinjate </a:t>
            </a:r>
            <a:r>
              <a:rPr lang="nl-NL" sz="2100" dirty="0" err="1">
                <a:cs typeface="Calibri"/>
              </a:rPr>
              <a:t>z njihovimi besedami, </a:t>
            </a:r>
            <a:r>
              <a:rPr lang="nl-NL" sz="2100" b="1" dirty="0" err="1">
                <a:cs typeface="Calibri"/>
              </a:rPr>
              <a:t>jih potrdite</a:t>
            </a:r>
            <a:r>
              <a:rPr lang="nl-NL" sz="2100" dirty="0">
                <a:cs typeface="Calibri"/>
              </a:rPr>
              <a:t>.</a:t>
            </a:r>
            <a:endParaRPr lang="en-US" sz="2100" dirty="0">
              <a:cs typeface="Calibri"/>
            </a:endParaRPr>
          </a:p>
          <a:p>
            <a:pPr marL="285750" indent="-285750" algn="just">
              <a:spcBef>
                <a:spcPts val="0"/>
              </a:spcBef>
              <a:spcAft>
                <a:spcPts val="0"/>
              </a:spcAft>
              <a:buFont typeface="Arial,Sans-Serif" panose="05000000000000000000" pitchFamily="2" charset="2"/>
              <a:buChar char="•"/>
            </a:pPr>
            <a:endParaRPr lang="nl-NL" sz="2100" dirty="0">
              <a:cs typeface="Calibri"/>
            </a:endParaRPr>
          </a:p>
          <a:p>
            <a:pPr algn="just">
              <a:spcBef>
                <a:spcPts val="0"/>
              </a:spcBef>
              <a:spcAft>
                <a:spcPts val="0"/>
              </a:spcAft>
            </a:pPr>
            <a:endParaRPr lang="nl-NL" sz="2100" dirty="0">
              <a:cs typeface="Calibri"/>
            </a:endParaRPr>
          </a:p>
          <a:p>
            <a:endParaRPr lang="nl-NL" dirty="0">
              <a:cs typeface="Calibri"/>
            </a:endParaRPr>
          </a:p>
        </p:txBody>
      </p:sp>
      <p:sp>
        <p:nvSpPr>
          <p:cNvPr id="4" name="Tijdelijke aanduiding voor inhoud 2">
            <a:extLst>
              <a:ext uri="{FF2B5EF4-FFF2-40B4-BE49-F238E27FC236}">
                <a16:creationId xmlns:a16="http://schemas.microsoft.com/office/drawing/2014/main" id="{EC99B72D-6F97-478C-D4FC-D637F09942B5}"/>
              </a:ext>
            </a:extLst>
          </p:cNvPr>
          <p:cNvSpPr txBox="1">
            <a:spLocks/>
          </p:cNvSpPr>
          <p:nvPr/>
        </p:nvSpPr>
        <p:spPr>
          <a:xfrm>
            <a:off x="6344905" y="2102652"/>
            <a:ext cx="5455034" cy="4865977"/>
          </a:xfrm>
          <a:prstGeom prst="rect">
            <a:avLst/>
          </a:prstGeom>
        </p:spPr>
        <p:txBody>
          <a:bodyPr vert="horz" lIns="91440" tIns="45720" rIns="91440" bIns="45720" rtlCol="0" anchor="t">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spcBef>
                <a:spcPts val="0"/>
              </a:spcBef>
              <a:spcAft>
                <a:spcPts val="0"/>
              </a:spcAft>
              <a:buNone/>
            </a:pPr>
            <a:endParaRPr lang="nl-NL" sz="2100" dirty="0">
              <a:ea typeface="Calibri" panose="020F0502020204030204"/>
              <a:cs typeface="Calibri"/>
            </a:endParaRPr>
          </a:p>
        </p:txBody>
      </p:sp>
      <p:sp>
        <p:nvSpPr>
          <p:cNvPr id="6" name="Tekstvak 5">
            <a:extLst>
              <a:ext uri="{FF2B5EF4-FFF2-40B4-BE49-F238E27FC236}">
                <a16:creationId xmlns:a16="http://schemas.microsoft.com/office/drawing/2014/main" id="{893113CA-44B4-B04B-9953-7880EC62AB2B}"/>
              </a:ext>
            </a:extLst>
          </p:cNvPr>
          <p:cNvSpPr txBox="1"/>
          <p:nvPr/>
        </p:nvSpPr>
        <p:spPr>
          <a:xfrm>
            <a:off x="7724775" y="6576275"/>
            <a:ext cx="4465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3"/>
              </a:rPr>
              <a:t>Slika </a:t>
            </a:r>
            <a:r>
              <a:rPr lang="en-US" sz="1200" dirty="0" err="1">
                <a:cs typeface="Calibri"/>
                <a:hlinkClick r:id="rId3"/>
              </a:rPr>
              <a:t>asier_relampagoestudio </a:t>
            </a:r>
            <a:r>
              <a:rPr lang="en-US" sz="1200" dirty="0">
                <a:cs typeface="Calibri"/>
                <a:hlinkClick r:id="rId3"/>
              </a:rPr>
              <a:t>na </a:t>
            </a:r>
            <a:r>
              <a:rPr lang="en-US" sz="1200" dirty="0" err="1">
                <a:cs typeface="Calibri"/>
                <a:hlinkClick r:id="rId3"/>
              </a:rPr>
              <a:t>Freepik </a:t>
            </a:r>
            <a:r>
              <a:rPr lang="nl-NL" sz="1200" dirty="0">
                <a:cs typeface="Calibri"/>
              </a:rPr>
              <a:t>| </a:t>
            </a:r>
            <a:r>
              <a:rPr lang="nl-NL" sz="1200" dirty="0">
                <a:cs typeface="Calibri"/>
                <a:hlinkClick r:id="rId4"/>
              </a:rPr>
              <a:t>Vir informacij</a:t>
            </a:r>
            <a:endParaRPr lang="nl-NL" sz="1200" dirty="0">
              <a:cs typeface="Calibri" panose="020F0502020204030204"/>
            </a:endParaRPr>
          </a:p>
        </p:txBody>
      </p:sp>
      <p:pic>
        <p:nvPicPr>
          <p:cNvPr id="8" name="Εικόνα 7" descr="Εικόνα που περιέχει ανθρώπινο πρόσωπο, άτομο, ρουχισμός, χαμόγελο&#10;&#10;Περιγραφή που δημιουργήθηκε αυτόματα">
            <a:extLst>
              <a:ext uri="{FF2B5EF4-FFF2-40B4-BE49-F238E27FC236}">
                <a16:creationId xmlns:a16="http://schemas.microsoft.com/office/drawing/2014/main" id="{E68FE13A-90D9-0F05-4650-3A70506345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20249" y="2218562"/>
            <a:ext cx="4679690" cy="3743325"/>
          </a:xfrm>
          <a:prstGeom prst="rect">
            <a:avLst/>
          </a:prstGeom>
        </p:spPr>
      </p:pic>
    </p:spTree>
    <p:extLst>
      <p:ext uri="{BB962C8B-B14F-4D97-AF65-F5344CB8AC3E}">
        <p14:creationId xmlns:p14="http://schemas.microsoft.com/office/powerpoint/2010/main" val="167729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9A24-D02B-C69B-9150-AD3DFD4ED14B}"/>
              </a:ext>
            </a:extLst>
          </p:cNvPr>
          <p:cNvSpPr>
            <a:spLocks noGrp="1"/>
          </p:cNvSpPr>
          <p:nvPr>
            <p:ph type="title"/>
          </p:nvPr>
        </p:nvSpPr>
        <p:spPr/>
        <p:txBody>
          <a:bodyPr/>
          <a:lstStyle/>
          <a:p>
            <a:r>
              <a:rPr lang="nl-NL" err="1">
                <a:ea typeface="Adobe Gothic Std B"/>
                <a:cs typeface="Calibri"/>
              </a:rPr>
              <a:t>Druge </a:t>
            </a:r>
            <a:r>
              <a:rPr lang="nl-NL" dirty="0">
                <a:ea typeface="Adobe Gothic Std B"/>
                <a:cs typeface="Calibri"/>
              </a:rPr>
              <a:t>spretnosti </a:t>
            </a:r>
            <a:r>
              <a:rPr lang="nl-NL" err="1">
                <a:ea typeface="Adobe Gothic Std B"/>
                <a:cs typeface="Calibri"/>
              </a:rPr>
              <a:t>dialoga </a:t>
            </a:r>
            <a:r>
              <a:rPr lang="nl-NL">
                <a:ea typeface="Adobe Gothic Std B"/>
                <a:cs typeface="Calibri"/>
              </a:rPr>
              <a:t>(1/3)</a:t>
            </a:r>
            <a:endParaRPr lang="nl-NL" err="1"/>
          </a:p>
        </p:txBody>
      </p:sp>
      <p:sp>
        <p:nvSpPr>
          <p:cNvPr id="3" name="Tijdelijke aanduiding voor inhoud 2">
            <a:extLst>
              <a:ext uri="{FF2B5EF4-FFF2-40B4-BE49-F238E27FC236}">
                <a16:creationId xmlns:a16="http://schemas.microsoft.com/office/drawing/2014/main" id="{50735A39-E620-A37C-B150-7F83760D1924}"/>
              </a:ext>
            </a:extLst>
          </p:cNvPr>
          <p:cNvSpPr>
            <a:spLocks noGrp="1"/>
          </p:cNvSpPr>
          <p:nvPr>
            <p:ph idx="1"/>
          </p:nvPr>
        </p:nvSpPr>
        <p:spPr>
          <a:xfrm>
            <a:off x="6138844" y="1714140"/>
            <a:ext cx="5471448" cy="4865977"/>
          </a:xfrm>
        </p:spPr>
        <p:txBody>
          <a:bodyPr vert="horz" lIns="91440" tIns="45720" rIns="91440" bIns="45720" rtlCol="0" anchor="t">
            <a:normAutofit/>
          </a:bodyPr>
          <a:lstStyle/>
          <a:p>
            <a:pPr algn="just"/>
            <a:endParaRPr lang="nl-NL" sz="2100" b="1" dirty="0">
              <a:cs typeface="Calibri"/>
            </a:endParaRPr>
          </a:p>
          <a:p>
            <a:r>
              <a:rPr lang="nl-NL" sz="2100" b="1" dirty="0">
                <a:cs typeface="Calibri"/>
              </a:rPr>
              <a:t>Kritično mišljenje </a:t>
            </a:r>
            <a:r>
              <a:rPr lang="en-US" sz="2100" dirty="0">
                <a:cs typeface="Calibri"/>
              </a:rPr>
              <a:t>pomaga pri prepoznavanju predpostavk in pristranskosti ter </a:t>
            </a:r>
            <a:r>
              <a:rPr lang="en-US" sz="2100" dirty="0" err="1">
                <a:cs typeface="Calibri"/>
              </a:rPr>
              <a:t>analiziranju </a:t>
            </a:r>
            <a:r>
              <a:rPr lang="en-US" sz="2100" dirty="0">
                <a:cs typeface="Calibri"/>
              </a:rPr>
              <a:t>informacij, razmisleku o njihovih virih in sprejemanju utemeljenih in racionalnih odločitev. Mladostnika prosite, naj pojasni, zakaj je prišel do svojih sklepov, in podpre svoja stališča, da bi razumeli njegovo pot. Več o tem si lahko preberete v </a:t>
            </a:r>
            <a:r>
              <a:rPr lang="en-US" sz="2100" i="1" dirty="0">
                <a:cs typeface="Calibri"/>
              </a:rPr>
              <a:t>modulu 2: Kritično mišljenje</a:t>
            </a:r>
            <a:r>
              <a:rPr lang="en-US" sz="2100" dirty="0">
                <a:cs typeface="Calibri"/>
              </a:rPr>
              <a:t>. </a:t>
            </a:r>
            <a:endParaRPr lang="en-US" dirty="0">
              <a:cs typeface="Calibri"/>
            </a:endParaRPr>
          </a:p>
          <a:p>
            <a:pPr algn="just"/>
            <a:endParaRPr lang="nl-NL" sz="2100" dirty="0">
              <a:ea typeface="Calibri"/>
              <a:cs typeface="Calibri"/>
            </a:endParaRPr>
          </a:p>
        </p:txBody>
      </p:sp>
      <p:sp>
        <p:nvSpPr>
          <p:cNvPr id="4" name="Tekstvak 3">
            <a:extLst>
              <a:ext uri="{FF2B5EF4-FFF2-40B4-BE49-F238E27FC236}">
                <a16:creationId xmlns:a16="http://schemas.microsoft.com/office/drawing/2014/main" id="{B6B0B6A5-44B6-AD9E-BB4C-C1F0943FB974}"/>
              </a:ext>
            </a:extLst>
          </p:cNvPr>
          <p:cNvSpPr txBox="1"/>
          <p:nvPr/>
        </p:nvSpPr>
        <p:spPr>
          <a:xfrm>
            <a:off x="6776757" y="6577852"/>
            <a:ext cx="542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solidFill>
                  <a:srgbClr val="0563C1"/>
                </a:solidFill>
                <a:cs typeface="Calibri"/>
                <a:hlinkClick r:id="rId3"/>
              </a:rPr>
              <a:t>Vir informacij </a:t>
            </a:r>
            <a:r>
              <a:rPr lang="nl-NL" sz="1200" dirty="0">
                <a:solidFill>
                  <a:srgbClr val="000000"/>
                </a:solidFill>
                <a:cs typeface="Calibri"/>
              </a:rPr>
              <a:t>| </a:t>
            </a:r>
            <a:r>
              <a:rPr lang="nl-NL" sz="1200" dirty="0">
                <a:solidFill>
                  <a:srgbClr val="000000"/>
                </a:solidFill>
                <a:cs typeface="Calibri"/>
                <a:hlinkClick r:id="rId4"/>
              </a:rPr>
              <a:t>Vir slike</a:t>
            </a:r>
            <a:endParaRPr lang="nl-NL" sz="1200" dirty="0"/>
          </a:p>
        </p:txBody>
      </p:sp>
      <p:pic>
        <p:nvPicPr>
          <p:cNvPr id="8" name="Εικόνα 7">
            <a:extLst>
              <a:ext uri="{FF2B5EF4-FFF2-40B4-BE49-F238E27FC236}">
                <a16:creationId xmlns:a16="http://schemas.microsoft.com/office/drawing/2014/main" id="{E1C08739-597A-7A7F-705B-A455A10356FA}"/>
              </a:ext>
            </a:extLst>
          </p:cNvPr>
          <p:cNvPicPr>
            <a:picLocks noChangeAspect="1"/>
          </p:cNvPicPr>
          <p:nvPr/>
        </p:nvPicPr>
        <p:blipFill>
          <a:blip r:embed="rId5"/>
          <a:stretch>
            <a:fillRect/>
          </a:stretch>
        </p:blipFill>
        <p:spPr>
          <a:xfrm>
            <a:off x="765143" y="2000249"/>
            <a:ext cx="3892154" cy="3895725"/>
          </a:xfrm>
          <a:prstGeom prst="rect">
            <a:avLst/>
          </a:prstGeom>
        </p:spPr>
      </p:pic>
    </p:spTree>
    <p:extLst>
      <p:ext uri="{BB962C8B-B14F-4D97-AF65-F5344CB8AC3E}">
        <p14:creationId xmlns:p14="http://schemas.microsoft.com/office/powerpoint/2010/main" val="323779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0CB2-7300-280A-6F37-3DE9AEB5439B}"/>
              </a:ext>
            </a:extLst>
          </p:cNvPr>
          <p:cNvSpPr>
            <a:spLocks noGrp="1"/>
          </p:cNvSpPr>
          <p:nvPr>
            <p:ph type="title"/>
          </p:nvPr>
        </p:nvSpPr>
        <p:spPr/>
        <p:txBody>
          <a:bodyPr/>
          <a:lstStyle/>
          <a:p>
            <a:r>
              <a:rPr lang="nl-NL" err="1">
                <a:ea typeface="Adobe Gothic Std B"/>
                <a:cs typeface="Calibri"/>
              </a:rPr>
              <a:t>Druge </a:t>
            </a:r>
            <a:r>
              <a:rPr lang="nl-NL">
                <a:ea typeface="Adobe Gothic Std B"/>
                <a:cs typeface="Calibri"/>
              </a:rPr>
              <a:t>spretnosti </a:t>
            </a:r>
            <a:r>
              <a:rPr lang="nl-NL" err="1">
                <a:ea typeface="Adobe Gothic Std B"/>
                <a:cs typeface="Calibri"/>
              </a:rPr>
              <a:t>dialoga </a:t>
            </a:r>
            <a:r>
              <a:rPr lang="nl-NL">
                <a:ea typeface="Adobe Gothic Std B"/>
                <a:cs typeface="Calibri"/>
              </a:rPr>
              <a:t>(2/3)</a:t>
            </a:r>
            <a:endParaRPr lang="nl-NL"/>
          </a:p>
        </p:txBody>
      </p:sp>
      <p:sp>
        <p:nvSpPr>
          <p:cNvPr id="3" name="Tijdelijke aanduiding voor inhoud 2">
            <a:extLst>
              <a:ext uri="{FF2B5EF4-FFF2-40B4-BE49-F238E27FC236}">
                <a16:creationId xmlns:a16="http://schemas.microsoft.com/office/drawing/2014/main" id="{6F1A90C7-8504-8AEC-8937-34B6A16826CE}"/>
              </a:ext>
            </a:extLst>
          </p:cNvPr>
          <p:cNvSpPr>
            <a:spLocks noGrp="1"/>
          </p:cNvSpPr>
          <p:nvPr>
            <p:ph idx="1"/>
          </p:nvPr>
        </p:nvSpPr>
        <p:spPr/>
        <p:txBody>
          <a:bodyPr vert="horz" lIns="91440" tIns="45720" rIns="91440" bIns="45720" rtlCol="0" anchor="t">
            <a:normAutofit/>
          </a:bodyPr>
          <a:lstStyle/>
          <a:p>
            <a:pPr algn="just"/>
            <a:endParaRPr lang="nl-NL" sz="2100" b="1" dirty="0">
              <a:cs typeface="Calibri"/>
            </a:endParaRPr>
          </a:p>
          <a:p>
            <a:r>
              <a:rPr lang="nl-NL" sz="2100" b="1" dirty="0" err="1">
                <a:cs typeface="Calibri"/>
              </a:rPr>
              <a:t>Vprašanja </a:t>
            </a:r>
            <a:r>
              <a:rPr lang="nl-NL" sz="2100" dirty="0">
                <a:cs typeface="Calibri"/>
              </a:rPr>
              <a:t>so v </a:t>
            </a:r>
            <a:r>
              <a:rPr lang="nl-NL" sz="2100" dirty="0" err="1">
                <a:cs typeface="Calibri"/>
              </a:rPr>
              <a:t>dialogu neprecenljiva</a:t>
            </a:r>
            <a:r>
              <a:rPr lang="nl-NL" sz="2100" dirty="0">
                <a:cs typeface="Calibri"/>
              </a:rPr>
              <a:t>: </a:t>
            </a:r>
            <a:r>
              <a:rPr lang="nl-NL" sz="2100" dirty="0" err="1">
                <a:cs typeface="Calibri"/>
              </a:rPr>
              <a:t>pomagajo obogatiti naše razumevanje</a:t>
            </a:r>
            <a:r>
              <a:rPr lang="nl-NL" sz="2100" dirty="0">
                <a:cs typeface="Calibri"/>
              </a:rPr>
              <a:t>. </a:t>
            </a:r>
            <a:r>
              <a:rPr lang="nl-NL" sz="2100" dirty="0" err="1">
                <a:cs typeface="Calibri"/>
              </a:rPr>
              <a:t>Dobra vprašanja pa nam ne dajo le </a:t>
            </a:r>
            <a:r>
              <a:rPr lang="nl-NL" sz="2100" dirty="0">
                <a:cs typeface="Calibri"/>
              </a:rPr>
              <a:t>več informacij, temveč </a:t>
            </a:r>
            <a:r>
              <a:rPr lang="nl-NL" sz="2100" dirty="0" err="1">
                <a:cs typeface="Calibri"/>
              </a:rPr>
              <a:t>omogočajo globlje </a:t>
            </a:r>
            <a:r>
              <a:rPr lang="nl-NL" sz="2100" dirty="0">
                <a:cs typeface="Calibri"/>
              </a:rPr>
              <a:t>razumevanje </a:t>
            </a:r>
            <a:r>
              <a:rPr lang="nl-NL" sz="2100" dirty="0" err="1">
                <a:cs typeface="Calibri"/>
              </a:rPr>
              <a:t>izkušenj posameznika ter razumevanje, kako in zakaj vidi svet </a:t>
            </a:r>
            <a:r>
              <a:rPr lang="nl-NL" sz="2100" dirty="0">
                <a:cs typeface="Calibri"/>
              </a:rPr>
              <a:t>tako, kot </a:t>
            </a:r>
            <a:r>
              <a:rPr lang="nl-NL" sz="2100" dirty="0" err="1">
                <a:cs typeface="Calibri"/>
              </a:rPr>
              <a:t>ga </a:t>
            </a:r>
            <a:r>
              <a:rPr lang="nl-NL" sz="2100" dirty="0">
                <a:cs typeface="Calibri"/>
              </a:rPr>
              <a:t>vidi. </a:t>
            </a:r>
            <a:r>
              <a:rPr lang="nl-NL" sz="2100" dirty="0" err="1">
                <a:cs typeface="Calibri"/>
              </a:rPr>
              <a:t>Dobra vprašanja </a:t>
            </a:r>
            <a:r>
              <a:rPr lang="nl-NL" sz="2100" dirty="0">
                <a:cs typeface="Calibri"/>
              </a:rPr>
              <a:t>so odzivna </a:t>
            </a:r>
            <a:r>
              <a:rPr lang="nl-NL" sz="2100" dirty="0" err="1">
                <a:cs typeface="Calibri"/>
              </a:rPr>
              <a:t>vprašanja </a:t>
            </a:r>
            <a:r>
              <a:rPr lang="nl-NL" sz="2100" dirty="0">
                <a:cs typeface="Calibri"/>
              </a:rPr>
              <a:t>(</a:t>
            </a:r>
            <a:r>
              <a:rPr lang="nl-NL" sz="2100" dirty="0" err="1">
                <a:cs typeface="Calibri"/>
              </a:rPr>
              <a:t>vprašanja, ki </a:t>
            </a:r>
            <a:r>
              <a:rPr lang="nl-NL" sz="2100" dirty="0">
                <a:cs typeface="Calibri"/>
              </a:rPr>
              <a:t>so </a:t>
            </a:r>
            <a:r>
              <a:rPr lang="nl-NL" sz="2100" dirty="0" err="1">
                <a:cs typeface="Calibri"/>
              </a:rPr>
              <a:t>reakcija na </a:t>
            </a:r>
            <a:r>
              <a:rPr lang="nl-NL" sz="2100" dirty="0">
                <a:cs typeface="Calibri"/>
              </a:rPr>
              <a:t>informacije </a:t>
            </a:r>
            <a:r>
              <a:rPr lang="nl-NL" sz="2100" dirty="0" err="1">
                <a:cs typeface="Calibri"/>
              </a:rPr>
              <a:t>iz dialoga); </a:t>
            </a:r>
            <a:r>
              <a:rPr lang="nl-NL" sz="2100" dirty="0">
                <a:cs typeface="Calibri"/>
              </a:rPr>
              <a:t>pomagajo </a:t>
            </a:r>
            <a:r>
              <a:rPr lang="nl-NL" sz="2100" dirty="0" err="1">
                <a:cs typeface="Calibri"/>
              </a:rPr>
              <a:t>poglobiti razumevanje</a:t>
            </a:r>
            <a:r>
              <a:rPr lang="nl-NL" sz="2100" dirty="0">
                <a:cs typeface="Calibri"/>
              </a:rPr>
              <a:t>.</a:t>
            </a:r>
          </a:p>
          <a:p>
            <a:pPr algn="just"/>
            <a:endParaRPr lang="nl-NL" sz="2100" dirty="0">
              <a:cs typeface="Calibri"/>
            </a:endParaRPr>
          </a:p>
          <a:p>
            <a:endParaRPr lang="nl-NL" dirty="0">
              <a:cs typeface="Calibri"/>
            </a:endParaRPr>
          </a:p>
        </p:txBody>
      </p:sp>
      <p:sp>
        <p:nvSpPr>
          <p:cNvPr id="6" name="Tekstvak 5">
            <a:extLst>
              <a:ext uri="{FF2B5EF4-FFF2-40B4-BE49-F238E27FC236}">
                <a16:creationId xmlns:a16="http://schemas.microsoft.com/office/drawing/2014/main" id="{2C05026A-9B19-B43D-9FFC-E0B5FEA6445E}"/>
              </a:ext>
            </a:extLst>
          </p:cNvPr>
          <p:cNvSpPr txBox="1"/>
          <p:nvPr/>
        </p:nvSpPr>
        <p:spPr>
          <a:xfrm>
            <a:off x="7179971" y="6581640"/>
            <a:ext cx="50173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Vir informacij </a:t>
            </a:r>
            <a:r>
              <a:rPr lang="nl-NL" sz="1200" dirty="0">
                <a:cs typeface="Calibri"/>
              </a:rPr>
              <a:t>| </a:t>
            </a:r>
            <a:r>
              <a:rPr lang="nl-NL" sz="1200" dirty="0">
                <a:cs typeface="Calibri"/>
                <a:hlinkClick r:id="rId4"/>
              </a:rPr>
              <a:t>Vir slike</a:t>
            </a:r>
            <a:endParaRPr lang="nl-NL" dirty="0"/>
          </a:p>
        </p:txBody>
      </p:sp>
      <p:pic>
        <p:nvPicPr>
          <p:cNvPr id="7" name="Εικόνα 6" descr="Εικόνα που περιέχει τέχνη, γκραφίτι, τοιχογραφία, Τέχνη του δρόμου&#10;&#10;Περιγραφή που δημιουργήθηκε αυτόματα">
            <a:extLst>
              <a:ext uri="{FF2B5EF4-FFF2-40B4-BE49-F238E27FC236}">
                <a16:creationId xmlns:a16="http://schemas.microsoft.com/office/drawing/2014/main" id="{E079DB57-4243-7DAD-84DF-0AFA0030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5" y="2471737"/>
            <a:ext cx="5276850" cy="1657261"/>
          </a:xfrm>
          <a:prstGeom prst="rect">
            <a:avLst/>
          </a:prstGeom>
        </p:spPr>
      </p:pic>
    </p:spTree>
    <p:extLst>
      <p:ext uri="{BB962C8B-B14F-4D97-AF65-F5344CB8AC3E}">
        <p14:creationId xmlns:p14="http://schemas.microsoft.com/office/powerpoint/2010/main" val="288094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816A-9DB9-61B6-8250-F7DBE200E234}"/>
              </a:ext>
            </a:extLst>
          </p:cNvPr>
          <p:cNvSpPr>
            <a:spLocks noGrp="1"/>
          </p:cNvSpPr>
          <p:nvPr>
            <p:ph type="title"/>
          </p:nvPr>
        </p:nvSpPr>
        <p:spPr/>
        <p:txBody>
          <a:bodyPr/>
          <a:lstStyle/>
          <a:p>
            <a:r>
              <a:rPr lang="nl-NL" err="1">
                <a:ea typeface="Adobe Gothic Std B"/>
                <a:cs typeface="Calibri"/>
              </a:rPr>
              <a:t>Druge </a:t>
            </a:r>
            <a:r>
              <a:rPr lang="nl-NL">
                <a:ea typeface="Adobe Gothic Std B"/>
                <a:cs typeface="Calibri"/>
              </a:rPr>
              <a:t>veščine </a:t>
            </a:r>
            <a:r>
              <a:rPr lang="nl-NL" err="1">
                <a:ea typeface="Adobe Gothic Std B"/>
                <a:cs typeface="Calibri"/>
              </a:rPr>
              <a:t>dialoga </a:t>
            </a:r>
            <a:r>
              <a:rPr lang="nl-NL">
                <a:ea typeface="Adobe Gothic Std B"/>
                <a:cs typeface="Calibri"/>
              </a:rPr>
              <a:t>(3/3)</a:t>
            </a:r>
            <a:endParaRPr lang="nl-NL"/>
          </a:p>
        </p:txBody>
      </p:sp>
      <p:sp>
        <p:nvSpPr>
          <p:cNvPr id="3" name="Tijdelijke aanduiding voor inhoud 2">
            <a:extLst>
              <a:ext uri="{FF2B5EF4-FFF2-40B4-BE49-F238E27FC236}">
                <a16:creationId xmlns:a16="http://schemas.microsoft.com/office/drawing/2014/main" id="{B0606F6D-35C7-6770-D5D9-8F095B3748C9}"/>
              </a:ext>
            </a:extLst>
          </p:cNvPr>
          <p:cNvSpPr>
            <a:spLocks noGrp="1"/>
          </p:cNvSpPr>
          <p:nvPr>
            <p:ph idx="1"/>
          </p:nvPr>
        </p:nvSpPr>
        <p:spPr>
          <a:xfrm>
            <a:off x="5505633" y="1714140"/>
            <a:ext cx="5852132" cy="4865977"/>
          </a:xfrm>
        </p:spPr>
        <p:txBody>
          <a:bodyPr vert="horz" lIns="91440" tIns="45720" rIns="91440" bIns="45720" rtlCol="0" anchor="t">
            <a:normAutofit/>
          </a:bodyPr>
          <a:lstStyle/>
          <a:p>
            <a:pPr algn="just"/>
            <a:endParaRPr lang="nl-NL" sz="2100" b="1" dirty="0">
              <a:cs typeface="Calibri"/>
            </a:endParaRPr>
          </a:p>
          <a:p>
            <a:r>
              <a:rPr lang="nl-NL" sz="2100" b="1" dirty="0" err="1">
                <a:cs typeface="Calibri"/>
              </a:rPr>
              <a:t>Refleksija </a:t>
            </a:r>
            <a:r>
              <a:rPr lang="nl-NL" sz="2100" dirty="0" err="1">
                <a:cs typeface="Calibri"/>
              </a:rPr>
              <a:t>večinoma poteka po končanem dialogu, saj sta </a:t>
            </a:r>
            <a:r>
              <a:rPr lang="nl-NL" sz="2100" dirty="0">
                <a:cs typeface="Calibri"/>
              </a:rPr>
              <a:t>za </a:t>
            </a:r>
            <a:r>
              <a:rPr lang="nl-NL" sz="2100" dirty="0" err="1">
                <a:cs typeface="Calibri"/>
              </a:rPr>
              <a:t>razmislek </a:t>
            </a:r>
            <a:r>
              <a:rPr lang="nl-NL" sz="2100" dirty="0">
                <a:cs typeface="Calibri"/>
              </a:rPr>
              <a:t>o tem, </a:t>
            </a:r>
            <a:r>
              <a:rPr lang="nl-NL" sz="2100" dirty="0" err="1">
                <a:cs typeface="Calibri"/>
              </a:rPr>
              <a:t>kaj se je </a:t>
            </a:r>
            <a:r>
              <a:rPr lang="nl-NL" sz="2100" dirty="0">
                <a:cs typeface="Calibri"/>
              </a:rPr>
              <a:t>zgodilo, potrebna </a:t>
            </a:r>
            <a:r>
              <a:rPr lang="nl-NL" sz="2100" dirty="0" err="1">
                <a:cs typeface="Calibri"/>
              </a:rPr>
              <a:t>prostor in </a:t>
            </a:r>
            <a:r>
              <a:rPr lang="nl-NL" sz="2100" dirty="0">
                <a:cs typeface="Calibri"/>
              </a:rPr>
              <a:t>čas. Vendar pa je refleksija ključnega pomena, da bi bolje razumeli, česa ste se naučili in kako bi to lahko izboljšali v prihodnosti.</a:t>
            </a:r>
            <a:endParaRPr lang="nl-NL" dirty="0">
              <a:cs typeface="Calibri"/>
            </a:endParaRPr>
          </a:p>
        </p:txBody>
      </p:sp>
      <p:sp>
        <p:nvSpPr>
          <p:cNvPr id="4" name="Tekstvak 3">
            <a:extLst>
              <a:ext uri="{FF2B5EF4-FFF2-40B4-BE49-F238E27FC236}">
                <a16:creationId xmlns:a16="http://schemas.microsoft.com/office/drawing/2014/main" id="{B96E80CF-DD0D-4A08-6B01-194D7C9C58BE}"/>
              </a:ext>
            </a:extLst>
          </p:cNvPr>
          <p:cNvSpPr txBox="1"/>
          <p:nvPr/>
        </p:nvSpPr>
        <p:spPr>
          <a:xfrm>
            <a:off x="7579753" y="6576274"/>
            <a:ext cx="46149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Vir informacij </a:t>
            </a:r>
            <a:r>
              <a:rPr lang="nl-NL" sz="1200" dirty="0">
                <a:cs typeface="Calibri"/>
              </a:rPr>
              <a:t>| </a:t>
            </a:r>
            <a:r>
              <a:rPr lang="nl-NL" sz="1200" dirty="0">
                <a:cs typeface="Calibri"/>
                <a:hlinkClick r:id="rId4"/>
              </a:rPr>
              <a:t>Image by Freepik</a:t>
            </a:r>
            <a:endParaRPr lang="nl-NL" dirty="0"/>
          </a:p>
        </p:txBody>
      </p:sp>
      <p:pic>
        <p:nvPicPr>
          <p:cNvPr id="7" name="Εικόνα 6" descr="Εικόνα που περιέχει ρουχισμός, παπούτσια, άτομο, ζωγραφιά&#10;&#10;Περιγραφή που δημιουργήθηκε αυτόματα">
            <a:extLst>
              <a:ext uri="{FF2B5EF4-FFF2-40B4-BE49-F238E27FC236}">
                <a16:creationId xmlns:a16="http://schemas.microsoft.com/office/drawing/2014/main" id="{2F3DFC22-D913-B4C9-E7EC-408EEEE812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308" y="1552574"/>
            <a:ext cx="4314825" cy="4314825"/>
          </a:xfrm>
          <a:prstGeom prst="rect">
            <a:avLst/>
          </a:prstGeom>
        </p:spPr>
      </p:pic>
    </p:spTree>
    <p:extLst>
      <p:ext uri="{BB962C8B-B14F-4D97-AF65-F5344CB8AC3E}">
        <p14:creationId xmlns:p14="http://schemas.microsoft.com/office/powerpoint/2010/main" val="329431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182366" y="3120008"/>
            <a:ext cx="5543242" cy="605096"/>
          </a:xfrm>
        </p:spPr>
        <p:txBody>
          <a:bodyPr vert="horz" lIns="91440" tIns="45720" rIns="91440" bIns="45720" rtlCol="0" anchor="ctr">
            <a:noAutofit/>
          </a:bodyPr>
          <a:lstStyle/>
          <a:p>
            <a:pPr algn="ctr"/>
            <a:r>
              <a:rPr lang="nl-NL" sz="4400" dirty="0">
                <a:ea typeface="Adobe Gothic Std B"/>
              </a:rPr>
              <a:t>Medkulturna komunikacija</a:t>
            </a:r>
            <a:endParaRPr lang="nl-NL" dirty="0"/>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Vir slike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Tekstvak 7">
            <a:extLst>
              <a:ext uri="{FF2B5EF4-FFF2-40B4-BE49-F238E27FC236}">
                <a16:creationId xmlns:a16="http://schemas.microsoft.com/office/drawing/2014/main" id="{7F12F8E8-1494-BCF6-C995-F311558367E2}"/>
              </a:ext>
            </a:extLst>
          </p:cNvPr>
          <p:cNvSpPr txBox="1"/>
          <p:nvPr/>
        </p:nvSpPr>
        <p:spPr>
          <a:xfrm>
            <a:off x="8411513" y="5661337"/>
            <a:ext cx="37831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Slika: Freepik</a:t>
            </a:r>
            <a:endParaRPr lang="nl-NL" sz="1200" dirty="0">
              <a:cs typeface="Calibri" panose="020F0502020204030204"/>
            </a:endParaRPr>
          </a:p>
        </p:txBody>
      </p:sp>
      <p:pic>
        <p:nvPicPr>
          <p:cNvPr id="9" name="Εικόνα 8" descr="Εικόνα που περιέχει κείμενο, clipart, εικονογράφηση, ρουχισμός&#10;&#10;Περιγραφή που δημιουργήθηκε αυτόματα">
            <a:extLst>
              <a:ext uri="{FF2B5EF4-FFF2-40B4-BE49-F238E27FC236}">
                <a16:creationId xmlns:a16="http://schemas.microsoft.com/office/drawing/2014/main" id="{85DCDE41-6EA7-BA45-B9FB-2E773C842273}"/>
              </a:ext>
            </a:extLst>
          </p:cNvPr>
          <p:cNvPicPr>
            <a:picLocks noChangeAspect="1"/>
          </p:cNvPicPr>
          <p:nvPr/>
        </p:nvPicPr>
        <p:blipFill rotWithShape="1">
          <a:blip r:embed="rId5">
            <a:extLst>
              <a:ext uri="{28A0092B-C50C-407E-A947-70E740481C1C}">
                <a14:useLocalDpi xmlns:a14="http://schemas.microsoft.com/office/drawing/2010/main" val="0"/>
              </a:ext>
            </a:extLst>
          </a:blip>
          <a:srcRect t="13196" b="7639"/>
          <a:stretch/>
        </p:blipFill>
        <p:spPr>
          <a:xfrm>
            <a:off x="5064875" y="999998"/>
            <a:ext cx="6136525" cy="4858004"/>
          </a:xfrm>
          <a:prstGeom prst="rect">
            <a:avLst/>
          </a:prstGeom>
        </p:spPr>
      </p:pic>
    </p:spTree>
    <p:extLst>
      <p:ext uri="{BB962C8B-B14F-4D97-AF65-F5344CB8AC3E}">
        <p14:creationId xmlns:p14="http://schemas.microsoft.com/office/powerpoint/2010/main" val="24511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A150-7B7D-B680-4C41-7F234FA5F3BE}"/>
              </a:ext>
            </a:extLst>
          </p:cNvPr>
          <p:cNvSpPr>
            <a:spLocks noGrp="1"/>
          </p:cNvSpPr>
          <p:nvPr>
            <p:ph type="title"/>
          </p:nvPr>
        </p:nvSpPr>
        <p:spPr/>
        <p:txBody>
          <a:bodyPr/>
          <a:lstStyle/>
          <a:p>
            <a:r>
              <a:rPr lang="nl-NL" err="1">
                <a:ea typeface="Adobe Gothic Std B"/>
              </a:rPr>
              <a:t>Medkulturna komunikacija </a:t>
            </a:r>
            <a:r>
              <a:rPr lang="nl-NL">
                <a:ea typeface="Adobe Gothic Std B"/>
              </a:rPr>
              <a:t>(1/4)</a:t>
            </a:r>
            <a:endParaRPr lang="nl-NL"/>
          </a:p>
        </p:txBody>
      </p:sp>
      <p:sp>
        <p:nvSpPr>
          <p:cNvPr id="4" name="Tekstvak 3">
            <a:extLst>
              <a:ext uri="{FF2B5EF4-FFF2-40B4-BE49-F238E27FC236}">
                <a16:creationId xmlns:a16="http://schemas.microsoft.com/office/drawing/2014/main" id="{5CD23905-5FAB-FD84-DBEE-ABBA54AA5079}"/>
              </a:ext>
            </a:extLst>
          </p:cNvPr>
          <p:cNvSpPr txBox="1"/>
          <p:nvPr/>
        </p:nvSpPr>
        <p:spPr>
          <a:xfrm>
            <a:off x="509789" y="1878169"/>
            <a:ext cx="442711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ea typeface="+mn-lt"/>
                <a:cs typeface="+mn-lt"/>
              </a:rPr>
              <a:t>Zavedati se je treba, da čeprav je komunikacija nujna za človeštvo, načini komuniciranja v različnih kulturah niso popolnoma zamenljivi.</a:t>
            </a:r>
            <a:endParaRPr lang="nl-NL" sz="2100" dirty="0">
              <a:ea typeface="Calibri"/>
              <a:cs typeface="Calibri"/>
            </a:endParaRPr>
          </a:p>
          <a:p>
            <a:endParaRPr lang="nl-NL" sz="2100" dirty="0">
              <a:ea typeface="+mn-lt"/>
              <a:cs typeface="+mn-lt"/>
            </a:endParaRPr>
          </a:p>
          <a:p>
            <a:r>
              <a:rPr lang="nl-NL" sz="2100" dirty="0">
                <a:ea typeface="+mn-lt"/>
                <a:cs typeface="+mn-lt"/>
              </a:rPr>
              <a:t>Kultura je izjemno širok pojav, ki ga lahko najdemo v vsem v svojem okolju: v institucijah, predmetih, ki jih vsakodnevno uporabljamo, načinu vedenja ljudi, idejah in vrednotah. </a:t>
            </a:r>
          </a:p>
        </p:txBody>
      </p:sp>
      <p:sp>
        <p:nvSpPr>
          <p:cNvPr id="6" name="Tijdelijke aanduiding voor inhoud 5">
            <a:extLst>
              <a:ext uri="{FF2B5EF4-FFF2-40B4-BE49-F238E27FC236}">
                <a16:creationId xmlns:a16="http://schemas.microsoft.com/office/drawing/2014/main" id="{DA15EBE3-4FF7-7D75-0122-C1A904568935}"/>
              </a:ext>
            </a:extLst>
          </p:cNvPr>
          <p:cNvSpPr>
            <a:spLocks noGrp="1"/>
          </p:cNvSpPr>
          <p:nvPr>
            <p:ph idx="1"/>
          </p:nvPr>
        </p:nvSpPr>
        <p:spPr>
          <a:xfrm>
            <a:off x="5763211" y="2626392"/>
            <a:ext cx="5852132" cy="3223922"/>
          </a:xfrm>
        </p:spPr>
        <p:txBody>
          <a:bodyPr vert="horz" lIns="91440" tIns="45720" rIns="91440" bIns="45720" rtlCol="0" anchor="t">
            <a:normAutofit/>
          </a:bodyPr>
          <a:lstStyle/>
          <a:p>
            <a:pPr marL="0" indent="0">
              <a:spcBef>
                <a:spcPts val="0"/>
              </a:spcBef>
              <a:spcAft>
                <a:spcPts val="0"/>
              </a:spcAft>
              <a:buNone/>
            </a:pPr>
            <a:r>
              <a:rPr lang="nl-NL" sz="2100" dirty="0">
                <a:ea typeface="Calibri"/>
                <a:cs typeface="Calibri"/>
              </a:rPr>
              <a:t>Zato kultura vpliva na zaznavanje, miselne vzorce, presoje in dejanja ljudi. </a:t>
            </a:r>
          </a:p>
          <a:p>
            <a:pPr marL="0" indent="0">
              <a:buNone/>
            </a:pPr>
            <a:r>
              <a:rPr lang="nl-NL" sz="2100" dirty="0" err="1">
                <a:ea typeface="Calibri"/>
                <a:cs typeface="Calibri"/>
              </a:rPr>
              <a:t>Vpliv </a:t>
            </a:r>
            <a:r>
              <a:rPr lang="nl-NL" sz="2100" dirty="0">
                <a:ea typeface="Calibri"/>
                <a:cs typeface="Calibri"/>
              </a:rPr>
              <a:t>kulture </a:t>
            </a:r>
            <a:r>
              <a:rPr lang="nl-NL" sz="2100" dirty="0" err="1">
                <a:ea typeface="Calibri"/>
                <a:cs typeface="Calibri"/>
              </a:rPr>
              <a:t>se v družabnih odnosih kaže </a:t>
            </a:r>
            <a:r>
              <a:rPr lang="nl-NL" sz="2100" dirty="0">
                <a:ea typeface="Calibri"/>
                <a:cs typeface="Calibri"/>
              </a:rPr>
              <a:t>v </a:t>
            </a:r>
            <a:r>
              <a:rPr lang="nl-NL" sz="2100" dirty="0" err="1">
                <a:ea typeface="Calibri"/>
                <a:cs typeface="Calibri"/>
              </a:rPr>
              <a:t>ritualih pozdravljanja</a:t>
            </a:r>
            <a:r>
              <a:rPr lang="nl-NL" sz="2100" dirty="0">
                <a:ea typeface="Calibri"/>
                <a:cs typeface="Calibri"/>
              </a:rPr>
              <a:t>, </a:t>
            </a:r>
            <a:r>
              <a:rPr lang="nl-NL" sz="2100" dirty="0" err="1">
                <a:ea typeface="Calibri"/>
                <a:cs typeface="Calibri"/>
              </a:rPr>
              <a:t>oblačilih</a:t>
            </a:r>
            <a:r>
              <a:rPr lang="nl-NL" sz="2100" dirty="0">
                <a:ea typeface="Calibri"/>
                <a:cs typeface="Calibri"/>
              </a:rPr>
              <a:t>, mimiki, </a:t>
            </a:r>
            <a:r>
              <a:rPr lang="nl-NL" sz="2100" dirty="0" err="1">
                <a:ea typeface="Calibri"/>
                <a:cs typeface="Calibri"/>
              </a:rPr>
              <a:t>govorici </a:t>
            </a:r>
            <a:r>
              <a:rPr lang="nl-NL" sz="2100" dirty="0">
                <a:ea typeface="Calibri"/>
                <a:cs typeface="Calibri"/>
              </a:rPr>
              <a:t>telesa </a:t>
            </a:r>
            <a:r>
              <a:rPr lang="nl-NL" sz="2100" dirty="0" err="1">
                <a:ea typeface="Calibri"/>
                <a:cs typeface="Calibri"/>
              </a:rPr>
              <a:t>in uporabi jezika</a:t>
            </a:r>
            <a:r>
              <a:rPr lang="nl-NL" sz="2100" dirty="0">
                <a:ea typeface="Calibri"/>
                <a:cs typeface="Calibri"/>
              </a:rPr>
              <a:t>. </a:t>
            </a:r>
            <a:r>
              <a:rPr lang="nl-NL" sz="2100" dirty="0" err="1">
                <a:ea typeface="Calibri"/>
                <a:cs typeface="Calibri"/>
              </a:rPr>
              <a:t>Jasen primer tega </a:t>
            </a:r>
            <a:r>
              <a:rPr lang="nl-NL" sz="2100" dirty="0">
                <a:ea typeface="Calibri"/>
                <a:cs typeface="Calibri"/>
              </a:rPr>
              <a:t>je, </a:t>
            </a:r>
            <a:r>
              <a:rPr lang="nl-NL" sz="2100" dirty="0" err="1">
                <a:ea typeface="Calibri"/>
                <a:cs typeface="Calibri"/>
              </a:rPr>
              <a:t>da so nekatere </a:t>
            </a:r>
            <a:r>
              <a:rPr lang="nl-NL" sz="2100" dirty="0">
                <a:ea typeface="Calibri"/>
                <a:cs typeface="Calibri"/>
              </a:rPr>
              <a:t>kulture pri </a:t>
            </a:r>
            <a:r>
              <a:rPr lang="nl-NL" sz="2100" dirty="0" err="1">
                <a:ea typeface="Calibri"/>
                <a:cs typeface="Calibri"/>
              </a:rPr>
              <a:t>komuniciranju </a:t>
            </a:r>
            <a:r>
              <a:rPr lang="nl-NL" sz="2100" dirty="0">
                <a:ea typeface="Calibri"/>
                <a:cs typeface="Calibri"/>
              </a:rPr>
              <a:t>bolj neposredne, </a:t>
            </a:r>
            <a:r>
              <a:rPr lang="nl-NL" sz="2100" dirty="0" err="1">
                <a:ea typeface="Calibri"/>
                <a:cs typeface="Calibri"/>
              </a:rPr>
              <a:t>medtem ko so druge </a:t>
            </a:r>
            <a:r>
              <a:rPr lang="nl-NL" sz="2100" dirty="0">
                <a:ea typeface="Calibri"/>
                <a:cs typeface="Calibri"/>
              </a:rPr>
              <a:t>bolj posredne </a:t>
            </a:r>
            <a:r>
              <a:rPr lang="nl-NL" sz="2100" dirty="0" err="1">
                <a:ea typeface="Calibri"/>
                <a:cs typeface="Calibri"/>
              </a:rPr>
              <a:t>in uporabljajo ton in molk za nakazovanje sporočila</a:t>
            </a:r>
            <a:r>
              <a:rPr lang="nl-NL" sz="2100" dirty="0">
                <a:ea typeface="Calibri"/>
                <a:cs typeface="Calibri"/>
              </a:rPr>
              <a:t>.</a:t>
            </a:r>
          </a:p>
          <a:p>
            <a:pPr marL="0" indent="0" algn="just">
              <a:buNone/>
            </a:pPr>
            <a:endParaRPr lang="nl-NL" sz="13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p:txBody>
      </p:sp>
      <p:sp>
        <p:nvSpPr>
          <p:cNvPr id="9" name="Tekstvak 8">
            <a:extLst>
              <a:ext uri="{FF2B5EF4-FFF2-40B4-BE49-F238E27FC236}">
                <a16:creationId xmlns:a16="http://schemas.microsoft.com/office/drawing/2014/main" id="{596FEC6D-DCC4-0774-980C-35DC4522EDCB}"/>
              </a:ext>
            </a:extLst>
          </p:cNvPr>
          <p:cNvSpPr txBox="1"/>
          <p:nvPr/>
        </p:nvSpPr>
        <p:spPr>
          <a:xfrm>
            <a:off x="4413697" y="6578958"/>
            <a:ext cx="77809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Slika: pikisuperstar na Freepik| </a:t>
            </a:r>
            <a:r>
              <a:rPr lang="nl-NL" sz="1200" dirty="0">
                <a:ea typeface="Calibri" panose="020F0502020204030204"/>
                <a:cs typeface="Calibri" panose="020F0502020204030204"/>
                <a:hlinkClick r:id="rId4"/>
              </a:rPr>
              <a:t>Vir informacij</a:t>
            </a:r>
            <a:endParaRPr lang="nl-NL" sz="1200" dirty="0">
              <a:ea typeface="Calibri" panose="020F0502020204030204"/>
              <a:cs typeface="Calibri" panose="020F0502020204030204"/>
            </a:endParaRPr>
          </a:p>
        </p:txBody>
      </p:sp>
      <p:pic>
        <p:nvPicPr>
          <p:cNvPr id="7" name="Εικόνα 6" descr="Εικόνα που περιέχει ρουχισμός, παπούτσια, άνδρας, τζιν παντελόνια&#10;&#10;Περιγραφή που δημιουργήθηκε αυτόματα">
            <a:extLst>
              <a:ext uri="{FF2B5EF4-FFF2-40B4-BE49-F238E27FC236}">
                <a16:creationId xmlns:a16="http://schemas.microsoft.com/office/drawing/2014/main" id="{9C5D925D-3F9E-88E3-D215-617FAD9F6B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693" b="10139"/>
          <a:stretch/>
        </p:blipFill>
        <p:spPr>
          <a:xfrm>
            <a:off x="6524625" y="246179"/>
            <a:ext cx="4667250" cy="2338838"/>
          </a:xfrm>
          <a:prstGeom prst="rect">
            <a:avLst/>
          </a:prstGeom>
        </p:spPr>
      </p:pic>
    </p:spTree>
    <p:extLst>
      <p:ext uri="{BB962C8B-B14F-4D97-AF65-F5344CB8AC3E}">
        <p14:creationId xmlns:p14="http://schemas.microsoft.com/office/powerpoint/2010/main" val="135645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BB1C-F8E5-6F81-FBDD-4B3FC5CC792E}"/>
              </a:ext>
            </a:extLst>
          </p:cNvPr>
          <p:cNvSpPr>
            <a:spLocks noGrp="1"/>
          </p:cNvSpPr>
          <p:nvPr>
            <p:ph type="title"/>
          </p:nvPr>
        </p:nvSpPr>
        <p:spPr/>
        <p:txBody>
          <a:bodyPr/>
          <a:lstStyle/>
          <a:p>
            <a:r>
              <a:rPr lang="nl-NL" err="1">
                <a:ea typeface="Adobe Gothic Std B"/>
                <a:cs typeface="Calibri"/>
              </a:rPr>
              <a:t>Primeri napačnih razlag </a:t>
            </a:r>
            <a:r>
              <a:rPr lang="nl-NL" dirty="0">
                <a:ea typeface="Adobe Gothic Std B"/>
                <a:cs typeface="Calibri"/>
              </a:rPr>
              <a:t>v </a:t>
            </a:r>
            <a:r>
              <a:rPr lang="nl-NL" err="1">
                <a:ea typeface="Adobe Gothic Std B"/>
                <a:cs typeface="Calibri"/>
              </a:rPr>
              <a:t>medkulturni komunikaciji </a:t>
            </a:r>
            <a:r>
              <a:rPr lang="nl-NL">
                <a:ea typeface="Adobe Gothic Std B"/>
                <a:cs typeface="Calibri"/>
              </a:rPr>
              <a:t>(2/4)</a:t>
            </a:r>
            <a:endParaRPr lang="nl-NL" err="1"/>
          </a:p>
        </p:txBody>
      </p:sp>
      <p:sp>
        <p:nvSpPr>
          <p:cNvPr id="3" name="Tijdelijke aanduiding voor inhoud 2">
            <a:extLst>
              <a:ext uri="{FF2B5EF4-FFF2-40B4-BE49-F238E27FC236}">
                <a16:creationId xmlns:a16="http://schemas.microsoft.com/office/drawing/2014/main" id="{DA1C4A42-FFAF-3FE6-EECF-E2A334B295BF}"/>
              </a:ext>
            </a:extLst>
          </p:cNvPr>
          <p:cNvSpPr>
            <a:spLocks noGrp="1"/>
          </p:cNvSpPr>
          <p:nvPr>
            <p:ph idx="1"/>
          </p:nvPr>
        </p:nvSpPr>
        <p:spPr>
          <a:xfrm>
            <a:off x="557999" y="1799999"/>
            <a:ext cx="10764101" cy="4865977"/>
          </a:xfrm>
        </p:spPr>
        <p:txBody>
          <a:bodyPr vert="horz" lIns="91440" tIns="45720" rIns="91440" bIns="45720" rtlCol="0" anchor="t">
            <a:normAutofit/>
          </a:bodyPr>
          <a:lstStyle/>
          <a:p>
            <a:r>
              <a:rPr lang="nl-NL" dirty="0">
                <a:ea typeface="Calibri"/>
                <a:cs typeface="Calibri"/>
              </a:rPr>
              <a:t>Pomen tišine se v različnih kulturah razlikuje. V nekaterih lahko pomeni spoštovanje, na primer na Kitajskem. V Avstraliji pa je molk včasih razumljen kot sramežljivost ali znak nezainteresiranosti.</a:t>
            </a:r>
            <a:endParaRPr lang="nl-NL" dirty="0"/>
          </a:p>
          <a:p>
            <a:r>
              <a:rPr lang="nl-NL" dirty="0">
                <a:ea typeface="Calibri"/>
                <a:cs typeface="Calibri"/>
              </a:rPr>
              <a:t>Angleški poslovnež je napisal pismo japonskemu poslovnežu, ki ga je treba prevesti. Uporabil je stavek </a:t>
            </a:r>
            <a:r>
              <a:rPr lang="nl-NL" i="1" dirty="0">
                <a:ea typeface="Calibri"/>
                <a:cs typeface="Calibri"/>
              </a:rPr>
              <a:t>"Zanima me, ali bi za najino srečanje pripravili dnevni red"</a:t>
            </a:r>
            <a:r>
              <a:rPr lang="nl-NL" dirty="0">
                <a:ea typeface="Calibri"/>
                <a:cs typeface="Calibri"/>
              </a:rPr>
              <a:t>. Beseda </a:t>
            </a:r>
            <a:r>
              <a:rPr lang="nl-NL" i="1" dirty="0">
                <a:ea typeface="Calibri"/>
                <a:cs typeface="Calibri"/>
              </a:rPr>
              <a:t>"wonder" se </a:t>
            </a:r>
            <a:r>
              <a:rPr lang="nl-NL" dirty="0">
                <a:ea typeface="Calibri"/>
                <a:cs typeface="Calibri"/>
              </a:rPr>
              <a:t>v tem stavku uporablja za vljudno prošnjo, da bi nekaj storili. Vendar pa se v japonščini </a:t>
            </a:r>
            <a:r>
              <a:rPr lang="nl-NL" i="1" dirty="0">
                <a:ea typeface="Calibri"/>
                <a:cs typeface="Calibri"/>
              </a:rPr>
              <a:t>"wonder" </a:t>
            </a:r>
            <a:r>
              <a:rPr lang="nl-NL" dirty="0">
                <a:ea typeface="Calibri"/>
                <a:cs typeface="Calibri"/>
              </a:rPr>
              <a:t>lahko prevede kot </a:t>
            </a:r>
            <a:r>
              <a:rPr lang="nl-NL" i="1" dirty="0">
                <a:ea typeface="Calibri"/>
                <a:cs typeface="Calibri"/>
              </a:rPr>
              <a:t>"dvom". </a:t>
            </a:r>
            <a:r>
              <a:rPr lang="nl-NL" dirty="0">
                <a:ea typeface="Calibri"/>
                <a:cs typeface="Calibri"/>
              </a:rPr>
              <a:t>Tako bi nastal stavek </a:t>
            </a:r>
            <a:r>
              <a:rPr lang="nl-NL" i="1" dirty="0">
                <a:ea typeface="Calibri"/>
                <a:cs typeface="Calibri"/>
              </a:rPr>
              <a:t>"dvomimo, da boste pripravili dnevni red za naše srečanje". </a:t>
            </a:r>
            <a:r>
              <a:rPr lang="nl-NL" dirty="0">
                <a:ea typeface="Calibri"/>
                <a:cs typeface="Calibri"/>
              </a:rPr>
              <a:t>Dobronamerni stavek se spremeni v stavek, ki bi lahko veljal za nevljudnega. </a:t>
            </a:r>
            <a:endParaRPr lang="nl-NL" dirty="0">
              <a:cs typeface="Calibri"/>
            </a:endParaRPr>
          </a:p>
          <a:p>
            <a:pPr algn="just"/>
            <a:endParaRPr lang="nl-NL" dirty="0">
              <a:ea typeface="+mn-lt"/>
              <a:cs typeface="+mn-lt"/>
            </a:endParaRPr>
          </a:p>
        </p:txBody>
      </p:sp>
      <p:sp>
        <p:nvSpPr>
          <p:cNvPr id="5" name="Tekstvak 4">
            <a:extLst>
              <a:ext uri="{FF2B5EF4-FFF2-40B4-BE49-F238E27FC236}">
                <a16:creationId xmlns:a16="http://schemas.microsoft.com/office/drawing/2014/main" id="{EFB3D8C3-003F-A93A-29EF-58A70B493BB3}"/>
              </a:ext>
            </a:extLst>
          </p:cNvPr>
          <p:cNvSpPr txBox="1"/>
          <p:nvPr/>
        </p:nvSpPr>
        <p:spPr>
          <a:xfrm>
            <a:off x="4498730" y="6582507"/>
            <a:ext cx="7693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Vir informacij</a:t>
            </a:r>
            <a:endParaRPr lang="nl-NL" sz="1200" err="1">
              <a:ea typeface="Calibri" panose="020F0502020204030204"/>
              <a:cs typeface="Calibri" panose="020F0502020204030204"/>
            </a:endParaRPr>
          </a:p>
        </p:txBody>
      </p:sp>
    </p:spTree>
    <p:extLst>
      <p:ext uri="{BB962C8B-B14F-4D97-AF65-F5344CB8AC3E}">
        <p14:creationId xmlns:p14="http://schemas.microsoft.com/office/powerpoint/2010/main" val="107559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EB2E-753A-9ACC-22BF-5C5C948E90EB}"/>
              </a:ext>
            </a:extLst>
          </p:cNvPr>
          <p:cNvSpPr>
            <a:spLocks noGrp="1"/>
          </p:cNvSpPr>
          <p:nvPr>
            <p:ph type="title"/>
          </p:nvPr>
        </p:nvSpPr>
        <p:spPr/>
        <p:txBody>
          <a:bodyPr/>
          <a:lstStyle/>
          <a:p>
            <a:r>
              <a:rPr lang="nl-NL" err="1">
                <a:ea typeface="Adobe Gothic Std B"/>
                <a:cs typeface="Calibri"/>
              </a:rPr>
              <a:t>Primeri napačnih razlag </a:t>
            </a:r>
            <a:r>
              <a:rPr lang="nl-NL">
                <a:ea typeface="Adobe Gothic Std B"/>
                <a:cs typeface="Calibri"/>
              </a:rPr>
              <a:t>v </a:t>
            </a:r>
            <a:r>
              <a:rPr lang="nl-NL" err="1">
                <a:ea typeface="Adobe Gothic Std B"/>
                <a:cs typeface="Calibri"/>
              </a:rPr>
              <a:t>medkulturni komunikaciji </a:t>
            </a:r>
            <a:r>
              <a:rPr lang="nl-NL">
                <a:ea typeface="Adobe Gothic Std B"/>
                <a:cs typeface="Calibri"/>
              </a:rPr>
              <a:t>(3/4)</a:t>
            </a:r>
            <a:endParaRPr lang="nl-NL" b="0">
              <a:ea typeface="Adobe Gothic Std B"/>
              <a:cs typeface="Calibri"/>
            </a:endParaRPr>
          </a:p>
          <a:p>
            <a:endParaRPr lang="nl-NL">
              <a:cs typeface="Calibri"/>
            </a:endParaRPr>
          </a:p>
        </p:txBody>
      </p:sp>
      <p:sp>
        <p:nvSpPr>
          <p:cNvPr id="3" name="Tijdelijke aanduiding voor inhoud 2">
            <a:extLst>
              <a:ext uri="{FF2B5EF4-FFF2-40B4-BE49-F238E27FC236}">
                <a16:creationId xmlns:a16="http://schemas.microsoft.com/office/drawing/2014/main" id="{D2A0ACC4-9B9F-F5F8-42F7-197FA900D1AE}"/>
              </a:ext>
            </a:extLst>
          </p:cNvPr>
          <p:cNvSpPr>
            <a:spLocks noGrp="1"/>
          </p:cNvSpPr>
          <p:nvPr>
            <p:ph idx="1"/>
          </p:nvPr>
        </p:nvSpPr>
        <p:spPr>
          <a:xfrm>
            <a:off x="557999" y="1799999"/>
            <a:ext cx="10037765" cy="4865977"/>
          </a:xfrm>
        </p:spPr>
        <p:txBody>
          <a:bodyPr vert="horz" lIns="91440" tIns="45720" rIns="91440" bIns="45720" rtlCol="0" anchor="t">
            <a:normAutofit/>
          </a:bodyPr>
          <a:lstStyle/>
          <a:p>
            <a:r>
              <a:rPr lang="nl-NL" dirty="0">
                <a:cs typeface="Calibri"/>
              </a:rPr>
              <a:t>Primerna razdalja za pogovor s tujcem se razlikuje od kulture do kulture, in če nekdo ne upošteva teh neizrečenih norm, se pogosto počutimo nelagodno.</a:t>
            </a:r>
            <a:endParaRPr lang="en-US" dirty="0">
              <a:cs typeface="Calibri"/>
            </a:endParaRPr>
          </a:p>
          <a:p>
            <a:r>
              <a:rPr lang="nl-NL" dirty="0">
                <a:cs typeface="Calibri"/>
              </a:rPr>
              <a:t>Geste in očesni stik lahko v različnih kulturah posredujejo močna, a različna sporočila. Na primer: Arabci, Latinskoameričani in Južnoevropejci ohranjajo neposreden očesni stik s sogovornikom, medtem ko Azijci in Severnoevropejci ponavadi gledajo po obrobju ali se očesnemu stiku sploh izogibajo. Če je očesni stik predolg, se lahko razume celo kot spolno zanimanje. </a:t>
            </a:r>
          </a:p>
        </p:txBody>
      </p:sp>
      <p:sp>
        <p:nvSpPr>
          <p:cNvPr id="4" name="Tekstvak 3">
            <a:extLst>
              <a:ext uri="{FF2B5EF4-FFF2-40B4-BE49-F238E27FC236}">
                <a16:creationId xmlns:a16="http://schemas.microsoft.com/office/drawing/2014/main" id="{54CAA205-4568-42D8-CE88-5106411AA69A}"/>
              </a:ext>
            </a:extLst>
          </p:cNvPr>
          <p:cNvSpPr txBox="1"/>
          <p:nvPr/>
        </p:nvSpPr>
        <p:spPr>
          <a:xfrm>
            <a:off x="9335022" y="6581119"/>
            <a:ext cx="2857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Vir informacij</a:t>
            </a:r>
            <a:endParaRPr lang="nl-NL" sz="1200">
              <a:cs typeface="Calibri" panose="020F0502020204030204"/>
            </a:endParaRPr>
          </a:p>
        </p:txBody>
      </p:sp>
    </p:spTree>
    <p:extLst>
      <p:ext uri="{BB962C8B-B14F-4D97-AF65-F5344CB8AC3E}">
        <p14:creationId xmlns:p14="http://schemas.microsoft.com/office/powerpoint/2010/main" val="164016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2DFF-E609-0734-D708-115EC504207C}"/>
              </a:ext>
            </a:extLst>
          </p:cNvPr>
          <p:cNvSpPr>
            <a:spLocks noGrp="1"/>
          </p:cNvSpPr>
          <p:nvPr>
            <p:ph type="title"/>
          </p:nvPr>
        </p:nvSpPr>
        <p:spPr/>
        <p:txBody>
          <a:bodyPr/>
          <a:lstStyle/>
          <a:p>
            <a:r>
              <a:rPr lang="nl-NL" dirty="0">
                <a:ea typeface="Adobe Gothic Std B"/>
                <a:cs typeface="Calibri"/>
              </a:rPr>
              <a:t>Kako se izogniti medkulturnim nesporazumom (4/4)</a:t>
            </a:r>
            <a:endParaRPr lang="nl-NL" dirty="0"/>
          </a:p>
        </p:txBody>
      </p:sp>
      <p:sp>
        <p:nvSpPr>
          <p:cNvPr id="3" name="Tijdelijke aanduiding voor inhoud 2">
            <a:extLst>
              <a:ext uri="{FF2B5EF4-FFF2-40B4-BE49-F238E27FC236}">
                <a16:creationId xmlns:a16="http://schemas.microsoft.com/office/drawing/2014/main" id="{421A6B41-BC90-6675-37EE-07E8C457AF53}"/>
              </a:ext>
            </a:extLst>
          </p:cNvPr>
          <p:cNvSpPr>
            <a:spLocks noGrp="1"/>
          </p:cNvSpPr>
          <p:nvPr>
            <p:ph idx="1"/>
          </p:nvPr>
        </p:nvSpPr>
        <p:spPr>
          <a:xfrm>
            <a:off x="557999" y="1799999"/>
            <a:ext cx="6538126" cy="4865977"/>
          </a:xfrm>
        </p:spPr>
        <p:txBody>
          <a:bodyPr vert="horz" lIns="91440" tIns="45720" rIns="91440" bIns="45720" rtlCol="0" anchor="t">
            <a:normAutofit/>
          </a:bodyPr>
          <a:lstStyle/>
          <a:p>
            <a:pPr marL="0" indent="0">
              <a:buNone/>
            </a:pPr>
            <a:r>
              <a:rPr lang="nl-NL" sz="2100" dirty="0">
                <a:ea typeface="Calibri" panose="020F0502020204030204"/>
                <a:cs typeface="Calibri" panose="020F0502020204030204"/>
              </a:rPr>
              <a:t>Medkulturnih napačnih interpretacij ni mogoče v celoti zavrniti. Način delovanja in razmišljanja ljudi oblikuje njihova kultura in to je težko spremeniti. </a:t>
            </a:r>
          </a:p>
          <a:p>
            <a:pPr marL="0" indent="0">
              <a:buNone/>
            </a:pPr>
            <a:r>
              <a:rPr lang="nl-NL" sz="2100" dirty="0">
                <a:ea typeface="Calibri" panose="020F0502020204030204"/>
                <a:cs typeface="Calibri" panose="020F0502020204030204"/>
              </a:rPr>
              <a:t>Da pa bi se jim čim bolj izognili, je treba storiti dva pomembna koraka:</a:t>
            </a:r>
          </a:p>
          <a:p>
            <a:r>
              <a:rPr lang="nl-NL" sz="2100" b="1" dirty="0">
                <a:ea typeface="Calibri" panose="020F0502020204030204"/>
                <a:cs typeface="Calibri" panose="020F0502020204030204"/>
              </a:rPr>
              <a:t>Izboljšajte svoje znanje o </a:t>
            </a:r>
            <a:r>
              <a:rPr lang="nl-NL" sz="2100" dirty="0">
                <a:ea typeface="Calibri" panose="020F0502020204030204"/>
                <a:cs typeface="Calibri" panose="020F0502020204030204"/>
              </a:rPr>
              <a:t>drugih kulturah in njihovih komunikacijskih navadah, da jih boste bolje razumeli.</a:t>
            </a:r>
            <a:endParaRPr lang="nl-NL" sz="1600" dirty="0"/>
          </a:p>
          <a:p>
            <a:r>
              <a:rPr lang="nl-NL" sz="2100" b="1" dirty="0">
                <a:ea typeface="Calibri" panose="020F0502020204030204"/>
                <a:cs typeface="Calibri" panose="020F0502020204030204"/>
              </a:rPr>
              <a:t>Pogovorite se o tem</a:t>
            </a:r>
            <a:r>
              <a:rPr lang="nl-NL" sz="2100" dirty="0">
                <a:ea typeface="Calibri" panose="020F0502020204030204"/>
                <a:cs typeface="Calibri" panose="020F0502020204030204"/>
              </a:rPr>
              <a:t>. Ko opozorite na dejstvo, da bi lahko pri razlagi prišlo do težav, ustvarite priložnost, da se o tem pogovorijo tako oni kot tudi vi. Na primer: Vprašajte, ali ste jih pravilno razumeli, ali ponovite sporočilo, kot ste ga razumeli.</a:t>
            </a:r>
          </a:p>
          <a:p>
            <a:pPr marL="0" indent="0">
              <a:buNone/>
            </a:pPr>
            <a:endParaRPr lang="nl-NL" sz="2100" dirty="0">
              <a:ea typeface="Calibri" panose="020F0502020204030204"/>
              <a:cs typeface="Calibri" panose="020F0502020204030204"/>
            </a:endParaRPr>
          </a:p>
        </p:txBody>
      </p:sp>
      <p:sp>
        <p:nvSpPr>
          <p:cNvPr id="6" name="Tekstvak 5">
            <a:extLst>
              <a:ext uri="{FF2B5EF4-FFF2-40B4-BE49-F238E27FC236}">
                <a16:creationId xmlns:a16="http://schemas.microsoft.com/office/drawing/2014/main" id="{3E39A1C2-5789-D3B7-5EAA-B92CD6FB5C8D}"/>
              </a:ext>
            </a:extLst>
          </p:cNvPr>
          <p:cNvSpPr txBox="1"/>
          <p:nvPr/>
        </p:nvSpPr>
        <p:spPr>
          <a:xfrm>
            <a:off x="6453553" y="6576645"/>
            <a:ext cx="57443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Slika: Freepik</a:t>
            </a:r>
            <a:endParaRPr lang="nl-NL" sz="1200" dirty="0">
              <a:ea typeface="Calibri" panose="020F0502020204030204"/>
              <a:cs typeface="Calibri" panose="020F0502020204030204"/>
            </a:endParaRPr>
          </a:p>
        </p:txBody>
      </p:sp>
      <p:pic>
        <p:nvPicPr>
          <p:cNvPr id="8" name="Εικόνα 7" descr="Εικόνα που περιέχει clipart, Κινούμενα σχέδια, εικονογράφηση, καρτούν&#10;&#10;Περιγραφή που δημιουργήθηκε αυτόματα">
            <a:extLst>
              <a:ext uri="{FF2B5EF4-FFF2-40B4-BE49-F238E27FC236}">
                <a16:creationId xmlns:a16="http://schemas.microsoft.com/office/drawing/2014/main" id="{C47043F7-C502-6B84-4F39-7649F20291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7149" y="1799998"/>
            <a:ext cx="3944951" cy="3944951"/>
          </a:xfrm>
          <a:prstGeom prst="rect">
            <a:avLst/>
          </a:prstGeom>
        </p:spPr>
      </p:pic>
    </p:spTree>
    <p:extLst>
      <p:ext uri="{BB962C8B-B14F-4D97-AF65-F5344CB8AC3E}">
        <p14:creationId xmlns:p14="http://schemas.microsoft.com/office/powerpoint/2010/main" val="77632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a:ea typeface="Adobe Gothic Std B"/>
              </a:rPr>
              <a:t>Reference in nadaljnje branje (1/2)</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endParaRPr lang="en-GB" sz="1800"/>
          </a:p>
          <a:p>
            <a:endParaRPr lang="en-GB" sz="1800"/>
          </a:p>
          <a:p>
            <a:endParaRPr lang="en-GB" sz="1800"/>
          </a:p>
        </p:txBody>
      </p:sp>
      <p:sp>
        <p:nvSpPr>
          <p:cNvPr id="4" name="Tekstvak 3">
            <a:extLst>
              <a:ext uri="{FF2B5EF4-FFF2-40B4-BE49-F238E27FC236}">
                <a16:creationId xmlns:a16="http://schemas.microsoft.com/office/drawing/2014/main" id="{55E73B31-6E64-1DF4-1D1E-62A5E923EE98}"/>
              </a:ext>
            </a:extLst>
          </p:cNvPr>
          <p:cNvSpPr txBox="1"/>
          <p:nvPr/>
        </p:nvSpPr>
        <p:spPr>
          <a:xfrm>
            <a:off x="557999" y="1799999"/>
            <a:ext cx="10051007" cy="353943"/>
          </a:xfrm>
          <a:prstGeom prst="rect">
            <a:avLst/>
          </a:prstGeom>
        </p:spPr>
        <p:txBody>
          <a:bodyPr wrap="square" lIns="91440" tIns="45720" rIns="91440" bIns="45720" rtlCol="0" anchor="t">
            <a:spAutoFit/>
          </a:bodyPr>
          <a:lstStyle/>
          <a:p>
            <a:endParaRPr lang="nl-NL" sz="1700" dirty="0">
              <a:cs typeface="Times New Roman"/>
            </a:endParaRPr>
          </a:p>
        </p:txBody>
      </p:sp>
      <p:sp>
        <p:nvSpPr>
          <p:cNvPr id="6" name="Tijdelijke aanduiding voor inhoud 2">
            <a:extLst>
              <a:ext uri="{FF2B5EF4-FFF2-40B4-BE49-F238E27FC236}">
                <a16:creationId xmlns:a16="http://schemas.microsoft.com/office/drawing/2014/main" id="{E09056AF-2F03-E93F-6110-18C85DBEBFD6}"/>
              </a:ext>
            </a:extLst>
          </p:cNvPr>
          <p:cNvSpPr txBox="1">
            <a:spLocks/>
          </p:cNvSpPr>
          <p:nvPr/>
        </p:nvSpPr>
        <p:spPr>
          <a:xfrm>
            <a:off x="557999" y="1714139"/>
            <a:ext cx="10960751" cy="486597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nl-NL" sz="1700" b="1" dirty="0">
                <a:latin typeface="Calibri"/>
                <a:cs typeface="Calibri"/>
              </a:rPr>
              <a:t>Smernice projekta COSTAID na spletni strani </a:t>
            </a:r>
            <a:r>
              <a:rPr lang="nl-NL" sz="1700" b="1" u="sng" dirty="0">
                <a:solidFill>
                  <a:srgbClr val="0563C1"/>
                </a:solidFill>
                <a:latin typeface="Calibri"/>
                <a:cs typeface="Calibri"/>
                <a:hlinkClick r:id="rId3"/>
              </a:rPr>
              <a:t>costaid.eu, </a:t>
            </a:r>
            <a:r>
              <a:rPr lang="nl-NL" sz="1700" b="1" dirty="0">
                <a:latin typeface="Calibri"/>
                <a:cs typeface="Calibri"/>
              </a:rPr>
              <a:t>na katerih temeljijo ti diapozitivi.</a:t>
            </a:r>
          </a:p>
          <a:p>
            <a:pPr>
              <a:spcBef>
                <a:spcPts val="0"/>
              </a:spcBef>
              <a:spcAft>
                <a:spcPts val="0"/>
              </a:spcAft>
            </a:pPr>
            <a:endParaRPr lang="nl-NL" sz="1700" dirty="0">
              <a:latin typeface="Calibri"/>
              <a:cs typeface="Calibri"/>
            </a:endParaRPr>
          </a:p>
          <a:p>
            <a:pPr>
              <a:spcBef>
                <a:spcPts val="0"/>
              </a:spcBef>
              <a:spcAft>
                <a:spcPts val="0"/>
              </a:spcAft>
            </a:pPr>
            <a:r>
              <a:rPr lang="nl-NL" sz="1700" dirty="0">
                <a:latin typeface="Calibri"/>
                <a:cs typeface="Calibri"/>
              </a:rPr>
              <a:t>Engdahl, E. in Lidskog, R. (2012). Tveganje, komunikacija in zaupanje: Na poti k čustvenemu razumevanju zaupanja. </a:t>
            </a:r>
            <a:r>
              <a:rPr lang="nl-NL" sz="1700" i="1" dirty="0">
                <a:latin typeface="Calibri"/>
                <a:cs typeface="Calibri"/>
              </a:rPr>
              <a:t>Public Understanding of Science</a:t>
            </a:r>
            <a:r>
              <a:rPr lang="nl-NL" sz="1700" dirty="0">
                <a:latin typeface="Calibri"/>
                <a:cs typeface="Calibri"/>
              </a:rPr>
              <a:t>, </a:t>
            </a:r>
            <a:r>
              <a:rPr lang="nl-NL" sz="1700" i="1" dirty="0">
                <a:latin typeface="Calibri"/>
                <a:cs typeface="Calibri"/>
              </a:rPr>
              <a:t>23</a:t>
            </a:r>
            <a:r>
              <a:rPr lang="nl-NL" sz="1700" dirty="0">
                <a:latin typeface="Calibri"/>
                <a:cs typeface="Calibri"/>
              </a:rPr>
              <a:t>(6), 703-717. </a:t>
            </a:r>
            <a:r>
              <a:rPr lang="nl-NL" sz="1700" dirty="0">
                <a:latin typeface="Calibri"/>
                <a:cs typeface="Calibri"/>
                <a:hlinkClick r:id="rId4"/>
              </a:rPr>
              <a:t>https://</a:t>
            </a:r>
            <a:r>
              <a:rPr lang="nl-NL" sz="1700" dirty="0" smtClean="0">
                <a:latin typeface="Calibri"/>
                <a:cs typeface="Calibri"/>
                <a:hlinkClick r:id="rId4"/>
              </a:rPr>
              <a:t>doi.</a:t>
            </a:r>
            <a:r>
              <a:rPr lang="nl-NL" sz="1700" dirty="0" smtClean="0">
                <a:solidFill>
                  <a:srgbClr val="0563C1"/>
                </a:solidFill>
                <a:latin typeface="Calibri"/>
                <a:cs typeface="Calibri"/>
                <a:hlinkClick r:id="rId4"/>
              </a:rPr>
              <a:t>org/10.1177/0963662512460953</a:t>
            </a:r>
            <a:r>
              <a:rPr lang="nl-NL" sz="1700" dirty="0" smtClean="0">
                <a:solidFill>
                  <a:srgbClr val="0563C1"/>
                </a:solidFill>
                <a:latin typeface="Calibri"/>
                <a:cs typeface="Calibri"/>
              </a:rPr>
              <a:t> </a:t>
            </a:r>
            <a:endParaRPr lang="nl-NL" sz="1700" dirty="0">
              <a:solidFill>
                <a:srgbClr val="000000"/>
              </a:solidFill>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r>
              <a:rPr lang="nl-NL" sz="1700" dirty="0">
                <a:solidFill>
                  <a:srgbClr val="000000"/>
                </a:solidFill>
                <a:latin typeface="Calibri"/>
                <a:cs typeface="Calibri"/>
              </a:rPr>
              <a:t>Gibson, C. B. in Cohen, S. G. (2003). Virtualne skupine, ki delujejo : ustvarjanje pogojev za učinkovitost virtualnih skupin. In </a:t>
            </a:r>
            <a:r>
              <a:rPr lang="nl-NL" sz="1700" i="1" dirty="0">
                <a:solidFill>
                  <a:srgbClr val="000000"/>
                </a:solidFill>
                <a:latin typeface="Calibri"/>
                <a:cs typeface="Calibri"/>
              </a:rPr>
              <a:t>Jossey-Bass eBooks. </a:t>
            </a:r>
            <a:r>
              <a:rPr lang="nl-NL" sz="1700" dirty="0">
                <a:solidFill>
                  <a:srgbClr val="000000"/>
                </a:solidFill>
                <a:latin typeface="Calibri"/>
                <a:cs typeface="Calibri"/>
                <a:hlinkClick r:id="rId5"/>
              </a:rPr>
              <a:t>https://</a:t>
            </a:r>
            <a:r>
              <a:rPr lang="nl-NL" sz="1700" dirty="0" smtClean="0">
                <a:solidFill>
                  <a:srgbClr val="000000"/>
                </a:solidFill>
                <a:latin typeface="Calibri"/>
                <a:cs typeface="Calibri"/>
                <a:hlinkClick r:id="rId5"/>
              </a:rPr>
              <a:t>ci.</a:t>
            </a:r>
            <a:r>
              <a:rPr lang="nl-NL" sz="1700" dirty="0" smtClean="0">
                <a:solidFill>
                  <a:srgbClr val="0563C1"/>
                </a:solidFill>
                <a:latin typeface="Calibri"/>
                <a:cs typeface="Calibri"/>
                <a:hlinkClick r:id="rId5"/>
              </a:rPr>
              <a:t>nii.ac.jp/ncid/BA62890363</a:t>
            </a:r>
            <a:r>
              <a:rPr lang="nl-NL" sz="1700" dirty="0" smtClean="0">
                <a:solidFill>
                  <a:srgbClr val="0563C1"/>
                </a:solidFill>
                <a:latin typeface="Calibri"/>
                <a:cs typeface="Calibri"/>
              </a:rPr>
              <a:t> </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a:latin typeface="Calibri"/>
                <a:cs typeface="Calibri"/>
              </a:rPr>
              <a:t>Jamison, I. (2017). Osnove dialoga: (Osnove dialoga): Smernice in dejavnosti za poučevanje in izvajanje dialoga z mladimi. In </a:t>
            </a:r>
            <a:r>
              <a:rPr lang="nl-NL" sz="1700" i="1" dirty="0">
                <a:latin typeface="Calibri"/>
                <a:cs typeface="Calibri"/>
              </a:rPr>
              <a:t>Tony Blair Institute for Global Change (Inštitut Tonyja Blaira za globalne spremembe)</a:t>
            </a:r>
            <a:r>
              <a:rPr lang="nl-NL" sz="1700" dirty="0">
                <a:latin typeface="Calibri"/>
                <a:cs typeface="Calibri"/>
              </a:rPr>
              <a:t>. Tony Blair Institute of Global Change. </a:t>
            </a:r>
            <a:r>
              <a:rPr lang="nl-NL" sz="1700" dirty="0">
                <a:solidFill>
                  <a:srgbClr val="0563C1"/>
                </a:solidFill>
                <a:latin typeface="Calibri"/>
                <a:cs typeface="Calibri"/>
                <a:hlinkClick r:id="rId6"/>
              </a:rPr>
              <a:t>https://www.institute.global/insights/public-services/essentials-dialogue</a:t>
            </a:r>
            <a:endParaRPr lang="nl-NL" sz="1700" dirty="0">
              <a:solidFill>
                <a:srgbClr val="0563C1"/>
              </a:solidFill>
              <a:latin typeface="Calibri"/>
              <a:cs typeface="Calibri"/>
            </a:endParaRPr>
          </a:p>
          <a:p>
            <a:pPr>
              <a:spcBef>
                <a:spcPts val="0"/>
              </a:spcBef>
              <a:spcAft>
                <a:spcPts val="0"/>
              </a:spcAft>
            </a:pPr>
            <a:endParaRPr lang="nl-NL" sz="1200" dirty="0">
              <a:solidFill>
                <a:srgbClr val="0563C1"/>
              </a:solidFill>
              <a:latin typeface="Times New Roman"/>
              <a:cs typeface="Times New Roman"/>
            </a:endParaRPr>
          </a:p>
          <a:p>
            <a:pPr>
              <a:spcBef>
                <a:spcPts val="0"/>
              </a:spcBef>
              <a:spcAft>
                <a:spcPts val="0"/>
              </a:spcAft>
            </a:pPr>
            <a:r>
              <a:rPr lang="nl-NL" sz="1700" dirty="0">
                <a:latin typeface="Calibri"/>
                <a:cs typeface="Times New Roman"/>
              </a:rPr>
              <a:t>Jones, A., &amp; Draper, S. (n.d.). </a:t>
            </a:r>
            <a:r>
              <a:rPr lang="nl-NL" sz="1700" i="1" dirty="0">
                <a:latin typeface="Calibri"/>
                <a:cs typeface="Times New Roman"/>
              </a:rPr>
              <a:t>Helpsheet Giblin Eunson Library: Intercultural Communication 2 [Prispevek na spletnem forumu]</a:t>
            </a:r>
            <a:r>
              <a:rPr lang="nl-NL" sz="1700" dirty="0">
                <a:latin typeface="Calibri"/>
                <a:cs typeface="Times New Roman"/>
              </a:rPr>
              <a:t>. Univerza v Melbournu: Faculty of Business &amp; Economics. </a:t>
            </a:r>
            <a:r>
              <a:rPr lang="nl-NL" sz="1700" dirty="0">
                <a:latin typeface="Calibri"/>
                <a:cs typeface="Times New Roman"/>
                <a:hlinkClick r:id="rId7"/>
              </a:rPr>
              <a:t>https://library.</a:t>
            </a:r>
            <a:r>
              <a:rPr lang="nl-NL" sz="1700" dirty="0">
                <a:solidFill>
                  <a:srgbClr val="0563C1"/>
                </a:solidFill>
                <a:latin typeface="Calibri"/>
                <a:cs typeface="Times New Roman"/>
                <a:hlinkClick r:id="rId7"/>
              </a:rPr>
              <a:t>unimelb.edu.au/__</a:t>
            </a:r>
            <a:r>
              <a:rPr lang="nl-NL" sz="1700" dirty="0" smtClean="0">
                <a:solidFill>
                  <a:srgbClr val="0563C1"/>
                </a:solidFill>
                <a:latin typeface="Calibri"/>
                <a:cs typeface="Times New Roman"/>
                <a:hlinkClick r:id="rId7"/>
              </a:rPr>
              <a:t>data/assets/pdf_file/0003/1924095/Intercultural_Communication2.pdf</a:t>
            </a:r>
            <a:r>
              <a:rPr lang="nl-NL" sz="1700" dirty="0" smtClean="0">
                <a:solidFill>
                  <a:srgbClr val="0563C1"/>
                </a:solidFill>
                <a:latin typeface="Calibri"/>
                <a:cs typeface="Times New Roman"/>
              </a:rPr>
              <a:t> </a:t>
            </a:r>
            <a:endParaRPr lang="nl-NL" sz="1700" dirty="0">
              <a:solidFill>
                <a:srgbClr val="0563C1"/>
              </a:solidFill>
              <a:latin typeface="Calibri"/>
              <a:cs typeface="Calibri"/>
            </a:endParaRPr>
          </a:p>
          <a:p>
            <a:pPr>
              <a:spcBef>
                <a:spcPts val="0"/>
              </a:spcBef>
              <a:spcAft>
                <a:spcPts val="0"/>
              </a:spcAft>
            </a:pPr>
            <a:endParaRPr lang="nl-NL" sz="1700" dirty="0">
              <a:solidFill>
                <a:srgbClr val="0563C1"/>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563C1"/>
              </a:solidFill>
              <a:latin typeface="Calibri"/>
              <a:cs typeface="Times New Roman"/>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B71A2-9E47-9AAE-A891-497422DEDDC0}"/>
              </a:ext>
            </a:extLst>
          </p:cNvPr>
          <p:cNvSpPr>
            <a:spLocks noGrp="1"/>
          </p:cNvSpPr>
          <p:nvPr>
            <p:ph type="title"/>
          </p:nvPr>
        </p:nvSpPr>
        <p:spPr/>
        <p:txBody>
          <a:bodyPr/>
          <a:lstStyle/>
          <a:p>
            <a:r>
              <a:rPr lang="nl-NL" err="1">
                <a:ea typeface="Adobe Gothic Std B"/>
                <a:cs typeface="Calibri"/>
              </a:rPr>
              <a:t>Reference in nadaljnje </a:t>
            </a:r>
            <a:r>
              <a:rPr lang="nl-NL">
                <a:ea typeface="Adobe Gothic Std B"/>
                <a:cs typeface="Calibri"/>
              </a:rPr>
              <a:t>branje (2/2)</a:t>
            </a:r>
            <a:endParaRPr lang="nl-NL"/>
          </a:p>
        </p:txBody>
      </p:sp>
      <p:sp>
        <p:nvSpPr>
          <p:cNvPr id="3" name="Tijdelijke aanduiding voor inhoud 2">
            <a:extLst>
              <a:ext uri="{FF2B5EF4-FFF2-40B4-BE49-F238E27FC236}">
                <a16:creationId xmlns:a16="http://schemas.microsoft.com/office/drawing/2014/main" id="{28D57666-4ECE-CAD6-C1E0-EA42B2C09B01}"/>
              </a:ext>
            </a:extLst>
          </p:cNvPr>
          <p:cNvSpPr>
            <a:spLocks noGrp="1"/>
          </p:cNvSpPr>
          <p:nvPr>
            <p:ph idx="1"/>
          </p:nvPr>
        </p:nvSpPr>
        <p:spPr>
          <a:xfrm>
            <a:off x="557999" y="1799999"/>
            <a:ext cx="10960751" cy="4865977"/>
          </a:xfrm>
        </p:spPr>
        <p:txBody>
          <a:bodyPr vert="horz" lIns="91440" tIns="45720" rIns="91440" bIns="45720" rtlCol="0" anchor="t">
            <a:normAutofit/>
          </a:bodyPr>
          <a:lstStyle/>
          <a:p>
            <a:pPr>
              <a:spcBef>
                <a:spcPts val="0"/>
              </a:spcBef>
              <a:spcAft>
                <a:spcPts val="0"/>
              </a:spcAft>
            </a:pPr>
            <a:r>
              <a:rPr lang="nl-NL" sz="1700" dirty="0" err="1">
                <a:latin typeface="Calibri"/>
                <a:cs typeface="Calibri"/>
              </a:rPr>
              <a:t>Renn</a:t>
            </a:r>
            <a:r>
              <a:rPr lang="nl-NL" sz="1700" dirty="0">
                <a:latin typeface="Calibri"/>
                <a:cs typeface="Calibri"/>
              </a:rPr>
              <a:t>, O. in </a:t>
            </a:r>
            <a:r>
              <a:rPr lang="nl-NL" sz="1700" dirty="0" err="1">
                <a:latin typeface="Calibri"/>
                <a:cs typeface="Calibri"/>
              </a:rPr>
              <a:t>Levine, </a:t>
            </a:r>
            <a:r>
              <a:rPr lang="nl-NL" sz="1700" dirty="0">
                <a:latin typeface="Calibri"/>
                <a:cs typeface="Calibri"/>
              </a:rPr>
              <a:t>D. (1991). </a:t>
            </a:r>
            <a:r>
              <a:rPr lang="nl-NL" sz="1700" dirty="0" err="1">
                <a:latin typeface="Calibri"/>
                <a:cs typeface="Calibri"/>
              </a:rPr>
              <a:t>Verodostojnost in </a:t>
            </a:r>
            <a:r>
              <a:rPr lang="nl-NL" sz="1700" dirty="0">
                <a:latin typeface="Calibri"/>
                <a:cs typeface="Calibri"/>
              </a:rPr>
              <a:t>zaupanje v </a:t>
            </a:r>
            <a:r>
              <a:rPr lang="nl-NL" sz="1700" dirty="0" err="1">
                <a:latin typeface="Calibri"/>
                <a:cs typeface="Calibri"/>
              </a:rPr>
              <a:t>komuniciranju o </a:t>
            </a:r>
            <a:r>
              <a:rPr lang="nl-NL" sz="1700" dirty="0">
                <a:latin typeface="Calibri"/>
                <a:cs typeface="Calibri"/>
              </a:rPr>
              <a:t>tveganjih. In </a:t>
            </a:r>
            <a:r>
              <a:rPr lang="nl-NL" sz="1700" i="1" dirty="0">
                <a:latin typeface="Calibri"/>
                <a:cs typeface="Calibri"/>
              </a:rPr>
              <a:t>Springer </a:t>
            </a:r>
            <a:r>
              <a:rPr lang="nl-NL" sz="1700" i="1" dirty="0" err="1">
                <a:latin typeface="Calibri"/>
                <a:cs typeface="Calibri"/>
              </a:rPr>
              <a:t>eBooks </a:t>
            </a:r>
            <a:r>
              <a:rPr lang="nl-NL" sz="1700" dirty="0">
                <a:latin typeface="Calibri"/>
                <a:cs typeface="Calibri"/>
              </a:rPr>
              <a:t>(str. 175-217). </a:t>
            </a:r>
            <a:r>
              <a:rPr lang="nl-NL" sz="1700" dirty="0">
                <a:latin typeface="Calibri"/>
                <a:cs typeface="Calibri"/>
                <a:hlinkClick r:id="rId3"/>
              </a:rPr>
              <a:t>https://</a:t>
            </a:r>
            <a:r>
              <a:rPr lang="nl-NL" sz="1700" dirty="0" smtClean="0">
                <a:latin typeface="Calibri"/>
                <a:cs typeface="Calibri"/>
                <a:hlinkClick r:id="rId3"/>
              </a:rPr>
              <a:t>doi.</a:t>
            </a:r>
            <a:r>
              <a:rPr lang="nl-NL" sz="1700" u="sng" dirty="0" smtClean="0">
                <a:solidFill>
                  <a:srgbClr val="0563C1"/>
                </a:solidFill>
                <a:latin typeface="Calibri"/>
                <a:cs typeface="Calibri"/>
                <a:hlinkClick r:id="rId3"/>
              </a:rPr>
              <a:t>org/10.1007/978-94-009-1952-5_10</a:t>
            </a:r>
            <a:r>
              <a:rPr lang="nl-NL" sz="1700" u="sng" dirty="0" smtClean="0">
                <a:solidFill>
                  <a:srgbClr val="0563C1"/>
                </a:solidFill>
                <a:latin typeface="Calibri"/>
                <a:cs typeface="Calibri"/>
              </a:rPr>
              <a:t> </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err="1">
                <a:latin typeface="Calibri"/>
                <a:cs typeface="Calibri"/>
              </a:rPr>
              <a:t>Roca</a:t>
            </a:r>
            <a:r>
              <a:rPr lang="nl-NL" sz="1700" dirty="0">
                <a:latin typeface="Calibri"/>
                <a:cs typeface="Calibri"/>
              </a:rPr>
              <a:t>, E., </a:t>
            </a:r>
            <a:r>
              <a:rPr lang="nl-NL" sz="1700" dirty="0" err="1">
                <a:latin typeface="Calibri"/>
                <a:cs typeface="Calibri"/>
              </a:rPr>
              <a:t>Meridio</a:t>
            </a:r>
            <a:r>
              <a:rPr lang="nl-NL" sz="1700" dirty="0">
                <a:latin typeface="Calibri"/>
                <a:cs typeface="Calibri"/>
              </a:rPr>
              <a:t>, G., Gómez, A. in </a:t>
            </a:r>
            <a:r>
              <a:rPr lang="nl-NL" sz="1700" dirty="0" err="1">
                <a:latin typeface="Calibri"/>
                <a:cs typeface="Calibri"/>
              </a:rPr>
              <a:t>Rodríguez-Oramas</a:t>
            </a:r>
            <a:r>
              <a:rPr lang="nl-NL" sz="1700" dirty="0">
                <a:latin typeface="Calibri"/>
                <a:cs typeface="Calibri"/>
              </a:rPr>
              <a:t>, A. (2022). </a:t>
            </a:r>
            <a:r>
              <a:rPr lang="nl-NL" sz="1700" dirty="0" err="1">
                <a:latin typeface="Calibri"/>
                <a:cs typeface="Calibri"/>
              </a:rPr>
              <a:t>Egalitarni dialog bogati tako družbeni </a:t>
            </a:r>
            <a:r>
              <a:rPr lang="nl-NL" sz="1700" dirty="0">
                <a:latin typeface="Calibri"/>
                <a:cs typeface="Calibri"/>
              </a:rPr>
              <a:t>vpliv </a:t>
            </a:r>
            <a:r>
              <a:rPr lang="nl-NL" sz="1700" dirty="0" err="1">
                <a:latin typeface="Calibri"/>
                <a:cs typeface="Calibri"/>
              </a:rPr>
              <a:t>kot </a:t>
            </a:r>
            <a:r>
              <a:rPr lang="nl-NL" sz="1700" dirty="0">
                <a:latin typeface="Calibri"/>
                <a:cs typeface="Calibri"/>
              </a:rPr>
              <a:t>raziskovalne </a:t>
            </a:r>
            <a:r>
              <a:rPr lang="nl-NL" sz="1700" dirty="0" err="1">
                <a:latin typeface="Calibri"/>
                <a:cs typeface="Calibri"/>
              </a:rPr>
              <a:t>metodologije</a:t>
            </a:r>
            <a:r>
              <a:rPr lang="nl-NL" sz="1700" dirty="0">
                <a:latin typeface="Calibri"/>
                <a:cs typeface="Calibri"/>
              </a:rPr>
              <a:t>. </a:t>
            </a:r>
            <a:r>
              <a:rPr lang="nl-NL" sz="1700" i="1" dirty="0">
                <a:latin typeface="Calibri"/>
                <a:cs typeface="Calibri"/>
              </a:rPr>
              <a:t>International Journal of </a:t>
            </a:r>
            <a:r>
              <a:rPr lang="nl-NL" sz="1700" i="1" dirty="0" err="1">
                <a:latin typeface="Calibri"/>
                <a:cs typeface="Calibri"/>
              </a:rPr>
              <a:t>Qualitative Methods</a:t>
            </a:r>
            <a:r>
              <a:rPr lang="nl-NL" sz="1700" dirty="0">
                <a:latin typeface="Calibri"/>
                <a:cs typeface="Calibri"/>
              </a:rPr>
              <a:t>, </a:t>
            </a:r>
            <a:r>
              <a:rPr lang="nl-NL" sz="1700" i="1" dirty="0">
                <a:latin typeface="Calibri"/>
                <a:cs typeface="Calibri"/>
              </a:rPr>
              <a:t>21</a:t>
            </a:r>
            <a:r>
              <a:rPr lang="nl-NL" sz="1700" dirty="0">
                <a:latin typeface="Calibri"/>
                <a:cs typeface="Calibri"/>
              </a:rPr>
              <a:t>, 160940692210744. </a:t>
            </a:r>
            <a:r>
              <a:rPr lang="nl-NL" sz="1700" u="sng" dirty="0">
                <a:solidFill>
                  <a:srgbClr val="0563C1"/>
                </a:solidFill>
                <a:latin typeface="Calibri"/>
                <a:cs typeface="Calibri"/>
                <a:hlinkClick r:id="rId4"/>
              </a:rPr>
              <a:t>https://doi.org/10.1177/16094069221074442</a:t>
            </a:r>
            <a:endParaRPr lang="nl-NL" sz="1700" dirty="0">
              <a:latin typeface="Calibri"/>
              <a:cs typeface="Times New Roman"/>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Thomas, A., </a:t>
            </a:r>
            <a:r>
              <a:rPr lang="nl-NL" sz="1700" dirty="0" err="1">
                <a:latin typeface="Calibri"/>
                <a:cs typeface="Times New Roman"/>
              </a:rPr>
              <a:t>Kinast</a:t>
            </a:r>
            <a:r>
              <a:rPr lang="nl-NL" sz="1700" dirty="0">
                <a:latin typeface="Calibri"/>
                <a:cs typeface="Times New Roman"/>
              </a:rPr>
              <a:t>, E. in </a:t>
            </a:r>
            <a:r>
              <a:rPr lang="nl-NL" sz="1700" dirty="0" err="1">
                <a:latin typeface="Calibri"/>
                <a:cs typeface="Times New Roman"/>
              </a:rPr>
              <a:t>Schroll-Machl</a:t>
            </a:r>
            <a:r>
              <a:rPr lang="nl-NL" sz="1700" dirty="0">
                <a:latin typeface="Calibri"/>
                <a:cs typeface="Times New Roman"/>
              </a:rPr>
              <a:t>, S. (2010). </a:t>
            </a:r>
            <a:r>
              <a:rPr lang="nl-NL" sz="1700" i="1" dirty="0" err="1">
                <a:latin typeface="Calibri"/>
                <a:cs typeface="Times New Roman"/>
              </a:rPr>
              <a:t>Handbook </a:t>
            </a:r>
            <a:r>
              <a:rPr lang="nl-NL" sz="1700" i="1" dirty="0">
                <a:latin typeface="Calibri"/>
                <a:cs typeface="Times New Roman"/>
              </a:rPr>
              <a:t>of </a:t>
            </a:r>
            <a:r>
              <a:rPr lang="nl-NL" sz="1700" i="1" dirty="0" err="1">
                <a:latin typeface="Calibri"/>
                <a:cs typeface="Times New Roman"/>
              </a:rPr>
              <a:t>Intercultural </a:t>
            </a:r>
            <a:r>
              <a:rPr lang="nl-NL" sz="1700" i="1" dirty="0">
                <a:latin typeface="Calibri"/>
                <a:cs typeface="Times New Roman"/>
              </a:rPr>
              <a:t>Communication </a:t>
            </a:r>
            <a:r>
              <a:rPr lang="nl-NL" sz="1700" i="1" dirty="0" err="1">
                <a:latin typeface="Calibri"/>
                <a:cs typeface="Times New Roman"/>
              </a:rPr>
              <a:t>and </a:t>
            </a:r>
            <a:r>
              <a:rPr lang="nl-NL" sz="1700" i="1" dirty="0">
                <a:latin typeface="Calibri"/>
                <a:cs typeface="Times New Roman"/>
              </a:rPr>
              <a:t>Cooperation. </a:t>
            </a:r>
            <a:r>
              <a:rPr lang="nl-NL" sz="1700" dirty="0">
                <a:latin typeface="Calibri"/>
                <a:cs typeface="Times New Roman"/>
                <a:hlinkClick r:id="rId5"/>
              </a:rPr>
              <a:t>https://</a:t>
            </a:r>
            <a:r>
              <a:rPr lang="nl-NL" sz="1700" dirty="0" smtClean="0">
                <a:latin typeface="Calibri"/>
                <a:cs typeface="Times New Roman"/>
                <a:hlinkClick r:id="rId5"/>
              </a:rPr>
              <a:t>doi.</a:t>
            </a:r>
            <a:r>
              <a:rPr lang="nl-NL" sz="1700" dirty="0" smtClean="0">
                <a:solidFill>
                  <a:srgbClr val="0563C1"/>
                </a:solidFill>
                <a:latin typeface="Calibri"/>
                <a:cs typeface="Times New Roman"/>
                <a:hlinkClick r:id="rId5"/>
              </a:rPr>
              <a:t>org/10.13109/9783666403279</a:t>
            </a:r>
            <a:r>
              <a:rPr lang="nl-NL" sz="1700" dirty="0" smtClean="0">
                <a:solidFill>
                  <a:srgbClr val="0563C1"/>
                </a:solidFill>
                <a:latin typeface="Calibri"/>
                <a:cs typeface="Times New Roman"/>
              </a:rPr>
              <a:t> </a:t>
            </a:r>
            <a:endParaRPr lang="nl-NL" sz="1700" dirty="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Unesco. (2016). </a:t>
            </a:r>
            <a:r>
              <a:rPr lang="nl-NL" sz="1700" i="1" dirty="0">
                <a:latin typeface="Calibri"/>
                <a:cs typeface="Times New Roman"/>
              </a:rPr>
              <a:t>Priročnik za učitelje o preprečevanju nasilnega ekstremizma</a:t>
            </a:r>
            <a:r>
              <a:rPr lang="nl-NL" sz="1700" dirty="0">
                <a:latin typeface="Calibri"/>
                <a:cs typeface="Times New Roman"/>
              </a:rPr>
              <a:t>. Organizacija Združenih narodov za izobraževanje, znanost in kulturo. </a:t>
            </a:r>
            <a:r>
              <a:rPr lang="nl-NL" sz="1700" dirty="0">
                <a:solidFill>
                  <a:srgbClr val="0563C1"/>
                </a:solidFill>
                <a:latin typeface="Calibri"/>
                <a:cs typeface="Times New Roman"/>
                <a:hlinkClick r:id="rId6"/>
              </a:rPr>
              <a:t>https://doi.org/10.54675/xrjk7971</a:t>
            </a:r>
            <a:endParaRPr lang="nl-NL" sz="1700" dirty="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Walton, D. (2010). Dialoški model prepričanja. </a:t>
            </a:r>
            <a:r>
              <a:rPr lang="nl-NL" sz="1700" i="1" dirty="0">
                <a:latin typeface="Calibri"/>
                <a:cs typeface="Times New Roman"/>
              </a:rPr>
              <a:t>Argument &amp; Computation</a:t>
            </a:r>
            <a:r>
              <a:rPr lang="nl-NL" sz="1700" dirty="0">
                <a:latin typeface="Calibri"/>
                <a:cs typeface="Times New Roman"/>
              </a:rPr>
              <a:t>, </a:t>
            </a:r>
            <a:r>
              <a:rPr lang="nl-NL" sz="1700" i="1" dirty="0">
                <a:latin typeface="Calibri"/>
                <a:cs typeface="Times New Roman"/>
              </a:rPr>
              <a:t>1</a:t>
            </a:r>
            <a:r>
              <a:rPr lang="nl-NL" sz="1700" dirty="0">
                <a:latin typeface="Calibri"/>
                <a:cs typeface="Times New Roman"/>
              </a:rPr>
              <a:t>(1), 23-46. </a:t>
            </a:r>
            <a:r>
              <a:rPr lang="nl-NL" sz="1700" dirty="0">
                <a:latin typeface="Calibri"/>
                <a:cs typeface="Times New Roman"/>
                <a:hlinkClick r:id="rId7"/>
              </a:rPr>
              <a:t>https://doi.org/10.1080/19462160903494576</a:t>
            </a:r>
            <a:endParaRPr lang="nl-NL" sz="1700" dirty="0">
              <a:latin typeface="Calibri"/>
              <a:cs typeface="Calibri"/>
            </a:endParaRPr>
          </a:p>
        </p:txBody>
      </p:sp>
    </p:spTree>
    <p:extLst>
      <p:ext uri="{BB962C8B-B14F-4D97-AF65-F5344CB8AC3E}">
        <p14:creationId xmlns:p14="http://schemas.microsoft.com/office/powerpoint/2010/main" val="239191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Moduli</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592468238"/>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2017778112"/>
              </p:ext>
            </p:extLst>
          </p:nvPr>
        </p:nvGraphicFramePr>
        <p:xfrm>
          <a:off x="6334272" y="1667420"/>
          <a:ext cx="4961817" cy="4527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Čestitamo!</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Zaključili ste ta del</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Evropske unije ali Izvajalske agencije za izobraževanje in kulturo (EACEA). </a:t>
            </a:r>
            <a:r>
              <a:rPr lang="en-US" sz="1100" b="0" i="0">
                <a:latin typeface="+mj-lt"/>
              </a:rPr>
              <a:t>Niti Evropska unija niti EACEA ne moreta biti odgovorna zanje.</a:t>
            </a:r>
            <a:endParaRPr lang="en-US" sz="110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sz="2200" b="1"/>
              <a:t>Cilji</a:t>
            </a:r>
            <a:endParaRPr lang="el-GR"/>
          </a:p>
        </p:txBody>
      </p:sp>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36451" y="2509520"/>
            <a:ext cx="7872768" cy="3496146"/>
          </a:xfrm>
        </p:spPr>
        <p:txBody>
          <a:bodyPr vert="horz" lIns="91440" tIns="45720" rIns="91440" bIns="45720" rtlCol="0" anchor="t">
            <a:normAutofit/>
          </a:bodyPr>
          <a:lstStyle/>
          <a:p>
            <a:pPr>
              <a:buClr>
                <a:srgbClr val="95C11F"/>
              </a:buClr>
            </a:pPr>
            <a:r>
              <a:rPr lang="en-GB" dirty="0" err="1" smtClean="0"/>
              <a:t>ustvariti</a:t>
            </a:r>
            <a:r>
              <a:rPr lang="en-GB" dirty="0" smtClean="0"/>
              <a:t> </a:t>
            </a:r>
            <a:r>
              <a:rPr lang="en-GB" dirty="0"/>
              <a:t>razumevanje, zakaj je dialog pomemben, tako na splošno kot v kontekstu spopadanja z napačnimi informacijami.</a:t>
            </a:r>
            <a:endParaRPr lang="en-GB" dirty="0">
              <a:ea typeface="Calibri"/>
              <a:cs typeface="Calibri"/>
            </a:endParaRPr>
          </a:p>
          <a:p>
            <a:pPr>
              <a:buClr>
                <a:srgbClr val="95C11F"/>
              </a:buClr>
            </a:pPr>
            <a:r>
              <a:rPr lang="en-GB" dirty="0"/>
              <a:t>Razložiti pomembne temelje dialoga</a:t>
            </a:r>
            <a:endParaRPr lang="en-GB" dirty="0">
              <a:cs typeface="Calibri"/>
            </a:endParaRPr>
          </a:p>
          <a:p>
            <a:pPr>
              <a:buClr>
                <a:srgbClr val="95C11F"/>
              </a:buClr>
            </a:pPr>
            <a:r>
              <a:rPr lang="en-GB" dirty="0"/>
              <a:t>Pridobivanje spretnosti za vzpostavitev učinkovitega dialoga</a:t>
            </a:r>
          </a:p>
          <a:p>
            <a:pPr>
              <a:buClr>
                <a:srgbClr val="95C11F"/>
              </a:buClr>
            </a:pPr>
            <a:r>
              <a:rPr lang="en-GB" dirty="0"/>
              <a:t>razjasnitev težav v medkulturni komunikaciji</a:t>
            </a:r>
            <a:endParaRPr lang="en-GB" dirty="0">
              <a:cs typeface="Calibri"/>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lk 16">
            <a:extLst>
              <a:ext uri="{FF2B5EF4-FFF2-40B4-BE49-F238E27FC236}">
                <a16:creationId xmlns:a16="http://schemas.microsoft.com/office/drawing/2014/main" id="{10901C1E-E356-FC6B-133D-D8F4EF32C221}"/>
              </a:ext>
            </a:extLst>
          </p:cNvPr>
          <p:cNvSpPr/>
          <p:nvPr/>
        </p:nvSpPr>
        <p:spPr>
          <a:xfrm>
            <a:off x="7721536" y="706812"/>
            <a:ext cx="4306372" cy="315615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Lettertype, Houten blok, Rechthoek&#10;&#10;Automatisch gegenereerde beschrijving">
            <a:extLst>
              <a:ext uri="{FF2B5EF4-FFF2-40B4-BE49-F238E27FC236}">
                <a16:creationId xmlns:a16="http://schemas.microsoft.com/office/drawing/2014/main" id="{EBC6C1D7-1DE0-BFBF-405F-CF0016C1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1" y="4142409"/>
            <a:ext cx="4599269" cy="240348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err="1"/>
              <a:t>Preprečevanje </a:t>
            </a:r>
            <a:r>
              <a:rPr lang="nl-NL"/>
              <a:t>prepričanja o informacijski motnji</a:t>
            </a:r>
            <a:endParaRPr lang="en-US"/>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99999"/>
            <a:ext cx="6861753" cy="4865977"/>
          </a:xfrm>
        </p:spPr>
        <p:txBody>
          <a:bodyPr vert="horz" lIns="91440" tIns="45720" rIns="91440" bIns="45720" rtlCol="0" anchor="t">
            <a:normAutofit/>
          </a:bodyPr>
          <a:lstStyle/>
          <a:p>
            <a:pPr marL="0" indent="0">
              <a:lnSpc>
                <a:spcPct val="120000"/>
              </a:lnSpc>
              <a:buNone/>
            </a:pPr>
            <a:r>
              <a:rPr lang="en-GB" sz="2100" dirty="0">
                <a:solidFill>
                  <a:srgbClr val="333333"/>
                </a:solidFill>
              </a:rPr>
              <a:t>V nekaterih primerih se lahko izkaže, da je boj proti prepričanju o informacijski motnji izziv, saj so </a:t>
            </a:r>
            <a:r>
              <a:rPr lang="en-GB" sz="2100" b="1" dirty="0">
                <a:solidFill>
                  <a:srgbClr val="333333"/>
                </a:solidFill>
              </a:rPr>
              <a:t>prepričanja </a:t>
            </a:r>
            <a:r>
              <a:rPr lang="en-GB" sz="2100" dirty="0">
                <a:solidFill>
                  <a:srgbClr val="333333"/>
                </a:solidFill>
              </a:rPr>
              <a:t>po definiciji stabilne ideje, ki </a:t>
            </a:r>
            <a:r>
              <a:rPr lang="en-GB" sz="2100" b="1" dirty="0">
                <a:solidFill>
                  <a:srgbClr val="333333"/>
                </a:solidFill>
              </a:rPr>
              <a:t>se ne spreminjajo zlahka</a:t>
            </a:r>
            <a:r>
              <a:rPr lang="en-GB" sz="2100" dirty="0">
                <a:solidFill>
                  <a:srgbClr val="333333"/>
                </a:solidFill>
              </a:rPr>
              <a:t>. To se lahko razlikuje glede na posameznika in prepričanje, odvisno od moči prepričanja. </a:t>
            </a:r>
            <a:endParaRPr lang="en-GB" sz="2100" dirty="0">
              <a:solidFill>
                <a:srgbClr val="333333"/>
              </a:solidFill>
              <a:cs typeface="Calibri" panose="020F0502020204030204"/>
            </a:endParaRPr>
          </a:p>
          <a:p>
            <a:pPr marL="0" indent="0">
              <a:lnSpc>
                <a:spcPct val="120000"/>
              </a:lnSpc>
              <a:buNone/>
            </a:pPr>
            <a:r>
              <a:rPr lang="en-GB" sz="2100" dirty="0">
                <a:solidFill>
                  <a:srgbClr val="333333"/>
                </a:solidFill>
              </a:rPr>
              <a:t>Nekateri ljudje so na primer le napačno obveščeni in so odprti za drugačne poglede. Nekateri drugi pa imajo lahko bolj radikalna in zaprta prepričanja. To se lahko zgodi, če je oseba na primer del odmevne komore. </a:t>
            </a:r>
            <a:endParaRPr lang="en-GB" sz="2100" dirty="0">
              <a:solidFill>
                <a:srgbClr val="333333"/>
              </a:solidFill>
              <a:cs typeface="Calibri"/>
            </a:endParaRPr>
          </a:p>
          <a:p>
            <a:pPr marL="0" indent="0">
              <a:lnSpc>
                <a:spcPct val="120000"/>
              </a:lnSpc>
              <a:buNone/>
            </a:pPr>
            <a:r>
              <a:rPr lang="en-GB" sz="2100" b="0" i="0" dirty="0">
                <a:solidFill>
                  <a:srgbClr val="333333"/>
                </a:solidFill>
                <a:effectLst/>
              </a:rPr>
              <a:t>V obeh primerih, zlasti pa v slednjem, je </a:t>
            </a:r>
            <a:r>
              <a:rPr lang="en-GB" sz="2100" b="1" i="0" dirty="0">
                <a:solidFill>
                  <a:srgbClr val="333333"/>
                </a:solidFill>
                <a:effectLst/>
              </a:rPr>
              <a:t>ključnega pomena vzpostaviti dialog</a:t>
            </a:r>
            <a:r>
              <a:rPr lang="en-GB" sz="2100" dirty="0">
                <a:solidFill>
                  <a:srgbClr val="333333"/>
                </a:solidFill>
              </a:rPr>
              <a:t>. </a:t>
            </a:r>
            <a:endParaRPr lang="en-GB" sz="2100" b="0" i="0" dirty="0">
              <a:solidFill>
                <a:srgbClr val="333333"/>
              </a:solidFill>
              <a:effectLst/>
              <a:cs typeface="Calibri"/>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a:hlinkClick r:id="rId4"/>
              </a:rPr>
              <a:t>Definicija odmevne komore vira </a:t>
            </a:r>
            <a:r>
              <a:rPr lang="en-US" sz="1200"/>
              <a:t>| </a:t>
            </a:r>
            <a:r>
              <a:rPr lang="en-US" sz="1200">
                <a:hlinkClick r:id="rId5"/>
              </a:rPr>
              <a:t>Definicija prepričanja vira </a:t>
            </a:r>
            <a:r>
              <a:rPr lang="en-US" sz="1200"/>
              <a:t>| </a:t>
            </a:r>
            <a:r>
              <a:rPr lang="en-US" sz="1200">
                <a:hlinkClick r:id="rId6"/>
              </a:rPr>
              <a:t>Slika vira</a:t>
            </a:r>
            <a:endParaRPr lang="en-US" sz="1200"/>
          </a:p>
        </p:txBody>
      </p:sp>
      <p:sp>
        <p:nvSpPr>
          <p:cNvPr id="8" name="Tekstvak 7">
            <a:extLst>
              <a:ext uri="{FF2B5EF4-FFF2-40B4-BE49-F238E27FC236}">
                <a16:creationId xmlns:a16="http://schemas.microsoft.com/office/drawing/2014/main" id="{71373DBC-E032-BBAE-19D9-564131D51EE5}"/>
              </a:ext>
            </a:extLst>
          </p:cNvPr>
          <p:cNvSpPr txBox="1"/>
          <p:nvPr/>
        </p:nvSpPr>
        <p:spPr>
          <a:xfrm>
            <a:off x="8428828" y="1238448"/>
            <a:ext cx="2891787" cy="2339102"/>
          </a:xfrm>
          <a:prstGeom prst="rect">
            <a:avLst/>
          </a:prstGeom>
        </p:spPr>
        <p:txBody>
          <a:bodyPr wrap="square" rtlCol="0">
            <a:spAutoFit/>
          </a:bodyPr>
          <a:lstStyle/>
          <a:p>
            <a:pPr algn="ctr"/>
            <a:r>
              <a:rPr lang="nl-NL" sz="1600" i="1" dirty="0">
                <a:solidFill>
                  <a:schemeClr val="bg1"/>
                </a:solidFill>
              </a:rPr>
              <a:t>Odmevna komora</a:t>
            </a:r>
          </a:p>
          <a:p>
            <a:pPr algn="ctr"/>
            <a:endParaRPr lang="nl-NL" sz="1600" i="1" dirty="0">
              <a:solidFill>
                <a:schemeClr val="bg1"/>
              </a:solidFill>
            </a:endParaRPr>
          </a:p>
          <a:p>
            <a:pPr algn="ctr"/>
            <a:r>
              <a:rPr lang="en-US" sz="1600" dirty="0" err="1">
                <a:solidFill>
                  <a:schemeClr val="bg1"/>
                </a:solidFill>
                <a:effectLst/>
              </a:rPr>
              <a:t>okolje</a:t>
            </a:r>
            <a:r>
              <a:rPr lang="en-US" sz="1600" dirty="0">
                <a:solidFill>
                  <a:schemeClr val="bg1"/>
                </a:solidFill>
                <a:effectLst/>
              </a:rPr>
              <a:t>, v </a:t>
            </a:r>
            <a:r>
              <a:rPr lang="en-US" sz="1600" dirty="0" err="1">
                <a:solidFill>
                  <a:schemeClr val="bg1"/>
                </a:solidFill>
                <a:effectLst/>
              </a:rPr>
              <a:t>katerem</a:t>
            </a:r>
            <a:r>
              <a:rPr lang="en-US" sz="1600" dirty="0">
                <a:solidFill>
                  <a:schemeClr val="bg1"/>
                </a:solidFill>
                <a:effectLst/>
              </a:rPr>
              <a:t> se </a:t>
            </a:r>
            <a:r>
              <a:rPr lang="en-US" sz="1600" dirty="0" err="1">
                <a:solidFill>
                  <a:schemeClr val="bg1"/>
                </a:solidFill>
                <a:effectLst/>
              </a:rPr>
              <a:t>oseba</a:t>
            </a:r>
            <a:r>
              <a:rPr lang="en-US" sz="1600" dirty="0">
                <a:solidFill>
                  <a:schemeClr val="bg1"/>
                </a:solidFill>
                <a:effectLst/>
              </a:rPr>
              <a:t> </a:t>
            </a:r>
            <a:r>
              <a:rPr lang="en-US" sz="1600" dirty="0" err="1">
                <a:solidFill>
                  <a:schemeClr val="bg1"/>
                </a:solidFill>
                <a:effectLst/>
              </a:rPr>
              <a:t>srečuje</a:t>
            </a:r>
            <a:r>
              <a:rPr lang="en-US" sz="1600" dirty="0">
                <a:solidFill>
                  <a:schemeClr val="bg1"/>
                </a:solidFill>
                <a:effectLst/>
              </a:rPr>
              <a:t> le s </a:t>
            </a:r>
            <a:r>
              <a:rPr lang="en-US" sz="1600" dirty="0" err="1">
                <a:solidFill>
                  <a:schemeClr val="bg1"/>
                </a:solidFill>
                <a:effectLst/>
              </a:rPr>
              <a:t>prepričanji</a:t>
            </a:r>
            <a:r>
              <a:rPr lang="en-US" sz="1600" dirty="0">
                <a:solidFill>
                  <a:schemeClr val="bg1"/>
                </a:solidFill>
                <a:effectLst/>
              </a:rPr>
              <a:t> </a:t>
            </a:r>
            <a:r>
              <a:rPr lang="en-US" sz="1600" dirty="0" err="1">
                <a:solidFill>
                  <a:schemeClr val="bg1"/>
                </a:solidFill>
                <a:effectLst/>
              </a:rPr>
              <a:t>ali</a:t>
            </a:r>
            <a:r>
              <a:rPr lang="en-US" sz="1600" dirty="0">
                <a:solidFill>
                  <a:schemeClr val="bg1"/>
                </a:solidFill>
                <a:effectLst/>
              </a:rPr>
              <a:t> </a:t>
            </a:r>
            <a:r>
              <a:rPr lang="en-US" sz="1600" dirty="0" err="1">
                <a:solidFill>
                  <a:schemeClr val="bg1"/>
                </a:solidFill>
                <a:effectLst/>
              </a:rPr>
              <a:t>mnenji</a:t>
            </a:r>
            <a:r>
              <a:rPr lang="en-US" sz="1600" dirty="0">
                <a:solidFill>
                  <a:schemeClr val="bg1"/>
                </a:solidFill>
                <a:effectLst/>
              </a:rPr>
              <a:t>, </a:t>
            </a:r>
            <a:r>
              <a:rPr lang="en-US" sz="1600" dirty="0" err="1">
                <a:solidFill>
                  <a:schemeClr val="bg1"/>
                </a:solidFill>
                <a:effectLst/>
              </a:rPr>
              <a:t>ki</a:t>
            </a:r>
            <a:r>
              <a:rPr lang="en-US" sz="1600" dirty="0">
                <a:solidFill>
                  <a:schemeClr val="bg1"/>
                </a:solidFill>
                <a:effectLst/>
              </a:rPr>
              <a:t> se </a:t>
            </a:r>
            <a:r>
              <a:rPr lang="en-US" sz="1600" dirty="0" err="1">
                <a:solidFill>
                  <a:schemeClr val="bg1"/>
                </a:solidFill>
                <a:effectLst/>
              </a:rPr>
              <a:t>ujemajo</a:t>
            </a:r>
            <a:r>
              <a:rPr lang="en-US" sz="1600" dirty="0">
                <a:solidFill>
                  <a:schemeClr val="bg1"/>
                </a:solidFill>
                <a:effectLst/>
              </a:rPr>
              <a:t> z </a:t>
            </a:r>
            <a:r>
              <a:rPr lang="en-US" sz="1600" dirty="0" err="1">
                <a:solidFill>
                  <a:schemeClr val="bg1"/>
                </a:solidFill>
                <a:effectLst/>
              </a:rPr>
              <a:t>njenimi</a:t>
            </a:r>
            <a:r>
              <a:rPr lang="en-US" sz="1600" dirty="0">
                <a:solidFill>
                  <a:schemeClr val="bg1"/>
                </a:solidFill>
                <a:effectLst/>
              </a:rPr>
              <a:t>, </a:t>
            </a:r>
            <a:r>
              <a:rPr lang="en-US" sz="1600" dirty="0" err="1">
                <a:solidFill>
                  <a:schemeClr val="bg1"/>
                </a:solidFill>
                <a:effectLst/>
              </a:rPr>
              <a:t>tako</a:t>
            </a:r>
            <a:r>
              <a:rPr lang="en-US" sz="1600" dirty="0">
                <a:solidFill>
                  <a:schemeClr val="bg1"/>
                </a:solidFill>
                <a:effectLst/>
              </a:rPr>
              <a:t> da se </a:t>
            </a:r>
            <a:r>
              <a:rPr lang="en-US" sz="1600" dirty="0" err="1">
                <a:solidFill>
                  <a:schemeClr val="bg1"/>
                </a:solidFill>
                <a:effectLst/>
              </a:rPr>
              <a:t>njeni</a:t>
            </a:r>
            <a:r>
              <a:rPr lang="en-US" sz="1600" dirty="0">
                <a:solidFill>
                  <a:schemeClr val="bg1"/>
                </a:solidFill>
                <a:effectLst/>
              </a:rPr>
              <a:t> </a:t>
            </a:r>
            <a:r>
              <a:rPr lang="en-US" sz="1600" dirty="0" err="1">
                <a:solidFill>
                  <a:schemeClr val="bg1"/>
                </a:solidFill>
                <a:effectLst/>
              </a:rPr>
              <a:t>obstoječi</a:t>
            </a:r>
            <a:r>
              <a:rPr lang="en-US" sz="1600" dirty="0">
                <a:solidFill>
                  <a:schemeClr val="bg1"/>
                </a:solidFill>
                <a:effectLst/>
              </a:rPr>
              <a:t> </a:t>
            </a:r>
            <a:r>
              <a:rPr lang="en-US" sz="1600" dirty="0" err="1">
                <a:solidFill>
                  <a:schemeClr val="bg1"/>
                </a:solidFill>
                <a:effectLst/>
              </a:rPr>
              <a:t>pogledi</a:t>
            </a:r>
            <a:r>
              <a:rPr lang="en-US" sz="1600" dirty="0">
                <a:solidFill>
                  <a:schemeClr val="bg1"/>
                </a:solidFill>
                <a:effectLst/>
              </a:rPr>
              <a:t> </a:t>
            </a:r>
            <a:r>
              <a:rPr lang="en-US" sz="1600" dirty="0" err="1">
                <a:solidFill>
                  <a:schemeClr val="bg1"/>
                </a:solidFill>
                <a:effectLst/>
              </a:rPr>
              <a:t>krepijo</a:t>
            </a:r>
            <a:r>
              <a:rPr lang="en-US" sz="1600" dirty="0">
                <a:solidFill>
                  <a:schemeClr val="bg1"/>
                </a:solidFill>
                <a:effectLst/>
              </a:rPr>
              <a:t>, </a:t>
            </a:r>
            <a:r>
              <a:rPr lang="en-US" sz="1600" dirty="0" err="1">
                <a:solidFill>
                  <a:schemeClr val="bg1"/>
                </a:solidFill>
                <a:effectLst/>
              </a:rPr>
              <a:t>alternativne</a:t>
            </a:r>
            <a:r>
              <a:rPr lang="en-US" sz="1600" dirty="0">
                <a:solidFill>
                  <a:schemeClr val="bg1"/>
                </a:solidFill>
                <a:effectLst/>
              </a:rPr>
              <a:t> </a:t>
            </a:r>
            <a:r>
              <a:rPr lang="en-US" sz="1600" dirty="0" err="1">
                <a:solidFill>
                  <a:schemeClr val="bg1"/>
                </a:solidFill>
                <a:effectLst/>
              </a:rPr>
              <a:t>ideje</a:t>
            </a:r>
            <a:r>
              <a:rPr lang="en-US" sz="1600" dirty="0">
                <a:solidFill>
                  <a:schemeClr val="bg1"/>
                </a:solidFill>
                <a:effectLst/>
              </a:rPr>
              <a:t> pa se ne </a:t>
            </a:r>
            <a:r>
              <a:rPr lang="en-US" sz="1600" dirty="0" err="1">
                <a:solidFill>
                  <a:schemeClr val="bg1"/>
                </a:solidFill>
                <a:effectLst/>
              </a:rPr>
              <a:t>upoštevajo</a:t>
            </a:r>
            <a:r>
              <a:rPr lang="en-US" sz="1600" dirty="0">
                <a:solidFill>
                  <a:schemeClr val="bg1"/>
                </a:solidFill>
                <a:effectLst/>
              </a:rPr>
              <a:t>.</a:t>
            </a:r>
          </a:p>
          <a:p>
            <a:pPr algn="ctr"/>
            <a:endParaRPr lang="nl-NL" u="sng" dirty="0"/>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0E417-1500-F32F-863B-87B56E2016E7}"/>
              </a:ext>
            </a:extLst>
          </p:cNvPr>
          <p:cNvSpPr>
            <a:spLocks noGrp="1"/>
          </p:cNvSpPr>
          <p:nvPr>
            <p:ph type="title"/>
          </p:nvPr>
        </p:nvSpPr>
        <p:spPr/>
        <p:txBody>
          <a:bodyPr/>
          <a:lstStyle/>
          <a:p>
            <a:r>
              <a:rPr lang="nl-NL"/>
              <a:t>Pomen </a:t>
            </a:r>
            <a:r>
              <a:rPr lang="nl-NL" err="1"/>
              <a:t>dialoga</a:t>
            </a:r>
            <a:endParaRPr lang="nl-NL"/>
          </a:p>
        </p:txBody>
      </p:sp>
      <p:sp>
        <p:nvSpPr>
          <p:cNvPr id="3" name="Tijdelijke aanduiding voor inhoud 2">
            <a:extLst>
              <a:ext uri="{FF2B5EF4-FFF2-40B4-BE49-F238E27FC236}">
                <a16:creationId xmlns:a16="http://schemas.microsoft.com/office/drawing/2014/main" id="{41E1A4B8-F436-9C1B-D047-64A52FCC8793}"/>
              </a:ext>
            </a:extLst>
          </p:cNvPr>
          <p:cNvSpPr>
            <a:spLocks noGrp="1"/>
          </p:cNvSpPr>
          <p:nvPr>
            <p:ph idx="1"/>
          </p:nvPr>
        </p:nvSpPr>
        <p:spPr>
          <a:xfrm>
            <a:off x="6096000" y="1771469"/>
            <a:ext cx="5852132" cy="4865977"/>
          </a:xfrm>
        </p:spPr>
        <p:txBody>
          <a:bodyPr vert="horz" lIns="91440" tIns="45720" rIns="91440" bIns="45720" rtlCol="0" anchor="t">
            <a:normAutofit/>
          </a:bodyPr>
          <a:lstStyle/>
          <a:p>
            <a:pPr marL="0" indent="0">
              <a:buNone/>
            </a:pPr>
            <a:r>
              <a:rPr lang="nl-NL" sz="2200" dirty="0"/>
              <a:t>Da bi lahko "spremenili mnenje" o določenih prepričanjih ali idejah, se mora nekdo srečati z </a:t>
            </a:r>
            <a:r>
              <a:rPr lang="nl-NL" sz="2200" b="1" dirty="0"/>
              <a:t>drugimi pogledi, dejstvi, spoznanji in stališči</a:t>
            </a:r>
            <a:r>
              <a:rPr lang="nl-NL" sz="2200" dirty="0"/>
              <a:t>. Pogovor z njimi je zelo dober način za ponujanje teh perspektiv. </a:t>
            </a:r>
            <a:endParaRPr lang="nl-NL" sz="2200" dirty="0">
              <a:cs typeface="Calibri" panose="020F0502020204030204"/>
            </a:endParaRPr>
          </a:p>
          <a:p>
            <a:pPr marL="0" indent="0">
              <a:buNone/>
            </a:pPr>
            <a:r>
              <a:rPr lang="nl-NL" sz="2200" dirty="0"/>
              <a:t>V primeru prepričanja o informacijski motnji lahko s pogovori na osebni ravni obravnavamo občutke, ideje in dejstva ter tako upamo, da bomo preprečili njihov odnos, ki temelji na neresnicah.</a:t>
            </a:r>
            <a:endParaRPr lang="nl-NL" sz="2200" dirty="0">
              <a:cs typeface="Calibri"/>
            </a:endParaRPr>
          </a:p>
          <a:p>
            <a:pPr marL="0" indent="0">
              <a:buNone/>
            </a:pPr>
            <a:endParaRPr lang="nl-NL" sz="2200" dirty="0">
              <a:cs typeface="Calibri"/>
            </a:endParaRPr>
          </a:p>
          <a:p>
            <a:pPr marL="0" indent="0">
              <a:buNone/>
            </a:pPr>
            <a:r>
              <a:rPr lang="nl-NL" sz="2200" dirty="0"/>
              <a:t>Vendar pa vsi dialogi nimajo enakega učinka...</a:t>
            </a:r>
            <a:endParaRPr lang="nl-NL" sz="2200" dirty="0">
              <a:cs typeface="Calibri"/>
            </a:endParaRPr>
          </a:p>
          <a:p>
            <a:pPr marL="0" indent="0" algn="just">
              <a:buNone/>
            </a:pPr>
            <a:endParaRPr lang="nl-NL" dirty="0">
              <a:cs typeface="Calibri" panose="020F0502020204030204"/>
            </a:endParaRPr>
          </a:p>
        </p:txBody>
      </p:sp>
      <p:pic>
        <p:nvPicPr>
          <p:cNvPr id="4" name="Afbeelding 3" descr="Afbeelding met tekenfilm, clipart, Tekenfilm, emoticon&#10;&#10;Automatisch gegenereerde beschrijving">
            <a:extLst>
              <a:ext uri="{FF2B5EF4-FFF2-40B4-BE49-F238E27FC236}">
                <a16:creationId xmlns:a16="http://schemas.microsoft.com/office/drawing/2014/main" id="{CEB49409-A33F-1C1B-992D-82BA47F3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1496509"/>
            <a:ext cx="4763831" cy="4763831"/>
          </a:xfrm>
          <a:prstGeom prst="rect">
            <a:avLst/>
          </a:prstGeom>
        </p:spPr>
      </p:pic>
      <p:sp>
        <p:nvSpPr>
          <p:cNvPr id="7" name="TextBox 6">
            <a:extLst>
              <a:ext uri="{FF2B5EF4-FFF2-40B4-BE49-F238E27FC236}">
                <a16:creationId xmlns:a16="http://schemas.microsoft.com/office/drawing/2014/main" id="{C14FF40C-B3FD-7278-B50A-37C1E2177553}"/>
              </a:ext>
            </a:extLst>
          </p:cNvPr>
          <p:cNvSpPr txBox="1"/>
          <p:nvPr/>
        </p:nvSpPr>
        <p:spPr>
          <a:xfrm>
            <a:off x="5740074" y="6452780"/>
            <a:ext cx="6208058" cy="276999"/>
          </a:xfrm>
          <a:prstGeom prst="rect">
            <a:avLst/>
          </a:prstGeom>
          <a:noFill/>
        </p:spPr>
        <p:txBody>
          <a:bodyPr wrap="square">
            <a:spAutoFit/>
          </a:bodyPr>
          <a:lstStyle/>
          <a:p>
            <a:pPr algn="r"/>
            <a:r>
              <a:rPr lang="en-GB" sz="1200" b="0" i="0" dirty="0">
                <a:solidFill>
                  <a:srgbClr val="5F7D95"/>
                </a:solidFill>
                <a:effectLst/>
                <a:latin typeface="Proxima Nova"/>
              </a:rPr>
              <a:t>slika: Flaticon.com | </a:t>
            </a:r>
            <a:r>
              <a:rPr lang="en-GB" sz="1200" b="0" i="0" dirty="0">
                <a:solidFill>
                  <a:srgbClr val="5F7D95"/>
                </a:solidFill>
                <a:effectLst/>
                <a:latin typeface="Proxima Nova"/>
                <a:hlinkClick r:id="rId4"/>
              </a:rPr>
              <a:t>Vir</a:t>
            </a:r>
            <a:endParaRPr lang="en-GB" sz="1200" dirty="0"/>
          </a:p>
        </p:txBody>
      </p:sp>
    </p:spTree>
    <p:extLst>
      <p:ext uri="{BB962C8B-B14F-4D97-AF65-F5344CB8AC3E}">
        <p14:creationId xmlns:p14="http://schemas.microsoft.com/office/powerpoint/2010/main" val="24611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EB37-7883-030C-7641-28D68F336EC1}"/>
              </a:ext>
            </a:extLst>
          </p:cNvPr>
          <p:cNvSpPr>
            <a:spLocks noGrp="1"/>
          </p:cNvSpPr>
          <p:nvPr>
            <p:ph type="title"/>
          </p:nvPr>
        </p:nvSpPr>
        <p:spPr/>
        <p:txBody>
          <a:bodyPr/>
          <a:lstStyle/>
          <a:p>
            <a:r>
              <a:rPr lang="nl-NL"/>
              <a:t>Varno okolje</a:t>
            </a:r>
          </a:p>
        </p:txBody>
      </p:sp>
      <p:sp>
        <p:nvSpPr>
          <p:cNvPr id="3" name="Tijdelijke aanduiding voor inhoud 2">
            <a:extLst>
              <a:ext uri="{FF2B5EF4-FFF2-40B4-BE49-F238E27FC236}">
                <a16:creationId xmlns:a16="http://schemas.microsoft.com/office/drawing/2014/main" id="{034DEDC9-0B68-7FB8-5C3A-7F3C6FC3850D}"/>
              </a:ext>
            </a:extLst>
          </p:cNvPr>
          <p:cNvSpPr>
            <a:spLocks noGrp="1"/>
          </p:cNvSpPr>
          <p:nvPr>
            <p:ph idx="1"/>
          </p:nvPr>
        </p:nvSpPr>
        <p:spPr/>
        <p:txBody>
          <a:bodyPr vert="horz" lIns="91440" tIns="45720" rIns="91440" bIns="45720" rtlCol="0" anchor="t">
            <a:normAutofit/>
          </a:bodyPr>
          <a:lstStyle/>
          <a:p>
            <a:pPr marL="0" indent="0">
              <a:buNone/>
            </a:pPr>
            <a:r>
              <a:rPr lang="nl-NL" sz="2100" b="1" dirty="0" err="1"/>
              <a:t>Dialog je lahko </a:t>
            </a:r>
            <a:r>
              <a:rPr lang="nl-NL" sz="2100" dirty="0" err="1"/>
              <a:t>zelo </a:t>
            </a:r>
            <a:r>
              <a:rPr lang="nl-NL" sz="2100" b="1" dirty="0" err="1"/>
              <a:t>različen</a:t>
            </a:r>
            <a:r>
              <a:rPr lang="nl-NL" sz="2100" dirty="0"/>
              <a:t>: </a:t>
            </a:r>
            <a:r>
              <a:rPr lang="nl-NL" sz="2100" dirty="0" err="1"/>
              <a:t>nekateri pogovori </a:t>
            </a:r>
            <a:r>
              <a:rPr lang="nl-NL" sz="2100" dirty="0"/>
              <a:t>so </a:t>
            </a:r>
            <a:r>
              <a:rPr lang="nl-NL" sz="2100" b="1" dirty="0" err="1"/>
              <a:t>bojne </a:t>
            </a:r>
            <a:r>
              <a:rPr lang="nl-NL" sz="2100" dirty="0"/>
              <a:t>narave, </a:t>
            </a:r>
            <a:r>
              <a:rPr lang="nl-NL" sz="2100" dirty="0" err="1"/>
              <a:t>drugi pa </a:t>
            </a:r>
            <a:r>
              <a:rPr lang="nl-NL" sz="2100" b="1" dirty="0" err="1"/>
              <a:t>spoštljivi</a:t>
            </a:r>
            <a:r>
              <a:rPr lang="nl-NL" sz="2100" dirty="0"/>
              <a:t>. Kot </a:t>
            </a:r>
            <a:r>
              <a:rPr lang="nl-NL" sz="2100" dirty="0" err="1"/>
              <a:t>ste lahko pričakovali, se iz bojevitih pogovorov običajno ne razvije nič</a:t>
            </a:r>
            <a:r>
              <a:rPr lang="nl-NL" sz="2100" dirty="0"/>
              <a:t>. Zaradi </a:t>
            </a:r>
            <a:r>
              <a:rPr lang="nl-NL" sz="2100" b="1" dirty="0"/>
              <a:t>agresivne </a:t>
            </a:r>
            <a:r>
              <a:rPr lang="nl-NL" sz="2100" dirty="0"/>
              <a:t>narave dialoga se bo ta končal s </a:t>
            </a:r>
            <a:r>
              <a:rPr lang="nl-NL" sz="2100" b="1" dirty="0"/>
              <a:t>čustvenimi, tesnobnimi </a:t>
            </a:r>
            <a:r>
              <a:rPr lang="nl-NL" sz="2100" dirty="0"/>
              <a:t>prepiri.</a:t>
            </a:r>
            <a:endParaRPr lang="nl-NL" dirty="0"/>
          </a:p>
        </p:txBody>
      </p:sp>
      <p:sp>
        <p:nvSpPr>
          <p:cNvPr id="5" name="Tekstvak 4">
            <a:extLst>
              <a:ext uri="{FF2B5EF4-FFF2-40B4-BE49-F238E27FC236}">
                <a16:creationId xmlns:a16="http://schemas.microsoft.com/office/drawing/2014/main" id="{3680CB83-BAE0-86C8-D9AA-32AADB2EF352}"/>
              </a:ext>
            </a:extLst>
          </p:cNvPr>
          <p:cNvSpPr txBox="1"/>
          <p:nvPr/>
        </p:nvSpPr>
        <p:spPr>
          <a:xfrm>
            <a:off x="6607277" y="1799999"/>
            <a:ext cx="5026724" cy="4247317"/>
          </a:xfrm>
          <a:prstGeom prst="rect">
            <a:avLst/>
          </a:prstGeom>
        </p:spPr>
        <p:txBody>
          <a:bodyPr wrap="square" lIns="91440" tIns="45720" rIns="91440" bIns="45720" rtlCol="0" anchor="t">
            <a:spAutoFit/>
          </a:bodyPr>
          <a:lstStyle/>
          <a:p>
            <a:r>
              <a:rPr lang="nl-NL" sz="2100" dirty="0" err="1"/>
              <a:t>Če </a:t>
            </a:r>
            <a:r>
              <a:rPr lang="nl-NL" sz="2100" dirty="0"/>
              <a:t>želite, </a:t>
            </a:r>
            <a:r>
              <a:rPr lang="nl-NL" sz="2100" dirty="0" err="1"/>
              <a:t>da nekdo </a:t>
            </a:r>
            <a:r>
              <a:rPr lang="nl-NL" sz="2100" dirty="0"/>
              <a:t>spremeni svoje mnenje o določeni temi, </a:t>
            </a:r>
            <a:r>
              <a:rPr lang="nl-NL" sz="2100" dirty="0" err="1"/>
              <a:t>morate biti </a:t>
            </a:r>
            <a:r>
              <a:rPr lang="nl-NL" sz="2100" b="1" dirty="0" err="1"/>
              <a:t>spoštljivi </a:t>
            </a:r>
            <a:r>
              <a:rPr lang="nl-NL" sz="2100" dirty="0" err="1"/>
              <a:t>in spodbujati </a:t>
            </a:r>
            <a:r>
              <a:rPr lang="nl-NL" sz="2100" b="1" dirty="0"/>
              <a:t>odprt </a:t>
            </a:r>
            <a:r>
              <a:rPr lang="nl-NL" sz="2100" b="1" dirty="0" err="1"/>
              <a:t>dialog</a:t>
            </a:r>
            <a:r>
              <a:rPr lang="nl-NL" sz="2100" dirty="0"/>
              <a:t>. Za </a:t>
            </a:r>
            <a:r>
              <a:rPr lang="nl-NL" sz="2100" dirty="0" err="1"/>
              <a:t>učinkovit spoštljiv dialog mora biti </a:t>
            </a:r>
            <a:r>
              <a:rPr lang="nl-NL" sz="2100" dirty="0"/>
              <a:t>okolje, v </a:t>
            </a:r>
            <a:r>
              <a:rPr lang="nl-NL" sz="2100" dirty="0" err="1"/>
              <a:t>katerem poteka, </a:t>
            </a:r>
            <a:r>
              <a:rPr lang="nl-NL" sz="2100" b="1" dirty="0"/>
              <a:t>varno</a:t>
            </a:r>
            <a:r>
              <a:rPr lang="nl-NL" sz="2100" dirty="0"/>
              <a:t>. </a:t>
            </a:r>
            <a:r>
              <a:rPr lang="nl-NL" sz="2100" dirty="0" err="1"/>
              <a:t>To ustvarja priložnosti za </a:t>
            </a:r>
            <a:r>
              <a:rPr lang="nl-NL" sz="2100" b="1" dirty="0" err="1"/>
              <a:t>izpodbijanje lastnih prepričanj </a:t>
            </a:r>
            <a:r>
              <a:rPr lang="nl-NL" sz="2100" dirty="0" err="1"/>
              <a:t>in </a:t>
            </a:r>
            <a:r>
              <a:rPr lang="nl-NL" sz="2100" b="1" dirty="0" err="1"/>
              <a:t>vključevanje v </a:t>
            </a:r>
            <a:r>
              <a:rPr lang="nl-NL" sz="2100" b="1" dirty="0"/>
              <a:t>različne </a:t>
            </a:r>
            <a:r>
              <a:rPr lang="nl-NL" sz="2100" b="1" dirty="0" err="1"/>
              <a:t>perspektive </a:t>
            </a:r>
            <a:r>
              <a:rPr lang="nl-NL" sz="2100" dirty="0"/>
              <a:t>brez </a:t>
            </a:r>
            <a:r>
              <a:rPr lang="nl-NL" sz="2100" dirty="0" err="1"/>
              <a:t>obsojanja</a:t>
            </a:r>
            <a:r>
              <a:rPr lang="nl-NL" sz="2100" dirty="0"/>
              <a:t>.</a:t>
            </a:r>
            <a:endParaRPr lang="nl-NL" dirty="0"/>
          </a:p>
          <a:p>
            <a:endParaRPr lang="nl-NL" sz="2100" dirty="0">
              <a:cs typeface="Calibri" panose="020F0502020204030204"/>
            </a:endParaRPr>
          </a:p>
          <a:p>
            <a:r>
              <a:rPr lang="nl-NL" sz="2100" dirty="0" err="1"/>
              <a:t>Za vzpostavitev takšnega </a:t>
            </a:r>
            <a:r>
              <a:rPr lang="nl-NL" sz="2100" dirty="0"/>
              <a:t>varnega okolja so potrebni </a:t>
            </a:r>
            <a:r>
              <a:rPr lang="nl-NL" sz="2100" dirty="0" err="1"/>
              <a:t>štirje ključni elementi</a:t>
            </a:r>
            <a:r>
              <a:rPr lang="nl-NL" sz="2100" dirty="0"/>
              <a:t>:</a:t>
            </a:r>
            <a:endParaRPr lang="nl-NL" sz="2100" dirty="0">
              <a:cs typeface="Calibri" panose="020F0502020204030204"/>
            </a:endParaRPr>
          </a:p>
          <a:p>
            <a:pPr algn="just"/>
            <a:endParaRPr lang="nl-NL" dirty="0">
              <a:cs typeface="Calibri" panose="020F0502020204030204"/>
            </a:endParaRPr>
          </a:p>
        </p:txBody>
      </p:sp>
      <p:sp>
        <p:nvSpPr>
          <p:cNvPr id="10" name="Tekstvak 9">
            <a:extLst>
              <a:ext uri="{FF2B5EF4-FFF2-40B4-BE49-F238E27FC236}">
                <a16:creationId xmlns:a16="http://schemas.microsoft.com/office/drawing/2014/main" id="{CF270ABC-A313-1EC8-FD66-8D97D650372E}"/>
              </a:ext>
            </a:extLst>
          </p:cNvPr>
          <p:cNvSpPr txBox="1"/>
          <p:nvPr/>
        </p:nvSpPr>
        <p:spPr>
          <a:xfrm>
            <a:off x="6918837" y="6597094"/>
            <a:ext cx="5270090" cy="276999"/>
          </a:xfrm>
          <a:prstGeom prst="rect">
            <a:avLst/>
          </a:prstGeom>
        </p:spPr>
        <p:txBody>
          <a:bodyPr wrap="square" rtlCol="0">
            <a:spAutoFit/>
          </a:bodyPr>
          <a:lstStyle/>
          <a:p>
            <a:pPr algn="r"/>
            <a:r>
              <a:rPr lang="nl-NL" sz="1200">
                <a:hlinkClick r:id="rId3"/>
              </a:rPr>
              <a:t>Vir slike</a:t>
            </a:r>
            <a:endParaRPr lang="nl-NL" sz="1200"/>
          </a:p>
        </p:txBody>
      </p:sp>
      <p:sp>
        <p:nvSpPr>
          <p:cNvPr id="4" name="Ορθογώνιο 3">
            <a:extLst>
              <a:ext uri="{FF2B5EF4-FFF2-40B4-BE49-F238E27FC236}">
                <a16:creationId xmlns:a16="http://schemas.microsoft.com/office/drawing/2014/main" id="{58865987-DD05-8E84-8A1C-19D48F2660C9}"/>
              </a:ext>
            </a:extLst>
          </p:cNvPr>
          <p:cNvSpPr/>
          <p:nvPr/>
        </p:nvSpPr>
        <p:spPr>
          <a:xfrm>
            <a:off x="1400091" y="3923657"/>
            <a:ext cx="3733971" cy="1754326"/>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Spoštujte</a:t>
            </a:r>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Pridobite spoštovanje</a:t>
            </a:r>
            <a:endParaRPr lang="el-G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2909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643859" y="1917980"/>
            <a:ext cx="5543242" cy="605096"/>
          </a:xfrm>
        </p:spPr>
        <p:txBody>
          <a:bodyPr vert="horz" lIns="91440" tIns="45720" rIns="91440" bIns="45720" rtlCol="0" anchor="ctr">
            <a:noAutofit/>
          </a:bodyPr>
          <a:lstStyle/>
          <a:p>
            <a:r>
              <a:rPr lang="nl-NL" sz="4400">
                <a:ea typeface="Adobe Gothic Std B"/>
              </a:rPr>
              <a:t>Osnove </a:t>
            </a:r>
            <a:r>
              <a:rPr lang="nl-NL" sz="4400" err="1">
                <a:ea typeface="Adobe Gothic Std B"/>
              </a:rPr>
              <a:t>za učinkovit dialog</a:t>
            </a:r>
            <a:endParaRPr lang="nl-NL" sz="4400">
              <a:ea typeface="Adobe Gothic Std B"/>
            </a:endParaRPr>
          </a:p>
        </p:txBody>
      </p:sp>
      <p:sp>
        <p:nvSpPr>
          <p:cNvPr id="3" name="Tijdelijke aanduiding voor inhoud 2">
            <a:extLst>
              <a:ext uri="{FF2B5EF4-FFF2-40B4-BE49-F238E27FC236}">
                <a16:creationId xmlns:a16="http://schemas.microsoft.com/office/drawing/2014/main" id="{22D35F0A-9D37-55BA-DFCC-9D4A6816F142}"/>
              </a:ext>
            </a:extLst>
          </p:cNvPr>
          <p:cNvSpPr>
            <a:spLocks noGrp="1"/>
          </p:cNvSpPr>
          <p:nvPr>
            <p:ph idx="1"/>
          </p:nvPr>
        </p:nvSpPr>
        <p:spPr>
          <a:xfrm>
            <a:off x="5961970" y="1691516"/>
            <a:ext cx="5852132" cy="4865977"/>
          </a:xfrm>
        </p:spPr>
        <p:txBody>
          <a:bodyPr vert="horz" lIns="91440" tIns="45720" rIns="91440" bIns="45720" rtlCol="0" anchor="t">
            <a:normAutofit/>
          </a:bodyPr>
          <a:lstStyle/>
          <a:p>
            <a:pPr marL="457200" indent="-457200" algn="just">
              <a:buAutoNum type="arabicPeriod"/>
            </a:pPr>
            <a:r>
              <a:rPr lang="nl-NL" dirty="0">
                <a:cs typeface="Calibri"/>
              </a:rPr>
              <a:t>Odnosi morajo temeljiti na zaupanju, tako da se mladostniki in mladi odrasli počutijo udobno, ko izrazijo svoje dvome.</a:t>
            </a:r>
          </a:p>
          <a:p>
            <a:pPr marL="457200" indent="-457200" algn="just">
              <a:buAutoNum type="arabicPeriod"/>
            </a:pPr>
            <a:r>
              <a:rPr lang="nl-NL" dirty="0">
                <a:cs typeface="Calibri"/>
              </a:rPr>
              <a:t>Dialog mora biti enakopraven</a:t>
            </a:r>
          </a:p>
          <a:p>
            <a:pPr marL="457200" indent="-457200" algn="just">
              <a:buAutoNum type="arabicPeriod"/>
            </a:pPr>
            <a:r>
              <a:rPr lang="nl-NL" dirty="0" err="1">
                <a:cs typeface="Calibri"/>
              </a:rPr>
              <a:t>Zagotavljanje smernic v dialogu</a:t>
            </a:r>
          </a:p>
          <a:p>
            <a:pPr marL="457200" indent="-457200" algn="just">
              <a:buAutoNum type="arabicPeriod"/>
            </a:pPr>
            <a:r>
              <a:rPr lang="nl-NL" dirty="0" err="1">
                <a:cs typeface="Calibri"/>
              </a:rPr>
              <a:t>Zavrnite </a:t>
            </a:r>
            <a:r>
              <a:rPr lang="nl-NL" dirty="0">
                <a:cs typeface="Calibri"/>
              </a:rPr>
              <a:t>agresijo </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Vir slike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7" name="Tekstvak 6">
            <a:extLst>
              <a:ext uri="{FF2B5EF4-FFF2-40B4-BE49-F238E27FC236}">
                <a16:creationId xmlns:a16="http://schemas.microsoft.com/office/drawing/2014/main" id="{232C074E-E927-5AC5-2480-1C88CFFF5679}"/>
              </a:ext>
            </a:extLst>
          </p:cNvPr>
          <p:cNvSpPr txBox="1"/>
          <p:nvPr/>
        </p:nvSpPr>
        <p:spPr>
          <a:xfrm>
            <a:off x="5545335" y="5591408"/>
            <a:ext cx="63991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4"/>
              </a:rPr>
              <a:t>Slika by rawpixel.com na </a:t>
            </a:r>
            <a:r>
              <a:rPr lang="en-US" sz="1200" dirty="0" err="1">
                <a:cs typeface="Calibri"/>
                <a:hlinkClick r:id="rId4"/>
              </a:rPr>
              <a:t>Freepik</a:t>
            </a:r>
            <a:endParaRPr lang="nl-NL" sz="1200" dirty="0" err="1">
              <a:cs typeface="Calibri" panose="020F0502020204030204"/>
            </a:endParaRPr>
          </a:p>
        </p:txBody>
      </p:sp>
      <p:pic>
        <p:nvPicPr>
          <p:cNvPr id="10" name="Εικόνα 9" descr="Εικόνα που περιέχει ζωγραφιά, σκίτσο/σχέδιο, παιδική τέχνη, εικονογράφηση&#10;&#10;Περιγραφή που δημιουργήθηκε αυτόματα">
            <a:extLst>
              <a:ext uri="{FF2B5EF4-FFF2-40B4-BE49-F238E27FC236}">
                <a16:creationId xmlns:a16="http://schemas.microsoft.com/office/drawing/2014/main" id="{5EFDEC66-6CB8-D14D-8AF1-F945FA27797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5973" b="23674"/>
          <a:stretch/>
        </p:blipFill>
        <p:spPr>
          <a:xfrm>
            <a:off x="247475" y="3231240"/>
            <a:ext cx="5095875" cy="2565913"/>
          </a:xfrm>
          <a:prstGeom prst="rect">
            <a:avLst/>
          </a:prstGeom>
        </p:spPr>
      </p:pic>
    </p:spTree>
    <p:extLst>
      <p:ext uri="{BB962C8B-B14F-4D97-AF65-F5344CB8AC3E}">
        <p14:creationId xmlns:p14="http://schemas.microsoft.com/office/powerpoint/2010/main" val="163397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A651057-1D6C-3AC9-8AB2-39C6219AA728}"/>
              </a:ext>
            </a:extLst>
          </p:cNvPr>
          <p:cNvSpPr/>
          <p:nvPr/>
        </p:nvSpPr>
        <p:spPr>
          <a:xfrm>
            <a:off x="209280" y="2036471"/>
            <a:ext cx="4303690" cy="40675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B197E27-8D6C-4091-1A71-BEF323B42651}"/>
              </a:ext>
            </a:extLst>
          </p:cNvPr>
          <p:cNvSpPr>
            <a:spLocks noGrp="1"/>
          </p:cNvSpPr>
          <p:nvPr>
            <p:ph type="title"/>
          </p:nvPr>
        </p:nvSpPr>
        <p:spPr/>
        <p:txBody>
          <a:bodyPr/>
          <a:lstStyle/>
          <a:p>
            <a:pPr marL="514350" indent="-514350">
              <a:buAutoNum type="arabicPeriod"/>
            </a:pPr>
            <a:r>
              <a:rPr lang="nl-NL">
                <a:ea typeface="Adobe Gothic Std B"/>
              </a:rPr>
              <a:t>Zaupanja vreden </a:t>
            </a:r>
            <a:r>
              <a:rPr lang="nl-NL" err="1">
                <a:ea typeface="Adobe Gothic Std B"/>
              </a:rPr>
              <a:t>odnos </a:t>
            </a:r>
            <a:r>
              <a:rPr lang="nl-NL">
                <a:ea typeface="Adobe Gothic Std B"/>
              </a:rPr>
              <a:t>(1/4)</a:t>
            </a:r>
            <a:endParaRPr lang="nl-NL"/>
          </a:p>
        </p:txBody>
      </p:sp>
      <p:sp>
        <p:nvSpPr>
          <p:cNvPr id="3" name="Tijdelijke aanduiding voor inhoud 2">
            <a:extLst>
              <a:ext uri="{FF2B5EF4-FFF2-40B4-BE49-F238E27FC236}">
                <a16:creationId xmlns:a16="http://schemas.microsoft.com/office/drawing/2014/main" id="{DCC89D24-B085-88E0-FDF0-06FC68394116}"/>
              </a:ext>
            </a:extLst>
          </p:cNvPr>
          <p:cNvSpPr>
            <a:spLocks noGrp="1"/>
          </p:cNvSpPr>
          <p:nvPr>
            <p:ph idx="1"/>
          </p:nvPr>
        </p:nvSpPr>
        <p:spPr>
          <a:xfrm>
            <a:off x="515070" y="2358084"/>
            <a:ext cx="3694921" cy="3610287"/>
          </a:xfrm>
        </p:spPr>
        <p:txBody>
          <a:bodyPr vert="horz" lIns="91440" tIns="45720" rIns="91440" bIns="45720" rtlCol="0" anchor="t">
            <a:normAutofit lnSpcReduction="10000"/>
          </a:bodyPr>
          <a:lstStyle/>
          <a:p>
            <a:pPr marL="0" indent="0" algn="ctr">
              <a:buNone/>
            </a:pPr>
            <a:r>
              <a:rPr lang="nl-NL" b="1" dirty="0">
                <a:solidFill>
                  <a:schemeClr val="bg1"/>
                </a:solidFill>
                <a:effectLst>
                  <a:outerShdw blurRad="38100" dist="38100" dir="2700000" algn="tl">
                    <a:srgbClr val="000000">
                      <a:alpha val="43137"/>
                    </a:srgbClr>
                  </a:outerShdw>
                </a:effectLst>
                <a:cs typeface="Calibri"/>
              </a:rPr>
              <a:t>zaupanje v </a:t>
            </a:r>
            <a:r>
              <a:rPr lang="nl-NL" b="1" dirty="0" err="1">
                <a:solidFill>
                  <a:schemeClr val="bg1"/>
                </a:solidFill>
                <a:effectLst>
                  <a:outerShdw blurRad="38100" dist="38100" dir="2700000" algn="tl">
                    <a:srgbClr val="000000">
                      <a:alpha val="43137"/>
                    </a:srgbClr>
                  </a:outerShdw>
                </a:effectLst>
                <a:cs typeface="Calibri"/>
              </a:rPr>
              <a:t>komuniciranju </a:t>
            </a:r>
            <a:r>
              <a:rPr lang="nl-NL" dirty="0" err="1">
                <a:solidFill>
                  <a:schemeClr val="bg1"/>
                </a:solidFill>
                <a:effectLst>
                  <a:outerShdw blurRad="38100" dist="38100" dir="2700000" algn="tl">
                    <a:srgbClr val="000000">
                      <a:alpha val="43137"/>
                    </a:srgbClr>
                  </a:outerShdw>
                </a:effectLst>
                <a:cs typeface="Calibri"/>
              </a:rPr>
              <a:t>se nanaša na splošno </a:t>
            </a:r>
            <a:r>
              <a:rPr lang="nl-NL" b="1" dirty="0" err="1">
                <a:solidFill>
                  <a:schemeClr val="bg1"/>
                </a:solidFill>
                <a:effectLst>
                  <a:outerShdw blurRad="38100" dist="38100" dir="2700000" algn="tl">
                    <a:srgbClr val="000000">
                      <a:alpha val="43137"/>
                    </a:srgbClr>
                  </a:outerShdw>
                </a:effectLst>
                <a:cs typeface="Calibri"/>
              </a:rPr>
              <a:t>pričakovanje, </a:t>
            </a:r>
            <a:r>
              <a:rPr lang="nl-NL" dirty="0" err="1">
                <a:solidFill>
                  <a:schemeClr val="bg1"/>
                </a:solidFill>
                <a:effectLst>
                  <a:outerShdw blurRad="38100" dist="38100" dir="2700000" algn="tl">
                    <a:srgbClr val="000000">
                      <a:alpha val="43137"/>
                    </a:srgbClr>
                  </a:outerShdw>
                </a:effectLst>
                <a:cs typeface="Calibri"/>
              </a:rPr>
              <a:t>da </a:t>
            </a:r>
            <a:r>
              <a:rPr lang="nl-NL" dirty="0">
                <a:solidFill>
                  <a:schemeClr val="bg1"/>
                </a:solidFill>
                <a:effectLst>
                  <a:outerShdw blurRad="38100" dist="38100" dir="2700000" algn="tl">
                    <a:srgbClr val="000000">
                      <a:alpha val="43137"/>
                    </a:srgbClr>
                  </a:outerShdw>
                </a:effectLst>
                <a:cs typeface="Calibri"/>
              </a:rPr>
              <a:t>je </a:t>
            </a:r>
            <a:r>
              <a:rPr lang="nl-NL" dirty="0" err="1">
                <a:solidFill>
                  <a:schemeClr val="bg1"/>
                </a:solidFill>
                <a:effectLst>
                  <a:outerShdw blurRad="38100" dist="38100" dir="2700000" algn="tl">
                    <a:srgbClr val="000000">
                      <a:alpha val="43137"/>
                    </a:srgbClr>
                  </a:outerShdw>
                </a:effectLst>
                <a:cs typeface="Calibri"/>
              </a:rPr>
              <a:t>prejeto sporočilo </a:t>
            </a:r>
            <a:r>
              <a:rPr lang="nl-NL" b="1" dirty="0" err="1">
                <a:solidFill>
                  <a:schemeClr val="bg1"/>
                </a:solidFill>
                <a:effectLst>
                  <a:outerShdw blurRad="38100" dist="38100" dir="2700000" algn="tl">
                    <a:srgbClr val="000000">
                      <a:alpha val="43137"/>
                    </a:srgbClr>
                  </a:outerShdw>
                </a:effectLst>
                <a:cs typeface="Calibri"/>
              </a:rPr>
              <a:t>resnično </a:t>
            </a:r>
            <a:r>
              <a:rPr lang="nl-NL" dirty="0" err="1">
                <a:solidFill>
                  <a:schemeClr val="bg1"/>
                </a:solidFill>
                <a:effectLst>
                  <a:outerShdw blurRad="38100" dist="38100" dir="2700000" algn="tl">
                    <a:srgbClr val="000000">
                      <a:alpha val="43137"/>
                    </a:srgbClr>
                  </a:outerShdw>
                </a:effectLst>
                <a:cs typeface="Calibri"/>
              </a:rPr>
              <a:t>in </a:t>
            </a:r>
            <a:r>
              <a:rPr lang="nl-NL" b="1" dirty="0" err="1">
                <a:solidFill>
                  <a:schemeClr val="bg1"/>
                </a:solidFill>
                <a:effectLst>
                  <a:outerShdw blurRad="38100" dist="38100" dir="2700000" algn="tl">
                    <a:srgbClr val="000000">
                      <a:alpha val="43137"/>
                    </a:srgbClr>
                  </a:outerShdw>
                </a:effectLst>
                <a:cs typeface="Calibri"/>
              </a:rPr>
              <a:t>zanesljivo </a:t>
            </a:r>
            <a:r>
              <a:rPr lang="nl-NL" dirty="0" err="1">
                <a:solidFill>
                  <a:schemeClr val="bg1"/>
                </a:solidFill>
                <a:effectLst>
                  <a:outerShdw blurRad="38100" dist="38100" dir="2700000" algn="tl">
                    <a:srgbClr val="000000">
                      <a:alpha val="43137"/>
                    </a:srgbClr>
                  </a:outerShdw>
                </a:effectLst>
                <a:cs typeface="Calibri"/>
              </a:rPr>
              <a:t>ter da sporočevalec izkazuje </a:t>
            </a:r>
            <a:r>
              <a:rPr lang="nl-NL" b="1" dirty="0" err="1">
                <a:solidFill>
                  <a:schemeClr val="bg1"/>
                </a:solidFill>
                <a:effectLst>
                  <a:outerShdw blurRad="38100" dist="38100" dir="2700000" algn="tl">
                    <a:srgbClr val="000000">
                      <a:alpha val="43137"/>
                    </a:srgbClr>
                  </a:outerShdw>
                </a:effectLst>
                <a:cs typeface="Calibri"/>
              </a:rPr>
              <a:t>usposobljenost </a:t>
            </a:r>
            <a:r>
              <a:rPr lang="nl-NL" dirty="0" err="1">
                <a:solidFill>
                  <a:schemeClr val="bg1"/>
                </a:solidFill>
                <a:effectLst>
                  <a:outerShdw blurRad="38100" dist="38100" dir="2700000" algn="tl">
                    <a:srgbClr val="000000">
                      <a:alpha val="43137"/>
                    </a:srgbClr>
                  </a:outerShdw>
                </a:effectLst>
                <a:cs typeface="Calibri"/>
              </a:rPr>
              <a:t>in </a:t>
            </a:r>
            <a:r>
              <a:rPr lang="nl-NL" b="1" dirty="0" err="1">
                <a:solidFill>
                  <a:schemeClr val="bg1"/>
                </a:solidFill>
                <a:effectLst>
                  <a:outerShdw blurRad="38100" dist="38100" dir="2700000" algn="tl">
                    <a:srgbClr val="000000">
                      <a:alpha val="43137"/>
                    </a:srgbClr>
                  </a:outerShdw>
                </a:effectLst>
                <a:cs typeface="Calibri"/>
              </a:rPr>
              <a:t>poštenost </a:t>
            </a:r>
            <a:r>
              <a:rPr lang="nl-NL" dirty="0" err="1">
                <a:solidFill>
                  <a:schemeClr val="bg1"/>
                </a:solidFill>
                <a:effectLst>
                  <a:outerShdw blurRad="38100" dist="38100" dir="2700000" algn="tl">
                    <a:srgbClr val="000000">
                      <a:alpha val="43137"/>
                    </a:srgbClr>
                  </a:outerShdw>
                </a:effectLst>
                <a:cs typeface="Calibri"/>
              </a:rPr>
              <a:t>s posredovanjem </a:t>
            </a:r>
            <a:r>
              <a:rPr lang="nl-NL" dirty="0">
                <a:solidFill>
                  <a:schemeClr val="bg1"/>
                </a:solidFill>
                <a:effectLst>
                  <a:outerShdw blurRad="38100" dist="38100" dir="2700000" algn="tl">
                    <a:srgbClr val="000000">
                      <a:alpha val="43137"/>
                    </a:srgbClr>
                  </a:outerShdw>
                </a:effectLst>
                <a:cs typeface="Calibri"/>
              </a:rPr>
              <a:t>točnih, </a:t>
            </a:r>
            <a:r>
              <a:rPr lang="nl-NL" dirty="0" err="1">
                <a:solidFill>
                  <a:schemeClr val="bg1"/>
                </a:solidFill>
                <a:effectLst>
                  <a:outerShdw blurRad="38100" dist="38100" dir="2700000" algn="tl">
                    <a:srgbClr val="000000">
                      <a:alpha val="43137"/>
                    </a:srgbClr>
                  </a:outerShdw>
                </a:effectLst>
                <a:cs typeface="Calibri"/>
              </a:rPr>
              <a:t>objektivnih in </a:t>
            </a:r>
            <a:r>
              <a:rPr lang="nl-NL" dirty="0">
                <a:solidFill>
                  <a:schemeClr val="bg1"/>
                </a:solidFill>
                <a:effectLst>
                  <a:outerShdw blurRad="38100" dist="38100" dir="2700000" algn="tl">
                    <a:srgbClr val="000000">
                      <a:alpha val="43137"/>
                    </a:srgbClr>
                  </a:outerShdw>
                </a:effectLst>
                <a:cs typeface="Calibri"/>
              </a:rPr>
              <a:t>popolnih informacij</a:t>
            </a:r>
            <a:r>
              <a:rPr lang="nl-NL" dirty="0">
                <a:solidFill>
                  <a:schemeClr val="bg1"/>
                </a:solidFill>
                <a:cs typeface="Calibri"/>
              </a:rPr>
              <a:t>.</a:t>
            </a:r>
          </a:p>
        </p:txBody>
      </p:sp>
      <p:sp>
        <p:nvSpPr>
          <p:cNvPr id="7" name="Tekstvak 6">
            <a:extLst>
              <a:ext uri="{FF2B5EF4-FFF2-40B4-BE49-F238E27FC236}">
                <a16:creationId xmlns:a16="http://schemas.microsoft.com/office/drawing/2014/main" id="{12DA0FB4-5BCB-88F0-6CF6-DEC83D2BCA4F}"/>
              </a:ext>
            </a:extLst>
          </p:cNvPr>
          <p:cNvSpPr txBox="1"/>
          <p:nvPr/>
        </p:nvSpPr>
        <p:spPr>
          <a:xfrm>
            <a:off x="4864458" y="6493098"/>
            <a:ext cx="7324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Vir 1 </a:t>
            </a:r>
            <a:r>
              <a:rPr lang="nl-NL" sz="1200" dirty="0">
                <a:cs typeface="Calibri" panose="020F0502020204030204"/>
              </a:rPr>
              <a:t>| </a:t>
            </a:r>
            <a:r>
              <a:rPr lang="nl-NL" sz="1200" dirty="0">
                <a:cs typeface="Calibri" panose="020F0502020204030204"/>
                <a:hlinkClick r:id="rId4"/>
              </a:rPr>
              <a:t>Vir </a:t>
            </a:r>
            <a:r>
              <a:rPr lang="nl-NL" dirty="0">
                <a:cs typeface="Calibri" panose="020F0502020204030204"/>
              </a:rPr>
              <a:t>2 </a:t>
            </a:r>
            <a:endParaRPr lang="nl-NL" sz="1200" dirty="0">
              <a:cs typeface="Calibri" panose="020F0502020204030204"/>
            </a:endParaRPr>
          </a:p>
        </p:txBody>
      </p:sp>
      <p:sp>
        <p:nvSpPr>
          <p:cNvPr id="8" name="Tekstvak 7">
            <a:extLst>
              <a:ext uri="{FF2B5EF4-FFF2-40B4-BE49-F238E27FC236}">
                <a16:creationId xmlns:a16="http://schemas.microsoft.com/office/drawing/2014/main" id="{EEFBA0E8-650A-F4D7-D476-AC946B1EB694}"/>
              </a:ext>
            </a:extLst>
          </p:cNvPr>
          <p:cNvSpPr txBox="1"/>
          <p:nvPr/>
        </p:nvSpPr>
        <p:spPr>
          <a:xfrm>
            <a:off x="5564746" y="2463085"/>
            <a:ext cx="5916232"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err="1">
                <a:cs typeface="Calibri"/>
              </a:rPr>
              <a:t>Za učinkovit dialog o </a:t>
            </a:r>
            <a:r>
              <a:rPr lang="nl-NL" sz="2100" dirty="0">
                <a:cs typeface="Calibri"/>
              </a:rPr>
              <a:t>težkih temah (npr. informacijskih motnjah) </a:t>
            </a:r>
            <a:r>
              <a:rPr lang="nl-NL" sz="2100" dirty="0" err="1">
                <a:cs typeface="Calibri"/>
              </a:rPr>
              <a:t>je treba vzpostaviti odnos </a:t>
            </a:r>
            <a:r>
              <a:rPr lang="nl-NL" sz="2100" dirty="0">
                <a:cs typeface="Calibri"/>
              </a:rPr>
              <a:t>zaupanja.</a:t>
            </a:r>
            <a:endParaRPr lang="nl-NL" dirty="0"/>
          </a:p>
          <a:p>
            <a:r>
              <a:rPr lang="nl-NL" sz="2100" dirty="0">
                <a:cs typeface="Calibri"/>
              </a:rPr>
              <a:t>Brez zaupanja ni </a:t>
            </a:r>
            <a:r>
              <a:rPr lang="nl-NL" sz="2100" dirty="0" err="1">
                <a:cs typeface="Calibri"/>
              </a:rPr>
              <a:t>možnosti, da bi bila konverzacija učinkovita, saj </a:t>
            </a:r>
            <a:r>
              <a:rPr lang="nl-NL" sz="2100" dirty="0">
                <a:cs typeface="Calibri"/>
              </a:rPr>
              <a:t>oseba </a:t>
            </a:r>
            <a:r>
              <a:rPr lang="nl-NL" sz="2100" dirty="0" err="1">
                <a:cs typeface="Calibri"/>
              </a:rPr>
              <a:t>ne pričakuje, da ste vi </a:t>
            </a:r>
            <a:r>
              <a:rPr lang="nl-NL" sz="2100" dirty="0">
                <a:cs typeface="Calibri"/>
              </a:rPr>
              <a:t>ali </a:t>
            </a:r>
            <a:r>
              <a:rPr lang="nl-NL" sz="2100" dirty="0" err="1">
                <a:cs typeface="Calibri"/>
              </a:rPr>
              <a:t>vaše besede zanesljivi </a:t>
            </a:r>
            <a:r>
              <a:rPr lang="nl-NL" sz="2100" dirty="0">
                <a:cs typeface="Calibri"/>
              </a:rPr>
              <a:t>ali </a:t>
            </a:r>
            <a:r>
              <a:rPr lang="nl-NL" sz="2100" dirty="0" err="1">
                <a:cs typeface="Calibri"/>
              </a:rPr>
              <a:t>iskreni</a:t>
            </a:r>
            <a:r>
              <a:rPr lang="nl-NL" sz="2100" dirty="0">
                <a:cs typeface="Calibri"/>
              </a:rPr>
              <a:t>. </a:t>
            </a:r>
            <a:r>
              <a:rPr lang="nl-NL" sz="2100" dirty="0" err="1">
                <a:cs typeface="Calibri"/>
              </a:rPr>
              <a:t>Zato ne bo sodelovala </a:t>
            </a:r>
            <a:r>
              <a:rPr lang="nl-NL" sz="2100" dirty="0">
                <a:cs typeface="Calibri"/>
              </a:rPr>
              <a:t>v </a:t>
            </a:r>
            <a:r>
              <a:rPr lang="nl-NL" sz="2100" dirty="0" err="1">
                <a:cs typeface="Calibri"/>
              </a:rPr>
              <a:t>dialogu</a:t>
            </a:r>
            <a:r>
              <a:rPr lang="nl-NL" sz="2100" dirty="0">
                <a:cs typeface="Calibri"/>
              </a:rPr>
              <a:t>. </a:t>
            </a:r>
            <a:endParaRPr lang="nl-NL" dirty="0">
              <a:cs typeface="Calibri"/>
            </a:endParaRPr>
          </a:p>
          <a:p>
            <a:r>
              <a:rPr lang="nl-NL" sz="2100" dirty="0" err="1">
                <a:cs typeface="Calibri"/>
              </a:rPr>
              <a:t>Če </a:t>
            </a:r>
            <a:r>
              <a:rPr lang="nl-NL" sz="2100" dirty="0">
                <a:cs typeface="Calibri"/>
              </a:rPr>
              <a:t>obstaja </a:t>
            </a:r>
            <a:r>
              <a:rPr lang="nl-NL" sz="2100" dirty="0" err="1">
                <a:cs typeface="Calibri"/>
              </a:rPr>
              <a:t>odnos </a:t>
            </a:r>
            <a:r>
              <a:rPr lang="nl-NL" sz="2100" dirty="0">
                <a:cs typeface="Calibri"/>
              </a:rPr>
              <a:t>zaupanja, je oseba bolj </a:t>
            </a:r>
            <a:r>
              <a:rPr lang="nl-NL" sz="2100" dirty="0" err="1">
                <a:cs typeface="Calibri"/>
              </a:rPr>
              <a:t>motivirana za sodelovanje </a:t>
            </a:r>
            <a:r>
              <a:rPr lang="nl-NL" sz="2100" dirty="0">
                <a:cs typeface="Calibri"/>
              </a:rPr>
              <a:t>v </a:t>
            </a:r>
            <a:r>
              <a:rPr lang="nl-NL" sz="2100" dirty="0" err="1">
                <a:cs typeface="Calibri"/>
              </a:rPr>
              <a:t>pogovoru in se </a:t>
            </a:r>
            <a:r>
              <a:rPr lang="nl-NL" sz="2100" dirty="0">
                <a:cs typeface="Calibri"/>
              </a:rPr>
              <a:t>lažje </a:t>
            </a:r>
            <a:r>
              <a:rPr lang="nl-NL" sz="2100" dirty="0" err="1">
                <a:cs typeface="Calibri"/>
              </a:rPr>
              <a:t>izraža</a:t>
            </a:r>
            <a:r>
              <a:rPr lang="nl-NL" sz="2100" dirty="0">
                <a:cs typeface="Calibri"/>
              </a:rPr>
              <a:t>.</a:t>
            </a:r>
          </a:p>
        </p:txBody>
      </p:sp>
      <p:sp>
        <p:nvSpPr>
          <p:cNvPr id="4" name="Ορθογώνιο 3">
            <a:extLst>
              <a:ext uri="{FF2B5EF4-FFF2-40B4-BE49-F238E27FC236}">
                <a16:creationId xmlns:a16="http://schemas.microsoft.com/office/drawing/2014/main" id="{18D4B5F7-8D4E-0D09-B404-605A507DD969}"/>
              </a:ext>
            </a:extLst>
          </p:cNvPr>
          <p:cNvSpPr/>
          <p:nvPr/>
        </p:nvSpPr>
        <p:spPr>
          <a:xfrm>
            <a:off x="7141954" y="948215"/>
            <a:ext cx="2308645" cy="1323439"/>
          </a:xfrm>
          <a:prstGeom prst="rect">
            <a:avLst/>
          </a:prstGeom>
          <a:noFill/>
        </p:spPr>
        <p:txBody>
          <a:bodyPr wrap="non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Zaupanje</a:t>
            </a:r>
            <a:endParaRPr lang="el-GR"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2248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4_Enabling_Dialogue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YjU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iN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I1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iN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iN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iN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YjUJYFQaV5GsAAABvAAAAHAAAAHVuaXZlcnNhbC9sb2NhbF9zZXR0aW5ncy54bWwNyrEKwkAMANC9XxEySB3Uugn2rpujCK0fENogB7mk9ELRv/e2N7x++GaBnbeSTANezx0C62xL0k/A9/Q43RCKky4kphxQDWGITS82k4zsXmOBVejH28S5wvlJuc4XqbOkAu1B/B6PeInNH1BLAwQUAAIACACZjU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mY1CWOohDhNLAAAAbAAAABsAAAB1bml2ZXJzYWwvdW5pdmVyc2FsLnBuZy54bWyzsa/IzVEoSy0qzszPs1Uy1DNQsrfj5bIpKEoty0wtV6gAigEFIUBJoRLINUJwyzNTSjKAQiYmFgjBjNTM9IwSoKiBhRlcVB9oKABQSwECAAAUAAIACACpdlBPNmFYAkcDAADhCQAAFAAAAAAAAAABAAAAAAAAAAAAdW5pdmVyc2FsL3BsYXllci54bWxQSwECAAAUAAIACACYjUJYtTf0qBwFAADhEwAAHQAAAAAAAAABAAAAAAB5AwAAdW5pdmVyc2FsL2NvbW1vbl9tZXNzYWdlcy5sbmdQSwECAAAUAAIACACYjUJYFR5gG6MAAAB/AQAALgAAAAAAAAABAAAAAADQCAAAdW5pdmVyc2FsL3BsYXliYWNrX2FuZF9uYXZpZ2F0aW9uX3NldHRpbmdzLnhtbFBLAQIAABQAAgAIAJiNQlh0STUfPAQAAAwVAAAnAAAAAAAAAAEAAAAAAL8JAAB1bml2ZXJzYWwvZmxhc2hfcHVibGlzaGluZ19zZXR0aW5ncy54bWxQSwECAAAUAAIACACYjUJYN4uHansDAACsDAAAIQAAAAAAAAABAAAAAABADgAAdW5pdmVyc2FsL2ZsYXNoX3NraW5fc2V0dGluZ3MueG1sUEsBAgAAFAACAAgAmI1CWKavViM2BAAAlhQAACYAAAAAAAAAAQAAAAAA+hEAAHVuaXZlcnNhbC9odG1sX3B1Ymxpc2hpbmdfc2V0dGluZ3MueG1sUEsBAgAAFAACAAgAmI1CWCYPfuiwAQAAbwYAAB8AAAAAAAAAAQAAAAAAdBYAAHVuaXZlcnNhbC9odG1sX3NraW5fc2V0dGluZ3MuanNQSwECAAAUAAIACACYjUJYFQaV5GsAAABvAAAAHAAAAAAAAAABAAAAAABhGAAAdW5pdmVyc2FsL2xvY2FsX3NldHRpbmdzLnhtbFBLAQIAABQAAgAIAJmNQljCG66ZaBIAAPdNAAAXAAAAAAAAAAAAAAAAAAYZAAB1bml2ZXJzYWwvdW5pdmVyc2FsLnBuZ1BLAQIAABQAAgAIAJmNQljqIQ4TSwAAAGwAAAAbAAAAAAAAAAEAAAAAAKMrAAB1bml2ZXJzYWwvdW5pdmVyc2FsLnBuZy54bWxQSwUGAAAAAAoACgAGAwAAJywAAAAA"/>
  <p:tag name="ISPRING_LMS_API_VERSION" val="SCORM 1.2"/>
  <p:tag name="ISPRING_ULTRA_SCORM_COURSE_ID" val="8C9D7AE2-B010-4E6D-A249-21C9FB96B9C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4_Enabling_Dialogue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3F6F9-419F-4DB3-BB9F-18447BDF5A54}">
  <ds:schemaRefs>
    <ds:schemaRef ds:uri="19efc745-f8ae-456e-98f3-7656c6b98ef6"/>
    <ds:schemaRef ds:uri="A170BF8D-0D10-4A31-84BA-136298F3893F"/>
    <ds:schemaRef ds:uri="a170bf8d-0d10-4a31-84ba-136298f3893f"/>
    <ds:schemaRef ds:uri="d55660b8-d104-43d9-a55a-6bf5ee589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3.xml><?xml version="1.0" encoding="utf-8"?>
<ds:datastoreItem xmlns:ds="http://schemas.openxmlformats.org/officeDocument/2006/customXml" ds:itemID="{C70BA06F-1FDD-421C-AB26-28997D88498D}">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89</TotalTime>
  <Words>2799</Words>
  <Application>Microsoft Office PowerPoint</Application>
  <PresentationFormat>Ευρεία οθόνη</PresentationFormat>
  <Paragraphs>213</Paragraphs>
  <Slides>30</Slides>
  <Notes>30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30</vt:i4>
      </vt:variant>
    </vt:vector>
  </HeadingPairs>
  <TitlesOfParts>
    <vt:vector size="43" baseType="lpstr">
      <vt:lpstr>Adobe Gothic Std B</vt:lpstr>
      <vt:lpstr>MS PGothic</vt:lpstr>
      <vt:lpstr>Arial</vt:lpstr>
      <vt:lpstr>Arial,Sans-Serif</vt:lpstr>
      <vt:lpstr>Calibri</vt:lpstr>
      <vt:lpstr>Calibri Light</vt:lpstr>
      <vt:lpstr>Courier New</vt:lpstr>
      <vt:lpstr>Impact</vt:lpstr>
      <vt:lpstr>Proxima Nova</vt:lpstr>
      <vt:lpstr>Times New Roman</vt:lpstr>
      <vt:lpstr>Verdana</vt:lpstr>
      <vt:lpstr>Wingdings</vt:lpstr>
      <vt:lpstr>Θέμα του Office</vt:lpstr>
      <vt:lpstr>Παρουσίαση του PowerPoint</vt:lpstr>
      <vt:lpstr>Partnerji</vt:lpstr>
      <vt:lpstr>Moduli</vt:lpstr>
      <vt:lpstr>Cilji</vt:lpstr>
      <vt:lpstr>Preprečevanje prepričanja o informacijski motnji</vt:lpstr>
      <vt:lpstr>Pomen dialoga</vt:lpstr>
      <vt:lpstr>Varno okolje</vt:lpstr>
      <vt:lpstr>Osnove za učinkovit dialog</vt:lpstr>
      <vt:lpstr>Zaupanja vreden odnos (1/4)</vt:lpstr>
      <vt:lpstr>Kako doseči zaupanje (2/4)</vt:lpstr>
      <vt:lpstr>Učinkovito orodje afektivnega profesionalizma (3/4)</vt:lpstr>
      <vt:lpstr>Smernice za samorazkrivanje (4/4)</vt:lpstr>
      <vt:lpstr>2. Egalitarni dialog (1/2)</vt:lpstr>
      <vt:lpstr>Enaki konkurenčni pogoji ustvarjajo odprtost (2/2)</vt:lpstr>
      <vt:lpstr>3. Zagotavljanje smernic</vt:lpstr>
      <vt:lpstr>4. Zavračanje agresije (1/4)</vt:lpstr>
      <vt:lpstr>Kako zavrniti agresijo (2/4)</vt:lpstr>
      <vt:lpstr>Aktivno poslušanje (3/4)</vt:lpstr>
      <vt:lpstr>Primeri aktivnega poslušanja (4/4)</vt:lpstr>
      <vt:lpstr>Druge spretnosti dialoga (1/3)</vt:lpstr>
      <vt:lpstr>Druge spretnosti dialoga (2/3)</vt:lpstr>
      <vt:lpstr>Druge veščine dialoga (3/3)</vt:lpstr>
      <vt:lpstr>Medkulturna komunikacija</vt:lpstr>
      <vt:lpstr>Medkulturna komunikacija (1/4)</vt:lpstr>
      <vt:lpstr>Primeri napačnih razlag v medkulturni komunikaciji (2/4)</vt:lpstr>
      <vt:lpstr>Primeri napačnih razlag v medkulturni komunikaciji (3/4) </vt:lpstr>
      <vt:lpstr>Kako se izogniti medkulturnim nesporazumom (4/4)</vt:lpstr>
      <vt:lpstr>Reference in nadaljnje branje (1/2)</vt:lpstr>
      <vt:lpstr>Reference in nadaljnje branje (2/2)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4_Enabling_Dialogue_SI</dc:title>
  <dc:creator>pantelis bbalaouras</dc:creator>
  <cp:keywords>, docId:3C96178338911BBC8849446E30E7BF61</cp:keywords>
  <cp:lastModifiedBy>pantelis</cp:lastModifiedBy>
  <cp:revision>1310</cp:revision>
  <dcterms:created xsi:type="dcterms:W3CDTF">2020-06-02T13:31:56Z</dcterms:created>
  <dcterms:modified xsi:type="dcterms:W3CDTF">2024-02-02T15:45:32Z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