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512" r:id="rId2"/>
    <p:sldId id="543" r:id="rId3"/>
    <p:sldId id="509" r:id="rId4"/>
    <p:sldId id="420" r:id="rId5"/>
    <p:sldId id="295" r:id="rId6"/>
    <p:sldId id="514" r:id="rId7"/>
    <p:sldId id="515" r:id="rId8"/>
    <p:sldId id="499" r:id="rId9"/>
    <p:sldId id="516" r:id="rId10"/>
    <p:sldId id="536" r:id="rId11"/>
    <p:sldId id="517" r:id="rId12"/>
    <p:sldId id="518" r:id="rId13"/>
    <p:sldId id="519" r:id="rId14"/>
    <p:sldId id="537" r:id="rId15"/>
    <p:sldId id="520" r:id="rId16"/>
    <p:sldId id="521" r:id="rId17"/>
    <p:sldId id="522" r:id="rId18"/>
    <p:sldId id="539" r:id="rId19"/>
    <p:sldId id="540" r:id="rId20"/>
    <p:sldId id="525" r:id="rId21"/>
    <p:sldId id="541" r:id="rId22"/>
    <p:sldId id="530" r:id="rId23"/>
    <p:sldId id="526" r:id="rId24"/>
    <p:sldId id="531" r:id="rId25"/>
    <p:sldId id="527" r:id="rId26"/>
    <p:sldId id="529" r:id="rId27"/>
    <p:sldId id="532" r:id="rId28"/>
    <p:sldId id="533" r:id="rId29"/>
    <p:sldId id="534" r:id="rId30"/>
    <p:sldId id="542" r:id="rId31"/>
    <p:sldId id="325" r:id="rId32"/>
    <p:sldId id="535" r:id="rId33"/>
    <p:sldId id="442" r:id="rId34"/>
  </p:sldIdLst>
  <p:sldSz cx="12192000" cy="6858000"/>
  <p:notesSz cx="6858000" cy="9144000"/>
  <p:custDataLst>
    <p:tags r:id="rId37"/>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ksandra Stevanović" initials="AS" lastIdx="9" clrIdx="0"/>
  <p:cmAuthor id="2" name="user" initials="u"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3500"/>
    <a:srgbClr val="AD6300"/>
    <a:srgbClr val="A5A5A5"/>
    <a:srgbClr val="004899"/>
    <a:srgbClr val="95C11F"/>
    <a:srgbClr val="E89704"/>
    <a:srgbClr val="D8134D"/>
    <a:srgbClr val="38289E"/>
    <a:srgbClr val="E24231"/>
    <a:srgbClr val="D712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7DB178-A3B8-40FA-8668-BF115FF30B38}" v="4" dt="2023-11-22T15:11:12.473"/>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4" autoAdjust="0"/>
    <p:restoredTop sz="94660"/>
  </p:normalViewPr>
  <p:slideViewPr>
    <p:cSldViewPr snapToGrid="0">
      <p:cViewPr varScale="1">
        <p:scale>
          <a:sx n="93" d="100"/>
          <a:sy n="93" d="100"/>
        </p:scale>
        <p:origin x="114" y="630"/>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Paulusse" userId="1f5f41b363f6e14e" providerId="LiveId" clId="{CD7DB178-A3B8-40FA-8668-BF115FF30B38}"/>
    <pc:docChg chg="modSld">
      <pc:chgData name="Tim Paulusse" userId="1f5f41b363f6e14e" providerId="LiveId" clId="{CD7DB178-A3B8-40FA-8668-BF115FF30B38}" dt="2023-11-22T15:13:14.580" v="49" actId="20577"/>
      <pc:docMkLst>
        <pc:docMk/>
      </pc:docMkLst>
      <pc:sldChg chg="modSp">
        <pc:chgData name="Tim Paulusse" userId="1f5f41b363f6e14e" providerId="LiveId" clId="{CD7DB178-A3B8-40FA-8668-BF115FF30B38}" dt="2023-11-22T15:10:54.691" v="1" actId="20577"/>
        <pc:sldMkLst>
          <pc:docMk/>
          <pc:sldMk cId="1041830205" sldId="509"/>
        </pc:sldMkLst>
        <pc:graphicFrameChg chg="mod">
          <ac:chgData name="Tim Paulusse" userId="1f5f41b363f6e14e" providerId="LiveId" clId="{CD7DB178-A3B8-40FA-8668-BF115FF30B38}" dt="2023-11-22T15:10:54.691" v="1" actId="20577"/>
          <ac:graphicFrameMkLst>
            <pc:docMk/>
            <pc:sldMk cId="1041830205" sldId="509"/>
            <ac:graphicFrameMk id="9" creationId="{0F6221FA-CCBB-7318-4AB1-8EA358DD88C7}"/>
          </ac:graphicFrameMkLst>
        </pc:graphicFrameChg>
      </pc:sldChg>
      <pc:sldChg chg="modSp mod">
        <pc:chgData name="Tim Paulusse" userId="1f5f41b363f6e14e" providerId="LiveId" clId="{CD7DB178-A3B8-40FA-8668-BF115FF30B38}" dt="2023-11-22T15:11:18.485" v="3" actId="20577"/>
        <pc:sldMkLst>
          <pc:docMk/>
          <pc:sldMk cId="737204572" sldId="514"/>
        </pc:sldMkLst>
        <pc:spChg chg="mod">
          <ac:chgData name="Tim Paulusse" userId="1f5f41b363f6e14e" providerId="LiveId" clId="{CD7DB178-A3B8-40FA-8668-BF115FF30B38}" dt="2023-11-22T15:11:18.485" v="3" actId="20577"/>
          <ac:spMkLst>
            <pc:docMk/>
            <pc:sldMk cId="737204572" sldId="514"/>
            <ac:spMk id="6" creationId="{13725DC3-E1D4-4E92-AF5A-F0DED3AA5B9A}"/>
          </ac:spMkLst>
        </pc:spChg>
      </pc:sldChg>
      <pc:sldChg chg="modSp mod">
        <pc:chgData name="Tim Paulusse" userId="1f5f41b363f6e14e" providerId="LiveId" clId="{CD7DB178-A3B8-40FA-8668-BF115FF30B38}" dt="2023-11-22T15:11:23.140" v="5" actId="20577"/>
        <pc:sldMkLst>
          <pc:docMk/>
          <pc:sldMk cId="1439245380" sldId="518"/>
        </pc:sldMkLst>
        <pc:spChg chg="mod">
          <ac:chgData name="Tim Paulusse" userId="1f5f41b363f6e14e" providerId="LiveId" clId="{CD7DB178-A3B8-40FA-8668-BF115FF30B38}" dt="2023-11-22T15:11:23.140" v="5" actId="20577"/>
          <ac:spMkLst>
            <pc:docMk/>
            <pc:sldMk cId="1439245380" sldId="518"/>
            <ac:spMk id="6" creationId="{13725DC3-E1D4-4E92-AF5A-F0DED3AA5B9A}"/>
          </ac:spMkLst>
        </pc:spChg>
      </pc:sldChg>
      <pc:sldChg chg="modSp mod">
        <pc:chgData name="Tim Paulusse" userId="1f5f41b363f6e14e" providerId="LiveId" clId="{CD7DB178-A3B8-40FA-8668-BF115FF30B38}" dt="2023-11-22T15:11:32.148" v="9" actId="20577"/>
        <pc:sldMkLst>
          <pc:docMk/>
          <pc:sldMk cId="741694611" sldId="520"/>
        </pc:sldMkLst>
        <pc:spChg chg="mod">
          <ac:chgData name="Tim Paulusse" userId="1f5f41b363f6e14e" providerId="LiveId" clId="{CD7DB178-A3B8-40FA-8668-BF115FF30B38}" dt="2023-11-22T15:11:32.148" v="9" actId="20577"/>
          <ac:spMkLst>
            <pc:docMk/>
            <pc:sldMk cId="741694611" sldId="520"/>
            <ac:spMk id="3" creationId="{00000000-0000-0000-0000-000000000000}"/>
          </ac:spMkLst>
        </pc:spChg>
      </pc:sldChg>
      <pc:sldChg chg="modSp mod">
        <pc:chgData name="Tim Paulusse" userId="1f5f41b363f6e14e" providerId="LiveId" clId="{CD7DB178-A3B8-40FA-8668-BF115FF30B38}" dt="2023-11-22T15:11:40.530" v="13" actId="20577"/>
        <pc:sldMkLst>
          <pc:docMk/>
          <pc:sldMk cId="1272937504" sldId="521"/>
        </pc:sldMkLst>
        <pc:spChg chg="mod">
          <ac:chgData name="Tim Paulusse" userId="1f5f41b363f6e14e" providerId="LiveId" clId="{CD7DB178-A3B8-40FA-8668-BF115FF30B38}" dt="2023-11-22T15:11:40.530" v="13" actId="20577"/>
          <ac:spMkLst>
            <pc:docMk/>
            <pc:sldMk cId="1272937504" sldId="521"/>
            <ac:spMk id="3" creationId="{00000000-0000-0000-0000-000000000000}"/>
          </ac:spMkLst>
        </pc:spChg>
      </pc:sldChg>
      <pc:sldChg chg="modSp mod">
        <pc:chgData name="Tim Paulusse" userId="1f5f41b363f6e14e" providerId="LiveId" clId="{CD7DB178-A3B8-40FA-8668-BF115FF30B38}" dt="2023-11-22T15:12:13.119" v="25" actId="20577"/>
        <pc:sldMkLst>
          <pc:docMk/>
          <pc:sldMk cId="889570659" sldId="525"/>
        </pc:sldMkLst>
        <pc:spChg chg="mod">
          <ac:chgData name="Tim Paulusse" userId="1f5f41b363f6e14e" providerId="LiveId" clId="{CD7DB178-A3B8-40FA-8668-BF115FF30B38}" dt="2023-11-22T15:12:07.458" v="23" actId="20577"/>
          <ac:spMkLst>
            <pc:docMk/>
            <pc:sldMk cId="889570659" sldId="525"/>
            <ac:spMk id="2" creationId="{00000000-0000-0000-0000-000000000000}"/>
          </ac:spMkLst>
        </pc:spChg>
        <pc:spChg chg="mod">
          <ac:chgData name="Tim Paulusse" userId="1f5f41b363f6e14e" providerId="LiveId" clId="{CD7DB178-A3B8-40FA-8668-BF115FF30B38}" dt="2023-11-22T15:12:13.119" v="25" actId="20577"/>
          <ac:spMkLst>
            <pc:docMk/>
            <pc:sldMk cId="889570659" sldId="525"/>
            <ac:spMk id="3" creationId="{00000000-0000-0000-0000-000000000000}"/>
          </ac:spMkLst>
        </pc:spChg>
      </pc:sldChg>
      <pc:sldChg chg="modSp mod">
        <pc:chgData name="Tim Paulusse" userId="1f5f41b363f6e14e" providerId="LiveId" clId="{CD7DB178-A3B8-40FA-8668-BF115FF30B38}" dt="2023-11-22T15:12:46.361" v="39" actId="20577"/>
        <pc:sldMkLst>
          <pc:docMk/>
          <pc:sldMk cId="3164951676" sldId="526"/>
        </pc:sldMkLst>
        <pc:spChg chg="mod">
          <ac:chgData name="Tim Paulusse" userId="1f5f41b363f6e14e" providerId="LiveId" clId="{CD7DB178-A3B8-40FA-8668-BF115FF30B38}" dt="2023-11-22T15:12:46.361" v="39" actId="20577"/>
          <ac:spMkLst>
            <pc:docMk/>
            <pc:sldMk cId="3164951676" sldId="526"/>
            <ac:spMk id="2" creationId="{B910016F-3EAC-5054-22E5-A211C2CC6AF0}"/>
          </ac:spMkLst>
        </pc:spChg>
      </pc:sldChg>
      <pc:sldChg chg="modSp mod">
        <pc:chgData name="Tim Paulusse" userId="1f5f41b363f6e14e" providerId="LiveId" clId="{CD7DB178-A3B8-40FA-8668-BF115FF30B38}" dt="2023-11-22T15:13:05.791" v="47" actId="20577"/>
        <pc:sldMkLst>
          <pc:docMk/>
          <pc:sldMk cId="4033372938" sldId="529"/>
        </pc:sldMkLst>
        <pc:spChg chg="mod">
          <ac:chgData name="Tim Paulusse" userId="1f5f41b363f6e14e" providerId="LiveId" clId="{CD7DB178-A3B8-40FA-8668-BF115FF30B38}" dt="2023-11-22T15:13:05.791" v="47" actId="20577"/>
          <ac:spMkLst>
            <pc:docMk/>
            <pc:sldMk cId="4033372938" sldId="529"/>
            <ac:spMk id="4" creationId="{08C8B7BC-203C-F54A-136F-B071DE18DAB6}"/>
          </ac:spMkLst>
        </pc:spChg>
      </pc:sldChg>
      <pc:sldChg chg="modSp mod">
        <pc:chgData name="Tim Paulusse" userId="1f5f41b363f6e14e" providerId="LiveId" clId="{CD7DB178-A3B8-40FA-8668-BF115FF30B38}" dt="2023-11-22T15:12:39.374" v="37" actId="20577"/>
        <pc:sldMkLst>
          <pc:docMk/>
          <pc:sldMk cId="24820567" sldId="530"/>
        </pc:sldMkLst>
        <pc:spChg chg="mod">
          <ac:chgData name="Tim Paulusse" userId="1f5f41b363f6e14e" providerId="LiveId" clId="{CD7DB178-A3B8-40FA-8668-BF115FF30B38}" dt="2023-11-22T15:12:39.374" v="37" actId="20577"/>
          <ac:spMkLst>
            <pc:docMk/>
            <pc:sldMk cId="24820567" sldId="530"/>
            <ac:spMk id="3" creationId="{00000000-0000-0000-0000-000000000000}"/>
          </ac:spMkLst>
        </pc:spChg>
      </pc:sldChg>
      <pc:sldChg chg="modSp mod">
        <pc:chgData name="Tim Paulusse" userId="1f5f41b363f6e14e" providerId="LiveId" clId="{CD7DB178-A3B8-40FA-8668-BF115FF30B38}" dt="2023-11-22T15:13:00.295" v="45" actId="20577"/>
        <pc:sldMkLst>
          <pc:docMk/>
          <pc:sldMk cId="4213918365" sldId="531"/>
        </pc:sldMkLst>
        <pc:spChg chg="mod">
          <ac:chgData name="Tim Paulusse" userId="1f5f41b363f6e14e" providerId="LiveId" clId="{CD7DB178-A3B8-40FA-8668-BF115FF30B38}" dt="2023-11-22T15:12:51.829" v="41" actId="20577"/>
          <ac:spMkLst>
            <pc:docMk/>
            <pc:sldMk cId="4213918365" sldId="531"/>
            <ac:spMk id="2" creationId="{00000000-0000-0000-0000-000000000000}"/>
          </ac:spMkLst>
        </pc:spChg>
        <pc:spChg chg="mod">
          <ac:chgData name="Tim Paulusse" userId="1f5f41b363f6e14e" providerId="LiveId" clId="{CD7DB178-A3B8-40FA-8668-BF115FF30B38}" dt="2023-11-22T15:13:00.295" v="45" actId="20577"/>
          <ac:spMkLst>
            <pc:docMk/>
            <pc:sldMk cId="4213918365" sldId="531"/>
            <ac:spMk id="3" creationId="{00000000-0000-0000-0000-000000000000}"/>
          </ac:spMkLst>
        </pc:spChg>
      </pc:sldChg>
      <pc:sldChg chg="modSp mod">
        <pc:chgData name="Tim Paulusse" userId="1f5f41b363f6e14e" providerId="LiveId" clId="{CD7DB178-A3B8-40FA-8668-BF115FF30B38}" dt="2023-11-22T15:13:14.580" v="49" actId="20577"/>
        <pc:sldMkLst>
          <pc:docMk/>
          <pc:sldMk cId="2731793714" sldId="533"/>
        </pc:sldMkLst>
        <pc:spChg chg="mod">
          <ac:chgData name="Tim Paulusse" userId="1f5f41b363f6e14e" providerId="LiveId" clId="{CD7DB178-A3B8-40FA-8668-BF115FF30B38}" dt="2023-11-22T15:13:14.580" v="49" actId="20577"/>
          <ac:spMkLst>
            <pc:docMk/>
            <pc:sldMk cId="2731793714" sldId="533"/>
            <ac:spMk id="3" creationId="{00000000-0000-0000-0000-000000000000}"/>
          </ac:spMkLst>
        </pc:spChg>
      </pc:sldChg>
      <pc:sldChg chg="modSp mod">
        <pc:chgData name="Tim Paulusse" userId="1f5f41b363f6e14e" providerId="LiveId" clId="{CD7DB178-A3B8-40FA-8668-BF115FF30B38}" dt="2023-11-22T15:11:27.934" v="7" actId="20577"/>
        <pc:sldMkLst>
          <pc:docMk/>
          <pc:sldMk cId="2906305790" sldId="537"/>
        </pc:sldMkLst>
        <pc:spChg chg="mod">
          <ac:chgData name="Tim Paulusse" userId="1f5f41b363f6e14e" providerId="LiveId" clId="{CD7DB178-A3B8-40FA-8668-BF115FF30B38}" dt="2023-11-22T15:11:27.934" v="7" actId="20577"/>
          <ac:spMkLst>
            <pc:docMk/>
            <pc:sldMk cId="2906305790" sldId="537"/>
            <ac:spMk id="4" creationId="{4C574F1A-904B-F7EA-BC5E-46E132FFB11E}"/>
          </ac:spMkLst>
        </pc:spChg>
      </pc:sldChg>
      <pc:sldChg chg="modSp mod">
        <pc:chgData name="Tim Paulusse" userId="1f5f41b363f6e14e" providerId="LiveId" clId="{CD7DB178-A3B8-40FA-8668-BF115FF30B38}" dt="2023-11-22T15:11:56.796" v="19" actId="20577"/>
        <pc:sldMkLst>
          <pc:docMk/>
          <pc:sldMk cId="1213006861" sldId="539"/>
        </pc:sldMkLst>
        <pc:spChg chg="mod">
          <ac:chgData name="Tim Paulusse" userId="1f5f41b363f6e14e" providerId="LiveId" clId="{CD7DB178-A3B8-40FA-8668-BF115FF30B38}" dt="2023-11-22T15:11:45.269" v="15" actId="20577"/>
          <ac:spMkLst>
            <pc:docMk/>
            <pc:sldMk cId="1213006861" sldId="539"/>
            <ac:spMk id="2" creationId="{121EC9DE-73E1-4AF4-ADA5-8D9F5708A96C}"/>
          </ac:spMkLst>
        </pc:spChg>
        <pc:spChg chg="mod">
          <ac:chgData name="Tim Paulusse" userId="1f5f41b363f6e14e" providerId="LiveId" clId="{CD7DB178-A3B8-40FA-8668-BF115FF30B38}" dt="2023-11-22T15:11:56.796" v="19" actId="20577"/>
          <ac:spMkLst>
            <pc:docMk/>
            <pc:sldMk cId="1213006861" sldId="539"/>
            <ac:spMk id="3" creationId="{605DFC5C-CE38-A427-B87A-9E50083076E4}"/>
          </ac:spMkLst>
        </pc:spChg>
      </pc:sldChg>
      <pc:sldChg chg="modSp mod">
        <pc:chgData name="Tim Paulusse" userId="1f5f41b363f6e14e" providerId="LiveId" clId="{CD7DB178-A3B8-40FA-8668-BF115FF30B38}" dt="2023-11-22T15:12:01.834" v="21" actId="20577"/>
        <pc:sldMkLst>
          <pc:docMk/>
          <pc:sldMk cId="1255586030" sldId="540"/>
        </pc:sldMkLst>
        <pc:spChg chg="mod">
          <ac:chgData name="Tim Paulusse" userId="1f5f41b363f6e14e" providerId="LiveId" clId="{CD7DB178-A3B8-40FA-8668-BF115FF30B38}" dt="2023-11-22T15:12:01.834" v="21" actId="20577"/>
          <ac:spMkLst>
            <pc:docMk/>
            <pc:sldMk cId="1255586030" sldId="540"/>
            <ac:spMk id="2" creationId="{54911A24-06BA-FFB3-14A3-130774259E6F}"/>
          </ac:spMkLst>
        </pc:spChg>
      </pc:sldChg>
      <pc:sldChg chg="modSp mod">
        <pc:chgData name="Tim Paulusse" userId="1f5f41b363f6e14e" providerId="LiveId" clId="{CD7DB178-A3B8-40FA-8668-BF115FF30B38}" dt="2023-11-22T15:12:31.758" v="35" actId="20577"/>
        <pc:sldMkLst>
          <pc:docMk/>
          <pc:sldMk cId="2326045044" sldId="541"/>
        </pc:sldMkLst>
        <pc:spChg chg="mod">
          <ac:chgData name="Tim Paulusse" userId="1f5f41b363f6e14e" providerId="LiveId" clId="{CD7DB178-A3B8-40FA-8668-BF115FF30B38}" dt="2023-11-22T15:12:17.807" v="27" actId="20577"/>
          <ac:spMkLst>
            <pc:docMk/>
            <pc:sldMk cId="2326045044" sldId="541"/>
            <ac:spMk id="2" creationId="{7032EDD7-24EE-F674-37D7-8393445E6C1D}"/>
          </ac:spMkLst>
        </pc:spChg>
        <pc:spChg chg="mod">
          <ac:chgData name="Tim Paulusse" userId="1f5f41b363f6e14e" providerId="LiveId" clId="{CD7DB178-A3B8-40FA-8668-BF115FF30B38}" dt="2023-11-22T15:12:31.758" v="35" actId="20577"/>
          <ac:spMkLst>
            <pc:docMk/>
            <pc:sldMk cId="2326045044" sldId="541"/>
            <ac:spMk id="3" creationId="{F6D4197B-8D73-8861-FFBF-B029E3B5807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D5358F-2C12-40D3-A142-40CC932D99A4}"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l-GR"/>
        </a:p>
      </dgm:t>
    </dgm:pt>
    <dgm:pt modelId="{EC327B3B-64E2-4867-8E05-4626CF7AA557}">
      <dgm:prSet phldrT="[Κείμενο]" custT="1"/>
      <dgm:spPr>
        <a:solidFill>
          <a:schemeClr val="bg1">
            <a:lumMod val="95000"/>
          </a:schemeClr>
        </a:solidFill>
        <a:ln>
          <a:solidFill>
            <a:srgbClr val="785832"/>
          </a:solidFill>
        </a:ln>
      </dgm:spPr>
      <dgm:t>
        <a:bodyPr/>
        <a:lstStyle/>
        <a:p>
          <a:r>
            <a:rPr lang="en-US" sz="3200" kern="1200" dirty="0">
              <a:solidFill>
                <a:schemeClr val="tx1"/>
              </a:solidFill>
              <a:effectLst/>
            </a:rPr>
            <a:t>1. </a:t>
          </a:r>
          <a:r>
            <a:rPr lang="en-US" sz="3200" kern="1200" dirty="0">
              <a:solidFill>
                <a:schemeClr val="tx1"/>
              </a:solidFill>
            </a:rPr>
            <a:t>Ozaveščanje </a:t>
          </a:r>
          <a:endParaRPr lang="el-GR" sz="3200" kern="1200" dirty="0">
            <a:solidFill>
              <a:schemeClr val="tx1"/>
            </a:solidFill>
            <a:effectLst/>
            <a:latin typeface="Calibri" panose="020F0502020204030204"/>
            <a:ea typeface="+mn-ea"/>
            <a:cs typeface="+mn-cs"/>
          </a:endParaRPr>
        </a:p>
      </dgm:t>
    </dgm:pt>
    <dgm:pt modelId="{DF29B433-28C4-4212-B73F-BBA2E55D71FD}" type="parTrans" cxnId="{013F4C26-68C0-4526-9DB3-5EB519553F3C}">
      <dgm:prSet/>
      <dgm:spPr/>
      <dgm:t>
        <a:bodyPr/>
        <a:lstStyle/>
        <a:p>
          <a:endParaRPr lang="el-GR" sz="1600">
            <a:solidFill>
              <a:schemeClr val="tx1"/>
            </a:solidFill>
            <a:effectLst/>
          </a:endParaRPr>
        </a:p>
      </dgm:t>
    </dgm:pt>
    <dgm:pt modelId="{E3EA5345-B843-40CC-AF3F-48429EEC6F62}" type="sibTrans" cxnId="{013F4C26-68C0-4526-9DB3-5EB519553F3C}">
      <dgm:prSet/>
      <dgm:spPr/>
      <dgm:t>
        <a:bodyPr/>
        <a:lstStyle/>
        <a:p>
          <a:endParaRPr lang="el-GR">
            <a:solidFill>
              <a:schemeClr val="tx1"/>
            </a:solidFill>
            <a:effectLst/>
          </a:endParaRPr>
        </a:p>
      </dgm:t>
    </dgm:pt>
    <dgm:pt modelId="{4E244519-B7AC-4B3B-BE5F-12059590F0D2}">
      <dgm:prSet phldrT="[Κείμενο]" custT="1"/>
      <dgm:spPr>
        <a:solidFill>
          <a:schemeClr val="bg1">
            <a:lumMod val="95000"/>
          </a:scheme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pPr>
          <a:r>
            <a:rPr lang="en-US" sz="3200" b="0" kern="1200" dirty="0">
              <a:solidFill>
                <a:schemeClr val="tx1"/>
              </a:solidFill>
              <a:effectLst>
                <a:outerShdw sx="1000" sy="1000" algn="tl">
                  <a:srgbClr val="000000"/>
                </a:outerShdw>
              </a:effectLst>
              <a:latin typeface="Calibri" panose="020F0502020204030204"/>
              <a:ea typeface="+mn-ea"/>
              <a:cs typeface="+mn-cs"/>
            </a:rPr>
            <a:t>2. Kritično razmišljanje</a:t>
          </a:r>
          <a:endParaRPr lang="el-GR" sz="3200" b="0" kern="1200" dirty="0">
            <a:solidFill>
              <a:schemeClr val="tx1"/>
            </a:solidFill>
            <a:effectLst>
              <a:outerShdw sx="1000" sy="1000" algn="tl">
                <a:srgbClr val="000000"/>
              </a:outerShdw>
            </a:effectLst>
            <a:latin typeface="Calibri" panose="020F0502020204030204"/>
            <a:ea typeface="+mn-ea"/>
            <a:cs typeface="+mn-cs"/>
          </a:endParaRPr>
        </a:p>
      </dgm:t>
    </dgm:pt>
    <dgm:pt modelId="{E30B4CE4-28F5-41D5-BDD7-379CEE7BFAA6}" type="parTrans" cxnId="{63EE376A-9BE3-42F8-986B-13F24A6B6A52}">
      <dgm:prSet/>
      <dgm:spPr/>
      <dgm:t>
        <a:bodyPr/>
        <a:lstStyle/>
        <a:p>
          <a:endParaRPr lang="el-GR" sz="1600">
            <a:solidFill>
              <a:schemeClr val="tx1"/>
            </a:solidFill>
            <a:effectLst/>
          </a:endParaRPr>
        </a:p>
      </dgm:t>
    </dgm:pt>
    <dgm:pt modelId="{67FEA77F-9792-4206-8836-885C74441292}" type="sibTrans" cxnId="{63EE376A-9BE3-42F8-986B-13F24A6B6A52}">
      <dgm:prSet/>
      <dgm:spPr/>
      <dgm:t>
        <a:bodyPr/>
        <a:lstStyle/>
        <a:p>
          <a:endParaRPr lang="el-GR">
            <a:solidFill>
              <a:schemeClr val="tx1"/>
            </a:solidFill>
            <a:effectLst/>
          </a:endParaRPr>
        </a:p>
      </dgm:t>
    </dgm:pt>
    <dgm:pt modelId="{B4C523CA-CB9B-45E6-9B42-ACDDF1BF7D65}">
      <dgm:prSet phldrT="[Κείμενο]" custT="1"/>
      <dgm:spPr>
        <a:solidFill>
          <a:prstClr val="white">
            <a:lumMod val="95000"/>
          </a:prst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pPr>
          <a:r>
            <a:rPr lang="en-US" sz="3200" kern="1200" dirty="0">
              <a:solidFill>
                <a:prstClr val="black"/>
              </a:solidFill>
              <a:effectLst/>
              <a:latin typeface="Calibri" panose="020F0502020204030204"/>
              <a:ea typeface="+mn-ea"/>
              <a:cs typeface="+mn-cs"/>
            </a:rPr>
            <a:t>3. Reševanje konfliktov </a:t>
          </a:r>
          <a:endParaRPr lang="el-GR" sz="3200" kern="1200" dirty="0">
            <a:solidFill>
              <a:prstClr val="black"/>
            </a:solidFill>
            <a:effectLst/>
            <a:latin typeface="Calibri" panose="020F0502020204030204"/>
            <a:ea typeface="+mn-ea"/>
            <a:cs typeface="+mn-cs"/>
          </a:endParaRPr>
        </a:p>
      </dgm:t>
    </dgm:pt>
    <dgm:pt modelId="{0B61FFA1-954D-4769-9935-DC27A03FE46F}" type="parTrans" cxnId="{AB3B445A-D322-425F-BF83-71C16EDBCF6A}">
      <dgm:prSet/>
      <dgm:spPr/>
      <dgm:t>
        <a:bodyPr/>
        <a:lstStyle/>
        <a:p>
          <a:endParaRPr lang="el-GR" sz="1600">
            <a:solidFill>
              <a:schemeClr val="tx1"/>
            </a:solidFill>
            <a:effectLst/>
          </a:endParaRPr>
        </a:p>
      </dgm:t>
    </dgm:pt>
    <dgm:pt modelId="{2A74883B-AB36-4DBE-A90D-C134F37AC8DE}" type="sibTrans" cxnId="{AB3B445A-D322-425F-BF83-71C16EDBCF6A}">
      <dgm:prSet/>
      <dgm:spPr/>
      <dgm:t>
        <a:bodyPr/>
        <a:lstStyle/>
        <a:p>
          <a:endParaRPr lang="el-GR">
            <a:solidFill>
              <a:schemeClr val="tx1"/>
            </a:solidFill>
            <a:effectLst/>
          </a:endParaRPr>
        </a:p>
      </dgm:t>
    </dgm:pt>
    <dgm:pt modelId="{1E395D00-6435-47AF-BDD1-99EEEBD551EE}" type="pres">
      <dgm:prSet presAssocID="{C4D5358F-2C12-40D3-A142-40CC932D99A4}" presName="linear" presStyleCnt="0">
        <dgm:presLayoutVars>
          <dgm:animLvl val="lvl"/>
          <dgm:resizeHandles val="exact"/>
        </dgm:presLayoutVars>
      </dgm:prSet>
      <dgm:spPr/>
      <dgm:t>
        <a:bodyPr/>
        <a:lstStyle/>
        <a:p>
          <a:endParaRPr lang="de-AT"/>
        </a:p>
      </dgm:t>
    </dgm:pt>
    <dgm:pt modelId="{470C7429-9401-4802-AB33-313A76532508}" type="pres">
      <dgm:prSet presAssocID="{EC327B3B-64E2-4867-8E05-4626CF7AA557}" presName="parentText" presStyleLbl="node1" presStyleIdx="0" presStyleCnt="3" custLinFactY="-3398" custLinFactNeighborX="-192" custLinFactNeighborY="-100000">
        <dgm:presLayoutVars>
          <dgm:chMax val="0"/>
          <dgm:bulletEnabled val="1"/>
        </dgm:presLayoutVars>
      </dgm:prSet>
      <dgm:spPr/>
      <dgm:t>
        <a:bodyPr/>
        <a:lstStyle/>
        <a:p>
          <a:endParaRPr lang="de-AT"/>
        </a:p>
      </dgm:t>
    </dgm:pt>
    <dgm:pt modelId="{88D2178F-0747-469A-A1B7-4B4E6C3A520D}" type="pres">
      <dgm:prSet presAssocID="{E3EA5345-B843-40CC-AF3F-48429EEC6F62}" presName="spacer" presStyleCnt="0"/>
      <dgm:spPr/>
    </dgm:pt>
    <dgm:pt modelId="{288E5028-B57D-41A4-A329-2A81DBAE6A20}" type="pres">
      <dgm:prSet presAssocID="{4E244519-B7AC-4B3B-BE5F-12059590F0D2}" presName="parentText" presStyleLbl="node1" presStyleIdx="1" presStyleCnt="3" custLinFactNeighborY="-19892">
        <dgm:presLayoutVars>
          <dgm:chMax val="0"/>
          <dgm:bulletEnabled val="1"/>
        </dgm:presLayoutVars>
      </dgm:prSet>
      <dgm:spPr>
        <a:xfrm>
          <a:off x="0" y="1554120"/>
          <a:ext cx="4961817" cy="1216800"/>
        </a:xfrm>
        <a:prstGeom prst="roundRect">
          <a:avLst/>
        </a:prstGeom>
      </dgm:spPr>
      <dgm:t>
        <a:bodyPr/>
        <a:lstStyle/>
        <a:p>
          <a:endParaRPr lang="de-AT"/>
        </a:p>
      </dgm:t>
    </dgm:pt>
    <dgm:pt modelId="{F52AF388-6647-40C1-9B0C-4EACF0087302}" type="pres">
      <dgm:prSet presAssocID="{67FEA77F-9792-4206-8836-885C74441292}" presName="spacer" presStyleCnt="0"/>
      <dgm:spPr/>
    </dgm:pt>
    <dgm:pt modelId="{8CDB7BC7-8DB4-48B4-844D-150D6BC9A281}" type="pres">
      <dgm:prSet presAssocID="{B4C523CA-CB9B-45E6-9B42-ACDDF1BF7D65}" presName="parentText" presStyleLbl="node1" presStyleIdx="2" presStyleCnt="3">
        <dgm:presLayoutVars>
          <dgm:chMax val="0"/>
          <dgm:bulletEnabled val="1"/>
        </dgm:presLayoutVars>
      </dgm:prSet>
      <dgm:spPr>
        <a:xfrm>
          <a:off x="0" y="3062896"/>
          <a:ext cx="4961817" cy="1216800"/>
        </a:xfrm>
        <a:prstGeom prst="roundRect">
          <a:avLst/>
        </a:prstGeom>
      </dgm:spPr>
      <dgm:t>
        <a:bodyPr/>
        <a:lstStyle/>
        <a:p>
          <a:endParaRPr lang="de-AT"/>
        </a:p>
      </dgm:t>
    </dgm:pt>
  </dgm:ptLst>
  <dgm:cxnLst>
    <dgm:cxn modelId="{AB3B445A-D322-425F-BF83-71C16EDBCF6A}" srcId="{C4D5358F-2C12-40D3-A142-40CC932D99A4}" destId="{B4C523CA-CB9B-45E6-9B42-ACDDF1BF7D65}" srcOrd="2" destOrd="0" parTransId="{0B61FFA1-954D-4769-9935-DC27A03FE46F}" sibTransId="{2A74883B-AB36-4DBE-A90D-C134F37AC8DE}"/>
    <dgm:cxn modelId="{013F4C26-68C0-4526-9DB3-5EB519553F3C}" srcId="{C4D5358F-2C12-40D3-A142-40CC932D99A4}" destId="{EC327B3B-64E2-4867-8E05-4626CF7AA557}" srcOrd="0" destOrd="0" parTransId="{DF29B433-28C4-4212-B73F-BBA2E55D71FD}" sibTransId="{E3EA5345-B843-40CC-AF3F-48429EEC6F62}"/>
    <dgm:cxn modelId="{71170B66-801D-42B1-BD88-3067EF1E3D30}" type="presOf" srcId="{EC327B3B-64E2-4867-8E05-4626CF7AA557}" destId="{470C7429-9401-4802-AB33-313A76532508}" srcOrd="0" destOrd="0" presId="urn:microsoft.com/office/officeart/2005/8/layout/vList2"/>
    <dgm:cxn modelId="{63EE376A-9BE3-42F8-986B-13F24A6B6A52}" srcId="{C4D5358F-2C12-40D3-A142-40CC932D99A4}" destId="{4E244519-B7AC-4B3B-BE5F-12059590F0D2}" srcOrd="1" destOrd="0" parTransId="{E30B4CE4-28F5-41D5-BDD7-379CEE7BFAA6}" sibTransId="{67FEA77F-9792-4206-8836-885C74441292}"/>
    <dgm:cxn modelId="{7533573D-AE90-413F-8D5E-92E484CC53EE}" type="presOf" srcId="{C4D5358F-2C12-40D3-A142-40CC932D99A4}" destId="{1E395D00-6435-47AF-BDD1-99EEEBD551EE}" srcOrd="0" destOrd="0" presId="urn:microsoft.com/office/officeart/2005/8/layout/vList2"/>
    <dgm:cxn modelId="{E7D99F90-BD21-488E-8965-4FA3E6649457}" type="presOf" srcId="{4E244519-B7AC-4B3B-BE5F-12059590F0D2}" destId="{288E5028-B57D-41A4-A329-2A81DBAE6A20}" srcOrd="0" destOrd="0" presId="urn:microsoft.com/office/officeart/2005/8/layout/vList2"/>
    <dgm:cxn modelId="{0A308EED-F4BF-484E-9616-FC08E6DF7B71}" type="presOf" srcId="{B4C523CA-CB9B-45E6-9B42-ACDDF1BF7D65}" destId="{8CDB7BC7-8DB4-48B4-844D-150D6BC9A281}" srcOrd="0" destOrd="0" presId="urn:microsoft.com/office/officeart/2005/8/layout/vList2"/>
    <dgm:cxn modelId="{D194C380-2F5A-4D83-B19D-EDEBF138C04E}" type="presParOf" srcId="{1E395D00-6435-47AF-BDD1-99EEEBD551EE}" destId="{470C7429-9401-4802-AB33-313A76532508}" srcOrd="0" destOrd="0" presId="urn:microsoft.com/office/officeart/2005/8/layout/vList2"/>
    <dgm:cxn modelId="{1C593544-AEA6-4F32-B3EB-A05830DB3610}" type="presParOf" srcId="{1E395D00-6435-47AF-BDD1-99EEEBD551EE}" destId="{88D2178F-0747-469A-A1B7-4B4E6C3A520D}" srcOrd="1" destOrd="0" presId="urn:microsoft.com/office/officeart/2005/8/layout/vList2"/>
    <dgm:cxn modelId="{D77AAB75-3FBD-4EC6-89C1-F17940EE4199}" type="presParOf" srcId="{1E395D00-6435-47AF-BDD1-99EEEBD551EE}" destId="{288E5028-B57D-41A4-A329-2A81DBAE6A20}" srcOrd="2" destOrd="0" presId="urn:microsoft.com/office/officeart/2005/8/layout/vList2"/>
    <dgm:cxn modelId="{EF6FD183-5195-47C2-8292-3E15D1204EF4}" type="presParOf" srcId="{1E395D00-6435-47AF-BDD1-99EEEBD551EE}" destId="{F52AF388-6647-40C1-9B0C-4EACF0087302}" srcOrd="3" destOrd="0" presId="urn:microsoft.com/office/officeart/2005/8/layout/vList2"/>
    <dgm:cxn modelId="{93570274-80FF-4597-9140-78C6897D45C5}" type="presParOf" srcId="{1E395D00-6435-47AF-BDD1-99EEEBD551EE}" destId="{8CDB7BC7-8DB4-48B4-844D-150D6BC9A281}" srcOrd="4" destOrd="0" presId="urn:microsoft.com/office/officeart/2005/8/layout/vList2"/>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D5358F-2C12-40D3-A142-40CC932D99A4}"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l-GR"/>
        </a:p>
      </dgm:t>
    </dgm:pt>
    <dgm:pt modelId="{EC327B3B-64E2-4867-8E05-4626CF7AA557}">
      <dgm:prSet phldrT="[Κείμενο]" custT="1"/>
      <dgm:spPr>
        <a:solidFill>
          <a:schemeClr val="bg1">
            <a:lumMod val="95000"/>
          </a:schemeClr>
        </a:solidFill>
        <a:ln>
          <a:solidFill>
            <a:srgbClr val="785832"/>
          </a:solidFill>
        </a:ln>
      </dgm:spPr>
      <dgm:t>
        <a:bodyPr/>
        <a:lstStyle/>
        <a:p>
          <a:r>
            <a:rPr lang="en-US" sz="3200" kern="1200" dirty="0">
              <a:solidFill>
                <a:schemeClr val="tx1"/>
              </a:solidFill>
              <a:effectLst/>
            </a:rPr>
            <a:t>4. </a:t>
          </a:r>
          <a:r>
            <a:rPr lang="en-US" sz="3200" kern="1200">
              <a:solidFill>
                <a:prstClr val="black"/>
              </a:solidFill>
              <a:effectLst/>
              <a:latin typeface="Calibri" panose="020F0502020204030204"/>
              <a:ea typeface="+mn-ea"/>
              <a:cs typeface="+mn-cs"/>
            </a:rPr>
            <a:t>Omogočanje dialoga  </a:t>
          </a:r>
          <a:endParaRPr lang="el-GR" sz="3200" kern="1200" dirty="0">
            <a:solidFill>
              <a:prstClr val="black"/>
            </a:solidFill>
            <a:effectLst/>
            <a:latin typeface="Calibri" panose="020F0502020204030204"/>
            <a:ea typeface="+mn-ea"/>
            <a:cs typeface="+mn-cs"/>
          </a:endParaRPr>
        </a:p>
      </dgm:t>
    </dgm:pt>
    <dgm:pt modelId="{DF29B433-28C4-4212-B73F-BBA2E55D71FD}" type="parTrans" cxnId="{013F4C26-68C0-4526-9DB3-5EB519553F3C}">
      <dgm:prSet/>
      <dgm:spPr/>
      <dgm:t>
        <a:bodyPr/>
        <a:lstStyle/>
        <a:p>
          <a:endParaRPr lang="el-GR" sz="1600">
            <a:solidFill>
              <a:schemeClr val="tx1"/>
            </a:solidFill>
            <a:effectLst/>
          </a:endParaRPr>
        </a:p>
      </dgm:t>
    </dgm:pt>
    <dgm:pt modelId="{E3EA5345-B843-40CC-AF3F-48429EEC6F62}" type="sibTrans" cxnId="{013F4C26-68C0-4526-9DB3-5EB519553F3C}">
      <dgm:prSet/>
      <dgm:spPr/>
      <dgm:t>
        <a:bodyPr/>
        <a:lstStyle/>
        <a:p>
          <a:endParaRPr lang="el-GR">
            <a:solidFill>
              <a:schemeClr val="tx1"/>
            </a:solidFill>
            <a:effectLst/>
          </a:endParaRPr>
        </a:p>
      </dgm:t>
    </dgm:pt>
    <dgm:pt modelId="{4E244519-B7AC-4B3B-BE5F-12059590F0D2}">
      <dgm:prSet phldrT="[Κείμενο]" custT="1"/>
      <dgm:spPr>
        <a:solidFill>
          <a:prstClr val="white">
            <a:lumMod val="95000"/>
          </a:prst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pPr>
          <a:r>
            <a:rPr lang="en-US" sz="3200" kern="1200" dirty="0">
              <a:solidFill>
                <a:prstClr val="black"/>
              </a:solidFill>
              <a:effectLst/>
              <a:latin typeface="Calibri" panose="020F0502020204030204"/>
              <a:ea typeface="+mn-ea"/>
              <a:cs typeface="+mn-cs"/>
            </a:rPr>
            <a:t>5. Etika</a:t>
          </a:r>
          <a:endParaRPr lang="el-GR" sz="3200" kern="1200" dirty="0">
            <a:solidFill>
              <a:prstClr val="black"/>
            </a:solidFill>
            <a:effectLst/>
            <a:latin typeface="Calibri" panose="020F0502020204030204"/>
            <a:ea typeface="+mn-ea"/>
            <a:cs typeface="+mn-cs"/>
          </a:endParaRPr>
        </a:p>
      </dgm:t>
    </dgm:pt>
    <dgm:pt modelId="{E30B4CE4-28F5-41D5-BDD7-379CEE7BFAA6}" type="parTrans" cxnId="{63EE376A-9BE3-42F8-986B-13F24A6B6A52}">
      <dgm:prSet/>
      <dgm:spPr/>
      <dgm:t>
        <a:bodyPr/>
        <a:lstStyle/>
        <a:p>
          <a:endParaRPr lang="el-GR" sz="1600">
            <a:solidFill>
              <a:schemeClr val="tx1"/>
            </a:solidFill>
            <a:effectLst/>
          </a:endParaRPr>
        </a:p>
      </dgm:t>
    </dgm:pt>
    <dgm:pt modelId="{67FEA77F-9792-4206-8836-885C74441292}" type="sibTrans" cxnId="{63EE376A-9BE3-42F8-986B-13F24A6B6A52}">
      <dgm:prSet/>
      <dgm:spPr/>
      <dgm:t>
        <a:bodyPr/>
        <a:lstStyle/>
        <a:p>
          <a:endParaRPr lang="el-GR">
            <a:solidFill>
              <a:schemeClr val="tx1"/>
            </a:solidFill>
            <a:effectLst/>
          </a:endParaRPr>
        </a:p>
      </dgm:t>
    </dgm:pt>
    <dgm:pt modelId="{B4C523CA-CB9B-45E6-9B42-ACDDF1BF7D65}">
      <dgm:prSet phldrT="[Κείμενο]" custT="1"/>
      <dgm:spPr>
        <a:solidFill>
          <a:srgbClr val="92D050"/>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marL="0" lvl="0" indent="0" algn="l" defTabSz="1422400">
            <a:lnSpc>
              <a:spcPct val="90000"/>
            </a:lnSpc>
            <a:spcBef>
              <a:spcPct val="0"/>
            </a:spcBef>
            <a:spcAft>
              <a:spcPct val="35000"/>
            </a:spcAft>
            <a:buNone/>
          </a:pPr>
          <a:r>
            <a:rPr lang="en-US" sz="32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rPr>
            <a:t>6. Spretnosti razmišljanja </a:t>
          </a:r>
          <a:endParaRPr lang="el-GR" sz="32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endParaRPr>
        </a:p>
      </dgm:t>
    </dgm:pt>
    <dgm:pt modelId="{0B61FFA1-954D-4769-9935-DC27A03FE46F}" type="parTrans" cxnId="{AB3B445A-D322-425F-BF83-71C16EDBCF6A}">
      <dgm:prSet/>
      <dgm:spPr/>
      <dgm:t>
        <a:bodyPr/>
        <a:lstStyle/>
        <a:p>
          <a:endParaRPr lang="el-GR" sz="1600">
            <a:solidFill>
              <a:schemeClr val="tx1"/>
            </a:solidFill>
            <a:effectLst/>
          </a:endParaRPr>
        </a:p>
      </dgm:t>
    </dgm:pt>
    <dgm:pt modelId="{2A74883B-AB36-4DBE-A90D-C134F37AC8DE}" type="sibTrans" cxnId="{AB3B445A-D322-425F-BF83-71C16EDBCF6A}">
      <dgm:prSet/>
      <dgm:spPr/>
      <dgm:t>
        <a:bodyPr/>
        <a:lstStyle/>
        <a:p>
          <a:endParaRPr lang="el-GR">
            <a:solidFill>
              <a:schemeClr val="tx1"/>
            </a:solidFill>
            <a:effectLst/>
          </a:endParaRPr>
        </a:p>
      </dgm:t>
    </dgm:pt>
    <dgm:pt modelId="{B1517D0B-EB6D-478A-AEAF-BBD31D5E602B}">
      <dgm:prSet phldrT="[Κείμενο]" custT="1"/>
      <dgm:spPr>
        <a:solidFill>
          <a:schemeClr val="bg1">
            <a:lumMod val="95000"/>
          </a:schemeClr>
        </a:solidFill>
        <a:ln w="19050" cap="flat" cmpd="sng" algn="ctr">
          <a:solidFill>
            <a:srgbClr val="785832"/>
          </a:solidFill>
          <a:prstDash val="solid"/>
          <a:miter lim="800000"/>
        </a:ln>
        <a:effectLst/>
      </dgm:spPr>
      <dgm:t>
        <a:bodyPr spcFirstLastPara="0" vert="horz" wrap="square" lIns="121920" tIns="121920" rIns="121920" bIns="121920" numCol="1" spcCol="1270" anchor="ctr" anchorCtr="0"/>
        <a:lstStyle/>
        <a:p>
          <a:pPr>
            <a:buNone/>
          </a:pPr>
          <a:r>
            <a:rPr lang="en-US" sz="3200" b="0" dirty="0">
              <a:solidFill>
                <a:schemeClr val="tx1"/>
              </a:solidFill>
              <a:effectLst/>
              <a:latin typeface="Calibri" panose="020F0502020204030204"/>
              <a:ea typeface="+mn-ea"/>
              <a:cs typeface="+mn-cs"/>
            </a:rPr>
            <a:t>7. Digitalne spretnosti </a:t>
          </a:r>
          <a:endParaRPr lang="el-GR" sz="3200" b="0" dirty="0">
            <a:solidFill>
              <a:schemeClr val="tx1"/>
            </a:solidFill>
            <a:effectLst/>
            <a:latin typeface="Calibri" panose="020F0502020204030204"/>
            <a:ea typeface="+mn-ea"/>
            <a:cs typeface="+mn-cs"/>
          </a:endParaRPr>
        </a:p>
      </dgm:t>
    </dgm:pt>
    <dgm:pt modelId="{5DD871E4-0A72-467B-BFC4-23BC65BE2E5D}" type="parTrans" cxnId="{D7EB5B58-B00E-4541-BF8A-5ECC83C78794}">
      <dgm:prSet/>
      <dgm:spPr/>
      <dgm:t>
        <a:bodyPr/>
        <a:lstStyle/>
        <a:p>
          <a:endParaRPr lang="en-GB"/>
        </a:p>
      </dgm:t>
    </dgm:pt>
    <dgm:pt modelId="{FCAA1098-48C8-4BFF-B4D1-2DED440629D8}" type="sibTrans" cxnId="{D7EB5B58-B00E-4541-BF8A-5ECC83C78794}">
      <dgm:prSet/>
      <dgm:spPr/>
      <dgm:t>
        <a:bodyPr/>
        <a:lstStyle/>
        <a:p>
          <a:endParaRPr lang="en-GB"/>
        </a:p>
      </dgm:t>
    </dgm:pt>
    <dgm:pt modelId="{1E395D00-6435-47AF-BDD1-99EEEBD551EE}" type="pres">
      <dgm:prSet presAssocID="{C4D5358F-2C12-40D3-A142-40CC932D99A4}" presName="linear" presStyleCnt="0">
        <dgm:presLayoutVars>
          <dgm:animLvl val="lvl"/>
          <dgm:resizeHandles val="exact"/>
        </dgm:presLayoutVars>
      </dgm:prSet>
      <dgm:spPr/>
      <dgm:t>
        <a:bodyPr/>
        <a:lstStyle/>
        <a:p>
          <a:endParaRPr lang="de-AT"/>
        </a:p>
      </dgm:t>
    </dgm:pt>
    <dgm:pt modelId="{470C7429-9401-4802-AB33-313A76532508}" type="pres">
      <dgm:prSet presAssocID="{EC327B3B-64E2-4867-8E05-4626CF7AA557}" presName="parentText" presStyleLbl="node1" presStyleIdx="0" presStyleCnt="4" custLinFactY="-3398" custLinFactNeighborX="-192" custLinFactNeighborY="-100000">
        <dgm:presLayoutVars>
          <dgm:chMax val="0"/>
          <dgm:bulletEnabled val="1"/>
        </dgm:presLayoutVars>
      </dgm:prSet>
      <dgm:spPr/>
      <dgm:t>
        <a:bodyPr/>
        <a:lstStyle/>
        <a:p>
          <a:endParaRPr lang="de-AT"/>
        </a:p>
      </dgm:t>
    </dgm:pt>
    <dgm:pt modelId="{88D2178F-0747-469A-A1B7-4B4E6C3A520D}" type="pres">
      <dgm:prSet presAssocID="{E3EA5345-B843-40CC-AF3F-48429EEC6F62}" presName="spacer" presStyleCnt="0"/>
      <dgm:spPr/>
    </dgm:pt>
    <dgm:pt modelId="{288E5028-B57D-41A4-A329-2A81DBAE6A20}" type="pres">
      <dgm:prSet presAssocID="{4E244519-B7AC-4B3B-BE5F-12059590F0D2}" presName="parentText" presStyleLbl="node1" presStyleIdx="1" presStyleCnt="4" custLinFactNeighborY="-19892">
        <dgm:presLayoutVars>
          <dgm:chMax val="0"/>
          <dgm:bulletEnabled val="1"/>
        </dgm:presLayoutVars>
      </dgm:prSet>
      <dgm:spPr>
        <a:xfrm>
          <a:off x="0" y="1175325"/>
          <a:ext cx="4961817" cy="1029600"/>
        </a:xfrm>
        <a:prstGeom prst="roundRect">
          <a:avLst/>
        </a:prstGeom>
      </dgm:spPr>
      <dgm:t>
        <a:bodyPr/>
        <a:lstStyle/>
        <a:p>
          <a:endParaRPr lang="de-AT"/>
        </a:p>
      </dgm:t>
    </dgm:pt>
    <dgm:pt modelId="{F52AF388-6647-40C1-9B0C-4EACF0087302}" type="pres">
      <dgm:prSet presAssocID="{67FEA77F-9792-4206-8836-885C74441292}" presName="spacer" presStyleCnt="0"/>
      <dgm:spPr/>
    </dgm:pt>
    <dgm:pt modelId="{8CDB7BC7-8DB4-48B4-844D-150D6BC9A281}" type="pres">
      <dgm:prSet presAssocID="{B4C523CA-CB9B-45E6-9B42-ACDDF1BF7D65}" presName="parentText" presStyleLbl="node1" presStyleIdx="2" presStyleCnt="4">
        <dgm:presLayoutVars>
          <dgm:chMax val="0"/>
          <dgm:bulletEnabled val="1"/>
        </dgm:presLayoutVars>
      </dgm:prSet>
      <dgm:spPr>
        <a:xfrm>
          <a:off x="0" y="3062896"/>
          <a:ext cx="4961817" cy="1216800"/>
        </a:xfrm>
        <a:prstGeom prst="roundRect">
          <a:avLst/>
        </a:prstGeom>
      </dgm:spPr>
      <dgm:t>
        <a:bodyPr/>
        <a:lstStyle/>
        <a:p>
          <a:endParaRPr lang="de-AT"/>
        </a:p>
      </dgm:t>
    </dgm:pt>
    <dgm:pt modelId="{AA10446C-2ABE-45E7-A342-12192774C0E3}" type="pres">
      <dgm:prSet presAssocID="{2A74883B-AB36-4DBE-A90D-C134F37AC8DE}" presName="spacer" presStyleCnt="0"/>
      <dgm:spPr/>
    </dgm:pt>
    <dgm:pt modelId="{E02402E1-EB3E-48C5-AF8B-9337E21FDAC3}" type="pres">
      <dgm:prSet presAssocID="{B1517D0B-EB6D-478A-AEAF-BBD31D5E602B}" presName="parentText" presStyleLbl="node1" presStyleIdx="3" presStyleCnt="4">
        <dgm:presLayoutVars>
          <dgm:chMax val="0"/>
          <dgm:bulletEnabled val="1"/>
        </dgm:presLayoutVars>
      </dgm:prSet>
      <dgm:spPr>
        <a:prstGeom prst="roundRect">
          <a:avLst/>
        </a:prstGeom>
      </dgm:spPr>
      <dgm:t>
        <a:bodyPr/>
        <a:lstStyle/>
        <a:p>
          <a:endParaRPr lang="de-AT"/>
        </a:p>
      </dgm:t>
    </dgm:pt>
  </dgm:ptLst>
  <dgm:cxnLst>
    <dgm:cxn modelId="{AB3B445A-D322-425F-BF83-71C16EDBCF6A}" srcId="{C4D5358F-2C12-40D3-A142-40CC932D99A4}" destId="{B4C523CA-CB9B-45E6-9B42-ACDDF1BF7D65}" srcOrd="2" destOrd="0" parTransId="{0B61FFA1-954D-4769-9935-DC27A03FE46F}" sibTransId="{2A74883B-AB36-4DBE-A90D-C134F37AC8DE}"/>
    <dgm:cxn modelId="{013F4C26-68C0-4526-9DB3-5EB519553F3C}" srcId="{C4D5358F-2C12-40D3-A142-40CC932D99A4}" destId="{EC327B3B-64E2-4867-8E05-4626CF7AA557}" srcOrd="0" destOrd="0" parTransId="{DF29B433-28C4-4212-B73F-BBA2E55D71FD}" sibTransId="{E3EA5345-B843-40CC-AF3F-48429EEC6F62}"/>
    <dgm:cxn modelId="{D7EB5B58-B00E-4541-BF8A-5ECC83C78794}" srcId="{C4D5358F-2C12-40D3-A142-40CC932D99A4}" destId="{B1517D0B-EB6D-478A-AEAF-BBD31D5E602B}" srcOrd="3" destOrd="0" parTransId="{5DD871E4-0A72-467B-BFC4-23BC65BE2E5D}" sibTransId="{FCAA1098-48C8-4BFF-B4D1-2DED440629D8}"/>
    <dgm:cxn modelId="{71170B66-801D-42B1-BD88-3067EF1E3D30}" type="presOf" srcId="{EC327B3B-64E2-4867-8E05-4626CF7AA557}" destId="{470C7429-9401-4802-AB33-313A76532508}" srcOrd="0" destOrd="0" presId="urn:microsoft.com/office/officeart/2005/8/layout/vList2"/>
    <dgm:cxn modelId="{2C9F9DB4-31EA-4F3D-9A7E-EDF87A64D11A}" type="presOf" srcId="{B1517D0B-EB6D-478A-AEAF-BBD31D5E602B}" destId="{E02402E1-EB3E-48C5-AF8B-9337E21FDAC3}" srcOrd="0" destOrd="0" presId="urn:microsoft.com/office/officeart/2005/8/layout/vList2"/>
    <dgm:cxn modelId="{63EE376A-9BE3-42F8-986B-13F24A6B6A52}" srcId="{C4D5358F-2C12-40D3-A142-40CC932D99A4}" destId="{4E244519-B7AC-4B3B-BE5F-12059590F0D2}" srcOrd="1" destOrd="0" parTransId="{E30B4CE4-28F5-41D5-BDD7-379CEE7BFAA6}" sibTransId="{67FEA77F-9792-4206-8836-885C74441292}"/>
    <dgm:cxn modelId="{7533573D-AE90-413F-8D5E-92E484CC53EE}" type="presOf" srcId="{C4D5358F-2C12-40D3-A142-40CC932D99A4}" destId="{1E395D00-6435-47AF-BDD1-99EEEBD551EE}" srcOrd="0" destOrd="0" presId="urn:microsoft.com/office/officeart/2005/8/layout/vList2"/>
    <dgm:cxn modelId="{E7D99F90-BD21-488E-8965-4FA3E6649457}" type="presOf" srcId="{4E244519-B7AC-4B3B-BE5F-12059590F0D2}" destId="{288E5028-B57D-41A4-A329-2A81DBAE6A20}" srcOrd="0" destOrd="0" presId="urn:microsoft.com/office/officeart/2005/8/layout/vList2"/>
    <dgm:cxn modelId="{0A308EED-F4BF-484E-9616-FC08E6DF7B71}" type="presOf" srcId="{B4C523CA-CB9B-45E6-9B42-ACDDF1BF7D65}" destId="{8CDB7BC7-8DB4-48B4-844D-150D6BC9A281}" srcOrd="0" destOrd="0" presId="urn:microsoft.com/office/officeart/2005/8/layout/vList2"/>
    <dgm:cxn modelId="{D194C380-2F5A-4D83-B19D-EDEBF138C04E}" type="presParOf" srcId="{1E395D00-6435-47AF-BDD1-99EEEBD551EE}" destId="{470C7429-9401-4802-AB33-313A76532508}" srcOrd="0" destOrd="0" presId="urn:microsoft.com/office/officeart/2005/8/layout/vList2"/>
    <dgm:cxn modelId="{1C593544-AEA6-4F32-B3EB-A05830DB3610}" type="presParOf" srcId="{1E395D00-6435-47AF-BDD1-99EEEBD551EE}" destId="{88D2178F-0747-469A-A1B7-4B4E6C3A520D}" srcOrd="1" destOrd="0" presId="urn:microsoft.com/office/officeart/2005/8/layout/vList2"/>
    <dgm:cxn modelId="{D77AAB75-3FBD-4EC6-89C1-F17940EE4199}" type="presParOf" srcId="{1E395D00-6435-47AF-BDD1-99EEEBD551EE}" destId="{288E5028-B57D-41A4-A329-2A81DBAE6A20}" srcOrd="2" destOrd="0" presId="urn:microsoft.com/office/officeart/2005/8/layout/vList2"/>
    <dgm:cxn modelId="{EF6FD183-5195-47C2-8292-3E15D1204EF4}" type="presParOf" srcId="{1E395D00-6435-47AF-BDD1-99EEEBD551EE}" destId="{F52AF388-6647-40C1-9B0C-4EACF0087302}" srcOrd="3" destOrd="0" presId="urn:microsoft.com/office/officeart/2005/8/layout/vList2"/>
    <dgm:cxn modelId="{93570274-80FF-4597-9140-78C6897D45C5}" type="presParOf" srcId="{1E395D00-6435-47AF-BDD1-99EEEBD551EE}" destId="{8CDB7BC7-8DB4-48B4-844D-150D6BC9A281}" srcOrd="4" destOrd="0" presId="urn:microsoft.com/office/officeart/2005/8/layout/vList2"/>
    <dgm:cxn modelId="{C6B180D2-55F7-4A48-AC04-F32F5A77FFCE}" type="presParOf" srcId="{1E395D00-6435-47AF-BDD1-99EEEBD551EE}" destId="{AA10446C-2ABE-45E7-A342-12192774C0E3}" srcOrd="5" destOrd="0" presId="urn:microsoft.com/office/officeart/2005/8/layout/vList2"/>
    <dgm:cxn modelId="{64428329-BF59-4C93-8877-7676ED6AC4DB}" type="presParOf" srcId="{1E395D00-6435-47AF-BDD1-99EEEBD551EE}" destId="{E02402E1-EB3E-48C5-AF8B-9337E21FDAC3}" srcOrd="6" destOrd="0" presId="urn:microsoft.com/office/officeart/2005/8/layout/vList2"/>
  </dgm:cxnLst>
  <dgm:bg>
    <a:noFill/>
  </dgm:bg>
  <dgm:whole>
    <a:ln>
      <a:noFill/>
    </a:ln>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5BB563-403C-4C39-81FD-DA9CBB178948}" type="doc">
      <dgm:prSet loTypeId="urn:microsoft.com/office/officeart/2005/8/layout/bProcess4" loCatId="process" qsTypeId="urn:microsoft.com/office/officeart/2005/8/quickstyle/simple1" qsCatId="simple" csTypeId="urn:microsoft.com/office/officeart/2005/8/colors/accent6_1" csCatId="accent6" phldr="1"/>
      <dgm:spPr/>
      <dgm:t>
        <a:bodyPr/>
        <a:lstStyle/>
        <a:p>
          <a:endParaRPr lang="sl-SI"/>
        </a:p>
      </dgm:t>
    </dgm:pt>
    <dgm:pt modelId="{B3F72C5F-33B1-427A-B797-EBF2FAF86847}">
      <dgm:prSet phldrT="[besedilo]"/>
      <dgm:spPr/>
      <dgm:t>
        <a:bodyPr/>
        <a:lstStyle/>
        <a:p>
          <a:r>
            <a:rPr lang="sl-SI" dirty="0" err="1"/>
            <a:t>Samozavedanje</a:t>
          </a:r>
          <a:endParaRPr lang="sl-SI" dirty="0"/>
        </a:p>
      </dgm:t>
    </dgm:pt>
    <dgm:pt modelId="{AAE585EE-F3A7-4742-98AA-D363A1F152C0}" type="parTrans" cxnId="{D1F343DA-30C0-41AB-8DEB-8104B4559A03}">
      <dgm:prSet/>
      <dgm:spPr/>
      <dgm:t>
        <a:bodyPr/>
        <a:lstStyle/>
        <a:p>
          <a:endParaRPr lang="sl-SI"/>
        </a:p>
      </dgm:t>
    </dgm:pt>
    <dgm:pt modelId="{DD774EE3-CC48-41F4-9810-0E0B11C95E4B}" type="sibTrans" cxnId="{D1F343DA-30C0-41AB-8DEB-8104B4559A03}">
      <dgm:prSet/>
      <dgm:spPr/>
      <dgm:t>
        <a:bodyPr/>
        <a:lstStyle/>
        <a:p>
          <a:endParaRPr lang="sl-SI"/>
        </a:p>
      </dgm:t>
    </dgm:pt>
    <dgm:pt modelId="{E23B2C51-544B-4F64-B852-2E8807708C67}">
      <dgm:prSet phldrT="[besedilo]"/>
      <dgm:spPr/>
      <dgm:t>
        <a:bodyPr/>
        <a:lstStyle/>
        <a:p>
          <a:r>
            <a:rPr lang="sl-SI" dirty="0" err="1"/>
            <a:t>Aktivno </a:t>
          </a:r>
          <a:r>
            <a:rPr lang="sl-SI" dirty="0"/>
            <a:t>poslušanje </a:t>
          </a:r>
        </a:p>
      </dgm:t>
    </dgm:pt>
    <dgm:pt modelId="{D0B264C6-3621-4919-B54B-E55D5F64293E}" type="parTrans" cxnId="{7B746061-8ECA-400D-AEEF-38803B7EB03A}">
      <dgm:prSet/>
      <dgm:spPr/>
      <dgm:t>
        <a:bodyPr/>
        <a:lstStyle/>
        <a:p>
          <a:endParaRPr lang="sl-SI"/>
        </a:p>
      </dgm:t>
    </dgm:pt>
    <dgm:pt modelId="{792FFE17-304F-4639-8630-C35FCD736751}" type="sibTrans" cxnId="{7B746061-8ECA-400D-AEEF-38803B7EB03A}">
      <dgm:prSet/>
      <dgm:spPr/>
      <dgm:t>
        <a:bodyPr/>
        <a:lstStyle/>
        <a:p>
          <a:endParaRPr lang="sl-SI"/>
        </a:p>
      </dgm:t>
    </dgm:pt>
    <dgm:pt modelId="{6DC5409F-AA46-4313-ADD2-8263B0611EEE}">
      <dgm:prSet phldrT="[besedilo]"/>
      <dgm:spPr/>
      <dgm:t>
        <a:bodyPr/>
        <a:lstStyle/>
        <a:p>
          <a:r>
            <a:rPr lang="sl-SI" dirty="0" err="1"/>
            <a:t>Empatij</a:t>
          </a:r>
          <a:r>
            <a:rPr lang="sl-SI" dirty="0"/>
            <a:t>a </a:t>
          </a:r>
        </a:p>
      </dgm:t>
    </dgm:pt>
    <dgm:pt modelId="{C00C58F8-3F85-4B45-B619-71D9D7B1A8C5}" type="parTrans" cxnId="{F395B558-8ADD-43E1-87BE-4F3B97695A1D}">
      <dgm:prSet/>
      <dgm:spPr/>
      <dgm:t>
        <a:bodyPr/>
        <a:lstStyle/>
        <a:p>
          <a:endParaRPr lang="sl-SI"/>
        </a:p>
      </dgm:t>
    </dgm:pt>
    <dgm:pt modelId="{FBABAA1A-8D23-4650-AAFC-28F96D8D1C4B}" type="sibTrans" cxnId="{F395B558-8ADD-43E1-87BE-4F3B97695A1D}">
      <dgm:prSet/>
      <dgm:spPr/>
      <dgm:t>
        <a:bodyPr/>
        <a:lstStyle/>
        <a:p>
          <a:endParaRPr lang="sl-SI"/>
        </a:p>
      </dgm:t>
    </dgm:pt>
    <dgm:pt modelId="{D87BDC68-8FA6-4590-AF89-671B7A61C6AB}">
      <dgm:prSet phldrT="[besedilo]"/>
      <dgm:spPr/>
      <dgm:t>
        <a:bodyPr/>
        <a:lstStyle/>
        <a:p>
          <a:r>
            <a:rPr lang="sl-SI" dirty="0" err="1"/>
            <a:t>Kritično </a:t>
          </a:r>
          <a:r>
            <a:rPr lang="sl-SI" dirty="0"/>
            <a:t>razmišljanje </a:t>
          </a:r>
        </a:p>
      </dgm:t>
    </dgm:pt>
    <dgm:pt modelId="{825AE6A0-169D-481A-9B7F-DDE64192EEAE}" type="parTrans" cxnId="{611CC011-D74C-46B6-B211-B231467FC2DF}">
      <dgm:prSet/>
      <dgm:spPr/>
      <dgm:t>
        <a:bodyPr/>
        <a:lstStyle/>
        <a:p>
          <a:endParaRPr lang="sl-SI"/>
        </a:p>
      </dgm:t>
    </dgm:pt>
    <dgm:pt modelId="{8B1370AE-BD2D-43FF-A81F-D1939227BE59}" type="sibTrans" cxnId="{611CC011-D74C-46B6-B211-B231467FC2DF}">
      <dgm:prSet/>
      <dgm:spPr/>
      <dgm:t>
        <a:bodyPr/>
        <a:lstStyle/>
        <a:p>
          <a:endParaRPr lang="sl-SI"/>
        </a:p>
      </dgm:t>
    </dgm:pt>
    <dgm:pt modelId="{83626B6F-4FD6-470D-9E2C-73439F86416D}">
      <dgm:prSet phldrT="[besedilo]"/>
      <dgm:spPr/>
      <dgm:t>
        <a:bodyPr/>
        <a:lstStyle/>
        <a:p>
          <a:r>
            <a:rPr lang="sl-SI" dirty="0" err="1"/>
            <a:t>Samorefleksij</a:t>
          </a:r>
          <a:r>
            <a:rPr lang="sl-SI" dirty="0"/>
            <a:t>a </a:t>
          </a:r>
        </a:p>
      </dgm:t>
    </dgm:pt>
    <dgm:pt modelId="{6687DB09-AA75-4EB6-84E3-55CD5354638C}" type="parTrans" cxnId="{FAD083D4-E434-48E4-866A-4F862F6281A7}">
      <dgm:prSet/>
      <dgm:spPr/>
      <dgm:t>
        <a:bodyPr/>
        <a:lstStyle/>
        <a:p>
          <a:endParaRPr lang="sl-SI"/>
        </a:p>
      </dgm:t>
    </dgm:pt>
    <dgm:pt modelId="{4F05730E-C9B4-4167-8121-C37F95867C08}" type="sibTrans" cxnId="{FAD083D4-E434-48E4-866A-4F862F6281A7}">
      <dgm:prSet/>
      <dgm:spPr/>
      <dgm:t>
        <a:bodyPr/>
        <a:lstStyle/>
        <a:p>
          <a:endParaRPr lang="sl-SI"/>
        </a:p>
      </dgm:t>
    </dgm:pt>
    <dgm:pt modelId="{60AAF58C-B4B6-4333-8531-2FC2E6BEA3E0}">
      <dgm:prSet phldrT="[besedilo]"/>
      <dgm:spPr/>
      <dgm:t>
        <a:bodyPr/>
        <a:lstStyle/>
        <a:p>
          <a:r>
            <a:rPr lang="sl-SI" dirty="0" err="1"/>
            <a:t>Čustvena </a:t>
          </a:r>
          <a:r>
            <a:rPr lang="sl-SI" dirty="0"/>
            <a:t>regulacija </a:t>
          </a:r>
        </a:p>
      </dgm:t>
    </dgm:pt>
    <dgm:pt modelId="{0A3D22EC-2D5B-4659-A6DA-B8514B08A756}" type="parTrans" cxnId="{D4E0ACCD-9246-44FE-8C1C-D9290A0AF4F9}">
      <dgm:prSet/>
      <dgm:spPr/>
      <dgm:t>
        <a:bodyPr/>
        <a:lstStyle/>
        <a:p>
          <a:endParaRPr lang="sl-SI"/>
        </a:p>
      </dgm:t>
    </dgm:pt>
    <dgm:pt modelId="{C56E7154-F8B2-44F1-AAB2-A01BB0933643}" type="sibTrans" cxnId="{D4E0ACCD-9246-44FE-8C1C-D9290A0AF4F9}">
      <dgm:prSet/>
      <dgm:spPr/>
      <dgm:t>
        <a:bodyPr/>
        <a:lstStyle/>
        <a:p>
          <a:endParaRPr lang="sl-SI"/>
        </a:p>
      </dgm:t>
    </dgm:pt>
    <dgm:pt modelId="{4570A984-80E6-4E76-AF41-4FACB0F247FD}">
      <dgm:prSet phldrT="[besedilo]"/>
      <dgm:spPr/>
      <dgm:t>
        <a:bodyPr/>
        <a:lstStyle/>
        <a:p>
          <a:r>
            <a:rPr lang="sl-SI" dirty="0"/>
            <a:t>Reševanje </a:t>
          </a:r>
          <a:r>
            <a:rPr lang="sl-SI" dirty="0" err="1"/>
            <a:t>konfliktov </a:t>
          </a:r>
        </a:p>
      </dgm:t>
    </dgm:pt>
    <dgm:pt modelId="{D4779115-BDA7-4CEA-9380-69C14612D06C}" type="parTrans" cxnId="{2C36BEF4-2109-4D0B-B17F-58F1D039440B}">
      <dgm:prSet/>
      <dgm:spPr/>
      <dgm:t>
        <a:bodyPr/>
        <a:lstStyle/>
        <a:p>
          <a:endParaRPr lang="sl-SI"/>
        </a:p>
      </dgm:t>
    </dgm:pt>
    <dgm:pt modelId="{DA5F40F8-1541-487B-A8C1-1875666FC21A}" type="sibTrans" cxnId="{2C36BEF4-2109-4D0B-B17F-58F1D039440B}">
      <dgm:prSet/>
      <dgm:spPr/>
      <dgm:t>
        <a:bodyPr/>
        <a:lstStyle/>
        <a:p>
          <a:endParaRPr lang="sl-SI"/>
        </a:p>
      </dgm:t>
    </dgm:pt>
    <dgm:pt modelId="{70C8BFD1-85C5-44A2-9F36-41D2FA5B616E}">
      <dgm:prSet phldrT="[besedilo]"/>
      <dgm:spPr/>
      <dgm:t>
        <a:bodyPr/>
        <a:lstStyle/>
        <a:p>
          <a:r>
            <a:rPr lang="sl-SI" dirty="0" err="1"/>
            <a:t>Analiza </a:t>
          </a:r>
          <a:r>
            <a:rPr lang="sl-SI" dirty="0"/>
            <a:t>in </a:t>
          </a:r>
          <a:r>
            <a:rPr lang="sl-SI" dirty="0" err="1"/>
            <a:t>sinteza</a:t>
          </a:r>
          <a:endParaRPr lang="sl-SI" dirty="0"/>
        </a:p>
      </dgm:t>
    </dgm:pt>
    <dgm:pt modelId="{DC20BA7F-EAE3-4849-B259-131699B8B58D}" type="parTrans" cxnId="{C46B6398-1506-4B77-91E2-EE0E416377EC}">
      <dgm:prSet/>
      <dgm:spPr/>
      <dgm:t>
        <a:bodyPr/>
        <a:lstStyle/>
        <a:p>
          <a:endParaRPr lang="sl-SI"/>
        </a:p>
      </dgm:t>
    </dgm:pt>
    <dgm:pt modelId="{D6EA7556-4BFD-461C-B7EA-232B7A4EF97A}" type="sibTrans" cxnId="{C46B6398-1506-4B77-91E2-EE0E416377EC}">
      <dgm:prSet/>
      <dgm:spPr/>
      <dgm:t>
        <a:bodyPr/>
        <a:lstStyle/>
        <a:p>
          <a:endParaRPr lang="sl-SI"/>
        </a:p>
      </dgm:t>
    </dgm:pt>
    <dgm:pt modelId="{B7DE8B12-7D48-43F1-B275-AC4B8E1D0A5A}">
      <dgm:prSet phldrT="[besedilo]"/>
      <dgm:spPr/>
      <dgm:t>
        <a:bodyPr/>
        <a:lstStyle/>
        <a:p>
          <a:r>
            <a:rPr lang="sl-SI" dirty="0" err="1"/>
            <a:t>Ocenjevanje</a:t>
          </a:r>
          <a:endParaRPr lang="sl-SI" dirty="0"/>
        </a:p>
      </dgm:t>
    </dgm:pt>
    <dgm:pt modelId="{0006A33D-9A48-4EB6-A1CB-A0A48916DAFD}" type="parTrans" cxnId="{B65C3E0F-4E6D-40FE-BE82-508E1318DE34}">
      <dgm:prSet/>
      <dgm:spPr/>
      <dgm:t>
        <a:bodyPr/>
        <a:lstStyle/>
        <a:p>
          <a:endParaRPr lang="sl-SI"/>
        </a:p>
      </dgm:t>
    </dgm:pt>
    <dgm:pt modelId="{E0F7AF9F-5464-44FD-BB01-C39AB9DED588}" type="sibTrans" cxnId="{B65C3E0F-4E6D-40FE-BE82-508E1318DE34}">
      <dgm:prSet/>
      <dgm:spPr/>
      <dgm:t>
        <a:bodyPr/>
        <a:lstStyle/>
        <a:p>
          <a:endParaRPr lang="sl-SI"/>
        </a:p>
      </dgm:t>
    </dgm:pt>
    <dgm:pt modelId="{9ED7294D-C041-4099-9846-15D4034F1FFF}" type="pres">
      <dgm:prSet presAssocID="{D95BB563-403C-4C39-81FD-DA9CBB178948}" presName="Name0" presStyleCnt="0">
        <dgm:presLayoutVars>
          <dgm:dir/>
          <dgm:resizeHandles/>
        </dgm:presLayoutVars>
      </dgm:prSet>
      <dgm:spPr/>
      <dgm:t>
        <a:bodyPr/>
        <a:lstStyle/>
        <a:p>
          <a:endParaRPr lang="de-AT"/>
        </a:p>
      </dgm:t>
    </dgm:pt>
    <dgm:pt modelId="{AFA02BF1-75C0-44A5-B237-B9AC1085EBC0}" type="pres">
      <dgm:prSet presAssocID="{B3F72C5F-33B1-427A-B797-EBF2FAF86847}" presName="compNode" presStyleCnt="0"/>
      <dgm:spPr/>
    </dgm:pt>
    <dgm:pt modelId="{519B95CA-AFC2-4B0B-ADDC-7661A936DF09}" type="pres">
      <dgm:prSet presAssocID="{B3F72C5F-33B1-427A-B797-EBF2FAF86847}" presName="dummyConnPt" presStyleCnt="0"/>
      <dgm:spPr/>
    </dgm:pt>
    <dgm:pt modelId="{E8956106-1711-4AF4-83FE-C624A671E460}" type="pres">
      <dgm:prSet presAssocID="{B3F72C5F-33B1-427A-B797-EBF2FAF86847}" presName="node" presStyleLbl="node1" presStyleIdx="0" presStyleCnt="9">
        <dgm:presLayoutVars>
          <dgm:bulletEnabled val="1"/>
        </dgm:presLayoutVars>
      </dgm:prSet>
      <dgm:spPr/>
      <dgm:t>
        <a:bodyPr/>
        <a:lstStyle/>
        <a:p>
          <a:endParaRPr lang="de-AT"/>
        </a:p>
      </dgm:t>
    </dgm:pt>
    <dgm:pt modelId="{E25E3EFC-B9C7-4311-A07B-94F128CAA655}" type="pres">
      <dgm:prSet presAssocID="{DD774EE3-CC48-41F4-9810-0E0B11C95E4B}" presName="sibTrans" presStyleLbl="bgSibTrans2D1" presStyleIdx="0" presStyleCnt="8"/>
      <dgm:spPr/>
      <dgm:t>
        <a:bodyPr/>
        <a:lstStyle/>
        <a:p>
          <a:endParaRPr lang="de-AT"/>
        </a:p>
      </dgm:t>
    </dgm:pt>
    <dgm:pt modelId="{1EE54C1A-8026-44B1-8926-EB71685BE205}" type="pres">
      <dgm:prSet presAssocID="{E23B2C51-544B-4F64-B852-2E8807708C67}" presName="compNode" presStyleCnt="0"/>
      <dgm:spPr/>
    </dgm:pt>
    <dgm:pt modelId="{7E31594A-A59B-4B5C-9EAD-CE65971F1CEB}" type="pres">
      <dgm:prSet presAssocID="{E23B2C51-544B-4F64-B852-2E8807708C67}" presName="dummyConnPt" presStyleCnt="0"/>
      <dgm:spPr/>
    </dgm:pt>
    <dgm:pt modelId="{1D8528A0-B73F-419F-B9CB-61F682D012FD}" type="pres">
      <dgm:prSet presAssocID="{E23B2C51-544B-4F64-B852-2E8807708C67}" presName="node" presStyleLbl="node1" presStyleIdx="1" presStyleCnt="9">
        <dgm:presLayoutVars>
          <dgm:bulletEnabled val="1"/>
        </dgm:presLayoutVars>
      </dgm:prSet>
      <dgm:spPr/>
      <dgm:t>
        <a:bodyPr/>
        <a:lstStyle/>
        <a:p>
          <a:endParaRPr lang="de-AT"/>
        </a:p>
      </dgm:t>
    </dgm:pt>
    <dgm:pt modelId="{99ADE6BB-880B-49F9-A1B0-11EFE6810571}" type="pres">
      <dgm:prSet presAssocID="{792FFE17-304F-4639-8630-C35FCD736751}" presName="sibTrans" presStyleLbl="bgSibTrans2D1" presStyleIdx="1" presStyleCnt="8"/>
      <dgm:spPr/>
      <dgm:t>
        <a:bodyPr/>
        <a:lstStyle/>
        <a:p>
          <a:endParaRPr lang="de-AT"/>
        </a:p>
      </dgm:t>
    </dgm:pt>
    <dgm:pt modelId="{D8FCEE7A-F4FA-4CD2-8B32-D00918F9C9D6}" type="pres">
      <dgm:prSet presAssocID="{6DC5409F-AA46-4313-ADD2-8263B0611EEE}" presName="compNode" presStyleCnt="0"/>
      <dgm:spPr/>
    </dgm:pt>
    <dgm:pt modelId="{A025BD04-57C5-4FFC-9759-1D41A9D70F88}" type="pres">
      <dgm:prSet presAssocID="{6DC5409F-AA46-4313-ADD2-8263B0611EEE}" presName="dummyConnPt" presStyleCnt="0"/>
      <dgm:spPr/>
    </dgm:pt>
    <dgm:pt modelId="{12E91369-4D41-49FC-9900-158ACECD091B}" type="pres">
      <dgm:prSet presAssocID="{6DC5409F-AA46-4313-ADD2-8263B0611EEE}" presName="node" presStyleLbl="node1" presStyleIdx="2" presStyleCnt="9">
        <dgm:presLayoutVars>
          <dgm:bulletEnabled val="1"/>
        </dgm:presLayoutVars>
      </dgm:prSet>
      <dgm:spPr/>
      <dgm:t>
        <a:bodyPr/>
        <a:lstStyle/>
        <a:p>
          <a:endParaRPr lang="de-AT"/>
        </a:p>
      </dgm:t>
    </dgm:pt>
    <dgm:pt modelId="{C6C3C1AA-E866-45B2-B421-CDE341964030}" type="pres">
      <dgm:prSet presAssocID="{FBABAA1A-8D23-4650-AAFC-28F96D8D1C4B}" presName="sibTrans" presStyleLbl="bgSibTrans2D1" presStyleIdx="2" presStyleCnt="8"/>
      <dgm:spPr/>
      <dgm:t>
        <a:bodyPr/>
        <a:lstStyle/>
        <a:p>
          <a:endParaRPr lang="de-AT"/>
        </a:p>
      </dgm:t>
    </dgm:pt>
    <dgm:pt modelId="{0AA56D31-C49E-4B76-AD65-385313C3ABBA}" type="pres">
      <dgm:prSet presAssocID="{D87BDC68-8FA6-4590-AF89-671B7A61C6AB}" presName="compNode" presStyleCnt="0"/>
      <dgm:spPr/>
    </dgm:pt>
    <dgm:pt modelId="{CFD93FE4-516B-4541-A92C-B63879664F08}" type="pres">
      <dgm:prSet presAssocID="{D87BDC68-8FA6-4590-AF89-671B7A61C6AB}" presName="dummyConnPt" presStyleCnt="0"/>
      <dgm:spPr/>
    </dgm:pt>
    <dgm:pt modelId="{829CDA78-5339-4D9A-B7AD-84B267E9D2D6}" type="pres">
      <dgm:prSet presAssocID="{D87BDC68-8FA6-4590-AF89-671B7A61C6AB}" presName="node" presStyleLbl="node1" presStyleIdx="3" presStyleCnt="9">
        <dgm:presLayoutVars>
          <dgm:bulletEnabled val="1"/>
        </dgm:presLayoutVars>
      </dgm:prSet>
      <dgm:spPr/>
      <dgm:t>
        <a:bodyPr/>
        <a:lstStyle/>
        <a:p>
          <a:endParaRPr lang="de-AT"/>
        </a:p>
      </dgm:t>
    </dgm:pt>
    <dgm:pt modelId="{C1449E7F-3148-4726-8F28-3A663DBD2FF3}" type="pres">
      <dgm:prSet presAssocID="{8B1370AE-BD2D-43FF-A81F-D1939227BE59}" presName="sibTrans" presStyleLbl="bgSibTrans2D1" presStyleIdx="3" presStyleCnt="8"/>
      <dgm:spPr/>
      <dgm:t>
        <a:bodyPr/>
        <a:lstStyle/>
        <a:p>
          <a:endParaRPr lang="de-AT"/>
        </a:p>
      </dgm:t>
    </dgm:pt>
    <dgm:pt modelId="{0434359A-FAEB-409A-B381-B3DD6B5495F7}" type="pres">
      <dgm:prSet presAssocID="{83626B6F-4FD6-470D-9E2C-73439F86416D}" presName="compNode" presStyleCnt="0"/>
      <dgm:spPr/>
    </dgm:pt>
    <dgm:pt modelId="{A9814EF5-759E-4BA0-B0F4-D5E9A86BED40}" type="pres">
      <dgm:prSet presAssocID="{83626B6F-4FD6-470D-9E2C-73439F86416D}" presName="dummyConnPt" presStyleCnt="0"/>
      <dgm:spPr/>
    </dgm:pt>
    <dgm:pt modelId="{1C909939-9121-4CF8-92FD-6337AADD7D92}" type="pres">
      <dgm:prSet presAssocID="{83626B6F-4FD6-470D-9E2C-73439F86416D}" presName="node" presStyleLbl="node1" presStyleIdx="4" presStyleCnt="9">
        <dgm:presLayoutVars>
          <dgm:bulletEnabled val="1"/>
        </dgm:presLayoutVars>
      </dgm:prSet>
      <dgm:spPr/>
      <dgm:t>
        <a:bodyPr/>
        <a:lstStyle/>
        <a:p>
          <a:endParaRPr lang="de-AT"/>
        </a:p>
      </dgm:t>
    </dgm:pt>
    <dgm:pt modelId="{28D7A5FA-9468-4DCE-BD7B-CEDA4A87A77C}" type="pres">
      <dgm:prSet presAssocID="{4F05730E-C9B4-4167-8121-C37F95867C08}" presName="sibTrans" presStyleLbl="bgSibTrans2D1" presStyleIdx="4" presStyleCnt="8"/>
      <dgm:spPr/>
      <dgm:t>
        <a:bodyPr/>
        <a:lstStyle/>
        <a:p>
          <a:endParaRPr lang="de-AT"/>
        </a:p>
      </dgm:t>
    </dgm:pt>
    <dgm:pt modelId="{6E1FE6C9-8977-4340-B5DC-DE9D6F40E5A0}" type="pres">
      <dgm:prSet presAssocID="{60AAF58C-B4B6-4333-8531-2FC2E6BEA3E0}" presName="compNode" presStyleCnt="0"/>
      <dgm:spPr/>
    </dgm:pt>
    <dgm:pt modelId="{8767E8F7-A7C9-4523-B3E4-015082BE7A0F}" type="pres">
      <dgm:prSet presAssocID="{60AAF58C-B4B6-4333-8531-2FC2E6BEA3E0}" presName="dummyConnPt" presStyleCnt="0"/>
      <dgm:spPr/>
    </dgm:pt>
    <dgm:pt modelId="{D1FA5F1B-1787-4029-812F-20F8726A2F7E}" type="pres">
      <dgm:prSet presAssocID="{60AAF58C-B4B6-4333-8531-2FC2E6BEA3E0}" presName="node" presStyleLbl="node1" presStyleIdx="5" presStyleCnt="9">
        <dgm:presLayoutVars>
          <dgm:bulletEnabled val="1"/>
        </dgm:presLayoutVars>
      </dgm:prSet>
      <dgm:spPr/>
      <dgm:t>
        <a:bodyPr/>
        <a:lstStyle/>
        <a:p>
          <a:endParaRPr lang="de-AT"/>
        </a:p>
      </dgm:t>
    </dgm:pt>
    <dgm:pt modelId="{D2778B6D-8B58-4749-834A-3EC0702C1E86}" type="pres">
      <dgm:prSet presAssocID="{C56E7154-F8B2-44F1-AAB2-A01BB0933643}" presName="sibTrans" presStyleLbl="bgSibTrans2D1" presStyleIdx="5" presStyleCnt="8"/>
      <dgm:spPr/>
      <dgm:t>
        <a:bodyPr/>
        <a:lstStyle/>
        <a:p>
          <a:endParaRPr lang="de-AT"/>
        </a:p>
      </dgm:t>
    </dgm:pt>
    <dgm:pt modelId="{D237ADEC-551F-4D17-8C62-11EBB5657BCB}" type="pres">
      <dgm:prSet presAssocID="{4570A984-80E6-4E76-AF41-4FACB0F247FD}" presName="compNode" presStyleCnt="0"/>
      <dgm:spPr/>
    </dgm:pt>
    <dgm:pt modelId="{500C21F5-623F-4C76-8A77-6D8457595642}" type="pres">
      <dgm:prSet presAssocID="{4570A984-80E6-4E76-AF41-4FACB0F247FD}" presName="dummyConnPt" presStyleCnt="0"/>
      <dgm:spPr/>
    </dgm:pt>
    <dgm:pt modelId="{A53AD3E6-96AF-4A57-94E6-C94C729E0055}" type="pres">
      <dgm:prSet presAssocID="{4570A984-80E6-4E76-AF41-4FACB0F247FD}" presName="node" presStyleLbl="node1" presStyleIdx="6" presStyleCnt="9">
        <dgm:presLayoutVars>
          <dgm:bulletEnabled val="1"/>
        </dgm:presLayoutVars>
      </dgm:prSet>
      <dgm:spPr/>
      <dgm:t>
        <a:bodyPr/>
        <a:lstStyle/>
        <a:p>
          <a:endParaRPr lang="de-AT"/>
        </a:p>
      </dgm:t>
    </dgm:pt>
    <dgm:pt modelId="{24A72747-8E9C-4A20-849D-202C6C63DB36}" type="pres">
      <dgm:prSet presAssocID="{DA5F40F8-1541-487B-A8C1-1875666FC21A}" presName="sibTrans" presStyleLbl="bgSibTrans2D1" presStyleIdx="6" presStyleCnt="8"/>
      <dgm:spPr/>
      <dgm:t>
        <a:bodyPr/>
        <a:lstStyle/>
        <a:p>
          <a:endParaRPr lang="de-AT"/>
        </a:p>
      </dgm:t>
    </dgm:pt>
    <dgm:pt modelId="{CA0F854D-53E2-4163-AD3A-CB2258766A71}" type="pres">
      <dgm:prSet presAssocID="{70C8BFD1-85C5-44A2-9F36-41D2FA5B616E}" presName="compNode" presStyleCnt="0"/>
      <dgm:spPr/>
    </dgm:pt>
    <dgm:pt modelId="{60FA9129-9605-4089-8F4E-9DE1957F1E5A}" type="pres">
      <dgm:prSet presAssocID="{70C8BFD1-85C5-44A2-9F36-41D2FA5B616E}" presName="dummyConnPt" presStyleCnt="0"/>
      <dgm:spPr/>
    </dgm:pt>
    <dgm:pt modelId="{8C6C4EF9-5940-4AF9-B242-DD980B8C0C9F}" type="pres">
      <dgm:prSet presAssocID="{70C8BFD1-85C5-44A2-9F36-41D2FA5B616E}" presName="node" presStyleLbl="node1" presStyleIdx="7" presStyleCnt="9">
        <dgm:presLayoutVars>
          <dgm:bulletEnabled val="1"/>
        </dgm:presLayoutVars>
      </dgm:prSet>
      <dgm:spPr/>
      <dgm:t>
        <a:bodyPr/>
        <a:lstStyle/>
        <a:p>
          <a:endParaRPr lang="de-AT"/>
        </a:p>
      </dgm:t>
    </dgm:pt>
    <dgm:pt modelId="{88734A3A-F628-46A1-92FE-3FE68BA8C35D}" type="pres">
      <dgm:prSet presAssocID="{D6EA7556-4BFD-461C-B7EA-232B7A4EF97A}" presName="sibTrans" presStyleLbl="bgSibTrans2D1" presStyleIdx="7" presStyleCnt="8"/>
      <dgm:spPr/>
      <dgm:t>
        <a:bodyPr/>
        <a:lstStyle/>
        <a:p>
          <a:endParaRPr lang="de-AT"/>
        </a:p>
      </dgm:t>
    </dgm:pt>
    <dgm:pt modelId="{3C13251F-004C-4D7A-B2C9-85E7AF48BEDC}" type="pres">
      <dgm:prSet presAssocID="{B7DE8B12-7D48-43F1-B275-AC4B8E1D0A5A}" presName="compNode" presStyleCnt="0"/>
      <dgm:spPr/>
    </dgm:pt>
    <dgm:pt modelId="{55B2C3B5-7443-401D-90A1-26E23CE537A7}" type="pres">
      <dgm:prSet presAssocID="{B7DE8B12-7D48-43F1-B275-AC4B8E1D0A5A}" presName="dummyConnPt" presStyleCnt="0"/>
      <dgm:spPr/>
    </dgm:pt>
    <dgm:pt modelId="{244DE248-2E29-448B-909C-5B839DBD1DF9}" type="pres">
      <dgm:prSet presAssocID="{B7DE8B12-7D48-43F1-B275-AC4B8E1D0A5A}" presName="node" presStyleLbl="node1" presStyleIdx="8" presStyleCnt="9">
        <dgm:presLayoutVars>
          <dgm:bulletEnabled val="1"/>
        </dgm:presLayoutVars>
      </dgm:prSet>
      <dgm:spPr/>
      <dgm:t>
        <a:bodyPr/>
        <a:lstStyle/>
        <a:p>
          <a:endParaRPr lang="de-AT"/>
        </a:p>
      </dgm:t>
    </dgm:pt>
  </dgm:ptLst>
  <dgm:cxnLst>
    <dgm:cxn modelId="{4EC26B15-F4F1-423E-B7E7-8FF32F9CAD11}" type="presOf" srcId="{B3F72C5F-33B1-427A-B797-EBF2FAF86847}" destId="{E8956106-1711-4AF4-83FE-C624A671E460}" srcOrd="0" destOrd="0" presId="urn:microsoft.com/office/officeart/2005/8/layout/bProcess4"/>
    <dgm:cxn modelId="{64A7024D-FCBE-4011-9260-A96735062E0D}" type="presOf" srcId="{E23B2C51-544B-4F64-B852-2E8807708C67}" destId="{1D8528A0-B73F-419F-B9CB-61F682D012FD}" srcOrd="0" destOrd="0" presId="urn:microsoft.com/office/officeart/2005/8/layout/bProcess4"/>
    <dgm:cxn modelId="{E040067D-4C79-4B31-A3A4-5B8155162AAF}" type="presOf" srcId="{83626B6F-4FD6-470D-9E2C-73439F86416D}" destId="{1C909939-9121-4CF8-92FD-6337AADD7D92}" srcOrd="0" destOrd="0" presId="urn:microsoft.com/office/officeart/2005/8/layout/bProcess4"/>
    <dgm:cxn modelId="{59E7C5A6-3DD5-49FD-AD34-138CB2BAC0BF}" type="presOf" srcId="{6DC5409F-AA46-4313-ADD2-8263B0611EEE}" destId="{12E91369-4D41-49FC-9900-158ACECD091B}" srcOrd="0" destOrd="0" presId="urn:microsoft.com/office/officeart/2005/8/layout/bProcess4"/>
    <dgm:cxn modelId="{7C5D3773-7B28-4EC0-A852-D0D34DF177F4}" type="presOf" srcId="{D6EA7556-4BFD-461C-B7EA-232B7A4EF97A}" destId="{88734A3A-F628-46A1-92FE-3FE68BA8C35D}" srcOrd="0" destOrd="0" presId="urn:microsoft.com/office/officeart/2005/8/layout/bProcess4"/>
    <dgm:cxn modelId="{19241FF6-8343-4AF8-B577-CF78633835CC}" type="presOf" srcId="{DA5F40F8-1541-487B-A8C1-1875666FC21A}" destId="{24A72747-8E9C-4A20-849D-202C6C63DB36}" srcOrd="0" destOrd="0" presId="urn:microsoft.com/office/officeart/2005/8/layout/bProcess4"/>
    <dgm:cxn modelId="{38CBE62F-9743-4106-A6BF-21F166F8AEA0}" type="presOf" srcId="{B7DE8B12-7D48-43F1-B275-AC4B8E1D0A5A}" destId="{244DE248-2E29-448B-909C-5B839DBD1DF9}" srcOrd="0" destOrd="0" presId="urn:microsoft.com/office/officeart/2005/8/layout/bProcess4"/>
    <dgm:cxn modelId="{B65C3E0F-4E6D-40FE-BE82-508E1318DE34}" srcId="{D95BB563-403C-4C39-81FD-DA9CBB178948}" destId="{B7DE8B12-7D48-43F1-B275-AC4B8E1D0A5A}" srcOrd="8" destOrd="0" parTransId="{0006A33D-9A48-4EB6-A1CB-A0A48916DAFD}" sibTransId="{E0F7AF9F-5464-44FD-BB01-C39AB9DED588}"/>
    <dgm:cxn modelId="{FAD083D4-E434-48E4-866A-4F862F6281A7}" srcId="{D95BB563-403C-4C39-81FD-DA9CBB178948}" destId="{83626B6F-4FD6-470D-9E2C-73439F86416D}" srcOrd="4" destOrd="0" parTransId="{6687DB09-AA75-4EB6-84E3-55CD5354638C}" sibTransId="{4F05730E-C9B4-4167-8121-C37F95867C08}"/>
    <dgm:cxn modelId="{841428B0-C0D2-445B-AC59-6D6EBB82575F}" type="presOf" srcId="{FBABAA1A-8D23-4650-AAFC-28F96D8D1C4B}" destId="{C6C3C1AA-E866-45B2-B421-CDE341964030}" srcOrd="0" destOrd="0" presId="urn:microsoft.com/office/officeart/2005/8/layout/bProcess4"/>
    <dgm:cxn modelId="{A480FF75-290A-426A-A57B-B6B5BE0B7F57}" type="presOf" srcId="{4570A984-80E6-4E76-AF41-4FACB0F247FD}" destId="{A53AD3E6-96AF-4A57-94E6-C94C729E0055}" srcOrd="0" destOrd="0" presId="urn:microsoft.com/office/officeart/2005/8/layout/bProcess4"/>
    <dgm:cxn modelId="{CF0610F5-819D-45D6-9EAE-484E9DBB65AA}" type="presOf" srcId="{DD774EE3-CC48-41F4-9810-0E0B11C95E4B}" destId="{E25E3EFC-B9C7-4311-A07B-94F128CAA655}" srcOrd="0" destOrd="0" presId="urn:microsoft.com/office/officeart/2005/8/layout/bProcess4"/>
    <dgm:cxn modelId="{E6C480C7-7707-41BF-9EB2-4912B9B19137}" type="presOf" srcId="{60AAF58C-B4B6-4333-8531-2FC2E6BEA3E0}" destId="{D1FA5F1B-1787-4029-812F-20F8726A2F7E}" srcOrd="0" destOrd="0" presId="urn:microsoft.com/office/officeart/2005/8/layout/bProcess4"/>
    <dgm:cxn modelId="{1A29F5E4-500B-4C93-B58C-6BE5AC95104C}" type="presOf" srcId="{C56E7154-F8B2-44F1-AAB2-A01BB0933643}" destId="{D2778B6D-8B58-4749-834A-3EC0702C1E86}" srcOrd="0" destOrd="0" presId="urn:microsoft.com/office/officeart/2005/8/layout/bProcess4"/>
    <dgm:cxn modelId="{2697AEC5-C74A-4A98-B07B-379FCD985AB2}" type="presOf" srcId="{70C8BFD1-85C5-44A2-9F36-41D2FA5B616E}" destId="{8C6C4EF9-5940-4AF9-B242-DD980B8C0C9F}" srcOrd="0" destOrd="0" presId="urn:microsoft.com/office/officeart/2005/8/layout/bProcess4"/>
    <dgm:cxn modelId="{86D68029-F1F1-420A-86F0-DFB3D4B4978E}" type="presOf" srcId="{8B1370AE-BD2D-43FF-A81F-D1939227BE59}" destId="{C1449E7F-3148-4726-8F28-3A663DBD2FF3}" srcOrd="0" destOrd="0" presId="urn:microsoft.com/office/officeart/2005/8/layout/bProcess4"/>
    <dgm:cxn modelId="{D1F343DA-30C0-41AB-8DEB-8104B4559A03}" srcId="{D95BB563-403C-4C39-81FD-DA9CBB178948}" destId="{B3F72C5F-33B1-427A-B797-EBF2FAF86847}" srcOrd="0" destOrd="0" parTransId="{AAE585EE-F3A7-4742-98AA-D363A1F152C0}" sibTransId="{DD774EE3-CC48-41F4-9810-0E0B11C95E4B}"/>
    <dgm:cxn modelId="{F395B558-8ADD-43E1-87BE-4F3B97695A1D}" srcId="{D95BB563-403C-4C39-81FD-DA9CBB178948}" destId="{6DC5409F-AA46-4313-ADD2-8263B0611EEE}" srcOrd="2" destOrd="0" parTransId="{C00C58F8-3F85-4B45-B619-71D9D7B1A8C5}" sibTransId="{FBABAA1A-8D23-4650-AAFC-28F96D8D1C4B}"/>
    <dgm:cxn modelId="{D4E0ACCD-9246-44FE-8C1C-D9290A0AF4F9}" srcId="{D95BB563-403C-4C39-81FD-DA9CBB178948}" destId="{60AAF58C-B4B6-4333-8531-2FC2E6BEA3E0}" srcOrd="5" destOrd="0" parTransId="{0A3D22EC-2D5B-4659-A6DA-B8514B08A756}" sibTransId="{C56E7154-F8B2-44F1-AAB2-A01BB0933643}"/>
    <dgm:cxn modelId="{D50A4D75-45C4-4678-B5CF-E57F34C194EA}" type="presOf" srcId="{4F05730E-C9B4-4167-8121-C37F95867C08}" destId="{28D7A5FA-9468-4DCE-BD7B-CEDA4A87A77C}" srcOrd="0" destOrd="0" presId="urn:microsoft.com/office/officeart/2005/8/layout/bProcess4"/>
    <dgm:cxn modelId="{C46B6398-1506-4B77-91E2-EE0E416377EC}" srcId="{D95BB563-403C-4C39-81FD-DA9CBB178948}" destId="{70C8BFD1-85C5-44A2-9F36-41D2FA5B616E}" srcOrd="7" destOrd="0" parTransId="{DC20BA7F-EAE3-4849-B259-131699B8B58D}" sibTransId="{D6EA7556-4BFD-461C-B7EA-232B7A4EF97A}"/>
    <dgm:cxn modelId="{2C36BEF4-2109-4D0B-B17F-58F1D039440B}" srcId="{D95BB563-403C-4C39-81FD-DA9CBB178948}" destId="{4570A984-80E6-4E76-AF41-4FACB0F247FD}" srcOrd="6" destOrd="0" parTransId="{D4779115-BDA7-4CEA-9380-69C14612D06C}" sibTransId="{DA5F40F8-1541-487B-A8C1-1875666FC21A}"/>
    <dgm:cxn modelId="{9C45AC57-FC34-4AE5-80D7-567F25AA7999}" type="presOf" srcId="{792FFE17-304F-4639-8630-C35FCD736751}" destId="{99ADE6BB-880B-49F9-A1B0-11EFE6810571}" srcOrd="0" destOrd="0" presId="urn:microsoft.com/office/officeart/2005/8/layout/bProcess4"/>
    <dgm:cxn modelId="{B0CCF42A-EDF0-4CE2-80BB-C253C1F7EB09}" type="presOf" srcId="{D87BDC68-8FA6-4590-AF89-671B7A61C6AB}" destId="{829CDA78-5339-4D9A-B7AD-84B267E9D2D6}" srcOrd="0" destOrd="0" presId="urn:microsoft.com/office/officeart/2005/8/layout/bProcess4"/>
    <dgm:cxn modelId="{48D0DE3A-4AFE-4000-87F6-0D3D4D5B5FBA}" type="presOf" srcId="{D95BB563-403C-4C39-81FD-DA9CBB178948}" destId="{9ED7294D-C041-4099-9846-15D4034F1FFF}" srcOrd="0" destOrd="0" presId="urn:microsoft.com/office/officeart/2005/8/layout/bProcess4"/>
    <dgm:cxn modelId="{7B746061-8ECA-400D-AEEF-38803B7EB03A}" srcId="{D95BB563-403C-4C39-81FD-DA9CBB178948}" destId="{E23B2C51-544B-4F64-B852-2E8807708C67}" srcOrd="1" destOrd="0" parTransId="{D0B264C6-3621-4919-B54B-E55D5F64293E}" sibTransId="{792FFE17-304F-4639-8630-C35FCD736751}"/>
    <dgm:cxn modelId="{611CC011-D74C-46B6-B211-B231467FC2DF}" srcId="{D95BB563-403C-4C39-81FD-DA9CBB178948}" destId="{D87BDC68-8FA6-4590-AF89-671B7A61C6AB}" srcOrd="3" destOrd="0" parTransId="{825AE6A0-169D-481A-9B7F-DDE64192EEAE}" sibTransId="{8B1370AE-BD2D-43FF-A81F-D1939227BE59}"/>
    <dgm:cxn modelId="{D5EF5BEE-EA72-4C9B-A9FD-D0936AA555BF}" type="presParOf" srcId="{9ED7294D-C041-4099-9846-15D4034F1FFF}" destId="{AFA02BF1-75C0-44A5-B237-B9AC1085EBC0}" srcOrd="0" destOrd="0" presId="urn:microsoft.com/office/officeart/2005/8/layout/bProcess4"/>
    <dgm:cxn modelId="{1574482B-70B8-45B0-830C-6B964FC89D47}" type="presParOf" srcId="{AFA02BF1-75C0-44A5-B237-B9AC1085EBC0}" destId="{519B95CA-AFC2-4B0B-ADDC-7661A936DF09}" srcOrd="0" destOrd="0" presId="urn:microsoft.com/office/officeart/2005/8/layout/bProcess4"/>
    <dgm:cxn modelId="{6C4C8958-30FE-49C1-B9FE-946B0256C9C7}" type="presParOf" srcId="{AFA02BF1-75C0-44A5-B237-B9AC1085EBC0}" destId="{E8956106-1711-4AF4-83FE-C624A671E460}" srcOrd="1" destOrd="0" presId="urn:microsoft.com/office/officeart/2005/8/layout/bProcess4"/>
    <dgm:cxn modelId="{1A5AB5BE-7666-47F5-A01A-D453173B977E}" type="presParOf" srcId="{9ED7294D-C041-4099-9846-15D4034F1FFF}" destId="{E25E3EFC-B9C7-4311-A07B-94F128CAA655}" srcOrd="1" destOrd="0" presId="urn:microsoft.com/office/officeart/2005/8/layout/bProcess4"/>
    <dgm:cxn modelId="{4C2A4B16-079E-49CA-8AB4-AF128BEEEA7F}" type="presParOf" srcId="{9ED7294D-C041-4099-9846-15D4034F1FFF}" destId="{1EE54C1A-8026-44B1-8926-EB71685BE205}" srcOrd="2" destOrd="0" presId="urn:microsoft.com/office/officeart/2005/8/layout/bProcess4"/>
    <dgm:cxn modelId="{0D14A51D-3DE0-4897-9938-ED58B93EBD25}" type="presParOf" srcId="{1EE54C1A-8026-44B1-8926-EB71685BE205}" destId="{7E31594A-A59B-4B5C-9EAD-CE65971F1CEB}" srcOrd="0" destOrd="0" presId="urn:microsoft.com/office/officeart/2005/8/layout/bProcess4"/>
    <dgm:cxn modelId="{5233AB40-AE90-440B-9C34-0DDBF74731F6}" type="presParOf" srcId="{1EE54C1A-8026-44B1-8926-EB71685BE205}" destId="{1D8528A0-B73F-419F-B9CB-61F682D012FD}" srcOrd="1" destOrd="0" presId="urn:microsoft.com/office/officeart/2005/8/layout/bProcess4"/>
    <dgm:cxn modelId="{BCF5A970-D201-4D97-A206-AFC47EF66944}" type="presParOf" srcId="{9ED7294D-C041-4099-9846-15D4034F1FFF}" destId="{99ADE6BB-880B-49F9-A1B0-11EFE6810571}" srcOrd="3" destOrd="0" presId="urn:microsoft.com/office/officeart/2005/8/layout/bProcess4"/>
    <dgm:cxn modelId="{D2890E01-C902-41A4-8E41-E7C6C75A8F77}" type="presParOf" srcId="{9ED7294D-C041-4099-9846-15D4034F1FFF}" destId="{D8FCEE7A-F4FA-4CD2-8B32-D00918F9C9D6}" srcOrd="4" destOrd="0" presId="urn:microsoft.com/office/officeart/2005/8/layout/bProcess4"/>
    <dgm:cxn modelId="{1A92C984-5265-4DA0-B459-16FE4B85E721}" type="presParOf" srcId="{D8FCEE7A-F4FA-4CD2-8B32-D00918F9C9D6}" destId="{A025BD04-57C5-4FFC-9759-1D41A9D70F88}" srcOrd="0" destOrd="0" presId="urn:microsoft.com/office/officeart/2005/8/layout/bProcess4"/>
    <dgm:cxn modelId="{F4AA95F5-7DA0-484C-BF51-E5502811219E}" type="presParOf" srcId="{D8FCEE7A-F4FA-4CD2-8B32-D00918F9C9D6}" destId="{12E91369-4D41-49FC-9900-158ACECD091B}" srcOrd="1" destOrd="0" presId="urn:microsoft.com/office/officeart/2005/8/layout/bProcess4"/>
    <dgm:cxn modelId="{581167E7-9F33-48D0-9CE1-9B38452EAF3E}" type="presParOf" srcId="{9ED7294D-C041-4099-9846-15D4034F1FFF}" destId="{C6C3C1AA-E866-45B2-B421-CDE341964030}" srcOrd="5" destOrd="0" presId="urn:microsoft.com/office/officeart/2005/8/layout/bProcess4"/>
    <dgm:cxn modelId="{6ACCD7E9-D953-4943-9BA6-830DE2D26CC6}" type="presParOf" srcId="{9ED7294D-C041-4099-9846-15D4034F1FFF}" destId="{0AA56D31-C49E-4B76-AD65-385313C3ABBA}" srcOrd="6" destOrd="0" presId="urn:microsoft.com/office/officeart/2005/8/layout/bProcess4"/>
    <dgm:cxn modelId="{820E0D31-A39A-4E0C-AAF1-236A31FF82DB}" type="presParOf" srcId="{0AA56D31-C49E-4B76-AD65-385313C3ABBA}" destId="{CFD93FE4-516B-4541-A92C-B63879664F08}" srcOrd="0" destOrd="0" presId="urn:microsoft.com/office/officeart/2005/8/layout/bProcess4"/>
    <dgm:cxn modelId="{6B0F2A2A-C84A-4BC0-9313-82B2C7204A62}" type="presParOf" srcId="{0AA56D31-C49E-4B76-AD65-385313C3ABBA}" destId="{829CDA78-5339-4D9A-B7AD-84B267E9D2D6}" srcOrd="1" destOrd="0" presId="urn:microsoft.com/office/officeart/2005/8/layout/bProcess4"/>
    <dgm:cxn modelId="{8681E37B-A3E2-4121-A26C-6CDE398EF47A}" type="presParOf" srcId="{9ED7294D-C041-4099-9846-15D4034F1FFF}" destId="{C1449E7F-3148-4726-8F28-3A663DBD2FF3}" srcOrd="7" destOrd="0" presId="urn:microsoft.com/office/officeart/2005/8/layout/bProcess4"/>
    <dgm:cxn modelId="{C3717936-63C9-4174-B38A-BC381484A1E3}" type="presParOf" srcId="{9ED7294D-C041-4099-9846-15D4034F1FFF}" destId="{0434359A-FAEB-409A-B381-B3DD6B5495F7}" srcOrd="8" destOrd="0" presId="urn:microsoft.com/office/officeart/2005/8/layout/bProcess4"/>
    <dgm:cxn modelId="{C0CFAE83-EDE6-4AB3-9AE1-D78D490962AF}" type="presParOf" srcId="{0434359A-FAEB-409A-B381-B3DD6B5495F7}" destId="{A9814EF5-759E-4BA0-B0F4-D5E9A86BED40}" srcOrd="0" destOrd="0" presId="urn:microsoft.com/office/officeart/2005/8/layout/bProcess4"/>
    <dgm:cxn modelId="{7AA54BCF-BCAF-4D1D-95FC-B5C6C7629B5B}" type="presParOf" srcId="{0434359A-FAEB-409A-B381-B3DD6B5495F7}" destId="{1C909939-9121-4CF8-92FD-6337AADD7D92}" srcOrd="1" destOrd="0" presId="urn:microsoft.com/office/officeart/2005/8/layout/bProcess4"/>
    <dgm:cxn modelId="{2F3A3E93-C6DF-4CE6-8147-66D3EF2C154D}" type="presParOf" srcId="{9ED7294D-C041-4099-9846-15D4034F1FFF}" destId="{28D7A5FA-9468-4DCE-BD7B-CEDA4A87A77C}" srcOrd="9" destOrd="0" presId="urn:microsoft.com/office/officeart/2005/8/layout/bProcess4"/>
    <dgm:cxn modelId="{A5CB2C43-7317-4825-9E43-4807791810AC}" type="presParOf" srcId="{9ED7294D-C041-4099-9846-15D4034F1FFF}" destId="{6E1FE6C9-8977-4340-B5DC-DE9D6F40E5A0}" srcOrd="10" destOrd="0" presId="urn:microsoft.com/office/officeart/2005/8/layout/bProcess4"/>
    <dgm:cxn modelId="{2605247B-1F21-4892-969B-09FF47A826F2}" type="presParOf" srcId="{6E1FE6C9-8977-4340-B5DC-DE9D6F40E5A0}" destId="{8767E8F7-A7C9-4523-B3E4-015082BE7A0F}" srcOrd="0" destOrd="0" presId="urn:microsoft.com/office/officeart/2005/8/layout/bProcess4"/>
    <dgm:cxn modelId="{17FEF6A8-80D1-4DC4-8907-D26343F8167C}" type="presParOf" srcId="{6E1FE6C9-8977-4340-B5DC-DE9D6F40E5A0}" destId="{D1FA5F1B-1787-4029-812F-20F8726A2F7E}" srcOrd="1" destOrd="0" presId="urn:microsoft.com/office/officeart/2005/8/layout/bProcess4"/>
    <dgm:cxn modelId="{E09D3BCA-485E-499F-BBA1-8030E884336E}" type="presParOf" srcId="{9ED7294D-C041-4099-9846-15D4034F1FFF}" destId="{D2778B6D-8B58-4749-834A-3EC0702C1E86}" srcOrd="11" destOrd="0" presId="urn:microsoft.com/office/officeart/2005/8/layout/bProcess4"/>
    <dgm:cxn modelId="{9C327770-3F16-4E73-B8D2-8576481336B7}" type="presParOf" srcId="{9ED7294D-C041-4099-9846-15D4034F1FFF}" destId="{D237ADEC-551F-4D17-8C62-11EBB5657BCB}" srcOrd="12" destOrd="0" presId="urn:microsoft.com/office/officeart/2005/8/layout/bProcess4"/>
    <dgm:cxn modelId="{E316962E-D9A2-44FE-88F5-045859AD4890}" type="presParOf" srcId="{D237ADEC-551F-4D17-8C62-11EBB5657BCB}" destId="{500C21F5-623F-4C76-8A77-6D8457595642}" srcOrd="0" destOrd="0" presId="urn:microsoft.com/office/officeart/2005/8/layout/bProcess4"/>
    <dgm:cxn modelId="{CE67D80B-3FC1-4B8E-9368-2625249E2400}" type="presParOf" srcId="{D237ADEC-551F-4D17-8C62-11EBB5657BCB}" destId="{A53AD3E6-96AF-4A57-94E6-C94C729E0055}" srcOrd="1" destOrd="0" presId="urn:microsoft.com/office/officeart/2005/8/layout/bProcess4"/>
    <dgm:cxn modelId="{060F10F6-804B-449F-BF85-D68738B2A83A}" type="presParOf" srcId="{9ED7294D-C041-4099-9846-15D4034F1FFF}" destId="{24A72747-8E9C-4A20-849D-202C6C63DB36}" srcOrd="13" destOrd="0" presId="urn:microsoft.com/office/officeart/2005/8/layout/bProcess4"/>
    <dgm:cxn modelId="{C4F322F1-F2C8-4B52-86D9-0AB5014E634C}" type="presParOf" srcId="{9ED7294D-C041-4099-9846-15D4034F1FFF}" destId="{CA0F854D-53E2-4163-AD3A-CB2258766A71}" srcOrd="14" destOrd="0" presId="urn:microsoft.com/office/officeart/2005/8/layout/bProcess4"/>
    <dgm:cxn modelId="{1AA17B04-5248-480E-8463-97B2ADC3396F}" type="presParOf" srcId="{CA0F854D-53E2-4163-AD3A-CB2258766A71}" destId="{60FA9129-9605-4089-8F4E-9DE1957F1E5A}" srcOrd="0" destOrd="0" presId="urn:microsoft.com/office/officeart/2005/8/layout/bProcess4"/>
    <dgm:cxn modelId="{78F36A7E-79F4-4B67-A5A3-4230127DF277}" type="presParOf" srcId="{CA0F854D-53E2-4163-AD3A-CB2258766A71}" destId="{8C6C4EF9-5940-4AF9-B242-DD980B8C0C9F}" srcOrd="1" destOrd="0" presId="urn:microsoft.com/office/officeart/2005/8/layout/bProcess4"/>
    <dgm:cxn modelId="{651CD76E-9379-4600-B1E6-7A43D81A4D22}" type="presParOf" srcId="{9ED7294D-C041-4099-9846-15D4034F1FFF}" destId="{88734A3A-F628-46A1-92FE-3FE68BA8C35D}" srcOrd="15" destOrd="0" presId="urn:microsoft.com/office/officeart/2005/8/layout/bProcess4"/>
    <dgm:cxn modelId="{C86D35AF-FDE9-472C-85F6-7C78077DD2AF}" type="presParOf" srcId="{9ED7294D-C041-4099-9846-15D4034F1FFF}" destId="{3C13251F-004C-4D7A-B2C9-85E7AF48BEDC}" srcOrd="16" destOrd="0" presId="urn:microsoft.com/office/officeart/2005/8/layout/bProcess4"/>
    <dgm:cxn modelId="{5968DBC5-F65B-424F-9583-36EDDFF7557B}" type="presParOf" srcId="{3C13251F-004C-4D7A-B2C9-85E7AF48BEDC}" destId="{55B2C3B5-7443-401D-90A1-26E23CE537A7}" srcOrd="0" destOrd="0" presId="urn:microsoft.com/office/officeart/2005/8/layout/bProcess4"/>
    <dgm:cxn modelId="{D3A5EFF7-7B4A-45B0-8F4E-D57C8E19564B}" type="presParOf" srcId="{3C13251F-004C-4D7A-B2C9-85E7AF48BEDC}" destId="{244DE248-2E29-448B-909C-5B839DBD1DF9}"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A41779-BED9-44D4-93C8-B17EF23146C5}" type="doc">
      <dgm:prSet loTypeId="urn:microsoft.com/office/officeart/2005/8/layout/default" loCatId="list" qsTypeId="urn:microsoft.com/office/officeart/2005/8/quickstyle/3d7" qsCatId="3D" csTypeId="urn:microsoft.com/office/officeart/2005/8/colors/colorful2" csCatId="colorful" phldr="1"/>
      <dgm:spPr/>
      <dgm:t>
        <a:bodyPr/>
        <a:lstStyle/>
        <a:p>
          <a:endParaRPr lang="sl-SI"/>
        </a:p>
      </dgm:t>
    </dgm:pt>
    <dgm:pt modelId="{6E3C99F1-2EF4-44B2-BCDF-FB3FFE42700A}">
      <dgm:prSet phldrT="[besedilo]"/>
      <dgm:spPr/>
      <dgm:t>
        <a:bodyPr/>
        <a:lstStyle/>
        <a:p>
          <a:r>
            <a:rPr lang="sl-SI" b="1" dirty="0" err="1"/>
            <a:t>Pojasnil</a:t>
          </a:r>
          <a:r>
            <a:rPr lang="sl-SI" b="1" dirty="0"/>
            <a:t>o </a:t>
          </a:r>
        </a:p>
        <a:p>
          <a:r>
            <a:rPr lang="sl-SI" dirty="0" smtClean="0"/>
            <a:t>pomaga </a:t>
          </a:r>
          <a:r>
            <a:rPr lang="sl-SI" dirty="0"/>
            <a:t>razjasniti zapletene izjave.</a:t>
          </a:r>
        </a:p>
      </dgm:t>
    </dgm:pt>
    <dgm:pt modelId="{194F2F29-A802-4213-8007-0054E9B6B72E}" type="parTrans" cxnId="{E89F38FB-6D52-4BD2-9349-B7F620940C74}">
      <dgm:prSet/>
      <dgm:spPr/>
      <dgm:t>
        <a:bodyPr/>
        <a:lstStyle/>
        <a:p>
          <a:endParaRPr lang="sl-SI"/>
        </a:p>
      </dgm:t>
    </dgm:pt>
    <dgm:pt modelId="{4943C32D-E21E-4A45-9CFC-B1AA4C9A810F}" type="sibTrans" cxnId="{E89F38FB-6D52-4BD2-9349-B7F620940C74}">
      <dgm:prSet/>
      <dgm:spPr/>
      <dgm:t>
        <a:bodyPr/>
        <a:lstStyle/>
        <a:p>
          <a:endParaRPr lang="sl-SI"/>
        </a:p>
      </dgm:t>
    </dgm:pt>
    <dgm:pt modelId="{3F2F770D-2416-463A-9128-7BA89AAA5FA1}">
      <dgm:prSet phldrT="[besedilo]"/>
      <dgm:spPr/>
      <dgm:t>
        <a:bodyPr/>
        <a:lstStyle/>
        <a:p>
          <a:r>
            <a:rPr lang="sl-SI" b="1" dirty="0" err="1"/>
            <a:t>Aktivno </a:t>
          </a:r>
          <a:r>
            <a:rPr lang="sl-SI" b="1" dirty="0"/>
            <a:t>poslušanje </a:t>
          </a:r>
        </a:p>
        <a:p>
          <a:r>
            <a:rPr lang="en-US" dirty="0"/>
            <a:t>poskuša razumeti sporočilo</a:t>
          </a:r>
          <a:endParaRPr lang="sl-SI" dirty="0"/>
        </a:p>
      </dgm:t>
    </dgm:pt>
    <dgm:pt modelId="{4AA1372B-D3F1-4C66-9FEA-5406F99A7583}" type="parTrans" cxnId="{09D1EC78-F81B-436E-8BEC-54CE888F7E3B}">
      <dgm:prSet/>
      <dgm:spPr/>
      <dgm:t>
        <a:bodyPr/>
        <a:lstStyle/>
        <a:p>
          <a:endParaRPr lang="sl-SI"/>
        </a:p>
      </dgm:t>
    </dgm:pt>
    <dgm:pt modelId="{1020C7CD-952A-4B0F-8D33-48F7A9A8AC33}" type="sibTrans" cxnId="{09D1EC78-F81B-436E-8BEC-54CE888F7E3B}">
      <dgm:prSet/>
      <dgm:spPr/>
      <dgm:t>
        <a:bodyPr/>
        <a:lstStyle/>
        <a:p>
          <a:endParaRPr lang="sl-SI"/>
        </a:p>
      </dgm:t>
    </dgm:pt>
    <dgm:pt modelId="{926CA791-E228-4226-BD92-8F948F0B1047}">
      <dgm:prSet phldrT="[besedilo]"/>
      <dgm:spPr/>
      <dgm:t>
        <a:bodyPr/>
        <a:lstStyle/>
        <a:p>
          <a:r>
            <a:rPr lang="sl-SI" b="1" dirty="0" err="1"/>
            <a:t>Potrdite</a:t>
          </a:r>
          <a:r>
            <a:rPr lang="sl-SI" b="1" dirty="0"/>
            <a:t>v </a:t>
          </a:r>
        </a:p>
        <a:p>
          <a:r>
            <a:rPr lang="sl-SI" dirty="0" err="1"/>
            <a:t>pomaga potrditi, da ste pravilno razumeli sporočilo.</a:t>
          </a:r>
          <a:endParaRPr lang="sl-SI" dirty="0"/>
        </a:p>
      </dgm:t>
    </dgm:pt>
    <dgm:pt modelId="{11D9AEBC-A8BB-46BF-A881-55E56FCBF890}" type="parTrans" cxnId="{B646184E-9077-493C-9BB6-6702DB0997FB}">
      <dgm:prSet/>
      <dgm:spPr/>
      <dgm:t>
        <a:bodyPr/>
        <a:lstStyle/>
        <a:p>
          <a:endParaRPr lang="sl-SI"/>
        </a:p>
      </dgm:t>
    </dgm:pt>
    <dgm:pt modelId="{58298337-9318-47BE-8EFD-973AF2ECD504}" type="sibTrans" cxnId="{B646184E-9077-493C-9BB6-6702DB0997FB}">
      <dgm:prSet/>
      <dgm:spPr/>
      <dgm:t>
        <a:bodyPr/>
        <a:lstStyle/>
        <a:p>
          <a:endParaRPr lang="sl-SI"/>
        </a:p>
      </dgm:t>
    </dgm:pt>
    <dgm:pt modelId="{486DA942-29CF-44C4-855A-7210660E3764}">
      <dgm:prSet phldrT="[besedilo]"/>
      <dgm:spPr/>
      <dgm:t>
        <a:bodyPr/>
        <a:lstStyle/>
        <a:p>
          <a:r>
            <a:rPr lang="sl-SI" b="1" dirty="0" err="1"/>
            <a:t>Zaročitev</a:t>
          </a:r>
          <a:endParaRPr lang="sl-SI" b="1" dirty="0"/>
        </a:p>
        <a:p>
          <a:r>
            <a:rPr lang="sl-SI" dirty="0" err="1"/>
            <a:t> zanima vas sporočilo, ki ga </a:t>
          </a:r>
          <a:r>
            <a:rPr lang="sl-SI" dirty="0"/>
            <a:t>posredujete</a:t>
          </a:r>
          <a:r>
            <a:rPr lang="sl-SI" dirty="0" err="1"/>
            <a:t>. </a:t>
          </a:r>
        </a:p>
      </dgm:t>
    </dgm:pt>
    <dgm:pt modelId="{29AB8663-07AD-4411-B0A4-B4215F8C9619}" type="parTrans" cxnId="{312F2F43-17DE-41A3-B3D2-AEC723C0B330}">
      <dgm:prSet/>
      <dgm:spPr/>
      <dgm:t>
        <a:bodyPr/>
        <a:lstStyle/>
        <a:p>
          <a:endParaRPr lang="sl-SI"/>
        </a:p>
      </dgm:t>
    </dgm:pt>
    <dgm:pt modelId="{8A9FF073-872F-4CFB-B58F-7D199149253E}" type="sibTrans" cxnId="{312F2F43-17DE-41A3-B3D2-AEC723C0B330}">
      <dgm:prSet/>
      <dgm:spPr/>
      <dgm:t>
        <a:bodyPr/>
        <a:lstStyle/>
        <a:p>
          <a:endParaRPr lang="sl-SI"/>
        </a:p>
      </dgm:t>
    </dgm:pt>
    <dgm:pt modelId="{C6FF3D05-4E46-40B8-8BEF-48FB638A3FAC}" type="pres">
      <dgm:prSet presAssocID="{58A41779-BED9-44D4-93C8-B17EF23146C5}" presName="diagram" presStyleCnt="0">
        <dgm:presLayoutVars>
          <dgm:dir/>
          <dgm:resizeHandles val="exact"/>
        </dgm:presLayoutVars>
      </dgm:prSet>
      <dgm:spPr/>
      <dgm:t>
        <a:bodyPr/>
        <a:lstStyle/>
        <a:p>
          <a:endParaRPr lang="de-AT"/>
        </a:p>
      </dgm:t>
    </dgm:pt>
    <dgm:pt modelId="{60DE6501-7CB4-45C8-AEF2-F7F151848843}" type="pres">
      <dgm:prSet presAssocID="{6E3C99F1-2EF4-44B2-BCDF-FB3FFE42700A}" presName="node" presStyleLbl="node1" presStyleIdx="0" presStyleCnt="4">
        <dgm:presLayoutVars>
          <dgm:bulletEnabled val="1"/>
        </dgm:presLayoutVars>
      </dgm:prSet>
      <dgm:spPr/>
      <dgm:t>
        <a:bodyPr/>
        <a:lstStyle/>
        <a:p>
          <a:endParaRPr lang="de-AT"/>
        </a:p>
      </dgm:t>
    </dgm:pt>
    <dgm:pt modelId="{F71953E1-63C8-408D-9449-9B5D05A3A44D}" type="pres">
      <dgm:prSet presAssocID="{4943C32D-E21E-4A45-9CFC-B1AA4C9A810F}" presName="sibTrans" presStyleCnt="0"/>
      <dgm:spPr/>
    </dgm:pt>
    <dgm:pt modelId="{8E08BD12-4B08-495B-8707-4BA96C747CEE}" type="pres">
      <dgm:prSet presAssocID="{3F2F770D-2416-463A-9128-7BA89AAA5FA1}" presName="node" presStyleLbl="node1" presStyleIdx="1" presStyleCnt="4">
        <dgm:presLayoutVars>
          <dgm:bulletEnabled val="1"/>
        </dgm:presLayoutVars>
      </dgm:prSet>
      <dgm:spPr/>
      <dgm:t>
        <a:bodyPr/>
        <a:lstStyle/>
        <a:p>
          <a:endParaRPr lang="de-AT"/>
        </a:p>
      </dgm:t>
    </dgm:pt>
    <dgm:pt modelId="{B49BA336-59B4-4754-99A2-1DEC80618C66}" type="pres">
      <dgm:prSet presAssocID="{1020C7CD-952A-4B0F-8D33-48F7A9A8AC33}" presName="sibTrans" presStyleCnt="0"/>
      <dgm:spPr/>
    </dgm:pt>
    <dgm:pt modelId="{37703D2B-75CF-47BF-93C3-84D85F37D8E7}" type="pres">
      <dgm:prSet presAssocID="{926CA791-E228-4226-BD92-8F948F0B1047}" presName="node" presStyleLbl="node1" presStyleIdx="2" presStyleCnt="4">
        <dgm:presLayoutVars>
          <dgm:bulletEnabled val="1"/>
        </dgm:presLayoutVars>
      </dgm:prSet>
      <dgm:spPr/>
      <dgm:t>
        <a:bodyPr/>
        <a:lstStyle/>
        <a:p>
          <a:endParaRPr lang="de-AT"/>
        </a:p>
      </dgm:t>
    </dgm:pt>
    <dgm:pt modelId="{78D8FF33-40B4-489A-81FE-43BE225BDE2F}" type="pres">
      <dgm:prSet presAssocID="{58298337-9318-47BE-8EFD-973AF2ECD504}" presName="sibTrans" presStyleCnt="0"/>
      <dgm:spPr/>
    </dgm:pt>
    <dgm:pt modelId="{14CC5DD5-27B3-4B32-AFC1-6CC904092BD3}" type="pres">
      <dgm:prSet presAssocID="{486DA942-29CF-44C4-855A-7210660E3764}" presName="node" presStyleLbl="node1" presStyleIdx="3" presStyleCnt="4">
        <dgm:presLayoutVars>
          <dgm:bulletEnabled val="1"/>
        </dgm:presLayoutVars>
      </dgm:prSet>
      <dgm:spPr/>
      <dgm:t>
        <a:bodyPr/>
        <a:lstStyle/>
        <a:p>
          <a:endParaRPr lang="de-AT"/>
        </a:p>
      </dgm:t>
    </dgm:pt>
  </dgm:ptLst>
  <dgm:cxnLst>
    <dgm:cxn modelId="{A68278BC-9771-48FB-BF35-D311CE59E8F7}" type="presOf" srcId="{486DA942-29CF-44C4-855A-7210660E3764}" destId="{14CC5DD5-27B3-4B32-AFC1-6CC904092BD3}" srcOrd="0" destOrd="0" presId="urn:microsoft.com/office/officeart/2005/8/layout/default"/>
    <dgm:cxn modelId="{9FC0CB5E-A255-4CDE-A42A-44919D64D563}" type="presOf" srcId="{926CA791-E228-4226-BD92-8F948F0B1047}" destId="{37703D2B-75CF-47BF-93C3-84D85F37D8E7}" srcOrd="0" destOrd="0" presId="urn:microsoft.com/office/officeart/2005/8/layout/default"/>
    <dgm:cxn modelId="{64C5BD8C-0DD2-4DB1-A9F1-86B3EAFC7EC5}" type="presOf" srcId="{6E3C99F1-2EF4-44B2-BCDF-FB3FFE42700A}" destId="{60DE6501-7CB4-45C8-AEF2-F7F151848843}" srcOrd="0" destOrd="0" presId="urn:microsoft.com/office/officeart/2005/8/layout/default"/>
    <dgm:cxn modelId="{A01FC2DB-BA42-40C0-995F-304E6AFF52F2}" type="presOf" srcId="{3F2F770D-2416-463A-9128-7BA89AAA5FA1}" destId="{8E08BD12-4B08-495B-8707-4BA96C747CEE}" srcOrd="0" destOrd="0" presId="urn:microsoft.com/office/officeart/2005/8/layout/default"/>
    <dgm:cxn modelId="{B646184E-9077-493C-9BB6-6702DB0997FB}" srcId="{58A41779-BED9-44D4-93C8-B17EF23146C5}" destId="{926CA791-E228-4226-BD92-8F948F0B1047}" srcOrd="2" destOrd="0" parTransId="{11D9AEBC-A8BB-46BF-A881-55E56FCBF890}" sibTransId="{58298337-9318-47BE-8EFD-973AF2ECD504}"/>
    <dgm:cxn modelId="{395A4804-1A98-4DA1-8C62-9F14142ED4A0}" type="presOf" srcId="{58A41779-BED9-44D4-93C8-B17EF23146C5}" destId="{C6FF3D05-4E46-40B8-8BEF-48FB638A3FAC}" srcOrd="0" destOrd="0" presId="urn:microsoft.com/office/officeart/2005/8/layout/default"/>
    <dgm:cxn modelId="{09D1EC78-F81B-436E-8BEC-54CE888F7E3B}" srcId="{58A41779-BED9-44D4-93C8-B17EF23146C5}" destId="{3F2F770D-2416-463A-9128-7BA89AAA5FA1}" srcOrd="1" destOrd="0" parTransId="{4AA1372B-D3F1-4C66-9FEA-5406F99A7583}" sibTransId="{1020C7CD-952A-4B0F-8D33-48F7A9A8AC33}"/>
    <dgm:cxn modelId="{312F2F43-17DE-41A3-B3D2-AEC723C0B330}" srcId="{58A41779-BED9-44D4-93C8-B17EF23146C5}" destId="{486DA942-29CF-44C4-855A-7210660E3764}" srcOrd="3" destOrd="0" parTransId="{29AB8663-07AD-4411-B0A4-B4215F8C9619}" sibTransId="{8A9FF073-872F-4CFB-B58F-7D199149253E}"/>
    <dgm:cxn modelId="{E89F38FB-6D52-4BD2-9349-B7F620940C74}" srcId="{58A41779-BED9-44D4-93C8-B17EF23146C5}" destId="{6E3C99F1-2EF4-44B2-BCDF-FB3FFE42700A}" srcOrd="0" destOrd="0" parTransId="{194F2F29-A802-4213-8007-0054E9B6B72E}" sibTransId="{4943C32D-E21E-4A45-9CFC-B1AA4C9A810F}"/>
    <dgm:cxn modelId="{7C21D942-4887-409A-91E1-1B08346BFA79}" type="presParOf" srcId="{C6FF3D05-4E46-40B8-8BEF-48FB638A3FAC}" destId="{60DE6501-7CB4-45C8-AEF2-F7F151848843}" srcOrd="0" destOrd="0" presId="urn:microsoft.com/office/officeart/2005/8/layout/default"/>
    <dgm:cxn modelId="{D29B73BD-86B0-4392-9F6C-FA14986A3E92}" type="presParOf" srcId="{C6FF3D05-4E46-40B8-8BEF-48FB638A3FAC}" destId="{F71953E1-63C8-408D-9449-9B5D05A3A44D}" srcOrd="1" destOrd="0" presId="urn:microsoft.com/office/officeart/2005/8/layout/default"/>
    <dgm:cxn modelId="{9B5FC37F-039F-4A7A-9E48-1C697FBD3B63}" type="presParOf" srcId="{C6FF3D05-4E46-40B8-8BEF-48FB638A3FAC}" destId="{8E08BD12-4B08-495B-8707-4BA96C747CEE}" srcOrd="2" destOrd="0" presId="urn:microsoft.com/office/officeart/2005/8/layout/default"/>
    <dgm:cxn modelId="{B8DED462-BC0B-4DEA-AE21-705D42D059A3}" type="presParOf" srcId="{C6FF3D05-4E46-40B8-8BEF-48FB638A3FAC}" destId="{B49BA336-59B4-4754-99A2-1DEC80618C66}" srcOrd="3" destOrd="0" presId="urn:microsoft.com/office/officeart/2005/8/layout/default"/>
    <dgm:cxn modelId="{10FD7B5B-6C71-4A49-A839-14C59D902D2D}" type="presParOf" srcId="{C6FF3D05-4E46-40B8-8BEF-48FB638A3FAC}" destId="{37703D2B-75CF-47BF-93C3-84D85F37D8E7}" srcOrd="4" destOrd="0" presId="urn:microsoft.com/office/officeart/2005/8/layout/default"/>
    <dgm:cxn modelId="{396BBC54-3EBD-4772-A6B7-23A096929D55}" type="presParOf" srcId="{C6FF3D05-4E46-40B8-8BEF-48FB638A3FAC}" destId="{78D8FF33-40B4-489A-81FE-43BE225BDE2F}" srcOrd="5" destOrd="0" presId="urn:microsoft.com/office/officeart/2005/8/layout/default"/>
    <dgm:cxn modelId="{955332CA-321A-4920-8F70-4CA6B68E8B08}" type="presParOf" srcId="{C6FF3D05-4E46-40B8-8BEF-48FB638A3FAC}" destId="{14CC5DD5-27B3-4B32-AFC1-6CC904092BD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C7429-9401-4802-AB33-313A76532508}">
      <dsp:nvSpPr>
        <dsp:cNvPr id="0" name=""/>
        <dsp:cNvSpPr/>
      </dsp:nvSpPr>
      <dsp:spPr>
        <a:xfrm>
          <a:off x="0" y="0"/>
          <a:ext cx="4961817" cy="102960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solidFill>
                <a:schemeClr val="tx1"/>
              </a:solidFill>
              <a:effectLst/>
            </a:rPr>
            <a:t>1. </a:t>
          </a:r>
          <a:r>
            <a:rPr lang="en-US" sz="3200" kern="1200" dirty="0">
              <a:solidFill>
                <a:schemeClr val="tx1"/>
              </a:solidFill>
            </a:rPr>
            <a:t>Ozaveščanje </a:t>
          </a:r>
          <a:endParaRPr lang="el-GR" sz="3200" kern="1200" dirty="0">
            <a:solidFill>
              <a:schemeClr val="tx1"/>
            </a:solidFill>
            <a:effectLst/>
            <a:latin typeface="Calibri" panose="020F0502020204030204"/>
            <a:ea typeface="+mn-ea"/>
            <a:cs typeface="+mn-cs"/>
          </a:endParaRPr>
        </a:p>
      </dsp:txBody>
      <dsp:txXfrm>
        <a:off x="50261" y="50261"/>
        <a:ext cx="4861295" cy="929078"/>
      </dsp:txXfrm>
    </dsp:sp>
    <dsp:sp modelId="{288E5028-B57D-41A4-A329-2A81DBAE6A20}">
      <dsp:nvSpPr>
        <dsp:cNvPr id="0" name=""/>
        <dsp:cNvSpPr/>
      </dsp:nvSpPr>
      <dsp:spPr>
        <a:xfrm>
          <a:off x="0" y="1175325"/>
          <a:ext cx="4961817" cy="102960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kern="1200" dirty="0">
              <a:solidFill>
                <a:schemeClr val="tx1"/>
              </a:solidFill>
              <a:effectLst>
                <a:outerShdw sx="1000" sy="1000" algn="tl">
                  <a:srgbClr val="000000"/>
                </a:outerShdw>
              </a:effectLst>
              <a:latin typeface="Calibri" panose="020F0502020204030204"/>
              <a:ea typeface="+mn-ea"/>
              <a:cs typeface="+mn-cs"/>
            </a:rPr>
            <a:t>2. Kritično razmišljanje</a:t>
          </a:r>
          <a:endParaRPr lang="el-GR" sz="3200" b="0" kern="1200" dirty="0">
            <a:solidFill>
              <a:schemeClr val="tx1"/>
            </a:solidFill>
            <a:effectLst>
              <a:outerShdw sx="1000" sy="1000" algn="tl">
                <a:srgbClr val="000000"/>
              </a:outerShdw>
            </a:effectLst>
            <a:latin typeface="Calibri" panose="020F0502020204030204"/>
            <a:ea typeface="+mn-ea"/>
            <a:cs typeface="+mn-cs"/>
          </a:endParaRPr>
        </a:p>
      </dsp:txBody>
      <dsp:txXfrm>
        <a:off x="50261" y="1225586"/>
        <a:ext cx="4861295" cy="929078"/>
      </dsp:txXfrm>
    </dsp:sp>
    <dsp:sp modelId="{8CDB7BC7-8DB4-48B4-844D-150D6BC9A281}">
      <dsp:nvSpPr>
        <dsp:cNvPr id="0" name=""/>
        <dsp:cNvSpPr/>
      </dsp:nvSpPr>
      <dsp:spPr>
        <a:xfrm>
          <a:off x="0" y="2394834"/>
          <a:ext cx="4961817" cy="1029600"/>
        </a:xfrm>
        <a:prstGeom prst="roundRect">
          <a:avLst/>
        </a:prstGeom>
        <a:solidFill>
          <a:prstClr val="white">
            <a:lumMod val="95000"/>
          </a:prst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prstClr val="black"/>
              </a:solidFill>
              <a:effectLst/>
              <a:latin typeface="Calibri" panose="020F0502020204030204"/>
              <a:ea typeface="+mn-ea"/>
              <a:cs typeface="+mn-cs"/>
            </a:rPr>
            <a:t>3. Reševanje konfliktov </a:t>
          </a:r>
          <a:endParaRPr lang="el-GR" sz="3200" kern="1200" dirty="0">
            <a:solidFill>
              <a:prstClr val="black"/>
            </a:solidFill>
            <a:effectLst/>
            <a:latin typeface="Calibri" panose="020F0502020204030204"/>
            <a:ea typeface="+mn-ea"/>
            <a:cs typeface="+mn-cs"/>
          </a:endParaRPr>
        </a:p>
      </dsp:txBody>
      <dsp:txXfrm>
        <a:off x="50261" y="2445095"/>
        <a:ext cx="4861295" cy="9290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C7429-9401-4802-AB33-313A76532508}">
      <dsp:nvSpPr>
        <dsp:cNvPr id="0" name=""/>
        <dsp:cNvSpPr/>
      </dsp:nvSpPr>
      <dsp:spPr>
        <a:xfrm>
          <a:off x="0" y="0"/>
          <a:ext cx="4961817" cy="101088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en-US" sz="3200" kern="1200" dirty="0">
              <a:solidFill>
                <a:schemeClr val="tx1"/>
              </a:solidFill>
              <a:effectLst/>
            </a:rPr>
            <a:t>4. </a:t>
          </a:r>
          <a:r>
            <a:rPr lang="en-US" sz="3200" kern="1200">
              <a:solidFill>
                <a:prstClr val="black"/>
              </a:solidFill>
              <a:effectLst/>
              <a:latin typeface="Calibri" panose="020F0502020204030204"/>
              <a:ea typeface="+mn-ea"/>
              <a:cs typeface="+mn-cs"/>
            </a:rPr>
            <a:t>Omogočanje dialoga  </a:t>
          </a:r>
          <a:endParaRPr lang="el-GR" sz="3200" kern="1200" dirty="0">
            <a:solidFill>
              <a:prstClr val="black"/>
            </a:solidFill>
            <a:effectLst/>
            <a:latin typeface="Calibri" panose="020F0502020204030204"/>
            <a:ea typeface="+mn-ea"/>
            <a:cs typeface="+mn-cs"/>
          </a:endParaRPr>
        </a:p>
      </dsp:txBody>
      <dsp:txXfrm>
        <a:off x="49347" y="49347"/>
        <a:ext cx="4863123" cy="912186"/>
      </dsp:txXfrm>
    </dsp:sp>
    <dsp:sp modelId="{288E5028-B57D-41A4-A329-2A81DBAE6A20}">
      <dsp:nvSpPr>
        <dsp:cNvPr id="0" name=""/>
        <dsp:cNvSpPr/>
      </dsp:nvSpPr>
      <dsp:spPr>
        <a:xfrm>
          <a:off x="0" y="1148740"/>
          <a:ext cx="4961817" cy="1010880"/>
        </a:xfrm>
        <a:prstGeom prst="roundRect">
          <a:avLst/>
        </a:prstGeom>
        <a:solidFill>
          <a:prstClr val="white">
            <a:lumMod val="95000"/>
          </a:prst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prstClr val="black"/>
              </a:solidFill>
              <a:effectLst/>
              <a:latin typeface="Calibri" panose="020F0502020204030204"/>
              <a:ea typeface="+mn-ea"/>
              <a:cs typeface="+mn-cs"/>
            </a:rPr>
            <a:t>5. Etika</a:t>
          </a:r>
          <a:endParaRPr lang="el-GR" sz="3200" kern="1200" dirty="0">
            <a:solidFill>
              <a:prstClr val="black"/>
            </a:solidFill>
            <a:effectLst/>
            <a:latin typeface="Calibri" panose="020F0502020204030204"/>
            <a:ea typeface="+mn-ea"/>
            <a:cs typeface="+mn-cs"/>
          </a:endParaRPr>
        </a:p>
      </dsp:txBody>
      <dsp:txXfrm>
        <a:off x="49347" y="1198087"/>
        <a:ext cx="4863123" cy="912186"/>
      </dsp:txXfrm>
    </dsp:sp>
    <dsp:sp modelId="{8CDB7BC7-8DB4-48B4-844D-150D6BC9A281}">
      <dsp:nvSpPr>
        <dsp:cNvPr id="0" name=""/>
        <dsp:cNvSpPr/>
      </dsp:nvSpPr>
      <dsp:spPr>
        <a:xfrm>
          <a:off x="0" y="2346077"/>
          <a:ext cx="4961817" cy="1010880"/>
        </a:xfrm>
        <a:prstGeom prst="roundRect">
          <a:avLst/>
        </a:prstGeom>
        <a:solidFill>
          <a:srgbClr val="92D050"/>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rPr>
            <a:t>6. Spretnosti razmišljanja </a:t>
          </a:r>
          <a:endParaRPr lang="el-GR" sz="3200" b="1" kern="1200" dirty="0">
            <a:solidFill>
              <a:schemeClr val="bg1"/>
            </a:solidFill>
            <a:effectLst>
              <a:outerShdw blurRad="38100" dist="38100" dir="2700000" algn="ctr" rotWithShape="0">
                <a:srgbClr val="000000">
                  <a:alpha val="43000"/>
                </a:srgbClr>
              </a:outerShdw>
            </a:effectLst>
            <a:latin typeface="Calibri" panose="020F0502020204030204"/>
            <a:ea typeface="+mn-ea"/>
            <a:cs typeface="+mn-cs"/>
          </a:endParaRPr>
        </a:p>
      </dsp:txBody>
      <dsp:txXfrm>
        <a:off x="49347" y="2395424"/>
        <a:ext cx="4863123" cy="912186"/>
      </dsp:txXfrm>
    </dsp:sp>
    <dsp:sp modelId="{E02402E1-EB3E-48C5-AF8B-9337E21FDAC3}">
      <dsp:nvSpPr>
        <dsp:cNvPr id="0" name=""/>
        <dsp:cNvSpPr/>
      </dsp:nvSpPr>
      <dsp:spPr>
        <a:xfrm>
          <a:off x="0" y="3512477"/>
          <a:ext cx="4961817" cy="1010880"/>
        </a:xfrm>
        <a:prstGeom prst="roundRect">
          <a:avLst/>
        </a:prstGeom>
        <a:solidFill>
          <a:schemeClr val="bg1">
            <a:lumMod val="95000"/>
          </a:schemeClr>
        </a:solidFill>
        <a:ln w="19050" cap="flat" cmpd="sng" algn="ctr">
          <a:solidFill>
            <a:srgbClr val="785832"/>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buNone/>
          </a:pPr>
          <a:r>
            <a:rPr lang="en-US" sz="3200" b="0" kern="1200" dirty="0">
              <a:solidFill>
                <a:schemeClr val="tx1"/>
              </a:solidFill>
              <a:effectLst/>
              <a:latin typeface="Calibri" panose="020F0502020204030204"/>
              <a:ea typeface="+mn-ea"/>
              <a:cs typeface="+mn-cs"/>
            </a:rPr>
            <a:t>7. Digitalne spretnosti </a:t>
          </a:r>
          <a:endParaRPr lang="el-GR" sz="3200" b="0" kern="1200" dirty="0">
            <a:solidFill>
              <a:schemeClr val="tx1"/>
            </a:solidFill>
            <a:effectLst/>
            <a:latin typeface="Calibri" panose="020F0502020204030204"/>
            <a:ea typeface="+mn-ea"/>
            <a:cs typeface="+mn-cs"/>
          </a:endParaRPr>
        </a:p>
      </dsp:txBody>
      <dsp:txXfrm>
        <a:off x="49347" y="3561824"/>
        <a:ext cx="4863123" cy="9121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E3EFC-B9C7-4311-A07B-94F128CAA655}">
      <dsp:nvSpPr>
        <dsp:cNvPr id="0" name=""/>
        <dsp:cNvSpPr/>
      </dsp:nvSpPr>
      <dsp:spPr>
        <a:xfrm rot="5400000">
          <a:off x="730016" y="1104563"/>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956106-1711-4AF4-83FE-C624A671E460}">
      <dsp:nvSpPr>
        <dsp:cNvPr id="0" name=""/>
        <dsp:cNvSpPr/>
      </dsp:nvSpPr>
      <dsp:spPr>
        <a:xfrm>
          <a:off x="1127688" y="193"/>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sl-SI" sz="2500" kern="1200" dirty="0" err="1"/>
            <a:t>Samozavedanje</a:t>
          </a:r>
          <a:endParaRPr lang="sl-SI" sz="2500" kern="1200" dirty="0"/>
        </a:p>
      </dsp:txBody>
      <dsp:txXfrm>
        <a:off x="1168402" y="40907"/>
        <a:ext cx="2235381" cy="1308657"/>
      </dsp:txXfrm>
    </dsp:sp>
    <dsp:sp modelId="{99ADE6BB-880B-49F9-A1B0-11EFE6810571}">
      <dsp:nvSpPr>
        <dsp:cNvPr id="0" name=""/>
        <dsp:cNvSpPr/>
      </dsp:nvSpPr>
      <dsp:spPr>
        <a:xfrm rot="5400000">
          <a:off x="730016" y="2842170"/>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8528A0-B73F-419F-B9CB-61F682D012FD}">
      <dsp:nvSpPr>
        <dsp:cNvPr id="0" name=""/>
        <dsp:cNvSpPr/>
      </dsp:nvSpPr>
      <dsp:spPr>
        <a:xfrm>
          <a:off x="1127688" y="1737801"/>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sl-SI" sz="2500" kern="1200" dirty="0" err="1"/>
            <a:t>Aktivno </a:t>
          </a:r>
          <a:r>
            <a:rPr lang="sl-SI" sz="2500" kern="1200" dirty="0"/>
            <a:t>poslušanje </a:t>
          </a:r>
        </a:p>
      </dsp:txBody>
      <dsp:txXfrm>
        <a:off x="1168402" y="1778515"/>
        <a:ext cx="2235381" cy="1308657"/>
      </dsp:txXfrm>
    </dsp:sp>
    <dsp:sp modelId="{C6C3C1AA-E866-45B2-B421-CDE341964030}">
      <dsp:nvSpPr>
        <dsp:cNvPr id="0" name=""/>
        <dsp:cNvSpPr/>
      </dsp:nvSpPr>
      <dsp:spPr>
        <a:xfrm>
          <a:off x="1598820" y="3710974"/>
          <a:ext cx="307358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E91369-4D41-49FC-9900-158ACECD091B}">
      <dsp:nvSpPr>
        <dsp:cNvPr id="0" name=""/>
        <dsp:cNvSpPr/>
      </dsp:nvSpPr>
      <dsp:spPr>
        <a:xfrm>
          <a:off x="1127688" y="3475408"/>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sl-SI" sz="2500" kern="1200" dirty="0" err="1"/>
            <a:t>Empatij</a:t>
          </a:r>
          <a:r>
            <a:rPr lang="sl-SI" sz="2500" kern="1200" dirty="0"/>
            <a:t>a </a:t>
          </a:r>
        </a:p>
      </dsp:txBody>
      <dsp:txXfrm>
        <a:off x="1168402" y="3516122"/>
        <a:ext cx="2235381" cy="1308657"/>
      </dsp:txXfrm>
    </dsp:sp>
    <dsp:sp modelId="{C1449E7F-3148-4726-8F28-3A663DBD2FF3}">
      <dsp:nvSpPr>
        <dsp:cNvPr id="0" name=""/>
        <dsp:cNvSpPr/>
      </dsp:nvSpPr>
      <dsp:spPr>
        <a:xfrm rot="16200000">
          <a:off x="3811373" y="2842170"/>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9CDA78-5339-4D9A-B7AD-84B267E9D2D6}">
      <dsp:nvSpPr>
        <dsp:cNvPr id="0" name=""/>
        <dsp:cNvSpPr/>
      </dsp:nvSpPr>
      <dsp:spPr>
        <a:xfrm>
          <a:off x="4209045" y="3475408"/>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sl-SI" sz="2500" kern="1200" dirty="0" err="1"/>
            <a:t>Kritično </a:t>
          </a:r>
          <a:r>
            <a:rPr lang="sl-SI" sz="2500" kern="1200" dirty="0"/>
            <a:t>razmišljanje </a:t>
          </a:r>
        </a:p>
      </dsp:txBody>
      <dsp:txXfrm>
        <a:off x="4249759" y="3516122"/>
        <a:ext cx="2235381" cy="1308657"/>
      </dsp:txXfrm>
    </dsp:sp>
    <dsp:sp modelId="{28D7A5FA-9468-4DCE-BD7B-CEDA4A87A77C}">
      <dsp:nvSpPr>
        <dsp:cNvPr id="0" name=""/>
        <dsp:cNvSpPr/>
      </dsp:nvSpPr>
      <dsp:spPr>
        <a:xfrm rot="16200000">
          <a:off x="3811373" y="1104563"/>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909939-9121-4CF8-92FD-6337AADD7D92}">
      <dsp:nvSpPr>
        <dsp:cNvPr id="0" name=""/>
        <dsp:cNvSpPr/>
      </dsp:nvSpPr>
      <dsp:spPr>
        <a:xfrm>
          <a:off x="4209045" y="1737801"/>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sl-SI" sz="2500" kern="1200" dirty="0" err="1"/>
            <a:t>Samorefleksij</a:t>
          </a:r>
          <a:r>
            <a:rPr lang="sl-SI" sz="2500" kern="1200" dirty="0"/>
            <a:t>a </a:t>
          </a:r>
        </a:p>
      </dsp:txBody>
      <dsp:txXfrm>
        <a:off x="4249759" y="1778515"/>
        <a:ext cx="2235381" cy="1308657"/>
      </dsp:txXfrm>
    </dsp:sp>
    <dsp:sp modelId="{D2778B6D-8B58-4749-834A-3EC0702C1E86}">
      <dsp:nvSpPr>
        <dsp:cNvPr id="0" name=""/>
        <dsp:cNvSpPr/>
      </dsp:nvSpPr>
      <dsp:spPr>
        <a:xfrm>
          <a:off x="4680177" y="235759"/>
          <a:ext cx="307358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FA5F1B-1787-4029-812F-20F8726A2F7E}">
      <dsp:nvSpPr>
        <dsp:cNvPr id="0" name=""/>
        <dsp:cNvSpPr/>
      </dsp:nvSpPr>
      <dsp:spPr>
        <a:xfrm>
          <a:off x="4209045" y="193"/>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sl-SI" sz="2500" kern="1200" dirty="0" err="1"/>
            <a:t>Čustvena </a:t>
          </a:r>
          <a:r>
            <a:rPr lang="sl-SI" sz="2500" kern="1200" dirty="0"/>
            <a:t>regulacija </a:t>
          </a:r>
        </a:p>
      </dsp:txBody>
      <dsp:txXfrm>
        <a:off x="4249759" y="40907"/>
        <a:ext cx="2235381" cy="1308657"/>
      </dsp:txXfrm>
    </dsp:sp>
    <dsp:sp modelId="{24A72747-8E9C-4A20-849D-202C6C63DB36}">
      <dsp:nvSpPr>
        <dsp:cNvPr id="0" name=""/>
        <dsp:cNvSpPr/>
      </dsp:nvSpPr>
      <dsp:spPr>
        <a:xfrm rot="5400000">
          <a:off x="6892730" y="1104563"/>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3AD3E6-96AF-4A57-94E6-C94C729E0055}">
      <dsp:nvSpPr>
        <dsp:cNvPr id="0" name=""/>
        <dsp:cNvSpPr/>
      </dsp:nvSpPr>
      <dsp:spPr>
        <a:xfrm>
          <a:off x="7290402" y="193"/>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sl-SI" sz="2500" kern="1200" dirty="0"/>
            <a:t>Reševanje </a:t>
          </a:r>
          <a:r>
            <a:rPr lang="sl-SI" sz="2500" kern="1200" dirty="0" err="1"/>
            <a:t>konfliktov </a:t>
          </a:r>
        </a:p>
      </dsp:txBody>
      <dsp:txXfrm>
        <a:off x="7331116" y="40907"/>
        <a:ext cx="2235381" cy="1308657"/>
      </dsp:txXfrm>
    </dsp:sp>
    <dsp:sp modelId="{88734A3A-F628-46A1-92FE-3FE68BA8C35D}">
      <dsp:nvSpPr>
        <dsp:cNvPr id="0" name=""/>
        <dsp:cNvSpPr/>
      </dsp:nvSpPr>
      <dsp:spPr>
        <a:xfrm rot="5400000">
          <a:off x="6892730" y="2842170"/>
          <a:ext cx="1729837" cy="208512"/>
        </a:xfrm>
        <a:prstGeom prst="rect">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6C4EF9-5940-4AF9-B242-DD980B8C0C9F}">
      <dsp:nvSpPr>
        <dsp:cNvPr id="0" name=""/>
        <dsp:cNvSpPr/>
      </dsp:nvSpPr>
      <dsp:spPr>
        <a:xfrm>
          <a:off x="7290402" y="1737801"/>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sl-SI" sz="2500" kern="1200" dirty="0" err="1"/>
            <a:t>Analiza </a:t>
          </a:r>
          <a:r>
            <a:rPr lang="sl-SI" sz="2500" kern="1200" dirty="0"/>
            <a:t>in </a:t>
          </a:r>
          <a:r>
            <a:rPr lang="sl-SI" sz="2500" kern="1200" dirty="0" err="1"/>
            <a:t>sinteza</a:t>
          </a:r>
          <a:endParaRPr lang="sl-SI" sz="2500" kern="1200" dirty="0"/>
        </a:p>
      </dsp:txBody>
      <dsp:txXfrm>
        <a:off x="7331116" y="1778515"/>
        <a:ext cx="2235381" cy="1308657"/>
      </dsp:txXfrm>
    </dsp:sp>
    <dsp:sp modelId="{244DE248-2E29-448B-909C-5B839DBD1DF9}">
      <dsp:nvSpPr>
        <dsp:cNvPr id="0" name=""/>
        <dsp:cNvSpPr/>
      </dsp:nvSpPr>
      <dsp:spPr>
        <a:xfrm>
          <a:off x="7290402" y="3475408"/>
          <a:ext cx="2316809" cy="139008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sl-SI" sz="2500" kern="1200" dirty="0" err="1"/>
            <a:t>Ocenjevanje</a:t>
          </a:r>
          <a:endParaRPr lang="sl-SI" sz="2500" kern="1200" dirty="0"/>
        </a:p>
      </dsp:txBody>
      <dsp:txXfrm>
        <a:off x="7331116" y="3516122"/>
        <a:ext cx="2235381" cy="13086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E6501-7CB4-45C8-AEF2-F7F151848843}">
      <dsp:nvSpPr>
        <dsp:cNvPr id="0" name=""/>
        <dsp:cNvSpPr/>
      </dsp:nvSpPr>
      <dsp:spPr>
        <a:xfrm>
          <a:off x="741" y="690108"/>
          <a:ext cx="2892431" cy="1735458"/>
        </a:xfrm>
        <a:prstGeom prst="rect">
          <a:avLst/>
        </a:prstGeom>
        <a:solidFill>
          <a:schemeClr val="accent2">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sl-SI" sz="2500" b="1" kern="1200" dirty="0" err="1"/>
            <a:t>Pojasnil</a:t>
          </a:r>
          <a:r>
            <a:rPr lang="sl-SI" sz="2500" b="1" kern="1200" dirty="0"/>
            <a:t>o </a:t>
          </a:r>
        </a:p>
        <a:p>
          <a:pPr lvl="0" algn="ctr" defTabSz="1111250">
            <a:lnSpc>
              <a:spcPct val="90000"/>
            </a:lnSpc>
            <a:spcBef>
              <a:spcPct val="0"/>
            </a:spcBef>
            <a:spcAft>
              <a:spcPct val="35000"/>
            </a:spcAft>
          </a:pPr>
          <a:r>
            <a:rPr lang="sl-SI" sz="2500" kern="1200" dirty="0" smtClean="0"/>
            <a:t>pomaga </a:t>
          </a:r>
          <a:r>
            <a:rPr lang="sl-SI" sz="2500" kern="1200" dirty="0"/>
            <a:t>razjasniti zapletene izjave.</a:t>
          </a:r>
        </a:p>
      </dsp:txBody>
      <dsp:txXfrm>
        <a:off x="741" y="690108"/>
        <a:ext cx="2892431" cy="1735458"/>
      </dsp:txXfrm>
    </dsp:sp>
    <dsp:sp modelId="{8E08BD12-4B08-495B-8707-4BA96C747CEE}">
      <dsp:nvSpPr>
        <dsp:cNvPr id="0" name=""/>
        <dsp:cNvSpPr/>
      </dsp:nvSpPr>
      <dsp:spPr>
        <a:xfrm>
          <a:off x="3182416" y="690108"/>
          <a:ext cx="2892431" cy="1735458"/>
        </a:xfrm>
        <a:prstGeom prst="rect">
          <a:avLst/>
        </a:prstGeom>
        <a:solidFill>
          <a:schemeClr val="accent2">
            <a:hueOff val="-485121"/>
            <a:satOff val="-27976"/>
            <a:lumOff val="2876"/>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sl-SI" sz="2500" b="1" kern="1200" dirty="0" err="1"/>
            <a:t>Aktivno </a:t>
          </a:r>
          <a:r>
            <a:rPr lang="sl-SI" sz="2500" b="1" kern="1200" dirty="0"/>
            <a:t>poslušanje </a:t>
          </a:r>
        </a:p>
        <a:p>
          <a:pPr lvl="0" algn="ctr" defTabSz="1111250">
            <a:lnSpc>
              <a:spcPct val="90000"/>
            </a:lnSpc>
            <a:spcBef>
              <a:spcPct val="0"/>
            </a:spcBef>
            <a:spcAft>
              <a:spcPct val="35000"/>
            </a:spcAft>
          </a:pPr>
          <a:r>
            <a:rPr lang="en-US" sz="2500" kern="1200" dirty="0"/>
            <a:t>poskuša razumeti sporočilo</a:t>
          </a:r>
          <a:endParaRPr lang="sl-SI" sz="2500" kern="1200" dirty="0"/>
        </a:p>
      </dsp:txBody>
      <dsp:txXfrm>
        <a:off x="3182416" y="690108"/>
        <a:ext cx="2892431" cy="1735458"/>
      </dsp:txXfrm>
    </dsp:sp>
    <dsp:sp modelId="{37703D2B-75CF-47BF-93C3-84D85F37D8E7}">
      <dsp:nvSpPr>
        <dsp:cNvPr id="0" name=""/>
        <dsp:cNvSpPr/>
      </dsp:nvSpPr>
      <dsp:spPr>
        <a:xfrm>
          <a:off x="741" y="2714810"/>
          <a:ext cx="2892431" cy="1735458"/>
        </a:xfrm>
        <a:prstGeom prst="rect">
          <a:avLst/>
        </a:prstGeom>
        <a:solidFill>
          <a:schemeClr val="accent2">
            <a:hueOff val="-970242"/>
            <a:satOff val="-55952"/>
            <a:lumOff val="5752"/>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sl-SI" sz="2500" b="1" kern="1200" dirty="0" err="1"/>
            <a:t>Potrdite</a:t>
          </a:r>
          <a:r>
            <a:rPr lang="sl-SI" sz="2500" b="1" kern="1200" dirty="0"/>
            <a:t>v </a:t>
          </a:r>
        </a:p>
        <a:p>
          <a:pPr lvl="0" algn="ctr" defTabSz="1111250">
            <a:lnSpc>
              <a:spcPct val="90000"/>
            </a:lnSpc>
            <a:spcBef>
              <a:spcPct val="0"/>
            </a:spcBef>
            <a:spcAft>
              <a:spcPct val="35000"/>
            </a:spcAft>
          </a:pPr>
          <a:r>
            <a:rPr lang="sl-SI" sz="2500" kern="1200" dirty="0" err="1"/>
            <a:t>pomaga potrditi, da ste pravilno razumeli sporočilo.</a:t>
          </a:r>
          <a:endParaRPr lang="sl-SI" sz="2500" kern="1200" dirty="0"/>
        </a:p>
      </dsp:txBody>
      <dsp:txXfrm>
        <a:off x="741" y="2714810"/>
        <a:ext cx="2892431" cy="1735458"/>
      </dsp:txXfrm>
    </dsp:sp>
    <dsp:sp modelId="{14CC5DD5-27B3-4B32-AFC1-6CC904092BD3}">
      <dsp:nvSpPr>
        <dsp:cNvPr id="0" name=""/>
        <dsp:cNvSpPr/>
      </dsp:nvSpPr>
      <dsp:spPr>
        <a:xfrm>
          <a:off x="3182416" y="2714810"/>
          <a:ext cx="2892431" cy="1735458"/>
        </a:xfrm>
        <a:prstGeom prst="rect">
          <a:avLst/>
        </a:prstGeom>
        <a:solidFill>
          <a:schemeClr val="accent2">
            <a:hueOff val="-1455363"/>
            <a:satOff val="-83928"/>
            <a:lumOff val="862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sl-SI" sz="2500" b="1" kern="1200" dirty="0" err="1"/>
            <a:t>Zaročitev</a:t>
          </a:r>
          <a:endParaRPr lang="sl-SI" sz="2500" b="1" kern="1200" dirty="0"/>
        </a:p>
        <a:p>
          <a:pPr lvl="0" algn="ctr" defTabSz="1111250">
            <a:lnSpc>
              <a:spcPct val="90000"/>
            </a:lnSpc>
            <a:spcBef>
              <a:spcPct val="0"/>
            </a:spcBef>
            <a:spcAft>
              <a:spcPct val="35000"/>
            </a:spcAft>
          </a:pPr>
          <a:r>
            <a:rPr lang="sl-SI" sz="2500" kern="1200" dirty="0" err="1"/>
            <a:t> zanima vas sporočilo, ki ga </a:t>
          </a:r>
          <a:r>
            <a:rPr lang="sl-SI" sz="2500" kern="1200" dirty="0"/>
            <a:t>posredujete</a:t>
          </a:r>
          <a:r>
            <a:rPr lang="sl-SI" sz="2500" kern="1200" dirty="0" err="1"/>
            <a:t>. </a:t>
          </a:r>
        </a:p>
      </dsp:txBody>
      <dsp:txXfrm>
        <a:off x="3182416" y="2714810"/>
        <a:ext cx="2892431" cy="173545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AE6F319F-557A-4033-9A7E-7B30C1709D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a:extLst>
              <a:ext uri="{FF2B5EF4-FFF2-40B4-BE49-F238E27FC236}">
                <a16:creationId xmlns:a16="http://schemas.microsoft.com/office/drawing/2014/main" id="{FED24FFA-E381-4D15-9323-2E7F167B5D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70361F-8793-4678-8399-75402180233D}" type="datetimeFigureOut">
              <a:rPr lang="el-GR" smtClean="0"/>
              <a:t>2/2/2024</a:t>
            </a:fld>
            <a:endParaRPr lang="el-GR"/>
          </a:p>
        </p:txBody>
      </p:sp>
      <p:sp>
        <p:nvSpPr>
          <p:cNvPr id="4" name="Θέση υποσέλιδου 3">
            <a:extLst>
              <a:ext uri="{FF2B5EF4-FFF2-40B4-BE49-F238E27FC236}">
                <a16:creationId xmlns:a16="http://schemas.microsoft.com/office/drawing/2014/main" id="{F7A14582-B00E-403A-B9F6-8137B447B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5" name="Θέση αριθμού διαφάνειας 4">
            <a:extLst>
              <a:ext uri="{FF2B5EF4-FFF2-40B4-BE49-F238E27FC236}">
                <a16:creationId xmlns:a16="http://schemas.microsoft.com/office/drawing/2014/main" id="{29BBD3CB-00AE-4B41-B6C8-39534586D0B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D2EE3A-1E6C-47AF-A0C5-588F1B9CC394}" type="slidenum">
              <a:rPr lang="el-GR" smtClean="0"/>
              <a:t>‹#›</a:t>
            </a:fld>
            <a:endParaRPr lang="el-GR"/>
          </a:p>
        </p:txBody>
      </p:sp>
    </p:spTree>
    <p:extLst>
      <p:ext uri="{BB962C8B-B14F-4D97-AF65-F5344CB8AC3E}">
        <p14:creationId xmlns:p14="http://schemas.microsoft.com/office/powerpoint/2010/main" val="10830680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C42A8D-6A8A-4D0C-BE99-5FB2E4FC1A13}" type="datetimeFigureOut">
              <a:rPr lang="el-GR" smtClean="0"/>
              <a:t>2/2/2024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90C62-02BA-4B64-96F1-99D7E3BEEE56}" type="slidenum">
              <a:rPr lang="el-GR" smtClean="0"/>
              <a:t>‹#›</a:t>
            </a:fld>
            <a:endParaRPr lang="el-GR"/>
          </a:p>
        </p:txBody>
      </p:sp>
    </p:spTree>
    <p:extLst>
      <p:ext uri="{BB962C8B-B14F-4D97-AF65-F5344CB8AC3E}">
        <p14:creationId xmlns:p14="http://schemas.microsoft.com/office/powerpoint/2010/main" val="646302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m.coe.int/information-disorder-toward-an-interdisciplinary-framework-for-researc/168076277c"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FD890C62-02BA-4B64-96F1-99D7E3BEEE56}" type="slidenum">
              <a:rPr lang="el-GR" smtClean="0"/>
              <a:t>1</a:t>
            </a:fld>
            <a:endParaRPr lang="el-GR"/>
          </a:p>
        </p:txBody>
      </p:sp>
    </p:spTree>
    <p:extLst>
      <p:ext uri="{BB962C8B-B14F-4D97-AF65-F5344CB8AC3E}">
        <p14:creationId xmlns:p14="http://schemas.microsoft.com/office/powerpoint/2010/main" val="2223858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10</a:t>
            </a:fld>
            <a:endParaRPr lang="el-GR"/>
          </a:p>
        </p:txBody>
      </p:sp>
    </p:spTree>
    <p:extLst>
      <p:ext uri="{BB962C8B-B14F-4D97-AF65-F5344CB8AC3E}">
        <p14:creationId xmlns:p14="http://schemas.microsoft.com/office/powerpoint/2010/main" val="2104412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Vir</a:t>
            </a:r>
            <a:r>
              <a:rPr lang="sl-SI" dirty="0"/>
              <a:t>: </a:t>
            </a:r>
            <a:r>
              <a:rPr lang="sl-SI" dirty="0" err="1"/>
              <a:t>Pixabay Brezplačne fotografije </a:t>
            </a:r>
            <a:r>
              <a:rPr lang="sl-SI" dirty="0"/>
              <a:t>https://pixabay.com </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11</a:t>
            </a:fld>
            <a:endParaRPr lang="el-GR"/>
          </a:p>
        </p:txBody>
      </p:sp>
    </p:spTree>
    <p:extLst>
      <p:ext uri="{BB962C8B-B14F-4D97-AF65-F5344CB8AC3E}">
        <p14:creationId xmlns:p14="http://schemas.microsoft.com/office/powerpoint/2010/main" val="242346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12</a:t>
            </a:fld>
            <a:endParaRPr lang="el-GR"/>
          </a:p>
        </p:txBody>
      </p:sp>
    </p:spTree>
    <p:extLst>
      <p:ext uri="{BB962C8B-B14F-4D97-AF65-F5344CB8AC3E}">
        <p14:creationId xmlns:p14="http://schemas.microsoft.com/office/powerpoint/2010/main" val="1347214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13</a:t>
            </a:fld>
            <a:endParaRPr lang="el-GR"/>
          </a:p>
        </p:txBody>
      </p:sp>
    </p:spTree>
    <p:extLst>
      <p:ext uri="{BB962C8B-B14F-4D97-AF65-F5344CB8AC3E}">
        <p14:creationId xmlns:p14="http://schemas.microsoft.com/office/powerpoint/2010/main" val="629085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Vir</a:t>
            </a:r>
            <a:r>
              <a:rPr lang="sl-SI" dirty="0"/>
              <a:t>: </a:t>
            </a:r>
            <a:r>
              <a:rPr lang="sl-SI" dirty="0" err="1"/>
              <a:t>Unspelash brezplačno Fotografije </a:t>
            </a:r>
            <a:r>
              <a:rPr lang="sl-SI" dirty="0"/>
              <a:t>https://unsplash.com/  </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14</a:t>
            </a:fld>
            <a:endParaRPr lang="el-GR"/>
          </a:p>
        </p:txBody>
      </p:sp>
    </p:spTree>
    <p:extLst>
      <p:ext uri="{BB962C8B-B14F-4D97-AF65-F5344CB8AC3E}">
        <p14:creationId xmlns:p14="http://schemas.microsoft.com/office/powerpoint/2010/main" val="2839838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Vir</a:t>
            </a:r>
            <a:r>
              <a:rPr lang="sl-SI" dirty="0"/>
              <a:t>: </a:t>
            </a:r>
            <a:r>
              <a:rPr lang="sl-SI" dirty="0" err="1"/>
              <a:t>Pixabax Brezplačne fotografije </a:t>
            </a:r>
            <a:r>
              <a:rPr lang="sl-SI" dirty="0"/>
              <a:t>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15</a:t>
            </a:fld>
            <a:endParaRPr lang="el-GR"/>
          </a:p>
        </p:txBody>
      </p:sp>
    </p:spTree>
    <p:extLst>
      <p:ext uri="{BB962C8B-B14F-4D97-AF65-F5344CB8AC3E}">
        <p14:creationId xmlns:p14="http://schemas.microsoft.com/office/powerpoint/2010/main" val="2791751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16</a:t>
            </a:fld>
            <a:endParaRPr lang="el-GR"/>
          </a:p>
        </p:txBody>
      </p:sp>
    </p:spTree>
    <p:extLst>
      <p:ext uri="{BB962C8B-B14F-4D97-AF65-F5344CB8AC3E}">
        <p14:creationId xmlns:p14="http://schemas.microsoft.com/office/powerpoint/2010/main" val="2005821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17</a:t>
            </a:fld>
            <a:endParaRPr lang="el-GR"/>
          </a:p>
        </p:txBody>
      </p:sp>
    </p:spTree>
    <p:extLst>
      <p:ext uri="{BB962C8B-B14F-4D97-AF65-F5344CB8AC3E}">
        <p14:creationId xmlns:p14="http://schemas.microsoft.com/office/powerpoint/2010/main" val="2814399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Vir</a:t>
            </a:r>
            <a:r>
              <a:rPr lang="sl-SI" dirty="0"/>
              <a:t>: </a:t>
            </a:r>
            <a:r>
              <a:rPr lang="sl-SI" dirty="0" err="1"/>
              <a:t>Unsplash Brezplačne fotografije </a:t>
            </a:r>
            <a:r>
              <a:rPr lang="sl-SI" dirty="0"/>
              <a:t>https://unsplash.com/ </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18</a:t>
            </a:fld>
            <a:endParaRPr lang="el-GR"/>
          </a:p>
        </p:txBody>
      </p:sp>
    </p:spTree>
    <p:extLst>
      <p:ext uri="{BB962C8B-B14F-4D97-AF65-F5344CB8AC3E}">
        <p14:creationId xmlns:p14="http://schemas.microsoft.com/office/powerpoint/2010/main" val="1725353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Vir</a:t>
            </a:r>
            <a:r>
              <a:rPr lang="sl-SI" dirty="0"/>
              <a:t>: </a:t>
            </a:r>
            <a:r>
              <a:rPr lang="sl-SI" dirty="0" err="1"/>
              <a:t>Pixabay Brezplačne fotografije </a:t>
            </a:r>
            <a:r>
              <a:rPr lang="sl-SI" dirty="0"/>
              <a:t>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19</a:t>
            </a:fld>
            <a:endParaRPr lang="el-GR"/>
          </a:p>
        </p:txBody>
      </p:sp>
    </p:spTree>
    <p:extLst>
      <p:ext uri="{BB962C8B-B14F-4D97-AF65-F5344CB8AC3E}">
        <p14:creationId xmlns:p14="http://schemas.microsoft.com/office/powerpoint/2010/main" val="1189362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a:t>
            </a:fld>
            <a:endParaRPr lang="el-GR"/>
          </a:p>
        </p:txBody>
      </p:sp>
    </p:spTree>
    <p:extLst>
      <p:ext uri="{BB962C8B-B14F-4D97-AF65-F5344CB8AC3E}">
        <p14:creationId xmlns:p14="http://schemas.microsoft.com/office/powerpoint/2010/main" val="3697266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Vir</a:t>
            </a:r>
            <a:r>
              <a:rPr lang="sl-SI" dirty="0"/>
              <a:t>: </a:t>
            </a:r>
            <a:r>
              <a:rPr lang="sl-SI" dirty="0" err="1"/>
              <a:t>Pixabay Brezplačne fotografije </a:t>
            </a:r>
            <a:r>
              <a:rPr lang="sl-SI" dirty="0"/>
              <a:t>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20</a:t>
            </a:fld>
            <a:endParaRPr lang="el-GR"/>
          </a:p>
        </p:txBody>
      </p:sp>
    </p:spTree>
    <p:extLst>
      <p:ext uri="{BB962C8B-B14F-4D97-AF65-F5344CB8AC3E}">
        <p14:creationId xmlns:p14="http://schemas.microsoft.com/office/powerpoint/2010/main" val="4089939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21</a:t>
            </a:fld>
            <a:endParaRPr lang="el-GR"/>
          </a:p>
        </p:txBody>
      </p:sp>
    </p:spTree>
    <p:extLst>
      <p:ext uri="{BB962C8B-B14F-4D97-AF65-F5344CB8AC3E}">
        <p14:creationId xmlns:p14="http://schemas.microsoft.com/office/powerpoint/2010/main" val="2253467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22</a:t>
            </a:fld>
            <a:endParaRPr lang="el-GR"/>
          </a:p>
        </p:txBody>
      </p:sp>
    </p:spTree>
    <p:extLst>
      <p:ext uri="{BB962C8B-B14F-4D97-AF65-F5344CB8AC3E}">
        <p14:creationId xmlns:p14="http://schemas.microsoft.com/office/powerpoint/2010/main" val="3107910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23</a:t>
            </a:fld>
            <a:endParaRPr lang="el-GR"/>
          </a:p>
        </p:txBody>
      </p:sp>
    </p:spTree>
    <p:extLst>
      <p:ext uri="{BB962C8B-B14F-4D97-AF65-F5344CB8AC3E}">
        <p14:creationId xmlns:p14="http://schemas.microsoft.com/office/powerpoint/2010/main" val="606911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24</a:t>
            </a:fld>
            <a:endParaRPr lang="el-GR"/>
          </a:p>
        </p:txBody>
      </p:sp>
    </p:spTree>
    <p:extLst>
      <p:ext uri="{BB962C8B-B14F-4D97-AF65-F5344CB8AC3E}">
        <p14:creationId xmlns:p14="http://schemas.microsoft.com/office/powerpoint/2010/main" val="2697013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Vir</a:t>
            </a:r>
            <a:r>
              <a:rPr lang="sl-SI" dirty="0"/>
              <a:t>: </a:t>
            </a:r>
            <a:r>
              <a:rPr lang="sl-SI" dirty="0" err="1"/>
              <a:t>Pixabay </a:t>
            </a:r>
            <a:r>
              <a:rPr lang="sl-SI" dirty="0"/>
              <a:t>Licenca (</a:t>
            </a:r>
            <a:r>
              <a:rPr lang="sl-SI" dirty="0" err="1"/>
              <a:t>Rree Photos): </a:t>
            </a:r>
            <a:r>
              <a:rPr lang="sl-SI" dirty="0"/>
              <a:t>https://pixabay.com   </a:t>
            </a:r>
          </a:p>
          <a:p>
            <a:endParaRPr lang="sl-SI" dirty="0"/>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25</a:t>
            </a:fld>
            <a:endParaRPr lang="el-GR"/>
          </a:p>
        </p:txBody>
      </p:sp>
    </p:spTree>
    <p:extLst>
      <p:ext uri="{BB962C8B-B14F-4D97-AF65-F5344CB8AC3E}">
        <p14:creationId xmlns:p14="http://schemas.microsoft.com/office/powerpoint/2010/main" val="3379013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26</a:t>
            </a:fld>
            <a:endParaRPr lang="el-GR"/>
          </a:p>
        </p:txBody>
      </p:sp>
    </p:spTree>
    <p:extLst>
      <p:ext uri="{BB962C8B-B14F-4D97-AF65-F5344CB8AC3E}">
        <p14:creationId xmlns:p14="http://schemas.microsoft.com/office/powerpoint/2010/main" val="1782150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27</a:t>
            </a:fld>
            <a:endParaRPr lang="el-GR"/>
          </a:p>
        </p:txBody>
      </p:sp>
    </p:spTree>
    <p:extLst>
      <p:ext uri="{BB962C8B-B14F-4D97-AF65-F5344CB8AC3E}">
        <p14:creationId xmlns:p14="http://schemas.microsoft.com/office/powerpoint/2010/main" val="7627451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28</a:t>
            </a:fld>
            <a:endParaRPr lang="el-GR"/>
          </a:p>
        </p:txBody>
      </p:sp>
    </p:spTree>
    <p:extLst>
      <p:ext uri="{BB962C8B-B14F-4D97-AF65-F5344CB8AC3E}">
        <p14:creationId xmlns:p14="http://schemas.microsoft.com/office/powerpoint/2010/main" val="1704335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29</a:t>
            </a:fld>
            <a:endParaRPr lang="el-GR"/>
          </a:p>
        </p:txBody>
      </p:sp>
    </p:spTree>
    <p:extLst>
      <p:ext uri="{BB962C8B-B14F-4D97-AF65-F5344CB8AC3E}">
        <p14:creationId xmlns:p14="http://schemas.microsoft.com/office/powerpoint/2010/main" val="3397726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a:t>
            </a:fld>
            <a:endParaRPr lang="el-GR"/>
          </a:p>
        </p:txBody>
      </p:sp>
    </p:spTree>
    <p:extLst>
      <p:ext uri="{BB962C8B-B14F-4D97-AF65-F5344CB8AC3E}">
        <p14:creationId xmlns:p14="http://schemas.microsoft.com/office/powerpoint/2010/main" val="4279517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err="1"/>
              <a:t>Vir</a:t>
            </a:r>
            <a:r>
              <a:rPr lang="sl-SI" dirty="0"/>
              <a:t>: </a:t>
            </a:r>
            <a:r>
              <a:rPr lang="sl-SI" dirty="0" err="1"/>
              <a:t>Pixabay Brezplačne fotografije </a:t>
            </a:r>
            <a:r>
              <a:rPr lang="sl-SI" dirty="0"/>
              <a:t>https://pixabay.com</a:t>
            </a:r>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30</a:t>
            </a:fld>
            <a:endParaRPr lang="el-GR"/>
          </a:p>
        </p:txBody>
      </p:sp>
    </p:spTree>
    <p:extLst>
      <p:ext uri="{BB962C8B-B14F-4D97-AF65-F5344CB8AC3E}">
        <p14:creationId xmlns:p14="http://schemas.microsoft.com/office/powerpoint/2010/main" val="1049042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31</a:t>
            </a:fld>
            <a:endParaRPr lang="el-GR"/>
          </a:p>
        </p:txBody>
      </p:sp>
    </p:spTree>
    <p:extLst>
      <p:ext uri="{BB962C8B-B14F-4D97-AF65-F5344CB8AC3E}">
        <p14:creationId xmlns:p14="http://schemas.microsoft.com/office/powerpoint/2010/main" val="15120463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32</a:t>
            </a:fld>
            <a:endParaRPr lang="el-GR"/>
          </a:p>
        </p:txBody>
      </p:sp>
    </p:spTree>
    <p:extLst>
      <p:ext uri="{BB962C8B-B14F-4D97-AF65-F5344CB8AC3E}">
        <p14:creationId xmlns:p14="http://schemas.microsoft.com/office/powerpoint/2010/main" val="3666282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33</a:t>
            </a:fld>
            <a:endParaRPr lang="el-GR"/>
          </a:p>
        </p:txBody>
      </p:sp>
    </p:spTree>
    <p:extLst>
      <p:ext uri="{BB962C8B-B14F-4D97-AF65-F5344CB8AC3E}">
        <p14:creationId xmlns:p14="http://schemas.microsoft.com/office/powerpoint/2010/main" val="307145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FD890C62-02BA-4B64-96F1-99D7E3BEEE56}" type="slidenum">
              <a:rPr lang="el-GR" smtClean="0"/>
              <a:t>4</a:t>
            </a:fld>
            <a:endParaRPr lang="el-GR"/>
          </a:p>
        </p:txBody>
      </p:sp>
    </p:spTree>
    <p:extLst>
      <p:ext uri="{BB962C8B-B14F-4D97-AF65-F5344CB8AC3E}">
        <p14:creationId xmlns:p14="http://schemas.microsoft.com/office/powerpoint/2010/main" val="116205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5</a:t>
            </a:fld>
            <a:endParaRPr lang="el-GR"/>
          </a:p>
        </p:txBody>
      </p:sp>
    </p:spTree>
    <p:extLst>
      <p:ext uri="{BB962C8B-B14F-4D97-AF65-F5344CB8AC3E}">
        <p14:creationId xmlns:p14="http://schemas.microsoft.com/office/powerpoint/2010/main" val="2547488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6</a:t>
            </a:fld>
            <a:endParaRPr lang="el-GR"/>
          </a:p>
        </p:txBody>
      </p:sp>
    </p:spTree>
    <p:extLst>
      <p:ext uri="{BB962C8B-B14F-4D97-AF65-F5344CB8AC3E}">
        <p14:creationId xmlns:p14="http://schemas.microsoft.com/office/powerpoint/2010/main" val="3709208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7</a:t>
            </a:fld>
            <a:endParaRPr lang="el-GR"/>
          </a:p>
        </p:txBody>
      </p:sp>
    </p:spTree>
    <p:extLst>
      <p:ext uri="{BB962C8B-B14F-4D97-AF65-F5344CB8AC3E}">
        <p14:creationId xmlns:p14="http://schemas.microsoft.com/office/powerpoint/2010/main" val="484918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pPr>
              <a:lnSpc>
                <a:spcPct val="107000"/>
              </a:lnSpc>
              <a:spcAft>
                <a:spcPts val="800"/>
              </a:spcAft>
            </a:pP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Vir</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Informacijska motnja</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1200" kern="100" dirty="0" err="1">
                <a:effectLst/>
                <a:latin typeface="Calibri" panose="020F0502020204030204" pitchFamily="34" charset="0"/>
                <a:ea typeface="Calibri" panose="020F0502020204030204" pitchFamily="34" charset="0"/>
                <a:cs typeface="Times New Roman" panose="02020603050405020304" pitchFamily="18" charset="0"/>
              </a:rPr>
              <a:t>Na poti k interdisciplinarnemu okviru za raziskave in oblikovanje politik: </a:t>
            </a:r>
            <a:r>
              <a:rPr lang="sl-SI" sz="1200" kern="100" dirty="0">
                <a:effectLst/>
                <a:latin typeface="Calibri" panose="020F0502020204030204" pitchFamily="34" charset="0"/>
                <a:ea typeface="Calibri" panose="020F0502020204030204" pitchFamily="34" charset="0"/>
                <a:cs typeface="Times New Roman" panose="02020603050405020304" pitchFamily="18" charset="0"/>
              </a:rPr>
              <a:t>https:</a:t>
            </a:r>
            <a:r>
              <a:rPr lang="sl-SI" sz="12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//rm.coe.int/information-disorder-toward-an-interdisciplinary-framework-for-researc/168076277c</a:t>
            </a:r>
            <a:endParaRPr lang="sl-SI"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Označba mesta številke diapozitiva 3"/>
          <p:cNvSpPr>
            <a:spLocks noGrp="1"/>
          </p:cNvSpPr>
          <p:nvPr>
            <p:ph type="sldNum" sz="quarter" idx="5"/>
          </p:nvPr>
        </p:nvSpPr>
        <p:spPr/>
        <p:txBody>
          <a:bodyPr/>
          <a:lstStyle/>
          <a:p>
            <a:fld id="{FD890C62-02BA-4B64-96F1-99D7E3BEEE56}" type="slidenum">
              <a:rPr lang="el-GR" smtClean="0"/>
              <a:t>8</a:t>
            </a:fld>
            <a:endParaRPr lang="el-GR"/>
          </a:p>
        </p:txBody>
      </p:sp>
    </p:spTree>
    <p:extLst>
      <p:ext uri="{BB962C8B-B14F-4D97-AF65-F5344CB8AC3E}">
        <p14:creationId xmlns:p14="http://schemas.microsoft.com/office/powerpoint/2010/main" val="1147593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a:p>
        </p:txBody>
      </p:sp>
      <p:sp>
        <p:nvSpPr>
          <p:cNvPr id="4" name="Θέση αριθμού διαφάνειας 3"/>
          <p:cNvSpPr>
            <a:spLocks noGrp="1"/>
          </p:cNvSpPr>
          <p:nvPr>
            <p:ph type="sldNum" sz="quarter" idx="10"/>
          </p:nvPr>
        </p:nvSpPr>
        <p:spPr/>
        <p:txBody>
          <a:bodyPr/>
          <a:lstStyle/>
          <a:p>
            <a:fld id="{FD890C62-02BA-4B64-96F1-99D7E3BEEE56}" type="slidenum">
              <a:rPr lang="el-GR" smtClean="0"/>
              <a:t>9</a:t>
            </a:fld>
            <a:endParaRPr lang="el-GR"/>
          </a:p>
        </p:txBody>
      </p:sp>
    </p:spTree>
    <p:extLst>
      <p:ext uri="{BB962C8B-B14F-4D97-AF65-F5344CB8AC3E}">
        <p14:creationId xmlns:p14="http://schemas.microsoft.com/office/powerpoint/2010/main" val="2419357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9706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ubmodule Intro">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5AC0203-B144-4B95-B9C1-17443F665396}"/>
              </a:ext>
            </a:extLst>
          </p:cNvPr>
          <p:cNvSpPr/>
          <p:nvPr userDrawn="1"/>
        </p:nvSpPr>
        <p:spPr>
          <a:xfrm>
            <a:off x="0" y="2252352"/>
            <a:ext cx="12192001" cy="3787362"/>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anchor="ctr"/>
          <a:lstStyle/>
          <a:p>
            <a:pPr marL="285750" lvl="0" indent="-285750" algn="ctr">
              <a:buFont typeface="Wingdings" panose="05000000000000000000" pitchFamily="2" charset="2"/>
              <a:buChar char="§"/>
            </a:pPr>
            <a:endParaRPr lang="el-GR"/>
          </a:p>
        </p:txBody>
      </p:sp>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080000"/>
            <a:ext cx="10515600" cy="618346"/>
          </a:xfrm>
        </p:spPr>
        <p:txBody>
          <a:bodyPr>
            <a:noAutofit/>
          </a:bodyPr>
          <a:lstStyle>
            <a:lvl1pPr>
              <a:defRPr lang="el-GR" sz="2200" kern="1200" dirty="0">
                <a:solidFill>
                  <a:srgbClr val="D8134D"/>
                </a:solidFill>
                <a:latin typeface="+mn-lt"/>
                <a:ea typeface="+mj-ea"/>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36451" y="2218305"/>
            <a:ext cx="7872768" cy="3787361"/>
          </a:xfrm>
        </p:spPr>
        <p:txBody>
          <a:bodyPr/>
          <a:lstStyle>
            <a:lvl1pPr marL="2286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1pPr>
            <a:lvl2pPr marL="6858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2pPr>
            <a:lvl3pPr marL="11430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3pPr>
            <a:lvl4pPr marL="16002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4pPr>
            <a:lvl5pPr marL="2057400" indent="-228600">
              <a:buClr>
                <a:schemeClr val="bg1"/>
              </a:buClr>
              <a:buFont typeface="Wingdings" panose="05000000000000000000" pitchFamily="2" charset="2"/>
              <a:buChar char="ü"/>
              <a:defRPr>
                <a:solidFill>
                  <a:schemeClr val="bg1"/>
                </a:solidFill>
                <a:effectLst>
                  <a:outerShdw blurRad="38100" dist="38100" dir="2700000" algn="tl">
                    <a:srgbClr val="000000">
                      <a:alpha val="43137"/>
                    </a:srgbClr>
                  </a:outerShdw>
                </a:effectLst>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8" name="TextBox 80">
            <a:extLst>
              <a:ext uri="{FF2B5EF4-FFF2-40B4-BE49-F238E27FC236}">
                <a16:creationId xmlns:a16="http://schemas.microsoft.com/office/drawing/2014/main" id="{C2E476BC-8345-4D0D-3E80-740E90062EC8}"/>
              </a:ext>
            </a:extLst>
          </p:cNvPr>
          <p:cNvSpPr txBox="1">
            <a:spLocks noChangeArrowheads="1"/>
          </p:cNvSpPr>
          <p:nvPr userDrawn="1"/>
        </p:nvSpPr>
        <p:spPr bwMode="auto">
          <a:xfrm>
            <a:off x="-1009" y="1314"/>
            <a:ext cx="3576416"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defPPr>
              <a:defRPr lang="el-GR"/>
            </a:defPPr>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r>
              <a:rPr lang="en-US" altLang="el-GR" sz="2400" baseline="0" dirty="0" err="1" smtClean="0">
                <a:effectLst>
                  <a:outerShdw blurRad="38100" dist="38100" dir="2700000" algn="tl">
                    <a:srgbClr val="000000">
                      <a:alpha val="43137"/>
                    </a:srgbClr>
                  </a:outerShdw>
                </a:effectLst>
                <a:latin typeface="+mn-lt"/>
              </a:rPr>
              <a:t>Spretnosti</a:t>
            </a:r>
            <a:r>
              <a:rPr lang="en-US" altLang="el-GR" sz="2400" baseline="0" dirty="0" smtClean="0">
                <a:effectLst>
                  <a:outerShdw blurRad="38100" dist="38100" dir="2700000" algn="tl">
                    <a:srgbClr val="000000">
                      <a:alpha val="43137"/>
                    </a:srgbClr>
                  </a:outerShdw>
                </a:effectLst>
                <a:latin typeface="+mn-lt"/>
              </a:rPr>
              <a:t> </a:t>
            </a:r>
            <a:r>
              <a:rPr lang="en-US" altLang="el-GR" sz="2400" baseline="0" dirty="0" err="1" smtClean="0">
                <a:effectLst>
                  <a:outerShdw blurRad="38100" dist="38100" dir="2700000" algn="tl">
                    <a:srgbClr val="000000">
                      <a:alpha val="43137"/>
                    </a:srgbClr>
                  </a:outerShdw>
                </a:effectLst>
                <a:latin typeface="+mn-lt"/>
              </a:rPr>
              <a:t>razmišljanja</a:t>
            </a:r>
            <a:endParaRPr lang="en-US" altLang="el-GR" sz="2400" baseline="0" dirty="0" smtClean="0">
              <a:effectLst>
                <a:outerShdw blurRad="38100" dist="38100" dir="2700000" algn="tl">
                  <a:srgbClr val="000000">
                    <a:alpha val="43137"/>
                  </a:srgbClr>
                </a:outerShdw>
              </a:effectLst>
              <a:latin typeface="+mn-lt"/>
            </a:endParaRPr>
          </a:p>
        </p:txBody>
      </p:sp>
      <p:sp>
        <p:nvSpPr>
          <p:cNvPr id="9" name="Oval 8">
            <a:extLst>
              <a:ext uri="{FF2B5EF4-FFF2-40B4-BE49-F238E27FC236}">
                <a16:creationId xmlns:a16="http://schemas.microsoft.com/office/drawing/2014/main" id="{FD00E564-24F8-EC0D-5724-7025327EDB99}"/>
              </a:ext>
            </a:extLst>
          </p:cNvPr>
          <p:cNvSpPr/>
          <p:nvPr userDrawn="1"/>
        </p:nvSpPr>
        <p:spPr bwMode="auto">
          <a:xfrm>
            <a:off x="3364965" y="5935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dirty="0">
              <a:solidFill>
                <a:srgbClr val="D61920"/>
              </a:solidFill>
              <a:latin typeface="+mn-lt"/>
              <a:sym typeface="Arial"/>
              <a:rtl val="0"/>
            </a:endParaRPr>
          </a:p>
        </p:txBody>
      </p:sp>
      <p:sp>
        <p:nvSpPr>
          <p:cNvPr id="10" name="TextBox 9">
            <a:extLst>
              <a:ext uri="{FF2B5EF4-FFF2-40B4-BE49-F238E27FC236}">
                <a16:creationId xmlns:a16="http://schemas.microsoft.com/office/drawing/2014/main" id="{7F1C2C98-D9BC-6B3D-5C84-CBA4DF66EED5}"/>
              </a:ext>
            </a:extLst>
          </p:cNvPr>
          <p:cNvSpPr txBox="1">
            <a:spLocks noChangeArrowheads="1"/>
          </p:cNvSpPr>
          <p:nvPr userDrawn="1"/>
        </p:nvSpPr>
        <p:spPr bwMode="auto">
          <a:xfrm>
            <a:off x="3423524" y="-24282"/>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pPr>
            <a:r>
              <a:rPr lang="en-US" altLang="el-GR" sz="1800" dirty="0">
                <a:solidFill>
                  <a:schemeClr val="bg1"/>
                </a:solidFill>
                <a:effectLst>
                  <a:outerShdw blurRad="38100" dist="38100" dir="2700000" algn="tl">
                    <a:srgbClr val="000000">
                      <a:alpha val="43137"/>
                    </a:srgbClr>
                  </a:outerShdw>
                </a:effectLst>
                <a:latin typeface="+mn-lt"/>
              </a:rPr>
              <a:t>6</a:t>
            </a:r>
          </a:p>
        </p:txBody>
      </p:sp>
      <p:pic>
        <p:nvPicPr>
          <p:cNvPr id="5" name="Γραφικό 6">
            <a:extLst>
              <a:ext uri="{FF2B5EF4-FFF2-40B4-BE49-F238E27FC236}">
                <a16:creationId xmlns:a16="http://schemas.microsoft.com/office/drawing/2014/main" id="{8A4885C2-F3BE-A850-204D-D04D6FD4E502}"/>
              </a:ext>
            </a:extLst>
          </p:cNvPr>
          <p:cNvPicPr>
            <a:picLocks noChangeAspect="1"/>
          </p:cNvPicPr>
          <p:nvPr userDrawn="1"/>
        </p:nvPicPr>
        <p:blipFill>
          <a:blip r:embed="rId2">
            <a:extLst>
              <a:ext uri="{96DAC541-7B7A-43D3-8B79-37D633B846F1}">
                <asvg:svgBlip xmlns="" xmlns:asvg="http://schemas.microsoft.com/office/drawing/2016/SVG/main" r:embed="rId4"/>
              </a:ext>
            </a:extLst>
          </a:blip>
          <a:stretch>
            <a:fillRect/>
          </a:stretch>
        </p:blipFill>
        <p:spPr>
          <a:xfrm>
            <a:off x="8788071" y="48972"/>
            <a:ext cx="3381627" cy="843380"/>
          </a:xfrm>
          <a:prstGeom prst="rect">
            <a:avLst/>
          </a:prstGeom>
        </p:spPr>
      </p:pic>
      <p:pic>
        <p:nvPicPr>
          <p:cNvPr id="12" name="Εικόνα 11" descr="Εικόνα που περιέχει στιγμιότυπο οθόνης, γραμματοσειρά, Μπελ ηλεκτρίκ, Μπλε Majorelle&#10;&#10;Περιγραφή που δημιουργήθηκε αυτόματα">
            <a:extLst>
              <a:ext uri="{FF2B5EF4-FFF2-40B4-BE49-F238E27FC236}">
                <a16:creationId xmlns:a16="http://schemas.microsoft.com/office/drawing/2014/main" id="{5E876A4C-1633-C043-8FF6-871D6AA042FC}"/>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6185446"/>
            <a:ext cx="2515320" cy="662723"/>
          </a:xfrm>
          <a:prstGeom prst="rect">
            <a:avLst/>
          </a:prstGeom>
        </p:spPr>
      </p:pic>
    </p:spTree>
    <p:extLst>
      <p:ext uri="{BB962C8B-B14F-4D97-AF65-F5344CB8AC3E}">
        <p14:creationId xmlns:p14="http://schemas.microsoft.com/office/powerpoint/2010/main" val="402065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all outline">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FC282D51-334C-492B-9A39-B63B0DF2D66D}"/>
              </a:ext>
            </a:extLst>
          </p:cNvPr>
          <p:cNvSpPr>
            <a:spLocks noGrp="1"/>
          </p:cNvSpPr>
          <p:nvPr>
            <p:ph type="title"/>
          </p:nvPr>
        </p:nvSpPr>
        <p:spPr>
          <a:xfrm>
            <a:off x="838200" y="332075"/>
            <a:ext cx="10515600" cy="1325563"/>
          </a:xfrm>
        </p:spPr>
        <p:txBody>
          <a:bodyPr>
            <a:normAutofit/>
          </a:bodyPr>
          <a:lstStyle>
            <a:lvl1pPr algn="ctr">
              <a:defRPr lang="el-GR" sz="4000" b="0" kern="1200" dirty="0" smtClean="0">
                <a:solidFill>
                  <a:srgbClr val="D8134D"/>
                </a:solidFill>
                <a:latin typeface="+mn-lt"/>
                <a:ea typeface="Adobe Gothic Std B" panose="020B0800000000000000" pitchFamily="34" charset="-128"/>
                <a:cs typeface="+mj-cs"/>
              </a:defRPr>
            </a:lvl1pPr>
          </a:lstStyle>
          <a:p>
            <a:r>
              <a:rPr lang="el-GR"/>
              <a:t>Στυλ κύριου τίτλου</a:t>
            </a:r>
          </a:p>
        </p:txBody>
      </p:sp>
      <p:sp>
        <p:nvSpPr>
          <p:cNvPr id="10" name="TextBox 80">
            <a:extLst>
              <a:ext uri="{FF2B5EF4-FFF2-40B4-BE49-F238E27FC236}">
                <a16:creationId xmlns:a16="http://schemas.microsoft.com/office/drawing/2014/main" id="{79C9303C-96F0-47F7-8FD2-205DF32B61F9}"/>
              </a:ext>
            </a:extLst>
          </p:cNvPr>
          <p:cNvSpPr txBox="1">
            <a:spLocks noChangeArrowheads="1"/>
          </p:cNvSpPr>
          <p:nvPr userDrawn="1"/>
        </p:nvSpPr>
        <p:spPr bwMode="auto">
          <a:xfrm>
            <a:off x="361999" y="5260932"/>
            <a:ext cx="2562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2. Empower</a:t>
            </a:r>
          </a:p>
        </p:txBody>
      </p:sp>
      <p:sp>
        <p:nvSpPr>
          <p:cNvPr id="11" name="TextBox 81">
            <a:extLst>
              <a:ext uri="{FF2B5EF4-FFF2-40B4-BE49-F238E27FC236}">
                <a16:creationId xmlns:a16="http://schemas.microsoft.com/office/drawing/2014/main" id="{DA09FF50-0927-454B-AFBE-BC816B37A0E3}"/>
              </a:ext>
            </a:extLst>
          </p:cNvPr>
          <p:cNvSpPr txBox="1">
            <a:spLocks noChangeArrowheads="1"/>
          </p:cNvSpPr>
          <p:nvPr userDrawn="1"/>
        </p:nvSpPr>
        <p:spPr bwMode="auto">
          <a:xfrm>
            <a:off x="6112132" y="5231422"/>
            <a:ext cx="2465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a:solidFill>
                  <a:srgbClr val="FFFFFF"/>
                </a:solidFill>
                <a:latin typeface="Impact" panose="020B0806030902050204" pitchFamily="34" charset="0"/>
              </a:rPr>
              <a:t>3. Participate</a:t>
            </a:r>
          </a:p>
        </p:txBody>
      </p:sp>
      <p:sp>
        <p:nvSpPr>
          <p:cNvPr id="13" name="TextBox 80">
            <a:extLst>
              <a:ext uri="{FF2B5EF4-FFF2-40B4-BE49-F238E27FC236}">
                <a16:creationId xmlns:a16="http://schemas.microsoft.com/office/drawing/2014/main" id="{D64053F3-B864-46DB-814C-6742DA12C851}"/>
              </a:ext>
            </a:extLst>
          </p:cNvPr>
          <p:cNvSpPr txBox="1">
            <a:spLocks noChangeArrowheads="1"/>
          </p:cNvSpPr>
          <p:nvPr userDrawn="1"/>
        </p:nvSpPr>
        <p:spPr bwMode="auto">
          <a:xfrm>
            <a:off x="381260" y="2409476"/>
            <a:ext cx="2509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l-GR" sz="2800">
                <a:solidFill>
                  <a:srgbClr val="FFFFFF"/>
                </a:solidFill>
                <a:latin typeface="Impact" panose="020B0806030902050204" pitchFamily="34" charset="0"/>
              </a:rPr>
              <a:t>1. Prevent</a:t>
            </a:r>
          </a:p>
        </p:txBody>
      </p:sp>
      <p:pic>
        <p:nvPicPr>
          <p:cNvPr id="12"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6D1E8F0-8810-4EB0-8AB0-C8161F94E6F5}"/>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6371295"/>
            <a:ext cx="1684020" cy="495300"/>
          </a:xfrm>
          <a:prstGeom prst="rect">
            <a:avLst/>
          </a:prstGeom>
          <a:noFill/>
          <a:ln>
            <a:noFill/>
          </a:ln>
        </p:spPr>
      </p:pic>
      <p:pic>
        <p:nvPicPr>
          <p:cNvPr id="2" name="Γραφικό 6">
            <a:extLst>
              <a:ext uri="{FF2B5EF4-FFF2-40B4-BE49-F238E27FC236}">
                <a16:creationId xmlns:a16="http://schemas.microsoft.com/office/drawing/2014/main" id="{3BF07FCA-51F0-CD61-A16F-1DA69030B6E7}"/>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11275" y="32173"/>
            <a:ext cx="3381627" cy="843380"/>
          </a:xfrm>
          <a:prstGeom prst="rect">
            <a:avLst/>
          </a:prstGeom>
        </p:spPr>
      </p:pic>
    </p:spTree>
    <p:extLst>
      <p:ext uri="{BB962C8B-B14F-4D97-AF65-F5344CB8AC3E}">
        <p14:creationId xmlns:p14="http://schemas.microsoft.com/office/powerpoint/2010/main" val="2071699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Unit">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2B5C26-F28B-4AA9-BD2D-9793B5ACAA02}"/>
              </a:ext>
            </a:extLst>
          </p:cNvPr>
          <p:cNvSpPr>
            <a:spLocks noGrp="1"/>
          </p:cNvSpPr>
          <p:nvPr>
            <p:ph type="title" hasCustomPrompt="1"/>
          </p:nvPr>
        </p:nvSpPr>
        <p:spPr>
          <a:xfrm>
            <a:off x="558000" y="1079999"/>
            <a:ext cx="10515600" cy="893179"/>
          </a:xfrm>
        </p:spPr>
        <p:txBody>
          <a:bodyPr>
            <a:normAutofit/>
          </a:bodyPr>
          <a:lstStyle>
            <a:lvl1pPr>
              <a:defRPr lang="el-GR" sz="3600" b="1" kern="1200" dirty="0">
                <a:solidFill>
                  <a:srgbClr val="D8134D"/>
                </a:solidFill>
                <a:effectLst/>
                <a:latin typeface="+mn-lt"/>
                <a:ea typeface="Adobe Gothic Std B" panose="020B0800000000000000" pitchFamily="34" charset="-128"/>
                <a:cs typeface="+mj-cs"/>
              </a:defRPr>
            </a:lvl1pPr>
          </a:lstStyle>
          <a:p>
            <a:r>
              <a:rPr lang="en-US" dirty="0"/>
              <a:t>Unit 1</a:t>
            </a:r>
            <a:br>
              <a:rPr lang="en-US" dirty="0"/>
            </a:br>
            <a:r>
              <a:rPr lang="el-GR" dirty="0"/>
              <a:t>Στυλ κύριου τίτλου</a:t>
            </a:r>
          </a:p>
        </p:txBody>
      </p:sp>
      <p:sp>
        <p:nvSpPr>
          <p:cNvPr id="3" name="Θέση κειμένου 2">
            <a:extLst>
              <a:ext uri="{FF2B5EF4-FFF2-40B4-BE49-F238E27FC236}">
                <a16:creationId xmlns:a16="http://schemas.microsoft.com/office/drawing/2014/main" id="{C2867843-C85E-4F95-822E-2E2E06813F6C}"/>
              </a:ext>
            </a:extLst>
          </p:cNvPr>
          <p:cNvSpPr>
            <a:spLocks noGrp="1"/>
          </p:cNvSpPr>
          <p:nvPr>
            <p:ph type="body" idx="1"/>
          </p:nvPr>
        </p:nvSpPr>
        <p:spPr>
          <a:xfrm>
            <a:off x="558000" y="2160000"/>
            <a:ext cx="5157787" cy="503020"/>
          </a:xfrm>
        </p:spPr>
        <p:txBody>
          <a:bodyPr anchor="b">
            <a:normAutofit/>
          </a:bodyPr>
          <a:lstStyle>
            <a:lvl1pPr marL="0" indent="0">
              <a:buNone/>
              <a:defRPr lang="el-GR" sz="1800" b="1" kern="1200" dirty="0" smtClean="0">
                <a:solidFill>
                  <a:srgbClr val="000000"/>
                </a:solidFill>
                <a:latin typeface="Arial" panose="020B0604020202020204" pitchFamily="34" charset="0"/>
                <a:ea typeface="MS PGothic" panose="020B0600070205080204" pitchFamily="34" charset="-128"/>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A8468A7D-D857-4528-93D4-75CB428F4675}"/>
              </a:ext>
            </a:extLst>
          </p:cNvPr>
          <p:cNvSpPr>
            <a:spLocks noGrp="1"/>
          </p:cNvSpPr>
          <p:nvPr>
            <p:ph sz="half" idx="2"/>
          </p:nvPr>
        </p:nvSpPr>
        <p:spPr>
          <a:xfrm>
            <a:off x="558000" y="2687950"/>
            <a:ext cx="10515600" cy="3684588"/>
          </a:xfrm>
        </p:spPr>
        <p:txBody>
          <a:bodyPr/>
          <a:lstStyle>
            <a:lvl1pPr>
              <a:lnSpc>
                <a:spcPct val="150000"/>
              </a:lnSpc>
              <a:buClr>
                <a:srgbClr val="95C11F"/>
              </a:buClr>
              <a:defRPr>
                <a:latin typeface="+mn-lt"/>
              </a:defRPr>
            </a:lvl1pPr>
            <a:lvl2pPr marL="685800" indent="-228600">
              <a:lnSpc>
                <a:spcPct val="150000"/>
              </a:lnSpc>
              <a:buClr>
                <a:srgbClr val="95C11F"/>
              </a:buClr>
              <a:buFont typeface="Arial" panose="020B0604020202020204" pitchFamily="34" charset="0"/>
              <a:buChar char="•"/>
              <a:defRPr>
                <a:latin typeface="+mn-lt"/>
              </a:defRPr>
            </a:lvl2pPr>
            <a:lvl3pPr marL="1143000" indent="-228600">
              <a:lnSpc>
                <a:spcPct val="150000"/>
              </a:lnSpc>
              <a:buClr>
                <a:srgbClr val="95C11F"/>
              </a:buClr>
              <a:buFont typeface="Courier New" panose="02070309020205020404" pitchFamily="49" charset="0"/>
              <a:buChar char="o"/>
              <a:defRPr>
                <a:latin typeface="+mn-lt"/>
              </a:defRPr>
            </a:lvl3pPr>
            <a:lvl4pPr>
              <a:lnSpc>
                <a:spcPct val="150000"/>
              </a:lnSpc>
              <a:buClr>
                <a:srgbClr val="95C11F"/>
              </a:buClr>
              <a:defRPr>
                <a:latin typeface="+mn-lt"/>
              </a:defRPr>
            </a:lvl4pPr>
            <a:lvl5pPr>
              <a:lnSpc>
                <a:spcPct val="150000"/>
              </a:lnSpc>
              <a:buClr>
                <a:srgbClr val="95C11F"/>
              </a:buClr>
              <a:defRPr>
                <a:latin typeface="+mn-lt"/>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19"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B9911DEF-60F4-4A71-9614-3CF965F78B27}"/>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507980" y="6356323"/>
            <a:ext cx="1684020" cy="495300"/>
          </a:xfrm>
          <a:prstGeom prst="rect">
            <a:avLst/>
          </a:prstGeom>
          <a:noFill/>
          <a:ln>
            <a:noFill/>
          </a:ln>
        </p:spPr>
      </p:pic>
      <p:pic>
        <p:nvPicPr>
          <p:cNvPr id="5" name="Γραφικό 6">
            <a:extLst>
              <a:ext uri="{FF2B5EF4-FFF2-40B4-BE49-F238E27FC236}">
                <a16:creationId xmlns:a16="http://schemas.microsoft.com/office/drawing/2014/main" id="{7429F7FF-8899-5BE5-E3F8-D6753BB3082B}"/>
              </a:ext>
            </a:extLst>
          </p:cNvPr>
          <p:cNvPicPr>
            <a:picLocks noChangeAspect="1"/>
          </p:cNvPicPr>
          <p:nvPr userDrawn="1"/>
        </p:nvPicPr>
        <p:blipFill>
          <a:blip r:embed="rId3">
            <a:extLst>
              <a:ext uri="{96DAC541-7B7A-43D3-8B79-37D633B846F1}">
                <asvg:svgBlip xmlns="" xmlns:asvg="http://schemas.microsoft.com/office/drawing/2016/SVG/main" r:embed="rId4"/>
              </a:ext>
            </a:extLst>
          </a:blip>
          <a:stretch>
            <a:fillRect/>
          </a:stretch>
        </p:blipFill>
        <p:spPr>
          <a:xfrm>
            <a:off x="9188605" y="48972"/>
            <a:ext cx="2981093" cy="743487"/>
          </a:xfrm>
          <a:prstGeom prst="rect">
            <a:avLst/>
          </a:prstGeom>
        </p:spPr>
      </p:pic>
    </p:spTree>
    <p:extLst>
      <p:ext uri="{BB962C8B-B14F-4D97-AF65-F5344CB8AC3E}">
        <p14:creationId xmlns:p14="http://schemas.microsoft.com/office/powerpoint/2010/main" val="575485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Unit slide single column">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E2F149-5B82-4AC0-9047-B6440DBA3BCD}"/>
              </a:ext>
            </a:extLst>
          </p:cNvPr>
          <p:cNvSpPr>
            <a:spLocks noGrp="1"/>
          </p:cNvSpPr>
          <p:nvPr>
            <p:ph type="title"/>
          </p:nvPr>
        </p:nvSpPr>
        <p:spPr>
          <a:xfrm>
            <a:off x="558000" y="1113050"/>
            <a:ext cx="11059692" cy="605096"/>
          </a:xfrm>
        </p:spPr>
        <p:txBody>
          <a:bodyPr>
            <a:normAutofit/>
          </a:bodyPr>
          <a:lstStyle>
            <a:lvl1pPr>
              <a:defRPr lang="el-GR" sz="2800" b="1" kern="1200" dirty="0">
                <a:solidFill>
                  <a:srgbClr val="D8134D"/>
                </a:solidFill>
                <a:effectLst/>
                <a:latin typeface="+mn-lt"/>
                <a:ea typeface="Adobe Gothic Std B" panose="020B0800000000000000" pitchFamily="34" charset="-128"/>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1799999"/>
            <a:ext cx="5852132" cy="4865977"/>
          </a:xfrm>
        </p:spPr>
        <p:txBody>
          <a:bodyPr/>
          <a:lstStyle>
            <a:lvl1pPr>
              <a:defRPr sz="2400"/>
            </a:lvl1pPr>
            <a:lvl2pPr marL="685800" indent="-228600">
              <a:buFont typeface="Arial" panose="020B0604020202020204" pitchFamily="34" charset="0"/>
              <a:buChar char="•"/>
              <a:defRPr/>
            </a:lvl2pPr>
            <a:lvl3pPr marL="1143000" indent="-228600">
              <a:buFont typeface="Courier New" panose="02070309020205020404" pitchFamily="49" charset="0"/>
              <a:buChar char="o"/>
              <a:defRPr/>
            </a:lvl3pPr>
            <a:lvl5pPr marL="2057400" indent="-228600">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4" name="Γραφικό 6">
            <a:extLst>
              <a:ext uri="{FF2B5EF4-FFF2-40B4-BE49-F238E27FC236}">
                <a16:creationId xmlns:a16="http://schemas.microsoft.com/office/drawing/2014/main" id="{111A1450-08EE-3E99-1407-C1C41B4AD560}"/>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20168" y="6493068"/>
            <a:ext cx="1843147" cy="459682"/>
          </a:xfrm>
          <a:prstGeom prst="rect">
            <a:avLst/>
          </a:prstGeom>
        </p:spPr>
      </p:pic>
      <p:sp>
        <p:nvSpPr>
          <p:cNvPr id="11" name="TextBox 80">
            <a:extLst>
              <a:ext uri="{FF2B5EF4-FFF2-40B4-BE49-F238E27FC236}">
                <a16:creationId xmlns:a16="http://schemas.microsoft.com/office/drawing/2014/main" id="{C2E476BC-8345-4D0D-3E80-740E90062EC8}"/>
              </a:ext>
            </a:extLst>
          </p:cNvPr>
          <p:cNvSpPr txBox="1">
            <a:spLocks noChangeArrowheads="1"/>
          </p:cNvSpPr>
          <p:nvPr userDrawn="1"/>
        </p:nvSpPr>
        <p:spPr bwMode="auto">
          <a:xfrm>
            <a:off x="-1009" y="1314"/>
            <a:ext cx="3576416"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defPPr>
              <a:defRPr lang="el-GR"/>
            </a:defPPr>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r>
              <a:rPr lang="en-US" altLang="el-GR" sz="2400" baseline="0" dirty="0" err="1" smtClean="0">
                <a:effectLst>
                  <a:outerShdw blurRad="38100" dist="38100" dir="2700000" algn="tl">
                    <a:srgbClr val="000000">
                      <a:alpha val="43137"/>
                    </a:srgbClr>
                  </a:outerShdw>
                </a:effectLst>
                <a:latin typeface="+mn-lt"/>
              </a:rPr>
              <a:t>Spretnosti</a:t>
            </a:r>
            <a:r>
              <a:rPr lang="en-US" altLang="el-GR" sz="2400" baseline="0" dirty="0" smtClean="0">
                <a:effectLst>
                  <a:outerShdw blurRad="38100" dist="38100" dir="2700000" algn="tl">
                    <a:srgbClr val="000000">
                      <a:alpha val="43137"/>
                    </a:srgbClr>
                  </a:outerShdw>
                </a:effectLst>
                <a:latin typeface="+mn-lt"/>
              </a:rPr>
              <a:t> </a:t>
            </a:r>
            <a:r>
              <a:rPr lang="en-US" altLang="el-GR" sz="2400" baseline="0" dirty="0" err="1" smtClean="0">
                <a:effectLst>
                  <a:outerShdw blurRad="38100" dist="38100" dir="2700000" algn="tl">
                    <a:srgbClr val="000000">
                      <a:alpha val="43137"/>
                    </a:srgbClr>
                  </a:outerShdw>
                </a:effectLst>
                <a:latin typeface="+mn-lt"/>
              </a:rPr>
              <a:t>razmišljanja</a:t>
            </a:r>
            <a:endParaRPr lang="en-US" altLang="el-GR" sz="2400" baseline="0" dirty="0" smtClean="0">
              <a:effectLst>
                <a:outerShdw blurRad="38100" dist="38100" dir="2700000" algn="tl">
                  <a:srgbClr val="000000">
                    <a:alpha val="43137"/>
                  </a:srgbClr>
                </a:outerShdw>
              </a:effectLst>
              <a:latin typeface="+mn-lt"/>
            </a:endParaRPr>
          </a:p>
        </p:txBody>
      </p:sp>
      <p:sp>
        <p:nvSpPr>
          <p:cNvPr id="12" name="Oval 8">
            <a:extLst>
              <a:ext uri="{FF2B5EF4-FFF2-40B4-BE49-F238E27FC236}">
                <a16:creationId xmlns:a16="http://schemas.microsoft.com/office/drawing/2014/main" id="{FD00E564-24F8-EC0D-5724-7025327EDB99}"/>
              </a:ext>
            </a:extLst>
          </p:cNvPr>
          <p:cNvSpPr/>
          <p:nvPr userDrawn="1"/>
        </p:nvSpPr>
        <p:spPr bwMode="auto">
          <a:xfrm>
            <a:off x="3364965" y="5935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dirty="0">
              <a:solidFill>
                <a:srgbClr val="D61920"/>
              </a:solidFill>
              <a:latin typeface="+mn-lt"/>
              <a:sym typeface="Arial"/>
              <a:rtl val="0"/>
            </a:endParaRPr>
          </a:p>
        </p:txBody>
      </p:sp>
      <p:sp>
        <p:nvSpPr>
          <p:cNvPr id="13" name="TextBox 12">
            <a:extLst>
              <a:ext uri="{FF2B5EF4-FFF2-40B4-BE49-F238E27FC236}">
                <a16:creationId xmlns:a16="http://schemas.microsoft.com/office/drawing/2014/main" id="{7F1C2C98-D9BC-6B3D-5C84-CBA4DF66EED5}"/>
              </a:ext>
            </a:extLst>
          </p:cNvPr>
          <p:cNvSpPr txBox="1">
            <a:spLocks noChangeArrowheads="1"/>
          </p:cNvSpPr>
          <p:nvPr userDrawn="1"/>
        </p:nvSpPr>
        <p:spPr bwMode="auto">
          <a:xfrm>
            <a:off x="3423524" y="-24282"/>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pPr>
            <a:r>
              <a:rPr lang="en-US" altLang="el-GR" sz="1800" dirty="0">
                <a:solidFill>
                  <a:schemeClr val="bg1"/>
                </a:solidFill>
                <a:effectLst>
                  <a:outerShdw blurRad="38100" dist="38100" dir="2700000" algn="tl">
                    <a:srgbClr val="000000">
                      <a:alpha val="43137"/>
                    </a:srgbClr>
                  </a:outerShdw>
                </a:effectLst>
                <a:latin typeface="+mn-lt"/>
              </a:rPr>
              <a:t>6</a:t>
            </a:r>
          </a:p>
        </p:txBody>
      </p:sp>
    </p:spTree>
    <p:extLst>
      <p:ext uri="{BB962C8B-B14F-4D97-AF65-F5344CB8AC3E}">
        <p14:creationId xmlns:p14="http://schemas.microsoft.com/office/powerpoint/2010/main" val="257798643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Unit slide with 2 columns">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A508F4D-74CD-4DC9-8CC6-A32508E7E132}"/>
              </a:ext>
            </a:extLst>
          </p:cNvPr>
          <p:cNvSpPr>
            <a:spLocks noGrp="1"/>
          </p:cNvSpPr>
          <p:nvPr>
            <p:ph type="title"/>
          </p:nvPr>
        </p:nvSpPr>
        <p:spPr>
          <a:xfrm>
            <a:off x="558000" y="1080000"/>
            <a:ext cx="11396576" cy="599188"/>
          </a:xfrm>
        </p:spPr>
        <p:txBody>
          <a:bodyPr>
            <a:normAutofit/>
          </a:bodyPr>
          <a:lstStyle>
            <a:lvl1pPr>
              <a:defRPr lang="el-GR" sz="2800" b="1" kern="1200" dirty="0">
                <a:solidFill>
                  <a:srgbClr val="D8134D"/>
                </a:solidFill>
                <a:effectLst/>
                <a:latin typeface="+mn-lt"/>
                <a:ea typeface="Adobe Gothic Std B" panose="020B0800000000000000" pitchFamily="34" charset="-128"/>
                <a:cs typeface="+mj-cs"/>
              </a:defRPr>
            </a:lvl1pPr>
          </a:lstStyle>
          <a:p>
            <a:r>
              <a:rPr lang="el-GR"/>
              <a:t>Στυλ κύριου τίτλου</a:t>
            </a:r>
          </a:p>
        </p:txBody>
      </p:sp>
      <p:sp>
        <p:nvSpPr>
          <p:cNvPr id="3" name="Θέση περιεχομένου 2">
            <a:extLst>
              <a:ext uri="{FF2B5EF4-FFF2-40B4-BE49-F238E27FC236}">
                <a16:creationId xmlns:a16="http://schemas.microsoft.com/office/drawing/2014/main" id="{E983499B-D787-4204-9DCD-5D794F92BB3F}"/>
              </a:ext>
            </a:extLst>
          </p:cNvPr>
          <p:cNvSpPr>
            <a:spLocks noGrp="1"/>
          </p:cNvSpPr>
          <p:nvPr>
            <p:ph sz="half" idx="1"/>
          </p:nvPr>
        </p:nvSpPr>
        <p:spPr>
          <a:xfrm>
            <a:off x="557999" y="1800000"/>
            <a:ext cx="5409663" cy="4893408"/>
          </a:xfrm>
        </p:spPr>
        <p:txBody>
          <a:bodyPr/>
          <a:lstStyle>
            <a:lvl1pPr>
              <a:buClr>
                <a:srgbClr val="95C11F"/>
              </a:buClr>
              <a:defRPr/>
            </a:lvl1pPr>
            <a:lvl2pPr marL="685800" indent="-228600">
              <a:buClr>
                <a:srgbClr val="95C11F"/>
              </a:buClr>
              <a:buFont typeface="Arial" panose="020B0604020202020204" pitchFamily="34" charset="0"/>
              <a:buChar char="•"/>
              <a:defRPr/>
            </a:lvl2pPr>
            <a:lvl3pPr marL="1143000" indent="-228600">
              <a:buClr>
                <a:srgbClr val="95C11F"/>
              </a:buClr>
              <a:buFont typeface="Courier New" panose="02070309020205020404" pitchFamily="49" charset="0"/>
              <a:buChar char="o"/>
              <a:defRPr/>
            </a:lvl3pPr>
            <a:lvl4pPr>
              <a:buClr>
                <a:srgbClr val="95C11F"/>
              </a:buClr>
              <a:defRPr/>
            </a:lvl4pPr>
            <a:lvl5pPr marL="2057400" indent="-228600">
              <a:buClr>
                <a:srgbClr val="95C11F"/>
              </a:buClr>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περιεχομένου 3">
            <a:extLst>
              <a:ext uri="{FF2B5EF4-FFF2-40B4-BE49-F238E27FC236}">
                <a16:creationId xmlns:a16="http://schemas.microsoft.com/office/drawing/2014/main" id="{CCB6C04F-453F-4B55-9704-E13D0B2BC950}"/>
              </a:ext>
            </a:extLst>
          </p:cNvPr>
          <p:cNvSpPr>
            <a:spLocks noGrp="1"/>
          </p:cNvSpPr>
          <p:nvPr>
            <p:ph sz="half" idx="2"/>
          </p:nvPr>
        </p:nvSpPr>
        <p:spPr>
          <a:xfrm>
            <a:off x="6172199" y="1800000"/>
            <a:ext cx="5782377" cy="4893408"/>
          </a:xfrm>
        </p:spPr>
        <p:txBody>
          <a:bodyPr/>
          <a:lstStyle>
            <a:lvl1pPr>
              <a:buClr>
                <a:srgbClr val="95C11F"/>
              </a:buClr>
              <a:defRPr/>
            </a:lvl1pPr>
            <a:lvl2pPr marL="685800" indent="-228600">
              <a:buClr>
                <a:srgbClr val="95C11F"/>
              </a:buClr>
              <a:buFont typeface="Arial" panose="020B0604020202020204" pitchFamily="34" charset="0"/>
              <a:buChar char="•"/>
              <a:defRPr/>
            </a:lvl2pPr>
            <a:lvl3pPr marL="1143000" indent="-228600">
              <a:buClr>
                <a:srgbClr val="95C11F"/>
              </a:buClr>
              <a:buFont typeface="Courier New" panose="02070309020205020404" pitchFamily="49" charset="0"/>
              <a:buChar char="o"/>
              <a:defRPr/>
            </a:lvl3pPr>
            <a:lvl4pPr>
              <a:buClr>
                <a:srgbClr val="95C11F"/>
              </a:buClr>
              <a:defRPr/>
            </a:lvl4pPr>
            <a:lvl5pPr marL="2057400" indent="-228600">
              <a:buClr>
                <a:srgbClr val="95C11F"/>
              </a:buClr>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7" name="Γραφικό 6">
            <a:extLst>
              <a:ext uri="{FF2B5EF4-FFF2-40B4-BE49-F238E27FC236}">
                <a16:creationId xmlns:a16="http://schemas.microsoft.com/office/drawing/2014/main" id="{E1245988-DFAB-B6A7-48AF-2BB895902B3E}"/>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20168" y="6493068"/>
            <a:ext cx="1843147" cy="459682"/>
          </a:xfrm>
          <a:prstGeom prst="rect">
            <a:avLst/>
          </a:prstGeom>
        </p:spPr>
      </p:pic>
      <p:sp>
        <p:nvSpPr>
          <p:cNvPr id="9" name="TextBox 80">
            <a:extLst>
              <a:ext uri="{FF2B5EF4-FFF2-40B4-BE49-F238E27FC236}">
                <a16:creationId xmlns:a16="http://schemas.microsoft.com/office/drawing/2014/main" id="{C2E476BC-8345-4D0D-3E80-740E90062EC8}"/>
              </a:ext>
            </a:extLst>
          </p:cNvPr>
          <p:cNvSpPr txBox="1">
            <a:spLocks noChangeArrowheads="1"/>
          </p:cNvSpPr>
          <p:nvPr userDrawn="1"/>
        </p:nvSpPr>
        <p:spPr bwMode="auto">
          <a:xfrm>
            <a:off x="-1009" y="1314"/>
            <a:ext cx="3576416"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defPPr>
              <a:defRPr lang="el-GR"/>
            </a:defPPr>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r>
              <a:rPr lang="en-US" altLang="el-GR" sz="2400" baseline="0" dirty="0" err="1" smtClean="0">
                <a:effectLst>
                  <a:outerShdw blurRad="38100" dist="38100" dir="2700000" algn="tl">
                    <a:srgbClr val="000000">
                      <a:alpha val="43137"/>
                    </a:srgbClr>
                  </a:outerShdw>
                </a:effectLst>
                <a:latin typeface="+mn-lt"/>
              </a:rPr>
              <a:t>Spretnosti</a:t>
            </a:r>
            <a:r>
              <a:rPr lang="en-US" altLang="el-GR" sz="2400" baseline="0" dirty="0" smtClean="0">
                <a:effectLst>
                  <a:outerShdw blurRad="38100" dist="38100" dir="2700000" algn="tl">
                    <a:srgbClr val="000000">
                      <a:alpha val="43137"/>
                    </a:srgbClr>
                  </a:outerShdw>
                </a:effectLst>
                <a:latin typeface="+mn-lt"/>
              </a:rPr>
              <a:t> </a:t>
            </a:r>
            <a:r>
              <a:rPr lang="en-US" altLang="el-GR" sz="2400" baseline="0" dirty="0" err="1" smtClean="0">
                <a:effectLst>
                  <a:outerShdw blurRad="38100" dist="38100" dir="2700000" algn="tl">
                    <a:srgbClr val="000000">
                      <a:alpha val="43137"/>
                    </a:srgbClr>
                  </a:outerShdw>
                </a:effectLst>
                <a:latin typeface="+mn-lt"/>
              </a:rPr>
              <a:t>razmišljanja</a:t>
            </a:r>
            <a:endParaRPr lang="en-US" altLang="el-GR" sz="2400" baseline="0" dirty="0" smtClean="0">
              <a:effectLst>
                <a:outerShdw blurRad="38100" dist="38100" dir="2700000" algn="tl">
                  <a:srgbClr val="000000">
                    <a:alpha val="43137"/>
                  </a:srgbClr>
                </a:outerShdw>
              </a:effectLst>
              <a:latin typeface="+mn-lt"/>
            </a:endParaRPr>
          </a:p>
        </p:txBody>
      </p:sp>
      <p:sp>
        <p:nvSpPr>
          <p:cNvPr id="10" name="Oval 8">
            <a:extLst>
              <a:ext uri="{FF2B5EF4-FFF2-40B4-BE49-F238E27FC236}">
                <a16:creationId xmlns:a16="http://schemas.microsoft.com/office/drawing/2014/main" id="{FD00E564-24F8-EC0D-5724-7025327EDB99}"/>
              </a:ext>
            </a:extLst>
          </p:cNvPr>
          <p:cNvSpPr/>
          <p:nvPr userDrawn="1"/>
        </p:nvSpPr>
        <p:spPr bwMode="auto">
          <a:xfrm>
            <a:off x="3364965" y="5935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dirty="0">
              <a:solidFill>
                <a:srgbClr val="D61920"/>
              </a:solidFill>
              <a:latin typeface="+mn-lt"/>
              <a:sym typeface="Arial"/>
              <a:rtl val="0"/>
            </a:endParaRPr>
          </a:p>
        </p:txBody>
      </p:sp>
      <p:sp>
        <p:nvSpPr>
          <p:cNvPr id="11" name="TextBox 10">
            <a:extLst>
              <a:ext uri="{FF2B5EF4-FFF2-40B4-BE49-F238E27FC236}">
                <a16:creationId xmlns:a16="http://schemas.microsoft.com/office/drawing/2014/main" id="{7F1C2C98-D9BC-6B3D-5C84-CBA4DF66EED5}"/>
              </a:ext>
            </a:extLst>
          </p:cNvPr>
          <p:cNvSpPr txBox="1">
            <a:spLocks noChangeArrowheads="1"/>
          </p:cNvSpPr>
          <p:nvPr userDrawn="1"/>
        </p:nvSpPr>
        <p:spPr bwMode="auto">
          <a:xfrm>
            <a:off x="3423524" y="-24282"/>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pPr>
            <a:r>
              <a:rPr lang="en-US" altLang="el-GR" sz="1800" dirty="0">
                <a:solidFill>
                  <a:schemeClr val="bg1"/>
                </a:solidFill>
                <a:effectLst>
                  <a:outerShdw blurRad="38100" dist="38100" dir="2700000" algn="tl">
                    <a:srgbClr val="000000">
                      <a:alpha val="43137"/>
                    </a:srgbClr>
                  </a:outerShdw>
                </a:effectLst>
                <a:latin typeface="+mn-lt"/>
              </a:rPr>
              <a:t>6</a:t>
            </a:r>
          </a:p>
        </p:txBody>
      </p:sp>
    </p:spTree>
    <p:extLst>
      <p:ext uri="{BB962C8B-B14F-4D97-AF65-F5344CB8AC3E}">
        <p14:creationId xmlns:p14="http://schemas.microsoft.com/office/powerpoint/2010/main" val="25157419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module other slide 1 column">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4A2ACF4-3ABE-4CDD-AD36-30AD91F1B033}"/>
              </a:ext>
            </a:extLst>
          </p:cNvPr>
          <p:cNvSpPr>
            <a:spLocks noGrp="1"/>
          </p:cNvSpPr>
          <p:nvPr>
            <p:ph idx="1"/>
          </p:nvPr>
        </p:nvSpPr>
        <p:spPr>
          <a:xfrm>
            <a:off x="557999" y="2027104"/>
            <a:ext cx="11059693" cy="4373958"/>
          </a:xfrm>
        </p:spPr>
        <p:txBody>
          <a:bodyPr/>
          <a:lstStyle>
            <a:lvl1pPr>
              <a:buClr>
                <a:srgbClr val="95C11F"/>
              </a:buClr>
              <a:defRPr/>
            </a:lvl1pPr>
            <a:lvl2pPr marL="685800" indent="-228600">
              <a:buClr>
                <a:srgbClr val="95C11F"/>
              </a:buClr>
              <a:buFont typeface="Arial" panose="020B0604020202020204" pitchFamily="34" charset="0"/>
              <a:buChar char="•"/>
              <a:defRPr/>
            </a:lvl2pPr>
            <a:lvl3pPr marL="1143000" indent="-228600">
              <a:buClr>
                <a:srgbClr val="95C11F"/>
              </a:buClr>
              <a:buFont typeface="Courier New" panose="02070309020205020404" pitchFamily="49" charset="0"/>
              <a:buChar char="o"/>
              <a:defRPr/>
            </a:lvl3pPr>
            <a:lvl4pPr>
              <a:buClr>
                <a:srgbClr val="95C11F"/>
              </a:buClr>
              <a:defRPr/>
            </a:lvl4pPr>
            <a:lvl5pPr marL="2057400" indent="-228600">
              <a:buClr>
                <a:srgbClr val="95C11F"/>
              </a:buClr>
              <a:buFont typeface="Arial" panose="020B0604020202020204" pitchFamily="34" charset="0"/>
              <a:buChar char="•"/>
              <a:defRPr/>
            </a:lvl5p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pic>
        <p:nvPicPr>
          <p:cNvPr id="5" name="Γραφικό 6">
            <a:extLst>
              <a:ext uri="{FF2B5EF4-FFF2-40B4-BE49-F238E27FC236}">
                <a16:creationId xmlns:a16="http://schemas.microsoft.com/office/drawing/2014/main" id="{A3C3443B-208A-293E-7BFA-27CB345B73E4}"/>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220168" y="6493068"/>
            <a:ext cx="1843147" cy="459682"/>
          </a:xfrm>
          <a:prstGeom prst="rect">
            <a:avLst/>
          </a:prstGeom>
        </p:spPr>
      </p:pic>
      <p:sp>
        <p:nvSpPr>
          <p:cNvPr id="4" name="Τίτλος 1">
            <a:extLst>
              <a:ext uri="{FF2B5EF4-FFF2-40B4-BE49-F238E27FC236}">
                <a16:creationId xmlns:a16="http://schemas.microsoft.com/office/drawing/2014/main" id="{3CD20D06-4A7A-D49C-6CB2-F962BB88A8CF}"/>
              </a:ext>
            </a:extLst>
          </p:cNvPr>
          <p:cNvSpPr txBox="1">
            <a:spLocks/>
          </p:cNvSpPr>
          <p:nvPr userDrawn="1"/>
        </p:nvSpPr>
        <p:spPr>
          <a:xfrm>
            <a:off x="672658" y="1046949"/>
            <a:ext cx="11059692" cy="728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l-GR" sz="2800" b="1" kern="1200" dirty="0">
                <a:solidFill>
                  <a:srgbClr val="D8134D"/>
                </a:solidFill>
                <a:effectLst/>
                <a:latin typeface="+mn-lt"/>
                <a:ea typeface="Adobe Gothic Std B" panose="020B0800000000000000" pitchFamily="34" charset="-128"/>
                <a:cs typeface="+mj-cs"/>
              </a:defRPr>
            </a:lvl1pPr>
          </a:lstStyle>
          <a:p>
            <a:r>
              <a:rPr lang="el-GR"/>
              <a:t>Στυλ κύριου τίτλου</a:t>
            </a:r>
          </a:p>
        </p:txBody>
      </p:sp>
      <p:sp>
        <p:nvSpPr>
          <p:cNvPr id="8" name="TextBox 80">
            <a:extLst>
              <a:ext uri="{FF2B5EF4-FFF2-40B4-BE49-F238E27FC236}">
                <a16:creationId xmlns:a16="http://schemas.microsoft.com/office/drawing/2014/main" id="{C2E476BC-8345-4D0D-3E80-740E90062EC8}"/>
              </a:ext>
            </a:extLst>
          </p:cNvPr>
          <p:cNvSpPr txBox="1">
            <a:spLocks noChangeArrowheads="1"/>
          </p:cNvSpPr>
          <p:nvPr userDrawn="1"/>
        </p:nvSpPr>
        <p:spPr bwMode="auto">
          <a:xfrm>
            <a:off x="-1009" y="1314"/>
            <a:ext cx="3576416" cy="533745"/>
          </a:xfrm>
          <a:prstGeom prst="rect">
            <a:avLst/>
          </a:prstGeom>
          <a:solidFill>
            <a:srgbClr val="004899"/>
          </a:solidFill>
          <a:ln w="9525">
            <a:noFill/>
            <a:miter lim="800000"/>
            <a:headEnd/>
            <a:tailEnd/>
          </a:ln>
          <a:effectLst>
            <a:outerShdw blurRad="40000" dist="23000" dir="5400000" rotWithShape="0">
              <a:srgbClr val="808080">
                <a:alpha val="34998"/>
              </a:srgbClr>
            </a:outerShdw>
          </a:effectLst>
        </p:spPr>
        <p:txBody>
          <a:bodyPr lIns="180000" anchor="ctr"/>
          <a:lstStyle>
            <a:defPPr>
              <a:defRPr lang="el-GR"/>
            </a:defPPr>
            <a:lvl1pPr algn="ctr" fontAlgn="auto">
              <a:spcBef>
                <a:spcPts val="0"/>
              </a:spcBef>
              <a:spcAft>
                <a:spcPts val="0"/>
              </a:spcAft>
              <a:defRPr>
                <a:solidFill>
                  <a:schemeClr val="lt1"/>
                </a:solidFill>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lvl="0" algn="l"/>
            <a:r>
              <a:rPr lang="en-US" altLang="el-GR" sz="2400" baseline="0" dirty="0" err="1" smtClean="0">
                <a:effectLst>
                  <a:outerShdw blurRad="38100" dist="38100" dir="2700000" algn="tl">
                    <a:srgbClr val="000000">
                      <a:alpha val="43137"/>
                    </a:srgbClr>
                  </a:outerShdw>
                </a:effectLst>
                <a:latin typeface="+mn-lt"/>
              </a:rPr>
              <a:t>Spretnosti</a:t>
            </a:r>
            <a:r>
              <a:rPr lang="en-US" altLang="el-GR" sz="2400" baseline="0" dirty="0" smtClean="0">
                <a:effectLst>
                  <a:outerShdw blurRad="38100" dist="38100" dir="2700000" algn="tl">
                    <a:srgbClr val="000000">
                      <a:alpha val="43137"/>
                    </a:srgbClr>
                  </a:outerShdw>
                </a:effectLst>
                <a:latin typeface="+mn-lt"/>
              </a:rPr>
              <a:t> </a:t>
            </a:r>
            <a:r>
              <a:rPr lang="en-US" altLang="el-GR" sz="2400" baseline="0" dirty="0" err="1" smtClean="0">
                <a:effectLst>
                  <a:outerShdw blurRad="38100" dist="38100" dir="2700000" algn="tl">
                    <a:srgbClr val="000000">
                      <a:alpha val="43137"/>
                    </a:srgbClr>
                  </a:outerShdw>
                </a:effectLst>
                <a:latin typeface="+mn-lt"/>
              </a:rPr>
              <a:t>razmišljanja</a:t>
            </a:r>
            <a:endParaRPr lang="en-US" altLang="el-GR" sz="2400" baseline="0" dirty="0" smtClean="0">
              <a:effectLst>
                <a:outerShdw blurRad="38100" dist="38100" dir="2700000" algn="tl">
                  <a:srgbClr val="000000">
                    <a:alpha val="43137"/>
                  </a:srgbClr>
                </a:outerShdw>
              </a:effectLst>
              <a:latin typeface="+mn-lt"/>
            </a:endParaRPr>
          </a:p>
        </p:txBody>
      </p:sp>
      <p:sp>
        <p:nvSpPr>
          <p:cNvPr id="12" name="Oval 8">
            <a:extLst>
              <a:ext uri="{FF2B5EF4-FFF2-40B4-BE49-F238E27FC236}">
                <a16:creationId xmlns:a16="http://schemas.microsoft.com/office/drawing/2014/main" id="{FD00E564-24F8-EC0D-5724-7025327EDB99}"/>
              </a:ext>
            </a:extLst>
          </p:cNvPr>
          <p:cNvSpPr/>
          <p:nvPr userDrawn="1"/>
        </p:nvSpPr>
        <p:spPr bwMode="auto">
          <a:xfrm>
            <a:off x="3364965" y="59354"/>
            <a:ext cx="401430" cy="405819"/>
          </a:xfrm>
          <a:prstGeom prst="ellipse">
            <a:avLst/>
          </a:prstGeom>
          <a:solidFill>
            <a:srgbClr val="95C11F"/>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kern="0" dirty="0">
              <a:solidFill>
                <a:srgbClr val="D61920"/>
              </a:solidFill>
              <a:latin typeface="+mn-lt"/>
              <a:sym typeface="Arial"/>
              <a:rtl val="0"/>
            </a:endParaRPr>
          </a:p>
        </p:txBody>
      </p:sp>
      <p:sp>
        <p:nvSpPr>
          <p:cNvPr id="13" name="TextBox 12">
            <a:extLst>
              <a:ext uri="{FF2B5EF4-FFF2-40B4-BE49-F238E27FC236}">
                <a16:creationId xmlns:a16="http://schemas.microsoft.com/office/drawing/2014/main" id="{7F1C2C98-D9BC-6B3D-5C84-CBA4DF66EED5}"/>
              </a:ext>
            </a:extLst>
          </p:cNvPr>
          <p:cNvSpPr txBox="1">
            <a:spLocks noChangeArrowheads="1"/>
          </p:cNvSpPr>
          <p:nvPr userDrawn="1"/>
        </p:nvSpPr>
        <p:spPr bwMode="auto">
          <a:xfrm>
            <a:off x="3423524" y="-24282"/>
            <a:ext cx="324196"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1pPr>
            <a:lvl2pPr marL="742950" indent="-28575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2pPr>
            <a:lvl3pPr marL="11430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3pPr>
            <a:lvl4pPr marL="16002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4pPr>
            <a:lvl5pPr marL="2057400" indent="-228600" eaLnBrk="0" hangingPunct="0">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ea typeface="MS PGothic" panose="020B0600070205080204" pitchFamily="34" charset="-128"/>
                <a:sym typeface="Arial" panose="020B0604020202020204" pitchFamily="34" charset="0"/>
              </a:defRPr>
            </a:lvl9pPr>
          </a:lstStyle>
          <a:p>
            <a:pPr eaLnBrk="1" hangingPunct="1">
              <a:lnSpc>
                <a:spcPct val="150000"/>
              </a:lnSpc>
              <a:buClr>
                <a:schemeClr val="bg1"/>
              </a:buClr>
              <a:buSzPct val="140000"/>
            </a:pPr>
            <a:r>
              <a:rPr lang="en-US" altLang="el-GR" sz="1800" dirty="0">
                <a:solidFill>
                  <a:schemeClr val="bg1"/>
                </a:solidFill>
                <a:effectLst>
                  <a:outerShdw blurRad="38100" dist="38100" dir="2700000" algn="tl">
                    <a:srgbClr val="000000">
                      <a:alpha val="43137"/>
                    </a:srgbClr>
                  </a:outerShdw>
                </a:effectLst>
                <a:latin typeface="+mn-lt"/>
              </a:rPr>
              <a:t>6</a:t>
            </a:r>
          </a:p>
        </p:txBody>
      </p:sp>
    </p:spTree>
    <p:extLst>
      <p:ext uri="{BB962C8B-B14F-4D97-AF65-F5344CB8AC3E}">
        <p14:creationId xmlns:p14="http://schemas.microsoft.com/office/powerpoint/2010/main" val="2336866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46BB58A-A75B-4A0C-BE6F-D0731393F4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a:extLst>
              <a:ext uri="{FF2B5EF4-FFF2-40B4-BE49-F238E27FC236}">
                <a16:creationId xmlns:a16="http://schemas.microsoft.com/office/drawing/2014/main" id="{25648635-3CA0-4F1E-817C-A6E98ACC2516}"/>
              </a:ext>
            </a:extLst>
          </p:cNvPr>
          <p:cNvSpPr>
            <a:spLocks noGrp="1"/>
          </p:cNvSpPr>
          <p:nvPr>
            <p:ph type="body" idx="1"/>
          </p:nvPr>
        </p:nvSpPr>
        <p:spPr>
          <a:xfrm>
            <a:off x="838200" y="1858674"/>
            <a:ext cx="10515600" cy="4530725"/>
          </a:xfrm>
          <a:prstGeom prst="rect">
            <a:avLst/>
          </a:prstGeom>
        </p:spPr>
        <p:txBody>
          <a:bodyPr vert="horz" lIns="91440" tIns="45720" rIns="91440" bIns="45720" rtlCol="0">
            <a:normAutofit/>
          </a:bodyPr>
          <a:lstStyle/>
          <a:p>
            <a:pPr lvl="0"/>
            <a:r>
              <a:rPr lang="el-GR" dirty="0"/>
              <a:t>Επεξεργασία 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
        <p:nvSpPr>
          <p:cNvPr id="4" name="Θέση ημερομηνίας 3">
            <a:extLst>
              <a:ext uri="{FF2B5EF4-FFF2-40B4-BE49-F238E27FC236}">
                <a16:creationId xmlns:a16="http://schemas.microsoft.com/office/drawing/2014/main" id="{E95B5D2D-F1A2-4F99-B9AD-6FD2B8D1E7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040FA-9906-4CC1-BC45-485E7EF45242}" type="datetimeFigureOut">
              <a:rPr lang="el-GR" smtClean="0"/>
              <a:t>2/2/2024</a:t>
            </a:fld>
            <a:endParaRPr lang="el-GR"/>
          </a:p>
        </p:txBody>
      </p:sp>
      <p:sp>
        <p:nvSpPr>
          <p:cNvPr id="5" name="Θέση υποσέλιδου 4">
            <a:extLst>
              <a:ext uri="{FF2B5EF4-FFF2-40B4-BE49-F238E27FC236}">
                <a16:creationId xmlns:a16="http://schemas.microsoft.com/office/drawing/2014/main" id="{9903A71A-FD73-44B7-9409-E37DDE72B6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06CDE5E-65B0-4D9D-8085-7599318DCE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572DE-A66B-47C0-8B9C-780E58F2F0B4}" type="slidenum">
              <a:rPr lang="el-GR" smtClean="0"/>
              <a:t>‹#›</a:t>
            </a:fld>
            <a:endParaRPr lang="el-GR"/>
          </a:p>
        </p:txBody>
      </p:sp>
    </p:spTree>
    <p:extLst>
      <p:ext uri="{BB962C8B-B14F-4D97-AF65-F5344CB8AC3E}">
        <p14:creationId xmlns:p14="http://schemas.microsoft.com/office/powerpoint/2010/main" val="1468923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65" r:id="rId6"/>
    <p:sldLayoutId id="2147483666"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D8134D"/>
          </a:solidFill>
          <a:effectLst/>
          <a:latin typeface="+mn-lt"/>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95C11F"/>
        </a:buClr>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spcAft>
          <a:spcPts val="600"/>
        </a:spcAft>
        <a:buClr>
          <a:srgbClr val="95C11F"/>
        </a:buClr>
        <a:buSzPct val="120000"/>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spcAft>
          <a:spcPts val="600"/>
        </a:spcAft>
        <a:buClr>
          <a:srgbClr val="95C11F"/>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spcAft>
          <a:spcPts val="600"/>
        </a:spcAft>
        <a:buClr>
          <a:srgbClr val="95C11F"/>
        </a:buClr>
        <a:buFont typeface="Wingdings" panose="05000000000000000000" pitchFamily="2" charset="2"/>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spcAft>
          <a:spcPts val="600"/>
        </a:spcAft>
        <a:buClr>
          <a:srgbClr val="95C11F"/>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photos/news-fake-news-newspaper-press-ask-5238315/"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hyperlink" Target="https://pixabay.com/service/licens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ro/illustrations/social-media-mass-media-bord-re%C8%9Bele-1989152/"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hyperlink" Target="https://pixabay.com/service/licens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photos/think-mental-work-man-face-black-272677/"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hyperlink" Target="https://pixabay.com/service/license/"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pixabay.com/sk/illustrations/spr%c3%a1vne-zle-karikat%c3%bara-etika-7472518/"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hyperlink" Target="https://pixabay.com/service/licens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unsplash.com/photos/purple-and-pink-plasma-ball-OgvqXGL7XO4"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hyperlink" Target="https://unsplash.com/license"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ixabay.com/illustrations/woman-burnout-multitasking-face-1733881/"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hyperlink" Target="https://pixabay.com/service/license/"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pixabay.com/photos/glasses-magazine-a-book-read-text-934922/"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hyperlink" Target="https://pixabay.com/service/licens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ixabay.com/photos/adult-dark-fashion-girl-light-1868049/"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3.jpg"/><Relationship Id="rId4" Type="http://schemas.openxmlformats.org/officeDocument/2006/relationships/hyperlink" Target="https://pixabay.com/service/license/"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11" Type="http://schemas.openxmlformats.org/officeDocument/2006/relationships/image" Target="../media/image12.png"/><Relationship Id="rId5" Type="http://schemas.openxmlformats.org/officeDocument/2006/relationships/image" Target="../media/image8.jpe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illustrations/finger-touch-hand-structure-769300/"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hyperlink" Target="https://pixabay.com/service/licens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unsplash.com/photos/man-reading-newspaper-in-bulletin-board-c5QdMcuFlgY"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hyperlink" Target="https://unsplash.com/license"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pixabay.com/illustrations/mind-brain-mindset-perception-544404/"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hyperlink" Target="https://pixabay.com/service/licens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diagramColors" Target="../diagrams/colors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Layout" Target="../diagrams/layout2.xml"/><Relationship Id="rId5" Type="http://schemas.openxmlformats.org/officeDocument/2006/relationships/diagramQuickStyle" Target="../diagrams/quickStyle1.xml"/><Relationship Id="rId15" Type="http://schemas.openxmlformats.org/officeDocument/2006/relationships/image" Target="../media/image2.png"/><Relationship Id="rId10" Type="http://schemas.openxmlformats.org/officeDocument/2006/relationships/diagramData" Target="../diagrams/data2.xml"/><Relationship Id="rId4" Type="http://schemas.openxmlformats.org/officeDocument/2006/relationships/diagramLayout" Target="../diagrams/layout1.xml"/><Relationship Id="rId9" Type="http://schemas.openxmlformats.org/officeDocument/2006/relationships/image" Target="../media/image3.svg"/><Relationship Id="rId14" Type="http://schemas.microsoft.com/office/2007/relationships/diagramDrawing" Target="../diagrams/drawing2.xml"/></Relationships>
</file>

<file path=ppt/slides/_rels/slide30.xml.rels><?xml version="1.0" encoding="UTF-8" standalone="yes"?>
<Relationships xmlns="http://schemas.openxmlformats.org/package/2006/relationships"><Relationship Id="rId3" Type="http://schemas.openxmlformats.org/officeDocument/2006/relationships/hyperlink" Target="https://pixabay.com/photos/hands-earth-next-generation-4086849/"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hyperlink" Target="https://pixabay.com/service/licens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intranet.ecu.edu.au/learning/curriculum-design/teaching-strategies/reflective-learning"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https://www.ed.ac.uk/reflection/reflectors-toolkit/reflecting-on-experience" TargetMode="External"/><Relationship Id="rId5" Type="http://schemas.openxmlformats.org/officeDocument/2006/relationships/hyperlink" Target="https://www.skillsyouneed.com/interpersonal-skills.html" TargetMode="External"/><Relationship Id="rId4" Type="http://schemas.openxmlformats.org/officeDocument/2006/relationships/hyperlink" Target="https://www.sciencedirect.com/science/article/pii/S1364661321000516"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libguides.reading.ac.uk/reflective/thinking"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photos/perception-see-eye-psychology-3554418/"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hyperlink" Target="https://pixabay.com/service/licens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photos/skills-can-startup-start-up-3367965/"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hyperlink" Target="https://pixabay.com/service/licens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D84B434-219F-E34E-63CA-A604593D1D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8231" y="6316337"/>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9" name="Τίτλος 3">
            <a:extLst>
              <a:ext uri="{FF2B5EF4-FFF2-40B4-BE49-F238E27FC236}">
                <a16:creationId xmlns:a16="http://schemas.microsoft.com/office/drawing/2014/main" id="{C4EB2F6A-8B72-1216-AA77-C3EF12FD00A4}"/>
              </a:ext>
            </a:extLst>
          </p:cNvPr>
          <p:cNvSpPr txBox="1">
            <a:spLocks/>
          </p:cNvSpPr>
          <p:nvPr/>
        </p:nvSpPr>
        <p:spPr>
          <a:xfrm>
            <a:off x="49485" y="3478939"/>
            <a:ext cx="12124244" cy="21979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E3E98B"/>
                </a:solidFill>
                <a:effectLst>
                  <a:outerShdw blurRad="38100" dist="38100" dir="2700000" algn="tl">
                    <a:srgbClr val="000000">
                      <a:alpha val="43137"/>
                    </a:srgbClr>
                  </a:outerShdw>
                </a:effectLst>
                <a:latin typeface="Gill Sans MT" panose="020B05020201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err="1" smtClean="0">
                <a:ln>
                  <a:noFill/>
                </a:ln>
                <a:solidFill>
                  <a:srgbClr val="D7124E"/>
                </a:solidFill>
                <a:effectLst/>
                <a:uLnTx/>
                <a:uFillTx/>
                <a:latin typeface="Calibri Light" panose="020F0302020204030204"/>
                <a:ea typeface="Verdana" panose="020B0604030504040204" pitchFamily="34" charset="0"/>
                <a:cs typeface="+mj-cs"/>
              </a:rPr>
              <a:t>Modul</a:t>
            </a:r>
            <a:r>
              <a:rPr kumimoji="0" lang="en-US" sz="6000" b="1" i="0" u="none" strike="noStrike" kern="1200" cap="none" spc="0" normalizeH="0" baseline="0" noProof="0" dirty="0" smtClean="0">
                <a:ln>
                  <a:noFill/>
                </a:ln>
                <a:solidFill>
                  <a:srgbClr val="D7124E"/>
                </a:solidFill>
                <a:effectLst/>
                <a:uLnTx/>
                <a:uFillTx/>
                <a:latin typeface="Calibri Light" panose="020F0302020204030204"/>
                <a:ea typeface="Verdana" panose="020B0604030504040204" pitchFamily="34" charset="0"/>
                <a:cs typeface="+mj-cs"/>
              </a:rPr>
              <a:t> </a:t>
            </a:r>
            <a:r>
              <a:rPr lang="en-US" sz="6000" b="1" noProof="0" dirty="0">
                <a:solidFill>
                  <a:srgbClr val="D7124E"/>
                </a:solidFill>
                <a:effectLst/>
                <a:latin typeface="Calibri Light" panose="020F0302020204030204"/>
                <a:ea typeface="Verdana" panose="020B0604030504040204" pitchFamily="34" charset="0"/>
              </a:rPr>
              <a:t>6 </a:t>
            </a:r>
            <a:r>
              <a:rPr kumimoji="0" lang="en-US" sz="6000" b="1" i="0" u="none" strike="noStrike" kern="1200" cap="none" spc="0" normalizeH="0" baseline="0" noProof="0" dirty="0">
                <a:ln>
                  <a:noFill/>
                </a:ln>
                <a:solidFill>
                  <a:schemeClr val="tx1"/>
                </a:solidFill>
                <a:effectLst/>
                <a:uLnTx/>
                <a:uFillTx/>
                <a:latin typeface="Calibri Light" panose="020F0302020204030204"/>
                <a:ea typeface="Verdana" panose="020B0604030504040204" pitchFamily="34" charset="0"/>
                <a:cs typeface="+mj-cs"/>
              </a:rPr>
              <a:t>Refleksivne </a:t>
            </a:r>
            <a:r>
              <a:rPr kumimoji="0" lang="en-US" sz="6000" b="1" i="0" u="none" strike="noStrike" kern="1200" cap="none" spc="0" normalizeH="0" noProof="0" dirty="0">
                <a:ln>
                  <a:noFill/>
                </a:ln>
                <a:solidFill>
                  <a:schemeClr val="tx1"/>
                </a:solidFill>
                <a:effectLst/>
                <a:uLnTx/>
                <a:uFillTx/>
                <a:latin typeface="Calibri Light" panose="020F0302020204030204"/>
                <a:ea typeface="Verdana" panose="020B0604030504040204" pitchFamily="34" charset="0"/>
                <a:cs typeface="+mj-cs"/>
              </a:rPr>
              <a:t>spretnosti</a:t>
            </a:r>
            <a:endParaRPr lang="sk-SK" sz="3600" b="1" dirty="0">
              <a:solidFill>
                <a:schemeClr val="tx1"/>
              </a:solidFill>
              <a:effectLst/>
              <a:latin typeface="Calibri Light" panose="020F0302020204030204"/>
              <a:ea typeface="Verdana" panose="020B0604030504040204" pitchFamily="34" charset="0"/>
            </a:endParaRPr>
          </a:p>
        </p:txBody>
      </p:sp>
      <p:sp>
        <p:nvSpPr>
          <p:cNvPr id="15" name="TextBox 14">
            <a:extLst>
              <a:ext uri="{FF2B5EF4-FFF2-40B4-BE49-F238E27FC236}">
                <a16:creationId xmlns:a16="http://schemas.microsoft.com/office/drawing/2014/main" id="{EE54B7E3-44B9-FA30-9DDA-EA2E3748379F}"/>
              </a:ext>
            </a:extLst>
          </p:cNvPr>
          <p:cNvSpPr txBox="1"/>
          <p:nvPr/>
        </p:nvSpPr>
        <p:spPr>
          <a:xfrm>
            <a:off x="8896144" y="778568"/>
            <a:ext cx="3271445"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89704"/>
                </a:solidFill>
                <a:effectLst/>
                <a:uLnTx/>
                <a:uFillTx/>
                <a:latin typeface="Calibri Light" panose="020F0302020204030204"/>
                <a:ea typeface="+mn-ea"/>
                <a:cs typeface="+mn-cs"/>
              </a:rPr>
              <a:t>https://www.costaid.eu</a:t>
            </a:r>
            <a:endParaRPr kumimoji="0" lang="el-GR" sz="1600" b="1" i="0" u="none" strike="noStrike" kern="1200" cap="none" spc="0" normalizeH="0" baseline="0" noProof="0" dirty="0">
              <a:ln>
                <a:noFill/>
              </a:ln>
              <a:solidFill>
                <a:srgbClr val="E89704"/>
              </a:solidFill>
              <a:effectLst/>
              <a:uLnTx/>
              <a:uFillTx/>
              <a:latin typeface="Calibri Light" panose="020F0302020204030204"/>
              <a:ea typeface="+mn-ea"/>
              <a:cs typeface="+mn-cs"/>
            </a:endParaRPr>
          </a:p>
        </p:txBody>
      </p:sp>
      <p:pic>
        <p:nvPicPr>
          <p:cNvPr id="7" name="Picture 6">
            <a:extLst>
              <a:ext uri="{FF2B5EF4-FFF2-40B4-BE49-F238E27FC236}">
                <a16:creationId xmlns:a16="http://schemas.microsoft.com/office/drawing/2014/main" id="{23EE87C0-9715-AEAE-857D-EEACC1F868EA}"/>
              </a:ext>
            </a:extLst>
          </p:cNvPr>
          <p:cNvPicPr>
            <a:picLocks noChangeAspect="1"/>
          </p:cNvPicPr>
          <p:nvPr/>
        </p:nvPicPr>
        <p:blipFill rotWithShape="1">
          <a:blip r:embed="rId4"/>
          <a:srcRect l="17333" r="19066"/>
          <a:stretch/>
        </p:blipFill>
        <p:spPr>
          <a:xfrm>
            <a:off x="-9348" y="765412"/>
            <a:ext cx="12201348" cy="2197961"/>
          </a:xfrm>
          <a:prstGeom prst="rect">
            <a:avLst/>
          </a:prstGeom>
          <a:solidFill>
            <a:srgbClr val="004899"/>
          </a:solidFill>
        </p:spPr>
      </p:pic>
      <p:sp>
        <p:nvSpPr>
          <p:cNvPr id="10" name="Rectangle 9">
            <a:extLst>
              <a:ext uri="{FF2B5EF4-FFF2-40B4-BE49-F238E27FC236}">
                <a16:creationId xmlns:a16="http://schemas.microsoft.com/office/drawing/2014/main" id="{13BF150D-79F1-8837-8727-52E6351AFF21}"/>
              </a:ext>
            </a:extLst>
          </p:cNvPr>
          <p:cNvSpPr/>
          <p:nvPr/>
        </p:nvSpPr>
        <p:spPr>
          <a:xfrm>
            <a:off x="-9348" y="-9438"/>
            <a:ext cx="12201348" cy="914400"/>
          </a:xfrm>
          <a:prstGeom prst="rect">
            <a:avLst/>
          </a:prstGeom>
          <a:solidFill>
            <a:srgbClr val="0048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5">
            <a:extLst>
              <a:ext uri="{FF2B5EF4-FFF2-40B4-BE49-F238E27FC236}">
                <a16:creationId xmlns:a16="http://schemas.microsoft.com/office/drawing/2014/main" id="{5D6EEF34-CE0B-CA08-B066-1CD814AE4DE3}"/>
              </a:ext>
            </a:extLst>
          </p:cNvPr>
          <p:cNvSpPr/>
          <p:nvPr/>
        </p:nvSpPr>
        <p:spPr>
          <a:xfrm>
            <a:off x="2900907" y="6258631"/>
            <a:ext cx="7681599" cy="632422"/>
          </a:xfrm>
          <a:prstGeom prst="rect">
            <a:avLst/>
          </a:prstGeom>
        </p:spPr>
        <p:txBody>
          <a:bodyPr vert="horz" lIns="91440" tIns="45720" rIns="91440" bIns="45720" rtlCol="0" anchor="ctr">
            <a:normAutofit/>
          </a:bodyPr>
          <a:lstStyle/>
          <a:p>
            <a:pPr>
              <a:lnSpc>
                <a:spcPct val="90000"/>
              </a:lnSpc>
              <a:spcAft>
                <a:spcPts val="600"/>
              </a:spcAft>
            </a:pPr>
            <a:r>
              <a:rPr lang="en-US" sz="1100" b="0" i="0" dirty="0">
                <a:latin typeface="+mj-lt"/>
              </a:rPr>
              <a:t>Financira Evropska unija. Izražena stališča in mnenja so izključno stališča in mnenja avtorjev in ne odražajo nujno stališč in mnenj Evropske unije ali Izvajalske agencije za izobraževanje in kulturo (EACEA). Niti Evropska unija niti EACEA ne moreta biti odgovorna zanje.</a:t>
            </a:r>
            <a:endParaRPr lang="en-US" sz="1100" dirty="0">
              <a:effectLst>
                <a:outerShdw blurRad="38100" dist="38100" dir="2700000" algn="tl">
                  <a:srgbClr val="000000">
                    <a:alpha val="43137"/>
                  </a:srgbClr>
                </a:outerShdw>
              </a:effectLst>
              <a:latin typeface="+mj-lt"/>
            </a:endParaRPr>
          </a:p>
        </p:txBody>
      </p:sp>
      <p:pic>
        <p:nvPicPr>
          <p:cNvPr id="11" name="Εικόνα 10" descr="Εικόνα που περιέχει στιγμιότυπο οθόνης, γραμματοσειρά, Μπελ ηλεκτρίκ, Μπλε Majorelle&#10;&#10;Περιγραφή που δημιουργήθηκε αυτόματα">
            <a:extLst>
              <a:ext uri="{FF2B5EF4-FFF2-40B4-BE49-F238E27FC236}">
                <a16:creationId xmlns:a16="http://schemas.microsoft.com/office/drawing/2014/main" id="{5E876A4C-1633-C043-8FF6-871D6AA042F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6185446"/>
            <a:ext cx="2515320" cy="662723"/>
          </a:xfrm>
          <a:prstGeom prst="rect">
            <a:avLst/>
          </a:prstGeom>
        </p:spPr>
      </p:pic>
    </p:spTree>
    <p:extLst>
      <p:ext uri="{BB962C8B-B14F-4D97-AF65-F5344CB8AC3E}">
        <p14:creationId xmlns:p14="http://schemas.microsoft.com/office/powerpoint/2010/main" val="3452710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7F83F0-B41E-E9D6-1F55-BB357CAD77CE}"/>
              </a:ext>
            </a:extLst>
          </p:cNvPr>
          <p:cNvSpPr>
            <a:spLocks noGrp="1"/>
          </p:cNvSpPr>
          <p:nvPr>
            <p:ph type="title"/>
          </p:nvPr>
        </p:nvSpPr>
        <p:spPr/>
        <p:txBody>
          <a:bodyPr/>
          <a:lstStyle/>
          <a:p>
            <a:r>
              <a:rPr lang="sl-SI" dirty="0" err="1"/>
              <a:t>Upoštevanje pomembnih sposobnosti</a:t>
            </a:r>
            <a:endParaRPr lang="sl-SI" dirty="0"/>
          </a:p>
        </p:txBody>
      </p:sp>
      <p:sp>
        <p:nvSpPr>
          <p:cNvPr id="3" name="Označba mesta vsebine 2">
            <a:extLst>
              <a:ext uri="{FF2B5EF4-FFF2-40B4-BE49-F238E27FC236}">
                <a16:creationId xmlns:a16="http://schemas.microsoft.com/office/drawing/2014/main" id="{624E5942-9FBF-D0A4-38CF-BE6AFD54FEA6}"/>
              </a:ext>
            </a:extLst>
          </p:cNvPr>
          <p:cNvSpPr>
            <a:spLocks noGrp="1"/>
          </p:cNvSpPr>
          <p:nvPr>
            <p:ph sz="half" idx="1"/>
          </p:nvPr>
        </p:nvSpPr>
        <p:spPr/>
        <p:txBody>
          <a:bodyPr>
            <a:normAutofit/>
          </a:bodyPr>
          <a:lstStyle/>
          <a:p>
            <a:r>
              <a:rPr lang="en-US" sz="2000" b="1" dirty="0"/>
              <a:t>Medijska pismenost </a:t>
            </a:r>
            <a:r>
              <a:rPr lang="en-US" sz="2000" dirty="0"/>
              <a:t>posameznikom omogoča, da </a:t>
            </a:r>
            <a:r>
              <a:rPr lang="en-US" sz="2000" dirty="0" err="1"/>
              <a:t>analizirajo </a:t>
            </a:r>
            <a:r>
              <a:rPr lang="en-US" sz="2000" dirty="0"/>
              <a:t>medijske vsebine, prepoznajo pristranskost in dezinformacije ter razumejo oblikovanje in razširjanje medijskih sporočil.</a:t>
            </a:r>
          </a:p>
          <a:p>
            <a:r>
              <a:rPr lang="en-US" sz="2000" b="1" dirty="0"/>
              <a:t>Kritično mišljenje </a:t>
            </a:r>
            <a:r>
              <a:rPr lang="en-US" sz="2000" dirty="0"/>
              <a:t>posameznikom omogoča, da razlikujejo med zanesljivimi informacijami in dezinformacijami ali dezinformacijami.</a:t>
            </a:r>
          </a:p>
          <a:p>
            <a:r>
              <a:rPr lang="en-US" sz="2000" dirty="0"/>
              <a:t>Posamezniki morajo biti sposobni </a:t>
            </a:r>
            <a:r>
              <a:rPr lang="en-US" sz="2000" b="1" dirty="0"/>
              <a:t>preveriti resničnost </a:t>
            </a:r>
            <a:r>
              <a:rPr lang="en-US" sz="2000" dirty="0"/>
              <a:t>trditev in informacij s pomočjo verodostojnih virov in </a:t>
            </a:r>
            <a:r>
              <a:rPr lang="en-US" sz="2000" dirty="0" err="1"/>
              <a:t>organizacij za </a:t>
            </a:r>
            <a:r>
              <a:rPr lang="en-US" sz="2000" dirty="0"/>
              <a:t>preverjanje dejstev.</a:t>
            </a:r>
          </a:p>
          <a:p>
            <a:r>
              <a:rPr lang="en-US" sz="2000" dirty="0"/>
              <a:t>Reflektivne spretnosti morajo vključevati </a:t>
            </a:r>
            <a:r>
              <a:rPr lang="en-US" sz="2000" b="1" dirty="0"/>
              <a:t>sposobnost </a:t>
            </a:r>
            <a:r>
              <a:rPr lang="en-US" sz="2000" dirty="0"/>
              <a:t>učinkovitega </a:t>
            </a:r>
            <a:r>
              <a:rPr lang="en-US" sz="2000" b="1" dirty="0"/>
              <a:t>razvrščanja </a:t>
            </a:r>
            <a:r>
              <a:rPr lang="en-US" sz="2000" dirty="0"/>
              <a:t>informacij.</a:t>
            </a:r>
          </a:p>
          <a:p>
            <a:endParaRPr lang="sl-SI" dirty="0"/>
          </a:p>
        </p:txBody>
      </p:sp>
      <p:sp>
        <p:nvSpPr>
          <p:cNvPr id="4" name="Ορθογώνιο 1">
            <a:extLst>
              <a:ext uri="{FF2B5EF4-FFF2-40B4-BE49-F238E27FC236}">
                <a16:creationId xmlns:a16="http://schemas.microsoft.com/office/drawing/2014/main" id="{26FD230E-57B3-3D29-7BA7-B3A0C8006596}"/>
              </a:ext>
            </a:extLst>
          </p:cNvPr>
          <p:cNvSpPr/>
          <p:nvPr/>
        </p:nvSpPr>
        <p:spPr>
          <a:xfrm>
            <a:off x="3418652" y="6566673"/>
            <a:ext cx="8772088" cy="276999"/>
          </a:xfrm>
          <a:prstGeom prst="rect">
            <a:avLst/>
          </a:prstGeom>
        </p:spPr>
        <p:txBody>
          <a:bodyPr wrap="square">
            <a:spAutoFit/>
          </a:bodyPr>
          <a:lstStyle/>
          <a:p>
            <a:pPr algn="r"/>
            <a:r>
              <a:rPr lang="en-US" sz="1200" dirty="0">
                <a:hlinkClick r:id="rId3"/>
              </a:rPr>
              <a:t>Vir </a:t>
            </a:r>
            <a:r>
              <a:rPr lang="en-US" sz="1200" dirty="0"/>
              <a:t>| </a:t>
            </a:r>
            <a:r>
              <a:rPr lang="en-US" sz="1200" dirty="0">
                <a:hlinkClick r:id="rId4"/>
              </a:rPr>
              <a:t>Licenca </a:t>
            </a:r>
            <a:r>
              <a:rPr lang="en-US" sz="1200" dirty="0" err="1">
                <a:hlinkClick r:id="rId4"/>
              </a:rPr>
              <a:t>Pixabay</a:t>
            </a:r>
            <a:endParaRPr lang="en-US" sz="1200" dirty="0"/>
          </a:p>
        </p:txBody>
      </p:sp>
      <p:pic>
        <p:nvPicPr>
          <p:cNvPr id="6" name="Označba mesta vsebine 9">
            <a:extLst>
              <a:ext uri="{FF2B5EF4-FFF2-40B4-BE49-F238E27FC236}">
                <a16:creationId xmlns:a16="http://schemas.microsoft.com/office/drawing/2014/main" id="{BE0AEB95-7913-A45E-F8CE-D6717F5EA50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172200" y="2320090"/>
            <a:ext cx="5781675" cy="3852944"/>
          </a:xfrm>
        </p:spPr>
      </p:pic>
    </p:spTree>
    <p:extLst>
      <p:ext uri="{BB962C8B-B14F-4D97-AF65-F5344CB8AC3E}">
        <p14:creationId xmlns:p14="http://schemas.microsoft.com/office/powerpoint/2010/main" val="10352479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4BD0C7CC-BAC5-4DAE-90C4-844464AC94A7}"/>
              </a:ext>
            </a:extLst>
          </p:cNvPr>
          <p:cNvSpPr>
            <a:spLocks noGrp="1"/>
          </p:cNvSpPr>
          <p:nvPr>
            <p:ph sz="half" idx="2"/>
          </p:nvPr>
        </p:nvSpPr>
        <p:spPr>
          <a:xfrm>
            <a:off x="6172199" y="1800000"/>
            <a:ext cx="5782377" cy="5058000"/>
          </a:xfrm>
        </p:spPr>
        <p:txBody>
          <a:bodyPr>
            <a:normAutofit/>
          </a:bodyPr>
          <a:lstStyle/>
          <a:p>
            <a:pPr>
              <a:lnSpc>
                <a:spcPct val="120000"/>
              </a:lnSpc>
            </a:pPr>
            <a:endParaRPr lang="sl-SI" sz="2000"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sl-SI" dirty="0"/>
          </a:p>
          <a:p>
            <a:pPr>
              <a:lnSpc>
                <a:spcPct val="120000"/>
              </a:lnSpc>
            </a:pPr>
            <a:endParaRPr lang="en-GB" dirty="0"/>
          </a:p>
        </p:txBody>
      </p:sp>
      <p:sp>
        <p:nvSpPr>
          <p:cNvPr id="5" name="Θέση περιεχομένου 4">
            <a:extLst>
              <a:ext uri="{FF2B5EF4-FFF2-40B4-BE49-F238E27FC236}">
                <a16:creationId xmlns:a16="http://schemas.microsoft.com/office/drawing/2014/main" id="{FCC0DEC9-291B-4095-9896-1244D3052774}"/>
              </a:ext>
            </a:extLst>
          </p:cNvPr>
          <p:cNvSpPr>
            <a:spLocks noGrp="1"/>
          </p:cNvSpPr>
          <p:nvPr>
            <p:ph sz="half" idx="1"/>
          </p:nvPr>
        </p:nvSpPr>
        <p:spPr>
          <a:xfrm>
            <a:off x="557998" y="1679187"/>
            <a:ext cx="6473867" cy="5391313"/>
          </a:xfrm>
        </p:spPr>
        <p:txBody>
          <a:bodyPr>
            <a:noAutofit/>
          </a:bodyPr>
          <a:lstStyle/>
          <a:p>
            <a:pPr>
              <a:lnSpc>
                <a:spcPct val="120000"/>
              </a:lnSpc>
            </a:pPr>
            <a:r>
              <a:rPr lang="en-US" sz="1800" b="1" dirty="0"/>
              <a:t>Ocenjevanje </a:t>
            </a:r>
            <a:r>
              <a:rPr lang="en-US" sz="1800" dirty="0"/>
              <a:t>pristnosti in zanesljivosti virov je izredno pomembno. Razvoj refleksivnih sposobnosti vključuje sposobnost razlikovanja med viri, ki so zanesljivi, in tistimi, ki so se izkazali kot vir netočnih ali pristranskih informacij.</a:t>
            </a:r>
          </a:p>
          <a:p>
            <a:pPr>
              <a:lnSpc>
                <a:spcPct val="120000"/>
              </a:lnSpc>
            </a:pPr>
            <a:r>
              <a:rPr lang="en-US" sz="1800" dirty="0"/>
              <a:t>Zdrava mera </a:t>
            </a:r>
            <a:r>
              <a:rPr lang="en-US" sz="1800" b="1" dirty="0" err="1"/>
              <a:t>skepticizma </a:t>
            </a:r>
            <a:r>
              <a:rPr lang="en-US" sz="1800" dirty="0"/>
              <a:t>pomeni </a:t>
            </a:r>
            <a:r>
              <a:rPr lang="en-US" sz="1800" dirty="0" err="1"/>
              <a:t>natančno preverjanje </a:t>
            </a:r>
            <a:r>
              <a:rPr lang="en-US" sz="1800" dirty="0"/>
              <a:t>informacij in trditev, tudi če se ujemajo z našimi vnaprejšnjimi predstavami. Bistveno je, da informacijam ne verjamemo na pamet in iščemo dokaze, ki jih podpirajo.</a:t>
            </a:r>
          </a:p>
          <a:p>
            <a:pPr>
              <a:lnSpc>
                <a:spcPct val="120000"/>
              </a:lnSpc>
            </a:pPr>
            <a:r>
              <a:rPr lang="en-US" sz="1800" b="1" dirty="0"/>
              <a:t>Navzkrižno povezovanje informacij </a:t>
            </a:r>
            <a:r>
              <a:rPr lang="en-US" sz="1800" dirty="0"/>
              <a:t>z več viri lahko posamezniku pomaga, da dobi natančnejšo sliko o temi in ugotovi neskladja ali nedoslednosti v informacijah.</a:t>
            </a:r>
            <a:endParaRPr lang="en-GB" sz="1800" dirty="0"/>
          </a:p>
        </p:txBody>
      </p:sp>
      <p:sp>
        <p:nvSpPr>
          <p:cNvPr id="4" name="Τίτλος 3">
            <a:extLst>
              <a:ext uri="{FF2B5EF4-FFF2-40B4-BE49-F238E27FC236}">
                <a16:creationId xmlns:a16="http://schemas.microsoft.com/office/drawing/2014/main" id="{E9C56DBA-3CDD-4F31-8203-CE1939C66906}"/>
              </a:ext>
            </a:extLst>
          </p:cNvPr>
          <p:cNvSpPr>
            <a:spLocks noGrp="1"/>
          </p:cNvSpPr>
          <p:nvPr>
            <p:ph type="title"/>
          </p:nvPr>
        </p:nvSpPr>
        <p:spPr>
          <a:xfrm>
            <a:off x="795424" y="1080000"/>
            <a:ext cx="11396576" cy="599188"/>
          </a:xfrm>
        </p:spPr>
        <p:txBody>
          <a:bodyPr/>
          <a:lstStyle/>
          <a:p>
            <a:r>
              <a:rPr lang="sl-SI" dirty="0" err="1"/>
              <a:t>Upoštevanje pomembnih sposobnosti</a:t>
            </a:r>
            <a:endParaRPr lang="en-GB" dirty="0"/>
          </a:p>
        </p:txBody>
      </p:sp>
      <p:sp>
        <p:nvSpPr>
          <p:cNvPr id="2" name="Ορθογώνιο 1">
            <a:extLst>
              <a:ext uri="{FF2B5EF4-FFF2-40B4-BE49-F238E27FC236}">
                <a16:creationId xmlns:a16="http://schemas.microsoft.com/office/drawing/2014/main" id="{33289937-B9C7-801F-B286-5B142CC17038}"/>
              </a:ext>
            </a:extLst>
          </p:cNvPr>
          <p:cNvSpPr/>
          <p:nvPr/>
        </p:nvSpPr>
        <p:spPr>
          <a:xfrm>
            <a:off x="3418652" y="6566673"/>
            <a:ext cx="8772088" cy="276999"/>
          </a:xfrm>
          <a:prstGeom prst="rect">
            <a:avLst/>
          </a:prstGeom>
        </p:spPr>
        <p:txBody>
          <a:bodyPr wrap="square">
            <a:spAutoFit/>
          </a:bodyPr>
          <a:lstStyle/>
          <a:p>
            <a:pPr algn="r"/>
            <a:r>
              <a:rPr lang="en-US" sz="1200" dirty="0">
                <a:hlinkClick r:id="rId3"/>
              </a:rPr>
              <a:t>Vir </a:t>
            </a:r>
            <a:r>
              <a:rPr lang="en-US" sz="1200" dirty="0"/>
              <a:t>| </a:t>
            </a:r>
            <a:r>
              <a:rPr lang="en-US" sz="1200" dirty="0">
                <a:hlinkClick r:id="rId4"/>
              </a:rPr>
              <a:t>Licenca </a:t>
            </a:r>
            <a:r>
              <a:rPr lang="en-US" sz="1200" dirty="0" err="1">
                <a:hlinkClick r:id="rId4"/>
              </a:rPr>
              <a:t>Pixabay</a:t>
            </a:r>
            <a:endParaRPr lang="en-US" sz="1200" dirty="0"/>
          </a:p>
        </p:txBody>
      </p:sp>
      <p:pic>
        <p:nvPicPr>
          <p:cNvPr id="7" name="Slika 9">
            <a:extLst>
              <a:ext uri="{FF2B5EF4-FFF2-40B4-BE49-F238E27FC236}">
                <a16:creationId xmlns:a16="http://schemas.microsoft.com/office/drawing/2014/main" id="{65C6ADE3-A093-116E-F6F3-4A130157A3F4}"/>
              </a:ext>
            </a:extLst>
          </p:cNvPr>
          <p:cNvPicPr>
            <a:picLocks noChangeAspect="1"/>
          </p:cNvPicPr>
          <p:nvPr/>
        </p:nvPicPr>
        <p:blipFill>
          <a:blip r:embed="rId5"/>
          <a:stretch>
            <a:fillRect/>
          </a:stretch>
        </p:blipFill>
        <p:spPr>
          <a:xfrm>
            <a:off x="7436926" y="1679187"/>
            <a:ext cx="4350012" cy="2909070"/>
          </a:xfrm>
          <a:prstGeom prst="rect">
            <a:avLst/>
          </a:prstGeom>
        </p:spPr>
      </p:pic>
    </p:spTree>
    <p:extLst>
      <p:ext uri="{BB962C8B-B14F-4D97-AF65-F5344CB8AC3E}">
        <p14:creationId xmlns:p14="http://schemas.microsoft.com/office/powerpoint/2010/main" val="790665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kumimoji="0" lang="sl-SI" sz="2800" b="1" i="0" u="none" strike="noStrike" kern="1200" cap="none" spc="0" normalizeH="0" baseline="0" noProof="0" dirty="0" err="1">
                <a:ln>
                  <a:noFill/>
                </a:ln>
                <a:solidFill>
                  <a:srgbClr val="D8134D"/>
                </a:solidFill>
                <a:effectLst/>
                <a:uLnTx/>
                <a:uFillTx/>
                <a:latin typeface="Calibri" panose="020F0502020204030204"/>
                <a:ea typeface="Adobe Gothic Std B" panose="020B0800000000000000" pitchFamily="34" charset="-128"/>
                <a:cs typeface="+mj-cs"/>
              </a:rPr>
              <a:t>Upoštevanje pomembnih sposobnosti</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6046001" cy="4865977"/>
          </a:xfrm>
        </p:spPr>
        <p:txBody>
          <a:bodyPr>
            <a:normAutofit fontScale="92500"/>
          </a:bodyPr>
          <a:lstStyle/>
          <a:p>
            <a:pPr>
              <a:lnSpc>
                <a:spcPct val="120000"/>
              </a:lnSpc>
            </a:pPr>
            <a:r>
              <a:rPr lang="en-US" sz="2200" b="0" i="0" dirty="0">
                <a:solidFill>
                  <a:srgbClr val="333333"/>
                </a:solidFill>
                <a:effectLst/>
              </a:rPr>
              <a:t>Koncept </a:t>
            </a:r>
            <a:r>
              <a:rPr lang="en-US" sz="2200" b="1" i="0" dirty="0">
                <a:solidFill>
                  <a:srgbClr val="333333"/>
                </a:solidFill>
                <a:effectLst/>
              </a:rPr>
              <a:t>odprtosti </a:t>
            </a:r>
            <a:r>
              <a:rPr lang="en-US" sz="2200" b="0" i="0" dirty="0">
                <a:solidFill>
                  <a:srgbClr val="333333"/>
                </a:solidFill>
                <a:effectLst/>
              </a:rPr>
              <a:t>je pomembna sposobnost upoštevanja in vključevanja različnih stališč, pa tudi pripravljenost za spreminjanje lastnih mnenj glede na nove podatke</a:t>
            </a:r>
            <a:r>
              <a:rPr lang="sl-SI" sz="2200" b="0" i="0" dirty="0">
                <a:solidFill>
                  <a:srgbClr val="333333"/>
                </a:solidFill>
                <a:effectLst/>
              </a:rPr>
              <a:t>.</a:t>
            </a:r>
          </a:p>
          <a:p>
            <a:pPr>
              <a:lnSpc>
                <a:spcPct val="120000"/>
              </a:lnSpc>
            </a:pPr>
            <a:r>
              <a:rPr lang="en-US" sz="2200" b="1" i="0" dirty="0">
                <a:solidFill>
                  <a:srgbClr val="333333"/>
                </a:solidFill>
                <a:effectLst/>
              </a:rPr>
              <a:t>Digitalna pismenost </a:t>
            </a:r>
            <a:r>
              <a:rPr lang="en-US" sz="2200" b="0" i="0" dirty="0">
                <a:solidFill>
                  <a:srgbClr val="333333"/>
                </a:solidFill>
                <a:effectLst/>
              </a:rPr>
              <a:t>ter razumevanje digitalnih orodij in platform vključujeta tudi </a:t>
            </a:r>
            <a:r>
              <a:rPr lang="en-US" sz="2200" b="0" i="0" dirty="0" err="1">
                <a:solidFill>
                  <a:srgbClr val="333333"/>
                </a:solidFill>
                <a:effectLst/>
              </a:rPr>
              <a:t>prepoznavanje </a:t>
            </a:r>
            <a:r>
              <a:rPr lang="en-US" sz="2200" b="0" i="0" dirty="0">
                <a:solidFill>
                  <a:srgbClr val="333333"/>
                </a:solidFill>
                <a:effectLst/>
              </a:rPr>
              <a:t>funkcij in algoritmov, ki lahko okrepijo dezinformacije.</a:t>
            </a:r>
            <a:endParaRPr lang="sl-SI" sz="2200" b="0" i="0" dirty="0">
              <a:solidFill>
                <a:srgbClr val="333333"/>
              </a:solidFill>
              <a:effectLst/>
            </a:endParaRPr>
          </a:p>
          <a:p>
            <a:pPr>
              <a:lnSpc>
                <a:spcPct val="120000"/>
              </a:lnSpc>
            </a:pPr>
            <a:r>
              <a:rPr lang="en-US" sz="2200" b="0" i="0" dirty="0">
                <a:solidFill>
                  <a:srgbClr val="333333"/>
                </a:solidFill>
                <a:effectLst/>
              </a:rPr>
              <a:t>Refleksivne spretnosti morajo vključevati </a:t>
            </a:r>
            <a:r>
              <a:rPr lang="en-US" sz="2200" b="1" i="0" dirty="0">
                <a:solidFill>
                  <a:srgbClr val="333333"/>
                </a:solidFill>
                <a:effectLst/>
              </a:rPr>
              <a:t>etična vprašanja, </a:t>
            </a:r>
            <a:r>
              <a:rPr lang="en-US" sz="2200" b="0" i="0" dirty="0">
                <a:solidFill>
                  <a:srgbClr val="333333"/>
                </a:solidFill>
                <a:effectLst/>
              </a:rPr>
              <a:t>vključno s previdnostjo pri razširjanju nepreverjenega gradiva, spodbujanjem odgovornih </a:t>
            </a:r>
            <a:r>
              <a:rPr lang="en-US" sz="2200" b="0" i="0" dirty="0" err="1">
                <a:solidFill>
                  <a:srgbClr val="333333"/>
                </a:solidFill>
                <a:effectLst/>
              </a:rPr>
              <a:t>praks </a:t>
            </a:r>
            <a:r>
              <a:rPr lang="en-US" sz="2200" b="0" i="0" dirty="0">
                <a:solidFill>
                  <a:srgbClr val="333333"/>
                </a:solidFill>
                <a:effectLst/>
              </a:rPr>
              <a:t>izmenjave informacij in izogibanjem razširjanju zavajajoče ali škodljive vsebine.</a:t>
            </a:r>
            <a:endParaRPr lang="sl-SI" sz="2200" b="0" i="0" dirty="0">
              <a:solidFill>
                <a:srgbClr val="333333"/>
              </a:solidFill>
              <a:effectLst/>
            </a:endParaRPr>
          </a:p>
        </p:txBody>
      </p:sp>
      <p:sp>
        <p:nvSpPr>
          <p:cNvPr id="7" name="Ορθογώνιο 6">
            <a:extLst>
              <a:ext uri="{FF2B5EF4-FFF2-40B4-BE49-F238E27FC236}">
                <a16:creationId xmlns:a16="http://schemas.microsoft.com/office/drawing/2014/main" id="{D83F90A3-F8EE-642E-6D5D-86BB3FC8BDDB}"/>
              </a:ext>
            </a:extLst>
          </p:cNvPr>
          <p:cNvSpPr/>
          <p:nvPr/>
        </p:nvSpPr>
        <p:spPr>
          <a:xfrm>
            <a:off x="3418652" y="6566673"/>
            <a:ext cx="8772088" cy="276999"/>
          </a:xfrm>
          <a:prstGeom prst="rect">
            <a:avLst/>
          </a:prstGeom>
        </p:spPr>
        <p:txBody>
          <a:bodyPr wrap="square">
            <a:spAutoFit/>
          </a:bodyPr>
          <a:lstStyle/>
          <a:p>
            <a:pPr algn="r"/>
            <a:r>
              <a:rPr lang="en-US" sz="1200" dirty="0">
                <a:hlinkClick r:id="rId3"/>
              </a:rPr>
              <a:t>Vir </a:t>
            </a:r>
            <a:r>
              <a:rPr lang="en-US" sz="1200" dirty="0"/>
              <a:t>| </a:t>
            </a:r>
            <a:r>
              <a:rPr lang="en-US" sz="1200" dirty="0">
                <a:hlinkClick r:id="rId4"/>
              </a:rPr>
              <a:t>Licenca </a:t>
            </a:r>
            <a:r>
              <a:rPr lang="en-US" sz="1200" dirty="0" err="1">
                <a:hlinkClick r:id="rId4"/>
              </a:rPr>
              <a:t>Pixabay</a:t>
            </a:r>
            <a:endParaRPr lang="en-US" sz="1200" dirty="0"/>
          </a:p>
        </p:txBody>
      </p:sp>
      <p:pic>
        <p:nvPicPr>
          <p:cNvPr id="8" name="Εικόνα 3" descr="Εικόνα που περιέχει ασπρόμαυρο, ανθρώπινο πρόσωπο, άτομο, πορτραίτο&#10;&#10;Περιγραφή που δημιουργήθηκε αυτόματα">
            <a:extLst>
              <a:ext uri="{FF2B5EF4-FFF2-40B4-BE49-F238E27FC236}">
                <a16:creationId xmlns:a16="http://schemas.microsoft.com/office/drawing/2014/main" id="{C7E3F0C9-D709-273E-BCEF-0A57B0F0AF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0009" y="1415598"/>
            <a:ext cx="4494262" cy="3254829"/>
          </a:xfrm>
          <a:prstGeom prst="rect">
            <a:avLst/>
          </a:prstGeom>
        </p:spPr>
      </p:pic>
    </p:spTree>
    <p:extLst>
      <p:ext uri="{BB962C8B-B14F-4D97-AF65-F5344CB8AC3E}">
        <p14:creationId xmlns:p14="http://schemas.microsoft.com/office/powerpoint/2010/main" val="14392453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err="1"/>
              <a:t>Nekatere pomembne </a:t>
            </a:r>
            <a:r>
              <a:rPr lang="sl-SI" dirty="0"/>
              <a:t>veščine </a:t>
            </a:r>
            <a:r>
              <a:rPr lang="sl-SI" dirty="0" err="1"/>
              <a:t>refleksije </a:t>
            </a:r>
            <a:endParaRPr lang="en-GB" dirty="0"/>
          </a:p>
        </p:txBody>
      </p:sp>
      <p:graphicFrame>
        <p:nvGraphicFramePr>
          <p:cNvPr id="2" name="Označba mesta vsebine 1">
            <a:extLst>
              <a:ext uri="{FF2B5EF4-FFF2-40B4-BE49-F238E27FC236}">
                <a16:creationId xmlns:a16="http://schemas.microsoft.com/office/drawing/2014/main" id="{ED4CCDC5-FFF4-D77E-976F-DD1BEFC7DEBD}"/>
              </a:ext>
            </a:extLst>
          </p:cNvPr>
          <p:cNvGraphicFramePr>
            <a:graphicFrameLocks noGrp="1"/>
          </p:cNvGraphicFramePr>
          <p:nvPr>
            <p:ph idx="1"/>
            <p:extLst>
              <p:ext uri="{D42A27DB-BD31-4B8C-83A1-F6EECF244321}">
                <p14:modId xmlns:p14="http://schemas.microsoft.com/office/powerpoint/2010/main" val="1901887418"/>
              </p:ext>
            </p:extLst>
          </p:nvPr>
        </p:nvGraphicFramePr>
        <p:xfrm>
          <a:off x="557212" y="1800225"/>
          <a:ext cx="10734901" cy="4865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Ορθογώνιο 1">
            <a:extLst>
              <a:ext uri="{FF2B5EF4-FFF2-40B4-BE49-F238E27FC236}">
                <a16:creationId xmlns:a16="http://schemas.microsoft.com/office/drawing/2014/main" id="{E314B2E6-0586-408E-8D1A-41287EF3B8C4}"/>
              </a:ext>
            </a:extLst>
          </p:cNvPr>
          <p:cNvSpPr/>
          <p:nvPr/>
        </p:nvSpPr>
        <p:spPr>
          <a:xfrm>
            <a:off x="3418652" y="6566673"/>
            <a:ext cx="8772088" cy="276999"/>
          </a:xfrm>
          <a:prstGeom prst="rect">
            <a:avLst/>
          </a:prstGeom>
        </p:spPr>
        <p:txBody>
          <a:bodyPr wrap="square">
            <a:spAutoFit/>
          </a:bodyPr>
          <a:lstStyle/>
          <a:p>
            <a:pPr algn="r"/>
            <a:r>
              <a:rPr lang="en-US" sz="1200" dirty="0">
                <a:hlinkClick r:id="rId8"/>
              </a:rPr>
              <a:t>Vir </a:t>
            </a:r>
            <a:r>
              <a:rPr lang="en-US" sz="1200" dirty="0"/>
              <a:t>| </a:t>
            </a:r>
            <a:r>
              <a:rPr lang="en-US" sz="1200" dirty="0">
                <a:hlinkClick r:id="rId9"/>
              </a:rPr>
              <a:t>Licenca </a:t>
            </a:r>
            <a:r>
              <a:rPr lang="en-US" sz="1200" dirty="0" err="1">
                <a:hlinkClick r:id="rId9"/>
              </a:rPr>
              <a:t>Pixabay</a:t>
            </a:r>
            <a:endParaRPr lang="en-US" sz="1200" dirty="0"/>
          </a:p>
        </p:txBody>
      </p:sp>
    </p:spTree>
    <p:extLst>
      <p:ext uri="{BB962C8B-B14F-4D97-AF65-F5344CB8AC3E}">
        <p14:creationId xmlns:p14="http://schemas.microsoft.com/office/powerpoint/2010/main" val="32607138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D8CE1D3-29BC-22C8-BE72-958EEAF59FAF}"/>
              </a:ext>
            </a:extLst>
          </p:cNvPr>
          <p:cNvSpPr>
            <a:spLocks noGrp="1"/>
          </p:cNvSpPr>
          <p:nvPr>
            <p:ph type="title"/>
          </p:nvPr>
        </p:nvSpPr>
        <p:spPr/>
        <p:txBody>
          <a:bodyPr/>
          <a:lstStyle/>
          <a:p>
            <a:r>
              <a:rPr lang="sl-SI" dirty="0" err="1"/>
              <a:t>Refleksija </a:t>
            </a:r>
            <a:r>
              <a:rPr lang="sl-SI" dirty="0"/>
              <a:t>kot </a:t>
            </a:r>
            <a:r>
              <a:rPr lang="sl-SI" dirty="0" err="1"/>
              <a:t>kognitivni proces</a:t>
            </a:r>
            <a:endParaRPr lang="sl-SI" dirty="0"/>
          </a:p>
        </p:txBody>
      </p:sp>
      <p:sp>
        <p:nvSpPr>
          <p:cNvPr id="4" name="Označba mesta vsebine 3">
            <a:extLst>
              <a:ext uri="{FF2B5EF4-FFF2-40B4-BE49-F238E27FC236}">
                <a16:creationId xmlns:a16="http://schemas.microsoft.com/office/drawing/2014/main" id="{4C574F1A-904B-F7EA-BC5E-46E132FFB11E}"/>
              </a:ext>
            </a:extLst>
          </p:cNvPr>
          <p:cNvSpPr>
            <a:spLocks noGrp="1"/>
          </p:cNvSpPr>
          <p:nvPr>
            <p:ph sz="half" idx="2"/>
          </p:nvPr>
        </p:nvSpPr>
        <p:spPr/>
        <p:txBody>
          <a:bodyPr/>
          <a:lstStyle/>
          <a:p>
            <a:endParaRPr lang="sl-SI" dirty="0"/>
          </a:p>
          <a:p>
            <a:pPr marL="0" indent="0">
              <a:buNone/>
            </a:pPr>
            <a:r>
              <a:rPr lang="en-US" dirty="0"/>
              <a:t>Refleksija je </a:t>
            </a:r>
            <a:r>
              <a:rPr lang="en-US" b="1" dirty="0"/>
              <a:t>kognitivni proces, ki </a:t>
            </a:r>
            <a:r>
              <a:rPr lang="en-US" dirty="0"/>
              <a:t>vključuje razmišljanje o izkušnjah, mislih in čustvih ter njihovo </a:t>
            </a:r>
            <a:r>
              <a:rPr lang="en-US" dirty="0" err="1"/>
              <a:t>analizo.</a:t>
            </a:r>
            <a:r>
              <a:rPr lang="en-US" dirty="0"/>
              <a:t> Obstajajo različne vrste refleksije, vsaka ima različne namene in se pojavlja v različnih kontekstih. Navajamo nekaj najpogostejših vrst refleksije, ki jih lahko uporabimo za prepoznavanje zavajajočih in napačnih informacij ali njihovih motenj. </a:t>
            </a:r>
          </a:p>
          <a:p>
            <a:endParaRPr lang="sl-SI" dirty="0"/>
          </a:p>
        </p:txBody>
      </p:sp>
      <p:sp>
        <p:nvSpPr>
          <p:cNvPr id="3" name="Textfeld 5">
            <a:extLst>
              <a:ext uri="{FF2B5EF4-FFF2-40B4-BE49-F238E27FC236}">
                <a16:creationId xmlns:a16="http://schemas.microsoft.com/office/drawing/2014/main" id="{D9920F3B-6134-CF56-999A-19C803EC008E}"/>
              </a:ext>
            </a:extLst>
          </p:cNvPr>
          <p:cNvSpPr txBox="1"/>
          <p:nvPr/>
        </p:nvSpPr>
        <p:spPr>
          <a:xfrm>
            <a:off x="9178863" y="6416409"/>
            <a:ext cx="3183466" cy="276999"/>
          </a:xfrm>
          <a:prstGeom prst="rect">
            <a:avLst/>
          </a:prstGeom>
          <a:noFill/>
        </p:spPr>
        <p:txBody>
          <a:bodyPr wrap="square" rtlCol="0">
            <a:spAutoFit/>
          </a:bodyPr>
          <a:lstStyle/>
          <a:p>
            <a:pPr algn="ctr"/>
            <a:r>
              <a:rPr lang="de-DE" sz="1200" dirty="0">
                <a:hlinkClick r:id="rId3"/>
              </a:rPr>
              <a:t>Vir slike </a:t>
            </a:r>
            <a:r>
              <a:rPr lang="de-DE" sz="1200" dirty="0"/>
              <a:t>| </a:t>
            </a:r>
            <a:r>
              <a:rPr lang="de-DE" sz="1200" dirty="0" err="1">
                <a:hlinkClick r:id="rId4"/>
              </a:rPr>
              <a:t>Licenca Unsplash</a:t>
            </a:r>
            <a:endParaRPr lang="de-AT" sz="1200" dirty="0" err="1"/>
          </a:p>
        </p:txBody>
      </p:sp>
      <p:pic>
        <p:nvPicPr>
          <p:cNvPr id="1026" name="Picture 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557213" y="2441240"/>
            <a:ext cx="5410200" cy="3610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6305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dirty="0" err="1"/>
              <a:t>Vrste </a:t>
            </a:r>
            <a:r>
              <a:rPr lang="sl-SI" dirty="0"/>
              <a:t>refleksije </a:t>
            </a:r>
            <a:endParaRPr lang="de-AT" dirty="0"/>
          </a:p>
        </p:txBody>
      </p:sp>
      <p:sp>
        <p:nvSpPr>
          <p:cNvPr id="3" name="Inhaltsplatzhalter 2"/>
          <p:cNvSpPr>
            <a:spLocks noGrp="1"/>
          </p:cNvSpPr>
          <p:nvPr>
            <p:ph idx="1"/>
          </p:nvPr>
        </p:nvSpPr>
        <p:spPr>
          <a:xfrm>
            <a:off x="557998" y="1800000"/>
            <a:ext cx="10574459" cy="4673372"/>
          </a:xfrm>
        </p:spPr>
        <p:txBody>
          <a:bodyPr/>
          <a:lstStyle/>
          <a:p>
            <a:pPr>
              <a:lnSpc>
                <a:spcPct val="107000"/>
              </a:lnSpc>
              <a:spcAft>
                <a:spcPts val="800"/>
              </a:spcAft>
              <a:buFont typeface="Arial" panose="020B0604020202020204" pitchFamily="34" charset="0"/>
              <a:buChar char="•"/>
            </a:pP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Samorefleksija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vključuje preverjanje lastnih misli</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čustev in dejanj</a:t>
            </a:r>
            <a:r>
              <a:rPr lang="sl-SI" sz="2000" kern="100" dirty="0">
                <a:effectLst/>
                <a:latin typeface="Calibri" panose="020F0502020204030204" pitchFamily="34" charset="0"/>
                <a:ea typeface="Calibri" panose="020F0502020204030204" pitchFamily="34" charset="0"/>
                <a:cs typeface="Calibri" panose="020F0502020204030204" pitchFamily="34" charset="0"/>
              </a:rPr>
              <a:t>. To je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ključna sestavina </a:t>
            </a:r>
            <a:r>
              <a:rPr lang="sl-SI" sz="2000" kern="100" dirty="0">
                <a:effectLst/>
                <a:latin typeface="Calibri" panose="020F0502020204030204" pitchFamily="34" charset="0"/>
                <a:ea typeface="Calibri" panose="020F0502020204030204" pitchFamily="34" charset="0"/>
                <a:cs typeface="Calibri" panose="020F0502020204030204" pitchFamily="34" charset="0"/>
              </a:rPr>
              <a:t>osebne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rasti in samozavedanja</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Samorefleksija lahko posameznikom pomaga razumeti njihove prednosti in slabosti</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prepoznati </a:t>
            </a:r>
            <a:r>
              <a:rPr lang="sl-SI" sz="2000" kern="100" dirty="0">
                <a:effectLst/>
                <a:latin typeface="Calibri" panose="020F0502020204030204" pitchFamily="34" charset="0"/>
                <a:ea typeface="Calibri" panose="020F0502020204030204" pitchFamily="34" charset="0"/>
                <a:cs typeface="Calibri" panose="020F0502020204030204" pitchFamily="34" charset="0"/>
              </a:rPr>
              <a:t>osebne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vrednote in prepričanja ter sprejemati premišljene odločitve</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r>
              <a:rPr lang="sl-SI" sz="2000" b="1" kern="100" dirty="0">
                <a:effectLst/>
                <a:latin typeface="Calibri" panose="020F0502020204030204" pitchFamily="34" charset="0"/>
                <a:ea typeface="Calibri" panose="020F0502020204030204" pitchFamily="34" charset="0"/>
                <a:cs typeface="Calibri" panose="020F0502020204030204" pitchFamily="34" charset="0"/>
              </a:rPr>
              <a:t>Kritična refleksija </a:t>
            </a:r>
            <a:r>
              <a:rPr lang="sl-SI" sz="2000" kern="100" dirty="0">
                <a:effectLst/>
                <a:latin typeface="Calibri" panose="020F0502020204030204" pitchFamily="34" charset="0"/>
                <a:ea typeface="Calibri" panose="020F0502020204030204" pitchFamily="34" charset="0"/>
                <a:cs typeface="Calibri" panose="020F0502020204030204" pitchFamily="34" charset="0"/>
              </a:rPr>
              <a:t>presega samopregledovanje in vključuje kritično in objektivno </a:t>
            </a:r>
            <a:r>
              <a:rPr lang="nl-NL" sz="2000" kern="100" dirty="0">
                <a:effectLst/>
                <a:latin typeface="Calibri" panose="020F0502020204030204" pitchFamily="34" charset="0"/>
                <a:ea typeface="Calibri" panose="020F0502020204030204" pitchFamily="34" charset="0"/>
                <a:cs typeface="Calibri" panose="020F0502020204030204" pitchFamily="34" charset="0"/>
              </a:rPr>
              <a:t>analizo </a:t>
            </a:r>
            <a:r>
              <a:rPr lang="sl-SI" sz="2000" kern="100" dirty="0">
                <a:effectLst/>
                <a:latin typeface="Calibri" panose="020F0502020204030204" pitchFamily="34" charset="0"/>
                <a:ea typeface="Calibri" panose="020F0502020204030204" pitchFamily="34" charset="0"/>
                <a:cs typeface="Calibri" panose="020F0502020204030204" pitchFamily="34" charset="0"/>
              </a:rPr>
              <a:t>in vrednotenje izkušenj, idej ali situacij.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Pogosto zahteva preizpraševanje predpostavk</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izpodbijanje obstoječih prepričanj in iskanje </a:t>
            </a:r>
            <a:r>
              <a:rPr lang="sl-SI" sz="2000" kern="100" dirty="0">
                <a:effectLst/>
                <a:latin typeface="Calibri" panose="020F0502020204030204" pitchFamily="34" charset="0"/>
                <a:ea typeface="Calibri" panose="020F0502020204030204" pitchFamily="34" charset="0"/>
                <a:cs typeface="Calibri" panose="020F0502020204030204" pitchFamily="34" charset="0"/>
              </a:rPr>
              <a:t>alternativnih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perspektiv</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l-SI" sz="20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sl-SI" sz="2000" dirty="0"/>
          </a:p>
          <a:p>
            <a:endParaRPr lang="de-AT" dirty="0"/>
          </a:p>
        </p:txBody>
      </p:sp>
      <p:sp>
        <p:nvSpPr>
          <p:cNvPr id="4" name="Ορθογώνιο 3">
            <a:extLst>
              <a:ext uri="{FF2B5EF4-FFF2-40B4-BE49-F238E27FC236}">
                <a16:creationId xmlns:a16="http://schemas.microsoft.com/office/drawing/2014/main" id="{09FC413B-C866-5C6C-A149-E9E91296E12D}"/>
              </a:ext>
            </a:extLst>
          </p:cNvPr>
          <p:cNvSpPr/>
          <p:nvPr/>
        </p:nvSpPr>
        <p:spPr>
          <a:xfrm>
            <a:off x="3418652" y="6566673"/>
            <a:ext cx="8772088" cy="276999"/>
          </a:xfrm>
          <a:prstGeom prst="rect">
            <a:avLst/>
          </a:prstGeom>
        </p:spPr>
        <p:txBody>
          <a:bodyPr wrap="square">
            <a:spAutoFit/>
          </a:bodyPr>
          <a:lstStyle/>
          <a:p>
            <a:pPr algn="r"/>
            <a:r>
              <a:rPr lang="en-US" sz="1200" dirty="0">
                <a:hlinkClick r:id="rId3"/>
              </a:rPr>
              <a:t>Vir </a:t>
            </a:r>
            <a:r>
              <a:rPr lang="en-US" sz="1200" dirty="0"/>
              <a:t>| </a:t>
            </a:r>
            <a:r>
              <a:rPr lang="en-US" sz="1200" dirty="0">
                <a:hlinkClick r:id="rId4"/>
              </a:rPr>
              <a:t>Licenca </a:t>
            </a:r>
            <a:r>
              <a:rPr lang="en-US" sz="1200" dirty="0" err="1">
                <a:hlinkClick r:id="rId4"/>
              </a:rPr>
              <a:t>Pixabay</a:t>
            </a:r>
            <a:endParaRPr lang="en-US" sz="1200" dirty="0"/>
          </a:p>
        </p:txBody>
      </p:sp>
      <p:pic>
        <p:nvPicPr>
          <p:cNvPr id="5" name="Slika 4">
            <a:extLst>
              <a:ext uri="{FF2B5EF4-FFF2-40B4-BE49-F238E27FC236}">
                <a16:creationId xmlns:a16="http://schemas.microsoft.com/office/drawing/2014/main" id="{B1EB097F-F214-3393-1F1F-2B702E6CC957}"/>
              </a:ext>
            </a:extLst>
          </p:cNvPr>
          <p:cNvPicPr>
            <a:picLocks noChangeAspect="1"/>
          </p:cNvPicPr>
          <p:nvPr/>
        </p:nvPicPr>
        <p:blipFill>
          <a:blip r:embed="rId5"/>
          <a:stretch>
            <a:fillRect/>
          </a:stretch>
        </p:blipFill>
        <p:spPr>
          <a:xfrm>
            <a:off x="2842712" y="4284133"/>
            <a:ext cx="6200318" cy="2349339"/>
          </a:xfrm>
          <a:prstGeom prst="rect">
            <a:avLst/>
          </a:prstGeom>
        </p:spPr>
      </p:pic>
    </p:spTree>
    <p:extLst>
      <p:ext uri="{BB962C8B-B14F-4D97-AF65-F5344CB8AC3E}">
        <p14:creationId xmlns:p14="http://schemas.microsoft.com/office/powerpoint/2010/main" val="7416946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dirty="0" err="1"/>
              <a:t>Vrste </a:t>
            </a:r>
            <a:r>
              <a:rPr lang="sl-SI" dirty="0"/>
              <a:t>refleksije </a:t>
            </a:r>
            <a:endParaRPr lang="de-AT" dirty="0"/>
          </a:p>
        </p:txBody>
      </p:sp>
      <p:sp>
        <p:nvSpPr>
          <p:cNvPr id="3" name="Inhaltsplatzhalter 2"/>
          <p:cNvSpPr>
            <a:spLocks noGrp="1"/>
          </p:cNvSpPr>
          <p:nvPr>
            <p:ph idx="1"/>
          </p:nvPr>
        </p:nvSpPr>
        <p:spPr>
          <a:xfrm>
            <a:off x="557998" y="1800000"/>
            <a:ext cx="10574459" cy="4673372"/>
          </a:xfrm>
        </p:spPr>
        <p:txBody>
          <a:bodyPr/>
          <a:lstStyle/>
          <a:p>
            <a:pPr>
              <a:lnSpc>
                <a:spcPct val="107000"/>
              </a:lnSpc>
              <a:spcAft>
                <a:spcPts val="800"/>
              </a:spcAft>
            </a:pP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Etični razmislek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se osredotoča na </a:t>
            </a:r>
            <a:r>
              <a:rPr lang="sl-SI" sz="2000" kern="100" dirty="0">
                <a:effectLst/>
                <a:latin typeface="Calibri" panose="020F0502020204030204" pitchFamily="34" charset="0"/>
                <a:ea typeface="Calibri" panose="020F0502020204030204" pitchFamily="34" charset="0"/>
                <a:cs typeface="Calibri" panose="020F0502020204030204" pitchFamily="34" charset="0"/>
              </a:rPr>
              <a:t>moralne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in etične dileme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Vključuje razmislek o etičnih posledicah lastnih dejanj</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odločitev ali prepričanj ter njihovo uskladitev z </a:t>
            </a:r>
            <a:r>
              <a:rPr lang="sl-SI" sz="2000" kern="100" dirty="0">
                <a:effectLst/>
                <a:latin typeface="Calibri" panose="020F0502020204030204" pitchFamily="34" charset="0"/>
                <a:ea typeface="Calibri" panose="020F0502020204030204" pitchFamily="34" charset="0"/>
                <a:cs typeface="Calibri" panose="020F0502020204030204" pitchFamily="34" charset="0"/>
              </a:rPr>
              <a:t>osebnimi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ali družbenimi vrednotami</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p>
          <a:p>
            <a:pPr>
              <a:lnSpc>
                <a:spcPct val="107000"/>
              </a:lnSpc>
              <a:spcAft>
                <a:spcPts val="800"/>
              </a:spcAft>
            </a:pPr>
            <a:r>
              <a:rPr lang="sl-SI" sz="2000" b="1" dirty="0" err="1">
                <a:effectLst/>
                <a:latin typeface="Calibri" panose="020F0502020204030204" pitchFamily="34" charset="0"/>
                <a:ea typeface="Calibri" panose="020F0502020204030204" pitchFamily="34" charset="0"/>
              </a:rPr>
              <a:t>Kulturna refleksija </a:t>
            </a:r>
            <a:r>
              <a:rPr lang="sl-SI" sz="2000" dirty="0" err="1">
                <a:effectLst/>
                <a:latin typeface="Calibri" panose="020F0502020204030204" pitchFamily="34" charset="0"/>
                <a:ea typeface="Calibri" panose="020F0502020204030204" pitchFamily="34" charset="0"/>
              </a:rPr>
              <a:t>vključuje raziskovanje in razumevanje lastne kulturne identitete</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predsodkov in tega, </a:t>
            </a:r>
            <a:r>
              <a:rPr lang="sl-SI" sz="2000" dirty="0">
                <a:effectLst/>
                <a:latin typeface="Calibri" panose="020F0502020204030204" pitchFamily="34" charset="0"/>
                <a:ea typeface="Calibri" panose="020F0502020204030204" pitchFamily="34" charset="0"/>
              </a:rPr>
              <a:t>kako </a:t>
            </a:r>
            <a:r>
              <a:rPr lang="sl-SI" sz="2000" dirty="0" err="1">
                <a:effectLst/>
                <a:latin typeface="Calibri" panose="020F0502020204030204" pitchFamily="34" charset="0"/>
                <a:ea typeface="Calibri" panose="020F0502020204030204" pitchFamily="34" charset="0"/>
              </a:rPr>
              <a:t>kultura vpliva na posameznikove poglede in vedenje</a:t>
            </a:r>
            <a:r>
              <a:rPr lang="sl-SI" sz="2000" dirty="0">
                <a:effectLst/>
                <a:latin typeface="Calibri" panose="020F0502020204030204" pitchFamily="34" charset="0"/>
                <a:ea typeface="Calibri" panose="020F0502020204030204" pitchFamily="34" charset="0"/>
              </a:rPr>
              <a:t>. To je </a:t>
            </a:r>
            <a:r>
              <a:rPr lang="sl-SI" sz="2000" dirty="0" err="1">
                <a:effectLst/>
                <a:latin typeface="Calibri" panose="020F0502020204030204" pitchFamily="34" charset="0"/>
                <a:ea typeface="Calibri" panose="020F0502020204030204" pitchFamily="34" charset="0"/>
              </a:rPr>
              <a:t>lahko dragoceno orodje za spodbujanje kulturne ozaveščenosti in občutljivosti</a:t>
            </a:r>
            <a:r>
              <a:rPr lang="sl-SI" sz="2000" dirty="0">
                <a:effectLst/>
                <a:latin typeface="Calibri" panose="020F0502020204030204" pitchFamily="34" charset="0"/>
                <a:ea typeface="Calibri" panose="020F0502020204030204" pitchFamily="34" charset="0"/>
              </a:rPr>
              <a:t>.</a:t>
            </a:r>
            <a:endParaRPr lang="sl-SI"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Izkustvena refleksija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temelji </a:t>
            </a:r>
            <a:r>
              <a:rPr lang="sl-SI" sz="2000" kern="100" dirty="0">
                <a:effectLst/>
                <a:latin typeface="Calibri" panose="020F0502020204030204" pitchFamily="34" charset="0"/>
                <a:ea typeface="Calibri" panose="020F0502020204030204" pitchFamily="34" charset="0"/>
                <a:cs typeface="Calibri" panose="020F0502020204030204" pitchFamily="34" charset="0"/>
              </a:rPr>
              <a:t>na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učenju iz neposrednih izkušenj</a:t>
            </a:r>
            <a:r>
              <a:rPr lang="sl-SI" sz="2000" kern="100" dirty="0">
                <a:effectLst/>
                <a:latin typeface="Calibri" panose="020F0502020204030204" pitchFamily="34" charset="0"/>
                <a:ea typeface="Calibri" panose="020F0502020204030204" pitchFamily="34" charset="0"/>
                <a:cs typeface="Calibri" panose="020F0502020204030204" pitchFamily="34" charset="0"/>
              </a:rPr>
              <a:t>. Vključuje </a:t>
            </a:r>
            <a:r>
              <a:rPr lang="nl-NL" sz="2000" kern="100" dirty="0">
                <a:effectLst/>
                <a:latin typeface="Calibri" panose="020F0502020204030204" pitchFamily="34" charset="0"/>
                <a:ea typeface="Calibri" panose="020F0502020204030204" pitchFamily="34" charset="0"/>
                <a:cs typeface="Calibri" panose="020F0502020204030204" pitchFamily="34" charset="0"/>
              </a:rPr>
              <a:t>analizo </a:t>
            </a:r>
            <a:r>
              <a:rPr lang="sl-SI" sz="2000" kern="100" dirty="0">
                <a:effectLst/>
                <a:latin typeface="Calibri" panose="020F0502020204030204" pitchFamily="34" charset="0"/>
                <a:ea typeface="Calibri" panose="020F0502020204030204" pitchFamily="34" charset="0"/>
                <a:cs typeface="Calibri" panose="020F0502020204030204" pitchFamily="34" charset="0"/>
              </a:rPr>
              <a:t>tega, kaj smo se naučili, kako smo se naučili in kako lahko pridobljeno znanje uporabimo v prihodnosti.</a:t>
            </a:r>
            <a:endParaRPr lang="sl-SI"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l-SI" sz="2000" b="1" kern="100" dirty="0">
                <a:effectLst/>
                <a:latin typeface="Calibri" panose="020F0502020204030204" pitchFamily="34" charset="0"/>
                <a:ea typeface="Calibri" panose="020F0502020204030204" pitchFamily="34" charset="0"/>
                <a:cs typeface="Calibri" panose="020F0502020204030204" pitchFamily="34" charset="0"/>
              </a:rPr>
              <a:t>Skupinska refleksija </a:t>
            </a:r>
            <a:r>
              <a:rPr lang="sl-SI" sz="2000" kern="100" dirty="0">
                <a:effectLst/>
                <a:latin typeface="Calibri" panose="020F0502020204030204" pitchFamily="34" charset="0"/>
                <a:ea typeface="Calibri" panose="020F0502020204030204" pitchFamily="34" charset="0"/>
                <a:cs typeface="Calibri" panose="020F0502020204030204" pitchFamily="34" charset="0"/>
              </a:rPr>
              <a:t>se pojavi, ko skupina ali skupina ljudi skupaj </a:t>
            </a:r>
            <a:r>
              <a:rPr lang="nl-NL" sz="2000" kern="100" dirty="0">
                <a:effectLst/>
                <a:latin typeface="Calibri" panose="020F0502020204030204" pitchFamily="34" charset="0"/>
                <a:ea typeface="Calibri" panose="020F0502020204030204" pitchFamily="34" charset="0"/>
                <a:cs typeface="Calibri" panose="020F0502020204030204" pitchFamily="34" charset="0"/>
              </a:rPr>
              <a:t>analizira </a:t>
            </a:r>
            <a:r>
              <a:rPr lang="sl-SI" sz="2000" kern="100" dirty="0">
                <a:effectLst/>
                <a:latin typeface="Calibri" panose="020F0502020204030204" pitchFamily="34" charset="0"/>
                <a:ea typeface="Calibri" panose="020F0502020204030204" pitchFamily="34" charset="0"/>
                <a:cs typeface="Calibri" panose="020F0502020204030204" pitchFamily="34" charset="0"/>
              </a:rPr>
              <a:t>svoje izkušnje ali rezultate projekta ali naloge. To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lahko vodi </a:t>
            </a:r>
            <a:r>
              <a:rPr lang="sl-SI" sz="2000" kern="100" dirty="0">
                <a:effectLst/>
                <a:latin typeface="Calibri" panose="020F0502020204030204" pitchFamily="34" charset="0"/>
                <a:ea typeface="Calibri" panose="020F0502020204030204" pitchFamily="34" charset="0"/>
                <a:cs typeface="Calibri" panose="020F0502020204030204" pitchFamily="34" charset="0"/>
              </a:rPr>
              <a:t>k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boljšemu skupinskemu delu</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boljšemu odločanju in boljšemu </a:t>
            </a:r>
            <a:r>
              <a:rPr lang="sl-SI" sz="2000" kern="100" dirty="0">
                <a:effectLst/>
                <a:latin typeface="Calibri" panose="020F0502020204030204" pitchFamily="34" charset="0"/>
                <a:ea typeface="Calibri" panose="020F0502020204030204" pitchFamily="34" charset="0"/>
                <a:cs typeface="Calibri" panose="020F0502020204030204" pitchFamily="34" charset="0"/>
              </a:rPr>
              <a:t>reševanju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problemov</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sl-SI" sz="20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pPr>
            <a:endParaRPr lang="sl-SI" sz="2000" dirty="0"/>
          </a:p>
          <a:p>
            <a:endParaRPr lang="de-AT" dirty="0"/>
          </a:p>
        </p:txBody>
      </p:sp>
    </p:spTree>
    <p:extLst>
      <p:ext uri="{BB962C8B-B14F-4D97-AF65-F5344CB8AC3E}">
        <p14:creationId xmlns:p14="http://schemas.microsoft.com/office/powerpoint/2010/main" val="1272937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err="1"/>
              <a:t>Vrste </a:t>
            </a:r>
            <a:r>
              <a:rPr lang="sl-SI" dirty="0"/>
              <a:t>refleksije </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449943" y="1718146"/>
            <a:ext cx="5994399" cy="4522998"/>
          </a:xfrm>
        </p:spPr>
        <p:txBody>
          <a:bodyPr>
            <a:normAutofit fontScale="92500" lnSpcReduction="10000"/>
          </a:bodyPr>
          <a:lstStyle/>
          <a:p>
            <a:pPr>
              <a:lnSpc>
                <a:spcPct val="120000"/>
              </a:lnSpc>
            </a:pPr>
            <a:r>
              <a:rPr lang="sl-SI" sz="2000" b="1" dirty="0" err="1">
                <a:effectLst/>
                <a:latin typeface="Calibri" panose="020F0502020204030204" pitchFamily="34" charset="0"/>
                <a:ea typeface="Calibri" panose="020F0502020204030204" pitchFamily="34" charset="0"/>
              </a:rPr>
              <a:t>Metakognicija </a:t>
            </a:r>
            <a:r>
              <a:rPr lang="sl-SI" sz="2000" dirty="0">
                <a:effectLst/>
                <a:latin typeface="Calibri" panose="020F0502020204030204" pitchFamily="34" charset="0"/>
                <a:ea typeface="Calibri" panose="020F0502020204030204" pitchFamily="34" charset="0"/>
              </a:rPr>
              <a:t>je oblika </a:t>
            </a:r>
            <a:r>
              <a:rPr lang="sl-SI" sz="2000" dirty="0" err="1">
                <a:effectLst/>
                <a:latin typeface="Calibri" panose="020F0502020204030204" pitchFamily="34" charset="0"/>
                <a:ea typeface="Calibri" panose="020F0502020204030204" pitchFamily="34" charset="0"/>
              </a:rPr>
              <a:t>refleksije višjega reda, ki vključuje razmišljanje o lastnih miselnih procesih</a:t>
            </a:r>
            <a:r>
              <a:rPr lang="sl-SI" sz="2000" dirty="0">
                <a:effectLst/>
                <a:latin typeface="Calibri" panose="020F0502020204030204" pitchFamily="34" charset="0"/>
                <a:ea typeface="Calibri" panose="020F0502020204030204" pitchFamily="34" charset="0"/>
              </a:rPr>
              <a:t>. </a:t>
            </a:r>
            <a:r>
              <a:rPr lang="sl-SI" sz="2000" dirty="0" err="1">
                <a:effectLst/>
                <a:latin typeface="Calibri" panose="020F0502020204030204" pitchFamily="34" charset="0"/>
                <a:ea typeface="Calibri" panose="020F0502020204030204" pitchFamily="34" charset="0"/>
              </a:rPr>
              <a:t>Pomaga posameznikom, da se </a:t>
            </a:r>
            <a:r>
              <a:rPr lang="sl-SI" sz="2000" dirty="0">
                <a:effectLst/>
                <a:latin typeface="Calibri" panose="020F0502020204030204" pitchFamily="34" charset="0"/>
                <a:ea typeface="Calibri" panose="020F0502020204030204" pitchFamily="34" charset="0"/>
              </a:rPr>
              <a:t>bolje </a:t>
            </a:r>
            <a:r>
              <a:rPr lang="sl-SI" sz="2000" dirty="0" err="1">
                <a:effectLst/>
                <a:latin typeface="Calibri" panose="020F0502020204030204" pitchFamily="34" charset="0"/>
                <a:ea typeface="Calibri" panose="020F0502020204030204" pitchFamily="34" charset="0"/>
              </a:rPr>
              <a:t>zavedajo svojih kognitivnih prednosti in slabosti, </a:t>
            </a:r>
            <a:r>
              <a:rPr lang="sl-SI" sz="2000" dirty="0">
                <a:effectLst/>
                <a:latin typeface="Calibri" panose="020F0502020204030204" pitchFamily="34" charset="0"/>
                <a:ea typeface="Calibri" panose="020F0502020204030204" pitchFamily="34" charset="0"/>
              </a:rPr>
              <a:t>kar </a:t>
            </a:r>
            <a:r>
              <a:rPr lang="sl-SI" sz="2000" dirty="0" err="1">
                <a:effectLst/>
                <a:latin typeface="Calibri" panose="020F0502020204030204" pitchFamily="34" charset="0"/>
                <a:ea typeface="Calibri" panose="020F0502020204030204" pitchFamily="34" charset="0"/>
              </a:rPr>
              <a:t>vodi </a:t>
            </a:r>
            <a:r>
              <a:rPr lang="sl-SI" sz="2000" dirty="0">
                <a:effectLst/>
                <a:latin typeface="Calibri" panose="020F0502020204030204" pitchFamily="34" charset="0"/>
                <a:ea typeface="Calibri" panose="020F0502020204030204" pitchFamily="34" charset="0"/>
              </a:rPr>
              <a:t>k </a:t>
            </a:r>
            <a:r>
              <a:rPr lang="sl-SI" sz="2000" dirty="0" err="1">
                <a:effectLst/>
                <a:latin typeface="Calibri" panose="020F0502020204030204" pitchFamily="34" charset="0"/>
                <a:ea typeface="Calibri" panose="020F0502020204030204" pitchFamily="34" charset="0"/>
              </a:rPr>
              <a:t>izboljšanju učnih spretnosti in spretnosti </a:t>
            </a:r>
            <a:r>
              <a:rPr lang="sl-SI" sz="2000" dirty="0">
                <a:effectLst/>
                <a:latin typeface="Calibri" panose="020F0502020204030204" pitchFamily="34" charset="0"/>
                <a:ea typeface="Calibri" panose="020F0502020204030204" pitchFamily="34" charset="0"/>
              </a:rPr>
              <a:t>reševanja </a:t>
            </a:r>
            <a:r>
              <a:rPr lang="sl-SI" sz="2000" dirty="0" err="1">
                <a:effectLst/>
                <a:latin typeface="Calibri" panose="020F0502020204030204" pitchFamily="34" charset="0"/>
                <a:ea typeface="Calibri" panose="020F0502020204030204" pitchFamily="34" charset="0"/>
              </a:rPr>
              <a:t>problemov</a:t>
            </a:r>
            <a:r>
              <a:rPr lang="sl-SI" sz="2000" dirty="0">
                <a:effectLst/>
                <a:latin typeface="Calibri" panose="020F0502020204030204" pitchFamily="34" charset="0"/>
                <a:ea typeface="Calibri" panose="020F0502020204030204" pitchFamily="34" charset="0"/>
              </a:rPr>
              <a:t>.</a:t>
            </a:r>
          </a:p>
          <a:p>
            <a:pPr marL="0" indent="0">
              <a:lnSpc>
                <a:spcPct val="107000"/>
              </a:lnSpc>
              <a:spcAft>
                <a:spcPts val="800"/>
              </a:spcAft>
              <a:buNone/>
            </a:pPr>
            <a:endParaRPr lang="sl-SI" sz="20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sl-SI" sz="2000" kern="100" dirty="0" err="1">
                <a:effectLst/>
                <a:latin typeface="Calibri" panose="020F0502020204030204" pitchFamily="34" charset="0"/>
                <a:ea typeface="Calibri" panose="020F0502020204030204" pitchFamily="34" charset="0"/>
                <a:cs typeface="Calibri" panose="020F0502020204030204" pitchFamily="34" charset="0"/>
              </a:rPr>
              <a:t>Te </a:t>
            </a: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vrste refleksije se </a:t>
            </a:r>
            <a:r>
              <a:rPr lang="sl-SI" sz="2000" b="1" kern="100" dirty="0">
                <a:effectLst/>
                <a:latin typeface="Calibri" panose="020F0502020204030204" pitchFamily="34" charset="0"/>
                <a:ea typeface="Calibri" panose="020F0502020204030204" pitchFamily="34" charset="0"/>
                <a:cs typeface="Calibri" panose="020F0502020204030204" pitchFamily="34" charset="0"/>
              </a:rPr>
              <a:t>med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seboj </a:t>
            </a:r>
            <a:r>
              <a:rPr lang="sl-SI" sz="2000" kern="100" dirty="0">
                <a:effectLst/>
                <a:latin typeface="Calibri" panose="020F0502020204030204" pitchFamily="34" charset="0"/>
                <a:ea typeface="Calibri" panose="020F0502020204030204" pitchFamily="34" charset="0"/>
                <a:cs typeface="Calibri" panose="020F0502020204030204" pitchFamily="34" charset="0"/>
              </a:rPr>
              <a:t>ne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izključujejo in posamezniki pogosto </a:t>
            </a:r>
            <a:r>
              <a:rPr lang="sl-SI" sz="2000" kern="100" dirty="0">
                <a:effectLst/>
                <a:latin typeface="Calibri" panose="020F0502020204030204" pitchFamily="34" charset="0"/>
                <a:ea typeface="Calibri" panose="020F0502020204030204" pitchFamily="34" charset="0"/>
                <a:cs typeface="Calibri" panose="020F0502020204030204" pitchFamily="34" charset="0"/>
              </a:rPr>
              <a:t>izvajajo več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oblik refleksije, </a:t>
            </a:r>
            <a:r>
              <a:rPr lang="sl-SI" sz="2000" kern="100" dirty="0">
                <a:effectLst/>
                <a:latin typeface="Calibri" panose="020F0502020204030204" pitchFamily="34" charset="0"/>
                <a:ea typeface="Calibri" panose="020F0502020204030204" pitchFamily="34" charset="0"/>
                <a:cs typeface="Calibri" panose="020F0502020204030204" pitchFamily="34" charset="0"/>
              </a:rPr>
              <a:t>odvisno</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 od situacije in njihovega namena</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p>
          <a:p>
            <a:pPr marL="0" indent="0">
              <a:lnSpc>
                <a:spcPct val="107000"/>
              </a:lnSpc>
              <a:spcAft>
                <a:spcPts val="800"/>
              </a:spcAft>
              <a:buNone/>
            </a:pPr>
            <a:r>
              <a:rPr lang="sl-SI" sz="2000" kern="100" dirty="0" err="1">
                <a:effectLst/>
                <a:latin typeface="Calibri" panose="020F0502020204030204" pitchFamily="34" charset="0"/>
                <a:ea typeface="Calibri" panose="020F0502020204030204" pitchFamily="34" charset="0"/>
                <a:cs typeface="Calibri" panose="020F0502020204030204" pitchFamily="34" charset="0"/>
              </a:rPr>
              <a:t>Refleksija </a:t>
            </a:r>
            <a:r>
              <a:rPr lang="sl-SI" sz="2000" kern="100" dirty="0">
                <a:effectLst/>
                <a:latin typeface="Calibri" panose="020F0502020204030204" pitchFamily="34" charset="0"/>
                <a:ea typeface="Calibri" panose="020F0502020204030204" pitchFamily="34" charset="0"/>
                <a:cs typeface="Calibri" panose="020F0502020204030204" pitchFamily="34" charset="0"/>
              </a:rPr>
              <a:t>je </a:t>
            </a: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dragoceno orodje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za </a:t>
            </a:r>
            <a:r>
              <a:rPr lang="sl-SI" sz="2000" kern="100" dirty="0">
                <a:effectLst/>
                <a:latin typeface="Calibri" panose="020F0502020204030204" pitchFamily="34" charset="0"/>
                <a:ea typeface="Calibri" panose="020F0502020204030204" pitchFamily="34" charset="0"/>
                <a:cs typeface="Calibri" panose="020F0502020204030204" pitchFamily="34" charset="0"/>
              </a:rPr>
              <a:t>osebni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in poklicni razvoj, </a:t>
            </a:r>
            <a:r>
              <a:rPr lang="sl-SI" sz="2000" kern="100" dirty="0">
                <a:effectLst/>
                <a:latin typeface="Calibri" panose="020F0502020204030204" pitchFamily="34" charset="0"/>
                <a:ea typeface="Calibri" panose="020F0502020204030204" pitchFamily="34" charset="0"/>
                <a:cs typeface="Calibri" panose="020F0502020204030204" pitchFamily="34" charset="0"/>
              </a:rPr>
              <a:t>saj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spodbuja introspekcijo</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kritično razmišljanje in nenehno učenje</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buNone/>
            </a:pPr>
            <a:endParaRPr lang="en-GB" sz="2000" b="0" i="0" dirty="0">
              <a:solidFill>
                <a:srgbClr val="333333"/>
              </a:solidFill>
              <a:effectLst/>
            </a:endParaRPr>
          </a:p>
        </p:txBody>
      </p:sp>
      <p:sp>
        <p:nvSpPr>
          <p:cNvPr id="11" name="Ορθογώνιο 1">
            <a:extLst>
              <a:ext uri="{FF2B5EF4-FFF2-40B4-BE49-F238E27FC236}">
                <a16:creationId xmlns:a16="http://schemas.microsoft.com/office/drawing/2014/main" id="{E314B2E6-0586-408E-8D1A-41287EF3B8C4}"/>
              </a:ext>
            </a:extLst>
          </p:cNvPr>
          <p:cNvSpPr/>
          <p:nvPr/>
        </p:nvSpPr>
        <p:spPr>
          <a:xfrm>
            <a:off x="3418652" y="6566673"/>
            <a:ext cx="8772088" cy="276999"/>
          </a:xfrm>
          <a:prstGeom prst="rect">
            <a:avLst/>
          </a:prstGeom>
        </p:spPr>
        <p:txBody>
          <a:bodyPr wrap="square">
            <a:spAutoFit/>
          </a:bodyPr>
          <a:lstStyle/>
          <a:p>
            <a:pPr algn="r"/>
            <a:r>
              <a:rPr lang="en-US" sz="1200" dirty="0">
                <a:hlinkClick r:id="rId3"/>
              </a:rPr>
              <a:t>Vir </a:t>
            </a:r>
            <a:r>
              <a:rPr lang="en-US" sz="1200" dirty="0"/>
              <a:t>| </a:t>
            </a:r>
            <a:r>
              <a:rPr lang="en-US" sz="1200" dirty="0">
                <a:hlinkClick r:id="rId4"/>
              </a:rPr>
              <a:t>Licenca </a:t>
            </a:r>
            <a:r>
              <a:rPr lang="en-US" sz="1200" dirty="0" err="1">
                <a:hlinkClick r:id="rId4"/>
              </a:rPr>
              <a:t>Pixabay</a:t>
            </a:r>
            <a:endParaRPr lang="en-US" sz="1200" dirty="0"/>
          </a:p>
        </p:txBody>
      </p:sp>
      <p:pic>
        <p:nvPicPr>
          <p:cNvPr id="7" name="Slika 6">
            <a:extLst>
              <a:ext uri="{FF2B5EF4-FFF2-40B4-BE49-F238E27FC236}">
                <a16:creationId xmlns:a16="http://schemas.microsoft.com/office/drawing/2014/main" id="{03890856-CCE6-5AB5-CFF5-BC62799C8E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939" y="1906831"/>
            <a:ext cx="4865118" cy="3439096"/>
          </a:xfrm>
          <a:prstGeom prst="rect">
            <a:avLst/>
          </a:prstGeom>
        </p:spPr>
      </p:pic>
    </p:spTree>
    <p:extLst>
      <p:ext uri="{BB962C8B-B14F-4D97-AF65-F5344CB8AC3E}">
        <p14:creationId xmlns:p14="http://schemas.microsoft.com/office/powerpoint/2010/main" val="1444560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21EC9DE-73E1-4AF4-ADA5-8D9F5708A96C}"/>
              </a:ext>
            </a:extLst>
          </p:cNvPr>
          <p:cNvSpPr>
            <a:spLocks noGrp="1"/>
          </p:cNvSpPr>
          <p:nvPr>
            <p:ph type="title"/>
          </p:nvPr>
        </p:nvSpPr>
        <p:spPr/>
        <p:txBody>
          <a:bodyPr/>
          <a:lstStyle/>
          <a:p>
            <a:r>
              <a:rPr lang="en-US" dirty="0" err="1"/>
              <a:t>Povzemanje v </a:t>
            </a:r>
            <a:r>
              <a:rPr lang="en-US" dirty="0"/>
              <a:t>procesu refleksije </a:t>
            </a:r>
            <a:endParaRPr lang="sl-SI" dirty="0"/>
          </a:p>
        </p:txBody>
      </p:sp>
      <p:sp>
        <p:nvSpPr>
          <p:cNvPr id="3" name="Označba mesta vsebine 2">
            <a:extLst>
              <a:ext uri="{FF2B5EF4-FFF2-40B4-BE49-F238E27FC236}">
                <a16:creationId xmlns:a16="http://schemas.microsoft.com/office/drawing/2014/main" id="{605DFC5C-CE38-A427-B87A-9E50083076E4}"/>
              </a:ext>
            </a:extLst>
          </p:cNvPr>
          <p:cNvSpPr>
            <a:spLocks noGrp="1"/>
          </p:cNvSpPr>
          <p:nvPr>
            <p:ph idx="1"/>
          </p:nvPr>
        </p:nvSpPr>
        <p:spPr/>
        <p:txBody>
          <a:bodyPr/>
          <a:lstStyle/>
          <a:p>
            <a:r>
              <a:rPr lang="en-US" dirty="0"/>
              <a:t>Spretnosti razmišljanja imajo pomembno vlogo v procesu </a:t>
            </a:r>
            <a:r>
              <a:rPr lang="en-US" dirty="0" err="1"/>
              <a:t>povzemanja v </a:t>
            </a:r>
            <a:r>
              <a:rPr lang="en-US" dirty="0"/>
              <a:t>naslednjih zaporednih korakih: </a:t>
            </a:r>
          </a:p>
          <a:p>
            <a:r>
              <a:rPr lang="en-US" b="1" dirty="0"/>
              <a:t>Razumevanje gradiva</a:t>
            </a:r>
            <a:r>
              <a:rPr lang="en-US" dirty="0"/>
              <a:t>: Preden lahko pripravite učinkovit povzetek, morate temeljito razumeti gradivo. Refleksivne spretnosti vključujejo sposobnost kritične </a:t>
            </a:r>
            <a:r>
              <a:rPr lang="en-US" dirty="0" err="1"/>
              <a:t>analize </a:t>
            </a:r>
            <a:r>
              <a:rPr lang="en-US" dirty="0"/>
              <a:t>in razumevanja informacij, predstavljenih v izvornem gradivu.</a:t>
            </a:r>
          </a:p>
          <a:p>
            <a:endParaRPr lang="sl-SI" dirty="0"/>
          </a:p>
        </p:txBody>
      </p:sp>
      <p:sp>
        <p:nvSpPr>
          <p:cNvPr id="8" name="Ορθογώνιο 1">
            <a:extLst>
              <a:ext uri="{FF2B5EF4-FFF2-40B4-BE49-F238E27FC236}">
                <a16:creationId xmlns:a16="http://schemas.microsoft.com/office/drawing/2014/main" id="{310172F0-3E14-4921-B91C-8CC4B460BB7F}"/>
              </a:ext>
            </a:extLst>
          </p:cNvPr>
          <p:cNvSpPr/>
          <p:nvPr/>
        </p:nvSpPr>
        <p:spPr>
          <a:xfrm>
            <a:off x="3418652" y="6566673"/>
            <a:ext cx="8772088" cy="276999"/>
          </a:xfrm>
          <a:prstGeom prst="rect">
            <a:avLst/>
          </a:prstGeom>
        </p:spPr>
        <p:txBody>
          <a:bodyPr wrap="square">
            <a:spAutoFit/>
          </a:bodyPr>
          <a:lstStyle/>
          <a:p>
            <a:pPr algn="r"/>
            <a:r>
              <a:rPr lang="en-US" sz="1200" dirty="0">
                <a:hlinkClick r:id="rId3"/>
              </a:rPr>
              <a:t>Vir </a:t>
            </a:r>
            <a:r>
              <a:rPr lang="en-US" sz="1200" dirty="0"/>
              <a:t>| </a:t>
            </a:r>
            <a:r>
              <a:rPr lang="en-US" sz="1200" dirty="0">
                <a:hlinkClick r:id="rId4"/>
              </a:rPr>
              <a:t>Licenca </a:t>
            </a:r>
            <a:r>
              <a:rPr lang="en-US" sz="1200" dirty="0" err="1">
                <a:hlinkClick r:id="rId4"/>
              </a:rPr>
              <a:t>Pixabay</a:t>
            </a:r>
            <a:endParaRPr lang="en-US" sz="1200" dirty="0"/>
          </a:p>
        </p:txBody>
      </p:sp>
      <p:pic>
        <p:nvPicPr>
          <p:cNvPr id="5" name="Εικόνα 6" descr="Εικόνα που περιέχει ρουχισμός, άτομο, ανθρώπινο πρόσωπο, γυναίκα&#10;&#10;Περιγραφή που δημιουργήθηκε αυτόματα">
            <a:extLst>
              <a:ext uri="{FF2B5EF4-FFF2-40B4-BE49-F238E27FC236}">
                <a16:creationId xmlns:a16="http://schemas.microsoft.com/office/drawing/2014/main" id="{7EE282DE-5342-F76E-A5C6-2C293D5F5F89}"/>
              </a:ext>
            </a:extLst>
          </p:cNvPr>
          <p:cNvPicPr>
            <a:picLocks noChangeAspect="1"/>
          </p:cNvPicPr>
          <p:nvPr/>
        </p:nvPicPr>
        <p:blipFill rotWithShape="1">
          <a:blip r:embed="rId5">
            <a:extLst>
              <a:ext uri="{28A0092B-C50C-407E-A947-70E740481C1C}">
                <a14:useLocalDpi xmlns:a14="http://schemas.microsoft.com/office/drawing/2010/main" val="0"/>
              </a:ext>
            </a:extLst>
          </a:blip>
          <a:srcRect l="27575" t="22857" r="35191"/>
          <a:stretch/>
        </p:blipFill>
        <p:spPr>
          <a:xfrm>
            <a:off x="7785921" y="1113050"/>
            <a:ext cx="3831771" cy="5290457"/>
          </a:xfrm>
          <a:prstGeom prst="rect">
            <a:avLst/>
          </a:prstGeom>
        </p:spPr>
      </p:pic>
    </p:spTree>
    <p:extLst>
      <p:ext uri="{BB962C8B-B14F-4D97-AF65-F5344CB8AC3E}">
        <p14:creationId xmlns:p14="http://schemas.microsoft.com/office/powerpoint/2010/main" val="12130068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4911A24-06BA-FFB3-14A3-130774259E6F}"/>
              </a:ext>
            </a:extLst>
          </p:cNvPr>
          <p:cNvSpPr>
            <a:spLocks noGrp="1"/>
          </p:cNvSpPr>
          <p:nvPr>
            <p:ph type="title"/>
          </p:nvPr>
        </p:nvSpPr>
        <p:spPr/>
        <p:txBody>
          <a:bodyPr/>
          <a:lstStyle/>
          <a:p>
            <a:r>
              <a:rPr lang="en-US" dirty="0" err="1"/>
              <a:t>Povzemanje v </a:t>
            </a:r>
            <a:r>
              <a:rPr lang="en-US" dirty="0"/>
              <a:t>procesu refleksije </a:t>
            </a:r>
            <a:endParaRPr lang="sl-SI" dirty="0"/>
          </a:p>
        </p:txBody>
      </p:sp>
      <p:sp>
        <p:nvSpPr>
          <p:cNvPr id="3" name="Označba mesta vsebine 2">
            <a:extLst>
              <a:ext uri="{FF2B5EF4-FFF2-40B4-BE49-F238E27FC236}">
                <a16:creationId xmlns:a16="http://schemas.microsoft.com/office/drawing/2014/main" id="{753BF7DE-7DAF-33BD-1581-3D2E1918C85C}"/>
              </a:ext>
            </a:extLst>
          </p:cNvPr>
          <p:cNvSpPr>
            <a:spLocks noGrp="1"/>
          </p:cNvSpPr>
          <p:nvPr>
            <p:ph sz="half" idx="1"/>
          </p:nvPr>
        </p:nvSpPr>
        <p:spPr>
          <a:xfrm>
            <a:off x="557999" y="1800000"/>
            <a:ext cx="7707460" cy="4893408"/>
          </a:xfrm>
        </p:spPr>
        <p:txBody>
          <a:bodyPr/>
          <a:lstStyle/>
          <a:p>
            <a:pPr marL="571500" marR="0" lvl="0" indent="-342900" algn="l" defTabSz="914400" rtl="0" eaLnBrk="1" fontAlgn="auto" latinLnBrk="0" hangingPunct="1">
              <a:lnSpc>
                <a:spcPct val="107000"/>
              </a:lnSpc>
              <a:spcBef>
                <a:spcPts val="600"/>
              </a:spcBef>
              <a:spcAft>
                <a:spcPts val="600"/>
              </a:spcAft>
              <a:buClr>
                <a:srgbClr val="95C11F"/>
              </a:buClr>
              <a:buSzTx/>
              <a:tabLst/>
              <a:defRPr/>
            </a:pPr>
            <a:r>
              <a:rPr kumimoji="0" lang="sl-SI"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Opredelitev ključnih točk</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Vključevanje v vsebino: sposobnost refleksije vam pomaga prepoznati glavne ideje, ključne argumente in pomembne </a:t>
            </a:r>
            <a:r>
              <a:rPr lang="sl-SI" sz="2000" kern="100" dirty="0" err="1">
                <a:solidFill>
                  <a:prstClr val="black"/>
                </a:solidFill>
                <a:latin typeface="Calibri" panose="020F0502020204030204" pitchFamily="34" charset="0"/>
                <a:cs typeface="Calibri" panose="020F0502020204030204" pitchFamily="34" charset="0"/>
              </a:rPr>
              <a:t>podrobnosti v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vsebini. To razločevanje je ključnega pomena za oblikovanje smiselnega povzetka.</a:t>
            </a:r>
            <a:endPar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571500" marR="0" lvl="0" indent="-342900" algn="l" defTabSz="914400" rtl="0" eaLnBrk="1" fontAlgn="auto" latinLnBrk="0" hangingPunct="1">
              <a:lnSpc>
                <a:spcPct val="107000"/>
              </a:lnSpc>
              <a:spcBef>
                <a:spcPts val="600"/>
              </a:spcBef>
              <a:spcAft>
                <a:spcPts val="600"/>
              </a:spcAft>
              <a:buClr>
                <a:srgbClr val="95C11F"/>
              </a:buClr>
              <a:buSzTx/>
              <a:tabLst/>
              <a:defRPr/>
            </a:pPr>
            <a:r>
              <a:rPr kumimoji="0" lang="sl-SI"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Ocenjevanje ustreznosti</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Vključevanje v besedilo: Refleksivno razmišljanje vam omogoča, da ocenite pomembnost in ustreznost različnih elementov v besedilu.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Določite lahko, katere informacije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je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treba vključiti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povzetek in katere lahko izpustite</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sl-SI"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Tree>
    <p:extLst>
      <p:ext uri="{BB962C8B-B14F-4D97-AF65-F5344CB8AC3E}">
        <p14:creationId xmlns:p14="http://schemas.microsoft.com/office/powerpoint/2010/main" val="1255586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4A136FFB-580F-2CEF-EB31-329B8282945E}"/>
              </a:ext>
            </a:extLst>
          </p:cNvPr>
          <p:cNvSpPr/>
          <p:nvPr/>
        </p:nvSpPr>
        <p:spPr>
          <a:xfrm>
            <a:off x="-9346" y="0"/>
            <a:ext cx="2983456" cy="6858000"/>
          </a:xfrm>
          <a:prstGeom prst="rect">
            <a:avLst/>
          </a:prstGeom>
          <a:solidFill>
            <a:srgbClr val="00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 name="Τίτλος 3">
            <a:extLst>
              <a:ext uri="{FF2B5EF4-FFF2-40B4-BE49-F238E27FC236}">
                <a16:creationId xmlns:a16="http://schemas.microsoft.com/office/drawing/2014/main" id="{0355FE7A-0D65-83AF-43BC-C964D7CF6D45}"/>
              </a:ext>
            </a:extLst>
          </p:cNvPr>
          <p:cNvSpPr>
            <a:spLocks noGrp="1"/>
          </p:cNvSpPr>
          <p:nvPr>
            <p:ph type="title" idx="4294967295"/>
          </p:nvPr>
        </p:nvSpPr>
        <p:spPr>
          <a:xfrm>
            <a:off x="0" y="1882766"/>
            <a:ext cx="2974110" cy="2387600"/>
          </a:xfrm>
        </p:spPr>
        <p:txBody>
          <a:bodyPr vert="horz" lIns="91440" tIns="45720" rIns="91440" bIns="45720" rtlCol="0" anchor="b">
            <a:normAutofit/>
          </a:bodyPr>
          <a:lstStyle/>
          <a:p>
            <a:pPr algn="ctr"/>
            <a:r>
              <a:rPr lang="en-US" sz="4800" kern="1200" dirty="0">
                <a:solidFill>
                  <a:srgbClr val="95C11F"/>
                </a:solidFill>
                <a:ea typeface="+mj-ea"/>
                <a:cs typeface="+mj-cs"/>
              </a:rPr>
              <a:t>Partnerji</a:t>
            </a:r>
          </a:p>
        </p:txBody>
      </p:sp>
      <p:pic>
        <p:nvPicPr>
          <p:cNvPr id="10" name="Εικόνα 9">
            <a:extLst>
              <a:ext uri="{FF2B5EF4-FFF2-40B4-BE49-F238E27FC236}">
                <a16:creationId xmlns:a16="http://schemas.microsoft.com/office/drawing/2014/main" id="{C0F28B5C-65D3-FEF9-9044-3978B94F61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757202"/>
            <a:ext cx="3244053" cy="2157295"/>
          </a:xfrm>
          <a:prstGeom prst="rect">
            <a:avLst/>
          </a:prstGeom>
        </p:spPr>
      </p:pic>
      <p:pic>
        <p:nvPicPr>
          <p:cNvPr id="16" name="Εικόνα 15">
            <a:extLst>
              <a:ext uri="{FF2B5EF4-FFF2-40B4-BE49-F238E27FC236}">
                <a16:creationId xmlns:a16="http://schemas.microsoft.com/office/drawing/2014/main" id="{5D782A21-BD9B-860F-8BAC-73C8044B9E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2736" y="5405948"/>
            <a:ext cx="4360748" cy="872148"/>
          </a:xfrm>
          <a:prstGeom prst="rect">
            <a:avLst/>
          </a:prstGeom>
        </p:spPr>
      </p:pic>
      <p:sp>
        <p:nvSpPr>
          <p:cNvPr id="14" name="AutoShape 6">
            <a:extLst>
              <a:ext uri="{FF2B5EF4-FFF2-40B4-BE49-F238E27FC236}">
                <a16:creationId xmlns:a16="http://schemas.microsoft.com/office/drawing/2014/main" id="{3736C95B-3204-EAE4-E75B-F32B618B8EB3}"/>
              </a:ext>
            </a:extLst>
          </p:cNvPr>
          <p:cNvSpPr>
            <a:spLocks noChangeAspect="1" noChangeArrowheads="1"/>
          </p:cNvSpPr>
          <p:nvPr/>
        </p:nvSpPr>
        <p:spPr bwMode="auto">
          <a:xfrm>
            <a:off x="5250504" y="183261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4" name="Picture 10" descr="KU Leuven | Universitas 21">
            <a:extLst>
              <a:ext uri="{FF2B5EF4-FFF2-40B4-BE49-F238E27FC236}">
                <a16:creationId xmlns:a16="http://schemas.microsoft.com/office/drawing/2014/main" id="{6E08D071-9448-2E87-BD3B-A6ED4C10776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0669" b="29601"/>
          <a:stretch/>
        </p:blipFill>
        <p:spPr bwMode="auto">
          <a:xfrm>
            <a:off x="8572783" y="1080426"/>
            <a:ext cx="2983456" cy="11853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6148653-8419-7040-3E17-EBE2C3013C4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5162" y="5149850"/>
            <a:ext cx="2820283" cy="15065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A2CB6C9-2D9B-64E6-4216-816560D1BF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2495" y="2765928"/>
            <a:ext cx="2295525"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Γραφικό 6">
            <a:extLst>
              <a:ext uri="{FF2B5EF4-FFF2-40B4-BE49-F238E27FC236}">
                <a16:creationId xmlns:a16="http://schemas.microsoft.com/office/drawing/2014/main" id="{F2772EE3-ADA2-2635-64F5-BA2D4C6217EC}"/>
              </a:ext>
            </a:extLst>
          </p:cNvPr>
          <p:cNvPicPr>
            <a:picLocks noChangeAspect="1"/>
          </p:cNvPicPr>
          <p:nvPr/>
        </p:nvPicPr>
        <p:blipFill>
          <a:blip r:embed="rId8">
            <a:extLst>
              <a:ext uri="{96DAC541-7B7A-43D3-8B79-37D633B846F1}">
                <asvg:svgBlip xmlns="" xmlns:a16="http://schemas.microsoft.com/office/drawing/2014/main" xmlns:a14="http://schemas.microsoft.com/office/drawing/2010/main" xmlns:p14="http://schemas.microsoft.com/office/powerpoint/2010/main" xmlns:asvg="http://schemas.microsoft.com/office/drawing/2016/SVG/main" r:embed="rId9"/>
              </a:ext>
            </a:extLst>
          </a:blip>
          <a:stretch>
            <a:fillRect/>
          </a:stretch>
        </p:blipFill>
        <p:spPr>
          <a:xfrm>
            <a:off x="350180" y="2692026"/>
            <a:ext cx="2288310" cy="570706"/>
          </a:xfrm>
          <a:prstGeom prst="rect">
            <a:avLst/>
          </a:prstGeom>
        </p:spPr>
      </p:pic>
      <p:pic>
        <p:nvPicPr>
          <p:cNvPr id="6" name="Picture 5" descr="A picture containing graphics, clipart, graphic design, design&#10;&#10;Description automatically generated">
            <a:extLst>
              <a:ext uri="{FF2B5EF4-FFF2-40B4-BE49-F238E27FC236}">
                <a16:creationId xmlns:a16="http://schemas.microsoft.com/office/drawing/2014/main" id="{021DED3E-70D8-7F7C-1DC8-57F0AD016EF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3711" y="2692026"/>
            <a:ext cx="1585130" cy="1818287"/>
          </a:xfrm>
          <a:prstGeom prst="rect">
            <a:avLst/>
          </a:prstGeom>
        </p:spPr>
      </p:pic>
      <p:pic>
        <p:nvPicPr>
          <p:cNvPr id="1028" name="Picture 4" descr="WijkWijzer - Verwey-Jonker Instituut">
            <a:extLst>
              <a:ext uri="{FF2B5EF4-FFF2-40B4-BE49-F238E27FC236}">
                <a16:creationId xmlns:a16="http://schemas.microsoft.com/office/drawing/2014/main" id="{21B5AC31-2966-4E59-9F99-C8EBE1FCD8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7945" y="600375"/>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665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Povzemanje</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 v procesu refleksije </a:t>
            </a:r>
            <a:endParaRPr lang="de-AT" dirty="0"/>
          </a:p>
        </p:txBody>
      </p:sp>
      <p:sp>
        <p:nvSpPr>
          <p:cNvPr id="3" name="Inhaltsplatzhalter 2"/>
          <p:cNvSpPr>
            <a:spLocks noGrp="1"/>
          </p:cNvSpPr>
          <p:nvPr>
            <p:ph idx="1"/>
          </p:nvPr>
        </p:nvSpPr>
        <p:spPr>
          <a:xfrm>
            <a:off x="557998" y="1800000"/>
            <a:ext cx="10574459" cy="4673372"/>
          </a:xfrm>
        </p:spPr>
        <p:txBody>
          <a:bodyPr>
            <a:normAutofit/>
          </a:bodyPr>
          <a:lstStyle/>
          <a:p>
            <a:pPr marL="457200">
              <a:lnSpc>
                <a:spcPct val="107000"/>
              </a:lnSpc>
            </a:pPr>
            <a:endParaRPr lang="sl-SI" sz="2000" b="1" kern="100" dirty="0">
              <a:effectLst/>
              <a:latin typeface="Calibri" panose="020F0502020204030204" pitchFamily="34" charset="0"/>
              <a:ea typeface="Calibri" panose="020F0502020204030204" pitchFamily="34" charset="0"/>
              <a:cs typeface="Calibri" panose="020F0502020204030204" pitchFamily="34" charset="0"/>
            </a:endParaRPr>
          </a:p>
          <a:p>
            <a:pPr marL="457200">
              <a:lnSpc>
                <a:spcPct val="107000"/>
              </a:lnSpc>
            </a:pPr>
            <a:r>
              <a:rPr lang="nl-NL" sz="2000" b="1" kern="100" dirty="0">
                <a:effectLst/>
                <a:latin typeface="Calibri" panose="020F0502020204030204" pitchFamily="34" charset="0"/>
                <a:ea typeface="Calibri" panose="020F0502020204030204" pitchFamily="34" charset="0"/>
                <a:cs typeface="Calibri" panose="020F0502020204030204" pitchFamily="34" charset="0"/>
              </a:rPr>
              <a:t>Organizacijske </a:t>
            </a:r>
            <a:r>
              <a:rPr lang="sl-SI" sz="2000" b="1" kern="100" dirty="0">
                <a:effectLst/>
                <a:latin typeface="Calibri" panose="020F0502020204030204" pitchFamily="34" charset="0"/>
                <a:ea typeface="Calibri" panose="020F0502020204030204" pitchFamily="34" charset="0"/>
                <a:cs typeface="Calibri" panose="020F0502020204030204" pitchFamily="34" charset="0"/>
              </a:rPr>
              <a:t>informacije</a:t>
            </a:r>
            <a:r>
              <a:rPr lang="sl-SI" sz="2000" kern="100" dirty="0">
                <a:effectLst/>
                <a:latin typeface="Calibri" panose="020F0502020204030204" pitchFamily="34" charset="0"/>
                <a:ea typeface="Calibri" panose="020F0502020204030204" pitchFamily="34" charset="0"/>
                <a:cs typeface="Calibri" panose="020F0502020204030204" pitchFamily="34" charset="0"/>
              </a:rPr>
              <a:t>: V svojem povzetku lahko informacije logično in dosledno </a:t>
            </a:r>
            <a:r>
              <a:rPr lang="en-US" sz="2000" kern="100" dirty="0">
                <a:effectLst/>
                <a:latin typeface="Calibri" panose="020F0502020204030204" pitchFamily="34" charset="0"/>
                <a:ea typeface="Calibri" panose="020F0502020204030204" pitchFamily="34" charset="0"/>
                <a:cs typeface="Calibri" panose="020F0502020204030204" pitchFamily="34" charset="0"/>
              </a:rPr>
              <a:t>uredite.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Povzetek lahko strukturirate </a:t>
            </a:r>
            <a:r>
              <a:rPr lang="sl-SI" sz="2000" kern="100" dirty="0">
                <a:effectLst/>
                <a:latin typeface="Calibri" panose="020F0502020204030204" pitchFamily="34" charset="0"/>
                <a:ea typeface="Calibri" panose="020F0502020204030204" pitchFamily="34" charset="0"/>
                <a:cs typeface="Calibri" panose="020F0502020204030204" pitchFamily="34" charset="0"/>
              </a:rPr>
              <a:t>tako, da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učinkovito posredujete glavne točke</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120000"/>
              </a:lnSpc>
              <a:spcBef>
                <a:spcPts val="600"/>
              </a:spcBef>
              <a:spcAft>
                <a:spcPts val="600"/>
              </a:spcAft>
              <a:buClr>
                <a:srgbClr val="95C11F"/>
              </a:buClr>
              <a:buSzTx/>
              <a:buFont typeface="Arial" panose="020B0604020202020204" pitchFamily="34" charset="0"/>
              <a:buChar char="•"/>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
        <p:nvSpPr>
          <p:cNvPr id="4" name="Ορθογώνιο 1">
            <a:extLst>
              <a:ext uri="{FF2B5EF4-FFF2-40B4-BE49-F238E27FC236}">
                <a16:creationId xmlns:a16="http://schemas.microsoft.com/office/drawing/2014/main" id="{425BB259-7CB1-D8EA-3231-3C0D24F49EB4}"/>
              </a:ext>
            </a:extLst>
          </p:cNvPr>
          <p:cNvSpPr/>
          <p:nvPr/>
        </p:nvSpPr>
        <p:spPr>
          <a:xfrm>
            <a:off x="3418652" y="6566673"/>
            <a:ext cx="8772088" cy="276999"/>
          </a:xfrm>
          <a:prstGeom prst="rect">
            <a:avLst/>
          </a:prstGeom>
        </p:spPr>
        <p:txBody>
          <a:bodyPr wrap="square">
            <a:spAutoFit/>
          </a:bodyPr>
          <a:lstStyle/>
          <a:p>
            <a:pPr algn="r"/>
            <a:r>
              <a:rPr lang="en-US" sz="1200" dirty="0">
                <a:hlinkClick r:id="rId3"/>
              </a:rPr>
              <a:t>Vir </a:t>
            </a:r>
            <a:r>
              <a:rPr lang="en-US" sz="1200" dirty="0"/>
              <a:t>| </a:t>
            </a:r>
            <a:r>
              <a:rPr lang="en-US" sz="1200" dirty="0">
                <a:hlinkClick r:id="rId4"/>
              </a:rPr>
              <a:t>Licenca </a:t>
            </a:r>
            <a:r>
              <a:rPr lang="en-US" sz="1200" dirty="0" err="1">
                <a:hlinkClick r:id="rId4"/>
              </a:rPr>
              <a:t>Pixabay</a:t>
            </a:r>
            <a:endParaRPr lang="en-US" sz="1200" dirty="0"/>
          </a:p>
        </p:txBody>
      </p:sp>
      <p:pic>
        <p:nvPicPr>
          <p:cNvPr id="5" name="Slika 4">
            <a:extLst>
              <a:ext uri="{FF2B5EF4-FFF2-40B4-BE49-F238E27FC236}">
                <a16:creationId xmlns:a16="http://schemas.microsoft.com/office/drawing/2014/main" id="{7606E3C8-632B-9958-7E64-8C24AD4754C2}"/>
              </a:ext>
            </a:extLst>
          </p:cNvPr>
          <p:cNvPicPr>
            <a:picLocks noChangeAspect="1"/>
          </p:cNvPicPr>
          <p:nvPr/>
        </p:nvPicPr>
        <p:blipFill>
          <a:blip r:embed="rId5"/>
          <a:stretch>
            <a:fillRect/>
          </a:stretch>
        </p:blipFill>
        <p:spPr>
          <a:xfrm>
            <a:off x="3418652" y="3234234"/>
            <a:ext cx="4576264" cy="3239137"/>
          </a:xfrm>
          <a:prstGeom prst="rect">
            <a:avLst/>
          </a:prstGeom>
        </p:spPr>
      </p:pic>
    </p:spTree>
    <p:extLst>
      <p:ext uri="{BB962C8B-B14F-4D97-AF65-F5344CB8AC3E}">
        <p14:creationId xmlns:p14="http://schemas.microsoft.com/office/powerpoint/2010/main" val="889570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032EDD7-24EE-F674-37D7-8393445E6C1D}"/>
              </a:ext>
            </a:extLst>
          </p:cNvPr>
          <p:cNvSpPr>
            <a:spLocks noGrp="1"/>
          </p:cNvSpPr>
          <p:nvPr>
            <p:ph type="title"/>
          </p:nvPr>
        </p:nvSpPr>
        <p:spPr/>
        <p:txBody>
          <a:bodyPr/>
          <a:lstStyle/>
          <a:p>
            <a:r>
              <a:rPr lang="en-US" dirty="0" err="1"/>
              <a:t>Povzemanje v </a:t>
            </a:r>
            <a:r>
              <a:rPr lang="en-US" dirty="0"/>
              <a:t>procesu refleksije </a:t>
            </a:r>
            <a:endParaRPr lang="sl-SI" dirty="0"/>
          </a:p>
        </p:txBody>
      </p:sp>
      <p:sp>
        <p:nvSpPr>
          <p:cNvPr id="3" name="Označba mesta vsebine 2">
            <a:extLst>
              <a:ext uri="{FF2B5EF4-FFF2-40B4-BE49-F238E27FC236}">
                <a16:creationId xmlns:a16="http://schemas.microsoft.com/office/drawing/2014/main" id="{F6D4197B-8D73-8861-FFBF-B029E3B5807E}"/>
              </a:ext>
            </a:extLst>
          </p:cNvPr>
          <p:cNvSpPr>
            <a:spLocks noGrp="1"/>
          </p:cNvSpPr>
          <p:nvPr>
            <p:ph sz="half" idx="1"/>
          </p:nvPr>
        </p:nvSpPr>
        <p:spPr/>
        <p:txBody>
          <a:bodyPr>
            <a:normAutofit fontScale="92500" lnSpcReduction="10000"/>
          </a:bodyPr>
          <a:lstStyle/>
          <a:p>
            <a:pPr marL="457200" marR="0" lvl="0" indent="-228600" algn="l" defTabSz="914400" rtl="0" eaLnBrk="1" fontAlgn="auto" latinLnBrk="0" hangingPunct="1">
              <a:lnSpc>
                <a:spcPct val="107000"/>
              </a:lnSpc>
              <a:spcBef>
                <a:spcPts val="600"/>
              </a:spcBef>
              <a:spcAft>
                <a:spcPts val="600"/>
              </a:spcAft>
              <a:buClr>
                <a:srgbClr val="95C11F"/>
              </a:buClr>
              <a:buSzTx/>
              <a:buFont typeface="Wingdings" panose="05000000000000000000" pitchFamily="2" charset="2"/>
              <a:buChar char="§"/>
              <a:tabLst/>
              <a:defRPr/>
            </a:pPr>
            <a:r>
              <a:rPr kumimoji="0" lang="sl-SI" sz="20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Izogibanje pristranskosti</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 povzetku se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lahko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izognete vnašanju svojih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osebnih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predsodkov ali mnenj</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Dober povzetek mora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biti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objektiven in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zvest izvirni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vsebini</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sl-SI"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7000"/>
              </a:lnSpc>
              <a:spcBef>
                <a:spcPts val="600"/>
              </a:spcBef>
              <a:spcAft>
                <a:spcPts val="600"/>
              </a:spcAft>
              <a:buClr>
                <a:srgbClr val="95C11F"/>
              </a:buClr>
              <a:buSzTx/>
              <a:buFont typeface="Wingdings" panose="05000000000000000000" pitchFamily="2" charset="2"/>
              <a:buChar char="§"/>
              <a:tabLst/>
              <a:defRPr/>
            </a:pPr>
            <a:r>
              <a:rPr kumimoji="0" lang="sl-SI" sz="20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Kritična analiza</a:t>
            </a:r>
            <a:r>
              <a:rPr kumimoji="0" lang="sl-SI"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 okviru refleksivnih spretnosti je treba tudi kritično oceniti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vir</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vključno z njegovimi prednostmi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 </a:t>
            </a:r>
            <a:r>
              <a:rPr kumimoji="0" lang="sl-SI" sz="2000" b="0"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slabostmi ter morebitnimi pristranskostmi ali pomanjkljivostmi</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Ta analiza lahko vpliva na način </a:t>
            </a:r>
            <a:r>
              <a:rPr kumimoji="0" lang="en-US"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povzemanja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 predstavitve informacij.</a:t>
            </a:r>
            <a:endParaRPr kumimoji="0" lang="sl-SI"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7000"/>
              </a:lnSpc>
              <a:spcBef>
                <a:spcPts val="600"/>
              </a:spcBef>
              <a:spcAft>
                <a:spcPts val="800"/>
              </a:spcAft>
              <a:buClr>
                <a:srgbClr val="95C11F"/>
              </a:buClr>
              <a:buSzTx/>
              <a:buFont typeface="Wingdings" panose="05000000000000000000" pitchFamily="2" charset="2"/>
              <a:buChar char="§"/>
              <a:tabLst/>
              <a:defRPr/>
            </a:pPr>
            <a:r>
              <a:rPr kumimoji="0" lang="nl-NL"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Sintetiziranje </a:t>
            </a:r>
            <a:r>
              <a:rPr kumimoji="0" lang="sl-SI" sz="20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informacij</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nl-NL"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Povzemanje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pogosto zahteva </a:t>
            </a:r>
            <a:r>
              <a:rPr kumimoji="0" lang="nl-NL"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sintezo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informacij iz več virov ali delov besedila. Refleksivne spretnosti pomagajo pri </a:t>
            </a:r>
            <a:r>
              <a:rPr kumimoji="0" lang="nl-NL"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sintetiziranju </a:t>
            </a:r>
            <a:r>
              <a:rPr kumimoji="0" lang="sl-SI"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različnih informacij v skladen povzetek.</a:t>
            </a:r>
            <a:endParaRPr kumimoji="0" lang="sl-SI"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sl-SI" dirty="0"/>
          </a:p>
        </p:txBody>
      </p:sp>
      <p:sp>
        <p:nvSpPr>
          <p:cNvPr id="4" name="Textfeld 5">
            <a:extLst>
              <a:ext uri="{FF2B5EF4-FFF2-40B4-BE49-F238E27FC236}">
                <a16:creationId xmlns:a16="http://schemas.microsoft.com/office/drawing/2014/main" id="{7AC12460-8C48-B54E-D5F1-071AD96100B5}"/>
              </a:ext>
            </a:extLst>
          </p:cNvPr>
          <p:cNvSpPr txBox="1"/>
          <p:nvPr/>
        </p:nvSpPr>
        <p:spPr>
          <a:xfrm>
            <a:off x="9178863" y="6416409"/>
            <a:ext cx="3183466" cy="276999"/>
          </a:xfrm>
          <a:prstGeom prst="rect">
            <a:avLst/>
          </a:prstGeom>
          <a:noFill/>
        </p:spPr>
        <p:txBody>
          <a:bodyPr wrap="square" rtlCol="0">
            <a:spAutoFit/>
          </a:bodyPr>
          <a:lstStyle/>
          <a:p>
            <a:pPr algn="ctr"/>
            <a:r>
              <a:rPr lang="de-DE" sz="1200" dirty="0">
                <a:hlinkClick r:id="rId3"/>
              </a:rPr>
              <a:t>Vir slike </a:t>
            </a:r>
            <a:r>
              <a:rPr lang="de-DE" sz="1200" dirty="0"/>
              <a:t>| </a:t>
            </a:r>
            <a:r>
              <a:rPr lang="de-DE" sz="1200" dirty="0" err="1">
                <a:hlinkClick r:id="rId4"/>
              </a:rPr>
              <a:t>Licenca Unsplash</a:t>
            </a:r>
            <a:endParaRPr lang="de-AT" sz="1200" dirty="0" err="1"/>
          </a:p>
        </p:txBody>
      </p:sp>
      <p:pic>
        <p:nvPicPr>
          <p:cNvPr id="6" name="Označba mesta vsebine 5">
            <a:extLst>
              <a:ext uri="{FF2B5EF4-FFF2-40B4-BE49-F238E27FC236}">
                <a16:creationId xmlns:a16="http://schemas.microsoft.com/office/drawing/2014/main" id="{28EC806D-B68F-313B-61FE-52CCBB227A2B}"/>
              </a:ext>
            </a:extLst>
          </p:cNvPr>
          <p:cNvPicPr>
            <a:picLocks noGrp="1" noChangeAspect="1"/>
          </p:cNvPicPr>
          <p:nvPr>
            <p:ph sz="half" idx="2"/>
          </p:nvPr>
        </p:nvPicPr>
        <p:blipFill>
          <a:blip r:embed="rId5"/>
          <a:stretch>
            <a:fillRect/>
          </a:stretch>
        </p:blipFill>
        <p:spPr>
          <a:xfrm>
            <a:off x="6172200" y="2322695"/>
            <a:ext cx="5781675" cy="3847734"/>
          </a:xfrm>
        </p:spPr>
      </p:pic>
    </p:spTree>
    <p:extLst>
      <p:ext uri="{BB962C8B-B14F-4D97-AF65-F5344CB8AC3E}">
        <p14:creationId xmlns:p14="http://schemas.microsoft.com/office/powerpoint/2010/main" val="23260450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Primer povzetka</a:t>
            </a:r>
            <a:endParaRPr lang="de-AT" dirty="0"/>
          </a:p>
        </p:txBody>
      </p:sp>
      <p:sp>
        <p:nvSpPr>
          <p:cNvPr id="3" name="Inhaltsplatzhalter 2"/>
          <p:cNvSpPr>
            <a:spLocks noGrp="1"/>
          </p:cNvSpPr>
          <p:nvPr>
            <p:ph idx="1"/>
          </p:nvPr>
        </p:nvSpPr>
        <p:spPr>
          <a:xfrm>
            <a:off x="557998" y="1800000"/>
            <a:ext cx="10574459" cy="4673372"/>
          </a:xfrm>
        </p:spPr>
        <p:txBody>
          <a:bodyPr>
            <a:normAutofit/>
          </a:bodyPr>
          <a:lstStyle/>
          <a:p>
            <a:pPr marL="0" indent="0">
              <a:lnSpc>
                <a:spcPct val="107000"/>
              </a:lnSpc>
              <a:spcAft>
                <a:spcPts val="800"/>
              </a:spcAft>
              <a:buNone/>
            </a:pPr>
            <a:r>
              <a:rPr lang="sl-SI" sz="2000" b="1" kern="100" dirty="0" err="1">
                <a:solidFill>
                  <a:srgbClr val="004899"/>
                </a:solidFill>
                <a:effectLst/>
                <a:latin typeface="Calibri" panose="020F0502020204030204" pitchFamily="34" charset="0"/>
                <a:ea typeface="Calibri" panose="020F0502020204030204" pitchFamily="34" charset="0"/>
                <a:cs typeface="Calibri" panose="020F0502020204030204" pitchFamily="34" charset="0"/>
              </a:rPr>
              <a:t>Besedilo v medijih</a:t>
            </a:r>
            <a:endParaRPr lang="sl-SI" sz="18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kern="100" dirty="0">
                <a:effectLst/>
                <a:latin typeface="Calibri" panose="020F0502020204030204" pitchFamily="34" charset="0"/>
                <a:ea typeface="Calibri" panose="020F0502020204030204" pitchFamily="34" charset="0"/>
                <a:cs typeface="Calibri" panose="020F0502020204030204" pitchFamily="34" charset="0"/>
              </a:rPr>
              <a:t>Naslov: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Podnebne spremembe in njihov vpliv </a:t>
            </a:r>
            <a:r>
              <a:rPr lang="sl-SI" sz="2000" kern="100" dirty="0">
                <a:effectLst/>
                <a:latin typeface="Calibri" panose="020F0502020204030204" pitchFamily="34" charset="0"/>
                <a:ea typeface="Calibri" panose="020F0502020204030204" pitchFamily="34" charset="0"/>
                <a:cs typeface="Calibri" panose="020F0502020204030204" pitchFamily="34" charset="0"/>
              </a:rPr>
              <a:t>na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obalna mesta</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kern="100" dirty="0" err="1">
                <a:effectLst/>
                <a:latin typeface="Calibri" panose="020F0502020204030204" pitchFamily="34" charset="0"/>
                <a:ea typeface="Calibri" panose="020F0502020204030204" pitchFamily="34" charset="0"/>
                <a:cs typeface="Calibri" panose="020F0502020204030204" pitchFamily="34" charset="0"/>
              </a:rPr>
              <a:t>Opis</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V novicah, objavljenih </a:t>
            </a:r>
            <a:r>
              <a:rPr lang="sl-SI" sz="2000" kern="100" dirty="0">
                <a:effectLst/>
                <a:latin typeface="Calibri" panose="020F0502020204030204" pitchFamily="34" charset="0"/>
                <a:ea typeface="Calibri" panose="020F0502020204030204" pitchFamily="34" charset="0"/>
                <a:cs typeface="Calibri" panose="020F0502020204030204" pitchFamily="34" charset="0"/>
              </a:rPr>
              <a:t>15. septembra 2023, je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obravnavana vse večja zaskrbljenost zaradi podnebnih sprememb in njihovih učinkov </a:t>
            </a:r>
            <a:r>
              <a:rPr lang="sl-SI" sz="2000" kern="100" dirty="0">
                <a:effectLst/>
                <a:latin typeface="Calibri" panose="020F0502020204030204" pitchFamily="34" charset="0"/>
                <a:ea typeface="Calibri" panose="020F0502020204030204" pitchFamily="34" charset="0"/>
                <a:cs typeface="Calibri" panose="020F0502020204030204" pitchFamily="34" charset="0"/>
              </a:rPr>
              <a:t>na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obalna mesta</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Poudarja vse pogostejše ekstremne vremenske pojave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dviganje morske gladine in potrebo po nujnih ukrepih </a:t>
            </a:r>
            <a:r>
              <a:rPr lang="sl-SI" sz="2000" kern="100" dirty="0">
                <a:effectLst/>
                <a:latin typeface="Calibri" panose="020F0502020204030204" pitchFamily="34" charset="0"/>
                <a:ea typeface="Calibri" panose="020F0502020204030204" pitchFamily="34" charset="0"/>
                <a:cs typeface="Calibri" panose="020F0502020204030204" pitchFamily="34" charset="0"/>
              </a:rPr>
              <a:t>za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ublažitev teh vplivov</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b="1" kern="100" dirty="0" err="1">
                <a:solidFill>
                  <a:srgbClr val="004899"/>
                </a:solidFill>
                <a:effectLst/>
                <a:latin typeface="Calibri" panose="020F0502020204030204" pitchFamily="34" charset="0"/>
                <a:ea typeface="Calibri" panose="020F0502020204030204" pitchFamily="34" charset="0"/>
                <a:cs typeface="Calibri" panose="020F0502020204030204" pitchFamily="34" charset="0"/>
              </a:rPr>
              <a:t>Povzetek</a:t>
            </a:r>
            <a:endParaRPr lang="sl-SI" sz="18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kern="100" dirty="0" err="1">
                <a:effectLst/>
                <a:latin typeface="Calibri" panose="020F0502020204030204" pitchFamily="34" charset="0"/>
                <a:ea typeface="Calibri" panose="020F0502020204030204" pitchFamily="34" charset="0"/>
                <a:cs typeface="Calibri" panose="020F0502020204030204" pitchFamily="34" charset="0"/>
              </a:rPr>
              <a:t>Članek z naslovom "Podnebne spremembe in njihov vpliv </a:t>
            </a:r>
            <a:r>
              <a:rPr lang="sl-SI" sz="2000" kern="100" dirty="0">
                <a:effectLst/>
                <a:latin typeface="Calibri" panose="020F0502020204030204" pitchFamily="34" charset="0"/>
                <a:ea typeface="Calibri" panose="020F0502020204030204" pitchFamily="34" charset="0"/>
                <a:cs typeface="Calibri" panose="020F0502020204030204" pitchFamily="34" charset="0"/>
              </a:rPr>
              <a:t>na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obalna mesta</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objavljen </a:t>
            </a:r>
            <a:r>
              <a:rPr lang="sl-SI" sz="2000" kern="100" dirty="0">
                <a:effectLst/>
                <a:latin typeface="Calibri" panose="020F0502020204030204" pitchFamily="34" charset="0"/>
                <a:ea typeface="Calibri" panose="020F0502020204030204" pitchFamily="34" charset="0"/>
                <a:cs typeface="Calibri" panose="020F0502020204030204" pitchFamily="34" charset="0"/>
              </a:rPr>
              <a:t>15. septembra 2023,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se osredotoča na naraščajočo nevarnost podnebnih sprememb </a:t>
            </a:r>
            <a:r>
              <a:rPr lang="sl-SI" sz="2000" kern="100" dirty="0">
                <a:effectLst/>
                <a:latin typeface="Calibri" panose="020F0502020204030204" pitchFamily="34" charset="0"/>
                <a:ea typeface="Calibri" panose="020F0502020204030204" pitchFamily="34" charset="0"/>
                <a:cs typeface="Calibri" panose="020F0502020204030204" pitchFamily="34" charset="0"/>
              </a:rPr>
              <a:t>za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obalna mesta</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nl-NL" sz="2000" kern="100" dirty="0">
                <a:effectLst/>
                <a:latin typeface="Calibri" panose="020F0502020204030204" pitchFamily="34" charset="0"/>
                <a:ea typeface="Calibri" panose="020F0502020204030204" pitchFamily="34" charset="0"/>
                <a:cs typeface="Calibri" panose="020F0502020204030204" pitchFamily="34" charset="0"/>
              </a:rPr>
              <a:t>Poudarja </a:t>
            </a:r>
            <a:r>
              <a:rPr lang="sl-SI" sz="2000" kern="100" dirty="0">
                <a:effectLst/>
                <a:latin typeface="Calibri" panose="020F0502020204030204" pitchFamily="34" charset="0"/>
                <a:ea typeface="Calibri" panose="020F0502020204030204" pitchFamily="34" charset="0"/>
                <a:cs typeface="Calibri" panose="020F0502020204030204" pitchFamily="34" charset="0"/>
              </a:rPr>
              <a:t>vse pogostejše pojavljanje hudih vremenskih pojavov in dviganje morske gladine, ki ogrožajo ta območja.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V članku je poudarjena nujna potreba po takojšnjih ukrepih </a:t>
            </a:r>
            <a:r>
              <a:rPr lang="sl-SI" sz="2000" kern="100" dirty="0">
                <a:effectLst/>
                <a:latin typeface="Calibri" panose="020F0502020204030204" pitchFamily="34" charset="0"/>
                <a:ea typeface="Calibri" panose="020F0502020204030204" pitchFamily="34" charset="0"/>
                <a:cs typeface="Calibri" panose="020F0502020204030204" pitchFamily="34" charset="0"/>
              </a:rPr>
              <a:t>za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odpravo in ublažitev teh posledic</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p>
          <a:p>
            <a:pPr marL="0" indent="0">
              <a:lnSpc>
                <a:spcPct val="107000"/>
              </a:lnSpc>
              <a:spcAft>
                <a:spcPts val="800"/>
              </a:spcAft>
              <a:buNone/>
            </a:pP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600"/>
              </a:spcBef>
              <a:spcAft>
                <a:spcPts val="600"/>
              </a:spcAft>
              <a:buClr>
                <a:srgbClr val="95C11F"/>
              </a:buClr>
              <a:buSzTx/>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24820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910016F-3EAC-5054-22E5-A211C2CC6AF0}"/>
              </a:ext>
            </a:extLst>
          </p:cNvPr>
          <p:cNvSpPr>
            <a:spLocks noGrp="1"/>
          </p:cNvSpPr>
          <p:nvPr>
            <p:ph type="title"/>
          </p:nvPr>
        </p:nvSpPr>
        <p:spPr/>
        <p:txBody>
          <a:bodyPr/>
          <a:lstStyle/>
          <a:p>
            <a:r>
              <a:rPr lang="sl-SI" dirty="0">
                <a:latin typeface="Calibri" panose="020F0502020204030204"/>
              </a:rPr>
              <a:t>Parafraziranje v </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procesu refleksije </a:t>
            </a:r>
            <a:endParaRPr lang="sl-SI" dirty="0"/>
          </a:p>
        </p:txBody>
      </p:sp>
      <p:sp>
        <p:nvSpPr>
          <p:cNvPr id="3" name="Označba mesta vsebine 2">
            <a:extLst>
              <a:ext uri="{FF2B5EF4-FFF2-40B4-BE49-F238E27FC236}">
                <a16:creationId xmlns:a16="http://schemas.microsoft.com/office/drawing/2014/main" id="{B0C4A9A4-D9BD-1A9A-A71C-E81F3526E681}"/>
              </a:ext>
            </a:extLst>
          </p:cNvPr>
          <p:cNvSpPr>
            <a:spLocks noGrp="1"/>
          </p:cNvSpPr>
          <p:nvPr>
            <p:ph sz="half" idx="1"/>
          </p:nvPr>
        </p:nvSpPr>
        <p:spPr>
          <a:xfrm>
            <a:off x="557999" y="1800000"/>
            <a:ext cx="5461803" cy="4893408"/>
          </a:xfrm>
        </p:spPr>
        <p:txBody>
          <a:bodyPr>
            <a:normAutofit fontScale="92500"/>
          </a:bodyPr>
          <a:lstStyle/>
          <a:p>
            <a:pPr marL="0" indent="0">
              <a:buNone/>
            </a:pPr>
            <a:r>
              <a:rPr lang="sl-SI" sz="2400" b="1" dirty="0" err="1">
                <a:effectLst/>
                <a:latin typeface="Calibri" panose="020F0502020204030204" pitchFamily="34" charset="0"/>
                <a:ea typeface="Calibri" panose="020F0502020204030204" pitchFamily="34" charset="0"/>
              </a:rPr>
              <a:t>Parafraziranje </a:t>
            </a:r>
            <a:r>
              <a:rPr lang="sl-SI" sz="2400" dirty="0">
                <a:effectLst/>
                <a:latin typeface="Calibri" panose="020F0502020204030204" pitchFamily="34" charset="0"/>
                <a:ea typeface="Calibri" panose="020F0502020204030204" pitchFamily="34" charset="0"/>
              </a:rPr>
              <a:t>je </a:t>
            </a:r>
            <a:r>
              <a:rPr lang="sl-SI" sz="2400" dirty="0" err="1">
                <a:effectLst/>
                <a:latin typeface="Calibri" panose="020F0502020204030204" pitchFamily="34" charset="0"/>
                <a:ea typeface="Calibri" panose="020F0502020204030204" pitchFamily="34" charset="0"/>
              </a:rPr>
              <a:t>posebna </a:t>
            </a:r>
            <a:r>
              <a:rPr lang="sl-SI" sz="2400" dirty="0">
                <a:effectLst/>
                <a:latin typeface="Calibri" panose="020F0502020204030204" pitchFamily="34" charset="0"/>
                <a:ea typeface="Calibri" panose="020F0502020204030204" pitchFamily="34" charset="0"/>
              </a:rPr>
              <a:t>oblika </a:t>
            </a:r>
            <a:r>
              <a:rPr lang="sl-SI" sz="2400" dirty="0" err="1">
                <a:effectLst/>
                <a:latin typeface="Calibri" panose="020F0502020204030204" pitchFamily="34" charset="0"/>
                <a:ea typeface="Calibri" panose="020F0502020204030204" pitchFamily="34" charset="0"/>
              </a:rPr>
              <a:t>spretnosti razmišljanja, ki vključuje ponovitev besed ali idej nekoga drugega s svojimi besedami</a:t>
            </a:r>
            <a:r>
              <a:rPr lang="sl-SI" sz="2400" dirty="0">
                <a:effectLst/>
                <a:latin typeface="Calibri" panose="020F0502020204030204" pitchFamily="34" charset="0"/>
                <a:ea typeface="Calibri" panose="020F0502020204030204" pitchFamily="34" charset="0"/>
              </a:rPr>
              <a:t>. V </a:t>
            </a:r>
            <a:r>
              <a:rPr lang="sl-SI" sz="2400" dirty="0" err="1">
                <a:effectLst/>
                <a:latin typeface="Calibri" panose="020F0502020204030204" pitchFamily="34" charset="0"/>
                <a:ea typeface="Calibri" panose="020F0502020204030204" pitchFamily="34" charset="0"/>
              </a:rPr>
              <a:t>komunikaciji ima več namenov</a:t>
            </a:r>
            <a:r>
              <a:rPr lang="sl-SI" sz="2400" dirty="0">
                <a:effectLst/>
                <a:latin typeface="Calibri" panose="020F0502020204030204" pitchFamily="34" charset="0"/>
                <a:ea typeface="Calibri" panose="020F0502020204030204" pitchFamily="34" charset="0"/>
              </a:rPr>
              <a:t>. </a:t>
            </a:r>
          </a:p>
          <a:p>
            <a:pPr marL="0" indent="0">
              <a:buNone/>
            </a:pPr>
            <a:r>
              <a:rPr lang="sl-SI" sz="2400" kern="100" dirty="0" err="1">
                <a:effectLst/>
                <a:latin typeface="Calibri" panose="020F0502020204030204" pitchFamily="34" charset="0"/>
                <a:ea typeface="Calibri" panose="020F0502020204030204" pitchFamily="34" charset="0"/>
                <a:cs typeface="Calibri" panose="020F0502020204030204" pitchFamily="34" charset="0"/>
              </a:rPr>
              <a:t>Učinkovito parafraziranje vključuje uporabo lastnih besed, pri čemer ohranite glavno sporočilo in namen </a:t>
            </a:r>
            <a:r>
              <a:rPr lang="sl-SI" sz="2400" kern="100" dirty="0">
                <a:effectLst/>
                <a:latin typeface="Calibri" panose="020F0502020204030204" pitchFamily="34" charset="0"/>
                <a:ea typeface="Calibri" panose="020F0502020204030204" pitchFamily="34" charset="0"/>
                <a:cs typeface="Calibri" panose="020F0502020204030204" pitchFamily="34" charset="0"/>
              </a:rPr>
              <a:t>izvirne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izjave</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To </a:t>
            </a:r>
            <a:r>
              <a:rPr lang="sl-SI" sz="2400" kern="100" dirty="0">
                <a:effectLst/>
                <a:latin typeface="Calibri" panose="020F0502020204030204" pitchFamily="34" charset="0"/>
                <a:ea typeface="Calibri" panose="020F0502020204030204" pitchFamily="34" charset="0"/>
                <a:cs typeface="Calibri" panose="020F0502020204030204" pitchFamily="34" charset="0"/>
              </a:rPr>
              <a:t>je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dragocena spretnost tako </a:t>
            </a:r>
            <a:r>
              <a:rPr lang="sl-SI" sz="2400" kern="100" dirty="0">
                <a:effectLst/>
                <a:latin typeface="Calibri" panose="020F0502020204030204" pitchFamily="34" charset="0"/>
                <a:ea typeface="Calibri" panose="020F0502020204030204" pitchFamily="34" charset="0"/>
                <a:cs typeface="Calibri" panose="020F0502020204030204" pitchFamily="34" charset="0"/>
              </a:rPr>
              <a:t>v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poklicnih kot v </a:t>
            </a:r>
            <a:r>
              <a:rPr lang="sl-SI" sz="2400" kern="100" dirty="0">
                <a:effectLst/>
                <a:latin typeface="Calibri" panose="020F0502020204030204" pitchFamily="34" charset="0"/>
                <a:ea typeface="Calibri" panose="020F0502020204030204" pitchFamily="34" charset="0"/>
                <a:cs typeface="Calibri" panose="020F0502020204030204" pitchFamily="34" charset="0"/>
              </a:rPr>
              <a:t>osebnih </a:t>
            </a:r>
            <a:r>
              <a:rPr lang="sl-SI" sz="2400" kern="100" dirty="0" err="1">
                <a:effectLst/>
                <a:latin typeface="Calibri" panose="020F0502020204030204" pitchFamily="34" charset="0"/>
                <a:ea typeface="Calibri" panose="020F0502020204030204" pitchFamily="34" charset="0"/>
                <a:cs typeface="Calibri" panose="020F0502020204030204" pitchFamily="34" charset="0"/>
              </a:rPr>
              <a:t>stikih</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p>
          <a:p>
            <a:pPr marL="0" indent="0">
              <a:buNone/>
            </a:pPr>
            <a:r>
              <a:rPr lang="sl-SI" sz="2400" kern="100" dirty="0" err="1">
                <a:effectLst/>
                <a:latin typeface="Calibri" panose="020F0502020204030204" pitchFamily="34" charset="0"/>
                <a:ea typeface="Calibri" panose="020F0502020204030204" pitchFamily="34" charset="0"/>
                <a:cs typeface="Calibri" panose="020F0502020204030204" pitchFamily="34" charset="0"/>
              </a:rPr>
              <a:t>Spodbuja razumevanje in razumevanje</a:t>
            </a:r>
            <a:r>
              <a:rPr lang="sl-SI" sz="2400" kern="100" dirty="0">
                <a:effectLst/>
                <a:latin typeface="Calibri" panose="020F0502020204030204" pitchFamily="34" charset="0"/>
                <a:ea typeface="Calibri" panose="020F0502020204030204" pitchFamily="34" charset="0"/>
                <a:cs typeface="Calibri" panose="020F0502020204030204" pitchFamily="34" charset="0"/>
              </a:rPr>
              <a:t>, </a:t>
            </a:r>
            <a:r>
              <a:rPr lang="sl-SI" sz="2400" kern="100" dirty="0" err="1">
                <a:latin typeface="Calibri" panose="020F0502020204030204" pitchFamily="34" charset="0"/>
                <a:ea typeface="Calibri" panose="020F0502020204030204" pitchFamily="34" charset="0"/>
                <a:cs typeface="Calibri" panose="020F0502020204030204" pitchFamily="34" charset="0"/>
              </a:rPr>
              <a:t>zato </a:t>
            </a:r>
            <a:r>
              <a:rPr lang="sl-SI" sz="2400" kern="100" dirty="0">
                <a:latin typeface="Calibri" panose="020F0502020204030204" pitchFamily="34" charset="0"/>
                <a:ea typeface="Calibri" panose="020F0502020204030204" pitchFamily="34" charset="0"/>
                <a:cs typeface="Calibri" panose="020F0502020204030204" pitchFamily="34" charset="0"/>
              </a:rPr>
              <a:t>je</a:t>
            </a:r>
            <a:r>
              <a:rPr lang="sl-SI" sz="2400" kern="100" dirty="0" err="1">
                <a:latin typeface="Calibri" panose="020F0502020204030204" pitchFamily="34" charset="0"/>
                <a:ea typeface="Calibri" panose="020F0502020204030204" pitchFamily="34" charset="0"/>
                <a:cs typeface="Calibri" panose="020F0502020204030204" pitchFamily="34" charset="0"/>
              </a:rPr>
              <a:t> še posebej dragocena </a:t>
            </a:r>
            <a:r>
              <a:rPr lang="sl-SI" sz="2400" kern="100" dirty="0">
                <a:latin typeface="Calibri" panose="020F0502020204030204" pitchFamily="34" charset="0"/>
                <a:ea typeface="Calibri" panose="020F0502020204030204" pitchFamily="34" charset="0"/>
                <a:cs typeface="Calibri" panose="020F0502020204030204" pitchFamily="34" charset="0"/>
              </a:rPr>
              <a:t>v </a:t>
            </a:r>
            <a:r>
              <a:rPr lang="sl-SI" sz="2400" kern="100" dirty="0" err="1">
                <a:latin typeface="Calibri" panose="020F0502020204030204" pitchFamily="34" charset="0"/>
                <a:ea typeface="Calibri" panose="020F0502020204030204" pitchFamily="34" charset="0"/>
                <a:cs typeface="Calibri" panose="020F0502020204030204" pitchFamily="34" charset="0"/>
              </a:rPr>
              <a:t>vseh okoliščinah, kjer </a:t>
            </a:r>
            <a:r>
              <a:rPr lang="sl-SI" sz="2400" kern="100" dirty="0">
                <a:latin typeface="Calibri" panose="020F0502020204030204" pitchFamily="34" charset="0"/>
                <a:ea typeface="Calibri" panose="020F0502020204030204" pitchFamily="34" charset="0"/>
                <a:cs typeface="Calibri" panose="020F0502020204030204" pitchFamily="34" charset="0"/>
              </a:rPr>
              <a:t>je </a:t>
            </a:r>
            <a:r>
              <a:rPr lang="sl-SI" sz="2400" kern="100" dirty="0" err="1">
                <a:latin typeface="Calibri" panose="020F0502020204030204" pitchFamily="34" charset="0"/>
                <a:ea typeface="Calibri" panose="020F0502020204030204" pitchFamily="34" charset="0"/>
                <a:cs typeface="Calibri" panose="020F0502020204030204" pitchFamily="34" charset="0"/>
              </a:rPr>
              <a:t>pomembna jasna komunikacija</a:t>
            </a:r>
            <a:r>
              <a:rPr lang="sl-SI" sz="2400" kern="100" dirty="0">
                <a:latin typeface="Calibri" panose="020F0502020204030204" pitchFamily="34" charset="0"/>
                <a:ea typeface="Calibri" panose="020F0502020204030204" pitchFamily="34" charset="0"/>
                <a:cs typeface="Calibri" panose="020F0502020204030204" pitchFamily="34" charset="0"/>
              </a:rPr>
              <a:t>. </a:t>
            </a:r>
            <a:endParaRPr lang="sl-SI"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sl-SI" dirty="0"/>
          </a:p>
        </p:txBody>
      </p:sp>
      <p:graphicFrame>
        <p:nvGraphicFramePr>
          <p:cNvPr id="5" name="Označba mesta vsebine 4">
            <a:extLst>
              <a:ext uri="{FF2B5EF4-FFF2-40B4-BE49-F238E27FC236}">
                <a16:creationId xmlns:a16="http://schemas.microsoft.com/office/drawing/2014/main" id="{E846A3CA-4578-7AE0-1EC9-A05BEFEA4429}"/>
              </a:ext>
            </a:extLst>
          </p:cNvPr>
          <p:cNvGraphicFramePr>
            <a:graphicFrameLocks noGrp="1"/>
          </p:cNvGraphicFramePr>
          <p:nvPr>
            <p:ph sz="half" idx="2"/>
            <p:extLst>
              <p:ext uri="{D42A27DB-BD31-4B8C-83A1-F6EECF244321}">
                <p14:modId xmlns:p14="http://schemas.microsoft.com/office/powerpoint/2010/main" val="3103634118"/>
              </p:ext>
            </p:extLst>
          </p:nvPr>
        </p:nvGraphicFramePr>
        <p:xfrm>
          <a:off x="5878286" y="1553030"/>
          <a:ext cx="6075589" cy="51403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49516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a:t>Primer </a:t>
            </a:r>
            <a:r>
              <a:rPr lang="sl-SI" dirty="0"/>
              <a:t>parafraziranja </a:t>
            </a:r>
            <a:endParaRPr lang="de-AT" dirty="0"/>
          </a:p>
        </p:txBody>
      </p:sp>
      <p:sp>
        <p:nvSpPr>
          <p:cNvPr id="3" name="Inhaltsplatzhalter 2"/>
          <p:cNvSpPr>
            <a:spLocks noGrp="1"/>
          </p:cNvSpPr>
          <p:nvPr>
            <p:ph idx="1"/>
          </p:nvPr>
        </p:nvSpPr>
        <p:spPr>
          <a:xfrm>
            <a:off x="557998" y="1800000"/>
            <a:ext cx="10574459" cy="4673372"/>
          </a:xfrm>
        </p:spPr>
        <p:txBody>
          <a:bodyPr>
            <a:normAutofit fontScale="92500" lnSpcReduction="10000"/>
          </a:bodyPr>
          <a:lstStyle/>
          <a:p>
            <a:pPr marL="0" indent="0">
              <a:lnSpc>
                <a:spcPct val="107000"/>
              </a:lnSpc>
              <a:spcAft>
                <a:spcPts val="800"/>
              </a:spcAft>
              <a:buNone/>
            </a:pPr>
            <a:r>
              <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rPr>
              <a:t>Izvirno </a:t>
            </a:r>
            <a:r>
              <a:rPr lang="sl-SI" sz="2000" b="1" kern="100" dirty="0" err="1">
                <a:solidFill>
                  <a:srgbClr val="004899"/>
                </a:solidFill>
                <a:effectLst/>
                <a:latin typeface="Calibri" panose="020F0502020204030204" pitchFamily="34" charset="0"/>
                <a:ea typeface="Calibri" panose="020F0502020204030204" pitchFamily="34" charset="0"/>
                <a:cs typeface="Calibri" panose="020F0502020204030204" pitchFamily="34" charset="0"/>
              </a:rPr>
              <a:t>medijsko besedilo</a:t>
            </a:r>
            <a:endParaRPr lang="sl-SI" sz="2000" b="1" kern="100" dirty="0">
              <a:solidFill>
                <a:srgbClr val="004899"/>
              </a:solidFill>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sl-SI" sz="2000" dirty="0">
                <a:effectLst/>
                <a:latin typeface="Calibri" panose="020F0502020204030204" pitchFamily="34" charset="0"/>
                <a:ea typeface="Calibri" panose="020F0502020204030204" pitchFamily="34" charset="0"/>
              </a:rPr>
              <a:t>"</a:t>
            </a:r>
            <a:r>
              <a:rPr lang="sl-SI" sz="2000" dirty="0" err="1">
                <a:effectLst/>
                <a:latin typeface="Calibri" panose="020F0502020204030204" pitchFamily="34" charset="0"/>
                <a:ea typeface="Calibri" panose="020F0502020204030204" pitchFamily="34" charset="0"/>
              </a:rPr>
              <a:t>Prelomno odkritje nove vrste dinozavra je pritegnilo pozornost znanstvenikov po vsem svetu.</a:t>
            </a:r>
            <a:r>
              <a:rPr lang="sl-SI" sz="2000" dirty="0">
                <a:effectLst/>
                <a:latin typeface="Calibri" panose="020F0502020204030204" pitchFamily="34" charset="0"/>
                <a:ea typeface="Calibri" panose="020F0502020204030204" pitchFamily="34" charset="0"/>
              </a:rPr>
              <a:t>"</a:t>
            </a:r>
            <a:endParaRPr lang="sl-SI" sz="20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nl-NL" sz="2000" b="1" kern="100" dirty="0">
                <a:solidFill>
                  <a:srgbClr val="004899"/>
                </a:solidFill>
                <a:latin typeface="Calibri" panose="020F0502020204030204" pitchFamily="34" charset="0"/>
                <a:ea typeface="Calibri" panose="020F0502020204030204" pitchFamily="34" charset="0"/>
                <a:cs typeface="Calibri" panose="020F0502020204030204" pitchFamily="34" charset="0"/>
              </a:rPr>
              <a:t>Parafrazirana </a:t>
            </a:r>
            <a:r>
              <a:rPr lang="sl-SI" sz="2000" b="1" kern="100" dirty="0">
                <a:solidFill>
                  <a:srgbClr val="004899"/>
                </a:solidFill>
                <a:latin typeface="Calibri" panose="020F0502020204030204" pitchFamily="34" charset="0"/>
                <a:ea typeface="Calibri" panose="020F0502020204030204" pitchFamily="34" charset="0"/>
                <a:cs typeface="Calibri" panose="020F0502020204030204" pitchFamily="34" charset="0"/>
              </a:rPr>
              <a:t>različica</a:t>
            </a:r>
            <a:endParaRPr lang="sl-SI" sz="1800" b="1" kern="100" dirty="0">
              <a:solidFill>
                <a:srgbClr val="004899"/>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kern="100" dirty="0">
                <a:effectLst/>
                <a:latin typeface="Calibri" panose="020F0502020204030204" pitchFamily="34" charset="0"/>
                <a:ea typeface="Calibri" panose="020F0502020204030204" pitchFamily="34" charset="0"/>
                <a:cs typeface="Calibri" panose="020F0502020204030204" pitchFamily="34" charset="0"/>
              </a:rPr>
              <a:t>"</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Pozornost znanstvenikov po vsem svetu </a:t>
            </a:r>
            <a:r>
              <a:rPr lang="sl-SI" sz="2000" kern="100" dirty="0">
                <a:effectLst/>
                <a:latin typeface="Calibri" panose="020F0502020204030204" pitchFamily="34" charset="0"/>
                <a:ea typeface="Calibri" panose="020F0502020204030204" pitchFamily="34" charset="0"/>
                <a:cs typeface="Calibri" panose="020F0502020204030204" pitchFamily="34" charset="0"/>
              </a:rPr>
              <a:t>je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pritegnila izjemna najdba na področju paleontologije</a:t>
            </a:r>
            <a:r>
              <a:rPr lang="sl-SI" sz="2000" kern="100" dirty="0">
                <a:effectLst/>
                <a:latin typeface="Calibri" panose="020F0502020204030204" pitchFamily="34" charset="0"/>
                <a:ea typeface="Calibri" panose="020F0502020204030204" pitchFamily="34" charset="0"/>
                <a:cs typeface="Calibri" panose="020F0502020204030204" pitchFamily="34" charset="0"/>
              </a:rPr>
              <a:t>: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prelomna identifikacija doslej neznane vrste dinozavra</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600"/>
              </a:spcBef>
              <a:spcAft>
                <a:spcPts val="600"/>
              </a:spcAft>
              <a:buClr>
                <a:srgbClr val="95C11F"/>
              </a:buClr>
              <a:buSzTx/>
              <a:buNone/>
              <a:tabLst/>
              <a:defRPr/>
            </a:pPr>
            <a:r>
              <a:rPr kumimoji="0" lang="sl-SI" sz="2000" b="1" i="0" u="none" strike="noStrike" kern="1200" cap="none" spc="0" normalizeH="0" baseline="0" noProof="0" dirty="0">
                <a:ln>
                  <a:noFill/>
                </a:ln>
                <a:solidFill>
                  <a:srgbClr val="C00000"/>
                </a:solidFill>
                <a:effectLst/>
                <a:uLnTx/>
                <a:uFillTx/>
                <a:latin typeface="Calibri" panose="020F0502020204030204"/>
                <a:ea typeface="+mn-ea"/>
                <a:cs typeface="+mn-cs"/>
              </a:rPr>
              <a:t>Opomba: </a:t>
            </a:r>
          </a:p>
          <a:p>
            <a:pPr marL="0" indent="0">
              <a:lnSpc>
                <a:spcPct val="107000"/>
              </a:lnSpc>
              <a:spcAft>
                <a:spcPts val="800"/>
              </a:spcAft>
              <a:buNone/>
            </a:pPr>
            <a:r>
              <a:rPr lang="sl-SI" sz="2000" kern="100" dirty="0" err="1">
                <a:effectLst/>
                <a:latin typeface="Calibri" panose="020F0502020204030204" pitchFamily="34" charset="0"/>
                <a:ea typeface="Calibri" panose="020F0502020204030204" pitchFamily="34" charset="0"/>
                <a:cs typeface="Calibri" panose="020F0502020204030204" pitchFamily="34" charset="0"/>
              </a:rPr>
              <a:t>*Ta </a:t>
            </a:r>
            <a:r>
              <a:rPr lang="sl-SI" sz="2000" b="1" kern="100" dirty="0" err="1">
                <a:effectLst/>
                <a:latin typeface="Calibri" panose="020F0502020204030204" pitchFamily="34" charset="0"/>
                <a:ea typeface="Calibri" panose="020F0502020204030204" pitchFamily="34" charset="0"/>
                <a:cs typeface="Calibri" panose="020F0502020204030204" pitchFamily="34" charset="0"/>
              </a:rPr>
              <a:t>povzetek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vsebuje kratek pregled besedila v medijih, v katerem so zajete glavne točke in ključne informacije</a:t>
            </a:r>
            <a:r>
              <a:rPr lang="sl-SI" sz="2000" kern="100" dirty="0">
                <a:effectLst/>
                <a:latin typeface="Calibri" panose="020F0502020204030204" pitchFamily="34" charset="0"/>
                <a:ea typeface="Calibri" panose="020F0502020204030204" pitchFamily="34" charset="0"/>
                <a:cs typeface="Calibri" panose="020F0502020204030204" pitchFamily="34" charset="0"/>
              </a:rPr>
              <a:t>. Glede na kontekst in namen </a:t>
            </a:r>
            <a:r>
              <a:rPr lang="nl-NL" sz="2000" kern="100" dirty="0">
                <a:effectLst/>
                <a:latin typeface="Calibri" panose="020F0502020204030204" pitchFamily="34" charset="0"/>
                <a:ea typeface="Calibri" panose="020F0502020204030204" pitchFamily="34" charset="0"/>
                <a:cs typeface="Calibri" panose="020F0502020204030204" pitchFamily="34" charset="0"/>
              </a:rPr>
              <a:t>povzetka </a:t>
            </a:r>
            <a:r>
              <a:rPr lang="sl-SI" sz="2000" kern="100" dirty="0">
                <a:effectLst/>
                <a:latin typeface="Calibri" panose="020F0502020204030204" pitchFamily="34" charset="0"/>
                <a:ea typeface="Calibri" panose="020F0502020204030204" pitchFamily="34" charset="0"/>
                <a:cs typeface="Calibri" panose="020F0502020204030204" pitchFamily="34" charset="0"/>
              </a:rPr>
              <a:t>lahko ustrezno prilagodite raven podrobnosti in dolžino povzetka.</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sl-SI" sz="2000" kern="100" dirty="0" err="1">
                <a:effectLst/>
                <a:latin typeface="Calibri" panose="020F0502020204030204" pitchFamily="34" charset="0"/>
                <a:ea typeface="Calibri" panose="020F0502020204030204" pitchFamily="34" charset="0"/>
                <a:cs typeface="Calibri" panose="020F0502020204030204" pitchFamily="34" charset="0"/>
              </a:rPr>
              <a:t>*Parafraziranje vključuje preoblikovanje </a:t>
            </a:r>
            <a:r>
              <a:rPr lang="sl-SI" sz="2000" kern="100" dirty="0">
                <a:effectLst/>
                <a:latin typeface="Calibri" panose="020F0502020204030204" pitchFamily="34" charset="0"/>
                <a:ea typeface="Calibri" panose="020F0502020204030204" pitchFamily="34" charset="0"/>
                <a:cs typeface="Calibri" panose="020F0502020204030204" pitchFamily="34" charset="0"/>
              </a:rPr>
              <a:t>izvirnega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besedila, pri čemer se ohrani njegov pomen, informacije pa se posredujejo </a:t>
            </a:r>
            <a:r>
              <a:rPr lang="sl-SI" sz="2000" kern="100" dirty="0">
                <a:effectLst/>
                <a:latin typeface="Calibri" panose="020F0502020204030204" pitchFamily="34" charset="0"/>
                <a:ea typeface="Calibri" panose="020F0502020204030204" pitchFamily="34" charset="0"/>
                <a:cs typeface="Calibri" panose="020F0502020204030204" pitchFamily="34" charset="0"/>
              </a:rPr>
              <a:t>na </a:t>
            </a:r>
            <a:r>
              <a:rPr lang="sl-SI" sz="2000" kern="100" dirty="0" err="1">
                <a:effectLst/>
                <a:latin typeface="Calibri" panose="020F0502020204030204" pitchFamily="34" charset="0"/>
                <a:ea typeface="Calibri" panose="020F0502020204030204" pitchFamily="34" charset="0"/>
                <a:cs typeface="Calibri" panose="020F0502020204030204" pitchFamily="34" charset="0"/>
              </a:rPr>
              <a:t>drugačen način</a:t>
            </a:r>
            <a:r>
              <a:rPr lang="sl-SI" sz="2000" kern="100" dirty="0">
                <a:effectLst/>
                <a:latin typeface="Calibri" panose="020F0502020204030204" pitchFamily="34" charset="0"/>
                <a:ea typeface="Calibri" panose="020F0502020204030204" pitchFamily="34" charset="0"/>
                <a:cs typeface="Calibri" panose="020F0502020204030204" pitchFamily="34" charset="0"/>
              </a:rPr>
              <a:t>.</a:t>
            </a:r>
            <a:endParaRPr lang="sl-SI"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42139183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9CD2FE7-96DF-DADB-B0E7-1E6970C3F79B}"/>
              </a:ext>
            </a:extLst>
          </p:cNvPr>
          <p:cNvSpPr>
            <a:spLocks noGrp="1"/>
          </p:cNvSpPr>
          <p:nvPr>
            <p:ph type="title"/>
          </p:nvPr>
        </p:nvSpPr>
        <p:spPr/>
        <p:txBody>
          <a:bodyPr/>
          <a:lstStyle/>
          <a:p>
            <a:r>
              <a:rPr lang="sl-SI" dirty="0" err="1"/>
              <a:t>Refleksivna </a:t>
            </a:r>
            <a:r>
              <a:rPr lang="sl-SI" dirty="0"/>
              <a:t>praksa </a:t>
            </a:r>
          </a:p>
        </p:txBody>
      </p:sp>
      <p:sp>
        <p:nvSpPr>
          <p:cNvPr id="3" name="Označba mesta vsebine 2">
            <a:extLst>
              <a:ext uri="{FF2B5EF4-FFF2-40B4-BE49-F238E27FC236}">
                <a16:creationId xmlns:a16="http://schemas.microsoft.com/office/drawing/2014/main" id="{107376CC-DADA-3CC7-A3F9-9787CFFEF15D}"/>
              </a:ext>
            </a:extLst>
          </p:cNvPr>
          <p:cNvSpPr>
            <a:spLocks noGrp="1"/>
          </p:cNvSpPr>
          <p:nvPr>
            <p:ph sz="half" idx="1"/>
          </p:nvPr>
        </p:nvSpPr>
        <p:spPr>
          <a:xfrm>
            <a:off x="557999" y="1800000"/>
            <a:ext cx="7091030" cy="4893408"/>
          </a:xfrm>
        </p:spPr>
        <p:txBody>
          <a:bodyPr>
            <a:normAutofit/>
          </a:bodyPr>
          <a:lstStyle/>
          <a:p>
            <a:pPr marL="0" indent="0">
              <a:buNone/>
            </a:pPr>
            <a:r>
              <a:rPr lang="en-US" b="1" dirty="0"/>
              <a:t>Gibbsov refleksivni cikel </a:t>
            </a:r>
            <a:r>
              <a:rPr lang="sl-SI" b="1" dirty="0"/>
              <a:t>(GRC</a:t>
            </a:r>
            <a:r>
              <a:rPr lang="en-US" dirty="0"/>
              <a:t>) je strukturiran pristop k refleksiji, ki se pogosto uporablja v izobraževanju, da bi posameznikom pomagal kritično razmisliti o njihovih izkušnjah in iz njih pridobiti znanje. Oblikoval ga je Graham Gibbs, pogosto pa se uporablja pri refleksivnem pisanju in samoocenjevanju. </a:t>
            </a:r>
            <a:endParaRPr lang="sl-SI" dirty="0"/>
          </a:p>
          <a:p>
            <a:pPr marL="0" indent="0">
              <a:buNone/>
            </a:pPr>
            <a:r>
              <a:rPr lang="en-US" dirty="0"/>
              <a:t>Cikel je sestavljen iz </a:t>
            </a:r>
            <a:r>
              <a:rPr lang="en-US" b="1" dirty="0"/>
              <a:t>šestih stopenj, </a:t>
            </a:r>
            <a:r>
              <a:rPr lang="en-US" dirty="0"/>
              <a:t>skozi katere lahko posamezniki </a:t>
            </a:r>
            <a:r>
              <a:rPr lang="en-US" dirty="0" err="1"/>
              <a:t>analizirajo </a:t>
            </a:r>
            <a:r>
              <a:rPr lang="en-US" dirty="0"/>
              <a:t>svoje izkušnje in pridobijo spoznanja.</a:t>
            </a:r>
            <a:endParaRPr lang="sl-SI" dirty="0"/>
          </a:p>
          <a:p>
            <a:pPr marL="0" indent="0">
              <a:buNone/>
            </a:pPr>
            <a:r>
              <a:rPr lang="en-US" dirty="0"/>
              <a:t>Gibbsov refleksivni cikel je učinkovit instrument za spodbujanje </a:t>
            </a:r>
            <a:r>
              <a:rPr lang="en-US" b="1" dirty="0"/>
              <a:t>samozavedanja, kritičnega razmišljanja </a:t>
            </a:r>
            <a:r>
              <a:rPr lang="en-US" dirty="0"/>
              <a:t>in </a:t>
            </a:r>
            <a:r>
              <a:rPr lang="en-US" b="1" dirty="0"/>
              <a:t>osebne rasti</a:t>
            </a:r>
            <a:r>
              <a:rPr lang="en-US" dirty="0"/>
              <a:t>. Ljudi spodbuja, da razmislijo o svojih izkušnjah, ovrednotijo svoje odzive in čustva ter oblikujejo strukturiran načrt za rast. </a:t>
            </a:r>
            <a:endParaRPr lang="sl-SI" dirty="0"/>
          </a:p>
        </p:txBody>
      </p:sp>
      <p:sp>
        <p:nvSpPr>
          <p:cNvPr id="4" name="Ορθογώνιο 1">
            <a:extLst>
              <a:ext uri="{FF2B5EF4-FFF2-40B4-BE49-F238E27FC236}">
                <a16:creationId xmlns:a16="http://schemas.microsoft.com/office/drawing/2014/main" id="{172692F2-0E1C-2F8C-0610-4FA13851ACDD}"/>
              </a:ext>
            </a:extLst>
          </p:cNvPr>
          <p:cNvSpPr/>
          <p:nvPr/>
        </p:nvSpPr>
        <p:spPr>
          <a:xfrm>
            <a:off x="3418652" y="6566673"/>
            <a:ext cx="8772088" cy="276999"/>
          </a:xfrm>
          <a:prstGeom prst="rect">
            <a:avLst/>
          </a:prstGeom>
        </p:spPr>
        <p:txBody>
          <a:bodyPr wrap="square">
            <a:spAutoFit/>
          </a:bodyPr>
          <a:lstStyle/>
          <a:p>
            <a:pPr algn="r"/>
            <a:r>
              <a:rPr lang="en-US" sz="1200" dirty="0">
                <a:hlinkClick r:id="rId3"/>
              </a:rPr>
              <a:t>Vir </a:t>
            </a:r>
            <a:r>
              <a:rPr lang="en-US" sz="1200" dirty="0"/>
              <a:t>| </a:t>
            </a:r>
            <a:r>
              <a:rPr lang="en-US" sz="1200" dirty="0">
                <a:hlinkClick r:id="rId4"/>
              </a:rPr>
              <a:t>Licenca </a:t>
            </a:r>
            <a:r>
              <a:rPr lang="en-US" sz="1200" dirty="0" err="1">
                <a:hlinkClick r:id="rId4"/>
              </a:rPr>
              <a:t>Pixabay</a:t>
            </a:r>
            <a:endParaRPr lang="en-US" sz="1200" dirty="0"/>
          </a:p>
        </p:txBody>
      </p:sp>
      <p:sp>
        <p:nvSpPr>
          <p:cNvPr id="5" name="Inhaltsplatzhalter 4"/>
          <p:cNvSpPr>
            <a:spLocks noGrp="1"/>
          </p:cNvSpPr>
          <p:nvPr>
            <p:ph sz="half" idx="2"/>
          </p:nvPr>
        </p:nvSpPr>
        <p:spPr/>
        <p:txBody>
          <a:bodyPr/>
          <a:lstStyle/>
          <a:p>
            <a:endParaRPr lang="de-AT"/>
          </a:p>
        </p:txBody>
      </p:sp>
      <p:pic>
        <p:nvPicPr>
          <p:cNvPr id="6" name="Označba mesta vsebine 5">
            <a:extLst>
              <a:ext uri="{FF2B5EF4-FFF2-40B4-BE49-F238E27FC236}">
                <a16:creationId xmlns:a16="http://schemas.microsoft.com/office/drawing/2014/main" id="{A840D4D9-E45E-14C1-36FD-41276E895B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4556" y="2467430"/>
            <a:ext cx="4239319" cy="3272224"/>
          </a:xfrm>
          <a:prstGeom prst="rect">
            <a:avLst/>
          </a:prstGeom>
        </p:spPr>
      </p:pic>
    </p:spTree>
    <p:extLst>
      <p:ext uri="{BB962C8B-B14F-4D97-AF65-F5344CB8AC3E}">
        <p14:creationId xmlns:p14="http://schemas.microsoft.com/office/powerpoint/2010/main" val="36303288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EAB4999-9B77-3282-F05A-08FA99BE4137}"/>
              </a:ext>
            </a:extLst>
          </p:cNvPr>
          <p:cNvSpPr>
            <a:spLocks noGrp="1"/>
          </p:cNvSpPr>
          <p:nvPr>
            <p:ph type="title"/>
          </p:nvPr>
        </p:nvSpPr>
        <p:spPr/>
        <p:txBody>
          <a:bodyPr/>
          <a:lstStyle/>
          <a:p>
            <a:r>
              <a:rPr kumimoji="0" lang="sl-SI" sz="2800" b="1" i="0" u="none" strike="noStrike" kern="1200" cap="none" spc="0" normalizeH="0" baseline="0" noProof="0" dirty="0" err="1">
                <a:ln>
                  <a:noFill/>
                </a:ln>
                <a:solidFill>
                  <a:srgbClr val="D8134D"/>
                </a:solidFill>
                <a:effectLst/>
                <a:uLnTx/>
                <a:uFillTx/>
                <a:latin typeface="Calibri" panose="020F0502020204030204"/>
                <a:ea typeface="Adobe Gothic Std B" panose="020B0800000000000000" pitchFamily="34" charset="-128"/>
                <a:cs typeface="+mj-cs"/>
              </a:rPr>
              <a:t>Šest stopenj </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Gibbsovega </a:t>
            </a:r>
            <a:r>
              <a:rPr kumimoji="0" lang="sl-SI" sz="2800" b="1" i="0" u="none" strike="noStrike" kern="1200" cap="none" spc="0" normalizeH="0" baseline="0" noProof="0" dirty="0" err="1">
                <a:ln>
                  <a:noFill/>
                </a:ln>
                <a:solidFill>
                  <a:srgbClr val="D8134D"/>
                </a:solidFill>
                <a:effectLst/>
                <a:uLnTx/>
                <a:uFillTx/>
                <a:latin typeface="Calibri" panose="020F0502020204030204"/>
                <a:ea typeface="Adobe Gothic Std B" panose="020B0800000000000000" pitchFamily="34" charset="-128"/>
                <a:cs typeface="+mj-cs"/>
              </a:rPr>
              <a:t>refleksivnega </a:t>
            </a:r>
            <a:r>
              <a:rPr kumimoji="0" lang="sl-SI" sz="2800" b="1" i="0" u="none" strike="noStrike" kern="1200" cap="none" spc="0" normalizeH="0" baseline="0" noProof="0" dirty="0">
                <a:ln>
                  <a:noFill/>
                </a:ln>
                <a:solidFill>
                  <a:srgbClr val="D8134D"/>
                </a:solidFill>
                <a:effectLst/>
                <a:uLnTx/>
                <a:uFillTx/>
                <a:latin typeface="Calibri" panose="020F0502020204030204"/>
                <a:ea typeface="Adobe Gothic Std B" panose="020B0800000000000000" pitchFamily="34" charset="-128"/>
                <a:cs typeface="+mj-cs"/>
              </a:rPr>
              <a:t>cikla </a:t>
            </a:r>
            <a:endParaRPr lang="sl-SI" dirty="0"/>
          </a:p>
        </p:txBody>
      </p:sp>
      <p:pic>
        <p:nvPicPr>
          <p:cNvPr id="5" name="Označba mesta vsebine 4">
            <a:extLst>
              <a:ext uri="{FF2B5EF4-FFF2-40B4-BE49-F238E27FC236}">
                <a16:creationId xmlns:a16="http://schemas.microsoft.com/office/drawing/2014/main" id="{C433B0CF-FD8C-67B8-4584-67733C6916A0}"/>
              </a:ext>
            </a:extLst>
          </p:cNvPr>
          <p:cNvPicPr>
            <a:picLocks noGrp="1" noChangeAspect="1"/>
          </p:cNvPicPr>
          <p:nvPr>
            <p:ph sz="half" idx="1"/>
          </p:nvPr>
        </p:nvPicPr>
        <p:blipFill>
          <a:blip r:embed="rId3"/>
          <a:stretch>
            <a:fillRect/>
          </a:stretch>
        </p:blipFill>
        <p:spPr>
          <a:xfrm>
            <a:off x="185036" y="2075543"/>
            <a:ext cx="5910964" cy="4086134"/>
          </a:xfrm>
          <a:prstGeom prst="rect">
            <a:avLst/>
          </a:prstGeom>
        </p:spPr>
      </p:pic>
      <p:sp>
        <p:nvSpPr>
          <p:cNvPr id="4" name="Označba mesta vsebine 3">
            <a:extLst>
              <a:ext uri="{FF2B5EF4-FFF2-40B4-BE49-F238E27FC236}">
                <a16:creationId xmlns:a16="http://schemas.microsoft.com/office/drawing/2014/main" id="{08C8B7BC-203C-F54A-136F-B071DE18DAB6}"/>
              </a:ext>
            </a:extLst>
          </p:cNvPr>
          <p:cNvSpPr>
            <a:spLocks noGrp="1"/>
          </p:cNvSpPr>
          <p:nvPr>
            <p:ph sz="half" idx="2"/>
          </p:nvPr>
        </p:nvSpPr>
        <p:spPr>
          <a:xfrm>
            <a:off x="5719483" y="1800000"/>
            <a:ext cx="6235094" cy="5058000"/>
          </a:xfrm>
        </p:spPr>
        <p:txBody>
          <a:bodyPr>
            <a:normAutofit fontScale="92500"/>
          </a:bodyPr>
          <a:lstStyle/>
          <a:p>
            <a:r>
              <a:rPr lang="sl-SI" sz="2400" b="1" dirty="0" err="1"/>
              <a:t>Opis </a:t>
            </a:r>
            <a:r>
              <a:rPr lang="sl-SI" sz="2400" dirty="0"/>
              <a:t>- </a:t>
            </a:r>
            <a:r>
              <a:rPr lang="sl-SI" sz="2000" dirty="0" err="1"/>
              <a:t>Opišite dogodek ali izkušnjo, o kateri razmišljate</a:t>
            </a:r>
            <a:r>
              <a:rPr lang="sl-SI" sz="2000" dirty="0"/>
              <a:t>. </a:t>
            </a:r>
          </a:p>
          <a:p>
            <a:r>
              <a:rPr lang="sl-SI" sz="2400" b="1" dirty="0" err="1"/>
              <a:t>Občutki </a:t>
            </a:r>
            <a:r>
              <a:rPr lang="sl-SI" sz="2400" dirty="0"/>
              <a:t>- </a:t>
            </a:r>
            <a:r>
              <a:rPr lang="sl-SI" sz="2000" dirty="0" err="1"/>
              <a:t>Raziščite svoja čustva in občutke v </a:t>
            </a:r>
            <a:r>
              <a:rPr lang="sl-SI" sz="2000" dirty="0"/>
              <a:t>času </a:t>
            </a:r>
            <a:r>
              <a:rPr lang="sl-SI" sz="2000" dirty="0" err="1"/>
              <a:t>dogodka</a:t>
            </a:r>
            <a:r>
              <a:rPr lang="sl-SI" sz="2000" dirty="0"/>
              <a:t>. </a:t>
            </a:r>
          </a:p>
          <a:p>
            <a:r>
              <a:rPr lang="sl-SI" sz="2400" b="1" dirty="0" err="1"/>
              <a:t>Vrednotenje </a:t>
            </a:r>
            <a:r>
              <a:rPr lang="sl-SI" sz="2400" dirty="0"/>
              <a:t>- </a:t>
            </a:r>
            <a:r>
              <a:rPr lang="sl-SI" sz="2000" dirty="0" err="1"/>
              <a:t>Ocenite pozitivne in </a:t>
            </a:r>
            <a:r>
              <a:rPr lang="sl-SI" sz="2000" dirty="0"/>
              <a:t>negativne </a:t>
            </a:r>
            <a:r>
              <a:rPr lang="sl-SI" sz="2000" dirty="0" err="1"/>
              <a:t>vidike situacije</a:t>
            </a:r>
            <a:r>
              <a:rPr lang="sl-SI" sz="2000" dirty="0"/>
              <a:t>. </a:t>
            </a:r>
            <a:r>
              <a:rPr lang="sl-SI" sz="2000" dirty="0" err="1"/>
              <a:t>Kaj </a:t>
            </a:r>
            <a:r>
              <a:rPr lang="sl-SI" sz="2000" dirty="0"/>
              <a:t>je </a:t>
            </a:r>
            <a:r>
              <a:rPr lang="sl-SI" sz="2000" dirty="0" err="1"/>
              <a:t>dobro, kaj je mogoče izboljšati</a:t>
            </a:r>
            <a:r>
              <a:rPr lang="sl-SI" sz="2000" dirty="0"/>
              <a:t>. </a:t>
            </a:r>
          </a:p>
          <a:p>
            <a:r>
              <a:rPr lang="sl-SI" sz="2400" b="1" dirty="0"/>
              <a:t>Analiza </a:t>
            </a:r>
            <a:r>
              <a:rPr lang="sl-SI" sz="2400" dirty="0"/>
              <a:t>- </a:t>
            </a:r>
            <a:r>
              <a:rPr lang="sl-SI" sz="2000" dirty="0"/>
              <a:t>temeljito </a:t>
            </a:r>
            <a:r>
              <a:rPr lang="nl-NL" sz="2000" dirty="0"/>
              <a:t>analizirajte. </a:t>
            </a:r>
            <a:r>
              <a:rPr lang="sl-SI" sz="2000" dirty="0" err="1"/>
              <a:t>Razmislite, kaj ste se naučili iz izkušnje</a:t>
            </a:r>
            <a:r>
              <a:rPr lang="sl-SI" sz="2000" dirty="0"/>
              <a:t>. </a:t>
            </a:r>
            <a:endParaRPr lang="sl-SI" dirty="0"/>
          </a:p>
          <a:p>
            <a:r>
              <a:rPr lang="sl-SI" sz="2400" b="1" dirty="0" err="1"/>
              <a:t>Zaključek </a:t>
            </a:r>
            <a:r>
              <a:rPr lang="sl-SI" sz="2400" dirty="0"/>
              <a:t>- </a:t>
            </a:r>
            <a:r>
              <a:rPr lang="sl-SI" dirty="0" err="1"/>
              <a:t>oblikujte zaključke o izkušnji</a:t>
            </a:r>
            <a:r>
              <a:rPr lang="sl-SI" dirty="0"/>
              <a:t>. </a:t>
            </a:r>
            <a:r>
              <a:rPr lang="sl-SI" dirty="0" err="1">
                <a:effectLst/>
                <a:latin typeface="Calibri" panose="020F0502020204030204" pitchFamily="34" charset="0"/>
                <a:ea typeface="Calibri" panose="020F0502020204030204" pitchFamily="34" charset="0"/>
                <a:cs typeface="Times New Roman" panose="02020603050405020304" pitchFamily="18" charset="0"/>
              </a:rPr>
              <a:t>Kaj bi lahko </a:t>
            </a:r>
            <a:r>
              <a:rPr lang="sl-SI" dirty="0">
                <a:effectLst/>
                <a:latin typeface="Calibri" panose="020F0502020204030204" pitchFamily="34" charset="0"/>
                <a:ea typeface="Calibri" panose="020F0502020204030204" pitchFamily="34" charset="0"/>
                <a:cs typeface="Times New Roman" panose="02020603050405020304" pitchFamily="18" charset="0"/>
              </a:rPr>
              <a:t>storili </a:t>
            </a:r>
            <a:r>
              <a:rPr lang="sl-SI" dirty="0" err="1">
                <a:effectLst/>
                <a:latin typeface="Calibri" panose="020F0502020204030204" pitchFamily="34" charset="0"/>
                <a:ea typeface="Calibri" panose="020F0502020204030204" pitchFamily="34" charset="0"/>
                <a:cs typeface="Times New Roman" panose="02020603050405020304" pitchFamily="18" charset="0"/>
              </a:rPr>
              <a:t>drugače</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Kaj bi </a:t>
            </a:r>
            <a:r>
              <a:rPr lang="sl-SI" dirty="0">
                <a:effectLst/>
                <a:latin typeface="Calibri" panose="020F0502020204030204" pitchFamily="34" charset="0"/>
                <a:ea typeface="Calibri" panose="020F0502020204030204" pitchFamily="34" charset="0"/>
                <a:cs typeface="Times New Roman" panose="02020603050405020304" pitchFamily="18" charset="0"/>
              </a:rPr>
              <a:t>storili, </a:t>
            </a:r>
            <a:r>
              <a:rPr lang="sl-SI" dirty="0" err="1">
                <a:effectLst/>
                <a:latin typeface="Calibri" panose="020F0502020204030204" pitchFamily="34" charset="0"/>
                <a:ea typeface="Calibri" panose="020F0502020204030204" pitchFamily="34" charset="0"/>
                <a:cs typeface="Times New Roman" panose="02020603050405020304" pitchFamily="18" charset="0"/>
              </a:rPr>
              <a:t>če bi </a:t>
            </a:r>
            <a:r>
              <a:rPr lang="sl-SI" dirty="0">
                <a:effectLst/>
                <a:latin typeface="Calibri" panose="020F0502020204030204" pitchFamily="34" charset="0"/>
                <a:ea typeface="Calibri" panose="020F0502020204030204" pitchFamily="34" charset="0"/>
                <a:cs typeface="Times New Roman" panose="02020603050405020304" pitchFamily="18" charset="0"/>
              </a:rPr>
              <a:t>v prihodnosti </a:t>
            </a:r>
            <a:r>
              <a:rPr lang="sl-SI" dirty="0" err="1">
                <a:effectLst/>
                <a:latin typeface="Calibri" panose="020F0502020204030204" pitchFamily="34" charset="0"/>
                <a:ea typeface="Calibri" panose="020F0502020204030204" pitchFamily="34" charset="0"/>
                <a:cs typeface="Times New Roman" panose="02020603050405020304" pitchFamily="18" charset="0"/>
              </a:rPr>
              <a:t>naleteli na podobno situacijo?</a:t>
            </a:r>
            <a:endParaRPr lang="sl-SI" dirty="0"/>
          </a:p>
          <a:p>
            <a:r>
              <a:rPr lang="sl-SI" sz="2400" b="1" dirty="0" err="1"/>
              <a:t>Akcijski </a:t>
            </a:r>
            <a:r>
              <a:rPr lang="sl-SI" sz="2400" b="1" dirty="0"/>
              <a:t>načrt </a:t>
            </a:r>
            <a:r>
              <a:rPr lang="sl-SI" sz="2400" dirty="0"/>
              <a:t>- </a:t>
            </a:r>
            <a:r>
              <a:rPr lang="sl-SI" dirty="0" err="1"/>
              <a:t>pripravite akcijski </a:t>
            </a:r>
            <a:r>
              <a:rPr lang="sl-SI" dirty="0"/>
              <a:t>načrt </a:t>
            </a:r>
            <a:r>
              <a:rPr lang="sl-SI" dirty="0" err="1"/>
              <a:t>za </a:t>
            </a:r>
            <a:r>
              <a:rPr lang="sl-SI" dirty="0"/>
              <a:t>prihodnost. </a:t>
            </a:r>
            <a:r>
              <a:rPr lang="sl-SI" dirty="0" err="1">
                <a:effectLst/>
                <a:latin typeface="Calibri" panose="020F0502020204030204" pitchFamily="34" charset="0"/>
                <a:ea typeface="Calibri" panose="020F0502020204030204" pitchFamily="34" charset="0"/>
                <a:cs typeface="Times New Roman" panose="02020603050405020304" pitchFamily="18" charset="0"/>
              </a:rPr>
              <a:t>Katere spremembe boste </a:t>
            </a:r>
            <a:r>
              <a:rPr lang="sl-SI" dirty="0">
                <a:effectLst/>
                <a:latin typeface="Calibri" panose="020F0502020204030204" pitchFamily="34" charset="0"/>
                <a:ea typeface="Calibri" panose="020F0502020204030204" pitchFamily="34" charset="0"/>
                <a:cs typeface="Times New Roman" panose="02020603050405020304" pitchFamily="18" charset="0"/>
              </a:rPr>
              <a:t>uvedli </a:t>
            </a:r>
            <a:r>
              <a:rPr lang="sl-SI" dirty="0" err="1">
                <a:effectLst/>
                <a:latin typeface="Calibri" panose="020F0502020204030204" pitchFamily="34" charset="0"/>
                <a:ea typeface="Calibri" panose="020F0502020204030204" pitchFamily="34" charset="0"/>
                <a:cs typeface="Times New Roman" panose="02020603050405020304" pitchFamily="18" charset="0"/>
              </a:rPr>
              <a:t>in </a:t>
            </a:r>
            <a:r>
              <a:rPr lang="sl-SI" dirty="0">
                <a:effectLst/>
                <a:latin typeface="Calibri" panose="020F0502020204030204" pitchFamily="34" charset="0"/>
                <a:ea typeface="Calibri" panose="020F0502020204030204" pitchFamily="34" charset="0"/>
                <a:cs typeface="Times New Roman" panose="02020603050405020304" pitchFamily="18" charset="0"/>
              </a:rPr>
              <a:t>kako </a:t>
            </a:r>
            <a:r>
              <a:rPr lang="sl-SI" dirty="0" err="1">
                <a:effectLst/>
                <a:latin typeface="Calibri" panose="020F0502020204030204" pitchFamily="34" charset="0"/>
                <a:ea typeface="Calibri" panose="020F0502020204030204" pitchFamily="34" charset="0"/>
                <a:cs typeface="Times New Roman" panose="02020603050405020304" pitchFamily="18" charset="0"/>
              </a:rPr>
              <a:t>boste uporabili to, kar ste se naučili iz tega razmisleka</a:t>
            </a:r>
            <a:r>
              <a:rPr lang="sl-SI" dirty="0">
                <a:effectLst/>
                <a:latin typeface="Calibri" panose="020F0502020204030204" pitchFamily="34" charset="0"/>
                <a:ea typeface="Calibri" panose="020F0502020204030204" pitchFamily="34" charset="0"/>
                <a:cs typeface="Times New Roman" panose="02020603050405020304" pitchFamily="18" charset="0"/>
              </a:rPr>
              <a:t>?</a:t>
            </a:r>
            <a:endParaRPr lang="sl-SI" dirty="0"/>
          </a:p>
        </p:txBody>
      </p:sp>
    </p:spTree>
    <p:extLst>
      <p:ext uri="{BB962C8B-B14F-4D97-AF65-F5344CB8AC3E}">
        <p14:creationId xmlns:p14="http://schemas.microsoft.com/office/powerpoint/2010/main" val="40333729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dirty="0"/>
              <a:t>Gibbsov </a:t>
            </a:r>
            <a:r>
              <a:rPr lang="sl-SI" dirty="0" err="1"/>
              <a:t>refleksivni cikel </a:t>
            </a:r>
            <a:r>
              <a:rPr lang="sl-SI" dirty="0"/>
              <a:t>v praksi </a:t>
            </a:r>
            <a:endParaRPr lang="de-AT" dirty="0"/>
          </a:p>
        </p:txBody>
      </p:sp>
      <p:sp>
        <p:nvSpPr>
          <p:cNvPr id="3" name="Inhaltsplatzhalter 2"/>
          <p:cNvSpPr>
            <a:spLocks noGrp="1"/>
          </p:cNvSpPr>
          <p:nvPr>
            <p:ph idx="1"/>
          </p:nvPr>
        </p:nvSpPr>
        <p:spPr>
          <a:xfrm>
            <a:off x="557998" y="1800000"/>
            <a:ext cx="10574459" cy="4673372"/>
          </a:xfrm>
        </p:spPr>
        <p:txBody>
          <a:bodyPr>
            <a:normAutofit fontScale="62500" lnSpcReduction="20000"/>
          </a:bodyPr>
          <a:lstStyle/>
          <a:p>
            <a:pPr marL="0" indent="0">
              <a:lnSpc>
                <a:spcPct val="107000"/>
              </a:lnSpc>
              <a:spcAft>
                <a:spcPts val="800"/>
              </a:spcAft>
              <a:buNone/>
            </a:pPr>
            <a:r>
              <a:rPr lang="sl-SI" sz="3200" b="1" kern="100" dirty="0" err="1">
                <a:effectLst/>
                <a:latin typeface="Calibri" panose="020F0502020204030204" pitchFamily="34" charset="0"/>
                <a:ea typeface="Calibri" panose="020F0502020204030204" pitchFamily="34" charset="0"/>
                <a:cs typeface="Times New Roman" panose="02020603050405020304" pitchFamily="18" charset="0"/>
              </a:rPr>
              <a:t>Scenarij</a:t>
            </a: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Ste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zaskrbljeni državljan, ki je naletel na članek v medijih, v katerem je pisalo, da nova študija kaže, da priljubljeno otroško cepivo povzroča avtizem</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Članek se je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razširil po družbenih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medijih, vi pa niste prepričani o njegovi verodostojnosti</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1. </a:t>
            </a:r>
            <a:r>
              <a:rPr lang="sl-SI" sz="3200" b="1" kern="100" dirty="0" err="1">
                <a:effectLst/>
                <a:latin typeface="Calibri" panose="020F0502020204030204" pitchFamily="34" charset="0"/>
                <a:ea typeface="Calibri" panose="020F0502020204030204" pitchFamily="34" charset="0"/>
                <a:cs typeface="Times New Roman" panose="02020603050405020304" pitchFamily="18" charset="0"/>
              </a:rPr>
              <a:t>Opis</a:t>
            </a: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buSzPts val="1000"/>
              <a:buFont typeface="Arial" panose="020B0604020202020204" pitchFamily="34" charset="0"/>
              <a:buChar char="•"/>
              <a:tabLst>
                <a:tab pos="457200" algn="l"/>
              </a:tabLst>
            </a:pP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Opišite situacijo in članek</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Članek trdi, da nova študija povezuje otroško cepivo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z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avtizmom</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in je bil pogosto deljen na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družbenih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omrežjih</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2. </a:t>
            </a:r>
            <a:r>
              <a:rPr lang="sl-SI" sz="3200" b="1" kern="100" dirty="0" err="1">
                <a:effectLst/>
                <a:latin typeface="Calibri" panose="020F0502020204030204" pitchFamily="34" charset="0"/>
                <a:ea typeface="Calibri" panose="020F0502020204030204" pitchFamily="34" charset="0"/>
                <a:cs typeface="Times New Roman" panose="02020603050405020304" pitchFamily="18" charset="0"/>
              </a:rPr>
              <a:t>Občutki</a:t>
            </a: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buSzPts val="1000"/>
              <a:buFont typeface="Arial" panose="020B0604020202020204" pitchFamily="34" charset="0"/>
              <a:buChar char="•"/>
              <a:tabLst>
                <a:tab pos="457200" algn="l"/>
              </a:tabLst>
            </a:pP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Izrazite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svoja začetna čustva</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čutite zaskrbljenost in tesnobo zaradi morebitne škode, ki jo lahko povzroči ta informacija, če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je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napačna</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Prav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tako ste radovedni in želite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izvedeti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resnico</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3. </a:t>
            </a:r>
            <a:r>
              <a:rPr lang="sl-SI" sz="3200" b="1" kern="100" dirty="0" err="1">
                <a:effectLst/>
                <a:latin typeface="Calibri" panose="020F0502020204030204" pitchFamily="34" charset="0"/>
                <a:ea typeface="Calibri" panose="020F0502020204030204" pitchFamily="34" charset="0"/>
                <a:cs typeface="Times New Roman" panose="02020603050405020304" pitchFamily="18" charset="0"/>
              </a:rPr>
              <a:t>Ocenjevanje</a:t>
            </a:r>
            <a:r>
              <a:rPr lang="sl-SI" sz="3200" b="1" kern="100"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buSzPts val="1000"/>
              <a:buFont typeface="Arial" panose="020B0604020202020204" pitchFamily="34" charset="0"/>
              <a:buChar char="•"/>
              <a:tabLst>
                <a:tab pos="457200" algn="l"/>
              </a:tabLst>
            </a:pP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Ocenite stanje</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Zavedate se pomena cepiv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za </a:t>
            </a:r>
            <a:r>
              <a:rPr lang="sl-SI" sz="2900" kern="100" dirty="0" err="1">
                <a:effectLst/>
                <a:latin typeface="Calibri" panose="020F0502020204030204" pitchFamily="34" charset="0"/>
                <a:ea typeface="Calibri" panose="020F0502020204030204" pitchFamily="34" charset="0"/>
                <a:cs typeface="Times New Roman" panose="02020603050405020304" pitchFamily="18" charset="0"/>
              </a:rPr>
              <a:t>javno zdravje in možnih posledic napačnih informacij</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spcAft>
                <a:spcPts val="800"/>
              </a:spcAft>
              <a:buSzPts val="1000"/>
              <a:buFont typeface="Arial" panose="020B0604020202020204" pitchFamily="34" charset="0"/>
              <a:buChar char="•"/>
              <a:tabLst>
                <a:tab pos="457200" algn="l"/>
              </a:tabLst>
            </a:pP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Zavedajte </a:t>
            </a:r>
            <a:r>
              <a:rPr lang="en-US" sz="2900" kern="100" dirty="0">
                <a:effectLst/>
                <a:latin typeface="Calibri" panose="020F0502020204030204" pitchFamily="34" charset="0"/>
                <a:ea typeface="Calibri" panose="020F0502020204030204" pitchFamily="34" charset="0"/>
                <a:cs typeface="Times New Roman" panose="02020603050405020304" pitchFamily="18" charset="0"/>
              </a:rPr>
              <a:t>se </a:t>
            </a:r>
            <a:r>
              <a:rPr lang="sl-SI" sz="2900" kern="100" dirty="0">
                <a:effectLst/>
                <a:latin typeface="Calibri" panose="020F0502020204030204" pitchFamily="34" charset="0"/>
                <a:ea typeface="Calibri" panose="020F0502020204030204" pitchFamily="34" charset="0"/>
                <a:cs typeface="Times New Roman" panose="02020603050405020304" pitchFamily="18" charset="0"/>
              </a:rPr>
              <a:t>potrebe po preverjanju dejstev: Priznavate, da je treba preveriti verodostojnost informacij.</a:t>
            </a: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9480569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dirty="0"/>
              <a:t>Gibbsov </a:t>
            </a:r>
            <a:r>
              <a:rPr lang="sl-SI" dirty="0" err="1"/>
              <a:t>refleksivni cikel </a:t>
            </a:r>
            <a:r>
              <a:rPr lang="sl-SI" dirty="0"/>
              <a:t>v praksi </a:t>
            </a:r>
            <a:endParaRPr lang="de-AT" dirty="0"/>
          </a:p>
        </p:txBody>
      </p:sp>
      <p:sp>
        <p:nvSpPr>
          <p:cNvPr id="3" name="Inhaltsplatzhalter 2"/>
          <p:cNvSpPr>
            <a:spLocks noGrp="1"/>
          </p:cNvSpPr>
          <p:nvPr>
            <p:ph idx="1"/>
          </p:nvPr>
        </p:nvSpPr>
        <p:spPr>
          <a:xfrm>
            <a:off x="557998" y="1800000"/>
            <a:ext cx="10574459" cy="4673372"/>
          </a:xfrm>
        </p:spPr>
        <p:txBody>
          <a:bodyPr>
            <a:normAutofit fontScale="85000" lnSpcReduction="20000"/>
          </a:bodyPr>
          <a:lstStyle/>
          <a:p>
            <a:pPr marL="0" indent="0">
              <a:lnSpc>
                <a:spcPct val="107000"/>
              </a:lnSpc>
              <a:spcAft>
                <a:spcPts val="800"/>
              </a:spcAft>
              <a:buNone/>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4. </a:t>
            </a:r>
            <a:r>
              <a:rPr lang="sl-SI" b="1" kern="100" dirty="0" err="1">
                <a:effectLst/>
                <a:latin typeface="Calibri" panose="020F0502020204030204" pitchFamily="34" charset="0"/>
                <a:ea typeface="Calibri" panose="020F0502020204030204" pitchFamily="34" charset="0"/>
                <a:cs typeface="Times New Roman" panose="02020603050405020304" pitchFamily="18" charset="0"/>
              </a:rPr>
              <a:t>Analiza</a:t>
            </a:r>
            <a:r>
              <a:rPr lang="sl-SI" b="1" kern="100" dirty="0">
                <a:effectLst/>
                <a:latin typeface="Calibri" panose="020F0502020204030204" pitchFamily="34" charset="0"/>
                <a:ea typeface="Calibri" panose="020F0502020204030204" pitchFamily="34" charset="0"/>
                <a:cs typeface="Times New Roman" panose="02020603050405020304" pitchFamily="18" charset="0"/>
              </a:rPr>
              <a:t>:</a:t>
            </a:r>
          </a:p>
          <a:p>
            <a:pPr marL="0" lvl="0" indent="0">
              <a:lnSpc>
                <a:spcPct val="107000"/>
              </a:lnSpc>
              <a:spcAft>
                <a:spcPts val="800"/>
              </a:spcAft>
              <a:buSzPts val="1000"/>
              <a:buNone/>
              <a:tabLst>
                <a:tab pos="457200" algn="l"/>
              </a:tabLst>
            </a:pP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Poglobljeno </a:t>
            </a:r>
            <a:r>
              <a:rPr lang="nl-NL" sz="2000" kern="100" dirty="0">
                <a:effectLst/>
                <a:latin typeface="Calibri" panose="020F0502020204030204" pitchFamily="34" charset="0"/>
                <a:ea typeface="Calibri" panose="020F0502020204030204" pitchFamily="34" charset="0"/>
                <a:cs typeface="Times New Roman" panose="02020603050405020304" pitchFamily="18" charset="0"/>
              </a:rPr>
              <a:t>analizirajte </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razmere:</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Opredelite morebitne vire informacijske motnje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Senzacionalistična </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narava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članka in pomanjkanje uglednih virov vzbujata zaskrbljenost</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Raziščite predsodke in motivacijo</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Preučite možnost, da je članek politično ali finančno motiviran</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Razmislite o posledicah: Zavedajte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se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 da lahko takšne napačne informacije zmanjšajo zaupanje v cepiva in prizadevanja na področju javnega zdravja.</a:t>
            </a:r>
          </a:p>
          <a:p>
            <a:pPr marL="0" indent="0">
              <a:lnSpc>
                <a:spcPct val="107000"/>
              </a:lnSpc>
              <a:spcAft>
                <a:spcPts val="800"/>
              </a:spcAft>
              <a:buNone/>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5. </a:t>
            </a:r>
            <a:r>
              <a:rPr lang="sl-SI" b="1" kern="100" dirty="0" err="1">
                <a:effectLst/>
                <a:latin typeface="Calibri" panose="020F0502020204030204" pitchFamily="34" charset="0"/>
                <a:ea typeface="Calibri" panose="020F0502020204030204" pitchFamily="34" charset="0"/>
                <a:cs typeface="Times New Roman" panose="02020603050405020304" pitchFamily="18" charset="0"/>
              </a:rPr>
              <a:t>Zaključek</a:t>
            </a:r>
            <a:r>
              <a:rPr lang="sl-SI" b="1"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SzPts val="1000"/>
              <a:buFont typeface="Symbol" panose="05050102010706020507" pitchFamily="18" charset="2"/>
              <a:buChar char=""/>
              <a:tabLst>
                <a:tab pos="457200" algn="l"/>
              </a:tabLst>
            </a:pP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Povzemite,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kaj ste se naučili iz analize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Verodostojnost članka </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je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vprašljiva, saj je senzacionalističen in ne vsebuje uglednih virov</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Motive za te napačne informacije je treba dodatno raziskati</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Možne posledice so </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resne, </a:t>
            </a:r>
            <a:r>
              <a:rPr lang="sl-SI" sz="2000" kern="100" dirty="0" err="1">
                <a:effectLst/>
                <a:latin typeface="Calibri" panose="020F0502020204030204" pitchFamily="34" charset="0"/>
                <a:ea typeface="Calibri" panose="020F0502020204030204" pitchFamily="34" charset="0"/>
                <a:cs typeface="Times New Roman" panose="02020603050405020304" pitchFamily="18" charset="0"/>
              </a:rPr>
              <a:t>vključno z zmanjšano stopnjo cepljenja in tveganji za javno zdravje</a:t>
            </a:r>
            <a:r>
              <a:rPr lang="sl-SI"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27317937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dirty="0"/>
              <a:t>Gibbsov </a:t>
            </a:r>
            <a:r>
              <a:rPr lang="sl-SI" dirty="0" err="1"/>
              <a:t>refleksivni cikel </a:t>
            </a:r>
            <a:r>
              <a:rPr lang="sl-SI" dirty="0"/>
              <a:t>v praksi </a:t>
            </a:r>
            <a:endParaRPr lang="de-AT" dirty="0"/>
          </a:p>
        </p:txBody>
      </p:sp>
      <p:sp>
        <p:nvSpPr>
          <p:cNvPr id="3" name="Inhaltsplatzhalter 2"/>
          <p:cNvSpPr>
            <a:spLocks noGrp="1"/>
          </p:cNvSpPr>
          <p:nvPr>
            <p:ph idx="1"/>
          </p:nvPr>
        </p:nvSpPr>
        <p:spPr>
          <a:xfrm>
            <a:off x="557998" y="1800000"/>
            <a:ext cx="10574459" cy="4891086"/>
          </a:xfrm>
        </p:spPr>
        <p:txBody>
          <a:bodyPr>
            <a:normAutofit fontScale="85000" lnSpcReduction="10000"/>
          </a:bodyPr>
          <a:lstStyle/>
          <a:p>
            <a:pPr marL="0" indent="0">
              <a:lnSpc>
                <a:spcPct val="107000"/>
              </a:lnSpc>
              <a:spcAft>
                <a:spcPts val="800"/>
              </a:spcAft>
              <a:buNone/>
            </a:pPr>
            <a:r>
              <a:rPr lang="sl-SI" sz="2000" b="1" kern="100" dirty="0">
                <a:effectLst/>
                <a:latin typeface="Calibri" panose="020F0502020204030204" pitchFamily="34" charset="0"/>
                <a:ea typeface="Calibri" panose="020F0502020204030204" pitchFamily="34" charset="0"/>
                <a:cs typeface="Times New Roman" panose="02020603050405020304" pitchFamily="18" charset="0"/>
              </a:rPr>
              <a:t>6. </a:t>
            </a:r>
            <a:r>
              <a:rPr lang="sl-SI" sz="2000" b="1" kern="100" dirty="0" err="1">
                <a:effectLst/>
                <a:latin typeface="Calibri" panose="020F0502020204030204" pitchFamily="34" charset="0"/>
                <a:ea typeface="Calibri" panose="020F0502020204030204" pitchFamily="34" charset="0"/>
                <a:cs typeface="Times New Roman" panose="02020603050405020304" pitchFamily="18" charset="0"/>
              </a:rPr>
              <a:t>Akcijski </a:t>
            </a:r>
            <a:r>
              <a:rPr lang="sl-SI" sz="2000" b="1" kern="100" dirty="0">
                <a:effectLst/>
                <a:latin typeface="Calibri" panose="020F0502020204030204" pitchFamily="34" charset="0"/>
                <a:ea typeface="Calibri" panose="020F0502020204030204" pitchFamily="34" charset="0"/>
                <a:cs typeface="Times New Roman" panose="02020603050405020304" pitchFamily="18" charset="0"/>
              </a:rPr>
              <a:t>načrt</a:t>
            </a:r>
          </a:p>
          <a:p>
            <a:pPr marL="0" lvl="0" indent="0">
              <a:lnSpc>
                <a:spcPct val="107000"/>
              </a:lnSpc>
              <a:spcAft>
                <a:spcPts val="800"/>
              </a:spcAft>
              <a:buSzPts val="1000"/>
              <a:buNone/>
              <a:tabLst>
                <a:tab pos="4572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Navedite ukrepe </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za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odpravo težav</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Temeljito preverite dejstva</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Raziščite trditve in poiščite informacije v verodostojnih virih</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Delite zanesljive informacije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Če </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je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članek res zavajajoč, delite točne informacije iz verodostojnih virov</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da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preprečite napačne informacije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Sodelujte z avtorjem ali založnikom</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Če je mogoče, se pozanimajte o verodostojnosti članka in povprašajte po virih</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Prijavite napačne informacije</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Uporabite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orodja za poročanje v </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družabnih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medijih </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in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označite zavajajoči članek</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742950" lvl="1" indent="-285750">
              <a:lnSpc>
                <a:spcPct val="107000"/>
              </a:lnSpc>
              <a:spcAft>
                <a:spcPts val="800"/>
              </a:spcAft>
              <a:buSzPts val="1000"/>
              <a:buFont typeface="Symbol" panose="05050102010706020507" pitchFamily="18" charset="2"/>
              <a:buChar char=""/>
              <a:tabLst>
                <a:tab pos="914400" algn="l"/>
              </a:tabLst>
            </a:pP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Spodbujajte medijsko pismenost</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Spodbujajte kritično mišljenje in medijsko pismenost </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v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svojem </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družbenem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omrežju, </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da </a:t>
            </a:r>
            <a:r>
              <a:rPr lang="sl-SI" sz="2100" kern="100" dirty="0" err="1">
                <a:effectLst/>
                <a:latin typeface="Calibri" panose="020F0502020204030204" pitchFamily="34" charset="0"/>
                <a:ea typeface="Calibri" panose="020F0502020204030204" pitchFamily="34" charset="0"/>
                <a:cs typeface="Times New Roman" panose="02020603050405020304" pitchFamily="18" charset="0"/>
              </a:rPr>
              <a:t>preprečite širjenje takšnih informacijskih motenj</a:t>
            </a:r>
            <a:r>
              <a:rPr lang="sl-SI" sz="21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Z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uporabo </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Gibbsovega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refleksijskega cikla lahko situacijo rešujete s sistematičnim pristopom </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ter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spodbujate kritično razmišljanje in odgovorno deljenje informacij </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v času, ko so </a:t>
            </a:r>
            <a:r>
              <a:rPr lang="sl-SI" sz="2000" i="1" kern="100" dirty="0" err="1">
                <a:effectLst/>
                <a:latin typeface="Calibri" panose="020F0502020204030204" pitchFamily="34" charset="0"/>
                <a:ea typeface="Calibri" panose="020F0502020204030204" pitchFamily="34" charset="0"/>
                <a:cs typeface="Times New Roman" panose="02020603050405020304" pitchFamily="18" charset="0"/>
              </a:rPr>
              <a:t>dezinformacije zelo razširjene</a:t>
            </a:r>
            <a:r>
              <a:rPr lang="sl-SI" sz="2000" i="1"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Tree>
    <p:extLst>
      <p:ext uri="{BB962C8B-B14F-4D97-AF65-F5344CB8AC3E}">
        <p14:creationId xmlns:p14="http://schemas.microsoft.com/office/powerpoint/2010/main" val="2569553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a:extLst>
              <a:ext uri="{FF2B5EF4-FFF2-40B4-BE49-F238E27FC236}">
                <a16:creationId xmlns:a16="http://schemas.microsoft.com/office/drawing/2014/main" id="{E2D38E87-33DB-46E9-933D-FDECBD945692}"/>
              </a:ext>
            </a:extLst>
          </p:cNvPr>
          <p:cNvSpPr>
            <a:spLocks noGrp="1"/>
          </p:cNvSpPr>
          <p:nvPr>
            <p:ph type="title" idx="4294967295"/>
          </p:nvPr>
        </p:nvSpPr>
        <p:spPr>
          <a:xfrm>
            <a:off x="9193" y="-277185"/>
            <a:ext cx="11857935" cy="1782763"/>
          </a:xfrm>
        </p:spPr>
        <p:txBody>
          <a:bodyPr anchor="b">
            <a:normAutofit/>
          </a:bodyPr>
          <a:lstStyle/>
          <a:p>
            <a:pPr algn="ctr"/>
            <a:r>
              <a:rPr lang="en-US" sz="5400" dirty="0"/>
              <a:t>Moduli</a:t>
            </a:r>
            <a:endParaRPr lang="el-GR" sz="5400" dirty="0"/>
          </a:p>
        </p:txBody>
      </p:sp>
      <p:graphicFrame>
        <p:nvGraphicFramePr>
          <p:cNvPr id="6" name="Διάγραμμα 5">
            <a:extLst>
              <a:ext uri="{FF2B5EF4-FFF2-40B4-BE49-F238E27FC236}">
                <a16:creationId xmlns:a16="http://schemas.microsoft.com/office/drawing/2014/main" id="{654CCD75-E89A-4C6C-BF75-D840AD726219}"/>
              </a:ext>
            </a:extLst>
          </p:cNvPr>
          <p:cNvGraphicFramePr/>
          <p:nvPr>
            <p:extLst>
              <p:ext uri="{D42A27DB-BD31-4B8C-83A1-F6EECF244321}">
                <p14:modId xmlns:p14="http://schemas.microsoft.com/office/powerpoint/2010/main" val="39553434"/>
              </p:ext>
            </p:extLst>
          </p:nvPr>
        </p:nvGraphicFramePr>
        <p:xfrm>
          <a:off x="791283" y="2162175"/>
          <a:ext cx="4961817" cy="34432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Γραφικό 6">
            <a:extLst>
              <a:ext uri="{FF2B5EF4-FFF2-40B4-BE49-F238E27FC236}">
                <a16:creationId xmlns:a16="http://schemas.microsoft.com/office/drawing/2014/main" id="{5E0860D2-CD37-7A1F-1396-B964A1B9D311}"/>
              </a:ext>
            </a:extLst>
          </p:cNvPr>
          <p:cNvPicPr>
            <a:picLocks noChangeAspect="1"/>
          </p:cNvPicPr>
          <p:nvPr/>
        </p:nvPicPr>
        <p:blipFill>
          <a:blip r:embed="rId8">
            <a:extLst>
              <a:ext uri="{96DAC541-7B7A-43D3-8B79-37D633B846F1}">
                <asvg:svgBlip xmlns="" xmlns:a16="http://schemas.microsoft.com/office/drawing/2014/main" xmlns:p14="http://schemas.microsoft.com/office/powerpoint/2010/main" xmlns:dgm="http://schemas.openxmlformats.org/drawingml/2006/diagram" xmlns:a14="http://schemas.microsoft.com/office/drawing/2010/main" xmlns:asvg="http://schemas.microsoft.com/office/drawing/2016/SVG/main" r:embed="rId9"/>
              </a:ext>
            </a:extLst>
          </a:blip>
          <a:stretch>
            <a:fillRect/>
          </a:stretch>
        </p:blipFill>
        <p:spPr>
          <a:xfrm>
            <a:off x="65504" y="46380"/>
            <a:ext cx="2839621" cy="708203"/>
          </a:xfrm>
          <a:prstGeom prst="rect">
            <a:avLst/>
          </a:prstGeom>
        </p:spPr>
      </p:pic>
      <p:graphicFrame>
        <p:nvGraphicFramePr>
          <p:cNvPr id="9" name="Διάγραμμα 5">
            <a:extLst>
              <a:ext uri="{FF2B5EF4-FFF2-40B4-BE49-F238E27FC236}">
                <a16:creationId xmlns:a16="http://schemas.microsoft.com/office/drawing/2014/main" id="{0F6221FA-CCBB-7318-4AB1-8EA358DD88C7}"/>
              </a:ext>
            </a:extLst>
          </p:cNvPr>
          <p:cNvGraphicFramePr/>
          <p:nvPr>
            <p:extLst>
              <p:ext uri="{D42A27DB-BD31-4B8C-83A1-F6EECF244321}">
                <p14:modId xmlns:p14="http://schemas.microsoft.com/office/powerpoint/2010/main" val="3880977953"/>
              </p:ext>
            </p:extLst>
          </p:nvPr>
        </p:nvGraphicFramePr>
        <p:xfrm>
          <a:off x="6325308" y="1505578"/>
          <a:ext cx="4961817" cy="453663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8" name="Εικόνα 7" descr="Εικόνα που περιέχει στιγμιότυπο οθόνης, γραμματοσειρά, Μπελ ηλεκτρίκ, Μπλε Majorelle&#10;&#10;Περιγραφή που δημιουργήθηκε αυτόματα">
            <a:extLst>
              <a:ext uri="{FF2B5EF4-FFF2-40B4-BE49-F238E27FC236}">
                <a16:creationId xmlns:a16="http://schemas.microsoft.com/office/drawing/2014/main" id="{5E876A4C-1633-C043-8FF6-871D6AA042FC}"/>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0" y="6185446"/>
            <a:ext cx="2515320" cy="662723"/>
          </a:xfrm>
          <a:prstGeom prst="rect">
            <a:avLst/>
          </a:prstGeom>
        </p:spPr>
      </p:pic>
    </p:spTree>
    <p:extLst>
      <p:ext uri="{BB962C8B-B14F-4D97-AF65-F5344CB8AC3E}">
        <p14:creationId xmlns:p14="http://schemas.microsoft.com/office/powerpoint/2010/main" val="1041830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sl-SI" dirty="0"/>
              <a:t>Gibbsov </a:t>
            </a:r>
            <a:r>
              <a:rPr lang="sl-SI" dirty="0" err="1"/>
              <a:t>refleksivni cikel </a:t>
            </a:r>
            <a:r>
              <a:rPr lang="sl-SI" dirty="0"/>
              <a:t>v praksi </a:t>
            </a:r>
            <a:endParaRPr lang="de-AT" dirty="0"/>
          </a:p>
        </p:txBody>
      </p:sp>
      <p:sp>
        <p:nvSpPr>
          <p:cNvPr id="3" name="Inhaltsplatzhalter 2"/>
          <p:cNvSpPr>
            <a:spLocks noGrp="1"/>
          </p:cNvSpPr>
          <p:nvPr>
            <p:ph idx="1"/>
          </p:nvPr>
        </p:nvSpPr>
        <p:spPr>
          <a:xfrm>
            <a:off x="557998" y="1800000"/>
            <a:ext cx="10574459" cy="4891086"/>
          </a:xfrm>
        </p:spPr>
        <p:txBody>
          <a:bodyPr>
            <a:normAutofit/>
          </a:bodyPr>
          <a:lstStyle/>
          <a:p>
            <a:pPr marL="0" indent="0">
              <a:lnSpc>
                <a:spcPct val="107000"/>
              </a:lnSpc>
              <a:spcAft>
                <a:spcPts val="800"/>
              </a:spcAft>
              <a:buNone/>
            </a:pP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Z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uporabo </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Gibbsovega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refleksijskega cikla lahko situacijo rešujete s sistematičnim pristopom </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ter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spodbujate kritično razmišljanje in odgovorno deljenje informacij </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 času, ko so </a:t>
            </a:r>
            <a:r>
              <a:rPr lang="sl-SI" sz="2000" i="1"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dezinformacije zelo razširjene</a:t>
            </a:r>
            <a:r>
              <a:rPr lang="sl-SI" sz="2000" i="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20000"/>
              </a:lnSpc>
              <a:spcBef>
                <a:spcPts val="600"/>
              </a:spcBef>
              <a:spcAft>
                <a:spcPts val="600"/>
              </a:spcAft>
              <a:buClr>
                <a:srgbClr val="95C11F"/>
              </a:buClr>
              <a:buSzTx/>
              <a:buFont typeface="Wingdings" panose="05000000000000000000" pitchFamily="2" charset="2"/>
              <a:buNone/>
              <a:tabLst/>
              <a:defRPr/>
            </a:pPr>
            <a:endParaRPr kumimoji="0" lang="sl-SI"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de-AT" dirty="0"/>
          </a:p>
        </p:txBody>
      </p:sp>
      <p:sp>
        <p:nvSpPr>
          <p:cNvPr id="4" name="Ορθογώνιο 1">
            <a:extLst>
              <a:ext uri="{FF2B5EF4-FFF2-40B4-BE49-F238E27FC236}">
                <a16:creationId xmlns:a16="http://schemas.microsoft.com/office/drawing/2014/main" id="{2E817372-7504-2ABD-8E4E-B7E188934F79}"/>
              </a:ext>
            </a:extLst>
          </p:cNvPr>
          <p:cNvSpPr/>
          <p:nvPr/>
        </p:nvSpPr>
        <p:spPr>
          <a:xfrm>
            <a:off x="3418652" y="6566673"/>
            <a:ext cx="8772088" cy="276999"/>
          </a:xfrm>
          <a:prstGeom prst="rect">
            <a:avLst/>
          </a:prstGeom>
        </p:spPr>
        <p:txBody>
          <a:bodyPr wrap="square">
            <a:spAutoFit/>
          </a:bodyPr>
          <a:lstStyle/>
          <a:p>
            <a:pPr algn="r"/>
            <a:r>
              <a:rPr lang="en-US" sz="1200" dirty="0">
                <a:hlinkClick r:id="rId3"/>
              </a:rPr>
              <a:t>Vir </a:t>
            </a:r>
            <a:r>
              <a:rPr lang="en-US" sz="1200" dirty="0"/>
              <a:t>| </a:t>
            </a:r>
            <a:r>
              <a:rPr lang="en-US" sz="1200" dirty="0">
                <a:hlinkClick r:id="rId4"/>
              </a:rPr>
              <a:t>Licenca </a:t>
            </a:r>
            <a:r>
              <a:rPr lang="en-US" sz="1200" dirty="0" err="1">
                <a:hlinkClick r:id="rId4"/>
              </a:rPr>
              <a:t>Pixabay</a:t>
            </a:r>
            <a:endParaRPr lang="en-US" sz="1200" dirty="0"/>
          </a:p>
        </p:txBody>
      </p:sp>
      <p:pic>
        <p:nvPicPr>
          <p:cNvPr id="5" name="Slika 4">
            <a:extLst>
              <a:ext uri="{FF2B5EF4-FFF2-40B4-BE49-F238E27FC236}">
                <a16:creationId xmlns:a16="http://schemas.microsoft.com/office/drawing/2014/main" id="{C84985EA-6371-823E-15A5-8485A453EC60}"/>
              </a:ext>
            </a:extLst>
          </p:cNvPr>
          <p:cNvPicPr>
            <a:picLocks noChangeAspect="1"/>
          </p:cNvPicPr>
          <p:nvPr/>
        </p:nvPicPr>
        <p:blipFill>
          <a:blip r:embed="rId5"/>
          <a:stretch>
            <a:fillRect/>
          </a:stretch>
        </p:blipFill>
        <p:spPr>
          <a:xfrm>
            <a:off x="2761610" y="2663057"/>
            <a:ext cx="6167234" cy="4109883"/>
          </a:xfrm>
          <a:prstGeom prst="rect">
            <a:avLst/>
          </a:prstGeom>
        </p:spPr>
      </p:pic>
    </p:spTree>
    <p:extLst>
      <p:ext uri="{BB962C8B-B14F-4D97-AF65-F5344CB8AC3E}">
        <p14:creationId xmlns:p14="http://schemas.microsoft.com/office/powerpoint/2010/main" val="2914872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058616-C18C-4500-A384-B339255A4986}"/>
              </a:ext>
            </a:extLst>
          </p:cNvPr>
          <p:cNvSpPr>
            <a:spLocks noGrp="1"/>
          </p:cNvSpPr>
          <p:nvPr>
            <p:ph type="title"/>
          </p:nvPr>
        </p:nvSpPr>
        <p:spPr/>
        <p:txBody>
          <a:bodyPr>
            <a:normAutofit/>
          </a:bodyPr>
          <a:lstStyle/>
          <a:p>
            <a:r>
              <a:rPr lang="en-GB" sz="2400" dirty="0"/>
              <a:t>Reference in nadaljnje branje</a:t>
            </a:r>
          </a:p>
        </p:txBody>
      </p:sp>
      <p:sp>
        <p:nvSpPr>
          <p:cNvPr id="3" name="Θέση περιεχομένου 2">
            <a:extLst>
              <a:ext uri="{FF2B5EF4-FFF2-40B4-BE49-F238E27FC236}">
                <a16:creationId xmlns:a16="http://schemas.microsoft.com/office/drawing/2014/main" id="{2C223045-2011-4DC7-8A60-9FA8F2015EF3}"/>
              </a:ext>
            </a:extLst>
          </p:cNvPr>
          <p:cNvSpPr>
            <a:spLocks noGrp="1"/>
          </p:cNvSpPr>
          <p:nvPr>
            <p:ph idx="1"/>
          </p:nvPr>
        </p:nvSpPr>
        <p:spPr>
          <a:xfrm>
            <a:off x="557999" y="1596571"/>
            <a:ext cx="10816017" cy="5069405"/>
          </a:xfrm>
        </p:spPr>
        <p:txBody>
          <a:bodyPr>
            <a:normAutofit/>
          </a:bodyPr>
          <a:lstStyle/>
          <a:p>
            <a:pPr marL="0" indent="0">
              <a:buNone/>
            </a:pPr>
            <a:endParaRPr lang="sl-SI" sz="1800" dirty="0"/>
          </a:p>
          <a:p>
            <a:pPr marL="0" indent="0">
              <a:buNone/>
            </a:pPr>
            <a:r>
              <a:rPr lang="sl-SI" sz="1800" dirty="0"/>
              <a:t>Altman, D. (2014). </a:t>
            </a:r>
            <a:r>
              <a:rPr lang="sl-SI" sz="1800" dirty="0" err="1"/>
              <a:t>Zbirka orodij za čuječnost</a:t>
            </a:r>
            <a:r>
              <a:rPr lang="sl-SI" sz="1800" dirty="0"/>
              <a:t>. </a:t>
            </a:r>
            <a:r>
              <a:rPr lang="sl-SI" sz="1800" dirty="0" err="1"/>
              <a:t>Eau Claire</a:t>
            </a:r>
            <a:r>
              <a:rPr lang="sl-SI" sz="1800" dirty="0"/>
              <a:t>, WI: PESI </a:t>
            </a:r>
            <a:r>
              <a:rPr lang="sl-SI" sz="1800" dirty="0" err="1"/>
              <a:t>Publishing </a:t>
            </a:r>
            <a:r>
              <a:rPr lang="sl-SI" sz="1800" dirty="0"/>
              <a:t>&amp; </a:t>
            </a:r>
            <a:r>
              <a:rPr lang="sl-SI" sz="1800" dirty="0" err="1"/>
              <a:t>Media</a:t>
            </a:r>
            <a:r>
              <a:rPr lang="sl-SI" sz="1800" dirty="0"/>
              <a:t>, </a:t>
            </a:r>
            <a:r>
              <a:rPr lang="sl-SI" sz="1800" dirty="0" err="1"/>
              <a:t>Inc. </a:t>
            </a:r>
          </a:p>
          <a:p>
            <a:pPr marL="0" indent="0">
              <a:buNone/>
            </a:pPr>
            <a:r>
              <a:rPr lang="sl-SI" sz="1800" dirty="0" err="1"/>
              <a:t>Carrel</a:t>
            </a:r>
            <a:r>
              <a:rPr lang="sl-SI" sz="1800" dirty="0"/>
              <a:t>, S.E. (2001). </a:t>
            </a:r>
            <a:r>
              <a:rPr lang="sl-SI" sz="1800" dirty="0" err="1"/>
              <a:t>The Therapist Toolbox</a:t>
            </a:r>
            <a:r>
              <a:rPr lang="sl-SI" sz="1800" dirty="0"/>
              <a:t>. </a:t>
            </a:r>
            <a:r>
              <a:rPr lang="sl-SI" sz="1800" dirty="0" err="1"/>
              <a:t>Thousand Oaks</a:t>
            </a:r>
            <a:r>
              <a:rPr lang="sl-SI" sz="1800" dirty="0"/>
              <a:t>, </a:t>
            </a:r>
            <a:r>
              <a:rPr lang="sl-SI" sz="1800" dirty="0" err="1"/>
              <a:t>Kalifornija</a:t>
            </a:r>
            <a:r>
              <a:rPr lang="sl-SI" sz="1800" dirty="0"/>
              <a:t>: Sage </a:t>
            </a:r>
            <a:r>
              <a:rPr lang="sl-SI" sz="1800" dirty="0" err="1"/>
              <a:t>Publications</a:t>
            </a:r>
            <a:r>
              <a:rPr lang="sl-SI" sz="1800" dirty="0"/>
              <a:t>, </a:t>
            </a:r>
            <a:r>
              <a:rPr lang="sl-SI" sz="1800" dirty="0" err="1"/>
              <a:t>Inc. </a:t>
            </a:r>
          </a:p>
          <a:p>
            <a:pPr marL="0" indent="0">
              <a:buNone/>
            </a:pPr>
            <a:r>
              <a:rPr lang="sl-SI" sz="1800" dirty="0"/>
              <a:t>ECU Edith </a:t>
            </a:r>
            <a:r>
              <a:rPr lang="sl-SI" sz="1800" dirty="0" err="1"/>
              <a:t>Cowan</a:t>
            </a:r>
            <a:r>
              <a:rPr lang="sl-SI" sz="1800" dirty="0"/>
              <a:t>: Oblikovanje </a:t>
            </a:r>
            <a:r>
              <a:rPr lang="sl-SI" sz="1800" dirty="0" err="1"/>
              <a:t>učnega načrta: Učni načrt: Refleksivno učenje</a:t>
            </a:r>
            <a:r>
              <a:rPr lang="sl-SI" sz="1800" dirty="0"/>
              <a:t>. Pridobljeno s: </a:t>
            </a:r>
            <a:r>
              <a:rPr lang="sl-SI" sz="1800" dirty="0">
                <a:hlinkClick r:id="rId3"/>
              </a:rPr>
              <a:t>https://</a:t>
            </a:r>
            <a:r>
              <a:rPr lang="sl-SI" sz="1800" dirty="0" smtClean="0">
                <a:hlinkClick r:id="rId3"/>
              </a:rPr>
              <a:t>intranet.ecu.edu.au/learning/curriculum-design/teaching-strategies/reflective-learning</a:t>
            </a:r>
            <a:r>
              <a:rPr lang="en-US" sz="1800" dirty="0" smtClean="0">
                <a:hlinkClick r:id="rId3"/>
              </a:rPr>
              <a:t> </a:t>
            </a:r>
            <a:r>
              <a:rPr lang="sl-SI" sz="1800" dirty="0" smtClean="0">
                <a:hlinkClick r:id="rId3"/>
              </a:rPr>
              <a:t> </a:t>
            </a:r>
            <a:r>
              <a:rPr lang="sl-SI" sz="1800" dirty="0">
                <a:hlinkClick r:id="rId3"/>
              </a:rPr>
              <a:t>(</a:t>
            </a:r>
            <a:r>
              <a:rPr lang="sl-SI" sz="1800" dirty="0"/>
              <a:t>september, 2023) </a:t>
            </a:r>
          </a:p>
          <a:p>
            <a:pPr marL="0" indent="0">
              <a:buNone/>
            </a:pPr>
            <a:r>
              <a:rPr lang="sl-SI" sz="1800" dirty="0" err="1"/>
              <a:t>Kassinove</a:t>
            </a:r>
            <a:r>
              <a:rPr lang="sl-SI" sz="1800" dirty="0"/>
              <a:t>. H. (2013). </a:t>
            </a:r>
            <a:r>
              <a:rPr lang="sl-SI" sz="1800" dirty="0" err="1"/>
              <a:t>Motnje jeze</a:t>
            </a:r>
            <a:r>
              <a:rPr lang="sl-SI" sz="1800" dirty="0"/>
              <a:t>. New York: </a:t>
            </a:r>
            <a:r>
              <a:rPr lang="sl-SI" sz="1800" dirty="0" err="1"/>
              <a:t>Routledge, </a:t>
            </a:r>
            <a:r>
              <a:rPr lang="sl-SI" sz="1800" dirty="0"/>
              <a:t>Taylor &amp; Francis </a:t>
            </a:r>
            <a:r>
              <a:rPr lang="sl-SI" sz="1800" dirty="0" err="1"/>
              <a:t>Group</a:t>
            </a:r>
            <a:r>
              <a:rPr lang="sl-SI" sz="1800" dirty="0"/>
              <a:t>. </a:t>
            </a:r>
          </a:p>
          <a:p>
            <a:pPr marL="0" indent="0">
              <a:buNone/>
            </a:pPr>
            <a:r>
              <a:rPr lang="sl-SI" sz="1800" dirty="0" err="1"/>
              <a:t>Poumpouras</a:t>
            </a:r>
            <a:r>
              <a:rPr lang="sl-SI" sz="1800" dirty="0"/>
              <a:t>, </a:t>
            </a:r>
            <a:r>
              <a:rPr lang="sl-SI" sz="1800" dirty="0" err="1"/>
              <a:t>Evy</a:t>
            </a:r>
            <a:r>
              <a:rPr lang="sl-SI" sz="1800" dirty="0"/>
              <a:t>. (2020). </a:t>
            </a:r>
            <a:r>
              <a:rPr lang="sl-SI" sz="1800" dirty="0" err="1"/>
              <a:t>Becoming Bulletproof</a:t>
            </a:r>
            <a:r>
              <a:rPr lang="sl-SI" sz="1800" dirty="0"/>
              <a:t>. London: </a:t>
            </a:r>
            <a:r>
              <a:rPr lang="sl-SI" sz="1800" dirty="0" err="1"/>
              <a:t>Icon Books Ltd. </a:t>
            </a:r>
          </a:p>
          <a:p>
            <a:pPr marL="0" indent="0">
              <a:buNone/>
            </a:pPr>
            <a:r>
              <a:rPr lang="sl-SI" sz="1800" dirty="0"/>
              <a:t>Science </a:t>
            </a:r>
            <a:r>
              <a:rPr lang="sl-SI" sz="1800" dirty="0" err="1"/>
              <a:t>Direct</a:t>
            </a:r>
            <a:r>
              <a:rPr lang="sl-SI" sz="1800" dirty="0"/>
              <a:t>, letnik 25, </a:t>
            </a:r>
            <a:r>
              <a:rPr lang="sl-SI" sz="1800" dirty="0" err="1"/>
              <a:t>številka </a:t>
            </a:r>
            <a:r>
              <a:rPr lang="sl-SI" sz="1800" dirty="0"/>
              <a:t>5, maj 2021. </a:t>
            </a:r>
            <a:r>
              <a:rPr lang="sl-SI" sz="1800" dirty="0" err="1"/>
              <a:t>Psihologija lažnih </a:t>
            </a:r>
            <a:r>
              <a:rPr lang="sl-SI" sz="1800" dirty="0"/>
              <a:t>novic</a:t>
            </a:r>
            <a:r>
              <a:rPr lang="sl-SI" sz="1800" dirty="0" err="1"/>
              <a:t>: Razmišljanje</a:t>
            </a:r>
            <a:r>
              <a:rPr lang="sl-SI" sz="1800" dirty="0"/>
              <a:t>. Pridobljeno s spletne strani: </a:t>
            </a:r>
            <a:r>
              <a:rPr lang="sl-SI" sz="1800" dirty="0">
                <a:hlinkClick r:id="rId4"/>
              </a:rPr>
              <a:t>https://</a:t>
            </a:r>
            <a:r>
              <a:rPr lang="sl-SI" sz="1800" dirty="0" smtClean="0">
                <a:hlinkClick r:id="rId4"/>
              </a:rPr>
              <a:t>www.sciencedirect.com/science/article/pii/S1364661321000516</a:t>
            </a:r>
            <a:r>
              <a:rPr lang="en-US" sz="1800" dirty="0" smtClean="0">
                <a:hlinkClick r:id="rId4"/>
              </a:rPr>
              <a:t> </a:t>
            </a:r>
            <a:r>
              <a:rPr lang="sl-SI" sz="1800" dirty="0" smtClean="0">
                <a:hlinkClick r:id="rId4"/>
              </a:rPr>
              <a:t> </a:t>
            </a:r>
            <a:r>
              <a:rPr lang="sl-SI" sz="1800" dirty="0">
                <a:hlinkClick r:id="rId4"/>
              </a:rPr>
              <a:t>(</a:t>
            </a:r>
            <a:r>
              <a:rPr lang="sl-SI" sz="1800" dirty="0"/>
              <a:t>september, 2023). </a:t>
            </a:r>
          </a:p>
          <a:p>
            <a:pPr marL="0" indent="0">
              <a:buNone/>
            </a:pPr>
            <a:r>
              <a:rPr lang="sl-SI" sz="1800" dirty="0" err="1"/>
              <a:t>Spretnosti, ki jih potrebujete</a:t>
            </a:r>
            <a:r>
              <a:rPr lang="sl-SI" sz="1800" dirty="0"/>
              <a:t>, </a:t>
            </a:r>
            <a:r>
              <a:rPr lang="sl-SI" sz="1800" dirty="0" err="1"/>
              <a:t>vam pomagajo pri pridobivanju življenjskih spretnosti</a:t>
            </a:r>
            <a:r>
              <a:rPr lang="sl-SI" sz="1800" dirty="0"/>
              <a:t>. </a:t>
            </a:r>
            <a:r>
              <a:rPr lang="sl-SI" sz="1800" dirty="0" err="1"/>
              <a:t>Medosebne spretnosti</a:t>
            </a:r>
            <a:r>
              <a:rPr lang="sl-SI" sz="1800" dirty="0"/>
              <a:t>. Pridobljeno s: </a:t>
            </a:r>
            <a:r>
              <a:rPr lang="sl-SI" sz="1800" dirty="0">
                <a:hlinkClick r:id="rId5"/>
              </a:rPr>
              <a:t>https://</a:t>
            </a:r>
            <a:r>
              <a:rPr lang="sl-SI" sz="1800" dirty="0" smtClean="0">
                <a:hlinkClick r:id="rId5"/>
              </a:rPr>
              <a:t>www.skillsyouneed.com/interpersonal-skills.html</a:t>
            </a:r>
            <a:r>
              <a:rPr lang="en-US" sz="1800" dirty="0" smtClean="0">
                <a:hlinkClick r:id="rId5"/>
              </a:rPr>
              <a:t> </a:t>
            </a:r>
            <a:r>
              <a:rPr lang="sl-SI" sz="1800" dirty="0" smtClean="0">
                <a:hlinkClick r:id="rId5"/>
              </a:rPr>
              <a:t> </a:t>
            </a:r>
            <a:r>
              <a:rPr lang="sl-SI" sz="1800" dirty="0"/>
              <a:t>(</a:t>
            </a:r>
            <a:r>
              <a:rPr lang="sl-SI" sz="1800" dirty="0" smtClean="0"/>
              <a:t>Sept</a:t>
            </a:r>
            <a:r>
              <a:rPr lang="en-US" sz="1800" dirty="0"/>
              <a:t>e</a:t>
            </a:r>
            <a:r>
              <a:rPr lang="sl-SI" sz="1800" dirty="0" smtClean="0"/>
              <a:t>mber</a:t>
            </a:r>
            <a:r>
              <a:rPr lang="sl-SI" sz="1800" dirty="0"/>
              <a:t>, 2023). </a:t>
            </a:r>
          </a:p>
          <a:p>
            <a:pPr marL="0" indent="0">
              <a:buNone/>
            </a:pPr>
            <a:r>
              <a:rPr lang="sl-SI" sz="1800" dirty="0" err="1"/>
              <a:t>Univerza v Edinburgu</a:t>
            </a:r>
            <a:r>
              <a:rPr lang="sl-SI" sz="1800" dirty="0"/>
              <a:t>. </a:t>
            </a:r>
            <a:r>
              <a:rPr lang="sl-SI" sz="1800" dirty="0" err="1"/>
              <a:t>Zbirka orodij za refleksijo</a:t>
            </a:r>
            <a:r>
              <a:rPr lang="sl-SI" sz="1800" dirty="0"/>
              <a:t>. Pridobljeno s: </a:t>
            </a:r>
            <a:r>
              <a:rPr lang="sl-SI" sz="1800" dirty="0">
                <a:hlinkClick r:id="rId6"/>
              </a:rPr>
              <a:t>https://</a:t>
            </a:r>
            <a:r>
              <a:rPr lang="sl-SI" sz="1800" dirty="0" smtClean="0">
                <a:hlinkClick r:id="rId6"/>
              </a:rPr>
              <a:t>www.ed.ac.uk/reflection/reflectors-toolkit/reflecting-on-experience</a:t>
            </a:r>
            <a:r>
              <a:rPr lang="en-US" sz="1800" dirty="0" smtClean="0"/>
              <a:t> </a:t>
            </a:r>
            <a:r>
              <a:rPr lang="sl-SI" sz="1800" dirty="0" smtClean="0"/>
              <a:t> </a:t>
            </a:r>
            <a:r>
              <a:rPr lang="sl-SI" sz="1800" dirty="0"/>
              <a:t>(september, 2023) </a:t>
            </a:r>
          </a:p>
          <a:p>
            <a:endParaRPr lang="en-GB" sz="1800" dirty="0"/>
          </a:p>
          <a:p>
            <a:endParaRPr lang="en-GB" sz="1800" dirty="0"/>
          </a:p>
        </p:txBody>
      </p:sp>
    </p:spTree>
    <p:extLst>
      <p:ext uri="{BB962C8B-B14F-4D97-AF65-F5344CB8AC3E}">
        <p14:creationId xmlns:p14="http://schemas.microsoft.com/office/powerpoint/2010/main" val="37358107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058616-C18C-4500-A384-B339255A4986}"/>
              </a:ext>
            </a:extLst>
          </p:cNvPr>
          <p:cNvSpPr>
            <a:spLocks noGrp="1"/>
          </p:cNvSpPr>
          <p:nvPr>
            <p:ph type="title"/>
          </p:nvPr>
        </p:nvSpPr>
        <p:spPr/>
        <p:txBody>
          <a:bodyPr>
            <a:normAutofit/>
          </a:bodyPr>
          <a:lstStyle/>
          <a:p>
            <a:r>
              <a:rPr lang="en-GB" sz="2400" dirty="0"/>
              <a:t>Reference in nadaljnje branje</a:t>
            </a:r>
          </a:p>
        </p:txBody>
      </p:sp>
      <p:sp>
        <p:nvSpPr>
          <p:cNvPr id="3" name="Θέση περιεχομένου 2">
            <a:extLst>
              <a:ext uri="{FF2B5EF4-FFF2-40B4-BE49-F238E27FC236}">
                <a16:creationId xmlns:a16="http://schemas.microsoft.com/office/drawing/2014/main" id="{2C223045-2011-4DC7-8A60-9FA8F2015EF3}"/>
              </a:ext>
            </a:extLst>
          </p:cNvPr>
          <p:cNvSpPr>
            <a:spLocks noGrp="1"/>
          </p:cNvSpPr>
          <p:nvPr>
            <p:ph idx="1"/>
          </p:nvPr>
        </p:nvSpPr>
        <p:spPr>
          <a:xfrm>
            <a:off x="557999" y="1596571"/>
            <a:ext cx="10816017" cy="5069405"/>
          </a:xfrm>
        </p:spPr>
        <p:txBody>
          <a:bodyPr>
            <a:normAutofit/>
          </a:bodyPr>
          <a:lstStyle/>
          <a:p>
            <a:pPr marL="0" indent="0">
              <a:buNone/>
            </a:pPr>
            <a:endParaRPr lang="sl-SI" sz="1800" dirty="0"/>
          </a:p>
          <a:p>
            <a:pPr marL="0" marR="0" lvl="0" indent="0" algn="l" defTabSz="914400" rtl="0" eaLnBrk="1" fontAlgn="auto" latinLnBrk="0" hangingPunct="1">
              <a:lnSpc>
                <a:spcPct val="100000"/>
              </a:lnSpc>
              <a:spcBef>
                <a:spcPts val="600"/>
              </a:spcBef>
              <a:spcAft>
                <a:spcPts val="600"/>
              </a:spcAft>
              <a:buClr>
                <a:srgbClr val="95C11F"/>
              </a:buClr>
              <a:buSzTx/>
              <a:buFont typeface="Wingdings" panose="05000000000000000000" pitchFamily="2" charset="2"/>
              <a:buNone/>
              <a:tabLst/>
              <a:defRPr/>
            </a:pP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Univerza v Readingu</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Učenje na podlagi prakse in refleksivno učenje</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sl-SI" sz="1800" b="0" i="0" u="none" strike="noStrike" kern="1200" cap="none" spc="0" normalizeH="0" baseline="0" noProof="0" dirty="0" err="1">
                <a:ln>
                  <a:noFill/>
                </a:ln>
                <a:solidFill>
                  <a:prstClr val="black"/>
                </a:solidFill>
                <a:effectLst/>
                <a:uLnTx/>
                <a:uFillTx/>
                <a:latin typeface="Calibri" panose="020F0502020204030204"/>
                <a:ea typeface="+mn-ea"/>
                <a:cs typeface="+mn-cs"/>
              </a:rPr>
              <a:t>Pridobljeno s: </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//libguides.reading.ac.uk/reflective/thinking (</a:t>
            </a:r>
            <a:r>
              <a:rPr kumimoji="0" lang="sl-SI" sz="1800" b="0" i="0" u="none" strike="noStrike" kern="1200" cap="none" spc="0" normalizeH="0" baseline="0" noProof="0" dirty="0">
                <a:ln>
                  <a:noFill/>
                </a:ln>
                <a:solidFill>
                  <a:prstClr val="black"/>
                </a:solidFill>
                <a:effectLst/>
                <a:uLnTx/>
                <a:uFillTx/>
                <a:latin typeface="Calibri" panose="020F0502020204030204"/>
                <a:ea typeface="+mn-ea"/>
                <a:cs typeface="+mn-cs"/>
              </a:rPr>
              <a:t>september 2023). </a:t>
            </a:r>
          </a:p>
          <a:p>
            <a:pPr marL="0" indent="0">
              <a:buNone/>
            </a:pPr>
            <a:r>
              <a:rPr lang="sl-SI" sz="1800" dirty="0" err="1"/>
              <a:t>Wardle</a:t>
            </a:r>
            <a:r>
              <a:rPr lang="sl-SI" sz="1800" dirty="0"/>
              <a:t>, C., </a:t>
            </a:r>
            <a:r>
              <a:rPr lang="sl-SI" sz="1800" dirty="0" err="1"/>
              <a:t>Derakhshan</a:t>
            </a:r>
            <a:r>
              <a:rPr lang="sl-SI" sz="1800" dirty="0"/>
              <a:t>, H. (2017). </a:t>
            </a:r>
            <a:r>
              <a:rPr lang="sl-SI" sz="1800" dirty="0" err="1"/>
              <a:t>Information Disorder </a:t>
            </a:r>
            <a:r>
              <a:rPr lang="sl-SI" sz="1800" dirty="0"/>
              <a:t>, </a:t>
            </a:r>
            <a:r>
              <a:rPr lang="sl-SI" sz="1800" dirty="0" err="1"/>
              <a:t>Toward an interdisciplinary framework for research and policy making (Informacijska motnja </a:t>
            </a:r>
            <a:r>
              <a:rPr lang="sl-SI" sz="1800" dirty="0"/>
              <a:t>, </a:t>
            </a:r>
            <a:r>
              <a:rPr lang="sl-SI" sz="1800" dirty="0" err="1"/>
              <a:t>na poti k interdisciplinarnemu okviru za raziskave in oblikovanje politik)</a:t>
            </a:r>
            <a:r>
              <a:rPr lang="sl-SI" sz="1800" dirty="0"/>
              <a:t>.  </a:t>
            </a:r>
            <a:r>
              <a:rPr lang="sl-SI" sz="1800" dirty="0" err="1"/>
              <a:t>Strasbourge</a:t>
            </a:r>
            <a:r>
              <a:rPr lang="sl-SI" sz="1800" dirty="0"/>
              <a:t>: </a:t>
            </a:r>
            <a:r>
              <a:rPr lang="sl-SI" sz="1800" dirty="0" err="1"/>
              <a:t>Svet Evrope </a:t>
            </a:r>
            <a:r>
              <a:rPr lang="sl-SI" sz="1800" dirty="0"/>
              <a:t>F-67075. </a:t>
            </a:r>
            <a:endParaRPr lang="en-GB" sz="1800" dirty="0"/>
          </a:p>
          <a:p>
            <a:endParaRPr lang="en-GB" sz="1800" dirty="0"/>
          </a:p>
          <a:p>
            <a:endParaRPr lang="en-GB" sz="1800" dirty="0"/>
          </a:p>
        </p:txBody>
      </p:sp>
    </p:spTree>
    <p:extLst>
      <p:ext uri="{BB962C8B-B14F-4D97-AF65-F5344CB8AC3E}">
        <p14:creationId xmlns:p14="http://schemas.microsoft.com/office/powerpoint/2010/main" val="215481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a:extLst>
              <a:ext uri="{FF2B5EF4-FFF2-40B4-BE49-F238E27FC236}">
                <a16:creationId xmlns:a16="http://schemas.microsoft.com/office/drawing/2014/main" id="{807C98D1-01AE-4DFA-9C42-DDBEB533C1BE}"/>
              </a:ext>
            </a:extLst>
          </p:cNvPr>
          <p:cNvPicPr>
            <a:picLocks noChangeAspect="1"/>
          </p:cNvPicPr>
          <p:nvPr/>
        </p:nvPicPr>
        <p:blipFill>
          <a:blip r:embed="rId3"/>
          <a:stretch>
            <a:fillRect/>
          </a:stretch>
        </p:blipFill>
        <p:spPr>
          <a:xfrm>
            <a:off x="4599736" y="2433105"/>
            <a:ext cx="2612304" cy="2612304"/>
          </a:xfrm>
          <a:prstGeom prst="rect">
            <a:avLst/>
          </a:prstGeom>
        </p:spPr>
      </p:pic>
      <p:sp>
        <p:nvSpPr>
          <p:cNvPr id="24" name="Τίτλος 6">
            <a:extLst>
              <a:ext uri="{FF2B5EF4-FFF2-40B4-BE49-F238E27FC236}">
                <a16:creationId xmlns:a16="http://schemas.microsoft.com/office/drawing/2014/main" id="{88F39797-8ECA-4CC0-ADFC-28793E1CA72E}"/>
              </a:ext>
            </a:extLst>
          </p:cNvPr>
          <p:cNvSpPr txBox="1">
            <a:spLocks/>
          </p:cNvSpPr>
          <p:nvPr/>
        </p:nvSpPr>
        <p:spPr>
          <a:xfrm>
            <a:off x="3210313" y="4867475"/>
            <a:ext cx="53911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lnSpc>
                <a:spcPct val="100000"/>
              </a:lnSpc>
              <a:spcAft>
                <a:spcPts val="600"/>
              </a:spcAft>
            </a:pPr>
            <a:r>
              <a:rPr lang="en-US" sz="3200" b="1" dirty="0">
                <a:solidFill>
                  <a:schemeClr val="bg1"/>
                </a:solidFill>
                <a:latin typeface="+mj-lt"/>
              </a:rPr>
              <a:t>Čestitamo!</a:t>
            </a:r>
            <a:r>
              <a:rPr lang="en-US" sz="2800" b="1" dirty="0">
                <a:solidFill>
                  <a:schemeClr val="bg1"/>
                </a:solidFill>
                <a:latin typeface="+mj-lt"/>
              </a:rPr>
              <a:t/>
            </a:r>
            <a:br>
              <a:rPr lang="en-US" sz="2800" b="1" dirty="0">
                <a:solidFill>
                  <a:schemeClr val="bg1"/>
                </a:solidFill>
                <a:latin typeface="+mj-lt"/>
              </a:rPr>
            </a:br>
            <a:r>
              <a:rPr lang="en-US" b="1" dirty="0">
                <a:solidFill>
                  <a:schemeClr val="bg1"/>
                </a:solidFill>
                <a:latin typeface="+mj-lt"/>
              </a:rPr>
              <a:t>Zaključili ste ta del</a:t>
            </a:r>
            <a:endParaRPr lang="en-US" sz="2800" b="1" dirty="0">
              <a:solidFill>
                <a:schemeClr val="bg1"/>
              </a:solidFill>
              <a:latin typeface="+mj-lt"/>
            </a:endParaRPr>
          </a:p>
        </p:txBody>
      </p:sp>
      <p:pic>
        <p:nvPicPr>
          <p:cNvPr id="5" name="Picture 2">
            <a:extLst>
              <a:ext uri="{FF2B5EF4-FFF2-40B4-BE49-F238E27FC236}">
                <a16:creationId xmlns:a16="http://schemas.microsoft.com/office/drawing/2014/main" id="{820CF07E-63BD-943B-4C02-57982ED82E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7373" y="6234021"/>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2" name="Ορθογώνιο 5">
            <a:extLst>
              <a:ext uri="{FF2B5EF4-FFF2-40B4-BE49-F238E27FC236}">
                <a16:creationId xmlns:a16="http://schemas.microsoft.com/office/drawing/2014/main" id="{44116D37-2457-87B8-D92F-855339CFE361}"/>
              </a:ext>
            </a:extLst>
          </p:cNvPr>
          <p:cNvSpPr/>
          <p:nvPr/>
        </p:nvSpPr>
        <p:spPr>
          <a:xfrm>
            <a:off x="2567709" y="6258631"/>
            <a:ext cx="8014798" cy="632422"/>
          </a:xfrm>
          <a:prstGeom prst="rect">
            <a:avLst/>
          </a:prstGeom>
        </p:spPr>
        <p:txBody>
          <a:bodyPr vert="horz" lIns="91440" tIns="45720" rIns="91440" bIns="45720" rtlCol="0" anchor="ctr">
            <a:normAutofit/>
          </a:bodyPr>
          <a:lstStyle/>
          <a:p>
            <a:pPr>
              <a:lnSpc>
                <a:spcPct val="90000"/>
              </a:lnSpc>
              <a:spcAft>
                <a:spcPts val="600"/>
              </a:spcAft>
            </a:pPr>
            <a:r>
              <a:rPr lang="en-US" sz="1100" b="0" i="0" dirty="0">
                <a:latin typeface="+mj-lt"/>
              </a:rPr>
              <a:t>Financira Evropska unija. Izražena stališča in mnenja so izključno stališča in mnenja avtorjev in ne odražajo nujno stališč in mnenj Evropske unije ali Izvajalske agencije za izobraževanje in kulturo (EACEA). Niti Evropska unija niti EACEA ne moreta biti odgovorna zanje</a:t>
            </a:r>
            <a:r>
              <a:rPr lang="en-US" sz="1100" b="0" i="0">
                <a:latin typeface="+mj-lt"/>
              </a:rPr>
              <a:t>.</a:t>
            </a:r>
            <a:endParaRPr lang="en-US" sz="1100" dirty="0">
              <a:effectLst>
                <a:outerShdw blurRad="38100" dist="38100" dir="2700000" algn="tl">
                  <a:srgbClr val="000000">
                    <a:alpha val="43137"/>
                  </a:srgbClr>
                </a:outerShdw>
              </a:effectLst>
              <a:latin typeface="+mj-lt"/>
            </a:endParaRPr>
          </a:p>
        </p:txBody>
      </p:sp>
      <p:sp>
        <p:nvSpPr>
          <p:cNvPr id="4" name="Title 3">
            <a:extLst>
              <a:ext uri="{FF2B5EF4-FFF2-40B4-BE49-F238E27FC236}">
                <a16:creationId xmlns:a16="http://schemas.microsoft.com/office/drawing/2014/main" id="{A5830B8B-25B5-4DAD-5AA5-C563F5FA438F}"/>
              </a:ext>
            </a:extLst>
          </p:cNvPr>
          <p:cNvSpPr>
            <a:spLocks noGrp="1"/>
          </p:cNvSpPr>
          <p:nvPr>
            <p:ph type="title"/>
          </p:nvPr>
        </p:nvSpPr>
        <p:spPr/>
        <p:txBody>
          <a:bodyPr/>
          <a:lstStyle/>
          <a:p>
            <a:endParaRPr lang="el-GR"/>
          </a:p>
        </p:txBody>
      </p:sp>
    </p:spTree>
    <p:extLst>
      <p:ext uri="{BB962C8B-B14F-4D97-AF65-F5344CB8AC3E}">
        <p14:creationId xmlns:p14="http://schemas.microsoft.com/office/powerpoint/2010/main" val="3246019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Τίτλος 10">
            <a:extLst>
              <a:ext uri="{FF2B5EF4-FFF2-40B4-BE49-F238E27FC236}">
                <a16:creationId xmlns:a16="http://schemas.microsoft.com/office/drawing/2014/main" id="{70D46B22-84E1-43AA-85C7-DBAEC0E27492}"/>
              </a:ext>
            </a:extLst>
          </p:cNvPr>
          <p:cNvSpPr>
            <a:spLocks noGrp="1"/>
          </p:cNvSpPr>
          <p:nvPr>
            <p:ph type="title"/>
          </p:nvPr>
        </p:nvSpPr>
        <p:spPr>
          <a:xfrm>
            <a:off x="570032" y="1352412"/>
            <a:ext cx="10515600" cy="618346"/>
          </a:xfrm>
        </p:spPr>
        <p:txBody>
          <a:bodyPr/>
          <a:lstStyle/>
          <a:p>
            <a:r>
              <a:rPr lang="sl-SI" dirty="0" err="1"/>
              <a:t>Cilji ali zakaj </a:t>
            </a:r>
            <a:r>
              <a:rPr lang="sl-SI" dirty="0"/>
              <a:t>je </a:t>
            </a:r>
            <a:r>
              <a:rPr lang="sl-SI" dirty="0" err="1"/>
              <a:t>pomembno prebrati ta </a:t>
            </a:r>
            <a:r>
              <a:rPr lang="sl-SI" dirty="0"/>
              <a:t>del </a:t>
            </a:r>
            <a:endParaRPr lang="el-GR" dirty="0"/>
          </a:p>
        </p:txBody>
      </p:sp>
      <p:pic>
        <p:nvPicPr>
          <p:cNvPr id="15" name="Γραφικό 14" descr="Στόχος με συμπαγές γέμισμα">
            <a:extLst>
              <a:ext uri="{FF2B5EF4-FFF2-40B4-BE49-F238E27FC236}">
                <a16:creationId xmlns:a16="http://schemas.microsoft.com/office/drawing/2014/main" id="{4313419D-52B3-4469-9529-313D9EB0AF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16="http://schemas.microsoft.com/office/drawing/2014/main" xmlns:a14="http://schemas.microsoft.com/office/drawing/2010/main" xmlns:p14="http://schemas.microsoft.com/office/powerpoint/2010/main" xmlns:asvg="http://schemas.microsoft.com/office/drawing/2016/SVG/main" r:embed="rId4"/>
              </a:ext>
            </a:extLst>
          </a:blip>
          <a:stretch>
            <a:fillRect/>
          </a:stretch>
        </p:blipFill>
        <p:spPr>
          <a:xfrm>
            <a:off x="8412367" y="2213810"/>
            <a:ext cx="3779633" cy="3779633"/>
          </a:xfrm>
          <a:prstGeom prst="rect">
            <a:avLst/>
          </a:prstGeom>
        </p:spPr>
      </p:pic>
      <p:sp>
        <p:nvSpPr>
          <p:cNvPr id="5" name="Θέση περιεχομένου 4">
            <a:extLst>
              <a:ext uri="{FF2B5EF4-FFF2-40B4-BE49-F238E27FC236}">
                <a16:creationId xmlns:a16="http://schemas.microsoft.com/office/drawing/2014/main" id="{A8A9FD9A-D149-4CB3-A9BB-556DD2E24D3A}"/>
              </a:ext>
            </a:extLst>
          </p:cNvPr>
          <p:cNvSpPr>
            <a:spLocks noGrp="1"/>
          </p:cNvSpPr>
          <p:nvPr>
            <p:ph idx="1"/>
          </p:nvPr>
        </p:nvSpPr>
        <p:spPr>
          <a:xfrm>
            <a:off x="557999" y="2409371"/>
            <a:ext cx="8121543" cy="3779632"/>
          </a:xfrm>
        </p:spPr>
        <p:txBody>
          <a:bodyPr>
            <a:normAutofit fontScale="85000" lnSpcReduction="20000"/>
          </a:bodyPr>
          <a:lstStyle/>
          <a:p>
            <a:pPr>
              <a:buClr>
                <a:srgbClr val="95C11F"/>
              </a:buClr>
              <a:buFont typeface="Wingdings" panose="05000000000000000000" pitchFamily="2" charset="2"/>
              <a:buChar char="ü"/>
            </a:pPr>
            <a:r>
              <a:rPr lang="en-US" sz="2400" dirty="0"/>
              <a:t>Razvijanje sposobnosti kritičnega razmišljanja ob stiku z informacijami, razlikovanja med dejstvi in mnenji ter ocenjevanja verodostojnosti in zanesljivosti virov.</a:t>
            </a:r>
            <a:endParaRPr lang="en-GB" sz="2400" dirty="0"/>
          </a:p>
          <a:p>
            <a:pPr>
              <a:buClr>
                <a:srgbClr val="95C11F"/>
              </a:buClr>
            </a:pPr>
            <a:r>
              <a:rPr lang="sl-SI" sz="2400" dirty="0">
                <a:effectLst/>
                <a:ea typeface="Calibri" panose="020F0502020204030204" pitchFamily="34" charset="0"/>
              </a:rPr>
              <a:t>razumevanje različnih medijskih kanalov in platform, prepoznavanje pristranskosti in propagande.</a:t>
            </a:r>
            <a:endParaRPr lang="en-GB" sz="2400" dirty="0"/>
          </a:p>
          <a:p>
            <a:pPr>
              <a:lnSpc>
                <a:spcPct val="107000"/>
              </a:lnSpc>
              <a:spcAft>
                <a:spcPts val="800"/>
              </a:spcAft>
              <a:buClr>
                <a:srgbClr val="95C11F"/>
              </a:buClr>
            </a:pPr>
            <a:r>
              <a:rPr lang="sl-SI" sz="2400" kern="100" dirty="0">
                <a:effectLst/>
                <a:ea typeface="Calibri" panose="020F0502020204030204" pitchFamily="34" charset="0"/>
                <a:cs typeface="Calibri" panose="020F0502020204030204" pitchFamily="34" charset="0"/>
              </a:rPr>
              <a:t>preverjanje točnosti informacij s preverjanjem dejstev, navzkrižnim sklicevanjem ter ocenjevanjem poverilnic avtorjev in virov.</a:t>
            </a:r>
            <a:endParaRPr lang="sl-SI" sz="2400" kern="100" dirty="0">
              <a:effectLst/>
              <a:ea typeface="Calibri" panose="020F0502020204030204" pitchFamily="34" charset="0"/>
              <a:cs typeface="Times New Roman" panose="02020603050405020304" pitchFamily="18" charset="0"/>
            </a:endParaRPr>
          </a:p>
          <a:p>
            <a:pPr>
              <a:buClr>
                <a:srgbClr val="95C11F"/>
              </a:buClr>
            </a:pPr>
            <a:r>
              <a:rPr lang="sl-SI" sz="2400" dirty="0" err="1">
                <a:effectLst/>
                <a:ea typeface="Calibri" panose="020F0502020204030204" pitchFamily="34" charset="0"/>
              </a:rPr>
              <a:t>Raziskovanje etičnih posledic izmenjave in širjenja informacij ter pomembnosti izogibanja širjenju napačnih informacij</a:t>
            </a:r>
            <a:r>
              <a:rPr lang="sl-SI" sz="2400" dirty="0">
                <a:effectLst/>
                <a:ea typeface="Calibri" panose="020F0502020204030204" pitchFamily="34" charset="0"/>
              </a:rPr>
              <a:t>.</a:t>
            </a:r>
            <a:endParaRPr lang="en-GB" sz="2400" dirty="0"/>
          </a:p>
          <a:p>
            <a:pPr>
              <a:buClr>
                <a:srgbClr val="95C11F"/>
              </a:buClr>
            </a:pPr>
            <a:r>
              <a:rPr lang="en-US" sz="2400" dirty="0">
                <a:effectLst/>
                <a:ea typeface="Calibri" panose="020F0502020204030204" pitchFamily="34" charset="0"/>
              </a:rPr>
              <a:t>Poudariti </a:t>
            </a:r>
            <a:r>
              <a:rPr lang="sl-SI" sz="2400" dirty="0">
                <a:effectLst/>
                <a:ea typeface="Calibri" panose="020F0502020204030204" pitchFamily="34" charset="0"/>
              </a:rPr>
              <a:t>pomen konstruktivnega dialoga in sodelovanja pri reševanju informacijskih motenj</a:t>
            </a:r>
            <a:r>
              <a:rPr lang="en-US" sz="2400" dirty="0">
                <a:effectLst/>
                <a:ea typeface="Calibri" panose="020F0502020204030204" pitchFamily="34" charset="0"/>
              </a:rPr>
              <a:t>.</a:t>
            </a:r>
            <a:endParaRPr lang="en-GB" sz="2400" dirty="0"/>
          </a:p>
        </p:txBody>
      </p:sp>
    </p:spTree>
    <p:extLst>
      <p:ext uri="{BB962C8B-B14F-4D97-AF65-F5344CB8AC3E}">
        <p14:creationId xmlns:p14="http://schemas.microsoft.com/office/powerpoint/2010/main" val="2033093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err="1"/>
              <a:t>Uvo</a:t>
            </a:r>
            <a:r>
              <a:rPr lang="sl-SI" dirty="0"/>
              <a:t>d </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7326368" cy="4865977"/>
          </a:xfrm>
        </p:spPr>
        <p:txBody>
          <a:bodyPr>
            <a:normAutofit fontScale="92500" lnSpcReduction="10000"/>
          </a:bodyPr>
          <a:lstStyle/>
          <a:p>
            <a:pPr marL="0" indent="0">
              <a:lnSpc>
                <a:spcPct val="120000"/>
              </a:lnSpc>
              <a:buNone/>
            </a:pPr>
            <a:r>
              <a:rPr lang="en-US" sz="2200" b="1" i="0" dirty="0">
                <a:solidFill>
                  <a:srgbClr val="333333"/>
                </a:solidFill>
                <a:effectLst/>
              </a:rPr>
              <a:t>Terminologija </a:t>
            </a:r>
            <a:r>
              <a:rPr lang="sl-SI" sz="2200" b="1" i="0" dirty="0" err="1">
                <a:solidFill>
                  <a:srgbClr val="333333"/>
                </a:solidFill>
                <a:effectLst/>
              </a:rPr>
              <a:t>refleksije </a:t>
            </a:r>
            <a:r>
              <a:rPr lang="en-US" sz="2200" b="1" i="0" dirty="0">
                <a:solidFill>
                  <a:srgbClr val="333333"/>
                </a:solidFill>
                <a:effectLst/>
              </a:rPr>
              <a:t>se nanaša na </a:t>
            </a:r>
            <a:r>
              <a:rPr lang="en-US" sz="2200" b="0" i="0" dirty="0">
                <a:solidFill>
                  <a:srgbClr val="333333"/>
                </a:solidFill>
                <a:effectLst/>
              </a:rPr>
              <a:t>kognitivne procese razmišljanja in presojanja, ki nam omogočajo natančnejše razumevanje pomena in razsežnosti določenega pojava, dogodka ali </a:t>
            </a:r>
            <a:r>
              <a:rPr lang="en-US" sz="2200" b="0" i="0" dirty="0" err="1">
                <a:solidFill>
                  <a:srgbClr val="333333"/>
                </a:solidFill>
                <a:effectLst/>
              </a:rPr>
              <a:t>vedenja</a:t>
            </a:r>
            <a:r>
              <a:rPr lang="en-US" sz="2200" b="0" i="0" dirty="0">
                <a:solidFill>
                  <a:srgbClr val="333333"/>
                </a:solidFill>
                <a:effectLst/>
              </a:rPr>
              <a:t>.</a:t>
            </a:r>
            <a:endParaRPr lang="sl-SI" sz="2200" b="0" i="0" dirty="0">
              <a:solidFill>
                <a:srgbClr val="333333"/>
              </a:solidFill>
              <a:effectLst/>
            </a:endParaRPr>
          </a:p>
          <a:p>
            <a:pPr marL="0" indent="0">
              <a:lnSpc>
                <a:spcPct val="120000"/>
              </a:lnSpc>
              <a:buNone/>
            </a:pPr>
            <a:r>
              <a:rPr lang="en-US" sz="2200" b="1" i="0" dirty="0">
                <a:solidFill>
                  <a:srgbClr val="333333"/>
                </a:solidFill>
                <a:effectLst/>
              </a:rPr>
              <a:t>Samorefleksija </a:t>
            </a:r>
            <a:r>
              <a:rPr lang="en-US" sz="2200" b="0" i="0" dirty="0">
                <a:solidFill>
                  <a:srgbClr val="333333"/>
                </a:solidFill>
                <a:effectLst/>
              </a:rPr>
              <a:t>nam omogoča, da se bolje zavedamo svojega načina delovanja, razmišljanja in čustvovanja ter nam omogoča spoznavanje sebe, drugih in odnosov ter nam nudi številne razvojne koristi, ki nam pomagajo, da ljudje učinkoviteje sodelujemo.</a:t>
            </a:r>
            <a:endParaRPr lang="sl-SI" sz="2200" b="0" i="0" dirty="0">
              <a:solidFill>
                <a:srgbClr val="333333"/>
              </a:solidFill>
              <a:effectLst/>
            </a:endParaRPr>
          </a:p>
          <a:p>
            <a:pPr marL="0" indent="0">
              <a:lnSpc>
                <a:spcPct val="120000"/>
              </a:lnSpc>
              <a:buNone/>
            </a:pPr>
            <a:r>
              <a:rPr lang="en-US" sz="2200" b="1" i="0" dirty="0">
                <a:solidFill>
                  <a:srgbClr val="333333"/>
                </a:solidFill>
                <a:effectLst/>
              </a:rPr>
              <a:t>Refleksija in informacijska motnja </a:t>
            </a:r>
            <a:r>
              <a:rPr lang="en-US" sz="2200" b="0" i="0" dirty="0">
                <a:solidFill>
                  <a:srgbClr val="333333"/>
                </a:solidFill>
                <a:effectLst/>
              </a:rPr>
              <a:t>sta medsebojno povezana pojma, ki sta pomembna za način distribucije, porabe in obdelave informacij v kontekstu sodobne digitalne dobe. V zadnjih letih se je njun pomen opazno povečal, zlasti v luči pojava družbenih medijev in spletnih platform.</a:t>
            </a:r>
            <a:endParaRPr lang="en-GB" sz="2200" b="0" i="0" dirty="0">
              <a:solidFill>
                <a:srgbClr val="333333"/>
              </a:solidFill>
              <a:effectLst/>
            </a:endParaRPr>
          </a:p>
        </p:txBody>
      </p:sp>
      <p:sp>
        <p:nvSpPr>
          <p:cNvPr id="2" name="Ορθογώνιο 1">
            <a:extLst>
              <a:ext uri="{FF2B5EF4-FFF2-40B4-BE49-F238E27FC236}">
                <a16:creationId xmlns:a16="http://schemas.microsoft.com/office/drawing/2014/main" id="{E8EEE4EC-63E9-6972-430F-CC14A4417D7F}"/>
              </a:ext>
            </a:extLst>
          </p:cNvPr>
          <p:cNvSpPr/>
          <p:nvPr/>
        </p:nvSpPr>
        <p:spPr>
          <a:xfrm>
            <a:off x="3230393" y="6504094"/>
            <a:ext cx="8772088" cy="276999"/>
          </a:xfrm>
          <a:prstGeom prst="rect">
            <a:avLst/>
          </a:prstGeom>
        </p:spPr>
        <p:txBody>
          <a:bodyPr wrap="square">
            <a:spAutoFit/>
          </a:bodyPr>
          <a:lstStyle/>
          <a:p>
            <a:pPr algn="r"/>
            <a:r>
              <a:rPr lang="en-US" sz="1200" dirty="0">
                <a:hlinkClick r:id="rId3"/>
              </a:rPr>
              <a:t>Vir </a:t>
            </a:r>
            <a:r>
              <a:rPr lang="en-US" sz="1200" dirty="0"/>
              <a:t>| </a:t>
            </a:r>
            <a:r>
              <a:rPr lang="en-US" sz="1200" dirty="0">
                <a:hlinkClick r:id="rId4"/>
              </a:rPr>
              <a:t>Licenca </a:t>
            </a:r>
            <a:r>
              <a:rPr lang="en-US" sz="1200" dirty="0" err="1">
                <a:hlinkClick r:id="rId4"/>
              </a:rPr>
              <a:t>Pixabay</a:t>
            </a:r>
            <a:endParaRPr lang="en-US" sz="1200" dirty="0"/>
          </a:p>
        </p:txBody>
      </p:sp>
      <p:pic>
        <p:nvPicPr>
          <p:cNvPr id="7" name="Εικόνα 6" descr="Εικόνα που περιέχει μάτια, κοντινή λήψη, εκκλησιαστικό όργανο, ίριδα&#10;&#10;Περιγραφή που δημιουργήθηκε αυτόματα">
            <a:extLst>
              <a:ext uri="{FF2B5EF4-FFF2-40B4-BE49-F238E27FC236}">
                <a16:creationId xmlns:a16="http://schemas.microsoft.com/office/drawing/2014/main" id="{3943627A-1B1F-5BC9-81F2-EC15B3681C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4826" y="1800000"/>
            <a:ext cx="4251669" cy="1418330"/>
          </a:xfrm>
          <a:prstGeom prst="rect">
            <a:avLst/>
          </a:prstGeom>
        </p:spPr>
      </p:pic>
    </p:spTree>
    <p:extLst>
      <p:ext uri="{BB962C8B-B14F-4D97-AF65-F5344CB8AC3E}">
        <p14:creationId xmlns:p14="http://schemas.microsoft.com/office/powerpoint/2010/main" val="4236537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err="1"/>
              <a:t>Kaj </a:t>
            </a:r>
            <a:r>
              <a:rPr lang="sl-SI" dirty="0"/>
              <a:t>so </a:t>
            </a:r>
            <a:r>
              <a:rPr lang="sl-SI" dirty="0" err="1"/>
              <a:t>refleksivne veščine</a:t>
            </a:r>
            <a:r>
              <a:rPr lang="sl-SI" dirty="0"/>
              <a:t>?  </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7511944" cy="4865977"/>
          </a:xfrm>
        </p:spPr>
        <p:txBody>
          <a:bodyPr>
            <a:normAutofit/>
          </a:bodyPr>
          <a:lstStyle/>
          <a:p>
            <a:pPr marL="0" indent="0">
              <a:lnSpc>
                <a:spcPct val="120000"/>
              </a:lnSpc>
              <a:buNone/>
            </a:pPr>
            <a:r>
              <a:rPr lang="en-US" sz="2200" b="1" i="0" dirty="0">
                <a:solidFill>
                  <a:srgbClr val="333333"/>
                </a:solidFill>
                <a:effectLst/>
              </a:rPr>
              <a:t>Reflektivne spretnosti </a:t>
            </a:r>
            <a:r>
              <a:rPr lang="en-US" sz="2200" b="0" i="0" dirty="0">
                <a:solidFill>
                  <a:srgbClr val="333333"/>
                </a:solidFill>
                <a:effectLst/>
              </a:rPr>
              <a:t>zajemajo vrsto kognitivnih in čustvenih sposobnosti, ki posameznikom omogočajo kritično presojo, vrednotenje in uspešno iskanje informacij. Pridobitev in uporaba teh sposobnosti sta izrednega pomena za posameznike, da bi lahko učinkovito prečesali in razumeli informacijski prostor, zlasti na področju informacijskih motenj, ki pomenijo širjenje netočnih ali zavajajočih informacij.</a:t>
            </a:r>
            <a:endParaRPr lang="sl-SI" sz="2200" b="0" i="0" dirty="0">
              <a:solidFill>
                <a:srgbClr val="333333"/>
              </a:solidFill>
              <a:effectLst/>
            </a:endParaRPr>
          </a:p>
          <a:p>
            <a:pPr marL="0" indent="0">
              <a:lnSpc>
                <a:spcPct val="120000"/>
              </a:lnSpc>
              <a:buNone/>
            </a:pPr>
            <a:r>
              <a:rPr lang="en-US" sz="2200" b="0" i="0" dirty="0">
                <a:solidFill>
                  <a:srgbClr val="333333"/>
                </a:solidFill>
                <a:effectLst/>
              </a:rPr>
              <a:t>Zato imajo ključno vlogo pri odpravljanju informacijskih motenj, saj spodbujajo družbo, ki je bolj izobražena in sposobna razločevanja. Informacijska motnja lahko povzroči zmedenost, </a:t>
            </a:r>
            <a:r>
              <a:rPr lang="en-US" sz="2200" b="0" i="0" dirty="0" err="1">
                <a:solidFill>
                  <a:srgbClr val="333333"/>
                </a:solidFill>
                <a:effectLst/>
              </a:rPr>
              <a:t>skepso, </a:t>
            </a:r>
            <a:r>
              <a:rPr lang="en-US" sz="2200" b="0" i="0" dirty="0">
                <a:solidFill>
                  <a:srgbClr val="333333"/>
                </a:solidFill>
                <a:effectLst/>
              </a:rPr>
              <a:t>družbeno in politično razdrobljenost </a:t>
            </a:r>
            <a:r>
              <a:rPr lang="sl-SI" sz="2200" b="0" i="0" dirty="0">
                <a:solidFill>
                  <a:srgbClr val="333333"/>
                </a:solidFill>
                <a:effectLst/>
              </a:rPr>
              <a:t>ter </a:t>
            </a:r>
            <a:r>
              <a:rPr lang="nl-NL" sz="2200" b="0" i="0" dirty="0">
                <a:solidFill>
                  <a:srgbClr val="333333"/>
                </a:solidFill>
                <a:effectLst/>
              </a:rPr>
              <a:t>polarizacijo</a:t>
            </a:r>
            <a:r>
              <a:rPr lang="sl-SI" sz="2200" b="0" i="0" dirty="0">
                <a:solidFill>
                  <a:srgbClr val="333333"/>
                </a:solidFill>
                <a:effectLst/>
              </a:rPr>
              <a:t>. </a:t>
            </a:r>
            <a:r>
              <a:rPr lang="en-US" sz="2200" b="0" i="0" dirty="0">
                <a:solidFill>
                  <a:srgbClr val="333333"/>
                </a:solidFill>
                <a:effectLst/>
              </a:rPr>
              <a:t> </a:t>
            </a:r>
            <a:endParaRPr lang="en-GB" sz="2200" b="0" i="0" dirty="0">
              <a:solidFill>
                <a:srgbClr val="333333"/>
              </a:solidFill>
              <a:effectLst/>
            </a:endParaRPr>
          </a:p>
        </p:txBody>
      </p:sp>
      <p:sp>
        <p:nvSpPr>
          <p:cNvPr id="3" name="Ορθογώνιο 1">
            <a:extLst>
              <a:ext uri="{FF2B5EF4-FFF2-40B4-BE49-F238E27FC236}">
                <a16:creationId xmlns:a16="http://schemas.microsoft.com/office/drawing/2014/main" id="{ADA8D1EA-F5A8-E0CA-D890-FFC5BC36E516}"/>
              </a:ext>
            </a:extLst>
          </p:cNvPr>
          <p:cNvSpPr/>
          <p:nvPr/>
        </p:nvSpPr>
        <p:spPr>
          <a:xfrm>
            <a:off x="3230393" y="6504094"/>
            <a:ext cx="8772088" cy="276999"/>
          </a:xfrm>
          <a:prstGeom prst="rect">
            <a:avLst/>
          </a:prstGeom>
        </p:spPr>
        <p:txBody>
          <a:bodyPr wrap="square">
            <a:spAutoFit/>
          </a:bodyPr>
          <a:lstStyle/>
          <a:p>
            <a:pPr algn="r"/>
            <a:r>
              <a:rPr lang="en-US" sz="1200" dirty="0">
                <a:hlinkClick r:id="rId3"/>
              </a:rPr>
              <a:t>Vir </a:t>
            </a:r>
            <a:r>
              <a:rPr lang="en-US" sz="1200" dirty="0"/>
              <a:t>| </a:t>
            </a:r>
            <a:r>
              <a:rPr lang="en-US" sz="1200" dirty="0">
                <a:hlinkClick r:id="rId4"/>
              </a:rPr>
              <a:t>Licenca </a:t>
            </a:r>
            <a:r>
              <a:rPr lang="en-US" sz="1200" dirty="0" err="1">
                <a:hlinkClick r:id="rId4"/>
              </a:rPr>
              <a:t>Pixabay</a:t>
            </a:r>
            <a:endParaRPr lang="en-US" sz="1200" dirty="0"/>
          </a:p>
        </p:txBody>
      </p:sp>
      <p:pic>
        <p:nvPicPr>
          <p:cNvPr id="7" name="Slika 1">
            <a:extLst>
              <a:ext uri="{FF2B5EF4-FFF2-40B4-BE49-F238E27FC236}">
                <a16:creationId xmlns:a16="http://schemas.microsoft.com/office/drawing/2014/main" id="{E8C0D613-8986-814A-9857-7493A7495698}"/>
              </a:ext>
            </a:extLst>
          </p:cNvPr>
          <p:cNvPicPr>
            <a:picLocks noChangeAspect="1"/>
          </p:cNvPicPr>
          <p:nvPr/>
        </p:nvPicPr>
        <p:blipFill>
          <a:blip r:embed="rId5"/>
          <a:stretch>
            <a:fillRect/>
          </a:stretch>
        </p:blipFill>
        <p:spPr>
          <a:xfrm>
            <a:off x="8043620" y="2148114"/>
            <a:ext cx="4148380" cy="3389085"/>
          </a:xfrm>
          <a:prstGeom prst="rect">
            <a:avLst/>
          </a:prstGeom>
        </p:spPr>
      </p:pic>
    </p:spTree>
    <p:extLst>
      <p:ext uri="{BB962C8B-B14F-4D97-AF65-F5344CB8AC3E}">
        <p14:creationId xmlns:p14="http://schemas.microsoft.com/office/powerpoint/2010/main" val="737204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err="1"/>
              <a:t>Refleksivne veščine in informacijske </a:t>
            </a:r>
            <a:r>
              <a:rPr lang="sl-SI" dirty="0"/>
              <a:t>motnje   </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8" y="1799999"/>
            <a:ext cx="10226115" cy="4865977"/>
          </a:xfrm>
        </p:spPr>
        <p:txBody>
          <a:bodyPr>
            <a:normAutofit/>
          </a:bodyPr>
          <a:lstStyle/>
          <a:p>
            <a:pPr marL="0" indent="0">
              <a:lnSpc>
                <a:spcPct val="107000"/>
              </a:lnSpc>
              <a:spcAft>
                <a:spcPts val="800"/>
              </a:spcAft>
              <a:buNone/>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Ko poskušamo razumeti vsak primer informacijske motnje, se izkaže, da je koristno, če jo </a:t>
            </a:r>
            <a:r>
              <a:rPr lang="en-US" sz="2400" kern="100" dirty="0" err="1">
                <a:effectLst/>
                <a:latin typeface="Calibri" panose="020F0502020204030204" pitchFamily="34" charset="0"/>
                <a:ea typeface="Calibri" panose="020F0502020204030204" pitchFamily="34" charset="0"/>
                <a:cs typeface="Times New Roman" panose="02020603050405020304" pitchFamily="18" charset="0"/>
              </a:rPr>
              <a:t>analiziramo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s tremi različnimi komponentami</a:t>
            </a:r>
            <a:r>
              <a:rPr lang="sl-SI"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914400" lvl="1" indent="-457200">
              <a:lnSpc>
                <a:spcPct val="107000"/>
              </a:lnSpc>
              <a:spcAft>
                <a:spcPts val="800"/>
              </a:spcAft>
              <a:buFont typeface="+mj-lt"/>
              <a:buAutoNum type="arabicPeriod"/>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Agent.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Kdo so bili </a:t>
            </a:r>
            <a:r>
              <a:rPr lang="sl-SI" kern="100" dirty="0">
                <a:effectLst/>
                <a:latin typeface="Calibri" panose="020F0502020204030204" pitchFamily="34" charset="0"/>
                <a:ea typeface="Calibri" panose="020F0502020204030204" pitchFamily="34" charset="0"/>
                <a:cs typeface="Times New Roman" panose="02020603050405020304" pitchFamily="18" charset="0"/>
              </a:rPr>
              <a:t>"</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agenti</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ki so ustvarili</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izdelali in distribuirali primer, in kakšna je bila njihova motivacija</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p>
          <a:p>
            <a:pPr marL="914400" lvl="1" indent="-457200">
              <a:lnSpc>
                <a:spcPct val="107000"/>
              </a:lnSpc>
              <a:spcAft>
                <a:spcPts val="800"/>
              </a:spcAft>
              <a:buFont typeface="+mj-lt"/>
              <a:buAutoNum type="arabicPeriod"/>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Sporočilo.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Kakšno je bilo </a:t>
            </a:r>
            <a:r>
              <a:rPr lang="sl-SI" kern="100" dirty="0">
                <a:effectLst/>
                <a:latin typeface="Calibri" panose="020F0502020204030204" pitchFamily="34" charset="0"/>
                <a:ea typeface="Calibri" panose="020F0502020204030204" pitchFamily="34" charset="0"/>
                <a:cs typeface="Times New Roman" panose="02020603050405020304" pitchFamily="18" charset="0"/>
              </a:rPr>
              <a:t>to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sporočilo? Kakšno </a:t>
            </a:r>
            <a:r>
              <a:rPr lang="sl-SI" kern="100" dirty="0">
                <a:effectLst/>
                <a:latin typeface="Calibri" panose="020F0502020204030204" pitchFamily="34" charset="0"/>
                <a:ea typeface="Calibri" panose="020F0502020204030204" pitchFamily="34" charset="0"/>
                <a:cs typeface="Times New Roman" panose="02020603050405020304" pitchFamily="18" charset="0"/>
              </a:rPr>
              <a:t>obliko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je </a:t>
            </a:r>
            <a:r>
              <a:rPr lang="sl-SI" kern="100" dirty="0">
                <a:effectLst/>
                <a:latin typeface="Calibri" panose="020F0502020204030204" pitchFamily="34" charset="0"/>
                <a:ea typeface="Calibri" panose="020F0502020204030204" pitchFamily="34" charset="0"/>
                <a:cs typeface="Times New Roman" panose="02020603050405020304" pitchFamily="18" charset="0"/>
              </a:rPr>
              <a:t>imelo?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Kakšne so bile njegove značilnosti</a:t>
            </a:r>
            <a:r>
              <a:rPr lang="sl-SI" kern="100" dirty="0">
                <a:effectLst/>
                <a:latin typeface="Calibri" panose="020F0502020204030204" pitchFamily="34" charset="0"/>
                <a:ea typeface="Calibri" panose="020F0502020204030204" pitchFamily="34" charset="0"/>
                <a:cs typeface="Times New Roman" panose="02020603050405020304" pitchFamily="18" charset="0"/>
              </a:rPr>
              <a:t>?</a:t>
            </a:r>
          </a:p>
          <a:p>
            <a:pPr marL="914400" lvl="1" indent="-457200">
              <a:lnSpc>
                <a:spcPct val="107000"/>
              </a:lnSpc>
              <a:spcAft>
                <a:spcPts val="800"/>
              </a:spcAft>
              <a:buFont typeface="+mj-lt"/>
              <a:buAutoNum type="arabicPeriod"/>
            </a:pPr>
            <a:r>
              <a:rPr lang="sl-SI" b="1" kern="100" dirty="0">
                <a:effectLst/>
                <a:latin typeface="Calibri" panose="020F0502020204030204" pitchFamily="34" charset="0"/>
                <a:ea typeface="Calibri" panose="020F0502020204030204" pitchFamily="34" charset="0"/>
                <a:cs typeface="Times New Roman" panose="02020603050405020304" pitchFamily="18" charset="0"/>
              </a:rPr>
              <a:t>Tolmač</a:t>
            </a:r>
            <a:r>
              <a:rPr lang="sl-SI" kern="100" dirty="0">
                <a:effectLst/>
                <a:latin typeface="Calibri" panose="020F0502020204030204" pitchFamily="34" charset="0"/>
                <a:ea typeface="Calibri" panose="020F0502020204030204" pitchFamily="34" charset="0"/>
                <a:cs typeface="Times New Roman" panose="02020603050405020304" pitchFamily="18" charset="0"/>
              </a:rPr>
              <a:t>.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Ko je nekdo prejel sporočilo, </a:t>
            </a:r>
            <a:r>
              <a:rPr lang="sl-SI" kern="100" dirty="0">
                <a:effectLst/>
                <a:latin typeface="Calibri" panose="020F0502020204030204" pitchFamily="34" charset="0"/>
                <a:ea typeface="Calibri" panose="020F0502020204030204" pitchFamily="34" charset="0"/>
                <a:cs typeface="Times New Roman" panose="02020603050405020304" pitchFamily="18" charset="0"/>
              </a:rPr>
              <a:t>kako si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ga je </a:t>
            </a:r>
            <a:r>
              <a:rPr lang="sl-SI" kern="100" dirty="0">
                <a:effectLst/>
                <a:latin typeface="Calibri" panose="020F0502020204030204" pitchFamily="34" charset="0"/>
                <a:ea typeface="Calibri" panose="020F0502020204030204" pitchFamily="34" charset="0"/>
                <a:cs typeface="Times New Roman" panose="02020603050405020304" pitchFamily="18" charset="0"/>
              </a:rPr>
              <a:t>razlagal? </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Kako so </a:t>
            </a:r>
            <a:r>
              <a:rPr lang="sl-SI" kern="100" dirty="0">
                <a:effectLst/>
                <a:latin typeface="Calibri" panose="020F0502020204030204" pitchFamily="34" charset="0"/>
                <a:ea typeface="Calibri" panose="020F0502020204030204" pitchFamily="34" charset="0"/>
                <a:cs typeface="Times New Roman" panose="02020603050405020304" pitchFamily="18" charset="0"/>
              </a:rPr>
              <a:t>ukrepali</a:t>
            </a:r>
            <a:r>
              <a:rPr lang="sl-SI" kern="100" dirty="0" err="1">
                <a:effectLst/>
                <a:latin typeface="Calibri" panose="020F0502020204030204" pitchFamily="34" charset="0"/>
                <a:ea typeface="Calibri" panose="020F0502020204030204" pitchFamily="34" charset="0"/>
                <a:cs typeface="Times New Roman" panose="02020603050405020304" pitchFamily="18" charset="0"/>
              </a:rPr>
              <a:t>, če so sploh ukrepali</a:t>
            </a:r>
            <a:r>
              <a:rPr lang="sl-SI"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lnSpc>
                <a:spcPct val="120000"/>
              </a:lnSpc>
              <a:buNone/>
            </a:pPr>
            <a:endParaRPr lang="en-GB" sz="2200" b="0" i="0" dirty="0">
              <a:solidFill>
                <a:srgbClr val="333333"/>
              </a:solidFill>
              <a:effectLst/>
            </a:endParaRPr>
          </a:p>
        </p:txBody>
      </p:sp>
      <p:sp>
        <p:nvSpPr>
          <p:cNvPr id="11" name="Ορθογώνιο 1">
            <a:extLst>
              <a:ext uri="{FF2B5EF4-FFF2-40B4-BE49-F238E27FC236}">
                <a16:creationId xmlns:a16="http://schemas.microsoft.com/office/drawing/2014/main" id="{E314B2E6-0586-408E-8D1A-41287EF3B8C4}"/>
              </a:ext>
            </a:extLst>
          </p:cNvPr>
          <p:cNvSpPr/>
          <p:nvPr/>
        </p:nvSpPr>
        <p:spPr>
          <a:xfrm>
            <a:off x="3418652" y="6566673"/>
            <a:ext cx="8772088" cy="276999"/>
          </a:xfrm>
          <a:prstGeom prst="rect">
            <a:avLst/>
          </a:prstGeom>
        </p:spPr>
        <p:txBody>
          <a:bodyPr wrap="square">
            <a:spAutoFit/>
          </a:bodyPr>
          <a:lstStyle/>
          <a:p>
            <a:pPr algn="r"/>
            <a:r>
              <a:rPr lang="sl-SI" sz="1200" dirty="0" err="1">
                <a:solidFill>
                  <a:srgbClr val="004899"/>
                </a:solidFill>
              </a:rPr>
              <a:t>Vir</a:t>
            </a:r>
            <a:r>
              <a:rPr lang="sl-SI" sz="1200" dirty="0">
                <a:solidFill>
                  <a:srgbClr val="004899"/>
                </a:solidFill>
              </a:rPr>
              <a:t>: </a:t>
            </a:r>
            <a:r>
              <a:rPr lang="sl-SI" sz="1200" dirty="0" err="1">
                <a:solidFill>
                  <a:srgbClr val="004899"/>
                </a:solidFill>
              </a:rPr>
              <a:t>Pixabay Brezplačne </a:t>
            </a:r>
            <a:r>
              <a:rPr lang="sl-SI" sz="1200" dirty="0">
                <a:solidFill>
                  <a:srgbClr val="004899"/>
                </a:solidFill>
              </a:rPr>
              <a:t>fotografije </a:t>
            </a:r>
            <a:endParaRPr lang="en-US" sz="1200" dirty="0">
              <a:solidFill>
                <a:srgbClr val="004899"/>
              </a:solidFill>
            </a:endParaRPr>
          </a:p>
        </p:txBody>
      </p:sp>
    </p:spTree>
    <p:extLst>
      <p:ext uri="{BB962C8B-B14F-4D97-AF65-F5344CB8AC3E}">
        <p14:creationId xmlns:p14="http://schemas.microsoft.com/office/powerpoint/2010/main" val="29624849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4BD0C7CC-BAC5-4DAE-90C4-844464AC94A7}"/>
              </a:ext>
            </a:extLst>
          </p:cNvPr>
          <p:cNvSpPr>
            <a:spLocks noGrp="1"/>
          </p:cNvSpPr>
          <p:nvPr>
            <p:ph sz="half" idx="2"/>
          </p:nvPr>
        </p:nvSpPr>
        <p:spPr/>
        <p:txBody>
          <a:bodyPr>
            <a:normAutofit lnSpcReduction="10000"/>
          </a:bodyPr>
          <a:lstStyle/>
          <a:p>
            <a:pPr>
              <a:lnSpc>
                <a:spcPct val="120000"/>
              </a:lnSpc>
            </a:pPr>
            <a:endParaRPr lang="en-GB" dirty="0"/>
          </a:p>
          <a:p>
            <a:pPr marL="0" indent="0">
              <a:lnSpc>
                <a:spcPct val="120000"/>
              </a:lnSpc>
              <a:buNone/>
            </a:pPr>
            <a:endParaRPr lang="en-GB" dirty="0"/>
          </a:p>
        </p:txBody>
      </p:sp>
      <p:sp>
        <p:nvSpPr>
          <p:cNvPr id="5" name="Θέση περιεχομένου 4">
            <a:extLst>
              <a:ext uri="{FF2B5EF4-FFF2-40B4-BE49-F238E27FC236}">
                <a16:creationId xmlns:a16="http://schemas.microsoft.com/office/drawing/2014/main" id="{FCC0DEC9-291B-4095-9896-1244D3052774}"/>
              </a:ext>
            </a:extLst>
          </p:cNvPr>
          <p:cNvSpPr>
            <a:spLocks noGrp="1"/>
          </p:cNvSpPr>
          <p:nvPr>
            <p:ph sz="half" idx="1"/>
          </p:nvPr>
        </p:nvSpPr>
        <p:spPr/>
        <p:txBody>
          <a:bodyPr>
            <a:normAutofit lnSpcReduction="10000"/>
          </a:bodyPr>
          <a:lstStyle/>
          <a:p>
            <a:pPr marL="0" indent="0">
              <a:lnSpc>
                <a:spcPct val="120000"/>
              </a:lnSpc>
              <a:buNone/>
            </a:pPr>
            <a:r>
              <a:rPr lang="en-US" dirty="0"/>
              <a:t>V tej razpravi trdimo, da je prav tako koristno razmišljati o obstoju primera informacijske motnje, ki obsega tri različne stopnje: </a:t>
            </a:r>
            <a:endParaRPr lang="sl-SI" dirty="0"/>
          </a:p>
          <a:p>
            <a:pPr marL="0" indent="0">
              <a:lnSpc>
                <a:spcPct val="120000"/>
              </a:lnSpc>
              <a:buNone/>
            </a:pPr>
            <a:r>
              <a:rPr lang="en-US" b="1" dirty="0"/>
              <a:t>Koncept stvarjenja</a:t>
            </a:r>
            <a:r>
              <a:rPr lang="en-US" dirty="0"/>
              <a:t>. Komunikacija je ustvarjena. </a:t>
            </a:r>
            <a:r>
              <a:rPr lang="en-US" b="1" dirty="0"/>
              <a:t>Koncept produkcije </a:t>
            </a:r>
            <a:r>
              <a:rPr lang="en-US" dirty="0"/>
              <a:t>se nanaša na proces ustvarjanja blaga ali storitev z različnimi vložki in pretvorbami. Sporočilo se preoblikuje v medijski artefakt. </a:t>
            </a:r>
            <a:endParaRPr lang="sl-SI" dirty="0"/>
          </a:p>
          <a:p>
            <a:pPr marL="0" indent="0">
              <a:lnSpc>
                <a:spcPct val="120000"/>
              </a:lnSpc>
              <a:buNone/>
            </a:pPr>
            <a:r>
              <a:rPr lang="en-US" b="1" dirty="0"/>
              <a:t>Koncept distribucije </a:t>
            </a:r>
            <a:r>
              <a:rPr lang="en-US" dirty="0"/>
              <a:t>se nanaša na način, kako se viri ali storitve dodelijo in razporedijo med posameznike, skupine ali kako se komunikacija razširja ali javno razkriva</a:t>
            </a:r>
            <a:r>
              <a:rPr lang="sl-SI" dirty="0"/>
              <a:t>.</a:t>
            </a:r>
            <a:endParaRPr lang="en-GB" dirty="0"/>
          </a:p>
        </p:txBody>
      </p:sp>
      <p:sp>
        <p:nvSpPr>
          <p:cNvPr id="4" name="Τίτλος 3">
            <a:extLst>
              <a:ext uri="{FF2B5EF4-FFF2-40B4-BE49-F238E27FC236}">
                <a16:creationId xmlns:a16="http://schemas.microsoft.com/office/drawing/2014/main" id="{E9C56DBA-3CDD-4F31-8203-CE1939C66906}"/>
              </a:ext>
            </a:extLst>
          </p:cNvPr>
          <p:cNvSpPr>
            <a:spLocks noGrp="1"/>
          </p:cNvSpPr>
          <p:nvPr>
            <p:ph type="title"/>
          </p:nvPr>
        </p:nvSpPr>
        <p:spPr>
          <a:xfrm>
            <a:off x="795424" y="1080000"/>
            <a:ext cx="11396576" cy="599188"/>
          </a:xfrm>
        </p:spPr>
        <p:txBody>
          <a:bodyPr/>
          <a:lstStyle/>
          <a:p>
            <a:r>
              <a:rPr lang="sl-SI" dirty="0" err="1"/>
              <a:t>Tri faze informacijskih motenj</a:t>
            </a:r>
            <a:endParaRPr lang="en-GB" dirty="0"/>
          </a:p>
        </p:txBody>
      </p:sp>
      <p:pic>
        <p:nvPicPr>
          <p:cNvPr id="7" name="Slika 6">
            <a:extLst>
              <a:ext uri="{FF2B5EF4-FFF2-40B4-BE49-F238E27FC236}">
                <a16:creationId xmlns:a16="http://schemas.microsoft.com/office/drawing/2014/main" id="{CFBF1196-735E-7894-8DC6-B812AB821E5D}"/>
              </a:ext>
            </a:extLst>
          </p:cNvPr>
          <p:cNvPicPr>
            <a:picLocks noChangeAspect="1"/>
          </p:cNvPicPr>
          <p:nvPr/>
        </p:nvPicPr>
        <p:blipFill>
          <a:blip r:embed="rId3"/>
          <a:stretch>
            <a:fillRect/>
          </a:stretch>
        </p:blipFill>
        <p:spPr>
          <a:xfrm>
            <a:off x="6172199" y="1999556"/>
            <a:ext cx="5614199" cy="4034971"/>
          </a:xfrm>
          <a:prstGeom prst="rect">
            <a:avLst/>
          </a:prstGeom>
        </p:spPr>
      </p:pic>
      <p:sp>
        <p:nvSpPr>
          <p:cNvPr id="2" name="TextBox 1">
            <a:extLst>
              <a:ext uri="{FF2B5EF4-FFF2-40B4-BE49-F238E27FC236}">
                <a16:creationId xmlns:a16="http://schemas.microsoft.com/office/drawing/2014/main" id="{2816F68E-7302-49FA-E2C0-36A5AD10A677}"/>
              </a:ext>
            </a:extLst>
          </p:cNvPr>
          <p:cNvSpPr txBox="1"/>
          <p:nvPr/>
        </p:nvSpPr>
        <p:spPr>
          <a:xfrm>
            <a:off x="6252881" y="3516977"/>
            <a:ext cx="1725707" cy="1154162"/>
          </a:xfrm>
          <a:prstGeom prst="rect">
            <a:avLst/>
          </a:prstGeom>
          <a:solidFill>
            <a:srgbClr val="A5A5A5"/>
          </a:solidFill>
          <a:ln>
            <a:solidFill>
              <a:srgbClr val="A5A5A5"/>
            </a:solidFill>
          </a:ln>
        </p:spPr>
        <p:txBody>
          <a:bodyPr wrap="square" rtlCol="0">
            <a:spAutoFit/>
          </a:bodyPr>
          <a:lstStyle/>
          <a:p>
            <a:pPr algn="ctr"/>
            <a:r>
              <a:rPr lang="en-US" dirty="0">
                <a:solidFill>
                  <a:schemeClr val="bg1"/>
                </a:solidFill>
                <a:effectLst>
                  <a:outerShdw blurRad="38100" dist="38100" dir="2700000" algn="tl">
                    <a:srgbClr val="000000">
                      <a:alpha val="43137"/>
                    </a:srgbClr>
                  </a:outerShdw>
                </a:effectLst>
              </a:rPr>
              <a:t>Ustvarjanje</a:t>
            </a:r>
          </a:p>
          <a:p>
            <a:pPr algn="ctr"/>
            <a:r>
              <a:rPr lang="en-US" sz="1700" dirty="0">
                <a:solidFill>
                  <a:schemeClr val="bg1"/>
                </a:solidFill>
                <a:effectLst>
                  <a:outerShdw blurRad="38100" dist="38100" dir="2700000" algn="tl">
                    <a:srgbClr val="000000">
                      <a:alpha val="43137"/>
                    </a:srgbClr>
                  </a:outerShdw>
                </a:effectLst>
              </a:rPr>
              <a:t>Ko je sporočilo </a:t>
            </a:r>
          </a:p>
          <a:p>
            <a:pPr algn="ctr"/>
            <a:r>
              <a:rPr lang="en-US" sz="1700" dirty="0">
                <a:solidFill>
                  <a:schemeClr val="bg1"/>
                </a:solidFill>
                <a:effectLst>
                  <a:outerShdw blurRad="38100" dist="38100" dir="2700000" algn="tl">
                    <a:srgbClr val="000000">
                      <a:alpha val="43137"/>
                    </a:srgbClr>
                  </a:outerShdw>
                </a:effectLst>
              </a:rPr>
              <a:t>je ustvarjen</a:t>
            </a:r>
            <a:endParaRPr lang="en-GB" sz="1700" dirty="0" err="1">
              <a:solidFill>
                <a:schemeClr val="bg1"/>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3219A131-6168-7EDA-6FFE-830507185DBA}"/>
              </a:ext>
            </a:extLst>
          </p:cNvPr>
          <p:cNvSpPr txBox="1"/>
          <p:nvPr/>
        </p:nvSpPr>
        <p:spPr>
          <a:xfrm>
            <a:off x="8116444" y="3355321"/>
            <a:ext cx="1725708" cy="1323439"/>
          </a:xfrm>
          <a:prstGeom prst="rect">
            <a:avLst/>
          </a:prstGeom>
          <a:solidFill>
            <a:srgbClr val="AD6300"/>
          </a:solidFill>
          <a:ln>
            <a:noFill/>
          </a:ln>
        </p:spPr>
        <p:txBody>
          <a:bodyPr wrap="square" rtlCol="0">
            <a:spAutoFit/>
          </a:bodyPr>
          <a:lstStyle/>
          <a:p>
            <a:pPr algn="ctr"/>
            <a:r>
              <a:rPr lang="en-US" sz="1600" dirty="0">
                <a:solidFill>
                  <a:schemeClr val="bg1"/>
                </a:solidFill>
                <a:effectLst>
                  <a:outerShdw blurRad="38100" dist="38100" dir="2700000" algn="tl">
                    <a:srgbClr val="000000">
                      <a:alpha val="43137"/>
                    </a:srgbClr>
                  </a:outerShdw>
                </a:effectLst>
              </a:rPr>
              <a:t>(Re)produkcija</a:t>
            </a:r>
          </a:p>
          <a:p>
            <a:pPr algn="ctr"/>
            <a:r>
              <a:rPr lang="en-US" sz="1600" dirty="0">
                <a:solidFill>
                  <a:schemeClr val="bg1"/>
                </a:solidFill>
                <a:effectLst>
                  <a:outerShdw blurRad="38100" dist="38100" dir="2700000" algn="tl">
                    <a:srgbClr val="000000">
                      <a:alpha val="43137"/>
                    </a:srgbClr>
                  </a:outerShdw>
                </a:effectLst>
              </a:rPr>
              <a:t>Ko je sporočilo </a:t>
            </a:r>
          </a:p>
          <a:p>
            <a:pPr algn="ctr"/>
            <a:r>
              <a:rPr lang="en-US" sz="1600" dirty="0">
                <a:solidFill>
                  <a:schemeClr val="bg1"/>
                </a:solidFill>
                <a:effectLst>
                  <a:outerShdw blurRad="38100" dist="38100" dir="2700000" algn="tl">
                    <a:srgbClr val="000000">
                      <a:alpha val="43137"/>
                    </a:srgbClr>
                  </a:outerShdw>
                </a:effectLst>
              </a:rPr>
              <a:t>se spremeni v </a:t>
            </a:r>
          </a:p>
          <a:p>
            <a:pPr algn="ctr"/>
            <a:r>
              <a:rPr lang="en-US" sz="1600" dirty="0">
                <a:solidFill>
                  <a:schemeClr val="bg1"/>
                </a:solidFill>
                <a:effectLst>
                  <a:outerShdw blurRad="38100" dist="38100" dir="2700000" algn="tl">
                    <a:srgbClr val="000000">
                      <a:alpha val="43137"/>
                    </a:srgbClr>
                  </a:outerShdw>
                </a:effectLst>
              </a:rPr>
              <a:t>medijski izdelek</a:t>
            </a:r>
            <a:endParaRPr lang="en-GB" sz="1600" dirty="0" err="1">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4C31ED69-57DB-A8E1-ED1A-24221FB0850B}"/>
              </a:ext>
            </a:extLst>
          </p:cNvPr>
          <p:cNvSpPr txBox="1"/>
          <p:nvPr/>
        </p:nvSpPr>
        <p:spPr>
          <a:xfrm>
            <a:off x="10046689" y="3321983"/>
            <a:ext cx="1587312" cy="1400383"/>
          </a:xfrm>
          <a:prstGeom prst="rect">
            <a:avLst/>
          </a:prstGeom>
          <a:solidFill>
            <a:srgbClr val="B43500"/>
          </a:solidFill>
          <a:ln>
            <a:noFill/>
          </a:ln>
        </p:spPr>
        <p:txBody>
          <a:bodyPr wrap="square" rtlCol="0">
            <a:spAutoFit/>
          </a:bodyPr>
          <a:lstStyle/>
          <a:p>
            <a:pPr algn="ctr"/>
            <a:r>
              <a:rPr lang="en-US" sz="1700" dirty="0">
                <a:solidFill>
                  <a:schemeClr val="bg1"/>
                </a:solidFill>
                <a:effectLst>
                  <a:outerShdw blurRad="38100" dist="38100" dir="2700000" algn="tl">
                    <a:srgbClr val="000000">
                      <a:alpha val="43137"/>
                    </a:srgbClr>
                  </a:outerShdw>
                </a:effectLst>
              </a:rPr>
              <a:t>Distribucija</a:t>
            </a:r>
          </a:p>
          <a:p>
            <a:pPr algn="ctr"/>
            <a:r>
              <a:rPr lang="en-US" sz="1700" dirty="0">
                <a:solidFill>
                  <a:schemeClr val="bg1"/>
                </a:solidFill>
                <a:effectLst>
                  <a:outerShdw blurRad="38100" dist="38100" dir="2700000" algn="tl">
                    <a:srgbClr val="000000">
                      <a:alpha val="43137"/>
                    </a:srgbClr>
                  </a:outerShdw>
                </a:effectLst>
              </a:rPr>
              <a:t>Ko je izdelek distribuiran ali objavljen</a:t>
            </a:r>
            <a:endParaRPr lang="en-GB" sz="1700" dirty="0" err="1">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94515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79F93A1-3BC4-4CAA-B56F-3375A7D00191}"/>
              </a:ext>
            </a:extLst>
          </p:cNvPr>
          <p:cNvSpPr>
            <a:spLocks noGrp="1"/>
          </p:cNvSpPr>
          <p:nvPr>
            <p:ph type="title"/>
          </p:nvPr>
        </p:nvSpPr>
        <p:spPr/>
        <p:txBody>
          <a:bodyPr/>
          <a:lstStyle/>
          <a:p>
            <a:r>
              <a:rPr lang="sl-SI" dirty="0"/>
              <a:t>Pomen </a:t>
            </a:r>
            <a:r>
              <a:rPr lang="sl-SI" dirty="0" err="1"/>
              <a:t>spretnosti refleksije pri obravnavi informacijske </a:t>
            </a:r>
            <a:r>
              <a:rPr lang="sl-SI" dirty="0"/>
              <a:t>motnje </a:t>
            </a:r>
            <a:endParaRPr lang="en-GB" dirty="0"/>
          </a:p>
        </p:txBody>
      </p:sp>
      <p:sp>
        <p:nvSpPr>
          <p:cNvPr id="6" name="Θέση περιεχομένου 5">
            <a:extLst>
              <a:ext uri="{FF2B5EF4-FFF2-40B4-BE49-F238E27FC236}">
                <a16:creationId xmlns:a16="http://schemas.microsoft.com/office/drawing/2014/main" id="{13725DC3-E1D4-4E92-AF5A-F0DED3AA5B9A}"/>
              </a:ext>
            </a:extLst>
          </p:cNvPr>
          <p:cNvSpPr>
            <a:spLocks noGrp="1"/>
          </p:cNvSpPr>
          <p:nvPr>
            <p:ph idx="1"/>
          </p:nvPr>
        </p:nvSpPr>
        <p:spPr>
          <a:xfrm>
            <a:off x="557999" y="1799999"/>
            <a:ext cx="5247715" cy="4865977"/>
          </a:xfrm>
        </p:spPr>
        <p:txBody>
          <a:bodyPr>
            <a:normAutofit/>
          </a:bodyPr>
          <a:lstStyle/>
          <a:p>
            <a:pPr marL="0" indent="0">
              <a:lnSpc>
                <a:spcPct val="120000"/>
              </a:lnSpc>
              <a:buNone/>
            </a:pPr>
            <a:endParaRPr lang="sl-SI" sz="2200" b="0" i="0" dirty="0">
              <a:solidFill>
                <a:srgbClr val="333333"/>
              </a:solidFill>
              <a:effectLst/>
            </a:endParaRPr>
          </a:p>
          <a:p>
            <a:pPr marL="0" indent="0">
              <a:lnSpc>
                <a:spcPct val="120000"/>
              </a:lnSpc>
              <a:buNone/>
            </a:pPr>
            <a:r>
              <a:rPr lang="en-US" sz="2200" b="0" i="0" dirty="0">
                <a:solidFill>
                  <a:srgbClr val="333333"/>
                </a:solidFill>
                <a:effectLst/>
              </a:rPr>
              <a:t>Usposobljenost za razmišljanje je zelo pomembna pri reševanju vprašanja informacijske motnje. </a:t>
            </a:r>
            <a:endParaRPr lang="sl-SI" sz="2200" b="0" i="0" dirty="0">
              <a:solidFill>
                <a:srgbClr val="333333"/>
              </a:solidFill>
              <a:effectLst/>
            </a:endParaRPr>
          </a:p>
          <a:p>
            <a:pPr marL="0" indent="0">
              <a:lnSpc>
                <a:spcPct val="120000"/>
              </a:lnSpc>
              <a:buNone/>
            </a:pPr>
            <a:r>
              <a:rPr lang="en-US" sz="2200" b="0" i="0" dirty="0">
                <a:solidFill>
                  <a:srgbClr val="333333"/>
                </a:solidFill>
                <a:effectLst/>
              </a:rPr>
              <a:t>V tej vlogi </a:t>
            </a:r>
            <a:r>
              <a:rPr lang="sl-SI" sz="2200" b="1" i="0" dirty="0" err="1">
                <a:solidFill>
                  <a:srgbClr val="333333"/>
                </a:solidFill>
                <a:effectLst/>
              </a:rPr>
              <a:t>refleksivne spretnosti </a:t>
            </a:r>
            <a:r>
              <a:rPr lang="en-US" sz="2200" b="0" i="0" dirty="0">
                <a:solidFill>
                  <a:srgbClr val="333333"/>
                </a:solidFill>
                <a:effectLst/>
              </a:rPr>
              <a:t>pomagajo ljudem in družbi kot celoti pri preprečevanju širjenja netočnih ali zavajajočih informacij ter tako dragoceno prispevajo k spodbujanju dobro obveščenega in enotnega informacijskega okolja.</a:t>
            </a:r>
            <a:endParaRPr lang="en-GB" sz="2200" b="0" i="0" dirty="0">
              <a:solidFill>
                <a:srgbClr val="333333"/>
              </a:solidFill>
              <a:effectLst/>
            </a:endParaRPr>
          </a:p>
        </p:txBody>
      </p:sp>
      <p:sp>
        <p:nvSpPr>
          <p:cNvPr id="4" name="Ορθογώνιο 3">
            <a:extLst>
              <a:ext uri="{FF2B5EF4-FFF2-40B4-BE49-F238E27FC236}">
                <a16:creationId xmlns:a16="http://schemas.microsoft.com/office/drawing/2014/main" id="{31C9526E-A376-3818-78A1-CFA773C94146}"/>
              </a:ext>
            </a:extLst>
          </p:cNvPr>
          <p:cNvSpPr/>
          <p:nvPr/>
        </p:nvSpPr>
        <p:spPr>
          <a:xfrm>
            <a:off x="7422818" y="2895618"/>
            <a:ext cx="3029996" cy="1754326"/>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odsevni </a:t>
            </a:r>
          </a:p>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spretnosti .</a:t>
            </a:r>
            <a:endParaRPr lang="el-GR"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407470172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COSTAID_Module 6_Reflective_skills_SI"/>
  <p:tag name="ISPRING_PLAYERS_CUSTOMIZATION_2" val="UEsDBBQAAgAIAKl2UE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vjkJYtTf0qBwFAADhEwAAHQAAAHVuaXZlcnNhbC9jb21tb25fbWVzc2FnZXMubG5nrVj/bts2EP6/QN+BEFBgA7q0HdBgGBIXtMTEQmTJleik2TAIjMTYRCjR1Q8n3l97mj3YnmRHSnbttoGkpIANmJLvuyP5fXdHnnx4yCRa86IUKj+13h29tRDPE5WKfHFqzenZL79ZqKxYnjKpcn5q5cpCH0YvX5xIli9qtuDw++ULhE4yXpYwLEd69GWMRHpqzcbxGNsXMQ1iPJvF4zmlgR97eEw8azRmyd3Jm/bvj1jbwXSG/evYC86DeOyeWyNbZSuWb5CnFuqnX4+PH969P/55EEw0xZ53CIQM0vu3PYB8GgZeDGjEi33yiVqjYTbBnHquT6xR+2OY9Swklz08zsOQ+DSOPNchsRvFfkDNGniEEscaXasaLdmao0qhteD3qFpy2P1KFByVUqTmRaLgQV7zLmdOMMWuH4ckoqFrUzfwrVGkimLz2sCyulqqAtyVKBUlu5E8NT6BZ+b9quAluGYV8BDBp1oK+KfKmMiPul1f+V6AHUOuKYkifA4LS3eTAqQD+HtRLeFdytVrcHGfS8VSdFtwAAwixFYrKZLmnyJaFTrCmWSbzihCfOX650DywIti4jvbJ9aI5ClyCqYnOxAlxBEJAaBgJS+eYBsbjhtzhKUchjBxzycefKkOYSIWSwnfamgcMwJMmPG8ywqYSkLgdxRdBaGjFw1cIYZWrCzvVZEesHR/P7uAXd8OQAg23QOnGmMLDPwQkPOKgidVNxhEiQ2/W13BVIGAMTVJQEsqq8sKZJOtJK+4iVboqbDEUOqG3yrQl+Rs3XAfvBuxddLcw3PfnsRjukudHqvzZNnTDsT5XX3sq6EGmuxzvjOmFi0eB58gu1gjPxhiEVxA/rsYYnFNIlhkEnXZ+PjSPcdmlyDvbZPSNuklTOcYuUEsScBOs2ktVF3CE70kkJrMjpRHw9xE5OMcWOxi75Hc2qACHcxoIdYc4ihSXnQ6goRvE0eL6uPc/SM+w65HnO9Qj21QrirE0jXLEw5kS5je0w28S0Vq3mnaG/+fa/E3YlWb6l+1VcJ3yKdXQ+M5KCyPKIJVFc9WVZdrvWBt+E+JQkv80RD6TP1p/iOb+Dh0gx+zM6XIatlUoGfvzy6yoXvUGcQzV6r/bv3oSKKm1BBoWHRxhB5D9reaaLdjN9AVMeX97Vz/DGxmTd2Cwubmt6q/tR+0AL5CT8WIJrDGJvIIWp0MqlB/20uY9UH4l7pg9Le/IuPIpVB1rvhNKapOz0bPveurkfPTC+tez3pQbKhLPQjZB8BF2w+WSIoM4k97YM6nZLsCTYk4mMmVqmVq5C/FnSkTsLZ1xr/thm8LlZmnkpVb+jdl6sNzomgmFzZOZwP6qZ2Ce+/PnoCfvksRwSG0MTb2bd372FrtsqcRyEcvhUejbesEOspYlSyhHN+qOk97AjXHL4ecYQBr59zT9KsAmqeoffr7IBDdy0H6JDuwP31V8fKvwSB6AjuMqDny8YeqE4ji8WEAZtDHqj3ubu06TVyg7w85U7KmqmUqg0dH3X5BHe1uY0qxPZmCgCKjF1UX0DUOQdjyxQ7mIZzJWunZAAQdABWV5Ig8MC2YIahTHF5AajWnLGs0ZcUd5GWqlBwUm9k5rYdq2Jy+XGDUlRT5oMifVxX1hKk7i7HjmJscWEk4sN81TUAKJ8akvdKRatEbzJ5gH9L+V3g8FdVQwJCQ3W2NvpUwNwCeYvpK7b9//u2yN5V2m1QhbzXjL1lr/W3h3Y1Kcxl38mbvbu5/UEsDBBQAAgAIAO+OQlg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745CWHRJNR88BAAADBUAACcAAAB1bml2ZXJzYWwvZmxhc2hfcHVibGlzaGluZ19zZXR0aW5ncy54bWztWN1y2jgUvucpNN7pZTFpkk3KGDJZMBOmBFLs7jbT6WSELbA2suRaMpRe9Wn6YH2SPbLAgUBakw3T7WwvMsRH53zn6Ds/0sg5+xgzNCWppII3rINqzUKEByKkfNKw3vid56cWkgrzEDPBScPiwkJnzYqTZCNGZeQRpUBVIoDhsp6ohhUpldRtezabValMUr0qWKYAX1YDEdtJSiThiqR2wvAcftQ8IdJaIJQAgL9Y8IVZs1JByDFIlyLMGEE0hMg51ZvCrMOwjCzbqI1wcDtJRcbDlmAiRelk1LB+a7ntg/bhUsdAtWlMuOZENkGoxaqOw5DqKDDz6CeCIkInEYR7cmShGQ1V1LAOay80DKjbmzA5uNk71jAtASRwtcCPicIhVth8GoeKfFRyKTCicM5xTAMfVpAmoGG1/Ruv1227N/2B73o3F/5lz8Swg5HvvvV3MPK7fs/dRb8s/MX1lTvsdfuvbvzBoOd3r+6sgNE1Qhx7nTEHmBVZGpCCMEdFWTzimDIo0ns0SqKgzBlOJ8QXHQpZHGMmiYX+TsjkdYYZVXPohhp0wy0hyblMSKCGOm0NS6UZse7gDCAEBrksauL4ZVETJ6drW7eN97ttbY3SwUrhIILiAVkemmOvipZqVPcRDhSdQmWSe5scZ4x5WZKIVDV10LnvVWERwwMwzljwNeb0NxoJFhZ8kXhEwj6OyUrLebeUd0DzwEJjyDEDJgcJ4cjDHNqcKmA3KABkNpKKqry9Owvt85RihgAP5hBBl94G20GEU7mW1CKxureC5ru+UES+N2wb0YOqHqPgRZdWKf2/RMZCNBcZYvQW7ASCysti+C8iaLW/0TgVcS6FEaSQzN1MKZmR8KyMo2twEWdgCfMuYUQZDx8y+gmNyFikgEvwFKYjyKk0+NWdgBMs5R0oXsb4zHRtt9923z7TG8ThFPNgR3AoVxInai/4eI64UEs7oCPAmSR5UkIa5mtl9lZ9fBqKjoE8P1E21vAljTOGnxK+IGQFeo8p34+XXRL/3QhKu43wNG903bw5NLQ4hZQYTFgIYNpRvpiwJQADzJHgbI5wAAeW1GNjSkUmQWIGhIGWj4/Q2EOZ5l8TmMzgMQ1JWgqydvDi8Oj495PTl/Wq/fXzl+ffNFoc5VcMa3fmLG89eFcoZ3XvxvAdo2/cGzZsOyKNdaGGG06334VKmHf7vjs8b/ndP7v+9RaAnL3NM8ux9Xm6/XjNLxn/1dPVc8+HrQs0dL03Pd+rl6movoDmVUEENTnW9+9SNjofpTqgnFp/UEZr8KqM1tCc+Vcr532pEGCGT8xMginOaEyhkn6KjizVHI9q5p+jIf/1fdd09H4a8lHV8f8YhL9o/zHlvtcD6MmIX2fOcy+7fwx67V8T40cxaL6KJ561Nx3H3vp6pldiymkMtOpLb/Hk1jw+qjn29qVKBdDWXzCblX8AUEsDBBQAAgAIAO+OQlg3i4dqewMAAKwMAAAhAAAAdW5pdmVyc2FsL2ZsYXNoX3NraW5fc2V0dGluZ3MueG1slVdtb9s2EP6eX2F4wLB+iVcnnRtMEeDYHlA0a4MlyHfaOttEKFIgT07973cUKYm0pcqNECC8ex7yXh4ekcS8cTk6gDZcyfvxdJxejUbJptQaJL5AXgiGMJIsh/vxE5MIgpvRH78L/Dv9MJ44sBJKPwMilztjLbVtxLP78bpEVPJ6o4gr8VoqnTMxTn/7p/pJJhVyiKUowEs5W7aB9phP088Py4so/ozbh9lycddH2Ki8YPL4qHbqes02bzutSpnZ0G7s10fbHwvQgsu3wYiovPgFIY9iWn1cTVfTyyiFBmPAhnS3nE/nfw2yBFuDaLKf3X6+nV/IaY/6eWNOaAduOFa02XR2M7vtoxVsB3GRF6vlx+VNP17S7nFXfhqXIyD8wMHM6RocQf/S5qooi1/RSKHVzhb0hDOz3yBHKJbR9SPC8s5+gwSbkD1oUJBG8IzaoHTmpPin/frAfbX0f4ZDIrF3WyvxZJtwMj2sQtYCUtQlJJN65Xxmr96/l0iXCdItE4YAoakFPVGGT6w0Eaw1tsD/4J3LLER5Swt5VaLMYeEiDpGxoyUsFg/VaAmxjS2IUcPBG12uJ8YW+Y0qe4YMjC3y2TbsuxTHM/ipx3FqSTww38+gAT76qAPkBslomfmt61XttUc92ptugrO9ocbkKoO0ktYLz8F2LplUNhfT5CyoRLID3zGkV+pfi1sfq2xMMjlxeLV1aytBjgK6JLdRpTYUDLlf4+Q7PI7iHg8zx0fYYo2OjW1X7IsRiqFaXw0Wuz6kKZxbj5AelPtxzvQb6BelhBmPPI8uIRXdPc3nDDuy6UEF/UVuVcCpzu4jSYVgLgUrdxEvhTNEttnnFFNfCk1NXWu7O5j4Y7taK8t8DXpFiuBQSzK2Odye7/aCfvGVwztkMaHH6Zi4p+0k443iA4OXADC92df3wS2cJy8FcgEHEN4bGKqE+zJLDOm/K18rr1iUgeUiRfop1ColGqGRo4PwSnF1M5xneMYjW5sqs2im1CO+HSrR0K8HpRVreLozeClFO5O/q4TUrKierET1jEyjP7ld++TZAeaS59UMIgc2ounyOI5QqvBlqZx1wGf2NgT7dDWbNRl2ePoodtKm0y5K5Tkdsy90P9OtBghHbGW8Ch6Br3BcK6azbw0kehU63I5NOdLDWU1smvV5gckkMLnmNG2gv+m/lPR/UEsDBBQAAgAIAO+OQlimr1YjNgQAAJYUAAAmAAAAdW5pdmVyc2FsL2h0bWxfcHVibGlzaGluZ19zZXR0aW5ncy54bWztWN1u2kgUvucpRl71sjhp2k2KDFEWjIJKgGJ3t9FqFY3tAc9mPOP1jKH0ap+mD7ZPsmc84EAgqYlCV5H2IiI+Puc7Z77zN7Jz/iVhaEYySQVvWsf1IwsRHoqI8mnT+uR3X59ZSCrMI8wEJ02LCwudt2pOmgeMytgjSoGqRADDZSNVTStWKm3Y9nw+r1OZZvqtYLkCfFkPRWKnGZGEK5LZKcML+FGLlEhriVABAP4SwZdmrVoNIccgXYkoZwTRCCLnVB8Ks0uVMMs2WgEOb6eZyHnUFkxkKJsGTeuntts57pysdAxShyaEa0pkC4RarBo4iqgOAjOPfiUoJnQaQ7Snby00p5GKm9bJ0RsNA+r2NkwBbo6ONUxbAAdcLfETonCEFTaPxqEiX5RcCYwoWnCc0NCHN0ifv2l1/Buv3+u4N4Oh73o3l/5V38Swh5Hvfvb3MPJ7ft/dR78q/OX1yB33e4MPN/5w2Pd7ozsrYHSDEMfeZMwBZkWehaQkzFFxngQcUwY1eo9GSRRUOcPZlPiiSyGLE8wksdCfKZl+zDGjagHNcATNcEtIeiFTEqqxTlvTUllOrDs4AwiBQS7Lmnj3vqyJ07ONo9vG+92xdkbpYKVwGEPxgKwIzbHXRSs1qtsIh4rOoDLJvUNOcsa8PE1Fplo66ML3urCM4QEYZyL4BnP6GQWCRSVfJAlINMAJ5G/U5RaaQFIZUDdMCUce5tDWVAGdYWkh80Aqqop27i61LzKKGYKWhblD0JW3RW8Y40xuZLHMpG6msPX7QCgi/zD0GtGDqh6j4EXXUiX930TOIrQQOWL0FuwEglLLE/gvJmi9odEkE0khZVgqJAs3M0rmJDqv4ugaXCQ5WMJ8SxlRxsNfOf2KAjIRGeASPINpCHIqDX59L+AUS3kHilcxvjJt2ht03M+v9AFxNMM83BMc6pMkqToIPl4gLtTKDugIcS5JkZSIRsW7KmerPz0NZYtAnp8pGxv4kiY5w88JXxKyBn3AlB/Gyz6J/24Eld3GeFY0um7eAhpanEJKDCa8CGEQUr4cqRUAQ8yR4GyBcAgbSuqxMaMilyAxA8JAy6dHaOyhTIunKVx+wGMWkawS5NHxm5O3734+PXvfqNv//P3t9aNGy909Yli7M8u7/eDloJrVvSvCd4weuShs2XZFluhCjbac7r78VDDvDXx3fNH2e7/2/OsdAAV72zvLsfUC3b1Pi1vFvXUa/Hf71HMvxu1LNHa9T33fa1SpoYGAdlVhDFU40VfsSjY6A5VqvpraYFhFa/ihitbYbPnR2oavFAJM7amZQjC3GU0o1M6L6MFK7fCk9n0ZLbjzSksf7UHTtYdpwSfVwwsedv8z/aNqWu5aLMgjCdVGP2jDPBvpm6x57lXvl2G/c1D6aDX+XkTNPi995qn8RrPxUcaxd37+qoF881tiq/YvUEsDBBQAAgAIAO+OQlgmD37osAEAAG8GAAAfAAAAdW5pdmVyc2FsL2h0bWxfc2tpbl9zZXR0aW5ncy5qc42UwU/CMBTG7/wVZF4NkYEOvIHDxMSDidyMh248xkLX17QFRcP/7joUuu4NWS/0y4/v9b2t33enWz5BGnTvu9/V72r/Ut9XGljNqA1c13XeohdWDzTPFzDPC+C5gMBDthZZMq7hqO9PCOUciMo12b1aX+0YBng0c0RJiYrw1RS4JcAPCvykxK+/f3ecxg5NOaNONsag6KUoDAjTE6gKVjHB1WP1uD16MG5B/YMuWQo109twNI1byZPjcBrFD2OXS7GQTOyeMcNewtJ1pnAjFr/1B3a59GonQZUvfd1WlufaPBko/MKz/iyche2kVKA1/NYdx5NwckfCnCXA3Yai4Wg4OYPWjJsD9ehtrnPzR0dhNIiGLi1ZBo0pPczifjyoY6L0akyzUfzAGfg0bc1IznagLrFCuZEXvECpMLMTaaKRXSTKkS1ykR24eGwXydnDWtu2b6NKjV6CanH8Km7scpnGMGrXDL1rtiKuctGWL1Q2eJohL7f2qj5TucApUVAiEoXl2aCqncb4UWP3b2XfTK1BzRF5GaDdgBnD0lVRBkp5/Hc3GMiTphf35MX7vrP/AVBLAwQUAAIACADvjkJYFQaV5GsAAABvAAAAHAAAAHVuaXZlcnNhbC9sb2NhbF9zZXR0aW5ncy54bWwNyrEKwkAMANC9XxEySB3Uugn2rpujCK0fENogB7mk9ELRv/e2N7x++GaBnbeSTANezx0C62xL0k/A9/Q43RCKky4kphxQDWGITS82k4zsXmOBVejH28S5wvlJuc4XqbOkAu1B/B6PeInNH1BLAwQUAAIACADwjkJYwhuumWgSAAD3TQAAFwAAAHVuaXZlcnNhbC91bml2ZXJzYWwucG5n7Zx7WFNXtsBxbHV81TrO1KKVtNXqtbXGikghkLQWsegoU20FH0nEF9W0oMYkQB6n33QKVq2paMUHIXdERQskWI0B8qpSjUpNqjwigeSoKRwgnESIJJycJGcOIViwnf/m3u+7t4cPPrJ39m/ttddae+21+Q758m8rl04YO3VsWFjYhKT3E1aFhY1qDAt75rM/jsJ7WIbsI/ivEexVSxeHyQwvdeCNZ9LfXfFuWNgF8Thf2rN4e8zO99eyw8Keq+n/GaHPPLclLGzFgaSEdz/MYnRZwFIYebcNQZzV2x8tnqTuOHvlpEP7KHHqoX9+Gh7e5Rg36RP1X8ft2vanT1+SjN2xZ1bsC5EvJtxaWc/9+stzk0pOHe57I2Hkwwja6DUXvmtbf/P8bPE3sxUMcha7kWFXmZpKvqVyLpC0qC+aHBb8+t60JXVk8NVnpo3/C68eFeUqQMwPFsxMyu//7ph2l9+rBFAlGfCbAH/PGbKwo1Ue6JTPjM+GsGchbAyETTjviSsbEdQWhTUiwOsMOJwMbd81MkPEpt9l8wLgzgDp0PyBMfOd+BAzfUe+dh2ETRpTMzU4s8tq95TItYfmJXleG88Kdv0YWZa0o2CQMlbMOk+/WjEqOE1czYnT3CfoeFa++fcDyePLhA62lI/Ul1B7exrXZ2rUSNvJfOrLkkihwR1jS0nHtP9ImxB0ZzacBh+W+n4u9fjqaP66AjKA1P77kS1Nu3tXZCeRDhjCdbHoMD/kkMMbg42sdblRSc7XQmom11bM6tCEIvT+9vDGmZqCEBX3Jr4eT35IfMnW1MNFJWTBg3FkWu9qWm+PBkQ1zscjaY9GkklYn54s190K2aFuQVmS8U46DW0qcPYddGYhRzORo7Vau0pr73FFRA5Y4dGl8ay7o3XsEnO4wfCZ20YL2ORUrYY7Ssk2mbPhPFF7nvahS7Zg2OjIs0LFgy5RFt9erpwnr9r6i9qnJ4pARAIinfp3rOB5973wegYkixpcZGl8WdKqQTep3RVcx17k4RTdf20/R/PV0ARI/+y1JgdfYn/KcKyJLCnaAs3ThZM7ppmcPoNTLehcLc1B9uv69teakqGuIpYBmyxj6Dgy1VMg8HgpsAe5nZUEVoo8PMDTmiJqTWGI7EqRvaeXhrloAKJgoooUk++m1HezNUr567khv/bxGXLSVPtkad8PtUbfj0b1VKNBwlJCoAiFC8SAzyZnUCR2BxPoKuwuvQgwhy3yQJV3m/p05ieQ7BLTd40pQC6Q0AvypmTscbKuOtAp/PWEOn+zTtiv8zRJpPeOWPRYInKnA+7WaJEtmiHCF/S4NQ/oywM7akiBR7VSf5OULgo0NOnIaQOu2Mjgp6LBsI4GXNH52pvez2l9nxeQfFdIAiTgxAIpEj1Upf8NM+sCdl0AQxNxfQ+KnB6Rs5WvhfgMTgSTzjb0PT1FA9PfUKDzoUzQW1/CFD2YrPP11JHQqgKsezaw7G50GuQrYgsMrhhTeiol3dfZBQ7bfQ8LRB2tNSTESCZ5H2EzO0bWx5ik2NUpDKvAdbt2uBndhzGXcYNoNeNuNKDztWHbQ0GXrchTkFASdTcyITsJ9ElUjYP7phy3fS9uQ1Lhb++kXtEEFugCRVLqfbqfbxotV1pz7D1DVHT6X2qkYojRPtI8LVO9C3HSSWqqp8pIL/Kjf8qNCspsC2+sv1HhjqNLUD3RR/T9nvra1+YqSNgNQIR0iP0trSyxv4vsyywwKmOZeiRHxkDzujpbaEd/OaTPJnZUuCfTenVqX4AkcCv034JeOWaqJWG0TGAJhLhYC7ZIQKwT4dl9EUrQFej+SN/gYpbr5VAgPoK5HPuRmZkCBS48OWtzo6KW5Soix/p1eNqoZQb8QLSc8rym+dgRq4aTqCmFwHL0LZhl0XA3xGMNOb4cB1YmlodO4PvCbamri7ekokwASWH4vYxRp3gqd8tN7rQqgy0yR9PLpPoNL3IYFJI0Q4qpME86I9BWyxT1FkHsDCfH3sk2yJVpsFqEZet6AF8nxSTV62FFs4lt71xZVSqH3HyL1SkQ8B2+HMz4MAWATWA2VgoklssM/s1DCpQdj3t901nikXdS7BaZBgjEaYWC6/LItyUUm0Ff4uqucsRRTRadsdyEFKL69LcpxffCxxld4hpzeJ8hlcuXl4KegD/DotP7bXVVboEhW2B1+SIgWx2yLp/SxygpZWOpQ6qjqRopjqoN8hKUospw7ooAHbkUySG7wADb1kNeNmxzlQxMdS+WV2hh8guZRst2sc4IK1CZtgi1O0hSg0JJc4XftcIK7tMeWafaDHefaJ7+MSSTNYvT4kyFLKdc5WQJDX5bs3ijWujoqKTz0EliDy5a5ehGmvlxVKqEZYRaGCrAWQcv3XxZFesRDymbzt/xVnDtcUCiLDIWP7nMpXYHX2msAgSJCr2uBMbFcTzNm1OYRjg+giR1YIV6Wr1YJPhV+N3Ga7PpXNGfbf4oZYRckxPoPhH5tiWxxGXvj50SqLfOJv6bureBCqmx7ECgGzlhjFIaafLpSrGRpaTcMKB0ywpub2+LTr9LxXbswaA4Wm5PSxqPD7t9tISnLeHNyVWwS0z+n/ZEzbfkqN2diJ6Fh9ZiSzWm+slgc7XYLNuc7hgIaVZ4xMmQk6OiY1mjm6vcbr4kAtCtFzON2QI+PD4d14EkZRnQIn16mQrAUCOLx3GQlr84EMjH0vE4lqen1kWnPK3BgrL4ZKKP6CP6fqPPCVWcnZgBekC/pwCz9l6xD00X/fVp3wxadvDm4JO4hEM3nCmikdqt02WHas5fvWkVoWzHusPUzyRsocHTUAXMHVI1U/wP0rH21q+k6Be1mYbl3jZ7IcSWyQ3oR0/OhMAr+OXQ+J+8BlvlaTAEBKDeEc5OUFV0cagR3IgRYJB+smbZvqoFnDmG4ef+WZRo/99ttx/PUyjxW2prnTRwu9YkyyGbgJ7DUrVApBm6N3LkeEVQIPp5KX4Bx+/IOlGDDtECaM9xo6Ctx4waftqDFtZli0vtVmMGs66BlWJhYgqqh+S3AbsRX87QYubIeBbmALE8nsMaKzZWcjlweaRaaFcK0drZ1O7l8lHno61990qZcpmQhuIHpJzjOZEG00O7py9xPn7am9Dil5nphbEmXx3gNpKZFMkV+D2SN1keW9wMI5E3hD8X07o7kUir5Xqlywd762Ckrmqy4wDDI5eKM+Wg1dmoEsLpC1V0Nh9DafZsf0CmcnFAGU3szFPg5STH8QhN/GZoacB0VnATT8s5enP4UcN0Vnp9jgAe/yH2kBkoTXGyc0tdfYu2SCZ1tkziUamWUd9FZkgM7PQjFKcQM/uhQrxMMyN97oDSJMtVuDhWJg+tNtqaez3iTECLUnoceQqXETqwU+mp9sanLHvq4KbwGJJD7eMTU+Qg73pJ5BbJiM7x25SvdC36u0WmsjRwIqSsTCMY+x5eL2RC8Rk2E5Jj+J7Dh0VhlJGmcI2MoXJuYOcq9JBTrgMEImdzFs++qMwSCKdrLg8r/M7gXj5geMSh7dOshFyGP3KmyQzteyKkzEzLdXnpiM4d41Ukm4HlYdb5e5mwQp/BK5e85XAXTwsKxlCwWghD1S5jxwY+6FcsH1qhfbCgTKK6jUsDPCZ+hyDwaVbsjDr/9G0eCSuDd9kSO8Nks2yB9HOt4AV3hq3J5uRgZhVn2nWDZLfHBNKoxWY/qORWkxojdNbWYRGseY6l/AAevzZ9YTWniFZsarjHLaLV1MM29m1YH1Ok9wBLm6sci85KKM0Rzmco+AVi0dd4Ncm3OF6nbMZNlWEq0itHdHV7Yp3CqDKJRy2coPTo/DFy3FN8EMu65TL7LVxI0SzF1KCftl/x9Ox4IH5+d7OSUi0LMC7pjTG2Rn/lnsRq1ORcei5SZimiOdlFNDnIBIAp5ip2V0BjtKGqmwYbauSr67oe9wWUOhoc0ESAHrUJ9uop9wwKD3CwFGSfGXaRwQ5GCecPrelm1Jxw/E+2i69XuGfQekj4PacDVAsGdlh1zgr+U3714yUnSfvQ1r9va9OpruO8iP4cIoCiaszRKcMuMow8BTvdrBQ1K4FrG7nTGleCfgvmbXjExW9RtOdYUFWkWpKxuZA7bAfgV7ClWJ9UHXlQAhmOcafdClzT+VLIJKQ9We3tg5VgYF8aLPAlY000ID2LIv6KtX6Yhj3FLxsruFj3p6l8gQCPIAN4zf1lsu8uRS7Bk8H24mGJjobvRHNVMezLieWVhTdeHqaJh5+qAp5af2yZREeG3d22Cvf1aSQ+pEDTcFjks8FR8LAMcrPCnal1glrXjOlGvafGvJTqnSwX/WDLdvTnXvmLjYYXeVSPmuttzES5vIqvnoLxUmSoKbek1gmJNtH+zbbVmLaC1BL8K+mwgk3DxIs+aM5gsVmUtmKVakj0J8FDUttMxZBccLh+HgEREAEREAEREAEREAEREAEREAEREAEREAEREAEREAEREAEREAEREAEREAEREAEREAEREAEREAEREAEREAH9f4HuYyznQfqZSmXYQUwsv6xMziSrHdwXFt9qXhtXESn5+lUJfeznh17ev+HxoXN7GYuQbN7NiTFtt2PQk9mRPBqp7+Hkbdclb7ZdiWmih60xblpxt/31uQNTpsbvj0oqLq0Izdk7t3HmV7KrmwY0bbiYenhh9dj9A6r+jsC7OJA/8LExRx2dnZ3zzxfNmnpq+Srmkh0Xgv/LEbb++Ql3XjsvH5Syfnbw7S+uDTwerFy5MKHgtHZQaobk473zkoR/eWHgofaW2DvP0/O9g+pVck69Uj2z96PUgYfRfa3iiSY0L1nm9sxjCjuYWGArZzpzPV8C964prBUmvrcnqXNwLQary6L3S/ZPeZCfXq4wNTN416ta0icPVe1tvocEXz1jMLPkFNsGx8Uvc9vz61PSBpZRqPn4+MVvFpxyKVetGarx/a4l+wvLj0yS6L75bkC501NYcN6rZKkW6ak5xCOpx5N2HjdHmRXmqFLa4jH9zM59H3OrhsraV7/pU4+7roz2SZPMEhiw02tLXLeGy32BNUXMzJt46ZACGHBP0p2y3W9sTYAyz5QNWO38NXOhdA2l8YmIi7eWGUX+nZUPA7XYwYPh9MQ9gb1HK51Phq97PP/kjNBY9q1PJko3TJddBrHuBzmA50rto8o7uHTxOQtLBRW7GQl6yaC+h6ewwN23TIl/6GfnzjmxepvXgYLPpVTvwu7Mi8s4iK9taYOjymQ93F65Y+2AD7etLZN4138SdOTyfW1Hjhc5qRGySyDW51I9OlZ1a6+BtFblKXYXJeg/rN0XtP1bggtc5PGKrA2znuh4XnG8/QM09gfKFPJVW9vrM2KBLbAVlf/jpbfI1KN/CbpzU9+m8viFyf69wU9T+j7/VEzrEQddG7vhQSLK39NS2L+mDJln5hvBQLxWcc080RgQjSgJpIQ/UW61FxA9+/OFA+2+mBO2N165OOCC8WvLpgOry/3Z9RFHG1qn/iI+glqFi28bObrf3+KTF3HujsLz31jsDXfEEv3W0HJ29WyCKz+kNGpHfYfrhyx7/5dV3e7uKPtr+B2k+KR9tSBksJWMsiWKL8xzdBeDEVhx+uOVMQr3bbp/9qV5Uu0Y8clSfJpDCj5th/PmHFr4Y84vhl6ylfqHCYPQ8Y5AseXBsuiVyP13L+PIBwq+Q+GZGStbF/LmkhdYtDg03rfjRqZfOm5wVVsvLxodv4OZ93ZP3Trsw/7IMWvczBFN1v3tlatvhRyEboKtraU1TdEkf/y8OrMUdjJJYDAqUlctLPmx8ehylVL6XEqLE3PVATW2xIJJEtoprnwpHH9s8/ljIX8dSi6jx4mElVdv7y73a/xNCfqRg3GVcQZXuPxIaOAFMNVewNK0pz4x3LAdMvdyKotOFbIr74KnbEFXHv3z7TnKVbjua0IKX7i3Ce47uYO5/+Czg0q2LMPtvn5OKBpe3a/IfLPhRHvWv5nC+9HXq4Papd61jCbXrG0dni0OrSuzVGVNotYnPtmE+NKmG94wMfiWcGi3dMWTDf9lXkbriFA+sDQn7xdUbNwC9142SXbN8zQlBHPX+282tona15C+Di6mJEeLVup4yOuFdFm5O7bZXv52AXpgcNoodvye5Ox3grZ/hzyQgnNCKZg1ZXgKhvyo58HL9Px1cPgHofz2fbkLcUE7j81LKncfOBdKmvfXVGu1Vh3fM++lb5fHGs2R/4yf9m0oF4dt/EMoZ4cd+35AcFjYrIrBzxQb8x8dhm3XYZMfzG4Y2xGzE+zvSVqyMkG2eOPf/wVQSwMEFAACAAgA8I5CWOohDhNLAAAAbAAAABsAAAB1bml2ZXJzYWwvdW5pdmVyc2FsLnBuZy54bWyzsa/IzVEoSy0qzszPs1Uy1DNQsrfj5bIpKEoty0wtV6gAigEFIUBJoRLINUJwyzNTSjKAQiYmFgjBjNTM9IwSoKiBhRlcVB9oKABQSwECAAAUAAIACACpdlBPNmFYAkcDAADhCQAAFAAAAAAAAAABAAAAAAAAAAAAdW5pdmVyc2FsL3BsYXllci54bWxQSwECAAAUAAIACADvjkJYtTf0qBwFAADhEwAAHQAAAAAAAAABAAAAAAB5AwAAdW5pdmVyc2FsL2NvbW1vbl9tZXNzYWdlcy5sbmdQSwECAAAUAAIACADvjkJYFR5gG6MAAAB/AQAALgAAAAAAAAABAAAAAADQCAAAdW5pdmVyc2FsL3BsYXliYWNrX2FuZF9uYXZpZ2F0aW9uX3NldHRpbmdzLnhtbFBLAQIAABQAAgAIAO+OQlh0STUfPAQAAAwVAAAnAAAAAAAAAAEAAAAAAL8JAAB1bml2ZXJzYWwvZmxhc2hfcHVibGlzaGluZ19zZXR0aW5ncy54bWxQSwECAAAUAAIACADvjkJYN4uHansDAACsDAAAIQAAAAAAAAABAAAAAABADgAAdW5pdmVyc2FsL2ZsYXNoX3NraW5fc2V0dGluZ3MueG1sUEsBAgAAFAACAAgA745CWKavViM2BAAAlhQAACYAAAAAAAAAAQAAAAAA+hEAAHVuaXZlcnNhbC9odG1sX3B1Ymxpc2hpbmdfc2V0dGluZ3MueG1sUEsBAgAAFAACAAgA745CWCYPfuiwAQAAbwYAAB8AAAAAAAAAAQAAAAAAdBYAAHVuaXZlcnNhbC9odG1sX3NraW5fc2V0dGluZ3MuanNQSwECAAAUAAIACADvjkJYFQaV5GsAAABvAAAAHAAAAAAAAAABAAAAAABhGAAAdW5pdmVyc2FsL2xvY2FsX3NldHRpbmdzLnhtbFBLAQIAABQAAgAIAPCOQljCG66ZaBIAAPdNAAAXAAAAAAAAAAAAAAAAAAYZAAB1bml2ZXJzYWwvdW5pdmVyc2FsLnBuZ1BLAQIAABQAAgAIAPCOQljqIQ4TSwAAAGwAAAAbAAAAAAAAAAEAAAAAAKMrAAB1bml2ZXJzYWwvdW5pdmVyc2FsLnBuZy54bWxQSwUGAAAAAAoACgAGAwAAJywAAAAA"/>
  <p:tag name="ISPRING_LMS_API_VERSION" val="SCORM 1.2"/>
  <p:tag name="ISPRING_ULTRA_SCORM_COURSE_ID" val="7D0CDBA7-1BDF-4F78-9B4A-3418BA007A3B"/>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007F\uFFFD\uFFFD{A396230D-9A3A-426D-B380-67D82CDE4863}&quot;,&quot;C:\\Users\\pantelis\\Documents\\COSTAID\\SL\\SL&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SCORM_RATE_QUIZZES" val="0"/>
  <p:tag name="ISPRING_SCORM_PASSING_SCORE" val="0.000000"/>
  <p:tag name="ISPRING_CURRENT_PLAYER_ID" val="universal"/>
  <p:tag name="ISPRING_PRESENTATION_TITLE" val="COSTAID_Module 6_Reflective_skills_SI"/>
  <p:tag name="ISPRING_FIRST_PUBLISH" val="1"/>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2970</Words>
  <Application>Microsoft Office PowerPoint</Application>
  <PresentationFormat>Ευρεία οθόνη</PresentationFormat>
  <Paragraphs>258</Paragraphs>
  <Slides>33</Slides>
  <Notes>33</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33</vt:i4>
      </vt:variant>
    </vt:vector>
  </HeadingPairs>
  <TitlesOfParts>
    <vt:vector size="45" baseType="lpstr">
      <vt:lpstr>Adobe Gothic Std B</vt:lpstr>
      <vt:lpstr>MS PGothic</vt:lpstr>
      <vt:lpstr>Arial</vt:lpstr>
      <vt:lpstr>Calibri</vt:lpstr>
      <vt:lpstr>Calibri Light</vt:lpstr>
      <vt:lpstr>Courier New</vt:lpstr>
      <vt:lpstr>Impact</vt:lpstr>
      <vt:lpstr>Symbol</vt:lpstr>
      <vt:lpstr>Times New Roman</vt:lpstr>
      <vt:lpstr>Verdana</vt:lpstr>
      <vt:lpstr>Wingdings</vt:lpstr>
      <vt:lpstr>Θέμα του Office</vt:lpstr>
      <vt:lpstr>Παρουσίαση του PowerPoint</vt:lpstr>
      <vt:lpstr>Partnerji</vt:lpstr>
      <vt:lpstr>Moduli</vt:lpstr>
      <vt:lpstr>Cilji ali zakaj je pomembno prebrati ta del </vt:lpstr>
      <vt:lpstr>Uvod </vt:lpstr>
      <vt:lpstr>Kaj so refleksivne veščine?  </vt:lpstr>
      <vt:lpstr>Refleksivne veščine in informacijske motnje   </vt:lpstr>
      <vt:lpstr>Tri faze informacijskih motenj</vt:lpstr>
      <vt:lpstr>Pomen spretnosti refleksije pri obravnavi informacijske motnje </vt:lpstr>
      <vt:lpstr>Upoštevanje pomembnih sposobnosti</vt:lpstr>
      <vt:lpstr>Upoštevanje pomembnih sposobnosti</vt:lpstr>
      <vt:lpstr>Upoštevanje pomembnih sposobnosti</vt:lpstr>
      <vt:lpstr>Nekatere pomembne veščine refleksije </vt:lpstr>
      <vt:lpstr>Refleksija kot kognitivni proces</vt:lpstr>
      <vt:lpstr>Vrste refleksije </vt:lpstr>
      <vt:lpstr>Vrste refleksije </vt:lpstr>
      <vt:lpstr>Vrste refleksije </vt:lpstr>
      <vt:lpstr>Povzemanje v procesu refleksije </vt:lpstr>
      <vt:lpstr>Povzemanje v procesu refleksije </vt:lpstr>
      <vt:lpstr>Povzemanje v procesu refleksije </vt:lpstr>
      <vt:lpstr>Povzemanje v procesu refleksije </vt:lpstr>
      <vt:lpstr>Primer povzetka</vt:lpstr>
      <vt:lpstr>Parafraziranje v procesu refleksije </vt:lpstr>
      <vt:lpstr>Primer parafraziranja </vt:lpstr>
      <vt:lpstr>Refleksivna praksa </vt:lpstr>
      <vt:lpstr>Šest stopenj Gibbsovega refleksivnega cikla </vt:lpstr>
      <vt:lpstr>Gibbsov refleksivni cikel v praksi </vt:lpstr>
      <vt:lpstr>Gibbsov refleksivni cikel v praksi </vt:lpstr>
      <vt:lpstr>Gibbsov refleksivni cikel v praksi </vt:lpstr>
      <vt:lpstr>Gibbsov refleksivni cikel v praksi </vt:lpstr>
      <vt:lpstr>Reference in nadaljnje branje</vt:lpstr>
      <vt:lpstr>Reference in nadaljnje branje</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COSTAID_Module 6_Reflective_skills_SI</dc:title>
  <dc:creator>pantelis bbalaouras</dc:creator>
  <cp:keywords>, docId:0A175BA9813B67B90A322801B6D3BC48</cp:keywords>
  <cp:lastModifiedBy>pantelis</cp:lastModifiedBy>
  <cp:revision>137</cp:revision>
  <dcterms:created xsi:type="dcterms:W3CDTF">2020-06-02T13:31:56Z</dcterms:created>
  <dcterms:modified xsi:type="dcterms:W3CDTF">2024-02-02T15:56:11Z</dcterms:modified>
</cp:coreProperties>
</file>