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12" r:id="rId2"/>
    <p:sldId id="444" r:id="rId3"/>
    <p:sldId id="509" r:id="rId4"/>
    <p:sldId id="420" r:id="rId5"/>
    <p:sldId id="514" r:id="rId6"/>
    <p:sldId id="544" r:id="rId7"/>
    <p:sldId id="545" r:id="rId8"/>
    <p:sldId id="546" r:id="rId9"/>
    <p:sldId id="537" r:id="rId10"/>
    <p:sldId id="538" r:id="rId11"/>
    <p:sldId id="539" r:id="rId12"/>
    <p:sldId id="549" r:id="rId13"/>
    <p:sldId id="553" r:id="rId14"/>
    <p:sldId id="554" r:id="rId15"/>
    <p:sldId id="557" r:id="rId16"/>
    <p:sldId id="555" r:id="rId17"/>
    <p:sldId id="558" r:id="rId18"/>
    <p:sldId id="525" r:id="rId19"/>
    <p:sldId id="550" r:id="rId20"/>
    <p:sldId id="559" r:id="rId21"/>
    <p:sldId id="536" r:id="rId22"/>
    <p:sldId id="560" r:id="rId23"/>
    <p:sldId id="325" r:id="rId24"/>
    <p:sldId id="442" r:id="rId25"/>
  </p:sldIdLst>
  <p:sldSz cx="12192000" cy="685800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34D"/>
    <a:srgbClr val="95C11F"/>
    <a:srgbClr val="1F9ED7"/>
    <a:srgbClr val="004899"/>
    <a:srgbClr val="E89704"/>
    <a:srgbClr val="38289E"/>
    <a:srgbClr val="E24231"/>
    <a:srgbClr val="D7124E"/>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D0CEA-46A7-43A4-A823-21C68E4A08FC}" v="2" dt="2023-11-22T15:21:03.01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84" y="49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E45D0CEA-46A7-43A4-A823-21C68E4A08FC}"/>
    <pc:docChg chg="modSld">
      <pc:chgData name="Tim Paulusse" userId="1f5f41b363f6e14e" providerId="LiveId" clId="{E45D0CEA-46A7-43A4-A823-21C68E4A08FC}" dt="2023-11-22T15:22:13.102" v="19" actId="20577"/>
      <pc:docMkLst>
        <pc:docMk/>
      </pc:docMkLst>
      <pc:sldChg chg="modSp">
        <pc:chgData name="Tim Paulusse" userId="1f5f41b363f6e14e" providerId="LiveId" clId="{E45D0CEA-46A7-43A4-A823-21C68E4A08FC}" dt="2023-11-22T15:21:03.019" v="3" actId="20577"/>
        <pc:sldMkLst>
          <pc:docMk/>
          <pc:sldMk cId="1041830205" sldId="509"/>
        </pc:sldMkLst>
        <pc:graphicFrameChg chg="mod">
          <ac:chgData name="Tim Paulusse" userId="1f5f41b363f6e14e" providerId="LiveId" clId="{E45D0CEA-46A7-43A4-A823-21C68E4A08FC}" dt="2023-11-22T15:21:03.019" v="3" actId="20577"/>
          <ac:graphicFrameMkLst>
            <pc:docMk/>
            <pc:sldMk cId="1041830205" sldId="509"/>
            <ac:graphicFrameMk id="2" creationId="{7D361485-CE38-EA41-077A-F3DC2155BDD3}"/>
          </ac:graphicFrameMkLst>
        </pc:graphicFrameChg>
      </pc:sldChg>
      <pc:sldChg chg="modSp mod">
        <pc:chgData name="Tim Paulusse" userId="1f5f41b363f6e14e" providerId="LiveId" clId="{E45D0CEA-46A7-43A4-A823-21C68E4A08FC}" dt="2023-11-22T15:21:28.596" v="5" actId="20577"/>
        <pc:sldMkLst>
          <pc:docMk/>
          <pc:sldMk cId="696515841" sldId="514"/>
        </pc:sldMkLst>
        <pc:spChg chg="mod">
          <ac:chgData name="Tim Paulusse" userId="1f5f41b363f6e14e" providerId="LiveId" clId="{E45D0CEA-46A7-43A4-A823-21C68E4A08FC}" dt="2023-11-22T15:21:28.596" v="5" actId="20577"/>
          <ac:spMkLst>
            <pc:docMk/>
            <pc:sldMk cId="696515841" sldId="514"/>
            <ac:spMk id="2" creationId="{00000000-0000-0000-0000-000000000000}"/>
          </ac:spMkLst>
        </pc:spChg>
      </pc:sldChg>
      <pc:sldChg chg="modSp mod">
        <pc:chgData name="Tim Paulusse" userId="1f5f41b363f6e14e" providerId="LiveId" clId="{E45D0CEA-46A7-43A4-A823-21C68E4A08FC}" dt="2023-11-22T15:22:02.334" v="15" actId="20577"/>
        <pc:sldMkLst>
          <pc:docMk/>
          <pc:sldMk cId="1007807482" sldId="536"/>
        </pc:sldMkLst>
        <pc:spChg chg="mod">
          <ac:chgData name="Tim Paulusse" userId="1f5f41b363f6e14e" providerId="LiveId" clId="{E45D0CEA-46A7-43A4-A823-21C68E4A08FC}" dt="2023-11-22T15:22:02.334" v="15" actId="20577"/>
          <ac:spMkLst>
            <pc:docMk/>
            <pc:sldMk cId="1007807482" sldId="536"/>
            <ac:spMk id="2" creationId="{00000000-0000-0000-0000-000000000000}"/>
          </ac:spMkLst>
        </pc:spChg>
      </pc:sldChg>
      <pc:sldChg chg="modSp mod">
        <pc:chgData name="Tim Paulusse" userId="1f5f41b363f6e14e" providerId="LiveId" clId="{E45D0CEA-46A7-43A4-A823-21C68E4A08FC}" dt="2023-11-22T15:21:39.369" v="7" actId="20577"/>
        <pc:sldMkLst>
          <pc:docMk/>
          <pc:sldMk cId="1283046245" sldId="539"/>
        </pc:sldMkLst>
        <pc:spChg chg="mod">
          <ac:chgData name="Tim Paulusse" userId="1f5f41b363f6e14e" providerId="LiveId" clId="{E45D0CEA-46A7-43A4-A823-21C68E4A08FC}" dt="2023-11-22T15:21:39.369" v="7" actId="20577"/>
          <ac:spMkLst>
            <pc:docMk/>
            <pc:sldMk cId="1283046245" sldId="539"/>
            <ac:spMk id="2" creationId="{00000000-0000-0000-0000-000000000000}"/>
          </ac:spMkLst>
        </pc:spChg>
      </pc:sldChg>
      <pc:sldChg chg="modSp mod">
        <pc:chgData name="Tim Paulusse" userId="1f5f41b363f6e14e" providerId="LiveId" clId="{E45D0CEA-46A7-43A4-A823-21C68E4A08FC}" dt="2023-11-22T15:21:56.296" v="13" actId="20577"/>
        <pc:sldMkLst>
          <pc:docMk/>
          <pc:sldMk cId="4168562694" sldId="550"/>
        </pc:sldMkLst>
        <pc:spChg chg="mod">
          <ac:chgData name="Tim Paulusse" userId="1f5f41b363f6e14e" providerId="LiveId" clId="{E45D0CEA-46A7-43A4-A823-21C68E4A08FC}" dt="2023-11-22T15:21:56.296" v="13" actId="20577"/>
          <ac:spMkLst>
            <pc:docMk/>
            <pc:sldMk cId="4168562694" sldId="550"/>
            <ac:spMk id="2" creationId="{00000000-0000-0000-0000-000000000000}"/>
          </ac:spMkLst>
        </pc:spChg>
      </pc:sldChg>
      <pc:sldChg chg="modSp mod">
        <pc:chgData name="Tim Paulusse" userId="1f5f41b363f6e14e" providerId="LiveId" clId="{E45D0CEA-46A7-43A4-A823-21C68E4A08FC}" dt="2023-11-22T15:21:44.407" v="9" actId="20577"/>
        <pc:sldMkLst>
          <pc:docMk/>
          <pc:sldMk cId="3163332029" sldId="554"/>
        </pc:sldMkLst>
        <pc:spChg chg="mod">
          <ac:chgData name="Tim Paulusse" userId="1f5f41b363f6e14e" providerId="LiveId" clId="{E45D0CEA-46A7-43A4-A823-21C68E4A08FC}" dt="2023-11-22T15:21:44.407" v="9" actId="20577"/>
          <ac:spMkLst>
            <pc:docMk/>
            <pc:sldMk cId="3163332029" sldId="554"/>
            <ac:spMk id="2" creationId="{00000000-0000-0000-0000-000000000000}"/>
          </ac:spMkLst>
        </pc:spChg>
      </pc:sldChg>
      <pc:sldChg chg="modSp mod">
        <pc:chgData name="Tim Paulusse" userId="1f5f41b363f6e14e" providerId="LiveId" clId="{E45D0CEA-46A7-43A4-A823-21C68E4A08FC}" dt="2023-11-22T15:21:50.294" v="11" actId="20577"/>
        <pc:sldMkLst>
          <pc:docMk/>
          <pc:sldMk cId="3234801304" sldId="557"/>
        </pc:sldMkLst>
        <pc:spChg chg="mod">
          <ac:chgData name="Tim Paulusse" userId="1f5f41b363f6e14e" providerId="LiveId" clId="{E45D0CEA-46A7-43A4-A823-21C68E4A08FC}" dt="2023-11-22T15:21:50.294" v="11" actId="20577"/>
          <ac:spMkLst>
            <pc:docMk/>
            <pc:sldMk cId="3234801304" sldId="557"/>
            <ac:spMk id="2" creationId="{00000000-0000-0000-0000-000000000000}"/>
          </ac:spMkLst>
        </pc:spChg>
      </pc:sldChg>
      <pc:sldChg chg="modSp mod">
        <pc:chgData name="Tim Paulusse" userId="1f5f41b363f6e14e" providerId="LiveId" clId="{E45D0CEA-46A7-43A4-A823-21C68E4A08FC}" dt="2023-11-22T15:22:13.102" v="19" actId="20577"/>
        <pc:sldMkLst>
          <pc:docMk/>
          <pc:sldMk cId="3487924746" sldId="560"/>
        </pc:sldMkLst>
        <pc:spChg chg="mod">
          <ac:chgData name="Tim Paulusse" userId="1f5f41b363f6e14e" providerId="LiveId" clId="{E45D0CEA-46A7-43A4-A823-21C68E4A08FC}" dt="2023-11-22T15:22:13.102" v="19" actId="20577"/>
          <ac:spMkLst>
            <pc:docMk/>
            <pc:sldMk cId="3487924746" sldId="56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err="1" smtClean="0">
              <a:solidFill>
                <a:schemeClr val="tx1"/>
              </a:solidFill>
            </a:rPr>
            <a:t>Sensibilisierung</a:t>
          </a:r>
          <a:r>
            <a:rPr lang="en-US" sz="3200" kern="1200" dirty="0" smtClean="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Kritisches Denken</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Konfliktlösung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de-AT"/>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smtClean="0">
              <a:solidFill>
                <a:schemeClr val="tx1"/>
              </a:solidFill>
              <a:effectLst/>
            </a:rPr>
            <a:t>Dialog </a:t>
          </a:r>
          <a:r>
            <a:rPr lang="en-US" sz="3200" kern="1200" dirty="0" err="1" smtClean="0">
              <a:solidFill>
                <a:schemeClr val="tx1"/>
              </a:solidFill>
              <a:effectLst/>
            </a:rPr>
            <a:t>e</a:t>
          </a:r>
          <a:r>
            <a:rPr lang="en-US" sz="3200" kern="1200" dirty="0" err="1" smtClean="0">
              <a:solidFill>
                <a:prstClr val="black"/>
              </a:solidFill>
              <a:effectLst/>
              <a:latin typeface="Calibri" panose="020F0502020204030204"/>
              <a:ea typeface="+mn-ea"/>
              <a:cs typeface="+mn-cs"/>
            </a:rPr>
            <a:t>rmöglichen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b="1" dirty="0">
              <a:solidFill>
                <a:schemeClr val="bg1"/>
              </a:solidFill>
              <a:effectLst>
                <a:outerShdw blurRad="38100" dist="38100" dir="2700000" algn="tl">
                  <a:srgbClr val="000000">
                    <a:alpha val="43137"/>
                  </a:srgbClr>
                </a:outerShdw>
              </a:effectLst>
              <a:latin typeface="Calibri" panose="020F0502020204030204"/>
              <a:ea typeface="+mn-ea"/>
              <a:cs typeface="+mn-cs"/>
            </a:rPr>
            <a:t>7. Digitale Kompetenzen </a:t>
          </a:r>
          <a:endParaRPr lang="el-GR" sz="3200" b="1"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de-AT"/>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de-AT"/>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smtClean="0">
              <a:solidFill>
                <a:schemeClr val="tx1"/>
              </a:solidFill>
            </a:rPr>
            <a:t>Sensibilisierung</a:t>
          </a:r>
          <a:r>
            <a:rPr lang="en-US" sz="3200" kern="1200" dirty="0" smtClean="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Kritisches Denken</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Konfliktlösung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smtClean="0">
              <a:solidFill>
                <a:schemeClr val="tx1"/>
              </a:solidFill>
              <a:effectLst/>
            </a:rPr>
            <a:t>Dialog </a:t>
          </a:r>
          <a:r>
            <a:rPr lang="en-US" sz="3200" kern="1200" dirty="0" err="1" smtClean="0">
              <a:solidFill>
                <a:schemeClr val="tx1"/>
              </a:solidFill>
              <a:effectLst/>
            </a:rPr>
            <a:t>e</a:t>
          </a:r>
          <a:r>
            <a:rPr lang="en-US" sz="3200" kern="1200" dirty="0" err="1" smtClean="0">
              <a:solidFill>
                <a:prstClr val="black"/>
              </a:solidFill>
              <a:effectLst/>
              <a:latin typeface="Calibri" panose="020F0502020204030204"/>
              <a:ea typeface="+mn-ea"/>
              <a:cs typeface="+mn-cs"/>
            </a:rPr>
            <a:t>rmöglichen</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7. Digitale Kompetenzen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68494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79159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66819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91525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37612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8186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697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40253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3978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10963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06128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32494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806030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14672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88687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7393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19880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67353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43163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45655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24434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Digitale</a:t>
            </a:r>
            <a:r>
              <a:rPr lang="en-US" altLang="el-GR" sz="2400" baseline="0" dirty="0" smtClean="0">
                <a:effectLst>
                  <a:outerShdw blurRad="38100" dist="38100" dir="2700000" algn="tl">
                    <a:srgbClr val="000000">
                      <a:alpha val="43137"/>
                    </a:srgbClr>
                  </a:outerShdw>
                </a:effectLst>
                <a:latin typeface="+mn-lt"/>
              </a:rPr>
              <a:t> </a:t>
            </a:r>
            <a:r>
              <a:rPr lang="en-US" altLang="el-GR" sz="2400" baseline="0" dirty="0" err="1" smtClean="0">
                <a:effectLst>
                  <a:outerShdw blurRad="38100" dist="38100" dir="2700000" algn="tl">
                    <a:srgbClr val="000000">
                      <a:alpha val="43137"/>
                    </a:srgbClr>
                  </a:outerShdw>
                </a:effectLst>
                <a:latin typeface="+mn-lt"/>
              </a:rPr>
              <a:t>Kompetenzen</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03440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073024" y="10808"/>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24434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Digitale</a:t>
            </a:r>
            <a:r>
              <a:rPr lang="en-US" altLang="el-GR" sz="2400" baseline="0" dirty="0" smtClean="0">
                <a:effectLst>
                  <a:outerShdw blurRad="38100" dist="38100" dir="2700000" algn="tl">
                    <a:srgbClr val="000000">
                      <a:alpha val="43137"/>
                    </a:srgbClr>
                  </a:outerShdw>
                </a:effectLst>
                <a:latin typeface="+mn-lt"/>
              </a:rPr>
              <a:t> </a:t>
            </a:r>
            <a:r>
              <a:rPr lang="en-US" altLang="el-GR" sz="2400" baseline="0" dirty="0" err="1" smtClean="0">
                <a:effectLst>
                  <a:outerShdw blurRad="38100" dist="38100" dir="2700000" algn="tl">
                    <a:srgbClr val="000000">
                      <a:alpha val="43137"/>
                    </a:srgbClr>
                  </a:outerShdw>
                </a:effectLst>
                <a:latin typeface="+mn-lt"/>
              </a:rPr>
              <a:t>Kompetenzen</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03440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073024" y="10808"/>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Datumsplatzhalter 2"/>
          <p:cNvSpPr>
            <a:spLocks noGrp="1"/>
          </p:cNvSpPr>
          <p:nvPr>
            <p:ph type="dt" sz="half" idx="10"/>
          </p:nvPr>
        </p:nvSpPr>
        <p:spPr/>
        <p:txBody>
          <a:bodyPr/>
          <a:lstStyle/>
          <a:p>
            <a:fld id="{E3F040FA-9906-4CC1-BC45-485E7EF45242}" type="datetimeFigureOut">
              <a:rPr lang="el-GR" smtClean="0"/>
              <a:t>31/1/2024</a:t>
            </a:fld>
            <a:endParaRPr lang="el-GR"/>
          </a:p>
        </p:txBody>
      </p:sp>
      <p:sp>
        <p:nvSpPr>
          <p:cNvPr id="4" name="Fußzeilenplatzhalter 3"/>
          <p:cNvSpPr>
            <a:spLocks noGrp="1"/>
          </p:cNvSpPr>
          <p:nvPr>
            <p:ph type="ftr" sz="quarter" idx="11"/>
          </p:nvPr>
        </p:nvSpPr>
        <p:spPr/>
        <p:txBody>
          <a:bodyPr/>
          <a:lstStyle/>
          <a:p>
            <a:endParaRPr lang="el-GR"/>
          </a:p>
        </p:txBody>
      </p:sp>
      <p:sp>
        <p:nvSpPr>
          <p:cNvPr id="5" name="Foliennummernplatzhalter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0276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24434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Digitale</a:t>
            </a:r>
            <a:r>
              <a:rPr lang="en-US" altLang="el-GR" sz="2400" baseline="0" dirty="0" smtClean="0">
                <a:effectLst>
                  <a:outerShdw blurRad="38100" dist="38100" dir="2700000" algn="tl">
                    <a:srgbClr val="000000">
                      <a:alpha val="43137"/>
                    </a:srgbClr>
                  </a:outerShdw>
                </a:effectLst>
                <a:latin typeface="+mn-lt"/>
              </a:rPr>
              <a:t> </a:t>
            </a:r>
            <a:r>
              <a:rPr lang="en-US" altLang="el-GR" sz="2400" baseline="0" dirty="0" err="1" smtClean="0">
                <a:effectLst>
                  <a:outerShdw blurRad="38100" dist="38100" dir="2700000" algn="tl">
                    <a:srgbClr val="000000">
                      <a:alpha val="43137"/>
                    </a:srgbClr>
                  </a:outerShdw>
                </a:effectLst>
                <a:latin typeface="+mn-lt"/>
              </a:rPr>
              <a:t>Kompetenzen</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303440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073024" y="10808"/>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1574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dirty="0"/>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24434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Digitale</a:t>
            </a:r>
            <a:r>
              <a:rPr lang="en-US" altLang="el-GR" sz="2400" baseline="0" dirty="0" smtClean="0">
                <a:effectLst>
                  <a:outerShdw blurRad="38100" dist="38100" dir="2700000" algn="tl">
                    <a:srgbClr val="000000">
                      <a:alpha val="43137"/>
                    </a:srgbClr>
                  </a:outerShdw>
                </a:effectLst>
                <a:latin typeface="+mn-lt"/>
              </a:rPr>
              <a:t> </a:t>
            </a:r>
            <a:r>
              <a:rPr lang="en-US" altLang="el-GR" sz="2400" baseline="0" dirty="0" err="1" smtClean="0">
                <a:effectLst>
                  <a:outerShdw blurRad="38100" dist="38100" dir="2700000" algn="tl">
                    <a:srgbClr val="000000">
                      <a:alpha val="43137"/>
                    </a:srgbClr>
                  </a:outerShdw>
                </a:effectLst>
                <a:latin typeface="+mn-lt"/>
              </a:rPr>
              <a:t>Kompetenzen</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03440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073024" y="10808"/>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3368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09447" y="1185532"/>
            <a:ext cx="11059693" cy="4373958"/>
          </a:xfrm>
        </p:spPr>
        <p:txBody>
          <a:bodyPr/>
          <a:lstStyle>
            <a:lvl1pPr marL="0" indent="0">
              <a:buClr>
                <a:srgbClr val="95C11F"/>
              </a:buClr>
              <a:buNone/>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endParaRPr lang="el-GR" dirty="0"/>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24434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Digitale</a:t>
            </a:r>
            <a:r>
              <a:rPr lang="en-US" altLang="el-GR" sz="2400" baseline="0" dirty="0" smtClean="0">
                <a:effectLst>
                  <a:outerShdw blurRad="38100" dist="38100" dir="2700000" algn="tl">
                    <a:srgbClr val="000000">
                      <a:alpha val="43137"/>
                    </a:srgbClr>
                  </a:outerShdw>
                </a:effectLst>
                <a:latin typeface="+mn-lt"/>
              </a:rPr>
              <a:t> </a:t>
            </a:r>
            <a:r>
              <a:rPr lang="en-US" altLang="el-GR" sz="2400" baseline="0" dirty="0" err="1" smtClean="0">
                <a:effectLst>
                  <a:outerShdw blurRad="38100" dist="38100" dir="2700000" algn="tl">
                    <a:srgbClr val="000000">
                      <a:alpha val="43137"/>
                    </a:srgbClr>
                  </a:outerShdw>
                </a:effectLst>
                <a:latin typeface="+mn-lt"/>
              </a:rPr>
              <a:t>Kompetenzen</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03440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073024" y="10808"/>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3068826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7" r:id="rId6"/>
    <p:sldLayoutId id="2147483665" r:id="rId7"/>
    <p:sldLayoutId id="2147483666" r:id="rId8"/>
    <p:sldLayoutId id="214748366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pixabay.com/service/license-summary/" TargetMode="External"/><Relationship Id="rId4" Type="http://schemas.openxmlformats.org/officeDocument/2006/relationships/hyperlink" Target="https://pixabay.com/photos/bbc-bbc-sign-bbc-london-472861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29a.ch/photo-forensic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tiney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jpegsnoop.updatestar.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etghiro.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ampedsoftware.com/authenticat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innovationmode.com/the-innovation-blog/misinformation-online-a-solution-powered-by-state-of-the-art-tech"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cameraforensics.com/blog/2020/03/06/a-quick-guide-to-digital-image-forensics-in-2020/" TargetMode="External"/><Relationship Id="rId5" Type="http://schemas.openxmlformats.org/officeDocument/2006/relationships/hyperlink" Target="https://digital-strategy.ec.europa.eu/en/policies/online-disinformation" TargetMode="External"/><Relationship Id="rId4" Type="http://schemas.openxmlformats.org/officeDocument/2006/relationships/hyperlink" Target="https://www.coe.int/en/web/campaign-free-to-speak-safe-to-learn/dealing-with-propaganda-misinformation-and-fake-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typing-on-apple-cordless-keyboard-RYyr-k3Ysq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images.unsplash.com/photo-1557992260-ec58e38d363c?ixlib=rb-1.2.1&amp;ixid=MXwxMjA3fDB8MHxzZWFyY2h8M3x8ZGFyayUyMHRoZW1lfGVufDB8fDB8&amp;w=1000&amp;q=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holding-smartphone-0VGG7cqTw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ople-in-green-and-black-jackets-standing-on-green-grass-field-during-daytime-3xhn3g2Oni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selective-focus-photography-of-bubbles-Qa8Y_W4PO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67756" y="3429000"/>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US"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7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Digitale Kompetenzen</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7" y="846865"/>
            <a:ext cx="11059693" cy="2791063"/>
          </a:xfrm>
        </p:spPr>
        <p:txBody>
          <a:bodyPr>
            <a:normAutofit fontScale="92500"/>
          </a:bodyPr>
          <a:lstStyle/>
          <a:p>
            <a:r>
              <a:rPr lang="en-GB" sz="2800" b="1" dirty="0">
                <a:solidFill>
                  <a:srgbClr val="D8134D"/>
                </a:solidFill>
              </a:rPr>
              <a:t>Faktoren, die zur schnellen Verbreitung von Fake News im Internet beitragen</a:t>
            </a:r>
          </a:p>
          <a:p>
            <a:pPr lvl="0"/>
            <a:r>
              <a:rPr lang="en-GB" sz="2000" b="1" dirty="0"/>
              <a:t>Emotionale Anziehungskraft:</a:t>
            </a:r>
            <a:r>
              <a:rPr lang="en-GB" sz="2000" dirty="0"/>
              <a:t> Fake News bedienen sich oft einer emotionalen Sprache oder Sensationslust, die starke Reaktionen hervorrufen und zum Teilen anregen.</a:t>
            </a:r>
            <a:endParaRPr lang="de-AT" sz="2000" dirty="0"/>
          </a:p>
          <a:p>
            <a:pPr lvl="0"/>
            <a:r>
              <a:rPr lang="en-GB" sz="2000" b="1" dirty="0"/>
              <a:t>Algorithmische Verzerrungen: </a:t>
            </a:r>
            <a:r>
              <a:rPr lang="en-GB" sz="2000" dirty="0"/>
              <a:t>Algorithmen in sozialen Medien können ansprechende oder kontroverse Inhalte bevorzugen und so unbeabsichtigt Fake News fördern, um das Engagement der Nutzer zu maximieren.</a:t>
            </a:r>
            <a:endParaRPr lang="de-AT" sz="2000" dirty="0"/>
          </a:p>
          <a:p>
            <a:pPr lvl="0"/>
            <a:r>
              <a:rPr lang="en-GB" sz="2000" b="1" dirty="0"/>
              <a:t>Leichte Erstellung:</a:t>
            </a:r>
            <a:r>
              <a:rPr lang="en-GB" sz="2000" dirty="0"/>
              <a:t> Die Erstellung und Weitergabe von Inhalten im Internet ist einfach und ermöglicht es jedem, Fake News zu produzieren und zu verbreiten.</a:t>
            </a:r>
            <a:endParaRPr lang="de-AT" sz="2000" dirty="0"/>
          </a:p>
          <a:p>
            <a:endParaRPr lang="de-AT"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267" y="3317564"/>
            <a:ext cx="5410346" cy="3389405"/>
          </a:xfrm>
          <a:prstGeom prst="rect">
            <a:avLst/>
          </a:prstGeom>
        </p:spPr>
      </p:pic>
      <p:sp>
        <p:nvSpPr>
          <p:cNvPr id="5" name="Textfeld 4"/>
          <p:cNvSpPr txBox="1"/>
          <p:nvPr/>
        </p:nvSpPr>
        <p:spPr>
          <a:xfrm>
            <a:off x="524933" y="3442607"/>
            <a:ext cx="6011334" cy="2031325"/>
          </a:xfrm>
          <a:prstGeom prst="rect">
            <a:avLst/>
          </a:prstGeom>
        </p:spPr>
        <p:txBody>
          <a:bodyPr wrap="square" rtlCol="0">
            <a:spAutoFit/>
          </a:bodyPr>
          <a:lstStyle/>
          <a:p>
            <a:pPr lvl="0"/>
            <a:r>
              <a:rPr lang="en-GB" sz="2000" b="1" dirty="0"/>
              <a:t>Clickbait-Schlagzeilen:</a:t>
            </a:r>
            <a:r>
              <a:rPr lang="en-GB" sz="2000" dirty="0"/>
              <a:t> Einprägsame, irreführende Schlagzeilen fördern Klicks und Likes, selbst wenn der Inhalt falsch ist.</a:t>
            </a:r>
          </a:p>
          <a:p>
            <a:pPr lvl="0"/>
            <a:endParaRPr lang="de-AT" sz="800" dirty="0"/>
          </a:p>
          <a:p>
            <a:pPr lvl="0"/>
            <a:r>
              <a:rPr lang="en-GB" sz="2000" b="1" dirty="0"/>
              <a:t>Beeinflussungskampagnen:</a:t>
            </a:r>
            <a:r>
              <a:rPr lang="en-GB" sz="2000" dirty="0"/>
              <a:t> Staatliche und nichtstaatliche Akteure können koordinierte Anstrengungen unternehmen, um Fake News für politische oder ideologische Zwecke zu verbreiten.</a:t>
            </a:r>
            <a:endParaRPr lang="de-AT" sz="2000" dirty="0"/>
          </a:p>
          <a:p>
            <a:pPr algn="l"/>
            <a:endParaRPr lang="de-AT" dirty="0" err="1"/>
          </a:p>
        </p:txBody>
      </p:sp>
      <p:sp>
        <p:nvSpPr>
          <p:cNvPr id="6" name="Textfeld 5"/>
          <p:cNvSpPr txBox="1"/>
          <p:nvPr/>
        </p:nvSpPr>
        <p:spPr>
          <a:xfrm>
            <a:off x="2878667" y="6314367"/>
            <a:ext cx="3183466" cy="276999"/>
          </a:xfrm>
          <a:prstGeom prst="rect">
            <a:avLst/>
          </a:prstGeom>
        </p:spPr>
        <p:txBody>
          <a:bodyPr wrap="square" rtlCol="0">
            <a:spAutoFit/>
          </a:bodyPr>
          <a:lstStyle/>
          <a:p>
            <a:pPr algn="ctr"/>
            <a:r>
              <a:rPr lang="de-DE" sz="1200" dirty="0" err="1"/>
              <a:t>Bildquelle </a:t>
            </a:r>
            <a:r>
              <a:rPr lang="de-DE" sz="1200" dirty="0"/>
              <a:t>thesun.co.uk</a:t>
            </a:r>
            <a:endParaRPr lang="de-AT" sz="1200" dirty="0" err="1"/>
          </a:p>
        </p:txBody>
      </p:sp>
    </p:spTree>
    <p:extLst>
      <p:ext uri="{BB962C8B-B14F-4D97-AF65-F5344CB8AC3E}">
        <p14:creationId xmlns:p14="http://schemas.microsoft.com/office/powerpoint/2010/main" val="141897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72953" cy="4097669"/>
          </a:xfrm>
        </p:spPr>
        <p:txBody>
          <a:bodyPr>
            <a:normAutofit fontScale="85000" lnSpcReduction="20000"/>
          </a:bodyPr>
          <a:lstStyle/>
          <a:p>
            <a:r>
              <a:rPr lang="en-US" sz="3000" b="1" dirty="0">
                <a:solidFill>
                  <a:srgbClr val="D8134D"/>
                </a:solidFill>
              </a:rPr>
              <a:t>Was können Sie tun, um die Glaubwürdigkeit von Nachrichtenquellen zu beurteilen? </a:t>
            </a:r>
          </a:p>
          <a:p>
            <a:r>
              <a:rPr lang="en-US" b="1" dirty="0"/>
              <a:t>Prüfen Sie die Reputation der Quelle:</a:t>
            </a:r>
            <a:endParaRPr lang="en-US" dirty="0"/>
          </a:p>
          <a:p>
            <a:r>
              <a:rPr lang="en-US" dirty="0"/>
              <a:t>Suchen Sie nach bekannten und angesehenen </a:t>
            </a:r>
            <a:r>
              <a:rPr lang="en-US" dirty="0" err="1"/>
              <a:t>Nachrichtenorganisationen </a:t>
            </a:r>
            <a:r>
              <a:rPr lang="en-US" dirty="0"/>
              <a:t>wie BBC, Reuters, The New York Times oder NPR. Diese Quellen haben oft einen guten Ruf für journalistische Integrität.</a:t>
            </a:r>
          </a:p>
          <a:p>
            <a:r>
              <a:rPr lang="en-US" b="1" dirty="0"/>
              <a:t>Untersuchen Sie die Über-Seite:</a:t>
            </a:r>
            <a:endParaRPr lang="en-US" dirty="0"/>
          </a:p>
          <a:p>
            <a:r>
              <a:rPr lang="en-US" dirty="0"/>
              <a:t>Besuchen Sie die Seite "Über" oder "Über uns" der Nachrichtenquelle. Seriöse Nachrichtenagenturen bieten Informationen über ihre Geschichte, ihren Auftrag und ihre redaktionellen Standards.</a:t>
            </a:r>
          </a:p>
          <a:p>
            <a:r>
              <a:rPr lang="en-US" b="1" dirty="0"/>
              <a:t>Vermeiden Sie soziale Medien als einzige Quelle:</a:t>
            </a:r>
            <a:endParaRPr lang="en-US" dirty="0"/>
          </a:p>
          <a:p>
            <a:r>
              <a:rPr lang="en-US" dirty="0"/>
              <a:t>Nachrichten, die auf sozialen Medienplattformen verbreitet werden, können unzuverlässig sein. Wenn Sie eine Meldung in sozialen Medien finden, versuchen Sie, sie zu einer glaubwürdigen Nachrichtenquelle zurückzuverfolgen, um sie zu überprüfen.</a:t>
            </a:r>
          </a:p>
          <a:p>
            <a:endParaRPr lang="en-US" dirty="0"/>
          </a:p>
          <a:p>
            <a:endParaRPr lang="en-US" sz="24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199" y="4841998"/>
            <a:ext cx="4470401" cy="2016002"/>
          </a:xfrm>
          <a:prstGeom prst="rect">
            <a:avLst/>
          </a:prstGeom>
        </p:spPr>
      </p:pic>
      <p:sp>
        <p:nvSpPr>
          <p:cNvPr id="4" name="Textfeld 3"/>
          <p:cNvSpPr txBox="1"/>
          <p:nvPr/>
        </p:nvSpPr>
        <p:spPr>
          <a:xfrm>
            <a:off x="4064001" y="6452867"/>
            <a:ext cx="3183466" cy="276999"/>
          </a:xfrm>
          <a:prstGeom prst="rect">
            <a:avLst/>
          </a:prstGeom>
        </p:spPr>
        <p:txBody>
          <a:bodyPr wrap="square" rtlCol="0">
            <a:spAutoFit/>
          </a:bodyPr>
          <a:lstStyle/>
          <a:p>
            <a:pPr algn="ctr"/>
            <a:r>
              <a:rPr lang="de-DE" sz="1200" dirty="0">
                <a:hlinkClick r:id="rId4"/>
              </a:rPr>
              <a:t>Bildquelle </a:t>
            </a:r>
            <a:r>
              <a:rPr lang="de-DE" sz="1200" dirty="0"/>
              <a:t>| </a:t>
            </a:r>
            <a:r>
              <a:rPr lang="de-DE" sz="1200" dirty="0" err="1">
                <a:hlinkClick r:id="rId5"/>
              </a:rPr>
              <a:t>Pixabay </a:t>
            </a:r>
            <a:r>
              <a:rPr lang="de-DE" sz="1200" dirty="0">
                <a:hlinkClick r:id="rId5"/>
              </a:rPr>
              <a:t>Lizenz</a:t>
            </a:r>
            <a:endParaRPr lang="de-AT" sz="1200" dirty="0" err="1"/>
          </a:p>
        </p:txBody>
      </p:sp>
    </p:spTree>
    <p:extLst>
      <p:ext uri="{BB962C8B-B14F-4D97-AF65-F5344CB8AC3E}">
        <p14:creationId xmlns:p14="http://schemas.microsoft.com/office/powerpoint/2010/main" val="128304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sz="2800" b="1" dirty="0" err="1">
                <a:solidFill>
                  <a:srgbClr val="D8134D"/>
                </a:solidFill>
              </a:rPr>
              <a:t>Glaubwürdigkeitsprüfungen</a:t>
            </a:r>
            <a:r>
              <a:rPr lang="de-DE" sz="2800" b="1" dirty="0">
                <a:solidFill>
                  <a:srgbClr val="D8134D"/>
                </a:solidFill>
              </a:rPr>
              <a:t>: Der CRAAP-Test </a:t>
            </a:r>
            <a:endParaRPr lang="de-AT" sz="2800" b="1" dirty="0">
              <a:solidFill>
                <a:srgbClr val="D8134D"/>
              </a:solidFill>
            </a:endParaRPr>
          </a:p>
          <a:p>
            <a:r>
              <a:rPr lang="en-US" dirty="0"/>
              <a:t>Dieser Test wird verwendet, um Informationsquellen zu bewerten und ihre Glaubwürdigkeit zu bestimmen. Er kommt Studierenden und Forschern zugute, die Quellen für akademische Zwecke bewerten müssen.</a:t>
            </a:r>
          </a:p>
          <a:p>
            <a:r>
              <a:rPr lang="en-US" dirty="0"/>
              <a:t/>
            </a:r>
            <a:br>
              <a:rPr lang="en-US" dirty="0"/>
            </a:br>
            <a:r>
              <a:rPr lang="en-US" b="1" dirty="0"/>
              <a:t>Aktualität:</a:t>
            </a:r>
            <a:r>
              <a:rPr lang="en-US" dirty="0"/>
              <a:t> Aktualität der Informationen, Aktualität und Relevanz für das betreffende Thema.</a:t>
            </a:r>
          </a:p>
          <a:p>
            <a:r>
              <a:rPr lang="en-US" b="1" dirty="0"/>
              <a:t>Relevanz:</a:t>
            </a:r>
            <a:r>
              <a:rPr lang="en-US" dirty="0"/>
              <a:t> Bezieht sich auf den Grad, in dem die Informationen mit der Forschungsfrage oder dem untersuchten Thema in Verbindung stehen.</a:t>
            </a:r>
          </a:p>
          <a:p>
            <a:r>
              <a:rPr lang="en-US" b="1" dirty="0"/>
              <a:t>Autorität: </a:t>
            </a:r>
            <a:r>
              <a:rPr lang="en-US" dirty="0"/>
              <a:t>Glaubwürdigkeit der Quelle und ob sie eine zuverlässige Informationsquelle ist.</a:t>
            </a:r>
          </a:p>
          <a:p>
            <a:r>
              <a:rPr lang="en-US" b="1" dirty="0"/>
              <a:t>Korrektheit:</a:t>
            </a:r>
            <a:r>
              <a:rPr lang="en-US" dirty="0"/>
              <a:t> Die sachliche Richtigkeit der bereitgestellten Informationen und ob sie durch andere Quellen überprüft werden können.</a:t>
            </a:r>
          </a:p>
          <a:p>
            <a:r>
              <a:rPr lang="en-US" b="1" dirty="0"/>
              <a:t>Zweck: </a:t>
            </a:r>
            <a:r>
              <a:rPr lang="en-US" dirty="0"/>
              <a:t>Der Grund für das Vorhandensein der Informationen und die Frage, ob sie informieren, überreden, unterhalten oder täuschen sollen.</a:t>
            </a:r>
          </a:p>
          <a:p>
            <a:endParaRPr lang="en-GB" dirty="0"/>
          </a:p>
        </p:txBody>
      </p:sp>
    </p:spTree>
    <p:extLst>
      <p:ext uri="{BB962C8B-B14F-4D97-AF65-F5344CB8AC3E}">
        <p14:creationId xmlns:p14="http://schemas.microsoft.com/office/powerpoint/2010/main" val="35409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sz="2800" b="1" dirty="0" err="1">
                <a:solidFill>
                  <a:srgbClr val="D8134D"/>
                </a:solidFill>
              </a:rPr>
              <a:t>Glaubwürdigkeitsprüfungen</a:t>
            </a:r>
            <a:r>
              <a:rPr lang="de-DE" sz="2800" b="1" dirty="0">
                <a:solidFill>
                  <a:srgbClr val="D8134D"/>
                </a:solidFill>
              </a:rPr>
              <a:t>: SMART-Check </a:t>
            </a:r>
          </a:p>
          <a:p>
            <a:r>
              <a:rPr lang="en-US" dirty="0"/>
              <a:t>Der SMART-Check steht für Quelle, Motiv, Autorität, Überprüfung und Zwei-Quellen-Test. Dieser Test ist besonders nützlich für die Bewertung von Online-Quellen, wie z. B. Nachrichtenartikel oder Beiträge in sozialen Medien.</a:t>
            </a:r>
          </a:p>
          <a:p>
            <a:r>
              <a:rPr lang="en-US" b="1" dirty="0"/>
              <a:t>Quelle:</a:t>
            </a:r>
            <a:r>
              <a:rPr lang="en-US" dirty="0"/>
              <a:t> Bezieht sich auf den Ursprung der Informationen, einschließlich der Personen, die sie erstellt haben, sowie deren Zugehörigkeit und Vorurteile.</a:t>
            </a:r>
          </a:p>
          <a:p>
            <a:r>
              <a:rPr lang="en-US" b="1" dirty="0"/>
              <a:t>Motiv:</a:t>
            </a:r>
            <a:r>
              <a:rPr lang="en-US" dirty="0"/>
              <a:t> Der Grund, warum die Informationen erstellt wurden, und ob dahinter eine bestimmte Absicht oder Voreingenommenheit steht.</a:t>
            </a:r>
          </a:p>
          <a:p>
            <a:r>
              <a:rPr lang="en-US" b="1" dirty="0"/>
              <a:t>Autorität:</a:t>
            </a:r>
            <a:r>
              <a:rPr lang="en-US" dirty="0"/>
              <a:t> Die Glaubwürdigkeit der Quelle und ob es sich um eine seriöse Informationsquelle handelt.</a:t>
            </a:r>
          </a:p>
          <a:p>
            <a:r>
              <a:rPr lang="en-US" b="1" dirty="0"/>
              <a:t>Überprüfung:</a:t>
            </a:r>
            <a:r>
              <a:rPr lang="en-US" dirty="0"/>
              <a:t> Bezieht sich auf die Qualität der Informationen, einschließlich der Frage, ob sie von Experten oder Faktenprüfern überprüft worden sind.</a:t>
            </a:r>
          </a:p>
          <a:p>
            <a:r>
              <a:rPr lang="en-US" b="1" dirty="0"/>
              <a:t>Zwei-Quellen-Test:</a:t>
            </a:r>
            <a:r>
              <a:rPr lang="en-US" dirty="0"/>
              <a:t> Die Praxis, Informationen durch Querverweise auf mindestens zwei seriöse Quellen zu überprüfen.</a:t>
            </a:r>
          </a:p>
          <a:p>
            <a:endParaRPr lang="en-GB" dirty="0"/>
          </a:p>
        </p:txBody>
      </p:sp>
    </p:spTree>
    <p:extLst>
      <p:ext uri="{BB962C8B-B14F-4D97-AF65-F5344CB8AC3E}">
        <p14:creationId xmlns:p14="http://schemas.microsoft.com/office/powerpoint/2010/main" val="169682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sz="2800" b="1" dirty="0" err="1">
                <a:solidFill>
                  <a:srgbClr val="D8134D"/>
                </a:solidFill>
              </a:rPr>
              <a:t>Glaubwürdigkeitsprüfungen</a:t>
            </a:r>
            <a:r>
              <a:rPr lang="de-DE" sz="2800" b="1" dirty="0">
                <a:solidFill>
                  <a:srgbClr val="D8134D"/>
                </a:solidFill>
              </a:rPr>
              <a:t>: </a:t>
            </a:r>
            <a:r>
              <a:rPr lang="en-US" sz="2800" b="1" dirty="0">
                <a:solidFill>
                  <a:srgbClr val="D8134D"/>
                </a:solidFill>
              </a:rPr>
              <a:t>Die 5 "W"-Fragen (1/2) </a:t>
            </a:r>
          </a:p>
          <a:p>
            <a:r>
              <a:rPr lang="en-US" dirty="0"/>
              <a:t>Der 5-Ws-Test ist eine Methode zur Informationsbeschaffung, bei der fünf Schlüsselfragen gestellt werden: wer, was, wann, wo und warum. Diese Fragen werden in der Regel von Journalisten und Ermittlern verwendet, um sich ein vollständiges Bild von einer Situation zu machen und sicherzustellen, dass alle relevanten Informationen gesammelt worden sind. </a:t>
            </a:r>
          </a:p>
          <a:p>
            <a:r>
              <a:rPr lang="en-US" b="1" dirty="0"/>
              <a:t>Wer ist der Autor? - </a:t>
            </a:r>
            <a:r>
              <a:rPr lang="en-US" dirty="0"/>
              <a:t>Die Person oder </a:t>
            </a:r>
            <a:r>
              <a:rPr lang="en-US" dirty="0" err="1"/>
              <a:t>Organisation</a:t>
            </a:r>
            <a:r>
              <a:rPr lang="en-US" dirty="0"/>
              <a:t>, die für die Erstellung des Inhalts verantwortlich ist. Die Kenntnis des Autors kann Einblick in seine Perspektive und sein Fachwissen geben, was sich auf die Glaubwürdigkeit der Informationen auswirken kann.</a:t>
            </a:r>
          </a:p>
          <a:p>
            <a:r>
              <a:rPr lang="en-US" b="1" dirty="0"/>
              <a:t>Was ist der Zweck des Inhalts?</a:t>
            </a:r>
            <a:r>
              <a:rPr lang="en-US" dirty="0"/>
              <a:t> - Der Grund für die Erstellung des Inhalts, sei es, um zu informieren, zu überzeugen, zu unterhalten oder etwas anderes. Das Verständnis des Zwecks kann helfen, die Einseitigkeit und Relevanz der Informationen zu bestimmen.</a:t>
            </a:r>
          </a:p>
          <a:p>
            <a:endParaRPr lang="en-GB" dirty="0"/>
          </a:p>
        </p:txBody>
      </p:sp>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sz="2800" b="1" dirty="0" err="1">
                <a:solidFill>
                  <a:srgbClr val="D8134D"/>
                </a:solidFill>
              </a:rPr>
              <a:t>Glaubwürdigkeitsprüfungen</a:t>
            </a:r>
            <a:r>
              <a:rPr lang="de-DE" sz="2800" b="1" dirty="0">
                <a:solidFill>
                  <a:srgbClr val="D8134D"/>
                </a:solidFill>
              </a:rPr>
              <a:t>: </a:t>
            </a:r>
            <a:r>
              <a:rPr lang="en-US" sz="2800" b="1" dirty="0">
                <a:solidFill>
                  <a:srgbClr val="D8134D"/>
                </a:solidFill>
              </a:rPr>
              <a:t>Die 5 "W"-Fragen (2/2)</a:t>
            </a:r>
          </a:p>
          <a:p>
            <a:r>
              <a:rPr lang="en-US" b="1" dirty="0"/>
              <a:t>Wann wurde er veröffentlicht? </a:t>
            </a:r>
            <a:r>
              <a:rPr lang="en-US" dirty="0"/>
              <a:t>- Bezieht sich auf das Datum, an dem der Inhalt veröffentlicht wurde. Die Kenntnis des Veröffentlichungsdatums kann helfen, die Aktualität und Relevanz der Informationen zu bestimmen.</a:t>
            </a:r>
          </a:p>
          <a:p>
            <a:r>
              <a:rPr lang="en-US" b="1" dirty="0"/>
              <a:t>Woher stammt der Inhalt? - </a:t>
            </a:r>
            <a:r>
              <a:rPr lang="en-US" dirty="0"/>
              <a:t>Die Quelle des Inhalts, ob es sich um eine seriöse </a:t>
            </a:r>
            <a:r>
              <a:rPr lang="en-US" dirty="0" err="1"/>
              <a:t>Nachrichtenorganisation</a:t>
            </a:r>
            <a:r>
              <a:rPr lang="en-US" dirty="0"/>
              <a:t>, einen persönlichen Blog oder eine Social-Media-Plattform handelt. Die Kenntnis der Quelle kann helfen, die Glaubwürdigkeit und Voreingenommenheit der Informationen zu bestimmen.</a:t>
            </a:r>
          </a:p>
          <a:p>
            <a:r>
              <a:rPr lang="en-US" b="1" dirty="0"/>
              <a:t>Warum gibt es die Informationen?</a:t>
            </a:r>
            <a:r>
              <a:rPr lang="en-US" dirty="0"/>
              <a:t> - Der Grund, warum die Informationen erstellt und veröffentlicht wurden. Das Wissen um die Motivation, die hinter den Informationen steht, kann helfen, die Voreingenommenheit und Zuverlässigkeit des Inhalts zu bestimmen.</a:t>
            </a:r>
          </a:p>
          <a:p>
            <a:endParaRPr lang="en-GB" dirty="0"/>
          </a:p>
        </p:txBody>
      </p:sp>
    </p:spTree>
    <p:extLst>
      <p:ext uri="{BB962C8B-B14F-4D97-AF65-F5344CB8AC3E}">
        <p14:creationId xmlns:p14="http://schemas.microsoft.com/office/powerpoint/2010/main" val="323480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2"/>
            <a:ext cx="8482153" cy="4373958"/>
          </a:xfrm>
        </p:spPr>
        <p:txBody>
          <a:bodyPr>
            <a:normAutofit fontScale="92500"/>
          </a:bodyPr>
          <a:lstStyle/>
          <a:p>
            <a:r>
              <a:rPr lang="de-DE" sz="2800" b="1" dirty="0" err="1">
                <a:solidFill>
                  <a:srgbClr val="D8134D"/>
                </a:solidFill>
              </a:rPr>
              <a:t>Überprüfung der </a:t>
            </a:r>
            <a:r>
              <a:rPr lang="en-GB" sz="2800" b="1" dirty="0">
                <a:solidFill>
                  <a:srgbClr val="D8134D"/>
                </a:solidFill>
              </a:rPr>
              <a:t>Glaubwürdigkeit</a:t>
            </a:r>
            <a:r>
              <a:rPr lang="de-DE" sz="2800" b="1" dirty="0">
                <a:solidFill>
                  <a:srgbClr val="D8134D"/>
                </a:solidFill>
              </a:rPr>
              <a:t>: </a:t>
            </a:r>
            <a:r>
              <a:rPr lang="de-DE" sz="2800" b="1" dirty="0" err="1">
                <a:solidFill>
                  <a:srgbClr val="D8134D"/>
                </a:solidFill>
              </a:rPr>
              <a:t>RADAR-Methode </a:t>
            </a:r>
            <a:r>
              <a:rPr lang="de-DE" sz="2800" b="1" dirty="0">
                <a:solidFill>
                  <a:srgbClr val="D8134D"/>
                </a:solidFill>
              </a:rPr>
              <a:t>(1/2)</a:t>
            </a:r>
          </a:p>
          <a:p>
            <a:r>
              <a:rPr lang="en-US" dirty="0"/>
              <a:t>Der RADAR-Test ist eine Methode zur Bewertung von Informationen aus Online-Quellen hinsichtlich ihrer Zuverlässigkeit und Glaubwürdigkeit. Er steht für Rationale, Autorität, Datum, Genauigkeit und Relevanz. </a:t>
            </a:r>
          </a:p>
          <a:p>
            <a:r>
              <a:rPr lang="en-US" b="1" dirty="0"/>
              <a:t>Begründung: </a:t>
            </a:r>
            <a:r>
              <a:rPr lang="en-US" dirty="0"/>
              <a:t>Der Grund für die Existenz der Information und der Zweck des Inhalts. Die Kenntnis der Gründe, die hinter den Informationen stehen, kann helfen festzustellen, ob sie parteiisch oder objektiv sind.</a:t>
            </a:r>
          </a:p>
          <a:p>
            <a:r>
              <a:rPr lang="en-US" b="1" dirty="0"/>
              <a:t>Autorität: </a:t>
            </a:r>
            <a:r>
              <a:rPr lang="en-US" dirty="0"/>
              <a:t>Die Glaubwürdigkeit und das Fachwissen des Autors oder Herausgebers der Informationen. Das Verständnis der Autorität der Quelle kann dabei helfen, festzustellen, ob die Informationen vertrauenswürdig und zuverlässig sind.</a:t>
            </a:r>
          </a:p>
          <a:p>
            <a:endParaRPr lang="en-GB"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545" y="1390650"/>
            <a:ext cx="2390775" cy="4076700"/>
          </a:xfrm>
          <a:prstGeom prst="rect">
            <a:avLst/>
          </a:prstGeom>
        </p:spPr>
      </p:pic>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2800" b="1" dirty="0" err="1">
                <a:solidFill>
                  <a:srgbClr val="D8134D"/>
                </a:solidFill>
              </a:rPr>
              <a:t>Überprüfung der </a:t>
            </a:r>
            <a:r>
              <a:rPr lang="en-GB" sz="2800" b="1" dirty="0">
                <a:solidFill>
                  <a:srgbClr val="D8134D"/>
                </a:solidFill>
              </a:rPr>
              <a:t>Glaubwürdigkeit</a:t>
            </a:r>
            <a:r>
              <a:rPr lang="de-DE" sz="2800" b="1" dirty="0">
                <a:solidFill>
                  <a:srgbClr val="D8134D"/>
                </a:solidFill>
              </a:rPr>
              <a:t>: </a:t>
            </a:r>
            <a:r>
              <a:rPr lang="de-DE" sz="2800" b="1" dirty="0" err="1">
                <a:solidFill>
                  <a:srgbClr val="D8134D"/>
                </a:solidFill>
              </a:rPr>
              <a:t>RADAR-Methode </a:t>
            </a:r>
            <a:r>
              <a:rPr lang="de-DE" sz="2800" b="1" dirty="0">
                <a:solidFill>
                  <a:srgbClr val="D8134D"/>
                </a:solidFill>
              </a:rPr>
              <a:t>(2/2)</a:t>
            </a:r>
          </a:p>
          <a:p>
            <a:r>
              <a:rPr lang="en-US" b="1" dirty="0"/>
              <a:t>Datum: </a:t>
            </a:r>
            <a:r>
              <a:rPr lang="en-US" dirty="0"/>
              <a:t>Der Zeitpunkt, an dem die Informationen veröffentlicht oder aktualisiert wurden. Die Kenntnis des Datums kann helfen festzustellen, ob die Informationen noch relevant und aktuell sind.</a:t>
            </a:r>
          </a:p>
          <a:p>
            <a:r>
              <a:rPr lang="en-US" b="1" dirty="0"/>
              <a:t>Korrektheit:</a:t>
            </a:r>
            <a:r>
              <a:rPr lang="en-US" dirty="0"/>
              <a:t> Bezieht sich auf den Wahrheitsgehalt und die Korrektheit der Informationen. Die Überprüfung der Richtigkeit beinhaltet die Verifizierung der Informationen anhand mehrerer Quellen und die Bewertung der vorgelegten Beweise.</a:t>
            </a:r>
          </a:p>
          <a:p>
            <a:r>
              <a:rPr lang="en-US" b="1" dirty="0"/>
              <a:t>Relevanz:</a:t>
            </a:r>
            <a:r>
              <a:rPr lang="en-US" dirty="0"/>
              <a:t> Inwieweit sich die Informationen auf das jeweilige Thema oder die jeweilige Frage beziehen. Bei der Bewertung der Relevanz ist zu prüfen, ob die Informationen nützlich und auf die jeweilige Situation anwendbar sind.</a:t>
            </a:r>
          </a:p>
        </p:txBody>
      </p:sp>
    </p:spTree>
    <p:extLst>
      <p:ext uri="{BB962C8B-B14F-4D97-AF65-F5344CB8AC3E}">
        <p14:creationId xmlns:p14="http://schemas.microsoft.com/office/powerpoint/2010/main" val="195147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2515" y="1795132"/>
            <a:ext cx="7381486" cy="5062868"/>
          </a:xfrm>
        </p:spPr>
        <p:txBody>
          <a:bodyPr>
            <a:normAutofit/>
          </a:bodyPr>
          <a:lstStyle/>
          <a:p>
            <a:pPr lvl="0"/>
            <a:r>
              <a:rPr lang="en-GB" sz="2000" b="1" dirty="0"/>
              <a:t>Quellenabgleich:</a:t>
            </a:r>
            <a:r>
              <a:rPr lang="en-GB" sz="2000" dirty="0"/>
              <a:t> Überprüfen Sie die Quelle, indem Sie das Bild oder Video mit vertrauenswürdigen Quellen oder Augenzeugenberichten vergleichen!</a:t>
            </a:r>
            <a:endParaRPr lang="de-AT" sz="2000" dirty="0"/>
          </a:p>
          <a:p>
            <a:pPr lvl="0"/>
            <a:r>
              <a:rPr lang="en-GB" sz="2000" b="1" dirty="0"/>
              <a:t>Software für die Bildforensik:</a:t>
            </a:r>
            <a:r>
              <a:rPr lang="en-GB" sz="2000" dirty="0"/>
              <a:t> Nutzen Sie Bildforensik-Tools, um Anzeichen von Manipulationen, wie veränderte Pixel oder digitale Artefakte, zu erkennen!</a:t>
            </a:r>
            <a:endParaRPr lang="de-AT" sz="2000" dirty="0"/>
          </a:p>
          <a:p>
            <a:pPr lvl="0"/>
            <a:r>
              <a:rPr lang="en-GB" sz="2000" b="1" dirty="0"/>
              <a:t>Kontextbezogene Hinweise:</a:t>
            </a:r>
            <a:r>
              <a:rPr lang="en-GB" sz="2000" dirty="0"/>
              <a:t> Untersuchen Sie den Kontext, der das Bild oder Video umgibt, einschließlich Bildunterschriften, Zeitstempel und verwandter Inhalte!</a:t>
            </a:r>
            <a:endParaRPr lang="de-AT" sz="2000" dirty="0"/>
          </a:p>
          <a:p>
            <a:pPr lvl="0"/>
            <a:r>
              <a:rPr lang="en-GB" sz="2000" b="1" dirty="0"/>
              <a:t>Augenzeugenaussagen:</a:t>
            </a:r>
            <a:r>
              <a:rPr lang="en-GB" sz="2000" dirty="0"/>
              <a:t> Suchen Sie nach Augenzeugenberichten oder Aussagen aus glaubwürdigen Quellen, um den Inhalt zu bestätigen oder zu entkräften!</a:t>
            </a:r>
            <a:endParaRPr lang="de-AT" sz="2000" dirty="0"/>
          </a:p>
          <a:p>
            <a:endParaRPr lang="de-AT" dirty="0"/>
          </a:p>
        </p:txBody>
      </p:sp>
      <p:sp>
        <p:nvSpPr>
          <p:cNvPr id="3" name="Textfeld 2"/>
          <p:cNvSpPr txBox="1"/>
          <p:nvPr/>
        </p:nvSpPr>
        <p:spPr>
          <a:xfrm>
            <a:off x="492515" y="1062815"/>
            <a:ext cx="10972800" cy="492443"/>
          </a:xfrm>
          <a:prstGeom prst="rect">
            <a:avLst/>
          </a:prstGeom>
        </p:spPr>
        <p:txBody>
          <a:bodyPr wrap="square" rtlCol="0">
            <a:spAutoFit/>
          </a:bodyPr>
          <a:lstStyle/>
          <a:p>
            <a:r>
              <a:rPr lang="en-GB" sz="2600" b="1" dirty="0">
                <a:solidFill>
                  <a:srgbClr val="D8134D"/>
                </a:solidFill>
              </a:rPr>
              <a:t>Wie können Sie die Authentizität von Bildern und Videos überprüfen?</a:t>
            </a:r>
            <a:endParaRPr lang="de-AT" sz="2600" dirty="0">
              <a:solidFill>
                <a:srgbClr val="D8134D"/>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129" y="1826153"/>
            <a:ext cx="3114675" cy="4695825"/>
          </a:xfrm>
          <a:prstGeom prst="rect">
            <a:avLst/>
          </a:prstGeom>
        </p:spPr>
      </p:pic>
      <p:sp>
        <p:nvSpPr>
          <p:cNvPr id="5" name="Textfeld 4"/>
          <p:cNvSpPr txBox="1"/>
          <p:nvPr/>
        </p:nvSpPr>
        <p:spPr>
          <a:xfrm>
            <a:off x="3962401" y="6244979"/>
            <a:ext cx="3183466" cy="276999"/>
          </a:xfrm>
          <a:prstGeom prst="rect">
            <a:avLst/>
          </a:prstGeom>
        </p:spPr>
        <p:txBody>
          <a:bodyPr wrap="square" rtlCol="0">
            <a:spAutoFit/>
          </a:bodyPr>
          <a:lstStyle/>
          <a:p>
            <a:pPr algn="ctr"/>
            <a:r>
              <a:rPr lang="de-DE" sz="1200" dirty="0" err="1"/>
              <a:t>Bildquelle</a:t>
            </a:r>
            <a:r>
              <a:rPr lang="de-DE" sz="1200" dirty="0"/>
              <a:t>: Forensics.map-base.info</a:t>
            </a:r>
            <a:endParaRPr lang="de-AT" sz="1200" dirty="0" err="1"/>
          </a:p>
        </p:txBody>
      </p:sp>
    </p:spTree>
    <p:extLst>
      <p:ext uri="{BB962C8B-B14F-4D97-AF65-F5344CB8AC3E}">
        <p14:creationId xmlns:p14="http://schemas.microsoft.com/office/powerpoint/2010/main" val="1730856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5582" y="812999"/>
            <a:ext cx="8075752" cy="5672468"/>
          </a:xfrm>
        </p:spPr>
        <p:txBody>
          <a:bodyPr>
            <a:normAutofit fontScale="85000" lnSpcReduction="10000"/>
          </a:bodyPr>
          <a:lstStyle/>
          <a:p>
            <a:r>
              <a:rPr lang="en-GB" sz="2800" b="1" dirty="0">
                <a:solidFill>
                  <a:srgbClr val="D8134D"/>
                </a:solidFill>
              </a:rPr>
              <a:t>Kostenlose Tools zur Überprüfung von Bildern (Bild-Upload)</a:t>
            </a:r>
            <a:endParaRPr lang="de-AT" sz="2800" b="1" dirty="0">
              <a:solidFill>
                <a:srgbClr val="D8134D"/>
              </a:solidFill>
            </a:endParaRPr>
          </a:p>
          <a:p>
            <a:pPr fontAlgn="base"/>
            <a:r>
              <a:rPr lang="de-AT" sz="2000" dirty="0" err="1"/>
              <a:t>Bildforensik-Software ist ein Werkzeug, mit dem Sie die Authentizität </a:t>
            </a:r>
            <a:r>
              <a:rPr lang="de-AT" sz="2000" dirty="0"/>
              <a:t>und </a:t>
            </a:r>
            <a:r>
              <a:rPr lang="de-AT" sz="2000" dirty="0" err="1"/>
              <a:t>Integrität von </a:t>
            </a:r>
            <a:r>
              <a:rPr lang="de-AT" sz="2000" dirty="0"/>
              <a:t>digitalen </a:t>
            </a:r>
            <a:r>
              <a:rPr lang="de-AT" sz="2000" dirty="0" err="1"/>
              <a:t>Bildern analysieren </a:t>
            </a:r>
            <a:r>
              <a:rPr lang="de-AT" sz="2000" dirty="0"/>
              <a:t>und </a:t>
            </a:r>
            <a:r>
              <a:rPr lang="de-AT" sz="2000" dirty="0" err="1"/>
              <a:t>überprüfen können</a:t>
            </a:r>
            <a:r>
              <a:rPr lang="de-AT" sz="2000" dirty="0"/>
              <a:t>. </a:t>
            </a:r>
            <a:r>
              <a:rPr lang="de-AT" sz="2000" dirty="0" err="1"/>
              <a:t>Mit ihrer Hilfe können Sie feststellen, ob </a:t>
            </a:r>
            <a:r>
              <a:rPr lang="de-AT" sz="2000" dirty="0"/>
              <a:t>ein </a:t>
            </a:r>
            <a:r>
              <a:rPr lang="de-AT" sz="2000" dirty="0" err="1"/>
              <a:t>Bild bearbeitet</a:t>
            </a:r>
            <a:r>
              <a:rPr lang="de-AT" sz="2000" dirty="0"/>
              <a:t>, </a:t>
            </a:r>
            <a:r>
              <a:rPr lang="de-AT" sz="2000" dirty="0" err="1"/>
              <a:t>manipuliert oder verfälscht wurde</a:t>
            </a:r>
            <a:r>
              <a:rPr lang="de-AT" sz="2000" dirty="0"/>
              <a:t>. </a:t>
            </a:r>
            <a:r>
              <a:rPr lang="de-AT" sz="2000" dirty="0" err="1"/>
              <a:t>Hier finden Sie einige kostenlose Software für die Bildforensik, die Sie </a:t>
            </a:r>
            <a:r>
              <a:rPr lang="de-AT" sz="2000" dirty="0"/>
              <a:t>verwenden </a:t>
            </a:r>
            <a:r>
              <a:rPr lang="de-AT" sz="2000" dirty="0" err="1"/>
              <a:t>können</a:t>
            </a:r>
            <a:r>
              <a:rPr lang="en-GB" sz="2000" dirty="0"/>
              <a:t>: </a:t>
            </a:r>
            <a:endParaRPr lang="de-AT" sz="2000" dirty="0"/>
          </a:p>
          <a:p>
            <a:pPr lvl="0" fontAlgn="base"/>
            <a:r>
              <a:rPr lang="de-AT" sz="2000" b="1" dirty="0" err="1"/>
              <a:t>Forensisch</a:t>
            </a:r>
            <a:r>
              <a:rPr lang="de-AT" sz="2000" b="1" dirty="0"/>
              <a:t>: </a:t>
            </a:r>
            <a:r>
              <a:rPr lang="de-AT" sz="2000" dirty="0"/>
              <a:t>Hierbei </a:t>
            </a:r>
            <a:r>
              <a:rPr lang="de-AT" sz="2000" dirty="0" err="1"/>
              <a:t>handelt es sich um </a:t>
            </a:r>
            <a:r>
              <a:rPr lang="de-AT" sz="2000" dirty="0"/>
              <a:t>ein </a:t>
            </a:r>
            <a:r>
              <a:rPr lang="de-AT" sz="2000" dirty="0" err="1"/>
              <a:t>webbasiertes Tool, das </a:t>
            </a:r>
            <a:r>
              <a:rPr lang="de-AT" sz="2000" dirty="0"/>
              <a:t>eine </a:t>
            </a:r>
            <a:r>
              <a:rPr lang="de-AT" sz="2000" dirty="0" err="1"/>
              <a:t>Reihe von Funktionen für die </a:t>
            </a:r>
            <a:r>
              <a:rPr lang="de-AT" sz="2000" dirty="0"/>
              <a:t>digitale </a:t>
            </a:r>
            <a:r>
              <a:rPr lang="de-AT" sz="2000" dirty="0" err="1"/>
              <a:t>Bildforensik bietet</a:t>
            </a:r>
            <a:r>
              <a:rPr lang="de-AT" sz="2000" dirty="0"/>
              <a:t>, wie z. B</a:t>
            </a:r>
            <a:r>
              <a:rPr lang="de-AT" sz="2000" dirty="0" err="1"/>
              <a:t>. Klon-Erkennung</a:t>
            </a:r>
            <a:r>
              <a:rPr lang="de-AT" sz="2000" dirty="0"/>
              <a:t>, </a:t>
            </a:r>
            <a:r>
              <a:rPr lang="de-AT" sz="2000" dirty="0" err="1"/>
              <a:t>Fehlerebenenanalyse</a:t>
            </a:r>
            <a:r>
              <a:rPr lang="de-AT" sz="2000" dirty="0"/>
              <a:t>, </a:t>
            </a:r>
            <a:r>
              <a:rPr lang="de-AT" sz="2000" dirty="0" err="1"/>
              <a:t>Rauschanalyse</a:t>
            </a:r>
            <a:r>
              <a:rPr lang="de-AT" sz="2000" dirty="0"/>
              <a:t>, </a:t>
            </a:r>
            <a:r>
              <a:rPr lang="de-AT" sz="2000" dirty="0" err="1"/>
              <a:t>Metadatenextraktion</a:t>
            </a:r>
            <a:r>
              <a:rPr lang="de-AT" sz="2000" dirty="0"/>
              <a:t>, Geotagging, </a:t>
            </a:r>
            <a:r>
              <a:rPr lang="de-AT" sz="2000" dirty="0" err="1"/>
              <a:t>Thumbnail-Analyse</a:t>
            </a:r>
            <a:r>
              <a:rPr lang="de-AT" sz="2000" dirty="0"/>
              <a:t>, </a:t>
            </a:r>
            <a:r>
              <a:rPr lang="de-AT" sz="2000" dirty="0" err="1"/>
              <a:t>JPEG-Analyse und mehr</a:t>
            </a:r>
            <a:r>
              <a:rPr lang="de-AT" sz="2000" dirty="0"/>
              <a:t>. </a:t>
            </a:r>
            <a:r>
              <a:rPr lang="de-AT" sz="2000" dirty="0" err="1"/>
              <a:t>Es ist möglich, </a:t>
            </a:r>
            <a:r>
              <a:rPr lang="de-AT" sz="2000" dirty="0"/>
              <a:t>ein </a:t>
            </a:r>
            <a:r>
              <a:rPr lang="de-AT" sz="2000" dirty="0" err="1"/>
              <a:t>Bild hochzuladen oder </a:t>
            </a:r>
            <a:r>
              <a:rPr lang="de-AT" sz="2000" dirty="0"/>
              <a:t>eine Bild-URL </a:t>
            </a:r>
            <a:r>
              <a:rPr lang="de-AT" sz="2000" dirty="0" err="1"/>
              <a:t>einzufügen, um dieses Tool zu verwenden</a:t>
            </a:r>
            <a:r>
              <a:rPr lang="de-AT" sz="2000" dirty="0"/>
              <a:t>.</a:t>
            </a:r>
            <a:r>
              <a:rPr lang="en-GB" sz="2000" dirty="0"/>
              <a:t> Ein interessantes Tutorial zeigt, wie man die Software benutzt.</a:t>
            </a:r>
          </a:p>
          <a:p>
            <a:pPr lvl="0" fontAlgn="base"/>
            <a:r>
              <a:rPr lang="en-GB" sz="2000" dirty="0">
                <a:hlinkClick r:id="rId3"/>
              </a:rPr>
              <a:t>https://29a.ch/photo-forensics/</a:t>
            </a:r>
            <a:endParaRPr lang="en-GB" sz="2000" dirty="0"/>
          </a:p>
          <a:p>
            <a:pPr lvl="0" fontAlgn="base"/>
            <a:r>
              <a:rPr lang="en-GB" sz="2000" b="1" dirty="0" err="1"/>
              <a:t>TinEye</a:t>
            </a:r>
            <a:r>
              <a:rPr lang="en-GB" sz="2000" b="1" dirty="0"/>
              <a:t>: </a:t>
            </a:r>
            <a:r>
              <a:rPr lang="en-GB" sz="2000" dirty="0"/>
              <a:t>Dies ist ein webbasiertes Tool, mit dem Sie eine umgekehrte Bildsuche durchführen können. Es kann Ihnen dabei helfen, herauszufinden, woher ein Bild stammt, wie es verwendet wird, ob geänderte Versionen davon existieren oder um Versionen mit höherer Auflösung zu finden. Sie können ein Bild hochladen oder eine Bild-URL einfügen, um dieses Tool zu verwenden. </a:t>
            </a:r>
          </a:p>
          <a:p>
            <a:pPr lvl="0" fontAlgn="base"/>
            <a:r>
              <a:rPr lang="en-GB" sz="2000" dirty="0">
                <a:hlinkClick r:id="rId4"/>
              </a:rPr>
              <a:t>https://tineye.com/</a:t>
            </a:r>
            <a:endParaRPr lang="en-GB" sz="2000" dirty="0"/>
          </a:p>
          <a:p>
            <a:pPr lvl="0" fontAlgn="base"/>
            <a:endParaRPr lang="de-AT" dirty="0"/>
          </a:p>
        </p:txBody>
      </p:sp>
    </p:spTree>
    <p:extLst>
      <p:ext uri="{BB962C8B-B14F-4D97-AF65-F5344CB8AC3E}">
        <p14:creationId xmlns:p14="http://schemas.microsoft.com/office/powerpoint/2010/main" val="416856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2"/>
            <a:ext cx="6532402" cy="5672468"/>
          </a:xfrm>
        </p:spPr>
        <p:txBody>
          <a:bodyPr>
            <a:normAutofit/>
          </a:bodyPr>
          <a:lstStyle/>
          <a:p>
            <a:r>
              <a:rPr lang="en-GB" sz="2800" b="1" dirty="0">
                <a:solidFill>
                  <a:srgbClr val="D8134D"/>
                </a:solidFill>
              </a:rPr>
              <a:t>Kostenlose Tools zur Überprüfung von Bildern (Bild-Upload)</a:t>
            </a:r>
            <a:endParaRPr lang="de-AT" sz="2800" b="1" dirty="0">
              <a:solidFill>
                <a:srgbClr val="D8134D"/>
              </a:solidFill>
            </a:endParaRPr>
          </a:p>
          <a:p>
            <a:pPr lvl="0" fontAlgn="base"/>
            <a:r>
              <a:rPr lang="en-US" sz="2000" b="1" dirty="0"/>
              <a:t>Google Rückwärts-Bildersuche: </a:t>
            </a:r>
            <a:r>
              <a:rPr lang="en-US" sz="2000" dirty="0"/>
              <a:t>Mit dieser Funktion können Sie nach Bildern suchen oder eine umgekehrte Bildsuche durchführen. So können Sie herausfinden, woher ein Bild stammt, wie es verwendet wird, ob es geänderte Versionen davon gibt oder ob Sie Versionen mit höherer Auflösung finden können.</a:t>
            </a:r>
            <a:endParaRPr lang="en-GB" sz="2000" dirty="0"/>
          </a:p>
          <a:p>
            <a:pPr lvl="0" fontAlgn="base"/>
            <a:r>
              <a:rPr lang="de-AT" sz="2000" dirty="0">
                <a:hlinkClick r:id="rId3"/>
              </a:rPr>
              <a:t>https://images.google.com</a:t>
            </a:r>
            <a:endParaRPr lang="de-AT" sz="2000" dirty="0"/>
          </a:p>
          <a:p>
            <a:pPr lvl="0" fontAlgn="base"/>
            <a:endParaRPr lang="de-AT" sz="20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713" y="1566332"/>
            <a:ext cx="4823770" cy="3564467"/>
          </a:xfrm>
          <a:prstGeom prst="rect">
            <a:avLst/>
          </a:prstGeom>
        </p:spPr>
      </p:pic>
      <p:sp>
        <p:nvSpPr>
          <p:cNvPr id="5" name="Textfeld 4"/>
          <p:cNvSpPr txBox="1"/>
          <p:nvPr/>
        </p:nvSpPr>
        <p:spPr>
          <a:xfrm>
            <a:off x="8856134" y="6175868"/>
            <a:ext cx="3183466" cy="276999"/>
          </a:xfrm>
          <a:prstGeom prst="rect">
            <a:avLst/>
          </a:prstGeom>
        </p:spPr>
        <p:txBody>
          <a:bodyPr wrap="square" rtlCol="0">
            <a:spAutoFit/>
          </a:bodyPr>
          <a:lstStyle/>
          <a:p>
            <a:pPr algn="ctr"/>
            <a:r>
              <a:rPr lang="de-DE" sz="1200" dirty="0" err="1"/>
              <a:t>Bildquelle</a:t>
            </a:r>
            <a:r>
              <a:rPr lang="de-DE" sz="1200" dirty="0"/>
              <a:t>: tineye.com</a:t>
            </a:r>
            <a:endParaRPr lang="de-AT" sz="1200" dirty="0" err="1"/>
          </a:p>
        </p:txBody>
      </p:sp>
    </p:spTree>
    <p:extLst>
      <p:ext uri="{BB962C8B-B14F-4D97-AF65-F5344CB8AC3E}">
        <p14:creationId xmlns:p14="http://schemas.microsoft.com/office/powerpoint/2010/main" val="217020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en-GB" sz="2800" b="1" dirty="0">
                <a:solidFill>
                  <a:srgbClr val="D8134D"/>
                </a:solidFill>
              </a:rPr>
              <a:t>Kostenlose Tools zur Bildkontrolle (Software-Download)</a:t>
            </a:r>
          </a:p>
          <a:p>
            <a:pPr lvl="0" fontAlgn="base"/>
            <a:r>
              <a:rPr lang="en-GB" sz="2000" dirty="0"/>
              <a:t>Das Internet bietet eine große Anzahl von Software-Tools für die Bildkontrolle. Einige von ihnen bieten kostenlose Versionen an.</a:t>
            </a:r>
          </a:p>
          <a:p>
            <a:pPr lvl="0" fontAlgn="base"/>
            <a:r>
              <a:rPr lang="en-GB" sz="2000" b="1" dirty="0" err="1"/>
              <a:t>JPEGsnoop</a:t>
            </a:r>
            <a:r>
              <a:rPr lang="en-GB" sz="2000" b="1" dirty="0"/>
              <a:t>: </a:t>
            </a:r>
            <a:r>
              <a:rPr lang="en-GB" sz="2000" dirty="0"/>
              <a:t>Hierbei handelt es sich um ein Windows-basiertes Tool, das versteckte Informationen in JPEG-Bildern aufdecken kann, z. B. Kameramarke und -modell, Qualitätseinstellungen, verwendete Bearbeitungssoftware, EXIF-Daten, Quantisierungstabellen, Huffman-Tabellen und mehr. Es kann auch erkennen, ob ein Bild neu komprimiert oder mit Photoshop verändert wurde. </a:t>
            </a:r>
          </a:p>
          <a:p>
            <a:pPr lvl="0" fontAlgn="base"/>
            <a:r>
              <a:rPr lang="en-GB" sz="2000" dirty="0">
                <a:hlinkClick r:id="rId3"/>
              </a:rPr>
              <a:t>https://jpegsnoop.updatestar.com/</a:t>
            </a:r>
            <a:endParaRPr lang="en-GB" sz="2000" dirty="0"/>
          </a:p>
          <a:p>
            <a:pPr lvl="0" fontAlgn="base"/>
            <a:endParaRPr lang="de-AT" dirty="0"/>
          </a:p>
        </p:txBody>
      </p:sp>
      <p:pic>
        <p:nvPicPr>
          <p:cNvPr id="1026" name="Picture 2" descr="D:\Users\0 - SIROKO 1 aktuelle Projekte\190 - COSTAID\WP3 Resource Pack\sno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211" y="3950048"/>
            <a:ext cx="9228188" cy="290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07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en-GB" sz="2800" b="1" dirty="0">
                <a:solidFill>
                  <a:srgbClr val="D8134D"/>
                </a:solidFill>
              </a:rPr>
              <a:t>Kostenlose Tools zur Bildkontrolle (Software-Download)</a:t>
            </a:r>
          </a:p>
          <a:p>
            <a:pPr lvl="0" fontAlgn="base"/>
            <a:r>
              <a:rPr lang="de-AT" sz="2000" b="1" dirty="0" err="1"/>
              <a:t>Ghiro</a:t>
            </a:r>
            <a:r>
              <a:rPr lang="de-AT" sz="2000" b="1" dirty="0"/>
              <a:t>: </a:t>
            </a:r>
            <a:r>
              <a:rPr lang="de-AT" sz="2000" dirty="0"/>
              <a:t>Dies </a:t>
            </a:r>
            <a:r>
              <a:rPr lang="de-AT" sz="2000" dirty="0" err="1"/>
              <a:t>ist </a:t>
            </a:r>
            <a:r>
              <a:rPr lang="de-AT" sz="2000" dirty="0"/>
              <a:t>ein </a:t>
            </a:r>
            <a:r>
              <a:rPr lang="de-AT" sz="2000" dirty="0" err="1"/>
              <a:t>Open-Source-Tool, das den Prozess der </a:t>
            </a:r>
            <a:r>
              <a:rPr lang="de-AT" sz="2000" dirty="0"/>
              <a:t>digitalen </a:t>
            </a:r>
            <a:r>
              <a:rPr lang="de-AT" sz="2000" dirty="0" err="1"/>
              <a:t>Bildforensik automatisiert</a:t>
            </a:r>
            <a:r>
              <a:rPr lang="de-AT" sz="2000" dirty="0"/>
              <a:t>. </a:t>
            </a:r>
            <a:r>
              <a:rPr lang="de-AT" sz="2000" dirty="0" err="1"/>
              <a:t>Es kann </a:t>
            </a:r>
            <a:r>
              <a:rPr lang="de-AT" sz="2000" dirty="0"/>
              <a:t>eine riesige </a:t>
            </a:r>
            <a:r>
              <a:rPr lang="de-AT" sz="2000" dirty="0" err="1"/>
              <a:t>Menge an Bildern analysieren </a:t>
            </a:r>
            <a:r>
              <a:rPr lang="de-AT" sz="2000" dirty="0"/>
              <a:t>und </a:t>
            </a:r>
            <a:r>
              <a:rPr lang="de-AT" sz="2000" dirty="0" err="1"/>
              <a:t>Berichte </a:t>
            </a:r>
            <a:r>
              <a:rPr lang="de-AT" sz="2000" dirty="0"/>
              <a:t>zu </a:t>
            </a:r>
            <a:r>
              <a:rPr lang="de-AT" sz="2000" dirty="0" err="1"/>
              <a:t>verschiedenen Aspekten erstellen</a:t>
            </a:r>
            <a:r>
              <a:rPr lang="de-AT" sz="2000" dirty="0"/>
              <a:t>, z. B</a:t>
            </a:r>
            <a:r>
              <a:rPr lang="de-AT" sz="2000" dirty="0" err="1"/>
              <a:t>. Metadaten</a:t>
            </a:r>
            <a:r>
              <a:rPr lang="de-AT" sz="2000" dirty="0"/>
              <a:t>, </a:t>
            </a:r>
            <a:r>
              <a:rPr lang="de-AT" sz="2000" dirty="0" err="1"/>
              <a:t>GPS-Standort</a:t>
            </a:r>
            <a:r>
              <a:rPr lang="de-AT" sz="2000" dirty="0"/>
              <a:t>, </a:t>
            </a:r>
            <a:r>
              <a:rPr lang="de-AT" sz="2000" dirty="0" err="1"/>
              <a:t>Miniaturansichten</a:t>
            </a:r>
            <a:r>
              <a:rPr lang="de-AT" sz="2000" dirty="0"/>
              <a:t>, </a:t>
            </a:r>
            <a:r>
              <a:rPr lang="de-AT" sz="2000" dirty="0" err="1"/>
              <a:t>Fehlerstufenanalyse</a:t>
            </a:r>
            <a:r>
              <a:rPr lang="de-AT" sz="2000" dirty="0"/>
              <a:t>, </a:t>
            </a:r>
            <a:r>
              <a:rPr lang="de-AT" sz="2000" dirty="0" err="1"/>
              <a:t>Hauptkomponentenanalyse</a:t>
            </a:r>
            <a:r>
              <a:rPr lang="de-AT" sz="2000" dirty="0"/>
              <a:t>, </a:t>
            </a:r>
            <a:r>
              <a:rPr lang="de-AT" sz="2000" dirty="0" err="1"/>
              <a:t>Zeichenkettenextraktion </a:t>
            </a:r>
            <a:r>
              <a:rPr lang="de-AT" sz="2000" dirty="0"/>
              <a:t>und </a:t>
            </a:r>
            <a:r>
              <a:rPr lang="de-AT" sz="2000" dirty="0" err="1"/>
              <a:t>mehr</a:t>
            </a:r>
            <a:r>
              <a:rPr lang="de-AT" sz="2000" dirty="0"/>
              <a:t>. 8</a:t>
            </a:r>
            <a:endParaRPr lang="en-GB" sz="2000" dirty="0"/>
          </a:p>
          <a:p>
            <a:pPr lvl="0" fontAlgn="base"/>
            <a:r>
              <a:rPr lang="en-GB" sz="2000" dirty="0">
                <a:hlinkClick r:id="rId3"/>
              </a:rPr>
              <a:t>https://www.getghiro.org/</a:t>
            </a:r>
            <a:endParaRPr lang="en-GB" sz="2000" dirty="0"/>
          </a:p>
          <a:p>
            <a:pPr lvl="0" fontAlgn="base"/>
            <a:r>
              <a:rPr lang="en-GB" sz="2000" b="1" dirty="0"/>
              <a:t>Amped Authenticate: </a:t>
            </a:r>
            <a:r>
              <a:rPr lang="en-GB" sz="2000" dirty="0"/>
              <a:t>Dies ist ein professionelles Tool, das eine erweiterte Bildauthentifizierung und Manipulationserkennung durchführen kann. Es </a:t>
            </a:r>
            <a:r>
              <a:rPr lang="en-GB" sz="2000"/>
              <a:t>kann </a:t>
            </a:r>
            <a:r>
              <a:rPr lang="en-GB" sz="2000" dirty="0"/>
              <a:t>verschiedene Aspekte eines Bildes </a:t>
            </a:r>
            <a:r>
              <a:rPr lang="en-GB" sz="2000"/>
              <a:t>analysieren</a:t>
            </a:r>
            <a:r>
              <a:rPr lang="en-GB" sz="2000" dirty="0"/>
              <a:t>, z. B. Format, Metadaten, Identifizierung der Quelle, Integrität des Inhalts, Analyse der Farbfilteranordnung, Kameraballistik und mehr. </a:t>
            </a:r>
            <a:r>
              <a:rPr lang="de-DE" sz="2000" dirty="0" err="1"/>
              <a:t>Es bietet </a:t>
            </a:r>
            <a:r>
              <a:rPr lang="de-DE" sz="2000" dirty="0"/>
              <a:t>eine </a:t>
            </a:r>
            <a:r>
              <a:rPr lang="de-DE" sz="2000" dirty="0" err="1"/>
              <a:t>kostenlose Testversion für Evaluierungszwecke</a:t>
            </a:r>
            <a:r>
              <a:rPr lang="de-AT" sz="2000" dirty="0"/>
              <a:t>. </a:t>
            </a:r>
          </a:p>
          <a:p>
            <a:pPr lvl="0" fontAlgn="base"/>
            <a:r>
              <a:rPr lang="en-GB" sz="2000" dirty="0">
                <a:hlinkClick r:id="rId4"/>
              </a:rPr>
              <a:t>https://ampedsoftware.com/authenticate</a:t>
            </a:r>
            <a:endParaRPr lang="en-GB" sz="2000" dirty="0"/>
          </a:p>
          <a:p>
            <a:pPr lvl="0" fontAlgn="base"/>
            <a:endParaRPr lang="de-AT" dirty="0"/>
          </a:p>
        </p:txBody>
      </p:sp>
    </p:spTree>
    <p:extLst>
      <p:ext uri="{BB962C8B-B14F-4D97-AF65-F5344CB8AC3E}">
        <p14:creationId xmlns:p14="http://schemas.microsoft.com/office/powerpoint/2010/main" val="3487924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Referenzen und weiterführende Literatur</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marL="0" indent="0">
              <a:buNone/>
            </a:pPr>
            <a:r>
              <a:rPr lang="en-US" sz="2000" dirty="0"/>
              <a:t>Journalism, fake news &amp; disinformation: Handbook for journalism education and training. UNESCO 2018, </a:t>
            </a:r>
            <a:r>
              <a:rPr lang="de-AT" sz="2000" dirty="0"/>
              <a:t> ISBN: 978-92-3-100281-6</a:t>
            </a:r>
          </a:p>
          <a:p>
            <a:pPr marL="0" indent="0">
              <a:buNone/>
            </a:pPr>
            <a:r>
              <a:rPr lang="en-US" sz="2000" dirty="0" err="1"/>
              <a:t>Gerorge</a:t>
            </a:r>
            <a:r>
              <a:rPr lang="en-US" sz="2000" dirty="0"/>
              <a:t> </a:t>
            </a:r>
            <a:r>
              <a:rPr lang="en-US" sz="2000" dirty="0" err="1"/>
              <a:t>Krasadakis</a:t>
            </a:r>
            <a:r>
              <a:rPr lang="en-US" sz="2000" dirty="0"/>
              <a:t>: Fake News and Misinformation: How digital tech can help. Retrieved from: </a:t>
            </a:r>
            <a:r>
              <a:rPr lang="en-US" sz="2000" dirty="0">
                <a:hlinkClick r:id="rId3"/>
              </a:rPr>
              <a:t>https://www.theinnovationmode.com/the-innovation-blog/misinformation-online-a-solution-powered-by-state-of-the-art-tech</a:t>
            </a:r>
            <a:endParaRPr lang="de-AT" sz="2000" dirty="0"/>
          </a:p>
          <a:p>
            <a:pPr marL="0" indent="0">
              <a:buNone/>
            </a:pPr>
            <a:r>
              <a:rPr lang="de-DE" sz="2000" dirty="0"/>
              <a:t>Council </a:t>
            </a:r>
            <a:r>
              <a:rPr lang="de-DE" sz="2000" dirty="0" err="1"/>
              <a:t>of</a:t>
            </a:r>
            <a:r>
              <a:rPr lang="de-DE" sz="2000" dirty="0"/>
              <a:t> Europe: </a:t>
            </a:r>
            <a:r>
              <a:rPr lang="en-US" sz="2000" dirty="0"/>
              <a:t>Dealing with propaganda, misinformation and fake news. Retrieved from: </a:t>
            </a:r>
            <a:r>
              <a:rPr lang="en-US" sz="2000" dirty="0">
                <a:hlinkClick r:id="rId4"/>
              </a:rPr>
              <a:t>https://www.coe.int/en/web/campaign-free-to-speak-safe-to-learn/dealing-with-propaganda-misinformation-and-fake-news</a:t>
            </a:r>
            <a:endParaRPr lang="en-US" sz="2000" dirty="0"/>
          </a:p>
          <a:p>
            <a:pPr marL="0" indent="0">
              <a:buNone/>
            </a:pPr>
            <a:r>
              <a:rPr lang="en-US" sz="2000" dirty="0"/>
              <a:t>European Commission: </a:t>
            </a:r>
            <a:r>
              <a:rPr lang="de-AT" sz="2000" dirty="0"/>
              <a:t>Tackling online </a:t>
            </a:r>
            <a:r>
              <a:rPr lang="de-AT" sz="2000" dirty="0" err="1"/>
              <a:t>disinformation</a:t>
            </a:r>
            <a:r>
              <a:rPr lang="de-AT" sz="2000" dirty="0"/>
              <a:t>. </a:t>
            </a:r>
            <a:r>
              <a:rPr lang="de-AT" sz="2000" dirty="0" err="1"/>
              <a:t>Retrieved</a:t>
            </a:r>
            <a:r>
              <a:rPr lang="de-AT" sz="2000" dirty="0"/>
              <a:t> </a:t>
            </a:r>
            <a:r>
              <a:rPr lang="de-AT" sz="2000" dirty="0" err="1"/>
              <a:t>from</a:t>
            </a:r>
            <a:r>
              <a:rPr lang="de-AT" sz="2000" dirty="0"/>
              <a:t> </a:t>
            </a:r>
            <a:r>
              <a:rPr lang="de-AT" sz="2000" dirty="0">
                <a:hlinkClick r:id="rId5"/>
              </a:rPr>
              <a:t>https://digital-strategy.ec.europa.eu/en/policies/online-disinformation</a:t>
            </a:r>
            <a:endParaRPr lang="de-AT" sz="2000" dirty="0"/>
          </a:p>
          <a:p>
            <a:pPr marL="0" indent="0">
              <a:buNone/>
            </a:pPr>
            <a:r>
              <a:rPr lang="de-DE" sz="2000" dirty="0"/>
              <a:t>Matt Burns: </a:t>
            </a:r>
            <a:r>
              <a:rPr lang="de-AT" sz="2000" dirty="0"/>
              <a:t>A quick </a:t>
            </a:r>
            <a:r>
              <a:rPr lang="de-AT" sz="2000" dirty="0" err="1"/>
              <a:t>guide</a:t>
            </a:r>
            <a:r>
              <a:rPr lang="de-AT" sz="2000" dirty="0"/>
              <a:t> </a:t>
            </a:r>
            <a:r>
              <a:rPr lang="de-AT" sz="2000" dirty="0" err="1"/>
              <a:t>to</a:t>
            </a:r>
            <a:r>
              <a:rPr lang="de-AT" sz="2000" dirty="0"/>
              <a:t> digital </a:t>
            </a:r>
            <a:r>
              <a:rPr lang="de-AT" sz="2000" dirty="0" err="1"/>
              <a:t>image</a:t>
            </a:r>
            <a:r>
              <a:rPr lang="de-AT" sz="2000" dirty="0"/>
              <a:t> </a:t>
            </a:r>
            <a:r>
              <a:rPr lang="de-AT" sz="2000" dirty="0" err="1"/>
              <a:t>forensics</a:t>
            </a:r>
            <a:r>
              <a:rPr lang="de-AT" sz="2000" dirty="0"/>
              <a:t>. </a:t>
            </a:r>
            <a:r>
              <a:rPr lang="de-AT" sz="2000" dirty="0" err="1"/>
              <a:t>Retrieved</a:t>
            </a:r>
            <a:r>
              <a:rPr lang="de-AT" sz="2000" dirty="0"/>
              <a:t> </a:t>
            </a:r>
            <a:r>
              <a:rPr lang="de-AT" sz="2000" dirty="0" err="1"/>
              <a:t>from</a:t>
            </a:r>
            <a:r>
              <a:rPr lang="de-AT" sz="2000" dirty="0"/>
              <a:t>: </a:t>
            </a:r>
            <a:r>
              <a:rPr lang="de-AT" sz="2000" dirty="0">
                <a:hlinkClick r:id="rId6"/>
              </a:rPr>
              <a:t>https://www.cameraforensics.com/blog/2020/03/06/a-quick-guide-to-digital-image-forensics-in-2020/</a:t>
            </a:r>
            <a:endParaRPr lang="de-AT" sz="2000" dirty="0"/>
          </a:p>
          <a:p>
            <a:pPr marL="0" indent="0">
              <a:buNone/>
            </a:pPr>
            <a:endParaRPr lang="de-AT" sz="1600" b="1" dirty="0"/>
          </a:p>
          <a:p>
            <a:pPr marL="0" indent="0">
              <a:buNone/>
            </a:pPr>
            <a:endParaRPr lang="en-US" sz="1600" b="1" dirty="0"/>
          </a:p>
          <a:p>
            <a:pPr marL="0" indent="0">
              <a:buNone/>
            </a:pPr>
            <a:endParaRPr lang="de-AT" sz="1600" dirty="0"/>
          </a:p>
          <a:p>
            <a:endParaRPr lang="en-US"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Herzlichen Glückwunsch!</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Sie haben diesen Teil abgeschlossen</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366947297"/>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16="http://schemas.microsoft.com/office/drawing/2014/main" xmlns:p14="http://schemas.microsoft.com/office/powerpoint/2010/main" xmlns:dgm="http://schemas.openxmlformats.org/drawingml/2006/diagram" xmlns:a14="http://schemas.microsoft.com/office/drawing/2010/main" xmlns:asvg="http://schemas.microsoft.com/office/drawing/2016/SVG/main"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D361485-CE38-EA41-077A-F3DC2155BDD3}"/>
              </a:ext>
            </a:extLst>
          </p:cNvPr>
          <p:cNvGraphicFramePr/>
          <p:nvPr>
            <p:extLst>
              <p:ext uri="{D42A27DB-BD31-4B8C-83A1-F6EECF244321}">
                <p14:modId xmlns:p14="http://schemas.microsoft.com/office/powerpoint/2010/main" val="763782290"/>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Zielsetzungen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pPr>
            <a:r>
              <a:rPr lang="en-GB" dirty="0">
                <a:effectLst/>
              </a:rPr>
              <a:t>Welche digitalen Fähigkeiten sind erforderlich, um Fake News und Hoaxes zu erkennen?</a:t>
            </a:r>
            <a:endParaRPr lang="de-AT" dirty="0">
              <a:effectLst/>
            </a:endParaRPr>
          </a:p>
          <a:p>
            <a:pPr>
              <a:buClr>
                <a:srgbClr val="95C11F"/>
              </a:buClr>
            </a:pPr>
            <a:r>
              <a:rPr lang="en-GB" dirty="0">
                <a:effectLst/>
              </a:rPr>
              <a:t>Die Rolle der sozialen Medien bei der Verbreitung von Fake News</a:t>
            </a:r>
            <a:endParaRPr lang="de-AT" dirty="0">
              <a:effectLst/>
            </a:endParaRPr>
          </a:p>
          <a:p>
            <a:pPr>
              <a:buClr>
                <a:srgbClr val="95C11F"/>
              </a:buClr>
            </a:pPr>
            <a:r>
              <a:rPr lang="en-GB" dirty="0">
                <a:effectLst/>
              </a:rPr>
              <a:t>Wie man die Glaubwürdigkeit von Nachrichtenquellen beurteilen kann</a:t>
            </a:r>
            <a:endParaRPr lang="de-AT" dirty="0">
              <a:effectLst/>
            </a:endParaRPr>
          </a:p>
          <a:p>
            <a:pPr>
              <a:buClr>
                <a:srgbClr val="95C11F"/>
              </a:buClr>
            </a:pPr>
            <a:r>
              <a:rPr lang="en-GB" dirty="0">
                <a:effectLst/>
              </a:rPr>
              <a:t>Wie man die Echtheit von Bildern und Videos überprüfen kann</a:t>
            </a:r>
            <a:endParaRPr lang="de-AT"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897665"/>
            <a:ext cx="11394687" cy="4373958"/>
          </a:xfrm>
        </p:spPr>
        <p:txBody>
          <a:bodyPr/>
          <a:lstStyle/>
          <a:p>
            <a:r>
              <a:rPr lang="en-GB" sz="2800" b="1" dirty="0">
                <a:solidFill>
                  <a:srgbClr val="D8134D"/>
                </a:solidFill>
                <a:ea typeface="Adobe Gothic Std B" panose="020B0800000000000000" pitchFamily="34" charset="-128"/>
                <a:cs typeface="+mj-cs"/>
              </a:rPr>
              <a:t>Warum sind digitale Kompetenzen notwendig?</a:t>
            </a:r>
            <a:endParaRPr lang="de-AT" sz="2800" b="1" dirty="0">
              <a:solidFill>
                <a:srgbClr val="D8134D"/>
              </a:solidFill>
              <a:ea typeface="Adobe Gothic Std B" panose="020B0800000000000000" pitchFamily="34" charset="-128"/>
              <a:cs typeface="+mj-cs"/>
            </a:endParaRPr>
          </a:p>
          <a:p>
            <a:r>
              <a:rPr lang="en-GB" sz="2000" dirty="0"/>
              <a:t>Medienkompetenz und digitale Fähigkeiten sind wichtige Kompetenzen für das 21. Jahrhundert. Jahrhundert. Sie helfen uns, auf verschiedene Formen von Medien und Technologie zuzugreifen, sie zu analysieren, zu bewerten, zu gestalten und mit ihnen zu kommunizieren.</a:t>
            </a:r>
            <a:endParaRPr lang="de-AT" sz="2000" dirty="0"/>
          </a:p>
          <a:p>
            <a:r>
              <a:rPr lang="en-GB" sz="2000" dirty="0"/>
              <a:t>Medienkompetenz und digitale Fähigkeiten befähigen uns dazu, uns in der Informationslandschaft zurechtzufinden. Im Zeitalter von Fake News und Falschmeldungen bedeutet Medienkompetenz, dass wir wissen, wie wir glaubwürdige Quellen erkennen, Informationen auf Fakten überprüfen und Inhalte kritisch analysieren können. Sie befähigt uns, fundierte Entscheidungen zu treffen, fördert eine verantwortungsvolle digitale Bürgerschaft und schützt uns vor Fehlinformationen. Medienkompetenz ist ein Eckpfeiler der digitalen Kompetenz, der uns befähigt, mit der digitalen Welt vertrauensvoll und kritisch umzugehen.</a:t>
            </a:r>
            <a:endParaRPr lang="de-AT"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5" y="4580768"/>
            <a:ext cx="4004236" cy="2055687"/>
          </a:xfrm>
          <a:prstGeom prst="rect">
            <a:avLst/>
          </a:prstGeom>
        </p:spPr>
      </p:pic>
      <p:sp>
        <p:nvSpPr>
          <p:cNvPr id="6" name="Textfeld 5"/>
          <p:cNvSpPr txBox="1"/>
          <p:nvPr/>
        </p:nvSpPr>
        <p:spPr>
          <a:xfrm>
            <a:off x="8856134" y="6175868"/>
            <a:ext cx="3183466" cy="276999"/>
          </a:xfrm>
          <a:prstGeom prst="rect">
            <a:avLst/>
          </a:prstGeom>
          <a:noFill/>
        </p:spPr>
        <p:txBody>
          <a:bodyPr wrap="square" rtlCol="0">
            <a:spAutoFit/>
          </a:bodyPr>
          <a:lstStyle/>
          <a:p>
            <a:pPr algn="ctr"/>
            <a:r>
              <a:rPr lang="de-DE" sz="1200" dirty="0">
                <a:hlinkClick r:id="rId4"/>
              </a:rPr>
              <a:t>Bildquelle </a:t>
            </a:r>
            <a:r>
              <a:rPr lang="de-DE" sz="1200" dirty="0"/>
              <a:t>| </a:t>
            </a:r>
            <a:r>
              <a:rPr lang="de-DE" sz="1200" dirty="0" err="1">
                <a:hlinkClick r:id="rId5"/>
              </a:rPr>
              <a:t>Unsplash Lizenz</a:t>
            </a:r>
            <a:endParaRPr lang="de-AT" sz="1200" dirty="0" err="1"/>
          </a:p>
        </p:txBody>
      </p:sp>
    </p:spTree>
    <p:extLst>
      <p:ext uri="{BB962C8B-B14F-4D97-AF65-F5344CB8AC3E}">
        <p14:creationId xmlns:p14="http://schemas.microsoft.com/office/powerpoint/2010/main" val="69651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9467" y="1995554"/>
            <a:ext cx="8008019" cy="4373958"/>
          </a:xfrm>
        </p:spPr>
        <p:txBody>
          <a:bodyPr>
            <a:normAutofit lnSpcReduction="10000"/>
          </a:bodyPr>
          <a:lstStyle/>
          <a:p>
            <a:r>
              <a:rPr lang="en-GB" sz="2000" dirty="0"/>
              <a:t>Digitale Kompetenzen sind die Fähigkeiten, digitale Geräte, Kommunikationsmittel und Netzwerke zu nutzen, um auf Informationen zuzugreifen und diese zu verwalten. Sie sind für die Teilnahme an der modernen Gesellschaft unerlässlich, da wir ständig mit verschiedenen Informationsquellen online konfrontiert sind. Doch nicht alle Informationen sind zuverlässig oder vertrauenswürdig. Fake News und Hoaxes sind absichtliche Versuche, Menschen mit falschen oder ungenauen Informationen in die Irre zu führen, zu manipulieren oder zu täuschen. Sie können sich negativ auf den Einzelnen und die Gesellschaft auswirken, z. B. indem sie Angst, Hass oder Verwirrung verbreiten, Meinungen und Verhaltensweisen beeinflussen oder das Vertrauen in Institutionen und die Demokratie untergraben.</a:t>
            </a:r>
            <a:endParaRPr lang="de-AT" sz="2000" dirty="0"/>
          </a:p>
          <a:p>
            <a:r>
              <a:rPr lang="en-GB" sz="2000" dirty="0"/>
              <a:t>Daher sind digitale Fähigkeiten erforderlich, um Fake News und Hoaxes zu erkennen und uns davor zu schützen, von ihnen beeinflusst oder geschädigt zu werden. </a:t>
            </a:r>
            <a:endParaRPr lang="de-AT" sz="2000" dirty="0"/>
          </a:p>
        </p:txBody>
      </p:sp>
      <p:sp>
        <p:nvSpPr>
          <p:cNvPr id="3" name="Textfeld 2"/>
          <p:cNvSpPr txBox="1"/>
          <p:nvPr/>
        </p:nvSpPr>
        <p:spPr>
          <a:xfrm>
            <a:off x="389467" y="931333"/>
            <a:ext cx="10803466" cy="523220"/>
          </a:xfrm>
          <a:prstGeom prst="rect">
            <a:avLst/>
          </a:prstGeom>
        </p:spPr>
        <p:txBody>
          <a:bodyPr wrap="square" rtlCol="0">
            <a:spAutoFit/>
          </a:bodyPr>
          <a:lstStyle/>
          <a:p>
            <a:r>
              <a:rPr lang="en-US" sz="2800" b="1" dirty="0">
                <a:solidFill>
                  <a:srgbClr val="D8134D"/>
                </a:solidFill>
              </a:rPr>
              <a:t>Warum sind digitale Fähigkeiten erforderlich, um Fake News und Hoaxes zu erkennen?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709" y="1693333"/>
            <a:ext cx="3275824" cy="4978400"/>
          </a:xfrm>
          <a:prstGeom prst="rect">
            <a:avLst/>
          </a:prstGeom>
        </p:spPr>
      </p:pic>
      <p:sp>
        <p:nvSpPr>
          <p:cNvPr id="6" name="Textfeld 5">
            <a:extLst>
              <a:ext uri="{FF2B5EF4-FFF2-40B4-BE49-F238E27FC236}">
                <a16:creationId xmlns:a16="http://schemas.microsoft.com/office/drawing/2014/main" id="{33CECE09-50E9-F426-DCED-421D4D836A57}"/>
              </a:ext>
            </a:extLst>
          </p:cNvPr>
          <p:cNvSpPr txBox="1"/>
          <p:nvPr/>
        </p:nvSpPr>
        <p:spPr>
          <a:xfrm>
            <a:off x="5655734" y="6394734"/>
            <a:ext cx="3183466" cy="276999"/>
          </a:xfrm>
          <a:prstGeom prst="rect">
            <a:avLst/>
          </a:prstGeom>
          <a:noFill/>
        </p:spPr>
        <p:txBody>
          <a:bodyPr wrap="square" rtlCol="0">
            <a:spAutoFit/>
          </a:bodyPr>
          <a:lstStyle/>
          <a:p>
            <a:pPr algn="ctr"/>
            <a:r>
              <a:rPr lang="de-DE" sz="1200" dirty="0">
                <a:hlinkClick r:id="rId4"/>
              </a:rPr>
              <a:t>Bildquelle </a:t>
            </a:r>
            <a:r>
              <a:rPr lang="de-DE" sz="1200" dirty="0"/>
              <a:t>| </a:t>
            </a:r>
            <a:r>
              <a:rPr lang="de-DE" sz="1200" dirty="0" err="1">
                <a:hlinkClick r:id="rId5"/>
              </a:rPr>
              <a:t>Unsplash Lizenz</a:t>
            </a:r>
            <a:endParaRPr lang="de-AT" sz="1200" dirty="0" err="1"/>
          </a:p>
        </p:txBody>
      </p:sp>
    </p:spTree>
    <p:extLst>
      <p:ext uri="{BB962C8B-B14F-4D97-AF65-F5344CB8AC3E}">
        <p14:creationId xmlns:p14="http://schemas.microsoft.com/office/powerpoint/2010/main" val="41869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41867" y="1557867"/>
            <a:ext cx="8278953" cy="4938177"/>
          </a:xfrm>
        </p:spPr>
        <p:txBody>
          <a:bodyPr>
            <a:normAutofit fontScale="92500" lnSpcReduction="10000"/>
          </a:bodyPr>
          <a:lstStyle/>
          <a:p>
            <a:r>
              <a:rPr lang="en-GB" sz="2000" dirty="0"/>
              <a:t>Einige der digitalen Fähigkeiten, die uns helfen können, sind:</a:t>
            </a:r>
          </a:p>
          <a:p>
            <a:r>
              <a:rPr lang="en-GB" sz="2000" b="1" dirty="0"/>
              <a:t>Medienkompetenz: </a:t>
            </a:r>
            <a:r>
              <a:rPr lang="en-GB" sz="2000" dirty="0"/>
              <a:t>Dies ist die Fähigkeit, verschiedene Formen von Medien wie Texte, Bilder, Videos oder Audio zu verstehen und zu nutzen. Medienkompetenz kann uns helfen, die Botschaften und Bedeutungen der Medieninhalte, die wir konsumieren, zu interpretieren und die Techniken und Strategien zu erkennen, mit denen sie erstellt und verbreitet werden.</a:t>
            </a:r>
            <a:endParaRPr lang="de-AT" sz="2000" dirty="0"/>
          </a:p>
          <a:p>
            <a:r>
              <a:rPr lang="en-GB" sz="2000" b="1" dirty="0"/>
              <a:t>Informationskompetenz:</a:t>
            </a:r>
            <a:r>
              <a:rPr lang="en-GB" sz="2000" dirty="0"/>
              <a:t> Dies ist die Fähigkeit, Informationen zu finden, auszuwählen, zu nutzen und effektiv und ethisch korrekt zu kommunizieren. Informationskompetenz kann uns dabei helfen, relevante und zuverlässige Informationsquellen zu finden und verschiedene Perspektiven und Beweise zu vergleichen und gegenüberzustellen.</a:t>
            </a:r>
            <a:endParaRPr lang="de-AT" sz="2000" dirty="0"/>
          </a:p>
          <a:p>
            <a:r>
              <a:rPr lang="en-GB" sz="2000" b="1" dirty="0"/>
              <a:t>Digitale Bürgerschaft:</a:t>
            </a:r>
            <a:r>
              <a:rPr lang="en-GB" sz="2000" dirty="0"/>
              <a:t> Dies ist die Fähigkeit, sich im Internet verantwortungsbewusst, respektvoll und sicher zu verhalten. Digitale Bürgerschaft kann uns helfen, die Rechte und die Privatsphäre anderer zu respektieren, Cybermobbing und Hassreden zu vermeiden und unangemessene oder schädliche Inhalte zu melden oder zu kennzeichnen.</a:t>
            </a:r>
            <a:endParaRPr lang="de-AT" sz="2000" dirty="0"/>
          </a:p>
          <a:p>
            <a:endParaRPr lang="de-AT" dirty="0"/>
          </a:p>
        </p:txBody>
      </p:sp>
      <p:sp>
        <p:nvSpPr>
          <p:cNvPr id="3" name="Textfeld 2"/>
          <p:cNvSpPr txBox="1"/>
          <p:nvPr/>
        </p:nvSpPr>
        <p:spPr>
          <a:xfrm>
            <a:off x="541867" y="716115"/>
            <a:ext cx="10684933" cy="892552"/>
          </a:xfrm>
          <a:prstGeom prst="rect">
            <a:avLst/>
          </a:prstGeom>
        </p:spPr>
        <p:txBody>
          <a:bodyPr wrap="square" rtlCol="0">
            <a:spAutoFit/>
          </a:bodyPr>
          <a:lstStyle/>
          <a:p>
            <a:r>
              <a:rPr lang="en-US" sz="2600" b="1" dirty="0">
                <a:solidFill>
                  <a:srgbClr val="D8134D"/>
                </a:solidFill>
              </a:rPr>
              <a:t>Welche digitalen Fähigkeiten sind erforderlich, um Fake News und Hoaxes zu erkennen? </a:t>
            </a:r>
          </a:p>
          <a:p>
            <a:pPr algn="l"/>
            <a:endParaRPr lang="de-AT" sz="2600" dirty="0" err="1"/>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266" y="1557867"/>
            <a:ext cx="2897255" cy="4555065"/>
          </a:xfrm>
          <a:prstGeom prst="rect">
            <a:avLst/>
          </a:prstGeom>
        </p:spPr>
      </p:pic>
      <p:sp>
        <p:nvSpPr>
          <p:cNvPr id="4" name="Textfeld 5">
            <a:extLst>
              <a:ext uri="{FF2B5EF4-FFF2-40B4-BE49-F238E27FC236}">
                <a16:creationId xmlns:a16="http://schemas.microsoft.com/office/drawing/2014/main" id="{E3108AED-3D03-20A8-B01F-34A3A14B5436}"/>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Bildquelle </a:t>
            </a:r>
            <a:r>
              <a:rPr lang="de-DE" sz="1200" dirty="0"/>
              <a:t>| </a:t>
            </a:r>
            <a:r>
              <a:rPr lang="de-DE" sz="1200" dirty="0" err="1">
                <a:hlinkClick r:id="rId5"/>
              </a:rPr>
              <a:t>Unsplash Lizenz</a:t>
            </a:r>
            <a:endParaRPr lang="de-AT" sz="1200" dirty="0" err="1"/>
          </a:p>
        </p:txBody>
      </p:sp>
    </p:spTree>
    <p:extLst>
      <p:ext uri="{BB962C8B-B14F-4D97-AF65-F5344CB8AC3E}">
        <p14:creationId xmlns:p14="http://schemas.microsoft.com/office/powerpoint/2010/main" val="47042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1"/>
            <a:ext cx="7573551" cy="4995135"/>
          </a:xfrm>
        </p:spPr>
        <p:txBody>
          <a:bodyPr>
            <a:normAutofit fontScale="77500" lnSpcReduction="20000"/>
          </a:bodyPr>
          <a:lstStyle/>
          <a:p>
            <a:r>
              <a:rPr lang="en-US" sz="2800" b="1" dirty="0">
                <a:solidFill>
                  <a:srgbClr val="D8134D"/>
                </a:solidFill>
              </a:rPr>
              <a:t>Soziale Medien und Fake News </a:t>
            </a:r>
          </a:p>
          <a:p>
            <a:r>
              <a:rPr lang="en-GB" dirty="0"/>
              <a:t>Social-Media-Plattformen wie Facebook, Twitter und Instagram werden oft als Kanäle für die Verbreitung von Fake News genutzt, da sie es den Nutzern ermöglichen, Informationen aus verschiedenen Quellen einfach zu teilen und abzurufen.</a:t>
            </a:r>
            <a:endParaRPr lang="de-AT" dirty="0"/>
          </a:p>
          <a:p>
            <a:r>
              <a:rPr lang="en-GB" dirty="0"/>
              <a:t>Ein wichtiger Faktor, der zur Verbreitung von Fake News durch soziale Medien beiträgt, ist die fehlende Regulierung und Überprüfung der auf diesen Plattformen veröffentlichten Informationen. Im Gegensatz zu traditionellen Medien wie Zeitungen oder Fernsehsendern, die über redaktionelle Standards und Verfahren zur Überprüfung von Fakten verfügen, haben soziale Medienplattformen nicht das gleiche Maß an Rechenschaftspflicht oder Verantwortung für die Inhalte, die sie bereitstellen. </a:t>
            </a:r>
          </a:p>
          <a:p>
            <a:r>
              <a:rPr lang="en-GB" dirty="0"/>
              <a:t>Dies ermöglicht es jedem, Fake News zu erstellen und zu verbreiten, ohne entdeckt oder bestraft zu werden. Darüber hinaus können einige Techniken der künstlichen Intelligenz, wie maschinelles Lernen und Deep Learning, verwendet werden, um gefälschte Inhalte wie Bilder, Videos oder Texte zu erstellen und zu manipulieren, die Menschen täuschen und sie glauben lassen, dass sie echt sind.</a:t>
            </a:r>
            <a:endParaRPr lang="de-AT" dirty="0"/>
          </a:p>
          <a:p>
            <a:endParaRPr lang="de-AT"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999" y="1066799"/>
            <a:ext cx="4109001" cy="4910667"/>
          </a:xfrm>
          <a:prstGeom prst="rect">
            <a:avLst/>
          </a:prstGeom>
        </p:spPr>
      </p:pic>
      <p:sp>
        <p:nvSpPr>
          <p:cNvPr id="5" name="Textfeld 5">
            <a:extLst>
              <a:ext uri="{FF2B5EF4-FFF2-40B4-BE49-F238E27FC236}">
                <a16:creationId xmlns:a16="http://schemas.microsoft.com/office/drawing/2014/main" id="{D2D02E51-8326-4615-5AB8-DA30901BC775}"/>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Bildquelle </a:t>
            </a:r>
            <a:r>
              <a:rPr lang="de-DE" sz="1200" dirty="0"/>
              <a:t>| </a:t>
            </a:r>
            <a:r>
              <a:rPr lang="de-DE" sz="1200" dirty="0" err="1">
                <a:hlinkClick r:id="rId5"/>
              </a:rPr>
              <a:t>Unsplash Lizenz</a:t>
            </a:r>
            <a:endParaRPr lang="de-AT" sz="1200" dirty="0" err="1"/>
          </a:p>
        </p:txBody>
      </p:sp>
    </p:spTree>
    <p:extLst>
      <p:ext uri="{BB962C8B-B14F-4D97-AF65-F5344CB8AC3E}">
        <p14:creationId xmlns:p14="http://schemas.microsoft.com/office/powerpoint/2010/main" val="326474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8" y="1219397"/>
            <a:ext cx="8058819" cy="5350735"/>
          </a:xfrm>
        </p:spPr>
        <p:txBody>
          <a:bodyPr>
            <a:normAutofit fontScale="92500"/>
          </a:bodyPr>
          <a:lstStyle/>
          <a:p>
            <a:r>
              <a:rPr lang="en-GB" sz="2800" b="1" dirty="0">
                <a:solidFill>
                  <a:srgbClr val="D8134D"/>
                </a:solidFill>
              </a:rPr>
              <a:t>Faktoren, die zur schnellen Verbreitung von Fake News im Internet beitragen</a:t>
            </a:r>
          </a:p>
          <a:p>
            <a:pPr lvl="0"/>
            <a:r>
              <a:rPr lang="en-GB" sz="2000" b="1" dirty="0"/>
              <a:t>Soziale Medienplattformen:</a:t>
            </a:r>
            <a:r>
              <a:rPr lang="en-GB" sz="2000" dirty="0"/>
              <a:t> Durch die weite Verbreitung sozialer Medien können Fake News schnell verbreitet werden und innerhalb weniger Augenblicke ein großes Publikum erreichen.</a:t>
            </a:r>
            <a:endParaRPr lang="de-AT" sz="2000" dirty="0"/>
          </a:p>
          <a:p>
            <a:pPr lvl="0"/>
            <a:r>
              <a:rPr lang="en-GB" sz="2000" b="1" dirty="0"/>
              <a:t>Confirmation Bias: </a:t>
            </a:r>
            <a:r>
              <a:rPr lang="en-GB" sz="2000" dirty="0"/>
              <a:t>Menschen neigen dazu, Informationen zu glauben und weiterzugeben, die mit ihren bestehenden Überzeugungen übereinstimmen, was sie anfällig für Fake News macht, die ihre Vorurteile bestätigen.</a:t>
            </a:r>
            <a:endParaRPr lang="de-AT" sz="2000" dirty="0"/>
          </a:p>
          <a:p>
            <a:pPr lvl="0"/>
            <a:r>
              <a:rPr lang="en-GB" sz="2000" b="1" dirty="0"/>
              <a:t>Echokammern:</a:t>
            </a:r>
            <a:r>
              <a:rPr lang="en-GB" sz="2000" dirty="0"/>
              <a:t> Online-Gemeinschaften oder Echokammern verstärken die Überzeugungen des Einzelnen, indem sie ihn mit gleichgesinnten Inhalten konfrontieren und so die Verbreitung von Fake News in diesen geschlossenen Kreisen weiter fördern.</a:t>
            </a:r>
            <a:endParaRPr lang="de-AT" sz="2000" dirty="0"/>
          </a:p>
          <a:p>
            <a:pPr lvl="0"/>
            <a:r>
              <a:rPr lang="en-GB" sz="2000" b="1" dirty="0"/>
              <a:t>Mangelnde Medienkompetenz:</a:t>
            </a:r>
            <a:r>
              <a:rPr lang="en-GB" sz="2000" dirty="0"/>
              <a:t> Vielen Menschen fehlt die Fähigkeit zum kritischen Denken, um verlässliche Quellen von unzuverlässigen unterscheiden zu können, wodurch sie anfälliger für Fake News werden.</a:t>
            </a:r>
            <a:endParaRPr lang="de-AT" sz="2000" dirty="0"/>
          </a:p>
          <a:p>
            <a:endParaRPr lang="de-AT"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20" y="1354666"/>
            <a:ext cx="3430721" cy="4741333"/>
          </a:xfrm>
          <a:prstGeom prst="rect">
            <a:avLst/>
          </a:prstGeom>
        </p:spPr>
      </p:pic>
      <p:sp>
        <p:nvSpPr>
          <p:cNvPr id="3" name="Textfeld 5">
            <a:extLst>
              <a:ext uri="{FF2B5EF4-FFF2-40B4-BE49-F238E27FC236}">
                <a16:creationId xmlns:a16="http://schemas.microsoft.com/office/drawing/2014/main" id="{A4A772DA-1F37-46CD-A2FA-B44CB32D3A3C}"/>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Bildquelle </a:t>
            </a:r>
            <a:r>
              <a:rPr lang="de-DE" sz="1200" dirty="0"/>
              <a:t>| </a:t>
            </a:r>
            <a:r>
              <a:rPr lang="de-DE" sz="1200" dirty="0" err="1">
                <a:hlinkClick r:id="rId5"/>
              </a:rPr>
              <a:t>Unsplash Lizenz</a:t>
            </a:r>
            <a:endParaRPr lang="de-AT" sz="1200" dirty="0" err="1"/>
          </a:p>
        </p:txBody>
      </p:sp>
    </p:spTree>
    <p:extLst>
      <p:ext uri="{BB962C8B-B14F-4D97-AF65-F5344CB8AC3E}">
        <p14:creationId xmlns:p14="http://schemas.microsoft.com/office/powerpoint/2010/main" val="778692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7_Digital_Skills_DE"/>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2pz9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anP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Nq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anP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anP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anP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2pz9YFQaV5GsAAABvAAAAHAAAAHVuaXZlcnNhbC9sb2NhbF9zZXR0aW5ncy54bWwNyrEKwkAMANC9XxEySB3Uugn2rpujCK0fENogB7mk9ELRv/e2N7x++GaBnbeSTANezx0C62xL0k/A9/Q43RCKky4kphxQDWGITS82k4zsXmOBVejH28S5wvlJuc4XqbOkAu1B/B6PeInNH1BLAwQUAAIACAA2pz9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Nqc/WOohDhNLAAAAbAAAABsAAAB1bml2ZXJzYWwvdW5pdmVyc2FsLnBuZy54bWyzsa/IzVEoSy0qzszPs1Uy1DNQsrfj5bIpKEoty0wtV6gAigEFIUBJoRLINUJwyzNTSjKAQiYmFgjBjNTM9IwSoKiBhRlcVB9oKABQSwECAAAUAAIACACpdlBPNmFYAkcDAADhCQAAFAAAAAAAAAABAAAAAAAAAAAAdW5pdmVyc2FsL3BsYXllci54bWxQSwECAAAUAAIACAA2pz9YtTf0qBwFAADhEwAAHQAAAAAAAAABAAAAAAB5AwAAdW5pdmVyc2FsL2NvbW1vbl9tZXNzYWdlcy5sbmdQSwECAAAUAAIACAA2pz9YFR5gG6MAAAB/AQAALgAAAAAAAAABAAAAAADQCAAAdW5pdmVyc2FsL3BsYXliYWNrX2FuZF9uYXZpZ2F0aW9uX3NldHRpbmdzLnhtbFBLAQIAABQAAgAIADanP1h0STUfPAQAAAwVAAAnAAAAAAAAAAEAAAAAAL8JAAB1bml2ZXJzYWwvZmxhc2hfcHVibGlzaGluZ19zZXR0aW5ncy54bWxQSwECAAAUAAIACAA2pz9YN4uHansDAACsDAAAIQAAAAAAAAABAAAAAABADgAAdW5pdmVyc2FsL2ZsYXNoX3NraW5fc2V0dGluZ3MueG1sUEsBAgAAFAACAAgANqc/WKavViM2BAAAlhQAACYAAAAAAAAAAQAAAAAA+hEAAHVuaXZlcnNhbC9odG1sX3B1Ymxpc2hpbmdfc2V0dGluZ3MueG1sUEsBAgAAFAACAAgANqc/WCYPfuiwAQAAbwYAAB8AAAAAAAAAAQAAAAAAdBYAAHVuaXZlcnNhbC9odG1sX3NraW5fc2V0dGluZ3MuanNQSwECAAAUAAIACAA2pz9YFQaV5GsAAABvAAAAHAAAAAAAAAABAAAAAABhGAAAdW5pdmVyc2FsL2xvY2FsX3NldHRpbmdzLnhtbFBLAQIAABQAAgAIADanP1jCG66ZaBIAAPdNAAAXAAAAAAAAAAAAAAAAAAYZAAB1bml2ZXJzYWwvdW5pdmVyc2FsLnBuZ1BLAQIAABQAAgAIADanP1jqIQ4TSwAAAGwAAAAbAAAAAAAAAAEAAAAAAKMrAAB1bml2ZXJzYWwvdW5pdmVyc2FsLnBuZy54bWxQSwUGAAAAAAoACgAGAwAAJywAAAAA"/>
  <p:tag name="ISPRING_LMS_API_VERSION" val="SCORM 1.2"/>
  <p:tag name="ISPRING_ULTRA_SCORM_COURSE_ID" val="D0ECEC78-3141-4E5B-A0A7-3F7DB84D9F1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7_Digital_Skills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2733</Words>
  <Application>Microsoft Office PowerPoint</Application>
  <PresentationFormat>Ευρεία οθόνη</PresentationFormat>
  <Paragraphs>150</Paragraphs>
  <Slides>24</Slides>
  <Notes>24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vt:lpstr>
      <vt:lpstr>Module</vt:lpstr>
      <vt:lpstr>Zielsetzungen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Referenzen und weiterführende Literatur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7_Digital_Skills_DE</dc:title>
  <dc:creator>pantelis bbalaouras</dc:creator>
  <cp:keywords>, docId:06C4D07C806197EF76B859B0340B5BB2</cp:keywords>
  <cp:lastModifiedBy>pantelis</cp:lastModifiedBy>
  <cp:revision>132</cp:revision>
  <dcterms:created xsi:type="dcterms:W3CDTF">2020-06-02T13:31:56Z</dcterms:created>
  <dcterms:modified xsi:type="dcterms:W3CDTF">2024-01-31T18:58:14Z</dcterms:modified>
</cp:coreProperties>
</file>