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445" r:id="rId6"/>
    <p:sldId id="296" r:id="rId7"/>
    <p:sldId id="499" r:id="rId8"/>
    <p:sldId id="446" r:id="rId9"/>
    <p:sldId id="513" r:id="rId10"/>
    <p:sldId id="303" r:id="rId11"/>
    <p:sldId id="488" r:id="rId12"/>
    <p:sldId id="402" r:id="rId13"/>
    <p:sldId id="485" r:id="rId14"/>
    <p:sldId id="304" r:id="rId15"/>
    <p:sldId id="295" r:id="rId16"/>
    <p:sldId id="305" r:id="rId17"/>
    <p:sldId id="514" r:id="rId18"/>
    <p:sldId id="517" r:id="rId19"/>
    <p:sldId id="518" r:id="rId20"/>
    <p:sldId id="516" r:id="rId21"/>
    <p:sldId id="325" r:id="rId22"/>
    <p:sldId id="51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0FA9C-57BC-4F91-8B4E-A5F965CAA6AE}" v="148" dt="2023-12-20T13:34:21.75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74" d="100"/>
          <a:sy n="74" d="100"/>
        </p:scale>
        <p:origin x="54" y="60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a:t>
          </a:r>
          <a:r>
            <a:rPr lang="en-US" sz="3200" kern="1200" dirty="0" err="1">
              <a:solidFill>
                <a:prstClr val="black"/>
              </a:solidFill>
              <a:latin typeface="Calibri" panose="020F0502020204030204"/>
              <a:ea typeface="+mn-ea"/>
              <a:cs typeface="+mn-cs"/>
            </a:rPr>
            <a:t>Kritisch</a:t>
          </a:r>
          <a:r>
            <a:rPr lang="en-US" sz="3200" kern="1200" dirty="0">
              <a:solidFill>
                <a:prstClr val="black"/>
              </a:solidFill>
              <a:latin typeface="Calibri" panose="020F0502020204030204"/>
              <a:ea typeface="+mn-ea"/>
              <a:cs typeface="+mn-cs"/>
            </a:rPr>
            <a:t> </a:t>
          </a:r>
          <a:r>
            <a:rPr lang="en-US" sz="3200" kern="1200" dirty="0" err="1">
              <a:solidFill>
                <a:prstClr val="black"/>
              </a:solidFill>
              <a:latin typeface="Calibri" panose="020F0502020204030204"/>
              <a:ea typeface="+mn-ea"/>
              <a:cs typeface="+mn-cs"/>
            </a:rPr>
            <a:t>denken</a:t>
          </a:r>
          <a:endParaRPr lang="el-GR" sz="3200" kern="1200" dirty="0">
            <a:solidFill>
              <a:prstClr val="black"/>
            </a:solidFill>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err="1">
              <a:solidFill>
                <a:prstClr val="black"/>
              </a:solidFill>
              <a:effectLst/>
              <a:latin typeface="Calibri" panose="020F0502020204030204"/>
              <a:ea typeface="+mn-ea"/>
              <a:cs typeface="+mn-cs"/>
            </a:rPr>
            <a:t>Dialoog</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mogelijk</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maken</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Ethiek</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904893-3DB0-4F28-BF16-D297E40AD7DE}">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a:t>
          </a:r>
          <a:r>
            <a:rPr lang="en-US" sz="3200" dirty="0" err="1">
              <a:solidFill>
                <a:prstClr val="black"/>
              </a:solidFill>
              <a:effectLst/>
              <a:latin typeface="Calibri" panose="020F0502020204030204"/>
              <a:ea typeface="+mn-ea"/>
              <a:cs typeface="+mn-cs"/>
            </a:rPr>
            <a:t>Digitale</a:t>
          </a:r>
          <a:r>
            <a:rPr lang="en-US" sz="3200" dirty="0">
              <a:solidFill>
                <a:prstClr val="black"/>
              </a:solidFill>
              <a:effectLst/>
              <a:latin typeface="Calibri" panose="020F0502020204030204"/>
              <a:ea typeface="+mn-ea"/>
              <a:cs typeface="+mn-cs"/>
            </a:rPr>
            <a:t> </a:t>
          </a:r>
          <a:r>
            <a:rPr lang="en-US" sz="3200" dirty="0" err="1">
              <a:solidFill>
                <a:prstClr val="black"/>
              </a:solidFill>
              <a:effectLst/>
              <a:latin typeface="Calibri" panose="020F0502020204030204"/>
              <a:ea typeface="+mn-ea"/>
              <a:cs typeface="+mn-cs"/>
            </a:rPr>
            <a:t>vaardigheden</a:t>
          </a:r>
          <a:endParaRPr lang="el-GR" sz="3200" dirty="0">
            <a:solidFill>
              <a:prstClr val="black"/>
            </a:solidFill>
            <a:effectLst/>
            <a:latin typeface="Calibri" panose="020F0502020204030204"/>
            <a:ea typeface="+mn-ea"/>
            <a:cs typeface="+mn-cs"/>
          </a:endParaRPr>
        </a:p>
      </dgm:t>
    </dgm:pt>
    <dgm:pt modelId="{ADA80D10-FA9D-40CB-9EA0-7088E81903EC}" type="parTrans" cxnId="{5FF7A210-7810-47AD-8B1A-9BF5A5698AEE}">
      <dgm:prSet/>
      <dgm:spPr/>
      <dgm:t>
        <a:bodyPr/>
        <a:lstStyle/>
        <a:p>
          <a:endParaRPr lang="en-GB"/>
        </a:p>
      </dgm:t>
    </dgm:pt>
    <dgm:pt modelId="{BE5D5224-6266-404A-A813-8AC6527EC8E6}" type="sibTrans" cxnId="{5FF7A210-7810-47AD-8B1A-9BF5A5698AEE}">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C9903624-DD84-4487-932F-8D5B52F5BDB2}" type="pres">
      <dgm:prSet presAssocID="{2A74883B-AB36-4DBE-A90D-C134F37AC8DE}" presName="spacer" presStyleCnt="0"/>
      <dgm:spPr/>
    </dgm:pt>
    <dgm:pt modelId="{0B91E79B-028B-4562-94CB-3B9D07A9B2CA}" type="pres">
      <dgm:prSet presAssocID="{B4904893-3DB0-4F28-BF16-D297E40AD7DE}"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5FF7A210-7810-47AD-8B1A-9BF5A5698AEE}" srcId="{C4D5358F-2C12-40D3-A142-40CC932D99A4}" destId="{B4904893-3DB0-4F28-BF16-D297E40AD7DE}" srcOrd="3" destOrd="0" parTransId="{ADA80D10-FA9D-40CB-9EA0-7088E81903EC}" sibTransId="{BE5D5224-6266-404A-A813-8AC6527EC8E6}"/>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AD187608-2952-40DF-B01A-8C6E7C6DAD98}" type="presOf" srcId="{B4904893-3DB0-4F28-BF16-D297E40AD7DE}" destId="{0B91E79B-028B-4562-94CB-3B9D07A9B2CA}"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4BE26807-2FA5-4BB6-BFAA-F1C5475026B5}" type="presParOf" srcId="{1E395D00-6435-47AF-BDD1-99EEEBD551EE}" destId="{C9903624-DD84-4487-932F-8D5B52F5BDB2}" srcOrd="5" destOrd="0" presId="urn:microsoft.com/office/officeart/2005/8/layout/vList2"/>
    <dgm:cxn modelId="{179CB63C-55E0-4C6C-ACC5-9DAF97E342EA}" type="presParOf" srcId="{1E395D00-6435-47AF-BDD1-99EEEBD551EE}" destId="{0B91E79B-028B-4562-94CB-3B9D07A9B2CA}"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a:t>
          </a:r>
          <a:r>
            <a:rPr lang="en-US" sz="3200" kern="1200" dirty="0" err="1">
              <a:solidFill>
                <a:prstClr val="black"/>
              </a:solidFill>
              <a:latin typeface="Calibri" panose="020F0502020204030204"/>
              <a:ea typeface="+mn-ea"/>
              <a:cs typeface="+mn-cs"/>
            </a:rPr>
            <a:t>Kritisch</a:t>
          </a:r>
          <a:r>
            <a:rPr lang="en-US" sz="3200" kern="1200" dirty="0">
              <a:solidFill>
                <a:prstClr val="black"/>
              </a:solidFill>
              <a:latin typeface="Calibri" panose="020F0502020204030204"/>
              <a:ea typeface="+mn-ea"/>
              <a:cs typeface="+mn-cs"/>
            </a:rPr>
            <a:t> </a:t>
          </a:r>
          <a:r>
            <a:rPr lang="en-US" sz="3200" kern="1200" dirty="0" err="1">
              <a:solidFill>
                <a:prstClr val="black"/>
              </a:solidFill>
              <a:latin typeface="Calibri" panose="020F0502020204030204"/>
              <a:ea typeface="+mn-ea"/>
              <a:cs typeface="+mn-cs"/>
            </a:rPr>
            <a:t>denken</a:t>
          </a:r>
          <a:endParaRPr lang="el-GR" sz="3200" kern="1200" dirty="0">
            <a:solidFill>
              <a:prstClr val="black"/>
            </a:solidFill>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err="1">
              <a:solidFill>
                <a:prstClr val="black"/>
              </a:solidFill>
              <a:effectLst/>
              <a:latin typeface="Calibri" panose="020F0502020204030204"/>
              <a:ea typeface="+mn-ea"/>
              <a:cs typeface="+mn-cs"/>
            </a:rPr>
            <a:t>Dialoog</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mogelijk</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maken</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70906"/>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Ethiek</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9347" y="1220253"/>
        <a:ext cx="4863123" cy="912186"/>
      </dsp:txXfrm>
    </dsp:sp>
    <dsp:sp modelId="{8CDB7BC7-8DB4-48B4-844D-150D6BC9A281}">
      <dsp:nvSpPr>
        <dsp:cNvPr id="0" name=""/>
        <dsp:cNvSpPr/>
      </dsp:nvSpPr>
      <dsp:spPr>
        <a:xfrm>
          <a:off x="0" y="23682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sp:txBody>
      <dsp:txXfrm>
        <a:off x="49347" y="2417589"/>
        <a:ext cx="4863123" cy="912186"/>
      </dsp:txXfrm>
    </dsp:sp>
    <dsp:sp modelId="{0B91E79B-028B-4562-94CB-3B9D07A9B2CA}">
      <dsp:nvSpPr>
        <dsp:cNvPr id="0" name=""/>
        <dsp:cNvSpPr/>
      </dsp:nvSpPr>
      <dsp:spPr>
        <a:xfrm>
          <a:off x="0" y="35346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a:t>
          </a:r>
          <a:r>
            <a:rPr lang="en-US" sz="3200" kern="1200" dirty="0" err="1">
              <a:solidFill>
                <a:prstClr val="black"/>
              </a:solidFill>
              <a:effectLst/>
              <a:latin typeface="Calibri" panose="020F0502020204030204"/>
              <a:ea typeface="+mn-ea"/>
              <a:cs typeface="+mn-cs"/>
            </a:rPr>
            <a:t>Digitale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sp:txBody>
      <dsp:txXfrm>
        <a:off x="49347" y="3583989"/>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36163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79185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10286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405931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38734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88200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045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6344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767365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31501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254643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071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995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405066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52558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68719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56390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401912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a:effectLst>
                  <a:outerShdw blurRad="38100" dist="38100" dir="2700000" algn="tl">
                    <a:srgbClr val="000000">
                      <a:alpha val="43137"/>
                    </a:srgbClr>
                  </a:outerShdw>
                </a:effectLst>
                <a:latin typeface="+mn-lt"/>
              </a:rPr>
              <a:t>Ethiek</a:t>
            </a:r>
            <a:endParaRPr lang="en-US" altLang="el-GR" sz="2400" noProof="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a:effectLst>
                  <a:outerShdw blurRad="38100" dist="38100" dir="2700000" algn="tl">
                    <a:srgbClr val="000000">
                      <a:alpha val="43137"/>
                    </a:srgbClr>
                  </a:outerShdw>
                </a:effectLst>
                <a:latin typeface="+mn-lt"/>
              </a:rPr>
              <a:t>Ethiek</a:t>
            </a:r>
            <a:endParaRPr lang="en-US" altLang="el-GR" sz="2400" noProof="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a:effectLst>
                  <a:outerShdw blurRad="38100" dist="38100" dir="2700000" algn="tl">
                    <a:srgbClr val="000000">
                      <a:alpha val="43137"/>
                    </a:srgbClr>
                  </a:outerShdw>
                </a:effectLst>
                <a:latin typeface="+mn-lt"/>
              </a:rPr>
              <a:t>Ethiek</a:t>
            </a:r>
            <a:endParaRPr lang="en-US" altLang="el-GR" sz="2400" noProof="0" dirty="0">
              <a:effectLst>
                <a:outerShdw blurRad="38100" dist="38100" dir="2700000" algn="tl">
                  <a:srgbClr val="000000">
                    <a:alpha val="43137"/>
                  </a:srgbClr>
                </a:outerShdw>
              </a:effectLst>
              <a:latin typeface="+mn-lt"/>
            </a:endParaRP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a:effectLst>
                  <a:outerShdw blurRad="38100" dist="38100" dir="2700000" algn="tl">
                    <a:srgbClr val="000000">
                      <a:alpha val="43137"/>
                    </a:srgbClr>
                  </a:outerShdw>
                </a:effectLst>
                <a:latin typeface="+mn-lt"/>
              </a:rPr>
              <a:t>Ethiek</a:t>
            </a:r>
            <a:endParaRPr lang="en-US" altLang="el-GR" sz="2400" noProof="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k/photos/dvere-vo%C4%BEby-vyber-si-rozhodnutie-1690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sk/illustrations/ot%C3%A1znik-ot%C3%A1zka-zna%C4%8Dka-podp%C3%ADsa%C5%A5-172286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sk/photos/galaxia-hviezda-nekone%C4%8Dno-kozmu-360802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k/photos/architekt%C3%BAra-kancel%C3%A1ria-podnikanie-310730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spr%c3%a1vne-zle-karikat%c3%bara-etika-747251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k/illustrations/umel%C3%A1-inteligencia-ai-robot-android-22286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umel%C3%A1-inteligencia-mozgu-myslie%C5%A5-si-3382507/"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k/photos/u%C4%8Dite%C4%BE-nehnute%C4%BEnos%C5%A5-z%C3%A1vod-376590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k/photos/predn%C3%A1%C5%A1ka-in%C5%A1truktor-398680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aa.govt.nz/for-advisers/adviser-tools/ethics-toolkit/personal-beliefs-values-attitudes-and-behaviour/" TargetMode="External"/><Relationship Id="rId3" Type="http://schemas.openxmlformats.org/officeDocument/2006/relationships/hyperlink" Target="https://corporatefinanceinstitute.com/resources/esg/ethical-dilemma/" TargetMode="External"/><Relationship Id="rId7" Type="http://schemas.openxmlformats.org/officeDocument/2006/relationships/hyperlink" Target="https://www.happierhuman.com/ethical-dilemma-examples/" TargetMode="External"/><Relationship Id="rId12" Type="http://schemas.openxmlformats.org/officeDocument/2006/relationships/hyperlink" Target="https://www.indeed.com/career-advice/career-development/business-ethic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eeraddict.com/ethics-professional-growth-career-development" TargetMode="External"/><Relationship Id="rId11" Type="http://schemas.openxmlformats.org/officeDocument/2006/relationships/hyperlink" Target="https://www.indeed.com/career-advice/career-development/why-ethics-is-important-in-the-workplace" TargetMode="External"/><Relationship Id="rId5" Type="http://schemas.openxmlformats.org/officeDocument/2006/relationships/hyperlink" Target="http://www.europarl.europa.eu/RegData/etudes/IDAN/2017/602004/IPOL_IDA(2017)602004_EN.pdf" TargetMode="External"/><Relationship Id="rId10" Type="http://schemas.openxmlformats.org/officeDocument/2006/relationships/hyperlink" Target="https://www.ff.umb.sk/app/cmsSiteAttachment.php?ID=7742" TargetMode="External"/><Relationship Id="rId4" Type="http://schemas.openxmlformats.org/officeDocument/2006/relationships/hyperlink" Target="https://www.cipd.org/uk/knowledge/factsheets/ethics-role-hr-factsheet/#the-role-of-people-professionals-" TargetMode="External"/><Relationship Id="rId9" Type="http://schemas.openxmlformats.org/officeDocument/2006/relationships/hyperlink" Target="https://www.nbcnews.com/better/lifestyle/what-self-awareness-how-can-you-cultivate-it-ncna106772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lib.umn.edu/publicspeaking/chapter/2-2-ethics-in-public-speaking/" TargetMode="External"/><Relationship Id="rId3" Type="http://schemas.openxmlformats.org/officeDocument/2006/relationships/hyperlink" Target="https://hai.stanford.edu/news/ai-will-transform-teaching-and-learning-lets-get-it-right" TargetMode="External"/><Relationship Id="rId7" Type="http://schemas.openxmlformats.org/officeDocument/2006/relationships/hyperlink" Target="https://www.unesco.org/en/artificial-intelligence/recommendation-ethics/cas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tudy.com/academy/lesson/being-an-ethical-speaker.html" TargetMode="External"/><Relationship Id="rId5" Type="http://schemas.openxmlformats.org/officeDocument/2006/relationships/hyperlink" Target="https://hbr.org/2020/10/a-practical-guide-to-building-ethical-ai" TargetMode="External"/><Relationship Id="rId4" Type="http://schemas.openxmlformats.org/officeDocument/2006/relationships/hyperlink" Target="https://www.intelligence.gov/principles-of-artificial-intelligence-ethics-for-the-intelligence-commu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sk/photos/matka-syn-bubliny-f%C3%BAka%C5%A5-hra%C5%A5-29357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k/illustrations/%C4%BEud%C3%AD-silueta-grafick%C3%BD-dizajn-mu%C5%BE-747252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GB"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GB" sz="6000" b="1" dirty="0">
                <a:solidFill>
                  <a:srgbClr val="D7124E"/>
                </a:solidFill>
                <a:effectLst/>
                <a:latin typeface="Calibri Light" panose="020F0302020204030204"/>
                <a:ea typeface="Verdana" panose="020B0604030504040204" pitchFamily="34" charset="0"/>
              </a:rPr>
              <a:t>5</a:t>
            </a:r>
            <a:r>
              <a:rPr kumimoji="0" lang="en-GB"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GB"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Ethiek</a:t>
            </a:r>
            <a:endParaRPr lang="en-GB"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a:t>
            </a:r>
            <a:r>
              <a:rPr lang="en-US" sz="1600" b="1" dirty="0" err="1">
                <a:solidFill>
                  <a:srgbClr val="E89704"/>
                </a:solidFill>
                <a:latin typeface="Calibri Light" panose="020F0302020204030204"/>
              </a:rPr>
              <a:t>costaid</a:t>
            </a: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gn="l" rtl="0" fontAlgn="base"/>
            <a:r>
              <a:rPr lang="nl-NL" sz="11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100" i="0" dirty="0">
                <a:solidFill>
                  <a:srgbClr val="808080"/>
                </a:solidFill>
                <a:effectLst/>
                <a:latin typeface="Calibri Light" panose="020F0302020204030204" pitchFamily="34" charset="0"/>
              </a:rPr>
              <a:t>​</a:t>
            </a:r>
            <a:endParaRPr lang="nl-NL" sz="800" i="0" dirty="0">
              <a:effectLst/>
            </a:endParaRPr>
          </a:p>
        </p:txBody>
      </p:sp>
      <p:pic>
        <p:nvPicPr>
          <p:cNvPr id="11" name="Εικόνα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nl-NL" dirty="0"/>
              <a:t>Ethische dilemma’s</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8" y="1800000"/>
            <a:ext cx="6610897" cy="4893408"/>
          </a:xfrm>
        </p:spPr>
        <p:txBody>
          <a:bodyPr>
            <a:normAutofit fontScale="92500" lnSpcReduction="10000"/>
          </a:bodyPr>
          <a:lstStyle/>
          <a:p>
            <a:pPr marL="0" indent="0">
              <a:lnSpc>
                <a:spcPct val="120000"/>
              </a:lnSpc>
              <a:buNone/>
            </a:pPr>
            <a:r>
              <a:rPr lang="nl-NL" dirty="0"/>
              <a:t>In de context van ethiek is er ook de kwestie van het </a:t>
            </a:r>
            <a:r>
              <a:rPr lang="nl-NL" b="1" dirty="0"/>
              <a:t>ethische dilemma</a:t>
            </a:r>
            <a:r>
              <a:rPr lang="nl-NL" dirty="0"/>
              <a:t>. Een ethisch dilemma is het proces van beslissen tussen twee mogelijke handelwijzen, die beide op de een of andere manier ethisch onaanvaardbaar zijn.</a:t>
            </a:r>
            <a:endParaRPr lang="sk-SK" dirty="0"/>
          </a:p>
          <a:p>
            <a:pPr>
              <a:lnSpc>
                <a:spcPct val="120000"/>
              </a:lnSpc>
            </a:pPr>
            <a:r>
              <a:rPr lang="nl-NL" dirty="0"/>
              <a:t>Ieder mens komt in zijn leven ethische dilemma's tegen, wanneer morele principes op de proef worden gesteld. </a:t>
            </a:r>
          </a:p>
          <a:p>
            <a:pPr>
              <a:lnSpc>
                <a:spcPct val="120000"/>
              </a:lnSpc>
            </a:pPr>
            <a:r>
              <a:rPr lang="nl-NL" dirty="0"/>
              <a:t>Het kan een uiterst gecompliceerd probleem zijn of een probleem met een relatief moeilijke oplossing.</a:t>
            </a:r>
          </a:p>
          <a:p>
            <a:pPr>
              <a:lnSpc>
                <a:spcPct val="120000"/>
              </a:lnSpc>
            </a:pPr>
            <a:r>
              <a:rPr lang="nl-NL" dirty="0"/>
              <a:t>Dit proces wordt ondersteund door je kritisch denkvermogen of je culturele achtergrond en de optie die je kiest kan je helpen om gerespecteerd te worden als persoon of als professional.</a:t>
            </a:r>
            <a:endParaRPr lang="en-US" dirty="0"/>
          </a:p>
        </p:txBody>
      </p:sp>
      <p:sp>
        <p:nvSpPr>
          <p:cNvPr id="2" name="Ορθογώνιο 1">
            <a:extLst>
              <a:ext uri="{FF2B5EF4-FFF2-40B4-BE49-F238E27FC236}">
                <a16:creationId xmlns:a16="http://schemas.microsoft.com/office/drawing/2014/main" id="{A9E7EC68-E202-C7CE-71F4-480265C322FC}"/>
              </a:ext>
            </a:extLst>
          </p:cNvPr>
          <p:cNvSpPr/>
          <p:nvPr/>
        </p:nvSpPr>
        <p:spPr>
          <a:xfrm>
            <a:off x="9780282" y="6554908"/>
            <a:ext cx="241171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6" name="Obrázok 5" descr="Obrázok, na ktorom je podlahovina, umenie, snímka obrazovky, podlaha&#10;&#10;Automaticky generovaný popis">
            <a:extLst>
              <a:ext uri="{FF2B5EF4-FFF2-40B4-BE49-F238E27FC236}">
                <a16:creationId xmlns:a16="http://schemas.microsoft.com/office/drawing/2014/main" id="{3C3E5DE6-C69C-CD21-865A-3DBC141E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430" y="1950344"/>
            <a:ext cx="4474441" cy="2384038"/>
          </a:xfrm>
          <a:prstGeom prst="rect">
            <a:avLst/>
          </a:prstGeom>
        </p:spPr>
      </p:pic>
    </p:spTree>
    <p:extLst>
      <p:ext uri="{BB962C8B-B14F-4D97-AF65-F5344CB8AC3E}">
        <p14:creationId xmlns:p14="http://schemas.microsoft.com/office/powerpoint/2010/main" val="1814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884450"/>
            <a:ext cx="11059692" cy="605096"/>
          </a:xfrm>
        </p:spPr>
        <p:txBody>
          <a:bodyPr/>
          <a:lstStyle/>
          <a:p>
            <a:r>
              <a:rPr lang="en-GB" dirty="0" err="1"/>
              <a:t>Voorbeeld</a:t>
            </a:r>
            <a:r>
              <a:rPr lang="en-GB" dirty="0"/>
              <a:t> van </a:t>
            </a:r>
            <a:r>
              <a:rPr lang="en-GB" dirty="0" err="1"/>
              <a:t>ethische</a:t>
            </a:r>
            <a:r>
              <a:rPr lang="en-GB" dirty="0"/>
              <a:t> dilemma's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595121"/>
            <a:ext cx="5938051" cy="4865977"/>
          </a:xfrm>
        </p:spPr>
        <p:txBody>
          <a:bodyPr>
            <a:normAutofit/>
          </a:bodyPr>
          <a:lstStyle/>
          <a:p>
            <a:pPr marL="0" indent="0">
              <a:lnSpc>
                <a:spcPct val="120000"/>
              </a:lnSpc>
              <a:buNone/>
            </a:pPr>
            <a:r>
              <a:rPr lang="nl-NL" sz="2200" dirty="0"/>
              <a:t>Veelvoorkomende ethische dilemma's zijn onder andere de verleiding </a:t>
            </a:r>
            <a:r>
              <a:rPr lang="nl-NL" sz="2200" b="1" dirty="0"/>
              <a:t>om de gegevens opzettelijk verkeerd te interpreteren</a:t>
            </a:r>
            <a:r>
              <a:rPr lang="nl-NL" sz="2200" dirty="0"/>
              <a:t>. </a:t>
            </a:r>
          </a:p>
          <a:p>
            <a:pPr marL="0" indent="0">
              <a:lnSpc>
                <a:spcPct val="120000"/>
              </a:lnSpc>
              <a:buNone/>
            </a:pPr>
            <a:r>
              <a:rPr lang="nl-NL" sz="2200" dirty="0"/>
              <a:t>Iemand kan in de verleiding worden gebracht of worden aangemoedigd om gegevens op zo'n manier te delen dat de klanten worden beïnvloed of misleid dat hun keuze de veiligste is. </a:t>
            </a:r>
          </a:p>
          <a:p>
            <a:pPr marL="0" indent="0">
              <a:lnSpc>
                <a:spcPct val="120000"/>
              </a:lnSpc>
              <a:buNone/>
            </a:pPr>
            <a:r>
              <a:rPr lang="nl-NL" sz="2200" dirty="0"/>
              <a:t>Het ethische dilemma is dus of iemand de gegevens verkeerd interpreteert en zijn/haar carrière veilig stelt of de waarheid deelt en het risico loopt zijn/haar baan te verliezen.</a:t>
            </a:r>
            <a:endParaRPr lang="en-GB" sz="2200"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8" name="Obrázok 7" descr="Obrázok, na ktorom je kuchynské potreby, dizajn, formička na pečivo&#10;&#10;Automaticky generovaný popis">
            <a:extLst>
              <a:ext uri="{FF2B5EF4-FFF2-40B4-BE49-F238E27FC236}">
                <a16:creationId xmlns:a16="http://schemas.microsoft.com/office/drawing/2014/main" id="{B720EE16-E165-408B-C7E8-8A4ED667F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58459"/>
            <a:ext cx="5067300" cy="2699921"/>
          </a:xfrm>
          <a:prstGeom prst="rect">
            <a:avLst/>
          </a:prstGeom>
        </p:spPr>
      </p:pic>
    </p:spTree>
    <p:extLst>
      <p:ext uri="{BB962C8B-B14F-4D97-AF65-F5344CB8AC3E}">
        <p14:creationId xmlns:p14="http://schemas.microsoft.com/office/powerpoint/2010/main" val="31935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nl-NL" dirty="0"/>
              <a:t>Andere ethische dilemma's (professioneel en persoonlijk)</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5681436" cy="4893408"/>
          </a:xfrm>
        </p:spPr>
        <p:txBody>
          <a:bodyPr>
            <a:normAutofit/>
          </a:bodyPr>
          <a:lstStyle/>
          <a:p>
            <a:pPr>
              <a:lnSpc>
                <a:spcPct val="120000"/>
              </a:lnSpc>
            </a:pPr>
            <a:r>
              <a:rPr lang="nl-NL" sz="2100" dirty="0"/>
              <a:t>Sociale media van kinderen of tieners monitoren</a:t>
            </a:r>
            <a:r>
              <a:rPr lang="en-GB" sz="2100" dirty="0"/>
              <a:t> –</a:t>
            </a:r>
            <a:r>
              <a:rPr lang="nl-NL" sz="2100" dirty="0"/>
              <a:t> Moet je als ouder vanuit veiligheidsoogpunt de online activiteiten van je tiener monitoren of zijn ze oud genoeg om sociale media op een verantwoorde manier te gebruiken?</a:t>
            </a:r>
          </a:p>
          <a:p>
            <a:pPr>
              <a:lnSpc>
                <a:spcPct val="120000"/>
              </a:lnSpc>
            </a:pPr>
            <a:r>
              <a:rPr lang="nl-NL" sz="2100" dirty="0"/>
              <a:t>Iets verkopen zonder alle negatieve gegevens bekend te maken. </a:t>
            </a:r>
          </a:p>
          <a:p>
            <a:pPr>
              <a:lnSpc>
                <a:spcPct val="120000"/>
              </a:lnSpc>
            </a:pPr>
            <a:r>
              <a:rPr lang="nl-NL" sz="2100" dirty="0"/>
              <a:t>Een ongeluk melden </a:t>
            </a:r>
            <a:r>
              <a:rPr lang="en-GB" sz="2100" dirty="0"/>
              <a:t>–</a:t>
            </a:r>
            <a:r>
              <a:rPr lang="nl-NL" sz="2100" dirty="0"/>
              <a:t> Als je haast hebt en je passeert een ongeluk, zou je het dan melden? Of maak je jezelf wijs dat er wel iemand anders zal zijn die de autoriteiten zal bellen?</a:t>
            </a:r>
            <a:endParaRPr lang="en-GB" sz="2100" dirty="0"/>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nl-NL" sz="2100" dirty="0"/>
              <a:t>Moet ik liegen tegen mijn baas? </a:t>
            </a:r>
            <a:r>
              <a:rPr lang="en-GB" sz="2100" dirty="0"/>
              <a:t>–</a:t>
            </a:r>
            <a:r>
              <a:rPr lang="nl-NL" sz="2100" dirty="0"/>
              <a:t> Misschien vind je het prima om in bepaalde situaties tegen je baas te liegen. Maar druist liegen tegen je baas, op welk niveau dan ook, in tegen je persoonlijke morele overtuigingen? Zo ja, dan creëer je een moreel dilemma. </a:t>
            </a:r>
          </a:p>
          <a:p>
            <a:pPr>
              <a:lnSpc>
                <a:spcPct val="120000"/>
              </a:lnSpc>
            </a:pPr>
            <a:r>
              <a:rPr lang="nl-NL" sz="2100" dirty="0"/>
              <a:t>Is het oké om kantoorartikelen van mijn werk mee te naar huis te nemen?</a:t>
            </a:r>
          </a:p>
          <a:p>
            <a:pPr>
              <a:lnSpc>
                <a:spcPct val="120000"/>
              </a:lnSpc>
            </a:pPr>
            <a:r>
              <a:rPr lang="nl-NL" sz="2100" dirty="0"/>
              <a:t>Een kind met het syndroom van Down aborteren. </a:t>
            </a:r>
            <a:r>
              <a:rPr lang="en-GB" sz="2100" dirty="0"/>
              <a:t>–</a:t>
            </a:r>
            <a:r>
              <a:rPr lang="nl-NL" sz="2100" dirty="0"/>
              <a:t> Het dilemma komt in feite neer op de vraag: hoe past een abortus in je morele overtuigingen?</a:t>
            </a:r>
            <a:endParaRPr lang="en-GB" dirty="0"/>
          </a:p>
        </p:txBody>
      </p:sp>
    </p:spTree>
    <p:extLst>
      <p:ext uri="{BB962C8B-B14F-4D97-AF65-F5344CB8AC3E}">
        <p14:creationId xmlns:p14="http://schemas.microsoft.com/office/powerpoint/2010/main" val="200322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Het </a:t>
            </a:r>
            <a:r>
              <a:rPr lang="en-GB" dirty="0" err="1"/>
              <a:t>belangrijkste</a:t>
            </a:r>
            <a:r>
              <a:rPr lang="en-GB" dirty="0"/>
              <a: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marL="0" indent="0">
              <a:lnSpc>
                <a:spcPct val="120000"/>
              </a:lnSpc>
              <a:buNone/>
            </a:pPr>
            <a:r>
              <a:rPr lang="nl-NL" sz="2200" dirty="0"/>
              <a:t>Het belangrijkste bij het </a:t>
            </a:r>
            <a:r>
              <a:rPr lang="nl-NL" sz="2200" b="1" dirty="0"/>
              <a:t>omgaan met dilemma's </a:t>
            </a:r>
            <a:r>
              <a:rPr lang="nl-NL" sz="2200" dirty="0"/>
              <a:t>is:</a:t>
            </a:r>
            <a:endParaRPr lang="en-GB" sz="2200" dirty="0"/>
          </a:p>
          <a:p>
            <a:pPr>
              <a:lnSpc>
                <a:spcPct val="120000"/>
              </a:lnSpc>
              <a:buFont typeface="Arial" panose="020B0604020202020204" pitchFamily="34" charset="0"/>
              <a:buChar char="•"/>
            </a:pPr>
            <a:r>
              <a:rPr lang="nl-NL" sz="2200" dirty="0"/>
              <a:t>overweeg alle feiten en ga dan na of je de </a:t>
            </a:r>
            <a:r>
              <a:rPr lang="nl-NL" sz="2200" b="1" dirty="0"/>
              <a:t>controle</a:t>
            </a:r>
            <a:r>
              <a:rPr lang="nl-NL" sz="2200" dirty="0"/>
              <a:t> hebt om de beslissing te nemen die nodig is voordat je verder gaat.</a:t>
            </a:r>
          </a:p>
          <a:p>
            <a:pPr>
              <a:lnSpc>
                <a:spcPct val="120000"/>
              </a:lnSpc>
              <a:buFont typeface="Arial" panose="020B0604020202020204" pitchFamily="34" charset="0"/>
              <a:buChar char="•"/>
            </a:pPr>
            <a:r>
              <a:rPr lang="nl-NL" sz="2200" dirty="0"/>
              <a:t>Wees</a:t>
            </a:r>
            <a:r>
              <a:rPr lang="nl-NL" sz="2200" b="1" dirty="0"/>
              <a:t> eerlijk </a:t>
            </a:r>
            <a:r>
              <a:rPr lang="nl-NL" sz="2200" dirty="0"/>
              <a:t>tegen jezelf, houd je integriteit en moraliteit hoog.</a:t>
            </a:r>
          </a:p>
          <a:p>
            <a:pPr>
              <a:lnSpc>
                <a:spcPct val="120000"/>
              </a:lnSpc>
              <a:buFont typeface="Arial" panose="020B0604020202020204" pitchFamily="34" charset="0"/>
              <a:buChar char="•"/>
            </a:pPr>
            <a:r>
              <a:rPr lang="nl-NL" sz="2200" dirty="0"/>
              <a:t>Als je dat hebt gedaan, zul je, zodra je je keuze hebt gemaakt, de voldoening hebben dat je verstandig hebt gekozen.</a:t>
            </a:r>
          </a:p>
          <a:p>
            <a:pPr marL="0" indent="0">
              <a:lnSpc>
                <a:spcPct val="120000"/>
              </a:lnSpc>
              <a:buNone/>
            </a:pPr>
            <a:r>
              <a:rPr lang="nl-NL" sz="2200" dirty="0"/>
              <a:t>Het is nuttig om elke keuze objectief te beoordelen en te kiezen voor het grotere goed.</a:t>
            </a:r>
            <a:endParaRPr lang="en-GB" sz="2200"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3" name="Obrázok 2" descr="Obrázok, na ktorom je vonkajší vesmír, vesmír, astronomický objekt, astronómia&#10;&#10;Automaticky generovaný popis">
            <a:extLst>
              <a:ext uri="{FF2B5EF4-FFF2-40B4-BE49-F238E27FC236}">
                <a16:creationId xmlns:a16="http://schemas.microsoft.com/office/drawing/2014/main" id="{C1D59487-F34F-46A8-172B-E16E57C9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7" y="1968031"/>
            <a:ext cx="4232515" cy="304212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8" y="932178"/>
            <a:ext cx="11059692" cy="605096"/>
          </a:xfrm>
        </p:spPr>
        <p:txBody>
          <a:bodyPr/>
          <a:lstStyle/>
          <a:p>
            <a:r>
              <a:rPr lang="en-GB" dirty="0" err="1"/>
              <a:t>Beroepsethiek</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637903"/>
            <a:ext cx="6782601" cy="4865977"/>
          </a:xfrm>
        </p:spPr>
        <p:txBody>
          <a:bodyPr>
            <a:normAutofit fontScale="92500" lnSpcReduction="10000"/>
          </a:bodyPr>
          <a:lstStyle/>
          <a:p>
            <a:pPr>
              <a:lnSpc>
                <a:spcPct val="120000"/>
              </a:lnSpc>
            </a:pPr>
            <a:r>
              <a:rPr lang="nl-NL" dirty="0"/>
              <a:t>In het vorige deel hebben we professionele dilemma's al aangestipt.</a:t>
            </a:r>
          </a:p>
          <a:p>
            <a:pPr>
              <a:lnSpc>
                <a:spcPct val="120000"/>
              </a:lnSpc>
            </a:pPr>
            <a:r>
              <a:rPr lang="nl-NL" dirty="0"/>
              <a:t>Het toepassen van ethiek in een professionele omgeving is essentieel voor het handhaven van vertrouwen, integriteit en respect onder collega's, klanten en belanghebbenden. Het kan iemands reputatie, geloofwaardigheid en prestaties verbeteren en een positieve en productieve werkcultuur bevorderen.</a:t>
            </a:r>
          </a:p>
          <a:p>
            <a:pPr>
              <a:lnSpc>
                <a:spcPct val="120000"/>
              </a:lnSpc>
            </a:pPr>
            <a:r>
              <a:rPr lang="nl-NL" dirty="0"/>
              <a:t>De term </a:t>
            </a:r>
            <a:r>
              <a:rPr lang="nl-NL" b="1" dirty="0"/>
              <a:t>bedrijfs- of beroepsethiek </a:t>
            </a:r>
            <a:r>
              <a:rPr lang="nl-NL" dirty="0"/>
              <a:t>verwijst naar de reeks morele principes die het gedrag van een bedrijf sturen.</a:t>
            </a:r>
            <a:endParaRPr lang="en-GB"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38134"/>
            <a:ext cx="8772088" cy="276999"/>
          </a:xfrm>
          <a:prstGeom prst="rect">
            <a:avLst/>
          </a:prstGeom>
        </p:spPr>
        <p:txBody>
          <a:bodyPr wrap="square">
            <a:spAutoFit/>
          </a:bodyPr>
          <a:lstStyle/>
          <a:p>
            <a:pPr algn="r"/>
            <a:r>
              <a:rPr lang="en-US" sz="1200" dirty="0" err="1">
                <a:hlinkClick r:id="rId3"/>
              </a:rPr>
              <a:t>Bron</a:t>
            </a:r>
            <a:r>
              <a:rPr lang="en-US" sz="1200" dirty="0"/>
              <a:t> | </a:t>
            </a:r>
            <a:r>
              <a:rPr lang="en-US" sz="1200" dirty="0" err="1">
                <a:hlinkClick r:id="rId4"/>
              </a:rPr>
              <a:t>Pixabay</a:t>
            </a:r>
            <a:r>
              <a:rPr lang="en-US" sz="1200" dirty="0">
                <a:hlinkClick r:id="rId4"/>
              </a:rPr>
              <a:t> license</a:t>
            </a:r>
            <a:endParaRPr lang="en-US" sz="1200" dirty="0"/>
          </a:p>
        </p:txBody>
      </p:sp>
      <p:pic>
        <p:nvPicPr>
          <p:cNvPr id="3" name="Obrázok 2" descr="Obrázok, na ktorom je budova, nebo, výšková budova, komerčná budova&#10;&#10;Automaticky generovaný popis">
            <a:extLst>
              <a:ext uri="{FF2B5EF4-FFF2-40B4-BE49-F238E27FC236}">
                <a16:creationId xmlns:a16="http://schemas.microsoft.com/office/drawing/2014/main" id="{CB961921-F56B-F3F2-E2CD-6AB7EE11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102" y="1920301"/>
            <a:ext cx="3615070" cy="3400425"/>
          </a:xfrm>
          <a:prstGeom prst="rect">
            <a:avLst/>
          </a:prstGeom>
        </p:spPr>
      </p:pic>
    </p:spTree>
    <p:extLst>
      <p:ext uri="{BB962C8B-B14F-4D97-AF65-F5344CB8AC3E}">
        <p14:creationId xmlns:p14="http://schemas.microsoft.com/office/powerpoint/2010/main" val="1478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Wat is </a:t>
            </a:r>
            <a:r>
              <a:rPr lang="en-GB" dirty="0" err="1"/>
              <a:t>beroepsethiek</a:t>
            </a:r>
            <a:r>
              <a:rPr lang="en-GB" dirty="0"/>
              <a: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a:lnSpc>
                <a:spcPct val="120000"/>
              </a:lnSpc>
            </a:pPr>
            <a:r>
              <a:rPr lang="nl-NL" sz="2200" b="0" i="0" dirty="0">
                <a:solidFill>
                  <a:srgbClr val="333333"/>
                </a:solidFill>
                <a:effectLst/>
              </a:rPr>
              <a:t>Beroepsethiek </a:t>
            </a:r>
            <a:r>
              <a:rPr lang="nl-NL" sz="2200" dirty="0">
                <a:solidFill>
                  <a:srgbClr val="333333"/>
                </a:solidFill>
              </a:rPr>
              <a:t>bestaat uit</a:t>
            </a:r>
            <a:r>
              <a:rPr lang="nl-NL" sz="2200" b="0" i="0" dirty="0">
                <a:solidFill>
                  <a:srgbClr val="333333"/>
                </a:solidFill>
                <a:effectLst/>
              </a:rPr>
              <a:t> principes die het gedrag van een persoon of groep in een organisatorische omgeving bepalen. Net als waarden biedt beroepsethiek regels over hoe iemand zich in een dergelijke omgeving moet gedragen ten opzichte van andere mensen en organisaties.</a:t>
            </a:r>
          </a:p>
          <a:p>
            <a:pPr>
              <a:lnSpc>
                <a:spcPct val="120000"/>
              </a:lnSpc>
            </a:pPr>
            <a:r>
              <a:rPr lang="nl-NL" sz="2200" dirty="0"/>
              <a:t>Professionals moeten het verschil begrijpen tussen de persoonlijke waarden en ethiek die ze als individu hebben en de professionele ethiek die ze als lid van een beroepsorganisatie moeten volgen.</a:t>
            </a:r>
            <a:endParaRPr lang="en-GB" sz="22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3"/>
              </a:rPr>
              <a:t>Bron</a:t>
            </a:r>
            <a:r>
              <a:rPr lang="en-US" sz="1200" dirty="0"/>
              <a:t> | </a:t>
            </a:r>
            <a:r>
              <a:rPr lang="en-US" sz="1200" dirty="0" err="1">
                <a:hlinkClick r:id="rId4"/>
              </a:rPr>
              <a:t>Pixabay</a:t>
            </a:r>
            <a:r>
              <a:rPr lang="en-US" sz="1200" dirty="0">
                <a:hlinkClick r:id="rId4"/>
              </a:rPr>
              <a:t> license</a:t>
            </a:r>
            <a:endParaRPr lang="en-US" sz="1200" dirty="0"/>
          </a:p>
        </p:txBody>
      </p:sp>
      <p:pic>
        <p:nvPicPr>
          <p:cNvPr id="10" name="Obrázok 9" descr="Obrázok, na ktorom je anime, ošatenie, ľudská tvár, animák&#10;&#10;Automaticky generovaný popis">
            <a:extLst>
              <a:ext uri="{FF2B5EF4-FFF2-40B4-BE49-F238E27FC236}">
                <a16:creationId xmlns:a16="http://schemas.microsoft.com/office/drawing/2014/main" id="{99FA10FC-2F5A-641C-005A-823397462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662" y="2085283"/>
            <a:ext cx="4281064" cy="2852928"/>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err="1"/>
              <a:t>Waarom</a:t>
            </a:r>
            <a:r>
              <a:rPr lang="en-GB" dirty="0"/>
              <a:t> is </a:t>
            </a:r>
            <a:r>
              <a:rPr lang="en-GB" dirty="0" err="1"/>
              <a:t>beroepsethiek</a:t>
            </a:r>
            <a:r>
              <a:rPr lang="en-GB" dirty="0"/>
              <a:t> </a:t>
            </a:r>
            <a:r>
              <a:rPr lang="en-GB" dirty="0" err="1"/>
              <a:t>belangrijk</a:t>
            </a:r>
            <a:r>
              <a:rPr lang="en-GB" dirty="0"/>
              <a:t>?</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nl-NL" dirty="0"/>
              <a:t>Bedrijven, scholen of openbare instellingen tonen hun ethiek door alle relevante wetten na te leven. Dit beschermt hen tegen juridische problemen en bouwt hun reputatie op bij collega's en klanten. Bedrijfsethiek, of de ethische codes van bedrijven, helpen bedrijven ook om goede teamleden te werven. Organisaties die hun teamleden waarderen en respecteren volgens hoge ethische normen zijn vaak aantrekkelijk voor werkzoekenden.</a:t>
            </a:r>
            <a:endParaRPr lang="en-GB" dirty="0"/>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nl-NL" dirty="0"/>
              <a:t>Er zijn verschillende onderdelen van beroepsethiek:</a:t>
            </a:r>
            <a:r>
              <a:rPr lang="en-GB" dirty="0"/>
              <a:t> </a:t>
            </a:r>
          </a:p>
          <a:p>
            <a:pPr lvl="1">
              <a:lnSpc>
                <a:spcPct val="120000"/>
              </a:lnSpc>
            </a:pPr>
            <a:r>
              <a:rPr lang="nl-NL" dirty="0"/>
              <a:t>Persoonlijke verantwoordelijkheid</a:t>
            </a:r>
          </a:p>
          <a:p>
            <a:pPr lvl="1">
              <a:lnSpc>
                <a:spcPct val="120000"/>
              </a:lnSpc>
            </a:pPr>
            <a:r>
              <a:rPr lang="nl-NL" dirty="0"/>
              <a:t>Zakelijke verantwoordelijkheid</a:t>
            </a:r>
          </a:p>
          <a:p>
            <a:pPr lvl="1">
              <a:lnSpc>
                <a:spcPct val="120000"/>
              </a:lnSpc>
            </a:pPr>
            <a:r>
              <a:rPr lang="nl-NL" dirty="0"/>
              <a:t>Loyaliteit</a:t>
            </a:r>
          </a:p>
          <a:p>
            <a:pPr lvl="1">
              <a:lnSpc>
                <a:spcPct val="120000"/>
              </a:lnSpc>
            </a:pPr>
            <a:r>
              <a:rPr lang="nl-NL" dirty="0"/>
              <a:t>Respect</a:t>
            </a:r>
          </a:p>
          <a:p>
            <a:pPr lvl="1">
              <a:lnSpc>
                <a:spcPct val="120000"/>
              </a:lnSpc>
            </a:pPr>
            <a:r>
              <a:rPr lang="nl-NL" dirty="0"/>
              <a:t>Betrouwbaarheid</a:t>
            </a:r>
          </a:p>
          <a:p>
            <a:pPr lvl="1">
              <a:lnSpc>
                <a:spcPct val="120000"/>
              </a:lnSpc>
            </a:pPr>
            <a:r>
              <a:rPr lang="nl-NL" dirty="0"/>
              <a:t>Eerlijkheid</a:t>
            </a:r>
          </a:p>
          <a:p>
            <a:pPr lvl="1">
              <a:lnSpc>
                <a:spcPct val="120000"/>
              </a:lnSpc>
            </a:pPr>
            <a:r>
              <a:rPr lang="nl-NL" dirty="0"/>
              <a:t>Sociale en milieuverantwoordelijkheid</a:t>
            </a:r>
            <a:endParaRPr lang="en-GB" dirty="0"/>
          </a:p>
        </p:txBody>
      </p:sp>
    </p:spTree>
    <p:extLst>
      <p:ext uri="{BB962C8B-B14F-4D97-AF65-F5344CB8AC3E}">
        <p14:creationId xmlns:p14="http://schemas.microsoft.com/office/powerpoint/2010/main" val="205577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858723"/>
            <a:ext cx="11059692" cy="605096"/>
          </a:xfrm>
        </p:spPr>
        <p:txBody>
          <a:bodyPr/>
          <a:lstStyle/>
          <a:p>
            <a:r>
              <a:rPr lang="nl-NL" dirty="0"/>
              <a:t>Ethische principes voor het gebruik van AI</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1451347"/>
            <a:ext cx="8245344" cy="5052533"/>
          </a:xfrm>
        </p:spPr>
        <p:txBody>
          <a:bodyPr>
            <a:noAutofit/>
          </a:bodyPr>
          <a:lstStyle/>
          <a:p>
            <a:pPr marL="0" indent="0">
              <a:buNone/>
            </a:pPr>
            <a:r>
              <a:rPr lang="nl-NL" sz="1800" dirty="0"/>
              <a:t>De impact van het gebruik van AI is zichtbaar in bijna alle sectoren van de economie en in het dagelijks leven van mensen.</a:t>
            </a:r>
          </a:p>
          <a:p>
            <a:pPr marL="0" indent="0">
              <a:buNone/>
            </a:pPr>
            <a:r>
              <a:rPr lang="nl-NL" sz="1800" dirty="0"/>
              <a:t>Het toepassen van ethiek bij het gebruik van AI in de werkomgeving wordt met de dag belangrijker. Respect voor menselijke waardigheid, rechten en vrijheden zijn basisregels bij het ontwerpen en ontwikkelen van AI.</a:t>
            </a:r>
          </a:p>
          <a:p>
            <a:pPr marL="0" indent="0">
              <a:buNone/>
            </a:pPr>
            <a:r>
              <a:rPr lang="nl-NL" sz="1800" dirty="0"/>
              <a:t>Ook de OESO heeft een werkgroep opgericht die werkt aan "principes voor het gebruik van AI op de werkplek, onder andere op het gebied van mensenrechten (bias, privacy, agency en waardigheid), transparantie en het vermogen om uitleg te geven, robuustheid, veiligheid en verantwoordelijkheid en aansprakelijkheid".</a:t>
            </a:r>
          </a:p>
          <a:p>
            <a:pPr marL="0" indent="0">
              <a:buNone/>
            </a:pPr>
            <a:r>
              <a:rPr lang="nl-NL" sz="1800" dirty="0"/>
              <a:t>De impact van AI op het onderwijs heeft potentieel om het proces te verbeteren en te transformeren, vooral met </a:t>
            </a:r>
            <a:r>
              <a:rPr lang="nl-NL" sz="1800" dirty="0" err="1"/>
              <a:t>ChatGPT</a:t>
            </a:r>
            <a:r>
              <a:rPr lang="nl-NL" sz="1800" dirty="0"/>
              <a:t>, maar het heeft ook riskante kanten. Er wordt verwacht dat nieuwe manieren van lesgeven nodig zullen zijn om zich aan te passen.</a:t>
            </a:r>
          </a:p>
          <a:p>
            <a:pPr marL="0" indent="0">
              <a:buNone/>
            </a:pPr>
            <a:r>
              <a:rPr lang="nl-NL" sz="1800" dirty="0"/>
              <a:t>Opleiders en leraren zullen voor veel uitdagingen komen te staan, zowel wat betreft het aanleren van vaardigheden als binnen de verspreiding van nepnieuws, foto's en video's die door AI worden gegenereerd.</a:t>
            </a:r>
            <a:endParaRPr lang="en-GB"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66094"/>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kresba, náčrt, umenie, kresbičky&#10;&#10;Automaticky generovaný popis">
            <a:extLst>
              <a:ext uri="{FF2B5EF4-FFF2-40B4-BE49-F238E27FC236}">
                <a16:creationId xmlns:a16="http://schemas.microsoft.com/office/drawing/2014/main" id="{F7F53EAC-1CBD-1033-38F2-C591F116EA6E}"/>
              </a:ext>
            </a:extLst>
          </p:cNvPr>
          <p:cNvPicPr>
            <a:picLocks noChangeAspect="1"/>
          </p:cNvPicPr>
          <p:nvPr/>
        </p:nvPicPr>
        <p:blipFill rotWithShape="1">
          <a:blip r:embed="rId5">
            <a:extLst>
              <a:ext uri="{28A0092B-C50C-407E-A947-70E740481C1C}">
                <a14:useLocalDpi xmlns:a14="http://schemas.microsoft.com/office/drawing/2010/main" val="0"/>
              </a:ext>
            </a:extLst>
          </a:blip>
          <a:srcRect l="20781" r="20469"/>
          <a:stretch/>
        </p:blipFill>
        <p:spPr>
          <a:xfrm>
            <a:off x="8811498" y="1715787"/>
            <a:ext cx="3220840" cy="3426425"/>
          </a:xfrm>
          <a:prstGeom prst="rect">
            <a:avLst/>
          </a:prstGeom>
        </p:spPr>
      </p:pic>
    </p:spTree>
    <p:extLst>
      <p:ext uri="{BB962C8B-B14F-4D97-AF65-F5344CB8AC3E}">
        <p14:creationId xmlns:p14="http://schemas.microsoft.com/office/powerpoint/2010/main" val="879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Biases </a:t>
            </a:r>
            <a:r>
              <a:rPr lang="en-GB" dirty="0" err="1"/>
              <a:t>binnen</a:t>
            </a:r>
            <a:r>
              <a:rPr lang="en-GB" dirty="0"/>
              <a:t> AI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7012350" cy="4865977"/>
          </a:xfrm>
        </p:spPr>
        <p:txBody>
          <a:bodyPr>
            <a:normAutofit fontScale="92500" lnSpcReduction="20000"/>
          </a:bodyPr>
          <a:lstStyle/>
          <a:p>
            <a:pPr marL="0" indent="0">
              <a:lnSpc>
                <a:spcPct val="120000"/>
              </a:lnSpc>
              <a:buNone/>
            </a:pPr>
            <a:r>
              <a:rPr lang="nl-NL" dirty="0"/>
              <a:t>AI-systemen kunnen oneerlijk zijn als je ze bijvoorbeeld gebruikt voor enquêtes. Ze gebruiken big data en zoekmachines om resultaten weer te geven waar vaak op geklikt wordt, maar deze zijn afhankelijk van wie erop klikt, wat ze leuk vinden en uit welk land ze komen, en daarom kunnen zulke resultaten oneerlijk en bevooroordeeld zijn. </a:t>
            </a:r>
            <a:r>
              <a:rPr lang="nl-NL" b="1" dirty="0"/>
              <a:t>Een zoekmachine kan dus dezelfde vooroordelen die in de echte wereld bestaan repliceren</a:t>
            </a:r>
            <a:r>
              <a:rPr lang="nl-NL" dirty="0"/>
              <a:t> en versterken in de online omgeving.</a:t>
            </a:r>
            <a:r>
              <a:rPr lang="en-GB" dirty="0"/>
              <a:t> </a:t>
            </a:r>
          </a:p>
          <a:p>
            <a:pPr marL="0" indent="0">
              <a:lnSpc>
                <a:spcPct val="120000"/>
              </a:lnSpc>
              <a:buNone/>
            </a:pPr>
            <a:r>
              <a:rPr lang="en-GB" dirty="0"/>
              <a:t>It is important to be aware that AI works with what is available, and this content many times condenses unethical messages, injustice, prejudices, aggression and attempts to obfuscate the truth.</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81001"/>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vesmír, snímka obrazovky&#10;&#10;Automaticky generovaný popis">
            <a:extLst>
              <a:ext uri="{FF2B5EF4-FFF2-40B4-BE49-F238E27FC236}">
                <a16:creationId xmlns:a16="http://schemas.microsoft.com/office/drawing/2014/main" id="{934ACA80-F39E-9AFF-0B5F-E4D491D7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662" y="2000477"/>
            <a:ext cx="4049990" cy="2695774"/>
          </a:xfrm>
          <a:prstGeom prst="rect">
            <a:avLst/>
          </a:prstGeom>
        </p:spPr>
      </p:pic>
    </p:spTree>
    <p:extLst>
      <p:ext uri="{BB962C8B-B14F-4D97-AF65-F5344CB8AC3E}">
        <p14:creationId xmlns:p14="http://schemas.microsoft.com/office/powerpoint/2010/main" val="191959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851792"/>
            <a:ext cx="11059692" cy="605096"/>
          </a:xfrm>
        </p:spPr>
        <p:txBody>
          <a:bodyPr/>
          <a:lstStyle/>
          <a:p>
            <a:r>
              <a:rPr lang="en-GB" dirty="0" err="1"/>
              <a:t>Ethiek</a:t>
            </a:r>
            <a:r>
              <a:rPr lang="en-GB" dirty="0"/>
              <a:t> in </a:t>
            </a:r>
            <a:r>
              <a:rPr lang="en-GB" dirty="0" err="1"/>
              <a:t>sociale</a:t>
            </a:r>
            <a:r>
              <a:rPr lang="en-GB" dirty="0"/>
              <a:t> media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1547395"/>
            <a:ext cx="8165378" cy="4865977"/>
          </a:xfrm>
        </p:spPr>
        <p:txBody>
          <a:bodyPr>
            <a:noAutofit/>
          </a:bodyPr>
          <a:lstStyle/>
          <a:p>
            <a:pPr marL="0" indent="0">
              <a:lnSpc>
                <a:spcPct val="120000"/>
              </a:lnSpc>
              <a:buNone/>
            </a:pPr>
            <a:r>
              <a:rPr lang="nl-NL" sz="1800" dirty="0"/>
              <a:t>Sociale media verbinden ons in ons dagelijks leven en beïnvloeden ons in onze opvattingen en meningen. Ze zijn een krachtige bron van informatie, maar aan de andere kant zijn ze ook een bron van informatiestoornissen.</a:t>
            </a:r>
          </a:p>
          <a:p>
            <a:pPr marL="0" indent="0">
              <a:lnSpc>
                <a:spcPct val="120000"/>
              </a:lnSpc>
              <a:buNone/>
            </a:pPr>
            <a:r>
              <a:rPr lang="nl-NL" sz="1800" dirty="0"/>
              <a:t>Gewelddadige boodschappen proberen overtuigend te zijn en proberen iemands overtuigingen of intenties te veranderen. </a:t>
            </a:r>
          </a:p>
          <a:p>
            <a:pPr marL="0" indent="0">
              <a:lnSpc>
                <a:spcPct val="120000"/>
              </a:lnSpc>
              <a:buNone/>
            </a:pPr>
            <a:r>
              <a:rPr lang="nl-NL" sz="1800" dirty="0"/>
              <a:t>Online (of face </a:t>
            </a:r>
            <a:r>
              <a:rPr lang="nl-NL" sz="1800" dirty="0" err="1"/>
              <a:t>to</a:t>
            </a:r>
            <a:r>
              <a:rPr lang="nl-NL" sz="1800" dirty="0"/>
              <a:t> face) haatzaaiing of microagressiviteit is een ethisch dilemma. Aan de ene kant is er de vrijheid van meningsuiting, maar aan de andere kant is er het recht van anderen op waardigheid en respect. Het is belangrijk om communicatie te veroordelen die individuen, groepen of de mensheid kleineert door middel van vervorming, intimidatie, dwang en geweld, en het uiten van intolerantie en haat.</a:t>
            </a:r>
          </a:p>
          <a:p>
            <a:pPr marL="0" indent="0">
              <a:lnSpc>
                <a:spcPct val="120000"/>
              </a:lnSpc>
              <a:buNone/>
            </a:pPr>
            <a:r>
              <a:rPr lang="nl-NL" sz="1800" dirty="0"/>
              <a:t>Het niet respecteren van de ethische kernprincipes kan leiden tot problemen met het onderscheiden van de waarheid, tot manipulatie en/of het verkeerd interpreteren van de waarheid.</a:t>
            </a:r>
            <a:endParaRPr lang="en-GB"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67578"/>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3" name="Obrázok 2" descr="Obrázok, na ktorom je vnútri, text, ošatenie, osoba&#10;&#10;Automaticky generovaný popis">
            <a:extLst>
              <a:ext uri="{FF2B5EF4-FFF2-40B4-BE49-F238E27FC236}">
                <a16:creationId xmlns:a16="http://schemas.microsoft.com/office/drawing/2014/main" id="{D80FAC2F-3F52-6312-D2AA-FDE1CCEB6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800" y="1888093"/>
            <a:ext cx="3331776" cy="2222919"/>
          </a:xfrm>
          <a:prstGeom prst="rect">
            <a:avLst/>
          </a:prstGeom>
        </p:spPr>
      </p:pic>
    </p:spTree>
    <p:extLst>
      <p:ext uri="{BB962C8B-B14F-4D97-AF65-F5344CB8AC3E}">
        <p14:creationId xmlns:p14="http://schemas.microsoft.com/office/powerpoint/2010/main" val="15063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641972"/>
            <a:ext cx="11059692" cy="605096"/>
          </a:xfrm>
        </p:spPr>
        <p:txBody>
          <a:bodyPr/>
          <a:lstStyle/>
          <a:p>
            <a:r>
              <a:rPr lang="nl-NL" dirty="0"/>
              <a:t>Ethiek in spreken in het openbaar</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1247068"/>
            <a:ext cx="8110514" cy="4865977"/>
          </a:xfrm>
        </p:spPr>
        <p:txBody>
          <a:bodyPr>
            <a:noAutofit/>
          </a:bodyPr>
          <a:lstStyle/>
          <a:p>
            <a:pPr marL="0" indent="0">
              <a:lnSpc>
                <a:spcPct val="120000"/>
              </a:lnSpc>
              <a:buNone/>
            </a:pPr>
            <a:r>
              <a:rPr lang="nl-NL" sz="1800" dirty="0"/>
              <a:t>Spreken in het openbaar heeft ook een aantal ethische principes die voor iedereen een hoeksteen zijn:</a:t>
            </a:r>
            <a:endParaRPr lang="en-GB" sz="1800" dirty="0"/>
          </a:p>
          <a:p>
            <a:pPr>
              <a:lnSpc>
                <a:spcPct val="120000"/>
              </a:lnSpc>
              <a:spcBef>
                <a:spcPts val="0"/>
              </a:spcBef>
            </a:pPr>
            <a:r>
              <a:rPr lang="nl-NL" sz="1800" b="1" dirty="0"/>
              <a:t>Betrouwbaarheid</a:t>
            </a:r>
          </a:p>
          <a:p>
            <a:pPr>
              <a:lnSpc>
                <a:spcPct val="120000"/>
              </a:lnSpc>
              <a:spcBef>
                <a:spcPts val="0"/>
              </a:spcBef>
            </a:pPr>
            <a:r>
              <a:rPr lang="nl-NL" sz="1800" b="1" dirty="0"/>
              <a:t>Integriteit in het onderwerp </a:t>
            </a:r>
          </a:p>
          <a:p>
            <a:pPr>
              <a:lnSpc>
                <a:spcPct val="120000"/>
              </a:lnSpc>
              <a:spcBef>
                <a:spcPts val="0"/>
              </a:spcBef>
            </a:pPr>
            <a:r>
              <a:rPr lang="nl-NL" sz="1800" b="1" dirty="0"/>
              <a:t>Respect voor anderen</a:t>
            </a:r>
          </a:p>
          <a:p>
            <a:pPr>
              <a:lnSpc>
                <a:spcPct val="120000"/>
              </a:lnSpc>
              <a:spcBef>
                <a:spcPts val="0"/>
              </a:spcBef>
            </a:pPr>
            <a:r>
              <a:rPr lang="nl-NL" sz="1800" b="1" dirty="0"/>
              <a:t>Waardigheid in gedrag</a:t>
            </a:r>
          </a:p>
          <a:p>
            <a:pPr>
              <a:lnSpc>
                <a:spcPct val="120000"/>
              </a:lnSpc>
              <a:spcBef>
                <a:spcPts val="0"/>
              </a:spcBef>
            </a:pPr>
            <a:r>
              <a:rPr lang="nl-NL" sz="1800" b="1" dirty="0"/>
              <a:t>Waarheidsgetrouwheid in de boodschap</a:t>
            </a:r>
          </a:p>
          <a:p>
            <a:pPr marL="0" indent="0">
              <a:lnSpc>
                <a:spcPct val="120000"/>
              </a:lnSpc>
              <a:spcBef>
                <a:spcPts val="0"/>
              </a:spcBef>
              <a:buNone/>
            </a:pPr>
            <a:r>
              <a:rPr lang="nl-NL" sz="1800" dirty="0"/>
              <a:t>Eerlijk zijn in het overbrengen van informatie is het kernprincipe.</a:t>
            </a:r>
          </a:p>
          <a:p>
            <a:pPr marL="0" indent="0">
              <a:lnSpc>
                <a:spcPct val="120000"/>
              </a:lnSpc>
              <a:spcBef>
                <a:spcPts val="0"/>
              </a:spcBef>
              <a:buNone/>
            </a:pPr>
            <a:r>
              <a:rPr lang="nl-NL" sz="1800" dirty="0"/>
              <a:t>Tegenwoordig moeten we voorzichtig zijn met de bron van informatie, zelfs als we in het openbaar spreken. Sprekers gebruiken vaak overdrijving, weglating of verdraaiing van informatie om hun punt overtuigender te maken. Het is belangrijk om, indien mogelijk, de spreker vragen te stellen of direct te informeren naar de bron van zijn of haar bewering. De vaardigheden om kritisch te reflecteren en navraag te doen moeten ontwikkeld worden bij opvoeders en via hen bij jongeren en studenten.</a:t>
            </a:r>
            <a:endParaRPr lang="en-GB"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81001"/>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ošatenie, vnútri, osoba, žena&#10;&#10;Automaticky generovaný popis">
            <a:extLst>
              <a:ext uri="{FF2B5EF4-FFF2-40B4-BE49-F238E27FC236}">
                <a16:creationId xmlns:a16="http://schemas.microsoft.com/office/drawing/2014/main" id="{97A25417-7476-01C2-09AD-408EDA02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9066" y="1709588"/>
            <a:ext cx="3742934" cy="2497239"/>
          </a:xfrm>
          <a:prstGeom prst="rect">
            <a:avLst/>
          </a:prstGeom>
        </p:spPr>
      </p:pic>
    </p:spTree>
    <p:extLst>
      <p:ext uri="{BB962C8B-B14F-4D97-AF65-F5344CB8AC3E}">
        <p14:creationId xmlns:p14="http://schemas.microsoft.com/office/powerpoint/2010/main" val="64319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err="1">
                <a:ea typeface="Adobe Gothic Std B"/>
              </a:rPr>
              <a:t>Referenties</a:t>
            </a:r>
            <a:r>
              <a:rPr lang="en-GB" sz="2400" dirty="0">
                <a:ea typeface="Adobe Gothic Std B"/>
              </a:rPr>
              <a:t> </a:t>
            </a:r>
            <a:r>
              <a:rPr lang="en-GB" sz="2400" dirty="0" err="1">
                <a:ea typeface="Adobe Gothic Std B"/>
              </a:rPr>
              <a:t>en</a:t>
            </a:r>
            <a:r>
              <a:rPr lang="en-GB" sz="2400" dirty="0">
                <a:ea typeface="Adobe Gothic Std B"/>
              </a:rPr>
              <a:t> </a:t>
            </a:r>
            <a:r>
              <a:rPr lang="en-GB" sz="2400" dirty="0" err="1">
                <a:ea typeface="Adobe Gothic Std B"/>
              </a:rPr>
              <a:t>verdere</a:t>
            </a:r>
            <a:r>
              <a:rPr lang="en-GB" sz="2400" dirty="0">
                <a:ea typeface="Adobe Gothic Std B"/>
              </a:rPr>
              <a:t> </a:t>
            </a:r>
            <a:r>
              <a:rPr lang="en-GB" sz="2400" dirty="0" err="1">
                <a:ea typeface="Adobe Gothic Std B"/>
              </a:rPr>
              <a:t>lectuur</a:t>
            </a:r>
            <a:endParaRPr lang="en-GB" sz="2400"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70000" lnSpcReduction="20000"/>
          </a:bodyPr>
          <a:lstStyle/>
          <a:p>
            <a:r>
              <a:rPr lang="en-GB" sz="1800" dirty="0"/>
              <a:t>Belief. (2023) Merriam-Webster Dictionary. Retrieved from: https://www.merriam-webster.com/dictionary/belief</a:t>
            </a:r>
          </a:p>
          <a:p>
            <a:r>
              <a:rPr lang="en-GB" sz="1800" dirty="0"/>
              <a:t>CFI Team. (2020) Ethical Dilemma. Retrieved from: </a:t>
            </a:r>
            <a:r>
              <a:rPr lang="en-GB" sz="1800" dirty="0">
                <a:hlinkClick r:id="rId3"/>
              </a:rPr>
              <a:t>https://corporatefinanceinstitute.com/resources/esg/ethical-dilemma/</a:t>
            </a:r>
            <a:r>
              <a:rPr lang="en-GB" sz="1800" dirty="0"/>
              <a:t> </a:t>
            </a:r>
          </a:p>
          <a:p>
            <a:r>
              <a:rPr lang="en-GB" sz="1800" dirty="0"/>
              <a:t>Ethical practice and the role of people professionals. (2022) Retrieved from: </a:t>
            </a:r>
            <a:r>
              <a:rPr lang="en-GB" sz="1800" dirty="0">
                <a:hlinkClick r:id="rId4"/>
              </a:rPr>
              <a:t>https://www.cipd.org/uk/knowledge/factsheets/ethics-role-hr-factsheet/#the-role-of-people-professionals-</a:t>
            </a:r>
            <a:endParaRPr lang="en-GB" sz="1800" dirty="0"/>
          </a:p>
          <a:p>
            <a:r>
              <a:rPr lang="en-GB" sz="1800" dirty="0"/>
              <a:t>European Parliament, Directorate General for Internal Policy: Research for CULT–Committee. Why Cultural Work with Refugees (2017). Retrieved from: </a:t>
            </a:r>
            <a:r>
              <a:rPr lang="en-GB" sz="1800" dirty="0">
                <a:hlinkClick r:id="rId5"/>
              </a:rPr>
              <a:t>http://www.europarl.europa.eu/RegData/etudes/IDAN/2017/602004/IPOL_IDA(2017)602004_EN.pdf</a:t>
            </a:r>
            <a:endParaRPr lang="en-GB" sz="1800" dirty="0"/>
          </a:p>
          <a:p>
            <a:r>
              <a:rPr lang="en-GB" sz="1800" dirty="0"/>
              <a:t>Harris, </a:t>
            </a:r>
            <a:r>
              <a:rPr lang="en-GB" sz="1800" dirty="0" err="1"/>
              <a:t>Ema</a:t>
            </a:r>
            <a:r>
              <a:rPr lang="en-GB" sz="1800" dirty="0"/>
              <a:t>. (2021) The Importance of Ethics in Professional Development. Retrieved from: </a:t>
            </a:r>
            <a:r>
              <a:rPr lang="en-GB" sz="1800" dirty="0">
                <a:hlinkClick r:id="rId6"/>
              </a:rPr>
              <a:t>https://www.careeraddict.com/ethics-professional-growth-career-development</a:t>
            </a:r>
            <a:r>
              <a:rPr lang="en-GB" sz="1800" dirty="0"/>
              <a:t> </a:t>
            </a:r>
          </a:p>
          <a:p>
            <a:r>
              <a:rPr lang="en-GB" sz="1800" dirty="0" err="1"/>
              <a:t>Kristenson</a:t>
            </a:r>
            <a:r>
              <a:rPr lang="en-GB" sz="1800" dirty="0"/>
              <a:t>, Sarah. (2022) 15 Ethical Dilemma Examples You See in Real-World. Retrieved from: </a:t>
            </a:r>
            <a:r>
              <a:rPr lang="en-GB" sz="1800" dirty="0">
                <a:hlinkClick r:id="rId7"/>
              </a:rPr>
              <a:t>https://www.happierhuman.com/ethical-dilemma-examples/</a:t>
            </a:r>
            <a:r>
              <a:rPr lang="en-GB" sz="1800" dirty="0"/>
              <a:t> </a:t>
            </a:r>
          </a:p>
          <a:p>
            <a:r>
              <a:rPr lang="en-GB" sz="1800" dirty="0"/>
              <a:t>Personal beliefs, values, attitudes and behaviour. (2023) Ministry Of Business, Innovation and Employment. Retrieved from: </a:t>
            </a:r>
            <a:r>
              <a:rPr lang="en-GB" sz="1800" dirty="0">
                <a:hlinkClick r:id="rId8"/>
              </a:rPr>
              <a:t>https://www.iaa.govt.nz/for-advisers/adviser-tools/ethics-toolkit/personal-beliefs-values-attitudes-and-behaviour/</a:t>
            </a:r>
            <a:r>
              <a:rPr lang="en-GB" sz="1800" dirty="0"/>
              <a:t>  </a:t>
            </a:r>
          </a:p>
          <a:p>
            <a:r>
              <a:rPr lang="sk-SK" sz="1800" dirty="0" err="1"/>
              <a:t>Spector</a:t>
            </a:r>
            <a:r>
              <a:rPr lang="sk-SK" sz="1800" dirty="0"/>
              <a:t>, </a:t>
            </a:r>
            <a:r>
              <a:rPr lang="sk-SK" sz="1800" dirty="0" err="1"/>
              <a:t>Nicole</a:t>
            </a:r>
            <a:r>
              <a:rPr lang="sk-SK" sz="1800" dirty="0"/>
              <a:t>. (2019) </a:t>
            </a:r>
            <a:r>
              <a:rPr lang="sk-SK" sz="1800" dirty="0" err="1"/>
              <a:t>What</a:t>
            </a:r>
            <a:r>
              <a:rPr lang="sk-SK" sz="1800" dirty="0"/>
              <a:t> </a:t>
            </a:r>
            <a:r>
              <a:rPr lang="sk-SK" sz="1800" dirty="0" err="1"/>
              <a:t>is</a:t>
            </a:r>
            <a:r>
              <a:rPr lang="sk-SK" sz="1800" dirty="0"/>
              <a:t> </a:t>
            </a:r>
            <a:r>
              <a:rPr lang="sk-SK" sz="1800" dirty="0" err="1"/>
              <a:t>self-awareness</a:t>
            </a:r>
            <a:r>
              <a:rPr lang="sk-SK" sz="1800" dirty="0"/>
              <a:t>? And </a:t>
            </a:r>
            <a:r>
              <a:rPr lang="sk-SK" sz="1800" dirty="0" err="1"/>
              <a:t>how</a:t>
            </a:r>
            <a:r>
              <a:rPr lang="sk-SK" sz="1800" dirty="0"/>
              <a:t> </a:t>
            </a:r>
            <a:r>
              <a:rPr lang="sk-SK" sz="1800" dirty="0" err="1"/>
              <a:t>can</a:t>
            </a:r>
            <a:r>
              <a:rPr lang="sk-SK" sz="1800" dirty="0"/>
              <a:t> </a:t>
            </a:r>
            <a:r>
              <a:rPr lang="sk-SK" sz="1800" dirty="0" err="1"/>
              <a:t>you</a:t>
            </a:r>
            <a:r>
              <a:rPr lang="sk-SK" sz="1800" dirty="0"/>
              <a:t> </a:t>
            </a:r>
            <a:r>
              <a:rPr lang="sk-SK" sz="1800" dirty="0" err="1"/>
              <a:t>cultivate</a:t>
            </a:r>
            <a:r>
              <a:rPr lang="sk-SK" sz="1800" dirty="0"/>
              <a:t> </a:t>
            </a:r>
            <a:r>
              <a:rPr lang="sk-SK" sz="1800" dirty="0" err="1"/>
              <a:t>it</a:t>
            </a:r>
            <a:r>
              <a:rPr lang="sk-SK" sz="1800" dirty="0"/>
              <a:t>? </a:t>
            </a:r>
            <a:r>
              <a:rPr lang="sk-SK" sz="1800" dirty="0" err="1"/>
              <a:t>Retrieved</a:t>
            </a:r>
            <a:r>
              <a:rPr lang="sk-SK" sz="1800" dirty="0"/>
              <a:t> </a:t>
            </a:r>
            <a:r>
              <a:rPr lang="sk-SK" sz="1800" dirty="0" err="1"/>
              <a:t>from</a:t>
            </a:r>
            <a:r>
              <a:rPr lang="sk-SK" sz="1800" dirty="0"/>
              <a:t>: </a:t>
            </a:r>
            <a:r>
              <a:rPr lang="sk-SK" sz="1800" dirty="0">
                <a:hlinkClick r:id="rId9"/>
              </a:rPr>
              <a:t>https://www.nbcnews.com/better/lifestyle/what-self-awareness-how-can-you-cultivate-it-ncna1067721</a:t>
            </a:r>
            <a:r>
              <a:rPr lang="sk-SK" sz="1800" dirty="0"/>
              <a:t> </a:t>
            </a:r>
          </a:p>
          <a:p>
            <a:r>
              <a:rPr lang="sk-SK" sz="1800" dirty="0" err="1"/>
              <a:t>Pecníková</a:t>
            </a:r>
            <a:r>
              <a:rPr lang="sk-SK" sz="1800" dirty="0"/>
              <a:t>, Jana. (2020) Úvod do štúdia kultúr(y). Dali-BB, Banská </a:t>
            </a:r>
            <a:r>
              <a:rPr lang="sk-SK" sz="1800" dirty="0" err="1"/>
              <a:t>Bytrica</a:t>
            </a:r>
            <a:r>
              <a:rPr lang="sk-SK" sz="1800" dirty="0"/>
              <a:t>, 2020. </a:t>
            </a:r>
            <a:r>
              <a:rPr lang="sk-SK" sz="1800" dirty="0" err="1"/>
              <a:t>Retrieved</a:t>
            </a:r>
            <a:r>
              <a:rPr lang="sk-SK" sz="1800" dirty="0"/>
              <a:t> </a:t>
            </a:r>
            <a:r>
              <a:rPr lang="sk-SK" sz="1800" dirty="0" err="1"/>
              <a:t>from</a:t>
            </a:r>
            <a:r>
              <a:rPr lang="sk-SK" sz="1800" dirty="0"/>
              <a:t>: </a:t>
            </a:r>
            <a:r>
              <a:rPr lang="sk-SK" sz="1800" dirty="0">
                <a:hlinkClick r:id="rId10"/>
              </a:rPr>
              <a:t>https://www.ff.umb.sk/app/cmsSiteAttachment.php?ID=7742</a:t>
            </a:r>
            <a:r>
              <a:rPr lang="sk-SK" sz="1800" dirty="0"/>
              <a:t> </a:t>
            </a:r>
          </a:p>
          <a:p>
            <a:r>
              <a:rPr lang="en-GB" sz="1800" dirty="0"/>
              <a:t>The Importance of Ethics in the Workplace: 6 Significant Benefits. (2022) Indeed Editorial Team. Retrieved from: </a:t>
            </a:r>
            <a:r>
              <a:rPr lang="en-GB" sz="1800" dirty="0">
                <a:hlinkClick r:id="rId11"/>
              </a:rPr>
              <a:t>https://www.indeed.com/career-advice/career-development/why-ethics-is-important-in-the-workplace</a:t>
            </a:r>
            <a:r>
              <a:rPr lang="en-GB" sz="1800" dirty="0"/>
              <a:t> </a:t>
            </a:r>
          </a:p>
          <a:p>
            <a:r>
              <a:rPr lang="en-GB" sz="1800" dirty="0"/>
              <a:t>What Are Business Ethics? Definition, Types and Examples. (2023) Retrieved from: </a:t>
            </a:r>
            <a:r>
              <a:rPr lang="en-GB" sz="1800" dirty="0">
                <a:hlinkClick r:id="rId12"/>
              </a:rPr>
              <a:t>https://www.indeed.com/career-advice/career-development/business-ethics</a:t>
            </a:r>
            <a:r>
              <a:rPr lang="en-GB" sz="1800" dirty="0"/>
              <a:t> </a:t>
            </a:r>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err="1">
                <a:ea typeface="Adobe Gothic Std B"/>
              </a:rPr>
              <a:t>Referenties</a:t>
            </a:r>
            <a:r>
              <a:rPr lang="en-GB" sz="2400" dirty="0">
                <a:ea typeface="Adobe Gothic Std B"/>
              </a:rPr>
              <a:t> </a:t>
            </a:r>
            <a:r>
              <a:rPr lang="en-GB" sz="2400" dirty="0" err="1">
                <a:ea typeface="Adobe Gothic Std B"/>
              </a:rPr>
              <a:t>en</a:t>
            </a:r>
            <a:r>
              <a:rPr lang="en-GB" sz="2400" dirty="0">
                <a:ea typeface="Adobe Gothic Std B"/>
              </a:rPr>
              <a:t> </a:t>
            </a:r>
            <a:r>
              <a:rPr lang="en-GB" sz="2400" dirty="0" err="1">
                <a:ea typeface="Adobe Gothic Std B"/>
              </a:rPr>
              <a:t>verdere</a:t>
            </a:r>
            <a:r>
              <a:rPr lang="en-GB" sz="2400" dirty="0">
                <a:ea typeface="Adobe Gothic Std B"/>
              </a:rPr>
              <a:t> </a:t>
            </a:r>
            <a:r>
              <a:rPr lang="en-GB" sz="2400" dirty="0" err="1">
                <a:ea typeface="Adobe Gothic Std B"/>
              </a:rPr>
              <a:t>lectuur</a:t>
            </a:r>
            <a:endParaRPr lang="en-GB" sz="2400"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sk-SK" sz="1800" dirty="0" err="1"/>
              <a:t>Chen</a:t>
            </a:r>
            <a:r>
              <a:rPr lang="sk-SK" sz="1800" dirty="0"/>
              <a:t>, </a:t>
            </a:r>
            <a:r>
              <a:rPr lang="sk-SK" sz="1800" dirty="0" err="1"/>
              <a:t>Claire</a:t>
            </a:r>
            <a:r>
              <a:rPr lang="sk-SK" sz="1800" dirty="0"/>
              <a:t>. (2023). </a:t>
            </a:r>
            <a:r>
              <a:rPr lang="en-US" sz="1800" dirty="0"/>
              <a:t>AI Will Transform Teaching and Learning. Let’s Get it Right.</a:t>
            </a:r>
            <a:r>
              <a:rPr lang="sk-SK" sz="1800" dirty="0"/>
              <a:t> HAI </a:t>
            </a:r>
            <a:r>
              <a:rPr lang="sk-SK" sz="1800" dirty="0" err="1"/>
              <a:t>Standford</a:t>
            </a:r>
            <a:r>
              <a:rPr lang="sk-SK" sz="1800" dirty="0"/>
              <a:t> </a:t>
            </a:r>
            <a:r>
              <a:rPr lang="sk-SK" sz="1800" dirty="0" err="1"/>
              <a:t>University</a:t>
            </a:r>
            <a:r>
              <a:rPr lang="sk-SK" sz="1800" dirty="0"/>
              <a:t>. </a:t>
            </a:r>
            <a:r>
              <a:rPr lang="sk-SK" sz="1800" dirty="0" err="1"/>
              <a:t>Retrieved</a:t>
            </a:r>
            <a:r>
              <a:rPr lang="sk-SK" sz="1800" dirty="0"/>
              <a:t> </a:t>
            </a:r>
            <a:r>
              <a:rPr lang="sk-SK" sz="1800" dirty="0" err="1"/>
              <a:t>from</a:t>
            </a:r>
            <a:r>
              <a:rPr lang="sk-SK" sz="1800" dirty="0"/>
              <a:t>: </a:t>
            </a:r>
            <a:r>
              <a:rPr lang="sk-SK" sz="1800" dirty="0">
                <a:hlinkClick r:id="rId3"/>
              </a:rPr>
              <a:t>https://hai.stanford.edu/news/ai-will-transform-teaching-and-learning-lets-get-it-right</a:t>
            </a:r>
            <a:r>
              <a:rPr lang="sk-SK" sz="1800" dirty="0"/>
              <a:t> </a:t>
            </a:r>
          </a:p>
          <a:p>
            <a:r>
              <a:rPr lang="en-US" sz="1800" dirty="0"/>
              <a:t>The Principles of Artificial Intelligence Ethics for the Intelligence Community</a:t>
            </a:r>
            <a:r>
              <a:rPr lang="sk-SK" sz="1800" dirty="0"/>
              <a:t>. </a:t>
            </a:r>
            <a:r>
              <a:rPr lang="sk-SK" sz="1800" dirty="0" err="1"/>
              <a:t>Retrieved</a:t>
            </a:r>
            <a:r>
              <a:rPr lang="sk-SK" sz="1800" dirty="0"/>
              <a:t> </a:t>
            </a:r>
            <a:r>
              <a:rPr lang="sk-SK" sz="1800" dirty="0" err="1"/>
              <a:t>from</a:t>
            </a:r>
            <a:r>
              <a:rPr lang="sk-SK" sz="1800" dirty="0"/>
              <a:t>:  </a:t>
            </a:r>
            <a:r>
              <a:rPr lang="sk-SK" sz="1800" dirty="0">
                <a:hlinkClick r:id="rId4"/>
              </a:rPr>
              <a:t>https://www.intelligence.gov/principles-of-artificial-intelligence-ethics-for-the-intelligence-community</a:t>
            </a:r>
            <a:r>
              <a:rPr lang="sk-SK" sz="1800" dirty="0"/>
              <a:t> </a:t>
            </a:r>
            <a:endParaRPr lang="en-GB" sz="1800" dirty="0"/>
          </a:p>
          <a:p>
            <a:r>
              <a:rPr lang="sk-SK" sz="1800" dirty="0" err="1"/>
              <a:t>Blackman</a:t>
            </a:r>
            <a:r>
              <a:rPr lang="sk-SK" sz="1800" dirty="0"/>
              <a:t>, </a:t>
            </a:r>
            <a:r>
              <a:rPr lang="sk-SK" sz="1800" dirty="0" err="1"/>
              <a:t>Reid</a:t>
            </a:r>
            <a:r>
              <a:rPr lang="sk-SK" sz="1800" dirty="0"/>
              <a:t>. (2020). </a:t>
            </a:r>
            <a:r>
              <a:rPr lang="en-US" sz="1800" dirty="0"/>
              <a:t>A Practical Guide to Building Ethical AI</a:t>
            </a:r>
            <a:r>
              <a:rPr lang="sk-SK" sz="1800" dirty="0"/>
              <a:t>. </a:t>
            </a:r>
            <a:r>
              <a:rPr lang="sk-SK" sz="1800" dirty="0" err="1"/>
              <a:t>Harvard</a:t>
            </a:r>
            <a:r>
              <a:rPr lang="sk-SK" sz="1800" dirty="0"/>
              <a:t> Business </a:t>
            </a:r>
            <a:r>
              <a:rPr lang="sk-SK" sz="1800" dirty="0" err="1"/>
              <a:t>Review</a:t>
            </a:r>
            <a:r>
              <a:rPr lang="sk-SK" sz="1800" dirty="0"/>
              <a:t>. </a:t>
            </a:r>
            <a:r>
              <a:rPr lang="sk-SK" sz="1800" dirty="0" err="1"/>
              <a:t>Retrieved</a:t>
            </a:r>
            <a:r>
              <a:rPr lang="sk-SK" sz="1800" dirty="0"/>
              <a:t> </a:t>
            </a:r>
            <a:r>
              <a:rPr lang="sk-SK" sz="1800" dirty="0" err="1"/>
              <a:t>from</a:t>
            </a:r>
            <a:r>
              <a:rPr lang="sk-SK" sz="1800" dirty="0"/>
              <a:t>: </a:t>
            </a:r>
            <a:r>
              <a:rPr lang="en-GB" sz="1800" dirty="0">
                <a:hlinkClick r:id="rId5"/>
              </a:rPr>
              <a:t>https://hbr.org/2020/10/a-practical-guide-to-building-ethical-ai</a:t>
            </a:r>
            <a:r>
              <a:rPr lang="sk-SK" sz="1800" dirty="0"/>
              <a:t> </a:t>
            </a:r>
            <a:endParaRPr lang="en-GB" sz="1800" dirty="0"/>
          </a:p>
          <a:p>
            <a:r>
              <a:rPr lang="en-US" sz="1800" dirty="0"/>
              <a:t>Being an Ethical Speaker: Guidelines &amp; Issues</a:t>
            </a:r>
            <a:r>
              <a:rPr lang="sk-SK" sz="1800" dirty="0"/>
              <a:t>. © copyright 2003-2023 Study.com. </a:t>
            </a:r>
            <a:r>
              <a:rPr lang="sk-SK" sz="1800" dirty="0" err="1"/>
              <a:t>Retrieved</a:t>
            </a:r>
            <a:r>
              <a:rPr lang="sk-SK" sz="1800" dirty="0"/>
              <a:t> </a:t>
            </a:r>
            <a:r>
              <a:rPr lang="sk-SK" sz="1800" dirty="0" err="1"/>
              <a:t>from</a:t>
            </a:r>
            <a:r>
              <a:rPr lang="sk-SK" sz="1800" dirty="0"/>
              <a:t>: </a:t>
            </a:r>
            <a:r>
              <a:rPr lang="sk-SK" sz="1800" dirty="0">
                <a:hlinkClick r:id="rId6"/>
              </a:rPr>
              <a:t>https://study.com/academy/lesson/being-an-ethical-speaker.html</a:t>
            </a:r>
            <a:r>
              <a:rPr lang="sk-SK" sz="1800" dirty="0"/>
              <a:t> </a:t>
            </a:r>
          </a:p>
          <a:p>
            <a:r>
              <a:rPr lang="en-US" sz="1800" dirty="0"/>
              <a:t>Artificial Intelligence: examples of ethical dilemmas</a:t>
            </a:r>
            <a:r>
              <a:rPr lang="sk-SK" sz="1800" dirty="0"/>
              <a:t> (2023) UNESCO. </a:t>
            </a:r>
            <a:r>
              <a:rPr lang="sk-SK" sz="1800" dirty="0" err="1"/>
              <a:t>Retrieved</a:t>
            </a:r>
            <a:r>
              <a:rPr lang="sk-SK" sz="1800" dirty="0"/>
              <a:t> </a:t>
            </a:r>
            <a:r>
              <a:rPr lang="sk-SK" sz="1800" dirty="0" err="1"/>
              <a:t>from</a:t>
            </a:r>
            <a:r>
              <a:rPr lang="sk-SK" sz="1800" dirty="0"/>
              <a:t>: </a:t>
            </a:r>
            <a:r>
              <a:rPr lang="en-US" sz="1800" dirty="0">
                <a:hlinkClick r:id="rId7"/>
              </a:rPr>
              <a:t>https://www.unesco.org/en/artificial-intelligence/recommendation-ethics/cases</a:t>
            </a:r>
            <a:endParaRPr lang="sk-SK" sz="1800" dirty="0"/>
          </a:p>
          <a:p>
            <a:r>
              <a:rPr lang="sk-SK" sz="1800" dirty="0" err="1"/>
              <a:t>Ethics</a:t>
            </a:r>
            <a:r>
              <a:rPr lang="sk-SK" sz="1800" dirty="0"/>
              <a:t> in </a:t>
            </a:r>
            <a:r>
              <a:rPr lang="sk-SK" sz="1800" dirty="0" err="1"/>
              <a:t>public</a:t>
            </a:r>
            <a:r>
              <a:rPr lang="sk-SK" sz="1800" dirty="0"/>
              <a:t> </a:t>
            </a:r>
            <a:r>
              <a:rPr lang="sk-SK" sz="1800" dirty="0" err="1"/>
              <a:t>speaking</a:t>
            </a:r>
            <a:r>
              <a:rPr lang="sk-SK" sz="1800" dirty="0"/>
              <a:t>. </a:t>
            </a:r>
            <a:r>
              <a:rPr lang="sk-SK" sz="1800" dirty="0" err="1"/>
              <a:t>Retrieved</a:t>
            </a:r>
            <a:r>
              <a:rPr lang="sk-SK" sz="1800" dirty="0"/>
              <a:t> </a:t>
            </a:r>
            <a:r>
              <a:rPr lang="sk-SK" sz="1800" dirty="0" err="1"/>
              <a:t>from</a:t>
            </a:r>
            <a:r>
              <a:rPr lang="sk-SK" sz="1800" dirty="0"/>
              <a:t>: </a:t>
            </a:r>
            <a:r>
              <a:rPr lang="sk-SK" sz="1800" dirty="0">
                <a:hlinkClick r:id="rId8"/>
              </a:rPr>
              <a:t>https://open.lib.umn.edu/publicspeaking/chapter/2-2-ethics-in-public-speaking/</a:t>
            </a:r>
            <a:r>
              <a:rPr lang="sk-SK" sz="1800" dirty="0"/>
              <a:t> </a:t>
            </a:r>
            <a:endParaRPr lang="en-US" sz="1800" dirty="0"/>
          </a:p>
          <a:p>
            <a:endParaRPr lang="en-GB" sz="1800" dirty="0"/>
          </a:p>
          <a:p>
            <a:endParaRPr lang="en-GB" sz="1800" dirty="0"/>
          </a:p>
        </p:txBody>
      </p:sp>
    </p:spTree>
    <p:extLst>
      <p:ext uri="{BB962C8B-B14F-4D97-AF65-F5344CB8AC3E}">
        <p14:creationId xmlns:p14="http://schemas.microsoft.com/office/powerpoint/2010/main" val="24333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Light" panose="020F0302020204030204"/>
                <a:ea typeface="+mn-ea"/>
                <a:cs typeface="+mn-cs"/>
              </a:rPr>
              <a:t>Gefeliciteerd</a:t>
            </a: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mn-cs"/>
              </a:rPr>
              <a:t>!</a:t>
            </a:r>
            <a: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t/>
            </a:r>
            <a:br>
              <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U </a:t>
            </a:r>
            <a:r>
              <a:rPr kumimoji="0" lang="en-US" sz="1800" b="1" i="0" u="none" strike="noStrike" kern="1200" cap="none" spc="0" normalizeH="0" baseline="0" noProof="0" dirty="0" err="1">
                <a:ln>
                  <a:noFill/>
                </a:ln>
                <a:solidFill>
                  <a:prstClr val="white"/>
                </a:solidFill>
                <a:effectLst/>
                <a:uLnTx/>
                <a:uFillTx/>
                <a:latin typeface="Calibri Light" panose="020F0302020204030204"/>
                <a:ea typeface="+mn-ea"/>
                <a:cs typeface="+mn-cs"/>
              </a:rPr>
              <a:t>hebt</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1800" b="1" i="0" u="none" strike="noStrike" kern="1200" cap="none" spc="0" normalizeH="0" baseline="0" noProof="0" dirty="0" err="1">
                <a:ln>
                  <a:noFill/>
                </a:ln>
                <a:solidFill>
                  <a:prstClr val="white"/>
                </a:solidFill>
                <a:effectLst/>
                <a:uLnTx/>
                <a:uFillTx/>
                <a:latin typeface="Calibri Light" panose="020F0302020204030204"/>
                <a:ea typeface="+mn-ea"/>
                <a:cs typeface="+mn-cs"/>
              </a:rPr>
              <a:t>dit</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1800" b="1" i="0" u="none" strike="noStrike" kern="1200" cap="none" spc="0" normalizeH="0" baseline="0" noProof="0" dirty="0" err="1">
                <a:ln>
                  <a:noFill/>
                </a:ln>
                <a:solidFill>
                  <a:prstClr val="white"/>
                </a:solidFill>
                <a:effectLst/>
                <a:uLnTx/>
                <a:uFillTx/>
                <a:latin typeface="Calibri Light" panose="020F0302020204030204"/>
                <a:ea typeface="+mn-ea"/>
                <a:cs typeface="+mn-cs"/>
              </a:rPr>
              <a:t>deel</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1800" b="1" i="0" u="none" strike="noStrike" kern="1200" cap="none" spc="0" normalizeH="0" baseline="0" noProof="0" dirty="0" err="1">
                <a:ln>
                  <a:noFill/>
                </a:ln>
                <a:solidFill>
                  <a:prstClr val="white"/>
                </a:solidFill>
                <a:effectLst/>
                <a:uLnTx/>
                <a:uFillTx/>
                <a:latin typeface="Calibri Light" panose="020F0302020204030204"/>
                <a:ea typeface="+mn-ea"/>
                <a:cs typeface="+mn-cs"/>
              </a:rPr>
              <a:t>voltooid</a:t>
            </a:r>
            <a:endParaRPr kumimoji="0" lang="en-US" sz="2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774021" y="6258631"/>
            <a:ext cx="7808485" cy="632422"/>
          </a:xfrm>
          <a:prstGeom prst="rect">
            <a:avLst/>
          </a:prstGeom>
        </p:spPr>
        <p:txBody>
          <a:bodyPr vert="horz" lIns="91440" tIns="45720" rIns="91440" bIns="45720" rtlCol="0" anchor="ctr">
            <a:normAutofit/>
          </a:bodyPr>
          <a:lstStyle/>
          <a:p>
            <a:pPr algn="l" rtl="0" fontAlgn="base"/>
            <a:r>
              <a:rPr lang="nl-NL" sz="11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100" i="0" dirty="0">
                <a:solidFill>
                  <a:srgbClr val="808080"/>
                </a:solidFill>
                <a:effectLst/>
                <a:latin typeface="Calibri Light" panose="020F0302020204030204" pitchFamily="34" charset="0"/>
              </a:rPr>
              <a:t>​</a:t>
            </a:r>
            <a:endParaRPr lang="nl-NL" sz="800" i="0" dirty="0">
              <a:effectLs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Modules</a:t>
            </a:r>
            <a:endParaRPr lang="el-GR" sz="5400" dirty="0"/>
          </a:p>
        </p:txBody>
      </p:sp>
      <p:graphicFrame>
        <p:nvGraphicFramePr>
          <p:cNvPr id="10"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427973509"/>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2994636984"/>
              </p:ext>
            </p:extLst>
          </p:nvPr>
        </p:nvGraphicFramePr>
        <p:xfrm>
          <a:off x="6325308" y="1712259"/>
          <a:ext cx="4961817" cy="45809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t>Doelstellingen</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70032" y="2675374"/>
            <a:ext cx="7872768" cy="3101691"/>
          </a:xfrm>
        </p:spPr>
        <p:txBody>
          <a:bodyPr>
            <a:normAutofit lnSpcReduction="10000"/>
          </a:bodyPr>
          <a:lstStyle/>
          <a:p>
            <a:pPr>
              <a:buClr>
                <a:srgbClr val="95C11F"/>
              </a:buClr>
              <a:buFont typeface="Wingdings" panose="05000000000000000000" pitchFamily="2" charset="2"/>
              <a:buChar char="ü"/>
            </a:pPr>
            <a:r>
              <a:rPr lang="nl-NL" dirty="0"/>
              <a:t>Meer informatie geven over ethiek en het verband met overtuigingen, waarden, houdingen en cultureel bepaalde morele principes.</a:t>
            </a:r>
          </a:p>
          <a:p>
            <a:pPr>
              <a:buClr>
                <a:srgbClr val="95C11F"/>
              </a:buClr>
              <a:buFont typeface="Wingdings" panose="05000000000000000000" pitchFamily="2" charset="2"/>
              <a:buChar char="ü"/>
            </a:pPr>
            <a:r>
              <a:rPr lang="nl-NL" dirty="0"/>
              <a:t>Uitleggen hoe je omgaat met ethische dilemma’s.</a:t>
            </a:r>
          </a:p>
          <a:p>
            <a:pPr>
              <a:buClr>
                <a:srgbClr val="95C11F"/>
              </a:buClr>
              <a:buFont typeface="Wingdings" panose="05000000000000000000" pitchFamily="2" charset="2"/>
              <a:buChar char="ü"/>
            </a:pPr>
            <a:r>
              <a:rPr lang="nl-NL" dirty="0"/>
              <a:t>Beschrijven wat beroepsethiek is. </a:t>
            </a:r>
          </a:p>
          <a:p>
            <a:pPr>
              <a:buClr>
                <a:srgbClr val="95C11F"/>
              </a:buClr>
              <a:buFont typeface="Wingdings" panose="05000000000000000000" pitchFamily="2" charset="2"/>
              <a:buChar char="ü"/>
            </a:pPr>
            <a:r>
              <a:rPr lang="nl-NL" dirty="0"/>
              <a:t>Leren hoe je AI ethisch kunt gebruiken zonder vooroordelen en hoe je ethiek kunt toepassen bij spreken in het openbaar of op sociale media.</a:t>
            </a:r>
            <a:endParaRPr lang="en-GB" dirty="0"/>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err="1"/>
              <a:t>Ethiek</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lnSpcReduction="10000"/>
          </a:bodyPr>
          <a:lstStyle/>
          <a:p>
            <a:pPr marL="0" indent="0">
              <a:lnSpc>
                <a:spcPct val="120000"/>
              </a:lnSpc>
              <a:buNone/>
            </a:pPr>
            <a:r>
              <a:rPr lang="nl-NL" sz="2200" b="0" i="0" dirty="0">
                <a:solidFill>
                  <a:srgbClr val="333333"/>
                </a:solidFill>
                <a:effectLst/>
              </a:rPr>
              <a:t>Telkens wanneer je jezelf afvraagt "wat moet ik doen?" of "hoe moet ik handelen?" of "is dit het juiste om te doen?" neem je een ethische beslissing.</a:t>
            </a:r>
          </a:p>
          <a:p>
            <a:pPr marL="0" indent="0">
              <a:lnSpc>
                <a:spcPct val="120000"/>
              </a:lnSpc>
              <a:buNone/>
            </a:pPr>
            <a:r>
              <a:rPr lang="nl-NL" sz="2200" b="0" i="0" dirty="0">
                <a:solidFill>
                  <a:srgbClr val="333333"/>
                </a:solidFill>
                <a:effectLst/>
              </a:rPr>
              <a:t>Ethiek betekent de verzameling morele principes die alle mensen zouden moeten bezitten, die weergeven wat juist is.</a:t>
            </a:r>
            <a:endParaRPr lang="en-GB" sz="2200" dirty="0"/>
          </a:p>
          <a:p>
            <a:pPr algn="l"/>
            <a:r>
              <a:rPr lang="nl-NL" sz="2200" b="0" i="0" dirty="0">
                <a:solidFill>
                  <a:srgbClr val="333333"/>
                </a:solidFill>
                <a:effectLst/>
              </a:rPr>
              <a:t>Persoonlijke ethiek verwijst naar de ethiek waarmee je je als persoon identificeert (overtuigingen, waarden, houdingen, cultuur), met betrekking tot mensen en situaties die je in het dagelijks leven tegenkomt.</a:t>
            </a:r>
          </a:p>
          <a:p>
            <a:pPr algn="l"/>
            <a:r>
              <a:rPr lang="nl-NL" sz="2200" b="0" i="0" dirty="0">
                <a:solidFill>
                  <a:srgbClr val="333333"/>
                </a:solidFill>
                <a:effectLst/>
              </a:rPr>
              <a:t>Beroepsethiek verwijst naar de ethiek waaraan iemand zich moet houden met betrekking tot zijn of haar interacties en relaties in het professionele leven.</a:t>
            </a:r>
            <a:endParaRPr lang="en-GB" sz="22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3" name="Obrázok 2" descr="Obrázok, na ktorom je umenie, grafika, animák, kreslený obrázok&#10;&#10;Automaticky generovaný popis">
            <a:extLst>
              <a:ext uri="{FF2B5EF4-FFF2-40B4-BE49-F238E27FC236}">
                <a16:creationId xmlns:a16="http://schemas.microsoft.com/office/drawing/2014/main" id="{9B0FCD26-1896-0F8C-DB5E-25CBCD97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343150"/>
            <a:ext cx="3619500" cy="2895600"/>
          </a:xfrm>
          <a:prstGeom prst="rect">
            <a:avLst/>
          </a:prstGeom>
        </p:spPr>
      </p:pic>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nl-NL" dirty="0"/>
              <a:t>Een mogelijke overtuiging blijft iemand bij totdat hij of zij deze als waarheid omarmt en opneemt in het eigen overtuigingssysteem.</a:t>
            </a:r>
            <a:endParaRPr lang="en-GB" dirty="0"/>
          </a:p>
          <a:p>
            <a:pPr>
              <a:lnSpc>
                <a:spcPct val="120000"/>
              </a:lnSpc>
            </a:pPr>
            <a:r>
              <a:rPr lang="nl-NL" dirty="0"/>
              <a:t>Iedereen beoordeelt en zoekt op zijn eigen manier naar solide redenen of bewijzen voor deze mogelijke overtuigingen.</a:t>
            </a:r>
          </a:p>
          <a:p>
            <a:pPr>
              <a:lnSpc>
                <a:spcPct val="120000"/>
              </a:lnSpc>
            </a:pPr>
            <a:r>
              <a:rPr lang="nl-NL" dirty="0"/>
              <a:t>Zodra iemand een overtuiging als waarheid erkent en bereid is die te verdedigen, kan gezegd worden dat die overtuiging deel uitmaakt van zijn geloofssysteem.</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marL="0" indent="0">
              <a:lnSpc>
                <a:spcPct val="120000"/>
              </a:lnSpc>
              <a:buNone/>
            </a:pPr>
            <a:r>
              <a:rPr lang="nl-NL" b="0" i="0" dirty="0">
                <a:solidFill>
                  <a:srgbClr val="333333"/>
                </a:solidFill>
                <a:effectLst/>
              </a:rPr>
              <a:t>Een overtuiging is een idee dat iemand als waar beschouwt. Geloof kan voortkomen uit verschillende bronnen, zoals:</a:t>
            </a:r>
            <a:endParaRPr lang="en-GB" dirty="0"/>
          </a:p>
          <a:p>
            <a:pPr lvl="1">
              <a:lnSpc>
                <a:spcPct val="120000"/>
              </a:lnSpc>
            </a:pPr>
            <a:r>
              <a:rPr lang="nl-NL" dirty="0"/>
              <a:t>iemands eigen observaties of experimenten;</a:t>
            </a:r>
          </a:p>
          <a:p>
            <a:pPr lvl="1">
              <a:lnSpc>
                <a:spcPct val="120000"/>
              </a:lnSpc>
            </a:pPr>
            <a:r>
              <a:rPr lang="nl-NL" dirty="0"/>
              <a:t>het overnemen van culturele en maatschappelijke normen (bijv. religie);</a:t>
            </a:r>
          </a:p>
          <a:p>
            <a:pPr lvl="1">
              <a:lnSpc>
                <a:spcPct val="120000"/>
              </a:lnSpc>
            </a:pPr>
            <a:r>
              <a:rPr lang="nl-NL" dirty="0"/>
              <a:t>wat anderen hen vertellen (bijv. onderwijs of mentorschap).</a:t>
            </a:r>
            <a:endParaRPr lang="en-GB" dirty="0"/>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D71921"/>
                </a:solidFill>
              </a:rPr>
              <a:t>klik</a:t>
            </a:r>
            <a:endParaRPr lang="en-GB" b="1" dirty="0">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err="1"/>
              <a:t>Geloof</a:t>
            </a:r>
            <a:r>
              <a:rPr lang="en-GB" dirty="0"/>
              <a:t> / </a:t>
            </a:r>
            <a:r>
              <a:rPr lang="en-GB" dirty="0" err="1"/>
              <a:t>overtuigingen</a:t>
            </a:r>
            <a:endParaRPr lang="en-GB" dirty="0"/>
          </a:p>
        </p:txBody>
      </p:sp>
      <p:sp>
        <p:nvSpPr>
          <p:cNvPr id="2" name="TextBox 1">
            <a:extLst>
              <a:ext uri="{FF2B5EF4-FFF2-40B4-BE49-F238E27FC236}">
                <a16:creationId xmlns:a16="http://schemas.microsoft.com/office/drawing/2014/main" id="{85D3F7F5-9A32-24F0-F5D0-A5F25A673897}"/>
              </a:ext>
            </a:extLst>
          </p:cNvPr>
          <p:cNvSpPr txBox="1"/>
          <p:nvPr/>
        </p:nvSpPr>
        <p:spPr>
          <a:xfrm>
            <a:off x="6393565" y="96387"/>
            <a:ext cx="5339644" cy="1354217"/>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GB" b="1" dirty="0" err="1"/>
              <a:t>Geloof</a:t>
            </a:r>
            <a:r>
              <a:rPr lang="en-GB" b="1" dirty="0"/>
              <a:t> </a:t>
            </a:r>
          </a:p>
          <a:p>
            <a:pPr>
              <a:spcBef>
                <a:spcPts val="600"/>
              </a:spcBef>
              <a:spcAft>
                <a:spcPts val="600"/>
              </a:spcAft>
            </a:pPr>
            <a:r>
              <a:rPr lang="nl-NL" dirty="0"/>
              <a:t>is een gemoedstoestand of gewoonte waarin vertrouwen wordt gesteld in bepaalde personen of dingen.</a:t>
            </a:r>
            <a:endParaRPr lang="en-US" dirty="0"/>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6107977" cy="4893408"/>
          </a:xfrm>
        </p:spPr>
        <p:txBody>
          <a:bodyPr>
            <a:normAutofit fontScale="85000" lnSpcReduction="20000"/>
          </a:bodyPr>
          <a:lstStyle/>
          <a:p>
            <a:pPr>
              <a:lnSpc>
                <a:spcPct val="120000"/>
              </a:lnSpc>
            </a:pPr>
            <a:r>
              <a:rPr lang="nl-NL" dirty="0"/>
              <a:t>Waarden zijn stabiele, langdurige overtuigingen over wat belangrijk is voor een persoon. Een waarde komt voort uit een overtuiging wanneer de persoon er meer aan toegewijd raakt en het als belangrijk beschouwt.</a:t>
            </a:r>
          </a:p>
          <a:p>
            <a:pPr>
              <a:lnSpc>
                <a:spcPct val="120000"/>
              </a:lnSpc>
            </a:pPr>
            <a:r>
              <a:rPr lang="nl-NL" dirty="0"/>
              <a:t>Iemand moet zijn waarden duidelijk kunnen uitdrukken om duidelijke, redelijke, verantwoordelijke en consistente beslissingen te kunnen nemen.</a:t>
            </a:r>
          </a:p>
          <a:p>
            <a:pPr>
              <a:lnSpc>
                <a:spcPct val="120000"/>
              </a:lnSpc>
            </a:pPr>
            <a:r>
              <a:rPr lang="nl-NL" dirty="0"/>
              <a:t>Het is mogelijk om overtuigingen onder te verdelen in verschillende soorten waarden. Deze soorten waarden zijn gerelateerd aan of hebben betrekking op</a:t>
            </a:r>
            <a:r>
              <a:rPr lang="en-GB" dirty="0"/>
              <a:t>:</a:t>
            </a:r>
          </a:p>
          <a:p>
            <a:pPr lvl="2">
              <a:lnSpc>
                <a:spcPct val="120000"/>
              </a:lnSpc>
              <a:spcBef>
                <a:spcPts val="0"/>
              </a:spcBef>
            </a:pPr>
            <a:r>
              <a:rPr lang="en-GB" dirty="0" err="1"/>
              <a:t>geluk</a:t>
            </a:r>
            <a:r>
              <a:rPr lang="en-GB" dirty="0"/>
              <a:t>,</a:t>
            </a:r>
          </a:p>
          <a:p>
            <a:pPr lvl="2">
              <a:lnSpc>
                <a:spcPct val="120000"/>
              </a:lnSpc>
              <a:spcBef>
                <a:spcPts val="0"/>
              </a:spcBef>
            </a:pPr>
            <a:r>
              <a:rPr lang="en-GB" dirty="0" err="1"/>
              <a:t>rijkdom</a:t>
            </a:r>
            <a:r>
              <a:rPr lang="en-GB" dirty="0"/>
              <a:t>,</a:t>
            </a:r>
          </a:p>
          <a:p>
            <a:pPr lvl="2">
              <a:lnSpc>
                <a:spcPct val="120000"/>
              </a:lnSpc>
              <a:spcBef>
                <a:spcPts val="0"/>
              </a:spcBef>
            </a:pPr>
            <a:r>
              <a:rPr lang="en-GB" dirty="0" err="1"/>
              <a:t>Succes</a:t>
            </a:r>
            <a:r>
              <a:rPr lang="en-GB" dirty="0"/>
              <a:t> in je </a:t>
            </a:r>
            <a:r>
              <a:rPr lang="en-GB" dirty="0" err="1"/>
              <a:t>carrière</a:t>
            </a:r>
            <a:r>
              <a:rPr lang="en-GB" dirty="0"/>
              <a:t>,</a:t>
            </a:r>
          </a:p>
          <a:p>
            <a:pPr lvl="2">
              <a:lnSpc>
                <a:spcPct val="120000"/>
              </a:lnSpc>
              <a:spcBef>
                <a:spcPts val="0"/>
              </a:spcBef>
            </a:pPr>
            <a:r>
              <a:rPr lang="en-GB" dirty="0" err="1"/>
              <a:t>familie</a:t>
            </a:r>
            <a:r>
              <a:rPr lang="en-GB" dirty="0"/>
              <a:t>.</a:t>
            </a:r>
          </a:p>
          <a:p>
            <a:pPr>
              <a:lnSpc>
                <a:spcPct val="120000"/>
              </a:lnSpc>
            </a:pPr>
            <a:endParaRPr lang="en-GB"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err="1"/>
              <a:t>Waarden</a:t>
            </a:r>
            <a:endParaRPr lang="en-GB" dirty="0"/>
          </a:p>
        </p:txBody>
      </p:sp>
      <p:pic>
        <p:nvPicPr>
          <p:cNvPr id="3" name="Obrázok 2" descr="Obrázok, na ktorom je bublina, ľudská tvár, osoba, ošatenie&#10;&#10;Automaticky generovaný popis">
            <a:extLst>
              <a:ext uri="{FF2B5EF4-FFF2-40B4-BE49-F238E27FC236}">
                <a16:creationId xmlns:a16="http://schemas.microsoft.com/office/drawing/2014/main" id="{27A15A21-B222-CE4D-69D9-76323DAC153D}"/>
              </a:ext>
            </a:extLst>
          </p:cNvPr>
          <p:cNvPicPr>
            <a:picLocks noChangeAspect="1"/>
          </p:cNvPicPr>
          <p:nvPr/>
        </p:nvPicPr>
        <p:blipFill rotWithShape="1">
          <a:blip r:embed="rId3">
            <a:extLst>
              <a:ext uri="{28A0092B-C50C-407E-A947-70E740481C1C}">
                <a14:useLocalDpi xmlns:a14="http://schemas.microsoft.com/office/drawing/2010/main" val="0"/>
              </a:ext>
            </a:extLst>
          </a:blip>
          <a:srcRect l="12468"/>
          <a:stretch/>
        </p:blipFill>
        <p:spPr>
          <a:xfrm>
            <a:off x="6976872" y="1803474"/>
            <a:ext cx="5059064" cy="3251052"/>
          </a:xfrm>
          <a:prstGeom prst="rect">
            <a:avLst/>
          </a:prstGeom>
        </p:spPr>
      </p:pic>
      <p:sp>
        <p:nvSpPr>
          <p:cNvPr id="7" name="Ορθογώνιο 1">
            <a:extLst>
              <a:ext uri="{FF2B5EF4-FFF2-40B4-BE49-F238E27FC236}">
                <a16:creationId xmlns:a16="http://schemas.microsoft.com/office/drawing/2014/main" id="{10BE73AF-D3C1-9112-6D9E-B0CE830C3C48}"/>
              </a:ext>
            </a:extLst>
          </p:cNvPr>
          <p:cNvSpPr/>
          <p:nvPr/>
        </p:nvSpPr>
        <p:spPr>
          <a:xfrm>
            <a:off x="3418652" y="6566673"/>
            <a:ext cx="8772088" cy="276999"/>
          </a:xfrm>
          <a:prstGeom prst="rect">
            <a:avLst/>
          </a:prstGeom>
        </p:spPr>
        <p:txBody>
          <a:bodyPr wrap="square">
            <a:spAutoFit/>
          </a:bodyPr>
          <a:lstStyle/>
          <a:p>
            <a:pPr algn="r"/>
            <a:r>
              <a:rPr lang="en-GB" sz="1200" dirty="0" err="1">
                <a:hlinkClick r:id="rId4"/>
              </a:rPr>
              <a:t>Bron</a:t>
            </a:r>
            <a:r>
              <a:rPr lang="en-GB" sz="1200" dirty="0"/>
              <a:t> | </a:t>
            </a:r>
            <a:r>
              <a:rPr lang="en-GB" sz="1200" dirty="0" err="1">
                <a:hlinkClick r:id="rId5"/>
              </a:rPr>
              <a:t>Pixabay</a:t>
            </a:r>
            <a:r>
              <a:rPr lang="en-GB" sz="1200" dirty="0">
                <a:hlinkClick r:id="rId5"/>
              </a:rPr>
              <a:t> license</a:t>
            </a:r>
            <a:endParaRPr lang="en-GB" sz="1200" dirty="0"/>
          </a:p>
        </p:txBody>
      </p:sp>
    </p:spTree>
    <p:extLst>
      <p:ext uri="{BB962C8B-B14F-4D97-AF65-F5344CB8AC3E}">
        <p14:creationId xmlns:p14="http://schemas.microsoft.com/office/powerpoint/2010/main" val="36945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a:bodyPr>
          <a:lstStyle/>
          <a:p>
            <a:pPr marL="0" indent="0">
              <a:lnSpc>
                <a:spcPct val="120000"/>
              </a:lnSpc>
              <a:buNone/>
            </a:pPr>
            <a:r>
              <a:rPr lang="nl-NL" dirty="0"/>
              <a:t>Gebrek aan zelfbewustzijn of kritisch inzicht, of het bestaan van </a:t>
            </a:r>
            <a:r>
              <a:rPr lang="nl-NL" b="1" dirty="0"/>
              <a:t>ambivalentie of onzekerheid in waarden</a:t>
            </a:r>
            <a:r>
              <a:rPr lang="nl-NL" dirty="0"/>
              <a:t>, kan leiden tot een minder rationele benadering van keuzes en als gevolg daarvan tot ongewenst gedrag.</a:t>
            </a:r>
          </a:p>
          <a:p>
            <a:pPr marL="0" indent="0">
              <a:lnSpc>
                <a:spcPct val="120000"/>
              </a:lnSpc>
              <a:buNone/>
            </a:pPr>
            <a:r>
              <a:rPr lang="nl-NL" dirty="0"/>
              <a:t>Het potentieel voor deze invloeden om attitudes te beïnvloeden zal groter zijn als de persoon zijn overtuigingen en waarden niet duidelijk heeft doordacht. Dit proces houdt in dat je nadenkt over de principes op basis waarvan je concurrerende waarden op elkaar kunt afstemmen of prioriteit kunt geven.</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fontScale="92500"/>
          </a:bodyPr>
          <a:lstStyle/>
          <a:p>
            <a:pPr marL="0" indent="0">
              <a:lnSpc>
                <a:spcPct val="120000"/>
              </a:lnSpc>
              <a:buNone/>
            </a:pPr>
            <a:r>
              <a:rPr lang="nl-NL" b="1" dirty="0"/>
              <a:t>Attitudes </a:t>
            </a:r>
            <a:r>
              <a:rPr lang="nl-NL" dirty="0"/>
              <a:t>zijn de mentale toestanden die beïnvloeden hoe mensen beslissen en handelen in verschillende situaties en ten opzichte van anderen. Ze worden</a:t>
            </a:r>
            <a:r>
              <a:rPr lang="nl-NL" b="1" dirty="0"/>
              <a:t> voornamelijk gevormd door de waarden en overtuigingen van mensen</a:t>
            </a:r>
            <a:r>
              <a:rPr lang="nl-NL" dirty="0"/>
              <a:t>, die hun fundamentele principes en overtuigingen zijn.</a:t>
            </a:r>
          </a:p>
          <a:p>
            <a:pPr marL="0" indent="0">
              <a:lnSpc>
                <a:spcPct val="120000"/>
              </a:lnSpc>
              <a:buNone/>
            </a:pPr>
            <a:r>
              <a:rPr lang="nl-NL" dirty="0"/>
              <a:t>Andere factoren die niet diep geworteld zijn in de geest van mensen kunnen ook hun houding beïnvloeden op het moment dat ze beslissingen nemen. Dit zijn onder andere sociale normen, conventies, groepsdruk en emotionele stress.</a:t>
            </a:r>
            <a:endParaRPr lang="en-GB" dirty="0"/>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7985064" y="133062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D71921"/>
                </a:solidFill>
              </a:rPr>
              <a:t>klik</a:t>
            </a:r>
            <a:endParaRPr lang="en-GB" b="1" dirty="0">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73739" y="885600"/>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Attitudes</a:t>
            </a:r>
          </a:p>
        </p:txBody>
      </p:sp>
      <p:sp>
        <p:nvSpPr>
          <p:cNvPr id="2" name="TextBox 1">
            <a:extLst>
              <a:ext uri="{FF2B5EF4-FFF2-40B4-BE49-F238E27FC236}">
                <a16:creationId xmlns:a16="http://schemas.microsoft.com/office/drawing/2014/main" id="{85D3F7F5-9A32-24F0-F5D0-A5F25A673897}"/>
              </a:ext>
            </a:extLst>
          </p:cNvPr>
          <p:cNvSpPr txBox="1"/>
          <p:nvPr/>
        </p:nvSpPr>
        <p:spPr>
          <a:xfrm>
            <a:off x="4061920" y="146304"/>
            <a:ext cx="3633958" cy="3077766"/>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nl-NL" b="1" dirty="0" smtClean="0"/>
              <a:t>Enkele </a:t>
            </a:r>
            <a:r>
              <a:rPr lang="nl-NL" b="1" dirty="0"/>
              <a:t>tips om je zelfbewustzijn en daarmee je houding te cultiveren</a:t>
            </a:r>
            <a:r>
              <a:rPr lang="nl-NL" dirty="0"/>
              <a:t>:</a:t>
            </a:r>
          </a:p>
          <a:p>
            <a:pPr marL="285750" indent="-285750">
              <a:spcBef>
                <a:spcPts val="600"/>
              </a:spcBef>
              <a:spcAft>
                <a:spcPts val="600"/>
              </a:spcAft>
              <a:buFont typeface="Arial" panose="020B0604020202020204" pitchFamily="34" charset="0"/>
              <a:buChar char="•"/>
            </a:pPr>
            <a:r>
              <a:rPr lang="nl-NL" dirty="0"/>
              <a:t>Wees nieuwsgierig naar wie je bent</a:t>
            </a:r>
          </a:p>
          <a:p>
            <a:pPr marL="285750" indent="-285750">
              <a:spcBef>
                <a:spcPts val="600"/>
              </a:spcBef>
              <a:spcAft>
                <a:spcPts val="600"/>
              </a:spcAft>
              <a:buFont typeface="Arial" panose="020B0604020202020204" pitchFamily="34" charset="0"/>
              <a:buChar char="•"/>
            </a:pPr>
            <a:r>
              <a:rPr lang="nl-NL" dirty="0"/>
              <a:t>Kijk achter je muren</a:t>
            </a:r>
          </a:p>
          <a:p>
            <a:pPr marL="285750" indent="-285750">
              <a:spcBef>
                <a:spcPts val="600"/>
              </a:spcBef>
              <a:spcAft>
                <a:spcPts val="600"/>
              </a:spcAft>
              <a:buFont typeface="Arial" panose="020B0604020202020204" pitchFamily="34" charset="0"/>
              <a:buChar char="•"/>
            </a:pPr>
            <a:r>
              <a:rPr lang="nl-NL" dirty="0"/>
              <a:t>Zie jezelf duidelijk</a:t>
            </a:r>
          </a:p>
          <a:p>
            <a:pPr marL="285750" indent="-285750">
              <a:spcBef>
                <a:spcPts val="600"/>
              </a:spcBef>
              <a:spcAft>
                <a:spcPts val="600"/>
              </a:spcAft>
              <a:buFont typeface="Arial" panose="020B0604020202020204" pitchFamily="34" charset="0"/>
              <a:buChar char="•"/>
            </a:pPr>
            <a:r>
              <a:rPr lang="nl-NL" dirty="0"/>
              <a:t>Vraag anderen hoe ze jou zien</a:t>
            </a:r>
          </a:p>
          <a:p>
            <a:pPr marL="285750" indent="-285750">
              <a:spcBef>
                <a:spcPts val="600"/>
              </a:spcBef>
              <a:spcAft>
                <a:spcPts val="600"/>
              </a:spcAft>
              <a:buFont typeface="Arial" panose="020B0604020202020204" pitchFamily="34" charset="0"/>
              <a:buChar char="•"/>
            </a:pPr>
            <a:r>
              <a:rPr lang="nl-NL" dirty="0"/>
              <a:t>Houd een dagboek bij</a:t>
            </a:r>
            <a:endParaRPr lang="en-GB" dirty="0"/>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12526"/>
            <a:ext cx="11059692" cy="605096"/>
          </a:xfrm>
        </p:spPr>
        <p:txBody>
          <a:bodyPr/>
          <a:lstStyle/>
          <a:p>
            <a:r>
              <a:rPr lang="en-GB" dirty="0"/>
              <a:t>De </a:t>
            </a:r>
            <a:r>
              <a:rPr lang="en-GB" dirty="0" err="1"/>
              <a:t>gedragscode</a:t>
            </a:r>
            <a:r>
              <a:rPr lang="en-GB" dirty="0"/>
              <a:t> </a:t>
            </a:r>
            <a:r>
              <a:rPr lang="en-GB" dirty="0" err="1"/>
              <a:t>en</a:t>
            </a:r>
            <a:r>
              <a:rPr lang="en-GB" dirty="0"/>
              <a:t> </a:t>
            </a:r>
            <a:r>
              <a:rPr lang="en-GB" dirty="0" err="1"/>
              <a:t>cultuur</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517622"/>
            <a:ext cx="9177672" cy="4865977"/>
          </a:xfrm>
        </p:spPr>
        <p:txBody>
          <a:bodyPr>
            <a:noAutofit/>
          </a:bodyPr>
          <a:lstStyle/>
          <a:p>
            <a:pPr marL="0" indent="0">
              <a:buNone/>
            </a:pPr>
            <a:r>
              <a:rPr lang="nl-NL" sz="1800" dirty="0"/>
              <a:t>Elke cultuur heeft zijn eigen morele code. Traditionele opvattingen over moraliteit of waardesystemen kunnen heel verschillend zijn en culturele groepen kunnen een heel andere kijk hebben op waarheid en bedrog. Er is ook een morele code op persoonlijk niveau die wordt beïnvloed door zachte vaardigheden zoals:</a:t>
            </a:r>
            <a:r>
              <a:rPr lang="en-GB" sz="1800" dirty="0"/>
              <a:t> </a:t>
            </a:r>
          </a:p>
          <a:p>
            <a:pPr>
              <a:buFont typeface="Arial" panose="020B0604020202020204" pitchFamily="34" charset="0"/>
              <a:buChar char="•"/>
            </a:pPr>
            <a:r>
              <a:rPr lang="nl-NL" sz="1800" b="1" dirty="0"/>
              <a:t>Assertiviteit </a:t>
            </a:r>
            <a:r>
              <a:rPr lang="en-GB" sz="1800" b="1" dirty="0"/>
              <a:t>–</a:t>
            </a:r>
            <a:r>
              <a:rPr lang="nl-NL" sz="1800" dirty="0"/>
              <a:t> vooral in individualistische samenlevingen - wordt gewaardeerd omdat het iemand aanzet tot directe, zelfbewuste actie die zijn belangen behartigt. Dit is problematisch voor culturen die assertieve actie niet geïntegreerd hebben in hun sociale componenten en die daarom moeite kunnen hebben met dergelijke actie.</a:t>
            </a:r>
          </a:p>
          <a:p>
            <a:pPr>
              <a:buFont typeface="Arial" panose="020B0604020202020204" pitchFamily="34" charset="0"/>
              <a:buChar char="•"/>
            </a:pPr>
            <a:r>
              <a:rPr lang="en-GB" sz="1800" b="1" dirty="0" err="1"/>
              <a:t>Zelfverbetering</a:t>
            </a:r>
            <a:r>
              <a:rPr lang="en-GB" sz="1800" b="1" dirty="0"/>
              <a:t> – </a:t>
            </a:r>
            <a:r>
              <a:rPr lang="en-GB" sz="1800" dirty="0"/>
              <a:t>de </a:t>
            </a:r>
            <a:r>
              <a:rPr lang="nl-NL" sz="1800" dirty="0"/>
              <a:t>neiging om een positiever beeld van zichzelf te schetsen dan de werkelijkheid, een neiging om gewenste kwaliteiten te verbeteren.</a:t>
            </a:r>
          </a:p>
          <a:p>
            <a:pPr>
              <a:buFont typeface="Arial" panose="020B0604020202020204" pitchFamily="34" charset="0"/>
              <a:buChar char="•"/>
            </a:pPr>
            <a:r>
              <a:rPr lang="en-GB" sz="1800" b="1" dirty="0" err="1"/>
              <a:t>Zelfkritiek</a:t>
            </a:r>
            <a:r>
              <a:rPr lang="en-GB" sz="1800" dirty="0"/>
              <a:t> </a:t>
            </a:r>
            <a:r>
              <a:rPr lang="en-GB" sz="1800" b="1" dirty="0"/>
              <a:t>–</a:t>
            </a:r>
            <a:r>
              <a:rPr lang="en-GB" sz="1800" dirty="0"/>
              <a:t> </a:t>
            </a:r>
            <a:r>
              <a:rPr lang="nl-NL" sz="1800" dirty="0"/>
              <a:t>onvermogen om de eigen prestaties, activiteiten of verwezenlijkingen adequaat te evalueren. Onderschatting van iemands capaciteiten die niet overeenkomt met de werkelijke realiteit.</a:t>
            </a:r>
          </a:p>
          <a:p>
            <a:pPr>
              <a:buFont typeface="Arial" panose="020B0604020202020204" pitchFamily="34" charset="0"/>
              <a:buChar char="•"/>
            </a:pPr>
            <a:r>
              <a:rPr lang="nl-NL" sz="1800" dirty="0"/>
              <a:t>Dit hangt ook samen met de onwaarachtigheid in de communicatie via sociale media en met de houding om verkeerde of desinformatie te verspreiden.</a:t>
            </a:r>
            <a:endParaRPr lang="en-GB" sz="1800"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4" name="Obrázok 3" descr="Obrázok, na ktorom je silueta&#10;&#10;Automaticky generovaný popis">
            <a:extLst>
              <a:ext uri="{FF2B5EF4-FFF2-40B4-BE49-F238E27FC236}">
                <a16:creationId xmlns:a16="http://schemas.microsoft.com/office/drawing/2014/main" id="{C48F9712-CB2A-BF08-6E6F-8103B43B3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496" y="1840340"/>
            <a:ext cx="2381130" cy="1588660"/>
          </a:xfrm>
          <a:prstGeom prst="rect">
            <a:avLst/>
          </a:prstGeom>
        </p:spPr>
      </p:pic>
    </p:spTree>
    <p:extLst>
      <p:ext uri="{BB962C8B-B14F-4D97-AF65-F5344CB8AC3E}">
        <p14:creationId xmlns:p14="http://schemas.microsoft.com/office/powerpoint/2010/main" val="163619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5_Ethics_NL_v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Rd0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F3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UXd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F3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F3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F3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Rd0FYFQaV5GsAAABvAAAAHAAAAHVuaXZlcnNhbC9sb2NhbF9zZXR0aW5ncy54bWwNyrEKwkAMANC9XxEySB3Uugn2rpujCK0fENogB7mk9ELRv/e2N7x++GaBnbeSTANezx0C62xL0k/A9/Q43RCKky4kphxQDWGITS82k4zsXmOBVejH28S5wvlJuc4XqbOkAu1B/B6PeInNH1BLAwQUAAIACABRd0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UXdBWOohDhNLAAAAbAAAABsAAAB1bml2ZXJzYWwvdW5pdmVyc2FsLnBuZy54bWyzsa/IzVEoSy0qzszPs1Uy1DNQsrfj5bIpKEoty0wtV6gAigEFIUBJoRLINUJwyzNTSjKAQiYmFgjBjNTM9IwSoKiBhRlcVB9oKABQSwECAAAUAAIACACpdlBPNmFYAkcDAADhCQAAFAAAAAAAAAABAAAAAAAAAAAAdW5pdmVyc2FsL3BsYXllci54bWxQSwECAAAUAAIACABRd0FYtTf0qBwFAADhEwAAHQAAAAAAAAABAAAAAAB5AwAAdW5pdmVyc2FsL2NvbW1vbl9tZXNzYWdlcy5sbmdQSwECAAAUAAIACABRd0FYFR5gG6MAAAB/AQAALgAAAAAAAAABAAAAAADQCAAAdW5pdmVyc2FsL3BsYXliYWNrX2FuZF9uYXZpZ2F0aW9uX3NldHRpbmdzLnhtbFBLAQIAABQAAgAIAFF3QVh0STUfPAQAAAwVAAAnAAAAAAAAAAEAAAAAAL8JAAB1bml2ZXJzYWwvZmxhc2hfcHVibGlzaGluZ19zZXR0aW5ncy54bWxQSwECAAAUAAIACABRd0FYN4uHansDAACsDAAAIQAAAAAAAAABAAAAAABADgAAdW5pdmVyc2FsL2ZsYXNoX3NraW5fc2V0dGluZ3MueG1sUEsBAgAAFAACAAgAUXdBWKavViM2BAAAlhQAACYAAAAAAAAAAQAAAAAA+hEAAHVuaXZlcnNhbC9odG1sX3B1Ymxpc2hpbmdfc2V0dGluZ3MueG1sUEsBAgAAFAACAAgAUXdBWCYPfuiwAQAAbwYAAB8AAAAAAAAAAQAAAAAAdBYAAHVuaXZlcnNhbC9odG1sX3NraW5fc2V0dGluZ3MuanNQSwECAAAUAAIACABRd0FYFQaV5GsAAABvAAAAHAAAAAAAAAABAAAAAABhGAAAdW5pdmVyc2FsL2xvY2FsX3NldHRpbmdzLnhtbFBLAQIAABQAAgAIAFF3QVjCG66ZaBIAAPdNAAAXAAAAAAAAAAAAAAAAAAYZAAB1bml2ZXJzYWwvdW5pdmVyc2FsLnBuZ1BLAQIAABQAAgAIAFF3QVjqIQ4TSwAAAGwAAAAbAAAAAAAAAAEAAAAAAKMrAAB1bml2ZXJzYWwvdW5pdmVyc2FsLnBuZy54bWxQSwUGAAAAAAoACgAGAwAAJywAAAAA"/>
  <p:tag name="ISPRING_LMS_API_VERSION" val="SCORM 1.2"/>
  <p:tag name="ISPRING_ULTRA_SCORM_COURSE_ID" val="C394439A-9DA0-4FAF-84B9-E09DDB2F9FD3"/>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5"/>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Dutch&quot;]]"/>
  <p:tag name="ISPRING_SCORM_RATE_QUIZZES" val="0"/>
  <p:tag name="ISPRING_PRESENTATION_TITLE" val="M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5031</TotalTime>
  <Words>2696</Words>
  <Application>Microsoft Office PowerPoint</Application>
  <PresentationFormat>Ευρεία οθόνη</PresentationFormat>
  <Paragraphs>178</Paragraphs>
  <Slides>23</Slides>
  <Notes>23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23</vt:i4>
      </vt:variant>
    </vt:vector>
  </HeadingPairs>
  <TitlesOfParts>
    <vt:vector size="33"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Partners</vt:lpstr>
      <vt:lpstr>Modules</vt:lpstr>
      <vt:lpstr>Doelstellingen</vt:lpstr>
      <vt:lpstr>Ethiek</vt:lpstr>
      <vt:lpstr>Geloof / overtuigingen</vt:lpstr>
      <vt:lpstr>Waarden</vt:lpstr>
      <vt:lpstr>Attitudes</vt:lpstr>
      <vt:lpstr>De gedragscode en cultuur</vt:lpstr>
      <vt:lpstr>Ethische dilemma’s</vt:lpstr>
      <vt:lpstr>Voorbeeld van ethische dilemma's</vt:lpstr>
      <vt:lpstr>Andere ethische dilemma's (professioneel en persoonlijk)</vt:lpstr>
      <vt:lpstr>Het belangrijkste...</vt:lpstr>
      <vt:lpstr>Beroepsethiek</vt:lpstr>
      <vt:lpstr>Wat is beroepsethiek?</vt:lpstr>
      <vt:lpstr>Waarom is beroepsethiek belangrijk?</vt:lpstr>
      <vt:lpstr>Ethische principes voor het gebruik van AI</vt:lpstr>
      <vt:lpstr>Biases binnen AI</vt:lpstr>
      <vt:lpstr>Ethiek in sociale media</vt:lpstr>
      <vt:lpstr>Ethiek in spreken in het openbaar</vt:lpstr>
      <vt:lpstr>Referenties en verdere lectuur</vt:lpstr>
      <vt:lpstr>Referenties en verdere lectuur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M5</dc:title>
  <dc:creator>pantelis bbalaouras</dc:creator>
  <cp:lastModifiedBy>pantelis</cp:lastModifiedBy>
  <cp:revision>110</cp:revision>
  <dcterms:created xsi:type="dcterms:W3CDTF">2020-06-02T13:31:56Z</dcterms:created>
  <dcterms:modified xsi:type="dcterms:W3CDTF">2024-08-17T13:51:56Z</dcterms:modified>
</cp:coreProperties>
</file>