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12" r:id="rId2"/>
    <p:sldId id="444" r:id="rId3"/>
    <p:sldId id="509" r:id="rId4"/>
    <p:sldId id="420" r:id="rId5"/>
    <p:sldId id="514" r:id="rId6"/>
    <p:sldId id="544" r:id="rId7"/>
    <p:sldId id="545" r:id="rId8"/>
    <p:sldId id="546" r:id="rId9"/>
    <p:sldId id="537" r:id="rId10"/>
    <p:sldId id="538" r:id="rId11"/>
    <p:sldId id="539" r:id="rId12"/>
    <p:sldId id="549" r:id="rId13"/>
    <p:sldId id="553" r:id="rId14"/>
    <p:sldId id="554" r:id="rId15"/>
    <p:sldId id="557" r:id="rId16"/>
    <p:sldId id="555" r:id="rId17"/>
    <p:sldId id="558" r:id="rId18"/>
    <p:sldId id="525" r:id="rId19"/>
    <p:sldId id="550" r:id="rId20"/>
    <p:sldId id="559" r:id="rId21"/>
    <p:sldId id="536" r:id="rId22"/>
    <p:sldId id="560" r:id="rId23"/>
    <p:sldId id="325" r:id="rId24"/>
    <p:sldId id="442" r:id="rId25"/>
  </p:sldIdLst>
  <p:sldSz cx="12192000" cy="6858000"/>
  <p:notesSz cx="6858000" cy="9144000"/>
  <p:custDataLst>
    <p:tags r:id="rId28"/>
  </p:custDataLst>
  <p:defaultTextStyle>
    <a:defPPr>
      <a:defRPr lan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34D"/>
    <a:srgbClr val="95C11F"/>
    <a:srgbClr val="1F9ED7"/>
    <a:srgbClr val="004899"/>
    <a:srgbClr val="E89704"/>
    <a:srgbClr val="38289E"/>
    <a:srgbClr val="E24231"/>
    <a:srgbClr val="D7124E"/>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D0CEA-46A7-43A4-A823-21C68E4A08FC}" v="2" dt="2023-11-22T15:21:03.01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3" d="100"/>
          <a:sy n="93" d="100"/>
        </p:scale>
        <p:origin x="162" y="63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E45D0CEA-46A7-43A4-A823-21C68E4A08FC}"/>
    <pc:docChg chg="modSld">
      <pc:chgData name="Tim Paulusse" userId="1f5f41b363f6e14e" providerId="LiveId" clId="{E45D0CEA-46A7-43A4-A823-21C68E4A08FC}" dt="2023-11-22T15:22:13.102" v="19" actId="20577"/>
      <pc:docMkLst>
        <pc:docMk/>
      </pc:docMkLst>
      <pc:sldChg chg="modSp">
        <pc:chgData name="Tim Paulusse" userId="1f5f41b363f6e14e" providerId="LiveId" clId="{E45D0CEA-46A7-43A4-A823-21C68E4A08FC}" dt="2023-11-22T15:21:03.019" v="3" actId="20577"/>
        <pc:sldMkLst>
          <pc:docMk/>
          <pc:sldMk cId="1041830205" sldId="509"/>
        </pc:sldMkLst>
        <pc:graphicFrameChg chg="mod">
          <ac:chgData name="Tim Paulusse" userId="1f5f41b363f6e14e" providerId="LiveId" clId="{E45D0CEA-46A7-43A4-A823-21C68E4A08FC}" dt="2023-11-22T15:21:03.019" v="3" actId="20577"/>
          <ac:graphicFrameMkLst>
            <pc:docMk/>
            <pc:sldMk cId="1041830205" sldId="509"/>
            <ac:graphicFrameMk id="2" creationId="{7D361485-CE38-EA41-077A-F3DC2155BDD3}"/>
          </ac:graphicFrameMkLst>
        </pc:graphicFrameChg>
      </pc:sldChg>
      <pc:sldChg chg="modSp mod">
        <pc:chgData name="Tim Paulusse" userId="1f5f41b363f6e14e" providerId="LiveId" clId="{E45D0CEA-46A7-43A4-A823-21C68E4A08FC}" dt="2023-11-22T15:21:28.596" v="5" actId="20577"/>
        <pc:sldMkLst>
          <pc:docMk/>
          <pc:sldMk cId="696515841" sldId="514"/>
        </pc:sldMkLst>
        <pc:spChg chg="mod">
          <ac:chgData name="Tim Paulusse" userId="1f5f41b363f6e14e" providerId="LiveId" clId="{E45D0CEA-46A7-43A4-A823-21C68E4A08FC}" dt="2023-11-22T15:21:28.596" v="5" actId="20577"/>
          <ac:spMkLst>
            <pc:docMk/>
            <pc:sldMk cId="696515841" sldId="514"/>
            <ac:spMk id="2" creationId="{00000000-0000-0000-0000-000000000000}"/>
          </ac:spMkLst>
        </pc:spChg>
      </pc:sldChg>
      <pc:sldChg chg="modSp mod">
        <pc:chgData name="Tim Paulusse" userId="1f5f41b363f6e14e" providerId="LiveId" clId="{E45D0CEA-46A7-43A4-A823-21C68E4A08FC}" dt="2023-11-22T15:22:02.334" v="15" actId="20577"/>
        <pc:sldMkLst>
          <pc:docMk/>
          <pc:sldMk cId="1007807482" sldId="536"/>
        </pc:sldMkLst>
        <pc:spChg chg="mod">
          <ac:chgData name="Tim Paulusse" userId="1f5f41b363f6e14e" providerId="LiveId" clId="{E45D0CEA-46A7-43A4-A823-21C68E4A08FC}" dt="2023-11-22T15:22:02.334" v="15" actId="20577"/>
          <ac:spMkLst>
            <pc:docMk/>
            <pc:sldMk cId="1007807482" sldId="536"/>
            <ac:spMk id="2" creationId="{00000000-0000-0000-0000-000000000000}"/>
          </ac:spMkLst>
        </pc:spChg>
      </pc:sldChg>
      <pc:sldChg chg="modSp mod">
        <pc:chgData name="Tim Paulusse" userId="1f5f41b363f6e14e" providerId="LiveId" clId="{E45D0CEA-46A7-43A4-A823-21C68E4A08FC}" dt="2023-11-22T15:21:39.369" v="7" actId="20577"/>
        <pc:sldMkLst>
          <pc:docMk/>
          <pc:sldMk cId="1283046245" sldId="539"/>
        </pc:sldMkLst>
        <pc:spChg chg="mod">
          <ac:chgData name="Tim Paulusse" userId="1f5f41b363f6e14e" providerId="LiveId" clId="{E45D0CEA-46A7-43A4-A823-21C68E4A08FC}" dt="2023-11-22T15:21:39.369" v="7" actId="20577"/>
          <ac:spMkLst>
            <pc:docMk/>
            <pc:sldMk cId="1283046245" sldId="539"/>
            <ac:spMk id="2" creationId="{00000000-0000-0000-0000-000000000000}"/>
          </ac:spMkLst>
        </pc:spChg>
      </pc:sldChg>
      <pc:sldChg chg="modSp mod">
        <pc:chgData name="Tim Paulusse" userId="1f5f41b363f6e14e" providerId="LiveId" clId="{E45D0CEA-46A7-43A4-A823-21C68E4A08FC}" dt="2023-11-22T15:21:56.296" v="13" actId="20577"/>
        <pc:sldMkLst>
          <pc:docMk/>
          <pc:sldMk cId="4168562694" sldId="550"/>
        </pc:sldMkLst>
        <pc:spChg chg="mod">
          <ac:chgData name="Tim Paulusse" userId="1f5f41b363f6e14e" providerId="LiveId" clId="{E45D0CEA-46A7-43A4-A823-21C68E4A08FC}" dt="2023-11-22T15:21:56.296" v="13" actId="20577"/>
          <ac:spMkLst>
            <pc:docMk/>
            <pc:sldMk cId="4168562694" sldId="550"/>
            <ac:spMk id="2" creationId="{00000000-0000-0000-0000-000000000000}"/>
          </ac:spMkLst>
        </pc:spChg>
      </pc:sldChg>
      <pc:sldChg chg="modSp mod">
        <pc:chgData name="Tim Paulusse" userId="1f5f41b363f6e14e" providerId="LiveId" clId="{E45D0CEA-46A7-43A4-A823-21C68E4A08FC}" dt="2023-11-22T15:21:44.407" v="9" actId="20577"/>
        <pc:sldMkLst>
          <pc:docMk/>
          <pc:sldMk cId="3163332029" sldId="554"/>
        </pc:sldMkLst>
        <pc:spChg chg="mod">
          <ac:chgData name="Tim Paulusse" userId="1f5f41b363f6e14e" providerId="LiveId" clId="{E45D0CEA-46A7-43A4-A823-21C68E4A08FC}" dt="2023-11-22T15:21:44.407" v="9" actId="20577"/>
          <ac:spMkLst>
            <pc:docMk/>
            <pc:sldMk cId="3163332029" sldId="554"/>
            <ac:spMk id="2" creationId="{00000000-0000-0000-0000-000000000000}"/>
          </ac:spMkLst>
        </pc:spChg>
      </pc:sldChg>
      <pc:sldChg chg="modSp mod">
        <pc:chgData name="Tim Paulusse" userId="1f5f41b363f6e14e" providerId="LiveId" clId="{E45D0CEA-46A7-43A4-A823-21C68E4A08FC}" dt="2023-11-22T15:21:50.294" v="11" actId="20577"/>
        <pc:sldMkLst>
          <pc:docMk/>
          <pc:sldMk cId="3234801304" sldId="557"/>
        </pc:sldMkLst>
        <pc:spChg chg="mod">
          <ac:chgData name="Tim Paulusse" userId="1f5f41b363f6e14e" providerId="LiveId" clId="{E45D0CEA-46A7-43A4-A823-21C68E4A08FC}" dt="2023-11-22T15:21:50.294" v="11" actId="20577"/>
          <ac:spMkLst>
            <pc:docMk/>
            <pc:sldMk cId="3234801304" sldId="557"/>
            <ac:spMk id="2" creationId="{00000000-0000-0000-0000-000000000000}"/>
          </ac:spMkLst>
        </pc:spChg>
      </pc:sldChg>
      <pc:sldChg chg="modSp mod">
        <pc:chgData name="Tim Paulusse" userId="1f5f41b363f6e14e" providerId="LiveId" clId="{E45D0CEA-46A7-43A4-A823-21C68E4A08FC}" dt="2023-11-22T15:22:13.102" v="19" actId="20577"/>
        <pc:sldMkLst>
          <pc:docMk/>
          <pc:sldMk cId="3487924746" sldId="560"/>
        </pc:sldMkLst>
        <pc:spChg chg="mod">
          <ac:chgData name="Tim Paulusse" userId="1f5f41b363f6e14e" providerId="LiveId" clId="{E45D0CEA-46A7-43A4-A823-21C68E4A08FC}" dt="2023-11-22T15:22:13.102" v="19" actId="20577"/>
          <ac:spMkLst>
            <pc:docMk/>
            <pc:sldMk cId="3487924746" sldId="560"/>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lIns="121920"/>
        <a:lstStyle/>
        <a:p>
          <a:r>
            <a:rPr lang="bg" sz="3200" kern="1200" dirty="0">
              <a:solidFill>
                <a:schemeClr val="tx1"/>
              </a:solidFill>
              <a:effectLst/>
            </a:rPr>
            <a:t>1. </a:t>
          </a:r>
          <a:r>
            <a:rPr lang="bg" sz="3200" kern="1200" dirty="0">
              <a:solidFill>
                <a:schemeClr val="tx1"/>
              </a:solidFill>
            </a:rPr>
            <a:t>Осъзнатост</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b="0" kern="1200" dirty="0">
              <a:solidFill>
                <a:schemeClr val="tx1"/>
              </a:solidFill>
              <a:effectLst/>
              <a:latin typeface="Calibri" panose="020F0502020204030204"/>
              <a:ea typeface="+mn-ea"/>
              <a:cs typeface="+mn-cs"/>
            </a:rPr>
            <a:t>2. Критично мислене</a:t>
          </a:r>
          <a:endParaRPr lang="el-GR" sz="3200" b="0" kern="120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3. Разрешаване на конфликти</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n-US"/>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n-US"/>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n-US"/>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n-US"/>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bg" sz="3200" kern="1200" dirty="0">
              <a:solidFill>
                <a:schemeClr val="tx1"/>
              </a:solidFill>
              <a:effectLst/>
            </a:rPr>
            <a:t>4. </a:t>
          </a:r>
          <a:r>
            <a:rPr lang="bg-BG" sz="3200" kern="1200" dirty="0" smtClean="0">
              <a:solidFill>
                <a:schemeClr val="tx1"/>
              </a:solidFill>
              <a:effectLst/>
            </a:rPr>
            <a:t>Д</a:t>
          </a:r>
          <a:r>
            <a:rPr lang="bg" sz="3200" kern="1200" dirty="0" smtClean="0">
              <a:solidFill>
                <a:prstClr val="black"/>
              </a:solidFill>
              <a:effectLst/>
              <a:latin typeface="Calibri" panose="020F0502020204030204"/>
              <a:ea typeface="+mn-ea"/>
              <a:cs typeface="+mn-cs"/>
            </a:rPr>
            <a:t>иалог</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kern="1200">
              <a:solidFill>
                <a:prstClr val="black"/>
              </a:solidFill>
              <a:effectLst/>
              <a:latin typeface="Calibri" panose="020F0502020204030204"/>
              <a:ea typeface="+mn-ea"/>
              <a:cs typeface="+mn-cs"/>
            </a:rPr>
            <a:t>5. Етика</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6. Рефлективни умения</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bg" sz="3200" b="1" dirty="0">
              <a:solidFill>
                <a:schemeClr val="bg1"/>
              </a:solidFill>
              <a:effectLst>
                <a:outerShdw blurRad="38100" dist="38100" dir="2700000" algn="tl">
                  <a:srgbClr val="000000">
                    <a:alpha val="43137"/>
                  </a:srgbClr>
                </a:outerShdw>
              </a:effectLst>
              <a:latin typeface="Calibri" panose="020F0502020204030204"/>
              <a:ea typeface="+mn-ea"/>
              <a:cs typeface="+mn-cs"/>
            </a:rPr>
            <a:t>7. </a:t>
          </a:r>
          <a:r>
            <a:rPr lang="bg" sz="3200" b="1" dirty="0" smtClean="0">
              <a:solidFill>
                <a:schemeClr val="bg1"/>
              </a:solidFill>
              <a:effectLst>
                <a:outerShdw blurRad="38100" dist="38100" dir="2700000" algn="tl">
                  <a:srgbClr val="000000">
                    <a:alpha val="43137"/>
                  </a:srgbClr>
                </a:outerShdw>
              </a:effectLst>
              <a:latin typeface="Calibri" panose="020F0502020204030204"/>
              <a:ea typeface="+mn-ea"/>
              <a:cs typeface="+mn-cs"/>
            </a:rPr>
            <a:t>Цифрови </a:t>
          </a:r>
          <a:r>
            <a:rPr lang="bg" sz="3200" b="1" dirty="0">
              <a:solidFill>
                <a:schemeClr val="bg1"/>
              </a:solidFill>
              <a:effectLst>
                <a:outerShdw blurRad="38100" dist="38100" dir="2700000" algn="tl">
                  <a:srgbClr val="000000">
                    <a:alpha val="43137"/>
                  </a:srgbClr>
                </a:outerShdw>
              </a:effectLst>
              <a:latin typeface="Calibri" panose="020F0502020204030204"/>
              <a:ea typeface="+mn-ea"/>
              <a:cs typeface="+mn-cs"/>
            </a:rPr>
            <a:t>умения</a:t>
          </a:r>
          <a:endParaRPr lang="el-GR" sz="3200" b="1" dirty="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n-US"/>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n-US"/>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n-US"/>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n-US"/>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n-US"/>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13907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bg" sz="3200" kern="1200" dirty="0">
              <a:solidFill>
                <a:schemeClr val="tx1"/>
              </a:solidFill>
              <a:effectLst/>
            </a:rPr>
            <a:t>1. </a:t>
          </a:r>
          <a:r>
            <a:rPr lang="bg" sz="3200" kern="1200" dirty="0">
              <a:solidFill>
                <a:schemeClr val="tx1"/>
              </a:solidFill>
            </a:rPr>
            <a:t>Осъзнатост</a:t>
          </a:r>
          <a:endParaRPr lang="el-GR" sz="3200" kern="1200" dirty="0">
            <a:solidFill>
              <a:schemeClr val="tx1"/>
            </a:solidFill>
            <a:effectLst/>
            <a:latin typeface="Calibri" panose="020F0502020204030204"/>
            <a:ea typeface="+mn-ea"/>
            <a:cs typeface="+mn-cs"/>
          </a:endParaRPr>
        </a:p>
      </dsp:txBody>
      <dsp:txXfrm>
        <a:off x="55605" y="55605"/>
        <a:ext cx="4850607" cy="1027860"/>
      </dsp:txXfrm>
    </dsp:sp>
    <dsp:sp modelId="{288E5028-B57D-41A4-A329-2A81DBAE6A20}">
      <dsp:nvSpPr>
        <dsp:cNvPr id="0" name=""/>
        <dsp:cNvSpPr/>
      </dsp:nvSpPr>
      <dsp:spPr>
        <a:xfrm>
          <a:off x="0" y="1149548"/>
          <a:ext cx="4961817" cy="113907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b="0" kern="1200" dirty="0">
              <a:solidFill>
                <a:schemeClr val="tx1"/>
              </a:solidFill>
              <a:effectLst/>
              <a:latin typeface="Calibri" panose="020F0502020204030204"/>
              <a:ea typeface="+mn-ea"/>
              <a:cs typeface="+mn-cs"/>
            </a:rPr>
            <a:t>2. Критично мислене</a:t>
          </a:r>
          <a:endParaRPr lang="el-GR" sz="3200" b="0" kern="1200" dirty="0">
            <a:solidFill>
              <a:schemeClr val="tx1"/>
            </a:solidFill>
            <a:effectLst/>
            <a:latin typeface="Calibri" panose="020F0502020204030204"/>
            <a:ea typeface="+mn-ea"/>
            <a:cs typeface="+mn-cs"/>
          </a:endParaRPr>
        </a:p>
      </dsp:txBody>
      <dsp:txXfrm>
        <a:off x="55605" y="1205153"/>
        <a:ext cx="4850607" cy="1027860"/>
      </dsp:txXfrm>
    </dsp:sp>
    <dsp:sp modelId="{8CDB7BC7-8DB4-48B4-844D-150D6BC9A281}">
      <dsp:nvSpPr>
        <dsp:cNvPr id="0" name=""/>
        <dsp:cNvSpPr/>
      </dsp:nvSpPr>
      <dsp:spPr>
        <a:xfrm>
          <a:off x="0" y="2303994"/>
          <a:ext cx="4961817" cy="113907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3. Разрешаване на конфликти</a:t>
          </a:r>
          <a:endParaRPr lang="el-GR" sz="3200" kern="1200" dirty="0">
            <a:solidFill>
              <a:prstClr val="black"/>
            </a:solidFill>
            <a:effectLst/>
            <a:latin typeface="Calibri" panose="020F0502020204030204"/>
            <a:ea typeface="+mn-ea"/>
            <a:cs typeface="+mn-cs"/>
          </a:endParaRPr>
        </a:p>
      </dsp:txBody>
      <dsp:txXfrm>
        <a:off x="55605" y="2359599"/>
        <a:ext cx="4850607" cy="1027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bg" sz="3200" kern="1200" dirty="0">
              <a:solidFill>
                <a:schemeClr val="tx1"/>
              </a:solidFill>
              <a:effectLst/>
            </a:rPr>
            <a:t>4. </a:t>
          </a:r>
          <a:r>
            <a:rPr lang="bg-BG" sz="3200" kern="1200" dirty="0" smtClean="0">
              <a:solidFill>
                <a:schemeClr val="tx1"/>
              </a:solidFill>
              <a:effectLst/>
            </a:rPr>
            <a:t>Д</a:t>
          </a:r>
          <a:r>
            <a:rPr lang="bg" sz="3200" kern="1200" dirty="0" smtClean="0">
              <a:solidFill>
                <a:prstClr val="black"/>
              </a:solidFill>
              <a:effectLst/>
              <a:latin typeface="Calibri" panose="020F0502020204030204"/>
              <a:ea typeface="+mn-ea"/>
              <a:cs typeface="+mn-cs"/>
            </a:rPr>
            <a:t>иалог</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kern="1200">
              <a:solidFill>
                <a:prstClr val="black"/>
              </a:solidFill>
              <a:effectLst/>
              <a:latin typeface="Calibri" panose="020F0502020204030204"/>
              <a:ea typeface="+mn-ea"/>
              <a:cs typeface="+mn-cs"/>
            </a:rPr>
            <a:t>5. Етика</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6. Рефлективни умения</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bg"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7. </a:t>
          </a:r>
          <a:r>
            <a:rPr lang="bg" sz="3200" b="1" kern="1200" dirty="0" smtClean="0">
              <a:solidFill>
                <a:schemeClr val="bg1"/>
              </a:solidFill>
              <a:effectLst>
                <a:outerShdw blurRad="38100" dist="38100" dir="2700000" algn="tl">
                  <a:srgbClr val="000000">
                    <a:alpha val="43137"/>
                  </a:srgbClr>
                </a:outerShdw>
              </a:effectLst>
              <a:latin typeface="Calibri" panose="020F0502020204030204"/>
              <a:ea typeface="+mn-ea"/>
              <a:cs typeface="+mn-cs"/>
            </a:rPr>
            <a:t>Цифрови </a:t>
          </a:r>
          <a:r>
            <a:rPr lang="bg"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умения</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1/2/2024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01256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81014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87613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20899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173660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412041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77594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820885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369354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52594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182481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736061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3870279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99009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285975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60432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83035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41009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20373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17849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0106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dirty="0" smtClean="0">
                <a:effectLst>
                  <a:outerShdw blurRad="38100" dist="38100" dir="2700000" algn="tl">
                    <a:srgbClr val="000000">
                      <a:alpha val="43137"/>
                    </a:srgbClr>
                  </a:outerShdw>
                </a:effectLst>
                <a:latin typeface="+mn-lt"/>
              </a:rPr>
              <a:t>Цифрови умения</a:t>
            </a:r>
            <a:endParaRPr lang="az-Cyrl-AZ"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779341"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37900"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238505"/>
            <a:ext cx="2798546" cy="6167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0106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dirty="0" smtClean="0">
                <a:effectLst>
                  <a:outerShdw blurRad="38100" dist="38100" dir="2700000" algn="tl">
                    <a:srgbClr val="000000">
                      <a:alpha val="43137"/>
                    </a:srgbClr>
                  </a:outerShdw>
                </a:effectLst>
                <a:latin typeface="+mn-lt"/>
              </a:rPr>
              <a:t>Цифрови умения</a:t>
            </a:r>
            <a:endParaRPr lang="az-Cyrl-AZ"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2779341"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37900"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Datumsplatzhalter 2"/>
          <p:cNvSpPr>
            <a:spLocks noGrp="1"/>
          </p:cNvSpPr>
          <p:nvPr>
            <p:ph type="dt" sz="half" idx="10"/>
          </p:nvPr>
        </p:nvSpPr>
        <p:spPr/>
        <p:txBody>
          <a:bodyPr/>
          <a:lstStyle/>
          <a:p>
            <a:fld id="{E3F040FA-9906-4CC1-BC45-485E7EF45242}" type="datetimeFigureOut">
              <a:rPr lang="el-GR" smtClean="0"/>
              <a:t>1/2/2024</a:t>
            </a:fld>
            <a:endParaRPr lang="el-GR"/>
          </a:p>
        </p:txBody>
      </p:sp>
      <p:sp>
        <p:nvSpPr>
          <p:cNvPr id="4" name="Fußzeilenplatzhalter 3"/>
          <p:cNvSpPr>
            <a:spLocks noGrp="1"/>
          </p:cNvSpPr>
          <p:nvPr>
            <p:ph type="ftr" sz="quarter" idx="11"/>
          </p:nvPr>
        </p:nvSpPr>
        <p:spPr/>
        <p:txBody>
          <a:bodyPr/>
          <a:lstStyle/>
          <a:p>
            <a:endParaRPr lang="el-GR"/>
          </a:p>
        </p:txBody>
      </p:sp>
      <p:sp>
        <p:nvSpPr>
          <p:cNvPr id="5" name="Foliennummernplatzhalter 4"/>
          <p:cNvSpPr>
            <a:spLocks noGrp="1"/>
          </p:cNvSpPr>
          <p:nvPr>
            <p:ph type="sldNum" sz="quarter" idx="12"/>
          </p:nvPr>
        </p:nvSpPr>
        <p:spPr/>
        <p:txBody>
          <a:bodyPr/>
          <a:lstStyle/>
          <a:p>
            <a:fld id="{0B1572DE-A66B-47C0-8B9C-780E58F2F0B4}" type="slidenum">
              <a:rPr lang="el-GR" smtClean="0"/>
              <a:t>‹#›</a:t>
            </a:fld>
            <a:endParaRPr lang="el-GR"/>
          </a:p>
        </p:txBody>
      </p:sp>
    </p:spTree>
    <p:extLst>
      <p:ext uri="{BB962C8B-B14F-4D97-AF65-F5344CB8AC3E}">
        <p14:creationId xmlns:p14="http://schemas.microsoft.com/office/powerpoint/2010/main" val="302762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0106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dirty="0" smtClean="0">
                <a:effectLst>
                  <a:outerShdw blurRad="38100" dist="38100" dir="2700000" algn="tl">
                    <a:srgbClr val="000000">
                      <a:alpha val="43137"/>
                    </a:srgbClr>
                  </a:outerShdw>
                </a:effectLst>
                <a:latin typeface="+mn-lt"/>
              </a:rPr>
              <a:t>Цифрови умения</a:t>
            </a:r>
            <a:endParaRPr lang="az-Cyrl-AZ"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FD00E564-24F8-EC0D-5724-7025327EDB99}"/>
              </a:ext>
            </a:extLst>
          </p:cNvPr>
          <p:cNvSpPr/>
          <p:nvPr userDrawn="1"/>
        </p:nvSpPr>
        <p:spPr bwMode="auto">
          <a:xfrm>
            <a:off x="2779341"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37900"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51574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dirty="0"/>
              <a:t>Στυλ κύριου τίτλου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0106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dirty="0" smtClean="0">
                <a:effectLst>
                  <a:outerShdw blurRad="38100" dist="38100" dir="2700000" algn="tl">
                    <a:srgbClr val="000000">
                      <a:alpha val="43137"/>
                    </a:srgbClr>
                  </a:outerShdw>
                </a:effectLst>
                <a:latin typeface="+mn-lt"/>
              </a:rPr>
              <a:t>Цифрови умения</a:t>
            </a:r>
            <a:endParaRPr lang="az-Cyrl-AZ"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2779341"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37900"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33686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09447" y="1185532"/>
            <a:ext cx="11059693" cy="4373958"/>
          </a:xfrm>
        </p:spPr>
        <p:txBody>
          <a:bodyPr/>
          <a:lstStyle>
            <a:lvl1pPr marL="0" indent="0">
              <a:buClr>
                <a:srgbClr val="95C11F"/>
              </a:buClr>
              <a:buNone/>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endParaRPr lang="el-GR" dirty="0"/>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0106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dirty="0" smtClean="0">
                <a:effectLst>
                  <a:outerShdw blurRad="38100" dist="38100" dir="2700000" algn="tl">
                    <a:srgbClr val="000000">
                      <a:alpha val="43137"/>
                    </a:srgbClr>
                  </a:outerShdw>
                </a:effectLst>
                <a:latin typeface="+mn-lt"/>
              </a:rPr>
              <a:t>Цифрови умения</a:t>
            </a:r>
            <a:endParaRPr lang="az-Cyrl-AZ"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2779341"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37900"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3068826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1/2/2024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7" r:id="rId6"/>
    <p:sldLayoutId id="2147483665" r:id="rId7"/>
    <p:sldLayoutId id="2147483666" r:id="rId8"/>
    <p:sldLayoutId id="214748366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pixabay.com/service/license-summary/" TargetMode="External"/><Relationship Id="rId4" Type="http://schemas.openxmlformats.org/officeDocument/2006/relationships/hyperlink" Target="https://pixabay.com/photos/bbc-bbc-sign-bbc-london-472861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29a.ch/photo-forensic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tiney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jpegsnoop.updatestar.co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www.getghiro.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ampedsoftware.com/authenticat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heinnovationmode.com/the-innovation-blog/misinformation-online-a-solution-powered-by-state-of-the-art-tech"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cameraforensics.com/blog/2020/03/06/a-quick-guide-to-digital-image-forensics-in-2020/" TargetMode="External"/><Relationship Id="rId5" Type="http://schemas.openxmlformats.org/officeDocument/2006/relationships/hyperlink" Target="https://digital-strategy.ec.europa.eu/en/policies/online-disinformation" TargetMode="External"/><Relationship Id="rId4" Type="http://schemas.openxmlformats.org/officeDocument/2006/relationships/hyperlink" Target="https://www.coe.int/en/web/campaign-free-to-speak-safe-to-learn/dealing-with-propaganda-misinformation-and-fake-new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typing-on-apple-cordless-keyboard-RYyr-k3Ysq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images.unsplash.com/photo-1557992260-ec58e38d363c?ixlib=rb-1.2.1&amp;ixid=MXwxMjA3fDB8MHxzZWFyY2h8M3x8ZGFyayUyMHRoZW1lfGVufDB8fDB8&amp;w=1000&amp;q=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holding-smartphone-0VGG7cqTw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ople-in-green-and-black-jackets-standing-on-green-grass-field-during-daytime-3xhn3g2Oni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selective-focus-photography-of-bubbles-Qa8Y_W4POR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67756" y="3429000"/>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bg"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Модул </a:t>
            </a:r>
            <a:r>
              <a:rPr kumimoji="0" lang="bg"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7  </a:t>
            </a:r>
            <a:r>
              <a:rPr kumimoji="0" lang="bg"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Дигитални умения</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bg"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 </a:t>
            </a:r>
            <a:r>
              <a:rPr lang="bg" sz="1600" b="1" dirty="0" err="1">
                <a:solidFill>
                  <a:srgbClr val="E89704"/>
                </a:solidFill>
                <a:latin typeface="Calibri Light" panose="020F0302020204030204"/>
              </a:rPr>
              <a:t>costaid </a:t>
            </a:r>
            <a:r>
              <a:rPr kumimoji="0" lang="bg"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bg" sz="1100" b="0" i="0" dirty="0">
                <a:latin typeface="+mj-lt"/>
              </a:rPr>
              <a:t>Финансиран от Европейския съюз. Изразените възгледи и мнения обаче са само на автора(ите) и не отразяват непременно тези на Европейския съюз или Европейската изпълнителна агенция за образование и култура (EACEA). Нито Европейският съюз, нито EACEA могат да носят отговорност за тях.</a:t>
            </a:r>
            <a:endParaRPr lang="en-US" sz="1100" dirty="0">
              <a:effectLst>
                <a:outerShdw blurRad="38100" dist="38100" dir="2700000" algn="tl">
                  <a:srgbClr val="000000">
                    <a:alpha val="43137"/>
                  </a:srgbClr>
                </a:outerShdw>
              </a:effectLst>
              <a:latin typeface="+mj-lt"/>
            </a:endParaRPr>
          </a:p>
        </p:txBody>
      </p:sp>
      <p:pic>
        <p:nvPicPr>
          <p:cNvPr id="11" name="Εικόνα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238505"/>
            <a:ext cx="2798546" cy="616754"/>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7" y="846865"/>
            <a:ext cx="11059693" cy="2791063"/>
          </a:xfrm>
        </p:spPr>
        <p:txBody>
          <a:bodyPr>
            <a:normAutofit fontScale="85000" lnSpcReduction="10000"/>
          </a:bodyPr>
          <a:lstStyle/>
          <a:p>
            <a:r>
              <a:rPr lang="bg" sz="2800" b="1" dirty="0">
                <a:solidFill>
                  <a:srgbClr val="D8134D"/>
                </a:solidFill>
              </a:rPr>
              <a:t>Фактори, допринасящи за бързото разпространение на фалшиви новини онлайн</a:t>
            </a:r>
          </a:p>
          <a:p>
            <a:pPr lvl="0"/>
            <a:r>
              <a:rPr lang="bg" sz="2000" b="1" dirty="0"/>
              <a:t>Емоционална привлекателност: </a:t>
            </a:r>
            <a:r>
              <a:rPr lang="bg" sz="2000" dirty="0"/>
              <a:t>Фалшивите новини често използват емоционален език или сензация, предизвиквайки силни реакции, които насърчават споделянето.</a:t>
            </a:r>
            <a:endParaRPr lang="de-AT" sz="2000" dirty="0"/>
          </a:p>
          <a:p>
            <a:pPr lvl="0"/>
            <a:r>
              <a:rPr lang="bg" sz="2000" b="1" dirty="0"/>
              <a:t>Алгоритмично отклонение: </a:t>
            </a:r>
            <a:r>
              <a:rPr lang="bg" sz="2000" dirty="0"/>
              <a:t>Алгоритмите на социалните медии могат да дадат приоритет на ангажиращо или противоречиво съдържание, като неволно популяризират фалшиви новини, за да увеличат максимално ангажираността на потребителите.</a:t>
            </a:r>
            <a:endParaRPr lang="de-AT" sz="2000" dirty="0"/>
          </a:p>
          <a:p>
            <a:pPr lvl="0"/>
            <a:r>
              <a:rPr lang="bg" sz="2000" b="1" dirty="0"/>
              <a:t>Лесно създаване: </a:t>
            </a:r>
            <a:r>
              <a:rPr lang="bg" sz="2000" dirty="0"/>
              <a:t>Създаването и споделянето на съдържание онлайн е лесно, позволявайки на всеки да създава и разпространява фалшиви новини.</a:t>
            </a:r>
            <a:endParaRPr lang="de-AT" sz="2000" dirty="0"/>
          </a:p>
          <a:p>
            <a:endParaRPr lang="de-AT"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267" y="3317564"/>
            <a:ext cx="5410346" cy="3389405"/>
          </a:xfrm>
          <a:prstGeom prst="rect">
            <a:avLst/>
          </a:prstGeom>
        </p:spPr>
      </p:pic>
      <p:sp>
        <p:nvSpPr>
          <p:cNvPr id="5" name="Textfeld 4"/>
          <p:cNvSpPr txBox="1"/>
          <p:nvPr/>
        </p:nvSpPr>
        <p:spPr>
          <a:xfrm>
            <a:off x="524933" y="3442607"/>
            <a:ext cx="6011334" cy="2031325"/>
          </a:xfrm>
          <a:prstGeom prst="rect">
            <a:avLst/>
          </a:prstGeom>
        </p:spPr>
        <p:txBody>
          <a:bodyPr wrap="square" rtlCol="0">
            <a:spAutoFit/>
          </a:bodyPr>
          <a:lstStyle/>
          <a:p>
            <a:pPr lvl="0"/>
            <a:r>
              <a:rPr lang="bg" sz="2000" b="1" dirty="0"/>
              <a:t>Clickbait заглавия: </a:t>
            </a:r>
            <a:r>
              <a:rPr lang="bg" sz="2000" dirty="0"/>
              <a:t>Закачливи, подвеждащи заглавия насърчават кликвания и споделяния, дори ако съдържанието е невярно.</a:t>
            </a:r>
          </a:p>
          <a:p>
            <a:pPr lvl="0"/>
            <a:endParaRPr lang="de-AT" sz="800" dirty="0"/>
          </a:p>
          <a:p>
            <a:pPr lvl="0"/>
            <a:r>
              <a:rPr lang="bg" sz="2000" b="1" dirty="0"/>
              <a:t>Кампании за влияние: </a:t>
            </a:r>
            <a:r>
              <a:rPr lang="bg" sz="2000" dirty="0"/>
              <a:t>Държавни и недържавни участници могат да използват координирани усилия за разпространение на фалшиви новини за политически или идеологически цели.</a:t>
            </a:r>
            <a:endParaRPr lang="de-AT" sz="2000" dirty="0"/>
          </a:p>
          <a:p>
            <a:pPr algn="l"/>
            <a:endParaRPr lang="de-AT" dirty="0" err="1"/>
          </a:p>
        </p:txBody>
      </p:sp>
      <p:sp>
        <p:nvSpPr>
          <p:cNvPr id="6" name="Textfeld 5"/>
          <p:cNvSpPr txBox="1"/>
          <p:nvPr/>
        </p:nvSpPr>
        <p:spPr>
          <a:xfrm>
            <a:off x="2878667" y="6314367"/>
            <a:ext cx="3183466" cy="276999"/>
          </a:xfrm>
          <a:prstGeom prst="rect">
            <a:avLst/>
          </a:prstGeom>
        </p:spPr>
        <p:txBody>
          <a:bodyPr wrap="square" rtlCol="0">
            <a:spAutoFit/>
          </a:bodyPr>
          <a:lstStyle/>
          <a:p>
            <a:pPr algn="ctr"/>
            <a:r>
              <a:rPr lang="bg" sz="1200" dirty="0" err="1"/>
              <a:t>Източник </a:t>
            </a:r>
            <a:r>
              <a:rPr lang="bg" sz="1200" dirty="0"/>
              <a:t>на снимката thesun.co.uk</a:t>
            </a:r>
            <a:endParaRPr lang="de-AT" sz="1200" dirty="0" err="1"/>
          </a:p>
        </p:txBody>
      </p:sp>
    </p:spTree>
    <p:extLst>
      <p:ext uri="{BB962C8B-B14F-4D97-AF65-F5344CB8AC3E}">
        <p14:creationId xmlns:p14="http://schemas.microsoft.com/office/powerpoint/2010/main" val="1418975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72953" cy="4097669"/>
          </a:xfrm>
        </p:spPr>
        <p:txBody>
          <a:bodyPr>
            <a:normAutofit fontScale="85000" lnSpcReduction="20000"/>
          </a:bodyPr>
          <a:lstStyle/>
          <a:p>
            <a:r>
              <a:rPr lang="bg" sz="3000" b="1" dirty="0">
                <a:solidFill>
                  <a:srgbClr val="D8134D"/>
                </a:solidFill>
              </a:rPr>
              <a:t>Какво можете да направите, за да оцените достоверността на източниците на новини?</a:t>
            </a:r>
          </a:p>
          <a:p>
            <a:r>
              <a:rPr lang="bg" b="1" dirty="0"/>
              <a:t>Проверете репутацията на източника:</a:t>
            </a:r>
            <a:endParaRPr lang="en-US" dirty="0"/>
          </a:p>
          <a:p>
            <a:r>
              <a:rPr lang="bg" dirty="0"/>
              <a:t>Потърсете добре известни, уважавани новинарски </a:t>
            </a:r>
            <a:r>
              <a:rPr lang="bg" dirty="0" err="1"/>
              <a:t>организации </a:t>
            </a:r>
            <a:r>
              <a:rPr lang="bg" dirty="0"/>
              <a:t>като BBC, Reuters, The New York Times или NPR. Тези източници често имат установена репутация на журналистическа почтеност.</a:t>
            </a:r>
          </a:p>
          <a:p>
            <a:r>
              <a:rPr lang="bg" b="1" dirty="0"/>
              <a:t>Разгледайте страницата Информация:</a:t>
            </a:r>
            <a:endParaRPr lang="en-US" dirty="0"/>
          </a:p>
          <a:p>
            <a:r>
              <a:rPr lang="bg" dirty="0"/>
              <a:t>Посетете страницата „За“ или „За нас“ на източника на новини. Законните новинарски издания предоставят информация за тяхната история, мисия и редакционни стандарти.</a:t>
            </a:r>
          </a:p>
          <a:p>
            <a:r>
              <a:rPr lang="bg" b="1" dirty="0"/>
              <a:t>Избягвайте социалните медии като единствен източник:</a:t>
            </a:r>
            <a:endParaRPr lang="en-US" dirty="0"/>
          </a:p>
          <a:p>
            <a:r>
              <a:rPr lang="bg" dirty="0"/>
              <a:t>Новините, споделени в социалните медийни платформи, могат да бъдат ненадеждни. Ако намерите история в социалните медии, опитайте се да я проследите до надежден източник на новини за проверка.</a:t>
            </a:r>
          </a:p>
          <a:p>
            <a:endParaRPr lang="en-US" dirty="0"/>
          </a:p>
          <a:p>
            <a:endParaRPr lang="en-US" sz="24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199" y="4841998"/>
            <a:ext cx="4470401" cy="2016002"/>
          </a:xfrm>
          <a:prstGeom prst="rect">
            <a:avLst/>
          </a:prstGeom>
        </p:spPr>
      </p:pic>
      <p:sp>
        <p:nvSpPr>
          <p:cNvPr id="4" name="Textfeld 3"/>
          <p:cNvSpPr txBox="1"/>
          <p:nvPr/>
        </p:nvSpPr>
        <p:spPr>
          <a:xfrm>
            <a:off x="4064001" y="6452867"/>
            <a:ext cx="3183466" cy="276999"/>
          </a:xfrm>
          <a:prstGeom prst="rect">
            <a:avLst/>
          </a:prstGeom>
        </p:spPr>
        <p:txBody>
          <a:bodyPr wrap="square" rtlCol="0">
            <a:spAutoFit/>
          </a:bodyPr>
          <a:lstStyle/>
          <a:p>
            <a:pPr algn="ctr"/>
            <a:r>
              <a:rPr lang="bg" sz="1200" dirty="0">
                <a:hlinkClick r:id="rId4"/>
              </a:rPr>
              <a:t>Източник на снимка </a:t>
            </a:r>
            <a:r>
              <a:rPr lang="bg" sz="1200" dirty="0"/>
              <a:t>| </a:t>
            </a:r>
            <a:r>
              <a:rPr lang="bg" sz="1200" dirty="0">
                <a:hlinkClick r:id="rId5"/>
              </a:rPr>
              <a:t>Лиценз </a:t>
            </a:r>
            <a:endParaRPr lang="de-AT" sz="1200" dirty="0" err="1"/>
          </a:p>
        </p:txBody>
      </p:sp>
    </p:spTree>
    <p:extLst>
      <p:ext uri="{BB962C8B-B14F-4D97-AF65-F5344CB8AC3E}">
        <p14:creationId xmlns:p14="http://schemas.microsoft.com/office/powerpoint/2010/main" val="128304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bg" sz="2800" b="1" dirty="0" err="1">
                <a:solidFill>
                  <a:srgbClr val="D8134D"/>
                </a:solidFill>
              </a:rPr>
              <a:t>Проверки </a:t>
            </a:r>
            <a:r>
              <a:rPr lang="bg" sz="2800" b="1" dirty="0">
                <a:solidFill>
                  <a:srgbClr val="D8134D"/>
                </a:solidFill>
              </a:rPr>
              <a:t>за достоверност : </a:t>
            </a:r>
            <a:r>
              <a:rPr lang="bg" sz="2800" b="1" dirty="0" err="1">
                <a:solidFill>
                  <a:srgbClr val="D8134D"/>
                </a:solidFill>
              </a:rPr>
              <a:t>Тестът </a:t>
            </a:r>
            <a:r>
              <a:rPr lang="bg" sz="2800" b="1" dirty="0">
                <a:solidFill>
                  <a:srgbClr val="D8134D"/>
                </a:solidFill>
              </a:rPr>
              <a:t>CRAAP </a:t>
            </a:r>
            <a:endParaRPr lang="de-AT" sz="2800" b="1" dirty="0">
              <a:solidFill>
                <a:srgbClr val="D8134D"/>
              </a:solidFill>
            </a:endParaRPr>
          </a:p>
          <a:p>
            <a:r>
              <a:rPr lang="bg" dirty="0"/>
              <a:t>Този тест се използва за оценка на източниците на информация и определяне на тяхната достоверност. Това е от полза за студенти и изследователи, които трябва да оценят източниците за академични цели.</a:t>
            </a:r>
          </a:p>
          <a:p>
            <a:r>
              <a:rPr lang="en-US" dirty="0"/>
              <a:t/>
            </a:r>
            <a:br>
              <a:rPr lang="en-US" dirty="0"/>
            </a:br>
            <a:r>
              <a:rPr lang="bg" b="1" dirty="0"/>
              <a:t>Валута: </a:t>
            </a:r>
            <a:r>
              <a:rPr lang="bg" dirty="0"/>
              <a:t>Актуалност на информацията и дали тя е актуална и подходяща за разглежданата тема.</a:t>
            </a:r>
          </a:p>
          <a:p>
            <a:r>
              <a:rPr lang="bg" b="1" dirty="0"/>
              <a:t>Уместност: </a:t>
            </a:r>
            <a:r>
              <a:rPr lang="bg" dirty="0"/>
              <a:t>Отнася се до степента, в която информацията е свързана с изследователския въпрос или тема, която се изследва.</a:t>
            </a:r>
          </a:p>
          <a:p>
            <a:r>
              <a:rPr lang="bg" b="1" dirty="0"/>
              <a:t>Авторитет: </a:t>
            </a:r>
            <a:r>
              <a:rPr lang="bg" dirty="0"/>
              <a:t>Достоверността на източника и дали той е надежден източник на информация.</a:t>
            </a:r>
          </a:p>
          <a:p>
            <a:r>
              <a:rPr lang="bg" b="1" dirty="0"/>
              <a:t>Точност: </a:t>
            </a:r>
            <a:r>
              <a:rPr lang="bg" dirty="0"/>
              <a:t>фактическата вярност на предоставената информация и дали тя може да бъде проверена чрез други източници.</a:t>
            </a:r>
          </a:p>
          <a:p>
            <a:r>
              <a:rPr lang="bg" b="1" dirty="0"/>
              <a:t>Цел: </a:t>
            </a:r>
            <a:r>
              <a:rPr lang="bg" dirty="0"/>
              <a:t>Причината, поради която информацията съществува и дали е предназначена да информира, убеждава, забавлява или заблуждава.</a:t>
            </a:r>
          </a:p>
          <a:p>
            <a:endParaRPr lang="en-GB" dirty="0"/>
          </a:p>
        </p:txBody>
      </p:sp>
    </p:spTree>
    <p:extLst>
      <p:ext uri="{BB962C8B-B14F-4D97-AF65-F5344CB8AC3E}">
        <p14:creationId xmlns:p14="http://schemas.microsoft.com/office/powerpoint/2010/main" val="354093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bg" sz="2800" b="1" dirty="0" err="1">
                <a:solidFill>
                  <a:srgbClr val="D8134D"/>
                </a:solidFill>
              </a:rPr>
              <a:t>Проверки </a:t>
            </a:r>
            <a:r>
              <a:rPr lang="bg" sz="2800" b="1" dirty="0">
                <a:solidFill>
                  <a:srgbClr val="D8134D"/>
                </a:solidFill>
              </a:rPr>
              <a:t>за достоверност : SMART Проверка</a:t>
            </a:r>
          </a:p>
          <a:p>
            <a:r>
              <a:rPr lang="bg" dirty="0"/>
              <a:t>SMART Check означава източник, мотив, авторитет, преглед и тест от два източника. Този тест е особено полезен за оценка на онлайн източници, като новинарски статии или публикации в социални медии.</a:t>
            </a:r>
          </a:p>
          <a:p>
            <a:r>
              <a:rPr lang="bg" b="1" dirty="0"/>
              <a:t>Източник: </a:t>
            </a:r>
            <a:r>
              <a:rPr lang="bg" dirty="0"/>
              <a:t>Отнася се за произхода на информацията, включително кой я е създал и тяхната принадлежност и пристрастия.</a:t>
            </a:r>
          </a:p>
          <a:p>
            <a:r>
              <a:rPr lang="bg" b="1" dirty="0"/>
              <a:t>Мотив: </a:t>
            </a:r>
            <a:r>
              <a:rPr lang="bg" dirty="0"/>
              <a:t>Причината, поради която е създадена информацията и дали зад нея стои конкретна програма или пристрастие.</a:t>
            </a:r>
          </a:p>
          <a:p>
            <a:r>
              <a:rPr lang="bg" b="1" dirty="0"/>
              <a:t>Авторитет: </a:t>
            </a:r>
            <a:r>
              <a:rPr lang="bg" dirty="0"/>
              <a:t>Достоверността на източника и дали той е уважаван източник на информация.</a:t>
            </a:r>
          </a:p>
          <a:p>
            <a:r>
              <a:rPr lang="bg" b="1" dirty="0"/>
              <a:t>Преглед: </a:t>
            </a:r>
            <a:r>
              <a:rPr lang="bg" dirty="0"/>
              <a:t>Отнася се до качеството на информацията, включително дали е прегледана от експерти или лица, проверяващи фактите.</a:t>
            </a:r>
          </a:p>
          <a:p>
            <a:r>
              <a:rPr lang="bg" b="1" dirty="0"/>
              <a:t>Тест от два източника: </a:t>
            </a:r>
            <a:r>
              <a:rPr lang="bg" dirty="0"/>
              <a:t>Практиката за проверка на информация чрез кръстосано съпоставяне с поне два уважавани източника.</a:t>
            </a:r>
          </a:p>
          <a:p>
            <a:endParaRPr lang="en-GB" dirty="0"/>
          </a:p>
        </p:txBody>
      </p:sp>
    </p:spTree>
    <p:extLst>
      <p:ext uri="{BB962C8B-B14F-4D97-AF65-F5344CB8AC3E}">
        <p14:creationId xmlns:p14="http://schemas.microsoft.com/office/powerpoint/2010/main" val="169682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bg" sz="2800" b="1" dirty="0" err="1">
                <a:solidFill>
                  <a:srgbClr val="D8134D"/>
                </a:solidFill>
              </a:rPr>
              <a:t>Проверки </a:t>
            </a:r>
            <a:r>
              <a:rPr lang="bg" sz="2800" b="1" dirty="0">
                <a:solidFill>
                  <a:srgbClr val="D8134D"/>
                </a:solidFill>
              </a:rPr>
              <a:t>на достоверността : 5-те въпроса „W“ (1/2)</a:t>
            </a:r>
          </a:p>
          <a:p>
            <a:r>
              <a:rPr lang="bg" dirty="0"/>
              <a:t>Тестът 5Ws е метод за събиране на информация чрез задаване на пет ключови въпроса: кой, какво, кога, къде и защо. Тези въпроси обикновено се използват от журналисти и разследващи, за да получат пълна картина на ситуацията и да гарантират, че е събрана цялата необходима информация.</a:t>
            </a:r>
          </a:p>
          <a:p>
            <a:r>
              <a:rPr lang="bg" b="1" dirty="0"/>
              <a:t>Кой е авторът? </a:t>
            </a:r>
            <a:r>
              <a:rPr lang="bg" dirty="0"/>
              <a:t>– Лицето или </a:t>
            </a:r>
            <a:r>
              <a:rPr lang="bg" dirty="0" err="1"/>
              <a:t>организацията </a:t>
            </a:r>
            <a:r>
              <a:rPr lang="bg" dirty="0"/>
              <a:t>, отговорни за създаването на съдържанието. Познаването на автора може да даде представа за неговата гледна точка и опит, което може да повлияе на достоверността на информацията.</a:t>
            </a:r>
          </a:p>
          <a:p>
            <a:r>
              <a:rPr lang="bg" b="1" dirty="0"/>
              <a:t>Каква е целта на съдържанието? </a:t>
            </a:r>
            <a:r>
              <a:rPr lang="bg" dirty="0"/>
              <a:t>– Причината за създаване на съдържанието, независимо дали е да информира, убеждава, забавлява или нещо друго. Разбирането на целта може да помогне да се определи пристрастието и уместността на информацията.</a:t>
            </a:r>
          </a:p>
          <a:p>
            <a:endParaRPr lang="en-GB" dirty="0"/>
          </a:p>
        </p:txBody>
      </p:sp>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bg" sz="2800" b="1" dirty="0" err="1">
                <a:solidFill>
                  <a:srgbClr val="D8134D"/>
                </a:solidFill>
              </a:rPr>
              <a:t>Проверки </a:t>
            </a:r>
            <a:r>
              <a:rPr lang="bg" sz="2800" b="1" dirty="0">
                <a:solidFill>
                  <a:srgbClr val="D8134D"/>
                </a:solidFill>
              </a:rPr>
              <a:t>на достоверността : 5-те въпроса „W“ (2/2)</a:t>
            </a:r>
          </a:p>
          <a:p>
            <a:r>
              <a:rPr lang="bg" b="1" dirty="0"/>
              <a:t>Кога е публикувана? </a:t>
            </a:r>
            <a:r>
              <a:rPr lang="bg" dirty="0"/>
              <a:t>– Отнася се за датата, на която е пуснато съдържанието. Познаването на датата на публикуване може да помогне да се определи навременността и уместността на информацията.</a:t>
            </a:r>
          </a:p>
          <a:p>
            <a:r>
              <a:rPr lang="bg" b="1" dirty="0"/>
              <a:t>Откъде е съдържанието? </a:t>
            </a:r>
            <a:r>
              <a:rPr lang="bg" dirty="0"/>
              <a:t>– Източникът на съдържанието, независимо дали е реномирана новинарска </a:t>
            </a:r>
            <a:r>
              <a:rPr lang="bg" dirty="0" err="1"/>
              <a:t>организация </a:t>
            </a:r>
            <a:r>
              <a:rPr lang="bg" dirty="0"/>
              <a:t>, личен блог или социална медийна платформа. Разбирането на източника може да помогне да се определи достоверността и пристрастността на информацията.</a:t>
            </a:r>
          </a:p>
          <a:p>
            <a:r>
              <a:rPr lang="bg" b="1" dirty="0"/>
              <a:t>Защо съществува информацията? </a:t>
            </a:r>
            <a:r>
              <a:rPr lang="bg" dirty="0"/>
              <a:t>– Причината, поради която информацията е създадена и публикувана. Познаването на мотивацията зад информацията може да помогне да се определи пристрастието и надеждността на съдържанието.</a:t>
            </a:r>
          </a:p>
          <a:p>
            <a:endParaRPr lang="en-GB" dirty="0"/>
          </a:p>
        </p:txBody>
      </p:sp>
    </p:spTree>
    <p:extLst>
      <p:ext uri="{BB962C8B-B14F-4D97-AF65-F5344CB8AC3E}">
        <p14:creationId xmlns:p14="http://schemas.microsoft.com/office/powerpoint/2010/main" val="323480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2"/>
            <a:ext cx="8482153" cy="4373958"/>
          </a:xfrm>
        </p:spPr>
        <p:txBody>
          <a:bodyPr>
            <a:normAutofit lnSpcReduction="10000"/>
          </a:bodyPr>
          <a:lstStyle/>
          <a:p>
            <a:r>
              <a:rPr lang="bg" sz="2800" b="1" dirty="0" err="1">
                <a:solidFill>
                  <a:srgbClr val="D8134D"/>
                </a:solidFill>
              </a:rPr>
              <a:t>Проверки </a:t>
            </a:r>
            <a:r>
              <a:rPr lang="bg" sz="2800" b="1" dirty="0">
                <a:solidFill>
                  <a:srgbClr val="D8134D"/>
                </a:solidFill>
              </a:rPr>
              <a:t>на достоверността : РАДАРЕН </a:t>
            </a:r>
            <a:r>
              <a:rPr lang="bg" sz="2800" b="1" dirty="0" err="1">
                <a:solidFill>
                  <a:srgbClr val="D8134D"/>
                </a:solidFill>
              </a:rPr>
              <a:t>метод </a:t>
            </a:r>
            <a:r>
              <a:rPr lang="bg" sz="2800" b="1" dirty="0">
                <a:solidFill>
                  <a:srgbClr val="D8134D"/>
                </a:solidFill>
              </a:rPr>
              <a:t>(1/2)</a:t>
            </a:r>
          </a:p>
          <a:p>
            <a:r>
              <a:rPr lang="bg" dirty="0"/>
              <a:t>Тестът RADAR е метод за оценка на информация от онлайн източници за надеждност и достоверност. Това означава обосновка, авторитет, дата, точност и уместност.</a:t>
            </a:r>
          </a:p>
          <a:p>
            <a:r>
              <a:rPr lang="bg" b="1" dirty="0"/>
              <a:t>Обосновка: </a:t>
            </a:r>
            <a:r>
              <a:rPr lang="bg" dirty="0"/>
              <a:t>Причината, поради която информацията съществува и целта на съдържанието. Познаването на обосновката зад информацията може да помогне да се определи дали е пристрастна или обективна.</a:t>
            </a:r>
          </a:p>
          <a:p>
            <a:r>
              <a:rPr lang="bg" b="1" dirty="0"/>
              <a:t>Орган: </a:t>
            </a:r>
            <a:r>
              <a:rPr lang="bg" dirty="0"/>
              <a:t>пълномощията и експертните познания на автора или издателя на информацията. Разбирането на авторитета на източника може да помогне да се определи дали информацията е достоверна и надеждна.</a:t>
            </a:r>
          </a:p>
          <a:p>
            <a:endParaRPr lang="en-GB"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545" y="1390650"/>
            <a:ext cx="2390775" cy="4076700"/>
          </a:xfrm>
          <a:prstGeom prst="rect">
            <a:avLst/>
          </a:prstGeom>
        </p:spPr>
      </p:pic>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bg" sz="2800" b="1" dirty="0" err="1">
                <a:solidFill>
                  <a:srgbClr val="D8134D"/>
                </a:solidFill>
              </a:rPr>
              <a:t>Проверки </a:t>
            </a:r>
            <a:r>
              <a:rPr lang="bg" sz="2800" b="1" dirty="0">
                <a:solidFill>
                  <a:srgbClr val="D8134D"/>
                </a:solidFill>
              </a:rPr>
              <a:t>на достоверността : </a:t>
            </a:r>
            <a:r>
              <a:rPr lang="bg" sz="2800" b="1" dirty="0" err="1">
                <a:solidFill>
                  <a:srgbClr val="D8134D"/>
                </a:solidFill>
              </a:rPr>
              <a:t>метод RADAR </a:t>
            </a:r>
            <a:r>
              <a:rPr lang="bg" sz="2800" b="1" dirty="0">
                <a:solidFill>
                  <a:srgbClr val="D8134D"/>
                </a:solidFill>
              </a:rPr>
              <a:t>(2/2)</a:t>
            </a:r>
          </a:p>
          <a:p>
            <a:r>
              <a:rPr lang="bg" b="1" dirty="0"/>
              <a:t>Дата: </a:t>
            </a:r>
            <a:r>
              <a:rPr lang="bg" dirty="0"/>
              <a:t>Часът, когато информацията е публикувана или актуализирана. Познаването на датата може да помогне да се определи дали информацията все още е уместна и актуална.</a:t>
            </a:r>
          </a:p>
          <a:p>
            <a:r>
              <a:rPr lang="bg" b="1" dirty="0"/>
              <a:t>Точност: </a:t>
            </a:r>
            <a:r>
              <a:rPr lang="bg" dirty="0"/>
              <a:t>Отнася се за истинността и коректността на информацията. Проверката за точност включва проверка на информацията с множество източници и оценка на представените доказателства.</a:t>
            </a:r>
          </a:p>
          <a:p>
            <a:r>
              <a:rPr lang="bg" b="1" dirty="0"/>
              <a:t>Уместност: </a:t>
            </a:r>
            <a:r>
              <a:rPr lang="bg" dirty="0"/>
              <a:t>Колко добре информацията е свързана с разглежданата тема или въпрос. Оценяването на уместността включва преценка дали информацията е полезна и приложима към конкретната ситуация.</a:t>
            </a:r>
          </a:p>
        </p:txBody>
      </p:sp>
    </p:spTree>
    <p:extLst>
      <p:ext uri="{BB962C8B-B14F-4D97-AF65-F5344CB8AC3E}">
        <p14:creationId xmlns:p14="http://schemas.microsoft.com/office/powerpoint/2010/main" val="1951474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2515" y="1795132"/>
            <a:ext cx="7381486" cy="5062868"/>
          </a:xfrm>
        </p:spPr>
        <p:txBody>
          <a:bodyPr>
            <a:normAutofit/>
          </a:bodyPr>
          <a:lstStyle/>
          <a:p>
            <a:pPr lvl="0"/>
            <a:r>
              <a:rPr lang="bg" sz="2000" b="1" dirty="0"/>
              <a:t>Кръстосана проверка на източника: </a:t>
            </a:r>
            <a:r>
              <a:rPr lang="bg" sz="2000" dirty="0"/>
              <a:t>Проверете източника, като сравните изображението или видеото с надеждни източници или разкази на очевидци!</a:t>
            </a:r>
            <a:endParaRPr lang="de-AT" sz="2000" dirty="0"/>
          </a:p>
          <a:p>
            <a:pPr lvl="0"/>
            <a:r>
              <a:rPr lang="bg" sz="2000" b="1" dirty="0"/>
              <a:t>Софтуер за криминалистика на изображения: </a:t>
            </a:r>
            <a:r>
              <a:rPr lang="bg" sz="2000" dirty="0"/>
              <a:t>Използвайте инструменти за криминалистика на изображения, за да откриете признаци на манипулация, като променени пиксели или цифрови артефакти!</a:t>
            </a:r>
            <a:endParaRPr lang="de-AT" sz="2000" dirty="0"/>
          </a:p>
          <a:p>
            <a:pPr lvl="0"/>
            <a:r>
              <a:rPr lang="bg" sz="2000" b="1" dirty="0"/>
              <a:t>Контекстуални улики: </a:t>
            </a:r>
            <a:r>
              <a:rPr lang="bg" sz="2000" dirty="0"/>
              <a:t>Проучете контекста около изображението или видеоклипа, включително надписи, времеви клейма и свързано съдържание!</a:t>
            </a:r>
            <a:endParaRPr lang="de-AT" sz="2000" dirty="0"/>
          </a:p>
          <a:p>
            <a:pPr lvl="0"/>
            <a:r>
              <a:rPr lang="bg" sz="2000" b="1" dirty="0"/>
              <a:t>Свидетелство на очевидец: </a:t>
            </a:r>
            <a:r>
              <a:rPr lang="bg" sz="2000" dirty="0"/>
              <a:t>Потърсете разкази на очевидци или изявления от достоверни източници, за да потвърдите или развенчаете съдържанието!</a:t>
            </a:r>
            <a:endParaRPr lang="de-AT" sz="2000" dirty="0"/>
          </a:p>
          <a:p>
            <a:endParaRPr lang="de-AT" dirty="0"/>
          </a:p>
        </p:txBody>
      </p:sp>
      <p:sp>
        <p:nvSpPr>
          <p:cNvPr id="3" name="Textfeld 2"/>
          <p:cNvSpPr txBox="1"/>
          <p:nvPr/>
        </p:nvSpPr>
        <p:spPr>
          <a:xfrm>
            <a:off x="492515" y="1062815"/>
            <a:ext cx="10972800" cy="492443"/>
          </a:xfrm>
          <a:prstGeom prst="rect">
            <a:avLst/>
          </a:prstGeom>
        </p:spPr>
        <p:txBody>
          <a:bodyPr wrap="square" rtlCol="0">
            <a:spAutoFit/>
          </a:bodyPr>
          <a:lstStyle/>
          <a:p>
            <a:r>
              <a:rPr lang="bg" sz="2600" b="1" dirty="0">
                <a:solidFill>
                  <a:srgbClr val="D8134D"/>
                </a:solidFill>
              </a:rPr>
              <a:t>Как можете да проверите автентичността на изображения и видеоклипове?</a:t>
            </a:r>
            <a:endParaRPr lang="de-AT" sz="2600" dirty="0">
              <a:solidFill>
                <a:srgbClr val="D8134D"/>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129" y="1826153"/>
            <a:ext cx="3114675" cy="4695825"/>
          </a:xfrm>
          <a:prstGeom prst="rect">
            <a:avLst/>
          </a:prstGeom>
        </p:spPr>
      </p:pic>
      <p:sp>
        <p:nvSpPr>
          <p:cNvPr id="5" name="Textfeld 4"/>
          <p:cNvSpPr txBox="1"/>
          <p:nvPr/>
        </p:nvSpPr>
        <p:spPr>
          <a:xfrm>
            <a:off x="3962401" y="6244979"/>
            <a:ext cx="3183466" cy="276999"/>
          </a:xfrm>
          <a:prstGeom prst="rect">
            <a:avLst/>
          </a:prstGeom>
        </p:spPr>
        <p:txBody>
          <a:bodyPr wrap="square" rtlCol="0">
            <a:spAutoFit/>
          </a:bodyPr>
          <a:lstStyle/>
          <a:p>
            <a:pPr algn="ctr"/>
            <a:r>
              <a:rPr lang="bg" sz="1200" dirty="0" err="1"/>
              <a:t>Източник </a:t>
            </a:r>
            <a:r>
              <a:rPr lang="bg" sz="1200" dirty="0"/>
              <a:t>на снимката : Forensics.map-base.info</a:t>
            </a:r>
            <a:endParaRPr lang="de-AT" sz="1200" dirty="0" err="1"/>
          </a:p>
        </p:txBody>
      </p:sp>
    </p:spTree>
    <p:extLst>
      <p:ext uri="{BB962C8B-B14F-4D97-AF65-F5344CB8AC3E}">
        <p14:creationId xmlns:p14="http://schemas.microsoft.com/office/powerpoint/2010/main" val="1730856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75582" y="812999"/>
            <a:ext cx="8075752" cy="5672468"/>
          </a:xfrm>
        </p:spPr>
        <p:txBody>
          <a:bodyPr>
            <a:normAutofit fontScale="85000" lnSpcReduction="20000"/>
          </a:bodyPr>
          <a:lstStyle/>
          <a:p>
            <a:r>
              <a:rPr lang="bg" sz="2800" b="1" dirty="0">
                <a:solidFill>
                  <a:srgbClr val="D8134D"/>
                </a:solidFill>
              </a:rPr>
              <a:t>Безплатни инструменти за проверка на изображения (качване на снимки)</a:t>
            </a:r>
            <a:endParaRPr lang="de-AT" sz="2800" b="1" dirty="0">
              <a:solidFill>
                <a:srgbClr val="D8134D"/>
              </a:solidFill>
            </a:endParaRPr>
          </a:p>
          <a:p>
            <a:pPr fontAlgn="base"/>
            <a:r>
              <a:rPr lang="bg" sz="2000" dirty="0" err="1"/>
              <a:t>Криминалистика </a:t>
            </a:r>
            <a:r>
              <a:rPr lang="bg" sz="2000" dirty="0"/>
              <a:t>на изображения </a:t>
            </a:r>
            <a:r>
              <a:rPr lang="bg" sz="2000" dirty="0" err="1"/>
              <a:t>софтуер</a:t>
            </a:r>
            <a:r>
              <a:rPr lang="bg" sz="2000" dirty="0"/>
              <a:t> </a:t>
            </a:r>
            <a:r>
              <a:rPr lang="bg" sz="2000" dirty="0" err="1"/>
              <a:t>са</a:t>
            </a:r>
            <a:r>
              <a:rPr lang="bg" sz="2000" dirty="0"/>
              <a:t> </a:t>
            </a:r>
            <a:r>
              <a:rPr lang="bg" sz="2000" dirty="0" err="1"/>
              <a:t>инструменти</a:t>
            </a:r>
            <a:r>
              <a:rPr lang="bg" sz="2000" dirty="0"/>
              <a:t> </a:t>
            </a:r>
            <a:r>
              <a:rPr lang="bg" sz="2000" dirty="0" err="1"/>
              <a:t>че</a:t>
            </a:r>
            <a:r>
              <a:rPr lang="bg" sz="2000" dirty="0"/>
              <a:t> </a:t>
            </a:r>
            <a:r>
              <a:rPr lang="bg" sz="2000" dirty="0" err="1"/>
              <a:t>мога</a:t>
            </a:r>
            <a:r>
              <a:rPr lang="bg" sz="2000" dirty="0"/>
              <a:t> </a:t>
            </a:r>
            <a:r>
              <a:rPr lang="bg" sz="2000" dirty="0" err="1"/>
              <a:t>помогне</a:t>
            </a:r>
            <a:r>
              <a:rPr lang="bg" sz="2000" dirty="0"/>
              <a:t> </a:t>
            </a:r>
            <a:r>
              <a:rPr lang="bg" sz="2000" dirty="0" err="1"/>
              <a:t>Вие</a:t>
            </a:r>
            <a:r>
              <a:rPr lang="bg" sz="2000" dirty="0"/>
              <a:t> </a:t>
            </a:r>
            <a:r>
              <a:rPr lang="bg" sz="2000" dirty="0" err="1"/>
              <a:t>анализира </a:t>
            </a:r>
            <a:r>
              <a:rPr lang="bg" sz="2000" dirty="0"/>
              <a:t>и </a:t>
            </a:r>
            <a:r>
              <a:rPr lang="bg" sz="2000" dirty="0" err="1"/>
              <a:t>проверява</a:t>
            </a:r>
            <a:r>
              <a:rPr lang="bg" sz="2000" dirty="0"/>
              <a:t> </a:t>
            </a:r>
            <a:r>
              <a:rPr lang="bg" sz="2000" dirty="0" err="1"/>
              <a:t>на</a:t>
            </a:r>
            <a:r>
              <a:rPr lang="bg" sz="2000" dirty="0"/>
              <a:t> </a:t>
            </a:r>
            <a:r>
              <a:rPr lang="bg" sz="2000" dirty="0" err="1"/>
              <a:t>автентичност </a:t>
            </a:r>
            <a:r>
              <a:rPr lang="bg" sz="2000" dirty="0"/>
              <a:t>и </a:t>
            </a:r>
            <a:r>
              <a:rPr lang="bg" sz="2000" dirty="0" err="1"/>
              <a:t>почтеност</a:t>
            </a:r>
            <a:r>
              <a:rPr lang="bg" sz="2000" dirty="0"/>
              <a:t> </a:t>
            </a:r>
            <a:r>
              <a:rPr lang="bg" sz="2000" dirty="0" err="1"/>
              <a:t>на </a:t>
            </a:r>
            <a:r>
              <a:rPr lang="bg" sz="2000" dirty="0"/>
              <a:t>цифрови </a:t>
            </a:r>
            <a:r>
              <a:rPr lang="bg" sz="2000" dirty="0" err="1"/>
              <a:t>изображения </a:t>
            </a:r>
            <a:r>
              <a:rPr lang="bg" sz="2000" dirty="0"/>
              <a:t>. </a:t>
            </a:r>
            <a:r>
              <a:rPr lang="bg" sz="2000" dirty="0" err="1"/>
              <a:t>Те</a:t>
            </a:r>
            <a:r>
              <a:rPr lang="bg" sz="2000" dirty="0"/>
              <a:t> </a:t>
            </a:r>
            <a:r>
              <a:rPr lang="bg" sz="2000" dirty="0" err="1"/>
              <a:t>мога</a:t>
            </a:r>
            <a:r>
              <a:rPr lang="bg" sz="2000" dirty="0"/>
              <a:t> </a:t>
            </a:r>
            <a:r>
              <a:rPr lang="bg" sz="2000" dirty="0" err="1"/>
              <a:t>помогне</a:t>
            </a:r>
            <a:r>
              <a:rPr lang="bg" sz="2000" dirty="0"/>
              <a:t> </a:t>
            </a:r>
            <a:r>
              <a:rPr lang="bg" sz="2000" dirty="0" err="1"/>
              <a:t>Вие</a:t>
            </a:r>
            <a:r>
              <a:rPr lang="bg" sz="2000" dirty="0"/>
              <a:t> </a:t>
            </a:r>
            <a:r>
              <a:rPr lang="bg" sz="2000" dirty="0" err="1"/>
              <a:t>откривам</a:t>
            </a:r>
            <a:r>
              <a:rPr lang="bg" sz="2000" dirty="0"/>
              <a:t> </a:t>
            </a:r>
            <a:r>
              <a:rPr lang="bg" sz="2000" dirty="0" err="1"/>
              <a:t>ако </a:t>
            </a:r>
            <a:r>
              <a:rPr lang="bg" sz="2000" dirty="0"/>
              <a:t>изображение </a:t>
            </a:r>
            <a:r>
              <a:rPr lang="bg" sz="2000" dirty="0" err="1"/>
              <a:t>_</a:t>
            </a:r>
            <a:r>
              <a:rPr lang="bg" sz="2000" dirty="0"/>
              <a:t> </a:t>
            </a:r>
            <a:r>
              <a:rPr lang="bg" sz="2000" dirty="0" err="1"/>
              <a:t>има</a:t>
            </a:r>
            <a:r>
              <a:rPr lang="bg" sz="2000" dirty="0"/>
              <a:t> </a:t>
            </a:r>
            <a:r>
              <a:rPr lang="bg" sz="2000" dirty="0" err="1"/>
              <a:t>беше</a:t>
            </a:r>
            <a:r>
              <a:rPr lang="bg" sz="2000" dirty="0"/>
              <a:t> </a:t>
            </a:r>
            <a:r>
              <a:rPr lang="bg" sz="2000" dirty="0" err="1"/>
              <a:t>редактиран </a:t>
            </a:r>
            <a:r>
              <a:rPr lang="bg" sz="2000" dirty="0"/>
              <a:t>, </a:t>
            </a:r>
            <a:r>
              <a:rPr lang="bg" sz="2000" dirty="0" err="1"/>
              <a:t>манипулиран </a:t>
            </a:r>
            <a:r>
              <a:rPr lang="bg" sz="2000" dirty="0"/>
              <a:t>или </a:t>
            </a:r>
            <a:r>
              <a:rPr lang="bg" sz="2000" dirty="0" err="1"/>
              <a:t>_</a:t>
            </a:r>
            <a:r>
              <a:rPr lang="bg" sz="2000" dirty="0"/>
              <a:t> </a:t>
            </a:r>
            <a:r>
              <a:rPr lang="bg" sz="2000" dirty="0" err="1"/>
              <a:t>подправени</a:t>
            </a:r>
            <a:r>
              <a:rPr lang="bg" sz="2000" dirty="0"/>
              <a:t> </a:t>
            </a:r>
            <a:r>
              <a:rPr lang="bg" sz="2000" dirty="0" err="1"/>
              <a:t>с </a:t>
            </a:r>
            <a:r>
              <a:rPr lang="bg" sz="2000" dirty="0"/>
              <a:t>. </a:t>
            </a:r>
            <a:r>
              <a:rPr lang="bg" sz="2000" dirty="0" err="1"/>
              <a:t>Тук</a:t>
            </a:r>
            <a:r>
              <a:rPr lang="bg" sz="2000" dirty="0"/>
              <a:t> </a:t>
            </a:r>
            <a:r>
              <a:rPr lang="bg" sz="2000" dirty="0" err="1"/>
              <a:t>са</a:t>
            </a:r>
            <a:r>
              <a:rPr lang="bg" sz="2000" dirty="0"/>
              <a:t> </a:t>
            </a:r>
            <a:r>
              <a:rPr lang="bg" sz="2000" dirty="0" err="1"/>
              <a:t>някои</a:t>
            </a:r>
            <a:r>
              <a:rPr lang="bg" sz="2000" dirty="0"/>
              <a:t> </a:t>
            </a:r>
            <a:r>
              <a:rPr lang="bg" sz="2000" dirty="0" err="1"/>
              <a:t>Безплатно</a:t>
            </a:r>
            <a:r>
              <a:rPr lang="bg" sz="2000" dirty="0"/>
              <a:t> </a:t>
            </a:r>
            <a:r>
              <a:rPr lang="bg" sz="2000" dirty="0" err="1"/>
              <a:t>изображение</a:t>
            </a:r>
            <a:r>
              <a:rPr lang="bg" sz="2000" dirty="0"/>
              <a:t> </a:t>
            </a:r>
            <a:r>
              <a:rPr lang="bg" sz="2000" dirty="0" err="1"/>
              <a:t>криминалистика</a:t>
            </a:r>
            <a:r>
              <a:rPr lang="bg" sz="2000" dirty="0"/>
              <a:t> </a:t>
            </a:r>
            <a:r>
              <a:rPr lang="bg" sz="2000" dirty="0" err="1"/>
              <a:t>софтуер</a:t>
            </a:r>
            <a:r>
              <a:rPr lang="bg" sz="2000" dirty="0"/>
              <a:t> </a:t>
            </a:r>
            <a:r>
              <a:rPr lang="bg" sz="2000" dirty="0" err="1"/>
              <a:t>че</a:t>
            </a:r>
            <a:r>
              <a:rPr lang="bg" sz="2000" dirty="0"/>
              <a:t> </a:t>
            </a:r>
            <a:r>
              <a:rPr lang="bg" sz="2000" dirty="0" err="1"/>
              <a:t>Вие</a:t>
            </a:r>
            <a:r>
              <a:rPr lang="bg" sz="2000" dirty="0"/>
              <a:t> </a:t>
            </a:r>
            <a:r>
              <a:rPr lang="bg" sz="2000" dirty="0" err="1"/>
              <a:t>мога</a:t>
            </a:r>
            <a:r>
              <a:rPr lang="bg" sz="2000" dirty="0"/>
              <a:t> </a:t>
            </a:r>
            <a:r>
              <a:rPr lang="bg" sz="2000" dirty="0" err="1"/>
              <a:t>използвайте </a:t>
            </a:r>
            <a:r>
              <a:rPr lang="bg" sz="2000" dirty="0"/>
              <a:t>: </a:t>
            </a:r>
            <a:endParaRPr lang="de-AT" sz="2000" dirty="0"/>
          </a:p>
          <a:p>
            <a:pPr lvl="0" fontAlgn="base"/>
            <a:r>
              <a:rPr lang="bg" sz="2000" b="1" dirty="0" err="1"/>
              <a:t>Съдебно </a:t>
            </a:r>
            <a:r>
              <a:rPr lang="bg" sz="2000" b="1" dirty="0"/>
              <a:t>: </a:t>
            </a:r>
            <a:r>
              <a:rPr lang="bg" sz="2000" dirty="0"/>
              <a:t>Това </a:t>
            </a:r>
            <a:r>
              <a:rPr lang="bg" sz="2000" dirty="0" err="1"/>
              <a:t>е </a:t>
            </a:r>
            <a:r>
              <a:rPr lang="bg" sz="2000" dirty="0"/>
              <a:t>уеб </a:t>
            </a:r>
            <a:r>
              <a:rPr lang="bg" sz="2000" dirty="0" err="1"/>
              <a:t>базирано</a:t>
            </a:r>
            <a:r>
              <a:rPr lang="bg" sz="2000" dirty="0"/>
              <a:t> </a:t>
            </a:r>
            <a:r>
              <a:rPr lang="bg" sz="2000" dirty="0" err="1"/>
              <a:t>инструмент</a:t>
            </a:r>
            <a:r>
              <a:rPr lang="bg" sz="2000" dirty="0"/>
              <a:t> </a:t>
            </a:r>
            <a:r>
              <a:rPr lang="bg" sz="2000" dirty="0" err="1"/>
              <a:t>че</a:t>
            </a:r>
            <a:r>
              <a:rPr lang="bg" sz="2000" dirty="0"/>
              <a:t> </a:t>
            </a:r>
            <a:r>
              <a:rPr lang="bg" sz="2000" dirty="0" err="1"/>
              <a:t>предлага </a:t>
            </a:r>
            <a:r>
              <a:rPr lang="bg" sz="2000" dirty="0"/>
              <a:t>комплект </a:t>
            </a:r>
            <a:r>
              <a:rPr lang="bg" sz="2000" dirty="0" err="1"/>
              <a:t>_</a:t>
            </a:r>
            <a:r>
              <a:rPr lang="bg" sz="2000" dirty="0"/>
              <a:t> </a:t>
            </a:r>
            <a:r>
              <a:rPr lang="bg" sz="2000" dirty="0" err="1"/>
              <a:t>на</a:t>
            </a:r>
            <a:r>
              <a:rPr lang="bg" sz="2000" dirty="0"/>
              <a:t> </a:t>
            </a:r>
            <a:r>
              <a:rPr lang="bg" sz="2000" dirty="0" err="1"/>
              <a:t>Характеристика</a:t>
            </a:r>
            <a:r>
              <a:rPr lang="bg" sz="2000" dirty="0"/>
              <a:t> </a:t>
            </a:r>
            <a:r>
              <a:rPr lang="bg" sz="2000" dirty="0" err="1"/>
              <a:t>за </a:t>
            </a:r>
            <a:r>
              <a:rPr lang="bg" sz="2000" dirty="0"/>
              <a:t>цифрово </a:t>
            </a:r>
            <a:r>
              <a:rPr lang="bg" sz="2000" dirty="0" err="1"/>
              <a:t>изображение</a:t>
            </a:r>
            <a:r>
              <a:rPr lang="bg" sz="2000" dirty="0"/>
              <a:t> </a:t>
            </a:r>
            <a:r>
              <a:rPr lang="bg" sz="2000" dirty="0" err="1"/>
              <a:t>криминалистика </a:t>
            </a:r>
            <a:r>
              <a:rPr lang="bg" sz="2000" dirty="0"/>
              <a:t>, като </a:t>
            </a:r>
            <a:r>
              <a:rPr lang="bg" sz="2000" dirty="0" err="1"/>
              <a:t>напр</a:t>
            </a:r>
            <a:r>
              <a:rPr lang="bg" sz="2000" dirty="0"/>
              <a:t> </a:t>
            </a:r>
            <a:r>
              <a:rPr lang="bg" sz="2000" dirty="0" err="1"/>
              <a:t>клонинг</a:t>
            </a:r>
            <a:r>
              <a:rPr lang="bg" sz="2000" dirty="0"/>
              <a:t> </a:t>
            </a:r>
            <a:r>
              <a:rPr lang="bg" sz="2000" dirty="0" err="1"/>
              <a:t>откриване </a:t>
            </a:r>
            <a:r>
              <a:rPr lang="bg" sz="2000" dirty="0"/>
              <a:t>, </a:t>
            </a:r>
            <a:r>
              <a:rPr lang="bg" sz="2000" dirty="0" err="1"/>
              <a:t>грешка</a:t>
            </a:r>
            <a:r>
              <a:rPr lang="bg" sz="2000" dirty="0"/>
              <a:t> </a:t>
            </a:r>
            <a:r>
              <a:rPr lang="bg" sz="2000" dirty="0" err="1"/>
              <a:t>ниво</a:t>
            </a:r>
            <a:r>
              <a:rPr lang="bg" sz="2000" dirty="0"/>
              <a:t> </a:t>
            </a:r>
            <a:r>
              <a:rPr lang="bg" sz="2000" dirty="0" err="1"/>
              <a:t>анализ </a:t>
            </a:r>
            <a:r>
              <a:rPr lang="bg" sz="2000" dirty="0"/>
              <a:t>, </a:t>
            </a:r>
            <a:r>
              <a:rPr lang="bg" sz="2000" dirty="0" err="1"/>
              <a:t>шум</a:t>
            </a:r>
            <a:r>
              <a:rPr lang="bg" sz="2000" dirty="0"/>
              <a:t> </a:t>
            </a:r>
            <a:r>
              <a:rPr lang="bg" sz="2000" dirty="0" err="1"/>
              <a:t>анализ </a:t>
            </a:r>
            <a:r>
              <a:rPr lang="bg" sz="2000" dirty="0"/>
              <a:t>, </a:t>
            </a:r>
            <a:r>
              <a:rPr lang="bg" sz="2000" dirty="0" err="1"/>
              <a:t>метаданни</a:t>
            </a:r>
            <a:r>
              <a:rPr lang="bg" sz="2000" dirty="0"/>
              <a:t> </a:t>
            </a:r>
            <a:r>
              <a:rPr lang="bg" sz="2000" dirty="0" err="1"/>
              <a:t>извличане </a:t>
            </a:r>
            <a:r>
              <a:rPr lang="bg" sz="2000" dirty="0"/>
              <a:t>, геомаркиране, </a:t>
            </a:r>
            <a:r>
              <a:rPr lang="bg" sz="2000" dirty="0" err="1"/>
              <a:t>миниатюра</a:t>
            </a:r>
            <a:r>
              <a:rPr lang="bg" sz="2000" dirty="0"/>
              <a:t> </a:t>
            </a:r>
            <a:r>
              <a:rPr lang="bg" sz="2000" dirty="0" err="1"/>
              <a:t>анализ </a:t>
            </a:r>
            <a:r>
              <a:rPr lang="bg" sz="2000" dirty="0"/>
              <a:t>, </a:t>
            </a:r>
            <a:r>
              <a:rPr lang="bg" sz="2000" dirty="0" err="1"/>
              <a:t>JPEG анализ </a:t>
            </a:r>
            <a:r>
              <a:rPr lang="bg" sz="2000" dirty="0"/>
              <a:t>и </a:t>
            </a:r>
            <a:r>
              <a:rPr lang="bg" sz="2000" dirty="0" err="1"/>
              <a:t>Повече ▼ </a:t>
            </a:r>
            <a:r>
              <a:rPr lang="bg" sz="2000" dirty="0"/>
              <a:t>. </a:t>
            </a:r>
            <a:r>
              <a:rPr lang="bg" sz="2000" dirty="0" err="1"/>
              <a:t>То</a:t>
            </a:r>
            <a:r>
              <a:rPr lang="bg" sz="2000" dirty="0"/>
              <a:t> </a:t>
            </a:r>
            <a:r>
              <a:rPr lang="bg" sz="2000" dirty="0" err="1"/>
              <a:t>е</a:t>
            </a:r>
            <a:r>
              <a:rPr lang="bg" sz="2000" dirty="0"/>
              <a:t> </a:t>
            </a:r>
            <a:r>
              <a:rPr lang="bg" sz="2000" dirty="0" err="1"/>
              <a:t>възможен</a:t>
            </a:r>
            <a:r>
              <a:rPr lang="bg" sz="2000" dirty="0"/>
              <a:t> </a:t>
            </a:r>
            <a:r>
              <a:rPr lang="bg" sz="2000" dirty="0" err="1"/>
              <a:t>да се</a:t>
            </a:r>
            <a:r>
              <a:rPr lang="bg" sz="2000" dirty="0"/>
              <a:t> </a:t>
            </a:r>
            <a:r>
              <a:rPr lang="bg" sz="2000" dirty="0" err="1"/>
              <a:t>качи </a:t>
            </a:r>
            <a:r>
              <a:rPr lang="bg" sz="2000" dirty="0"/>
              <a:t>изображение </a:t>
            </a:r>
            <a:r>
              <a:rPr lang="bg" sz="2000" dirty="0" err="1"/>
              <a:t>_</a:t>
            </a:r>
            <a:r>
              <a:rPr lang="bg" sz="2000" dirty="0"/>
              <a:t> </a:t>
            </a:r>
            <a:r>
              <a:rPr lang="bg" sz="2000" dirty="0" err="1"/>
              <a:t>или</a:t>
            </a:r>
            <a:r>
              <a:rPr lang="bg" sz="2000" dirty="0"/>
              <a:t> </a:t>
            </a:r>
            <a:r>
              <a:rPr lang="bg" sz="2000" dirty="0" err="1"/>
              <a:t>поставете </a:t>
            </a:r>
            <a:r>
              <a:rPr lang="bg" sz="2000" dirty="0"/>
              <a:t>URL адрес </a:t>
            </a:r>
            <a:r>
              <a:rPr lang="bg" sz="2000" dirty="0" err="1"/>
              <a:t>на изображение към</a:t>
            </a:r>
            <a:r>
              <a:rPr lang="bg" sz="2000" dirty="0"/>
              <a:t> </a:t>
            </a:r>
            <a:r>
              <a:rPr lang="bg" sz="2000" dirty="0" err="1"/>
              <a:t>използване</a:t>
            </a:r>
            <a:r>
              <a:rPr lang="bg" sz="2000" dirty="0"/>
              <a:t> </a:t>
            </a:r>
            <a:r>
              <a:rPr lang="bg" sz="2000" dirty="0" err="1"/>
              <a:t>това</a:t>
            </a:r>
            <a:r>
              <a:rPr lang="bg" sz="2000" dirty="0"/>
              <a:t> </a:t>
            </a:r>
            <a:r>
              <a:rPr lang="bg" sz="2000" dirty="0" err="1"/>
              <a:t>инструмент </a:t>
            </a:r>
            <a:r>
              <a:rPr lang="bg" sz="2000" dirty="0"/>
              <a:t>. Има интересен урок, който показва как да използвате софтуера.</a:t>
            </a:r>
          </a:p>
          <a:p>
            <a:pPr lvl="0" fontAlgn="base"/>
            <a:r>
              <a:rPr lang="bg" sz="2000" dirty="0">
                <a:hlinkClick r:id="rId3"/>
              </a:rPr>
              <a:t>https://29a.ch/photo-forensics/</a:t>
            </a:r>
            <a:endParaRPr lang="en-GB" sz="2000" dirty="0"/>
          </a:p>
          <a:p>
            <a:pPr lvl="0" fontAlgn="base"/>
            <a:r>
              <a:rPr lang="bg" sz="2000" b="1" dirty="0" err="1"/>
              <a:t>TinEye </a:t>
            </a:r>
            <a:r>
              <a:rPr lang="bg" sz="2000" b="1" dirty="0"/>
              <a:t>: </a:t>
            </a:r>
            <a:r>
              <a:rPr lang="bg" sz="2000" dirty="0"/>
              <a:t>Това е уеб базиран инструмент, който ви позволява да извършвате обратно търсене на изображения. Може да ви помогне да разберете откъде идва дадено изображение, как се използва, дали съществуват негови модифицирани версии или да намерите версии с по-висока резолюция. Можете да качите изображение или да поставите URL адрес на изображение, за да използвате този инструмент.</a:t>
            </a:r>
          </a:p>
          <a:p>
            <a:pPr lvl="0" fontAlgn="base"/>
            <a:r>
              <a:rPr lang="bg" sz="2000" dirty="0">
                <a:hlinkClick r:id="rId4"/>
              </a:rPr>
              <a:t>https://tineye.com/</a:t>
            </a:r>
            <a:endParaRPr lang="en-GB" sz="2000" dirty="0"/>
          </a:p>
          <a:p>
            <a:pPr lvl="0" fontAlgn="base"/>
            <a:endParaRPr lang="de-AT" dirty="0"/>
          </a:p>
        </p:txBody>
      </p:sp>
    </p:spTree>
    <p:extLst>
      <p:ext uri="{BB962C8B-B14F-4D97-AF65-F5344CB8AC3E}">
        <p14:creationId xmlns:p14="http://schemas.microsoft.com/office/powerpoint/2010/main" val="4168562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bg" kern="1200" dirty="0">
                <a:solidFill>
                  <a:srgbClr val="95C11F"/>
                </a:solidFill>
                <a:ea typeface="+mj-ea"/>
                <a:cs typeface="+mj-cs"/>
              </a:rPr>
              <a:t>Партньори</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8" y="1185532"/>
            <a:ext cx="6532402" cy="5672468"/>
          </a:xfrm>
        </p:spPr>
        <p:txBody>
          <a:bodyPr>
            <a:normAutofit/>
          </a:bodyPr>
          <a:lstStyle/>
          <a:p>
            <a:r>
              <a:rPr lang="bg" sz="2800" b="1" dirty="0">
                <a:solidFill>
                  <a:srgbClr val="D8134D"/>
                </a:solidFill>
              </a:rPr>
              <a:t>Безплатни инструменти за проверка на изображения (качване на снимки)</a:t>
            </a:r>
            <a:endParaRPr lang="de-AT" sz="2800" b="1" dirty="0">
              <a:solidFill>
                <a:srgbClr val="D8134D"/>
              </a:solidFill>
            </a:endParaRPr>
          </a:p>
          <a:p>
            <a:pPr lvl="0" fontAlgn="base"/>
            <a:r>
              <a:rPr lang="bg" sz="2000" b="1" dirty="0"/>
              <a:t>Google Обратно търсене на изображения: </a:t>
            </a:r>
            <a:r>
              <a:rPr lang="bg" sz="2000" dirty="0"/>
              <a:t>Тази функция ви позволява да търсите по изображение или да извършвате обратно търсене на изображения. Може да ви помогне да разберете откъде идва дадено изображение, как се използва, дали съществуват негови модифицирани версии или да намерите версии с по-висока резолюция.</a:t>
            </a:r>
            <a:endParaRPr lang="en-GB" sz="2000" dirty="0"/>
          </a:p>
          <a:p>
            <a:pPr lvl="0" fontAlgn="base"/>
            <a:r>
              <a:rPr lang="bg" sz="2000" dirty="0">
                <a:hlinkClick r:id="rId3"/>
              </a:rPr>
              <a:t>https://images.google.com</a:t>
            </a:r>
            <a:endParaRPr lang="de-AT" sz="2000" dirty="0"/>
          </a:p>
          <a:p>
            <a:pPr lvl="0" fontAlgn="base"/>
            <a:endParaRPr lang="de-AT" sz="2000"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713" y="1566332"/>
            <a:ext cx="4823770" cy="3564467"/>
          </a:xfrm>
          <a:prstGeom prst="rect">
            <a:avLst/>
          </a:prstGeom>
        </p:spPr>
      </p:pic>
      <p:sp>
        <p:nvSpPr>
          <p:cNvPr id="5" name="Textfeld 4"/>
          <p:cNvSpPr txBox="1"/>
          <p:nvPr/>
        </p:nvSpPr>
        <p:spPr>
          <a:xfrm>
            <a:off x="8856134" y="6175868"/>
            <a:ext cx="3183466" cy="276999"/>
          </a:xfrm>
          <a:prstGeom prst="rect">
            <a:avLst/>
          </a:prstGeom>
        </p:spPr>
        <p:txBody>
          <a:bodyPr wrap="square" rtlCol="0">
            <a:spAutoFit/>
          </a:bodyPr>
          <a:lstStyle/>
          <a:p>
            <a:pPr algn="ctr"/>
            <a:r>
              <a:rPr lang="bg" sz="1200" dirty="0" err="1"/>
              <a:t>Източник </a:t>
            </a:r>
            <a:r>
              <a:rPr lang="bg" sz="1200" dirty="0"/>
              <a:t>на снимката : tineye.com</a:t>
            </a:r>
            <a:endParaRPr lang="de-AT" sz="1200" dirty="0" err="1"/>
          </a:p>
        </p:txBody>
      </p:sp>
    </p:spTree>
    <p:extLst>
      <p:ext uri="{BB962C8B-B14F-4D97-AF65-F5344CB8AC3E}">
        <p14:creationId xmlns:p14="http://schemas.microsoft.com/office/powerpoint/2010/main" val="2170207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59693" cy="5450795"/>
          </a:xfrm>
        </p:spPr>
        <p:txBody>
          <a:bodyPr>
            <a:normAutofit/>
          </a:bodyPr>
          <a:lstStyle/>
          <a:p>
            <a:r>
              <a:rPr lang="bg" sz="2800" b="1" dirty="0">
                <a:solidFill>
                  <a:srgbClr val="D8134D"/>
                </a:solidFill>
              </a:rPr>
              <a:t>Безплатни инструменти за проверка на изображения (изтегляне на софтуер)</a:t>
            </a:r>
          </a:p>
          <a:p>
            <a:pPr lvl="0" fontAlgn="base"/>
            <a:r>
              <a:rPr lang="bg" sz="2000" dirty="0"/>
              <a:t>Интернет предоставя голям брой софтуерни инструменти за проверка на изображения. Някои от тях предлагат безплатни версии.</a:t>
            </a:r>
          </a:p>
          <a:p>
            <a:pPr lvl="0" fontAlgn="base"/>
            <a:r>
              <a:rPr lang="bg" sz="2000" b="1" dirty="0" err="1"/>
              <a:t>JPEGsnoop </a:t>
            </a:r>
            <a:r>
              <a:rPr lang="bg" sz="2000" b="1" dirty="0"/>
              <a:t>: </a:t>
            </a:r>
            <a:r>
              <a:rPr lang="bg" sz="2000" dirty="0"/>
              <a:t>Това е базиран на Windows инструмент, който може да разкрие скрита информация в JPEG изображения, като марка и модел на камерата, настройки за качество, използван софтуер за редактиране, EXIF данни, таблици за квантуване, таблици на Хъфман и др. Може също така да открие дали дадено изображение е било повторно компресирано или модифицирано от Photoshop.</a:t>
            </a:r>
          </a:p>
          <a:p>
            <a:pPr lvl="0" fontAlgn="base"/>
            <a:r>
              <a:rPr lang="bg" sz="2000" dirty="0">
                <a:hlinkClick r:id="rId3"/>
              </a:rPr>
              <a:t>https://jpegsnoop.updatestar.com/</a:t>
            </a:r>
            <a:endParaRPr lang="en-GB" sz="2000" dirty="0"/>
          </a:p>
          <a:p>
            <a:pPr lvl="0" fontAlgn="base"/>
            <a:endParaRPr lang="de-AT" dirty="0"/>
          </a:p>
        </p:txBody>
      </p:sp>
      <p:pic>
        <p:nvPicPr>
          <p:cNvPr id="1026" name="Picture 2" descr="D:\Users\0 - SIROKO 1 aktuelle Projekte\190 - COSTAID\WP3 Resource Pack\snop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211" y="3950048"/>
            <a:ext cx="9228188" cy="290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07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59693" cy="5450795"/>
          </a:xfrm>
        </p:spPr>
        <p:txBody>
          <a:bodyPr>
            <a:normAutofit/>
          </a:bodyPr>
          <a:lstStyle/>
          <a:p>
            <a:r>
              <a:rPr lang="bg" sz="2800" b="1" dirty="0">
                <a:solidFill>
                  <a:srgbClr val="D8134D"/>
                </a:solidFill>
              </a:rPr>
              <a:t>Безплатни инструменти за проверка на изображения (изтегляне на софтуер)</a:t>
            </a:r>
          </a:p>
          <a:p>
            <a:pPr lvl="0" fontAlgn="base"/>
            <a:r>
              <a:rPr lang="bg" sz="2000" b="1" dirty="0" err="1"/>
              <a:t>Ghiro </a:t>
            </a:r>
            <a:r>
              <a:rPr lang="bg" sz="2000" b="1" dirty="0"/>
              <a:t>: </a:t>
            </a:r>
            <a:r>
              <a:rPr lang="bg" sz="2000" dirty="0"/>
              <a:t>Това </a:t>
            </a:r>
            <a:r>
              <a:rPr lang="bg" sz="2000" dirty="0" err="1"/>
              <a:t>е </a:t>
            </a:r>
            <a:r>
              <a:rPr lang="bg" sz="2000" dirty="0"/>
              <a:t>отворен </a:t>
            </a:r>
            <a:r>
              <a:rPr lang="bg" sz="2000" dirty="0" err="1"/>
              <a:t>код</a:t>
            </a:r>
            <a:r>
              <a:rPr lang="bg" sz="2000" dirty="0"/>
              <a:t> </a:t>
            </a:r>
            <a:r>
              <a:rPr lang="bg" sz="2000" dirty="0" err="1"/>
              <a:t>инструмент</a:t>
            </a:r>
            <a:r>
              <a:rPr lang="bg" sz="2000" dirty="0"/>
              <a:t> </a:t>
            </a:r>
            <a:r>
              <a:rPr lang="bg" sz="2000" dirty="0" err="1"/>
              <a:t>че</a:t>
            </a:r>
            <a:r>
              <a:rPr lang="bg" sz="2000" dirty="0"/>
              <a:t> </a:t>
            </a:r>
            <a:r>
              <a:rPr lang="bg" sz="2000" dirty="0" err="1"/>
              <a:t>автоматизира</a:t>
            </a:r>
            <a:r>
              <a:rPr lang="bg" sz="2000" dirty="0"/>
              <a:t> </a:t>
            </a:r>
            <a:r>
              <a:rPr lang="bg" sz="2000" dirty="0" err="1"/>
              <a:t>на</a:t>
            </a:r>
            <a:r>
              <a:rPr lang="bg" sz="2000" dirty="0"/>
              <a:t> </a:t>
            </a:r>
            <a:r>
              <a:rPr lang="bg" sz="2000" dirty="0" err="1"/>
              <a:t>процес</a:t>
            </a:r>
            <a:r>
              <a:rPr lang="bg" sz="2000" dirty="0"/>
              <a:t> </a:t>
            </a:r>
            <a:r>
              <a:rPr lang="bg" sz="2000" dirty="0" err="1"/>
              <a:t>на </a:t>
            </a:r>
            <a:r>
              <a:rPr lang="bg" sz="2000" dirty="0"/>
              <a:t>цифрово </a:t>
            </a:r>
            <a:r>
              <a:rPr lang="bg" sz="2000" dirty="0" err="1"/>
              <a:t>изображение</a:t>
            </a:r>
            <a:r>
              <a:rPr lang="bg" sz="2000" dirty="0"/>
              <a:t> </a:t>
            </a:r>
            <a:r>
              <a:rPr lang="bg" sz="2000" dirty="0" err="1"/>
              <a:t>криминалистика </a:t>
            </a:r>
            <a:r>
              <a:rPr lang="bg" sz="2000" dirty="0"/>
              <a:t>. </a:t>
            </a:r>
            <a:r>
              <a:rPr lang="bg" sz="2000" dirty="0" err="1"/>
              <a:t>То</a:t>
            </a:r>
            <a:r>
              <a:rPr lang="bg" sz="2000" dirty="0"/>
              <a:t> </a:t>
            </a:r>
            <a:r>
              <a:rPr lang="bg" sz="2000" dirty="0" err="1"/>
              <a:t>мога</a:t>
            </a:r>
            <a:r>
              <a:rPr lang="bg" sz="2000" dirty="0"/>
              <a:t> </a:t>
            </a:r>
            <a:r>
              <a:rPr lang="bg" sz="2000" dirty="0" err="1"/>
              <a:t>анализира </a:t>
            </a:r>
            <a:r>
              <a:rPr lang="bg" sz="2000" dirty="0"/>
              <a:t>огромно </a:t>
            </a:r>
            <a:r>
              <a:rPr lang="bg" sz="2000" dirty="0" err="1"/>
              <a:t>количество</a:t>
            </a:r>
            <a:r>
              <a:rPr lang="bg" sz="2000" dirty="0"/>
              <a:t> </a:t>
            </a:r>
            <a:r>
              <a:rPr lang="bg" sz="2000" dirty="0" err="1"/>
              <a:t>на</a:t>
            </a:r>
            <a:r>
              <a:rPr lang="bg" sz="2000" dirty="0"/>
              <a:t> </a:t>
            </a:r>
            <a:r>
              <a:rPr lang="bg" sz="2000" dirty="0" err="1"/>
              <a:t>изображения </a:t>
            </a:r>
            <a:r>
              <a:rPr lang="bg" sz="2000" dirty="0"/>
              <a:t>и </a:t>
            </a:r>
            <a:r>
              <a:rPr lang="bg" sz="2000" dirty="0" err="1"/>
              <a:t>осигурете</a:t>
            </a:r>
            <a:r>
              <a:rPr lang="bg" sz="2000" dirty="0"/>
              <a:t> </a:t>
            </a:r>
            <a:r>
              <a:rPr lang="bg" sz="2000" dirty="0" err="1"/>
              <a:t>доклади </a:t>
            </a:r>
            <a:r>
              <a:rPr lang="bg" sz="2000" dirty="0"/>
              <a:t>за </a:t>
            </a:r>
            <a:r>
              <a:rPr lang="bg" sz="2000" dirty="0" err="1"/>
              <a:t>различни</a:t>
            </a:r>
            <a:r>
              <a:rPr lang="bg" sz="2000" dirty="0"/>
              <a:t> </a:t>
            </a:r>
            <a:r>
              <a:rPr lang="bg" sz="2000" dirty="0" err="1"/>
              <a:t>аспекти </a:t>
            </a:r>
            <a:r>
              <a:rPr lang="bg" sz="2000" dirty="0"/>
              <a:t>, като </a:t>
            </a:r>
            <a:r>
              <a:rPr lang="bg" sz="2000" dirty="0" err="1"/>
              <a:t>напр</a:t>
            </a:r>
            <a:r>
              <a:rPr lang="bg" sz="2000" dirty="0"/>
              <a:t> </a:t>
            </a:r>
            <a:r>
              <a:rPr lang="bg" sz="2000" dirty="0" err="1"/>
              <a:t>метаданни </a:t>
            </a:r>
            <a:r>
              <a:rPr lang="bg" sz="2000" dirty="0"/>
              <a:t>, GPS </a:t>
            </a:r>
            <a:r>
              <a:rPr lang="bg" sz="2000" dirty="0" err="1"/>
              <a:t>местоположение </a:t>
            </a:r>
            <a:r>
              <a:rPr lang="bg" sz="2000" dirty="0"/>
              <a:t>, </a:t>
            </a:r>
            <a:r>
              <a:rPr lang="bg" sz="2000" dirty="0" err="1"/>
              <a:t>миниатюри </a:t>
            </a:r>
            <a:r>
              <a:rPr lang="bg" sz="2000" dirty="0"/>
              <a:t>, </a:t>
            </a:r>
            <a:r>
              <a:rPr lang="bg" sz="2000" dirty="0" err="1"/>
              <a:t>грешка</a:t>
            </a:r>
            <a:r>
              <a:rPr lang="bg" sz="2000" dirty="0"/>
              <a:t> </a:t>
            </a:r>
            <a:r>
              <a:rPr lang="bg" sz="2000" dirty="0" err="1"/>
              <a:t>ниво</a:t>
            </a:r>
            <a:r>
              <a:rPr lang="bg" sz="2000" dirty="0"/>
              <a:t> </a:t>
            </a:r>
            <a:r>
              <a:rPr lang="bg" sz="2000" dirty="0" err="1"/>
              <a:t>анализ </a:t>
            </a:r>
            <a:r>
              <a:rPr lang="bg" sz="2000" dirty="0"/>
              <a:t>, </a:t>
            </a:r>
            <a:r>
              <a:rPr lang="bg" sz="2000" dirty="0" err="1"/>
              <a:t>осн</a:t>
            </a:r>
            <a:r>
              <a:rPr lang="bg" sz="2000" dirty="0"/>
              <a:t> </a:t>
            </a:r>
            <a:r>
              <a:rPr lang="bg" sz="2000" dirty="0" err="1"/>
              <a:t>компонент</a:t>
            </a:r>
            <a:r>
              <a:rPr lang="bg" sz="2000" dirty="0"/>
              <a:t> </a:t>
            </a:r>
            <a:r>
              <a:rPr lang="bg" sz="2000" dirty="0" err="1"/>
              <a:t>анализ </a:t>
            </a:r>
            <a:r>
              <a:rPr lang="bg" sz="2000" dirty="0"/>
              <a:t>, </a:t>
            </a:r>
            <a:r>
              <a:rPr lang="bg" sz="2000" dirty="0" err="1"/>
              <a:t>низ</a:t>
            </a:r>
            <a:r>
              <a:rPr lang="bg" sz="2000" dirty="0"/>
              <a:t> </a:t>
            </a:r>
            <a:r>
              <a:rPr lang="bg" sz="2000" dirty="0" err="1"/>
              <a:t>извличане </a:t>
            </a:r>
            <a:r>
              <a:rPr lang="bg" sz="2000" dirty="0"/>
              <a:t>и </a:t>
            </a:r>
            <a:r>
              <a:rPr lang="bg" sz="2000" dirty="0" err="1"/>
              <a:t>др </a:t>
            </a:r>
            <a:r>
              <a:rPr lang="bg" sz="2000" dirty="0"/>
              <a:t>. 8</a:t>
            </a:r>
            <a:endParaRPr lang="en-GB" sz="2000" dirty="0"/>
          </a:p>
          <a:p>
            <a:pPr lvl="0" fontAlgn="base"/>
            <a:r>
              <a:rPr lang="bg" sz="2000" dirty="0">
                <a:hlinkClick r:id="rId3"/>
              </a:rPr>
              <a:t>https://www.getghiro.org/</a:t>
            </a:r>
            <a:endParaRPr lang="en-GB" sz="2000" dirty="0"/>
          </a:p>
          <a:p>
            <a:pPr lvl="0" fontAlgn="base"/>
            <a:r>
              <a:rPr lang="bg" sz="2000" b="1" dirty="0"/>
              <a:t>Amped Authenticate: </a:t>
            </a:r>
            <a:r>
              <a:rPr lang="bg" sz="2000" dirty="0"/>
              <a:t>Това е професионален инструмент, който може да извършва разширено удостоверяване на изображения и откриване на фалшифициране. Той </a:t>
            </a:r>
            <a:r>
              <a:rPr lang="bg" sz="2000"/>
              <a:t>може да анализира </a:t>
            </a:r>
            <a:r>
              <a:rPr lang="bg" sz="2000" dirty="0"/>
              <a:t>различни аспекти на изображение, като формат, метаданни, идентификация на източника, цялост на съдържанието, анализ на масив от </a:t>
            </a:r>
            <a:r>
              <a:rPr lang="bg" sz="2000" dirty="0" err="1"/>
              <a:t>цветни </a:t>
            </a:r>
            <a:r>
              <a:rPr lang="bg" sz="2000" dirty="0"/>
              <a:t>филтри, балистика на камерата и др. </a:t>
            </a:r>
            <a:r>
              <a:rPr lang="bg" sz="2000" dirty="0" err="1"/>
              <a:t>То</a:t>
            </a:r>
            <a:r>
              <a:rPr lang="bg" sz="2000" dirty="0"/>
              <a:t> </a:t>
            </a:r>
            <a:r>
              <a:rPr lang="bg" sz="2000" dirty="0" err="1"/>
              <a:t>предлага </a:t>
            </a:r>
            <a:r>
              <a:rPr lang="bg" sz="2000" dirty="0"/>
              <a:t>безплатно </a:t>
            </a:r>
            <a:r>
              <a:rPr lang="bg" sz="2000" dirty="0" err="1"/>
              <a:t>_</a:t>
            </a:r>
            <a:r>
              <a:rPr lang="bg" sz="2000" dirty="0"/>
              <a:t> </a:t>
            </a:r>
            <a:r>
              <a:rPr lang="bg" sz="2000" dirty="0" err="1"/>
              <a:t>пробен период</a:t>
            </a:r>
            <a:r>
              <a:rPr lang="bg" sz="2000" dirty="0"/>
              <a:t> </a:t>
            </a:r>
            <a:r>
              <a:rPr lang="bg" sz="2000" dirty="0" err="1"/>
              <a:t>версия</a:t>
            </a:r>
            <a:r>
              <a:rPr lang="bg" sz="2000" dirty="0"/>
              <a:t> </a:t>
            </a:r>
            <a:r>
              <a:rPr lang="bg" sz="2000" dirty="0" err="1"/>
              <a:t>за</a:t>
            </a:r>
            <a:r>
              <a:rPr lang="bg" sz="2000" dirty="0"/>
              <a:t> </a:t>
            </a:r>
            <a:r>
              <a:rPr lang="bg" sz="2000" dirty="0" err="1"/>
              <a:t>оценка</a:t>
            </a:r>
            <a:r>
              <a:rPr lang="bg" sz="2000" dirty="0"/>
              <a:t> </a:t>
            </a:r>
            <a:r>
              <a:rPr lang="bg" sz="2000" dirty="0" err="1"/>
              <a:t>цели </a:t>
            </a:r>
            <a:r>
              <a:rPr lang="bg" sz="2000" dirty="0"/>
              <a:t>. </a:t>
            </a:r>
          </a:p>
          <a:p>
            <a:pPr lvl="0" fontAlgn="base"/>
            <a:r>
              <a:rPr lang="bg" sz="2000" dirty="0">
                <a:hlinkClick r:id="rId4"/>
              </a:rPr>
              <a:t>https://ampedsoftware.com/authenticate</a:t>
            </a:r>
            <a:endParaRPr lang="en-GB" sz="2000" dirty="0"/>
          </a:p>
          <a:p>
            <a:pPr lvl="0" fontAlgn="base"/>
            <a:endParaRPr lang="de-AT" dirty="0"/>
          </a:p>
        </p:txBody>
      </p:sp>
    </p:spTree>
    <p:extLst>
      <p:ext uri="{BB962C8B-B14F-4D97-AF65-F5344CB8AC3E}">
        <p14:creationId xmlns:p14="http://schemas.microsoft.com/office/powerpoint/2010/main" val="3487924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bg" sz="2400" dirty="0"/>
              <a:t>Препратки и допълнителна литература</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pPr marL="0" indent="0">
              <a:buNone/>
            </a:pPr>
            <a:r>
              <a:rPr lang="bg" sz="2000" dirty="0"/>
              <a:t>Журналистика, фалшиви новини и дезинформация: Наръчник за образование и обучение по журналистика. ЮНЕСКО 2018, </a:t>
            </a:r>
            <a:r>
              <a:rPr lang="bg" sz="2000"/>
              <a:t>ISBN: 978-92-3-100281-6</a:t>
            </a:r>
            <a:endParaRPr lang="de-AT" sz="2000" dirty="0"/>
          </a:p>
          <a:p>
            <a:pPr marL="0" indent="0">
              <a:buNone/>
            </a:pPr>
            <a:r>
              <a:rPr lang="bg" sz="2000" dirty="0" err="1"/>
              <a:t>Жорж</a:t>
            </a:r>
            <a:r>
              <a:rPr lang="bg" sz="2000" dirty="0"/>
              <a:t> </a:t>
            </a:r>
            <a:r>
              <a:rPr lang="bg" sz="2000" dirty="0" err="1"/>
              <a:t>Красадакис </a:t>
            </a:r>
            <a:r>
              <a:rPr lang="bg" sz="2000" dirty="0"/>
              <a:t>: Фалшиви новини и дезинформация: Как цифровите технологии могат да помогнат. Извлечено от: </a:t>
            </a:r>
            <a:r>
              <a:rPr lang="bg" sz="2000" dirty="0">
                <a:hlinkClick r:id="rId3"/>
              </a:rPr>
              <a:t>https://www.theinnovationmode.com/the-innovation-blog/misinformation-online-a-solution-powered-by-state-of-the-art-tech</a:t>
            </a:r>
            <a:endParaRPr lang="de-AT" sz="2000" dirty="0"/>
          </a:p>
          <a:p>
            <a:pPr marL="0" indent="0">
              <a:buNone/>
            </a:pPr>
            <a:r>
              <a:rPr lang="bg" sz="2000" dirty="0"/>
              <a:t>Съвет </a:t>
            </a:r>
            <a:r>
              <a:rPr lang="bg" sz="2000" dirty="0" err="1"/>
              <a:t>на </a:t>
            </a:r>
            <a:r>
              <a:rPr lang="bg" sz="2000" dirty="0"/>
              <a:t>Европа: Справяне с пропагандата, дезинформацията и фалшивите новини. Извлечено от: </a:t>
            </a:r>
            <a:r>
              <a:rPr lang="bg" sz="2000" dirty="0">
                <a:hlinkClick r:id="rId4"/>
              </a:rPr>
              <a:t>https://www.coe.int/en/web/campaign-free-to-speak-safe-to-learn/dealing-with-propaganda-misinformation-and-fake-news</a:t>
            </a:r>
            <a:endParaRPr lang="en-US" sz="2000" dirty="0"/>
          </a:p>
          <a:p>
            <a:pPr marL="0" indent="0">
              <a:buNone/>
            </a:pPr>
            <a:r>
              <a:rPr lang="bg" sz="2000" dirty="0"/>
              <a:t>Европейска комисия: Борба с онлайн </a:t>
            </a:r>
            <a:r>
              <a:rPr lang="bg" sz="2000" dirty="0" err="1"/>
              <a:t>дезинформацията </a:t>
            </a:r>
            <a:r>
              <a:rPr lang="bg" sz="2000" dirty="0"/>
              <a:t>. </a:t>
            </a:r>
            <a:r>
              <a:rPr lang="bg" sz="2000" dirty="0" err="1"/>
              <a:t>Възстановено</a:t>
            </a:r>
            <a:r>
              <a:rPr lang="bg" sz="2000" dirty="0"/>
              <a:t> </a:t>
            </a:r>
            <a:r>
              <a:rPr lang="bg" sz="2000" dirty="0" err="1"/>
              <a:t>от</a:t>
            </a:r>
            <a:r>
              <a:rPr lang="bg" sz="2000" dirty="0"/>
              <a:t> </a:t>
            </a:r>
            <a:r>
              <a:rPr lang="bg" sz="2000" dirty="0">
                <a:hlinkClick r:id="rId5"/>
              </a:rPr>
              <a:t>https://digital-strategy.ec.europa.eu/en/policies/online-disinformation</a:t>
            </a:r>
            <a:endParaRPr lang="de-AT" sz="2000" dirty="0"/>
          </a:p>
          <a:p>
            <a:pPr marL="0" indent="0">
              <a:buNone/>
            </a:pPr>
            <a:r>
              <a:rPr lang="bg" sz="2000" dirty="0"/>
              <a:t>Мат Бърнс: Кратко </a:t>
            </a:r>
            <a:r>
              <a:rPr lang="bg" sz="2000" dirty="0" err="1"/>
              <a:t>ръководство</a:t>
            </a:r>
            <a:r>
              <a:rPr lang="bg" sz="2000" dirty="0"/>
              <a:t> </a:t>
            </a:r>
            <a:r>
              <a:rPr lang="bg" sz="2000" dirty="0" err="1"/>
              <a:t>към </a:t>
            </a:r>
            <a:r>
              <a:rPr lang="bg" sz="2000" dirty="0"/>
              <a:t>цифрово </a:t>
            </a:r>
            <a:r>
              <a:rPr lang="bg" sz="2000" dirty="0" err="1"/>
              <a:t>изображение</a:t>
            </a:r>
            <a:r>
              <a:rPr lang="bg" sz="2000" dirty="0"/>
              <a:t> </a:t>
            </a:r>
            <a:r>
              <a:rPr lang="bg" sz="2000" dirty="0" err="1"/>
              <a:t>криминалистика </a:t>
            </a:r>
            <a:r>
              <a:rPr lang="bg" sz="2000" dirty="0"/>
              <a:t>. </a:t>
            </a:r>
            <a:r>
              <a:rPr lang="bg" sz="2000" dirty="0" err="1"/>
              <a:t>Възстановено</a:t>
            </a:r>
            <a:r>
              <a:rPr lang="bg" sz="2000" dirty="0"/>
              <a:t> </a:t>
            </a:r>
            <a:r>
              <a:rPr lang="bg" sz="2000" dirty="0" err="1"/>
              <a:t>от </a:t>
            </a:r>
            <a:r>
              <a:rPr lang="bg" sz="2000" dirty="0"/>
              <a:t>: </a:t>
            </a:r>
            <a:r>
              <a:rPr lang="bg" sz="2000" dirty="0">
                <a:hlinkClick r:id="rId6"/>
              </a:rPr>
              <a:t>https://www.cameraforensics.com/blog/2020/03/06/a-quick-guide-to-digital-image-forensics-in-2020/</a:t>
            </a:r>
            <a:endParaRPr lang="de-AT" sz="2000" dirty="0"/>
          </a:p>
          <a:p>
            <a:pPr marL="0" indent="0">
              <a:buNone/>
            </a:pPr>
            <a:endParaRPr lang="de-AT" sz="1600" b="1" dirty="0"/>
          </a:p>
          <a:p>
            <a:pPr marL="0" indent="0">
              <a:buNone/>
            </a:pPr>
            <a:endParaRPr lang="en-US" sz="1600" b="1" dirty="0"/>
          </a:p>
          <a:p>
            <a:pPr marL="0" indent="0">
              <a:buNone/>
            </a:pPr>
            <a:endParaRPr lang="de-AT" sz="1600" dirty="0"/>
          </a:p>
          <a:p>
            <a:endParaRPr lang="en-US"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bg" sz="3200" b="1" dirty="0">
                <a:solidFill>
                  <a:schemeClr val="bg1"/>
                </a:solidFill>
                <a:latin typeface="+mj-lt"/>
              </a:rPr>
              <a:t>Честито! </a:t>
            </a:r>
            <a:r>
              <a:rPr lang="en-US" sz="2800" b="1" dirty="0">
                <a:solidFill>
                  <a:schemeClr val="bg1"/>
                </a:solidFill>
                <a:latin typeface="+mj-lt"/>
              </a:rPr>
              <a:t/>
            </a:r>
            <a:br>
              <a:rPr lang="en-US" sz="2800" b="1" dirty="0">
                <a:solidFill>
                  <a:schemeClr val="bg1"/>
                </a:solidFill>
                <a:latin typeface="+mj-lt"/>
              </a:rPr>
            </a:br>
            <a:r>
              <a:rPr lang="bg" b="1" dirty="0">
                <a:solidFill>
                  <a:schemeClr val="bg1"/>
                </a:solidFill>
                <a:latin typeface="+mj-lt"/>
              </a:rPr>
              <a:t>Завършихте тази част</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794571" y="6258631"/>
            <a:ext cx="7787936" cy="632422"/>
          </a:xfrm>
          <a:prstGeom prst="rect">
            <a:avLst/>
          </a:prstGeom>
        </p:spPr>
        <p:txBody>
          <a:bodyPr vert="horz" lIns="91440" tIns="45720" rIns="91440" bIns="45720" rtlCol="0" anchor="ctr">
            <a:normAutofit/>
          </a:bodyPr>
          <a:lstStyle/>
          <a:p>
            <a:pPr>
              <a:lnSpc>
                <a:spcPct val="90000"/>
              </a:lnSpc>
              <a:spcAft>
                <a:spcPts val="600"/>
              </a:spcAft>
            </a:pPr>
            <a:r>
              <a:rPr lang="bg" sz="1100" b="0" i="0" dirty="0">
                <a:latin typeface="+mj-lt"/>
              </a:rPr>
              <a:t>Финансиран от Европейския съюз. Изразените възгледи и мнения обаче са само на автора(ите) и не отразяват непременно тези на Европейския съюз или Европейската изпълнителна агенция за образование и култура (EACEA). Нито Европейският съюз, нито EACEA могат да носят отговорност за тях.</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bg" sz="5400" dirty="0"/>
              <a:t>Модули</a:t>
            </a:r>
            <a:endParaRPr lang="el-GR" sz="5400" dirty="0"/>
          </a:p>
        </p:txBody>
      </p:sp>
      <p:graphicFrame>
        <p:nvGraphicFramePr>
          <p:cNvPr id="9"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456111010"/>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D361485-CE38-EA41-077A-F3DC2155BDD3}"/>
              </a:ext>
            </a:extLst>
          </p:cNvPr>
          <p:cNvGraphicFramePr/>
          <p:nvPr>
            <p:extLst>
              <p:ext uri="{D42A27DB-BD31-4B8C-83A1-F6EECF244321}">
                <p14:modId xmlns:p14="http://schemas.microsoft.com/office/powerpoint/2010/main" val="2327514848"/>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0" y="6238505"/>
            <a:ext cx="2798546" cy="616754"/>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bg" sz="2200" b="1" dirty="0"/>
              <a:t>Цели</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lnSpcReduction="10000"/>
          </a:bodyPr>
          <a:lstStyle/>
          <a:p>
            <a:pPr>
              <a:buClr>
                <a:srgbClr val="95C11F"/>
              </a:buClr>
            </a:pPr>
            <a:r>
              <a:rPr lang="bg" dirty="0">
                <a:effectLst/>
              </a:rPr>
              <a:t>Кои цифрови умения са необходими за идентифициране на фалшиви новини и измами</a:t>
            </a:r>
            <a:endParaRPr lang="de-AT" dirty="0">
              <a:effectLst/>
            </a:endParaRPr>
          </a:p>
          <a:p>
            <a:pPr>
              <a:buClr>
                <a:srgbClr val="95C11F"/>
              </a:buClr>
            </a:pPr>
            <a:r>
              <a:rPr lang="bg" dirty="0">
                <a:effectLst/>
              </a:rPr>
              <a:t>Ролята на социалните медии в разпространението на фалшиви новини</a:t>
            </a:r>
            <a:endParaRPr lang="de-AT" dirty="0">
              <a:effectLst/>
            </a:endParaRPr>
          </a:p>
          <a:p>
            <a:pPr>
              <a:buClr>
                <a:srgbClr val="95C11F"/>
              </a:buClr>
            </a:pPr>
            <a:r>
              <a:rPr lang="bg" dirty="0">
                <a:effectLst/>
              </a:rPr>
              <a:t>Как може да се оцени достоверността на източниците на новини</a:t>
            </a:r>
            <a:endParaRPr lang="de-AT" dirty="0">
              <a:effectLst/>
            </a:endParaRPr>
          </a:p>
          <a:p>
            <a:pPr>
              <a:buClr>
                <a:srgbClr val="95C11F"/>
              </a:buClr>
            </a:pPr>
            <a:r>
              <a:rPr lang="bg" dirty="0">
                <a:effectLst/>
              </a:rPr>
              <a:t>Как може да се провери автентичността на изображения и видеоклипове</a:t>
            </a:r>
            <a:endParaRPr lang="de-AT" dirty="0">
              <a:effectLst/>
            </a:endParaRP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733892"/>
            <a:ext cx="11394687" cy="4373958"/>
          </a:xfrm>
        </p:spPr>
        <p:txBody>
          <a:bodyPr/>
          <a:lstStyle/>
          <a:p>
            <a:r>
              <a:rPr lang="bg" sz="2800" b="1" dirty="0">
                <a:solidFill>
                  <a:srgbClr val="D8134D"/>
                </a:solidFill>
                <a:ea typeface="Adobe Gothic Std B" panose="020B0800000000000000" pitchFamily="34" charset="-128"/>
                <a:cs typeface="+mj-cs"/>
              </a:rPr>
              <a:t>Защо са необходими цифрови умения?</a:t>
            </a:r>
            <a:endParaRPr lang="de-AT" sz="2800" b="1" dirty="0">
              <a:solidFill>
                <a:srgbClr val="D8134D"/>
              </a:solidFill>
              <a:ea typeface="Adobe Gothic Std B" panose="020B0800000000000000" pitchFamily="34" charset="-128"/>
              <a:cs typeface="+mj-cs"/>
            </a:endParaRPr>
          </a:p>
          <a:p>
            <a:r>
              <a:rPr lang="bg" sz="2000" dirty="0"/>
              <a:t>Медийната грамотност и цифровите умения са важни компетенции за 21 век. Те ни помагат да имаме достъп, да анализираме, оценяваме, създаваме и комуникираме с различни форми на медии и технологии.</a:t>
            </a:r>
            <a:endParaRPr lang="de-AT" sz="2000" dirty="0"/>
          </a:p>
          <a:p>
            <a:r>
              <a:rPr lang="bg" sz="2000" dirty="0"/>
              <a:t>Медийната грамотност и цифровите умения ни дават уменията да се ориентираме ефективно в информационния пейзаж. В ера на фалшиви новини и измами, да бъдеш медийно грамотен означава да знаеш как да разпознаваш надеждни източници, да проверяваш информацията и да анализираш критично съдържанието. Той ни дава възможност да вземаме информирани решения, насърчава отговорното цифрово гражданство и предпазва от дезинформация. Медийната грамотност е крайъгълен камък на дигиталната грамотност, която ни позволява да се ангажираме с цифровия свят с увереност и проницателност</a:t>
            </a:r>
            <a:endParaRPr lang="de-AT" sz="20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090" y="4326079"/>
            <a:ext cx="4500341" cy="2310376"/>
          </a:xfrm>
          <a:prstGeom prst="rect">
            <a:avLst/>
          </a:prstGeom>
        </p:spPr>
      </p:pic>
      <p:sp>
        <p:nvSpPr>
          <p:cNvPr id="6" name="Textfeld 5"/>
          <p:cNvSpPr txBox="1"/>
          <p:nvPr/>
        </p:nvSpPr>
        <p:spPr>
          <a:xfrm>
            <a:off x="8856134" y="6175868"/>
            <a:ext cx="3183466" cy="276999"/>
          </a:xfrm>
          <a:prstGeom prst="rect">
            <a:avLst/>
          </a:prstGeom>
          <a:noFill/>
        </p:spPr>
        <p:txBody>
          <a:bodyPr wrap="square" rtlCol="0">
            <a:spAutoFit/>
          </a:bodyPr>
          <a:lstStyle/>
          <a:p>
            <a:pPr algn="ctr"/>
            <a:r>
              <a:rPr lang="bg" sz="1200" dirty="0">
                <a:hlinkClick r:id="rId4"/>
              </a:rPr>
              <a:t>Източник на снимка </a:t>
            </a:r>
            <a:r>
              <a:rPr lang="bg" sz="1200" dirty="0"/>
              <a:t>| </a:t>
            </a:r>
            <a:r>
              <a:rPr lang="bg" sz="1200" dirty="0" err="1">
                <a:hlinkClick r:id="rId5"/>
              </a:rPr>
              <a:t>Unplash</a:t>
            </a:r>
            <a:r>
              <a:rPr lang="bg" sz="1200" dirty="0">
                <a:hlinkClick r:id="rId5"/>
              </a:rPr>
              <a:t> </a:t>
            </a:r>
            <a:r>
              <a:rPr lang="bg" sz="1200" dirty="0" err="1">
                <a:hlinkClick r:id="rId5"/>
              </a:rPr>
              <a:t>Разрешително</a:t>
            </a:r>
            <a:endParaRPr lang="de-AT" sz="1200" dirty="0" err="1"/>
          </a:p>
        </p:txBody>
      </p:sp>
    </p:spTree>
    <p:extLst>
      <p:ext uri="{BB962C8B-B14F-4D97-AF65-F5344CB8AC3E}">
        <p14:creationId xmlns:p14="http://schemas.microsoft.com/office/powerpoint/2010/main" val="696515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9467" y="1857055"/>
            <a:ext cx="8008019" cy="4373958"/>
          </a:xfrm>
        </p:spPr>
        <p:txBody>
          <a:bodyPr>
            <a:normAutofit lnSpcReduction="10000"/>
          </a:bodyPr>
          <a:lstStyle/>
          <a:p>
            <a:r>
              <a:rPr lang="bg" sz="2000" dirty="0"/>
              <a:t>Дигиталните умения са способностите за използване на цифрови устройства, комуникационни инструменти и мрежи за достъп и управление на информация. Те са от съществено значение за участие в съвременното общество, тъй като постоянно сме изложени на различни източници на информация онлайн. Не всяка информация обаче е надеждна или достоверна. Фалшивите новини и измамите са умишлени опити за подвеждане, манипулиране или измама на хората с невярна или неточна информация. Те могат да имат отрицателно въздействие върху отделните лица и обществото, като разпространяване на страх, омраза или объркване, оказване на влияние върху мненията и поведението или подкопаване на доверието в институциите и демокрацията.</a:t>
            </a:r>
            <a:endParaRPr lang="de-AT" sz="2000" dirty="0"/>
          </a:p>
          <a:p>
            <a:r>
              <a:rPr lang="bg" sz="2000" dirty="0"/>
              <a:t>Следователно са необходими цифрови умения, за да идентифицираме фалшиви новини и измами и да се предпазим от влияние или нараняване от тях.</a:t>
            </a:r>
            <a:endParaRPr lang="de-AT" sz="2000" dirty="0"/>
          </a:p>
        </p:txBody>
      </p:sp>
      <p:sp>
        <p:nvSpPr>
          <p:cNvPr id="3" name="Textfeld 2"/>
          <p:cNvSpPr txBox="1"/>
          <p:nvPr/>
        </p:nvSpPr>
        <p:spPr>
          <a:xfrm>
            <a:off x="389467" y="931333"/>
            <a:ext cx="10803466" cy="523220"/>
          </a:xfrm>
          <a:prstGeom prst="rect">
            <a:avLst/>
          </a:prstGeom>
        </p:spPr>
        <p:txBody>
          <a:bodyPr wrap="square" rtlCol="0">
            <a:spAutoFit/>
          </a:bodyPr>
          <a:lstStyle/>
          <a:p>
            <a:r>
              <a:rPr lang="bg" sz="2800" b="1" dirty="0">
                <a:solidFill>
                  <a:srgbClr val="D8134D"/>
                </a:solidFill>
              </a:rPr>
              <a:t>Защо са необходими цифрови умения за идентифициране на фалшиви новини и измами?</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709" y="1693333"/>
            <a:ext cx="3275824" cy="4978400"/>
          </a:xfrm>
          <a:prstGeom prst="rect">
            <a:avLst/>
          </a:prstGeom>
        </p:spPr>
      </p:pic>
      <p:sp>
        <p:nvSpPr>
          <p:cNvPr id="6" name="Textfeld 5">
            <a:extLst>
              <a:ext uri="{FF2B5EF4-FFF2-40B4-BE49-F238E27FC236}">
                <a16:creationId xmlns:a16="http://schemas.microsoft.com/office/drawing/2014/main" id="{33CECE09-50E9-F426-DCED-421D4D836A57}"/>
              </a:ext>
            </a:extLst>
          </p:cNvPr>
          <p:cNvSpPr txBox="1"/>
          <p:nvPr/>
        </p:nvSpPr>
        <p:spPr>
          <a:xfrm>
            <a:off x="5655734" y="6394734"/>
            <a:ext cx="3183466" cy="276999"/>
          </a:xfrm>
          <a:prstGeom prst="rect">
            <a:avLst/>
          </a:prstGeom>
          <a:noFill/>
        </p:spPr>
        <p:txBody>
          <a:bodyPr wrap="square" rtlCol="0">
            <a:spAutoFit/>
          </a:bodyPr>
          <a:lstStyle/>
          <a:p>
            <a:pPr algn="ctr"/>
            <a:r>
              <a:rPr lang="bg" sz="1200" dirty="0">
                <a:hlinkClick r:id="rId4"/>
              </a:rPr>
              <a:t>Източник на снимка </a:t>
            </a:r>
            <a:r>
              <a:rPr lang="bg" sz="1200" dirty="0"/>
              <a:t>| </a:t>
            </a:r>
            <a:r>
              <a:rPr lang="bg" sz="1200" dirty="0" err="1">
                <a:hlinkClick r:id="rId5"/>
              </a:rPr>
              <a:t>Unplash</a:t>
            </a:r>
            <a:r>
              <a:rPr lang="bg" sz="1200" dirty="0">
                <a:hlinkClick r:id="rId5"/>
              </a:rPr>
              <a:t> </a:t>
            </a:r>
            <a:r>
              <a:rPr lang="bg" sz="1200" dirty="0" err="1">
                <a:hlinkClick r:id="rId5"/>
              </a:rPr>
              <a:t>Разрешително</a:t>
            </a:r>
            <a:endParaRPr lang="de-AT" sz="1200" dirty="0" err="1"/>
          </a:p>
        </p:txBody>
      </p:sp>
    </p:spTree>
    <p:extLst>
      <p:ext uri="{BB962C8B-B14F-4D97-AF65-F5344CB8AC3E}">
        <p14:creationId xmlns:p14="http://schemas.microsoft.com/office/powerpoint/2010/main" val="418693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41867" y="1773085"/>
            <a:ext cx="8278953" cy="4938177"/>
          </a:xfrm>
        </p:spPr>
        <p:txBody>
          <a:bodyPr>
            <a:normAutofit fontScale="92500" lnSpcReduction="20000"/>
          </a:bodyPr>
          <a:lstStyle/>
          <a:p>
            <a:r>
              <a:rPr lang="bg" sz="2000" dirty="0"/>
              <a:t>Някои от цифровите умения, които могат да ни помогнат, са:</a:t>
            </a:r>
          </a:p>
          <a:p>
            <a:r>
              <a:rPr lang="bg" sz="2000" b="1" dirty="0"/>
              <a:t>Медийна грамотност: </a:t>
            </a:r>
            <a:r>
              <a:rPr lang="bg" sz="2000" dirty="0"/>
              <a:t>Това е способността да се разбират и използват различни форми на медии, като текстове, изображения, видеоклипове или аудио. Медийната грамотност може да ни помогне да тълкуваме посланията и значенията на медийното съдържание, което консумираме, и да идентифицираме техниките и стратегиите, използвани за тяхното създаване и разпространение.</a:t>
            </a:r>
            <a:endParaRPr lang="de-AT" sz="2000" dirty="0"/>
          </a:p>
          <a:p>
            <a:r>
              <a:rPr lang="bg" sz="2000" b="1" dirty="0"/>
              <a:t>Информационна грамотност: </a:t>
            </a:r>
            <a:r>
              <a:rPr lang="bg" sz="2000" dirty="0"/>
              <a:t>Това е способността да се намира, избира, използва и предава информация ефективно и етично. Информационната грамотност може да ни помогне да намерим подходящи и надеждни източници на информация и да сравним и сравним различни гледни точки и доказателства.</a:t>
            </a:r>
            <a:endParaRPr lang="de-AT" sz="2000" dirty="0"/>
          </a:p>
          <a:p>
            <a:r>
              <a:rPr lang="bg" sz="2000" b="1" dirty="0"/>
              <a:t>Дигитално гражданство: </a:t>
            </a:r>
            <a:r>
              <a:rPr lang="bg" sz="2000" dirty="0"/>
              <a:t>Това е способността да се държите отговорно, с уважение и безопасно онлайн. Цифровото гражданство може да ни помогне да зачитаме правата и неприкосновеността на личния живот на другите, да избягваме кибертормоза и речта на омразата и да докладваме или маркираме неподходящо или вредно съдържание</a:t>
            </a:r>
            <a:r>
              <a:rPr lang="bg" sz="2000" dirty="0" smtClean="0"/>
              <a:t>.</a:t>
            </a:r>
            <a:endParaRPr lang="de-AT" sz="2000" dirty="0"/>
          </a:p>
        </p:txBody>
      </p:sp>
      <p:sp>
        <p:nvSpPr>
          <p:cNvPr id="3" name="Textfeld 2"/>
          <p:cNvSpPr txBox="1"/>
          <p:nvPr/>
        </p:nvSpPr>
        <p:spPr>
          <a:xfrm>
            <a:off x="541867" y="880533"/>
            <a:ext cx="10684933" cy="892552"/>
          </a:xfrm>
          <a:prstGeom prst="rect">
            <a:avLst/>
          </a:prstGeom>
        </p:spPr>
        <p:txBody>
          <a:bodyPr wrap="square" rtlCol="0">
            <a:spAutoFit/>
          </a:bodyPr>
          <a:lstStyle/>
          <a:p>
            <a:r>
              <a:rPr lang="bg" sz="2600" b="1" dirty="0">
                <a:solidFill>
                  <a:srgbClr val="D8134D"/>
                </a:solidFill>
              </a:rPr>
              <a:t>Кои дигитални умения са необходими за идентифициране на фалшиви новини и измами?</a:t>
            </a:r>
          </a:p>
          <a:p>
            <a:pPr algn="l"/>
            <a:endParaRPr lang="de-AT" sz="2600" dirty="0" err="1"/>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6266" y="1557867"/>
            <a:ext cx="2897255" cy="4555065"/>
          </a:xfrm>
          <a:prstGeom prst="rect">
            <a:avLst/>
          </a:prstGeom>
        </p:spPr>
      </p:pic>
      <p:sp>
        <p:nvSpPr>
          <p:cNvPr id="4" name="Textfeld 5">
            <a:extLst>
              <a:ext uri="{FF2B5EF4-FFF2-40B4-BE49-F238E27FC236}">
                <a16:creationId xmlns:a16="http://schemas.microsoft.com/office/drawing/2014/main" id="{E3108AED-3D03-20A8-B01F-34A3A14B5436}"/>
              </a:ext>
            </a:extLst>
          </p:cNvPr>
          <p:cNvSpPr txBox="1"/>
          <p:nvPr/>
        </p:nvSpPr>
        <p:spPr>
          <a:xfrm>
            <a:off x="9331263" y="6513267"/>
            <a:ext cx="3183466" cy="276999"/>
          </a:xfrm>
          <a:prstGeom prst="rect">
            <a:avLst/>
          </a:prstGeom>
          <a:noFill/>
        </p:spPr>
        <p:txBody>
          <a:bodyPr wrap="square" rtlCol="0">
            <a:spAutoFit/>
          </a:bodyPr>
          <a:lstStyle/>
          <a:p>
            <a:pPr algn="ctr"/>
            <a:r>
              <a:rPr lang="bg" sz="1200" dirty="0">
                <a:hlinkClick r:id="rId4"/>
              </a:rPr>
              <a:t>Източник на снимка </a:t>
            </a:r>
            <a:r>
              <a:rPr lang="bg" sz="1200" dirty="0"/>
              <a:t>| </a:t>
            </a:r>
            <a:r>
              <a:rPr lang="bg" sz="1200" dirty="0" err="1">
                <a:hlinkClick r:id="rId5"/>
              </a:rPr>
              <a:t>Unplash</a:t>
            </a:r>
            <a:r>
              <a:rPr lang="bg" sz="1200" dirty="0">
                <a:hlinkClick r:id="rId5"/>
              </a:rPr>
              <a:t> </a:t>
            </a:r>
            <a:r>
              <a:rPr lang="bg" sz="1200" dirty="0" err="1">
                <a:hlinkClick r:id="rId5"/>
              </a:rPr>
              <a:t>Разрешително</a:t>
            </a:r>
            <a:endParaRPr lang="de-AT" sz="1200" dirty="0" err="1"/>
          </a:p>
        </p:txBody>
      </p:sp>
    </p:spTree>
    <p:extLst>
      <p:ext uri="{BB962C8B-B14F-4D97-AF65-F5344CB8AC3E}">
        <p14:creationId xmlns:p14="http://schemas.microsoft.com/office/powerpoint/2010/main" val="470429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8" y="1185531"/>
            <a:ext cx="7573551" cy="4995135"/>
          </a:xfrm>
        </p:spPr>
        <p:txBody>
          <a:bodyPr>
            <a:normAutofit fontScale="85000" lnSpcReduction="20000"/>
          </a:bodyPr>
          <a:lstStyle/>
          <a:p>
            <a:r>
              <a:rPr lang="bg" sz="2800" b="1" dirty="0">
                <a:solidFill>
                  <a:srgbClr val="D8134D"/>
                </a:solidFill>
              </a:rPr>
              <a:t>Социални медии и фалшиви новини</a:t>
            </a:r>
          </a:p>
          <a:p>
            <a:r>
              <a:rPr lang="bg" dirty="0"/>
              <a:t>Социалните медийни платформи, като Facebook, Twitter и Instagram, често се използват като канали за разпространение на фалшиви новини, тъй като позволяват на потребителите лесно да споделят и да имат достъп до информация от различни източници.</a:t>
            </a:r>
            <a:endParaRPr lang="de-AT" dirty="0"/>
          </a:p>
          <a:p>
            <a:r>
              <a:rPr lang="bg" dirty="0"/>
              <a:t>Важен фактор, който допринася за ролята на социалните медии в разпространението на фалшиви новини, е липсата на регулация и проверка на информацията, публикувана в тези платформи. За разлика от традиционните медии, като вестници или телевизионни канали, които имат редакционни стандарти и процеси за проверка на фактите, социалните медийни платформи нямат същото ниво на отчетност или отговорност за съдържанието, което хостват.</a:t>
            </a:r>
          </a:p>
          <a:p>
            <a:r>
              <a:rPr lang="bg" dirty="0"/>
              <a:t>Това позволява на всеки да създава и споделя фалшиви новини, без да бъде разкриван или наказван. Освен това, някои техники за изкуствен интелект, като машинно обучение и задълбочено обучение, могат да се използват за генериране и манипулиране на фалшиво съдържание, като изображения, видеоклипове или текст, които могат да заблудят хората и да ги накарат да повярват, че са истински.</a:t>
            </a:r>
            <a:endParaRPr lang="de-AT" dirty="0"/>
          </a:p>
          <a:p>
            <a:endParaRPr lang="de-AT"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999" y="1066799"/>
            <a:ext cx="4109001" cy="4910667"/>
          </a:xfrm>
          <a:prstGeom prst="rect">
            <a:avLst/>
          </a:prstGeom>
        </p:spPr>
      </p:pic>
      <p:sp>
        <p:nvSpPr>
          <p:cNvPr id="5" name="Textfeld 5">
            <a:extLst>
              <a:ext uri="{FF2B5EF4-FFF2-40B4-BE49-F238E27FC236}">
                <a16:creationId xmlns:a16="http://schemas.microsoft.com/office/drawing/2014/main" id="{D2D02E51-8326-4615-5AB8-DA30901BC775}"/>
              </a:ext>
            </a:extLst>
          </p:cNvPr>
          <p:cNvSpPr txBox="1"/>
          <p:nvPr/>
        </p:nvSpPr>
        <p:spPr>
          <a:xfrm>
            <a:off x="9331263" y="6513267"/>
            <a:ext cx="3183466" cy="276999"/>
          </a:xfrm>
          <a:prstGeom prst="rect">
            <a:avLst/>
          </a:prstGeom>
          <a:noFill/>
        </p:spPr>
        <p:txBody>
          <a:bodyPr wrap="square" rtlCol="0">
            <a:spAutoFit/>
          </a:bodyPr>
          <a:lstStyle/>
          <a:p>
            <a:pPr algn="ctr"/>
            <a:r>
              <a:rPr lang="bg" sz="1200" dirty="0">
                <a:hlinkClick r:id="rId4"/>
              </a:rPr>
              <a:t>Източник на снимка </a:t>
            </a:r>
            <a:r>
              <a:rPr lang="bg" sz="1200" dirty="0"/>
              <a:t>| </a:t>
            </a:r>
            <a:r>
              <a:rPr lang="bg" sz="1200" dirty="0" err="1">
                <a:hlinkClick r:id="rId5"/>
              </a:rPr>
              <a:t>Unplash</a:t>
            </a:r>
            <a:r>
              <a:rPr lang="bg" sz="1200" dirty="0">
                <a:hlinkClick r:id="rId5"/>
              </a:rPr>
              <a:t> </a:t>
            </a:r>
            <a:r>
              <a:rPr lang="bg" sz="1200" dirty="0" err="1">
                <a:hlinkClick r:id="rId5"/>
              </a:rPr>
              <a:t>Разрешително</a:t>
            </a:r>
            <a:endParaRPr lang="de-AT" sz="1200" dirty="0" err="1"/>
          </a:p>
        </p:txBody>
      </p:sp>
    </p:spTree>
    <p:extLst>
      <p:ext uri="{BB962C8B-B14F-4D97-AF65-F5344CB8AC3E}">
        <p14:creationId xmlns:p14="http://schemas.microsoft.com/office/powerpoint/2010/main" val="326474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8" y="1219397"/>
            <a:ext cx="8058819" cy="5350735"/>
          </a:xfrm>
        </p:spPr>
        <p:txBody>
          <a:bodyPr>
            <a:normAutofit fontScale="92500" lnSpcReduction="10000"/>
          </a:bodyPr>
          <a:lstStyle/>
          <a:p>
            <a:r>
              <a:rPr lang="bg" sz="2800" b="1" dirty="0">
                <a:solidFill>
                  <a:srgbClr val="D8134D"/>
                </a:solidFill>
              </a:rPr>
              <a:t>Фактори, допринасящи за бързото разпространение на фалшиви новини онлайн</a:t>
            </a:r>
          </a:p>
          <a:p>
            <a:pPr lvl="0"/>
            <a:r>
              <a:rPr lang="bg" sz="2000" b="1" dirty="0"/>
              <a:t>Социални медийни платформи: </a:t>
            </a:r>
            <a:r>
              <a:rPr lang="bg" sz="2000" dirty="0"/>
              <a:t>Широкото използване на социалните медии позволява бързото споделяне на фалшиви новини, достигайки до голяма аудитория за миг.</a:t>
            </a:r>
            <a:endParaRPr lang="de-AT" sz="2000" dirty="0"/>
          </a:p>
          <a:p>
            <a:pPr lvl="0"/>
            <a:r>
              <a:rPr lang="bg" sz="2000" b="1" dirty="0"/>
              <a:t>Пристрастие при потвърждение: </a:t>
            </a:r>
            <a:r>
              <a:rPr lang="bg" sz="2000" dirty="0"/>
              <a:t>Хората са склонни да вярват и споделят информация, която е в съответствие с техните съществуващи вярвания, което ги прави податливи на фалшиви новини, които потвърждават техните пристрастия.</a:t>
            </a:r>
            <a:endParaRPr lang="de-AT" sz="2000" dirty="0"/>
          </a:p>
          <a:p>
            <a:pPr lvl="0"/>
            <a:r>
              <a:rPr lang="bg" sz="2000" b="1" dirty="0"/>
              <a:t>Ехо камери: </a:t>
            </a:r>
            <a:r>
              <a:rPr lang="bg" sz="2000" dirty="0"/>
              <a:t>Онлайн общностите или ехо камерите укрепват вярванията на хората, като ги излагат на подобно мислещо съдържание, като допълнително насърчават разпространението на фалшиви новини в тези затворени кръгове.</a:t>
            </a:r>
            <a:endParaRPr lang="de-AT" sz="2000" dirty="0"/>
          </a:p>
          <a:p>
            <a:pPr lvl="0"/>
            <a:r>
              <a:rPr lang="bg" sz="2000" b="1" dirty="0"/>
              <a:t>Липса на медийна грамотност: </a:t>
            </a:r>
            <a:r>
              <a:rPr lang="bg" sz="2000" dirty="0"/>
              <a:t>Много хора нямат умения за критично мислене, необходими за разграничаване на надеждни източници от ненадеждни, което ги прави по-податливи на фалшиви новини.</a:t>
            </a:r>
            <a:endParaRPr lang="de-AT" sz="2000" dirty="0"/>
          </a:p>
          <a:p>
            <a:endParaRPr lang="de-AT"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120" y="1354666"/>
            <a:ext cx="3430721" cy="4741333"/>
          </a:xfrm>
          <a:prstGeom prst="rect">
            <a:avLst/>
          </a:prstGeom>
        </p:spPr>
      </p:pic>
      <p:sp>
        <p:nvSpPr>
          <p:cNvPr id="3" name="Textfeld 5">
            <a:extLst>
              <a:ext uri="{FF2B5EF4-FFF2-40B4-BE49-F238E27FC236}">
                <a16:creationId xmlns:a16="http://schemas.microsoft.com/office/drawing/2014/main" id="{A4A772DA-1F37-46CD-A2FA-B44CB32D3A3C}"/>
              </a:ext>
            </a:extLst>
          </p:cNvPr>
          <p:cNvSpPr txBox="1"/>
          <p:nvPr/>
        </p:nvSpPr>
        <p:spPr>
          <a:xfrm>
            <a:off x="9331263" y="6513267"/>
            <a:ext cx="3183466" cy="276999"/>
          </a:xfrm>
          <a:prstGeom prst="rect">
            <a:avLst/>
          </a:prstGeom>
          <a:noFill/>
        </p:spPr>
        <p:txBody>
          <a:bodyPr wrap="square" rtlCol="0">
            <a:spAutoFit/>
          </a:bodyPr>
          <a:lstStyle/>
          <a:p>
            <a:pPr algn="ctr"/>
            <a:r>
              <a:rPr lang="bg" sz="1200" dirty="0">
                <a:hlinkClick r:id="rId4"/>
              </a:rPr>
              <a:t>Източник на снимка </a:t>
            </a:r>
            <a:r>
              <a:rPr lang="bg" sz="1200" dirty="0"/>
              <a:t>| </a:t>
            </a:r>
            <a:r>
              <a:rPr lang="bg" sz="1200" dirty="0" err="1">
                <a:hlinkClick r:id="rId5"/>
              </a:rPr>
              <a:t>Unplash</a:t>
            </a:r>
            <a:r>
              <a:rPr lang="bg" sz="1200" dirty="0">
                <a:hlinkClick r:id="rId5"/>
              </a:rPr>
              <a:t> </a:t>
            </a:r>
            <a:r>
              <a:rPr lang="bg" sz="1200" dirty="0" err="1">
                <a:hlinkClick r:id="rId5"/>
              </a:rPr>
              <a:t>Разрешително</a:t>
            </a:r>
            <a:endParaRPr lang="de-AT" sz="1200" dirty="0" err="1"/>
          </a:p>
        </p:txBody>
      </p:sp>
    </p:spTree>
    <p:extLst>
      <p:ext uri="{BB962C8B-B14F-4D97-AF65-F5344CB8AC3E}">
        <p14:creationId xmlns:p14="http://schemas.microsoft.com/office/powerpoint/2010/main" val="778692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7_Digital_Skills_BG"/>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agE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qAQ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GoB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qAQ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qAQ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qAQ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agEFYFQaV5GsAAABvAAAAHAAAAHVuaXZlcnNhbC9sb2NhbF9zZXR0aW5ncy54bWwNyrEKwkAMANC9XxEySB3Uugn2rpujCK0fENogB7mk9ELRv/e2N7x++GaBnbeSTANezx0C62xL0k/A9/Q43RCKky4kphxQDWGITS82k4zsXmOBVejH28S5wvlJuc4XqbOkAu1B/B6PeInNH1BLAwQUAAIACAAbgEF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G4BBWOohDhNLAAAAbAAAABsAAAB1bml2ZXJzYWwvdW5pdmVyc2FsLnBuZy54bWyzsa/IzVEoSy0qzszPs1Uy1DNQsrfj5bIpKEoty0wtV6gAigEFIUBJoRLINUJwyzNTSjKAQiYmFgjBjNTM9IwSoKiBhRlcVB9oKABQSwECAAAUAAIACACpdlBPNmFYAkcDAADhCQAAFAAAAAAAAAABAAAAAAAAAAAAdW5pdmVyc2FsL3BsYXllci54bWxQSwECAAAUAAIACAAagEFYtTf0qBwFAADhEwAAHQAAAAAAAAABAAAAAAB5AwAAdW5pdmVyc2FsL2NvbW1vbl9tZXNzYWdlcy5sbmdQSwECAAAUAAIACAAagEFYFR5gG6MAAAB/AQAALgAAAAAAAAABAAAAAADQCAAAdW5pdmVyc2FsL3BsYXliYWNrX2FuZF9uYXZpZ2F0aW9uX3NldHRpbmdzLnhtbFBLAQIAABQAAgAIABqAQVh0STUfPAQAAAwVAAAnAAAAAAAAAAEAAAAAAL8JAAB1bml2ZXJzYWwvZmxhc2hfcHVibGlzaGluZ19zZXR0aW5ncy54bWxQSwECAAAUAAIACAAagEFYN4uHansDAACsDAAAIQAAAAAAAAABAAAAAABADgAAdW5pdmVyc2FsL2ZsYXNoX3NraW5fc2V0dGluZ3MueG1sUEsBAgAAFAACAAgAGoBBWKavViM2BAAAlhQAACYAAAAAAAAAAQAAAAAA+hEAAHVuaXZlcnNhbC9odG1sX3B1Ymxpc2hpbmdfc2V0dGluZ3MueG1sUEsBAgAAFAACAAgAGoBBWCYPfuiwAQAAbwYAAB8AAAAAAAAAAQAAAAAAdBYAAHVuaXZlcnNhbC9odG1sX3NraW5fc2V0dGluZ3MuanNQSwECAAAUAAIACAAagEFYFQaV5GsAAABvAAAAHAAAAAAAAAABAAAAAABhGAAAdW5pdmVyc2FsL2xvY2FsX3NldHRpbmdzLnhtbFBLAQIAABQAAgAIABuAQVjCG66ZaBIAAPdNAAAXAAAAAAAAAAAAAAAAAAYZAAB1bml2ZXJzYWwvdW5pdmVyc2FsLnBuZ1BLAQIAABQAAgAIABuAQVjqIQ4TSwAAAGwAAAAbAAAAAAAAAAEAAAAAAKMrAAB1bml2ZXJzYWwvdW5pdmVyc2FsLnBuZy54bWxQSwUGAAAAAAoACgAGAwAAJywAAAAA"/>
  <p:tag name="ISPRING_LMS_API_VERSION" val="SCORM 1.2"/>
  <p:tag name="ISPRING_ULTRA_SCORM_COURSE_ID" val="6A8A1CB8-9F4C-4DEF-8D09-2EB00F3AAA1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Bulgarian\\Bulgaria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7_Digital_Skills_BG"/>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2689</Words>
  <Application>Microsoft Office PowerPoint</Application>
  <PresentationFormat>Ευρεία οθόνη</PresentationFormat>
  <Paragraphs>150</Paragraphs>
  <Slides>24</Slides>
  <Notes>24</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24</vt:i4>
      </vt:variant>
    </vt:vector>
  </HeadingPairs>
  <TitlesOfParts>
    <vt:vector size="34"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Партньори</vt:lpstr>
      <vt:lpstr>Модули</vt:lpstr>
      <vt:lpstr>Цели</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Препратки и допълнителна литература</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7_Digital_Skills_BG</dc:title>
  <dc:creator>pantelis bbalaouras</dc:creator>
  <cp:lastModifiedBy>pantelis</cp:lastModifiedBy>
  <cp:revision>132</cp:revision>
  <dcterms:created xsi:type="dcterms:W3CDTF">2020-06-02T13:31:56Z</dcterms:created>
  <dcterms:modified xsi:type="dcterms:W3CDTF">2024-02-01T14:01:21Z</dcterms:modified>
</cp:coreProperties>
</file>