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512" r:id="rId5"/>
    <p:sldId id="444" r:id="rId6"/>
    <p:sldId id="509" r:id="rId7"/>
    <p:sldId id="420" r:id="rId8"/>
    <p:sldId id="513" r:id="rId9"/>
    <p:sldId id="514" r:id="rId10"/>
    <p:sldId id="520" r:id="rId11"/>
    <p:sldId id="445" r:id="rId12"/>
    <p:sldId id="517" r:id="rId13"/>
    <p:sldId id="296" r:id="rId14"/>
    <p:sldId id="521" r:id="rId15"/>
    <p:sldId id="522" r:id="rId16"/>
    <p:sldId id="523" r:id="rId17"/>
    <p:sldId id="518" r:id="rId18"/>
    <p:sldId id="524" r:id="rId19"/>
    <p:sldId id="516" r:id="rId20"/>
    <p:sldId id="527" r:id="rId21"/>
    <p:sldId id="529" r:id="rId22"/>
    <p:sldId id="525" r:id="rId23"/>
    <p:sldId id="526" r:id="rId24"/>
    <p:sldId id="528" r:id="rId25"/>
    <p:sldId id="325" r:id="rId26"/>
    <p:sldId id="442" r:id="rId27"/>
  </p:sldIdLst>
  <p:sldSz cx="12192000" cy="6858000"/>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7B450-9E9D-41A8-8FD8-BADF4A47C152}" v="2" dt="2023-11-22T14:57:42.40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20" y="4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S::tpaulusse@verwey-jonker.nl::4a3dabe2-b277-4d58-ac1a-c890ba4fe58f" providerId="AD" clId="Web-{7E75ABBE-A173-512A-77F6-0F94DF3C3D10}"/>
    <pc:docChg chg="modSld">
      <pc:chgData name="Tim Paulusse" userId="S::tpaulusse@verwey-jonker.nl::4a3dabe2-b277-4d58-ac1a-c890ba4fe58f" providerId="AD" clId="Web-{7E75ABBE-A173-512A-77F6-0F94DF3C3D10}" dt="2023-11-07T10:16:02.048" v="0" actId="14100"/>
      <pc:docMkLst>
        <pc:docMk/>
      </pc:docMkLst>
      <pc:sldChg chg="modSp">
        <pc:chgData name="Tim Paulusse" userId="S::tpaulusse@verwey-jonker.nl::4a3dabe2-b277-4d58-ac1a-c890ba4fe58f" providerId="AD" clId="Web-{7E75ABBE-A173-512A-77F6-0F94DF3C3D10}" dt="2023-11-07T10:16:02.048" v="0" actId="14100"/>
        <pc:sldMkLst>
          <pc:docMk/>
          <pc:sldMk cId="2137290610" sldId="514"/>
        </pc:sldMkLst>
        <pc:spChg chg="mod">
          <ac:chgData name="Tim Paulusse" userId="S::tpaulusse@verwey-jonker.nl::4a3dabe2-b277-4d58-ac1a-c890ba4fe58f" providerId="AD" clId="Web-{7E75ABBE-A173-512A-77F6-0F94DF3C3D10}" dt="2023-11-07T10:16:02.048" v="0" actId="14100"/>
          <ac:spMkLst>
            <pc:docMk/>
            <pc:sldMk cId="2137290610" sldId="514"/>
            <ac:spMk id="14" creationId="{D22507A8-1D10-9AA1-954E-8CB757983358}"/>
          </ac:spMkLst>
        </pc:spChg>
      </pc:sldChg>
    </pc:docChg>
  </pc:docChgLst>
  <pc:docChgLst>
    <pc:chgData name="Tim Paulusse" userId="S::tpaulusse@verwey-jonker.nl::4a3dabe2-b277-4d58-ac1a-c890ba4fe58f" providerId="AD" clId="Web-{0C5DC076-CF11-B98D-CA71-F4AD198DD326}"/>
    <pc:docChg chg="addSld delSld modSld sldOrd">
      <pc:chgData name="Tim Paulusse" userId="S::tpaulusse@verwey-jonker.nl::4a3dabe2-b277-4d58-ac1a-c890ba4fe58f" providerId="AD" clId="Web-{0C5DC076-CF11-B98D-CA71-F4AD198DD326}" dt="2023-10-31T11:01:12.695" v="93" actId="20577"/>
      <pc:docMkLst>
        <pc:docMk/>
      </pc:docMkLst>
      <pc:sldChg chg="modSp">
        <pc:chgData name="Tim Paulusse" userId="S::tpaulusse@verwey-jonker.nl::4a3dabe2-b277-4d58-ac1a-c890ba4fe58f" providerId="AD" clId="Web-{0C5DC076-CF11-B98D-CA71-F4AD198DD326}" dt="2023-10-31T10:57:14.123" v="87" actId="20577"/>
        <pc:sldMkLst>
          <pc:docMk/>
          <pc:sldMk cId="3735810742" sldId="325"/>
        </pc:sldMkLst>
        <pc:spChg chg="mod">
          <ac:chgData name="Tim Paulusse" userId="S::tpaulusse@verwey-jonker.nl::4a3dabe2-b277-4d58-ac1a-c890ba4fe58f" providerId="AD" clId="Web-{0C5DC076-CF11-B98D-CA71-F4AD198DD326}" dt="2023-10-31T10:57:14.123" v="87" actId="20577"/>
          <ac:spMkLst>
            <pc:docMk/>
            <pc:sldMk cId="3735810742" sldId="325"/>
            <ac:spMk id="3" creationId="{2C223045-2011-4DC7-8A60-9FA8F2015EF3}"/>
          </ac:spMkLst>
        </pc:spChg>
      </pc:sldChg>
      <pc:sldChg chg="modSp">
        <pc:chgData name="Tim Paulusse" userId="S::tpaulusse@verwey-jonker.nl::4a3dabe2-b277-4d58-ac1a-c890ba4fe58f" providerId="AD" clId="Web-{0C5DC076-CF11-B98D-CA71-F4AD198DD326}" dt="2023-10-31T10:53:50.413" v="77" actId="20577"/>
        <pc:sldMkLst>
          <pc:docMk/>
          <pc:sldMk cId="4223227512" sldId="513"/>
        </pc:sldMkLst>
        <pc:spChg chg="mod">
          <ac:chgData name="Tim Paulusse" userId="S::tpaulusse@verwey-jonker.nl::4a3dabe2-b277-4d58-ac1a-c890ba4fe58f" providerId="AD" clId="Web-{0C5DC076-CF11-B98D-CA71-F4AD198DD326}" dt="2023-10-31T10:53:50.413" v="77" actId="20577"/>
          <ac:spMkLst>
            <pc:docMk/>
            <pc:sldMk cId="4223227512" sldId="513"/>
            <ac:spMk id="11" creationId="{E314B2E6-0586-408E-8D1A-41287EF3B8C4}"/>
          </ac:spMkLst>
        </pc:spChg>
      </pc:sldChg>
      <pc:sldChg chg="modSp">
        <pc:chgData name="Tim Paulusse" userId="S::tpaulusse@verwey-jonker.nl::4a3dabe2-b277-4d58-ac1a-c890ba4fe58f" providerId="AD" clId="Web-{0C5DC076-CF11-B98D-CA71-F4AD198DD326}" dt="2023-10-31T11:01:12.695" v="93" actId="20577"/>
        <pc:sldMkLst>
          <pc:docMk/>
          <pc:sldMk cId="2137290610" sldId="514"/>
        </pc:sldMkLst>
        <pc:spChg chg="mod">
          <ac:chgData name="Tim Paulusse" userId="S::tpaulusse@verwey-jonker.nl::4a3dabe2-b277-4d58-ac1a-c890ba4fe58f" providerId="AD" clId="Web-{0C5DC076-CF11-B98D-CA71-F4AD198DD326}" dt="2023-10-31T11:01:12.695" v="93" actId="20577"/>
          <ac:spMkLst>
            <pc:docMk/>
            <pc:sldMk cId="2137290610" sldId="514"/>
            <ac:spMk id="12" creationId="{55098885-1F76-15DE-F5F1-5448AE5B9C36}"/>
          </ac:spMkLst>
        </pc:spChg>
        <pc:spChg chg="mod">
          <ac:chgData name="Tim Paulusse" userId="S::tpaulusse@verwey-jonker.nl::4a3dabe2-b277-4d58-ac1a-c890ba4fe58f" providerId="AD" clId="Web-{0C5DC076-CF11-B98D-CA71-F4AD198DD326}" dt="2023-10-31T10:51:23.563" v="57" actId="14100"/>
          <ac:spMkLst>
            <pc:docMk/>
            <pc:sldMk cId="2137290610" sldId="514"/>
            <ac:spMk id="14" creationId="{D22507A8-1D10-9AA1-954E-8CB757983358}"/>
          </ac:spMkLst>
        </pc:spChg>
      </pc:sldChg>
      <pc:sldChg chg="addSp delSp modSp add ord replId">
        <pc:chgData name="Tim Paulusse" userId="S::tpaulusse@verwey-jonker.nl::4a3dabe2-b277-4d58-ac1a-c890ba4fe58f" providerId="AD" clId="Web-{0C5DC076-CF11-B98D-CA71-F4AD198DD326}" dt="2023-10-31T10:50:49.765" v="56" actId="20577"/>
        <pc:sldMkLst>
          <pc:docMk/>
          <pc:sldMk cId="389451868" sldId="529"/>
        </pc:sldMkLst>
        <pc:spChg chg="mod">
          <ac:chgData name="Tim Paulusse" userId="S::tpaulusse@verwey-jonker.nl::4a3dabe2-b277-4d58-ac1a-c890ba4fe58f" providerId="AD" clId="Web-{0C5DC076-CF11-B98D-CA71-F4AD198DD326}" dt="2023-10-31T10:50:17.514" v="53" actId="1076"/>
          <ac:spMkLst>
            <pc:docMk/>
            <pc:sldMk cId="389451868" sldId="529"/>
            <ac:spMk id="4" creationId="{1CABC49D-C58D-2F3B-AC9B-F42DD1A5CC89}"/>
          </ac:spMkLst>
        </pc:spChg>
        <pc:spChg chg="mod">
          <ac:chgData name="Tim Paulusse" userId="S::tpaulusse@verwey-jonker.nl::4a3dabe2-b277-4d58-ac1a-c890ba4fe58f" providerId="AD" clId="Web-{0C5DC076-CF11-B98D-CA71-F4AD198DD326}" dt="2023-10-31T10:50:49.765" v="56" actId="20577"/>
          <ac:spMkLst>
            <pc:docMk/>
            <pc:sldMk cId="389451868" sldId="529"/>
            <ac:spMk id="8" creationId="{E0312923-7186-CF7B-808C-72E24EEE8820}"/>
          </ac:spMkLst>
        </pc:spChg>
        <pc:picChg chg="add mod">
          <ac:chgData name="Tim Paulusse" userId="S::tpaulusse@verwey-jonker.nl::4a3dabe2-b277-4d58-ac1a-c890ba4fe58f" providerId="AD" clId="Web-{0C5DC076-CF11-B98D-CA71-F4AD198DD326}" dt="2023-10-31T10:50:22.358" v="54" actId="1076"/>
          <ac:picMkLst>
            <pc:docMk/>
            <pc:sldMk cId="389451868" sldId="529"/>
            <ac:picMk id="2" creationId="{EA8859AC-9A2A-545B-7078-BEF16B69DFD7}"/>
          </ac:picMkLst>
        </pc:picChg>
        <pc:picChg chg="del">
          <ac:chgData name="Tim Paulusse" userId="S::tpaulusse@verwey-jonker.nl::4a3dabe2-b277-4d58-ac1a-c890ba4fe58f" providerId="AD" clId="Web-{0C5DC076-CF11-B98D-CA71-F4AD198DD326}" dt="2023-10-31T10:48:32.260" v="39"/>
          <ac:picMkLst>
            <pc:docMk/>
            <pc:sldMk cId="389451868" sldId="529"/>
            <ac:picMk id="6" creationId="{190A0A64-7760-004E-B294-8962B751CFCD}"/>
          </ac:picMkLst>
        </pc:picChg>
      </pc:sldChg>
      <pc:sldChg chg="new del">
        <pc:chgData name="Tim Paulusse" userId="S::tpaulusse@verwey-jonker.nl::4a3dabe2-b277-4d58-ac1a-c890ba4fe58f" providerId="AD" clId="Web-{0C5DC076-CF11-B98D-CA71-F4AD198DD326}" dt="2023-10-31T10:47:42.789" v="1"/>
        <pc:sldMkLst>
          <pc:docMk/>
          <pc:sldMk cId="923943017" sldId="529"/>
        </pc:sldMkLst>
      </pc:sldChg>
    </pc:docChg>
  </pc:docChgLst>
  <pc:docChgLst>
    <pc:chgData name="Tim Paulusse" userId="S::tpaulusse@verwey-jonker.nl::4a3dabe2-b277-4d58-ac1a-c890ba4fe58f" providerId="AD" clId="Web-{588DD090-BE84-8729-FF5A-48E0F78224AC}"/>
    <pc:docChg chg="modSld">
      <pc:chgData name="Tim Paulusse" userId="S::tpaulusse@verwey-jonker.nl::4a3dabe2-b277-4d58-ac1a-c890ba4fe58f" providerId="AD" clId="Web-{588DD090-BE84-8729-FF5A-48E0F78224AC}" dt="2023-10-24T10:22:24.911" v="2" actId="14100"/>
      <pc:docMkLst>
        <pc:docMk/>
      </pc:docMkLst>
      <pc:sldChg chg="modSp">
        <pc:chgData name="Tim Paulusse" userId="S::tpaulusse@verwey-jonker.nl::4a3dabe2-b277-4d58-ac1a-c890ba4fe58f" providerId="AD" clId="Web-{588DD090-BE84-8729-FF5A-48E0F78224AC}" dt="2023-10-24T10:22:05.567" v="1" actId="20577"/>
        <pc:sldMkLst>
          <pc:docMk/>
          <pc:sldMk cId="455708668" sldId="516"/>
        </pc:sldMkLst>
        <pc:spChg chg="mod">
          <ac:chgData name="Tim Paulusse" userId="S::tpaulusse@verwey-jonker.nl::4a3dabe2-b277-4d58-ac1a-c890ba4fe58f" providerId="AD" clId="Web-{588DD090-BE84-8729-FF5A-48E0F78224AC}" dt="2023-10-24T10:22:05.567" v="1" actId="20577"/>
          <ac:spMkLst>
            <pc:docMk/>
            <pc:sldMk cId="455708668" sldId="516"/>
            <ac:spMk id="3" creationId="{61B7F94B-89BA-2B30-792D-7DA58C8586D1}"/>
          </ac:spMkLst>
        </pc:spChg>
      </pc:sldChg>
      <pc:sldChg chg="modSp">
        <pc:chgData name="Tim Paulusse" userId="S::tpaulusse@verwey-jonker.nl::4a3dabe2-b277-4d58-ac1a-c890ba4fe58f" providerId="AD" clId="Web-{588DD090-BE84-8729-FF5A-48E0F78224AC}" dt="2023-10-24T10:21:51.785" v="0"/>
        <pc:sldMkLst>
          <pc:docMk/>
          <pc:sldMk cId="4177504046" sldId="523"/>
        </pc:sldMkLst>
        <pc:picChg chg="ord">
          <ac:chgData name="Tim Paulusse" userId="S::tpaulusse@verwey-jonker.nl::4a3dabe2-b277-4d58-ac1a-c890ba4fe58f" providerId="AD" clId="Web-{588DD090-BE84-8729-FF5A-48E0F78224AC}" dt="2023-10-24T10:21:51.785" v="0"/>
          <ac:picMkLst>
            <pc:docMk/>
            <pc:sldMk cId="4177504046" sldId="523"/>
            <ac:picMk id="8" creationId="{62D1D0F1-F258-7045-9B4E-90D951A5F7CE}"/>
          </ac:picMkLst>
        </pc:picChg>
      </pc:sldChg>
      <pc:sldChg chg="modSp">
        <pc:chgData name="Tim Paulusse" userId="S::tpaulusse@verwey-jonker.nl::4a3dabe2-b277-4d58-ac1a-c890ba4fe58f" providerId="AD" clId="Web-{588DD090-BE84-8729-FF5A-48E0F78224AC}" dt="2023-10-24T10:22:24.911" v="2" actId="14100"/>
        <pc:sldMkLst>
          <pc:docMk/>
          <pc:sldMk cId="1476825544" sldId="528"/>
        </pc:sldMkLst>
        <pc:spChg chg="mod">
          <ac:chgData name="Tim Paulusse" userId="S::tpaulusse@verwey-jonker.nl::4a3dabe2-b277-4d58-ac1a-c890ba4fe58f" providerId="AD" clId="Web-{588DD090-BE84-8729-FF5A-48E0F78224AC}" dt="2023-10-24T10:22:24.911" v="2" actId="14100"/>
          <ac:spMkLst>
            <pc:docMk/>
            <pc:sldMk cId="1476825544" sldId="528"/>
            <ac:spMk id="4" creationId="{4BE85469-928F-8A34-0F4E-932B7701FC50}"/>
          </ac:spMkLst>
        </pc:spChg>
      </pc:sldChg>
    </pc:docChg>
  </pc:docChgLst>
  <pc:docChgLst>
    <pc:chgData name="Tim Paulusse" userId="1f5f41b363f6e14e" providerId="LiveId" clId="{2EC7B450-9E9D-41A8-8FD8-BADF4A47C152}"/>
    <pc:docChg chg="modSld">
      <pc:chgData name="Tim Paulusse" userId="1f5f41b363f6e14e" providerId="LiveId" clId="{2EC7B450-9E9D-41A8-8FD8-BADF4A47C152}" dt="2023-11-22T14:57:42.408" v="1" actId="20577"/>
      <pc:docMkLst>
        <pc:docMk/>
      </pc:docMkLst>
      <pc:sldChg chg="modSp">
        <pc:chgData name="Tim Paulusse" userId="1f5f41b363f6e14e" providerId="LiveId" clId="{2EC7B450-9E9D-41A8-8FD8-BADF4A47C152}" dt="2023-11-22T14:57:42.408" v="1" actId="20577"/>
        <pc:sldMkLst>
          <pc:docMk/>
          <pc:sldMk cId="1041830205" sldId="509"/>
        </pc:sldMkLst>
        <pc:graphicFrameChg chg="mod">
          <ac:chgData name="Tim Paulusse" userId="1f5f41b363f6e14e" providerId="LiveId" clId="{2EC7B450-9E9D-41A8-8FD8-BADF4A47C152}" dt="2023-11-22T14:57:42.408" v="1" actId="20577"/>
          <ac:graphicFrameMkLst>
            <pc:docMk/>
            <pc:sldMk cId="1041830205" sldId="509"/>
            <ac:graphicFrameMk id="9" creationId="{0F6221FA-CCBB-7318-4AB1-8EA358DD88C7}"/>
          </ac:graphicFrameMkLst>
        </pc:graphicFrameChg>
      </pc:sldChg>
    </pc:docChg>
  </pc:docChgLst>
  <pc:docChgLst>
    <pc:chgData name="Tim Paulusse" userId="S::tpaulusse@verwey-jonker.nl::4a3dabe2-b277-4d58-ac1a-c890ba4fe58f" providerId="AD" clId="Web-{22BE63C4-DC35-6D0C-A70A-9819B19A7A7C}"/>
    <pc:docChg chg="modSld">
      <pc:chgData name="Tim Paulusse" userId="S::tpaulusse@verwey-jonker.nl::4a3dabe2-b277-4d58-ac1a-c890ba4fe58f" providerId="AD" clId="Web-{22BE63C4-DC35-6D0C-A70A-9819B19A7A7C}" dt="2023-10-31T11:13:34.241" v="123" actId="20577"/>
      <pc:docMkLst>
        <pc:docMk/>
      </pc:docMkLst>
      <pc:sldChg chg="modSp">
        <pc:chgData name="Tim Paulusse" userId="S::tpaulusse@verwey-jonker.nl::4a3dabe2-b277-4d58-ac1a-c890ba4fe58f" providerId="AD" clId="Web-{22BE63C4-DC35-6D0C-A70A-9819B19A7A7C}" dt="2023-10-31T11:13:34.241" v="123" actId="20577"/>
        <pc:sldMkLst>
          <pc:docMk/>
          <pc:sldMk cId="3735810742" sldId="325"/>
        </pc:sldMkLst>
        <pc:spChg chg="mod">
          <ac:chgData name="Tim Paulusse" userId="S::tpaulusse@verwey-jonker.nl::4a3dabe2-b277-4d58-ac1a-c890ba4fe58f" providerId="AD" clId="Web-{22BE63C4-DC35-6D0C-A70A-9819B19A7A7C}" dt="2023-10-31T11:09:30.810" v="114" actId="1076"/>
          <ac:spMkLst>
            <pc:docMk/>
            <pc:sldMk cId="3735810742" sldId="325"/>
            <ac:spMk id="2" creationId="{6E058616-C18C-4500-A384-B339255A4986}"/>
          </ac:spMkLst>
        </pc:spChg>
        <pc:spChg chg="mod">
          <ac:chgData name="Tim Paulusse" userId="S::tpaulusse@verwey-jonker.nl::4a3dabe2-b277-4d58-ac1a-c890ba4fe58f" providerId="AD" clId="Web-{22BE63C4-DC35-6D0C-A70A-9819B19A7A7C}" dt="2023-10-31T11:13:34.241" v="123" actId="20577"/>
          <ac:spMkLst>
            <pc:docMk/>
            <pc:sldMk cId="3735810742" sldId="325"/>
            <ac:spMk id="3" creationId="{2C223045-2011-4DC7-8A60-9FA8F2015EF3}"/>
          </ac:spMkLst>
        </pc:spChg>
      </pc:sldChg>
      <pc:sldChg chg="modSp">
        <pc:chgData name="Tim Paulusse" userId="S::tpaulusse@verwey-jonker.nl::4a3dabe2-b277-4d58-ac1a-c890ba4fe58f" providerId="AD" clId="Web-{22BE63C4-DC35-6D0C-A70A-9819B19A7A7C}" dt="2023-10-31T11:03:36.532" v="28" actId="20577"/>
        <pc:sldMkLst>
          <pc:docMk/>
          <pc:sldMk cId="2817837653" sldId="445"/>
        </pc:sldMkLst>
        <pc:spChg chg="mod">
          <ac:chgData name="Tim Paulusse" userId="S::tpaulusse@verwey-jonker.nl::4a3dabe2-b277-4d58-ac1a-c890ba4fe58f" providerId="AD" clId="Web-{22BE63C4-DC35-6D0C-A70A-9819B19A7A7C}" dt="2023-10-31T11:03:36.532" v="28" actId="20577"/>
          <ac:spMkLst>
            <pc:docMk/>
            <pc:sldMk cId="2817837653" sldId="445"/>
            <ac:spMk id="11" creationId="{E314B2E6-0586-408E-8D1A-41287EF3B8C4}"/>
          </ac:spMkLst>
        </pc:spChg>
      </pc:sldChg>
      <pc:sldChg chg="modSp">
        <pc:chgData name="Tim Paulusse" userId="S::tpaulusse@verwey-jonker.nl::4a3dabe2-b277-4d58-ac1a-c890ba4fe58f" providerId="AD" clId="Web-{22BE63C4-DC35-6D0C-A70A-9819B19A7A7C}" dt="2023-10-31T11:02:29.327" v="5" actId="1076"/>
        <pc:sldMkLst>
          <pc:docMk/>
          <pc:sldMk cId="2137290610" sldId="514"/>
        </pc:sldMkLst>
        <pc:spChg chg="mod">
          <ac:chgData name="Tim Paulusse" userId="S::tpaulusse@verwey-jonker.nl::4a3dabe2-b277-4d58-ac1a-c890ba4fe58f" providerId="AD" clId="Web-{22BE63C4-DC35-6D0C-A70A-9819B19A7A7C}" dt="2023-10-31T11:02:29.327" v="5" actId="1076"/>
          <ac:spMkLst>
            <pc:docMk/>
            <pc:sldMk cId="2137290610" sldId="514"/>
            <ac:spMk id="12" creationId="{55098885-1F76-15DE-F5F1-5448AE5B9C36}"/>
          </ac:spMkLst>
        </pc:spChg>
      </pc:sldChg>
      <pc:sldChg chg="modSp">
        <pc:chgData name="Tim Paulusse" userId="S::tpaulusse@verwey-jonker.nl::4a3dabe2-b277-4d58-ac1a-c890ba4fe58f" providerId="AD" clId="Web-{22BE63C4-DC35-6D0C-A70A-9819B19A7A7C}" dt="2023-10-31T11:04:55.129" v="52" actId="1076"/>
        <pc:sldMkLst>
          <pc:docMk/>
          <pc:sldMk cId="3809847226" sldId="517"/>
        </pc:sldMkLst>
        <pc:spChg chg="mod">
          <ac:chgData name="Tim Paulusse" userId="S::tpaulusse@verwey-jonker.nl::4a3dabe2-b277-4d58-ac1a-c890ba4fe58f" providerId="AD" clId="Web-{22BE63C4-DC35-6D0C-A70A-9819B19A7A7C}" dt="2023-10-31T11:04:55.129" v="52" actId="1076"/>
          <ac:spMkLst>
            <pc:docMk/>
            <pc:sldMk cId="3809847226" sldId="517"/>
            <ac:spMk id="8" creationId="{207BEDEA-7CE3-43E3-2A8B-6661B3D60F7A}"/>
          </ac:spMkLst>
        </pc:spChg>
      </pc:sldChg>
      <pc:sldChg chg="modSp">
        <pc:chgData name="Tim Paulusse" userId="S::tpaulusse@verwey-jonker.nl::4a3dabe2-b277-4d58-ac1a-c890ba4fe58f" providerId="AD" clId="Web-{22BE63C4-DC35-6D0C-A70A-9819B19A7A7C}" dt="2023-10-31T11:06:57.836" v="59" actId="20577"/>
        <pc:sldMkLst>
          <pc:docMk/>
          <pc:sldMk cId="4263308703" sldId="525"/>
        </pc:sldMkLst>
        <pc:spChg chg="mod">
          <ac:chgData name="Tim Paulusse" userId="S::tpaulusse@verwey-jonker.nl::4a3dabe2-b277-4d58-ac1a-c890ba4fe58f" providerId="AD" clId="Web-{22BE63C4-DC35-6D0C-A70A-9819B19A7A7C}" dt="2023-10-31T11:06:57.836" v="59" actId="20577"/>
          <ac:spMkLst>
            <pc:docMk/>
            <pc:sldMk cId="4263308703" sldId="525"/>
            <ac:spMk id="4" creationId="{96BE4525-0574-6C48-F46D-99E06C4B06B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95C11F"/>
        </a:solidFill>
        <a:ln>
          <a:solidFill>
            <a:srgbClr val="785832"/>
          </a:solidFill>
        </a:ln>
      </dgm:spPr>
      <dgm:t>
        <a:bodyPr/>
        <a:lstStyle/>
        <a:p>
          <a:r>
            <a:rPr lang="en-US" sz="3200" b="1" kern="1200" dirty="0">
              <a:solidFill>
                <a:schemeClr val="bg1"/>
              </a:solidFill>
              <a:effectLst>
                <a:outerShdw blurRad="38100" dist="38100" dir="2700000" algn="tl">
                  <a:srgbClr val="000000">
                    <a:alpha val="43137"/>
                  </a:srgbClr>
                </a:outerShdw>
              </a:effectLst>
            </a:rPr>
            <a:t>1. </a:t>
          </a:r>
          <a:r>
            <a:rPr lang="en-US" sz="3200" b="1" kern="1200" dirty="0" err="1" smtClean="0">
              <a:solidFill>
                <a:schemeClr val="bg1"/>
              </a:solidFill>
              <a:effectLst>
                <a:outerShdw blurRad="38100" dist="38100" dir="2700000" algn="tl">
                  <a:srgbClr val="000000">
                    <a:alpha val="43137"/>
                  </a:srgbClr>
                </a:outerShdw>
              </a:effectLst>
            </a:rPr>
            <a:t>Sensibilisierung</a:t>
          </a:r>
          <a:r>
            <a:rPr lang="en-US" sz="3200" b="1" kern="1200" dirty="0" smtClean="0">
              <a:solidFill>
                <a:schemeClr val="bg1"/>
              </a:solidFill>
              <a:effectLst>
                <a:outerShdw blurRad="38100" dist="38100" dir="2700000" algn="tl">
                  <a:srgbClr val="000000">
                    <a:alpha val="43137"/>
                  </a:srgbClr>
                </a:outerShdw>
              </a:effectLst>
            </a:rPr>
            <a:t>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Kritisches Denken</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Konfliktlösung </a:t>
          </a:r>
          <a:endParaRPr lang="el-GR" sz="32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de-AT"/>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smtClean="0">
              <a:solidFill>
                <a:prstClr val="black"/>
              </a:solidFill>
              <a:effectLst/>
              <a:latin typeface="Calibri" panose="020F0502020204030204"/>
              <a:ea typeface="+mn-ea"/>
              <a:cs typeface="+mn-cs"/>
            </a:rPr>
            <a:t>Dialog </a:t>
          </a:r>
          <a:r>
            <a:rPr lang="en-US" sz="3200" kern="1200" dirty="0" err="1" smtClean="0">
              <a:solidFill>
                <a:prstClr val="black"/>
              </a:solidFill>
              <a:effectLst/>
              <a:latin typeface="Calibri" panose="020F0502020204030204"/>
              <a:ea typeface="+mn-ea"/>
              <a:cs typeface="+mn-cs"/>
            </a:rPr>
            <a:t>ermöglichen</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Ethik</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r>
            <a:rPr lang="en-US" sz="3200" kern="1200" dirty="0" smtClean="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Digitale Kompetenzen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de-AT"/>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de-AT"/>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C1952-61D3-48E2-91D2-718A77C46B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D2950160-F4AB-4AEC-9E7E-1356804BC94D}" type="pres">
      <dgm:prSet presAssocID="{FF1C1952-61D3-48E2-91D2-718A77C46B5F}" presName="linear" presStyleCnt="0">
        <dgm:presLayoutVars>
          <dgm:dir/>
          <dgm:animLvl val="lvl"/>
          <dgm:resizeHandles val="exact"/>
        </dgm:presLayoutVars>
      </dgm:prSet>
      <dgm:spPr/>
      <dgm:t>
        <a:bodyPr/>
        <a:lstStyle/>
        <a:p>
          <a:endParaRPr lang="de-AT"/>
        </a:p>
      </dgm:t>
    </dgm:pt>
  </dgm:ptLst>
  <dgm:cxnLst>
    <dgm:cxn modelId="{97998B0C-3499-4E17-B8DB-EF2A0C89B7E3}" type="presOf" srcId="{FF1C1952-61D3-48E2-91D2-718A77C46B5F}" destId="{D2950160-F4AB-4AEC-9E7E-1356804BC94D}" srcOrd="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chemeClr val="bg1"/>
              </a:solidFill>
              <a:effectLst>
                <a:outerShdw blurRad="38100" dist="38100" dir="2700000" algn="tl">
                  <a:srgbClr val="000000">
                    <a:alpha val="43137"/>
                  </a:srgbClr>
                </a:outerShdw>
              </a:effectLst>
            </a:rPr>
            <a:t>1. </a:t>
          </a:r>
          <a:r>
            <a:rPr lang="en-US" sz="3200" b="1" kern="1200" dirty="0" err="1" smtClean="0">
              <a:solidFill>
                <a:schemeClr val="bg1"/>
              </a:solidFill>
              <a:effectLst>
                <a:outerShdw blurRad="38100" dist="38100" dir="2700000" algn="tl">
                  <a:srgbClr val="000000">
                    <a:alpha val="43137"/>
                  </a:srgbClr>
                </a:outerShdw>
              </a:effectLst>
            </a:rPr>
            <a:t>Sensibilisierung</a:t>
          </a:r>
          <a:r>
            <a:rPr lang="en-US" sz="3200" b="1" kern="1200" dirty="0" smtClean="0">
              <a:solidFill>
                <a:schemeClr val="bg1"/>
              </a:solidFill>
              <a:effectLst>
                <a:outerShdw blurRad="38100" dist="38100" dir="2700000" algn="tl">
                  <a:srgbClr val="000000">
                    <a:alpha val="43137"/>
                  </a:srgbClr>
                </a:outerShdw>
              </a:effectLst>
            </a:rPr>
            <a:t>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Kritisches Denken</a:t>
          </a:r>
          <a:endParaRPr lang="el-GR" sz="3200" b="0" kern="120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Konfliktlösung </a:t>
          </a:r>
          <a:endParaRPr lang="el-GR" sz="3200" kern="120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smtClean="0">
              <a:solidFill>
                <a:prstClr val="black"/>
              </a:solidFill>
              <a:effectLst/>
              <a:latin typeface="Calibri" panose="020F0502020204030204"/>
              <a:ea typeface="+mn-ea"/>
              <a:cs typeface="+mn-cs"/>
            </a:rPr>
            <a:t>Dialog </a:t>
          </a:r>
          <a:r>
            <a:rPr lang="en-US" sz="3200" kern="1200" dirty="0" err="1" smtClean="0">
              <a:solidFill>
                <a:prstClr val="black"/>
              </a:solidFill>
              <a:effectLst/>
              <a:latin typeface="Calibri" panose="020F0502020204030204"/>
              <a:ea typeface="+mn-ea"/>
              <a:cs typeface="+mn-cs"/>
            </a:rPr>
            <a:t>ermöglichen</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Ethik</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r>
            <a:rPr lang="en-US" sz="3200" kern="1200" dirty="0" smtClean="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Digitale Kompetenzen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32906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53527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49202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60114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00884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53716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13094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50349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59902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76709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402761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401792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607310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55171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06273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99539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39976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195176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69744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Sensibilisierung</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Sensibilisierung</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Sensibilisierung</a:t>
            </a:r>
            <a:endParaRPr lang="en-US" altLang="el-GR" sz="2400" dirty="0">
              <a:effectLst>
                <a:outerShdw blurRad="38100" dist="38100" dir="2700000" algn="tl">
                  <a:srgbClr val="000000">
                    <a:alpha val="43137"/>
                  </a:srgbClr>
                </a:outerShdw>
              </a:effectLst>
              <a:latin typeface="+mn-lt"/>
            </a:endParaRP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Sensibilisierung</a:t>
            </a:r>
            <a:endParaRPr lang="en-US"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insider.com/dictionary/social-environmen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hyperlink" Target="https://www.freepik.com/free-photo/chain-people-origami_9393871.htm#page=3&amp;query=quot%20social%20relationships%20quot&amp;position=3&amp;from_view=search&amp;track=ais&amp;uuid=fac74f52-ef37-4821-a471-7cafca19bdb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drawn-dress-code-illustration_31751731.htm#query=quot%20dress%20code%20quot&amp;position=3&amp;from_view=search&amp;track=ais&amp;uuid=f200f588-b974-4667-9236-42a2a9f29a7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abs/pii/074959789190020T?via%3Dihub"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https://image.freepik.com/free-photo/female-hands-hold-paper-with-text-i-can-i-can-it-scissors-yellow-background_383883-93.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freepik.com/free-vector/psychological-manipulation-abstract-concept-vector-illustration-mental-abuse-dark-psychology-emotional-blackmailing-social-engineering-gaslight-effect-brain-manipulation-abstract-metaphor_12469758.htm#query=Problematic%20Behaviour&amp;position=49&amp;from_view=search&amp;track=ais&amp;uuid=ac03c462-76af-4268-a43e-df18ddd4707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vivangandotra/term-of-the-day-heuristic-simplification-a3976928cb9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https://pixabay.com/service/license-summ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magnifying-glass-looking-for-find-102014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activist-expression-struggle-716736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vectors/red-flag-capture-signal-sport-30866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ostaid.eu/"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doi.org/10.5007/1518-2924.2021.e76900" TargetMode="External"/><Relationship Id="rId5" Type="http://schemas.openxmlformats.org/officeDocument/2006/relationships/hyperlink" Target="https://home-affairs.ec.europa.eu/system/files/2023-07/ran_cn_paper_how_to_respond_to_disinformation_in_public_communications_27-29032023_en.pdf" TargetMode="External"/><Relationship Id="rId4" Type="http://schemas.openxmlformats.org/officeDocument/2006/relationships/hyperlink" Target="https://doi.org/10.1016/0749-5978(91)90020-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open.ocolearnok.org/okinfolit/chapter/information-disorder-truth-trust/" TargetMode="Externa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doi.org/10.5007/1518-2924.2021.e769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freepik.com/free-vector/cognitive-dissonance-abstract-concept-vector-illustration-mental-discomfort-conflict-missing-out-psychological-abuse-emotional-state-decision-making-experience-abstract-metaphor_12469760.htm#query=quot%20Perceived%20behavioural%20control%20quot&amp;position=12&amp;from_view=search&amp;track=ais&amp;uuid=aafd79dd-a86c-47c8-ab45-cd8669232c7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grafisch-ontwerp.org/gedrag-beinvloeden-met-de-theory-of-planned-behavi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simplypsychology.org/theory-of-planned-behavio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err="1" smtClean="0">
                <a:ln>
                  <a:noFill/>
                </a:ln>
                <a:solidFill>
                  <a:srgbClr val="D7124E"/>
                </a:solidFill>
                <a:effectLst/>
                <a:uLnTx/>
                <a:uFillTx/>
                <a:latin typeface="Calibri Light" panose="020F0302020204030204"/>
                <a:ea typeface="Verdana" panose="020B0604030504040204" pitchFamily="34" charset="0"/>
                <a:cs typeface="+mj-cs"/>
              </a:rPr>
              <a:t>Modul</a:t>
            </a:r>
            <a:r>
              <a:rPr kumimoji="0" lang="en-US"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1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Sensibilisierung</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dirty="0"/>
              <a:t>Ein möglicher Glaube bleibt bei der Person, bis sie ihn als wahr annimmt und in ihr individuelles Glaubenssystem aufnimmt.</a:t>
            </a:r>
          </a:p>
          <a:p>
            <a:pPr>
              <a:lnSpc>
                <a:spcPct val="120000"/>
              </a:lnSpc>
            </a:pPr>
            <a:r>
              <a:rPr lang="en-GB" dirty="0"/>
              <a:t>Jeder Mensch bewertet und sucht auf seine Weise nach soliden Gründen oder Beweisen für diese möglichen Überzeugungen.</a:t>
            </a:r>
          </a:p>
          <a:p>
            <a:pPr>
              <a:lnSpc>
                <a:spcPct val="120000"/>
              </a:lnSpc>
            </a:pPr>
            <a:r>
              <a:rPr lang="en-GB" dirty="0"/>
              <a:t>Sobald eine Person eine Überzeugung als Wahrheit anerkennt und bereit ist, sie zu verteidigen, kann man sagen, dass sie Teil ihres Glaubenssystems ist.</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n-GB" b="0" i="0" dirty="0">
                <a:solidFill>
                  <a:srgbClr val="333333"/>
                </a:solidFill>
                <a:effectLst/>
              </a:rPr>
              <a:t>Ein Glaube ist eine Idee, die eine Person für wahr hält</a:t>
            </a:r>
            <a:r>
              <a:rPr lang="en-GB" dirty="0"/>
              <a:t>. Der Glaube kann aus verschiedenen Quellen stammen, z. B.:</a:t>
            </a:r>
          </a:p>
          <a:p>
            <a:pPr lvl="1">
              <a:lnSpc>
                <a:spcPct val="120000"/>
              </a:lnSpc>
            </a:pPr>
            <a:r>
              <a:rPr lang="en-GB" dirty="0"/>
              <a:t>eigene Beobachtungen oder Experimente einer Person; </a:t>
            </a:r>
          </a:p>
          <a:p>
            <a:pPr lvl="1">
              <a:lnSpc>
                <a:spcPct val="120000"/>
              </a:lnSpc>
            </a:pPr>
            <a:r>
              <a:rPr lang="en-GB" dirty="0"/>
              <a:t>die Übernahme kultureller und gesellschaftlicher Normen (z. B. Religion);</a:t>
            </a:r>
          </a:p>
          <a:p>
            <a:pPr lvl="1">
              <a:lnSpc>
                <a:spcPct val="120000"/>
              </a:lnSpc>
            </a:pPr>
            <a:r>
              <a:rPr lang="en-GB" dirty="0"/>
              <a:t>was andere ihnen sagen (z. B. Erziehung oder Betreuung).</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62669" y="643204"/>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D71921"/>
                </a:solidFill>
              </a:rPr>
              <a:t>anklicken</a:t>
            </a:r>
            <a:r>
              <a:rPr lang="en-US" b="1" dirty="0">
                <a:solidFill>
                  <a:srgbClr val="D71921"/>
                </a:solidFill>
              </a:rPr>
              <a:t>.</a:t>
            </a:r>
            <a:endParaRPr lang="el-GR" b="1" dirty="0">
              <a:solidFill>
                <a:srgbClr val="D71921"/>
              </a:solidFill>
            </a:endParaRPr>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ea typeface="Adobe Gothic Std B"/>
              </a:rPr>
              <a:t>Einstellung / Persönliche Überzeugungen (</a:t>
            </a:r>
            <a:r>
              <a:rPr lang="en-GB">
                <a:ea typeface="Adobe Gothic Std B"/>
              </a:rPr>
              <a:t>1/2)</a:t>
            </a:r>
            <a:endParaRPr lang="en-GB"/>
          </a:p>
        </p:txBody>
      </p:sp>
      <p:sp>
        <p:nvSpPr>
          <p:cNvPr id="2" name="TextBox 1">
            <a:extLst>
              <a:ext uri="{FF2B5EF4-FFF2-40B4-BE49-F238E27FC236}">
                <a16:creationId xmlns:a16="http://schemas.microsoft.com/office/drawing/2014/main" id="{85D3F7F5-9A32-24F0-F5D0-A5F25A673897}"/>
              </a:ext>
            </a:extLst>
          </p:cNvPr>
          <p:cNvSpPr txBox="1"/>
          <p:nvPr/>
        </p:nvSpPr>
        <p:spPr>
          <a:xfrm>
            <a:off x="6096000" y="104595"/>
            <a:ext cx="5339644" cy="1077218"/>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sk-SK" b="1" err="1"/>
              <a:t>Glaub</a:t>
            </a:r>
            <a:r>
              <a:rPr lang="sk-SK" b="1"/>
              <a:t>e </a:t>
            </a:r>
          </a:p>
          <a:p>
            <a:pPr>
              <a:spcBef>
                <a:spcPts val="600"/>
              </a:spcBef>
              <a:spcAft>
                <a:spcPts val="600"/>
              </a:spcAft>
            </a:pPr>
            <a:r>
              <a:rPr lang="sk-SK" err="1"/>
              <a:t>ist </a:t>
            </a:r>
            <a:r>
              <a:rPr lang="sk-SK"/>
              <a:t>ein Zustand oder eine </a:t>
            </a:r>
            <a:r>
              <a:rPr lang="sk-SK" err="1"/>
              <a:t>Geisteshaltung, </a:t>
            </a:r>
            <a:r>
              <a:rPr lang="sk-SK"/>
              <a:t>bei </a:t>
            </a:r>
            <a:r>
              <a:rPr lang="sk-SK" err="1"/>
              <a:t>der man Vertrauen </a:t>
            </a:r>
            <a:r>
              <a:rPr lang="sk-SK"/>
              <a:t>in </a:t>
            </a:r>
            <a:r>
              <a:rPr lang="sk-SK" err="1"/>
              <a:t>eine Person </a:t>
            </a:r>
            <a:r>
              <a:rPr lang="sk-SK"/>
              <a:t>oder </a:t>
            </a:r>
            <a:r>
              <a:rPr lang="sk-SK" err="1"/>
              <a:t>Sache setzt</a:t>
            </a:r>
            <a:r>
              <a:rPr lang="sk-SK"/>
              <a:t>.</a:t>
            </a:r>
            <a:endParaRPr lang="en-US"/>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1EB32-07F9-AFED-3952-FE1246C89BC9}"/>
              </a:ext>
            </a:extLst>
          </p:cNvPr>
          <p:cNvSpPr>
            <a:spLocks noGrp="1"/>
          </p:cNvSpPr>
          <p:nvPr>
            <p:ph type="title"/>
          </p:nvPr>
        </p:nvSpPr>
        <p:spPr/>
        <p:txBody>
          <a:bodyPr/>
          <a:lstStyle/>
          <a:p>
            <a:r>
              <a:rPr lang="en-GB" dirty="0">
                <a:ea typeface="Adobe Gothic Std B"/>
              </a:rPr>
              <a:t>Einstellung / Persönliche Überzeugungen (</a:t>
            </a:r>
            <a:r>
              <a:rPr lang="en-GB">
                <a:ea typeface="Adobe Gothic Std B"/>
              </a:rPr>
              <a:t>2/2</a:t>
            </a:r>
            <a:r>
              <a:rPr lang="en-GB" dirty="0">
                <a:ea typeface="Adobe Gothic Std B"/>
              </a:rPr>
              <a:t>)</a:t>
            </a:r>
            <a:endParaRPr lang="nl-NL" dirty="0">
              <a:ea typeface="Adobe Gothic Std B"/>
            </a:endParaRPr>
          </a:p>
        </p:txBody>
      </p:sp>
      <p:sp>
        <p:nvSpPr>
          <p:cNvPr id="3" name="Tijdelijke aanduiding voor inhoud 2">
            <a:extLst>
              <a:ext uri="{FF2B5EF4-FFF2-40B4-BE49-F238E27FC236}">
                <a16:creationId xmlns:a16="http://schemas.microsoft.com/office/drawing/2014/main" id="{A73570B0-43E1-243F-CA41-707394A4C1B0}"/>
              </a:ext>
            </a:extLst>
          </p:cNvPr>
          <p:cNvSpPr>
            <a:spLocks noGrp="1"/>
          </p:cNvSpPr>
          <p:nvPr>
            <p:ph sz="half" idx="1"/>
          </p:nvPr>
        </p:nvSpPr>
        <p:spPr>
          <a:xfrm>
            <a:off x="655803" y="1800000"/>
            <a:ext cx="5214056" cy="4893408"/>
          </a:xfrm>
        </p:spPr>
        <p:txBody>
          <a:bodyPr>
            <a:normAutofit lnSpcReduction="10000"/>
          </a:bodyPr>
          <a:lstStyle/>
          <a:p>
            <a:pPr marL="0" indent="0">
              <a:buNone/>
            </a:pPr>
            <a:r>
              <a:rPr lang="nl-NL" dirty="0"/>
              <a:t>Zusammenfassend lässt sich sagen, dass die Einstellung eines Menschen zu einer Sache durch die Erfahrungen und (Lebens-</a:t>
            </a:r>
            <a:r>
              <a:rPr lang="nl-NL" dirty="0" smtClean="0"/>
              <a:t>) Lektionen </a:t>
            </a:r>
            <a:r>
              <a:rPr lang="nl-NL" dirty="0"/>
              <a:t>geprägt wird, die er im Laufe seines Lebens gemacht hat. </a:t>
            </a:r>
          </a:p>
          <a:p>
            <a:pPr marL="0" indent="0">
              <a:buNone/>
            </a:pPr>
            <a:r>
              <a:rPr lang="nl-NL" dirty="0"/>
              <a:t>Was den Glauben an (falsche) Informationen betrifft, so neigen Menschen eher dazu, Informationen zu glauben, wenn sie mit den persönlichen Einstellungen übereinstimmen, die sie in ihrem Leben gesammelt haben (</a:t>
            </a:r>
            <a:r>
              <a:rPr lang="nl-NL" b="1" dirty="0" smtClean="0"/>
              <a:t>Bestätigungsvorein-genommenheit</a:t>
            </a:r>
            <a:r>
              <a:rPr lang="nl-NL" dirty="0"/>
              <a:t>). </a:t>
            </a:r>
            <a:r>
              <a:rPr lang="nl-NL" dirty="0" err="1"/>
              <a:t>Allerdings </a:t>
            </a:r>
            <a:r>
              <a:rPr lang="nl-NL" dirty="0"/>
              <a:t>spiegeln diese persönlichen </a:t>
            </a:r>
            <a:r>
              <a:rPr lang="nl-NL" dirty="0" err="1"/>
              <a:t>Erfahrungen die Welt nicht immer genau wider</a:t>
            </a:r>
            <a:r>
              <a:rPr lang="nl-NL" dirty="0"/>
              <a:t>.</a:t>
            </a:r>
          </a:p>
        </p:txBody>
      </p:sp>
      <p:sp>
        <p:nvSpPr>
          <p:cNvPr id="5" name="Rechthoek: afgeronde hoeken 4">
            <a:extLst>
              <a:ext uri="{FF2B5EF4-FFF2-40B4-BE49-F238E27FC236}">
                <a16:creationId xmlns:a16="http://schemas.microsoft.com/office/drawing/2014/main" id="{0FE74455-D314-AC1F-0BE6-D6ECFDE575B4}"/>
              </a:ext>
            </a:extLst>
          </p:cNvPr>
          <p:cNvSpPr/>
          <p:nvPr/>
        </p:nvSpPr>
        <p:spPr>
          <a:xfrm>
            <a:off x="7951065" y="0"/>
            <a:ext cx="4103284" cy="37534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1C944E68-D650-84E3-CB27-E9BD0154BED4}"/>
              </a:ext>
            </a:extLst>
          </p:cNvPr>
          <p:cNvSpPr txBox="1"/>
          <p:nvPr/>
        </p:nvSpPr>
        <p:spPr>
          <a:xfrm>
            <a:off x="8249265" y="56959"/>
            <a:ext cx="3480620" cy="4247317"/>
          </a:xfrm>
          <a:prstGeom prst="rect">
            <a:avLst/>
          </a:prstGeom>
        </p:spPr>
        <p:txBody>
          <a:bodyPr wrap="square" rtlCol="0">
            <a:spAutoFit/>
          </a:bodyPr>
          <a:lstStyle/>
          <a:p>
            <a:pPr marL="0" indent="0" algn="ctr">
              <a:buNone/>
            </a:pPr>
            <a:r>
              <a:rPr lang="nl-NL" sz="1700" b="1" i="1" dirty="0">
                <a:solidFill>
                  <a:schemeClr val="bg1"/>
                </a:solidFill>
              </a:rPr>
              <a:t>Beispiel</a:t>
            </a:r>
          </a:p>
          <a:p>
            <a:pPr marL="0" indent="0" algn="ctr">
              <a:buNone/>
            </a:pPr>
            <a:endParaRPr lang="nl-NL" sz="1700" b="1" i="1" dirty="0">
              <a:solidFill>
                <a:schemeClr val="bg1"/>
              </a:solidFill>
            </a:endParaRPr>
          </a:p>
          <a:p>
            <a:pPr marL="0" indent="0" algn="ctr">
              <a:buNone/>
            </a:pPr>
            <a:r>
              <a:rPr lang="nl-NL" sz="1700" i="1" dirty="0">
                <a:solidFill>
                  <a:schemeClr val="bg1"/>
                </a:solidFill>
              </a:rPr>
              <a:t>Eine Person ließ ihr Kind impfen, und bei dem Kind wurde später eine Autismus-Spektrum-Störung diagnostiziert.</a:t>
            </a:r>
          </a:p>
          <a:p>
            <a:pPr marL="0" indent="0" algn="ctr">
              <a:buNone/>
            </a:pPr>
            <a:r>
              <a:rPr lang="nl-NL" sz="1700" i="1" dirty="0">
                <a:solidFill>
                  <a:schemeClr val="bg1"/>
                </a:solidFill>
              </a:rPr>
              <a:t>Diese Person könnte anfälliger dafür sein, Nachrichten oder Posts in den sozialen Medien zu glauben, die besagen, dass Impfstoffe Autismus verursachen, als Menschen, die diese persönliche Erfahrung nicht gemacht haben. </a:t>
            </a:r>
          </a:p>
          <a:p>
            <a:pPr marL="0" indent="0">
              <a:buNone/>
            </a:pPr>
            <a:endParaRPr lang="nl-NL" sz="1700" dirty="0"/>
          </a:p>
          <a:p>
            <a:pPr marL="0" indent="0">
              <a:buNone/>
            </a:pPr>
            <a:endParaRPr lang="nl-NL" sz="1700" dirty="0"/>
          </a:p>
          <a:p>
            <a:pPr algn="l"/>
            <a:endParaRPr lang="nl-NL" sz="1700" dirty="0"/>
          </a:p>
        </p:txBody>
      </p:sp>
      <p:sp>
        <p:nvSpPr>
          <p:cNvPr id="7" name="Rechthoek: afgeronde hoeken 6">
            <a:extLst>
              <a:ext uri="{FF2B5EF4-FFF2-40B4-BE49-F238E27FC236}">
                <a16:creationId xmlns:a16="http://schemas.microsoft.com/office/drawing/2014/main" id="{FB05F375-1003-EF00-1732-8D37D4AE83B5}"/>
              </a:ext>
            </a:extLst>
          </p:cNvPr>
          <p:cNvSpPr/>
          <p:nvPr/>
        </p:nvSpPr>
        <p:spPr>
          <a:xfrm>
            <a:off x="5967662" y="3498646"/>
            <a:ext cx="3553118" cy="32502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DF57BBE6-D4D0-A2B8-734E-471F5CE4820E}"/>
              </a:ext>
            </a:extLst>
          </p:cNvPr>
          <p:cNvSpPr txBox="1"/>
          <p:nvPr/>
        </p:nvSpPr>
        <p:spPr>
          <a:xfrm>
            <a:off x="5967662" y="3626346"/>
            <a:ext cx="3008149" cy="3231654"/>
          </a:xfrm>
          <a:prstGeom prst="rect">
            <a:avLst/>
          </a:prstGeom>
        </p:spPr>
        <p:txBody>
          <a:bodyPr wrap="square" rtlCol="0">
            <a:spAutoFit/>
          </a:bodyPr>
          <a:lstStyle/>
          <a:p>
            <a:pPr marL="0" indent="0" algn="ctr">
              <a:buNone/>
            </a:pPr>
            <a:r>
              <a:rPr lang="nl-NL" sz="1700" b="1" i="1" dirty="0">
                <a:solidFill>
                  <a:schemeClr val="bg1"/>
                </a:solidFill>
              </a:rPr>
              <a:t>Beispiel</a:t>
            </a:r>
          </a:p>
          <a:p>
            <a:pPr marL="0" indent="0" algn="ctr">
              <a:buNone/>
            </a:pPr>
            <a:endParaRPr lang="nl-NL" sz="1700" b="1" i="1" dirty="0">
              <a:solidFill>
                <a:schemeClr val="bg1"/>
              </a:solidFill>
            </a:endParaRPr>
          </a:p>
          <a:p>
            <a:pPr marL="0" indent="0" algn="ctr">
              <a:buNone/>
            </a:pPr>
            <a:r>
              <a:rPr lang="nl-NL" sz="1700" i="1" dirty="0">
                <a:solidFill>
                  <a:schemeClr val="bg1"/>
                </a:solidFill>
              </a:rPr>
              <a:t>Eine Person hat sich mit COVID-19 infiziert und ist nicht sehr krank geworden. Ebenso wenig wie jemand aus ihrem sozialen Umfeld.</a:t>
            </a:r>
          </a:p>
          <a:p>
            <a:pPr algn="ctr"/>
            <a:r>
              <a:rPr lang="nl-NL" sz="1700" i="1" dirty="0">
                <a:solidFill>
                  <a:schemeClr val="bg1"/>
                </a:solidFill>
              </a:rPr>
              <a:t>Diese Person könnte eher geneigt sein, Nachrichten oder Posts in den sozialen Medien zu glauben, dass die COVID-19-Pandemie übertrieben ist.</a:t>
            </a:r>
            <a:endParaRPr lang="nl-NL" sz="1700" dirty="0"/>
          </a:p>
        </p:txBody>
      </p:sp>
    </p:spTree>
    <p:extLst>
      <p:ext uri="{BB962C8B-B14F-4D97-AF65-F5344CB8AC3E}">
        <p14:creationId xmlns:p14="http://schemas.microsoft.com/office/powerpoint/2010/main" val="46803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C181B-5703-30B7-F86A-371E5E045DD1}"/>
              </a:ext>
            </a:extLst>
          </p:cNvPr>
          <p:cNvSpPr>
            <a:spLocks noGrp="1"/>
          </p:cNvSpPr>
          <p:nvPr>
            <p:ph type="title"/>
          </p:nvPr>
        </p:nvSpPr>
        <p:spPr/>
        <p:txBody>
          <a:bodyPr/>
          <a:lstStyle/>
          <a:p>
            <a:r>
              <a:rPr lang="nl-NL" dirty="0">
                <a:ea typeface="Adobe Gothic Std B"/>
              </a:rPr>
              <a:t>Subjektive Normen / Sozialer Einfluss (1/3)</a:t>
            </a:r>
          </a:p>
        </p:txBody>
      </p:sp>
      <p:sp>
        <p:nvSpPr>
          <p:cNvPr id="3" name="Tijdelijke aanduiding voor inhoud 2">
            <a:extLst>
              <a:ext uri="{FF2B5EF4-FFF2-40B4-BE49-F238E27FC236}">
                <a16:creationId xmlns:a16="http://schemas.microsoft.com/office/drawing/2014/main" id="{E8683D77-02C0-EABF-6513-3C896058C1BB}"/>
              </a:ext>
            </a:extLst>
          </p:cNvPr>
          <p:cNvSpPr>
            <a:spLocks noGrp="1"/>
          </p:cNvSpPr>
          <p:nvPr>
            <p:ph idx="1"/>
          </p:nvPr>
        </p:nvSpPr>
        <p:spPr>
          <a:xfrm>
            <a:off x="5229541" y="1651065"/>
            <a:ext cx="6472066" cy="4865977"/>
          </a:xfrm>
        </p:spPr>
        <p:txBody>
          <a:bodyPr>
            <a:normAutofit/>
          </a:bodyPr>
          <a:lstStyle/>
          <a:p>
            <a:pPr marL="0" indent="0">
              <a:buNone/>
            </a:pPr>
            <a:r>
              <a:rPr lang="nl-NL" sz="2200" dirty="0" err="1"/>
              <a:t>Das soziale </a:t>
            </a:r>
            <a:r>
              <a:rPr lang="nl-NL" sz="2200" dirty="0"/>
              <a:t>Umfeld einer Person </a:t>
            </a:r>
            <a:r>
              <a:rPr lang="nl-NL" sz="2200" dirty="0" err="1"/>
              <a:t>spielt </a:t>
            </a:r>
            <a:r>
              <a:rPr lang="nl-NL" sz="2200" dirty="0"/>
              <a:t>eine wichtige </a:t>
            </a:r>
            <a:r>
              <a:rPr lang="nl-NL" sz="2200" dirty="0" err="1"/>
              <a:t>Rolle </a:t>
            </a:r>
            <a:r>
              <a:rPr lang="nl-NL" sz="2200" dirty="0"/>
              <a:t>für </a:t>
            </a:r>
            <a:r>
              <a:rPr lang="nl-NL" sz="2200" dirty="0" err="1"/>
              <a:t>ihr Verhalten</a:t>
            </a:r>
            <a:r>
              <a:rPr lang="nl-NL" sz="2200" dirty="0"/>
              <a:t>, wie in </a:t>
            </a:r>
            <a:r>
              <a:rPr lang="nl-NL" sz="2200" dirty="0" err="1"/>
              <a:t>der zuvor vorgestellten Theorie gezeigt wurde</a:t>
            </a:r>
            <a:r>
              <a:rPr lang="nl-NL" sz="2200" dirty="0"/>
              <a:t>. </a:t>
            </a:r>
          </a:p>
          <a:p>
            <a:pPr marL="0" indent="0" algn="just">
              <a:buNone/>
            </a:pPr>
            <a:r>
              <a:rPr lang="nl-NL" sz="2200" dirty="0"/>
              <a:t>Kurz gesagt, </a:t>
            </a:r>
            <a:r>
              <a:rPr lang="nl-NL" sz="2200" dirty="0" err="1"/>
              <a:t>das soziale </a:t>
            </a:r>
            <a:r>
              <a:rPr lang="nl-NL" sz="2200" dirty="0"/>
              <a:t>Umfeld einer Person </a:t>
            </a:r>
            <a:r>
              <a:rPr lang="nl-NL" sz="2200" dirty="0" err="1"/>
              <a:t>besteht </a:t>
            </a:r>
            <a:r>
              <a:rPr lang="nl-NL" sz="2200" dirty="0"/>
              <a:t>aus </a:t>
            </a:r>
            <a:r>
              <a:rPr lang="nl-NL" sz="2200" dirty="0" err="1"/>
              <a:t>ihren sozialen Beziehungen</a:t>
            </a:r>
            <a:r>
              <a:rPr lang="nl-NL" sz="2200" dirty="0"/>
              <a:t>, </a:t>
            </a:r>
            <a:r>
              <a:rPr lang="nl-NL" sz="2200" dirty="0" err="1"/>
              <a:t>ihrer physischen Umgebung und dem kulturellen </a:t>
            </a:r>
            <a:r>
              <a:rPr lang="nl-NL" sz="2200" dirty="0"/>
              <a:t>Milieu</a:t>
            </a:r>
            <a:r>
              <a:rPr lang="nl-NL" sz="2200" dirty="0" err="1"/>
              <a:t>,</a:t>
            </a:r>
            <a:r>
              <a:rPr lang="nl-NL" sz="2200" dirty="0"/>
              <a:t> in dem </a:t>
            </a:r>
            <a:r>
              <a:rPr lang="nl-NL" sz="2200" dirty="0" err="1"/>
              <a:t>sie funktioniert und interagiert</a:t>
            </a:r>
            <a:r>
              <a:rPr lang="nl-NL" sz="2200" dirty="0"/>
              <a:t>.</a:t>
            </a:r>
          </a:p>
          <a:p>
            <a:pPr marL="0" indent="0">
              <a:buNone/>
            </a:pPr>
            <a:r>
              <a:rPr lang="nl-NL" sz="2200" dirty="0"/>
              <a:t>So ist </a:t>
            </a:r>
            <a:r>
              <a:rPr lang="nl-NL" sz="2200" dirty="0" err="1"/>
              <a:t>beispielsweise das </a:t>
            </a:r>
            <a:r>
              <a:rPr lang="nl-NL" sz="2200" dirty="0"/>
              <a:t>Land</a:t>
            </a:r>
            <a:r>
              <a:rPr lang="nl-NL" sz="2200" dirty="0" err="1"/>
              <a:t>, in dem jemand aufwächst, Teil seines sozialen </a:t>
            </a:r>
            <a:r>
              <a:rPr lang="nl-NL" sz="2200" dirty="0"/>
              <a:t>Umfelds, </a:t>
            </a:r>
            <a:r>
              <a:rPr lang="nl-NL" sz="2200" dirty="0" err="1"/>
              <a:t>ebenso </a:t>
            </a:r>
            <a:r>
              <a:rPr lang="nl-NL" sz="2200" dirty="0"/>
              <a:t>wie </a:t>
            </a:r>
            <a:r>
              <a:rPr lang="nl-NL" sz="2200" dirty="0" err="1"/>
              <a:t>soziale Gruppen </a:t>
            </a:r>
            <a:r>
              <a:rPr lang="nl-NL" sz="2200" dirty="0"/>
              <a:t>wie </a:t>
            </a:r>
            <a:r>
              <a:rPr lang="nl-NL" sz="2200" dirty="0" err="1"/>
              <a:t>die </a:t>
            </a:r>
            <a:r>
              <a:rPr lang="nl-NL" sz="2200" dirty="0"/>
              <a:t>Familie, </a:t>
            </a:r>
            <a:r>
              <a:rPr lang="nl-NL" sz="2200" dirty="0" err="1"/>
              <a:t>die Freunde</a:t>
            </a:r>
            <a:r>
              <a:rPr lang="nl-NL" sz="2200" dirty="0"/>
              <a:t>, </a:t>
            </a:r>
            <a:r>
              <a:rPr lang="nl-NL" sz="2200" dirty="0" err="1"/>
              <a:t>die </a:t>
            </a:r>
            <a:r>
              <a:rPr lang="nl-NL" sz="2200" dirty="0"/>
              <a:t>Schule, </a:t>
            </a:r>
            <a:r>
              <a:rPr lang="nl-NL" sz="2200" dirty="0" err="1"/>
              <a:t>die Gleichaltrigengruppe und </a:t>
            </a:r>
            <a:r>
              <a:rPr lang="nl-NL" sz="2200" dirty="0"/>
              <a:t>sogar </a:t>
            </a:r>
            <a:r>
              <a:rPr lang="nl-NL" sz="2200" dirty="0" err="1"/>
              <a:t>die Online-Räume, </a:t>
            </a:r>
            <a:r>
              <a:rPr lang="nl-NL" sz="2200" dirty="0"/>
              <a:t>in </a:t>
            </a:r>
            <a:r>
              <a:rPr lang="nl-NL" sz="2200" dirty="0" err="1"/>
              <a:t>denen er </a:t>
            </a:r>
            <a:r>
              <a:rPr lang="nl-NL" sz="2200" dirty="0"/>
              <a:t>sich aufhält. </a:t>
            </a:r>
          </a:p>
          <a:p>
            <a:pPr marL="0" indent="0" algn="just">
              <a:buNone/>
            </a:pPr>
            <a:endParaRPr lang="nl-NL" sz="2200" dirty="0"/>
          </a:p>
          <a:p>
            <a:pPr marL="0" indent="0" algn="just">
              <a:buNone/>
            </a:pPr>
            <a:endParaRPr lang="nl-NL" sz="2200" dirty="0"/>
          </a:p>
        </p:txBody>
      </p:sp>
      <p:sp>
        <p:nvSpPr>
          <p:cNvPr id="4" name="Tekstvak 3">
            <a:extLst>
              <a:ext uri="{FF2B5EF4-FFF2-40B4-BE49-F238E27FC236}">
                <a16:creationId xmlns:a16="http://schemas.microsoft.com/office/drawing/2014/main" id="{78AF2C22-BABD-D9A7-3437-7B42B71D760C}"/>
              </a:ext>
            </a:extLst>
          </p:cNvPr>
          <p:cNvSpPr txBox="1"/>
          <p:nvPr/>
        </p:nvSpPr>
        <p:spPr>
          <a:xfrm>
            <a:off x="8669490" y="6578750"/>
            <a:ext cx="3519949" cy="276999"/>
          </a:xfrm>
          <a:prstGeom prst="rect">
            <a:avLst/>
          </a:prstGeom>
        </p:spPr>
        <p:txBody>
          <a:bodyPr wrap="square" rtlCol="0">
            <a:spAutoFit/>
          </a:bodyPr>
          <a:lstStyle/>
          <a:p>
            <a:pPr algn="r"/>
            <a:r>
              <a:rPr lang="nl-NL" sz="1200" dirty="0">
                <a:hlinkClick r:id="rId3"/>
              </a:rPr>
              <a:t>Quellendefinition </a:t>
            </a:r>
            <a:r>
              <a:rPr lang="nl-NL" sz="1200" dirty="0"/>
              <a:t>| </a:t>
            </a:r>
            <a:r>
              <a:rPr lang="nl-NL" sz="1200" dirty="0">
                <a:hlinkClick r:id="rId4"/>
              </a:rPr>
              <a:t>Bild von Freepik</a:t>
            </a:r>
            <a:endParaRPr lang="nl-NL" sz="1200" dirty="0"/>
          </a:p>
        </p:txBody>
      </p:sp>
      <p:pic>
        <p:nvPicPr>
          <p:cNvPr id="7" name="Εικόνα 6" descr="Εικόνα που περιέχει χειροτεχνία, παιδική τέχνη, τέχνη, παιχνίδι&#10;&#10;Περιγραφή που δημιουργήθηκε αυτόματα">
            <a:extLst>
              <a:ext uri="{FF2B5EF4-FFF2-40B4-BE49-F238E27FC236}">
                <a16:creationId xmlns:a16="http://schemas.microsoft.com/office/drawing/2014/main" id="{6B416FB1-3FC9-738A-F593-1C53852184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274" y="1835085"/>
            <a:ext cx="4640855" cy="2632140"/>
          </a:xfrm>
          <a:prstGeom prst="rect">
            <a:avLst/>
          </a:prstGeom>
        </p:spPr>
      </p:pic>
    </p:spTree>
    <p:extLst>
      <p:ext uri="{BB962C8B-B14F-4D97-AF65-F5344CB8AC3E}">
        <p14:creationId xmlns:p14="http://schemas.microsoft.com/office/powerpoint/2010/main" val="317909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CD800-B7AA-10EA-12C4-D9C311BE4518}"/>
              </a:ext>
            </a:extLst>
          </p:cNvPr>
          <p:cNvSpPr>
            <a:spLocks noGrp="1"/>
          </p:cNvSpPr>
          <p:nvPr>
            <p:ph type="title"/>
          </p:nvPr>
        </p:nvSpPr>
        <p:spPr/>
        <p:txBody>
          <a:bodyPr/>
          <a:lstStyle/>
          <a:p>
            <a:r>
              <a:rPr lang="nl-NL" err="1">
                <a:ea typeface="Adobe Gothic Std B"/>
              </a:rPr>
              <a:t>Subjektive Normen </a:t>
            </a:r>
            <a:r>
              <a:rPr lang="nl-NL" dirty="0">
                <a:ea typeface="Adobe Gothic Std B"/>
              </a:rPr>
              <a:t>/ </a:t>
            </a:r>
            <a:r>
              <a:rPr lang="nl-NL" err="1">
                <a:ea typeface="Adobe Gothic Std B"/>
              </a:rPr>
              <a:t>Sozialer Einfluss </a:t>
            </a:r>
            <a:r>
              <a:rPr lang="nl-NL" dirty="0">
                <a:ea typeface="Adobe Gothic Std B"/>
              </a:rPr>
              <a:t>(</a:t>
            </a:r>
            <a:r>
              <a:rPr lang="nl-NL">
                <a:ea typeface="Adobe Gothic Std B"/>
              </a:rPr>
              <a:t>2/3)</a:t>
            </a:r>
            <a:endParaRPr lang="nl-NL"/>
          </a:p>
        </p:txBody>
      </p:sp>
      <p:sp>
        <p:nvSpPr>
          <p:cNvPr id="3" name="Tijdelijke aanduiding voor inhoud 2">
            <a:extLst>
              <a:ext uri="{FF2B5EF4-FFF2-40B4-BE49-F238E27FC236}">
                <a16:creationId xmlns:a16="http://schemas.microsoft.com/office/drawing/2014/main" id="{FBC982DA-42C2-C6C3-8615-60D96E0A9328}"/>
              </a:ext>
            </a:extLst>
          </p:cNvPr>
          <p:cNvSpPr>
            <a:spLocks noGrp="1"/>
          </p:cNvSpPr>
          <p:nvPr>
            <p:ph idx="1"/>
          </p:nvPr>
        </p:nvSpPr>
        <p:spPr/>
        <p:txBody>
          <a:bodyPr>
            <a:normAutofit/>
          </a:bodyPr>
          <a:lstStyle/>
          <a:p>
            <a:pPr marL="0" indent="0">
              <a:buNone/>
            </a:pPr>
            <a:r>
              <a:rPr lang="nl-NL" sz="2200" dirty="0"/>
              <a:t>Die meisten </a:t>
            </a:r>
            <a:r>
              <a:rPr lang="nl-NL" sz="2200" dirty="0" err="1"/>
              <a:t>sozialen Gruppen </a:t>
            </a:r>
            <a:r>
              <a:rPr lang="nl-NL" sz="2200" dirty="0"/>
              <a:t>haben </a:t>
            </a:r>
            <a:r>
              <a:rPr lang="nl-NL" sz="2200" dirty="0" err="1"/>
              <a:t>ihre eigene subjektive Vorstellung </a:t>
            </a:r>
            <a:r>
              <a:rPr lang="nl-NL" sz="2200" dirty="0"/>
              <a:t>davon, </a:t>
            </a:r>
            <a:r>
              <a:rPr lang="nl-NL" sz="2200" dirty="0" err="1"/>
              <a:t>wie man </a:t>
            </a:r>
            <a:r>
              <a:rPr lang="nl-NL" sz="2200" dirty="0"/>
              <a:t>sich </a:t>
            </a:r>
            <a:r>
              <a:rPr lang="nl-NL" sz="2200" dirty="0" err="1"/>
              <a:t>angemessen </a:t>
            </a:r>
            <a:r>
              <a:rPr lang="nl-NL" sz="2200" dirty="0"/>
              <a:t>verhält. Dies sind </a:t>
            </a:r>
            <a:r>
              <a:rPr lang="nl-NL" sz="2200" b="1" dirty="0" err="1"/>
              <a:t>Normen</a:t>
            </a:r>
            <a:r>
              <a:rPr lang="nl-NL" sz="2200" dirty="0"/>
              <a:t>, </a:t>
            </a:r>
            <a:r>
              <a:rPr lang="nl-NL" sz="2200" dirty="0" err="1"/>
              <a:t>die </a:t>
            </a:r>
            <a:r>
              <a:rPr lang="nl-NL" sz="2200" dirty="0"/>
              <a:t>ein </a:t>
            </a:r>
            <a:r>
              <a:rPr lang="nl-NL" sz="2200" dirty="0" err="1"/>
              <a:t>wesentlicher </a:t>
            </a:r>
            <a:r>
              <a:rPr lang="nl-NL" sz="2200" dirty="0"/>
              <a:t>Bestandteil </a:t>
            </a:r>
            <a:r>
              <a:rPr lang="nl-NL" sz="2200" dirty="0" err="1"/>
              <a:t>der Identität der sozialen Gruppe sind</a:t>
            </a:r>
            <a:r>
              <a:rPr lang="nl-NL" sz="2200" dirty="0"/>
              <a:t>. </a:t>
            </a:r>
          </a:p>
          <a:p>
            <a:pPr marL="0" indent="0">
              <a:buNone/>
            </a:pPr>
            <a:r>
              <a:rPr lang="nl-NL" sz="2200" dirty="0" err="1"/>
              <a:t>Um </a:t>
            </a:r>
            <a:r>
              <a:rPr lang="nl-NL" sz="2200" dirty="0"/>
              <a:t>Teil der </a:t>
            </a:r>
            <a:r>
              <a:rPr lang="nl-NL" sz="2200" dirty="0" err="1"/>
              <a:t>Gruppe zu sein</a:t>
            </a:r>
            <a:r>
              <a:rPr lang="nl-NL" sz="2200" dirty="0"/>
              <a:t>, </a:t>
            </a:r>
            <a:r>
              <a:rPr lang="nl-NL" sz="2200" dirty="0" err="1"/>
              <a:t>muss man sich an </a:t>
            </a:r>
            <a:r>
              <a:rPr lang="nl-NL" sz="2200" dirty="0"/>
              <a:t>diese </a:t>
            </a:r>
            <a:r>
              <a:rPr lang="nl-NL" sz="2200" dirty="0" err="1"/>
              <a:t>subjektiven Normen halten</a:t>
            </a:r>
            <a:r>
              <a:rPr lang="nl-NL" sz="2200" dirty="0"/>
              <a:t>. </a:t>
            </a:r>
            <a:r>
              <a:rPr lang="nl-NL" sz="2200" dirty="0" err="1"/>
              <a:t>Dies kann Menschen dazu veranlassen, ihr Verhalten </a:t>
            </a:r>
            <a:r>
              <a:rPr lang="nl-NL" sz="2200" dirty="0"/>
              <a:t>(</a:t>
            </a:r>
            <a:r>
              <a:rPr lang="nl-NL" sz="2200" dirty="0" err="1"/>
              <a:t>absichtlich </a:t>
            </a:r>
            <a:r>
              <a:rPr lang="nl-NL" sz="2200" dirty="0"/>
              <a:t>oder </a:t>
            </a:r>
            <a:r>
              <a:rPr lang="nl-NL" sz="2200" dirty="0" err="1"/>
              <a:t>unabsichtlich</a:t>
            </a:r>
            <a:r>
              <a:rPr lang="nl-NL" sz="2200" dirty="0"/>
              <a:t>) zu ändern, </a:t>
            </a:r>
            <a:r>
              <a:rPr lang="nl-NL" sz="2200" dirty="0" err="1"/>
              <a:t>um </a:t>
            </a:r>
            <a:r>
              <a:rPr lang="nl-NL" sz="2200" dirty="0"/>
              <a:t>diesen </a:t>
            </a:r>
            <a:r>
              <a:rPr lang="nl-NL" sz="2200" dirty="0" err="1"/>
              <a:t>Normen zu </a:t>
            </a:r>
            <a:r>
              <a:rPr lang="nl-NL" sz="2200" b="1" dirty="0"/>
              <a:t>entsprechen</a:t>
            </a:r>
            <a:r>
              <a:rPr lang="nl-NL" sz="2200" dirty="0"/>
              <a:t>. </a:t>
            </a:r>
          </a:p>
          <a:p>
            <a:pPr marL="0" indent="0">
              <a:buNone/>
            </a:pPr>
            <a:r>
              <a:rPr lang="nl-NL" sz="2200" i="1" dirty="0" err="1"/>
              <a:t>Beispiel</a:t>
            </a:r>
            <a:r>
              <a:rPr lang="nl-NL" sz="2200" i="1" dirty="0"/>
              <a:t>: </a:t>
            </a:r>
            <a:r>
              <a:rPr lang="nl-NL" sz="2200" i="1" dirty="0" err="1"/>
              <a:t>Einhaltung </a:t>
            </a:r>
            <a:r>
              <a:rPr lang="nl-NL" sz="2200" i="1" dirty="0"/>
              <a:t>einer Kleiderordnung </a:t>
            </a:r>
            <a:r>
              <a:rPr lang="nl-NL" sz="2200" i="1" dirty="0" err="1"/>
              <a:t>für einen </a:t>
            </a:r>
            <a:r>
              <a:rPr lang="nl-NL" sz="2200" i="1" dirty="0"/>
              <a:t>Arbeitsplatz.</a:t>
            </a:r>
          </a:p>
          <a:p>
            <a:pPr marL="0" indent="0" algn="just">
              <a:buNone/>
            </a:pPr>
            <a:endParaRPr lang="nl-NL" sz="2200" dirty="0"/>
          </a:p>
          <a:p>
            <a:pPr marL="0" indent="0" algn="just">
              <a:buNone/>
            </a:pPr>
            <a:endParaRPr lang="nl-NL" sz="2200" dirty="0"/>
          </a:p>
        </p:txBody>
      </p:sp>
      <p:sp>
        <p:nvSpPr>
          <p:cNvPr id="10" name="Tekstvak 9">
            <a:extLst>
              <a:ext uri="{FF2B5EF4-FFF2-40B4-BE49-F238E27FC236}">
                <a16:creationId xmlns:a16="http://schemas.microsoft.com/office/drawing/2014/main" id="{257A8C57-274A-EA61-8BAE-907FAF27FE99}"/>
              </a:ext>
            </a:extLst>
          </p:cNvPr>
          <p:cNvSpPr txBox="1"/>
          <p:nvPr/>
        </p:nvSpPr>
        <p:spPr>
          <a:xfrm>
            <a:off x="6647108" y="3572715"/>
            <a:ext cx="4970584" cy="2800767"/>
          </a:xfrm>
          <a:prstGeom prst="rect">
            <a:avLst/>
          </a:prstGeom>
        </p:spPr>
        <p:txBody>
          <a:bodyPr wrap="square" rtlCol="0">
            <a:spAutoFit/>
          </a:bodyPr>
          <a:lstStyle/>
          <a:p>
            <a:r>
              <a:rPr lang="nl-NL" sz="2200" dirty="0" err="1"/>
              <a:t>Wenn </a:t>
            </a:r>
            <a:r>
              <a:rPr lang="nl-NL" sz="2200" dirty="0"/>
              <a:t>ein Teil der </a:t>
            </a:r>
            <a:r>
              <a:rPr lang="nl-NL" sz="2200" dirty="0" err="1"/>
              <a:t>Identität </a:t>
            </a:r>
            <a:r>
              <a:rPr lang="nl-NL" sz="2200" dirty="0"/>
              <a:t>der </a:t>
            </a:r>
            <a:r>
              <a:rPr lang="nl-NL" sz="2200" dirty="0" err="1"/>
              <a:t>Gruppe </a:t>
            </a:r>
            <a:r>
              <a:rPr lang="nl-NL" sz="2200" dirty="0"/>
              <a:t>darin besteht</a:t>
            </a:r>
            <a:r>
              <a:rPr lang="nl-NL" sz="2200" dirty="0" err="1"/>
              <a:t>, bestimmten </a:t>
            </a:r>
            <a:r>
              <a:rPr lang="nl-NL" sz="2200" b="1" dirty="0" err="1"/>
              <a:t>nicht vertrauenswürdigen </a:t>
            </a:r>
            <a:r>
              <a:rPr lang="nl-NL" sz="2200" b="1" dirty="0"/>
              <a:t>Medien </a:t>
            </a:r>
            <a:r>
              <a:rPr lang="nl-NL" sz="2200" dirty="0"/>
              <a:t>zu folgen oder </a:t>
            </a:r>
            <a:r>
              <a:rPr lang="nl-NL" sz="2200" dirty="0" err="1"/>
              <a:t>bestimmte </a:t>
            </a:r>
            <a:r>
              <a:rPr lang="nl-NL" sz="2200" b="1" dirty="0" err="1"/>
              <a:t>unbewiesene </a:t>
            </a:r>
            <a:r>
              <a:rPr lang="nl-NL" sz="2200" b="1" dirty="0"/>
              <a:t>(</a:t>
            </a:r>
            <a:r>
              <a:rPr lang="nl-NL" sz="2200" b="1" dirty="0" err="1"/>
              <a:t>Verschwörungs-</a:t>
            </a:r>
            <a:r>
              <a:rPr lang="nl-NL" sz="2200" b="1" dirty="0"/>
              <a:t>)</a:t>
            </a:r>
            <a:r>
              <a:rPr lang="nl-NL" sz="2200" b="1" dirty="0" err="1"/>
              <a:t>Theorien </a:t>
            </a:r>
            <a:r>
              <a:rPr lang="nl-NL" sz="2200" dirty="0" err="1"/>
              <a:t>zu glauben</a:t>
            </a:r>
            <a:r>
              <a:rPr lang="nl-NL" sz="2200" dirty="0"/>
              <a:t>, </a:t>
            </a:r>
            <a:r>
              <a:rPr lang="nl-NL" sz="2200" dirty="0" err="1"/>
              <a:t>was bei vielen </a:t>
            </a:r>
            <a:r>
              <a:rPr lang="nl-NL" sz="2200" b="1" dirty="0" err="1"/>
              <a:t>Online-Gemeinschaften </a:t>
            </a:r>
            <a:r>
              <a:rPr lang="nl-NL" sz="2200" dirty="0" err="1"/>
              <a:t>der </a:t>
            </a:r>
            <a:r>
              <a:rPr lang="nl-NL" sz="2200" dirty="0"/>
              <a:t>Fall ist, </a:t>
            </a:r>
            <a:r>
              <a:rPr lang="nl-NL" sz="2200" dirty="0" err="1"/>
              <a:t>würden </a:t>
            </a:r>
            <a:r>
              <a:rPr lang="nl-NL" sz="2200" dirty="0"/>
              <a:t>neue </a:t>
            </a:r>
            <a:r>
              <a:rPr lang="nl-NL" sz="2200" dirty="0" err="1"/>
              <a:t>potenzielle </a:t>
            </a:r>
            <a:r>
              <a:rPr lang="nl-NL" sz="2200" dirty="0"/>
              <a:t>Mitglieder </a:t>
            </a:r>
            <a:r>
              <a:rPr lang="nl-NL" sz="2200" dirty="0" err="1"/>
              <a:t>dazu neigen, </a:t>
            </a:r>
            <a:r>
              <a:rPr lang="nl-NL" sz="2200" b="1" dirty="0"/>
              <a:t>sich anzupassen</a:t>
            </a:r>
            <a:r>
              <a:rPr lang="nl-NL" sz="2200" dirty="0"/>
              <a:t>.</a:t>
            </a:r>
          </a:p>
        </p:txBody>
      </p:sp>
      <p:sp>
        <p:nvSpPr>
          <p:cNvPr id="11" name="Tekstvak 10">
            <a:extLst>
              <a:ext uri="{FF2B5EF4-FFF2-40B4-BE49-F238E27FC236}">
                <a16:creationId xmlns:a16="http://schemas.microsoft.com/office/drawing/2014/main" id="{73C19CA4-0B9C-CBB9-1E15-659702370893}"/>
              </a:ext>
            </a:extLst>
          </p:cNvPr>
          <p:cNvSpPr txBox="1"/>
          <p:nvPr/>
        </p:nvSpPr>
        <p:spPr>
          <a:xfrm>
            <a:off x="8514735" y="6581001"/>
            <a:ext cx="3677265" cy="276999"/>
          </a:xfrm>
          <a:prstGeom prst="rect">
            <a:avLst/>
          </a:prstGeom>
        </p:spPr>
        <p:txBody>
          <a:bodyPr wrap="square" rtlCol="0">
            <a:spAutoFit/>
          </a:bodyPr>
          <a:lstStyle/>
          <a:p>
            <a:pPr algn="r"/>
            <a:r>
              <a:rPr lang="nl-NL" sz="1200" dirty="0">
                <a:hlinkClick r:id="rId3"/>
              </a:rPr>
              <a:t>Bild von Freepik</a:t>
            </a:r>
            <a:endParaRPr lang="nl-NL" sz="1200" dirty="0"/>
          </a:p>
        </p:txBody>
      </p:sp>
      <p:pic>
        <p:nvPicPr>
          <p:cNvPr id="5" name="Εικόνα 4" descr="Εικόνα που περιέχει παπούτσια, ρουχισμός, φόρεμα, γυναίκα&#10;&#10;Περιγραφή που δημιουργήθηκε αυτόματα">
            <a:extLst>
              <a:ext uri="{FF2B5EF4-FFF2-40B4-BE49-F238E27FC236}">
                <a16:creationId xmlns:a16="http://schemas.microsoft.com/office/drawing/2014/main" id="{F33AA837-926A-0C67-0267-98A62DCB1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677" y="424053"/>
            <a:ext cx="4291848" cy="2861232"/>
          </a:xfrm>
          <a:prstGeom prst="rect">
            <a:avLst/>
          </a:prstGeom>
        </p:spPr>
      </p:pic>
    </p:spTree>
    <p:extLst>
      <p:ext uri="{BB962C8B-B14F-4D97-AF65-F5344CB8AC3E}">
        <p14:creationId xmlns:p14="http://schemas.microsoft.com/office/powerpoint/2010/main" val="417750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6F2BE-5EBF-E7E3-2234-FA4DEFDFBEE4}"/>
              </a:ext>
            </a:extLst>
          </p:cNvPr>
          <p:cNvSpPr>
            <a:spLocks noGrp="1"/>
          </p:cNvSpPr>
          <p:nvPr>
            <p:ph type="title"/>
          </p:nvPr>
        </p:nvSpPr>
        <p:spPr/>
        <p:txBody>
          <a:bodyPr/>
          <a:lstStyle/>
          <a:p>
            <a:r>
              <a:rPr lang="nl-NL" dirty="0" err="1">
                <a:ea typeface="Adobe Gothic Std B"/>
              </a:rPr>
              <a:t>Subjektive Normen </a:t>
            </a:r>
            <a:r>
              <a:rPr lang="nl-NL" dirty="0">
                <a:ea typeface="Adobe Gothic Std B"/>
              </a:rPr>
              <a:t>/ </a:t>
            </a:r>
            <a:r>
              <a:rPr lang="nl-NL" dirty="0" err="1">
                <a:ea typeface="Adobe Gothic Std B"/>
              </a:rPr>
              <a:t>Sozialer Einfluss </a:t>
            </a:r>
            <a:r>
              <a:rPr lang="nl-NL" dirty="0">
                <a:ea typeface="Adobe Gothic Std B"/>
              </a:rPr>
              <a:t>(</a:t>
            </a:r>
            <a:r>
              <a:rPr lang="nl-NL">
                <a:ea typeface="Adobe Gothic Std B"/>
              </a:rPr>
              <a:t>3/3</a:t>
            </a:r>
            <a:r>
              <a:rPr lang="nl-NL" dirty="0">
                <a:ea typeface="Adobe Gothic Std B"/>
              </a:rPr>
              <a:t>)</a:t>
            </a:r>
          </a:p>
        </p:txBody>
      </p:sp>
      <p:sp>
        <p:nvSpPr>
          <p:cNvPr id="3" name="Tijdelijke aanduiding voor inhoud 2">
            <a:extLst>
              <a:ext uri="{FF2B5EF4-FFF2-40B4-BE49-F238E27FC236}">
                <a16:creationId xmlns:a16="http://schemas.microsoft.com/office/drawing/2014/main" id="{B4AF6629-CCDC-1B96-D07D-B5F73630E000}"/>
              </a:ext>
            </a:extLst>
          </p:cNvPr>
          <p:cNvSpPr>
            <a:spLocks noGrp="1"/>
          </p:cNvSpPr>
          <p:nvPr>
            <p:ph idx="1"/>
          </p:nvPr>
        </p:nvSpPr>
        <p:spPr>
          <a:xfrm>
            <a:off x="557999" y="1799999"/>
            <a:ext cx="7868246" cy="4865977"/>
          </a:xfrm>
        </p:spPr>
        <p:txBody>
          <a:bodyPr vert="horz" lIns="91440" tIns="45720" rIns="91440" bIns="45720" rtlCol="0" anchor="t">
            <a:normAutofit/>
          </a:bodyPr>
          <a:lstStyle/>
          <a:p>
            <a:pPr marL="0" indent="0">
              <a:buNone/>
            </a:pPr>
            <a:r>
              <a:rPr lang="nl-NL" sz="2200" dirty="0" err="1"/>
              <a:t>Andere Möglichkeiten, wie das </a:t>
            </a:r>
            <a:r>
              <a:rPr lang="nl-NL" sz="2200" dirty="0"/>
              <a:t>Umfeld </a:t>
            </a:r>
            <a:r>
              <a:rPr lang="nl-NL" sz="2200" dirty="0" err="1"/>
              <a:t>einer Person das Verhalten beeinflussen kann</a:t>
            </a:r>
            <a:r>
              <a:rPr lang="nl-NL" sz="2200" dirty="0"/>
              <a:t>, an </a:t>
            </a:r>
            <a:r>
              <a:rPr lang="nl-NL" sz="2200" dirty="0" err="1"/>
              <a:t>falsche </a:t>
            </a:r>
            <a:r>
              <a:rPr lang="nl-NL" sz="2200" dirty="0"/>
              <a:t>Informationen zu </a:t>
            </a:r>
            <a:r>
              <a:rPr lang="nl-NL" sz="2200" dirty="0" err="1"/>
              <a:t>glauben: </a:t>
            </a:r>
          </a:p>
          <a:p>
            <a:r>
              <a:rPr lang="nl-NL" sz="2200" dirty="0"/>
              <a:t>Menschen </a:t>
            </a:r>
            <a:r>
              <a:rPr lang="nl-NL" sz="2200" dirty="0" err="1"/>
              <a:t>neigen dazu, sich weniger </a:t>
            </a:r>
            <a:r>
              <a:rPr lang="nl-NL" sz="2200" dirty="0"/>
              <a:t>anzustrengen oder </a:t>
            </a:r>
            <a:r>
              <a:rPr lang="nl-NL" sz="2200" dirty="0" err="1"/>
              <a:t>weniger kritisch zu denken, wenn sie sich in einer Gruppe </a:t>
            </a:r>
            <a:r>
              <a:rPr lang="nl-NL" sz="2200" dirty="0"/>
              <a:t>befinden (</a:t>
            </a:r>
            <a:r>
              <a:rPr lang="nl-NL" sz="2200" b="1" dirty="0" err="1"/>
              <a:t>soziales Faulenzen</a:t>
            </a:r>
            <a:r>
              <a:rPr lang="nl-NL" sz="2200" dirty="0"/>
              <a:t>).</a:t>
            </a:r>
            <a:endParaRPr lang="nl-NL" sz="2200" dirty="0">
              <a:cs typeface="Calibri"/>
            </a:endParaRPr>
          </a:p>
          <a:p>
            <a:r>
              <a:rPr lang="nl-NL" sz="2200" dirty="0"/>
              <a:t>Gruppenmitglieder </a:t>
            </a:r>
            <a:r>
              <a:rPr lang="nl-NL" sz="2200" dirty="0" err="1"/>
              <a:t>können die </a:t>
            </a:r>
            <a:r>
              <a:rPr lang="nl-NL" sz="2200" dirty="0"/>
              <a:t>Einstellungen </a:t>
            </a:r>
            <a:r>
              <a:rPr lang="nl-NL" sz="2200" dirty="0" err="1"/>
              <a:t>und Überzeugungen </a:t>
            </a:r>
            <a:r>
              <a:rPr lang="nl-NL" sz="2200" dirty="0"/>
              <a:t>einer </a:t>
            </a:r>
            <a:r>
              <a:rPr lang="nl-NL" sz="2200" dirty="0" err="1"/>
              <a:t>Person durch Kommunikation und Argumentation </a:t>
            </a:r>
            <a:r>
              <a:rPr lang="nl-NL" sz="2200" b="1" dirty="0" err="1"/>
              <a:t>beeinflussen</a:t>
            </a:r>
            <a:r>
              <a:rPr lang="nl-NL" sz="2200" dirty="0"/>
              <a:t>. </a:t>
            </a:r>
          </a:p>
          <a:p>
            <a:r>
              <a:rPr lang="nl-NL" sz="2200" dirty="0" err="1"/>
              <a:t>Wenn </a:t>
            </a:r>
            <a:r>
              <a:rPr lang="nl-NL" sz="2200" dirty="0"/>
              <a:t>Gruppenmitglieder </a:t>
            </a:r>
            <a:r>
              <a:rPr lang="nl-NL" sz="2200" dirty="0" err="1"/>
              <a:t>eine Verhaltensänderung fordern</a:t>
            </a:r>
            <a:r>
              <a:rPr lang="nl-NL" sz="2200" dirty="0"/>
              <a:t>, ist eine Person eher </a:t>
            </a:r>
            <a:r>
              <a:rPr lang="nl-NL" sz="2200" dirty="0" err="1"/>
              <a:t>bereit, </a:t>
            </a:r>
            <a:r>
              <a:rPr lang="nl-NL" sz="2200" b="1" dirty="0" err="1"/>
              <a:t>dem nachzukommen</a:t>
            </a:r>
            <a:r>
              <a:rPr lang="nl-NL" sz="2200" dirty="0"/>
              <a:t>. </a:t>
            </a:r>
          </a:p>
          <a:p>
            <a:pPr algn="just"/>
            <a:endParaRPr lang="nl-NL" sz="2200" dirty="0"/>
          </a:p>
          <a:p>
            <a:pPr algn="just"/>
            <a:endParaRPr lang="nl-NL" sz="2200" dirty="0"/>
          </a:p>
          <a:p>
            <a:pPr marL="0" indent="0" algn="just">
              <a:buNone/>
            </a:pPr>
            <a:endParaRPr lang="nl-NL" sz="2200" dirty="0"/>
          </a:p>
        </p:txBody>
      </p:sp>
      <p:sp>
        <p:nvSpPr>
          <p:cNvPr id="4" name="Rechthoek: afgeronde hoeken 3">
            <a:extLst>
              <a:ext uri="{FF2B5EF4-FFF2-40B4-BE49-F238E27FC236}">
                <a16:creationId xmlns:a16="http://schemas.microsoft.com/office/drawing/2014/main" id="{64BCF647-9051-DC51-4AEA-ED19F55DD3E3}"/>
              </a:ext>
            </a:extLst>
          </p:cNvPr>
          <p:cNvSpPr/>
          <p:nvPr/>
        </p:nvSpPr>
        <p:spPr>
          <a:xfrm>
            <a:off x="8426245" y="1926903"/>
            <a:ext cx="2871020" cy="31161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691B802-FEDE-3927-3633-8069B4D9A9A8}"/>
              </a:ext>
            </a:extLst>
          </p:cNvPr>
          <p:cNvSpPr txBox="1"/>
          <p:nvPr/>
        </p:nvSpPr>
        <p:spPr>
          <a:xfrm>
            <a:off x="8603226" y="1926903"/>
            <a:ext cx="2517058" cy="2862322"/>
          </a:xfrm>
          <a:prstGeom prst="rect">
            <a:avLst/>
          </a:prstGeom>
        </p:spPr>
        <p:txBody>
          <a:bodyPr wrap="square" rtlCol="0">
            <a:spAutoFit/>
          </a:bodyPr>
          <a:lstStyle/>
          <a:p>
            <a:pPr algn="ctr"/>
            <a:r>
              <a:rPr lang="nl-NL" b="1" i="1" dirty="0" err="1">
                <a:solidFill>
                  <a:schemeClr val="bg1"/>
                </a:solidFill>
              </a:rPr>
              <a:t>Schlussfolgerung</a:t>
            </a:r>
            <a:endParaRPr lang="nl-NL" b="1" i="1" dirty="0">
              <a:solidFill>
                <a:schemeClr val="bg1"/>
              </a:solidFill>
            </a:endParaRPr>
          </a:p>
          <a:p>
            <a:pPr algn="ctr"/>
            <a:endParaRPr lang="nl-NL" b="1" i="1" dirty="0">
              <a:solidFill>
                <a:schemeClr val="bg1"/>
              </a:solidFill>
            </a:endParaRPr>
          </a:p>
          <a:p>
            <a:pPr algn="ctr"/>
            <a:r>
              <a:rPr lang="nl-NL" i="1" dirty="0" err="1">
                <a:solidFill>
                  <a:schemeClr val="bg1"/>
                </a:solidFill>
              </a:rPr>
              <a:t>Aufgrund </a:t>
            </a:r>
            <a:r>
              <a:rPr lang="nl-NL" i="1" dirty="0">
                <a:solidFill>
                  <a:schemeClr val="bg1"/>
                </a:solidFill>
              </a:rPr>
              <a:t>dieser Faktoren ist die Wahrscheinlichkeit </a:t>
            </a:r>
            <a:r>
              <a:rPr lang="nl-NL" i="1" dirty="0" err="1">
                <a:solidFill>
                  <a:schemeClr val="bg1"/>
                </a:solidFill>
              </a:rPr>
              <a:t>höher</a:t>
            </a:r>
            <a:r>
              <a:rPr lang="nl-NL" i="1" dirty="0">
                <a:solidFill>
                  <a:schemeClr val="bg1"/>
                </a:solidFill>
              </a:rPr>
              <a:t>, dass eine Person eine Information als </a:t>
            </a:r>
            <a:r>
              <a:rPr lang="nl-NL" i="1" dirty="0" err="1">
                <a:solidFill>
                  <a:schemeClr val="bg1"/>
                </a:solidFill>
              </a:rPr>
              <a:t>Wahrheit akzeptiert, wenn die Mehrheit ihrer sozialen Gruppe </a:t>
            </a:r>
            <a:r>
              <a:rPr lang="nl-NL" i="1" dirty="0">
                <a:solidFill>
                  <a:schemeClr val="bg1"/>
                </a:solidFill>
              </a:rPr>
              <a:t>an </a:t>
            </a:r>
            <a:r>
              <a:rPr lang="nl-NL" i="1" dirty="0" err="1">
                <a:solidFill>
                  <a:schemeClr val="bg1"/>
                </a:solidFill>
              </a:rPr>
              <a:t>diese </a:t>
            </a:r>
            <a:r>
              <a:rPr lang="nl-NL" i="1" dirty="0">
                <a:solidFill>
                  <a:schemeClr val="bg1"/>
                </a:solidFill>
              </a:rPr>
              <a:t>Information </a:t>
            </a:r>
            <a:r>
              <a:rPr lang="nl-NL" i="1" dirty="0" err="1">
                <a:solidFill>
                  <a:schemeClr val="bg1"/>
                </a:solidFill>
              </a:rPr>
              <a:t>glaubt</a:t>
            </a:r>
            <a:r>
              <a:rPr lang="nl-NL" i="1" dirty="0">
                <a:solidFill>
                  <a:schemeClr val="bg1"/>
                </a:solidFill>
              </a:rPr>
              <a:t>.</a:t>
            </a:r>
            <a:endParaRPr lang="nl-NL" dirty="0">
              <a:solidFill>
                <a:schemeClr val="bg1"/>
              </a:solidFill>
            </a:endParaRPr>
          </a:p>
        </p:txBody>
      </p:sp>
    </p:spTree>
    <p:extLst>
      <p:ext uri="{BB962C8B-B14F-4D97-AF65-F5344CB8AC3E}">
        <p14:creationId xmlns:p14="http://schemas.microsoft.com/office/powerpoint/2010/main" val="427497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97364-7921-AF80-1258-2BA1E7D0B7A4}"/>
              </a:ext>
            </a:extLst>
          </p:cNvPr>
          <p:cNvSpPr>
            <a:spLocks noGrp="1"/>
          </p:cNvSpPr>
          <p:nvPr>
            <p:ph type="title"/>
          </p:nvPr>
        </p:nvSpPr>
        <p:spPr/>
        <p:txBody>
          <a:bodyPr/>
          <a:lstStyle/>
          <a:p>
            <a:r>
              <a:rPr lang="nl-NL" dirty="0" err="1">
                <a:ea typeface="Calibri"/>
                <a:cs typeface="Calibri"/>
              </a:rPr>
              <a:t>Wahrgenommene </a:t>
            </a:r>
            <a:r>
              <a:rPr lang="nl-NL" dirty="0">
                <a:ea typeface="Calibri"/>
                <a:cs typeface="Calibri"/>
              </a:rPr>
              <a:t>Verhaltenskontrolle (1/3)</a:t>
            </a:r>
            <a:endParaRPr lang="nl-NL" dirty="0"/>
          </a:p>
        </p:txBody>
      </p:sp>
      <p:sp>
        <p:nvSpPr>
          <p:cNvPr id="3" name="Tijdelijke aanduiding voor inhoud 2">
            <a:extLst>
              <a:ext uri="{FF2B5EF4-FFF2-40B4-BE49-F238E27FC236}">
                <a16:creationId xmlns:a16="http://schemas.microsoft.com/office/drawing/2014/main" id="{AF932DE1-0F83-ED97-A944-D9F2034B75FF}"/>
              </a:ext>
            </a:extLst>
          </p:cNvPr>
          <p:cNvSpPr>
            <a:spLocks noGrp="1"/>
          </p:cNvSpPr>
          <p:nvPr>
            <p:ph idx="1"/>
          </p:nvPr>
        </p:nvSpPr>
        <p:spPr/>
        <p:txBody>
          <a:bodyPr vert="horz" lIns="91440" tIns="45720" rIns="91440" bIns="45720" rtlCol="0" anchor="t">
            <a:normAutofit/>
          </a:bodyPr>
          <a:lstStyle/>
          <a:p>
            <a:pPr marL="0" indent="0">
              <a:buNone/>
            </a:pPr>
            <a:r>
              <a:rPr lang="nl-NL" sz="2200" dirty="0" err="1">
                <a:ea typeface="Calibri"/>
                <a:cs typeface="Calibri"/>
              </a:rPr>
              <a:t>Die wahrgenommene </a:t>
            </a:r>
            <a:r>
              <a:rPr lang="nl-NL" sz="2200" dirty="0">
                <a:ea typeface="Calibri"/>
                <a:cs typeface="Calibri"/>
              </a:rPr>
              <a:t>Verhaltenskontrolle </a:t>
            </a:r>
            <a:r>
              <a:rPr lang="nl-NL" sz="2200" dirty="0" err="1">
                <a:ea typeface="Calibri"/>
                <a:cs typeface="Calibri"/>
              </a:rPr>
              <a:t>bezieht sich auf die Wahrnehmung </a:t>
            </a:r>
            <a:r>
              <a:rPr lang="nl-NL" sz="2200" dirty="0">
                <a:ea typeface="Calibri"/>
                <a:cs typeface="Calibri"/>
              </a:rPr>
              <a:t>einer </a:t>
            </a:r>
            <a:r>
              <a:rPr lang="nl-NL" sz="2200" dirty="0" err="1">
                <a:ea typeface="Calibri"/>
                <a:cs typeface="Calibri"/>
              </a:rPr>
              <a:t>Person</a:t>
            </a:r>
            <a:r>
              <a:rPr lang="nl-NL" sz="2200" dirty="0">
                <a:ea typeface="Calibri"/>
                <a:cs typeface="Calibri"/>
              </a:rPr>
              <a:t>, </a:t>
            </a:r>
            <a:r>
              <a:rPr lang="nl-NL" sz="2200" dirty="0" err="1">
                <a:ea typeface="Calibri"/>
                <a:cs typeface="Calibri"/>
              </a:rPr>
              <a:t>wie leicht </a:t>
            </a:r>
            <a:r>
              <a:rPr lang="nl-NL" sz="2200" dirty="0">
                <a:ea typeface="Calibri"/>
                <a:cs typeface="Calibri"/>
              </a:rPr>
              <a:t>oder </a:t>
            </a:r>
            <a:r>
              <a:rPr lang="nl-NL" sz="2200" dirty="0" err="1">
                <a:ea typeface="Calibri"/>
                <a:cs typeface="Calibri"/>
              </a:rPr>
              <a:t>schwer </a:t>
            </a:r>
            <a:r>
              <a:rPr lang="nl-NL" sz="2200" dirty="0">
                <a:ea typeface="Calibri"/>
                <a:cs typeface="Calibri"/>
              </a:rPr>
              <a:t>es ist, </a:t>
            </a:r>
            <a:r>
              <a:rPr lang="nl-NL" sz="2200" dirty="0" err="1">
                <a:ea typeface="Calibri"/>
                <a:cs typeface="Calibri"/>
              </a:rPr>
              <a:t>das </a:t>
            </a:r>
            <a:r>
              <a:rPr lang="nl-NL" sz="2200" dirty="0">
                <a:ea typeface="Calibri"/>
                <a:cs typeface="Calibri"/>
              </a:rPr>
              <a:t>gewünschte </a:t>
            </a:r>
            <a:r>
              <a:rPr lang="nl-NL" sz="2200" dirty="0" err="1">
                <a:ea typeface="Calibri"/>
                <a:cs typeface="Calibri"/>
              </a:rPr>
              <a:t>Verhalten auszuführen</a:t>
            </a:r>
            <a:r>
              <a:rPr lang="nl-NL" sz="2200" dirty="0">
                <a:ea typeface="Calibri"/>
                <a:cs typeface="Calibri"/>
              </a:rPr>
              <a:t>. </a:t>
            </a:r>
          </a:p>
          <a:p>
            <a:pPr marL="0" indent="0">
              <a:buNone/>
            </a:pPr>
            <a:endParaRPr lang="nl-NL" sz="2200" dirty="0">
              <a:ea typeface="Calibri"/>
              <a:cs typeface="Calibri"/>
            </a:endParaRPr>
          </a:p>
          <a:p>
            <a:pPr marL="0" indent="0">
              <a:buNone/>
            </a:pPr>
            <a:r>
              <a:rPr lang="nl-NL" sz="2200" dirty="0">
                <a:ea typeface="Calibri"/>
                <a:cs typeface="Calibri"/>
              </a:rPr>
              <a:t>Sie steht </a:t>
            </a:r>
            <a:r>
              <a:rPr lang="nl-NL" sz="2200" dirty="0" err="1">
                <a:ea typeface="Calibri"/>
                <a:cs typeface="Calibri"/>
              </a:rPr>
              <a:t>in engem Zusammenhang mit der Selbstwirksamkeit</a:t>
            </a:r>
            <a:r>
              <a:rPr lang="nl-NL" sz="2200" dirty="0">
                <a:ea typeface="Calibri"/>
                <a:cs typeface="Calibri"/>
              </a:rPr>
              <a:t>, d. h</a:t>
            </a:r>
            <a:r>
              <a:rPr lang="nl-NL" sz="2200" dirty="0" err="1">
                <a:ea typeface="Calibri"/>
                <a:cs typeface="Calibri"/>
              </a:rPr>
              <a:t>. dem </a:t>
            </a:r>
            <a:r>
              <a:rPr lang="nl-NL" sz="2200" dirty="0">
                <a:ea typeface="Calibri"/>
                <a:cs typeface="Calibri"/>
              </a:rPr>
              <a:t>Glauben an die </a:t>
            </a:r>
            <a:r>
              <a:rPr lang="nl-NL" sz="2200" dirty="0" err="1">
                <a:ea typeface="Calibri"/>
                <a:cs typeface="Calibri"/>
              </a:rPr>
              <a:t>eigene Fähigkeit, </a:t>
            </a:r>
            <a:r>
              <a:rPr lang="nl-NL" sz="2200" dirty="0">
                <a:ea typeface="Calibri"/>
                <a:cs typeface="Calibri"/>
              </a:rPr>
              <a:t>ein Ziel zu </a:t>
            </a:r>
            <a:r>
              <a:rPr lang="nl-NL" sz="2200" dirty="0" err="1">
                <a:ea typeface="Calibri"/>
                <a:cs typeface="Calibri"/>
              </a:rPr>
              <a:t>erreichen</a:t>
            </a:r>
            <a:r>
              <a:rPr lang="nl-NL" sz="2200" dirty="0">
                <a:ea typeface="Calibri"/>
                <a:cs typeface="Calibri"/>
              </a:rPr>
              <a:t>. </a:t>
            </a:r>
          </a:p>
          <a:p>
            <a:pPr marL="0" indent="0" algn="just">
              <a:buNone/>
            </a:pPr>
            <a:endParaRPr lang="nl-NL" sz="2200" dirty="0">
              <a:ea typeface="Calibri"/>
              <a:cs typeface="Calibri"/>
            </a:endParaRPr>
          </a:p>
          <a:p>
            <a:pPr marL="0" indent="0" algn="just">
              <a:buNone/>
            </a:pPr>
            <a:endParaRPr lang="nl-NL" sz="2200" dirty="0">
              <a:ea typeface="Calibri"/>
              <a:cs typeface="Calibri"/>
            </a:endParaRPr>
          </a:p>
          <a:p>
            <a:pPr marL="0" indent="0" algn="just">
              <a:buNone/>
            </a:pPr>
            <a:endParaRPr lang="nl-NL" sz="2200" dirty="0">
              <a:ea typeface="Calibri"/>
              <a:cs typeface="Calibri"/>
            </a:endParaRPr>
          </a:p>
          <a:p>
            <a:pPr marL="0" indent="0" algn="just">
              <a:buNone/>
            </a:pPr>
            <a:endParaRPr lang="nl-NL" sz="2200" dirty="0">
              <a:ea typeface="Calibri"/>
              <a:cs typeface="Calibri"/>
            </a:endParaRPr>
          </a:p>
          <a:p>
            <a:pPr marL="0" indent="0" algn="just">
              <a:buNone/>
            </a:pPr>
            <a:endParaRPr lang="nl-NL" sz="2200" dirty="0">
              <a:ea typeface="Calibri"/>
              <a:cs typeface="Calibri"/>
            </a:endParaRPr>
          </a:p>
        </p:txBody>
      </p:sp>
      <p:sp>
        <p:nvSpPr>
          <p:cNvPr id="4" name="Tekstvak 3">
            <a:extLst>
              <a:ext uri="{FF2B5EF4-FFF2-40B4-BE49-F238E27FC236}">
                <a16:creationId xmlns:a16="http://schemas.microsoft.com/office/drawing/2014/main" id="{3EBEEFAA-CF68-C0A2-15B7-B60545D40E3F}"/>
              </a:ext>
            </a:extLst>
          </p:cNvPr>
          <p:cNvSpPr txBox="1"/>
          <p:nvPr/>
        </p:nvSpPr>
        <p:spPr>
          <a:xfrm>
            <a:off x="9439140" y="6584323"/>
            <a:ext cx="27501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panose="020F0502020204030204"/>
                <a:cs typeface="Calibri" panose="020F0502020204030204"/>
                <a:hlinkClick r:id="rId3"/>
              </a:rPr>
              <a:t>Quellendefinition </a:t>
            </a:r>
            <a:r>
              <a:rPr lang="nl-NL" sz="1200" dirty="0">
                <a:ea typeface="Calibri" panose="020F0502020204030204"/>
                <a:cs typeface="Calibri" panose="020F0502020204030204"/>
              </a:rPr>
              <a:t>| </a:t>
            </a:r>
            <a:r>
              <a:rPr lang="nl-NL" sz="1200" dirty="0">
                <a:ea typeface="Calibri" panose="020F0502020204030204"/>
                <a:cs typeface="Calibri" panose="020F0502020204030204"/>
                <a:hlinkClick r:id="rId4"/>
              </a:rPr>
              <a:t>Bild von Freepik</a:t>
            </a:r>
            <a:endParaRPr lang="nl-NL" sz="1200" dirty="0">
              <a:ea typeface="Calibri" panose="020F0502020204030204"/>
              <a:cs typeface="Calibri" panose="020F0502020204030204"/>
              <a:hlinkClick r:id="rId3"/>
            </a:endParaRPr>
          </a:p>
        </p:txBody>
      </p:sp>
      <p:sp>
        <p:nvSpPr>
          <p:cNvPr id="6" name="Tekstvak 5">
            <a:extLst>
              <a:ext uri="{FF2B5EF4-FFF2-40B4-BE49-F238E27FC236}">
                <a16:creationId xmlns:a16="http://schemas.microsoft.com/office/drawing/2014/main" id="{937B3D02-0229-0165-2D0F-CF12BE1E9F96}"/>
              </a:ext>
            </a:extLst>
          </p:cNvPr>
          <p:cNvSpPr txBox="1"/>
          <p:nvPr/>
        </p:nvSpPr>
        <p:spPr>
          <a:xfrm>
            <a:off x="7362423" y="4225880"/>
            <a:ext cx="383683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200" dirty="0">
                <a:cs typeface="Calibri"/>
              </a:rPr>
              <a:t>Im Falle des Glaubens an (</a:t>
            </a:r>
            <a:r>
              <a:rPr lang="nl-NL" sz="2200" dirty="0" err="1">
                <a:cs typeface="Calibri"/>
              </a:rPr>
              <a:t>falsche</a:t>
            </a:r>
            <a:r>
              <a:rPr lang="nl-NL" sz="2200" dirty="0">
                <a:cs typeface="Calibri"/>
              </a:rPr>
              <a:t>) Informationen </a:t>
            </a:r>
            <a:r>
              <a:rPr lang="nl-NL" sz="2200" dirty="0" err="1">
                <a:cs typeface="Calibri"/>
              </a:rPr>
              <a:t>kann diese Wahrnehmung </a:t>
            </a:r>
            <a:r>
              <a:rPr lang="nl-NL" sz="2200" dirty="0">
                <a:cs typeface="Calibri"/>
              </a:rPr>
              <a:t>der Kontrolle </a:t>
            </a:r>
            <a:r>
              <a:rPr lang="nl-NL" sz="2200" dirty="0" err="1">
                <a:cs typeface="Calibri"/>
              </a:rPr>
              <a:t>durch die folgenden Konzepte beeinflusst werden</a:t>
            </a:r>
            <a:r>
              <a:rPr lang="nl-NL" sz="2200" dirty="0">
                <a:cs typeface="Calibri"/>
              </a:rPr>
              <a:t>:</a:t>
            </a:r>
            <a:endParaRPr lang="nl-NL" sz="2200" dirty="0"/>
          </a:p>
        </p:txBody>
      </p:sp>
      <p:pic>
        <p:nvPicPr>
          <p:cNvPr id="6146" name="Picture 2">
            <a:extLst>
              <a:ext uri="{FF2B5EF4-FFF2-40B4-BE49-F238E27FC236}">
                <a16:creationId xmlns:a16="http://schemas.microsoft.com/office/drawing/2014/main" id="{18603A51-09AF-30E4-56B9-061A99792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423" y="1113050"/>
            <a:ext cx="4295775" cy="286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1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ρουχισμός, clipart, παπούτσια, σχεδίαση&#10;&#10;Περιγραφή που δημιουργήθηκε αυτόματα">
            <a:extLst>
              <a:ext uri="{FF2B5EF4-FFF2-40B4-BE49-F238E27FC236}">
                <a16:creationId xmlns:a16="http://schemas.microsoft.com/office/drawing/2014/main" id="{9413C850-D6F5-E7F1-1259-F08317FE2C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44" t="10318" r="9204" b="8270"/>
          <a:stretch/>
        </p:blipFill>
        <p:spPr>
          <a:xfrm>
            <a:off x="8134664" y="1113050"/>
            <a:ext cx="3962400" cy="3945901"/>
          </a:xfrm>
          <a:prstGeom prst="rect">
            <a:avLst/>
          </a:prstGeom>
        </p:spPr>
      </p:pic>
      <p:sp>
        <p:nvSpPr>
          <p:cNvPr id="2" name="Titel 1">
            <a:extLst>
              <a:ext uri="{FF2B5EF4-FFF2-40B4-BE49-F238E27FC236}">
                <a16:creationId xmlns:a16="http://schemas.microsoft.com/office/drawing/2014/main" id="{32909028-B103-10EB-7333-2D8C849DD373}"/>
              </a:ext>
            </a:extLst>
          </p:cNvPr>
          <p:cNvSpPr>
            <a:spLocks noGrp="1"/>
          </p:cNvSpPr>
          <p:nvPr>
            <p:ph type="title"/>
          </p:nvPr>
        </p:nvSpPr>
        <p:spPr/>
        <p:txBody>
          <a:bodyPr/>
          <a:lstStyle/>
          <a:p>
            <a:r>
              <a:rPr lang="nl-NL" dirty="0" err="1">
                <a:ea typeface="Adobe Gothic Std B"/>
              </a:rPr>
              <a:t>Wahrgenommene </a:t>
            </a:r>
            <a:r>
              <a:rPr lang="nl-NL" dirty="0">
                <a:ea typeface="Adobe Gothic Std B"/>
              </a:rPr>
              <a:t>Verhaltenskontrolle (2/3)</a:t>
            </a:r>
            <a:endParaRPr lang="nl-NL" dirty="0"/>
          </a:p>
        </p:txBody>
      </p:sp>
      <p:sp>
        <p:nvSpPr>
          <p:cNvPr id="3" name="Tijdelijke aanduiding voor inhoud 2">
            <a:extLst>
              <a:ext uri="{FF2B5EF4-FFF2-40B4-BE49-F238E27FC236}">
                <a16:creationId xmlns:a16="http://schemas.microsoft.com/office/drawing/2014/main" id="{61B7F94B-89BA-2B30-792D-7DA58C8586D1}"/>
              </a:ext>
            </a:extLst>
          </p:cNvPr>
          <p:cNvSpPr>
            <a:spLocks noGrp="1"/>
          </p:cNvSpPr>
          <p:nvPr>
            <p:ph idx="1"/>
          </p:nvPr>
        </p:nvSpPr>
        <p:spPr>
          <a:xfrm>
            <a:off x="557999" y="1799999"/>
            <a:ext cx="7719727" cy="4865977"/>
          </a:xfrm>
        </p:spPr>
        <p:txBody>
          <a:bodyPr vert="horz" lIns="91440" tIns="45720" rIns="91440" bIns="45720" rtlCol="0" anchor="t">
            <a:normAutofit fontScale="92500"/>
          </a:bodyPr>
          <a:lstStyle/>
          <a:p>
            <a:r>
              <a:rPr lang="en-GB" sz="2200" b="1" i="0" dirty="0">
                <a:solidFill>
                  <a:srgbClr val="333333"/>
                </a:solidFill>
                <a:effectLst/>
              </a:rPr>
              <a:t>Ein Mangel an glaubwürdigen Quellen</a:t>
            </a:r>
            <a:r>
              <a:rPr lang="en-GB" sz="2200" b="1" dirty="0">
                <a:solidFill>
                  <a:srgbClr val="333333"/>
                </a:solidFill>
              </a:rPr>
              <a:t>: </a:t>
            </a:r>
            <a:r>
              <a:rPr lang="en-GB" sz="2200" i="0" dirty="0">
                <a:solidFill>
                  <a:srgbClr val="333333"/>
                </a:solidFill>
                <a:effectLst/>
              </a:rPr>
              <a:t>Wenn jemand nur Informationen aus unzuverlässigen Quellen erhält, ist die Wahrscheinlichkeit größer, dass er auf falsche Informationen stößt. Ohne gegenteilige Informationen ist es wahrscheinlicher, dass die falschen Informationen als </a:t>
            </a:r>
            <a:r>
              <a:rPr lang="en-GB" sz="2200" dirty="0">
                <a:solidFill>
                  <a:srgbClr val="333333"/>
                </a:solidFill>
              </a:rPr>
              <a:t>Wahrheit </a:t>
            </a:r>
            <a:r>
              <a:rPr lang="en-GB" sz="2200" i="0" dirty="0">
                <a:solidFill>
                  <a:srgbClr val="333333"/>
                </a:solidFill>
                <a:effectLst/>
              </a:rPr>
              <a:t>akzeptiert werden</a:t>
            </a:r>
            <a:r>
              <a:rPr lang="en-GB" sz="2200" dirty="0">
                <a:solidFill>
                  <a:srgbClr val="333333"/>
                </a:solidFill>
              </a:rPr>
              <a:t>;</a:t>
            </a:r>
            <a:endParaRPr lang="en-GB" sz="2200" dirty="0">
              <a:cs typeface="Calibri" panose="020F0502020204030204"/>
            </a:endParaRPr>
          </a:p>
          <a:p>
            <a:r>
              <a:rPr lang="en-GB" sz="2200" b="1" i="0" dirty="0">
                <a:solidFill>
                  <a:srgbClr val="333333"/>
                </a:solidFill>
                <a:effectLst/>
              </a:rPr>
              <a:t>Begrenztes Wissen oder Fachwissen</a:t>
            </a:r>
            <a:r>
              <a:rPr lang="en-GB" sz="2200" b="1" dirty="0">
                <a:solidFill>
                  <a:srgbClr val="333333"/>
                </a:solidFill>
              </a:rPr>
              <a:t>: </a:t>
            </a:r>
            <a:r>
              <a:rPr lang="en-GB" sz="2200" i="0" dirty="0">
                <a:solidFill>
                  <a:srgbClr val="333333"/>
                </a:solidFill>
                <a:effectLst/>
              </a:rPr>
              <a:t>Ohne Hintergrundinformationen ist es leichter, falsche Informationen als wahr zu akzeptieren</a:t>
            </a:r>
            <a:r>
              <a:rPr lang="en-GB" sz="2200" dirty="0">
                <a:solidFill>
                  <a:srgbClr val="333333"/>
                </a:solidFill>
              </a:rPr>
              <a:t>;</a:t>
            </a:r>
            <a:endParaRPr lang="en-GB" sz="2200" i="0" dirty="0">
              <a:solidFill>
                <a:srgbClr val="333333"/>
              </a:solidFill>
              <a:effectLst/>
              <a:cs typeface="Calibri"/>
            </a:endParaRPr>
          </a:p>
          <a:p>
            <a:r>
              <a:rPr lang="en-GB" sz="2200" b="1" dirty="0">
                <a:solidFill>
                  <a:srgbClr val="333333"/>
                </a:solidFill>
              </a:rPr>
              <a:t>Mangelnde Medienkompetenz: </a:t>
            </a:r>
            <a:r>
              <a:rPr lang="en-GB" sz="2200" dirty="0">
                <a:solidFill>
                  <a:srgbClr val="333333"/>
                </a:solidFill>
              </a:rPr>
              <a:t>unzureichendes Verständnis dafür, wie man Informationen kritisch beurteilt und bewertet;</a:t>
            </a:r>
            <a:endParaRPr lang="en-GB" sz="2200" dirty="0">
              <a:solidFill>
                <a:srgbClr val="333333"/>
              </a:solidFill>
              <a:cs typeface="Calibri"/>
            </a:endParaRPr>
          </a:p>
          <a:p>
            <a:r>
              <a:rPr lang="en-GB" sz="2200" b="1" dirty="0">
                <a:solidFill>
                  <a:srgbClr val="333333"/>
                </a:solidFill>
              </a:rPr>
              <a:t>Emotionales Denken: </a:t>
            </a:r>
            <a:r>
              <a:rPr lang="en-GB" sz="2200" dirty="0">
                <a:solidFill>
                  <a:srgbClr val="333333"/>
                </a:solidFill>
              </a:rPr>
              <a:t>Emotionen beeinflussen das logische Denken. Wenn eine Person starke emotionale Bindungen hat, ist sie möglicherweise eher geneigt, Informationen zu akzeptieren, die diesen emotionalen Zustand unterstützen, selbst wenn sie falsch sind;</a:t>
            </a:r>
            <a:endParaRPr lang="en-GB" sz="2200" dirty="0">
              <a:solidFill>
                <a:srgbClr val="333333"/>
              </a:solidFill>
              <a:cs typeface="Calibri"/>
            </a:endParaRPr>
          </a:p>
          <a:p>
            <a:pPr algn="just"/>
            <a:endParaRPr lang="en-GB" sz="2400" dirty="0">
              <a:solidFill>
                <a:srgbClr val="333333"/>
              </a:solidFill>
              <a:cs typeface="Calibri" panose="020F0502020204030204"/>
            </a:endParaRPr>
          </a:p>
          <a:p>
            <a:pPr algn="just"/>
            <a:endParaRPr lang="en-GB" sz="2400" b="0" i="0" dirty="0">
              <a:solidFill>
                <a:srgbClr val="333333"/>
              </a:solidFill>
              <a:effectLst/>
              <a:cs typeface="Calibri" panose="020F0502020204030204"/>
            </a:endParaRPr>
          </a:p>
          <a:p>
            <a:pPr algn="just"/>
            <a:endParaRPr lang="nl-NL" dirty="0">
              <a:cs typeface="Calibri" panose="020F0502020204030204"/>
            </a:endParaRPr>
          </a:p>
        </p:txBody>
      </p:sp>
      <p:sp>
        <p:nvSpPr>
          <p:cNvPr id="7" name="TextBox 6">
            <a:extLst>
              <a:ext uri="{FF2B5EF4-FFF2-40B4-BE49-F238E27FC236}">
                <a16:creationId xmlns:a16="http://schemas.microsoft.com/office/drawing/2014/main" id="{94100FCB-1E84-0187-4220-04402E0F054B}"/>
              </a:ext>
            </a:extLst>
          </p:cNvPr>
          <p:cNvSpPr txBox="1"/>
          <p:nvPr/>
        </p:nvSpPr>
        <p:spPr>
          <a:xfrm>
            <a:off x="5991540" y="6477673"/>
            <a:ext cx="6105524" cy="276999"/>
          </a:xfrm>
          <a:prstGeom prst="rect">
            <a:avLst/>
          </a:prstGeom>
          <a:noFill/>
        </p:spPr>
        <p:txBody>
          <a:bodyPr wrap="square">
            <a:spAutoFit/>
          </a:bodyPr>
          <a:lstStyle/>
          <a:p>
            <a:pPr algn="r"/>
            <a:r>
              <a:rPr lang="en-GB" sz="1200" dirty="0">
                <a:hlinkClick r:id="rId4"/>
              </a:rPr>
              <a:t>Bild von </a:t>
            </a:r>
            <a:r>
              <a:rPr lang="en-GB" sz="1200" dirty="0" err="1">
                <a:hlinkClick r:id="rId4"/>
              </a:rPr>
              <a:t>vectorjuice </a:t>
            </a:r>
            <a:r>
              <a:rPr lang="en-GB" sz="1200" dirty="0">
                <a:hlinkClick r:id="rId4"/>
              </a:rPr>
              <a:t>auf </a:t>
            </a:r>
            <a:r>
              <a:rPr lang="en-GB" sz="1200" dirty="0" err="1">
                <a:hlinkClick r:id="rId4"/>
              </a:rPr>
              <a:t>Freepik</a:t>
            </a:r>
            <a:r>
              <a:rPr lang="en-GB" sz="1200" dirty="0">
                <a:hlinkClick r:id="rId4"/>
              </a:rPr>
              <a:t>.</a:t>
            </a:r>
            <a:endParaRPr lang="en-GB" sz="1200" dirty="0"/>
          </a:p>
        </p:txBody>
      </p:sp>
    </p:spTree>
    <p:extLst>
      <p:ext uri="{BB962C8B-B14F-4D97-AF65-F5344CB8AC3E}">
        <p14:creationId xmlns:p14="http://schemas.microsoft.com/office/powerpoint/2010/main" val="45570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9B2A4-43C6-A3F0-0D9B-10410CDA7395}"/>
              </a:ext>
            </a:extLst>
          </p:cNvPr>
          <p:cNvSpPr>
            <a:spLocks noGrp="1"/>
          </p:cNvSpPr>
          <p:nvPr>
            <p:ph type="title"/>
          </p:nvPr>
        </p:nvSpPr>
        <p:spPr/>
        <p:txBody>
          <a:bodyPr/>
          <a:lstStyle/>
          <a:p>
            <a:r>
              <a:rPr lang="nl-NL" dirty="0" err="1"/>
              <a:t>Wahrgenommene </a:t>
            </a:r>
            <a:r>
              <a:rPr lang="nl-NL" dirty="0"/>
              <a:t>Verhaltenskontrolle (3/3)</a:t>
            </a:r>
          </a:p>
        </p:txBody>
      </p:sp>
      <p:sp>
        <p:nvSpPr>
          <p:cNvPr id="3" name="Tijdelijke aanduiding voor inhoud 2">
            <a:extLst>
              <a:ext uri="{FF2B5EF4-FFF2-40B4-BE49-F238E27FC236}">
                <a16:creationId xmlns:a16="http://schemas.microsoft.com/office/drawing/2014/main" id="{51A80522-EAC0-9104-0D09-A4AF506E7D9C}"/>
              </a:ext>
            </a:extLst>
          </p:cNvPr>
          <p:cNvSpPr>
            <a:spLocks noGrp="1"/>
          </p:cNvSpPr>
          <p:nvPr>
            <p:ph idx="1"/>
          </p:nvPr>
        </p:nvSpPr>
        <p:spPr>
          <a:xfrm>
            <a:off x="557998" y="1799999"/>
            <a:ext cx="6118105" cy="4865977"/>
          </a:xfrm>
        </p:spPr>
        <p:txBody>
          <a:bodyPr>
            <a:normAutofit fontScale="92500"/>
          </a:bodyPr>
          <a:lstStyle/>
          <a:p>
            <a:r>
              <a:rPr lang="en-GB" sz="2400" b="1" dirty="0">
                <a:solidFill>
                  <a:srgbClr val="333333"/>
                </a:solidFill>
              </a:rPr>
              <a:t>Confirmation bias: </a:t>
            </a:r>
            <a:r>
              <a:rPr lang="en-GB" sz="2400" dirty="0">
                <a:solidFill>
                  <a:srgbClr val="333333"/>
                </a:solidFill>
              </a:rPr>
              <a:t>die Tendenz, Informationen, die bereits bestehende Überzeugungen bestätigen, schneller zu akzeptieren als andere Informationen, selbst wenn diese Informationen falsch sind;</a:t>
            </a:r>
            <a:endParaRPr lang="en-GB" sz="2400" dirty="0">
              <a:solidFill>
                <a:srgbClr val="333333"/>
              </a:solidFill>
              <a:cs typeface="Calibri"/>
            </a:endParaRPr>
          </a:p>
          <a:p>
            <a:r>
              <a:rPr lang="en-GB" sz="2400" b="1" i="0" dirty="0">
                <a:solidFill>
                  <a:srgbClr val="333333"/>
                </a:solidFill>
                <a:effectLst/>
              </a:rPr>
              <a:t>Kognitive Abkürzungen</a:t>
            </a:r>
            <a:r>
              <a:rPr lang="en-GB" sz="2400" b="1" dirty="0">
                <a:solidFill>
                  <a:srgbClr val="333333"/>
                </a:solidFill>
              </a:rPr>
              <a:t>: Die </a:t>
            </a:r>
            <a:r>
              <a:rPr lang="en-GB" sz="2400" i="0" dirty="0">
                <a:solidFill>
                  <a:srgbClr val="333333"/>
                </a:solidFill>
                <a:effectLst/>
              </a:rPr>
              <a:t>Menschen denken nicht über </a:t>
            </a:r>
            <a:r>
              <a:rPr lang="en-GB" sz="2400" dirty="0">
                <a:solidFill>
                  <a:srgbClr val="333333"/>
                </a:solidFill>
              </a:rPr>
              <a:t>alles </a:t>
            </a:r>
            <a:r>
              <a:rPr lang="en-GB" sz="2400" i="0" dirty="0">
                <a:solidFill>
                  <a:srgbClr val="333333"/>
                </a:solidFill>
                <a:effectLst/>
              </a:rPr>
              <a:t>kritisch nach: Manchmal verwenden sie Heuristiken oder "Abkürzungen". Jeder tut dies</a:t>
            </a:r>
            <a:r>
              <a:rPr lang="en-GB" sz="2400" dirty="0">
                <a:solidFill>
                  <a:srgbClr val="333333"/>
                </a:solidFill>
              </a:rPr>
              <a:t>, aber wenn es in einem falschen Szenario angewendet wird, kann es dazu führen, dass falsche Informationen angenommen werden. Dies ist besonders häufig der Fall, wenn das Thema als unwichtig angesehen wird.</a:t>
            </a:r>
            <a:endParaRPr lang="en-GB" sz="2400" i="0" dirty="0">
              <a:solidFill>
                <a:srgbClr val="333333"/>
              </a:solidFill>
              <a:effectLst/>
              <a:cs typeface="Calibri"/>
            </a:endParaRPr>
          </a:p>
          <a:p>
            <a:pPr algn="just"/>
            <a:endParaRPr lang="nl-NL" dirty="0"/>
          </a:p>
        </p:txBody>
      </p:sp>
      <p:sp>
        <p:nvSpPr>
          <p:cNvPr id="6" name="Tekstvak 5">
            <a:extLst>
              <a:ext uri="{FF2B5EF4-FFF2-40B4-BE49-F238E27FC236}">
                <a16:creationId xmlns:a16="http://schemas.microsoft.com/office/drawing/2014/main" id="{A6E866E4-9FAA-293F-F241-E8184149C430}"/>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3"/>
              </a:rPr>
              <a:t>Quelle </a:t>
            </a:r>
            <a:r>
              <a:rPr lang="nl-NL" sz="1200" dirty="0"/>
              <a:t>|Pixabay </a:t>
            </a:r>
            <a:r>
              <a:rPr lang="nl-NL" sz="1200" dirty="0">
                <a:hlinkClick r:id="rId4"/>
              </a:rPr>
              <a:t>Lizenz</a:t>
            </a:r>
            <a:endParaRPr lang="nl-NL" sz="1200" dirty="0"/>
          </a:p>
        </p:txBody>
      </p:sp>
      <p:pic>
        <p:nvPicPr>
          <p:cNvPr id="7" name="Εικόνα 6" descr="Εικόνα που περιέχει μαύρο, σκοτάδι&#10;&#10;Περιγραφή που δημιουργήθηκε αυτόματα">
            <a:extLst>
              <a:ext uri="{FF2B5EF4-FFF2-40B4-BE49-F238E27FC236}">
                <a16:creationId xmlns:a16="http://schemas.microsoft.com/office/drawing/2014/main" id="{D64630E6-F586-5650-B1CB-3B46C40EF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438" y="1906938"/>
            <a:ext cx="3870257" cy="3301813"/>
          </a:xfrm>
          <a:prstGeom prst="rect">
            <a:avLst/>
          </a:prstGeom>
        </p:spPr>
      </p:pic>
      <p:sp>
        <p:nvSpPr>
          <p:cNvPr id="8" name="Βέλος: Δεξιό 7">
            <a:extLst>
              <a:ext uri="{FF2B5EF4-FFF2-40B4-BE49-F238E27FC236}">
                <a16:creationId xmlns:a16="http://schemas.microsoft.com/office/drawing/2014/main" id="{4AA233D0-46CA-1EA9-2D65-109634A2E065}"/>
              </a:ext>
            </a:extLst>
          </p:cNvPr>
          <p:cNvSpPr/>
          <p:nvPr/>
        </p:nvSpPr>
        <p:spPr>
          <a:xfrm>
            <a:off x="7070140" y="2968279"/>
            <a:ext cx="4718852" cy="49530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2477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μεγεθυντικός φακός/καθρεφτάκι, κουζινικά σκεύη&#10;&#10;Περιγραφή που δημιουργήθηκε αυτόματα">
            <a:extLst>
              <a:ext uri="{FF2B5EF4-FFF2-40B4-BE49-F238E27FC236}">
                <a16:creationId xmlns:a16="http://schemas.microsoft.com/office/drawing/2014/main" id="{778E93A8-A227-EF65-517B-DB25F2AA5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459" y="706215"/>
            <a:ext cx="6096000" cy="6096000"/>
          </a:xfrm>
          <a:prstGeom prst="rect">
            <a:avLst/>
          </a:prstGeom>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sk-SK" sz="3600" b="1" dirty="0">
              <a:solidFill>
                <a:schemeClr val="tx1"/>
              </a:solidFill>
              <a:effectLst/>
              <a:latin typeface="Calibri Light" panose="020F0302020204030204"/>
              <a:ea typeface="Verdana" panose="020B0604030504040204" pitchFamily="34" charset="0"/>
            </a:endParaRPr>
          </a:p>
        </p:txBody>
      </p:sp>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kstvak 3">
            <a:extLst>
              <a:ext uri="{FF2B5EF4-FFF2-40B4-BE49-F238E27FC236}">
                <a16:creationId xmlns:a16="http://schemas.microsoft.com/office/drawing/2014/main" id="{1CABC49D-C58D-2F3B-AC9B-F42DD1A5CC89}"/>
              </a:ext>
            </a:extLst>
          </p:cNvPr>
          <p:cNvSpPr txBox="1"/>
          <p:nvPr/>
        </p:nvSpPr>
        <p:spPr>
          <a:xfrm>
            <a:off x="318215" y="2756974"/>
            <a:ext cx="6795134" cy="2123658"/>
          </a:xfrm>
          <a:prstGeom prst="rect">
            <a:avLst/>
          </a:prstGeom>
        </p:spPr>
        <p:txBody>
          <a:bodyPr wrap="square" lIns="91440" tIns="45720" rIns="91440" bIns="45720" rtlCol="0" anchor="t">
            <a:spAutoFit/>
          </a:bodyPr>
          <a:lstStyle/>
          <a:p>
            <a:pPr algn="ctr"/>
            <a:r>
              <a:rPr lang="nl-NL" sz="4400" b="1" dirty="0"/>
              <a:t>Fähigkeiten, den </a:t>
            </a:r>
            <a:r>
              <a:rPr lang="nl-NL" sz="4400" b="1" dirty="0" smtClean="0"/>
              <a:t>Verdacht von Fehlinformationen </a:t>
            </a:r>
            <a:r>
              <a:rPr lang="nl-NL" sz="4400" b="1" dirty="0"/>
              <a:t>und Desinformation zu erkennen</a:t>
            </a:r>
            <a:endParaRPr lang="nl-NL" sz="4400" b="1" dirty="0">
              <a:cs typeface="Calibri"/>
            </a:endParaRPr>
          </a:p>
        </p:txBody>
      </p:sp>
      <p:sp>
        <p:nvSpPr>
          <p:cNvPr id="6" name="Tekstvak 5">
            <a:extLst>
              <a:ext uri="{FF2B5EF4-FFF2-40B4-BE49-F238E27FC236}">
                <a16:creationId xmlns:a16="http://schemas.microsoft.com/office/drawing/2014/main" id="{98F2C01A-0BBF-EA35-7123-0845D4F8ED3C}"/>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Quelle </a:t>
            </a:r>
            <a:r>
              <a:rPr lang="nl-NL" sz="1200" dirty="0"/>
              <a:t>|Pixabay </a:t>
            </a:r>
            <a:r>
              <a:rPr lang="nl-NL" sz="1200" dirty="0">
                <a:hlinkClick r:id="rId5"/>
              </a:rPr>
              <a:t>Lizenz</a:t>
            </a:r>
            <a:endParaRPr lang="nl-NL" sz="1200" dirty="0"/>
          </a:p>
        </p:txBody>
      </p:sp>
    </p:spTree>
    <p:extLst>
      <p:ext uri="{BB962C8B-B14F-4D97-AF65-F5344CB8AC3E}">
        <p14:creationId xmlns:p14="http://schemas.microsoft.com/office/powerpoint/2010/main" val="38945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CA893-9697-546E-E39D-125A620A4E2D}"/>
              </a:ext>
            </a:extLst>
          </p:cNvPr>
          <p:cNvSpPr>
            <a:spLocks noGrp="1"/>
          </p:cNvSpPr>
          <p:nvPr>
            <p:ph type="title"/>
          </p:nvPr>
        </p:nvSpPr>
        <p:spPr/>
        <p:txBody>
          <a:bodyPr/>
          <a:lstStyle/>
          <a:p>
            <a:r>
              <a:rPr lang="nl-NL" dirty="0">
                <a:ea typeface="Adobe Gothic Std B"/>
                <a:cs typeface="Calibri"/>
              </a:rPr>
              <a:t>Fähigkeiten, den </a:t>
            </a:r>
            <a:r>
              <a:rPr lang="nl-NL" dirty="0" smtClean="0">
                <a:ea typeface="Adobe Gothic Std B"/>
                <a:cs typeface="Calibri"/>
              </a:rPr>
              <a:t>Verdacht von Desinformation </a:t>
            </a:r>
            <a:r>
              <a:rPr lang="nl-NL" dirty="0">
                <a:ea typeface="Adobe Gothic Std B"/>
                <a:cs typeface="Calibri"/>
              </a:rPr>
              <a:t>zu erkennen (1/3)</a:t>
            </a:r>
            <a:endParaRPr lang="nl-NL" dirty="0"/>
          </a:p>
        </p:txBody>
      </p:sp>
      <p:sp>
        <p:nvSpPr>
          <p:cNvPr id="3" name="Tijdelijke aanduiding voor inhoud 2">
            <a:extLst>
              <a:ext uri="{FF2B5EF4-FFF2-40B4-BE49-F238E27FC236}">
                <a16:creationId xmlns:a16="http://schemas.microsoft.com/office/drawing/2014/main" id="{77BA1C72-A591-20BB-5C18-662221747968}"/>
              </a:ext>
            </a:extLst>
          </p:cNvPr>
          <p:cNvSpPr>
            <a:spLocks noGrp="1"/>
          </p:cNvSpPr>
          <p:nvPr>
            <p:ph idx="1"/>
          </p:nvPr>
        </p:nvSpPr>
        <p:spPr>
          <a:xfrm>
            <a:off x="5765560" y="2176472"/>
            <a:ext cx="5852132" cy="4256378"/>
          </a:xfrm>
        </p:spPr>
        <p:txBody>
          <a:bodyPr vert="horz" lIns="91440" tIns="45720" rIns="91440" bIns="45720" rtlCol="0" anchor="t">
            <a:normAutofit fontScale="92500" lnSpcReduction="10000"/>
          </a:bodyPr>
          <a:lstStyle/>
          <a:p>
            <a:r>
              <a:rPr lang="nl-NL" b="1" dirty="0">
                <a:cs typeface="Calibri"/>
              </a:rPr>
              <a:t>Halten Sie sich </a:t>
            </a:r>
            <a:r>
              <a:rPr lang="nl-NL" dirty="0" err="1">
                <a:cs typeface="Calibri"/>
              </a:rPr>
              <a:t>über die gängigen </a:t>
            </a:r>
            <a:r>
              <a:rPr lang="nl-NL" dirty="0">
                <a:cs typeface="Calibri"/>
              </a:rPr>
              <a:t>Medienberichte </a:t>
            </a:r>
            <a:r>
              <a:rPr lang="nl-NL" b="1" dirty="0" err="1">
                <a:cs typeface="Calibri"/>
              </a:rPr>
              <a:t>auf dem </a:t>
            </a:r>
            <a:r>
              <a:rPr lang="nl-NL" b="1" dirty="0">
                <a:cs typeface="Calibri"/>
              </a:rPr>
              <a:t>Laufenden</a:t>
            </a:r>
            <a:r>
              <a:rPr lang="nl-NL" dirty="0">
                <a:cs typeface="Calibri"/>
              </a:rPr>
              <a:t>, </a:t>
            </a:r>
            <a:r>
              <a:rPr lang="nl-NL" dirty="0" err="1">
                <a:cs typeface="Calibri"/>
              </a:rPr>
              <a:t>damit Sie wissen, was </a:t>
            </a:r>
            <a:r>
              <a:rPr lang="nl-NL" dirty="0">
                <a:cs typeface="Calibri"/>
              </a:rPr>
              <a:t>in Sachen Desinformation passiert.</a:t>
            </a:r>
            <a:endParaRPr lang="nl-NL" dirty="0">
              <a:ea typeface="Calibri"/>
              <a:cs typeface="Calibri"/>
            </a:endParaRPr>
          </a:p>
          <a:p>
            <a:r>
              <a:rPr lang="nl-NL" b="1" dirty="0">
                <a:ea typeface="Calibri"/>
                <a:cs typeface="Calibri"/>
              </a:rPr>
              <a:t>Achten Sie </a:t>
            </a:r>
            <a:r>
              <a:rPr lang="nl-NL" b="1" dirty="0" err="1">
                <a:ea typeface="Calibri"/>
                <a:cs typeface="Calibri"/>
              </a:rPr>
              <a:t>auf Signale mit </a:t>
            </a:r>
            <a:r>
              <a:rPr lang="nl-NL" b="1" dirty="0">
                <a:ea typeface="Calibri"/>
                <a:cs typeface="Calibri"/>
              </a:rPr>
              <a:t>"roter </a:t>
            </a:r>
            <a:r>
              <a:rPr lang="nl-NL" b="1" dirty="0" err="1">
                <a:ea typeface="Calibri"/>
                <a:cs typeface="Calibri"/>
              </a:rPr>
              <a:t>Flagge</a:t>
            </a:r>
            <a:r>
              <a:rPr lang="nl-NL" b="1" dirty="0">
                <a:ea typeface="Calibri"/>
                <a:cs typeface="Calibri"/>
              </a:rPr>
              <a:t>"</a:t>
            </a:r>
            <a:r>
              <a:rPr lang="nl-NL" dirty="0">
                <a:ea typeface="Calibri"/>
                <a:cs typeface="Calibri"/>
              </a:rPr>
              <a:t>. Dies sind </a:t>
            </a:r>
            <a:r>
              <a:rPr lang="nl-NL" dirty="0" err="1">
                <a:ea typeface="Calibri"/>
                <a:cs typeface="Calibri"/>
              </a:rPr>
              <a:t>Anzeichen, die auf eine Radikalisierung hinweisen</a:t>
            </a:r>
            <a:r>
              <a:rPr lang="nl-NL" dirty="0">
                <a:ea typeface="Calibri"/>
                <a:cs typeface="Calibri"/>
              </a:rPr>
              <a:t>, </a:t>
            </a:r>
            <a:r>
              <a:rPr lang="nl-NL" dirty="0" err="1">
                <a:ea typeface="Calibri"/>
                <a:cs typeface="Calibri"/>
              </a:rPr>
              <a:t>die oft </a:t>
            </a:r>
            <a:r>
              <a:rPr lang="nl-NL" dirty="0">
                <a:ea typeface="Calibri"/>
                <a:cs typeface="Calibri"/>
              </a:rPr>
              <a:t>aus dem Glauben an Desinformation resultiert. </a:t>
            </a:r>
          </a:p>
          <a:p>
            <a:r>
              <a:rPr lang="nl-NL" dirty="0" err="1">
                <a:ea typeface="Calibri"/>
                <a:cs typeface="Calibri"/>
              </a:rPr>
              <a:t>Wenn Sie einige beunruhigende Meinungen</a:t>
            </a:r>
            <a:r>
              <a:rPr lang="nl-NL" dirty="0">
                <a:ea typeface="Calibri"/>
                <a:cs typeface="Calibri"/>
              </a:rPr>
              <a:t>, Aussagen oder </a:t>
            </a:r>
            <a:r>
              <a:rPr lang="nl-NL" dirty="0" err="1">
                <a:ea typeface="Calibri"/>
                <a:cs typeface="Calibri"/>
              </a:rPr>
              <a:t>Argumente beobachtet </a:t>
            </a:r>
            <a:r>
              <a:rPr lang="nl-NL" dirty="0">
                <a:ea typeface="Calibri"/>
                <a:cs typeface="Calibri"/>
              </a:rPr>
              <a:t>haben, </a:t>
            </a:r>
            <a:r>
              <a:rPr lang="nl-NL" b="1" dirty="0" err="1">
                <a:ea typeface="Calibri"/>
                <a:cs typeface="Calibri"/>
              </a:rPr>
              <a:t>versuchen Sie, einen Dialog </a:t>
            </a:r>
            <a:r>
              <a:rPr lang="nl-NL" dirty="0" err="1">
                <a:ea typeface="Calibri"/>
                <a:cs typeface="Calibri"/>
              </a:rPr>
              <a:t>darüber zu </a:t>
            </a:r>
            <a:r>
              <a:rPr lang="nl-NL" b="1" dirty="0">
                <a:ea typeface="Calibri"/>
                <a:cs typeface="Calibri"/>
              </a:rPr>
              <a:t>beginnen</a:t>
            </a:r>
            <a:r>
              <a:rPr lang="nl-NL" dirty="0">
                <a:ea typeface="Calibri"/>
                <a:cs typeface="Calibri"/>
              </a:rPr>
              <a:t>. Mehr </a:t>
            </a:r>
            <a:r>
              <a:rPr lang="nl-NL" dirty="0" err="1">
                <a:ea typeface="Calibri"/>
                <a:cs typeface="Calibri"/>
              </a:rPr>
              <a:t>dazu finden Sie </a:t>
            </a:r>
            <a:r>
              <a:rPr lang="nl-NL" dirty="0">
                <a:ea typeface="Calibri"/>
                <a:cs typeface="Calibri"/>
              </a:rPr>
              <a:t>in </a:t>
            </a:r>
            <a:r>
              <a:rPr lang="nl-NL" i="1" dirty="0">
                <a:ea typeface="Calibri"/>
                <a:cs typeface="Calibri"/>
              </a:rPr>
              <a:t>Modul 4: </a:t>
            </a:r>
            <a:r>
              <a:rPr lang="nl-NL" i="1" dirty="0" err="1">
                <a:ea typeface="Calibri"/>
                <a:cs typeface="Calibri"/>
              </a:rPr>
              <a:t>Dialog ermöglichen</a:t>
            </a:r>
            <a:r>
              <a:rPr lang="nl-NL" dirty="0">
                <a:ea typeface="Calibri"/>
                <a:cs typeface="Calibri"/>
              </a:rPr>
              <a:t>.</a:t>
            </a:r>
            <a:endParaRPr lang="nl-NL" dirty="0">
              <a:cs typeface="Calibri"/>
            </a:endParaRPr>
          </a:p>
          <a:p>
            <a:pPr marL="0" indent="0" algn="just">
              <a:buNone/>
            </a:pPr>
            <a:endParaRPr lang="nl-NL" dirty="0">
              <a:ea typeface="Calibri" panose="020F0502020204030204"/>
              <a:cs typeface="Calibri"/>
            </a:endParaRPr>
          </a:p>
          <a:p>
            <a:pPr algn="just"/>
            <a:endParaRPr lang="nl-NL" dirty="0">
              <a:cs typeface="Calibri"/>
            </a:endParaRPr>
          </a:p>
        </p:txBody>
      </p:sp>
      <p:sp>
        <p:nvSpPr>
          <p:cNvPr id="5" name="Rechthoek: afgeronde hoeken 4">
            <a:extLst>
              <a:ext uri="{FF2B5EF4-FFF2-40B4-BE49-F238E27FC236}">
                <a16:creationId xmlns:a16="http://schemas.microsoft.com/office/drawing/2014/main" id="{7328029D-A91B-6DFC-FAAC-68F8DE9B53AC}"/>
              </a:ext>
            </a:extLst>
          </p:cNvPr>
          <p:cNvSpPr/>
          <p:nvPr/>
        </p:nvSpPr>
        <p:spPr>
          <a:xfrm>
            <a:off x="602330" y="2541069"/>
            <a:ext cx="3944259" cy="32036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579CAA1B-D350-905A-9042-45A1E794E0EA}"/>
              </a:ext>
            </a:extLst>
          </p:cNvPr>
          <p:cNvSpPr txBox="1"/>
          <p:nvPr/>
        </p:nvSpPr>
        <p:spPr>
          <a:xfrm>
            <a:off x="835368" y="2711708"/>
            <a:ext cx="347818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i="1" dirty="0">
                <a:solidFill>
                  <a:schemeClr val="bg1"/>
                </a:solidFill>
                <a:effectLst>
                  <a:outerShdw blurRad="38100" dist="38100" dir="2700000" algn="tl">
                    <a:srgbClr val="000000">
                      <a:alpha val="43137"/>
                    </a:srgbClr>
                  </a:outerShdw>
                </a:effectLst>
                <a:cs typeface="Calibri"/>
              </a:rPr>
              <a:t>Kontextabhängig:</a:t>
            </a:r>
          </a:p>
          <a:p>
            <a:pPr algn="ctr"/>
            <a:endParaRPr lang="nl-NL" i="1" dirty="0">
              <a:solidFill>
                <a:schemeClr val="bg1"/>
              </a:solidFill>
              <a:effectLst>
                <a:outerShdw blurRad="38100" dist="38100" dir="2700000" algn="tl">
                  <a:srgbClr val="000000">
                    <a:alpha val="43137"/>
                  </a:srgbClr>
                </a:outerShdw>
              </a:effectLst>
              <a:cs typeface="Calibri"/>
            </a:endParaRPr>
          </a:p>
          <a:p>
            <a:pPr algn="ctr"/>
            <a:r>
              <a:rPr lang="nl-NL" i="1" dirty="0">
                <a:solidFill>
                  <a:schemeClr val="bg1"/>
                </a:solidFill>
                <a:effectLst>
                  <a:outerShdw blurRad="38100" dist="38100" dir="2700000" algn="tl">
                    <a:srgbClr val="000000">
                      <a:alpha val="43137"/>
                    </a:srgbClr>
                  </a:outerShdw>
                </a:effectLst>
                <a:cs typeface="Calibri"/>
              </a:rPr>
              <a:t>Der Glaube an (Falsch- und) Desinformation kann von Person zu Person sehr unterschiedlich sein. Es gibt kein Patentrezept oder eine Fertigkeit, um dem entgegenzuwirken. Es gibt jedoch einige allgemeine Fähigkeiten, die man im Hinterkopf behalten sollte.</a:t>
            </a:r>
          </a:p>
        </p:txBody>
      </p:sp>
    </p:spTree>
    <p:extLst>
      <p:ext uri="{BB962C8B-B14F-4D97-AF65-F5344CB8AC3E}">
        <p14:creationId xmlns:p14="http://schemas.microsoft.com/office/powerpoint/2010/main" val="426330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a:solidFill>
                  <a:srgbClr val="95C11F"/>
                </a:solidFill>
                <a:ea typeface="+mj-ea"/>
                <a:cs typeface="+mj-cs"/>
              </a:rPr>
              <a:t>Partner</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E1498-CCA1-D5A3-FE67-D37E2B9FDA31}"/>
              </a:ext>
            </a:extLst>
          </p:cNvPr>
          <p:cNvSpPr>
            <a:spLocks noGrp="1"/>
          </p:cNvSpPr>
          <p:nvPr>
            <p:ph type="title"/>
          </p:nvPr>
        </p:nvSpPr>
        <p:spPr/>
        <p:txBody>
          <a:bodyPr/>
          <a:lstStyle/>
          <a:p>
            <a:r>
              <a:rPr lang="nl-NL" dirty="0" err="1">
                <a:ea typeface="Adobe Gothic Std B"/>
                <a:cs typeface="Calibri"/>
              </a:rPr>
              <a:t>Signale mit </a:t>
            </a:r>
            <a:r>
              <a:rPr lang="nl-NL" dirty="0">
                <a:ea typeface="Adobe Gothic Std B"/>
                <a:cs typeface="Calibri"/>
              </a:rPr>
              <a:t>roter </a:t>
            </a:r>
            <a:r>
              <a:rPr lang="nl-NL" dirty="0" err="1">
                <a:ea typeface="Adobe Gothic Std B"/>
                <a:cs typeface="Calibri"/>
              </a:rPr>
              <a:t>Flagge </a:t>
            </a:r>
            <a:r>
              <a:rPr lang="nl-NL" dirty="0">
                <a:ea typeface="Adobe Gothic Std B"/>
                <a:cs typeface="Calibri"/>
              </a:rPr>
              <a:t>(2/3)</a:t>
            </a:r>
            <a:endParaRPr lang="nl-NL" dirty="0"/>
          </a:p>
        </p:txBody>
      </p:sp>
      <p:sp>
        <p:nvSpPr>
          <p:cNvPr id="3" name="Tijdelijke aanduiding voor inhoud 2">
            <a:extLst>
              <a:ext uri="{FF2B5EF4-FFF2-40B4-BE49-F238E27FC236}">
                <a16:creationId xmlns:a16="http://schemas.microsoft.com/office/drawing/2014/main" id="{9EF80DB7-79E2-726F-3572-E74568430744}"/>
              </a:ext>
            </a:extLst>
          </p:cNvPr>
          <p:cNvSpPr>
            <a:spLocks noGrp="1"/>
          </p:cNvSpPr>
          <p:nvPr>
            <p:ph idx="1"/>
          </p:nvPr>
        </p:nvSpPr>
        <p:spPr>
          <a:xfrm>
            <a:off x="557999" y="1799999"/>
            <a:ext cx="5200963" cy="4865977"/>
          </a:xfrm>
        </p:spPr>
        <p:txBody>
          <a:bodyPr vert="horz" lIns="91440" tIns="45720" rIns="91440" bIns="45720" rtlCol="0" anchor="t">
            <a:normAutofit/>
          </a:bodyPr>
          <a:lstStyle/>
          <a:p>
            <a:pPr marL="0" indent="0">
              <a:buNone/>
            </a:pPr>
            <a:r>
              <a:rPr lang="nl-NL" sz="2100" dirty="0">
                <a:ea typeface="Calibri"/>
                <a:cs typeface="Calibri"/>
              </a:rPr>
              <a:t>Es gibt keine erschöpfende Checkliste, die alle möglichen Signale abdeckt, die auf eine Radikalisierung hinweisen könnten, da dieses Thema zu komplex </a:t>
            </a:r>
            <a:r>
              <a:rPr lang="nl-NL" sz="2100" dirty="0" err="1">
                <a:ea typeface="Calibri"/>
                <a:cs typeface="Calibri"/>
              </a:rPr>
              <a:t>und kontextabhängig </a:t>
            </a:r>
            <a:r>
              <a:rPr lang="nl-NL" sz="2100" dirty="0">
                <a:ea typeface="Calibri"/>
                <a:cs typeface="Calibri"/>
              </a:rPr>
              <a:t>ist. Der </a:t>
            </a:r>
            <a:r>
              <a:rPr lang="nl-NL" sz="2100" dirty="0" err="1">
                <a:ea typeface="Calibri"/>
                <a:cs typeface="Calibri"/>
              </a:rPr>
              <a:t>Prozess </a:t>
            </a:r>
            <a:r>
              <a:rPr lang="nl-NL" sz="2100" dirty="0">
                <a:ea typeface="Calibri"/>
                <a:cs typeface="Calibri"/>
              </a:rPr>
              <a:t>der </a:t>
            </a:r>
            <a:r>
              <a:rPr lang="nl-NL" sz="2100" dirty="0" err="1">
                <a:ea typeface="Calibri"/>
                <a:cs typeface="Calibri"/>
              </a:rPr>
              <a:t>Radikalisierung verändert sich ständig und entwickelt sich weiter</a:t>
            </a:r>
            <a:r>
              <a:rPr lang="nl-NL" sz="2100" dirty="0">
                <a:ea typeface="Calibri"/>
                <a:cs typeface="Calibri"/>
              </a:rPr>
              <a:t>, </a:t>
            </a:r>
            <a:r>
              <a:rPr lang="nl-NL" sz="2100" dirty="0" err="1">
                <a:ea typeface="Calibri"/>
                <a:cs typeface="Calibri"/>
              </a:rPr>
              <a:t>und damit auch die </a:t>
            </a:r>
            <a:r>
              <a:rPr lang="nl-NL" sz="2100" dirty="0">
                <a:ea typeface="Calibri"/>
                <a:cs typeface="Calibri"/>
              </a:rPr>
              <a:t>Indikatoren </a:t>
            </a:r>
            <a:r>
              <a:rPr lang="nl-NL" sz="2100" dirty="0" err="1">
                <a:ea typeface="Calibri"/>
                <a:cs typeface="Calibri"/>
              </a:rPr>
              <a:t>dafür</a:t>
            </a:r>
            <a:r>
              <a:rPr lang="nl-NL" sz="2100" dirty="0">
                <a:ea typeface="Calibri"/>
                <a:cs typeface="Calibri"/>
              </a:rPr>
              <a:t>.</a:t>
            </a:r>
          </a:p>
          <a:p>
            <a:pPr marL="0" indent="0">
              <a:buNone/>
            </a:pPr>
            <a:r>
              <a:rPr lang="nl-NL" sz="2100" dirty="0">
                <a:ea typeface="Calibri"/>
                <a:cs typeface="Calibri"/>
              </a:rPr>
              <a:t>Hier sind </a:t>
            </a:r>
            <a:r>
              <a:rPr lang="nl-NL" sz="2100" dirty="0" err="1">
                <a:ea typeface="Calibri"/>
                <a:cs typeface="Calibri"/>
              </a:rPr>
              <a:t>jedoch einige Beispiele, die </a:t>
            </a:r>
            <a:r>
              <a:rPr lang="nl-NL" sz="2100" dirty="0">
                <a:ea typeface="Calibri"/>
                <a:cs typeface="Calibri"/>
              </a:rPr>
              <a:t>zeigen, </a:t>
            </a:r>
            <a:r>
              <a:rPr lang="nl-NL" sz="2100" dirty="0" err="1">
                <a:ea typeface="Calibri"/>
                <a:cs typeface="Calibri"/>
              </a:rPr>
              <a:t>wie </a:t>
            </a:r>
            <a:r>
              <a:rPr lang="nl-NL" sz="2100" dirty="0">
                <a:ea typeface="Calibri"/>
                <a:cs typeface="Calibri"/>
              </a:rPr>
              <a:t>diese </a:t>
            </a:r>
            <a:r>
              <a:rPr lang="nl-NL" sz="2100" dirty="0" err="1">
                <a:ea typeface="Calibri"/>
                <a:cs typeface="Calibri"/>
              </a:rPr>
              <a:t>Signale aussehen könnten</a:t>
            </a:r>
            <a:r>
              <a:rPr lang="nl-NL" sz="2100" dirty="0">
                <a:ea typeface="Calibri"/>
                <a:cs typeface="Calibri"/>
              </a:rPr>
              <a:t>:</a:t>
            </a:r>
            <a:endParaRPr lang="nl-NL" sz="2100" dirty="0"/>
          </a:p>
        </p:txBody>
      </p:sp>
      <p:pic>
        <p:nvPicPr>
          <p:cNvPr id="5" name="Εικόνα 4" descr="Εικόνα που περιέχει γραφικά, πορφυρό, κόκκινο, γραφιστική&#10;&#10;Περιγραφή που δημιουργήθηκε αυτόματα">
            <a:extLst>
              <a:ext uri="{FF2B5EF4-FFF2-40B4-BE49-F238E27FC236}">
                <a16:creationId xmlns:a16="http://schemas.microsoft.com/office/drawing/2014/main" id="{DE8D249C-04AA-B9D2-C7DF-F7EB1A5AB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587" y="257175"/>
            <a:ext cx="4124325" cy="6096000"/>
          </a:xfrm>
          <a:prstGeom prst="rect">
            <a:avLst/>
          </a:prstGeom>
        </p:spPr>
      </p:pic>
      <p:sp>
        <p:nvSpPr>
          <p:cNvPr id="6" name="Tekstvak 5">
            <a:extLst>
              <a:ext uri="{FF2B5EF4-FFF2-40B4-BE49-F238E27FC236}">
                <a16:creationId xmlns:a16="http://schemas.microsoft.com/office/drawing/2014/main" id="{9E6B3B3B-E4BD-51FB-E45A-2AAB92FADA86}"/>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Quelle </a:t>
            </a:r>
            <a:r>
              <a:rPr lang="nl-NL" sz="1200" dirty="0"/>
              <a:t>|Pixabay </a:t>
            </a:r>
            <a:r>
              <a:rPr lang="nl-NL" sz="1200" dirty="0">
                <a:hlinkClick r:id="rId5"/>
              </a:rPr>
              <a:t>Lizenz</a:t>
            </a:r>
            <a:endParaRPr lang="nl-NL" sz="1200" dirty="0"/>
          </a:p>
        </p:txBody>
      </p:sp>
    </p:spTree>
    <p:extLst>
      <p:ext uri="{BB962C8B-B14F-4D97-AF65-F5344CB8AC3E}">
        <p14:creationId xmlns:p14="http://schemas.microsoft.com/office/powerpoint/2010/main" val="986676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B044C-DDDC-E640-E22C-808DF005D9FE}"/>
              </a:ext>
            </a:extLst>
          </p:cNvPr>
          <p:cNvSpPr>
            <a:spLocks noGrp="1"/>
          </p:cNvSpPr>
          <p:nvPr>
            <p:ph type="title"/>
          </p:nvPr>
        </p:nvSpPr>
        <p:spPr/>
        <p:txBody>
          <a:bodyPr/>
          <a:lstStyle/>
          <a:p>
            <a:r>
              <a:rPr lang="nl-NL" dirty="0" err="1"/>
              <a:t>Beispiele </a:t>
            </a:r>
            <a:r>
              <a:rPr lang="nl-NL" dirty="0"/>
              <a:t>für </a:t>
            </a:r>
            <a:r>
              <a:rPr lang="nl-NL" dirty="0" err="1"/>
              <a:t>Signale mit </a:t>
            </a:r>
            <a:r>
              <a:rPr lang="nl-NL" dirty="0"/>
              <a:t>roter </a:t>
            </a:r>
            <a:r>
              <a:rPr lang="nl-NL" dirty="0" err="1"/>
              <a:t>Flagge </a:t>
            </a:r>
            <a:r>
              <a:rPr lang="nl-NL" dirty="0"/>
              <a:t>(3/3)</a:t>
            </a:r>
          </a:p>
        </p:txBody>
      </p:sp>
      <p:sp>
        <p:nvSpPr>
          <p:cNvPr id="3" name="Tijdelijke aanduiding voor inhoud 2">
            <a:extLst>
              <a:ext uri="{FF2B5EF4-FFF2-40B4-BE49-F238E27FC236}">
                <a16:creationId xmlns:a16="http://schemas.microsoft.com/office/drawing/2014/main" id="{407023E5-F645-252F-C2B5-02FE2C3A5A16}"/>
              </a:ext>
            </a:extLst>
          </p:cNvPr>
          <p:cNvSpPr>
            <a:spLocks noGrp="1"/>
          </p:cNvSpPr>
          <p:nvPr>
            <p:ph idx="1"/>
          </p:nvPr>
        </p:nvSpPr>
        <p:spPr>
          <a:xfrm>
            <a:off x="558000" y="1799999"/>
            <a:ext cx="5538000" cy="4865977"/>
          </a:xfrm>
        </p:spPr>
        <p:txBody>
          <a:bodyPr>
            <a:normAutofit fontScale="92500"/>
          </a:bodyPr>
          <a:lstStyle/>
          <a:p>
            <a:pPr marL="285750" indent="-285750">
              <a:buFont typeface="Arial,Sans-Serif"/>
              <a:buChar char="•"/>
            </a:pPr>
            <a:r>
              <a:rPr lang="nl-NL" sz="2400" dirty="0">
                <a:ea typeface="Calibri" panose="020F0502020204030204"/>
                <a:cs typeface="Calibri" panose="020F0502020204030204"/>
              </a:rPr>
              <a:t>Die </a:t>
            </a:r>
            <a:r>
              <a:rPr lang="nl-NL" sz="2400" dirty="0" err="1">
                <a:ea typeface="Calibri" panose="020F0502020204030204"/>
                <a:cs typeface="Calibri" panose="020F0502020204030204"/>
              </a:rPr>
              <a:t>Verwendung problematischer </a:t>
            </a:r>
            <a:r>
              <a:rPr lang="nl-NL" sz="2400" dirty="0">
                <a:ea typeface="Calibri" panose="020F0502020204030204"/>
                <a:cs typeface="Calibri" panose="020F0502020204030204"/>
              </a:rPr>
              <a:t>Aussagen oder einer </a:t>
            </a:r>
            <a:r>
              <a:rPr lang="nl-NL" sz="2400" dirty="0" err="1">
                <a:ea typeface="Calibri" panose="020F0502020204030204"/>
                <a:cs typeface="Calibri" panose="020F0502020204030204"/>
              </a:rPr>
              <a:t>Sprache, die bekanntermaßen mit </a:t>
            </a:r>
            <a:r>
              <a:rPr lang="nl-NL" sz="2400" dirty="0">
                <a:ea typeface="Calibri" panose="020F0502020204030204"/>
                <a:cs typeface="Calibri" panose="020F0502020204030204"/>
              </a:rPr>
              <a:t>Desinformation oder </a:t>
            </a:r>
            <a:r>
              <a:rPr lang="nl-NL" sz="2400" dirty="0" err="1">
                <a:ea typeface="Calibri" panose="020F0502020204030204"/>
                <a:cs typeface="Calibri" panose="020F0502020204030204"/>
              </a:rPr>
              <a:t>radikalen Gruppen in Verbindung gebracht wird</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z. B. die Betonung von Wir-gegen-Sie-Trennungen im Zusammenhang mit ethnischer Zugehörigkeit </a:t>
            </a:r>
            <a:r>
              <a:rPr lang="nl-NL" sz="2400" dirty="0">
                <a:ea typeface="Calibri" panose="020F0502020204030204"/>
                <a:cs typeface="Calibri" panose="020F0502020204030204"/>
              </a:rPr>
              <a:t>oder </a:t>
            </a:r>
            <a:r>
              <a:rPr lang="nl-NL" sz="2400" dirty="0" err="1">
                <a:ea typeface="Calibri" panose="020F0502020204030204"/>
                <a:cs typeface="Calibri" panose="020F0502020204030204"/>
              </a:rPr>
              <a:t>Religion</a:t>
            </a:r>
            <a:r>
              <a:rPr lang="nl-NL" sz="2400" dirty="0">
                <a:ea typeface="Calibri" panose="020F0502020204030204"/>
                <a:cs typeface="Calibri" panose="020F0502020204030204"/>
              </a:rPr>
              <a:t>. </a:t>
            </a:r>
          </a:p>
          <a:p>
            <a:pPr marL="285750" indent="-285750">
              <a:buFont typeface="Arial"/>
              <a:buChar char="•"/>
            </a:pPr>
            <a:r>
              <a:rPr lang="nl-NL" sz="2400" dirty="0">
                <a:ea typeface="Calibri" panose="020F0502020204030204"/>
                <a:cs typeface="Calibri" panose="020F0502020204030204"/>
              </a:rPr>
              <a:t>Ein </a:t>
            </a:r>
            <a:r>
              <a:rPr lang="nl-NL" sz="2400" dirty="0" err="1">
                <a:ea typeface="Calibri" panose="020F0502020204030204"/>
                <a:cs typeface="Calibri" panose="020F0502020204030204"/>
              </a:rPr>
              <a:t>zunehmendes </a:t>
            </a:r>
            <a:r>
              <a:rPr lang="nl-NL" sz="2400" dirty="0">
                <a:ea typeface="Calibri" panose="020F0502020204030204"/>
                <a:cs typeface="Calibri" panose="020F0502020204030204"/>
              </a:rPr>
              <a:t>Gefühl der </a:t>
            </a:r>
            <a:r>
              <a:rPr lang="nl-NL" sz="2400" dirty="0" err="1">
                <a:ea typeface="Calibri" panose="020F0502020204030204"/>
                <a:cs typeface="Calibri" panose="020F0502020204030204"/>
              </a:rPr>
              <a:t>Zugehörigkeit zu </a:t>
            </a:r>
            <a:r>
              <a:rPr lang="nl-NL" sz="2400" dirty="0">
                <a:ea typeface="Calibri" panose="020F0502020204030204"/>
                <a:cs typeface="Calibri" panose="020F0502020204030204"/>
              </a:rPr>
              <a:t>einer </a:t>
            </a:r>
            <a:r>
              <a:rPr lang="nl-NL" sz="2400" dirty="0" err="1">
                <a:ea typeface="Calibri" panose="020F0502020204030204"/>
                <a:cs typeface="Calibri" panose="020F0502020204030204"/>
              </a:rPr>
              <a:t>bestimmten </a:t>
            </a:r>
            <a:r>
              <a:rPr lang="nl-NL" sz="2400" dirty="0">
                <a:ea typeface="Calibri" panose="020F0502020204030204"/>
                <a:cs typeface="Calibri" panose="020F0502020204030204"/>
              </a:rPr>
              <a:t>(</a:t>
            </a:r>
            <a:r>
              <a:rPr lang="nl-NL" sz="2400" dirty="0" err="1">
                <a:ea typeface="Calibri" panose="020F0502020204030204"/>
                <a:cs typeface="Calibri" panose="020F0502020204030204"/>
              </a:rPr>
              <a:t>politischen</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religiösen</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ethnischen</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Gruppe </a:t>
            </a:r>
            <a:r>
              <a:rPr lang="nl-NL" sz="2400" dirty="0">
                <a:ea typeface="Calibri" panose="020F0502020204030204"/>
                <a:cs typeface="Calibri" panose="020F0502020204030204"/>
              </a:rPr>
              <a:t>oder </a:t>
            </a:r>
            <a:r>
              <a:rPr lang="nl-NL" sz="2400" dirty="0" err="1">
                <a:ea typeface="Calibri" panose="020F0502020204030204"/>
                <a:cs typeface="Calibri" panose="020F0502020204030204"/>
              </a:rPr>
              <a:t>im Gegenteil </a:t>
            </a:r>
            <a:r>
              <a:rPr lang="nl-NL" sz="2400" dirty="0">
                <a:ea typeface="Calibri" panose="020F0502020204030204"/>
                <a:cs typeface="Calibri" panose="020F0502020204030204"/>
              </a:rPr>
              <a:t>das Gefühl, </a:t>
            </a:r>
            <a:r>
              <a:rPr lang="nl-NL" sz="2400" dirty="0" err="1">
                <a:ea typeface="Calibri" panose="020F0502020204030204"/>
                <a:cs typeface="Calibri" panose="020F0502020204030204"/>
              </a:rPr>
              <a:t>nirgendwo hinzugehören</a:t>
            </a:r>
            <a:r>
              <a:rPr lang="nl-NL" sz="2400" dirty="0">
                <a:ea typeface="Calibri" panose="020F0502020204030204"/>
                <a:cs typeface="Calibri" panose="020F0502020204030204"/>
              </a:rPr>
              <a:t>.</a:t>
            </a:r>
          </a:p>
          <a:p>
            <a:pPr marL="285750" indent="-285750">
              <a:buFont typeface="Arial"/>
              <a:buChar char="•"/>
            </a:pPr>
            <a:r>
              <a:rPr lang="nl-NL" sz="2400" dirty="0">
                <a:ea typeface="Calibri" panose="020F0502020204030204"/>
                <a:cs typeface="Calibri" panose="020F0502020204030204"/>
              </a:rPr>
              <a:t>Beendigung </a:t>
            </a:r>
            <a:r>
              <a:rPr lang="nl-NL" sz="2400" dirty="0" err="1">
                <a:ea typeface="Calibri" panose="020F0502020204030204"/>
                <a:cs typeface="Calibri" panose="020F0502020204030204"/>
              </a:rPr>
              <a:t>alter Freundschaften zugunsten </a:t>
            </a:r>
            <a:r>
              <a:rPr lang="nl-NL" sz="2400" dirty="0">
                <a:ea typeface="Calibri" panose="020F0502020204030204"/>
                <a:cs typeface="Calibri" panose="020F0502020204030204"/>
              </a:rPr>
              <a:t>neuer </a:t>
            </a:r>
            <a:r>
              <a:rPr lang="nl-NL" sz="2400" dirty="0" err="1">
                <a:ea typeface="Calibri" panose="020F0502020204030204"/>
                <a:cs typeface="Calibri" panose="020F0502020204030204"/>
              </a:rPr>
              <a:t>Freunde aus </a:t>
            </a:r>
            <a:r>
              <a:rPr lang="nl-NL" sz="2400" dirty="0">
                <a:ea typeface="Calibri" panose="020F0502020204030204"/>
                <a:cs typeface="Calibri" panose="020F0502020204030204"/>
              </a:rPr>
              <a:t>einer </a:t>
            </a:r>
            <a:r>
              <a:rPr lang="nl-NL" sz="2400" dirty="0" err="1">
                <a:ea typeface="Calibri" panose="020F0502020204030204"/>
                <a:cs typeface="Calibri" panose="020F0502020204030204"/>
              </a:rPr>
              <a:t>radikalen Gruppe</a:t>
            </a:r>
            <a:r>
              <a:rPr lang="nl-NL" sz="2400" dirty="0">
                <a:ea typeface="Calibri" panose="020F0502020204030204"/>
                <a:cs typeface="Calibri" panose="020F0502020204030204"/>
              </a:rPr>
              <a:t>.</a:t>
            </a:r>
          </a:p>
          <a:p>
            <a:pPr algn="just"/>
            <a:endParaRPr lang="nl-NL" dirty="0"/>
          </a:p>
        </p:txBody>
      </p:sp>
      <p:sp>
        <p:nvSpPr>
          <p:cNvPr id="4" name="Tijdelijke aanduiding voor inhoud 2">
            <a:extLst>
              <a:ext uri="{FF2B5EF4-FFF2-40B4-BE49-F238E27FC236}">
                <a16:creationId xmlns:a16="http://schemas.microsoft.com/office/drawing/2014/main" id="{4BE85469-928F-8A34-0F4E-932B7701FC50}"/>
              </a:ext>
            </a:extLst>
          </p:cNvPr>
          <p:cNvSpPr txBox="1">
            <a:spLocks/>
          </p:cNvSpPr>
          <p:nvPr/>
        </p:nvSpPr>
        <p:spPr>
          <a:xfrm>
            <a:off x="6085268" y="1799999"/>
            <a:ext cx="6013688" cy="48659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nl-NL" dirty="0" err="1">
                <a:ea typeface="Calibri" panose="020F0502020204030204"/>
                <a:cs typeface="Calibri" panose="020F0502020204030204"/>
              </a:rPr>
              <a:t>Stimmungsschwankungen </a:t>
            </a:r>
            <a:r>
              <a:rPr lang="nl-NL" dirty="0">
                <a:ea typeface="Calibri" panose="020F0502020204030204"/>
                <a:cs typeface="Calibri" panose="020F0502020204030204"/>
              </a:rPr>
              <a:t>und/oder </a:t>
            </a:r>
            <a:r>
              <a:rPr lang="nl-NL" dirty="0" err="1">
                <a:ea typeface="Calibri" panose="020F0502020204030204"/>
                <a:cs typeface="Calibri" panose="020F0502020204030204"/>
              </a:rPr>
              <a:t>Selbstisolation</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Auffällige </a:t>
            </a:r>
            <a:r>
              <a:rPr lang="nl-NL" dirty="0">
                <a:ea typeface="Calibri" panose="020F0502020204030204"/>
                <a:cs typeface="Calibri" panose="020F0502020204030204"/>
              </a:rPr>
              <a:t>Veränderungen der (schulischen) Leistungen oder </a:t>
            </a:r>
            <a:r>
              <a:rPr lang="nl-NL" dirty="0" err="1">
                <a:ea typeface="Calibri" panose="020F0502020204030204"/>
                <a:cs typeface="Calibri" panose="020F0502020204030204"/>
              </a:rPr>
              <a:t>Fehlzeiten</a:t>
            </a:r>
            <a:r>
              <a:rPr lang="nl-NL" dirty="0">
                <a:ea typeface="Calibri" panose="020F0502020204030204"/>
                <a:cs typeface="Calibri" panose="020F0502020204030204"/>
              </a:rPr>
              <a:t>.</a:t>
            </a:r>
          </a:p>
          <a:p>
            <a:pPr marL="285750" indent="-285750">
              <a:buFont typeface="Arial"/>
              <a:buChar char="•"/>
            </a:pPr>
            <a:r>
              <a:rPr lang="nl-NL" dirty="0">
                <a:ea typeface="Calibri" panose="020F0502020204030204"/>
                <a:cs typeface="Calibri" panose="020F0502020204030204"/>
              </a:rPr>
              <a:t>Beteiligung an verschiedenen </a:t>
            </a:r>
            <a:r>
              <a:rPr lang="nl-NL" dirty="0" err="1">
                <a:ea typeface="Calibri" panose="020F0502020204030204"/>
                <a:cs typeface="Calibri" panose="020F0502020204030204"/>
              </a:rPr>
              <a:t>Freizeitaktivitäten</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Teilnahme </a:t>
            </a:r>
            <a:r>
              <a:rPr lang="nl-NL" dirty="0">
                <a:ea typeface="Calibri" panose="020F0502020204030204"/>
                <a:cs typeface="Calibri" panose="020F0502020204030204"/>
              </a:rPr>
              <a:t>an </a:t>
            </a:r>
            <a:r>
              <a:rPr lang="nl-NL" dirty="0" err="1">
                <a:ea typeface="Calibri" panose="020F0502020204030204"/>
                <a:cs typeface="Calibri" panose="020F0502020204030204"/>
              </a:rPr>
              <a:t>Demonstrationen</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Ablehnende </a:t>
            </a:r>
            <a:r>
              <a:rPr lang="nl-NL" dirty="0">
                <a:ea typeface="Calibri" panose="020F0502020204030204"/>
                <a:cs typeface="Calibri" panose="020F0502020204030204"/>
              </a:rPr>
              <a:t>Haltung </a:t>
            </a:r>
            <a:r>
              <a:rPr lang="nl-NL" dirty="0" err="1">
                <a:ea typeface="Calibri" panose="020F0502020204030204"/>
                <a:cs typeface="Calibri" panose="020F0502020204030204"/>
              </a:rPr>
              <a:t>gegenüber der </a:t>
            </a:r>
            <a:r>
              <a:rPr lang="nl-NL" dirty="0">
                <a:ea typeface="Calibri" panose="020F0502020204030204"/>
                <a:cs typeface="Calibri" panose="020F0502020204030204"/>
              </a:rPr>
              <a:t>Gesellschaft </a:t>
            </a:r>
            <a:r>
              <a:rPr lang="nl-NL" dirty="0" err="1">
                <a:ea typeface="Calibri" panose="020F0502020204030204"/>
                <a:cs typeface="Calibri" panose="020F0502020204030204"/>
              </a:rPr>
              <a:t>und den Behörden</a:t>
            </a:r>
            <a:r>
              <a:rPr lang="nl-NL" dirty="0">
                <a:ea typeface="Calibri" panose="020F0502020204030204"/>
                <a:cs typeface="Calibri" panose="020F0502020204030204"/>
              </a:rPr>
              <a:t>.</a:t>
            </a:r>
          </a:p>
          <a:p>
            <a:pPr marL="285750" indent="-285750">
              <a:buFont typeface="Arial"/>
              <a:buChar char="•"/>
            </a:pPr>
            <a:r>
              <a:rPr lang="nl-NL" dirty="0">
                <a:ea typeface="Calibri" panose="020F0502020204030204"/>
                <a:cs typeface="Calibri" panose="020F0502020204030204"/>
              </a:rPr>
              <a:t>Radikale Veränderungen der Kleidung oder des Aussehens.</a:t>
            </a:r>
          </a:p>
          <a:p>
            <a:pPr marL="285750" indent="-285750">
              <a:buFont typeface="Arial"/>
              <a:buChar char="•"/>
            </a:pPr>
            <a:r>
              <a:rPr lang="nl-NL" dirty="0">
                <a:ea typeface="Calibri" panose="020F0502020204030204"/>
                <a:cs typeface="Calibri" panose="020F0502020204030204"/>
              </a:rPr>
              <a:t>Kürzliche Exposition gegenüber einem oder mehreren Auslösefaktoren.</a:t>
            </a:r>
          </a:p>
          <a:p>
            <a:pPr algn="just"/>
            <a:endParaRPr lang="nl-NL" dirty="0"/>
          </a:p>
        </p:txBody>
      </p:sp>
      <p:pic>
        <p:nvPicPr>
          <p:cNvPr id="10" name="Εικόνα 9" descr="Εικόνα που περιέχει σημαία, κόκκινο, πορφυρό&#10;&#10;Περιγραφή που δημιουργήθηκε αυτόματα">
            <a:extLst>
              <a:ext uri="{FF2B5EF4-FFF2-40B4-BE49-F238E27FC236}">
                <a16:creationId xmlns:a16="http://schemas.microsoft.com/office/drawing/2014/main" id="{0E2A1992-18DE-7217-B5BE-E85D45992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9567" y="192024"/>
            <a:ext cx="1678558" cy="1620857"/>
          </a:xfrm>
          <a:prstGeom prst="rect">
            <a:avLst/>
          </a:prstGeom>
        </p:spPr>
      </p:pic>
      <p:pic>
        <p:nvPicPr>
          <p:cNvPr id="11" name="Εικόνα 10" descr="Εικόνα που περιέχει σημαία, κόκκινο, πορφυρό&#10;&#10;Περιγραφή που δημιουργήθηκε αυτόματα">
            <a:extLst>
              <a:ext uri="{FF2B5EF4-FFF2-40B4-BE49-F238E27FC236}">
                <a16:creationId xmlns:a16="http://schemas.microsoft.com/office/drawing/2014/main" id="{418F50B9-96AE-3D6A-3481-461BC81BEA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18" y="179142"/>
            <a:ext cx="1678558" cy="1620857"/>
          </a:xfrm>
          <a:prstGeom prst="rect">
            <a:avLst/>
          </a:prstGeom>
        </p:spPr>
      </p:pic>
      <p:pic>
        <p:nvPicPr>
          <p:cNvPr id="12" name="Εικόνα 11" descr="Εικόνα που περιέχει σημαία, κόκκινο, πορφυρό&#10;&#10;Περιγραφή που δημιουργήθηκε αυτόματα">
            <a:extLst>
              <a:ext uri="{FF2B5EF4-FFF2-40B4-BE49-F238E27FC236}">
                <a16:creationId xmlns:a16="http://schemas.microsoft.com/office/drawing/2014/main" id="{42BC52FF-B5C2-E15F-F360-0A47683F2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492" y="138215"/>
            <a:ext cx="1678558" cy="1620857"/>
          </a:xfrm>
          <a:prstGeom prst="rect">
            <a:avLst/>
          </a:prstGeom>
        </p:spPr>
      </p:pic>
      <p:sp>
        <p:nvSpPr>
          <p:cNvPr id="13" name="Tekstvak 5">
            <a:extLst>
              <a:ext uri="{FF2B5EF4-FFF2-40B4-BE49-F238E27FC236}">
                <a16:creationId xmlns:a16="http://schemas.microsoft.com/office/drawing/2014/main" id="{436AF8A4-E9CB-03BE-DBC2-CA6FBFE23E75}"/>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Quelle </a:t>
            </a:r>
            <a:r>
              <a:rPr lang="nl-NL" sz="1200" dirty="0"/>
              <a:t>|Pixabay </a:t>
            </a:r>
            <a:r>
              <a:rPr lang="nl-NL" sz="1200" dirty="0">
                <a:hlinkClick r:id="rId5"/>
              </a:rPr>
              <a:t>Lizenz</a:t>
            </a:r>
            <a:endParaRPr lang="nl-NL" sz="1200" dirty="0"/>
          </a:p>
        </p:txBody>
      </p:sp>
    </p:spTree>
    <p:extLst>
      <p:ext uri="{BB962C8B-B14F-4D97-AF65-F5344CB8AC3E}">
        <p14:creationId xmlns:p14="http://schemas.microsoft.com/office/powerpoint/2010/main" val="147682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8000" y="715951"/>
            <a:ext cx="11059692" cy="605096"/>
          </a:xfrm>
        </p:spPr>
        <p:txBody>
          <a:bodyPr>
            <a:normAutofit/>
          </a:bodyPr>
          <a:lstStyle/>
          <a:p>
            <a:r>
              <a:rPr lang="en-GB" sz="2400" dirty="0">
                <a:ea typeface="Adobe Gothic Std B"/>
              </a:rPr>
              <a:t>Referenzen und weiterführende </a:t>
            </a:r>
            <a:r>
              <a:rPr lang="en-GB" sz="2400" dirty="0" err="1">
                <a:ea typeface="Adobe Gothic Std B"/>
              </a:rPr>
              <a:t>Literatur</a:t>
            </a:r>
            <a:r>
              <a:rPr lang="en-GB" sz="2400" dirty="0">
                <a:ea typeface="Adobe Gothic Std B"/>
              </a:rPr>
              <a:t> </a:t>
            </a:r>
            <a:endParaRPr lang="en-GB" sz="2400"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274112"/>
            <a:ext cx="10816017" cy="4865977"/>
          </a:xfrm>
        </p:spPr>
        <p:txBody>
          <a:bodyPr vert="horz" lIns="91440" tIns="45720" rIns="91440" bIns="45720" rtlCol="0" anchor="t">
            <a:noAutofit/>
          </a:bodyPr>
          <a:lstStyle/>
          <a:p>
            <a:pPr>
              <a:lnSpc>
                <a:spcPct val="150000"/>
              </a:lnSpc>
            </a:pPr>
            <a:r>
              <a:rPr lang="nl-NL" sz="1700" b="1" dirty="0">
                <a:cs typeface="Times New Roman"/>
              </a:rPr>
              <a:t>Die Leitlinien des COSTAID-Projekts auf </a:t>
            </a:r>
            <a:r>
              <a:rPr lang="nl-NL" sz="1700" b="1" dirty="0">
                <a:cs typeface="Times New Roman"/>
                <a:hlinkClick r:id="rId3"/>
              </a:rPr>
              <a:t>costaid.eu</a:t>
            </a:r>
            <a:r>
              <a:rPr lang="nl-NL" sz="1700" b="1" dirty="0">
                <a:cs typeface="Times New Roman"/>
              </a:rPr>
              <a:t>, auf denen diese Folien beruhen.</a:t>
            </a:r>
            <a:endParaRPr lang="nl-NL" dirty="0"/>
          </a:p>
          <a:p>
            <a:pPr>
              <a:lnSpc>
                <a:spcPct val="150000"/>
              </a:lnSpc>
            </a:pPr>
            <a:r>
              <a:rPr lang="nl-NL" sz="1700" dirty="0">
                <a:cs typeface="Times New Roman"/>
              </a:rPr>
              <a:t>Ajzen, I. (1991). The theory of planned behavior. </a:t>
            </a:r>
            <a:r>
              <a:rPr lang="nl-NL" sz="1700" i="1" dirty="0">
                <a:cs typeface="Times New Roman"/>
              </a:rPr>
              <a:t>Organizational Behavior and Human Decision Processes</a:t>
            </a:r>
            <a:r>
              <a:rPr lang="nl-NL" sz="1700" dirty="0">
                <a:cs typeface="Times New Roman"/>
              </a:rPr>
              <a:t>, </a:t>
            </a:r>
            <a:r>
              <a:rPr lang="nl-NL" sz="1700" i="1" dirty="0">
                <a:cs typeface="Times New Roman"/>
              </a:rPr>
              <a:t>50</a:t>
            </a:r>
            <a:r>
              <a:rPr lang="nl-NL" sz="1700" dirty="0">
                <a:cs typeface="Times New Roman"/>
              </a:rPr>
              <a:t>(2), 179–211. </a:t>
            </a:r>
            <a:r>
              <a:rPr lang="nl-NL" sz="1700" dirty="0">
                <a:cs typeface="Times New Roman"/>
                <a:hlinkClick r:id="rId4"/>
              </a:rPr>
              <a:t>https://doi.org/10.1016/0749-5978(91)90020-t</a:t>
            </a:r>
            <a:endParaRPr lang="nl-NL" sz="1700" dirty="0">
              <a:cs typeface="Times New Roman"/>
            </a:endParaRPr>
          </a:p>
          <a:p>
            <a:pPr>
              <a:lnSpc>
                <a:spcPct val="150000"/>
              </a:lnSpc>
            </a:pPr>
            <a:r>
              <a:rPr lang="nl-NL" sz="1700" dirty="0">
                <a:cs typeface="Times New Roman"/>
              </a:rPr>
              <a:t>RAN Practitioners. (2023). </a:t>
            </a:r>
            <a:r>
              <a:rPr lang="nl-NL" sz="1700" i="1" dirty="0">
                <a:cs typeface="Times New Roman"/>
              </a:rPr>
              <a:t>How to respond to disinformation in public communications from the perspective of frontline practitioners</a:t>
            </a:r>
            <a:r>
              <a:rPr lang="nl-NL" sz="1700" dirty="0">
                <a:cs typeface="Times New Roman"/>
              </a:rPr>
              <a:t>. Radicalisation Awareness Network. </a:t>
            </a:r>
            <a:r>
              <a:rPr lang="nl-NL" sz="1700" dirty="0">
                <a:ea typeface="+mn-lt"/>
                <a:cs typeface="+mn-lt"/>
                <a:hlinkClick r:id="rId5"/>
              </a:rPr>
              <a:t>https://home-affairs.ec.europa.eu/system/files/2023-07/ran_cn_paper_how_to_respond_to_disinformation_in_public_communications_27-29032023_en.pdf</a:t>
            </a:r>
            <a:endParaRPr lang="nl-NL" sz="1700" dirty="0">
              <a:cs typeface="Times New Roman"/>
            </a:endParaRPr>
          </a:p>
          <a:p>
            <a:pPr>
              <a:lnSpc>
                <a:spcPct val="150000"/>
              </a:lnSpc>
            </a:pPr>
            <a:r>
              <a:rPr lang="nl-NL" sz="1700" dirty="0">
                <a:ea typeface="Calibri"/>
                <a:cs typeface="Times New Roman"/>
              </a:rPr>
              <a:t>Santos-d’Amorim, K., &amp; Miranda, M. (2021). Informação incorreta, desinformação e má informação: Esclarecendo definições e exemplos em tempos de desinfodemia. </a:t>
            </a:r>
            <a:r>
              <a:rPr lang="nl-NL" sz="1700" i="1" dirty="0">
                <a:ea typeface="Calibri"/>
                <a:cs typeface="Times New Roman"/>
              </a:rPr>
              <a:t>Encontros Bibli</a:t>
            </a:r>
            <a:r>
              <a:rPr lang="nl-NL" sz="1700" dirty="0">
                <a:ea typeface="Calibri"/>
                <a:cs typeface="Times New Roman"/>
              </a:rPr>
              <a:t>, </a:t>
            </a:r>
            <a:r>
              <a:rPr lang="nl-NL" sz="1700" i="1" dirty="0">
                <a:ea typeface="Calibri"/>
                <a:cs typeface="Times New Roman"/>
              </a:rPr>
              <a:t>26</a:t>
            </a:r>
            <a:r>
              <a:rPr lang="nl-NL" sz="1700" dirty="0">
                <a:ea typeface="Calibri"/>
                <a:cs typeface="Times New Roman"/>
              </a:rPr>
              <a:t>, 01–23. </a:t>
            </a:r>
            <a:r>
              <a:rPr lang="nl-NL" sz="1700" u="sng" dirty="0">
                <a:solidFill>
                  <a:srgbClr val="0070C0"/>
                </a:solidFill>
                <a:ea typeface="Calibri"/>
                <a:cs typeface="Times New Roman"/>
                <a:hlinkClick r:id="rId6">
                  <a:extLst>
                    <a:ext uri="{A12FA001-AC4F-418D-AE19-62706E023703}">
                      <ahyp:hlinkClr xmlns:lc="http://schemas.openxmlformats.org/drawingml/2006/lockedCanvas" xmlns:ahyp="http://schemas.microsoft.com/office/drawing/2018/hyperlinkcolor" xmlns="" val="tx"/>
                    </a:ext>
                  </a:extLst>
                </a:hlinkClick>
              </a:rPr>
              <a:t>https://doi.org/10.5007/1518-2924.2021.e76900</a:t>
            </a:r>
            <a:endParaRPr lang="nl-NL" sz="1700" dirty="0">
              <a:solidFill>
                <a:srgbClr val="0070C0"/>
              </a:solidFill>
              <a:ea typeface="Calibri"/>
              <a:cs typeface="Calibri"/>
            </a:endParaRPr>
          </a:p>
          <a:p>
            <a:pPr marL="457200" indent="-457200">
              <a:lnSpc>
                <a:spcPct val="200000"/>
              </a:lnSpc>
            </a:pPr>
            <a:endParaRPr lang="nl-NL" sz="1700" dirty="0">
              <a:cs typeface="Times New Roman"/>
            </a:endParaRPr>
          </a:p>
          <a:p>
            <a:endParaRPr lang="en-GB" sz="1700" dirty="0"/>
          </a:p>
          <a:p>
            <a:endParaRPr lang="en-GB" sz="1700" dirty="0">
              <a:ea typeface="Calibri" panose="020F0502020204030204"/>
              <a:cs typeface="Calibri" panose="020F0502020204030204"/>
            </a:endParaRPr>
          </a:p>
          <a:p>
            <a:endParaRPr lang="en-GB" sz="1700" dirty="0">
              <a:ea typeface="Calibri" panose="020F0502020204030204"/>
              <a:cs typeface="Calibri" panose="020F0502020204030204"/>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a:solidFill>
                  <a:schemeClr val="bg1"/>
                </a:solidFill>
                <a:latin typeface="+mj-lt"/>
              </a:rPr>
              <a:t>Herzlichen Glückwunsch!</a:t>
            </a:r>
            <a:r>
              <a:rPr lang="en-US" sz="2800" b="1">
                <a:solidFill>
                  <a:schemeClr val="bg1"/>
                </a:solidFill>
                <a:latin typeface="+mj-lt"/>
              </a:rPr>
              <a:t/>
            </a:r>
            <a:br>
              <a:rPr lang="en-US" sz="2800" b="1">
                <a:solidFill>
                  <a:schemeClr val="bg1"/>
                </a:solidFill>
                <a:latin typeface="+mj-lt"/>
              </a:rPr>
            </a:br>
            <a:r>
              <a:rPr lang="en-US" b="1">
                <a:solidFill>
                  <a:schemeClr val="bg1"/>
                </a:solidFill>
                <a:latin typeface="+mj-lt"/>
              </a:rPr>
              <a:t>Sie haben diesen Teil abgeschlossen</a:t>
            </a:r>
            <a:endParaRPr lang="en-US" sz="2800" b="1">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a:t>Module</a:t>
            </a:r>
            <a:endParaRPr lang="el-GR" sz="540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774393989"/>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a14="http://schemas.microsoft.com/office/drawing/2010/main" xmlns:dgm="http://schemas.openxmlformats.org/drawingml/2006/diagram" xmlns:p14="http://schemas.microsoft.com/office/powerpoint/2010/main" xmlns:a16="http://schemas.microsoft.com/office/drawing/2014/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3440535729"/>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a:t>Zielsetzungen</a:t>
            </a:r>
            <a:endParaRPr lang="el-G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a:bodyPr>
          <a:lstStyle/>
          <a:p>
            <a:pPr>
              <a:buClr>
                <a:srgbClr val="95C11F"/>
              </a:buClr>
            </a:pPr>
            <a:r>
              <a:rPr lang="en-GB" dirty="0"/>
              <a:t>Erklären, was eine Informationsstörung bedeutet</a:t>
            </a:r>
          </a:p>
          <a:p>
            <a:pPr>
              <a:buClr>
                <a:srgbClr val="95C11F"/>
              </a:buClr>
              <a:buFont typeface="Wingdings" panose="05000000000000000000" pitchFamily="2" charset="2"/>
              <a:buChar char="ü"/>
            </a:pPr>
            <a:r>
              <a:rPr lang="en-GB" dirty="0"/>
              <a:t>Sensibilisierung für die Ursachen und andere Einflüsse in Bezug auf </a:t>
            </a:r>
            <a:r>
              <a:rPr lang="en-GB" dirty="0" smtClean="0"/>
              <a:t>den </a:t>
            </a:r>
            <a:r>
              <a:rPr lang="en-GB" dirty="0" err="1" smtClean="0"/>
              <a:t>Verdacht</a:t>
            </a:r>
            <a:r>
              <a:rPr lang="en-GB" dirty="0" smtClean="0"/>
              <a:t> </a:t>
            </a:r>
            <a:r>
              <a:rPr lang="en-GB" dirty="0" err="1" smtClean="0"/>
              <a:t>einer</a:t>
            </a:r>
            <a:r>
              <a:rPr lang="en-GB" dirty="0" smtClean="0"/>
              <a:t> </a:t>
            </a:r>
            <a:r>
              <a:rPr lang="en-GB" dirty="0" err="1" smtClean="0"/>
              <a:t>Informationsstörung</a:t>
            </a:r>
            <a:endParaRPr lang="en-GB" dirty="0"/>
          </a:p>
          <a:p>
            <a:pPr>
              <a:buClr>
                <a:srgbClr val="95C11F"/>
              </a:buClr>
            </a:pPr>
            <a:r>
              <a:rPr lang="en-GB" dirty="0"/>
              <a:t>Erklären, wie diese Einflüsse funktionieren und die eigene Wahrnehmung beeinflussen</a:t>
            </a:r>
          </a:p>
          <a:p>
            <a:pPr>
              <a:buClr>
                <a:srgbClr val="95C11F"/>
              </a:buClr>
            </a:pPr>
            <a:r>
              <a:rPr lang="en-GB" dirty="0"/>
              <a:t>Aufbau von Fähigkeiten zur Erkennung von und zum Umgang mit </a:t>
            </a:r>
            <a:r>
              <a:rPr lang="en-GB" dirty="0" err="1"/>
              <a:t>dem</a:t>
            </a:r>
            <a:r>
              <a:rPr lang="en-GB" dirty="0"/>
              <a:t> </a:t>
            </a:r>
            <a:r>
              <a:rPr lang="en-GB" dirty="0" err="1" smtClean="0"/>
              <a:t>Verdacht</a:t>
            </a:r>
            <a:r>
              <a:rPr lang="en-GB" dirty="0" smtClean="0"/>
              <a:t> </a:t>
            </a:r>
            <a:r>
              <a:rPr lang="en-GB" dirty="0"/>
              <a:t>an eine Informationsstörung </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cirkel, Lettertype&#10;&#10;Automatisch gegenereerde beschrijving">
            <a:extLst>
              <a:ext uri="{FF2B5EF4-FFF2-40B4-BE49-F238E27FC236}">
                <a16:creationId xmlns:a16="http://schemas.microsoft.com/office/drawing/2014/main" id="{05521C1D-6E6E-8E77-2221-14FA13975F86}"/>
              </a:ext>
            </a:extLst>
          </p:cNvPr>
          <p:cNvPicPr>
            <a:picLocks noChangeAspect="1"/>
          </p:cNvPicPr>
          <p:nvPr/>
        </p:nvPicPr>
        <p:blipFill>
          <a:blip r:embed="rId3"/>
          <a:stretch>
            <a:fillRect/>
          </a:stretch>
        </p:blipFill>
        <p:spPr>
          <a:xfrm>
            <a:off x="5958625" y="237453"/>
            <a:ext cx="6145368" cy="5352785"/>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a:t>Was ist eine Informationsstörung?</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lIns="91440" tIns="45720" rIns="91440" bIns="45720" anchor="t">
            <a:spAutoFit/>
          </a:bodyPr>
          <a:lstStyle/>
          <a:p>
            <a:pPr algn="r"/>
            <a:r>
              <a:rPr lang="en-US" sz="1200" dirty="0">
                <a:hlinkClick r:id="rId4"/>
              </a:rPr>
              <a:t>Bildquelle (verändert)</a:t>
            </a:r>
            <a:endParaRPr lang="en-US" sz="1200" dirty="0"/>
          </a:p>
        </p:txBody>
      </p:sp>
      <p:graphicFrame>
        <p:nvGraphicFramePr>
          <p:cNvPr id="14" name="Tijdelijke aanduiding voor inhoud 4">
            <a:extLst>
              <a:ext uri="{FF2B5EF4-FFF2-40B4-BE49-F238E27FC236}">
                <a16:creationId xmlns:a16="http://schemas.microsoft.com/office/drawing/2014/main" id="{913CC63E-F9F4-ED85-397C-8EF48AC86996}"/>
              </a:ext>
            </a:extLst>
          </p:cNvPr>
          <p:cNvGraphicFramePr>
            <a:graphicFrameLocks/>
          </p:cNvGraphicFramePr>
          <p:nvPr>
            <p:extLst>
              <p:ext uri="{D42A27DB-BD31-4B8C-83A1-F6EECF244321}">
                <p14:modId xmlns:p14="http://schemas.microsoft.com/office/powerpoint/2010/main" val="25065097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kstvak 7">
            <a:extLst>
              <a:ext uri="{FF2B5EF4-FFF2-40B4-BE49-F238E27FC236}">
                <a16:creationId xmlns:a16="http://schemas.microsoft.com/office/drawing/2014/main" id="{70687175-E4D1-56A5-31C7-77722205015B}"/>
              </a:ext>
            </a:extLst>
          </p:cNvPr>
          <p:cNvSpPr txBox="1"/>
          <p:nvPr/>
        </p:nvSpPr>
        <p:spPr>
          <a:xfrm>
            <a:off x="574308" y="1718146"/>
            <a:ext cx="5538000" cy="5493812"/>
          </a:xfrm>
          <a:prstGeom prst="rect">
            <a:avLst/>
          </a:prstGeom>
        </p:spPr>
        <p:txBody>
          <a:bodyPr wrap="square" rtlCol="0">
            <a:spAutoFit/>
          </a:bodyPr>
          <a:lstStyle/>
          <a:p>
            <a:r>
              <a:rPr lang="nl-NL" sz="2000" dirty="0"/>
              <a:t>Informationsstörung ist der übergreifende Begriff für drei Arten von irreführenden und/oder schädlichen Informationen. </a:t>
            </a:r>
          </a:p>
          <a:p>
            <a:r>
              <a:rPr lang="nl-NL" sz="2000" dirty="0"/>
              <a:t>Diese Typen werden in zwei Kategorien unterteilt: </a:t>
            </a:r>
          </a:p>
          <a:p>
            <a:pPr marL="800100" lvl="1" indent="-342900">
              <a:buClr>
                <a:srgbClr val="95C11F"/>
              </a:buClr>
              <a:buFont typeface="Wingdings" panose="05000000000000000000" pitchFamily="2" charset="2"/>
              <a:buChar char="§"/>
            </a:pPr>
            <a:r>
              <a:rPr lang="nl-NL" sz="2000" dirty="0" err="1"/>
              <a:t>Ob die </a:t>
            </a:r>
            <a:r>
              <a:rPr lang="nl-NL" sz="2000" dirty="0"/>
              <a:t>Informationen </a:t>
            </a:r>
            <a:r>
              <a:rPr lang="nl-NL" sz="2000" b="1" dirty="0" err="1"/>
              <a:t>falsch </a:t>
            </a:r>
            <a:r>
              <a:rPr lang="nl-NL" sz="2000" dirty="0"/>
              <a:t>sind </a:t>
            </a:r>
            <a:r>
              <a:rPr lang="nl-NL" sz="2000" b="1" dirty="0"/>
              <a:t>oder </a:t>
            </a:r>
            <a:r>
              <a:rPr lang="nl-NL" sz="2000" b="1" dirty="0" err="1"/>
              <a:t>nicht</a:t>
            </a:r>
            <a:r>
              <a:rPr lang="nl-NL" sz="2000" dirty="0"/>
              <a:t>.</a:t>
            </a:r>
          </a:p>
          <a:p>
            <a:pPr marL="800100" lvl="1" indent="-342900">
              <a:buClr>
                <a:srgbClr val="95C11F"/>
              </a:buClr>
              <a:buFont typeface="Wingdings" panose="05000000000000000000" pitchFamily="2" charset="2"/>
              <a:buChar char="§"/>
            </a:pPr>
            <a:r>
              <a:rPr lang="nl-NL" sz="2000" dirty="0"/>
              <a:t>ob die Informationen in </a:t>
            </a:r>
            <a:r>
              <a:rPr lang="nl-NL" sz="2000" b="1" dirty="0"/>
              <a:t>böswilliger Absicht </a:t>
            </a:r>
            <a:r>
              <a:rPr lang="nl-NL" sz="2000" dirty="0"/>
              <a:t>verbreitet werden, um anderen zu schaden. </a:t>
            </a:r>
          </a:p>
          <a:p>
            <a:r>
              <a:rPr lang="nl-NL" sz="2000" dirty="0"/>
              <a:t>Die drei Typen:</a:t>
            </a:r>
          </a:p>
          <a:p>
            <a:pPr marL="1257300" lvl="2" indent="-342900">
              <a:buAutoNum type="arabicPeriod"/>
            </a:pPr>
            <a:r>
              <a:rPr lang="nl-NL" sz="2000" b="1" dirty="0"/>
              <a:t>Fehlinformation: </a:t>
            </a:r>
            <a:r>
              <a:rPr lang="nl-NL" sz="2000" dirty="0" err="1"/>
              <a:t>falsch</a:t>
            </a:r>
            <a:r>
              <a:rPr lang="nl-NL" sz="2000" dirty="0"/>
              <a:t>, keine </a:t>
            </a:r>
            <a:r>
              <a:rPr lang="nl-NL" sz="2000" dirty="0" err="1"/>
              <a:t>Schädigungsabsicht</a:t>
            </a:r>
            <a:endParaRPr lang="nl-NL" sz="2000" dirty="0"/>
          </a:p>
          <a:p>
            <a:pPr marL="1257300" lvl="2" indent="-342900">
              <a:buAutoNum type="arabicPeriod"/>
            </a:pPr>
            <a:r>
              <a:rPr lang="nl-NL" sz="2000" b="1" dirty="0"/>
              <a:t>Desinformation: </a:t>
            </a:r>
            <a:r>
              <a:rPr lang="nl-NL" sz="2000" dirty="0" err="1"/>
              <a:t>falsch</a:t>
            </a:r>
            <a:r>
              <a:rPr lang="nl-NL" sz="2000" dirty="0"/>
              <a:t>, mit der </a:t>
            </a:r>
            <a:r>
              <a:rPr lang="nl-NL" sz="2000" dirty="0" err="1"/>
              <a:t>Absicht zu schaden</a:t>
            </a:r>
            <a:endParaRPr lang="nl-NL" sz="2000" dirty="0"/>
          </a:p>
          <a:p>
            <a:pPr marL="1257300" lvl="2" indent="-342900">
              <a:spcBef>
                <a:spcPts val="600"/>
              </a:spcBef>
              <a:spcAft>
                <a:spcPts val="600"/>
              </a:spcAft>
              <a:buAutoNum type="arabicPeriod"/>
            </a:pPr>
            <a:r>
              <a:rPr lang="nl-NL" sz="2000" b="1" dirty="0"/>
              <a:t>Falsche Information: </a:t>
            </a:r>
            <a:r>
              <a:rPr lang="nl-NL" sz="2000" dirty="0" err="1"/>
              <a:t>wahr</a:t>
            </a:r>
            <a:r>
              <a:rPr lang="nl-NL" sz="2000" dirty="0"/>
              <a:t>, mit der </a:t>
            </a:r>
            <a:r>
              <a:rPr lang="nl-NL" sz="2000" dirty="0" err="1"/>
              <a:t>Absicht zu schaden</a:t>
            </a:r>
            <a:endParaRPr lang="nl-NL" sz="2000" dirty="0"/>
          </a:p>
          <a:p>
            <a:pPr marL="800100" lvl="1" indent="-342900" algn="just">
              <a:buAutoNum type="arabicPeriod"/>
            </a:pPr>
            <a:endParaRPr lang="nl-NL" dirty="0"/>
          </a:p>
          <a:p>
            <a:pPr marL="800100" lvl="1" indent="-342900" algn="just">
              <a:buAutoNum type="arabicPeriod"/>
            </a:pPr>
            <a:endParaRPr lang="nl-NL" dirty="0"/>
          </a:p>
        </p:txBody>
      </p:sp>
      <p:sp>
        <p:nvSpPr>
          <p:cNvPr id="10" name="Tekstvak 9">
            <a:extLst>
              <a:ext uri="{FF2B5EF4-FFF2-40B4-BE49-F238E27FC236}">
                <a16:creationId xmlns:a16="http://schemas.microsoft.com/office/drawing/2014/main" id="{E503F618-4C58-D605-01F2-65622570A838}"/>
              </a:ext>
            </a:extLst>
          </p:cNvPr>
          <p:cNvSpPr txBox="1"/>
          <p:nvPr/>
        </p:nvSpPr>
        <p:spPr>
          <a:xfrm>
            <a:off x="6184288" y="2539570"/>
            <a:ext cx="189909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Fehlinformationen</a:t>
            </a:r>
            <a:endParaRPr lang="nl-NL" sz="2000" dirty="0"/>
          </a:p>
          <a:p>
            <a:pPr algn="ctr"/>
            <a:r>
              <a:rPr lang="nl-NL" sz="1400" dirty="0">
                <a:solidFill>
                  <a:schemeClr val="bg1"/>
                </a:solidFill>
                <a:cs typeface="Calibri"/>
              </a:rPr>
              <a:t>Unwahre Informationen, die ohne das Wissen, dass sie falsch sind, verbreitet werden, z. B. aufgrund eines Irrtums oder einer Fehlinterpretation.</a:t>
            </a:r>
          </a:p>
        </p:txBody>
      </p:sp>
      <p:sp>
        <p:nvSpPr>
          <p:cNvPr id="12" name="Tekstvak 11">
            <a:extLst>
              <a:ext uri="{FF2B5EF4-FFF2-40B4-BE49-F238E27FC236}">
                <a16:creationId xmlns:a16="http://schemas.microsoft.com/office/drawing/2014/main" id="{35DE4D07-7CFD-87FE-05A9-E9D22279C577}"/>
              </a:ext>
            </a:extLst>
          </p:cNvPr>
          <p:cNvSpPr txBox="1"/>
          <p:nvPr/>
        </p:nvSpPr>
        <p:spPr>
          <a:xfrm>
            <a:off x="8155366" y="1803118"/>
            <a:ext cx="172054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Desinformation</a:t>
            </a:r>
            <a:endParaRPr lang="nl-NL" sz="2000" dirty="0"/>
          </a:p>
          <a:p>
            <a:pPr algn="ctr"/>
            <a:r>
              <a:rPr lang="nl-NL" sz="1400" dirty="0">
                <a:solidFill>
                  <a:schemeClr val="bg1"/>
                </a:solidFill>
                <a:cs typeface="Calibri"/>
              </a:rPr>
              <a:t>Unwahre Informationen, die in böswilliger Absicht verbreitet werden, um den Empfänger der Informationen in die Irre zu führen. </a:t>
            </a:r>
          </a:p>
          <a:p>
            <a:pPr algn="ctr"/>
            <a:r>
              <a:rPr lang="nl-NL" sz="1400" dirty="0">
                <a:solidFill>
                  <a:schemeClr val="bg1"/>
                </a:solidFill>
                <a:cs typeface="Calibri"/>
              </a:rPr>
              <a:t>Sie werden oft verwendet, um bestimmte moralische oder politische Ansichten zu fördern.</a:t>
            </a:r>
          </a:p>
        </p:txBody>
      </p:sp>
      <p:sp>
        <p:nvSpPr>
          <p:cNvPr id="13" name="Tekstvak 12">
            <a:extLst>
              <a:ext uri="{FF2B5EF4-FFF2-40B4-BE49-F238E27FC236}">
                <a16:creationId xmlns:a16="http://schemas.microsoft.com/office/drawing/2014/main" id="{A5EF350B-7F4E-3E19-8F54-B1103F01319D}"/>
              </a:ext>
            </a:extLst>
          </p:cNvPr>
          <p:cNvSpPr txBox="1"/>
          <p:nvPr/>
        </p:nvSpPr>
        <p:spPr>
          <a:xfrm>
            <a:off x="9834149" y="2200929"/>
            <a:ext cx="1997649"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Fehlinformationen</a:t>
            </a:r>
            <a:endParaRPr lang="nl-NL" sz="2000" dirty="0">
              <a:solidFill>
                <a:schemeClr val="bg1"/>
              </a:solidFill>
            </a:endParaRPr>
          </a:p>
          <a:p>
            <a:pPr algn="ctr"/>
            <a:r>
              <a:rPr lang="nl-NL" sz="1400" dirty="0" err="1">
                <a:solidFill>
                  <a:schemeClr val="bg1"/>
                </a:solidFill>
                <a:cs typeface="Calibri"/>
              </a:rPr>
              <a:t>Basiert </a:t>
            </a:r>
            <a:r>
              <a:rPr lang="nl-NL" sz="1400" dirty="0">
                <a:solidFill>
                  <a:schemeClr val="bg1"/>
                </a:solidFill>
                <a:cs typeface="Calibri"/>
              </a:rPr>
              <a:t>auf </a:t>
            </a:r>
            <a:r>
              <a:rPr lang="nl-NL" sz="1400" dirty="0" err="1">
                <a:solidFill>
                  <a:schemeClr val="bg1"/>
                </a:solidFill>
                <a:cs typeface="Calibri"/>
              </a:rPr>
              <a:t>sachlichen </a:t>
            </a:r>
            <a:r>
              <a:rPr lang="nl-NL" sz="1400" dirty="0">
                <a:solidFill>
                  <a:schemeClr val="bg1"/>
                </a:solidFill>
                <a:cs typeface="Calibri"/>
              </a:rPr>
              <a:t>Informationen, wird aber </a:t>
            </a:r>
            <a:r>
              <a:rPr lang="nl-NL" sz="1400" dirty="0" err="1">
                <a:solidFill>
                  <a:schemeClr val="bg1"/>
                </a:solidFill>
                <a:cs typeface="Calibri"/>
              </a:rPr>
              <a:t>in der Absicht verbreitet, Schaden anzurichten</a:t>
            </a:r>
            <a:r>
              <a:rPr lang="nl-NL" sz="1400" dirty="0">
                <a:solidFill>
                  <a:schemeClr val="bg1"/>
                </a:solidFill>
                <a:cs typeface="Calibri"/>
              </a:rPr>
              <a:t>. Oft handelt es sich um Informationen, die aus dem Zusammenhang gerissen oder übertrieben werden, um ein </a:t>
            </a:r>
            <a:r>
              <a:rPr lang="nl-NL" sz="1400" dirty="0" smtClean="0">
                <a:solidFill>
                  <a:schemeClr val="bg1"/>
                </a:solidFill>
                <a:cs typeface="Calibri"/>
              </a:rPr>
              <a:t>Ziel </a:t>
            </a:r>
            <a:r>
              <a:rPr lang="nl-NL" sz="1400" dirty="0">
                <a:solidFill>
                  <a:schemeClr val="bg1"/>
                </a:solidFill>
                <a:cs typeface="Calibri"/>
              </a:rPr>
              <a:t>zu erreichen, </a:t>
            </a:r>
            <a:endParaRPr lang="nl-NL" sz="1400" dirty="0" smtClean="0">
              <a:solidFill>
                <a:schemeClr val="bg1"/>
              </a:solidFill>
              <a:cs typeface="Calibri"/>
            </a:endParaRPr>
          </a:p>
          <a:p>
            <a:pPr algn="ctr"/>
            <a:r>
              <a:rPr lang="nl-NL" sz="1400" dirty="0" smtClean="0">
                <a:solidFill>
                  <a:schemeClr val="bg1"/>
                </a:solidFill>
                <a:cs typeface="Calibri"/>
              </a:rPr>
              <a:t>z</a:t>
            </a:r>
            <a:r>
              <a:rPr lang="nl-NL" sz="1400" dirty="0">
                <a:solidFill>
                  <a:schemeClr val="bg1"/>
                </a:solidFill>
                <a:cs typeface="Calibri"/>
              </a:rPr>
              <a:t>. B. Hassreden.</a:t>
            </a:r>
          </a:p>
        </p:txBody>
      </p:sp>
    </p:spTree>
    <p:extLst>
      <p:ext uri="{BB962C8B-B14F-4D97-AF65-F5344CB8AC3E}">
        <p14:creationId xmlns:p14="http://schemas.microsoft.com/office/powerpoint/2010/main" val="422322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cirkel, illustratie&#10;&#10;Automatisch gegenereerde beschrijving">
            <a:extLst>
              <a:ext uri="{FF2B5EF4-FFF2-40B4-BE49-F238E27FC236}">
                <a16:creationId xmlns:a16="http://schemas.microsoft.com/office/drawing/2014/main" id="{BA93D763-5B29-4B1D-45E2-567F10E60DD6}"/>
              </a:ext>
            </a:extLst>
          </p:cNvPr>
          <p:cNvPicPr>
            <a:picLocks noChangeAspect="1"/>
          </p:cNvPicPr>
          <p:nvPr/>
        </p:nvPicPr>
        <p:blipFill>
          <a:blip r:embed="rId3"/>
          <a:stretch>
            <a:fillRect/>
          </a:stretch>
        </p:blipFill>
        <p:spPr>
          <a:xfrm>
            <a:off x="6044484" y="1041208"/>
            <a:ext cx="6145368" cy="5548318"/>
          </a:xfrm>
          <a:prstGeom prst="rect">
            <a:avLst/>
          </a:prstGeom>
        </p:spPr>
      </p:pic>
      <p:sp>
        <p:nvSpPr>
          <p:cNvPr id="2" name="Titel 1">
            <a:extLst>
              <a:ext uri="{FF2B5EF4-FFF2-40B4-BE49-F238E27FC236}">
                <a16:creationId xmlns:a16="http://schemas.microsoft.com/office/drawing/2014/main" id="{673000D4-1451-DDDC-334E-603541B75898}"/>
              </a:ext>
            </a:extLst>
          </p:cNvPr>
          <p:cNvSpPr>
            <a:spLocks noGrp="1"/>
          </p:cNvSpPr>
          <p:nvPr>
            <p:ph type="title"/>
          </p:nvPr>
        </p:nvSpPr>
        <p:spPr>
          <a:xfrm>
            <a:off x="472265" y="738660"/>
            <a:ext cx="11059692" cy="605096"/>
          </a:xfrm>
        </p:spPr>
        <p:txBody>
          <a:bodyPr/>
          <a:lstStyle/>
          <a:p>
            <a:r>
              <a:rPr lang="nl-NL" dirty="0"/>
              <a:t>Beispiele für eine Informationsstörung</a:t>
            </a:r>
          </a:p>
        </p:txBody>
      </p:sp>
      <p:sp>
        <p:nvSpPr>
          <p:cNvPr id="12" name="Tekstvak 11">
            <a:extLst>
              <a:ext uri="{FF2B5EF4-FFF2-40B4-BE49-F238E27FC236}">
                <a16:creationId xmlns:a16="http://schemas.microsoft.com/office/drawing/2014/main" id="{55098885-1F76-15DE-F5F1-5448AE5B9C36}"/>
              </a:ext>
            </a:extLst>
          </p:cNvPr>
          <p:cNvSpPr txBox="1"/>
          <p:nvPr/>
        </p:nvSpPr>
        <p:spPr>
          <a:xfrm>
            <a:off x="5987846" y="6446305"/>
            <a:ext cx="6204154" cy="409984"/>
          </a:xfrm>
          <a:prstGeom prst="rect">
            <a:avLst/>
          </a:prstGeom>
          <a:noFill/>
        </p:spPr>
        <p:txBody>
          <a:bodyPr wrap="square" lIns="91440" tIns="45720" rIns="91440" bIns="45720" anchor="t">
            <a:spAutoFit/>
          </a:bodyPr>
          <a:lstStyle/>
          <a:p>
            <a:pPr marL="457200" indent="-457200" algn="r">
              <a:lnSpc>
                <a:spcPct val="200000"/>
              </a:lnSpc>
            </a:pPr>
            <a:r>
              <a:rPr lang="nl-NL" sz="1200" dirty="0">
                <a:latin typeface="Calibri"/>
                <a:cs typeface="Times New Roman"/>
                <a:hlinkClick r:id="rId4"/>
              </a:rPr>
              <a:t>Bildquelle (verändert)</a:t>
            </a:r>
            <a:endParaRPr lang="nl-NL" sz="1200">
              <a:effectLst/>
              <a:latin typeface="Calibri"/>
            </a:endParaRPr>
          </a:p>
        </p:txBody>
      </p:sp>
      <p:sp>
        <p:nvSpPr>
          <p:cNvPr id="14" name="Tekstvak 13">
            <a:extLst>
              <a:ext uri="{FF2B5EF4-FFF2-40B4-BE49-F238E27FC236}">
                <a16:creationId xmlns:a16="http://schemas.microsoft.com/office/drawing/2014/main" id="{D22507A8-1D10-9AA1-954E-8CB757983358}"/>
              </a:ext>
            </a:extLst>
          </p:cNvPr>
          <p:cNvSpPr txBox="1"/>
          <p:nvPr/>
        </p:nvSpPr>
        <p:spPr>
          <a:xfrm>
            <a:off x="308008" y="1225689"/>
            <a:ext cx="6010686" cy="5355312"/>
          </a:xfrm>
          <a:prstGeom prst="rect">
            <a:avLst/>
          </a:prstGeom>
        </p:spPr>
        <p:txBody>
          <a:bodyPr wrap="square" rtlCol="0">
            <a:spAutoFit/>
          </a:bodyPr>
          <a:lstStyle/>
          <a:p>
            <a:r>
              <a:rPr lang="nl-NL" dirty="0"/>
              <a:t>Alle </a:t>
            </a:r>
            <a:r>
              <a:rPr lang="nl-NL" dirty="0" smtClean="0"/>
              <a:t>drei </a:t>
            </a:r>
            <a:r>
              <a:rPr lang="nl-NL" dirty="0"/>
              <a:t>Formen der Informationsstörung sind in der Gesellschaft weit verbreitet. </a:t>
            </a:r>
          </a:p>
          <a:p>
            <a:pPr marL="285750" indent="-285750">
              <a:buClr>
                <a:srgbClr val="95C11F"/>
              </a:buClr>
              <a:buFont typeface="Wingdings" panose="05000000000000000000" pitchFamily="2" charset="2"/>
              <a:buChar char="§"/>
            </a:pPr>
            <a:r>
              <a:rPr lang="nl-NL" b="1" dirty="0"/>
              <a:t>Fehlinformationen </a:t>
            </a:r>
            <a:r>
              <a:rPr lang="nl-NL" dirty="0" err="1"/>
              <a:t>beruhen meist </a:t>
            </a:r>
            <a:r>
              <a:rPr lang="nl-NL" dirty="0"/>
              <a:t>auf </a:t>
            </a:r>
            <a:r>
              <a:rPr lang="nl-NL" dirty="0" err="1"/>
              <a:t>Unwissenheit und </a:t>
            </a:r>
            <a:r>
              <a:rPr lang="nl-NL" dirty="0"/>
              <a:t>persönlichen </a:t>
            </a:r>
            <a:r>
              <a:rPr lang="nl-NL" dirty="0" err="1"/>
              <a:t>Vorurteilen</a:t>
            </a:r>
            <a:r>
              <a:rPr lang="nl-NL" dirty="0"/>
              <a:t>. Diese können zu </a:t>
            </a:r>
            <a:r>
              <a:rPr lang="nl-NL" dirty="0" smtClean="0"/>
              <a:t>Fehl-interpretationen </a:t>
            </a:r>
            <a:r>
              <a:rPr lang="nl-NL" dirty="0"/>
              <a:t>führen, die, wenn sie </a:t>
            </a:r>
            <a:r>
              <a:rPr lang="nl-NL" dirty="0" smtClean="0"/>
              <a:t>weitergegeben </a:t>
            </a:r>
            <a:r>
              <a:rPr lang="nl-NL" dirty="0"/>
              <a:t>werden, zu Fehlinformationen führen.</a:t>
            </a:r>
          </a:p>
          <a:p>
            <a:pPr marL="285750" indent="-285750">
              <a:buClr>
                <a:srgbClr val="95C11F"/>
              </a:buClr>
              <a:buFont typeface="Wingdings" panose="05000000000000000000" pitchFamily="2" charset="2"/>
              <a:buChar char="§"/>
            </a:pPr>
            <a:r>
              <a:rPr lang="nl-NL" b="1" dirty="0"/>
              <a:t>Desinformation </a:t>
            </a:r>
            <a:r>
              <a:rPr lang="nl-NL" dirty="0" err="1"/>
              <a:t>kann </a:t>
            </a:r>
            <a:r>
              <a:rPr lang="nl-NL" dirty="0"/>
              <a:t>ein </a:t>
            </a:r>
            <a:r>
              <a:rPr lang="nl-NL" dirty="0" err="1"/>
              <a:t>sehr </a:t>
            </a:r>
            <a:r>
              <a:rPr lang="nl-NL" dirty="0"/>
              <a:t>großes Problem sein, </a:t>
            </a:r>
            <a:r>
              <a:rPr lang="nl-NL" dirty="0" err="1"/>
              <a:t>z. B. </a:t>
            </a:r>
            <a:r>
              <a:rPr lang="nl-NL" dirty="0"/>
              <a:t>die Verbreitung von "Fake News" durch ein </a:t>
            </a:r>
            <a:r>
              <a:rPr lang="nl-NL" dirty="0" smtClean="0"/>
              <a:t>Medienunternehmen</a:t>
            </a:r>
            <a:r>
              <a:rPr lang="nl-NL" dirty="0"/>
              <a:t>. Desinformation </a:t>
            </a:r>
            <a:r>
              <a:rPr lang="nl-NL" dirty="0" err="1"/>
              <a:t>kann aber auch </a:t>
            </a:r>
            <a:r>
              <a:rPr lang="nl-NL" dirty="0"/>
              <a:t>in kleineren </a:t>
            </a:r>
            <a:r>
              <a:rPr lang="nl-NL" dirty="0" err="1"/>
              <a:t>Fällen </a:t>
            </a:r>
            <a:r>
              <a:rPr lang="nl-NL" dirty="0"/>
              <a:t>vorkommen, </a:t>
            </a:r>
            <a:r>
              <a:rPr lang="nl-NL" dirty="0" err="1"/>
              <a:t>z. B. bei </a:t>
            </a:r>
            <a:r>
              <a:rPr lang="nl-NL" dirty="0"/>
              <a:t>Unternehmen</a:t>
            </a:r>
            <a:r>
              <a:rPr lang="nl-NL" dirty="0" err="1"/>
              <a:t>, die </a:t>
            </a:r>
            <a:r>
              <a:rPr lang="nl-NL" dirty="0"/>
              <a:t>gefälschte Bewertungen für </a:t>
            </a:r>
            <a:r>
              <a:rPr lang="nl-NL" dirty="0" err="1"/>
              <a:t>ihre eigenen Produkte/Dienstleistungen hinterlassen</a:t>
            </a:r>
            <a:r>
              <a:rPr lang="nl-NL" dirty="0"/>
              <a:t>, oder bei </a:t>
            </a:r>
            <a:r>
              <a:rPr lang="nl-NL" dirty="0" err="1"/>
              <a:t>Artikeln, die </a:t>
            </a:r>
            <a:r>
              <a:rPr lang="nl-NL" dirty="0"/>
              <a:t>extravagante, schockierende </a:t>
            </a:r>
            <a:r>
              <a:rPr lang="nl-NL" dirty="0" err="1"/>
              <a:t>Titel verwenden</a:t>
            </a:r>
            <a:r>
              <a:rPr lang="nl-NL" dirty="0"/>
              <a:t>, </a:t>
            </a:r>
            <a:r>
              <a:rPr lang="nl-NL" dirty="0" err="1"/>
              <a:t>um die Leute zum </a:t>
            </a:r>
            <a:r>
              <a:rPr lang="nl-NL" dirty="0"/>
              <a:t>Anklicken </a:t>
            </a:r>
            <a:r>
              <a:rPr lang="nl-NL" dirty="0" err="1"/>
              <a:t>zu verleiten</a:t>
            </a:r>
            <a:r>
              <a:rPr lang="nl-NL" dirty="0"/>
              <a:t>.</a:t>
            </a:r>
          </a:p>
          <a:p>
            <a:pPr marL="285750" indent="-285750">
              <a:buClr>
                <a:srgbClr val="95C11F"/>
              </a:buClr>
              <a:buFont typeface="Wingdings" panose="05000000000000000000" pitchFamily="2" charset="2"/>
              <a:buChar char="§"/>
            </a:pPr>
            <a:r>
              <a:rPr lang="nl-NL" b="1" dirty="0"/>
              <a:t>Unter böswilliger Information </a:t>
            </a:r>
            <a:r>
              <a:rPr lang="nl-NL" dirty="0"/>
              <a:t>versteht man zum Beispiel das Sammeln von persönlichen </a:t>
            </a:r>
            <a:r>
              <a:rPr lang="nl-NL" dirty="0" smtClean="0"/>
              <a:t>Informa-tionen </a:t>
            </a:r>
            <a:r>
              <a:rPr lang="nl-NL" dirty="0"/>
              <a:t>durch Phishing, aber auch die Verwendung dieser persönlichen Informationen für z.B. </a:t>
            </a:r>
            <a:r>
              <a:rPr lang="nl-NL" dirty="0" err="1"/>
              <a:t>Doxxing</a:t>
            </a:r>
            <a:r>
              <a:rPr lang="nl-NL" dirty="0"/>
              <a:t>, </a:t>
            </a:r>
            <a:r>
              <a:rPr lang="nl-NL" dirty="0" err="1"/>
              <a:t>Identitätsdiebstahl </a:t>
            </a:r>
            <a:r>
              <a:rPr lang="nl-NL" dirty="0"/>
              <a:t>oder </a:t>
            </a:r>
            <a:r>
              <a:rPr lang="nl-NL" dirty="0" err="1"/>
              <a:t>die Verunglimpfung des Rufs einer Person</a:t>
            </a:r>
            <a:r>
              <a:rPr lang="nl-NL" dirty="0"/>
              <a:t>.</a:t>
            </a:r>
          </a:p>
        </p:txBody>
      </p:sp>
      <p:sp>
        <p:nvSpPr>
          <p:cNvPr id="4" name="Tekstvak 3">
            <a:extLst>
              <a:ext uri="{FF2B5EF4-FFF2-40B4-BE49-F238E27FC236}">
                <a16:creationId xmlns:a16="http://schemas.microsoft.com/office/drawing/2014/main" id="{7E37BB88-26EA-C551-BC33-8796D6B10F2B}"/>
              </a:ext>
            </a:extLst>
          </p:cNvPr>
          <p:cNvSpPr txBox="1"/>
          <p:nvPr/>
        </p:nvSpPr>
        <p:spPr>
          <a:xfrm>
            <a:off x="8108323" y="2452351"/>
            <a:ext cx="2025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cs typeface="Calibri"/>
              </a:rPr>
              <a:t>Fehlinformationen</a:t>
            </a:r>
            <a:endParaRPr lang="nl-NL" b="1" dirty="0" err="1">
              <a:cs typeface="Calibri" panose="020F0502020204030204"/>
            </a:endParaRPr>
          </a:p>
        </p:txBody>
      </p:sp>
      <p:sp>
        <p:nvSpPr>
          <p:cNvPr id="5" name="Tekstvak 4">
            <a:extLst>
              <a:ext uri="{FF2B5EF4-FFF2-40B4-BE49-F238E27FC236}">
                <a16:creationId xmlns:a16="http://schemas.microsoft.com/office/drawing/2014/main" id="{B78F93A4-829A-1CA3-8AAE-DD5C31C8CDDF}"/>
              </a:ext>
            </a:extLst>
          </p:cNvPr>
          <p:cNvSpPr txBox="1"/>
          <p:nvPr/>
        </p:nvSpPr>
        <p:spPr>
          <a:xfrm>
            <a:off x="8856909" y="2827985"/>
            <a:ext cx="10249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Vorurteil</a:t>
            </a:r>
            <a:endParaRPr lang="nl-NL" sz="1400" dirty="0" err="1"/>
          </a:p>
        </p:txBody>
      </p:sp>
      <p:sp>
        <p:nvSpPr>
          <p:cNvPr id="6" name="Tekstvak 5">
            <a:extLst>
              <a:ext uri="{FF2B5EF4-FFF2-40B4-BE49-F238E27FC236}">
                <a16:creationId xmlns:a16="http://schemas.microsoft.com/office/drawing/2014/main" id="{7DD5CF6C-68EF-9465-DD3B-AFD94BB31746}"/>
              </a:ext>
            </a:extLst>
          </p:cNvPr>
          <p:cNvSpPr txBox="1"/>
          <p:nvPr/>
        </p:nvSpPr>
        <p:spPr>
          <a:xfrm>
            <a:off x="10472133" y="4974464"/>
            <a:ext cx="15427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err="1">
                <a:cs typeface="Calibri"/>
              </a:rPr>
              <a:t>Phishing</a:t>
            </a:r>
            <a:endParaRPr lang="nl-NL" sz="1400" err="1"/>
          </a:p>
        </p:txBody>
      </p:sp>
      <p:sp>
        <p:nvSpPr>
          <p:cNvPr id="8" name="Tekstvak 7">
            <a:extLst>
              <a:ext uri="{FF2B5EF4-FFF2-40B4-BE49-F238E27FC236}">
                <a16:creationId xmlns:a16="http://schemas.microsoft.com/office/drawing/2014/main" id="{6014347E-47C9-9048-A98A-8DAF194C259A}"/>
              </a:ext>
            </a:extLst>
          </p:cNvPr>
          <p:cNvSpPr txBox="1"/>
          <p:nvPr/>
        </p:nvSpPr>
        <p:spPr>
          <a:xfrm>
            <a:off x="9836240" y="5714999"/>
            <a:ext cx="16957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400" err="1">
                <a:cs typeface="Calibri"/>
              </a:rPr>
              <a:t>Missbrauch </a:t>
            </a:r>
            <a:r>
              <a:rPr lang="nl-NL" sz="1400" dirty="0">
                <a:cs typeface="Calibri"/>
              </a:rPr>
              <a:t>von </a:t>
            </a:r>
            <a:r>
              <a:rPr lang="nl-NL" sz="1400" err="1">
                <a:cs typeface="Calibri"/>
              </a:rPr>
              <a:t>vertraulichen </a:t>
            </a:r>
            <a:r>
              <a:rPr lang="nl-NL" sz="1400" dirty="0">
                <a:cs typeface="Calibri"/>
              </a:rPr>
              <a:t>Informationen</a:t>
            </a:r>
            <a:endParaRPr lang="nl-NL" sz="1400" dirty="0" err="1">
              <a:cs typeface="Calibri" panose="020F0502020204030204"/>
            </a:endParaRPr>
          </a:p>
        </p:txBody>
      </p:sp>
      <p:sp>
        <p:nvSpPr>
          <p:cNvPr id="9" name="Tekstvak 8">
            <a:extLst>
              <a:ext uri="{FF2B5EF4-FFF2-40B4-BE49-F238E27FC236}">
                <a16:creationId xmlns:a16="http://schemas.microsoft.com/office/drawing/2014/main" id="{7338F1BC-51F1-67D1-3BA4-ADDE0AFA5C1D}"/>
              </a:ext>
            </a:extLst>
          </p:cNvPr>
          <p:cNvSpPr txBox="1"/>
          <p:nvPr/>
        </p:nvSpPr>
        <p:spPr>
          <a:xfrm>
            <a:off x="9444507" y="5285703"/>
            <a:ext cx="13817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400" err="1">
                <a:cs typeface="Calibri"/>
              </a:rPr>
              <a:t>Missbrauch </a:t>
            </a:r>
            <a:r>
              <a:rPr lang="nl-NL" sz="1400" dirty="0">
                <a:cs typeface="Calibri"/>
              </a:rPr>
              <a:t>von persönlichen Daten</a:t>
            </a:r>
            <a:endParaRPr lang="nl-NL" sz="1400" dirty="0" err="1">
              <a:cs typeface="Calibri" panose="020F0502020204030204"/>
            </a:endParaRPr>
          </a:p>
        </p:txBody>
      </p:sp>
      <p:sp>
        <p:nvSpPr>
          <p:cNvPr id="10" name="Tekstvak 9">
            <a:extLst>
              <a:ext uri="{FF2B5EF4-FFF2-40B4-BE49-F238E27FC236}">
                <a16:creationId xmlns:a16="http://schemas.microsoft.com/office/drawing/2014/main" id="{FE7BBD94-6972-5567-232A-4B482D201C7D}"/>
              </a:ext>
            </a:extLst>
          </p:cNvPr>
          <p:cNvSpPr txBox="1"/>
          <p:nvPr/>
        </p:nvSpPr>
        <p:spPr>
          <a:xfrm>
            <a:off x="6428704" y="4236612"/>
            <a:ext cx="8720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Satire</a:t>
            </a:r>
            <a:endParaRPr lang="nl-NL" sz="1400">
              <a:cs typeface="Calibri"/>
            </a:endParaRPr>
          </a:p>
        </p:txBody>
      </p:sp>
      <p:sp>
        <p:nvSpPr>
          <p:cNvPr id="11" name="Tekstvak 10">
            <a:extLst>
              <a:ext uri="{FF2B5EF4-FFF2-40B4-BE49-F238E27FC236}">
                <a16:creationId xmlns:a16="http://schemas.microsoft.com/office/drawing/2014/main" id="{873BD1F4-3D6D-F11B-B33F-22FF784839EF}"/>
              </a:ext>
            </a:extLst>
          </p:cNvPr>
          <p:cNvSpPr txBox="1"/>
          <p:nvPr/>
        </p:nvSpPr>
        <p:spPr>
          <a:xfrm>
            <a:off x="6227471" y="5175696"/>
            <a:ext cx="11805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Fake </a:t>
            </a:r>
            <a:r>
              <a:rPr lang="nl-NL" sz="1400" err="1">
                <a:cs typeface="Calibri"/>
              </a:rPr>
              <a:t>News</a:t>
            </a:r>
            <a:endParaRPr lang="nl-NL" sz="1400">
              <a:cs typeface="Calibri"/>
            </a:endParaRPr>
          </a:p>
        </p:txBody>
      </p:sp>
      <p:sp>
        <p:nvSpPr>
          <p:cNvPr id="13" name="Tekstvak 12">
            <a:extLst>
              <a:ext uri="{FF2B5EF4-FFF2-40B4-BE49-F238E27FC236}">
                <a16:creationId xmlns:a16="http://schemas.microsoft.com/office/drawing/2014/main" id="{562006D8-2C8F-CDCA-EA77-2F3CC03024B9}"/>
              </a:ext>
            </a:extLst>
          </p:cNvPr>
          <p:cNvSpPr txBox="1"/>
          <p:nvPr/>
        </p:nvSpPr>
        <p:spPr>
          <a:xfrm>
            <a:off x="6823119" y="5873302"/>
            <a:ext cx="13817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Clickbait</a:t>
            </a:r>
            <a:endParaRPr lang="nl-NL" sz="1400">
              <a:cs typeface="Calibri"/>
            </a:endParaRPr>
          </a:p>
        </p:txBody>
      </p:sp>
      <p:sp>
        <p:nvSpPr>
          <p:cNvPr id="15" name="Tekstvak 14">
            <a:extLst>
              <a:ext uri="{FF2B5EF4-FFF2-40B4-BE49-F238E27FC236}">
                <a16:creationId xmlns:a16="http://schemas.microsoft.com/office/drawing/2014/main" id="{419A9C42-7E7D-25E2-4A27-CA7C7C56C48F}"/>
              </a:ext>
            </a:extLst>
          </p:cNvPr>
          <p:cNvSpPr txBox="1"/>
          <p:nvPr/>
        </p:nvSpPr>
        <p:spPr>
          <a:xfrm>
            <a:off x="7633415" y="5658655"/>
            <a:ext cx="12610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Gefälschte Bewertungen</a:t>
            </a:r>
            <a:endParaRPr lang="nl-NL" sz="1400">
              <a:cs typeface="Calibri"/>
            </a:endParaRPr>
          </a:p>
        </p:txBody>
      </p:sp>
      <p:sp>
        <p:nvSpPr>
          <p:cNvPr id="16" name="Tekstvak 15">
            <a:extLst>
              <a:ext uri="{FF2B5EF4-FFF2-40B4-BE49-F238E27FC236}">
                <a16:creationId xmlns:a16="http://schemas.microsoft.com/office/drawing/2014/main" id="{374F4211-3515-E417-FB0E-E373254113DE}"/>
              </a:ext>
            </a:extLst>
          </p:cNvPr>
          <p:cNvSpPr txBox="1"/>
          <p:nvPr/>
        </p:nvSpPr>
        <p:spPr>
          <a:xfrm>
            <a:off x="7362421" y="4174902"/>
            <a:ext cx="6976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Hoax</a:t>
            </a:r>
            <a:endParaRPr lang="nl-NL" sz="1400">
              <a:cs typeface="Calibri"/>
            </a:endParaRPr>
          </a:p>
        </p:txBody>
      </p:sp>
      <p:sp>
        <p:nvSpPr>
          <p:cNvPr id="17" name="Tekstvak 16">
            <a:extLst>
              <a:ext uri="{FF2B5EF4-FFF2-40B4-BE49-F238E27FC236}">
                <a16:creationId xmlns:a16="http://schemas.microsoft.com/office/drawing/2014/main" id="{8B6C2E36-33D5-5FCA-34B7-0D3B2817B720}"/>
              </a:ext>
            </a:extLst>
          </p:cNvPr>
          <p:cNvSpPr txBox="1"/>
          <p:nvPr/>
        </p:nvSpPr>
        <p:spPr>
          <a:xfrm>
            <a:off x="7362423" y="5245456"/>
            <a:ext cx="21384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Hochstapler-Websites</a:t>
            </a:r>
          </a:p>
        </p:txBody>
      </p:sp>
      <p:sp>
        <p:nvSpPr>
          <p:cNvPr id="18" name="Tekstvak 17">
            <a:extLst>
              <a:ext uri="{FF2B5EF4-FFF2-40B4-BE49-F238E27FC236}">
                <a16:creationId xmlns:a16="http://schemas.microsoft.com/office/drawing/2014/main" id="{3E3986BA-A533-4A51-5E3D-6B80778DF3DD}"/>
              </a:ext>
            </a:extLst>
          </p:cNvPr>
          <p:cNvSpPr txBox="1"/>
          <p:nvPr/>
        </p:nvSpPr>
        <p:spPr>
          <a:xfrm>
            <a:off x="8856907" y="4955684"/>
            <a:ext cx="9095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Filter Blase-</a:t>
            </a:r>
          </a:p>
          <a:p>
            <a:r>
              <a:rPr lang="nl-NL" sz="1400" dirty="0">
                <a:cs typeface="Calibri"/>
              </a:rPr>
              <a:t>bles</a:t>
            </a:r>
          </a:p>
        </p:txBody>
      </p:sp>
      <p:sp>
        <p:nvSpPr>
          <p:cNvPr id="19" name="Tekstvak 18">
            <a:extLst>
              <a:ext uri="{FF2B5EF4-FFF2-40B4-BE49-F238E27FC236}">
                <a16:creationId xmlns:a16="http://schemas.microsoft.com/office/drawing/2014/main" id="{92CA5D93-17BD-3792-2C05-33ADA12839A5}"/>
              </a:ext>
            </a:extLst>
          </p:cNvPr>
          <p:cNvSpPr txBox="1"/>
          <p:nvPr/>
        </p:nvSpPr>
        <p:spPr>
          <a:xfrm>
            <a:off x="8470543" y="4030013"/>
            <a:ext cx="11644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Zurückgezogene </a:t>
            </a:r>
            <a:r>
              <a:rPr lang="nl-NL" sz="1400" dirty="0">
                <a:cs typeface="Calibri"/>
              </a:rPr>
              <a:t>Papiere</a:t>
            </a:r>
            <a:endParaRPr lang="nl-NL" sz="1400" dirty="0" err="1"/>
          </a:p>
        </p:txBody>
      </p:sp>
      <p:sp>
        <p:nvSpPr>
          <p:cNvPr id="20" name="Tekstvak 19">
            <a:extLst>
              <a:ext uri="{FF2B5EF4-FFF2-40B4-BE49-F238E27FC236}">
                <a16:creationId xmlns:a16="http://schemas.microsoft.com/office/drawing/2014/main" id="{078841FD-F19E-8A4D-9C54-3C7BE8B3CFA2}"/>
              </a:ext>
            </a:extLst>
          </p:cNvPr>
          <p:cNvSpPr txBox="1"/>
          <p:nvPr/>
        </p:nvSpPr>
        <p:spPr>
          <a:xfrm>
            <a:off x="7260463" y="3171421"/>
            <a:ext cx="18245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Irreführende Karten</a:t>
            </a:r>
            <a:r>
              <a:rPr lang="nl-NL" sz="1400" dirty="0">
                <a:cs typeface="Calibri"/>
              </a:rPr>
              <a:t>, </a:t>
            </a:r>
            <a:r>
              <a:rPr lang="nl-NL" sz="1400" err="1">
                <a:cs typeface="Calibri"/>
              </a:rPr>
              <a:t>Diagramme </a:t>
            </a:r>
            <a:r>
              <a:rPr lang="nl-NL" sz="1400" dirty="0">
                <a:cs typeface="Calibri"/>
              </a:rPr>
              <a:t>und </a:t>
            </a:r>
            <a:r>
              <a:rPr lang="nl-NL" sz="1400" err="1">
                <a:cs typeface="Calibri"/>
              </a:rPr>
              <a:t>Grafiken</a:t>
            </a:r>
            <a:endParaRPr lang="nl-NL" sz="1400">
              <a:cs typeface="Calibri"/>
            </a:endParaRPr>
          </a:p>
        </p:txBody>
      </p:sp>
      <p:sp>
        <p:nvSpPr>
          <p:cNvPr id="21" name="Tekstvak 20">
            <a:extLst>
              <a:ext uri="{FF2B5EF4-FFF2-40B4-BE49-F238E27FC236}">
                <a16:creationId xmlns:a16="http://schemas.microsoft.com/office/drawing/2014/main" id="{4522BEDE-9683-AF6E-BE40-5AD0714DBD09}"/>
              </a:ext>
            </a:extLst>
          </p:cNvPr>
          <p:cNvSpPr txBox="1"/>
          <p:nvPr/>
        </p:nvSpPr>
        <p:spPr>
          <a:xfrm>
            <a:off x="7365104" y="3614133"/>
            <a:ext cx="16098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Verschwörungstheorien</a:t>
            </a:r>
            <a:endParaRPr lang="nl-NL" sz="1400" err="1"/>
          </a:p>
        </p:txBody>
      </p:sp>
      <p:sp>
        <p:nvSpPr>
          <p:cNvPr id="22" name="Tekstvak 21">
            <a:extLst>
              <a:ext uri="{FF2B5EF4-FFF2-40B4-BE49-F238E27FC236}">
                <a16:creationId xmlns:a16="http://schemas.microsoft.com/office/drawing/2014/main" id="{D21167A6-B393-2364-B891-8AE582228FEF}"/>
              </a:ext>
            </a:extLst>
          </p:cNvPr>
          <p:cNvSpPr txBox="1"/>
          <p:nvPr/>
        </p:nvSpPr>
        <p:spPr>
          <a:xfrm>
            <a:off x="8057344" y="3820732"/>
            <a:ext cx="20123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Propaganda</a:t>
            </a:r>
            <a:endParaRPr lang="nl-NL" sz="1400" dirty="0" err="1"/>
          </a:p>
        </p:txBody>
      </p:sp>
      <p:sp>
        <p:nvSpPr>
          <p:cNvPr id="23" name="Tekstvak 22">
            <a:extLst>
              <a:ext uri="{FF2B5EF4-FFF2-40B4-BE49-F238E27FC236}">
                <a16:creationId xmlns:a16="http://schemas.microsoft.com/office/drawing/2014/main" id="{7DA8C137-8399-37DA-03FA-4E7CFB748372}"/>
              </a:ext>
            </a:extLst>
          </p:cNvPr>
          <p:cNvSpPr txBox="1"/>
          <p:nvPr/>
        </p:nvSpPr>
        <p:spPr>
          <a:xfrm>
            <a:off x="9525000" y="4612246"/>
            <a:ext cx="23262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cs typeface="Calibri"/>
              </a:rPr>
              <a:t>Fehlinformationen</a:t>
            </a:r>
            <a:endParaRPr lang="nl-NL" b="1" dirty="0" err="1">
              <a:cs typeface="Calibri" panose="020F0502020204030204"/>
            </a:endParaRPr>
          </a:p>
        </p:txBody>
      </p:sp>
      <p:sp>
        <p:nvSpPr>
          <p:cNvPr id="24" name="Tekstvak 23">
            <a:extLst>
              <a:ext uri="{FF2B5EF4-FFF2-40B4-BE49-F238E27FC236}">
                <a16:creationId xmlns:a16="http://schemas.microsoft.com/office/drawing/2014/main" id="{AF8B0CC9-B64D-FF87-507A-C0478B6FCFE4}"/>
              </a:ext>
            </a:extLst>
          </p:cNvPr>
          <p:cNvSpPr txBox="1"/>
          <p:nvPr/>
        </p:nvSpPr>
        <p:spPr>
          <a:xfrm>
            <a:off x="6938493" y="4652492"/>
            <a:ext cx="21062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b="1" dirty="0">
                <a:cs typeface="Calibri"/>
              </a:rPr>
              <a:t>Desinformation</a:t>
            </a:r>
            <a:endParaRPr lang="nl-NL" dirty="0" err="1"/>
          </a:p>
        </p:txBody>
      </p:sp>
    </p:spTree>
    <p:extLst>
      <p:ext uri="{BB962C8B-B14F-4D97-AF65-F5344CB8AC3E}">
        <p14:creationId xmlns:p14="http://schemas.microsoft.com/office/powerpoint/2010/main" val="213729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descr="Εικόνα που περιέχει κείμενο, γραφικά, clipart, καρτούν&#10;&#10;Περιγραφή που δημιουργήθηκε αυτόματα">
            <a:extLst>
              <a:ext uri="{FF2B5EF4-FFF2-40B4-BE49-F238E27FC236}">
                <a16:creationId xmlns:a16="http://schemas.microsoft.com/office/drawing/2014/main" id="{5B5354DB-79D5-4754-DF4F-6892EB25C9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59" t="10937" r="8948" b="11648"/>
          <a:stretch/>
        </p:blipFill>
        <p:spPr>
          <a:xfrm>
            <a:off x="4870278" y="904962"/>
            <a:ext cx="5919956" cy="5623783"/>
          </a:xfrm>
          <a:prstGeom prst="rect">
            <a:avLst/>
          </a:prstGeom>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sk-SK" sz="3600" b="1">
              <a:solidFill>
                <a:schemeClr val="tx1"/>
              </a:solidFill>
              <a:effectLst/>
              <a:latin typeface="Calibri Light" panose="020F0302020204030204"/>
              <a:ea typeface="Verdana" panose="020B0604030504040204" pitchFamily="34" charset="0"/>
            </a:endParaRPr>
          </a:p>
        </p:txBody>
      </p:sp>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kstvak 3">
            <a:extLst>
              <a:ext uri="{FF2B5EF4-FFF2-40B4-BE49-F238E27FC236}">
                <a16:creationId xmlns:a16="http://schemas.microsoft.com/office/drawing/2014/main" id="{1CABC49D-C58D-2F3B-AC9B-F42DD1A5CC89}"/>
              </a:ext>
            </a:extLst>
          </p:cNvPr>
          <p:cNvSpPr txBox="1"/>
          <p:nvPr/>
        </p:nvSpPr>
        <p:spPr>
          <a:xfrm>
            <a:off x="189425" y="2091566"/>
            <a:ext cx="5093775" cy="2554545"/>
          </a:xfrm>
          <a:prstGeom prst="rect">
            <a:avLst/>
          </a:prstGeom>
        </p:spPr>
        <p:txBody>
          <a:bodyPr wrap="square" lIns="91440" tIns="45720" rIns="91440" bIns="45720" rtlCol="0" anchor="t">
            <a:spAutoFit/>
          </a:bodyPr>
          <a:lstStyle/>
          <a:p>
            <a:pPr algn="ctr"/>
            <a:r>
              <a:rPr lang="nl-NL" sz="4000" b="1" dirty="0" smtClean="0"/>
              <a:t>Verdacht einer </a:t>
            </a:r>
            <a:r>
              <a:rPr lang="nl-NL" sz="4000" b="1" dirty="0"/>
              <a:t>Informationsstörung:</a:t>
            </a:r>
          </a:p>
          <a:p>
            <a:pPr algn="ctr"/>
            <a:r>
              <a:rPr lang="nl-NL" sz="4000" b="1" dirty="0" smtClean="0"/>
              <a:t>Problematisches </a:t>
            </a:r>
            <a:r>
              <a:rPr lang="nl-NL" sz="4000" b="1" dirty="0"/>
              <a:t>Verhalten</a:t>
            </a:r>
          </a:p>
        </p:txBody>
      </p:sp>
      <p:sp>
        <p:nvSpPr>
          <p:cNvPr id="3" name="TextBox 2">
            <a:extLst>
              <a:ext uri="{FF2B5EF4-FFF2-40B4-BE49-F238E27FC236}">
                <a16:creationId xmlns:a16="http://schemas.microsoft.com/office/drawing/2014/main" id="{69811980-40E3-53D7-24FA-30A9FF1BFA90}"/>
              </a:ext>
            </a:extLst>
          </p:cNvPr>
          <p:cNvSpPr txBox="1"/>
          <p:nvPr/>
        </p:nvSpPr>
        <p:spPr>
          <a:xfrm>
            <a:off x="5895395" y="6488668"/>
            <a:ext cx="6105524" cy="276999"/>
          </a:xfrm>
          <a:prstGeom prst="rect">
            <a:avLst/>
          </a:prstGeom>
          <a:noFill/>
        </p:spPr>
        <p:txBody>
          <a:bodyPr wrap="square">
            <a:spAutoFit/>
          </a:bodyPr>
          <a:lstStyle/>
          <a:p>
            <a:pPr algn="r"/>
            <a:r>
              <a:rPr lang="en-GB" sz="1200" dirty="0">
                <a:hlinkClick r:id="rId4"/>
              </a:rPr>
              <a:t>Bild von </a:t>
            </a:r>
            <a:r>
              <a:rPr lang="en-GB" sz="1200" dirty="0" err="1">
                <a:hlinkClick r:id="rId4"/>
              </a:rPr>
              <a:t>vectorjuice </a:t>
            </a:r>
            <a:r>
              <a:rPr lang="en-GB" sz="1200" dirty="0">
                <a:hlinkClick r:id="rId4"/>
              </a:rPr>
              <a:t>auf </a:t>
            </a:r>
            <a:r>
              <a:rPr lang="en-GB" sz="1200" dirty="0" err="1">
                <a:hlinkClick r:id="rId4"/>
              </a:rPr>
              <a:t>Freepik</a:t>
            </a:r>
            <a:r>
              <a:rPr lang="en-GB" sz="1200" dirty="0">
                <a:hlinkClick r:id="rId4"/>
              </a:rPr>
              <a:t>.</a:t>
            </a:r>
            <a:endParaRPr lang="en-GB" sz="1200" dirty="0"/>
          </a:p>
        </p:txBody>
      </p:sp>
    </p:spTree>
    <p:extLst>
      <p:ext uri="{BB962C8B-B14F-4D97-AF65-F5344CB8AC3E}">
        <p14:creationId xmlns:p14="http://schemas.microsoft.com/office/powerpoint/2010/main" val="365182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diagram, lijn, cirkel, Elektrisch blauw&#10;&#10;Automatisch gegenereerde beschrijving">
            <a:extLst>
              <a:ext uri="{FF2B5EF4-FFF2-40B4-BE49-F238E27FC236}">
                <a16:creationId xmlns:a16="http://schemas.microsoft.com/office/drawing/2014/main" id="{624D5438-B479-A623-CB12-0CC689A26F78}"/>
              </a:ext>
            </a:extLst>
          </p:cNvPr>
          <p:cNvPicPr>
            <a:picLocks noChangeAspect="1"/>
          </p:cNvPicPr>
          <p:nvPr/>
        </p:nvPicPr>
        <p:blipFill>
          <a:blip r:embed="rId3"/>
          <a:stretch>
            <a:fillRect/>
          </a:stretch>
        </p:blipFill>
        <p:spPr>
          <a:xfrm>
            <a:off x="5722513" y="2209879"/>
            <a:ext cx="6467340" cy="376905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nl-NL" dirty="0"/>
              <a:t>Die </a:t>
            </a:r>
            <a:r>
              <a:rPr lang="nl-NL" dirty="0" err="1"/>
              <a:t>Theorie </a:t>
            </a:r>
            <a:r>
              <a:rPr lang="nl-NL" dirty="0"/>
              <a:t>des </a:t>
            </a:r>
            <a:r>
              <a:rPr lang="nl-NL" dirty="0" err="1"/>
              <a:t>geplanten Verhaltens (Theory </a:t>
            </a:r>
            <a:r>
              <a:rPr lang="nl-NL" dirty="0"/>
              <a:t>of </a:t>
            </a:r>
            <a:r>
              <a:rPr lang="nl-NL" dirty="0" err="1"/>
              <a:t>Planned Behaviour)</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060411" cy="4865977"/>
          </a:xfrm>
        </p:spPr>
        <p:txBody>
          <a:bodyPr vert="horz" lIns="91440" tIns="45720" rIns="91440" bIns="45720" rtlCol="0" anchor="t">
            <a:normAutofit lnSpcReduction="10000"/>
          </a:bodyPr>
          <a:lstStyle/>
          <a:p>
            <a:pPr marL="0" indent="0">
              <a:buNone/>
            </a:pPr>
            <a:r>
              <a:rPr lang="en-GB" sz="2200" b="0" i="0" dirty="0">
                <a:solidFill>
                  <a:srgbClr val="333333"/>
                </a:solidFill>
                <a:effectLst/>
              </a:rPr>
              <a:t>Die Theorie des geplanten </a:t>
            </a:r>
            <a:r>
              <a:rPr lang="en-GB" sz="2200" dirty="0">
                <a:solidFill>
                  <a:srgbClr val="333333"/>
                </a:solidFill>
              </a:rPr>
              <a:t>Verhaltens </a:t>
            </a:r>
            <a:r>
              <a:rPr lang="en-GB" sz="2200" b="0" i="0" dirty="0">
                <a:solidFill>
                  <a:srgbClr val="333333"/>
                </a:solidFill>
                <a:effectLst/>
              </a:rPr>
              <a:t>ist eine Theorie, die erklärt, wie Menschen dazu kommen, sich so zu </a:t>
            </a:r>
            <a:r>
              <a:rPr lang="en-GB" sz="2200" dirty="0">
                <a:solidFill>
                  <a:srgbClr val="333333"/>
                </a:solidFill>
              </a:rPr>
              <a:t>verhalten</a:t>
            </a:r>
            <a:r>
              <a:rPr lang="en-GB" sz="2200" b="0" i="0" dirty="0">
                <a:solidFill>
                  <a:srgbClr val="333333"/>
                </a:solidFill>
                <a:effectLst/>
              </a:rPr>
              <a:t>, wie sie es tun</a:t>
            </a:r>
            <a:r>
              <a:rPr lang="en-GB" sz="2200" dirty="0">
                <a:solidFill>
                  <a:srgbClr val="333333"/>
                </a:solidFill>
              </a:rPr>
              <a:t>. </a:t>
            </a:r>
            <a:endParaRPr lang="en-GB" sz="2200" b="0" i="0" dirty="0">
              <a:solidFill>
                <a:srgbClr val="333333"/>
              </a:solidFill>
              <a:effectLst/>
            </a:endParaRPr>
          </a:p>
          <a:p>
            <a:pPr marL="0" indent="0">
              <a:buNone/>
            </a:pPr>
            <a:r>
              <a:rPr lang="en-GB" sz="2200" dirty="0">
                <a:solidFill>
                  <a:srgbClr val="333333"/>
                </a:solidFill>
              </a:rPr>
              <a:t>Aus dem Modell geht hervor, dass man eine Absicht haben muss, um ein Verhalten auszuführen. </a:t>
            </a:r>
            <a:endParaRPr lang="en-GB" sz="2200" dirty="0">
              <a:solidFill>
                <a:srgbClr val="333333"/>
              </a:solidFill>
              <a:cs typeface="Calibri"/>
            </a:endParaRPr>
          </a:p>
          <a:p>
            <a:pPr marL="0" indent="0">
              <a:buNone/>
            </a:pPr>
            <a:r>
              <a:rPr lang="en-GB" sz="2200" b="0" i="0" dirty="0">
                <a:solidFill>
                  <a:srgbClr val="333333"/>
                </a:solidFill>
                <a:effectLst/>
              </a:rPr>
              <a:t>Die Absicht entsteht durch eine Kombination von </a:t>
            </a:r>
            <a:r>
              <a:rPr lang="en-GB" sz="2200" b="0" i="0" dirty="0" err="1" smtClean="0">
                <a:solidFill>
                  <a:srgbClr val="333333"/>
                </a:solidFill>
                <a:effectLst/>
              </a:rPr>
              <a:t>drei</a:t>
            </a:r>
            <a:r>
              <a:rPr lang="en-GB" sz="2200" b="0" i="0" dirty="0" smtClean="0">
                <a:solidFill>
                  <a:srgbClr val="333333"/>
                </a:solidFill>
                <a:effectLst/>
              </a:rPr>
              <a:t> </a:t>
            </a:r>
            <a:r>
              <a:rPr lang="en-GB" sz="2200" b="0" i="0" dirty="0">
                <a:solidFill>
                  <a:srgbClr val="333333"/>
                </a:solidFill>
                <a:effectLst/>
              </a:rPr>
              <a:t>Faktoren:</a:t>
            </a:r>
            <a:endParaRPr lang="en-GB" sz="2200" b="0" i="0" dirty="0">
              <a:solidFill>
                <a:srgbClr val="333333"/>
              </a:solidFill>
              <a:effectLst/>
              <a:cs typeface="Calibri"/>
            </a:endParaRPr>
          </a:p>
          <a:p>
            <a:r>
              <a:rPr lang="en-GB" sz="2200" dirty="0">
                <a:solidFill>
                  <a:srgbClr val="333333"/>
                </a:solidFill>
              </a:rPr>
              <a:t>Haltungen / persönliche Überzeugungen</a:t>
            </a:r>
            <a:endParaRPr lang="en-GB" sz="2200" dirty="0">
              <a:solidFill>
                <a:srgbClr val="333333"/>
              </a:solidFill>
              <a:cs typeface="Calibri"/>
            </a:endParaRPr>
          </a:p>
          <a:p>
            <a:r>
              <a:rPr lang="en-GB" sz="2200" b="0" i="0" dirty="0">
                <a:solidFill>
                  <a:srgbClr val="333333"/>
                </a:solidFill>
                <a:effectLst/>
              </a:rPr>
              <a:t>Subjektive Normen</a:t>
            </a:r>
            <a:endParaRPr lang="en-GB" sz="2200" b="0" i="0" dirty="0">
              <a:solidFill>
                <a:srgbClr val="333333"/>
              </a:solidFill>
              <a:effectLst/>
              <a:cs typeface="Calibri"/>
            </a:endParaRPr>
          </a:p>
          <a:p>
            <a:r>
              <a:rPr lang="en-GB" sz="2200" dirty="0">
                <a:solidFill>
                  <a:srgbClr val="333333"/>
                </a:solidFill>
              </a:rPr>
              <a:t>Wahrgenommene Verhaltenskontrolle</a:t>
            </a:r>
            <a:endParaRPr lang="en-GB" sz="2200" dirty="0">
              <a:solidFill>
                <a:srgbClr val="333333"/>
              </a:solidFill>
              <a:cs typeface="Calibri"/>
            </a:endParaRPr>
          </a:p>
          <a:p>
            <a:pPr marL="0" indent="0" algn="just">
              <a:buNone/>
            </a:pPr>
            <a:endParaRPr lang="en-GB" sz="2200" b="0" i="0" dirty="0">
              <a:solidFill>
                <a:srgbClr val="333333"/>
              </a:solidFill>
              <a:effectLst/>
            </a:endParaRPr>
          </a:p>
          <a:p>
            <a:pPr marL="457200" lvl="1" indent="0" algn="just">
              <a:buNone/>
            </a:pPr>
            <a:endParaRPr lang="en-GB" sz="2000" b="0" i="0" dirty="0">
              <a:solidFill>
                <a:srgbClr val="333333"/>
              </a:solidFill>
              <a:effectLst/>
            </a:endParaRPr>
          </a:p>
          <a:p>
            <a:pPr algn="just"/>
            <a:endParaRPr lang="en-GB" sz="2000" b="0" i="0" dirty="0">
              <a:solidFill>
                <a:srgbClr val="333333"/>
              </a:solidFill>
              <a:effectLst/>
            </a:endParaRPr>
          </a:p>
          <a:p>
            <a:pPr marL="457200" lvl="1" indent="0" algn="just">
              <a:buNone/>
            </a:pPr>
            <a:endParaRPr lang="en-GB" sz="20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lIns="91440" tIns="45720" rIns="91440" bIns="45720" anchor="t">
            <a:spAutoFit/>
          </a:bodyPr>
          <a:lstStyle/>
          <a:p>
            <a:pPr algn="r"/>
            <a:r>
              <a:rPr lang="en-US" sz="1200" dirty="0">
                <a:hlinkClick r:id="rId4"/>
              </a:rPr>
              <a:t>Quellenangabe &amp; Bild (verändert</a:t>
            </a:r>
            <a:r>
              <a:rPr lang="en-US" sz="1200" dirty="0"/>
              <a:t>)</a:t>
            </a:r>
            <a:endParaRPr lang="en-US" sz="1200" dirty="0">
              <a:cs typeface="Calibri"/>
            </a:endParaRPr>
          </a:p>
        </p:txBody>
      </p:sp>
      <p:sp>
        <p:nvSpPr>
          <p:cNvPr id="3" name="Tekstvak 2">
            <a:extLst>
              <a:ext uri="{FF2B5EF4-FFF2-40B4-BE49-F238E27FC236}">
                <a16:creationId xmlns:a16="http://schemas.microsoft.com/office/drawing/2014/main" id="{B05611A8-5F79-FB34-A147-53DDE3544EC6}"/>
              </a:ext>
            </a:extLst>
          </p:cNvPr>
          <p:cNvSpPr txBox="1"/>
          <p:nvPr/>
        </p:nvSpPr>
        <p:spPr>
          <a:xfrm>
            <a:off x="6758726" y="2583823"/>
            <a:ext cx="12664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solidFill>
                  <a:schemeClr val="bg1"/>
                </a:solidFill>
                <a:cs typeface="Calibri"/>
              </a:rPr>
              <a:t>Haltungen</a:t>
            </a:r>
            <a:endParaRPr lang="nl-NL" dirty="0" err="1">
              <a:solidFill>
                <a:schemeClr val="bg1"/>
              </a:solidFill>
              <a:cs typeface="Calibri" panose="020F0502020204030204"/>
            </a:endParaRPr>
          </a:p>
        </p:txBody>
      </p:sp>
      <p:sp>
        <p:nvSpPr>
          <p:cNvPr id="4" name="Tekstvak 3">
            <a:extLst>
              <a:ext uri="{FF2B5EF4-FFF2-40B4-BE49-F238E27FC236}">
                <a16:creationId xmlns:a16="http://schemas.microsoft.com/office/drawing/2014/main" id="{3BE385A3-8319-6EAB-9A35-B5EB9B9DBF0E}"/>
              </a:ext>
            </a:extLst>
          </p:cNvPr>
          <p:cNvSpPr txBox="1"/>
          <p:nvPr/>
        </p:nvSpPr>
        <p:spPr>
          <a:xfrm>
            <a:off x="6635302" y="3804633"/>
            <a:ext cx="15213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err="1">
                <a:solidFill>
                  <a:schemeClr val="bg1"/>
                </a:solidFill>
                <a:cs typeface="Calibri"/>
              </a:rPr>
              <a:t>Subjektive Normen</a:t>
            </a:r>
          </a:p>
        </p:txBody>
      </p:sp>
      <p:sp>
        <p:nvSpPr>
          <p:cNvPr id="7" name="Tekstvak 6">
            <a:extLst>
              <a:ext uri="{FF2B5EF4-FFF2-40B4-BE49-F238E27FC236}">
                <a16:creationId xmlns:a16="http://schemas.microsoft.com/office/drawing/2014/main" id="{9BB26FE1-2133-C740-5317-2CE5EB975187}"/>
              </a:ext>
            </a:extLst>
          </p:cNvPr>
          <p:cNvSpPr txBox="1"/>
          <p:nvPr/>
        </p:nvSpPr>
        <p:spPr>
          <a:xfrm>
            <a:off x="6573591" y="5052274"/>
            <a:ext cx="16366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Wahrgenommene </a:t>
            </a:r>
            <a:r>
              <a:rPr lang="nl-NL" dirty="0">
                <a:solidFill>
                  <a:schemeClr val="bg1"/>
                </a:solidFill>
                <a:cs typeface="Calibri"/>
              </a:rPr>
              <a:t>Verhaltenskontrolle</a:t>
            </a:r>
            <a:endParaRPr lang="nl-NL" dirty="0" err="1">
              <a:solidFill>
                <a:schemeClr val="bg1"/>
              </a:solidFill>
              <a:cs typeface="Calibri" panose="020F0502020204030204"/>
            </a:endParaRPr>
          </a:p>
        </p:txBody>
      </p:sp>
      <p:sp>
        <p:nvSpPr>
          <p:cNvPr id="9" name="Tekstvak 8">
            <a:extLst>
              <a:ext uri="{FF2B5EF4-FFF2-40B4-BE49-F238E27FC236}">
                <a16:creationId xmlns:a16="http://schemas.microsoft.com/office/drawing/2014/main" id="{E0458A9C-B69F-1CBE-2214-E869A0E0A2EC}"/>
              </a:ext>
            </a:extLst>
          </p:cNvPr>
          <p:cNvSpPr txBox="1"/>
          <p:nvPr/>
        </p:nvSpPr>
        <p:spPr>
          <a:xfrm>
            <a:off x="8961549" y="3944155"/>
            <a:ext cx="1059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Absicht</a:t>
            </a:r>
            <a:endParaRPr lang="nl-NL">
              <a:solidFill>
                <a:schemeClr val="bg1"/>
              </a:solidFill>
              <a:cs typeface="Calibri"/>
            </a:endParaRPr>
          </a:p>
        </p:txBody>
      </p:sp>
      <p:sp>
        <p:nvSpPr>
          <p:cNvPr id="10" name="Tekstvak 9">
            <a:extLst>
              <a:ext uri="{FF2B5EF4-FFF2-40B4-BE49-F238E27FC236}">
                <a16:creationId xmlns:a16="http://schemas.microsoft.com/office/drawing/2014/main" id="{D9902DE0-4F58-8FC1-EA3E-FAC760ECA0E5}"/>
              </a:ext>
            </a:extLst>
          </p:cNvPr>
          <p:cNvSpPr txBox="1"/>
          <p:nvPr/>
        </p:nvSpPr>
        <p:spPr>
          <a:xfrm>
            <a:off x="10716295" y="3941471"/>
            <a:ext cx="1287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Verhalten</a:t>
            </a:r>
            <a:endParaRPr lang="nl-NL">
              <a:solidFill>
                <a:schemeClr val="bg1"/>
              </a:solidFill>
              <a:cs typeface="Calibri"/>
            </a:endParaRPr>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diagram, ontwerp&#10;&#10;Automatisch gegenereerde beschrijving">
            <a:extLst>
              <a:ext uri="{FF2B5EF4-FFF2-40B4-BE49-F238E27FC236}">
                <a16:creationId xmlns:a16="http://schemas.microsoft.com/office/drawing/2014/main" id="{DA227BB4-D2D2-6E6A-EAC6-7089D2769D2F}"/>
              </a:ext>
            </a:extLst>
          </p:cNvPr>
          <p:cNvPicPr>
            <a:picLocks noChangeAspect="1"/>
          </p:cNvPicPr>
          <p:nvPr/>
        </p:nvPicPr>
        <p:blipFill>
          <a:blip r:embed="rId3"/>
          <a:stretch>
            <a:fillRect/>
          </a:stretch>
        </p:blipFill>
        <p:spPr>
          <a:xfrm>
            <a:off x="-1" y="915975"/>
            <a:ext cx="8816741" cy="5946283"/>
          </a:xfrm>
          <a:prstGeom prst="rect">
            <a:avLst/>
          </a:prstGeom>
        </p:spPr>
      </p:pic>
      <p:sp>
        <p:nvSpPr>
          <p:cNvPr id="2" name="Titel 1">
            <a:extLst>
              <a:ext uri="{FF2B5EF4-FFF2-40B4-BE49-F238E27FC236}">
                <a16:creationId xmlns:a16="http://schemas.microsoft.com/office/drawing/2014/main" id="{EC3E3EDD-C34F-15DE-DFA0-A9F12C408098}"/>
              </a:ext>
            </a:extLst>
          </p:cNvPr>
          <p:cNvSpPr>
            <a:spLocks noGrp="1"/>
          </p:cNvSpPr>
          <p:nvPr>
            <p:ph type="title"/>
          </p:nvPr>
        </p:nvSpPr>
        <p:spPr/>
        <p:txBody>
          <a:bodyPr>
            <a:normAutofit/>
          </a:bodyPr>
          <a:lstStyle/>
          <a:p>
            <a:r>
              <a:rPr lang="nl-NL"/>
              <a:t>Ein </a:t>
            </a:r>
            <a:r>
              <a:rPr lang="nl-NL" err="1"/>
              <a:t>Beispiel </a:t>
            </a:r>
            <a:r>
              <a:rPr lang="nl-NL"/>
              <a:t>für </a:t>
            </a:r>
            <a:r>
              <a:rPr lang="nl-NL" err="1"/>
              <a:t>diese Theorie</a:t>
            </a:r>
            <a:endParaRPr lang="nl-NL"/>
          </a:p>
        </p:txBody>
      </p:sp>
      <p:sp>
        <p:nvSpPr>
          <p:cNvPr id="6" name="Tekstvak 5">
            <a:extLst>
              <a:ext uri="{FF2B5EF4-FFF2-40B4-BE49-F238E27FC236}">
                <a16:creationId xmlns:a16="http://schemas.microsoft.com/office/drawing/2014/main" id="{1CD722DA-498A-F42A-87A6-7A4D0D7F054A}"/>
              </a:ext>
            </a:extLst>
          </p:cNvPr>
          <p:cNvSpPr txBox="1"/>
          <p:nvPr/>
        </p:nvSpPr>
        <p:spPr>
          <a:xfrm>
            <a:off x="8730743" y="1860679"/>
            <a:ext cx="3167103" cy="3139321"/>
          </a:xfrm>
          <a:prstGeom prst="rect">
            <a:avLst/>
          </a:prstGeom>
        </p:spPr>
        <p:txBody>
          <a:bodyPr wrap="square" rtlCol="0">
            <a:spAutoFit/>
          </a:bodyPr>
          <a:lstStyle/>
          <a:p>
            <a:pPr algn="l"/>
            <a:r>
              <a:rPr lang="nl-NL" dirty="0" err="1"/>
              <a:t>Dies </a:t>
            </a:r>
            <a:r>
              <a:rPr lang="nl-NL" dirty="0"/>
              <a:t>ist </a:t>
            </a:r>
            <a:r>
              <a:rPr lang="nl-NL" dirty="0" err="1"/>
              <a:t>ein Beispiel </a:t>
            </a:r>
            <a:r>
              <a:rPr lang="nl-NL" dirty="0"/>
              <a:t>für die </a:t>
            </a:r>
            <a:r>
              <a:rPr lang="nl-NL" dirty="0" err="1"/>
              <a:t>Anwendung dieser Theorie</a:t>
            </a:r>
            <a:r>
              <a:rPr lang="nl-NL" dirty="0"/>
              <a:t>. </a:t>
            </a:r>
          </a:p>
          <a:p>
            <a:pPr algn="l"/>
            <a:endParaRPr lang="nl-NL" dirty="0"/>
          </a:p>
          <a:p>
            <a:pPr algn="l"/>
            <a:r>
              <a:rPr lang="nl-NL" dirty="0" err="1"/>
              <a:t>Ihre </a:t>
            </a:r>
            <a:r>
              <a:rPr lang="nl-NL" dirty="0"/>
              <a:t>persönliche Einstellung, </a:t>
            </a:r>
            <a:r>
              <a:rPr lang="nl-NL" dirty="0" err="1"/>
              <a:t>der Einfluss ihres sozialen </a:t>
            </a:r>
            <a:r>
              <a:rPr lang="nl-NL" dirty="0"/>
              <a:t>Umfelds </a:t>
            </a:r>
            <a:r>
              <a:rPr lang="nl-NL" dirty="0" err="1"/>
              <a:t>und das </a:t>
            </a:r>
            <a:r>
              <a:rPr lang="nl-NL" dirty="0"/>
              <a:t>Maß an Kontrolle, das </a:t>
            </a:r>
            <a:r>
              <a:rPr lang="nl-NL" dirty="0" err="1"/>
              <a:t>sie zu </a:t>
            </a:r>
            <a:r>
              <a:rPr lang="nl-NL" dirty="0"/>
              <a:t>haben </a:t>
            </a:r>
            <a:r>
              <a:rPr lang="nl-NL" dirty="0" err="1"/>
              <a:t>glauben, </a:t>
            </a:r>
            <a:r>
              <a:rPr lang="nl-NL" dirty="0"/>
              <a:t>führen </a:t>
            </a:r>
            <a:r>
              <a:rPr lang="nl-NL" dirty="0" err="1"/>
              <a:t>sie zu </a:t>
            </a:r>
            <a:r>
              <a:rPr lang="nl-NL" dirty="0"/>
              <a:t>einem </a:t>
            </a:r>
            <a:r>
              <a:rPr lang="nl-NL" dirty="0" err="1"/>
              <a:t>bestimmten Verhalten</a:t>
            </a:r>
            <a:r>
              <a:rPr lang="nl-NL" dirty="0"/>
              <a:t>: mit dem Rauchen aufzuhören.</a:t>
            </a:r>
          </a:p>
          <a:p>
            <a:pPr algn="l"/>
            <a:endParaRPr lang="nl-NL" dirty="0"/>
          </a:p>
        </p:txBody>
      </p:sp>
      <p:sp>
        <p:nvSpPr>
          <p:cNvPr id="8" name="Tekstvak 7">
            <a:extLst>
              <a:ext uri="{FF2B5EF4-FFF2-40B4-BE49-F238E27FC236}">
                <a16:creationId xmlns:a16="http://schemas.microsoft.com/office/drawing/2014/main" id="{207BEDEA-7CE3-43E3-2A8B-6661B3D60F7A}"/>
              </a:ext>
            </a:extLst>
          </p:cNvPr>
          <p:cNvSpPr txBox="1"/>
          <p:nvPr/>
        </p:nvSpPr>
        <p:spPr>
          <a:xfrm>
            <a:off x="5985581" y="6585260"/>
            <a:ext cx="6204154" cy="276999"/>
          </a:xfrm>
          <a:prstGeom prst="rect">
            <a:avLst/>
          </a:prstGeom>
          <a:noFill/>
        </p:spPr>
        <p:txBody>
          <a:bodyPr wrap="square" lIns="91440" tIns="45720" rIns="91440" bIns="45720" anchor="t">
            <a:spAutoFit/>
          </a:bodyPr>
          <a:lstStyle/>
          <a:p>
            <a:pPr algn="r"/>
            <a:r>
              <a:rPr lang="en-US" sz="1200" dirty="0">
                <a:hlinkClick r:id="rId4"/>
              </a:rPr>
              <a:t>Bildquelle (verändert)</a:t>
            </a:r>
            <a:endParaRPr lang="nl-NL" dirty="0">
              <a:cs typeface="Calibri" panose="020F0502020204030204"/>
            </a:endParaRPr>
          </a:p>
        </p:txBody>
      </p:sp>
      <p:sp>
        <p:nvSpPr>
          <p:cNvPr id="9" name="Tekstvak 8">
            <a:extLst>
              <a:ext uri="{FF2B5EF4-FFF2-40B4-BE49-F238E27FC236}">
                <a16:creationId xmlns:a16="http://schemas.microsoft.com/office/drawing/2014/main" id="{D00C2A2C-39E2-71D0-5EB0-BC30BB58D0FB}"/>
              </a:ext>
            </a:extLst>
          </p:cNvPr>
          <p:cNvSpPr txBox="1"/>
          <p:nvPr/>
        </p:nvSpPr>
        <p:spPr>
          <a:xfrm>
            <a:off x="5312630" y="5288565"/>
            <a:ext cx="6836229" cy="1384995"/>
          </a:xfrm>
          <a:prstGeom prst="rect">
            <a:avLst/>
          </a:prstGeom>
        </p:spPr>
        <p:txBody>
          <a:bodyPr wrap="square" rtlCol="0">
            <a:spAutoFit/>
          </a:bodyPr>
          <a:lstStyle/>
          <a:p>
            <a:pPr algn="l"/>
            <a:endParaRPr lang="nl-NL" dirty="0"/>
          </a:p>
          <a:p>
            <a:pPr algn="l"/>
            <a:r>
              <a:rPr lang="nl-NL" sz="2400" b="1" dirty="0"/>
              <a:t>Verwenden wir dieses Modell nun für den </a:t>
            </a:r>
            <a:r>
              <a:rPr lang="nl-NL" sz="2400" b="1" dirty="0" smtClean="0"/>
              <a:t>Verdacht einer </a:t>
            </a:r>
            <a:r>
              <a:rPr lang="nl-NL" sz="2400" b="1" dirty="0"/>
              <a:t>Informationsstörung!</a:t>
            </a:r>
          </a:p>
          <a:p>
            <a:pPr algn="l"/>
            <a:endParaRPr lang="nl-NL" dirty="0"/>
          </a:p>
        </p:txBody>
      </p:sp>
      <p:sp>
        <p:nvSpPr>
          <p:cNvPr id="4" name="Tekstvak 3">
            <a:extLst>
              <a:ext uri="{FF2B5EF4-FFF2-40B4-BE49-F238E27FC236}">
                <a16:creationId xmlns:a16="http://schemas.microsoft.com/office/drawing/2014/main" id="{79CFB6C7-CA1B-32BA-60FF-E6654CCC2BB4}"/>
              </a:ext>
            </a:extLst>
          </p:cNvPr>
          <p:cNvSpPr txBox="1"/>
          <p:nvPr/>
        </p:nvSpPr>
        <p:spPr>
          <a:xfrm>
            <a:off x="1140315" y="1907743"/>
            <a:ext cx="22269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cs typeface="Calibri"/>
              </a:rPr>
              <a:t>Haltungen:</a:t>
            </a:r>
          </a:p>
          <a:p>
            <a:r>
              <a:rPr lang="nl-NL" sz="1300" dirty="0">
                <a:cs typeface="Calibri"/>
              </a:rPr>
              <a:t>Rauchen ist </a:t>
            </a:r>
            <a:r>
              <a:rPr lang="nl-NL" sz="1300" dirty="0" err="1">
                <a:cs typeface="Calibri"/>
              </a:rPr>
              <a:t>entspannend</a:t>
            </a:r>
            <a:r>
              <a:rPr lang="nl-NL" sz="1300" dirty="0">
                <a:cs typeface="Calibri"/>
              </a:rPr>
              <a:t>;</a:t>
            </a:r>
          </a:p>
          <a:p>
            <a:r>
              <a:rPr lang="nl-NL" sz="1300" dirty="0">
                <a:cs typeface="Calibri"/>
              </a:rPr>
              <a:t>Rauchen ist sehr </a:t>
            </a:r>
            <a:r>
              <a:rPr lang="nl-NL" sz="1300" dirty="0" err="1">
                <a:cs typeface="Calibri"/>
              </a:rPr>
              <a:t>teuer</a:t>
            </a:r>
            <a:r>
              <a:rPr lang="nl-NL" sz="1300" dirty="0">
                <a:cs typeface="Calibri"/>
              </a:rPr>
              <a:t>;</a:t>
            </a:r>
          </a:p>
          <a:p>
            <a:r>
              <a:rPr lang="nl-NL" sz="1300" dirty="0">
                <a:cs typeface="Calibri"/>
              </a:rPr>
              <a:t>Rauchen ist schlecht </a:t>
            </a:r>
            <a:r>
              <a:rPr lang="nl-NL" sz="1300" dirty="0" err="1">
                <a:cs typeface="Calibri"/>
              </a:rPr>
              <a:t>für meine </a:t>
            </a:r>
            <a:r>
              <a:rPr lang="nl-NL" sz="1300" dirty="0">
                <a:cs typeface="Calibri"/>
              </a:rPr>
              <a:t>Gesundheit.</a:t>
            </a:r>
          </a:p>
        </p:txBody>
      </p:sp>
      <p:sp>
        <p:nvSpPr>
          <p:cNvPr id="7" name="Tekstvak 6">
            <a:extLst>
              <a:ext uri="{FF2B5EF4-FFF2-40B4-BE49-F238E27FC236}">
                <a16:creationId xmlns:a16="http://schemas.microsoft.com/office/drawing/2014/main" id="{647501C8-7383-C0C7-8762-6948AB968505}"/>
              </a:ext>
            </a:extLst>
          </p:cNvPr>
          <p:cNvSpPr txBox="1"/>
          <p:nvPr/>
        </p:nvSpPr>
        <p:spPr>
          <a:xfrm>
            <a:off x="1086654" y="3324179"/>
            <a:ext cx="22269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cs typeface="Calibri"/>
              </a:rPr>
              <a:t>Subjektive Normen</a:t>
            </a:r>
            <a:r>
              <a:rPr lang="nl-NL" sz="1300" b="1" dirty="0">
                <a:cs typeface="Calibri"/>
              </a:rPr>
              <a:t>:</a:t>
            </a:r>
          </a:p>
          <a:p>
            <a:r>
              <a:rPr lang="nl-NL" sz="1300" dirty="0">
                <a:cs typeface="Calibri"/>
              </a:rPr>
              <a:t>Meine Kollegen rauchen;</a:t>
            </a:r>
          </a:p>
          <a:p>
            <a:r>
              <a:rPr lang="nl-NL" sz="1300" dirty="0">
                <a:cs typeface="Calibri"/>
              </a:rPr>
              <a:t>Meine </a:t>
            </a:r>
            <a:r>
              <a:rPr lang="nl-NL" sz="1300" dirty="0" err="1">
                <a:cs typeface="Calibri"/>
              </a:rPr>
              <a:t>Freundin </a:t>
            </a:r>
            <a:r>
              <a:rPr lang="nl-NL" sz="1300" dirty="0">
                <a:cs typeface="Calibri"/>
              </a:rPr>
              <a:t>ist mit dem Rauchen </a:t>
            </a:r>
            <a:r>
              <a:rPr lang="nl-NL" sz="1300" dirty="0" err="1">
                <a:cs typeface="Calibri"/>
              </a:rPr>
              <a:t>nicht einverstanden</a:t>
            </a:r>
            <a:r>
              <a:rPr lang="nl-NL" sz="1300" dirty="0">
                <a:cs typeface="Calibri"/>
              </a:rPr>
              <a:t>.</a:t>
            </a:r>
          </a:p>
        </p:txBody>
      </p:sp>
      <p:sp>
        <p:nvSpPr>
          <p:cNvPr id="10" name="Tekstvak 9">
            <a:extLst>
              <a:ext uri="{FF2B5EF4-FFF2-40B4-BE49-F238E27FC236}">
                <a16:creationId xmlns:a16="http://schemas.microsoft.com/office/drawing/2014/main" id="{F98A74BE-BDCF-FC24-A2D7-57B9ED2B6BC5}"/>
              </a:ext>
            </a:extLst>
          </p:cNvPr>
          <p:cNvSpPr txBox="1"/>
          <p:nvPr/>
        </p:nvSpPr>
        <p:spPr>
          <a:xfrm>
            <a:off x="979330" y="4667270"/>
            <a:ext cx="2524265"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cs typeface="Calibri"/>
              </a:rPr>
              <a:t>Wahrgenommene </a:t>
            </a:r>
            <a:r>
              <a:rPr lang="nl-NL" sz="1300" b="1" dirty="0">
                <a:cs typeface="Calibri"/>
              </a:rPr>
              <a:t>Verhaltenskontrolle:</a:t>
            </a:r>
          </a:p>
          <a:p>
            <a:r>
              <a:rPr lang="nl-NL" sz="1300" dirty="0">
                <a:cs typeface="Calibri"/>
              </a:rPr>
              <a:t>Ich </a:t>
            </a:r>
            <a:r>
              <a:rPr lang="nl-NL" sz="1300" dirty="0" err="1">
                <a:cs typeface="Calibri"/>
              </a:rPr>
              <a:t>weiß, dass </a:t>
            </a:r>
            <a:r>
              <a:rPr lang="nl-NL" sz="1300" dirty="0">
                <a:cs typeface="Calibri"/>
              </a:rPr>
              <a:t>ich </a:t>
            </a:r>
            <a:r>
              <a:rPr lang="nl-NL" sz="1300" dirty="0" err="1">
                <a:cs typeface="Calibri"/>
              </a:rPr>
              <a:t>mit ein </a:t>
            </a:r>
            <a:r>
              <a:rPr lang="nl-NL" sz="1300" dirty="0">
                <a:cs typeface="Calibri"/>
              </a:rPr>
              <a:t>bisschen Hilfe aufhören </a:t>
            </a:r>
            <a:r>
              <a:rPr lang="nl-NL" sz="1300" dirty="0" err="1">
                <a:cs typeface="Calibri"/>
              </a:rPr>
              <a:t>könnte</a:t>
            </a:r>
            <a:r>
              <a:rPr lang="nl-NL" sz="1300" dirty="0">
                <a:cs typeface="Calibri"/>
              </a:rPr>
              <a:t>;</a:t>
            </a:r>
            <a:endParaRPr lang="nl-NL" sz="1300" dirty="0" err="1">
              <a:cs typeface="Calibri"/>
            </a:endParaRPr>
          </a:p>
          <a:p>
            <a:r>
              <a:rPr lang="nl-NL" sz="1300" dirty="0">
                <a:cs typeface="Calibri"/>
              </a:rPr>
              <a:t>Ich </a:t>
            </a:r>
            <a:r>
              <a:rPr lang="nl-NL" sz="1300" dirty="0" err="1">
                <a:cs typeface="Calibri"/>
              </a:rPr>
              <a:t>kann mich </a:t>
            </a:r>
            <a:r>
              <a:rPr lang="nl-NL" sz="1300" dirty="0">
                <a:cs typeface="Calibri"/>
              </a:rPr>
              <a:t>auf </a:t>
            </a:r>
            <a:r>
              <a:rPr lang="nl-NL" sz="1300" dirty="0" err="1">
                <a:cs typeface="Calibri"/>
              </a:rPr>
              <a:t>meine Freundin verlassen, die mir </a:t>
            </a:r>
            <a:r>
              <a:rPr lang="nl-NL" sz="1300" dirty="0">
                <a:cs typeface="Calibri"/>
              </a:rPr>
              <a:t>dabei hilft.</a:t>
            </a:r>
          </a:p>
        </p:txBody>
      </p:sp>
      <p:sp>
        <p:nvSpPr>
          <p:cNvPr id="12" name="Tekstvak 11">
            <a:extLst>
              <a:ext uri="{FF2B5EF4-FFF2-40B4-BE49-F238E27FC236}">
                <a16:creationId xmlns:a16="http://schemas.microsoft.com/office/drawing/2014/main" id="{63F43614-06C7-1EA2-B410-2F77A6D6C381}"/>
              </a:ext>
            </a:extLst>
          </p:cNvPr>
          <p:cNvSpPr txBox="1"/>
          <p:nvPr/>
        </p:nvSpPr>
        <p:spPr>
          <a:xfrm>
            <a:off x="4424524" y="3378038"/>
            <a:ext cx="177621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solidFill>
                  <a:schemeClr val="bg1"/>
                </a:solidFill>
                <a:cs typeface="Calibri"/>
              </a:rPr>
              <a:t>Intention</a:t>
            </a:r>
            <a:r>
              <a:rPr lang="nl-NL" sz="1300" b="1" dirty="0">
                <a:solidFill>
                  <a:schemeClr val="bg1"/>
                </a:solidFill>
                <a:cs typeface="Calibri"/>
              </a:rPr>
              <a:t>:</a:t>
            </a:r>
            <a:endParaRPr lang="nl-NL" sz="1300" dirty="0">
              <a:solidFill>
                <a:schemeClr val="bg1"/>
              </a:solidFill>
              <a:cs typeface="Calibri"/>
            </a:endParaRPr>
          </a:p>
          <a:p>
            <a:r>
              <a:rPr lang="nl-NL" sz="1300" dirty="0">
                <a:solidFill>
                  <a:schemeClr val="bg1"/>
                </a:solidFill>
                <a:cs typeface="Calibri"/>
              </a:rPr>
              <a:t>Ich </a:t>
            </a:r>
            <a:r>
              <a:rPr lang="nl-NL" sz="1300" dirty="0" err="1">
                <a:solidFill>
                  <a:schemeClr val="bg1"/>
                </a:solidFill>
                <a:cs typeface="Calibri"/>
              </a:rPr>
              <a:t>werde </a:t>
            </a:r>
            <a:r>
              <a:rPr lang="nl-NL" sz="1300" dirty="0">
                <a:solidFill>
                  <a:schemeClr val="bg1"/>
                </a:solidFill>
                <a:cs typeface="Calibri"/>
              </a:rPr>
              <a:t>mit dem Rauchen aufhören</a:t>
            </a:r>
            <a:endParaRPr lang="nl-NL" sz="1300" b="1" dirty="0">
              <a:solidFill>
                <a:schemeClr val="bg1"/>
              </a:solidFill>
              <a:cs typeface="Calibri"/>
            </a:endParaRPr>
          </a:p>
        </p:txBody>
      </p:sp>
      <p:sp>
        <p:nvSpPr>
          <p:cNvPr id="13" name="Tekstvak 12">
            <a:extLst>
              <a:ext uri="{FF2B5EF4-FFF2-40B4-BE49-F238E27FC236}">
                <a16:creationId xmlns:a16="http://schemas.microsoft.com/office/drawing/2014/main" id="{97E9E04B-05C0-7AD3-71C3-344010014F5E}"/>
              </a:ext>
            </a:extLst>
          </p:cNvPr>
          <p:cNvSpPr txBox="1"/>
          <p:nvPr/>
        </p:nvSpPr>
        <p:spPr>
          <a:xfrm>
            <a:off x="6521189" y="3524233"/>
            <a:ext cx="1776211"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solidFill>
                  <a:schemeClr val="bg1"/>
                </a:solidFill>
                <a:cs typeface="Calibri"/>
              </a:rPr>
              <a:t>Verhaltensweisen</a:t>
            </a:r>
            <a:r>
              <a:rPr lang="nl-NL" sz="1300" b="1" dirty="0">
                <a:solidFill>
                  <a:schemeClr val="bg1"/>
                </a:solidFill>
                <a:cs typeface="Calibri"/>
              </a:rPr>
              <a:t>:</a:t>
            </a:r>
            <a:endParaRPr lang="nl-NL" sz="1300" dirty="0">
              <a:solidFill>
                <a:schemeClr val="bg1"/>
              </a:solidFill>
              <a:cs typeface="Calibri"/>
            </a:endParaRPr>
          </a:p>
          <a:p>
            <a:r>
              <a:rPr lang="nl-NL" sz="1300" dirty="0">
                <a:solidFill>
                  <a:schemeClr val="bg1"/>
                </a:solidFill>
                <a:cs typeface="Calibri"/>
              </a:rPr>
              <a:t>Ich höre auf </a:t>
            </a:r>
            <a:r>
              <a:rPr lang="nl-NL" sz="1300" dirty="0" smtClean="0">
                <a:solidFill>
                  <a:schemeClr val="bg1"/>
                </a:solidFill>
                <a:cs typeface="Calibri"/>
              </a:rPr>
              <a:t>zu</a:t>
            </a:r>
          </a:p>
          <a:p>
            <a:r>
              <a:rPr lang="nl-NL" sz="1300" dirty="0" smtClean="0">
                <a:solidFill>
                  <a:schemeClr val="bg1"/>
                </a:solidFill>
                <a:cs typeface="Calibri"/>
              </a:rPr>
              <a:t>rauchen</a:t>
            </a:r>
            <a:endParaRPr lang="nl-NL" sz="1300" b="1" dirty="0">
              <a:solidFill>
                <a:schemeClr val="bg1"/>
              </a:solidFill>
              <a:cs typeface="Calibri"/>
            </a:endParaRPr>
          </a:p>
        </p:txBody>
      </p:sp>
    </p:spTree>
    <p:extLst>
      <p:ext uri="{BB962C8B-B14F-4D97-AF65-F5344CB8AC3E}">
        <p14:creationId xmlns:p14="http://schemas.microsoft.com/office/powerpoint/2010/main" val="3809847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33F3D1B5-F91C-43CA-B9AA-712EFEA4C2EC"/>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1_Awareness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3F6F9-419F-4DB3-BB9F-18447BDF5A54}">
  <ds:schemaRefs>
    <ds:schemaRef ds:uri="http://schemas.openxmlformats.org/package/2006/metadata/core-properties"/>
    <ds:schemaRef ds:uri="http://purl.org/dc/terms/"/>
    <ds:schemaRef ds:uri="http://schemas.microsoft.com/office/infopath/2007/PartnerControls"/>
    <ds:schemaRef ds:uri="http://purl.org/dc/dcmitype/"/>
    <ds:schemaRef ds:uri="d55660b8-d104-43d9-a55a-6bf5ee589c5a"/>
    <ds:schemaRef ds:uri="http://www.w3.org/XML/1998/namespace"/>
    <ds:schemaRef ds:uri="A170BF8D-0D10-4A31-84BA-136298F3893F"/>
    <ds:schemaRef ds:uri="a170bf8d-0d10-4a31-84ba-136298f3893f"/>
    <ds:schemaRef ds:uri="http://schemas.microsoft.com/office/2006/documentManagement/types"/>
    <ds:schemaRef ds:uri="19efc745-f8ae-456e-98f3-7656c6b98ef6"/>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9C8393C-A194-4EE1-80D6-C0DD4BCD74DF}">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C6D51F-9450-4ECE-9317-34C627A2A5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TotalTime>
  <Words>2293</Words>
  <Application>Microsoft Office PowerPoint</Application>
  <PresentationFormat>Ευρεία οθόνη</PresentationFormat>
  <Paragraphs>220</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Arial,Sans-Serif</vt:lpstr>
      <vt:lpstr>Calibri</vt:lpstr>
      <vt:lpstr>Calibri Light</vt:lpstr>
      <vt:lpstr>Courier New</vt:lpstr>
      <vt:lpstr>Impact</vt:lpstr>
      <vt:lpstr>Times New Roman</vt:lpstr>
      <vt:lpstr>Verdana</vt:lpstr>
      <vt:lpstr>Wingdings</vt:lpstr>
      <vt:lpstr>Θέμα του Office</vt:lpstr>
      <vt:lpstr>Παρουσίαση του PowerPoint</vt:lpstr>
      <vt:lpstr>Partner</vt:lpstr>
      <vt:lpstr>Module</vt:lpstr>
      <vt:lpstr>Zielsetzungen</vt:lpstr>
      <vt:lpstr>Was ist eine Informationsstörung?</vt:lpstr>
      <vt:lpstr>Beispiele für eine Informationsstörung</vt:lpstr>
      <vt:lpstr>Παρουσίαση του PowerPoint</vt:lpstr>
      <vt:lpstr>Die Theorie des geplanten Verhaltens (Theory of Planned Behaviour)</vt:lpstr>
      <vt:lpstr>Ein Beispiel für diese Theorie</vt:lpstr>
      <vt:lpstr>Einstellung / Persönliche Überzeugungen (1/2)</vt:lpstr>
      <vt:lpstr>Einstellung / Persönliche Überzeugungen (2/2)</vt:lpstr>
      <vt:lpstr>Subjektive Normen / Sozialer Einfluss (1/3)</vt:lpstr>
      <vt:lpstr>Subjektive Normen / Sozialer Einfluss (2/3)</vt:lpstr>
      <vt:lpstr>Subjektive Normen / Sozialer Einfluss (3/3)</vt:lpstr>
      <vt:lpstr>Wahrgenommene Verhaltenskontrolle (1/3)</vt:lpstr>
      <vt:lpstr>Wahrgenommene Verhaltenskontrolle (2/3)</vt:lpstr>
      <vt:lpstr>Wahrgenommene Verhaltenskontrolle (3/3)</vt:lpstr>
      <vt:lpstr>Παρουσίαση του PowerPoint</vt:lpstr>
      <vt:lpstr>Fähigkeiten, den Verdacht von Desinformation zu erkennen (1/3)</vt:lpstr>
      <vt:lpstr>Signale mit roter Flagge (2/3)</vt:lpstr>
      <vt:lpstr>Beispiele für Signale mit roter Flagge (3/3)</vt:lpstr>
      <vt:lpstr>Referenzen und weiterführende Literatur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1_Awareness_DE</dc:title>
  <dc:creator>pantelis bbalaouras</dc:creator>
  <cp:keywords>, docId:BD3BBB704D01FF0AE46B888E4614BECE</cp:keywords>
  <cp:lastModifiedBy>pantelis</cp:lastModifiedBy>
  <cp:revision>704</cp:revision>
  <dcterms:created xsi:type="dcterms:W3CDTF">2020-06-02T13:31:56Z</dcterms:created>
  <dcterms:modified xsi:type="dcterms:W3CDTF">2024-01-31T18:58:18Z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