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512" r:id="rId2"/>
    <p:sldId id="444" r:id="rId3"/>
    <p:sldId id="509" r:id="rId4"/>
    <p:sldId id="420" r:id="rId5"/>
    <p:sldId id="445" r:id="rId6"/>
    <p:sldId id="296" r:id="rId7"/>
    <p:sldId id="499" r:id="rId8"/>
    <p:sldId id="446" r:id="rId9"/>
    <p:sldId id="513" r:id="rId10"/>
    <p:sldId id="303" r:id="rId11"/>
    <p:sldId id="488" r:id="rId12"/>
    <p:sldId id="402" r:id="rId13"/>
    <p:sldId id="485" r:id="rId14"/>
    <p:sldId id="304" r:id="rId15"/>
    <p:sldId id="295" r:id="rId16"/>
    <p:sldId id="305" r:id="rId17"/>
    <p:sldId id="514" r:id="rId18"/>
    <p:sldId id="517" r:id="rId19"/>
    <p:sldId id="518" r:id="rId20"/>
    <p:sldId id="516" r:id="rId21"/>
    <p:sldId id="325" r:id="rId22"/>
    <p:sldId id="515" r:id="rId23"/>
    <p:sldId id="442" r:id="rId24"/>
  </p:sldIdLst>
  <p:sldSz cx="12192000" cy="6858000"/>
  <p:notesSz cx="6858000" cy="9144000"/>
  <p:custDataLst>
    <p:tags r:id="rId27"/>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F"/>
    <a:srgbClr val="004899"/>
    <a:srgbClr val="E89704"/>
    <a:srgbClr val="D8134D"/>
    <a:srgbClr val="38289E"/>
    <a:srgbClr val="E24231"/>
    <a:srgbClr val="D7124E"/>
    <a:srgbClr val="1F9ED7"/>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3" d="100"/>
          <a:sy n="93" d="100"/>
        </p:scale>
        <p:origin x="114" y="630"/>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9CDA5F82-31E9-40DA-9222-A4B336803C8B}"/>
    <pc:docChg chg="modSld">
      <pc:chgData name="Tim Paulusse" userId="1f5f41b363f6e14e" providerId="LiveId" clId="{9CDA5F82-31E9-40DA-9222-A4B336803C8B}" dt="2023-11-22T15:17:56.267" v="16"/>
      <pc:docMkLst>
        <pc:docMk/>
      </pc:docMkLst>
      <pc:sldChg chg="modSp mod">
        <pc:chgData name="Tim Paulusse" userId="1f5f41b363f6e14e" providerId="LiveId" clId="{9CDA5F82-31E9-40DA-9222-A4B336803C8B}" dt="2023-11-22T15:17:06.765" v="12" actId="20577"/>
        <pc:sldMkLst>
          <pc:docMk/>
          <pc:sldMk cId="4236537347" sldId="295"/>
        </pc:sldMkLst>
        <pc:spChg chg="mod">
          <ac:chgData name="Tim Paulusse" userId="1f5f41b363f6e14e" providerId="LiveId" clId="{9CDA5F82-31E9-40DA-9222-A4B336803C8B}" dt="2023-11-22T15:16:51.907" v="6" actId="6549"/>
          <ac:spMkLst>
            <pc:docMk/>
            <pc:sldMk cId="4236537347" sldId="295"/>
            <ac:spMk id="5" creationId="{779F93A1-3BC4-4CAA-B56F-3375A7D00191}"/>
          </ac:spMkLst>
        </pc:spChg>
        <pc:spChg chg="mod">
          <ac:chgData name="Tim Paulusse" userId="1f5f41b363f6e14e" providerId="LiveId" clId="{9CDA5F82-31E9-40DA-9222-A4B336803C8B}" dt="2023-11-22T15:17:06.765" v="12" actId="20577"/>
          <ac:spMkLst>
            <pc:docMk/>
            <pc:sldMk cId="4236537347" sldId="295"/>
            <ac:spMk id="6" creationId="{13725DC3-E1D4-4E92-AF5A-F0DED3AA5B9A}"/>
          </ac:spMkLst>
        </pc:spChg>
      </pc:sldChg>
      <pc:sldChg chg="modSp mod">
        <pc:chgData name="Tim Paulusse" userId="1f5f41b363f6e14e" providerId="LiveId" clId="{9CDA5F82-31E9-40DA-9222-A4B336803C8B}" dt="2023-11-22T15:17:14.423" v="15" actId="20577"/>
        <pc:sldMkLst>
          <pc:docMk/>
          <pc:sldMk cId="2055772528" sldId="305"/>
        </pc:sldMkLst>
        <pc:spChg chg="mod">
          <ac:chgData name="Tim Paulusse" userId="1f5f41b363f6e14e" providerId="LiveId" clId="{9CDA5F82-31E9-40DA-9222-A4B336803C8B}" dt="2023-11-22T15:17:14.423" v="15" actId="20577"/>
          <ac:spMkLst>
            <pc:docMk/>
            <pc:sldMk cId="2055772528" sldId="305"/>
            <ac:spMk id="5" creationId="{FCC0DEC9-291B-4095-9896-1244D3052774}"/>
          </ac:spMkLst>
        </pc:spChg>
      </pc:sldChg>
      <pc:sldChg chg="modSp mod">
        <pc:chgData name="Tim Paulusse" userId="1f5f41b363f6e14e" providerId="LiveId" clId="{9CDA5F82-31E9-40DA-9222-A4B336803C8B}" dt="2023-11-22T15:17:56.267" v="16"/>
        <pc:sldMkLst>
          <pc:docMk/>
          <pc:sldMk cId="2033093179" sldId="420"/>
        </pc:sldMkLst>
        <pc:spChg chg="mod">
          <ac:chgData name="Tim Paulusse" userId="1f5f41b363f6e14e" providerId="LiveId" clId="{9CDA5F82-31E9-40DA-9222-A4B336803C8B}" dt="2023-11-22T15:17:56.267" v="16"/>
          <ac:spMkLst>
            <pc:docMk/>
            <pc:sldMk cId="2033093179" sldId="420"/>
            <ac:spMk id="5" creationId="{A8A9FD9A-D149-4CB3-A9BB-556DD2E24D3A}"/>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Kritično razmišljanje</a:t>
          </a:r>
          <a:endParaRPr lang="el-GR" sz="3200" kern="1200" dirty="0">
            <a:solidFill>
              <a:prstClr val="black"/>
            </a:solidFill>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Reševanje konfliktov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Etika</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4904893-3DB0-4F28-BF16-D297E40AD7DE}">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dirty="0">
              <a:solidFill>
                <a:prstClr val="black"/>
              </a:solidFill>
              <a:effectLst/>
              <a:latin typeface="Calibri" panose="020F0502020204030204"/>
              <a:ea typeface="+mn-ea"/>
              <a:cs typeface="+mn-cs"/>
            </a:rPr>
            <a:t>7. Digitalne spretnosti </a:t>
          </a:r>
          <a:endParaRPr lang="el-GR" sz="3200" dirty="0">
            <a:solidFill>
              <a:prstClr val="black"/>
            </a:solidFill>
            <a:effectLst/>
            <a:latin typeface="Calibri" panose="020F0502020204030204"/>
            <a:ea typeface="+mn-ea"/>
            <a:cs typeface="+mn-cs"/>
          </a:endParaRPr>
        </a:p>
      </dgm:t>
    </dgm:pt>
    <dgm:pt modelId="{ADA80D10-FA9D-40CB-9EA0-7088E81903EC}" type="parTrans" cxnId="{5FF7A210-7810-47AD-8B1A-9BF5A5698AEE}">
      <dgm:prSet/>
      <dgm:spPr/>
      <dgm:t>
        <a:bodyPr/>
        <a:lstStyle/>
        <a:p>
          <a:endParaRPr lang="en-GB"/>
        </a:p>
      </dgm:t>
    </dgm:pt>
    <dgm:pt modelId="{BE5D5224-6266-404A-A813-8AC6527EC8E6}" type="sibTrans" cxnId="{5FF7A210-7810-47AD-8B1A-9BF5A5698AEE}">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C9903624-DD84-4487-932F-8D5B52F5BDB2}" type="pres">
      <dgm:prSet presAssocID="{2A74883B-AB36-4DBE-A90D-C134F37AC8DE}" presName="spacer" presStyleCnt="0"/>
      <dgm:spPr/>
    </dgm:pt>
    <dgm:pt modelId="{0B91E79B-028B-4562-94CB-3B9D07A9B2CA}" type="pres">
      <dgm:prSet presAssocID="{B4904893-3DB0-4F28-BF16-D297E40AD7DE}" presName="parentText" presStyleLbl="node1" presStyleIdx="3" presStyleCnt="4">
        <dgm:presLayoutVars>
          <dgm:chMax val="0"/>
          <dgm:bulletEnabled val="1"/>
        </dgm:presLayoutVars>
      </dgm:prSet>
      <dgm:spPr>
        <a:prstGeom prst="roundRect">
          <a:avLst/>
        </a:prstGeom>
      </dgm:spPr>
      <dgm:t>
        <a:bodyPr/>
        <a:lstStyle/>
        <a:p>
          <a:endParaRPr lang="el-GR"/>
        </a:p>
      </dgm:t>
    </dgm:pt>
  </dgm:ptLst>
  <dgm:cxnLst>
    <dgm:cxn modelId="{5FF7A210-7810-47AD-8B1A-9BF5A5698AEE}" srcId="{C4D5358F-2C12-40D3-A142-40CC932D99A4}" destId="{B4904893-3DB0-4F28-BF16-D297E40AD7DE}" srcOrd="3" destOrd="0" parTransId="{ADA80D10-FA9D-40CB-9EA0-7088E81903EC}" sibTransId="{BE5D5224-6266-404A-A813-8AC6527EC8E6}"/>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AD187608-2952-40DF-B01A-8C6E7C6DAD98}" type="presOf" srcId="{B4904893-3DB0-4F28-BF16-D297E40AD7DE}" destId="{0B91E79B-028B-4562-94CB-3B9D07A9B2CA}"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4BE26807-2FA5-4BB6-BFAA-F1C5475026B5}" type="presParOf" srcId="{1E395D00-6435-47AF-BDD1-99EEEBD551EE}" destId="{C9903624-DD84-4487-932F-8D5B52F5BDB2}" srcOrd="5" destOrd="0" presId="urn:microsoft.com/office/officeart/2005/8/layout/vList2"/>
    <dgm:cxn modelId="{179CB63C-55E0-4C6C-ACC5-9DAF97E342EA}" type="presParOf" srcId="{1E395D00-6435-47AF-BDD1-99EEEBD551EE}" destId="{0B91E79B-028B-4562-94CB-3B9D07A9B2CA}"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4"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Ozaveščanje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latin typeface="Calibri" panose="020F0502020204030204"/>
              <a:ea typeface="+mn-ea"/>
              <a:cs typeface="+mn-cs"/>
            </a:rPr>
            <a:t>2. Kritično razmišljanje</a:t>
          </a:r>
          <a:endParaRPr lang="el-GR" sz="3200" kern="1200" dirty="0">
            <a:solidFill>
              <a:prstClr val="black"/>
            </a:solidFill>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Reševanje konfliktov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1088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Omogočanje dialoga  </a:t>
          </a:r>
          <a:endParaRPr lang="el-GR" sz="3200" kern="1200" dirty="0">
            <a:solidFill>
              <a:prstClr val="black"/>
            </a:solidFill>
            <a:effectLst/>
            <a:latin typeface="Calibri" panose="020F0502020204030204"/>
            <a:ea typeface="+mn-ea"/>
            <a:cs typeface="+mn-cs"/>
          </a:endParaRPr>
        </a:p>
      </dsp:txBody>
      <dsp:txXfrm>
        <a:off x="49347" y="49347"/>
        <a:ext cx="4863123" cy="912186"/>
      </dsp:txXfrm>
    </dsp:sp>
    <dsp:sp modelId="{288E5028-B57D-41A4-A329-2A81DBAE6A20}">
      <dsp:nvSpPr>
        <dsp:cNvPr id="0" name=""/>
        <dsp:cNvSpPr/>
      </dsp:nvSpPr>
      <dsp:spPr>
        <a:xfrm>
          <a:off x="0" y="1170906"/>
          <a:ext cx="4961817" cy="101088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rPr>
            <a:t>5. Etika</a:t>
          </a:r>
          <a:endParaRPr lang="el-GR" sz="3200" b="1" kern="1200" dirty="0">
            <a:solidFill>
              <a:prstClr val="white"/>
            </a:solidFill>
            <a:effectLst>
              <a:outerShdw blurRad="38100" dist="38100" dir="2700000" algn="tl">
                <a:srgbClr val="000000">
                  <a:alpha val="43137"/>
                </a:srgbClr>
              </a:outerShdw>
            </a:effectLst>
            <a:latin typeface="Calibri" panose="020F0502020204030204"/>
            <a:ea typeface="+mn-ea"/>
            <a:cs typeface="+mn-cs"/>
          </a:endParaRPr>
        </a:p>
      </dsp:txBody>
      <dsp:txXfrm>
        <a:off x="49347" y="1220253"/>
        <a:ext cx="4863123" cy="912186"/>
      </dsp:txXfrm>
    </dsp:sp>
    <dsp:sp modelId="{8CDB7BC7-8DB4-48B4-844D-150D6BC9A281}">
      <dsp:nvSpPr>
        <dsp:cNvPr id="0" name=""/>
        <dsp:cNvSpPr/>
      </dsp:nvSpPr>
      <dsp:spPr>
        <a:xfrm>
          <a:off x="0" y="23682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Spretnosti razmišljanja </a:t>
          </a:r>
          <a:endParaRPr lang="el-GR" sz="3200" kern="1200" dirty="0">
            <a:solidFill>
              <a:prstClr val="black"/>
            </a:solidFill>
            <a:effectLst/>
            <a:latin typeface="Calibri" panose="020F0502020204030204"/>
            <a:ea typeface="+mn-ea"/>
            <a:cs typeface="+mn-cs"/>
          </a:endParaRPr>
        </a:p>
      </dsp:txBody>
      <dsp:txXfrm>
        <a:off x="49347" y="2417589"/>
        <a:ext cx="4863123" cy="912186"/>
      </dsp:txXfrm>
    </dsp:sp>
    <dsp:sp modelId="{0B91E79B-028B-4562-94CB-3B9D07A9B2CA}">
      <dsp:nvSpPr>
        <dsp:cNvPr id="0" name=""/>
        <dsp:cNvSpPr/>
      </dsp:nvSpPr>
      <dsp:spPr>
        <a:xfrm>
          <a:off x="0" y="3534642"/>
          <a:ext cx="4961817" cy="101088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7. Digitalne spretnosti </a:t>
          </a:r>
          <a:endParaRPr lang="el-GR" sz="3200" kern="1200" dirty="0">
            <a:solidFill>
              <a:prstClr val="black"/>
            </a:solidFill>
            <a:effectLst/>
            <a:latin typeface="Calibri" panose="020F0502020204030204"/>
            <a:ea typeface="+mn-ea"/>
            <a:cs typeface="+mn-cs"/>
          </a:endParaRPr>
        </a:p>
      </dsp:txBody>
      <dsp:txXfrm>
        <a:off x="49347" y="3583989"/>
        <a:ext cx="4863123" cy="91218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2/2/2024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2/2/2024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1040263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13957206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11723800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21197579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3330242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11350212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4204581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4220433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1970405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82138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8955192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10580686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8995148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8469037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25260907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1327038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992588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objekt pre obrázok snímky 1"/>
          <p:cNvSpPr>
            <a:spLocks noGrp="1" noRot="1" noChangeAspect="1"/>
          </p:cNvSpPr>
          <p:nvPr>
            <p:ph type="sldImg"/>
          </p:nvPr>
        </p:nvSpPr>
        <p:spPr/>
      </p:sp>
      <p:sp>
        <p:nvSpPr>
          <p:cNvPr id="3" name="Zástupný objekt pre poznámky 2"/>
          <p:cNvSpPr>
            <a:spLocks noGrp="1"/>
          </p:cNvSpPr>
          <p:nvPr>
            <p:ph type="body" idx="1"/>
          </p:nvPr>
        </p:nvSpPr>
        <p:spPr/>
        <p:txBody>
          <a:bodyPr/>
          <a:lstStyle/>
          <a:p>
            <a:endParaRPr lang="en-GB" dirty="0"/>
          </a:p>
        </p:txBody>
      </p:sp>
      <p:sp>
        <p:nvSpPr>
          <p:cNvPr id="4" name="Zástupný objekt pre číslo snímky 3"/>
          <p:cNvSpPr>
            <a:spLocks noGrp="1"/>
          </p:cNvSpPr>
          <p:nvPr>
            <p:ph type="sldNum" sz="quarter" idx="5"/>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6418906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2700141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smtClean="0">
                <a:effectLst>
                  <a:outerShdw blurRad="38100" dist="38100" dir="2700000" algn="tl">
                    <a:srgbClr val="000000">
                      <a:alpha val="43137"/>
                    </a:srgbClr>
                  </a:outerShdw>
                </a:effectLst>
                <a:latin typeface="+mn-lt"/>
              </a:rPr>
              <a:t>Etika</a:t>
            </a:r>
            <a:endParaRPr lang="en-US" altLang="el-GR" sz="2400" noProof="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asvg="http://schemas.microsoft.com/office/drawing/2016/SVG/main" xmlns=""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smtClean="0">
                <a:effectLst>
                  <a:outerShdw blurRad="38100" dist="38100" dir="2700000" algn="tl">
                    <a:srgbClr val="000000">
                      <a:alpha val="43137"/>
                    </a:srgbClr>
                  </a:outerShdw>
                </a:effectLst>
                <a:latin typeface="+mn-lt"/>
              </a:rPr>
              <a:t>Etika</a:t>
            </a:r>
            <a:endParaRPr lang="en-US" altLang="el-GR" sz="2400" noProof="0" dirty="0">
              <a:effectLst>
                <a:outerShdw blurRad="38100" dist="38100" dir="2700000" algn="tl">
                  <a:srgbClr val="000000">
                    <a:alpha val="43137"/>
                  </a:srgbClr>
                </a:outerShdw>
              </a:effectLst>
              <a:latin typeface="+mn-lt"/>
            </a:endParaRP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noProof="0" dirty="0" err="1" smtClean="0">
                <a:effectLst>
                  <a:outerShdw blurRad="38100" dist="38100" dir="2700000" algn="tl">
                    <a:srgbClr val="000000">
                      <a:alpha val="43137"/>
                    </a:srgbClr>
                  </a:outerShdw>
                </a:effectLst>
                <a:latin typeface="+mn-lt"/>
              </a:rPr>
              <a:t>Etika</a:t>
            </a:r>
            <a:endParaRPr lang="en-US" altLang="el-GR" sz="2400" noProof="0" dirty="0">
              <a:effectLst>
                <a:outerShdw blurRad="38100" dist="38100" dir="2700000" algn="tl">
                  <a:srgbClr val="000000">
                    <a:alpha val="43137"/>
                  </a:srgbClr>
                </a:outerShdw>
              </a:effectLst>
              <a:latin typeface="+mn-lt"/>
            </a:endParaRP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l-GR" sz="2400" noProof="0" dirty="0" err="1" smtClean="0">
                <a:effectLst>
                  <a:outerShdw blurRad="38100" dist="38100" dir="2700000" algn="tl">
                    <a:srgbClr val="000000">
                      <a:alpha val="43137"/>
                    </a:srgbClr>
                  </a:outerShdw>
                </a:effectLst>
                <a:latin typeface="+mn-lt"/>
              </a:rPr>
              <a:t>Etika</a:t>
            </a:r>
            <a:endParaRPr lang="en-US" altLang="el-GR" sz="2400" noProof="0" dirty="0" smtClean="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sk-SK" altLang="el-GR" sz="1800" dirty="0">
                <a:solidFill>
                  <a:schemeClr val="bg1"/>
                </a:solidFill>
                <a:effectLst>
                  <a:outerShdw blurRad="38100" dist="38100" dir="2700000" algn="tl">
                    <a:srgbClr val="000000">
                      <a:alpha val="43137"/>
                    </a:srgbClr>
                  </a:outerShdw>
                </a:effectLst>
                <a:latin typeface="+mn-lt"/>
              </a:rPr>
              <a:t>5</a:t>
            </a:r>
            <a:endParaRPr lang="en-US" altLang="el-GR" sz="180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336866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2/2/2024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pixabay.com/sk/photos/dvere-vo%C4%BEby-vyber-si-rozhodnutie-1690423/"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8.jpg"/><Relationship Id="rId4" Type="http://schemas.openxmlformats.org/officeDocument/2006/relationships/hyperlink" Target="https://pixabay.com/service/license/"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sk/illustrations/ot%C3%A1znik-ot%C3%A1zka-zna%C4%8Dka-podp%C3%ADsa%C5%A5-1722865/"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hyperlink" Target="https://pixabay.com/service/license/"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pixabay.com/sk/photos/galaxia-hviezda-nekone%C4%8Dno-kozmu-3608029/"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jpg"/><Relationship Id="rId4" Type="http://schemas.openxmlformats.org/officeDocument/2006/relationships/hyperlink" Target="https://pixabay.com/service/license/"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pixabay.com/sk/photos/architekt%C3%BAra-kancel%C3%A1ria-podnikanie-3107302/"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1.jpg"/><Relationship Id="rId4" Type="http://schemas.openxmlformats.org/officeDocument/2006/relationships/hyperlink" Target="https://pixabay.com/service/licens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ixabay.com/sk/illustrations/spr%c3%a1vne-zle-karikat%c3%bara-etika-7472518/"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hyperlink" Target="https://pixabay.com/service/license/"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hyperlink" Target="https://pixabay.com/sk/illustrations/umel%C3%A1-inteligencia-ai-robot-android-2228610/"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5" Type="http://schemas.openxmlformats.org/officeDocument/2006/relationships/image" Target="../media/image23.jpg"/><Relationship Id="rId4" Type="http://schemas.openxmlformats.org/officeDocument/2006/relationships/hyperlink" Target="https://pixabay.com/service/license/"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ixabay.com/sk/illustrations/umel%C3%A1-inteligencia-mozgu-myslie%C5%A5-si-3382507/" TargetMode="Externa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image" Target="../media/image24.jpg"/><Relationship Id="rId4" Type="http://schemas.openxmlformats.org/officeDocument/2006/relationships/hyperlink" Target="https://pixabay.com/service/license/"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pixabay.com/sk/photos/u%C4%8Dite%C4%BE-nehnute%C4%BEnos%C5%A5-z%C3%A1vod-3765909/" TargetMode="External"/><Relationship Id="rId2" Type="http://schemas.openxmlformats.org/officeDocument/2006/relationships/notesSlide" Target="../notesSlides/notesSlide19.xml"/><Relationship Id="rId1" Type="http://schemas.openxmlformats.org/officeDocument/2006/relationships/slideLayout" Target="../slideLayouts/slideLayout5.xml"/><Relationship Id="rId5" Type="http://schemas.openxmlformats.org/officeDocument/2006/relationships/image" Target="../media/image25.jpg"/><Relationship Id="rId4" Type="http://schemas.openxmlformats.org/officeDocument/2006/relationships/hyperlink" Target="https://pixabay.com/service/license/"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pixabay.com/sk/photos/predn%C3%A1%C5%A1ka-in%C5%A1truktor-3986809/"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26.jpg"/><Relationship Id="rId4" Type="http://schemas.openxmlformats.org/officeDocument/2006/relationships/hyperlink" Target="https://pixabay.com/service/license/" TargetMode="External"/></Relationships>
</file>

<file path=ppt/slides/_rels/slide21.xml.rels><?xml version="1.0" encoding="UTF-8" standalone="yes"?>
<Relationships xmlns="http://schemas.openxmlformats.org/package/2006/relationships"><Relationship Id="rId8" Type="http://schemas.openxmlformats.org/officeDocument/2006/relationships/hyperlink" Target="https://www.happierhuman.com/ethical-dilemma-examples/" TargetMode="External"/><Relationship Id="rId13" Type="http://schemas.openxmlformats.org/officeDocument/2006/relationships/hyperlink" Target="https://www.indeed.com/career-advice/career-development/business-ethics" TargetMode="External"/><Relationship Id="rId3" Type="http://schemas.openxmlformats.org/officeDocument/2006/relationships/hyperlink" Target="https://www.merriam-webster.com/dictionary/belief" TargetMode="External"/><Relationship Id="rId7" Type="http://schemas.openxmlformats.org/officeDocument/2006/relationships/hyperlink" Target="https://www.careeraddict.com/ethics-professional-growth-career-development" TargetMode="External"/><Relationship Id="rId12" Type="http://schemas.openxmlformats.org/officeDocument/2006/relationships/hyperlink" Target="https://www.indeed.com/career-advice/career-development/why-ethics-is-important-in-the-workplace"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hyperlink" Target="http://www.europarl.europa.eu/RegData/etudes/IDAN/2017/602004/IPOL_IDA(2017)602004_EN.pdf" TargetMode="External"/><Relationship Id="rId11" Type="http://schemas.openxmlformats.org/officeDocument/2006/relationships/hyperlink" Target="https://www.ff.umb.sk/app/cmsSiteAttachment.php?ID=774" TargetMode="External"/><Relationship Id="rId5" Type="http://schemas.openxmlformats.org/officeDocument/2006/relationships/hyperlink" Target="https://www.cipd.org/uk/knowledge/factsheets/ethics-role-hr-factsheet/#the-role-of-people-professionals-" TargetMode="External"/><Relationship Id="rId10" Type="http://schemas.openxmlformats.org/officeDocument/2006/relationships/hyperlink" Target="https://www.nbcnews.com/better/lifestyle/what-self-awareness-how-can-you-cultivate-it-ncna1067721" TargetMode="External"/><Relationship Id="rId4" Type="http://schemas.openxmlformats.org/officeDocument/2006/relationships/hyperlink" Target="https://corporatefinanceinstitute.com/resources/esg/ethical-dilemma/" TargetMode="External"/><Relationship Id="rId9" Type="http://schemas.openxmlformats.org/officeDocument/2006/relationships/hyperlink" Target="https://www.iaa.govt.nz/for-advisers/adviser-tools/ethics-toolkit/personal-beliefs-values-attitudes-and-behaviour/"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open.lib.umn.edu/publicspeaking/chapter/2-2-ethics-in-public-speaking/" TargetMode="External"/><Relationship Id="rId3" Type="http://schemas.openxmlformats.org/officeDocument/2006/relationships/hyperlink" Target="https://hai.stanford.edu/news/ai-will-transform-teaching-and-learning-lets-get-it-right" TargetMode="External"/><Relationship Id="rId7" Type="http://schemas.openxmlformats.org/officeDocument/2006/relationships/hyperlink" Target="https://www.unesco.org/en/artificial-intelligence/recommendation-ethics/case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hyperlink" Target="https://study.com/academy/lesson/being-an-ethical-speaker.html" TargetMode="External"/><Relationship Id="rId5" Type="http://schemas.openxmlformats.org/officeDocument/2006/relationships/hyperlink" Target="https://hbr.org/2020/10/a-practical-guide-to-building-ethical-ai" TargetMode="External"/><Relationship Id="rId4" Type="http://schemas.openxmlformats.org/officeDocument/2006/relationships/hyperlink" Target="https://www.intelligence.gov/principles-of-artificial-intelligence-ethics-for-the-intelligence-community"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5" Type="http://schemas.openxmlformats.org/officeDocument/2006/relationships/image" Target="../media/image2.png"/><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3.svg"/><Relationship Id="rId14" Type="http://schemas.microsoft.com/office/2007/relationships/diagramDrawing" Target="../diagrams/drawing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hyperlink" Target="https://pixabay.com/sk/illustrations/ne%C4%8D%C3%ADslovan%C3%BD-chaos-3192273/"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hyperlink" Target="https://pixabay.com/service/licens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6.xml"/><Relationship Id="rId5" Type="http://schemas.openxmlformats.org/officeDocument/2006/relationships/hyperlink" Target="https://pixabay.com/service/license/" TargetMode="External"/><Relationship Id="rId4" Type="http://schemas.openxmlformats.org/officeDocument/2006/relationships/hyperlink" Target="https://pixabay.com/sk/photos/matka-syn-bubliny-f%C3%BAka%C5%A5-hra%C5%A5-2935723/"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9.svg"/></Relationships>
</file>

<file path=ppt/slides/_rels/slide9.xml.rels><?xml version="1.0" encoding="UTF-8" standalone="yes"?>
<Relationships xmlns="http://schemas.openxmlformats.org/package/2006/relationships"><Relationship Id="rId3" Type="http://schemas.openxmlformats.org/officeDocument/2006/relationships/hyperlink" Target="https://pixabay.com/sk/illustrations/%C4%BEud%C3%AD-silueta-grafick%C3%BD-dizajn-mu%C5%BE-7472523/" TargetMode="External"/><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7.png"/><Relationship Id="rId4" Type="http://schemas.openxmlformats.org/officeDocument/2006/relationships/hyperlink" Target="https://pixabay.com/service/licens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49485" y="3478939"/>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6000" b="1" i="0" u="none" strike="noStrike" kern="1200" cap="none" spc="0" normalizeH="0" baseline="0" noProof="0" dirty="0" err="1" smtClean="0">
                <a:ln>
                  <a:noFill/>
                </a:ln>
                <a:solidFill>
                  <a:srgbClr val="D7124E"/>
                </a:solidFill>
                <a:effectLst/>
                <a:uLnTx/>
                <a:uFillTx/>
                <a:latin typeface="Calibri Light" panose="020F0302020204030204"/>
                <a:ea typeface="Verdana" panose="020B0604030504040204" pitchFamily="34" charset="0"/>
                <a:cs typeface="+mj-cs"/>
              </a:rPr>
              <a:t>Modul</a:t>
            </a:r>
            <a:r>
              <a:rPr kumimoji="0" lang="en-GB" sz="6000" b="1" i="0" u="none" strike="noStrike" kern="1200" cap="none" spc="0" normalizeH="0" baseline="0" noProof="0" dirty="0" smtClean="0">
                <a:ln>
                  <a:noFill/>
                </a:ln>
                <a:solidFill>
                  <a:srgbClr val="D7124E"/>
                </a:solidFill>
                <a:effectLst/>
                <a:uLnTx/>
                <a:uFillTx/>
                <a:latin typeface="Calibri Light" panose="020F0302020204030204"/>
                <a:ea typeface="Verdana" panose="020B0604030504040204" pitchFamily="34" charset="0"/>
                <a:cs typeface="+mj-cs"/>
              </a:rPr>
              <a:t> </a:t>
            </a:r>
            <a:r>
              <a:rPr lang="en-GB" sz="6000" b="1" dirty="0">
                <a:solidFill>
                  <a:srgbClr val="D7124E"/>
                </a:solidFill>
                <a:effectLst/>
                <a:latin typeface="Calibri Light" panose="020F0302020204030204"/>
                <a:ea typeface="Verdana" panose="020B0604030504040204" pitchFamily="34" charset="0"/>
              </a:rPr>
              <a:t>5 </a:t>
            </a:r>
            <a:r>
              <a:rPr kumimoji="0" lang="en-GB"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Etika</a:t>
            </a:r>
            <a:endParaRPr lang="en-GB"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https://www.costaid.eu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in mnenj Evropske unije ali Izvajalske agencije za izobraževanje in kulturo (EACEA). Niti Evropska unija niti EACEA ne moreta biti odgovorna zanje.</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Etične </a:t>
            </a:r>
            <a:r>
              <a:rPr lang="sk-SK" dirty="0"/>
              <a:t>dileme</a:t>
            </a:r>
            <a:endParaRPr lang="en-GB" dirty="0"/>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8" y="1800000"/>
            <a:ext cx="6610897" cy="4893408"/>
          </a:xfrm>
        </p:spPr>
        <p:txBody>
          <a:bodyPr>
            <a:normAutofit lnSpcReduction="10000"/>
          </a:bodyPr>
          <a:lstStyle/>
          <a:p>
            <a:pPr marL="0" indent="0">
              <a:lnSpc>
                <a:spcPct val="120000"/>
              </a:lnSpc>
              <a:buNone/>
            </a:pPr>
            <a:r>
              <a:rPr lang="en-US" dirty="0"/>
              <a:t>V okviru etike obstaja tudi vprašanje </a:t>
            </a:r>
            <a:r>
              <a:rPr lang="en-US" b="1" dirty="0"/>
              <a:t>etične dileme</a:t>
            </a:r>
            <a:r>
              <a:rPr lang="sk-SK" dirty="0"/>
              <a:t>. </a:t>
            </a:r>
            <a:r>
              <a:rPr lang="en-US" dirty="0"/>
              <a:t>Etična dilema je proces odločanja med dvema možnima ravnanjema, ki sta na nek način etično nesprejemljiva.</a:t>
            </a:r>
            <a:endParaRPr lang="sk-SK" dirty="0"/>
          </a:p>
          <a:p>
            <a:pPr>
              <a:lnSpc>
                <a:spcPct val="120000"/>
              </a:lnSpc>
            </a:pPr>
            <a:r>
              <a:rPr lang="en-GB" dirty="0"/>
              <a:t>Vsak človek se v življenju sreča z etičnimi dilemami, ko so moralna načela postavljena pod vprašaj. </a:t>
            </a:r>
          </a:p>
          <a:p>
            <a:pPr>
              <a:lnSpc>
                <a:spcPct val="120000"/>
              </a:lnSpc>
            </a:pPr>
            <a:r>
              <a:rPr lang="en-GB" dirty="0"/>
              <a:t>Lahko gre za izjemno zapleten problem ali pa za problem z razmeroma </a:t>
            </a:r>
            <a:r>
              <a:rPr lang="en-US" dirty="0"/>
              <a:t>zahtevno rešitvijo.</a:t>
            </a:r>
          </a:p>
          <a:p>
            <a:pPr>
              <a:lnSpc>
                <a:spcPct val="120000"/>
              </a:lnSpc>
            </a:pPr>
            <a:r>
              <a:rPr lang="en-US" dirty="0"/>
              <a:t>Ta proces podpirajo vaše sposobnosti kritičnega razmišljanja ali kulturno ozadje, izbrana možnost pa vam lahko pomaga, da postanete spoštovani kot oseba ali strokovnjak.</a:t>
            </a:r>
          </a:p>
        </p:txBody>
      </p:sp>
      <p:sp>
        <p:nvSpPr>
          <p:cNvPr id="2" name="Ορθογώνιο 1">
            <a:extLst>
              <a:ext uri="{FF2B5EF4-FFF2-40B4-BE49-F238E27FC236}">
                <a16:creationId xmlns:a16="http://schemas.microsoft.com/office/drawing/2014/main" id="{A9E7EC68-E202-C7CE-71F4-480265C322FC}"/>
              </a:ext>
            </a:extLst>
          </p:cNvPr>
          <p:cNvSpPr/>
          <p:nvPr/>
        </p:nvSpPr>
        <p:spPr>
          <a:xfrm>
            <a:off x="9415153" y="6416409"/>
            <a:ext cx="241171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6" name="Obrázok 5" descr="Obrázok, na ktorom je podlahovina, umenie, snímka obrazovky, podlaha&#10;&#10;Automaticky generovaný popis">
            <a:extLst>
              <a:ext uri="{FF2B5EF4-FFF2-40B4-BE49-F238E27FC236}">
                <a16:creationId xmlns:a16="http://schemas.microsoft.com/office/drawing/2014/main" id="{3C3E5DE6-C69C-CD21-865A-3DBC141E91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2430" y="1950344"/>
            <a:ext cx="4474441" cy="2384038"/>
          </a:xfrm>
          <a:prstGeom prst="rect">
            <a:avLst/>
          </a:prstGeom>
        </p:spPr>
      </p:pic>
    </p:spTree>
    <p:extLst>
      <p:ext uri="{BB962C8B-B14F-4D97-AF65-F5344CB8AC3E}">
        <p14:creationId xmlns:p14="http://schemas.microsoft.com/office/powerpoint/2010/main" val="1814605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Primer etičnih dilem</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5938051" cy="4865977"/>
          </a:xfrm>
        </p:spPr>
        <p:txBody>
          <a:bodyPr>
            <a:normAutofit/>
          </a:bodyPr>
          <a:lstStyle/>
          <a:p>
            <a:pPr marL="0" indent="0">
              <a:lnSpc>
                <a:spcPct val="120000"/>
              </a:lnSpc>
              <a:buNone/>
            </a:pPr>
            <a:r>
              <a:rPr lang="en-GB" sz="2200" dirty="0"/>
              <a:t>Pogoste etične dileme vključujejo skušnjavo po </a:t>
            </a:r>
            <a:r>
              <a:rPr lang="en-GB" sz="2200" b="1" dirty="0"/>
              <a:t>namerni napačni razlagi podatkov</a:t>
            </a:r>
            <a:r>
              <a:rPr lang="en-GB" sz="2200" dirty="0"/>
              <a:t>. </a:t>
            </a:r>
          </a:p>
          <a:p>
            <a:pPr marL="0" indent="0">
              <a:lnSpc>
                <a:spcPct val="120000"/>
              </a:lnSpc>
              <a:buNone/>
            </a:pPr>
            <a:r>
              <a:rPr lang="en-GB" sz="2200" dirty="0"/>
              <a:t>Nekdo bi lahko bil v skušnjavi ali spodbujen, da deli podatke tako, da bi stranke prepričal ali zavedel, da je njegova izbira najbolj varna. </a:t>
            </a:r>
          </a:p>
          <a:p>
            <a:pPr marL="0" indent="0">
              <a:lnSpc>
                <a:spcPct val="120000"/>
              </a:lnSpc>
              <a:buNone/>
            </a:pPr>
            <a:r>
              <a:rPr lang="en-GB" sz="2200" dirty="0"/>
              <a:t>Etična dilema je, ali bo oseba napačno interpretirala podatke in si zagotovila kariero ali pa bo delila resnico in tvegala izgubo službe.</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8" name="Obrázok 7" descr="Obrázok, na ktorom je kuchynské potreby, dizajn, formička na pečivo&#10;&#10;Automaticky generovaný popis">
            <a:extLst>
              <a:ext uri="{FF2B5EF4-FFF2-40B4-BE49-F238E27FC236}">
                <a16:creationId xmlns:a16="http://schemas.microsoft.com/office/drawing/2014/main" id="{B720EE16-E165-408B-C7E8-8A4ED667FD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5600" y="1958459"/>
            <a:ext cx="5067300" cy="2699921"/>
          </a:xfrm>
          <a:prstGeom prst="rect">
            <a:avLst/>
          </a:prstGeom>
        </p:spPr>
      </p:pic>
    </p:spTree>
    <p:extLst>
      <p:ext uri="{BB962C8B-B14F-4D97-AF65-F5344CB8AC3E}">
        <p14:creationId xmlns:p14="http://schemas.microsoft.com/office/powerpoint/2010/main" val="31935066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Druge etične dileme (poklicne in osebne)</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5681436" cy="4893408"/>
          </a:xfrm>
        </p:spPr>
        <p:txBody>
          <a:bodyPr>
            <a:normAutofit/>
          </a:bodyPr>
          <a:lstStyle/>
          <a:p>
            <a:pPr>
              <a:lnSpc>
                <a:spcPct val="120000"/>
              </a:lnSpc>
            </a:pPr>
            <a:r>
              <a:rPr lang="en-GB" sz="2100" dirty="0"/>
              <a:t>Spremljanje družabnih medijev otrok ali najstnikov - Ali bi morali kot starši z vidika varnosti spremljati spletne dejavnosti svojega najstnika ali pa je dovolj star, da lahko družbene medije uporablja odgovorno?</a:t>
            </a:r>
          </a:p>
          <a:p>
            <a:pPr>
              <a:lnSpc>
                <a:spcPct val="120000"/>
              </a:lnSpc>
            </a:pPr>
            <a:r>
              <a:rPr lang="en-GB" sz="2100" dirty="0"/>
              <a:t>Prodaja nečesa brez razkritja vseh negativnih podatkov. </a:t>
            </a:r>
          </a:p>
          <a:p>
            <a:pPr>
              <a:lnSpc>
                <a:spcPct val="120000"/>
              </a:lnSpc>
            </a:pPr>
            <a:r>
              <a:rPr lang="en-GB" sz="2100" dirty="0"/>
              <a:t>Prijava nesreče - Če se vam mudi in greste mimo nesreče, ali bi jo prijavili? Ali pa si boste rekli, da se bo našla druga oseba, ki bo verjetno poklicala pristojne organe?</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sz="2100" dirty="0"/>
              <a:t>Ali naj lažem svojemu šefu? - Morda boste ugotovili, da se strinjate, da je v določenih situacijah dobro lagati svojemu šefu. Toda ali je laganje šefu na kateri koli ravni v nasprotju z vašimi osebnimi moralnimi prepričanji? Če je tako, bo to povzročilo vašo moralno dilemo. </a:t>
            </a:r>
          </a:p>
          <a:p>
            <a:pPr>
              <a:lnSpc>
                <a:spcPct val="120000"/>
              </a:lnSpc>
            </a:pPr>
            <a:r>
              <a:rPr lang="en-GB" sz="2100" dirty="0"/>
              <a:t>Ali je dovoljeno vzeti zaloge iz moje pisarne?</a:t>
            </a:r>
          </a:p>
          <a:p>
            <a:pPr>
              <a:lnSpc>
                <a:spcPct val="120000"/>
              </a:lnSpc>
            </a:pPr>
            <a:r>
              <a:rPr lang="en-GB" sz="2100" dirty="0"/>
              <a:t>Splavitev otroka z Downovim sindromom. - Dilema se v bistvu glasi: kako se splav sklada z vašimi moralnimi prepričanji?</a:t>
            </a:r>
          </a:p>
          <a:p>
            <a:pPr marL="0" indent="0">
              <a:lnSpc>
                <a:spcPct val="120000"/>
              </a:lnSpc>
              <a:buNone/>
            </a:pPr>
            <a:endParaRPr lang="en-GB" dirty="0"/>
          </a:p>
        </p:txBody>
      </p:sp>
    </p:spTree>
    <p:extLst>
      <p:ext uri="{BB962C8B-B14F-4D97-AF65-F5344CB8AC3E}">
        <p14:creationId xmlns:p14="http://schemas.microsoft.com/office/powerpoint/2010/main" val="2003224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Najpomembnejši je...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marL="0" indent="0">
              <a:lnSpc>
                <a:spcPct val="120000"/>
              </a:lnSpc>
              <a:buNone/>
            </a:pPr>
            <a:r>
              <a:rPr lang="en-GB" sz="2200" dirty="0"/>
              <a:t>Najpomembnejša stvar </a:t>
            </a:r>
            <a:r>
              <a:rPr lang="en-GB" sz="2200" b="1" dirty="0"/>
              <a:t>pri </a:t>
            </a:r>
            <a:r>
              <a:rPr lang="en-GB" sz="2200" dirty="0"/>
              <a:t>reševanju </a:t>
            </a:r>
            <a:r>
              <a:rPr lang="en-GB" sz="2200" b="1" dirty="0"/>
              <a:t>dilem je</a:t>
            </a:r>
            <a:r>
              <a:rPr lang="en-GB" sz="2200" dirty="0"/>
              <a:t>:</a:t>
            </a:r>
          </a:p>
          <a:p>
            <a:pPr>
              <a:lnSpc>
                <a:spcPct val="120000"/>
              </a:lnSpc>
              <a:buFont typeface="Arial" panose="020B0604020202020204" pitchFamily="34" charset="0"/>
              <a:buChar char="•"/>
            </a:pPr>
            <a:r>
              <a:rPr lang="en-GB" sz="2200" dirty="0"/>
              <a:t>preučite vsa dejstva, nato pa ugotovite, ali imate dovolj </a:t>
            </a:r>
            <a:r>
              <a:rPr lang="en-GB" sz="2200" b="1" dirty="0"/>
              <a:t>nadzora, da </a:t>
            </a:r>
            <a:r>
              <a:rPr lang="en-GB" sz="2200" dirty="0"/>
              <a:t>lahko sprejmete potrebno odločitev, preden nadaljujete.</a:t>
            </a:r>
          </a:p>
          <a:p>
            <a:pPr>
              <a:lnSpc>
                <a:spcPct val="120000"/>
              </a:lnSpc>
              <a:buFont typeface="Arial" panose="020B0604020202020204" pitchFamily="34" charset="0"/>
              <a:buChar char="•"/>
            </a:pPr>
            <a:r>
              <a:rPr lang="en-GB" sz="2200" dirty="0"/>
              <a:t>bodite </a:t>
            </a:r>
            <a:r>
              <a:rPr lang="en-GB" sz="2200" b="1" dirty="0"/>
              <a:t>iskreni </a:t>
            </a:r>
            <a:r>
              <a:rPr lang="en-GB" sz="2200" dirty="0"/>
              <a:t>do sebe, ohranite svojo integriteto in moralo na prvem mestu.</a:t>
            </a:r>
          </a:p>
          <a:p>
            <a:pPr>
              <a:lnSpc>
                <a:spcPct val="120000"/>
              </a:lnSpc>
              <a:buFont typeface="Arial" panose="020B0604020202020204" pitchFamily="34" charset="0"/>
              <a:buChar char="•"/>
            </a:pPr>
            <a:r>
              <a:rPr lang="en-GB" sz="2200" dirty="0"/>
              <a:t>če to storite, boste po izbiri zadovoljni, da ste se odločili pametno</a:t>
            </a:r>
            <a:r>
              <a:rPr lang="en-GB" sz="2200" b="0" i="0" dirty="0">
                <a:solidFill>
                  <a:srgbClr val="222222"/>
                </a:solidFill>
                <a:effectLst/>
                <a:latin typeface="PT Sans" panose="020B0503020203020204" pitchFamily="34" charset="-18"/>
              </a:rPr>
              <a:t>.</a:t>
            </a:r>
          </a:p>
          <a:p>
            <a:pPr marL="0" indent="0">
              <a:lnSpc>
                <a:spcPct val="120000"/>
              </a:lnSpc>
              <a:buNone/>
            </a:pPr>
            <a:r>
              <a:rPr lang="en-GB" sz="2200" dirty="0"/>
              <a:t>Koristno je objektivno oceniti vsako izbiro in se odločiti za večje dobro.</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3" name="Obrázok 2" descr="Obrázok, na ktorom je vonkajší vesmír, vesmír, astronomický objekt, astronómia&#10;&#10;Automaticky generovaný popis">
            <a:extLst>
              <a:ext uri="{FF2B5EF4-FFF2-40B4-BE49-F238E27FC236}">
                <a16:creationId xmlns:a16="http://schemas.microsoft.com/office/drawing/2014/main" id="{C1D59487-F34F-46A8-172B-E16E57C9F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84367" y="1968031"/>
            <a:ext cx="4232515" cy="3042120"/>
          </a:xfrm>
          <a:prstGeom prst="rect">
            <a:avLst/>
          </a:prstGeom>
        </p:spPr>
      </p:pic>
    </p:spTree>
    <p:extLst>
      <p:ext uri="{BB962C8B-B14F-4D97-AF65-F5344CB8AC3E}">
        <p14:creationId xmlns:p14="http://schemas.microsoft.com/office/powerpoint/2010/main" val="14560460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Poklicna etika </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6782601" cy="4865977"/>
          </a:xfrm>
        </p:spPr>
        <p:txBody>
          <a:bodyPr>
            <a:normAutofit/>
          </a:bodyPr>
          <a:lstStyle/>
          <a:p>
            <a:pPr>
              <a:lnSpc>
                <a:spcPct val="120000"/>
              </a:lnSpc>
            </a:pPr>
            <a:r>
              <a:rPr lang="en-GB" dirty="0"/>
              <a:t>Poklicnih dilem smo se dotaknili že v prejšnjem delu.</a:t>
            </a:r>
          </a:p>
          <a:p>
            <a:pPr>
              <a:lnSpc>
                <a:spcPct val="120000"/>
              </a:lnSpc>
            </a:pPr>
            <a:r>
              <a:rPr lang="en-GB" dirty="0"/>
              <a:t>Uporaba etike v poklicnem okolju je bistvena za ohranjanje zaupanja, integritete in spoštovanja med sodelavci, strankami in zainteresiranimi stranmi. Z njo lahko izboljšamo svoj ugled, verodostojnost in uspešnost ter spodbujamo pozitivno in produktivno delovno kulturo.</a:t>
            </a:r>
          </a:p>
          <a:p>
            <a:pPr>
              <a:lnSpc>
                <a:spcPct val="120000"/>
              </a:lnSpc>
            </a:pPr>
            <a:r>
              <a:rPr lang="en-GB" dirty="0"/>
              <a:t>Izraz </a:t>
            </a:r>
            <a:r>
              <a:rPr lang="en-GB" b="1" dirty="0"/>
              <a:t>poslovna ali poklicna etika </a:t>
            </a:r>
            <a:r>
              <a:rPr lang="en-GB" dirty="0"/>
              <a:t>se nanaša na sklop moralnih načel, ki usmerjajo ravnanje podjetja. </a:t>
            </a:r>
          </a:p>
          <a:p>
            <a:pPr>
              <a:lnSpc>
                <a:spcPct val="120000"/>
              </a:lnSpc>
            </a:pPr>
            <a:endParaRPr lang="en-GB"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US" sz="1200" dirty="0">
                <a:hlinkClick r:id="rId3"/>
              </a:rPr>
              <a:t>Vir </a:t>
            </a:r>
            <a:r>
              <a:rPr lang="en-US" sz="1200" dirty="0"/>
              <a:t>| </a:t>
            </a:r>
            <a:r>
              <a:rPr lang="en-US" sz="1200" dirty="0">
                <a:hlinkClick r:id="rId4"/>
              </a:rPr>
              <a:t>Licenca </a:t>
            </a:r>
            <a:r>
              <a:rPr lang="en-US" sz="1200" dirty="0" err="1">
                <a:hlinkClick r:id="rId4"/>
              </a:rPr>
              <a:t>Pixabay</a:t>
            </a:r>
            <a:endParaRPr lang="en-US" sz="1200" dirty="0"/>
          </a:p>
        </p:txBody>
      </p:sp>
      <p:pic>
        <p:nvPicPr>
          <p:cNvPr id="3" name="Obrázok 2" descr="Obrázok, na ktorom je budova, nebo, výšková budova, komerčná budova&#10;&#10;Automaticky generovaný popis">
            <a:extLst>
              <a:ext uri="{FF2B5EF4-FFF2-40B4-BE49-F238E27FC236}">
                <a16:creationId xmlns:a16="http://schemas.microsoft.com/office/drawing/2014/main" id="{CB961921-F56B-F3F2-E2CD-6AB7EE11CB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673102" y="1920301"/>
            <a:ext cx="3615070" cy="3400425"/>
          </a:xfrm>
          <a:prstGeom prst="rect">
            <a:avLst/>
          </a:prstGeom>
        </p:spPr>
      </p:pic>
    </p:spTree>
    <p:extLst>
      <p:ext uri="{BB962C8B-B14F-4D97-AF65-F5344CB8AC3E}">
        <p14:creationId xmlns:p14="http://schemas.microsoft.com/office/powerpoint/2010/main" val="14789588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Kaj je poklicna etika?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a:lnSpc>
                <a:spcPct val="120000"/>
              </a:lnSpc>
            </a:pPr>
            <a:r>
              <a:rPr lang="en-GB" sz="2200" b="0" i="0" dirty="0">
                <a:solidFill>
                  <a:srgbClr val="333333"/>
                </a:solidFill>
                <a:effectLst/>
              </a:rPr>
              <a:t>Poklicna etika so načela, ki urejajo vedenje posameznika ali skupine v organizacijskem okolju. Tako kot vrednote tudi poklicna etika določa pravila, kako naj se oseba v takem okolju obnaša do drugih ljudi in organizacij.</a:t>
            </a:r>
          </a:p>
          <a:p>
            <a:pPr>
              <a:lnSpc>
                <a:spcPct val="120000"/>
              </a:lnSpc>
            </a:pPr>
            <a:r>
              <a:rPr lang="en-GB" sz="2200" dirty="0"/>
              <a:t>Strokovnjaki morajo razumeti </a:t>
            </a:r>
            <a:r>
              <a:rPr lang="en-GB" sz="2200" b="0" i="0" dirty="0">
                <a:solidFill>
                  <a:srgbClr val="333333"/>
                </a:solidFill>
                <a:effectLst/>
              </a:rPr>
              <a:t>razliko med osebnimi vrednotami in etiko, ki jih imajo kot posamezniki, ter poklicno etiko, ki jo morajo upoštevati kot člani strokovne organizacije.</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US" sz="1200" dirty="0">
                <a:hlinkClick r:id="rId3"/>
              </a:rPr>
              <a:t>Vir </a:t>
            </a:r>
            <a:r>
              <a:rPr lang="en-US" sz="1200" dirty="0"/>
              <a:t>| </a:t>
            </a:r>
            <a:r>
              <a:rPr lang="en-US" sz="1200" dirty="0">
                <a:hlinkClick r:id="rId4"/>
              </a:rPr>
              <a:t>Licenca </a:t>
            </a:r>
            <a:r>
              <a:rPr lang="en-US" sz="1200" dirty="0" err="1">
                <a:hlinkClick r:id="rId4"/>
              </a:rPr>
              <a:t>Pixabay</a:t>
            </a:r>
            <a:endParaRPr lang="en-US" sz="1200" dirty="0"/>
          </a:p>
        </p:txBody>
      </p:sp>
      <p:pic>
        <p:nvPicPr>
          <p:cNvPr id="10" name="Obrázok 9" descr="Obrázok, na ktorom je anime, ošatenie, ľudská tvár, animák&#10;&#10;Automaticky generovaný popis">
            <a:extLst>
              <a:ext uri="{FF2B5EF4-FFF2-40B4-BE49-F238E27FC236}">
                <a16:creationId xmlns:a16="http://schemas.microsoft.com/office/drawing/2014/main" id="{99FA10FC-2F5A-641C-005A-823397462CA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2662" y="2085283"/>
            <a:ext cx="4281064" cy="2852928"/>
          </a:xfrm>
          <a:prstGeom prst="rect">
            <a:avLst/>
          </a:prstGeom>
        </p:spPr>
      </p:pic>
    </p:spTree>
    <p:extLst>
      <p:ext uri="{BB962C8B-B14F-4D97-AF65-F5344CB8AC3E}">
        <p14:creationId xmlns:p14="http://schemas.microsoft.com/office/powerpoint/2010/main" val="423653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Zakaj je poklicna etika pomembna?</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dirty="0"/>
              <a:t>Podjetja</a:t>
            </a:r>
            <a:r>
              <a:rPr lang="sk-SK" dirty="0"/>
              <a:t>, </a:t>
            </a:r>
            <a:r>
              <a:rPr lang="sk-SK" dirty="0" err="1"/>
              <a:t>šole </a:t>
            </a:r>
            <a:r>
              <a:rPr lang="en-GB" dirty="0"/>
              <a:t>ali javni organi dokazujejo svojo etičnost z upoštevanjem vseh ustreznih zakonov. S tem se zaščitijo pred pravnimi težavami ter si ustvarijo ugled med kolegi in strankami. Poslovna etika ali etični kodeksi podjetja pomagajo podjetjem tudi pri zaposlovanju kakovostnih članov ekipe. Organizacije, ki cenijo in spoštujejo svoje člane ekipe v skladu z visokimi etičnimi standardi, so pogosto privlačne za iskalce zaposlitve.</a:t>
            </a:r>
          </a:p>
        </p:txBody>
      </p:sp>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Poklicna etika ima več delov: </a:t>
            </a:r>
          </a:p>
          <a:p>
            <a:pPr lvl="1">
              <a:lnSpc>
                <a:spcPct val="120000"/>
              </a:lnSpc>
            </a:pPr>
            <a:r>
              <a:rPr lang="en-GB" dirty="0"/>
              <a:t>Osebna odgovornost</a:t>
            </a:r>
          </a:p>
          <a:p>
            <a:pPr lvl="1">
              <a:lnSpc>
                <a:spcPct val="120000"/>
              </a:lnSpc>
            </a:pPr>
            <a:r>
              <a:rPr lang="en-GB" dirty="0"/>
              <a:t>Odgovornost podjetij</a:t>
            </a:r>
          </a:p>
          <a:p>
            <a:pPr lvl="1">
              <a:lnSpc>
                <a:spcPct val="120000"/>
              </a:lnSpc>
            </a:pPr>
            <a:r>
              <a:rPr lang="en-GB" dirty="0"/>
              <a:t>Zvestoba</a:t>
            </a:r>
          </a:p>
          <a:p>
            <a:pPr lvl="1">
              <a:lnSpc>
                <a:spcPct val="120000"/>
              </a:lnSpc>
            </a:pPr>
            <a:r>
              <a:rPr lang="en-GB" dirty="0"/>
              <a:t>Spoštovanje</a:t>
            </a:r>
          </a:p>
          <a:p>
            <a:pPr lvl="1">
              <a:lnSpc>
                <a:spcPct val="120000"/>
              </a:lnSpc>
            </a:pPr>
            <a:r>
              <a:rPr lang="en-GB" dirty="0"/>
              <a:t>Zanesljivost</a:t>
            </a:r>
          </a:p>
          <a:p>
            <a:pPr lvl="1">
              <a:lnSpc>
                <a:spcPct val="120000"/>
              </a:lnSpc>
            </a:pPr>
            <a:r>
              <a:rPr lang="en-GB" dirty="0"/>
              <a:t>Pravičnost</a:t>
            </a:r>
          </a:p>
          <a:p>
            <a:pPr lvl="1">
              <a:lnSpc>
                <a:spcPct val="120000"/>
              </a:lnSpc>
            </a:pPr>
            <a:r>
              <a:rPr lang="en-GB" dirty="0"/>
              <a:t>Družbena in okoljska odgovornost </a:t>
            </a:r>
          </a:p>
          <a:p>
            <a:pPr marL="0" indent="0">
              <a:lnSpc>
                <a:spcPct val="120000"/>
              </a:lnSpc>
              <a:buNone/>
            </a:pPr>
            <a:endParaRPr lang="en-GB" dirty="0"/>
          </a:p>
        </p:txBody>
      </p:sp>
    </p:spTree>
    <p:extLst>
      <p:ext uri="{BB962C8B-B14F-4D97-AF65-F5344CB8AC3E}">
        <p14:creationId xmlns:p14="http://schemas.microsoft.com/office/powerpoint/2010/main" val="20557725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Etična načela za uporabo umetne inteligence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7" y="1799999"/>
            <a:ext cx="8245344" cy="4865977"/>
          </a:xfrm>
        </p:spPr>
        <p:txBody>
          <a:bodyPr>
            <a:noAutofit/>
          </a:bodyPr>
          <a:lstStyle/>
          <a:p>
            <a:pPr marL="0" indent="0">
              <a:buNone/>
            </a:pPr>
            <a:r>
              <a:rPr lang="en-GB" sz="1800" dirty="0"/>
              <a:t>Vpliv uporabe umetne inteligence je mogoče opaziti v skoraj vseh gospodarskih sektorjih in v vsakdanjem življenju ljudi.</a:t>
            </a:r>
          </a:p>
          <a:p>
            <a:pPr marL="0" indent="0">
              <a:buNone/>
            </a:pPr>
            <a:r>
              <a:rPr lang="en-GB" sz="1800" dirty="0"/>
              <a:t>Uporaba etike pri uporabi umetne inteligence v delovnem okolju je iz dneva v dan pomembnejša. Spoštovanje človekovega dostojanstva, pravic in svoboščin so osnovna pravila pri načrtovanju in razvoju UI.</a:t>
            </a:r>
          </a:p>
          <a:p>
            <a:pPr marL="0" indent="0">
              <a:buNone/>
            </a:pPr>
            <a:r>
              <a:rPr lang="en-GB" sz="1800" dirty="0"/>
              <a:t>OECD je ustanovil tudi delovno skupino, ki se ukvarja z "načeli uporabe umetne inteligence na delovnem mestu, vključno z vidika človekovih pravic (pristranskost, zasebnost, zastopanost in dostojanstvo), preglednosti in </a:t>
            </a:r>
            <a:r>
              <a:rPr lang="sk-SK" sz="1800" dirty="0"/>
              <a:t>zmožnosti </a:t>
            </a:r>
            <a:r>
              <a:rPr lang="sk-SK" sz="1800" dirty="0" err="1"/>
              <a:t>pojasnjevanja</a:t>
            </a:r>
            <a:r>
              <a:rPr lang="en-GB" sz="1800" dirty="0"/>
              <a:t>, robustnosti varnosti in zaščite ter odgovornosti in odgovornosti."</a:t>
            </a:r>
          </a:p>
          <a:p>
            <a:pPr marL="0" indent="0">
              <a:buNone/>
            </a:pPr>
            <a:r>
              <a:rPr lang="en-GB" sz="1800" dirty="0"/>
              <a:t>Vpliv umetne inteligence na izobraževanje lahko izboljša in preoblikuje proces, zlasti s ChatGPT, vendar ima tudi tvegano plat. Pričakovati je, da se bo treba prilagoditi novim načinom poučevanja. </a:t>
            </a:r>
          </a:p>
          <a:p>
            <a:pPr marL="0" indent="0">
              <a:buNone/>
            </a:pPr>
            <a:r>
              <a:rPr lang="en-GB" sz="1800" dirty="0"/>
              <a:t>Trenerji in učitelji se bodo soočali s številnimi izzivi, tako z vidika pridobivanja veščin kot tudi širjenja lažnih novic, fotografij in videoposnetkov, ki jih ustvarja umetna inteligenca</a:t>
            </a:r>
            <a:r>
              <a:rPr lang="en-GB" sz="1800" b="1" i="0" dirty="0">
                <a:solidFill>
                  <a:srgbClr val="000000"/>
                </a:solidFill>
                <a:effectLst/>
                <a:latin typeface="Roboto Condensed" panose="02000000000000000000" pitchFamily="2" charset="0"/>
              </a:rPr>
              <a:t>. </a:t>
            </a:r>
            <a:endParaRPr lang="en-GB" sz="1800" dirty="0"/>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4" name="Obrázok 3" descr="Obrázok, na ktorom je kresba, náčrt, umenie, kresbičky&#10;&#10;Automaticky generovaný popis">
            <a:extLst>
              <a:ext uri="{FF2B5EF4-FFF2-40B4-BE49-F238E27FC236}">
                <a16:creationId xmlns:a16="http://schemas.microsoft.com/office/drawing/2014/main" id="{F7F53EAC-1CBD-1033-38F2-C591F116EA6E}"/>
              </a:ext>
            </a:extLst>
          </p:cNvPr>
          <p:cNvPicPr>
            <a:picLocks noChangeAspect="1"/>
          </p:cNvPicPr>
          <p:nvPr/>
        </p:nvPicPr>
        <p:blipFill rotWithShape="1">
          <a:blip r:embed="rId5">
            <a:extLst>
              <a:ext uri="{28A0092B-C50C-407E-A947-70E740481C1C}">
                <a14:useLocalDpi xmlns:a14="http://schemas.microsoft.com/office/drawing/2010/main" val="0"/>
              </a:ext>
            </a:extLst>
          </a:blip>
          <a:srcRect l="20781" r="20469"/>
          <a:stretch/>
        </p:blipFill>
        <p:spPr>
          <a:xfrm>
            <a:off x="8623778" y="1799999"/>
            <a:ext cx="3220840" cy="3426425"/>
          </a:xfrm>
          <a:prstGeom prst="rect">
            <a:avLst/>
          </a:prstGeom>
        </p:spPr>
      </p:pic>
    </p:spTree>
    <p:extLst>
      <p:ext uri="{BB962C8B-B14F-4D97-AF65-F5344CB8AC3E}">
        <p14:creationId xmlns:p14="http://schemas.microsoft.com/office/powerpoint/2010/main" val="879371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Predsodki v umetni inteligenci</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7012350" cy="4865977"/>
          </a:xfrm>
        </p:spPr>
        <p:txBody>
          <a:bodyPr>
            <a:normAutofit fontScale="92500" lnSpcReduction="10000"/>
          </a:bodyPr>
          <a:lstStyle/>
          <a:p>
            <a:pPr marL="0" indent="0">
              <a:lnSpc>
                <a:spcPct val="120000"/>
              </a:lnSpc>
              <a:buNone/>
            </a:pPr>
            <a:r>
              <a:rPr lang="en-US" dirty="0"/>
              <a:t>Sistemi umetne inteligence so lahko nepošteni, če jih uporabljate na primer za geodetske namene. Uporabljajo velike podatke in iskalnike za prikazovanje rezultatov, na katere se pogosto klikne, vendar so ti odvisni od tega, kdo na njih klikne, kaj mu je všeč in iz katere države prihaja, zato so lahko takšni rezultati nepošteni in pristranski. </a:t>
            </a:r>
            <a:r>
              <a:rPr lang="en-GB" dirty="0"/>
              <a:t>Tako </a:t>
            </a:r>
            <a:r>
              <a:rPr lang="en-GB" b="1" dirty="0"/>
              <a:t>lahko iskalnik ponovi iste pristranskosti, ki obstajajo v resničnem svetu, </a:t>
            </a:r>
            <a:r>
              <a:rPr lang="en-GB" dirty="0"/>
              <a:t>in jih okrepi v spletnem okolju. </a:t>
            </a:r>
          </a:p>
          <a:p>
            <a:pPr marL="0" indent="0">
              <a:lnSpc>
                <a:spcPct val="120000"/>
              </a:lnSpc>
              <a:buNone/>
            </a:pPr>
            <a:r>
              <a:rPr lang="en-GB" dirty="0"/>
              <a:t>Pomembno se je zavedati, da umetna inteligenca dela s tistim, kar je na voljo, ta vsebina pa velikokrat vsebuje neetična sporočila, nepravičnost, predsodke, agresijo in poskuse prikrivanja resnice.</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4" name="Obrázok 3" descr="Obrázok, na ktorom je vesmír, snímka obrazovky&#10;&#10;Automaticky generovaný popis">
            <a:extLst>
              <a:ext uri="{FF2B5EF4-FFF2-40B4-BE49-F238E27FC236}">
                <a16:creationId xmlns:a16="http://schemas.microsoft.com/office/drawing/2014/main" id="{934ACA80-F39E-9AFF-0B5F-E4D491D71E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65662" y="2000477"/>
            <a:ext cx="4049990" cy="2695774"/>
          </a:xfrm>
          <a:prstGeom prst="rect">
            <a:avLst/>
          </a:prstGeom>
        </p:spPr>
      </p:pic>
    </p:spTree>
    <p:extLst>
      <p:ext uri="{BB962C8B-B14F-4D97-AF65-F5344CB8AC3E}">
        <p14:creationId xmlns:p14="http://schemas.microsoft.com/office/powerpoint/2010/main" val="19195930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Etika v družabnih medijih</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07533"/>
            <a:ext cx="8165378" cy="4865977"/>
          </a:xfrm>
        </p:spPr>
        <p:txBody>
          <a:bodyPr>
            <a:noAutofit/>
          </a:bodyPr>
          <a:lstStyle/>
          <a:p>
            <a:pPr marL="0" indent="0">
              <a:lnSpc>
                <a:spcPct val="120000"/>
              </a:lnSpc>
              <a:buNone/>
            </a:pPr>
            <a:r>
              <a:rPr lang="en-GB" sz="2000" dirty="0"/>
              <a:t>Družbeni mediji nas povezujejo v vsakdanjem življenju ter vplivajo na naša stališča in mnenja. So močan vir informacij, po drugi strani pa tudi vir informacijskih motenj.</a:t>
            </a:r>
          </a:p>
          <a:p>
            <a:pPr marL="0" indent="0">
              <a:lnSpc>
                <a:spcPct val="120000"/>
              </a:lnSpc>
              <a:buNone/>
            </a:pPr>
            <a:r>
              <a:rPr lang="en-GB" sz="2000" dirty="0"/>
              <a:t>Sporočila o nasilju poskušajo biti prepričljiva in poskušajo spremeniti posameznikova prepričanja ali namere. </a:t>
            </a:r>
          </a:p>
          <a:p>
            <a:pPr marL="0" indent="0">
              <a:lnSpc>
                <a:spcPct val="120000"/>
              </a:lnSpc>
              <a:buNone/>
            </a:pPr>
            <a:r>
              <a:rPr lang="en-GB" sz="2000" dirty="0"/>
              <a:t>Spletni (</a:t>
            </a:r>
            <a:r>
              <a:rPr lang="sk-SK" sz="2000" dirty="0"/>
              <a:t>ali osebni</a:t>
            </a:r>
            <a:r>
              <a:rPr lang="en-GB" sz="2000" dirty="0"/>
              <a:t>) sovražni govor ali mikroagresija sta etična dilema. Na eni strani gre za svobodo izražanja, na drugi strani pa za pravico drugih do dostojanstva in spoštovanja. </a:t>
            </a:r>
            <a:r>
              <a:rPr lang="en-US" sz="2000" dirty="0"/>
              <a:t>Pomembno je obsoditi komunikacijo, ki z izkrivljanjem, ustrahovanjem, prisilo in nasiljem ponižuje posameznike, skupine ali človeštvo ter izraža nestrpnost in sovraštvo</a:t>
            </a:r>
            <a:r>
              <a:rPr lang="sk-SK" sz="2000" dirty="0"/>
              <a:t>.</a:t>
            </a:r>
            <a:endParaRPr lang="en-GB" sz="2000" dirty="0"/>
          </a:p>
          <a:p>
            <a:pPr marL="0" indent="0">
              <a:lnSpc>
                <a:spcPct val="120000"/>
              </a:lnSpc>
              <a:buNone/>
            </a:pPr>
            <a:r>
              <a:rPr lang="en-GB" sz="2000" dirty="0"/>
              <a:t>Nespoštovanje etičnih načel lahko privede do težav pri razlikovanju resnice, do manipulacije in/ali napačne razlage resnice. </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3" name="Obrázok 2" descr="Obrázok, na ktorom je vnútri, text, ošatenie, osoba&#10;&#10;Automaticky generovaný popis">
            <a:extLst>
              <a:ext uri="{FF2B5EF4-FFF2-40B4-BE49-F238E27FC236}">
                <a16:creationId xmlns:a16="http://schemas.microsoft.com/office/drawing/2014/main" id="{D80FAC2F-3F52-6312-D2AA-FDE1CCEB6AA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91800" y="1888093"/>
            <a:ext cx="3331776" cy="2222919"/>
          </a:xfrm>
          <a:prstGeom prst="rect">
            <a:avLst/>
          </a:prstGeom>
        </p:spPr>
      </p:pic>
    </p:spTree>
    <p:extLst>
      <p:ext uri="{BB962C8B-B14F-4D97-AF65-F5344CB8AC3E}">
        <p14:creationId xmlns:p14="http://schemas.microsoft.com/office/powerpoint/2010/main" val="15063641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Partnerji</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Etika v javnem nastopanju</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8" y="1799999"/>
            <a:ext cx="8110514" cy="4865977"/>
          </a:xfrm>
        </p:spPr>
        <p:txBody>
          <a:bodyPr>
            <a:normAutofit fontScale="77500" lnSpcReduction="20000"/>
          </a:bodyPr>
          <a:lstStyle/>
          <a:p>
            <a:pPr marL="0" indent="0">
              <a:lnSpc>
                <a:spcPct val="120000"/>
              </a:lnSpc>
              <a:buNone/>
            </a:pPr>
            <a:r>
              <a:rPr lang="en-GB" dirty="0"/>
              <a:t>Javno nastopanje ima tudi več etičnih načel, ki so temeljni kamen, ki se ga morajo naučiti vsi:</a:t>
            </a:r>
          </a:p>
          <a:p>
            <a:pPr>
              <a:lnSpc>
                <a:spcPct val="120000"/>
              </a:lnSpc>
              <a:spcBef>
                <a:spcPts val="0"/>
              </a:spcBef>
            </a:pPr>
            <a:r>
              <a:rPr lang="en-GB" b="1" dirty="0"/>
              <a:t>Zanesljivost</a:t>
            </a:r>
          </a:p>
          <a:p>
            <a:pPr>
              <a:lnSpc>
                <a:spcPct val="120000"/>
              </a:lnSpc>
              <a:spcBef>
                <a:spcPts val="0"/>
              </a:spcBef>
            </a:pPr>
            <a:r>
              <a:rPr lang="en-GB" b="1" dirty="0"/>
              <a:t>Integriteta na področju predmeta </a:t>
            </a:r>
          </a:p>
          <a:p>
            <a:pPr>
              <a:lnSpc>
                <a:spcPct val="120000"/>
              </a:lnSpc>
              <a:spcBef>
                <a:spcPts val="0"/>
              </a:spcBef>
            </a:pPr>
            <a:r>
              <a:rPr lang="en-GB" b="1" dirty="0"/>
              <a:t>Spoštovanje drugih</a:t>
            </a:r>
          </a:p>
          <a:p>
            <a:pPr>
              <a:lnSpc>
                <a:spcPct val="120000"/>
              </a:lnSpc>
              <a:spcBef>
                <a:spcPts val="0"/>
              </a:spcBef>
            </a:pPr>
            <a:r>
              <a:rPr lang="en-GB" b="1" dirty="0"/>
              <a:t>Dostojanstvo pri ravnanju</a:t>
            </a:r>
          </a:p>
          <a:p>
            <a:pPr>
              <a:lnSpc>
                <a:spcPct val="120000"/>
              </a:lnSpc>
              <a:spcBef>
                <a:spcPts val="0"/>
              </a:spcBef>
            </a:pPr>
            <a:r>
              <a:rPr lang="en-GB" b="1" dirty="0"/>
              <a:t>Resničnost sporočila</a:t>
            </a:r>
          </a:p>
          <a:p>
            <a:pPr marL="0" indent="0">
              <a:lnSpc>
                <a:spcPct val="120000"/>
              </a:lnSpc>
              <a:spcBef>
                <a:spcPts val="0"/>
              </a:spcBef>
              <a:buNone/>
            </a:pPr>
            <a:r>
              <a:rPr lang="en-GB" dirty="0"/>
              <a:t>Osnovno načelo je poštenost posredovanih informacij. </a:t>
            </a:r>
          </a:p>
          <a:p>
            <a:pPr marL="0" indent="0">
              <a:lnSpc>
                <a:spcPct val="120000"/>
              </a:lnSpc>
              <a:spcBef>
                <a:spcPts val="0"/>
              </a:spcBef>
              <a:buNone/>
            </a:pPr>
            <a:r>
              <a:rPr lang="en-GB" dirty="0"/>
              <a:t>Dandanes moramo biti previdni glede vira informacij, tudi ko govorimo v javnosti. Govorniki pogosto uporabljajo pretiravanje, izpuščanje ali izkrivljanje informacij, da bi bilo njihovo stališče bolj prepričljivo. Pomembno je, da govorniku, če je le mogoče, postavite vprašanja ali se neposredno pozanimate o viru njegove izjave. Sposobnost kritičnega razmišljanja in spraševanja je treba razvijati pri vzgojiteljih, prek njih pa pri mladih in študentih.</a:t>
            </a:r>
          </a:p>
        </p:txBody>
      </p:sp>
      <p:sp>
        <p:nvSpPr>
          <p:cNvPr id="9" name="Ορθογώνιο 1">
            <a:extLst>
              <a:ext uri="{FF2B5EF4-FFF2-40B4-BE49-F238E27FC236}">
                <a16:creationId xmlns:a16="http://schemas.microsoft.com/office/drawing/2014/main" id="{1457041E-C1B4-480C-8A7D-3A4B7D919DDE}"/>
              </a:ext>
            </a:extLst>
          </p:cNvPr>
          <p:cNvSpPr/>
          <p:nvPr/>
        </p:nvSpPr>
        <p:spPr>
          <a:xfrm>
            <a:off x="3419912" y="6503880"/>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4" name="Obrázok 3" descr="Obrázok, na ktorom je ošatenie, vnútri, osoba, žena&#10;&#10;Automaticky generovaný popis">
            <a:extLst>
              <a:ext uri="{FF2B5EF4-FFF2-40B4-BE49-F238E27FC236}">
                <a16:creationId xmlns:a16="http://schemas.microsoft.com/office/drawing/2014/main" id="{97A25417-7476-01C2-09AD-408EDA028F3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1651" y="1965227"/>
            <a:ext cx="3742934" cy="2497239"/>
          </a:xfrm>
          <a:prstGeom prst="rect">
            <a:avLst/>
          </a:prstGeom>
        </p:spPr>
      </p:pic>
    </p:spTree>
    <p:extLst>
      <p:ext uri="{BB962C8B-B14F-4D97-AF65-F5344CB8AC3E}">
        <p14:creationId xmlns:p14="http://schemas.microsoft.com/office/powerpoint/2010/main" val="6431934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 in nadaljnje branje</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fontScale="70000" lnSpcReduction="20000"/>
          </a:bodyPr>
          <a:lstStyle/>
          <a:p>
            <a:r>
              <a:rPr lang="en-GB" sz="1800" dirty="0"/>
              <a:t>Prepričanje. (2023) Merriam-Webster Dictionary. Pridobljeno s: </a:t>
            </a:r>
            <a:r>
              <a:rPr lang="en-GB" sz="1800" dirty="0">
                <a:hlinkClick r:id="rId3"/>
              </a:rPr>
              <a:t>https://</a:t>
            </a:r>
            <a:r>
              <a:rPr lang="en-GB" sz="1800" dirty="0" smtClean="0">
                <a:hlinkClick r:id="rId3"/>
              </a:rPr>
              <a:t>www.merriam-webster.com/dictionary/belief</a:t>
            </a:r>
            <a:r>
              <a:rPr lang="en-GB" sz="1800" dirty="0" smtClean="0"/>
              <a:t> </a:t>
            </a:r>
            <a:endParaRPr lang="en-GB" sz="1800" dirty="0"/>
          </a:p>
          <a:p>
            <a:r>
              <a:rPr lang="en-GB" sz="1800" dirty="0"/>
              <a:t>Ekipa CFI. (2020) Etična dilema. Pridobljeno s: </a:t>
            </a:r>
            <a:r>
              <a:rPr lang="en-GB" sz="1800" dirty="0">
                <a:hlinkClick r:id="rId4"/>
              </a:rPr>
              <a:t>https://corporatefinanceinstitute.com/resources/esg/ethical-dilemma</a:t>
            </a:r>
            <a:r>
              <a:rPr lang="en-GB" sz="1800" dirty="0" smtClean="0">
                <a:hlinkClick r:id="rId4"/>
              </a:rPr>
              <a:t>/</a:t>
            </a:r>
            <a:r>
              <a:rPr lang="en-GB" sz="1800" dirty="0" smtClean="0"/>
              <a:t>  </a:t>
            </a:r>
            <a:endParaRPr lang="en-GB" sz="1800" dirty="0"/>
          </a:p>
          <a:p>
            <a:r>
              <a:rPr lang="en-GB" sz="1800" dirty="0"/>
              <a:t>Etična praksa in vloga strokovnih delavcev. (2022) Pridobljeno s: </a:t>
            </a:r>
            <a:r>
              <a:rPr lang="en-GB" sz="1800" dirty="0">
                <a:hlinkClick r:id="rId5"/>
              </a:rPr>
              <a:t>https://www.cipd.org/uk/knowledge/factsheets/ethics-role-hr-factsheet/#the-role-of-people-professionals-</a:t>
            </a:r>
            <a:endParaRPr lang="en-GB" sz="1800" dirty="0"/>
          </a:p>
          <a:p>
            <a:r>
              <a:rPr lang="en-GB" sz="1800" dirty="0"/>
              <a:t>Evropski parlament, Generalni direktorat za notranjo politiko: Raziskave za odbor CULT. Zakaj kulturno delo z begunci (2017). Pridobljeno s spletne strani: </a:t>
            </a:r>
            <a:r>
              <a:rPr lang="en-GB" sz="1800" dirty="0">
                <a:hlinkClick r:id="rId6"/>
              </a:rPr>
              <a:t>http://www.europarl.europa.eu/RegData/etudes/IDAN/2017/602004/IPOL_IDA(2017)602004_EN.pdf</a:t>
            </a:r>
            <a:endParaRPr lang="en-GB" sz="1800" dirty="0"/>
          </a:p>
          <a:p>
            <a:r>
              <a:rPr lang="en-GB" sz="1800" dirty="0"/>
              <a:t>Harris, </a:t>
            </a:r>
            <a:r>
              <a:rPr lang="en-GB" sz="1800" dirty="0" err="1"/>
              <a:t>Ema</a:t>
            </a:r>
            <a:r>
              <a:rPr lang="en-GB" sz="1800" dirty="0"/>
              <a:t>. (2021) Pomen etike v poklicnem razvoju. Pridobljeno s: </a:t>
            </a:r>
            <a:r>
              <a:rPr lang="en-GB" sz="1800" dirty="0">
                <a:hlinkClick r:id="rId7"/>
              </a:rPr>
              <a:t>https://</a:t>
            </a:r>
            <a:r>
              <a:rPr lang="en-GB" sz="1800" dirty="0" smtClean="0">
                <a:hlinkClick r:id="rId7"/>
              </a:rPr>
              <a:t>www.careeraddict.com/ethics-professional-growth-career-development</a:t>
            </a:r>
            <a:r>
              <a:rPr lang="en-GB" sz="1800" dirty="0" smtClean="0"/>
              <a:t>  </a:t>
            </a:r>
            <a:endParaRPr lang="en-GB" sz="1800" dirty="0"/>
          </a:p>
          <a:p>
            <a:r>
              <a:rPr lang="en-GB" sz="1800" dirty="0" err="1"/>
              <a:t>Kristenson</a:t>
            </a:r>
            <a:r>
              <a:rPr lang="en-GB" sz="1800" dirty="0"/>
              <a:t>, Sarah. (2022) 15 primerov etičnih dilem, ki jih lahko vidite v resničnem svetu. Pridobljeno s: </a:t>
            </a:r>
            <a:r>
              <a:rPr lang="en-GB" sz="1800" dirty="0">
                <a:hlinkClick r:id="rId8"/>
              </a:rPr>
              <a:t>https://www.happierhuman.com/ethical-dilemma-examples</a:t>
            </a:r>
            <a:r>
              <a:rPr lang="en-GB" sz="1800" dirty="0" smtClean="0">
                <a:hlinkClick r:id="rId8"/>
              </a:rPr>
              <a:t>/</a:t>
            </a:r>
            <a:r>
              <a:rPr lang="en-GB" sz="1800" dirty="0" smtClean="0"/>
              <a:t>  </a:t>
            </a:r>
            <a:endParaRPr lang="en-GB" sz="1800" dirty="0"/>
          </a:p>
          <a:p>
            <a:r>
              <a:rPr lang="en-GB" sz="1800" dirty="0"/>
              <a:t>Osebna prepričanja, vrednote, stališča in vedenje. (2023) Ministrstvo za podjetništvo, inovacije in zaposlovanje. Pridobljeno s: </a:t>
            </a:r>
            <a:r>
              <a:rPr lang="en-GB" sz="1800" dirty="0">
                <a:hlinkClick r:id="rId9"/>
              </a:rPr>
              <a:t>https://www.iaa.govt.nz/for-advisers/adviser-tools/ethics-toolkit/personal-beliefs-values-attitudes-and-behaviour</a:t>
            </a:r>
            <a:r>
              <a:rPr lang="en-GB" sz="1800" dirty="0" smtClean="0">
                <a:hlinkClick r:id="rId9"/>
              </a:rPr>
              <a:t>/</a:t>
            </a:r>
            <a:r>
              <a:rPr lang="en-GB" sz="1800" dirty="0" smtClean="0"/>
              <a:t>   </a:t>
            </a:r>
            <a:endParaRPr lang="en-GB" sz="1800" dirty="0"/>
          </a:p>
          <a:p>
            <a:r>
              <a:rPr lang="sk-SK" sz="1800" dirty="0" err="1"/>
              <a:t>Spector</a:t>
            </a:r>
            <a:r>
              <a:rPr lang="sk-SK" sz="1800" dirty="0"/>
              <a:t>, </a:t>
            </a:r>
            <a:r>
              <a:rPr lang="sk-SK" sz="1800" dirty="0" err="1"/>
              <a:t>Nicole</a:t>
            </a:r>
            <a:r>
              <a:rPr lang="sk-SK" sz="1800" dirty="0"/>
              <a:t>. (2019) </a:t>
            </a:r>
            <a:r>
              <a:rPr lang="sk-SK" sz="1800" dirty="0" err="1"/>
              <a:t>Kaj je samozavedanje</a:t>
            </a:r>
            <a:r>
              <a:rPr lang="sk-SK" sz="1800" dirty="0"/>
              <a:t>? In </a:t>
            </a:r>
            <a:r>
              <a:rPr lang="sk-SK" sz="1800" dirty="0" err="1"/>
              <a:t>kako ga lahko gojite</a:t>
            </a:r>
            <a:r>
              <a:rPr lang="sk-SK" sz="1800" dirty="0"/>
              <a:t>? Pridobljeno s: </a:t>
            </a:r>
            <a:r>
              <a:rPr lang="sk-SK" sz="1800" dirty="0">
                <a:hlinkClick r:id="rId10"/>
              </a:rPr>
              <a:t>https://</a:t>
            </a:r>
            <a:r>
              <a:rPr lang="sk-SK" sz="1800" dirty="0" smtClean="0">
                <a:hlinkClick r:id="rId10"/>
              </a:rPr>
              <a:t>www.nbcnews.com/better/lifestyle/what-self-awareness-how-can-you-cultivate-it-ncna1067721</a:t>
            </a:r>
            <a:r>
              <a:rPr lang="en-US" sz="1800" dirty="0" smtClean="0"/>
              <a:t> </a:t>
            </a:r>
            <a:r>
              <a:rPr lang="sk-SK" sz="1800" dirty="0" smtClean="0"/>
              <a:t> </a:t>
            </a:r>
            <a:endParaRPr lang="sk-SK" sz="1800" dirty="0"/>
          </a:p>
          <a:p>
            <a:r>
              <a:rPr lang="sk-SK" sz="1800" dirty="0" err="1"/>
              <a:t>Pecníková</a:t>
            </a:r>
            <a:r>
              <a:rPr lang="sk-SK" sz="1800" dirty="0"/>
              <a:t>, Jana. (2020) Úvod do studia kultur(y). Dali-BB, Banská </a:t>
            </a:r>
            <a:r>
              <a:rPr lang="sk-SK" sz="1800" dirty="0" err="1"/>
              <a:t>Bytrica</a:t>
            </a:r>
            <a:r>
              <a:rPr lang="sk-SK" sz="1800" dirty="0"/>
              <a:t>, 2020. Pridobljeno s spletne strani: </a:t>
            </a:r>
            <a:r>
              <a:rPr lang="sk-SK" sz="1800" dirty="0">
                <a:hlinkClick r:id="rId11"/>
              </a:rPr>
              <a:t>https://</a:t>
            </a:r>
            <a:r>
              <a:rPr lang="sk-SK" sz="1800" dirty="0" smtClean="0">
                <a:hlinkClick r:id="rId11"/>
              </a:rPr>
              <a:t>www.ff.umb.sk/app/cmsSiteAttachment.php?ID=774</a:t>
            </a:r>
            <a:r>
              <a:rPr lang="en-US" sz="1800" dirty="0" smtClean="0"/>
              <a:t> </a:t>
            </a:r>
            <a:r>
              <a:rPr lang="sk-SK" sz="1800" dirty="0" smtClean="0"/>
              <a:t>2 </a:t>
            </a:r>
            <a:endParaRPr lang="sk-SK" sz="1800" dirty="0"/>
          </a:p>
          <a:p>
            <a:r>
              <a:rPr lang="en-GB" sz="1800" dirty="0"/>
              <a:t>Pomen etike na delovnem mestu: 6 pomembnih prednosti. (2022) Indeed Uredniška ekipa. Pridobljeno s: </a:t>
            </a:r>
            <a:r>
              <a:rPr lang="en-GB" sz="1800" dirty="0">
                <a:hlinkClick r:id="rId12"/>
              </a:rPr>
              <a:t>https://</a:t>
            </a:r>
            <a:r>
              <a:rPr lang="en-GB" sz="1800" dirty="0" smtClean="0">
                <a:hlinkClick r:id="rId12"/>
              </a:rPr>
              <a:t>www.indeed.com/career-advice/career-development/why-ethics-is-important-in-the-workplace</a:t>
            </a:r>
            <a:r>
              <a:rPr lang="en-GB" sz="1800" dirty="0" smtClean="0"/>
              <a:t>  </a:t>
            </a:r>
            <a:endParaRPr lang="en-GB" sz="1800" dirty="0"/>
          </a:p>
          <a:p>
            <a:r>
              <a:rPr lang="en-GB" sz="1800" dirty="0"/>
              <a:t>Kaj je poslovna etika? Opredelitev, vrste in primeri. (2023) Pridobljeno s: </a:t>
            </a:r>
            <a:r>
              <a:rPr lang="en-GB" sz="1800" dirty="0">
                <a:hlinkClick r:id="rId13"/>
              </a:rPr>
              <a:t>https://</a:t>
            </a:r>
            <a:r>
              <a:rPr lang="en-GB" sz="1800" dirty="0" smtClean="0">
                <a:hlinkClick r:id="rId13"/>
              </a:rPr>
              <a:t>www.indeed.com/career-advice/career-development/business-ethics</a:t>
            </a:r>
            <a:r>
              <a:rPr lang="en-GB" sz="1800" dirty="0" smtClean="0"/>
              <a:t>  </a:t>
            </a:r>
            <a:endParaRPr lang="en-GB"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 in nadaljnje branje</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r>
              <a:rPr lang="sk-SK" sz="1800" dirty="0" err="1"/>
              <a:t>Chen</a:t>
            </a:r>
            <a:r>
              <a:rPr lang="sk-SK" sz="1800" dirty="0"/>
              <a:t>, </a:t>
            </a:r>
            <a:r>
              <a:rPr lang="sk-SK" sz="1800" dirty="0" err="1"/>
              <a:t>Claire</a:t>
            </a:r>
            <a:r>
              <a:rPr lang="sk-SK" sz="1800" dirty="0"/>
              <a:t>. (2023). </a:t>
            </a:r>
            <a:r>
              <a:rPr lang="en-US" sz="1800" dirty="0"/>
              <a:t>Umetna inteligenca bo spremenila poučevanje in učenje. Let's Get it Right: Uresničujmo to pravilno. </a:t>
            </a:r>
            <a:r>
              <a:rPr lang="sk-SK" sz="1800" dirty="0"/>
              <a:t>HAI </a:t>
            </a:r>
            <a:r>
              <a:rPr lang="sk-SK" sz="1800" dirty="0" err="1"/>
              <a:t>Standford University</a:t>
            </a:r>
            <a:r>
              <a:rPr lang="sk-SK" sz="1800" dirty="0"/>
              <a:t>. Pridobljeno s spletne strani: </a:t>
            </a:r>
            <a:r>
              <a:rPr lang="sk-SK" sz="1800" dirty="0">
                <a:hlinkClick r:id="rId3"/>
              </a:rPr>
              <a:t>https://</a:t>
            </a:r>
            <a:r>
              <a:rPr lang="sk-SK" sz="1800" dirty="0" smtClean="0">
                <a:hlinkClick r:id="rId3"/>
              </a:rPr>
              <a:t>hai.stanford.edu/news/ai-will-transform-teaching-and-learning-lets-get-it-right</a:t>
            </a:r>
            <a:r>
              <a:rPr lang="en-US" sz="1800" dirty="0" smtClean="0"/>
              <a:t> </a:t>
            </a:r>
            <a:r>
              <a:rPr lang="sk-SK" sz="1800" dirty="0" smtClean="0"/>
              <a:t> </a:t>
            </a:r>
            <a:endParaRPr lang="sk-SK" sz="1800" dirty="0"/>
          </a:p>
          <a:p>
            <a:r>
              <a:rPr lang="en-US" sz="1800" dirty="0"/>
              <a:t>Načela etike umetne inteligence za obveščevalno skupnost</a:t>
            </a:r>
            <a:r>
              <a:rPr lang="sk-SK" sz="1800" dirty="0"/>
              <a:t>. Pridobljeno s: </a:t>
            </a:r>
            <a:r>
              <a:rPr lang="sk-SK" sz="1800" dirty="0">
                <a:hlinkClick r:id="rId4"/>
              </a:rPr>
              <a:t>https://</a:t>
            </a:r>
            <a:r>
              <a:rPr lang="sk-SK" sz="1800" dirty="0" smtClean="0">
                <a:hlinkClick r:id="rId4"/>
              </a:rPr>
              <a:t>www.intelligence.gov/principles-of-artificial-intelligence-ethics-for-the-intelligence-community</a:t>
            </a:r>
            <a:r>
              <a:rPr lang="en-US" sz="1800" dirty="0" smtClean="0"/>
              <a:t> </a:t>
            </a:r>
            <a:r>
              <a:rPr lang="sk-SK" sz="1800" dirty="0" smtClean="0"/>
              <a:t> </a:t>
            </a:r>
            <a:endParaRPr lang="en-GB" sz="1800" dirty="0"/>
          </a:p>
          <a:p>
            <a:r>
              <a:rPr lang="sk-SK" sz="1800" dirty="0" err="1"/>
              <a:t>Blackman</a:t>
            </a:r>
            <a:r>
              <a:rPr lang="sk-SK" sz="1800" dirty="0"/>
              <a:t>, </a:t>
            </a:r>
            <a:r>
              <a:rPr lang="sk-SK" sz="1800" dirty="0" err="1"/>
              <a:t>Reid</a:t>
            </a:r>
            <a:r>
              <a:rPr lang="sk-SK" sz="1800" dirty="0"/>
              <a:t>. (2020). </a:t>
            </a:r>
            <a:r>
              <a:rPr lang="en-US" sz="1800" dirty="0"/>
              <a:t>Praktični vodnik za oblikovanje etične umetne inteligence</a:t>
            </a:r>
            <a:r>
              <a:rPr lang="sk-SK" sz="1800" dirty="0"/>
              <a:t>. </a:t>
            </a:r>
            <a:r>
              <a:rPr lang="sk-SK" sz="1800" dirty="0" err="1"/>
              <a:t>Harvard </a:t>
            </a:r>
            <a:r>
              <a:rPr lang="sk-SK" sz="1800" dirty="0"/>
              <a:t>Business </a:t>
            </a:r>
            <a:r>
              <a:rPr lang="sk-SK" sz="1800" dirty="0" err="1"/>
              <a:t>Review</a:t>
            </a:r>
            <a:r>
              <a:rPr lang="sk-SK" sz="1800" dirty="0"/>
              <a:t>. </a:t>
            </a:r>
            <a:r>
              <a:rPr lang="sk-SK" sz="1800" dirty="0" err="1"/>
              <a:t>Pridobljeno s: </a:t>
            </a:r>
            <a:r>
              <a:rPr lang="en-GB" sz="1800" dirty="0">
                <a:hlinkClick r:id="rId5"/>
              </a:rPr>
              <a:t>https:</a:t>
            </a:r>
            <a:r>
              <a:rPr lang="sk-SK" sz="1800" dirty="0">
                <a:hlinkClick r:id="rId5"/>
              </a:rPr>
              <a:t>//</a:t>
            </a:r>
            <a:r>
              <a:rPr lang="sk-SK" sz="1800" dirty="0" smtClean="0">
                <a:hlinkClick r:id="rId5"/>
              </a:rPr>
              <a:t>hbr.org/2020/10/a-practical-guide-to-building-ethical-ai</a:t>
            </a:r>
            <a:r>
              <a:rPr lang="en-US" sz="1800" dirty="0" smtClean="0"/>
              <a:t> </a:t>
            </a:r>
            <a:r>
              <a:rPr lang="sk-SK" sz="1800" dirty="0" smtClean="0"/>
              <a:t> </a:t>
            </a:r>
            <a:endParaRPr lang="en-GB" sz="1800" dirty="0"/>
          </a:p>
          <a:p>
            <a:r>
              <a:rPr lang="en-US" sz="1800" dirty="0"/>
              <a:t>Biti etičen govornik: Smernice in vprašanja</a:t>
            </a:r>
            <a:r>
              <a:rPr lang="sk-SK" sz="1800" dirty="0"/>
              <a:t>. © copyright 2003-2023 Study.com. Pridobljeno s: </a:t>
            </a:r>
            <a:r>
              <a:rPr lang="sk-SK" sz="1800" dirty="0">
                <a:hlinkClick r:id="rId6"/>
              </a:rPr>
              <a:t>https://</a:t>
            </a:r>
            <a:r>
              <a:rPr lang="sk-SK" sz="1800" dirty="0" smtClean="0">
                <a:hlinkClick r:id="rId6"/>
              </a:rPr>
              <a:t>study.com/academy/lesson/being-an-ethical-speaker.html</a:t>
            </a:r>
            <a:r>
              <a:rPr lang="en-US" sz="1800" dirty="0" smtClean="0"/>
              <a:t> </a:t>
            </a:r>
            <a:r>
              <a:rPr lang="sk-SK" sz="1800" dirty="0" smtClean="0"/>
              <a:t> </a:t>
            </a:r>
            <a:endParaRPr lang="sk-SK" sz="1800" dirty="0"/>
          </a:p>
          <a:p>
            <a:r>
              <a:rPr lang="en-US" sz="1800" dirty="0"/>
              <a:t>Umetna inteligenca: primeri etičnih dilem </a:t>
            </a:r>
            <a:r>
              <a:rPr lang="sk-SK" sz="1800" dirty="0"/>
              <a:t>(2023) UNESCO. </a:t>
            </a:r>
            <a:r>
              <a:rPr lang="sk-SK" sz="1800" dirty="0" err="1"/>
              <a:t>Pridobljeno s spletne strani: </a:t>
            </a:r>
            <a:r>
              <a:rPr lang="sk-SK" sz="1800" dirty="0"/>
              <a:t>https:</a:t>
            </a:r>
            <a:r>
              <a:rPr lang="en-US" sz="1800" dirty="0">
                <a:hlinkClick r:id="rId7"/>
              </a:rPr>
              <a:t>//www.unesco.org/en/artificial-intelligence/recommendation-ethics/cases</a:t>
            </a:r>
            <a:endParaRPr lang="sk-SK" sz="1800" dirty="0"/>
          </a:p>
          <a:p>
            <a:r>
              <a:rPr lang="sk-SK" sz="1800" dirty="0" err="1"/>
              <a:t>Etika javnega nastopanja</a:t>
            </a:r>
            <a:r>
              <a:rPr lang="sk-SK" sz="1800" dirty="0"/>
              <a:t>. Pridobljeno s: </a:t>
            </a:r>
            <a:r>
              <a:rPr lang="sk-SK" sz="1800" dirty="0">
                <a:hlinkClick r:id="rId8"/>
              </a:rPr>
              <a:t>https://open.lib.umn.edu/publicspeaking/chapter/2-2-ethics-in-public-speaking</a:t>
            </a:r>
            <a:r>
              <a:rPr lang="sk-SK" sz="1800" dirty="0" smtClean="0">
                <a:hlinkClick r:id="rId8"/>
              </a:rPr>
              <a:t>/</a:t>
            </a:r>
            <a:r>
              <a:rPr lang="en-US" sz="1800" dirty="0" smtClean="0"/>
              <a:t> </a:t>
            </a:r>
            <a:r>
              <a:rPr lang="sk-SK" sz="1800" dirty="0" smtClean="0"/>
              <a:t> </a:t>
            </a:r>
            <a:endParaRPr lang="en-US" sz="1800" dirty="0"/>
          </a:p>
          <a:p>
            <a:endParaRPr lang="en-GB" sz="1800" dirty="0"/>
          </a:p>
          <a:p>
            <a:endParaRPr lang="en-GB" sz="1800" dirty="0"/>
          </a:p>
        </p:txBody>
      </p:sp>
    </p:spTree>
    <p:extLst>
      <p:ext uri="{BB962C8B-B14F-4D97-AF65-F5344CB8AC3E}">
        <p14:creationId xmlns:p14="http://schemas.microsoft.com/office/powerpoint/2010/main" val="24333115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Čestitamo!</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Zaključili ste ta del</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567709" y="6258631"/>
            <a:ext cx="801479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Financira Evropska unija. Izražena stališča in mnenja so izključno stališča in mnenja avtorjev in ne odražajo nujno stališč Evropske unije ali Izvajalske agencije za izobraževanje in kulturo (EACEA). Niti Evropska unija niti EACEA ne moreta biti odgovorna zanje</a:t>
            </a:r>
            <a:r>
              <a:rPr lang="en-US" sz="1100" b="0" i="0">
                <a:latin typeface="+mj-lt"/>
              </a:rPr>
              <a:t>.</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r>
              <a:rPr lang="sk-SK" dirty="0" err="1"/>
              <a:t>Etika</a:t>
            </a:r>
            <a:endParaRPr lang="el-GR" dirty="0"/>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Moduli</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2395332705"/>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asvg="http://schemas.microsoft.com/office/drawing/2016/SVG/main" xmlns:a14="http://schemas.microsoft.com/office/drawing/2010/main" xmlns:dgm="http://schemas.openxmlformats.org/drawingml/2006/diagram" xmlns:p14="http://schemas.microsoft.com/office/powerpoint/2010/main" xmlns:a16="http://schemas.microsoft.com/office/drawing/2014/main" xmlns="" r:embed="rId9"/>
              </a:ext>
            </a:extLst>
          </a:blip>
          <a:stretch>
            <a:fillRect/>
          </a:stretch>
        </p:blipFill>
        <p:spPr>
          <a:xfrm>
            <a:off x="65504" y="46380"/>
            <a:ext cx="2839621" cy="708203"/>
          </a:xfrm>
          <a:prstGeom prst="rect">
            <a:avLst/>
          </a:prstGeom>
        </p:spPr>
      </p:pic>
      <p:graphicFrame>
        <p:nvGraphicFramePr>
          <p:cNvPr id="9" name="Διάγραμμα 5">
            <a:extLst>
              <a:ext uri="{FF2B5EF4-FFF2-40B4-BE49-F238E27FC236}">
                <a16:creationId xmlns:a16="http://schemas.microsoft.com/office/drawing/2014/main" id="{0F6221FA-CCBB-7318-4AB1-8EA358DD88C7}"/>
              </a:ext>
            </a:extLst>
          </p:cNvPr>
          <p:cNvGraphicFramePr/>
          <p:nvPr>
            <p:extLst>
              <p:ext uri="{D42A27DB-BD31-4B8C-83A1-F6EECF244321}">
                <p14:modId xmlns:p14="http://schemas.microsoft.com/office/powerpoint/2010/main" val="3449727271"/>
              </p:ext>
            </p:extLst>
          </p:nvPr>
        </p:nvGraphicFramePr>
        <p:xfrm>
          <a:off x="6325308" y="1712259"/>
          <a:ext cx="4961817" cy="458096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5E876A4C-1633-C043-8FF6-871D6AA042FC}"/>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0" y="6185446"/>
            <a:ext cx="2515320" cy="662723"/>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Cilji</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70032" y="2552780"/>
            <a:ext cx="7872768" cy="3101691"/>
          </a:xfrm>
        </p:spPr>
        <p:txBody>
          <a:bodyPr>
            <a:normAutofit lnSpcReduction="10000"/>
          </a:bodyPr>
          <a:lstStyle/>
          <a:p>
            <a:pPr>
              <a:buClr>
                <a:srgbClr val="95C11F"/>
              </a:buClr>
              <a:buFont typeface="Wingdings" panose="05000000000000000000" pitchFamily="2" charset="2"/>
              <a:buChar char="ü"/>
            </a:pPr>
            <a:r>
              <a:rPr lang="en-GB" dirty="0"/>
              <a:t>Ta modul vsebuje več informacij o etiki in njeni povezavi s prepričanji, vrednotami, stališči in kulturno utemeljenimi moralnimi načeli.</a:t>
            </a:r>
          </a:p>
          <a:p>
            <a:pPr>
              <a:buClr>
                <a:srgbClr val="95C11F"/>
              </a:buClr>
            </a:pPr>
            <a:r>
              <a:rPr lang="en-GB" dirty="0"/>
              <a:t>pojasnjuje, kako se spopasti z etično dilemo.</a:t>
            </a:r>
          </a:p>
          <a:p>
            <a:pPr>
              <a:buClr>
                <a:srgbClr val="95C11F"/>
              </a:buClr>
            </a:pPr>
            <a:r>
              <a:rPr lang="en-GB" dirty="0"/>
              <a:t>Opiše, kaj je poklicna etika. </a:t>
            </a:r>
          </a:p>
          <a:p>
            <a:pPr>
              <a:buClr>
                <a:srgbClr val="95C11F"/>
              </a:buClr>
            </a:pPr>
            <a:r>
              <a:rPr lang="en-GB" dirty="0"/>
              <a:t>Uči, kako etično uporabljati umetno inteligenco brez predsodkov in kako uporabljati etiko v javnem nastopanju ali družabnih medijih.</a:t>
            </a: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Etika</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7326368" cy="4865977"/>
          </a:xfrm>
        </p:spPr>
        <p:txBody>
          <a:bodyPr>
            <a:normAutofit/>
          </a:bodyPr>
          <a:lstStyle/>
          <a:p>
            <a:pPr marL="0" indent="0">
              <a:lnSpc>
                <a:spcPct val="120000"/>
              </a:lnSpc>
              <a:buNone/>
            </a:pPr>
            <a:r>
              <a:rPr lang="en-GB" sz="2200" b="0" i="0" dirty="0">
                <a:solidFill>
                  <a:srgbClr val="333333"/>
                </a:solidFill>
                <a:effectLst/>
              </a:rPr>
              <a:t>Vsakič, ko se vprašate "kaj naj storim?", "kako naj ravnam?" ali "ali je to prav?", sprejemate etično odločitev.</a:t>
            </a:r>
          </a:p>
          <a:p>
            <a:pPr marL="0" indent="0">
              <a:lnSpc>
                <a:spcPct val="120000"/>
              </a:lnSpc>
              <a:buNone/>
            </a:pPr>
            <a:r>
              <a:rPr lang="en-GB" sz="2200" dirty="0">
                <a:solidFill>
                  <a:srgbClr val="333333"/>
                </a:solidFill>
              </a:rPr>
              <a:t>Etika pomeni skupek moralnih načel, ki bi jih morali imeti vsi ljudje in ki odražajo, kaj je prav.</a:t>
            </a:r>
            <a:endParaRPr lang="en-GB" sz="2200" dirty="0"/>
          </a:p>
          <a:p>
            <a:pPr algn="l"/>
            <a:r>
              <a:rPr lang="en-GB" sz="2200" b="0" i="0" dirty="0">
                <a:solidFill>
                  <a:srgbClr val="333333"/>
                </a:solidFill>
                <a:effectLst/>
              </a:rPr>
              <a:t>Osebna etika se nanaša na etiko, s katero se kot oseba identificirate (</a:t>
            </a:r>
            <a:r>
              <a:rPr lang="en-GB" sz="2200" b="1" i="0" dirty="0">
                <a:solidFill>
                  <a:srgbClr val="333333"/>
                </a:solidFill>
                <a:effectLst/>
              </a:rPr>
              <a:t>prepričanja, vrednote, stališča, kultura) v zvezi z </a:t>
            </a:r>
            <a:r>
              <a:rPr lang="en-GB" sz="2200" b="0" i="0" dirty="0">
                <a:solidFill>
                  <a:srgbClr val="333333"/>
                </a:solidFill>
                <a:effectLst/>
              </a:rPr>
              <a:t>ljudmi in situacijami, s katerimi se srečujete v vsakdanjem življenju.</a:t>
            </a:r>
          </a:p>
          <a:p>
            <a:pPr algn="l"/>
            <a:r>
              <a:rPr lang="en-GB" sz="2200" b="0" i="0" dirty="0">
                <a:solidFill>
                  <a:srgbClr val="333333"/>
                </a:solidFill>
                <a:effectLst/>
              </a:rPr>
              <a:t>Poklicna etika se nanaša na etiko, ki jo mora oseba spoštovati v zvezi s svojimi medsebojnimi odnosi in razmerji v poklicnem življenju.</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3" name="Obrázok 2" descr="Obrázok, na ktorom je umenie, grafika, animák, kreslený obrázok&#10;&#10;Automaticky generovaný popis">
            <a:extLst>
              <a:ext uri="{FF2B5EF4-FFF2-40B4-BE49-F238E27FC236}">
                <a16:creationId xmlns:a16="http://schemas.microsoft.com/office/drawing/2014/main" id="{9B0FCD26-1896-0F8C-DB5E-25CBCD97626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3400" y="2343150"/>
            <a:ext cx="3619500" cy="2895600"/>
          </a:xfrm>
          <a:prstGeom prst="rect">
            <a:avLst/>
          </a:prstGeom>
        </p:spPr>
      </p:pic>
    </p:spTree>
    <p:extLst>
      <p:ext uri="{BB962C8B-B14F-4D97-AF65-F5344CB8AC3E}">
        <p14:creationId xmlns:p14="http://schemas.microsoft.com/office/powerpoint/2010/main" val="2817837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a:lnSpc>
                <a:spcPct val="120000"/>
              </a:lnSpc>
            </a:pPr>
            <a:r>
              <a:rPr lang="en-GB" dirty="0"/>
              <a:t>Morebitno prepričanje ostane z osebo, dokler ga ne sprejme kot resnično in ga vključi v svoj individualni sistem prepričanj.</a:t>
            </a:r>
          </a:p>
          <a:p>
            <a:pPr>
              <a:lnSpc>
                <a:spcPct val="120000"/>
              </a:lnSpc>
            </a:pPr>
            <a:r>
              <a:rPr lang="en-GB" dirty="0"/>
              <a:t>Vsaka oseba na svoj način ocenjuje in išče trdne razloge ali dokaze za ta morebitna prepričanja.</a:t>
            </a:r>
          </a:p>
          <a:p>
            <a:pPr>
              <a:lnSpc>
                <a:spcPct val="120000"/>
              </a:lnSpc>
            </a:pPr>
            <a:r>
              <a:rPr lang="en-GB" dirty="0"/>
              <a:t>Ko oseba neko prepričanje prizna kot resnico, ki jo je pripravljena zagovarjati, lahko rečemo, da je del njenega sistema prepričanj.</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a:lnSpc>
                <a:spcPct val="120000"/>
              </a:lnSpc>
            </a:pPr>
            <a:r>
              <a:rPr lang="en-GB" b="0" i="0" dirty="0">
                <a:solidFill>
                  <a:srgbClr val="333333"/>
                </a:solidFill>
                <a:effectLst/>
              </a:rPr>
              <a:t>Prepričanje je misel, ki jo ima oseba za resnično</a:t>
            </a:r>
            <a:r>
              <a:rPr lang="en-GB" dirty="0"/>
              <a:t>. Prepričanje lahko izvira iz različnih virov, kot so:</a:t>
            </a:r>
          </a:p>
          <a:p>
            <a:pPr lvl="1">
              <a:lnSpc>
                <a:spcPct val="120000"/>
              </a:lnSpc>
            </a:pPr>
            <a:r>
              <a:rPr lang="en-GB" dirty="0"/>
              <a:t>lastna opažanja ali poskusi; </a:t>
            </a:r>
          </a:p>
          <a:p>
            <a:pPr lvl="1">
              <a:lnSpc>
                <a:spcPct val="120000"/>
              </a:lnSpc>
            </a:pPr>
            <a:r>
              <a:rPr lang="en-GB" dirty="0"/>
              <a:t>sprejemanje kulturnih in družbenih standardov (npr. religije);</a:t>
            </a:r>
          </a:p>
          <a:p>
            <a:pPr lvl="1">
              <a:lnSpc>
                <a:spcPct val="120000"/>
              </a:lnSpc>
            </a:pPr>
            <a:r>
              <a:rPr lang="en-GB" dirty="0"/>
              <a:t>kar jim povedo drugi (npr. izobraževanje ali mentorstvo).</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4680283" y="71536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kliknite</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5388141" y="970542"/>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Prepričanja</a:t>
            </a:r>
          </a:p>
        </p:txBody>
      </p:sp>
      <p:sp>
        <p:nvSpPr>
          <p:cNvPr id="2" name="TextBox 1">
            <a:extLst>
              <a:ext uri="{FF2B5EF4-FFF2-40B4-BE49-F238E27FC236}">
                <a16:creationId xmlns:a16="http://schemas.microsoft.com/office/drawing/2014/main" id="{85D3F7F5-9A32-24F0-F5D0-A5F25A673897}"/>
              </a:ext>
            </a:extLst>
          </p:cNvPr>
          <p:cNvSpPr txBox="1"/>
          <p:nvPr/>
        </p:nvSpPr>
        <p:spPr>
          <a:xfrm>
            <a:off x="6393565" y="96387"/>
            <a:ext cx="5339644" cy="1077218"/>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GB" b="1" dirty="0"/>
              <a:t>Prepričanje </a:t>
            </a:r>
          </a:p>
          <a:p>
            <a:pPr>
              <a:spcBef>
                <a:spcPts val="600"/>
              </a:spcBef>
              <a:spcAft>
                <a:spcPts val="600"/>
              </a:spcAft>
            </a:pPr>
            <a:r>
              <a:rPr lang="en-GB" dirty="0"/>
              <a:t>je stanje ali navada uma, v katerem zaupamo neki osebi ali stvari.</a:t>
            </a:r>
          </a:p>
        </p:txBody>
      </p:sp>
    </p:spTree>
    <p:extLst>
      <p:ext uri="{BB962C8B-B14F-4D97-AF65-F5344CB8AC3E}">
        <p14:creationId xmlns:p14="http://schemas.microsoft.com/office/powerpoint/2010/main" val="7578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a:xfrm>
            <a:off x="557999" y="1800000"/>
            <a:ext cx="6107977" cy="4893408"/>
          </a:xfrm>
        </p:spPr>
        <p:txBody>
          <a:bodyPr>
            <a:normAutofit fontScale="92500" lnSpcReduction="20000"/>
          </a:bodyPr>
          <a:lstStyle/>
          <a:p>
            <a:pPr>
              <a:lnSpc>
                <a:spcPct val="120000"/>
              </a:lnSpc>
            </a:pPr>
            <a:r>
              <a:rPr lang="en-GB" dirty="0"/>
              <a:t>Vrednote so stabilna in dolgotrajna prepričanja o tem, kaj je za osebo pomembno. Vrednota se iz prepričanja razvije, ko se ji oseba bolj posveti in jo ima za pomembno.</a:t>
            </a:r>
          </a:p>
          <a:p>
            <a:pPr>
              <a:lnSpc>
                <a:spcPct val="120000"/>
              </a:lnSpc>
            </a:pPr>
            <a:r>
              <a:rPr lang="en-GB" dirty="0"/>
              <a:t>Človek mora biti sposoben jasno izraziti svoje vrednote, da lahko sprejema jasne, razumne, odgovorne in dosledne odločitve.</a:t>
            </a:r>
          </a:p>
          <a:p>
            <a:pPr>
              <a:lnSpc>
                <a:spcPct val="120000"/>
              </a:lnSpc>
            </a:pPr>
            <a:r>
              <a:rPr lang="en-GB" dirty="0"/>
              <a:t>Prepričanja lahko razdelimo na različne vrste vrednot. Te vrste vrednot se nanašajo na:</a:t>
            </a:r>
          </a:p>
          <a:p>
            <a:pPr lvl="2">
              <a:lnSpc>
                <a:spcPct val="120000"/>
              </a:lnSpc>
              <a:spcBef>
                <a:spcPts val="0"/>
              </a:spcBef>
            </a:pPr>
            <a:r>
              <a:rPr lang="en-GB" dirty="0"/>
              <a:t>sreča,</a:t>
            </a:r>
          </a:p>
          <a:p>
            <a:pPr lvl="2">
              <a:lnSpc>
                <a:spcPct val="120000"/>
              </a:lnSpc>
              <a:spcBef>
                <a:spcPts val="0"/>
              </a:spcBef>
            </a:pPr>
            <a:r>
              <a:rPr lang="en-GB" dirty="0"/>
              <a:t>bogastvo,</a:t>
            </a:r>
          </a:p>
          <a:p>
            <a:pPr lvl="2">
              <a:lnSpc>
                <a:spcPct val="120000"/>
              </a:lnSpc>
              <a:spcBef>
                <a:spcPts val="0"/>
              </a:spcBef>
            </a:pPr>
            <a:r>
              <a:rPr lang="en-GB" dirty="0"/>
              <a:t>karierni uspeh,</a:t>
            </a:r>
          </a:p>
          <a:p>
            <a:pPr lvl="2">
              <a:lnSpc>
                <a:spcPct val="120000"/>
              </a:lnSpc>
              <a:spcBef>
                <a:spcPts val="0"/>
              </a:spcBef>
            </a:pPr>
            <a:r>
              <a:rPr lang="en-GB" dirty="0"/>
              <a:t>družina.</a:t>
            </a:r>
          </a:p>
          <a:p>
            <a:pPr>
              <a:lnSpc>
                <a:spcPct val="120000"/>
              </a:lnSpc>
            </a:pPr>
            <a:endParaRPr lang="en-GB" dirty="0"/>
          </a:p>
        </p:txBody>
      </p:sp>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Vrednosti</a:t>
            </a:r>
          </a:p>
        </p:txBody>
      </p:sp>
      <p:pic>
        <p:nvPicPr>
          <p:cNvPr id="3" name="Obrázok 2" descr="Obrázok, na ktorom je bublina, ľudská tvár, osoba, ošatenie&#10;&#10;Automaticky generovaný popis">
            <a:extLst>
              <a:ext uri="{FF2B5EF4-FFF2-40B4-BE49-F238E27FC236}">
                <a16:creationId xmlns:a16="http://schemas.microsoft.com/office/drawing/2014/main" id="{27A15A21-B222-CE4D-69D9-76323DAC153D}"/>
              </a:ext>
            </a:extLst>
          </p:cNvPr>
          <p:cNvPicPr>
            <a:picLocks noChangeAspect="1"/>
          </p:cNvPicPr>
          <p:nvPr/>
        </p:nvPicPr>
        <p:blipFill rotWithShape="1">
          <a:blip r:embed="rId3">
            <a:extLst>
              <a:ext uri="{28A0092B-C50C-407E-A947-70E740481C1C}">
                <a14:useLocalDpi xmlns:a14="http://schemas.microsoft.com/office/drawing/2010/main" val="0"/>
              </a:ext>
            </a:extLst>
          </a:blip>
          <a:srcRect l="12468"/>
          <a:stretch/>
        </p:blipFill>
        <p:spPr>
          <a:xfrm>
            <a:off x="6976872" y="1803474"/>
            <a:ext cx="5059064" cy="3251052"/>
          </a:xfrm>
          <a:prstGeom prst="rect">
            <a:avLst/>
          </a:prstGeom>
        </p:spPr>
      </p:pic>
      <p:sp>
        <p:nvSpPr>
          <p:cNvPr id="7" name="Ορθογώνιο 1">
            <a:extLst>
              <a:ext uri="{FF2B5EF4-FFF2-40B4-BE49-F238E27FC236}">
                <a16:creationId xmlns:a16="http://schemas.microsoft.com/office/drawing/2014/main" id="{10BE73AF-D3C1-9112-6D9E-B0CE830C3C48}"/>
              </a:ext>
            </a:extLst>
          </p:cNvPr>
          <p:cNvSpPr/>
          <p:nvPr/>
        </p:nvSpPr>
        <p:spPr>
          <a:xfrm>
            <a:off x="3418652" y="6566673"/>
            <a:ext cx="8772088" cy="276999"/>
          </a:xfrm>
          <a:prstGeom prst="rect">
            <a:avLst/>
          </a:prstGeom>
        </p:spPr>
        <p:txBody>
          <a:bodyPr wrap="square">
            <a:spAutoFit/>
          </a:bodyPr>
          <a:lstStyle/>
          <a:p>
            <a:pPr algn="r"/>
            <a:r>
              <a:rPr lang="en-GB" sz="1200" dirty="0">
                <a:hlinkClick r:id="rId4"/>
              </a:rPr>
              <a:t>Vir </a:t>
            </a:r>
            <a:r>
              <a:rPr lang="en-GB" sz="1200" dirty="0"/>
              <a:t>| </a:t>
            </a:r>
            <a:r>
              <a:rPr lang="en-GB" sz="1200" dirty="0">
                <a:hlinkClick r:id="rId5"/>
              </a:rPr>
              <a:t>Licenca </a:t>
            </a:r>
            <a:r>
              <a:rPr lang="en-GB" sz="1200" dirty="0" err="1">
                <a:hlinkClick r:id="rId5"/>
              </a:rPr>
              <a:t>Pixabay</a:t>
            </a:r>
            <a:endParaRPr lang="en-GB" sz="1200" dirty="0"/>
          </a:p>
        </p:txBody>
      </p:sp>
    </p:spTree>
    <p:extLst>
      <p:ext uri="{BB962C8B-B14F-4D97-AF65-F5344CB8AC3E}">
        <p14:creationId xmlns:p14="http://schemas.microsoft.com/office/powerpoint/2010/main" val="36945159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περιεχομένου 5">
            <a:extLst>
              <a:ext uri="{FF2B5EF4-FFF2-40B4-BE49-F238E27FC236}">
                <a16:creationId xmlns:a16="http://schemas.microsoft.com/office/drawing/2014/main" id="{4BD0C7CC-BAC5-4DAE-90C4-844464AC94A7}"/>
              </a:ext>
            </a:extLst>
          </p:cNvPr>
          <p:cNvSpPr>
            <a:spLocks noGrp="1"/>
          </p:cNvSpPr>
          <p:nvPr>
            <p:ph sz="half" idx="2"/>
          </p:nvPr>
        </p:nvSpPr>
        <p:spPr/>
        <p:txBody>
          <a:bodyPr>
            <a:normAutofit/>
          </a:bodyPr>
          <a:lstStyle/>
          <a:p>
            <a:pPr marL="0" indent="0">
              <a:lnSpc>
                <a:spcPct val="120000"/>
              </a:lnSpc>
              <a:buNone/>
            </a:pPr>
            <a:r>
              <a:rPr lang="en-GB" dirty="0"/>
              <a:t>Pomanjkanje samozavedanja ali kritičnega vpogleda ali obstoj </a:t>
            </a:r>
            <a:r>
              <a:rPr lang="en-GB" b="1" dirty="0"/>
              <a:t>ambivalentnosti ali negotovosti glede vrednot </a:t>
            </a:r>
            <a:r>
              <a:rPr lang="en-GB" dirty="0"/>
              <a:t>lahko privede do manj racionalnega pristopa k izbiram in posledično do nezaželenega vedenja.</a:t>
            </a:r>
          </a:p>
          <a:p>
            <a:pPr marL="0" indent="0">
              <a:lnSpc>
                <a:spcPct val="120000"/>
              </a:lnSpc>
              <a:buNone/>
            </a:pPr>
            <a:r>
              <a:rPr lang="en-GB" dirty="0"/>
              <a:t>Če oseba ni jasno razmislila o svojih prepričanjih in vrednotah, je možnost, da ti vplivi vplivajo na stališča, večja. Ta proces vključuje razmislek o načelih, po katerih bi lahko uskladila ali dala prednost konkurenčnim vrednotam.</a:t>
            </a:r>
          </a:p>
        </p:txBody>
      </p:sp>
      <p:sp>
        <p:nvSpPr>
          <p:cNvPr id="5" name="Θέση περιεχομένου 4">
            <a:extLst>
              <a:ext uri="{FF2B5EF4-FFF2-40B4-BE49-F238E27FC236}">
                <a16:creationId xmlns:a16="http://schemas.microsoft.com/office/drawing/2014/main" id="{FCC0DEC9-291B-4095-9896-1244D3052774}"/>
              </a:ext>
            </a:extLst>
          </p:cNvPr>
          <p:cNvSpPr>
            <a:spLocks noGrp="1"/>
          </p:cNvSpPr>
          <p:nvPr>
            <p:ph sz="half" idx="1"/>
          </p:nvPr>
        </p:nvSpPr>
        <p:spPr/>
        <p:txBody>
          <a:bodyPr>
            <a:normAutofit/>
          </a:bodyPr>
          <a:lstStyle/>
          <a:p>
            <a:pPr marL="0" indent="0">
              <a:lnSpc>
                <a:spcPct val="120000"/>
              </a:lnSpc>
              <a:buNone/>
            </a:pPr>
            <a:r>
              <a:rPr lang="en-GB" b="1" dirty="0"/>
              <a:t>Stališča </a:t>
            </a:r>
            <a:r>
              <a:rPr lang="en-GB" dirty="0"/>
              <a:t>so duševna stanja, ki vplivajo na to, kako se ljudje odločajo in ravnajo v različnih situacijah in do drugih. </a:t>
            </a:r>
            <a:r>
              <a:rPr lang="en-GB" b="1" dirty="0"/>
              <a:t>Oblikujejo jih predvsem vrednote in prepričanja ljudi, ki so </a:t>
            </a:r>
            <a:r>
              <a:rPr lang="en-GB" dirty="0"/>
              <a:t>njihova temeljna načela in prepričanja.</a:t>
            </a:r>
          </a:p>
          <a:p>
            <a:pPr marL="0" indent="0">
              <a:lnSpc>
                <a:spcPct val="120000"/>
              </a:lnSpc>
              <a:buNone/>
            </a:pPr>
            <a:r>
              <a:rPr lang="en-GB" dirty="0"/>
              <a:t>Tudi drugi dejavniki, ki niso globoko zakoreninjeni v glavah ljudi, lahko vplivajo na njihov odnos v trenutku odločanja. </a:t>
            </a:r>
          </a:p>
          <a:p>
            <a:pPr marL="0" indent="0">
              <a:lnSpc>
                <a:spcPct val="120000"/>
              </a:lnSpc>
              <a:buNone/>
            </a:pPr>
            <a:r>
              <a:rPr lang="en-GB" dirty="0"/>
              <a:t>To so družbene norme, konvencije, pritisk vrstnikov in čustveni stres.</a:t>
            </a:r>
          </a:p>
        </p:txBody>
      </p:sp>
      <p:sp>
        <p:nvSpPr>
          <p:cNvPr id="3" name="pop-up" descr="Click here for pop up information.">
            <a:extLst>
              <a:ext uri="{FF2B5EF4-FFF2-40B4-BE49-F238E27FC236}">
                <a16:creationId xmlns:a16="http://schemas.microsoft.com/office/drawing/2014/main" id="{C3A67301-39B7-99CC-D178-F4F617E8AAEA}"/>
              </a:ext>
            </a:extLst>
          </p:cNvPr>
          <p:cNvSpPr/>
          <p:nvPr/>
        </p:nvSpPr>
        <p:spPr>
          <a:xfrm>
            <a:off x="7985064" y="1330629"/>
            <a:ext cx="914399" cy="510346"/>
          </a:xfrm>
          <a:prstGeom prst="borderCallout1">
            <a:avLst/>
          </a:prstGeom>
          <a:solidFill>
            <a:schemeClr val="bg1"/>
          </a:solidFill>
          <a:ln>
            <a:solidFill>
              <a:srgbClr val="D719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D71921"/>
                </a:solidFill>
              </a:rPr>
              <a:t>kliknite</a:t>
            </a:r>
          </a:p>
        </p:txBody>
      </p:sp>
      <p:pic>
        <p:nvPicPr>
          <p:cNvPr id="8" name="Θέση περιεχομένου 4" descr="Χειρονομία διπλού πατήματος περίγραμμα">
            <a:extLst>
              <a:ext uri="{FF2B5EF4-FFF2-40B4-BE49-F238E27FC236}">
                <a16:creationId xmlns:a16="http://schemas.microsoft.com/office/drawing/2014/main" id="{B4A9B177-F602-ED98-3133-35C627D7E0ED}"/>
              </a:ext>
            </a:extLst>
          </p:cNvPr>
          <p:cNvPicPr>
            <a:picLocks noChangeAspect="1"/>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xmlns:p14="http://schemas.microsoft.com/office/powerpoint/2010/main" xmlns:a14="http://schemas.microsoft.com/office/drawing/2010/main" xmlns:a16="http://schemas.microsoft.com/office/drawing/2014/main" xmlns="" r:embed="rId4"/>
              </a:ext>
            </a:extLst>
          </a:blip>
          <a:stretch>
            <a:fillRect/>
          </a:stretch>
        </p:blipFill>
        <p:spPr>
          <a:xfrm>
            <a:off x="8773739" y="885600"/>
            <a:ext cx="914400" cy="914400"/>
          </a:xfrm>
          <a:prstGeom prst="rect">
            <a:avLst/>
          </a:prstGeom>
        </p:spPr>
      </p:pic>
      <p:sp>
        <p:nvSpPr>
          <p:cNvPr id="4" name="Τίτλος 3">
            <a:extLst>
              <a:ext uri="{FF2B5EF4-FFF2-40B4-BE49-F238E27FC236}">
                <a16:creationId xmlns:a16="http://schemas.microsoft.com/office/drawing/2014/main" id="{E9C56DBA-3CDD-4F31-8203-CE1939C66906}"/>
              </a:ext>
            </a:extLst>
          </p:cNvPr>
          <p:cNvSpPr>
            <a:spLocks noGrp="1"/>
          </p:cNvSpPr>
          <p:nvPr>
            <p:ph type="title"/>
          </p:nvPr>
        </p:nvSpPr>
        <p:spPr/>
        <p:txBody>
          <a:bodyPr/>
          <a:lstStyle/>
          <a:p>
            <a:r>
              <a:rPr lang="en-GB" dirty="0"/>
              <a:t>Stališča</a:t>
            </a:r>
          </a:p>
        </p:txBody>
      </p:sp>
      <p:sp>
        <p:nvSpPr>
          <p:cNvPr id="2" name="TextBox 1">
            <a:extLst>
              <a:ext uri="{FF2B5EF4-FFF2-40B4-BE49-F238E27FC236}">
                <a16:creationId xmlns:a16="http://schemas.microsoft.com/office/drawing/2014/main" id="{85D3F7F5-9A32-24F0-F5D0-A5F25A673897}"/>
              </a:ext>
            </a:extLst>
          </p:cNvPr>
          <p:cNvSpPr txBox="1"/>
          <p:nvPr/>
        </p:nvSpPr>
        <p:spPr>
          <a:xfrm>
            <a:off x="4061920" y="146304"/>
            <a:ext cx="3633958" cy="3631763"/>
          </a:xfrm>
          <a:prstGeom prst="rect">
            <a:avLst/>
          </a:prstGeom>
          <a:solidFill>
            <a:schemeClr val="bg1">
              <a:lumMod val="95000"/>
            </a:schemeClr>
          </a:solidFill>
          <a:ln>
            <a:solidFill>
              <a:srgbClr val="D71921"/>
            </a:solidFill>
          </a:ln>
        </p:spPr>
        <p:txBody>
          <a:bodyPr wrap="square">
            <a:spAutoFit/>
          </a:bodyPr>
          <a:lstStyle/>
          <a:p>
            <a:pPr>
              <a:spcBef>
                <a:spcPts val="600"/>
              </a:spcBef>
              <a:spcAft>
                <a:spcPts val="600"/>
              </a:spcAft>
            </a:pPr>
            <a:r>
              <a:rPr lang="en-GB" b="1" dirty="0"/>
              <a:t>Nekaj nasvetov, kako izboljšati samozavedanje in s tem tudi odnos do sebe:</a:t>
            </a:r>
          </a:p>
          <a:p>
            <a:pPr marL="285750" indent="-285750">
              <a:spcBef>
                <a:spcPts val="600"/>
              </a:spcBef>
              <a:spcAft>
                <a:spcPts val="600"/>
              </a:spcAft>
              <a:buFont typeface="Arial" panose="020B0604020202020204" pitchFamily="34" charset="0"/>
              <a:buChar char="•"/>
            </a:pPr>
            <a:r>
              <a:rPr lang="en-GB" dirty="0"/>
              <a:t>Bodite radovedni glede tega, kdo ste.</a:t>
            </a:r>
          </a:p>
          <a:p>
            <a:pPr marL="285750" indent="-285750">
              <a:spcBef>
                <a:spcPts val="600"/>
              </a:spcBef>
              <a:spcAft>
                <a:spcPts val="600"/>
              </a:spcAft>
              <a:buFont typeface="Arial" panose="020B0604020202020204" pitchFamily="34" charset="0"/>
              <a:buChar char="•"/>
            </a:pPr>
            <a:r>
              <a:rPr lang="en-GB" dirty="0"/>
              <a:t>Oglejte si, kaj se skriva za vašimi zidovi</a:t>
            </a:r>
          </a:p>
          <a:p>
            <a:pPr marL="285750" indent="-285750">
              <a:spcBef>
                <a:spcPts val="600"/>
              </a:spcBef>
              <a:spcAft>
                <a:spcPts val="600"/>
              </a:spcAft>
              <a:buFont typeface="Arial" panose="020B0604020202020204" pitchFamily="34" charset="0"/>
              <a:buChar char="•"/>
            </a:pPr>
            <a:r>
              <a:rPr lang="en-GB" dirty="0"/>
              <a:t>Jasno si oglejte sebe</a:t>
            </a:r>
          </a:p>
          <a:p>
            <a:pPr marL="285750" indent="-285750">
              <a:spcBef>
                <a:spcPts val="600"/>
              </a:spcBef>
              <a:spcAft>
                <a:spcPts val="600"/>
              </a:spcAft>
              <a:buFont typeface="Arial" panose="020B0604020202020204" pitchFamily="34" charset="0"/>
              <a:buChar char="•"/>
            </a:pPr>
            <a:r>
              <a:rPr lang="en-GB" dirty="0"/>
              <a:t>Vprašajte druge, kako vas vidijo.</a:t>
            </a:r>
          </a:p>
          <a:p>
            <a:pPr marL="285750" indent="-285750">
              <a:spcBef>
                <a:spcPts val="600"/>
              </a:spcBef>
              <a:spcAft>
                <a:spcPts val="600"/>
              </a:spcAft>
              <a:buFont typeface="Arial" panose="020B0604020202020204" pitchFamily="34" charset="0"/>
              <a:buChar char="•"/>
            </a:pPr>
            <a:r>
              <a:rPr lang="en-GB" dirty="0" err="1"/>
              <a:t>Vodite</a:t>
            </a:r>
            <a:r>
              <a:rPr lang="en-GB" dirty="0"/>
              <a:t> </a:t>
            </a:r>
            <a:r>
              <a:rPr lang="en-GB" dirty="0" err="1" smtClean="0"/>
              <a:t>dnevnik</a:t>
            </a:r>
            <a:r>
              <a:rPr lang="en-GB" dirty="0" smtClean="0"/>
              <a:t> </a:t>
            </a:r>
            <a:endParaRPr lang="en-GB" dirty="0"/>
          </a:p>
        </p:txBody>
      </p:sp>
    </p:spTree>
    <p:extLst>
      <p:ext uri="{BB962C8B-B14F-4D97-AF65-F5344CB8AC3E}">
        <p14:creationId xmlns:p14="http://schemas.microsoft.com/office/powerpoint/2010/main" val="2601966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lstStyle/>
          <a:p>
            <a:r>
              <a:rPr lang="en-GB" dirty="0"/>
              <a:t>Kodeks morale in kulture</a:t>
            </a:r>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7999" y="1799999"/>
            <a:ext cx="9177672" cy="4865977"/>
          </a:xfrm>
        </p:spPr>
        <p:txBody>
          <a:bodyPr>
            <a:noAutofit/>
          </a:bodyPr>
          <a:lstStyle/>
          <a:p>
            <a:pPr marL="0" indent="0">
              <a:buNone/>
            </a:pPr>
            <a:r>
              <a:rPr lang="en-GB" sz="1800" dirty="0"/>
              <a:t>Vsaka kultura ima svoj moralni kodeks. Tradicionalna pojmovanja morale ali sistema vrednot so lahko precej različna, kulturne skupine pa imajo lahko povsem drugačne pristope k resnici in prevaram. Moralni kodeks obstaja tudi na osebni ravni, na katero vplivajo mehke veščine, kot so npr: </a:t>
            </a:r>
          </a:p>
          <a:p>
            <a:pPr>
              <a:buFont typeface="Arial" panose="020B0604020202020204" pitchFamily="34" charset="0"/>
              <a:buChar char="•"/>
            </a:pPr>
            <a:r>
              <a:rPr lang="en-GB" sz="1800" b="1" dirty="0"/>
              <a:t>Asertivnost </a:t>
            </a:r>
            <a:r>
              <a:rPr lang="en-GB" sz="1800" dirty="0"/>
              <a:t>- zlasti v individualističnih družbah - je cenjena, ker vodi človeka k neposrednemu, samozavestnemu delovanju, ki spodbuja njegove interese. To je problematično za kulture, ki asertivnega delovanja nimajo integriranega v svoje družbene komponente, zato imajo lahko težave s takšnim delovanjem.</a:t>
            </a:r>
          </a:p>
          <a:p>
            <a:pPr>
              <a:buFont typeface="Arial" panose="020B0604020202020204" pitchFamily="34" charset="0"/>
              <a:buChar char="•"/>
            </a:pPr>
            <a:r>
              <a:rPr lang="en-GB" sz="1800" b="1" dirty="0"/>
              <a:t>Samopoveličevanje </a:t>
            </a:r>
            <a:r>
              <a:rPr lang="en-GB" sz="1800" dirty="0"/>
              <a:t>- težnja po ustvarjanju pozitivnejše podobe o sebi, kot je v resnici, težnja po izboljšanju želenih lastnosti.</a:t>
            </a:r>
          </a:p>
          <a:p>
            <a:pPr>
              <a:buFont typeface="Arial" panose="020B0604020202020204" pitchFamily="34" charset="0"/>
              <a:buChar char="•"/>
            </a:pPr>
            <a:r>
              <a:rPr lang="en-GB" sz="1800" b="1" dirty="0"/>
              <a:t>Samokritičnost </a:t>
            </a:r>
            <a:r>
              <a:rPr lang="en-GB" sz="1800" dirty="0"/>
              <a:t>- nezmožnost ustreznega vrednotenja lastne uspešnosti, dejavnosti ali dosežkov. Podcenjevanje lastnih sposobnosti, ki se ne ujema z realnim stanjem</a:t>
            </a:r>
            <a:r>
              <a:rPr lang="en-GB" sz="1800" b="0" i="0" dirty="0">
                <a:solidFill>
                  <a:srgbClr val="222222"/>
                </a:solidFill>
                <a:effectLst/>
                <a:latin typeface="PT Sans" panose="020B0503020203020204" pitchFamily="34" charset="-18"/>
              </a:rPr>
              <a:t>.</a:t>
            </a:r>
          </a:p>
          <a:p>
            <a:pPr marL="0" indent="0">
              <a:buNone/>
            </a:pPr>
            <a:r>
              <a:rPr lang="en-GB" sz="1800" dirty="0"/>
              <a:t>To je povezano tudi z neresničnostjo v komunikaciji na družbenih omrežjih in z odnosom do širjenja napačnih ali lažnih informacij.</a:t>
            </a:r>
          </a:p>
        </p:txBody>
      </p:sp>
      <p:sp>
        <p:nvSpPr>
          <p:cNvPr id="11" name="Ορθογώνιο 1">
            <a:extLst>
              <a:ext uri="{FF2B5EF4-FFF2-40B4-BE49-F238E27FC236}">
                <a16:creationId xmlns:a16="http://schemas.microsoft.com/office/drawing/2014/main" id="{E314B2E6-0586-408E-8D1A-41287EF3B8C4}"/>
              </a:ext>
            </a:extLst>
          </p:cNvPr>
          <p:cNvSpPr/>
          <p:nvPr/>
        </p:nvSpPr>
        <p:spPr>
          <a:xfrm>
            <a:off x="3418652" y="6566673"/>
            <a:ext cx="8772088" cy="276999"/>
          </a:xfrm>
          <a:prstGeom prst="rect">
            <a:avLst/>
          </a:prstGeom>
        </p:spPr>
        <p:txBody>
          <a:bodyPr wrap="square">
            <a:spAutoFit/>
          </a:bodyPr>
          <a:lstStyle/>
          <a:p>
            <a:pPr algn="r"/>
            <a:r>
              <a:rPr lang="en-GB" sz="1200" dirty="0">
                <a:hlinkClick r:id="rId3"/>
              </a:rPr>
              <a:t>Vir </a:t>
            </a:r>
            <a:r>
              <a:rPr lang="en-GB" sz="1200" dirty="0"/>
              <a:t>| </a:t>
            </a:r>
            <a:r>
              <a:rPr lang="en-GB" sz="1200" dirty="0">
                <a:hlinkClick r:id="rId4"/>
              </a:rPr>
              <a:t>Licenca </a:t>
            </a:r>
            <a:r>
              <a:rPr lang="en-GB" sz="1200" dirty="0" err="1">
                <a:hlinkClick r:id="rId4"/>
              </a:rPr>
              <a:t>Pixabay</a:t>
            </a:r>
            <a:endParaRPr lang="en-GB" sz="1200" dirty="0"/>
          </a:p>
        </p:txBody>
      </p:sp>
      <p:pic>
        <p:nvPicPr>
          <p:cNvPr id="4" name="Obrázok 3" descr="Obrázok, na ktorom je silueta&#10;&#10;Automaticky generovaný popis">
            <a:extLst>
              <a:ext uri="{FF2B5EF4-FFF2-40B4-BE49-F238E27FC236}">
                <a16:creationId xmlns:a16="http://schemas.microsoft.com/office/drawing/2014/main" id="{C48F9712-CB2A-BF08-6E6F-8103B43B3BD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64496" y="1840340"/>
            <a:ext cx="2381130" cy="1588660"/>
          </a:xfrm>
          <a:prstGeom prst="rect">
            <a:avLst/>
          </a:prstGeom>
        </p:spPr>
      </p:pic>
    </p:spTree>
    <p:extLst>
      <p:ext uri="{BB962C8B-B14F-4D97-AF65-F5344CB8AC3E}">
        <p14:creationId xmlns:p14="http://schemas.microsoft.com/office/powerpoint/2010/main" val="16361956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5_Ethics_SI"/>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AWjkJ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BaOQl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Fo5C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BaOQl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BaOQl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BaOQl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AWjkJYFQaV5GsAAABvAAAAHAAAAHVuaXZlcnNhbC9sb2NhbF9zZXR0aW5ncy54bWwNyrEKwkAMANC9XxEySB3Uugn2rpujCK0fENogB7mk9ELRv/e2N7x++GaBnbeSTANezx0C62xL0k/A9/Q43RCKky4kphxQDWGITS82k4zsXmOBVejH28S5wvlJuc4XqbOkAu1B/B6PeInNH1BLAwQUAAIACAAWjkJ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Fo5CWOohDhNLAAAAbAAAABsAAAB1bml2ZXJzYWwvdW5pdmVyc2FsLnBuZy54bWyzsa/IzVEoSy0qzszPs1Uy1DNQsrfj5bIpKEoty0wtV6gAigEFIUBJoRLINUJwyzNTSjKAQiYmFgjBjNTM9IwSoKiBhRlcVB9oKABQSwECAAAUAAIACACpdlBPNmFYAkcDAADhCQAAFAAAAAAAAAABAAAAAAAAAAAAdW5pdmVyc2FsL3BsYXllci54bWxQSwECAAAUAAIACAAWjkJYtTf0qBwFAADhEwAAHQAAAAAAAAABAAAAAAB5AwAAdW5pdmVyc2FsL2NvbW1vbl9tZXNzYWdlcy5sbmdQSwECAAAUAAIACAAWjkJYFR5gG6MAAAB/AQAALgAAAAAAAAABAAAAAADQCAAAdW5pdmVyc2FsL3BsYXliYWNrX2FuZF9uYXZpZ2F0aW9uX3NldHRpbmdzLnhtbFBLAQIAABQAAgAIABaOQlh0STUfPAQAAAwVAAAnAAAAAAAAAAEAAAAAAL8JAAB1bml2ZXJzYWwvZmxhc2hfcHVibGlzaGluZ19zZXR0aW5ncy54bWxQSwECAAAUAAIACAAWjkJYN4uHansDAACsDAAAIQAAAAAAAAABAAAAAABADgAAdW5pdmVyc2FsL2ZsYXNoX3NraW5fc2V0dGluZ3MueG1sUEsBAgAAFAACAAgAFo5CWKavViM2BAAAlhQAACYAAAAAAAAAAQAAAAAA+hEAAHVuaXZlcnNhbC9odG1sX3B1Ymxpc2hpbmdfc2V0dGluZ3MueG1sUEsBAgAAFAACAAgAFo5CWCYPfuiwAQAAbwYAAB8AAAAAAAAAAQAAAAAAdBYAAHVuaXZlcnNhbC9odG1sX3NraW5fc2V0dGluZ3MuanNQSwECAAAUAAIACAAWjkJYFQaV5GsAAABvAAAAHAAAAAAAAAABAAAAAABhGAAAdW5pdmVyc2FsL2xvY2FsX3NldHRpbmdzLnhtbFBLAQIAABQAAgAIABaOQljCG66ZaBIAAPdNAAAXAAAAAAAAAAAAAAAAAAYZAAB1bml2ZXJzYWwvdW5pdmVyc2FsLnBuZ1BLAQIAABQAAgAIABaOQljqIQ4TSwAAAGwAAAAbAAAAAAAAAAEAAAAAAKMrAAB1bml2ZXJzYWwvdW5pdmVyc2FsLnBuZy54bWxQSwUGAAAAAAoACgAGAwAAJywAAAAA"/>
  <p:tag name="ISPRING_LMS_API_VERSION" val="SCORM 1.2"/>
  <p:tag name="ISPRING_ULTRA_SCORM_COURSE_ID" val="AA3DBAE1-744A-4429-979A-9B98E31016EF"/>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COSTAID\\SL\\SL&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COSTAID_Module 5_Ethics_SI"/>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4977</TotalTime>
  <Words>2465</Words>
  <Application>Microsoft Office PowerPoint</Application>
  <PresentationFormat>Ευρεία οθόνη</PresentationFormat>
  <Paragraphs>180</Paragraphs>
  <Slides>23</Slides>
  <Notes>23</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23</vt:i4>
      </vt:variant>
    </vt:vector>
  </HeadingPairs>
  <TitlesOfParts>
    <vt:vector size="35" baseType="lpstr">
      <vt:lpstr>Adobe Gothic Std B</vt:lpstr>
      <vt:lpstr>MS PGothic</vt:lpstr>
      <vt:lpstr>Arial</vt:lpstr>
      <vt:lpstr>Calibri</vt:lpstr>
      <vt:lpstr>Calibri Light</vt:lpstr>
      <vt:lpstr>Courier New</vt:lpstr>
      <vt:lpstr>Impact</vt:lpstr>
      <vt:lpstr>PT Sans</vt:lpstr>
      <vt:lpstr>Roboto Condensed</vt:lpstr>
      <vt:lpstr>Verdana</vt:lpstr>
      <vt:lpstr>Wingdings</vt:lpstr>
      <vt:lpstr>Θέμα του Office</vt:lpstr>
      <vt:lpstr>Παρουσίαση του PowerPoint</vt:lpstr>
      <vt:lpstr>Partnerji</vt:lpstr>
      <vt:lpstr>Moduli</vt:lpstr>
      <vt:lpstr>Cilji</vt:lpstr>
      <vt:lpstr>Etika</vt:lpstr>
      <vt:lpstr>Prepričanja</vt:lpstr>
      <vt:lpstr>Vrednosti</vt:lpstr>
      <vt:lpstr>Stališča</vt:lpstr>
      <vt:lpstr>Kodeks morale in kulture</vt:lpstr>
      <vt:lpstr>Etične dileme</vt:lpstr>
      <vt:lpstr>Primer etičnih dilem</vt:lpstr>
      <vt:lpstr>Druge etične dileme (poklicne in osebne)</vt:lpstr>
      <vt:lpstr>Najpomembnejši je...</vt:lpstr>
      <vt:lpstr>Poklicna etika </vt:lpstr>
      <vt:lpstr>Kaj je poklicna etika?</vt:lpstr>
      <vt:lpstr>Zakaj je poklicna etika pomembna?</vt:lpstr>
      <vt:lpstr>Etična načela za uporabo umetne inteligence</vt:lpstr>
      <vt:lpstr>Predsodki v umetni inteligenci</vt:lpstr>
      <vt:lpstr>Etika v družabnih medijih</vt:lpstr>
      <vt:lpstr>Etika v javnem nastopanju</vt:lpstr>
      <vt:lpstr>Reference in nadaljnje branje</vt:lpstr>
      <vt:lpstr>Reference in nadaljnje branje</vt:lpstr>
      <vt:lpstr>Etika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5_Ethics_SI</dc:title>
  <dc:creator>pantelis bbalaouras</dc:creator>
  <cp:keywords>, docId:69D0BB0BDAA3830C1B19B694D12746CC</cp:keywords>
  <cp:lastModifiedBy>pantelis</cp:lastModifiedBy>
  <cp:revision>106</cp:revision>
  <dcterms:created xsi:type="dcterms:W3CDTF">2020-06-02T13:31:56Z</dcterms:created>
  <dcterms:modified xsi:type="dcterms:W3CDTF">2024-02-02T15:49:20Z</dcterms:modified>
</cp:coreProperties>
</file>