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2" r:id="rId2"/>
    <p:sldId id="444" r:id="rId3"/>
    <p:sldId id="509" r:id="rId4"/>
    <p:sldId id="420" r:id="rId5"/>
    <p:sldId id="295" r:id="rId6"/>
    <p:sldId id="515" r:id="rId7"/>
    <p:sldId id="513" r:id="rId8"/>
    <p:sldId id="514" r:id="rId9"/>
    <p:sldId id="522" r:id="rId10"/>
    <p:sldId id="524" r:id="rId11"/>
    <p:sldId id="523" r:id="rId12"/>
    <p:sldId id="516" r:id="rId13"/>
    <p:sldId id="518" r:id="rId14"/>
    <p:sldId id="519" r:id="rId15"/>
    <p:sldId id="520" r:id="rId16"/>
    <p:sldId id="525" r:id="rId17"/>
    <p:sldId id="526" r:id="rId18"/>
    <p:sldId id="325" r:id="rId19"/>
    <p:sldId id="527" r:id="rId20"/>
    <p:sldId id="442" r:id="rId21"/>
  </p:sldIdLst>
  <p:sldSz cx="12192000" cy="685800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52380-DD8B-49BC-ABE6-62F4A74EA217}" v="2" dt="2023-11-22T14:58:30.21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84" y="49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15A52380-DD8B-49BC-ABE6-62F4A74EA217}"/>
    <pc:docChg chg="modSld">
      <pc:chgData name="Tim Paulusse" userId="1f5f41b363f6e14e" providerId="LiveId" clId="{15A52380-DD8B-49BC-ABE6-62F4A74EA217}" dt="2023-11-22T15:05:08.222" v="2" actId="20577"/>
      <pc:docMkLst>
        <pc:docMk/>
      </pc:docMkLst>
      <pc:sldChg chg="modSp">
        <pc:chgData name="Tim Paulusse" userId="1f5f41b363f6e14e" providerId="LiveId" clId="{15A52380-DD8B-49BC-ABE6-62F4A74EA217}" dt="2023-11-22T14:58:30.218" v="1" actId="20577"/>
        <pc:sldMkLst>
          <pc:docMk/>
          <pc:sldMk cId="1041830205" sldId="509"/>
        </pc:sldMkLst>
        <pc:graphicFrameChg chg="mod">
          <ac:chgData name="Tim Paulusse" userId="1f5f41b363f6e14e" providerId="LiveId" clId="{15A52380-DD8B-49BC-ABE6-62F4A74EA217}" dt="2023-11-22T14:58:30.218" v="1" actId="20577"/>
          <ac:graphicFrameMkLst>
            <pc:docMk/>
            <pc:sldMk cId="1041830205" sldId="509"/>
            <ac:graphicFrameMk id="2" creationId="{75A844CB-C6DD-64D8-6F2A-DB8F426089B8}"/>
          </ac:graphicFrameMkLst>
        </pc:graphicFrameChg>
      </pc:sldChg>
      <pc:sldChg chg="modSp mod">
        <pc:chgData name="Tim Paulusse" userId="1f5f41b363f6e14e" providerId="LiveId" clId="{15A52380-DD8B-49BC-ABE6-62F4A74EA217}" dt="2023-11-22T15:05:08.222" v="2" actId="20577"/>
        <pc:sldMkLst>
          <pc:docMk/>
          <pc:sldMk cId="2774467393" sldId="514"/>
        </pc:sldMkLst>
        <pc:spChg chg="mod">
          <ac:chgData name="Tim Paulusse" userId="1f5f41b363f6e14e" providerId="LiveId" clId="{15A52380-DD8B-49BC-ABE6-62F4A74EA217}" dt="2023-11-22T15:05:08.222" v="2" actId="20577"/>
          <ac:spMkLst>
            <pc:docMk/>
            <pc:sldMk cId="2774467393" sldId="514"/>
            <ac:spMk id="6" creationId="{13725DC3-E1D4-4E92-AF5A-F0DED3AA5B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Critical thinking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 skills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Critical thinking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 skills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46377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49126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7913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67768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30579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418745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2713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32703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4127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4439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85207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06589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8087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14916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09345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93071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Critical thinking</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348" y="6187146"/>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Critical thinking</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Critical thinking</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Critical thinking</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freepik.com/free-vector/business-idea-generation-plan-development-pensive-man-with-lightbulb-cartoon-character-technical-mindset-entrepreneurial-mind-brainstorming-process_11668582.htm#query=critical%20thinking&amp;position=29&amp;from_view=search&amp;track=a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eforum.org/agenda/2023/02/critical-thinking-ignoring-br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freepik.com/free-vector/creative-characters-putting-idea-bulbs-into-huge-head_18733439.htm#page=2&amp;query=critical%20thinking&amp;position=26&amp;from_view=search&amp;track=ais" TargetMode="External"/><Relationship Id="rId4" Type="http://schemas.openxmlformats.org/officeDocument/2006/relationships/hyperlink" Target="https://sheg.stanford.edu/upload/V3LessonPlans/Executive%20Summary%2011.21.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0262-4079(16)3223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freepik.com/free-vector/curiosity-brain-concept-illustration_36242174.htm#page=3&amp;query=critical%20thinking&amp;position=31&amp;from_view=search&amp;track=ais" TargetMode="External"/><Relationship Id="rId4" Type="http://schemas.openxmlformats.org/officeDocument/2006/relationships/hyperlink" Target="https://doi.org/10.1080/10304312.2021.199235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cedpsych.2016.10.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vector/team-crisis-managers-solving-businessman-problems-employees-with-lightbulb-unraveling-tangle-vector-illustration-teamwork-solution-management-concept_10613678.htm#page=5&amp;query=critical%20thinking&amp;position=15&amp;from_view=search&amp;track=a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7"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177/1529100612451018" TargetMode="External"/><Relationship Id="rId5" Type="http://schemas.openxmlformats.org/officeDocument/2006/relationships/hyperlink" Target="https://doi.org/10.1177/09637214221121570" TargetMode="External"/><Relationship Id="rId4" Type="http://schemas.openxmlformats.org/officeDocument/2006/relationships/hyperlink" Target="https://data.parliament.uk/writtenevidence/committeeevidence.svc/evidencedocument/culture-media-and-sport-%20committee/fake-news/written/48215.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www.weforum.org/agenda/2023/02/critical-thinking-ignoring-bra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304312.2021.1992352" TargetMode="External"/><Relationship Id="rId5" Type="http://schemas.openxmlformats.org/officeDocument/2006/relationships/hyperlink" Target="https://edoc.coe.int/en/media/7495-information-disorder-toward-an-interdisciplinary-framework-for-research-and-policy-making.html" TargetMode="External"/><Relationship Id="rId4" Type="http://schemas.openxmlformats.org/officeDocument/2006/relationships/hyperlink" Target="https://doi.org/10.1162/dmal.9780262562324.0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3.svg"/><Relationship Id="rId4" Type="http://schemas.openxmlformats.org/officeDocument/2006/relationships/diagramLayout" Target="../diagrams/layout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freepik.com/free-vector/innovative-ideas-generation-creative-thinking-cognitive-insight-inspiration-genius-inventive-mind-successful-problem-solution-search_11668593.htm#query=critical%20thinking&amp;position=2&amp;from_view=search&amp;track=a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freepik.com/free-vector/design-structure-matrix-abstract-concept_12085239.htm#query=components&amp;position=13&amp;from_view=search&amp;track=sp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parliament.uk/writtenevidence/committeeevidence.svc/evidencedocument/culture-media-and-sport-%20committee/fake-news/written/48215.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be/books/about/Thinking_Fast_and_Slow.html?id=AV9x8XakdV0C&amp;redir_esc=y"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reepik.com/free-vector/critical-thinking-concept-illustration_20863438.htm#query=critical%20thinking&amp;position=3&amp;from_view=search&amp;track=ais" TargetMode="External"/><Relationship Id="rId5" Type="http://schemas.openxmlformats.org/officeDocument/2006/relationships/hyperlink" Target="https://doi.org/10.1162/dmal.9780262562324.073" TargetMode="External"/><Relationship Id="rId4" Type="http://schemas.openxmlformats.org/officeDocument/2006/relationships/hyperlink" Target="https://doi.org/10.1002/asi.20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noProof="0" dirty="0">
                <a:solidFill>
                  <a:srgbClr val="D7124E"/>
                </a:solidFill>
                <a:effectLst/>
                <a:latin typeface="Calibri Light" panose="020F0302020204030204"/>
                <a:ea typeface="Verdana" panose="020B0604030504040204" pitchFamily="34" charset="0"/>
              </a:rPr>
              <a:t>2</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C</a:t>
            </a:r>
            <a:r>
              <a:rPr lang="en-US" sz="6000" b="1" dirty="0" err="1">
                <a:solidFill>
                  <a:schemeClr val="tx1"/>
                </a:solidFill>
                <a:effectLst/>
                <a:latin typeface="Calibri Light" panose="020F0302020204030204"/>
                <a:ea typeface="Verdana" panose="020B0604030504040204" pitchFamily="34" charset="0"/>
              </a:rPr>
              <a:t>ritical</a:t>
            </a:r>
            <a:r>
              <a:rPr lang="en-US" sz="6000" b="1" dirty="0">
                <a:solidFill>
                  <a:schemeClr val="tx1"/>
                </a:solidFill>
                <a:effectLst/>
                <a:latin typeface="Calibri Light" panose="020F0302020204030204"/>
                <a:ea typeface="Verdana" panose="020B0604030504040204" pitchFamily="34" charset="0"/>
              </a:rPr>
              <a:t> thinking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100" b="0" i="0" dirty="0">
                <a:effectLst>
                  <a:outerShdw blurRad="38100" dist="38100" dir="2700000" algn="tl">
                    <a:srgbClr val="000000">
                      <a:alpha val="43137"/>
                    </a:srgbClr>
                  </a:outerShdw>
                </a:effectLst>
                <a:latin typeface="+mj-lt"/>
              </a:rPr>
              <a:t>.</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8" y="6187146"/>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Sceptical knowing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2552700"/>
            <a:ext cx="8281201" cy="3676650"/>
          </a:xfrm>
        </p:spPr>
        <p:txBody>
          <a:bodyPr>
            <a:normAutofit lnSpcReduction="10000"/>
          </a:bodyPr>
          <a:lstStyle/>
          <a:p>
            <a:pPr marL="457200" indent="-457200">
              <a:lnSpc>
                <a:spcPct val="120000"/>
              </a:lnSpc>
              <a:buFont typeface="+mj-lt"/>
              <a:buAutoNum type="arabicPeriod"/>
            </a:pPr>
            <a:r>
              <a:rPr lang="en-US" sz="2000" dirty="0">
                <a:solidFill>
                  <a:srgbClr val="333333"/>
                </a:solidFill>
              </a:rPr>
              <a:t>Type: What kind of content is this?</a:t>
            </a:r>
          </a:p>
          <a:p>
            <a:pPr marL="457200" indent="-457200">
              <a:lnSpc>
                <a:spcPct val="120000"/>
              </a:lnSpc>
              <a:buFont typeface="+mj-lt"/>
              <a:buAutoNum type="arabicPeriod"/>
            </a:pPr>
            <a:r>
              <a:rPr lang="en-US" sz="2000" dirty="0">
                <a:solidFill>
                  <a:srgbClr val="333333"/>
                </a:solidFill>
              </a:rPr>
              <a:t>Source: Who and what are the sources cited and why should I believe them?</a:t>
            </a:r>
          </a:p>
          <a:p>
            <a:pPr marL="457200" indent="-457200">
              <a:lnSpc>
                <a:spcPct val="120000"/>
              </a:lnSpc>
              <a:buFont typeface="+mj-lt"/>
              <a:buAutoNum type="arabicPeriod"/>
            </a:pPr>
            <a:r>
              <a:rPr lang="en-US" sz="2000" dirty="0">
                <a:solidFill>
                  <a:srgbClr val="333333"/>
                </a:solidFill>
              </a:rPr>
              <a:t>Evidence: What is the evidence and how was it vetted?</a:t>
            </a:r>
          </a:p>
          <a:p>
            <a:pPr marL="457200" indent="-457200">
              <a:lnSpc>
                <a:spcPct val="120000"/>
              </a:lnSpc>
              <a:buFont typeface="+mj-lt"/>
              <a:buAutoNum type="arabicPeriod"/>
            </a:pPr>
            <a:r>
              <a:rPr lang="en-US" sz="2000" dirty="0">
                <a:solidFill>
                  <a:srgbClr val="333333"/>
                </a:solidFill>
              </a:rPr>
              <a:t>Interpretation: Is the main point of the piece proven by the evidence?</a:t>
            </a:r>
          </a:p>
          <a:p>
            <a:pPr marL="457200" indent="-457200">
              <a:lnSpc>
                <a:spcPct val="120000"/>
              </a:lnSpc>
              <a:buFont typeface="+mj-lt"/>
              <a:buAutoNum type="arabicPeriod"/>
            </a:pPr>
            <a:r>
              <a:rPr lang="en-US" sz="2000" dirty="0">
                <a:solidFill>
                  <a:srgbClr val="333333"/>
                </a:solidFill>
              </a:rPr>
              <a:t>Completeness: What is missing? What might be an alternative explanation or understanding?</a:t>
            </a:r>
          </a:p>
          <a:p>
            <a:pPr marL="457200" indent="-457200">
              <a:lnSpc>
                <a:spcPct val="120000"/>
              </a:lnSpc>
              <a:buFont typeface="+mj-lt"/>
              <a:buAutoNum type="arabicPeriod"/>
            </a:pPr>
            <a:r>
              <a:rPr lang="en-US" sz="2000" dirty="0">
                <a:solidFill>
                  <a:srgbClr val="333333"/>
                </a:solidFill>
              </a:rPr>
              <a:t>Knowledge: Am I learning every day what I need?</a:t>
            </a:r>
            <a:endParaRPr lang="en-GB" sz="2000" b="0" i="0" dirty="0">
              <a:solidFill>
                <a:srgbClr val="333333"/>
              </a:solidFill>
              <a:effectLst/>
            </a:endParaRPr>
          </a:p>
        </p:txBody>
      </p:sp>
      <p:sp>
        <p:nvSpPr>
          <p:cNvPr id="2" name="TextBox 1"/>
          <p:cNvSpPr txBox="1"/>
          <p:nvPr/>
        </p:nvSpPr>
        <p:spPr>
          <a:xfrm>
            <a:off x="10315575" y="6429375"/>
            <a:ext cx="1876425" cy="307777"/>
          </a:xfrm>
          <a:prstGeom prst="rect">
            <a:avLst/>
          </a:prstGeom>
        </p:spPr>
        <p:txBody>
          <a:bodyPr wrap="square" rtlCol="0">
            <a:spAutoFit/>
          </a:bodyPr>
          <a:lstStyle/>
          <a:p>
            <a:pPr algn="l"/>
            <a:r>
              <a:rPr lang="nl-BE" sz="1400" dirty="0">
                <a:hlinkClick r:id="rId3"/>
              </a:rPr>
              <a:t>Source</a:t>
            </a:r>
            <a:r>
              <a:rPr lang="nl-BE" sz="1400" dirty="0"/>
              <a:t> | </a:t>
            </a:r>
            <a:r>
              <a:rPr lang="nl-BE" sz="1400" dirty="0">
                <a:hlinkClick r:id="rId4"/>
              </a:rPr>
              <a:t>Image source</a:t>
            </a:r>
            <a:endParaRPr lang="nl-BE" sz="1400" dirty="0"/>
          </a:p>
        </p:txBody>
      </p:sp>
      <p:sp>
        <p:nvSpPr>
          <p:cNvPr id="4" name="TextBox 3"/>
          <p:cNvSpPr txBox="1"/>
          <p:nvPr/>
        </p:nvSpPr>
        <p:spPr>
          <a:xfrm>
            <a:off x="631391" y="1718146"/>
            <a:ext cx="10986301" cy="1046440"/>
          </a:xfrm>
          <a:prstGeom prst="rect">
            <a:avLst/>
          </a:prstGeom>
        </p:spPr>
        <p:txBody>
          <a:bodyPr wrap="square" rtlCol="0">
            <a:spAutoFit/>
          </a:bodyPr>
          <a:lstStyle/>
          <a:p>
            <a:r>
              <a:rPr lang="en-GB" sz="2000" dirty="0">
                <a:solidFill>
                  <a:srgbClr val="333333"/>
                </a:solidFill>
              </a:rPr>
              <a:t>In their work, journalists and fact-checkers engage in systematic processing and evaluations of information using the following </a:t>
            </a:r>
            <a:r>
              <a:rPr lang="en-GB" sz="2000" b="1" dirty="0">
                <a:solidFill>
                  <a:srgbClr val="333333"/>
                </a:solidFill>
              </a:rPr>
              <a:t>six questions</a:t>
            </a:r>
            <a:r>
              <a:rPr lang="en-GB" sz="2000" dirty="0">
                <a:solidFill>
                  <a:srgbClr val="333333"/>
                </a:solidFill>
              </a:rPr>
              <a:t>, which make up the principle of </a:t>
            </a:r>
            <a:r>
              <a:rPr lang="en-GB" sz="2000" b="1" dirty="0">
                <a:solidFill>
                  <a:srgbClr val="333333"/>
                </a:solidFill>
              </a:rPr>
              <a:t>“sceptical knowing”</a:t>
            </a:r>
            <a:r>
              <a:rPr lang="en-GB" sz="2000" dirty="0">
                <a:solidFill>
                  <a:srgbClr val="333333"/>
                </a:solidFill>
              </a:rPr>
              <a:t>.</a:t>
            </a:r>
          </a:p>
          <a:p>
            <a:pPr algn="l"/>
            <a:endParaRPr lang="nl-BE" sz="2200" dirty="0" err="1"/>
          </a:p>
        </p:txBody>
      </p:sp>
      <p:pic>
        <p:nvPicPr>
          <p:cNvPr id="3074" name="Picture 2" descr="Free vector business idea generation. plan development. pensive man with lightbulb cartoon character. technical mindset, entrepreneurial mind, brainstorming proces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133" y="2552700"/>
            <a:ext cx="3663217" cy="36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Critical ignoring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dirty="0">
                <a:solidFill>
                  <a:srgbClr val="333333"/>
                </a:solidFill>
              </a:rPr>
              <a:t>The complex digital environment containing constant stimuli competing for our attention make it difficult, if not impossible, to use these six questions with each piece of information we encounter. </a:t>
            </a:r>
          </a:p>
          <a:p>
            <a:pPr>
              <a:lnSpc>
                <a:spcPct val="120000"/>
              </a:lnSpc>
            </a:pPr>
            <a:r>
              <a:rPr lang="en-GB" sz="2200" dirty="0">
                <a:solidFill>
                  <a:srgbClr val="333333"/>
                </a:solidFill>
              </a:rPr>
              <a:t>Instead of promoting critical thinking about any piece of information, it is important that we know which information we can invest our limited cognitive/attentional capacities in, and which information is better to ignore in order to not deplete our mental resources. </a:t>
            </a:r>
          </a:p>
          <a:p>
            <a:pPr>
              <a:lnSpc>
                <a:spcPct val="120000"/>
              </a:lnSpc>
            </a:pPr>
            <a:r>
              <a:rPr lang="en-GB" sz="2200" dirty="0">
                <a:solidFill>
                  <a:srgbClr val="333333"/>
                </a:solidFill>
              </a:rPr>
              <a:t>This balance between knowing what to ignore online and where to invest time and effort is known as </a:t>
            </a:r>
            <a:r>
              <a:rPr lang="en-GB" sz="2200" b="1" dirty="0">
                <a:solidFill>
                  <a:srgbClr val="333333"/>
                </a:solidFill>
              </a:rPr>
              <a:t>“critical ignoring”</a:t>
            </a:r>
            <a:r>
              <a:rPr lang="en-GB" sz="2200" dirty="0">
                <a:solidFill>
                  <a:srgbClr val="333333"/>
                </a:solidFill>
              </a:rPr>
              <a:t>. Critical ignoring constitutes a paradigm shift for educators from focusing on analysing information to the power of ignoring information. Critical ignoring is seen as a new critical thinking for the digital age.</a:t>
            </a:r>
          </a:p>
        </p:txBody>
      </p:sp>
      <p:sp>
        <p:nvSpPr>
          <p:cNvPr id="2" name="TextBox 1"/>
          <p:cNvSpPr txBox="1"/>
          <p:nvPr/>
        </p:nvSpPr>
        <p:spPr>
          <a:xfrm>
            <a:off x="10401300" y="6438900"/>
            <a:ext cx="2057400" cy="307777"/>
          </a:xfrm>
          <a:prstGeom prst="rect">
            <a:avLst/>
          </a:prstGeom>
        </p:spPr>
        <p:txBody>
          <a:bodyPr wrap="square" rtlCol="0">
            <a:spAutoFit/>
          </a:bodyPr>
          <a:lstStyle/>
          <a:p>
            <a:pPr algn="l"/>
            <a:r>
              <a:rPr lang="nl-BE" sz="1400" dirty="0">
                <a:hlinkClick r:id="rId3"/>
              </a:rPr>
              <a:t>Source 1 </a:t>
            </a:r>
            <a:r>
              <a:rPr lang="nl-BE" sz="1400" dirty="0"/>
              <a:t>| </a:t>
            </a:r>
            <a:r>
              <a:rPr lang="nl-BE" sz="1400" dirty="0">
                <a:hlinkClick r:id="rId4"/>
              </a:rPr>
              <a:t>Source 2</a:t>
            </a:r>
            <a:endParaRPr lang="nl-BE" sz="1400" dirty="0"/>
          </a:p>
        </p:txBody>
      </p:sp>
    </p:spTree>
    <p:extLst>
      <p:ext uri="{BB962C8B-B14F-4D97-AF65-F5344CB8AC3E}">
        <p14:creationId xmlns:p14="http://schemas.microsoft.com/office/powerpoint/2010/main" val="383334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838822"/>
            <a:ext cx="11059692" cy="605096"/>
          </a:xfrm>
        </p:spPr>
        <p:txBody>
          <a:bodyPr/>
          <a:lstStyle/>
          <a:p>
            <a:r>
              <a:rPr lang="en-GB" dirty="0"/>
              <a:t>Three tools for critical thinking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7019" y="1443918"/>
            <a:ext cx="8768905" cy="4429351"/>
          </a:xfrm>
        </p:spPr>
        <p:txBody>
          <a:bodyPr>
            <a:noAutofit/>
          </a:bodyPr>
          <a:lstStyle/>
          <a:p>
            <a:pPr marL="457200" indent="-457200">
              <a:lnSpc>
                <a:spcPct val="120000"/>
              </a:lnSpc>
              <a:buFont typeface="+mj-lt"/>
              <a:buAutoNum type="arabicPeriod"/>
            </a:pPr>
            <a:r>
              <a:rPr lang="en-GB" sz="2000" b="1" i="0" dirty="0">
                <a:solidFill>
                  <a:srgbClr val="333333"/>
                </a:solidFill>
                <a:effectLst/>
              </a:rPr>
              <a:t>Self-nudging</a:t>
            </a:r>
            <a:r>
              <a:rPr lang="en-GB" sz="2000" b="0" i="0" dirty="0">
                <a:solidFill>
                  <a:srgbClr val="333333"/>
                </a:solidFill>
                <a:effectLst/>
              </a:rPr>
              <a:t> </a:t>
            </a:r>
            <a:r>
              <a:rPr lang="en-GB" sz="2000" dirty="0">
                <a:solidFill>
                  <a:srgbClr val="333333"/>
                </a:solidFill>
              </a:rPr>
              <a:t>involves the use of situational </a:t>
            </a:r>
            <a:r>
              <a:rPr lang="en-GB" sz="2000" b="0" i="0" dirty="0">
                <a:solidFill>
                  <a:srgbClr val="333333"/>
                </a:solidFill>
                <a:effectLst/>
              </a:rPr>
              <a:t>control strategies </a:t>
            </a:r>
            <a:r>
              <a:rPr lang="en-GB" sz="2000" dirty="0">
                <a:solidFill>
                  <a:srgbClr val="333333"/>
                </a:solidFill>
              </a:rPr>
              <a:t>to effectively handle</a:t>
            </a:r>
            <a:r>
              <a:rPr lang="en-GB" sz="2000" b="0" i="0" dirty="0">
                <a:solidFill>
                  <a:srgbClr val="333333"/>
                </a:solidFill>
                <a:effectLst/>
              </a:rPr>
              <a:t> exposure to distracting and har</a:t>
            </a:r>
            <a:r>
              <a:rPr lang="en-GB" sz="2000" dirty="0">
                <a:solidFill>
                  <a:srgbClr val="333333"/>
                </a:solidFill>
              </a:rPr>
              <a:t>d-to-resist stimuli. This strategy conserves the autonomy and agency of users, and helps in regaining control over their information environment. </a:t>
            </a:r>
          </a:p>
          <a:p>
            <a:pPr lvl="1">
              <a:lnSpc>
                <a:spcPct val="120000"/>
              </a:lnSpc>
            </a:pPr>
            <a:r>
              <a:rPr lang="en-GB" sz="2000" b="0" i="0" dirty="0">
                <a:solidFill>
                  <a:srgbClr val="333333"/>
                </a:solidFill>
                <a:effectLst/>
              </a:rPr>
              <a:t>For example, setting time limits on social media, setting screen in grayscale.</a:t>
            </a:r>
          </a:p>
        </p:txBody>
      </p:sp>
      <p:sp>
        <p:nvSpPr>
          <p:cNvPr id="2" name="Rectangle 1"/>
          <p:cNvSpPr/>
          <p:nvPr/>
        </p:nvSpPr>
        <p:spPr>
          <a:xfrm>
            <a:off x="9305924" y="6406453"/>
            <a:ext cx="2778581" cy="307777"/>
          </a:xfrm>
          <a:prstGeom prst="rect">
            <a:avLst/>
          </a:prstGeom>
        </p:spPr>
        <p:txBody>
          <a:bodyPr wrap="none">
            <a:spAutoFit/>
          </a:bodyPr>
          <a:lstStyle/>
          <a:p>
            <a:r>
              <a:rPr lang="nl-BE" sz="1400" dirty="0">
                <a:hlinkClick r:id="rId3"/>
              </a:rPr>
              <a:t>Source 1 </a:t>
            </a:r>
            <a:r>
              <a:rPr lang="nl-BE" sz="1400" dirty="0"/>
              <a:t> | </a:t>
            </a:r>
            <a:r>
              <a:rPr lang="nl-BE" sz="1400" dirty="0">
                <a:hlinkClick r:id="rId4"/>
              </a:rPr>
              <a:t>Source 2</a:t>
            </a:r>
            <a:r>
              <a:rPr lang="nl-BE" sz="1400" dirty="0"/>
              <a:t> | </a:t>
            </a:r>
            <a:r>
              <a:rPr lang="nl-BE" sz="1400" dirty="0">
                <a:hlinkClick r:id="rId5"/>
              </a:rPr>
              <a:t>Image source</a:t>
            </a:r>
            <a:endParaRPr lang="nl-BE" sz="1400" dirty="0"/>
          </a:p>
        </p:txBody>
      </p:sp>
      <p:pic>
        <p:nvPicPr>
          <p:cNvPr id="5122" name="Picture 2" descr="Free vector creative characters putting idea bulbs into huge he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170" y="838822"/>
            <a:ext cx="2559050" cy="255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00" y="3658593"/>
            <a:ext cx="11186325" cy="3123932"/>
          </a:xfrm>
          <a:prstGeom prst="rect">
            <a:avLst/>
          </a:prstGeom>
        </p:spPr>
        <p:txBody>
          <a:bodyPr wrap="square" rtlCol="0">
            <a:spAutoFit/>
          </a:bodyPr>
          <a:lstStyle/>
          <a:p>
            <a:pPr marL="457200" indent="-457200">
              <a:lnSpc>
                <a:spcPct val="120000"/>
              </a:lnSpc>
              <a:spcBef>
                <a:spcPts val="600"/>
              </a:spcBef>
              <a:spcAft>
                <a:spcPts val="600"/>
              </a:spcAft>
              <a:buClr>
                <a:srgbClr val="95C11F"/>
              </a:buClr>
              <a:buFont typeface="+mj-lt"/>
              <a:buAutoNum type="arabicPeriod" startAt="2"/>
            </a:pPr>
            <a:r>
              <a:rPr lang="en-GB" sz="2000" b="1" dirty="0">
                <a:solidFill>
                  <a:srgbClr val="333333"/>
                </a:solidFill>
              </a:rPr>
              <a:t>Lateral reading </a:t>
            </a:r>
            <a:r>
              <a:rPr lang="en-GB" sz="2000" dirty="0">
                <a:solidFill>
                  <a:srgbClr val="333333"/>
                </a:solidFill>
              </a:rPr>
              <a:t>concerns checking information by leaving the source and verifying the information using a different source elsewhere. </a:t>
            </a:r>
          </a:p>
          <a:p>
            <a:pPr marL="800100" lvl="1" indent="-342900">
              <a:lnSpc>
                <a:spcPct val="120000"/>
              </a:lnSpc>
              <a:spcBef>
                <a:spcPts val="600"/>
              </a:spcBef>
              <a:spcAft>
                <a:spcPts val="600"/>
              </a:spcAft>
              <a:buClr>
                <a:srgbClr val="95C11F"/>
              </a:buClr>
              <a:buFont typeface="Arial" panose="020B0604020202020204" pitchFamily="34" charset="0"/>
              <a:buChar char="•"/>
            </a:pPr>
            <a:r>
              <a:rPr lang="en-GB" sz="2000" dirty="0">
                <a:solidFill>
                  <a:srgbClr val="333333"/>
                </a:solidFill>
              </a:rPr>
              <a:t>For example, checking multiple news sites about the same reported event.</a:t>
            </a:r>
          </a:p>
          <a:p>
            <a:pPr marL="457200" indent="-457200">
              <a:lnSpc>
                <a:spcPct val="120000"/>
              </a:lnSpc>
              <a:spcBef>
                <a:spcPts val="600"/>
              </a:spcBef>
              <a:spcAft>
                <a:spcPts val="600"/>
              </a:spcAft>
              <a:buClr>
                <a:srgbClr val="95C11F"/>
              </a:buClr>
              <a:buFont typeface="+mj-lt"/>
              <a:buAutoNum type="arabicPeriod" startAt="2"/>
            </a:pPr>
            <a:r>
              <a:rPr lang="en-GB" sz="2000" b="1" dirty="0">
                <a:solidFill>
                  <a:srgbClr val="333333"/>
                </a:solidFill>
              </a:rPr>
              <a:t>“Do not feed the trolls”-heuristic </a:t>
            </a:r>
            <a:r>
              <a:rPr lang="en-GB" sz="2000" dirty="0">
                <a:solidFill>
                  <a:srgbClr val="333333"/>
                </a:solidFill>
              </a:rPr>
              <a:t>concerns being aware of not engaging with and rewarding malicious online actors with attention. </a:t>
            </a:r>
          </a:p>
          <a:p>
            <a:pPr marL="800100" lvl="1" indent="-342900">
              <a:lnSpc>
                <a:spcPct val="120000"/>
              </a:lnSpc>
              <a:spcBef>
                <a:spcPts val="600"/>
              </a:spcBef>
              <a:spcAft>
                <a:spcPts val="600"/>
              </a:spcAft>
              <a:buClr>
                <a:srgbClr val="95C11F"/>
              </a:buClr>
              <a:buFont typeface="Arial" panose="020B0604020202020204" pitchFamily="34" charset="0"/>
              <a:buChar char="•"/>
            </a:pPr>
            <a:r>
              <a:rPr lang="en-GB" sz="2000" dirty="0">
                <a:solidFill>
                  <a:srgbClr val="333333"/>
                </a:solidFill>
              </a:rPr>
              <a:t>For example, by blocking and reporting them</a:t>
            </a:r>
          </a:p>
          <a:p>
            <a:pPr algn="l"/>
            <a:endParaRPr lang="nl-BE" dirty="0" err="1"/>
          </a:p>
        </p:txBody>
      </p:sp>
    </p:spTree>
    <p:extLst>
      <p:ext uri="{BB962C8B-B14F-4D97-AF65-F5344CB8AC3E}">
        <p14:creationId xmlns:p14="http://schemas.microsoft.com/office/powerpoint/2010/main" val="41515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Building critical thinking while avoiding scepticism, cynicism, and distrust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b="0" i="0" dirty="0">
                <a:solidFill>
                  <a:srgbClr val="333333"/>
                </a:solidFill>
                <a:effectLst/>
              </a:rPr>
              <a:t>While teaching critical thinking about information to students, it is important to pay attention to not stimulate exaggerated scepticism, cynicism, and distrust of media. </a:t>
            </a:r>
          </a:p>
          <a:p>
            <a:pPr>
              <a:lnSpc>
                <a:spcPct val="120000"/>
              </a:lnSpc>
            </a:pPr>
            <a:r>
              <a:rPr lang="en-GB" sz="2200" dirty="0">
                <a:solidFill>
                  <a:srgbClr val="333333"/>
                </a:solidFill>
              </a:rPr>
              <a:t>There is a </a:t>
            </a:r>
            <a:r>
              <a:rPr lang="en-GB" sz="2200" b="1" dirty="0">
                <a:solidFill>
                  <a:srgbClr val="333333"/>
                </a:solidFill>
              </a:rPr>
              <a:t>fine line between healthy scepticism and distrust</a:t>
            </a:r>
            <a:r>
              <a:rPr lang="en-GB" sz="2200" dirty="0">
                <a:solidFill>
                  <a:srgbClr val="333333"/>
                </a:solidFill>
              </a:rPr>
              <a:t>: despite its good intentions, media literacy education could teach students to distrust online information without equipping them with the necessary skills to determine themselves whether a piece of online information is credible. </a:t>
            </a:r>
          </a:p>
          <a:p>
            <a:pPr>
              <a:lnSpc>
                <a:spcPct val="120000"/>
              </a:lnSpc>
            </a:pPr>
            <a:r>
              <a:rPr lang="en-GB" sz="2200" b="0" i="0" dirty="0">
                <a:solidFill>
                  <a:srgbClr val="333333"/>
                </a:solidFill>
                <a:effectLst/>
              </a:rPr>
              <a:t>This evolution might result in a general distrust </a:t>
            </a:r>
            <a:r>
              <a:rPr lang="en-GB" sz="2200" dirty="0">
                <a:solidFill>
                  <a:srgbClr val="333333"/>
                </a:solidFill>
              </a:rPr>
              <a:t>of the media and bad credibility evaluation methods that encompass selective research that only reaffirms pre-existing beliefs. </a:t>
            </a:r>
            <a:endParaRPr lang="en-GB" sz="2200" b="0" i="0" dirty="0">
              <a:solidFill>
                <a:srgbClr val="333333"/>
              </a:solidFill>
              <a:effectLst/>
            </a:endParaRPr>
          </a:p>
        </p:txBody>
      </p:sp>
    </p:spTree>
    <p:extLst>
      <p:ext uri="{BB962C8B-B14F-4D97-AF65-F5344CB8AC3E}">
        <p14:creationId xmlns:p14="http://schemas.microsoft.com/office/powerpoint/2010/main" val="337290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Awareness of cognitive biases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563154" cy="4429351"/>
          </a:xfrm>
        </p:spPr>
        <p:txBody>
          <a:bodyPr>
            <a:normAutofit lnSpcReduction="10000"/>
          </a:bodyPr>
          <a:lstStyle/>
          <a:p>
            <a:pPr>
              <a:lnSpc>
                <a:spcPct val="120000"/>
              </a:lnSpc>
            </a:pPr>
            <a:r>
              <a:rPr lang="en-US" sz="2000" dirty="0"/>
              <a:t>To avoid exaggerated </a:t>
            </a:r>
            <a:r>
              <a:rPr lang="en-US" sz="2000" dirty="0" err="1"/>
              <a:t>scepticism</a:t>
            </a:r>
            <a:r>
              <a:rPr lang="en-US" sz="2000" dirty="0"/>
              <a:t>, it is important that educators teaching critical thinking about online information not only focus on the media, but also on individuals’ own potential fault lines or </a:t>
            </a:r>
            <a:r>
              <a:rPr lang="en-US" sz="2000" b="1" dirty="0"/>
              <a:t>cognitive biases</a:t>
            </a:r>
            <a:r>
              <a:rPr lang="en-US" sz="2000" dirty="0"/>
              <a:t>. </a:t>
            </a:r>
          </a:p>
          <a:p>
            <a:pPr>
              <a:lnSpc>
                <a:spcPct val="120000"/>
              </a:lnSpc>
            </a:pPr>
            <a:r>
              <a:rPr lang="en-US" sz="2000" dirty="0"/>
              <a:t>This encompasses teaching how people’s fundamental beliefs have an impact on the way that they relate to information and news; and what might be done to help them become more judicious in their approach to information. </a:t>
            </a:r>
            <a:endParaRPr lang="en-US" sz="2000" dirty="0">
              <a:solidFill>
                <a:srgbClr val="333333"/>
              </a:solidFill>
            </a:endParaRPr>
          </a:p>
          <a:p>
            <a:pPr>
              <a:lnSpc>
                <a:spcPct val="120000"/>
              </a:lnSpc>
            </a:pPr>
            <a:r>
              <a:rPr lang="en-US" sz="2000" b="0" i="0" dirty="0">
                <a:solidFill>
                  <a:srgbClr val="333333"/>
                </a:solidFill>
                <a:effectLst/>
              </a:rPr>
              <a:t>An example of cognitive bias is </a:t>
            </a:r>
            <a:r>
              <a:rPr lang="en-US" sz="2000" b="1" i="0" dirty="0">
                <a:solidFill>
                  <a:srgbClr val="333333"/>
                </a:solidFill>
                <a:effectLst/>
              </a:rPr>
              <a:t>confirmation bias</a:t>
            </a:r>
            <a:r>
              <a:rPr lang="en-US" sz="2000" b="0" i="0" dirty="0">
                <a:solidFill>
                  <a:srgbClr val="333333"/>
                </a:solidFill>
                <a:effectLst/>
              </a:rPr>
              <a:t>, which occurs when individuals have the tendency to gravitate towards information that confirms their pre-existing worldview, rather than information that deviates from it. Research </a:t>
            </a:r>
            <a:r>
              <a:rPr lang="en-US" sz="2000" dirty="0">
                <a:solidFill>
                  <a:srgbClr val="333333"/>
                </a:solidFill>
              </a:rPr>
              <a:t>shows that misinformed people do not change their minds once they have been presented with facts that challenge their beliefs; rather they are likely to become more attached to their mistaken beliefs. </a:t>
            </a:r>
            <a:endParaRPr lang="en-GB" sz="2000" b="0" i="0" dirty="0">
              <a:solidFill>
                <a:srgbClr val="333333"/>
              </a:solidFill>
              <a:effectLst/>
            </a:endParaRPr>
          </a:p>
        </p:txBody>
      </p:sp>
      <p:sp>
        <p:nvSpPr>
          <p:cNvPr id="2" name="TextBox 1"/>
          <p:cNvSpPr txBox="1"/>
          <p:nvPr/>
        </p:nvSpPr>
        <p:spPr>
          <a:xfrm>
            <a:off x="9353550" y="6410325"/>
            <a:ext cx="3019425" cy="307777"/>
          </a:xfrm>
          <a:prstGeom prst="rect">
            <a:avLst/>
          </a:prstGeom>
        </p:spPr>
        <p:txBody>
          <a:bodyPr wrap="square" rtlCol="0">
            <a:spAutoFit/>
          </a:bodyPr>
          <a:lstStyle/>
          <a:p>
            <a:pPr algn="l"/>
            <a:r>
              <a:rPr lang="nl-BE" sz="1400" dirty="0">
                <a:hlinkClick r:id="rId3"/>
              </a:rPr>
              <a:t>Source 1 </a:t>
            </a:r>
            <a:r>
              <a:rPr lang="nl-BE" sz="1400" dirty="0"/>
              <a:t>| </a:t>
            </a:r>
            <a:r>
              <a:rPr lang="nl-BE" sz="1400" dirty="0">
                <a:hlinkClick r:id="rId4"/>
              </a:rPr>
              <a:t>Source 2</a:t>
            </a:r>
            <a:r>
              <a:rPr lang="nl-BE" sz="1400" dirty="0"/>
              <a:t> | </a:t>
            </a:r>
            <a:r>
              <a:rPr lang="nl-BE" sz="1400" dirty="0">
                <a:hlinkClick r:id="rId5"/>
              </a:rPr>
              <a:t>Image source</a:t>
            </a:r>
            <a:endParaRPr lang="nl-BE" sz="1400" dirty="0"/>
          </a:p>
        </p:txBody>
      </p:sp>
      <p:pic>
        <p:nvPicPr>
          <p:cNvPr id="6146" name="Picture 2" descr="Free vector curiosity brain concept illus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8949" y="1619024"/>
            <a:ext cx="2554026" cy="2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The power of curiosity for critical thinking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lnSpcReduction="20000"/>
          </a:bodyPr>
          <a:lstStyle/>
          <a:p>
            <a:pPr>
              <a:lnSpc>
                <a:spcPct val="120000"/>
              </a:lnSpc>
            </a:pPr>
            <a:r>
              <a:rPr lang="en-US" dirty="0"/>
              <a:t>To prevent confirmation bias and foster openness to diverse worldviews that challenge their existing beliefs, simply lecturing people and telling them they are wrong is an ineffective and possibly counterproductive approach.</a:t>
            </a:r>
          </a:p>
          <a:p>
            <a:pPr>
              <a:lnSpc>
                <a:spcPct val="120000"/>
              </a:lnSpc>
            </a:pPr>
            <a:r>
              <a:rPr lang="en-US" dirty="0"/>
              <a:t>Instead, researchers believe that stimulating individuals’ </a:t>
            </a:r>
            <a:r>
              <a:rPr lang="en-US" b="1" dirty="0"/>
              <a:t>curiosity</a:t>
            </a:r>
            <a:r>
              <a:rPr lang="en-US" dirty="0"/>
              <a:t> and finding effective ways of triggering a </a:t>
            </a:r>
            <a:r>
              <a:rPr lang="en-US" b="1" dirty="0"/>
              <a:t>spirit of enquiry </a:t>
            </a:r>
            <a:r>
              <a:rPr lang="en-US" dirty="0"/>
              <a:t>in the education system and beyond might be the key to stimulating critical thinking, as curiosity has been shown to counteract biased information and to promote open-mindedness. </a:t>
            </a:r>
          </a:p>
          <a:p>
            <a:pPr>
              <a:lnSpc>
                <a:spcPct val="120000"/>
              </a:lnSpc>
            </a:pPr>
            <a:r>
              <a:rPr lang="en-US" dirty="0"/>
              <a:t>Educators are advised to devise teaching and learning approaches which enable students to be genuinely curious about the world, in such a way that they are able to make judgements about information and accept evidence that contradicts their beliefs and not simply look for information that confirms them.</a:t>
            </a:r>
          </a:p>
          <a:p>
            <a:pPr>
              <a:lnSpc>
                <a:spcPct val="120000"/>
              </a:lnSpc>
            </a:pPr>
            <a:endParaRPr lang="en-US" dirty="0"/>
          </a:p>
          <a:p>
            <a:pPr>
              <a:lnSpc>
                <a:spcPct val="120000"/>
              </a:lnSpc>
            </a:pPr>
            <a:endParaRPr lang="en-US" dirty="0"/>
          </a:p>
          <a:p>
            <a:pPr marL="0" indent="0">
              <a:lnSpc>
                <a:spcPct val="120000"/>
              </a:lnSpc>
              <a:buNone/>
            </a:pPr>
            <a:endParaRPr lang="en-US" sz="2200" dirty="0">
              <a:solidFill>
                <a:srgbClr val="333333"/>
              </a:solidFill>
            </a:endParaRPr>
          </a:p>
        </p:txBody>
      </p:sp>
      <p:sp>
        <p:nvSpPr>
          <p:cNvPr id="2" name="TextBox 1"/>
          <p:cNvSpPr txBox="1"/>
          <p:nvPr/>
        </p:nvSpPr>
        <p:spPr>
          <a:xfrm flipH="1">
            <a:off x="11334750" y="6429374"/>
            <a:ext cx="781050" cy="307777"/>
          </a:xfrm>
          <a:prstGeom prst="rect">
            <a:avLst/>
          </a:prstGeom>
        </p:spPr>
        <p:txBody>
          <a:bodyPr wrap="square" rtlCol="0">
            <a:spAutoFit/>
          </a:bodyPr>
          <a:lstStyle/>
          <a:p>
            <a:pPr algn="l"/>
            <a:r>
              <a:rPr lang="nl-BE" sz="1400" dirty="0">
                <a:hlinkClick r:id="rId3"/>
              </a:rPr>
              <a:t>Source</a:t>
            </a:r>
            <a:endParaRPr lang="nl-BE" sz="1400" dirty="0"/>
          </a:p>
        </p:txBody>
      </p:sp>
    </p:spTree>
    <p:extLst>
      <p:ext uri="{BB962C8B-B14F-4D97-AF65-F5344CB8AC3E}">
        <p14:creationId xmlns:p14="http://schemas.microsoft.com/office/powerpoint/2010/main" val="147631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Strategies for teaching critical thinking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0" indent="0">
              <a:lnSpc>
                <a:spcPct val="120000"/>
              </a:lnSpc>
              <a:buNone/>
            </a:pPr>
            <a:r>
              <a:rPr lang="en-US" sz="2000" dirty="0"/>
              <a:t>Researchers recommend </a:t>
            </a:r>
            <a:r>
              <a:rPr lang="en-US" sz="2000" b="1" dirty="0"/>
              <a:t>four types of instruction </a:t>
            </a:r>
            <a:r>
              <a:rPr lang="en-US" sz="2000" dirty="0"/>
              <a:t>for teaching critical thinking</a:t>
            </a:r>
          </a:p>
          <a:p>
            <a:pPr marL="457200" indent="-457200">
              <a:lnSpc>
                <a:spcPct val="120000"/>
              </a:lnSpc>
              <a:buFont typeface="+mj-lt"/>
              <a:buAutoNum type="arabicPeriod"/>
            </a:pPr>
            <a:r>
              <a:rPr lang="en-US" sz="2000" b="1" dirty="0"/>
              <a:t>Explicit instruction </a:t>
            </a:r>
            <a:r>
              <a:rPr lang="en-US" sz="2000" dirty="0"/>
              <a:t>about critical thinking, also taking into account the dispositional/affective component of critical thinking.</a:t>
            </a:r>
          </a:p>
          <a:p>
            <a:pPr marL="457200" indent="-457200">
              <a:lnSpc>
                <a:spcPct val="120000"/>
              </a:lnSpc>
              <a:buFont typeface="+mj-lt"/>
              <a:buAutoNum type="arabicPeriod"/>
            </a:pPr>
            <a:r>
              <a:rPr lang="en-US" sz="2000" b="1" dirty="0"/>
              <a:t>Collaborative or cooperative learning</a:t>
            </a:r>
            <a:r>
              <a:rPr lang="en-US" sz="2000" dirty="0"/>
              <a:t>, where social interactions and relationships are important for developing critical thinking skills. Collaborations create opportunities for disagreements and misconceptions to surface and be corrected. </a:t>
            </a:r>
          </a:p>
          <a:p>
            <a:pPr lvl="1">
              <a:lnSpc>
                <a:spcPct val="120000"/>
              </a:lnSpc>
            </a:pPr>
            <a:r>
              <a:rPr lang="en-US" sz="1800" dirty="0"/>
              <a:t>Provide students with common background knowledge in which to collaborate</a:t>
            </a:r>
          </a:p>
          <a:p>
            <a:pPr lvl="1">
              <a:lnSpc>
                <a:spcPct val="120000"/>
              </a:lnSpc>
            </a:pPr>
            <a:r>
              <a:rPr lang="en-US" sz="1800" dirty="0"/>
              <a:t>Provide groups with questions or analytical frameworks that are a bot more sophisticated than they would tend to use on their own</a:t>
            </a:r>
          </a:p>
          <a:p>
            <a:pPr lvl="1">
              <a:lnSpc>
                <a:spcPct val="120000"/>
              </a:lnSpc>
            </a:pPr>
            <a:r>
              <a:rPr lang="en-US" sz="1800" dirty="0"/>
              <a:t>Structure activities by assigning specific student roles and by creating incentives</a:t>
            </a:r>
          </a:p>
        </p:txBody>
      </p:sp>
      <p:sp>
        <p:nvSpPr>
          <p:cNvPr id="4" name="TextBox 3"/>
          <p:cNvSpPr txBox="1"/>
          <p:nvPr/>
        </p:nvSpPr>
        <p:spPr>
          <a:xfrm>
            <a:off x="10239375" y="6419850"/>
            <a:ext cx="1857376" cy="307777"/>
          </a:xfrm>
          <a:prstGeom prst="rect">
            <a:avLst/>
          </a:prstGeom>
        </p:spPr>
        <p:txBody>
          <a:bodyPr wrap="square" rtlCol="0">
            <a:spAutoFit/>
          </a:bodyPr>
          <a:lstStyle/>
          <a:p>
            <a:pPr algn="l"/>
            <a:r>
              <a:rPr lang="nl-BE" sz="1400" dirty="0">
                <a:hlinkClick r:id="rId3"/>
              </a:rPr>
              <a:t>Source</a:t>
            </a:r>
            <a:r>
              <a:rPr lang="nl-BE" sz="1400" dirty="0"/>
              <a:t> | </a:t>
            </a:r>
            <a:r>
              <a:rPr lang="nl-BE" sz="1400" dirty="0">
                <a:hlinkClick r:id="rId4"/>
              </a:rPr>
              <a:t>Image source</a:t>
            </a:r>
            <a:endParaRPr lang="nl-BE" sz="1400" dirty="0"/>
          </a:p>
        </p:txBody>
      </p:sp>
      <p:pic>
        <p:nvPicPr>
          <p:cNvPr id="7170" name="Picture 2" descr="Free vector team of crisis managers solving businessman problems. employees with lightbulb unraveling tangle. vector illustration for teamwork, solution, managemen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101" y="-66676"/>
            <a:ext cx="3504899"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Strategies for teaching critical thinking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457200" indent="-457200">
              <a:lnSpc>
                <a:spcPct val="120000"/>
              </a:lnSpc>
              <a:buFont typeface="+mj-lt"/>
              <a:buAutoNum type="arabicPeriod" startAt="3"/>
            </a:pPr>
            <a:r>
              <a:rPr lang="en-US" sz="2000" b="1" dirty="0"/>
              <a:t>Modeling</a:t>
            </a:r>
            <a:r>
              <a:rPr lang="en-US" sz="2000" dirty="0"/>
              <a:t>, where teachers model critical thinking in their own instruction by making reasoning visible/clear to students</a:t>
            </a:r>
          </a:p>
          <a:p>
            <a:pPr lvl="1">
              <a:lnSpc>
                <a:spcPct val="120000"/>
              </a:lnSpc>
            </a:pPr>
            <a:r>
              <a:rPr lang="en-US" sz="2000" dirty="0"/>
              <a:t>Use “thinking aloud”, so students can observe teacher using evidence and logic to support arguments and assertions</a:t>
            </a:r>
          </a:p>
          <a:p>
            <a:pPr lvl="1">
              <a:lnSpc>
                <a:spcPct val="120000"/>
              </a:lnSpc>
            </a:pPr>
            <a:r>
              <a:rPr lang="en-US" sz="2000" dirty="0"/>
              <a:t>Use concrete examples that are relevant for teaching abstract concepts such as “conflicts of interest” </a:t>
            </a:r>
          </a:p>
          <a:p>
            <a:pPr marL="457200" indent="-457200">
              <a:lnSpc>
                <a:spcPct val="120000"/>
              </a:lnSpc>
              <a:buFont typeface="+mj-lt"/>
              <a:buAutoNum type="arabicPeriod" startAt="3"/>
            </a:pPr>
            <a:r>
              <a:rPr lang="en-US" sz="2000" b="1" dirty="0"/>
              <a:t>Constructivist techniques</a:t>
            </a:r>
            <a:r>
              <a:rPr lang="en-US" sz="2000" dirty="0"/>
              <a:t>, where students take the lead in their own learning and the role of the teacher is </a:t>
            </a:r>
            <a:r>
              <a:rPr lang="en-US" sz="2000" dirty="0" err="1"/>
              <a:t>de-emphasised</a:t>
            </a:r>
            <a:r>
              <a:rPr lang="en-US" sz="2000" dirty="0"/>
              <a:t>. </a:t>
            </a:r>
          </a:p>
          <a:p>
            <a:pPr marL="457200" indent="-457200">
              <a:lnSpc>
                <a:spcPct val="120000"/>
              </a:lnSpc>
              <a:buFont typeface="+mj-lt"/>
              <a:buAutoNum type="arabicPeriod" startAt="3"/>
            </a:pPr>
            <a:endParaRPr lang="en-US" dirty="0"/>
          </a:p>
        </p:txBody>
      </p:sp>
      <p:sp>
        <p:nvSpPr>
          <p:cNvPr id="4" name="TextBox 3"/>
          <p:cNvSpPr txBox="1"/>
          <p:nvPr/>
        </p:nvSpPr>
        <p:spPr>
          <a:xfrm>
            <a:off x="11296651" y="6419850"/>
            <a:ext cx="800100" cy="307777"/>
          </a:xfrm>
          <a:prstGeom prst="rect">
            <a:avLst/>
          </a:prstGeom>
        </p:spPr>
        <p:txBody>
          <a:bodyPr wrap="square" rtlCol="0">
            <a:spAutoFit/>
          </a:bodyPr>
          <a:lstStyle/>
          <a:p>
            <a:pPr algn="l"/>
            <a:r>
              <a:rPr lang="nl-BE" sz="1400" dirty="0">
                <a:hlinkClick r:id="rId3"/>
              </a:rPr>
              <a:t>Source</a:t>
            </a:r>
            <a:endParaRPr lang="nl-BE" sz="1400" dirty="0"/>
          </a:p>
        </p:txBody>
      </p:sp>
    </p:spTree>
    <p:extLst>
      <p:ext uri="{BB962C8B-B14F-4D97-AF65-F5344CB8AC3E}">
        <p14:creationId xmlns:p14="http://schemas.microsoft.com/office/powerpoint/2010/main" val="429174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27300"/>
            <a:ext cx="11059692" cy="605096"/>
          </a:xfrm>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7" y="1432396"/>
            <a:ext cx="11059693" cy="5061057"/>
          </a:xfrm>
        </p:spPr>
        <p:txBody>
          <a:bodyPr>
            <a:noAutofit/>
          </a:bodyPr>
          <a:lstStyle/>
          <a:p>
            <a:r>
              <a:rPr lang="nl-BE" sz="1400" dirty="0" err="1"/>
              <a:t>Damasceno</a:t>
            </a:r>
            <a:r>
              <a:rPr lang="nl-BE" sz="1400" dirty="0"/>
              <a:t>, C. S. (2021). </a:t>
            </a:r>
            <a:r>
              <a:rPr lang="nl-BE" sz="1400" dirty="0" err="1"/>
              <a:t>Multiliteracies</a:t>
            </a:r>
            <a:r>
              <a:rPr lang="nl-BE" sz="1400" dirty="0"/>
              <a:t> </a:t>
            </a:r>
            <a:r>
              <a:rPr lang="nl-BE" sz="1400" dirty="0" err="1"/>
              <a:t>for</a:t>
            </a:r>
            <a:r>
              <a:rPr lang="nl-BE" sz="1400" dirty="0"/>
              <a:t> </a:t>
            </a:r>
            <a:r>
              <a:rPr lang="nl-BE" sz="1400" dirty="0" err="1"/>
              <a:t>combating</a:t>
            </a:r>
            <a:r>
              <a:rPr lang="nl-BE" sz="1400" dirty="0"/>
              <a:t> information disorder and </a:t>
            </a:r>
            <a:r>
              <a:rPr lang="nl-BE" sz="1400" dirty="0" err="1"/>
              <a:t>fostering</a:t>
            </a:r>
            <a:r>
              <a:rPr lang="nl-BE" sz="1400" dirty="0"/>
              <a:t> </a:t>
            </a:r>
            <a:r>
              <a:rPr lang="nl-BE" sz="1400" dirty="0" err="1"/>
              <a:t>civic</a:t>
            </a:r>
            <a:r>
              <a:rPr lang="nl-BE" sz="1400" dirty="0"/>
              <a:t> </a:t>
            </a:r>
            <a:r>
              <a:rPr lang="nl-BE" sz="1400" dirty="0" err="1"/>
              <a:t>dialogue</a:t>
            </a:r>
            <a:r>
              <a:rPr lang="nl-BE" sz="1400" dirty="0"/>
              <a:t>. </a:t>
            </a:r>
            <a:r>
              <a:rPr lang="nl-BE" sz="1400" i="1" dirty="0" err="1"/>
              <a:t>Social</a:t>
            </a:r>
            <a:r>
              <a:rPr lang="nl-BE" sz="1400" i="1" dirty="0"/>
              <a:t> Media +</a:t>
            </a:r>
            <a:r>
              <a:rPr lang="nl-BE" sz="1400" dirty="0"/>
              <a:t>. </a:t>
            </a:r>
            <a:r>
              <a:rPr lang="nl-BE" sz="1400" dirty="0">
                <a:hlinkClick r:id="rId3"/>
              </a:rPr>
              <a:t>https://doi.org/10.1177/2056305120984444</a:t>
            </a:r>
            <a:r>
              <a:rPr lang="nl-BE" sz="1400" dirty="0"/>
              <a:t> </a:t>
            </a:r>
          </a:p>
          <a:p>
            <a:r>
              <a:rPr lang="en-GB" sz="1400" dirty="0"/>
              <a:t>Goldstein, S., Secker, J., Coonan, E., &amp; Walton, G. (2017). </a:t>
            </a:r>
            <a:r>
              <a:rPr lang="en-US" sz="1400" dirty="0"/>
              <a:t>Written evidence submitted by </a:t>
            </a:r>
            <a:r>
              <a:rPr lang="en-US" sz="1400" dirty="0" err="1"/>
              <a:t>InformAll</a:t>
            </a:r>
            <a:r>
              <a:rPr lang="en-US" sz="1400" dirty="0"/>
              <a:t> and the CILIP Information Literacy Group (FNW0079). Retrieved from: </a:t>
            </a:r>
            <a:r>
              <a:rPr lang="en-US" sz="1400" dirty="0">
                <a:hlinkClick r:id="rId4"/>
              </a:rPr>
              <a:t>https://data.parliament.uk/writtenevidence/committeeevidence.svc/evidencedocument/culture-media-and-sport-%20committee/fake-news/written/48215.html</a:t>
            </a:r>
            <a:r>
              <a:rPr lang="en-US" sz="1400" dirty="0"/>
              <a:t> </a:t>
            </a:r>
          </a:p>
          <a:p>
            <a:r>
              <a:rPr lang="en-US" sz="1400" dirty="0"/>
              <a:t>Jones, D. (2016). Seeing reason. Human brains skew facts. How can we change our minds? </a:t>
            </a:r>
            <a:r>
              <a:rPr lang="en-US" sz="1400" i="1" dirty="0"/>
              <a:t>New Scientist</a:t>
            </a:r>
            <a:r>
              <a:rPr lang="en-US" sz="1400" dirty="0"/>
              <a:t>, 232 (3102), pp.28-32.</a:t>
            </a:r>
          </a:p>
          <a:p>
            <a:r>
              <a:rPr lang="en-US" sz="1400" dirty="0" err="1"/>
              <a:t>Kahneman</a:t>
            </a:r>
            <a:r>
              <a:rPr lang="en-US" sz="1400" dirty="0"/>
              <a:t>, D. (2011). </a:t>
            </a:r>
            <a:r>
              <a:rPr lang="en-US" sz="1400" i="1" dirty="0"/>
              <a:t>Thinking, fast and slow</a:t>
            </a:r>
            <a:r>
              <a:rPr lang="en-US" sz="1400" dirty="0"/>
              <a:t>. London: Penguin</a:t>
            </a:r>
          </a:p>
          <a:p>
            <a:r>
              <a:rPr lang="nl-BE" sz="1400" dirty="0" err="1"/>
              <a:t>Kozyreva</a:t>
            </a:r>
            <a:r>
              <a:rPr lang="nl-BE" sz="1400" dirty="0"/>
              <a:t>, A., Wineburg, S., </a:t>
            </a:r>
            <a:r>
              <a:rPr lang="nl-BE" sz="1400" dirty="0" err="1"/>
              <a:t>Lewandowsky</a:t>
            </a:r>
            <a:r>
              <a:rPr lang="nl-BE" sz="1400" dirty="0"/>
              <a:t>, S., &amp; </a:t>
            </a:r>
            <a:r>
              <a:rPr lang="nl-BE" sz="1400" dirty="0" err="1"/>
              <a:t>Hertwig</a:t>
            </a:r>
            <a:r>
              <a:rPr lang="nl-BE" sz="1400" dirty="0"/>
              <a:t>, R. (2023). Critical </a:t>
            </a:r>
            <a:r>
              <a:rPr lang="nl-BE" sz="1400" dirty="0" err="1"/>
              <a:t>ignoring</a:t>
            </a:r>
            <a:r>
              <a:rPr lang="nl-BE" sz="1400" dirty="0"/>
              <a:t> as a </a:t>
            </a:r>
            <a:r>
              <a:rPr lang="nl-BE" sz="1400" dirty="0" err="1"/>
              <a:t>core</a:t>
            </a:r>
            <a:r>
              <a:rPr lang="nl-BE" sz="1400" dirty="0"/>
              <a:t> </a:t>
            </a:r>
            <a:r>
              <a:rPr lang="nl-BE" sz="1400" dirty="0" err="1"/>
              <a:t>competence</a:t>
            </a:r>
            <a:r>
              <a:rPr lang="nl-BE" sz="1400" dirty="0"/>
              <a:t> </a:t>
            </a:r>
            <a:r>
              <a:rPr lang="nl-BE" sz="1400" dirty="0" err="1"/>
              <a:t>for</a:t>
            </a:r>
            <a:r>
              <a:rPr lang="nl-BE" sz="1400" dirty="0"/>
              <a:t> digital </a:t>
            </a:r>
            <a:r>
              <a:rPr lang="nl-BE" sz="1400" dirty="0" err="1"/>
              <a:t>citizens</a:t>
            </a:r>
            <a:r>
              <a:rPr lang="nl-BE" sz="1400" dirty="0"/>
              <a:t>. </a:t>
            </a:r>
            <a:r>
              <a:rPr lang="nl-BE" sz="1400" i="1" dirty="0" err="1"/>
              <a:t>Current</a:t>
            </a:r>
            <a:r>
              <a:rPr lang="nl-BE" sz="1400" i="1" dirty="0"/>
              <a:t> </a:t>
            </a:r>
            <a:r>
              <a:rPr lang="nl-BE" sz="1400" i="1" dirty="0" err="1"/>
              <a:t>Directions</a:t>
            </a:r>
            <a:r>
              <a:rPr lang="nl-BE" sz="1400" i="1" dirty="0"/>
              <a:t> in </a:t>
            </a:r>
            <a:r>
              <a:rPr lang="nl-BE" sz="1400" i="1" dirty="0" err="1"/>
              <a:t>Psychological</a:t>
            </a:r>
            <a:r>
              <a:rPr lang="nl-BE" sz="1400" i="1" dirty="0"/>
              <a:t> </a:t>
            </a:r>
            <a:r>
              <a:rPr lang="nl-BE" sz="1400" i="1" dirty="0" err="1"/>
              <a:t>Science</a:t>
            </a:r>
            <a:r>
              <a:rPr lang="nl-BE" sz="1400" dirty="0"/>
              <a:t>, </a:t>
            </a:r>
            <a:r>
              <a:rPr lang="nl-BE" sz="1400" i="1" dirty="0"/>
              <a:t>32</a:t>
            </a:r>
            <a:r>
              <a:rPr lang="nl-BE" sz="1400" dirty="0"/>
              <a:t>(1), 81–88. </a:t>
            </a:r>
            <a:r>
              <a:rPr lang="nl-BE" sz="1400" dirty="0">
                <a:hlinkClick r:id="rId5"/>
              </a:rPr>
              <a:t>https://doi.org/10.1177/09637214221121570</a:t>
            </a:r>
            <a:r>
              <a:rPr lang="nl-BE" sz="1400" dirty="0"/>
              <a:t> </a:t>
            </a:r>
            <a:endParaRPr lang="en-US" sz="1400" dirty="0"/>
          </a:p>
          <a:p>
            <a:r>
              <a:rPr lang="en-US" sz="1400" dirty="0"/>
              <a:t>Lai, E. R. (2011). Critical thinking: A literature review. </a:t>
            </a:r>
            <a:r>
              <a:rPr lang="en-US" sz="1400" i="1" dirty="0"/>
              <a:t>Pearson’s Research Reports</a:t>
            </a:r>
            <a:r>
              <a:rPr lang="en-US" sz="1400" dirty="0"/>
              <a:t>, </a:t>
            </a:r>
            <a:r>
              <a:rPr lang="en-US" sz="1400" i="1" dirty="0"/>
              <a:t>6</a:t>
            </a:r>
            <a:r>
              <a:rPr lang="en-US" sz="1400" dirty="0"/>
              <a:t>(1).</a:t>
            </a:r>
          </a:p>
          <a:p>
            <a:r>
              <a:rPr lang="en-US" sz="1400" dirty="0"/>
              <a:t>Lewandowsky, S., Ecker, U. K. H., Seifert, C. M., Schwarz, N., &amp; Cook, J. (2012). Misinformation and its correction: Continued influence and successful </a:t>
            </a:r>
            <a:r>
              <a:rPr lang="en-US" sz="1400" dirty="0" err="1"/>
              <a:t>debiasing</a:t>
            </a:r>
            <a:r>
              <a:rPr lang="en-US" sz="1400" dirty="0"/>
              <a:t>. </a:t>
            </a:r>
            <a:r>
              <a:rPr lang="en-US" sz="1400" i="1" dirty="0"/>
              <a:t>Psychological Science in the Public Interest, 13</a:t>
            </a:r>
            <a:r>
              <a:rPr lang="en-US" sz="1400" dirty="0"/>
              <a:t>(3), 106–131. </a:t>
            </a:r>
            <a:r>
              <a:rPr lang="en-US" sz="1400" dirty="0">
                <a:hlinkClick r:id="rId6"/>
              </a:rPr>
              <a:t>https://doi.org/10.1177/1529100612451018</a:t>
            </a:r>
            <a:endParaRPr lang="en-US" sz="1400" dirty="0"/>
          </a:p>
          <a:p>
            <a:r>
              <a:rPr lang="en-US" sz="1400" dirty="0"/>
              <a:t>Metzger, M. J. (2007). Making sense of credibility on the Web: Models for evaluating online information and recommendations for future research. </a:t>
            </a:r>
            <a:r>
              <a:rPr lang="en-US" sz="1400" i="1" dirty="0"/>
              <a:t>Journal of the American Society for Information Science and Technology</a:t>
            </a:r>
            <a:r>
              <a:rPr lang="en-US" sz="1400" dirty="0"/>
              <a:t>, </a:t>
            </a:r>
            <a:r>
              <a:rPr lang="en-US" sz="1400" i="1" dirty="0"/>
              <a:t>58</a:t>
            </a:r>
            <a:r>
              <a:rPr lang="en-US" sz="1400" dirty="0"/>
              <a:t>(13), 2078–2091. https://doi.org/10.1002/asi.20672</a:t>
            </a:r>
          </a:p>
          <a:p>
            <a:r>
              <a:rPr lang="en-US" sz="1400" dirty="0" err="1"/>
              <a:t>Rosenstiel</a:t>
            </a:r>
            <a:r>
              <a:rPr lang="en-US" sz="1400" dirty="0"/>
              <a:t>, T. (2013). Six questions that will tell you what media to trust. </a:t>
            </a:r>
            <a:r>
              <a:rPr lang="en-US" sz="1400" i="1" dirty="0"/>
              <a:t>American Press Institute. </a:t>
            </a:r>
            <a:r>
              <a:rPr lang="en-US" sz="1400" dirty="0"/>
              <a:t>Retrieved from: </a:t>
            </a:r>
            <a:r>
              <a:rPr lang="en-US" sz="1400" dirty="0">
                <a:hlinkClick r:id="rId7"/>
              </a:rPr>
              <a:t>https://americanpressinstitute.org/publications/six-critical-questions-can-use-evaluate-media-content/</a:t>
            </a:r>
            <a:r>
              <a:rPr lang="en-US" sz="1400" dirty="0"/>
              <a:t> </a:t>
            </a: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17775"/>
            <a:ext cx="11059692" cy="605096"/>
          </a:xfrm>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6" y="1422871"/>
            <a:ext cx="11059693" cy="5061057"/>
          </a:xfrm>
        </p:spPr>
        <p:txBody>
          <a:bodyPr>
            <a:noAutofit/>
          </a:bodyPr>
          <a:lstStyle/>
          <a:p>
            <a:r>
              <a:rPr lang="en-US" sz="1400" dirty="0"/>
              <a:t>Stanford History Education Group, (Nov. 22, 2016) Evaluation Information: The Cornerstone of Civic Online Reasoning. </a:t>
            </a:r>
            <a:r>
              <a:rPr lang="en-US" sz="1400" dirty="0">
                <a:hlinkClick r:id="rId3"/>
              </a:rPr>
              <a:t>https://sheg.stanford.edu/upload/V3LessonPlans/Executive%20Summary%2011.21.16.pdf</a:t>
            </a:r>
            <a:r>
              <a:rPr lang="en-US" sz="1400" dirty="0"/>
              <a:t> </a:t>
            </a:r>
          </a:p>
          <a:p>
            <a:r>
              <a:rPr lang="en-US" sz="1400" dirty="0" err="1"/>
              <a:t>Sundar</a:t>
            </a:r>
            <a:r>
              <a:rPr lang="en-US" sz="1400" dirty="0"/>
              <a:t>, S. S. (2008). The MAIN model: A heuristic approach to understanding technology effects on credibility. In M. Metzger &amp; A. J. </a:t>
            </a:r>
            <a:r>
              <a:rPr lang="en-US" sz="1400" dirty="0" err="1"/>
              <a:t>Flanagin</a:t>
            </a:r>
            <a:r>
              <a:rPr lang="en-US" sz="1400" dirty="0"/>
              <a:t> (Eds.), </a:t>
            </a:r>
            <a:r>
              <a:rPr lang="en-US" sz="1400" i="1" dirty="0"/>
              <a:t>Digital media, youth, and credibility</a:t>
            </a:r>
            <a:r>
              <a:rPr lang="en-US" sz="1400" dirty="0"/>
              <a:t> (pp. 73–100). Cambridge, MA: The MIT Press. </a:t>
            </a:r>
            <a:r>
              <a:rPr lang="en-US" sz="1400" dirty="0">
                <a:hlinkClick r:id="rId4"/>
              </a:rPr>
              <a:t>https://doi.org/10.1162/dmal.9780262562324.073</a:t>
            </a:r>
            <a:r>
              <a:rPr lang="en-US" sz="1400" dirty="0"/>
              <a:t> </a:t>
            </a:r>
          </a:p>
          <a:p>
            <a:r>
              <a:rPr lang="en-US" sz="1400" dirty="0" err="1"/>
              <a:t>Trevors</a:t>
            </a:r>
            <a:r>
              <a:rPr lang="en-US" sz="1400" dirty="0"/>
              <a:t> et al. (2017). Exploring the relations between epistemic beliefs, emotions, and learning from texts. </a:t>
            </a:r>
            <a:r>
              <a:rPr lang="en-US" sz="1400" i="1" dirty="0"/>
              <a:t>Contemporary Educational Psychology</a:t>
            </a:r>
            <a:r>
              <a:rPr lang="en-US" sz="1400" dirty="0"/>
              <a:t>, </a:t>
            </a:r>
            <a:r>
              <a:rPr lang="en-US" sz="1400" i="1" dirty="0"/>
              <a:t>48</a:t>
            </a:r>
            <a:r>
              <a:rPr lang="en-US" sz="1400" dirty="0"/>
              <a:t>, 116–132. </a:t>
            </a:r>
          </a:p>
          <a:p>
            <a:r>
              <a:rPr lang="en-US" sz="1400" dirty="0"/>
              <a:t>Wardle, C., &amp; </a:t>
            </a:r>
            <a:r>
              <a:rPr lang="en-US" sz="1400" dirty="0" err="1"/>
              <a:t>Derakhshan</a:t>
            </a:r>
            <a:r>
              <a:rPr lang="en-US" sz="1400" dirty="0"/>
              <a:t>, H. (2017). </a:t>
            </a:r>
            <a:r>
              <a:rPr lang="en-US" sz="1400" i="1" dirty="0"/>
              <a:t>Information disorder: Toward an interdisciplinary framework for research and policy making</a:t>
            </a:r>
            <a:r>
              <a:rPr lang="en-US" sz="1400" dirty="0"/>
              <a:t>. Strasbourg. Retrieved from: </a:t>
            </a:r>
            <a:r>
              <a:rPr lang="en-US" sz="1400" dirty="0">
                <a:hlinkClick r:id="rId5"/>
              </a:rPr>
              <a:t>https://edoc.coe.int/en/media/7495-information-disorder-toward-an-interdisciplinary-framework-for-research-and-policy-making.html</a:t>
            </a:r>
            <a:r>
              <a:rPr lang="en-US" sz="1400" dirty="0"/>
              <a:t> </a:t>
            </a:r>
          </a:p>
          <a:p>
            <a:r>
              <a:rPr lang="en-US" sz="1400" dirty="0"/>
              <a:t>White, A. (2022). Overcoming ‘confirmation </a:t>
            </a:r>
            <a:r>
              <a:rPr lang="en-US" sz="1400" dirty="0" err="1"/>
              <a:t>bias’</a:t>
            </a:r>
            <a:r>
              <a:rPr lang="en-US" sz="1400" dirty="0"/>
              <a:t> and the persistence of conspiratorial types of thinking. </a:t>
            </a:r>
            <a:r>
              <a:rPr lang="en-US" sz="1400" i="1" dirty="0"/>
              <a:t>Continuum: Journal of Media &amp; Cultural Studies</a:t>
            </a:r>
            <a:r>
              <a:rPr lang="en-US" sz="1400" dirty="0"/>
              <a:t>, </a:t>
            </a:r>
            <a:r>
              <a:rPr lang="en-US" sz="1400" i="1" dirty="0"/>
              <a:t>36</a:t>
            </a:r>
            <a:r>
              <a:rPr lang="en-US" sz="1400" dirty="0"/>
              <a:t>(3), 364–376. </a:t>
            </a:r>
            <a:r>
              <a:rPr lang="en-US" sz="1400" dirty="0">
                <a:hlinkClick r:id="rId6"/>
              </a:rPr>
              <a:t>https://doi.org/10.1080/10304312.2021.1992352</a:t>
            </a:r>
            <a:r>
              <a:rPr lang="en-GB" sz="1400" dirty="0"/>
              <a:t> </a:t>
            </a:r>
          </a:p>
          <a:p>
            <a:r>
              <a:rPr lang="en-GB" sz="1400" dirty="0"/>
              <a:t>World Economic Forum (2023). </a:t>
            </a:r>
            <a:r>
              <a:rPr lang="en-US" sz="1400" dirty="0"/>
              <a:t>Critical thinking is great, but in a world full of information we need to learn 'critical ignoring‘. Retrieved from: </a:t>
            </a:r>
            <a:r>
              <a:rPr lang="en-US" sz="1400" dirty="0">
                <a:hlinkClick r:id="rId7"/>
              </a:rPr>
              <a:t>https://www.weforum.org/agenda/2023/02/critical-thinking-ignoring-brain/</a:t>
            </a:r>
            <a:r>
              <a:rPr lang="en-US" sz="1400" dirty="0"/>
              <a:t> </a:t>
            </a:r>
          </a:p>
        </p:txBody>
      </p:sp>
    </p:spTree>
    <p:extLst>
      <p:ext uri="{BB962C8B-B14F-4D97-AF65-F5344CB8AC3E}">
        <p14:creationId xmlns:p14="http://schemas.microsoft.com/office/powerpoint/2010/main" val="254407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Congratulations!</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You have completed this part</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974205" y="6258631"/>
            <a:ext cx="7608301"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719231017"/>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10"/>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5A844CB-C6DD-64D8-6F2A-DB8F426089B8}"/>
              </a:ext>
            </a:extLst>
          </p:cNvPr>
          <p:cNvGraphicFramePr/>
          <p:nvPr>
            <p:extLst>
              <p:ext uri="{D42A27DB-BD31-4B8C-83A1-F6EECF244321}">
                <p14:modId xmlns:p14="http://schemas.microsoft.com/office/powerpoint/2010/main" val="974232535"/>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48" y="6187146"/>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604925" cy="3101691"/>
          </a:xfrm>
        </p:spPr>
        <p:txBody>
          <a:bodyPr>
            <a:normAutofit/>
          </a:bodyPr>
          <a:lstStyle/>
          <a:p>
            <a:pPr>
              <a:buClr>
                <a:srgbClr val="95C11F"/>
              </a:buClr>
              <a:buFont typeface="Wingdings" panose="05000000000000000000" pitchFamily="2" charset="2"/>
              <a:buChar char="ü"/>
            </a:pPr>
            <a:r>
              <a:rPr lang="en-GB" dirty="0"/>
              <a:t>To demonstrate how critical thinking is important for dealing with information disorder</a:t>
            </a:r>
          </a:p>
          <a:p>
            <a:pPr>
              <a:buClr>
                <a:srgbClr val="95C11F"/>
              </a:buClr>
            </a:pPr>
            <a:r>
              <a:rPr lang="en-GB" dirty="0"/>
              <a:t>To explain what critical thinking is and what its components are</a:t>
            </a:r>
          </a:p>
          <a:p>
            <a:pPr>
              <a:buClr>
                <a:srgbClr val="95C11F"/>
              </a:buClr>
            </a:pPr>
            <a:r>
              <a:rPr lang="en-GB" dirty="0"/>
              <a:t>To illustrate the tools that both individuals and educators can use for critical thinking and that help build critical thinking skills</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What is critical thinking?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016125"/>
            <a:ext cx="10957726" cy="4429351"/>
          </a:xfrm>
        </p:spPr>
        <p:txBody>
          <a:bodyPr>
            <a:normAutofit fontScale="92500" lnSpcReduction="10000"/>
          </a:bodyPr>
          <a:lstStyle/>
          <a:p>
            <a:pPr marL="0" indent="0">
              <a:lnSpc>
                <a:spcPct val="120000"/>
              </a:lnSpc>
              <a:buNone/>
            </a:pPr>
            <a:r>
              <a:rPr lang="en-GB" sz="2200" b="0" i="0" dirty="0">
                <a:solidFill>
                  <a:srgbClr val="333333"/>
                </a:solidFill>
                <a:effectLst/>
              </a:rPr>
              <a:t>Critical thinking is a concept that has its roots in three academic disciplines: philosophy, (cognitive) psychology, and education. </a:t>
            </a:r>
          </a:p>
          <a:p>
            <a:pPr marL="457200" indent="-457200">
              <a:lnSpc>
                <a:spcPct val="120000"/>
              </a:lnSpc>
              <a:buFont typeface="+mj-lt"/>
              <a:buAutoNum type="arabicPeriod"/>
            </a:pPr>
            <a:r>
              <a:rPr lang="en-GB" sz="2200" dirty="0">
                <a:solidFill>
                  <a:srgbClr val="333333"/>
                </a:solidFill>
              </a:rPr>
              <a:t>The </a:t>
            </a:r>
            <a:r>
              <a:rPr lang="en-GB" sz="2200" b="1" dirty="0">
                <a:solidFill>
                  <a:srgbClr val="333333"/>
                </a:solidFill>
              </a:rPr>
              <a:t>philosophical approach </a:t>
            </a:r>
            <a:r>
              <a:rPr lang="en-US" sz="2200" dirty="0">
                <a:solidFill>
                  <a:srgbClr val="333333"/>
                </a:solidFill>
              </a:rPr>
              <a:t>focuses on the hypothetical critical thinker, and on the qualities and characteristics of this person as an “ideal type” rather than the behaviors or actions the critical thinker can perform.</a:t>
            </a:r>
          </a:p>
          <a:p>
            <a:pPr marL="457200" indent="-457200">
              <a:lnSpc>
                <a:spcPct val="120000"/>
              </a:lnSpc>
              <a:buFont typeface="+mj-lt"/>
              <a:buAutoNum type="arabicPeriod"/>
            </a:pPr>
            <a:r>
              <a:rPr lang="en-US" sz="2200" b="0" i="0" dirty="0">
                <a:solidFill>
                  <a:srgbClr val="333333"/>
                </a:solidFill>
                <a:effectLst/>
              </a:rPr>
              <a:t>The </a:t>
            </a:r>
            <a:r>
              <a:rPr lang="en-US" sz="2200" b="1" dirty="0">
                <a:solidFill>
                  <a:srgbClr val="333333"/>
                </a:solidFill>
                <a:effectLst/>
              </a:rPr>
              <a:t>psychological approach </a:t>
            </a:r>
            <a:r>
              <a:rPr lang="en-US" sz="2200" b="0" i="0" dirty="0">
                <a:solidFill>
                  <a:srgbClr val="333333"/>
                </a:solidFill>
                <a:effectLst/>
              </a:rPr>
              <a:t>focuses </a:t>
            </a:r>
            <a:r>
              <a:rPr lang="en-US" sz="2200" dirty="0">
                <a:solidFill>
                  <a:srgbClr val="333333"/>
                </a:solidFill>
              </a:rPr>
              <a:t>on how people actually think versus how they ideally should think. Critical thinking here is defined by actions or behaviors that critical thinkers can perform.</a:t>
            </a:r>
          </a:p>
          <a:p>
            <a:pPr marL="457200" indent="-457200">
              <a:lnSpc>
                <a:spcPct val="120000"/>
              </a:lnSpc>
              <a:buFont typeface="+mj-lt"/>
              <a:buAutoNum type="arabicPeriod"/>
            </a:pPr>
            <a:r>
              <a:rPr lang="en-US" sz="2200" b="0" i="0" dirty="0">
                <a:solidFill>
                  <a:srgbClr val="333333"/>
                </a:solidFill>
                <a:effectLst/>
              </a:rPr>
              <a:t>The </a:t>
            </a:r>
            <a:r>
              <a:rPr lang="en-US" sz="2200" b="1" dirty="0">
                <a:solidFill>
                  <a:srgbClr val="333333"/>
                </a:solidFill>
                <a:effectLst/>
              </a:rPr>
              <a:t>educational approach </a:t>
            </a:r>
            <a:r>
              <a:rPr lang="en-US" sz="2200" dirty="0">
                <a:solidFill>
                  <a:srgbClr val="333333"/>
                </a:solidFill>
              </a:rPr>
              <a:t>is based on observations of student learning and </a:t>
            </a:r>
            <a:r>
              <a:rPr lang="en-US" sz="2200" b="0" i="0" dirty="0">
                <a:solidFill>
                  <a:srgbClr val="333333"/>
                </a:solidFill>
                <a:effectLst/>
              </a:rPr>
              <a:t>views critical thinking within a hierarchical taxonomy of cognitive information processing skills, with comprehension at the bottom and evaluation at the top, and the three top levels (analysis, synthesis, evaluation) representing critical thinking. </a:t>
            </a:r>
            <a:endParaRPr lang="en-GB" sz="2200" b="0" i="0" dirty="0">
              <a:solidFill>
                <a:srgbClr val="333333"/>
              </a:solidFill>
              <a:effectLst/>
            </a:endParaRPr>
          </a:p>
        </p:txBody>
      </p:sp>
      <p:sp>
        <p:nvSpPr>
          <p:cNvPr id="2" name="TextBox 1"/>
          <p:cNvSpPr txBox="1"/>
          <p:nvPr/>
        </p:nvSpPr>
        <p:spPr>
          <a:xfrm>
            <a:off x="10267950" y="6419850"/>
            <a:ext cx="1828801" cy="307777"/>
          </a:xfrm>
          <a:prstGeom prst="rect">
            <a:avLst/>
          </a:prstGeom>
        </p:spPr>
        <p:txBody>
          <a:bodyPr wrap="square" rtlCol="0">
            <a:spAutoFit/>
          </a:bodyPr>
          <a:lstStyle/>
          <a:p>
            <a:pPr algn="l"/>
            <a:r>
              <a:rPr lang="nl-BE" sz="1400" dirty="0">
                <a:hlinkClick r:id="rId3"/>
              </a:rPr>
              <a:t>Source</a:t>
            </a:r>
            <a:r>
              <a:rPr lang="nl-BE" sz="1400" dirty="0"/>
              <a:t> | </a:t>
            </a:r>
            <a:r>
              <a:rPr lang="nl-BE" sz="1400" dirty="0">
                <a:hlinkClick r:id="rId4"/>
              </a:rPr>
              <a:t>Image source</a:t>
            </a:r>
            <a:endParaRPr lang="nl-BE" sz="1400" dirty="0"/>
          </a:p>
        </p:txBody>
      </p:sp>
      <p:pic>
        <p:nvPicPr>
          <p:cNvPr id="1026" name="Picture 2" descr="Free vector innovative ideas generation. creative thinking, cognitive insight and inspiration, genius inventive mind. successful problem solution searc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1725" y="1"/>
            <a:ext cx="2105026"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84752"/>
            <a:ext cx="11396576" cy="599188"/>
          </a:xfrm>
        </p:spPr>
        <p:txBody>
          <a:bodyPr/>
          <a:lstStyle/>
          <a:p>
            <a:r>
              <a:rPr lang="en-GB" dirty="0"/>
              <a:t>Components of critical thinking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714276"/>
            <a:ext cx="5433226" cy="3133950"/>
          </a:xfrm>
          <a:prstGeom prst="roundRect">
            <a:avLst/>
          </a:prstGeom>
          <a:solidFill>
            <a:schemeClr val="accent1">
              <a:lumMod val="20000"/>
              <a:lumOff val="80000"/>
            </a:schemeClr>
          </a:solidFill>
        </p:spPr>
        <p:txBody>
          <a:bodyPr>
            <a:normAutofit fontScale="85000" lnSpcReduction="20000"/>
          </a:bodyPr>
          <a:lstStyle/>
          <a:p>
            <a:pPr marL="0" indent="0">
              <a:lnSpc>
                <a:spcPct val="120000"/>
              </a:lnSpc>
              <a:buNone/>
            </a:pPr>
            <a:r>
              <a:rPr lang="en-GB" sz="2400" b="1" i="0" dirty="0">
                <a:solidFill>
                  <a:srgbClr val="333333"/>
                </a:solidFill>
                <a:effectLst/>
              </a:rPr>
              <a:t>1. Abilities (skills)</a:t>
            </a:r>
          </a:p>
          <a:p>
            <a:pPr>
              <a:lnSpc>
                <a:spcPct val="120000"/>
              </a:lnSpc>
            </a:pPr>
            <a:r>
              <a:rPr lang="en-GB" sz="1900" dirty="0">
                <a:solidFill>
                  <a:srgbClr val="333333"/>
                </a:solidFill>
              </a:rPr>
              <a:t>Analysis of arguments, claims, and evidence</a:t>
            </a:r>
          </a:p>
          <a:p>
            <a:pPr>
              <a:lnSpc>
                <a:spcPct val="120000"/>
              </a:lnSpc>
            </a:pPr>
            <a:r>
              <a:rPr lang="en-GB" sz="1900" dirty="0">
                <a:solidFill>
                  <a:srgbClr val="333333"/>
                </a:solidFill>
              </a:rPr>
              <a:t>Making inferences using inductive or deductive reasoning</a:t>
            </a:r>
          </a:p>
          <a:p>
            <a:pPr>
              <a:lnSpc>
                <a:spcPct val="120000"/>
              </a:lnSpc>
            </a:pPr>
            <a:r>
              <a:rPr lang="en-GB" sz="1900" dirty="0">
                <a:solidFill>
                  <a:srgbClr val="333333"/>
                </a:solidFill>
              </a:rPr>
              <a:t>Judging or evaluating information</a:t>
            </a:r>
          </a:p>
          <a:p>
            <a:pPr>
              <a:lnSpc>
                <a:spcPct val="120000"/>
              </a:lnSpc>
            </a:pPr>
            <a:r>
              <a:rPr lang="en-GB" sz="1900" dirty="0">
                <a:solidFill>
                  <a:srgbClr val="333333"/>
                </a:solidFill>
              </a:rPr>
              <a:t>Making decisions and solving problems</a:t>
            </a:r>
            <a:r>
              <a:rPr lang="en-GB" sz="1900" b="1" i="0" dirty="0">
                <a:solidFill>
                  <a:srgbClr val="333333"/>
                </a:solidFill>
                <a:effectLst/>
              </a:rPr>
              <a:t> </a:t>
            </a:r>
          </a:p>
        </p:txBody>
      </p:sp>
      <p:sp>
        <p:nvSpPr>
          <p:cNvPr id="3" name="Content Placeholder 2"/>
          <p:cNvSpPr>
            <a:spLocks noGrp="1"/>
          </p:cNvSpPr>
          <p:nvPr>
            <p:ph sz="half" idx="2"/>
          </p:nvPr>
        </p:nvSpPr>
        <p:spPr>
          <a:xfrm>
            <a:off x="557999" y="5064287"/>
            <a:ext cx="11062501" cy="1241263"/>
          </a:xfrm>
          <a:prstGeom prst="roundRect">
            <a:avLst/>
          </a:prstGeom>
          <a:solidFill>
            <a:schemeClr val="accent6">
              <a:lumMod val="20000"/>
              <a:lumOff val="80000"/>
            </a:schemeClr>
          </a:solidFill>
        </p:spPr>
        <p:txBody>
          <a:bodyPr>
            <a:normAutofit fontScale="85000" lnSpcReduction="20000"/>
          </a:bodyPr>
          <a:lstStyle/>
          <a:p>
            <a:pPr marL="0" indent="0">
              <a:buNone/>
            </a:pPr>
            <a:r>
              <a:rPr lang="en-US" sz="2400" b="1" dirty="0"/>
              <a:t>3. Importance of background knowledge</a:t>
            </a:r>
          </a:p>
          <a:p>
            <a:r>
              <a:rPr lang="en-US" dirty="0"/>
              <a:t>Domain-specific knowledge is crucial, as evaluations and evidence vary highly from one domain to another</a:t>
            </a:r>
          </a:p>
          <a:p>
            <a:r>
              <a:rPr lang="en-US" dirty="0"/>
              <a:t>Too much value is lost if critical thinking is seen as simply a list of logical operations</a:t>
            </a:r>
          </a:p>
        </p:txBody>
      </p:sp>
      <p:sp>
        <p:nvSpPr>
          <p:cNvPr id="7" name="Content Placeholder 2"/>
          <p:cNvSpPr txBox="1">
            <a:spLocks/>
          </p:cNvSpPr>
          <p:nvPr/>
        </p:nvSpPr>
        <p:spPr>
          <a:xfrm>
            <a:off x="6210301" y="1714276"/>
            <a:ext cx="5410200" cy="3133950"/>
          </a:xfrm>
          <a:prstGeom prst="roundRect">
            <a:avLst/>
          </a:prstGeom>
          <a:solidFill>
            <a:schemeClr val="accent2">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t>2. Dispositions (attitudes, habits of mind)</a:t>
            </a:r>
          </a:p>
          <a:p>
            <a:r>
              <a:rPr lang="en-US" sz="2300" dirty="0"/>
              <a:t>Open-mindedness</a:t>
            </a:r>
          </a:p>
          <a:p>
            <a:r>
              <a:rPr lang="en-US" sz="2300" dirty="0"/>
              <a:t>Fairness</a:t>
            </a:r>
          </a:p>
          <a:p>
            <a:r>
              <a:rPr lang="en-US" sz="2300" dirty="0"/>
              <a:t>Propensity to seek reason</a:t>
            </a:r>
          </a:p>
          <a:p>
            <a:r>
              <a:rPr lang="en-US" sz="2300" dirty="0"/>
              <a:t>Curiosity</a:t>
            </a:r>
          </a:p>
          <a:p>
            <a:r>
              <a:rPr lang="en-US" sz="2300" dirty="0"/>
              <a:t>Desire to be well-informed</a:t>
            </a:r>
          </a:p>
          <a:p>
            <a:r>
              <a:rPr lang="en-US" sz="2300" dirty="0"/>
              <a:t>Flexibility</a:t>
            </a:r>
          </a:p>
          <a:p>
            <a:r>
              <a:rPr lang="en-US" sz="2300" dirty="0"/>
              <a:t>Empathy</a:t>
            </a:r>
            <a:endParaRPr lang="en-US" sz="2000" dirty="0"/>
          </a:p>
        </p:txBody>
      </p:sp>
      <p:sp>
        <p:nvSpPr>
          <p:cNvPr id="8" name="TextBox 7"/>
          <p:cNvSpPr txBox="1"/>
          <p:nvPr/>
        </p:nvSpPr>
        <p:spPr>
          <a:xfrm>
            <a:off x="10229850" y="6419850"/>
            <a:ext cx="1866901" cy="307777"/>
          </a:xfrm>
          <a:prstGeom prst="rect">
            <a:avLst/>
          </a:prstGeom>
        </p:spPr>
        <p:txBody>
          <a:bodyPr wrap="square" rtlCol="0">
            <a:spAutoFit/>
          </a:bodyPr>
          <a:lstStyle/>
          <a:p>
            <a:pPr algn="l"/>
            <a:r>
              <a:rPr lang="nl-BE" sz="1400" dirty="0">
                <a:hlinkClick r:id="rId3"/>
              </a:rPr>
              <a:t>Source</a:t>
            </a:r>
            <a:r>
              <a:rPr lang="nl-BE" sz="1400" dirty="0"/>
              <a:t> | </a:t>
            </a:r>
            <a:r>
              <a:rPr lang="nl-BE" sz="1400" dirty="0">
                <a:hlinkClick r:id="rId4"/>
              </a:rPr>
              <a:t>Image source </a:t>
            </a:r>
            <a:endParaRPr lang="nl-BE" sz="1400" dirty="0"/>
          </a:p>
        </p:txBody>
      </p:sp>
      <p:pic>
        <p:nvPicPr>
          <p:cNvPr id="2052" name="Picture 4" descr="Free vector design structure matrix abstrac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3625" y="3543300"/>
            <a:ext cx="2000950"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Critical thinking for dealing with information disorder</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b="0" i="0" dirty="0">
                <a:solidFill>
                  <a:srgbClr val="333333"/>
                </a:solidFill>
                <a:effectLst/>
              </a:rPr>
              <a:t>Critical thinking for dealing with information </a:t>
            </a:r>
            <a:r>
              <a:rPr lang="en-GB" sz="2200" dirty="0">
                <a:solidFill>
                  <a:srgbClr val="333333"/>
                </a:solidFill>
              </a:rPr>
              <a:t>disorder concerns the ability to question information that individuals see, and the ability to distinguish between high-quality and unreliable content</a:t>
            </a:r>
          </a:p>
          <a:p>
            <a:pPr>
              <a:lnSpc>
                <a:spcPct val="120000"/>
              </a:lnSpc>
            </a:pPr>
            <a:r>
              <a:rPr lang="en-GB" sz="2200" b="0" i="0" dirty="0">
                <a:solidFill>
                  <a:srgbClr val="333333"/>
                </a:solidFill>
                <a:effectLst/>
              </a:rPr>
              <a:t>Research indicates that, on the whole, students often lack the necessary skills to effectively navigate information disorder.</a:t>
            </a:r>
          </a:p>
          <a:p>
            <a:pPr>
              <a:lnSpc>
                <a:spcPct val="120000"/>
              </a:lnSpc>
            </a:pPr>
            <a:r>
              <a:rPr lang="en-US" sz="2200" dirty="0">
                <a:solidFill>
                  <a:srgbClr val="333333"/>
                </a:solidFill>
              </a:rPr>
              <a:t>To address this issue, it is crucial to provide education on information disorder and to promote initiatives that stimulate critical thinking among students. These measures are vital for enabling students to construct their own internal cognitive “firewall” that can safeguard them against the perils of information disorder.</a:t>
            </a:r>
          </a:p>
        </p:txBody>
      </p:sp>
      <p:sp>
        <p:nvSpPr>
          <p:cNvPr id="2" name="TextBox 1"/>
          <p:cNvSpPr txBox="1"/>
          <p:nvPr/>
        </p:nvSpPr>
        <p:spPr>
          <a:xfrm>
            <a:off x="11315700" y="6410325"/>
            <a:ext cx="1095375" cy="307777"/>
          </a:xfrm>
          <a:prstGeom prst="rect">
            <a:avLst/>
          </a:prstGeom>
        </p:spPr>
        <p:txBody>
          <a:bodyPr wrap="square" rtlCol="0">
            <a:spAutoFit/>
          </a:bodyPr>
          <a:lstStyle/>
          <a:p>
            <a:pPr algn="l"/>
            <a:r>
              <a:rPr lang="nl-BE" sz="1400" dirty="0">
                <a:hlinkClick r:id="rId3"/>
              </a:rPr>
              <a:t>Source</a:t>
            </a:r>
            <a:endParaRPr lang="nl-BE" sz="1400" dirty="0"/>
          </a:p>
        </p:txBody>
      </p:sp>
    </p:spTree>
    <p:extLst>
      <p:ext uri="{BB962C8B-B14F-4D97-AF65-F5344CB8AC3E}">
        <p14:creationId xmlns:p14="http://schemas.microsoft.com/office/powerpoint/2010/main" val="296603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17800"/>
            <a:ext cx="11059692" cy="605096"/>
          </a:xfrm>
        </p:spPr>
        <p:txBody>
          <a:bodyPr/>
          <a:lstStyle/>
          <a:p>
            <a:r>
              <a:rPr lang="en-GB" dirty="0"/>
              <a:t>A </a:t>
            </a:r>
            <a:r>
              <a:rPr lang="en-GB" dirty="0" err="1"/>
              <a:t>multiliteracies</a:t>
            </a:r>
            <a:r>
              <a:rPr lang="en-GB" dirty="0"/>
              <a:t> framework</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22896"/>
            <a:ext cx="10957726" cy="1977554"/>
          </a:xfrm>
        </p:spPr>
        <p:txBody>
          <a:bodyPr>
            <a:noAutofit/>
          </a:bodyPr>
          <a:lstStyle/>
          <a:p>
            <a:pPr>
              <a:lnSpc>
                <a:spcPct val="120000"/>
              </a:lnSpc>
            </a:pPr>
            <a:r>
              <a:rPr lang="en-GB" sz="2000" b="0" i="0" dirty="0">
                <a:solidFill>
                  <a:srgbClr val="333333"/>
                </a:solidFill>
                <a:effectLst/>
              </a:rPr>
              <a:t>The rapid changes around information disorder in the digital age require a wide array of knowledge and skills in order for individuals to be able to deal with information disorder in an effective way. </a:t>
            </a:r>
          </a:p>
          <a:p>
            <a:pPr>
              <a:lnSpc>
                <a:spcPct val="120000"/>
              </a:lnSpc>
            </a:pPr>
            <a:r>
              <a:rPr lang="en-GB" sz="2000" dirty="0">
                <a:solidFill>
                  <a:srgbClr val="333333"/>
                </a:solidFill>
              </a:rPr>
              <a:t>The </a:t>
            </a:r>
            <a:r>
              <a:rPr lang="en-GB" sz="2000" b="1" dirty="0">
                <a:solidFill>
                  <a:srgbClr val="333333"/>
                </a:solidFill>
              </a:rPr>
              <a:t>“</a:t>
            </a:r>
            <a:r>
              <a:rPr lang="en-GB" sz="2000" b="1" dirty="0" err="1">
                <a:solidFill>
                  <a:srgbClr val="333333"/>
                </a:solidFill>
              </a:rPr>
              <a:t>multiliteracies</a:t>
            </a:r>
            <a:r>
              <a:rPr lang="en-GB" sz="2000" b="1" dirty="0">
                <a:solidFill>
                  <a:srgbClr val="333333"/>
                </a:solidFill>
              </a:rPr>
              <a:t>” framework </a:t>
            </a:r>
            <a:r>
              <a:rPr lang="en-GB" sz="2000" dirty="0">
                <a:solidFill>
                  <a:srgbClr val="333333"/>
                </a:solidFill>
              </a:rPr>
              <a:t>contains skills for dealing with information disorder combined with knowledge about factors that contribute to information disorder. This allows for a dynamic framework of skills and knowledge that can be expanded upon as the landscape of information disorder shifts and changes in the future. Key </a:t>
            </a:r>
            <a:r>
              <a:rPr lang="en-GB" sz="2000">
                <a:solidFill>
                  <a:srgbClr val="333333"/>
                </a:solidFill>
              </a:rPr>
              <a:t>components include</a:t>
            </a:r>
            <a:r>
              <a:rPr lang="en-GB" sz="2000" dirty="0">
                <a:solidFill>
                  <a:srgbClr val="333333"/>
                </a:solidFill>
              </a:rPr>
              <a:t>:</a:t>
            </a:r>
          </a:p>
        </p:txBody>
      </p:sp>
      <p:sp>
        <p:nvSpPr>
          <p:cNvPr id="4" name="Θέση περιεχομένου 5">
            <a:extLst>
              <a:ext uri="{FF2B5EF4-FFF2-40B4-BE49-F238E27FC236}">
                <a16:creationId xmlns:a16="http://schemas.microsoft.com/office/drawing/2014/main" id="{13725DC3-E1D4-4E92-AF5A-F0DED3AA5B9A}"/>
              </a:ext>
            </a:extLst>
          </p:cNvPr>
          <p:cNvSpPr txBox="1">
            <a:spLocks/>
          </p:cNvSpPr>
          <p:nvPr/>
        </p:nvSpPr>
        <p:spPr>
          <a:xfrm>
            <a:off x="958050" y="4205546"/>
            <a:ext cx="9271800" cy="197755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solidFill>
                  <a:srgbClr val="333333"/>
                </a:solidFill>
              </a:rPr>
              <a:t>(Critical) media literacy</a:t>
            </a:r>
          </a:p>
          <a:p>
            <a:pPr lvl="1"/>
            <a:r>
              <a:rPr lang="en-GB" sz="2000" dirty="0">
                <a:solidFill>
                  <a:srgbClr val="333333"/>
                </a:solidFill>
              </a:rPr>
              <a:t>Information literacy</a:t>
            </a:r>
          </a:p>
          <a:p>
            <a:pPr lvl="1"/>
            <a:r>
              <a:rPr lang="en-GB" sz="2000" dirty="0">
                <a:solidFill>
                  <a:srgbClr val="333333"/>
                </a:solidFill>
              </a:rPr>
              <a:t>News literacy</a:t>
            </a:r>
          </a:p>
          <a:p>
            <a:pPr lvl="1"/>
            <a:r>
              <a:rPr lang="en-GB" sz="2000" dirty="0">
                <a:solidFill>
                  <a:srgbClr val="333333"/>
                </a:solidFill>
              </a:rPr>
              <a:t>Algorithmic literacy</a:t>
            </a:r>
          </a:p>
          <a:p>
            <a:pPr lvl="1"/>
            <a:r>
              <a:rPr lang="en-GB" sz="2000" dirty="0">
                <a:solidFill>
                  <a:srgbClr val="333333"/>
                </a:solidFill>
              </a:rPr>
              <a:t>Statistical/quantitative literacy/numeracy</a:t>
            </a:r>
          </a:p>
          <a:p>
            <a:pPr lvl="1"/>
            <a:r>
              <a:rPr lang="en-GB" sz="2000" dirty="0">
                <a:solidFill>
                  <a:srgbClr val="333333"/>
                </a:solidFill>
              </a:rPr>
              <a:t>Knowledge of power and implications of artificial intelligence</a:t>
            </a:r>
          </a:p>
        </p:txBody>
      </p:sp>
      <p:sp>
        <p:nvSpPr>
          <p:cNvPr id="2" name="TextBox 1"/>
          <p:cNvSpPr txBox="1"/>
          <p:nvPr/>
        </p:nvSpPr>
        <p:spPr>
          <a:xfrm>
            <a:off x="11410950" y="6448425"/>
            <a:ext cx="781050" cy="307777"/>
          </a:xfrm>
          <a:prstGeom prst="rect">
            <a:avLst/>
          </a:prstGeom>
        </p:spPr>
        <p:txBody>
          <a:bodyPr wrap="square" rtlCol="0">
            <a:spAutoFit/>
          </a:bodyPr>
          <a:lstStyle/>
          <a:p>
            <a:pPr algn="l"/>
            <a:r>
              <a:rPr lang="nl-BE" sz="1400" dirty="0">
                <a:hlinkClick r:id="rId3"/>
              </a:rPr>
              <a:t>Source</a:t>
            </a:r>
            <a:endParaRPr lang="nl-BE" sz="1400" dirty="0"/>
          </a:p>
        </p:txBody>
      </p:sp>
    </p:spTree>
    <p:extLst>
      <p:ext uri="{BB962C8B-B14F-4D97-AF65-F5344CB8AC3E}">
        <p14:creationId xmlns:p14="http://schemas.microsoft.com/office/powerpoint/2010/main" val="27744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Thinking, fast and slow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582868"/>
          </a:xfrm>
        </p:spPr>
        <p:txBody>
          <a:bodyPr>
            <a:normAutofit/>
          </a:bodyPr>
          <a:lstStyle/>
          <a:p>
            <a:pPr marL="0" indent="0">
              <a:buNone/>
            </a:pPr>
            <a:r>
              <a:rPr lang="en-GB" sz="2200" dirty="0">
                <a:solidFill>
                  <a:srgbClr val="333333"/>
                </a:solidFill>
              </a:rPr>
              <a:t>When presented a piece of information, individuals can engage in one of two ways of information processing: systematic processing or heuristic processing. </a:t>
            </a:r>
          </a:p>
          <a:p>
            <a:pPr marL="457200" indent="-457200">
              <a:buFont typeface="+mj-lt"/>
              <a:buAutoNum type="arabicPeriod"/>
            </a:pPr>
            <a:r>
              <a:rPr lang="en-GB" sz="2200" b="1" dirty="0">
                <a:solidFill>
                  <a:srgbClr val="333333"/>
                </a:solidFill>
              </a:rPr>
              <a:t>Systematic processing </a:t>
            </a:r>
            <a:r>
              <a:rPr lang="en-GB" sz="2200" dirty="0">
                <a:solidFill>
                  <a:srgbClr val="333333"/>
                </a:solidFill>
              </a:rPr>
              <a:t>encompasses careful, thorough analysis of the evidence that is present to arrive at a well-founded credibility evaluation. Systematic evaluations require substantial mental effort. </a:t>
            </a:r>
          </a:p>
          <a:p>
            <a:pPr marL="457200" indent="-457200">
              <a:buFont typeface="+mj-lt"/>
              <a:buAutoNum type="arabicPeriod"/>
            </a:pPr>
            <a:r>
              <a:rPr lang="en-GB" sz="2200" b="1" dirty="0">
                <a:solidFill>
                  <a:srgbClr val="333333"/>
                </a:solidFill>
              </a:rPr>
              <a:t>Heuristic processing </a:t>
            </a:r>
            <a:r>
              <a:rPr lang="en-GB" sz="2200" dirty="0">
                <a:solidFill>
                  <a:srgbClr val="333333"/>
                </a:solidFill>
              </a:rPr>
              <a:t>is characterised by a rather intuitive use of heuristics or rules-of-thumb that require little to no cognitive effort, to arrive at a quick credibility judgment. </a:t>
            </a:r>
          </a:p>
          <a:p>
            <a:pPr marL="0" indent="0">
              <a:buNone/>
            </a:pPr>
            <a:r>
              <a:rPr lang="en-GB" sz="2200" dirty="0">
                <a:solidFill>
                  <a:srgbClr val="333333"/>
                </a:solidFill>
              </a:rPr>
              <a:t>Critical thinking concerns </a:t>
            </a:r>
            <a:r>
              <a:rPr lang="en-US" sz="2200" dirty="0">
                <a:solidFill>
                  <a:srgbClr val="333333"/>
                </a:solidFill>
              </a:rPr>
              <a:t>taking the time to engage in more detailed and specific processing when confronted with news or information, by considering the time needed to reflect on the source of the information, its reliability and credibility, its biases, the possible agenda that underlies it. </a:t>
            </a:r>
            <a:endParaRPr lang="en-GB" sz="2200" b="0" i="0" dirty="0">
              <a:solidFill>
                <a:srgbClr val="333333"/>
              </a:solidFill>
              <a:effectLst/>
            </a:endParaRPr>
          </a:p>
          <a:p>
            <a:endParaRPr lang="en-GB" sz="2200" dirty="0">
              <a:solidFill>
                <a:srgbClr val="333333"/>
              </a:solidFill>
            </a:endParaRPr>
          </a:p>
        </p:txBody>
      </p:sp>
      <p:sp>
        <p:nvSpPr>
          <p:cNvPr id="2" name="TextBox 1"/>
          <p:cNvSpPr txBox="1"/>
          <p:nvPr/>
        </p:nvSpPr>
        <p:spPr>
          <a:xfrm>
            <a:off x="9572625" y="6229350"/>
            <a:ext cx="2543175" cy="523220"/>
          </a:xfrm>
          <a:prstGeom prst="rect">
            <a:avLst/>
          </a:prstGeom>
        </p:spPr>
        <p:txBody>
          <a:bodyPr wrap="square" rtlCol="0">
            <a:spAutoFit/>
          </a:bodyPr>
          <a:lstStyle/>
          <a:p>
            <a:pPr algn="r"/>
            <a:r>
              <a:rPr lang="nl-BE" sz="1400" dirty="0">
                <a:hlinkClick r:id="rId3"/>
              </a:rPr>
              <a:t>Source 1 </a:t>
            </a:r>
            <a:r>
              <a:rPr lang="nl-BE" sz="1400" dirty="0"/>
              <a:t>| </a:t>
            </a:r>
            <a:r>
              <a:rPr lang="nl-BE" sz="1400" dirty="0">
                <a:hlinkClick r:id="rId4"/>
              </a:rPr>
              <a:t>Source 2 </a:t>
            </a:r>
            <a:r>
              <a:rPr lang="nl-BE" sz="1400" dirty="0"/>
              <a:t>| </a:t>
            </a:r>
            <a:r>
              <a:rPr lang="nl-BE" sz="1400" dirty="0">
                <a:hlinkClick r:id="rId5"/>
              </a:rPr>
              <a:t>Source 3</a:t>
            </a:r>
          </a:p>
          <a:p>
            <a:pPr algn="r"/>
            <a:r>
              <a:rPr lang="nl-BE" sz="1400" dirty="0">
                <a:hlinkClick r:id="rId6"/>
              </a:rPr>
              <a:t>Image source </a:t>
            </a:r>
            <a:endParaRPr lang="nl-BE" sz="1400" dirty="0"/>
          </a:p>
        </p:txBody>
      </p:sp>
      <p:pic>
        <p:nvPicPr>
          <p:cNvPr id="7" name="Picture 2" descr="Free vector critical thinking concept illustrati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33025" y="166688"/>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82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2_Critical_Thinking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pgHd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mAd1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YB3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mAd1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mAd1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mAd1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pgHdXFQaV5GsAAABvAAAAHAAAAHVuaXZlcnNhbC9sb2NhbF9zZXR0aW5ncy54bWwNyrEKwkAMANC9XxEySB3Uugn2rpujCK0fENogB7mk9ELRv/e2N7x++GaBnbeSTANezx0C62xL0k/A9/Q43RCKky4kphxQDWGITS82k4zsXmOBVejH28S5wvlJuc4XqbOkAu1B/B6PeInNH1BLAwQUAAIACAApgHdX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pgHdXOp3ncEsAAABrAAAAGwAAAHVuaXZlcnNhbC91bml2ZXJzYWwucG5nLnhtbLOxr8jNUShLLSrOzM+zVTLUM1Cyt+PlsikoSi3LTC1XqACKAQUhQEmhEsg1QnDLM1NKMoBCBhYWCMGM1Mz0jBJbJQtDM7igPtBMAFBLAQIAABQAAgAIAKl2UE82YVgCRwMAAOEJAAAUAAAAAAAAAAEAAAAAAAAAAAB1bml2ZXJzYWwvcGxheWVyLnhtbFBLAQIAABQAAgAIACmAd1e1N/SoHAUAAOETAAAdAAAAAAAAAAEAAAAAAHkDAAB1bml2ZXJzYWwvY29tbW9uX21lc3NhZ2VzLmxuZ1BLAQIAABQAAgAIACmAd1cVHmAbowAAAH8BAAAuAAAAAAAAAAEAAAAAANAIAAB1bml2ZXJzYWwvcGxheWJhY2tfYW5kX25hdmlnYXRpb25fc2V0dGluZ3MueG1sUEsBAgAAFAACAAgAKYB3V3RJNR88BAAADBUAACcAAAAAAAAAAQAAAAAAvwkAAHVuaXZlcnNhbC9mbGFzaF9wdWJsaXNoaW5nX3NldHRpbmdzLnhtbFBLAQIAABQAAgAIACmAd1c3i4dqewMAAKwMAAAhAAAAAAAAAAEAAAAAAEAOAAB1bml2ZXJzYWwvZmxhc2hfc2tpbl9zZXR0aW5ncy54bWxQSwECAAAUAAIACAApgHdXpq9WIzYEAACWFAAAJgAAAAAAAAABAAAAAAD6EQAAdW5pdmVyc2FsL2h0bWxfcHVibGlzaGluZ19zZXR0aW5ncy54bWxQSwECAAAUAAIACAApgHdXJg9+6LABAABvBgAAHwAAAAAAAAABAAAAAAB0FgAAdW5pdmVyc2FsL2h0bWxfc2tpbl9zZXR0aW5ncy5qc1BLAQIAABQAAgAIACmAd1cVBpXkawAAAG8AAAAcAAAAAAAAAAEAAAAAAGEYAAB1bml2ZXJzYWwvbG9jYWxfc2V0dGluZ3MueG1sUEsBAgAAFAACAAgAKYB3V/V0pn6tEQAAqzkAABcAAAAAAAAAAAAAAAAABhkAAHVuaXZlcnNhbC91bml2ZXJzYWwucG5nUEsBAgAAFAACAAgAKYB3Vzqd53BLAAAAawAAABsAAAAAAAAAAQAAAAAA6CoAAHVuaXZlcnNhbC91bml2ZXJzYWwucG5nLnhtbFBLBQYAAAAACgAKAAYDAABsKwAAAAA="/>
  <p:tag name="ISPRING_LMS_API_VERSION" val="SCORM 1.2"/>
  <p:tag name="ISPRING_ULTRA_SCORM_COURSE_ID" val="65F04CC8-389E-4EE6-962D-93EE5C71BF9A"/>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2_Critical_Thinking_E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Toolbox introduction slides final&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9959</TotalTime>
  <Words>2347</Words>
  <Application>Microsoft Office PowerPoint</Application>
  <PresentationFormat>Ευρεία οθόνη</PresentationFormat>
  <Paragraphs>152</Paragraphs>
  <Slides>20</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Partners</vt:lpstr>
      <vt:lpstr>Modules</vt:lpstr>
      <vt:lpstr>Objectives</vt:lpstr>
      <vt:lpstr>What is critical thinking?</vt:lpstr>
      <vt:lpstr>Components of critical thinking</vt:lpstr>
      <vt:lpstr>Critical thinking for dealing with information disorder</vt:lpstr>
      <vt:lpstr>A multiliteracies framework</vt:lpstr>
      <vt:lpstr>Thinking, fast and slow </vt:lpstr>
      <vt:lpstr>Sceptical knowing</vt:lpstr>
      <vt:lpstr>Critical ignoring </vt:lpstr>
      <vt:lpstr>Three tools for critical thinking </vt:lpstr>
      <vt:lpstr>Building critical thinking while avoiding scepticism, cynicism, and distrust</vt:lpstr>
      <vt:lpstr>Awareness of cognitive biases</vt:lpstr>
      <vt:lpstr>The power of curiosity for critical thinking</vt:lpstr>
      <vt:lpstr>Strategies for teaching critical thinking</vt:lpstr>
      <vt:lpstr>Strategies for teaching critical thinking</vt:lpstr>
      <vt:lpstr>References and further reading</vt:lpstr>
      <vt:lpstr>References and further reading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2_Critical_Thinking_EN</dc:title>
  <dc:creator>pantelis bbalaouras</dc:creator>
  <cp:lastModifiedBy>pantelis</cp:lastModifiedBy>
  <cp:revision>178</cp:revision>
  <dcterms:created xsi:type="dcterms:W3CDTF">2020-06-02T13:31:56Z</dcterms:created>
  <dcterms:modified xsi:type="dcterms:W3CDTF">2024-01-31T17:09:36Z</dcterms:modified>
</cp:coreProperties>
</file>