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102" y="816"/>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solidFill>
                <a:schemeClr val="tx1"/>
              </a:solidFill>
            </a:defRPr>
          </a:pPr>
          <a:r>
            <a:rPr sz="3000" dirty="0">
              <a:effectLst/>
            </a:rPr>
            <a:t>1.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latin typeface="Calibri" panose="020F0502020204030204"/>
              <a:ea typeface="+mn-ea"/>
              <a:cs typeface="+mn-cs"/>
            </a:defRPr>
          </a:pPr>
          <a:r>
            <a:rPr lang="el-GR" sz="3000" noProof="0" dirty="0"/>
            <a:t>2. Κριτική σκέψη</a:t>
          </a:r>
          <a:endParaRPr lang="el-GR" sz="3000" kern="1200" noProof="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a:p>
      </dgm:t>
    </dgm:pt>
    <dgm:pt modelId="{EC327B3B-64E2-4867-8E05-4626CF7AA557}">
      <dgm:prSet phldrT="[Κείμενο]" custT="1"/>
      <dgm:spPr>
        <a:solidFill>
          <a:schemeClr val="bg1">
            <a:lumMod val="95000"/>
          </a:schemeClr>
        </a:solidFill>
        <a:ln>
          <a:solidFill>
            <a:srgbClr val="785832"/>
          </a:solidFill>
        </a:ln>
      </dgm:spPr>
      <dgm:t>
        <a:bodyPr/>
        <a:lstStyle/>
        <a:p>
          <a:pPr>
            <a:defRPr sz="3200" kern="1200">
              <a:effectLst/>
            </a:defRPr>
          </a:pPr>
          <a:r>
            <a:rPr sz="3000" dirty="0">
              <a:solidFill>
                <a:schemeClr val="tx1"/>
              </a:solidFill>
            </a:rPr>
            <a:t>4. </a:t>
          </a:r>
          <a:r>
            <a:rPr lang="el-GR" sz="3000" noProof="0" dirty="0">
              <a:solidFill>
                <a:prstClr val="black"/>
              </a:solidFill>
              <a:latin typeface="Calibri" panose="020F0502020204030204"/>
              <a:ea typeface="+mn-ea"/>
              <a:cs typeface="+mn-cs"/>
            </a:rPr>
            <a:t>Διευκόλυνση διαλόγου</a:t>
          </a:r>
          <a:endParaRPr lang="el-GR" sz="3000" kern="1200" noProof="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sz="1600">
            <a:solidFill>
              <a:schemeClr val="tx1"/>
            </a:solidFill>
            <a:effectLst/>
          </a:endParaRPr>
        </a:p>
      </dgm:t>
    </dgm:pt>
    <dgm:pt modelId="{E3EA5345-B843-40CC-AF3F-48429EEC6F62}" type="sibTrans" cxnId="{013F4C26-68C0-4526-9DB3-5EB519553F3C}">
      <dgm:prSet/>
      <dgm:spPr/>
      <dgm:t>
        <a:bodyPr/>
        <a:lstStyle/>
        <a:p>
          <a:endParaRP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lang="el-GR" sz="3000" noProof="0" dirty="0"/>
            <a:t>5. Δεοντολογία</a:t>
          </a:r>
          <a:endParaRPr lang="el-GR" sz="3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sz="1600">
            <a:solidFill>
              <a:schemeClr val="tx1"/>
            </a:solidFill>
            <a:effectLst/>
          </a:endParaRPr>
        </a:p>
      </dgm:t>
    </dgm:pt>
    <dgm:pt modelId="{67FEA77F-9792-4206-8836-885C74441292}" type="sibTrans" cxnId="{63EE376A-9BE3-42F8-986B-13F24A6B6A52}">
      <dgm:prSet/>
      <dgm:spPr/>
      <dgm:t>
        <a:bodyPr/>
        <a:lstStyle/>
        <a:p>
          <a:endParaRP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a:t>
          </a:r>
          <a:r>
            <a:rPr lang="el-GR" sz="3000" noProof="0"/>
            <a:t>Δεξιότητες Αναστοχασμού </a:t>
          </a:r>
          <a:endParaRPr lang="el-GR" sz="3000" kern="1200" noProof="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sz="1600">
            <a:solidFill>
              <a:schemeClr val="tx1"/>
            </a:solidFill>
            <a:effectLst/>
          </a:endParaRPr>
        </a:p>
      </dgm:t>
    </dgm:pt>
    <dgm:pt modelId="{2A74883B-AB36-4DBE-A90D-C134F37AC8DE}" type="sibTrans" cxnId="{AB3B445A-D322-425F-BF83-71C16EDBCF6A}">
      <dgm:prSet/>
      <dgm:spPr/>
      <dgm:t>
        <a:bodyPr/>
        <a:lstStyle/>
        <a:p>
          <a:endParaRP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defRPr sz="3200">
              <a:solidFill>
                <a:prstClr val="black"/>
              </a:solidFill>
              <a:effectLst/>
              <a:latin typeface="Calibri" panose="020F0502020204030204"/>
              <a:ea typeface="+mn-ea"/>
              <a:cs typeface="+mn-cs"/>
            </a:defRPr>
          </a:pPr>
          <a:r>
            <a:rPr lang="el-GR" sz="3000" noProof="0" dirty="0"/>
            <a:t>7. Ψηφιακές δεξιότητες </a:t>
          </a:r>
          <a:endParaRPr lang="el-GR" sz="3000" noProof="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a:p>
      </dgm:t>
    </dgm:pt>
    <dgm:pt modelId="{BE5D5224-6266-404A-A813-8AC6527EC8E6}" type="sibTrans" cxnId="{5FF7A210-7810-47AD-8B1A-9BF5A5698AEE}">
      <dgm:prSet/>
      <dgm:spPr/>
      <dgm:t>
        <a:bodyPr/>
        <a:lstStyle/>
        <a:p>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solidFill>
                <a:schemeClr val="tx1"/>
              </a:solidFill>
            </a:defRPr>
          </a:pPr>
          <a:r>
            <a:rPr sz="3000" dirty="0">
              <a:effectLst/>
            </a:rPr>
            <a:t>1. </a:t>
          </a:r>
          <a:r>
            <a:rPr lang="el-GR" sz="3000" noProof="0" dirty="0"/>
            <a:t>Ευαισθητοποίηση </a:t>
          </a:r>
          <a:endParaRPr lang="el-GR" sz="3000" kern="1200" noProof="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latin typeface="Calibri" panose="020F0502020204030204"/>
              <a:ea typeface="+mn-ea"/>
              <a:cs typeface="+mn-cs"/>
            </a:defRPr>
          </a:pPr>
          <a:r>
            <a:rPr lang="el-GR" sz="3000" noProof="0" dirty="0"/>
            <a:t>2. Κριτική σκέψη</a:t>
          </a:r>
          <a:endParaRPr lang="el-GR" sz="3000" kern="1200" noProof="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3. Επίλυση συγκρούσεων </a:t>
          </a:r>
          <a:endParaRPr lang="el-GR" sz="3000" kern="1200" noProof="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defRPr sz="3200" kern="1200">
              <a:effectLst/>
            </a:defRPr>
          </a:pPr>
          <a:r>
            <a:rPr sz="3000" dirty="0">
              <a:solidFill>
                <a:schemeClr val="tx1"/>
              </a:solidFill>
            </a:rPr>
            <a:t>4. </a:t>
          </a:r>
          <a:r>
            <a:rPr lang="el-GR" sz="3000" noProof="0" dirty="0">
              <a:solidFill>
                <a:prstClr val="black"/>
              </a:solidFill>
              <a:latin typeface="Calibri" panose="020F0502020204030204"/>
              <a:ea typeface="+mn-ea"/>
              <a:cs typeface="+mn-cs"/>
            </a:rPr>
            <a:t>Διευκόλυνση διαλόγου</a:t>
          </a:r>
          <a:endParaRPr lang="el-GR" sz="3000" kern="1200" noProof="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b="1" kern="1200">
              <a:solidFill>
                <a:prstClr val="white"/>
              </a:solidFill>
              <a:effectLst>
                <a:outerShdw blurRad="38100" dist="38100" dir="2700000" algn="tl">
                  <a:srgbClr val="000000">
                    <a:alpha val="43137"/>
                  </a:srgbClr>
                </a:outerShdw>
              </a:effectLst>
              <a:latin typeface="Calibri" panose="020F0502020204030204"/>
              <a:ea typeface="+mn-ea"/>
              <a:cs typeface="+mn-cs"/>
            </a:defRPr>
          </a:pPr>
          <a:r>
            <a:rPr lang="el-GR" sz="3000" noProof="0" dirty="0"/>
            <a:t>5. Δεοντολογία</a:t>
          </a:r>
          <a:endParaRPr lang="el-GR" sz="3000" b="1" kern="1200" noProof="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defRPr sz="3200" kern="1200">
              <a:solidFill>
                <a:prstClr val="black"/>
              </a:solidFill>
              <a:effectLst/>
              <a:latin typeface="Calibri" panose="020F0502020204030204"/>
              <a:ea typeface="+mn-ea"/>
              <a:cs typeface="+mn-cs"/>
            </a:defRPr>
          </a:pPr>
          <a:r>
            <a:rPr lang="el-GR" sz="3000" noProof="0" dirty="0"/>
            <a:t>6. </a:t>
          </a:r>
          <a:r>
            <a:rPr lang="el-GR" sz="3000" noProof="0"/>
            <a:t>Δεξιότητες Αναστοχασμού </a:t>
          </a:r>
          <a:endParaRPr lang="el-GR" sz="3000" kern="1200" noProof="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333500">
            <a:lnSpc>
              <a:spcPct val="90000"/>
            </a:lnSpc>
            <a:spcBef>
              <a:spcPct val="0"/>
            </a:spcBef>
            <a:spcAft>
              <a:spcPct val="35000"/>
            </a:spcAft>
            <a:buNone/>
            <a:defRPr sz="3200">
              <a:solidFill>
                <a:prstClr val="black"/>
              </a:solidFill>
              <a:effectLst/>
              <a:latin typeface="Calibri" panose="020F0502020204030204"/>
              <a:ea typeface="+mn-ea"/>
              <a:cs typeface="+mn-cs"/>
            </a:defRPr>
          </a:pPr>
          <a:r>
            <a:rPr lang="el-GR" sz="3000" kern="1200" noProof="0" dirty="0"/>
            <a:t>7. Ψηφιακές δεξιότητες </a:t>
          </a:r>
          <a:endParaRPr lang="el-GR" sz="3000" kern="1200" noProof="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809425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65243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01225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95520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95835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72632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2190242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755201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85625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466459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656359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7337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715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920268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4673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99326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sz="2200" kern="1200">
                <a:solidFill>
                  <a:srgbClr val="D8134D"/>
                </a:solidFill>
                <a:latin typeface="+mn-lt"/>
                <a:ea typeface="+mj-ea"/>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Δεοντολογία</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5</a:t>
            </a:r>
            <a:endParaRPr sz="180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lvl2pPr>
            <a:lvl3pPr marL="1143000" indent="-228600">
              <a:buFont typeface="Courier New" panose="02070309020205020404" pitchFamily="49" charset="0"/>
              <a:buChar char="o"/>
            </a:lvl3pPr>
            <a:lvl5pPr marL="2057400" indent="-228600">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Δεοντολογία</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5</a:t>
            </a:r>
            <a:endParaRPr sz="180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sz="2800" b="1" kern="1200">
                <a:solidFill>
                  <a:srgbClr val="D8134D"/>
                </a:solidFill>
                <a:effectLst/>
                <a:latin typeface="+mn-lt"/>
                <a:ea typeface="Adobe Gothic Std B" panose="020B0800000000000000" pitchFamily="34" charset="-128"/>
                <a:cs typeface="+mj-cs"/>
              </a:defRPr>
            </a:lvl1pPr>
          </a:lstStyle>
          <a:p>
            <a:r>
              <a:t>Στυλώυ004</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lvl1pPr>
            <a:lvl2pPr marL="685800" indent="-228600">
              <a:buClr>
                <a:srgbClr val="95C11F"/>
              </a:buClr>
              <a:buFont typeface="Arial" panose="020B0604020202020204" pitchFamily="34" charset="0"/>
              <a:buChar char="•"/>
            </a:lvl2pPr>
            <a:lvl3pPr marL="1143000" indent="-228600">
              <a:buClr>
                <a:srgbClr val="95C11F"/>
              </a:buClr>
              <a:buFont typeface="Courier New" panose="02070309020205020404" pitchFamily="49" charset="0"/>
              <a:buChar char="o"/>
            </a:lvl3pPr>
            <a:lvl4pPr>
              <a:buClr>
                <a:srgbClr val="95C11F"/>
              </a:buClr>
            </a:lvl4pPr>
            <a:lvl5pPr marL="2057400" indent="-228600">
              <a:buClr>
                <a:srgbClr val="95C11F"/>
              </a:buClr>
              <a:buFont typeface="Arial" panose="020B0604020202020204" pitchFamily="34" charset="0"/>
              <a:buChar char="•"/>
            </a:lvl5pPr>
          </a:lstStyle>
          <a:p>
            <a:pPr lvl="0"/>
            <a:r>
              <a:t>Μέριμναλ.</a:t>
            </a:r>
          </a:p>
          <a:p>
            <a:pPr lvl="1"/>
            <a:r>
              <a:t>Για τον ίδιο λόγο</a:t>
            </a:r>
          </a:p>
          <a:p>
            <a:pPr lvl="2"/>
            <a:r>
              <a:t>Τρίτου επιπέδου</a:t>
            </a:r>
          </a:p>
          <a:p>
            <a:pPr lvl="3"/>
            <a:r>
              <a:t>Τέταρτου αριθ.</a:t>
            </a:r>
          </a:p>
          <a:p>
            <a:pPr lvl="4"/>
            <a:r>
              <a:t>Π</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defRPr sz="2400">
                <a:effectLst>
                  <a:outerShdw blurRad="38100" dist="38100" dir="2700000" algn="tl">
                    <a:srgbClr val="000000">
                      <a:alpha val="43137"/>
                    </a:srgbClr>
                  </a:outerShdw>
                </a:effectLst>
                <a:latin typeface="+mn-lt"/>
              </a:defRPr>
            </a:pPr>
            <a:r>
              <a:t>Δεοντολογία</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kern="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defRPr sz="1800">
                <a:solidFill>
                  <a:schemeClr val="bg1"/>
                </a:solidFill>
                <a:effectLst>
                  <a:outerShdw blurRad="38100" dist="38100" dir="2700000" algn="tl">
                    <a:srgbClr val="000000">
                      <a:alpha val="43137"/>
                    </a:srgbClr>
                  </a:outerShdw>
                </a:effectLst>
                <a:latin typeface="+mn-lt"/>
              </a:defRPr>
            </a:pPr>
            <a:r>
              <a:t>5</a:t>
            </a:r>
            <a:endParaRPr sz="180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a:effectLst>
                  <a:outerShdw blurRad="38100" dist="38100" dir="2700000" algn="tl">
                    <a:srgbClr val="000000">
                      <a:alpha val="43137"/>
                    </a:srgbClr>
                  </a:outerShdw>
                </a:effectLst>
                <a:latin typeface="+mn-lt"/>
              </a:rPr>
              <a:t>Ethics</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Στυλώυ004</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a:normAutofit/>
          </a:bodyPr>
          <a:lstStyle/>
          <a:p>
            <a:pPr lvl="0"/>
            <a:r>
              <a:t>Μέριμναλ.</a:t>
            </a:r>
          </a:p>
          <a:p>
            <a:pPr lvl="1"/>
            <a:r>
              <a:t>Για τον ίδιο λόγο</a:t>
            </a:r>
          </a:p>
          <a:p>
            <a:pPr lvl="2"/>
            <a:r>
              <a:t>Τρίτου επιπέδου</a:t>
            </a:r>
          </a:p>
          <a:p>
            <a:pPr lvl="3"/>
            <a:r>
              <a:t>Τέταρτου αριθ.</a:t>
            </a:r>
          </a:p>
          <a:p>
            <a:pPr lvl="4"/>
            <a:r>
              <a:t>Π</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b="1">
                <a:effectLst/>
                <a:latin typeface="Calibri Light" panose="020F0302020204030204"/>
                <a:ea typeface="Verdana" panose="020B0604030504040204" pitchFamily="34" charset="0"/>
              </a:defRPr>
            </a:pPr>
            <a:r>
              <a:rPr lang="el-GR" sz="6000" dirty="0">
                <a:ln>
                  <a:noFill/>
                </a:ln>
                <a:solidFill>
                  <a:srgbClr val="D7124E"/>
                </a:solidFill>
                <a:uLnTx/>
                <a:uFillTx/>
              </a:rPr>
              <a:t>Ενότητα </a:t>
            </a:r>
            <a:r>
              <a:rPr lang="el-GR" sz="6000" dirty="0">
                <a:solidFill>
                  <a:srgbClr val="D7124E"/>
                </a:solidFill>
              </a:rPr>
              <a:t>5</a:t>
            </a:r>
            <a:r>
              <a:rPr lang="el-GR" sz="6000" dirty="0">
                <a:ln>
                  <a:noFill/>
                </a:ln>
                <a:solidFill>
                  <a:srgbClr val="D7124E"/>
                </a:solidFill>
                <a:uLnTx/>
                <a:uFillTx/>
              </a:rPr>
              <a:t> </a:t>
            </a:r>
            <a:r>
              <a:rPr lang="el-GR" sz="6000" dirty="0">
                <a:ln>
                  <a:noFill/>
                </a:ln>
                <a:solidFill>
                  <a:schemeClr val="tx1"/>
                </a:solidFill>
                <a:uLnTx/>
                <a:uFillTx/>
              </a:rPr>
              <a:t>Δεοντολογία</a:t>
            </a: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1600" b="1">
                <a:solidFill>
                  <a:srgbClr val="E89704"/>
                </a:solidFill>
                <a:latin typeface="Calibri Light" panose="020F0302020204030204"/>
              </a:defRPr>
            </a:pPr>
            <a:r>
              <a:rPr kern="1200">
                <a:ln>
                  <a:noFill/>
                </a:ln>
                <a:effectLst/>
                <a:uLnTx/>
                <a:uFillTx/>
                <a:ea typeface="+mn-ea"/>
                <a:cs typeface="+mn-cs"/>
              </a:rPr>
              <a:t>https://www.</a:t>
            </a:r>
            <a:r>
              <a:t>costaid</a:t>
            </a:r>
            <a:r>
              <a:rPr kern="1200">
                <a:ln>
                  <a:noFill/>
                </a:ln>
                <a:effectLst/>
                <a:uLnTx/>
                <a:uFillTx/>
                <a:ea typeface="+mn-ea"/>
                <a:cs typeface="+mn-cs"/>
              </a:rPr>
              <a:t>.eu</a:t>
            </a:r>
            <a:endParaRPr kumimoji="0" sz="1600" b="1" i="0" u="none" strike="noStrike" kern="1200" cap="none" normalizeH="0" baseline="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
        <p:nvSpPr>
          <p:cNvPr id="11"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Ηθικά διλήμματα</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900421" cy="4893408"/>
          </a:xfrm>
        </p:spPr>
        <p:txBody>
          <a:bodyPr>
            <a:normAutofit fontScale="92500" lnSpcReduction="10000"/>
          </a:bodyPr>
          <a:lstStyle/>
          <a:p>
            <a:pPr marL="0" indent="0">
              <a:lnSpc>
                <a:spcPct val="120000"/>
              </a:lnSpc>
              <a:buNone/>
            </a:pPr>
            <a:r>
              <a:rPr lang="el-GR" dirty="0"/>
              <a:t>Στο πλαίσιο της ηθικής, υπάρχει επίσης το ζήτημα του </a:t>
            </a:r>
            <a:r>
              <a:rPr lang="el-GR" b="1" dirty="0"/>
              <a:t>ηθικού διλήμματος</a:t>
            </a:r>
            <a:r>
              <a:rPr lang="el-GR" dirty="0"/>
              <a:t>. Ένα ηθικό δίλημμα είναι η διαδικασία λήψης αποφάσεων μεταξύ δύο πιθανών τρόπων δράσης, οι οποίοι είναι κατά κάποιο τρόπο ηθικά απαράδεκτοι.</a:t>
            </a:r>
          </a:p>
          <a:p>
            <a:pPr>
              <a:lnSpc>
                <a:spcPct val="120000"/>
              </a:lnSpc>
            </a:pPr>
            <a:r>
              <a:rPr lang="el-GR" dirty="0"/>
              <a:t>Κάθε άνθρωπος αντιμετωπίζει ηθικά διλήμματα κατά τη διάρκεια της ζωής του, όταν αμφισβητούνται οι ηθικές αρχές. </a:t>
            </a:r>
          </a:p>
          <a:p>
            <a:pPr>
              <a:lnSpc>
                <a:spcPct val="120000"/>
              </a:lnSpc>
            </a:pPr>
            <a:r>
              <a:rPr lang="el-GR" dirty="0"/>
              <a:t>Μπορεί να είναι εξαιρετικά περίπλοκο πρόβλημα ή ένα πρόβλημα με σχετικά δύσκολη λύση.</a:t>
            </a:r>
          </a:p>
          <a:p>
            <a:pPr>
              <a:lnSpc>
                <a:spcPct val="120000"/>
              </a:lnSpc>
            </a:pPr>
            <a:r>
              <a:rPr lang="el-GR" dirty="0"/>
              <a:t>Αυτή η διαδικασία υποστηρίζεται από τις δεξιότητες κριτικής σκέψης ή το πολιτισμικό σας υπόβαθρο και η επιλογή που επιλέξατε μπορεί να σας βοηθήσει να γίνετε σεβαστοί ως άτομο ή επαγγελματίας.</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6" name="Obrázok 5" descr="Obrázok, na ktorom je podlahovina, umenie, snímka obrazovky, podlaha  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Παράδειγμα Ηθικών Διλημμάτων</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lnSpcReduction="10000"/>
          </a:bodyPr>
          <a:lstStyle/>
          <a:p>
            <a:pPr marL="0" indent="0">
              <a:lnSpc>
                <a:spcPct val="120000"/>
              </a:lnSpc>
              <a:buNone/>
              <a:defRPr sz="2200"/>
            </a:pPr>
            <a:r>
              <a:rPr lang="el-GR" dirty="0"/>
              <a:t>Τα κοινά ηθικά διλήμματα περιλαμβάνουν τον </a:t>
            </a:r>
            <a:r>
              <a:rPr lang="el-GR" b="1" dirty="0"/>
              <a:t>πειρασμό της σκόπιμης παρερμηνείας των δεδομένων</a:t>
            </a:r>
            <a:r>
              <a:rPr lang="el-GR" dirty="0"/>
              <a:t>. </a:t>
            </a:r>
          </a:p>
          <a:p>
            <a:pPr marL="0" indent="0">
              <a:lnSpc>
                <a:spcPct val="120000"/>
              </a:lnSpc>
              <a:buNone/>
              <a:defRPr sz="2200"/>
            </a:pPr>
            <a:r>
              <a:rPr lang="el-GR" dirty="0"/>
              <a:t>Κάποιος μπορεί να μπει στον πειρασμό ή να ενθαρρυνθεί να μοιραστεί δεδομένα με τέτοιο τρόπο ώστε να επηρεάσει ή να παραπλανήσει τους πελάτες ότι η επιλογή τους είναι η πιο ασφαλής. </a:t>
            </a:r>
          </a:p>
          <a:p>
            <a:pPr marL="0" indent="0">
              <a:lnSpc>
                <a:spcPct val="120000"/>
              </a:lnSpc>
              <a:buNone/>
              <a:defRPr sz="2200"/>
            </a:pPr>
            <a:r>
              <a:rPr lang="el-GR" dirty="0"/>
              <a:t>Έτσι, το ηθικό δίλημμα θα ήταν αν το άτομο θα παρερμηνεύσει τα δεδομένα και θα εξασφαλίσει την καριέρα του ή θα μοιραστεί την αλήθεια και θα ρισκάρει να χάσει τη δουλειά του.</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8" name="Obrázok 7" descr="Obrázok, na ktorom je kuchynské potreby, dizajn, formička na pečivo  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Άλλα ηθικά διλήμματα (επαγγελματικά και προσωπικά)</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fontScale="92500"/>
          </a:bodyPr>
          <a:lstStyle/>
          <a:p>
            <a:pPr>
              <a:lnSpc>
                <a:spcPct val="120000"/>
              </a:lnSpc>
              <a:defRPr sz="2100"/>
            </a:pPr>
            <a:r>
              <a:rPr lang="el-GR" sz="2000" dirty="0"/>
              <a:t>Παρακολούθηση των μέσων κοινωνικής δικτύωσης παιδιών ή εφήβων — Από την άποψη της ασφάλειας ως γονέας, θα πρέπει να παρακολουθείτε τις διαδικτυακές δραστηριότητες του εφήβου σας ή είναι αρκετά μεγάλοι για να χρησιμοποιούν υπεύθυνα τα μέσα κοινωνικής δικτύωσης;</a:t>
            </a:r>
          </a:p>
          <a:p>
            <a:pPr>
              <a:lnSpc>
                <a:spcPct val="120000"/>
              </a:lnSpc>
              <a:defRPr sz="2100"/>
            </a:pPr>
            <a:r>
              <a:rPr lang="el-GR" sz="2000" dirty="0"/>
              <a:t>Πουλάτε κάτι χωρίς να αποκαλύπτετε όλες τις αρνητικές πληροφορίες. </a:t>
            </a:r>
          </a:p>
          <a:p>
            <a:pPr>
              <a:lnSpc>
                <a:spcPct val="120000"/>
              </a:lnSpc>
              <a:defRPr sz="2100"/>
            </a:pPr>
            <a:r>
              <a:rPr lang="el-GR" sz="2000" dirty="0"/>
              <a:t>Αναφορά ατυχήματος — Αν βιάζεστε και περάσετε από ένα ατύχημα, θα το αναφέρετε; Ή θα πείτε στον εαυτό σας ότι θα υπάρξει ένα άλλο άτομο που θα μπορούσε να καλέσει τις αρχές;</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a:lnSpc>
                <a:spcPct val="120000"/>
              </a:lnSpc>
              <a:defRPr sz="2100"/>
            </a:pPr>
            <a:r>
              <a:rPr lang="el-GR" dirty="0"/>
              <a:t>Να πω ψέματα στο αφεντικό μου; Μπορεί να διαπιστώσετε ότι συμφωνείτε ότι είναι καλό να λέτε ψέματα στο αφεντικό σας σε ορισμένες περιπτώσεις. Ωστόσο, το να λέτε ψέματα στο αφεντικό σας σε οποιοδήποτε επίπεδο είναι ενάντια στις προσωπικές σας ηθικές πεποιθήσεις; Αν ναι, αυτό θα σας δημιουργήσει ηθικό δίλημμα. </a:t>
            </a:r>
          </a:p>
          <a:p>
            <a:pPr>
              <a:lnSpc>
                <a:spcPct val="120000"/>
              </a:lnSpc>
              <a:defRPr sz="2100"/>
            </a:pPr>
            <a:r>
              <a:rPr lang="el-GR" dirty="0"/>
              <a:t>Είναι εντάξει να παίρνω προμήθειες από το γραφείο μου;</a:t>
            </a:r>
          </a:p>
          <a:p>
            <a:pPr>
              <a:lnSpc>
                <a:spcPct val="120000"/>
              </a:lnSpc>
              <a:defRPr sz="2100"/>
            </a:pPr>
            <a:r>
              <a:rPr lang="el-GR" dirty="0"/>
              <a:t>Έκτρωση ενός παιδιού με σύνδρομο </a:t>
            </a:r>
            <a:r>
              <a:rPr lang="el-GR" dirty="0" err="1"/>
              <a:t>Down</a:t>
            </a:r>
            <a:r>
              <a:rPr lang="el-GR" dirty="0"/>
              <a:t>. —Το δίλημμα βασικά έγκειται στο ερώτημα: πώς μια άμβλωση ταιριάζει στις ηθικές σας πεποιθήσεις;</a:t>
            </a:r>
          </a:p>
          <a:p>
            <a:pPr marL="0" indent="0">
              <a:lnSpc>
                <a:spcPct val="120000"/>
              </a:lnSpc>
              <a:buNone/>
            </a:pPr>
            <a:endParaRPr lang="el-GR"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Το πιο σημαντικό...</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lnSpcReduction="10000"/>
          </a:bodyPr>
          <a:lstStyle/>
          <a:p>
            <a:pPr marL="0" indent="0">
              <a:lnSpc>
                <a:spcPct val="120000"/>
              </a:lnSpc>
              <a:buNone/>
              <a:defRPr sz="2200"/>
            </a:pPr>
            <a:r>
              <a:rPr lang="el-GR" dirty="0"/>
              <a:t>Το πιο σημαντικό πράγμα </a:t>
            </a:r>
            <a:r>
              <a:rPr lang="el-GR" b="1" dirty="0"/>
              <a:t>κατά</a:t>
            </a:r>
            <a:r>
              <a:rPr lang="el-GR" dirty="0"/>
              <a:t> </a:t>
            </a:r>
            <a:r>
              <a:rPr lang="el-GR" b="1" dirty="0"/>
              <a:t>την αντιμετώπιση των διλημμάτων </a:t>
            </a:r>
            <a:r>
              <a:rPr lang="el-GR" dirty="0"/>
              <a:t>είναι:</a:t>
            </a:r>
          </a:p>
          <a:p>
            <a:pPr>
              <a:lnSpc>
                <a:spcPct val="120000"/>
              </a:lnSpc>
              <a:buFont typeface="Arial" panose="020B0604020202020204" pitchFamily="34" charset="0"/>
              <a:buChar char="•"/>
              <a:defRPr sz="2200"/>
            </a:pPr>
            <a:r>
              <a:rPr lang="el-GR" dirty="0"/>
              <a:t>εξετάστε όλα τα γεγονότα και, στη συνέχεια, υπολογίστε αν έχετε τον </a:t>
            </a:r>
            <a:r>
              <a:rPr lang="el-GR" b="1" dirty="0"/>
              <a:t>έλεγχο</a:t>
            </a:r>
            <a:r>
              <a:rPr lang="el-GR" dirty="0"/>
              <a:t> να πάρετε την απόφαση που απαιτείται πριν προχωρήσετε.</a:t>
            </a:r>
          </a:p>
          <a:p>
            <a:pPr>
              <a:lnSpc>
                <a:spcPct val="120000"/>
              </a:lnSpc>
              <a:buFont typeface="Arial" panose="020B0604020202020204" pitchFamily="34" charset="0"/>
              <a:buChar char="•"/>
              <a:defRPr sz="2200"/>
            </a:pPr>
            <a:r>
              <a:rPr lang="el-GR" dirty="0"/>
              <a:t>να είστε </a:t>
            </a:r>
            <a:r>
              <a:rPr lang="el-GR" b="1" dirty="0"/>
              <a:t>ειλικρινείς</a:t>
            </a:r>
            <a:r>
              <a:rPr lang="el-GR" dirty="0"/>
              <a:t> με τον εαυτό σας, να διατηρείτε πρωταρχικής σημασίας την ακεραιότητα και την ηθική σας.</a:t>
            </a:r>
          </a:p>
          <a:p>
            <a:pPr>
              <a:lnSpc>
                <a:spcPct val="120000"/>
              </a:lnSpc>
              <a:buFont typeface="Arial" panose="020B0604020202020204" pitchFamily="34" charset="0"/>
              <a:buChar char="•"/>
              <a:defRPr sz="2200"/>
            </a:pPr>
            <a:r>
              <a:rPr lang="el-GR" dirty="0"/>
              <a:t>αν το κάνετε αυτό, μόλις κάνετε την επιλογή σας, θα έχετε την ικανοποίηση ότι έχετε επιλέξει με σύνεση</a:t>
            </a:r>
            <a:r>
              <a:rPr lang="el-GR" dirty="0">
                <a:solidFill>
                  <a:srgbClr val="222222"/>
                </a:solidFill>
                <a:effectLst/>
                <a:latin typeface="PT Sans" panose="020B0503020203020204" pitchFamily="34" charset="-18"/>
              </a:rPr>
              <a:t>.</a:t>
            </a:r>
          </a:p>
          <a:p>
            <a:pPr marL="0" indent="0">
              <a:lnSpc>
                <a:spcPct val="120000"/>
              </a:lnSpc>
              <a:buNone/>
              <a:defRPr sz="2200"/>
            </a:pPr>
            <a:r>
              <a:rPr lang="el-GR" dirty="0"/>
              <a:t>Είναι χρήσιμο να αξιολογείτε κάθε επιλογή αντικειμενικά και να επιλέγετε το μεγαλύτερο καλό.</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3" name="Obrázok 2" descr="Obrázok, na ktorom je vonkajší vesmír, vesmír, astronomický objekt, astronómia  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Επαγγελματική δεοντολογία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fontScale="92500" lnSpcReduction="20000"/>
          </a:bodyPr>
          <a:lstStyle/>
          <a:p>
            <a:pPr>
              <a:lnSpc>
                <a:spcPct val="120000"/>
              </a:lnSpc>
            </a:pPr>
            <a:r>
              <a:rPr lang="el-GR" dirty="0"/>
              <a:t>Ήδη θίξαμε επαγγελματικά διλήμματα στο προηγούμενο μέρος.</a:t>
            </a:r>
          </a:p>
          <a:p>
            <a:pPr>
              <a:lnSpc>
                <a:spcPct val="120000"/>
              </a:lnSpc>
            </a:pPr>
            <a:r>
              <a:rPr lang="el-GR" dirty="0"/>
              <a:t>Η εφαρμογή της ηθικής σε ένα επαγγελματικό περιβάλλον είναι απαραίτητη για τη διατήρηση της εμπιστοσύνης, της ακεραιότητας και του σεβασμού μεταξύ των συναδέλφων, των πελατών και των ενδιαφερόμενων μερών. Μπορεί να ενισχύσει τη φήμη, την αξιοπιστία και τις επιδόσεις κάποιου, καθώς και να καλλιεργήσει μια θετική και παραγωγική κουλτούρα εργασίας.</a:t>
            </a:r>
          </a:p>
          <a:p>
            <a:pPr>
              <a:lnSpc>
                <a:spcPct val="120000"/>
              </a:lnSpc>
            </a:pPr>
            <a:r>
              <a:rPr lang="el-GR" dirty="0"/>
              <a:t>Ο όρος </a:t>
            </a:r>
            <a:r>
              <a:rPr lang="el-GR" b="1" dirty="0"/>
              <a:t>επιχειρηματική ή επαγγελματική δεοντολογία </a:t>
            </a:r>
            <a:r>
              <a:rPr lang="el-GR" dirty="0"/>
              <a:t>αναφέρεται στο σύνολο των ηθικών αρχών που καθοδηγούν τη συμπεριφορά μιας εταιρείας. </a:t>
            </a:r>
          </a:p>
          <a:p>
            <a:pPr>
              <a:lnSpc>
                <a:spcPct val="120000"/>
              </a:lnSpc>
            </a:pPr>
            <a:endParaRPr lang="el-GR"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3" name="Obrázok 2" descr="Obrázok, na ktorom je budova, nebo, výšková budova, komerčná budova  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Τι είναι η επαγγελματική δεοντολογία;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264663" cy="4865977"/>
          </a:xfrm>
        </p:spPr>
        <p:txBody>
          <a:bodyPr>
            <a:normAutofit/>
          </a:bodyPr>
          <a:lstStyle/>
          <a:p>
            <a:pPr>
              <a:lnSpc>
                <a:spcPct val="120000"/>
              </a:lnSpc>
              <a:defRPr sz="2200">
                <a:solidFill>
                  <a:srgbClr val="333333"/>
                </a:solidFill>
                <a:effectLst/>
              </a:defRPr>
            </a:pPr>
            <a:r>
              <a:rPr lang="el-GR" dirty="0"/>
              <a:t>Η επαγγελματική δεοντολογία είναι αρχές που διέπουν τη συμπεριφορά ενός ατόμου ή μιας ομάδας σε ένα οργανωτικό περιβάλλον. Όπως και οι αξίες, η επαγγελματική δεοντολογία παρέχει κανόνες για το πώς ένα άτομο πρέπει να συμπεριφέρεται απέναντι σε άλλα άτομα και οργανισμούς σε ένα τέτοιο περιβάλλον.</a:t>
            </a:r>
          </a:p>
          <a:p>
            <a:pPr>
              <a:lnSpc>
                <a:spcPct val="120000"/>
              </a:lnSpc>
              <a:defRPr sz="2200"/>
            </a:pPr>
            <a:r>
              <a:rPr lang="el-GR" dirty="0"/>
              <a:t>Οι επαγγελματίες πρέπει να κατανοήσουν </a:t>
            </a:r>
            <a:r>
              <a:rPr lang="el-GR" dirty="0">
                <a:solidFill>
                  <a:srgbClr val="333333"/>
                </a:solidFill>
                <a:effectLst/>
              </a:rPr>
              <a:t>τη διαφορά μεταξύ των προσωπικών αξιών και της ηθικής που έχουν ως άτομα και της επαγγελματικής ηθικής που πρέπει να ακολουθούν ως μέλη μιας επαγγελματικής οργάνωσης.</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10" name="Obrázok 9" descr="Obrázok, na ktorom je anime, ošatenie, ľudská tvár, animák  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62" y="2085283"/>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Γιατί είναι σημαντική η επαγγελματική ηθική;</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fontScale="92500"/>
          </a:bodyPr>
          <a:lstStyle/>
          <a:p>
            <a:pPr>
              <a:lnSpc>
                <a:spcPct val="120000"/>
              </a:lnSpc>
            </a:pPr>
            <a:r>
              <a:rPr lang="el-GR" dirty="0"/>
              <a:t>Οι εταιρείες, τα σχολεία ή οι δημόσιοι φορείς επιδεικνύουν τη δεοντολογία τους συμμορφούμενοι με όλους τους σχετικούς νόμους. Αυτό τους προστατεύει από νομικά ζητήματα και χτίζει τη φήμη τους μεταξύ των συναδέλφων τους και των πελατών τους. Η επιχειρηματική δεοντολογία ή οι κώδικες δεοντολογίας μιας εταιρείας βοηθούν επίσης τις εταιρείες να προσλάβουν ποιοτικά μέλη της ομάδας τους. Οι οργανισμοί που εκτιμούν και σέβονται τα μέλη της ομάδας τους σύμφωνα με υψηλά ηθικά πρότυπα είναι συχνά ελκυστικοί σε άτομα που αναζητούν εργασία.</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a:lnSpc>
                <a:spcPct val="120000"/>
              </a:lnSpc>
            </a:pPr>
            <a:r>
              <a:rPr lang="el-GR" dirty="0"/>
              <a:t>Υπάρχουν διάφοροι τομείς της επαγγελματικής δεοντολογίας: </a:t>
            </a:r>
          </a:p>
          <a:p>
            <a:pPr lvl="1">
              <a:lnSpc>
                <a:spcPct val="120000"/>
              </a:lnSpc>
            </a:pPr>
            <a:r>
              <a:rPr lang="el-GR" dirty="0"/>
              <a:t>Προσωπική ευθύνη</a:t>
            </a:r>
          </a:p>
          <a:p>
            <a:pPr lvl="1">
              <a:lnSpc>
                <a:spcPct val="120000"/>
              </a:lnSpc>
            </a:pPr>
            <a:r>
              <a:rPr lang="el-GR" dirty="0"/>
              <a:t>Εταιρική ευθύνη</a:t>
            </a:r>
          </a:p>
          <a:p>
            <a:pPr lvl="1">
              <a:lnSpc>
                <a:spcPct val="120000"/>
              </a:lnSpc>
            </a:pPr>
            <a:r>
              <a:rPr lang="el-GR" dirty="0"/>
              <a:t>Αφοσίωση</a:t>
            </a:r>
          </a:p>
          <a:p>
            <a:pPr lvl="1">
              <a:lnSpc>
                <a:spcPct val="120000"/>
              </a:lnSpc>
            </a:pPr>
            <a:r>
              <a:rPr lang="el-GR" dirty="0"/>
              <a:t>Σεβασμός</a:t>
            </a:r>
          </a:p>
          <a:p>
            <a:pPr lvl="1">
              <a:lnSpc>
                <a:spcPct val="120000"/>
              </a:lnSpc>
            </a:pPr>
            <a:r>
              <a:rPr lang="el-GR" dirty="0"/>
              <a:t>Αξιοπιστία</a:t>
            </a:r>
          </a:p>
          <a:p>
            <a:pPr lvl="1">
              <a:lnSpc>
                <a:spcPct val="120000"/>
              </a:lnSpc>
            </a:pPr>
            <a:r>
              <a:rPr lang="el-GR" dirty="0"/>
              <a:t>Δικαιοσύνη</a:t>
            </a:r>
          </a:p>
          <a:p>
            <a:pPr lvl="1">
              <a:lnSpc>
                <a:spcPct val="120000"/>
              </a:lnSpc>
            </a:pPr>
            <a:r>
              <a:rPr lang="el-GR" dirty="0"/>
              <a:t>Κοινωνική και περιβαλλοντική ευθύνη </a:t>
            </a:r>
          </a:p>
          <a:p>
            <a:pPr marL="0" indent="0">
              <a:lnSpc>
                <a:spcPct val="120000"/>
              </a:lnSpc>
              <a:buNone/>
            </a:pPr>
            <a:endParaRPr lang="el-GR"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Δεοντολογικές αρχές για τη χρήση της Τεχνητής Νοημοσύνης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343632" cy="4865977"/>
          </a:xfrm>
        </p:spPr>
        <p:txBody>
          <a:bodyPr>
            <a:noAutofit/>
          </a:bodyPr>
          <a:lstStyle/>
          <a:p>
            <a:pPr marL="0" indent="0">
              <a:lnSpc>
                <a:spcPct val="90000"/>
              </a:lnSpc>
              <a:buNone/>
            </a:pPr>
            <a:r>
              <a:rPr lang="el-GR" sz="1700" dirty="0"/>
              <a:t>Ο αντίκτυπος της χρήσης της τεχνητής νοημοσύνης είναι δυνατό να παρατηρηθεί σε όλους σχεδόν τους τομείς της οικονομίας και στην καθημερινή ζωή των ανθρώπων.</a:t>
            </a:r>
          </a:p>
          <a:p>
            <a:pPr marL="0" indent="0">
              <a:lnSpc>
                <a:spcPct val="90000"/>
              </a:lnSpc>
              <a:buNone/>
            </a:pPr>
            <a:r>
              <a:rPr lang="el-GR" sz="1700" dirty="0"/>
              <a:t>Η εφαρμογή δεοντολογίας για τη χρήση της τεχνητής νοημοσύνης στο εργασιακό περιβάλλον είναι πιο σημαντική καθημερινά. Ο σεβασμός στην ανθρώπινη αξιοπρέπεια, τα δικαιώματα και τις ελευθερίες είναι βασικοί κανόνες για τον σχεδιασμό και την ανάπτυξη της Τεχνητής Νοημοσύνης.</a:t>
            </a:r>
          </a:p>
          <a:p>
            <a:pPr marL="0" indent="0">
              <a:lnSpc>
                <a:spcPct val="90000"/>
              </a:lnSpc>
              <a:buNone/>
            </a:pPr>
            <a:r>
              <a:rPr lang="el-GR" sz="1700" dirty="0"/>
              <a:t>Επίσης, ο ΟΟΣΑ δημιούργησε μια ομάδα εργασίας η οποία εργάζεται πάνω στις «αρχές χρήσης της τεχνητής νοημοσύνης στον χώρο εργασίας, συμπεριλαμβανομένων των ανθρωπίνων δικαιωμάτων (προκαταλήψεις, </a:t>
            </a:r>
            <a:r>
              <a:rPr lang="el-GR" sz="1700" dirty="0" err="1"/>
              <a:t>ιδιωτικότητα</a:t>
            </a:r>
            <a:r>
              <a:rPr lang="el-GR" sz="1700" dirty="0"/>
              <a:t>, υπηρεσία και αξιοπρέπεια), τη διαφάνεια και την ικανότητα επεξήγησης, την αξιοπιστία και την ασφάλεια, καθώς και τη λογοδοσία και την ευθύνη».</a:t>
            </a:r>
          </a:p>
          <a:p>
            <a:pPr marL="0" indent="0">
              <a:lnSpc>
                <a:spcPct val="90000"/>
              </a:lnSpc>
              <a:buNone/>
            </a:pPr>
            <a:r>
              <a:rPr lang="el-GR" sz="1700" dirty="0"/>
              <a:t>Ο αντίκτυπος της τεχνητής νοημοσύνης στην εκπαίδευση έχει τη δυνατότητα να βελτιώσει και να μεταμορφώσει τη διαδικασία, ιδίως με το </a:t>
            </a:r>
            <a:r>
              <a:rPr lang="el-GR" sz="1700" dirty="0" err="1"/>
              <a:t>ChatGPT</a:t>
            </a:r>
            <a:r>
              <a:rPr lang="el-GR" sz="1700" dirty="0"/>
              <a:t>, αλλά έχει και επικίνδυνη πλευρά. Αναμένεται ότι νέοι τρόποι διδασκαλίας θα είναι απαραίτητοι για την προσαρμογή. </a:t>
            </a:r>
          </a:p>
          <a:p>
            <a:pPr marL="0" indent="0">
              <a:lnSpc>
                <a:spcPct val="90000"/>
              </a:lnSpc>
              <a:buNone/>
            </a:pPr>
            <a:r>
              <a:rPr lang="el-GR" sz="1700" dirty="0"/>
              <a:t>Οι εκπαιδευτές και οι εκπαιδευτικοί θα αντιμετωπίσουν πολλές προκλήσεις, τόσο όσον αφορά την απόκτηση δεξιοτήτων όσο και στο πλαίσιο της διάδοσης ψευδών ειδήσεων, φωτογραφιών και βίντεο που δημιουργούνται από την τεχνητή νοημοσύνη.</a:t>
            </a:r>
            <a:r>
              <a:rPr lang="el-GR" sz="1700" b="1" dirty="0">
                <a:solidFill>
                  <a:srgbClr val="000000"/>
                </a:solidFill>
                <a:effectLst/>
                <a:latin typeface="Roboto Condensed" panose="02000000000000000000" pitchFamily="2" charset="0"/>
              </a:rPr>
              <a:t> </a:t>
            </a:r>
            <a:endParaRPr lang="el-GR" sz="17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4" name="Obrázok 3" descr="Obrázok, na ktorom je kresba, náčrt, umenie, kresbičky  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722931" y="1799999"/>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Προκαταλήψεις στο πλαίσιο της τεχνητής νοημοσύνης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109742" cy="4865977"/>
          </a:xfrm>
        </p:spPr>
        <p:txBody>
          <a:bodyPr>
            <a:normAutofit fontScale="85000" lnSpcReduction="20000"/>
          </a:bodyPr>
          <a:lstStyle/>
          <a:p>
            <a:pPr marL="0" indent="0">
              <a:lnSpc>
                <a:spcPct val="120000"/>
              </a:lnSpc>
              <a:buNone/>
            </a:pPr>
            <a:r>
              <a:rPr lang="el-GR" dirty="0"/>
              <a:t>Τα συστήματα τεχνητής νοημοσύνης μπορεί να είναι άδικα εάν τα χρησιμοποιείτε, για παράδειγμα, για σκοπούς έρευνας. Χρησιμοποιούν μεγάλα δεδομένα και μηχανές αναζήτησης για να εμφανίσουν αποτελέσματα στα οποία γίνεται συχνά κλικ, αλλά αυτά εξαρτώνται από το ποιος κάνει κλικ σε αυτά, τι τους αρέσει και από ποια χώρα είναι, και ως εκ τούτου τα αποτελέσματα αυτά μπορεί να είναι άδικα και μεροληπτικά. Έτσι, μια </a:t>
            </a:r>
            <a:r>
              <a:rPr lang="el-GR" b="1" dirty="0"/>
              <a:t>μηχανή αναζήτησης μπορεί να αναπαράγει τις ίδιες προκαταλήψεις που υπάρχουν στον πραγματικό κόσμο </a:t>
            </a:r>
            <a:r>
              <a:rPr lang="el-GR" dirty="0"/>
              <a:t>και να τις ενισχύσει στο διαδικτυακό περιβάλλον. </a:t>
            </a:r>
          </a:p>
          <a:p>
            <a:pPr marL="0" indent="0">
              <a:lnSpc>
                <a:spcPct val="120000"/>
              </a:lnSpc>
              <a:buNone/>
            </a:pPr>
            <a:r>
              <a:rPr lang="el-GR" dirty="0"/>
              <a:t>Είναι σημαντικό να γνωρίζουμε ότι η τεχνητή νοημοσύνη λειτουργεί με ό,τι είναι διαθέσιμο και αυτό το περιεχόμενο πολλές φορές συμπυκνώνει ανήθικα μηνύματα, αδικίες, προκαταλήψεις, επιθετικότητα και απόπειρες συσκότισης της αλήθειας.</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4" name="Obrázok 3" descr="Obrázok, na ktorom je vesmír, snímka obrazovky  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Ηθική στα μέσα κοινωνικής δικτύωσης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65378" cy="4865977"/>
          </a:xfrm>
        </p:spPr>
        <p:txBody>
          <a:bodyPr>
            <a:noAutofit/>
          </a:bodyPr>
          <a:lstStyle/>
          <a:p>
            <a:pPr marL="0" indent="0">
              <a:lnSpc>
                <a:spcPct val="110000"/>
              </a:lnSpc>
              <a:buNone/>
            </a:pPr>
            <a:r>
              <a:rPr lang="el-GR" sz="1800" dirty="0"/>
              <a:t>Τα </a:t>
            </a:r>
            <a:r>
              <a:rPr lang="el-GR" sz="1800" dirty="0" err="1"/>
              <a:t>social</a:t>
            </a:r>
            <a:r>
              <a:rPr lang="el-GR" sz="1800" dirty="0"/>
              <a:t> </a:t>
            </a:r>
            <a:r>
              <a:rPr lang="el-GR" sz="1800" dirty="0" err="1"/>
              <a:t>media</a:t>
            </a:r>
            <a:r>
              <a:rPr lang="el-GR" sz="1800" dirty="0"/>
              <a:t> μας συνδέουν στην καθημερινή μας ζωή και μας επηρεάζουν στις απόψεις και τις γνώμες μας. Είναι ισχυρή πηγή πληροφοριών, αλλά από την άλλη πλευρά είναι επίσης πηγή διαταραχής της πληροφόρησης.</a:t>
            </a:r>
          </a:p>
          <a:p>
            <a:pPr marL="0" indent="0">
              <a:lnSpc>
                <a:spcPct val="110000"/>
              </a:lnSpc>
              <a:buNone/>
            </a:pPr>
            <a:r>
              <a:rPr lang="el-GR" sz="1800" dirty="0"/>
              <a:t>Τα μηνύματα βίας προσπαθούν να είναι πειστικά και προσπαθούν να αλλάξουν τις πεποιθήσεις ή τις προθέσεις του ατόμου. </a:t>
            </a:r>
          </a:p>
          <a:p>
            <a:pPr marL="0" indent="0">
              <a:lnSpc>
                <a:spcPct val="110000"/>
              </a:lnSpc>
              <a:buNone/>
            </a:pPr>
            <a:r>
              <a:rPr lang="el-GR" sz="1800" dirty="0"/>
              <a:t>Η διαδικτυακή (ή πρόσωπο με πρόσωπο) ρητορική μίσους ή η </a:t>
            </a:r>
            <a:r>
              <a:rPr lang="el-GR" sz="1800" dirty="0" err="1"/>
              <a:t>μικροεπιθετικότητα</a:t>
            </a:r>
            <a:r>
              <a:rPr lang="el-GR" sz="1800" dirty="0"/>
              <a:t> είναι ένα ηθικό δίλημμα. Από τη μία πλευρά είναι ελευθερία έκφρασης, αλλά από την άλλη υπάρχει το δικαίωμα των άλλων για αξιοπρέπεια και σεβασμό. Είναι σημαντικό να καταδικάσουμε τις επικοινωνίες που υποτιμούν άτομα, ομάδες ή την ανθρωπότητα μέσω της διαστρέβλωσης, του εκφοβισμού, του εξαναγκασμού και της βίας, και της έκφρασης μισαλλοδοξίας και μίσους.</a:t>
            </a:r>
          </a:p>
          <a:p>
            <a:pPr marL="0" indent="0">
              <a:lnSpc>
                <a:spcPct val="110000"/>
              </a:lnSpc>
              <a:buNone/>
            </a:pPr>
            <a:r>
              <a:rPr lang="el-GR" sz="1800" dirty="0"/>
              <a:t>Η έλλειψη σεβασμού στις βασικές ηθικές αρχές θα μπορούσε να οδηγήσει σε προβλήματα διάκρισης της αλήθειας, στη χειραγώγηση ή/και στην παρερμηνεία της αλήθειας. </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3" name="Obrázok 2" descr="Obrázok, na ktorom je vnútri, text, ošatenie, osoba  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anchor="b">
            <a:normAutofit/>
          </a:bodyPr>
          <a:lstStyle/>
          <a:p>
            <a:pPr algn="ctr">
              <a:defRPr sz="4800">
                <a:solidFill>
                  <a:srgbClr val="95C11F"/>
                </a:solidFill>
              </a:defRPr>
            </a:pPr>
            <a:r>
              <a:t>Εταίροι</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  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Ηθική στον Δημόσιο Λόγο</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772088" cy="4865977"/>
          </a:xfrm>
        </p:spPr>
        <p:txBody>
          <a:bodyPr>
            <a:noAutofit/>
          </a:bodyPr>
          <a:lstStyle/>
          <a:p>
            <a:pPr marL="0" indent="0">
              <a:lnSpc>
                <a:spcPct val="105000"/>
              </a:lnSpc>
              <a:buNone/>
            </a:pPr>
            <a:r>
              <a:rPr lang="el-GR" sz="1800" dirty="0"/>
              <a:t>Ο δημόσιος λόγος έχει επίσης αρκετές ηθικές αρχές που είναι ο θεμελιώδης λίθος </a:t>
            </a:r>
            <a:br>
              <a:rPr lang="el-GR" sz="1800" dirty="0"/>
            </a:br>
            <a:r>
              <a:rPr lang="el-GR" sz="1800" dirty="0"/>
              <a:t>που πρέπει να μάθουν όλοι:</a:t>
            </a:r>
          </a:p>
          <a:p>
            <a:pPr>
              <a:lnSpc>
                <a:spcPct val="105000"/>
              </a:lnSpc>
              <a:spcBef>
                <a:spcPts val="0"/>
              </a:spcBef>
              <a:defRPr b="1"/>
            </a:pPr>
            <a:r>
              <a:rPr lang="el-GR" sz="1800" dirty="0"/>
              <a:t>Αξιοπιστία</a:t>
            </a:r>
          </a:p>
          <a:p>
            <a:pPr>
              <a:lnSpc>
                <a:spcPct val="105000"/>
              </a:lnSpc>
              <a:spcBef>
                <a:spcPts val="0"/>
              </a:spcBef>
              <a:defRPr b="1"/>
            </a:pPr>
            <a:r>
              <a:rPr lang="el-GR" sz="1800" dirty="0"/>
              <a:t>Ακεραιότητα στο αντικείμενο </a:t>
            </a:r>
          </a:p>
          <a:p>
            <a:pPr>
              <a:lnSpc>
                <a:spcPct val="105000"/>
              </a:lnSpc>
              <a:spcBef>
                <a:spcPts val="0"/>
              </a:spcBef>
              <a:defRPr b="1"/>
            </a:pPr>
            <a:r>
              <a:rPr lang="el-GR" sz="1800" dirty="0"/>
              <a:t>Σεβασμός προς τους άλλους</a:t>
            </a:r>
          </a:p>
          <a:p>
            <a:pPr>
              <a:lnSpc>
                <a:spcPct val="105000"/>
              </a:lnSpc>
              <a:spcBef>
                <a:spcPts val="0"/>
              </a:spcBef>
              <a:defRPr b="1"/>
            </a:pPr>
            <a:r>
              <a:rPr lang="el-GR" sz="1800" dirty="0"/>
              <a:t>Αξιοπρέπεια στη συμπεριφορά</a:t>
            </a:r>
          </a:p>
          <a:p>
            <a:pPr>
              <a:lnSpc>
                <a:spcPct val="105000"/>
              </a:lnSpc>
              <a:spcBef>
                <a:spcPts val="0"/>
              </a:spcBef>
              <a:defRPr b="1"/>
            </a:pPr>
            <a:r>
              <a:rPr lang="el-GR" sz="1800" dirty="0"/>
              <a:t>Αλήθεια στο μήνυμα</a:t>
            </a:r>
          </a:p>
          <a:p>
            <a:pPr marL="0" indent="0">
              <a:lnSpc>
                <a:spcPct val="105000"/>
              </a:lnSpc>
              <a:spcBef>
                <a:spcPts val="0"/>
              </a:spcBef>
              <a:buNone/>
            </a:pPr>
            <a:r>
              <a:rPr lang="el-GR" sz="1800" dirty="0"/>
              <a:t>Το να είμαστε ειλικρινείς στη μεταφορά πληροφοριών είναι η βασική αρχή. </a:t>
            </a:r>
          </a:p>
          <a:p>
            <a:pPr marL="0" indent="0">
              <a:lnSpc>
                <a:spcPct val="105000"/>
              </a:lnSpc>
              <a:spcBef>
                <a:spcPts val="0"/>
              </a:spcBef>
              <a:buNone/>
            </a:pPr>
            <a:r>
              <a:rPr lang="el-GR" sz="1800" dirty="0"/>
              <a:t>Στις μέρες μας, πρέπει να είμαστε προσεκτικοί σχετικά με την πηγή των πληροφοριών ακόμη και όταν μιλάμε δημόσια. Οι ομιλητές συχνά χρησιμοποιούν υπερβολή, παράλειψη ή παραμόρφωση πληροφοριών για να κάνουν την άποψή τους πιο πειστική. Είναι σημαντικό, εάν είναι δυνατόν, να κάνετε ερωτήσεις στον ομιλητή ή να ρωτήσετε απευθείας για την πηγή της δήλωσής του. Οι δεξιότητες για κριτική σκέψη και έρευνα πρέπει να αναπτυχθούν στους εκπαιδευτικούς, και μέσω αυτών, στους νέους και τους μαθητές.</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4" name="Obrázok 3" descr="Obrázok, na ktorom je ošatenie, vnútri, osoba, žena  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651" y="1965227"/>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defRPr sz="2400"/>
            </a:pPr>
            <a:r>
              <a:rPr lang="el-GR" dirty="0"/>
              <a:t>Αναφορές και πρόσθετες πηγές</a:t>
            </a:r>
            <a:endParaRPr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55000" lnSpcReduction="20000"/>
          </a:bodyPr>
          <a:lstStyle/>
          <a:p>
            <a:r>
              <a:rPr lang="en-GB" sz="2400" dirty="0"/>
              <a:t>Belief. (2023) Merriam-Webster Dictionary. </a:t>
            </a:r>
            <a:r>
              <a:rPr lang="el-GR" sz="2400" dirty="0"/>
              <a:t>Ανάκτηση από</a:t>
            </a:r>
            <a:r>
              <a:rPr lang="en-GB" sz="2400" dirty="0"/>
              <a:t>: https://www.merriam-webster.com/dictionary/belief</a:t>
            </a:r>
          </a:p>
          <a:p>
            <a:r>
              <a:rPr lang="en-GB" sz="2400" dirty="0"/>
              <a:t>CFI Team. (2020) Ethical Dilemma. </a:t>
            </a:r>
            <a:r>
              <a:rPr lang="el-GR" sz="2400" dirty="0"/>
              <a:t>Ανάκτηση από</a:t>
            </a:r>
            <a:r>
              <a:rPr lang="en-GB" sz="2400" dirty="0"/>
              <a:t>: </a:t>
            </a:r>
            <a:r>
              <a:rPr lang="en-GB" sz="2400" dirty="0">
                <a:hlinkClick r:id="rId3"/>
              </a:rPr>
              <a:t>https://corporatefinanceinstitute.com/resources/esg/ethical-dilemma/</a:t>
            </a:r>
            <a:r>
              <a:rPr lang="en-GB" sz="2400" dirty="0"/>
              <a:t> </a:t>
            </a:r>
          </a:p>
          <a:p>
            <a:r>
              <a:rPr lang="en-GB" sz="2400" dirty="0"/>
              <a:t>Ethical practice and the role of people professionals. (2022) Retrieved from: </a:t>
            </a:r>
            <a:r>
              <a:rPr lang="en-GB" sz="2400" dirty="0">
                <a:hlinkClick r:id="rId4"/>
              </a:rPr>
              <a:t>https://www.cipd.org/uk/knowledge/factsheets/ethics-role-hr-factsheet/#the-role-of-people-professionals-</a:t>
            </a:r>
            <a:endParaRPr lang="en-GB" sz="2400" dirty="0"/>
          </a:p>
          <a:p>
            <a:r>
              <a:rPr lang="en-GB" sz="2400" dirty="0"/>
              <a:t>European Parliament, Directorate General for Internal Policy: Research for CULT–Committee. Why Cultural Work with Refugees (2017). </a:t>
            </a:r>
            <a:r>
              <a:rPr lang="el-GR" sz="2400" dirty="0"/>
              <a:t>Ανάκτηση από</a:t>
            </a:r>
            <a:r>
              <a:rPr lang="en-GB" sz="2400" dirty="0"/>
              <a:t>: </a:t>
            </a:r>
            <a:r>
              <a:rPr lang="en-GB" sz="2400" dirty="0">
                <a:hlinkClick r:id="rId5"/>
              </a:rPr>
              <a:t>http://www.europarl.europa.eu/RegData/etudes/IDAN/2017/602004/IPOL_IDA(2017)602004_EN.pdf</a:t>
            </a:r>
            <a:endParaRPr lang="en-GB" sz="2400" dirty="0"/>
          </a:p>
          <a:p>
            <a:r>
              <a:rPr lang="en-GB" sz="2400" dirty="0"/>
              <a:t>Harris, Ema. (2021) The Importance of Ethics in Professional Development. Retrieved from: </a:t>
            </a:r>
            <a:r>
              <a:rPr lang="en-GB" sz="2400" dirty="0">
                <a:hlinkClick r:id="rId6"/>
              </a:rPr>
              <a:t>https://www.careeraddict.com/ethics-professional-growth-career-development</a:t>
            </a:r>
            <a:r>
              <a:rPr lang="en-GB" sz="2400" dirty="0"/>
              <a:t> </a:t>
            </a:r>
          </a:p>
          <a:p>
            <a:r>
              <a:rPr lang="en-GB" sz="2400" dirty="0" err="1"/>
              <a:t>Kristenson</a:t>
            </a:r>
            <a:r>
              <a:rPr lang="en-GB" sz="2400" dirty="0"/>
              <a:t>, Sarah. (2022) 15 Ethical Dilemma Examples You See in Real-World. </a:t>
            </a:r>
            <a:r>
              <a:rPr lang="el-GR" sz="2400" dirty="0"/>
              <a:t>Ανάκτηση από</a:t>
            </a:r>
            <a:r>
              <a:rPr lang="en-GB" sz="2400" dirty="0"/>
              <a:t>: </a:t>
            </a:r>
            <a:r>
              <a:rPr lang="en-GB" sz="2400" dirty="0">
                <a:hlinkClick r:id="rId7"/>
              </a:rPr>
              <a:t>https://www.happierhuman.com/ethical-dilemma-examples/</a:t>
            </a:r>
            <a:r>
              <a:rPr lang="en-GB" sz="2400" dirty="0"/>
              <a:t> </a:t>
            </a:r>
          </a:p>
          <a:p>
            <a:r>
              <a:rPr lang="en-GB" sz="2400" dirty="0"/>
              <a:t>Personal beliefs, values, attitudes and behaviour. (2023) Ministry Of Business, Innovation and Employment. </a:t>
            </a:r>
            <a:r>
              <a:rPr lang="el-GR" sz="2400" dirty="0"/>
              <a:t>Ανάκτηση από</a:t>
            </a:r>
            <a:r>
              <a:rPr lang="en-GB" sz="2400" dirty="0"/>
              <a:t>: </a:t>
            </a:r>
            <a:r>
              <a:rPr lang="en-GB" sz="2400" dirty="0">
                <a:hlinkClick r:id="rId8"/>
              </a:rPr>
              <a:t>https://www.iaa.govt.nz/for-advisers/adviser-tools/ethics-toolkit/personal-beliefs-values-attitudes-and-behaviour/</a:t>
            </a:r>
            <a:r>
              <a:rPr lang="en-GB" sz="2400" dirty="0"/>
              <a:t>  </a:t>
            </a:r>
          </a:p>
          <a:p>
            <a:r>
              <a:rPr lang="sk-SK" sz="2400" dirty="0"/>
              <a:t>Spector, Nicole. (2019) What is self-awareness? And how can you cultivate it? </a:t>
            </a:r>
            <a:r>
              <a:rPr lang="el-GR" sz="2400" dirty="0"/>
              <a:t>Ανάκτηση από</a:t>
            </a:r>
            <a:r>
              <a:rPr lang="sk-SK" sz="2400" dirty="0"/>
              <a:t>: </a:t>
            </a:r>
            <a:r>
              <a:rPr lang="sk-SK" sz="2400" dirty="0">
                <a:hlinkClick r:id="rId9"/>
              </a:rPr>
              <a:t>https://www.nbcnews.com/better/lifestyle/what-self-awareness-how-can-you-cultivate-it-ncna1067721</a:t>
            </a:r>
            <a:r>
              <a:rPr lang="sk-SK" sz="2400" dirty="0"/>
              <a:t> </a:t>
            </a:r>
          </a:p>
          <a:p>
            <a:r>
              <a:rPr lang="sk-SK" sz="2400" dirty="0"/>
              <a:t>Pecníková, Jana. (2020) Úvod do štúdia kultúr(y). Dali-BB, Banská Bytrica, 2020. </a:t>
            </a:r>
            <a:r>
              <a:rPr lang="el-GR" sz="2400" dirty="0"/>
              <a:t>Ανάκτηση από</a:t>
            </a:r>
            <a:r>
              <a:rPr lang="sk-SK" sz="2400" dirty="0"/>
              <a:t>: </a:t>
            </a:r>
            <a:r>
              <a:rPr lang="sk-SK" sz="2400" dirty="0">
                <a:hlinkClick r:id="rId10"/>
              </a:rPr>
              <a:t>https://www.ff.umb.sk/app/cmsSiteAttachment.php?ID=7742</a:t>
            </a:r>
            <a:r>
              <a:rPr lang="sk-SK" sz="2400" dirty="0"/>
              <a:t> </a:t>
            </a:r>
          </a:p>
          <a:p>
            <a:r>
              <a:rPr lang="en-GB" sz="2400" dirty="0"/>
              <a:t>The Importance of Ethics in the Workplace: 6 Significant Benefits. (2022) Indeed Editorial Team. </a:t>
            </a:r>
            <a:r>
              <a:rPr lang="el-GR" sz="2400" dirty="0"/>
              <a:t>Ανάκτηση από</a:t>
            </a:r>
            <a:r>
              <a:rPr lang="en-GB" sz="2400" dirty="0"/>
              <a:t>: </a:t>
            </a:r>
            <a:r>
              <a:rPr lang="en-GB" sz="2400" dirty="0">
                <a:hlinkClick r:id="rId11"/>
              </a:rPr>
              <a:t>https://www.indeed.com/career-advice/career-development/why-ethics-is-important-in-the-workplace</a:t>
            </a:r>
            <a:r>
              <a:rPr lang="en-GB" sz="2400" dirty="0"/>
              <a:t> </a:t>
            </a:r>
          </a:p>
          <a:p>
            <a:r>
              <a:rPr lang="en-GB" sz="2400" dirty="0"/>
              <a:t>What Are Business Ethics? Definition, Types and Examples. (2023) </a:t>
            </a:r>
            <a:r>
              <a:rPr lang="el-GR" sz="2400" dirty="0"/>
              <a:t>Ανάκτηση από</a:t>
            </a:r>
            <a:r>
              <a:rPr lang="en-GB" sz="2400" dirty="0"/>
              <a:t>: </a:t>
            </a:r>
            <a:r>
              <a:rPr lang="en-GB" sz="2400" dirty="0">
                <a:hlinkClick r:id="rId12"/>
              </a:rPr>
              <a:t>https://www.indeed.com/career-advice/career-development/business-ethics</a:t>
            </a:r>
            <a:endParaRPr sz="1800" dirty="0"/>
          </a:p>
          <a:p>
            <a:endParaRPr sz="1800" dirty="0"/>
          </a:p>
          <a:p>
            <a:endParaRPr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defRPr sz="2400"/>
            </a:pPr>
            <a:r>
              <a:rPr lang="el-GR" dirty="0"/>
              <a:t>Αναφορές και πρόσθετες πηγές</a:t>
            </a:r>
            <a:endParaRPr dirty="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a:t>Chen, Claire. (2023). </a:t>
            </a:r>
            <a:r>
              <a:rPr lang="en-US" sz="1800" dirty="0"/>
              <a:t>AI Will Transform Teaching and Learning. Let’s Get it Right.</a:t>
            </a:r>
            <a:r>
              <a:rPr lang="sk-SK" sz="1800" dirty="0"/>
              <a:t> HAI Standford University. </a:t>
            </a:r>
            <a:r>
              <a:rPr lang="el-GR" sz="1800" dirty="0"/>
              <a:t>Ανάκτηση από</a:t>
            </a:r>
            <a:r>
              <a:rPr lang="sk-SK" sz="1800" dirty="0"/>
              <a:t>: </a:t>
            </a:r>
            <a:r>
              <a:rPr lang="sk-SK" sz="1800" dirty="0">
                <a:hlinkClick r:id="rId3"/>
              </a:rPr>
              <a:t>https://hai.stanford.edu/news/ai-will-transform-teaching-and-learning-lets-get-it-right</a:t>
            </a:r>
            <a:r>
              <a:rPr lang="sk-SK" sz="1800" dirty="0"/>
              <a:t> </a:t>
            </a:r>
          </a:p>
          <a:p>
            <a:r>
              <a:rPr lang="en-US" sz="1800" dirty="0"/>
              <a:t>The Principles of Artificial Intelligence Ethics for the Intelligence Community</a:t>
            </a:r>
            <a:r>
              <a:rPr lang="sk-SK" sz="1800" dirty="0"/>
              <a:t>. </a:t>
            </a:r>
            <a:r>
              <a:rPr lang="el-GR" sz="1800" dirty="0"/>
              <a:t>Ανάκτηση από</a:t>
            </a:r>
            <a:r>
              <a:rPr lang="sk-SK" sz="1800" dirty="0"/>
              <a:t>:  </a:t>
            </a:r>
            <a:r>
              <a:rPr lang="sk-SK" sz="1800" dirty="0">
                <a:hlinkClick r:id="rId4"/>
              </a:rPr>
              <a:t>https://www.intelligence.gov/principles-of-artificial-intelligence-ethics-for-the-intelligence-community</a:t>
            </a:r>
            <a:r>
              <a:rPr lang="sk-SK" sz="1800" dirty="0"/>
              <a:t> </a:t>
            </a:r>
            <a:endParaRPr lang="en-GB" sz="1800" dirty="0"/>
          </a:p>
          <a:p>
            <a:r>
              <a:rPr lang="sk-SK" sz="1800" dirty="0"/>
              <a:t>Blackman, Reid. (2020). </a:t>
            </a:r>
            <a:r>
              <a:rPr lang="en-US" sz="1800" dirty="0"/>
              <a:t>A Practical Guide to Building Ethical AI</a:t>
            </a:r>
            <a:r>
              <a:rPr lang="sk-SK" sz="1800" dirty="0"/>
              <a:t>. Harvard Business Review. </a:t>
            </a:r>
            <a:r>
              <a:rPr lang="el-GR" sz="1800" dirty="0"/>
              <a:t>Ανάκτηση από</a:t>
            </a:r>
            <a:r>
              <a:rPr lang="sk-SK" sz="1800" dirty="0"/>
              <a:t>: </a:t>
            </a:r>
            <a:r>
              <a:rPr lang="en-GB" sz="1800" dirty="0">
                <a:hlinkClick r:id="rId5"/>
              </a:rPr>
              <a:t>https://hbr.org/2020/10/a-practical-guide-to-building-ethical-ai</a:t>
            </a:r>
            <a:r>
              <a:rPr lang="sk-SK" sz="1800" dirty="0"/>
              <a:t> </a:t>
            </a:r>
            <a:endParaRPr lang="en-GB" sz="1800" dirty="0"/>
          </a:p>
          <a:p>
            <a:r>
              <a:rPr lang="en-US" sz="1800" dirty="0"/>
              <a:t>Being an Ethical Speaker: Guidelines &amp; Issues</a:t>
            </a:r>
            <a:r>
              <a:rPr lang="sk-SK" sz="1800" dirty="0"/>
              <a:t>. © copyright 2003-2023 Study.com. </a:t>
            </a:r>
            <a:r>
              <a:rPr lang="el-GR" sz="1800" dirty="0"/>
              <a:t>Ανάκτηση από</a:t>
            </a:r>
            <a:r>
              <a:rPr lang="sk-SK" sz="1800" dirty="0"/>
              <a:t>: </a:t>
            </a:r>
            <a:r>
              <a:rPr lang="sk-SK" sz="1800" dirty="0">
                <a:hlinkClick r:id="rId6"/>
              </a:rPr>
              <a:t>https://study.com/academy/lesson/being-an-ethical-speaker.html</a:t>
            </a:r>
            <a:r>
              <a:rPr lang="sk-SK" sz="1800" dirty="0"/>
              <a:t> </a:t>
            </a:r>
          </a:p>
          <a:p>
            <a:r>
              <a:rPr lang="en-US" sz="1800" dirty="0"/>
              <a:t>Artificial Intelligence: examples of ethical dilemmas</a:t>
            </a:r>
            <a:r>
              <a:rPr lang="sk-SK" sz="1800" dirty="0"/>
              <a:t> (2023) UNESCO. </a:t>
            </a:r>
            <a:r>
              <a:rPr lang="el-GR" sz="1800" dirty="0"/>
              <a:t>Ανάκτηση από</a:t>
            </a:r>
            <a:r>
              <a:rPr lang="sk-SK" sz="1800" dirty="0"/>
              <a:t>: </a:t>
            </a:r>
            <a:r>
              <a:rPr lang="en-US" sz="1800" dirty="0">
                <a:hlinkClick r:id="rId7"/>
              </a:rPr>
              <a:t>https://www.unesco.org/en/artificial-intelligence/recommendation-ethics/cases</a:t>
            </a:r>
            <a:endParaRPr lang="sk-SK" sz="1800" dirty="0"/>
          </a:p>
          <a:p>
            <a:r>
              <a:rPr lang="sk-SK" sz="1800" dirty="0"/>
              <a:t>Ethics in public speaking. </a:t>
            </a:r>
            <a:r>
              <a:rPr lang="el-GR" sz="1800" dirty="0"/>
              <a:t>Ανάκτηση από</a:t>
            </a:r>
            <a:r>
              <a:rPr lang="sk-SK" sz="1800" dirty="0"/>
              <a:t>: </a:t>
            </a:r>
            <a:r>
              <a:rPr lang="sk-SK" sz="1800" dirty="0">
                <a:hlinkClick r:id="rId8"/>
              </a:rPr>
              <a:t>https://open.lib.umn.edu/publicspeaking/chapter/2-2-ethics-in-public-speaking/</a:t>
            </a:r>
            <a:r>
              <a:rPr lang="sk-SK" sz="1800" dirty="0"/>
              <a:t> </a:t>
            </a:r>
            <a:endParaRPr sz="1800" dirty="0"/>
          </a:p>
          <a:p>
            <a:endParaRPr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2919470" y="4867475"/>
            <a:ext cx="6389783" cy="1325563"/>
          </a:xfrm>
          <a:prstGeom prst="rect">
            <a:avLst/>
          </a:prstGeom>
        </p:spPr>
        <p:txBody>
          <a:bodyPr vert="horz" lIns="91440" tIns="45720" rIns="91440" bIns="45720" anchor="ctr">
            <a:normAutofit/>
          </a:bodyPr>
          <a:lstStyle>
            <a:lvl1pPr algn="ctr" defTabSz="914400" rtl="0" eaLnBrk="1" latinLnBrk="0" hangingPunct="1">
              <a:lnSpc>
                <a:spcPct val="90000"/>
              </a:lnSpc>
              <a:spcBef>
                <a:spcPct val="0"/>
              </a:spcBef>
              <a:buNone/>
              <a:defRPr sz="2000" kern="1200">
                <a:solidFill>
                  <a:srgbClr val="7030A0"/>
                </a:solidFill>
                <a:latin typeface="Gill Sans Ultra Bold" panose="020B0A02020104020203" pitchFamily="34" charset="0"/>
                <a:ea typeface="+mj-ea"/>
                <a:cs typeface="+mj-cs"/>
              </a:defRPr>
            </a:lvl1pPr>
          </a:lstStyle>
          <a:p>
            <a:pPr>
              <a:lnSpc>
                <a:spcPct val="100000"/>
              </a:lnSpc>
              <a:spcAft>
                <a:spcPts val="600"/>
              </a:spcAft>
              <a:defRPr b="1">
                <a:solidFill>
                  <a:schemeClr val="bg1"/>
                </a:solidFill>
                <a:latin typeface="+mj-lt"/>
              </a:defRPr>
            </a:pPr>
            <a:r>
              <a:rPr lang="el-GR" sz="3200" dirty="0"/>
              <a:t>Συγχαρητήρια!</a:t>
            </a:r>
          </a:p>
          <a:p>
            <a:pPr>
              <a:lnSpc>
                <a:spcPct val="100000"/>
              </a:lnSpc>
              <a:spcAft>
                <a:spcPts val="600"/>
              </a:spcAft>
              <a:defRPr b="1">
                <a:solidFill>
                  <a:schemeClr val="bg1"/>
                </a:solidFill>
                <a:latin typeface="+mj-lt"/>
              </a:defRPr>
            </a:pPr>
            <a:r>
              <a:rPr lang="el-GR" sz="2800" b="1" dirty="0">
                <a:solidFill>
                  <a:schemeClr val="bg1"/>
                </a:solidFill>
                <a:latin typeface="+mj-lt"/>
              </a:rPr>
              <a:t>Έχετε ολοκληρώσει την παρούσα ενότητα</a:t>
            </a:r>
            <a:r>
              <a:rPr lang="el-GR" sz="2800" dirty="0"/>
              <a:t>!</a:t>
            </a:r>
            <a:endParaRPr lang="el-GR" sz="24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dirty="0"/>
          </a:p>
        </p:txBody>
      </p:sp>
      <p:sp>
        <p:nvSpPr>
          <p:cNvPr id="8"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anchor="ctr">
            <a:normAutofit lnSpcReduction="10000"/>
          </a:bodyPr>
          <a:lstStyle/>
          <a:p>
            <a:pPr>
              <a:lnSpc>
                <a:spcPct val="90000"/>
              </a:lnSpc>
              <a:spcAft>
                <a:spcPts val="600"/>
              </a:spcAft>
              <a:defRPr sz="1100">
                <a:latin typeface="+mj-lt"/>
              </a:defRPr>
            </a:pPr>
            <a:r>
              <a:rPr lang="el-GR" dirty="0"/>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dirty="0" err="1"/>
              <a:t>κατ'ανάγκη</a:t>
            </a:r>
            <a:r>
              <a:rPr lang="el-GR" dirty="0"/>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dirty="0">
              <a:effectLst>
                <a:outerShdw blurRad="38100" dist="38100" dir="2700000" algn="tl">
                  <a:srgbClr val="000000">
                    <a:alpha val="43137"/>
                  </a:srgbClr>
                </a:outerShdw>
              </a:effectLst>
              <a:latin typeface="+mj-lt"/>
            </a:endParaRPr>
          </a:p>
        </p:txBody>
      </p:sp>
      <p:pic>
        <p:nvPicPr>
          <p:cNvPr id="9" name="Εικόνα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defRPr sz="5400"/>
            </a:pPr>
            <a:r>
              <a:rPr lang="el-GR" dirty="0"/>
              <a:t>Ενότητες</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44013388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1535521092"/>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dirty="0"/>
              <a:t>Στόχοι Ενότητας</a:t>
            </a: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497540"/>
            <a:ext cx="7872768" cy="3508125"/>
          </a:xfrm>
        </p:spPr>
        <p:txBody>
          <a:bodyPr>
            <a:normAutofit/>
          </a:bodyPr>
          <a:lstStyle/>
          <a:p>
            <a:pPr>
              <a:buClr>
                <a:srgbClr val="95C11F"/>
              </a:buClr>
              <a:buFont typeface="Wingdings" panose="05000000000000000000" pitchFamily="2" charset="2"/>
              <a:buChar char="ü"/>
            </a:pPr>
            <a:r>
              <a:rPr lang="el-GR" dirty="0"/>
              <a:t>Αυτή η ενότητα παρέχει περισσότερες πληροφορίες σχετικά με την ηθική και τη σχέση της με τις πεποιθήσεις, τις αξίες, τις στάσεις και τις πολιτισμικές ηθικές αρχές.</a:t>
            </a:r>
          </a:p>
          <a:p>
            <a:pPr>
              <a:buClr>
                <a:srgbClr val="95C11F"/>
              </a:buClr>
            </a:pPr>
            <a:r>
              <a:rPr lang="el-GR" dirty="0"/>
              <a:t>Εξηγεί πώς να αντιμετωπίσετε το ηθικό δίλημμα.</a:t>
            </a:r>
          </a:p>
          <a:p>
            <a:pPr>
              <a:buClr>
                <a:srgbClr val="95C11F"/>
              </a:buClr>
            </a:pPr>
            <a:r>
              <a:rPr lang="el-GR" dirty="0"/>
              <a:t>Περιγράφει τι είναι επαγγελματική δεοντολογία. </a:t>
            </a:r>
          </a:p>
          <a:p>
            <a:pPr>
              <a:buClr>
                <a:srgbClr val="95C11F"/>
              </a:buClr>
            </a:pPr>
            <a:r>
              <a:rPr lang="el-GR" dirty="0"/>
              <a:t>Διδάσκει πώς να χρησιμοποιείτε ηθικά την τεχνητή νοημοσύνη χωρίς προκαταλήψεις και πώς να εφαρμόζετε την ηθική στη δημόσια ομιλία ή στα μέσα κοινωνικής δικτύωσης.</a:t>
            </a:r>
          </a:p>
        </p:txBody>
      </p:sp>
      <p:pic>
        <p:nvPicPr>
          <p:cNvPr id="6" name="Εικόνα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86" y="6308160"/>
            <a:ext cx="2851422" cy="5353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Δεοντολογία</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fontScale="92500"/>
          </a:bodyPr>
          <a:lstStyle/>
          <a:p>
            <a:pPr marL="0" indent="0">
              <a:lnSpc>
                <a:spcPct val="120000"/>
              </a:lnSpc>
              <a:buNone/>
              <a:defRPr sz="2200">
                <a:solidFill>
                  <a:srgbClr val="333333"/>
                </a:solidFill>
                <a:effectLst/>
              </a:defRPr>
            </a:pPr>
            <a:r>
              <a:rPr lang="el-GR" dirty="0"/>
              <a:t>Κάθε φορά που αναρωτιέστε «τι πρέπει να κάνω;» ή «πώς πρέπει να ενεργήσω;» ή «είναι αυτό το σωστό πράγμα που πρέπει να κάνω;» παίρνετε μια ηθική απόφαση.</a:t>
            </a:r>
          </a:p>
          <a:p>
            <a:pPr marL="0" indent="0">
              <a:lnSpc>
                <a:spcPct val="120000"/>
              </a:lnSpc>
              <a:buNone/>
              <a:defRPr sz="2200">
                <a:solidFill>
                  <a:srgbClr val="333333"/>
                </a:solidFill>
              </a:defRPr>
            </a:pPr>
            <a:r>
              <a:rPr lang="el-GR" dirty="0"/>
              <a:t>Ηθική σημαίνει το σύνολο των ηθικών αρχών που πρέπει να κατέχουν όλα τα ανθρώπινα όντα, που αντικατοπτρίζουν το σωστό.</a:t>
            </a:r>
            <a:endParaRPr lang="el-GR" sz="2200" dirty="0"/>
          </a:p>
          <a:p>
            <a:pPr algn="l">
              <a:defRPr sz="2200">
                <a:solidFill>
                  <a:srgbClr val="333333"/>
                </a:solidFill>
                <a:effectLst/>
              </a:defRPr>
            </a:pPr>
            <a:r>
              <a:rPr lang="el-GR" dirty="0"/>
              <a:t>Η προσωπική ηθική αναφέρεται στην ηθική με την οποία ταυτίζεστε ως άτομο (</a:t>
            </a:r>
            <a:r>
              <a:rPr lang="el-GR" b="1" dirty="0"/>
              <a:t>πιστεύω, αξίες, στάσεις, πολιτισμός</a:t>
            </a:r>
            <a:r>
              <a:rPr lang="el-GR" dirty="0"/>
              <a:t>), σε σχέση με τους ανθρώπους και τις καταστάσεις που συναντάτε στην καθημερινή ζωή.</a:t>
            </a:r>
          </a:p>
          <a:p>
            <a:pPr algn="l">
              <a:defRPr sz="2200">
                <a:solidFill>
                  <a:srgbClr val="333333"/>
                </a:solidFill>
                <a:effectLst/>
              </a:defRPr>
            </a:pPr>
            <a:r>
              <a:rPr lang="el-GR" dirty="0"/>
              <a:t>Η επαγγελματική ηθική αναφέρεται στην ηθική που πρέπει να τηρεί ένα άτομο σε σχέση με τις αλληλεπιδράσεις και τις σχέσεις του στην επαγγελματική ζωή.</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3" name="Obrázok 2" descr="Obrázok, na ktorom je umenie, grafika, animák, kreslený obrázok  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343150"/>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l-GR" dirty="0"/>
              <a:t>Μια πιθανή πεποίθηση παραμένει στο άτομο μέχρι να την ενστερνιστεί ως αληθινή και να την ενσωματώσει στο ατομικό του σύστημα πεποιθήσεων.</a:t>
            </a:r>
          </a:p>
          <a:p>
            <a:pPr>
              <a:lnSpc>
                <a:spcPct val="120000"/>
              </a:lnSpc>
            </a:pPr>
            <a:r>
              <a:rPr lang="el-GR" dirty="0"/>
              <a:t>Κάθε άτομο αξιολογεί και αναζητά σοβαρούς λόγους ή στοιχεία για αυτές τις πιθανές πεποιθήσεις με τον δικό του τρόπο.</a:t>
            </a:r>
          </a:p>
          <a:p>
            <a:pPr>
              <a:lnSpc>
                <a:spcPct val="120000"/>
              </a:lnSpc>
            </a:pPr>
            <a:r>
              <a:rPr lang="el-GR" dirty="0"/>
              <a:t>Μόλις ένα άτομο αναγνωρίσει μια πεποίθηση ως αλήθεια, που είναι έτοιμο να υπερασπιστεί, μπορεί να ειπωθεί ότι αποτελεί μέρος του συστήματος των πεποιθήσεών του.</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l-GR" dirty="0">
                <a:solidFill>
                  <a:srgbClr val="333333"/>
                </a:solidFill>
                <a:effectLst/>
              </a:rPr>
              <a:t>Μια πεποίθηση είναι μια ιδέα που ένα άτομο θεωρεί αληθινή</a:t>
            </a:r>
            <a:r>
              <a:rPr lang="el-GR" dirty="0"/>
              <a:t>. Η πίστη μπορεί να προέρχεται από διάφορες πηγές, όπως:</a:t>
            </a:r>
          </a:p>
          <a:p>
            <a:pPr lvl="1">
              <a:lnSpc>
                <a:spcPct val="120000"/>
              </a:lnSpc>
            </a:pPr>
            <a:r>
              <a:rPr lang="el-GR" dirty="0"/>
              <a:t>τις παρατηρήσεις ή τα πειράματα ενός ατόμου· </a:t>
            </a:r>
          </a:p>
          <a:p>
            <a:pPr lvl="1">
              <a:lnSpc>
                <a:spcPct val="120000"/>
              </a:lnSpc>
            </a:pPr>
            <a:r>
              <a:rPr lang="el-GR" dirty="0"/>
              <a:t>την υιοθέτηση πολιτιστικών και κοινωνικών προτύπων (π.χ. θρησκεία)·</a:t>
            </a:r>
          </a:p>
          <a:p>
            <a:pPr lvl="1">
              <a:lnSpc>
                <a:spcPct val="120000"/>
              </a:lnSpc>
            </a:pPr>
            <a:r>
              <a:rPr lang="el-GR" dirty="0"/>
              <a:t>όσα τους λένε οι άλλοι (π.χ. εκπαίδευση ή καθοδήγηση).</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a:solidFill>
                  <a:srgbClr val="D71921"/>
                </a:solidFill>
              </a:defRPr>
            </a:pPr>
            <a:r>
              <a:rPr lang="el-GR" dirty="0"/>
              <a:t>κάντε κλικ</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Πεποιθήσεις</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4" y="96387"/>
            <a:ext cx="5561011" cy="1354217"/>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defRPr b="1"/>
            </a:pPr>
            <a:r>
              <a:rPr lang="el-GR" dirty="0"/>
              <a:t>Πεποίθηση </a:t>
            </a:r>
          </a:p>
          <a:p>
            <a:pPr>
              <a:spcBef>
                <a:spcPts val="600"/>
              </a:spcBef>
              <a:spcAft>
                <a:spcPts val="600"/>
              </a:spcAft>
            </a:pPr>
            <a:r>
              <a:rPr lang="el-GR" dirty="0"/>
              <a:t>είναι μια κατάσταση ή συνήθεια του νου κατά την οποία δείχνεται πίστη ή η εμπιστοσύνη σε κάποιο πρόσωπο ή πράγμα.</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85000" lnSpcReduction="20000"/>
          </a:bodyPr>
          <a:lstStyle/>
          <a:p>
            <a:pPr>
              <a:lnSpc>
                <a:spcPct val="120000"/>
              </a:lnSpc>
            </a:pPr>
            <a:r>
              <a:rPr lang="el-GR" dirty="0"/>
              <a:t>Οι αξίες είναι σταθερές μακροχρόνιες πεποιθήσεις για το τι έχει σημασία για ένα άτομο. Μια αξία προκύπτει από μια πεποίθηση όταν το άτομο αφοσιωθεί περισσότερο σε αυτήν και τη θεωρεί σημαντική.</a:t>
            </a:r>
          </a:p>
          <a:p>
            <a:pPr>
              <a:lnSpc>
                <a:spcPct val="120000"/>
              </a:lnSpc>
            </a:pPr>
            <a:r>
              <a:rPr lang="el-GR" dirty="0"/>
              <a:t>Ένα άτομο πρέπει να είναι σε θέση να εκφράζει τις αξίες του με σαφήνεια, προκειμένου να λαμβάνει σαφείς, λογικές, υπεύθυνες και συνεπείς αποφάσεις.</a:t>
            </a:r>
          </a:p>
          <a:p>
            <a:pPr>
              <a:lnSpc>
                <a:spcPct val="120000"/>
              </a:lnSpc>
            </a:pPr>
            <a:r>
              <a:rPr lang="el-GR" dirty="0"/>
              <a:t>Είναι δυνατόν να χωριστούν οι πεποιθήσεις σε διαφορετικούς τύπους αξιών. Αυτοί οι τύποι τιμών σχετίζονται με ή αφορούν:</a:t>
            </a:r>
          </a:p>
          <a:p>
            <a:pPr lvl="2">
              <a:lnSpc>
                <a:spcPct val="120000"/>
              </a:lnSpc>
              <a:spcBef>
                <a:spcPts val="0"/>
              </a:spcBef>
            </a:pPr>
            <a:r>
              <a:rPr lang="el-GR" dirty="0"/>
              <a:t>ευτυχία,</a:t>
            </a:r>
          </a:p>
          <a:p>
            <a:pPr lvl="2">
              <a:lnSpc>
                <a:spcPct val="120000"/>
              </a:lnSpc>
              <a:spcBef>
                <a:spcPts val="0"/>
              </a:spcBef>
            </a:pPr>
            <a:r>
              <a:rPr lang="el-GR" dirty="0"/>
              <a:t>πλούτο,</a:t>
            </a:r>
          </a:p>
          <a:p>
            <a:pPr lvl="2">
              <a:lnSpc>
                <a:spcPct val="120000"/>
              </a:lnSpc>
              <a:spcBef>
                <a:spcPts val="0"/>
              </a:spcBef>
            </a:pPr>
            <a:r>
              <a:rPr lang="el-GR" dirty="0"/>
              <a:t>επιτυχία σταδιοδρομίας,</a:t>
            </a:r>
          </a:p>
          <a:p>
            <a:pPr lvl="2">
              <a:lnSpc>
                <a:spcPct val="120000"/>
              </a:lnSpc>
              <a:spcBef>
                <a:spcPts val="0"/>
              </a:spcBef>
            </a:pPr>
            <a:r>
              <a:rPr lang="el-GR" dirty="0"/>
              <a:t>οικογένεια.</a:t>
            </a:r>
          </a:p>
          <a:p>
            <a:pPr>
              <a:lnSpc>
                <a:spcPct val="120000"/>
              </a:lnSpc>
            </a:pPr>
            <a:endParaRPr lang="el-GR"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Αξίες</a:t>
            </a:r>
          </a:p>
        </p:txBody>
      </p:sp>
      <p:pic>
        <p:nvPicPr>
          <p:cNvPr id="3" name="Obrázok 2" descr="Obrázok, na ktorom je bublina, ľudská tvár, osoba, ošatenie  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4"/>
              </a:rPr>
              <a:t>Πηγή</a:t>
            </a:r>
            <a:r>
              <a:rPr lang="el-GR" dirty="0"/>
              <a:t> | </a:t>
            </a:r>
            <a:r>
              <a:rPr lang="el-GR" dirty="0">
                <a:hlinkClick r:id="rId5"/>
              </a:rPr>
              <a:t>άδεια </a:t>
            </a:r>
            <a:r>
              <a:rPr lang="el-GR" dirty="0" err="1">
                <a:hlinkClick r:id="rId5"/>
              </a:rPr>
              <a:t>Pixabay</a:t>
            </a:r>
            <a:endParaRPr lang="el-GR"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lnSpcReduction="20000"/>
          </a:bodyPr>
          <a:lstStyle/>
          <a:p>
            <a:pPr marL="0" indent="0">
              <a:lnSpc>
                <a:spcPct val="120000"/>
              </a:lnSpc>
              <a:buNone/>
            </a:pPr>
            <a:r>
              <a:rPr lang="el-GR" dirty="0"/>
              <a:t>Η έλλειψη αυτογνωσίας ή κριτικής διορατικότητας, ή η ύπαρξη </a:t>
            </a:r>
            <a:r>
              <a:rPr lang="el-GR" b="1" dirty="0"/>
              <a:t>αμφιθυμίας ή ανασφάλειας στις αξίες</a:t>
            </a:r>
            <a:r>
              <a:rPr lang="el-GR" dirty="0"/>
              <a:t>, μπορεί να οδηγήσει σε έναν λιγότερο ορθολογικό τρόπο προσέγγισης των επιλογών και ως αποτέλεσμα σε ανεπιθύμητη συμπεριφορά.</a:t>
            </a:r>
          </a:p>
          <a:p>
            <a:pPr marL="0" indent="0">
              <a:lnSpc>
                <a:spcPct val="120000"/>
              </a:lnSpc>
              <a:buNone/>
            </a:pPr>
            <a:r>
              <a:rPr lang="el-GR" dirty="0"/>
              <a:t>Η δυνατότητα αυτών των επιρροών να επηρεάσουν τις συμπεριφορές θα είναι μεγαλύτερη αν το άτομο δεν έχει σκεφτεί ξεκάθαρα μέσα από τις πεποιθήσεις και τις αξίες του. Αυτή η διαδικασία περιλαμβάνει την θεώρηση των αρχών με τις οποίες μπορούν να ευθυγραμμιστούν με ή να δώσουν προτεραιότητα σε ανταγωνιστικές αξίες.</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fontScale="92500" lnSpcReduction="20000"/>
          </a:bodyPr>
          <a:lstStyle/>
          <a:p>
            <a:pPr marL="0" indent="0">
              <a:lnSpc>
                <a:spcPct val="120000"/>
              </a:lnSpc>
              <a:buNone/>
            </a:pPr>
            <a:r>
              <a:rPr lang="el-GR" b="1" dirty="0"/>
              <a:t>Οι στάσεις</a:t>
            </a:r>
            <a:r>
              <a:rPr lang="el-GR" dirty="0"/>
              <a:t> είναι οι ψυχικές καταστάσεις που επηρεάζουν τον τρόπο με τον οποίο οι άνθρωποι αποφασίζουν και ενεργούν σε διαφορετικές καταστάσεις και προς τους άλλους. </a:t>
            </a:r>
            <a:r>
              <a:rPr lang="el-GR" b="1" dirty="0"/>
              <a:t>Διαμορφώνονται κυρίως από τις αξίες και τις πεποιθήσεις των ανθρώπων</a:t>
            </a:r>
            <a:r>
              <a:rPr lang="el-GR" dirty="0"/>
              <a:t>, οι οποίες είναι οι θεμελιώδεις αρχές και πεποιθήσεις τους.</a:t>
            </a:r>
          </a:p>
          <a:p>
            <a:pPr marL="0" indent="0">
              <a:lnSpc>
                <a:spcPct val="120000"/>
              </a:lnSpc>
              <a:buNone/>
            </a:pPr>
            <a:r>
              <a:rPr lang="el-GR" dirty="0"/>
              <a:t>Άλλοι παράγοντες που δεν είναι βαθιά ριζωμένοι στο μυαλό των ανθρώπων μπορούν επίσης να επηρεάσουν τη στάση τους κατά τη στιγμή της λήψης αποφάσεων. </a:t>
            </a:r>
          </a:p>
          <a:p>
            <a:pPr marL="0" indent="0">
              <a:lnSpc>
                <a:spcPct val="120000"/>
              </a:lnSpc>
              <a:buNone/>
            </a:pPr>
            <a:r>
              <a:rPr lang="el-GR" dirty="0"/>
              <a:t>Αυτοί περιλαμβάνουν κοινωνικούς κανόνες, συμβάσεις, πίεση από συνομηλίκους και συναισθηματικό στρες.</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7985064" y="133062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a:solidFill>
                  <a:srgbClr val="D71921"/>
                </a:solidFill>
              </a:defRPr>
            </a:pPr>
            <a:r>
              <a:rPr lang="el-GR" dirty="0"/>
              <a:t>κάντε κλικ</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73739" y="885600"/>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l-GR" dirty="0"/>
              <a:t>Συμπεριφορές</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19" y="146304"/>
            <a:ext cx="3844407" cy="3631763"/>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defRPr b="1"/>
            </a:pPr>
            <a:r>
              <a:rPr lang="el-GR" dirty="0"/>
              <a:t>Μερικές συμβουλές για το πώς να καλλιεργήσετε την αυτογνωσία σας και έτσι τη συμπεριφορά σας:</a:t>
            </a:r>
          </a:p>
          <a:p>
            <a:pPr marL="285750" indent="-285750">
              <a:spcBef>
                <a:spcPts val="600"/>
              </a:spcBef>
              <a:spcAft>
                <a:spcPts val="600"/>
              </a:spcAft>
              <a:buFont typeface="Arial" panose="020B0604020202020204" pitchFamily="34" charset="0"/>
              <a:buChar char="•"/>
            </a:pPr>
            <a:r>
              <a:rPr lang="el-GR" dirty="0"/>
              <a:t>Να είστε περίεργοι για το ποιος είστε</a:t>
            </a:r>
          </a:p>
          <a:p>
            <a:pPr marL="285750" indent="-285750">
              <a:spcBef>
                <a:spcPts val="600"/>
              </a:spcBef>
              <a:spcAft>
                <a:spcPts val="600"/>
              </a:spcAft>
              <a:buFont typeface="Arial" panose="020B0604020202020204" pitchFamily="34" charset="0"/>
              <a:buChar char="•"/>
            </a:pPr>
            <a:r>
              <a:rPr lang="el-GR" dirty="0"/>
              <a:t>Δείτε πίσω από τους τοίχους σας</a:t>
            </a:r>
          </a:p>
          <a:p>
            <a:pPr marL="285750" indent="-285750">
              <a:spcBef>
                <a:spcPts val="600"/>
              </a:spcBef>
              <a:spcAft>
                <a:spcPts val="600"/>
              </a:spcAft>
              <a:buFont typeface="Arial" panose="020B0604020202020204" pitchFamily="34" charset="0"/>
              <a:buChar char="•"/>
            </a:pPr>
            <a:r>
              <a:rPr lang="el-GR" dirty="0"/>
              <a:t>Δείτε τον εαυτό σας καθαρά</a:t>
            </a:r>
          </a:p>
          <a:p>
            <a:pPr marL="285750" indent="-285750">
              <a:spcBef>
                <a:spcPts val="600"/>
              </a:spcBef>
              <a:spcAft>
                <a:spcPts val="600"/>
              </a:spcAft>
              <a:buFont typeface="Arial" panose="020B0604020202020204" pitchFamily="34" charset="0"/>
              <a:buChar char="•"/>
            </a:pPr>
            <a:r>
              <a:rPr lang="el-GR" dirty="0"/>
              <a:t>Ρωτήστε τους άλλους πώς σας βλέπουν</a:t>
            </a:r>
          </a:p>
          <a:p>
            <a:pPr marL="285750" indent="-285750">
              <a:spcBef>
                <a:spcPts val="600"/>
              </a:spcBef>
              <a:spcAft>
                <a:spcPts val="600"/>
              </a:spcAft>
              <a:buFont typeface="Arial" panose="020B0604020202020204" pitchFamily="34" charset="0"/>
              <a:buChar char="•"/>
            </a:pPr>
            <a:r>
              <a:rPr lang="el-GR" dirty="0"/>
              <a:t>Εκφραστείτε γραπτώς</a:t>
            </a: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Ο κώδικας ηθικής και κουλτούρας</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9456335" cy="4865977"/>
          </a:xfrm>
        </p:spPr>
        <p:txBody>
          <a:bodyPr>
            <a:noAutofit/>
          </a:bodyPr>
          <a:lstStyle/>
          <a:p>
            <a:pPr marL="0" indent="0">
              <a:buNone/>
            </a:pPr>
            <a:r>
              <a:rPr lang="el-GR" sz="1800" dirty="0"/>
              <a:t>Κάθε πολιτισμός έχει τον δικό του ηθικό κώδικα. Οι παραδοσιακές έννοιες της ηθικής ή του συστήματος αξιών μπορεί να είναι αρκετά διαφορετικές και οι πολιτισμικές ομάδες μπορεί να έχουν εντελώς διαφορετικές προσεγγίσεις στην αλήθεια και την εξαπάτηση. Υπάρχει επίσης </a:t>
            </a:r>
            <a:br>
              <a:rPr lang="el-GR" sz="1800" dirty="0"/>
            </a:br>
            <a:r>
              <a:rPr lang="el-GR" sz="1800" dirty="0"/>
              <a:t>ένας ηθικός κώδικας σε προσωπικό επίπεδο που επηρεάζεται από ήπιες δεξιότητες όπως: </a:t>
            </a:r>
          </a:p>
          <a:p>
            <a:pPr>
              <a:buFont typeface="Arial" panose="020B0604020202020204" pitchFamily="34" charset="0"/>
              <a:buChar char="•"/>
            </a:pPr>
            <a:r>
              <a:rPr lang="el-GR" sz="1800" b="1" dirty="0"/>
              <a:t>Η </a:t>
            </a:r>
            <a:r>
              <a:rPr lang="el-GR" sz="1800" b="1" dirty="0" err="1"/>
              <a:t>διεκδικητικότητα</a:t>
            </a:r>
            <a:r>
              <a:rPr lang="el-GR" sz="1800" b="1" dirty="0"/>
              <a:t> </a:t>
            </a:r>
            <a:r>
              <a:rPr lang="el-GR" sz="1800" dirty="0"/>
              <a:t>— ιδιαίτερα στις ατομικιστικές κοινωνίες εκτιμάται επειδή οδηγεί ένα άτομο σε άμεση, συνειδητή δράση που προωθεί τα συμφέροντά του. Αυτό είναι προβληματικό για πολιτισμούς που δεν έχουν τη δυναμική/διεκδικητική δράση ενσωματωμένη στις κοινωνικές τους συνιστώσες και, ως εκ τούτου, μπορεί να έχουν δυσκολίες με μια τέτοια δράση.</a:t>
            </a:r>
          </a:p>
          <a:p>
            <a:pPr>
              <a:buFont typeface="Arial" panose="020B0604020202020204" pitchFamily="34" charset="0"/>
              <a:buChar char="•"/>
            </a:pPr>
            <a:r>
              <a:rPr lang="el-GR" sz="1800" b="1" dirty="0" err="1"/>
              <a:t>Αυτοβελτίωση</a:t>
            </a:r>
            <a:r>
              <a:rPr lang="el-GR" sz="1800" b="1" dirty="0"/>
              <a:t> </a:t>
            </a:r>
            <a:r>
              <a:rPr lang="el-GR" sz="1800" dirty="0"/>
              <a:t>— η τάση να παρουσιάζουμε μια πιο θετική εικόνα του εαυτού μας από την πραγματικότητα, μια τάση να βελτιώνουμε τις επιθυμητές ποιότητες.</a:t>
            </a:r>
          </a:p>
          <a:p>
            <a:pPr>
              <a:buFont typeface="Arial" panose="020B0604020202020204" pitchFamily="34" charset="0"/>
              <a:buChar char="•"/>
            </a:pPr>
            <a:r>
              <a:rPr lang="el-GR" sz="1800" b="1" dirty="0"/>
              <a:t>Αυτοκριτική</a:t>
            </a:r>
            <a:r>
              <a:rPr lang="el-GR" sz="1800" dirty="0"/>
              <a:t> — αδυναμία επαρκούς αξιολόγησης της απόδοσης, της δραστηριότητας ή των επιτευγμάτων ενός ατόμου. Υποτίμηση των ικανοτήτων κάποιου που δεν ανταποκρίνεται στην απτή πραγματικότητα</a:t>
            </a:r>
            <a:r>
              <a:rPr lang="el-GR" sz="1800" dirty="0">
                <a:solidFill>
                  <a:srgbClr val="222222"/>
                </a:solidFill>
                <a:effectLst/>
                <a:latin typeface="PT Sans" panose="020B0503020203020204" pitchFamily="34" charset="-18"/>
              </a:rPr>
              <a:t>.</a:t>
            </a:r>
          </a:p>
          <a:p>
            <a:pPr marL="0" indent="0">
              <a:buNone/>
            </a:pPr>
            <a:r>
              <a:rPr lang="el-GR" sz="1800" dirty="0"/>
              <a:t>Αυτό συνδέεται επίσης με την αναλήθεια στην επικοινωνία των μέσων κοινωνικής δικτύωσης και με τη στάση διάδοσης εσφαλμένης ή κακής πληροφόρησης.</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defRPr sz="1200"/>
            </a:pPr>
            <a:r>
              <a:rPr lang="el-GR" dirty="0">
                <a:hlinkClick r:id="rId3"/>
              </a:rPr>
              <a:t>Πηγή</a:t>
            </a:r>
            <a:r>
              <a:rPr lang="el-GR" dirty="0"/>
              <a:t> | </a:t>
            </a:r>
            <a:r>
              <a:rPr lang="el-GR" dirty="0">
                <a:hlinkClick r:id="rId4"/>
              </a:rPr>
              <a:t>άδεια </a:t>
            </a:r>
            <a:r>
              <a:rPr lang="el-GR" dirty="0" err="1">
                <a:hlinkClick r:id="rId4"/>
              </a:rPr>
              <a:t>Pixabay</a:t>
            </a:r>
            <a:endParaRPr lang="el-GR" sz="1200" dirty="0"/>
          </a:p>
        </p:txBody>
      </p:sp>
      <p:pic>
        <p:nvPicPr>
          <p:cNvPr id="4" name="Obrázok 3" descr="Obrázok, na ktorom je silueta  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18306"/>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5_Ethics_EL"/>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TjhF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OOEV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44R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OOEV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OOEV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OOEV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TjhFZFQaV5GsAAABvAAAAHAAAAHVuaXZlcnNhbC9sb2NhbF9zZXR0aW5ncy54bWwNyrEKwkAMANC9XxEySB3Uugn2rpujCK0fENogB7mk9ELRv/e2N7x++GaBnbeSTANezx0C62xL0k/A9/Q43RCKky4kphxQDWGITS82k4zsXmOBVejH28S5wvlJuc4XqbOkAu1B/B6PeInNH1BLAwQUAAIACACUjhFZ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CUjhFZOp3ncEsAAABrAAAAGwAAAHVuaXZlcnNhbC91bml2ZXJzYWwucG5nLnhtbLOxr8jNUShLLSrOzM+zVTLUM1Cyt+PlsikoSi3LTC1XqACKAQUhQEmhEsg1QnDLM1NKMoBCBhYWCMGM1Mz0jBJbJQtDM7igPtBMAFBLAQIAABQAAgAIAKl+UE82YVgCRwMAAOEJAAAUAAAAAAAAAAEAAAAAAAAAAAB1bml2ZXJzYWwvcGxheWVyLnhtbFBLAQIAABQAAgAIAJOOEVm1N/SoHAUAAOETAAAdAAAAAAAAAAEAAAAAAHkDAAB1bml2ZXJzYWwvY29tbW9uX21lc3NhZ2VzLmxuZ1BLAQIAABQAAgAIAJOOEVkVHmAbowAAAH8BAAAuAAAAAAAAAAEAAAAAANAIAAB1bml2ZXJzYWwvcGxheWJhY2tfYW5kX25hdmlnYXRpb25fc2V0dGluZ3MueG1sUEsBAgAAFAACAAgAk44RWXRJNR88BAAADBUAACcAAAAAAAAAAQAAAAAAvwkAAHVuaXZlcnNhbC9mbGFzaF9wdWJsaXNoaW5nX3NldHRpbmdzLnhtbFBLAQIAABQAAgAIAJOOEVk3i4dqewMAAKwMAAAhAAAAAAAAAAEAAAAAAEAOAAB1bml2ZXJzYWwvZmxhc2hfc2tpbl9zZXR0aW5ncy54bWxQSwECAAAUAAIACACTjhFZpq9WIzYEAACWFAAAJgAAAAAAAAABAAAAAAD6EQAAdW5pdmVyc2FsL2h0bWxfcHVibGlzaGluZ19zZXR0aW5ncy54bWxQSwECAAAUAAIACACTjhFZJg9+6LABAABvBgAAHwAAAAAAAAABAAAAAAB0FgAAdW5pdmVyc2FsL2h0bWxfc2tpbl9zZXR0aW5ncy5qc1BLAQIAABQAAgAIAJOOEVkVBpXkawAAAG8AAAAcAAAAAAAAAAEAAAAAAGEYAAB1bml2ZXJzYWwvbG9jYWxfc2V0dGluZ3MueG1sUEsBAgAAFAACAAgAlI4RWfV0pn6tEQAAqzkAABcAAAAAAAAAAAAAAAAABhkAAHVuaXZlcnNhbC91bml2ZXJzYWwucG5nUEsBAgAAFAACAAgAlI4RWTqd53BLAAAAawAAABsAAAAAAAAAAQAAAAAA6CoAAHVuaXZlcnNhbC91bml2ZXJzYWwucG5nLnhtbFBLBQYAAAAACgAKAAYDAABsKwAAAAA="/>
  <p:tag name="ISPRING_LMS_API_VERSION" val="SCORM 1.2"/>
  <p:tag name="ISPRING_ULTRA_SCORM_COURSE_ID" val="4A4EEDBA-1A21-43F4-84CD-C43B8CABF739"/>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Greek&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5_Ethics_EL"/>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5114</TotalTime>
  <Words>2798</Words>
  <Application>Microsoft Office PowerPoint</Application>
  <PresentationFormat>Ευρεία οθόνη</PresentationFormat>
  <Paragraphs>179</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Εταίροι</vt:lpstr>
      <vt:lpstr>Ενότητες</vt:lpstr>
      <vt:lpstr>Στόχοι Ενότητας</vt:lpstr>
      <vt:lpstr>Δεοντολογία</vt:lpstr>
      <vt:lpstr>Πεποιθήσεις</vt:lpstr>
      <vt:lpstr>Αξίες</vt:lpstr>
      <vt:lpstr>Συμπεριφορές</vt:lpstr>
      <vt:lpstr>Ο κώδικας ηθικής και κουλτούρας</vt:lpstr>
      <vt:lpstr>Ηθικά διλήμματα</vt:lpstr>
      <vt:lpstr>Παράδειγμα Ηθικών Διλημμάτων</vt:lpstr>
      <vt:lpstr>Άλλα ηθικά διλήμματα (επαγγελματικά και προσωπικά)</vt:lpstr>
      <vt:lpstr>Το πιο σημαντικό...</vt:lpstr>
      <vt:lpstr>Επαγγελματική δεοντολογία </vt:lpstr>
      <vt:lpstr>Τι είναι η επαγγελματική δεοντολογία;</vt:lpstr>
      <vt:lpstr>Γιατί είναι σημαντική η επαγγελματική ηθική;</vt:lpstr>
      <vt:lpstr>Δεοντολογικές αρχές για τη χρήση της Τεχνητής Νοημοσύνης</vt:lpstr>
      <vt:lpstr>Προκαταλήψεις στο πλαίσιο της τεχνητής νοημοσύνης</vt:lpstr>
      <vt:lpstr>Ηθική στα μέσα κοινωνικής δικτύωσης</vt:lpstr>
      <vt:lpstr>Ηθική στον Δημόσιο Λόγο</vt:lpstr>
      <vt:lpstr>Αναφορές και πρόσθετες πηγές</vt:lpstr>
      <vt:lpstr>Αναφορές και πρόσθετες 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5_Ethics_EL</dc:title>
  <dc:creator>pantelis bbalaouras</dc:creator>
  <cp:lastModifiedBy>pantelis</cp:lastModifiedBy>
  <cp:revision>121</cp:revision>
  <dcterms:created xsi:type="dcterms:W3CDTF">2020-06-02T13:31:56Z</dcterms:created>
  <dcterms:modified xsi:type="dcterms:W3CDTF">2024-08-17T14:53:31Z</dcterms:modified>
</cp:coreProperties>
</file>