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12" r:id="rId2"/>
    <p:sldId id="444" r:id="rId3"/>
    <p:sldId id="509" r:id="rId4"/>
    <p:sldId id="420" r:id="rId5"/>
    <p:sldId id="295" r:id="rId6"/>
    <p:sldId id="514" r:id="rId7"/>
    <p:sldId id="515" r:id="rId8"/>
    <p:sldId id="499" r:id="rId9"/>
    <p:sldId id="516" r:id="rId10"/>
    <p:sldId id="536" r:id="rId11"/>
    <p:sldId id="517" r:id="rId12"/>
    <p:sldId id="518" r:id="rId13"/>
    <p:sldId id="519" r:id="rId14"/>
    <p:sldId id="537" r:id="rId15"/>
    <p:sldId id="520" r:id="rId16"/>
    <p:sldId id="521" r:id="rId17"/>
    <p:sldId id="522" r:id="rId18"/>
    <p:sldId id="539" r:id="rId19"/>
    <p:sldId id="540" r:id="rId20"/>
    <p:sldId id="525" r:id="rId21"/>
    <p:sldId id="541" r:id="rId22"/>
    <p:sldId id="530" r:id="rId23"/>
    <p:sldId id="526" r:id="rId24"/>
    <p:sldId id="531" r:id="rId25"/>
    <p:sldId id="527" r:id="rId26"/>
    <p:sldId id="529" r:id="rId27"/>
    <p:sldId id="532" r:id="rId28"/>
    <p:sldId id="533" r:id="rId29"/>
    <p:sldId id="534" r:id="rId30"/>
    <p:sldId id="542" r:id="rId31"/>
    <p:sldId id="325" r:id="rId32"/>
    <p:sldId id="535" r:id="rId33"/>
    <p:sldId id="442" r:id="rId34"/>
  </p:sldIdLst>
  <p:sldSz cx="12192000" cy="6858000"/>
  <p:notesSz cx="6858000" cy="9144000"/>
  <p:custDataLst>
    <p:tags r:id="rId37"/>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AD6300"/>
    <a:srgbClr val="A5A5A5"/>
    <a:srgbClr val="004899"/>
    <a:srgbClr val="95C11F"/>
    <a:srgbClr val="E89704"/>
    <a:srgbClr val="D8134D"/>
    <a:srgbClr val="38289E"/>
    <a:srgbClr val="E24231"/>
    <a:srgbClr val="D71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0" d="100"/>
          <a:sy n="70" d="100"/>
        </p:scale>
        <p:origin x="78" y="816"/>
      </p:cViewPr>
      <p:guideLst>
        <p:guide orient="horz" pos="2160"/>
        <p:guide pos="3840"/>
      </p:guideLst>
    </p:cSldViewPr>
  </p:slideViewPr>
  <p:notesTextViewPr>
    <p:cViewPr>
      <p:scale>
        <a:sx n="1" d="1"/>
        <a:sy n="1" d="1"/>
      </p:scale>
      <p:origin x="0" y="0"/>
    </p:cViewPr>
  </p:notesTextViewPr>
  <p:notesViewPr>
    <p:cSldViewPr snapToGrid="0">
      <p:cViewPr varScale="1">
        <p:scale>
          <a:sx n="131" d="100"/>
          <a:sy n="131" d="100"/>
        </p:scale>
        <p:origin x="237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a:p>
      </dgm:t>
    </dgm:pt>
    <dgm:pt modelId="{EC327B3B-64E2-4867-8E05-4626CF7AA557}">
      <dgm:prSet phldrT="[Κείμενο]" custT="1"/>
      <dgm:spPr>
        <a:solidFill>
          <a:schemeClr val="bg1">
            <a:lumMod val="95000"/>
          </a:schemeClr>
        </a:solidFill>
        <a:ln>
          <a:solidFill>
            <a:srgbClr val="785832"/>
          </a:solidFill>
        </a:ln>
      </dgm:spPr>
      <dgm:t>
        <a:bodyPr lIns="114300"/>
        <a:lstStyle/>
        <a:p>
          <a:pPr>
            <a:defRPr sz="3200" kern="1200">
              <a:solidFill>
                <a:schemeClr val="tx1"/>
              </a:solidFill>
            </a:defRPr>
          </a:pPr>
          <a:r>
            <a:rPr lang="el-GR" sz="3000" noProof="0" dirty="0">
              <a:effectLst/>
            </a:rPr>
            <a:t>1. </a:t>
          </a:r>
          <a:r>
            <a:rPr lang="el-GR" sz="3000" noProof="0" dirty="0"/>
            <a:t>Ευαισθητοποίηση </a:t>
          </a:r>
          <a:endParaRPr lang="el-GR" sz="3000" kern="1200" noProof="0" dirty="0">
            <a:solidFill>
              <a:schemeClr val="tx1"/>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sz="1600">
            <a:solidFill>
              <a:schemeClr val="tx1"/>
            </a:solidFill>
            <a:effectLst/>
          </a:endParaRPr>
        </a:p>
      </dgm:t>
    </dgm:pt>
    <dgm:pt modelId="{E3EA5345-B843-40CC-AF3F-48429EEC6F62}" type="sibTrans" cxnId="{013F4C26-68C0-4526-9DB3-5EB519553F3C}">
      <dgm:prSet/>
      <dgm:spPr/>
      <dgm:t>
        <a:bodyPr/>
        <a:lstStyle/>
        <a:p>
          <a:endParaRPr>
            <a:solidFill>
              <a:schemeClr val="tx1"/>
            </a:solidFill>
            <a:effectLst/>
          </a:endParaRPr>
        </a:p>
      </dgm:t>
    </dgm:pt>
    <dgm:pt modelId="{4E244519-B7AC-4B3B-BE5F-12059590F0D2}">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defRPr sz="3200" kern="1200">
              <a:solidFill>
                <a:schemeClr val="tx1"/>
              </a:solidFill>
              <a:effectLst>
                <a:outerShdw sx="1000" sy="1000" algn="tl">
                  <a:srgbClr val="000000"/>
                </a:outerShdw>
              </a:effectLst>
              <a:latin typeface="Calibri" panose="020F0502020204030204"/>
              <a:ea typeface="+mn-ea"/>
              <a:cs typeface="+mn-cs"/>
            </a:defRPr>
          </a:pPr>
          <a:r>
            <a:rPr lang="el-GR" sz="3000" noProof="0" dirty="0"/>
            <a:t>2. Κριτική σκέψη</a:t>
          </a:r>
          <a:endParaRPr lang="el-GR" sz="3000" b="0" kern="1200" noProof="0" dirty="0">
            <a:solidFill>
              <a:schemeClr val="tx1"/>
            </a:solidFill>
            <a:effectLst>
              <a:outerShdw sx="1000" sy="1000" algn="tl">
                <a:srgbClr val="000000"/>
              </a:outerShdw>
            </a:effectLst>
            <a:latin typeface="Calibri" panose="020F0502020204030204"/>
            <a:ea typeface="+mn-ea"/>
            <a:cs typeface="+mn-cs"/>
          </a:endParaRPr>
        </a:p>
      </dgm:t>
    </dgm:pt>
    <dgm:pt modelId="{E30B4CE4-28F5-41D5-BDD7-379CEE7BFAA6}" type="parTrans" cxnId="{63EE376A-9BE3-42F8-986B-13F24A6B6A52}">
      <dgm:prSet/>
      <dgm:spPr/>
      <dgm:t>
        <a:bodyPr/>
        <a:lstStyle/>
        <a:p>
          <a:endParaRPr sz="1600">
            <a:solidFill>
              <a:schemeClr val="tx1"/>
            </a:solidFill>
            <a:effectLst/>
          </a:endParaRPr>
        </a:p>
      </dgm:t>
    </dgm:pt>
    <dgm:pt modelId="{67FEA77F-9792-4206-8836-885C74441292}" type="sibTrans" cxnId="{63EE376A-9BE3-42F8-986B-13F24A6B6A52}">
      <dgm:prSet/>
      <dgm:spPr/>
      <dgm:t>
        <a:bodyPr/>
        <a:lstStyle/>
        <a:p>
          <a:endParaRPr>
            <a:solidFill>
              <a:schemeClr val="tx1"/>
            </a:solidFill>
            <a:effectLst/>
          </a:endParaRPr>
        </a:p>
      </dgm:t>
    </dgm:pt>
    <dgm:pt modelId="{B4C523CA-CB9B-45E6-9B42-ACDDF1BF7D65}">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defRPr sz="3200" kern="1200">
              <a:solidFill>
                <a:prstClr val="black"/>
              </a:solidFill>
              <a:effectLst/>
              <a:latin typeface="Calibri" panose="020F0502020204030204"/>
              <a:ea typeface="+mn-ea"/>
              <a:cs typeface="+mn-cs"/>
            </a:defRPr>
          </a:pPr>
          <a:r>
            <a:rPr lang="el-GR" sz="3000" noProof="0" dirty="0"/>
            <a:t>3. Επίλυση συγκρούσεων </a:t>
          </a:r>
          <a:endParaRPr lang="el-GR" sz="3000" kern="1200" noProof="0" dirty="0">
            <a:solidFill>
              <a:prstClr val="black"/>
            </a:solidFill>
            <a:effectLst/>
            <a:latin typeface="Calibri" panose="020F0502020204030204"/>
            <a:ea typeface="+mn-ea"/>
            <a:cs typeface="+mn-cs"/>
          </a:endParaRPr>
        </a:p>
      </dgm:t>
    </dgm:pt>
    <dgm:pt modelId="{0B61FFA1-954D-4769-9935-DC27A03FE46F}" type="parTrans" cxnId="{AB3B445A-D322-425F-BF83-71C16EDBCF6A}">
      <dgm:prSet/>
      <dgm:spPr/>
      <dgm:t>
        <a:bodyPr/>
        <a:lstStyle/>
        <a:p>
          <a:endParaRPr sz="1600">
            <a:solidFill>
              <a:schemeClr val="tx1"/>
            </a:solidFill>
            <a:effectLst/>
          </a:endParaRPr>
        </a:p>
      </dgm:t>
    </dgm:pt>
    <dgm:pt modelId="{2A74883B-AB36-4DBE-A90D-C134F37AC8DE}" type="sibTrans" cxnId="{AB3B445A-D322-425F-BF83-71C16EDBCF6A}">
      <dgm:prSet/>
      <dgm:spPr/>
      <dgm:t>
        <a:bodyPr/>
        <a:lstStyle/>
        <a:p>
          <a:endParaRPr>
            <a:solidFill>
              <a:schemeClr val="tx1"/>
            </a:solidFill>
            <a:effectLst/>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3"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3" custLinFactNeighborY="-19892">
        <dgm:presLayoutVars>
          <dgm:chMax val="0"/>
          <dgm:bulletEnabled val="1"/>
        </dgm:presLayoutVars>
      </dgm:prSet>
      <dgm:spPr>
        <a:xfrm>
          <a:off x="0" y="1554120"/>
          <a:ext cx="4961817" cy="12168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3">
        <dgm:presLayoutVars>
          <dgm:chMax val="0"/>
          <dgm:bulletEnabled val="1"/>
        </dgm:presLayoutVars>
      </dgm:prSet>
      <dgm:spPr>
        <a:xfrm>
          <a:off x="0" y="3062896"/>
          <a:ext cx="4961817" cy="1216800"/>
        </a:xfrm>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71170B66-801D-42B1-BD88-3067EF1E3D30}" type="presOf" srcId="{EC327B3B-64E2-4867-8E05-4626CF7AA557}" destId="{470C7429-9401-4802-AB33-313A76532508}"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a:p>
      </dgm:t>
    </dgm:pt>
    <dgm:pt modelId="{EC327B3B-64E2-4867-8E05-4626CF7AA557}">
      <dgm:prSet phldrT="[Κείμενο]" custT="1"/>
      <dgm:spPr>
        <a:solidFill>
          <a:schemeClr val="bg1">
            <a:lumMod val="95000"/>
          </a:schemeClr>
        </a:solidFill>
        <a:ln>
          <a:solidFill>
            <a:srgbClr val="785832"/>
          </a:solidFill>
        </a:ln>
      </dgm:spPr>
      <dgm:t>
        <a:bodyPr/>
        <a:lstStyle/>
        <a:p>
          <a:pPr>
            <a:defRPr sz="3200" kern="1200">
              <a:effectLst/>
            </a:defRPr>
          </a:pPr>
          <a:r>
            <a:rPr lang="el-GR" sz="3000" noProof="0" dirty="0">
              <a:solidFill>
                <a:schemeClr val="tx1"/>
              </a:solidFill>
            </a:rPr>
            <a:t>4. </a:t>
          </a:r>
          <a:r>
            <a:rPr lang="el-GR" sz="3000" noProof="0" dirty="0">
              <a:solidFill>
                <a:prstClr val="black"/>
              </a:solidFill>
              <a:latin typeface="Calibri" panose="020F0502020204030204"/>
              <a:ea typeface="+mn-ea"/>
              <a:cs typeface="+mn-cs"/>
            </a:rPr>
            <a:t>Διευκόλυνση διαλόγου</a:t>
          </a:r>
          <a:endParaRPr lang="el-GR" sz="3000" kern="1200" noProof="0" dirty="0">
            <a:solidFill>
              <a:prstClr val="black"/>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sz="1600">
            <a:solidFill>
              <a:schemeClr val="tx1"/>
            </a:solidFill>
            <a:effectLst/>
          </a:endParaRPr>
        </a:p>
      </dgm:t>
    </dgm:pt>
    <dgm:pt modelId="{E3EA5345-B843-40CC-AF3F-48429EEC6F62}" type="sibTrans" cxnId="{013F4C26-68C0-4526-9DB3-5EB519553F3C}">
      <dgm:prSet/>
      <dgm:spPr/>
      <dgm:t>
        <a:bodyPr/>
        <a:lstStyle/>
        <a:p>
          <a:endParaRPr>
            <a:solidFill>
              <a:schemeClr val="tx1"/>
            </a:solidFill>
            <a:effectLst/>
          </a:endParaRPr>
        </a:p>
      </dgm:t>
    </dgm:pt>
    <dgm:pt modelId="{4E244519-B7AC-4B3B-BE5F-12059590F0D2}">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defRPr sz="3200" kern="1200">
              <a:solidFill>
                <a:prstClr val="black"/>
              </a:solidFill>
              <a:effectLst/>
              <a:latin typeface="Calibri" panose="020F0502020204030204"/>
              <a:ea typeface="+mn-ea"/>
              <a:cs typeface="+mn-cs"/>
            </a:defRPr>
          </a:pPr>
          <a:r>
            <a:rPr lang="el-GR" sz="3000" noProof="0" dirty="0"/>
            <a:t>5. Δεοντολογία</a:t>
          </a:r>
          <a:endParaRPr lang="el-GR" sz="3000" kern="1200" noProof="0" dirty="0">
            <a:solidFill>
              <a:prstClr val="black"/>
            </a:solidFill>
            <a:effectLst/>
            <a:latin typeface="Calibri" panose="020F0502020204030204"/>
            <a:ea typeface="+mn-ea"/>
            <a:cs typeface="+mn-cs"/>
          </a:endParaRPr>
        </a:p>
      </dgm:t>
    </dgm:pt>
    <dgm:pt modelId="{E30B4CE4-28F5-41D5-BDD7-379CEE7BFAA6}" type="parTrans" cxnId="{63EE376A-9BE3-42F8-986B-13F24A6B6A52}">
      <dgm:prSet/>
      <dgm:spPr/>
      <dgm:t>
        <a:bodyPr/>
        <a:lstStyle/>
        <a:p>
          <a:endParaRPr sz="1600">
            <a:solidFill>
              <a:schemeClr val="tx1"/>
            </a:solidFill>
            <a:effectLst/>
          </a:endParaRPr>
        </a:p>
      </dgm:t>
    </dgm:pt>
    <dgm:pt modelId="{67FEA77F-9792-4206-8836-885C74441292}" type="sibTrans" cxnId="{63EE376A-9BE3-42F8-986B-13F24A6B6A52}">
      <dgm:prSet/>
      <dgm:spPr/>
      <dgm:t>
        <a:bodyPr/>
        <a:lstStyle/>
        <a:p>
          <a:endParaRPr>
            <a:solidFill>
              <a:schemeClr val="tx1"/>
            </a:solidFill>
            <a:effectLst/>
          </a:endParaRPr>
        </a:p>
      </dgm:t>
    </dgm:pt>
    <dgm:pt modelId="{B4C523CA-CB9B-45E6-9B42-ACDDF1BF7D65}">
      <dgm:prSet phldrT="[Κείμενο]" custT="1"/>
      <dgm:spPr>
        <a:solidFill>
          <a:srgbClr val="92D050"/>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defRPr sz="3200" b="1" kern="1200">
              <a:solidFill>
                <a:schemeClr val="bg1"/>
              </a:solidFill>
              <a:effectLst>
                <a:outerShdw blurRad="38100" dist="38100" dir="2700000" algn="ctr" rotWithShape="0">
                  <a:srgbClr val="000000">
                    <a:alpha val="43000"/>
                  </a:srgbClr>
                </a:outerShdw>
              </a:effectLst>
              <a:latin typeface="Calibri" panose="020F0502020204030204"/>
              <a:ea typeface="+mn-ea"/>
              <a:cs typeface="+mn-cs"/>
            </a:defRPr>
          </a:pPr>
          <a:r>
            <a:rPr lang="el-GR" sz="2900" noProof="0" dirty="0"/>
            <a:t>6. Δεξιότητες Αναστοχασμού </a:t>
          </a:r>
          <a:endParaRPr lang="el-GR" sz="2900" b="1" kern="1200" noProof="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gm:t>
    </dgm:pt>
    <dgm:pt modelId="{0B61FFA1-954D-4769-9935-DC27A03FE46F}" type="parTrans" cxnId="{AB3B445A-D322-425F-BF83-71C16EDBCF6A}">
      <dgm:prSet/>
      <dgm:spPr/>
      <dgm:t>
        <a:bodyPr/>
        <a:lstStyle/>
        <a:p>
          <a:endParaRPr sz="1600">
            <a:solidFill>
              <a:schemeClr val="tx1"/>
            </a:solidFill>
            <a:effectLst/>
          </a:endParaRPr>
        </a:p>
      </dgm:t>
    </dgm:pt>
    <dgm:pt modelId="{2A74883B-AB36-4DBE-A90D-C134F37AC8DE}" type="sibTrans" cxnId="{AB3B445A-D322-425F-BF83-71C16EDBCF6A}">
      <dgm:prSet/>
      <dgm:spPr/>
      <dgm:t>
        <a:bodyPr/>
        <a:lstStyle/>
        <a:p>
          <a:endParaRPr>
            <a:solidFill>
              <a:schemeClr val="tx1"/>
            </a:solidFill>
            <a:effectLst/>
          </a:endParaRPr>
        </a:p>
      </dgm:t>
    </dgm:pt>
    <dgm:pt modelId="{B1517D0B-EB6D-478A-AEAF-BBD31D5E602B}">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a:buNone/>
            <a:defRPr sz="3200">
              <a:solidFill>
                <a:schemeClr val="tx1"/>
              </a:solidFill>
              <a:effectLst/>
              <a:latin typeface="Calibri" panose="020F0502020204030204"/>
              <a:ea typeface="+mn-ea"/>
              <a:cs typeface="+mn-cs"/>
            </a:defRPr>
          </a:pPr>
          <a:r>
            <a:rPr lang="el-GR" sz="3000" noProof="0" dirty="0"/>
            <a:t>7. Ψηφιακές δεξιότητες </a:t>
          </a:r>
          <a:endParaRPr lang="el-GR" sz="3000" b="0" noProof="0" dirty="0">
            <a:solidFill>
              <a:schemeClr val="tx1"/>
            </a:solidFill>
            <a:effectLst/>
            <a:latin typeface="Calibri" panose="020F0502020204030204"/>
            <a:ea typeface="+mn-ea"/>
            <a:cs typeface="+mn-cs"/>
          </a:endParaRPr>
        </a:p>
      </dgm:t>
    </dgm:pt>
    <dgm:pt modelId="{5DD871E4-0A72-467B-BFC4-23BC65BE2E5D}" type="parTrans" cxnId="{D7EB5B58-B00E-4541-BF8A-5ECC83C78794}">
      <dgm:prSet/>
      <dgm:spPr/>
      <dgm:t>
        <a:bodyPr/>
        <a:lstStyle/>
        <a:p>
          <a:endParaRPr/>
        </a:p>
      </dgm:t>
    </dgm:pt>
    <dgm:pt modelId="{FCAA1098-48C8-4BFF-B4D1-2DED440629D8}" type="sibTrans" cxnId="{D7EB5B58-B00E-4541-BF8A-5ECC83C78794}">
      <dgm:prSet/>
      <dgm:spPr/>
      <dgm:t>
        <a:bodyPr/>
        <a:lstStyle/>
        <a:p>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4"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4" custLinFactNeighborY="-19892">
        <dgm:presLayoutVars>
          <dgm:chMax val="0"/>
          <dgm:bulletEnabled val="1"/>
        </dgm:presLayoutVars>
      </dgm:prSet>
      <dgm:spPr>
        <a:xfrm>
          <a:off x="0" y="1175325"/>
          <a:ext cx="4961817" cy="10296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4">
        <dgm:presLayoutVars>
          <dgm:chMax val="0"/>
          <dgm:bulletEnabled val="1"/>
        </dgm:presLayoutVars>
      </dgm:prSet>
      <dgm:spPr>
        <a:xfrm>
          <a:off x="0" y="3062896"/>
          <a:ext cx="4961817" cy="1216800"/>
        </a:xfrm>
        <a:prstGeom prst="roundRect">
          <a:avLst/>
        </a:prstGeom>
      </dgm:spPr>
      <dgm:t>
        <a:bodyPr/>
        <a:lstStyle/>
        <a:p>
          <a:endParaRPr lang="el-GR"/>
        </a:p>
      </dgm:t>
    </dgm:pt>
    <dgm:pt modelId="{AA10446C-2ABE-45E7-A342-12192774C0E3}" type="pres">
      <dgm:prSet presAssocID="{2A74883B-AB36-4DBE-A90D-C134F37AC8DE}" presName="spacer" presStyleCnt="0"/>
      <dgm:spPr/>
    </dgm:pt>
    <dgm:pt modelId="{E02402E1-EB3E-48C5-AF8B-9337E21FDAC3}" type="pres">
      <dgm:prSet presAssocID="{B1517D0B-EB6D-478A-AEAF-BBD31D5E602B}" presName="parentText" presStyleLbl="node1" presStyleIdx="3" presStyleCnt="4">
        <dgm:presLayoutVars>
          <dgm:chMax val="0"/>
          <dgm:bulletEnabled val="1"/>
        </dgm:presLayoutVars>
      </dgm:prSet>
      <dgm:spPr>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D7EB5B58-B00E-4541-BF8A-5ECC83C78794}" srcId="{C4D5358F-2C12-40D3-A142-40CC932D99A4}" destId="{B1517D0B-EB6D-478A-AEAF-BBD31D5E602B}" srcOrd="3" destOrd="0" parTransId="{5DD871E4-0A72-467B-BFC4-23BC65BE2E5D}" sibTransId="{FCAA1098-48C8-4BFF-B4D1-2DED440629D8}"/>
    <dgm:cxn modelId="{71170B66-801D-42B1-BD88-3067EF1E3D30}" type="presOf" srcId="{EC327B3B-64E2-4867-8E05-4626CF7AA557}" destId="{470C7429-9401-4802-AB33-313A76532508}" srcOrd="0" destOrd="0" presId="urn:microsoft.com/office/officeart/2005/8/layout/vList2"/>
    <dgm:cxn modelId="{2C9F9DB4-31EA-4F3D-9A7E-EDF87A64D11A}" type="presOf" srcId="{B1517D0B-EB6D-478A-AEAF-BBD31D5E602B}" destId="{E02402E1-EB3E-48C5-AF8B-9337E21FDAC3}"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 modelId="{C6B180D2-55F7-4A48-AC04-F32F5A77FFCE}" type="presParOf" srcId="{1E395D00-6435-47AF-BDD1-99EEEBD551EE}" destId="{AA10446C-2ABE-45E7-A342-12192774C0E3}" srcOrd="5" destOrd="0" presId="urn:microsoft.com/office/officeart/2005/8/layout/vList2"/>
    <dgm:cxn modelId="{64428329-BF59-4C93-8877-7676ED6AC4DB}" type="presParOf" srcId="{1E395D00-6435-47AF-BDD1-99EEEBD551EE}" destId="{E02402E1-EB3E-48C5-AF8B-9337E21FDAC3}"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BB563-403C-4C39-81FD-DA9CBB178948}" type="doc">
      <dgm:prSet loTypeId="urn:microsoft.com/office/officeart/2005/8/layout/bProcess4" loCatId="process" qsTypeId="urn:microsoft.com/office/officeart/2005/8/quickstyle/simple1" qsCatId="simple" csTypeId="urn:microsoft.com/office/officeart/2005/8/colors/accent6_1" csCatId="accent6" phldr="1"/>
      <dgm:spPr/>
      <dgm:t>
        <a:bodyPr/>
        <a:lstStyle/>
        <a:p>
          <a:endParaRPr/>
        </a:p>
      </dgm:t>
    </dgm:pt>
    <dgm:pt modelId="{B3F72C5F-33B1-427A-B797-EBF2FAF86847}">
      <dgm:prSet phldrT="[besedilo]" custT="1"/>
      <dgm:spPr/>
      <dgm:t>
        <a:bodyPr lIns="18000" rIns="25200"/>
        <a:lstStyle/>
        <a:p>
          <a:r>
            <a:rPr lang="el-GR" sz="2800" noProof="0" dirty="0"/>
            <a:t>Αυτογνωσία</a:t>
          </a:r>
        </a:p>
      </dgm:t>
    </dgm:pt>
    <dgm:pt modelId="{AAE585EE-F3A7-4742-98AA-D363A1F152C0}" type="parTrans" cxnId="{D1F343DA-30C0-41AB-8DEB-8104B4559A03}">
      <dgm:prSet/>
      <dgm:spPr/>
      <dgm:t>
        <a:bodyPr/>
        <a:lstStyle/>
        <a:p>
          <a:endParaRPr/>
        </a:p>
      </dgm:t>
    </dgm:pt>
    <dgm:pt modelId="{DD774EE3-CC48-41F4-9810-0E0B11C95E4B}" type="sibTrans" cxnId="{D1F343DA-30C0-41AB-8DEB-8104B4559A03}">
      <dgm:prSet/>
      <dgm:spPr/>
      <dgm:t>
        <a:bodyPr/>
        <a:lstStyle/>
        <a:p>
          <a:endParaRPr/>
        </a:p>
      </dgm:t>
    </dgm:pt>
    <dgm:pt modelId="{E23B2C51-544B-4F64-B852-2E8807708C67}">
      <dgm:prSet phldrT="[besedilo]" custT="1"/>
      <dgm:spPr/>
      <dgm:t>
        <a:bodyPr lIns="18000" rIns="25200"/>
        <a:lstStyle/>
        <a:p>
          <a:r>
            <a:rPr lang="el-GR" sz="2800" noProof="0" dirty="0"/>
            <a:t>Ενεργητική ακρόαση </a:t>
          </a:r>
        </a:p>
      </dgm:t>
    </dgm:pt>
    <dgm:pt modelId="{D0B264C6-3621-4919-B54B-E55D5F64293E}" type="parTrans" cxnId="{7B746061-8ECA-400D-AEEF-38803B7EB03A}">
      <dgm:prSet/>
      <dgm:spPr/>
      <dgm:t>
        <a:bodyPr/>
        <a:lstStyle/>
        <a:p>
          <a:endParaRPr/>
        </a:p>
      </dgm:t>
    </dgm:pt>
    <dgm:pt modelId="{792FFE17-304F-4639-8630-C35FCD736751}" type="sibTrans" cxnId="{7B746061-8ECA-400D-AEEF-38803B7EB03A}">
      <dgm:prSet/>
      <dgm:spPr/>
      <dgm:t>
        <a:bodyPr/>
        <a:lstStyle/>
        <a:p>
          <a:endParaRPr/>
        </a:p>
      </dgm:t>
    </dgm:pt>
    <dgm:pt modelId="{6DC5409F-AA46-4313-ADD2-8263B0611EEE}">
      <dgm:prSet phldrT="[besedilo]" custT="1"/>
      <dgm:spPr/>
      <dgm:t>
        <a:bodyPr lIns="18000" rIns="25200"/>
        <a:lstStyle/>
        <a:p>
          <a:r>
            <a:rPr lang="el-GR" sz="2800" noProof="0" dirty="0"/>
            <a:t>Ενσυναίσθηση </a:t>
          </a:r>
        </a:p>
      </dgm:t>
    </dgm:pt>
    <dgm:pt modelId="{C00C58F8-3F85-4B45-B619-71D9D7B1A8C5}" type="parTrans" cxnId="{F395B558-8ADD-43E1-87BE-4F3B97695A1D}">
      <dgm:prSet/>
      <dgm:spPr/>
      <dgm:t>
        <a:bodyPr/>
        <a:lstStyle/>
        <a:p>
          <a:endParaRPr/>
        </a:p>
      </dgm:t>
    </dgm:pt>
    <dgm:pt modelId="{FBABAA1A-8D23-4650-AAFC-28F96D8D1C4B}" type="sibTrans" cxnId="{F395B558-8ADD-43E1-87BE-4F3B97695A1D}">
      <dgm:prSet/>
      <dgm:spPr/>
      <dgm:t>
        <a:bodyPr/>
        <a:lstStyle/>
        <a:p>
          <a:endParaRPr/>
        </a:p>
      </dgm:t>
    </dgm:pt>
    <dgm:pt modelId="{D87BDC68-8FA6-4590-AF89-671B7A61C6AB}">
      <dgm:prSet phldrT="[besedilo]" custT="1"/>
      <dgm:spPr/>
      <dgm:t>
        <a:bodyPr lIns="18000" rIns="25200"/>
        <a:lstStyle/>
        <a:p>
          <a:r>
            <a:rPr lang="el-GR" sz="2800" noProof="0" dirty="0"/>
            <a:t>Κριτική σκέψη </a:t>
          </a:r>
        </a:p>
      </dgm:t>
    </dgm:pt>
    <dgm:pt modelId="{825AE6A0-169D-481A-9B7F-DDE64192EEAE}" type="parTrans" cxnId="{611CC011-D74C-46B6-B211-B231467FC2DF}">
      <dgm:prSet/>
      <dgm:spPr/>
      <dgm:t>
        <a:bodyPr/>
        <a:lstStyle/>
        <a:p>
          <a:endParaRPr/>
        </a:p>
      </dgm:t>
    </dgm:pt>
    <dgm:pt modelId="{8B1370AE-BD2D-43FF-A81F-D1939227BE59}" type="sibTrans" cxnId="{611CC011-D74C-46B6-B211-B231467FC2DF}">
      <dgm:prSet/>
      <dgm:spPr/>
      <dgm:t>
        <a:bodyPr/>
        <a:lstStyle/>
        <a:p>
          <a:endParaRPr/>
        </a:p>
      </dgm:t>
    </dgm:pt>
    <dgm:pt modelId="{83626B6F-4FD6-470D-9E2C-73439F86416D}">
      <dgm:prSet phldrT="[besedilo]" custT="1"/>
      <dgm:spPr/>
      <dgm:t>
        <a:bodyPr lIns="18000" rIns="25200"/>
        <a:lstStyle/>
        <a:p>
          <a:r>
            <a:rPr lang="el-GR" sz="2800" noProof="0" dirty="0" err="1"/>
            <a:t>Αυτοστοχασμός</a:t>
          </a:r>
          <a:r>
            <a:rPr lang="el-GR" sz="2800" noProof="0" dirty="0"/>
            <a:t> </a:t>
          </a:r>
        </a:p>
      </dgm:t>
    </dgm:pt>
    <dgm:pt modelId="{6687DB09-AA75-4EB6-84E3-55CD5354638C}" type="parTrans" cxnId="{FAD083D4-E434-48E4-866A-4F862F6281A7}">
      <dgm:prSet/>
      <dgm:spPr/>
      <dgm:t>
        <a:bodyPr/>
        <a:lstStyle/>
        <a:p>
          <a:endParaRPr/>
        </a:p>
      </dgm:t>
    </dgm:pt>
    <dgm:pt modelId="{4F05730E-C9B4-4167-8121-C37F95867C08}" type="sibTrans" cxnId="{FAD083D4-E434-48E4-866A-4F862F6281A7}">
      <dgm:prSet/>
      <dgm:spPr/>
      <dgm:t>
        <a:bodyPr/>
        <a:lstStyle/>
        <a:p>
          <a:endParaRPr/>
        </a:p>
      </dgm:t>
    </dgm:pt>
    <dgm:pt modelId="{60AAF58C-B4B6-4333-8531-2FC2E6BEA3E0}">
      <dgm:prSet phldrT="[besedilo]" custT="1"/>
      <dgm:spPr/>
      <dgm:t>
        <a:bodyPr lIns="18000" rIns="25200"/>
        <a:lstStyle/>
        <a:p>
          <a:r>
            <a:rPr lang="el-GR" sz="2800" noProof="0" dirty="0"/>
            <a:t>Συναισθηματική ρύθμιση </a:t>
          </a:r>
        </a:p>
      </dgm:t>
    </dgm:pt>
    <dgm:pt modelId="{0A3D22EC-2D5B-4659-A6DA-B8514B08A756}" type="parTrans" cxnId="{D4E0ACCD-9246-44FE-8C1C-D9290A0AF4F9}">
      <dgm:prSet/>
      <dgm:spPr/>
      <dgm:t>
        <a:bodyPr/>
        <a:lstStyle/>
        <a:p>
          <a:endParaRPr/>
        </a:p>
      </dgm:t>
    </dgm:pt>
    <dgm:pt modelId="{C56E7154-F8B2-44F1-AAB2-A01BB0933643}" type="sibTrans" cxnId="{D4E0ACCD-9246-44FE-8C1C-D9290A0AF4F9}">
      <dgm:prSet/>
      <dgm:spPr/>
      <dgm:t>
        <a:bodyPr/>
        <a:lstStyle/>
        <a:p>
          <a:endParaRPr/>
        </a:p>
      </dgm:t>
    </dgm:pt>
    <dgm:pt modelId="{4570A984-80E6-4E76-AF41-4FACB0F247FD}">
      <dgm:prSet phldrT="[besedilo]" custT="1"/>
      <dgm:spPr/>
      <dgm:t>
        <a:bodyPr lIns="18000" rIns="25200"/>
        <a:lstStyle/>
        <a:p>
          <a:r>
            <a:rPr lang="el-GR" sz="2800" noProof="0" dirty="0"/>
            <a:t>Επίλυση συγκρούσεων </a:t>
          </a:r>
        </a:p>
      </dgm:t>
    </dgm:pt>
    <dgm:pt modelId="{D4779115-BDA7-4CEA-9380-69C14612D06C}" type="parTrans" cxnId="{2C36BEF4-2109-4D0B-B17F-58F1D039440B}">
      <dgm:prSet/>
      <dgm:spPr/>
      <dgm:t>
        <a:bodyPr/>
        <a:lstStyle/>
        <a:p>
          <a:endParaRPr/>
        </a:p>
      </dgm:t>
    </dgm:pt>
    <dgm:pt modelId="{DA5F40F8-1541-487B-A8C1-1875666FC21A}" type="sibTrans" cxnId="{2C36BEF4-2109-4D0B-B17F-58F1D039440B}">
      <dgm:prSet/>
      <dgm:spPr/>
      <dgm:t>
        <a:bodyPr/>
        <a:lstStyle/>
        <a:p>
          <a:endParaRPr/>
        </a:p>
      </dgm:t>
    </dgm:pt>
    <dgm:pt modelId="{70C8BFD1-85C5-44A2-9F36-41D2FA5B616E}">
      <dgm:prSet phldrT="[besedilo]" custT="1"/>
      <dgm:spPr/>
      <dgm:t>
        <a:bodyPr lIns="18000" rIns="25200"/>
        <a:lstStyle/>
        <a:p>
          <a:r>
            <a:rPr lang="el-GR" sz="2800" noProof="0" dirty="0"/>
            <a:t>Ανάλυση &amp; Σύνθεση</a:t>
          </a:r>
        </a:p>
      </dgm:t>
    </dgm:pt>
    <dgm:pt modelId="{DC20BA7F-EAE3-4849-B259-131699B8B58D}" type="parTrans" cxnId="{C46B6398-1506-4B77-91E2-EE0E416377EC}">
      <dgm:prSet/>
      <dgm:spPr/>
      <dgm:t>
        <a:bodyPr/>
        <a:lstStyle/>
        <a:p>
          <a:endParaRPr/>
        </a:p>
      </dgm:t>
    </dgm:pt>
    <dgm:pt modelId="{D6EA7556-4BFD-461C-B7EA-232B7A4EF97A}" type="sibTrans" cxnId="{C46B6398-1506-4B77-91E2-EE0E416377EC}">
      <dgm:prSet/>
      <dgm:spPr/>
      <dgm:t>
        <a:bodyPr/>
        <a:lstStyle/>
        <a:p>
          <a:endParaRPr/>
        </a:p>
      </dgm:t>
    </dgm:pt>
    <dgm:pt modelId="{B7DE8B12-7D48-43F1-B275-AC4B8E1D0A5A}">
      <dgm:prSet phldrT="[besedilo]" custT="1"/>
      <dgm:spPr/>
      <dgm:t>
        <a:bodyPr lIns="18000" rIns="25200"/>
        <a:lstStyle/>
        <a:p>
          <a:r>
            <a:rPr lang="el-GR" sz="2800" noProof="0" dirty="0"/>
            <a:t>Αξιολόγηση</a:t>
          </a:r>
        </a:p>
      </dgm:t>
    </dgm:pt>
    <dgm:pt modelId="{0006A33D-9A48-4EB6-A1CB-A0A48916DAFD}" type="parTrans" cxnId="{B65C3E0F-4E6D-40FE-BE82-508E1318DE34}">
      <dgm:prSet/>
      <dgm:spPr/>
      <dgm:t>
        <a:bodyPr/>
        <a:lstStyle/>
        <a:p>
          <a:endParaRPr/>
        </a:p>
      </dgm:t>
    </dgm:pt>
    <dgm:pt modelId="{E0F7AF9F-5464-44FD-BB01-C39AB9DED588}" type="sibTrans" cxnId="{B65C3E0F-4E6D-40FE-BE82-508E1318DE34}">
      <dgm:prSet/>
      <dgm:spPr/>
      <dgm:t>
        <a:bodyPr/>
        <a:lstStyle/>
        <a:p>
          <a:endParaRPr/>
        </a:p>
      </dgm:t>
    </dgm:pt>
    <dgm:pt modelId="{9ED7294D-C041-4099-9846-15D4034F1FFF}" type="pres">
      <dgm:prSet presAssocID="{D95BB563-403C-4C39-81FD-DA9CBB178948}" presName="Name0" presStyleCnt="0">
        <dgm:presLayoutVars>
          <dgm:dir/>
          <dgm:resizeHandles/>
        </dgm:presLayoutVars>
      </dgm:prSet>
      <dgm:spPr/>
      <dgm:t>
        <a:bodyPr/>
        <a:lstStyle/>
        <a:p>
          <a:endParaRPr lang="el-GR"/>
        </a:p>
      </dgm:t>
    </dgm:pt>
    <dgm:pt modelId="{AFA02BF1-75C0-44A5-B237-B9AC1085EBC0}" type="pres">
      <dgm:prSet presAssocID="{B3F72C5F-33B1-427A-B797-EBF2FAF86847}" presName="compNode" presStyleCnt="0"/>
      <dgm:spPr/>
    </dgm:pt>
    <dgm:pt modelId="{519B95CA-AFC2-4B0B-ADDC-7661A936DF09}" type="pres">
      <dgm:prSet presAssocID="{B3F72C5F-33B1-427A-B797-EBF2FAF86847}" presName="dummyConnPt" presStyleCnt="0"/>
      <dgm:spPr/>
    </dgm:pt>
    <dgm:pt modelId="{E8956106-1711-4AF4-83FE-C624A671E460}" type="pres">
      <dgm:prSet presAssocID="{B3F72C5F-33B1-427A-B797-EBF2FAF86847}" presName="node" presStyleLbl="node1" presStyleIdx="0" presStyleCnt="9" custScaleX="111424" custLinFactNeighborX="-1233">
        <dgm:presLayoutVars>
          <dgm:bulletEnabled val="1"/>
        </dgm:presLayoutVars>
      </dgm:prSet>
      <dgm:spPr/>
      <dgm:t>
        <a:bodyPr/>
        <a:lstStyle/>
        <a:p>
          <a:endParaRPr lang="el-GR"/>
        </a:p>
      </dgm:t>
    </dgm:pt>
    <dgm:pt modelId="{E25E3EFC-B9C7-4311-A07B-94F128CAA655}" type="pres">
      <dgm:prSet presAssocID="{DD774EE3-CC48-41F4-9810-0E0B11C95E4B}" presName="sibTrans" presStyleLbl="bgSibTrans2D1" presStyleIdx="0" presStyleCnt="8"/>
      <dgm:spPr/>
      <dgm:t>
        <a:bodyPr/>
        <a:lstStyle/>
        <a:p>
          <a:endParaRPr lang="el-GR"/>
        </a:p>
      </dgm:t>
    </dgm:pt>
    <dgm:pt modelId="{1EE54C1A-8026-44B1-8926-EB71685BE205}" type="pres">
      <dgm:prSet presAssocID="{E23B2C51-544B-4F64-B852-2E8807708C67}" presName="compNode" presStyleCnt="0"/>
      <dgm:spPr/>
    </dgm:pt>
    <dgm:pt modelId="{7E31594A-A59B-4B5C-9EAD-CE65971F1CEB}" type="pres">
      <dgm:prSet presAssocID="{E23B2C51-544B-4F64-B852-2E8807708C67}" presName="dummyConnPt" presStyleCnt="0"/>
      <dgm:spPr/>
    </dgm:pt>
    <dgm:pt modelId="{1D8528A0-B73F-419F-B9CB-61F682D012FD}" type="pres">
      <dgm:prSet presAssocID="{E23B2C51-544B-4F64-B852-2E8807708C67}" presName="node" presStyleLbl="node1" presStyleIdx="1" presStyleCnt="9" custScaleX="111424" custLinFactNeighborX="-1233">
        <dgm:presLayoutVars>
          <dgm:bulletEnabled val="1"/>
        </dgm:presLayoutVars>
      </dgm:prSet>
      <dgm:spPr/>
      <dgm:t>
        <a:bodyPr/>
        <a:lstStyle/>
        <a:p>
          <a:endParaRPr lang="el-GR"/>
        </a:p>
      </dgm:t>
    </dgm:pt>
    <dgm:pt modelId="{99ADE6BB-880B-49F9-A1B0-11EFE6810571}" type="pres">
      <dgm:prSet presAssocID="{792FFE17-304F-4639-8630-C35FCD736751}" presName="sibTrans" presStyleLbl="bgSibTrans2D1" presStyleIdx="1" presStyleCnt="8"/>
      <dgm:spPr/>
      <dgm:t>
        <a:bodyPr/>
        <a:lstStyle/>
        <a:p>
          <a:endParaRPr lang="el-GR"/>
        </a:p>
      </dgm:t>
    </dgm:pt>
    <dgm:pt modelId="{D8FCEE7A-F4FA-4CD2-8B32-D00918F9C9D6}" type="pres">
      <dgm:prSet presAssocID="{6DC5409F-AA46-4313-ADD2-8263B0611EEE}" presName="compNode" presStyleCnt="0"/>
      <dgm:spPr/>
    </dgm:pt>
    <dgm:pt modelId="{A025BD04-57C5-4FFC-9759-1D41A9D70F88}" type="pres">
      <dgm:prSet presAssocID="{6DC5409F-AA46-4313-ADD2-8263B0611EEE}" presName="dummyConnPt" presStyleCnt="0"/>
      <dgm:spPr/>
    </dgm:pt>
    <dgm:pt modelId="{12E91369-4D41-49FC-9900-158ACECD091B}" type="pres">
      <dgm:prSet presAssocID="{6DC5409F-AA46-4313-ADD2-8263B0611EEE}" presName="node" presStyleLbl="node1" presStyleIdx="2" presStyleCnt="9" custScaleX="111424" custLinFactNeighborX="-1233">
        <dgm:presLayoutVars>
          <dgm:bulletEnabled val="1"/>
        </dgm:presLayoutVars>
      </dgm:prSet>
      <dgm:spPr/>
      <dgm:t>
        <a:bodyPr/>
        <a:lstStyle/>
        <a:p>
          <a:endParaRPr lang="el-GR"/>
        </a:p>
      </dgm:t>
    </dgm:pt>
    <dgm:pt modelId="{C6C3C1AA-E866-45B2-B421-CDE341964030}" type="pres">
      <dgm:prSet presAssocID="{FBABAA1A-8D23-4650-AAFC-28F96D8D1C4B}" presName="sibTrans" presStyleLbl="bgSibTrans2D1" presStyleIdx="2" presStyleCnt="8"/>
      <dgm:spPr/>
      <dgm:t>
        <a:bodyPr/>
        <a:lstStyle/>
        <a:p>
          <a:endParaRPr lang="el-GR"/>
        </a:p>
      </dgm:t>
    </dgm:pt>
    <dgm:pt modelId="{0AA56D31-C49E-4B76-AD65-385313C3ABBA}" type="pres">
      <dgm:prSet presAssocID="{D87BDC68-8FA6-4590-AF89-671B7A61C6AB}" presName="compNode" presStyleCnt="0"/>
      <dgm:spPr/>
    </dgm:pt>
    <dgm:pt modelId="{CFD93FE4-516B-4541-A92C-B63879664F08}" type="pres">
      <dgm:prSet presAssocID="{D87BDC68-8FA6-4590-AF89-671B7A61C6AB}" presName="dummyConnPt" presStyleCnt="0"/>
      <dgm:spPr/>
    </dgm:pt>
    <dgm:pt modelId="{829CDA78-5339-4D9A-B7AD-84B267E9D2D6}" type="pres">
      <dgm:prSet presAssocID="{D87BDC68-8FA6-4590-AF89-671B7A61C6AB}" presName="node" presStyleLbl="node1" presStyleIdx="3" presStyleCnt="9" custScaleX="111424" custLinFactNeighborX="-1233">
        <dgm:presLayoutVars>
          <dgm:bulletEnabled val="1"/>
        </dgm:presLayoutVars>
      </dgm:prSet>
      <dgm:spPr/>
      <dgm:t>
        <a:bodyPr/>
        <a:lstStyle/>
        <a:p>
          <a:endParaRPr lang="el-GR"/>
        </a:p>
      </dgm:t>
    </dgm:pt>
    <dgm:pt modelId="{C1449E7F-3148-4726-8F28-3A663DBD2FF3}" type="pres">
      <dgm:prSet presAssocID="{8B1370AE-BD2D-43FF-A81F-D1939227BE59}" presName="sibTrans" presStyleLbl="bgSibTrans2D1" presStyleIdx="3" presStyleCnt="8"/>
      <dgm:spPr/>
      <dgm:t>
        <a:bodyPr/>
        <a:lstStyle/>
        <a:p>
          <a:endParaRPr lang="el-GR"/>
        </a:p>
      </dgm:t>
    </dgm:pt>
    <dgm:pt modelId="{0434359A-FAEB-409A-B381-B3DD6B5495F7}" type="pres">
      <dgm:prSet presAssocID="{83626B6F-4FD6-470D-9E2C-73439F86416D}" presName="compNode" presStyleCnt="0"/>
      <dgm:spPr/>
    </dgm:pt>
    <dgm:pt modelId="{A9814EF5-759E-4BA0-B0F4-D5E9A86BED40}" type="pres">
      <dgm:prSet presAssocID="{83626B6F-4FD6-470D-9E2C-73439F86416D}" presName="dummyConnPt" presStyleCnt="0"/>
      <dgm:spPr/>
    </dgm:pt>
    <dgm:pt modelId="{1C909939-9121-4CF8-92FD-6337AADD7D92}" type="pres">
      <dgm:prSet presAssocID="{83626B6F-4FD6-470D-9E2C-73439F86416D}" presName="node" presStyleLbl="node1" presStyleIdx="4" presStyleCnt="9" custScaleX="111424" custLinFactNeighborX="-1233">
        <dgm:presLayoutVars>
          <dgm:bulletEnabled val="1"/>
        </dgm:presLayoutVars>
      </dgm:prSet>
      <dgm:spPr/>
      <dgm:t>
        <a:bodyPr/>
        <a:lstStyle/>
        <a:p>
          <a:endParaRPr lang="el-GR"/>
        </a:p>
      </dgm:t>
    </dgm:pt>
    <dgm:pt modelId="{28D7A5FA-9468-4DCE-BD7B-CEDA4A87A77C}" type="pres">
      <dgm:prSet presAssocID="{4F05730E-C9B4-4167-8121-C37F95867C08}" presName="sibTrans" presStyleLbl="bgSibTrans2D1" presStyleIdx="4" presStyleCnt="8"/>
      <dgm:spPr/>
      <dgm:t>
        <a:bodyPr/>
        <a:lstStyle/>
        <a:p>
          <a:endParaRPr lang="el-GR"/>
        </a:p>
      </dgm:t>
    </dgm:pt>
    <dgm:pt modelId="{6E1FE6C9-8977-4340-B5DC-DE9D6F40E5A0}" type="pres">
      <dgm:prSet presAssocID="{60AAF58C-B4B6-4333-8531-2FC2E6BEA3E0}" presName="compNode" presStyleCnt="0"/>
      <dgm:spPr/>
    </dgm:pt>
    <dgm:pt modelId="{8767E8F7-A7C9-4523-B3E4-015082BE7A0F}" type="pres">
      <dgm:prSet presAssocID="{60AAF58C-B4B6-4333-8531-2FC2E6BEA3E0}" presName="dummyConnPt" presStyleCnt="0"/>
      <dgm:spPr/>
    </dgm:pt>
    <dgm:pt modelId="{D1FA5F1B-1787-4029-812F-20F8726A2F7E}" type="pres">
      <dgm:prSet presAssocID="{60AAF58C-B4B6-4333-8531-2FC2E6BEA3E0}" presName="node" presStyleLbl="node1" presStyleIdx="5" presStyleCnt="9" custScaleX="111424" custLinFactNeighborX="-1233">
        <dgm:presLayoutVars>
          <dgm:bulletEnabled val="1"/>
        </dgm:presLayoutVars>
      </dgm:prSet>
      <dgm:spPr/>
      <dgm:t>
        <a:bodyPr/>
        <a:lstStyle/>
        <a:p>
          <a:endParaRPr lang="el-GR"/>
        </a:p>
      </dgm:t>
    </dgm:pt>
    <dgm:pt modelId="{D2778B6D-8B58-4749-834A-3EC0702C1E86}" type="pres">
      <dgm:prSet presAssocID="{C56E7154-F8B2-44F1-AAB2-A01BB0933643}" presName="sibTrans" presStyleLbl="bgSibTrans2D1" presStyleIdx="5" presStyleCnt="8"/>
      <dgm:spPr/>
      <dgm:t>
        <a:bodyPr/>
        <a:lstStyle/>
        <a:p>
          <a:endParaRPr lang="el-GR"/>
        </a:p>
      </dgm:t>
    </dgm:pt>
    <dgm:pt modelId="{D237ADEC-551F-4D17-8C62-11EBB5657BCB}" type="pres">
      <dgm:prSet presAssocID="{4570A984-80E6-4E76-AF41-4FACB0F247FD}" presName="compNode" presStyleCnt="0"/>
      <dgm:spPr/>
    </dgm:pt>
    <dgm:pt modelId="{500C21F5-623F-4C76-8A77-6D8457595642}" type="pres">
      <dgm:prSet presAssocID="{4570A984-80E6-4E76-AF41-4FACB0F247FD}" presName="dummyConnPt" presStyleCnt="0"/>
      <dgm:spPr/>
    </dgm:pt>
    <dgm:pt modelId="{A53AD3E6-96AF-4A57-94E6-C94C729E0055}" type="pres">
      <dgm:prSet presAssocID="{4570A984-80E6-4E76-AF41-4FACB0F247FD}" presName="node" presStyleLbl="node1" presStyleIdx="6" presStyleCnt="9" custScaleX="111424" custLinFactNeighborX="-1233">
        <dgm:presLayoutVars>
          <dgm:bulletEnabled val="1"/>
        </dgm:presLayoutVars>
      </dgm:prSet>
      <dgm:spPr/>
      <dgm:t>
        <a:bodyPr/>
        <a:lstStyle/>
        <a:p>
          <a:endParaRPr lang="el-GR"/>
        </a:p>
      </dgm:t>
    </dgm:pt>
    <dgm:pt modelId="{24A72747-8E9C-4A20-849D-202C6C63DB36}" type="pres">
      <dgm:prSet presAssocID="{DA5F40F8-1541-487B-A8C1-1875666FC21A}" presName="sibTrans" presStyleLbl="bgSibTrans2D1" presStyleIdx="6" presStyleCnt="8"/>
      <dgm:spPr/>
      <dgm:t>
        <a:bodyPr/>
        <a:lstStyle/>
        <a:p>
          <a:endParaRPr lang="el-GR"/>
        </a:p>
      </dgm:t>
    </dgm:pt>
    <dgm:pt modelId="{CA0F854D-53E2-4163-AD3A-CB2258766A71}" type="pres">
      <dgm:prSet presAssocID="{70C8BFD1-85C5-44A2-9F36-41D2FA5B616E}" presName="compNode" presStyleCnt="0"/>
      <dgm:spPr/>
    </dgm:pt>
    <dgm:pt modelId="{60FA9129-9605-4089-8F4E-9DE1957F1E5A}" type="pres">
      <dgm:prSet presAssocID="{70C8BFD1-85C5-44A2-9F36-41D2FA5B616E}" presName="dummyConnPt" presStyleCnt="0"/>
      <dgm:spPr/>
    </dgm:pt>
    <dgm:pt modelId="{8C6C4EF9-5940-4AF9-B242-DD980B8C0C9F}" type="pres">
      <dgm:prSet presAssocID="{70C8BFD1-85C5-44A2-9F36-41D2FA5B616E}" presName="node" presStyleLbl="node1" presStyleIdx="7" presStyleCnt="9" custScaleX="111424" custLinFactNeighborX="-1233">
        <dgm:presLayoutVars>
          <dgm:bulletEnabled val="1"/>
        </dgm:presLayoutVars>
      </dgm:prSet>
      <dgm:spPr/>
      <dgm:t>
        <a:bodyPr/>
        <a:lstStyle/>
        <a:p>
          <a:endParaRPr lang="el-GR"/>
        </a:p>
      </dgm:t>
    </dgm:pt>
    <dgm:pt modelId="{88734A3A-F628-46A1-92FE-3FE68BA8C35D}" type="pres">
      <dgm:prSet presAssocID="{D6EA7556-4BFD-461C-B7EA-232B7A4EF97A}" presName="sibTrans" presStyleLbl="bgSibTrans2D1" presStyleIdx="7" presStyleCnt="8"/>
      <dgm:spPr/>
      <dgm:t>
        <a:bodyPr/>
        <a:lstStyle/>
        <a:p>
          <a:endParaRPr lang="el-GR"/>
        </a:p>
      </dgm:t>
    </dgm:pt>
    <dgm:pt modelId="{3C13251F-004C-4D7A-B2C9-85E7AF48BEDC}" type="pres">
      <dgm:prSet presAssocID="{B7DE8B12-7D48-43F1-B275-AC4B8E1D0A5A}" presName="compNode" presStyleCnt="0"/>
      <dgm:spPr/>
    </dgm:pt>
    <dgm:pt modelId="{55B2C3B5-7443-401D-90A1-26E23CE537A7}" type="pres">
      <dgm:prSet presAssocID="{B7DE8B12-7D48-43F1-B275-AC4B8E1D0A5A}" presName="dummyConnPt" presStyleCnt="0"/>
      <dgm:spPr/>
    </dgm:pt>
    <dgm:pt modelId="{244DE248-2E29-448B-909C-5B839DBD1DF9}" type="pres">
      <dgm:prSet presAssocID="{B7DE8B12-7D48-43F1-B275-AC4B8E1D0A5A}" presName="node" presStyleLbl="node1" presStyleIdx="8" presStyleCnt="9" custScaleX="111424" custLinFactNeighborX="-1233">
        <dgm:presLayoutVars>
          <dgm:bulletEnabled val="1"/>
        </dgm:presLayoutVars>
      </dgm:prSet>
      <dgm:spPr/>
      <dgm:t>
        <a:bodyPr/>
        <a:lstStyle/>
        <a:p>
          <a:endParaRPr lang="el-GR"/>
        </a:p>
      </dgm:t>
    </dgm:pt>
  </dgm:ptLst>
  <dgm:cxnLst>
    <dgm:cxn modelId="{4EC26B15-F4F1-423E-B7E7-8FF32F9CAD11}" type="presOf" srcId="{B3F72C5F-33B1-427A-B797-EBF2FAF86847}" destId="{E8956106-1711-4AF4-83FE-C624A671E460}" srcOrd="0" destOrd="0" presId="urn:microsoft.com/office/officeart/2005/8/layout/bProcess4"/>
    <dgm:cxn modelId="{64A7024D-FCBE-4011-9260-A96735062E0D}" type="presOf" srcId="{E23B2C51-544B-4F64-B852-2E8807708C67}" destId="{1D8528A0-B73F-419F-B9CB-61F682D012FD}" srcOrd="0" destOrd="0" presId="urn:microsoft.com/office/officeart/2005/8/layout/bProcess4"/>
    <dgm:cxn modelId="{E040067D-4C79-4B31-A3A4-5B8155162AAF}" type="presOf" srcId="{83626B6F-4FD6-470D-9E2C-73439F86416D}" destId="{1C909939-9121-4CF8-92FD-6337AADD7D92}" srcOrd="0" destOrd="0" presId="urn:microsoft.com/office/officeart/2005/8/layout/bProcess4"/>
    <dgm:cxn modelId="{59E7C5A6-3DD5-49FD-AD34-138CB2BAC0BF}" type="presOf" srcId="{6DC5409F-AA46-4313-ADD2-8263B0611EEE}" destId="{12E91369-4D41-49FC-9900-158ACECD091B}" srcOrd="0" destOrd="0" presId="urn:microsoft.com/office/officeart/2005/8/layout/bProcess4"/>
    <dgm:cxn modelId="{7C5D3773-7B28-4EC0-A852-D0D34DF177F4}" type="presOf" srcId="{D6EA7556-4BFD-461C-B7EA-232B7A4EF97A}" destId="{88734A3A-F628-46A1-92FE-3FE68BA8C35D}" srcOrd="0" destOrd="0" presId="urn:microsoft.com/office/officeart/2005/8/layout/bProcess4"/>
    <dgm:cxn modelId="{19241FF6-8343-4AF8-B577-CF78633835CC}" type="presOf" srcId="{DA5F40F8-1541-487B-A8C1-1875666FC21A}" destId="{24A72747-8E9C-4A20-849D-202C6C63DB36}" srcOrd="0" destOrd="0" presId="urn:microsoft.com/office/officeart/2005/8/layout/bProcess4"/>
    <dgm:cxn modelId="{38CBE62F-9743-4106-A6BF-21F166F8AEA0}" type="presOf" srcId="{B7DE8B12-7D48-43F1-B275-AC4B8E1D0A5A}" destId="{244DE248-2E29-448B-909C-5B839DBD1DF9}" srcOrd="0" destOrd="0" presId="urn:microsoft.com/office/officeart/2005/8/layout/bProcess4"/>
    <dgm:cxn modelId="{B65C3E0F-4E6D-40FE-BE82-508E1318DE34}" srcId="{D95BB563-403C-4C39-81FD-DA9CBB178948}" destId="{B7DE8B12-7D48-43F1-B275-AC4B8E1D0A5A}" srcOrd="8" destOrd="0" parTransId="{0006A33D-9A48-4EB6-A1CB-A0A48916DAFD}" sibTransId="{E0F7AF9F-5464-44FD-BB01-C39AB9DED588}"/>
    <dgm:cxn modelId="{FAD083D4-E434-48E4-866A-4F862F6281A7}" srcId="{D95BB563-403C-4C39-81FD-DA9CBB178948}" destId="{83626B6F-4FD6-470D-9E2C-73439F86416D}" srcOrd="4" destOrd="0" parTransId="{6687DB09-AA75-4EB6-84E3-55CD5354638C}" sibTransId="{4F05730E-C9B4-4167-8121-C37F95867C08}"/>
    <dgm:cxn modelId="{841428B0-C0D2-445B-AC59-6D6EBB82575F}" type="presOf" srcId="{FBABAA1A-8D23-4650-AAFC-28F96D8D1C4B}" destId="{C6C3C1AA-E866-45B2-B421-CDE341964030}" srcOrd="0" destOrd="0" presId="urn:microsoft.com/office/officeart/2005/8/layout/bProcess4"/>
    <dgm:cxn modelId="{A480FF75-290A-426A-A57B-B6B5BE0B7F57}" type="presOf" srcId="{4570A984-80E6-4E76-AF41-4FACB0F247FD}" destId="{A53AD3E6-96AF-4A57-94E6-C94C729E0055}" srcOrd="0" destOrd="0" presId="urn:microsoft.com/office/officeart/2005/8/layout/bProcess4"/>
    <dgm:cxn modelId="{CF0610F5-819D-45D6-9EAE-484E9DBB65AA}" type="presOf" srcId="{DD774EE3-CC48-41F4-9810-0E0B11C95E4B}" destId="{E25E3EFC-B9C7-4311-A07B-94F128CAA655}" srcOrd="0" destOrd="0" presId="urn:microsoft.com/office/officeart/2005/8/layout/bProcess4"/>
    <dgm:cxn modelId="{E6C480C7-7707-41BF-9EB2-4912B9B19137}" type="presOf" srcId="{60AAF58C-B4B6-4333-8531-2FC2E6BEA3E0}" destId="{D1FA5F1B-1787-4029-812F-20F8726A2F7E}" srcOrd="0" destOrd="0" presId="urn:microsoft.com/office/officeart/2005/8/layout/bProcess4"/>
    <dgm:cxn modelId="{1A29F5E4-500B-4C93-B58C-6BE5AC95104C}" type="presOf" srcId="{C56E7154-F8B2-44F1-AAB2-A01BB0933643}" destId="{D2778B6D-8B58-4749-834A-3EC0702C1E86}" srcOrd="0" destOrd="0" presId="urn:microsoft.com/office/officeart/2005/8/layout/bProcess4"/>
    <dgm:cxn modelId="{2697AEC5-C74A-4A98-B07B-379FCD985AB2}" type="presOf" srcId="{70C8BFD1-85C5-44A2-9F36-41D2FA5B616E}" destId="{8C6C4EF9-5940-4AF9-B242-DD980B8C0C9F}" srcOrd="0" destOrd="0" presId="urn:microsoft.com/office/officeart/2005/8/layout/bProcess4"/>
    <dgm:cxn modelId="{86D68029-F1F1-420A-86F0-DFB3D4B4978E}" type="presOf" srcId="{8B1370AE-BD2D-43FF-A81F-D1939227BE59}" destId="{C1449E7F-3148-4726-8F28-3A663DBD2FF3}" srcOrd="0" destOrd="0" presId="urn:microsoft.com/office/officeart/2005/8/layout/bProcess4"/>
    <dgm:cxn modelId="{D1F343DA-30C0-41AB-8DEB-8104B4559A03}" srcId="{D95BB563-403C-4C39-81FD-DA9CBB178948}" destId="{B3F72C5F-33B1-427A-B797-EBF2FAF86847}" srcOrd="0" destOrd="0" parTransId="{AAE585EE-F3A7-4742-98AA-D363A1F152C0}" sibTransId="{DD774EE3-CC48-41F4-9810-0E0B11C95E4B}"/>
    <dgm:cxn modelId="{F395B558-8ADD-43E1-87BE-4F3B97695A1D}" srcId="{D95BB563-403C-4C39-81FD-DA9CBB178948}" destId="{6DC5409F-AA46-4313-ADD2-8263B0611EEE}" srcOrd="2" destOrd="0" parTransId="{C00C58F8-3F85-4B45-B619-71D9D7B1A8C5}" sibTransId="{FBABAA1A-8D23-4650-AAFC-28F96D8D1C4B}"/>
    <dgm:cxn modelId="{D4E0ACCD-9246-44FE-8C1C-D9290A0AF4F9}" srcId="{D95BB563-403C-4C39-81FD-DA9CBB178948}" destId="{60AAF58C-B4B6-4333-8531-2FC2E6BEA3E0}" srcOrd="5" destOrd="0" parTransId="{0A3D22EC-2D5B-4659-A6DA-B8514B08A756}" sibTransId="{C56E7154-F8B2-44F1-AAB2-A01BB0933643}"/>
    <dgm:cxn modelId="{D50A4D75-45C4-4678-B5CF-E57F34C194EA}" type="presOf" srcId="{4F05730E-C9B4-4167-8121-C37F95867C08}" destId="{28D7A5FA-9468-4DCE-BD7B-CEDA4A87A77C}" srcOrd="0" destOrd="0" presId="urn:microsoft.com/office/officeart/2005/8/layout/bProcess4"/>
    <dgm:cxn modelId="{C46B6398-1506-4B77-91E2-EE0E416377EC}" srcId="{D95BB563-403C-4C39-81FD-DA9CBB178948}" destId="{70C8BFD1-85C5-44A2-9F36-41D2FA5B616E}" srcOrd="7" destOrd="0" parTransId="{DC20BA7F-EAE3-4849-B259-131699B8B58D}" sibTransId="{D6EA7556-4BFD-461C-B7EA-232B7A4EF97A}"/>
    <dgm:cxn modelId="{2C36BEF4-2109-4D0B-B17F-58F1D039440B}" srcId="{D95BB563-403C-4C39-81FD-DA9CBB178948}" destId="{4570A984-80E6-4E76-AF41-4FACB0F247FD}" srcOrd="6" destOrd="0" parTransId="{D4779115-BDA7-4CEA-9380-69C14612D06C}" sibTransId="{DA5F40F8-1541-487B-A8C1-1875666FC21A}"/>
    <dgm:cxn modelId="{9C45AC57-FC34-4AE5-80D7-567F25AA7999}" type="presOf" srcId="{792FFE17-304F-4639-8630-C35FCD736751}" destId="{99ADE6BB-880B-49F9-A1B0-11EFE6810571}" srcOrd="0" destOrd="0" presId="urn:microsoft.com/office/officeart/2005/8/layout/bProcess4"/>
    <dgm:cxn modelId="{B0CCF42A-EDF0-4CE2-80BB-C253C1F7EB09}" type="presOf" srcId="{D87BDC68-8FA6-4590-AF89-671B7A61C6AB}" destId="{829CDA78-5339-4D9A-B7AD-84B267E9D2D6}" srcOrd="0" destOrd="0" presId="urn:microsoft.com/office/officeart/2005/8/layout/bProcess4"/>
    <dgm:cxn modelId="{48D0DE3A-4AFE-4000-87F6-0D3D4D5B5FBA}" type="presOf" srcId="{D95BB563-403C-4C39-81FD-DA9CBB178948}" destId="{9ED7294D-C041-4099-9846-15D4034F1FFF}" srcOrd="0" destOrd="0" presId="urn:microsoft.com/office/officeart/2005/8/layout/bProcess4"/>
    <dgm:cxn modelId="{7B746061-8ECA-400D-AEEF-38803B7EB03A}" srcId="{D95BB563-403C-4C39-81FD-DA9CBB178948}" destId="{E23B2C51-544B-4F64-B852-2E8807708C67}" srcOrd="1" destOrd="0" parTransId="{D0B264C6-3621-4919-B54B-E55D5F64293E}" sibTransId="{792FFE17-304F-4639-8630-C35FCD736751}"/>
    <dgm:cxn modelId="{611CC011-D74C-46B6-B211-B231467FC2DF}" srcId="{D95BB563-403C-4C39-81FD-DA9CBB178948}" destId="{D87BDC68-8FA6-4590-AF89-671B7A61C6AB}" srcOrd="3" destOrd="0" parTransId="{825AE6A0-169D-481A-9B7F-DDE64192EEAE}" sibTransId="{8B1370AE-BD2D-43FF-A81F-D1939227BE59}"/>
    <dgm:cxn modelId="{D5EF5BEE-EA72-4C9B-A9FD-D0936AA555BF}" type="presParOf" srcId="{9ED7294D-C041-4099-9846-15D4034F1FFF}" destId="{AFA02BF1-75C0-44A5-B237-B9AC1085EBC0}" srcOrd="0" destOrd="0" presId="urn:microsoft.com/office/officeart/2005/8/layout/bProcess4"/>
    <dgm:cxn modelId="{1574482B-70B8-45B0-830C-6B964FC89D47}" type="presParOf" srcId="{AFA02BF1-75C0-44A5-B237-B9AC1085EBC0}" destId="{519B95CA-AFC2-4B0B-ADDC-7661A936DF09}" srcOrd="0" destOrd="0" presId="urn:microsoft.com/office/officeart/2005/8/layout/bProcess4"/>
    <dgm:cxn modelId="{6C4C8958-30FE-49C1-B9FE-946B0256C9C7}" type="presParOf" srcId="{AFA02BF1-75C0-44A5-B237-B9AC1085EBC0}" destId="{E8956106-1711-4AF4-83FE-C624A671E460}" srcOrd="1" destOrd="0" presId="urn:microsoft.com/office/officeart/2005/8/layout/bProcess4"/>
    <dgm:cxn modelId="{1A5AB5BE-7666-47F5-A01A-D453173B977E}" type="presParOf" srcId="{9ED7294D-C041-4099-9846-15D4034F1FFF}" destId="{E25E3EFC-B9C7-4311-A07B-94F128CAA655}" srcOrd="1" destOrd="0" presId="urn:microsoft.com/office/officeart/2005/8/layout/bProcess4"/>
    <dgm:cxn modelId="{4C2A4B16-079E-49CA-8AB4-AF128BEEEA7F}" type="presParOf" srcId="{9ED7294D-C041-4099-9846-15D4034F1FFF}" destId="{1EE54C1A-8026-44B1-8926-EB71685BE205}" srcOrd="2" destOrd="0" presId="urn:microsoft.com/office/officeart/2005/8/layout/bProcess4"/>
    <dgm:cxn modelId="{0D14A51D-3DE0-4897-9938-ED58B93EBD25}" type="presParOf" srcId="{1EE54C1A-8026-44B1-8926-EB71685BE205}" destId="{7E31594A-A59B-4B5C-9EAD-CE65971F1CEB}" srcOrd="0" destOrd="0" presId="urn:microsoft.com/office/officeart/2005/8/layout/bProcess4"/>
    <dgm:cxn modelId="{5233AB40-AE90-440B-9C34-0DDBF74731F6}" type="presParOf" srcId="{1EE54C1A-8026-44B1-8926-EB71685BE205}" destId="{1D8528A0-B73F-419F-B9CB-61F682D012FD}" srcOrd="1" destOrd="0" presId="urn:microsoft.com/office/officeart/2005/8/layout/bProcess4"/>
    <dgm:cxn modelId="{BCF5A970-D201-4D97-A206-AFC47EF66944}" type="presParOf" srcId="{9ED7294D-C041-4099-9846-15D4034F1FFF}" destId="{99ADE6BB-880B-49F9-A1B0-11EFE6810571}" srcOrd="3" destOrd="0" presId="urn:microsoft.com/office/officeart/2005/8/layout/bProcess4"/>
    <dgm:cxn modelId="{D2890E01-C902-41A4-8E41-E7C6C75A8F77}" type="presParOf" srcId="{9ED7294D-C041-4099-9846-15D4034F1FFF}" destId="{D8FCEE7A-F4FA-4CD2-8B32-D00918F9C9D6}" srcOrd="4" destOrd="0" presId="urn:microsoft.com/office/officeart/2005/8/layout/bProcess4"/>
    <dgm:cxn modelId="{1A92C984-5265-4DA0-B459-16FE4B85E721}" type="presParOf" srcId="{D8FCEE7A-F4FA-4CD2-8B32-D00918F9C9D6}" destId="{A025BD04-57C5-4FFC-9759-1D41A9D70F88}" srcOrd="0" destOrd="0" presId="urn:microsoft.com/office/officeart/2005/8/layout/bProcess4"/>
    <dgm:cxn modelId="{F4AA95F5-7DA0-484C-BF51-E5502811219E}" type="presParOf" srcId="{D8FCEE7A-F4FA-4CD2-8B32-D00918F9C9D6}" destId="{12E91369-4D41-49FC-9900-158ACECD091B}" srcOrd="1" destOrd="0" presId="urn:microsoft.com/office/officeart/2005/8/layout/bProcess4"/>
    <dgm:cxn modelId="{581167E7-9F33-48D0-9CE1-9B38452EAF3E}" type="presParOf" srcId="{9ED7294D-C041-4099-9846-15D4034F1FFF}" destId="{C6C3C1AA-E866-45B2-B421-CDE341964030}" srcOrd="5" destOrd="0" presId="urn:microsoft.com/office/officeart/2005/8/layout/bProcess4"/>
    <dgm:cxn modelId="{6ACCD7E9-D953-4943-9BA6-830DE2D26CC6}" type="presParOf" srcId="{9ED7294D-C041-4099-9846-15D4034F1FFF}" destId="{0AA56D31-C49E-4B76-AD65-385313C3ABBA}" srcOrd="6" destOrd="0" presId="urn:microsoft.com/office/officeart/2005/8/layout/bProcess4"/>
    <dgm:cxn modelId="{820E0D31-A39A-4E0C-AAF1-236A31FF82DB}" type="presParOf" srcId="{0AA56D31-C49E-4B76-AD65-385313C3ABBA}" destId="{CFD93FE4-516B-4541-A92C-B63879664F08}" srcOrd="0" destOrd="0" presId="urn:microsoft.com/office/officeart/2005/8/layout/bProcess4"/>
    <dgm:cxn modelId="{6B0F2A2A-C84A-4BC0-9313-82B2C7204A62}" type="presParOf" srcId="{0AA56D31-C49E-4B76-AD65-385313C3ABBA}" destId="{829CDA78-5339-4D9A-B7AD-84B267E9D2D6}" srcOrd="1" destOrd="0" presId="urn:microsoft.com/office/officeart/2005/8/layout/bProcess4"/>
    <dgm:cxn modelId="{8681E37B-A3E2-4121-A26C-6CDE398EF47A}" type="presParOf" srcId="{9ED7294D-C041-4099-9846-15D4034F1FFF}" destId="{C1449E7F-3148-4726-8F28-3A663DBD2FF3}" srcOrd="7" destOrd="0" presId="urn:microsoft.com/office/officeart/2005/8/layout/bProcess4"/>
    <dgm:cxn modelId="{C3717936-63C9-4174-B38A-BC381484A1E3}" type="presParOf" srcId="{9ED7294D-C041-4099-9846-15D4034F1FFF}" destId="{0434359A-FAEB-409A-B381-B3DD6B5495F7}" srcOrd="8" destOrd="0" presId="urn:microsoft.com/office/officeart/2005/8/layout/bProcess4"/>
    <dgm:cxn modelId="{C0CFAE83-EDE6-4AB3-9AE1-D78D490962AF}" type="presParOf" srcId="{0434359A-FAEB-409A-B381-B3DD6B5495F7}" destId="{A9814EF5-759E-4BA0-B0F4-D5E9A86BED40}" srcOrd="0" destOrd="0" presId="urn:microsoft.com/office/officeart/2005/8/layout/bProcess4"/>
    <dgm:cxn modelId="{7AA54BCF-BCAF-4D1D-95FC-B5C6C7629B5B}" type="presParOf" srcId="{0434359A-FAEB-409A-B381-B3DD6B5495F7}" destId="{1C909939-9121-4CF8-92FD-6337AADD7D92}" srcOrd="1" destOrd="0" presId="urn:microsoft.com/office/officeart/2005/8/layout/bProcess4"/>
    <dgm:cxn modelId="{2F3A3E93-C6DF-4CE6-8147-66D3EF2C154D}" type="presParOf" srcId="{9ED7294D-C041-4099-9846-15D4034F1FFF}" destId="{28D7A5FA-9468-4DCE-BD7B-CEDA4A87A77C}" srcOrd="9" destOrd="0" presId="urn:microsoft.com/office/officeart/2005/8/layout/bProcess4"/>
    <dgm:cxn modelId="{A5CB2C43-7317-4825-9E43-4807791810AC}" type="presParOf" srcId="{9ED7294D-C041-4099-9846-15D4034F1FFF}" destId="{6E1FE6C9-8977-4340-B5DC-DE9D6F40E5A0}" srcOrd="10" destOrd="0" presId="urn:microsoft.com/office/officeart/2005/8/layout/bProcess4"/>
    <dgm:cxn modelId="{2605247B-1F21-4892-969B-09FF47A826F2}" type="presParOf" srcId="{6E1FE6C9-8977-4340-B5DC-DE9D6F40E5A0}" destId="{8767E8F7-A7C9-4523-B3E4-015082BE7A0F}" srcOrd="0" destOrd="0" presId="urn:microsoft.com/office/officeart/2005/8/layout/bProcess4"/>
    <dgm:cxn modelId="{17FEF6A8-80D1-4DC4-8907-D26343F8167C}" type="presParOf" srcId="{6E1FE6C9-8977-4340-B5DC-DE9D6F40E5A0}" destId="{D1FA5F1B-1787-4029-812F-20F8726A2F7E}" srcOrd="1" destOrd="0" presId="urn:microsoft.com/office/officeart/2005/8/layout/bProcess4"/>
    <dgm:cxn modelId="{E09D3BCA-485E-499F-BBA1-8030E884336E}" type="presParOf" srcId="{9ED7294D-C041-4099-9846-15D4034F1FFF}" destId="{D2778B6D-8B58-4749-834A-3EC0702C1E86}" srcOrd="11" destOrd="0" presId="urn:microsoft.com/office/officeart/2005/8/layout/bProcess4"/>
    <dgm:cxn modelId="{9C327770-3F16-4E73-B8D2-8576481336B7}" type="presParOf" srcId="{9ED7294D-C041-4099-9846-15D4034F1FFF}" destId="{D237ADEC-551F-4D17-8C62-11EBB5657BCB}" srcOrd="12" destOrd="0" presId="urn:microsoft.com/office/officeart/2005/8/layout/bProcess4"/>
    <dgm:cxn modelId="{E316962E-D9A2-44FE-88F5-045859AD4890}" type="presParOf" srcId="{D237ADEC-551F-4D17-8C62-11EBB5657BCB}" destId="{500C21F5-623F-4C76-8A77-6D8457595642}" srcOrd="0" destOrd="0" presId="urn:microsoft.com/office/officeart/2005/8/layout/bProcess4"/>
    <dgm:cxn modelId="{CE67D80B-3FC1-4B8E-9368-2625249E2400}" type="presParOf" srcId="{D237ADEC-551F-4D17-8C62-11EBB5657BCB}" destId="{A53AD3E6-96AF-4A57-94E6-C94C729E0055}" srcOrd="1" destOrd="0" presId="urn:microsoft.com/office/officeart/2005/8/layout/bProcess4"/>
    <dgm:cxn modelId="{060F10F6-804B-449F-BF85-D68738B2A83A}" type="presParOf" srcId="{9ED7294D-C041-4099-9846-15D4034F1FFF}" destId="{24A72747-8E9C-4A20-849D-202C6C63DB36}" srcOrd="13" destOrd="0" presId="urn:microsoft.com/office/officeart/2005/8/layout/bProcess4"/>
    <dgm:cxn modelId="{C4F322F1-F2C8-4B52-86D9-0AB5014E634C}" type="presParOf" srcId="{9ED7294D-C041-4099-9846-15D4034F1FFF}" destId="{CA0F854D-53E2-4163-AD3A-CB2258766A71}" srcOrd="14" destOrd="0" presId="urn:microsoft.com/office/officeart/2005/8/layout/bProcess4"/>
    <dgm:cxn modelId="{1AA17B04-5248-480E-8463-97B2ADC3396F}" type="presParOf" srcId="{CA0F854D-53E2-4163-AD3A-CB2258766A71}" destId="{60FA9129-9605-4089-8F4E-9DE1957F1E5A}" srcOrd="0" destOrd="0" presId="urn:microsoft.com/office/officeart/2005/8/layout/bProcess4"/>
    <dgm:cxn modelId="{78F36A7E-79F4-4B67-A5A3-4230127DF277}" type="presParOf" srcId="{CA0F854D-53E2-4163-AD3A-CB2258766A71}" destId="{8C6C4EF9-5940-4AF9-B242-DD980B8C0C9F}" srcOrd="1" destOrd="0" presId="urn:microsoft.com/office/officeart/2005/8/layout/bProcess4"/>
    <dgm:cxn modelId="{651CD76E-9379-4600-B1E6-7A43D81A4D22}" type="presParOf" srcId="{9ED7294D-C041-4099-9846-15D4034F1FFF}" destId="{88734A3A-F628-46A1-92FE-3FE68BA8C35D}" srcOrd="15" destOrd="0" presId="urn:microsoft.com/office/officeart/2005/8/layout/bProcess4"/>
    <dgm:cxn modelId="{C86D35AF-FDE9-472C-85F6-7C78077DD2AF}" type="presParOf" srcId="{9ED7294D-C041-4099-9846-15D4034F1FFF}" destId="{3C13251F-004C-4D7A-B2C9-85E7AF48BEDC}" srcOrd="16" destOrd="0" presId="urn:microsoft.com/office/officeart/2005/8/layout/bProcess4"/>
    <dgm:cxn modelId="{5968DBC5-F65B-424F-9583-36EDDFF7557B}" type="presParOf" srcId="{3C13251F-004C-4D7A-B2C9-85E7AF48BEDC}" destId="{55B2C3B5-7443-401D-90A1-26E23CE537A7}" srcOrd="0" destOrd="0" presId="urn:microsoft.com/office/officeart/2005/8/layout/bProcess4"/>
    <dgm:cxn modelId="{D3A5EFF7-7B4A-45B0-8F4E-D57C8E19564B}" type="presParOf" srcId="{3C13251F-004C-4D7A-B2C9-85E7AF48BEDC}" destId="{244DE248-2E29-448B-909C-5B839DBD1D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41779-BED9-44D4-93C8-B17EF23146C5}" type="doc">
      <dgm:prSet loTypeId="urn:microsoft.com/office/officeart/2005/8/layout/default" loCatId="list" qsTypeId="urn:microsoft.com/office/officeart/2005/8/quickstyle/3d7" qsCatId="3D" csTypeId="urn:microsoft.com/office/officeart/2005/8/colors/colorful2" csCatId="colorful" phldr="1"/>
      <dgm:spPr/>
      <dgm:t>
        <a:bodyPr/>
        <a:lstStyle/>
        <a:p>
          <a:endParaRPr/>
        </a:p>
      </dgm:t>
    </dgm:pt>
    <dgm:pt modelId="{6E3C99F1-2EF4-44B2-BCDF-FB3FFE42700A}">
      <dgm:prSet phldrT="[besedilo]"/>
      <dgm:spPr/>
      <dgm:t>
        <a:bodyPr/>
        <a:lstStyle/>
        <a:p>
          <a:pPr>
            <a:defRPr b="1"/>
          </a:pPr>
          <a:r>
            <a:rPr lang="el-GR" noProof="0" dirty="0"/>
            <a:t>Διευκρίνιση </a:t>
          </a:r>
        </a:p>
        <a:p>
          <a:r>
            <a:rPr lang="el-GR" noProof="0" dirty="0"/>
            <a:t>βοηθά στην αποσαφήνιση σύνθετων δηλώσεων</a:t>
          </a:r>
        </a:p>
      </dgm:t>
    </dgm:pt>
    <dgm:pt modelId="{194F2F29-A802-4213-8007-0054E9B6B72E}" type="parTrans" cxnId="{E89F38FB-6D52-4BD2-9349-B7F620940C74}">
      <dgm:prSet/>
      <dgm:spPr/>
      <dgm:t>
        <a:bodyPr/>
        <a:lstStyle/>
        <a:p>
          <a:endParaRPr/>
        </a:p>
      </dgm:t>
    </dgm:pt>
    <dgm:pt modelId="{4943C32D-E21E-4A45-9CFC-B1AA4C9A810F}" type="sibTrans" cxnId="{E89F38FB-6D52-4BD2-9349-B7F620940C74}">
      <dgm:prSet/>
      <dgm:spPr/>
      <dgm:t>
        <a:bodyPr/>
        <a:lstStyle/>
        <a:p>
          <a:endParaRPr/>
        </a:p>
      </dgm:t>
    </dgm:pt>
    <dgm:pt modelId="{3F2F770D-2416-463A-9128-7BA89AAA5FA1}">
      <dgm:prSet phldrT="[besedilo]"/>
      <dgm:spPr/>
      <dgm:t>
        <a:bodyPr/>
        <a:lstStyle/>
        <a:p>
          <a:pPr>
            <a:defRPr b="1"/>
          </a:pPr>
          <a:r>
            <a:rPr lang="el-GR" noProof="0" dirty="0"/>
            <a:t>Ενεργητική ακρόαση </a:t>
          </a:r>
        </a:p>
        <a:p>
          <a:r>
            <a:rPr lang="el-GR" noProof="0" dirty="0"/>
            <a:t>προσπάθεια κατανόησης του μηνύματος</a:t>
          </a:r>
        </a:p>
      </dgm:t>
    </dgm:pt>
    <dgm:pt modelId="{4AA1372B-D3F1-4C66-9FEA-5406F99A7583}" type="parTrans" cxnId="{09D1EC78-F81B-436E-8BEC-54CE888F7E3B}">
      <dgm:prSet/>
      <dgm:spPr/>
      <dgm:t>
        <a:bodyPr/>
        <a:lstStyle/>
        <a:p>
          <a:endParaRPr/>
        </a:p>
      </dgm:t>
    </dgm:pt>
    <dgm:pt modelId="{1020C7CD-952A-4B0F-8D33-48F7A9A8AC33}" type="sibTrans" cxnId="{09D1EC78-F81B-436E-8BEC-54CE888F7E3B}">
      <dgm:prSet/>
      <dgm:spPr/>
      <dgm:t>
        <a:bodyPr/>
        <a:lstStyle/>
        <a:p>
          <a:endParaRPr/>
        </a:p>
      </dgm:t>
    </dgm:pt>
    <dgm:pt modelId="{926CA791-E228-4226-BD92-8F948F0B1047}">
      <dgm:prSet phldrT="[besedilo]"/>
      <dgm:spPr/>
      <dgm:t>
        <a:bodyPr/>
        <a:lstStyle/>
        <a:p>
          <a:pPr>
            <a:defRPr b="1"/>
          </a:pPr>
          <a:r>
            <a:rPr lang="el-GR" noProof="0" dirty="0"/>
            <a:t>Επιβεβαίωση </a:t>
          </a:r>
        </a:p>
        <a:p>
          <a:r>
            <a:rPr lang="el-GR" noProof="0" dirty="0"/>
            <a:t>βοηθά να επιβεβαιώσετε ότι έχετε κατανοήσει με ακρίβεια το μήνυμα</a:t>
          </a:r>
        </a:p>
      </dgm:t>
    </dgm:pt>
    <dgm:pt modelId="{11D9AEBC-A8BB-46BF-A881-55E56FCBF890}" type="parTrans" cxnId="{B646184E-9077-493C-9BB6-6702DB0997FB}">
      <dgm:prSet/>
      <dgm:spPr/>
      <dgm:t>
        <a:bodyPr/>
        <a:lstStyle/>
        <a:p>
          <a:endParaRPr/>
        </a:p>
      </dgm:t>
    </dgm:pt>
    <dgm:pt modelId="{58298337-9318-47BE-8EFD-973AF2ECD504}" type="sibTrans" cxnId="{B646184E-9077-493C-9BB6-6702DB0997FB}">
      <dgm:prSet/>
      <dgm:spPr/>
      <dgm:t>
        <a:bodyPr/>
        <a:lstStyle/>
        <a:p>
          <a:endParaRPr/>
        </a:p>
      </dgm:t>
    </dgm:pt>
    <dgm:pt modelId="{486DA942-29CF-44C4-855A-7210660E3764}">
      <dgm:prSet phldrT="[besedilo]"/>
      <dgm:spPr/>
      <dgm:t>
        <a:bodyPr/>
        <a:lstStyle/>
        <a:p>
          <a:pPr>
            <a:defRPr b="1"/>
          </a:pPr>
          <a:r>
            <a:rPr lang="el-GR" noProof="0" dirty="0"/>
            <a:t>Δέσμευση</a:t>
          </a:r>
          <a:endParaRPr lang="el-GR" b="1" noProof="0" dirty="0"/>
        </a:p>
        <a:p>
          <a:r>
            <a:rPr lang="el-GR" noProof="0" dirty="0"/>
            <a:t> ενδιαφέρον για το μήνυμα που μεταδόθηκε </a:t>
          </a:r>
        </a:p>
      </dgm:t>
    </dgm:pt>
    <dgm:pt modelId="{29AB8663-07AD-4411-B0A4-B4215F8C9619}" type="parTrans" cxnId="{312F2F43-17DE-41A3-B3D2-AEC723C0B330}">
      <dgm:prSet/>
      <dgm:spPr/>
      <dgm:t>
        <a:bodyPr/>
        <a:lstStyle/>
        <a:p>
          <a:endParaRPr/>
        </a:p>
      </dgm:t>
    </dgm:pt>
    <dgm:pt modelId="{8A9FF073-872F-4CFB-B58F-7D199149253E}" type="sibTrans" cxnId="{312F2F43-17DE-41A3-B3D2-AEC723C0B330}">
      <dgm:prSet/>
      <dgm:spPr/>
      <dgm:t>
        <a:bodyPr/>
        <a:lstStyle/>
        <a:p>
          <a:endParaRPr/>
        </a:p>
      </dgm:t>
    </dgm:pt>
    <dgm:pt modelId="{C6FF3D05-4E46-40B8-8BEF-48FB638A3FAC}" type="pres">
      <dgm:prSet presAssocID="{58A41779-BED9-44D4-93C8-B17EF23146C5}" presName="diagram" presStyleCnt="0">
        <dgm:presLayoutVars>
          <dgm:dir/>
          <dgm:resizeHandles val="exact"/>
        </dgm:presLayoutVars>
      </dgm:prSet>
      <dgm:spPr/>
      <dgm:t>
        <a:bodyPr/>
        <a:lstStyle/>
        <a:p>
          <a:endParaRPr lang="el-GR"/>
        </a:p>
      </dgm:t>
    </dgm:pt>
    <dgm:pt modelId="{60DE6501-7CB4-45C8-AEF2-F7F151848843}" type="pres">
      <dgm:prSet presAssocID="{6E3C99F1-2EF4-44B2-BCDF-FB3FFE42700A}" presName="node" presStyleLbl="node1" presStyleIdx="0" presStyleCnt="4">
        <dgm:presLayoutVars>
          <dgm:bulletEnabled val="1"/>
        </dgm:presLayoutVars>
      </dgm:prSet>
      <dgm:spPr/>
      <dgm:t>
        <a:bodyPr/>
        <a:lstStyle/>
        <a:p>
          <a:endParaRPr lang="el-GR"/>
        </a:p>
      </dgm:t>
    </dgm:pt>
    <dgm:pt modelId="{F71953E1-63C8-408D-9449-9B5D05A3A44D}" type="pres">
      <dgm:prSet presAssocID="{4943C32D-E21E-4A45-9CFC-B1AA4C9A810F}" presName="sibTrans" presStyleCnt="0"/>
      <dgm:spPr/>
    </dgm:pt>
    <dgm:pt modelId="{8E08BD12-4B08-495B-8707-4BA96C747CEE}" type="pres">
      <dgm:prSet presAssocID="{3F2F770D-2416-463A-9128-7BA89AAA5FA1}" presName="node" presStyleLbl="node1" presStyleIdx="1" presStyleCnt="4">
        <dgm:presLayoutVars>
          <dgm:bulletEnabled val="1"/>
        </dgm:presLayoutVars>
      </dgm:prSet>
      <dgm:spPr/>
      <dgm:t>
        <a:bodyPr/>
        <a:lstStyle/>
        <a:p>
          <a:endParaRPr lang="el-GR"/>
        </a:p>
      </dgm:t>
    </dgm:pt>
    <dgm:pt modelId="{B49BA336-59B4-4754-99A2-1DEC80618C66}" type="pres">
      <dgm:prSet presAssocID="{1020C7CD-952A-4B0F-8D33-48F7A9A8AC33}" presName="sibTrans" presStyleCnt="0"/>
      <dgm:spPr/>
    </dgm:pt>
    <dgm:pt modelId="{37703D2B-75CF-47BF-93C3-84D85F37D8E7}" type="pres">
      <dgm:prSet presAssocID="{926CA791-E228-4226-BD92-8F948F0B1047}" presName="node" presStyleLbl="node1" presStyleIdx="2" presStyleCnt="4">
        <dgm:presLayoutVars>
          <dgm:bulletEnabled val="1"/>
        </dgm:presLayoutVars>
      </dgm:prSet>
      <dgm:spPr/>
      <dgm:t>
        <a:bodyPr/>
        <a:lstStyle/>
        <a:p>
          <a:endParaRPr lang="el-GR"/>
        </a:p>
      </dgm:t>
    </dgm:pt>
    <dgm:pt modelId="{78D8FF33-40B4-489A-81FE-43BE225BDE2F}" type="pres">
      <dgm:prSet presAssocID="{58298337-9318-47BE-8EFD-973AF2ECD504}" presName="sibTrans" presStyleCnt="0"/>
      <dgm:spPr/>
    </dgm:pt>
    <dgm:pt modelId="{14CC5DD5-27B3-4B32-AFC1-6CC904092BD3}" type="pres">
      <dgm:prSet presAssocID="{486DA942-29CF-44C4-855A-7210660E3764}" presName="node" presStyleLbl="node1" presStyleIdx="3" presStyleCnt="4">
        <dgm:presLayoutVars>
          <dgm:bulletEnabled val="1"/>
        </dgm:presLayoutVars>
      </dgm:prSet>
      <dgm:spPr/>
      <dgm:t>
        <a:bodyPr/>
        <a:lstStyle/>
        <a:p>
          <a:endParaRPr lang="el-GR"/>
        </a:p>
      </dgm:t>
    </dgm:pt>
  </dgm:ptLst>
  <dgm:cxnLst>
    <dgm:cxn modelId="{A68278BC-9771-48FB-BF35-D311CE59E8F7}" type="presOf" srcId="{486DA942-29CF-44C4-855A-7210660E3764}" destId="{14CC5DD5-27B3-4B32-AFC1-6CC904092BD3}" srcOrd="0" destOrd="0" presId="urn:microsoft.com/office/officeart/2005/8/layout/default"/>
    <dgm:cxn modelId="{9FC0CB5E-A255-4CDE-A42A-44919D64D563}" type="presOf" srcId="{926CA791-E228-4226-BD92-8F948F0B1047}" destId="{37703D2B-75CF-47BF-93C3-84D85F37D8E7}" srcOrd="0" destOrd="0" presId="urn:microsoft.com/office/officeart/2005/8/layout/default"/>
    <dgm:cxn modelId="{64C5BD8C-0DD2-4DB1-A9F1-86B3EAFC7EC5}" type="presOf" srcId="{6E3C99F1-2EF4-44B2-BCDF-FB3FFE42700A}" destId="{60DE6501-7CB4-45C8-AEF2-F7F151848843}" srcOrd="0" destOrd="0" presId="urn:microsoft.com/office/officeart/2005/8/layout/default"/>
    <dgm:cxn modelId="{A01FC2DB-BA42-40C0-995F-304E6AFF52F2}" type="presOf" srcId="{3F2F770D-2416-463A-9128-7BA89AAA5FA1}" destId="{8E08BD12-4B08-495B-8707-4BA96C747CEE}" srcOrd="0" destOrd="0" presId="urn:microsoft.com/office/officeart/2005/8/layout/default"/>
    <dgm:cxn modelId="{B646184E-9077-493C-9BB6-6702DB0997FB}" srcId="{58A41779-BED9-44D4-93C8-B17EF23146C5}" destId="{926CA791-E228-4226-BD92-8F948F0B1047}" srcOrd="2" destOrd="0" parTransId="{11D9AEBC-A8BB-46BF-A881-55E56FCBF890}" sibTransId="{58298337-9318-47BE-8EFD-973AF2ECD504}"/>
    <dgm:cxn modelId="{395A4804-1A98-4DA1-8C62-9F14142ED4A0}" type="presOf" srcId="{58A41779-BED9-44D4-93C8-B17EF23146C5}" destId="{C6FF3D05-4E46-40B8-8BEF-48FB638A3FAC}" srcOrd="0" destOrd="0" presId="urn:microsoft.com/office/officeart/2005/8/layout/default"/>
    <dgm:cxn modelId="{09D1EC78-F81B-436E-8BEC-54CE888F7E3B}" srcId="{58A41779-BED9-44D4-93C8-B17EF23146C5}" destId="{3F2F770D-2416-463A-9128-7BA89AAA5FA1}" srcOrd="1" destOrd="0" parTransId="{4AA1372B-D3F1-4C66-9FEA-5406F99A7583}" sibTransId="{1020C7CD-952A-4B0F-8D33-48F7A9A8AC33}"/>
    <dgm:cxn modelId="{312F2F43-17DE-41A3-B3D2-AEC723C0B330}" srcId="{58A41779-BED9-44D4-93C8-B17EF23146C5}" destId="{486DA942-29CF-44C4-855A-7210660E3764}" srcOrd="3" destOrd="0" parTransId="{29AB8663-07AD-4411-B0A4-B4215F8C9619}" sibTransId="{8A9FF073-872F-4CFB-B58F-7D199149253E}"/>
    <dgm:cxn modelId="{E89F38FB-6D52-4BD2-9349-B7F620940C74}" srcId="{58A41779-BED9-44D4-93C8-B17EF23146C5}" destId="{6E3C99F1-2EF4-44B2-BCDF-FB3FFE42700A}" srcOrd="0" destOrd="0" parTransId="{194F2F29-A802-4213-8007-0054E9B6B72E}" sibTransId="{4943C32D-E21E-4A45-9CFC-B1AA4C9A810F}"/>
    <dgm:cxn modelId="{7C21D942-4887-409A-91E1-1B08346BFA79}" type="presParOf" srcId="{C6FF3D05-4E46-40B8-8BEF-48FB638A3FAC}" destId="{60DE6501-7CB4-45C8-AEF2-F7F151848843}" srcOrd="0" destOrd="0" presId="urn:microsoft.com/office/officeart/2005/8/layout/default"/>
    <dgm:cxn modelId="{D29B73BD-86B0-4392-9F6C-FA14986A3E92}" type="presParOf" srcId="{C6FF3D05-4E46-40B8-8BEF-48FB638A3FAC}" destId="{F71953E1-63C8-408D-9449-9B5D05A3A44D}" srcOrd="1" destOrd="0" presId="urn:microsoft.com/office/officeart/2005/8/layout/default"/>
    <dgm:cxn modelId="{9B5FC37F-039F-4A7A-9E48-1C697FBD3B63}" type="presParOf" srcId="{C6FF3D05-4E46-40B8-8BEF-48FB638A3FAC}" destId="{8E08BD12-4B08-495B-8707-4BA96C747CEE}" srcOrd="2" destOrd="0" presId="urn:microsoft.com/office/officeart/2005/8/layout/default"/>
    <dgm:cxn modelId="{B8DED462-BC0B-4DEA-AE21-705D42D059A3}" type="presParOf" srcId="{C6FF3D05-4E46-40B8-8BEF-48FB638A3FAC}" destId="{B49BA336-59B4-4754-99A2-1DEC80618C66}" srcOrd="3" destOrd="0" presId="urn:microsoft.com/office/officeart/2005/8/layout/default"/>
    <dgm:cxn modelId="{10FD7B5B-6C71-4A49-A839-14C59D902D2D}" type="presParOf" srcId="{C6FF3D05-4E46-40B8-8BEF-48FB638A3FAC}" destId="{37703D2B-75CF-47BF-93C3-84D85F37D8E7}" srcOrd="4" destOrd="0" presId="urn:microsoft.com/office/officeart/2005/8/layout/default"/>
    <dgm:cxn modelId="{396BBC54-3EBD-4772-A6B7-23A096929D55}" type="presParOf" srcId="{C6FF3D05-4E46-40B8-8BEF-48FB638A3FAC}" destId="{78D8FF33-40B4-489A-81FE-43BE225BDE2F}" srcOrd="5" destOrd="0" presId="urn:microsoft.com/office/officeart/2005/8/layout/default"/>
    <dgm:cxn modelId="{955332CA-321A-4920-8F70-4CA6B68E8B08}" type="presParOf" srcId="{C6FF3D05-4E46-40B8-8BEF-48FB638A3FAC}" destId="{14CC5DD5-27B3-4B32-AFC1-6CC904092BD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defRPr sz="3200" kern="1200">
              <a:solidFill>
                <a:schemeClr val="tx1"/>
              </a:solidFill>
            </a:defRPr>
          </a:pPr>
          <a:r>
            <a:rPr lang="el-GR" sz="3000" noProof="0" dirty="0">
              <a:effectLst/>
            </a:rPr>
            <a:t>1. </a:t>
          </a:r>
          <a:r>
            <a:rPr lang="el-GR" sz="3000" noProof="0" dirty="0"/>
            <a:t>Ευαισθητοποίηση </a:t>
          </a:r>
          <a:endParaRPr lang="el-GR" sz="3000" kern="1200" noProof="0" dirty="0">
            <a:solidFill>
              <a:schemeClr val="tx1"/>
            </a:solidFill>
            <a:effectLst/>
            <a:latin typeface="Calibri" panose="020F0502020204030204"/>
            <a:ea typeface="+mn-ea"/>
            <a:cs typeface="+mn-cs"/>
          </a:endParaRPr>
        </a:p>
      </dsp:txBody>
      <dsp:txXfrm>
        <a:off x="50261" y="50261"/>
        <a:ext cx="4861295" cy="929078"/>
      </dsp:txXfrm>
    </dsp:sp>
    <dsp:sp modelId="{288E5028-B57D-41A4-A329-2A81DBAE6A20}">
      <dsp:nvSpPr>
        <dsp:cNvPr id="0" name=""/>
        <dsp:cNvSpPr/>
      </dsp:nvSpPr>
      <dsp:spPr>
        <a:xfrm>
          <a:off x="0" y="1175325"/>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sz="3200" kern="1200">
              <a:solidFill>
                <a:schemeClr val="tx1"/>
              </a:solidFill>
              <a:effectLst>
                <a:outerShdw sx="1000" sy="1000" algn="tl">
                  <a:srgbClr val="000000"/>
                </a:outerShdw>
              </a:effectLst>
              <a:latin typeface="Calibri" panose="020F0502020204030204"/>
              <a:ea typeface="+mn-ea"/>
              <a:cs typeface="+mn-cs"/>
            </a:defRPr>
          </a:pPr>
          <a:r>
            <a:rPr lang="el-GR" sz="3000" noProof="0" dirty="0"/>
            <a:t>2. Κριτική σκέψη</a:t>
          </a:r>
          <a:endParaRPr lang="el-GR" sz="3000" b="0" kern="1200" noProof="0" dirty="0">
            <a:solidFill>
              <a:schemeClr val="tx1"/>
            </a:solidFill>
            <a:effectLst>
              <a:outerShdw sx="1000" sy="1000" algn="tl">
                <a:srgbClr val="000000"/>
              </a:outerShdw>
            </a:effectLst>
            <a:latin typeface="Calibri" panose="020F0502020204030204"/>
            <a:ea typeface="+mn-ea"/>
            <a:cs typeface="+mn-cs"/>
          </a:endParaRPr>
        </a:p>
      </dsp:txBody>
      <dsp:txXfrm>
        <a:off x="50261" y="1225586"/>
        <a:ext cx="4861295" cy="929078"/>
      </dsp:txXfrm>
    </dsp:sp>
    <dsp:sp modelId="{8CDB7BC7-8DB4-48B4-844D-150D6BC9A281}">
      <dsp:nvSpPr>
        <dsp:cNvPr id="0" name=""/>
        <dsp:cNvSpPr/>
      </dsp:nvSpPr>
      <dsp:spPr>
        <a:xfrm>
          <a:off x="0" y="2394834"/>
          <a:ext cx="4961817" cy="102960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sz="3200" kern="1200">
              <a:solidFill>
                <a:prstClr val="black"/>
              </a:solidFill>
              <a:effectLst/>
              <a:latin typeface="Calibri" panose="020F0502020204030204"/>
              <a:ea typeface="+mn-ea"/>
              <a:cs typeface="+mn-cs"/>
            </a:defRPr>
          </a:pPr>
          <a:r>
            <a:rPr lang="el-GR" sz="3000" noProof="0" dirty="0"/>
            <a:t>3. Επίλυση συγκρούσεων </a:t>
          </a:r>
          <a:endParaRPr lang="el-GR" sz="3000" kern="1200" noProof="0" dirty="0">
            <a:solidFill>
              <a:prstClr val="black"/>
            </a:solidFill>
            <a:effectLst/>
            <a:latin typeface="Calibri" panose="020F0502020204030204"/>
            <a:ea typeface="+mn-ea"/>
            <a:cs typeface="+mn-cs"/>
          </a:endParaRPr>
        </a:p>
      </dsp:txBody>
      <dsp:txXfrm>
        <a:off x="50261" y="2445095"/>
        <a:ext cx="486129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defRPr sz="3200" kern="1200">
              <a:effectLst/>
            </a:defRPr>
          </a:pPr>
          <a:r>
            <a:rPr lang="el-GR" sz="3000" noProof="0" dirty="0">
              <a:solidFill>
                <a:schemeClr val="tx1"/>
              </a:solidFill>
            </a:rPr>
            <a:t>4. </a:t>
          </a:r>
          <a:r>
            <a:rPr lang="el-GR" sz="3000" noProof="0" dirty="0">
              <a:solidFill>
                <a:prstClr val="black"/>
              </a:solidFill>
              <a:latin typeface="Calibri" panose="020F0502020204030204"/>
              <a:ea typeface="+mn-ea"/>
              <a:cs typeface="+mn-cs"/>
            </a:rPr>
            <a:t>Διευκόλυνση διαλόγου</a:t>
          </a:r>
          <a:endParaRPr lang="el-GR" sz="3000" kern="1200" noProof="0" dirty="0">
            <a:solidFill>
              <a:prstClr val="black"/>
            </a:solidFill>
            <a:effectLst/>
            <a:latin typeface="Calibri" panose="020F0502020204030204"/>
            <a:ea typeface="+mn-ea"/>
            <a:cs typeface="+mn-cs"/>
          </a:endParaRPr>
        </a:p>
      </dsp:txBody>
      <dsp:txXfrm>
        <a:off x="49347" y="49347"/>
        <a:ext cx="4863123" cy="912186"/>
      </dsp:txXfrm>
    </dsp:sp>
    <dsp:sp modelId="{288E5028-B57D-41A4-A329-2A81DBAE6A20}">
      <dsp:nvSpPr>
        <dsp:cNvPr id="0" name=""/>
        <dsp:cNvSpPr/>
      </dsp:nvSpPr>
      <dsp:spPr>
        <a:xfrm>
          <a:off x="0" y="1148740"/>
          <a:ext cx="4961817" cy="101088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sz="3200" kern="1200">
              <a:solidFill>
                <a:prstClr val="black"/>
              </a:solidFill>
              <a:effectLst/>
              <a:latin typeface="Calibri" panose="020F0502020204030204"/>
              <a:ea typeface="+mn-ea"/>
              <a:cs typeface="+mn-cs"/>
            </a:defRPr>
          </a:pPr>
          <a:r>
            <a:rPr lang="el-GR" sz="3000" noProof="0" dirty="0"/>
            <a:t>5. Δεοντολογία</a:t>
          </a:r>
          <a:endParaRPr lang="el-GR" sz="3000" kern="1200" noProof="0" dirty="0">
            <a:solidFill>
              <a:prstClr val="black"/>
            </a:solidFill>
            <a:effectLst/>
            <a:latin typeface="Calibri" panose="020F0502020204030204"/>
            <a:ea typeface="+mn-ea"/>
            <a:cs typeface="+mn-cs"/>
          </a:endParaRPr>
        </a:p>
      </dsp:txBody>
      <dsp:txXfrm>
        <a:off x="49347" y="1198087"/>
        <a:ext cx="4863123" cy="912186"/>
      </dsp:txXfrm>
    </dsp:sp>
    <dsp:sp modelId="{8CDB7BC7-8DB4-48B4-844D-150D6BC9A281}">
      <dsp:nvSpPr>
        <dsp:cNvPr id="0" name=""/>
        <dsp:cNvSpPr/>
      </dsp:nvSpPr>
      <dsp:spPr>
        <a:xfrm>
          <a:off x="0" y="2346077"/>
          <a:ext cx="4961817" cy="1010880"/>
        </a:xfrm>
        <a:prstGeom prst="roundRect">
          <a:avLst/>
        </a:prstGeom>
        <a:solidFill>
          <a:srgbClr val="92D050"/>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sz="3200" b="1" kern="1200">
              <a:solidFill>
                <a:schemeClr val="bg1"/>
              </a:solidFill>
              <a:effectLst>
                <a:outerShdw blurRad="38100" dist="38100" dir="2700000" algn="ctr" rotWithShape="0">
                  <a:srgbClr val="000000">
                    <a:alpha val="43000"/>
                  </a:srgbClr>
                </a:outerShdw>
              </a:effectLst>
              <a:latin typeface="Calibri" panose="020F0502020204030204"/>
              <a:ea typeface="+mn-ea"/>
              <a:cs typeface="+mn-cs"/>
            </a:defRPr>
          </a:pPr>
          <a:r>
            <a:rPr lang="el-GR" sz="2900" noProof="0" dirty="0"/>
            <a:t>6. Δεξιότητες Αναστοχασμού </a:t>
          </a:r>
          <a:endParaRPr lang="el-GR" sz="2900" b="1" kern="1200" noProof="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sp:txBody>
      <dsp:txXfrm>
        <a:off x="49347" y="2395424"/>
        <a:ext cx="4863123" cy="912186"/>
      </dsp:txXfrm>
    </dsp:sp>
    <dsp:sp modelId="{E02402E1-EB3E-48C5-AF8B-9337E21FDAC3}">
      <dsp:nvSpPr>
        <dsp:cNvPr id="0" name=""/>
        <dsp:cNvSpPr/>
      </dsp:nvSpPr>
      <dsp:spPr>
        <a:xfrm>
          <a:off x="0" y="3512477"/>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333500">
            <a:lnSpc>
              <a:spcPct val="90000"/>
            </a:lnSpc>
            <a:spcBef>
              <a:spcPct val="0"/>
            </a:spcBef>
            <a:spcAft>
              <a:spcPct val="35000"/>
            </a:spcAft>
            <a:buNone/>
            <a:defRPr sz="3200">
              <a:solidFill>
                <a:schemeClr val="tx1"/>
              </a:solidFill>
              <a:effectLst/>
              <a:latin typeface="Calibri" panose="020F0502020204030204"/>
              <a:ea typeface="+mn-ea"/>
              <a:cs typeface="+mn-cs"/>
            </a:defRPr>
          </a:pPr>
          <a:r>
            <a:rPr lang="el-GR" sz="3000" kern="1200" noProof="0" dirty="0"/>
            <a:t>7. Ψηφιακές δεξιότητες </a:t>
          </a:r>
          <a:endParaRPr lang="el-GR" sz="3000" b="0" kern="1200" noProof="0" dirty="0">
            <a:solidFill>
              <a:schemeClr val="tx1"/>
            </a:solidFill>
            <a:effectLst/>
            <a:latin typeface="Calibri" panose="020F0502020204030204"/>
            <a:ea typeface="+mn-ea"/>
            <a:cs typeface="+mn-cs"/>
          </a:endParaRPr>
        </a:p>
      </dsp:txBody>
      <dsp:txXfrm>
        <a:off x="49347" y="3561824"/>
        <a:ext cx="4863123"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3EFC-B9C7-4311-A07B-94F128CAA655}">
      <dsp:nvSpPr>
        <dsp:cNvPr id="0" name=""/>
        <dsp:cNvSpPr/>
      </dsp:nvSpPr>
      <dsp:spPr>
        <a:xfrm rot="5400000">
          <a:off x="436778"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56106-1711-4AF4-83FE-C624A671E460}">
      <dsp:nvSpPr>
        <dsp:cNvPr id="0" name=""/>
        <dsp:cNvSpPr/>
      </dsp:nvSpPr>
      <dsp:spPr>
        <a:xfrm>
          <a:off x="702113" y="193"/>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Αυτογνωσία</a:t>
          </a:r>
        </a:p>
      </dsp:txBody>
      <dsp:txXfrm>
        <a:off x="742827" y="40907"/>
        <a:ext cx="2500054" cy="1308657"/>
      </dsp:txXfrm>
    </dsp:sp>
    <dsp:sp modelId="{99ADE6BB-880B-49F9-A1B0-11EFE6810571}">
      <dsp:nvSpPr>
        <dsp:cNvPr id="0" name=""/>
        <dsp:cNvSpPr/>
      </dsp:nvSpPr>
      <dsp:spPr>
        <a:xfrm rot="5400000">
          <a:off x="436778"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528A0-B73F-419F-B9CB-61F682D012FD}">
      <dsp:nvSpPr>
        <dsp:cNvPr id="0" name=""/>
        <dsp:cNvSpPr/>
      </dsp:nvSpPr>
      <dsp:spPr>
        <a:xfrm>
          <a:off x="702113" y="1737801"/>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Ενεργητική ακρόαση </a:t>
          </a:r>
        </a:p>
      </dsp:txBody>
      <dsp:txXfrm>
        <a:off x="742827" y="1778515"/>
        <a:ext cx="2500054" cy="1308657"/>
      </dsp:txXfrm>
    </dsp:sp>
    <dsp:sp modelId="{C6C3C1AA-E866-45B2-B421-CDE341964030}">
      <dsp:nvSpPr>
        <dsp:cNvPr id="0" name=""/>
        <dsp:cNvSpPr/>
      </dsp:nvSpPr>
      <dsp:spPr>
        <a:xfrm>
          <a:off x="1306025" y="3710974"/>
          <a:ext cx="3337372"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91369-4D41-49FC-9900-158ACECD091B}">
      <dsp:nvSpPr>
        <dsp:cNvPr id="0" name=""/>
        <dsp:cNvSpPr/>
      </dsp:nvSpPr>
      <dsp:spPr>
        <a:xfrm>
          <a:off x="702113" y="3475408"/>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Ενσυναίσθηση </a:t>
          </a:r>
        </a:p>
      </dsp:txBody>
      <dsp:txXfrm>
        <a:off x="742827" y="3516122"/>
        <a:ext cx="2500054" cy="1308657"/>
      </dsp:txXfrm>
    </dsp:sp>
    <dsp:sp modelId="{C1449E7F-3148-4726-8F28-3A663DBD2FF3}">
      <dsp:nvSpPr>
        <dsp:cNvPr id="0" name=""/>
        <dsp:cNvSpPr/>
      </dsp:nvSpPr>
      <dsp:spPr>
        <a:xfrm rot="16200000">
          <a:off x="3782807"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CDA78-5339-4D9A-B7AD-84B267E9D2D6}">
      <dsp:nvSpPr>
        <dsp:cNvPr id="0" name=""/>
        <dsp:cNvSpPr/>
      </dsp:nvSpPr>
      <dsp:spPr>
        <a:xfrm>
          <a:off x="4048143" y="3475408"/>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Κριτική σκέψη </a:t>
          </a:r>
        </a:p>
      </dsp:txBody>
      <dsp:txXfrm>
        <a:off x="4088857" y="3516122"/>
        <a:ext cx="2500054" cy="1308657"/>
      </dsp:txXfrm>
    </dsp:sp>
    <dsp:sp modelId="{28D7A5FA-9468-4DCE-BD7B-CEDA4A87A77C}">
      <dsp:nvSpPr>
        <dsp:cNvPr id="0" name=""/>
        <dsp:cNvSpPr/>
      </dsp:nvSpPr>
      <dsp:spPr>
        <a:xfrm rot="16200000">
          <a:off x="3782807"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09939-9121-4CF8-92FD-6337AADD7D92}">
      <dsp:nvSpPr>
        <dsp:cNvPr id="0" name=""/>
        <dsp:cNvSpPr/>
      </dsp:nvSpPr>
      <dsp:spPr>
        <a:xfrm>
          <a:off x="4048143" y="1737801"/>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err="1"/>
            <a:t>Αυτοστοχασμός</a:t>
          </a:r>
          <a:r>
            <a:rPr lang="el-GR" sz="2800" kern="1200" noProof="0" dirty="0"/>
            <a:t> </a:t>
          </a:r>
        </a:p>
      </dsp:txBody>
      <dsp:txXfrm>
        <a:off x="4088857" y="1778515"/>
        <a:ext cx="2500054" cy="1308657"/>
      </dsp:txXfrm>
    </dsp:sp>
    <dsp:sp modelId="{D2778B6D-8B58-4749-834A-3EC0702C1E86}">
      <dsp:nvSpPr>
        <dsp:cNvPr id="0" name=""/>
        <dsp:cNvSpPr/>
      </dsp:nvSpPr>
      <dsp:spPr>
        <a:xfrm>
          <a:off x="4652054" y="235759"/>
          <a:ext cx="3337372"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A5F1B-1787-4029-812F-20F8726A2F7E}">
      <dsp:nvSpPr>
        <dsp:cNvPr id="0" name=""/>
        <dsp:cNvSpPr/>
      </dsp:nvSpPr>
      <dsp:spPr>
        <a:xfrm>
          <a:off x="4048143" y="193"/>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Συναισθηματική ρύθμιση </a:t>
          </a:r>
        </a:p>
      </dsp:txBody>
      <dsp:txXfrm>
        <a:off x="4088857" y="40907"/>
        <a:ext cx="2500054" cy="1308657"/>
      </dsp:txXfrm>
    </dsp:sp>
    <dsp:sp modelId="{24A72747-8E9C-4A20-849D-202C6C63DB36}">
      <dsp:nvSpPr>
        <dsp:cNvPr id="0" name=""/>
        <dsp:cNvSpPr/>
      </dsp:nvSpPr>
      <dsp:spPr>
        <a:xfrm rot="5400000">
          <a:off x="7128836"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AD3E6-96AF-4A57-94E6-C94C729E0055}">
      <dsp:nvSpPr>
        <dsp:cNvPr id="0" name=""/>
        <dsp:cNvSpPr/>
      </dsp:nvSpPr>
      <dsp:spPr>
        <a:xfrm>
          <a:off x="7394172" y="193"/>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Επίλυση συγκρούσεων </a:t>
          </a:r>
        </a:p>
      </dsp:txBody>
      <dsp:txXfrm>
        <a:off x="7434886" y="40907"/>
        <a:ext cx="2500054" cy="1308657"/>
      </dsp:txXfrm>
    </dsp:sp>
    <dsp:sp modelId="{88734A3A-F628-46A1-92FE-3FE68BA8C35D}">
      <dsp:nvSpPr>
        <dsp:cNvPr id="0" name=""/>
        <dsp:cNvSpPr/>
      </dsp:nvSpPr>
      <dsp:spPr>
        <a:xfrm rot="5400000">
          <a:off x="7128836"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C4EF9-5940-4AF9-B242-DD980B8C0C9F}">
      <dsp:nvSpPr>
        <dsp:cNvPr id="0" name=""/>
        <dsp:cNvSpPr/>
      </dsp:nvSpPr>
      <dsp:spPr>
        <a:xfrm>
          <a:off x="7394172" y="1737801"/>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Ανάλυση &amp; Σύνθεση</a:t>
          </a:r>
        </a:p>
      </dsp:txBody>
      <dsp:txXfrm>
        <a:off x="7434886" y="1778515"/>
        <a:ext cx="2500054" cy="1308657"/>
      </dsp:txXfrm>
    </dsp:sp>
    <dsp:sp modelId="{244DE248-2E29-448B-909C-5B839DBD1DF9}">
      <dsp:nvSpPr>
        <dsp:cNvPr id="0" name=""/>
        <dsp:cNvSpPr/>
      </dsp:nvSpPr>
      <dsp:spPr>
        <a:xfrm>
          <a:off x="7394172" y="3475408"/>
          <a:ext cx="2581482"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 tIns="106680" rIns="25200" bIns="106680" numCol="1" spcCol="1270" anchor="ctr" anchorCtr="0">
          <a:noAutofit/>
        </a:bodyPr>
        <a:lstStyle/>
        <a:p>
          <a:pPr lvl="0" algn="ctr" defTabSz="1244600">
            <a:lnSpc>
              <a:spcPct val="90000"/>
            </a:lnSpc>
            <a:spcBef>
              <a:spcPct val="0"/>
            </a:spcBef>
            <a:spcAft>
              <a:spcPct val="35000"/>
            </a:spcAft>
          </a:pPr>
          <a:r>
            <a:rPr lang="el-GR" sz="2800" kern="1200" noProof="0" dirty="0"/>
            <a:t>Αξιολόγηση</a:t>
          </a:r>
        </a:p>
      </dsp:txBody>
      <dsp:txXfrm>
        <a:off x="7434886" y="3516122"/>
        <a:ext cx="2500054" cy="1308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6501-7CB4-45C8-AEF2-F7F151848843}">
      <dsp:nvSpPr>
        <dsp:cNvPr id="0" name=""/>
        <dsp:cNvSpPr/>
      </dsp:nvSpPr>
      <dsp:spPr>
        <a:xfrm>
          <a:off x="741" y="690108"/>
          <a:ext cx="2892431" cy="1735458"/>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defRPr b="1"/>
          </a:pPr>
          <a:r>
            <a:rPr lang="el-GR" sz="2000" kern="1200" noProof="0" dirty="0"/>
            <a:t>Διευκρίνιση </a:t>
          </a:r>
        </a:p>
        <a:p>
          <a:pPr lvl="0" algn="ctr" defTabSz="889000">
            <a:lnSpc>
              <a:spcPct val="90000"/>
            </a:lnSpc>
            <a:spcBef>
              <a:spcPct val="0"/>
            </a:spcBef>
            <a:spcAft>
              <a:spcPct val="35000"/>
            </a:spcAft>
          </a:pPr>
          <a:r>
            <a:rPr lang="el-GR" sz="2000" kern="1200" noProof="0" dirty="0"/>
            <a:t>βοηθά στην αποσαφήνιση σύνθετων δηλώσεων</a:t>
          </a:r>
        </a:p>
      </dsp:txBody>
      <dsp:txXfrm>
        <a:off x="741" y="690108"/>
        <a:ext cx="2892431" cy="1735458"/>
      </dsp:txXfrm>
    </dsp:sp>
    <dsp:sp modelId="{8E08BD12-4B08-495B-8707-4BA96C747CEE}">
      <dsp:nvSpPr>
        <dsp:cNvPr id="0" name=""/>
        <dsp:cNvSpPr/>
      </dsp:nvSpPr>
      <dsp:spPr>
        <a:xfrm>
          <a:off x="3182416" y="690108"/>
          <a:ext cx="2892431" cy="1735458"/>
        </a:xfrm>
        <a:prstGeom prst="rect">
          <a:avLst/>
        </a:prstGeom>
        <a:solidFill>
          <a:schemeClr val="accent2">
            <a:hueOff val="-485121"/>
            <a:satOff val="-27976"/>
            <a:lumOff val="287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defRPr b="1"/>
          </a:pPr>
          <a:r>
            <a:rPr lang="el-GR" sz="2000" kern="1200" noProof="0" dirty="0"/>
            <a:t>Ενεργητική ακρόαση </a:t>
          </a:r>
        </a:p>
        <a:p>
          <a:pPr lvl="0" algn="ctr" defTabSz="889000">
            <a:lnSpc>
              <a:spcPct val="90000"/>
            </a:lnSpc>
            <a:spcBef>
              <a:spcPct val="0"/>
            </a:spcBef>
            <a:spcAft>
              <a:spcPct val="35000"/>
            </a:spcAft>
          </a:pPr>
          <a:r>
            <a:rPr lang="el-GR" sz="2000" kern="1200" noProof="0" dirty="0"/>
            <a:t>προσπάθεια κατανόησης του μηνύματος</a:t>
          </a:r>
        </a:p>
      </dsp:txBody>
      <dsp:txXfrm>
        <a:off x="3182416" y="690108"/>
        <a:ext cx="2892431" cy="1735458"/>
      </dsp:txXfrm>
    </dsp:sp>
    <dsp:sp modelId="{37703D2B-75CF-47BF-93C3-84D85F37D8E7}">
      <dsp:nvSpPr>
        <dsp:cNvPr id="0" name=""/>
        <dsp:cNvSpPr/>
      </dsp:nvSpPr>
      <dsp:spPr>
        <a:xfrm>
          <a:off x="741" y="2714810"/>
          <a:ext cx="2892431" cy="1735458"/>
        </a:xfrm>
        <a:prstGeom prst="rect">
          <a:avLst/>
        </a:prstGeom>
        <a:solidFill>
          <a:schemeClr val="accent2">
            <a:hueOff val="-970242"/>
            <a:satOff val="-55952"/>
            <a:lumOff val="575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defRPr b="1"/>
          </a:pPr>
          <a:r>
            <a:rPr lang="el-GR" sz="2000" kern="1200" noProof="0" dirty="0"/>
            <a:t>Επιβεβαίωση </a:t>
          </a:r>
        </a:p>
        <a:p>
          <a:pPr lvl="0" algn="ctr" defTabSz="889000">
            <a:lnSpc>
              <a:spcPct val="90000"/>
            </a:lnSpc>
            <a:spcBef>
              <a:spcPct val="0"/>
            </a:spcBef>
            <a:spcAft>
              <a:spcPct val="35000"/>
            </a:spcAft>
          </a:pPr>
          <a:r>
            <a:rPr lang="el-GR" sz="2000" kern="1200" noProof="0" dirty="0"/>
            <a:t>βοηθά να επιβεβαιώσετε ότι έχετε κατανοήσει με ακρίβεια το μήνυμα</a:t>
          </a:r>
        </a:p>
      </dsp:txBody>
      <dsp:txXfrm>
        <a:off x="741" y="2714810"/>
        <a:ext cx="2892431" cy="1735458"/>
      </dsp:txXfrm>
    </dsp:sp>
    <dsp:sp modelId="{14CC5DD5-27B3-4B32-AFC1-6CC904092BD3}">
      <dsp:nvSpPr>
        <dsp:cNvPr id="0" name=""/>
        <dsp:cNvSpPr/>
      </dsp:nvSpPr>
      <dsp:spPr>
        <a:xfrm>
          <a:off x="3182416" y="2714810"/>
          <a:ext cx="2892431" cy="1735458"/>
        </a:xfrm>
        <a:prstGeom prst="rect">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defRPr b="1"/>
          </a:pPr>
          <a:r>
            <a:rPr lang="el-GR" sz="2000" kern="1200" noProof="0" dirty="0"/>
            <a:t>Δέσμευση</a:t>
          </a:r>
          <a:endParaRPr lang="el-GR" sz="2000" b="1" kern="1200" noProof="0" dirty="0"/>
        </a:p>
        <a:p>
          <a:pPr lvl="0" algn="ctr" defTabSz="889000">
            <a:lnSpc>
              <a:spcPct val="90000"/>
            </a:lnSpc>
            <a:spcBef>
              <a:spcPct val="0"/>
            </a:spcBef>
            <a:spcAft>
              <a:spcPct val="35000"/>
            </a:spcAft>
          </a:pPr>
          <a:r>
            <a:rPr lang="el-GR" sz="2000" kern="1200" noProof="0" dirty="0"/>
            <a:t> ενδιαφέρον για το μήνυμα που μεταδόθηκε </a:t>
          </a:r>
        </a:p>
      </dsp:txBody>
      <dsp:txXfrm>
        <a:off x="3182416" y="2714810"/>
        <a:ext cx="2892431" cy="1735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17/8/2024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a:lstStyle>
            <a:lvl1pPr algn="l">
              <a:defRPr sz="1200"/>
            </a:lvl1pPr>
          </a:lstStyle>
          <a:p>
            <a:endParaRP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vl1pPr>
          </a:lstStyle>
          <a:p>
            <a:fld id="{5DC42A8D-6A8A-4D0C-BE99-5FB2E4FC1A13}" type="datetimeFigureOut">
              <a:rPr lang="el-GR" smtClean="0"/>
              <a:t>17/8/2024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endParaRP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a:r>
              <a:t>Μέριμναλ.</a:t>
            </a:r>
          </a:p>
          <a:p>
            <a:pPr lvl="1"/>
            <a:r>
              <a:t>Για τον ίδιο λόγο</a:t>
            </a:r>
          </a:p>
          <a:p>
            <a:pPr lvl="2"/>
            <a:r>
              <a:t>Τρίτου επιπέδου</a:t>
            </a:r>
          </a:p>
          <a:p>
            <a:pPr lvl="3"/>
            <a:r>
              <a:t>Τέταρτου αριθ.</a:t>
            </a:r>
          </a:p>
          <a:p>
            <a:pPr lvl="4"/>
            <a:r>
              <a:t>Π</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vl1pPr>
          </a:lstStyle>
          <a:p>
            <a:endParaRP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m.coe.int/information-disorder-toward-an-interdisciplinary-framework-for-researc/168076277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22385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1246028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Pixabay Δωρεάν Φωτογραφίες https://pixabay.com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423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114866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277143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Unspelash δωρεάν Φωτογραφίες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83983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Pixabax Δωρεάν Φωτογραφίες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279175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107148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154187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Unsplash Δωρεάν Φωτογραφίες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1725353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Pixabay Δωρεάν Φωτογραφίες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118936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157781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Pixabay Δωρεάν Φωτογραφίες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408993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214939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330937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62121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547853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Άδεια Pixabay (Rree Photos): https://pixabay.com   </a:t>
            </a:r>
          </a:p>
          <a:p>
            <a:endParaRP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337901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3221662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1634111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178669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196038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2983760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t>Πηγή: Pixabay Δωρεάν Φωτογραφίες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104904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366628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307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80523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168741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40965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defRPr kern="100">
                <a:effectLst/>
                <a:latin typeface="Calibri" panose="020F0502020204030204" pitchFamily="34" charset="0"/>
                <a:ea typeface="Calibri" panose="020F0502020204030204" pitchFamily="34" charset="0"/>
                <a:cs typeface="Times New Roman" panose="02020603050405020304" pitchFamily="18" charset="0"/>
              </a:defRPr>
            </a:pPr>
            <a:r>
              <a:t>Πηγή: Διαταραχή πληροφοριών: Προς ένα διεπιστημονικό πλαίσιο για την έρευνα και τη χάραξη πολιτικής: </a:t>
            </a:r>
            <a:r>
              <a:rPr u="sng">
                <a:solidFill>
                  <a:srgbClr val="0563C1"/>
                </a:solidFill>
                <a:hlinkClick r:id="rId3"/>
              </a:rPr>
              <a:t>https://rm.coe.int/information-disorder-toward-an-interdisciplinary-framework-for-researc/168076277c</a:t>
            </a:r>
            <a:endParaRPr sz="1200" kern="100">
              <a:effectLst/>
              <a:latin typeface="Calibri" panose="020F0502020204030204" pitchFamily="34" charset="0"/>
              <a:ea typeface="Calibri" panose="020F0502020204030204" pitchFamily="34" charset="0"/>
              <a:cs typeface="Times New Roman" panose="02020603050405020304" pitchFamily="18" charset="0"/>
            </a:endParaRPr>
          </a:p>
          <a:p>
            <a:endParaRPr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1475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146352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52352"/>
            <a:ext cx="12192001" cy="3787362"/>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sz="2200" kern="1200">
                <a:solidFill>
                  <a:srgbClr val="D8134D"/>
                </a:solidFill>
                <a:latin typeface="+mn-lt"/>
                <a:ea typeface="+mj-ea"/>
                <a:cs typeface="+mj-cs"/>
              </a:defRPr>
            </a:lvl1pPr>
          </a:lstStyle>
          <a:p>
            <a:r>
              <a:rPr dirty="0"/>
              <a:t>Στυλώυ004</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36451" y="2218305"/>
            <a:ext cx="7872768" cy="3787361"/>
          </a:xfrm>
        </p:spPr>
        <p:txBody>
          <a:bodyPr/>
          <a:lstStyle>
            <a:lvl1pPr marL="2286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1pPr>
            <a:lvl2pPr marL="6858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2pPr>
            <a:lvl3pPr marL="11430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3pPr>
            <a:lvl4pPr marL="16002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4pPr>
            <a:lvl5pPr marL="20574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5pPr>
          </a:lstStyle>
          <a:p>
            <a:pPr lvl="0"/>
            <a:r>
              <a:t>Μέριμναλ.</a:t>
            </a:r>
          </a:p>
          <a:p>
            <a:pPr lvl="1"/>
            <a:r>
              <a:t>Για τον ίδιο λόγο</a:t>
            </a:r>
          </a:p>
          <a:p>
            <a:pPr lvl="2"/>
            <a:r>
              <a:t>Τρίτου επιπέδου</a:t>
            </a:r>
          </a:p>
          <a:p>
            <a:pPr lvl="3"/>
            <a:r>
              <a:t>Τέταρτου αριθ.</a:t>
            </a:r>
          </a:p>
          <a:p>
            <a:pPr lvl="4"/>
            <a:r>
              <a:t>Π</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42682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defRPr sz="2400">
                <a:effectLst>
                  <a:outerShdw blurRad="38100" dist="38100" dir="2700000" algn="tl">
                    <a:srgbClr val="000000">
                      <a:alpha val="43137"/>
                    </a:srgbClr>
                  </a:outerShdw>
                </a:effectLst>
                <a:latin typeface="+mn-lt"/>
              </a:defRPr>
            </a:pPr>
            <a:r>
              <a:rPr lang="el-GR" noProof="0" dirty="0"/>
              <a:t>Δεξιότητες Αναστοχασμού</a:t>
            </a:r>
            <a:endParaRPr lang="el-GR" sz="2400" noProof="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FD00E564-24F8-EC0D-5724-7025327EDB99}"/>
              </a:ext>
            </a:extLst>
          </p:cNvPr>
          <p:cNvSpPr/>
          <p:nvPr userDrawn="1"/>
        </p:nvSpPr>
        <p:spPr bwMode="auto">
          <a:xfrm>
            <a:off x="404731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kern="0">
              <a:solidFill>
                <a:srgbClr val="D61920"/>
              </a:solidFill>
              <a:latin typeface="+mn-lt"/>
              <a:sym typeface="Arial"/>
              <a:rtl val="0"/>
            </a:endParaRPr>
          </a:p>
        </p:txBody>
      </p:sp>
      <p:sp>
        <p:nvSpPr>
          <p:cNvPr id="10" name="TextBox 9">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410587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defRPr sz="1800">
                <a:solidFill>
                  <a:schemeClr val="bg1"/>
                </a:solidFill>
                <a:effectLst>
                  <a:outerShdw blurRad="38100" dist="38100" dir="2700000" algn="tl">
                    <a:srgbClr val="000000">
                      <a:alpha val="43137"/>
                    </a:srgbClr>
                  </a:outerShdw>
                </a:effectLst>
                <a:latin typeface="+mn-lt"/>
              </a:defRPr>
            </a:pPr>
            <a:r>
              <a:t>6</a:t>
            </a:r>
          </a:p>
        </p:txBody>
      </p:sp>
      <p:pic>
        <p:nvPicPr>
          <p:cNvPr id="5" name="Γραφικό 6">
            <a:extLst>
              <a:ext uri="{FF2B5EF4-FFF2-40B4-BE49-F238E27FC236}">
                <a16:creationId xmlns:a16="http://schemas.microsoft.com/office/drawing/2014/main" id="{8A4885C2-F3BE-A850-204D-D04D6FD4E502}"/>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8788071" y="48972"/>
            <a:ext cx="3381627" cy="843380"/>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a:xfrm>
            <a:off x="838200" y="332075"/>
            <a:ext cx="10515600" cy="1325563"/>
          </a:xfrm>
        </p:spPr>
        <p:txBody>
          <a:bodyPr>
            <a:normAutofit/>
          </a:bodyPr>
          <a:lstStyle>
            <a:lvl1pPr algn="ctr">
              <a:defRPr lang="el-GR" sz="4000" b="0" kern="1200" dirty="0" smtClean="0">
                <a:solidFill>
                  <a:srgbClr val="D8134D"/>
                </a:solidFill>
                <a:latin typeface="+mn-lt"/>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2" name="Γραφικό 6">
            <a:extLst>
              <a:ext uri="{FF2B5EF4-FFF2-40B4-BE49-F238E27FC236}">
                <a16:creationId xmlns:a16="http://schemas.microsoft.com/office/drawing/2014/main" id="{3BF07FCA-51F0-CD61-A16F-1DA69030B6E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275" y="32173"/>
            <a:ext cx="3381627" cy="843380"/>
          </a:xfrm>
          <a:prstGeom prst="rect">
            <a:avLst/>
          </a:prstGeom>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D8134D"/>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95C11F"/>
              </a:buClr>
              <a:defRPr>
                <a:latin typeface="+mn-lt"/>
              </a:defRPr>
            </a:lvl1pPr>
            <a:lvl2pPr marL="685800" indent="-228600">
              <a:lnSpc>
                <a:spcPct val="150000"/>
              </a:lnSpc>
              <a:buClr>
                <a:srgbClr val="95C11F"/>
              </a:buClr>
              <a:buFont typeface="Arial" panose="020B0604020202020204" pitchFamily="34" charset="0"/>
              <a:buChar char="•"/>
              <a:defRPr>
                <a:latin typeface="+mn-lt"/>
              </a:defRPr>
            </a:lvl2pPr>
            <a:lvl3pPr marL="1143000" indent="-228600">
              <a:lnSpc>
                <a:spcPct val="150000"/>
              </a:lnSpc>
              <a:buClr>
                <a:srgbClr val="95C11F"/>
              </a:buClr>
              <a:buFont typeface="Courier New" panose="02070309020205020404" pitchFamily="49" charset="0"/>
              <a:buChar char="o"/>
              <a:defRPr>
                <a:latin typeface="+mn-lt"/>
              </a:defRPr>
            </a:lvl3pPr>
            <a:lvl4pPr>
              <a:lnSpc>
                <a:spcPct val="150000"/>
              </a:lnSpc>
              <a:buClr>
                <a:srgbClr val="95C11F"/>
              </a:buClr>
              <a:defRPr>
                <a:latin typeface="+mn-lt"/>
              </a:defRPr>
            </a:lvl4pPr>
            <a:lvl5pPr>
              <a:lnSpc>
                <a:spcPct val="150000"/>
              </a:lnSpc>
              <a:buClr>
                <a:srgbClr val="95C11F"/>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Γραφικό 6">
            <a:extLst>
              <a:ext uri="{FF2B5EF4-FFF2-40B4-BE49-F238E27FC236}">
                <a16:creationId xmlns:a16="http://schemas.microsoft.com/office/drawing/2014/main" id="{7429F7FF-8899-5BE5-E3F8-D6753BB3082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188605" y="48972"/>
            <a:ext cx="2981093" cy="743487"/>
          </a:xfrm>
          <a:prstGeom prst="rect">
            <a:avLst/>
          </a:prstGeom>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113050"/>
            <a:ext cx="11059692" cy="605096"/>
          </a:xfrm>
        </p:spPr>
        <p:txBody>
          <a:bodyPr>
            <a:normAutofit/>
          </a:bodyPr>
          <a:lstStyle>
            <a:lvl1pPr>
              <a:defRPr sz="2800" b="1" kern="1200">
                <a:solidFill>
                  <a:srgbClr val="D8134D"/>
                </a:solidFill>
                <a:effectLst/>
                <a:latin typeface="+mn-lt"/>
                <a:ea typeface="Adobe Gothic Std B" panose="020B0800000000000000" pitchFamily="34" charset="-128"/>
                <a:cs typeface="+mj-cs"/>
              </a:defRPr>
            </a:lvl1pPr>
          </a:lstStyle>
          <a:p>
            <a:r>
              <a:t>Στυλώυ004</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vl2pPr marL="685800" indent="-228600">
              <a:buFont typeface="Arial" panose="020B0604020202020204" pitchFamily="34" charset="0"/>
              <a:buChar char="•"/>
            </a:lvl2pPr>
            <a:lvl3pPr marL="1143000" indent="-228600">
              <a:buFont typeface="Courier New" panose="02070309020205020404" pitchFamily="49" charset="0"/>
              <a:buChar char="o"/>
            </a:lvl3pPr>
            <a:lvl5pPr marL="2057400" indent="-228600">
              <a:buFont typeface="Arial" panose="020B0604020202020204" pitchFamily="34" charset="0"/>
              <a:buChar char="•"/>
            </a:lvl5pPr>
          </a:lstStyle>
          <a:p>
            <a:pPr lvl="0"/>
            <a:r>
              <a:t>Μέριμναλ.</a:t>
            </a:r>
          </a:p>
          <a:p>
            <a:pPr lvl="1"/>
            <a:r>
              <a:t>Για τον ίδιο λόγο</a:t>
            </a:r>
          </a:p>
          <a:p>
            <a:pPr lvl="2"/>
            <a:r>
              <a:t>Τρίτου επιπέδου</a:t>
            </a:r>
          </a:p>
          <a:p>
            <a:pPr lvl="3"/>
            <a:r>
              <a:t>Τέταρτου αριθ.</a:t>
            </a:r>
          </a:p>
          <a:p>
            <a:pPr lvl="4"/>
            <a:r>
              <a:t>Π</a:t>
            </a:r>
          </a:p>
        </p:txBody>
      </p:sp>
      <p:pic>
        <p:nvPicPr>
          <p:cNvPr id="4" name="Γραφικό 6">
            <a:extLst>
              <a:ext uri="{FF2B5EF4-FFF2-40B4-BE49-F238E27FC236}">
                <a16:creationId xmlns:a16="http://schemas.microsoft.com/office/drawing/2014/main" id="{111A1450-08EE-3E99-1407-C1C41B4AD56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5" name="TextBox 80">
            <a:extLst>
              <a:ext uri="{FF2B5EF4-FFF2-40B4-BE49-F238E27FC236}">
                <a16:creationId xmlns:a16="http://schemas.microsoft.com/office/drawing/2014/main" id="{952C729F-F3E6-3E0F-B822-ECC7FE578F1E}"/>
              </a:ext>
            </a:extLst>
          </p:cNvPr>
          <p:cNvSpPr txBox="1">
            <a:spLocks noChangeArrowheads="1"/>
          </p:cNvSpPr>
          <p:nvPr userDrawn="1"/>
        </p:nvSpPr>
        <p:spPr bwMode="auto">
          <a:xfrm>
            <a:off x="-1009" y="1314"/>
            <a:ext cx="42682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defRPr sz="2400">
                <a:effectLst>
                  <a:outerShdw blurRad="38100" dist="38100" dir="2700000" algn="tl">
                    <a:srgbClr val="000000">
                      <a:alpha val="43137"/>
                    </a:srgbClr>
                  </a:outerShdw>
                </a:effectLst>
                <a:latin typeface="+mn-lt"/>
              </a:defRPr>
            </a:pPr>
            <a:r>
              <a:rPr lang="el-GR" noProof="0" dirty="0"/>
              <a:t>Δεξιότητες Αναστοχασμού</a:t>
            </a:r>
            <a:endParaRPr lang="el-GR" sz="2400" noProof="0" dirty="0">
              <a:effectLst>
                <a:outerShdw blurRad="38100" dist="38100" dir="2700000" algn="tl">
                  <a:srgbClr val="000000">
                    <a:alpha val="43137"/>
                  </a:srgbClr>
                </a:outerShdw>
              </a:effectLst>
              <a:latin typeface="+mn-lt"/>
            </a:endParaRPr>
          </a:p>
        </p:txBody>
      </p:sp>
      <p:sp>
        <p:nvSpPr>
          <p:cNvPr id="6" name="Oval 8">
            <a:extLst>
              <a:ext uri="{FF2B5EF4-FFF2-40B4-BE49-F238E27FC236}">
                <a16:creationId xmlns:a16="http://schemas.microsoft.com/office/drawing/2014/main" id="{6D8AFD18-DDAE-0D25-C687-20C4BA23A43C}"/>
              </a:ext>
            </a:extLst>
          </p:cNvPr>
          <p:cNvSpPr/>
          <p:nvPr userDrawn="1"/>
        </p:nvSpPr>
        <p:spPr bwMode="auto">
          <a:xfrm>
            <a:off x="404731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kern="0">
              <a:solidFill>
                <a:srgbClr val="D61920"/>
              </a:solidFill>
              <a:latin typeface="+mn-lt"/>
              <a:sym typeface="Arial"/>
              <a:rtl val="0"/>
            </a:endParaRPr>
          </a:p>
        </p:txBody>
      </p:sp>
      <p:sp>
        <p:nvSpPr>
          <p:cNvPr id="7" name="TextBox 6">
            <a:extLst>
              <a:ext uri="{FF2B5EF4-FFF2-40B4-BE49-F238E27FC236}">
                <a16:creationId xmlns:a16="http://schemas.microsoft.com/office/drawing/2014/main" id="{F2095A91-356D-5950-8377-A39783F3D11B}"/>
              </a:ext>
            </a:extLst>
          </p:cNvPr>
          <p:cNvSpPr txBox="1">
            <a:spLocks noChangeArrowheads="1"/>
          </p:cNvSpPr>
          <p:nvPr userDrawn="1"/>
        </p:nvSpPr>
        <p:spPr bwMode="auto">
          <a:xfrm>
            <a:off x="410587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defRPr sz="1800">
                <a:solidFill>
                  <a:schemeClr val="bg1"/>
                </a:solidFill>
                <a:effectLst>
                  <a:outerShdw blurRad="38100" dist="38100" dir="2700000" algn="tl">
                    <a:srgbClr val="000000">
                      <a:alpha val="43137"/>
                    </a:srgbClr>
                  </a:outerShdw>
                </a:effectLst>
                <a:latin typeface="+mn-lt"/>
              </a:defRPr>
            </a:pPr>
            <a:r>
              <a:t>6</a:t>
            </a: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sz="2800" b="1" kern="1200">
                <a:solidFill>
                  <a:srgbClr val="D8134D"/>
                </a:solidFill>
                <a:effectLst/>
                <a:latin typeface="+mn-lt"/>
                <a:ea typeface="Adobe Gothic Std B" panose="020B0800000000000000" pitchFamily="34" charset="-128"/>
                <a:cs typeface="+mj-cs"/>
              </a:defRPr>
            </a:lvl1pPr>
          </a:lstStyle>
          <a:p>
            <a:r>
              <a:t>Στυλώυ004</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lvl1pPr>
              <a:buClr>
                <a:srgbClr val="95C11F"/>
              </a:buClr>
            </a:lvl1pPr>
            <a:lvl2pPr marL="685800" indent="-228600">
              <a:buClr>
                <a:srgbClr val="95C11F"/>
              </a:buClr>
              <a:buFont typeface="Arial" panose="020B0604020202020204" pitchFamily="34" charset="0"/>
              <a:buChar char="•"/>
            </a:lvl2pPr>
            <a:lvl3pPr marL="1143000" indent="-228600">
              <a:buClr>
                <a:srgbClr val="95C11F"/>
              </a:buClr>
              <a:buFont typeface="Courier New" panose="02070309020205020404" pitchFamily="49" charset="0"/>
              <a:buChar char="o"/>
            </a:lvl3pPr>
            <a:lvl4pPr>
              <a:buClr>
                <a:srgbClr val="95C11F"/>
              </a:buClr>
            </a:lvl4pPr>
            <a:lvl5pPr marL="2057400" indent="-228600">
              <a:buClr>
                <a:srgbClr val="95C11F"/>
              </a:buClr>
              <a:buFont typeface="Arial" panose="020B0604020202020204" pitchFamily="34" charset="0"/>
              <a:buChar char="•"/>
            </a:lvl5pPr>
          </a:lstStyle>
          <a:p>
            <a:pPr lvl="0"/>
            <a:r>
              <a:t>Μέριμναλ.</a:t>
            </a:r>
          </a:p>
          <a:p>
            <a:pPr lvl="1"/>
            <a:r>
              <a:t>Για τον ίδιο λόγο</a:t>
            </a:r>
          </a:p>
          <a:p>
            <a:pPr lvl="2"/>
            <a:r>
              <a:t>Τρίτου επιπέδου</a:t>
            </a:r>
          </a:p>
          <a:p>
            <a:pPr lvl="3"/>
            <a:r>
              <a:t>Τέταρτου αριθ.</a:t>
            </a:r>
          </a:p>
          <a:p>
            <a:pPr lvl="4"/>
            <a:r>
              <a:t>Π</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lvl1pPr>
              <a:buClr>
                <a:srgbClr val="95C11F"/>
              </a:buClr>
            </a:lvl1pPr>
            <a:lvl2pPr marL="685800" indent="-228600">
              <a:buClr>
                <a:srgbClr val="95C11F"/>
              </a:buClr>
              <a:buFont typeface="Arial" panose="020B0604020202020204" pitchFamily="34" charset="0"/>
              <a:buChar char="•"/>
            </a:lvl2pPr>
            <a:lvl3pPr marL="1143000" indent="-228600">
              <a:buClr>
                <a:srgbClr val="95C11F"/>
              </a:buClr>
              <a:buFont typeface="Courier New" panose="02070309020205020404" pitchFamily="49" charset="0"/>
              <a:buChar char="o"/>
            </a:lvl3pPr>
            <a:lvl4pPr>
              <a:buClr>
                <a:srgbClr val="95C11F"/>
              </a:buClr>
            </a:lvl4pPr>
            <a:lvl5pPr marL="2057400" indent="-228600">
              <a:buClr>
                <a:srgbClr val="95C11F"/>
              </a:buClr>
              <a:buFont typeface="Arial" panose="020B0604020202020204" pitchFamily="34" charset="0"/>
              <a:buChar char="•"/>
            </a:lvl5pPr>
          </a:lstStyle>
          <a:p>
            <a:pPr lvl="0"/>
            <a:r>
              <a:t>Μέριμναλ.</a:t>
            </a:r>
          </a:p>
          <a:p>
            <a:pPr lvl="1"/>
            <a:r>
              <a:t>Για τον ίδιο λόγο</a:t>
            </a:r>
          </a:p>
          <a:p>
            <a:pPr lvl="2"/>
            <a:r>
              <a:t>Τρίτου επιπέδου</a:t>
            </a:r>
          </a:p>
          <a:p>
            <a:pPr lvl="3"/>
            <a:r>
              <a:t>Τέταρτου αριθ.</a:t>
            </a:r>
          </a:p>
          <a:p>
            <a:pPr lvl="4"/>
            <a:r>
              <a:t>Π</a:t>
            </a:r>
          </a:p>
        </p:txBody>
      </p:sp>
      <p:pic>
        <p:nvPicPr>
          <p:cNvPr id="7" name="Γραφικό 6">
            <a:extLst>
              <a:ext uri="{FF2B5EF4-FFF2-40B4-BE49-F238E27FC236}">
                <a16:creationId xmlns:a16="http://schemas.microsoft.com/office/drawing/2014/main" id="{E1245988-DFAB-B6A7-48AF-2BB895902B3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9" name="TextBox 80">
            <a:extLst>
              <a:ext uri="{FF2B5EF4-FFF2-40B4-BE49-F238E27FC236}">
                <a16:creationId xmlns:a16="http://schemas.microsoft.com/office/drawing/2014/main" id="{48A66C93-36A0-81FD-8B50-83C82D7391D0}"/>
              </a:ext>
            </a:extLst>
          </p:cNvPr>
          <p:cNvSpPr txBox="1">
            <a:spLocks noChangeArrowheads="1"/>
          </p:cNvSpPr>
          <p:nvPr userDrawn="1"/>
        </p:nvSpPr>
        <p:spPr bwMode="auto">
          <a:xfrm>
            <a:off x="-1009" y="1314"/>
            <a:ext cx="42682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defRPr sz="2400">
                <a:effectLst>
                  <a:outerShdw blurRad="38100" dist="38100" dir="2700000" algn="tl">
                    <a:srgbClr val="000000">
                      <a:alpha val="43137"/>
                    </a:srgbClr>
                  </a:outerShdw>
                </a:effectLst>
                <a:latin typeface="+mn-lt"/>
              </a:defRPr>
            </a:pPr>
            <a:r>
              <a:rPr lang="el-GR" noProof="0" dirty="0"/>
              <a:t>Δεξιότητες Αναστοχασμού</a:t>
            </a:r>
            <a:endParaRPr lang="el-GR" sz="2400" noProof="0" dirty="0">
              <a:effectLst>
                <a:outerShdw blurRad="38100" dist="38100" dir="2700000" algn="tl">
                  <a:srgbClr val="000000">
                    <a:alpha val="43137"/>
                  </a:srgbClr>
                </a:outerShdw>
              </a:effectLst>
              <a:latin typeface="+mn-lt"/>
            </a:endParaRPr>
          </a:p>
        </p:txBody>
      </p:sp>
      <p:sp>
        <p:nvSpPr>
          <p:cNvPr id="10" name="Oval 8">
            <a:extLst>
              <a:ext uri="{FF2B5EF4-FFF2-40B4-BE49-F238E27FC236}">
                <a16:creationId xmlns:a16="http://schemas.microsoft.com/office/drawing/2014/main" id="{556BB496-2B32-518B-A5EB-CE5EE534CD84}"/>
              </a:ext>
            </a:extLst>
          </p:cNvPr>
          <p:cNvSpPr/>
          <p:nvPr userDrawn="1"/>
        </p:nvSpPr>
        <p:spPr bwMode="auto">
          <a:xfrm>
            <a:off x="404731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kern="0">
              <a:solidFill>
                <a:srgbClr val="D61920"/>
              </a:solidFill>
              <a:latin typeface="+mn-lt"/>
              <a:sym typeface="Arial"/>
              <a:rtl val="0"/>
            </a:endParaRPr>
          </a:p>
        </p:txBody>
      </p:sp>
      <p:sp>
        <p:nvSpPr>
          <p:cNvPr id="11" name="TextBox 10">
            <a:extLst>
              <a:ext uri="{FF2B5EF4-FFF2-40B4-BE49-F238E27FC236}">
                <a16:creationId xmlns:a16="http://schemas.microsoft.com/office/drawing/2014/main" id="{51A72FF3-0859-71CD-05BF-591621BDAF07}"/>
              </a:ext>
            </a:extLst>
          </p:cNvPr>
          <p:cNvSpPr txBox="1">
            <a:spLocks noChangeArrowheads="1"/>
          </p:cNvSpPr>
          <p:nvPr userDrawn="1"/>
        </p:nvSpPr>
        <p:spPr bwMode="auto">
          <a:xfrm>
            <a:off x="410587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defRPr sz="1800">
                <a:solidFill>
                  <a:schemeClr val="bg1"/>
                </a:solidFill>
                <a:effectLst>
                  <a:outerShdw blurRad="38100" dist="38100" dir="2700000" algn="tl">
                    <a:srgbClr val="000000">
                      <a:alpha val="43137"/>
                    </a:srgbClr>
                  </a:outerShdw>
                </a:effectLst>
                <a:latin typeface="+mn-lt"/>
              </a:defRPr>
            </a:pPr>
            <a:r>
              <a:t>6</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odule other slide 1 column">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027104"/>
            <a:ext cx="11059693" cy="437395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Γραφικό 6">
            <a:extLst>
              <a:ext uri="{FF2B5EF4-FFF2-40B4-BE49-F238E27FC236}">
                <a16:creationId xmlns:a16="http://schemas.microsoft.com/office/drawing/2014/main" id="{A3C3443B-208A-293E-7BFA-27CB345B73E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4" name="Τίτλος 1">
            <a:extLst>
              <a:ext uri="{FF2B5EF4-FFF2-40B4-BE49-F238E27FC236}">
                <a16:creationId xmlns:a16="http://schemas.microsoft.com/office/drawing/2014/main" id="{3CD20D06-4A7A-D49C-6CB2-F962BB88A8CF}"/>
              </a:ext>
            </a:extLst>
          </p:cNvPr>
          <p:cNvSpPr txBox="1">
            <a:spLocks/>
          </p:cNvSpPr>
          <p:nvPr userDrawn="1"/>
        </p:nvSpPr>
        <p:spPr>
          <a:xfrm>
            <a:off x="672658" y="1046949"/>
            <a:ext cx="11059692" cy="728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2" name="TextBox 80">
            <a:extLst>
              <a:ext uri="{FF2B5EF4-FFF2-40B4-BE49-F238E27FC236}">
                <a16:creationId xmlns:a16="http://schemas.microsoft.com/office/drawing/2014/main" id="{77C01D85-045E-5C32-3B45-4DCB42403D80}"/>
              </a:ext>
            </a:extLst>
          </p:cNvPr>
          <p:cNvSpPr txBox="1">
            <a:spLocks noChangeArrowheads="1"/>
          </p:cNvSpPr>
          <p:nvPr userDrawn="1"/>
        </p:nvSpPr>
        <p:spPr bwMode="auto">
          <a:xfrm>
            <a:off x="-1009" y="1314"/>
            <a:ext cx="42682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defRPr sz="2400">
                <a:effectLst>
                  <a:outerShdw blurRad="38100" dist="38100" dir="2700000" algn="tl">
                    <a:srgbClr val="000000">
                      <a:alpha val="43137"/>
                    </a:srgbClr>
                  </a:outerShdw>
                </a:effectLst>
                <a:latin typeface="+mn-lt"/>
              </a:defRPr>
            </a:pPr>
            <a:r>
              <a:rPr lang="el-GR" noProof="0" dirty="0"/>
              <a:t>Δεξιότητες Αναστοχασμού</a:t>
            </a:r>
            <a:endParaRPr lang="el-GR" sz="2400" noProof="0" dirty="0">
              <a:effectLst>
                <a:outerShdw blurRad="38100" dist="38100" dir="2700000" algn="tl">
                  <a:srgbClr val="000000">
                    <a:alpha val="43137"/>
                  </a:srgbClr>
                </a:outerShdw>
              </a:effectLst>
              <a:latin typeface="+mn-lt"/>
            </a:endParaRPr>
          </a:p>
        </p:txBody>
      </p:sp>
      <p:sp>
        <p:nvSpPr>
          <p:cNvPr id="6" name="Oval 8">
            <a:extLst>
              <a:ext uri="{FF2B5EF4-FFF2-40B4-BE49-F238E27FC236}">
                <a16:creationId xmlns:a16="http://schemas.microsoft.com/office/drawing/2014/main" id="{69788B0F-4EE0-435E-0F95-9A6F040CE2FB}"/>
              </a:ext>
            </a:extLst>
          </p:cNvPr>
          <p:cNvSpPr/>
          <p:nvPr userDrawn="1"/>
        </p:nvSpPr>
        <p:spPr bwMode="auto">
          <a:xfrm>
            <a:off x="404731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kern="0">
              <a:solidFill>
                <a:srgbClr val="D61920"/>
              </a:solidFill>
              <a:latin typeface="+mn-lt"/>
              <a:sym typeface="Arial"/>
              <a:rtl val="0"/>
            </a:endParaRPr>
          </a:p>
        </p:txBody>
      </p:sp>
      <p:sp>
        <p:nvSpPr>
          <p:cNvPr id="7" name="TextBox 6">
            <a:extLst>
              <a:ext uri="{FF2B5EF4-FFF2-40B4-BE49-F238E27FC236}">
                <a16:creationId xmlns:a16="http://schemas.microsoft.com/office/drawing/2014/main" id="{D5FACC7F-843D-B864-4511-32DEFCC6431D}"/>
              </a:ext>
            </a:extLst>
          </p:cNvPr>
          <p:cNvSpPr txBox="1">
            <a:spLocks noChangeArrowheads="1"/>
          </p:cNvSpPr>
          <p:nvPr userDrawn="1"/>
        </p:nvSpPr>
        <p:spPr bwMode="auto">
          <a:xfrm>
            <a:off x="410587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defRPr sz="1800">
                <a:solidFill>
                  <a:schemeClr val="bg1"/>
                </a:solidFill>
                <a:effectLst>
                  <a:outerShdw blurRad="38100" dist="38100" dir="2700000" algn="tl">
                    <a:srgbClr val="000000">
                      <a:alpha val="43137"/>
                    </a:srgbClr>
                  </a:outerShdw>
                </a:effectLst>
                <a:latin typeface="+mn-lt"/>
              </a:defRPr>
            </a:pPr>
            <a:r>
              <a:t>6</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Στυλώυ004</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58674"/>
            <a:ext cx="10515600" cy="4530725"/>
          </a:xfrm>
          <a:prstGeom prst="rect">
            <a:avLst/>
          </a:prstGeom>
        </p:spPr>
        <p:txBody>
          <a:bodyPr vert="horz" lIns="91440" tIns="45720" rIns="91440" bIns="45720">
            <a:normAutofit/>
          </a:bodyPr>
          <a:lstStyle/>
          <a:p>
            <a:pPr lvl="0"/>
            <a:r>
              <a:t>Μέριμναλ.</a:t>
            </a:r>
          </a:p>
          <a:p>
            <a:pPr lvl="1"/>
            <a:r>
              <a:t>Για τον ίδιο λόγο</a:t>
            </a:r>
          </a:p>
          <a:p>
            <a:pPr lvl="2"/>
            <a:r>
              <a:t>Τρίτου επιπέδου</a:t>
            </a:r>
          </a:p>
          <a:p>
            <a:pPr lvl="3"/>
            <a:r>
              <a:t>Τέταρτου αριθ.</a:t>
            </a:r>
          </a:p>
          <a:p>
            <a:pPr lvl="4"/>
            <a:r>
              <a:t>Π</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anchor="ctr"/>
          <a:lstStyle>
            <a:lvl1pPr algn="l">
              <a:defRPr sz="1200">
                <a:solidFill>
                  <a:schemeClr val="tx1">
                    <a:tint val="75000"/>
                  </a:schemeClr>
                </a:solidFill>
              </a:defRPr>
            </a:lvl1pPr>
          </a:lstStyle>
          <a:p>
            <a:fld id="{E3F040FA-9906-4CC1-BC45-485E7EF45242}" type="datetimeFigureOut">
              <a:rPr lang="el-GR" smtClean="0"/>
              <a:t>17/8/2024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anchor="ctr"/>
          <a:lstStyle>
            <a:lvl1pPr algn="ctr">
              <a:defRPr sz="1200">
                <a:solidFill>
                  <a:schemeClr val="tx1">
                    <a:tint val="75000"/>
                  </a:schemeClr>
                </a:solidFill>
              </a:defRPr>
            </a:lvl1pPr>
          </a:lstStyle>
          <a:p>
            <a:endParaRP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D8134D"/>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5C11F"/>
        </a:buClr>
        <a:buSzPct val="120000"/>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5C11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5C11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photos/news-fake-news-newspaper-press-ask-523831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ro/illustrations/social-media-mass-media-bord-re%C8%9Bele-198915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pixabay.com/service/licens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think-mental-work-man-face-black-27267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sk/illustrations/spr%c3%a1vne-zle-karikat%c3%bara-etika-74725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service/licens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purple-and-pink-plasma-ball-OgvqXGL7XO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s://unsplash.com/licen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woman-burnout-multitasking-face-173388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photos/glasses-magazine-a-book-read-text-93492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photos/adult-dark-fashion-girl-light-186804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illustrations/finger-touch-hand-structure-76930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photos/man-reading-newspaper-in-bulletin-board-c5QdMcuFlgY"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unsplash.com/licens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illustrations/mind-brain-mindset-perception-54440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5" Type="http://schemas.openxmlformats.org/officeDocument/2006/relationships/image" Target="../media/image5.png"/><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3.svg"/><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hands-earth-next-generation-408684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ntranet.ecu.edu.au/learning/curriculum-design/teaching-strategies/reflective-learn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ed.ac.uk/reflection/reflectors-toolkit/reflecting-on-experience" TargetMode="External"/><Relationship Id="rId5" Type="http://schemas.openxmlformats.org/officeDocument/2006/relationships/hyperlink" Target="https://www.skillsyouneed.com/interpersonal-skills.html" TargetMode="External"/><Relationship Id="rId4" Type="http://schemas.openxmlformats.org/officeDocument/2006/relationships/hyperlink" Target="https://www.sciencedirect.com/science/article/pii/S136466132100051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guides.reading.ac.uk/reflective/think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photos/perception-see-eye-psychology-3554418/"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photos/skills-can-startup-start-up-336796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84B434-219F-E34E-63CA-A604593D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3">
            <a:extLst>
              <a:ext uri="{FF2B5EF4-FFF2-40B4-BE49-F238E27FC236}">
                <a16:creationId xmlns:a16="http://schemas.microsoft.com/office/drawing/2014/main" id="{C4EB2F6A-8B72-1216-AA77-C3EF12FD00A4}"/>
              </a:ext>
            </a:extLst>
          </p:cNvPr>
          <p:cNvSpPr txBox="1">
            <a:spLocks/>
          </p:cNvSpPr>
          <p:nvPr/>
        </p:nvSpPr>
        <p:spPr>
          <a:xfrm>
            <a:off x="49485" y="3478939"/>
            <a:ext cx="12124244" cy="2197961"/>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b="1">
                <a:effectLst/>
                <a:latin typeface="Calibri Light" panose="020F0302020204030204"/>
                <a:ea typeface="Verdana" panose="020B0604030504040204" pitchFamily="34" charset="0"/>
              </a:defRPr>
            </a:pPr>
            <a:r>
              <a:rPr lang="el-GR" sz="6000" dirty="0">
                <a:ln>
                  <a:noFill/>
                </a:ln>
                <a:solidFill>
                  <a:srgbClr val="D7124E"/>
                </a:solidFill>
                <a:uLnTx/>
                <a:uFillTx/>
              </a:rPr>
              <a:t>Ενότητα </a:t>
            </a:r>
            <a:r>
              <a:rPr lang="el-GR" sz="6000" dirty="0">
                <a:solidFill>
                  <a:srgbClr val="D7124E"/>
                </a:solidFill>
              </a:rPr>
              <a:t>6</a:t>
            </a:r>
            <a:r>
              <a:rPr lang="el-GR" sz="6000" dirty="0">
                <a:ln>
                  <a:noFill/>
                </a:ln>
                <a:solidFill>
                  <a:srgbClr val="D7124E"/>
                </a:solidFill>
                <a:uLnTx/>
                <a:uFillTx/>
              </a:rPr>
              <a:t> </a:t>
            </a:r>
            <a:r>
              <a:rPr lang="el-GR" sz="6000" dirty="0">
                <a:ln>
                  <a:noFill/>
                </a:ln>
                <a:solidFill>
                  <a:schemeClr val="tx1"/>
                </a:solidFill>
                <a:uLnTx/>
                <a:uFillTx/>
              </a:rPr>
              <a:t>Δεξιότητες Αναστοχασμού</a:t>
            </a:r>
            <a:endParaRPr lang="el-GR" sz="3600" b="1" dirty="0">
              <a:solidFill>
                <a:schemeClr val="tx1"/>
              </a:solidFill>
              <a:effectLst/>
              <a:latin typeface="Calibri Light" panose="020F0302020204030204"/>
              <a:ea typeface="Verdana" panose="020B0604030504040204" pitchFamily="34" charset="0"/>
            </a:endParaRPr>
          </a:p>
        </p:txBody>
      </p:sp>
      <p:sp>
        <p:nvSpPr>
          <p:cNvPr id="15" name="TextBox 14">
            <a:extLst>
              <a:ext uri="{FF2B5EF4-FFF2-40B4-BE49-F238E27FC236}">
                <a16:creationId xmlns:a16="http://schemas.microsoft.com/office/drawing/2014/main" id="{EE54B7E3-44B9-FA30-9DDA-EA2E3748379F}"/>
              </a:ext>
            </a:extLst>
          </p:cNvPr>
          <p:cNvSpPr txBox="1"/>
          <p:nvPr/>
        </p:nvSpPr>
        <p:spPr>
          <a:xfrm>
            <a:off x="8896144" y="778568"/>
            <a:ext cx="3271445"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600" b="1">
                <a:solidFill>
                  <a:srgbClr val="E89704"/>
                </a:solidFill>
                <a:latin typeface="Calibri Light" panose="020F0302020204030204"/>
              </a:defRPr>
            </a:pPr>
            <a:r>
              <a:rPr kern="1200">
                <a:ln>
                  <a:noFill/>
                </a:ln>
                <a:effectLst/>
                <a:uLnTx/>
                <a:uFillTx/>
                <a:ea typeface="+mn-ea"/>
                <a:cs typeface="+mn-cs"/>
              </a:rPr>
              <a:t>https://www.</a:t>
            </a:r>
            <a:r>
              <a:t>costaid</a:t>
            </a:r>
            <a:r>
              <a:rPr kern="1200">
                <a:ln>
                  <a:noFill/>
                </a:ln>
                <a:effectLst/>
                <a:uLnTx/>
                <a:uFillTx/>
                <a:ea typeface="+mn-ea"/>
                <a:cs typeface="+mn-cs"/>
              </a:rPr>
              <a:t>.eu</a:t>
            </a:r>
            <a:endParaRPr kumimoji="0" sz="1600" b="1" i="0" u="none" strike="noStrike" kern="1200" cap="none" normalizeH="0" baseline="0">
              <a:ln>
                <a:noFill/>
              </a:ln>
              <a:solidFill>
                <a:srgbClr val="E89704"/>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3EE87C0-9715-AEAE-857D-EEACC1F868EA}"/>
              </a:ext>
            </a:extLst>
          </p:cNvPr>
          <p:cNvPicPr>
            <a:picLocks noChangeAspect="1"/>
          </p:cNvPicPr>
          <p:nvPr/>
        </p:nvPicPr>
        <p:blipFill rotWithShape="1">
          <a:blip r:embed="rId4"/>
          <a:srcRect l="17333" r="19066"/>
          <a:stretch/>
        </p:blipFill>
        <p:spPr>
          <a:xfrm>
            <a:off x="-9348" y="765412"/>
            <a:ext cx="12201348" cy="2197961"/>
          </a:xfrm>
          <a:prstGeom prst="rect">
            <a:avLst/>
          </a:prstGeom>
          <a:solidFill>
            <a:srgbClr val="004899"/>
          </a:solidFill>
        </p:spPr>
      </p:pic>
      <p:sp>
        <p:nvSpPr>
          <p:cNvPr id="10" name="Rectangle 9">
            <a:extLst>
              <a:ext uri="{FF2B5EF4-FFF2-40B4-BE49-F238E27FC236}">
                <a16:creationId xmlns:a16="http://schemas.microsoft.com/office/drawing/2014/main" id="{13BF150D-79F1-8837-8727-52E6351AFF21}"/>
              </a:ext>
            </a:extLst>
          </p:cNvPr>
          <p:cNvSpPr/>
          <p:nvPr/>
        </p:nvSpPr>
        <p:spPr>
          <a:xfrm>
            <a:off x="-9348" y="-9438"/>
            <a:ext cx="12201348" cy="914400"/>
          </a:xfrm>
          <a:prstGeom prst="rect">
            <a:avLst/>
          </a:prstGeom>
          <a:solidFill>
            <a:srgbClr val="00489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12"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anchor="ctr">
            <a:normAutofit lnSpcReduction="10000"/>
          </a:bodyPr>
          <a:lstStyle/>
          <a:p>
            <a:pPr>
              <a:lnSpc>
                <a:spcPct val="90000"/>
              </a:lnSpc>
              <a:spcAft>
                <a:spcPts val="600"/>
              </a:spcAft>
              <a:defRPr sz="1100">
                <a:latin typeface="+mj-lt"/>
              </a:defRPr>
            </a:pPr>
            <a:r>
              <a:rPr lang="el-GR" dirty="0"/>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a:t>
            </a:r>
            <a:r>
              <a:rPr lang="el-GR" dirty="0" err="1"/>
              <a:t>κατ'ανάγκη</a:t>
            </a:r>
            <a:r>
              <a:rPr lang="el-GR" dirty="0"/>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dirty="0">
              <a:effectLst>
                <a:outerShdw blurRad="38100" dist="38100" dir="2700000" algn="tl">
                  <a:srgbClr val="000000">
                    <a:alpha val="43137"/>
                  </a:srgbClr>
                </a:outerShdw>
              </a:effectLst>
              <a:latin typeface="+mj-lt"/>
            </a:endParaRPr>
          </a:p>
        </p:txBody>
      </p:sp>
      <p:pic>
        <p:nvPicPr>
          <p:cNvPr id="14" name="Εικόνα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86" y="6308160"/>
            <a:ext cx="2851422" cy="535333"/>
          </a:xfrm>
          <a:prstGeom prst="rect">
            <a:avLst/>
          </a:prstGeom>
        </p:spPr>
      </p:pic>
    </p:spTree>
    <p:extLst>
      <p:ext uri="{BB962C8B-B14F-4D97-AF65-F5344CB8AC3E}">
        <p14:creationId xmlns:p14="http://schemas.microsoft.com/office/powerpoint/2010/main" val="3452710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F83F0-B41E-E9D6-1F55-BB357CAD77CE}"/>
              </a:ext>
            </a:extLst>
          </p:cNvPr>
          <p:cNvSpPr>
            <a:spLocks noGrp="1"/>
          </p:cNvSpPr>
          <p:nvPr>
            <p:ph type="title"/>
          </p:nvPr>
        </p:nvSpPr>
        <p:spPr/>
        <p:txBody>
          <a:bodyPr/>
          <a:lstStyle/>
          <a:p>
            <a:r>
              <a:rPr lang="el-GR" dirty="0"/>
              <a:t>Εξέταση σημαντικών ικανοτήτων</a:t>
            </a:r>
          </a:p>
        </p:txBody>
      </p:sp>
      <p:sp>
        <p:nvSpPr>
          <p:cNvPr id="3" name="Označba mesta vsebine 2">
            <a:extLst>
              <a:ext uri="{FF2B5EF4-FFF2-40B4-BE49-F238E27FC236}">
                <a16:creationId xmlns:a16="http://schemas.microsoft.com/office/drawing/2014/main" id="{624E5942-9FBF-D0A4-38CF-BE6AFD54FEA6}"/>
              </a:ext>
            </a:extLst>
          </p:cNvPr>
          <p:cNvSpPr>
            <a:spLocks noGrp="1"/>
          </p:cNvSpPr>
          <p:nvPr>
            <p:ph sz="half" idx="1"/>
          </p:nvPr>
        </p:nvSpPr>
        <p:spPr>
          <a:xfrm>
            <a:off x="557999" y="1809525"/>
            <a:ext cx="5409663" cy="4893408"/>
          </a:xfrm>
        </p:spPr>
        <p:txBody>
          <a:bodyPr>
            <a:normAutofit fontScale="92500" lnSpcReduction="20000"/>
          </a:bodyPr>
          <a:lstStyle/>
          <a:p>
            <a:pPr>
              <a:defRPr sz="2000"/>
            </a:pPr>
            <a:r>
              <a:rPr lang="el-GR" dirty="0"/>
              <a:t>Ο </a:t>
            </a:r>
            <a:r>
              <a:rPr lang="el-GR" b="1" dirty="0"/>
              <a:t>γραμματισμός στα μέσα επικοινωνίας </a:t>
            </a:r>
            <a:r>
              <a:rPr lang="el-GR" dirty="0"/>
              <a:t>επιτρέπει στα άτομα να αναλύουν το περιεχόμενο των μέσων ενημέρωσης, να εντοπίζουν μεροληψία και παραπληροφόρηση και να κατανοούν την κατασκευή και τη διάδοση των μηνυμάτων των μέσων ενημέρωσης.</a:t>
            </a:r>
          </a:p>
          <a:p>
            <a:pPr>
              <a:defRPr sz="2000"/>
            </a:pPr>
            <a:r>
              <a:rPr lang="el-GR" dirty="0"/>
              <a:t>Η </a:t>
            </a:r>
            <a:r>
              <a:rPr lang="el-GR" b="1" dirty="0"/>
              <a:t>κριτική σκέψη </a:t>
            </a:r>
            <a:r>
              <a:rPr lang="el-GR" dirty="0"/>
              <a:t>επιτρέπει στα άτομα να διακρίνουν μεταξύ αξιόπιστων πληροφοριών και παραπληροφόρησης ή κακής πληροφόρησης.</a:t>
            </a:r>
          </a:p>
          <a:p>
            <a:pPr>
              <a:defRPr sz="2000"/>
            </a:pPr>
            <a:r>
              <a:rPr lang="el-GR" dirty="0"/>
              <a:t>Τα άτομα θα πρέπει να είναι σε θέση να </a:t>
            </a:r>
            <a:r>
              <a:rPr lang="el-GR" b="1" dirty="0"/>
              <a:t>επαληθεύουν την εγκυρότητα </a:t>
            </a:r>
            <a:r>
              <a:rPr lang="el-GR" dirty="0"/>
              <a:t>των ισχυρισμών και των πληροφοριών χρησιμοποιώντας αξιόπιστες πηγές και οργανισμούς ελέγχου γεγονότων.</a:t>
            </a:r>
          </a:p>
          <a:p>
            <a:pPr>
              <a:defRPr sz="2000"/>
            </a:pPr>
            <a:r>
              <a:rPr lang="el-GR" dirty="0"/>
              <a:t>Οι στοχαστικές δεξιότητες θα πρέπει να περιλαμβάνουν την </a:t>
            </a:r>
            <a:r>
              <a:rPr lang="el-GR" b="1" dirty="0"/>
              <a:t>ικανότητα αποτελεσματικής διαλογής</a:t>
            </a:r>
            <a:r>
              <a:rPr lang="el-GR" dirty="0"/>
              <a:t> των πληροφοριών.</a:t>
            </a:r>
          </a:p>
          <a:p>
            <a:endParaRPr lang="el-GR" dirty="0"/>
          </a:p>
        </p:txBody>
      </p:sp>
      <p:pic>
        <p:nvPicPr>
          <p:cNvPr id="10" name="Označba mesta vsebine 9">
            <a:extLst>
              <a:ext uri="{FF2B5EF4-FFF2-40B4-BE49-F238E27FC236}">
                <a16:creationId xmlns:a16="http://schemas.microsoft.com/office/drawing/2014/main" id="{BE0AEB95-7913-A45E-F8CE-D6717F5EA50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901" y="1925056"/>
            <a:ext cx="5781675" cy="3852944"/>
          </a:xfrm>
        </p:spPr>
      </p:pic>
      <p:sp>
        <p:nvSpPr>
          <p:cNvPr id="4" name="Ορθογώνιο 1">
            <a:extLst>
              <a:ext uri="{FF2B5EF4-FFF2-40B4-BE49-F238E27FC236}">
                <a16:creationId xmlns:a16="http://schemas.microsoft.com/office/drawing/2014/main" id="{26FD230E-57B3-3D29-7BA7-B3A0C8006596}"/>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4"/>
              </a:rPr>
              <a:t>Πηγή</a:t>
            </a:r>
            <a:r>
              <a:rPr lang="el-GR" dirty="0"/>
              <a:t> | </a:t>
            </a:r>
            <a:r>
              <a:rPr lang="el-GR" dirty="0">
                <a:hlinkClick r:id="rId5"/>
              </a:rPr>
              <a:t>άδεια </a:t>
            </a:r>
            <a:r>
              <a:rPr lang="el-GR" dirty="0" err="1">
                <a:hlinkClick r:id="rId5"/>
              </a:rPr>
              <a:t>Pixabay</a:t>
            </a:r>
            <a:endParaRPr lang="el-GR" sz="1200" dirty="0"/>
          </a:p>
        </p:txBody>
      </p:sp>
    </p:spTree>
    <p:extLst>
      <p:ext uri="{BB962C8B-B14F-4D97-AF65-F5344CB8AC3E}">
        <p14:creationId xmlns:p14="http://schemas.microsoft.com/office/powerpoint/2010/main" val="103524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a:xfrm>
            <a:off x="6172199" y="1800000"/>
            <a:ext cx="5782377" cy="5058000"/>
          </a:xfrm>
        </p:spPr>
        <p:txBody>
          <a:bodyPr>
            <a:normAutofit/>
          </a:bodyPr>
          <a:lstStyle/>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a:p>
            <a:pPr>
              <a:lnSpc>
                <a:spcPct val="120000"/>
              </a:lnSpc>
            </a:pPr>
            <a:endParaRPr lang="el-GR" sz="2000"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7998" y="1793487"/>
            <a:ext cx="6557177" cy="5391313"/>
          </a:xfrm>
        </p:spPr>
        <p:txBody>
          <a:bodyPr>
            <a:noAutofit/>
          </a:bodyPr>
          <a:lstStyle/>
          <a:p>
            <a:r>
              <a:rPr lang="el-GR" sz="1900" dirty="0"/>
              <a:t>Η </a:t>
            </a:r>
            <a:r>
              <a:rPr lang="el-GR" sz="1900" b="1" dirty="0"/>
              <a:t>αξιολόγηση</a:t>
            </a:r>
            <a:r>
              <a:rPr lang="el-GR" sz="1900" dirty="0"/>
              <a:t> της γνησιότητας και της αξιοπιστίας των πηγών είναι υψίστης σημασίας. Η ανάπτυξη στοχαστικών ικανοτήτων περιλαμβάνει την ικανότητα διάκρισης μεταξύ των πηγών που είναι αξιόπιστες και εκείνων που έχουν ιστορικό διάδοσης ανακριβών ή προκατειλημμένων πληροφοριών.</a:t>
            </a:r>
          </a:p>
          <a:p>
            <a:r>
              <a:rPr lang="el-GR" sz="1900" dirty="0"/>
              <a:t>Ένα υγιές επίπεδο </a:t>
            </a:r>
            <a:r>
              <a:rPr lang="el-GR" sz="1900" b="1" dirty="0"/>
              <a:t>σκεπτικισμού </a:t>
            </a:r>
            <a:r>
              <a:rPr lang="el-GR" sz="1900" dirty="0"/>
              <a:t>συνεπάγεται</a:t>
            </a:r>
            <a:r>
              <a:rPr lang="el-GR" sz="1900" b="1" dirty="0"/>
              <a:t> </a:t>
            </a:r>
            <a:r>
              <a:rPr lang="el-GR" sz="1900" dirty="0"/>
              <a:t>τον έλεγχο πληροφοριών και ισχυρισμών, ακόμη και όταν συμπίπτουν με τις προκαταλήψεις κάποιου. Είναι σημαντικό να μην πιστεύουμε τις πληροφορίες αβασάνιστα και να αναζητούμε αποδεικτικά στοιχεία που να τις υποστηρίζουν.</a:t>
            </a:r>
          </a:p>
          <a:p>
            <a:r>
              <a:rPr lang="el-GR" sz="1900" dirty="0"/>
              <a:t>Η </a:t>
            </a:r>
            <a:r>
              <a:rPr lang="el-GR" sz="1900" b="1" dirty="0"/>
              <a:t>διασταύρωση πληροφοριών </a:t>
            </a:r>
            <a:r>
              <a:rPr lang="el-GR" sz="1900" dirty="0"/>
              <a:t>με πολλαπλές πηγές μπορεί να βοηθήσει τα άτομα να αποκτήσουν μια πιο ακριβή εικόνα ενός θέματος και να εντοπίσουν αποκλίσεις ή ασυνέπειες στις πληροφορίες.</a:t>
            </a:r>
          </a:p>
        </p:txBody>
      </p:sp>
      <p:sp>
        <p:nvSpPr>
          <p:cNvPr id="2" name="Ορθογώνιο 1">
            <a:extLst>
              <a:ext uri="{FF2B5EF4-FFF2-40B4-BE49-F238E27FC236}">
                <a16:creationId xmlns:a16="http://schemas.microsoft.com/office/drawing/2014/main" id="{33289937-B9C7-801F-B286-5B142CC17038}"/>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3" name="Slika 9">
            <a:extLst>
              <a:ext uri="{FF2B5EF4-FFF2-40B4-BE49-F238E27FC236}">
                <a16:creationId xmlns:a16="http://schemas.microsoft.com/office/drawing/2014/main" id="{1EACB2E0-C187-40C1-7B53-D4D7FC439343}"/>
              </a:ext>
            </a:extLst>
          </p:cNvPr>
          <p:cNvPicPr>
            <a:picLocks noChangeAspect="1"/>
          </p:cNvPicPr>
          <p:nvPr/>
        </p:nvPicPr>
        <p:blipFill>
          <a:blip r:embed="rId5"/>
          <a:stretch>
            <a:fillRect/>
          </a:stretch>
        </p:blipFill>
        <p:spPr>
          <a:xfrm>
            <a:off x="7436926" y="1679187"/>
            <a:ext cx="4350012" cy="2909070"/>
          </a:xfrm>
          <a:prstGeom prst="rect">
            <a:avLst/>
          </a:prstGeom>
        </p:spPr>
      </p:pic>
      <p:sp>
        <p:nvSpPr>
          <p:cNvPr id="9" name="Naslov 1">
            <a:extLst>
              <a:ext uri="{FF2B5EF4-FFF2-40B4-BE49-F238E27FC236}">
                <a16:creationId xmlns:a16="http://schemas.microsoft.com/office/drawing/2014/main" id="{71377141-D040-BF09-2553-09C426C02B0B}"/>
              </a:ext>
            </a:extLst>
          </p:cNvPr>
          <p:cNvSpPr>
            <a:spLocks noGrp="1"/>
          </p:cNvSpPr>
          <p:nvPr>
            <p:ph type="title"/>
          </p:nvPr>
        </p:nvSpPr>
        <p:spPr>
          <a:xfrm>
            <a:off x="558000" y="1080000"/>
            <a:ext cx="11396576" cy="599188"/>
          </a:xfrm>
        </p:spPr>
        <p:txBody>
          <a:bodyPr/>
          <a:lstStyle/>
          <a:p>
            <a:r>
              <a:rPr lang="el-GR" dirty="0"/>
              <a:t>Εξέταση σημαντικών ικανοτήτων</a:t>
            </a:r>
          </a:p>
        </p:txBody>
      </p:sp>
    </p:spTree>
    <p:extLst>
      <p:ext uri="{BB962C8B-B14F-4D97-AF65-F5344CB8AC3E}">
        <p14:creationId xmlns:p14="http://schemas.microsoft.com/office/powerpoint/2010/main" val="79066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80949"/>
            <a:ext cx="6046001" cy="4865977"/>
          </a:xfrm>
        </p:spPr>
        <p:txBody>
          <a:bodyPr>
            <a:normAutofit fontScale="85000" lnSpcReduction="10000"/>
          </a:bodyPr>
          <a:lstStyle/>
          <a:p>
            <a:pPr>
              <a:lnSpc>
                <a:spcPct val="120000"/>
              </a:lnSpc>
              <a:defRPr sz="2200">
                <a:solidFill>
                  <a:srgbClr val="333333"/>
                </a:solidFill>
                <a:effectLst/>
              </a:defRPr>
            </a:pPr>
            <a:r>
              <a:rPr lang="el-GR" dirty="0"/>
              <a:t>Η έννοια της </a:t>
            </a:r>
            <a:r>
              <a:rPr lang="el-GR" b="1" dirty="0"/>
              <a:t>ευρύτητας πνεύματος</a:t>
            </a:r>
            <a:r>
              <a:rPr lang="el-GR" dirty="0"/>
              <a:t> αποτελεί σημαντική ικανότητα εξέτασης και ενσωμάτωσης διαφορετικών απόψεων, καθώς και η προθυμία αναθεώρησης των απόψεων υπό το πρίσμα νέων δεδομένων.</a:t>
            </a:r>
          </a:p>
          <a:p>
            <a:pPr>
              <a:lnSpc>
                <a:spcPct val="120000"/>
              </a:lnSpc>
              <a:defRPr sz="2200">
                <a:solidFill>
                  <a:srgbClr val="333333"/>
                </a:solidFill>
                <a:effectLst/>
              </a:defRPr>
            </a:pPr>
            <a:r>
              <a:rPr lang="el-GR" dirty="0"/>
              <a:t>Η </a:t>
            </a:r>
            <a:r>
              <a:rPr lang="el-GR" b="1" dirty="0"/>
              <a:t>ψηφιακή παιδεία</a:t>
            </a:r>
            <a:r>
              <a:rPr lang="el-GR" dirty="0"/>
              <a:t> και η κατανόηση ψηφιακών εργαλείων και </a:t>
            </a:r>
            <a:r>
              <a:rPr lang="el-GR" dirty="0" err="1"/>
              <a:t>πλατφορμών</a:t>
            </a:r>
            <a:r>
              <a:rPr lang="el-GR" dirty="0"/>
              <a:t> περιλαμβάνει επίσης την αναγνώριση χαρακτηριστικών και αλγορίθμων που μπορούν να ενισχύσουν την παραπληροφόρηση.</a:t>
            </a:r>
            <a:endParaRPr lang="el-GR" sz="2200" b="0" i="0" dirty="0">
              <a:solidFill>
                <a:srgbClr val="333333"/>
              </a:solidFill>
              <a:effectLst/>
            </a:endParaRPr>
          </a:p>
          <a:p>
            <a:pPr>
              <a:lnSpc>
                <a:spcPct val="120000"/>
              </a:lnSpc>
              <a:defRPr sz="2200">
                <a:solidFill>
                  <a:srgbClr val="333333"/>
                </a:solidFill>
                <a:effectLst/>
              </a:defRPr>
            </a:pPr>
            <a:r>
              <a:rPr lang="el-GR" dirty="0"/>
              <a:t>Οι στοχαστικές δεξιότητες θα πρέπει να περιλαμβάνουν </a:t>
            </a:r>
            <a:r>
              <a:rPr lang="el-GR" b="1" dirty="0"/>
              <a:t>ηθικά ζητήματα</a:t>
            </a:r>
            <a:r>
              <a:rPr lang="el-GR" dirty="0"/>
              <a:t>, συμπεριλαμβανομένης της προσοχής στη διάδοση μη επαληθευμένου υλικού, την προώθηση πρακτικών υπεύθυνης ανταλλαγής πληροφοριών και την αποφυγή της διάδοσης παραπλανητικού ή επιζήμιου περιεχομένου.</a:t>
            </a:r>
            <a:endParaRPr lang="el-GR" sz="2200" b="0" i="0" dirty="0">
              <a:solidFill>
                <a:srgbClr val="333333"/>
              </a:solidFill>
              <a:effectLst/>
            </a:endParaRPr>
          </a:p>
        </p:txBody>
      </p:sp>
      <p:pic>
        <p:nvPicPr>
          <p:cNvPr id="4" name="Εικόνα 3" descr="Εικόνα που περιέχει ασπρόμαυρο, ανθρώπινο πρόσωπο, άτομο, πορτραίτο  Περιγραφή που δημιουργήθηκε αυτόματα">
            <a:extLst>
              <a:ext uri="{FF2B5EF4-FFF2-40B4-BE49-F238E27FC236}">
                <a16:creationId xmlns:a16="http://schemas.microsoft.com/office/drawing/2014/main" id="{C7E3F0C9-D709-273E-BCEF-0A57B0F0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0009" y="1415598"/>
            <a:ext cx="4494262" cy="3254829"/>
          </a:xfrm>
          <a:prstGeom prst="rect">
            <a:avLst/>
          </a:prstGeom>
        </p:spPr>
      </p:pic>
      <p:sp>
        <p:nvSpPr>
          <p:cNvPr id="7" name="Ορθογώνιο 6">
            <a:extLst>
              <a:ext uri="{FF2B5EF4-FFF2-40B4-BE49-F238E27FC236}">
                <a16:creationId xmlns:a16="http://schemas.microsoft.com/office/drawing/2014/main" id="{D83F90A3-F8EE-642E-6D5D-86BB3FC8BDDB}"/>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4"/>
              </a:rPr>
              <a:t>Πηγή</a:t>
            </a:r>
            <a:r>
              <a:rPr lang="el-GR" dirty="0"/>
              <a:t> | </a:t>
            </a:r>
            <a:r>
              <a:rPr lang="el-GR" dirty="0">
                <a:hlinkClick r:id="rId5"/>
              </a:rPr>
              <a:t>άδεια </a:t>
            </a:r>
            <a:r>
              <a:rPr lang="el-GR" dirty="0" err="1">
                <a:hlinkClick r:id="rId5"/>
              </a:rPr>
              <a:t>Pixabay</a:t>
            </a:r>
            <a:endParaRPr lang="el-GR" sz="1200" dirty="0"/>
          </a:p>
        </p:txBody>
      </p:sp>
      <p:sp>
        <p:nvSpPr>
          <p:cNvPr id="8" name="Naslov 1">
            <a:extLst>
              <a:ext uri="{FF2B5EF4-FFF2-40B4-BE49-F238E27FC236}">
                <a16:creationId xmlns:a16="http://schemas.microsoft.com/office/drawing/2014/main" id="{7CCC933F-E5B9-DD91-8B5E-71F50F00CDBD}"/>
              </a:ext>
            </a:extLst>
          </p:cNvPr>
          <p:cNvSpPr>
            <a:spLocks noGrp="1"/>
          </p:cNvSpPr>
          <p:nvPr>
            <p:ph type="title"/>
          </p:nvPr>
        </p:nvSpPr>
        <p:spPr>
          <a:xfrm>
            <a:off x="558000" y="1080000"/>
            <a:ext cx="11396576" cy="599188"/>
          </a:xfrm>
        </p:spPr>
        <p:txBody>
          <a:bodyPr/>
          <a:lstStyle/>
          <a:p>
            <a:r>
              <a:rPr lang="el-GR" dirty="0"/>
              <a:t>Εξέταση σημαντικών ικανοτήτων</a:t>
            </a:r>
          </a:p>
        </p:txBody>
      </p:sp>
    </p:spTree>
    <p:extLst>
      <p:ext uri="{BB962C8B-B14F-4D97-AF65-F5344CB8AC3E}">
        <p14:creationId xmlns:p14="http://schemas.microsoft.com/office/powerpoint/2010/main" val="143924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l-GR" dirty="0"/>
              <a:t>Μερικές από τις σημαντικές Δεξιότητες Αναστοχασμού </a:t>
            </a:r>
          </a:p>
        </p:txBody>
      </p:sp>
      <p:graphicFrame>
        <p:nvGraphicFramePr>
          <p:cNvPr id="2" name="Označba mesta vsebine 1">
            <a:extLst>
              <a:ext uri="{FF2B5EF4-FFF2-40B4-BE49-F238E27FC236}">
                <a16:creationId xmlns:a16="http://schemas.microsoft.com/office/drawing/2014/main" id="{ED4CCDC5-FFF4-D77E-976F-DD1BEFC7DEBD}"/>
              </a:ext>
            </a:extLst>
          </p:cNvPr>
          <p:cNvGraphicFramePr>
            <a:graphicFrameLocks noGrp="1"/>
          </p:cNvGraphicFramePr>
          <p:nvPr>
            <p:ph idx="1"/>
            <p:extLst>
              <p:ext uri="{D42A27DB-BD31-4B8C-83A1-F6EECF244321}">
                <p14:modId xmlns:p14="http://schemas.microsoft.com/office/powerpoint/2010/main" val="302292089"/>
              </p:ext>
            </p:extLst>
          </p:nvPr>
        </p:nvGraphicFramePr>
        <p:xfrm>
          <a:off x="557212" y="1800225"/>
          <a:ext cx="10734901" cy="48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8"/>
              </a:rPr>
              <a:t>Πηγή</a:t>
            </a:r>
            <a:r>
              <a:rPr lang="el-GR" dirty="0"/>
              <a:t> | </a:t>
            </a:r>
            <a:r>
              <a:rPr lang="el-GR" dirty="0">
                <a:hlinkClick r:id="rId9"/>
              </a:rPr>
              <a:t>άδεια </a:t>
            </a:r>
            <a:r>
              <a:rPr lang="el-GR" dirty="0" err="1">
                <a:hlinkClick r:id="rId9"/>
              </a:rPr>
              <a:t>Pixabay</a:t>
            </a:r>
            <a:endParaRPr lang="el-GR" sz="1200" dirty="0"/>
          </a:p>
        </p:txBody>
      </p:sp>
    </p:spTree>
    <p:extLst>
      <p:ext uri="{BB962C8B-B14F-4D97-AF65-F5344CB8AC3E}">
        <p14:creationId xmlns:p14="http://schemas.microsoft.com/office/powerpoint/2010/main" val="3260713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CE1D3-29BC-22C8-BE72-958EEAF59FAF}"/>
              </a:ext>
            </a:extLst>
          </p:cNvPr>
          <p:cNvSpPr>
            <a:spLocks noGrp="1"/>
          </p:cNvSpPr>
          <p:nvPr>
            <p:ph type="title"/>
          </p:nvPr>
        </p:nvSpPr>
        <p:spPr/>
        <p:txBody>
          <a:bodyPr/>
          <a:lstStyle/>
          <a:p>
            <a:r>
              <a:rPr lang="el-GR" dirty="0"/>
              <a:t>Ο </a:t>
            </a:r>
            <a:r>
              <a:rPr lang="el-GR" dirty="0" err="1"/>
              <a:t>Αναστοχασμός</a:t>
            </a:r>
            <a:r>
              <a:rPr lang="el-GR" dirty="0"/>
              <a:t> ως γνωστική διαδικασία</a:t>
            </a:r>
          </a:p>
        </p:txBody>
      </p:sp>
      <p:sp>
        <p:nvSpPr>
          <p:cNvPr id="4" name="Označba mesta vsebine 3">
            <a:extLst>
              <a:ext uri="{FF2B5EF4-FFF2-40B4-BE49-F238E27FC236}">
                <a16:creationId xmlns:a16="http://schemas.microsoft.com/office/drawing/2014/main" id="{4C574F1A-904B-F7EA-BC5E-46E132FFB11E}"/>
              </a:ext>
            </a:extLst>
          </p:cNvPr>
          <p:cNvSpPr>
            <a:spLocks noGrp="1"/>
          </p:cNvSpPr>
          <p:nvPr>
            <p:ph sz="half" idx="2"/>
          </p:nvPr>
        </p:nvSpPr>
        <p:spPr/>
        <p:txBody>
          <a:bodyPr/>
          <a:lstStyle/>
          <a:p>
            <a:endParaRPr lang="el-GR" dirty="0"/>
          </a:p>
          <a:p>
            <a:pPr marL="0" indent="0">
              <a:buNone/>
            </a:pPr>
            <a:r>
              <a:rPr lang="el-GR" dirty="0"/>
              <a:t>Ο </a:t>
            </a:r>
            <a:r>
              <a:rPr lang="el-GR" dirty="0" err="1"/>
              <a:t>αναστοχασμός</a:t>
            </a:r>
            <a:r>
              <a:rPr lang="el-GR" dirty="0"/>
              <a:t> είναι μια </a:t>
            </a:r>
            <a:r>
              <a:rPr lang="el-GR" b="1" dirty="0"/>
              <a:t>γνωστική διαδικασία </a:t>
            </a:r>
            <a:r>
              <a:rPr lang="el-GR" dirty="0"/>
              <a:t>που περιλαμβάνει τη σκέψη και την ανάλυση εμπειριών, σκέψεων και συναισθημάτων. Υπάρχουν διάφοροι τύποι αναστοχασμού, ο καθένας εξυπηρετεί διαφορετικούς σκοπούς και συμβαίνει σε διαφορετικά πλαίσια. Εδώ είναι μερικά κοινά είδη στοχασμού που μπορούμε να χρησιμοποιήσουμε για να εντοπίσουμε παραπλανητικές και ψευδείς πληροφορίες ή διαταραχές τους. </a:t>
            </a:r>
          </a:p>
          <a:p>
            <a:endParaRPr lang="el-GR" dirty="0"/>
          </a:p>
        </p:txBody>
      </p:sp>
      <p:sp>
        <p:nvSpPr>
          <p:cNvPr id="3" name="Textfeld 5">
            <a:extLst>
              <a:ext uri="{FF2B5EF4-FFF2-40B4-BE49-F238E27FC236}">
                <a16:creationId xmlns:a16="http://schemas.microsoft.com/office/drawing/2014/main" id="{D9920F3B-6134-CF56-999A-19C803EC008E}"/>
              </a:ext>
            </a:extLst>
          </p:cNvPr>
          <p:cNvSpPr txBox="1"/>
          <p:nvPr/>
        </p:nvSpPr>
        <p:spPr>
          <a:xfrm>
            <a:off x="9178863" y="6416409"/>
            <a:ext cx="3183466" cy="276999"/>
          </a:xfrm>
          <a:prstGeom prst="rect">
            <a:avLst/>
          </a:prstGeom>
          <a:noFill/>
        </p:spPr>
        <p:txBody>
          <a:bodyPr wrap="square">
            <a:spAutoFit/>
          </a:bodyPr>
          <a:lstStyle/>
          <a:p>
            <a:pPr algn="ctr">
              <a:defRPr sz="1200"/>
            </a:pPr>
            <a:r>
              <a:rPr lang="el-GR" dirty="0">
                <a:hlinkClick r:id="rId3"/>
              </a:rPr>
              <a:t>Πηγή εικόνας </a:t>
            </a:r>
            <a:r>
              <a:rPr lang="el-GR" dirty="0"/>
              <a:t>| </a:t>
            </a:r>
            <a:r>
              <a:rPr lang="el-GR" dirty="0" err="1">
                <a:hlinkClick r:id="rId4"/>
              </a:rPr>
              <a:t>Unsplash</a:t>
            </a:r>
            <a:r>
              <a:rPr lang="el-GR" dirty="0">
                <a:hlinkClick r:id="rId4"/>
              </a:rPr>
              <a:t> άδεια</a:t>
            </a:r>
            <a:endParaRPr lang="el-GR" sz="1200" dirty="0"/>
          </a:p>
        </p:txBody>
      </p:sp>
      <p:pic>
        <p:nvPicPr>
          <p:cNvPr id="7" name="Označba mesta vsebine 15">
            <a:extLst>
              <a:ext uri="{FF2B5EF4-FFF2-40B4-BE49-F238E27FC236}">
                <a16:creationId xmlns:a16="http://schemas.microsoft.com/office/drawing/2014/main" id="{2D615E7A-1FB2-01A7-6F48-51953C423180}"/>
              </a:ext>
            </a:extLst>
          </p:cNvPr>
          <p:cNvPicPr>
            <a:picLocks noGrp="1" noChangeAspect="1"/>
          </p:cNvPicPr>
          <p:nvPr>
            <p:ph sz="half" idx="1"/>
          </p:nvPr>
        </p:nvPicPr>
        <p:blipFill>
          <a:blip r:embed="rId5"/>
          <a:stretch>
            <a:fillRect/>
          </a:stretch>
        </p:blipFill>
        <p:spPr>
          <a:xfrm>
            <a:off x="376908" y="2171199"/>
            <a:ext cx="5719091" cy="3812727"/>
          </a:xfrm>
          <a:prstGeom prst="rect">
            <a:avLst/>
          </a:prstGeom>
        </p:spPr>
      </p:pic>
    </p:spTree>
    <p:extLst>
      <p:ext uri="{BB962C8B-B14F-4D97-AF65-F5344CB8AC3E}">
        <p14:creationId xmlns:p14="http://schemas.microsoft.com/office/powerpoint/2010/main" val="290630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B39F897B-D637-D5C5-7DD9-C2B65513482F}"/>
              </a:ext>
            </a:extLst>
          </p:cNvPr>
          <p:cNvPicPr>
            <a:picLocks noChangeAspect="1"/>
          </p:cNvPicPr>
          <p:nvPr/>
        </p:nvPicPr>
        <p:blipFill>
          <a:blip r:embed="rId3"/>
          <a:stretch>
            <a:fillRect/>
          </a:stretch>
        </p:blipFill>
        <p:spPr>
          <a:xfrm>
            <a:off x="2842712" y="4625332"/>
            <a:ext cx="5425525" cy="2055765"/>
          </a:xfrm>
          <a:prstGeom prst="rect">
            <a:avLst/>
          </a:prstGeom>
        </p:spPr>
      </p:pic>
      <p:sp>
        <p:nvSpPr>
          <p:cNvPr id="2" name="Titel 1"/>
          <p:cNvSpPr>
            <a:spLocks noGrp="1"/>
          </p:cNvSpPr>
          <p:nvPr>
            <p:ph type="title"/>
          </p:nvPr>
        </p:nvSpPr>
        <p:spPr/>
        <p:txBody>
          <a:bodyPr/>
          <a:lstStyle/>
          <a:p>
            <a:r>
              <a:rPr lang="el-GR" dirty="0"/>
              <a:t>Τύποι Αναστοχασμού </a:t>
            </a:r>
          </a:p>
        </p:txBody>
      </p:sp>
      <p:sp>
        <p:nvSpPr>
          <p:cNvPr id="3" name="Inhaltsplatzhalter 2"/>
          <p:cNvSpPr>
            <a:spLocks noGrp="1"/>
          </p:cNvSpPr>
          <p:nvPr>
            <p:ph idx="1"/>
          </p:nvPr>
        </p:nvSpPr>
        <p:spPr>
          <a:xfrm>
            <a:off x="557998" y="1800000"/>
            <a:ext cx="10986302" cy="4673372"/>
          </a:xfrm>
        </p:spPr>
        <p:txBody>
          <a:bodyPr/>
          <a:lstStyle/>
          <a:p>
            <a:pPr>
              <a:lnSpc>
                <a:spcPct val="107000"/>
              </a:lnSpc>
              <a:spcAft>
                <a:spcPts val="800"/>
              </a:spcAft>
              <a:buFont typeface="Arial" panose="020B0604020202020204" pitchFamily="34" charset="0"/>
              <a:buChar char="•"/>
              <a:defRPr sz="2000" kern="100">
                <a:effectLst/>
                <a:latin typeface="Calibri" panose="020F0502020204030204" pitchFamily="34" charset="0"/>
                <a:ea typeface="Calibri" panose="020F0502020204030204" pitchFamily="34" charset="0"/>
                <a:cs typeface="Calibri" panose="020F0502020204030204" pitchFamily="34" charset="0"/>
              </a:defRPr>
            </a:pPr>
            <a:r>
              <a:rPr lang="el-GR" dirty="0"/>
              <a:t>Ο </a:t>
            </a:r>
            <a:r>
              <a:rPr lang="el-GR" b="1" dirty="0" err="1"/>
              <a:t>αυτο</a:t>
            </a:r>
            <a:r>
              <a:rPr lang="el-GR" b="1" dirty="0"/>
              <a:t>-στοχασμός</a:t>
            </a:r>
            <a:r>
              <a:rPr lang="el-GR" dirty="0"/>
              <a:t> περιλαμβάνει την εξέταση των σκέψεων, των συναισθημάτων και των πράξεων του ατόμου. Είναι ένα κρίσιμο συστατικό της προσωπικής ανάπτυξης και της αυτογνωσίας. Ο </a:t>
            </a:r>
            <a:r>
              <a:rPr lang="el-GR" dirty="0" err="1"/>
              <a:t>αυτο</a:t>
            </a:r>
            <a:r>
              <a:rPr lang="el-GR" dirty="0"/>
              <a:t>-στοχασμός μπορεί να βοηθήσει τα άτομα να κατανοήσουν τα δυνατά και τα αδύνατα σημεία τους, να αναγνωρίσουν τις προσωπικές τους αξίες και πεποιθήσεις και να λάβουν τεκμηριωμένες αποφάσεις.</a:t>
            </a:r>
          </a:p>
          <a:p>
            <a:pPr>
              <a:lnSpc>
                <a:spcPct val="107000"/>
              </a:lnSpc>
              <a:spcAft>
                <a:spcPts val="800"/>
              </a:spcAft>
              <a:defRPr sz="2000" kern="100">
                <a:effectLst/>
                <a:latin typeface="Calibri" panose="020F0502020204030204" pitchFamily="34" charset="0"/>
                <a:ea typeface="Calibri" panose="020F0502020204030204" pitchFamily="34" charset="0"/>
                <a:cs typeface="Calibri" panose="020F0502020204030204" pitchFamily="34" charset="0"/>
              </a:defRPr>
            </a:pPr>
            <a:r>
              <a:rPr lang="el-GR" dirty="0"/>
              <a:t>Ο </a:t>
            </a:r>
            <a:r>
              <a:rPr lang="el-GR" b="1" dirty="0"/>
              <a:t>κριτικός στοχασμός </a:t>
            </a:r>
            <a:r>
              <a:rPr lang="el-GR" dirty="0"/>
              <a:t>υπερβαίνει την αυτοεξέταση και περιλαμβάνει την ανάλυση και την αξιολόγηση εμπειριών, ιδεών ή καταστάσεων με κριτικό και αντικειμενικό τρόπο. Συχνά απαιτεί την αμφισβήτηση των υποθέσεων, την αμφισβήτηση των υπαρχουσών πεποιθήσεων και την αναζήτηση εναλλακτικών προοπτικών.</a:t>
            </a:r>
            <a:endParaRPr lang="el-GR"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l-GR" sz="2000" dirty="0"/>
          </a:p>
          <a:p>
            <a:endParaRPr lang="el-GR" sz="2000" dirty="0"/>
          </a:p>
        </p:txBody>
      </p:sp>
      <p:sp>
        <p:nvSpPr>
          <p:cNvPr id="4" name="Ορθογώνιο 3">
            <a:extLst>
              <a:ext uri="{FF2B5EF4-FFF2-40B4-BE49-F238E27FC236}">
                <a16:creationId xmlns:a16="http://schemas.microsoft.com/office/drawing/2014/main" id="{09FC413B-C866-5C6C-A149-E9E91296E12D}"/>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4"/>
              </a:rPr>
              <a:t>Πηγή</a:t>
            </a:r>
            <a:r>
              <a:rPr lang="el-GR" dirty="0"/>
              <a:t> | </a:t>
            </a:r>
            <a:r>
              <a:rPr lang="el-GR" dirty="0">
                <a:hlinkClick r:id="rId5"/>
              </a:rPr>
              <a:t>άδεια </a:t>
            </a:r>
            <a:r>
              <a:rPr lang="el-GR" dirty="0" err="1">
                <a:hlinkClick r:id="rId5"/>
              </a:rPr>
              <a:t>Pixabay</a:t>
            </a:r>
            <a:endParaRPr lang="el-GR" sz="1200" dirty="0"/>
          </a:p>
        </p:txBody>
      </p:sp>
    </p:spTree>
    <p:extLst>
      <p:ext uri="{BB962C8B-B14F-4D97-AF65-F5344CB8AC3E}">
        <p14:creationId xmlns:p14="http://schemas.microsoft.com/office/powerpoint/2010/main" val="741694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Τύποι Αναστοχασμού </a:t>
            </a:r>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a:lnSpc>
                <a:spcPct val="107000"/>
              </a:lnSpc>
              <a:spcAft>
                <a:spcPts val="800"/>
              </a:spcAft>
              <a:defRPr sz="2000" kern="100">
                <a:effectLst/>
                <a:latin typeface="Calibri" panose="020F0502020204030204" pitchFamily="34" charset="0"/>
                <a:ea typeface="Calibri" panose="020F0502020204030204" pitchFamily="34" charset="0"/>
                <a:cs typeface="Calibri" panose="020F0502020204030204" pitchFamily="34" charset="0"/>
              </a:defRPr>
            </a:pPr>
            <a:r>
              <a:rPr lang="el-GR" dirty="0"/>
              <a:t>Ο </a:t>
            </a:r>
            <a:r>
              <a:rPr lang="el-GR" b="1" dirty="0"/>
              <a:t>ηθικός στοχασμός </a:t>
            </a:r>
            <a:r>
              <a:rPr lang="el-GR" dirty="0"/>
              <a:t>επικεντρώνεται στα ηθικά και δεοντολογικά διλήμματα. Περιλαμβάνει την εξέταση των ηθικών επιπτώσεων των ενεργειών, των αποφάσεων ή των πεποιθήσεων του ατόμου και την ευθυγράμμισή τους με τις προσωπικές ή κοινωνικές αξίες.</a:t>
            </a:r>
          </a:p>
          <a:p>
            <a:pPr>
              <a:lnSpc>
                <a:spcPct val="107000"/>
              </a:lnSpc>
              <a:spcAft>
                <a:spcPts val="800"/>
              </a:spcAft>
              <a:defRPr sz="2000">
                <a:effectLst/>
                <a:latin typeface="Calibri" panose="020F0502020204030204" pitchFamily="34" charset="0"/>
                <a:ea typeface="Calibri" panose="020F0502020204030204" pitchFamily="34" charset="0"/>
              </a:defRPr>
            </a:pPr>
            <a:r>
              <a:rPr lang="el-GR" dirty="0"/>
              <a:t>Ο </a:t>
            </a:r>
            <a:r>
              <a:rPr lang="el-GR" b="1" dirty="0"/>
              <a:t>πολιτιστικός στοχασμός </a:t>
            </a:r>
            <a:r>
              <a:rPr lang="el-GR" dirty="0"/>
              <a:t>περιλαμβάνει τη διερεύνηση και την κατανόηση της πολιτιστικής ταυτότητας, των προκαταλήψεων και του τρόπου με τον οποίο ο πολιτισμός επηρεάζει τις προοπτικές και τις συμπεριφορές του ατόμου. Μπορεί να αποτελέσει πολύτιμο εργαλείο για την προώθηση της πολιτιστικής συνείδησης και ευαισθησίας.</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sz="2000" kern="100">
                <a:effectLst/>
                <a:latin typeface="Calibri" panose="020F0502020204030204" pitchFamily="34" charset="0"/>
                <a:ea typeface="Calibri" panose="020F0502020204030204" pitchFamily="34" charset="0"/>
                <a:cs typeface="Calibri" panose="020F0502020204030204" pitchFamily="34" charset="0"/>
              </a:defRPr>
            </a:pPr>
            <a:r>
              <a:rPr lang="el-GR" dirty="0"/>
              <a:t>Ο </a:t>
            </a:r>
            <a:r>
              <a:rPr lang="el-GR" b="1" dirty="0"/>
              <a:t>βιωματικός στοχασμός </a:t>
            </a:r>
            <a:r>
              <a:rPr lang="el-GR" dirty="0"/>
              <a:t>βασίζεται στη μάθηση από άμεσες εμπειρίες. Περιλαμβάνει την ανάλυση του τι μαθεύτηκε, του τρόπου με τον οποίο μαθεύτηκε και του τρόπου με τον οποίο η γνώση που αποκτήθηκε μπορεί να εφαρμοστεί στο μέλλον.</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sz="2000" kern="100">
                <a:effectLst/>
                <a:latin typeface="Calibri" panose="020F0502020204030204" pitchFamily="34" charset="0"/>
                <a:ea typeface="Calibri" panose="020F0502020204030204" pitchFamily="34" charset="0"/>
                <a:cs typeface="Calibri" panose="020F0502020204030204" pitchFamily="34" charset="0"/>
              </a:defRPr>
            </a:pPr>
            <a:r>
              <a:rPr lang="el-GR" dirty="0"/>
              <a:t>Ο </a:t>
            </a:r>
            <a:r>
              <a:rPr lang="el-GR" b="1" dirty="0"/>
              <a:t>ομαδικός στοχασμός </a:t>
            </a:r>
            <a:r>
              <a:rPr lang="el-GR" dirty="0"/>
              <a:t>συμβαίνει όταν μια ομάδα ή ένα σύνολο ανθρώπων αναλύει συλλογικά τις εμπειρίες τους ή τα αποτελέσματα ενός έργου ή μιας εργασίας. Μπορεί να οδηγήσει σε καλύτερη ομαδική εργασία, βελτιωμένη λήψη αποφάσεων και καλύτερη επίλυση προβλημάτων.</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l-GR" sz="2000" dirty="0"/>
          </a:p>
          <a:p>
            <a:endParaRPr lang="el-GR" sz="2000" dirty="0"/>
          </a:p>
        </p:txBody>
      </p:sp>
    </p:spTree>
    <p:extLst>
      <p:ext uri="{BB962C8B-B14F-4D97-AF65-F5344CB8AC3E}">
        <p14:creationId xmlns:p14="http://schemas.microsoft.com/office/powerpoint/2010/main" val="12729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l-GR" dirty="0"/>
              <a:t>Τύποι Αναστοχασμού </a:t>
            </a:r>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449943" y="1718146"/>
            <a:ext cx="6426996" cy="4522998"/>
          </a:xfrm>
        </p:spPr>
        <p:txBody>
          <a:bodyPr>
            <a:noAutofit/>
          </a:bodyPr>
          <a:lstStyle/>
          <a:p>
            <a:pPr>
              <a:lnSpc>
                <a:spcPct val="110000"/>
              </a:lnSpc>
              <a:defRPr sz="2000">
                <a:effectLst/>
                <a:latin typeface="Calibri" panose="020F0502020204030204" pitchFamily="34" charset="0"/>
                <a:ea typeface="Calibri" panose="020F0502020204030204" pitchFamily="34" charset="0"/>
              </a:defRPr>
            </a:pPr>
            <a:r>
              <a:rPr lang="el-GR" sz="1900" dirty="0"/>
              <a:t>Η </a:t>
            </a:r>
            <a:r>
              <a:rPr lang="el-GR" sz="1900" b="1" dirty="0" err="1"/>
              <a:t>μεταγνωστική</a:t>
            </a:r>
            <a:r>
              <a:rPr lang="el-GR" sz="1900" b="1" dirty="0"/>
              <a:t> δεξιότητα </a:t>
            </a:r>
            <a:r>
              <a:rPr lang="el-GR" sz="1900" dirty="0"/>
              <a:t>ή αλλιώς το </a:t>
            </a:r>
            <a:r>
              <a:rPr lang="el-GR" sz="1900" b="1" dirty="0"/>
              <a:t>«</a:t>
            </a:r>
            <a:r>
              <a:rPr lang="el-GR" sz="1900" b="1" dirty="0" err="1"/>
              <a:t>μεταγιγνώσκειν</a:t>
            </a:r>
            <a:r>
              <a:rPr lang="el-GR" sz="1900" b="1" dirty="0"/>
              <a:t>» (</a:t>
            </a:r>
            <a:r>
              <a:rPr lang="el-GR" sz="1900" b="1" dirty="0" err="1"/>
              <a:t>metacognition</a:t>
            </a:r>
            <a:r>
              <a:rPr lang="el-GR" sz="1900" b="1" dirty="0"/>
              <a:t>)</a:t>
            </a:r>
            <a:r>
              <a:rPr lang="en-US" sz="1900" b="1" dirty="0"/>
              <a:t> </a:t>
            </a:r>
            <a:r>
              <a:rPr lang="el-GR" sz="1900" dirty="0"/>
              <a:t>είναι μια ανώτερης τάξης μορφή αναστοχασμού που περιλαμβάνει τη σκέψη του ατόμου για τις δικές του διαδικασίες σκέψης. Βοηθά τα άτομα να συνειδητοποιήσουν περισσότερο τις γνωστικές τους δυνατότητες και αδυναμίες, οδηγώντας σε βελτιωμένες δεξιότητες μάθησης και επίλυσης προβλημάτων.</a:t>
            </a:r>
          </a:p>
          <a:p>
            <a:pPr marL="0" indent="0">
              <a:lnSpc>
                <a:spcPct val="107000"/>
              </a:lnSpc>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1900" dirty="0"/>
              <a:t>Αυτοί οι </a:t>
            </a:r>
            <a:r>
              <a:rPr lang="el-GR" sz="1900" b="1" dirty="0"/>
              <a:t>τύποι αναστοχασμού </a:t>
            </a:r>
            <a:r>
              <a:rPr lang="el-GR" sz="1900" dirty="0"/>
              <a:t>δεν </a:t>
            </a:r>
            <a:r>
              <a:rPr lang="el-GR" sz="1900" dirty="0" err="1"/>
              <a:t>αλληλοαποκλείονται</a:t>
            </a:r>
            <a:r>
              <a:rPr lang="el-GR" sz="1900" dirty="0"/>
              <a:t> και </a:t>
            </a:r>
            <a:br>
              <a:rPr lang="el-GR" sz="1900" dirty="0"/>
            </a:br>
            <a:r>
              <a:rPr lang="el-GR" sz="1900" dirty="0"/>
              <a:t>τα άτομα συχνά συμμετέχουν σε πολλαπλές μορφές αναστοχασμού ανάλογα με την κατάσταση και τον σκοπό τους. </a:t>
            </a:r>
          </a:p>
          <a:p>
            <a:pPr marL="0" indent="0">
              <a:lnSpc>
                <a:spcPct val="107000"/>
              </a:lnSpc>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1900" dirty="0"/>
              <a:t>Ο προβληματισμός είναι ένα </a:t>
            </a:r>
            <a:r>
              <a:rPr lang="el-GR" sz="1900" b="1" dirty="0"/>
              <a:t>πολύτιμο εργαλείο </a:t>
            </a:r>
            <a:r>
              <a:rPr lang="el-GR" sz="1900" dirty="0"/>
              <a:t>για την προσωπική και επαγγελματική ανάπτυξη, καθώς ενθαρρύνει την ενδοσκόπηση, την κριτική σκέψη και τη συνεχή μάθηση.</a:t>
            </a:r>
            <a:endParaRPr lang="el-GR"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l-GR" sz="19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2" name="Slika 6">
            <a:extLst>
              <a:ext uri="{FF2B5EF4-FFF2-40B4-BE49-F238E27FC236}">
                <a16:creationId xmlns:a16="http://schemas.microsoft.com/office/drawing/2014/main" id="{78BDF736-6D81-6684-4D4A-38B0F6EB7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939" y="1906831"/>
            <a:ext cx="4865118" cy="3439096"/>
          </a:xfrm>
          <a:prstGeom prst="rect">
            <a:avLst/>
          </a:prstGeom>
        </p:spPr>
      </p:pic>
    </p:spTree>
    <p:extLst>
      <p:ext uri="{BB962C8B-B14F-4D97-AF65-F5344CB8AC3E}">
        <p14:creationId xmlns:p14="http://schemas.microsoft.com/office/powerpoint/2010/main" val="14445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1EC9DE-73E1-4AF4-ADA5-8D9F5708A96C}"/>
              </a:ext>
            </a:extLst>
          </p:cNvPr>
          <p:cNvSpPr>
            <a:spLocks noGrp="1"/>
          </p:cNvSpPr>
          <p:nvPr>
            <p:ph type="title"/>
          </p:nvPr>
        </p:nvSpPr>
        <p:spPr/>
        <p:txBody>
          <a:bodyPr/>
          <a:lstStyle/>
          <a:p>
            <a:r>
              <a:rPr lang="el-GR" dirty="0"/>
              <a:t>Συνοψίζοντας κατά τη διαδικασία του Αναστοχασμού </a:t>
            </a:r>
          </a:p>
        </p:txBody>
      </p:sp>
      <p:sp>
        <p:nvSpPr>
          <p:cNvPr id="3" name="Označba mesta vsebine 2">
            <a:extLst>
              <a:ext uri="{FF2B5EF4-FFF2-40B4-BE49-F238E27FC236}">
                <a16:creationId xmlns:a16="http://schemas.microsoft.com/office/drawing/2014/main" id="{605DFC5C-CE38-A427-B87A-9E50083076E4}"/>
              </a:ext>
            </a:extLst>
          </p:cNvPr>
          <p:cNvSpPr>
            <a:spLocks noGrp="1"/>
          </p:cNvSpPr>
          <p:nvPr>
            <p:ph idx="1"/>
          </p:nvPr>
        </p:nvSpPr>
        <p:spPr/>
        <p:txBody>
          <a:bodyPr/>
          <a:lstStyle/>
          <a:p>
            <a:r>
              <a:rPr lang="el-GR" dirty="0"/>
              <a:t>Οι δεξιότητες αναστοχασμού παίζουν σημαντικό ρόλο στη διαδικασία ανακεφαλαίωσης στα ακόλουθα διαδοχικά στάδια: </a:t>
            </a:r>
          </a:p>
          <a:p>
            <a:r>
              <a:rPr lang="el-GR" b="1" dirty="0"/>
              <a:t>Κατανόηση του υλικού</a:t>
            </a:r>
            <a:r>
              <a:rPr lang="el-GR" dirty="0"/>
              <a:t>: Για να μπορέσετε να δημιουργήσετε μια αποτελεσματική σύνοψη, θα πρέπει να κατανοήσετε πλήρως το υλικό. Οι δεξιότητες αναστοχασμού περιλαμβάνουν την ικανότητα κριτικής ανάλυσης και κατανόησης των πληροφοριών που παρουσιάζονται στο πρωτογενές υλικό.</a:t>
            </a:r>
          </a:p>
          <a:p>
            <a:endParaRPr lang="el-GR" dirty="0"/>
          </a:p>
        </p:txBody>
      </p:sp>
      <p:sp>
        <p:nvSpPr>
          <p:cNvPr id="8" name="Ορθογώνιο 1">
            <a:extLst>
              <a:ext uri="{FF2B5EF4-FFF2-40B4-BE49-F238E27FC236}">
                <a16:creationId xmlns:a16="http://schemas.microsoft.com/office/drawing/2014/main" id="{310172F0-3E14-4921-B91C-8CC4B460BB7F}"/>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4" name="Εικόνα 3" descr="Εικόνα που περιέχει ρουχισμός, άτομο, ανθρώπινο πρόσωπο, γυναίκα&#10;&#10;Περιγραφή που δημιουργήθηκε αυτόματα">
            <a:extLst>
              <a:ext uri="{FF2B5EF4-FFF2-40B4-BE49-F238E27FC236}">
                <a16:creationId xmlns:a16="http://schemas.microsoft.com/office/drawing/2014/main" id="{13EFC28C-2995-33DA-F8D0-0982CED0076B}"/>
              </a:ext>
            </a:extLst>
          </p:cNvPr>
          <p:cNvPicPr>
            <a:picLocks noChangeAspect="1"/>
          </p:cNvPicPr>
          <p:nvPr/>
        </p:nvPicPr>
        <p:blipFill rotWithShape="1">
          <a:blip r:embed="rId5">
            <a:extLst>
              <a:ext uri="{28A0092B-C50C-407E-A947-70E740481C1C}">
                <a14:useLocalDpi xmlns:a14="http://schemas.microsoft.com/office/drawing/2010/main" val="0"/>
              </a:ext>
            </a:extLst>
          </a:blip>
          <a:srcRect l="27575" t="30099" r="35191"/>
          <a:stretch/>
        </p:blipFill>
        <p:spPr>
          <a:xfrm>
            <a:off x="7785921" y="1609725"/>
            <a:ext cx="3831771" cy="4793782"/>
          </a:xfrm>
          <a:prstGeom prst="rect">
            <a:avLst/>
          </a:prstGeom>
        </p:spPr>
      </p:pic>
    </p:spTree>
    <p:extLst>
      <p:ext uri="{BB962C8B-B14F-4D97-AF65-F5344CB8AC3E}">
        <p14:creationId xmlns:p14="http://schemas.microsoft.com/office/powerpoint/2010/main" val="121300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911A24-06BA-FFB3-14A3-130774259E6F}"/>
              </a:ext>
            </a:extLst>
          </p:cNvPr>
          <p:cNvSpPr>
            <a:spLocks noGrp="1"/>
          </p:cNvSpPr>
          <p:nvPr>
            <p:ph type="title"/>
          </p:nvPr>
        </p:nvSpPr>
        <p:spPr/>
        <p:txBody>
          <a:bodyPr/>
          <a:lstStyle/>
          <a:p>
            <a:r>
              <a:rPr lang="el-GR" dirty="0"/>
              <a:t>Συνοψίζοντας κατά τη διαδικασία του Αναστοχασμού </a:t>
            </a:r>
          </a:p>
        </p:txBody>
      </p:sp>
      <p:sp>
        <p:nvSpPr>
          <p:cNvPr id="3" name="Označba mesta vsebine 2">
            <a:extLst>
              <a:ext uri="{FF2B5EF4-FFF2-40B4-BE49-F238E27FC236}">
                <a16:creationId xmlns:a16="http://schemas.microsoft.com/office/drawing/2014/main" id="{753BF7DE-7DAF-33BD-1581-3D2E1918C85C}"/>
              </a:ext>
            </a:extLst>
          </p:cNvPr>
          <p:cNvSpPr>
            <a:spLocks noGrp="1"/>
          </p:cNvSpPr>
          <p:nvPr>
            <p:ph sz="half" idx="1"/>
          </p:nvPr>
        </p:nvSpPr>
        <p:spPr>
          <a:xfrm>
            <a:off x="557998" y="1800000"/>
            <a:ext cx="9841595" cy="4893408"/>
          </a:xfrm>
        </p:spPr>
        <p:txBody>
          <a:bodyPr>
            <a:noAutofit/>
          </a:bodyPr>
          <a:lstStyle/>
          <a:p>
            <a:pPr marL="571500" marR="0" lvl="0" indent="-342900" algn="l" defTabSz="914400" rtl="0" eaLnBrk="1" fontAlgn="auto" latinLnBrk="0" hangingPunct="1">
              <a:lnSpc>
                <a:spcPct val="107000"/>
              </a:lnSpc>
              <a:spcBef>
                <a:spcPts val="600"/>
              </a:spcBef>
              <a:spcAft>
                <a:spcPts val="600"/>
              </a:spcAft>
              <a:buClr>
                <a:srgbClr val="95C11F"/>
              </a:buClr>
              <a:buSzTx/>
              <a:tabLst/>
              <a:defRPr sz="2000" kern="100">
                <a:solidFill>
                  <a:prstClr val="black"/>
                </a:solidFill>
                <a:latin typeface="Calibri" panose="020F0502020204030204" pitchFamily="34" charset="0"/>
                <a:cs typeface="Calibri" panose="020F0502020204030204" pitchFamily="34" charset="0"/>
              </a:defRPr>
            </a:pPr>
            <a:r>
              <a:rPr lang="el-GR" sz="2400" b="1" dirty="0">
                <a:ln>
                  <a:noFill/>
                </a:ln>
                <a:effectLst/>
                <a:uLnTx/>
                <a:uFillTx/>
                <a:ea typeface="Calibri" panose="020F0502020204030204" pitchFamily="34" charset="0"/>
              </a:rPr>
              <a:t>Προσδιορισμός βασικών σημείων</a:t>
            </a:r>
            <a:r>
              <a:rPr lang="el-GR" sz="2400" dirty="0">
                <a:ln>
                  <a:noFill/>
                </a:ln>
                <a:effectLst/>
                <a:uLnTx/>
                <a:uFillTx/>
                <a:ea typeface="Calibri" panose="020F0502020204030204" pitchFamily="34" charset="0"/>
              </a:rPr>
              <a:t>: Οι αναστοχαστικές δεξιότητες σας βοηθούν να προσδιορίσετε τις κύριες ιδέες, τα βασικά επιχειρήματα και τις σημαντικές </a:t>
            </a:r>
            <a:r>
              <a:rPr lang="el-GR" sz="2400" dirty="0"/>
              <a:t>λεπτομέρειες</a:t>
            </a:r>
            <a:r>
              <a:rPr lang="el-GR" sz="2400" dirty="0">
                <a:ln>
                  <a:noFill/>
                </a:ln>
                <a:effectLst/>
                <a:uLnTx/>
                <a:uFillTx/>
                <a:ea typeface="Calibri" panose="020F0502020204030204" pitchFamily="34" charset="0"/>
              </a:rPr>
              <a:t> μέσα στο περιεχόμενο. Αυτή η διάκριση είναι ζωτικής σημασίας για τη δημιουργία μιας ουσιαστικής περίληψης.</a:t>
            </a:r>
            <a:endParaRPr kumimoji="0" lang="el-GR" sz="24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342900" algn="l" defTabSz="914400" rtl="0" eaLnBrk="1" fontAlgn="auto" latinLnBrk="0" hangingPunct="1">
              <a:lnSpc>
                <a:spcPct val="107000"/>
              </a:lnSpc>
              <a:spcBef>
                <a:spcPts val="600"/>
              </a:spcBef>
              <a:spcAft>
                <a:spcPts val="600"/>
              </a:spcAft>
              <a:buClr>
                <a:srgbClr val="95C11F"/>
              </a:buClr>
              <a:buSzTx/>
              <a:tabLst/>
              <a:defRPr sz="2000" kern="10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defRPr>
            </a:pPr>
            <a:r>
              <a:rPr lang="el-GR" sz="2400" b="1" dirty="0"/>
              <a:t>Αξιολόγηση της σχετικότητας</a:t>
            </a:r>
            <a:r>
              <a:rPr lang="el-GR" sz="2400" dirty="0"/>
              <a:t>: Η στοχαστική σκέψη σας επιτρέπει να αξιολογήσετε τη σημασία και τη σχετικότητα διαφόρων στοιχείων μέσα στο κείμενο. Μπορείτε να προσδιορίσετε ποιες πληροφορίες πρέπει να περιλαμβάνονται στην περίληψη και ποιες μπορούν να παραληφθούν. </a:t>
            </a:r>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558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A136FFB-580F-2CEF-EB31-329B8282945E}"/>
              </a:ext>
            </a:extLst>
          </p:cNvPr>
          <p:cNvSpPr/>
          <p:nvPr/>
        </p:nvSpPr>
        <p:spPr>
          <a:xfrm>
            <a:off x="-9346" y="0"/>
            <a:ext cx="2983456" cy="685800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 name="Τίτλος 3">
            <a:extLst>
              <a:ext uri="{FF2B5EF4-FFF2-40B4-BE49-F238E27FC236}">
                <a16:creationId xmlns:a16="http://schemas.microsoft.com/office/drawing/2014/main" id="{0355FE7A-0D65-83AF-43BC-C964D7CF6D45}"/>
              </a:ext>
            </a:extLst>
          </p:cNvPr>
          <p:cNvSpPr>
            <a:spLocks noGrp="1"/>
          </p:cNvSpPr>
          <p:nvPr>
            <p:ph type="title" idx="4294967295"/>
          </p:nvPr>
        </p:nvSpPr>
        <p:spPr>
          <a:xfrm>
            <a:off x="0" y="1882766"/>
            <a:ext cx="2974110" cy="2387600"/>
          </a:xfrm>
        </p:spPr>
        <p:txBody>
          <a:bodyPr vert="horz" lIns="91440" tIns="45720" rIns="91440" bIns="45720" anchor="b">
            <a:normAutofit/>
          </a:bodyPr>
          <a:lstStyle/>
          <a:p>
            <a:pPr algn="ctr">
              <a:defRPr sz="4800">
                <a:solidFill>
                  <a:srgbClr val="95C11F"/>
                </a:solidFill>
              </a:defRPr>
            </a:pPr>
            <a:r>
              <a:t>Εταίροι</a:t>
            </a:r>
          </a:p>
        </p:txBody>
      </p:sp>
      <p:pic>
        <p:nvPicPr>
          <p:cNvPr id="10" name="Εικόνα 9">
            <a:extLst>
              <a:ext uri="{FF2B5EF4-FFF2-40B4-BE49-F238E27FC236}">
                <a16:creationId xmlns:a16="http://schemas.microsoft.com/office/drawing/2014/main" id="{C0F28B5C-65D3-FEF9-9044-3978B94F6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57202"/>
            <a:ext cx="3244053" cy="2157295"/>
          </a:xfrm>
          <a:prstGeom prst="rect">
            <a:avLst/>
          </a:prstGeom>
        </p:spPr>
      </p:pic>
      <p:pic>
        <p:nvPicPr>
          <p:cNvPr id="16" name="Εικόνα 15">
            <a:extLst>
              <a:ext uri="{FF2B5EF4-FFF2-40B4-BE49-F238E27FC236}">
                <a16:creationId xmlns:a16="http://schemas.microsoft.com/office/drawing/2014/main" id="{5D782A21-BD9B-860F-8BAC-73C8044B9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736" y="5405948"/>
            <a:ext cx="4360748" cy="872148"/>
          </a:xfrm>
          <a:prstGeom prst="rect">
            <a:avLst/>
          </a:prstGeom>
        </p:spPr>
      </p:pic>
      <p:sp>
        <p:nvSpPr>
          <p:cNvPr id="14" name="AutoShape 6">
            <a:extLst>
              <a:ext uri="{FF2B5EF4-FFF2-40B4-BE49-F238E27FC236}">
                <a16:creationId xmlns:a16="http://schemas.microsoft.com/office/drawing/2014/main" id="{3736C95B-3204-EAE4-E75B-F32B618B8EB3}"/>
              </a:ext>
            </a:extLst>
          </p:cNvPr>
          <p:cNvSpPr>
            <a:spLocks noChangeAspect="1" noChangeArrowheads="1"/>
          </p:cNvSpPr>
          <p:nvPr/>
        </p:nvSpPr>
        <p:spPr bwMode="auto">
          <a:xfrm>
            <a:off x="5250504" y="18326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a:p>
        </p:txBody>
      </p:sp>
      <p:pic>
        <p:nvPicPr>
          <p:cNvPr id="1034" name="Picture 10" descr="KU Leuven | Universitas 21">
            <a:extLst>
              <a:ext uri="{FF2B5EF4-FFF2-40B4-BE49-F238E27FC236}">
                <a16:creationId xmlns:a16="http://schemas.microsoft.com/office/drawing/2014/main" id="{6E08D071-9448-2E87-BD3B-A6ED4C107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669" b="29601"/>
          <a:stretch/>
        </p:blipFill>
        <p:spPr bwMode="auto">
          <a:xfrm>
            <a:off x="8572783" y="1080426"/>
            <a:ext cx="2983456" cy="118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6148653-8419-7040-3E17-EBE2C3013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62" y="5149850"/>
            <a:ext cx="2820283" cy="1506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A2CB6C9-2D9B-64E6-4216-816560D1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2495" y="2765928"/>
            <a:ext cx="22955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Γραφικό 6">
            <a:extLst>
              <a:ext uri="{FF2B5EF4-FFF2-40B4-BE49-F238E27FC236}">
                <a16:creationId xmlns:a16="http://schemas.microsoft.com/office/drawing/2014/main" id="{F2772EE3-ADA2-2635-64F5-BA2D4C6217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50180" y="2692026"/>
            <a:ext cx="2288310" cy="570706"/>
          </a:xfrm>
          <a:prstGeom prst="rect">
            <a:avLst/>
          </a:prstGeom>
        </p:spPr>
      </p:pic>
      <p:pic>
        <p:nvPicPr>
          <p:cNvPr id="6" name="Picture 5" descr="A picture containing graphics, clipart, graphic design, design  Description automatically generated">
            <a:extLst>
              <a:ext uri="{FF2B5EF4-FFF2-40B4-BE49-F238E27FC236}">
                <a16:creationId xmlns:a16="http://schemas.microsoft.com/office/drawing/2014/main" id="{021DED3E-70D8-7F7C-1DC8-57F0AD016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11" y="2692026"/>
            <a:ext cx="1585130" cy="1818287"/>
          </a:xfrm>
          <a:prstGeom prst="rect">
            <a:avLst/>
          </a:prstGeom>
        </p:spPr>
      </p:pic>
      <p:pic>
        <p:nvPicPr>
          <p:cNvPr id="1028" name="Picture 4" descr="WijkWijzer - Verwey-Jonker Instituut">
            <a:extLst>
              <a:ext uri="{FF2B5EF4-FFF2-40B4-BE49-F238E27FC236}">
                <a16:creationId xmlns:a16="http://schemas.microsoft.com/office/drawing/2014/main" id="{21B5AC31-2966-4E59-9F99-C8EBE1FCD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945" y="60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55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sz="2800">
                <a:ln>
                  <a:noFill/>
                </a:ln>
                <a:uLnTx/>
                <a:uFillTx/>
                <a:latin typeface="Calibri" panose="020F0502020204030204"/>
                <a:ea typeface="Adobe Gothic Std B" panose="020B0800000000000000" pitchFamily="34" charset="-128"/>
              </a:defRPr>
            </a:pPr>
            <a:r>
              <a:rPr lang="el-GR" dirty="0"/>
              <a:t>Συνοψίζοντας κατά τη διαδικασία του αναστοχασμού </a:t>
            </a:r>
          </a:p>
        </p:txBody>
      </p:sp>
      <p:sp>
        <p:nvSpPr>
          <p:cNvPr id="3" name="Inhaltsplatzhalter 2"/>
          <p:cNvSpPr>
            <a:spLocks noGrp="1"/>
          </p:cNvSpPr>
          <p:nvPr>
            <p:ph idx="1"/>
          </p:nvPr>
        </p:nvSpPr>
        <p:spPr>
          <a:xfrm>
            <a:off x="557998" y="1800000"/>
            <a:ext cx="10574459" cy="4673372"/>
          </a:xfrm>
        </p:spPr>
        <p:txBody>
          <a:bodyPr>
            <a:normAutofit/>
          </a:bodyPr>
          <a:lstStyle/>
          <a:p>
            <a:pPr marL="457200">
              <a:lnSpc>
                <a:spcPct val="107000"/>
              </a:lnSpc>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2200" b="1" dirty="0"/>
              <a:t>Πληροφορίες οργάνωσης</a:t>
            </a:r>
            <a:r>
              <a:rPr lang="el-GR" sz="2200" dirty="0"/>
              <a:t>: Οι </a:t>
            </a:r>
            <a:r>
              <a:rPr lang="el-GR" sz="2200" dirty="0">
                <a:ln>
                  <a:noFill/>
                </a:ln>
                <a:effectLst/>
                <a:uLnTx/>
                <a:uFillTx/>
                <a:ea typeface="Calibri" panose="020F0502020204030204" pitchFamily="34" charset="0"/>
              </a:rPr>
              <a:t>αναστοχαστικές</a:t>
            </a:r>
            <a:r>
              <a:rPr lang="el-GR" sz="2200" dirty="0"/>
              <a:t> δεξιότητες σας βοηθούν να οργανώσετε τις πληροφορίες λογικά και με συνέπεια στην περίληψή σας. Μπορείτε να δομήσετε τη σύνοψη για να μεταφέρετε τα κύρια σημεία αποτελεσματικά.</a:t>
            </a:r>
            <a:endParaRPr lang="el-GR"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20000"/>
              </a:lnSpc>
              <a:spcBef>
                <a:spcPts val="600"/>
              </a:spcBef>
              <a:spcAft>
                <a:spcPts val="600"/>
              </a:spcAft>
              <a:buClr>
                <a:srgbClr val="95C11F"/>
              </a:buClr>
              <a:buSzTx/>
              <a:buFont typeface="Arial" panose="020B0604020202020204" pitchFamily="34" charset="0"/>
              <a:buChar char="•"/>
              <a:tabLst/>
            </a:pPr>
            <a:endParaRPr kumimoji="0" lang="el-GR" b="0" i="0" u="none" strike="noStrike" kern="1200" cap="none"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pPr>
            <a:endParaRPr kumimoji="0" lang="el-GR" b="0" i="0" u="none" strike="noStrike" kern="1200" cap="none" normalizeH="0" baseline="0" dirty="0">
              <a:ln>
                <a:noFill/>
              </a:ln>
              <a:solidFill>
                <a:prstClr val="black"/>
              </a:solidFill>
              <a:effectLst/>
              <a:uLnTx/>
              <a:uFillTx/>
              <a:latin typeface="Calibri" panose="020F0502020204030204"/>
              <a:ea typeface="+mn-ea"/>
              <a:cs typeface="+mn-cs"/>
            </a:endParaRPr>
          </a:p>
          <a:p>
            <a:pPr marL="0" indent="0">
              <a:buNone/>
            </a:pPr>
            <a:endParaRPr kumimoji="0" lang="el-GR" b="0" i="0" u="none" strike="noStrike" kern="1200" cap="none" normalizeH="0" baseline="0" dirty="0">
              <a:ln>
                <a:noFill/>
              </a:ln>
              <a:solidFill>
                <a:prstClr val="black"/>
              </a:solidFill>
              <a:effectLst/>
              <a:uLnTx/>
              <a:uFillTx/>
              <a:latin typeface="Calibri" panose="020F0502020204030204"/>
              <a:ea typeface="+mn-ea"/>
              <a:cs typeface="+mn-cs"/>
            </a:endParaRPr>
          </a:p>
        </p:txBody>
      </p:sp>
      <p:sp>
        <p:nvSpPr>
          <p:cNvPr id="4" name="Ορθογώνιο 1">
            <a:extLst>
              <a:ext uri="{FF2B5EF4-FFF2-40B4-BE49-F238E27FC236}">
                <a16:creationId xmlns:a16="http://schemas.microsoft.com/office/drawing/2014/main" id="{425BB259-7CB1-D8EA-3231-3C0D24F49EB4}"/>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5" name="Slika 4">
            <a:extLst>
              <a:ext uri="{FF2B5EF4-FFF2-40B4-BE49-F238E27FC236}">
                <a16:creationId xmlns:a16="http://schemas.microsoft.com/office/drawing/2014/main" id="{BF8883BF-0E50-C9AE-ECA8-5F825D4E2EBC}"/>
              </a:ext>
            </a:extLst>
          </p:cNvPr>
          <p:cNvPicPr>
            <a:picLocks noChangeAspect="1"/>
          </p:cNvPicPr>
          <p:nvPr/>
        </p:nvPicPr>
        <p:blipFill>
          <a:blip r:embed="rId5"/>
          <a:stretch>
            <a:fillRect/>
          </a:stretch>
        </p:blipFill>
        <p:spPr>
          <a:xfrm>
            <a:off x="3412903" y="3234235"/>
            <a:ext cx="4576264" cy="3239137"/>
          </a:xfrm>
          <a:prstGeom prst="rect">
            <a:avLst/>
          </a:prstGeom>
        </p:spPr>
      </p:pic>
    </p:spTree>
    <p:extLst>
      <p:ext uri="{BB962C8B-B14F-4D97-AF65-F5344CB8AC3E}">
        <p14:creationId xmlns:p14="http://schemas.microsoft.com/office/powerpoint/2010/main" val="88957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2EDD7-24EE-F674-37D7-8393445E6C1D}"/>
              </a:ext>
            </a:extLst>
          </p:cNvPr>
          <p:cNvSpPr>
            <a:spLocks noGrp="1"/>
          </p:cNvSpPr>
          <p:nvPr>
            <p:ph type="title"/>
          </p:nvPr>
        </p:nvSpPr>
        <p:spPr/>
        <p:txBody>
          <a:bodyPr/>
          <a:lstStyle/>
          <a:p>
            <a:r>
              <a:rPr lang="el-GR" dirty="0"/>
              <a:t>Συνοψίζοντας κατά τη διαδικασία του αναστοχασμού </a:t>
            </a:r>
          </a:p>
        </p:txBody>
      </p:sp>
      <p:sp>
        <p:nvSpPr>
          <p:cNvPr id="3" name="Označba mesta vsebine 2">
            <a:extLst>
              <a:ext uri="{FF2B5EF4-FFF2-40B4-BE49-F238E27FC236}">
                <a16:creationId xmlns:a16="http://schemas.microsoft.com/office/drawing/2014/main" id="{F6D4197B-8D73-8861-FFBF-B029E3B5807E}"/>
              </a:ext>
            </a:extLst>
          </p:cNvPr>
          <p:cNvSpPr>
            <a:spLocks noGrp="1"/>
          </p:cNvSpPr>
          <p:nvPr>
            <p:ph sz="half" idx="1"/>
          </p:nvPr>
        </p:nvSpPr>
        <p:spPr>
          <a:xfrm>
            <a:off x="1" y="1800000"/>
            <a:ext cx="7328524" cy="4893408"/>
          </a:xfrm>
        </p:spPr>
        <p:txBody>
          <a:bodyPr>
            <a:noAutofit/>
          </a:bodyPr>
          <a:lstStyle/>
          <a:p>
            <a:pPr marL="457200" marR="0" lvl="0" indent="-228600" algn="l" defTabSz="914400" rtl="0" eaLnBrk="1" fontAlgn="auto" latinLnBrk="0" hangingPunct="1">
              <a:lnSpc>
                <a:spcPct val="87000"/>
              </a:lnSpc>
              <a:spcBef>
                <a:spcPts val="600"/>
              </a:spcBef>
              <a:spcAft>
                <a:spcPts val="600"/>
              </a:spcAft>
              <a:buClr>
                <a:srgbClr val="95C11F"/>
              </a:buClr>
              <a:buSzTx/>
              <a:buFont typeface="Wingdings" panose="05000000000000000000" pitchFamily="2" charset="2"/>
              <a:buChar char="§"/>
              <a:tabLst/>
              <a:defRPr sz="2000" kern="10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defRPr>
            </a:pPr>
            <a:r>
              <a:rPr lang="el-GR" sz="2000" b="1" dirty="0"/>
              <a:t>Αποφυγή μεροληψίας</a:t>
            </a:r>
            <a:r>
              <a:rPr lang="el-GR" sz="2000" dirty="0"/>
              <a:t>: Οι αναστοχαστικές δεξιότητες σας επιτρέπουν να αποφύγετε να εισάγετε τις προσωπικές σας προτιμήσεις ή απόψεις στη σύνοψη. Μια καλή περίληψη πρέπει να είναι αντικειμενική και πιστή στο αρχικό περιεχόμενο.</a:t>
            </a:r>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87000"/>
              </a:lnSpc>
              <a:spcBef>
                <a:spcPts val="600"/>
              </a:spcBef>
              <a:spcAft>
                <a:spcPts val="600"/>
              </a:spcAft>
              <a:buClr>
                <a:srgbClr val="95C11F"/>
              </a:buClr>
              <a:buSzTx/>
              <a:buFont typeface="Wingdings" panose="05000000000000000000" pitchFamily="2" charset="2"/>
              <a:buChar char="§"/>
              <a:tabLst/>
              <a:defRPr sz="2000" kern="10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defRPr>
            </a:pPr>
            <a:r>
              <a:rPr lang="el-GR" sz="2000" b="1" dirty="0"/>
              <a:t>Κριτική ανάλυση:</a:t>
            </a:r>
            <a:r>
              <a:rPr lang="el-GR" sz="2000" dirty="0"/>
              <a:t> Οι αναστοχαστικές δεξιότητες περιλαμβάνουν επίσης την κριτική αξιολόγηση του αρχικού υλικού, συμπεριλαμβανομένων των πλεονεκτημάτων, των αδυναμιών και τυχόν προκαταλήψεων ή ελαττωμάτων. Αυτή η ανάλυση μπορεί να επηρεάσει τον τρόπο με τον οποίο συνοψίζετε και παρουσιάζετε τις πληροφορίες.</a:t>
            </a:r>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87000"/>
              </a:lnSpc>
              <a:spcBef>
                <a:spcPts val="600"/>
              </a:spcBef>
              <a:spcAft>
                <a:spcPts val="800"/>
              </a:spcAft>
              <a:buClr>
                <a:srgbClr val="95C11F"/>
              </a:buClr>
              <a:buSzTx/>
              <a:buFont typeface="Wingdings" panose="05000000000000000000" pitchFamily="2" charset="2"/>
              <a:buChar char="§"/>
              <a:tabLst/>
              <a:defRPr sz="2000" kern="10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defRPr>
            </a:pPr>
            <a:r>
              <a:rPr lang="el-GR" sz="2000" b="1" dirty="0"/>
              <a:t>Σύνθεση πληροφοριών</a:t>
            </a:r>
            <a:r>
              <a:rPr lang="el-GR" sz="2000" dirty="0"/>
              <a:t>: Η σύνοψη απαιτεί συχνά τη σύνθεση πληροφοριών από πολλαπλές πηγές ή τμήματα ενός κειμένου. Οι αναστοχαστικές δεξιότητες βοηθούν στη σύνθεση διαφορετικών πληροφοριών σε μια συνεκτική περίληψη.</a:t>
            </a:r>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87000"/>
              </a:lnSpc>
            </a:pPr>
            <a:endParaRPr kumimoji="0" lang="el-GR" sz="2000" b="0" i="0" u="none" strike="noStrike" kern="100" cap="none"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5">
            <a:extLst>
              <a:ext uri="{FF2B5EF4-FFF2-40B4-BE49-F238E27FC236}">
                <a16:creationId xmlns:a16="http://schemas.microsoft.com/office/drawing/2014/main" id="{7AC12460-8C48-B54E-D5F1-071AD96100B5}"/>
              </a:ext>
            </a:extLst>
          </p:cNvPr>
          <p:cNvSpPr txBox="1"/>
          <p:nvPr/>
        </p:nvSpPr>
        <p:spPr>
          <a:xfrm>
            <a:off x="9178863" y="6416409"/>
            <a:ext cx="3183466" cy="276999"/>
          </a:xfrm>
          <a:prstGeom prst="rect">
            <a:avLst/>
          </a:prstGeom>
          <a:noFill/>
        </p:spPr>
        <p:txBody>
          <a:bodyPr wrap="square">
            <a:spAutoFit/>
          </a:bodyPr>
          <a:lstStyle/>
          <a:p>
            <a:pPr algn="ctr">
              <a:defRPr sz="1200"/>
            </a:pPr>
            <a:r>
              <a:rPr lang="el-GR" dirty="0">
                <a:hlinkClick r:id="rId3"/>
              </a:rPr>
              <a:t>Πηγή εικόνας </a:t>
            </a:r>
            <a:r>
              <a:rPr lang="el-GR" dirty="0"/>
              <a:t>| </a:t>
            </a:r>
            <a:r>
              <a:rPr lang="el-GR" dirty="0" err="1">
                <a:hlinkClick r:id="rId4"/>
              </a:rPr>
              <a:t>Unsplash</a:t>
            </a:r>
            <a:r>
              <a:rPr lang="el-GR" dirty="0">
                <a:hlinkClick r:id="rId4"/>
              </a:rPr>
              <a:t> άδεια</a:t>
            </a:r>
            <a:endParaRPr lang="el-GR" sz="1200" dirty="0"/>
          </a:p>
        </p:txBody>
      </p:sp>
      <p:pic>
        <p:nvPicPr>
          <p:cNvPr id="5" name="Označba mesta vsebine 5">
            <a:extLst>
              <a:ext uri="{FF2B5EF4-FFF2-40B4-BE49-F238E27FC236}">
                <a16:creationId xmlns:a16="http://schemas.microsoft.com/office/drawing/2014/main" id="{E5CC7CE9-C4A0-5FAE-37AC-CF9BF85DBFA5}"/>
              </a:ext>
            </a:extLst>
          </p:cNvPr>
          <p:cNvPicPr>
            <a:picLocks noGrp="1" noChangeAspect="1"/>
          </p:cNvPicPr>
          <p:nvPr>
            <p:ph sz="half" idx="2"/>
          </p:nvPr>
        </p:nvPicPr>
        <p:blipFill>
          <a:blip r:embed="rId5"/>
          <a:stretch>
            <a:fillRect/>
          </a:stretch>
        </p:blipFill>
        <p:spPr>
          <a:xfrm>
            <a:off x="7328525" y="2039360"/>
            <a:ext cx="4420812" cy="2942073"/>
          </a:xfrm>
        </p:spPr>
      </p:pic>
    </p:spTree>
    <p:extLst>
      <p:ext uri="{BB962C8B-B14F-4D97-AF65-F5344CB8AC3E}">
        <p14:creationId xmlns:p14="http://schemas.microsoft.com/office/powerpoint/2010/main" val="232604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Ένα παράδειγμα μιας περίληψης</a:t>
            </a:r>
          </a:p>
        </p:txBody>
      </p:sp>
      <p:sp>
        <p:nvSpPr>
          <p:cNvPr id="3" name="Inhaltsplatzhalter 2"/>
          <p:cNvSpPr>
            <a:spLocks noGrp="1"/>
          </p:cNvSpPr>
          <p:nvPr>
            <p:ph idx="1"/>
          </p:nvPr>
        </p:nvSpPr>
        <p:spPr>
          <a:xfrm>
            <a:off x="557998" y="1800000"/>
            <a:ext cx="10574459" cy="4673372"/>
          </a:xfrm>
        </p:spPr>
        <p:txBody>
          <a:bodyPr>
            <a:noAutofit/>
          </a:bodyPr>
          <a:lstStyle/>
          <a:p>
            <a:pPr marL="0" indent="0">
              <a:spcAft>
                <a:spcPts val="800"/>
              </a:spcAft>
              <a:buNone/>
              <a:defRPr sz="2000" b="1" kern="100">
                <a:solidFill>
                  <a:srgbClr val="004899"/>
                </a:solidFill>
                <a:effectLst/>
                <a:latin typeface="Calibri" panose="020F0502020204030204" pitchFamily="34" charset="0"/>
                <a:ea typeface="Calibri" panose="020F0502020204030204" pitchFamily="34" charset="0"/>
                <a:cs typeface="Calibri" panose="020F0502020204030204" pitchFamily="34" charset="0"/>
              </a:defRPr>
            </a:pPr>
            <a:r>
              <a:rPr lang="el-GR" sz="2000" dirty="0"/>
              <a:t>Κείμενο ΜΜΕ</a:t>
            </a:r>
            <a:endParaRPr lang="el-GR" sz="20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2000" dirty="0"/>
              <a:t>Τίτλος: «Η κλιματική αλλαγή και οι επιπτώσεις της στις παράκτιες πόλεις»</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2000" dirty="0"/>
              <a:t>Περιγραφή:  Ένα άρθρο ειδήσεων που δημοσιεύθηκε στις 15 Σεπτεμβρίου 2023, εξετάζει την αυξανόμενη ανησυχία για την κλιματική αλλαγή και τις επιπτώσεις της στις παράκτιες πόλεις. Υπογραμμίζει την αυξανόμενη συχνότητα ακραίων καιρικών φαινομένων, την άνοδο της στάθμης της θάλασσας και την ανάγκη για επείγουσα δράση για τον μετριασμό αυτών των επιπτώσεων.</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defRPr sz="2000" b="1" kern="100">
                <a:solidFill>
                  <a:srgbClr val="004899"/>
                </a:solidFill>
                <a:effectLst/>
                <a:latin typeface="Calibri" panose="020F0502020204030204" pitchFamily="34" charset="0"/>
                <a:ea typeface="Calibri" panose="020F0502020204030204" pitchFamily="34" charset="0"/>
                <a:cs typeface="Calibri" panose="020F0502020204030204" pitchFamily="34" charset="0"/>
              </a:defRPr>
            </a:pPr>
            <a:r>
              <a:rPr lang="el-GR" sz="2000" dirty="0"/>
              <a:t>Περίληψη</a:t>
            </a:r>
            <a:endParaRPr lang="el-GR" sz="20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2000" dirty="0"/>
              <a:t>Το άρθρο, με τίτλο «Η κλιματική αλλαγή και ο αντίκτυπός της στις παράκτιες πόλεις», που δημοσιεύθηκε στις 15 Σεπτεμβρίου 2023, επικεντρώνεται στην κλιμακούμενη απειλή της κλιματικής αλλαγής στις παράκτιες πόλεις. Τονίζει την αυξανόμενη εμφάνιση έντονων καιρικών φαινομένων και την άνοδο της στάθμης της θάλασσας που θέτουν σε κίνδυνο αυτές τις περιοχές. Το άρθρο υπογραμμίζει την επιτακτική ανάγκη για άμεσα μέτρα για την αντιμετώπιση και την άμβλυνση αυτών των συνεπειών.</a:t>
            </a:r>
          </a:p>
          <a:p>
            <a:pPr marL="0" indent="0">
              <a:spcAft>
                <a:spcPts val="800"/>
              </a:spcAft>
              <a:buNone/>
            </a:pP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600"/>
              </a:spcBef>
              <a:spcAft>
                <a:spcPts val="600"/>
              </a:spcAft>
              <a:buClr>
                <a:srgbClr val="95C11F"/>
              </a:buClr>
              <a:buSzTx/>
              <a:buNone/>
              <a:tabLst/>
            </a:pPr>
            <a:endParaRPr kumimoji="0" lang="el-GR" sz="2000" b="0" i="0" u="none" strike="noStrike" kern="1200" cap="none"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600"/>
              </a:spcBef>
              <a:spcAft>
                <a:spcPts val="600"/>
              </a:spcAft>
              <a:buClr>
                <a:srgbClr val="95C11F"/>
              </a:buClr>
              <a:buSzTx/>
              <a:buFont typeface="Wingdings" panose="05000000000000000000" pitchFamily="2" charset="2"/>
              <a:buNone/>
              <a:tabLst/>
            </a:pPr>
            <a:endParaRPr kumimoji="0" lang="el-GR" sz="20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buNone/>
            </a:pPr>
            <a:endParaRPr kumimoji="0" lang="el-GR" sz="2000" b="0" i="0" u="none" strike="noStrike" kern="1200" cap="none"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10016F-3EAC-5054-22E5-A211C2CC6AF0}"/>
              </a:ext>
            </a:extLst>
          </p:cNvPr>
          <p:cNvSpPr>
            <a:spLocks noGrp="1"/>
          </p:cNvSpPr>
          <p:nvPr>
            <p:ph type="title"/>
          </p:nvPr>
        </p:nvSpPr>
        <p:spPr/>
        <p:txBody>
          <a:bodyPr/>
          <a:lstStyle/>
          <a:p>
            <a:pPr>
              <a:defRPr>
                <a:latin typeface="Calibri" panose="020F0502020204030204"/>
              </a:defRPr>
            </a:pPr>
            <a:r>
              <a:rPr lang="el-GR" dirty="0"/>
              <a:t>Παράφραση</a:t>
            </a:r>
            <a:r>
              <a:rPr lang="el-GR" sz="2800" dirty="0">
                <a:ln>
                  <a:noFill/>
                </a:ln>
                <a:uLnTx/>
                <a:uFillTx/>
              </a:rPr>
              <a:t> στη διαδικασία του αναστοχασμού </a:t>
            </a:r>
          </a:p>
        </p:txBody>
      </p:sp>
      <p:sp>
        <p:nvSpPr>
          <p:cNvPr id="3" name="Označba mesta vsebine 2">
            <a:extLst>
              <a:ext uri="{FF2B5EF4-FFF2-40B4-BE49-F238E27FC236}">
                <a16:creationId xmlns:a16="http://schemas.microsoft.com/office/drawing/2014/main" id="{B0C4A9A4-D9BD-1A9A-A71C-E81F3526E681}"/>
              </a:ext>
            </a:extLst>
          </p:cNvPr>
          <p:cNvSpPr>
            <a:spLocks noGrp="1"/>
          </p:cNvSpPr>
          <p:nvPr>
            <p:ph sz="half" idx="1"/>
          </p:nvPr>
        </p:nvSpPr>
        <p:spPr>
          <a:xfrm>
            <a:off x="557999" y="1800000"/>
            <a:ext cx="5461803" cy="4893408"/>
          </a:xfrm>
        </p:spPr>
        <p:txBody>
          <a:bodyPr>
            <a:normAutofit fontScale="92500" lnSpcReduction="20000"/>
          </a:bodyPr>
          <a:lstStyle/>
          <a:p>
            <a:pPr marL="0" indent="0">
              <a:buNone/>
              <a:defRPr sz="2400">
                <a:effectLst/>
                <a:latin typeface="Calibri" panose="020F0502020204030204" pitchFamily="34" charset="0"/>
                <a:ea typeface="Calibri" panose="020F0502020204030204" pitchFamily="34" charset="0"/>
              </a:defRPr>
            </a:pPr>
            <a:r>
              <a:rPr lang="el-GR" dirty="0"/>
              <a:t>Η </a:t>
            </a:r>
            <a:r>
              <a:rPr lang="el-GR" b="1" dirty="0"/>
              <a:t>παράφραση</a:t>
            </a:r>
            <a:r>
              <a:rPr lang="el-GR" dirty="0"/>
              <a:t> είναι μια συγκεκριμένη μορφή </a:t>
            </a:r>
            <a:r>
              <a:rPr lang="el-GR" dirty="0" err="1"/>
              <a:t>αναστοχαστικής</a:t>
            </a:r>
            <a:r>
              <a:rPr lang="el-GR" dirty="0"/>
              <a:t> ικανότητας που περιλαμβάνει την </a:t>
            </a:r>
            <a:r>
              <a:rPr lang="el-GR" dirty="0" err="1"/>
              <a:t>επαναδιατύπωση</a:t>
            </a:r>
            <a:r>
              <a:rPr lang="el-GR" dirty="0"/>
              <a:t> των λέξεων ή των ιδεών κάποιου με δικά σας λόγια. Στην επικοινωνία εξυπηρετεί διάφορους σκοπούς. </a:t>
            </a:r>
          </a:p>
          <a:p>
            <a:pPr marL="0" indent="0">
              <a:buNone/>
              <a:defRPr sz="2400" kern="100">
                <a:effectLst/>
                <a:latin typeface="Calibri" panose="020F0502020204030204" pitchFamily="34" charset="0"/>
                <a:ea typeface="Calibri" panose="020F0502020204030204" pitchFamily="34" charset="0"/>
                <a:cs typeface="Calibri" panose="020F0502020204030204" pitchFamily="34" charset="0"/>
              </a:defRPr>
            </a:pPr>
            <a:r>
              <a:rPr lang="el-GR" dirty="0"/>
              <a:t>Η αποτελεσματική παράφραση περιλαμβάνει τη χρήση των δικών σας λέξεων, διατηρώντας παράλληλα το βασικό μήνυμα και την πρόθεση της αρχικής δήλωσης. Είναι μια πολύτιμη δεξιότητα τόσο σε επαγγελματικές όσο και σε προσωπικές αλληλεπιδράσεις. </a:t>
            </a:r>
          </a:p>
          <a:p>
            <a:pPr marL="0" indent="0">
              <a:buNone/>
              <a:defRPr sz="2400" kern="100">
                <a:latin typeface="Calibri" panose="020F0502020204030204" pitchFamily="34" charset="0"/>
                <a:ea typeface="Calibri" panose="020F0502020204030204" pitchFamily="34" charset="0"/>
                <a:cs typeface="Calibri" panose="020F0502020204030204" pitchFamily="34" charset="0"/>
              </a:defRPr>
            </a:pPr>
            <a:r>
              <a:rPr lang="el-GR" dirty="0">
                <a:effectLst/>
              </a:rPr>
              <a:t>Προωθεί την κατανόηση και την καλή σχέση</a:t>
            </a:r>
            <a:r>
              <a:rPr lang="el-GR" dirty="0"/>
              <a:t>, καθιστώντας την ιδιαίτερα πολύτιμη σε κάθε πλαίσιο όπου η σαφής επικοινωνία είναι σημαντική. </a:t>
            </a: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l-GR"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značba mesta vsebine 4">
            <a:extLst>
              <a:ext uri="{FF2B5EF4-FFF2-40B4-BE49-F238E27FC236}">
                <a16:creationId xmlns:a16="http://schemas.microsoft.com/office/drawing/2014/main" id="{E846A3CA-4578-7AE0-1EC9-A05BEFEA4429}"/>
              </a:ext>
            </a:extLst>
          </p:cNvPr>
          <p:cNvGraphicFramePr>
            <a:graphicFrameLocks noGrp="1"/>
          </p:cNvGraphicFramePr>
          <p:nvPr>
            <p:ph sz="half" idx="2"/>
            <p:extLst>
              <p:ext uri="{D42A27DB-BD31-4B8C-83A1-F6EECF244321}">
                <p14:modId xmlns:p14="http://schemas.microsoft.com/office/powerpoint/2010/main" val="3528247703"/>
              </p:ext>
            </p:extLst>
          </p:nvPr>
        </p:nvGraphicFramePr>
        <p:xfrm>
          <a:off x="5878286" y="1553030"/>
          <a:ext cx="6075589" cy="514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5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Ένα παράδειγμα παράφρασης </a:t>
            </a:r>
          </a:p>
        </p:txBody>
      </p:sp>
      <p:sp>
        <p:nvSpPr>
          <p:cNvPr id="3" name="Inhaltsplatzhalter 2"/>
          <p:cNvSpPr>
            <a:spLocks noGrp="1"/>
          </p:cNvSpPr>
          <p:nvPr>
            <p:ph idx="1"/>
          </p:nvPr>
        </p:nvSpPr>
        <p:spPr>
          <a:xfrm>
            <a:off x="557998" y="1800000"/>
            <a:ext cx="10574459" cy="4673372"/>
          </a:xfrm>
        </p:spPr>
        <p:txBody>
          <a:bodyPr>
            <a:noAutofit/>
          </a:bodyPr>
          <a:lstStyle/>
          <a:p>
            <a:pPr marL="0" indent="0">
              <a:lnSpc>
                <a:spcPct val="107000"/>
              </a:lnSpc>
              <a:spcAft>
                <a:spcPts val="800"/>
              </a:spcAft>
              <a:buNone/>
              <a:defRPr sz="2000" b="1" kern="100">
                <a:solidFill>
                  <a:srgbClr val="004899"/>
                </a:solidFill>
                <a:latin typeface="Calibri" panose="020F0502020204030204" pitchFamily="34" charset="0"/>
                <a:ea typeface="Calibri" panose="020F0502020204030204" pitchFamily="34" charset="0"/>
                <a:cs typeface="Calibri" panose="020F0502020204030204" pitchFamily="34" charset="0"/>
              </a:defRPr>
            </a:pPr>
            <a:r>
              <a:rPr lang="el-GR" sz="1800" dirty="0">
                <a:effectLst/>
              </a:rPr>
              <a:t>Αρχικό </a:t>
            </a:r>
            <a:r>
              <a:rPr lang="el-GR" sz="1800" dirty="0"/>
              <a:t>κείμενο ΜΜΕ</a:t>
            </a:r>
            <a:endParaRPr lang="el-GR" sz="18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defRPr sz="2000">
                <a:effectLst/>
                <a:latin typeface="Calibri" panose="020F0502020204030204" pitchFamily="34" charset="0"/>
                <a:ea typeface="Calibri" panose="020F0502020204030204" pitchFamily="34" charset="0"/>
              </a:defRPr>
            </a:pPr>
            <a:r>
              <a:rPr lang="el-GR" sz="1800" dirty="0"/>
              <a:t>«Η πρωτοποριακή ανακάλυψη ενός νέου είδους δεινοσαύρων έχει τραβήξει την προσοχή των επιστημόνων σε όλο τον κόσμο».</a:t>
            </a:r>
            <a:endParaRPr lang="el-GR"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defRPr sz="2000" b="1" kern="100">
                <a:solidFill>
                  <a:srgbClr val="004899"/>
                </a:solidFill>
                <a:latin typeface="Calibri" panose="020F0502020204030204" pitchFamily="34" charset="0"/>
                <a:ea typeface="Calibri" panose="020F0502020204030204" pitchFamily="34" charset="0"/>
                <a:cs typeface="Calibri" panose="020F0502020204030204" pitchFamily="34" charset="0"/>
              </a:defRPr>
            </a:pPr>
            <a:r>
              <a:rPr lang="el-GR" sz="1800" dirty="0"/>
              <a:t>Παραφρασμένη έκδοση</a:t>
            </a:r>
            <a:endParaRPr lang="el-GR"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1800" dirty="0"/>
              <a:t>«Η προσοχή των επιστημόνων σε όλο τον κόσμο έχει οδηγήσει σε ένα αξιοσημείωτο εύρημα στον τομέα της παλαιοντολογίας: την πρωτοποριακή ταυτοποίηση ενός μέχρι τότε άγνωστου είδους δεινοσαύρων.»</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sz="2000" b="1">
                <a:ln>
                  <a:noFill/>
                </a:ln>
                <a:solidFill>
                  <a:srgbClr val="C00000"/>
                </a:solidFill>
                <a:effectLst/>
                <a:uLnTx/>
                <a:uFillTx/>
                <a:latin typeface="Calibri" panose="020F0502020204030204"/>
              </a:defRPr>
            </a:pPr>
            <a:r>
              <a:rPr lang="el-GR" sz="1800" dirty="0"/>
              <a:t>Σημείωση: </a:t>
            </a:r>
          </a:p>
          <a:p>
            <a:pPr marL="0" indent="0">
              <a:lnSpc>
                <a:spcPct val="107000"/>
              </a:lnSpc>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1800" dirty="0"/>
              <a:t>*Η </a:t>
            </a:r>
            <a:r>
              <a:rPr lang="el-GR" sz="1800" b="1" dirty="0"/>
              <a:t>περίληψη </a:t>
            </a:r>
            <a:r>
              <a:rPr lang="el-GR" sz="1800" dirty="0"/>
              <a:t>αυτή παρέχει μια σύντομη επισκόπηση του κειμένου των μέσων ενημέρωσης, αποτυπώνοντας τα κύρια σημεία του και τις βασικές πληροφορίες. Ανάλογα με το πλαίσιο και τον σκοπό της συνόψισής σας, μπορείτε να προσαρμόσετε αναλόγως το επίπεδο λεπτομέρειας και τη διάρκεια της περίληψης.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defRPr sz="2000" kern="100">
                <a:effectLst/>
                <a:latin typeface="Calibri" panose="020F0502020204030204" pitchFamily="34" charset="0"/>
                <a:ea typeface="Calibri" panose="020F0502020204030204" pitchFamily="34" charset="0"/>
                <a:cs typeface="Calibri" panose="020F0502020204030204" pitchFamily="34" charset="0"/>
              </a:defRPr>
            </a:pPr>
            <a:r>
              <a:rPr lang="el-GR" sz="1800" dirty="0"/>
              <a:t>*Η </a:t>
            </a:r>
            <a:r>
              <a:rPr lang="el-GR" sz="1800" b="1" dirty="0"/>
              <a:t>παράφραση</a:t>
            </a:r>
            <a:r>
              <a:rPr lang="el-GR" sz="1800" dirty="0"/>
              <a:t> περιλαμβάνει την αναδιατύπωση του αρχικού κειμένου, διατηρώντας παράλληλα το νόημά του και μεταφέροντας τις πληροφορίες με διαφορετικό τρόπο.</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buNone/>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91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CD2FE7-96DF-DADB-B0E7-1E6970C3F79B}"/>
              </a:ext>
            </a:extLst>
          </p:cNvPr>
          <p:cNvSpPr>
            <a:spLocks noGrp="1"/>
          </p:cNvSpPr>
          <p:nvPr>
            <p:ph type="title"/>
          </p:nvPr>
        </p:nvSpPr>
        <p:spPr/>
        <p:txBody>
          <a:bodyPr/>
          <a:lstStyle/>
          <a:p>
            <a:r>
              <a:rPr lang="el-GR" dirty="0"/>
              <a:t>Αντανακλαστική πρακτική </a:t>
            </a:r>
          </a:p>
        </p:txBody>
      </p:sp>
      <p:sp>
        <p:nvSpPr>
          <p:cNvPr id="3" name="Označba mesta vsebine 2">
            <a:extLst>
              <a:ext uri="{FF2B5EF4-FFF2-40B4-BE49-F238E27FC236}">
                <a16:creationId xmlns:a16="http://schemas.microsoft.com/office/drawing/2014/main" id="{107376CC-DADA-3CC7-A3F9-9787CFFEF15D}"/>
              </a:ext>
            </a:extLst>
          </p:cNvPr>
          <p:cNvSpPr>
            <a:spLocks noGrp="1"/>
          </p:cNvSpPr>
          <p:nvPr>
            <p:ph sz="half" idx="1"/>
          </p:nvPr>
        </p:nvSpPr>
        <p:spPr>
          <a:xfrm>
            <a:off x="557999" y="1800000"/>
            <a:ext cx="7091030" cy="4893408"/>
          </a:xfrm>
        </p:spPr>
        <p:txBody>
          <a:bodyPr>
            <a:normAutofit fontScale="92500" lnSpcReduction="10000"/>
          </a:bodyPr>
          <a:lstStyle/>
          <a:p>
            <a:pPr marL="0" indent="0">
              <a:buNone/>
            </a:pPr>
            <a:r>
              <a:rPr lang="el-GR" dirty="0"/>
              <a:t>Ο </a:t>
            </a:r>
            <a:r>
              <a:rPr lang="el-GR" b="1" dirty="0"/>
              <a:t>κύκλος αναστοχασμού του </a:t>
            </a:r>
            <a:r>
              <a:rPr lang="el-GR" b="1" dirty="0" err="1"/>
              <a:t>Gibbs</a:t>
            </a:r>
            <a:r>
              <a:rPr lang="el-GR" b="1" dirty="0"/>
              <a:t> (GRC) </a:t>
            </a:r>
            <a:r>
              <a:rPr lang="el-GR" dirty="0"/>
              <a:t>είναι μια δομημένη προσέγγιση του αναστοχασμού που χρησιμοποιείται συνήθως στην εκπαίδευση για να βοηθήσει τα άτομα να συλλογιστούν κριτικά τις εμπειρίες τους και να αντλήσουν γνώση από αυτές. Δημιουργήθηκε από τον </a:t>
            </a:r>
            <a:r>
              <a:rPr lang="el-GR" dirty="0" err="1"/>
              <a:t>Graham</a:t>
            </a:r>
            <a:r>
              <a:rPr lang="el-GR" dirty="0"/>
              <a:t> </a:t>
            </a:r>
            <a:r>
              <a:rPr lang="el-GR" dirty="0" err="1"/>
              <a:t>Gibbs</a:t>
            </a:r>
            <a:r>
              <a:rPr lang="el-GR" dirty="0"/>
              <a:t> και χρησιμοποιείται συνήθως για στοχαστική γραφή και </a:t>
            </a:r>
            <a:r>
              <a:rPr lang="el-GR" dirty="0" err="1"/>
              <a:t>αυτοαξιολόγηση</a:t>
            </a:r>
            <a:r>
              <a:rPr lang="el-GR" dirty="0"/>
              <a:t>. </a:t>
            </a:r>
          </a:p>
          <a:p>
            <a:pPr marL="0" indent="0">
              <a:buNone/>
            </a:pPr>
            <a:r>
              <a:rPr lang="el-GR" dirty="0"/>
              <a:t>Ο κύκλος αποτελείται από </a:t>
            </a:r>
            <a:r>
              <a:rPr lang="el-GR" b="1" dirty="0"/>
              <a:t>έξι στάδια </a:t>
            </a:r>
            <a:r>
              <a:rPr lang="el-GR" dirty="0"/>
              <a:t>μέσω των οποίων τα άτομα μπορούν να αναλύσουν τις εμπειρίες τους και να αποκτήσουν γνώσεις.</a:t>
            </a:r>
          </a:p>
          <a:p>
            <a:pPr marL="0" indent="0">
              <a:buNone/>
            </a:pPr>
            <a:r>
              <a:rPr lang="el-GR" dirty="0"/>
              <a:t>Ο κύκλος αναστοχασμού του </a:t>
            </a:r>
            <a:r>
              <a:rPr lang="en-US" dirty="0"/>
              <a:t>Gibbs </a:t>
            </a:r>
            <a:r>
              <a:rPr lang="el-GR" dirty="0"/>
              <a:t>είναι ένα αποτελεσματικό εργαλείο για την προώθηση της </a:t>
            </a:r>
            <a:r>
              <a:rPr lang="el-GR" b="1" dirty="0"/>
              <a:t>αυτογνωσίας, </a:t>
            </a:r>
            <a:r>
              <a:rPr lang="el-GR" dirty="0"/>
              <a:t>της</a:t>
            </a:r>
            <a:r>
              <a:rPr lang="el-GR" b="1" dirty="0"/>
              <a:t> κριτικής συλλογιστικής</a:t>
            </a:r>
            <a:r>
              <a:rPr lang="el-GR" dirty="0"/>
              <a:t> και της</a:t>
            </a:r>
            <a:r>
              <a:rPr lang="el-GR" b="1" dirty="0"/>
              <a:t> προσωπικής ανάπτυξης</a:t>
            </a:r>
            <a:r>
              <a:rPr lang="el-GR" dirty="0"/>
              <a:t>. Ενθαρρύνει τους ανθρώπους να προβληματιστούν σχετικά με τις εμπειρίες τους, να αξιολογήσουν τις αντιδράσεις και τα συναισθήματά τους και να καταστρώσουν ένα δομημένο σχέδιο ανάπτυξης. </a:t>
            </a:r>
          </a:p>
        </p:txBody>
      </p:sp>
      <p:pic>
        <p:nvPicPr>
          <p:cNvPr id="6" name="Označba mesta vsebine 5">
            <a:extLst>
              <a:ext uri="{FF2B5EF4-FFF2-40B4-BE49-F238E27FC236}">
                <a16:creationId xmlns:a16="http://schemas.microsoft.com/office/drawing/2014/main" id="{A840D4D9-E45E-14C1-36FD-41276E895B5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14556" y="2467430"/>
            <a:ext cx="4239319" cy="3272224"/>
          </a:xfrm>
        </p:spPr>
      </p:pic>
      <p:sp>
        <p:nvSpPr>
          <p:cNvPr id="4" name="Ορθογώνιο 1">
            <a:extLst>
              <a:ext uri="{FF2B5EF4-FFF2-40B4-BE49-F238E27FC236}">
                <a16:creationId xmlns:a16="http://schemas.microsoft.com/office/drawing/2014/main" id="{172692F2-0E1C-2F8C-0610-4FA13851ACDD}"/>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4"/>
              </a:rPr>
              <a:t>Πηγή</a:t>
            </a:r>
            <a:r>
              <a:rPr lang="el-GR" dirty="0"/>
              <a:t> | </a:t>
            </a:r>
            <a:r>
              <a:rPr lang="el-GR" dirty="0">
                <a:hlinkClick r:id="rId5"/>
              </a:rPr>
              <a:t>άδεια </a:t>
            </a:r>
            <a:r>
              <a:rPr lang="el-GR" dirty="0" err="1">
                <a:hlinkClick r:id="rId5"/>
              </a:rPr>
              <a:t>Pixabay</a:t>
            </a:r>
            <a:endParaRPr lang="el-GR" sz="1200" dirty="0"/>
          </a:p>
        </p:txBody>
      </p:sp>
    </p:spTree>
    <p:extLst>
      <p:ext uri="{BB962C8B-B14F-4D97-AF65-F5344CB8AC3E}">
        <p14:creationId xmlns:p14="http://schemas.microsoft.com/office/powerpoint/2010/main" val="363032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AB4999-9B77-3282-F05A-08FA99BE4137}"/>
              </a:ext>
            </a:extLst>
          </p:cNvPr>
          <p:cNvSpPr>
            <a:spLocks noGrp="1"/>
          </p:cNvSpPr>
          <p:nvPr>
            <p:ph type="title"/>
          </p:nvPr>
        </p:nvSpPr>
        <p:spPr/>
        <p:txBody>
          <a:bodyPr/>
          <a:lstStyle/>
          <a:p>
            <a:pPr>
              <a:defRPr sz="2800">
                <a:ln>
                  <a:noFill/>
                </a:ln>
                <a:uLnTx/>
                <a:uFillTx/>
                <a:latin typeface="Calibri" panose="020F0502020204030204"/>
                <a:ea typeface="Adobe Gothic Std B" panose="020B0800000000000000" pitchFamily="34" charset="-128"/>
              </a:defRPr>
            </a:pPr>
            <a:r>
              <a:rPr lang="el-GR" dirty="0"/>
              <a:t>Έξι Στάδια του Κύκλου Αναστοχασμού του </a:t>
            </a:r>
            <a:r>
              <a:rPr lang="en-US" dirty="0"/>
              <a:t>Gibbs </a:t>
            </a:r>
            <a:endParaRPr lang="el-GR" dirty="0"/>
          </a:p>
        </p:txBody>
      </p:sp>
      <p:pic>
        <p:nvPicPr>
          <p:cNvPr id="5" name="Označba mesta vsebine 4">
            <a:extLst>
              <a:ext uri="{FF2B5EF4-FFF2-40B4-BE49-F238E27FC236}">
                <a16:creationId xmlns:a16="http://schemas.microsoft.com/office/drawing/2014/main" id="{C433B0CF-FD8C-67B8-4584-67733C6916A0}"/>
              </a:ext>
            </a:extLst>
          </p:cNvPr>
          <p:cNvPicPr>
            <a:picLocks noGrp="1" noChangeAspect="1"/>
          </p:cNvPicPr>
          <p:nvPr>
            <p:ph sz="half" idx="1"/>
          </p:nvPr>
        </p:nvPicPr>
        <p:blipFill>
          <a:blip r:embed="rId3"/>
          <a:stretch>
            <a:fillRect/>
          </a:stretch>
        </p:blipFill>
        <p:spPr>
          <a:xfrm>
            <a:off x="185036" y="2075543"/>
            <a:ext cx="5910964" cy="4086134"/>
          </a:xfrm>
          <a:prstGeom prst="rect">
            <a:avLst/>
          </a:prstGeom>
        </p:spPr>
      </p:pic>
      <p:sp>
        <p:nvSpPr>
          <p:cNvPr id="4" name="Označba mesta vsebine 3">
            <a:extLst>
              <a:ext uri="{FF2B5EF4-FFF2-40B4-BE49-F238E27FC236}">
                <a16:creationId xmlns:a16="http://schemas.microsoft.com/office/drawing/2014/main" id="{08C8B7BC-203C-F54A-136F-B071DE18DAB6}"/>
              </a:ext>
            </a:extLst>
          </p:cNvPr>
          <p:cNvSpPr>
            <a:spLocks noGrp="1"/>
          </p:cNvSpPr>
          <p:nvPr>
            <p:ph sz="half" idx="2"/>
          </p:nvPr>
        </p:nvSpPr>
        <p:spPr>
          <a:xfrm>
            <a:off x="5719483" y="1800000"/>
            <a:ext cx="6235094" cy="5058000"/>
          </a:xfrm>
        </p:spPr>
        <p:txBody>
          <a:bodyPr>
            <a:normAutofit fontScale="92500" lnSpcReduction="20000"/>
          </a:bodyPr>
          <a:lstStyle/>
          <a:p>
            <a:r>
              <a:rPr lang="el-GR" sz="2400" b="1" dirty="0"/>
              <a:t>Περιγραφή</a:t>
            </a:r>
            <a:r>
              <a:rPr lang="el-GR" sz="2400" dirty="0"/>
              <a:t> - </a:t>
            </a:r>
            <a:r>
              <a:rPr lang="el-GR" sz="2000" dirty="0"/>
              <a:t>Περιγράψτε το γεγονός ή την εμπειρία που σκέφτεστε. </a:t>
            </a:r>
          </a:p>
          <a:p>
            <a:r>
              <a:rPr lang="el-GR" sz="2400" b="1" dirty="0"/>
              <a:t>Συναισθήματα</a:t>
            </a:r>
            <a:r>
              <a:rPr lang="el-GR" sz="2400" dirty="0"/>
              <a:t> - </a:t>
            </a:r>
            <a:r>
              <a:rPr lang="el-GR" sz="2000" dirty="0"/>
              <a:t>Εξερευνήστε τα αισθήματα και τα συναισθήματά σας κατά τη στιγμή του γεγονότος. </a:t>
            </a:r>
          </a:p>
          <a:p>
            <a:r>
              <a:rPr lang="el-GR" sz="2400" b="1" dirty="0"/>
              <a:t>Αξιολόγηση </a:t>
            </a:r>
            <a:r>
              <a:rPr lang="el-GR" sz="2400" dirty="0"/>
              <a:t>- </a:t>
            </a:r>
            <a:r>
              <a:rPr lang="el-GR" sz="2100" dirty="0"/>
              <a:t>Αξιολογήστε</a:t>
            </a:r>
            <a:r>
              <a:rPr lang="el-GR" sz="2400" dirty="0"/>
              <a:t> </a:t>
            </a:r>
            <a:r>
              <a:rPr lang="el-GR" sz="2000" dirty="0"/>
              <a:t>τις θετικές και αρνητικές πτυχές της κατάστασης. Τι είναι καλά, τι μπορεί να βελτιωθεί. </a:t>
            </a:r>
          </a:p>
          <a:p>
            <a:r>
              <a:rPr lang="el-GR" sz="2400" b="1" dirty="0"/>
              <a:t>Ανάλυση </a:t>
            </a:r>
            <a:r>
              <a:rPr lang="el-GR" sz="2400" dirty="0"/>
              <a:t>- </a:t>
            </a:r>
            <a:r>
              <a:rPr lang="el-GR" sz="2100" dirty="0"/>
              <a:t>Αναλύστε</a:t>
            </a:r>
            <a:r>
              <a:rPr lang="el-GR" sz="2400" dirty="0"/>
              <a:t> </a:t>
            </a:r>
            <a:r>
              <a:rPr lang="el-GR" sz="2000" dirty="0"/>
              <a:t>σε βάθος. Σκεφτείτε τι μάθατε από την εμπειρία. </a:t>
            </a:r>
          </a:p>
          <a:p>
            <a:r>
              <a:rPr lang="el-GR" sz="2400" b="1" dirty="0"/>
              <a:t>Συμπέρασμα</a:t>
            </a:r>
            <a:r>
              <a:rPr lang="el-GR" sz="2400" dirty="0"/>
              <a:t> -</a:t>
            </a:r>
            <a:r>
              <a:rPr lang="el-GR" sz="2100" dirty="0"/>
              <a:t> Εξαγωγή συμπερασμάτων σχετικά με την εμπειρία. </a:t>
            </a:r>
            <a:r>
              <a:rPr lang="el-GR" sz="2100" dirty="0">
                <a:effectLst/>
                <a:ea typeface="Calibri" panose="020F0502020204030204" pitchFamily="34" charset="0"/>
                <a:cs typeface="Times New Roman" panose="02020603050405020304" pitchFamily="18" charset="0"/>
              </a:rPr>
              <a:t>Τι θα μπορούσε να είχε γίνει διαφορετικά; Τι θα κάνατε αν αντιμετωπίζατε μια παρόμοια κατάσταση στο μέλλον;</a:t>
            </a:r>
          </a:p>
          <a:p>
            <a:r>
              <a:rPr lang="el-GR" sz="2400" b="1" dirty="0"/>
              <a:t>Σχέδιο δράσης </a:t>
            </a:r>
            <a:r>
              <a:rPr lang="el-GR" sz="2400" dirty="0"/>
              <a:t>- </a:t>
            </a:r>
            <a:r>
              <a:rPr lang="el-GR" sz="2100" dirty="0"/>
              <a:t>Δημιουργία σχεδίου δράσης για το μέλλον. </a:t>
            </a:r>
            <a:r>
              <a:rPr lang="el-GR" sz="2100" dirty="0">
                <a:effectLst/>
                <a:ea typeface="Calibri" panose="020F0502020204030204" pitchFamily="34" charset="0"/>
                <a:cs typeface="Times New Roman" panose="02020603050405020304" pitchFamily="18" charset="0"/>
              </a:rPr>
              <a:t>Τι αλλαγές θα κάνετε και πώς θα εφαρμόσετε όσα έχετε μάθει από αυτόν τον </a:t>
            </a:r>
            <a:r>
              <a:rPr lang="el-GR" sz="2100" dirty="0" err="1">
                <a:effectLst/>
                <a:ea typeface="Calibri" panose="020F0502020204030204" pitchFamily="34" charset="0"/>
                <a:cs typeface="Times New Roman" panose="02020603050405020304" pitchFamily="18" charset="0"/>
              </a:rPr>
              <a:t>αναστοχασμό</a:t>
            </a:r>
            <a:r>
              <a:rPr lang="el-GR" sz="2100" dirty="0">
                <a:ea typeface="Calibri" panose="020F0502020204030204" pitchFamily="34" charset="0"/>
                <a:cs typeface="Times New Roman" panose="02020603050405020304" pitchFamily="18" charset="0"/>
              </a:rPr>
              <a:t>.</a:t>
            </a:r>
            <a:endParaRPr lang="el-GR" sz="21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61546E-6765-A648-4ACB-83F2669B1E17}"/>
              </a:ext>
            </a:extLst>
          </p:cNvPr>
          <p:cNvSpPr txBox="1"/>
          <p:nvPr/>
        </p:nvSpPr>
        <p:spPr>
          <a:xfrm>
            <a:off x="2419350" y="2258496"/>
            <a:ext cx="1457325" cy="400110"/>
          </a:xfrm>
          <a:prstGeom prst="rect">
            <a:avLst/>
          </a:prstGeom>
          <a:solidFill>
            <a:schemeClr val="bg1"/>
          </a:solidFill>
        </p:spPr>
        <p:txBody>
          <a:bodyPr wrap="square" lIns="18000" rIns="18000">
            <a:spAutoFit/>
          </a:bodyPr>
          <a:lstStyle/>
          <a:p>
            <a:pPr algn="ctr"/>
            <a:r>
              <a:rPr lang="el-GR" sz="2000" dirty="0"/>
              <a:t>Περιγραφή</a:t>
            </a:r>
          </a:p>
        </p:txBody>
      </p:sp>
      <p:sp>
        <p:nvSpPr>
          <p:cNvPr id="7" name="TextBox 6">
            <a:extLst>
              <a:ext uri="{FF2B5EF4-FFF2-40B4-BE49-F238E27FC236}">
                <a16:creationId xmlns:a16="http://schemas.microsoft.com/office/drawing/2014/main" id="{3C644D12-D1CD-40B1-CED3-6AB76983A16F}"/>
              </a:ext>
            </a:extLst>
          </p:cNvPr>
          <p:cNvSpPr txBox="1"/>
          <p:nvPr/>
        </p:nvSpPr>
        <p:spPr>
          <a:xfrm>
            <a:off x="3867150" y="3065557"/>
            <a:ext cx="1485900" cy="384721"/>
          </a:xfrm>
          <a:prstGeom prst="rect">
            <a:avLst/>
          </a:prstGeom>
          <a:solidFill>
            <a:schemeClr val="bg1"/>
          </a:solidFill>
        </p:spPr>
        <p:txBody>
          <a:bodyPr wrap="square" lIns="18000" rIns="18000">
            <a:spAutoFit/>
          </a:bodyPr>
          <a:lstStyle/>
          <a:p>
            <a:pPr algn="ctr"/>
            <a:r>
              <a:rPr lang="el-GR" sz="1900" dirty="0"/>
              <a:t>Συναισθήματα</a:t>
            </a:r>
          </a:p>
        </p:txBody>
      </p:sp>
      <p:sp>
        <p:nvSpPr>
          <p:cNvPr id="8" name="TextBox 7">
            <a:extLst>
              <a:ext uri="{FF2B5EF4-FFF2-40B4-BE49-F238E27FC236}">
                <a16:creationId xmlns:a16="http://schemas.microsoft.com/office/drawing/2014/main" id="{0E4D5CB6-CDD9-6E6F-EC8A-863E2589592D}"/>
              </a:ext>
            </a:extLst>
          </p:cNvPr>
          <p:cNvSpPr txBox="1"/>
          <p:nvPr/>
        </p:nvSpPr>
        <p:spPr>
          <a:xfrm>
            <a:off x="3895725" y="4703556"/>
            <a:ext cx="1457325" cy="400110"/>
          </a:xfrm>
          <a:prstGeom prst="rect">
            <a:avLst/>
          </a:prstGeom>
          <a:solidFill>
            <a:schemeClr val="bg1"/>
          </a:solidFill>
        </p:spPr>
        <p:txBody>
          <a:bodyPr wrap="square" lIns="18000" rIns="18000">
            <a:spAutoFit/>
          </a:bodyPr>
          <a:lstStyle/>
          <a:p>
            <a:pPr algn="ctr"/>
            <a:r>
              <a:rPr lang="el-GR" sz="2000" dirty="0"/>
              <a:t>Αξιολόγηση</a:t>
            </a:r>
          </a:p>
        </p:txBody>
      </p:sp>
      <p:sp>
        <p:nvSpPr>
          <p:cNvPr id="9" name="TextBox 8">
            <a:extLst>
              <a:ext uri="{FF2B5EF4-FFF2-40B4-BE49-F238E27FC236}">
                <a16:creationId xmlns:a16="http://schemas.microsoft.com/office/drawing/2014/main" id="{EED20106-B21B-64F5-5919-CACA595B9710}"/>
              </a:ext>
            </a:extLst>
          </p:cNvPr>
          <p:cNvSpPr txBox="1"/>
          <p:nvPr/>
        </p:nvSpPr>
        <p:spPr>
          <a:xfrm>
            <a:off x="892618" y="3065557"/>
            <a:ext cx="1555307" cy="400110"/>
          </a:xfrm>
          <a:prstGeom prst="rect">
            <a:avLst/>
          </a:prstGeom>
          <a:solidFill>
            <a:schemeClr val="bg1"/>
          </a:solidFill>
        </p:spPr>
        <p:txBody>
          <a:bodyPr wrap="square" lIns="18000" rIns="18000">
            <a:spAutoFit/>
          </a:bodyPr>
          <a:lstStyle/>
          <a:p>
            <a:pPr algn="ctr"/>
            <a:r>
              <a:rPr lang="el-GR" sz="2000" dirty="0"/>
              <a:t>Σχέδιο δράσης </a:t>
            </a:r>
          </a:p>
        </p:txBody>
      </p:sp>
      <p:sp>
        <p:nvSpPr>
          <p:cNvPr id="10" name="TextBox 9">
            <a:extLst>
              <a:ext uri="{FF2B5EF4-FFF2-40B4-BE49-F238E27FC236}">
                <a16:creationId xmlns:a16="http://schemas.microsoft.com/office/drawing/2014/main" id="{77B6CA2F-A282-774D-2871-8B627C7F07C4}"/>
              </a:ext>
            </a:extLst>
          </p:cNvPr>
          <p:cNvSpPr txBox="1"/>
          <p:nvPr/>
        </p:nvSpPr>
        <p:spPr>
          <a:xfrm>
            <a:off x="923925" y="4703556"/>
            <a:ext cx="1457325" cy="400110"/>
          </a:xfrm>
          <a:prstGeom prst="rect">
            <a:avLst/>
          </a:prstGeom>
          <a:solidFill>
            <a:schemeClr val="bg1"/>
          </a:solidFill>
        </p:spPr>
        <p:txBody>
          <a:bodyPr wrap="square" lIns="18000" rIns="18000">
            <a:spAutoFit/>
          </a:bodyPr>
          <a:lstStyle/>
          <a:p>
            <a:pPr algn="ctr"/>
            <a:r>
              <a:rPr lang="el-GR" sz="2000" dirty="0"/>
              <a:t>Συμπέρασμα</a:t>
            </a:r>
          </a:p>
        </p:txBody>
      </p:sp>
      <p:sp>
        <p:nvSpPr>
          <p:cNvPr id="11" name="TextBox 10">
            <a:extLst>
              <a:ext uri="{FF2B5EF4-FFF2-40B4-BE49-F238E27FC236}">
                <a16:creationId xmlns:a16="http://schemas.microsoft.com/office/drawing/2014/main" id="{BCF3AB51-663E-6A97-BD44-536545286931}"/>
              </a:ext>
            </a:extLst>
          </p:cNvPr>
          <p:cNvSpPr txBox="1"/>
          <p:nvPr/>
        </p:nvSpPr>
        <p:spPr>
          <a:xfrm>
            <a:off x="2447926" y="5577945"/>
            <a:ext cx="1390650" cy="400110"/>
          </a:xfrm>
          <a:prstGeom prst="rect">
            <a:avLst/>
          </a:prstGeom>
          <a:solidFill>
            <a:schemeClr val="bg1"/>
          </a:solidFill>
        </p:spPr>
        <p:txBody>
          <a:bodyPr wrap="square" lIns="18000" rIns="18000">
            <a:spAutoFit/>
          </a:bodyPr>
          <a:lstStyle/>
          <a:p>
            <a:pPr algn="ctr"/>
            <a:r>
              <a:rPr lang="el-GR" sz="2000" dirty="0"/>
              <a:t>Ανάλυση</a:t>
            </a:r>
          </a:p>
        </p:txBody>
      </p:sp>
    </p:spTree>
    <p:extLst>
      <p:ext uri="{BB962C8B-B14F-4D97-AF65-F5344CB8AC3E}">
        <p14:creationId xmlns:p14="http://schemas.microsoft.com/office/powerpoint/2010/main" val="4033372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Ο Κύκλος Αναστοχασμού του </a:t>
            </a:r>
            <a:r>
              <a:rPr lang="en-US" dirty="0"/>
              <a:t>Gibbs </a:t>
            </a:r>
            <a:r>
              <a:rPr lang="el-GR" dirty="0"/>
              <a:t>στην Πράξη </a:t>
            </a:r>
          </a:p>
        </p:txBody>
      </p:sp>
      <p:sp>
        <p:nvSpPr>
          <p:cNvPr id="3" name="Inhaltsplatzhalter 2"/>
          <p:cNvSpPr>
            <a:spLocks noGrp="1"/>
          </p:cNvSpPr>
          <p:nvPr>
            <p:ph idx="1"/>
          </p:nvPr>
        </p:nvSpPr>
        <p:spPr>
          <a:xfrm>
            <a:off x="557998" y="1800000"/>
            <a:ext cx="10574459" cy="4673372"/>
          </a:xfrm>
        </p:spPr>
        <p:txBody>
          <a:bodyPr>
            <a:noAutofit/>
          </a:bodyPr>
          <a:lstStyle/>
          <a:p>
            <a:pPr marL="0" indent="0">
              <a:lnSpc>
                <a:spcPct val="80000"/>
              </a:lnSpc>
              <a:spcAft>
                <a:spcPts val="800"/>
              </a:spcAft>
              <a:buNone/>
              <a:defRPr kern="100">
                <a:effectLst/>
                <a:latin typeface="Calibri" panose="020F0502020204030204" pitchFamily="34" charset="0"/>
                <a:ea typeface="Calibri" panose="020F0502020204030204" pitchFamily="34" charset="0"/>
                <a:cs typeface="Times New Roman" panose="02020603050405020304" pitchFamily="18" charset="0"/>
              </a:defRPr>
            </a:pPr>
            <a:r>
              <a:rPr lang="el-GR" sz="1800" b="1" dirty="0"/>
              <a:t>Σενάριο: </a:t>
            </a:r>
            <a:r>
              <a:rPr lang="el-GR" sz="1800" dirty="0"/>
              <a:t>Είστε ένας ανήσυχος πολίτης που τυχαία διαβάσατε ένα άρθρο στα μέσα ενημέρωσης που υποστηρίζει ότι μια νέα μελέτη δείχνει ότι ένα δημοφιλές εμβόλιο παιδικής ηλικίας προκαλεί αυτισμό. Το άρθρο έχει γίνει </a:t>
            </a:r>
            <a:r>
              <a:rPr lang="el-GR" sz="1800" dirty="0" err="1"/>
              <a:t>viral</a:t>
            </a:r>
            <a:r>
              <a:rPr lang="el-GR" sz="1800" dirty="0"/>
              <a:t> στα μέσα κοινωνικής δικτύωσης και δεν είστε σίγουροι για την αξιοπιστία του.</a:t>
            </a:r>
          </a:p>
          <a:p>
            <a:pPr marL="0" indent="0">
              <a:lnSpc>
                <a:spcPct val="80000"/>
              </a:lnSpc>
              <a:spcAft>
                <a:spcPts val="800"/>
              </a:spcAft>
              <a:buNone/>
              <a:defRPr sz="3200"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1. Περιγραφή:</a:t>
            </a:r>
          </a:p>
          <a:p>
            <a:pPr lvl="0">
              <a:lnSpc>
                <a:spcPct val="80000"/>
              </a:lnSpc>
              <a:spcAft>
                <a:spcPts val="800"/>
              </a:spcAft>
              <a:buSzPts val="1000"/>
              <a:buFont typeface="Arial" panose="020B0604020202020204" pitchFamily="34" charset="0"/>
              <a:buChar char="•"/>
              <a:tabLst>
                <a:tab pos="457200" algn="l"/>
              </a:tabLst>
              <a:defRPr sz="29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Περιγράψτε την κατάσταση και το άρθρο: Το άρθρο υποστηρίζει ότι μια νέα μελέτη συνδέει ένα παιδικό εμβόλιο με τον αυτισμό και έχει διαδοθεί ευρέως στα μέσα κοινωνικής δικτύωσης.</a:t>
            </a:r>
          </a:p>
          <a:p>
            <a:pPr marL="0" indent="0">
              <a:lnSpc>
                <a:spcPct val="80000"/>
              </a:lnSpc>
              <a:spcAft>
                <a:spcPts val="800"/>
              </a:spcAft>
              <a:buNone/>
              <a:defRPr sz="3200"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2. Συναισθήματα:</a:t>
            </a:r>
          </a:p>
          <a:p>
            <a:pPr lvl="0">
              <a:lnSpc>
                <a:spcPct val="80000"/>
              </a:lnSpc>
              <a:spcAft>
                <a:spcPts val="800"/>
              </a:spcAft>
              <a:buSzPts val="1000"/>
              <a:buFont typeface="Arial" panose="020B0604020202020204" pitchFamily="34" charset="0"/>
              <a:buChar char="•"/>
              <a:tabLst>
                <a:tab pos="457200" algn="l"/>
              </a:tabLst>
              <a:defRPr sz="29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Εκφράστε τα αρχικά σας συναισθήματα: Αισθάνεστε ανήσυχοι και προβληματισμένοι για την πιθανή βλάβη που μπορεί να προκαλέσει αυτή η πληροφορία εάν είναι ψευδής. Είστε επίσης περίεργοι και θέλετε να μάθετε την αλήθεια.</a:t>
            </a:r>
          </a:p>
          <a:p>
            <a:pPr marL="0" indent="0">
              <a:lnSpc>
                <a:spcPct val="80000"/>
              </a:lnSpc>
              <a:spcAft>
                <a:spcPts val="800"/>
              </a:spcAft>
              <a:buNone/>
              <a:defRPr sz="3200"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3. Αξιολόγηση:</a:t>
            </a:r>
          </a:p>
          <a:p>
            <a:pPr lvl="0">
              <a:lnSpc>
                <a:spcPct val="80000"/>
              </a:lnSpc>
              <a:spcAft>
                <a:spcPts val="800"/>
              </a:spcAft>
              <a:buSzPts val="1000"/>
              <a:buFont typeface="Arial" panose="020B0604020202020204" pitchFamily="34" charset="0"/>
              <a:buChar char="•"/>
              <a:tabLst>
                <a:tab pos="457200" algn="l"/>
              </a:tabLst>
              <a:defRPr sz="29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Αξιολογήστε την κατάσταση: Κατανοείτε τη σημασία των εμβολίων στη δημόσια υγεία και τις πιθανές συνέπειες της παραπληροφόρησης.</a:t>
            </a:r>
          </a:p>
          <a:p>
            <a:pPr lvl="0">
              <a:lnSpc>
                <a:spcPct val="80000"/>
              </a:lnSpc>
              <a:spcAft>
                <a:spcPts val="800"/>
              </a:spcAft>
              <a:buSzPts val="1000"/>
              <a:buFont typeface="Arial" panose="020B0604020202020204" pitchFamily="34" charset="0"/>
              <a:buChar char="•"/>
              <a:tabLst>
                <a:tab pos="457200" algn="l"/>
              </a:tabLst>
              <a:defRPr sz="29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Αναγνωρίστε την ανάγκη για έλεγχο των στοιχείων: Αναγνωρίζετε την ανάγκη επαλήθευσης της αξιοπιστίας των πληροφοριών.</a:t>
            </a:r>
          </a:p>
          <a:p>
            <a:pPr marL="0" marR="0" lvl="0" indent="0" algn="l" defTabSz="914400" rtl="0" eaLnBrk="1" fontAlgn="auto" latinLnBrk="0" hangingPunct="1">
              <a:lnSpc>
                <a:spcPct val="80000"/>
              </a:lnSpc>
              <a:spcBef>
                <a:spcPts val="600"/>
              </a:spcBef>
              <a:spcAft>
                <a:spcPts val="600"/>
              </a:spcAft>
              <a:buClr>
                <a:srgbClr val="95C11F"/>
              </a:buClr>
              <a:buSzTx/>
              <a:buFont typeface="Wingdings" panose="05000000000000000000" pitchFamily="2" charset="2"/>
              <a:buNone/>
              <a:tabLst/>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lnSpc>
                <a:spcPct val="80000"/>
              </a:lnSpc>
              <a:buNone/>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05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Ο Κύκλος Αναστοχασμού του </a:t>
            </a:r>
            <a:r>
              <a:rPr lang="en-US" dirty="0"/>
              <a:t>Gibbs </a:t>
            </a:r>
            <a:r>
              <a:rPr lang="el-GR" dirty="0"/>
              <a:t>στην Πράξη </a:t>
            </a:r>
          </a:p>
        </p:txBody>
      </p:sp>
      <p:sp>
        <p:nvSpPr>
          <p:cNvPr id="3" name="Inhaltsplatzhalter 2"/>
          <p:cNvSpPr>
            <a:spLocks noGrp="1"/>
          </p:cNvSpPr>
          <p:nvPr>
            <p:ph idx="1"/>
          </p:nvPr>
        </p:nvSpPr>
        <p:spPr>
          <a:xfrm>
            <a:off x="557998" y="1799999"/>
            <a:ext cx="10574459" cy="4933309"/>
          </a:xfrm>
        </p:spPr>
        <p:txBody>
          <a:bodyPr>
            <a:noAutofit/>
          </a:bodyPr>
          <a:lstStyle/>
          <a:p>
            <a:pPr marL="0" indent="0">
              <a:lnSpc>
                <a:spcPct val="80000"/>
              </a:lnSpc>
              <a:spcAft>
                <a:spcPts val="800"/>
              </a:spcAft>
              <a:buNone/>
              <a:defRPr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4. Ανάλυση:</a:t>
            </a:r>
          </a:p>
          <a:p>
            <a:pPr marL="0" lvl="0" indent="0">
              <a:lnSpc>
                <a:spcPct val="80000"/>
              </a:lnSpc>
              <a:spcAft>
                <a:spcPts val="800"/>
              </a:spcAft>
              <a:buSzPts val="1000"/>
              <a:buNone/>
              <a:tabLst>
                <a:tab pos="4572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Αναλύστε την κατάσταση σε βάθος:</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Προσδιορίστε πιθανές πηγές διαταραχής της πληροφόρησης: Η </a:t>
            </a:r>
            <a:r>
              <a:rPr lang="el-GR" sz="1800" dirty="0" err="1"/>
              <a:t>υπέρβολική</a:t>
            </a:r>
            <a:r>
              <a:rPr lang="el-GR" sz="1800" dirty="0"/>
              <a:t> φύση του άρθρου και η έλλειψη αξιόπιστων πηγών προκαλούν ανησυχίες.</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Εξερευνήστε προκαταλήψεις και κίνητρα: Εξετάστε το ενδεχόμενο το άρθρο να έχει πολιτικά ή οικονομικά κίνητρα.</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Σκεφτείτε τις συνέπειες: Αναγνωρίστε ότι μια τέτοια παραπληροφόρηση μπορεί να διαβρώσει την εμπιστοσύνη στα εμβόλια και τις προσπάθειες για τη δημόσια υγεία.</a:t>
            </a:r>
          </a:p>
          <a:p>
            <a:pPr marL="0" indent="0">
              <a:lnSpc>
                <a:spcPct val="80000"/>
              </a:lnSpc>
              <a:spcAft>
                <a:spcPts val="800"/>
              </a:spcAft>
              <a:buNone/>
              <a:defRPr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5. Συμπέρασμα:</a:t>
            </a:r>
          </a:p>
          <a:p>
            <a:pPr marL="0" lvl="0" indent="0">
              <a:lnSpc>
                <a:spcPct val="80000"/>
              </a:lnSpc>
              <a:spcAft>
                <a:spcPts val="800"/>
              </a:spcAft>
              <a:buSzPts val="1000"/>
              <a:buNone/>
              <a:tabLst>
                <a:tab pos="4572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Συνοψίστε τι έχετε μάθει από την ανάλυση:</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Η αξιοπιστία του άρθρου είναι αμφισβητήσιμη, δεδομένου του εντυπωσιασμού/υπερβολής του και της έλλειψης αξιόπιστων πηγών.</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Τα κίνητρα πίσω από αυτή την παραπληροφόρηση χρειάζονται περαιτέρω διερεύνηση.</a:t>
            </a:r>
          </a:p>
          <a:p>
            <a:pPr marL="742950" lvl="1" indent="-285750">
              <a:lnSpc>
                <a:spcPct val="80000"/>
              </a:lnSpc>
              <a:spcAft>
                <a:spcPts val="800"/>
              </a:spcAft>
              <a:buSzPts val="1000"/>
              <a:buFont typeface="Symbol" panose="05050102010706020507" pitchFamily="18" charset="2"/>
              <a:buChar char=""/>
              <a:tabLst>
                <a:tab pos="914400" algn="l"/>
              </a:tabLst>
              <a:defRPr sz="20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Οι πιθανές συνέπειες είναι σοβαρές, συμπεριλαμβανομένων των μειωμένων ποσοστών εμβολιασμού και των κινδύνων για τη δημόσια υγεία.</a:t>
            </a:r>
          </a:p>
          <a:p>
            <a:pPr marL="0" marR="0" lvl="0" indent="0" algn="l" defTabSz="914400" rtl="0" eaLnBrk="1" fontAlgn="auto" latinLnBrk="0" hangingPunct="1">
              <a:lnSpc>
                <a:spcPct val="80000"/>
              </a:lnSpc>
              <a:spcBef>
                <a:spcPts val="600"/>
              </a:spcBef>
              <a:spcAft>
                <a:spcPts val="600"/>
              </a:spcAft>
              <a:buClr>
                <a:srgbClr val="95C11F"/>
              </a:buClr>
              <a:buSzTx/>
              <a:buFont typeface="Wingdings" panose="05000000000000000000" pitchFamily="2" charset="2"/>
              <a:buNone/>
              <a:tabLst/>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lnSpc>
                <a:spcPct val="80000"/>
              </a:lnSpc>
              <a:buNone/>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793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Ο Κύκλος Αναστοχασμού του </a:t>
            </a:r>
            <a:r>
              <a:rPr lang="en-US" dirty="0"/>
              <a:t>Gibbs </a:t>
            </a:r>
            <a:r>
              <a:rPr lang="el-GR" dirty="0"/>
              <a:t>στην Πράξη </a:t>
            </a:r>
          </a:p>
        </p:txBody>
      </p:sp>
      <p:sp>
        <p:nvSpPr>
          <p:cNvPr id="3" name="Inhaltsplatzhalter 2"/>
          <p:cNvSpPr>
            <a:spLocks noGrp="1"/>
          </p:cNvSpPr>
          <p:nvPr>
            <p:ph idx="1"/>
          </p:nvPr>
        </p:nvSpPr>
        <p:spPr>
          <a:xfrm>
            <a:off x="557998" y="1800000"/>
            <a:ext cx="10574459" cy="4891086"/>
          </a:xfrm>
        </p:spPr>
        <p:txBody>
          <a:bodyPr>
            <a:noAutofit/>
          </a:bodyPr>
          <a:lstStyle/>
          <a:p>
            <a:pPr marL="0" indent="0">
              <a:lnSpc>
                <a:spcPct val="80000"/>
              </a:lnSpc>
              <a:spcAft>
                <a:spcPts val="800"/>
              </a:spcAft>
              <a:buNone/>
              <a:defRPr sz="2000" b="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6. Σχέδιο δράσης</a:t>
            </a:r>
          </a:p>
          <a:p>
            <a:pPr marL="0" lvl="0" indent="0">
              <a:lnSpc>
                <a:spcPct val="80000"/>
              </a:lnSpc>
              <a:spcAft>
                <a:spcPts val="800"/>
              </a:spcAft>
              <a:buSzPts val="1000"/>
              <a:buNone/>
              <a:tabLst>
                <a:tab pos="4572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Περιγράψτε τα βήματα για την αντιμετώπιση της κατάστασης:</a:t>
            </a:r>
          </a:p>
          <a:p>
            <a:pPr marL="742950" lvl="1" indent="-285750">
              <a:lnSpc>
                <a:spcPct val="80000"/>
              </a:lnSpc>
              <a:spcAft>
                <a:spcPts val="800"/>
              </a:spcAft>
              <a:buSzPts val="1000"/>
              <a:buFont typeface="Symbol" panose="05050102010706020507" pitchFamily="18" charset="2"/>
              <a:buChar char=""/>
              <a:tabLst>
                <a:tab pos="9144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Διενέργεια εξονυχιστικού ελέγχου γεγονότων: Ερευνήστε τους ισχυρισμούς και αναζητήστε πληροφορίες από αξιόπιστες πηγές.</a:t>
            </a:r>
          </a:p>
          <a:p>
            <a:pPr marL="742950" lvl="1" indent="-285750">
              <a:lnSpc>
                <a:spcPct val="80000"/>
              </a:lnSpc>
              <a:spcAft>
                <a:spcPts val="800"/>
              </a:spcAft>
              <a:buSzPts val="1000"/>
              <a:buFont typeface="Symbol" panose="05050102010706020507" pitchFamily="18" charset="2"/>
              <a:buChar char=""/>
              <a:tabLst>
                <a:tab pos="9144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Κοινοποίηση αξιόπιστων πληροφοριών: Εάν το άρθρο είναι πράγματι παραπλανητικό, μοιραστείτε ακριβείς πληροφορίες από έγκυρες πηγές για την αντιμετώπιση της παραπληροφόρησης.</a:t>
            </a:r>
          </a:p>
          <a:p>
            <a:pPr marL="742950" lvl="1" indent="-285750">
              <a:lnSpc>
                <a:spcPct val="80000"/>
              </a:lnSpc>
              <a:spcAft>
                <a:spcPts val="800"/>
              </a:spcAft>
              <a:buSzPts val="1000"/>
              <a:buFont typeface="Symbol" panose="05050102010706020507" pitchFamily="18" charset="2"/>
              <a:buChar char=""/>
              <a:tabLst>
                <a:tab pos="9144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Επικοινωνία με τον συγγραφέα ή τον εκδότη: Εάν είναι δυνατόν, αμφισβητήστε την αξιοπιστία του άρθρου και ζητήστε τις πηγές τους.</a:t>
            </a:r>
          </a:p>
          <a:p>
            <a:pPr marL="742950" lvl="1" indent="-285750">
              <a:lnSpc>
                <a:spcPct val="80000"/>
              </a:lnSpc>
              <a:spcAft>
                <a:spcPts val="800"/>
              </a:spcAft>
              <a:buSzPts val="1000"/>
              <a:buFont typeface="Symbol" panose="05050102010706020507" pitchFamily="18" charset="2"/>
              <a:buChar char=""/>
              <a:tabLst>
                <a:tab pos="9144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Αναφορά της παραπληροφόρησης: Χρησιμοποιήστε εργαλεία αναφοράς των μέσων κοινωνικής δικτύωσης για να επισημάνετε το παραπλανητικό άρθρο.</a:t>
            </a:r>
          </a:p>
          <a:p>
            <a:pPr marL="742950" lvl="1" indent="-285750">
              <a:lnSpc>
                <a:spcPct val="80000"/>
              </a:lnSpc>
              <a:spcAft>
                <a:spcPts val="800"/>
              </a:spcAft>
              <a:buSzPts val="1000"/>
              <a:buFont typeface="Symbol" panose="05050102010706020507" pitchFamily="18" charset="2"/>
              <a:buChar char=""/>
              <a:tabLst>
                <a:tab pos="914400" algn="l"/>
              </a:tabLst>
              <a:defRPr sz="2100"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Προώθηση του γραμματισμού στα μέσα επικοινωνίας: Ενθαρρύνετε την κριτική σκέψη και τον γραμματισμό στα μέσα επικοινωνίας στο κοινωνικό σας δίκτυο για να αποτρέψετε την εξάπλωση αυτής της διαταραχής πληροφόρησης.</a:t>
            </a:r>
          </a:p>
          <a:p>
            <a:pPr marL="0" indent="0">
              <a:lnSpc>
                <a:spcPct val="80000"/>
              </a:lnSpc>
              <a:spcAft>
                <a:spcPts val="800"/>
              </a:spcAft>
              <a:buNone/>
              <a:defRPr sz="2000" i="1" kern="100">
                <a:effectLst/>
                <a:latin typeface="Calibri" panose="020F0502020204030204" pitchFamily="34" charset="0"/>
                <a:ea typeface="Calibri" panose="020F0502020204030204" pitchFamily="34" charset="0"/>
                <a:cs typeface="Times New Roman" panose="02020603050405020304" pitchFamily="18" charset="0"/>
              </a:defRPr>
            </a:pPr>
            <a:r>
              <a:rPr lang="el-GR" sz="1800" dirty="0"/>
              <a:t>Με την εφαρμογή του κύκλου αναστοχασμού του </a:t>
            </a:r>
            <a:r>
              <a:rPr lang="en-US" sz="1800" dirty="0"/>
              <a:t>Gibbs </a:t>
            </a:r>
            <a:r>
              <a:rPr lang="el-GR" sz="1800" dirty="0"/>
              <a:t>, μπορείτε να </a:t>
            </a:r>
            <a:r>
              <a:rPr lang="el-GR" sz="1800" dirty="0" err="1"/>
              <a:t>πλοηγηθείτε</a:t>
            </a:r>
            <a:r>
              <a:rPr lang="el-GR" sz="1800" dirty="0"/>
              <a:t> στην κατάσταση με μια συστηματική προσέγγιση, προωθώντας την κριτική σκέψη και την υπεύθυνη ανταλλαγή πληροφοριών σε μια εποχή όπου η παραπληροφόρηση είναι ανεξέλεγκτη.</a:t>
            </a:r>
          </a:p>
          <a:p>
            <a:pPr marL="0" marR="0" lvl="0" indent="0" algn="l" defTabSz="914400" rtl="0" eaLnBrk="1" fontAlgn="auto" latinLnBrk="0" hangingPunct="1">
              <a:lnSpc>
                <a:spcPct val="80000"/>
              </a:lnSpc>
              <a:spcBef>
                <a:spcPts val="600"/>
              </a:spcBef>
              <a:spcAft>
                <a:spcPts val="600"/>
              </a:spcAft>
              <a:buClr>
                <a:srgbClr val="95C11F"/>
              </a:buClr>
              <a:buSzTx/>
              <a:buFont typeface="Wingdings" panose="05000000000000000000" pitchFamily="2" charset="2"/>
              <a:buNone/>
              <a:tabLst/>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lnSpc>
                <a:spcPct val="80000"/>
              </a:lnSpc>
              <a:buNone/>
            </a:pPr>
            <a:endParaRPr kumimoji="0" lang="el-GR" sz="1800" b="0" i="0" u="none" strike="noStrike" kern="1200" cap="none"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55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idx="4294967295"/>
          </p:nvPr>
        </p:nvSpPr>
        <p:spPr>
          <a:xfrm>
            <a:off x="9193" y="-277185"/>
            <a:ext cx="11857935" cy="1782763"/>
          </a:xfrm>
        </p:spPr>
        <p:txBody>
          <a:bodyPr anchor="b">
            <a:normAutofit/>
          </a:bodyPr>
          <a:lstStyle/>
          <a:p>
            <a:pPr algn="ctr">
              <a:defRPr sz="5400"/>
            </a:pPr>
            <a:r>
              <a:t>Ενότητες</a:t>
            </a:r>
            <a:endParaRPr sz="5400"/>
          </a:p>
        </p:txBody>
      </p:sp>
      <p:graphicFrame>
        <p:nvGraphicFramePr>
          <p:cNvPr id="10" name="Diagram 5">
            <a:extLst>
              <a:ext uri="{FF2B5EF4-FFF2-40B4-BE49-F238E27FC236}">
                <a16:creationId xmlns:a16="http://schemas.microsoft.com/office/drawing/2014/main" id="{654CCD75-E89A-4C6C-BF75-D840AD726219}"/>
              </a:ext>
            </a:extLst>
          </p:cNvPr>
          <p:cNvGraphicFramePr/>
          <p:nvPr>
            <p:extLst>
              <p:ext uri="{D42A27DB-BD31-4B8C-83A1-F6EECF244321}">
                <p14:modId xmlns:p14="http://schemas.microsoft.com/office/powerpoint/2010/main" val="1352651410"/>
              </p:ext>
            </p:extLst>
          </p:nvPr>
        </p:nvGraphicFramePr>
        <p:xfrm>
          <a:off x="791283" y="2162175"/>
          <a:ext cx="4961817" cy="344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Γραφικό 6">
            <a:extLst>
              <a:ext uri="{FF2B5EF4-FFF2-40B4-BE49-F238E27FC236}">
                <a16:creationId xmlns:a16="http://schemas.microsoft.com/office/drawing/2014/main" id="{5E0860D2-CD37-7A1F-1396-B964A1B9D31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504" y="46380"/>
            <a:ext cx="2839621" cy="708203"/>
          </a:xfrm>
          <a:prstGeom prst="rect">
            <a:avLst/>
          </a:prstGeom>
        </p:spPr>
      </p:pic>
      <p:graphicFrame>
        <p:nvGraphicFramePr>
          <p:cNvPr id="9" name="Διάγραμμα 5">
            <a:extLst>
              <a:ext uri="{FF2B5EF4-FFF2-40B4-BE49-F238E27FC236}">
                <a16:creationId xmlns:a16="http://schemas.microsoft.com/office/drawing/2014/main" id="{0F6221FA-CCBB-7318-4AB1-8EA358DD88C7}"/>
              </a:ext>
            </a:extLst>
          </p:cNvPr>
          <p:cNvGraphicFramePr/>
          <p:nvPr>
            <p:extLst>
              <p:ext uri="{D42A27DB-BD31-4B8C-83A1-F6EECF244321}">
                <p14:modId xmlns:p14="http://schemas.microsoft.com/office/powerpoint/2010/main" val="612264172"/>
              </p:ext>
            </p:extLst>
          </p:nvPr>
        </p:nvGraphicFramePr>
        <p:xfrm>
          <a:off x="6325308" y="1505578"/>
          <a:ext cx="4961817" cy="45366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Εικόνα 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9486" y="6308160"/>
            <a:ext cx="2851422" cy="535333"/>
          </a:xfrm>
          <a:prstGeom prst="rect">
            <a:avLst/>
          </a:prstGeom>
        </p:spPr>
      </p:pic>
    </p:spTree>
    <p:extLst>
      <p:ext uri="{BB962C8B-B14F-4D97-AF65-F5344CB8AC3E}">
        <p14:creationId xmlns:p14="http://schemas.microsoft.com/office/powerpoint/2010/main" val="1041830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Ο Κύκλος Αναστοχασμού του </a:t>
            </a:r>
            <a:r>
              <a:rPr lang="en-US" dirty="0"/>
              <a:t>Gibbs </a:t>
            </a:r>
            <a:r>
              <a:rPr lang="el-GR" dirty="0"/>
              <a:t>στην Πράξη </a:t>
            </a:r>
          </a:p>
        </p:txBody>
      </p:sp>
      <p:sp>
        <p:nvSpPr>
          <p:cNvPr id="3" name="Inhaltsplatzhalter 2"/>
          <p:cNvSpPr>
            <a:spLocks noGrp="1"/>
          </p:cNvSpPr>
          <p:nvPr>
            <p:ph idx="1"/>
          </p:nvPr>
        </p:nvSpPr>
        <p:spPr>
          <a:xfrm>
            <a:off x="557998" y="1800000"/>
            <a:ext cx="10574459" cy="4891086"/>
          </a:xfrm>
        </p:spPr>
        <p:txBody>
          <a:bodyPr>
            <a:normAutofit/>
          </a:bodyPr>
          <a:lstStyle/>
          <a:p>
            <a:pPr marL="0" indent="0">
              <a:lnSpc>
                <a:spcPct val="107000"/>
              </a:lnSpc>
              <a:spcAft>
                <a:spcPts val="800"/>
              </a:spcAft>
              <a:buNone/>
              <a:defRPr sz="2000" i="1"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pPr>
            <a:r>
              <a:rPr lang="el-GR" dirty="0"/>
              <a:t>Με την εφαρμογή του Κύκλου Αναστοχασμού του </a:t>
            </a:r>
            <a:r>
              <a:rPr lang="el-GR" dirty="0" err="1"/>
              <a:t>Gibbs</a:t>
            </a:r>
            <a:r>
              <a:rPr lang="el-GR" dirty="0"/>
              <a:t>, μπορείτε να </a:t>
            </a:r>
            <a:r>
              <a:rPr lang="el-GR" dirty="0" err="1"/>
              <a:t>πλοηγηθείτε</a:t>
            </a:r>
            <a:r>
              <a:rPr lang="el-GR" dirty="0"/>
              <a:t> στην κατάσταση με μια συστηματική προσέγγιση, προωθώντας την κριτική σκέψη και την υπεύθυνη ανταλλαγή πληροφοριών σε μια εποχή όπου η παραπληροφόρηση είναι ανεξέλεγκτη.</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pPr>
            <a:endParaRPr kumimoji="0" lang="el-GR" sz="2000" b="0" i="0" u="none" strike="noStrike" kern="1200" cap="none" normalizeH="0" baseline="0" dirty="0">
              <a:ln>
                <a:noFill/>
              </a:ln>
              <a:solidFill>
                <a:prstClr val="black"/>
              </a:solidFill>
              <a:effectLst/>
              <a:uLnTx/>
              <a:uFillTx/>
              <a:latin typeface="Calibri" panose="020F0502020204030204"/>
              <a:ea typeface="+mn-ea"/>
              <a:cs typeface="+mn-cs"/>
            </a:endParaRPr>
          </a:p>
          <a:p>
            <a:pPr marL="0" indent="0">
              <a:buNone/>
            </a:pPr>
            <a:endParaRPr kumimoji="0" lang="el-GR" sz="2000" b="0" i="0" u="none" strike="noStrike" kern="1200" cap="none" normalizeH="0" baseline="0" dirty="0">
              <a:ln>
                <a:noFill/>
              </a:ln>
              <a:solidFill>
                <a:prstClr val="black"/>
              </a:solidFill>
              <a:effectLst/>
              <a:uLnTx/>
              <a:uFillTx/>
              <a:latin typeface="Calibri" panose="020F0502020204030204"/>
              <a:ea typeface="+mn-ea"/>
              <a:cs typeface="+mn-cs"/>
            </a:endParaRPr>
          </a:p>
        </p:txBody>
      </p:sp>
      <p:pic>
        <p:nvPicPr>
          <p:cNvPr id="5" name="Slika 4">
            <a:extLst>
              <a:ext uri="{FF2B5EF4-FFF2-40B4-BE49-F238E27FC236}">
                <a16:creationId xmlns:a16="http://schemas.microsoft.com/office/drawing/2014/main" id="{C84985EA-6371-823E-15A5-8485A453EC60}"/>
              </a:ext>
            </a:extLst>
          </p:cNvPr>
          <p:cNvPicPr>
            <a:picLocks noChangeAspect="1"/>
          </p:cNvPicPr>
          <p:nvPr/>
        </p:nvPicPr>
        <p:blipFill>
          <a:blip r:embed="rId3"/>
          <a:stretch>
            <a:fillRect/>
          </a:stretch>
        </p:blipFill>
        <p:spPr>
          <a:xfrm>
            <a:off x="2955636" y="2829301"/>
            <a:ext cx="5973208" cy="3980583"/>
          </a:xfrm>
          <a:prstGeom prst="rect">
            <a:avLst/>
          </a:prstGeom>
        </p:spPr>
      </p:pic>
      <p:sp>
        <p:nvSpPr>
          <p:cNvPr id="4" name="Ορθογώνιο 1">
            <a:extLst>
              <a:ext uri="{FF2B5EF4-FFF2-40B4-BE49-F238E27FC236}">
                <a16:creationId xmlns:a16="http://schemas.microsoft.com/office/drawing/2014/main" id="{2E817372-7504-2ABD-8E4E-B7E188934F79}"/>
              </a:ext>
            </a:extLst>
          </p:cNvPr>
          <p:cNvSpPr/>
          <p:nvPr/>
        </p:nvSpPr>
        <p:spPr>
          <a:xfrm>
            <a:off x="3418652" y="6566673"/>
            <a:ext cx="8772088" cy="276999"/>
          </a:xfrm>
          <a:prstGeom prst="rect">
            <a:avLst/>
          </a:prstGeom>
        </p:spPr>
        <p:txBody>
          <a:bodyPr wrap="square">
            <a:spAutoFit/>
          </a:bodyPr>
          <a:lstStyle/>
          <a:p>
            <a:pPr algn="r">
              <a:defRPr sz="1200"/>
            </a:pPr>
            <a:r>
              <a:rPr lang="el-GR" dirty="0">
                <a:hlinkClick r:id="rId4"/>
              </a:rPr>
              <a:t>Πηγή</a:t>
            </a:r>
            <a:r>
              <a:rPr lang="el-GR" dirty="0"/>
              <a:t> | </a:t>
            </a:r>
            <a:r>
              <a:rPr lang="el-GR" dirty="0">
                <a:hlinkClick r:id="rId5"/>
              </a:rPr>
              <a:t>άδεια </a:t>
            </a:r>
            <a:r>
              <a:rPr lang="el-GR" dirty="0" err="1">
                <a:hlinkClick r:id="rId5"/>
              </a:rPr>
              <a:t>Pixabay</a:t>
            </a:r>
            <a:endParaRPr lang="el-GR" sz="1200" dirty="0"/>
          </a:p>
        </p:txBody>
      </p:sp>
    </p:spTree>
    <p:extLst>
      <p:ext uri="{BB962C8B-B14F-4D97-AF65-F5344CB8AC3E}">
        <p14:creationId xmlns:p14="http://schemas.microsoft.com/office/powerpoint/2010/main" val="29148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pPr>
              <a:defRPr sz="2400"/>
            </a:pPr>
            <a:r>
              <a:rPr lang="el-GR" dirty="0"/>
              <a:t>Αναφορές και πρόσθετες πηγές</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976661" cy="5069405"/>
          </a:xfrm>
        </p:spPr>
        <p:txBody>
          <a:bodyPr>
            <a:normAutofit/>
          </a:bodyPr>
          <a:lstStyle/>
          <a:p>
            <a:pPr marL="0" indent="0">
              <a:buNone/>
            </a:pPr>
            <a:endParaRPr lang="el-GR" sz="1800" dirty="0"/>
          </a:p>
          <a:p>
            <a:pPr marL="0" indent="0">
              <a:buNone/>
            </a:pPr>
            <a:r>
              <a:rPr lang="sl-SI" sz="1800" dirty="0"/>
              <a:t>Altman, D. (2014). The Mindfulness Toolbox. Eau Claire, WI: PESI Publishing &amp; Media, Inc. </a:t>
            </a:r>
          </a:p>
          <a:p>
            <a:pPr marL="0" indent="0">
              <a:buNone/>
            </a:pPr>
            <a:r>
              <a:rPr lang="sl-SI" sz="1800" dirty="0"/>
              <a:t>Carrel, S.E. (2001). The Therapist Toolbox. Thousand Oaks, California: Sage Publications, Inc. </a:t>
            </a:r>
          </a:p>
          <a:p>
            <a:pPr marL="0" indent="0">
              <a:buNone/>
            </a:pPr>
            <a:r>
              <a:rPr lang="sl-SI" sz="1800" dirty="0"/>
              <a:t>ECU Edith Cowan: Curriculum design: Reflective Learning. </a:t>
            </a:r>
            <a:r>
              <a:rPr lang="el-GR" sz="1800" dirty="0"/>
              <a:t>Ανάκτηση από</a:t>
            </a:r>
            <a:r>
              <a:rPr lang="sl-SI" sz="1800" dirty="0"/>
              <a:t>: </a:t>
            </a:r>
            <a:r>
              <a:rPr lang="sl-SI" sz="1800" dirty="0">
                <a:hlinkClick r:id="rId3"/>
              </a:rPr>
              <a:t>https://intranet.ecu.edu.au/learning/curriculum-design/teaching-strategies/reflective-learning</a:t>
            </a:r>
            <a:r>
              <a:rPr lang="sl-SI" sz="1800" dirty="0"/>
              <a:t> (</a:t>
            </a:r>
            <a:r>
              <a:rPr lang="el-GR" sz="1800" dirty="0"/>
              <a:t>Σεπτέμβριος</a:t>
            </a:r>
            <a:r>
              <a:rPr lang="sl-SI" sz="1800" dirty="0"/>
              <a:t>, 2023) </a:t>
            </a:r>
          </a:p>
          <a:p>
            <a:pPr marL="0" indent="0">
              <a:buNone/>
            </a:pPr>
            <a:r>
              <a:rPr lang="sl-SI" sz="1800" dirty="0"/>
              <a:t>Kassinove. H. (2013). Anger Disorders. New York: Routledge, Taylor &amp; Francis Group. </a:t>
            </a:r>
          </a:p>
          <a:p>
            <a:pPr marL="0" indent="0">
              <a:buNone/>
            </a:pPr>
            <a:r>
              <a:rPr lang="sl-SI" sz="1800" dirty="0"/>
              <a:t>Poumpouras, Evy. (2020). Becoming Bulletproof. London: Icon Books Ltd. </a:t>
            </a:r>
          </a:p>
          <a:p>
            <a:pPr marL="0" indent="0">
              <a:buNone/>
            </a:pPr>
            <a:r>
              <a:rPr lang="sl-SI" sz="1800" dirty="0"/>
              <a:t>Science Direct, Volume25, Issue 5.May 2021. The Psychology of Fake News: Reasoning. </a:t>
            </a:r>
            <a:r>
              <a:rPr lang="el-GR" sz="1800" dirty="0"/>
              <a:t>Ανάκτηση από</a:t>
            </a:r>
            <a:r>
              <a:rPr lang="sl-SI" sz="1800" dirty="0"/>
              <a:t>: </a:t>
            </a:r>
            <a:r>
              <a:rPr lang="sl-SI" sz="1800" dirty="0">
                <a:hlinkClick r:id="rId4"/>
              </a:rPr>
              <a:t>https://www.sciencedirect.com/science/article/pii/S1364661321000516</a:t>
            </a:r>
            <a:r>
              <a:rPr lang="sl-SI" sz="1800" dirty="0"/>
              <a:t> (</a:t>
            </a:r>
            <a:r>
              <a:rPr lang="el-GR" sz="1800" dirty="0"/>
              <a:t>Σεπτέμβριος</a:t>
            </a:r>
            <a:r>
              <a:rPr lang="sl-SI" sz="1800" dirty="0"/>
              <a:t>, 2023). </a:t>
            </a:r>
          </a:p>
          <a:p>
            <a:pPr marL="0" indent="0">
              <a:buNone/>
            </a:pPr>
            <a:r>
              <a:rPr lang="sl-SI" sz="1800" dirty="0"/>
              <a:t>Skills You Need, Helping you decelop life skills. Interpersonal Skills. </a:t>
            </a:r>
            <a:r>
              <a:rPr lang="el-GR" sz="1800" dirty="0"/>
              <a:t>Ανάκτηση από</a:t>
            </a:r>
            <a:r>
              <a:rPr lang="sl-SI" sz="1800" dirty="0"/>
              <a:t>: </a:t>
            </a:r>
            <a:r>
              <a:rPr lang="sl-SI" sz="1800" dirty="0">
                <a:hlinkClick r:id="rId5"/>
              </a:rPr>
              <a:t>https://www.skillsyouneed.com/interpersonal-skills.html</a:t>
            </a:r>
            <a:r>
              <a:rPr lang="sl-SI" sz="1800" dirty="0"/>
              <a:t> (</a:t>
            </a:r>
            <a:r>
              <a:rPr lang="el-GR" sz="1800" dirty="0"/>
              <a:t>Σεπτέμβριος</a:t>
            </a:r>
            <a:r>
              <a:rPr lang="sl-SI" sz="1800" dirty="0"/>
              <a:t>, 2023). </a:t>
            </a:r>
          </a:p>
          <a:p>
            <a:pPr marL="0" indent="0">
              <a:buNone/>
            </a:pPr>
            <a:r>
              <a:rPr lang="sl-SI" sz="1800" dirty="0"/>
              <a:t>University of Edinburgh. Reflection Toolkit. </a:t>
            </a:r>
            <a:r>
              <a:rPr lang="el-GR" sz="1800" dirty="0"/>
              <a:t>Ανάκτηση από</a:t>
            </a:r>
            <a:r>
              <a:rPr lang="sl-SI" sz="1800" dirty="0"/>
              <a:t>: </a:t>
            </a:r>
            <a:r>
              <a:rPr lang="sl-SI" sz="1800" dirty="0">
                <a:hlinkClick r:id="rId6"/>
              </a:rPr>
              <a:t>https://www.ed.ac.uk/reflection/reflectors-toolkit/reflecting-on-experience</a:t>
            </a:r>
            <a:r>
              <a:rPr lang="sl-SI" sz="1800" dirty="0"/>
              <a:t>   (</a:t>
            </a:r>
            <a:r>
              <a:rPr lang="el-GR" sz="1800" dirty="0"/>
              <a:t>Σεπτέμβριος</a:t>
            </a:r>
            <a:r>
              <a:rPr lang="sl-SI" sz="1800" dirty="0"/>
              <a:t>, 2023) </a:t>
            </a:r>
            <a:endParaRPr lang="el-GR" sz="1800" dirty="0"/>
          </a:p>
          <a:p>
            <a:endParaRPr lang="el-GR"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pPr>
              <a:defRPr sz="2400"/>
            </a:pPr>
            <a:r>
              <a:rPr lang="el-GR" dirty="0"/>
              <a:t>Αναφορές και πρόσθετες πηγές</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el-GR" sz="1800" dirty="0"/>
          </a:p>
          <a:p>
            <a:pPr marL="0" marR="0" lvl="0" indent="0" algn="l" defTabSz="914400" rtl="0" eaLnBrk="1" fontAlgn="auto" latinLnBrk="0" hangingPunct="1">
              <a:lnSpc>
                <a:spcPct val="100000"/>
              </a:lnSpc>
              <a:spcBef>
                <a:spcPts val="600"/>
              </a:spcBef>
              <a:spcAft>
                <a:spcPts val="600"/>
              </a:spcAft>
              <a:buClr>
                <a:srgbClr val="95C11F"/>
              </a:buClr>
              <a:buSzTx/>
              <a:buFont typeface="Wingdings" panose="05000000000000000000" pitchFamily="2" charset="2"/>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University of Reading: Practice-based and reflective learning. </a:t>
            </a:r>
            <a:r>
              <a:rPr lang="el-GR" sz="1800" dirty="0"/>
              <a:t>Ανάκτηση από</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https://libguides.reading.ac.uk/reflective/thinking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Σεπτέμβριος</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2023). </a:t>
            </a:r>
          </a:p>
          <a:p>
            <a:pPr marL="0" indent="0">
              <a:buNone/>
            </a:pPr>
            <a:r>
              <a:rPr lang="sl-SI" sz="1800" dirty="0"/>
              <a:t>Wardle, C., Derakhshan, H. (2017). Information Disorder, Toward an interdisciplinary framework for research and policy making.  Strasbou</a:t>
            </a:r>
            <a:r>
              <a:rPr lang="en-US" sz="1800" dirty="0"/>
              <a:t>r</a:t>
            </a:r>
            <a:r>
              <a:rPr lang="sl-SI" sz="1800" dirty="0"/>
              <a:t>g: Council of Europe F-67075. </a:t>
            </a:r>
            <a:endParaRPr lang="el-GR" sz="1800" dirty="0"/>
          </a:p>
          <a:p>
            <a:endParaRPr lang="el-GR" sz="1800" dirty="0"/>
          </a:p>
        </p:txBody>
      </p:sp>
    </p:spTree>
    <p:extLst>
      <p:ext uri="{BB962C8B-B14F-4D97-AF65-F5344CB8AC3E}">
        <p14:creationId xmlns:p14="http://schemas.microsoft.com/office/powerpoint/2010/main" val="2154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599736" y="2433105"/>
            <a:ext cx="2612304" cy="2612304"/>
          </a:xfrm>
          <a:prstGeom prst="rect">
            <a:avLst/>
          </a:prstGeom>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2743200" y="4867475"/>
            <a:ext cx="6488935" cy="1325563"/>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2000" kern="1200">
                <a:solidFill>
                  <a:srgbClr val="7030A0"/>
                </a:solidFill>
                <a:latin typeface="Gill Sans Ultra Bold" panose="020B0A02020104020203" pitchFamily="34" charset="0"/>
                <a:ea typeface="+mj-ea"/>
                <a:cs typeface="+mj-cs"/>
              </a:defRPr>
            </a:lvl1pPr>
          </a:lstStyle>
          <a:p>
            <a:pPr>
              <a:lnSpc>
                <a:spcPct val="100000"/>
              </a:lnSpc>
              <a:spcAft>
                <a:spcPts val="600"/>
              </a:spcAft>
              <a:defRPr b="1">
                <a:solidFill>
                  <a:schemeClr val="bg1"/>
                </a:solidFill>
                <a:latin typeface="+mj-lt"/>
              </a:defRPr>
            </a:pPr>
            <a:r>
              <a:rPr lang="el-GR" sz="3200" dirty="0"/>
              <a:t>Συγχαρητήρια!</a:t>
            </a:r>
          </a:p>
          <a:p>
            <a:pPr>
              <a:lnSpc>
                <a:spcPct val="100000"/>
              </a:lnSpc>
              <a:spcAft>
                <a:spcPts val="600"/>
              </a:spcAft>
              <a:defRPr b="1">
                <a:solidFill>
                  <a:schemeClr val="bg1"/>
                </a:solidFill>
                <a:latin typeface="+mj-lt"/>
              </a:defRPr>
            </a:pPr>
            <a:r>
              <a:rPr lang="el-GR" sz="2800" b="1" dirty="0">
                <a:solidFill>
                  <a:schemeClr val="bg1"/>
                </a:solidFill>
                <a:latin typeface="+mj-lt"/>
              </a:rPr>
              <a:t>Έχετε ολοκληρώσει την παρούσα ενότητα!</a:t>
            </a:r>
          </a:p>
        </p:txBody>
      </p:sp>
      <p:pic>
        <p:nvPicPr>
          <p:cNvPr id="5" name="Picture 2">
            <a:extLst>
              <a:ext uri="{FF2B5EF4-FFF2-40B4-BE49-F238E27FC236}">
                <a16:creationId xmlns:a16="http://schemas.microsoft.com/office/drawing/2014/main" id="{820CF07E-63BD-943B-4C02-57982ED8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373" y="6234021"/>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5830B8B-25B5-4DAD-5AA5-C563F5FA438F}"/>
              </a:ext>
            </a:extLst>
          </p:cNvPr>
          <p:cNvSpPr>
            <a:spLocks noGrp="1"/>
          </p:cNvSpPr>
          <p:nvPr>
            <p:ph type="title"/>
          </p:nvPr>
        </p:nvSpPr>
        <p:spPr/>
        <p:txBody>
          <a:bodyPr/>
          <a:lstStyle/>
          <a:p>
            <a:endParaRPr lang="el-GR" dirty="0"/>
          </a:p>
        </p:txBody>
      </p:sp>
      <p:sp>
        <p:nvSpPr>
          <p:cNvPr id="8"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anchor="ctr">
            <a:normAutofit lnSpcReduction="10000"/>
          </a:bodyPr>
          <a:lstStyle/>
          <a:p>
            <a:pPr>
              <a:lnSpc>
                <a:spcPct val="90000"/>
              </a:lnSpc>
              <a:spcAft>
                <a:spcPts val="600"/>
              </a:spcAft>
              <a:defRPr sz="1100">
                <a:latin typeface="+mj-lt"/>
              </a:defRPr>
            </a:pPr>
            <a:r>
              <a:rPr lang="el-GR" dirty="0"/>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a:t>
            </a:r>
            <a:r>
              <a:rPr lang="el-GR" dirty="0" err="1"/>
              <a:t>κατ'ανάγκη</a:t>
            </a:r>
            <a:r>
              <a:rPr lang="el-GR" dirty="0"/>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dirty="0">
              <a:effectLst>
                <a:outerShdw blurRad="38100" dist="38100" dir="2700000" algn="tl">
                  <a:srgbClr val="000000">
                    <a:alpha val="43137"/>
                  </a:srgbClr>
                </a:outerShdw>
              </a:effectLst>
              <a:latin typeface="+mj-lt"/>
            </a:endParaRPr>
          </a:p>
        </p:txBody>
      </p:sp>
      <p:pic>
        <p:nvPicPr>
          <p:cNvPr id="9" name="Εικόνα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86" y="6308160"/>
            <a:ext cx="2851422" cy="535333"/>
          </a:xfrm>
          <a:prstGeom prst="rect">
            <a:avLst/>
          </a:prstGeom>
        </p:spPr>
      </p:pic>
    </p:spTree>
    <p:extLst>
      <p:ext uri="{BB962C8B-B14F-4D97-AF65-F5344CB8AC3E}">
        <p14:creationId xmlns:p14="http://schemas.microsoft.com/office/powerpoint/2010/main" val="3246019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l-GR" dirty="0"/>
              <a:t>Στόχοι Ενότητας ή γιατί είναι σημαντικό να διαβάσετε αυτό το μέρος </a:t>
            </a:r>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12367" y="2213810"/>
            <a:ext cx="3779633" cy="3779633"/>
          </a:xfrm>
          <a:prstGeom prst="rect">
            <a:avLst/>
          </a:prstGeom>
        </p:spPr>
      </p:pic>
      <p:sp>
        <p:nvSpPr>
          <p:cNvPr id="5" name="Θέση περιεχομένου 4">
            <a:extLst>
              <a:ext uri="{FF2B5EF4-FFF2-40B4-BE49-F238E27FC236}">
                <a16:creationId xmlns:a16="http://schemas.microsoft.com/office/drawing/2014/main" id="{A8A9FD9A-D149-4CB3-A9BB-556DD2E24D3A}"/>
              </a:ext>
            </a:extLst>
          </p:cNvPr>
          <p:cNvSpPr>
            <a:spLocks noGrp="1"/>
          </p:cNvSpPr>
          <p:nvPr>
            <p:ph idx="1"/>
          </p:nvPr>
        </p:nvSpPr>
        <p:spPr>
          <a:xfrm>
            <a:off x="557999" y="2409371"/>
            <a:ext cx="8121543" cy="3779632"/>
          </a:xfrm>
        </p:spPr>
        <p:txBody>
          <a:bodyPr>
            <a:normAutofit fontScale="70000" lnSpcReduction="20000"/>
          </a:bodyPr>
          <a:lstStyle/>
          <a:p>
            <a:pPr>
              <a:buClr>
                <a:srgbClr val="95C11F"/>
              </a:buClr>
              <a:buFont typeface="Wingdings" panose="05000000000000000000" pitchFamily="2" charset="2"/>
              <a:buChar char="ü"/>
              <a:defRPr sz="2400"/>
            </a:pPr>
            <a:r>
              <a:rPr lang="el-GR" dirty="0"/>
              <a:t>Η ανάπτυξη της ικανότητας κριτικής σκέψης όταν συναντάμε πληροφορίες, της διάκρισης του γεγονότος από μία άποψη/γνώμη και της αξιολόγησης της αξιοπιστίας και της φερεγγυότητας των πηγών.</a:t>
            </a:r>
            <a:endParaRPr lang="el-GR" sz="2400" dirty="0"/>
          </a:p>
          <a:p>
            <a:pPr>
              <a:buClr>
                <a:srgbClr val="95C11F"/>
              </a:buClr>
              <a:defRPr sz="2400">
                <a:effectLst/>
                <a:ea typeface="Calibri" panose="020F0502020204030204" pitchFamily="34" charset="0"/>
              </a:defRPr>
            </a:pPr>
            <a:r>
              <a:rPr lang="el-GR" dirty="0"/>
              <a:t>Η κατανόηση των διαφόρων καναλιών και </a:t>
            </a:r>
            <a:r>
              <a:rPr lang="el-GR" dirty="0" err="1"/>
              <a:t>πλατφορμών</a:t>
            </a:r>
            <a:r>
              <a:rPr lang="el-GR" dirty="0"/>
              <a:t> των μέσων ενημέρωσης, η αναγνώριση της προκατάληψης και της προπαγάνδας.</a:t>
            </a:r>
            <a:endParaRPr lang="el-GR" sz="2400" dirty="0"/>
          </a:p>
          <a:p>
            <a:pPr>
              <a:lnSpc>
                <a:spcPct val="107000"/>
              </a:lnSpc>
              <a:spcAft>
                <a:spcPts val="800"/>
              </a:spcAft>
              <a:buClr>
                <a:srgbClr val="95C11F"/>
              </a:buClr>
              <a:defRPr sz="2400"/>
            </a:pPr>
            <a:r>
              <a:rPr lang="el-GR" dirty="0"/>
              <a:t>Η </a:t>
            </a:r>
            <a:r>
              <a:rPr lang="el-GR" kern="100" dirty="0">
                <a:effectLst/>
                <a:ea typeface="Calibri" panose="020F0502020204030204" pitchFamily="34" charset="0"/>
                <a:cs typeface="Calibri" panose="020F0502020204030204" pitchFamily="34" charset="0"/>
              </a:rPr>
              <a:t>επαλήθευση της ακρίβειας των πληροφοριών μέσω του ελέγχου γεγονότων, της διασταύρωσης και της αξιολόγησης των πιστοποιητικών των συγγραφέων και των πηγών.</a:t>
            </a:r>
            <a:endParaRPr lang="el-GR" sz="2400" kern="100" dirty="0">
              <a:effectLst/>
              <a:ea typeface="Calibri" panose="020F0502020204030204" pitchFamily="34" charset="0"/>
              <a:cs typeface="Times New Roman" panose="02020603050405020304" pitchFamily="18" charset="0"/>
            </a:endParaRPr>
          </a:p>
          <a:p>
            <a:pPr>
              <a:buClr>
                <a:srgbClr val="95C11F"/>
              </a:buClr>
              <a:defRPr sz="2400">
                <a:effectLst/>
                <a:ea typeface="Calibri" panose="020F0502020204030204" pitchFamily="34" charset="0"/>
              </a:defRPr>
            </a:pPr>
            <a:r>
              <a:rPr lang="el-GR" dirty="0"/>
              <a:t>Η διερεύνηση των δεοντολογικών επιπτώσεων της ανταλλαγής και της διάδοσης πληροφοριών, καθώς και η σημασία της αποφυγής της διάδοσης παραπληροφόρησης.</a:t>
            </a:r>
            <a:endParaRPr lang="el-GR" sz="2400" dirty="0"/>
          </a:p>
          <a:p>
            <a:pPr>
              <a:buClr>
                <a:srgbClr val="95C11F"/>
              </a:buClr>
              <a:defRPr sz="2400">
                <a:effectLst/>
                <a:ea typeface="Calibri" panose="020F0502020204030204" pitchFamily="34" charset="0"/>
              </a:defRPr>
            </a:pPr>
            <a:r>
              <a:rPr lang="el-GR" dirty="0"/>
              <a:t>Η έμφαση στη σημασία του εποικοδομητικού διαλόγου και της συνεργασίας για την αντιμετώπιση της διαταραχής της πληροφορίας.</a:t>
            </a:r>
            <a:endParaRPr lang="el-GR" sz="2400" dirty="0"/>
          </a:p>
        </p:txBody>
      </p:sp>
      <p:pic>
        <p:nvPicPr>
          <p:cNvPr id="6" name="Εικόνα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86" y="6308160"/>
            <a:ext cx="2851422" cy="535333"/>
          </a:xfrm>
          <a:prstGeom prst="rect">
            <a:avLst/>
          </a:prstGeom>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l-GR" dirty="0"/>
              <a:t>Εισαγωγή </a:t>
            </a:r>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7390247" cy="5293528"/>
          </a:xfrm>
        </p:spPr>
        <p:txBody>
          <a:bodyPr>
            <a:normAutofit/>
          </a:bodyPr>
          <a:lstStyle/>
          <a:p>
            <a:pPr marL="0" indent="0">
              <a:buNone/>
              <a:defRPr sz="2200">
                <a:solidFill>
                  <a:srgbClr val="333333"/>
                </a:solidFill>
                <a:effectLst/>
              </a:defRPr>
            </a:pPr>
            <a:r>
              <a:rPr lang="el-GR" sz="1900" dirty="0"/>
              <a:t>Η </a:t>
            </a:r>
            <a:r>
              <a:rPr lang="el-GR" sz="1900" b="1" dirty="0"/>
              <a:t>ορολογία του αναστοχασμού αναφέρεται </a:t>
            </a:r>
            <a:r>
              <a:rPr lang="el-GR" sz="1900" dirty="0"/>
              <a:t>στις γνωστικές διαδικασίες της σκέψης και της κρίσης, οι οποίες μας επιτρέπουν να αποκτήσουμε μια πιο ακριβή κατανόηση του νοήματος και των διαστάσεων ενός συγκεκριμένου φαινομένου, γεγονότος ή συμπεριφοράς.</a:t>
            </a:r>
            <a:endParaRPr lang="el-GR" sz="1900" b="0" i="0" dirty="0">
              <a:solidFill>
                <a:srgbClr val="333333"/>
              </a:solidFill>
              <a:effectLst/>
            </a:endParaRPr>
          </a:p>
          <a:p>
            <a:pPr marL="0" indent="0">
              <a:buNone/>
              <a:defRPr sz="2200">
                <a:solidFill>
                  <a:srgbClr val="333333"/>
                </a:solidFill>
                <a:effectLst/>
              </a:defRPr>
            </a:pPr>
            <a:r>
              <a:rPr lang="el-GR" sz="1900" dirty="0"/>
              <a:t>Ο </a:t>
            </a:r>
            <a:r>
              <a:rPr lang="el-GR" sz="1900" b="1" dirty="0" err="1"/>
              <a:t>αυτο</a:t>
            </a:r>
            <a:r>
              <a:rPr lang="el-GR" sz="1900" b="1" dirty="0"/>
              <a:t>-στοχασμός </a:t>
            </a:r>
            <a:r>
              <a:rPr lang="el-GR" sz="1900" dirty="0"/>
              <a:t>μας επιτρέπει να έχουμε μεγαλύτερη επίγνωση του δικού μας τρόπου δράσης, σκέψης και συναισθήματος και μας βοηθά να μάθουμε για τον εαυτό μας, να μάθουμε για τους άλλους και τις σχέσεις και μας προσφέρει πολλά αναπτυξιακά οφέλη που μας βοηθούν να συνεργαστούμε πιο αποτελεσματικά.</a:t>
            </a:r>
            <a:endParaRPr lang="el-GR" sz="1900" b="0" i="0" dirty="0">
              <a:solidFill>
                <a:srgbClr val="333333"/>
              </a:solidFill>
              <a:effectLst/>
            </a:endParaRPr>
          </a:p>
          <a:p>
            <a:pPr marL="0" indent="0">
              <a:buNone/>
              <a:defRPr sz="2200">
                <a:solidFill>
                  <a:srgbClr val="333333"/>
                </a:solidFill>
                <a:effectLst/>
              </a:defRPr>
            </a:pPr>
            <a:r>
              <a:rPr lang="el-GR" sz="1900" b="1" dirty="0"/>
              <a:t>Ο στοχασμός και η διαταραχή της πληροφόρησης </a:t>
            </a:r>
            <a:r>
              <a:rPr lang="el-GR" sz="1900" dirty="0"/>
              <a:t>είναι αλληλένδετες έννοιες που σχετίζονται με τον τρόπο με τον οποίο οι πληροφορίες διανέμονται, καταναλώνονται και επεξεργάζονται στο πλαίσιο της σύγχρονης ψηφιακής εποχής. Τα τελευταία χρόνια, η σημασία τους γνώρισε αξιοσημείωτη αύξηση, ιδίως υπό το πρίσμα της εμφάνισης των μέσων κοινωνικής δικτύωσης και των διαδικτυακών </a:t>
            </a:r>
            <a:r>
              <a:rPr lang="el-GR" sz="1900" dirty="0" err="1"/>
              <a:t>πλατφορμών</a:t>
            </a:r>
            <a:r>
              <a:rPr lang="el-GR" sz="1900" dirty="0"/>
              <a:t>.</a:t>
            </a:r>
            <a:endParaRPr lang="el-GR" sz="1900" b="0" i="0" dirty="0">
              <a:solidFill>
                <a:srgbClr val="333333"/>
              </a:solidFill>
              <a:effectLst/>
            </a:endParaRPr>
          </a:p>
        </p:txBody>
      </p:sp>
      <p:sp>
        <p:nvSpPr>
          <p:cNvPr id="2" name="Ορθογώνιο 1">
            <a:extLst>
              <a:ext uri="{FF2B5EF4-FFF2-40B4-BE49-F238E27FC236}">
                <a16:creationId xmlns:a16="http://schemas.microsoft.com/office/drawing/2014/main" id="{E8EEE4EC-63E9-6972-430F-CC14A4417D7F}"/>
              </a:ext>
            </a:extLst>
          </p:cNvPr>
          <p:cNvSpPr/>
          <p:nvPr/>
        </p:nvSpPr>
        <p:spPr>
          <a:xfrm>
            <a:off x="3230393" y="6504094"/>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7" name="Εικόνα 6" descr="Εικόνα που περιέχει μάτια, κοντινή λήψη, εκκλησιαστικό όργανο, ίριδα  Περιγραφή που δημιουργήθηκε αυτόματα">
            <a:extLst>
              <a:ext uri="{FF2B5EF4-FFF2-40B4-BE49-F238E27FC236}">
                <a16:creationId xmlns:a16="http://schemas.microsoft.com/office/drawing/2014/main" id="{3943627A-1B1F-5BC9-81F2-EC15B3681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826" y="1800000"/>
            <a:ext cx="4251669" cy="1418330"/>
          </a:xfrm>
          <a:prstGeom prst="rect">
            <a:avLst/>
          </a:prstGeom>
        </p:spPr>
      </p:pic>
    </p:spTree>
    <p:extLst>
      <p:ext uri="{BB962C8B-B14F-4D97-AF65-F5344CB8AC3E}">
        <p14:creationId xmlns:p14="http://schemas.microsoft.com/office/powerpoint/2010/main" val="4236537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l-GR" dirty="0"/>
              <a:t>Τι είναι οι Δεξιότητες Αναστοχασμού;  </a:t>
            </a:r>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511944" cy="4865977"/>
          </a:xfrm>
        </p:spPr>
        <p:txBody>
          <a:bodyPr>
            <a:normAutofit fontScale="92500" lnSpcReduction="20000"/>
          </a:bodyPr>
          <a:lstStyle/>
          <a:p>
            <a:pPr marL="0" indent="0">
              <a:lnSpc>
                <a:spcPct val="120000"/>
              </a:lnSpc>
              <a:buNone/>
              <a:defRPr sz="2200">
                <a:solidFill>
                  <a:srgbClr val="333333"/>
                </a:solidFill>
                <a:effectLst/>
              </a:defRPr>
            </a:pPr>
            <a:r>
              <a:rPr lang="el-GR" dirty="0"/>
              <a:t>Οι </a:t>
            </a:r>
            <a:r>
              <a:rPr lang="el-GR" b="1" dirty="0"/>
              <a:t>δεξιότητες αναστοχασμού </a:t>
            </a:r>
            <a:r>
              <a:rPr lang="el-GR" dirty="0"/>
              <a:t>περιλαμβάνουν μια σειρά γνωστικών και συναισθηματικών ικανοτήτων που επιτρέπουν στα άτομα να συμμετέχουν σε κριτική αξιολόγηση, εκτίμηση και επιτυχή πλοήγηση στις πληροφορίες. Η απόκτηση και η εφαρμογή αυτών των ικανοτήτων είναι υψίστης σημασίας για τα άτομα ώστε να διασχίζουν και να κατανοούν αποτελεσματικά το τοπίο των πληροφοριών, ιδιαίτερα εντός του πεδίου της διαταραχής της πληροφόρησης, που υποδηλώνει τη διάδοση ανακριβών ή παραπλανητικών πληροφοριών.</a:t>
            </a:r>
            <a:endParaRPr lang="el-GR" sz="2200" b="0" i="0" dirty="0">
              <a:solidFill>
                <a:srgbClr val="333333"/>
              </a:solidFill>
              <a:effectLst/>
            </a:endParaRPr>
          </a:p>
          <a:p>
            <a:pPr marL="0" indent="0">
              <a:lnSpc>
                <a:spcPct val="120000"/>
              </a:lnSpc>
              <a:buNone/>
              <a:defRPr sz="2200">
                <a:solidFill>
                  <a:srgbClr val="333333"/>
                </a:solidFill>
                <a:effectLst/>
              </a:defRPr>
            </a:pPr>
            <a:r>
              <a:rPr lang="el-GR" dirty="0"/>
              <a:t>Ως εκ τούτου, διαδραματίζουν κρίσιμο ρόλο στην αντιμετώπιση της διαταραχής της πληροφόρησης, ενθαρρύνοντας μια κοινωνία που είναι καλύτερα μορφωμένη και ικανή για διάκριση. Η παρουσία της διαταραχής της πληροφορίας έχει τη δυνατότητα να προκαλέσει μια κατάσταση αμηχανίας, σκεπτικισμού, καθώς και κοινωνικού και πολιτικού κατακερματισμού και πόλωσης.  </a:t>
            </a:r>
            <a:endParaRPr lang="el-GR" sz="2200" b="0" i="0" dirty="0">
              <a:solidFill>
                <a:srgbClr val="333333"/>
              </a:solidFill>
              <a:effectLst/>
            </a:endParaRPr>
          </a:p>
        </p:txBody>
      </p:sp>
      <p:sp>
        <p:nvSpPr>
          <p:cNvPr id="3" name="Ορθογώνιο 1">
            <a:extLst>
              <a:ext uri="{FF2B5EF4-FFF2-40B4-BE49-F238E27FC236}">
                <a16:creationId xmlns:a16="http://schemas.microsoft.com/office/drawing/2014/main" id="{ADA8D1EA-F5A8-E0CA-D890-FFC5BC36E516}"/>
              </a:ext>
            </a:extLst>
          </p:cNvPr>
          <p:cNvSpPr/>
          <p:nvPr/>
        </p:nvSpPr>
        <p:spPr>
          <a:xfrm>
            <a:off x="3230393" y="6504094"/>
            <a:ext cx="8772088" cy="276999"/>
          </a:xfrm>
          <a:prstGeom prst="rect">
            <a:avLst/>
          </a:prstGeom>
        </p:spPr>
        <p:txBody>
          <a:bodyPr wrap="square">
            <a:spAutoFit/>
          </a:bodyPr>
          <a:lstStyle/>
          <a:p>
            <a:pPr algn="r">
              <a:defRPr sz="1200"/>
            </a:pPr>
            <a:r>
              <a:rPr lang="el-GR" dirty="0">
                <a:hlinkClick r:id="rId3"/>
              </a:rPr>
              <a:t>Πηγή</a:t>
            </a:r>
            <a:r>
              <a:rPr lang="el-GR" dirty="0"/>
              <a:t> | </a:t>
            </a:r>
            <a:r>
              <a:rPr lang="el-GR" dirty="0">
                <a:hlinkClick r:id="rId4"/>
              </a:rPr>
              <a:t>άδεια </a:t>
            </a:r>
            <a:r>
              <a:rPr lang="el-GR" dirty="0" err="1">
                <a:hlinkClick r:id="rId4"/>
              </a:rPr>
              <a:t>Pixabay</a:t>
            </a:r>
            <a:endParaRPr lang="el-GR" sz="1200" dirty="0"/>
          </a:p>
        </p:txBody>
      </p:sp>
      <p:pic>
        <p:nvPicPr>
          <p:cNvPr id="2" name="Slika 1">
            <a:extLst>
              <a:ext uri="{FF2B5EF4-FFF2-40B4-BE49-F238E27FC236}">
                <a16:creationId xmlns:a16="http://schemas.microsoft.com/office/drawing/2014/main" id="{9DD672EE-F9A8-3C50-BDD3-5FCD2EE92BDC}"/>
              </a:ext>
            </a:extLst>
          </p:cNvPr>
          <p:cNvPicPr>
            <a:picLocks noChangeAspect="1"/>
          </p:cNvPicPr>
          <p:nvPr/>
        </p:nvPicPr>
        <p:blipFill rotWithShape="1">
          <a:blip r:embed="rId5"/>
          <a:srcRect l="5072"/>
          <a:stretch/>
        </p:blipFill>
        <p:spPr>
          <a:xfrm>
            <a:off x="7928149" y="2148114"/>
            <a:ext cx="4409257" cy="3339637"/>
          </a:xfrm>
          <a:prstGeom prst="rect">
            <a:avLst/>
          </a:prstGeom>
        </p:spPr>
      </p:pic>
    </p:spTree>
    <p:extLst>
      <p:ext uri="{BB962C8B-B14F-4D97-AF65-F5344CB8AC3E}">
        <p14:creationId xmlns:p14="http://schemas.microsoft.com/office/powerpoint/2010/main" val="73720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l-GR" dirty="0"/>
              <a:t>Δεξιότητες Αναστοχασμού και Διαταραχές Πληροφορίας   </a:t>
            </a:r>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10226115" cy="4865977"/>
          </a:xfrm>
        </p:spPr>
        <p:txBody>
          <a:bodyPr>
            <a:normAutofit/>
          </a:bodyPr>
          <a:lstStyle/>
          <a:p>
            <a:pPr marL="0" indent="0">
              <a:lnSpc>
                <a:spcPct val="107000"/>
              </a:lnSpc>
              <a:spcAft>
                <a:spcPts val="800"/>
              </a:spcAft>
              <a:buNone/>
              <a:defRPr sz="2400" kern="100">
                <a:effectLst/>
                <a:latin typeface="Calibri" panose="020F0502020204030204" pitchFamily="34" charset="0"/>
                <a:ea typeface="Calibri" panose="020F0502020204030204" pitchFamily="34" charset="0"/>
                <a:cs typeface="Times New Roman" panose="02020603050405020304" pitchFamily="18" charset="0"/>
              </a:defRPr>
            </a:pPr>
            <a:r>
              <a:rPr lang="el-GR" dirty="0"/>
              <a:t>Όταν προσπαθείτε να κατανοήσετε οποιαδήποτε περίπτωση διαταραχής της πληροφόρησης, αποδεικνύεται συμφέρουσα η ανάλυσή της μέσω τριών διακριτών συνιστωσών: </a:t>
            </a:r>
          </a:p>
          <a:p>
            <a:pPr marL="914400" lvl="1" indent="-457200">
              <a:lnSpc>
                <a:spcPct val="107000"/>
              </a:lnSpc>
              <a:spcAft>
                <a:spcPts val="800"/>
              </a:spcAft>
              <a:buFont typeface="+mj-lt"/>
              <a:buAutoNum type="arabicPeriod"/>
              <a:defRPr kern="100">
                <a:effectLst/>
                <a:latin typeface="Calibri" panose="020F0502020204030204" pitchFamily="34" charset="0"/>
                <a:ea typeface="Calibri" panose="020F0502020204030204" pitchFamily="34" charset="0"/>
                <a:cs typeface="Times New Roman" panose="02020603050405020304" pitchFamily="18" charset="0"/>
              </a:defRPr>
            </a:pPr>
            <a:r>
              <a:rPr lang="el-GR" b="1" dirty="0"/>
              <a:t>Μέσο. </a:t>
            </a:r>
            <a:r>
              <a:rPr lang="el-GR" dirty="0"/>
              <a:t>Ποιοι ήταν οι «πράκτορες» που δημιούργησαν, παρήγαγαν και μοίρασαν το παράδειγμα, και ποιο ήταν το κίνητρό τους; </a:t>
            </a:r>
          </a:p>
          <a:p>
            <a:pPr marL="914400" lvl="1" indent="-457200">
              <a:lnSpc>
                <a:spcPct val="107000"/>
              </a:lnSpc>
              <a:spcAft>
                <a:spcPts val="800"/>
              </a:spcAft>
              <a:buFont typeface="+mj-lt"/>
              <a:buAutoNum type="arabicPeriod"/>
              <a:defRPr kern="100">
                <a:effectLst/>
                <a:latin typeface="Calibri" panose="020F0502020204030204" pitchFamily="34" charset="0"/>
                <a:ea typeface="Calibri" panose="020F0502020204030204" pitchFamily="34" charset="0"/>
                <a:cs typeface="Times New Roman" panose="02020603050405020304" pitchFamily="18" charset="0"/>
              </a:defRPr>
            </a:pPr>
            <a:r>
              <a:rPr lang="el-GR" b="1" dirty="0"/>
              <a:t>Μήνυμα. </a:t>
            </a:r>
            <a:r>
              <a:rPr lang="el-GR" dirty="0"/>
              <a:t>Τι είδους μήνυμα ήταν; Τι μορφή πήρε; Ποια ήταν τα χαρακτηριστικά;</a:t>
            </a:r>
          </a:p>
          <a:p>
            <a:pPr marL="914400" lvl="1" indent="-457200">
              <a:lnSpc>
                <a:spcPct val="107000"/>
              </a:lnSpc>
              <a:spcAft>
                <a:spcPts val="800"/>
              </a:spcAft>
              <a:buFont typeface="+mj-lt"/>
              <a:buAutoNum type="arabicPeriod"/>
              <a:defRPr kern="100">
                <a:effectLst/>
                <a:latin typeface="Calibri" panose="020F0502020204030204" pitchFamily="34" charset="0"/>
                <a:ea typeface="Calibri" panose="020F0502020204030204" pitchFamily="34" charset="0"/>
                <a:cs typeface="Times New Roman" panose="02020603050405020304" pitchFamily="18" charset="0"/>
              </a:defRPr>
            </a:pPr>
            <a:r>
              <a:rPr lang="el-GR" b="1" dirty="0"/>
              <a:t>Διερμηνέας</a:t>
            </a:r>
            <a:r>
              <a:rPr lang="el-GR" dirty="0"/>
              <a:t>. Όταν κάποιος έλαβε το μήνυμα, πώς το ερμήνευσε; Σε </a:t>
            </a:r>
            <a:r>
              <a:rPr lang="el-GR" dirty="0" err="1"/>
              <a:t>ποιά</a:t>
            </a:r>
            <a:r>
              <a:rPr lang="el-GR" dirty="0"/>
              <a:t> ενέργεια, προέβησαν;</a:t>
            </a:r>
          </a:p>
          <a:p>
            <a:pPr marL="0" indent="0">
              <a:lnSpc>
                <a:spcPct val="120000"/>
              </a:lnSpc>
              <a:buNone/>
            </a:pPr>
            <a:endParaRPr lang="el-GR" sz="22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defRPr sz="1200">
                <a:solidFill>
                  <a:srgbClr val="004899"/>
                </a:solidFill>
              </a:defRPr>
            </a:pPr>
            <a:r>
              <a:rPr lang="el-GR" dirty="0"/>
              <a:t>Πηγή: </a:t>
            </a:r>
            <a:r>
              <a:rPr lang="el-GR" dirty="0" err="1"/>
              <a:t>Pixabay</a:t>
            </a:r>
            <a:r>
              <a:rPr lang="el-GR" dirty="0"/>
              <a:t> Δωρεάν Φωτογραφίες </a:t>
            </a:r>
            <a:endParaRPr lang="el-GR" sz="1200" dirty="0">
              <a:solidFill>
                <a:srgbClr val="004899"/>
              </a:solidFill>
            </a:endParaRPr>
          </a:p>
        </p:txBody>
      </p:sp>
    </p:spTree>
    <p:extLst>
      <p:ext uri="{BB962C8B-B14F-4D97-AF65-F5344CB8AC3E}">
        <p14:creationId xmlns:p14="http://schemas.microsoft.com/office/powerpoint/2010/main" val="296248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p:txBody>
          <a:bodyPr>
            <a:normAutofit fontScale="92500" lnSpcReduction="20000"/>
          </a:bodyPr>
          <a:lstStyle/>
          <a:p>
            <a:pPr>
              <a:lnSpc>
                <a:spcPct val="120000"/>
              </a:lnSpc>
            </a:pPr>
            <a:endParaRPr lang="el-GR" dirty="0"/>
          </a:p>
          <a:p>
            <a:pPr marL="0" indent="0">
              <a:lnSpc>
                <a:spcPct val="120000"/>
              </a:lnSpc>
              <a:buNone/>
            </a:pPr>
            <a:endParaRPr lang="el-GR"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p:txBody>
          <a:bodyPr>
            <a:normAutofit fontScale="92500" lnSpcReduction="20000"/>
          </a:bodyPr>
          <a:lstStyle/>
          <a:p>
            <a:pPr marL="0" indent="0">
              <a:lnSpc>
                <a:spcPct val="120000"/>
              </a:lnSpc>
              <a:buNone/>
            </a:pPr>
            <a:r>
              <a:rPr lang="el-GR" dirty="0"/>
              <a:t>Σε αυτή τη συζήτηση, θεωρούμε ότι είναι εξίσου επωφελές να εξετάσουμε την ύπαρξη ενός παραδείγματος διαταραχής της πληροφορίας που περιλαμβάνει τρία ξεχωριστά στάδια: </a:t>
            </a:r>
          </a:p>
          <a:p>
            <a:pPr marL="0" indent="0">
              <a:lnSpc>
                <a:spcPct val="120000"/>
              </a:lnSpc>
              <a:buNone/>
            </a:pPr>
            <a:r>
              <a:rPr lang="el-GR" dirty="0"/>
              <a:t>Η </a:t>
            </a:r>
            <a:r>
              <a:rPr lang="el-GR" b="1" dirty="0"/>
              <a:t>έννοια της δημιουργίας</a:t>
            </a:r>
            <a:r>
              <a:rPr lang="el-GR" dirty="0"/>
              <a:t>. Η επικοινωνία δημιουργείται. Η </a:t>
            </a:r>
            <a:r>
              <a:rPr lang="el-GR" b="1" dirty="0"/>
              <a:t>έννοια της παραγωγής </a:t>
            </a:r>
            <a:r>
              <a:rPr lang="el-GR" dirty="0"/>
              <a:t>αναφέρεται στη διαδικασία δημιουργίας αγαθών ή υπηρεσιών μέσω διαφόρων εισροών και μετασχηματισμών. Η επικοινωνία μετατρέπεται σε τεχνούργημα των μέσων ενημέρωσης. </a:t>
            </a:r>
          </a:p>
          <a:p>
            <a:pPr marL="0" indent="0">
              <a:lnSpc>
                <a:spcPct val="120000"/>
              </a:lnSpc>
              <a:buNone/>
            </a:pPr>
            <a:r>
              <a:rPr lang="el-GR" dirty="0"/>
              <a:t>Η </a:t>
            </a:r>
            <a:r>
              <a:rPr lang="el-GR" b="1" dirty="0"/>
              <a:t>έννοια της διανομής </a:t>
            </a:r>
            <a:r>
              <a:rPr lang="el-GR" dirty="0"/>
              <a:t>αναφέρεται στον τρόπο με τον οποίο οι πόροι ή οι υπηρεσίες κατανέμονται και διανέμονται μεταξύ ατόμων, ομάδων ή η επικοινωνία διαδίδεται ή δημοσιοποιείται.</a:t>
            </a:r>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el-GR" dirty="0"/>
              <a:t>Τρεις φάσεις Διαταραχής της Πληροφόρησης</a:t>
            </a:r>
          </a:p>
        </p:txBody>
      </p:sp>
      <p:pic>
        <p:nvPicPr>
          <p:cNvPr id="7" name="Slika 6">
            <a:extLst>
              <a:ext uri="{FF2B5EF4-FFF2-40B4-BE49-F238E27FC236}">
                <a16:creationId xmlns:a16="http://schemas.microsoft.com/office/drawing/2014/main" id="{CFBF1196-735E-7894-8DC6-B812AB821E5D}"/>
              </a:ext>
            </a:extLst>
          </p:cNvPr>
          <p:cNvPicPr>
            <a:picLocks noChangeAspect="1"/>
          </p:cNvPicPr>
          <p:nvPr/>
        </p:nvPicPr>
        <p:blipFill>
          <a:blip r:embed="rId3"/>
          <a:stretch>
            <a:fillRect/>
          </a:stretch>
        </p:blipFill>
        <p:spPr>
          <a:xfrm>
            <a:off x="6172199" y="1999556"/>
            <a:ext cx="5614199" cy="4034971"/>
          </a:xfrm>
          <a:prstGeom prst="rect">
            <a:avLst/>
          </a:prstGeom>
        </p:spPr>
      </p:pic>
      <p:sp>
        <p:nvSpPr>
          <p:cNvPr id="2" name="TextBox 1">
            <a:extLst>
              <a:ext uri="{FF2B5EF4-FFF2-40B4-BE49-F238E27FC236}">
                <a16:creationId xmlns:a16="http://schemas.microsoft.com/office/drawing/2014/main" id="{2816F68E-7302-49FA-E2C0-36A5AD10A677}"/>
              </a:ext>
            </a:extLst>
          </p:cNvPr>
          <p:cNvSpPr txBox="1"/>
          <p:nvPr/>
        </p:nvSpPr>
        <p:spPr>
          <a:xfrm>
            <a:off x="6252881" y="3516977"/>
            <a:ext cx="1725707" cy="892552"/>
          </a:xfrm>
          <a:prstGeom prst="rect">
            <a:avLst/>
          </a:prstGeom>
          <a:solidFill>
            <a:srgbClr val="A5A5A5"/>
          </a:solidFill>
          <a:ln>
            <a:solidFill>
              <a:srgbClr val="A5A5A5"/>
            </a:solidFill>
          </a:ln>
        </p:spPr>
        <p:txBody>
          <a:bodyPr wrap="square">
            <a:spAutoFit/>
          </a:bodyPr>
          <a:lstStyle/>
          <a:p>
            <a:pPr algn="ctr">
              <a:defRPr>
                <a:solidFill>
                  <a:schemeClr val="bg1"/>
                </a:solidFill>
                <a:effectLst>
                  <a:outerShdw blurRad="38100" dist="38100" dir="2700000" algn="tl">
                    <a:srgbClr val="000000">
                      <a:alpha val="43137"/>
                    </a:srgbClr>
                  </a:outerShdw>
                </a:effectLst>
              </a:defRPr>
            </a:pPr>
            <a:r>
              <a:rPr lang="el-GR" dirty="0"/>
              <a:t>Δημιουργία</a:t>
            </a:r>
          </a:p>
          <a:p>
            <a:pPr algn="ctr">
              <a:defRPr sz="1700">
                <a:solidFill>
                  <a:schemeClr val="bg1"/>
                </a:solidFill>
                <a:effectLst>
                  <a:outerShdw blurRad="38100" dist="38100" dir="2700000" algn="tl">
                    <a:srgbClr val="000000">
                      <a:alpha val="43137"/>
                    </a:srgbClr>
                  </a:outerShdw>
                </a:effectLst>
              </a:defRPr>
            </a:pPr>
            <a:r>
              <a:rPr lang="el-GR" sz="1700" dirty="0"/>
              <a:t>Όταν το μήνυμα </a:t>
            </a:r>
          </a:p>
          <a:p>
            <a:pPr algn="ctr">
              <a:defRPr sz="1700">
                <a:solidFill>
                  <a:schemeClr val="bg1"/>
                </a:solidFill>
                <a:effectLst>
                  <a:outerShdw blurRad="38100" dist="38100" dir="2700000" algn="tl">
                    <a:srgbClr val="000000">
                      <a:alpha val="43137"/>
                    </a:srgbClr>
                  </a:outerShdw>
                </a:effectLst>
              </a:defRPr>
            </a:pPr>
            <a:r>
              <a:rPr lang="el-GR" sz="1700" dirty="0"/>
              <a:t>δημιουργείται</a:t>
            </a:r>
            <a:endParaRPr lang="el-GR" sz="17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219A131-6168-7EDA-6FFE-830507185DBA}"/>
              </a:ext>
            </a:extLst>
          </p:cNvPr>
          <p:cNvSpPr txBox="1"/>
          <p:nvPr/>
        </p:nvSpPr>
        <p:spPr>
          <a:xfrm>
            <a:off x="8116444" y="3355321"/>
            <a:ext cx="1725708" cy="1661993"/>
          </a:xfrm>
          <a:prstGeom prst="rect">
            <a:avLst/>
          </a:prstGeom>
          <a:solidFill>
            <a:srgbClr val="AD6300"/>
          </a:solidFill>
          <a:ln>
            <a:noFill/>
          </a:ln>
        </p:spPr>
        <p:txBody>
          <a:bodyPr wrap="square">
            <a:spAutoFit/>
          </a:bodyPr>
          <a:lstStyle/>
          <a:p>
            <a:pPr algn="ctr">
              <a:defRPr sz="1600">
                <a:solidFill>
                  <a:schemeClr val="bg1"/>
                </a:solidFill>
                <a:effectLst>
                  <a:outerShdw blurRad="38100" dist="38100" dir="2700000" algn="tl">
                    <a:srgbClr val="000000">
                      <a:alpha val="43137"/>
                    </a:srgbClr>
                  </a:outerShdw>
                </a:effectLst>
              </a:defRPr>
            </a:pPr>
            <a:r>
              <a:rPr lang="el-GR" sz="1700" dirty="0"/>
              <a:t>(</a:t>
            </a:r>
            <a:r>
              <a:rPr lang="el-GR" sz="1700" dirty="0" err="1"/>
              <a:t>Ανα</a:t>
            </a:r>
            <a:r>
              <a:rPr lang="el-GR" sz="1700" dirty="0"/>
              <a:t>)παραγωγή</a:t>
            </a:r>
          </a:p>
          <a:p>
            <a:pPr algn="ctr">
              <a:defRPr sz="1600">
                <a:solidFill>
                  <a:schemeClr val="bg1"/>
                </a:solidFill>
                <a:effectLst>
                  <a:outerShdw blurRad="38100" dist="38100" dir="2700000" algn="tl">
                    <a:srgbClr val="000000">
                      <a:alpha val="43137"/>
                    </a:srgbClr>
                  </a:outerShdw>
                </a:effectLst>
              </a:defRPr>
            </a:pPr>
            <a:r>
              <a:rPr lang="el-GR" sz="1700" dirty="0"/>
              <a:t>Όταν το μήνυμα </a:t>
            </a:r>
          </a:p>
          <a:p>
            <a:pPr algn="ctr">
              <a:defRPr sz="1600">
                <a:solidFill>
                  <a:schemeClr val="bg1"/>
                </a:solidFill>
                <a:effectLst>
                  <a:outerShdw blurRad="38100" dist="38100" dir="2700000" algn="tl">
                    <a:srgbClr val="000000">
                      <a:alpha val="43137"/>
                    </a:srgbClr>
                  </a:outerShdw>
                </a:effectLst>
              </a:defRPr>
            </a:pPr>
            <a:r>
              <a:rPr lang="el-GR" sz="1700" dirty="0"/>
              <a:t>μετατρέπεται σε ένα προϊόν μέσων μαζικής ενημέρωσης</a:t>
            </a:r>
            <a:endParaRPr lang="el-GR" sz="17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C31ED69-57DB-A8E1-ED1A-24221FB0850B}"/>
              </a:ext>
            </a:extLst>
          </p:cNvPr>
          <p:cNvSpPr txBox="1"/>
          <p:nvPr/>
        </p:nvSpPr>
        <p:spPr>
          <a:xfrm>
            <a:off x="10046689" y="3405108"/>
            <a:ext cx="1725708" cy="1138773"/>
          </a:xfrm>
          <a:prstGeom prst="rect">
            <a:avLst/>
          </a:prstGeom>
          <a:solidFill>
            <a:srgbClr val="B43500"/>
          </a:solidFill>
          <a:ln>
            <a:noFill/>
          </a:ln>
        </p:spPr>
        <p:txBody>
          <a:bodyPr wrap="square">
            <a:spAutoFit/>
          </a:bodyPr>
          <a:lstStyle/>
          <a:p>
            <a:pPr algn="ctr">
              <a:defRPr sz="1700">
                <a:solidFill>
                  <a:schemeClr val="bg1"/>
                </a:solidFill>
                <a:effectLst>
                  <a:outerShdw blurRad="38100" dist="38100" dir="2700000" algn="tl">
                    <a:srgbClr val="000000">
                      <a:alpha val="43137"/>
                    </a:srgbClr>
                  </a:outerShdw>
                </a:effectLst>
              </a:defRPr>
            </a:pPr>
            <a:r>
              <a:rPr lang="el-GR" dirty="0"/>
              <a:t>Διανομή</a:t>
            </a:r>
          </a:p>
          <a:p>
            <a:pPr algn="ctr">
              <a:defRPr sz="1700">
                <a:solidFill>
                  <a:schemeClr val="bg1"/>
                </a:solidFill>
                <a:effectLst>
                  <a:outerShdw blurRad="38100" dist="38100" dir="2700000" algn="tl">
                    <a:srgbClr val="000000">
                      <a:alpha val="43137"/>
                    </a:srgbClr>
                  </a:outerShdw>
                </a:effectLst>
              </a:defRPr>
            </a:pPr>
            <a:r>
              <a:rPr lang="el-GR" dirty="0"/>
              <a:t>Όταν το προϊόν διανέμεται ή δημοσιοποιείται</a:t>
            </a:r>
            <a:endParaRPr lang="el-GR" sz="17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51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r>
              <a:rPr lang="el-GR" dirty="0"/>
              <a:t>Η σημασία των Δεξιοτήτων Αναστοχασμού για την αντιμετώπιση της Διαταραχής της πληροφόρησης </a:t>
            </a:r>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5360480" cy="4865977"/>
          </a:xfrm>
        </p:spPr>
        <p:txBody>
          <a:bodyPr>
            <a:normAutofit fontScale="92500"/>
          </a:bodyPr>
          <a:lstStyle/>
          <a:p>
            <a:pPr marL="0" indent="0">
              <a:lnSpc>
                <a:spcPct val="120000"/>
              </a:lnSpc>
              <a:buNone/>
            </a:pPr>
            <a:endParaRPr lang="el-GR" sz="2200" b="0" i="0" dirty="0">
              <a:solidFill>
                <a:srgbClr val="333333"/>
              </a:solidFill>
              <a:effectLst/>
            </a:endParaRPr>
          </a:p>
          <a:p>
            <a:pPr marL="0" indent="0">
              <a:lnSpc>
                <a:spcPct val="120000"/>
              </a:lnSpc>
              <a:buNone/>
              <a:defRPr sz="2200">
                <a:solidFill>
                  <a:srgbClr val="333333"/>
                </a:solidFill>
                <a:effectLst/>
              </a:defRPr>
            </a:pPr>
            <a:r>
              <a:rPr lang="el-GR" dirty="0"/>
              <a:t>Η ικανότητα στον στοχασμό έχει μεγάλη σημασία όταν πρόκειται για την αντιμετώπιση του ζητήματος της διαταραχής της πληροφορίας. </a:t>
            </a:r>
            <a:endParaRPr lang="el-GR" sz="2200" b="0" i="0" dirty="0">
              <a:solidFill>
                <a:srgbClr val="333333"/>
              </a:solidFill>
              <a:effectLst/>
            </a:endParaRPr>
          </a:p>
          <a:p>
            <a:pPr marL="0" indent="0">
              <a:lnSpc>
                <a:spcPct val="120000"/>
              </a:lnSpc>
              <a:buNone/>
              <a:defRPr sz="2200">
                <a:solidFill>
                  <a:srgbClr val="333333"/>
                </a:solidFill>
                <a:effectLst/>
              </a:defRPr>
            </a:pPr>
            <a:r>
              <a:rPr lang="el-GR" dirty="0"/>
              <a:t>Υπό αυτή την ιδιότητα, οι </a:t>
            </a:r>
            <a:r>
              <a:rPr lang="el-GR" b="1" dirty="0"/>
              <a:t>δεξιότητες αναστοχασμού </a:t>
            </a:r>
            <a:r>
              <a:rPr lang="el-GR" dirty="0"/>
              <a:t>βοηθούν τόσο τους ανθρώπους όσο και την κοινωνία στο σύνολό της στην αντιμετώπιση της διάδοσης ανακριβών ή παραπλανητικών πληροφοριών, συμβάλλοντας έτσι σημαντικά στην ενίσχυση ενός καλά ενημερωμένου και ενοποιημένου περιβάλλοντος πληροφόρησης.</a:t>
            </a:r>
            <a:endParaRPr lang="el-GR" sz="2200" b="0" i="0" dirty="0">
              <a:solidFill>
                <a:srgbClr val="333333"/>
              </a:solidFill>
              <a:effectLst/>
            </a:endParaRPr>
          </a:p>
        </p:txBody>
      </p:sp>
      <p:sp>
        <p:nvSpPr>
          <p:cNvPr id="4" name="Ορθογώνιο 3">
            <a:extLst>
              <a:ext uri="{FF2B5EF4-FFF2-40B4-BE49-F238E27FC236}">
                <a16:creationId xmlns:a16="http://schemas.microsoft.com/office/drawing/2014/main" id="{31C9526E-A376-3818-78A1-CFA773C94146}"/>
              </a:ext>
            </a:extLst>
          </p:cNvPr>
          <p:cNvSpPr/>
          <p:nvPr/>
        </p:nvSpPr>
        <p:spPr>
          <a:xfrm>
            <a:off x="6650365" y="2895618"/>
            <a:ext cx="4574907" cy="2585323"/>
          </a:xfrm>
          <a:prstGeom prst="rect">
            <a:avLst/>
          </a:prstGeom>
          <a:noFill/>
        </p:spPr>
        <p:txBody>
          <a:bodyPr wrap="none" lIns="91440" tIns="45720" rIns="91440" bIns="45720">
            <a:spAutoFit/>
          </a:bodyPr>
          <a:lstStyle/>
          <a:p>
            <a:pPr algn="ctr">
              <a:defRPr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defRPr>
            </a:pPr>
            <a:r>
              <a:rPr lang="el-GR" dirty="0"/>
              <a:t>δεξιότητες</a:t>
            </a:r>
            <a:br>
              <a:rPr lang="el-GR" dirty="0"/>
            </a:br>
            <a:r>
              <a:rPr lang="el-GR" dirty="0"/>
              <a:t>αναστοχασμού</a:t>
            </a:r>
            <a:br>
              <a:rPr lang="el-GR" dirty="0"/>
            </a:br>
            <a:endParaRPr lang="el-GR" dirty="0"/>
          </a:p>
        </p:txBody>
      </p:sp>
    </p:spTree>
    <p:extLst>
      <p:ext uri="{BB962C8B-B14F-4D97-AF65-F5344CB8AC3E}">
        <p14:creationId xmlns:p14="http://schemas.microsoft.com/office/powerpoint/2010/main" val="40747017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COSTAID_Module 6_Reflective_skills_EL"/>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jjxF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COPEV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I48R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COPEV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COPEV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COPEV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jjxFZFQaV5GsAAABvAAAAHAAAAHVuaXZlcnNhbC9sb2NhbF9zZXR0aW5ncy54bWwNyrEKwkAMANC9XxEySB3Uugn2rpujCK0fENogB7mk9ELRv/e2N7x++GaBnbeSTANezx0C62xL0k/A9/Q43RCKky4kphxQDWGITS82k4zsXmOBVejH28S5wvlJuc4XqbOkAu1B/B6PeInNH1BLAwQUAAIACAAkjxFZ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AkjxFZOp3ncEsAAABrAAAAGwAAAHVuaXZlcnNhbC91bml2ZXJzYWwucG5nLnhtbLOxr8jNUShLLSrOzM+zVTLUM1Cyt+PlsikoSi3LTC1XqACKAQUhQEmhEsg1QnDLM1NKMoBCBhYWCMGM1Mz0jBJbJQtDM7igPtBMAFBLAQIAABQAAgAIAKl+UE82YVgCRwMAAOEJAAAUAAAAAAAAAAEAAAAAAAAAAAB1bml2ZXJzYWwvcGxheWVyLnhtbFBLAQIAABQAAgAIACOPEVm1N/SoHAUAAOETAAAdAAAAAAAAAAEAAAAAAHkDAAB1bml2ZXJzYWwvY29tbW9uX21lc3NhZ2VzLmxuZ1BLAQIAABQAAgAIACOPEVkVHmAbowAAAH8BAAAuAAAAAAAAAAEAAAAAANAIAAB1bml2ZXJzYWwvcGxheWJhY2tfYW5kX25hdmlnYXRpb25fc2V0dGluZ3MueG1sUEsBAgAAFAACAAgAI48RWXRJNR88BAAADBUAACcAAAAAAAAAAQAAAAAAvwkAAHVuaXZlcnNhbC9mbGFzaF9wdWJsaXNoaW5nX3NldHRpbmdzLnhtbFBLAQIAABQAAgAIACOPEVk3i4dqewMAAKwMAAAhAAAAAAAAAAEAAAAAAEAOAAB1bml2ZXJzYWwvZmxhc2hfc2tpbl9zZXR0aW5ncy54bWxQSwECAAAUAAIACAAjjxFZpq9WIzYEAACWFAAAJgAAAAAAAAABAAAAAAD6EQAAdW5pdmVyc2FsL2h0bWxfcHVibGlzaGluZ19zZXR0aW5ncy54bWxQSwECAAAUAAIACAAjjxFZJg9+6LABAABvBgAAHwAAAAAAAAABAAAAAAB0FgAAdW5pdmVyc2FsL2h0bWxfc2tpbl9zZXR0aW5ncy5qc1BLAQIAABQAAgAIACOPEVkVBpXkawAAAG8AAAAcAAAAAAAAAAEAAAAAAGEYAAB1bml2ZXJzYWwvbG9jYWxfc2V0dGluZ3MueG1sUEsBAgAAFAACAAgAJI8RWfV0pn6tEQAAqzkAABcAAAAAAAAAAAAAAAAABhkAAHVuaXZlcnNhbC91bml2ZXJzYWwucG5nUEsBAgAAFAACAAgAJI8RWTqd53BLAAAAawAAABsAAAAAAAAAAQAAAAAA6CoAAHVuaXZlcnNhbC91bml2ZXJzYWwucG5nLnhtbFBLBQYAAAAACgAKAAYDAABsKwAAAAA="/>
  <p:tag name="ISPRING_LMS_API_VERSION" val="SCORM 1.2"/>
  <p:tag name="ISPRING_ULTRA_SCORM_COURSE_ID" val="CBB3BF39-AADE-4543-B5D8-21CFC924B7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COSTAID\\Greek&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COSTAID_Module 6_Reflective_skills_EL"/>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4416</TotalTime>
  <Words>3460</Words>
  <Application>Microsoft Office PowerPoint</Application>
  <PresentationFormat>Ευρεία οθόνη</PresentationFormat>
  <Paragraphs>259</Paragraphs>
  <Slides>33</Slides>
  <Notes>33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33</vt:i4>
      </vt:variant>
    </vt:vector>
  </HeadingPairs>
  <TitlesOfParts>
    <vt:vector size="45" baseType="lpstr">
      <vt:lpstr>Adobe Gothic Std B</vt:lpstr>
      <vt:lpstr>MS PGothic</vt:lpstr>
      <vt:lpstr>Arial</vt:lpstr>
      <vt:lpstr>Calibri</vt:lpstr>
      <vt:lpstr>Calibri Light</vt:lpstr>
      <vt:lpstr>Courier New</vt:lpstr>
      <vt:lpstr>Impact</vt:lpstr>
      <vt:lpstr>Symbol</vt:lpstr>
      <vt:lpstr>Times New Roman</vt:lpstr>
      <vt:lpstr>Verdana</vt:lpstr>
      <vt:lpstr>Wingdings</vt:lpstr>
      <vt:lpstr>Θέμα του Office</vt:lpstr>
      <vt:lpstr>Παρουσίαση του PowerPoint</vt:lpstr>
      <vt:lpstr>Εταίροι</vt:lpstr>
      <vt:lpstr>Ενότητες</vt:lpstr>
      <vt:lpstr>Στόχοι Ενότητας ή γιατί είναι σημαντικό να διαβάσετε αυτό το μέρος </vt:lpstr>
      <vt:lpstr>Εισαγωγή </vt:lpstr>
      <vt:lpstr>Τι είναι οι Δεξιότητες Αναστοχασμού;  </vt:lpstr>
      <vt:lpstr>Δεξιότητες Αναστοχασμού και Διαταραχές Πληροφορίας   </vt:lpstr>
      <vt:lpstr>Τρεις φάσεις Διαταραχής της Πληροφόρησης</vt:lpstr>
      <vt:lpstr>Η σημασία των Δεξιοτήτων Αναστοχασμού για την αντιμετώπιση της Διαταραχής της πληροφόρησης </vt:lpstr>
      <vt:lpstr>Εξέταση σημαντικών ικανοτήτων</vt:lpstr>
      <vt:lpstr>Εξέταση σημαντικών ικανοτήτων</vt:lpstr>
      <vt:lpstr>Εξέταση σημαντικών ικανοτήτων</vt:lpstr>
      <vt:lpstr>Μερικές από τις σημαντικές Δεξιότητες Αναστοχασμού </vt:lpstr>
      <vt:lpstr>Ο Αναστοχασμός ως γνωστική διαδικασία</vt:lpstr>
      <vt:lpstr>Τύποι Αναστοχασμού </vt:lpstr>
      <vt:lpstr>Τύποι Αναστοχασμού </vt:lpstr>
      <vt:lpstr>Τύποι Αναστοχασμού </vt:lpstr>
      <vt:lpstr>Συνοψίζοντας κατά τη διαδικασία του Αναστοχασμού </vt:lpstr>
      <vt:lpstr>Συνοψίζοντας κατά τη διαδικασία του Αναστοχασμού </vt:lpstr>
      <vt:lpstr>Συνοψίζοντας κατά τη διαδικασία του αναστοχασμού </vt:lpstr>
      <vt:lpstr>Συνοψίζοντας κατά τη διαδικασία του αναστοχασμού </vt:lpstr>
      <vt:lpstr>Ένα παράδειγμα μιας περίληψης</vt:lpstr>
      <vt:lpstr>Παράφραση στη διαδικασία του αναστοχασμού </vt:lpstr>
      <vt:lpstr>Ένα παράδειγμα παράφρασης </vt:lpstr>
      <vt:lpstr>Αντανακλαστική πρακτική </vt:lpstr>
      <vt:lpstr>Έξι Στάδια του Κύκλου Αναστοχασμού του Gibbs </vt:lpstr>
      <vt:lpstr>Ο Κύκλος Αναστοχασμού του Gibbs στην Πράξη </vt:lpstr>
      <vt:lpstr>Ο Κύκλος Αναστοχασμού του Gibbs στην Πράξη </vt:lpstr>
      <vt:lpstr>Ο Κύκλος Αναστοχασμού του Gibbs στην Πράξη </vt:lpstr>
      <vt:lpstr>Ο Κύκλος Αναστοχασμού του Gibbs στην Πράξη </vt:lpstr>
      <vt:lpstr>Αναφορές και πρόσθετες πηγές</vt:lpstr>
      <vt:lpstr>Αναφορές και πρόσθετες πηγές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COSTAID_Module 6_Reflective_skills_EL</dc:title>
  <dc:creator>pantelis bbalaouras</dc:creator>
  <cp:lastModifiedBy>pantelis</cp:lastModifiedBy>
  <cp:revision>179</cp:revision>
  <dcterms:created xsi:type="dcterms:W3CDTF">2020-06-02T13:31:56Z</dcterms:created>
  <dcterms:modified xsi:type="dcterms:W3CDTF">2024-08-17T14:57:50Z</dcterms:modified>
</cp:coreProperties>
</file>